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324" r:id="rId2"/>
    <p:sldId id="412" r:id="rId3"/>
    <p:sldId id="305" r:id="rId4"/>
    <p:sldId id="326" r:id="rId5"/>
    <p:sldId id="315" r:id="rId6"/>
    <p:sldId id="411" r:id="rId7"/>
    <p:sldId id="310" r:id="rId8"/>
    <p:sldId id="306" r:id="rId9"/>
    <p:sldId id="325" r:id="rId10"/>
    <p:sldId id="259" r:id="rId11"/>
    <p:sldId id="307" r:id="rId12"/>
    <p:sldId id="257" r:id="rId13"/>
    <p:sldId id="304" r:id="rId14"/>
    <p:sldId id="311" r:id="rId15"/>
    <p:sldId id="309" r:id="rId16"/>
    <p:sldId id="314" r:id="rId17"/>
    <p:sldId id="308" r:id="rId18"/>
    <p:sldId id="258" r:id="rId19"/>
    <p:sldId id="270" r:id="rId20"/>
    <p:sldId id="260" r:id="rId21"/>
    <p:sldId id="261" r:id="rId22"/>
    <p:sldId id="262" r:id="rId23"/>
    <p:sldId id="263" r:id="rId24"/>
    <p:sldId id="264" r:id="rId25"/>
    <p:sldId id="265" r:id="rId26"/>
    <p:sldId id="266" r:id="rId27"/>
    <p:sldId id="276" r:id="rId28"/>
    <p:sldId id="268" r:id="rId29"/>
    <p:sldId id="269" r:id="rId30"/>
    <p:sldId id="271" r:id="rId31"/>
    <p:sldId id="272" r:id="rId32"/>
    <p:sldId id="281" r:id="rId33"/>
    <p:sldId id="273" r:id="rId34"/>
    <p:sldId id="274" r:id="rId35"/>
    <p:sldId id="275" r:id="rId36"/>
    <p:sldId id="277" r:id="rId37"/>
    <p:sldId id="278" r:id="rId38"/>
    <p:sldId id="279" r:id="rId39"/>
    <p:sldId id="280" r:id="rId40"/>
    <p:sldId id="399" r:id="rId41"/>
    <p:sldId id="283" r:id="rId42"/>
    <p:sldId id="312" r:id="rId43"/>
    <p:sldId id="284" r:id="rId44"/>
    <p:sldId id="285" r:id="rId45"/>
    <p:sldId id="286" r:id="rId46"/>
    <p:sldId id="287" r:id="rId47"/>
    <p:sldId id="288" r:id="rId48"/>
    <p:sldId id="289" r:id="rId49"/>
    <p:sldId id="290" r:id="rId50"/>
    <p:sldId id="291" r:id="rId51"/>
    <p:sldId id="292" r:id="rId52"/>
    <p:sldId id="295" r:id="rId53"/>
    <p:sldId id="294" r:id="rId54"/>
    <p:sldId id="302" r:id="rId55"/>
    <p:sldId id="313" r:id="rId56"/>
    <p:sldId id="297" r:id="rId57"/>
    <p:sldId id="298" r:id="rId58"/>
    <p:sldId id="299" r:id="rId59"/>
    <p:sldId id="300" r:id="rId60"/>
    <p:sldId id="301" r:id="rId61"/>
    <p:sldId id="303"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38FD07-CEA6-4FB0-A667-3611F8B9C7C6}" type="doc">
      <dgm:prSet loTypeId="urn:microsoft.com/office/officeart/2005/8/layout/vList2" loCatId="list" qsTypeId="urn:microsoft.com/office/officeart/2005/8/quickstyle/simple4" qsCatId="simple" csTypeId="urn:microsoft.com/office/officeart/2005/8/colors/colorful1" csCatId="colorful"/>
      <dgm:spPr/>
      <dgm:t>
        <a:bodyPr/>
        <a:lstStyle/>
        <a:p>
          <a:endParaRPr lang="en-US"/>
        </a:p>
      </dgm:t>
    </dgm:pt>
    <dgm:pt modelId="{FB6EF054-B349-4A6F-A2AC-C5018E6CE9BC}">
      <dgm:prSet/>
      <dgm:spPr/>
      <dgm:t>
        <a:bodyPr/>
        <a:lstStyle/>
        <a:p>
          <a:r>
            <a:rPr lang="en-GB" b="1" dirty="0"/>
            <a:t>Personal Traits</a:t>
          </a:r>
          <a:endParaRPr lang="en-US" dirty="0"/>
        </a:p>
      </dgm:t>
    </dgm:pt>
    <dgm:pt modelId="{05CCB4A3-5C6E-46A4-A6B7-7C48BAEC5141}" type="parTrans" cxnId="{7A933D1A-6D61-46B9-854C-B7D38D78D571}">
      <dgm:prSet/>
      <dgm:spPr/>
      <dgm:t>
        <a:bodyPr/>
        <a:lstStyle/>
        <a:p>
          <a:endParaRPr lang="en-US"/>
        </a:p>
      </dgm:t>
    </dgm:pt>
    <dgm:pt modelId="{9ECFDA4D-1A36-4817-86FC-3CF27A9B3547}" type="sibTrans" cxnId="{7A933D1A-6D61-46B9-854C-B7D38D78D571}">
      <dgm:prSet/>
      <dgm:spPr/>
      <dgm:t>
        <a:bodyPr/>
        <a:lstStyle/>
        <a:p>
          <a:endParaRPr lang="en-US"/>
        </a:p>
      </dgm:t>
    </dgm:pt>
    <dgm:pt modelId="{D85E3C3A-A365-4B0D-BE3B-ABA6D19AFC93}">
      <dgm:prSet/>
      <dgm:spPr/>
      <dgm:t>
        <a:bodyPr/>
        <a:lstStyle/>
        <a:p>
          <a:r>
            <a:rPr lang="en-GB"/>
            <a:t>Are qualities of an individual’s personality </a:t>
          </a:r>
          <a:endParaRPr lang="en-US"/>
        </a:p>
      </dgm:t>
    </dgm:pt>
    <dgm:pt modelId="{A4944721-EB04-4E85-8247-F0A62F9CC531}" type="parTrans" cxnId="{F5D6F97D-5A87-4BC1-BA8E-9C341A66F8E6}">
      <dgm:prSet/>
      <dgm:spPr/>
      <dgm:t>
        <a:bodyPr/>
        <a:lstStyle/>
        <a:p>
          <a:endParaRPr lang="en-US"/>
        </a:p>
      </dgm:t>
    </dgm:pt>
    <dgm:pt modelId="{2DFA3979-5AC4-40F3-9804-0E21EEB03039}" type="sibTrans" cxnId="{F5D6F97D-5A87-4BC1-BA8E-9C341A66F8E6}">
      <dgm:prSet/>
      <dgm:spPr/>
      <dgm:t>
        <a:bodyPr/>
        <a:lstStyle/>
        <a:p>
          <a:endParaRPr lang="en-US"/>
        </a:p>
      </dgm:t>
    </dgm:pt>
    <dgm:pt modelId="{D2A09A48-486E-4922-BD59-F1E0C9DC5204}">
      <dgm:prSet/>
      <dgm:spPr/>
      <dgm:t>
        <a:bodyPr/>
        <a:lstStyle/>
        <a:p>
          <a:r>
            <a:rPr lang="en-GB"/>
            <a:t>-Required in health care include:</a:t>
          </a:r>
          <a:endParaRPr lang="en-US"/>
        </a:p>
      </dgm:t>
    </dgm:pt>
    <dgm:pt modelId="{1FBD8D43-A8EE-439C-B281-CF34E8E67AA1}" type="parTrans" cxnId="{2DE3EA57-138B-45CF-A713-2052971003E4}">
      <dgm:prSet/>
      <dgm:spPr/>
      <dgm:t>
        <a:bodyPr/>
        <a:lstStyle/>
        <a:p>
          <a:endParaRPr lang="en-US"/>
        </a:p>
      </dgm:t>
    </dgm:pt>
    <dgm:pt modelId="{2A29948D-D465-41AF-88D2-0A290400C9C5}" type="sibTrans" cxnId="{2DE3EA57-138B-45CF-A713-2052971003E4}">
      <dgm:prSet/>
      <dgm:spPr/>
      <dgm:t>
        <a:bodyPr/>
        <a:lstStyle/>
        <a:p>
          <a:endParaRPr lang="en-US"/>
        </a:p>
      </dgm:t>
    </dgm:pt>
    <dgm:pt modelId="{11145348-9327-430E-BB65-33F04B0DDA9E}">
      <dgm:prSet/>
      <dgm:spPr/>
      <dgm:t>
        <a:bodyPr/>
        <a:lstStyle/>
        <a:p>
          <a:r>
            <a:rPr lang="en-GB"/>
            <a:t>– reliability</a:t>
          </a:r>
          <a:endParaRPr lang="en-US"/>
        </a:p>
      </dgm:t>
    </dgm:pt>
    <dgm:pt modelId="{B5772211-9F45-419D-A3B3-96CD51C818E3}" type="parTrans" cxnId="{380C89BF-C5E5-4B2A-9A04-878F1037A00B}">
      <dgm:prSet/>
      <dgm:spPr/>
      <dgm:t>
        <a:bodyPr/>
        <a:lstStyle/>
        <a:p>
          <a:endParaRPr lang="en-US"/>
        </a:p>
      </dgm:t>
    </dgm:pt>
    <dgm:pt modelId="{2F6A3C4D-671D-4F4C-B07C-1A5C0B55DD7C}" type="sibTrans" cxnId="{380C89BF-C5E5-4B2A-9A04-878F1037A00B}">
      <dgm:prSet/>
      <dgm:spPr/>
      <dgm:t>
        <a:bodyPr/>
        <a:lstStyle/>
        <a:p>
          <a:endParaRPr lang="en-US"/>
        </a:p>
      </dgm:t>
    </dgm:pt>
    <dgm:pt modelId="{C5345E23-A3C2-4CF8-88CB-C89D7B9A5AF5}">
      <dgm:prSet/>
      <dgm:spPr/>
      <dgm:t>
        <a:bodyPr/>
        <a:lstStyle/>
        <a:p>
          <a:r>
            <a:rPr lang="en-GB"/>
            <a:t>– enthusiasm </a:t>
          </a:r>
          <a:endParaRPr lang="en-US"/>
        </a:p>
      </dgm:t>
    </dgm:pt>
    <dgm:pt modelId="{51554E18-735D-4E36-8088-CA7E63EF1483}" type="parTrans" cxnId="{095E972A-E847-4366-B595-403A87596F61}">
      <dgm:prSet/>
      <dgm:spPr/>
      <dgm:t>
        <a:bodyPr/>
        <a:lstStyle/>
        <a:p>
          <a:endParaRPr lang="en-US"/>
        </a:p>
      </dgm:t>
    </dgm:pt>
    <dgm:pt modelId="{4FC87EB3-F11F-46A4-8BEB-19E62C26E105}" type="sibTrans" cxnId="{095E972A-E847-4366-B595-403A87596F61}">
      <dgm:prSet/>
      <dgm:spPr/>
      <dgm:t>
        <a:bodyPr/>
        <a:lstStyle/>
        <a:p>
          <a:endParaRPr lang="en-US"/>
        </a:p>
      </dgm:t>
    </dgm:pt>
    <dgm:pt modelId="{94E29545-6F01-4589-B2A8-871E86B9AFBD}">
      <dgm:prSet/>
      <dgm:spPr/>
      <dgm:t>
        <a:bodyPr/>
        <a:lstStyle/>
        <a:p>
          <a:r>
            <a:rPr lang="en-GB"/>
            <a:t>– integrity</a:t>
          </a:r>
          <a:endParaRPr lang="en-US"/>
        </a:p>
      </dgm:t>
    </dgm:pt>
    <dgm:pt modelId="{4712ACD9-A543-4FE2-B8A2-C48790BFE172}" type="parTrans" cxnId="{079F7848-D1B1-4929-B586-D7C6B25148A4}">
      <dgm:prSet/>
      <dgm:spPr/>
      <dgm:t>
        <a:bodyPr/>
        <a:lstStyle/>
        <a:p>
          <a:endParaRPr lang="en-US"/>
        </a:p>
      </dgm:t>
    </dgm:pt>
    <dgm:pt modelId="{E7AB6AEC-E0AD-4A78-B17C-69A3FB0A2EC6}" type="sibTrans" cxnId="{079F7848-D1B1-4929-B586-D7C6B25148A4}">
      <dgm:prSet/>
      <dgm:spPr/>
      <dgm:t>
        <a:bodyPr/>
        <a:lstStyle/>
        <a:p>
          <a:endParaRPr lang="en-US"/>
        </a:p>
      </dgm:t>
    </dgm:pt>
    <dgm:pt modelId="{9120BEF4-81E6-4828-B743-FCE2BAAF09CE}">
      <dgm:prSet/>
      <dgm:spPr/>
      <dgm:t>
        <a:bodyPr/>
        <a:lstStyle/>
        <a:p>
          <a:r>
            <a:rPr lang="en-GB" dirty="0"/>
            <a:t>– patience </a:t>
          </a:r>
          <a:endParaRPr lang="en-US" dirty="0"/>
        </a:p>
      </dgm:t>
    </dgm:pt>
    <dgm:pt modelId="{B194027A-338E-4544-9459-64F5086D3918}" type="parTrans" cxnId="{255B7313-E355-4EE4-AB0F-CD316F5704C5}">
      <dgm:prSet/>
      <dgm:spPr/>
      <dgm:t>
        <a:bodyPr/>
        <a:lstStyle/>
        <a:p>
          <a:endParaRPr lang="en-US"/>
        </a:p>
      </dgm:t>
    </dgm:pt>
    <dgm:pt modelId="{E9CEB320-7B4A-4852-A403-738422BC5E62}" type="sibTrans" cxnId="{255B7313-E355-4EE4-AB0F-CD316F5704C5}">
      <dgm:prSet/>
      <dgm:spPr/>
      <dgm:t>
        <a:bodyPr/>
        <a:lstStyle/>
        <a:p>
          <a:endParaRPr lang="en-US"/>
        </a:p>
      </dgm:t>
    </dgm:pt>
    <dgm:pt modelId="{FAC09979-D402-4DD0-B10C-2AB31D26F710}">
      <dgm:prSet/>
      <dgm:spPr/>
      <dgm:t>
        <a:bodyPr/>
        <a:lstStyle/>
        <a:p>
          <a:r>
            <a:rPr lang="en-GB"/>
            <a:t>– loyalty</a:t>
          </a:r>
          <a:endParaRPr lang="en-US"/>
        </a:p>
      </dgm:t>
    </dgm:pt>
    <dgm:pt modelId="{701857C1-EFCF-467C-ADE8-2EFD0500C674}" type="parTrans" cxnId="{2EF081F8-E3FD-46BF-B08C-221BD11C6D94}">
      <dgm:prSet/>
      <dgm:spPr/>
      <dgm:t>
        <a:bodyPr/>
        <a:lstStyle/>
        <a:p>
          <a:endParaRPr lang="en-US"/>
        </a:p>
      </dgm:t>
    </dgm:pt>
    <dgm:pt modelId="{2E6AF0B5-4085-4A31-86D0-D18D9CF907F0}" type="sibTrans" cxnId="{2EF081F8-E3FD-46BF-B08C-221BD11C6D94}">
      <dgm:prSet/>
      <dgm:spPr/>
      <dgm:t>
        <a:bodyPr/>
        <a:lstStyle/>
        <a:p>
          <a:endParaRPr lang="en-US"/>
        </a:p>
      </dgm:t>
    </dgm:pt>
    <dgm:pt modelId="{8294B4D2-2C58-4766-B208-DEF35A5BF8C3}">
      <dgm:prSet/>
      <dgm:spPr/>
      <dgm:t>
        <a:bodyPr/>
        <a:lstStyle/>
        <a:p>
          <a:r>
            <a:rPr lang="en-GB"/>
            <a:t>– flexibility</a:t>
          </a:r>
          <a:endParaRPr lang="en-US"/>
        </a:p>
      </dgm:t>
    </dgm:pt>
    <dgm:pt modelId="{5F73AD4E-9E47-4ED7-A394-779A109B072F}" type="parTrans" cxnId="{8369D32E-0F84-4650-89B1-A08A98C0D478}">
      <dgm:prSet/>
      <dgm:spPr/>
      <dgm:t>
        <a:bodyPr/>
        <a:lstStyle/>
        <a:p>
          <a:endParaRPr lang="en-US"/>
        </a:p>
      </dgm:t>
    </dgm:pt>
    <dgm:pt modelId="{05FCDEF3-8DAF-4B7C-B687-FBCAA36E498C}" type="sibTrans" cxnId="{8369D32E-0F84-4650-89B1-A08A98C0D478}">
      <dgm:prSet/>
      <dgm:spPr/>
      <dgm:t>
        <a:bodyPr/>
        <a:lstStyle/>
        <a:p>
          <a:endParaRPr lang="en-US"/>
        </a:p>
      </dgm:t>
    </dgm:pt>
    <dgm:pt modelId="{B788801A-F8EA-43E2-A7B1-5FC4FF60119D}">
      <dgm:prSet/>
      <dgm:spPr/>
      <dgm:t>
        <a:bodyPr/>
        <a:lstStyle/>
        <a:p>
          <a:r>
            <a:rPr lang="en-GB"/>
            <a:t>– willingness to learn </a:t>
          </a:r>
          <a:endParaRPr lang="en-US"/>
        </a:p>
      </dgm:t>
    </dgm:pt>
    <dgm:pt modelId="{75388319-65A3-426A-B1E7-48089C6315F4}" type="parTrans" cxnId="{931506CF-E1E0-4DED-BA07-177AF21C5974}">
      <dgm:prSet/>
      <dgm:spPr/>
      <dgm:t>
        <a:bodyPr/>
        <a:lstStyle/>
        <a:p>
          <a:endParaRPr lang="en-US"/>
        </a:p>
      </dgm:t>
    </dgm:pt>
    <dgm:pt modelId="{B536F946-89D3-4D9F-9452-3AE224096DE7}" type="sibTrans" cxnId="{931506CF-E1E0-4DED-BA07-177AF21C5974}">
      <dgm:prSet/>
      <dgm:spPr/>
      <dgm:t>
        <a:bodyPr/>
        <a:lstStyle/>
        <a:p>
          <a:endParaRPr lang="en-US"/>
        </a:p>
      </dgm:t>
    </dgm:pt>
    <dgm:pt modelId="{6FCD5709-3DE7-448B-A3D4-5C4384338047}">
      <dgm:prSet/>
      <dgm:spPr/>
      <dgm:t>
        <a:bodyPr/>
        <a:lstStyle/>
        <a:p>
          <a:r>
            <a:rPr lang="en-GB"/>
            <a:t>– decision making</a:t>
          </a:r>
          <a:endParaRPr lang="en-US"/>
        </a:p>
      </dgm:t>
    </dgm:pt>
    <dgm:pt modelId="{70BFE712-E052-46BF-B697-13B83B646356}" type="parTrans" cxnId="{62C15D1F-0940-455F-9AA5-319813DDADE1}">
      <dgm:prSet/>
      <dgm:spPr/>
      <dgm:t>
        <a:bodyPr/>
        <a:lstStyle/>
        <a:p>
          <a:endParaRPr lang="en-US"/>
        </a:p>
      </dgm:t>
    </dgm:pt>
    <dgm:pt modelId="{88755A94-A0C3-44D5-97C6-374D301C6D63}" type="sibTrans" cxnId="{62C15D1F-0940-455F-9AA5-319813DDADE1}">
      <dgm:prSet/>
      <dgm:spPr/>
      <dgm:t>
        <a:bodyPr/>
        <a:lstStyle/>
        <a:p>
          <a:endParaRPr lang="en-US"/>
        </a:p>
      </dgm:t>
    </dgm:pt>
    <dgm:pt modelId="{B75FF60F-7245-4B54-87A5-3DE7C5D13E47}" type="pres">
      <dgm:prSet presAssocID="{8A38FD07-CEA6-4FB0-A667-3611F8B9C7C6}" presName="linear" presStyleCnt="0">
        <dgm:presLayoutVars>
          <dgm:animLvl val="lvl"/>
          <dgm:resizeHandles val="exact"/>
        </dgm:presLayoutVars>
      </dgm:prSet>
      <dgm:spPr/>
    </dgm:pt>
    <dgm:pt modelId="{EACC764E-8D3E-4DB1-8108-CBE0104943AD}" type="pres">
      <dgm:prSet presAssocID="{FB6EF054-B349-4A6F-A2AC-C5018E6CE9BC}" presName="parentText" presStyleLbl="node1" presStyleIdx="0" presStyleCnt="2">
        <dgm:presLayoutVars>
          <dgm:chMax val="0"/>
          <dgm:bulletEnabled val="1"/>
        </dgm:presLayoutVars>
      </dgm:prSet>
      <dgm:spPr/>
    </dgm:pt>
    <dgm:pt modelId="{8C8BB07A-3C5B-4166-BD6F-89BAEED2323E}" type="pres">
      <dgm:prSet presAssocID="{9ECFDA4D-1A36-4817-86FC-3CF27A9B3547}" presName="spacer" presStyleCnt="0"/>
      <dgm:spPr/>
    </dgm:pt>
    <dgm:pt modelId="{6B926BE9-7A04-46BB-91FB-D6A0BC16E154}" type="pres">
      <dgm:prSet presAssocID="{D85E3C3A-A365-4B0D-BE3B-ABA6D19AFC93}" presName="parentText" presStyleLbl="node1" presStyleIdx="1" presStyleCnt="2">
        <dgm:presLayoutVars>
          <dgm:chMax val="0"/>
          <dgm:bulletEnabled val="1"/>
        </dgm:presLayoutVars>
      </dgm:prSet>
      <dgm:spPr/>
    </dgm:pt>
    <dgm:pt modelId="{34074798-C969-41AF-B270-B3D0008CD519}" type="pres">
      <dgm:prSet presAssocID="{D85E3C3A-A365-4B0D-BE3B-ABA6D19AFC93}" presName="childText" presStyleLbl="revTx" presStyleIdx="0" presStyleCnt="1">
        <dgm:presLayoutVars>
          <dgm:bulletEnabled val="1"/>
        </dgm:presLayoutVars>
      </dgm:prSet>
      <dgm:spPr/>
    </dgm:pt>
  </dgm:ptLst>
  <dgm:cxnLst>
    <dgm:cxn modelId="{255B7313-E355-4EE4-AB0F-CD316F5704C5}" srcId="{D85E3C3A-A365-4B0D-BE3B-ABA6D19AFC93}" destId="{9120BEF4-81E6-4828-B743-FCE2BAAF09CE}" srcOrd="4" destOrd="0" parTransId="{B194027A-338E-4544-9459-64F5086D3918}" sibTransId="{E9CEB320-7B4A-4852-A403-738422BC5E62}"/>
    <dgm:cxn modelId="{7A933D1A-6D61-46B9-854C-B7D38D78D571}" srcId="{8A38FD07-CEA6-4FB0-A667-3611F8B9C7C6}" destId="{FB6EF054-B349-4A6F-A2AC-C5018E6CE9BC}" srcOrd="0" destOrd="0" parTransId="{05CCB4A3-5C6E-46A4-A6B7-7C48BAEC5141}" sibTransId="{9ECFDA4D-1A36-4817-86FC-3CF27A9B3547}"/>
    <dgm:cxn modelId="{62C15D1F-0940-455F-9AA5-319813DDADE1}" srcId="{D85E3C3A-A365-4B0D-BE3B-ABA6D19AFC93}" destId="{6FCD5709-3DE7-448B-A3D4-5C4384338047}" srcOrd="8" destOrd="0" parTransId="{70BFE712-E052-46BF-B697-13B83B646356}" sibTransId="{88755A94-A0C3-44D5-97C6-374D301C6D63}"/>
    <dgm:cxn modelId="{095E972A-E847-4366-B595-403A87596F61}" srcId="{D85E3C3A-A365-4B0D-BE3B-ABA6D19AFC93}" destId="{C5345E23-A3C2-4CF8-88CB-C89D7B9A5AF5}" srcOrd="2" destOrd="0" parTransId="{51554E18-735D-4E36-8088-CA7E63EF1483}" sibTransId="{4FC87EB3-F11F-46A4-8BEB-19E62C26E105}"/>
    <dgm:cxn modelId="{8369D32E-0F84-4650-89B1-A08A98C0D478}" srcId="{D85E3C3A-A365-4B0D-BE3B-ABA6D19AFC93}" destId="{8294B4D2-2C58-4766-B208-DEF35A5BF8C3}" srcOrd="6" destOrd="0" parTransId="{5F73AD4E-9E47-4ED7-A394-779A109B072F}" sibTransId="{05FCDEF3-8DAF-4B7C-B687-FBCAA36E498C}"/>
    <dgm:cxn modelId="{95A80838-62DD-46FA-933B-F233866525DD}" type="presOf" srcId="{6FCD5709-3DE7-448B-A3D4-5C4384338047}" destId="{34074798-C969-41AF-B270-B3D0008CD519}" srcOrd="0" destOrd="8" presId="urn:microsoft.com/office/officeart/2005/8/layout/vList2"/>
    <dgm:cxn modelId="{09C5C160-1B94-4D62-8A11-C31167B08922}" type="presOf" srcId="{B788801A-F8EA-43E2-A7B1-5FC4FF60119D}" destId="{34074798-C969-41AF-B270-B3D0008CD519}" srcOrd="0" destOrd="7" presId="urn:microsoft.com/office/officeart/2005/8/layout/vList2"/>
    <dgm:cxn modelId="{B2BD9945-C20B-4E57-8078-298098E1B182}" type="presOf" srcId="{8294B4D2-2C58-4766-B208-DEF35A5BF8C3}" destId="{34074798-C969-41AF-B270-B3D0008CD519}" srcOrd="0" destOrd="6" presId="urn:microsoft.com/office/officeart/2005/8/layout/vList2"/>
    <dgm:cxn modelId="{079F7848-D1B1-4929-B586-D7C6B25148A4}" srcId="{D85E3C3A-A365-4B0D-BE3B-ABA6D19AFC93}" destId="{94E29545-6F01-4589-B2A8-871E86B9AFBD}" srcOrd="3" destOrd="0" parTransId="{4712ACD9-A543-4FE2-B8A2-C48790BFE172}" sibTransId="{E7AB6AEC-E0AD-4A78-B17C-69A3FB0A2EC6}"/>
    <dgm:cxn modelId="{A9C7014C-138C-4B02-A7E9-AE537130A5AB}" type="presOf" srcId="{C5345E23-A3C2-4CF8-88CB-C89D7B9A5AF5}" destId="{34074798-C969-41AF-B270-B3D0008CD519}" srcOrd="0" destOrd="2" presId="urn:microsoft.com/office/officeart/2005/8/layout/vList2"/>
    <dgm:cxn modelId="{67CA8871-63C9-40FD-AF3F-E156A3D98F58}" type="presOf" srcId="{D85E3C3A-A365-4B0D-BE3B-ABA6D19AFC93}" destId="{6B926BE9-7A04-46BB-91FB-D6A0BC16E154}" srcOrd="0" destOrd="0" presId="urn:microsoft.com/office/officeart/2005/8/layout/vList2"/>
    <dgm:cxn modelId="{B8CAC273-E2A7-43BE-AC3B-D83CCFA29E50}" type="presOf" srcId="{D2A09A48-486E-4922-BD59-F1E0C9DC5204}" destId="{34074798-C969-41AF-B270-B3D0008CD519}" srcOrd="0" destOrd="0" presId="urn:microsoft.com/office/officeart/2005/8/layout/vList2"/>
    <dgm:cxn modelId="{2DE3EA57-138B-45CF-A713-2052971003E4}" srcId="{D85E3C3A-A365-4B0D-BE3B-ABA6D19AFC93}" destId="{D2A09A48-486E-4922-BD59-F1E0C9DC5204}" srcOrd="0" destOrd="0" parTransId="{1FBD8D43-A8EE-439C-B281-CF34E8E67AA1}" sibTransId="{2A29948D-D465-41AF-88D2-0A290400C9C5}"/>
    <dgm:cxn modelId="{F5D6F97D-5A87-4BC1-BA8E-9C341A66F8E6}" srcId="{8A38FD07-CEA6-4FB0-A667-3611F8B9C7C6}" destId="{D85E3C3A-A365-4B0D-BE3B-ABA6D19AFC93}" srcOrd="1" destOrd="0" parTransId="{A4944721-EB04-4E85-8247-F0A62F9CC531}" sibTransId="{2DFA3979-5AC4-40F3-9804-0E21EEB03039}"/>
    <dgm:cxn modelId="{75FF4A97-98D0-4C3C-A40A-88D2E7C8AB66}" type="presOf" srcId="{94E29545-6F01-4589-B2A8-871E86B9AFBD}" destId="{34074798-C969-41AF-B270-B3D0008CD519}" srcOrd="0" destOrd="3" presId="urn:microsoft.com/office/officeart/2005/8/layout/vList2"/>
    <dgm:cxn modelId="{96242DB4-890D-48FA-8779-87DD63A7CF7F}" type="presOf" srcId="{FB6EF054-B349-4A6F-A2AC-C5018E6CE9BC}" destId="{EACC764E-8D3E-4DB1-8108-CBE0104943AD}" srcOrd="0" destOrd="0" presId="urn:microsoft.com/office/officeart/2005/8/layout/vList2"/>
    <dgm:cxn modelId="{380C89BF-C5E5-4B2A-9A04-878F1037A00B}" srcId="{D85E3C3A-A365-4B0D-BE3B-ABA6D19AFC93}" destId="{11145348-9327-430E-BB65-33F04B0DDA9E}" srcOrd="1" destOrd="0" parTransId="{B5772211-9F45-419D-A3B3-96CD51C818E3}" sibTransId="{2F6A3C4D-671D-4F4C-B07C-1A5C0B55DD7C}"/>
    <dgm:cxn modelId="{85EF1FC1-CAD7-4C3B-9371-DF946260131A}" type="presOf" srcId="{11145348-9327-430E-BB65-33F04B0DDA9E}" destId="{34074798-C969-41AF-B270-B3D0008CD519}" srcOrd="0" destOrd="1" presId="urn:microsoft.com/office/officeart/2005/8/layout/vList2"/>
    <dgm:cxn modelId="{1B7188C2-C5CA-46C9-8488-AB4955AD9FD7}" type="presOf" srcId="{FAC09979-D402-4DD0-B10C-2AB31D26F710}" destId="{34074798-C969-41AF-B270-B3D0008CD519}" srcOrd="0" destOrd="5" presId="urn:microsoft.com/office/officeart/2005/8/layout/vList2"/>
    <dgm:cxn modelId="{931506CF-E1E0-4DED-BA07-177AF21C5974}" srcId="{D85E3C3A-A365-4B0D-BE3B-ABA6D19AFC93}" destId="{B788801A-F8EA-43E2-A7B1-5FC4FF60119D}" srcOrd="7" destOrd="0" parTransId="{75388319-65A3-426A-B1E7-48089C6315F4}" sibTransId="{B536F946-89D3-4D9F-9452-3AE224096DE7}"/>
    <dgm:cxn modelId="{A35AF9DC-081C-4656-B91A-8983DA25B30A}" type="presOf" srcId="{9120BEF4-81E6-4828-B743-FCE2BAAF09CE}" destId="{34074798-C969-41AF-B270-B3D0008CD519}" srcOrd="0" destOrd="4" presId="urn:microsoft.com/office/officeart/2005/8/layout/vList2"/>
    <dgm:cxn modelId="{ADF763EA-4ED4-49D7-8680-488CE39C0F70}" type="presOf" srcId="{8A38FD07-CEA6-4FB0-A667-3611F8B9C7C6}" destId="{B75FF60F-7245-4B54-87A5-3DE7C5D13E47}" srcOrd="0" destOrd="0" presId="urn:microsoft.com/office/officeart/2005/8/layout/vList2"/>
    <dgm:cxn modelId="{2EF081F8-E3FD-46BF-B08C-221BD11C6D94}" srcId="{D85E3C3A-A365-4B0D-BE3B-ABA6D19AFC93}" destId="{FAC09979-D402-4DD0-B10C-2AB31D26F710}" srcOrd="5" destOrd="0" parTransId="{701857C1-EFCF-467C-ADE8-2EFD0500C674}" sibTransId="{2E6AF0B5-4085-4A31-86D0-D18D9CF907F0}"/>
    <dgm:cxn modelId="{01B48B2D-7B50-4221-A6FF-7B4426C43E98}" type="presParOf" srcId="{B75FF60F-7245-4B54-87A5-3DE7C5D13E47}" destId="{EACC764E-8D3E-4DB1-8108-CBE0104943AD}" srcOrd="0" destOrd="0" presId="urn:microsoft.com/office/officeart/2005/8/layout/vList2"/>
    <dgm:cxn modelId="{294475EC-80B6-46FC-B121-18117F7028E0}" type="presParOf" srcId="{B75FF60F-7245-4B54-87A5-3DE7C5D13E47}" destId="{8C8BB07A-3C5B-4166-BD6F-89BAEED2323E}" srcOrd="1" destOrd="0" presId="urn:microsoft.com/office/officeart/2005/8/layout/vList2"/>
    <dgm:cxn modelId="{4456566E-4E25-4B9C-811A-F8E50EC6B265}" type="presParOf" srcId="{B75FF60F-7245-4B54-87A5-3DE7C5D13E47}" destId="{6B926BE9-7A04-46BB-91FB-D6A0BC16E154}" srcOrd="2" destOrd="0" presId="urn:microsoft.com/office/officeart/2005/8/layout/vList2"/>
    <dgm:cxn modelId="{2BE2382D-BA15-4041-AA6E-BE48F613A0FD}" type="presParOf" srcId="{B75FF60F-7245-4B54-87A5-3DE7C5D13E47}" destId="{34074798-C969-41AF-B270-B3D0008CD519}"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A6F94BE-4D5A-4D3E-A650-6072C9963A56}"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B639B649-BBB1-4AFD-B908-B86025D2AA04}">
      <dgm:prSet/>
      <dgm:spPr/>
      <dgm:t>
        <a:bodyPr/>
        <a:lstStyle/>
        <a:p>
          <a:r>
            <a:rPr lang="en-GB"/>
            <a:t>Respect</a:t>
          </a:r>
          <a:endParaRPr lang="en-US"/>
        </a:p>
      </dgm:t>
    </dgm:pt>
    <dgm:pt modelId="{5AB6214E-1C9E-44FB-9C23-ED2EE2E47A6B}" type="parTrans" cxnId="{364DCF97-0DBA-481B-924E-75FADC2C3D5B}">
      <dgm:prSet/>
      <dgm:spPr/>
      <dgm:t>
        <a:bodyPr/>
        <a:lstStyle/>
        <a:p>
          <a:endParaRPr lang="en-US"/>
        </a:p>
      </dgm:t>
    </dgm:pt>
    <dgm:pt modelId="{103BF77B-7638-4C36-BEC5-A36E3E37B52E}" type="sibTrans" cxnId="{364DCF97-0DBA-481B-924E-75FADC2C3D5B}">
      <dgm:prSet/>
      <dgm:spPr/>
      <dgm:t>
        <a:bodyPr/>
        <a:lstStyle/>
        <a:p>
          <a:endParaRPr lang="en-US"/>
        </a:p>
      </dgm:t>
    </dgm:pt>
    <dgm:pt modelId="{9FBE49B4-FC8B-4FC7-AAFC-33F60DDB75C0}">
      <dgm:prSet/>
      <dgm:spPr/>
      <dgm:t>
        <a:bodyPr/>
        <a:lstStyle/>
        <a:p>
          <a:r>
            <a:rPr lang="en-GB" dirty="0"/>
            <a:t>Refers to conduct which demonstrates regard for a person, organization, etc. </a:t>
          </a:r>
          <a:endParaRPr lang="en-US" dirty="0"/>
        </a:p>
      </dgm:t>
    </dgm:pt>
    <dgm:pt modelId="{16269A34-C7DA-49B6-8429-B0F9AD12B8B2}" type="parTrans" cxnId="{B6FE7340-9EBB-4464-91A0-D02EF7A18ED3}">
      <dgm:prSet/>
      <dgm:spPr/>
      <dgm:t>
        <a:bodyPr/>
        <a:lstStyle/>
        <a:p>
          <a:endParaRPr lang="en-US"/>
        </a:p>
      </dgm:t>
    </dgm:pt>
    <dgm:pt modelId="{92681200-4BAD-40DD-BB1C-744D197CD801}" type="sibTrans" cxnId="{B6FE7340-9EBB-4464-91A0-D02EF7A18ED3}">
      <dgm:prSet/>
      <dgm:spPr/>
      <dgm:t>
        <a:bodyPr/>
        <a:lstStyle/>
        <a:p>
          <a:endParaRPr lang="en-US"/>
        </a:p>
      </dgm:t>
    </dgm:pt>
    <dgm:pt modelId="{FD7F9C85-4C8F-4CFD-9091-E15C0A8CC4E9}">
      <dgm:prSet/>
      <dgm:spPr/>
      <dgm:t>
        <a:bodyPr/>
        <a:lstStyle/>
        <a:p>
          <a:r>
            <a:rPr lang="en-GB"/>
            <a:t>– because of their good qualities and abilities</a:t>
          </a:r>
          <a:endParaRPr lang="en-US"/>
        </a:p>
      </dgm:t>
    </dgm:pt>
    <dgm:pt modelId="{CD79753C-9D0E-45E5-9C48-E9240818AB39}" type="parTrans" cxnId="{DBAE956F-E6BB-4E31-9F33-B73CBA9FF6B6}">
      <dgm:prSet/>
      <dgm:spPr/>
      <dgm:t>
        <a:bodyPr/>
        <a:lstStyle/>
        <a:p>
          <a:endParaRPr lang="en-US"/>
        </a:p>
      </dgm:t>
    </dgm:pt>
    <dgm:pt modelId="{CB2972D3-E0EA-45C0-BD29-F7EF49A56272}" type="sibTrans" cxnId="{DBAE956F-E6BB-4E31-9F33-B73CBA9FF6B6}">
      <dgm:prSet/>
      <dgm:spPr/>
      <dgm:t>
        <a:bodyPr/>
        <a:lstStyle/>
        <a:p>
          <a:endParaRPr lang="en-US"/>
        </a:p>
      </dgm:t>
    </dgm:pt>
    <dgm:pt modelId="{EC9A0E46-8630-4C69-B33B-EAEBB0EE7551}">
      <dgm:prSet/>
      <dgm:spPr/>
      <dgm:t>
        <a:bodyPr/>
        <a:lstStyle/>
        <a:p>
          <a:r>
            <a:rPr lang="en-GB"/>
            <a:t>Requires courteous behaviors including:</a:t>
          </a:r>
          <a:endParaRPr lang="en-US"/>
        </a:p>
      </dgm:t>
    </dgm:pt>
    <dgm:pt modelId="{E2FA0859-58B6-4F99-B91D-BC04ADC78C7C}" type="parTrans" cxnId="{05F6B88B-EDCB-4210-BD5A-42B2FDFDB6DC}">
      <dgm:prSet/>
      <dgm:spPr/>
      <dgm:t>
        <a:bodyPr/>
        <a:lstStyle/>
        <a:p>
          <a:endParaRPr lang="en-US"/>
        </a:p>
      </dgm:t>
    </dgm:pt>
    <dgm:pt modelId="{B9442F84-BB5D-4111-98B7-7EDA821D990D}" type="sibTrans" cxnId="{05F6B88B-EDCB-4210-BD5A-42B2FDFDB6DC}">
      <dgm:prSet/>
      <dgm:spPr/>
      <dgm:t>
        <a:bodyPr/>
        <a:lstStyle/>
        <a:p>
          <a:endParaRPr lang="en-US"/>
        </a:p>
      </dgm:t>
    </dgm:pt>
    <dgm:pt modelId="{0F1A1C50-7A65-4047-B1D0-B6CD2DD0E9A5}">
      <dgm:prSet/>
      <dgm:spPr/>
      <dgm:t>
        <a:bodyPr/>
        <a:lstStyle/>
        <a:p>
          <a:r>
            <a:rPr lang="en-GB" dirty="0"/>
            <a:t>– Treating everyone with dignity at all times</a:t>
          </a:r>
          <a:endParaRPr lang="en-US" dirty="0"/>
        </a:p>
      </dgm:t>
    </dgm:pt>
    <dgm:pt modelId="{0616B974-6EE8-49F8-B5CB-757F188D851D}" type="parTrans" cxnId="{3E62FB04-B4A3-44CA-AD1F-BC0881DB3C76}">
      <dgm:prSet/>
      <dgm:spPr/>
      <dgm:t>
        <a:bodyPr/>
        <a:lstStyle/>
        <a:p>
          <a:endParaRPr lang="en-US"/>
        </a:p>
      </dgm:t>
    </dgm:pt>
    <dgm:pt modelId="{F5A2EA54-E753-460E-B28F-A4AF6CC01502}" type="sibTrans" cxnId="{3E62FB04-B4A3-44CA-AD1F-BC0881DB3C76}">
      <dgm:prSet/>
      <dgm:spPr/>
      <dgm:t>
        <a:bodyPr/>
        <a:lstStyle/>
        <a:p>
          <a:endParaRPr lang="en-US"/>
        </a:p>
      </dgm:t>
    </dgm:pt>
    <dgm:pt modelId="{8D80AF3F-3158-4DA5-B533-D56CB27E46E5}">
      <dgm:prSet/>
      <dgm:spPr/>
      <dgm:t>
        <a:bodyPr/>
        <a:lstStyle/>
        <a:p>
          <a:r>
            <a:rPr lang="en-GB" dirty="0"/>
            <a:t>– Being considerate of needs and feelings </a:t>
          </a:r>
          <a:endParaRPr lang="en-US" dirty="0"/>
        </a:p>
      </dgm:t>
    </dgm:pt>
    <dgm:pt modelId="{FD38F1E2-C9B3-4D33-984B-67928F49CDF0}" type="parTrans" cxnId="{33306F31-ED47-4ACE-9D64-C52E6C51028D}">
      <dgm:prSet/>
      <dgm:spPr/>
      <dgm:t>
        <a:bodyPr/>
        <a:lstStyle/>
        <a:p>
          <a:endParaRPr lang="en-US"/>
        </a:p>
      </dgm:t>
    </dgm:pt>
    <dgm:pt modelId="{90CD1D3D-52B5-4F7C-893E-5FC34ECC81D3}" type="sibTrans" cxnId="{33306F31-ED47-4ACE-9D64-C52E6C51028D}">
      <dgm:prSet/>
      <dgm:spPr/>
      <dgm:t>
        <a:bodyPr/>
        <a:lstStyle/>
        <a:p>
          <a:endParaRPr lang="en-US"/>
        </a:p>
      </dgm:t>
    </dgm:pt>
    <dgm:pt modelId="{D9C56FC8-EEF5-4C58-8A84-70795DB19D2C}">
      <dgm:prSet/>
      <dgm:spPr/>
      <dgm:t>
        <a:bodyPr/>
        <a:lstStyle/>
        <a:p>
          <a:r>
            <a:rPr lang="en-GB" dirty="0"/>
            <a:t>– Encouraging others to express their opinions and ideas </a:t>
          </a:r>
          <a:endParaRPr lang="en-US" dirty="0"/>
        </a:p>
      </dgm:t>
    </dgm:pt>
    <dgm:pt modelId="{4190CF0C-0317-465F-916E-982BF7FF6613}" type="parTrans" cxnId="{E33CEDE5-E2AE-4CBA-B6EE-75D33DAF8CDF}">
      <dgm:prSet/>
      <dgm:spPr/>
      <dgm:t>
        <a:bodyPr/>
        <a:lstStyle/>
        <a:p>
          <a:endParaRPr lang="en-US"/>
        </a:p>
      </dgm:t>
    </dgm:pt>
    <dgm:pt modelId="{F7A4095D-2840-4BAA-84B0-509062A128B6}" type="sibTrans" cxnId="{E33CEDE5-E2AE-4CBA-B6EE-75D33DAF8CDF}">
      <dgm:prSet/>
      <dgm:spPr/>
      <dgm:t>
        <a:bodyPr/>
        <a:lstStyle/>
        <a:p>
          <a:endParaRPr lang="en-US"/>
        </a:p>
      </dgm:t>
    </dgm:pt>
    <dgm:pt modelId="{AF3A1E29-18B1-4599-9896-1F54D5BEAA44}">
      <dgm:prSet/>
      <dgm:spPr/>
      <dgm:t>
        <a:bodyPr/>
        <a:lstStyle/>
        <a:p>
          <a:r>
            <a:rPr lang="en-GB" dirty="0"/>
            <a:t>– Refraining from insulting, belittling or antagonizing others</a:t>
          </a:r>
          <a:endParaRPr lang="en-US" dirty="0"/>
        </a:p>
      </dgm:t>
    </dgm:pt>
    <dgm:pt modelId="{C908DD12-7DD6-413A-B76C-2B2042F224D3}" type="parTrans" cxnId="{982ABE9C-3F2D-4F18-BF23-C7C88B2519A1}">
      <dgm:prSet/>
      <dgm:spPr/>
      <dgm:t>
        <a:bodyPr/>
        <a:lstStyle/>
        <a:p>
          <a:endParaRPr lang="en-US"/>
        </a:p>
      </dgm:t>
    </dgm:pt>
    <dgm:pt modelId="{05EC8693-4BDD-488D-BAFB-699E88FE0570}" type="sibTrans" cxnId="{982ABE9C-3F2D-4F18-BF23-C7C88B2519A1}">
      <dgm:prSet/>
      <dgm:spPr/>
      <dgm:t>
        <a:bodyPr/>
        <a:lstStyle/>
        <a:p>
          <a:endParaRPr lang="en-US"/>
        </a:p>
      </dgm:t>
    </dgm:pt>
    <dgm:pt modelId="{FD4D62A9-7EB8-4BCD-9BF9-B248B776F113}" type="pres">
      <dgm:prSet presAssocID="{4A6F94BE-4D5A-4D3E-A650-6072C9963A56}" presName="linear" presStyleCnt="0">
        <dgm:presLayoutVars>
          <dgm:animLvl val="lvl"/>
          <dgm:resizeHandles val="exact"/>
        </dgm:presLayoutVars>
      </dgm:prSet>
      <dgm:spPr/>
    </dgm:pt>
    <dgm:pt modelId="{1AC67BA0-BCE0-4749-A6F6-387DC9B7BDB0}" type="pres">
      <dgm:prSet presAssocID="{B639B649-BBB1-4AFD-B908-B86025D2AA04}" presName="parentText" presStyleLbl="node1" presStyleIdx="0" presStyleCnt="3">
        <dgm:presLayoutVars>
          <dgm:chMax val="0"/>
          <dgm:bulletEnabled val="1"/>
        </dgm:presLayoutVars>
      </dgm:prSet>
      <dgm:spPr/>
    </dgm:pt>
    <dgm:pt modelId="{67C37EC8-44B7-4C7C-B5CB-000185A0B1FA}" type="pres">
      <dgm:prSet presAssocID="{B639B649-BBB1-4AFD-B908-B86025D2AA04}" presName="childText" presStyleLbl="revTx" presStyleIdx="0" presStyleCnt="2">
        <dgm:presLayoutVars>
          <dgm:bulletEnabled val="1"/>
        </dgm:presLayoutVars>
      </dgm:prSet>
      <dgm:spPr/>
    </dgm:pt>
    <dgm:pt modelId="{07C7227E-EB7F-44BA-9998-316B53F60F7E}" type="pres">
      <dgm:prSet presAssocID="{FD7F9C85-4C8F-4CFD-9091-E15C0A8CC4E9}" presName="parentText" presStyleLbl="node1" presStyleIdx="1" presStyleCnt="3">
        <dgm:presLayoutVars>
          <dgm:chMax val="0"/>
          <dgm:bulletEnabled val="1"/>
        </dgm:presLayoutVars>
      </dgm:prSet>
      <dgm:spPr/>
    </dgm:pt>
    <dgm:pt modelId="{4B300CC1-1489-4E52-AF7D-8E9A8EB897D9}" type="pres">
      <dgm:prSet presAssocID="{CB2972D3-E0EA-45C0-BD29-F7EF49A56272}" presName="spacer" presStyleCnt="0"/>
      <dgm:spPr/>
    </dgm:pt>
    <dgm:pt modelId="{2DF1F049-F7B7-4F83-A6C5-B2FB5EACFE94}" type="pres">
      <dgm:prSet presAssocID="{EC9A0E46-8630-4C69-B33B-EAEBB0EE7551}" presName="parentText" presStyleLbl="node1" presStyleIdx="2" presStyleCnt="3">
        <dgm:presLayoutVars>
          <dgm:chMax val="0"/>
          <dgm:bulletEnabled val="1"/>
        </dgm:presLayoutVars>
      </dgm:prSet>
      <dgm:spPr/>
    </dgm:pt>
    <dgm:pt modelId="{B303D983-850C-4E15-A0F4-AF91D1BC7DEE}" type="pres">
      <dgm:prSet presAssocID="{EC9A0E46-8630-4C69-B33B-EAEBB0EE7551}" presName="childText" presStyleLbl="revTx" presStyleIdx="1" presStyleCnt="2">
        <dgm:presLayoutVars>
          <dgm:bulletEnabled val="1"/>
        </dgm:presLayoutVars>
      </dgm:prSet>
      <dgm:spPr/>
    </dgm:pt>
  </dgm:ptLst>
  <dgm:cxnLst>
    <dgm:cxn modelId="{7F66FD02-E144-4423-9113-05A6C95E1D9A}" type="presOf" srcId="{9FBE49B4-FC8B-4FC7-AAFC-33F60DDB75C0}" destId="{67C37EC8-44B7-4C7C-B5CB-000185A0B1FA}" srcOrd="0" destOrd="0" presId="urn:microsoft.com/office/officeart/2005/8/layout/vList2"/>
    <dgm:cxn modelId="{3E62FB04-B4A3-44CA-AD1F-BC0881DB3C76}" srcId="{EC9A0E46-8630-4C69-B33B-EAEBB0EE7551}" destId="{0F1A1C50-7A65-4047-B1D0-B6CD2DD0E9A5}" srcOrd="0" destOrd="0" parTransId="{0616B974-6EE8-49F8-B5CB-757F188D851D}" sibTransId="{F5A2EA54-E753-460E-B28F-A4AF6CC01502}"/>
    <dgm:cxn modelId="{90F68F1A-32B9-4BC0-A7A6-C45B2D9965B6}" type="presOf" srcId="{8D80AF3F-3158-4DA5-B533-D56CB27E46E5}" destId="{B303D983-850C-4E15-A0F4-AF91D1BC7DEE}" srcOrd="0" destOrd="1" presId="urn:microsoft.com/office/officeart/2005/8/layout/vList2"/>
    <dgm:cxn modelId="{33306F31-ED47-4ACE-9D64-C52E6C51028D}" srcId="{EC9A0E46-8630-4C69-B33B-EAEBB0EE7551}" destId="{8D80AF3F-3158-4DA5-B533-D56CB27E46E5}" srcOrd="1" destOrd="0" parTransId="{FD38F1E2-C9B3-4D33-984B-67928F49CDF0}" sibTransId="{90CD1D3D-52B5-4F7C-893E-5FC34ECC81D3}"/>
    <dgm:cxn modelId="{B6FE7340-9EBB-4464-91A0-D02EF7A18ED3}" srcId="{B639B649-BBB1-4AFD-B908-B86025D2AA04}" destId="{9FBE49B4-FC8B-4FC7-AAFC-33F60DDB75C0}" srcOrd="0" destOrd="0" parTransId="{16269A34-C7DA-49B6-8429-B0F9AD12B8B2}" sibTransId="{92681200-4BAD-40DD-BB1C-744D197CD801}"/>
    <dgm:cxn modelId="{9C062C62-2EC1-4199-9864-BF291D3A866B}" type="presOf" srcId="{D9C56FC8-EEF5-4C58-8A84-70795DB19D2C}" destId="{B303D983-850C-4E15-A0F4-AF91D1BC7DEE}" srcOrd="0" destOrd="2" presId="urn:microsoft.com/office/officeart/2005/8/layout/vList2"/>
    <dgm:cxn modelId="{DBAE956F-E6BB-4E31-9F33-B73CBA9FF6B6}" srcId="{4A6F94BE-4D5A-4D3E-A650-6072C9963A56}" destId="{FD7F9C85-4C8F-4CFD-9091-E15C0A8CC4E9}" srcOrd="1" destOrd="0" parTransId="{CD79753C-9D0E-45E5-9C48-E9240818AB39}" sibTransId="{CB2972D3-E0EA-45C0-BD29-F7EF49A56272}"/>
    <dgm:cxn modelId="{A4C83888-2EAB-4DB8-BEB7-267A8B5ECEC1}" type="presOf" srcId="{AF3A1E29-18B1-4599-9896-1F54D5BEAA44}" destId="{B303D983-850C-4E15-A0F4-AF91D1BC7DEE}" srcOrd="0" destOrd="3" presId="urn:microsoft.com/office/officeart/2005/8/layout/vList2"/>
    <dgm:cxn modelId="{05F6B88B-EDCB-4210-BD5A-42B2FDFDB6DC}" srcId="{4A6F94BE-4D5A-4D3E-A650-6072C9963A56}" destId="{EC9A0E46-8630-4C69-B33B-EAEBB0EE7551}" srcOrd="2" destOrd="0" parTransId="{E2FA0859-58B6-4F99-B91D-BC04ADC78C7C}" sibTransId="{B9442F84-BB5D-4111-98B7-7EDA821D990D}"/>
    <dgm:cxn modelId="{364DCF97-0DBA-481B-924E-75FADC2C3D5B}" srcId="{4A6F94BE-4D5A-4D3E-A650-6072C9963A56}" destId="{B639B649-BBB1-4AFD-B908-B86025D2AA04}" srcOrd="0" destOrd="0" parTransId="{5AB6214E-1C9E-44FB-9C23-ED2EE2E47A6B}" sibTransId="{103BF77B-7638-4C36-BEC5-A36E3E37B52E}"/>
    <dgm:cxn modelId="{982ABE9C-3F2D-4F18-BF23-C7C88B2519A1}" srcId="{EC9A0E46-8630-4C69-B33B-EAEBB0EE7551}" destId="{AF3A1E29-18B1-4599-9896-1F54D5BEAA44}" srcOrd="3" destOrd="0" parTransId="{C908DD12-7DD6-413A-B76C-2B2042F224D3}" sibTransId="{05EC8693-4BDD-488D-BAFB-699E88FE0570}"/>
    <dgm:cxn modelId="{DC3C509E-8AC5-4D1E-9362-D835A98973F7}" type="presOf" srcId="{EC9A0E46-8630-4C69-B33B-EAEBB0EE7551}" destId="{2DF1F049-F7B7-4F83-A6C5-B2FB5EACFE94}" srcOrd="0" destOrd="0" presId="urn:microsoft.com/office/officeart/2005/8/layout/vList2"/>
    <dgm:cxn modelId="{98FD22A1-1289-410C-9A1A-ED0B18A18B7A}" type="presOf" srcId="{FD7F9C85-4C8F-4CFD-9091-E15C0A8CC4E9}" destId="{07C7227E-EB7F-44BA-9998-316B53F60F7E}" srcOrd="0" destOrd="0" presId="urn:microsoft.com/office/officeart/2005/8/layout/vList2"/>
    <dgm:cxn modelId="{E81DE5B3-7868-4796-BCBD-E9A675015BDD}" type="presOf" srcId="{0F1A1C50-7A65-4047-B1D0-B6CD2DD0E9A5}" destId="{B303D983-850C-4E15-A0F4-AF91D1BC7DEE}" srcOrd="0" destOrd="0" presId="urn:microsoft.com/office/officeart/2005/8/layout/vList2"/>
    <dgm:cxn modelId="{2A8F6CBE-DD0B-447E-BA83-2499FE42F1AB}" type="presOf" srcId="{4A6F94BE-4D5A-4D3E-A650-6072C9963A56}" destId="{FD4D62A9-7EB8-4BCD-9BF9-B248B776F113}" srcOrd="0" destOrd="0" presId="urn:microsoft.com/office/officeart/2005/8/layout/vList2"/>
    <dgm:cxn modelId="{BE8962C8-10DF-4ED6-A3F4-974574F2360F}" type="presOf" srcId="{B639B649-BBB1-4AFD-B908-B86025D2AA04}" destId="{1AC67BA0-BCE0-4749-A6F6-387DC9B7BDB0}" srcOrd="0" destOrd="0" presId="urn:microsoft.com/office/officeart/2005/8/layout/vList2"/>
    <dgm:cxn modelId="{E33CEDE5-E2AE-4CBA-B6EE-75D33DAF8CDF}" srcId="{EC9A0E46-8630-4C69-B33B-EAEBB0EE7551}" destId="{D9C56FC8-EEF5-4C58-8A84-70795DB19D2C}" srcOrd="2" destOrd="0" parTransId="{4190CF0C-0317-465F-916E-982BF7FF6613}" sibTransId="{F7A4095D-2840-4BAA-84B0-509062A128B6}"/>
    <dgm:cxn modelId="{53AEE012-8DE9-4206-BB5E-A070397F2BBF}" type="presParOf" srcId="{FD4D62A9-7EB8-4BCD-9BF9-B248B776F113}" destId="{1AC67BA0-BCE0-4749-A6F6-387DC9B7BDB0}" srcOrd="0" destOrd="0" presId="urn:microsoft.com/office/officeart/2005/8/layout/vList2"/>
    <dgm:cxn modelId="{36A0F797-234F-4268-B509-EB9DF2B3FFE3}" type="presParOf" srcId="{FD4D62A9-7EB8-4BCD-9BF9-B248B776F113}" destId="{67C37EC8-44B7-4C7C-B5CB-000185A0B1FA}" srcOrd="1" destOrd="0" presId="urn:microsoft.com/office/officeart/2005/8/layout/vList2"/>
    <dgm:cxn modelId="{7C9E859B-D2FE-4579-A1C4-4C9836250DBB}" type="presParOf" srcId="{FD4D62A9-7EB8-4BCD-9BF9-B248B776F113}" destId="{07C7227E-EB7F-44BA-9998-316B53F60F7E}" srcOrd="2" destOrd="0" presId="urn:microsoft.com/office/officeart/2005/8/layout/vList2"/>
    <dgm:cxn modelId="{302C1954-BAEF-4642-891F-61DD7D4EF539}" type="presParOf" srcId="{FD4D62A9-7EB8-4BCD-9BF9-B248B776F113}" destId="{4B300CC1-1489-4E52-AF7D-8E9A8EB897D9}" srcOrd="3" destOrd="0" presId="urn:microsoft.com/office/officeart/2005/8/layout/vList2"/>
    <dgm:cxn modelId="{958AD4D7-3799-4717-8639-009BC5040779}" type="presParOf" srcId="{FD4D62A9-7EB8-4BCD-9BF9-B248B776F113}" destId="{2DF1F049-F7B7-4F83-A6C5-B2FB5EACFE94}" srcOrd="4" destOrd="0" presId="urn:microsoft.com/office/officeart/2005/8/layout/vList2"/>
    <dgm:cxn modelId="{CB660D4D-C0A5-4EE0-BCCD-B4E49583FB8A}" type="presParOf" srcId="{FD4D62A9-7EB8-4BCD-9BF9-B248B776F113}" destId="{B303D983-850C-4E15-A0F4-AF91D1BC7DEE}"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73E806D-7AD8-4017-BCDE-ED9C59A14136}" type="doc">
      <dgm:prSet loTypeId="urn:microsoft.com/office/officeart/2005/8/layout/hList1" loCatId="list" qsTypeId="urn:microsoft.com/office/officeart/2005/8/quickstyle/simple5" qsCatId="simple" csTypeId="urn:microsoft.com/office/officeart/2005/8/colors/accent6_2" csCatId="accent6"/>
      <dgm:spPr/>
      <dgm:t>
        <a:bodyPr/>
        <a:lstStyle/>
        <a:p>
          <a:endParaRPr lang="en-US"/>
        </a:p>
      </dgm:t>
    </dgm:pt>
    <dgm:pt modelId="{80849588-97DA-4836-A99E-82E79B153D01}">
      <dgm:prSet/>
      <dgm:spPr/>
      <dgm:t>
        <a:bodyPr/>
        <a:lstStyle/>
        <a:p>
          <a:r>
            <a:rPr lang="en-GB" dirty="0"/>
            <a:t>Communication</a:t>
          </a:r>
          <a:endParaRPr lang="en-US" dirty="0"/>
        </a:p>
      </dgm:t>
    </dgm:pt>
    <dgm:pt modelId="{B9EE6875-9A29-480B-944D-7DE7C09351AF}" type="parTrans" cxnId="{AE712079-91F6-486A-B47A-2E5CBB1BF054}">
      <dgm:prSet/>
      <dgm:spPr/>
      <dgm:t>
        <a:bodyPr/>
        <a:lstStyle/>
        <a:p>
          <a:endParaRPr lang="en-US"/>
        </a:p>
      </dgm:t>
    </dgm:pt>
    <dgm:pt modelId="{F18D60A3-5071-4EEC-A08F-5AB1D0AB4975}" type="sibTrans" cxnId="{AE712079-91F6-486A-B47A-2E5CBB1BF054}">
      <dgm:prSet/>
      <dgm:spPr/>
      <dgm:t>
        <a:bodyPr/>
        <a:lstStyle/>
        <a:p>
          <a:endParaRPr lang="en-US"/>
        </a:p>
      </dgm:t>
    </dgm:pt>
    <dgm:pt modelId="{8A83DE23-744D-44C1-AD08-F91D6F73FD76}">
      <dgm:prSet/>
      <dgm:spPr/>
      <dgm:t>
        <a:bodyPr/>
        <a:lstStyle/>
        <a:p>
          <a:r>
            <a:rPr lang="en-GB"/>
            <a:t>Refers to the methods used to exchange information </a:t>
          </a:r>
          <a:endParaRPr lang="en-US"/>
        </a:p>
      </dgm:t>
    </dgm:pt>
    <dgm:pt modelId="{1FCFB90A-FDB5-4487-9886-A6A649B2DA3F}" type="parTrans" cxnId="{5BC74EB1-5AA4-4DF9-BBBB-D98B2F043D65}">
      <dgm:prSet/>
      <dgm:spPr/>
      <dgm:t>
        <a:bodyPr/>
        <a:lstStyle/>
        <a:p>
          <a:endParaRPr lang="en-US"/>
        </a:p>
      </dgm:t>
    </dgm:pt>
    <dgm:pt modelId="{7CF163A8-6524-435C-A7D8-2859365EB76A}" type="sibTrans" cxnId="{5BC74EB1-5AA4-4DF9-BBBB-D98B2F043D65}">
      <dgm:prSet/>
      <dgm:spPr/>
      <dgm:t>
        <a:bodyPr/>
        <a:lstStyle/>
        <a:p>
          <a:endParaRPr lang="en-US"/>
        </a:p>
      </dgm:t>
    </dgm:pt>
    <dgm:pt modelId="{BA561D0B-AB41-4CB4-979C-3B4FE356BAA7}">
      <dgm:prSet/>
      <dgm:spPr/>
      <dgm:t>
        <a:bodyPr/>
        <a:lstStyle/>
        <a:p>
          <a:r>
            <a:rPr lang="en-GB"/>
            <a:t>– includes verbal, nonverbal, written, etc. </a:t>
          </a:r>
          <a:endParaRPr lang="en-US"/>
        </a:p>
      </dgm:t>
    </dgm:pt>
    <dgm:pt modelId="{1B21F221-C324-49B2-9DA1-F21138DF8C59}" type="parTrans" cxnId="{088FCDCB-1400-4603-80A1-37621FC9D754}">
      <dgm:prSet/>
      <dgm:spPr/>
      <dgm:t>
        <a:bodyPr/>
        <a:lstStyle/>
        <a:p>
          <a:endParaRPr lang="en-US"/>
        </a:p>
      </dgm:t>
    </dgm:pt>
    <dgm:pt modelId="{7FCAFC4E-3F4C-4E70-A6B6-7827AB36031A}" type="sibTrans" cxnId="{088FCDCB-1400-4603-80A1-37621FC9D754}">
      <dgm:prSet/>
      <dgm:spPr/>
      <dgm:t>
        <a:bodyPr/>
        <a:lstStyle/>
        <a:p>
          <a:endParaRPr lang="en-US"/>
        </a:p>
      </dgm:t>
    </dgm:pt>
    <dgm:pt modelId="{43E397D5-E4BE-4FBA-AE0B-19516DE12483}">
      <dgm:prSet/>
      <dgm:spPr/>
      <dgm:t>
        <a:bodyPr/>
        <a:lstStyle/>
        <a:p>
          <a:r>
            <a:rPr lang="en-GB"/>
            <a:t>Requires focused behaviors including:</a:t>
          </a:r>
          <a:endParaRPr lang="en-US"/>
        </a:p>
      </dgm:t>
    </dgm:pt>
    <dgm:pt modelId="{131A2530-BE88-4526-A40E-EE23AA6FDFF9}" type="parTrans" cxnId="{67269290-0A17-4D74-9C0B-F3161C91B851}">
      <dgm:prSet/>
      <dgm:spPr/>
      <dgm:t>
        <a:bodyPr/>
        <a:lstStyle/>
        <a:p>
          <a:endParaRPr lang="en-US"/>
        </a:p>
      </dgm:t>
    </dgm:pt>
    <dgm:pt modelId="{2A845FD5-4027-4E8F-AF77-B2D8F716071E}" type="sibTrans" cxnId="{67269290-0A17-4D74-9C0B-F3161C91B851}">
      <dgm:prSet/>
      <dgm:spPr/>
      <dgm:t>
        <a:bodyPr/>
        <a:lstStyle/>
        <a:p>
          <a:endParaRPr lang="en-US"/>
        </a:p>
      </dgm:t>
    </dgm:pt>
    <dgm:pt modelId="{7CDEEE8D-48EA-41AA-9D08-D99966CAFFAC}">
      <dgm:prSet/>
      <dgm:spPr/>
      <dgm:t>
        <a:bodyPr/>
        <a:lstStyle/>
        <a:p>
          <a:r>
            <a:rPr lang="en-GB"/>
            <a:t>– selecting the best medium for the message</a:t>
          </a:r>
          <a:endParaRPr lang="en-US"/>
        </a:p>
      </dgm:t>
    </dgm:pt>
    <dgm:pt modelId="{9FE17CC4-C85E-4F75-AEEC-69FE53527910}" type="parTrans" cxnId="{071CD8D3-C583-4A95-86F7-B44649ACAEC8}">
      <dgm:prSet/>
      <dgm:spPr/>
      <dgm:t>
        <a:bodyPr/>
        <a:lstStyle/>
        <a:p>
          <a:endParaRPr lang="en-US"/>
        </a:p>
      </dgm:t>
    </dgm:pt>
    <dgm:pt modelId="{B072AD9B-65F1-4490-8C84-AF68185ED1F3}" type="sibTrans" cxnId="{071CD8D3-C583-4A95-86F7-B44649ACAEC8}">
      <dgm:prSet/>
      <dgm:spPr/>
      <dgm:t>
        <a:bodyPr/>
        <a:lstStyle/>
        <a:p>
          <a:endParaRPr lang="en-US"/>
        </a:p>
      </dgm:t>
    </dgm:pt>
    <dgm:pt modelId="{6557FB47-A8F1-452A-AA48-7B7AB1B87F47}">
      <dgm:prSet/>
      <dgm:spPr/>
      <dgm:t>
        <a:bodyPr/>
        <a:lstStyle/>
        <a:p>
          <a:r>
            <a:rPr lang="en-GB"/>
            <a:t>– listening actively</a:t>
          </a:r>
          <a:endParaRPr lang="en-US"/>
        </a:p>
      </dgm:t>
    </dgm:pt>
    <dgm:pt modelId="{8EAC3FB9-FD41-4328-9D71-2453E9EDE14A}" type="parTrans" cxnId="{5486B2D7-B0D8-42DC-9EA2-573899D6A958}">
      <dgm:prSet/>
      <dgm:spPr/>
      <dgm:t>
        <a:bodyPr/>
        <a:lstStyle/>
        <a:p>
          <a:endParaRPr lang="en-US"/>
        </a:p>
      </dgm:t>
    </dgm:pt>
    <dgm:pt modelId="{E0EC8BA9-CB16-4CF7-B395-7DD2780233DF}" type="sibTrans" cxnId="{5486B2D7-B0D8-42DC-9EA2-573899D6A958}">
      <dgm:prSet/>
      <dgm:spPr/>
      <dgm:t>
        <a:bodyPr/>
        <a:lstStyle/>
        <a:p>
          <a:endParaRPr lang="en-US"/>
        </a:p>
      </dgm:t>
    </dgm:pt>
    <dgm:pt modelId="{718405DB-305F-472C-8337-866D65798190}">
      <dgm:prSet/>
      <dgm:spPr/>
      <dgm:t>
        <a:bodyPr/>
        <a:lstStyle/>
        <a:p>
          <a:r>
            <a:rPr lang="en-GB" dirty="0"/>
            <a:t>– being mindful of body language, eye contact, hand gestures and other nonverbal signals </a:t>
          </a:r>
          <a:endParaRPr lang="en-US" dirty="0"/>
        </a:p>
      </dgm:t>
    </dgm:pt>
    <dgm:pt modelId="{0379765A-83A1-42B8-9DA1-885B6604329C}" type="parTrans" cxnId="{3614920B-9556-4CE5-9DB7-F2ECE50218DF}">
      <dgm:prSet/>
      <dgm:spPr/>
      <dgm:t>
        <a:bodyPr/>
        <a:lstStyle/>
        <a:p>
          <a:endParaRPr lang="en-US"/>
        </a:p>
      </dgm:t>
    </dgm:pt>
    <dgm:pt modelId="{AAFE03EC-7CC6-45D9-91F8-7515067E4A4E}" type="sibTrans" cxnId="{3614920B-9556-4CE5-9DB7-F2ECE50218DF}">
      <dgm:prSet/>
      <dgm:spPr/>
      <dgm:t>
        <a:bodyPr/>
        <a:lstStyle/>
        <a:p>
          <a:endParaRPr lang="en-US"/>
        </a:p>
      </dgm:t>
    </dgm:pt>
    <dgm:pt modelId="{22D56DD2-0F2D-4733-AC03-2AF693ECB3EC}">
      <dgm:prSet/>
      <dgm:spPr/>
      <dgm:t>
        <a:bodyPr/>
        <a:lstStyle/>
        <a:p>
          <a:r>
            <a:rPr lang="en-GB"/>
            <a:t>– providing and encouraging constructive feedback</a:t>
          </a:r>
          <a:endParaRPr lang="en-US"/>
        </a:p>
      </dgm:t>
    </dgm:pt>
    <dgm:pt modelId="{E6A5F06E-221A-45EF-8397-D8FD1130C7E4}" type="parTrans" cxnId="{101C94F3-0CED-457A-82C5-89CC61EAB7BC}">
      <dgm:prSet/>
      <dgm:spPr/>
      <dgm:t>
        <a:bodyPr/>
        <a:lstStyle/>
        <a:p>
          <a:endParaRPr lang="en-US"/>
        </a:p>
      </dgm:t>
    </dgm:pt>
    <dgm:pt modelId="{688710B7-FA70-4303-AC70-DABDEDFF86BC}" type="sibTrans" cxnId="{101C94F3-0CED-457A-82C5-89CC61EAB7BC}">
      <dgm:prSet/>
      <dgm:spPr/>
      <dgm:t>
        <a:bodyPr/>
        <a:lstStyle/>
        <a:p>
          <a:endParaRPr lang="en-US"/>
        </a:p>
      </dgm:t>
    </dgm:pt>
    <dgm:pt modelId="{BF1B7066-B565-4CF0-ACDB-D7962BAB7175}" type="pres">
      <dgm:prSet presAssocID="{973E806D-7AD8-4017-BCDE-ED9C59A14136}" presName="Name0" presStyleCnt="0">
        <dgm:presLayoutVars>
          <dgm:dir/>
          <dgm:animLvl val="lvl"/>
          <dgm:resizeHandles val="exact"/>
        </dgm:presLayoutVars>
      </dgm:prSet>
      <dgm:spPr/>
    </dgm:pt>
    <dgm:pt modelId="{02D8FD69-D5C2-4D55-B1D4-BA9E1EF250C9}" type="pres">
      <dgm:prSet presAssocID="{80849588-97DA-4836-A99E-82E79B153D01}" presName="composite" presStyleCnt="0"/>
      <dgm:spPr/>
    </dgm:pt>
    <dgm:pt modelId="{5B082C2D-368B-48F4-ABA4-EEF9BE83362B}" type="pres">
      <dgm:prSet presAssocID="{80849588-97DA-4836-A99E-82E79B153D01}" presName="parTx" presStyleLbl="alignNode1" presStyleIdx="0" presStyleCnt="2">
        <dgm:presLayoutVars>
          <dgm:chMax val="0"/>
          <dgm:chPref val="0"/>
          <dgm:bulletEnabled val="1"/>
        </dgm:presLayoutVars>
      </dgm:prSet>
      <dgm:spPr/>
    </dgm:pt>
    <dgm:pt modelId="{BB747614-77D0-460B-BE8D-AA78E540F157}" type="pres">
      <dgm:prSet presAssocID="{80849588-97DA-4836-A99E-82E79B153D01}" presName="desTx" presStyleLbl="alignAccFollowNode1" presStyleIdx="0" presStyleCnt="2">
        <dgm:presLayoutVars>
          <dgm:bulletEnabled val="1"/>
        </dgm:presLayoutVars>
      </dgm:prSet>
      <dgm:spPr/>
    </dgm:pt>
    <dgm:pt modelId="{D5E79D74-9395-4599-9B34-CDF98A4E0B64}" type="pres">
      <dgm:prSet presAssocID="{F18D60A3-5071-4EEC-A08F-5AB1D0AB4975}" presName="space" presStyleCnt="0"/>
      <dgm:spPr/>
    </dgm:pt>
    <dgm:pt modelId="{A3D63CD6-6888-45E7-BF4F-930401A3C26D}" type="pres">
      <dgm:prSet presAssocID="{43E397D5-E4BE-4FBA-AE0B-19516DE12483}" presName="composite" presStyleCnt="0"/>
      <dgm:spPr/>
    </dgm:pt>
    <dgm:pt modelId="{25493CE3-D6D1-42CA-AEF5-96059E3BEFA6}" type="pres">
      <dgm:prSet presAssocID="{43E397D5-E4BE-4FBA-AE0B-19516DE12483}" presName="parTx" presStyleLbl="alignNode1" presStyleIdx="1" presStyleCnt="2">
        <dgm:presLayoutVars>
          <dgm:chMax val="0"/>
          <dgm:chPref val="0"/>
          <dgm:bulletEnabled val="1"/>
        </dgm:presLayoutVars>
      </dgm:prSet>
      <dgm:spPr/>
    </dgm:pt>
    <dgm:pt modelId="{F554D469-1654-4874-B33C-0B82C913AC1B}" type="pres">
      <dgm:prSet presAssocID="{43E397D5-E4BE-4FBA-AE0B-19516DE12483}" presName="desTx" presStyleLbl="alignAccFollowNode1" presStyleIdx="1" presStyleCnt="2">
        <dgm:presLayoutVars>
          <dgm:bulletEnabled val="1"/>
        </dgm:presLayoutVars>
      </dgm:prSet>
      <dgm:spPr/>
    </dgm:pt>
  </dgm:ptLst>
  <dgm:cxnLst>
    <dgm:cxn modelId="{B4220E00-9DCB-45F2-B091-0201FEBF058B}" type="presOf" srcId="{718405DB-305F-472C-8337-866D65798190}" destId="{F554D469-1654-4874-B33C-0B82C913AC1B}" srcOrd="0" destOrd="2" presId="urn:microsoft.com/office/officeart/2005/8/layout/hList1"/>
    <dgm:cxn modelId="{99AF9603-9B71-45B5-8390-CB6DCB9DCC00}" type="presOf" srcId="{7CDEEE8D-48EA-41AA-9D08-D99966CAFFAC}" destId="{F554D469-1654-4874-B33C-0B82C913AC1B}" srcOrd="0" destOrd="0" presId="urn:microsoft.com/office/officeart/2005/8/layout/hList1"/>
    <dgm:cxn modelId="{3614920B-9556-4CE5-9DB7-F2ECE50218DF}" srcId="{43E397D5-E4BE-4FBA-AE0B-19516DE12483}" destId="{718405DB-305F-472C-8337-866D65798190}" srcOrd="2" destOrd="0" parTransId="{0379765A-83A1-42B8-9DA1-885B6604329C}" sibTransId="{AAFE03EC-7CC6-45D9-91F8-7515067E4A4E}"/>
    <dgm:cxn modelId="{90E5E23A-11B3-477C-A5D0-07C6C6C4B419}" type="presOf" srcId="{6557FB47-A8F1-452A-AA48-7B7AB1B87F47}" destId="{F554D469-1654-4874-B33C-0B82C913AC1B}" srcOrd="0" destOrd="1" presId="urn:microsoft.com/office/officeart/2005/8/layout/hList1"/>
    <dgm:cxn modelId="{CBC7E73C-2A87-4B5A-96C4-EF763A88E25B}" type="presOf" srcId="{8A83DE23-744D-44C1-AD08-F91D6F73FD76}" destId="{BB747614-77D0-460B-BE8D-AA78E540F157}" srcOrd="0" destOrd="0" presId="urn:microsoft.com/office/officeart/2005/8/layout/hList1"/>
    <dgm:cxn modelId="{AE712079-91F6-486A-B47A-2E5CBB1BF054}" srcId="{973E806D-7AD8-4017-BCDE-ED9C59A14136}" destId="{80849588-97DA-4836-A99E-82E79B153D01}" srcOrd="0" destOrd="0" parTransId="{B9EE6875-9A29-480B-944D-7DE7C09351AF}" sibTransId="{F18D60A3-5071-4EEC-A08F-5AB1D0AB4975}"/>
    <dgm:cxn modelId="{315DCF59-F221-4DB2-AFBF-1D1A2FE8CA86}" type="presOf" srcId="{973E806D-7AD8-4017-BCDE-ED9C59A14136}" destId="{BF1B7066-B565-4CF0-ACDB-D7962BAB7175}" srcOrd="0" destOrd="0" presId="urn:microsoft.com/office/officeart/2005/8/layout/hList1"/>
    <dgm:cxn modelId="{67269290-0A17-4D74-9C0B-F3161C91B851}" srcId="{973E806D-7AD8-4017-BCDE-ED9C59A14136}" destId="{43E397D5-E4BE-4FBA-AE0B-19516DE12483}" srcOrd="1" destOrd="0" parTransId="{131A2530-BE88-4526-A40E-EE23AA6FDFF9}" sibTransId="{2A845FD5-4027-4E8F-AF77-B2D8F716071E}"/>
    <dgm:cxn modelId="{44D431B1-2E85-45CB-9F30-453BFC5F5A18}" type="presOf" srcId="{80849588-97DA-4836-A99E-82E79B153D01}" destId="{5B082C2D-368B-48F4-ABA4-EEF9BE83362B}" srcOrd="0" destOrd="0" presId="urn:microsoft.com/office/officeart/2005/8/layout/hList1"/>
    <dgm:cxn modelId="{5BC74EB1-5AA4-4DF9-BBBB-D98B2F043D65}" srcId="{80849588-97DA-4836-A99E-82E79B153D01}" destId="{8A83DE23-744D-44C1-AD08-F91D6F73FD76}" srcOrd="0" destOrd="0" parTransId="{1FCFB90A-FDB5-4487-9886-A6A649B2DA3F}" sibTransId="{7CF163A8-6524-435C-A7D8-2859365EB76A}"/>
    <dgm:cxn modelId="{23DE5FBB-4FBB-4D21-952A-7545A2FB0833}" type="presOf" srcId="{43E397D5-E4BE-4FBA-AE0B-19516DE12483}" destId="{25493CE3-D6D1-42CA-AEF5-96059E3BEFA6}" srcOrd="0" destOrd="0" presId="urn:microsoft.com/office/officeart/2005/8/layout/hList1"/>
    <dgm:cxn modelId="{466175BF-20FF-4F0F-A9A9-A6C98F70B4A9}" type="presOf" srcId="{22D56DD2-0F2D-4733-AC03-2AF693ECB3EC}" destId="{F554D469-1654-4874-B33C-0B82C913AC1B}" srcOrd="0" destOrd="3" presId="urn:microsoft.com/office/officeart/2005/8/layout/hList1"/>
    <dgm:cxn modelId="{088FCDCB-1400-4603-80A1-37621FC9D754}" srcId="{80849588-97DA-4836-A99E-82E79B153D01}" destId="{BA561D0B-AB41-4CB4-979C-3B4FE356BAA7}" srcOrd="1" destOrd="0" parTransId="{1B21F221-C324-49B2-9DA1-F21138DF8C59}" sibTransId="{7FCAFC4E-3F4C-4E70-A6B6-7827AB36031A}"/>
    <dgm:cxn modelId="{603BE1D1-BB98-4844-858B-2BA3B02F08AB}" type="presOf" srcId="{BA561D0B-AB41-4CB4-979C-3B4FE356BAA7}" destId="{BB747614-77D0-460B-BE8D-AA78E540F157}" srcOrd="0" destOrd="1" presId="urn:microsoft.com/office/officeart/2005/8/layout/hList1"/>
    <dgm:cxn modelId="{071CD8D3-C583-4A95-86F7-B44649ACAEC8}" srcId="{43E397D5-E4BE-4FBA-AE0B-19516DE12483}" destId="{7CDEEE8D-48EA-41AA-9D08-D99966CAFFAC}" srcOrd="0" destOrd="0" parTransId="{9FE17CC4-C85E-4F75-AEEC-69FE53527910}" sibTransId="{B072AD9B-65F1-4490-8C84-AF68185ED1F3}"/>
    <dgm:cxn modelId="{5486B2D7-B0D8-42DC-9EA2-573899D6A958}" srcId="{43E397D5-E4BE-4FBA-AE0B-19516DE12483}" destId="{6557FB47-A8F1-452A-AA48-7B7AB1B87F47}" srcOrd="1" destOrd="0" parTransId="{8EAC3FB9-FD41-4328-9D71-2453E9EDE14A}" sibTransId="{E0EC8BA9-CB16-4CF7-B395-7DD2780233DF}"/>
    <dgm:cxn modelId="{101C94F3-0CED-457A-82C5-89CC61EAB7BC}" srcId="{43E397D5-E4BE-4FBA-AE0B-19516DE12483}" destId="{22D56DD2-0F2D-4733-AC03-2AF693ECB3EC}" srcOrd="3" destOrd="0" parTransId="{E6A5F06E-221A-45EF-8397-D8FD1130C7E4}" sibTransId="{688710B7-FA70-4303-AC70-DABDEDFF86BC}"/>
    <dgm:cxn modelId="{23C4DFB3-CD59-4061-A5A2-E40A935E6D02}" type="presParOf" srcId="{BF1B7066-B565-4CF0-ACDB-D7962BAB7175}" destId="{02D8FD69-D5C2-4D55-B1D4-BA9E1EF250C9}" srcOrd="0" destOrd="0" presId="urn:microsoft.com/office/officeart/2005/8/layout/hList1"/>
    <dgm:cxn modelId="{3E054798-F3F0-4F4A-95A9-2A5979543769}" type="presParOf" srcId="{02D8FD69-D5C2-4D55-B1D4-BA9E1EF250C9}" destId="{5B082C2D-368B-48F4-ABA4-EEF9BE83362B}" srcOrd="0" destOrd="0" presId="urn:microsoft.com/office/officeart/2005/8/layout/hList1"/>
    <dgm:cxn modelId="{321A488B-22E9-47F0-AA8F-0CFF0A7C5F24}" type="presParOf" srcId="{02D8FD69-D5C2-4D55-B1D4-BA9E1EF250C9}" destId="{BB747614-77D0-460B-BE8D-AA78E540F157}" srcOrd="1" destOrd="0" presId="urn:microsoft.com/office/officeart/2005/8/layout/hList1"/>
    <dgm:cxn modelId="{EF6C099A-92AB-4074-B822-2D51F4C9EC18}" type="presParOf" srcId="{BF1B7066-B565-4CF0-ACDB-D7962BAB7175}" destId="{D5E79D74-9395-4599-9B34-CDF98A4E0B64}" srcOrd="1" destOrd="0" presId="urn:microsoft.com/office/officeart/2005/8/layout/hList1"/>
    <dgm:cxn modelId="{B173C4EC-B426-4D6A-8ECD-586B878CABE5}" type="presParOf" srcId="{BF1B7066-B565-4CF0-ACDB-D7962BAB7175}" destId="{A3D63CD6-6888-45E7-BF4F-930401A3C26D}" srcOrd="2" destOrd="0" presId="urn:microsoft.com/office/officeart/2005/8/layout/hList1"/>
    <dgm:cxn modelId="{25690420-D306-4113-8EB2-9E877779902A}" type="presParOf" srcId="{A3D63CD6-6888-45E7-BF4F-930401A3C26D}" destId="{25493CE3-D6D1-42CA-AEF5-96059E3BEFA6}" srcOrd="0" destOrd="0" presId="urn:microsoft.com/office/officeart/2005/8/layout/hList1"/>
    <dgm:cxn modelId="{D92B740B-7FCA-40A7-B22F-6C652783B2E3}" type="presParOf" srcId="{A3D63CD6-6888-45E7-BF4F-930401A3C26D}" destId="{F554D469-1654-4874-B33C-0B82C913AC1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F742468-9909-4267-B5FE-DE7976541FA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AEDD7E81-252C-4412-81E6-9CA2A7B58CC1}">
      <dgm:prSet/>
      <dgm:spPr/>
      <dgm:t>
        <a:bodyPr/>
        <a:lstStyle/>
        <a:p>
          <a:r>
            <a:rPr lang="en-GB"/>
            <a:t>Activity</a:t>
          </a:r>
          <a:endParaRPr lang="en-US"/>
        </a:p>
      </dgm:t>
    </dgm:pt>
    <dgm:pt modelId="{64D57B07-601D-481C-80EC-E5B441A84C7F}" type="parTrans" cxnId="{66B3B06F-5976-440F-B7CE-6A56EF3ABCED}">
      <dgm:prSet/>
      <dgm:spPr/>
      <dgm:t>
        <a:bodyPr/>
        <a:lstStyle/>
        <a:p>
          <a:endParaRPr lang="en-US"/>
        </a:p>
      </dgm:t>
    </dgm:pt>
    <dgm:pt modelId="{0163DD03-706B-4028-B932-2768C9AD3079}" type="sibTrans" cxnId="{66B3B06F-5976-440F-B7CE-6A56EF3ABCED}">
      <dgm:prSet/>
      <dgm:spPr/>
      <dgm:t>
        <a:bodyPr/>
        <a:lstStyle/>
        <a:p>
          <a:endParaRPr lang="en-US"/>
        </a:p>
      </dgm:t>
    </dgm:pt>
    <dgm:pt modelId="{A8EC636D-46C7-4C9B-9E89-D2CFA6314480}">
      <dgm:prSet/>
      <dgm:spPr/>
      <dgm:t>
        <a:bodyPr/>
        <a:lstStyle/>
        <a:p>
          <a:r>
            <a:rPr lang="en-GB" dirty="0"/>
            <a:t>Reflect on the personal attributes adult care workers have where you work. </a:t>
          </a:r>
          <a:endParaRPr lang="en-US" dirty="0"/>
        </a:p>
      </dgm:t>
    </dgm:pt>
    <dgm:pt modelId="{35FB0704-884B-4FAA-B3F4-5B214EEED917}" type="parTrans" cxnId="{08175258-41C6-4127-85E2-B703F824F382}">
      <dgm:prSet/>
      <dgm:spPr/>
      <dgm:t>
        <a:bodyPr/>
        <a:lstStyle/>
        <a:p>
          <a:endParaRPr lang="en-US"/>
        </a:p>
      </dgm:t>
    </dgm:pt>
    <dgm:pt modelId="{C707EF66-6290-4282-B20E-D784A275DA2B}" type="sibTrans" cxnId="{08175258-41C6-4127-85E2-B703F824F382}">
      <dgm:prSet/>
      <dgm:spPr/>
      <dgm:t>
        <a:bodyPr/>
        <a:lstStyle/>
        <a:p>
          <a:endParaRPr lang="en-US"/>
        </a:p>
      </dgm:t>
    </dgm:pt>
    <dgm:pt modelId="{A361F039-8D88-4A9E-A2EB-0FE080F52243}">
      <dgm:prSet/>
      <dgm:spPr/>
      <dgm:t>
        <a:bodyPr/>
        <a:lstStyle/>
        <a:p>
          <a:r>
            <a:rPr lang="en-GB" dirty="0"/>
            <a:t>How many of these personal qualities do you also have?</a:t>
          </a:r>
          <a:endParaRPr lang="en-US" dirty="0"/>
        </a:p>
      </dgm:t>
    </dgm:pt>
    <dgm:pt modelId="{49895A88-C3A7-4376-B09F-935F2E0C4E82}" type="parTrans" cxnId="{63B11E6A-6032-4AA0-A69E-980D170D11F4}">
      <dgm:prSet/>
      <dgm:spPr/>
      <dgm:t>
        <a:bodyPr/>
        <a:lstStyle/>
        <a:p>
          <a:endParaRPr lang="en-US"/>
        </a:p>
      </dgm:t>
    </dgm:pt>
    <dgm:pt modelId="{D107C28E-7521-4290-806D-AC2AD828ED81}" type="sibTrans" cxnId="{63B11E6A-6032-4AA0-A69E-980D170D11F4}">
      <dgm:prSet/>
      <dgm:spPr/>
      <dgm:t>
        <a:bodyPr/>
        <a:lstStyle/>
        <a:p>
          <a:endParaRPr lang="en-US"/>
        </a:p>
      </dgm:t>
    </dgm:pt>
    <dgm:pt modelId="{A934FDD8-9B36-4D8D-B7A5-941C45106960}">
      <dgm:prSet/>
      <dgm:spPr/>
      <dgm:t>
        <a:bodyPr/>
        <a:lstStyle/>
        <a:p>
          <a:r>
            <a:rPr lang="en-GB"/>
            <a:t>Are there any of these that you don’t have?</a:t>
          </a:r>
          <a:endParaRPr lang="en-US"/>
        </a:p>
      </dgm:t>
    </dgm:pt>
    <dgm:pt modelId="{297C2966-DBB8-4EEB-8981-09E4D1F45E9D}" type="parTrans" cxnId="{5A01176A-5534-4EE3-956C-CA863322FA41}">
      <dgm:prSet/>
      <dgm:spPr/>
      <dgm:t>
        <a:bodyPr/>
        <a:lstStyle/>
        <a:p>
          <a:endParaRPr lang="en-US"/>
        </a:p>
      </dgm:t>
    </dgm:pt>
    <dgm:pt modelId="{C8C84309-C875-49F8-9F6D-A2DF4A96F4BB}" type="sibTrans" cxnId="{5A01176A-5534-4EE3-956C-CA863322FA41}">
      <dgm:prSet/>
      <dgm:spPr/>
      <dgm:t>
        <a:bodyPr/>
        <a:lstStyle/>
        <a:p>
          <a:endParaRPr lang="en-US"/>
        </a:p>
      </dgm:t>
    </dgm:pt>
    <dgm:pt modelId="{8491CBA5-C12F-453F-818C-D78EB101E987}" type="pres">
      <dgm:prSet presAssocID="{8F742468-9909-4267-B5FE-DE7976541FA5}" presName="linear" presStyleCnt="0">
        <dgm:presLayoutVars>
          <dgm:animLvl val="lvl"/>
          <dgm:resizeHandles val="exact"/>
        </dgm:presLayoutVars>
      </dgm:prSet>
      <dgm:spPr/>
    </dgm:pt>
    <dgm:pt modelId="{B8A5966D-7975-49C0-BFC2-D7B7FAAC7757}" type="pres">
      <dgm:prSet presAssocID="{AEDD7E81-252C-4412-81E6-9CA2A7B58CC1}" presName="parentText" presStyleLbl="node1" presStyleIdx="0" presStyleCnt="1">
        <dgm:presLayoutVars>
          <dgm:chMax val="0"/>
          <dgm:bulletEnabled val="1"/>
        </dgm:presLayoutVars>
      </dgm:prSet>
      <dgm:spPr/>
    </dgm:pt>
    <dgm:pt modelId="{103651E3-9F08-4992-8AFB-AA65910E0DAE}" type="pres">
      <dgm:prSet presAssocID="{AEDD7E81-252C-4412-81E6-9CA2A7B58CC1}" presName="childText" presStyleLbl="revTx" presStyleIdx="0" presStyleCnt="1">
        <dgm:presLayoutVars>
          <dgm:bulletEnabled val="1"/>
        </dgm:presLayoutVars>
      </dgm:prSet>
      <dgm:spPr/>
    </dgm:pt>
  </dgm:ptLst>
  <dgm:cxnLst>
    <dgm:cxn modelId="{DB54F92B-0E40-4BED-B2BB-95915C568DF1}" type="presOf" srcId="{A361F039-8D88-4A9E-A2EB-0FE080F52243}" destId="{103651E3-9F08-4992-8AFB-AA65910E0DAE}" srcOrd="0" destOrd="1" presId="urn:microsoft.com/office/officeart/2005/8/layout/vList2"/>
    <dgm:cxn modelId="{78FCB534-0E7A-4D92-8CA3-DED6FB1D8E6C}" type="presOf" srcId="{A8EC636D-46C7-4C9B-9E89-D2CFA6314480}" destId="{103651E3-9F08-4992-8AFB-AA65910E0DAE}" srcOrd="0" destOrd="0" presId="urn:microsoft.com/office/officeart/2005/8/layout/vList2"/>
    <dgm:cxn modelId="{5A01176A-5534-4EE3-956C-CA863322FA41}" srcId="{AEDD7E81-252C-4412-81E6-9CA2A7B58CC1}" destId="{A934FDD8-9B36-4D8D-B7A5-941C45106960}" srcOrd="2" destOrd="0" parTransId="{297C2966-DBB8-4EEB-8981-09E4D1F45E9D}" sibTransId="{C8C84309-C875-49F8-9F6D-A2DF4A96F4BB}"/>
    <dgm:cxn modelId="{63B11E6A-6032-4AA0-A69E-980D170D11F4}" srcId="{AEDD7E81-252C-4412-81E6-9CA2A7B58CC1}" destId="{A361F039-8D88-4A9E-A2EB-0FE080F52243}" srcOrd="1" destOrd="0" parTransId="{49895A88-C3A7-4376-B09F-935F2E0C4E82}" sibTransId="{D107C28E-7521-4290-806D-AC2AD828ED81}"/>
    <dgm:cxn modelId="{66B3B06F-5976-440F-B7CE-6A56EF3ABCED}" srcId="{8F742468-9909-4267-B5FE-DE7976541FA5}" destId="{AEDD7E81-252C-4412-81E6-9CA2A7B58CC1}" srcOrd="0" destOrd="0" parTransId="{64D57B07-601D-481C-80EC-E5B441A84C7F}" sibTransId="{0163DD03-706B-4028-B932-2768C9AD3079}"/>
    <dgm:cxn modelId="{08175258-41C6-4127-85E2-B703F824F382}" srcId="{AEDD7E81-252C-4412-81E6-9CA2A7B58CC1}" destId="{A8EC636D-46C7-4C9B-9E89-D2CFA6314480}" srcOrd="0" destOrd="0" parTransId="{35FB0704-884B-4FAA-B3F4-5B214EEED917}" sibTransId="{C707EF66-6290-4282-B20E-D784A275DA2B}"/>
    <dgm:cxn modelId="{9EB7198D-645A-4959-943E-C0A4CE0DEFDC}" type="presOf" srcId="{8F742468-9909-4267-B5FE-DE7976541FA5}" destId="{8491CBA5-C12F-453F-818C-D78EB101E987}" srcOrd="0" destOrd="0" presId="urn:microsoft.com/office/officeart/2005/8/layout/vList2"/>
    <dgm:cxn modelId="{3AC425B5-D934-4474-8F21-F34FEAC54D75}" type="presOf" srcId="{AEDD7E81-252C-4412-81E6-9CA2A7B58CC1}" destId="{B8A5966D-7975-49C0-BFC2-D7B7FAAC7757}" srcOrd="0" destOrd="0" presId="urn:microsoft.com/office/officeart/2005/8/layout/vList2"/>
    <dgm:cxn modelId="{0A0BF7E1-3704-40DB-A57A-7DFA64D46810}" type="presOf" srcId="{A934FDD8-9B36-4D8D-B7A5-941C45106960}" destId="{103651E3-9F08-4992-8AFB-AA65910E0DAE}" srcOrd="0" destOrd="2" presId="urn:microsoft.com/office/officeart/2005/8/layout/vList2"/>
    <dgm:cxn modelId="{649F8009-82AE-4DFA-BE0F-AC519ADF1E0B}" type="presParOf" srcId="{8491CBA5-C12F-453F-818C-D78EB101E987}" destId="{B8A5966D-7975-49C0-BFC2-D7B7FAAC7757}" srcOrd="0" destOrd="0" presId="urn:microsoft.com/office/officeart/2005/8/layout/vList2"/>
    <dgm:cxn modelId="{BBE25D86-19D0-4996-88A0-88A95A7C8BB8}" type="presParOf" srcId="{8491CBA5-C12F-453F-818C-D78EB101E987}" destId="{103651E3-9F08-4992-8AFB-AA65910E0DAE}"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CC764E-8D3E-4DB1-8108-CBE0104943AD}">
      <dsp:nvSpPr>
        <dsp:cNvPr id="0" name=""/>
        <dsp:cNvSpPr/>
      </dsp:nvSpPr>
      <dsp:spPr>
        <a:xfrm>
          <a:off x="0" y="111925"/>
          <a:ext cx="7253103" cy="76752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GB" sz="3200" b="1" kern="1200" dirty="0"/>
            <a:t>Personal Traits</a:t>
          </a:r>
          <a:endParaRPr lang="en-US" sz="3200" kern="1200" dirty="0"/>
        </a:p>
      </dsp:txBody>
      <dsp:txXfrm>
        <a:off x="37467" y="149392"/>
        <a:ext cx="7178169" cy="692586"/>
      </dsp:txXfrm>
    </dsp:sp>
    <dsp:sp modelId="{6B926BE9-7A04-46BB-91FB-D6A0BC16E154}">
      <dsp:nvSpPr>
        <dsp:cNvPr id="0" name=""/>
        <dsp:cNvSpPr/>
      </dsp:nvSpPr>
      <dsp:spPr>
        <a:xfrm>
          <a:off x="0" y="971605"/>
          <a:ext cx="7253103" cy="76752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GB" sz="3200" kern="1200"/>
            <a:t>Are qualities of an individual’s personality </a:t>
          </a:r>
          <a:endParaRPr lang="en-US" sz="3200" kern="1200"/>
        </a:p>
      </dsp:txBody>
      <dsp:txXfrm>
        <a:off x="37467" y="1009072"/>
        <a:ext cx="7178169" cy="692586"/>
      </dsp:txXfrm>
    </dsp:sp>
    <dsp:sp modelId="{34074798-C969-41AF-B270-B3D0008CD519}">
      <dsp:nvSpPr>
        <dsp:cNvPr id="0" name=""/>
        <dsp:cNvSpPr/>
      </dsp:nvSpPr>
      <dsp:spPr>
        <a:xfrm>
          <a:off x="0" y="1739125"/>
          <a:ext cx="7253103" cy="3841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286"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GB" sz="2500" kern="1200"/>
            <a:t>-Required in health care include:</a:t>
          </a:r>
          <a:endParaRPr lang="en-US" sz="2500" kern="1200"/>
        </a:p>
        <a:p>
          <a:pPr marL="228600" lvl="1" indent="-228600" algn="l" defTabSz="1111250">
            <a:lnSpc>
              <a:spcPct val="90000"/>
            </a:lnSpc>
            <a:spcBef>
              <a:spcPct val="0"/>
            </a:spcBef>
            <a:spcAft>
              <a:spcPct val="20000"/>
            </a:spcAft>
            <a:buChar char="•"/>
          </a:pPr>
          <a:r>
            <a:rPr lang="en-GB" sz="2500" kern="1200"/>
            <a:t>– reliability</a:t>
          </a:r>
          <a:endParaRPr lang="en-US" sz="2500" kern="1200"/>
        </a:p>
        <a:p>
          <a:pPr marL="228600" lvl="1" indent="-228600" algn="l" defTabSz="1111250">
            <a:lnSpc>
              <a:spcPct val="90000"/>
            </a:lnSpc>
            <a:spcBef>
              <a:spcPct val="0"/>
            </a:spcBef>
            <a:spcAft>
              <a:spcPct val="20000"/>
            </a:spcAft>
            <a:buChar char="•"/>
          </a:pPr>
          <a:r>
            <a:rPr lang="en-GB" sz="2500" kern="1200"/>
            <a:t>– enthusiasm </a:t>
          </a:r>
          <a:endParaRPr lang="en-US" sz="2500" kern="1200"/>
        </a:p>
        <a:p>
          <a:pPr marL="228600" lvl="1" indent="-228600" algn="l" defTabSz="1111250">
            <a:lnSpc>
              <a:spcPct val="90000"/>
            </a:lnSpc>
            <a:spcBef>
              <a:spcPct val="0"/>
            </a:spcBef>
            <a:spcAft>
              <a:spcPct val="20000"/>
            </a:spcAft>
            <a:buChar char="•"/>
          </a:pPr>
          <a:r>
            <a:rPr lang="en-GB" sz="2500" kern="1200"/>
            <a:t>– integrity</a:t>
          </a:r>
          <a:endParaRPr lang="en-US" sz="2500" kern="1200"/>
        </a:p>
        <a:p>
          <a:pPr marL="228600" lvl="1" indent="-228600" algn="l" defTabSz="1111250">
            <a:lnSpc>
              <a:spcPct val="90000"/>
            </a:lnSpc>
            <a:spcBef>
              <a:spcPct val="0"/>
            </a:spcBef>
            <a:spcAft>
              <a:spcPct val="20000"/>
            </a:spcAft>
            <a:buChar char="•"/>
          </a:pPr>
          <a:r>
            <a:rPr lang="en-GB" sz="2500" kern="1200" dirty="0"/>
            <a:t>– patience </a:t>
          </a:r>
          <a:endParaRPr lang="en-US" sz="2500" kern="1200" dirty="0"/>
        </a:p>
        <a:p>
          <a:pPr marL="228600" lvl="1" indent="-228600" algn="l" defTabSz="1111250">
            <a:lnSpc>
              <a:spcPct val="90000"/>
            </a:lnSpc>
            <a:spcBef>
              <a:spcPct val="0"/>
            </a:spcBef>
            <a:spcAft>
              <a:spcPct val="20000"/>
            </a:spcAft>
            <a:buChar char="•"/>
          </a:pPr>
          <a:r>
            <a:rPr lang="en-GB" sz="2500" kern="1200"/>
            <a:t>– loyalty</a:t>
          </a:r>
          <a:endParaRPr lang="en-US" sz="2500" kern="1200"/>
        </a:p>
        <a:p>
          <a:pPr marL="228600" lvl="1" indent="-228600" algn="l" defTabSz="1111250">
            <a:lnSpc>
              <a:spcPct val="90000"/>
            </a:lnSpc>
            <a:spcBef>
              <a:spcPct val="0"/>
            </a:spcBef>
            <a:spcAft>
              <a:spcPct val="20000"/>
            </a:spcAft>
            <a:buChar char="•"/>
          </a:pPr>
          <a:r>
            <a:rPr lang="en-GB" sz="2500" kern="1200"/>
            <a:t>– flexibility</a:t>
          </a:r>
          <a:endParaRPr lang="en-US" sz="2500" kern="1200"/>
        </a:p>
        <a:p>
          <a:pPr marL="228600" lvl="1" indent="-228600" algn="l" defTabSz="1111250">
            <a:lnSpc>
              <a:spcPct val="90000"/>
            </a:lnSpc>
            <a:spcBef>
              <a:spcPct val="0"/>
            </a:spcBef>
            <a:spcAft>
              <a:spcPct val="20000"/>
            </a:spcAft>
            <a:buChar char="•"/>
          </a:pPr>
          <a:r>
            <a:rPr lang="en-GB" sz="2500" kern="1200"/>
            <a:t>– willingness to learn </a:t>
          </a:r>
          <a:endParaRPr lang="en-US" sz="2500" kern="1200"/>
        </a:p>
        <a:p>
          <a:pPr marL="228600" lvl="1" indent="-228600" algn="l" defTabSz="1111250">
            <a:lnSpc>
              <a:spcPct val="90000"/>
            </a:lnSpc>
            <a:spcBef>
              <a:spcPct val="0"/>
            </a:spcBef>
            <a:spcAft>
              <a:spcPct val="20000"/>
            </a:spcAft>
            <a:buChar char="•"/>
          </a:pPr>
          <a:r>
            <a:rPr lang="en-GB" sz="2500" kern="1200"/>
            <a:t>– decision making</a:t>
          </a:r>
          <a:endParaRPr lang="en-US" sz="2500" kern="1200"/>
        </a:p>
      </dsp:txBody>
      <dsp:txXfrm>
        <a:off x="0" y="1739125"/>
        <a:ext cx="7253103" cy="38419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C67BA0-BCE0-4749-A6F6-387DC9B7BDB0}">
      <dsp:nvSpPr>
        <dsp:cNvPr id="0" name=""/>
        <dsp:cNvSpPr/>
      </dsp:nvSpPr>
      <dsp:spPr>
        <a:xfrm>
          <a:off x="0" y="511482"/>
          <a:ext cx="7596554" cy="743535"/>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GB" sz="3100" kern="1200"/>
            <a:t>Respect</a:t>
          </a:r>
          <a:endParaRPr lang="en-US" sz="3100" kern="1200"/>
        </a:p>
      </dsp:txBody>
      <dsp:txXfrm>
        <a:off x="36296" y="547778"/>
        <a:ext cx="7523962" cy="670943"/>
      </dsp:txXfrm>
    </dsp:sp>
    <dsp:sp modelId="{67C37EC8-44B7-4C7C-B5CB-000185A0B1FA}">
      <dsp:nvSpPr>
        <dsp:cNvPr id="0" name=""/>
        <dsp:cNvSpPr/>
      </dsp:nvSpPr>
      <dsp:spPr>
        <a:xfrm>
          <a:off x="0" y="1255017"/>
          <a:ext cx="7596554" cy="753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191"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GB" sz="2400" kern="1200" dirty="0"/>
            <a:t>Refers to conduct which demonstrates regard for a person, organization, etc. </a:t>
          </a:r>
          <a:endParaRPr lang="en-US" sz="2400" kern="1200" dirty="0"/>
        </a:p>
      </dsp:txBody>
      <dsp:txXfrm>
        <a:off x="0" y="1255017"/>
        <a:ext cx="7596554" cy="753997"/>
      </dsp:txXfrm>
    </dsp:sp>
    <dsp:sp modelId="{07C7227E-EB7F-44BA-9998-316B53F60F7E}">
      <dsp:nvSpPr>
        <dsp:cNvPr id="0" name=""/>
        <dsp:cNvSpPr/>
      </dsp:nvSpPr>
      <dsp:spPr>
        <a:xfrm>
          <a:off x="0" y="2009015"/>
          <a:ext cx="7596554" cy="743535"/>
        </a:xfrm>
        <a:prstGeom prst="round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GB" sz="3100" kern="1200"/>
            <a:t>– because of their good qualities and abilities</a:t>
          </a:r>
          <a:endParaRPr lang="en-US" sz="3100" kern="1200"/>
        </a:p>
      </dsp:txBody>
      <dsp:txXfrm>
        <a:off x="36296" y="2045311"/>
        <a:ext cx="7523962" cy="670943"/>
      </dsp:txXfrm>
    </dsp:sp>
    <dsp:sp modelId="{2DF1F049-F7B7-4F83-A6C5-B2FB5EACFE94}">
      <dsp:nvSpPr>
        <dsp:cNvPr id="0" name=""/>
        <dsp:cNvSpPr/>
      </dsp:nvSpPr>
      <dsp:spPr>
        <a:xfrm>
          <a:off x="0" y="2841830"/>
          <a:ext cx="7596554" cy="743535"/>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GB" sz="3100" kern="1200"/>
            <a:t>Requires courteous behaviors including:</a:t>
          </a:r>
          <a:endParaRPr lang="en-US" sz="3100" kern="1200"/>
        </a:p>
      </dsp:txBody>
      <dsp:txXfrm>
        <a:off x="36296" y="2878126"/>
        <a:ext cx="7523962" cy="670943"/>
      </dsp:txXfrm>
    </dsp:sp>
    <dsp:sp modelId="{B303D983-850C-4E15-A0F4-AF91D1BC7DEE}">
      <dsp:nvSpPr>
        <dsp:cNvPr id="0" name=""/>
        <dsp:cNvSpPr/>
      </dsp:nvSpPr>
      <dsp:spPr>
        <a:xfrm>
          <a:off x="0" y="3585365"/>
          <a:ext cx="7596554" cy="2374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191"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GB" sz="2400" kern="1200" dirty="0"/>
            <a:t>– Treating everyone with dignity at all times</a:t>
          </a:r>
          <a:endParaRPr lang="en-US" sz="2400" kern="1200" dirty="0"/>
        </a:p>
        <a:p>
          <a:pPr marL="228600" lvl="1" indent="-228600" algn="l" defTabSz="1066800">
            <a:lnSpc>
              <a:spcPct val="90000"/>
            </a:lnSpc>
            <a:spcBef>
              <a:spcPct val="0"/>
            </a:spcBef>
            <a:spcAft>
              <a:spcPct val="20000"/>
            </a:spcAft>
            <a:buChar char="•"/>
          </a:pPr>
          <a:r>
            <a:rPr lang="en-GB" sz="2400" kern="1200" dirty="0"/>
            <a:t>– Being considerate of needs and feelings </a:t>
          </a:r>
          <a:endParaRPr lang="en-US" sz="2400" kern="1200" dirty="0"/>
        </a:p>
        <a:p>
          <a:pPr marL="228600" lvl="1" indent="-228600" algn="l" defTabSz="1066800">
            <a:lnSpc>
              <a:spcPct val="90000"/>
            </a:lnSpc>
            <a:spcBef>
              <a:spcPct val="0"/>
            </a:spcBef>
            <a:spcAft>
              <a:spcPct val="20000"/>
            </a:spcAft>
            <a:buChar char="•"/>
          </a:pPr>
          <a:r>
            <a:rPr lang="en-GB" sz="2400" kern="1200" dirty="0"/>
            <a:t>– Encouraging others to express their opinions and ideas </a:t>
          </a:r>
          <a:endParaRPr lang="en-US" sz="2400" kern="1200" dirty="0"/>
        </a:p>
        <a:p>
          <a:pPr marL="228600" lvl="1" indent="-228600" algn="l" defTabSz="1066800">
            <a:lnSpc>
              <a:spcPct val="90000"/>
            </a:lnSpc>
            <a:spcBef>
              <a:spcPct val="0"/>
            </a:spcBef>
            <a:spcAft>
              <a:spcPct val="20000"/>
            </a:spcAft>
            <a:buChar char="•"/>
          </a:pPr>
          <a:r>
            <a:rPr lang="en-GB" sz="2400" kern="1200" dirty="0"/>
            <a:t>– Refraining from insulting, belittling or antagonizing others</a:t>
          </a:r>
          <a:endParaRPr lang="en-US" sz="2400" kern="1200" dirty="0"/>
        </a:p>
      </dsp:txBody>
      <dsp:txXfrm>
        <a:off x="0" y="3585365"/>
        <a:ext cx="7596554" cy="23742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082C2D-368B-48F4-ABA4-EEF9BE83362B}">
      <dsp:nvSpPr>
        <dsp:cNvPr id="0" name=""/>
        <dsp:cNvSpPr/>
      </dsp:nvSpPr>
      <dsp:spPr>
        <a:xfrm>
          <a:off x="35" y="781"/>
          <a:ext cx="3370077" cy="916259"/>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GB" sz="2500" kern="1200" dirty="0"/>
            <a:t>Communication</a:t>
          </a:r>
          <a:endParaRPr lang="en-US" sz="2500" kern="1200" dirty="0"/>
        </a:p>
      </dsp:txBody>
      <dsp:txXfrm>
        <a:off x="35" y="781"/>
        <a:ext cx="3370077" cy="916259"/>
      </dsp:txXfrm>
    </dsp:sp>
    <dsp:sp modelId="{BB747614-77D0-460B-BE8D-AA78E540F157}">
      <dsp:nvSpPr>
        <dsp:cNvPr id="0" name=""/>
        <dsp:cNvSpPr/>
      </dsp:nvSpPr>
      <dsp:spPr>
        <a:xfrm>
          <a:off x="35" y="917041"/>
          <a:ext cx="3370077" cy="4760859"/>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GB" sz="2500" kern="1200"/>
            <a:t>Refers to the methods used to exchange information </a:t>
          </a:r>
          <a:endParaRPr lang="en-US" sz="2500" kern="1200"/>
        </a:p>
        <a:p>
          <a:pPr marL="228600" lvl="1" indent="-228600" algn="l" defTabSz="1111250">
            <a:lnSpc>
              <a:spcPct val="90000"/>
            </a:lnSpc>
            <a:spcBef>
              <a:spcPct val="0"/>
            </a:spcBef>
            <a:spcAft>
              <a:spcPct val="15000"/>
            </a:spcAft>
            <a:buChar char="•"/>
          </a:pPr>
          <a:r>
            <a:rPr lang="en-GB" sz="2500" kern="1200"/>
            <a:t>– includes verbal, nonverbal, written, etc. </a:t>
          </a:r>
          <a:endParaRPr lang="en-US" sz="2500" kern="1200"/>
        </a:p>
      </dsp:txBody>
      <dsp:txXfrm>
        <a:off x="35" y="917041"/>
        <a:ext cx="3370077" cy="4760859"/>
      </dsp:txXfrm>
    </dsp:sp>
    <dsp:sp modelId="{25493CE3-D6D1-42CA-AEF5-96059E3BEFA6}">
      <dsp:nvSpPr>
        <dsp:cNvPr id="0" name=""/>
        <dsp:cNvSpPr/>
      </dsp:nvSpPr>
      <dsp:spPr>
        <a:xfrm>
          <a:off x="3841923" y="781"/>
          <a:ext cx="3370077" cy="916259"/>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GB" sz="2500" kern="1200"/>
            <a:t>Requires focused behaviors including:</a:t>
          </a:r>
          <a:endParaRPr lang="en-US" sz="2500" kern="1200"/>
        </a:p>
      </dsp:txBody>
      <dsp:txXfrm>
        <a:off x="3841923" y="781"/>
        <a:ext cx="3370077" cy="916259"/>
      </dsp:txXfrm>
    </dsp:sp>
    <dsp:sp modelId="{F554D469-1654-4874-B33C-0B82C913AC1B}">
      <dsp:nvSpPr>
        <dsp:cNvPr id="0" name=""/>
        <dsp:cNvSpPr/>
      </dsp:nvSpPr>
      <dsp:spPr>
        <a:xfrm>
          <a:off x="3841923" y="917041"/>
          <a:ext cx="3370077" cy="4760859"/>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GB" sz="2500" kern="1200"/>
            <a:t>– selecting the best medium for the message</a:t>
          </a:r>
          <a:endParaRPr lang="en-US" sz="2500" kern="1200"/>
        </a:p>
        <a:p>
          <a:pPr marL="228600" lvl="1" indent="-228600" algn="l" defTabSz="1111250">
            <a:lnSpc>
              <a:spcPct val="90000"/>
            </a:lnSpc>
            <a:spcBef>
              <a:spcPct val="0"/>
            </a:spcBef>
            <a:spcAft>
              <a:spcPct val="15000"/>
            </a:spcAft>
            <a:buChar char="•"/>
          </a:pPr>
          <a:r>
            <a:rPr lang="en-GB" sz="2500" kern="1200"/>
            <a:t>– listening actively</a:t>
          </a:r>
          <a:endParaRPr lang="en-US" sz="2500" kern="1200"/>
        </a:p>
        <a:p>
          <a:pPr marL="228600" lvl="1" indent="-228600" algn="l" defTabSz="1111250">
            <a:lnSpc>
              <a:spcPct val="90000"/>
            </a:lnSpc>
            <a:spcBef>
              <a:spcPct val="0"/>
            </a:spcBef>
            <a:spcAft>
              <a:spcPct val="15000"/>
            </a:spcAft>
            <a:buChar char="•"/>
          </a:pPr>
          <a:r>
            <a:rPr lang="en-GB" sz="2500" kern="1200" dirty="0"/>
            <a:t>– being mindful of body language, eye contact, hand gestures and other nonverbal signals </a:t>
          </a:r>
          <a:endParaRPr lang="en-US" sz="2500" kern="1200" dirty="0"/>
        </a:p>
        <a:p>
          <a:pPr marL="228600" lvl="1" indent="-228600" algn="l" defTabSz="1111250">
            <a:lnSpc>
              <a:spcPct val="90000"/>
            </a:lnSpc>
            <a:spcBef>
              <a:spcPct val="0"/>
            </a:spcBef>
            <a:spcAft>
              <a:spcPct val="15000"/>
            </a:spcAft>
            <a:buChar char="•"/>
          </a:pPr>
          <a:r>
            <a:rPr lang="en-GB" sz="2500" kern="1200"/>
            <a:t>– providing and encouraging constructive feedback</a:t>
          </a:r>
          <a:endParaRPr lang="en-US" sz="2500" kern="1200"/>
        </a:p>
      </dsp:txBody>
      <dsp:txXfrm>
        <a:off x="3841923" y="917041"/>
        <a:ext cx="3370077" cy="476085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A5966D-7975-49C0-BFC2-D7B7FAAC7757}">
      <dsp:nvSpPr>
        <dsp:cNvPr id="0" name=""/>
        <dsp:cNvSpPr/>
      </dsp:nvSpPr>
      <dsp:spPr>
        <a:xfrm>
          <a:off x="0" y="44033"/>
          <a:ext cx="6792198" cy="117526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a:lnSpc>
              <a:spcPct val="90000"/>
            </a:lnSpc>
            <a:spcBef>
              <a:spcPct val="0"/>
            </a:spcBef>
            <a:spcAft>
              <a:spcPct val="35000"/>
            </a:spcAft>
            <a:buNone/>
          </a:pPr>
          <a:r>
            <a:rPr lang="en-GB" sz="4900" kern="1200"/>
            <a:t>Activity</a:t>
          </a:r>
          <a:endParaRPr lang="en-US" sz="4900" kern="1200"/>
        </a:p>
      </dsp:txBody>
      <dsp:txXfrm>
        <a:off x="57372" y="101405"/>
        <a:ext cx="6677454" cy="1060520"/>
      </dsp:txXfrm>
    </dsp:sp>
    <dsp:sp modelId="{103651E3-9F08-4992-8AFB-AA65910E0DAE}">
      <dsp:nvSpPr>
        <dsp:cNvPr id="0" name=""/>
        <dsp:cNvSpPr/>
      </dsp:nvSpPr>
      <dsp:spPr>
        <a:xfrm>
          <a:off x="0" y="1219298"/>
          <a:ext cx="6792198" cy="41586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652" tIns="62230" rIns="348488" bIns="62230" numCol="1" spcCol="1270" anchor="t" anchorCtr="0">
          <a:noAutofit/>
        </a:bodyPr>
        <a:lstStyle/>
        <a:p>
          <a:pPr marL="285750" lvl="1" indent="-285750" algn="l" defTabSz="1689100">
            <a:lnSpc>
              <a:spcPct val="90000"/>
            </a:lnSpc>
            <a:spcBef>
              <a:spcPct val="0"/>
            </a:spcBef>
            <a:spcAft>
              <a:spcPct val="20000"/>
            </a:spcAft>
            <a:buChar char="•"/>
          </a:pPr>
          <a:r>
            <a:rPr lang="en-GB" sz="3800" kern="1200" dirty="0"/>
            <a:t>Reflect on the personal attributes adult care workers have where you work. </a:t>
          </a:r>
          <a:endParaRPr lang="en-US" sz="3800" kern="1200" dirty="0"/>
        </a:p>
        <a:p>
          <a:pPr marL="285750" lvl="1" indent="-285750" algn="l" defTabSz="1689100">
            <a:lnSpc>
              <a:spcPct val="90000"/>
            </a:lnSpc>
            <a:spcBef>
              <a:spcPct val="0"/>
            </a:spcBef>
            <a:spcAft>
              <a:spcPct val="20000"/>
            </a:spcAft>
            <a:buChar char="•"/>
          </a:pPr>
          <a:r>
            <a:rPr lang="en-GB" sz="3800" kern="1200" dirty="0"/>
            <a:t>How many of these personal qualities do you also have?</a:t>
          </a:r>
          <a:endParaRPr lang="en-US" sz="3800" kern="1200" dirty="0"/>
        </a:p>
        <a:p>
          <a:pPr marL="285750" lvl="1" indent="-285750" algn="l" defTabSz="1689100">
            <a:lnSpc>
              <a:spcPct val="90000"/>
            </a:lnSpc>
            <a:spcBef>
              <a:spcPct val="0"/>
            </a:spcBef>
            <a:spcAft>
              <a:spcPct val="20000"/>
            </a:spcAft>
            <a:buChar char="•"/>
          </a:pPr>
          <a:r>
            <a:rPr lang="en-GB" sz="3800" kern="1200"/>
            <a:t>Are there any of these that you don’t have?</a:t>
          </a:r>
          <a:endParaRPr lang="en-US" sz="3800" kern="1200"/>
        </a:p>
      </dsp:txBody>
      <dsp:txXfrm>
        <a:off x="0" y="1219298"/>
        <a:ext cx="6792198" cy="415863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B6B54D-361A-4456-8568-C42D5AD7A576}" type="datetimeFigureOut">
              <a:rPr lang="en-GB" smtClean="0"/>
              <a:t>01/07/2021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AC885D-88BD-4ADA-8054-069065C336B1}" type="slidenum">
              <a:rPr lang="en-GB" smtClean="0"/>
              <a:t>‹#›</a:t>
            </a:fld>
            <a:endParaRPr lang="en-GB"/>
          </a:p>
        </p:txBody>
      </p:sp>
    </p:spTree>
    <p:extLst>
      <p:ext uri="{BB962C8B-B14F-4D97-AF65-F5344CB8AC3E}">
        <p14:creationId xmlns:p14="http://schemas.microsoft.com/office/powerpoint/2010/main" val="3524079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D4795-DD92-473A-AF6A-4C034A606B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E0DBB25-3409-4C24-8820-4A53FDA64A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ED38FAA-AA70-4A18-9A5C-5DB3633DD165}"/>
              </a:ext>
            </a:extLst>
          </p:cNvPr>
          <p:cNvSpPr>
            <a:spLocks noGrp="1"/>
          </p:cNvSpPr>
          <p:nvPr>
            <p:ph type="dt" sz="half" idx="10"/>
          </p:nvPr>
        </p:nvSpPr>
        <p:spPr/>
        <p:txBody>
          <a:bodyPr/>
          <a:lstStyle/>
          <a:p>
            <a:fld id="{9DF67058-7293-4456-A6EA-047AB3502396}" type="datetime1">
              <a:rPr lang="en-GB" smtClean="0"/>
              <a:t>01/07/2021</a:t>
            </a:fld>
            <a:endParaRPr lang="en-GB"/>
          </a:p>
        </p:txBody>
      </p:sp>
      <p:sp>
        <p:nvSpPr>
          <p:cNvPr id="5" name="Footer Placeholder 4">
            <a:extLst>
              <a:ext uri="{FF2B5EF4-FFF2-40B4-BE49-F238E27FC236}">
                <a16:creationId xmlns:a16="http://schemas.microsoft.com/office/drawing/2014/main" id="{0429363E-287F-4D69-8E0C-33EFE7FCCE76}"/>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692FFE7B-F8CE-4F1A-8136-A91A261DC858}"/>
              </a:ext>
            </a:extLst>
          </p:cNvPr>
          <p:cNvSpPr>
            <a:spLocks noGrp="1"/>
          </p:cNvSpPr>
          <p:nvPr>
            <p:ph type="sldNum" sz="quarter" idx="12"/>
          </p:nvPr>
        </p:nvSpPr>
        <p:spPr/>
        <p:txBody>
          <a:bodyPr/>
          <a:lstStyle/>
          <a:p>
            <a:fld id="{9EFE338F-A6B8-4762-AB06-2386C1820E92}" type="slidenum">
              <a:rPr lang="en-GB" smtClean="0"/>
              <a:t>‹#›</a:t>
            </a:fld>
            <a:endParaRPr lang="en-GB"/>
          </a:p>
        </p:txBody>
      </p:sp>
    </p:spTree>
    <p:extLst>
      <p:ext uri="{BB962C8B-B14F-4D97-AF65-F5344CB8AC3E}">
        <p14:creationId xmlns:p14="http://schemas.microsoft.com/office/powerpoint/2010/main" val="3121604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B4F78-E0CB-4854-9EF9-8B4FF6C70C3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1137FF7-7C3E-4B3B-9F0C-20163FBC5E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2F971CE-A7ED-4699-844B-98B465C84EFE}"/>
              </a:ext>
            </a:extLst>
          </p:cNvPr>
          <p:cNvSpPr>
            <a:spLocks noGrp="1"/>
          </p:cNvSpPr>
          <p:nvPr>
            <p:ph type="dt" sz="half" idx="10"/>
          </p:nvPr>
        </p:nvSpPr>
        <p:spPr/>
        <p:txBody>
          <a:bodyPr/>
          <a:lstStyle/>
          <a:p>
            <a:fld id="{D2903829-17DD-4E17-AC6F-885A92B34758}" type="datetime1">
              <a:rPr lang="en-GB" smtClean="0"/>
              <a:t>01/07/2021</a:t>
            </a:fld>
            <a:endParaRPr lang="en-GB"/>
          </a:p>
        </p:txBody>
      </p:sp>
      <p:sp>
        <p:nvSpPr>
          <p:cNvPr id="5" name="Footer Placeholder 4">
            <a:extLst>
              <a:ext uri="{FF2B5EF4-FFF2-40B4-BE49-F238E27FC236}">
                <a16:creationId xmlns:a16="http://schemas.microsoft.com/office/drawing/2014/main" id="{1F7FC92F-CA83-485F-B5C5-D934F0D07CB8}"/>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293CF61A-927D-4DD7-90D3-97A51E3702E1}"/>
              </a:ext>
            </a:extLst>
          </p:cNvPr>
          <p:cNvSpPr>
            <a:spLocks noGrp="1"/>
          </p:cNvSpPr>
          <p:nvPr>
            <p:ph type="sldNum" sz="quarter" idx="12"/>
          </p:nvPr>
        </p:nvSpPr>
        <p:spPr/>
        <p:txBody>
          <a:bodyPr/>
          <a:lstStyle/>
          <a:p>
            <a:fld id="{9EFE338F-A6B8-4762-AB06-2386C1820E92}" type="slidenum">
              <a:rPr lang="en-GB" smtClean="0"/>
              <a:t>‹#›</a:t>
            </a:fld>
            <a:endParaRPr lang="en-GB"/>
          </a:p>
        </p:txBody>
      </p:sp>
    </p:spTree>
    <p:extLst>
      <p:ext uri="{BB962C8B-B14F-4D97-AF65-F5344CB8AC3E}">
        <p14:creationId xmlns:p14="http://schemas.microsoft.com/office/powerpoint/2010/main" val="3572644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93E697-1BCE-4C34-978F-E42308F11B2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7C76BAC-FB8A-49EC-B2F3-6846A4D0C3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F10FC55-567C-444E-9744-E687DA903F74}"/>
              </a:ext>
            </a:extLst>
          </p:cNvPr>
          <p:cNvSpPr>
            <a:spLocks noGrp="1"/>
          </p:cNvSpPr>
          <p:nvPr>
            <p:ph type="dt" sz="half" idx="10"/>
          </p:nvPr>
        </p:nvSpPr>
        <p:spPr/>
        <p:txBody>
          <a:bodyPr/>
          <a:lstStyle/>
          <a:p>
            <a:fld id="{3814E173-9E2C-4649-8140-05398D10A61F}" type="datetime1">
              <a:rPr lang="en-GB" smtClean="0"/>
              <a:t>01/07/2021</a:t>
            </a:fld>
            <a:endParaRPr lang="en-GB"/>
          </a:p>
        </p:txBody>
      </p:sp>
      <p:sp>
        <p:nvSpPr>
          <p:cNvPr id="5" name="Footer Placeholder 4">
            <a:extLst>
              <a:ext uri="{FF2B5EF4-FFF2-40B4-BE49-F238E27FC236}">
                <a16:creationId xmlns:a16="http://schemas.microsoft.com/office/drawing/2014/main" id="{34FB90BE-FEE7-42BC-998C-0B12CC7ED99C}"/>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3F44CA6C-09E2-4C93-AEE7-B1A31409E50A}"/>
              </a:ext>
            </a:extLst>
          </p:cNvPr>
          <p:cNvSpPr>
            <a:spLocks noGrp="1"/>
          </p:cNvSpPr>
          <p:nvPr>
            <p:ph type="sldNum" sz="quarter" idx="12"/>
          </p:nvPr>
        </p:nvSpPr>
        <p:spPr/>
        <p:txBody>
          <a:bodyPr/>
          <a:lstStyle/>
          <a:p>
            <a:fld id="{9EFE338F-A6B8-4762-AB06-2386C1820E92}" type="slidenum">
              <a:rPr lang="en-GB" smtClean="0"/>
              <a:t>‹#›</a:t>
            </a:fld>
            <a:endParaRPr lang="en-GB"/>
          </a:p>
        </p:txBody>
      </p:sp>
    </p:spTree>
    <p:extLst>
      <p:ext uri="{BB962C8B-B14F-4D97-AF65-F5344CB8AC3E}">
        <p14:creationId xmlns:p14="http://schemas.microsoft.com/office/powerpoint/2010/main" val="4204152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5AB75-B3B9-46E9-8BF3-8E47BDA63A2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D6342EC-1E7C-4A5F-A8C7-3136F3EBE5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18F4E1F-82B4-47A2-B9D5-73038A431505}"/>
              </a:ext>
            </a:extLst>
          </p:cNvPr>
          <p:cNvSpPr>
            <a:spLocks noGrp="1"/>
          </p:cNvSpPr>
          <p:nvPr>
            <p:ph type="dt" sz="half" idx="10"/>
          </p:nvPr>
        </p:nvSpPr>
        <p:spPr/>
        <p:txBody>
          <a:bodyPr/>
          <a:lstStyle/>
          <a:p>
            <a:fld id="{D635445B-5EEC-42E1-A2D2-16338C70E5F4}" type="datetime1">
              <a:rPr lang="en-GB" smtClean="0"/>
              <a:t>01/07/2021</a:t>
            </a:fld>
            <a:endParaRPr lang="en-GB"/>
          </a:p>
        </p:txBody>
      </p:sp>
      <p:sp>
        <p:nvSpPr>
          <p:cNvPr id="5" name="Footer Placeholder 4">
            <a:extLst>
              <a:ext uri="{FF2B5EF4-FFF2-40B4-BE49-F238E27FC236}">
                <a16:creationId xmlns:a16="http://schemas.microsoft.com/office/drawing/2014/main" id="{FC550802-C1E1-4700-A0C1-FDBAEA18AF75}"/>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FAFC5849-15B7-416A-AB2A-9E610602A5DE}"/>
              </a:ext>
            </a:extLst>
          </p:cNvPr>
          <p:cNvSpPr>
            <a:spLocks noGrp="1"/>
          </p:cNvSpPr>
          <p:nvPr>
            <p:ph type="sldNum" sz="quarter" idx="12"/>
          </p:nvPr>
        </p:nvSpPr>
        <p:spPr/>
        <p:txBody>
          <a:bodyPr/>
          <a:lstStyle/>
          <a:p>
            <a:fld id="{9EFE338F-A6B8-4762-AB06-2386C1820E92}" type="slidenum">
              <a:rPr lang="en-GB" smtClean="0"/>
              <a:t>‹#›</a:t>
            </a:fld>
            <a:endParaRPr lang="en-GB"/>
          </a:p>
        </p:txBody>
      </p:sp>
    </p:spTree>
    <p:extLst>
      <p:ext uri="{BB962C8B-B14F-4D97-AF65-F5344CB8AC3E}">
        <p14:creationId xmlns:p14="http://schemas.microsoft.com/office/powerpoint/2010/main" val="1592100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DC27F-2655-46AB-B23F-8465912DA1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B1EB80F-561E-4950-8BAE-298EEE8931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5234B2-55E7-4CE8-86F9-EA27C3E5AD37}"/>
              </a:ext>
            </a:extLst>
          </p:cNvPr>
          <p:cNvSpPr>
            <a:spLocks noGrp="1"/>
          </p:cNvSpPr>
          <p:nvPr>
            <p:ph type="dt" sz="half" idx="10"/>
          </p:nvPr>
        </p:nvSpPr>
        <p:spPr/>
        <p:txBody>
          <a:bodyPr/>
          <a:lstStyle/>
          <a:p>
            <a:fld id="{4CA5C67E-5095-45F1-8CA5-5CE9C30C8081}" type="datetime1">
              <a:rPr lang="en-GB" smtClean="0"/>
              <a:t>01/07/2021</a:t>
            </a:fld>
            <a:endParaRPr lang="en-GB"/>
          </a:p>
        </p:txBody>
      </p:sp>
      <p:sp>
        <p:nvSpPr>
          <p:cNvPr id="5" name="Footer Placeholder 4">
            <a:extLst>
              <a:ext uri="{FF2B5EF4-FFF2-40B4-BE49-F238E27FC236}">
                <a16:creationId xmlns:a16="http://schemas.microsoft.com/office/drawing/2014/main" id="{274F600F-2139-4472-9974-68E0E4AD494E}"/>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9ABC2A80-008C-451C-BDFF-AAA1E43CA5D0}"/>
              </a:ext>
            </a:extLst>
          </p:cNvPr>
          <p:cNvSpPr>
            <a:spLocks noGrp="1"/>
          </p:cNvSpPr>
          <p:nvPr>
            <p:ph type="sldNum" sz="quarter" idx="12"/>
          </p:nvPr>
        </p:nvSpPr>
        <p:spPr/>
        <p:txBody>
          <a:bodyPr/>
          <a:lstStyle/>
          <a:p>
            <a:fld id="{9EFE338F-A6B8-4762-AB06-2386C1820E92}" type="slidenum">
              <a:rPr lang="en-GB" smtClean="0"/>
              <a:t>‹#›</a:t>
            </a:fld>
            <a:endParaRPr lang="en-GB"/>
          </a:p>
        </p:txBody>
      </p:sp>
    </p:spTree>
    <p:extLst>
      <p:ext uri="{BB962C8B-B14F-4D97-AF65-F5344CB8AC3E}">
        <p14:creationId xmlns:p14="http://schemas.microsoft.com/office/powerpoint/2010/main" val="1505434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72415-9DED-4EC1-B18A-10F3FA891E3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338F736-1933-4948-8B84-870309F0A1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7CEE50A-6C54-4E07-8B7D-E81170B37E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DA4AAD2-5A33-464F-A961-55B1733FA38D}"/>
              </a:ext>
            </a:extLst>
          </p:cNvPr>
          <p:cNvSpPr>
            <a:spLocks noGrp="1"/>
          </p:cNvSpPr>
          <p:nvPr>
            <p:ph type="dt" sz="half" idx="10"/>
          </p:nvPr>
        </p:nvSpPr>
        <p:spPr/>
        <p:txBody>
          <a:bodyPr/>
          <a:lstStyle/>
          <a:p>
            <a:fld id="{401CDE63-400B-45C7-ABC7-2778C4FFF337}" type="datetime1">
              <a:rPr lang="en-GB" smtClean="0"/>
              <a:t>01/07/2021</a:t>
            </a:fld>
            <a:endParaRPr lang="en-GB"/>
          </a:p>
        </p:txBody>
      </p:sp>
      <p:sp>
        <p:nvSpPr>
          <p:cNvPr id="6" name="Footer Placeholder 5">
            <a:extLst>
              <a:ext uri="{FF2B5EF4-FFF2-40B4-BE49-F238E27FC236}">
                <a16:creationId xmlns:a16="http://schemas.microsoft.com/office/drawing/2014/main" id="{AEE1CFED-156F-4B2F-970F-2B3B3A8AE4D6}"/>
              </a:ext>
            </a:extLst>
          </p:cNvPr>
          <p:cNvSpPr>
            <a:spLocks noGrp="1"/>
          </p:cNvSpPr>
          <p:nvPr>
            <p:ph type="ftr" sz="quarter" idx="11"/>
          </p:nvPr>
        </p:nvSpPr>
        <p:spPr/>
        <p:txBody>
          <a:bodyPr/>
          <a:lstStyle/>
          <a:p>
            <a:r>
              <a:rPr lang="en-GB"/>
              <a:t>Created by Tayo Alebiosu</a:t>
            </a:r>
          </a:p>
        </p:txBody>
      </p:sp>
      <p:sp>
        <p:nvSpPr>
          <p:cNvPr id="7" name="Slide Number Placeholder 6">
            <a:extLst>
              <a:ext uri="{FF2B5EF4-FFF2-40B4-BE49-F238E27FC236}">
                <a16:creationId xmlns:a16="http://schemas.microsoft.com/office/drawing/2014/main" id="{171B7F36-6ACE-49A9-B8D4-D0DFA027869D}"/>
              </a:ext>
            </a:extLst>
          </p:cNvPr>
          <p:cNvSpPr>
            <a:spLocks noGrp="1"/>
          </p:cNvSpPr>
          <p:nvPr>
            <p:ph type="sldNum" sz="quarter" idx="12"/>
          </p:nvPr>
        </p:nvSpPr>
        <p:spPr/>
        <p:txBody>
          <a:bodyPr/>
          <a:lstStyle/>
          <a:p>
            <a:fld id="{9EFE338F-A6B8-4762-AB06-2386C1820E92}" type="slidenum">
              <a:rPr lang="en-GB" smtClean="0"/>
              <a:t>‹#›</a:t>
            </a:fld>
            <a:endParaRPr lang="en-GB"/>
          </a:p>
        </p:txBody>
      </p:sp>
    </p:spTree>
    <p:extLst>
      <p:ext uri="{BB962C8B-B14F-4D97-AF65-F5344CB8AC3E}">
        <p14:creationId xmlns:p14="http://schemas.microsoft.com/office/powerpoint/2010/main" val="2410859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9AA56-B27E-43E5-B996-FB78C491330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F49C99C-B0CF-4E09-855F-1E093FFB3A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52C5A4-4CA1-42D4-8544-175F9E18E8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AD4E989-FE9C-4422-8BCF-339AC2DE1F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BD9E07-B1FD-4F8A-A54B-ECB2D03161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501F9DF-C47A-40F5-BBCC-0DAFE99A040A}"/>
              </a:ext>
            </a:extLst>
          </p:cNvPr>
          <p:cNvSpPr>
            <a:spLocks noGrp="1"/>
          </p:cNvSpPr>
          <p:nvPr>
            <p:ph type="dt" sz="half" idx="10"/>
          </p:nvPr>
        </p:nvSpPr>
        <p:spPr/>
        <p:txBody>
          <a:bodyPr/>
          <a:lstStyle/>
          <a:p>
            <a:fld id="{B1D9A09B-BAFE-4101-BC5D-B76508B3C10F}" type="datetime1">
              <a:rPr lang="en-GB" smtClean="0"/>
              <a:t>01/07/2021</a:t>
            </a:fld>
            <a:endParaRPr lang="en-GB"/>
          </a:p>
        </p:txBody>
      </p:sp>
      <p:sp>
        <p:nvSpPr>
          <p:cNvPr id="8" name="Footer Placeholder 7">
            <a:extLst>
              <a:ext uri="{FF2B5EF4-FFF2-40B4-BE49-F238E27FC236}">
                <a16:creationId xmlns:a16="http://schemas.microsoft.com/office/drawing/2014/main" id="{235EDD7F-D5D4-4288-A736-811C5F87CB5E}"/>
              </a:ext>
            </a:extLst>
          </p:cNvPr>
          <p:cNvSpPr>
            <a:spLocks noGrp="1"/>
          </p:cNvSpPr>
          <p:nvPr>
            <p:ph type="ftr" sz="quarter" idx="11"/>
          </p:nvPr>
        </p:nvSpPr>
        <p:spPr/>
        <p:txBody>
          <a:bodyPr/>
          <a:lstStyle/>
          <a:p>
            <a:r>
              <a:rPr lang="en-GB"/>
              <a:t>Created by Tayo Alebiosu</a:t>
            </a:r>
          </a:p>
        </p:txBody>
      </p:sp>
      <p:sp>
        <p:nvSpPr>
          <p:cNvPr id="9" name="Slide Number Placeholder 8">
            <a:extLst>
              <a:ext uri="{FF2B5EF4-FFF2-40B4-BE49-F238E27FC236}">
                <a16:creationId xmlns:a16="http://schemas.microsoft.com/office/drawing/2014/main" id="{69970CEB-939D-4954-B5D1-7DB16E025C16}"/>
              </a:ext>
            </a:extLst>
          </p:cNvPr>
          <p:cNvSpPr>
            <a:spLocks noGrp="1"/>
          </p:cNvSpPr>
          <p:nvPr>
            <p:ph type="sldNum" sz="quarter" idx="12"/>
          </p:nvPr>
        </p:nvSpPr>
        <p:spPr/>
        <p:txBody>
          <a:bodyPr/>
          <a:lstStyle/>
          <a:p>
            <a:fld id="{9EFE338F-A6B8-4762-AB06-2386C1820E92}" type="slidenum">
              <a:rPr lang="en-GB" smtClean="0"/>
              <a:t>‹#›</a:t>
            </a:fld>
            <a:endParaRPr lang="en-GB"/>
          </a:p>
        </p:txBody>
      </p:sp>
    </p:spTree>
    <p:extLst>
      <p:ext uri="{BB962C8B-B14F-4D97-AF65-F5344CB8AC3E}">
        <p14:creationId xmlns:p14="http://schemas.microsoft.com/office/powerpoint/2010/main" val="1039012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3EBC5-5E43-468C-8832-2FC9820646A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635C555-F2D0-47EF-8815-D90D14D8B502}"/>
              </a:ext>
            </a:extLst>
          </p:cNvPr>
          <p:cNvSpPr>
            <a:spLocks noGrp="1"/>
          </p:cNvSpPr>
          <p:nvPr>
            <p:ph type="dt" sz="half" idx="10"/>
          </p:nvPr>
        </p:nvSpPr>
        <p:spPr/>
        <p:txBody>
          <a:bodyPr/>
          <a:lstStyle/>
          <a:p>
            <a:fld id="{56AC4CF5-9EB5-4061-AD34-704620468FDC}" type="datetime1">
              <a:rPr lang="en-GB" smtClean="0"/>
              <a:t>01/07/2021</a:t>
            </a:fld>
            <a:endParaRPr lang="en-GB"/>
          </a:p>
        </p:txBody>
      </p:sp>
      <p:sp>
        <p:nvSpPr>
          <p:cNvPr id="4" name="Footer Placeholder 3">
            <a:extLst>
              <a:ext uri="{FF2B5EF4-FFF2-40B4-BE49-F238E27FC236}">
                <a16:creationId xmlns:a16="http://schemas.microsoft.com/office/drawing/2014/main" id="{1B611347-3D42-49F6-A059-5D4CDC97DF73}"/>
              </a:ext>
            </a:extLst>
          </p:cNvPr>
          <p:cNvSpPr>
            <a:spLocks noGrp="1"/>
          </p:cNvSpPr>
          <p:nvPr>
            <p:ph type="ftr" sz="quarter" idx="11"/>
          </p:nvPr>
        </p:nvSpPr>
        <p:spPr/>
        <p:txBody>
          <a:bodyPr/>
          <a:lstStyle/>
          <a:p>
            <a:r>
              <a:rPr lang="en-GB"/>
              <a:t>Created by Tayo Alebiosu</a:t>
            </a:r>
          </a:p>
        </p:txBody>
      </p:sp>
      <p:sp>
        <p:nvSpPr>
          <p:cNvPr id="5" name="Slide Number Placeholder 4">
            <a:extLst>
              <a:ext uri="{FF2B5EF4-FFF2-40B4-BE49-F238E27FC236}">
                <a16:creationId xmlns:a16="http://schemas.microsoft.com/office/drawing/2014/main" id="{C93F4E35-A068-4CD5-B2E9-861F3CBAE2AC}"/>
              </a:ext>
            </a:extLst>
          </p:cNvPr>
          <p:cNvSpPr>
            <a:spLocks noGrp="1"/>
          </p:cNvSpPr>
          <p:nvPr>
            <p:ph type="sldNum" sz="quarter" idx="12"/>
          </p:nvPr>
        </p:nvSpPr>
        <p:spPr/>
        <p:txBody>
          <a:bodyPr/>
          <a:lstStyle/>
          <a:p>
            <a:fld id="{9EFE338F-A6B8-4762-AB06-2386C1820E92}" type="slidenum">
              <a:rPr lang="en-GB" smtClean="0"/>
              <a:t>‹#›</a:t>
            </a:fld>
            <a:endParaRPr lang="en-GB"/>
          </a:p>
        </p:txBody>
      </p:sp>
    </p:spTree>
    <p:extLst>
      <p:ext uri="{BB962C8B-B14F-4D97-AF65-F5344CB8AC3E}">
        <p14:creationId xmlns:p14="http://schemas.microsoft.com/office/powerpoint/2010/main" val="2338015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75A282-CA4F-40F5-8733-AC7977624734}"/>
              </a:ext>
            </a:extLst>
          </p:cNvPr>
          <p:cNvSpPr>
            <a:spLocks noGrp="1"/>
          </p:cNvSpPr>
          <p:nvPr>
            <p:ph type="dt" sz="half" idx="10"/>
          </p:nvPr>
        </p:nvSpPr>
        <p:spPr/>
        <p:txBody>
          <a:bodyPr/>
          <a:lstStyle/>
          <a:p>
            <a:fld id="{E85DB9ED-2065-4AF5-9065-A2A8B23C5A2D}" type="datetime1">
              <a:rPr lang="en-GB" smtClean="0"/>
              <a:t>01/07/2021</a:t>
            </a:fld>
            <a:endParaRPr lang="en-GB"/>
          </a:p>
        </p:txBody>
      </p:sp>
      <p:sp>
        <p:nvSpPr>
          <p:cNvPr id="3" name="Footer Placeholder 2">
            <a:extLst>
              <a:ext uri="{FF2B5EF4-FFF2-40B4-BE49-F238E27FC236}">
                <a16:creationId xmlns:a16="http://schemas.microsoft.com/office/drawing/2014/main" id="{9FBCC84E-F533-4B04-8FED-DA8863A9255C}"/>
              </a:ext>
            </a:extLst>
          </p:cNvPr>
          <p:cNvSpPr>
            <a:spLocks noGrp="1"/>
          </p:cNvSpPr>
          <p:nvPr>
            <p:ph type="ftr" sz="quarter" idx="11"/>
          </p:nvPr>
        </p:nvSpPr>
        <p:spPr/>
        <p:txBody>
          <a:bodyPr/>
          <a:lstStyle/>
          <a:p>
            <a:r>
              <a:rPr lang="en-GB"/>
              <a:t>Created by Tayo Alebiosu</a:t>
            </a:r>
          </a:p>
        </p:txBody>
      </p:sp>
      <p:sp>
        <p:nvSpPr>
          <p:cNvPr id="4" name="Slide Number Placeholder 3">
            <a:extLst>
              <a:ext uri="{FF2B5EF4-FFF2-40B4-BE49-F238E27FC236}">
                <a16:creationId xmlns:a16="http://schemas.microsoft.com/office/drawing/2014/main" id="{C46BA1A6-AA89-4F65-A3DB-7D0133CA8DEB}"/>
              </a:ext>
            </a:extLst>
          </p:cNvPr>
          <p:cNvSpPr>
            <a:spLocks noGrp="1"/>
          </p:cNvSpPr>
          <p:nvPr>
            <p:ph type="sldNum" sz="quarter" idx="12"/>
          </p:nvPr>
        </p:nvSpPr>
        <p:spPr/>
        <p:txBody>
          <a:bodyPr/>
          <a:lstStyle/>
          <a:p>
            <a:fld id="{9EFE338F-A6B8-4762-AB06-2386C1820E92}" type="slidenum">
              <a:rPr lang="en-GB" smtClean="0"/>
              <a:t>‹#›</a:t>
            </a:fld>
            <a:endParaRPr lang="en-GB"/>
          </a:p>
        </p:txBody>
      </p:sp>
    </p:spTree>
    <p:extLst>
      <p:ext uri="{BB962C8B-B14F-4D97-AF65-F5344CB8AC3E}">
        <p14:creationId xmlns:p14="http://schemas.microsoft.com/office/powerpoint/2010/main" val="3697005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6707D-7DDE-41DE-A02B-9091473212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4AA487E-133E-4F5C-9BBD-057B336E67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AE912E4-7478-47C0-A3F5-7CF5AFDA0C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46512F-8530-4571-BFF3-14FFF543BAE7}"/>
              </a:ext>
            </a:extLst>
          </p:cNvPr>
          <p:cNvSpPr>
            <a:spLocks noGrp="1"/>
          </p:cNvSpPr>
          <p:nvPr>
            <p:ph type="dt" sz="half" idx="10"/>
          </p:nvPr>
        </p:nvSpPr>
        <p:spPr/>
        <p:txBody>
          <a:bodyPr/>
          <a:lstStyle/>
          <a:p>
            <a:fld id="{6A079986-99FC-43FB-8E7B-DA05354BD1D1}" type="datetime1">
              <a:rPr lang="en-GB" smtClean="0"/>
              <a:t>01/07/2021</a:t>
            </a:fld>
            <a:endParaRPr lang="en-GB"/>
          </a:p>
        </p:txBody>
      </p:sp>
      <p:sp>
        <p:nvSpPr>
          <p:cNvPr id="6" name="Footer Placeholder 5">
            <a:extLst>
              <a:ext uri="{FF2B5EF4-FFF2-40B4-BE49-F238E27FC236}">
                <a16:creationId xmlns:a16="http://schemas.microsoft.com/office/drawing/2014/main" id="{B22ABC9C-12AB-41B9-9252-E5BF1CEC996B}"/>
              </a:ext>
            </a:extLst>
          </p:cNvPr>
          <p:cNvSpPr>
            <a:spLocks noGrp="1"/>
          </p:cNvSpPr>
          <p:nvPr>
            <p:ph type="ftr" sz="quarter" idx="11"/>
          </p:nvPr>
        </p:nvSpPr>
        <p:spPr/>
        <p:txBody>
          <a:bodyPr/>
          <a:lstStyle/>
          <a:p>
            <a:r>
              <a:rPr lang="en-GB"/>
              <a:t>Created by Tayo Alebiosu</a:t>
            </a:r>
          </a:p>
        </p:txBody>
      </p:sp>
      <p:sp>
        <p:nvSpPr>
          <p:cNvPr id="7" name="Slide Number Placeholder 6">
            <a:extLst>
              <a:ext uri="{FF2B5EF4-FFF2-40B4-BE49-F238E27FC236}">
                <a16:creationId xmlns:a16="http://schemas.microsoft.com/office/drawing/2014/main" id="{623EA56F-7B28-4026-A02D-1DBCD7A94AC4}"/>
              </a:ext>
            </a:extLst>
          </p:cNvPr>
          <p:cNvSpPr>
            <a:spLocks noGrp="1"/>
          </p:cNvSpPr>
          <p:nvPr>
            <p:ph type="sldNum" sz="quarter" idx="12"/>
          </p:nvPr>
        </p:nvSpPr>
        <p:spPr/>
        <p:txBody>
          <a:bodyPr/>
          <a:lstStyle/>
          <a:p>
            <a:fld id="{9EFE338F-A6B8-4762-AB06-2386C1820E92}" type="slidenum">
              <a:rPr lang="en-GB" smtClean="0"/>
              <a:t>‹#›</a:t>
            </a:fld>
            <a:endParaRPr lang="en-GB"/>
          </a:p>
        </p:txBody>
      </p:sp>
    </p:spTree>
    <p:extLst>
      <p:ext uri="{BB962C8B-B14F-4D97-AF65-F5344CB8AC3E}">
        <p14:creationId xmlns:p14="http://schemas.microsoft.com/office/powerpoint/2010/main" val="1010645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40516-F136-4114-9CE0-79F8C500FF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EECA96E-7FF1-42C8-BD20-321759438C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01A2A13-1219-4681-A992-85A19BF71B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84D0DC-EBD1-4C30-B24A-4B9D382E97B5}"/>
              </a:ext>
            </a:extLst>
          </p:cNvPr>
          <p:cNvSpPr>
            <a:spLocks noGrp="1"/>
          </p:cNvSpPr>
          <p:nvPr>
            <p:ph type="dt" sz="half" idx="10"/>
          </p:nvPr>
        </p:nvSpPr>
        <p:spPr/>
        <p:txBody>
          <a:bodyPr/>
          <a:lstStyle/>
          <a:p>
            <a:fld id="{8C69CE02-F150-4E20-BBD1-C52183A78178}" type="datetime1">
              <a:rPr lang="en-GB" smtClean="0"/>
              <a:t>01/07/2021</a:t>
            </a:fld>
            <a:endParaRPr lang="en-GB"/>
          </a:p>
        </p:txBody>
      </p:sp>
      <p:sp>
        <p:nvSpPr>
          <p:cNvPr id="6" name="Footer Placeholder 5">
            <a:extLst>
              <a:ext uri="{FF2B5EF4-FFF2-40B4-BE49-F238E27FC236}">
                <a16:creationId xmlns:a16="http://schemas.microsoft.com/office/drawing/2014/main" id="{0C06B628-9496-4FEE-8EDE-224EFE5B4F04}"/>
              </a:ext>
            </a:extLst>
          </p:cNvPr>
          <p:cNvSpPr>
            <a:spLocks noGrp="1"/>
          </p:cNvSpPr>
          <p:nvPr>
            <p:ph type="ftr" sz="quarter" idx="11"/>
          </p:nvPr>
        </p:nvSpPr>
        <p:spPr/>
        <p:txBody>
          <a:bodyPr/>
          <a:lstStyle/>
          <a:p>
            <a:r>
              <a:rPr lang="en-GB"/>
              <a:t>Created by Tayo Alebiosu</a:t>
            </a:r>
          </a:p>
        </p:txBody>
      </p:sp>
      <p:sp>
        <p:nvSpPr>
          <p:cNvPr id="7" name="Slide Number Placeholder 6">
            <a:extLst>
              <a:ext uri="{FF2B5EF4-FFF2-40B4-BE49-F238E27FC236}">
                <a16:creationId xmlns:a16="http://schemas.microsoft.com/office/drawing/2014/main" id="{255ED377-1146-4FF0-AC4A-53FB5640D84C}"/>
              </a:ext>
            </a:extLst>
          </p:cNvPr>
          <p:cNvSpPr>
            <a:spLocks noGrp="1"/>
          </p:cNvSpPr>
          <p:nvPr>
            <p:ph type="sldNum" sz="quarter" idx="12"/>
          </p:nvPr>
        </p:nvSpPr>
        <p:spPr/>
        <p:txBody>
          <a:bodyPr/>
          <a:lstStyle/>
          <a:p>
            <a:fld id="{9EFE338F-A6B8-4762-AB06-2386C1820E92}" type="slidenum">
              <a:rPr lang="en-GB" smtClean="0"/>
              <a:t>‹#›</a:t>
            </a:fld>
            <a:endParaRPr lang="en-GB"/>
          </a:p>
        </p:txBody>
      </p:sp>
    </p:spTree>
    <p:extLst>
      <p:ext uri="{BB962C8B-B14F-4D97-AF65-F5344CB8AC3E}">
        <p14:creationId xmlns:p14="http://schemas.microsoft.com/office/powerpoint/2010/main" val="2122904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52FC6E-2E07-40A1-8F46-B8BEC64115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4A1113B-2BD2-4F12-BB3C-4C355463F8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8F9C6F4-BFD9-43AE-959D-03035E8B7C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30DAC6-FC37-4C8D-96BB-41C59728B6AF}" type="datetime1">
              <a:rPr lang="en-GB" smtClean="0"/>
              <a:t>01/07/2021</a:t>
            </a:fld>
            <a:endParaRPr lang="en-GB"/>
          </a:p>
        </p:txBody>
      </p:sp>
      <p:sp>
        <p:nvSpPr>
          <p:cNvPr id="5" name="Footer Placeholder 4">
            <a:extLst>
              <a:ext uri="{FF2B5EF4-FFF2-40B4-BE49-F238E27FC236}">
                <a16:creationId xmlns:a16="http://schemas.microsoft.com/office/drawing/2014/main" id="{2601707A-6DB1-4CAC-9EDD-B3BDC0D5C1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Created by Tayo Alebiosu</a:t>
            </a:r>
          </a:p>
        </p:txBody>
      </p:sp>
      <p:sp>
        <p:nvSpPr>
          <p:cNvPr id="6" name="Slide Number Placeholder 5">
            <a:extLst>
              <a:ext uri="{FF2B5EF4-FFF2-40B4-BE49-F238E27FC236}">
                <a16:creationId xmlns:a16="http://schemas.microsoft.com/office/drawing/2014/main" id="{3CE86D8F-3212-4A4C-BC14-530577002F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FE338F-A6B8-4762-AB06-2386C1820E92}" type="slidenum">
              <a:rPr lang="en-GB" smtClean="0"/>
              <a:t>‹#›</a:t>
            </a:fld>
            <a:endParaRPr lang="en-GB"/>
          </a:p>
        </p:txBody>
      </p:sp>
    </p:spTree>
    <p:extLst>
      <p:ext uri="{BB962C8B-B14F-4D97-AF65-F5344CB8AC3E}">
        <p14:creationId xmlns:p14="http://schemas.microsoft.com/office/powerpoint/2010/main" val="15321705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3.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s://www.cipd.co.uk/news-views/changing-work-views/future-work/thought-pieces/compassion-workplace#gref" TargetMode="External"/><Relationship Id="rId2" Type="http://schemas.openxmlformats.org/officeDocument/2006/relationships/hyperlink" Target="https://cookhealthscience.weebly.com/uploads/1/3/0/8/13084909/employability_skills_in_health_care-traits___characteristics.pdf" TargetMode="External"/><Relationship Id="rId1" Type="http://schemas.openxmlformats.org/officeDocument/2006/relationships/slideLayout" Target="../slideLayouts/slideLayout2.xml"/><Relationship Id="rId4" Type="http://schemas.openxmlformats.org/officeDocument/2006/relationships/hyperlink" Target="https://www.ed.ac.uk/reflection/reflectors-toolkit/employability"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ontinuous Professional Development And Everything About It - Rad Education">
            <a:extLst>
              <a:ext uri="{FF2B5EF4-FFF2-40B4-BE49-F238E27FC236}">
                <a16:creationId xmlns:a16="http://schemas.microsoft.com/office/drawing/2014/main" id="{47D3C672-DB29-4D50-AA78-5EB737D78DB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5312"/>
          <a:stretch/>
        </p:blipFill>
        <p:spPr bwMode="auto">
          <a:xfrm>
            <a:off x="1" y="-1"/>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a:extLst>
              <a:ext uri="{FF2B5EF4-FFF2-40B4-BE49-F238E27FC236}">
                <a16:creationId xmlns:a16="http://schemas.microsoft.com/office/drawing/2014/main" id="{C437EA22-18F1-4B11-BD10-465D2F820003}"/>
              </a:ext>
            </a:extLst>
          </p:cNvPr>
          <p:cNvSpPr>
            <a:spLocks noGrp="1"/>
          </p:cNvSpPr>
          <p:nvPr>
            <p:ph type="ftr" sz="quarter" idx="11"/>
          </p:nvPr>
        </p:nvSpPr>
        <p:spPr>
          <a:xfrm rot="-5400000">
            <a:off x="-945222" y="5281914"/>
            <a:ext cx="2495058" cy="365125"/>
          </a:xfrm>
        </p:spPr>
        <p:txBody>
          <a:bodyPr vert="horz" lIns="91440" tIns="45720" rIns="91440" bIns="45720" rtlCol="0" anchor="ctr">
            <a:normAutofit/>
          </a:bodyPr>
          <a:lstStyle/>
          <a:p>
            <a:pPr algn="l">
              <a:spcAft>
                <a:spcPts val="600"/>
              </a:spcAft>
              <a:defRPr/>
            </a:pPr>
            <a:r>
              <a:rPr lang="en-US" kern="1200">
                <a:solidFill>
                  <a:srgbClr val="FFFFFF"/>
                </a:solidFill>
                <a:latin typeface="Calibri" panose="020F0502020204030204"/>
                <a:ea typeface="+mn-ea"/>
                <a:cs typeface="+mn-cs"/>
              </a:rPr>
              <a:t>Created by Tayo Alebiosu</a:t>
            </a:r>
          </a:p>
        </p:txBody>
      </p:sp>
      <p:sp>
        <p:nvSpPr>
          <p:cNvPr id="4" name="Rectangle 3">
            <a:extLst>
              <a:ext uri="{FF2B5EF4-FFF2-40B4-BE49-F238E27FC236}">
                <a16:creationId xmlns:a16="http://schemas.microsoft.com/office/drawing/2014/main" id="{5E305F1F-E950-452F-9BC7-E3A0FC7BB8C0}"/>
              </a:ext>
            </a:extLst>
          </p:cNvPr>
          <p:cNvSpPr/>
          <p:nvPr/>
        </p:nvSpPr>
        <p:spPr>
          <a:xfrm>
            <a:off x="-39757" y="4627764"/>
            <a:ext cx="6135757" cy="3186359"/>
          </a:xfrm>
          <a:prstGeom prst="rect">
            <a:avLst/>
          </a:prstGeom>
        </p:spPr>
        <p:txBody>
          <a:bodyPr vert="horz" lIns="91440" tIns="45720" rIns="91440" bIns="45720" rtlCol="0" anchor="ctr">
            <a:normAutofit/>
          </a:bodyPr>
          <a:lstStyle/>
          <a:p>
            <a:pPr marL="457200">
              <a:lnSpc>
                <a:spcPct val="115000"/>
              </a:lnSpc>
              <a:spcBef>
                <a:spcPts val="600"/>
              </a:spcBef>
              <a:spcAft>
                <a:spcPts val="1000"/>
              </a:spcAft>
            </a:pPr>
            <a:r>
              <a:rPr lang="en-GB" sz="1800" b="1" dirty="0">
                <a:effectLst/>
                <a:latin typeface="Arial" panose="020B0604020202020204" pitchFamily="34" charset="0"/>
                <a:ea typeface="Times New Roman" panose="02020603050405020304" pitchFamily="18" charset="0"/>
                <a:cs typeface="Arial" panose="020B0604020202020204" pitchFamily="34" charset="0"/>
              </a:rPr>
              <a:t>Week 10</a:t>
            </a:r>
          </a:p>
          <a:p>
            <a:pPr marL="457200">
              <a:lnSpc>
                <a:spcPct val="115000"/>
              </a:lnSpc>
              <a:spcBef>
                <a:spcPts val="600"/>
              </a:spcBef>
              <a:spcAft>
                <a:spcPts val="1000"/>
              </a:spcAft>
            </a:pPr>
            <a:r>
              <a:rPr lang="en-GB" sz="1800" b="1" dirty="0">
                <a:solidFill>
                  <a:schemeClr val="bg1"/>
                </a:solidFill>
                <a:effectLst/>
                <a:highlight>
                  <a:srgbClr val="0000FF"/>
                </a:highlight>
                <a:latin typeface="Arial" panose="020B0604020202020204" pitchFamily="34" charset="0"/>
                <a:ea typeface="Times New Roman" panose="02020603050405020304" pitchFamily="18" charset="0"/>
                <a:cs typeface="Arial" panose="020B0604020202020204" pitchFamily="34" charset="0"/>
              </a:rPr>
              <a:t>LO.4 - </a:t>
            </a:r>
            <a:r>
              <a:rPr lang="en-GB" sz="1800" b="1" dirty="0">
                <a:effectLst/>
                <a:latin typeface="Arial" panose="020B0604020202020204" pitchFamily="34" charset="0"/>
                <a:ea typeface="Times New Roman" panose="02020603050405020304" pitchFamily="18" charset="0"/>
                <a:cs typeface="Arial" panose="020B0604020202020204" pitchFamily="34" charset="0"/>
              </a:rPr>
              <a:t>Developing a range of core employability skills reflecting compassion, values and behaviours.</a:t>
            </a:r>
            <a:endParaRPr lang="en-GB" sz="1800" dirty="0">
              <a:effectLst/>
              <a:latin typeface="Arial" panose="020B0604020202020204" pitchFamily="34" charset="0"/>
              <a:ea typeface="Times New Roman" panose="02020603050405020304" pitchFamily="18" charset="0"/>
              <a:cs typeface="Times New Roman" panose="02020603050405020304" pitchFamily="18" charset="0"/>
            </a:endParaRPr>
          </a:p>
          <a:p>
            <a:pPr indent="-228600" algn="ctr">
              <a:lnSpc>
                <a:spcPct val="90000"/>
              </a:lnSpc>
              <a:buFont typeface="Arial" panose="020B0604020202020204" pitchFamily="34" charset="0"/>
              <a:buChar char="•"/>
            </a:pPr>
            <a:br>
              <a:rPr lang="en-US" sz="2400" dirty="0">
                <a:solidFill>
                  <a:schemeClr val="bg1"/>
                </a:solidFill>
              </a:rPr>
            </a:br>
            <a:endParaRPr lang="en-US" sz="2400" dirty="0">
              <a:solidFill>
                <a:schemeClr val="bg1"/>
              </a:solidFill>
            </a:endParaRPr>
          </a:p>
          <a:p>
            <a:pPr indent="-228600">
              <a:lnSpc>
                <a:spcPct val="90000"/>
              </a:lnSpc>
              <a:spcAft>
                <a:spcPts val="600"/>
              </a:spcAft>
              <a:buFont typeface="Arial" panose="020B0604020202020204" pitchFamily="34" charset="0"/>
              <a:buChar char="•"/>
            </a:pPr>
            <a:br>
              <a:rPr lang="en-US" b="1" i="1" dirty="0">
                <a:solidFill>
                  <a:schemeClr val="bg1"/>
                </a:solidFill>
                <a:effectLst/>
                <a:highlight>
                  <a:srgbClr val="00FFFF"/>
                </a:highlight>
              </a:rPr>
            </a:br>
            <a:endParaRPr lang="en-US" dirty="0">
              <a:solidFill>
                <a:schemeClr val="bg1"/>
              </a:solidFill>
            </a:endParaRPr>
          </a:p>
        </p:txBody>
      </p:sp>
    </p:spTree>
    <p:extLst>
      <p:ext uri="{BB962C8B-B14F-4D97-AF65-F5344CB8AC3E}">
        <p14:creationId xmlns:p14="http://schemas.microsoft.com/office/powerpoint/2010/main" val="2717140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79C5A9D-ED4F-4A5C-A673-447AEE92AE6B}"/>
              </a:ext>
            </a:extLst>
          </p:cNvPr>
          <p:cNvSpPr>
            <a:spLocks noGrp="1"/>
          </p:cNvSpPr>
          <p:nvPr>
            <p:ph idx="1"/>
          </p:nvPr>
        </p:nvSpPr>
        <p:spPr>
          <a:xfrm>
            <a:off x="4810259" y="649480"/>
            <a:ext cx="6555347" cy="5546047"/>
          </a:xfrm>
        </p:spPr>
        <p:txBody>
          <a:bodyPr anchor="ctr">
            <a:normAutofit/>
          </a:bodyPr>
          <a:lstStyle/>
          <a:p>
            <a:pPr marL="0" indent="0">
              <a:buNone/>
            </a:pPr>
            <a:r>
              <a:rPr lang="en-GB" dirty="0">
                <a:latin typeface="Tw Cen MT" panose="020B0602020104020603" pitchFamily="34" charset="0"/>
              </a:rPr>
              <a:t>Are attributes which improve individuals’ ability to:</a:t>
            </a:r>
          </a:p>
          <a:p>
            <a:r>
              <a:rPr lang="en-GB" dirty="0">
                <a:latin typeface="Tw Cen MT" panose="020B0602020104020603" pitchFamily="34" charset="0"/>
              </a:rPr>
              <a:t>Gain employment</a:t>
            </a:r>
          </a:p>
          <a:p>
            <a:r>
              <a:rPr lang="en-GB" dirty="0">
                <a:latin typeface="Tw Cen MT" panose="020B0602020104020603" pitchFamily="34" charset="0"/>
              </a:rPr>
              <a:t>be effective at their jobs</a:t>
            </a:r>
          </a:p>
          <a:p>
            <a:r>
              <a:rPr lang="en-GB" dirty="0">
                <a:latin typeface="Tw Cen MT" panose="020B0602020104020603" pitchFamily="34" charset="0"/>
              </a:rPr>
              <a:t>Attain upward movement in their fields</a:t>
            </a:r>
          </a:p>
          <a:p>
            <a:r>
              <a:rPr lang="en-GB" dirty="0">
                <a:latin typeface="Tw Cen MT" panose="020B0602020104020603" pitchFamily="34" charset="0"/>
              </a:rPr>
              <a:t>Are often linked and complementary</a:t>
            </a:r>
          </a:p>
          <a:p>
            <a:r>
              <a:rPr lang="en-GB" dirty="0">
                <a:latin typeface="Tw Cen MT" panose="020B0602020104020603" pitchFamily="34" charset="0"/>
              </a:rPr>
              <a:t>Any contribute to one another and when one improves it may positively influence others</a:t>
            </a:r>
          </a:p>
        </p:txBody>
      </p:sp>
      <p:sp>
        <p:nvSpPr>
          <p:cNvPr id="13" name="TextBox 12">
            <a:extLst>
              <a:ext uri="{FF2B5EF4-FFF2-40B4-BE49-F238E27FC236}">
                <a16:creationId xmlns:a16="http://schemas.microsoft.com/office/drawing/2014/main" id="{8A45EC47-4002-4EED-B893-621162BBBF6B}"/>
              </a:ext>
            </a:extLst>
          </p:cNvPr>
          <p:cNvSpPr txBox="1"/>
          <p:nvPr/>
        </p:nvSpPr>
        <p:spPr>
          <a:xfrm>
            <a:off x="357809" y="2957195"/>
            <a:ext cx="2941982" cy="1200329"/>
          </a:xfrm>
          <a:prstGeom prst="rect">
            <a:avLst/>
          </a:prstGeom>
          <a:noFill/>
        </p:spPr>
        <p:txBody>
          <a:bodyPr wrap="square">
            <a:spAutoFit/>
          </a:bodyPr>
          <a:lstStyle/>
          <a:p>
            <a:pPr marL="0" indent="0">
              <a:buNone/>
            </a:pPr>
            <a:r>
              <a:rPr lang="en-GB" sz="3600" b="1" dirty="0">
                <a:solidFill>
                  <a:schemeClr val="bg1"/>
                </a:solidFill>
              </a:rPr>
              <a:t>Employability Skills</a:t>
            </a:r>
          </a:p>
        </p:txBody>
      </p:sp>
      <p:sp>
        <p:nvSpPr>
          <p:cNvPr id="2" name="Footer Placeholder 1">
            <a:extLst>
              <a:ext uri="{FF2B5EF4-FFF2-40B4-BE49-F238E27FC236}">
                <a16:creationId xmlns:a16="http://schemas.microsoft.com/office/drawing/2014/main" id="{086A9BC7-7A6D-4D92-A7F9-B3FAB0E025FE}"/>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050775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484BAD7-44B0-4547-801A-D81D91CFE3AE}"/>
              </a:ext>
            </a:extLst>
          </p:cNvPr>
          <p:cNvSpPr>
            <a:spLocks noGrp="1"/>
          </p:cNvSpPr>
          <p:nvPr>
            <p:ph idx="1"/>
          </p:nvPr>
        </p:nvSpPr>
        <p:spPr>
          <a:xfrm>
            <a:off x="4206501" y="291548"/>
            <a:ext cx="7839725" cy="5903979"/>
          </a:xfrm>
        </p:spPr>
        <p:txBody>
          <a:bodyPr anchor="ctr">
            <a:normAutofit/>
          </a:bodyPr>
          <a:lstStyle/>
          <a:p>
            <a:r>
              <a:rPr lang="en-GB" sz="2400" dirty="0">
                <a:latin typeface="Tw Cen MT" panose="020B0602020104020603" pitchFamily="34" charset="0"/>
              </a:rPr>
              <a:t>The main benefit of having these traits is that it can help you </a:t>
            </a:r>
            <a:r>
              <a:rPr lang="en-GB" sz="2400" dirty="0">
                <a:highlight>
                  <a:srgbClr val="FFFF00"/>
                </a:highlight>
                <a:latin typeface="Tw Cen MT" panose="020B0602020104020603" pitchFamily="34" charset="0"/>
              </a:rPr>
              <a:t>stand out among other job candidates </a:t>
            </a:r>
            <a:r>
              <a:rPr lang="en-GB" sz="2400" dirty="0">
                <a:latin typeface="Tw Cen MT" panose="020B0602020104020603" pitchFamily="34" charset="0"/>
              </a:rPr>
              <a:t>who are vying for the same position.</a:t>
            </a:r>
          </a:p>
          <a:p>
            <a:r>
              <a:rPr lang="en-GB" sz="2400" dirty="0">
                <a:latin typeface="Tw Cen MT" panose="020B0602020104020603" pitchFamily="34" charset="0"/>
              </a:rPr>
              <a:t>While other candidates may have the same qualifications and experience, you may have a better chance of getting hired if you have employability skills that are particularly useful for the role.</a:t>
            </a:r>
          </a:p>
          <a:p>
            <a:endParaRPr lang="en-GB" sz="2400" dirty="0">
              <a:latin typeface="Tw Cen MT" panose="020B0602020104020603" pitchFamily="34" charset="0"/>
            </a:endParaRPr>
          </a:p>
          <a:p>
            <a:r>
              <a:rPr lang="en-GB" sz="2400" dirty="0">
                <a:latin typeface="Tw Cen MT" panose="020B0602020104020603" pitchFamily="34" charset="0"/>
              </a:rPr>
              <a:t>Certain employability skills are more sought after in specific industries.</a:t>
            </a:r>
          </a:p>
          <a:p>
            <a:r>
              <a:rPr lang="en-GB" sz="2400" dirty="0">
                <a:latin typeface="Tw Cen MT" panose="020B0602020104020603" pitchFamily="34" charset="0"/>
              </a:rPr>
              <a:t> You can prepare yourself for an interview or write your resume for a particular position by researching which employment skills are essential in your industry.</a:t>
            </a:r>
          </a:p>
          <a:p>
            <a:endParaRPr lang="en-GB" sz="2000" dirty="0"/>
          </a:p>
        </p:txBody>
      </p:sp>
      <p:sp>
        <p:nvSpPr>
          <p:cNvPr id="13" name="TextBox 12">
            <a:extLst>
              <a:ext uri="{FF2B5EF4-FFF2-40B4-BE49-F238E27FC236}">
                <a16:creationId xmlns:a16="http://schemas.microsoft.com/office/drawing/2014/main" id="{ED4D44E4-9688-424A-A2A8-8C7FA2D25634}"/>
              </a:ext>
            </a:extLst>
          </p:cNvPr>
          <p:cNvSpPr txBox="1"/>
          <p:nvPr/>
        </p:nvSpPr>
        <p:spPr>
          <a:xfrm rot="20158581">
            <a:off x="383106" y="2900529"/>
            <a:ext cx="3271604" cy="1077218"/>
          </a:xfrm>
          <a:prstGeom prst="rect">
            <a:avLst/>
          </a:prstGeom>
          <a:noFill/>
        </p:spPr>
        <p:txBody>
          <a:bodyPr wrap="square">
            <a:spAutoFit/>
          </a:bodyPr>
          <a:lstStyle/>
          <a:p>
            <a:r>
              <a:rPr lang="en-GB" sz="3200" b="1" dirty="0">
                <a:solidFill>
                  <a:schemeClr val="bg1"/>
                </a:solidFill>
              </a:rPr>
              <a:t>Employability skills benefits</a:t>
            </a:r>
            <a:endParaRPr lang="en-GB" sz="3200" dirty="0"/>
          </a:p>
        </p:txBody>
      </p:sp>
      <p:sp>
        <p:nvSpPr>
          <p:cNvPr id="2" name="Footer Placeholder 1">
            <a:extLst>
              <a:ext uri="{FF2B5EF4-FFF2-40B4-BE49-F238E27FC236}">
                <a16:creationId xmlns:a16="http://schemas.microsoft.com/office/drawing/2014/main" id="{652578B2-ADF4-49FF-A3A9-5F0FDE0EED71}"/>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788906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C4023F9-4408-4480-B000-CD127D054CDD}"/>
              </a:ext>
            </a:extLst>
          </p:cNvPr>
          <p:cNvSpPr>
            <a:spLocks noGrp="1"/>
          </p:cNvSpPr>
          <p:nvPr>
            <p:ph idx="1"/>
          </p:nvPr>
        </p:nvSpPr>
        <p:spPr>
          <a:xfrm>
            <a:off x="4268721" y="645836"/>
            <a:ext cx="7010680" cy="5546047"/>
          </a:xfrm>
        </p:spPr>
        <p:txBody>
          <a:bodyPr anchor="ctr">
            <a:normAutofit/>
          </a:bodyPr>
          <a:lstStyle/>
          <a:p>
            <a:r>
              <a:rPr lang="en-GB" sz="2400" b="1" i="0" dirty="0">
                <a:effectLst/>
                <a:latin typeface="arial" panose="020B0604020202020204" pitchFamily="34" charset="0"/>
              </a:rPr>
              <a:t>Healthcare</a:t>
            </a:r>
            <a:r>
              <a:rPr lang="en-GB" sz="2400" b="0" i="0" dirty="0">
                <a:effectLst/>
                <a:latin typeface="arial" panose="020B0604020202020204" pitchFamily="34" charset="0"/>
              </a:rPr>
              <a:t> professionals </a:t>
            </a:r>
            <a:r>
              <a:rPr lang="en-GB" sz="2400" b="1" i="0" dirty="0">
                <a:effectLst/>
                <a:latin typeface="arial" panose="020B0604020202020204" pitchFamily="34" charset="0"/>
              </a:rPr>
              <a:t>will understand</a:t>
            </a:r>
            <a:r>
              <a:rPr lang="en-GB" sz="2400" b="0" i="0" dirty="0">
                <a:effectLst/>
                <a:latin typeface="arial" panose="020B0604020202020204" pitchFamily="34" charset="0"/>
              </a:rPr>
              <a:t> how </a:t>
            </a:r>
            <a:r>
              <a:rPr lang="en-GB" sz="2400" b="1" i="0" dirty="0">
                <a:effectLst/>
                <a:latin typeface="arial" panose="020B0604020202020204" pitchFamily="34" charset="0"/>
              </a:rPr>
              <a:t>employability skills</a:t>
            </a:r>
            <a:r>
              <a:rPr lang="en-GB" sz="2400" b="0" i="0" dirty="0">
                <a:effectLst/>
                <a:latin typeface="arial" panose="020B0604020202020204" pitchFamily="34" charset="0"/>
              </a:rPr>
              <a:t> enhance their </a:t>
            </a:r>
            <a:r>
              <a:rPr lang="en-GB" sz="2400" b="1" i="0" dirty="0">
                <a:effectLst/>
                <a:latin typeface="arial" panose="020B0604020202020204" pitchFamily="34" charset="0"/>
              </a:rPr>
              <a:t>employment</a:t>
            </a:r>
            <a:r>
              <a:rPr lang="en-GB" sz="2400" b="0" i="0" dirty="0">
                <a:effectLst/>
                <a:latin typeface="arial" panose="020B0604020202020204" pitchFamily="34" charset="0"/>
              </a:rPr>
              <a:t> opportunities and job satisfaction.</a:t>
            </a:r>
          </a:p>
          <a:p>
            <a:r>
              <a:rPr lang="en-GB" sz="2400" b="0" i="0" dirty="0">
                <a:effectLst/>
                <a:latin typeface="arial" panose="020B0604020202020204" pitchFamily="34" charset="0"/>
              </a:rPr>
              <a:t>They </a:t>
            </a:r>
            <a:r>
              <a:rPr lang="en-GB" sz="2400" b="1" i="0" dirty="0">
                <a:effectLst/>
                <a:latin typeface="arial" panose="020B0604020202020204" pitchFamily="34" charset="0"/>
              </a:rPr>
              <a:t>will</a:t>
            </a:r>
            <a:r>
              <a:rPr lang="en-GB" sz="2400" b="0" i="0" dirty="0">
                <a:effectLst/>
                <a:latin typeface="arial" panose="020B0604020202020204" pitchFamily="34" charset="0"/>
              </a:rPr>
              <a:t> demonstrate key </a:t>
            </a:r>
            <a:r>
              <a:rPr lang="en-GB" sz="2400" b="1" i="0" dirty="0">
                <a:effectLst/>
                <a:latin typeface="arial" panose="020B0604020202020204" pitchFamily="34" charset="0"/>
              </a:rPr>
              <a:t>employability skills</a:t>
            </a:r>
            <a:r>
              <a:rPr lang="en-GB" sz="2400" b="0" i="0" dirty="0">
                <a:effectLst/>
                <a:latin typeface="arial" panose="020B0604020202020204" pitchFamily="34" charset="0"/>
              </a:rPr>
              <a:t> and </a:t>
            </a:r>
            <a:r>
              <a:rPr lang="en-GB" sz="2400" b="1" i="0" dirty="0">
                <a:effectLst/>
                <a:latin typeface="arial" panose="020B0604020202020204" pitchFamily="34" charset="0"/>
              </a:rPr>
              <a:t>will</a:t>
            </a:r>
            <a:r>
              <a:rPr lang="en-GB" sz="2400" b="0" i="0" dirty="0">
                <a:effectLst/>
                <a:latin typeface="arial" panose="020B0604020202020204" pitchFamily="34" charset="0"/>
              </a:rPr>
              <a:t> maintain and upgrade </a:t>
            </a:r>
            <a:r>
              <a:rPr lang="en-GB" sz="2400" b="1" i="0" dirty="0">
                <a:effectLst/>
                <a:latin typeface="arial" panose="020B0604020202020204" pitchFamily="34" charset="0"/>
              </a:rPr>
              <a:t>skills</a:t>
            </a:r>
            <a:r>
              <a:rPr lang="en-GB" sz="2400" b="0" i="0" dirty="0">
                <a:effectLst/>
                <a:latin typeface="arial" panose="020B0604020202020204" pitchFamily="34" charset="0"/>
              </a:rPr>
              <a:t>, as </a:t>
            </a:r>
            <a:r>
              <a:rPr lang="en-GB" sz="2400" b="1" i="0" dirty="0">
                <a:effectLst/>
                <a:latin typeface="arial" panose="020B0604020202020204" pitchFamily="34" charset="0"/>
              </a:rPr>
              <a:t>needed</a:t>
            </a:r>
            <a:r>
              <a:rPr lang="en-GB" sz="2400" b="0" i="0" dirty="0">
                <a:effectLst/>
                <a:latin typeface="arial" panose="020B0604020202020204" pitchFamily="34" charset="0"/>
              </a:rPr>
              <a:t>. </a:t>
            </a:r>
          </a:p>
          <a:p>
            <a:r>
              <a:rPr lang="en-GB" sz="2400" b="0" i="0" dirty="0">
                <a:effectLst/>
                <a:latin typeface="arial" panose="020B0604020202020204" pitchFamily="34" charset="0"/>
              </a:rPr>
              <a:t>Classify the personal traits or attitudes desirable in a member of the </a:t>
            </a:r>
            <a:r>
              <a:rPr lang="en-GB" sz="2400" b="1" i="0" dirty="0">
                <a:effectLst/>
                <a:latin typeface="arial" panose="020B0604020202020204" pitchFamily="34" charset="0"/>
              </a:rPr>
              <a:t>healthcare</a:t>
            </a:r>
            <a:r>
              <a:rPr lang="en-GB" sz="2400" b="0" i="0" dirty="0">
                <a:effectLst/>
                <a:latin typeface="arial" panose="020B0604020202020204" pitchFamily="34" charset="0"/>
              </a:rPr>
              <a:t> team.</a:t>
            </a:r>
          </a:p>
          <a:p>
            <a:endParaRPr lang="en-GB" sz="2000" dirty="0"/>
          </a:p>
        </p:txBody>
      </p:sp>
      <p:sp>
        <p:nvSpPr>
          <p:cNvPr id="13" name="TextBox 12">
            <a:extLst>
              <a:ext uri="{FF2B5EF4-FFF2-40B4-BE49-F238E27FC236}">
                <a16:creationId xmlns:a16="http://schemas.microsoft.com/office/drawing/2014/main" id="{3CE84644-63EE-46EC-9481-BAC1324E995C}"/>
              </a:ext>
            </a:extLst>
          </p:cNvPr>
          <p:cNvSpPr txBox="1"/>
          <p:nvPr/>
        </p:nvSpPr>
        <p:spPr>
          <a:xfrm rot="20216387">
            <a:off x="367748" y="2782668"/>
            <a:ext cx="3533225" cy="1569660"/>
          </a:xfrm>
          <a:prstGeom prst="rect">
            <a:avLst/>
          </a:prstGeom>
          <a:noFill/>
        </p:spPr>
        <p:txBody>
          <a:bodyPr wrap="square">
            <a:spAutoFit/>
          </a:bodyPr>
          <a:lstStyle/>
          <a:p>
            <a:pPr marL="0" indent="0">
              <a:buNone/>
            </a:pPr>
            <a:r>
              <a:rPr lang="en-GB" sz="2400" b="1" i="0" dirty="0">
                <a:solidFill>
                  <a:schemeClr val="bg1"/>
                </a:solidFill>
                <a:effectLst/>
                <a:latin typeface="arial" panose="020B0604020202020204" pitchFamily="34" charset="0"/>
              </a:rPr>
              <a:t>Why do we need to know about employability skills in healthcare?</a:t>
            </a:r>
          </a:p>
        </p:txBody>
      </p:sp>
      <p:sp>
        <p:nvSpPr>
          <p:cNvPr id="2" name="Footer Placeholder 1">
            <a:extLst>
              <a:ext uri="{FF2B5EF4-FFF2-40B4-BE49-F238E27FC236}">
                <a16:creationId xmlns:a16="http://schemas.microsoft.com/office/drawing/2014/main" id="{06A00F23-8184-4A60-8F71-B9FC3B796BE0}"/>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255231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9B3B99B-26B2-4869-9A6B-39EDA03D514F}"/>
              </a:ext>
            </a:extLst>
          </p:cNvPr>
          <p:cNvSpPr>
            <a:spLocks noGrp="1"/>
          </p:cNvSpPr>
          <p:nvPr>
            <p:ph idx="1"/>
          </p:nvPr>
        </p:nvSpPr>
        <p:spPr>
          <a:xfrm>
            <a:off x="4333461" y="649480"/>
            <a:ext cx="7593496" cy="5546047"/>
          </a:xfrm>
        </p:spPr>
        <p:txBody>
          <a:bodyPr anchor="ctr">
            <a:normAutofit lnSpcReduction="10000"/>
          </a:bodyPr>
          <a:lstStyle/>
          <a:p>
            <a:r>
              <a:rPr lang="en-GB" sz="2200" b="0" i="0" dirty="0">
                <a:effectLst/>
                <a:latin typeface="proxima-nova"/>
              </a:rPr>
              <a:t>A successful career in health care takes more than a top-notch degree program or hands-on training. </a:t>
            </a:r>
          </a:p>
          <a:p>
            <a:r>
              <a:rPr lang="en-GB" sz="2200" b="0" i="0" dirty="0">
                <a:effectLst/>
                <a:latin typeface="proxima-nova"/>
              </a:rPr>
              <a:t>Employers of health care workers are looking at more on your resume than just your clinical abilities.</a:t>
            </a:r>
          </a:p>
          <a:p>
            <a:r>
              <a:rPr lang="en-GB" sz="2200" b="0" i="0" dirty="0">
                <a:effectLst/>
                <a:latin typeface="proxima-nova"/>
              </a:rPr>
              <a:t> It’s also important you develop your so-called </a:t>
            </a:r>
            <a:r>
              <a:rPr lang="en-GB" sz="2200" b="0" i="0" dirty="0">
                <a:solidFill>
                  <a:schemeClr val="bg1"/>
                </a:solidFill>
                <a:effectLst/>
                <a:highlight>
                  <a:srgbClr val="000080"/>
                </a:highlight>
                <a:latin typeface="proxima-nova"/>
              </a:rPr>
              <a:t>“soft skills,” </a:t>
            </a:r>
            <a:r>
              <a:rPr lang="en-GB" sz="2200" b="0" i="0" dirty="0">
                <a:effectLst/>
                <a:latin typeface="proxima-nova"/>
              </a:rPr>
              <a:t>which can also be called </a:t>
            </a:r>
            <a:r>
              <a:rPr lang="en-GB" sz="2200" b="0" i="0" dirty="0">
                <a:effectLst/>
                <a:highlight>
                  <a:srgbClr val="FFFF00"/>
                </a:highlight>
                <a:latin typeface="proxima-nova"/>
              </a:rPr>
              <a:t>“personality skills.”</a:t>
            </a:r>
          </a:p>
          <a:p>
            <a:r>
              <a:rPr lang="en-GB" sz="2200" b="0" i="0" dirty="0">
                <a:effectLst/>
                <a:latin typeface="proxima-nova"/>
              </a:rPr>
              <a:t> These are the </a:t>
            </a:r>
            <a:r>
              <a:rPr lang="en-GB" sz="2200" b="0" i="0" dirty="0">
                <a:effectLst/>
                <a:highlight>
                  <a:srgbClr val="00FFFF"/>
                </a:highlight>
                <a:latin typeface="proxima-nova"/>
              </a:rPr>
              <a:t>personal attributes </a:t>
            </a:r>
            <a:r>
              <a:rPr lang="en-GB" sz="2200" b="0" i="0" dirty="0">
                <a:effectLst/>
                <a:latin typeface="proxima-nova"/>
              </a:rPr>
              <a:t>you use to influence and enhance the way you communicate and relate to patients, colleagues and peers.</a:t>
            </a:r>
          </a:p>
          <a:p>
            <a:r>
              <a:rPr lang="en-GB" sz="2200" b="0" i="0" dirty="0">
                <a:effectLst/>
                <a:latin typeface="proxima-nova"/>
              </a:rPr>
              <a:t>Soft skills can </a:t>
            </a:r>
            <a:r>
              <a:rPr lang="en-GB" sz="2200" b="0" i="0" dirty="0">
                <a:effectLst/>
                <a:highlight>
                  <a:srgbClr val="FFFF00"/>
                </a:highlight>
                <a:latin typeface="proxima-nova"/>
              </a:rPr>
              <a:t>impact your career prospects</a:t>
            </a:r>
            <a:r>
              <a:rPr lang="en-GB" sz="2200" b="0" i="0" dirty="0">
                <a:effectLst/>
                <a:latin typeface="proxima-nova"/>
              </a:rPr>
              <a:t>, your job performance and other activities in life.</a:t>
            </a:r>
          </a:p>
          <a:p>
            <a:r>
              <a:rPr lang="en-GB" sz="2200" b="0" i="0" dirty="0">
                <a:effectLst/>
                <a:latin typeface="proxima-nova"/>
              </a:rPr>
              <a:t> Employers are often looking for soft skills in addition to qualifications. </a:t>
            </a:r>
          </a:p>
          <a:p>
            <a:r>
              <a:rPr lang="en-GB" sz="2200" b="0" i="0" dirty="0">
                <a:effectLst/>
                <a:latin typeface="proxima-nova"/>
              </a:rPr>
              <a:t>In many professions, including health care, your soft skills can </a:t>
            </a:r>
            <a:r>
              <a:rPr lang="en-GB" sz="2200" b="0" i="0" dirty="0">
                <a:effectLst/>
                <a:highlight>
                  <a:srgbClr val="00FFFF"/>
                </a:highlight>
                <a:latin typeface="proxima-nova"/>
              </a:rPr>
              <a:t>help your career progression </a:t>
            </a:r>
            <a:r>
              <a:rPr lang="en-GB" sz="2200" b="0" i="0" dirty="0">
                <a:effectLst/>
                <a:latin typeface="proxima-nova"/>
              </a:rPr>
              <a:t>over time more than your technical skills.</a:t>
            </a:r>
          </a:p>
          <a:p>
            <a:endParaRPr lang="en-GB" sz="2000" dirty="0"/>
          </a:p>
        </p:txBody>
      </p:sp>
      <p:sp>
        <p:nvSpPr>
          <p:cNvPr id="13" name="TextBox 12">
            <a:extLst>
              <a:ext uri="{FF2B5EF4-FFF2-40B4-BE49-F238E27FC236}">
                <a16:creationId xmlns:a16="http://schemas.microsoft.com/office/drawing/2014/main" id="{2B804514-2C5B-49FB-B455-7313EDD222D2}"/>
              </a:ext>
            </a:extLst>
          </p:cNvPr>
          <p:cNvSpPr txBox="1"/>
          <p:nvPr/>
        </p:nvSpPr>
        <p:spPr>
          <a:xfrm rot="19152325">
            <a:off x="1696014" y="3059197"/>
            <a:ext cx="1606826" cy="584775"/>
          </a:xfrm>
          <a:prstGeom prst="rect">
            <a:avLst/>
          </a:prstGeom>
          <a:noFill/>
        </p:spPr>
        <p:txBody>
          <a:bodyPr wrap="square">
            <a:spAutoFit/>
          </a:bodyPr>
          <a:lstStyle/>
          <a:p>
            <a:pPr marL="0" indent="0">
              <a:buNone/>
            </a:pPr>
            <a:r>
              <a:rPr lang="en-GB" sz="3200" b="1" i="0" dirty="0">
                <a:solidFill>
                  <a:schemeClr val="bg1"/>
                </a:solidFill>
                <a:effectLst/>
                <a:latin typeface="proxima-nova"/>
              </a:rPr>
              <a:t>Cont..</a:t>
            </a:r>
          </a:p>
        </p:txBody>
      </p:sp>
      <p:sp>
        <p:nvSpPr>
          <p:cNvPr id="2" name="Footer Placeholder 1">
            <a:extLst>
              <a:ext uri="{FF2B5EF4-FFF2-40B4-BE49-F238E27FC236}">
                <a16:creationId xmlns:a16="http://schemas.microsoft.com/office/drawing/2014/main" id="{3391CBFF-2421-40F0-8081-01F2812D0F46}"/>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990824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146" name="Picture 2" descr="Employability Skills Overview - YouTube">
            <a:extLst>
              <a:ext uri="{FF2B5EF4-FFF2-40B4-BE49-F238E27FC236}">
                <a16:creationId xmlns:a16="http://schemas.microsoft.com/office/drawing/2014/main" id="{BD1C139A-B32D-47BC-918A-081B67E1D3A5}"/>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9"/>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6BC0B671-AB71-4B21-849E-CB31B4BB1BEF}"/>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254331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2" name="Rectangle 19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3" name="Freeform: Shape 19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4" name="Rectangle 19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9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Freeform: Shape 19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7" name="Isosceles Triangle 19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Employability Skills">
            <a:extLst>
              <a:ext uri="{FF2B5EF4-FFF2-40B4-BE49-F238E27FC236}">
                <a16:creationId xmlns:a16="http://schemas.microsoft.com/office/drawing/2014/main" id="{3BE6A580-9615-4E10-A243-F2D7A66F4CD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856935" y="643467"/>
            <a:ext cx="8044166"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98" name="Isosceles Triangle 197">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D7A399D3-6BD7-45BF-909D-7CA45065FF53}"/>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282680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9F1D6EE-C89C-4F5B-88F7-FFE0F74CDF2E}"/>
              </a:ext>
            </a:extLst>
          </p:cNvPr>
          <p:cNvSpPr>
            <a:spLocks noGrp="1"/>
          </p:cNvSpPr>
          <p:nvPr>
            <p:ph idx="1"/>
          </p:nvPr>
        </p:nvSpPr>
        <p:spPr>
          <a:xfrm>
            <a:off x="4308085" y="649480"/>
            <a:ext cx="7057521" cy="5546047"/>
          </a:xfrm>
        </p:spPr>
        <p:txBody>
          <a:bodyPr anchor="ctr">
            <a:normAutofit/>
          </a:bodyPr>
          <a:lstStyle/>
          <a:p>
            <a:r>
              <a:rPr lang="en-GB" sz="2400" dirty="0">
                <a:latin typeface="Tw Cen MT" panose="020B0602020104020603" pitchFamily="34" charset="0"/>
              </a:rPr>
              <a:t>For healthcare workers, there is often a tendency to focus on hard skills, or skills directly related to job duties. </a:t>
            </a:r>
          </a:p>
          <a:p>
            <a:r>
              <a:rPr lang="en-GB" sz="2400" dirty="0">
                <a:latin typeface="Tw Cen MT" panose="020B0602020104020603" pitchFamily="34" charset="0"/>
              </a:rPr>
              <a:t>However, the success of a doctor’s office, hospital, or other healthcare institution often depends on </a:t>
            </a:r>
            <a:r>
              <a:rPr lang="en-GB" sz="2400" dirty="0">
                <a:highlight>
                  <a:srgbClr val="FFFF00"/>
                </a:highlight>
                <a:latin typeface="Tw Cen MT" panose="020B0602020104020603" pitchFamily="34" charset="0"/>
              </a:rPr>
              <a:t>“soft skills,” </a:t>
            </a:r>
            <a:r>
              <a:rPr lang="en-GB" sz="2400" dirty="0">
                <a:latin typeface="Tw Cen MT" panose="020B0602020104020603" pitchFamily="34" charset="0"/>
              </a:rPr>
              <a:t>which are skills related to emotional intelligence, interpersonal communication, social skills, and general attitudes. </a:t>
            </a:r>
          </a:p>
          <a:p>
            <a:r>
              <a:rPr lang="en-GB" sz="2400" dirty="0">
                <a:latin typeface="Tw Cen MT" panose="020B0602020104020603" pitchFamily="34" charset="0"/>
              </a:rPr>
              <a:t>These skills can help healthcare workers to better serve patient populations and improve the efficiency of the healthcare practice. </a:t>
            </a:r>
          </a:p>
          <a:p>
            <a:r>
              <a:rPr lang="en-GB" sz="2400" dirty="0">
                <a:latin typeface="Tw Cen MT" panose="020B0602020104020603" pitchFamily="34" charset="0"/>
              </a:rPr>
              <a:t>Below, you will learn about some of the soft skills that are instrumental in developing your career in the health professions.</a:t>
            </a:r>
          </a:p>
        </p:txBody>
      </p:sp>
      <p:sp>
        <p:nvSpPr>
          <p:cNvPr id="11" name="TextBox 10">
            <a:extLst>
              <a:ext uri="{FF2B5EF4-FFF2-40B4-BE49-F238E27FC236}">
                <a16:creationId xmlns:a16="http://schemas.microsoft.com/office/drawing/2014/main" id="{8EF5E3BC-A31A-4DC7-B5BA-E64DD8F7A465}"/>
              </a:ext>
            </a:extLst>
          </p:cNvPr>
          <p:cNvSpPr txBox="1"/>
          <p:nvPr/>
        </p:nvSpPr>
        <p:spPr>
          <a:xfrm>
            <a:off x="407112" y="2007977"/>
            <a:ext cx="3223591" cy="2862322"/>
          </a:xfrm>
          <a:prstGeom prst="rect">
            <a:avLst/>
          </a:prstGeom>
          <a:noFill/>
        </p:spPr>
        <p:txBody>
          <a:bodyPr wrap="square">
            <a:spAutoFit/>
          </a:bodyPr>
          <a:lstStyle/>
          <a:p>
            <a:pPr marL="0" indent="0">
              <a:buNone/>
            </a:pPr>
            <a:r>
              <a:rPr lang="en-GB" sz="3600" dirty="0">
                <a:solidFill>
                  <a:schemeClr val="bg1"/>
                </a:solidFill>
              </a:rPr>
              <a:t>Important “Soft Skills” to Develop as a Healthcare Worker</a:t>
            </a:r>
            <a:endParaRPr lang="en-GB" dirty="0">
              <a:solidFill>
                <a:schemeClr val="bg1"/>
              </a:solidFill>
            </a:endParaRPr>
          </a:p>
        </p:txBody>
      </p:sp>
      <p:sp>
        <p:nvSpPr>
          <p:cNvPr id="2" name="Footer Placeholder 1">
            <a:extLst>
              <a:ext uri="{FF2B5EF4-FFF2-40B4-BE49-F238E27FC236}">
                <a16:creationId xmlns:a16="http://schemas.microsoft.com/office/drawing/2014/main" id="{C48465A1-7A67-451F-B7BD-3F4CF3E3D470}"/>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093415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88CE18B-F89C-4999-BA2A-85055451191E}"/>
              </a:ext>
            </a:extLst>
          </p:cNvPr>
          <p:cNvSpPr>
            <a:spLocks noGrp="1"/>
          </p:cNvSpPr>
          <p:nvPr>
            <p:ph idx="1"/>
          </p:nvPr>
        </p:nvSpPr>
        <p:spPr>
          <a:xfrm>
            <a:off x="4412975" y="318052"/>
            <a:ext cx="7612762" cy="6529810"/>
          </a:xfrm>
        </p:spPr>
        <p:txBody>
          <a:bodyPr anchor="ctr">
            <a:noAutofit/>
          </a:bodyPr>
          <a:lstStyle/>
          <a:p>
            <a:r>
              <a:rPr lang="en-GB" sz="2000" b="1" dirty="0">
                <a:latin typeface="Tw Cen MT" panose="020B0602020104020603" pitchFamily="34" charset="0"/>
              </a:rPr>
              <a:t>Employers have high regard for employability skills because they are much harder to teach than job-specific skills. Some employable qualities come naturally, while others can be acquired through education, work or daily practice. </a:t>
            </a:r>
          </a:p>
          <a:p>
            <a:r>
              <a:rPr lang="en-GB" sz="2000" b="1" dirty="0">
                <a:latin typeface="Tw Cen MT" panose="020B0602020104020603" pitchFamily="34" charset="0"/>
              </a:rPr>
              <a:t>You may already have some of the key employment skills, but you can work to improve those skills and develop new ones. Here are 10 common employability skills that employers look for:</a:t>
            </a:r>
          </a:p>
          <a:p>
            <a:endParaRPr lang="en-GB" sz="1800" dirty="0">
              <a:latin typeface="Tw Cen MT" panose="020B0602020104020603" pitchFamily="34" charset="0"/>
            </a:endParaRPr>
          </a:p>
          <a:p>
            <a:r>
              <a:rPr lang="en-GB" sz="1800" dirty="0">
                <a:latin typeface="Tw Cen MT" panose="020B0602020104020603" pitchFamily="34" charset="0"/>
              </a:rPr>
              <a:t> Communication</a:t>
            </a:r>
          </a:p>
          <a:p>
            <a:r>
              <a:rPr lang="en-GB" sz="1800" dirty="0">
                <a:latin typeface="Tw Cen MT" panose="020B0602020104020603" pitchFamily="34" charset="0"/>
              </a:rPr>
              <a:t>Teamwork</a:t>
            </a:r>
          </a:p>
          <a:p>
            <a:r>
              <a:rPr lang="en-GB" sz="1800" dirty="0">
                <a:latin typeface="Tw Cen MT" panose="020B0602020104020603" pitchFamily="34" charset="0"/>
              </a:rPr>
              <a:t>Reliability</a:t>
            </a:r>
          </a:p>
          <a:p>
            <a:r>
              <a:rPr lang="en-GB" sz="1800" dirty="0">
                <a:latin typeface="Tw Cen MT" panose="020B0602020104020603" pitchFamily="34" charset="0"/>
              </a:rPr>
              <a:t>Problem-solving</a:t>
            </a:r>
          </a:p>
          <a:p>
            <a:r>
              <a:rPr lang="en-GB" sz="1800" dirty="0">
                <a:latin typeface="Tw Cen MT" panose="020B0602020104020603" pitchFamily="34" charset="0"/>
              </a:rPr>
              <a:t>Organization and planning</a:t>
            </a:r>
          </a:p>
          <a:p>
            <a:r>
              <a:rPr lang="en-GB" sz="1800" dirty="0">
                <a:latin typeface="Tw Cen MT" panose="020B0602020104020603" pitchFamily="34" charset="0"/>
              </a:rPr>
              <a:t>Initiative</a:t>
            </a:r>
          </a:p>
          <a:p>
            <a:r>
              <a:rPr lang="en-GB" sz="1800" dirty="0">
                <a:latin typeface="Tw Cen MT" panose="020B0602020104020603" pitchFamily="34" charset="0"/>
              </a:rPr>
              <a:t>Self-management</a:t>
            </a:r>
          </a:p>
          <a:p>
            <a:r>
              <a:rPr lang="en-GB" sz="1800" dirty="0">
                <a:latin typeface="Tw Cen MT" panose="020B0602020104020603" pitchFamily="34" charset="0"/>
              </a:rPr>
              <a:t>Leadership</a:t>
            </a:r>
          </a:p>
          <a:p>
            <a:r>
              <a:rPr lang="en-GB" sz="1800" dirty="0">
                <a:latin typeface="Tw Cen MT" panose="020B0602020104020603" pitchFamily="34" charset="0"/>
              </a:rPr>
              <a:t>Learning</a:t>
            </a:r>
          </a:p>
          <a:p>
            <a:r>
              <a:rPr lang="en-GB" sz="1800" dirty="0">
                <a:latin typeface="Tw Cen MT" panose="020B0602020104020603" pitchFamily="34" charset="0"/>
              </a:rPr>
              <a:t>Technology</a:t>
            </a:r>
          </a:p>
        </p:txBody>
      </p:sp>
      <p:sp>
        <p:nvSpPr>
          <p:cNvPr id="13" name="TextBox 12">
            <a:extLst>
              <a:ext uri="{FF2B5EF4-FFF2-40B4-BE49-F238E27FC236}">
                <a16:creationId xmlns:a16="http://schemas.microsoft.com/office/drawing/2014/main" id="{EC841B4B-20C6-46B3-87C3-05586C141C96}"/>
              </a:ext>
            </a:extLst>
          </p:cNvPr>
          <p:cNvSpPr txBox="1"/>
          <p:nvPr/>
        </p:nvSpPr>
        <p:spPr>
          <a:xfrm rot="20529206">
            <a:off x="235226" y="3115160"/>
            <a:ext cx="3210339" cy="954107"/>
          </a:xfrm>
          <a:prstGeom prst="rect">
            <a:avLst/>
          </a:prstGeom>
          <a:noFill/>
        </p:spPr>
        <p:txBody>
          <a:bodyPr wrap="square">
            <a:spAutoFit/>
          </a:bodyPr>
          <a:lstStyle/>
          <a:p>
            <a:pPr marL="0" indent="0">
              <a:buNone/>
            </a:pPr>
            <a:r>
              <a:rPr lang="en-GB" sz="2800" b="1" dirty="0">
                <a:solidFill>
                  <a:schemeClr val="bg1"/>
                </a:solidFill>
              </a:rPr>
              <a:t>Examples of employability skills</a:t>
            </a:r>
          </a:p>
        </p:txBody>
      </p:sp>
      <p:sp>
        <p:nvSpPr>
          <p:cNvPr id="2" name="Footer Placeholder 1">
            <a:extLst>
              <a:ext uri="{FF2B5EF4-FFF2-40B4-BE49-F238E27FC236}">
                <a16:creationId xmlns:a16="http://schemas.microsoft.com/office/drawing/2014/main" id="{4E2F6BEF-2893-47CE-8276-4BBB55453D12}"/>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095988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CDAAD-D7D2-4794-BC55-D47D009E4DFA}"/>
              </a:ext>
            </a:extLst>
          </p:cNvPr>
          <p:cNvSpPr>
            <a:spLocks noGrp="1"/>
          </p:cNvSpPr>
          <p:nvPr>
            <p:ph type="title"/>
          </p:nvPr>
        </p:nvSpPr>
        <p:spPr/>
        <p:txBody>
          <a:bodyPr>
            <a:normAutofit/>
          </a:bodyPr>
          <a:lstStyle/>
          <a:p>
            <a:r>
              <a:rPr lang="en-GB" sz="2400" dirty="0">
                <a:solidFill>
                  <a:schemeClr val="bg1"/>
                </a:solidFill>
                <a:highlight>
                  <a:srgbClr val="0000FF"/>
                </a:highlight>
                <a:latin typeface="Tw Cen MT" panose="020B0602020104020603" pitchFamily="34" charset="0"/>
              </a:rPr>
              <a:t>Healthcare professionals will understand how employability skills enhance their employment opportunities and job satisfaction. They will demonstrate key employability skills and will maintain and upgrade skills, as needed.</a:t>
            </a:r>
          </a:p>
        </p:txBody>
      </p:sp>
      <p:sp>
        <p:nvSpPr>
          <p:cNvPr id="3" name="Text Placeholder 2">
            <a:extLst>
              <a:ext uri="{FF2B5EF4-FFF2-40B4-BE49-F238E27FC236}">
                <a16:creationId xmlns:a16="http://schemas.microsoft.com/office/drawing/2014/main" id="{8C3977D8-DC76-4878-B0D8-53C588F97BF7}"/>
              </a:ext>
            </a:extLst>
          </p:cNvPr>
          <p:cNvSpPr>
            <a:spLocks noGrp="1"/>
          </p:cNvSpPr>
          <p:nvPr>
            <p:ph type="body" idx="1"/>
          </p:nvPr>
        </p:nvSpPr>
        <p:spPr>
          <a:xfrm>
            <a:off x="1805712" y="1685926"/>
            <a:ext cx="8383725" cy="823912"/>
          </a:xfrm>
        </p:spPr>
        <p:txBody>
          <a:bodyPr>
            <a:normAutofit lnSpcReduction="10000"/>
          </a:bodyPr>
          <a:lstStyle/>
          <a:p>
            <a:pPr algn="ctr"/>
            <a:endParaRPr lang="en-GB" dirty="0"/>
          </a:p>
          <a:p>
            <a:pPr algn="ctr"/>
            <a:r>
              <a:rPr lang="en-GB" dirty="0"/>
              <a:t>Personal Traits of the Healthcare Professional</a:t>
            </a:r>
          </a:p>
          <a:p>
            <a:pPr algn="ctr"/>
            <a:endParaRPr lang="en-GB" dirty="0"/>
          </a:p>
        </p:txBody>
      </p:sp>
      <p:sp>
        <p:nvSpPr>
          <p:cNvPr id="4" name="Content Placeholder 3">
            <a:extLst>
              <a:ext uri="{FF2B5EF4-FFF2-40B4-BE49-F238E27FC236}">
                <a16:creationId xmlns:a16="http://schemas.microsoft.com/office/drawing/2014/main" id="{DEB4A9C4-A2AC-4218-8BB3-EFE4A020B821}"/>
              </a:ext>
            </a:extLst>
          </p:cNvPr>
          <p:cNvSpPr>
            <a:spLocks noGrp="1"/>
          </p:cNvSpPr>
          <p:nvPr>
            <p:ph sz="half" idx="2"/>
          </p:nvPr>
        </p:nvSpPr>
        <p:spPr>
          <a:xfrm>
            <a:off x="251791" y="2107096"/>
            <a:ext cx="5844209" cy="4572000"/>
          </a:xfrm>
        </p:spPr>
        <p:txBody>
          <a:bodyPr>
            <a:normAutofit fontScale="40000" lnSpcReduction="20000"/>
          </a:bodyPr>
          <a:lstStyle/>
          <a:p>
            <a:pPr marL="0" indent="0">
              <a:buNone/>
            </a:pPr>
            <a:r>
              <a:rPr lang="en-GB" sz="4500" dirty="0"/>
              <a:t>A. Personal characteristics</a:t>
            </a:r>
          </a:p>
          <a:p>
            <a:pPr marL="0" indent="0">
              <a:buNone/>
            </a:pPr>
            <a:r>
              <a:rPr lang="en-GB" sz="4500" dirty="0"/>
              <a:t> 1. Empathy</a:t>
            </a:r>
          </a:p>
          <a:p>
            <a:pPr marL="0" indent="0">
              <a:buNone/>
            </a:pPr>
            <a:r>
              <a:rPr lang="en-GB" sz="4500" dirty="0"/>
              <a:t> 2. Honesty </a:t>
            </a:r>
          </a:p>
          <a:p>
            <a:pPr marL="0" indent="0">
              <a:buNone/>
            </a:pPr>
            <a:r>
              <a:rPr lang="en-GB" sz="4500" dirty="0"/>
              <a:t>3. Dependability</a:t>
            </a:r>
          </a:p>
          <a:p>
            <a:pPr marL="0" indent="0">
              <a:buNone/>
            </a:pPr>
            <a:r>
              <a:rPr lang="en-GB" sz="4500" dirty="0"/>
              <a:t> 4. Willingness to learn </a:t>
            </a:r>
          </a:p>
          <a:p>
            <a:pPr marL="0" indent="0">
              <a:buNone/>
            </a:pPr>
            <a:r>
              <a:rPr lang="en-GB" sz="4500" dirty="0"/>
              <a:t>5. Patience</a:t>
            </a:r>
          </a:p>
          <a:p>
            <a:pPr marL="0" indent="0">
              <a:buNone/>
            </a:pPr>
            <a:r>
              <a:rPr lang="en-GB" sz="4500" dirty="0"/>
              <a:t> 6. Acceptance of criticism </a:t>
            </a:r>
          </a:p>
          <a:p>
            <a:pPr marL="0" indent="0">
              <a:buNone/>
            </a:pPr>
            <a:r>
              <a:rPr lang="en-GB" sz="4500" dirty="0"/>
              <a:t>7. Enthusiasm </a:t>
            </a:r>
          </a:p>
          <a:p>
            <a:pPr marL="0" indent="0">
              <a:buNone/>
            </a:pPr>
            <a:r>
              <a:rPr lang="en-GB" sz="4500" dirty="0"/>
              <a:t>8. Self motivation </a:t>
            </a:r>
          </a:p>
          <a:p>
            <a:pPr marL="0" indent="0">
              <a:buNone/>
            </a:pPr>
            <a:r>
              <a:rPr lang="en-GB" sz="4500" dirty="0"/>
              <a:t>9. Tact </a:t>
            </a:r>
          </a:p>
          <a:p>
            <a:pPr marL="0" indent="0">
              <a:buNone/>
            </a:pPr>
            <a:r>
              <a:rPr lang="en-GB" sz="4500" dirty="0"/>
              <a:t>10. Competence </a:t>
            </a:r>
          </a:p>
          <a:p>
            <a:pPr marL="0" indent="0">
              <a:buNone/>
            </a:pPr>
            <a:r>
              <a:rPr lang="en-GB" sz="4500" dirty="0"/>
              <a:t>11. Responsibility</a:t>
            </a:r>
          </a:p>
          <a:p>
            <a:pPr marL="0" indent="0">
              <a:buNone/>
            </a:pPr>
            <a:r>
              <a:rPr lang="en-GB" sz="4500" dirty="0"/>
              <a:t>12. Discretion </a:t>
            </a:r>
          </a:p>
          <a:p>
            <a:pPr marL="0" indent="0">
              <a:buNone/>
            </a:pPr>
            <a:r>
              <a:rPr lang="en-GB" sz="4500" dirty="0"/>
              <a:t>13. Team)player</a:t>
            </a:r>
          </a:p>
          <a:p>
            <a:endParaRPr lang="en-GB" dirty="0"/>
          </a:p>
        </p:txBody>
      </p:sp>
      <p:sp>
        <p:nvSpPr>
          <p:cNvPr id="6" name="Content Placeholder 5">
            <a:extLst>
              <a:ext uri="{FF2B5EF4-FFF2-40B4-BE49-F238E27FC236}">
                <a16:creationId xmlns:a16="http://schemas.microsoft.com/office/drawing/2014/main" id="{2E53EBEF-AC83-44EE-8FD8-DEDF155812B1}"/>
              </a:ext>
            </a:extLst>
          </p:cNvPr>
          <p:cNvSpPr>
            <a:spLocks noGrp="1"/>
          </p:cNvSpPr>
          <p:nvPr>
            <p:ph sz="quarter" idx="4"/>
          </p:nvPr>
        </p:nvSpPr>
        <p:spPr>
          <a:xfrm>
            <a:off x="6757021" y="2505075"/>
            <a:ext cx="5183188" cy="3684588"/>
          </a:xfrm>
        </p:spPr>
        <p:txBody>
          <a:bodyPr>
            <a:normAutofit fontScale="40000" lnSpcReduction="20000"/>
          </a:bodyPr>
          <a:lstStyle/>
          <a:p>
            <a:pPr marL="0" indent="0">
              <a:buNone/>
            </a:pPr>
            <a:r>
              <a:rPr lang="en-GB" sz="6000" dirty="0"/>
              <a:t>B. Time management</a:t>
            </a:r>
          </a:p>
          <a:p>
            <a:r>
              <a:rPr lang="en-GB" sz="6000" dirty="0"/>
              <a:t> 1. Setting goals </a:t>
            </a:r>
          </a:p>
          <a:p>
            <a:r>
              <a:rPr lang="en-GB" sz="6000" dirty="0"/>
              <a:t>2. Time management plan</a:t>
            </a:r>
          </a:p>
        </p:txBody>
      </p:sp>
      <p:sp>
        <p:nvSpPr>
          <p:cNvPr id="5" name="Footer Placeholder 4">
            <a:extLst>
              <a:ext uri="{FF2B5EF4-FFF2-40B4-BE49-F238E27FC236}">
                <a16:creationId xmlns:a16="http://schemas.microsoft.com/office/drawing/2014/main" id="{DFC4CF44-0AB3-425C-B792-EE1F7A004E5F}"/>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891807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4A1285B-B81E-4D46-97E4-157AF216EE14}"/>
              </a:ext>
            </a:extLst>
          </p:cNvPr>
          <p:cNvSpPr>
            <a:spLocks noGrp="1"/>
          </p:cNvSpPr>
          <p:nvPr>
            <p:ph idx="1"/>
          </p:nvPr>
        </p:nvSpPr>
        <p:spPr>
          <a:xfrm>
            <a:off x="4810259" y="649480"/>
            <a:ext cx="6555347" cy="5546047"/>
          </a:xfrm>
        </p:spPr>
        <p:txBody>
          <a:bodyPr anchor="ctr">
            <a:normAutofit/>
          </a:bodyPr>
          <a:lstStyle/>
          <a:p>
            <a:r>
              <a:rPr lang="en-GB" dirty="0">
                <a:latin typeface="Tw Cen MT" panose="020B0602020104020603" pitchFamily="34" charset="0"/>
              </a:rPr>
              <a:t>May be innate in some individuals, but may require active development in others</a:t>
            </a:r>
          </a:p>
          <a:p>
            <a:r>
              <a:rPr lang="en-GB" dirty="0">
                <a:latin typeface="Tw Cen MT" panose="020B0602020104020603" pitchFamily="34" charset="0"/>
              </a:rPr>
              <a:t> – </a:t>
            </a:r>
            <a:r>
              <a:rPr lang="en-GB" dirty="0">
                <a:highlight>
                  <a:srgbClr val="FFFF00"/>
                </a:highlight>
                <a:latin typeface="Tw Cen MT" panose="020B0602020104020603" pitchFamily="34" charset="0"/>
              </a:rPr>
              <a:t>for example</a:t>
            </a:r>
            <a:r>
              <a:rPr lang="en-GB" dirty="0">
                <a:latin typeface="Tw Cen MT" panose="020B0602020104020603" pitchFamily="34" charset="0"/>
              </a:rPr>
              <a:t>, while some people are just naturally patient, others must work at it</a:t>
            </a:r>
          </a:p>
        </p:txBody>
      </p:sp>
      <p:sp>
        <p:nvSpPr>
          <p:cNvPr id="13" name="TextBox 12">
            <a:extLst>
              <a:ext uri="{FF2B5EF4-FFF2-40B4-BE49-F238E27FC236}">
                <a16:creationId xmlns:a16="http://schemas.microsoft.com/office/drawing/2014/main" id="{C0B445EA-BC9C-4E8C-BD71-D75A1002A495}"/>
              </a:ext>
            </a:extLst>
          </p:cNvPr>
          <p:cNvSpPr txBox="1"/>
          <p:nvPr/>
        </p:nvSpPr>
        <p:spPr>
          <a:xfrm>
            <a:off x="516835" y="3115160"/>
            <a:ext cx="2653628" cy="523220"/>
          </a:xfrm>
          <a:prstGeom prst="rect">
            <a:avLst/>
          </a:prstGeom>
          <a:noFill/>
        </p:spPr>
        <p:txBody>
          <a:bodyPr wrap="square">
            <a:spAutoFit/>
          </a:bodyPr>
          <a:lstStyle/>
          <a:p>
            <a:r>
              <a:rPr lang="en-GB" sz="2800" b="1" dirty="0">
                <a:solidFill>
                  <a:schemeClr val="bg1"/>
                </a:solidFill>
              </a:rPr>
              <a:t>Personal traits</a:t>
            </a:r>
          </a:p>
        </p:txBody>
      </p:sp>
      <p:sp>
        <p:nvSpPr>
          <p:cNvPr id="2" name="Footer Placeholder 1">
            <a:extLst>
              <a:ext uri="{FF2B5EF4-FFF2-40B4-BE49-F238E27FC236}">
                <a16:creationId xmlns:a16="http://schemas.microsoft.com/office/drawing/2014/main" id="{45B949CB-F63E-497C-8174-B54133509890}"/>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213465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28844E-74F8-40BA-A084-10E8BEF6D3AC}"/>
              </a:ext>
            </a:extLst>
          </p:cNvPr>
          <p:cNvSpPr>
            <a:spLocks noGrp="1"/>
          </p:cNvSpPr>
          <p:nvPr>
            <p:ph idx="1"/>
          </p:nvPr>
        </p:nvSpPr>
        <p:spPr>
          <a:xfrm>
            <a:off x="4965431" y="2438400"/>
            <a:ext cx="6586489" cy="3785419"/>
          </a:xfrm>
        </p:spPr>
        <p:txBody>
          <a:bodyPr>
            <a:normAutofit/>
          </a:bodyPr>
          <a:lstStyle/>
          <a:p>
            <a:r>
              <a:rPr lang="en-GB" sz="3600" dirty="0">
                <a:highlight>
                  <a:srgbClr val="FFFF00"/>
                </a:highlight>
                <a:latin typeface="Tw Cen MT" panose="020B0602020104020603" pitchFamily="34" charset="0"/>
              </a:rPr>
              <a:t>What does employability skills mean?</a:t>
            </a:r>
          </a:p>
          <a:p>
            <a:r>
              <a:rPr lang="en-GB" sz="3600" dirty="0">
                <a:highlight>
                  <a:srgbClr val="FFFF00"/>
                </a:highlight>
                <a:latin typeface="Tw Cen MT" panose="020B0602020104020603" pitchFamily="34" charset="0"/>
              </a:rPr>
              <a:t>Identify employability skills needed in Healthcare sector?</a:t>
            </a:r>
          </a:p>
        </p:txBody>
      </p:sp>
      <p:pic>
        <p:nvPicPr>
          <p:cNvPr id="5" name="Picture 4" descr="Working space background">
            <a:extLst>
              <a:ext uri="{FF2B5EF4-FFF2-40B4-BE49-F238E27FC236}">
                <a16:creationId xmlns:a16="http://schemas.microsoft.com/office/drawing/2014/main" id="{909788EA-30FE-4A08-8F55-056A3D4D7021}"/>
              </a:ext>
            </a:extLst>
          </p:cNvPr>
          <p:cNvPicPr>
            <a:picLocks noChangeAspect="1"/>
          </p:cNvPicPr>
          <p:nvPr/>
        </p:nvPicPr>
        <p:blipFill rotWithShape="1">
          <a:blip r:embed="rId2"/>
          <a:srcRect l="54882" r="-1"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1BA9F968-3B4C-40B9-A0BE-F870FC8BDEEB}"/>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3727532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6" name="Rectangle 35">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2" name="Content Placeholder 2">
            <a:extLst>
              <a:ext uri="{FF2B5EF4-FFF2-40B4-BE49-F238E27FC236}">
                <a16:creationId xmlns:a16="http://schemas.microsoft.com/office/drawing/2014/main" id="{1C8A66B3-2809-43A7-83F3-F7BCCCC6FC64}"/>
              </a:ext>
            </a:extLst>
          </p:cNvPr>
          <p:cNvGraphicFramePr>
            <a:graphicFrameLocks noGrp="1"/>
          </p:cNvGraphicFramePr>
          <p:nvPr>
            <p:ph idx="1"/>
            <p:extLst>
              <p:ext uri="{D42A27DB-BD31-4B8C-83A1-F6EECF244321}">
                <p14:modId xmlns:p14="http://schemas.microsoft.com/office/powerpoint/2010/main" val="2069720071"/>
              </p:ext>
            </p:extLst>
          </p:nvPr>
        </p:nvGraphicFramePr>
        <p:xfrm>
          <a:off x="4318782" y="511388"/>
          <a:ext cx="7253103" cy="56929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Footer Placeholder 1">
            <a:extLst>
              <a:ext uri="{FF2B5EF4-FFF2-40B4-BE49-F238E27FC236}">
                <a16:creationId xmlns:a16="http://schemas.microsoft.com/office/drawing/2014/main" id="{278C98AA-5C15-417A-9165-D6C858339732}"/>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4638668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Reliability High Res Stock Images | Shutterstock">
            <a:extLst>
              <a:ext uri="{FF2B5EF4-FFF2-40B4-BE49-F238E27FC236}">
                <a16:creationId xmlns:a16="http://schemas.microsoft.com/office/drawing/2014/main" id="{B0951B6E-A8AF-4961-B1D2-A4598299B95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12105"/>
          <a:stretch/>
        </p:blipFill>
        <p:spPr bwMode="auto">
          <a:xfrm>
            <a:off x="4023360" y="10"/>
            <a:ext cx="8168638" cy="6857990"/>
          </a:xfrm>
          <a:prstGeom prst="rect">
            <a:avLst/>
          </a:prstGeom>
          <a:noFill/>
          <a:extLst>
            <a:ext uri="{909E8E84-426E-40DD-AFC4-6F175D3DCCD1}">
              <a14:hiddenFill xmlns:a14="http://schemas.microsoft.com/office/drawing/2010/main">
                <a:solidFill>
                  <a:srgbClr val="FFFFFF"/>
                </a:solidFill>
              </a14:hiddenFill>
            </a:ext>
          </a:extLst>
        </p:spPr>
      </p:pic>
      <p:sp>
        <p:nvSpPr>
          <p:cNvPr id="76" name="Rectangle 75">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BD3A79D-9B9A-44CD-8D30-3C853C771370}"/>
              </a:ext>
            </a:extLst>
          </p:cNvPr>
          <p:cNvSpPr>
            <a:spLocks noGrp="1"/>
          </p:cNvSpPr>
          <p:nvPr>
            <p:ph idx="1"/>
          </p:nvPr>
        </p:nvSpPr>
        <p:spPr>
          <a:xfrm>
            <a:off x="323558" y="1111348"/>
            <a:ext cx="4543864" cy="5065615"/>
          </a:xfrm>
        </p:spPr>
        <p:txBody>
          <a:bodyPr>
            <a:noAutofit/>
          </a:bodyPr>
          <a:lstStyle/>
          <a:p>
            <a:pPr marL="0" indent="0">
              <a:buNone/>
            </a:pPr>
            <a:r>
              <a:rPr lang="en-GB" sz="2400" b="1" dirty="0">
                <a:solidFill>
                  <a:schemeClr val="bg1"/>
                </a:solidFill>
                <a:highlight>
                  <a:srgbClr val="0000FF"/>
                </a:highlight>
                <a:latin typeface="Tw Cen MT" panose="020B0602020104020603" pitchFamily="34" charset="0"/>
              </a:rPr>
              <a:t>Reliability</a:t>
            </a:r>
          </a:p>
          <a:p>
            <a:r>
              <a:rPr lang="en-GB" sz="2400" dirty="0">
                <a:latin typeface="Tw Cen MT" panose="020B0602020104020603" pitchFamily="34" charset="0"/>
              </a:rPr>
              <a:t>Is the ability to be relied upon </a:t>
            </a:r>
          </a:p>
          <a:p>
            <a:pPr marL="0" indent="0">
              <a:buNone/>
            </a:pPr>
            <a:r>
              <a:rPr lang="en-GB" sz="2400" dirty="0">
                <a:latin typeface="Tw Cen MT" panose="020B0602020104020603" pitchFamily="34" charset="0"/>
              </a:rPr>
              <a:t> an employee must be depended upon to complete tasks effectively</a:t>
            </a:r>
          </a:p>
          <a:p>
            <a:pPr marL="0" indent="0">
              <a:buNone/>
            </a:pPr>
            <a:r>
              <a:rPr lang="en-GB" sz="2400" dirty="0">
                <a:highlight>
                  <a:srgbClr val="FFFF00"/>
                </a:highlight>
                <a:latin typeface="Tw Cen MT" panose="020B0602020104020603" pitchFamily="34" charset="0"/>
              </a:rPr>
              <a:t> • Requires responsible </a:t>
            </a:r>
            <a:r>
              <a:rPr lang="en-GB" sz="2400" dirty="0" err="1">
                <a:highlight>
                  <a:srgbClr val="FFFF00"/>
                </a:highlight>
                <a:latin typeface="Tw Cen MT" panose="020B0602020104020603" pitchFamily="34" charset="0"/>
              </a:rPr>
              <a:t>behaviors</a:t>
            </a:r>
            <a:r>
              <a:rPr lang="en-GB" sz="2400" dirty="0">
                <a:highlight>
                  <a:srgbClr val="FFFF00"/>
                </a:highlight>
                <a:latin typeface="Tw Cen MT" panose="020B0602020104020603" pitchFamily="34" charset="0"/>
              </a:rPr>
              <a:t> including:</a:t>
            </a:r>
          </a:p>
          <a:p>
            <a:pPr marL="0" indent="0">
              <a:buNone/>
            </a:pPr>
            <a:r>
              <a:rPr lang="en-GB" sz="2400" dirty="0">
                <a:latin typeface="Tw Cen MT" panose="020B0602020104020603" pitchFamily="34" charset="0"/>
              </a:rPr>
              <a:t> – being consistent and predicable </a:t>
            </a:r>
          </a:p>
          <a:p>
            <a:pPr marL="0" indent="0">
              <a:buNone/>
            </a:pPr>
            <a:r>
              <a:rPr lang="en-GB" sz="2400" dirty="0">
                <a:latin typeface="Tw Cen MT" panose="020B0602020104020603" pitchFamily="34" charset="0"/>
              </a:rPr>
              <a:t>– following through on commitments and fulfilling obligations promptly – attending to details and correcting errors</a:t>
            </a:r>
          </a:p>
          <a:p>
            <a:pPr marL="0" indent="0">
              <a:buNone/>
            </a:pPr>
            <a:r>
              <a:rPr lang="en-GB" sz="2400" dirty="0">
                <a:latin typeface="Tw Cen MT" panose="020B0602020104020603" pitchFamily="34" charset="0"/>
              </a:rPr>
              <a:t> – following instructions and complying with organizational policies</a:t>
            </a:r>
          </a:p>
        </p:txBody>
      </p:sp>
      <p:sp>
        <p:nvSpPr>
          <p:cNvPr id="2" name="Footer Placeholder 1">
            <a:extLst>
              <a:ext uri="{FF2B5EF4-FFF2-40B4-BE49-F238E27FC236}">
                <a16:creationId xmlns:a16="http://schemas.microsoft.com/office/drawing/2014/main" id="{AB961A62-6880-4290-BB82-C0AC1396795F}"/>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153595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White puzzle with one red piece">
            <a:extLst>
              <a:ext uri="{FF2B5EF4-FFF2-40B4-BE49-F238E27FC236}">
                <a16:creationId xmlns:a16="http://schemas.microsoft.com/office/drawing/2014/main" id="{5ACCA7D6-02FC-4A6A-A727-77A9336B9038}"/>
              </a:ext>
            </a:extLst>
          </p:cNvPr>
          <p:cNvPicPr>
            <a:picLocks noChangeAspect="1"/>
          </p:cNvPicPr>
          <p:nvPr/>
        </p:nvPicPr>
        <p:blipFill rotWithShape="1">
          <a:blip r:embed="rId2"/>
          <a:srcRect t="3573" r="9091" b="5518"/>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86C7B4A1-154A-4DF0-AC46-F88D75A2E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7197772"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77F202-AFE1-409F-B490-84C51F2DF467}"/>
              </a:ext>
            </a:extLst>
          </p:cNvPr>
          <p:cNvSpPr>
            <a:spLocks noGrp="1"/>
          </p:cNvSpPr>
          <p:nvPr>
            <p:ph idx="1"/>
          </p:nvPr>
        </p:nvSpPr>
        <p:spPr>
          <a:xfrm>
            <a:off x="336884" y="1249565"/>
            <a:ext cx="7301873" cy="4968353"/>
          </a:xfrm>
        </p:spPr>
        <p:txBody>
          <a:bodyPr>
            <a:noAutofit/>
          </a:bodyPr>
          <a:lstStyle/>
          <a:p>
            <a:pPr marL="0" indent="0">
              <a:buNone/>
            </a:pPr>
            <a:r>
              <a:rPr lang="en-GB" b="1" dirty="0">
                <a:solidFill>
                  <a:schemeClr val="bg1"/>
                </a:solidFill>
                <a:highlight>
                  <a:srgbClr val="0000FF"/>
                </a:highlight>
              </a:rPr>
              <a:t>Enthusiasm</a:t>
            </a:r>
          </a:p>
          <a:p>
            <a:pPr marL="0" indent="0">
              <a:buNone/>
            </a:pPr>
            <a:r>
              <a:rPr lang="en-GB" sz="2400" dirty="0"/>
              <a:t>Refers to active interest and excitement </a:t>
            </a:r>
          </a:p>
          <a:p>
            <a:pPr marL="0" indent="0">
              <a:buNone/>
            </a:pPr>
            <a:r>
              <a:rPr lang="en-GB" sz="2400" dirty="0"/>
              <a:t>– regarding the organization, job, client, etc.</a:t>
            </a:r>
          </a:p>
          <a:p>
            <a:pPr marL="0" indent="0">
              <a:buNone/>
            </a:pPr>
            <a:r>
              <a:rPr lang="en-GB" sz="2400" dirty="0"/>
              <a:t> • Requires motivated </a:t>
            </a:r>
            <a:r>
              <a:rPr lang="en-GB" sz="2400" dirty="0" err="1"/>
              <a:t>behaviors</a:t>
            </a:r>
            <a:r>
              <a:rPr lang="en-GB" sz="2400" dirty="0"/>
              <a:t> including: </a:t>
            </a:r>
          </a:p>
          <a:p>
            <a:pPr marL="0" indent="0">
              <a:buNone/>
            </a:pPr>
            <a:r>
              <a:rPr lang="en-GB" sz="2400" dirty="0"/>
              <a:t>– maintaining a positive attitude</a:t>
            </a:r>
          </a:p>
          <a:p>
            <a:pPr marL="0" indent="0">
              <a:buNone/>
            </a:pPr>
            <a:r>
              <a:rPr lang="en-GB" sz="2400" dirty="0"/>
              <a:t>– taking initiative to recognize and complete work needing to be done</a:t>
            </a:r>
          </a:p>
          <a:p>
            <a:pPr marL="0" indent="0">
              <a:buNone/>
            </a:pPr>
            <a:r>
              <a:rPr lang="en-GB" sz="2400" dirty="0"/>
              <a:t>– investing emotionally in tasks and outcomes</a:t>
            </a:r>
          </a:p>
          <a:p>
            <a:pPr marL="0" indent="0">
              <a:buNone/>
            </a:pPr>
            <a:r>
              <a:rPr lang="en-GB" sz="2400" dirty="0"/>
              <a:t> – committing to optimized performance and continuous improvement</a:t>
            </a:r>
          </a:p>
        </p:txBody>
      </p:sp>
      <p:sp>
        <p:nvSpPr>
          <p:cNvPr id="2" name="Footer Placeholder 1">
            <a:extLst>
              <a:ext uri="{FF2B5EF4-FFF2-40B4-BE49-F238E27FC236}">
                <a16:creationId xmlns:a16="http://schemas.microsoft.com/office/drawing/2014/main" id="{99AB5C30-1497-43E6-A7FB-3F391676554F}"/>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2148645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DC0B918-5C67-4614-B2CC-0FBB9D5F7E0B}"/>
              </a:ext>
            </a:extLst>
          </p:cNvPr>
          <p:cNvSpPr>
            <a:spLocks noGrp="1"/>
          </p:cNvSpPr>
          <p:nvPr>
            <p:ph idx="1"/>
          </p:nvPr>
        </p:nvSpPr>
        <p:spPr>
          <a:xfrm>
            <a:off x="268102" y="469331"/>
            <a:ext cx="6119446" cy="5706182"/>
          </a:xfrm>
        </p:spPr>
        <p:txBody>
          <a:bodyPr>
            <a:noAutofit/>
          </a:bodyPr>
          <a:lstStyle/>
          <a:p>
            <a:pPr marL="0" indent="0">
              <a:buNone/>
            </a:pPr>
            <a:r>
              <a:rPr lang="en-GB" b="1" dirty="0">
                <a:solidFill>
                  <a:schemeClr val="bg1"/>
                </a:solidFill>
                <a:highlight>
                  <a:srgbClr val="0000FF"/>
                </a:highlight>
              </a:rPr>
              <a:t>Integrity</a:t>
            </a:r>
          </a:p>
          <a:p>
            <a:pPr marL="0" indent="0">
              <a:buNone/>
            </a:pPr>
            <a:r>
              <a:rPr lang="en-GB" sz="2400" dirty="0"/>
              <a:t>Is the quality of being honest and adhering to ethical and moral principles</a:t>
            </a:r>
          </a:p>
          <a:p>
            <a:r>
              <a:rPr lang="en-GB" sz="2400" dirty="0"/>
              <a:t> – Regardless of the situation or possible consequences </a:t>
            </a:r>
          </a:p>
          <a:p>
            <a:pPr marL="0" indent="0">
              <a:buNone/>
            </a:pPr>
            <a:r>
              <a:rPr lang="en-GB" sz="2400" dirty="0">
                <a:highlight>
                  <a:srgbClr val="FFFF00"/>
                </a:highlight>
              </a:rPr>
              <a:t>Requires trustworthy </a:t>
            </a:r>
            <a:r>
              <a:rPr lang="en-GB" sz="2400" dirty="0" err="1">
                <a:highlight>
                  <a:srgbClr val="FFFF00"/>
                </a:highlight>
              </a:rPr>
              <a:t>behaviors</a:t>
            </a:r>
            <a:r>
              <a:rPr lang="en-GB" sz="2400" dirty="0">
                <a:highlight>
                  <a:srgbClr val="FFFF00"/>
                </a:highlight>
              </a:rPr>
              <a:t> including:</a:t>
            </a:r>
          </a:p>
          <a:p>
            <a:r>
              <a:rPr lang="en-GB" sz="2400" dirty="0"/>
              <a:t> – Maintaining high standards for acceptable </a:t>
            </a:r>
            <a:r>
              <a:rPr lang="en-GB" sz="2400" dirty="0" err="1"/>
              <a:t>behavior</a:t>
            </a:r>
            <a:r>
              <a:rPr lang="en-GB" sz="2400" dirty="0"/>
              <a:t> in all aspects of work and life</a:t>
            </a:r>
          </a:p>
          <a:p>
            <a:r>
              <a:rPr lang="en-GB" sz="2400" dirty="0"/>
              <a:t> – Being transparent and open to critique</a:t>
            </a:r>
          </a:p>
          <a:p>
            <a:r>
              <a:rPr lang="en-GB" sz="2400" dirty="0"/>
              <a:t> – Admitting mistakes and using them to improve</a:t>
            </a:r>
          </a:p>
          <a:p>
            <a:r>
              <a:rPr lang="en-GB" sz="2400" dirty="0"/>
              <a:t> – Sharing recognition with others when appropriate</a:t>
            </a:r>
          </a:p>
        </p:txBody>
      </p:sp>
      <p:pic>
        <p:nvPicPr>
          <p:cNvPr id="5" name="Picture 4" descr="Large skydiving group mid-air">
            <a:extLst>
              <a:ext uri="{FF2B5EF4-FFF2-40B4-BE49-F238E27FC236}">
                <a16:creationId xmlns:a16="http://schemas.microsoft.com/office/drawing/2014/main" id="{67671A23-CA76-419A-B7D7-087B1FB1533E}"/>
              </a:ext>
            </a:extLst>
          </p:cNvPr>
          <p:cNvPicPr>
            <a:picLocks noChangeAspect="1"/>
          </p:cNvPicPr>
          <p:nvPr/>
        </p:nvPicPr>
        <p:blipFill rotWithShape="1">
          <a:blip r:embed="rId2"/>
          <a:srcRect l="21590" r="2059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2" name="Footer Placeholder 1">
            <a:extLst>
              <a:ext uri="{FF2B5EF4-FFF2-40B4-BE49-F238E27FC236}">
                <a16:creationId xmlns:a16="http://schemas.microsoft.com/office/drawing/2014/main" id="{4088C7EC-E4F7-403F-8F61-3D6401DA8D1D}"/>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3461585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DE9DFD6-4B9A-4E77-89C3-EB00CC436A49}"/>
              </a:ext>
            </a:extLst>
          </p:cNvPr>
          <p:cNvSpPr>
            <a:spLocks noGrp="1"/>
          </p:cNvSpPr>
          <p:nvPr>
            <p:ph idx="1"/>
          </p:nvPr>
        </p:nvSpPr>
        <p:spPr>
          <a:xfrm>
            <a:off x="182881" y="436098"/>
            <a:ext cx="6310684" cy="5740865"/>
          </a:xfrm>
        </p:spPr>
        <p:txBody>
          <a:bodyPr>
            <a:noAutofit/>
          </a:bodyPr>
          <a:lstStyle/>
          <a:p>
            <a:pPr marL="0" indent="0">
              <a:buNone/>
            </a:pPr>
            <a:r>
              <a:rPr lang="en-GB" dirty="0">
                <a:solidFill>
                  <a:schemeClr val="bg1"/>
                </a:solidFill>
                <a:highlight>
                  <a:srgbClr val="0000FF"/>
                </a:highlight>
                <a:latin typeface="Tw Cen MT" panose="020B0602020104020603" pitchFamily="34" charset="0"/>
              </a:rPr>
              <a:t>Patience</a:t>
            </a:r>
          </a:p>
          <a:p>
            <a:pPr marL="0" indent="0">
              <a:buNone/>
            </a:pPr>
            <a:r>
              <a:rPr lang="en-GB" dirty="0">
                <a:latin typeface="Tw Cen MT" panose="020B0602020104020603" pitchFamily="34" charset="0"/>
              </a:rPr>
              <a:t>-Refers to the ability to accept and tolerate delay, interruption or misfortune</a:t>
            </a:r>
          </a:p>
          <a:p>
            <a:pPr marL="0" indent="0">
              <a:buNone/>
            </a:pPr>
            <a:r>
              <a:rPr lang="en-GB" dirty="0">
                <a:latin typeface="Tw Cen MT" panose="020B0602020104020603" pitchFamily="34" charset="0"/>
              </a:rPr>
              <a:t>– Without displaying annoyance and frustration</a:t>
            </a:r>
          </a:p>
          <a:p>
            <a:pPr marL="0" indent="0">
              <a:buNone/>
            </a:pPr>
            <a:r>
              <a:rPr lang="en-GB" dirty="0">
                <a:highlight>
                  <a:srgbClr val="FFFF00"/>
                </a:highlight>
                <a:latin typeface="Tw Cen MT" panose="020B0602020104020603" pitchFamily="34" charset="0"/>
              </a:rPr>
              <a:t>Requires easy-going </a:t>
            </a:r>
            <a:r>
              <a:rPr lang="en-GB" dirty="0" err="1">
                <a:highlight>
                  <a:srgbClr val="FFFF00"/>
                </a:highlight>
                <a:latin typeface="Tw Cen MT" panose="020B0602020104020603" pitchFamily="34" charset="0"/>
              </a:rPr>
              <a:t>behaviors</a:t>
            </a:r>
            <a:r>
              <a:rPr lang="en-GB" dirty="0">
                <a:highlight>
                  <a:srgbClr val="FFFF00"/>
                </a:highlight>
                <a:latin typeface="Tw Cen MT" panose="020B0602020104020603" pitchFamily="34" charset="0"/>
              </a:rPr>
              <a:t> including:</a:t>
            </a:r>
          </a:p>
          <a:p>
            <a:pPr marL="0" indent="0">
              <a:buNone/>
            </a:pPr>
            <a:r>
              <a:rPr lang="en-GB" dirty="0">
                <a:latin typeface="Tw Cen MT" panose="020B0602020104020603" pitchFamily="34" charset="0"/>
              </a:rPr>
              <a:t> – Listening to others respectfully</a:t>
            </a:r>
          </a:p>
          <a:p>
            <a:pPr marL="0" indent="0">
              <a:buNone/>
            </a:pPr>
            <a:r>
              <a:rPr lang="en-GB" dirty="0">
                <a:latin typeface="Tw Cen MT" panose="020B0602020104020603" pitchFamily="34" charset="0"/>
              </a:rPr>
              <a:t> – Considering all options and perspectives before acting </a:t>
            </a:r>
          </a:p>
          <a:p>
            <a:pPr marL="0" indent="0">
              <a:buNone/>
            </a:pPr>
            <a:r>
              <a:rPr lang="en-GB" dirty="0">
                <a:latin typeface="Tw Cen MT" panose="020B0602020104020603" pitchFamily="34" charset="0"/>
              </a:rPr>
              <a:t>– Approaching conflicts with a calm, constructive attitude</a:t>
            </a:r>
          </a:p>
          <a:p>
            <a:pPr marL="0" indent="0">
              <a:buNone/>
            </a:pPr>
            <a:r>
              <a:rPr lang="en-GB" dirty="0">
                <a:latin typeface="Tw Cen MT" panose="020B0602020104020603" pitchFamily="34" charset="0"/>
              </a:rPr>
              <a:t> – Avoiding irritability and complaining when experiencing difficulties</a:t>
            </a:r>
          </a:p>
        </p:txBody>
      </p:sp>
      <p:pic>
        <p:nvPicPr>
          <p:cNvPr id="8194" name="Picture 2" descr="37,657 Patience Photos - Free &amp;amp; Royalty-Free Stock Photos from Dreamstime">
            <a:extLst>
              <a:ext uri="{FF2B5EF4-FFF2-40B4-BE49-F238E27FC236}">
                <a16:creationId xmlns:a16="http://schemas.microsoft.com/office/drawing/2014/main" id="{93299C72-440A-4902-9AA7-7061AA2E806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954" r="20008" b="-1"/>
          <a:stretch/>
        </p:blipFill>
        <p:spPr bwMode="auto">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C0012474-43CB-4A2A-9B88-2E09E985F16D}"/>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4035414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1016F9-CAC8-4C91-9CC7-22BD1A3D7AB3}"/>
              </a:ext>
            </a:extLst>
          </p:cNvPr>
          <p:cNvSpPr>
            <a:spLocks noGrp="1"/>
          </p:cNvSpPr>
          <p:nvPr>
            <p:ph type="title"/>
          </p:nvPr>
        </p:nvSpPr>
        <p:spPr>
          <a:xfrm>
            <a:off x="466722" y="586855"/>
            <a:ext cx="3201366" cy="3387497"/>
          </a:xfrm>
        </p:spPr>
        <p:txBody>
          <a:bodyPr anchor="b">
            <a:normAutofit/>
          </a:bodyPr>
          <a:lstStyle/>
          <a:p>
            <a:pPr algn="r"/>
            <a:r>
              <a:rPr lang="en-GB" sz="4000" b="1" dirty="0">
                <a:solidFill>
                  <a:schemeClr val="bg1"/>
                </a:solidFill>
              </a:rPr>
              <a:t>Loyalty</a:t>
            </a:r>
            <a:br>
              <a:rPr lang="en-GB" sz="4000" b="1" dirty="0">
                <a:solidFill>
                  <a:schemeClr val="bg1"/>
                </a:solidFill>
              </a:rPr>
            </a:br>
            <a:endParaRPr lang="en-GB" sz="4000" dirty="0">
              <a:solidFill>
                <a:srgbClr val="FFFFFF"/>
              </a:solidFill>
            </a:endParaRPr>
          </a:p>
        </p:txBody>
      </p:sp>
      <p:sp>
        <p:nvSpPr>
          <p:cNvPr id="3" name="Content Placeholder 2">
            <a:extLst>
              <a:ext uri="{FF2B5EF4-FFF2-40B4-BE49-F238E27FC236}">
                <a16:creationId xmlns:a16="http://schemas.microsoft.com/office/drawing/2014/main" id="{950AB456-EE36-4E3D-8814-88FB0D0AE16E}"/>
              </a:ext>
            </a:extLst>
          </p:cNvPr>
          <p:cNvSpPr>
            <a:spLocks noGrp="1"/>
          </p:cNvSpPr>
          <p:nvPr>
            <p:ph idx="1"/>
          </p:nvPr>
        </p:nvSpPr>
        <p:spPr>
          <a:xfrm>
            <a:off x="4810259" y="649480"/>
            <a:ext cx="6555347" cy="5546047"/>
          </a:xfrm>
        </p:spPr>
        <p:txBody>
          <a:bodyPr anchor="ctr">
            <a:normAutofit/>
          </a:bodyPr>
          <a:lstStyle/>
          <a:p>
            <a:pPr marL="0" indent="0">
              <a:buNone/>
            </a:pPr>
            <a:r>
              <a:rPr lang="en-GB" dirty="0"/>
              <a:t>Is the quality of being committed to providing support and allegiance – to a person, group of people or organization</a:t>
            </a:r>
          </a:p>
          <a:p>
            <a:pPr marL="0" indent="0">
              <a:buNone/>
            </a:pPr>
            <a:r>
              <a:rPr lang="en-GB" dirty="0"/>
              <a:t> • </a:t>
            </a:r>
            <a:r>
              <a:rPr lang="en-GB" dirty="0">
                <a:highlight>
                  <a:srgbClr val="FFFF00"/>
                </a:highlight>
              </a:rPr>
              <a:t>Requires dedicated </a:t>
            </a:r>
            <a:r>
              <a:rPr lang="en-GB" dirty="0" err="1">
                <a:highlight>
                  <a:srgbClr val="FFFF00"/>
                </a:highlight>
              </a:rPr>
              <a:t>behaviors</a:t>
            </a:r>
            <a:r>
              <a:rPr lang="en-GB" dirty="0">
                <a:highlight>
                  <a:srgbClr val="FFFF00"/>
                </a:highlight>
              </a:rPr>
              <a:t> including:</a:t>
            </a:r>
          </a:p>
          <a:p>
            <a:pPr marL="0" indent="0">
              <a:buNone/>
            </a:pPr>
            <a:r>
              <a:rPr lang="en-GB" dirty="0"/>
              <a:t> – supporting decisions through active listening and positive feedback</a:t>
            </a:r>
          </a:p>
          <a:p>
            <a:pPr marL="0" indent="0">
              <a:buNone/>
            </a:pPr>
            <a:r>
              <a:rPr lang="en-GB" dirty="0"/>
              <a:t> – being willing to contribute to any task </a:t>
            </a:r>
          </a:p>
          <a:p>
            <a:pPr marL="0" indent="0">
              <a:buNone/>
            </a:pPr>
            <a:r>
              <a:rPr lang="en-GB" dirty="0"/>
              <a:t>– giving extra time and energy needed to exceed expectations</a:t>
            </a:r>
          </a:p>
          <a:p>
            <a:pPr marL="0" indent="0">
              <a:buNone/>
            </a:pPr>
            <a:r>
              <a:rPr lang="en-GB" dirty="0"/>
              <a:t> – refraining from gossip and slander</a:t>
            </a:r>
          </a:p>
        </p:txBody>
      </p:sp>
      <p:sp>
        <p:nvSpPr>
          <p:cNvPr id="4" name="Footer Placeholder 3">
            <a:extLst>
              <a:ext uri="{FF2B5EF4-FFF2-40B4-BE49-F238E27FC236}">
                <a16:creationId xmlns:a16="http://schemas.microsoft.com/office/drawing/2014/main" id="{13C6262B-D8DD-40BC-A13C-1E201B987A78}"/>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9429448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E1CA6C2-58E9-4A5A-A19A-D771A3CD1F9C}"/>
              </a:ext>
            </a:extLst>
          </p:cNvPr>
          <p:cNvSpPr>
            <a:spLocks noGrp="1"/>
          </p:cNvSpPr>
          <p:nvPr>
            <p:ph idx="1"/>
          </p:nvPr>
        </p:nvSpPr>
        <p:spPr>
          <a:xfrm>
            <a:off x="281313" y="346189"/>
            <a:ext cx="7245922" cy="5710054"/>
          </a:xfrm>
        </p:spPr>
        <p:txBody>
          <a:bodyPr anchor="t">
            <a:noAutofit/>
          </a:bodyPr>
          <a:lstStyle/>
          <a:p>
            <a:pPr marL="0" indent="0">
              <a:buNone/>
            </a:pPr>
            <a:r>
              <a:rPr lang="en-GB" dirty="0">
                <a:solidFill>
                  <a:schemeClr val="bg1"/>
                </a:solidFill>
                <a:highlight>
                  <a:srgbClr val="000080"/>
                </a:highlight>
                <a:latin typeface="Tw Cen MT" panose="020B0602020104020603" pitchFamily="34" charset="0"/>
              </a:rPr>
              <a:t>Flexibility</a:t>
            </a:r>
          </a:p>
          <a:p>
            <a:r>
              <a:rPr lang="en-GB" dirty="0">
                <a:latin typeface="Tw Cen MT" panose="020B0602020104020603" pitchFamily="34" charset="0"/>
              </a:rPr>
              <a:t>Refers to the willingness and ability to readily adapt as circumstances and expectations change </a:t>
            </a:r>
          </a:p>
          <a:p>
            <a:pPr marL="0" indent="0">
              <a:buNone/>
            </a:pPr>
            <a:r>
              <a:rPr lang="en-GB" dirty="0">
                <a:highlight>
                  <a:srgbClr val="FFFF00"/>
                </a:highlight>
                <a:latin typeface="Tw Cen MT" panose="020B0602020104020603" pitchFamily="34" charset="0"/>
              </a:rPr>
              <a:t>Requires responsive </a:t>
            </a:r>
            <a:r>
              <a:rPr lang="en-GB" dirty="0" err="1">
                <a:highlight>
                  <a:srgbClr val="FFFF00"/>
                </a:highlight>
                <a:latin typeface="Tw Cen MT" panose="020B0602020104020603" pitchFamily="34" charset="0"/>
              </a:rPr>
              <a:t>behaviors</a:t>
            </a:r>
            <a:r>
              <a:rPr lang="en-GB" dirty="0">
                <a:highlight>
                  <a:srgbClr val="FFFF00"/>
                </a:highlight>
                <a:latin typeface="Tw Cen MT" panose="020B0602020104020603" pitchFamily="34" charset="0"/>
              </a:rPr>
              <a:t> including: </a:t>
            </a:r>
          </a:p>
          <a:p>
            <a:pPr marL="0" indent="0">
              <a:buNone/>
            </a:pPr>
            <a:r>
              <a:rPr lang="en-GB" dirty="0">
                <a:latin typeface="Tw Cen MT" panose="020B0602020104020603" pitchFamily="34" charset="0"/>
              </a:rPr>
              <a:t>– modifying work style based on the demands of the situation</a:t>
            </a:r>
          </a:p>
          <a:p>
            <a:pPr marL="0" indent="0">
              <a:buNone/>
            </a:pPr>
            <a:r>
              <a:rPr lang="en-GB" dirty="0">
                <a:latin typeface="Tw Cen MT" panose="020B0602020104020603" pitchFamily="34" charset="0"/>
              </a:rPr>
              <a:t> – recognizing and incorporating successful techniques of </a:t>
            </a:r>
          </a:p>
          <a:p>
            <a:pPr marL="0" indent="0">
              <a:buNone/>
            </a:pPr>
            <a:r>
              <a:rPr lang="en-GB" dirty="0">
                <a:latin typeface="Tw Cen MT" panose="020B0602020104020603" pitchFamily="34" charset="0"/>
              </a:rPr>
              <a:t> – multi-tasking without sacrificing quality of work</a:t>
            </a:r>
          </a:p>
          <a:p>
            <a:pPr marL="0" indent="0">
              <a:buNone/>
            </a:pPr>
            <a:r>
              <a:rPr lang="en-GB" dirty="0">
                <a:latin typeface="Tw Cen MT" panose="020B0602020104020603" pitchFamily="34" charset="0"/>
              </a:rPr>
              <a:t> – offering to work overtime or change work schedules to accomplish goals</a:t>
            </a:r>
          </a:p>
        </p:txBody>
      </p:sp>
      <p:sp>
        <p:nvSpPr>
          <p:cNvPr id="73" name="Rectangle 72">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218" name="Picture 2" descr="News: Flexibility is critical for business success: Report — People Matters">
            <a:extLst>
              <a:ext uri="{FF2B5EF4-FFF2-40B4-BE49-F238E27FC236}">
                <a16:creationId xmlns:a16="http://schemas.microsoft.com/office/drawing/2014/main" id="{D28E176E-6507-4B25-9DFD-BFF388D4C51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055039" y="2822713"/>
            <a:ext cx="3191458" cy="1795195"/>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E3B841CD-A2B3-44C6-91D7-40FC7342C601}"/>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5532149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C6F2514-7CA9-4A0B-A507-54A9DAAF09C3}"/>
              </a:ext>
            </a:extLst>
          </p:cNvPr>
          <p:cNvSpPr>
            <a:spLocks noGrp="1"/>
          </p:cNvSpPr>
          <p:nvPr>
            <p:ph idx="1"/>
          </p:nvPr>
        </p:nvSpPr>
        <p:spPr>
          <a:xfrm>
            <a:off x="457201" y="689318"/>
            <a:ext cx="6464104" cy="5251660"/>
          </a:xfrm>
        </p:spPr>
        <p:txBody>
          <a:bodyPr anchor="t">
            <a:normAutofit/>
          </a:bodyPr>
          <a:lstStyle/>
          <a:p>
            <a:pPr marL="0" indent="0">
              <a:buNone/>
            </a:pPr>
            <a:r>
              <a:rPr lang="en-GB" sz="2400" dirty="0">
                <a:latin typeface="Tw Cen MT" panose="020B0602020104020603" pitchFamily="34" charset="0"/>
              </a:rPr>
              <a:t>Team work</a:t>
            </a:r>
          </a:p>
          <a:p>
            <a:r>
              <a:rPr lang="en-GB" sz="2400" dirty="0">
                <a:latin typeface="Tw Cen MT" panose="020B0602020104020603" pitchFamily="34" charset="0"/>
              </a:rPr>
              <a:t>Is cooperation and collaboration among people to accomplish a shared goal </a:t>
            </a:r>
          </a:p>
          <a:p>
            <a:pPr marL="0" indent="0">
              <a:buNone/>
            </a:pPr>
            <a:r>
              <a:rPr lang="en-GB" sz="2400" dirty="0">
                <a:highlight>
                  <a:srgbClr val="FFFF00"/>
                </a:highlight>
                <a:latin typeface="Tw Cen MT" panose="020B0602020104020603" pitchFamily="34" charset="0"/>
              </a:rPr>
              <a:t>Requires unified </a:t>
            </a:r>
            <a:r>
              <a:rPr lang="en-GB" sz="2400" dirty="0" err="1">
                <a:highlight>
                  <a:srgbClr val="FFFF00"/>
                </a:highlight>
                <a:latin typeface="Tw Cen MT" panose="020B0602020104020603" pitchFamily="34" charset="0"/>
              </a:rPr>
              <a:t>behaviors</a:t>
            </a:r>
            <a:r>
              <a:rPr lang="en-GB" sz="2400" dirty="0">
                <a:highlight>
                  <a:srgbClr val="FFFF00"/>
                </a:highlight>
                <a:latin typeface="Tw Cen MT" panose="020B0602020104020603" pitchFamily="34" charset="0"/>
              </a:rPr>
              <a:t> including:</a:t>
            </a:r>
          </a:p>
          <a:p>
            <a:r>
              <a:rPr lang="en-GB" sz="2400" dirty="0">
                <a:latin typeface="Tw Cen MT" panose="020B0602020104020603" pitchFamily="34" charset="0"/>
              </a:rPr>
              <a:t> – recognizing strengths and capabilities of each team member</a:t>
            </a:r>
          </a:p>
          <a:p>
            <a:r>
              <a:rPr lang="en-GB" sz="2400" dirty="0">
                <a:latin typeface="Tw Cen MT" panose="020B0602020104020603" pitchFamily="34" charset="0"/>
              </a:rPr>
              <a:t> – distinguishing roles and responsibilities and being accountable for their fulfilment</a:t>
            </a:r>
          </a:p>
          <a:p>
            <a:r>
              <a:rPr lang="en-GB" sz="2400" dirty="0">
                <a:latin typeface="Tw Cen MT" panose="020B0602020104020603" pitchFamily="34" charset="0"/>
              </a:rPr>
              <a:t> – organizing and sharing resources efficiently</a:t>
            </a:r>
          </a:p>
          <a:p>
            <a:r>
              <a:rPr lang="en-GB" sz="2400" dirty="0">
                <a:latin typeface="Tw Cen MT" panose="020B0602020104020603" pitchFamily="34" charset="0"/>
              </a:rPr>
              <a:t> – expressing appreciation for the contributions of all team members</a:t>
            </a:r>
          </a:p>
        </p:txBody>
      </p:sp>
      <p:sp>
        <p:nvSpPr>
          <p:cNvPr id="73" name="Rectangle 72">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22" name="Picture 2" descr="Employability Skills: Teamwork Skills - National Skills Network">
            <a:extLst>
              <a:ext uri="{FF2B5EF4-FFF2-40B4-BE49-F238E27FC236}">
                <a16:creationId xmlns:a16="http://schemas.microsoft.com/office/drawing/2014/main" id="{3E250B87-C8CC-4804-9600-996C5F6D6E3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75967" y="2449232"/>
            <a:ext cx="4170530" cy="1991428"/>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C87B95E6-7D96-4142-B594-AF3063D72B86}"/>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1710561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DAFD9B6-3A74-4F23-A912-3FF7C522094C}"/>
              </a:ext>
            </a:extLst>
          </p:cNvPr>
          <p:cNvSpPr>
            <a:spLocks noGrp="1"/>
          </p:cNvSpPr>
          <p:nvPr>
            <p:ph idx="1"/>
          </p:nvPr>
        </p:nvSpPr>
        <p:spPr>
          <a:xfrm>
            <a:off x="337626" y="562708"/>
            <a:ext cx="6738342" cy="5331655"/>
          </a:xfrm>
        </p:spPr>
        <p:txBody>
          <a:bodyPr anchor="t">
            <a:noAutofit/>
          </a:bodyPr>
          <a:lstStyle/>
          <a:p>
            <a:pPr marL="0" indent="0">
              <a:buNone/>
            </a:pPr>
            <a:r>
              <a:rPr lang="en-GB" dirty="0">
                <a:solidFill>
                  <a:schemeClr val="bg1"/>
                </a:solidFill>
                <a:highlight>
                  <a:srgbClr val="000080"/>
                </a:highlight>
                <a:latin typeface="Tw Cen MT" panose="020B0602020104020603" pitchFamily="34" charset="0"/>
              </a:rPr>
              <a:t>Willingness to learn </a:t>
            </a:r>
          </a:p>
          <a:p>
            <a:r>
              <a:rPr lang="en-GB" dirty="0">
                <a:latin typeface="Tw Cen MT" panose="020B0602020104020603" pitchFamily="34" charset="0"/>
              </a:rPr>
              <a:t>Refers to a desire and commitment to obtain any necessary knowledge and skills</a:t>
            </a:r>
          </a:p>
          <a:p>
            <a:pPr marL="0" indent="0">
              <a:buNone/>
            </a:pPr>
            <a:r>
              <a:rPr lang="en-GB" b="1" dirty="0">
                <a:highlight>
                  <a:srgbClr val="FFFF00"/>
                </a:highlight>
                <a:latin typeface="Tw Cen MT" panose="020B0602020104020603" pitchFamily="34" charset="0"/>
              </a:rPr>
              <a:t>Requires inquisitive </a:t>
            </a:r>
            <a:r>
              <a:rPr lang="en-GB" b="1" dirty="0" err="1">
                <a:highlight>
                  <a:srgbClr val="FFFF00"/>
                </a:highlight>
                <a:latin typeface="Tw Cen MT" panose="020B0602020104020603" pitchFamily="34" charset="0"/>
              </a:rPr>
              <a:t>behaviors</a:t>
            </a:r>
            <a:r>
              <a:rPr lang="en-GB" b="1" dirty="0">
                <a:highlight>
                  <a:srgbClr val="FFFF00"/>
                </a:highlight>
                <a:latin typeface="Tw Cen MT" panose="020B0602020104020603" pitchFamily="34" charset="0"/>
              </a:rPr>
              <a:t> including:</a:t>
            </a:r>
          </a:p>
          <a:p>
            <a:r>
              <a:rPr lang="en-GB" dirty="0">
                <a:latin typeface="Tw Cen MT" panose="020B0602020104020603" pitchFamily="34" charset="0"/>
              </a:rPr>
              <a:t> – demonstrating interest in peers’ methodologies and skill sets</a:t>
            </a:r>
          </a:p>
          <a:p>
            <a:r>
              <a:rPr lang="en-GB" dirty="0">
                <a:latin typeface="Tw Cen MT" panose="020B0602020104020603" pitchFamily="34" charset="0"/>
              </a:rPr>
              <a:t> –asking questions and taking notes in meetings and other group settings</a:t>
            </a:r>
          </a:p>
          <a:p>
            <a:r>
              <a:rPr lang="en-GB" dirty="0">
                <a:latin typeface="Tw Cen MT" panose="020B0602020104020603" pitchFamily="34" charset="0"/>
              </a:rPr>
              <a:t> – taking on new challenges with confidence</a:t>
            </a:r>
          </a:p>
          <a:p>
            <a:r>
              <a:rPr lang="en-GB" dirty="0">
                <a:latin typeface="Tw Cen MT" panose="020B0602020104020603" pitchFamily="34" charset="0"/>
              </a:rPr>
              <a:t> – participating in professional workshops, continuing education and training opportunities</a:t>
            </a:r>
          </a:p>
        </p:txBody>
      </p:sp>
      <p:sp>
        <p:nvSpPr>
          <p:cNvPr id="12" name="Rectangle 11">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descr="Business Growth">
            <a:extLst>
              <a:ext uri="{FF2B5EF4-FFF2-40B4-BE49-F238E27FC236}">
                <a16:creationId xmlns:a16="http://schemas.microsoft.com/office/drawing/2014/main" id="{D69C6C3B-D42F-4DC2-869F-8531FEC6922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75967" y="1359681"/>
            <a:ext cx="4170530" cy="4170530"/>
          </a:xfrm>
          <a:prstGeom prst="rect">
            <a:avLst/>
          </a:prstGeom>
        </p:spPr>
      </p:pic>
      <p:sp>
        <p:nvSpPr>
          <p:cNvPr id="2" name="Footer Placeholder 1">
            <a:extLst>
              <a:ext uri="{FF2B5EF4-FFF2-40B4-BE49-F238E27FC236}">
                <a16:creationId xmlns:a16="http://schemas.microsoft.com/office/drawing/2014/main" id="{3A678D04-3027-40EA-A2BB-8D0A1CA83B9B}"/>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7519310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D4248CF-6D4A-4D78-8F75-302998D1A9EA}"/>
              </a:ext>
            </a:extLst>
          </p:cNvPr>
          <p:cNvSpPr>
            <a:spLocks noGrp="1"/>
          </p:cNvSpPr>
          <p:nvPr>
            <p:ph idx="1"/>
          </p:nvPr>
        </p:nvSpPr>
        <p:spPr>
          <a:xfrm>
            <a:off x="212036" y="437322"/>
            <a:ext cx="7187570" cy="5503656"/>
          </a:xfrm>
        </p:spPr>
        <p:txBody>
          <a:bodyPr anchor="t">
            <a:normAutofit/>
          </a:bodyPr>
          <a:lstStyle/>
          <a:p>
            <a:pPr marL="0" indent="0">
              <a:buNone/>
            </a:pPr>
            <a:r>
              <a:rPr lang="en-GB" sz="2400" dirty="0">
                <a:solidFill>
                  <a:schemeClr val="bg1"/>
                </a:solidFill>
                <a:highlight>
                  <a:srgbClr val="0000FF"/>
                </a:highlight>
                <a:latin typeface="Tw Cen MT" panose="020B0602020104020603" pitchFamily="34" charset="0"/>
              </a:rPr>
              <a:t>Decision making</a:t>
            </a:r>
          </a:p>
          <a:p>
            <a:pPr marL="0" indent="0">
              <a:buNone/>
            </a:pPr>
            <a:r>
              <a:rPr lang="en-GB" sz="2400" dirty="0">
                <a:latin typeface="Tw Cen MT" panose="020B0602020104020603" pitchFamily="34" charset="0"/>
              </a:rPr>
              <a:t>Is the ability to select an effective choice from available options</a:t>
            </a:r>
          </a:p>
          <a:p>
            <a:pPr marL="0" indent="0">
              <a:buNone/>
            </a:pPr>
            <a:r>
              <a:rPr lang="en-GB" sz="2400" dirty="0">
                <a:latin typeface="Tw Cen MT" panose="020B0602020104020603" pitchFamily="34" charset="0"/>
              </a:rPr>
              <a:t> – by </a:t>
            </a:r>
            <a:r>
              <a:rPr lang="en-GB" sz="2400" dirty="0" err="1">
                <a:latin typeface="Tw Cen MT" panose="020B0602020104020603" pitchFamily="34" charset="0"/>
              </a:rPr>
              <a:t>analyzing</a:t>
            </a:r>
            <a:r>
              <a:rPr lang="en-GB" sz="2400" dirty="0">
                <a:latin typeface="Tw Cen MT" panose="020B0602020104020603" pitchFamily="34" charset="0"/>
              </a:rPr>
              <a:t> needs and available options </a:t>
            </a:r>
          </a:p>
          <a:p>
            <a:pPr marL="0" indent="0">
              <a:buNone/>
            </a:pPr>
            <a:r>
              <a:rPr lang="en-GB" sz="2400" b="1" dirty="0">
                <a:highlight>
                  <a:srgbClr val="FFFF00"/>
                </a:highlight>
                <a:latin typeface="Tw Cen MT" panose="020B0602020104020603" pitchFamily="34" charset="0"/>
              </a:rPr>
              <a:t>Requires resolute </a:t>
            </a:r>
            <a:r>
              <a:rPr lang="en-GB" sz="2400" b="1" dirty="0" err="1">
                <a:highlight>
                  <a:srgbClr val="FFFF00"/>
                </a:highlight>
                <a:latin typeface="Tw Cen MT" panose="020B0602020104020603" pitchFamily="34" charset="0"/>
              </a:rPr>
              <a:t>behaviors</a:t>
            </a:r>
            <a:r>
              <a:rPr lang="en-GB" sz="2400" b="1" dirty="0">
                <a:highlight>
                  <a:srgbClr val="FFFF00"/>
                </a:highlight>
                <a:latin typeface="Tw Cen MT" panose="020B0602020104020603" pitchFamily="34" charset="0"/>
              </a:rPr>
              <a:t> including:</a:t>
            </a:r>
          </a:p>
          <a:p>
            <a:pPr marL="0" indent="0">
              <a:buNone/>
            </a:pPr>
            <a:r>
              <a:rPr lang="en-GB" sz="2400" dirty="0">
                <a:latin typeface="Tw Cen MT" panose="020B0602020104020603" pitchFamily="34" charset="0"/>
              </a:rPr>
              <a:t> – keeping an open mind by avoiding assumptions and biases</a:t>
            </a:r>
          </a:p>
          <a:p>
            <a:pPr marL="0" indent="0">
              <a:buNone/>
            </a:pPr>
            <a:r>
              <a:rPr lang="en-GB" sz="2400" dirty="0">
                <a:latin typeface="Tw Cen MT" panose="020B0602020104020603" pitchFamily="34" charset="0"/>
              </a:rPr>
              <a:t> – developing and implementing systematic decision-making processes – evaluating and learning from past decisions </a:t>
            </a:r>
          </a:p>
          <a:p>
            <a:pPr marL="0" indent="0">
              <a:buNone/>
            </a:pPr>
            <a:r>
              <a:rPr lang="en-GB" sz="2400" dirty="0">
                <a:latin typeface="Tw Cen MT" panose="020B0602020104020603" pitchFamily="34" charset="0"/>
              </a:rPr>
              <a:t>– investigating and considering diverse perspectives, especially those with experience or expertise</a:t>
            </a:r>
          </a:p>
        </p:txBody>
      </p:sp>
      <p:sp>
        <p:nvSpPr>
          <p:cNvPr id="12" name="Rectangle 11">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descr="Decision chart">
            <a:extLst>
              <a:ext uri="{FF2B5EF4-FFF2-40B4-BE49-F238E27FC236}">
                <a16:creationId xmlns:a16="http://schemas.microsoft.com/office/drawing/2014/main" id="{E7173667-6E03-4847-B28D-240D33F38E1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75967" y="1359681"/>
            <a:ext cx="4170530" cy="4170530"/>
          </a:xfrm>
          <a:prstGeom prst="rect">
            <a:avLst/>
          </a:prstGeom>
        </p:spPr>
      </p:pic>
      <p:sp>
        <p:nvSpPr>
          <p:cNvPr id="2" name="Footer Placeholder 1">
            <a:extLst>
              <a:ext uri="{FF2B5EF4-FFF2-40B4-BE49-F238E27FC236}">
                <a16:creationId xmlns:a16="http://schemas.microsoft.com/office/drawing/2014/main" id="{40F6BBB7-33E8-497D-B678-1DA32F9333E3}"/>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564272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3" name="Rectangle 72">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500"/>
            <a:ext cx="12191998" cy="6858000"/>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AFFC87AC-C919-4FE5-BAC3-39509E001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35" y="-1500"/>
            <a:ext cx="8119933" cy="6858001"/>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7D0659F6-0853-468D-B1B2-44FDBE98B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72" y="-3000"/>
            <a:ext cx="12201265" cy="6859501"/>
          </a:xfrm>
          <a:prstGeom prst="rect">
            <a:avLst/>
          </a:prstGeom>
          <a:gradFill>
            <a:gsLst>
              <a:gs pos="0">
                <a:srgbClr val="000000">
                  <a:alpha val="71765"/>
                </a:srgbClr>
              </a:gs>
              <a:gs pos="100000">
                <a:schemeClr val="accent1">
                  <a:alpha val="24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8536" y="0"/>
            <a:ext cx="11718098" cy="6858000"/>
          </a:xfrm>
          <a:prstGeom prst="rect">
            <a:avLst/>
          </a:prstGeom>
          <a:gradFill>
            <a:gsLst>
              <a:gs pos="19000">
                <a:srgbClr val="000000">
                  <a:alpha val="62000"/>
                </a:srgbClr>
              </a:gs>
              <a:gs pos="100000">
                <a:schemeClr val="accent1">
                  <a:lumMod val="75000"/>
                  <a:alpha val="44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977ACDD7-882D-4B81-A213-84C82B96B0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2888341"/>
            <a:ext cx="12203819" cy="3968158"/>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Employability Skills - YouTube">
            <a:extLst>
              <a:ext uri="{FF2B5EF4-FFF2-40B4-BE49-F238E27FC236}">
                <a16:creationId xmlns:a16="http://schemas.microsoft.com/office/drawing/2014/main" id="{9A247929-C4F4-42E6-8409-CAB5906A543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378227" y="861391"/>
            <a:ext cx="9372838" cy="5459895"/>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D34FA7A1-489E-4B1D-BC02-D2EB7ECDB641}"/>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6872849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DFBEB22-5AB6-4A64-A2BF-0BA55E929140}"/>
              </a:ext>
            </a:extLst>
          </p:cNvPr>
          <p:cNvSpPr>
            <a:spLocks noGrp="1"/>
          </p:cNvSpPr>
          <p:nvPr>
            <p:ph idx="1"/>
          </p:nvPr>
        </p:nvSpPr>
        <p:spPr>
          <a:xfrm>
            <a:off x="457200" y="956603"/>
            <a:ext cx="7177830" cy="5443763"/>
          </a:xfrm>
        </p:spPr>
        <p:txBody>
          <a:bodyPr anchor="t">
            <a:normAutofit/>
          </a:bodyPr>
          <a:lstStyle/>
          <a:p>
            <a:pPr marL="0" indent="0">
              <a:buNone/>
            </a:pPr>
            <a:r>
              <a:rPr lang="en-GB" sz="2400" dirty="0">
                <a:highlight>
                  <a:srgbClr val="FFFF00"/>
                </a:highlight>
                <a:latin typeface="Tw Cen MT" panose="020B0602020104020603" pitchFamily="34" charset="0"/>
              </a:rPr>
              <a:t>Personal traits</a:t>
            </a:r>
          </a:p>
          <a:p>
            <a:r>
              <a:rPr lang="en-GB" sz="2400" dirty="0">
                <a:latin typeface="Tw Cen MT" panose="020B0602020104020603" pitchFamily="34" charset="0"/>
              </a:rPr>
              <a:t>Can be improved by:</a:t>
            </a:r>
          </a:p>
          <a:p>
            <a:r>
              <a:rPr lang="en-GB" sz="2400" dirty="0">
                <a:latin typeface="Tw Cen MT" panose="020B0602020104020603" pitchFamily="34" charset="0"/>
              </a:rPr>
              <a:t> – Identifying necessary areas of improvement</a:t>
            </a:r>
          </a:p>
          <a:p>
            <a:r>
              <a:rPr lang="en-GB" sz="2400" dirty="0">
                <a:latin typeface="Tw Cen MT" panose="020B0602020104020603" pitchFamily="34" charset="0"/>
              </a:rPr>
              <a:t>- Maintain self-awareness </a:t>
            </a:r>
          </a:p>
          <a:p>
            <a:r>
              <a:rPr lang="en-GB" sz="2400" dirty="0">
                <a:latin typeface="Tw Cen MT" panose="020B0602020104020603" pitchFamily="34" charset="0"/>
              </a:rPr>
              <a:t>– Noticing positive traits in others and </a:t>
            </a:r>
            <a:r>
              <a:rPr lang="en-GB" sz="2400" dirty="0" err="1">
                <a:latin typeface="Tw Cen MT" panose="020B0602020104020603" pitchFamily="34" charset="0"/>
              </a:rPr>
              <a:t>modeling</a:t>
            </a:r>
            <a:r>
              <a:rPr lang="en-GB" sz="2400" dirty="0">
                <a:latin typeface="Tw Cen MT" panose="020B0602020104020603" pitchFamily="34" charset="0"/>
              </a:rPr>
              <a:t> their </a:t>
            </a:r>
            <a:r>
              <a:rPr lang="en-GB" sz="2400" dirty="0" err="1">
                <a:latin typeface="Tw Cen MT" panose="020B0602020104020603" pitchFamily="34" charset="0"/>
              </a:rPr>
              <a:t>behaviors</a:t>
            </a:r>
            <a:r>
              <a:rPr lang="en-GB" sz="2400" dirty="0">
                <a:latin typeface="Tw Cen MT" panose="020B0602020104020603" pitchFamily="34" charset="0"/>
              </a:rPr>
              <a:t> </a:t>
            </a:r>
          </a:p>
          <a:p>
            <a:r>
              <a:rPr lang="en-GB" sz="2400" dirty="0">
                <a:latin typeface="Tw Cen MT" panose="020B0602020104020603" pitchFamily="34" charset="0"/>
              </a:rPr>
              <a:t>Ask for advice when appropriate</a:t>
            </a:r>
          </a:p>
          <a:p>
            <a:r>
              <a:rPr lang="en-GB" sz="2400" dirty="0">
                <a:latin typeface="Tw Cen MT" panose="020B0602020104020603" pitchFamily="34" charset="0"/>
              </a:rPr>
              <a:t> – Finding situations requiring traits and using them to practice </a:t>
            </a:r>
          </a:p>
          <a:p>
            <a:r>
              <a:rPr lang="en-GB" sz="2400" dirty="0">
                <a:latin typeface="Tw Cen MT" panose="020B0602020104020603" pitchFamily="34" charset="0"/>
              </a:rPr>
              <a:t>• Get out of comfort zone to work on improving</a:t>
            </a:r>
          </a:p>
        </p:txBody>
      </p:sp>
      <p:sp>
        <p:nvSpPr>
          <p:cNvPr id="19" name="Rectangle 18">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descr="Head with Gears">
            <a:extLst>
              <a:ext uri="{FF2B5EF4-FFF2-40B4-BE49-F238E27FC236}">
                <a16:creationId xmlns:a16="http://schemas.microsoft.com/office/drawing/2014/main" id="{FB1BE8AD-17E3-4118-94FE-E61F048A3E3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75967" y="1359681"/>
            <a:ext cx="4170530" cy="4170530"/>
          </a:xfrm>
          <a:prstGeom prst="rect">
            <a:avLst/>
          </a:prstGeom>
        </p:spPr>
      </p:pic>
      <p:sp>
        <p:nvSpPr>
          <p:cNvPr id="2" name="Footer Placeholder 1">
            <a:extLst>
              <a:ext uri="{FF2B5EF4-FFF2-40B4-BE49-F238E27FC236}">
                <a16:creationId xmlns:a16="http://schemas.microsoft.com/office/drawing/2014/main" id="{97C835AC-4C88-4CBA-8254-EA10833DC749}"/>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7299485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2" name="Picture 2" descr="22 Interpersonal Skills Examples - Importance in the Workplace - Career  Cliff">
            <a:extLst>
              <a:ext uri="{FF2B5EF4-FFF2-40B4-BE49-F238E27FC236}">
                <a16:creationId xmlns:a16="http://schemas.microsoft.com/office/drawing/2014/main" id="{BB355512-26AE-4A37-AB55-BEE658D7DA1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7200" y="478028"/>
            <a:ext cx="11277600" cy="590194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1E04A8C-E97B-46A6-829C-EF4478953FB7}"/>
              </a:ext>
            </a:extLst>
          </p:cNvPr>
          <p:cNvSpPr txBox="1"/>
          <p:nvPr/>
        </p:nvSpPr>
        <p:spPr>
          <a:xfrm>
            <a:off x="3779520" y="-856"/>
            <a:ext cx="6096000" cy="461665"/>
          </a:xfrm>
          <a:prstGeom prst="rect">
            <a:avLst/>
          </a:prstGeom>
          <a:noFill/>
        </p:spPr>
        <p:txBody>
          <a:bodyPr wrap="square">
            <a:spAutoFit/>
          </a:bodyPr>
          <a:lstStyle/>
          <a:p>
            <a:pPr marL="0" indent="0">
              <a:spcAft>
                <a:spcPts val="600"/>
              </a:spcAft>
              <a:buNone/>
            </a:pPr>
            <a:r>
              <a:rPr lang="en-GB" sz="2400" b="1" dirty="0">
                <a:solidFill>
                  <a:schemeClr val="bg1"/>
                </a:solidFill>
              </a:rPr>
              <a:t>Interpersonal skills</a:t>
            </a:r>
          </a:p>
        </p:txBody>
      </p:sp>
      <p:sp>
        <p:nvSpPr>
          <p:cNvPr id="2" name="Footer Placeholder 1">
            <a:extLst>
              <a:ext uri="{FF2B5EF4-FFF2-40B4-BE49-F238E27FC236}">
                <a16:creationId xmlns:a16="http://schemas.microsoft.com/office/drawing/2014/main" id="{12E3D182-05E6-4183-AAE9-6F9FCB2EFC2A}"/>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0742439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Rectangle 36">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8DA8914-2371-482A-9FF8-69A56DC578F9}"/>
              </a:ext>
            </a:extLst>
          </p:cNvPr>
          <p:cNvSpPr txBox="1"/>
          <p:nvPr/>
        </p:nvSpPr>
        <p:spPr>
          <a:xfrm>
            <a:off x="466722" y="586855"/>
            <a:ext cx="3201366" cy="3387497"/>
          </a:xfrm>
          <a:prstGeom prst="rect">
            <a:avLst/>
          </a:prstGeom>
        </p:spPr>
        <p:txBody>
          <a:bodyPr vert="horz" lIns="91440" tIns="45720" rIns="91440" bIns="45720" rtlCol="0" anchor="b">
            <a:normAutofit/>
          </a:bodyPr>
          <a:lstStyle/>
          <a:p>
            <a:pPr marL="0" indent="0" algn="r">
              <a:lnSpc>
                <a:spcPct val="90000"/>
              </a:lnSpc>
              <a:spcBef>
                <a:spcPct val="0"/>
              </a:spcBef>
              <a:spcAft>
                <a:spcPts val="600"/>
              </a:spcAft>
            </a:pPr>
            <a:r>
              <a:rPr lang="en-US" sz="4000" b="1" kern="1200">
                <a:solidFill>
                  <a:srgbClr val="FFFFFF"/>
                </a:solidFill>
                <a:latin typeface="+mj-lt"/>
                <a:ea typeface="+mj-ea"/>
                <a:cs typeface="+mj-cs"/>
              </a:rPr>
              <a:t>Interpersonal skills</a:t>
            </a:r>
          </a:p>
        </p:txBody>
      </p:sp>
      <p:sp>
        <p:nvSpPr>
          <p:cNvPr id="3" name="Content Placeholder 2">
            <a:extLst>
              <a:ext uri="{FF2B5EF4-FFF2-40B4-BE49-F238E27FC236}">
                <a16:creationId xmlns:a16="http://schemas.microsoft.com/office/drawing/2014/main" id="{D087BDD1-1F8A-4C17-86E3-0B55EFE28CD2}"/>
              </a:ext>
            </a:extLst>
          </p:cNvPr>
          <p:cNvSpPr>
            <a:spLocks noGrp="1"/>
          </p:cNvSpPr>
          <p:nvPr>
            <p:ph idx="1"/>
          </p:nvPr>
        </p:nvSpPr>
        <p:spPr>
          <a:xfrm>
            <a:off x="4367695" y="295422"/>
            <a:ext cx="6997911" cy="5900105"/>
          </a:xfrm>
        </p:spPr>
        <p:txBody>
          <a:bodyPr vert="horz" lIns="91440" tIns="45720" rIns="91440" bIns="45720" rtlCol="0" anchor="ctr">
            <a:normAutofit/>
          </a:bodyPr>
          <a:lstStyle/>
          <a:p>
            <a:pPr marL="0" indent="0">
              <a:buNone/>
            </a:pPr>
            <a:r>
              <a:rPr lang="en-US" sz="2000" dirty="0"/>
              <a:t>Are developed continuously during every social interaction in a person’s life</a:t>
            </a:r>
          </a:p>
          <a:p>
            <a:r>
              <a:rPr lang="en-US" sz="2000" dirty="0"/>
              <a:t> – Good and bad habits are formed over time</a:t>
            </a:r>
          </a:p>
          <a:p>
            <a:r>
              <a:rPr lang="en-US" sz="2000" dirty="0"/>
              <a:t> • Can influence professional and social aspects of an individual’s life</a:t>
            </a:r>
          </a:p>
          <a:p>
            <a:r>
              <a:rPr lang="en-US" sz="2000" dirty="0"/>
              <a:t> – Good interpersonal skills lead to better relationships</a:t>
            </a:r>
          </a:p>
          <a:p>
            <a:pPr marL="0" indent="0">
              <a:buNone/>
            </a:pPr>
            <a:r>
              <a:rPr lang="en-US" sz="2000" dirty="0">
                <a:highlight>
                  <a:srgbClr val="FFFF00"/>
                </a:highlight>
              </a:rPr>
              <a:t>Interpersonal skills can be improved by: </a:t>
            </a:r>
          </a:p>
          <a:p>
            <a:r>
              <a:rPr lang="en-US" sz="2000" dirty="0"/>
              <a:t>– Developing emotional intelligence</a:t>
            </a:r>
          </a:p>
          <a:p>
            <a:r>
              <a:rPr lang="en-US" sz="2000" dirty="0"/>
              <a:t> • Understand one’s own emotions, the emotions of others and how emotions affect attitude and behavior</a:t>
            </a:r>
          </a:p>
          <a:p>
            <a:r>
              <a:rPr lang="en-US" sz="2000" dirty="0"/>
              <a:t> – Maintaining a good attitude</a:t>
            </a:r>
          </a:p>
          <a:p>
            <a:r>
              <a:rPr lang="en-US" sz="2000" dirty="0"/>
              <a:t> • Smile and be happy to help boost others’ moods </a:t>
            </a:r>
          </a:p>
          <a:p>
            <a:r>
              <a:rPr lang="en-US" sz="2000" dirty="0"/>
              <a:t>– Practicing continuously</a:t>
            </a:r>
          </a:p>
          <a:p>
            <a:r>
              <a:rPr lang="en-US" sz="2000" dirty="0"/>
              <a:t> • Socialize often and consider every interaction an opportunity to strengthen abilities</a:t>
            </a:r>
          </a:p>
          <a:p>
            <a:endParaRPr lang="en-US" sz="2000" dirty="0"/>
          </a:p>
        </p:txBody>
      </p:sp>
      <p:sp>
        <p:nvSpPr>
          <p:cNvPr id="2" name="Footer Placeholder 1">
            <a:extLst>
              <a:ext uri="{FF2B5EF4-FFF2-40B4-BE49-F238E27FC236}">
                <a16:creationId xmlns:a16="http://schemas.microsoft.com/office/drawing/2014/main" id="{7955DF68-2EAC-449B-8069-0B82A44435BB}"/>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4572990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66" name="Picture 2" descr="The importance of interpersonal skills - OpenLearn - Open University -  Y159_1">
            <a:extLst>
              <a:ext uri="{FF2B5EF4-FFF2-40B4-BE49-F238E27FC236}">
                <a16:creationId xmlns:a16="http://schemas.microsoft.com/office/drawing/2014/main" id="{C1EAC778-3177-47BE-B4EE-B84A7F39B85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655" r="16436" b="1"/>
          <a:stretch/>
        </p:blipFill>
        <p:spPr bwMode="auto">
          <a:xfrm>
            <a:off x="2522356"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121ACEB-979B-4C04-BF6A-9D1CD7AD08A1}"/>
              </a:ext>
            </a:extLst>
          </p:cNvPr>
          <p:cNvSpPr>
            <a:spLocks noGrp="1"/>
          </p:cNvSpPr>
          <p:nvPr>
            <p:ph idx="1"/>
          </p:nvPr>
        </p:nvSpPr>
        <p:spPr>
          <a:xfrm>
            <a:off x="198783" y="281843"/>
            <a:ext cx="4447539" cy="6118957"/>
          </a:xfrm>
        </p:spPr>
        <p:txBody>
          <a:bodyPr>
            <a:noAutofit/>
          </a:bodyPr>
          <a:lstStyle/>
          <a:p>
            <a:pPr marL="0" indent="0">
              <a:buNone/>
            </a:pPr>
            <a:r>
              <a:rPr lang="en-GB" sz="2400" dirty="0">
                <a:solidFill>
                  <a:schemeClr val="bg1"/>
                </a:solidFill>
                <a:highlight>
                  <a:srgbClr val="0000FF"/>
                </a:highlight>
                <a:latin typeface="Tw Cen MT" panose="020B0602020104020603" pitchFamily="34" charset="0"/>
              </a:rPr>
              <a:t>Interpersonal skills</a:t>
            </a:r>
          </a:p>
          <a:p>
            <a:r>
              <a:rPr lang="en-GB" sz="2400" dirty="0">
                <a:latin typeface="Tw Cen MT" panose="020B0602020104020603" pitchFamily="34" charset="0"/>
              </a:rPr>
              <a:t>Are abilities which enable effective interaction </a:t>
            </a:r>
          </a:p>
          <a:p>
            <a:pPr marL="0" indent="0">
              <a:buNone/>
            </a:pPr>
            <a:r>
              <a:rPr lang="en-GB" sz="2400" dirty="0">
                <a:latin typeface="Tw Cen MT" panose="020B0602020104020603" pitchFamily="34" charset="0"/>
              </a:rPr>
              <a:t>Needed in health care </a:t>
            </a:r>
            <a:r>
              <a:rPr lang="en-GB" sz="2400" dirty="0">
                <a:highlight>
                  <a:srgbClr val="FFFF00"/>
                </a:highlight>
                <a:latin typeface="Tw Cen MT" panose="020B0602020104020603" pitchFamily="34" charset="0"/>
              </a:rPr>
              <a:t>include</a:t>
            </a:r>
            <a:r>
              <a:rPr lang="en-GB" sz="2400" dirty="0">
                <a:latin typeface="Tw Cen MT" panose="020B0602020104020603" pitchFamily="34" charset="0"/>
              </a:rPr>
              <a:t>:</a:t>
            </a:r>
          </a:p>
          <a:p>
            <a:r>
              <a:rPr lang="en-GB" sz="2400" dirty="0">
                <a:latin typeface="Tw Cen MT" panose="020B0602020104020603" pitchFamily="34" charset="0"/>
              </a:rPr>
              <a:t> – Respect</a:t>
            </a:r>
          </a:p>
          <a:p>
            <a:r>
              <a:rPr lang="en-GB" sz="2400" dirty="0">
                <a:latin typeface="Tw Cen MT" panose="020B0602020104020603" pitchFamily="34" charset="0"/>
              </a:rPr>
              <a:t>– Communication </a:t>
            </a:r>
          </a:p>
          <a:p>
            <a:r>
              <a:rPr lang="en-GB" sz="2400" dirty="0">
                <a:latin typeface="Tw Cen MT" panose="020B0602020104020603" pitchFamily="34" charset="0"/>
              </a:rPr>
              <a:t>– Teamwork </a:t>
            </a:r>
          </a:p>
          <a:p>
            <a:r>
              <a:rPr lang="en-GB" sz="2400" dirty="0">
                <a:latin typeface="Tw Cen MT" panose="020B0602020104020603" pitchFamily="34" charset="0"/>
              </a:rPr>
              <a:t>– Empathy</a:t>
            </a:r>
          </a:p>
          <a:p>
            <a:r>
              <a:rPr lang="en-GB" sz="2400" dirty="0">
                <a:latin typeface="Tw Cen MT" panose="020B0602020104020603" pitchFamily="34" charset="0"/>
              </a:rPr>
              <a:t> – Tact</a:t>
            </a:r>
          </a:p>
          <a:p>
            <a:r>
              <a:rPr lang="en-GB" sz="2400" dirty="0">
                <a:latin typeface="Tw Cen MT" panose="020B0602020104020603" pitchFamily="34" charset="0"/>
              </a:rPr>
              <a:t> – Leadership</a:t>
            </a:r>
          </a:p>
          <a:p>
            <a:r>
              <a:rPr lang="en-GB" sz="2400" dirty="0">
                <a:latin typeface="Tw Cen MT" panose="020B0602020104020603" pitchFamily="34" charset="0"/>
              </a:rPr>
              <a:t> – Conflict resolution</a:t>
            </a:r>
          </a:p>
        </p:txBody>
      </p:sp>
      <p:sp>
        <p:nvSpPr>
          <p:cNvPr id="2" name="Footer Placeholder 1">
            <a:extLst>
              <a:ext uri="{FF2B5EF4-FFF2-40B4-BE49-F238E27FC236}">
                <a16:creationId xmlns:a16="http://schemas.microsoft.com/office/drawing/2014/main" id="{EBE08781-5977-45A0-B8AF-B34A9DB73839}"/>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2106539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1" name="Content Placeholder 2">
            <a:extLst>
              <a:ext uri="{FF2B5EF4-FFF2-40B4-BE49-F238E27FC236}">
                <a16:creationId xmlns:a16="http://schemas.microsoft.com/office/drawing/2014/main" id="{7516747C-A1EF-4298-948F-232A9F81C9C9}"/>
              </a:ext>
            </a:extLst>
          </p:cNvPr>
          <p:cNvGraphicFramePr>
            <a:graphicFrameLocks noGrp="1"/>
          </p:cNvGraphicFramePr>
          <p:nvPr>
            <p:ph idx="1"/>
            <p:extLst>
              <p:ext uri="{D42A27DB-BD31-4B8C-83A1-F6EECF244321}">
                <p14:modId xmlns:p14="http://schemas.microsoft.com/office/powerpoint/2010/main" val="3709239794"/>
              </p:ext>
            </p:extLst>
          </p:nvPr>
        </p:nvGraphicFramePr>
        <p:xfrm>
          <a:off x="4403188" y="182880"/>
          <a:ext cx="7596554" cy="64711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Footer Placeholder 1">
            <a:extLst>
              <a:ext uri="{FF2B5EF4-FFF2-40B4-BE49-F238E27FC236}">
                <a16:creationId xmlns:a16="http://schemas.microsoft.com/office/drawing/2014/main" id="{B34F20E8-3801-4000-A949-3446A045E78C}"/>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1532095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290" name="Picture 2" descr="Effective communication is essential for business survival during Covid-19">
            <a:extLst>
              <a:ext uri="{FF2B5EF4-FFF2-40B4-BE49-F238E27FC236}">
                <a16:creationId xmlns:a16="http://schemas.microsoft.com/office/drawing/2014/main" id="{2CEEA21D-3D5F-416D-AFBF-0B004AE76463}"/>
              </a:ext>
            </a:extLst>
          </p:cNvPr>
          <p:cNvPicPr>
            <a:picLocks noChangeAspect="1" noChangeArrowheads="1"/>
          </p:cNvPicPr>
          <p:nvPr/>
        </p:nvPicPr>
        <p:blipFill rotWithShape="1">
          <a:blip r:embed="rId2">
            <a:duotone>
              <a:prstClr val="black"/>
              <a:schemeClr val="tx2">
                <a:tint val="45000"/>
                <a:satMod val="400000"/>
              </a:schemeClr>
            </a:duotone>
            <a:extLst>
              <a:ext uri="{28A0092B-C50C-407E-A947-70E740481C1C}">
                <a14:useLocalDpi xmlns:a14="http://schemas.microsoft.com/office/drawing/2010/main" val="0"/>
              </a:ext>
            </a:extLst>
          </a:blip>
          <a:srcRect l="3556" r="1" b="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2292" name="Rectangle 70">
            <a:extLst>
              <a:ext uri="{FF2B5EF4-FFF2-40B4-BE49-F238E27FC236}">
                <a16:creationId xmlns:a16="http://schemas.microsoft.com/office/drawing/2014/main" id="{B4147794-66B7-4CDE-BC75-BBDC48B2F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9481" y="0"/>
            <a:ext cx="7718119" cy="6858000"/>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12293" name="Rectangle 72">
            <a:extLst>
              <a:ext uri="{FF2B5EF4-FFF2-40B4-BE49-F238E27FC236}">
                <a16:creationId xmlns:a16="http://schemas.microsoft.com/office/drawing/2014/main" id="{41202E79-1236-4DF8-9921-F47A0B079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1">
              <a:lumMod val="85000"/>
              <a:lumOff val="1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E3931341-9A55-4FBB-97BF-74BA2A7FD69B}"/>
              </a:ext>
            </a:extLst>
          </p:cNvPr>
          <p:cNvGraphicFramePr>
            <a:graphicFrameLocks noGrp="1"/>
          </p:cNvGraphicFramePr>
          <p:nvPr>
            <p:ph idx="1"/>
            <p:extLst>
              <p:ext uri="{D42A27DB-BD31-4B8C-83A1-F6EECF244321}">
                <p14:modId xmlns:p14="http://schemas.microsoft.com/office/powerpoint/2010/main" val="133810759"/>
              </p:ext>
            </p:extLst>
          </p:nvPr>
        </p:nvGraphicFramePr>
        <p:xfrm>
          <a:off x="3812522" y="589659"/>
          <a:ext cx="7212037" cy="56786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Footer Placeholder 1">
            <a:extLst>
              <a:ext uri="{FF2B5EF4-FFF2-40B4-BE49-F238E27FC236}">
                <a16:creationId xmlns:a16="http://schemas.microsoft.com/office/drawing/2014/main" id="{8D56396C-9DF8-49A5-9090-64598F5C916F}"/>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0688888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316" name="Rectangle 70">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43F7AAB-79DD-4E15-99EE-68BAC4B00361}"/>
              </a:ext>
            </a:extLst>
          </p:cNvPr>
          <p:cNvSpPr>
            <a:spLocks noGrp="1"/>
          </p:cNvSpPr>
          <p:nvPr>
            <p:ph idx="1"/>
          </p:nvPr>
        </p:nvSpPr>
        <p:spPr>
          <a:xfrm>
            <a:off x="392372" y="422032"/>
            <a:ext cx="5702104" cy="5866226"/>
          </a:xfrm>
        </p:spPr>
        <p:txBody>
          <a:bodyPr>
            <a:noAutofit/>
          </a:bodyPr>
          <a:lstStyle/>
          <a:p>
            <a:pPr marL="0" indent="0">
              <a:buNone/>
            </a:pPr>
            <a:r>
              <a:rPr lang="en-GB" dirty="0">
                <a:solidFill>
                  <a:schemeClr val="bg1"/>
                </a:solidFill>
                <a:highlight>
                  <a:srgbClr val="0000FF"/>
                </a:highlight>
              </a:rPr>
              <a:t>Empathy</a:t>
            </a:r>
          </a:p>
          <a:p>
            <a:r>
              <a:rPr lang="en-GB" dirty="0"/>
              <a:t>Is the ability to recognize and understand the feelings of others • Requires considerate </a:t>
            </a:r>
            <a:r>
              <a:rPr lang="en-GB" dirty="0" err="1"/>
              <a:t>behaviors</a:t>
            </a:r>
            <a:r>
              <a:rPr lang="en-GB" dirty="0"/>
              <a:t> including: </a:t>
            </a:r>
          </a:p>
          <a:p>
            <a:r>
              <a:rPr lang="en-GB" dirty="0"/>
              <a:t>– maintaining self-awareness regarding the treatment others</a:t>
            </a:r>
          </a:p>
          <a:p>
            <a:r>
              <a:rPr lang="en-GB" dirty="0"/>
              <a:t> – actively listening to others</a:t>
            </a:r>
          </a:p>
          <a:p>
            <a:r>
              <a:rPr lang="en-GB" dirty="0"/>
              <a:t> – validating others’ perspectives and emotions </a:t>
            </a:r>
          </a:p>
          <a:p>
            <a:r>
              <a:rPr lang="en-GB" dirty="0"/>
              <a:t>– being authentic and genuine during interactions with others</a:t>
            </a:r>
          </a:p>
        </p:txBody>
      </p:sp>
      <p:pic>
        <p:nvPicPr>
          <p:cNvPr id="13314" name="Picture 2" descr="Building Empathy | Potential Plus UK">
            <a:extLst>
              <a:ext uri="{FF2B5EF4-FFF2-40B4-BE49-F238E27FC236}">
                <a16:creationId xmlns:a16="http://schemas.microsoft.com/office/drawing/2014/main" id="{63BE1279-10A8-45B3-A22D-A503499D44B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823" r="18529" b="-1"/>
          <a:stretch/>
        </p:blipFill>
        <p:spPr bwMode="auto">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69CD1183-BA32-4F46-ADA3-382FBE78F6B4}"/>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9521328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30DFEA6-97FA-4B1E-B7A0-33DB24BB56A3}"/>
              </a:ext>
            </a:extLst>
          </p:cNvPr>
          <p:cNvSpPr>
            <a:spLocks noGrp="1"/>
          </p:cNvSpPr>
          <p:nvPr>
            <p:ph idx="1"/>
          </p:nvPr>
        </p:nvSpPr>
        <p:spPr>
          <a:xfrm>
            <a:off x="196949" y="281672"/>
            <a:ext cx="7301132" cy="6400482"/>
          </a:xfrm>
        </p:spPr>
        <p:txBody>
          <a:bodyPr anchor="t">
            <a:noAutofit/>
          </a:bodyPr>
          <a:lstStyle/>
          <a:p>
            <a:pPr marL="0" indent="0">
              <a:buNone/>
            </a:pPr>
            <a:r>
              <a:rPr lang="en-GB" sz="3600" b="1" dirty="0">
                <a:solidFill>
                  <a:schemeClr val="bg1"/>
                </a:solidFill>
                <a:highlight>
                  <a:srgbClr val="0000FF"/>
                </a:highlight>
                <a:latin typeface="Tw Cen MT" panose="020B0602020104020603" pitchFamily="34" charset="0"/>
              </a:rPr>
              <a:t>Tact</a:t>
            </a:r>
          </a:p>
          <a:p>
            <a:pPr marL="0" indent="0">
              <a:buNone/>
            </a:pPr>
            <a:endParaRPr lang="en-GB" sz="2600" b="1" dirty="0">
              <a:solidFill>
                <a:schemeClr val="bg1"/>
              </a:solidFill>
              <a:highlight>
                <a:srgbClr val="0000FF"/>
              </a:highlight>
              <a:latin typeface="Tw Cen MT" panose="020B0602020104020603" pitchFamily="34" charset="0"/>
            </a:endParaRPr>
          </a:p>
          <a:p>
            <a:r>
              <a:rPr lang="en-GB" sz="2600" dirty="0">
                <a:latin typeface="Tw Cen MT" panose="020B0602020104020603" pitchFamily="34" charset="0"/>
              </a:rPr>
              <a:t>Refers to the ability to handle delicate situations appropriately – without causing distress or offense</a:t>
            </a:r>
          </a:p>
          <a:p>
            <a:pPr marL="0" indent="0">
              <a:buNone/>
            </a:pPr>
            <a:r>
              <a:rPr lang="en-GB" sz="2600" dirty="0">
                <a:highlight>
                  <a:srgbClr val="FFFF00"/>
                </a:highlight>
                <a:latin typeface="Tw Cen MT" panose="020B0602020104020603" pitchFamily="34" charset="0"/>
              </a:rPr>
              <a:t>Requires sensitive </a:t>
            </a:r>
            <a:r>
              <a:rPr lang="en-GB" sz="2600" dirty="0" err="1">
                <a:highlight>
                  <a:srgbClr val="FFFF00"/>
                </a:highlight>
                <a:latin typeface="Tw Cen MT" panose="020B0602020104020603" pitchFamily="34" charset="0"/>
              </a:rPr>
              <a:t>behaviors</a:t>
            </a:r>
            <a:r>
              <a:rPr lang="en-GB" sz="2600" dirty="0">
                <a:highlight>
                  <a:srgbClr val="FFFF00"/>
                </a:highlight>
                <a:latin typeface="Tw Cen MT" panose="020B0602020104020603" pitchFamily="34" charset="0"/>
              </a:rPr>
              <a:t> including:</a:t>
            </a:r>
          </a:p>
          <a:p>
            <a:r>
              <a:rPr lang="en-GB" sz="2600" dirty="0">
                <a:latin typeface="Tw Cen MT" panose="020B0602020104020603" pitchFamily="34" charset="0"/>
              </a:rPr>
              <a:t> – using empathy to identify situations in which others might be uncomfortable or defensive</a:t>
            </a:r>
          </a:p>
          <a:p>
            <a:r>
              <a:rPr lang="en-GB" sz="2600" dirty="0">
                <a:latin typeface="Tw Cen MT" panose="020B0602020104020603" pitchFamily="34" charset="0"/>
              </a:rPr>
              <a:t> – planning difficult conversations by determining the preferred outcome and considering possible reactions </a:t>
            </a:r>
          </a:p>
          <a:p>
            <a:r>
              <a:rPr lang="en-GB" sz="2600" dirty="0">
                <a:latin typeface="Tw Cen MT" panose="020B0602020104020603" pitchFamily="34" charset="0"/>
              </a:rPr>
              <a:t>– communicating mindfully to avoid being hurtful, aggressive or confrontational</a:t>
            </a:r>
          </a:p>
          <a:p>
            <a:r>
              <a:rPr lang="en-GB" sz="2600" dirty="0">
                <a:latin typeface="Tw Cen MT" panose="020B0602020104020603" pitchFamily="34" charset="0"/>
              </a:rPr>
              <a:t> – maintaining control of emotions and avoiding emotional reactions</a:t>
            </a:r>
          </a:p>
        </p:txBody>
      </p:sp>
      <p:sp>
        <p:nvSpPr>
          <p:cNvPr id="73" name="Rectangle 72">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338" name="Picture 2" descr="Tact High Res Stock Images | Shutterstock">
            <a:extLst>
              <a:ext uri="{FF2B5EF4-FFF2-40B4-BE49-F238E27FC236}">
                <a16:creationId xmlns:a16="http://schemas.microsoft.com/office/drawing/2014/main" id="{9B9B88EE-CB74-4D95-864D-A302B0C334A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75967" y="2214640"/>
            <a:ext cx="4170530" cy="2460612"/>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54D67545-452E-4015-8BC3-F39CBA399BC7}"/>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0280779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364" name="Rectangle 7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362" name="Picture 2" descr="Practicing the Art of Leadership - NextPage">
            <a:extLst>
              <a:ext uri="{FF2B5EF4-FFF2-40B4-BE49-F238E27FC236}">
                <a16:creationId xmlns:a16="http://schemas.microsoft.com/office/drawing/2014/main" id="{A7FF0923-A696-4FE4-B051-81A20E35B73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573" r="13231"/>
          <a:stretch/>
        </p:blipFill>
        <p:spPr bwMode="auto">
          <a:xfrm>
            <a:off x="2522356"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15365" name="Rectangle 7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D5900EE-81A6-42FD-8284-B36067D34013}"/>
              </a:ext>
            </a:extLst>
          </p:cNvPr>
          <p:cNvSpPr>
            <a:spLocks noGrp="1"/>
          </p:cNvSpPr>
          <p:nvPr>
            <p:ph idx="1"/>
          </p:nvPr>
        </p:nvSpPr>
        <p:spPr>
          <a:xfrm>
            <a:off x="225083" y="506926"/>
            <a:ext cx="5683348" cy="6189296"/>
          </a:xfrm>
        </p:spPr>
        <p:txBody>
          <a:bodyPr>
            <a:noAutofit/>
          </a:bodyPr>
          <a:lstStyle/>
          <a:p>
            <a:pPr marL="0" indent="0">
              <a:buNone/>
            </a:pPr>
            <a:r>
              <a:rPr lang="en-GB" sz="2400" dirty="0">
                <a:solidFill>
                  <a:schemeClr val="bg1"/>
                </a:solidFill>
                <a:highlight>
                  <a:srgbClr val="0000FF"/>
                </a:highlight>
                <a:latin typeface="Tw Cen MT" panose="020B0602020104020603" pitchFamily="34" charset="0"/>
              </a:rPr>
              <a:t>Leadership</a:t>
            </a:r>
          </a:p>
          <a:p>
            <a:r>
              <a:rPr lang="en-GB" sz="2400" dirty="0">
                <a:latin typeface="Tw Cen MT" panose="020B0602020104020603" pitchFamily="34" charset="0"/>
              </a:rPr>
              <a:t> Is the ability to manage, support and guide a group of people to accomplish goals </a:t>
            </a:r>
          </a:p>
          <a:p>
            <a:pPr marL="0" indent="0">
              <a:buNone/>
            </a:pPr>
            <a:r>
              <a:rPr lang="en-GB" sz="2400" dirty="0">
                <a:highlight>
                  <a:srgbClr val="FFFF00"/>
                </a:highlight>
                <a:latin typeface="Tw Cen MT" panose="020B0602020104020603" pitchFamily="34" charset="0"/>
              </a:rPr>
              <a:t>Requires motivating </a:t>
            </a:r>
            <a:r>
              <a:rPr lang="en-GB" sz="2400" dirty="0" err="1">
                <a:highlight>
                  <a:srgbClr val="FFFF00"/>
                </a:highlight>
                <a:latin typeface="Tw Cen MT" panose="020B0602020104020603" pitchFamily="34" charset="0"/>
              </a:rPr>
              <a:t>behaviors</a:t>
            </a:r>
            <a:r>
              <a:rPr lang="en-GB" sz="2400" dirty="0">
                <a:highlight>
                  <a:srgbClr val="FFFF00"/>
                </a:highlight>
                <a:latin typeface="Tw Cen MT" panose="020B0602020104020603" pitchFamily="34" charset="0"/>
              </a:rPr>
              <a:t> including:</a:t>
            </a:r>
          </a:p>
          <a:p>
            <a:pPr marL="0" indent="0">
              <a:buNone/>
            </a:pPr>
            <a:r>
              <a:rPr lang="en-GB" sz="2400" dirty="0">
                <a:latin typeface="Tw Cen MT" panose="020B0602020104020603" pitchFamily="34" charset="0"/>
              </a:rPr>
              <a:t> – being accountable for all actions</a:t>
            </a:r>
          </a:p>
          <a:p>
            <a:pPr marL="0" indent="0">
              <a:buNone/>
            </a:pPr>
            <a:r>
              <a:rPr lang="en-GB" sz="2400" dirty="0">
                <a:latin typeface="Tw Cen MT" panose="020B0602020104020603" pitchFamily="34" charset="0"/>
              </a:rPr>
              <a:t> – focusing on organizational goals and incorporating them into personal goals</a:t>
            </a:r>
          </a:p>
          <a:p>
            <a:pPr marL="0" indent="0">
              <a:buNone/>
            </a:pPr>
            <a:r>
              <a:rPr lang="en-GB" sz="2400" dirty="0">
                <a:latin typeface="Tw Cen MT" panose="020B0602020104020603" pitchFamily="34" charset="0"/>
              </a:rPr>
              <a:t> – contributing a significant amount to group efforts while encouraging equal participation among members</a:t>
            </a:r>
          </a:p>
          <a:p>
            <a:pPr marL="0" indent="0">
              <a:buNone/>
            </a:pPr>
            <a:r>
              <a:rPr lang="en-GB" sz="2400" dirty="0">
                <a:latin typeface="Tw Cen MT" panose="020B0602020104020603" pitchFamily="34" charset="0"/>
              </a:rPr>
              <a:t> – demonstrating interest in the work of each individual team member</a:t>
            </a:r>
          </a:p>
        </p:txBody>
      </p:sp>
      <p:sp>
        <p:nvSpPr>
          <p:cNvPr id="2" name="Footer Placeholder 1">
            <a:extLst>
              <a:ext uri="{FF2B5EF4-FFF2-40B4-BE49-F238E27FC236}">
                <a16:creationId xmlns:a16="http://schemas.microsoft.com/office/drawing/2014/main" id="{527733BA-4920-48F7-A641-28AF94B7B527}"/>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2374089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F32EC03-4AD3-4491-8AE8-946A5BD17B7F}"/>
              </a:ext>
            </a:extLst>
          </p:cNvPr>
          <p:cNvSpPr>
            <a:spLocks noGrp="1"/>
          </p:cNvSpPr>
          <p:nvPr>
            <p:ph idx="1"/>
          </p:nvPr>
        </p:nvSpPr>
        <p:spPr>
          <a:xfrm>
            <a:off x="4554661" y="371062"/>
            <a:ext cx="6810945" cy="5824466"/>
          </a:xfrm>
        </p:spPr>
        <p:txBody>
          <a:bodyPr anchor="ctr">
            <a:normAutofit/>
          </a:bodyPr>
          <a:lstStyle/>
          <a:p>
            <a:pPr marL="0" indent="0">
              <a:buNone/>
            </a:pPr>
            <a:r>
              <a:rPr lang="en-GB" dirty="0"/>
              <a:t>• Refers to the strategies used to find peaceful solutions to disagreements </a:t>
            </a:r>
          </a:p>
          <a:p>
            <a:pPr marL="0" indent="0">
              <a:buNone/>
            </a:pPr>
            <a:r>
              <a:rPr lang="en-GB" dirty="0">
                <a:highlight>
                  <a:srgbClr val="FFFF00"/>
                </a:highlight>
              </a:rPr>
              <a:t>Requires objective </a:t>
            </a:r>
            <a:r>
              <a:rPr lang="en-GB" dirty="0" err="1">
                <a:highlight>
                  <a:srgbClr val="FFFF00"/>
                </a:highlight>
              </a:rPr>
              <a:t>behaviors</a:t>
            </a:r>
            <a:r>
              <a:rPr lang="en-GB" dirty="0">
                <a:highlight>
                  <a:srgbClr val="FFFF00"/>
                </a:highlight>
              </a:rPr>
              <a:t> including:</a:t>
            </a:r>
          </a:p>
          <a:p>
            <a:pPr marL="0" indent="0">
              <a:buNone/>
            </a:pPr>
            <a:r>
              <a:rPr lang="en-GB" dirty="0"/>
              <a:t> – listening actively in attempts to understand opposing opinions</a:t>
            </a:r>
          </a:p>
          <a:p>
            <a:pPr marL="0" indent="0">
              <a:buNone/>
            </a:pPr>
            <a:r>
              <a:rPr lang="en-GB" dirty="0"/>
              <a:t> – Expressing views firmly without being disrespectful or aggressive </a:t>
            </a:r>
          </a:p>
          <a:p>
            <a:pPr marL="0" indent="0">
              <a:buNone/>
            </a:pPr>
            <a:r>
              <a:rPr lang="en-GB" dirty="0"/>
              <a:t>– Maintaining an open, positive mindset</a:t>
            </a:r>
          </a:p>
          <a:p>
            <a:pPr marL="0" indent="0">
              <a:buNone/>
            </a:pPr>
            <a:r>
              <a:rPr lang="en-GB" dirty="0"/>
              <a:t> – Asking for mediation or arbitration from an uninvolved third party</a:t>
            </a:r>
          </a:p>
        </p:txBody>
      </p:sp>
      <p:sp>
        <p:nvSpPr>
          <p:cNvPr id="13" name="TextBox 12">
            <a:extLst>
              <a:ext uri="{FF2B5EF4-FFF2-40B4-BE49-F238E27FC236}">
                <a16:creationId xmlns:a16="http://schemas.microsoft.com/office/drawing/2014/main" id="{DB055BEA-FE37-4693-B686-D782F36C795B}"/>
              </a:ext>
            </a:extLst>
          </p:cNvPr>
          <p:cNvSpPr txBox="1"/>
          <p:nvPr/>
        </p:nvSpPr>
        <p:spPr>
          <a:xfrm>
            <a:off x="516835" y="2745828"/>
            <a:ext cx="2855585" cy="1077218"/>
          </a:xfrm>
          <a:prstGeom prst="rect">
            <a:avLst/>
          </a:prstGeom>
          <a:noFill/>
        </p:spPr>
        <p:txBody>
          <a:bodyPr wrap="square">
            <a:spAutoFit/>
          </a:bodyPr>
          <a:lstStyle/>
          <a:p>
            <a:pPr marL="0" indent="0">
              <a:buNone/>
            </a:pPr>
            <a:r>
              <a:rPr lang="en-GB" sz="3200" b="1" dirty="0">
                <a:solidFill>
                  <a:schemeClr val="bg1"/>
                </a:solidFill>
              </a:rPr>
              <a:t>Conflict resolution</a:t>
            </a:r>
          </a:p>
        </p:txBody>
      </p:sp>
      <p:sp>
        <p:nvSpPr>
          <p:cNvPr id="2" name="Footer Placeholder 1">
            <a:extLst>
              <a:ext uri="{FF2B5EF4-FFF2-40B4-BE49-F238E27FC236}">
                <a16:creationId xmlns:a16="http://schemas.microsoft.com/office/drawing/2014/main" id="{9940DF02-4FED-4EF0-97A3-F4A5851A85D5}"/>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964803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ontinuous Professional Development And Everything About It - Rad Education">
            <a:extLst>
              <a:ext uri="{FF2B5EF4-FFF2-40B4-BE49-F238E27FC236}">
                <a16:creationId xmlns:a16="http://schemas.microsoft.com/office/drawing/2014/main" id="{47D3C672-DB29-4D50-AA78-5EB737D78DB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5312"/>
          <a:stretch/>
        </p:blipFill>
        <p:spPr bwMode="auto">
          <a:xfrm>
            <a:off x="1" y="-1"/>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a:extLst>
              <a:ext uri="{FF2B5EF4-FFF2-40B4-BE49-F238E27FC236}">
                <a16:creationId xmlns:a16="http://schemas.microsoft.com/office/drawing/2014/main" id="{C437EA22-18F1-4B11-BD10-465D2F820003}"/>
              </a:ext>
            </a:extLst>
          </p:cNvPr>
          <p:cNvSpPr>
            <a:spLocks noGrp="1"/>
          </p:cNvSpPr>
          <p:nvPr>
            <p:ph type="ftr" sz="quarter" idx="11"/>
          </p:nvPr>
        </p:nvSpPr>
        <p:spPr>
          <a:xfrm rot="-5400000">
            <a:off x="-945222" y="5281914"/>
            <a:ext cx="2495058" cy="365125"/>
          </a:xfrm>
        </p:spPr>
        <p:txBody>
          <a:bodyPr vert="horz" lIns="91440" tIns="45720" rIns="91440" bIns="45720" rtlCol="0" anchor="ctr">
            <a:normAutofit/>
          </a:bodyPr>
          <a:lstStyle/>
          <a:p>
            <a:pPr algn="l">
              <a:spcAft>
                <a:spcPts val="600"/>
              </a:spcAft>
              <a:defRPr/>
            </a:pPr>
            <a:r>
              <a:rPr lang="en-US" kern="1200">
                <a:solidFill>
                  <a:srgbClr val="FFFFFF"/>
                </a:solidFill>
                <a:latin typeface="Calibri" panose="020F0502020204030204"/>
                <a:ea typeface="+mn-ea"/>
                <a:cs typeface="+mn-cs"/>
              </a:rPr>
              <a:t>Created by Tayo Alebiosu</a:t>
            </a:r>
          </a:p>
        </p:txBody>
      </p:sp>
      <p:sp>
        <p:nvSpPr>
          <p:cNvPr id="4" name="Rectangle 3">
            <a:extLst>
              <a:ext uri="{FF2B5EF4-FFF2-40B4-BE49-F238E27FC236}">
                <a16:creationId xmlns:a16="http://schemas.microsoft.com/office/drawing/2014/main" id="{5E305F1F-E950-452F-9BC7-E3A0FC7BB8C0}"/>
              </a:ext>
            </a:extLst>
          </p:cNvPr>
          <p:cNvSpPr/>
          <p:nvPr/>
        </p:nvSpPr>
        <p:spPr>
          <a:xfrm>
            <a:off x="-39757" y="4627764"/>
            <a:ext cx="6135757" cy="3186359"/>
          </a:xfrm>
          <a:prstGeom prst="rect">
            <a:avLst/>
          </a:prstGeom>
        </p:spPr>
        <p:txBody>
          <a:bodyPr vert="horz" lIns="91440" tIns="45720" rIns="91440" bIns="45720" rtlCol="0" anchor="ctr">
            <a:normAutofit/>
          </a:bodyPr>
          <a:lstStyle/>
          <a:p>
            <a:pPr marL="457200">
              <a:lnSpc>
                <a:spcPct val="115000"/>
              </a:lnSpc>
              <a:spcBef>
                <a:spcPts val="600"/>
              </a:spcBef>
              <a:spcAft>
                <a:spcPts val="1000"/>
              </a:spcAft>
            </a:pPr>
            <a:r>
              <a:rPr lang="en-GB" sz="1800" b="1" dirty="0">
                <a:effectLst/>
                <a:latin typeface="Arial" panose="020B0604020202020204" pitchFamily="34" charset="0"/>
                <a:ea typeface="Times New Roman" panose="02020603050405020304" pitchFamily="18" charset="0"/>
                <a:cs typeface="Arial" panose="020B0604020202020204" pitchFamily="34" charset="0"/>
              </a:rPr>
              <a:t>Week 10</a:t>
            </a:r>
          </a:p>
          <a:p>
            <a:pPr marL="457200">
              <a:lnSpc>
                <a:spcPct val="115000"/>
              </a:lnSpc>
              <a:spcBef>
                <a:spcPts val="600"/>
              </a:spcBef>
              <a:spcAft>
                <a:spcPts val="1000"/>
              </a:spcAft>
            </a:pPr>
            <a:r>
              <a:rPr lang="en-GB" sz="1800" b="1" dirty="0">
                <a:solidFill>
                  <a:schemeClr val="bg1"/>
                </a:solidFill>
                <a:effectLst/>
                <a:highlight>
                  <a:srgbClr val="0000FF"/>
                </a:highlight>
                <a:latin typeface="Arial" panose="020B0604020202020204" pitchFamily="34" charset="0"/>
                <a:ea typeface="Times New Roman" panose="02020603050405020304" pitchFamily="18" charset="0"/>
                <a:cs typeface="Arial" panose="020B0604020202020204" pitchFamily="34" charset="0"/>
              </a:rPr>
              <a:t>LO.4 - </a:t>
            </a:r>
            <a:r>
              <a:rPr lang="en-GB" sz="1800" b="1" dirty="0">
                <a:effectLst/>
                <a:latin typeface="Arial" panose="020B0604020202020204" pitchFamily="34" charset="0"/>
                <a:ea typeface="Times New Roman" panose="02020603050405020304" pitchFamily="18" charset="0"/>
                <a:cs typeface="Arial" panose="020B0604020202020204" pitchFamily="34" charset="0"/>
              </a:rPr>
              <a:t>Developing a range of core employability skills reflecting compassion, values and behaviours.</a:t>
            </a:r>
            <a:endParaRPr lang="en-GB" sz="1800" dirty="0">
              <a:effectLst/>
              <a:latin typeface="Arial" panose="020B0604020202020204" pitchFamily="34" charset="0"/>
              <a:ea typeface="Times New Roman" panose="02020603050405020304" pitchFamily="18" charset="0"/>
              <a:cs typeface="Times New Roman" panose="02020603050405020304" pitchFamily="18" charset="0"/>
            </a:endParaRPr>
          </a:p>
          <a:p>
            <a:pPr indent="-228600" algn="ctr">
              <a:lnSpc>
                <a:spcPct val="90000"/>
              </a:lnSpc>
              <a:buFont typeface="Arial" panose="020B0604020202020204" pitchFamily="34" charset="0"/>
              <a:buChar char="•"/>
            </a:pPr>
            <a:br>
              <a:rPr lang="en-US" sz="2400" dirty="0">
                <a:solidFill>
                  <a:schemeClr val="bg1"/>
                </a:solidFill>
              </a:rPr>
            </a:br>
            <a:endParaRPr lang="en-US" sz="2400" dirty="0">
              <a:solidFill>
                <a:schemeClr val="bg1"/>
              </a:solidFill>
            </a:endParaRPr>
          </a:p>
          <a:p>
            <a:pPr indent="-228600">
              <a:lnSpc>
                <a:spcPct val="90000"/>
              </a:lnSpc>
              <a:spcAft>
                <a:spcPts val="600"/>
              </a:spcAft>
              <a:buFont typeface="Arial" panose="020B0604020202020204" pitchFamily="34" charset="0"/>
              <a:buChar char="•"/>
            </a:pPr>
            <a:br>
              <a:rPr lang="en-US" b="1" i="1" dirty="0">
                <a:solidFill>
                  <a:schemeClr val="bg1"/>
                </a:solidFill>
                <a:effectLst/>
                <a:highlight>
                  <a:srgbClr val="00FFFF"/>
                </a:highlight>
              </a:rPr>
            </a:br>
            <a:endParaRPr lang="en-US" dirty="0">
              <a:solidFill>
                <a:schemeClr val="bg1"/>
              </a:solidFill>
            </a:endParaRPr>
          </a:p>
        </p:txBody>
      </p:sp>
    </p:spTree>
    <p:extLst>
      <p:ext uri="{BB962C8B-B14F-4D97-AF65-F5344CB8AC3E}">
        <p14:creationId xmlns:p14="http://schemas.microsoft.com/office/powerpoint/2010/main" val="41528073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80400B4-31B2-4A59-855D-C3ABB63FE3BE}"/>
              </a:ext>
            </a:extLst>
          </p:cNvPr>
          <p:cNvPicPr>
            <a:picLocks noChangeAspect="1"/>
          </p:cNvPicPr>
          <p:nvPr/>
        </p:nvPicPr>
        <p:blipFill rotWithShape="1">
          <a:blip r:embed="rId2"/>
          <a:srcRect l="43428" r="12974" b="-1"/>
          <a:stretch/>
        </p:blipFill>
        <p:spPr>
          <a:xfrm>
            <a:off x="20" y="10"/>
            <a:ext cx="4635571" cy="6857990"/>
          </a:xfrm>
          <a:prstGeom prst="rect">
            <a:avLst/>
          </a:prstGeom>
          <a:effectLst/>
        </p:spPr>
      </p:pic>
      <p:cxnSp>
        <p:nvCxnSpPr>
          <p:cNvPr id="10" name="Straight Connector 9">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53E3BB88-14FD-4573-9E3F-66D42AE93E4E}"/>
              </a:ext>
            </a:extLst>
          </p:cNvPr>
          <p:cNvGraphicFramePr>
            <a:graphicFrameLocks noGrp="1"/>
          </p:cNvGraphicFramePr>
          <p:nvPr>
            <p:ph idx="1"/>
            <p:extLst>
              <p:ext uri="{D42A27DB-BD31-4B8C-83A1-F6EECF244321}">
                <p14:modId xmlns:p14="http://schemas.microsoft.com/office/powerpoint/2010/main" val="244074856"/>
              </p:ext>
            </p:extLst>
          </p:nvPr>
        </p:nvGraphicFramePr>
        <p:xfrm>
          <a:off x="5080934" y="801858"/>
          <a:ext cx="6792198" cy="54219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Footer Placeholder 1">
            <a:extLst>
              <a:ext uri="{FF2B5EF4-FFF2-40B4-BE49-F238E27FC236}">
                <a16:creationId xmlns:a16="http://schemas.microsoft.com/office/drawing/2014/main" id="{46CFA556-9937-41FC-AA80-9DE2712E9F53}"/>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1494624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Group 74">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76"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77"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F25C67B8-044B-4B67-8A76-50B0E2615688}"/>
              </a:ext>
            </a:extLst>
          </p:cNvPr>
          <p:cNvSpPr>
            <a:spLocks noGrp="1"/>
          </p:cNvSpPr>
          <p:nvPr>
            <p:ph idx="1"/>
          </p:nvPr>
        </p:nvSpPr>
        <p:spPr>
          <a:xfrm>
            <a:off x="556238" y="2695049"/>
            <a:ext cx="3582072" cy="1498368"/>
          </a:xfrm>
        </p:spPr>
        <p:txBody>
          <a:bodyPr anchor="t">
            <a:normAutofit/>
          </a:bodyPr>
          <a:lstStyle/>
          <a:p>
            <a:r>
              <a:rPr lang="en-GB" sz="4000" dirty="0">
                <a:solidFill>
                  <a:schemeClr val="bg1"/>
                </a:solidFill>
              </a:rPr>
              <a:t>Professional Standards</a:t>
            </a:r>
          </a:p>
        </p:txBody>
      </p:sp>
      <p:pic>
        <p:nvPicPr>
          <p:cNvPr id="16386" name="Picture 2" descr="Professional Standards – Western Magic Valley REALTORS®">
            <a:extLst>
              <a:ext uri="{FF2B5EF4-FFF2-40B4-BE49-F238E27FC236}">
                <a16:creationId xmlns:a16="http://schemas.microsoft.com/office/drawing/2014/main" id="{832B4192-ED2F-4880-BCB3-7DDD70B8E0F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16652" y="182880"/>
            <a:ext cx="6642532" cy="6246055"/>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537E8282-0072-4130-A1B1-EF05F615626B}"/>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4049963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Large skydiving group mid-air">
            <a:extLst>
              <a:ext uri="{FF2B5EF4-FFF2-40B4-BE49-F238E27FC236}">
                <a16:creationId xmlns:a16="http://schemas.microsoft.com/office/drawing/2014/main" id="{CE7BDF76-DBE8-4967-9D11-7ADF742677DB}"/>
              </a:ext>
            </a:extLst>
          </p:cNvPr>
          <p:cNvPicPr>
            <a:picLocks noChangeAspect="1"/>
          </p:cNvPicPr>
          <p:nvPr/>
        </p:nvPicPr>
        <p:blipFill rotWithShape="1">
          <a:blip r:embed="rId2">
            <a:duotone>
              <a:prstClr val="black"/>
              <a:schemeClr val="tx2">
                <a:tint val="45000"/>
                <a:satMod val="400000"/>
              </a:schemeClr>
            </a:duotone>
          </a:blip>
          <a:srcRect t="11570" b="3844"/>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B4147794-66B7-4CDE-BC75-BBDC48B2F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9481" y="0"/>
            <a:ext cx="7718119" cy="6858000"/>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3" name="Content Placeholder 2">
            <a:extLst>
              <a:ext uri="{FF2B5EF4-FFF2-40B4-BE49-F238E27FC236}">
                <a16:creationId xmlns:a16="http://schemas.microsoft.com/office/drawing/2014/main" id="{5ED12696-8889-46E1-9F23-73C4B89A7799}"/>
              </a:ext>
            </a:extLst>
          </p:cNvPr>
          <p:cNvSpPr>
            <a:spLocks noGrp="1"/>
          </p:cNvSpPr>
          <p:nvPr>
            <p:ph idx="1"/>
          </p:nvPr>
        </p:nvSpPr>
        <p:spPr>
          <a:xfrm>
            <a:off x="4050889" y="829994"/>
            <a:ext cx="6784259" cy="5369193"/>
          </a:xfrm>
        </p:spPr>
        <p:txBody>
          <a:bodyPr>
            <a:normAutofit/>
          </a:bodyPr>
          <a:lstStyle/>
          <a:p>
            <a:pPr marL="0" indent="0">
              <a:buNone/>
            </a:pPr>
            <a:r>
              <a:rPr lang="en-GB" b="1" dirty="0">
                <a:solidFill>
                  <a:schemeClr val="bg1"/>
                </a:solidFill>
                <a:highlight>
                  <a:srgbClr val="0000FF"/>
                </a:highlight>
                <a:latin typeface="Tw Cen MT" panose="020B0602020104020603" pitchFamily="34" charset="0"/>
              </a:rPr>
              <a:t>Professional Standards</a:t>
            </a:r>
          </a:p>
          <a:p>
            <a:pPr marL="0" indent="0">
              <a:buNone/>
            </a:pPr>
            <a:r>
              <a:rPr lang="en-GB" dirty="0">
                <a:latin typeface="Tw Cen MT" panose="020B0602020104020603" pitchFamily="34" charset="0"/>
              </a:rPr>
              <a:t>Are achieved through habitual practice</a:t>
            </a:r>
          </a:p>
          <a:p>
            <a:pPr marL="0" indent="0">
              <a:buNone/>
            </a:pPr>
            <a:r>
              <a:rPr lang="en-GB" dirty="0">
                <a:latin typeface="Tw Cen MT" panose="020B0602020104020603" pitchFamily="34" charset="0"/>
              </a:rPr>
              <a:t> – Many can become second nature when incorporated into routines</a:t>
            </a:r>
          </a:p>
          <a:p>
            <a:pPr marL="0" indent="0">
              <a:buNone/>
            </a:pPr>
            <a:r>
              <a:rPr lang="en-GB" dirty="0">
                <a:highlight>
                  <a:srgbClr val="FFFF00"/>
                </a:highlight>
                <a:latin typeface="Tw Cen MT" panose="020B0602020104020603" pitchFamily="34" charset="0"/>
              </a:rPr>
              <a:t>Can be improved by:</a:t>
            </a:r>
          </a:p>
          <a:p>
            <a:pPr marL="0" indent="0">
              <a:buNone/>
            </a:pPr>
            <a:r>
              <a:rPr lang="en-GB" dirty="0">
                <a:latin typeface="Tw Cen MT" panose="020B0602020104020603" pitchFamily="34" charset="0"/>
              </a:rPr>
              <a:t> – Establishing good habits</a:t>
            </a:r>
          </a:p>
          <a:p>
            <a:pPr marL="0" indent="0">
              <a:buNone/>
            </a:pPr>
            <a:r>
              <a:rPr lang="en-GB" dirty="0">
                <a:latin typeface="Tw Cen MT" panose="020B0602020104020603" pitchFamily="34" charset="0"/>
              </a:rPr>
              <a:t> – Maintaining self-awareness </a:t>
            </a:r>
          </a:p>
          <a:p>
            <a:pPr marL="0" indent="0">
              <a:buNone/>
            </a:pPr>
            <a:r>
              <a:rPr lang="en-GB" dirty="0">
                <a:latin typeface="Tw Cen MT" panose="020B0602020104020603" pitchFamily="34" charset="0"/>
              </a:rPr>
              <a:t>– Observing other professionals</a:t>
            </a:r>
          </a:p>
          <a:p>
            <a:pPr marL="0" indent="0">
              <a:buNone/>
            </a:pPr>
            <a:r>
              <a:rPr lang="en-GB" dirty="0">
                <a:latin typeface="Tw Cen MT" panose="020B0602020104020603" pitchFamily="34" charset="0"/>
              </a:rPr>
              <a:t> – Getting guidance from a respected mentor</a:t>
            </a:r>
          </a:p>
          <a:p>
            <a:endParaRPr lang="en-GB" sz="2200" dirty="0"/>
          </a:p>
        </p:txBody>
      </p:sp>
      <p:sp>
        <p:nvSpPr>
          <p:cNvPr id="11" name="Rectangle 10">
            <a:extLst>
              <a:ext uri="{FF2B5EF4-FFF2-40B4-BE49-F238E27FC236}">
                <a16:creationId xmlns:a16="http://schemas.microsoft.com/office/drawing/2014/main" id="{41202E79-1236-4DF8-9921-F47A0B079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1">
              <a:lumMod val="85000"/>
              <a:lumOff val="1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Footer Placeholder 1">
            <a:extLst>
              <a:ext uri="{FF2B5EF4-FFF2-40B4-BE49-F238E27FC236}">
                <a16:creationId xmlns:a16="http://schemas.microsoft.com/office/drawing/2014/main" id="{3C2E018F-2568-403A-A1EA-1452E04DC418}"/>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40884067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9F096C8-ADA0-4B85-B17D-0177E6393BA4}"/>
              </a:ext>
            </a:extLst>
          </p:cNvPr>
          <p:cNvSpPr>
            <a:spLocks noGrp="1"/>
          </p:cNvSpPr>
          <p:nvPr>
            <p:ph idx="1"/>
          </p:nvPr>
        </p:nvSpPr>
        <p:spPr>
          <a:xfrm>
            <a:off x="4810259" y="649480"/>
            <a:ext cx="6555347" cy="5546047"/>
          </a:xfrm>
        </p:spPr>
        <p:txBody>
          <a:bodyPr anchor="ctr">
            <a:normAutofit/>
          </a:bodyPr>
          <a:lstStyle/>
          <a:p>
            <a:pPr marL="0" indent="0">
              <a:buNone/>
            </a:pPr>
            <a:r>
              <a:rPr lang="en-GB" dirty="0">
                <a:latin typeface="Tw Cen MT" panose="020B0602020104020603" pitchFamily="34" charset="0"/>
              </a:rPr>
              <a:t>Are expectations regarding workplace practices </a:t>
            </a:r>
          </a:p>
          <a:p>
            <a:pPr marL="0" indent="0">
              <a:buNone/>
            </a:pPr>
            <a:r>
              <a:rPr lang="en-GB" dirty="0">
                <a:latin typeface="Tw Cen MT" panose="020B0602020104020603" pitchFamily="34" charset="0"/>
              </a:rPr>
              <a:t>In health care </a:t>
            </a:r>
            <a:r>
              <a:rPr lang="en-GB" dirty="0">
                <a:highlight>
                  <a:srgbClr val="FFFF00"/>
                </a:highlight>
                <a:latin typeface="Tw Cen MT" panose="020B0602020104020603" pitchFamily="34" charset="0"/>
              </a:rPr>
              <a:t>include: </a:t>
            </a:r>
            <a:r>
              <a:rPr lang="en-GB" dirty="0">
                <a:latin typeface="Tw Cen MT" panose="020B0602020104020603" pitchFamily="34" charset="0"/>
              </a:rPr>
              <a:t>– </a:t>
            </a:r>
          </a:p>
          <a:p>
            <a:r>
              <a:rPr lang="en-GB" dirty="0">
                <a:latin typeface="Tw Cen MT" panose="020B0602020104020603" pitchFamily="34" charset="0"/>
              </a:rPr>
              <a:t>Occupational awareness and adherence</a:t>
            </a:r>
          </a:p>
          <a:p>
            <a:r>
              <a:rPr lang="en-GB" dirty="0">
                <a:latin typeface="Tw Cen MT" panose="020B0602020104020603" pitchFamily="34" charset="0"/>
              </a:rPr>
              <a:t> – Responsible substance use</a:t>
            </a:r>
          </a:p>
          <a:p>
            <a:r>
              <a:rPr lang="en-GB" dirty="0">
                <a:latin typeface="Tw Cen MT" panose="020B0602020104020603" pitchFamily="34" charset="0"/>
              </a:rPr>
              <a:t> – Hygiene</a:t>
            </a:r>
          </a:p>
          <a:p>
            <a:r>
              <a:rPr lang="en-GB" dirty="0">
                <a:latin typeface="Tw Cen MT" panose="020B0602020104020603" pitchFamily="34" charset="0"/>
              </a:rPr>
              <a:t> – Workplace attire</a:t>
            </a:r>
          </a:p>
          <a:p>
            <a:r>
              <a:rPr lang="en-GB" dirty="0">
                <a:latin typeface="Tw Cen MT" panose="020B0602020104020603" pitchFamily="34" charset="0"/>
              </a:rPr>
              <a:t> – Etiquette</a:t>
            </a:r>
          </a:p>
          <a:p>
            <a:r>
              <a:rPr lang="en-GB" dirty="0">
                <a:latin typeface="Tw Cen MT" panose="020B0602020104020603" pitchFamily="34" charset="0"/>
              </a:rPr>
              <a:t> – Time management</a:t>
            </a:r>
          </a:p>
          <a:p>
            <a:r>
              <a:rPr lang="en-GB" dirty="0">
                <a:latin typeface="Tw Cen MT" panose="020B0602020104020603" pitchFamily="34" charset="0"/>
              </a:rPr>
              <a:t> – Competence</a:t>
            </a:r>
          </a:p>
          <a:p>
            <a:r>
              <a:rPr lang="en-GB" dirty="0">
                <a:latin typeface="Tw Cen MT" panose="020B0602020104020603" pitchFamily="34" charset="0"/>
              </a:rPr>
              <a:t> – Discretion</a:t>
            </a:r>
          </a:p>
        </p:txBody>
      </p:sp>
      <p:sp>
        <p:nvSpPr>
          <p:cNvPr id="13" name="TextBox 12">
            <a:extLst>
              <a:ext uri="{FF2B5EF4-FFF2-40B4-BE49-F238E27FC236}">
                <a16:creationId xmlns:a16="http://schemas.microsoft.com/office/drawing/2014/main" id="{08D1A16C-6F26-451E-A43C-F07306901494}"/>
              </a:ext>
            </a:extLst>
          </p:cNvPr>
          <p:cNvSpPr txBox="1"/>
          <p:nvPr/>
        </p:nvSpPr>
        <p:spPr>
          <a:xfrm>
            <a:off x="357809" y="3069806"/>
            <a:ext cx="2531165" cy="1077218"/>
          </a:xfrm>
          <a:prstGeom prst="rect">
            <a:avLst/>
          </a:prstGeom>
          <a:noFill/>
        </p:spPr>
        <p:txBody>
          <a:bodyPr wrap="square">
            <a:spAutoFit/>
          </a:bodyPr>
          <a:lstStyle/>
          <a:p>
            <a:pPr marL="0" indent="0">
              <a:buNone/>
            </a:pPr>
            <a:r>
              <a:rPr lang="en-GB" sz="3200" dirty="0">
                <a:solidFill>
                  <a:schemeClr val="bg1"/>
                </a:solidFill>
              </a:rPr>
              <a:t>Professional Standards</a:t>
            </a:r>
          </a:p>
        </p:txBody>
      </p:sp>
      <p:sp>
        <p:nvSpPr>
          <p:cNvPr id="2" name="Footer Placeholder 1">
            <a:extLst>
              <a:ext uri="{FF2B5EF4-FFF2-40B4-BE49-F238E27FC236}">
                <a16:creationId xmlns:a16="http://schemas.microsoft.com/office/drawing/2014/main" id="{B6B5E20E-055D-44B5-953C-8061A5D33331}"/>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8204411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D11BA81-BC0A-4BA0-B67D-5E74A4200B82}"/>
              </a:ext>
            </a:extLst>
          </p:cNvPr>
          <p:cNvSpPr>
            <a:spLocks noGrp="1"/>
          </p:cNvSpPr>
          <p:nvPr>
            <p:ph idx="1"/>
          </p:nvPr>
        </p:nvSpPr>
        <p:spPr>
          <a:xfrm>
            <a:off x="4183601" y="649480"/>
            <a:ext cx="7182005" cy="5546047"/>
          </a:xfrm>
        </p:spPr>
        <p:txBody>
          <a:bodyPr anchor="ctr">
            <a:normAutofit/>
          </a:bodyPr>
          <a:lstStyle/>
          <a:p>
            <a:pPr marL="0" indent="0">
              <a:buNone/>
            </a:pPr>
            <a:r>
              <a:rPr lang="en-GB" dirty="0">
                <a:solidFill>
                  <a:schemeClr val="bg1"/>
                </a:solidFill>
                <a:latin typeface="Tw Cen MT" panose="020B0602020104020603" pitchFamily="34" charset="0"/>
              </a:rPr>
              <a:t>e</a:t>
            </a:r>
          </a:p>
          <a:p>
            <a:pPr marL="0" indent="0">
              <a:buNone/>
            </a:pPr>
            <a:r>
              <a:rPr lang="en-GB" dirty="0">
                <a:latin typeface="Tw Cen MT" panose="020B0602020104020603" pitchFamily="34" charset="0"/>
              </a:rPr>
              <a:t>Refers to understanding and adhering to the needs of a specific profession</a:t>
            </a:r>
          </a:p>
          <a:p>
            <a:pPr marL="0" indent="0">
              <a:buNone/>
            </a:pPr>
            <a:r>
              <a:rPr lang="en-GB" dirty="0">
                <a:highlight>
                  <a:srgbClr val="FFFF00"/>
                </a:highlight>
                <a:latin typeface="Tw Cen MT" panose="020B0602020104020603" pitchFamily="34" charset="0"/>
              </a:rPr>
              <a:t>Requires conforming </a:t>
            </a:r>
            <a:r>
              <a:rPr lang="en-GB" dirty="0" err="1">
                <a:highlight>
                  <a:srgbClr val="FFFF00"/>
                </a:highlight>
                <a:latin typeface="Tw Cen MT" panose="020B0602020104020603" pitchFamily="34" charset="0"/>
              </a:rPr>
              <a:t>behaviors</a:t>
            </a:r>
            <a:r>
              <a:rPr lang="en-GB" dirty="0">
                <a:highlight>
                  <a:srgbClr val="FFFF00"/>
                </a:highlight>
                <a:latin typeface="Tw Cen MT" panose="020B0602020104020603" pitchFamily="34" charset="0"/>
              </a:rPr>
              <a:t> including</a:t>
            </a:r>
            <a:r>
              <a:rPr lang="en-GB" dirty="0">
                <a:latin typeface="Tw Cen MT" panose="020B0602020104020603" pitchFamily="34" charset="0"/>
              </a:rPr>
              <a:t>: </a:t>
            </a:r>
          </a:p>
          <a:p>
            <a:pPr marL="0" indent="0">
              <a:buNone/>
            </a:pPr>
            <a:r>
              <a:rPr lang="en-GB" dirty="0">
                <a:latin typeface="Tw Cen MT" panose="020B0602020104020603" pitchFamily="34" charset="0"/>
              </a:rPr>
              <a:t>– Seeking out information about occupational standards in health care fields</a:t>
            </a:r>
          </a:p>
          <a:p>
            <a:pPr marL="0" indent="0">
              <a:buNone/>
            </a:pPr>
            <a:r>
              <a:rPr lang="en-GB" dirty="0">
                <a:latin typeface="Tw Cen MT" panose="020B0602020104020603" pitchFamily="34" charset="0"/>
              </a:rPr>
              <a:t> – Complying with occupational standards for conduct, knowledge and skills, scope of practice, licensing and certification, etc. </a:t>
            </a:r>
          </a:p>
          <a:p>
            <a:pPr marL="0" indent="0">
              <a:buNone/>
            </a:pPr>
            <a:r>
              <a:rPr lang="en-GB" dirty="0">
                <a:latin typeface="Tw Cen MT" panose="020B0602020104020603" pitchFamily="34" charset="0"/>
              </a:rPr>
              <a:t>– Actively participating in professional organizations through meetings, conferences and training sessions</a:t>
            </a:r>
          </a:p>
          <a:p>
            <a:pPr marL="0" indent="0">
              <a:buNone/>
            </a:pPr>
            <a:endParaRPr lang="en-GB" sz="2000" dirty="0"/>
          </a:p>
        </p:txBody>
      </p:sp>
      <p:sp>
        <p:nvSpPr>
          <p:cNvPr id="13" name="TextBox 12">
            <a:extLst>
              <a:ext uri="{FF2B5EF4-FFF2-40B4-BE49-F238E27FC236}">
                <a16:creationId xmlns:a16="http://schemas.microsoft.com/office/drawing/2014/main" id="{57916666-29F2-436D-A070-1F32A21E1A62}"/>
              </a:ext>
            </a:extLst>
          </p:cNvPr>
          <p:cNvSpPr txBox="1"/>
          <p:nvPr/>
        </p:nvSpPr>
        <p:spPr>
          <a:xfrm>
            <a:off x="145775" y="2874531"/>
            <a:ext cx="3392556" cy="1754326"/>
          </a:xfrm>
          <a:prstGeom prst="rect">
            <a:avLst/>
          </a:prstGeom>
          <a:noFill/>
        </p:spPr>
        <p:txBody>
          <a:bodyPr wrap="square">
            <a:spAutoFit/>
          </a:bodyPr>
          <a:lstStyle/>
          <a:p>
            <a:r>
              <a:rPr lang="en-GB" sz="3600" dirty="0">
                <a:solidFill>
                  <a:schemeClr val="bg1"/>
                </a:solidFill>
              </a:rPr>
              <a:t>Occupational Awareness &amp; Adherence</a:t>
            </a:r>
            <a:endParaRPr lang="en-GB" sz="3600" dirty="0"/>
          </a:p>
        </p:txBody>
      </p:sp>
      <p:sp>
        <p:nvSpPr>
          <p:cNvPr id="2" name="Footer Placeholder 1">
            <a:extLst>
              <a:ext uri="{FF2B5EF4-FFF2-40B4-BE49-F238E27FC236}">
                <a16:creationId xmlns:a16="http://schemas.microsoft.com/office/drawing/2014/main" id="{B7F9EA55-4CA9-4122-AA03-18FFC24A59AD}"/>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5325082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2A061B1-83C4-456E-9B17-DE30E2FE5BDD}"/>
              </a:ext>
            </a:extLst>
          </p:cNvPr>
          <p:cNvSpPr>
            <a:spLocks noGrp="1"/>
          </p:cNvSpPr>
          <p:nvPr>
            <p:ph idx="1"/>
          </p:nvPr>
        </p:nvSpPr>
        <p:spPr>
          <a:xfrm>
            <a:off x="4638261" y="609600"/>
            <a:ext cx="6727345" cy="5585927"/>
          </a:xfrm>
        </p:spPr>
        <p:txBody>
          <a:bodyPr anchor="ctr">
            <a:normAutofit/>
          </a:bodyPr>
          <a:lstStyle/>
          <a:p>
            <a:r>
              <a:rPr lang="en-GB" dirty="0">
                <a:latin typeface="Tw Cen MT" panose="020B0602020104020603" pitchFamily="34" charset="0"/>
              </a:rPr>
              <a:t>Is the avoidance of substance abuse as well as any substance use which affects job performance</a:t>
            </a:r>
          </a:p>
          <a:p>
            <a:pPr marL="0" indent="0">
              <a:buNone/>
            </a:pPr>
            <a:r>
              <a:rPr lang="en-GB" dirty="0">
                <a:highlight>
                  <a:srgbClr val="FFFF00"/>
                </a:highlight>
                <a:latin typeface="Tw Cen MT" panose="020B0602020104020603" pitchFamily="34" charset="0"/>
              </a:rPr>
              <a:t>Requires responsible </a:t>
            </a:r>
            <a:r>
              <a:rPr lang="en-GB" dirty="0" err="1">
                <a:highlight>
                  <a:srgbClr val="FFFF00"/>
                </a:highlight>
                <a:latin typeface="Tw Cen MT" panose="020B0602020104020603" pitchFamily="34" charset="0"/>
              </a:rPr>
              <a:t>behaviors</a:t>
            </a:r>
            <a:r>
              <a:rPr lang="en-GB" dirty="0">
                <a:highlight>
                  <a:srgbClr val="FFFF00"/>
                </a:highlight>
                <a:latin typeface="Tw Cen MT" panose="020B0602020104020603" pitchFamily="34" charset="0"/>
              </a:rPr>
              <a:t> including:</a:t>
            </a:r>
          </a:p>
          <a:p>
            <a:pPr marL="0" indent="0">
              <a:buNone/>
            </a:pPr>
            <a:r>
              <a:rPr lang="en-GB" dirty="0">
                <a:latin typeface="Tw Cen MT" panose="020B0602020104020603" pitchFamily="34" charset="0"/>
              </a:rPr>
              <a:t> – Maintaining personal mental health </a:t>
            </a:r>
          </a:p>
          <a:p>
            <a:pPr marL="0" indent="0">
              <a:buNone/>
            </a:pPr>
            <a:r>
              <a:rPr lang="en-GB" dirty="0">
                <a:latin typeface="Tw Cen MT" panose="020B0602020104020603" pitchFamily="34" charset="0"/>
              </a:rPr>
              <a:t>– Avoiding situations which may lead to substance use or abuse</a:t>
            </a:r>
          </a:p>
          <a:p>
            <a:pPr marL="0" indent="0">
              <a:buNone/>
            </a:pPr>
            <a:r>
              <a:rPr lang="en-GB" dirty="0">
                <a:latin typeface="Tw Cen MT" panose="020B0602020104020603" pitchFamily="34" charset="0"/>
              </a:rPr>
              <a:t> – Recognizing risk factors for addiction</a:t>
            </a:r>
          </a:p>
          <a:p>
            <a:pPr marL="0" indent="0">
              <a:buNone/>
            </a:pPr>
            <a:r>
              <a:rPr lang="en-GB" dirty="0">
                <a:latin typeface="Tw Cen MT" panose="020B0602020104020603" pitchFamily="34" charset="0"/>
              </a:rPr>
              <a:t> – Seeking treatment and support if needed</a:t>
            </a:r>
          </a:p>
        </p:txBody>
      </p:sp>
      <p:sp>
        <p:nvSpPr>
          <p:cNvPr id="13" name="TextBox 12">
            <a:extLst>
              <a:ext uri="{FF2B5EF4-FFF2-40B4-BE49-F238E27FC236}">
                <a16:creationId xmlns:a16="http://schemas.microsoft.com/office/drawing/2014/main" id="{FD7FB44C-0C66-4A75-888A-8A777E51DCC1}"/>
              </a:ext>
            </a:extLst>
          </p:cNvPr>
          <p:cNvSpPr txBox="1"/>
          <p:nvPr/>
        </p:nvSpPr>
        <p:spPr>
          <a:xfrm>
            <a:off x="182218" y="2725552"/>
            <a:ext cx="3104321" cy="1200329"/>
          </a:xfrm>
          <a:prstGeom prst="rect">
            <a:avLst/>
          </a:prstGeom>
          <a:noFill/>
        </p:spPr>
        <p:txBody>
          <a:bodyPr wrap="square">
            <a:spAutoFit/>
          </a:bodyPr>
          <a:lstStyle/>
          <a:p>
            <a:pPr marL="0" indent="0">
              <a:buNone/>
            </a:pPr>
            <a:r>
              <a:rPr lang="en-GB" sz="3600" dirty="0">
                <a:solidFill>
                  <a:schemeClr val="bg1"/>
                </a:solidFill>
              </a:rPr>
              <a:t>Responsible Substance Use</a:t>
            </a:r>
          </a:p>
        </p:txBody>
      </p:sp>
      <p:sp>
        <p:nvSpPr>
          <p:cNvPr id="2" name="Footer Placeholder 1">
            <a:extLst>
              <a:ext uri="{FF2B5EF4-FFF2-40B4-BE49-F238E27FC236}">
                <a16:creationId xmlns:a16="http://schemas.microsoft.com/office/drawing/2014/main" id="{B5E8907A-1112-4DAE-B86E-E74573C57D2B}"/>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6141181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412" name="Rectangle 134">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410" name="Picture 2" descr="ESA - Personal hygiene">
            <a:extLst>
              <a:ext uri="{FF2B5EF4-FFF2-40B4-BE49-F238E27FC236}">
                <a16:creationId xmlns:a16="http://schemas.microsoft.com/office/drawing/2014/main" id="{424224BB-9BBE-4D7F-9296-C9E7049D6EB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23" r="-2" b="-2"/>
          <a:stretch/>
        </p:blipFill>
        <p:spPr bwMode="auto">
          <a:xfrm>
            <a:off x="20" y="431"/>
            <a:ext cx="6308015" cy="640831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E21B74C0-2E59-4D0E-8243-CF1108C425E8}"/>
              </a:ext>
            </a:extLst>
          </p:cNvPr>
          <p:cNvSpPr>
            <a:spLocks noGrp="1"/>
          </p:cNvSpPr>
          <p:nvPr>
            <p:ph idx="1"/>
          </p:nvPr>
        </p:nvSpPr>
        <p:spPr>
          <a:xfrm>
            <a:off x="6453810" y="351692"/>
            <a:ext cx="5503728" cy="5606982"/>
          </a:xfrm>
        </p:spPr>
        <p:txBody>
          <a:bodyPr>
            <a:noAutofit/>
          </a:bodyPr>
          <a:lstStyle/>
          <a:p>
            <a:pPr marL="0" indent="0">
              <a:buNone/>
            </a:pPr>
            <a:r>
              <a:rPr lang="en-GB" b="1" dirty="0">
                <a:solidFill>
                  <a:schemeClr val="bg1"/>
                </a:solidFill>
                <a:highlight>
                  <a:srgbClr val="0000FF"/>
                </a:highlight>
                <a:latin typeface="Tw Cen MT" panose="020B0602020104020603" pitchFamily="34" charset="0"/>
              </a:rPr>
              <a:t>Hygiene</a:t>
            </a:r>
          </a:p>
          <a:p>
            <a:r>
              <a:rPr lang="en-GB" dirty="0">
                <a:latin typeface="Tw Cen MT" panose="020B0602020104020603" pitchFamily="34" charset="0"/>
              </a:rPr>
              <a:t>Refers to personal practices for maintaining cleanliness </a:t>
            </a:r>
          </a:p>
          <a:p>
            <a:pPr marL="0" indent="0">
              <a:buNone/>
            </a:pPr>
            <a:r>
              <a:rPr lang="en-GB" dirty="0">
                <a:latin typeface="Tw Cen MT" panose="020B0602020104020603" pitchFamily="34" charset="0"/>
              </a:rPr>
              <a:t> </a:t>
            </a:r>
            <a:r>
              <a:rPr lang="en-GB" dirty="0">
                <a:highlight>
                  <a:srgbClr val="FFFF00"/>
                </a:highlight>
                <a:latin typeface="Tw Cen MT" panose="020B0602020104020603" pitchFamily="34" charset="0"/>
              </a:rPr>
              <a:t>Requires sanitary </a:t>
            </a:r>
            <a:r>
              <a:rPr lang="en-GB" dirty="0" err="1">
                <a:highlight>
                  <a:srgbClr val="FFFF00"/>
                </a:highlight>
                <a:latin typeface="Tw Cen MT" panose="020B0602020104020603" pitchFamily="34" charset="0"/>
              </a:rPr>
              <a:t>behaviors</a:t>
            </a:r>
            <a:r>
              <a:rPr lang="en-GB" dirty="0">
                <a:highlight>
                  <a:srgbClr val="FFFF00"/>
                </a:highlight>
                <a:latin typeface="Tw Cen MT" panose="020B0602020104020603" pitchFamily="34" charset="0"/>
              </a:rPr>
              <a:t> including:</a:t>
            </a:r>
          </a:p>
          <a:p>
            <a:pPr marL="0" indent="0">
              <a:buNone/>
            </a:pPr>
            <a:r>
              <a:rPr lang="en-GB" dirty="0">
                <a:latin typeface="Tw Cen MT" panose="020B0602020104020603" pitchFamily="34" charset="0"/>
              </a:rPr>
              <a:t> – bathing or showering regularly</a:t>
            </a:r>
          </a:p>
          <a:p>
            <a:pPr marL="0" indent="0">
              <a:buNone/>
            </a:pPr>
            <a:r>
              <a:rPr lang="en-GB" dirty="0">
                <a:latin typeface="Tw Cen MT" panose="020B0602020104020603" pitchFamily="34" charset="0"/>
              </a:rPr>
              <a:t> – brushing teeth and flossing regularly</a:t>
            </a:r>
          </a:p>
          <a:p>
            <a:pPr marL="0" indent="0">
              <a:buNone/>
            </a:pPr>
            <a:r>
              <a:rPr lang="en-GB" dirty="0">
                <a:latin typeface="Tw Cen MT" panose="020B0602020104020603" pitchFamily="34" charset="0"/>
              </a:rPr>
              <a:t> – washing and maintaining hair, skin, nails and facial hair </a:t>
            </a:r>
          </a:p>
          <a:p>
            <a:pPr marL="0" indent="0">
              <a:buNone/>
            </a:pPr>
            <a:r>
              <a:rPr lang="en-GB" dirty="0">
                <a:latin typeface="Tw Cen MT" panose="020B0602020104020603" pitchFamily="34" charset="0"/>
              </a:rPr>
              <a:t>– washing hands frequently</a:t>
            </a:r>
          </a:p>
        </p:txBody>
      </p:sp>
      <p:sp>
        <p:nvSpPr>
          <p:cNvPr id="137" name="Rectangle 136">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731E4360-FF0F-425D-8E92-17452EAE2503}"/>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1624684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434" name="Picture 2" descr="What potential does the healthtech sector hold for the NHS in 2020? -  Medical Plastics News">
            <a:extLst>
              <a:ext uri="{FF2B5EF4-FFF2-40B4-BE49-F238E27FC236}">
                <a16:creationId xmlns:a16="http://schemas.microsoft.com/office/drawing/2014/main" id="{792AF531-EEC8-4687-9F3D-972AC0096AD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8196" b="15642"/>
          <a:stretch/>
        </p:blipFill>
        <p:spPr bwMode="auto">
          <a:xfrm>
            <a:off x="20" y="11"/>
            <a:ext cx="12191980" cy="2928720"/>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09FA8CB-F945-46DC-93D5-65F880BC2C83}"/>
              </a:ext>
            </a:extLst>
          </p:cNvPr>
          <p:cNvSpPr>
            <a:spLocks noGrp="1"/>
          </p:cNvSpPr>
          <p:nvPr>
            <p:ph idx="1"/>
          </p:nvPr>
        </p:nvSpPr>
        <p:spPr>
          <a:xfrm>
            <a:off x="106017" y="2928731"/>
            <a:ext cx="11979966" cy="3528340"/>
          </a:xfrm>
        </p:spPr>
        <p:txBody>
          <a:bodyPr anchor="ctr">
            <a:noAutofit/>
          </a:bodyPr>
          <a:lstStyle/>
          <a:p>
            <a:pPr marL="0" indent="0">
              <a:buNone/>
            </a:pPr>
            <a:r>
              <a:rPr lang="en-GB" dirty="0">
                <a:solidFill>
                  <a:schemeClr val="bg1"/>
                </a:solidFill>
                <a:highlight>
                  <a:srgbClr val="0000FF"/>
                </a:highlight>
                <a:latin typeface="Tw Cen MT" panose="020B0602020104020603" pitchFamily="34" charset="0"/>
              </a:rPr>
              <a:t>Workplace attire</a:t>
            </a:r>
          </a:p>
          <a:p>
            <a:r>
              <a:rPr lang="en-GB" dirty="0">
                <a:latin typeface="Tw Cen MT" panose="020B0602020104020603" pitchFamily="34" charset="0"/>
              </a:rPr>
              <a:t> Is clothing and accessories worn at work</a:t>
            </a:r>
          </a:p>
          <a:p>
            <a:pPr marL="0" indent="0">
              <a:buNone/>
            </a:pPr>
            <a:r>
              <a:rPr lang="en-GB" dirty="0">
                <a:highlight>
                  <a:srgbClr val="FFFF00"/>
                </a:highlight>
                <a:latin typeface="Tw Cen MT" panose="020B0602020104020603" pitchFamily="34" charset="0"/>
              </a:rPr>
              <a:t>Requires stylish </a:t>
            </a:r>
            <a:r>
              <a:rPr lang="en-GB" dirty="0" err="1">
                <a:highlight>
                  <a:srgbClr val="FFFF00"/>
                </a:highlight>
                <a:latin typeface="Tw Cen MT" panose="020B0602020104020603" pitchFamily="34" charset="0"/>
              </a:rPr>
              <a:t>behaviors</a:t>
            </a:r>
            <a:r>
              <a:rPr lang="en-GB" dirty="0">
                <a:highlight>
                  <a:srgbClr val="FFFF00"/>
                </a:highlight>
                <a:latin typeface="Tw Cen MT" panose="020B0602020104020603" pitchFamily="34" charset="0"/>
              </a:rPr>
              <a:t> including:</a:t>
            </a:r>
          </a:p>
          <a:p>
            <a:pPr marL="0" indent="0">
              <a:buNone/>
            </a:pPr>
            <a:r>
              <a:rPr lang="en-GB" dirty="0">
                <a:latin typeface="Tw Cen MT" panose="020B0602020104020603" pitchFamily="34" charset="0"/>
              </a:rPr>
              <a:t> – Conforming to organizational policies regarding dress codes and uniforms – keeping clothing neat, clean and in good condition</a:t>
            </a:r>
          </a:p>
          <a:p>
            <a:pPr marL="0" indent="0">
              <a:buNone/>
            </a:pPr>
            <a:r>
              <a:rPr lang="en-GB" dirty="0">
                <a:latin typeface="Tw Cen MT" panose="020B0602020104020603" pitchFamily="34" charset="0"/>
              </a:rPr>
              <a:t> – Wearing clothing and shoes suitable for job responsibilities</a:t>
            </a:r>
          </a:p>
          <a:p>
            <a:pPr marL="0" indent="0">
              <a:buNone/>
            </a:pPr>
            <a:r>
              <a:rPr lang="en-GB" dirty="0">
                <a:latin typeface="Tw Cen MT" panose="020B0602020104020603" pitchFamily="34" charset="0"/>
              </a:rPr>
              <a:t> – Removing </a:t>
            </a:r>
            <a:r>
              <a:rPr lang="en-GB" dirty="0" err="1">
                <a:latin typeface="Tw Cen MT" panose="020B0602020104020603" pitchFamily="34" charset="0"/>
              </a:rPr>
              <a:t>jewelry</a:t>
            </a:r>
            <a:r>
              <a:rPr lang="en-GB" dirty="0">
                <a:latin typeface="Tw Cen MT" panose="020B0602020104020603" pitchFamily="34" charset="0"/>
              </a:rPr>
              <a:t> and covering tattoos as needed</a:t>
            </a:r>
          </a:p>
        </p:txBody>
      </p:sp>
      <p:sp>
        <p:nvSpPr>
          <p:cNvPr id="2" name="Footer Placeholder 1">
            <a:extLst>
              <a:ext uri="{FF2B5EF4-FFF2-40B4-BE49-F238E27FC236}">
                <a16:creationId xmlns:a16="http://schemas.microsoft.com/office/drawing/2014/main" id="{E52460E5-2D12-4BB5-BD62-3FEEC9765A39}"/>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4510755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458" name="Picture 2" descr="67,900 Etiquette Stock Photos, Pictures &amp;amp; Royalty-Free Images - iStock">
            <a:extLst>
              <a:ext uri="{FF2B5EF4-FFF2-40B4-BE49-F238E27FC236}">
                <a16:creationId xmlns:a16="http://schemas.microsoft.com/office/drawing/2014/main" id="{FC289EAC-B83A-4956-81DA-6FEEDD90F09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270" b="48360"/>
          <a:stretch/>
        </p:blipFill>
        <p:spPr bwMode="auto">
          <a:xfrm>
            <a:off x="20" y="10"/>
            <a:ext cx="12191980" cy="3052679"/>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CEB64351-CD3E-4048-AD0D-49E39C1493E6}"/>
              </a:ext>
            </a:extLst>
          </p:cNvPr>
          <p:cNvSpPr>
            <a:spLocks noGrp="1"/>
          </p:cNvSpPr>
          <p:nvPr>
            <p:ph idx="1"/>
          </p:nvPr>
        </p:nvSpPr>
        <p:spPr>
          <a:xfrm>
            <a:off x="506438" y="3967089"/>
            <a:ext cx="11202958" cy="1786597"/>
          </a:xfrm>
        </p:spPr>
        <p:txBody>
          <a:bodyPr anchor="ctr">
            <a:noAutofit/>
          </a:bodyPr>
          <a:lstStyle/>
          <a:p>
            <a:pPr marL="0" indent="0">
              <a:buNone/>
            </a:pPr>
            <a:r>
              <a:rPr lang="en-GB" sz="3600" dirty="0">
                <a:solidFill>
                  <a:schemeClr val="bg1"/>
                </a:solidFill>
                <a:highlight>
                  <a:srgbClr val="0000FF"/>
                </a:highlight>
                <a:latin typeface="Tw Cen MT" panose="020B0602020104020603" pitchFamily="34" charset="0"/>
              </a:rPr>
              <a:t>Etiquette</a:t>
            </a:r>
          </a:p>
          <a:p>
            <a:r>
              <a:rPr lang="en-GB" dirty="0">
                <a:latin typeface="Tw Cen MT" panose="020B0602020104020603" pitchFamily="34" charset="0"/>
              </a:rPr>
              <a:t>• Refers to customary well-mannered social conduct </a:t>
            </a:r>
          </a:p>
          <a:p>
            <a:pPr marL="0" indent="0">
              <a:buNone/>
            </a:pPr>
            <a:r>
              <a:rPr lang="en-GB" dirty="0">
                <a:highlight>
                  <a:srgbClr val="FFFF00"/>
                </a:highlight>
                <a:latin typeface="Tw Cen MT" panose="020B0602020104020603" pitchFamily="34" charset="0"/>
              </a:rPr>
              <a:t>Requires polite </a:t>
            </a:r>
            <a:r>
              <a:rPr lang="en-GB" dirty="0" err="1">
                <a:highlight>
                  <a:srgbClr val="FFFF00"/>
                </a:highlight>
                <a:latin typeface="Tw Cen MT" panose="020B0602020104020603" pitchFamily="34" charset="0"/>
              </a:rPr>
              <a:t>behaviors</a:t>
            </a:r>
            <a:r>
              <a:rPr lang="en-GB" dirty="0">
                <a:highlight>
                  <a:srgbClr val="FFFF00"/>
                </a:highlight>
                <a:latin typeface="Tw Cen MT" panose="020B0602020104020603" pitchFamily="34" charset="0"/>
              </a:rPr>
              <a:t> including:</a:t>
            </a:r>
          </a:p>
          <a:p>
            <a:pPr marL="0" indent="0">
              <a:buNone/>
            </a:pPr>
            <a:r>
              <a:rPr lang="en-GB" dirty="0">
                <a:latin typeface="Tw Cen MT" panose="020B0602020104020603" pitchFamily="34" charset="0"/>
              </a:rPr>
              <a:t> – demonstrating respect for others </a:t>
            </a:r>
          </a:p>
          <a:p>
            <a:pPr marL="0" indent="0">
              <a:buNone/>
            </a:pPr>
            <a:r>
              <a:rPr lang="en-GB" dirty="0">
                <a:latin typeface="Tw Cen MT" panose="020B0602020104020603" pitchFamily="34" charset="0"/>
              </a:rPr>
              <a:t>– complying with organizational policies, procedures and codes</a:t>
            </a:r>
          </a:p>
          <a:p>
            <a:pPr marL="0" indent="0">
              <a:buNone/>
            </a:pPr>
            <a:r>
              <a:rPr lang="en-GB" dirty="0">
                <a:latin typeface="Tw Cen MT" panose="020B0602020104020603" pitchFamily="34" charset="0"/>
              </a:rPr>
              <a:t> – following chain of command when discussing requests and complaints</a:t>
            </a:r>
          </a:p>
          <a:p>
            <a:pPr marL="0" indent="0">
              <a:buNone/>
            </a:pPr>
            <a:r>
              <a:rPr lang="en-GB" dirty="0">
                <a:latin typeface="Tw Cen MT" panose="020B0602020104020603" pitchFamily="34" charset="0"/>
              </a:rPr>
              <a:t> – being punctual and prepared for appointments and meetings</a:t>
            </a:r>
          </a:p>
        </p:txBody>
      </p:sp>
      <p:sp>
        <p:nvSpPr>
          <p:cNvPr id="2" name="Footer Placeholder 1">
            <a:extLst>
              <a:ext uri="{FF2B5EF4-FFF2-40B4-BE49-F238E27FC236}">
                <a16:creationId xmlns:a16="http://schemas.microsoft.com/office/drawing/2014/main" id="{F9C6AFD7-C36D-4321-985C-814D6EDEDBE9}"/>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4786747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482" name="Picture 2" descr="Time Management - List of Top Tips for Managing Time Effectively">
            <a:extLst>
              <a:ext uri="{FF2B5EF4-FFF2-40B4-BE49-F238E27FC236}">
                <a16:creationId xmlns:a16="http://schemas.microsoft.com/office/drawing/2014/main" id="{E80F1806-B9FA-4041-9C8E-9738C93CE91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634" r="7571" b="1"/>
          <a:stretch/>
        </p:blipFill>
        <p:spPr bwMode="auto">
          <a:xfrm>
            <a:off x="3" y="1587"/>
            <a:ext cx="5512902" cy="6856413"/>
          </a:xfrm>
          <a:custGeom>
            <a:avLst/>
            <a:gdLst/>
            <a:ahLst/>
            <a:cxnLst/>
            <a:rect l="l" t="t" r="r" b="b"/>
            <a:pathLst>
              <a:path w="6649908" h="6856413">
                <a:moveTo>
                  <a:pt x="0" y="0"/>
                </a:moveTo>
                <a:lnTo>
                  <a:pt x="6559859" y="0"/>
                </a:lnTo>
                <a:lnTo>
                  <a:pt x="6572145" y="79394"/>
                </a:lnTo>
                <a:cubicBezTo>
                  <a:pt x="6857782" y="2230562"/>
                  <a:pt x="6243159" y="4473353"/>
                  <a:pt x="6528796" y="6624522"/>
                </a:cubicBezTo>
                <a:lnTo>
                  <a:pt x="6564680" y="6856413"/>
                </a:lnTo>
                <a:lnTo>
                  <a:pt x="0" y="6856413"/>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B2361A5-6600-4FB7-A018-4A149ED4654B}"/>
              </a:ext>
            </a:extLst>
          </p:cNvPr>
          <p:cNvSpPr>
            <a:spLocks noGrp="1"/>
          </p:cNvSpPr>
          <p:nvPr>
            <p:ph idx="1"/>
          </p:nvPr>
        </p:nvSpPr>
        <p:spPr>
          <a:xfrm>
            <a:off x="5512906" y="434119"/>
            <a:ext cx="6444632" cy="5811936"/>
          </a:xfrm>
        </p:spPr>
        <p:txBody>
          <a:bodyPr>
            <a:noAutofit/>
          </a:bodyPr>
          <a:lstStyle/>
          <a:p>
            <a:pPr marL="0" indent="0">
              <a:buNone/>
            </a:pPr>
            <a:r>
              <a:rPr lang="en-GB" dirty="0">
                <a:solidFill>
                  <a:schemeClr val="bg1"/>
                </a:solidFill>
                <a:highlight>
                  <a:srgbClr val="0000FF"/>
                </a:highlight>
                <a:latin typeface="Tw Cen MT" panose="020B0602020104020603" pitchFamily="34" charset="0"/>
              </a:rPr>
              <a:t>Time Management</a:t>
            </a:r>
          </a:p>
          <a:p>
            <a:pPr marL="0" indent="0">
              <a:buNone/>
            </a:pPr>
            <a:r>
              <a:rPr lang="en-GB" dirty="0">
                <a:latin typeface="Tw Cen MT" panose="020B0602020104020603" pitchFamily="34" charset="0"/>
              </a:rPr>
              <a:t> • Is the ability to use planning and organization to maximize efficiency</a:t>
            </a:r>
          </a:p>
          <a:p>
            <a:pPr marL="0" indent="0">
              <a:buNone/>
            </a:pPr>
            <a:r>
              <a:rPr lang="en-GB" dirty="0">
                <a:latin typeface="Tw Cen MT" panose="020B0602020104020603" pitchFamily="34" charset="0"/>
              </a:rPr>
              <a:t> </a:t>
            </a:r>
            <a:r>
              <a:rPr lang="en-GB" dirty="0">
                <a:highlight>
                  <a:srgbClr val="FFFF00"/>
                </a:highlight>
                <a:latin typeface="Tw Cen MT" panose="020B0602020104020603" pitchFamily="34" charset="0"/>
              </a:rPr>
              <a:t>Requires systematic </a:t>
            </a:r>
            <a:r>
              <a:rPr lang="en-GB" dirty="0" err="1">
                <a:highlight>
                  <a:srgbClr val="FFFF00"/>
                </a:highlight>
                <a:latin typeface="Tw Cen MT" panose="020B0602020104020603" pitchFamily="34" charset="0"/>
              </a:rPr>
              <a:t>behaviors</a:t>
            </a:r>
            <a:r>
              <a:rPr lang="en-GB" dirty="0">
                <a:highlight>
                  <a:srgbClr val="FFFF00"/>
                </a:highlight>
                <a:latin typeface="Tw Cen MT" panose="020B0602020104020603" pitchFamily="34" charset="0"/>
              </a:rPr>
              <a:t> including:</a:t>
            </a:r>
          </a:p>
          <a:p>
            <a:pPr marL="0" indent="0">
              <a:buNone/>
            </a:pPr>
            <a:r>
              <a:rPr lang="en-GB" dirty="0">
                <a:latin typeface="Tw Cen MT" panose="020B0602020104020603" pitchFamily="34" charset="0"/>
              </a:rPr>
              <a:t>– prioritizing goals and tasks</a:t>
            </a:r>
          </a:p>
          <a:p>
            <a:pPr marL="0" indent="0">
              <a:buNone/>
            </a:pPr>
            <a:r>
              <a:rPr lang="en-GB" dirty="0">
                <a:latin typeface="Tw Cen MT" panose="020B0602020104020603" pitchFamily="34" charset="0"/>
              </a:rPr>
              <a:t> – establishing routines and good habits for smart use of time</a:t>
            </a:r>
          </a:p>
          <a:p>
            <a:pPr marL="0" indent="0">
              <a:buNone/>
            </a:pPr>
            <a:r>
              <a:rPr lang="en-GB" dirty="0">
                <a:latin typeface="Tw Cen MT" panose="020B0602020104020603" pitchFamily="34" charset="0"/>
              </a:rPr>
              <a:t> – utilizing scheduling tools such as calendars, software and digital applications</a:t>
            </a:r>
          </a:p>
          <a:p>
            <a:pPr marL="0" indent="0">
              <a:buNone/>
            </a:pPr>
            <a:r>
              <a:rPr lang="en-GB" dirty="0">
                <a:latin typeface="Tw Cen MT" panose="020B0602020104020603" pitchFamily="34" charset="0"/>
              </a:rPr>
              <a:t> – organizing systems and resources for efficient access and use</a:t>
            </a:r>
          </a:p>
        </p:txBody>
      </p:sp>
      <p:sp>
        <p:nvSpPr>
          <p:cNvPr id="2" name="Footer Placeholder 1">
            <a:extLst>
              <a:ext uri="{FF2B5EF4-FFF2-40B4-BE49-F238E27FC236}">
                <a16:creationId xmlns:a16="http://schemas.microsoft.com/office/drawing/2014/main" id="{D4AC27F7-8FED-422E-8CAD-2B0B464079C0}"/>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591292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AIM">
            <a:extLst>
              <a:ext uri="{FF2B5EF4-FFF2-40B4-BE49-F238E27FC236}">
                <a16:creationId xmlns:a16="http://schemas.microsoft.com/office/drawing/2014/main" id="{E8CC29C1-70F3-43ED-9D6B-8032B1B5529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268" b="8331"/>
          <a:stretch/>
        </p:blipFill>
        <p:spPr bwMode="auto">
          <a:xfrm>
            <a:off x="7938051" y="3604590"/>
            <a:ext cx="4253949" cy="325340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DBA89F6-93B5-4864-88D2-50C001B26350}"/>
              </a:ext>
            </a:extLst>
          </p:cNvPr>
          <p:cNvSpPr>
            <a:spLocks noGrp="1"/>
          </p:cNvSpPr>
          <p:nvPr>
            <p:ph idx="1"/>
          </p:nvPr>
        </p:nvSpPr>
        <p:spPr>
          <a:xfrm>
            <a:off x="450575" y="543147"/>
            <a:ext cx="7084080" cy="5633816"/>
          </a:xfrm>
        </p:spPr>
        <p:txBody>
          <a:bodyPr>
            <a:normAutofit lnSpcReduction="10000"/>
          </a:bodyPr>
          <a:lstStyle/>
          <a:p>
            <a:pPr marL="0" indent="0">
              <a:buNone/>
            </a:pPr>
            <a:r>
              <a:rPr lang="en-GB" sz="2400" b="1" i="1" dirty="0">
                <a:highlight>
                  <a:srgbClr val="FFFF00"/>
                </a:highlight>
                <a:latin typeface="Tw Cen MT" panose="020B0602020104020603" pitchFamily="34" charset="0"/>
              </a:rPr>
              <a:t>Aim;</a:t>
            </a:r>
          </a:p>
          <a:p>
            <a:pPr marL="457200">
              <a:lnSpc>
                <a:spcPct val="115000"/>
              </a:lnSpc>
              <a:spcBef>
                <a:spcPts val="600"/>
              </a:spcBef>
              <a:spcAft>
                <a:spcPts val="1000"/>
              </a:spcAft>
            </a:pPr>
            <a:r>
              <a:rPr lang="en-GB" sz="2400" dirty="0">
                <a:effectLst/>
                <a:latin typeface="Tw Cen MT" panose="020B0602020104020603" pitchFamily="34" charset="0"/>
                <a:ea typeface="Times New Roman" panose="02020603050405020304" pitchFamily="18" charset="0"/>
                <a:cs typeface="Arial" panose="020B0604020202020204" pitchFamily="34" charset="0"/>
              </a:rPr>
              <a:t>Critically analyse progress in developing a range of core employability skills reflecting compassion, values and behaviours.</a:t>
            </a:r>
            <a:endParaRPr lang="en-GB" sz="2400" dirty="0">
              <a:effectLst/>
              <a:latin typeface="Tw Cen MT" panose="020B0602020104020603" pitchFamily="34" charset="0"/>
              <a:ea typeface="Times New Roman" panose="02020603050405020304" pitchFamily="18" charset="0"/>
              <a:cs typeface="Times New Roman" panose="02020603050405020304" pitchFamily="18" charset="0"/>
            </a:endParaRPr>
          </a:p>
          <a:p>
            <a:pPr marL="0" indent="0">
              <a:spcAft>
                <a:spcPts val="800"/>
              </a:spcAft>
              <a:buNone/>
            </a:pPr>
            <a:r>
              <a:rPr lang="en-GB" sz="2400" b="1" i="1" dirty="0">
                <a:highlight>
                  <a:srgbClr val="FFFF00"/>
                </a:highlight>
                <a:latin typeface="Tw Cen MT" panose="020B0602020104020603" pitchFamily="34" charset="0"/>
              </a:rPr>
              <a:t>Learning outcomes;</a:t>
            </a:r>
          </a:p>
          <a:p>
            <a:pPr marL="0" indent="0">
              <a:spcAft>
                <a:spcPts val="800"/>
              </a:spcAft>
              <a:buNone/>
            </a:pPr>
            <a:r>
              <a:rPr lang="en-GB" sz="2400" b="1" i="1" dirty="0">
                <a:latin typeface="Tw Cen MT" panose="020B0602020104020603" pitchFamily="34" charset="0"/>
              </a:rPr>
              <a:t>At the end of this lesson students will be able to:</a:t>
            </a:r>
          </a:p>
          <a:p>
            <a:pPr marL="0" indent="0">
              <a:buNone/>
            </a:pPr>
            <a:endParaRPr lang="en-GB" sz="2400" b="1" i="1" dirty="0">
              <a:highlight>
                <a:srgbClr val="00FF00"/>
              </a:highlight>
              <a:latin typeface="Tw Cen MT" panose="020B0602020104020603" pitchFamily="34" charset="0"/>
            </a:endParaRPr>
          </a:p>
          <a:p>
            <a:pPr marL="514350" indent="-514350">
              <a:buFont typeface="+mj-lt"/>
              <a:buAutoNum type="arabicPeriod"/>
            </a:pPr>
            <a:r>
              <a:rPr lang="en-GB" sz="2400" dirty="0">
                <a:effectLst/>
                <a:latin typeface="Tw Cen MT" panose="020B0602020104020603" pitchFamily="34" charset="0"/>
                <a:ea typeface="Times New Roman" panose="02020603050405020304" pitchFamily="18" charset="0"/>
              </a:rPr>
              <a:t>Exploring a range of core employability skills in healthcare practice </a:t>
            </a:r>
          </a:p>
          <a:p>
            <a:pPr marL="0" indent="0">
              <a:lnSpc>
                <a:spcPct val="115000"/>
              </a:lnSpc>
              <a:spcBef>
                <a:spcPts val="600"/>
              </a:spcBef>
              <a:spcAft>
                <a:spcPts val="1000"/>
              </a:spcAft>
              <a:buNone/>
            </a:pPr>
            <a:r>
              <a:rPr lang="en-GB" sz="2400" dirty="0">
                <a:latin typeface="Tw Cen MT" panose="020B0602020104020603" pitchFamily="34" charset="0"/>
                <a:ea typeface="Times New Roman" panose="02020603050405020304" pitchFamily="18" charset="0"/>
                <a:cs typeface="Arial" panose="020B0604020202020204" pitchFamily="34" charset="0"/>
              </a:rPr>
              <a:t>2.   A</a:t>
            </a:r>
            <a:r>
              <a:rPr lang="en-GB" sz="2400" dirty="0">
                <a:effectLst/>
                <a:latin typeface="Tw Cen MT" panose="020B0602020104020603" pitchFamily="34" charset="0"/>
                <a:ea typeface="Times New Roman" panose="02020603050405020304" pitchFamily="18" charset="0"/>
                <a:cs typeface="Arial" panose="020B0604020202020204" pitchFamily="34" charset="0"/>
              </a:rPr>
              <a:t>nalysing core employability skills that reflects compassion, values and professional behaviours of health and social care professionals</a:t>
            </a:r>
            <a:endParaRPr lang="en-GB" sz="2400" dirty="0">
              <a:effectLst/>
              <a:latin typeface="Tw Cen MT" panose="020B0602020104020603" pitchFamily="34" charset="0"/>
              <a:ea typeface="Times New Roman" panose="02020603050405020304" pitchFamily="18" charset="0"/>
              <a:cs typeface="Times New Roman" panose="02020603050405020304" pitchFamily="18" charset="0"/>
            </a:endParaRPr>
          </a:p>
          <a:p>
            <a:pPr marL="514350" indent="-514350">
              <a:buFont typeface="+mj-lt"/>
              <a:buAutoNum type="arabicPeriod"/>
            </a:pPr>
            <a:endParaRPr lang="en-GB" sz="2000" dirty="0">
              <a:effectLst/>
              <a:latin typeface="Tw Cen MT" panose="020B0602020104020603" pitchFamily="34" charset="0"/>
              <a:ea typeface="Times New Roman" panose="02020603050405020304" pitchFamily="18" charset="0"/>
            </a:endParaRPr>
          </a:p>
          <a:p>
            <a:pPr marL="514350" indent="-514350">
              <a:buFont typeface="+mj-lt"/>
              <a:buAutoNum type="arabicPeriod"/>
            </a:pPr>
            <a:endParaRPr lang="en-GB" sz="2000" b="1" dirty="0"/>
          </a:p>
          <a:p>
            <a:pPr marL="0" indent="0">
              <a:buNone/>
            </a:pPr>
            <a:endParaRPr lang="en-GB" sz="2000" dirty="0"/>
          </a:p>
          <a:p>
            <a:pPr marL="0" indent="0">
              <a:buNone/>
            </a:pPr>
            <a:endParaRPr lang="en-GB" sz="2000" dirty="0"/>
          </a:p>
          <a:p>
            <a:pPr marL="0" indent="0">
              <a:buNone/>
            </a:pPr>
            <a:endParaRPr lang="en-GB" sz="2000" dirty="0">
              <a:latin typeface="Tw Cen MT" panose="020B0602020104020603" pitchFamily="34" charset="0"/>
            </a:endParaRPr>
          </a:p>
          <a:p>
            <a:endParaRPr lang="en-GB" sz="2000" dirty="0"/>
          </a:p>
        </p:txBody>
      </p:sp>
      <p:sp>
        <p:nvSpPr>
          <p:cNvPr id="2" name="Footer Placeholder 1">
            <a:extLst>
              <a:ext uri="{FF2B5EF4-FFF2-40B4-BE49-F238E27FC236}">
                <a16:creationId xmlns:a16="http://schemas.microsoft.com/office/drawing/2014/main" id="{8D1148DD-0E9C-4D7C-A524-7BA032D78CC9}"/>
              </a:ext>
            </a:extLst>
          </p:cNvPr>
          <p:cNvSpPr>
            <a:spLocks noGrp="1"/>
          </p:cNvSpPr>
          <p:nvPr>
            <p:ph type="ftr" sz="quarter" idx="11"/>
          </p:nvPr>
        </p:nvSpPr>
        <p:spPr>
          <a:xfrm>
            <a:off x="4587610" y="6356350"/>
            <a:ext cx="3016781" cy="365125"/>
          </a:xfrm>
        </p:spPr>
        <p:txBody>
          <a:bodyPr>
            <a:normAutofit/>
          </a:bodyPr>
          <a:lstStyle/>
          <a:p>
            <a:pPr>
              <a:spcAft>
                <a:spcPts val="600"/>
              </a:spcAft>
            </a:pPr>
            <a:r>
              <a:rPr lang="en-GB"/>
              <a:t>Created by Tayo Alebiosu</a:t>
            </a:r>
          </a:p>
        </p:txBody>
      </p:sp>
    </p:spTree>
    <p:extLst>
      <p:ext uri="{BB962C8B-B14F-4D97-AF65-F5344CB8AC3E}">
        <p14:creationId xmlns:p14="http://schemas.microsoft.com/office/powerpoint/2010/main" val="12408086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1506" name="Picture 2" descr="How to Evidence your SMCR Competence">
            <a:extLst>
              <a:ext uri="{FF2B5EF4-FFF2-40B4-BE49-F238E27FC236}">
                <a16:creationId xmlns:a16="http://schemas.microsoft.com/office/drawing/2014/main" id="{BE5F2B81-B3A5-48C8-901B-296B4C090BD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176" b="21576"/>
          <a:stretch/>
        </p:blipFill>
        <p:spPr bwMode="auto">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88EBCD2-C482-4397-9532-B577BFDF7B8B}"/>
              </a:ext>
            </a:extLst>
          </p:cNvPr>
          <p:cNvSpPr>
            <a:spLocks noGrp="1"/>
          </p:cNvSpPr>
          <p:nvPr>
            <p:ph idx="1"/>
          </p:nvPr>
        </p:nvSpPr>
        <p:spPr>
          <a:xfrm>
            <a:off x="393896" y="3151163"/>
            <a:ext cx="11315500" cy="3235569"/>
          </a:xfrm>
        </p:spPr>
        <p:txBody>
          <a:bodyPr anchor="ctr">
            <a:noAutofit/>
          </a:bodyPr>
          <a:lstStyle/>
          <a:p>
            <a:pPr marL="0" indent="0">
              <a:buNone/>
            </a:pPr>
            <a:r>
              <a:rPr lang="en-GB" sz="3600" b="1" dirty="0">
                <a:solidFill>
                  <a:schemeClr val="bg1"/>
                </a:solidFill>
                <a:highlight>
                  <a:srgbClr val="0000FF"/>
                </a:highlight>
                <a:latin typeface="Tw Cen MT" panose="020B0602020104020603" pitchFamily="34" charset="0"/>
              </a:rPr>
              <a:t>Competence</a:t>
            </a:r>
          </a:p>
          <a:p>
            <a:r>
              <a:rPr lang="en-GB" sz="2400" dirty="0">
                <a:latin typeface="Tw Cen MT" panose="020B0602020104020603" pitchFamily="34" charset="0"/>
              </a:rPr>
              <a:t>Is the ability to effectively apply knowledge and skills to perform specific functions and accomplish specific goals</a:t>
            </a:r>
          </a:p>
          <a:p>
            <a:pPr marL="0" indent="0">
              <a:buNone/>
            </a:pPr>
            <a:r>
              <a:rPr lang="en-GB" sz="2400" dirty="0">
                <a:highlight>
                  <a:srgbClr val="FFFF00"/>
                </a:highlight>
                <a:latin typeface="Tw Cen MT" panose="020B0602020104020603" pitchFamily="34" charset="0"/>
              </a:rPr>
              <a:t>Requires proficient </a:t>
            </a:r>
            <a:r>
              <a:rPr lang="en-GB" sz="2400" dirty="0" err="1">
                <a:highlight>
                  <a:srgbClr val="FFFF00"/>
                </a:highlight>
                <a:latin typeface="Tw Cen MT" panose="020B0602020104020603" pitchFamily="34" charset="0"/>
              </a:rPr>
              <a:t>behaviors</a:t>
            </a:r>
            <a:r>
              <a:rPr lang="en-GB" sz="2400" dirty="0">
                <a:highlight>
                  <a:srgbClr val="FFFF00"/>
                </a:highlight>
                <a:latin typeface="Tw Cen MT" panose="020B0602020104020603" pitchFamily="34" charset="0"/>
              </a:rPr>
              <a:t> including:</a:t>
            </a:r>
          </a:p>
          <a:p>
            <a:pPr marL="0" indent="0">
              <a:buNone/>
            </a:pPr>
            <a:r>
              <a:rPr lang="en-GB" sz="2400" dirty="0">
                <a:latin typeface="Tw Cen MT" panose="020B0602020104020603" pitchFamily="34" charset="0"/>
              </a:rPr>
              <a:t> – developing and using procedures for completing tasks systematically – completing responsibilities in a manner which meets or exceeds expectations</a:t>
            </a:r>
          </a:p>
          <a:p>
            <a:pPr marL="0" indent="0">
              <a:buNone/>
            </a:pPr>
            <a:r>
              <a:rPr lang="en-GB" sz="2400" dirty="0">
                <a:latin typeface="Tw Cen MT" panose="020B0602020104020603" pitchFamily="34" charset="0"/>
              </a:rPr>
              <a:t> – seeking out insightful mentors who can answer discerning questions – displaying confidence in abilities and work</a:t>
            </a:r>
          </a:p>
        </p:txBody>
      </p:sp>
      <p:sp>
        <p:nvSpPr>
          <p:cNvPr id="2" name="Footer Placeholder 1">
            <a:extLst>
              <a:ext uri="{FF2B5EF4-FFF2-40B4-BE49-F238E27FC236}">
                <a16:creationId xmlns:a16="http://schemas.microsoft.com/office/drawing/2014/main" id="{0120E7D0-317C-4FE3-B448-EA857FEF2E3B}"/>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8777609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adlock on computer motherboard">
            <a:extLst>
              <a:ext uri="{FF2B5EF4-FFF2-40B4-BE49-F238E27FC236}">
                <a16:creationId xmlns:a16="http://schemas.microsoft.com/office/drawing/2014/main" id="{C0150359-E74F-4B35-BEDE-BCF5009F1BA2}"/>
              </a:ext>
            </a:extLst>
          </p:cNvPr>
          <p:cNvPicPr>
            <a:picLocks noChangeAspect="1"/>
          </p:cNvPicPr>
          <p:nvPr/>
        </p:nvPicPr>
        <p:blipFill rotWithShape="1">
          <a:blip r:embed="rId2"/>
          <a:srcRect l="20050" r="43404" b="-1"/>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 name="Content Placeholder 2">
            <a:extLst>
              <a:ext uri="{FF2B5EF4-FFF2-40B4-BE49-F238E27FC236}">
                <a16:creationId xmlns:a16="http://schemas.microsoft.com/office/drawing/2014/main" id="{DF33FCEC-744E-4ED3-B091-18D11CAD174A}"/>
              </a:ext>
            </a:extLst>
          </p:cNvPr>
          <p:cNvSpPr>
            <a:spLocks noGrp="1"/>
          </p:cNvSpPr>
          <p:nvPr>
            <p:ph idx="1"/>
          </p:nvPr>
        </p:nvSpPr>
        <p:spPr>
          <a:xfrm>
            <a:off x="4206240" y="731520"/>
            <a:ext cx="7680960" cy="5964702"/>
          </a:xfrm>
        </p:spPr>
        <p:txBody>
          <a:bodyPr anchor="t">
            <a:normAutofit/>
          </a:bodyPr>
          <a:lstStyle/>
          <a:p>
            <a:pPr marL="0" indent="0">
              <a:buNone/>
            </a:pPr>
            <a:r>
              <a:rPr lang="en-GB" sz="3600" b="1" dirty="0">
                <a:solidFill>
                  <a:schemeClr val="bg1"/>
                </a:solidFill>
                <a:highlight>
                  <a:srgbClr val="000080"/>
                </a:highlight>
              </a:rPr>
              <a:t>Discretion</a:t>
            </a:r>
          </a:p>
          <a:p>
            <a:pPr marL="0" indent="0">
              <a:buNone/>
            </a:pPr>
            <a:r>
              <a:rPr lang="en-GB" sz="2400" dirty="0"/>
              <a:t> • Refers to the ability to use good judgement to avoid revealing private information or causing embarrassment</a:t>
            </a:r>
          </a:p>
          <a:p>
            <a:pPr marL="0" indent="0">
              <a:buNone/>
            </a:pPr>
            <a:r>
              <a:rPr lang="en-GB" sz="2400" dirty="0">
                <a:highlight>
                  <a:srgbClr val="FFFF00"/>
                </a:highlight>
              </a:rPr>
              <a:t>Requires sensitive behaviours including:</a:t>
            </a:r>
          </a:p>
          <a:p>
            <a:pPr marL="0" indent="0">
              <a:buNone/>
            </a:pPr>
            <a:r>
              <a:rPr lang="en-GB" sz="2400" dirty="0"/>
              <a:t> – Implementing policies and procedures which make confidentiality a priority</a:t>
            </a:r>
          </a:p>
          <a:p>
            <a:pPr marL="0" indent="0">
              <a:buNone/>
            </a:pPr>
            <a:r>
              <a:rPr lang="en-GB" sz="2400" dirty="0"/>
              <a:t> – Protecting private documents and materials</a:t>
            </a:r>
          </a:p>
          <a:p>
            <a:pPr marL="0" indent="0">
              <a:buNone/>
            </a:pPr>
            <a:r>
              <a:rPr lang="en-GB" sz="2400" dirty="0"/>
              <a:t> – Being mindful of who is in the room when discussing private information</a:t>
            </a:r>
          </a:p>
          <a:p>
            <a:pPr marL="0" indent="0">
              <a:buNone/>
            </a:pPr>
            <a:r>
              <a:rPr lang="en-GB" sz="2400" dirty="0"/>
              <a:t> – Avoiding discussion of controversial and inappropriate personal topics as well as gossip, prying and snooping</a:t>
            </a:r>
          </a:p>
        </p:txBody>
      </p:sp>
      <p:sp>
        <p:nvSpPr>
          <p:cNvPr id="2" name="Footer Placeholder 1">
            <a:extLst>
              <a:ext uri="{FF2B5EF4-FFF2-40B4-BE49-F238E27FC236}">
                <a16:creationId xmlns:a16="http://schemas.microsoft.com/office/drawing/2014/main" id="{D2FA6FAD-7227-4D58-9296-E829539B1A6A}"/>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0246354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E052E6F-CB95-479F-B1CF-20DC44B7F075}"/>
              </a:ext>
            </a:extLst>
          </p:cNvPr>
          <p:cNvSpPr>
            <a:spLocks noGrp="1"/>
          </p:cNvSpPr>
          <p:nvPr>
            <p:ph type="title"/>
          </p:nvPr>
        </p:nvSpPr>
        <p:spPr>
          <a:xfrm>
            <a:off x="643467" y="321734"/>
            <a:ext cx="10905066" cy="1135737"/>
          </a:xfrm>
        </p:spPr>
        <p:txBody>
          <a:bodyPr>
            <a:normAutofit/>
          </a:bodyPr>
          <a:lstStyle/>
          <a:p>
            <a:pPr algn="ctr"/>
            <a:r>
              <a:rPr lang="en-GB" sz="3600" dirty="0">
                <a:solidFill>
                  <a:schemeClr val="bg1"/>
                </a:solidFill>
                <a:highlight>
                  <a:srgbClr val="0000FF"/>
                </a:highlight>
              </a:rPr>
              <a:t>Academic &amp; Technical Competencies </a:t>
            </a:r>
            <a:br>
              <a:rPr lang="en-GB" sz="3600" dirty="0"/>
            </a:br>
            <a:endParaRPr lang="en-GB" sz="3600" dirty="0"/>
          </a:p>
        </p:txBody>
      </p:sp>
      <p:grpSp>
        <p:nvGrpSpPr>
          <p:cNvPr id="73" name="Group 7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74" name="Isosceles Triangle 7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2530" name="Picture 2" descr="Key Competencies And Skills: The Top 10">
            <a:extLst>
              <a:ext uri="{FF2B5EF4-FFF2-40B4-BE49-F238E27FC236}">
                <a16:creationId xmlns:a16="http://schemas.microsoft.com/office/drawing/2014/main" id="{F33C1E82-232E-46B1-9EB6-8233A9C538A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7078" y="1152939"/>
            <a:ext cx="11060485" cy="4991934"/>
          </a:xfrm>
          <a:prstGeom prst="rect">
            <a:avLst/>
          </a:prstGeom>
          <a:noFill/>
          <a:extLst>
            <a:ext uri="{909E8E84-426E-40DD-AFC4-6F175D3DCCD1}">
              <a14:hiddenFill xmlns:a14="http://schemas.microsoft.com/office/drawing/2010/main">
                <a:solidFill>
                  <a:srgbClr val="FFFFFF"/>
                </a:solidFill>
              </a14:hiddenFill>
            </a:ext>
          </a:extLst>
        </p:spPr>
      </p:pic>
      <p:grpSp>
        <p:nvGrpSpPr>
          <p:cNvPr id="77" name="Group 7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78" name="Rectangle 7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Isosceles Triangle 7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Footer Placeholder 2">
            <a:extLst>
              <a:ext uri="{FF2B5EF4-FFF2-40B4-BE49-F238E27FC236}">
                <a16:creationId xmlns:a16="http://schemas.microsoft.com/office/drawing/2014/main" id="{A836FB04-7EF9-436E-BC05-5F7AEA46D8DD}"/>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7199435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F8299FA-6F20-45AB-8121-5BB87308D571}"/>
              </a:ext>
            </a:extLst>
          </p:cNvPr>
          <p:cNvSpPr>
            <a:spLocks noGrp="1"/>
          </p:cNvSpPr>
          <p:nvPr>
            <p:ph idx="1"/>
          </p:nvPr>
        </p:nvSpPr>
        <p:spPr>
          <a:xfrm>
            <a:off x="4369131" y="238540"/>
            <a:ext cx="6996476" cy="5956988"/>
          </a:xfrm>
        </p:spPr>
        <p:txBody>
          <a:bodyPr anchor="ctr">
            <a:normAutofit/>
          </a:bodyPr>
          <a:lstStyle/>
          <a:p>
            <a:pPr marL="0" indent="0">
              <a:buNone/>
            </a:pPr>
            <a:r>
              <a:rPr lang="en-GB" dirty="0">
                <a:latin typeface="Tw Cen MT" panose="020B0602020104020603" pitchFamily="34" charset="0"/>
              </a:rPr>
              <a:t>Refer to abilities related to specific work processes</a:t>
            </a:r>
          </a:p>
          <a:p>
            <a:pPr marL="0" indent="0">
              <a:buNone/>
            </a:pPr>
            <a:r>
              <a:rPr lang="en-GB" dirty="0">
                <a:highlight>
                  <a:srgbClr val="FFFF00"/>
                </a:highlight>
                <a:latin typeface="Tw Cen MT" panose="020B0602020104020603" pitchFamily="34" charset="0"/>
              </a:rPr>
              <a:t>Required in health care include: </a:t>
            </a:r>
          </a:p>
          <a:p>
            <a:pPr marL="0" indent="0">
              <a:buNone/>
            </a:pPr>
            <a:r>
              <a:rPr lang="en-GB" dirty="0">
                <a:latin typeface="Tw Cen MT" panose="020B0602020104020603" pitchFamily="34" charset="0"/>
              </a:rPr>
              <a:t>– Fundamentals in science, technology, engineering and math (STEM)</a:t>
            </a:r>
          </a:p>
          <a:p>
            <a:pPr marL="0" indent="0">
              <a:buNone/>
            </a:pPr>
            <a:r>
              <a:rPr lang="en-GB" dirty="0">
                <a:latin typeface="Tw Cen MT" panose="020B0602020104020603" pitchFamily="34" charset="0"/>
              </a:rPr>
              <a:t> – Basic computer operation</a:t>
            </a:r>
          </a:p>
          <a:p>
            <a:pPr marL="0" indent="0">
              <a:buNone/>
            </a:pPr>
            <a:r>
              <a:rPr lang="en-GB" dirty="0">
                <a:latin typeface="Tw Cen MT" panose="020B0602020104020603" pitchFamily="34" charset="0"/>
              </a:rPr>
              <a:t> – Writing skills</a:t>
            </a:r>
          </a:p>
          <a:p>
            <a:pPr marL="0" indent="0">
              <a:buNone/>
            </a:pPr>
            <a:r>
              <a:rPr lang="en-GB" dirty="0">
                <a:latin typeface="Tw Cen MT" panose="020B0602020104020603" pitchFamily="34" charset="0"/>
              </a:rPr>
              <a:t> – Knowledge of the health care system</a:t>
            </a:r>
          </a:p>
          <a:p>
            <a:pPr marL="0" indent="0">
              <a:buNone/>
            </a:pPr>
            <a:r>
              <a:rPr lang="en-GB" dirty="0">
                <a:latin typeface="Tw Cen MT" panose="020B0602020104020603" pitchFamily="34" charset="0"/>
              </a:rPr>
              <a:t> – Ethics and law </a:t>
            </a:r>
          </a:p>
          <a:p>
            <a:pPr marL="0" indent="0">
              <a:buNone/>
            </a:pPr>
            <a:r>
              <a:rPr lang="en-GB" dirty="0">
                <a:latin typeface="Tw Cen MT" panose="020B0602020104020603" pitchFamily="34" charset="0"/>
              </a:rPr>
              <a:t>– Safety</a:t>
            </a:r>
          </a:p>
        </p:txBody>
      </p:sp>
      <p:sp>
        <p:nvSpPr>
          <p:cNvPr id="13" name="TextBox 12">
            <a:extLst>
              <a:ext uri="{FF2B5EF4-FFF2-40B4-BE49-F238E27FC236}">
                <a16:creationId xmlns:a16="http://schemas.microsoft.com/office/drawing/2014/main" id="{1062B6CB-67E2-4658-81BA-78FC7EDDF7A8}"/>
              </a:ext>
            </a:extLst>
          </p:cNvPr>
          <p:cNvSpPr txBox="1"/>
          <p:nvPr/>
        </p:nvSpPr>
        <p:spPr>
          <a:xfrm>
            <a:off x="331304" y="3125755"/>
            <a:ext cx="3569669" cy="1569660"/>
          </a:xfrm>
          <a:prstGeom prst="rect">
            <a:avLst/>
          </a:prstGeom>
          <a:noFill/>
        </p:spPr>
        <p:txBody>
          <a:bodyPr wrap="square">
            <a:spAutoFit/>
          </a:bodyPr>
          <a:lstStyle/>
          <a:p>
            <a:r>
              <a:rPr lang="en-GB" sz="3200" dirty="0">
                <a:solidFill>
                  <a:schemeClr val="bg1"/>
                </a:solidFill>
              </a:rPr>
              <a:t>Academic &amp; Technical Competencies </a:t>
            </a:r>
          </a:p>
        </p:txBody>
      </p:sp>
      <p:sp>
        <p:nvSpPr>
          <p:cNvPr id="2" name="Footer Placeholder 1">
            <a:extLst>
              <a:ext uri="{FF2B5EF4-FFF2-40B4-BE49-F238E27FC236}">
                <a16:creationId xmlns:a16="http://schemas.microsoft.com/office/drawing/2014/main" id="{6CF2F169-38C0-4DF0-82B5-575144CC1AB5}"/>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0037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4729FBB-2487-4F9E-A12C-6876C1645B5F}"/>
              </a:ext>
            </a:extLst>
          </p:cNvPr>
          <p:cNvSpPr>
            <a:spLocks noGrp="1"/>
          </p:cNvSpPr>
          <p:nvPr>
            <p:ph idx="1"/>
          </p:nvPr>
        </p:nvSpPr>
        <p:spPr>
          <a:xfrm>
            <a:off x="4306957" y="636104"/>
            <a:ext cx="7058649" cy="5559423"/>
          </a:xfrm>
        </p:spPr>
        <p:txBody>
          <a:bodyPr anchor="ctr">
            <a:normAutofit/>
          </a:bodyPr>
          <a:lstStyle/>
          <a:p>
            <a:r>
              <a:rPr lang="en-GB" dirty="0">
                <a:latin typeface="Tw Cen MT" panose="020B0602020104020603" pitchFamily="34" charset="0"/>
              </a:rPr>
              <a:t>Require education and experience to develop </a:t>
            </a:r>
          </a:p>
          <a:p>
            <a:pPr marL="0" indent="0">
              <a:buNone/>
            </a:pPr>
            <a:r>
              <a:rPr lang="en-GB" dirty="0">
                <a:latin typeface="Tw Cen MT" panose="020B0602020104020603" pitchFamily="34" charset="0"/>
              </a:rPr>
              <a:t>– therefore health care careers often require college</a:t>
            </a:r>
          </a:p>
          <a:p>
            <a:pPr marL="0" indent="0">
              <a:buNone/>
            </a:pPr>
            <a:r>
              <a:rPr lang="en-GB" dirty="0">
                <a:highlight>
                  <a:srgbClr val="FFFF00"/>
                </a:highlight>
                <a:latin typeface="Tw Cen MT" panose="020B0602020104020603" pitchFamily="34" charset="0"/>
              </a:rPr>
              <a:t>Can be learned through:</a:t>
            </a:r>
          </a:p>
          <a:p>
            <a:pPr marL="0" indent="0">
              <a:buNone/>
            </a:pPr>
            <a:r>
              <a:rPr lang="en-GB" dirty="0">
                <a:latin typeface="Tw Cen MT" panose="020B0602020104020603" pitchFamily="34" charset="0"/>
              </a:rPr>
              <a:t> – High school and college courses </a:t>
            </a:r>
          </a:p>
          <a:p>
            <a:pPr marL="0" indent="0">
              <a:buNone/>
            </a:pPr>
            <a:r>
              <a:rPr lang="en-GB" dirty="0">
                <a:latin typeface="Tw Cen MT" panose="020B0602020104020603" pitchFamily="34" charset="0"/>
              </a:rPr>
              <a:t>– Continuing education courses </a:t>
            </a:r>
          </a:p>
          <a:p>
            <a:pPr marL="0" indent="0">
              <a:buNone/>
            </a:pPr>
            <a:r>
              <a:rPr lang="en-GB" dirty="0">
                <a:latin typeface="Tw Cen MT" panose="020B0602020104020603" pitchFamily="34" charset="0"/>
              </a:rPr>
              <a:t>– Professional development courses</a:t>
            </a:r>
          </a:p>
          <a:p>
            <a:pPr marL="0" indent="0">
              <a:buNone/>
            </a:pPr>
            <a:r>
              <a:rPr lang="en-GB" dirty="0">
                <a:latin typeface="Tw Cen MT" panose="020B0602020104020603" pitchFamily="34" charset="0"/>
              </a:rPr>
              <a:t> – Employer training</a:t>
            </a:r>
          </a:p>
          <a:p>
            <a:pPr marL="0" indent="0">
              <a:buNone/>
            </a:pPr>
            <a:r>
              <a:rPr lang="en-GB" dirty="0">
                <a:latin typeface="Tw Cen MT" panose="020B0602020104020603" pitchFamily="34" charset="0"/>
              </a:rPr>
              <a:t> – Self-led research, reading and instruction</a:t>
            </a:r>
          </a:p>
        </p:txBody>
      </p:sp>
      <p:sp>
        <p:nvSpPr>
          <p:cNvPr id="13" name="TextBox 12">
            <a:extLst>
              <a:ext uri="{FF2B5EF4-FFF2-40B4-BE49-F238E27FC236}">
                <a16:creationId xmlns:a16="http://schemas.microsoft.com/office/drawing/2014/main" id="{CF3FFCAF-C6E5-4211-9B34-42F0ADF28935}"/>
              </a:ext>
            </a:extLst>
          </p:cNvPr>
          <p:cNvSpPr txBox="1"/>
          <p:nvPr/>
        </p:nvSpPr>
        <p:spPr>
          <a:xfrm>
            <a:off x="168965" y="2745827"/>
            <a:ext cx="3732008" cy="1077218"/>
          </a:xfrm>
          <a:prstGeom prst="rect">
            <a:avLst/>
          </a:prstGeom>
          <a:noFill/>
        </p:spPr>
        <p:txBody>
          <a:bodyPr wrap="square">
            <a:spAutoFit/>
          </a:bodyPr>
          <a:lstStyle/>
          <a:p>
            <a:r>
              <a:rPr lang="en-GB" sz="3200" dirty="0">
                <a:solidFill>
                  <a:schemeClr val="bg1"/>
                </a:solidFill>
                <a:latin typeface="Tw Cen MT" panose="020B0602020104020603" pitchFamily="34" charset="0"/>
              </a:rPr>
              <a:t>Academic &amp; Technical Competencies </a:t>
            </a:r>
          </a:p>
        </p:txBody>
      </p:sp>
      <p:sp>
        <p:nvSpPr>
          <p:cNvPr id="2" name="Footer Placeholder 1">
            <a:extLst>
              <a:ext uri="{FF2B5EF4-FFF2-40B4-BE49-F238E27FC236}">
                <a16:creationId xmlns:a16="http://schemas.microsoft.com/office/drawing/2014/main" id="{DFFACF33-2162-457F-9EBD-34249DD1799F}"/>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6004000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C762358-A2DC-4B77-A300-A137E76753B7}"/>
              </a:ext>
            </a:extLst>
          </p:cNvPr>
          <p:cNvSpPr>
            <a:spLocks noGrp="1"/>
          </p:cNvSpPr>
          <p:nvPr>
            <p:ph type="body" sz="half" idx="2"/>
          </p:nvPr>
        </p:nvSpPr>
        <p:spPr>
          <a:xfrm>
            <a:off x="410817" y="291549"/>
            <a:ext cx="4969565" cy="6566452"/>
          </a:xfrm>
        </p:spPr>
        <p:txBody>
          <a:bodyPr>
            <a:normAutofit/>
          </a:bodyPr>
          <a:lstStyle/>
          <a:p>
            <a:r>
              <a:rPr lang="en-GB" sz="2200" b="1" dirty="0">
                <a:solidFill>
                  <a:schemeClr val="bg1"/>
                </a:solidFill>
                <a:highlight>
                  <a:srgbClr val="0000FF"/>
                </a:highlight>
                <a:latin typeface="Tw Cen MT" panose="020B0602020104020603" pitchFamily="34" charset="0"/>
              </a:rPr>
              <a:t>STEM Fundamentals</a:t>
            </a:r>
          </a:p>
          <a:p>
            <a:pPr marL="0" indent="0">
              <a:buNone/>
            </a:pPr>
            <a:r>
              <a:rPr lang="en-GB" sz="2200" dirty="0">
                <a:latin typeface="Tw Cen MT" panose="020B0602020104020603" pitchFamily="34" charset="0"/>
              </a:rPr>
              <a:t>Are used in the following ways:</a:t>
            </a:r>
          </a:p>
          <a:p>
            <a:pPr marL="0" indent="0">
              <a:buNone/>
            </a:pPr>
            <a:r>
              <a:rPr lang="en-GB" sz="2200" dirty="0">
                <a:latin typeface="Tw Cen MT" panose="020B0602020104020603" pitchFamily="34" charset="0"/>
              </a:rPr>
              <a:t> – Measuring and calculating </a:t>
            </a:r>
          </a:p>
          <a:p>
            <a:pPr marL="0" indent="0">
              <a:buNone/>
            </a:pPr>
            <a:r>
              <a:rPr lang="en-GB" sz="2200" dirty="0">
                <a:latin typeface="Tw Cen MT" panose="020B0602020104020603" pitchFamily="34" charset="0"/>
              </a:rPr>
              <a:t>– Conducting and </a:t>
            </a:r>
            <a:r>
              <a:rPr lang="en-GB" sz="2200" dirty="0" err="1">
                <a:latin typeface="Tw Cen MT" panose="020B0602020104020603" pitchFamily="34" charset="0"/>
              </a:rPr>
              <a:t>analyzing</a:t>
            </a:r>
            <a:r>
              <a:rPr lang="en-GB" sz="2200" dirty="0">
                <a:latin typeface="Tw Cen MT" panose="020B0602020104020603" pitchFamily="34" charset="0"/>
              </a:rPr>
              <a:t> research</a:t>
            </a:r>
          </a:p>
          <a:p>
            <a:pPr marL="0" indent="0">
              <a:buNone/>
            </a:pPr>
            <a:r>
              <a:rPr lang="en-GB" sz="2200" dirty="0">
                <a:latin typeface="Tw Cen MT" panose="020B0602020104020603" pitchFamily="34" charset="0"/>
              </a:rPr>
              <a:t> – Examining complex systems</a:t>
            </a:r>
          </a:p>
          <a:p>
            <a:pPr marL="0" indent="0">
              <a:buNone/>
            </a:pPr>
            <a:r>
              <a:rPr lang="en-GB" sz="2200" dirty="0">
                <a:latin typeface="Tw Cen MT" panose="020B0602020104020603" pitchFamily="34" charset="0"/>
              </a:rPr>
              <a:t> – Completing scientific processes</a:t>
            </a:r>
          </a:p>
          <a:p>
            <a:pPr marL="0" indent="0">
              <a:buNone/>
            </a:pPr>
            <a:r>
              <a:rPr lang="en-GB" sz="2200" dirty="0">
                <a:latin typeface="Tw Cen MT" panose="020B0602020104020603" pitchFamily="34" charset="0"/>
              </a:rPr>
              <a:t> – Recognizing cause and effect relationships </a:t>
            </a:r>
          </a:p>
          <a:p>
            <a:pPr marL="0" indent="0">
              <a:buNone/>
            </a:pPr>
            <a:r>
              <a:rPr lang="en-GB" sz="2200" dirty="0">
                <a:solidFill>
                  <a:schemeClr val="bg1"/>
                </a:solidFill>
                <a:highlight>
                  <a:srgbClr val="0000FF"/>
                </a:highlight>
                <a:latin typeface="Tw Cen MT" panose="020B0602020104020603" pitchFamily="34" charset="0"/>
              </a:rPr>
              <a:t> Include:</a:t>
            </a:r>
          </a:p>
          <a:p>
            <a:pPr marL="0" indent="0">
              <a:buNone/>
            </a:pPr>
            <a:r>
              <a:rPr lang="en-GB" sz="2200" dirty="0">
                <a:latin typeface="Tw Cen MT" panose="020B0602020104020603" pitchFamily="34" charset="0"/>
              </a:rPr>
              <a:t> – Algebra </a:t>
            </a:r>
          </a:p>
          <a:p>
            <a:pPr marL="0" indent="0">
              <a:buNone/>
            </a:pPr>
            <a:r>
              <a:rPr lang="en-GB" sz="2200" dirty="0">
                <a:latin typeface="Tw Cen MT" panose="020B0602020104020603" pitchFamily="34" charset="0"/>
              </a:rPr>
              <a:t>– Statistics</a:t>
            </a:r>
          </a:p>
          <a:p>
            <a:pPr marL="0" indent="0">
              <a:buNone/>
            </a:pPr>
            <a:r>
              <a:rPr lang="en-GB" sz="2200" dirty="0">
                <a:latin typeface="Tw Cen MT" panose="020B0602020104020603" pitchFamily="34" charset="0"/>
              </a:rPr>
              <a:t> – Biology</a:t>
            </a:r>
          </a:p>
          <a:p>
            <a:pPr marL="0" indent="0">
              <a:buNone/>
            </a:pPr>
            <a:r>
              <a:rPr lang="en-GB" sz="2200" dirty="0">
                <a:latin typeface="Tw Cen MT" panose="020B0602020104020603" pitchFamily="34" charset="0"/>
              </a:rPr>
              <a:t> – Chemistry </a:t>
            </a:r>
          </a:p>
          <a:p>
            <a:pPr algn="l"/>
            <a:r>
              <a:rPr lang="en-GB" sz="2200" dirty="0">
                <a:latin typeface="Tw Cen MT" panose="020B0602020104020603" pitchFamily="34" charset="0"/>
              </a:rPr>
              <a:t>– Physics</a:t>
            </a:r>
          </a:p>
          <a:p>
            <a:r>
              <a:rPr lang="en-GB" sz="2200" dirty="0">
                <a:latin typeface="Tw Cen MT" panose="020B0602020104020603" pitchFamily="34" charset="0"/>
              </a:rPr>
              <a:t>– Technology</a:t>
            </a:r>
          </a:p>
          <a:p>
            <a:endParaRPr lang="en-GB" dirty="0"/>
          </a:p>
        </p:txBody>
      </p:sp>
      <p:sp>
        <p:nvSpPr>
          <p:cNvPr id="6" name="TextBox 5">
            <a:extLst>
              <a:ext uri="{FF2B5EF4-FFF2-40B4-BE49-F238E27FC236}">
                <a16:creationId xmlns:a16="http://schemas.microsoft.com/office/drawing/2014/main" id="{2C2AEB42-1A66-48F8-9FEE-8EA19FF88DB8}"/>
              </a:ext>
            </a:extLst>
          </p:cNvPr>
          <p:cNvSpPr txBox="1"/>
          <p:nvPr/>
        </p:nvSpPr>
        <p:spPr>
          <a:xfrm>
            <a:off x="5062330" y="503583"/>
            <a:ext cx="6862901" cy="4678204"/>
          </a:xfrm>
          <a:prstGeom prst="rect">
            <a:avLst/>
          </a:prstGeom>
          <a:noFill/>
        </p:spPr>
        <p:txBody>
          <a:bodyPr wrap="square">
            <a:spAutoFit/>
          </a:bodyPr>
          <a:lstStyle/>
          <a:p>
            <a:pPr marL="0" indent="0" algn="l">
              <a:buNone/>
            </a:pPr>
            <a:endParaRPr lang="en-GB" dirty="0"/>
          </a:p>
          <a:p>
            <a:pPr algn="l"/>
            <a:r>
              <a:rPr lang="en-GB" dirty="0"/>
              <a:t> </a:t>
            </a:r>
            <a:r>
              <a:rPr lang="en-GB" sz="2800" b="0" i="0" dirty="0">
                <a:solidFill>
                  <a:schemeClr val="bg1"/>
                </a:solidFill>
                <a:effectLst/>
                <a:highlight>
                  <a:srgbClr val="0000FF"/>
                </a:highlight>
                <a:latin typeface="Tw Cen MT" panose="020B0602020104020603" pitchFamily="34" charset="0"/>
              </a:rPr>
              <a:t>What exactly is STEM?</a:t>
            </a:r>
          </a:p>
          <a:p>
            <a:pPr marL="457200" indent="-457200" algn="l">
              <a:buFont typeface="Arial" panose="020B0604020202020204" pitchFamily="34" charset="0"/>
              <a:buChar char="•"/>
            </a:pPr>
            <a:r>
              <a:rPr lang="en-GB" sz="2800" b="1" i="0" dirty="0">
                <a:solidFill>
                  <a:srgbClr val="202124"/>
                </a:solidFill>
                <a:effectLst/>
                <a:latin typeface="Tw Cen MT" panose="020B0602020104020603" pitchFamily="34" charset="0"/>
              </a:rPr>
              <a:t>STEM</a:t>
            </a:r>
            <a:r>
              <a:rPr lang="en-GB" sz="2800" b="0" i="0" dirty="0">
                <a:solidFill>
                  <a:srgbClr val="202124"/>
                </a:solidFill>
                <a:effectLst/>
                <a:latin typeface="Tw Cen MT" panose="020B0602020104020603" pitchFamily="34" charset="0"/>
              </a:rPr>
              <a:t>, it's one of the most talked about topics in education. But </a:t>
            </a:r>
            <a:r>
              <a:rPr lang="en-GB" sz="2800" b="1" i="0" dirty="0">
                <a:solidFill>
                  <a:srgbClr val="202124"/>
                </a:solidFill>
                <a:effectLst/>
                <a:latin typeface="Tw Cen MT" panose="020B0602020104020603" pitchFamily="34" charset="0"/>
              </a:rPr>
              <a:t>what exactly is STEM</a:t>
            </a:r>
            <a:r>
              <a:rPr lang="en-GB" sz="2800" b="0" i="0" dirty="0">
                <a:solidFill>
                  <a:srgbClr val="202124"/>
                </a:solidFill>
                <a:effectLst/>
                <a:latin typeface="Tw Cen MT" panose="020B0602020104020603" pitchFamily="34" charset="0"/>
              </a:rPr>
              <a:t>? </a:t>
            </a:r>
            <a:r>
              <a:rPr lang="en-GB" sz="2800" b="1" i="0" dirty="0">
                <a:solidFill>
                  <a:srgbClr val="202124"/>
                </a:solidFill>
                <a:effectLst/>
                <a:latin typeface="Tw Cen MT" panose="020B0602020104020603" pitchFamily="34" charset="0"/>
              </a:rPr>
              <a:t>STEM</a:t>
            </a:r>
            <a:r>
              <a:rPr lang="en-GB" sz="2800" b="0" i="0" dirty="0">
                <a:solidFill>
                  <a:srgbClr val="202124"/>
                </a:solidFill>
                <a:effectLst/>
                <a:latin typeface="Tw Cen MT" panose="020B0602020104020603" pitchFamily="34" charset="0"/>
              </a:rPr>
              <a:t> stands for Science, Technology Engineering, and Mathematics. ... </a:t>
            </a:r>
          </a:p>
          <a:p>
            <a:pPr algn="l"/>
            <a:endParaRPr lang="en-GB" sz="2800" dirty="0">
              <a:solidFill>
                <a:srgbClr val="202124"/>
              </a:solidFill>
              <a:latin typeface="Tw Cen MT" panose="020B0602020104020603" pitchFamily="34" charset="0"/>
            </a:endParaRPr>
          </a:p>
          <a:p>
            <a:pPr marL="457200" indent="-457200" algn="l">
              <a:buFont typeface="Arial" panose="020B0604020202020204" pitchFamily="34" charset="0"/>
              <a:buChar char="•"/>
            </a:pPr>
            <a:r>
              <a:rPr lang="en-GB" sz="2800" b="1" i="0" dirty="0">
                <a:solidFill>
                  <a:srgbClr val="202124"/>
                </a:solidFill>
                <a:effectLst/>
                <a:latin typeface="Tw Cen MT" panose="020B0602020104020603" pitchFamily="34" charset="0"/>
              </a:rPr>
              <a:t>STEM</a:t>
            </a:r>
            <a:r>
              <a:rPr lang="en-GB" sz="2800" b="0" i="0" dirty="0">
                <a:solidFill>
                  <a:srgbClr val="202124"/>
                </a:solidFill>
                <a:effectLst/>
                <a:latin typeface="Tw Cen MT" panose="020B0602020104020603" pitchFamily="34" charset="0"/>
              </a:rPr>
              <a:t> moves beyond simple test performance and focuses on developing higher level thinking skills by connecting classroom learning to the real world</a:t>
            </a:r>
            <a:r>
              <a:rPr lang="en-GB" b="0" i="0" dirty="0">
                <a:solidFill>
                  <a:srgbClr val="202124"/>
                </a:solidFill>
                <a:effectLst/>
                <a:latin typeface="Tw Cen MT" panose="020B0602020104020603" pitchFamily="34" charset="0"/>
              </a:rPr>
              <a:t>.</a:t>
            </a:r>
          </a:p>
        </p:txBody>
      </p:sp>
      <p:sp>
        <p:nvSpPr>
          <p:cNvPr id="2" name="Footer Placeholder 1">
            <a:extLst>
              <a:ext uri="{FF2B5EF4-FFF2-40B4-BE49-F238E27FC236}">
                <a16:creationId xmlns:a16="http://schemas.microsoft.com/office/drawing/2014/main" id="{5533C319-B239-4F6B-9376-ECC5512F662B}"/>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708474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7021E65-F5A2-4014-92EF-0A03B541FF96}"/>
              </a:ext>
            </a:extLst>
          </p:cNvPr>
          <p:cNvSpPr>
            <a:spLocks noGrp="1"/>
          </p:cNvSpPr>
          <p:nvPr>
            <p:ph idx="1"/>
          </p:nvPr>
        </p:nvSpPr>
        <p:spPr>
          <a:xfrm>
            <a:off x="780812" y="435060"/>
            <a:ext cx="6783458" cy="6218958"/>
          </a:xfrm>
        </p:spPr>
        <p:txBody>
          <a:bodyPr anchor="t">
            <a:noAutofit/>
          </a:bodyPr>
          <a:lstStyle/>
          <a:p>
            <a:pPr marL="0" indent="0">
              <a:buNone/>
            </a:pPr>
            <a:r>
              <a:rPr lang="en-GB" sz="2400" dirty="0">
                <a:solidFill>
                  <a:schemeClr val="bg1"/>
                </a:solidFill>
                <a:highlight>
                  <a:srgbClr val="0000FF"/>
                </a:highlight>
                <a:latin typeface="Tw Cen MT" panose="020B0602020104020603" pitchFamily="34" charset="0"/>
              </a:rPr>
              <a:t>Basic Computer Operation </a:t>
            </a:r>
          </a:p>
          <a:p>
            <a:pPr marL="0" indent="0">
              <a:buNone/>
            </a:pPr>
            <a:r>
              <a:rPr lang="en-GB" sz="2400" dirty="0">
                <a:latin typeface="Tw Cen MT" panose="020B0602020104020603" pitchFamily="34" charset="0"/>
              </a:rPr>
              <a:t>Is used in the following ways:</a:t>
            </a:r>
          </a:p>
          <a:p>
            <a:r>
              <a:rPr lang="en-GB" sz="2400" dirty="0">
                <a:latin typeface="Tw Cen MT" panose="020B0602020104020603" pitchFamily="34" charset="0"/>
              </a:rPr>
              <a:t> – Maintaining digital correspondence </a:t>
            </a:r>
          </a:p>
          <a:p>
            <a:r>
              <a:rPr lang="en-GB" sz="2400" dirty="0">
                <a:latin typeface="Tw Cen MT" panose="020B0602020104020603" pitchFamily="34" charset="0"/>
              </a:rPr>
              <a:t>– Using electronic health records</a:t>
            </a:r>
          </a:p>
          <a:p>
            <a:r>
              <a:rPr lang="en-GB" sz="2400" dirty="0">
                <a:latin typeface="Tw Cen MT" panose="020B0602020104020603" pitchFamily="34" charset="0"/>
              </a:rPr>
              <a:t> – Tracking employment details such as time off </a:t>
            </a:r>
          </a:p>
          <a:p>
            <a:pPr marL="0" indent="0">
              <a:buNone/>
            </a:pPr>
            <a:r>
              <a:rPr lang="en-GB" sz="2400" dirty="0">
                <a:latin typeface="Tw Cen MT" panose="020B0602020104020603" pitchFamily="34" charset="0"/>
              </a:rPr>
              <a:t>Includes: </a:t>
            </a:r>
          </a:p>
          <a:p>
            <a:pPr marL="0" indent="0">
              <a:buNone/>
            </a:pPr>
            <a:r>
              <a:rPr lang="en-GB" sz="2400" dirty="0">
                <a:latin typeface="Tw Cen MT" panose="020B0602020104020603" pitchFamily="34" charset="0"/>
              </a:rPr>
              <a:t>– Basic troubleshooting (restart, settings, etc.)</a:t>
            </a:r>
          </a:p>
          <a:p>
            <a:pPr marL="0" indent="0">
              <a:buNone/>
            </a:pPr>
            <a:r>
              <a:rPr lang="en-GB" sz="2400" dirty="0">
                <a:latin typeface="Tw Cen MT" panose="020B0602020104020603" pitchFamily="34" charset="0"/>
              </a:rPr>
              <a:t> – Word processing programs</a:t>
            </a:r>
          </a:p>
          <a:p>
            <a:pPr marL="0" indent="0">
              <a:buNone/>
            </a:pPr>
            <a:r>
              <a:rPr lang="en-GB" sz="2400" dirty="0">
                <a:latin typeface="Tw Cen MT" panose="020B0602020104020603" pitchFamily="34" charset="0"/>
              </a:rPr>
              <a:t> – Spreadsheet programs </a:t>
            </a:r>
          </a:p>
          <a:p>
            <a:pPr marL="0" indent="0">
              <a:buNone/>
            </a:pPr>
            <a:r>
              <a:rPr lang="en-GB" sz="2400" dirty="0">
                <a:latin typeface="Tw Cen MT" panose="020B0602020104020603" pitchFamily="34" charset="0"/>
              </a:rPr>
              <a:t>– Database programs</a:t>
            </a:r>
          </a:p>
          <a:p>
            <a:pPr marL="0" indent="0">
              <a:buNone/>
            </a:pPr>
            <a:r>
              <a:rPr lang="en-GB" sz="2400" dirty="0">
                <a:latin typeface="Tw Cen MT" panose="020B0602020104020603" pitchFamily="34" charset="0"/>
              </a:rPr>
              <a:t> – E-mail programs</a:t>
            </a:r>
          </a:p>
        </p:txBody>
      </p:sp>
      <p:sp>
        <p:nvSpPr>
          <p:cNvPr id="73" name="Rectangle 72">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554" name="Picture 2" descr="Computer Operation System | Basics - Current Affairs 2018 - 2019, For  Competitive Examinations, Quiz and PDF For Free">
            <a:extLst>
              <a:ext uri="{FF2B5EF4-FFF2-40B4-BE49-F238E27FC236}">
                <a16:creationId xmlns:a16="http://schemas.microsoft.com/office/drawing/2014/main" id="{57F1BD4B-971D-4DA5-AB27-8BA661C1199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877825" y="2202602"/>
            <a:ext cx="4170530" cy="2908944"/>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5E9E0DF8-A3EE-4530-8EA6-F59F9DC74B58}"/>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7856238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578" name="Picture 2" descr="eLearning Writing: 3 Courses To Help You Improve Your Writing Skills -  eLearning Industry">
            <a:extLst>
              <a:ext uri="{FF2B5EF4-FFF2-40B4-BE49-F238E27FC236}">
                <a16:creationId xmlns:a16="http://schemas.microsoft.com/office/drawing/2014/main" id="{2BCC6304-693A-4B4D-B386-38C4A22E284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141" r="12654" b="1"/>
          <a:stretch/>
        </p:blipFill>
        <p:spPr bwMode="auto">
          <a:xfrm>
            <a:off x="2522356"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CED0503-02DF-4A1C-85F2-4A103AC8CAE9}"/>
              </a:ext>
            </a:extLst>
          </p:cNvPr>
          <p:cNvSpPr>
            <a:spLocks noGrp="1"/>
          </p:cNvSpPr>
          <p:nvPr>
            <p:ph idx="1"/>
          </p:nvPr>
        </p:nvSpPr>
        <p:spPr>
          <a:xfrm>
            <a:off x="225084" y="576775"/>
            <a:ext cx="5078436" cy="5903538"/>
          </a:xfrm>
        </p:spPr>
        <p:txBody>
          <a:bodyPr>
            <a:normAutofit/>
          </a:bodyPr>
          <a:lstStyle/>
          <a:p>
            <a:pPr marL="0" indent="0">
              <a:buNone/>
            </a:pPr>
            <a:r>
              <a:rPr lang="en-GB" sz="2400" b="1" dirty="0">
                <a:solidFill>
                  <a:schemeClr val="bg1"/>
                </a:solidFill>
                <a:highlight>
                  <a:srgbClr val="0000FF"/>
                </a:highlight>
                <a:latin typeface="Tw Cen MT" panose="020B0602020104020603" pitchFamily="34" charset="0"/>
              </a:rPr>
              <a:t>Writing Skills</a:t>
            </a:r>
          </a:p>
          <a:p>
            <a:pPr marL="0" indent="0">
              <a:buNone/>
            </a:pPr>
            <a:r>
              <a:rPr lang="en-GB" sz="2600" dirty="0">
                <a:latin typeface="Tw Cen MT" panose="020B0602020104020603" pitchFamily="34" charset="0"/>
              </a:rPr>
              <a:t>Are used in the following ways: </a:t>
            </a:r>
          </a:p>
          <a:p>
            <a:pPr marL="0" indent="0">
              <a:buNone/>
            </a:pPr>
            <a:r>
              <a:rPr lang="en-GB" sz="2600" dirty="0">
                <a:latin typeface="Tw Cen MT" panose="020B0602020104020603" pitchFamily="34" charset="0"/>
              </a:rPr>
              <a:t>– communicating with co-workers, managers, insurance companies and others – documenting patient records </a:t>
            </a:r>
          </a:p>
          <a:p>
            <a:pPr marL="0" indent="0">
              <a:buNone/>
            </a:pPr>
            <a:r>
              <a:rPr lang="en-GB" sz="2600" dirty="0">
                <a:highlight>
                  <a:srgbClr val="FFFF00"/>
                </a:highlight>
                <a:latin typeface="Tw Cen MT" panose="020B0602020104020603" pitchFamily="34" charset="0"/>
              </a:rPr>
              <a:t> Include: </a:t>
            </a:r>
          </a:p>
          <a:p>
            <a:pPr marL="0" indent="0">
              <a:buNone/>
            </a:pPr>
            <a:r>
              <a:rPr lang="en-GB" sz="2600" dirty="0">
                <a:latin typeface="Tw Cen MT" panose="020B0602020104020603" pitchFamily="34" charset="0"/>
              </a:rPr>
              <a:t>– proper grammar, spelling and punctuation</a:t>
            </a:r>
          </a:p>
          <a:p>
            <a:pPr marL="0" indent="0">
              <a:buNone/>
            </a:pPr>
            <a:r>
              <a:rPr lang="en-GB" sz="2600" dirty="0">
                <a:latin typeface="Tw Cen MT" panose="020B0602020104020603" pitchFamily="34" charset="0"/>
              </a:rPr>
              <a:t> – accuracy and attention to detail </a:t>
            </a:r>
          </a:p>
          <a:p>
            <a:pPr marL="0" indent="0">
              <a:buNone/>
            </a:pPr>
            <a:r>
              <a:rPr lang="en-GB" sz="2600" dirty="0">
                <a:latin typeface="Tw Cen MT" panose="020B0602020104020603" pitchFamily="34" charset="0"/>
              </a:rPr>
              <a:t>– technical terms and abbreviations</a:t>
            </a:r>
          </a:p>
        </p:txBody>
      </p:sp>
      <p:sp>
        <p:nvSpPr>
          <p:cNvPr id="2" name="Footer Placeholder 1">
            <a:extLst>
              <a:ext uri="{FF2B5EF4-FFF2-40B4-BE49-F238E27FC236}">
                <a16:creationId xmlns:a16="http://schemas.microsoft.com/office/drawing/2014/main" id="{C33949F1-735E-48D0-9444-B1A455E3E251}"/>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1656176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574550E-CB2D-448B-89B5-832715E46E0B}"/>
              </a:ext>
            </a:extLst>
          </p:cNvPr>
          <p:cNvSpPr>
            <a:spLocks noGrp="1"/>
          </p:cNvSpPr>
          <p:nvPr>
            <p:ph idx="1"/>
          </p:nvPr>
        </p:nvSpPr>
        <p:spPr>
          <a:xfrm>
            <a:off x="4810259" y="649480"/>
            <a:ext cx="7076941" cy="5546047"/>
          </a:xfrm>
        </p:spPr>
        <p:txBody>
          <a:bodyPr anchor="ctr">
            <a:noAutofit/>
          </a:bodyPr>
          <a:lstStyle/>
          <a:p>
            <a:pPr marL="0" indent="0">
              <a:buNone/>
            </a:pPr>
            <a:r>
              <a:rPr lang="en-GB" dirty="0">
                <a:highlight>
                  <a:srgbClr val="FFFF00"/>
                </a:highlight>
                <a:latin typeface="Tw Cen MT" panose="020B0602020104020603" pitchFamily="34" charset="0"/>
              </a:rPr>
              <a:t>Is useful for the following</a:t>
            </a:r>
            <a:r>
              <a:rPr lang="en-GB" dirty="0">
                <a:latin typeface="Tw Cen MT" panose="020B0602020104020603" pitchFamily="34" charset="0"/>
              </a:rPr>
              <a:t>: </a:t>
            </a:r>
          </a:p>
          <a:p>
            <a:pPr marL="0" indent="0">
              <a:buNone/>
            </a:pPr>
            <a:r>
              <a:rPr lang="en-GB" dirty="0">
                <a:latin typeface="Tw Cen MT" panose="020B0602020104020603" pitchFamily="34" charset="0"/>
              </a:rPr>
              <a:t>– Directing patients to the most beneficial facilities, physicians, etc.</a:t>
            </a:r>
          </a:p>
          <a:p>
            <a:pPr marL="0" indent="0">
              <a:buNone/>
            </a:pPr>
            <a:r>
              <a:rPr lang="en-GB" dirty="0">
                <a:latin typeface="Tw Cen MT" panose="020B0602020104020603" pitchFamily="34" charset="0"/>
              </a:rPr>
              <a:t> – Coding and billing correctly</a:t>
            </a:r>
          </a:p>
          <a:p>
            <a:pPr marL="0" indent="0">
              <a:buNone/>
            </a:pPr>
            <a:r>
              <a:rPr lang="en-GB" dirty="0">
                <a:latin typeface="Tw Cen MT" panose="020B0602020104020603" pitchFamily="34" charset="0"/>
              </a:rPr>
              <a:t> – Optimizing organizational and personal practices to function within the system</a:t>
            </a:r>
          </a:p>
          <a:p>
            <a:pPr marL="0" indent="0">
              <a:buNone/>
            </a:pPr>
            <a:r>
              <a:rPr lang="en-GB" dirty="0">
                <a:latin typeface="Tw Cen MT" panose="020B0602020104020603" pitchFamily="34" charset="0"/>
              </a:rPr>
              <a:t> – taking advantage of a wide variety of job opportunities </a:t>
            </a:r>
          </a:p>
          <a:p>
            <a:pPr marL="0" indent="0">
              <a:buNone/>
            </a:pPr>
            <a:r>
              <a:rPr lang="en-GB" dirty="0">
                <a:highlight>
                  <a:srgbClr val="FFFF00"/>
                </a:highlight>
                <a:latin typeface="Tw Cen MT" panose="020B0602020104020603" pitchFamily="34" charset="0"/>
              </a:rPr>
              <a:t>Includes:</a:t>
            </a:r>
          </a:p>
          <a:p>
            <a:pPr marL="0" indent="0">
              <a:buNone/>
            </a:pPr>
            <a:r>
              <a:rPr lang="en-GB" dirty="0">
                <a:latin typeface="Tw Cen MT" panose="020B0602020104020603" pitchFamily="34" charset="0"/>
              </a:rPr>
              <a:t> – Types and structure of delivery organizations</a:t>
            </a:r>
          </a:p>
          <a:p>
            <a:pPr marL="0" indent="0">
              <a:buNone/>
            </a:pPr>
            <a:r>
              <a:rPr lang="en-GB" dirty="0">
                <a:latin typeface="Tw Cen MT" panose="020B0602020104020603" pitchFamily="34" charset="0"/>
              </a:rPr>
              <a:t> – Types and organization of personnel </a:t>
            </a:r>
          </a:p>
          <a:p>
            <a:pPr marL="0" indent="0">
              <a:buNone/>
            </a:pPr>
            <a:r>
              <a:rPr lang="en-GB" dirty="0">
                <a:latin typeface="Tw Cen MT" panose="020B0602020104020603" pitchFamily="34" charset="0"/>
              </a:rPr>
              <a:t>– Factors influencing systems</a:t>
            </a:r>
          </a:p>
        </p:txBody>
      </p:sp>
      <p:sp>
        <p:nvSpPr>
          <p:cNvPr id="13" name="TextBox 12">
            <a:extLst>
              <a:ext uri="{FF2B5EF4-FFF2-40B4-BE49-F238E27FC236}">
                <a16:creationId xmlns:a16="http://schemas.microsoft.com/office/drawing/2014/main" id="{67134041-6EBE-4660-83E6-B7F8CA55AC57}"/>
              </a:ext>
            </a:extLst>
          </p:cNvPr>
          <p:cNvSpPr txBox="1"/>
          <p:nvPr/>
        </p:nvSpPr>
        <p:spPr>
          <a:xfrm>
            <a:off x="712302" y="2501984"/>
            <a:ext cx="3188671" cy="954107"/>
          </a:xfrm>
          <a:prstGeom prst="rect">
            <a:avLst/>
          </a:prstGeom>
          <a:noFill/>
        </p:spPr>
        <p:txBody>
          <a:bodyPr wrap="square">
            <a:spAutoFit/>
          </a:bodyPr>
          <a:lstStyle/>
          <a:p>
            <a:r>
              <a:rPr lang="en-GB" sz="2800" dirty="0">
                <a:solidFill>
                  <a:schemeClr val="bg1"/>
                </a:solidFill>
              </a:rPr>
              <a:t>Knowledge of the Health Care System</a:t>
            </a:r>
          </a:p>
        </p:txBody>
      </p:sp>
      <p:sp>
        <p:nvSpPr>
          <p:cNvPr id="2" name="Footer Placeholder 1">
            <a:extLst>
              <a:ext uri="{FF2B5EF4-FFF2-40B4-BE49-F238E27FC236}">
                <a16:creationId xmlns:a16="http://schemas.microsoft.com/office/drawing/2014/main" id="{823CA237-B144-4FA0-8938-1853D458D26B}"/>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41416908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602" name="Picture 2" descr="Why ethics and law are not the same thing | INTHEBLACK">
            <a:extLst>
              <a:ext uri="{FF2B5EF4-FFF2-40B4-BE49-F238E27FC236}">
                <a16:creationId xmlns:a16="http://schemas.microsoft.com/office/drawing/2014/main" id="{F47C6917-1C4D-4CD6-803F-E7E33098E6E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8157" b="20259"/>
          <a:stretch/>
        </p:blipFill>
        <p:spPr bwMode="auto">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A4DB0B25-B67C-4B26-AF3A-D3FAB8FDC744}"/>
              </a:ext>
            </a:extLst>
          </p:cNvPr>
          <p:cNvSpPr>
            <a:spLocks noGrp="1"/>
          </p:cNvSpPr>
          <p:nvPr>
            <p:ph idx="1"/>
          </p:nvPr>
        </p:nvSpPr>
        <p:spPr>
          <a:xfrm>
            <a:off x="281354" y="3277772"/>
            <a:ext cx="11711863" cy="3404381"/>
          </a:xfrm>
        </p:spPr>
        <p:txBody>
          <a:bodyPr anchor="ctr">
            <a:noAutofit/>
          </a:bodyPr>
          <a:lstStyle/>
          <a:p>
            <a:pPr marL="0" indent="0">
              <a:buNone/>
            </a:pPr>
            <a:r>
              <a:rPr lang="en-GB" sz="3600" dirty="0">
                <a:solidFill>
                  <a:schemeClr val="bg1"/>
                </a:solidFill>
                <a:highlight>
                  <a:srgbClr val="0000FF"/>
                </a:highlight>
                <a:latin typeface="Tw Cen MT" panose="020B0602020104020603" pitchFamily="34" charset="0"/>
              </a:rPr>
              <a:t>Ethical &amp; Legal Knowledge</a:t>
            </a:r>
          </a:p>
          <a:p>
            <a:r>
              <a:rPr lang="en-GB" sz="2200" dirty="0">
                <a:latin typeface="Tw Cen MT" panose="020B0602020104020603" pitchFamily="34" charset="0"/>
              </a:rPr>
              <a:t>Are necessary to ensure facilities and employees are legitimate and acceptable </a:t>
            </a:r>
          </a:p>
          <a:p>
            <a:pPr marL="0" indent="0">
              <a:buNone/>
            </a:pPr>
            <a:r>
              <a:rPr lang="en-GB" sz="2200" dirty="0">
                <a:latin typeface="Tw Cen MT" panose="020B0602020104020603" pitchFamily="34" charset="0"/>
              </a:rPr>
              <a:t>Includes:</a:t>
            </a:r>
          </a:p>
          <a:p>
            <a:pPr marL="0" indent="0">
              <a:buNone/>
            </a:pPr>
            <a:r>
              <a:rPr lang="en-GB" sz="2200" dirty="0">
                <a:latin typeface="Tw Cen MT" panose="020B0602020104020603" pitchFamily="34" charset="0"/>
              </a:rPr>
              <a:t> – Access to care</a:t>
            </a:r>
          </a:p>
          <a:p>
            <a:pPr marL="0" indent="0">
              <a:buNone/>
            </a:pPr>
            <a:r>
              <a:rPr lang="en-GB" sz="2200" dirty="0">
                <a:latin typeface="Tw Cen MT" panose="020B0602020104020603" pitchFamily="34" charset="0"/>
              </a:rPr>
              <a:t> – End-of-life issues </a:t>
            </a:r>
          </a:p>
          <a:p>
            <a:pPr marL="0" indent="0">
              <a:buNone/>
            </a:pPr>
            <a:r>
              <a:rPr lang="en-GB" sz="2200" dirty="0">
                <a:latin typeface="Tw Cen MT" panose="020B0602020104020603" pitchFamily="34" charset="0"/>
              </a:rPr>
              <a:t>– Scope of practice</a:t>
            </a:r>
          </a:p>
          <a:p>
            <a:pPr marL="0" indent="0">
              <a:buNone/>
            </a:pPr>
            <a:r>
              <a:rPr lang="en-GB" sz="2200" dirty="0">
                <a:latin typeface="Tw Cen MT" panose="020B0602020104020603" pitchFamily="34" charset="0"/>
              </a:rPr>
              <a:t> – Ethics committees </a:t>
            </a:r>
          </a:p>
          <a:p>
            <a:pPr marL="0" indent="0">
              <a:buNone/>
            </a:pPr>
            <a:r>
              <a:rPr lang="en-GB" sz="2200" dirty="0">
                <a:latin typeface="Tw Cen MT" panose="020B0602020104020603" pitchFamily="34" charset="0"/>
              </a:rPr>
              <a:t>– Clinical research and trials </a:t>
            </a:r>
          </a:p>
        </p:txBody>
      </p:sp>
      <p:sp>
        <p:nvSpPr>
          <p:cNvPr id="2" name="Footer Placeholder 1">
            <a:extLst>
              <a:ext uri="{FF2B5EF4-FFF2-40B4-BE49-F238E27FC236}">
                <a16:creationId xmlns:a16="http://schemas.microsoft.com/office/drawing/2014/main" id="{381AD94D-BEDB-4299-AD18-E31B731205C8}"/>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114077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176D912-2316-4D0D-AB35-78E4C972927B}"/>
              </a:ext>
            </a:extLst>
          </p:cNvPr>
          <p:cNvPicPr>
            <a:picLocks noGrp="1" noChangeAspect="1"/>
          </p:cNvPicPr>
          <p:nvPr>
            <p:ph idx="1"/>
          </p:nvPr>
        </p:nvPicPr>
        <p:blipFill>
          <a:blip r:embed="rId2"/>
          <a:stretch>
            <a:fillRect/>
          </a:stretch>
        </p:blipFill>
        <p:spPr>
          <a:xfrm>
            <a:off x="1060174" y="415563"/>
            <a:ext cx="10488360" cy="5355639"/>
          </a:xfrm>
          <a:prstGeom prst="rect">
            <a:avLst/>
          </a:prstGeom>
        </p:spPr>
      </p:pic>
      <p:sp>
        <p:nvSpPr>
          <p:cNvPr id="5" name="Footer Placeholder 4">
            <a:extLst>
              <a:ext uri="{FF2B5EF4-FFF2-40B4-BE49-F238E27FC236}">
                <a16:creationId xmlns:a16="http://schemas.microsoft.com/office/drawing/2014/main" id="{4C405103-FAE6-4818-B715-E8D85C574219}"/>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5613204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628" name="Rectangle 70">
            <a:extLst>
              <a:ext uri="{FF2B5EF4-FFF2-40B4-BE49-F238E27FC236}">
                <a16:creationId xmlns:a16="http://schemas.microsoft.com/office/drawing/2014/main" id="{B1595A09-E336-4D1B-9B3A-06A2287A5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626" name="Picture 2" descr="25,568 Safety First Photos - Free &amp;amp; Royalty-Free Stock Photos from  Dreamstime">
            <a:extLst>
              <a:ext uri="{FF2B5EF4-FFF2-40B4-BE49-F238E27FC236}">
                <a16:creationId xmlns:a16="http://schemas.microsoft.com/office/drawing/2014/main" id="{860D4156-AE10-4E1F-BBC8-8CB6F148786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tretch/>
        </p:blipFill>
        <p:spPr bwMode="auto">
          <a:xfrm>
            <a:off x="3538223" y="457200"/>
            <a:ext cx="5176516" cy="1800165"/>
          </a:xfrm>
          <a:custGeom>
            <a:avLst/>
            <a:gdLst/>
            <a:ahLst/>
            <a:cxnLst/>
            <a:rect l="l" t="t" r="r" b="b"/>
            <a:pathLst>
              <a:path w="12188952" h="4558430">
                <a:moveTo>
                  <a:pt x="6789701" y="4490221"/>
                </a:moveTo>
                <a:lnTo>
                  <a:pt x="6788702" y="4490299"/>
                </a:lnTo>
                <a:lnTo>
                  <a:pt x="6788476" y="4490833"/>
                </a:lnTo>
                <a:close/>
                <a:moveTo>
                  <a:pt x="0" y="0"/>
                </a:moveTo>
                <a:lnTo>
                  <a:pt x="12188952" y="0"/>
                </a:lnTo>
                <a:lnTo>
                  <a:pt x="12188952" y="3596895"/>
                </a:lnTo>
                <a:lnTo>
                  <a:pt x="12061096" y="3635026"/>
                </a:lnTo>
                <a:cubicBezTo>
                  <a:pt x="11933500" y="3671240"/>
                  <a:pt x="11805390" y="3705769"/>
                  <a:pt x="11676800" y="3738601"/>
                </a:cubicBezTo>
                <a:cubicBezTo>
                  <a:pt x="11262789" y="3846108"/>
                  <a:pt x="10845343" y="3939710"/>
                  <a:pt x="10425355" y="4022140"/>
                </a:cubicBezTo>
                <a:cubicBezTo>
                  <a:pt x="10092810" y="4087351"/>
                  <a:pt x="9759033" y="4145748"/>
                  <a:pt x="9424022" y="4197302"/>
                </a:cubicBezTo>
                <a:cubicBezTo>
                  <a:pt x="9102997" y="4246959"/>
                  <a:pt x="8781133" y="4291526"/>
                  <a:pt x="8458419" y="4331003"/>
                </a:cubicBezTo>
                <a:cubicBezTo>
                  <a:pt x="8211360" y="4361169"/>
                  <a:pt x="7963792" y="4386742"/>
                  <a:pt x="7715970" y="4410950"/>
                </a:cubicBezTo>
                <a:lnTo>
                  <a:pt x="6951716" y="4476730"/>
                </a:lnTo>
                <a:lnTo>
                  <a:pt x="6936303" y="4478801"/>
                </a:lnTo>
                <a:lnTo>
                  <a:pt x="6790448" y="4490162"/>
                </a:lnTo>
                <a:lnTo>
                  <a:pt x="6799941" y="4491982"/>
                </a:lnTo>
                <a:cubicBezTo>
                  <a:pt x="6811623" y="4492448"/>
                  <a:pt x="6823734" y="4490275"/>
                  <a:pt x="6835432" y="4490275"/>
                </a:cubicBezTo>
                <a:cubicBezTo>
                  <a:pt x="6851580" y="4490275"/>
                  <a:pt x="6867729" y="4487668"/>
                  <a:pt x="6884003" y="4487297"/>
                </a:cubicBezTo>
                <a:cubicBezTo>
                  <a:pt x="7115805" y="4481835"/>
                  <a:pt x="7347351" y="4469668"/>
                  <a:pt x="7578771" y="4454770"/>
                </a:cubicBezTo>
                <a:cubicBezTo>
                  <a:pt x="7927552" y="4432302"/>
                  <a:pt x="8276080" y="4404123"/>
                  <a:pt x="8623845" y="4367873"/>
                </a:cubicBezTo>
                <a:cubicBezTo>
                  <a:pt x="8909939" y="4338575"/>
                  <a:pt x="9195310" y="4303940"/>
                  <a:pt x="9479970" y="4263967"/>
                </a:cubicBezTo>
                <a:cubicBezTo>
                  <a:pt x="9864901" y="4209593"/>
                  <a:pt x="10248014" y="4144879"/>
                  <a:pt x="10629308" y="4069810"/>
                </a:cubicBezTo>
                <a:cubicBezTo>
                  <a:pt x="11090114" y="3978690"/>
                  <a:pt x="11546975" y="3871184"/>
                  <a:pt x="11998498" y="3743816"/>
                </a:cubicBezTo>
                <a:lnTo>
                  <a:pt x="12188952" y="3687715"/>
                </a:lnTo>
                <a:lnTo>
                  <a:pt x="12188952" y="3742439"/>
                </a:lnTo>
                <a:lnTo>
                  <a:pt x="11829257" y="3846853"/>
                </a:lnTo>
                <a:cubicBezTo>
                  <a:pt x="11534769" y="3926550"/>
                  <a:pt x="11238120" y="3997436"/>
                  <a:pt x="10939183" y="4061368"/>
                </a:cubicBezTo>
                <a:cubicBezTo>
                  <a:pt x="10622824" y="4129150"/>
                  <a:pt x="10304941" y="4189147"/>
                  <a:pt x="9985530" y="4241373"/>
                </a:cubicBezTo>
                <a:cubicBezTo>
                  <a:pt x="9720036" y="4284822"/>
                  <a:pt x="9453814" y="4323467"/>
                  <a:pt x="9186882" y="4357320"/>
                </a:cubicBezTo>
                <a:cubicBezTo>
                  <a:pt x="8984197" y="4382894"/>
                  <a:pt x="8781514" y="4406977"/>
                  <a:pt x="8578198" y="4426839"/>
                </a:cubicBezTo>
                <a:cubicBezTo>
                  <a:pt x="8340547" y="4449559"/>
                  <a:pt x="8102644" y="4471034"/>
                  <a:pt x="7864358" y="4488290"/>
                </a:cubicBezTo>
                <a:cubicBezTo>
                  <a:pt x="7554994" y="4510634"/>
                  <a:pt x="7245502" y="4528512"/>
                  <a:pt x="6935502" y="4539684"/>
                </a:cubicBezTo>
                <a:cubicBezTo>
                  <a:pt x="6782917" y="4545147"/>
                  <a:pt x="6630334" y="4548995"/>
                  <a:pt x="6477750" y="4553587"/>
                </a:cubicBezTo>
                <a:cubicBezTo>
                  <a:pt x="6439195" y="4551503"/>
                  <a:pt x="6400529" y="4553128"/>
                  <a:pt x="6362294" y="4558430"/>
                </a:cubicBezTo>
                <a:lnTo>
                  <a:pt x="6057129" y="4558430"/>
                </a:lnTo>
                <a:lnTo>
                  <a:pt x="5977784" y="4553836"/>
                </a:lnTo>
                <a:cubicBezTo>
                  <a:pt x="5740261" y="4541423"/>
                  <a:pt x="5502739" y="4527644"/>
                  <a:pt x="5265087" y="4517587"/>
                </a:cubicBezTo>
                <a:cubicBezTo>
                  <a:pt x="4958267" y="4505171"/>
                  <a:pt x="4651826" y="4484691"/>
                  <a:pt x="4346277" y="4455517"/>
                </a:cubicBezTo>
                <a:cubicBezTo>
                  <a:pt x="4021654" y="4424605"/>
                  <a:pt x="3697795" y="4389970"/>
                  <a:pt x="3373045" y="4356948"/>
                </a:cubicBezTo>
                <a:cubicBezTo>
                  <a:pt x="3035412" y="4322686"/>
                  <a:pt x="2698456" y="4283047"/>
                  <a:pt x="2362173" y="4238021"/>
                </a:cubicBezTo>
                <a:cubicBezTo>
                  <a:pt x="1984692" y="4187868"/>
                  <a:pt x="1608364" y="4130142"/>
                  <a:pt x="1233177" y="4064845"/>
                </a:cubicBezTo>
                <a:cubicBezTo>
                  <a:pt x="842181" y="3996132"/>
                  <a:pt x="453758" y="3917644"/>
                  <a:pt x="68500" y="3825138"/>
                </a:cubicBezTo>
                <a:lnTo>
                  <a:pt x="0" y="3807783"/>
                </a:lnTo>
                <a:lnTo>
                  <a:pt x="0" y="3751294"/>
                </a:lnTo>
                <a:lnTo>
                  <a:pt x="72441" y="3770071"/>
                </a:lnTo>
                <a:cubicBezTo>
                  <a:pt x="247961" y="3812249"/>
                  <a:pt x="424164" y="3851509"/>
                  <a:pt x="600716" y="3888441"/>
                </a:cubicBezTo>
                <a:cubicBezTo>
                  <a:pt x="988279" y="3969255"/>
                  <a:pt x="1378133" y="4038153"/>
                  <a:pt x="1769512" y="4098609"/>
                </a:cubicBezTo>
                <a:cubicBezTo>
                  <a:pt x="2052426" y="4142185"/>
                  <a:pt x="2335725" y="4182282"/>
                  <a:pt x="2613554" y="4215551"/>
                </a:cubicBezTo>
                <a:cubicBezTo>
                  <a:pt x="2605544" y="4218158"/>
                  <a:pt x="2594611" y="4208102"/>
                  <a:pt x="2581134" y="4205620"/>
                </a:cubicBezTo>
                <a:cubicBezTo>
                  <a:pt x="2087178" y="4113668"/>
                  <a:pt x="1597684" y="4002775"/>
                  <a:pt x="1112635" y="3872923"/>
                </a:cubicBezTo>
                <a:cubicBezTo>
                  <a:pt x="880453" y="3810852"/>
                  <a:pt x="649713" y="3744374"/>
                  <a:pt x="420412" y="3673490"/>
                </a:cubicBezTo>
                <a:lnTo>
                  <a:pt x="0" y="3534573"/>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7701A396-F502-49B5-8627-A3D4F657910B}"/>
              </a:ext>
            </a:extLst>
          </p:cNvPr>
          <p:cNvSpPr>
            <a:spLocks noGrp="1"/>
          </p:cNvSpPr>
          <p:nvPr>
            <p:ph idx="1"/>
          </p:nvPr>
        </p:nvSpPr>
        <p:spPr>
          <a:xfrm>
            <a:off x="281354" y="2500331"/>
            <a:ext cx="11200329" cy="3529927"/>
          </a:xfrm>
        </p:spPr>
        <p:txBody>
          <a:bodyPr anchor="t">
            <a:noAutofit/>
          </a:bodyPr>
          <a:lstStyle/>
          <a:p>
            <a:pPr marL="0" indent="0">
              <a:buNone/>
            </a:pPr>
            <a:r>
              <a:rPr lang="en-GB" sz="2400" b="1" dirty="0">
                <a:solidFill>
                  <a:schemeClr val="bg1"/>
                </a:solidFill>
                <a:highlight>
                  <a:srgbClr val="0000FF"/>
                </a:highlight>
                <a:latin typeface="Tw Cen MT" panose="020B0602020104020603" pitchFamily="34" charset="0"/>
              </a:rPr>
              <a:t>Safety</a:t>
            </a:r>
          </a:p>
          <a:p>
            <a:r>
              <a:rPr lang="en-GB" sz="2400" dirty="0">
                <a:latin typeface="Tw Cen MT" panose="020B0602020104020603" pitchFamily="34" charset="0"/>
              </a:rPr>
              <a:t> • Is important to avoid injury and maintain health</a:t>
            </a:r>
          </a:p>
          <a:p>
            <a:pPr marL="0" indent="0">
              <a:buNone/>
            </a:pPr>
            <a:r>
              <a:rPr lang="en-GB" sz="2400" dirty="0">
                <a:highlight>
                  <a:srgbClr val="FFFF00"/>
                </a:highlight>
                <a:latin typeface="Tw Cen MT" panose="020B0602020104020603" pitchFamily="34" charset="0"/>
              </a:rPr>
              <a:t>Includes:</a:t>
            </a:r>
          </a:p>
          <a:p>
            <a:r>
              <a:rPr lang="en-GB" sz="2400" dirty="0">
                <a:latin typeface="Tw Cen MT" panose="020B0602020104020603" pitchFamily="34" charset="0"/>
              </a:rPr>
              <a:t> – medication precautions and procedures </a:t>
            </a:r>
          </a:p>
          <a:p>
            <a:r>
              <a:rPr lang="en-GB" sz="2400" dirty="0">
                <a:latin typeface="Tw Cen MT" panose="020B0602020104020603" pitchFamily="34" charset="0"/>
              </a:rPr>
              <a:t>– infection control</a:t>
            </a:r>
          </a:p>
          <a:p>
            <a:r>
              <a:rPr lang="en-GB" sz="2400" dirty="0">
                <a:latin typeface="Tw Cen MT" panose="020B0602020104020603" pitchFamily="34" charset="0"/>
              </a:rPr>
              <a:t> – positioning and ambulation techniques</a:t>
            </a:r>
          </a:p>
          <a:p>
            <a:r>
              <a:rPr lang="en-GB" sz="2400" dirty="0">
                <a:latin typeface="Tw Cen MT" panose="020B0602020104020603" pitchFamily="34" charset="0"/>
              </a:rPr>
              <a:t> – lab procedures</a:t>
            </a:r>
          </a:p>
          <a:p>
            <a:r>
              <a:rPr lang="en-GB" sz="2400" dirty="0">
                <a:latin typeface="Tw Cen MT" panose="020B0602020104020603" pitchFamily="34" charset="0"/>
              </a:rPr>
              <a:t> – methods for handling biological and chemical samples and waste </a:t>
            </a:r>
          </a:p>
        </p:txBody>
      </p:sp>
      <p:sp>
        <p:nvSpPr>
          <p:cNvPr id="73" name="Rectangle 72">
            <a:extLst>
              <a:ext uri="{FF2B5EF4-FFF2-40B4-BE49-F238E27FC236}">
                <a16:creationId xmlns:a16="http://schemas.microsoft.com/office/drawing/2014/main" id="{E7BFF8DC-0AE7-4AD2-9B28-2E5F26D62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7E0162AD-C6E5-4BF8-A453-76ADB3687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31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29" name="sketch line">
            <a:extLst>
              <a:ext uri="{FF2B5EF4-FFF2-40B4-BE49-F238E27FC236}">
                <a16:creationId xmlns:a16="http://schemas.microsoft.com/office/drawing/2014/main" id="{3540989C-C7B8-473B-BF87-6F2DA6A90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61305" y="5468206"/>
            <a:ext cx="1371600" cy="18288"/>
          </a:xfrm>
          <a:custGeom>
            <a:avLst/>
            <a:gdLst>
              <a:gd name="connsiteX0" fmla="*/ 0 w 1371600"/>
              <a:gd name="connsiteY0" fmla="*/ 0 h 18288"/>
              <a:gd name="connsiteX1" fmla="*/ 685800 w 1371600"/>
              <a:gd name="connsiteY1" fmla="*/ 0 h 18288"/>
              <a:gd name="connsiteX2" fmla="*/ 1371600 w 1371600"/>
              <a:gd name="connsiteY2" fmla="*/ 0 h 18288"/>
              <a:gd name="connsiteX3" fmla="*/ 1371600 w 1371600"/>
              <a:gd name="connsiteY3" fmla="*/ 18288 h 18288"/>
              <a:gd name="connsiteX4" fmla="*/ 713232 w 1371600"/>
              <a:gd name="connsiteY4" fmla="*/ 18288 h 18288"/>
              <a:gd name="connsiteX5" fmla="*/ 0 w 1371600"/>
              <a:gd name="connsiteY5" fmla="*/ 18288 h 18288"/>
              <a:gd name="connsiteX6" fmla="*/ 0 w 1371600"/>
              <a:gd name="connsiteY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600" h="18288" fill="none" extrusionOk="0">
                <a:moveTo>
                  <a:pt x="0" y="0"/>
                </a:moveTo>
                <a:cubicBezTo>
                  <a:pt x="247303" y="31625"/>
                  <a:pt x="422310" y="-25629"/>
                  <a:pt x="685800" y="0"/>
                </a:cubicBezTo>
                <a:cubicBezTo>
                  <a:pt x="949290" y="25629"/>
                  <a:pt x="1192357" y="6696"/>
                  <a:pt x="1371600" y="0"/>
                </a:cubicBezTo>
                <a:cubicBezTo>
                  <a:pt x="1371355" y="6649"/>
                  <a:pt x="1371915" y="11310"/>
                  <a:pt x="1371600" y="18288"/>
                </a:cubicBezTo>
                <a:cubicBezTo>
                  <a:pt x="1107995" y="26464"/>
                  <a:pt x="1033361" y="32942"/>
                  <a:pt x="713232" y="18288"/>
                </a:cubicBezTo>
                <a:cubicBezTo>
                  <a:pt x="393103" y="3634"/>
                  <a:pt x="289343" y="43221"/>
                  <a:pt x="0" y="18288"/>
                </a:cubicBezTo>
                <a:cubicBezTo>
                  <a:pt x="-459" y="11562"/>
                  <a:pt x="-31" y="5093"/>
                  <a:pt x="0" y="0"/>
                </a:cubicBezTo>
                <a:close/>
              </a:path>
              <a:path w="1371600" h="18288" stroke="0" extrusionOk="0">
                <a:moveTo>
                  <a:pt x="0" y="0"/>
                </a:moveTo>
                <a:cubicBezTo>
                  <a:pt x="170249" y="-24099"/>
                  <a:pt x="504634" y="14338"/>
                  <a:pt x="644652" y="0"/>
                </a:cubicBezTo>
                <a:cubicBezTo>
                  <a:pt x="784670" y="-14338"/>
                  <a:pt x="1087773" y="8679"/>
                  <a:pt x="1371600" y="0"/>
                </a:cubicBezTo>
                <a:cubicBezTo>
                  <a:pt x="1372456" y="3662"/>
                  <a:pt x="1371030" y="13946"/>
                  <a:pt x="1371600" y="18288"/>
                </a:cubicBezTo>
                <a:cubicBezTo>
                  <a:pt x="1176823" y="-1409"/>
                  <a:pt x="900830" y="9989"/>
                  <a:pt x="713232" y="18288"/>
                </a:cubicBezTo>
                <a:cubicBezTo>
                  <a:pt x="525634" y="26587"/>
                  <a:pt x="282837" y="5724"/>
                  <a:pt x="0" y="18288"/>
                </a:cubicBezTo>
                <a:cubicBezTo>
                  <a:pt x="367" y="13143"/>
                  <a:pt x="-823" y="5844"/>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61569767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1E0F0F26-6396-459B-AD56-5F352268C4E4}"/>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9710753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8DD4DE-987C-4E83-B86D-1ADACA8066E7}"/>
              </a:ext>
            </a:extLst>
          </p:cNvPr>
          <p:cNvSpPr>
            <a:spLocks noGrp="1"/>
          </p:cNvSpPr>
          <p:nvPr>
            <p:ph idx="1"/>
          </p:nvPr>
        </p:nvSpPr>
        <p:spPr/>
        <p:txBody>
          <a:bodyPr/>
          <a:lstStyle/>
          <a:p>
            <a:r>
              <a:rPr lang="en-GB" dirty="0">
                <a:hlinkClick r:id="rId2"/>
              </a:rPr>
              <a:t>https://cookhealthscience.weebly.com/uploads/1/3/0/8/13084909/employability_skills_in_health_care-traits___characteristics.pdf</a:t>
            </a:r>
            <a:endParaRPr lang="en-GB" dirty="0"/>
          </a:p>
          <a:p>
            <a:endParaRPr lang="en-GB" dirty="0"/>
          </a:p>
          <a:p>
            <a:r>
              <a:rPr lang="en-GB" dirty="0">
                <a:hlinkClick r:id="rId3"/>
              </a:rPr>
              <a:t>https://www.cipd.co.uk/news-views/changing-work-views/future-work/thought-pieces/compassion-workplace#gref</a:t>
            </a:r>
            <a:endParaRPr lang="en-GB" dirty="0"/>
          </a:p>
          <a:p>
            <a:r>
              <a:rPr lang="en-GB" dirty="0">
                <a:hlinkClick r:id="rId4"/>
              </a:rPr>
              <a:t>https://www.ed.ac.uk/reflection/reflectors-toolkit/employability</a:t>
            </a:r>
            <a:endParaRPr lang="en-GB" dirty="0"/>
          </a:p>
          <a:p>
            <a:endParaRPr lang="en-GB" dirty="0"/>
          </a:p>
          <a:p>
            <a:endParaRPr lang="en-GB" dirty="0"/>
          </a:p>
          <a:p>
            <a:endParaRPr lang="en-GB" dirty="0"/>
          </a:p>
          <a:p>
            <a:endParaRPr lang="en-GB" dirty="0"/>
          </a:p>
        </p:txBody>
      </p:sp>
      <p:sp>
        <p:nvSpPr>
          <p:cNvPr id="2" name="Footer Placeholder 1">
            <a:extLst>
              <a:ext uri="{FF2B5EF4-FFF2-40B4-BE49-F238E27FC236}">
                <a16:creationId xmlns:a16="http://schemas.microsoft.com/office/drawing/2014/main" id="{8DF14CDF-69CF-4A7C-A3F8-BB10964B1171}"/>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060956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FD073016-B734-483B-8953-5BADEE1451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0"/>
            <a:ext cx="8157458" cy="6858000"/>
          </a:xfrm>
          <a:prstGeom prst="rect">
            <a:avLst/>
          </a:prstGeom>
          <a:gradFill>
            <a:gsLst>
              <a:gs pos="2000">
                <a:schemeClr val="accent1"/>
              </a:gs>
              <a:gs pos="78000">
                <a:schemeClr val="accent1">
                  <a:lumMod val="50000"/>
                </a:schemeClr>
              </a:gs>
              <a:gs pos="100000">
                <a:srgbClr val="000000">
                  <a:alpha val="85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90A7EAB6-59D3-4325-8DE6-E0CA4009CE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4537" y="1839884"/>
            <a:ext cx="8157460" cy="5017687"/>
          </a:xfrm>
          <a:prstGeom prst="rect">
            <a:avLst/>
          </a:prstGeom>
          <a:gradFill>
            <a:gsLst>
              <a:gs pos="0">
                <a:schemeClr val="accent1">
                  <a:lumMod val="60000"/>
                  <a:lumOff val="40000"/>
                  <a:alpha val="30000"/>
                </a:schemeClr>
              </a:gs>
              <a:gs pos="100000">
                <a:srgbClr val="000000">
                  <a:alpha val="44000"/>
                </a:srgb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63179" y="-33131"/>
            <a:ext cx="6857999" cy="6923403"/>
          </a:xfrm>
          <a:prstGeom prst="rect">
            <a:avLst/>
          </a:prstGeom>
          <a:gradFill>
            <a:gsLst>
              <a:gs pos="56000">
                <a:schemeClr val="accent1">
                  <a:lumMod val="60000"/>
                  <a:lumOff val="40000"/>
                  <a:alpha val="0"/>
                </a:schemeClr>
              </a:gs>
              <a:gs pos="100000">
                <a:schemeClr val="accent1"/>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7 Employability Skills that Make You An Attractive Candidate | Jobberman">
            <a:extLst>
              <a:ext uri="{FF2B5EF4-FFF2-40B4-BE49-F238E27FC236}">
                <a16:creationId xmlns:a16="http://schemas.microsoft.com/office/drawing/2014/main" id="{AA5D3D13-2641-4017-81CA-16FB5854AFF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7200" y="468630"/>
            <a:ext cx="11277600" cy="5920739"/>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A9E0E3A1-4868-4FF4-9A54-39BA5389BF80}"/>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936447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41E940-34A2-4D95-B4AD-2DF3B49EF4A8}"/>
              </a:ext>
            </a:extLst>
          </p:cNvPr>
          <p:cNvSpPr>
            <a:spLocks noGrp="1"/>
          </p:cNvSpPr>
          <p:nvPr>
            <p:ph type="title"/>
          </p:nvPr>
        </p:nvSpPr>
        <p:spPr>
          <a:xfrm>
            <a:off x="466722" y="2501984"/>
            <a:ext cx="3201366" cy="1472368"/>
          </a:xfrm>
        </p:spPr>
        <p:txBody>
          <a:bodyPr anchor="b">
            <a:normAutofit/>
          </a:bodyPr>
          <a:lstStyle/>
          <a:p>
            <a:pPr algn="r"/>
            <a:r>
              <a:rPr lang="en-GB" sz="4000" b="1" dirty="0">
                <a:solidFill>
                  <a:schemeClr val="bg1"/>
                </a:solidFill>
              </a:rPr>
              <a:t>Employability skills</a:t>
            </a:r>
          </a:p>
        </p:txBody>
      </p:sp>
      <p:sp>
        <p:nvSpPr>
          <p:cNvPr id="3" name="Content Placeholder 2">
            <a:extLst>
              <a:ext uri="{FF2B5EF4-FFF2-40B4-BE49-F238E27FC236}">
                <a16:creationId xmlns:a16="http://schemas.microsoft.com/office/drawing/2014/main" id="{F550FC05-F533-4599-BA8A-D781C19A0F0B}"/>
              </a:ext>
            </a:extLst>
          </p:cNvPr>
          <p:cNvSpPr>
            <a:spLocks noGrp="1"/>
          </p:cNvSpPr>
          <p:nvPr>
            <p:ph idx="1"/>
          </p:nvPr>
        </p:nvSpPr>
        <p:spPr>
          <a:xfrm>
            <a:off x="4267200" y="649480"/>
            <a:ext cx="7458077" cy="5546047"/>
          </a:xfrm>
        </p:spPr>
        <p:txBody>
          <a:bodyPr anchor="ctr">
            <a:noAutofit/>
          </a:bodyPr>
          <a:lstStyle/>
          <a:p>
            <a:r>
              <a:rPr lang="en-GB" sz="2400" dirty="0">
                <a:latin typeface="Tw Cen MT" panose="020B0602020104020603" pitchFamily="34" charset="0"/>
              </a:rPr>
              <a:t>Employability skills are transferrable skills that are useful in nearly every job. They involve the development of an expertise, knowledge base or mindset that makes you more attractive to employers.</a:t>
            </a:r>
          </a:p>
          <a:p>
            <a:r>
              <a:rPr lang="en-GB" sz="2400" dirty="0">
                <a:latin typeface="Tw Cen MT" panose="020B0602020104020603" pitchFamily="34" charset="0"/>
              </a:rPr>
              <a:t> Employability skills are also often referred to as </a:t>
            </a:r>
            <a:r>
              <a:rPr lang="en-GB" sz="2400" dirty="0">
                <a:highlight>
                  <a:srgbClr val="FFFF00"/>
                </a:highlight>
                <a:latin typeface="Tw Cen MT" panose="020B0602020104020603" pitchFamily="34" charset="0"/>
              </a:rPr>
              <a:t>employment skills</a:t>
            </a:r>
            <a:r>
              <a:rPr lang="en-GB" sz="2400" dirty="0">
                <a:latin typeface="Tw Cen MT" panose="020B0602020104020603" pitchFamily="34" charset="0"/>
              </a:rPr>
              <a:t>, </a:t>
            </a:r>
            <a:r>
              <a:rPr lang="en-GB" sz="2400" dirty="0">
                <a:highlight>
                  <a:srgbClr val="00FFFF"/>
                </a:highlight>
                <a:latin typeface="Tw Cen MT" panose="020B0602020104020603" pitchFamily="34" charset="0"/>
              </a:rPr>
              <a:t>soft skills</a:t>
            </a:r>
            <a:r>
              <a:rPr lang="en-GB" sz="2400" dirty="0">
                <a:latin typeface="Tw Cen MT" panose="020B0602020104020603" pitchFamily="34" charset="0"/>
              </a:rPr>
              <a:t>, </a:t>
            </a:r>
            <a:r>
              <a:rPr lang="en-GB" sz="2400" dirty="0">
                <a:highlight>
                  <a:srgbClr val="FFFF00"/>
                </a:highlight>
                <a:latin typeface="Tw Cen MT" panose="020B0602020104020603" pitchFamily="34" charset="0"/>
              </a:rPr>
              <a:t>work-readiness skills </a:t>
            </a:r>
            <a:r>
              <a:rPr lang="en-GB" sz="2400" dirty="0">
                <a:latin typeface="Tw Cen MT" panose="020B0602020104020603" pitchFamily="34" charset="0"/>
              </a:rPr>
              <a:t>or </a:t>
            </a:r>
            <a:r>
              <a:rPr lang="en-GB" sz="2400" dirty="0">
                <a:solidFill>
                  <a:schemeClr val="bg1"/>
                </a:solidFill>
                <a:highlight>
                  <a:srgbClr val="008000"/>
                </a:highlight>
                <a:latin typeface="Tw Cen MT" panose="020B0602020104020603" pitchFamily="34" charset="0"/>
              </a:rPr>
              <a:t>foundational skills</a:t>
            </a:r>
            <a:r>
              <a:rPr lang="en-GB" sz="2400" dirty="0">
                <a:solidFill>
                  <a:schemeClr val="bg1"/>
                </a:solidFill>
                <a:latin typeface="Tw Cen MT" panose="020B0602020104020603" pitchFamily="34" charset="0"/>
              </a:rPr>
              <a:t>. </a:t>
            </a:r>
          </a:p>
          <a:p>
            <a:r>
              <a:rPr lang="en-GB" sz="2400" dirty="0">
                <a:latin typeface="Tw Cen MT" panose="020B0602020104020603" pitchFamily="34" charset="0"/>
              </a:rPr>
              <a:t>They often improve your performance, minimize errors and promote collaboration with your co-workers, enabling you to perform your role more effectively. </a:t>
            </a:r>
          </a:p>
          <a:p>
            <a:endParaRPr lang="en-GB" sz="2400" dirty="0">
              <a:latin typeface="Tw Cen MT" panose="020B0602020104020603" pitchFamily="34" charset="0"/>
            </a:endParaRPr>
          </a:p>
          <a:p>
            <a:r>
              <a:rPr lang="en-GB" sz="2400" dirty="0">
                <a:latin typeface="Tw Cen MT" panose="020B0602020104020603" pitchFamily="34" charset="0"/>
              </a:rPr>
              <a:t>Employability skills may not be listed in a job description, but they are important skills that can make you more attractive to prospective employers. </a:t>
            </a:r>
          </a:p>
        </p:txBody>
      </p:sp>
      <p:sp>
        <p:nvSpPr>
          <p:cNvPr id="4" name="Footer Placeholder 3">
            <a:extLst>
              <a:ext uri="{FF2B5EF4-FFF2-40B4-BE49-F238E27FC236}">
                <a16:creationId xmlns:a16="http://schemas.microsoft.com/office/drawing/2014/main" id="{E1F009FA-C4B4-4AD9-B2BA-05EBAABAA5AA}"/>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350239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120B9C-DFE3-433A-9CE6-74FA19DFBF21}"/>
              </a:ext>
            </a:extLst>
          </p:cNvPr>
          <p:cNvSpPr>
            <a:spLocks noGrp="1"/>
          </p:cNvSpPr>
          <p:nvPr>
            <p:ph idx="1"/>
          </p:nvPr>
        </p:nvSpPr>
        <p:spPr>
          <a:xfrm>
            <a:off x="457200" y="534573"/>
            <a:ext cx="6421902" cy="5430130"/>
          </a:xfrm>
        </p:spPr>
        <p:txBody>
          <a:bodyPr anchor="t">
            <a:normAutofit lnSpcReduction="10000"/>
          </a:bodyPr>
          <a:lstStyle/>
          <a:p>
            <a:pPr marL="0" indent="0">
              <a:buNone/>
            </a:pPr>
            <a:r>
              <a:rPr lang="en-GB" sz="2400" b="1" dirty="0">
                <a:solidFill>
                  <a:schemeClr val="bg1"/>
                </a:solidFill>
                <a:highlight>
                  <a:srgbClr val="0000FF"/>
                </a:highlight>
                <a:latin typeface="Tw Cen MT" panose="020B0602020104020603" pitchFamily="34" charset="0"/>
              </a:rPr>
              <a:t>What is employability</a:t>
            </a:r>
          </a:p>
          <a:p>
            <a:r>
              <a:rPr lang="en-GB" sz="2400" dirty="0">
                <a:latin typeface="Tw Cen MT" panose="020B0602020104020603" pitchFamily="34" charset="0"/>
              </a:rPr>
              <a:t>Employability is ‘a set of achievements </a:t>
            </a:r>
          </a:p>
          <a:p>
            <a:r>
              <a:rPr lang="en-GB" sz="2400" dirty="0">
                <a:latin typeface="Tw Cen MT" panose="020B0602020104020603" pitchFamily="34" charset="0"/>
              </a:rPr>
              <a:t>– skills, understandings and personal attributes</a:t>
            </a:r>
          </a:p>
          <a:p>
            <a:r>
              <a:rPr lang="en-GB" sz="2400" dirty="0">
                <a:latin typeface="Tw Cen MT" panose="020B0602020104020603" pitchFamily="34" charset="0"/>
              </a:rPr>
              <a:t> – that make graduates more likely to gain employment and be successful in their chosen occupations, which benefits themselves, the workforce, the community and the economy. (Yorke, 2004, page 21).</a:t>
            </a:r>
          </a:p>
          <a:p>
            <a:endParaRPr lang="en-GB" sz="2400" dirty="0">
              <a:latin typeface="Tw Cen MT" panose="020B0602020104020603" pitchFamily="34" charset="0"/>
            </a:endParaRPr>
          </a:p>
          <a:p>
            <a:r>
              <a:rPr lang="en-GB" sz="2400" dirty="0">
                <a:latin typeface="Tw Cen MT" panose="020B0602020104020603" pitchFamily="34" charset="0"/>
              </a:rPr>
              <a:t>A common misconception about employability is that it is the same as being employed and getting a job, or that having high levels of employability will guarantee you a job. As is it clear from the definition, employability is more an ongoing state of being capable to exist and build success in job market.</a:t>
            </a:r>
          </a:p>
          <a:p>
            <a:endParaRPr lang="en-GB" sz="1400" dirty="0"/>
          </a:p>
        </p:txBody>
      </p:sp>
      <p:pic>
        <p:nvPicPr>
          <p:cNvPr id="4" name="Picture 2" descr="Employability Skills - YouTube">
            <a:extLst>
              <a:ext uri="{FF2B5EF4-FFF2-40B4-BE49-F238E27FC236}">
                <a16:creationId xmlns:a16="http://schemas.microsoft.com/office/drawing/2014/main" id="{B2EC84A6-A55B-4EEA-93BB-8E65C0D1DE9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75967" y="1880998"/>
            <a:ext cx="4170530" cy="3127897"/>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563B8B8D-E6DC-4FFF-8205-023550756B34}"/>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2949909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1607</TotalTime>
  <Words>3559</Words>
  <Application>Microsoft Office PowerPoint</Application>
  <PresentationFormat>Widescreen</PresentationFormat>
  <Paragraphs>478</Paragraphs>
  <Slides>61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61</vt:i4>
      </vt:variant>
    </vt:vector>
  </HeadingPairs>
  <TitlesOfParts>
    <vt:vector size="69" baseType="lpstr">
      <vt:lpstr>Arial</vt:lpstr>
      <vt:lpstr>Arial</vt:lpstr>
      <vt:lpstr>Calibri</vt:lpstr>
      <vt:lpstr>Calibri Light</vt:lpstr>
      <vt:lpstr>Century Schoolbook</vt:lpstr>
      <vt:lpstr>proxima-nova</vt:lpstr>
      <vt:lpstr>Tw Cen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Employability skills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Healthcare professionals will understand how employability skills enhance their employment opportunities and job satisfaction. They will demonstrate key employability skills and will maintain and upgrade skills, as needed.</vt:lpstr>
      <vt:lpstr>PowerPoint Presentation</vt:lpstr>
      <vt:lpstr>PowerPoint Presentation</vt:lpstr>
      <vt:lpstr>PowerPoint Presentation</vt:lpstr>
      <vt:lpstr>PowerPoint Presentation</vt:lpstr>
      <vt:lpstr>PowerPoint Presentation</vt:lpstr>
      <vt:lpstr>PowerPoint Presentation</vt:lpstr>
      <vt:lpstr>Loyalty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Academic &amp; Technical Competencies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Tayo Alebiosu</dc:creator>
  <cp:lastModifiedBy>Tayo Alebiosu</cp:lastModifiedBy>
  <cp:revision>48</cp:revision>
  <dcterms:created xsi:type="dcterms:W3CDTF">2021-06-29T18:54:55Z</dcterms:created>
  <dcterms:modified xsi:type="dcterms:W3CDTF">2021-07-02T00:08:47Z</dcterms:modified>
</cp:coreProperties>
</file>