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1"/>
  </p:notesMasterIdLst>
  <p:sldIdLst>
    <p:sldId id="257" r:id="rId2"/>
    <p:sldId id="324" r:id="rId3"/>
    <p:sldId id="320" r:id="rId4"/>
    <p:sldId id="315" r:id="rId5"/>
    <p:sldId id="285" r:id="rId6"/>
    <p:sldId id="263" r:id="rId7"/>
    <p:sldId id="267" r:id="rId8"/>
    <p:sldId id="319" r:id="rId9"/>
    <p:sldId id="258" r:id="rId10"/>
    <p:sldId id="306" r:id="rId11"/>
    <p:sldId id="264" r:id="rId12"/>
    <p:sldId id="273" r:id="rId13"/>
    <p:sldId id="335" r:id="rId14"/>
    <p:sldId id="331" r:id="rId15"/>
    <p:sldId id="332" r:id="rId16"/>
    <p:sldId id="333" r:id="rId17"/>
    <p:sldId id="277" r:id="rId18"/>
    <p:sldId id="334" r:id="rId19"/>
    <p:sldId id="270" r:id="rId20"/>
    <p:sldId id="276" r:id="rId21"/>
    <p:sldId id="272" r:id="rId22"/>
    <p:sldId id="318" r:id="rId23"/>
    <p:sldId id="321" r:id="rId24"/>
    <p:sldId id="266" r:id="rId25"/>
    <p:sldId id="259" r:id="rId26"/>
    <p:sldId id="261" r:id="rId27"/>
    <p:sldId id="265" r:id="rId28"/>
    <p:sldId id="317" r:id="rId29"/>
    <p:sldId id="260" r:id="rId30"/>
    <p:sldId id="314" r:id="rId31"/>
    <p:sldId id="274" r:id="rId32"/>
    <p:sldId id="278" r:id="rId33"/>
    <p:sldId id="271" r:id="rId34"/>
    <p:sldId id="269" r:id="rId35"/>
    <p:sldId id="281" r:id="rId36"/>
    <p:sldId id="282" r:id="rId37"/>
    <p:sldId id="297" r:id="rId38"/>
    <p:sldId id="322" r:id="rId39"/>
    <p:sldId id="26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1" Type="http://schemas.openxmlformats.org/officeDocument/2006/relationships/hyperlink" Target="https://www.healthcareers.nhs.uk/career-planning/developing-your-health-career/e-learning-healthcare"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1" Type="http://schemas.openxmlformats.org/officeDocument/2006/relationships/hyperlink" Target="https://www.healthcareers.nhs.uk/career-planning/developing-your-health-career/e-learning-healthcar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19E9C-2206-4F4A-B955-14840369254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BBE6187-16A0-4C89-ADF2-0730EC6EEFE1}">
      <dgm:prSet/>
      <dgm:spPr/>
      <dgm:t>
        <a:bodyPr/>
        <a:lstStyle/>
        <a:p>
          <a:r>
            <a:rPr lang="en-GB"/>
            <a:t>As a health or social care worker, it is important to carry out further training and qualifications. </a:t>
          </a:r>
          <a:endParaRPr lang="en-US"/>
        </a:p>
      </dgm:t>
    </dgm:pt>
    <dgm:pt modelId="{2EEB5817-E31F-4327-91D8-AF79ED656959}" type="parTrans" cxnId="{DF50769F-BB49-44AD-AD3E-6280C31B895C}">
      <dgm:prSet/>
      <dgm:spPr/>
      <dgm:t>
        <a:bodyPr/>
        <a:lstStyle/>
        <a:p>
          <a:endParaRPr lang="en-US"/>
        </a:p>
      </dgm:t>
    </dgm:pt>
    <dgm:pt modelId="{89AD6565-A160-43AD-941E-57CCE517EBCA}" type="sibTrans" cxnId="{DF50769F-BB49-44AD-AD3E-6280C31B895C}">
      <dgm:prSet/>
      <dgm:spPr/>
      <dgm:t>
        <a:bodyPr/>
        <a:lstStyle/>
        <a:p>
          <a:endParaRPr lang="en-US"/>
        </a:p>
      </dgm:t>
    </dgm:pt>
    <dgm:pt modelId="{6F3B3E1B-14F5-429A-B044-6591D355D328}">
      <dgm:prSet/>
      <dgm:spPr/>
      <dgm:t>
        <a:bodyPr/>
        <a:lstStyle/>
        <a:p>
          <a:r>
            <a:rPr lang="en-GB" dirty="0"/>
            <a:t>Continuing professional development, (CPD), is a record of your learning, development and achievement. It will usually be in a folder which keeps records of your progress beyond your initial training. </a:t>
          </a:r>
          <a:endParaRPr lang="en-US" dirty="0"/>
        </a:p>
      </dgm:t>
    </dgm:pt>
    <dgm:pt modelId="{65C0A56D-19F8-4558-919E-19765C9D40B3}" type="parTrans" cxnId="{084309A6-4F34-4511-9932-837D0AD6A066}">
      <dgm:prSet/>
      <dgm:spPr/>
      <dgm:t>
        <a:bodyPr/>
        <a:lstStyle/>
        <a:p>
          <a:endParaRPr lang="en-US"/>
        </a:p>
      </dgm:t>
    </dgm:pt>
    <dgm:pt modelId="{FFC50568-96BA-4613-A43D-53E98F1C806A}" type="sibTrans" cxnId="{084309A6-4F34-4511-9932-837D0AD6A066}">
      <dgm:prSet/>
      <dgm:spPr/>
      <dgm:t>
        <a:bodyPr/>
        <a:lstStyle/>
        <a:p>
          <a:endParaRPr lang="en-US"/>
        </a:p>
      </dgm:t>
    </dgm:pt>
    <dgm:pt modelId="{09597DB9-88C9-4753-A8E8-A38D346EBE2B}">
      <dgm:prSet/>
      <dgm:spPr/>
      <dgm:t>
        <a:bodyPr/>
        <a:lstStyle/>
        <a:p>
          <a:r>
            <a:rPr lang="en-GB"/>
            <a:t>The PDP will help you to focus on areas for learning and development. Continual learning is needed by all workers, especially in health and social care as changes happen regularly. </a:t>
          </a:r>
          <a:endParaRPr lang="en-US"/>
        </a:p>
      </dgm:t>
    </dgm:pt>
    <dgm:pt modelId="{032255EB-8985-402A-BF6E-F9291C9B7EDB}" type="parTrans" cxnId="{97765DE9-E86D-47E0-8E93-A210B73ACC60}">
      <dgm:prSet/>
      <dgm:spPr/>
      <dgm:t>
        <a:bodyPr/>
        <a:lstStyle/>
        <a:p>
          <a:endParaRPr lang="en-US"/>
        </a:p>
      </dgm:t>
    </dgm:pt>
    <dgm:pt modelId="{61DEBAC2-9F95-4F4A-B3E4-A53A5E9B9926}" type="sibTrans" cxnId="{97765DE9-E86D-47E0-8E93-A210B73ACC60}">
      <dgm:prSet/>
      <dgm:spPr/>
      <dgm:t>
        <a:bodyPr/>
        <a:lstStyle/>
        <a:p>
          <a:endParaRPr lang="en-US"/>
        </a:p>
      </dgm:t>
    </dgm:pt>
    <dgm:pt modelId="{FB38CEC0-36AE-4301-A107-84A9D0B1389A}">
      <dgm:prSet/>
      <dgm:spPr/>
      <dgm:t>
        <a:bodyPr/>
        <a:lstStyle/>
        <a:p>
          <a:r>
            <a:rPr lang="en-GB" b="1" dirty="0">
              <a:highlight>
                <a:srgbClr val="0000FF"/>
              </a:highlight>
            </a:rPr>
            <a:t>For example</a:t>
          </a:r>
          <a:r>
            <a:rPr lang="en-GB" dirty="0">
              <a:highlight>
                <a:srgbClr val="0000FF"/>
              </a:highlight>
            </a:rPr>
            <a:t>, </a:t>
          </a:r>
          <a:r>
            <a:rPr lang="en-GB" dirty="0"/>
            <a:t>legislation may change, ways of working may be developed and ways to complete documentation may be improved. Your CPD file will become valuable evidence of what you have done to develop your knowledge and skills.</a:t>
          </a:r>
          <a:endParaRPr lang="en-US" dirty="0"/>
        </a:p>
      </dgm:t>
    </dgm:pt>
    <dgm:pt modelId="{7A5D0B32-85B1-465C-86B7-3B0FC952E366}" type="parTrans" cxnId="{C4D5378C-CFF1-4DE0-B523-EE4E1EE44F9A}">
      <dgm:prSet/>
      <dgm:spPr/>
      <dgm:t>
        <a:bodyPr/>
        <a:lstStyle/>
        <a:p>
          <a:endParaRPr lang="en-US"/>
        </a:p>
      </dgm:t>
    </dgm:pt>
    <dgm:pt modelId="{06231221-3923-4F1E-86D5-30A5E921A2A5}" type="sibTrans" cxnId="{C4D5378C-CFF1-4DE0-B523-EE4E1EE44F9A}">
      <dgm:prSet/>
      <dgm:spPr/>
      <dgm:t>
        <a:bodyPr/>
        <a:lstStyle/>
        <a:p>
          <a:endParaRPr lang="en-US"/>
        </a:p>
      </dgm:t>
    </dgm:pt>
    <dgm:pt modelId="{95B8F9F4-4A54-419F-9392-319399E5CC01}" type="pres">
      <dgm:prSet presAssocID="{27A19E9C-2206-4F4A-B955-148403692543}" presName="diagram" presStyleCnt="0">
        <dgm:presLayoutVars>
          <dgm:dir/>
          <dgm:resizeHandles val="exact"/>
        </dgm:presLayoutVars>
      </dgm:prSet>
      <dgm:spPr/>
    </dgm:pt>
    <dgm:pt modelId="{DF44469B-9F98-4C33-A021-663B3DDFE2B4}" type="pres">
      <dgm:prSet presAssocID="{EBBE6187-16A0-4C89-ADF2-0730EC6EEFE1}" presName="node" presStyleLbl="node1" presStyleIdx="0" presStyleCnt="4">
        <dgm:presLayoutVars>
          <dgm:bulletEnabled val="1"/>
        </dgm:presLayoutVars>
      </dgm:prSet>
      <dgm:spPr/>
    </dgm:pt>
    <dgm:pt modelId="{C97E6B0A-6043-4729-9869-F9698BAB9B1C}" type="pres">
      <dgm:prSet presAssocID="{89AD6565-A160-43AD-941E-57CCE517EBCA}" presName="sibTrans" presStyleCnt="0"/>
      <dgm:spPr/>
    </dgm:pt>
    <dgm:pt modelId="{9EDF9AFD-DAF9-4E89-A372-2A152DAB5C9D}" type="pres">
      <dgm:prSet presAssocID="{6F3B3E1B-14F5-429A-B044-6591D355D328}" presName="node" presStyleLbl="node1" presStyleIdx="1" presStyleCnt="4">
        <dgm:presLayoutVars>
          <dgm:bulletEnabled val="1"/>
        </dgm:presLayoutVars>
      </dgm:prSet>
      <dgm:spPr/>
    </dgm:pt>
    <dgm:pt modelId="{42942D8E-AB4C-4E48-9A09-C93B88FC8E53}" type="pres">
      <dgm:prSet presAssocID="{FFC50568-96BA-4613-A43D-53E98F1C806A}" presName="sibTrans" presStyleCnt="0"/>
      <dgm:spPr/>
    </dgm:pt>
    <dgm:pt modelId="{4EA414B1-0820-4A0D-92FD-3D9F8C40566F}" type="pres">
      <dgm:prSet presAssocID="{09597DB9-88C9-4753-A8E8-A38D346EBE2B}" presName="node" presStyleLbl="node1" presStyleIdx="2" presStyleCnt="4">
        <dgm:presLayoutVars>
          <dgm:bulletEnabled val="1"/>
        </dgm:presLayoutVars>
      </dgm:prSet>
      <dgm:spPr/>
    </dgm:pt>
    <dgm:pt modelId="{D7F9B8F9-55E1-4711-95C3-73DB6644C481}" type="pres">
      <dgm:prSet presAssocID="{61DEBAC2-9F95-4F4A-B3E4-A53A5E9B9926}" presName="sibTrans" presStyleCnt="0"/>
      <dgm:spPr/>
    </dgm:pt>
    <dgm:pt modelId="{62FF0BAC-29F3-4219-9100-37F7C2EE3DB2}" type="pres">
      <dgm:prSet presAssocID="{FB38CEC0-36AE-4301-A107-84A9D0B1389A}" presName="node" presStyleLbl="node1" presStyleIdx="3" presStyleCnt="4">
        <dgm:presLayoutVars>
          <dgm:bulletEnabled val="1"/>
        </dgm:presLayoutVars>
      </dgm:prSet>
      <dgm:spPr/>
    </dgm:pt>
  </dgm:ptLst>
  <dgm:cxnLst>
    <dgm:cxn modelId="{EBBCD70E-9506-479A-8A61-8040F3788858}" type="presOf" srcId="{FB38CEC0-36AE-4301-A107-84A9D0B1389A}" destId="{62FF0BAC-29F3-4219-9100-37F7C2EE3DB2}" srcOrd="0" destOrd="0" presId="urn:microsoft.com/office/officeart/2005/8/layout/default"/>
    <dgm:cxn modelId="{A1ECD63C-038D-47C4-9E58-E4DD621D921E}" type="presOf" srcId="{6F3B3E1B-14F5-429A-B044-6591D355D328}" destId="{9EDF9AFD-DAF9-4E89-A372-2A152DAB5C9D}" srcOrd="0" destOrd="0" presId="urn:microsoft.com/office/officeart/2005/8/layout/default"/>
    <dgm:cxn modelId="{C4D5378C-CFF1-4DE0-B523-EE4E1EE44F9A}" srcId="{27A19E9C-2206-4F4A-B955-148403692543}" destId="{FB38CEC0-36AE-4301-A107-84A9D0B1389A}" srcOrd="3" destOrd="0" parTransId="{7A5D0B32-85B1-465C-86B7-3B0FC952E366}" sibTransId="{06231221-3923-4F1E-86D5-30A5E921A2A5}"/>
    <dgm:cxn modelId="{DF50769F-BB49-44AD-AD3E-6280C31B895C}" srcId="{27A19E9C-2206-4F4A-B955-148403692543}" destId="{EBBE6187-16A0-4C89-ADF2-0730EC6EEFE1}" srcOrd="0" destOrd="0" parTransId="{2EEB5817-E31F-4327-91D8-AF79ED656959}" sibTransId="{89AD6565-A160-43AD-941E-57CCE517EBCA}"/>
    <dgm:cxn modelId="{084309A6-4F34-4511-9932-837D0AD6A066}" srcId="{27A19E9C-2206-4F4A-B955-148403692543}" destId="{6F3B3E1B-14F5-429A-B044-6591D355D328}" srcOrd="1" destOrd="0" parTransId="{65C0A56D-19F8-4558-919E-19765C9D40B3}" sibTransId="{FFC50568-96BA-4613-A43D-53E98F1C806A}"/>
    <dgm:cxn modelId="{C9DF55B4-B222-42D8-9452-2C47B19534A6}" type="presOf" srcId="{EBBE6187-16A0-4C89-ADF2-0730EC6EEFE1}" destId="{DF44469B-9F98-4C33-A021-663B3DDFE2B4}" srcOrd="0" destOrd="0" presId="urn:microsoft.com/office/officeart/2005/8/layout/default"/>
    <dgm:cxn modelId="{07DEA9BE-336C-4D28-9FAD-3D9B30F25F9F}" type="presOf" srcId="{27A19E9C-2206-4F4A-B955-148403692543}" destId="{95B8F9F4-4A54-419F-9392-319399E5CC01}" srcOrd="0" destOrd="0" presId="urn:microsoft.com/office/officeart/2005/8/layout/default"/>
    <dgm:cxn modelId="{CA4B52C1-7A7F-43C9-8D6A-A3758E72BE83}" type="presOf" srcId="{09597DB9-88C9-4753-A8E8-A38D346EBE2B}" destId="{4EA414B1-0820-4A0D-92FD-3D9F8C40566F}" srcOrd="0" destOrd="0" presId="urn:microsoft.com/office/officeart/2005/8/layout/default"/>
    <dgm:cxn modelId="{97765DE9-E86D-47E0-8E93-A210B73ACC60}" srcId="{27A19E9C-2206-4F4A-B955-148403692543}" destId="{09597DB9-88C9-4753-A8E8-A38D346EBE2B}" srcOrd="2" destOrd="0" parTransId="{032255EB-8985-402A-BF6E-F9291C9B7EDB}" sibTransId="{61DEBAC2-9F95-4F4A-B3E4-A53A5E9B9926}"/>
    <dgm:cxn modelId="{357B44DC-94F8-43AE-8EBD-2015D334043D}" type="presParOf" srcId="{95B8F9F4-4A54-419F-9392-319399E5CC01}" destId="{DF44469B-9F98-4C33-A021-663B3DDFE2B4}" srcOrd="0" destOrd="0" presId="urn:microsoft.com/office/officeart/2005/8/layout/default"/>
    <dgm:cxn modelId="{FB3F3C65-1880-4F41-8A50-8AA4D6CE9DC1}" type="presParOf" srcId="{95B8F9F4-4A54-419F-9392-319399E5CC01}" destId="{C97E6B0A-6043-4729-9869-F9698BAB9B1C}" srcOrd="1" destOrd="0" presId="urn:microsoft.com/office/officeart/2005/8/layout/default"/>
    <dgm:cxn modelId="{B8909C97-FDA2-41CF-B6E9-F46D8635EF8C}" type="presParOf" srcId="{95B8F9F4-4A54-419F-9392-319399E5CC01}" destId="{9EDF9AFD-DAF9-4E89-A372-2A152DAB5C9D}" srcOrd="2" destOrd="0" presId="urn:microsoft.com/office/officeart/2005/8/layout/default"/>
    <dgm:cxn modelId="{51FEDDB7-FEFE-4E7E-A1BE-33C5F2108797}" type="presParOf" srcId="{95B8F9F4-4A54-419F-9392-319399E5CC01}" destId="{42942D8E-AB4C-4E48-9A09-C93B88FC8E53}" srcOrd="3" destOrd="0" presId="urn:microsoft.com/office/officeart/2005/8/layout/default"/>
    <dgm:cxn modelId="{035FF62F-6406-4001-B200-B0BBE3BF8BB6}" type="presParOf" srcId="{95B8F9F4-4A54-419F-9392-319399E5CC01}" destId="{4EA414B1-0820-4A0D-92FD-3D9F8C40566F}" srcOrd="4" destOrd="0" presId="urn:microsoft.com/office/officeart/2005/8/layout/default"/>
    <dgm:cxn modelId="{81C20F47-9016-438C-992D-AD6DDA42B76B}" type="presParOf" srcId="{95B8F9F4-4A54-419F-9392-319399E5CC01}" destId="{D7F9B8F9-55E1-4711-95C3-73DB6644C481}" srcOrd="5" destOrd="0" presId="urn:microsoft.com/office/officeart/2005/8/layout/default"/>
    <dgm:cxn modelId="{0DB5E3E5-7B0A-440C-B96A-307CAB0B06A3}" type="presParOf" srcId="{95B8F9F4-4A54-419F-9392-319399E5CC01}" destId="{62FF0BAC-29F3-4219-9100-37F7C2EE3DB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021FA1-5A25-4BFC-947D-D3AD84F5ABDE}"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AB31C41D-A37D-4BF2-902F-3D44232892D7}">
      <dgm:prSet phldrT="[Text]"/>
      <dgm:spPr/>
      <dgm:t>
        <a:bodyPr/>
        <a:lstStyle/>
        <a:p>
          <a:r>
            <a:rPr lang="en-US" dirty="0"/>
            <a:t>Duty of Care</a:t>
          </a:r>
        </a:p>
      </dgm:t>
    </dgm:pt>
    <dgm:pt modelId="{9CD48F1F-BA95-4343-BBE5-D81098FC56FA}" type="parTrans" cxnId="{DE945E58-CA42-4B97-A9F7-7D4620D4239F}">
      <dgm:prSet/>
      <dgm:spPr/>
      <dgm:t>
        <a:bodyPr/>
        <a:lstStyle/>
        <a:p>
          <a:endParaRPr lang="en-US"/>
        </a:p>
      </dgm:t>
    </dgm:pt>
    <dgm:pt modelId="{B1FDBCA1-E880-4AF5-AB3E-F2D75EA278FD}" type="sibTrans" cxnId="{DE945E58-CA42-4B97-A9F7-7D4620D4239F}">
      <dgm:prSet/>
      <dgm:spPr/>
      <dgm:t>
        <a:bodyPr/>
        <a:lstStyle/>
        <a:p>
          <a:endParaRPr lang="en-US"/>
        </a:p>
      </dgm:t>
    </dgm:pt>
    <dgm:pt modelId="{A5D8182F-C540-4C3A-BDAF-93C7030D2A9A}">
      <dgm:prSet phldrT="[Text]"/>
      <dgm:spPr/>
      <dgm:t>
        <a:bodyPr/>
        <a:lstStyle/>
        <a:p>
          <a:r>
            <a:rPr lang="en-US" dirty="0"/>
            <a:t>Completion of all tasks to the highest standard</a:t>
          </a:r>
        </a:p>
      </dgm:t>
    </dgm:pt>
    <dgm:pt modelId="{30ABD580-9DA6-45CE-ABFB-FCF4BAE9FDD4}" type="parTrans" cxnId="{2FE80722-4499-4601-8DBF-72DB28C64215}">
      <dgm:prSet/>
      <dgm:spPr/>
      <dgm:t>
        <a:bodyPr/>
        <a:lstStyle/>
        <a:p>
          <a:endParaRPr lang="en-US"/>
        </a:p>
      </dgm:t>
    </dgm:pt>
    <dgm:pt modelId="{7D917621-F493-4CE7-8F84-5942A90664B0}" type="sibTrans" cxnId="{2FE80722-4499-4601-8DBF-72DB28C64215}">
      <dgm:prSet/>
      <dgm:spPr/>
      <dgm:t>
        <a:bodyPr/>
        <a:lstStyle/>
        <a:p>
          <a:endParaRPr lang="en-US"/>
        </a:p>
      </dgm:t>
    </dgm:pt>
    <dgm:pt modelId="{44383D8B-A05D-4853-833C-3CA4CCACA6FE}">
      <dgm:prSet phldrT="[Text]"/>
      <dgm:spPr/>
      <dgm:t>
        <a:bodyPr/>
        <a:lstStyle/>
        <a:p>
          <a:r>
            <a:rPr lang="en-US" dirty="0"/>
            <a:t>Application to all areas of professional practice</a:t>
          </a:r>
        </a:p>
      </dgm:t>
    </dgm:pt>
    <dgm:pt modelId="{3BB36426-CD63-464F-B9D0-70B6322A88D6}" type="parTrans" cxnId="{09991874-641E-4174-91BF-F1AC11A94B17}">
      <dgm:prSet/>
      <dgm:spPr/>
      <dgm:t>
        <a:bodyPr/>
        <a:lstStyle/>
        <a:p>
          <a:endParaRPr lang="en-US"/>
        </a:p>
      </dgm:t>
    </dgm:pt>
    <dgm:pt modelId="{BFED0A1E-3D1B-42D1-B00D-B8B783BDEC5D}" type="sibTrans" cxnId="{09991874-641E-4174-91BF-F1AC11A94B17}">
      <dgm:prSet/>
      <dgm:spPr/>
      <dgm:t>
        <a:bodyPr/>
        <a:lstStyle/>
        <a:p>
          <a:endParaRPr lang="en-US"/>
        </a:p>
      </dgm:t>
    </dgm:pt>
    <dgm:pt modelId="{E3770803-6599-41EB-9348-34B139F43F34}">
      <dgm:prSet phldrT="[Text]" custT="1"/>
      <dgm:spPr/>
      <dgm:t>
        <a:bodyPr/>
        <a:lstStyle/>
        <a:p>
          <a:r>
            <a:rPr lang="en-US" sz="1300" dirty="0"/>
            <a:t>All staff have a responsibility for the safety of the service users</a:t>
          </a:r>
        </a:p>
      </dgm:t>
    </dgm:pt>
    <dgm:pt modelId="{38A9268B-BD48-4D4B-8C33-D105CD27E38E}" type="parTrans" cxnId="{5E5A2E80-7E82-4CBA-BB72-F2660EC2B9AF}">
      <dgm:prSet/>
      <dgm:spPr/>
      <dgm:t>
        <a:bodyPr/>
        <a:lstStyle/>
        <a:p>
          <a:endParaRPr lang="en-US"/>
        </a:p>
      </dgm:t>
    </dgm:pt>
    <dgm:pt modelId="{3F11B0AA-CD05-4218-BE46-E0A664BB8805}" type="sibTrans" cxnId="{5E5A2E80-7E82-4CBA-BB72-F2660EC2B9AF}">
      <dgm:prSet/>
      <dgm:spPr/>
      <dgm:t>
        <a:bodyPr/>
        <a:lstStyle/>
        <a:p>
          <a:endParaRPr lang="en-US"/>
        </a:p>
      </dgm:t>
    </dgm:pt>
    <dgm:pt modelId="{A996EB73-39E6-4DF0-8B94-35851FB90366}">
      <dgm:prSet/>
      <dgm:spPr/>
      <dgm:t>
        <a:bodyPr/>
        <a:lstStyle/>
        <a:p>
          <a:r>
            <a:rPr lang="en-US" dirty="0"/>
            <a:t>Adhering to codes of practices and legislation</a:t>
          </a:r>
        </a:p>
      </dgm:t>
    </dgm:pt>
    <dgm:pt modelId="{843E9EDB-A385-49E5-896B-20FD191FECA1}" type="parTrans" cxnId="{1B181887-C7C4-4334-9885-C5888C470266}">
      <dgm:prSet/>
      <dgm:spPr/>
      <dgm:t>
        <a:bodyPr/>
        <a:lstStyle/>
        <a:p>
          <a:endParaRPr lang="en-US"/>
        </a:p>
      </dgm:t>
    </dgm:pt>
    <dgm:pt modelId="{B28342BC-5ECC-4FCA-B41A-9314151970AE}" type="sibTrans" cxnId="{1B181887-C7C4-4334-9885-C5888C470266}">
      <dgm:prSet/>
      <dgm:spPr/>
      <dgm:t>
        <a:bodyPr/>
        <a:lstStyle/>
        <a:p>
          <a:endParaRPr lang="en-US"/>
        </a:p>
      </dgm:t>
    </dgm:pt>
    <dgm:pt modelId="{D499E905-D6ED-4398-B562-5A698E99C74B}" type="pres">
      <dgm:prSet presAssocID="{45021FA1-5A25-4BFC-947D-D3AD84F5ABDE}" presName="Name0" presStyleCnt="0">
        <dgm:presLayoutVars>
          <dgm:chMax val="1"/>
          <dgm:chPref val="1"/>
          <dgm:dir/>
          <dgm:animOne val="branch"/>
          <dgm:animLvl val="lvl"/>
        </dgm:presLayoutVars>
      </dgm:prSet>
      <dgm:spPr/>
    </dgm:pt>
    <dgm:pt modelId="{512DFF39-A5DB-4669-BC8D-E521CD56E2A9}" type="pres">
      <dgm:prSet presAssocID="{AB31C41D-A37D-4BF2-902F-3D44232892D7}" presName="singleCycle" presStyleCnt="0"/>
      <dgm:spPr/>
    </dgm:pt>
    <dgm:pt modelId="{9EBDC607-944C-4802-97B4-A0132CBBC20E}" type="pres">
      <dgm:prSet presAssocID="{AB31C41D-A37D-4BF2-902F-3D44232892D7}" presName="singleCenter" presStyleLbl="node1" presStyleIdx="0" presStyleCnt="5" custScaleX="111077" custScaleY="112877">
        <dgm:presLayoutVars>
          <dgm:chMax val="7"/>
          <dgm:chPref val="7"/>
        </dgm:presLayoutVars>
      </dgm:prSet>
      <dgm:spPr/>
    </dgm:pt>
    <dgm:pt modelId="{C5A34C06-A974-49F5-9A59-37982B02597A}" type="pres">
      <dgm:prSet presAssocID="{30ABD580-9DA6-45CE-ABFB-FCF4BAE9FDD4}" presName="Name56" presStyleLbl="parChTrans1D2" presStyleIdx="0" presStyleCnt="4"/>
      <dgm:spPr/>
    </dgm:pt>
    <dgm:pt modelId="{966AC445-331C-46FB-A92E-920486AD03C2}" type="pres">
      <dgm:prSet presAssocID="{A5D8182F-C540-4C3A-BDAF-93C7030D2A9A}" presName="text0" presStyleLbl="node1" presStyleIdx="1" presStyleCnt="5" custScaleX="214239" custScaleY="105782" custRadScaleRad="86076" custRadScaleInc="-1374">
        <dgm:presLayoutVars>
          <dgm:bulletEnabled val="1"/>
        </dgm:presLayoutVars>
      </dgm:prSet>
      <dgm:spPr/>
    </dgm:pt>
    <dgm:pt modelId="{EC167AD8-7352-4C36-8038-059C04EEDA69}" type="pres">
      <dgm:prSet presAssocID="{3BB36426-CD63-464F-B9D0-70B6322A88D6}" presName="Name56" presStyleLbl="parChTrans1D2" presStyleIdx="1" presStyleCnt="4"/>
      <dgm:spPr/>
    </dgm:pt>
    <dgm:pt modelId="{1A5A588F-5C58-4CF0-95E3-8024092ACEC6}" type="pres">
      <dgm:prSet presAssocID="{44383D8B-A05D-4853-833C-3CA4CCACA6FE}" presName="text0" presStyleLbl="node1" presStyleIdx="2" presStyleCnt="5" custScaleX="260506" custScaleY="115694" custRadScaleRad="119504" custRadScaleInc="989">
        <dgm:presLayoutVars>
          <dgm:bulletEnabled val="1"/>
        </dgm:presLayoutVars>
      </dgm:prSet>
      <dgm:spPr/>
    </dgm:pt>
    <dgm:pt modelId="{22AD2CC3-752A-4D2D-A393-595AF868C5F4}" type="pres">
      <dgm:prSet presAssocID="{843E9EDB-A385-49E5-896B-20FD191FECA1}" presName="Name56" presStyleLbl="parChTrans1D2" presStyleIdx="2" presStyleCnt="4"/>
      <dgm:spPr/>
    </dgm:pt>
    <dgm:pt modelId="{DBDF8778-5C0B-4FDE-B335-77D223E5E412}" type="pres">
      <dgm:prSet presAssocID="{A996EB73-39E6-4DF0-8B94-35851FB90366}" presName="text0" presStyleLbl="node1" presStyleIdx="3" presStyleCnt="5" custScaleX="214239" custScaleY="126737" custRadScaleRad="94433" custRadScaleInc="1252">
        <dgm:presLayoutVars>
          <dgm:bulletEnabled val="1"/>
        </dgm:presLayoutVars>
      </dgm:prSet>
      <dgm:spPr/>
    </dgm:pt>
    <dgm:pt modelId="{C1A38310-0F18-40E9-9490-A344AA608B47}" type="pres">
      <dgm:prSet presAssocID="{38A9268B-BD48-4D4B-8C33-D105CD27E38E}" presName="Name56" presStyleLbl="parChTrans1D2" presStyleIdx="3" presStyleCnt="4"/>
      <dgm:spPr/>
    </dgm:pt>
    <dgm:pt modelId="{0DB89924-75A6-425A-8CC8-82AEB4E6BA7A}" type="pres">
      <dgm:prSet presAssocID="{E3770803-6599-41EB-9348-34B139F43F34}" presName="text0" presStyleLbl="node1" presStyleIdx="4" presStyleCnt="5" custScaleX="253690" custScaleY="135259" custRadScaleRad="125085" custRadScaleInc="-1890">
        <dgm:presLayoutVars>
          <dgm:bulletEnabled val="1"/>
        </dgm:presLayoutVars>
      </dgm:prSet>
      <dgm:spPr/>
    </dgm:pt>
  </dgm:ptLst>
  <dgm:cxnLst>
    <dgm:cxn modelId="{2FE80722-4499-4601-8DBF-72DB28C64215}" srcId="{AB31C41D-A37D-4BF2-902F-3D44232892D7}" destId="{A5D8182F-C540-4C3A-BDAF-93C7030D2A9A}" srcOrd="0" destOrd="0" parTransId="{30ABD580-9DA6-45CE-ABFB-FCF4BAE9FDD4}" sibTransId="{7D917621-F493-4CE7-8F84-5942A90664B0}"/>
    <dgm:cxn modelId="{510FF238-76C1-4CBC-8C84-2B840DF3FEB7}" type="presOf" srcId="{30ABD580-9DA6-45CE-ABFB-FCF4BAE9FDD4}" destId="{C5A34C06-A974-49F5-9A59-37982B02597A}" srcOrd="0" destOrd="0" presId="urn:microsoft.com/office/officeart/2008/layout/RadialCluster"/>
    <dgm:cxn modelId="{892A833A-AD48-4937-B29A-1F0A759BCB29}" type="presOf" srcId="{E3770803-6599-41EB-9348-34B139F43F34}" destId="{0DB89924-75A6-425A-8CC8-82AEB4E6BA7A}" srcOrd="0" destOrd="0" presId="urn:microsoft.com/office/officeart/2008/layout/RadialCluster"/>
    <dgm:cxn modelId="{173B4161-DF18-4FA0-BF1B-C7396E2289F2}" type="presOf" srcId="{AB31C41D-A37D-4BF2-902F-3D44232892D7}" destId="{9EBDC607-944C-4802-97B4-A0132CBBC20E}" srcOrd="0" destOrd="0" presId="urn:microsoft.com/office/officeart/2008/layout/RadialCluster"/>
    <dgm:cxn modelId="{DB028D65-FFDA-426B-9252-998599C50490}" type="presOf" srcId="{3BB36426-CD63-464F-B9D0-70B6322A88D6}" destId="{EC167AD8-7352-4C36-8038-059C04EEDA69}" srcOrd="0" destOrd="0" presId="urn:microsoft.com/office/officeart/2008/layout/RadialCluster"/>
    <dgm:cxn modelId="{09991874-641E-4174-91BF-F1AC11A94B17}" srcId="{AB31C41D-A37D-4BF2-902F-3D44232892D7}" destId="{44383D8B-A05D-4853-833C-3CA4CCACA6FE}" srcOrd="1" destOrd="0" parTransId="{3BB36426-CD63-464F-B9D0-70B6322A88D6}" sibTransId="{BFED0A1E-3D1B-42D1-B00D-B8B783BDEC5D}"/>
    <dgm:cxn modelId="{DE945E58-CA42-4B97-A9F7-7D4620D4239F}" srcId="{45021FA1-5A25-4BFC-947D-D3AD84F5ABDE}" destId="{AB31C41D-A37D-4BF2-902F-3D44232892D7}" srcOrd="0" destOrd="0" parTransId="{9CD48F1F-BA95-4343-BBE5-D81098FC56FA}" sibTransId="{B1FDBCA1-E880-4AF5-AB3E-F2D75EA278FD}"/>
    <dgm:cxn modelId="{DE7EA17E-BFE8-4035-8204-3489B95A151A}" type="presOf" srcId="{44383D8B-A05D-4853-833C-3CA4CCACA6FE}" destId="{1A5A588F-5C58-4CF0-95E3-8024092ACEC6}" srcOrd="0" destOrd="0" presId="urn:microsoft.com/office/officeart/2008/layout/RadialCluster"/>
    <dgm:cxn modelId="{5E5A2E80-7E82-4CBA-BB72-F2660EC2B9AF}" srcId="{AB31C41D-A37D-4BF2-902F-3D44232892D7}" destId="{E3770803-6599-41EB-9348-34B139F43F34}" srcOrd="3" destOrd="0" parTransId="{38A9268B-BD48-4D4B-8C33-D105CD27E38E}" sibTransId="{3F11B0AA-CD05-4218-BE46-E0A664BB8805}"/>
    <dgm:cxn modelId="{2E5F6283-4A26-4EB1-A15D-208690D2327A}" type="presOf" srcId="{A996EB73-39E6-4DF0-8B94-35851FB90366}" destId="{DBDF8778-5C0B-4FDE-B335-77D223E5E412}" srcOrd="0" destOrd="0" presId="urn:microsoft.com/office/officeart/2008/layout/RadialCluster"/>
    <dgm:cxn modelId="{1B181887-C7C4-4334-9885-C5888C470266}" srcId="{AB31C41D-A37D-4BF2-902F-3D44232892D7}" destId="{A996EB73-39E6-4DF0-8B94-35851FB90366}" srcOrd="2" destOrd="0" parTransId="{843E9EDB-A385-49E5-896B-20FD191FECA1}" sibTransId="{B28342BC-5ECC-4FCA-B41A-9314151970AE}"/>
    <dgm:cxn modelId="{997EFAA2-B74B-4FDB-B4CE-D0F305B50448}" type="presOf" srcId="{38A9268B-BD48-4D4B-8C33-D105CD27E38E}" destId="{C1A38310-0F18-40E9-9490-A344AA608B47}" srcOrd="0" destOrd="0" presId="urn:microsoft.com/office/officeart/2008/layout/RadialCluster"/>
    <dgm:cxn modelId="{144D54D5-78F4-4682-801B-25593141400E}" type="presOf" srcId="{45021FA1-5A25-4BFC-947D-D3AD84F5ABDE}" destId="{D499E905-D6ED-4398-B562-5A698E99C74B}" srcOrd="0" destOrd="0" presId="urn:microsoft.com/office/officeart/2008/layout/RadialCluster"/>
    <dgm:cxn modelId="{BB7752E0-9CDF-48B1-B12B-FE8247617C87}" type="presOf" srcId="{A5D8182F-C540-4C3A-BDAF-93C7030D2A9A}" destId="{966AC445-331C-46FB-A92E-920486AD03C2}" srcOrd="0" destOrd="0" presId="urn:microsoft.com/office/officeart/2008/layout/RadialCluster"/>
    <dgm:cxn modelId="{213205E4-B2C1-4931-85AA-1A685C533DFE}" type="presOf" srcId="{843E9EDB-A385-49E5-896B-20FD191FECA1}" destId="{22AD2CC3-752A-4D2D-A393-595AF868C5F4}" srcOrd="0" destOrd="0" presId="urn:microsoft.com/office/officeart/2008/layout/RadialCluster"/>
    <dgm:cxn modelId="{61A8D61E-D616-43B8-961C-3B30DB085815}" type="presParOf" srcId="{D499E905-D6ED-4398-B562-5A698E99C74B}" destId="{512DFF39-A5DB-4669-BC8D-E521CD56E2A9}" srcOrd="0" destOrd="0" presId="urn:microsoft.com/office/officeart/2008/layout/RadialCluster"/>
    <dgm:cxn modelId="{04214BD9-DF82-4128-B3A0-AA4ABEA0AAE3}" type="presParOf" srcId="{512DFF39-A5DB-4669-BC8D-E521CD56E2A9}" destId="{9EBDC607-944C-4802-97B4-A0132CBBC20E}" srcOrd="0" destOrd="0" presId="urn:microsoft.com/office/officeart/2008/layout/RadialCluster"/>
    <dgm:cxn modelId="{E837E09F-3B7B-4E07-8C22-C4FE79FE5B2E}" type="presParOf" srcId="{512DFF39-A5DB-4669-BC8D-E521CD56E2A9}" destId="{C5A34C06-A974-49F5-9A59-37982B02597A}" srcOrd="1" destOrd="0" presId="urn:microsoft.com/office/officeart/2008/layout/RadialCluster"/>
    <dgm:cxn modelId="{C2F12089-26CD-4EEA-989E-B9A0A1D414B6}" type="presParOf" srcId="{512DFF39-A5DB-4669-BC8D-E521CD56E2A9}" destId="{966AC445-331C-46FB-A92E-920486AD03C2}" srcOrd="2" destOrd="0" presId="urn:microsoft.com/office/officeart/2008/layout/RadialCluster"/>
    <dgm:cxn modelId="{AC967C91-F3A9-4502-A48B-A754155DA187}" type="presParOf" srcId="{512DFF39-A5DB-4669-BC8D-E521CD56E2A9}" destId="{EC167AD8-7352-4C36-8038-059C04EEDA69}" srcOrd="3" destOrd="0" presId="urn:microsoft.com/office/officeart/2008/layout/RadialCluster"/>
    <dgm:cxn modelId="{0B55B57F-BAA0-423A-AA47-52B1E1AA4304}" type="presParOf" srcId="{512DFF39-A5DB-4669-BC8D-E521CD56E2A9}" destId="{1A5A588F-5C58-4CF0-95E3-8024092ACEC6}" srcOrd="4" destOrd="0" presId="urn:microsoft.com/office/officeart/2008/layout/RadialCluster"/>
    <dgm:cxn modelId="{47A76F15-29F3-47C5-8C9C-1F8196D44505}" type="presParOf" srcId="{512DFF39-A5DB-4669-BC8D-E521CD56E2A9}" destId="{22AD2CC3-752A-4D2D-A393-595AF868C5F4}" srcOrd="5" destOrd="0" presId="urn:microsoft.com/office/officeart/2008/layout/RadialCluster"/>
    <dgm:cxn modelId="{8BCD3587-8C86-4618-8D96-A156DCE73803}" type="presParOf" srcId="{512DFF39-A5DB-4669-BC8D-E521CD56E2A9}" destId="{DBDF8778-5C0B-4FDE-B335-77D223E5E412}" srcOrd="6" destOrd="0" presId="urn:microsoft.com/office/officeart/2008/layout/RadialCluster"/>
    <dgm:cxn modelId="{0C5666A8-3657-4A11-8D60-13415CD152F4}" type="presParOf" srcId="{512DFF39-A5DB-4669-BC8D-E521CD56E2A9}" destId="{C1A38310-0F18-40E9-9490-A344AA608B47}" srcOrd="7" destOrd="0" presId="urn:microsoft.com/office/officeart/2008/layout/RadialCluster"/>
    <dgm:cxn modelId="{A277A38E-0F22-4BD5-8E8C-C526028F2E28}" type="presParOf" srcId="{512DFF39-A5DB-4669-BC8D-E521CD56E2A9}" destId="{0DB89924-75A6-425A-8CC8-82AEB4E6BA7A}"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E3435-8827-45BC-8403-55C1B696337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253B4E3-D94B-4B93-AA5E-638917C95EF7}">
      <dgm:prSet/>
      <dgm:spPr/>
      <dgm:t>
        <a:bodyPr/>
        <a:lstStyle/>
        <a:p>
          <a:r>
            <a:rPr lang="en-GB"/>
            <a:t>Professional practice is defined as practice that reflects the commitment to caring relationships with patients and families and strong ethical values; utilization of specialized knowledge, critical inquiry, and evidence-informed decision making; continuous development of self and others; accountability and responsibility for insightful competent practice;</a:t>
          </a:r>
          <a:endParaRPr lang="en-US"/>
        </a:p>
      </dgm:t>
    </dgm:pt>
    <dgm:pt modelId="{3DE564F6-1500-4A5F-BA1C-496444AA8CC5}" type="parTrans" cxnId="{621A2566-28C4-4BE8-9C0F-D00DBBC195A5}">
      <dgm:prSet/>
      <dgm:spPr/>
      <dgm:t>
        <a:bodyPr/>
        <a:lstStyle/>
        <a:p>
          <a:endParaRPr lang="en-US"/>
        </a:p>
      </dgm:t>
    </dgm:pt>
    <dgm:pt modelId="{D5682707-0348-48E2-B2DF-19620FBD6CFF}" type="sibTrans" cxnId="{621A2566-28C4-4BE8-9C0F-D00DBBC195A5}">
      <dgm:prSet/>
      <dgm:spPr/>
      <dgm:t>
        <a:bodyPr/>
        <a:lstStyle/>
        <a:p>
          <a:endParaRPr lang="en-US"/>
        </a:p>
      </dgm:t>
    </dgm:pt>
    <dgm:pt modelId="{6AD02520-4961-4336-887F-66C8D982198E}">
      <dgm:prSet/>
      <dgm:spPr/>
      <dgm:t>
        <a:bodyPr/>
        <a:lstStyle/>
        <a:p>
          <a:r>
            <a:rPr lang="en-GB" dirty="0"/>
            <a:t>The goal of professional practice at ABC Health Services is to have: Caring, competent, committed healthcare professionals collaborating to create quality outcomes and positive patient and family experiences</a:t>
          </a:r>
          <a:endParaRPr lang="en-US" dirty="0"/>
        </a:p>
      </dgm:t>
    </dgm:pt>
    <dgm:pt modelId="{63FADD47-0352-4922-9B77-434E7C71AC9C}" type="parTrans" cxnId="{8163D664-2CE4-4045-94C4-5A7E2B2D074E}">
      <dgm:prSet/>
      <dgm:spPr/>
      <dgm:t>
        <a:bodyPr/>
        <a:lstStyle/>
        <a:p>
          <a:endParaRPr lang="en-US"/>
        </a:p>
      </dgm:t>
    </dgm:pt>
    <dgm:pt modelId="{5751040F-F64A-4E37-844C-DF670D5953BB}" type="sibTrans" cxnId="{8163D664-2CE4-4045-94C4-5A7E2B2D074E}">
      <dgm:prSet/>
      <dgm:spPr/>
      <dgm:t>
        <a:bodyPr/>
        <a:lstStyle/>
        <a:p>
          <a:endParaRPr lang="en-US"/>
        </a:p>
      </dgm:t>
    </dgm:pt>
    <dgm:pt modelId="{0A58968C-6AD2-4151-A037-C987FD8F0418}" type="pres">
      <dgm:prSet presAssocID="{CBEE3435-8827-45BC-8403-55C1B6963372}" presName="linear" presStyleCnt="0">
        <dgm:presLayoutVars>
          <dgm:animLvl val="lvl"/>
          <dgm:resizeHandles val="exact"/>
        </dgm:presLayoutVars>
      </dgm:prSet>
      <dgm:spPr/>
    </dgm:pt>
    <dgm:pt modelId="{823C1FD5-5696-4AC7-8436-83D08FA8ED6A}" type="pres">
      <dgm:prSet presAssocID="{7253B4E3-D94B-4B93-AA5E-638917C95EF7}" presName="parentText" presStyleLbl="node1" presStyleIdx="0" presStyleCnt="2">
        <dgm:presLayoutVars>
          <dgm:chMax val="0"/>
          <dgm:bulletEnabled val="1"/>
        </dgm:presLayoutVars>
      </dgm:prSet>
      <dgm:spPr/>
    </dgm:pt>
    <dgm:pt modelId="{EB0B1ABB-04CB-483D-9B80-E7A2F3DA9A5E}" type="pres">
      <dgm:prSet presAssocID="{D5682707-0348-48E2-B2DF-19620FBD6CFF}" presName="spacer" presStyleCnt="0"/>
      <dgm:spPr/>
    </dgm:pt>
    <dgm:pt modelId="{E41435C4-74AD-4CE7-8AE1-E5EDFC911038}" type="pres">
      <dgm:prSet presAssocID="{6AD02520-4961-4336-887F-66C8D982198E}" presName="parentText" presStyleLbl="node1" presStyleIdx="1" presStyleCnt="2">
        <dgm:presLayoutVars>
          <dgm:chMax val="0"/>
          <dgm:bulletEnabled val="1"/>
        </dgm:presLayoutVars>
      </dgm:prSet>
      <dgm:spPr/>
    </dgm:pt>
  </dgm:ptLst>
  <dgm:cxnLst>
    <dgm:cxn modelId="{2682F840-5C52-4F62-A535-519786739E9B}" type="presOf" srcId="{7253B4E3-D94B-4B93-AA5E-638917C95EF7}" destId="{823C1FD5-5696-4AC7-8436-83D08FA8ED6A}" srcOrd="0" destOrd="0" presId="urn:microsoft.com/office/officeart/2005/8/layout/vList2"/>
    <dgm:cxn modelId="{B83C795C-0D22-4081-9DB5-BB42DCDD9D6A}" type="presOf" srcId="{CBEE3435-8827-45BC-8403-55C1B6963372}" destId="{0A58968C-6AD2-4151-A037-C987FD8F0418}" srcOrd="0" destOrd="0" presId="urn:microsoft.com/office/officeart/2005/8/layout/vList2"/>
    <dgm:cxn modelId="{8163D664-2CE4-4045-94C4-5A7E2B2D074E}" srcId="{CBEE3435-8827-45BC-8403-55C1B6963372}" destId="{6AD02520-4961-4336-887F-66C8D982198E}" srcOrd="1" destOrd="0" parTransId="{63FADD47-0352-4922-9B77-434E7C71AC9C}" sibTransId="{5751040F-F64A-4E37-844C-DF670D5953BB}"/>
    <dgm:cxn modelId="{621A2566-28C4-4BE8-9C0F-D00DBBC195A5}" srcId="{CBEE3435-8827-45BC-8403-55C1B6963372}" destId="{7253B4E3-D94B-4B93-AA5E-638917C95EF7}" srcOrd="0" destOrd="0" parTransId="{3DE564F6-1500-4A5F-BA1C-496444AA8CC5}" sibTransId="{D5682707-0348-48E2-B2DF-19620FBD6CFF}"/>
    <dgm:cxn modelId="{3FB433C9-2E15-44C8-A4FF-343DE5ED8173}" type="presOf" srcId="{6AD02520-4961-4336-887F-66C8D982198E}" destId="{E41435C4-74AD-4CE7-8AE1-E5EDFC911038}" srcOrd="0" destOrd="0" presId="urn:microsoft.com/office/officeart/2005/8/layout/vList2"/>
    <dgm:cxn modelId="{BDCBA00E-AE8F-47EE-A872-BE9482CD5279}" type="presParOf" srcId="{0A58968C-6AD2-4151-A037-C987FD8F0418}" destId="{823C1FD5-5696-4AC7-8436-83D08FA8ED6A}" srcOrd="0" destOrd="0" presId="urn:microsoft.com/office/officeart/2005/8/layout/vList2"/>
    <dgm:cxn modelId="{5E1B33FA-2AA6-49AE-A5C5-075D43CE0D89}" type="presParOf" srcId="{0A58968C-6AD2-4151-A037-C987FD8F0418}" destId="{EB0B1ABB-04CB-483D-9B80-E7A2F3DA9A5E}" srcOrd="1" destOrd="0" presId="urn:microsoft.com/office/officeart/2005/8/layout/vList2"/>
    <dgm:cxn modelId="{657FC9E9-6B00-45C0-8351-D834E0D58A44}" type="presParOf" srcId="{0A58968C-6AD2-4151-A037-C987FD8F0418}" destId="{E41435C4-74AD-4CE7-8AE1-E5EDFC91103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CC4EE-CAA3-4F90-A84F-27B893DD42C5}" type="doc">
      <dgm:prSet loTypeId="urn:microsoft.com/office/officeart/2005/8/layout/default" loCatId="list" qsTypeId="urn:microsoft.com/office/officeart/2005/8/quickstyle/simple1" qsCatId="simple" csTypeId="urn:microsoft.com/office/officeart/2005/8/colors/accent4_2" csCatId="accent4" phldr="1"/>
      <dgm:spPr/>
      <dgm:t>
        <a:bodyPr/>
        <a:lstStyle/>
        <a:p>
          <a:endParaRPr lang="en-US"/>
        </a:p>
      </dgm:t>
    </dgm:pt>
    <dgm:pt modelId="{7EAD492D-DD53-4B08-AC87-B920519CC693}">
      <dgm:prSet/>
      <dgm:spPr/>
      <dgm:t>
        <a:bodyPr/>
        <a:lstStyle/>
        <a:p>
          <a:r>
            <a:rPr lang="en-GB" b="0" i="0" dirty="0"/>
            <a:t>“</a:t>
          </a:r>
          <a:r>
            <a:rPr lang="en-GB" b="0" i="0" dirty="0">
              <a:solidFill>
                <a:schemeClr val="bg1"/>
              </a:solidFill>
            </a:rPr>
            <a:t>Practice development is a </a:t>
          </a:r>
          <a:r>
            <a:rPr lang="en-GB" b="0" i="0" dirty="0">
              <a:solidFill>
                <a:schemeClr val="bg1"/>
              </a:solidFill>
              <a:highlight>
                <a:srgbClr val="FF00FF"/>
              </a:highlight>
            </a:rPr>
            <a:t>continuous process of improvement towards increased effectiveness in person centred care</a:t>
          </a:r>
          <a:r>
            <a:rPr lang="en-GB" b="0" i="0" dirty="0">
              <a:solidFill>
                <a:schemeClr val="bg1"/>
              </a:solidFill>
            </a:rPr>
            <a:t>, through the enabling of nurses and healthcare teams to transform the culture and context of care.</a:t>
          </a:r>
        </a:p>
        <a:p>
          <a:r>
            <a:rPr lang="en-GB" b="0" i="0" dirty="0">
              <a:solidFill>
                <a:schemeClr val="bg1"/>
              </a:solidFill>
            </a:rPr>
            <a:t> It is enabled and supported by facilitators committed to a systematic, rigorous continuous process of emancipatory change.” (McCormack et al., 1999.</a:t>
          </a:r>
          <a:r>
            <a:rPr lang="en-GB" b="1" i="0" dirty="0">
              <a:solidFill>
                <a:schemeClr val="bg1"/>
              </a:solidFill>
            </a:rPr>
            <a:t> </a:t>
          </a:r>
          <a:r>
            <a:rPr lang="en-GB" b="0" i="0" dirty="0">
              <a:solidFill>
                <a:schemeClr val="bg1"/>
              </a:solidFill>
            </a:rPr>
            <a:t>pg. 256).</a:t>
          </a:r>
          <a:endParaRPr lang="en-US" dirty="0">
            <a:solidFill>
              <a:schemeClr val="bg1"/>
            </a:solidFill>
          </a:endParaRPr>
        </a:p>
      </dgm:t>
    </dgm:pt>
    <dgm:pt modelId="{F529C241-17D1-4F1F-AA1E-D2EE652DAEFF}" type="parTrans" cxnId="{F653F2C7-D18A-4366-9FF0-BE59BBEFD8A0}">
      <dgm:prSet/>
      <dgm:spPr/>
      <dgm:t>
        <a:bodyPr/>
        <a:lstStyle/>
        <a:p>
          <a:endParaRPr lang="en-US"/>
        </a:p>
      </dgm:t>
    </dgm:pt>
    <dgm:pt modelId="{A254FF0B-A0FA-4A2B-899E-DDBEDD248B71}" type="sibTrans" cxnId="{F653F2C7-D18A-4366-9FF0-BE59BBEFD8A0}">
      <dgm:prSet/>
      <dgm:spPr/>
      <dgm:t>
        <a:bodyPr/>
        <a:lstStyle/>
        <a:p>
          <a:endParaRPr lang="en-US"/>
        </a:p>
      </dgm:t>
    </dgm:pt>
    <dgm:pt modelId="{CE94A073-65AA-4562-B8C4-0596D8815F0D}">
      <dgm:prSet/>
      <dgm:spPr/>
      <dgm:t>
        <a:bodyPr/>
        <a:lstStyle/>
        <a:p>
          <a:r>
            <a:rPr lang="en-GB" b="1" i="0" dirty="0">
              <a:solidFill>
                <a:schemeClr val="bg1"/>
              </a:solidFill>
            </a:rPr>
            <a:t>Practice development</a:t>
          </a:r>
          <a:r>
            <a:rPr lang="en-GB" b="0" i="0" dirty="0">
              <a:solidFill>
                <a:schemeClr val="bg1"/>
              </a:solidFill>
            </a:rPr>
            <a:t> is defined as a facilitated process that aims to promote </a:t>
          </a:r>
          <a:r>
            <a:rPr lang="en-GB" b="0" i="0" dirty="0">
              <a:solidFill>
                <a:schemeClr val="tx1"/>
              </a:solidFill>
              <a:highlight>
                <a:srgbClr val="FFFF00"/>
              </a:highlight>
            </a:rPr>
            <a:t>person- centred and evidence-based healthcare</a:t>
          </a:r>
          <a:r>
            <a:rPr lang="en-GB" b="0" i="0" dirty="0">
              <a:solidFill>
                <a:schemeClr val="bg1"/>
              </a:solidFill>
            </a:rPr>
            <a:t>. </a:t>
          </a:r>
          <a:r>
            <a:rPr lang="en-GB" b="1" i="0" dirty="0">
              <a:solidFill>
                <a:schemeClr val="bg1"/>
              </a:solidFill>
            </a:rPr>
            <a:t>Practice development</a:t>
          </a:r>
          <a:r>
            <a:rPr lang="en-GB" b="0" i="0" dirty="0">
              <a:solidFill>
                <a:schemeClr val="bg1"/>
              </a:solidFill>
            </a:rPr>
            <a:t> seeks to engage individuals at all levels of an organisation in order to create positive change</a:t>
          </a:r>
          <a:r>
            <a:rPr lang="en-GB" b="0" i="0" dirty="0"/>
            <a:t>.</a:t>
          </a:r>
          <a:endParaRPr lang="en-US" dirty="0"/>
        </a:p>
      </dgm:t>
    </dgm:pt>
    <dgm:pt modelId="{FCCD7C07-73F0-49E9-A3ED-FC4AFE02446C}" type="parTrans" cxnId="{AB4C0B97-F990-417E-AE8F-61EF328800BE}">
      <dgm:prSet/>
      <dgm:spPr/>
      <dgm:t>
        <a:bodyPr/>
        <a:lstStyle/>
        <a:p>
          <a:endParaRPr lang="en-US"/>
        </a:p>
      </dgm:t>
    </dgm:pt>
    <dgm:pt modelId="{C3122EA0-0D2D-447C-AF02-E8E3CEA6666C}" type="sibTrans" cxnId="{AB4C0B97-F990-417E-AE8F-61EF328800BE}">
      <dgm:prSet/>
      <dgm:spPr/>
      <dgm:t>
        <a:bodyPr/>
        <a:lstStyle/>
        <a:p>
          <a:endParaRPr lang="en-US"/>
        </a:p>
      </dgm:t>
    </dgm:pt>
    <dgm:pt modelId="{98CFA636-4F22-49D1-BA1B-14488C489B29}" type="pres">
      <dgm:prSet presAssocID="{AB1CC4EE-CAA3-4F90-A84F-27B893DD42C5}" presName="diagram" presStyleCnt="0">
        <dgm:presLayoutVars>
          <dgm:dir/>
          <dgm:resizeHandles val="exact"/>
        </dgm:presLayoutVars>
      </dgm:prSet>
      <dgm:spPr/>
    </dgm:pt>
    <dgm:pt modelId="{1B49910F-34D1-45DA-8624-91341756B6ED}" type="pres">
      <dgm:prSet presAssocID="{7EAD492D-DD53-4B08-AC87-B920519CC693}" presName="node" presStyleLbl="node1" presStyleIdx="0" presStyleCnt="2" custScaleY="144432">
        <dgm:presLayoutVars>
          <dgm:bulletEnabled val="1"/>
        </dgm:presLayoutVars>
      </dgm:prSet>
      <dgm:spPr/>
    </dgm:pt>
    <dgm:pt modelId="{1064B312-BAC9-4547-BD53-5A6E7D59F392}" type="pres">
      <dgm:prSet presAssocID="{A254FF0B-A0FA-4A2B-899E-DDBEDD248B71}" presName="sibTrans" presStyleCnt="0"/>
      <dgm:spPr/>
    </dgm:pt>
    <dgm:pt modelId="{BF1A47F3-67ED-411C-A056-E1C7FA81FE10}" type="pres">
      <dgm:prSet presAssocID="{CE94A073-65AA-4562-B8C4-0596D8815F0D}" presName="node" presStyleLbl="node1" presStyleIdx="1" presStyleCnt="2" custScaleX="106406" custScaleY="146957">
        <dgm:presLayoutVars>
          <dgm:bulletEnabled val="1"/>
        </dgm:presLayoutVars>
      </dgm:prSet>
      <dgm:spPr/>
    </dgm:pt>
  </dgm:ptLst>
  <dgm:cxnLst>
    <dgm:cxn modelId="{F0CC555B-052B-47B4-B35E-A5EE76BDC2B6}" type="presOf" srcId="{CE94A073-65AA-4562-B8C4-0596D8815F0D}" destId="{BF1A47F3-67ED-411C-A056-E1C7FA81FE10}" srcOrd="0" destOrd="0" presId="urn:microsoft.com/office/officeart/2005/8/layout/default"/>
    <dgm:cxn modelId="{2B839C45-6570-41D0-8BA7-B5889B2615A1}" type="presOf" srcId="{7EAD492D-DD53-4B08-AC87-B920519CC693}" destId="{1B49910F-34D1-45DA-8624-91341756B6ED}" srcOrd="0" destOrd="0" presId="urn:microsoft.com/office/officeart/2005/8/layout/default"/>
    <dgm:cxn modelId="{AB4C0B97-F990-417E-AE8F-61EF328800BE}" srcId="{AB1CC4EE-CAA3-4F90-A84F-27B893DD42C5}" destId="{CE94A073-65AA-4562-B8C4-0596D8815F0D}" srcOrd="1" destOrd="0" parTransId="{FCCD7C07-73F0-49E9-A3ED-FC4AFE02446C}" sibTransId="{C3122EA0-0D2D-447C-AF02-E8E3CEA6666C}"/>
    <dgm:cxn modelId="{9745CAB6-1F67-4CF6-9168-3FC42D868550}" type="presOf" srcId="{AB1CC4EE-CAA3-4F90-A84F-27B893DD42C5}" destId="{98CFA636-4F22-49D1-BA1B-14488C489B29}" srcOrd="0" destOrd="0" presId="urn:microsoft.com/office/officeart/2005/8/layout/default"/>
    <dgm:cxn modelId="{F653F2C7-D18A-4366-9FF0-BE59BBEFD8A0}" srcId="{AB1CC4EE-CAA3-4F90-A84F-27B893DD42C5}" destId="{7EAD492D-DD53-4B08-AC87-B920519CC693}" srcOrd="0" destOrd="0" parTransId="{F529C241-17D1-4F1F-AA1E-D2EE652DAEFF}" sibTransId="{A254FF0B-A0FA-4A2B-899E-DDBEDD248B71}"/>
    <dgm:cxn modelId="{98A7F329-31A1-44ED-B4E4-6CCF46FE26C6}" type="presParOf" srcId="{98CFA636-4F22-49D1-BA1B-14488C489B29}" destId="{1B49910F-34D1-45DA-8624-91341756B6ED}" srcOrd="0" destOrd="0" presId="urn:microsoft.com/office/officeart/2005/8/layout/default"/>
    <dgm:cxn modelId="{3C7AB593-4AA9-40A5-9584-B81879A14A42}" type="presParOf" srcId="{98CFA636-4F22-49D1-BA1B-14488C489B29}" destId="{1064B312-BAC9-4547-BD53-5A6E7D59F392}" srcOrd="1" destOrd="0" presId="urn:microsoft.com/office/officeart/2005/8/layout/default"/>
    <dgm:cxn modelId="{D8E72C58-8D68-4183-9162-7650F737E81C}" type="presParOf" srcId="{98CFA636-4F22-49D1-BA1B-14488C489B29}" destId="{BF1A47F3-67ED-411C-A056-E1C7FA81FE10}"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805184-8E73-4E06-ABAE-AF31673B8C7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BA1C6AE-48FC-4C6C-BDE8-C224F28DEA5D}">
      <dgm:prSet custT="1"/>
      <dgm:spPr/>
      <dgm:t>
        <a:bodyPr/>
        <a:lstStyle/>
        <a:p>
          <a:r>
            <a:rPr lang="en-GB" sz="3600" b="1" i="0" dirty="0">
              <a:highlight>
                <a:srgbClr val="00FFFF"/>
              </a:highlight>
              <a:latin typeface="Candara" panose="020E0502030303020204" pitchFamily="34" charset="0"/>
            </a:rPr>
            <a:t>Practice Development and the Workplace</a:t>
          </a:r>
          <a:endParaRPr lang="en-US" sz="3600" dirty="0">
            <a:highlight>
              <a:srgbClr val="00FFFF"/>
            </a:highlight>
            <a:latin typeface="Candara" panose="020E0502030303020204" pitchFamily="34" charset="0"/>
          </a:endParaRPr>
        </a:p>
      </dgm:t>
    </dgm:pt>
    <dgm:pt modelId="{812A83C1-AAD1-4198-AAEA-60F4FBA7776B}" type="parTrans" cxnId="{B4723F4E-F6ED-4775-A0C4-DA257EC5E180}">
      <dgm:prSet/>
      <dgm:spPr/>
      <dgm:t>
        <a:bodyPr/>
        <a:lstStyle/>
        <a:p>
          <a:endParaRPr lang="en-US"/>
        </a:p>
      </dgm:t>
    </dgm:pt>
    <dgm:pt modelId="{BF1FAE5E-1EB7-4E7D-9A31-686EF8737991}" type="sibTrans" cxnId="{B4723F4E-F6ED-4775-A0C4-DA257EC5E180}">
      <dgm:prSet/>
      <dgm:spPr/>
      <dgm:t>
        <a:bodyPr/>
        <a:lstStyle/>
        <a:p>
          <a:endParaRPr lang="en-US"/>
        </a:p>
      </dgm:t>
    </dgm:pt>
    <dgm:pt modelId="{DBB23F8D-5A77-47D2-A6DA-C43D7CBB2704}">
      <dgm:prSet/>
      <dgm:spPr/>
      <dgm:t>
        <a:bodyPr/>
        <a:lstStyle/>
        <a:p>
          <a:r>
            <a:rPr lang="en-GB" b="0" i="0" dirty="0">
              <a:latin typeface="Tw Cen MT" panose="020B0602020104020603" pitchFamily="34" charset="0"/>
            </a:rPr>
            <a:t>The practice development approach, links clinician-led innovation to the context of the workplace. The organisation (local and wider) may adopt this approach as a means to quality improvement of ‘practices’ which will lead to the development and implementation of evidence-based practice policies and influence strategic vision.</a:t>
          </a:r>
          <a:endParaRPr lang="en-US" dirty="0">
            <a:latin typeface="Tw Cen MT" panose="020B0602020104020603" pitchFamily="34" charset="0"/>
          </a:endParaRPr>
        </a:p>
      </dgm:t>
    </dgm:pt>
    <dgm:pt modelId="{B323788F-0BBB-48D3-8083-A5CAC180D23C}" type="parTrans" cxnId="{3B84194A-E239-41EE-98D0-F173E0FDEA52}">
      <dgm:prSet/>
      <dgm:spPr/>
      <dgm:t>
        <a:bodyPr/>
        <a:lstStyle/>
        <a:p>
          <a:endParaRPr lang="en-US"/>
        </a:p>
      </dgm:t>
    </dgm:pt>
    <dgm:pt modelId="{770E85DB-4AB2-4B2E-B18A-1DACF81A25D5}" type="sibTrans" cxnId="{3B84194A-E239-41EE-98D0-F173E0FDEA52}">
      <dgm:prSet/>
      <dgm:spPr/>
      <dgm:t>
        <a:bodyPr/>
        <a:lstStyle/>
        <a:p>
          <a:endParaRPr lang="en-US"/>
        </a:p>
      </dgm:t>
    </dgm:pt>
    <dgm:pt modelId="{BDE17D67-86C8-4005-B8FD-014AE3E101DD}">
      <dgm:prSet/>
      <dgm:spPr/>
      <dgm:t>
        <a:bodyPr/>
        <a:lstStyle/>
        <a:p>
          <a:r>
            <a:rPr lang="en-GB" b="0" i="0" dirty="0">
              <a:latin typeface="Tw Cen MT" panose="020B0602020104020603" pitchFamily="34" charset="0"/>
            </a:rPr>
            <a:t>It also offers clinicians the opportunity to critically evaluate and evolve their workplace practices and their practice culture while taking into account the organisational context of their work. Practice development has strong links with methods of workplace learning and communities of practice theories</a:t>
          </a:r>
          <a:r>
            <a:rPr lang="en-GB" b="0" i="0" dirty="0"/>
            <a:t>.</a:t>
          </a:r>
          <a:endParaRPr lang="en-US" dirty="0"/>
        </a:p>
      </dgm:t>
    </dgm:pt>
    <dgm:pt modelId="{0A4D5D2C-F320-40BC-AA6F-03F19A7E1D80}" type="parTrans" cxnId="{59E27A90-4E21-4B54-93F6-D22B3A7440DF}">
      <dgm:prSet/>
      <dgm:spPr/>
      <dgm:t>
        <a:bodyPr/>
        <a:lstStyle/>
        <a:p>
          <a:endParaRPr lang="en-US"/>
        </a:p>
      </dgm:t>
    </dgm:pt>
    <dgm:pt modelId="{81248E52-DF11-4158-BC16-53CE2C3774B1}" type="sibTrans" cxnId="{59E27A90-4E21-4B54-93F6-D22B3A7440DF}">
      <dgm:prSet/>
      <dgm:spPr/>
      <dgm:t>
        <a:bodyPr/>
        <a:lstStyle/>
        <a:p>
          <a:endParaRPr lang="en-US"/>
        </a:p>
      </dgm:t>
    </dgm:pt>
    <dgm:pt modelId="{59F26758-315E-439B-9A73-14F74A3C774F}" type="pres">
      <dgm:prSet presAssocID="{EB805184-8E73-4E06-ABAE-AF31673B8C70}" presName="vert0" presStyleCnt="0">
        <dgm:presLayoutVars>
          <dgm:dir/>
          <dgm:animOne val="branch"/>
          <dgm:animLvl val="lvl"/>
        </dgm:presLayoutVars>
      </dgm:prSet>
      <dgm:spPr/>
    </dgm:pt>
    <dgm:pt modelId="{6A68644D-5DD2-436F-A90D-EC139ADDD378}" type="pres">
      <dgm:prSet presAssocID="{CBA1C6AE-48FC-4C6C-BDE8-C224F28DEA5D}" presName="thickLine" presStyleLbl="alignNode1" presStyleIdx="0" presStyleCnt="3"/>
      <dgm:spPr/>
    </dgm:pt>
    <dgm:pt modelId="{3CD62BE5-0BF7-4069-903D-C4F4F102FEA8}" type="pres">
      <dgm:prSet presAssocID="{CBA1C6AE-48FC-4C6C-BDE8-C224F28DEA5D}" presName="horz1" presStyleCnt="0"/>
      <dgm:spPr/>
    </dgm:pt>
    <dgm:pt modelId="{BFBB10FD-FFDC-48B7-8A68-47EFEA1F18D3}" type="pres">
      <dgm:prSet presAssocID="{CBA1C6AE-48FC-4C6C-BDE8-C224F28DEA5D}" presName="tx1" presStyleLbl="revTx" presStyleIdx="0" presStyleCnt="3" custScaleY="50767"/>
      <dgm:spPr/>
    </dgm:pt>
    <dgm:pt modelId="{EBF2812D-0A94-45AF-820D-F1D6399503F2}" type="pres">
      <dgm:prSet presAssocID="{CBA1C6AE-48FC-4C6C-BDE8-C224F28DEA5D}" presName="vert1" presStyleCnt="0"/>
      <dgm:spPr/>
    </dgm:pt>
    <dgm:pt modelId="{0BB1F3AD-AAFD-4D25-9ACF-5AE322A60EF5}" type="pres">
      <dgm:prSet presAssocID="{DBB23F8D-5A77-47D2-A6DA-C43D7CBB2704}" presName="thickLine" presStyleLbl="alignNode1" presStyleIdx="1" presStyleCnt="3"/>
      <dgm:spPr/>
    </dgm:pt>
    <dgm:pt modelId="{4A1F015E-FE45-4301-BA7F-5B47A0B4D680}" type="pres">
      <dgm:prSet presAssocID="{DBB23F8D-5A77-47D2-A6DA-C43D7CBB2704}" presName="horz1" presStyleCnt="0"/>
      <dgm:spPr/>
    </dgm:pt>
    <dgm:pt modelId="{0CE6F465-ABA4-4DE3-8982-D2703C1C11EB}" type="pres">
      <dgm:prSet presAssocID="{DBB23F8D-5A77-47D2-A6DA-C43D7CBB2704}" presName="tx1" presStyleLbl="revTx" presStyleIdx="1" presStyleCnt="3"/>
      <dgm:spPr/>
    </dgm:pt>
    <dgm:pt modelId="{DCC5E804-1B04-476D-A8BF-233423B79AA5}" type="pres">
      <dgm:prSet presAssocID="{DBB23F8D-5A77-47D2-A6DA-C43D7CBB2704}" presName="vert1" presStyleCnt="0"/>
      <dgm:spPr/>
    </dgm:pt>
    <dgm:pt modelId="{F5154FF7-D200-4B7E-ADC0-7D7F59320A2B}" type="pres">
      <dgm:prSet presAssocID="{BDE17D67-86C8-4005-B8FD-014AE3E101DD}" presName="thickLine" presStyleLbl="alignNode1" presStyleIdx="2" presStyleCnt="3"/>
      <dgm:spPr/>
    </dgm:pt>
    <dgm:pt modelId="{E5242D63-EB85-4765-9620-B2EB56D98763}" type="pres">
      <dgm:prSet presAssocID="{BDE17D67-86C8-4005-B8FD-014AE3E101DD}" presName="horz1" presStyleCnt="0"/>
      <dgm:spPr/>
    </dgm:pt>
    <dgm:pt modelId="{C7D2E214-21CB-49BB-B6D7-0CBEE05B6218}" type="pres">
      <dgm:prSet presAssocID="{BDE17D67-86C8-4005-B8FD-014AE3E101DD}" presName="tx1" presStyleLbl="revTx" presStyleIdx="2" presStyleCnt="3"/>
      <dgm:spPr/>
    </dgm:pt>
    <dgm:pt modelId="{13D813C1-F47E-4EB4-BE68-8647F51B23CE}" type="pres">
      <dgm:prSet presAssocID="{BDE17D67-86C8-4005-B8FD-014AE3E101DD}" presName="vert1" presStyleCnt="0"/>
      <dgm:spPr/>
    </dgm:pt>
  </dgm:ptLst>
  <dgm:cxnLst>
    <dgm:cxn modelId="{6BCC0118-DB6A-417B-9DDE-ECD833ADED64}" type="presOf" srcId="{EB805184-8E73-4E06-ABAE-AF31673B8C70}" destId="{59F26758-315E-439B-9A73-14F74A3C774F}" srcOrd="0" destOrd="0" presId="urn:microsoft.com/office/officeart/2008/layout/LinedList"/>
    <dgm:cxn modelId="{DB037732-F335-4BF2-BEC1-05F7BBE1DE48}" type="presOf" srcId="{DBB23F8D-5A77-47D2-A6DA-C43D7CBB2704}" destId="{0CE6F465-ABA4-4DE3-8982-D2703C1C11EB}" srcOrd="0" destOrd="0" presId="urn:microsoft.com/office/officeart/2008/layout/LinedList"/>
    <dgm:cxn modelId="{E836895B-0F05-4543-A896-27A36C944BB1}" type="presOf" srcId="{BDE17D67-86C8-4005-B8FD-014AE3E101DD}" destId="{C7D2E214-21CB-49BB-B6D7-0CBEE05B6218}" srcOrd="0" destOrd="0" presId="urn:microsoft.com/office/officeart/2008/layout/LinedList"/>
    <dgm:cxn modelId="{3B84194A-E239-41EE-98D0-F173E0FDEA52}" srcId="{EB805184-8E73-4E06-ABAE-AF31673B8C70}" destId="{DBB23F8D-5A77-47D2-A6DA-C43D7CBB2704}" srcOrd="1" destOrd="0" parTransId="{B323788F-0BBB-48D3-8083-A5CAC180D23C}" sibTransId="{770E85DB-4AB2-4B2E-B18A-1DACF81A25D5}"/>
    <dgm:cxn modelId="{B4723F4E-F6ED-4775-A0C4-DA257EC5E180}" srcId="{EB805184-8E73-4E06-ABAE-AF31673B8C70}" destId="{CBA1C6AE-48FC-4C6C-BDE8-C224F28DEA5D}" srcOrd="0" destOrd="0" parTransId="{812A83C1-AAD1-4198-AAEA-60F4FBA7776B}" sibTransId="{BF1FAE5E-1EB7-4E7D-9A31-686EF8737991}"/>
    <dgm:cxn modelId="{59E27A90-4E21-4B54-93F6-D22B3A7440DF}" srcId="{EB805184-8E73-4E06-ABAE-AF31673B8C70}" destId="{BDE17D67-86C8-4005-B8FD-014AE3E101DD}" srcOrd="2" destOrd="0" parTransId="{0A4D5D2C-F320-40BC-AA6F-03F19A7E1D80}" sibTransId="{81248E52-DF11-4158-BC16-53CE2C3774B1}"/>
    <dgm:cxn modelId="{C58B78E8-2CB6-4935-ACFB-08C49A9A9F11}" type="presOf" srcId="{CBA1C6AE-48FC-4C6C-BDE8-C224F28DEA5D}" destId="{BFBB10FD-FFDC-48B7-8A68-47EFEA1F18D3}" srcOrd="0" destOrd="0" presId="urn:microsoft.com/office/officeart/2008/layout/LinedList"/>
    <dgm:cxn modelId="{964BF967-AEA2-4070-805A-068ED8FAE35B}" type="presParOf" srcId="{59F26758-315E-439B-9A73-14F74A3C774F}" destId="{6A68644D-5DD2-436F-A90D-EC139ADDD378}" srcOrd="0" destOrd="0" presId="urn:microsoft.com/office/officeart/2008/layout/LinedList"/>
    <dgm:cxn modelId="{83EBDE0B-0B9F-406A-B4DA-06AAE2ED5C56}" type="presParOf" srcId="{59F26758-315E-439B-9A73-14F74A3C774F}" destId="{3CD62BE5-0BF7-4069-903D-C4F4F102FEA8}" srcOrd="1" destOrd="0" presId="urn:microsoft.com/office/officeart/2008/layout/LinedList"/>
    <dgm:cxn modelId="{6DF316AA-7518-492E-960A-4C083A3D7451}" type="presParOf" srcId="{3CD62BE5-0BF7-4069-903D-C4F4F102FEA8}" destId="{BFBB10FD-FFDC-48B7-8A68-47EFEA1F18D3}" srcOrd="0" destOrd="0" presId="urn:microsoft.com/office/officeart/2008/layout/LinedList"/>
    <dgm:cxn modelId="{3A9AF2EF-9F19-4CAB-957B-B70ED1C7AAE1}" type="presParOf" srcId="{3CD62BE5-0BF7-4069-903D-C4F4F102FEA8}" destId="{EBF2812D-0A94-45AF-820D-F1D6399503F2}" srcOrd="1" destOrd="0" presId="urn:microsoft.com/office/officeart/2008/layout/LinedList"/>
    <dgm:cxn modelId="{DD8677FB-1313-44C1-83F3-D6E1FD2B568D}" type="presParOf" srcId="{59F26758-315E-439B-9A73-14F74A3C774F}" destId="{0BB1F3AD-AAFD-4D25-9ACF-5AE322A60EF5}" srcOrd="2" destOrd="0" presId="urn:microsoft.com/office/officeart/2008/layout/LinedList"/>
    <dgm:cxn modelId="{38C5A5CA-EDA3-4488-A759-844170D74228}" type="presParOf" srcId="{59F26758-315E-439B-9A73-14F74A3C774F}" destId="{4A1F015E-FE45-4301-BA7F-5B47A0B4D680}" srcOrd="3" destOrd="0" presId="urn:microsoft.com/office/officeart/2008/layout/LinedList"/>
    <dgm:cxn modelId="{35429341-32B5-4EFD-82FE-DA3DEFF2967E}" type="presParOf" srcId="{4A1F015E-FE45-4301-BA7F-5B47A0B4D680}" destId="{0CE6F465-ABA4-4DE3-8982-D2703C1C11EB}" srcOrd="0" destOrd="0" presId="urn:microsoft.com/office/officeart/2008/layout/LinedList"/>
    <dgm:cxn modelId="{31E39ADC-B596-43AA-AE18-B3103E642F6E}" type="presParOf" srcId="{4A1F015E-FE45-4301-BA7F-5B47A0B4D680}" destId="{DCC5E804-1B04-476D-A8BF-233423B79AA5}" srcOrd="1" destOrd="0" presId="urn:microsoft.com/office/officeart/2008/layout/LinedList"/>
    <dgm:cxn modelId="{6F342906-6A26-4FFC-ADE1-3C90B4CCEF0A}" type="presParOf" srcId="{59F26758-315E-439B-9A73-14F74A3C774F}" destId="{F5154FF7-D200-4B7E-ADC0-7D7F59320A2B}" srcOrd="4" destOrd="0" presId="urn:microsoft.com/office/officeart/2008/layout/LinedList"/>
    <dgm:cxn modelId="{ED572DFB-3E16-48F9-8179-23F25BF980D1}" type="presParOf" srcId="{59F26758-315E-439B-9A73-14F74A3C774F}" destId="{E5242D63-EB85-4765-9620-B2EB56D98763}" srcOrd="5" destOrd="0" presId="urn:microsoft.com/office/officeart/2008/layout/LinedList"/>
    <dgm:cxn modelId="{36D81D05-D9ED-4B8C-9B35-F906A2B7D596}" type="presParOf" srcId="{E5242D63-EB85-4765-9620-B2EB56D98763}" destId="{C7D2E214-21CB-49BB-B6D7-0CBEE05B6218}" srcOrd="0" destOrd="0" presId="urn:microsoft.com/office/officeart/2008/layout/LinedList"/>
    <dgm:cxn modelId="{382FB79E-5EA7-401A-ADBC-503F63C778B0}" type="presParOf" srcId="{E5242D63-EB85-4765-9620-B2EB56D98763}" destId="{13D813C1-F47E-4EB4-BE68-8647F51B23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C91406-19F9-4E8F-814B-30034779CB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55F3A8-2525-44B9-90B0-13DB53DB4A6F}">
      <dgm:prSet custT="1"/>
      <dgm:spPr/>
      <dgm:t>
        <a:bodyPr/>
        <a:lstStyle/>
        <a:p>
          <a:r>
            <a:rPr lang="en-GB" sz="3600" b="0" i="0" dirty="0">
              <a:highlight>
                <a:srgbClr val="FF00FF"/>
              </a:highlight>
            </a:rPr>
            <a:t>Why is professional practice important?</a:t>
          </a:r>
          <a:endParaRPr lang="en-US" sz="3600" dirty="0">
            <a:highlight>
              <a:srgbClr val="FF00FF"/>
            </a:highlight>
          </a:endParaRPr>
        </a:p>
      </dgm:t>
    </dgm:pt>
    <dgm:pt modelId="{C048D02A-691C-4581-BC1D-939701E117B0}" type="parTrans" cxnId="{DC4D99B8-8404-4437-B3ED-5748AEB6D441}">
      <dgm:prSet/>
      <dgm:spPr/>
      <dgm:t>
        <a:bodyPr/>
        <a:lstStyle/>
        <a:p>
          <a:endParaRPr lang="en-US"/>
        </a:p>
      </dgm:t>
    </dgm:pt>
    <dgm:pt modelId="{4A3C7AD2-A6E0-47BD-B3BA-BDBAF54673C8}" type="sibTrans" cxnId="{DC4D99B8-8404-4437-B3ED-5748AEB6D441}">
      <dgm:prSet/>
      <dgm:spPr/>
      <dgm:t>
        <a:bodyPr/>
        <a:lstStyle/>
        <a:p>
          <a:endParaRPr lang="en-US"/>
        </a:p>
      </dgm:t>
    </dgm:pt>
    <dgm:pt modelId="{B6F1478E-3728-4B96-BEF5-77D8F8301F79}">
      <dgm:prSet/>
      <dgm:spPr/>
      <dgm:t>
        <a:bodyPr/>
        <a:lstStyle/>
        <a:p>
          <a:r>
            <a:rPr lang="en-GB" b="0" i="0"/>
            <a:t>An environment that supports </a:t>
          </a:r>
          <a:r>
            <a:rPr lang="en-GB" b="1" i="0"/>
            <a:t>professional practice</a:t>
          </a:r>
          <a:r>
            <a:rPr lang="en-GB" b="0" i="0"/>
            <a:t> is arguably the most </a:t>
          </a:r>
          <a:r>
            <a:rPr lang="en-GB" b="1" i="0"/>
            <a:t>important</a:t>
          </a:r>
          <a:r>
            <a:rPr lang="en-GB" b="0" i="0"/>
            <a:t> factor to achieve better staffing, better patient outcomes, and higher staff and patient satisfacti</a:t>
          </a:r>
          <a:endParaRPr lang="en-US"/>
        </a:p>
      </dgm:t>
    </dgm:pt>
    <dgm:pt modelId="{C649BBAB-C87B-486E-A2DE-64057FA241F2}" type="parTrans" cxnId="{F00AA938-2ECD-4C5A-8595-E8B478D267EB}">
      <dgm:prSet/>
      <dgm:spPr/>
      <dgm:t>
        <a:bodyPr/>
        <a:lstStyle/>
        <a:p>
          <a:endParaRPr lang="en-US"/>
        </a:p>
      </dgm:t>
    </dgm:pt>
    <dgm:pt modelId="{D81E60F7-6290-4854-A85C-0D2FD67EAE0F}" type="sibTrans" cxnId="{F00AA938-2ECD-4C5A-8595-E8B478D267EB}">
      <dgm:prSet/>
      <dgm:spPr/>
      <dgm:t>
        <a:bodyPr/>
        <a:lstStyle/>
        <a:p>
          <a:endParaRPr lang="en-US"/>
        </a:p>
      </dgm:t>
    </dgm:pt>
    <dgm:pt modelId="{569FFE5E-223D-47A6-9FDE-8625ADEE574A}" type="pres">
      <dgm:prSet presAssocID="{2BC91406-19F9-4E8F-814B-30034779CB9D}" presName="root" presStyleCnt="0">
        <dgm:presLayoutVars>
          <dgm:dir/>
          <dgm:resizeHandles val="exact"/>
        </dgm:presLayoutVars>
      </dgm:prSet>
      <dgm:spPr/>
    </dgm:pt>
    <dgm:pt modelId="{AABAB252-6154-4978-801F-D3F9C387249D}" type="pres">
      <dgm:prSet presAssocID="{2455F3A8-2525-44B9-90B0-13DB53DB4A6F}" presName="compNode" presStyleCnt="0"/>
      <dgm:spPr/>
    </dgm:pt>
    <dgm:pt modelId="{88A24B85-2D4A-48A9-B2A9-D75282C78D41}" type="pres">
      <dgm:prSet presAssocID="{2455F3A8-2525-44B9-90B0-13DB53DB4A6F}" presName="bgRect" presStyleLbl="bgShp" presStyleIdx="0" presStyleCnt="2"/>
      <dgm:spPr/>
    </dgm:pt>
    <dgm:pt modelId="{1EF01A02-7477-4BA1-92BB-AA2F45DEE7C0}" type="pres">
      <dgm:prSet presAssocID="{2455F3A8-2525-44B9-90B0-13DB53DB4A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F83A4EE-EBCB-4917-899A-ED841EC55709}" type="pres">
      <dgm:prSet presAssocID="{2455F3A8-2525-44B9-90B0-13DB53DB4A6F}" presName="spaceRect" presStyleCnt="0"/>
      <dgm:spPr/>
    </dgm:pt>
    <dgm:pt modelId="{DB38F7C3-53FD-4407-A26D-E02C1F532560}" type="pres">
      <dgm:prSet presAssocID="{2455F3A8-2525-44B9-90B0-13DB53DB4A6F}" presName="parTx" presStyleLbl="revTx" presStyleIdx="0" presStyleCnt="2">
        <dgm:presLayoutVars>
          <dgm:chMax val="0"/>
          <dgm:chPref val="0"/>
        </dgm:presLayoutVars>
      </dgm:prSet>
      <dgm:spPr/>
    </dgm:pt>
    <dgm:pt modelId="{81310752-6E72-472C-A256-733972D6E397}" type="pres">
      <dgm:prSet presAssocID="{4A3C7AD2-A6E0-47BD-B3BA-BDBAF54673C8}" presName="sibTrans" presStyleCnt="0"/>
      <dgm:spPr/>
    </dgm:pt>
    <dgm:pt modelId="{41A91B41-D3C0-4A8B-95C5-C0D8D81E1424}" type="pres">
      <dgm:prSet presAssocID="{B6F1478E-3728-4B96-BEF5-77D8F8301F79}" presName="compNode" presStyleCnt="0"/>
      <dgm:spPr/>
    </dgm:pt>
    <dgm:pt modelId="{FCE9488D-FB19-4620-890E-58019AE19148}" type="pres">
      <dgm:prSet presAssocID="{B6F1478E-3728-4B96-BEF5-77D8F8301F79}" presName="bgRect" presStyleLbl="bgShp" presStyleIdx="1" presStyleCnt="2"/>
      <dgm:spPr/>
    </dgm:pt>
    <dgm:pt modelId="{11F3A681-EB41-4004-A948-2FEE1888DFDF}" type="pres">
      <dgm:prSet presAssocID="{B6F1478E-3728-4B96-BEF5-77D8F8301F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634E7D6B-B1E5-4C0F-9E26-7DD038C45BD2}" type="pres">
      <dgm:prSet presAssocID="{B6F1478E-3728-4B96-BEF5-77D8F8301F79}" presName="spaceRect" presStyleCnt="0"/>
      <dgm:spPr/>
    </dgm:pt>
    <dgm:pt modelId="{3BEB1F80-B972-48B0-9D0E-5A0CFF68E066}" type="pres">
      <dgm:prSet presAssocID="{B6F1478E-3728-4B96-BEF5-77D8F8301F79}" presName="parTx" presStyleLbl="revTx" presStyleIdx="1" presStyleCnt="2">
        <dgm:presLayoutVars>
          <dgm:chMax val="0"/>
          <dgm:chPref val="0"/>
        </dgm:presLayoutVars>
      </dgm:prSet>
      <dgm:spPr/>
    </dgm:pt>
  </dgm:ptLst>
  <dgm:cxnLst>
    <dgm:cxn modelId="{5488F824-8558-440D-BDA9-A9C77E15C628}" type="presOf" srcId="{2BC91406-19F9-4E8F-814B-30034779CB9D}" destId="{569FFE5E-223D-47A6-9FDE-8625ADEE574A}" srcOrd="0" destOrd="0" presId="urn:microsoft.com/office/officeart/2018/2/layout/IconVerticalSolidList"/>
    <dgm:cxn modelId="{F00AA938-2ECD-4C5A-8595-E8B478D267EB}" srcId="{2BC91406-19F9-4E8F-814B-30034779CB9D}" destId="{B6F1478E-3728-4B96-BEF5-77D8F8301F79}" srcOrd="1" destOrd="0" parTransId="{C649BBAB-C87B-486E-A2DE-64057FA241F2}" sibTransId="{D81E60F7-6290-4854-A85C-0D2FD67EAE0F}"/>
    <dgm:cxn modelId="{FC71296A-19C0-4953-8FD7-F8F326D9129B}" type="presOf" srcId="{B6F1478E-3728-4B96-BEF5-77D8F8301F79}" destId="{3BEB1F80-B972-48B0-9D0E-5A0CFF68E066}" srcOrd="0" destOrd="0" presId="urn:microsoft.com/office/officeart/2018/2/layout/IconVerticalSolidList"/>
    <dgm:cxn modelId="{4DD419A1-1878-4511-9802-852D82ACFAAC}" type="presOf" srcId="{2455F3A8-2525-44B9-90B0-13DB53DB4A6F}" destId="{DB38F7C3-53FD-4407-A26D-E02C1F532560}" srcOrd="0" destOrd="0" presId="urn:microsoft.com/office/officeart/2018/2/layout/IconVerticalSolidList"/>
    <dgm:cxn modelId="{DC4D99B8-8404-4437-B3ED-5748AEB6D441}" srcId="{2BC91406-19F9-4E8F-814B-30034779CB9D}" destId="{2455F3A8-2525-44B9-90B0-13DB53DB4A6F}" srcOrd="0" destOrd="0" parTransId="{C048D02A-691C-4581-BC1D-939701E117B0}" sibTransId="{4A3C7AD2-A6E0-47BD-B3BA-BDBAF54673C8}"/>
    <dgm:cxn modelId="{BF7E61CD-30E7-4BDF-BD6D-B4243401FD22}" type="presParOf" srcId="{569FFE5E-223D-47A6-9FDE-8625ADEE574A}" destId="{AABAB252-6154-4978-801F-D3F9C387249D}" srcOrd="0" destOrd="0" presId="urn:microsoft.com/office/officeart/2018/2/layout/IconVerticalSolidList"/>
    <dgm:cxn modelId="{8682C036-11F5-41B7-8F0A-97F7C2B36AE8}" type="presParOf" srcId="{AABAB252-6154-4978-801F-D3F9C387249D}" destId="{88A24B85-2D4A-48A9-B2A9-D75282C78D41}" srcOrd="0" destOrd="0" presId="urn:microsoft.com/office/officeart/2018/2/layout/IconVerticalSolidList"/>
    <dgm:cxn modelId="{1691CDCC-5E9E-474D-A441-33E895CA6996}" type="presParOf" srcId="{AABAB252-6154-4978-801F-D3F9C387249D}" destId="{1EF01A02-7477-4BA1-92BB-AA2F45DEE7C0}" srcOrd="1" destOrd="0" presId="urn:microsoft.com/office/officeart/2018/2/layout/IconVerticalSolidList"/>
    <dgm:cxn modelId="{6F0BDA48-CC68-4178-BFF9-CF4D6579E9C2}" type="presParOf" srcId="{AABAB252-6154-4978-801F-D3F9C387249D}" destId="{3F83A4EE-EBCB-4917-899A-ED841EC55709}" srcOrd="2" destOrd="0" presId="urn:microsoft.com/office/officeart/2018/2/layout/IconVerticalSolidList"/>
    <dgm:cxn modelId="{A2289168-A743-4EE8-9DB7-BBC3CCEC76F2}" type="presParOf" srcId="{AABAB252-6154-4978-801F-D3F9C387249D}" destId="{DB38F7C3-53FD-4407-A26D-E02C1F532560}" srcOrd="3" destOrd="0" presId="urn:microsoft.com/office/officeart/2018/2/layout/IconVerticalSolidList"/>
    <dgm:cxn modelId="{D1E0F06B-B48F-4688-9613-19135F0C780D}" type="presParOf" srcId="{569FFE5E-223D-47A6-9FDE-8625ADEE574A}" destId="{81310752-6E72-472C-A256-733972D6E397}" srcOrd="1" destOrd="0" presId="urn:microsoft.com/office/officeart/2018/2/layout/IconVerticalSolidList"/>
    <dgm:cxn modelId="{CAC30FA2-6AFF-47E9-B1BE-005D6A0BC940}" type="presParOf" srcId="{569FFE5E-223D-47A6-9FDE-8625ADEE574A}" destId="{41A91B41-D3C0-4A8B-95C5-C0D8D81E1424}" srcOrd="2" destOrd="0" presId="urn:microsoft.com/office/officeart/2018/2/layout/IconVerticalSolidList"/>
    <dgm:cxn modelId="{7B53E175-DBC5-49C5-8CD3-7F21074E3F3E}" type="presParOf" srcId="{41A91B41-D3C0-4A8B-95C5-C0D8D81E1424}" destId="{FCE9488D-FB19-4620-890E-58019AE19148}" srcOrd="0" destOrd="0" presId="urn:microsoft.com/office/officeart/2018/2/layout/IconVerticalSolidList"/>
    <dgm:cxn modelId="{1D9C0B5B-F863-42B4-9796-651AC0E72378}" type="presParOf" srcId="{41A91B41-D3C0-4A8B-95C5-C0D8D81E1424}" destId="{11F3A681-EB41-4004-A948-2FEE1888DFDF}" srcOrd="1" destOrd="0" presId="urn:microsoft.com/office/officeart/2018/2/layout/IconVerticalSolidList"/>
    <dgm:cxn modelId="{66C0CE0C-9D2C-4BA8-BDCA-CE377E2CA130}" type="presParOf" srcId="{41A91B41-D3C0-4A8B-95C5-C0D8D81E1424}" destId="{634E7D6B-B1E5-4C0F-9E26-7DD038C45BD2}" srcOrd="2" destOrd="0" presId="urn:microsoft.com/office/officeart/2018/2/layout/IconVerticalSolidList"/>
    <dgm:cxn modelId="{1AA102AE-7381-4A87-9108-F0F95902DA80}" type="presParOf" srcId="{41A91B41-D3C0-4A8B-95C5-C0D8D81E1424}" destId="{3BEB1F80-B972-48B0-9D0E-5A0CFF68E0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699F4D-3F1D-4F74-B821-43047F48E55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AEBEC4FC-14DC-422E-9F99-0C0CCAAD058F}">
      <dgm:prSet/>
      <dgm:spPr/>
      <dgm:t>
        <a:bodyPr/>
        <a:lstStyle/>
        <a:p>
          <a:pPr algn="ctr"/>
          <a:r>
            <a:rPr lang="en-GB" b="1" i="0" dirty="0">
              <a:highlight>
                <a:srgbClr val="800080"/>
              </a:highlight>
            </a:rPr>
            <a:t>There are many learning activities that you can take part in to help your career such as:</a:t>
          </a:r>
          <a:endParaRPr lang="en-US" b="1" dirty="0">
            <a:highlight>
              <a:srgbClr val="800080"/>
            </a:highlight>
          </a:endParaRPr>
        </a:p>
      </dgm:t>
    </dgm:pt>
    <dgm:pt modelId="{F57195F7-B748-4E88-929C-8853434F4FAD}" type="parTrans" cxnId="{4E107D9C-119C-4178-B799-2ADC0AFB5355}">
      <dgm:prSet/>
      <dgm:spPr/>
      <dgm:t>
        <a:bodyPr/>
        <a:lstStyle/>
        <a:p>
          <a:endParaRPr lang="en-US"/>
        </a:p>
      </dgm:t>
    </dgm:pt>
    <dgm:pt modelId="{C5BCA07F-BAB3-4483-B408-2D4C2CA650F1}" type="sibTrans" cxnId="{4E107D9C-119C-4178-B799-2ADC0AFB5355}">
      <dgm:prSet/>
      <dgm:spPr/>
      <dgm:t>
        <a:bodyPr/>
        <a:lstStyle/>
        <a:p>
          <a:endParaRPr lang="en-US"/>
        </a:p>
      </dgm:t>
    </dgm:pt>
    <dgm:pt modelId="{1C01832E-1C98-4B80-A0FC-0B17D0200AFC}">
      <dgm:prSet/>
      <dgm:spPr/>
      <dgm:t>
        <a:bodyPr/>
        <a:lstStyle/>
        <a:p>
          <a:r>
            <a:rPr lang="en-GB" b="0" i="0" dirty="0"/>
            <a:t>On-the-job learning</a:t>
          </a:r>
          <a:endParaRPr lang="en-US" dirty="0"/>
        </a:p>
      </dgm:t>
    </dgm:pt>
    <dgm:pt modelId="{8A6DF35B-F8E1-4C10-84A4-EAFEECE2DDB6}" type="parTrans" cxnId="{9818AC89-E56B-4B16-B65C-2BA50E71C9E0}">
      <dgm:prSet/>
      <dgm:spPr/>
      <dgm:t>
        <a:bodyPr/>
        <a:lstStyle/>
        <a:p>
          <a:endParaRPr lang="en-US"/>
        </a:p>
      </dgm:t>
    </dgm:pt>
    <dgm:pt modelId="{3A12B5F8-F0B0-4186-9332-5819F7663B7A}" type="sibTrans" cxnId="{9818AC89-E56B-4B16-B65C-2BA50E71C9E0}">
      <dgm:prSet/>
      <dgm:spPr/>
      <dgm:t>
        <a:bodyPr/>
        <a:lstStyle/>
        <a:p>
          <a:endParaRPr lang="en-US"/>
        </a:p>
      </dgm:t>
    </dgm:pt>
    <dgm:pt modelId="{318C230C-0273-4584-808A-09B0D97C3D4E}">
      <dgm:prSet/>
      <dgm:spPr/>
      <dgm:t>
        <a:bodyPr/>
        <a:lstStyle/>
        <a:p>
          <a:r>
            <a:rPr lang="en-GB" b="0" i="0" dirty="0"/>
            <a:t>Courses and workshops</a:t>
          </a:r>
          <a:endParaRPr lang="en-US" dirty="0"/>
        </a:p>
      </dgm:t>
    </dgm:pt>
    <dgm:pt modelId="{6769FB28-B823-4394-A6EB-9259CF5BAB41}" type="parTrans" cxnId="{B047C211-D4FC-43BD-9FF9-CCFF3ADF5C2A}">
      <dgm:prSet/>
      <dgm:spPr/>
      <dgm:t>
        <a:bodyPr/>
        <a:lstStyle/>
        <a:p>
          <a:endParaRPr lang="en-US"/>
        </a:p>
      </dgm:t>
    </dgm:pt>
    <dgm:pt modelId="{1354B20F-67CF-4359-84C6-0585E5E6EAB0}" type="sibTrans" cxnId="{B047C211-D4FC-43BD-9FF9-CCFF3ADF5C2A}">
      <dgm:prSet/>
      <dgm:spPr/>
      <dgm:t>
        <a:bodyPr/>
        <a:lstStyle/>
        <a:p>
          <a:endParaRPr lang="en-US"/>
        </a:p>
      </dgm:t>
    </dgm:pt>
    <dgm:pt modelId="{A5B6738A-42E1-46E5-9F39-ABF47296C251}">
      <dgm:prSet/>
      <dgm:spPr/>
      <dgm:t>
        <a:bodyPr/>
        <a:lstStyle/>
        <a:p>
          <a:r>
            <a:rPr lang="en-GB" b="0" i="0" dirty="0"/>
            <a:t>Volunteering</a:t>
          </a:r>
          <a:endParaRPr lang="en-US" dirty="0"/>
        </a:p>
      </dgm:t>
    </dgm:pt>
    <dgm:pt modelId="{6DFDF6FC-4A82-49EF-85BE-BB500CE6048D}" type="parTrans" cxnId="{5395CC6F-FBC6-4D7D-BAC4-153604D69930}">
      <dgm:prSet/>
      <dgm:spPr/>
      <dgm:t>
        <a:bodyPr/>
        <a:lstStyle/>
        <a:p>
          <a:endParaRPr lang="en-US"/>
        </a:p>
      </dgm:t>
    </dgm:pt>
    <dgm:pt modelId="{BFE1CD66-4511-4ADD-A573-C2885B4D85CB}" type="sibTrans" cxnId="{5395CC6F-FBC6-4D7D-BAC4-153604D69930}">
      <dgm:prSet/>
      <dgm:spPr/>
      <dgm:t>
        <a:bodyPr/>
        <a:lstStyle/>
        <a:p>
          <a:endParaRPr lang="en-US"/>
        </a:p>
      </dgm:t>
    </dgm:pt>
    <dgm:pt modelId="{BD230B68-2199-4E30-B1B3-7728D5FEDFB7}">
      <dgm:prSet/>
      <dgm:spPr/>
      <dgm:t>
        <a:bodyPr/>
        <a:lstStyle/>
        <a:p>
          <a:r>
            <a:rPr lang="en-GB" b="0" i="0" dirty="0"/>
            <a:t>Computer-based learning</a:t>
          </a:r>
          <a:endParaRPr lang="en-US" dirty="0"/>
        </a:p>
      </dgm:t>
    </dgm:pt>
    <dgm:pt modelId="{E65B5E78-EFE0-44CE-A1E8-919001A693F2}" type="parTrans" cxnId="{617B1A90-079A-46E6-AC4D-443EB825E645}">
      <dgm:prSet/>
      <dgm:spPr/>
      <dgm:t>
        <a:bodyPr/>
        <a:lstStyle/>
        <a:p>
          <a:endParaRPr lang="en-US"/>
        </a:p>
      </dgm:t>
    </dgm:pt>
    <dgm:pt modelId="{CB101ACF-51D5-480D-9F31-1B890B79DF1B}" type="sibTrans" cxnId="{617B1A90-079A-46E6-AC4D-443EB825E645}">
      <dgm:prSet/>
      <dgm:spPr/>
      <dgm:t>
        <a:bodyPr/>
        <a:lstStyle/>
        <a:p>
          <a:endParaRPr lang="en-US"/>
        </a:p>
      </dgm:t>
    </dgm:pt>
    <dgm:pt modelId="{F18BA375-C794-412A-9DDC-A01F75D01EE3}">
      <dgm:prSet/>
      <dgm:spPr/>
      <dgm:t>
        <a:bodyPr/>
        <a:lstStyle/>
        <a:p>
          <a:r>
            <a:rPr lang="en-GB" b="0" i="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E-learning</a:t>
          </a:r>
          <a:endParaRPr lang="en-US" dirty="0">
            <a:solidFill>
              <a:schemeClr val="bg1"/>
            </a:solidFill>
          </a:endParaRPr>
        </a:p>
      </dgm:t>
    </dgm:pt>
    <dgm:pt modelId="{97A2523B-1496-4A12-9220-9E6DC689234F}" type="parTrans" cxnId="{66DE706C-769C-4075-B3A7-078F79DBD495}">
      <dgm:prSet/>
      <dgm:spPr/>
      <dgm:t>
        <a:bodyPr/>
        <a:lstStyle/>
        <a:p>
          <a:endParaRPr lang="en-US"/>
        </a:p>
      </dgm:t>
    </dgm:pt>
    <dgm:pt modelId="{D2C2F9C4-AA00-4694-ABAB-78D84FE90F68}" type="sibTrans" cxnId="{66DE706C-769C-4075-B3A7-078F79DBD495}">
      <dgm:prSet/>
      <dgm:spPr/>
      <dgm:t>
        <a:bodyPr/>
        <a:lstStyle/>
        <a:p>
          <a:endParaRPr lang="en-US"/>
        </a:p>
      </dgm:t>
    </dgm:pt>
    <dgm:pt modelId="{7E94818D-EF66-4D83-940F-2D7562DFD942}" type="pres">
      <dgm:prSet presAssocID="{EB699F4D-3F1D-4F74-B821-43047F48E557}" presName="linear" presStyleCnt="0">
        <dgm:presLayoutVars>
          <dgm:animLvl val="lvl"/>
          <dgm:resizeHandles val="exact"/>
        </dgm:presLayoutVars>
      </dgm:prSet>
      <dgm:spPr/>
    </dgm:pt>
    <dgm:pt modelId="{D0D9E7D6-FE0B-4B71-82E2-62BB3111B243}" type="pres">
      <dgm:prSet presAssocID="{AEBEC4FC-14DC-422E-9F99-0C0CCAAD058F}" presName="parentText" presStyleLbl="node1" presStyleIdx="0" presStyleCnt="6">
        <dgm:presLayoutVars>
          <dgm:chMax val="0"/>
          <dgm:bulletEnabled val="1"/>
        </dgm:presLayoutVars>
      </dgm:prSet>
      <dgm:spPr/>
    </dgm:pt>
    <dgm:pt modelId="{F8505DFA-0E4D-4544-A258-EF07503F85B0}" type="pres">
      <dgm:prSet presAssocID="{C5BCA07F-BAB3-4483-B408-2D4C2CA650F1}" presName="spacer" presStyleCnt="0"/>
      <dgm:spPr/>
    </dgm:pt>
    <dgm:pt modelId="{9C97857B-49F3-4DA8-A4C6-A0FFA373628B}" type="pres">
      <dgm:prSet presAssocID="{1C01832E-1C98-4B80-A0FC-0B17D0200AFC}" presName="parentText" presStyleLbl="node1" presStyleIdx="1" presStyleCnt="6">
        <dgm:presLayoutVars>
          <dgm:chMax val="0"/>
          <dgm:bulletEnabled val="1"/>
        </dgm:presLayoutVars>
      </dgm:prSet>
      <dgm:spPr/>
    </dgm:pt>
    <dgm:pt modelId="{67D536F1-14E7-4573-B85E-8B8C79959415}" type="pres">
      <dgm:prSet presAssocID="{3A12B5F8-F0B0-4186-9332-5819F7663B7A}" presName="spacer" presStyleCnt="0"/>
      <dgm:spPr/>
    </dgm:pt>
    <dgm:pt modelId="{6B1E2199-F0B4-44F2-8958-950F3180C0C7}" type="pres">
      <dgm:prSet presAssocID="{318C230C-0273-4584-808A-09B0D97C3D4E}" presName="parentText" presStyleLbl="node1" presStyleIdx="2" presStyleCnt="6">
        <dgm:presLayoutVars>
          <dgm:chMax val="0"/>
          <dgm:bulletEnabled val="1"/>
        </dgm:presLayoutVars>
      </dgm:prSet>
      <dgm:spPr/>
    </dgm:pt>
    <dgm:pt modelId="{2A5BDA69-685B-464D-B1AD-1A62665E4306}" type="pres">
      <dgm:prSet presAssocID="{1354B20F-67CF-4359-84C6-0585E5E6EAB0}" presName="spacer" presStyleCnt="0"/>
      <dgm:spPr/>
    </dgm:pt>
    <dgm:pt modelId="{78E7222C-A345-477D-80EE-6D1B51E00532}" type="pres">
      <dgm:prSet presAssocID="{A5B6738A-42E1-46E5-9F39-ABF47296C251}" presName="parentText" presStyleLbl="node1" presStyleIdx="3" presStyleCnt="6">
        <dgm:presLayoutVars>
          <dgm:chMax val="0"/>
          <dgm:bulletEnabled val="1"/>
        </dgm:presLayoutVars>
      </dgm:prSet>
      <dgm:spPr/>
    </dgm:pt>
    <dgm:pt modelId="{B93F054A-33BA-42B2-ADFA-FB4CB6F27209}" type="pres">
      <dgm:prSet presAssocID="{BFE1CD66-4511-4ADD-A573-C2885B4D85CB}" presName="spacer" presStyleCnt="0"/>
      <dgm:spPr/>
    </dgm:pt>
    <dgm:pt modelId="{9BC3FBA7-2B64-4D9A-AD97-3885E1B978BB}" type="pres">
      <dgm:prSet presAssocID="{BD230B68-2199-4E30-B1B3-7728D5FEDFB7}" presName="parentText" presStyleLbl="node1" presStyleIdx="4" presStyleCnt="6">
        <dgm:presLayoutVars>
          <dgm:chMax val="0"/>
          <dgm:bulletEnabled val="1"/>
        </dgm:presLayoutVars>
      </dgm:prSet>
      <dgm:spPr/>
    </dgm:pt>
    <dgm:pt modelId="{F2B6B18F-5DB1-463A-A6C3-312B59F32126}" type="pres">
      <dgm:prSet presAssocID="{CB101ACF-51D5-480D-9F31-1B890B79DF1B}" presName="spacer" presStyleCnt="0"/>
      <dgm:spPr/>
    </dgm:pt>
    <dgm:pt modelId="{37286D1D-10B2-4D59-A716-544780F00730}" type="pres">
      <dgm:prSet presAssocID="{F18BA375-C794-412A-9DDC-A01F75D01EE3}" presName="parentText" presStyleLbl="node1" presStyleIdx="5" presStyleCnt="6">
        <dgm:presLayoutVars>
          <dgm:chMax val="0"/>
          <dgm:bulletEnabled val="1"/>
        </dgm:presLayoutVars>
      </dgm:prSet>
      <dgm:spPr/>
    </dgm:pt>
  </dgm:ptLst>
  <dgm:cxnLst>
    <dgm:cxn modelId="{B047C211-D4FC-43BD-9FF9-CCFF3ADF5C2A}" srcId="{EB699F4D-3F1D-4F74-B821-43047F48E557}" destId="{318C230C-0273-4584-808A-09B0D97C3D4E}" srcOrd="2" destOrd="0" parTransId="{6769FB28-B823-4394-A6EB-9259CF5BAB41}" sibTransId="{1354B20F-67CF-4359-84C6-0585E5E6EAB0}"/>
    <dgm:cxn modelId="{9EBE8D49-E497-4D4B-BD1B-C95907D107DA}" type="presOf" srcId="{F18BA375-C794-412A-9DDC-A01F75D01EE3}" destId="{37286D1D-10B2-4D59-A716-544780F00730}" srcOrd="0" destOrd="0" presId="urn:microsoft.com/office/officeart/2005/8/layout/vList2"/>
    <dgm:cxn modelId="{66DE706C-769C-4075-B3A7-078F79DBD495}" srcId="{EB699F4D-3F1D-4F74-B821-43047F48E557}" destId="{F18BA375-C794-412A-9DDC-A01F75D01EE3}" srcOrd="5" destOrd="0" parTransId="{97A2523B-1496-4A12-9220-9E6DC689234F}" sibTransId="{D2C2F9C4-AA00-4694-ABAB-78D84FE90F68}"/>
    <dgm:cxn modelId="{5395CC6F-FBC6-4D7D-BAC4-153604D69930}" srcId="{EB699F4D-3F1D-4F74-B821-43047F48E557}" destId="{A5B6738A-42E1-46E5-9F39-ABF47296C251}" srcOrd="3" destOrd="0" parTransId="{6DFDF6FC-4A82-49EF-85BE-BB500CE6048D}" sibTransId="{BFE1CD66-4511-4ADD-A573-C2885B4D85CB}"/>
    <dgm:cxn modelId="{A1C46084-62C5-4C86-953D-5C231E6D95F5}" type="presOf" srcId="{AEBEC4FC-14DC-422E-9F99-0C0CCAAD058F}" destId="{D0D9E7D6-FE0B-4B71-82E2-62BB3111B243}" srcOrd="0" destOrd="0" presId="urn:microsoft.com/office/officeart/2005/8/layout/vList2"/>
    <dgm:cxn modelId="{9818AC89-E56B-4B16-B65C-2BA50E71C9E0}" srcId="{EB699F4D-3F1D-4F74-B821-43047F48E557}" destId="{1C01832E-1C98-4B80-A0FC-0B17D0200AFC}" srcOrd="1" destOrd="0" parTransId="{8A6DF35B-F8E1-4C10-84A4-EAFEECE2DDB6}" sibTransId="{3A12B5F8-F0B0-4186-9332-5819F7663B7A}"/>
    <dgm:cxn modelId="{617B1A90-079A-46E6-AC4D-443EB825E645}" srcId="{EB699F4D-3F1D-4F74-B821-43047F48E557}" destId="{BD230B68-2199-4E30-B1B3-7728D5FEDFB7}" srcOrd="4" destOrd="0" parTransId="{E65B5E78-EFE0-44CE-A1E8-919001A693F2}" sibTransId="{CB101ACF-51D5-480D-9F31-1B890B79DF1B}"/>
    <dgm:cxn modelId="{D6DB8D96-3856-4689-A367-70627152E974}" type="presOf" srcId="{A5B6738A-42E1-46E5-9F39-ABF47296C251}" destId="{78E7222C-A345-477D-80EE-6D1B51E00532}" srcOrd="0" destOrd="0" presId="urn:microsoft.com/office/officeart/2005/8/layout/vList2"/>
    <dgm:cxn modelId="{4E107D9C-119C-4178-B799-2ADC0AFB5355}" srcId="{EB699F4D-3F1D-4F74-B821-43047F48E557}" destId="{AEBEC4FC-14DC-422E-9F99-0C0CCAAD058F}" srcOrd="0" destOrd="0" parTransId="{F57195F7-B748-4E88-929C-8853434F4FAD}" sibTransId="{C5BCA07F-BAB3-4483-B408-2D4C2CA650F1}"/>
    <dgm:cxn modelId="{C59A0DBE-9910-406A-9285-FBB99F462E89}" type="presOf" srcId="{318C230C-0273-4584-808A-09B0D97C3D4E}" destId="{6B1E2199-F0B4-44F2-8958-950F3180C0C7}" srcOrd="0" destOrd="0" presId="urn:microsoft.com/office/officeart/2005/8/layout/vList2"/>
    <dgm:cxn modelId="{5FE133E2-50E4-43D5-A836-D5FEA7ADE128}" type="presOf" srcId="{EB699F4D-3F1D-4F74-B821-43047F48E557}" destId="{7E94818D-EF66-4D83-940F-2D7562DFD942}" srcOrd="0" destOrd="0" presId="urn:microsoft.com/office/officeart/2005/8/layout/vList2"/>
    <dgm:cxn modelId="{A9F3A1EB-CF1C-4412-AECA-FA60A5E2B3F0}" type="presOf" srcId="{BD230B68-2199-4E30-B1B3-7728D5FEDFB7}" destId="{9BC3FBA7-2B64-4D9A-AD97-3885E1B978BB}" srcOrd="0" destOrd="0" presId="urn:microsoft.com/office/officeart/2005/8/layout/vList2"/>
    <dgm:cxn modelId="{652E17F6-ECD3-489A-99C5-3D3E670EC0CB}" type="presOf" srcId="{1C01832E-1C98-4B80-A0FC-0B17D0200AFC}" destId="{9C97857B-49F3-4DA8-A4C6-A0FFA373628B}" srcOrd="0" destOrd="0" presId="urn:microsoft.com/office/officeart/2005/8/layout/vList2"/>
    <dgm:cxn modelId="{20D3BEAA-9D92-4928-99DE-EA2F8DADD747}" type="presParOf" srcId="{7E94818D-EF66-4D83-940F-2D7562DFD942}" destId="{D0D9E7D6-FE0B-4B71-82E2-62BB3111B243}" srcOrd="0" destOrd="0" presId="urn:microsoft.com/office/officeart/2005/8/layout/vList2"/>
    <dgm:cxn modelId="{AB5BA9B2-78DB-472C-BDA9-B4F6E8384ACD}" type="presParOf" srcId="{7E94818D-EF66-4D83-940F-2D7562DFD942}" destId="{F8505DFA-0E4D-4544-A258-EF07503F85B0}" srcOrd="1" destOrd="0" presId="urn:microsoft.com/office/officeart/2005/8/layout/vList2"/>
    <dgm:cxn modelId="{9707B4F9-32E4-435F-8BBF-E54E350D07C8}" type="presParOf" srcId="{7E94818D-EF66-4D83-940F-2D7562DFD942}" destId="{9C97857B-49F3-4DA8-A4C6-A0FFA373628B}" srcOrd="2" destOrd="0" presId="urn:microsoft.com/office/officeart/2005/8/layout/vList2"/>
    <dgm:cxn modelId="{685888C4-D2B4-4027-BFF5-B7E5A0BC65EB}" type="presParOf" srcId="{7E94818D-EF66-4D83-940F-2D7562DFD942}" destId="{67D536F1-14E7-4573-B85E-8B8C79959415}" srcOrd="3" destOrd="0" presId="urn:microsoft.com/office/officeart/2005/8/layout/vList2"/>
    <dgm:cxn modelId="{37FBEA0A-C1F2-459D-A74B-FE9707EE19E8}" type="presParOf" srcId="{7E94818D-EF66-4D83-940F-2D7562DFD942}" destId="{6B1E2199-F0B4-44F2-8958-950F3180C0C7}" srcOrd="4" destOrd="0" presId="urn:microsoft.com/office/officeart/2005/8/layout/vList2"/>
    <dgm:cxn modelId="{47BC07EF-6C7C-4FAB-8806-3A4C06FBDC76}" type="presParOf" srcId="{7E94818D-EF66-4D83-940F-2D7562DFD942}" destId="{2A5BDA69-685B-464D-B1AD-1A62665E4306}" srcOrd="5" destOrd="0" presId="urn:microsoft.com/office/officeart/2005/8/layout/vList2"/>
    <dgm:cxn modelId="{BF908D4D-CA7A-49E0-925A-9ED2F9E8DFCE}" type="presParOf" srcId="{7E94818D-EF66-4D83-940F-2D7562DFD942}" destId="{78E7222C-A345-477D-80EE-6D1B51E00532}" srcOrd="6" destOrd="0" presId="urn:microsoft.com/office/officeart/2005/8/layout/vList2"/>
    <dgm:cxn modelId="{F4D1B577-FD2E-4DA2-827E-536F7B496FCD}" type="presParOf" srcId="{7E94818D-EF66-4D83-940F-2D7562DFD942}" destId="{B93F054A-33BA-42B2-ADFA-FB4CB6F27209}" srcOrd="7" destOrd="0" presId="urn:microsoft.com/office/officeart/2005/8/layout/vList2"/>
    <dgm:cxn modelId="{A3F4D845-0AA3-4FE6-8FBD-8BBA5A5C7197}" type="presParOf" srcId="{7E94818D-EF66-4D83-940F-2D7562DFD942}" destId="{9BC3FBA7-2B64-4D9A-AD97-3885E1B978BB}" srcOrd="8" destOrd="0" presId="urn:microsoft.com/office/officeart/2005/8/layout/vList2"/>
    <dgm:cxn modelId="{D9EB0A69-20AA-4721-AA29-4025EA72C753}" type="presParOf" srcId="{7E94818D-EF66-4D83-940F-2D7562DFD942}" destId="{F2B6B18F-5DB1-463A-A6C3-312B59F32126}" srcOrd="9" destOrd="0" presId="urn:microsoft.com/office/officeart/2005/8/layout/vList2"/>
    <dgm:cxn modelId="{07B23265-208D-4282-9CBC-0BDDC5F5C341}" type="presParOf" srcId="{7E94818D-EF66-4D83-940F-2D7562DFD942}" destId="{37286D1D-10B2-4D59-A716-544780F0073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4469B-9F98-4C33-A021-663B3DDFE2B4}">
      <dsp:nvSpPr>
        <dsp:cNvPr id="0" name=""/>
        <dsp:cNvSpPr/>
      </dsp:nvSpPr>
      <dsp:spPr>
        <a:xfrm>
          <a:off x="1401756" y="2433"/>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As a health or social care worker, it is important to carry out further training and qualifications. </a:t>
          </a:r>
          <a:endParaRPr lang="en-US" sz="2000" kern="1200"/>
        </a:p>
      </dsp:txBody>
      <dsp:txXfrm>
        <a:off x="1401756" y="2433"/>
        <a:ext cx="4084404" cy="2450642"/>
      </dsp:txXfrm>
    </dsp:sp>
    <dsp:sp modelId="{9EDF9AFD-DAF9-4E89-A372-2A152DAB5C9D}">
      <dsp:nvSpPr>
        <dsp:cNvPr id="0" name=""/>
        <dsp:cNvSpPr/>
      </dsp:nvSpPr>
      <dsp:spPr>
        <a:xfrm>
          <a:off x="5894601" y="2433"/>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Continuing professional development, (CPD), is a record of your learning, development and achievement. It will usually be in a folder which keeps records of your progress beyond your initial training. </a:t>
          </a:r>
          <a:endParaRPr lang="en-US" sz="2000" kern="1200" dirty="0"/>
        </a:p>
      </dsp:txBody>
      <dsp:txXfrm>
        <a:off x="5894601" y="2433"/>
        <a:ext cx="4084404" cy="2450642"/>
      </dsp:txXfrm>
    </dsp:sp>
    <dsp:sp modelId="{4EA414B1-0820-4A0D-92FD-3D9F8C40566F}">
      <dsp:nvSpPr>
        <dsp:cNvPr id="0" name=""/>
        <dsp:cNvSpPr/>
      </dsp:nvSpPr>
      <dsp:spPr>
        <a:xfrm>
          <a:off x="1401756" y="2861517"/>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The PDP will help you to focus on areas for learning and development. Continual learning is needed by all workers, especially in health and social care as changes happen regularly. </a:t>
          </a:r>
          <a:endParaRPr lang="en-US" sz="2000" kern="1200"/>
        </a:p>
      </dsp:txBody>
      <dsp:txXfrm>
        <a:off x="1401756" y="2861517"/>
        <a:ext cx="4084404" cy="2450642"/>
      </dsp:txXfrm>
    </dsp:sp>
    <dsp:sp modelId="{62FF0BAC-29F3-4219-9100-37F7C2EE3DB2}">
      <dsp:nvSpPr>
        <dsp:cNvPr id="0" name=""/>
        <dsp:cNvSpPr/>
      </dsp:nvSpPr>
      <dsp:spPr>
        <a:xfrm>
          <a:off x="5894601" y="2861517"/>
          <a:ext cx="4084404" cy="2450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highlight>
                <a:srgbClr val="0000FF"/>
              </a:highlight>
            </a:rPr>
            <a:t>For example</a:t>
          </a:r>
          <a:r>
            <a:rPr lang="en-GB" sz="2000" kern="1200" dirty="0">
              <a:highlight>
                <a:srgbClr val="0000FF"/>
              </a:highlight>
            </a:rPr>
            <a:t>, </a:t>
          </a:r>
          <a:r>
            <a:rPr lang="en-GB" sz="2000" kern="1200" dirty="0"/>
            <a:t>legislation may change, ways of working may be developed and ways to complete documentation may be improved. Your CPD file will become valuable evidence of what you have done to develop your knowledge and skills.</a:t>
          </a:r>
          <a:endParaRPr lang="en-US" sz="2000" kern="1200" dirty="0"/>
        </a:p>
      </dsp:txBody>
      <dsp:txXfrm>
        <a:off x="5894601" y="2861517"/>
        <a:ext cx="4084404" cy="2450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DC607-944C-4802-97B4-A0132CBBC20E}">
      <dsp:nvSpPr>
        <dsp:cNvPr id="0" name=""/>
        <dsp:cNvSpPr/>
      </dsp:nvSpPr>
      <dsp:spPr>
        <a:xfrm>
          <a:off x="4517896" y="1393100"/>
          <a:ext cx="1450000" cy="14734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Duty of Care</a:t>
          </a:r>
        </a:p>
      </dsp:txBody>
      <dsp:txXfrm>
        <a:off x="4588679" y="1463883"/>
        <a:ext cx="1308434" cy="1331931"/>
      </dsp:txXfrm>
    </dsp:sp>
    <dsp:sp modelId="{C5A34C06-A974-49F5-9A59-37982B02597A}">
      <dsp:nvSpPr>
        <dsp:cNvPr id="0" name=""/>
        <dsp:cNvSpPr/>
      </dsp:nvSpPr>
      <dsp:spPr>
        <a:xfrm rot="16162902">
          <a:off x="5085057" y="1244822"/>
          <a:ext cx="296574" cy="0"/>
        </a:xfrm>
        <a:custGeom>
          <a:avLst/>
          <a:gdLst/>
          <a:ahLst/>
          <a:cxnLst/>
          <a:rect l="0" t="0" r="0" b="0"/>
          <a:pathLst>
            <a:path>
              <a:moveTo>
                <a:pt x="0" y="0"/>
              </a:moveTo>
              <a:lnTo>
                <a:pt x="29657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6AC445-331C-46FB-A92E-920486AD03C2}">
      <dsp:nvSpPr>
        <dsp:cNvPr id="0" name=""/>
        <dsp:cNvSpPr/>
      </dsp:nvSpPr>
      <dsp:spPr>
        <a:xfrm>
          <a:off x="4289865" y="171353"/>
          <a:ext cx="1873774" cy="9251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Completion of all tasks to the highest standard</a:t>
          </a:r>
        </a:p>
      </dsp:txBody>
      <dsp:txXfrm>
        <a:off x="4335029" y="216517"/>
        <a:ext cx="1783446" cy="834861"/>
      </dsp:txXfrm>
    </dsp:sp>
    <dsp:sp modelId="{EC167AD8-7352-4C36-8038-059C04EEDA69}">
      <dsp:nvSpPr>
        <dsp:cNvPr id="0" name=""/>
        <dsp:cNvSpPr/>
      </dsp:nvSpPr>
      <dsp:spPr>
        <a:xfrm rot="26703">
          <a:off x="5967893" y="2136307"/>
          <a:ext cx="212688" cy="0"/>
        </a:xfrm>
        <a:custGeom>
          <a:avLst/>
          <a:gdLst/>
          <a:ahLst/>
          <a:cxnLst/>
          <a:rect l="0" t="0" r="0" b="0"/>
          <a:pathLst>
            <a:path>
              <a:moveTo>
                <a:pt x="0" y="0"/>
              </a:moveTo>
              <a:lnTo>
                <a:pt x="2126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5A588F-5C58-4CF0-95E3-8024092ACEC6}">
      <dsp:nvSpPr>
        <dsp:cNvPr id="0" name=""/>
        <dsp:cNvSpPr/>
      </dsp:nvSpPr>
      <dsp:spPr>
        <a:xfrm>
          <a:off x="6180578" y="1640041"/>
          <a:ext cx="2278434" cy="10118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Application to all areas of professional practice</a:t>
          </a:r>
        </a:p>
      </dsp:txBody>
      <dsp:txXfrm>
        <a:off x="6229974" y="1689437"/>
        <a:ext cx="2179642" cy="913089"/>
      </dsp:txXfrm>
    </dsp:sp>
    <dsp:sp modelId="{22AD2CC3-752A-4D2D-A393-595AF868C5F4}">
      <dsp:nvSpPr>
        <dsp:cNvPr id="0" name=""/>
        <dsp:cNvSpPr/>
      </dsp:nvSpPr>
      <dsp:spPr>
        <a:xfrm rot="5433804">
          <a:off x="5058836" y="3041684"/>
          <a:ext cx="350187" cy="0"/>
        </a:xfrm>
        <a:custGeom>
          <a:avLst/>
          <a:gdLst/>
          <a:ahLst/>
          <a:cxnLst/>
          <a:rect l="0" t="0" r="0" b="0"/>
          <a:pathLst>
            <a:path>
              <a:moveTo>
                <a:pt x="0" y="0"/>
              </a:moveTo>
              <a:lnTo>
                <a:pt x="35018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DF8778-5C0B-4FDE-B335-77D223E5E412}">
      <dsp:nvSpPr>
        <dsp:cNvPr id="0" name=""/>
        <dsp:cNvSpPr/>
      </dsp:nvSpPr>
      <dsp:spPr>
        <a:xfrm>
          <a:off x="4289870" y="3216769"/>
          <a:ext cx="1873774" cy="1108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Adhering to codes of practices and legislation</a:t>
          </a:r>
        </a:p>
      </dsp:txBody>
      <dsp:txXfrm>
        <a:off x="4343981" y="3270880"/>
        <a:ext cx="1765552" cy="1000243"/>
      </dsp:txXfrm>
    </dsp:sp>
    <dsp:sp modelId="{C1A38310-0F18-40E9-9490-A344AA608B47}">
      <dsp:nvSpPr>
        <dsp:cNvPr id="0" name=""/>
        <dsp:cNvSpPr/>
      </dsp:nvSpPr>
      <dsp:spPr>
        <a:xfrm rot="10748970">
          <a:off x="4178568" y="2143131"/>
          <a:ext cx="339346" cy="0"/>
        </a:xfrm>
        <a:custGeom>
          <a:avLst/>
          <a:gdLst/>
          <a:ahLst/>
          <a:cxnLst/>
          <a:rect l="0" t="0" r="0" b="0"/>
          <a:pathLst>
            <a:path>
              <a:moveTo>
                <a:pt x="0" y="0"/>
              </a:moveTo>
              <a:lnTo>
                <a:pt x="33934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B89924-75A6-425A-8CC8-82AEB4E6BA7A}">
      <dsp:nvSpPr>
        <dsp:cNvPr id="0" name=""/>
        <dsp:cNvSpPr/>
      </dsp:nvSpPr>
      <dsp:spPr>
        <a:xfrm>
          <a:off x="1959766" y="1570618"/>
          <a:ext cx="2218820" cy="118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All staff have a responsibility for the safety of the service users</a:t>
          </a:r>
        </a:p>
      </dsp:txBody>
      <dsp:txXfrm>
        <a:off x="2017515" y="1628367"/>
        <a:ext cx="2103322" cy="1067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C1FD5-5696-4AC7-8436-83D08FA8ED6A}">
      <dsp:nvSpPr>
        <dsp:cNvPr id="0" name=""/>
        <dsp:cNvSpPr/>
      </dsp:nvSpPr>
      <dsp:spPr>
        <a:xfrm>
          <a:off x="0" y="263381"/>
          <a:ext cx="9253918" cy="2368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Professional practice is defined as practice that reflects the commitment to caring relationships with patients and families and strong ethical values; utilization of specialized knowledge, critical inquiry, and evidence-informed decision making; continuous development of self and others; accountability and responsibility for insightful competent practice;</a:t>
          </a:r>
          <a:endParaRPr lang="en-US" sz="2300" kern="1200"/>
        </a:p>
      </dsp:txBody>
      <dsp:txXfrm>
        <a:off x="115600" y="378981"/>
        <a:ext cx="9022718" cy="2136880"/>
      </dsp:txXfrm>
    </dsp:sp>
    <dsp:sp modelId="{E41435C4-74AD-4CE7-8AE1-E5EDFC911038}">
      <dsp:nvSpPr>
        <dsp:cNvPr id="0" name=""/>
        <dsp:cNvSpPr/>
      </dsp:nvSpPr>
      <dsp:spPr>
        <a:xfrm>
          <a:off x="0" y="2697701"/>
          <a:ext cx="9253918" cy="2368080"/>
        </a:xfrm>
        <a:prstGeom prst="roundRect">
          <a:avLst/>
        </a:prstGeom>
        <a:solidFill>
          <a:schemeClr val="accent5">
            <a:hueOff val="-360011"/>
            <a:satOff val="-17245"/>
            <a:lumOff val="-1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The goal of professional practice at ABC Health Services is to have: Caring, competent, committed healthcare professionals collaborating to create quality outcomes and positive patient and family experiences</a:t>
          </a:r>
          <a:endParaRPr lang="en-US" sz="2300" kern="1200" dirty="0"/>
        </a:p>
      </dsp:txBody>
      <dsp:txXfrm>
        <a:off x="115600" y="2813301"/>
        <a:ext cx="9022718" cy="2136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910F-34D1-45DA-8624-91341756B6ED}">
      <dsp:nvSpPr>
        <dsp:cNvPr id="0" name=""/>
        <dsp:cNvSpPr/>
      </dsp:nvSpPr>
      <dsp:spPr>
        <a:xfrm>
          <a:off x="2217" y="672811"/>
          <a:ext cx="5250436" cy="45499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0" i="0" kern="1200" dirty="0"/>
            <a:t>“</a:t>
          </a:r>
          <a:r>
            <a:rPr lang="en-GB" sz="2300" b="0" i="0" kern="1200" dirty="0">
              <a:solidFill>
                <a:schemeClr val="bg1"/>
              </a:solidFill>
            </a:rPr>
            <a:t>Practice development is a </a:t>
          </a:r>
          <a:r>
            <a:rPr lang="en-GB" sz="2300" b="0" i="0" kern="1200" dirty="0">
              <a:solidFill>
                <a:schemeClr val="bg1"/>
              </a:solidFill>
              <a:highlight>
                <a:srgbClr val="FF00FF"/>
              </a:highlight>
            </a:rPr>
            <a:t>continuous process of improvement towards increased effectiveness in person centred care</a:t>
          </a:r>
          <a:r>
            <a:rPr lang="en-GB" sz="2300" b="0" i="0" kern="1200" dirty="0">
              <a:solidFill>
                <a:schemeClr val="bg1"/>
              </a:solidFill>
            </a:rPr>
            <a:t>, through the enabling of nurses and healthcare teams to transform the culture and context of care.</a:t>
          </a:r>
        </a:p>
        <a:p>
          <a:pPr marL="0" lvl="0" indent="0" algn="ctr" defTabSz="1022350">
            <a:lnSpc>
              <a:spcPct val="90000"/>
            </a:lnSpc>
            <a:spcBef>
              <a:spcPct val="0"/>
            </a:spcBef>
            <a:spcAft>
              <a:spcPct val="35000"/>
            </a:spcAft>
            <a:buNone/>
          </a:pPr>
          <a:r>
            <a:rPr lang="en-GB" sz="2300" b="0" i="0" kern="1200" dirty="0">
              <a:solidFill>
                <a:schemeClr val="bg1"/>
              </a:solidFill>
            </a:rPr>
            <a:t> It is enabled and supported by facilitators committed to a systematic, rigorous continuous process of emancipatory change.” (McCormack et al., 1999.</a:t>
          </a:r>
          <a:r>
            <a:rPr lang="en-GB" sz="2300" b="1" i="0" kern="1200" dirty="0">
              <a:solidFill>
                <a:schemeClr val="bg1"/>
              </a:solidFill>
            </a:rPr>
            <a:t> </a:t>
          </a:r>
          <a:r>
            <a:rPr lang="en-GB" sz="2300" b="0" i="0" kern="1200" dirty="0">
              <a:solidFill>
                <a:schemeClr val="bg1"/>
              </a:solidFill>
            </a:rPr>
            <a:t>pg. 256).</a:t>
          </a:r>
          <a:endParaRPr lang="en-US" sz="2300" kern="1200" dirty="0">
            <a:solidFill>
              <a:schemeClr val="bg1"/>
            </a:solidFill>
          </a:endParaRPr>
        </a:p>
      </dsp:txBody>
      <dsp:txXfrm>
        <a:off x="2217" y="672811"/>
        <a:ext cx="5250436" cy="4549986"/>
      </dsp:txXfrm>
    </dsp:sp>
    <dsp:sp modelId="{BF1A47F3-67ED-411C-A056-E1C7FA81FE10}">
      <dsp:nvSpPr>
        <dsp:cNvPr id="0" name=""/>
        <dsp:cNvSpPr/>
      </dsp:nvSpPr>
      <dsp:spPr>
        <a:xfrm>
          <a:off x="5777697" y="633039"/>
          <a:ext cx="5586779" cy="46295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1" i="0" kern="1200" dirty="0">
              <a:solidFill>
                <a:schemeClr val="bg1"/>
              </a:solidFill>
            </a:rPr>
            <a:t>Practice development</a:t>
          </a:r>
          <a:r>
            <a:rPr lang="en-GB" sz="2300" b="0" i="0" kern="1200" dirty="0">
              <a:solidFill>
                <a:schemeClr val="bg1"/>
              </a:solidFill>
            </a:rPr>
            <a:t> is defined as a facilitated process that aims to promote </a:t>
          </a:r>
          <a:r>
            <a:rPr lang="en-GB" sz="2300" b="0" i="0" kern="1200" dirty="0">
              <a:solidFill>
                <a:schemeClr val="tx1"/>
              </a:solidFill>
              <a:highlight>
                <a:srgbClr val="FFFF00"/>
              </a:highlight>
            </a:rPr>
            <a:t>person- centred and evidence-based healthcare</a:t>
          </a:r>
          <a:r>
            <a:rPr lang="en-GB" sz="2300" b="0" i="0" kern="1200" dirty="0">
              <a:solidFill>
                <a:schemeClr val="bg1"/>
              </a:solidFill>
            </a:rPr>
            <a:t>. </a:t>
          </a:r>
          <a:r>
            <a:rPr lang="en-GB" sz="2300" b="1" i="0" kern="1200" dirty="0">
              <a:solidFill>
                <a:schemeClr val="bg1"/>
              </a:solidFill>
            </a:rPr>
            <a:t>Practice development</a:t>
          </a:r>
          <a:r>
            <a:rPr lang="en-GB" sz="2300" b="0" i="0" kern="1200" dirty="0">
              <a:solidFill>
                <a:schemeClr val="bg1"/>
              </a:solidFill>
            </a:rPr>
            <a:t> seeks to engage individuals at all levels of an organisation in order to create positive change</a:t>
          </a:r>
          <a:r>
            <a:rPr lang="en-GB" sz="2300" b="0" i="0" kern="1200" dirty="0"/>
            <a:t>.</a:t>
          </a:r>
          <a:endParaRPr lang="en-US" sz="2300" kern="1200" dirty="0"/>
        </a:p>
      </dsp:txBody>
      <dsp:txXfrm>
        <a:off x="5777697" y="633039"/>
        <a:ext cx="5586779" cy="4629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8644D-5DD2-436F-A90D-EC139ADDD378}">
      <dsp:nvSpPr>
        <dsp:cNvPr id="0" name=""/>
        <dsp:cNvSpPr/>
      </dsp:nvSpPr>
      <dsp:spPr>
        <a:xfrm>
          <a:off x="0" y="2524"/>
          <a:ext cx="109050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B10FD-FFDC-48B7-8A68-47EFEA1F18D3}">
      <dsp:nvSpPr>
        <dsp:cNvPr id="0" name=""/>
        <dsp:cNvSpPr/>
      </dsp:nvSpPr>
      <dsp:spPr>
        <a:xfrm>
          <a:off x="0" y="2524"/>
          <a:ext cx="10905066" cy="1201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b="1" i="0" kern="1200" dirty="0">
              <a:highlight>
                <a:srgbClr val="00FFFF"/>
              </a:highlight>
              <a:latin typeface="Candara" panose="020E0502030303020204" pitchFamily="34" charset="0"/>
            </a:rPr>
            <a:t>Practice Development and the Workplace</a:t>
          </a:r>
          <a:endParaRPr lang="en-US" sz="3600" kern="1200" dirty="0">
            <a:highlight>
              <a:srgbClr val="00FFFF"/>
            </a:highlight>
            <a:latin typeface="Candara" panose="020E0502030303020204" pitchFamily="34" charset="0"/>
          </a:endParaRPr>
        </a:p>
      </dsp:txBody>
      <dsp:txXfrm>
        <a:off x="0" y="2524"/>
        <a:ext cx="10905066" cy="1201115"/>
      </dsp:txXfrm>
    </dsp:sp>
    <dsp:sp modelId="{0BB1F3AD-AAFD-4D25-9ACF-5AE322A60EF5}">
      <dsp:nvSpPr>
        <dsp:cNvPr id="0" name=""/>
        <dsp:cNvSpPr/>
      </dsp:nvSpPr>
      <dsp:spPr>
        <a:xfrm>
          <a:off x="0" y="1203640"/>
          <a:ext cx="109050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6F465-ABA4-4DE3-8982-D2703C1C11EB}">
      <dsp:nvSpPr>
        <dsp:cNvPr id="0" name=""/>
        <dsp:cNvSpPr/>
      </dsp:nvSpPr>
      <dsp:spPr>
        <a:xfrm>
          <a:off x="0" y="1203640"/>
          <a:ext cx="10905066" cy="236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0" i="0" kern="1200" dirty="0">
              <a:latin typeface="Tw Cen MT" panose="020B0602020104020603" pitchFamily="34" charset="0"/>
            </a:rPr>
            <a:t>The practice development approach, links clinician-led innovation to the context of the workplace. The organisation (local and wider) may adopt this approach as a means to quality improvement of ‘practices’ which will lead to the development and implementation of evidence-based practice policies and influence strategic vision.</a:t>
          </a:r>
          <a:endParaRPr lang="en-US" sz="3100" kern="1200" dirty="0">
            <a:latin typeface="Tw Cen MT" panose="020B0602020104020603" pitchFamily="34" charset="0"/>
          </a:endParaRPr>
        </a:p>
      </dsp:txBody>
      <dsp:txXfrm>
        <a:off x="0" y="1203640"/>
        <a:ext cx="10905066" cy="2365937"/>
      </dsp:txXfrm>
    </dsp:sp>
    <dsp:sp modelId="{F5154FF7-D200-4B7E-ADC0-7D7F59320A2B}">
      <dsp:nvSpPr>
        <dsp:cNvPr id="0" name=""/>
        <dsp:cNvSpPr/>
      </dsp:nvSpPr>
      <dsp:spPr>
        <a:xfrm>
          <a:off x="0" y="3569577"/>
          <a:ext cx="109050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2E214-21CB-49BB-B6D7-0CBEE05B6218}">
      <dsp:nvSpPr>
        <dsp:cNvPr id="0" name=""/>
        <dsp:cNvSpPr/>
      </dsp:nvSpPr>
      <dsp:spPr>
        <a:xfrm>
          <a:off x="0" y="3569577"/>
          <a:ext cx="10905066" cy="236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0" i="0" kern="1200" dirty="0">
              <a:latin typeface="Tw Cen MT" panose="020B0602020104020603" pitchFamily="34" charset="0"/>
            </a:rPr>
            <a:t>It also offers clinicians the opportunity to critically evaluate and evolve their workplace practices and their practice culture while taking into account the organisational context of their work. Practice development has strong links with methods of workplace learning and communities of practice theories</a:t>
          </a:r>
          <a:r>
            <a:rPr lang="en-GB" sz="3100" b="0" i="0" kern="1200" dirty="0"/>
            <a:t>.</a:t>
          </a:r>
          <a:endParaRPr lang="en-US" sz="3100" kern="1200" dirty="0"/>
        </a:p>
      </dsp:txBody>
      <dsp:txXfrm>
        <a:off x="0" y="3569577"/>
        <a:ext cx="10905066" cy="2365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24B85-2D4A-48A9-B2A9-D75282C78D41}">
      <dsp:nvSpPr>
        <dsp:cNvPr id="0" name=""/>
        <dsp:cNvSpPr/>
      </dsp:nvSpPr>
      <dsp:spPr>
        <a:xfrm>
          <a:off x="0" y="795528"/>
          <a:ext cx="8939080" cy="146866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01A02-7477-4BA1-92BB-AA2F45DEE7C0}">
      <dsp:nvSpPr>
        <dsp:cNvPr id="0" name=""/>
        <dsp:cNvSpPr/>
      </dsp:nvSpPr>
      <dsp:spPr>
        <a:xfrm>
          <a:off x="444271" y="1125978"/>
          <a:ext cx="807766" cy="807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38F7C3-53FD-4407-A26D-E02C1F532560}">
      <dsp:nvSpPr>
        <dsp:cNvPr id="0" name=""/>
        <dsp:cNvSpPr/>
      </dsp:nvSpPr>
      <dsp:spPr>
        <a:xfrm>
          <a:off x="1696310" y="795528"/>
          <a:ext cx="7242769" cy="146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34" tIns="155434" rIns="155434" bIns="155434" numCol="1" spcCol="1270" anchor="ctr" anchorCtr="0">
          <a:noAutofit/>
        </a:bodyPr>
        <a:lstStyle/>
        <a:p>
          <a:pPr marL="0" lvl="0" indent="0" algn="l" defTabSz="1600200">
            <a:lnSpc>
              <a:spcPct val="90000"/>
            </a:lnSpc>
            <a:spcBef>
              <a:spcPct val="0"/>
            </a:spcBef>
            <a:spcAft>
              <a:spcPct val="35000"/>
            </a:spcAft>
            <a:buNone/>
          </a:pPr>
          <a:r>
            <a:rPr lang="en-GB" sz="3600" b="0" i="0" kern="1200" dirty="0">
              <a:highlight>
                <a:srgbClr val="FF00FF"/>
              </a:highlight>
            </a:rPr>
            <a:t>Why is professional practice important?</a:t>
          </a:r>
          <a:endParaRPr lang="en-US" sz="3600" kern="1200" dirty="0">
            <a:highlight>
              <a:srgbClr val="FF00FF"/>
            </a:highlight>
          </a:endParaRPr>
        </a:p>
      </dsp:txBody>
      <dsp:txXfrm>
        <a:off x="1696310" y="795528"/>
        <a:ext cx="7242769" cy="1468667"/>
      </dsp:txXfrm>
    </dsp:sp>
    <dsp:sp modelId="{FCE9488D-FB19-4620-890E-58019AE19148}">
      <dsp:nvSpPr>
        <dsp:cNvPr id="0" name=""/>
        <dsp:cNvSpPr/>
      </dsp:nvSpPr>
      <dsp:spPr>
        <a:xfrm>
          <a:off x="0" y="2631361"/>
          <a:ext cx="8939080" cy="146866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3A681-EB41-4004-A948-2FEE1888DFDF}">
      <dsp:nvSpPr>
        <dsp:cNvPr id="0" name=""/>
        <dsp:cNvSpPr/>
      </dsp:nvSpPr>
      <dsp:spPr>
        <a:xfrm>
          <a:off x="444271" y="2961811"/>
          <a:ext cx="807766" cy="807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B1F80-B972-48B0-9D0E-5A0CFF68E066}">
      <dsp:nvSpPr>
        <dsp:cNvPr id="0" name=""/>
        <dsp:cNvSpPr/>
      </dsp:nvSpPr>
      <dsp:spPr>
        <a:xfrm>
          <a:off x="1696310" y="2631361"/>
          <a:ext cx="7242769" cy="146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34" tIns="155434" rIns="155434" bIns="155434" numCol="1" spcCol="1270" anchor="ctr" anchorCtr="0">
          <a:noAutofit/>
        </a:bodyPr>
        <a:lstStyle/>
        <a:p>
          <a:pPr marL="0" lvl="0" indent="0" algn="l" defTabSz="889000">
            <a:lnSpc>
              <a:spcPct val="90000"/>
            </a:lnSpc>
            <a:spcBef>
              <a:spcPct val="0"/>
            </a:spcBef>
            <a:spcAft>
              <a:spcPct val="35000"/>
            </a:spcAft>
            <a:buNone/>
          </a:pPr>
          <a:r>
            <a:rPr lang="en-GB" sz="2000" b="0" i="0" kern="1200"/>
            <a:t>An environment that supports </a:t>
          </a:r>
          <a:r>
            <a:rPr lang="en-GB" sz="2000" b="1" i="0" kern="1200"/>
            <a:t>professional practice</a:t>
          </a:r>
          <a:r>
            <a:rPr lang="en-GB" sz="2000" b="0" i="0" kern="1200"/>
            <a:t> is arguably the most </a:t>
          </a:r>
          <a:r>
            <a:rPr lang="en-GB" sz="2000" b="1" i="0" kern="1200"/>
            <a:t>important</a:t>
          </a:r>
          <a:r>
            <a:rPr lang="en-GB" sz="2000" b="0" i="0" kern="1200"/>
            <a:t> factor to achieve better staffing, better patient outcomes, and higher staff and patient satisfacti</a:t>
          </a:r>
          <a:endParaRPr lang="en-US" sz="2000" kern="1200"/>
        </a:p>
      </dsp:txBody>
      <dsp:txXfrm>
        <a:off x="1696310" y="2631361"/>
        <a:ext cx="7242769" cy="14686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9E7D6-FE0B-4B71-82E2-62BB3111B243}">
      <dsp:nvSpPr>
        <dsp:cNvPr id="0" name=""/>
        <dsp:cNvSpPr/>
      </dsp:nvSpPr>
      <dsp:spPr>
        <a:xfrm>
          <a:off x="0" y="85857"/>
          <a:ext cx="8004515" cy="8599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i="0" kern="1200" dirty="0">
              <a:highlight>
                <a:srgbClr val="800080"/>
              </a:highlight>
            </a:rPr>
            <a:t>There are many learning activities that you can take part in to help your career such as:</a:t>
          </a:r>
          <a:endParaRPr lang="en-US" sz="2100" b="1" kern="1200" dirty="0">
            <a:highlight>
              <a:srgbClr val="800080"/>
            </a:highlight>
          </a:endParaRPr>
        </a:p>
      </dsp:txBody>
      <dsp:txXfrm>
        <a:off x="41979" y="127836"/>
        <a:ext cx="7920557" cy="775992"/>
      </dsp:txXfrm>
    </dsp:sp>
    <dsp:sp modelId="{9C97857B-49F3-4DA8-A4C6-A0FFA373628B}">
      <dsp:nvSpPr>
        <dsp:cNvPr id="0" name=""/>
        <dsp:cNvSpPr/>
      </dsp:nvSpPr>
      <dsp:spPr>
        <a:xfrm>
          <a:off x="0" y="1006287"/>
          <a:ext cx="8004515" cy="8599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t>On-the-job learning</a:t>
          </a:r>
          <a:endParaRPr lang="en-US" sz="2100" kern="1200" dirty="0"/>
        </a:p>
      </dsp:txBody>
      <dsp:txXfrm>
        <a:off x="41979" y="1048266"/>
        <a:ext cx="7920557" cy="775992"/>
      </dsp:txXfrm>
    </dsp:sp>
    <dsp:sp modelId="{6B1E2199-F0B4-44F2-8958-950F3180C0C7}">
      <dsp:nvSpPr>
        <dsp:cNvPr id="0" name=""/>
        <dsp:cNvSpPr/>
      </dsp:nvSpPr>
      <dsp:spPr>
        <a:xfrm>
          <a:off x="0" y="1926717"/>
          <a:ext cx="8004515" cy="8599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t>Courses and workshops</a:t>
          </a:r>
          <a:endParaRPr lang="en-US" sz="2100" kern="1200" dirty="0"/>
        </a:p>
      </dsp:txBody>
      <dsp:txXfrm>
        <a:off x="41979" y="1968696"/>
        <a:ext cx="7920557" cy="775992"/>
      </dsp:txXfrm>
    </dsp:sp>
    <dsp:sp modelId="{78E7222C-A345-477D-80EE-6D1B51E00532}">
      <dsp:nvSpPr>
        <dsp:cNvPr id="0" name=""/>
        <dsp:cNvSpPr/>
      </dsp:nvSpPr>
      <dsp:spPr>
        <a:xfrm>
          <a:off x="0" y="2847147"/>
          <a:ext cx="8004515" cy="8599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t>Volunteering</a:t>
          </a:r>
          <a:endParaRPr lang="en-US" sz="2100" kern="1200" dirty="0"/>
        </a:p>
      </dsp:txBody>
      <dsp:txXfrm>
        <a:off x="41979" y="2889126"/>
        <a:ext cx="7920557" cy="775992"/>
      </dsp:txXfrm>
    </dsp:sp>
    <dsp:sp modelId="{9BC3FBA7-2B64-4D9A-AD97-3885E1B978BB}">
      <dsp:nvSpPr>
        <dsp:cNvPr id="0" name=""/>
        <dsp:cNvSpPr/>
      </dsp:nvSpPr>
      <dsp:spPr>
        <a:xfrm>
          <a:off x="0" y="3767578"/>
          <a:ext cx="8004515" cy="8599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t>Computer-based learning</a:t>
          </a:r>
          <a:endParaRPr lang="en-US" sz="2100" kern="1200" dirty="0"/>
        </a:p>
      </dsp:txBody>
      <dsp:txXfrm>
        <a:off x="41979" y="3809557"/>
        <a:ext cx="7920557" cy="775992"/>
      </dsp:txXfrm>
    </dsp:sp>
    <dsp:sp modelId="{37286D1D-10B2-4D59-A716-544780F00730}">
      <dsp:nvSpPr>
        <dsp:cNvPr id="0" name=""/>
        <dsp:cNvSpPr/>
      </dsp:nvSpPr>
      <dsp:spPr>
        <a:xfrm>
          <a:off x="0" y="4688008"/>
          <a:ext cx="8004515" cy="8599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E-learning</a:t>
          </a:r>
          <a:endParaRPr lang="en-US" sz="2100" kern="1200" dirty="0">
            <a:solidFill>
              <a:schemeClr val="bg1"/>
            </a:solidFill>
          </a:endParaRPr>
        </a:p>
      </dsp:txBody>
      <dsp:txXfrm>
        <a:off x="41979" y="4729987"/>
        <a:ext cx="7920557" cy="7759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7A021-B0B2-4D33-8B6A-C9514172587C}" type="datetimeFigureOut">
              <a:rPr lang="en-GB" smtClean="0"/>
              <a:t>10/05/2021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A99D1-C9B6-449A-A120-9A8A92798EBA}" type="slidenum">
              <a:rPr lang="en-GB" smtClean="0"/>
              <a:t>‹#›</a:t>
            </a:fld>
            <a:endParaRPr lang="en-GB"/>
          </a:p>
        </p:txBody>
      </p:sp>
    </p:spTree>
    <p:extLst>
      <p:ext uri="{BB962C8B-B14F-4D97-AF65-F5344CB8AC3E}">
        <p14:creationId xmlns:p14="http://schemas.microsoft.com/office/powerpoint/2010/main" val="182649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CD159A81-C6F1-4333-ADA3-61DACFB27968}" type="datetime2">
              <a:rPr lang="en-US" smtClean="0"/>
              <a:t>Monday, May 10,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Created by Tayo Alebiosu</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42966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F8694E40-C30D-4AF5-AFA7-BF09EBAB3CF6}" type="datetime2">
              <a:rPr lang="en-US" smtClean="0"/>
              <a:t>Monday, May 10,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9438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54131B7A-C1FB-4E71-AB4F-95D136383415}" type="datetime2">
              <a:rPr lang="en-US" smtClean="0"/>
              <a:t>Monday, May 10,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8674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D0F051C9-4D66-4AFF-AB4F-6F3A0CE012FE}" type="datetime2">
              <a:rPr lang="en-US" smtClean="0"/>
              <a:t>Monday, May 10,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7301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F97815C0-E3AA-43C6-B428-9B973214E99C}" type="datetime2">
              <a:rPr lang="en-US" smtClean="0"/>
              <a:t>Monday, May 10,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4482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2F465CFE-47C7-4F1C-B150-BA5431B32BF8}" type="datetime2">
              <a:rPr lang="en-US" smtClean="0"/>
              <a:t>Monday, May 10,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19073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65C7D683-EFDE-4AAA-923D-E68471537049}" type="datetime2">
              <a:rPr lang="en-US" smtClean="0"/>
              <a:t>Monday, May 10,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9744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3A2DD950-E22D-4A93-A158-016F300624F5}" type="datetime2">
              <a:rPr lang="en-US" smtClean="0"/>
              <a:t>Monday, May 10,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2712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FAC0CFB3-72AC-4919-BEFE-5D1E2A0423D2}" type="datetime2">
              <a:rPr lang="en-US" smtClean="0"/>
              <a:t>Monday, May 10,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3141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A88F6E55-6B06-4BBC-B52F-2A40D551C2E1}" type="datetime2">
              <a:rPr lang="en-US" smtClean="0"/>
              <a:t>Monday, May 10,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233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22025240-8F25-415A-AD81-E20832AC57F2}" type="datetime2">
              <a:rPr lang="en-US" smtClean="0"/>
              <a:t>Monday, May 10,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0236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F40BF649-7B22-4F20-A480-6C1AEB4ECEA7}" type="datetime2">
              <a:rPr lang="en-US" smtClean="0"/>
              <a:t>Monday, May 10,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872893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rcnhca.org.uk/sample-page/what-person-centred-care-mean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ng.com/videos/search?q=dignity&amp;&amp;view=detail&amp;mid=1C20BCF76D4BA66BF5291C20BCF76D4BA66BF529&amp;&amp;FORM=VRDGAR"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healthcareers.nhs.uk/career-planning/developing-your-career/personal-and-professional-development/personal-development"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hyperlink" Target="https://www.healthcareers.nhs.uk/career-planning/developing-your-health-career/developing-your-portfoli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healthcareers.nhs.uk/career-planning/developing-your-health-career/personal-and-professional-development/continuing-professional-development-cpd" TargetMode="External"/><Relationship Id="rId2" Type="http://schemas.openxmlformats.org/officeDocument/2006/relationships/hyperlink" Target="https://nursekey.com/an-overview-of-practice-development/" TargetMode="External"/><Relationship Id="rId1" Type="http://schemas.openxmlformats.org/officeDocument/2006/relationships/slideLayout" Target="../slideLayouts/slideLayout2.xml"/><Relationship Id="rId4" Type="http://schemas.openxmlformats.org/officeDocument/2006/relationships/hyperlink" Target="https://www.skillsyouneed.com/ps/areas-of-personal-development.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mTVaxM3Fum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E14E-208F-43B2-BE8F-E34786B20E5A}"/>
              </a:ext>
            </a:extLst>
          </p:cNvPr>
          <p:cNvSpPr>
            <a:spLocks noGrp="1"/>
          </p:cNvSpPr>
          <p:nvPr>
            <p:ph type="ctrTitle"/>
          </p:nvPr>
        </p:nvSpPr>
        <p:spPr>
          <a:xfrm>
            <a:off x="2729948" y="1815548"/>
            <a:ext cx="9350734" cy="1257631"/>
          </a:xfrm>
        </p:spPr>
        <p:txBody>
          <a:bodyPr>
            <a:normAutofit fontScale="90000"/>
          </a:bodyPr>
          <a:lstStyle/>
          <a:p>
            <a:r>
              <a:rPr lang="en-GB" sz="4000" b="1" i="1" dirty="0">
                <a:effectLst/>
                <a:highlight>
                  <a:srgbClr val="00FF00"/>
                </a:highlight>
                <a:latin typeface="Candara" panose="020E0502030303020204" pitchFamily="34" charset="0"/>
              </a:rPr>
              <a:t>Continuing professional development (CPD)</a:t>
            </a:r>
            <a:br>
              <a:rPr lang="en-GB" sz="4000" b="1" i="1" dirty="0">
                <a:effectLst/>
                <a:highlight>
                  <a:srgbClr val="00FF00"/>
                </a:highlight>
                <a:latin typeface="Candara" panose="020E0502030303020204" pitchFamily="34" charset="0"/>
              </a:rPr>
            </a:br>
            <a:r>
              <a:rPr lang="en-GB" sz="4000" b="1" i="1" dirty="0">
                <a:effectLst/>
                <a:highlight>
                  <a:srgbClr val="00FF00"/>
                </a:highlight>
                <a:latin typeface="Candara" panose="020E0502030303020204" pitchFamily="34" charset="0"/>
              </a:rPr>
              <a:t>Week -2- Personal practice development</a:t>
            </a:r>
            <a:r>
              <a:rPr lang="en-GB" sz="1050" b="1" i="0" dirty="0">
                <a:solidFill>
                  <a:srgbClr val="1572B8"/>
                </a:solidFill>
                <a:effectLst/>
                <a:latin typeface="Frutiger W01"/>
              </a:rPr>
              <a:t>)</a:t>
            </a:r>
          </a:p>
        </p:txBody>
      </p:sp>
      <p:sp>
        <p:nvSpPr>
          <p:cNvPr id="3" name="Subtitle 2">
            <a:extLst>
              <a:ext uri="{FF2B5EF4-FFF2-40B4-BE49-F238E27FC236}">
                <a16:creationId xmlns:a16="http://schemas.microsoft.com/office/drawing/2014/main" id="{6644C187-460D-4205-AAAE-E26B259DCA9E}"/>
              </a:ext>
            </a:extLst>
          </p:cNvPr>
          <p:cNvSpPr>
            <a:spLocks noGrp="1"/>
          </p:cNvSpPr>
          <p:nvPr>
            <p:ph type="subTitle" idx="1"/>
          </p:nvPr>
        </p:nvSpPr>
        <p:spPr>
          <a:xfrm>
            <a:off x="954157" y="6098649"/>
            <a:ext cx="9866244" cy="302151"/>
          </a:xfrm>
        </p:spPr>
        <p:txBody>
          <a:bodyPr>
            <a:normAutofit fontScale="25000" lnSpcReduction="20000"/>
          </a:bodyPr>
          <a:lstStyle/>
          <a:p>
            <a:pPr algn="l"/>
            <a:endParaRPr lang="en-GB" sz="1200">
              <a:solidFill>
                <a:schemeClr val="bg1"/>
              </a:solidFill>
            </a:endParaRPr>
          </a:p>
        </p:txBody>
      </p:sp>
      <p:sp>
        <p:nvSpPr>
          <p:cNvPr id="5" name="Footer Placeholder 4">
            <a:extLst>
              <a:ext uri="{FF2B5EF4-FFF2-40B4-BE49-F238E27FC236}">
                <a16:creationId xmlns:a16="http://schemas.microsoft.com/office/drawing/2014/main" id="{3F26795C-D060-4AD6-8E71-73AE22659733}"/>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705742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F54B5-E29C-493E-BAAB-730CF1AF4BA4}"/>
              </a:ext>
            </a:extLst>
          </p:cNvPr>
          <p:cNvSpPr>
            <a:spLocks noGrp="1"/>
          </p:cNvSpPr>
          <p:nvPr>
            <p:ph idx="1"/>
          </p:nvPr>
        </p:nvSpPr>
        <p:spPr/>
        <p:txBody>
          <a:bodyPr>
            <a:normAutofit fontScale="92500"/>
          </a:bodyPr>
          <a:lstStyle/>
          <a:p>
            <a:r>
              <a:rPr lang="en-GB" dirty="0"/>
              <a:t>Professional practice is defined as practice that reflects the </a:t>
            </a:r>
            <a:r>
              <a:rPr lang="en-GB" dirty="0">
                <a:highlight>
                  <a:srgbClr val="00FFFF"/>
                </a:highlight>
              </a:rPr>
              <a:t>commitment to caring </a:t>
            </a:r>
            <a:r>
              <a:rPr lang="en-GB" dirty="0"/>
              <a:t>relationships with patients and families and strong ethical values; utilization of specialized knowledge, critical inquiry, and evidence-informed decision making; continuous development of self and others; accountability and responsibility for insightful competent practice;</a:t>
            </a:r>
          </a:p>
          <a:p>
            <a:endParaRPr lang="en-GB" dirty="0"/>
          </a:p>
          <a:p>
            <a:pPr marL="0" indent="0">
              <a:buNone/>
            </a:pPr>
            <a:r>
              <a:rPr lang="en-GB" dirty="0">
                <a:highlight>
                  <a:srgbClr val="00FFFF"/>
                </a:highlight>
              </a:rPr>
              <a:t>Example of Professional practice </a:t>
            </a:r>
          </a:p>
          <a:p>
            <a:r>
              <a:rPr lang="en-GB" dirty="0"/>
              <a:t>The goal of professional practice at </a:t>
            </a:r>
            <a:r>
              <a:rPr lang="en-GB" dirty="0">
                <a:highlight>
                  <a:srgbClr val="FFFF00"/>
                </a:highlight>
              </a:rPr>
              <a:t>ABC Health Services </a:t>
            </a:r>
            <a:r>
              <a:rPr lang="en-GB" dirty="0"/>
              <a:t>is to have: Caring, competent, committed healthcare professionals collaborating to create quality outcomes and positive patient and family experiences</a:t>
            </a:r>
          </a:p>
        </p:txBody>
      </p:sp>
      <p:sp>
        <p:nvSpPr>
          <p:cNvPr id="4" name="TextBox 3">
            <a:extLst>
              <a:ext uri="{FF2B5EF4-FFF2-40B4-BE49-F238E27FC236}">
                <a16:creationId xmlns:a16="http://schemas.microsoft.com/office/drawing/2014/main" id="{69D0E309-301D-421D-86BA-19D61CEC26FC}"/>
              </a:ext>
            </a:extLst>
          </p:cNvPr>
          <p:cNvSpPr txBox="1"/>
          <p:nvPr/>
        </p:nvSpPr>
        <p:spPr>
          <a:xfrm>
            <a:off x="1444488" y="564382"/>
            <a:ext cx="6096000" cy="523220"/>
          </a:xfrm>
          <a:prstGeom prst="rect">
            <a:avLst/>
          </a:prstGeom>
          <a:noFill/>
        </p:spPr>
        <p:txBody>
          <a:bodyPr wrap="square">
            <a:spAutoFit/>
          </a:bodyPr>
          <a:lstStyle/>
          <a:p>
            <a:r>
              <a:rPr lang="en-GB" sz="2800" b="1" i="0" dirty="0">
                <a:effectLst/>
                <a:highlight>
                  <a:srgbClr val="00FFFF"/>
                </a:highlight>
                <a:latin typeface="Candara" panose="020E0502030303020204" pitchFamily="34" charset="0"/>
              </a:rPr>
              <a:t>Practice Development </a:t>
            </a:r>
            <a:endParaRPr lang="en-GB" sz="2800" dirty="0"/>
          </a:p>
        </p:txBody>
      </p:sp>
      <p:sp>
        <p:nvSpPr>
          <p:cNvPr id="2" name="Footer Placeholder 1">
            <a:extLst>
              <a:ext uri="{FF2B5EF4-FFF2-40B4-BE49-F238E27FC236}">
                <a16:creationId xmlns:a16="http://schemas.microsoft.com/office/drawing/2014/main" id="{BEBAF878-97D7-4BE1-8216-34CB22B4C21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90011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lourful strings being woven togehter">
            <a:extLst>
              <a:ext uri="{FF2B5EF4-FFF2-40B4-BE49-F238E27FC236}">
                <a16:creationId xmlns:a16="http://schemas.microsoft.com/office/drawing/2014/main" id="{22117192-7AE5-474A-9E64-202737E9AD16}"/>
              </a:ext>
            </a:extLst>
          </p:cNvPr>
          <p:cNvPicPr>
            <a:picLocks noChangeAspect="1"/>
          </p:cNvPicPr>
          <p:nvPr/>
        </p:nvPicPr>
        <p:blipFill rotWithShape="1">
          <a:blip r:embed="rId2"/>
          <a:srcRect t="14498" r="9091" b="8894"/>
          <a:stretch/>
        </p:blipFill>
        <p:spPr>
          <a:xfrm>
            <a:off x="7230794" y="3429000"/>
            <a:ext cx="4961205" cy="3429000"/>
          </a:xfrm>
          <a:prstGeom prst="rect">
            <a:avLst/>
          </a:prstGeom>
        </p:spPr>
      </p:pic>
      <p:sp>
        <p:nvSpPr>
          <p:cNvPr id="3" name="Content Placeholder 2">
            <a:extLst>
              <a:ext uri="{FF2B5EF4-FFF2-40B4-BE49-F238E27FC236}">
                <a16:creationId xmlns:a16="http://schemas.microsoft.com/office/drawing/2014/main" id="{D5569502-963C-468E-AFCB-DB353C88D65A}"/>
              </a:ext>
            </a:extLst>
          </p:cNvPr>
          <p:cNvSpPr>
            <a:spLocks noGrp="1"/>
          </p:cNvSpPr>
          <p:nvPr>
            <p:ph idx="1"/>
          </p:nvPr>
        </p:nvSpPr>
        <p:spPr>
          <a:xfrm>
            <a:off x="336884" y="1458051"/>
            <a:ext cx="6893910" cy="4952238"/>
          </a:xfrm>
        </p:spPr>
        <p:txBody>
          <a:bodyPr>
            <a:normAutofit/>
          </a:bodyPr>
          <a:lstStyle/>
          <a:p>
            <a:r>
              <a:rPr lang="en-GB" dirty="0">
                <a:latin typeface="Tw Cen MT" panose="020B0602020104020603" pitchFamily="34" charset="0"/>
              </a:rPr>
              <a:t>Professional practice is defined as practice that </a:t>
            </a:r>
            <a:r>
              <a:rPr lang="en-GB" dirty="0">
                <a:highlight>
                  <a:srgbClr val="FFFF00"/>
                </a:highlight>
                <a:latin typeface="Tw Cen MT" panose="020B0602020104020603" pitchFamily="34" charset="0"/>
              </a:rPr>
              <a:t>reflects the commitment to caring relationships with patients and families and strong ethical values</a:t>
            </a:r>
            <a:r>
              <a:rPr lang="en-GB" dirty="0">
                <a:latin typeface="Tw Cen MT" panose="020B0602020104020603" pitchFamily="34" charset="0"/>
              </a:rPr>
              <a:t>; </a:t>
            </a:r>
          </a:p>
          <a:p>
            <a:r>
              <a:rPr lang="en-GB" dirty="0">
                <a:latin typeface="Tw Cen MT" panose="020B0602020104020603" pitchFamily="34" charset="0"/>
              </a:rPr>
              <a:t>Utilization of specialized knowledge, critical inquiry, and evidence-informed decision making; </a:t>
            </a:r>
          </a:p>
          <a:p>
            <a:r>
              <a:rPr lang="en-GB" dirty="0">
                <a:latin typeface="Tw Cen MT" panose="020B0602020104020603" pitchFamily="34" charset="0"/>
              </a:rPr>
              <a:t>Continuous development of self and others; accountability and responsibility for insightful competent practice; </a:t>
            </a:r>
          </a:p>
          <a:p>
            <a:r>
              <a:rPr lang="en-GB" dirty="0">
                <a:latin typeface="Tw Cen MT" panose="020B0602020104020603" pitchFamily="34" charset="0"/>
              </a:rPr>
              <a:t>Demonstration of a spirit of collaboration and flexibility to optimize service.</a:t>
            </a:r>
          </a:p>
        </p:txBody>
      </p:sp>
      <p:sp>
        <p:nvSpPr>
          <p:cNvPr id="15" name="TextBox 14">
            <a:extLst>
              <a:ext uri="{FF2B5EF4-FFF2-40B4-BE49-F238E27FC236}">
                <a16:creationId xmlns:a16="http://schemas.microsoft.com/office/drawing/2014/main" id="{991814C8-4C26-4A18-A9F2-0A13551E260B}"/>
              </a:ext>
            </a:extLst>
          </p:cNvPr>
          <p:cNvSpPr txBox="1"/>
          <p:nvPr/>
        </p:nvSpPr>
        <p:spPr>
          <a:xfrm>
            <a:off x="3787726" y="302454"/>
            <a:ext cx="6196818" cy="707886"/>
          </a:xfrm>
          <a:prstGeom prst="rect">
            <a:avLst/>
          </a:prstGeom>
          <a:noFill/>
        </p:spPr>
        <p:txBody>
          <a:bodyPr wrap="square">
            <a:spAutoFit/>
          </a:bodyPr>
          <a:lstStyle/>
          <a:p>
            <a:r>
              <a:rPr lang="en-GB" sz="4000" b="1" dirty="0">
                <a:highlight>
                  <a:srgbClr val="00FFFF"/>
                </a:highlight>
                <a:latin typeface="Candara" panose="020E0502030303020204" pitchFamily="34" charset="0"/>
              </a:rPr>
              <a:t>Professional practice </a:t>
            </a:r>
          </a:p>
        </p:txBody>
      </p:sp>
      <p:sp>
        <p:nvSpPr>
          <p:cNvPr id="2" name="Footer Placeholder 1">
            <a:extLst>
              <a:ext uri="{FF2B5EF4-FFF2-40B4-BE49-F238E27FC236}">
                <a16:creationId xmlns:a16="http://schemas.microsoft.com/office/drawing/2014/main" id="{D8D0FAC7-2270-481F-90C7-9B26535AF9BC}"/>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25666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0259-DCA3-460C-95B4-5F86C4F85F65}"/>
              </a:ext>
            </a:extLst>
          </p:cNvPr>
          <p:cNvSpPr>
            <a:spLocks noGrp="1"/>
          </p:cNvSpPr>
          <p:nvPr>
            <p:ph type="title"/>
          </p:nvPr>
        </p:nvSpPr>
        <p:spPr>
          <a:xfrm>
            <a:off x="2160104" y="503583"/>
            <a:ext cx="9193696" cy="689113"/>
          </a:xfrm>
        </p:spPr>
        <p:txBody>
          <a:bodyPr>
            <a:normAutofit fontScale="90000"/>
          </a:bodyPr>
          <a:lstStyle/>
          <a:p>
            <a:pPr algn="ctr"/>
            <a:r>
              <a:rPr lang="en-GB" b="1" dirty="0">
                <a:highlight>
                  <a:srgbClr val="00FFFF"/>
                </a:highlight>
              </a:rPr>
              <a:t>Person centred care</a:t>
            </a:r>
          </a:p>
        </p:txBody>
      </p:sp>
      <p:sp>
        <p:nvSpPr>
          <p:cNvPr id="3" name="Content Placeholder 2">
            <a:extLst>
              <a:ext uri="{FF2B5EF4-FFF2-40B4-BE49-F238E27FC236}">
                <a16:creationId xmlns:a16="http://schemas.microsoft.com/office/drawing/2014/main" id="{B98CE5CA-0401-4CEB-BD19-B5D7B134B84F}"/>
              </a:ext>
            </a:extLst>
          </p:cNvPr>
          <p:cNvSpPr>
            <a:spLocks noGrp="1"/>
          </p:cNvSpPr>
          <p:nvPr>
            <p:ph idx="1"/>
          </p:nvPr>
        </p:nvSpPr>
        <p:spPr>
          <a:xfrm>
            <a:off x="198783" y="980661"/>
            <a:ext cx="11661913" cy="5196302"/>
          </a:xfrm>
        </p:spPr>
        <p:txBody>
          <a:bodyPr/>
          <a:lstStyle/>
          <a:p>
            <a:endParaRPr lang="en-GB" dirty="0"/>
          </a:p>
          <a:p>
            <a:pPr>
              <a:buFont typeface="Wingdings" panose="05000000000000000000" pitchFamily="2" charset="2"/>
              <a:buChar char="v"/>
            </a:pPr>
            <a:r>
              <a:rPr lang="en-GB" sz="2800" dirty="0"/>
              <a:t>Person-centred care is a way of thinking and doing things that sees the people using health and social services as equal partners in planning, developing and monitoring care to make sure it meets their needs. </a:t>
            </a:r>
          </a:p>
          <a:p>
            <a:pPr>
              <a:buFont typeface="Wingdings" panose="05000000000000000000" pitchFamily="2" charset="2"/>
              <a:buChar char="v"/>
            </a:pPr>
            <a:r>
              <a:rPr lang="en-GB" sz="2800" dirty="0"/>
              <a:t>This means putting people and their families at the centre of decisions and seeing them as experts, working alongside professionals to get the best outcome.</a:t>
            </a:r>
          </a:p>
        </p:txBody>
      </p:sp>
      <p:sp>
        <p:nvSpPr>
          <p:cNvPr id="5" name="Footer Placeholder 4">
            <a:extLst>
              <a:ext uri="{FF2B5EF4-FFF2-40B4-BE49-F238E27FC236}">
                <a16:creationId xmlns:a16="http://schemas.microsoft.com/office/drawing/2014/main" id="{7C7949D2-FA74-4B2F-B9AE-5947682E28C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4619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hlinkClick r:id="rId2"/>
            <a:extLst>
              <a:ext uri="{FF2B5EF4-FFF2-40B4-BE49-F238E27FC236}">
                <a16:creationId xmlns:a16="http://schemas.microsoft.com/office/drawing/2014/main" id="{9FF898C7-E168-4B53-958F-7C5676D7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297" y="715618"/>
            <a:ext cx="8971720" cy="6076882"/>
          </a:xfrm>
          <a:prstGeom prst="rect">
            <a:avLst/>
          </a:prstGeom>
        </p:spPr>
      </p:pic>
      <p:sp>
        <p:nvSpPr>
          <p:cNvPr id="3" name="Footer Placeholder 2">
            <a:extLst>
              <a:ext uri="{FF2B5EF4-FFF2-40B4-BE49-F238E27FC236}">
                <a16:creationId xmlns:a16="http://schemas.microsoft.com/office/drawing/2014/main" id="{0B5287AD-D151-4138-8B8F-EAD55281C85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52872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7C1A-EBE2-4510-88D1-8BA3D0BFCFA0}"/>
              </a:ext>
            </a:extLst>
          </p:cNvPr>
          <p:cNvSpPr>
            <a:spLocks noGrp="1"/>
          </p:cNvSpPr>
          <p:nvPr>
            <p:ph type="title"/>
          </p:nvPr>
        </p:nvSpPr>
        <p:spPr>
          <a:xfrm>
            <a:off x="4038600" y="380727"/>
            <a:ext cx="4818888" cy="1186932"/>
          </a:xfrm>
        </p:spPr>
        <p:txBody>
          <a:bodyPr anchor="b">
            <a:normAutofit/>
          </a:bodyPr>
          <a:lstStyle/>
          <a:p>
            <a:r>
              <a:rPr lang="en-GB" sz="5400" b="1" dirty="0">
                <a:highlight>
                  <a:srgbClr val="00FFFF"/>
                </a:highlight>
              </a:rPr>
              <a:t>Activity</a:t>
            </a:r>
          </a:p>
        </p:txBody>
      </p:sp>
      <p:sp>
        <p:nvSpPr>
          <p:cNvPr id="3" name="Content Placeholder 2">
            <a:extLst>
              <a:ext uri="{FF2B5EF4-FFF2-40B4-BE49-F238E27FC236}">
                <a16:creationId xmlns:a16="http://schemas.microsoft.com/office/drawing/2014/main" id="{55498E64-7F89-483C-97A2-C5E41B0B524F}"/>
              </a:ext>
            </a:extLst>
          </p:cNvPr>
          <p:cNvSpPr>
            <a:spLocks noGrp="1"/>
          </p:cNvSpPr>
          <p:nvPr>
            <p:ph idx="1"/>
          </p:nvPr>
        </p:nvSpPr>
        <p:spPr>
          <a:xfrm>
            <a:off x="1749287" y="1765526"/>
            <a:ext cx="6308035" cy="3903754"/>
          </a:xfrm>
        </p:spPr>
        <p:txBody>
          <a:bodyPr anchor="t">
            <a:normAutofit fontScale="92500" lnSpcReduction="20000"/>
          </a:bodyPr>
          <a:lstStyle/>
          <a:p>
            <a:pPr>
              <a:buNone/>
            </a:pPr>
            <a:endParaRPr lang="en-GB" sz="1500" dirty="0"/>
          </a:p>
          <a:p>
            <a:pPr algn="ctr">
              <a:buNone/>
            </a:pPr>
            <a:r>
              <a:rPr lang="en-GB" sz="2000" dirty="0"/>
              <a:t>Complete the activity sheet what do these mean to you?</a:t>
            </a:r>
          </a:p>
          <a:p>
            <a:r>
              <a:rPr lang="en-GB" sz="2000" dirty="0"/>
              <a:t>Respect</a:t>
            </a:r>
          </a:p>
          <a:p>
            <a:r>
              <a:rPr lang="en-GB" sz="2000" dirty="0"/>
              <a:t>Individuality</a:t>
            </a:r>
          </a:p>
          <a:p>
            <a:r>
              <a:rPr lang="en-GB" sz="2000" dirty="0"/>
              <a:t>Rights </a:t>
            </a:r>
          </a:p>
          <a:p>
            <a:r>
              <a:rPr lang="en-GB" sz="2000" dirty="0"/>
              <a:t>Privacy</a:t>
            </a:r>
          </a:p>
          <a:p>
            <a:r>
              <a:rPr lang="en-GB" sz="2000" dirty="0"/>
              <a:t>Independence</a:t>
            </a:r>
          </a:p>
          <a:p>
            <a:r>
              <a:rPr lang="en-GB" sz="2000" dirty="0"/>
              <a:t>Choice</a:t>
            </a:r>
          </a:p>
          <a:p>
            <a:r>
              <a:rPr lang="en-GB" sz="2000" dirty="0"/>
              <a:t>Dignity</a:t>
            </a:r>
          </a:p>
          <a:p>
            <a:r>
              <a:rPr lang="en-GB" sz="2000" dirty="0"/>
              <a:t>Partnership</a:t>
            </a:r>
          </a:p>
          <a:p>
            <a:endParaRPr lang="en-GB" sz="1500" dirty="0"/>
          </a:p>
          <a:p>
            <a:endParaRPr lang="en-GB" sz="1500" dirty="0"/>
          </a:p>
        </p:txBody>
      </p:sp>
      <p:pic>
        <p:nvPicPr>
          <p:cNvPr id="8" name="Graphic 7" descr="Family">
            <a:extLst>
              <a:ext uri="{FF2B5EF4-FFF2-40B4-BE49-F238E27FC236}">
                <a16:creationId xmlns:a16="http://schemas.microsoft.com/office/drawing/2014/main" id="{E49DC05B-FF1A-4ED4-90A6-8F6007223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192" y="2504660"/>
            <a:ext cx="3653823" cy="3653823"/>
          </a:xfrm>
          <a:prstGeom prst="rect">
            <a:avLst/>
          </a:prstGeom>
        </p:spPr>
      </p:pic>
      <p:sp>
        <p:nvSpPr>
          <p:cNvPr id="4" name="Footer Placeholder 3">
            <a:extLst>
              <a:ext uri="{FF2B5EF4-FFF2-40B4-BE49-F238E27FC236}">
                <a16:creationId xmlns:a16="http://schemas.microsoft.com/office/drawing/2014/main" id="{12725C1B-7029-4137-BD2C-ED9EA2F4188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13793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398489-EA4C-4331-9859-CEE60B275DA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
        <p:nvSpPr>
          <p:cNvPr id="2" name="Title 1">
            <a:extLst>
              <a:ext uri="{FF2B5EF4-FFF2-40B4-BE49-F238E27FC236}">
                <a16:creationId xmlns:a16="http://schemas.microsoft.com/office/drawing/2014/main" id="{CE48A56A-1A9F-418D-A315-2FDC64B2FA59}"/>
              </a:ext>
            </a:extLst>
          </p:cNvPr>
          <p:cNvSpPr>
            <a:spLocks noGrp="1"/>
          </p:cNvSpPr>
          <p:nvPr>
            <p:ph type="title"/>
          </p:nvPr>
        </p:nvSpPr>
        <p:spPr>
          <a:xfrm>
            <a:off x="3472070" y="681037"/>
            <a:ext cx="7491586" cy="1009651"/>
          </a:xfrm>
        </p:spPr>
        <p:txBody>
          <a:bodyPr>
            <a:normAutofit/>
          </a:bodyPr>
          <a:lstStyle/>
          <a:p>
            <a:pPr algn="ctr"/>
            <a:r>
              <a:rPr lang="en-GB" sz="4000" dirty="0">
                <a:highlight>
                  <a:srgbClr val="00FFFF"/>
                </a:highlight>
              </a:rPr>
              <a:t>Duty of Care</a:t>
            </a:r>
          </a:p>
        </p:txBody>
      </p:sp>
      <p:graphicFrame>
        <p:nvGraphicFramePr>
          <p:cNvPr id="4" name="Content Placeholder 3">
            <a:extLst>
              <a:ext uri="{FF2B5EF4-FFF2-40B4-BE49-F238E27FC236}">
                <a16:creationId xmlns:a16="http://schemas.microsoft.com/office/drawing/2014/main" id="{F6CFD05B-8A29-446A-A07B-CDA40BBE190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25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CE05-84A1-49F6-8B83-349BF2562AC4}"/>
              </a:ext>
            </a:extLst>
          </p:cNvPr>
          <p:cNvSpPr>
            <a:spLocks noGrp="1"/>
          </p:cNvSpPr>
          <p:nvPr>
            <p:ph type="title"/>
          </p:nvPr>
        </p:nvSpPr>
        <p:spPr>
          <a:xfrm>
            <a:off x="520505" y="640263"/>
            <a:ext cx="6847704" cy="631763"/>
          </a:xfrm>
        </p:spPr>
        <p:txBody>
          <a:bodyPr>
            <a:noAutofit/>
          </a:bodyPr>
          <a:lstStyle/>
          <a:p>
            <a:pPr algn="ctr"/>
            <a:r>
              <a:rPr lang="en-GB" sz="4000" b="1" dirty="0">
                <a:highlight>
                  <a:srgbClr val="00FFFF"/>
                </a:highlight>
              </a:rPr>
              <a:t>Respect</a:t>
            </a:r>
          </a:p>
        </p:txBody>
      </p:sp>
      <p:sp>
        <p:nvSpPr>
          <p:cNvPr id="3" name="Content Placeholder 2">
            <a:extLst>
              <a:ext uri="{FF2B5EF4-FFF2-40B4-BE49-F238E27FC236}">
                <a16:creationId xmlns:a16="http://schemas.microsoft.com/office/drawing/2014/main" id="{196C8492-AB79-4491-9445-AD251F200D69}"/>
              </a:ext>
            </a:extLst>
          </p:cNvPr>
          <p:cNvSpPr>
            <a:spLocks noGrp="1"/>
          </p:cNvSpPr>
          <p:nvPr>
            <p:ph idx="1"/>
          </p:nvPr>
        </p:nvSpPr>
        <p:spPr>
          <a:xfrm>
            <a:off x="320039" y="1272209"/>
            <a:ext cx="7174247" cy="4945527"/>
          </a:xfrm>
        </p:spPr>
        <p:txBody>
          <a:bodyPr>
            <a:normAutofit/>
          </a:bodyPr>
          <a:lstStyle/>
          <a:p>
            <a:endParaRPr lang="en-GB" sz="2000" dirty="0"/>
          </a:p>
          <a:p>
            <a:pPr>
              <a:buFont typeface="Wingdings" panose="05000000000000000000" pitchFamily="2" charset="2"/>
              <a:buChar char="v"/>
            </a:pPr>
            <a:r>
              <a:rPr lang="en-GB" dirty="0"/>
              <a:t>Respecting someone means believing and showing that they have importance as an individual.</a:t>
            </a:r>
          </a:p>
          <a:p>
            <a:pPr marL="0" indent="0">
              <a:buNone/>
            </a:pPr>
            <a:endParaRPr lang="en-GB" dirty="0"/>
          </a:p>
          <a:p>
            <a:pPr>
              <a:buFont typeface="Wingdings" panose="05000000000000000000" pitchFamily="2" charset="2"/>
              <a:buChar char="v"/>
            </a:pPr>
            <a:r>
              <a:rPr lang="en-GB" dirty="0"/>
              <a:t>It means that they have their own opinions and feelings and that even though you may not agree with them, you do respect them.</a:t>
            </a:r>
            <a:endParaRPr lang="en-GB" sz="3200" dirty="0"/>
          </a:p>
          <a:p>
            <a:endParaRPr lang="en-GB" sz="2000" dirty="0"/>
          </a:p>
        </p:txBody>
      </p:sp>
      <p:pic>
        <p:nvPicPr>
          <p:cNvPr id="1028" name="Picture 4" descr="Image result for respect in care images">
            <a:extLst>
              <a:ext uri="{FF2B5EF4-FFF2-40B4-BE49-F238E27FC236}">
                <a16:creationId xmlns:a16="http://schemas.microsoft.com/office/drawing/2014/main" id="{DE26153D-65F2-47C1-A3FA-AC1F5657B3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r="15507" b="1"/>
          <a:stretch/>
        </p:blipFill>
        <p:spPr bwMode="auto">
          <a:xfrm>
            <a:off x="7859750" y="2405177"/>
            <a:ext cx="3903813" cy="267958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0F46052-61AF-481F-8186-240381A146F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3334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4590-5AFC-450F-BEF4-E8516B4EE538}"/>
              </a:ext>
            </a:extLst>
          </p:cNvPr>
          <p:cNvSpPr>
            <a:spLocks noGrp="1"/>
          </p:cNvSpPr>
          <p:nvPr>
            <p:ph type="title"/>
          </p:nvPr>
        </p:nvSpPr>
        <p:spPr>
          <a:xfrm>
            <a:off x="481013" y="3752849"/>
            <a:ext cx="3290887" cy="2452687"/>
          </a:xfrm>
        </p:spPr>
        <p:txBody>
          <a:bodyPr anchor="ctr">
            <a:normAutofit/>
          </a:bodyPr>
          <a:lstStyle/>
          <a:p>
            <a:r>
              <a:rPr lang="en-GB" sz="3600" b="1"/>
              <a:t>Dignity</a:t>
            </a:r>
          </a:p>
        </p:txBody>
      </p:sp>
      <p:pic>
        <p:nvPicPr>
          <p:cNvPr id="4" name="Picture 2" descr="Image result for dignity images">
            <a:extLst>
              <a:ext uri="{FF2B5EF4-FFF2-40B4-BE49-F238E27FC236}">
                <a16:creationId xmlns:a16="http://schemas.microsoft.com/office/drawing/2014/main" id="{B5543B1A-343F-4D2E-A3B4-F233888EC9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113" b="1314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DE8B5A-C0DB-4B3E-AC21-B4D2ADECE128}"/>
              </a:ext>
            </a:extLst>
          </p:cNvPr>
          <p:cNvSpPr>
            <a:spLocks noGrp="1"/>
          </p:cNvSpPr>
          <p:nvPr>
            <p:ph idx="1"/>
          </p:nvPr>
        </p:nvSpPr>
        <p:spPr>
          <a:xfrm>
            <a:off x="2517913" y="3510928"/>
            <a:ext cx="8952943" cy="3210547"/>
          </a:xfrm>
        </p:spPr>
        <p:txBody>
          <a:bodyPr anchor="ctr">
            <a:normAutofit/>
          </a:bodyPr>
          <a:lstStyle/>
          <a:p>
            <a:pPr>
              <a:buFont typeface="Wingdings" panose="05000000000000000000" pitchFamily="2" charset="2"/>
              <a:buChar char="v"/>
            </a:pPr>
            <a:endParaRPr lang="en-GB" sz="1500" dirty="0"/>
          </a:p>
          <a:p>
            <a:pPr>
              <a:buFont typeface="Wingdings" panose="05000000000000000000" pitchFamily="2" charset="2"/>
              <a:buChar char="v"/>
            </a:pPr>
            <a:r>
              <a:rPr lang="en-GB" sz="1500" dirty="0"/>
              <a:t>Treating somebody in a dignified way means to treat someone with respect, valuing their individuality and their ethical and moral beliefs. </a:t>
            </a:r>
          </a:p>
          <a:p>
            <a:pPr>
              <a:buFont typeface="Wingdings" panose="05000000000000000000" pitchFamily="2" charset="2"/>
              <a:buChar char="v"/>
            </a:pPr>
            <a:r>
              <a:rPr lang="en-GB" sz="1500" dirty="0"/>
              <a:t>In order to provide the dignified care, you need to have an open and positive attitude. </a:t>
            </a:r>
          </a:p>
          <a:p>
            <a:pPr>
              <a:buFont typeface="Wingdings" panose="05000000000000000000" pitchFamily="2" charset="2"/>
              <a:buChar char="v"/>
            </a:pPr>
            <a:r>
              <a:rPr lang="en-GB" sz="1500" dirty="0"/>
              <a:t>Take time to do things their way, don’t make assumptions about how they want to be treated and be aware of how personal care may affect their dignity.</a:t>
            </a:r>
          </a:p>
          <a:p>
            <a:pPr>
              <a:buFont typeface="Wingdings" panose="05000000000000000000" pitchFamily="2" charset="2"/>
              <a:buChar char="v"/>
            </a:pPr>
            <a:r>
              <a:rPr lang="en-GB" sz="1500" dirty="0"/>
              <a:t>Health and social care workers must protect the dignity of each individual by being aware of situations and actions that could cause embarrassment and make the individual feel silly or exposed.</a:t>
            </a:r>
          </a:p>
          <a:p>
            <a:pPr marL="0" indent="0">
              <a:buNone/>
            </a:pPr>
            <a:endParaRPr lang="en-GB" sz="1500" dirty="0">
              <a:effectLst>
                <a:glow rad="228600">
                  <a:schemeClr val="accent6">
                    <a:satMod val="175000"/>
                    <a:alpha val="40000"/>
                  </a:schemeClr>
                </a:glow>
              </a:effectLst>
              <a:latin typeface="Bernard MT Condensed" panose="02050806060905020404" pitchFamily="18" charset="0"/>
              <a:hlinkClick r:id="rId3"/>
            </a:endParaRPr>
          </a:p>
          <a:p>
            <a:pPr>
              <a:buFont typeface="Wingdings" panose="05000000000000000000" pitchFamily="2" charset="2"/>
              <a:buChar char="v"/>
            </a:pPr>
            <a:endParaRPr lang="en-GB" sz="1500" dirty="0"/>
          </a:p>
        </p:txBody>
      </p:sp>
      <p:sp>
        <p:nvSpPr>
          <p:cNvPr id="5" name="Footer Placeholder 4">
            <a:extLst>
              <a:ext uri="{FF2B5EF4-FFF2-40B4-BE49-F238E27FC236}">
                <a16:creationId xmlns:a16="http://schemas.microsoft.com/office/drawing/2014/main" id="{B8394AA4-649A-4A17-B5EB-DC3EA71F818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75000"/>
                    <a:lumOff val="25000"/>
                  </a:schemeClr>
                </a:solidFill>
              </a:rPr>
              <a:t>Created by Tayo Alebiosu</a:t>
            </a:r>
          </a:p>
        </p:txBody>
      </p:sp>
    </p:spTree>
    <p:extLst>
      <p:ext uri="{BB962C8B-B14F-4D97-AF65-F5344CB8AC3E}">
        <p14:creationId xmlns:p14="http://schemas.microsoft.com/office/powerpoint/2010/main" val="2976611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03DD-A081-4132-B217-47EA32E74A96}"/>
              </a:ext>
            </a:extLst>
          </p:cNvPr>
          <p:cNvSpPr>
            <a:spLocks noGrp="1"/>
          </p:cNvSpPr>
          <p:nvPr>
            <p:ph type="title"/>
          </p:nvPr>
        </p:nvSpPr>
        <p:spPr>
          <a:xfrm>
            <a:off x="2798284" y="410368"/>
            <a:ext cx="4543420" cy="1034119"/>
          </a:xfrm>
        </p:spPr>
        <p:txBody>
          <a:bodyPr>
            <a:normAutofit/>
          </a:bodyPr>
          <a:lstStyle/>
          <a:p>
            <a:r>
              <a:rPr lang="en-GB" b="1" dirty="0">
                <a:highlight>
                  <a:srgbClr val="00FFFF"/>
                </a:highlight>
              </a:rPr>
              <a:t>Choice</a:t>
            </a:r>
          </a:p>
        </p:txBody>
      </p:sp>
      <p:sp>
        <p:nvSpPr>
          <p:cNvPr id="3" name="Content Placeholder 2">
            <a:extLst>
              <a:ext uri="{FF2B5EF4-FFF2-40B4-BE49-F238E27FC236}">
                <a16:creationId xmlns:a16="http://schemas.microsoft.com/office/drawing/2014/main" id="{F69E1189-75B5-4E7E-A582-2A70FF7B44B9}"/>
              </a:ext>
            </a:extLst>
          </p:cNvPr>
          <p:cNvSpPr>
            <a:spLocks noGrp="1"/>
          </p:cNvSpPr>
          <p:nvPr>
            <p:ph idx="1"/>
          </p:nvPr>
        </p:nvSpPr>
        <p:spPr>
          <a:xfrm>
            <a:off x="838200" y="1825625"/>
            <a:ext cx="5393361" cy="4351338"/>
          </a:xfrm>
        </p:spPr>
        <p:txBody>
          <a:bodyPr>
            <a:normAutofit fontScale="92500" lnSpcReduction="10000"/>
          </a:bodyPr>
          <a:lstStyle/>
          <a:p>
            <a:pPr>
              <a:buFont typeface="Wingdings" panose="05000000000000000000" pitchFamily="2" charset="2"/>
              <a:buChar char="v"/>
            </a:pPr>
            <a:r>
              <a:rPr lang="en-GB" sz="2000" dirty="0"/>
              <a:t>Each individual should be supported to make choices about their care and support. </a:t>
            </a:r>
          </a:p>
          <a:p>
            <a:pPr marL="0" indent="0">
              <a:buNone/>
            </a:pPr>
            <a:endParaRPr lang="en-GB" sz="2000" dirty="0"/>
          </a:p>
          <a:p>
            <a:pPr>
              <a:buFont typeface="Wingdings" panose="05000000000000000000" pitchFamily="2" charset="2"/>
              <a:buChar char="v"/>
            </a:pPr>
            <a:r>
              <a:rPr lang="en-GB" sz="2000" dirty="0"/>
              <a:t>They should be given information in a way that they can understand so they can make informed choices. </a:t>
            </a:r>
          </a:p>
          <a:p>
            <a:pPr marL="0" indent="0">
              <a:buNone/>
            </a:pPr>
            <a:endParaRPr lang="en-GB" sz="2000" dirty="0"/>
          </a:p>
          <a:p>
            <a:pPr>
              <a:buFont typeface="Wingdings" panose="05000000000000000000" pitchFamily="2" charset="2"/>
              <a:buChar char="v"/>
            </a:pPr>
            <a:r>
              <a:rPr lang="en-GB" sz="2000" dirty="0"/>
              <a:t>When working with individuals who cannot express their wants, needs and wishes in words, you must find other ways of communicating. </a:t>
            </a:r>
            <a:r>
              <a:rPr lang="en-GB" sz="2000" dirty="0">
                <a:highlight>
                  <a:srgbClr val="FFFF00"/>
                </a:highlight>
              </a:rPr>
              <a:t>Additional training and supervision can help you to develop these skills.</a:t>
            </a:r>
          </a:p>
          <a:p>
            <a:pPr marL="0" indent="0">
              <a:buNone/>
            </a:pPr>
            <a:endParaRPr lang="en-GB" sz="2000" dirty="0"/>
          </a:p>
        </p:txBody>
      </p:sp>
      <p:pic>
        <p:nvPicPr>
          <p:cNvPr id="1026" name="Picture 2" descr="Related image">
            <a:extLst>
              <a:ext uri="{FF2B5EF4-FFF2-40B4-BE49-F238E27FC236}">
                <a16:creationId xmlns:a16="http://schemas.microsoft.com/office/drawing/2014/main" id="{0032C76B-E526-498D-AC79-5F5760CDC1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926B3FC-A79B-44C5-B6F6-52DA5E4479F6}"/>
              </a:ext>
            </a:extLst>
          </p:cNvPr>
          <p:cNvSpPr>
            <a:spLocks noGrp="1"/>
          </p:cNvSpPr>
          <p:nvPr>
            <p:ph type="ftr" sz="quarter" idx="11"/>
          </p:nvPr>
        </p:nvSpPr>
        <p:spPr>
          <a:xfrm>
            <a:off x="2798284" y="6356350"/>
            <a:ext cx="3433277" cy="365125"/>
          </a:xfrm>
        </p:spPr>
        <p:txBody>
          <a:bodyPr>
            <a:normAutofit/>
          </a:bodyPr>
          <a:lstStyle/>
          <a:p>
            <a:pPr algn="r">
              <a:spcAft>
                <a:spcPts val="600"/>
              </a:spcAft>
            </a:pPr>
            <a:r>
              <a:rPr lang="en-GB"/>
              <a:t>Created by Tayo Alebiosu</a:t>
            </a:r>
          </a:p>
        </p:txBody>
      </p:sp>
    </p:spTree>
    <p:extLst>
      <p:ext uri="{BB962C8B-B14F-4D97-AF65-F5344CB8AC3E}">
        <p14:creationId xmlns:p14="http://schemas.microsoft.com/office/powerpoint/2010/main" val="418912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E0E5-9151-455E-9F3C-40E421AF0C6C}"/>
              </a:ext>
            </a:extLst>
          </p:cNvPr>
          <p:cNvSpPr>
            <a:spLocks noGrp="1"/>
          </p:cNvSpPr>
          <p:nvPr>
            <p:ph type="title"/>
          </p:nvPr>
        </p:nvSpPr>
        <p:spPr>
          <a:xfrm>
            <a:off x="1977888" y="927652"/>
            <a:ext cx="3760304" cy="1034498"/>
          </a:xfrm>
        </p:spPr>
        <p:txBody>
          <a:bodyPr>
            <a:normAutofit/>
          </a:bodyPr>
          <a:lstStyle/>
          <a:p>
            <a:r>
              <a:rPr lang="en-GB" b="1" dirty="0">
                <a:highlight>
                  <a:srgbClr val="00FFFF"/>
                </a:highlight>
              </a:rPr>
              <a:t>Rights</a:t>
            </a:r>
          </a:p>
        </p:txBody>
      </p:sp>
      <p:sp>
        <p:nvSpPr>
          <p:cNvPr id="3" name="Content Placeholder 2">
            <a:extLst>
              <a:ext uri="{FF2B5EF4-FFF2-40B4-BE49-F238E27FC236}">
                <a16:creationId xmlns:a16="http://schemas.microsoft.com/office/drawing/2014/main" id="{828324DE-66A5-499C-A16E-97082E2908F5}"/>
              </a:ext>
            </a:extLst>
          </p:cNvPr>
          <p:cNvSpPr>
            <a:spLocks noGrp="1"/>
          </p:cNvSpPr>
          <p:nvPr>
            <p:ph idx="1"/>
          </p:nvPr>
        </p:nvSpPr>
        <p:spPr>
          <a:xfrm>
            <a:off x="1181100" y="1825625"/>
            <a:ext cx="9829800" cy="4351338"/>
          </a:xfrm>
        </p:spPr>
        <p:txBody>
          <a:bodyPr>
            <a:normAutofit/>
          </a:bodyPr>
          <a:lstStyle/>
          <a:p>
            <a:endParaRPr lang="en-GB" sz="2200" b="1" dirty="0"/>
          </a:p>
          <a:p>
            <a:pPr marL="0" indent="0">
              <a:buNone/>
            </a:pPr>
            <a:r>
              <a:rPr lang="en-GB" sz="2200" dirty="0"/>
              <a:t> </a:t>
            </a:r>
          </a:p>
          <a:p>
            <a:pPr>
              <a:buFont typeface="Wingdings" panose="05000000000000000000" pitchFamily="2" charset="2"/>
              <a:buChar char="v"/>
            </a:pPr>
            <a:r>
              <a:rPr lang="en-GB" sz="2200" dirty="0"/>
              <a:t>You should make sure an individual’s rights are respected, not only by yourself but by other people involved in their care. </a:t>
            </a:r>
          </a:p>
          <a:p>
            <a:pPr>
              <a:buFont typeface="Wingdings" panose="05000000000000000000" pitchFamily="2" charset="2"/>
              <a:buChar char="v"/>
            </a:pPr>
            <a:r>
              <a:rPr lang="en-GB" sz="2200" dirty="0"/>
              <a:t>It means that they have their own opinions and feelings and that even though you may not agree with them, you do respect them.</a:t>
            </a:r>
          </a:p>
          <a:p>
            <a:pPr>
              <a:buFont typeface="Wingdings" panose="05000000000000000000" pitchFamily="2" charset="2"/>
              <a:buChar char="v"/>
            </a:pPr>
            <a:endParaRPr lang="en-GB" sz="2200" dirty="0"/>
          </a:p>
          <a:p>
            <a:pPr>
              <a:buFont typeface="Wingdings" panose="05000000000000000000" pitchFamily="2" charset="2"/>
              <a:buChar char="v"/>
            </a:pPr>
            <a:r>
              <a:rPr lang="en-GB" sz="2200" dirty="0"/>
              <a:t>You have the right to speak your mind and be kept safe from harm, as well as the right to respect dignity and equality. </a:t>
            </a:r>
          </a:p>
        </p:txBody>
      </p:sp>
      <p:sp>
        <p:nvSpPr>
          <p:cNvPr id="4" name="Footer Placeholder 3">
            <a:extLst>
              <a:ext uri="{FF2B5EF4-FFF2-40B4-BE49-F238E27FC236}">
                <a16:creationId xmlns:a16="http://schemas.microsoft.com/office/drawing/2014/main" id="{53339003-075D-4870-95E0-754D62A20682}"/>
              </a:ext>
            </a:extLst>
          </p:cNvPr>
          <p:cNvSpPr>
            <a:spLocks noGrp="1"/>
          </p:cNvSpPr>
          <p:nvPr>
            <p:ph type="ftr" sz="quarter" idx="11"/>
          </p:nvPr>
        </p:nvSpPr>
        <p:spPr>
          <a:xfrm>
            <a:off x="2727338" y="6356350"/>
            <a:ext cx="3669352"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99841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inuous Professional Development And Everything About It - Rad Education">
            <a:extLst>
              <a:ext uri="{FF2B5EF4-FFF2-40B4-BE49-F238E27FC236}">
                <a16:creationId xmlns:a16="http://schemas.microsoft.com/office/drawing/2014/main" id="{4AE1A99B-4558-4271-872C-F97788C5AF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00"/>
          <a:stretch/>
        </p:blipFill>
        <p:spPr bwMode="auto">
          <a:xfrm>
            <a:off x="6096000" y="1232452"/>
            <a:ext cx="6095998" cy="5625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1722784" y="1895061"/>
            <a:ext cx="4859320" cy="35725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Module lecturer-Tayo Alebiosu</a:t>
            </a:r>
          </a:p>
          <a:p>
            <a:pPr indent="-228600">
              <a:lnSpc>
                <a:spcPct val="90000"/>
              </a:lnSpc>
              <a:spcAft>
                <a:spcPts val="600"/>
              </a:spcAft>
              <a:buFont typeface="Arial" panose="020B0604020202020204" pitchFamily="34" charset="0"/>
              <a:buChar char="•"/>
            </a:pPr>
            <a:r>
              <a:rPr lang="en-US" sz="2400" b="1" dirty="0"/>
              <a:t>Health and Social Care</a:t>
            </a:r>
          </a:p>
          <a:p>
            <a:pPr indent="-228600">
              <a:lnSpc>
                <a:spcPct val="90000"/>
              </a:lnSpc>
              <a:spcAft>
                <a:spcPts val="600"/>
              </a:spcAft>
              <a:buFont typeface="Arial" panose="020B0604020202020204" pitchFamily="34" charset="0"/>
              <a:buChar char="•"/>
            </a:pPr>
            <a:r>
              <a:rPr lang="en-US" sz="2400" b="1" i="1" dirty="0">
                <a:highlight>
                  <a:srgbClr val="00FFFF"/>
                </a:highlight>
              </a:rPr>
              <a:t>Evidence Based Approaches </a:t>
            </a:r>
            <a:endParaRPr lang="en-US" sz="2400" b="1" dirty="0">
              <a:highlight>
                <a:srgbClr val="00FFFF"/>
              </a:highlight>
            </a:endParaRPr>
          </a:p>
          <a:p>
            <a:pPr indent="-228600">
              <a:lnSpc>
                <a:spcPct val="90000"/>
              </a:lnSpc>
              <a:spcAft>
                <a:spcPts val="600"/>
              </a:spcAft>
              <a:buFont typeface="Arial" panose="020B0604020202020204" pitchFamily="34" charset="0"/>
              <a:buChar char="•"/>
            </a:pPr>
            <a:r>
              <a:rPr lang="en-US" sz="2400" b="1" dirty="0"/>
              <a:t>Contact me: </a:t>
            </a:r>
            <a:r>
              <a:rPr lang="en-US" sz="2400" b="1" dirty="0">
                <a:hlinkClick r:id="rId3"/>
              </a:rPr>
              <a:t>tayo.alebiosu@lsclondon.co.uk</a:t>
            </a:r>
            <a:endParaRPr lang="en-US" sz="2400" b="1" dirty="0"/>
          </a:p>
          <a:p>
            <a:pPr indent="-228600">
              <a:lnSpc>
                <a:spcPct val="90000"/>
              </a:lnSpc>
              <a:spcAft>
                <a:spcPts val="600"/>
              </a:spcAft>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1216573" y="6144611"/>
            <a:ext cx="3069020" cy="361977"/>
          </a:xfrm>
        </p:spPr>
        <p:txBody>
          <a:bodyPr vert="horz" lIns="91440" tIns="45720" rIns="91440" bIns="45720" rtlCol="0" anchor="ctr">
            <a:normAutofit/>
          </a:bodyPr>
          <a:lstStyle/>
          <a:p>
            <a:pPr>
              <a:spcAft>
                <a:spcPts val="600"/>
              </a:spcAft>
              <a:defRPr/>
            </a:pPr>
            <a:r>
              <a:rPr lang="en-US" sz="1000" kern="1200">
                <a:solidFill>
                  <a:schemeClr val="tx1"/>
                </a:solidFill>
                <a:latin typeface="Calibri" panose="020F0502020204030204"/>
                <a:ea typeface="+mn-ea"/>
                <a:cs typeface="+mn-cs"/>
              </a:rPr>
              <a:t>Created by Tayo Alebiosu</a:t>
            </a:r>
          </a:p>
        </p:txBody>
      </p:sp>
    </p:spTree>
    <p:extLst>
      <p:ext uri="{BB962C8B-B14F-4D97-AF65-F5344CB8AC3E}">
        <p14:creationId xmlns:p14="http://schemas.microsoft.com/office/powerpoint/2010/main" val="271714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1A5F-E4D2-4069-BA96-18371D4A1452}"/>
              </a:ext>
            </a:extLst>
          </p:cNvPr>
          <p:cNvSpPr>
            <a:spLocks noGrp="1"/>
          </p:cNvSpPr>
          <p:nvPr>
            <p:ph type="title"/>
          </p:nvPr>
        </p:nvSpPr>
        <p:spPr>
          <a:xfrm>
            <a:off x="1885122" y="681037"/>
            <a:ext cx="5558489" cy="1160601"/>
          </a:xfrm>
        </p:spPr>
        <p:txBody>
          <a:bodyPr>
            <a:normAutofit/>
          </a:bodyPr>
          <a:lstStyle/>
          <a:p>
            <a:r>
              <a:rPr lang="en-GB" b="1" dirty="0">
                <a:highlight>
                  <a:srgbClr val="00FFFF"/>
                </a:highlight>
              </a:rPr>
              <a:t>Confidentiality</a:t>
            </a:r>
            <a:r>
              <a:rPr lang="en-GB" b="1" dirty="0"/>
              <a:t> </a:t>
            </a:r>
          </a:p>
        </p:txBody>
      </p:sp>
      <p:sp>
        <p:nvSpPr>
          <p:cNvPr id="3" name="Content Placeholder 2">
            <a:extLst>
              <a:ext uri="{FF2B5EF4-FFF2-40B4-BE49-F238E27FC236}">
                <a16:creationId xmlns:a16="http://schemas.microsoft.com/office/drawing/2014/main" id="{C429CF92-BD37-4A52-A91D-E7D1AA0755A3}"/>
              </a:ext>
            </a:extLst>
          </p:cNvPr>
          <p:cNvSpPr>
            <a:spLocks noGrp="1"/>
          </p:cNvSpPr>
          <p:nvPr>
            <p:ph idx="1"/>
          </p:nvPr>
        </p:nvSpPr>
        <p:spPr>
          <a:xfrm>
            <a:off x="2014330" y="2067339"/>
            <a:ext cx="9925879" cy="4109624"/>
          </a:xfrm>
        </p:spPr>
        <p:txBody>
          <a:bodyPr>
            <a:normAutofit/>
          </a:bodyPr>
          <a:lstStyle/>
          <a:p>
            <a:pPr>
              <a:buFont typeface="Wingdings" panose="05000000000000000000" pitchFamily="2" charset="2"/>
              <a:buChar char="v"/>
            </a:pPr>
            <a:endParaRPr lang="en-GB" sz="2400" dirty="0"/>
          </a:p>
          <a:p>
            <a:pPr>
              <a:buFont typeface="Wingdings" panose="05000000000000000000" pitchFamily="2" charset="2"/>
              <a:buChar char="v"/>
            </a:pPr>
            <a:endParaRPr lang="en-GB" sz="2400" dirty="0"/>
          </a:p>
          <a:p>
            <a:pPr>
              <a:buFont typeface="Wingdings" panose="05000000000000000000" pitchFamily="2" charset="2"/>
              <a:buChar char="v"/>
            </a:pPr>
            <a:r>
              <a:rPr lang="en-GB" sz="2400" dirty="0"/>
              <a:t>Confidentiality means not sharing information about someone without their knowledge or consent and ensuring that written and electronic information cannot be accessed or read by people who have no right to see it! </a:t>
            </a:r>
          </a:p>
          <a:p>
            <a:pPr>
              <a:buFont typeface="Wingdings" panose="05000000000000000000" pitchFamily="2" charset="2"/>
              <a:buChar char="v"/>
            </a:pPr>
            <a:r>
              <a:rPr lang="en-GB" sz="2400" dirty="0"/>
              <a:t>    Information should only be shared on a ‘needs to know basis’.</a:t>
            </a:r>
          </a:p>
          <a:p>
            <a:endParaRPr lang="en-GB" sz="2400" dirty="0"/>
          </a:p>
        </p:txBody>
      </p:sp>
      <p:sp>
        <p:nvSpPr>
          <p:cNvPr id="4" name="Footer Placeholder 3">
            <a:extLst>
              <a:ext uri="{FF2B5EF4-FFF2-40B4-BE49-F238E27FC236}">
                <a16:creationId xmlns:a16="http://schemas.microsoft.com/office/drawing/2014/main" id="{CF23040C-4604-4B63-9863-B1449F6CA050}"/>
              </a:ext>
            </a:extLst>
          </p:cNvPr>
          <p:cNvSpPr>
            <a:spLocks noGrp="1"/>
          </p:cNvSpPr>
          <p:nvPr>
            <p:ph type="ftr" sz="quarter" idx="11"/>
          </p:nvPr>
        </p:nvSpPr>
        <p:spPr>
          <a:xfrm>
            <a:off x="2727338" y="6356350"/>
            <a:ext cx="3669352"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7322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E528-704A-44AD-BDA8-A292170A74ED}"/>
              </a:ext>
            </a:extLst>
          </p:cNvPr>
          <p:cNvSpPr>
            <a:spLocks noGrp="1"/>
          </p:cNvSpPr>
          <p:nvPr>
            <p:ph type="title"/>
          </p:nvPr>
        </p:nvSpPr>
        <p:spPr>
          <a:xfrm>
            <a:off x="3286539" y="155226"/>
            <a:ext cx="4853336" cy="1131903"/>
          </a:xfrm>
        </p:spPr>
        <p:txBody>
          <a:bodyPr>
            <a:normAutofit/>
          </a:bodyPr>
          <a:lstStyle/>
          <a:p>
            <a:r>
              <a:rPr lang="en-GB" b="1" dirty="0">
                <a:highlight>
                  <a:srgbClr val="00FFFF"/>
                </a:highlight>
              </a:rPr>
              <a:t>Independence</a:t>
            </a:r>
          </a:p>
        </p:txBody>
      </p:sp>
      <p:sp>
        <p:nvSpPr>
          <p:cNvPr id="3" name="Content Placeholder 2">
            <a:extLst>
              <a:ext uri="{FF2B5EF4-FFF2-40B4-BE49-F238E27FC236}">
                <a16:creationId xmlns:a16="http://schemas.microsoft.com/office/drawing/2014/main" id="{0AA2BAAC-8237-4658-A9FB-184BD8DF7A60}"/>
              </a:ext>
            </a:extLst>
          </p:cNvPr>
          <p:cNvSpPr>
            <a:spLocks noGrp="1"/>
          </p:cNvSpPr>
          <p:nvPr>
            <p:ph idx="1"/>
          </p:nvPr>
        </p:nvSpPr>
        <p:spPr>
          <a:xfrm>
            <a:off x="1036982" y="1680787"/>
            <a:ext cx="8226287" cy="4456035"/>
          </a:xfrm>
        </p:spPr>
        <p:txBody>
          <a:bodyPr>
            <a:normAutofit fontScale="92500" lnSpcReduction="10000"/>
          </a:bodyPr>
          <a:lstStyle/>
          <a:p>
            <a:endParaRPr lang="en-GB" sz="1500" dirty="0"/>
          </a:p>
          <a:p>
            <a:pPr marL="0" indent="0">
              <a:buNone/>
            </a:pPr>
            <a:endParaRPr lang="en-GB" sz="1500" dirty="0"/>
          </a:p>
          <a:p>
            <a:pPr marL="0" indent="0">
              <a:buNone/>
            </a:pPr>
            <a:endParaRPr lang="en-GB" dirty="0"/>
          </a:p>
          <a:p>
            <a:pPr>
              <a:buFont typeface="Wingdings" panose="05000000000000000000" pitchFamily="2" charset="2"/>
              <a:buChar char="v"/>
            </a:pPr>
            <a:r>
              <a:rPr lang="en-GB" sz="2600" dirty="0">
                <a:solidFill>
                  <a:schemeClr val="tx1"/>
                </a:solidFill>
                <a:latin typeface="Tw Cen MT" panose="020B0602020104020603" pitchFamily="34" charset="0"/>
              </a:rPr>
              <a:t>Promoting an individual’s independence means to look at what they can do for themselves and empower them to do as much as possible for themselves. It does not mean leaving someone to cope alone but agreeing to the support they need and want.</a:t>
            </a:r>
          </a:p>
          <a:p>
            <a:pPr marL="0" indent="0">
              <a:buNone/>
            </a:pPr>
            <a:endParaRPr lang="en-GB" sz="2600" dirty="0">
              <a:solidFill>
                <a:schemeClr val="tx1"/>
              </a:solidFill>
              <a:latin typeface="Tw Cen MT" panose="020B0602020104020603" pitchFamily="34" charset="0"/>
            </a:endParaRPr>
          </a:p>
          <a:p>
            <a:pPr>
              <a:buFont typeface="Wingdings" panose="05000000000000000000" pitchFamily="2" charset="2"/>
              <a:buChar char="v"/>
            </a:pPr>
            <a:r>
              <a:rPr lang="en-GB" sz="2600" dirty="0">
                <a:solidFill>
                  <a:schemeClr val="tx1"/>
                </a:solidFill>
                <a:latin typeface="Tw Cen MT" panose="020B0602020104020603" pitchFamily="34" charset="0"/>
              </a:rPr>
              <a:t> Supporting clients to do things for themselves rather than doing things for them prevents them from developing ‘learned helplessness’ where someone becomes dependent on carers even though they are capable of doing things for themselves.</a:t>
            </a:r>
          </a:p>
        </p:txBody>
      </p:sp>
      <p:pic>
        <p:nvPicPr>
          <p:cNvPr id="4" name="Picture 3" descr="Image result for independent images">
            <a:extLst>
              <a:ext uri="{FF2B5EF4-FFF2-40B4-BE49-F238E27FC236}">
                <a16:creationId xmlns:a16="http://schemas.microsoft.com/office/drawing/2014/main" id="{140DF160-031B-4136-82AC-E01CF2D7B606}"/>
              </a:ext>
            </a:extLst>
          </p:cNvPr>
          <p:cNvPicPr/>
          <p:nvPr/>
        </p:nvPicPr>
        <p:blipFill rotWithShape="1">
          <a:blip r:embed="rId2">
            <a:extLst>
              <a:ext uri="{28A0092B-C50C-407E-A947-70E740481C1C}">
                <a14:useLocalDpi xmlns:a14="http://schemas.microsoft.com/office/drawing/2010/main" val="0"/>
              </a:ext>
            </a:extLst>
          </a:blip>
          <a:srcRect l="27003" r="27747"/>
          <a:stretch/>
        </p:blipFill>
        <p:spPr bwMode="auto">
          <a:xfrm rot="18735518">
            <a:off x="9030805" y="1880768"/>
            <a:ext cx="4128603" cy="22486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p:spPr>
      </p:pic>
      <p:sp>
        <p:nvSpPr>
          <p:cNvPr id="5" name="Footer Placeholder 4">
            <a:extLst>
              <a:ext uri="{FF2B5EF4-FFF2-40B4-BE49-F238E27FC236}">
                <a16:creationId xmlns:a16="http://schemas.microsoft.com/office/drawing/2014/main" id="{8B34C0E8-155B-45DF-B6E3-C1792510D313}"/>
              </a:ext>
            </a:extLst>
          </p:cNvPr>
          <p:cNvSpPr>
            <a:spLocks noGrp="1"/>
          </p:cNvSpPr>
          <p:nvPr>
            <p:ph type="ftr" sz="quarter" idx="11"/>
          </p:nvPr>
        </p:nvSpPr>
        <p:spPr>
          <a:xfrm>
            <a:off x="2798284" y="6356350"/>
            <a:ext cx="3433277" cy="365125"/>
          </a:xfrm>
        </p:spPr>
        <p:txBody>
          <a:bodyPr>
            <a:normAutofit/>
          </a:bodyPr>
          <a:lstStyle/>
          <a:p>
            <a:pPr algn="r">
              <a:spcAft>
                <a:spcPts val="600"/>
              </a:spcAft>
            </a:pPr>
            <a:r>
              <a:rPr lang="en-GB"/>
              <a:t>Created by Tayo Alebiosu</a:t>
            </a:r>
          </a:p>
        </p:txBody>
      </p:sp>
    </p:spTree>
    <p:extLst>
      <p:ext uri="{BB962C8B-B14F-4D97-AF65-F5344CB8AC3E}">
        <p14:creationId xmlns:p14="http://schemas.microsoft.com/office/powerpoint/2010/main" val="289217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609EE4A-305B-4ECC-931A-79950FEE6D3F}"/>
              </a:ext>
            </a:extLst>
          </p:cNvPr>
          <p:cNvGraphicFramePr>
            <a:graphicFrameLocks noGrp="1"/>
          </p:cNvGraphicFramePr>
          <p:nvPr>
            <p:ph idx="1"/>
            <p:extLst>
              <p:ext uri="{D42A27DB-BD31-4B8C-83A1-F6EECF244321}">
                <p14:modId xmlns:p14="http://schemas.microsoft.com/office/powerpoint/2010/main" val="3150272717"/>
              </p:ext>
            </p:extLst>
          </p:nvPr>
        </p:nvGraphicFramePr>
        <p:xfrm>
          <a:off x="2222713" y="805218"/>
          <a:ext cx="9253918"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BAF6FCD9-3918-40E4-A01F-45BB96E06576}"/>
              </a:ext>
            </a:extLst>
          </p:cNvPr>
          <p:cNvSpPr txBox="1"/>
          <p:nvPr/>
        </p:nvSpPr>
        <p:spPr>
          <a:xfrm>
            <a:off x="5432633" y="680190"/>
            <a:ext cx="4505737" cy="461665"/>
          </a:xfrm>
          <a:prstGeom prst="rect">
            <a:avLst/>
          </a:prstGeom>
          <a:noFill/>
        </p:spPr>
        <p:txBody>
          <a:bodyPr wrap="square">
            <a:spAutoFit/>
          </a:bodyPr>
          <a:lstStyle/>
          <a:p>
            <a:r>
              <a:rPr lang="en-GB" sz="2400" b="1" dirty="0">
                <a:highlight>
                  <a:srgbClr val="00FFFF"/>
                </a:highlight>
                <a:latin typeface="Candara" panose="020E0502030303020204" pitchFamily="34" charset="0"/>
              </a:rPr>
              <a:t>Professional practice </a:t>
            </a:r>
          </a:p>
        </p:txBody>
      </p:sp>
      <p:sp>
        <p:nvSpPr>
          <p:cNvPr id="2" name="Footer Placeholder 1">
            <a:extLst>
              <a:ext uri="{FF2B5EF4-FFF2-40B4-BE49-F238E27FC236}">
                <a16:creationId xmlns:a16="http://schemas.microsoft.com/office/drawing/2014/main" id="{B5C523F3-7258-4BC0-9745-D7C8C7CBCB6F}"/>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396796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F5737EC-F096-4213-90A2-699FCD30A8C2}"/>
              </a:ext>
            </a:extLst>
          </p:cNvPr>
          <p:cNvPicPr>
            <a:picLocks noChangeAspect="1"/>
          </p:cNvPicPr>
          <p:nvPr/>
        </p:nvPicPr>
        <p:blipFill rotWithShape="1">
          <a:blip r:embed="rId2"/>
          <a:srcRect b="3434"/>
          <a:stretch/>
        </p:blipFill>
        <p:spPr>
          <a:xfrm>
            <a:off x="20" y="10"/>
            <a:ext cx="12191980" cy="6857990"/>
          </a:xfrm>
          <a:prstGeom prst="rect">
            <a:avLst/>
          </a:prstGeom>
        </p:spPr>
      </p:pic>
      <p:graphicFrame>
        <p:nvGraphicFramePr>
          <p:cNvPr id="14" name="Content Placeholder 2">
            <a:extLst>
              <a:ext uri="{FF2B5EF4-FFF2-40B4-BE49-F238E27FC236}">
                <a16:creationId xmlns:a16="http://schemas.microsoft.com/office/drawing/2014/main" id="{C34FAD45-A33D-428A-AB7A-889A45C965BF}"/>
              </a:ext>
            </a:extLst>
          </p:cNvPr>
          <p:cNvGraphicFramePr>
            <a:graphicFrameLocks noGrp="1"/>
          </p:cNvGraphicFramePr>
          <p:nvPr>
            <p:ph idx="1"/>
            <p:extLst>
              <p:ext uri="{D42A27DB-BD31-4B8C-83A1-F6EECF244321}">
                <p14:modId xmlns:p14="http://schemas.microsoft.com/office/powerpoint/2010/main" val="1456920360"/>
              </p:ext>
            </p:extLst>
          </p:nvPr>
        </p:nvGraphicFramePr>
        <p:xfrm>
          <a:off x="407963" y="281354"/>
          <a:ext cx="11366695" cy="5895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0CDB1444-938E-468A-AC79-A5B66274FF83}"/>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23224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AA51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2" name="Rectangle 31">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strings being woven togehter">
            <a:extLst>
              <a:ext uri="{FF2B5EF4-FFF2-40B4-BE49-F238E27FC236}">
                <a16:creationId xmlns:a16="http://schemas.microsoft.com/office/drawing/2014/main" id="{7D7C05A5-3FDA-4B9E-B6C8-4BCF130C69B4}"/>
              </a:ext>
            </a:extLst>
          </p:cNvPr>
          <p:cNvPicPr>
            <a:picLocks noChangeAspect="1"/>
          </p:cNvPicPr>
          <p:nvPr/>
        </p:nvPicPr>
        <p:blipFill rotWithShape="1">
          <a:blip r:embed="rId2"/>
          <a:srcRect l="25218" r="25216" b="-2"/>
          <a:stretch/>
        </p:blipFill>
        <p:spPr>
          <a:xfrm>
            <a:off x="413003" y="685800"/>
            <a:ext cx="4073933" cy="5486400"/>
          </a:xfrm>
          <a:prstGeom prst="rect">
            <a:avLst/>
          </a:prstGeom>
        </p:spPr>
      </p:pic>
      <p:sp>
        <p:nvSpPr>
          <p:cNvPr id="3" name="Content Placeholder 2">
            <a:extLst>
              <a:ext uri="{FF2B5EF4-FFF2-40B4-BE49-F238E27FC236}">
                <a16:creationId xmlns:a16="http://schemas.microsoft.com/office/drawing/2014/main" id="{21ABA83F-2553-4FF0-BA37-92172FB6F45D}"/>
              </a:ext>
            </a:extLst>
          </p:cNvPr>
          <p:cNvSpPr>
            <a:spLocks noGrp="1"/>
          </p:cNvSpPr>
          <p:nvPr>
            <p:ph idx="1"/>
          </p:nvPr>
        </p:nvSpPr>
        <p:spPr>
          <a:xfrm>
            <a:off x="4486936" y="680190"/>
            <a:ext cx="7108716" cy="5295707"/>
          </a:xfrm>
        </p:spPr>
        <p:txBody>
          <a:bodyPr anchor="t">
            <a:normAutofit/>
          </a:bodyPr>
          <a:lstStyle/>
          <a:p>
            <a:pPr marL="0" indent="0">
              <a:buNone/>
            </a:pPr>
            <a:r>
              <a:rPr lang="en-GB" dirty="0">
                <a:solidFill>
                  <a:schemeClr val="tx1"/>
                </a:solidFill>
                <a:latin typeface="Tw Cen MT" panose="020B0602020104020603" pitchFamily="34" charset="0"/>
              </a:rPr>
              <a:t>Practice development has been used in numerous ways to enhance clinical services, such as:</a:t>
            </a:r>
          </a:p>
          <a:p>
            <a:r>
              <a:rPr lang="en-GB" dirty="0">
                <a:solidFill>
                  <a:schemeClr val="tx1"/>
                </a:solidFill>
                <a:latin typeface="Tw Cen MT" panose="020B0602020104020603" pitchFamily="34" charset="0"/>
              </a:rPr>
              <a:t>To increase quality and safety in healthcare within a unit,</a:t>
            </a:r>
          </a:p>
          <a:p>
            <a:r>
              <a:rPr lang="en-GB" dirty="0">
                <a:solidFill>
                  <a:schemeClr val="tx1"/>
                </a:solidFill>
                <a:latin typeface="Tw Cen MT" panose="020B0602020104020603" pitchFamily="34" charset="0"/>
              </a:rPr>
              <a:t>To develop </a:t>
            </a:r>
            <a:r>
              <a:rPr lang="en-GB" dirty="0">
                <a:solidFill>
                  <a:schemeClr val="tx1"/>
                </a:solidFill>
                <a:highlight>
                  <a:srgbClr val="00FFFF"/>
                </a:highlight>
                <a:latin typeface="Tw Cen MT" panose="020B0602020104020603" pitchFamily="34" charset="0"/>
              </a:rPr>
              <a:t>shared values and service priorities </a:t>
            </a:r>
            <a:r>
              <a:rPr lang="en-GB" dirty="0">
                <a:solidFill>
                  <a:schemeClr val="tx1"/>
                </a:solidFill>
                <a:latin typeface="Tw Cen MT" panose="020B0602020104020603" pitchFamily="34" charset="0"/>
              </a:rPr>
              <a:t>and to </a:t>
            </a:r>
            <a:r>
              <a:rPr lang="en-GB" dirty="0">
                <a:solidFill>
                  <a:schemeClr val="tx1"/>
                </a:solidFill>
                <a:highlight>
                  <a:srgbClr val="FFFF00"/>
                </a:highlight>
                <a:latin typeface="Tw Cen MT" panose="020B0602020104020603" pitchFamily="34" charset="0"/>
              </a:rPr>
              <a:t>improve communication </a:t>
            </a:r>
            <a:r>
              <a:rPr lang="en-GB" dirty="0">
                <a:solidFill>
                  <a:schemeClr val="tx1"/>
                </a:solidFill>
                <a:latin typeface="Tw Cen MT" panose="020B0602020104020603" pitchFamily="34" charset="0"/>
              </a:rPr>
              <a:t>within a healthcare team (McCormack, 2010 ; McCormack et al., 2013). </a:t>
            </a:r>
          </a:p>
          <a:p>
            <a:r>
              <a:rPr lang="en-GB" dirty="0">
                <a:latin typeface="Tw Cen MT" panose="020B0602020104020603" pitchFamily="34" charset="0"/>
              </a:rPr>
              <a:t>Practice development is described as a </a:t>
            </a:r>
            <a:r>
              <a:rPr lang="en-GB" dirty="0">
                <a:highlight>
                  <a:srgbClr val="FFFF00"/>
                </a:highlight>
                <a:latin typeface="Tw Cen MT" panose="020B0602020104020603" pitchFamily="34" charset="0"/>
              </a:rPr>
              <a:t>mechanism for reflection </a:t>
            </a:r>
            <a:r>
              <a:rPr lang="en-GB" dirty="0">
                <a:latin typeface="Tw Cen MT" panose="020B0602020104020603" pitchFamily="34" charset="0"/>
              </a:rPr>
              <a:t>about everyday practice, enabling those who deliver care to make changes to facilitate better clinical outcomes and improve the quality and safety of care</a:t>
            </a:r>
          </a:p>
          <a:p>
            <a:endParaRPr lang="en-GB" sz="1800" dirty="0">
              <a:solidFill>
                <a:schemeClr val="tx1"/>
              </a:solidFill>
              <a:latin typeface="Tw Cen MT" panose="020B0602020104020603" pitchFamily="34" charset="0"/>
            </a:endParaRPr>
          </a:p>
        </p:txBody>
      </p:sp>
      <p:cxnSp>
        <p:nvCxnSpPr>
          <p:cNvPr id="34" name="Straight Connector 33">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AA51B"/>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AA51B"/>
            </a:solidFill>
            <a:prstDash val="dash"/>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EE5E783A-B533-4E24-B2DC-C4DF51E8A02B}"/>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1885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26DA5-0B56-43DA-94C9-CD86AB0DE672}"/>
              </a:ext>
            </a:extLst>
          </p:cNvPr>
          <p:cNvSpPr>
            <a:spLocks noGrp="1"/>
          </p:cNvSpPr>
          <p:nvPr>
            <p:ph idx="1"/>
          </p:nvPr>
        </p:nvSpPr>
        <p:spPr>
          <a:xfrm>
            <a:off x="3918769" y="1028666"/>
            <a:ext cx="7077221" cy="5585619"/>
          </a:xfrm>
        </p:spPr>
        <p:txBody>
          <a:bodyPr anchor="ctr">
            <a:normAutofit/>
          </a:bodyPr>
          <a:lstStyle/>
          <a:p>
            <a:r>
              <a:rPr lang="en-GB" sz="1800" b="0" i="0" dirty="0">
                <a:solidFill>
                  <a:schemeClr val="tx1"/>
                </a:solidFill>
                <a:effectLst/>
                <a:latin typeface="Source Sans Pro" panose="020B0503030403020204" pitchFamily="34" charset="0"/>
              </a:rPr>
              <a:t>“Transformational culture” and </a:t>
            </a:r>
            <a:r>
              <a:rPr lang="en-GB" sz="1800" b="1" i="0" dirty="0">
                <a:solidFill>
                  <a:schemeClr val="tx1"/>
                </a:solidFill>
                <a:effectLst/>
                <a:highlight>
                  <a:srgbClr val="FFFF00"/>
                </a:highlight>
                <a:latin typeface="Source Sans Pro" panose="020B0503030403020204" pitchFamily="34" charset="0"/>
              </a:rPr>
              <a:t>quality becomes everyone’s business</a:t>
            </a:r>
            <a:r>
              <a:rPr lang="en-GB" sz="1800" b="1" i="0" dirty="0">
                <a:solidFill>
                  <a:schemeClr val="tx1"/>
                </a:solidFill>
                <a:effectLst/>
                <a:latin typeface="Source Sans Pro" panose="020B0503030403020204" pitchFamily="34" charset="0"/>
              </a:rPr>
              <a:t>.</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Moving from </a:t>
            </a:r>
            <a:r>
              <a:rPr lang="en-GB" sz="1800" b="0" i="0" dirty="0">
                <a:solidFill>
                  <a:schemeClr val="tx1"/>
                </a:solidFill>
                <a:effectLst/>
                <a:highlight>
                  <a:srgbClr val="00FFFF"/>
                </a:highlight>
                <a:latin typeface="Source Sans Pro" panose="020B0503030403020204" pitchFamily="34" charset="0"/>
              </a:rPr>
              <a:t>service-centred moments </a:t>
            </a:r>
            <a:r>
              <a:rPr lang="en-GB" sz="1800" b="0" i="0" dirty="0">
                <a:solidFill>
                  <a:schemeClr val="tx1"/>
                </a:solidFill>
                <a:effectLst/>
                <a:latin typeface="Source Sans Pro" panose="020B0503030403020204" pitchFamily="34" charset="0"/>
              </a:rPr>
              <a:t>to </a:t>
            </a:r>
            <a:r>
              <a:rPr lang="en-GB" sz="1800" b="0" i="0" dirty="0">
                <a:solidFill>
                  <a:schemeClr val="tx1"/>
                </a:solidFill>
                <a:effectLst/>
                <a:highlight>
                  <a:srgbClr val="FFFF00"/>
                </a:highlight>
                <a:latin typeface="Source Sans Pro" panose="020B0503030403020204" pitchFamily="34" charset="0"/>
              </a:rPr>
              <a:t>person-centred care.</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Improves patient care.</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Changes culture of care (engagement, autonomy and connected).</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Translating research into practice (evidence based care).</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Continuous improvement and systematic changes.</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Valued competencies.</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Evidence based practice and knowledge translation.</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Promotes and facilitates change.</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Well-being for staff and patients- the organisation hold the same process for both.</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Allow people to flourish and grow.</a:t>
            </a:r>
          </a:p>
          <a:p>
            <a:pPr>
              <a:buFont typeface="Arial" panose="020B0604020202020204" pitchFamily="34" charset="0"/>
              <a:buChar char="•"/>
            </a:pPr>
            <a:r>
              <a:rPr lang="en-GB" sz="1800" b="0" i="0" dirty="0">
                <a:solidFill>
                  <a:schemeClr val="tx1"/>
                </a:solidFill>
                <a:effectLst/>
                <a:latin typeface="Source Sans Pro" panose="020B0503030403020204" pitchFamily="34" charset="0"/>
              </a:rPr>
              <a:t>Provides audit and quality measures.</a:t>
            </a:r>
          </a:p>
          <a:p>
            <a:endParaRPr lang="en-GB" sz="1800" dirty="0"/>
          </a:p>
        </p:txBody>
      </p:sp>
      <p:sp>
        <p:nvSpPr>
          <p:cNvPr id="29" name="TextBox 28">
            <a:extLst>
              <a:ext uri="{FF2B5EF4-FFF2-40B4-BE49-F238E27FC236}">
                <a16:creationId xmlns:a16="http://schemas.microsoft.com/office/drawing/2014/main" id="{BF82FDE3-7969-4D00-BD50-E50291FC23BE}"/>
              </a:ext>
            </a:extLst>
          </p:cNvPr>
          <p:cNvSpPr txBox="1"/>
          <p:nvPr/>
        </p:nvSpPr>
        <p:spPr>
          <a:xfrm rot="18854012">
            <a:off x="1290855" y="3004537"/>
            <a:ext cx="3296777" cy="523220"/>
          </a:xfrm>
          <a:prstGeom prst="rect">
            <a:avLst/>
          </a:prstGeom>
          <a:noFill/>
        </p:spPr>
        <p:txBody>
          <a:bodyPr wrap="square">
            <a:spAutoFit/>
          </a:bodyPr>
          <a:lstStyle/>
          <a:p>
            <a:pPr marL="0" indent="0">
              <a:buNone/>
            </a:pPr>
            <a:r>
              <a:rPr lang="en-GB" sz="2800" b="1" i="0" dirty="0">
                <a:effectLst/>
                <a:highlight>
                  <a:srgbClr val="00FFFF"/>
                </a:highlight>
                <a:latin typeface="Candara" panose="020E0502030303020204" pitchFamily="34" charset="0"/>
              </a:rPr>
              <a:t>What is PD about?</a:t>
            </a:r>
            <a:endParaRPr lang="en-GB" sz="2800" b="0" i="0" dirty="0">
              <a:effectLst/>
              <a:highlight>
                <a:srgbClr val="00FFFF"/>
              </a:highlight>
              <a:latin typeface="Candara" panose="020E0502030303020204" pitchFamily="34" charset="0"/>
            </a:endParaRPr>
          </a:p>
        </p:txBody>
      </p:sp>
      <p:sp>
        <p:nvSpPr>
          <p:cNvPr id="2" name="Footer Placeholder 1">
            <a:extLst>
              <a:ext uri="{FF2B5EF4-FFF2-40B4-BE49-F238E27FC236}">
                <a16:creationId xmlns:a16="http://schemas.microsoft.com/office/drawing/2014/main" id="{6DAA71B3-4800-4321-8757-3B81E2A64371}"/>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459901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Background Gray Rectangle">
            <a:extLst>
              <a:ext uri="{FF2B5EF4-FFF2-40B4-BE49-F238E27FC236}">
                <a16:creationId xmlns:a16="http://schemas.microsoft.com/office/drawing/2014/main" id="{9B10F40A-E087-4CEB-9FE5-C7EEA4CED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Background Gray Rectangle">
            <a:extLst>
              <a:ext uri="{FF2B5EF4-FFF2-40B4-BE49-F238E27FC236}">
                <a16:creationId xmlns:a16="http://schemas.microsoft.com/office/drawing/2014/main" id="{EC1C013B-C078-4D80-BBB4-0CE08DDCC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White Rectangle">
            <a:extLst>
              <a:ext uri="{FF2B5EF4-FFF2-40B4-BE49-F238E27FC236}">
                <a16:creationId xmlns:a16="http://schemas.microsoft.com/office/drawing/2014/main" id="{FE4D53DE-7016-40E0-A03F-0FB38961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Vertical Connector">
            <a:extLst>
              <a:ext uri="{FF2B5EF4-FFF2-40B4-BE49-F238E27FC236}">
                <a16:creationId xmlns:a16="http://schemas.microsoft.com/office/drawing/2014/main" id="{F2775DA2-2C5C-4C85-B4BF-8DB3BFB49F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1" name="Horizontal Connector 2">
            <a:extLst>
              <a:ext uri="{FF2B5EF4-FFF2-40B4-BE49-F238E27FC236}">
                <a16:creationId xmlns:a16="http://schemas.microsoft.com/office/drawing/2014/main" id="{71A93627-6626-4571-A65B-6236ACAFBE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0C811F7D-045E-40FC-8CA8-1232BB5B3EB7}"/>
              </a:ext>
            </a:extLst>
          </p:cNvPr>
          <p:cNvGraphicFramePr>
            <a:graphicFrameLocks noGrp="1"/>
          </p:cNvGraphicFramePr>
          <p:nvPr>
            <p:ph idx="1"/>
          </p:nvPr>
        </p:nvGraphicFramePr>
        <p:xfrm>
          <a:off x="643467" y="238923"/>
          <a:ext cx="10905066" cy="5938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2790CD04-8335-49DD-9C68-E6DF75B3DD66}"/>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27673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urful strings being woven togehter">
            <a:extLst>
              <a:ext uri="{FF2B5EF4-FFF2-40B4-BE49-F238E27FC236}">
                <a16:creationId xmlns:a16="http://schemas.microsoft.com/office/drawing/2014/main" id="{40C762A9-320B-4DC9-BC97-06D1CD3A5087}"/>
              </a:ext>
            </a:extLst>
          </p:cNvPr>
          <p:cNvPicPr>
            <a:picLocks noChangeAspect="1"/>
          </p:cNvPicPr>
          <p:nvPr/>
        </p:nvPicPr>
        <p:blipFill rotWithShape="1">
          <a:blip r:embed="rId2"/>
          <a:srcRect t="10655" r="-1" b="5053"/>
          <a:stretch/>
        </p:blipFill>
        <p:spPr>
          <a:xfrm>
            <a:off x="8877576" y="5134707"/>
            <a:ext cx="3312899" cy="1863969"/>
          </a:xfrm>
          <a:prstGeom prst="rect">
            <a:avLst/>
          </a:prstGeom>
        </p:spPr>
      </p:pic>
      <p:sp>
        <p:nvSpPr>
          <p:cNvPr id="3" name="Content Placeholder 2">
            <a:extLst>
              <a:ext uri="{FF2B5EF4-FFF2-40B4-BE49-F238E27FC236}">
                <a16:creationId xmlns:a16="http://schemas.microsoft.com/office/drawing/2014/main" id="{AC780E5D-E412-4E79-819D-C0C86DB642C5}"/>
              </a:ext>
            </a:extLst>
          </p:cNvPr>
          <p:cNvSpPr>
            <a:spLocks noGrp="1"/>
          </p:cNvSpPr>
          <p:nvPr>
            <p:ph idx="1"/>
          </p:nvPr>
        </p:nvSpPr>
        <p:spPr>
          <a:xfrm>
            <a:off x="1899139" y="689318"/>
            <a:ext cx="9176336" cy="4940206"/>
          </a:xfrm>
        </p:spPr>
        <p:txBody>
          <a:bodyPr>
            <a:noAutofit/>
          </a:bodyPr>
          <a:lstStyle/>
          <a:p>
            <a:endParaRPr lang="en-GB" sz="2600" dirty="0">
              <a:latin typeface="Tw Cen MT" panose="020B0602020104020603" pitchFamily="34" charset="0"/>
            </a:endParaRPr>
          </a:p>
          <a:p>
            <a:endParaRPr lang="en-GB" sz="2600" dirty="0">
              <a:latin typeface="Tw Cen MT" panose="020B0602020104020603" pitchFamily="34" charset="0"/>
            </a:endParaRPr>
          </a:p>
          <a:p>
            <a:endParaRPr lang="en-GB" sz="2600" dirty="0">
              <a:latin typeface="Tw Cen MT" panose="020B0602020104020603" pitchFamily="34" charset="0"/>
            </a:endParaRPr>
          </a:p>
          <a:p>
            <a:r>
              <a:rPr lang="en-GB" sz="2600" dirty="0">
                <a:latin typeface="Tw Cen MT" panose="020B0602020104020603" pitchFamily="34" charset="0"/>
              </a:rPr>
              <a:t>One of the primary goals of practice development is ‘to shift the focus of activity to the client’</a:t>
            </a:r>
          </a:p>
          <a:p>
            <a:r>
              <a:rPr lang="en-GB" sz="2600" dirty="0">
                <a:latin typeface="Tw Cen MT" panose="020B0602020104020603" pitchFamily="34" charset="0"/>
              </a:rPr>
              <a:t>As a result, person-centred cultures and </a:t>
            </a:r>
            <a:r>
              <a:rPr lang="en-GB" sz="2600" dirty="0" err="1">
                <a:latin typeface="Tw Cen MT" panose="020B0602020104020603" pitchFamily="34" charset="0"/>
              </a:rPr>
              <a:t>workbased</a:t>
            </a:r>
            <a:r>
              <a:rPr lang="en-GB" sz="2600" dirty="0">
                <a:latin typeface="Tw Cen MT" panose="020B0602020104020603" pitchFamily="34" charset="0"/>
              </a:rPr>
              <a:t> learning are also key elements of practice development </a:t>
            </a:r>
          </a:p>
          <a:p>
            <a:r>
              <a:rPr lang="en-GB" sz="2600" dirty="0">
                <a:latin typeface="Tw Cen MT" panose="020B0602020104020603" pitchFamily="34" charset="0"/>
              </a:rPr>
              <a:t>In this context, person-centredness is defined as ‘an approach to practice established through the formation and fostering of healthful relationships between all care providers, service users and others significant to them in their lives’</a:t>
            </a:r>
          </a:p>
        </p:txBody>
      </p:sp>
      <p:sp>
        <p:nvSpPr>
          <p:cNvPr id="29" name="TextBox 28">
            <a:extLst>
              <a:ext uri="{FF2B5EF4-FFF2-40B4-BE49-F238E27FC236}">
                <a16:creationId xmlns:a16="http://schemas.microsoft.com/office/drawing/2014/main" id="{9DBB73C3-9EA9-4B79-985B-2D5307CBA21C}"/>
              </a:ext>
            </a:extLst>
          </p:cNvPr>
          <p:cNvSpPr txBox="1"/>
          <p:nvPr/>
        </p:nvSpPr>
        <p:spPr>
          <a:xfrm>
            <a:off x="4585252" y="1043809"/>
            <a:ext cx="2968487" cy="707886"/>
          </a:xfrm>
          <a:prstGeom prst="rect">
            <a:avLst/>
          </a:prstGeom>
          <a:noFill/>
        </p:spPr>
        <p:txBody>
          <a:bodyPr wrap="square">
            <a:spAutoFit/>
          </a:bodyPr>
          <a:lstStyle/>
          <a:p>
            <a:pPr marL="0" indent="0">
              <a:buNone/>
            </a:pPr>
            <a:r>
              <a:rPr lang="en-GB" sz="4000" b="1" i="0" dirty="0">
                <a:effectLst/>
                <a:highlight>
                  <a:srgbClr val="00FFFF"/>
                </a:highlight>
                <a:latin typeface="Candara" panose="020E0502030303020204" pitchFamily="34" charset="0"/>
              </a:rPr>
              <a:t>Benefits</a:t>
            </a:r>
            <a:endParaRPr lang="en-GB" sz="4000" b="0" i="0" dirty="0">
              <a:effectLst/>
              <a:highlight>
                <a:srgbClr val="00FFFF"/>
              </a:highlight>
              <a:latin typeface="Candara" panose="020E0502030303020204" pitchFamily="34" charset="0"/>
            </a:endParaRPr>
          </a:p>
        </p:txBody>
      </p:sp>
      <p:sp>
        <p:nvSpPr>
          <p:cNvPr id="2" name="Footer Placeholder 1">
            <a:extLst>
              <a:ext uri="{FF2B5EF4-FFF2-40B4-BE49-F238E27FC236}">
                <a16:creationId xmlns:a16="http://schemas.microsoft.com/office/drawing/2014/main" id="{F4D780FC-484D-4D24-B26B-4E8AB9B5DAF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55640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AA7E71E-3A7B-4E55-9F0D-E826F2866DDD}"/>
              </a:ext>
            </a:extLst>
          </p:cNvPr>
          <p:cNvGraphicFramePr>
            <a:graphicFrameLocks noGrp="1"/>
          </p:cNvGraphicFramePr>
          <p:nvPr>
            <p:ph idx="1"/>
            <p:extLst>
              <p:ext uri="{D42A27DB-BD31-4B8C-83A1-F6EECF244321}">
                <p14:modId xmlns:p14="http://schemas.microsoft.com/office/powerpoint/2010/main" val="394979173"/>
              </p:ext>
            </p:extLst>
          </p:nvPr>
        </p:nvGraphicFramePr>
        <p:xfrm>
          <a:off x="2236764" y="858129"/>
          <a:ext cx="8939080" cy="4895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15A7373D-FCB1-4EB6-B779-B1AED53E43CE}"/>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86623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03DFC-FA9E-4165-BC07-C77F95179EE8}"/>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GB" b="0" i="0" dirty="0">
                <a:effectLst/>
                <a:latin typeface="Source Sans Pro" panose="020B0503030403020204" pitchFamily="34" charset="0"/>
              </a:rPr>
              <a:t>Enables the healthcare team to transform culture and care.</a:t>
            </a:r>
          </a:p>
          <a:p>
            <a:pPr>
              <a:buFont typeface="Arial" panose="020B0604020202020204" pitchFamily="34" charset="0"/>
              <a:buChar char="•"/>
            </a:pPr>
            <a:r>
              <a:rPr lang="en-GB" b="0" i="0" dirty="0">
                <a:effectLst/>
                <a:latin typeface="Source Sans Pro" panose="020B0503030403020204" pitchFamily="34" charset="0"/>
              </a:rPr>
              <a:t>Increased staff satisfaction.</a:t>
            </a:r>
          </a:p>
          <a:p>
            <a:pPr>
              <a:buFont typeface="Arial" panose="020B0604020202020204" pitchFamily="34" charset="0"/>
              <a:buChar char="•"/>
            </a:pPr>
            <a:r>
              <a:rPr lang="en-GB" b="0" i="0" dirty="0">
                <a:effectLst/>
                <a:latin typeface="Source Sans Pro" panose="020B0503030403020204" pitchFamily="34" charset="0"/>
              </a:rPr>
              <a:t>Increased staff retention and recruitment.</a:t>
            </a:r>
          </a:p>
          <a:p>
            <a:pPr>
              <a:buFont typeface="Arial" panose="020B0604020202020204" pitchFamily="34" charset="0"/>
              <a:buChar char="•"/>
            </a:pPr>
            <a:r>
              <a:rPr lang="en-GB" b="0" i="0" dirty="0">
                <a:effectLst/>
                <a:latin typeface="Source Sans Pro" panose="020B0503030403020204" pitchFamily="34" charset="0"/>
              </a:rPr>
              <a:t>Builds culture and shared values.</a:t>
            </a:r>
          </a:p>
          <a:p>
            <a:pPr>
              <a:buFont typeface="Arial" panose="020B0604020202020204" pitchFamily="34" charset="0"/>
              <a:buChar char="•"/>
            </a:pPr>
            <a:r>
              <a:rPr lang="en-GB" b="0" i="0" dirty="0">
                <a:effectLst/>
                <a:latin typeface="Source Sans Pro" panose="020B0503030403020204" pitchFamily="34" charset="0"/>
              </a:rPr>
              <a:t>Develop skills and knowledge of staff.</a:t>
            </a:r>
          </a:p>
          <a:p>
            <a:pPr>
              <a:buFont typeface="Arial" panose="020B0604020202020204" pitchFamily="34" charset="0"/>
              <a:buChar char="•"/>
            </a:pPr>
            <a:r>
              <a:rPr lang="en-GB" b="0" i="0" dirty="0">
                <a:effectLst/>
                <a:latin typeface="Source Sans Pro" panose="020B0503030403020204" pitchFamily="34" charset="0"/>
              </a:rPr>
              <a:t>Team engagement.</a:t>
            </a:r>
          </a:p>
          <a:p>
            <a:pPr>
              <a:buFont typeface="Arial" panose="020B0604020202020204" pitchFamily="34" charset="0"/>
              <a:buChar char="•"/>
            </a:pPr>
            <a:r>
              <a:rPr lang="en-GB" b="0" i="0" dirty="0">
                <a:effectLst/>
                <a:latin typeface="Source Sans Pro" panose="020B0503030403020204" pitchFamily="34" charset="0"/>
              </a:rPr>
              <a:t>Delivers person centred care.</a:t>
            </a:r>
          </a:p>
          <a:p>
            <a:endParaRPr lang="en-GB" dirty="0"/>
          </a:p>
        </p:txBody>
      </p:sp>
      <p:sp>
        <p:nvSpPr>
          <p:cNvPr id="9" name="TextBox 8">
            <a:extLst>
              <a:ext uri="{FF2B5EF4-FFF2-40B4-BE49-F238E27FC236}">
                <a16:creationId xmlns:a16="http://schemas.microsoft.com/office/drawing/2014/main" id="{B2A2D415-D69D-4F55-866D-F95ABB392E0C}"/>
              </a:ext>
            </a:extLst>
          </p:cNvPr>
          <p:cNvSpPr txBox="1"/>
          <p:nvPr/>
        </p:nvSpPr>
        <p:spPr>
          <a:xfrm rot="19331285">
            <a:off x="2002651" y="2860839"/>
            <a:ext cx="2337596" cy="707886"/>
          </a:xfrm>
          <a:prstGeom prst="rect">
            <a:avLst/>
          </a:prstGeom>
          <a:noFill/>
        </p:spPr>
        <p:txBody>
          <a:bodyPr wrap="square">
            <a:spAutoFit/>
          </a:bodyPr>
          <a:lstStyle/>
          <a:p>
            <a:pPr marL="0" indent="0">
              <a:buNone/>
            </a:pPr>
            <a:r>
              <a:rPr lang="en-GB" sz="4000" b="1" i="0" dirty="0">
                <a:effectLst/>
                <a:highlight>
                  <a:srgbClr val="00FFFF"/>
                </a:highlight>
                <a:latin typeface="Candara" panose="020E0502030303020204" pitchFamily="34" charset="0"/>
              </a:rPr>
              <a:t>Benefits</a:t>
            </a:r>
            <a:endParaRPr lang="en-GB" sz="4000" b="0" i="0" dirty="0">
              <a:effectLst/>
              <a:highlight>
                <a:srgbClr val="00FFFF"/>
              </a:highlight>
              <a:latin typeface="Candara" panose="020E0502030303020204" pitchFamily="34" charset="0"/>
            </a:endParaRPr>
          </a:p>
        </p:txBody>
      </p:sp>
      <p:sp>
        <p:nvSpPr>
          <p:cNvPr id="2" name="Footer Placeholder 1">
            <a:extLst>
              <a:ext uri="{FF2B5EF4-FFF2-40B4-BE49-F238E27FC236}">
                <a16:creationId xmlns:a16="http://schemas.microsoft.com/office/drawing/2014/main" id="{C4C130A5-126C-4EEE-BAA5-19460BD52D50}"/>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42275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rgbClr val="EE320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BE747-0F9A-40EF-9A38-4EC28F1D6F73}"/>
              </a:ext>
            </a:extLst>
          </p:cNvPr>
          <p:cNvSpPr>
            <a:spLocks noGrp="1"/>
          </p:cNvSpPr>
          <p:nvPr>
            <p:ph type="title"/>
          </p:nvPr>
        </p:nvSpPr>
        <p:spPr>
          <a:xfrm>
            <a:off x="3057507" y="108703"/>
            <a:ext cx="6768224" cy="1437203"/>
          </a:xfrm>
        </p:spPr>
        <p:txBody>
          <a:bodyPr anchor="b">
            <a:normAutofit/>
          </a:bodyPr>
          <a:lstStyle/>
          <a:p>
            <a:pPr algn="ctr"/>
            <a:r>
              <a:rPr lang="en-US" sz="4800" b="1" kern="1200" dirty="0">
                <a:solidFill>
                  <a:schemeClr val="tx1"/>
                </a:solidFill>
                <a:latin typeface="Tw Cen MT" panose="020B0602020104020603" pitchFamily="34" charset="0"/>
              </a:rPr>
              <a:t>Last session recap (10 minutes)</a:t>
            </a:r>
            <a:endParaRPr lang="en-GB" sz="4800" dirty="0">
              <a:solidFill>
                <a:schemeClr val="tx1"/>
              </a:solidFill>
              <a:highlight>
                <a:srgbClr val="00FFFF"/>
              </a:highlight>
            </a:endParaRPr>
          </a:p>
        </p:txBody>
      </p:sp>
      <p:pic>
        <p:nvPicPr>
          <p:cNvPr id="4" name="Picture 2" descr="Image result for recap image">
            <a:extLst>
              <a:ext uri="{FF2B5EF4-FFF2-40B4-BE49-F238E27FC236}">
                <a16:creationId xmlns:a16="http://schemas.microsoft.com/office/drawing/2014/main" id="{74344690-0C8E-463C-8621-6E2738B6F1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3228" y="1924630"/>
            <a:ext cx="4023214" cy="383079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98C432FD-80F4-421F-9E1D-DD923B7D7302}"/>
              </a:ext>
            </a:extLst>
          </p:cNvPr>
          <p:cNvSpPr>
            <a:spLocks noGrp="1"/>
          </p:cNvSpPr>
          <p:nvPr>
            <p:ph idx="1"/>
          </p:nvPr>
        </p:nvSpPr>
        <p:spPr>
          <a:xfrm>
            <a:off x="5466442" y="1962678"/>
            <a:ext cx="5493959" cy="4013220"/>
          </a:xfrm>
        </p:spPr>
        <p:txBody>
          <a:bodyPr anchor="t">
            <a:normAutofit/>
          </a:bodyPr>
          <a:lstStyle/>
          <a:p>
            <a:pPr marL="0" indent="0">
              <a:buNone/>
            </a:pPr>
            <a:r>
              <a:rPr lang="en-US" altLang="en-US" dirty="0">
                <a:solidFill>
                  <a:schemeClr val="tx1"/>
                </a:solidFill>
                <a:latin typeface="Tw Cen MT" panose="020B0602020104020603" pitchFamily="34" charset="0"/>
              </a:rPr>
              <a:t>Individually,</a:t>
            </a:r>
          </a:p>
          <a:p>
            <a:r>
              <a:rPr lang="en-GB" dirty="0">
                <a:solidFill>
                  <a:schemeClr val="tx1"/>
                </a:solidFill>
                <a:latin typeface="Tw Cen MT" panose="020B0602020104020603" pitchFamily="34" charset="0"/>
              </a:rPr>
              <a:t>What is Continuous Professional Development?</a:t>
            </a:r>
          </a:p>
          <a:p>
            <a:r>
              <a:rPr lang="en-GB" dirty="0">
                <a:solidFill>
                  <a:schemeClr val="tx1"/>
                </a:solidFill>
                <a:latin typeface="Tw Cen MT" panose="020B0602020104020603" pitchFamily="34" charset="0"/>
              </a:rPr>
              <a:t>What is Continuous Professional Development in healthcare sector?</a:t>
            </a:r>
          </a:p>
          <a:p>
            <a:r>
              <a:rPr lang="en-GB" dirty="0">
                <a:solidFill>
                  <a:schemeClr val="tx1"/>
                </a:solidFill>
                <a:latin typeface="Tw Cen MT" panose="020B0602020104020603" pitchFamily="34" charset="0"/>
              </a:rPr>
              <a:t>Feedback to the class</a:t>
            </a:r>
          </a:p>
          <a:p>
            <a:endParaRPr lang="en-GB" sz="1800" dirty="0">
              <a:solidFill>
                <a:schemeClr val="tx1"/>
              </a:solidFill>
            </a:endParaRPr>
          </a:p>
        </p:txBody>
      </p:sp>
      <p:cxnSp>
        <p:nvCxnSpPr>
          <p:cNvPr id="17" name="Straight Connector 16">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E320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E3203"/>
            </a:solidFill>
            <a:prstDash val="dash"/>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08F610C-9FBB-464B-B02C-20B3F030D098}"/>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894174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41D4-402C-4F8E-8C8C-2FA6AD02BBF1}"/>
              </a:ext>
            </a:extLst>
          </p:cNvPr>
          <p:cNvSpPr>
            <a:spLocks noGrp="1"/>
          </p:cNvSpPr>
          <p:nvPr>
            <p:ph type="title"/>
          </p:nvPr>
        </p:nvSpPr>
        <p:spPr>
          <a:xfrm>
            <a:off x="2464904" y="755374"/>
            <a:ext cx="8498752" cy="935314"/>
          </a:xfrm>
        </p:spPr>
        <p:txBody>
          <a:bodyPr>
            <a:noAutofit/>
          </a:bodyPr>
          <a:lstStyle/>
          <a:p>
            <a:pPr algn="ctr"/>
            <a:r>
              <a:rPr lang="en-GB" sz="4000" b="1" i="0" dirty="0">
                <a:effectLst/>
                <a:highlight>
                  <a:srgbClr val="00FFFF"/>
                </a:highlight>
                <a:latin typeface="KlavikaWebBasicRegular"/>
              </a:rPr>
              <a:t>Practice development key characteristics</a:t>
            </a:r>
            <a:endParaRPr lang="en-GB" sz="4000" b="1" dirty="0">
              <a:highlight>
                <a:srgbClr val="00FFFF"/>
              </a:highlight>
            </a:endParaRPr>
          </a:p>
        </p:txBody>
      </p:sp>
      <p:sp>
        <p:nvSpPr>
          <p:cNvPr id="3" name="Content Placeholder 2">
            <a:extLst>
              <a:ext uri="{FF2B5EF4-FFF2-40B4-BE49-F238E27FC236}">
                <a16:creationId xmlns:a16="http://schemas.microsoft.com/office/drawing/2014/main" id="{E9D70654-633F-45D9-A440-324328860979}"/>
              </a:ext>
            </a:extLst>
          </p:cNvPr>
          <p:cNvSpPr>
            <a:spLocks noGrp="1"/>
          </p:cNvSpPr>
          <p:nvPr>
            <p:ph idx="1"/>
          </p:nvPr>
        </p:nvSpPr>
        <p:spPr>
          <a:xfrm>
            <a:off x="838200" y="1825625"/>
            <a:ext cx="10886768" cy="4667250"/>
          </a:xfrm>
        </p:spPr>
        <p:txBody>
          <a:bodyPr/>
          <a:lstStyle/>
          <a:p>
            <a:pPr algn="l"/>
            <a:endParaRPr lang="en-GB" b="0" i="0" dirty="0">
              <a:solidFill>
                <a:srgbClr val="444444"/>
              </a:solidFill>
              <a:effectLst/>
              <a:latin typeface="KlavikaWebBasicRegular"/>
            </a:endParaRPr>
          </a:p>
          <a:p>
            <a:pPr algn="l"/>
            <a:r>
              <a:rPr lang="en-GB" b="0" i="0" dirty="0">
                <a:effectLst/>
              </a:rPr>
              <a:t>It focuses on the improvement of patient care</a:t>
            </a:r>
          </a:p>
          <a:p>
            <a:pPr algn="l"/>
            <a:r>
              <a:rPr lang="en-GB" b="0" i="0" dirty="0">
                <a:effectLst/>
              </a:rPr>
              <a:t>It incorporates a range of approaches</a:t>
            </a:r>
          </a:p>
          <a:p>
            <a:pPr algn="l"/>
            <a:r>
              <a:rPr lang="en-GB" b="0" i="0" dirty="0">
                <a:effectLst/>
              </a:rPr>
              <a:t>It takes place in real practice settings</a:t>
            </a:r>
          </a:p>
          <a:p>
            <a:pPr algn="l"/>
            <a:r>
              <a:rPr lang="en-GB" b="0" i="0" dirty="0">
                <a:effectLst/>
              </a:rPr>
              <a:t>It is underpinned by the development and active engagement of practitioners</a:t>
            </a:r>
          </a:p>
          <a:p>
            <a:pPr algn="l"/>
            <a:r>
              <a:rPr lang="en-GB" dirty="0"/>
              <a:t>I</a:t>
            </a:r>
            <a:r>
              <a:rPr lang="en-GB" b="0" i="0" dirty="0">
                <a:effectLst/>
              </a:rPr>
              <a:t>t is collaborative (e.g. multi disciplinary teams)</a:t>
            </a:r>
          </a:p>
          <a:p>
            <a:pPr algn="l"/>
            <a:r>
              <a:rPr lang="en-GB" b="0" i="0" dirty="0">
                <a:effectLst/>
              </a:rPr>
              <a:t>It is always developing</a:t>
            </a:r>
          </a:p>
          <a:p>
            <a:endParaRPr lang="en-GB" dirty="0"/>
          </a:p>
        </p:txBody>
      </p:sp>
      <p:sp>
        <p:nvSpPr>
          <p:cNvPr id="4" name="Footer Placeholder 3">
            <a:extLst>
              <a:ext uri="{FF2B5EF4-FFF2-40B4-BE49-F238E27FC236}">
                <a16:creationId xmlns:a16="http://schemas.microsoft.com/office/drawing/2014/main" id="{2292F6C7-34ED-4B23-99BB-D580DB02406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4261148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agnifying glass on clear background">
            <a:extLst>
              <a:ext uri="{FF2B5EF4-FFF2-40B4-BE49-F238E27FC236}">
                <a16:creationId xmlns:a16="http://schemas.microsoft.com/office/drawing/2014/main" id="{2F107348-CDAC-4DB7-B79A-F9C516F76A07}"/>
              </a:ext>
            </a:extLst>
          </p:cNvPr>
          <p:cNvPicPr>
            <a:picLocks noChangeAspect="1"/>
          </p:cNvPicPr>
          <p:nvPr/>
        </p:nvPicPr>
        <p:blipFill rotWithShape="1">
          <a:blip r:embed="rId2">
            <a:alphaModFix amt="35000"/>
          </a:blip>
          <a:srcRect r="1" b="1576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AEF71597-9210-43A8-98B3-9697FB8DC211}"/>
              </a:ext>
            </a:extLst>
          </p:cNvPr>
          <p:cNvSpPr>
            <a:spLocks noGrp="1"/>
          </p:cNvSpPr>
          <p:nvPr>
            <p:ph type="title"/>
          </p:nvPr>
        </p:nvSpPr>
        <p:spPr>
          <a:xfrm>
            <a:off x="641345" y="-2040"/>
            <a:ext cx="10905066" cy="1135737"/>
          </a:xfrm>
        </p:spPr>
        <p:txBody>
          <a:bodyPr vert="horz" lIns="91440" tIns="45720" rIns="91440" bIns="45720" rtlCol="0" anchor="ctr">
            <a:normAutofit/>
          </a:bodyPr>
          <a:lstStyle/>
          <a:p>
            <a:r>
              <a:rPr lang="en-US" sz="3600" b="1" dirty="0">
                <a:highlight>
                  <a:srgbClr val="00FFFF"/>
                </a:highlight>
                <a:latin typeface="Candara" panose="020E0502030303020204" pitchFamily="34" charset="0"/>
              </a:rPr>
              <a:t>How personal development works?</a:t>
            </a:r>
          </a:p>
        </p:txBody>
      </p:sp>
      <p:sp>
        <p:nvSpPr>
          <p:cNvPr id="7" name="TextBox 6">
            <a:extLst>
              <a:ext uri="{FF2B5EF4-FFF2-40B4-BE49-F238E27FC236}">
                <a16:creationId xmlns:a16="http://schemas.microsoft.com/office/drawing/2014/main" id="{7A7561EE-15F8-4D66-A05D-AF4F8E54BA71}"/>
              </a:ext>
            </a:extLst>
          </p:cNvPr>
          <p:cNvSpPr txBox="1"/>
          <p:nvPr/>
        </p:nvSpPr>
        <p:spPr>
          <a:xfrm>
            <a:off x="151096" y="1048968"/>
            <a:ext cx="12040903" cy="5809022"/>
          </a:xfrm>
          <a:prstGeom prst="rect">
            <a:avLst/>
          </a:prstGeom>
        </p:spPr>
        <p:txBody>
          <a:bodyPr vert="horz" lIns="91440" tIns="45720" rIns="91440" bIns="45720" rtlCol="0">
            <a:noAutofit/>
          </a:bodyPr>
          <a:lstStyle/>
          <a:p>
            <a:pPr>
              <a:lnSpc>
                <a:spcPct val="90000"/>
              </a:lnSpc>
              <a:spcAft>
                <a:spcPts val="600"/>
              </a:spcAft>
            </a:pPr>
            <a:r>
              <a:rPr lang="en-US" sz="2400" dirty="0">
                <a:latin typeface="Tw Cen MT" panose="020B0602020104020603" pitchFamily="34" charset="0"/>
              </a:rPr>
              <a:t>There are a number of steps in personal development. </a:t>
            </a:r>
          </a:p>
          <a:p>
            <a:pPr indent="-228600">
              <a:lnSpc>
                <a:spcPct val="90000"/>
              </a:lnSpc>
              <a:spcAft>
                <a:spcPts val="600"/>
              </a:spcAft>
              <a:buFont typeface="Arial" panose="020B0604020202020204" pitchFamily="34" charset="0"/>
              <a:buChar char="•"/>
            </a:pPr>
            <a:r>
              <a:rPr lang="en-US" sz="3200" dirty="0">
                <a:solidFill>
                  <a:schemeClr val="bg1"/>
                </a:solidFill>
                <a:highlight>
                  <a:srgbClr val="008080"/>
                </a:highlight>
                <a:latin typeface="Tw Cen MT" panose="020B0602020104020603" pitchFamily="34" charset="0"/>
              </a:rPr>
              <a:t>Step one is to think about the demands of your job –</a:t>
            </a:r>
          </a:p>
          <a:p>
            <a:pPr>
              <a:lnSpc>
                <a:spcPct val="90000"/>
              </a:lnSpc>
              <a:spcAft>
                <a:spcPts val="600"/>
              </a:spcAft>
            </a:pPr>
            <a:r>
              <a:rPr lang="en-US" sz="2400" dirty="0">
                <a:latin typeface="Tw Cen MT" panose="020B0602020104020603" pitchFamily="34" charset="0"/>
              </a:rPr>
              <a:t>Its purpose, how the tasks listed in your job description relate to that purpose and, most importantly, what it means to do the job well. Ask yourself what knowledge, skills and attitudes are required to do your job well.</a:t>
            </a:r>
          </a:p>
          <a:p>
            <a:pPr indent="-228600">
              <a:lnSpc>
                <a:spcPct val="90000"/>
              </a:lnSpc>
              <a:spcAft>
                <a:spcPts val="600"/>
              </a:spcAft>
              <a:buFont typeface="Arial" panose="020B0604020202020204" pitchFamily="34" charset="0"/>
              <a:buChar char="•"/>
            </a:pPr>
            <a:r>
              <a:rPr lang="en-US" sz="3200" dirty="0">
                <a:solidFill>
                  <a:schemeClr val="bg1"/>
                </a:solidFill>
                <a:highlight>
                  <a:srgbClr val="008080"/>
                </a:highlight>
                <a:latin typeface="Tw Cen MT" panose="020B0602020104020603" pitchFamily="34" charset="0"/>
              </a:rPr>
              <a:t> Step two is to reflect on and evaluate your own performanc</a:t>
            </a:r>
            <a:r>
              <a:rPr lang="en-US" sz="2400" dirty="0">
                <a:highlight>
                  <a:srgbClr val="008080"/>
                </a:highlight>
                <a:latin typeface="Tw Cen MT" panose="020B0602020104020603" pitchFamily="34" charset="0"/>
              </a:rPr>
              <a:t>e.</a:t>
            </a:r>
          </a:p>
          <a:p>
            <a:pPr>
              <a:lnSpc>
                <a:spcPct val="90000"/>
              </a:lnSpc>
              <a:spcAft>
                <a:spcPts val="600"/>
              </a:spcAft>
            </a:pPr>
            <a:r>
              <a:rPr lang="en-US" sz="2400" dirty="0">
                <a:latin typeface="Tw Cen MT" panose="020B0602020104020603" pitchFamily="34" charset="0"/>
              </a:rPr>
              <a:t> Identify the parts of the job that you enjoy – and the parts you find difficult. How fully do your knowledge, skills and attitudes match those that the job requires? How could you improve your ability as a care worker? </a:t>
            </a:r>
          </a:p>
          <a:p>
            <a:pPr>
              <a:lnSpc>
                <a:spcPct val="90000"/>
              </a:lnSpc>
              <a:spcAft>
                <a:spcPts val="600"/>
              </a:spcAft>
            </a:pPr>
            <a:endParaRPr lang="en-US" sz="2400" dirty="0">
              <a:latin typeface="Tw Cen MT" panose="020B0602020104020603" pitchFamily="34" charset="0"/>
            </a:endParaRPr>
          </a:p>
          <a:p>
            <a:pPr>
              <a:lnSpc>
                <a:spcPct val="90000"/>
              </a:lnSpc>
              <a:spcAft>
                <a:spcPts val="600"/>
              </a:spcAft>
            </a:pPr>
            <a:r>
              <a:rPr lang="en-US" sz="2800" dirty="0">
                <a:solidFill>
                  <a:schemeClr val="bg1"/>
                </a:solidFill>
                <a:highlight>
                  <a:srgbClr val="008080"/>
                </a:highlight>
                <a:latin typeface="Tw Cen MT" panose="020B0602020104020603" pitchFamily="34" charset="0"/>
              </a:rPr>
              <a:t>Step three is to agree a personal development plan with your line manager. </a:t>
            </a: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The plan says what knowledge, skills and attitudes you aim to develop and how you will develop them. Step four is to carry out the learning activities in your plan – and then evaluate the results. What new knowledge and skills have you gained? How has this improved the way you work?</a:t>
            </a:r>
          </a:p>
        </p:txBody>
      </p:sp>
      <p:sp>
        <p:nvSpPr>
          <p:cNvPr id="3" name="Footer Placeholder 2">
            <a:extLst>
              <a:ext uri="{FF2B5EF4-FFF2-40B4-BE49-F238E27FC236}">
                <a16:creationId xmlns:a16="http://schemas.microsoft.com/office/drawing/2014/main" id="{0D5699E7-8369-4D11-8000-E7E4559D497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019356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150E654-986B-4D1A-9C9B-3DF8B7040B3C}"/>
              </a:ext>
            </a:extLst>
          </p:cNvPr>
          <p:cNvGraphicFramePr>
            <a:graphicFrameLocks noGrp="1"/>
          </p:cNvGraphicFramePr>
          <p:nvPr/>
        </p:nvGraphicFramePr>
        <p:xfrm>
          <a:off x="225083" y="79373"/>
          <a:ext cx="11591779" cy="6632996"/>
        </p:xfrm>
        <a:graphic>
          <a:graphicData uri="http://schemas.openxmlformats.org/drawingml/2006/table">
            <a:tbl>
              <a:tblPr firstRow="1" bandRow="1">
                <a:tableStyleId>{93296810-A885-4BE3-A3E7-6D5BEEA58F35}</a:tableStyleId>
              </a:tblPr>
              <a:tblGrid>
                <a:gridCol w="8876973">
                  <a:extLst>
                    <a:ext uri="{9D8B030D-6E8A-4147-A177-3AD203B41FA5}">
                      <a16:colId xmlns:a16="http://schemas.microsoft.com/office/drawing/2014/main" val="1198966790"/>
                    </a:ext>
                  </a:extLst>
                </a:gridCol>
                <a:gridCol w="2714806">
                  <a:extLst>
                    <a:ext uri="{9D8B030D-6E8A-4147-A177-3AD203B41FA5}">
                      <a16:colId xmlns:a16="http://schemas.microsoft.com/office/drawing/2014/main" val="1027871993"/>
                    </a:ext>
                  </a:extLst>
                </a:gridCol>
              </a:tblGrid>
              <a:tr h="858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Tw Cen MT" panose="020B0602020104020603" pitchFamily="34" charset="0"/>
                        </a:rPr>
                        <a:t>Action Step</a:t>
                      </a:r>
                    </a:p>
                    <a:p>
                      <a:endParaRPr lang="en-GB" sz="1700" dirty="0"/>
                    </a:p>
                  </a:txBody>
                  <a:tcPr marL="85446" marR="85446" marT="42723" marB="42723"/>
                </a:tc>
                <a:tc>
                  <a:txBody>
                    <a:bodyPr/>
                    <a:lstStyle/>
                    <a:p>
                      <a:r>
                        <a:rPr lang="en-GB" sz="3200" dirty="0">
                          <a:latin typeface="Tw Cen MT" panose="020B0602020104020603" pitchFamily="34" charset="0"/>
                        </a:rPr>
                        <a:t>Step</a:t>
                      </a:r>
                    </a:p>
                  </a:txBody>
                  <a:tcPr marL="85446" marR="85446" marT="42723" marB="42723"/>
                </a:tc>
                <a:extLst>
                  <a:ext uri="{0D108BD9-81ED-4DB2-BD59-A6C34878D82A}">
                    <a16:rowId xmlns:a16="http://schemas.microsoft.com/office/drawing/2014/main" val="1994763418"/>
                  </a:ext>
                </a:extLst>
              </a:tr>
              <a:tr h="689749">
                <a:tc>
                  <a:txBody>
                    <a:bodyPr/>
                    <a:lstStyle/>
                    <a:p>
                      <a:r>
                        <a:rPr lang="en-GB" sz="2200" dirty="0">
                          <a:latin typeface="Tw Cen MT" panose="020B0602020104020603" pitchFamily="34" charset="0"/>
                        </a:rPr>
                        <a:t>1. Make a note of what you have learned and how it has helped you at work</a:t>
                      </a:r>
                    </a:p>
                  </a:txBody>
                  <a:tcPr marL="85446" marR="85446" marT="42723" marB="42723"/>
                </a:tc>
                <a:tc>
                  <a:txBody>
                    <a:bodyPr/>
                    <a:lstStyle/>
                    <a:p>
                      <a:r>
                        <a:rPr lang="en-GB" sz="2200" dirty="0">
                          <a:latin typeface="Tw Cen MT" panose="020B0602020104020603" pitchFamily="34" charset="0"/>
                        </a:rPr>
                        <a:t>Step 4</a:t>
                      </a:r>
                    </a:p>
                  </a:txBody>
                  <a:tcPr marL="85446" marR="85446" marT="42723" marB="42723"/>
                </a:tc>
                <a:extLst>
                  <a:ext uri="{0D108BD9-81ED-4DB2-BD59-A6C34878D82A}">
                    <a16:rowId xmlns:a16="http://schemas.microsoft.com/office/drawing/2014/main" val="987225517"/>
                  </a:ext>
                </a:extLst>
              </a:tr>
              <a:tr h="969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Understand your organisation’s system for recording personal development.</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3385494457"/>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3. Decide on your learning goals.</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749857522"/>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4. Consider the ways you learn best.</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3380835169"/>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5. Find out what standards and qualifications relate to your job.</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2490578922"/>
                  </a:ext>
                </a:extLst>
              </a:tr>
              <a:tr h="969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6. Check that you have the communication and number skills your role requires.</a:t>
                      </a:r>
                    </a:p>
                    <a:p>
                      <a:endParaRPr lang="en-GB" sz="2200" dirty="0">
                        <a:latin typeface="Tw Cen MT" panose="020B0602020104020603" pitchFamily="34" charset="0"/>
                      </a:endParaRPr>
                    </a:p>
                  </a:txBody>
                  <a:tcPr marL="85446" marR="85446" marT="42723" marB="42723"/>
                </a:tc>
                <a:tc>
                  <a:txBody>
                    <a:bodyPr/>
                    <a:lstStyle/>
                    <a:p>
                      <a:endParaRPr lang="en-GB" sz="1700"/>
                    </a:p>
                  </a:txBody>
                  <a:tcPr marL="85446" marR="85446" marT="42723" marB="42723"/>
                </a:tc>
                <a:extLst>
                  <a:ext uri="{0D108BD9-81ED-4DB2-BD59-A6C34878D82A}">
                    <a16:rowId xmlns:a16="http://schemas.microsoft.com/office/drawing/2014/main" val="1495524639"/>
                  </a:ext>
                </a:extLst>
              </a:tr>
              <a:tr h="689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latin typeface="Tw Cen MT" panose="020B0602020104020603" pitchFamily="34" charset="0"/>
                        </a:rPr>
                        <a:t>7. Identify sources of support for your personal development.</a:t>
                      </a:r>
                    </a:p>
                    <a:p>
                      <a:endParaRPr lang="en-GB" sz="2200" dirty="0">
                        <a:latin typeface="Tw Cen MT" panose="020B0602020104020603" pitchFamily="34" charset="0"/>
                      </a:endParaRPr>
                    </a:p>
                  </a:txBody>
                  <a:tcPr marL="85446" marR="85446" marT="42723" marB="42723"/>
                </a:tc>
                <a:tc>
                  <a:txBody>
                    <a:bodyPr/>
                    <a:lstStyle/>
                    <a:p>
                      <a:endParaRPr lang="en-GB" sz="1700" dirty="0"/>
                    </a:p>
                  </a:txBody>
                  <a:tcPr marL="85446" marR="85446" marT="42723" marB="42723"/>
                </a:tc>
                <a:extLst>
                  <a:ext uri="{0D108BD9-81ED-4DB2-BD59-A6C34878D82A}">
                    <a16:rowId xmlns:a16="http://schemas.microsoft.com/office/drawing/2014/main" val="1493206198"/>
                  </a:ext>
                </a:extLst>
              </a:tr>
            </a:tbl>
          </a:graphicData>
        </a:graphic>
      </p:graphicFrame>
      <p:sp>
        <p:nvSpPr>
          <p:cNvPr id="2" name="Footer Placeholder 1">
            <a:extLst>
              <a:ext uri="{FF2B5EF4-FFF2-40B4-BE49-F238E27FC236}">
                <a16:creationId xmlns:a16="http://schemas.microsoft.com/office/drawing/2014/main" id="{C43EFB96-2667-4A9B-9451-ED33AE546EEF}"/>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592714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124FFC-5772-491C-A500-405787275F2E}"/>
              </a:ext>
            </a:extLst>
          </p:cNvPr>
          <p:cNvPicPr>
            <a:picLocks noChangeAspect="1"/>
          </p:cNvPicPr>
          <p:nvPr/>
        </p:nvPicPr>
        <p:blipFill rotWithShape="1">
          <a:blip r:embed="rId2"/>
          <a:srcRect l="18971" r="20667" b="2"/>
          <a:stretch/>
        </p:blipFill>
        <p:spPr>
          <a:xfrm>
            <a:off x="8647983" y="1976277"/>
            <a:ext cx="354401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graphicFrame>
        <p:nvGraphicFramePr>
          <p:cNvPr id="5" name="Content Placeholder 2">
            <a:extLst>
              <a:ext uri="{FF2B5EF4-FFF2-40B4-BE49-F238E27FC236}">
                <a16:creationId xmlns:a16="http://schemas.microsoft.com/office/drawing/2014/main" id="{47F92256-E54D-4BEB-92C5-51E1E6127529}"/>
              </a:ext>
            </a:extLst>
          </p:cNvPr>
          <p:cNvGraphicFramePr>
            <a:graphicFrameLocks noGrp="1"/>
          </p:cNvGraphicFramePr>
          <p:nvPr>
            <p:ph idx="1"/>
            <p:extLst>
              <p:ext uri="{D42A27DB-BD31-4B8C-83A1-F6EECF244321}">
                <p14:modId xmlns:p14="http://schemas.microsoft.com/office/powerpoint/2010/main" val="589743474"/>
              </p:ext>
            </p:extLst>
          </p:nvPr>
        </p:nvGraphicFramePr>
        <p:xfrm>
          <a:off x="643467" y="543147"/>
          <a:ext cx="8004515" cy="563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F023EE92-E14B-41CE-A510-08E07DB7165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872769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5F9A2-8BB5-4ABC-AF12-AD12713EDC39}"/>
              </a:ext>
            </a:extLst>
          </p:cNvPr>
          <p:cNvSpPr>
            <a:spLocks noGrp="1"/>
          </p:cNvSpPr>
          <p:nvPr>
            <p:ph idx="1"/>
          </p:nvPr>
        </p:nvSpPr>
        <p:spPr>
          <a:xfrm>
            <a:off x="4839287" y="450167"/>
            <a:ext cx="6712634" cy="6147581"/>
          </a:xfrm>
        </p:spPr>
        <p:txBody>
          <a:bodyPr>
            <a:normAutofit/>
          </a:bodyPr>
          <a:lstStyle/>
          <a:p>
            <a:pPr rtl="0"/>
            <a:r>
              <a:rPr lang="en-GB" b="0" i="0" dirty="0">
                <a:effectLst/>
                <a:latin typeface="Tw Cen MT" panose="020B0602020104020603" pitchFamily="34" charset="0"/>
              </a:rPr>
              <a:t>Put another way, it's about where you are, where you want to be, and how you plan to get there.</a:t>
            </a:r>
          </a:p>
          <a:p>
            <a:pPr marL="0" indent="0" rtl="0">
              <a:buNone/>
            </a:pPr>
            <a:r>
              <a:rPr lang="en-GB" b="0" i="0" dirty="0">
                <a:effectLst/>
                <a:highlight>
                  <a:srgbClr val="00FFFF"/>
                </a:highlight>
                <a:latin typeface="Tw Cen MT" panose="020B0602020104020603" pitchFamily="34" charset="0"/>
              </a:rPr>
              <a:t>There are many learning activities that you can take part in such as:</a:t>
            </a:r>
          </a:p>
          <a:p>
            <a:pPr rtl="0">
              <a:buFont typeface="Arial" panose="020B0604020202020204" pitchFamily="34" charset="0"/>
              <a:buChar char="•"/>
            </a:pPr>
            <a:r>
              <a:rPr lang="en-GB" b="0" i="0" dirty="0">
                <a:effectLst/>
                <a:latin typeface="Tw Cen MT" panose="020B0602020104020603" pitchFamily="34" charset="0"/>
              </a:rPr>
              <a:t>on-the-job learning</a:t>
            </a:r>
          </a:p>
          <a:p>
            <a:pPr rtl="0">
              <a:buFont typeface="Arial" panose="020B0604020202020204" pitchFamily="34" charset="0"/>
              <a:buChar char="•"/>
            </a:pPr>
            <a:r>
              <a:rPr lang="en-GB" b="0" i="0" dirty="0">
                <a:effectLst/>
                <a:latin typeface="Tw Cen MT" panose="020B0602020104020603" pitchFamily="34" charset="0"/>
              </a:rPr>
              <a:t>courses and workshops</a:t>
            </a:r>
          </a:p>
          <a:p>
            <a:pPr rtl="0">
              <a:buFont typeface="Arial" panose="020B0604020202020204" pitchFamily="34" charset="0"/>
              <a:buChar char="•"/>
            </a:pPr>
            <a:r>
              <a:rPr lang="en-GB" b="0" i="0" dirty="0">
                <a:effectLst/>
                <a:latin typeface="Tw Cen MT" panose="020B0602020104020603" pitchFamily="34" charset="0"/>
              </a:rPr>
              <a:t>volunteering</a:t>
            </a:r>
          </a:p>
          <a:p>
            <a:pPr rtl="0">
              <a:buFont typeface="Arial" panose="020B0604020202020204" pitchFamily="34" charset="0"/>
              <a:buChar char="•"/>
            </a:pPr>
            <a:r>
              <a:rPr lang="en-GB" b="0" i="0" dirty="0">
                <a:effectLst/>
                <a:latin typeface="Tw Cen MT" panose="020B0602020104020603" pitchFamily="34" charset="0"/>
              </a:rPr>
              <a:t>computer-based learning</a:t>
            </a:r>
          </a:p>
          <a:p>
            <a:pPr marL="0" indent="0">
              <a:buNone/>
            </a:pPr>
            <a:r>
              <a:rPr lang="en-GB" b="0" i="0" dirty="0">
                <a:effectLst/>
                <a:latin typeface="Tw Cen MT" panose="020B0602020104020603" pitchFamily="34" charset="0"/>
              </a:rPr>
              <a:t>It goes on to explore self-reflection, getting feedback and completing learning activities as well as the importance of a Personal Development Plan.</a:t>
            </a:r>
          </a:p>
          <a:p>
            <a:pPr rtl="0">
              <a:buFont typeface="Arial" panose="020B0604020202020204" pitchFamily="34" charset="0"/>
              <a:buChar char="•"/>
            </a:pPr>
            <a:endParaRPr lang="en-GB" sz="2000" b="0" i="0" dirty="0">
              <a:effectLst/>
              <a:latin typeface="Tw Cen MT" panose="020B0602020104020603" pitchFamily="34" charset="0"/>
            </a:endParaRPr>
          </a:p>
          <a:p>
            <a:endParaRPr lang="en-GB" sz="1900" dirty="0"/>
          </a:p>
        </p:txBody>
      </p:sp>
      <p:pic>
        <p:nvPicPr>
          <p:cNvPr id="5" name="Picture 4" descr="Light bulb on yellow background with sketched light beams and cord">
            <a:extLst>
              <a:ext uri="{FF2B5EF4-FFF2-40B4-BE49-F238E27FC236}">
                <a16:creationId xmlns:a16="http://schemas.microsoft.com/office/drawing/2014/main" id="{99DE63F1-6EF5-48F1-873C-4E2D96DF1AA3}"/>
              </a:ext>
            </a:extLst>
          </p:cNvPr>
          <p:cNvPicPr>
            <a:picLocks noChangeAspect="1"/>
          </p:cNvPicPr>
          <p:nvPr/>
        </p:nvPicPr>
        <p:blipFill rotWithShape="1">
          <a:blip r:embed="rId2"/>
          <a:srcRect l="51344" r="7086"/>
          <a:stretch/>
        </p:blipFill>
        <p:spPr>
          <a:xfrm>
            <a:off x="20" y="10"/>
            <a:ext cx="4635571" cy="6857990"/>
          </a:xfrm>
          <a:prstGeom prst="rect">
            <a:avLst/>
          </a:prstGeom>
          <a:effectLst/>
        </p:spPr>
      </p:pic>
      <p:sp>
        <p:nvSpPr>
          <p:cNvPr id="2" name="Footer Placeholder 1">
            <a:extLst>
              <a:ext uri="{FF2B5EF4-FFF2-40B4-BE49-F238E27FC236}">
                <a16:creationId xmlns:a16="http://schemas.microsoft.com/office/drawing/2014/main" id="{ED23D133-0D93-485C-8922-3F57CD2390C9}"/>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597659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2F7E154B-C5CB-449A-B990-D2F2435ACAC8}"/>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7BB6A35-2F8C-4D1B-9C7F-3AD20BE6FCD5}"/>
              </a:ext>
            </a:extLst>
          </p:cNvPr>
          <p:cNvSpPr>
            <a:spLocks noGrp="1"/>
          </p:cNvSpPr>
          <p:nvPr>
            <p:ph idx="1"/>
          </p:nvPr>
        </p:nvSpPr>
        <p:spPr>
          <a:xfrm>
            <a:off x="492369" y="942535"/>
            <a:ext cx="10861431" cy="5234428"/>
          </a:xfrm>
        </p:spPr>
        <p:txBody>
          <a:bodyPr>
            <a:normAutofit fontScale="92500" lnSpcReduction="20000"/>
          </a:bodyPr>
          <a:lstStyle/>
          <a:p>
            <a:pPr marL="0" indent="0">
              <a:buNone/>
            </a:pPr>
            <a:r>
              <a:rPr lang="en-GB" sz="3200" b="1" i="0" dirty="0">
                <a:effectLst/>
                <a:highlight>
                  <a:srgbClr val="00FFFF"/>
                </a:highlight>
                <a:latin typeface="Frutiger W01"/>
              </a:rPr>
              <a:t>E-portfolio</a:t>
            </a:r>
          </a:p>
          <a:p>
            <a:r>
              <a:rPr lang="en-GB" b="0" i="0" dirty="0">
                <a:effectLst/>
                <a:latin typeface="Frutiger W01"/>
              </a:rPr>
              <a:t>An e-portfolio allows you to store and record a collection of evidence to demonstrate the skills you have developed. It is useful for:</a:t>
            </a:r>
          </a:p>
          <a:p>
            <a:pPr>
              <a:buFont typeface="Arial" panose="020B0604020202020204" pitchFamily="34" charset="0"/>
              <a:buChar char="•"/>
            </a:pPr>
            <a:r>
              <a:rPr lang="en-GB" b="0" i="0" dirty="0">
                <a:effectLst/>
                <a:latin typeface="Frutiger W01"/>
              </a:rPr>
              <a:t>keeping all your relevant documents together</a:t>
            </a:r>
          </a:p>
          <a:p>
            <a:pPr>
              <a:buFont typeface="Arial" panose="020B0604020202020204" pitchFamily="34" charset="0"/>
              <a:buChar char="•"/>
            </a:pPr>
            <a:r>
              <a:rPr lang="en-GB" b="0" i="0" dirty="0">
                <a:effectLst/>
                <a:latin typeface="Frutiger W01"/>
              </a:rPr>
              <a:t>reflecting on your learning</a:t>
            </a:r>
          </a:p>
          <a:p>
            <a:pPr>
              <a:buFont typeface="Arial" panose="020B0604020202020204" pitchFamily="34" charset="0"/>
              <a:buChar char="•"/>
            </a:pPr>
            <a:r>
              <a:rPr lang="en-GB" b="0" i="0" dirty="0">
                <a:effectLst/>
                <a:latin typeface="Frutiger W01"/>
              </a:rPr>
              <a:t>recording your career planning in your </a:t>
            </a:r>
            <a:r>
              <a:rPr lang="en-GB" b="0" i="0" u="none" strike="noStrike" dirty="0">
                <a:effectLst/>
                <a:latin typeface="Frutiger W01"/>
                <a:hlinkClick r:id="rId3"/>
              </a:rPr>
              <a:t>personal development plan</a:t>
            </a:r>
            <a:r>
              <a:rPr lang="en-GB" b="0" i="0" dirty="0">
                <a:effectLst/>
                <a:latin typeface="Frutiger W01"/>
              </a:rPr>
              <a:t> (PDP)</a:t>
            </a:r>
          </a:p>
          <a:p>
            <a:pPr>
              <a:buFont typeface="Arial" panose="020B0604020202020204" pitchFamily="34" charset="0"/>
              <a:buChar char="•"/>
            </a:pPr>
            <a:r>
              <a:rPr lang="en-GB" b="0" i="0" dirty="0">
                <a:effectLst/>
                <a:latin typeface="Frutiger W01"/>
              </a:rPr>
              <a:t>preparing for applications and interviews</a:t>
            </a:r>
          </a:p>
          <a:p>
            <a:r>
              <a:rPr lang="en-GB" b="0" i="0" u="none" strike="noStrike" dirty="0">
                <a:effectLst/>
                <a:latin typeface="Frutiger W01"/>
                <a:hlinkClick r:id="rId4"/>
              </a:rPr>
              <a:t>Find out more about developing a portfolio</a:t>
            </a:r>
            <a:r>
              <a:rPr lang="en-GB" b="0" i="0" dirty="0">
                <a:effectLst/>
                <a:latin typeface="Frutiger W01"/>
              </a:rPr>
              <a:t>.</a:t>
            </a:r>
          </a:p>
          <a:p>
            <a:r>
              <a:rPr lang="en-GB" dirty="0"/>
              <a:t>A new development in CPD focuses on monitoring individual daily learning activities. By use of personal portfolio or log-book for registration of CPD activities, and by comparison with similar results of colleagues, a tool is provided for planning an individual self-directed learning or for managing individual development. </a:t>
            </a:r>
            <a:r>
              <a:rPr lang="en-GB"/>
              <a:t>Doctors accountable to society must thus find means – such as realistic monitoring and documentation of CPD activities - to prove that they are capable of effective practice.</a:t>
            </a:r>
            <a:endParaRPr lang="en-GB" b="0" i="0" dirty="0">
              <a:effectLst/>
              <a:latin typeface="Frutiger W01"/>
            </a:endParaRPr>
          </a:p>
          <a:p>
            <a:endParaRPr lang="en-GB" dirty="0"/>
          </a:p>
        </p:txBody>
      </p:sp>
      <p:sp>
        <p:nvSpPr>
          <p:cNvPr id="2" name="Footer Placeholder 1">
            <a:extLst>
              <a:ext uri="{FF2B5EF4-FFF2-40B4-BE49-F238E27FC236}">
                <a16:creationId xmlns:a16="http://schemas.microsoft.com/office/drawing/2014/main" id="{1BA5228C-E290-487E-B38E-4E9645797F8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638809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4953-2BDD-44EF-B9E3-8CACF8B7582B}"/>
              </a:ext>
            </a:extLst>
          </p:cNvPr>
          <p:cNvSpPr>
            <a:spLocks noGrp="1"/>
          </p:cNvSpPr>
          <p:nvPr>
            <p:ph idx="1"/>
          </p:nvPr>
        </p:nvSpPr>
        <p:spPr>
          <a:xfrm>
            <a:off x="643467" y="1201176"/>
            <a:ext cx="10357468" cy="5013356"/>
          </a:xfrm>
        </p:spPr>
        <p:txBody>
          <a:bodyPr>
            <a:normAutofit/>
          </a:bodyPr>
          <a:lstStyle/>
          <a:p>
            <a:pPr marL="0" indent="0">
              <a:buNone/>
            </a:pPr>
            <a:r>
              <a:rPr lang="en-GB" b="1" i="0" dirty="0">
                <a:effectLst/>
                <a:highlight>
                  <a:srgbClr val="00FFFF"/>
                </a:highlight>
                <a:latin typeface="Candara" panose="020E0502030303020204" pitchFamily="34" charset="0"/>
              </a:rPr>
              <a:t>Your regulatory body</a:t>
            </a:r>
          </a:p>
          <a:p>
            <a:r>
              <a:rPr lang="en-GB" b="0" i="0" dirty="0">
                <a:effectLst/>
                <a:latin typeface="Tw Cen MT" panose="020B0602020104020603" pitchFamily="34" charset="0"/>
              </a:rPr>
              <a:t>If you work in a role that requires registration with a regulatory body in order to practise, such as nursing, then you'll usually be required to keep your skills and knowledge up to date through CPD.</a:t>
            </a:r>
          </a:p>
          <a:p>
            <a:r>
              <a:rPr lang="en-GB" b="0" i="0" dirty="0">
                <a:effectLst/>
                <a:latin typeface="Tw Cen MT" panose="020B0602020104020603" pitchFamily="34" charset="0"/>
              </a:rPr>
              <a:t>You can find out what the requirements are from the relevant regulatory body responsible for your profession. </a:t>
            </a:r>
          </a:p>
          <a:p>
            <a:r>
              <a:rPr lang="en-GB" b="0" i="0" dirty="0">
                <a:effectLst/>
                <a:latin typeface="Tw Cen MT" panose="020B0602020104020603" pitchFamily="34" charset="0"/>
              </a:rPr>
              <a:t>Professional bodies provide advice, support and opportunities to enable you to maintain your CPD. The Chartered Institute of Personnel and Development has more information about CPD, including tools to help you record your CPD. </a:t>
            </a:r>
          </a:p>
          <a:p>
            <a:endParaRPr lang="en-GB" sz="2000" dirty="0"/>
          </a:p>
        </p:txBody>
      </p:sp>
      <p:sp>
        <p:nvSpPr>
          <p:cNvPr id="2" name="Footer Placeholder 1">
            <a:extLst>
              <a:ext uri="{FF2B5EF4-FFF2-40B4-BE49-F238E27FC236}">
                <a16:creationId xmlns:a16="http://schemas.microsoft.com/office/drawing/2014/main" id="{EDA1BCCE-E274-48D7-A616-2DB4D9725DE1}"/>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786565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AE6F-56B0-4B47-B66F-1511E8564B37}"/>
              </a:ext>
            </a:extLst>
          </p:cNvPr>
          <p:cNvSpPr>
            <a:spLocks noGrp="1"/>
          </p:cNvSpPr>
          <p:nvPr>
            <p:ph type="title"/>
          </p:nvPr>
        </p:nvSpPr>
        <p:spPr>
          <a:xfrm>
            <a:off x="1047280" y="759806"/>
            <a:ext cx="7872540" cy="1211870"/>
          </a:xfrm>
        </p:spPr>
        <p:txBody>
          <a:bodyPr vert="horz" lIns="91440" tIns="45720" rIns="91440" bIns="45720" rtlCol="0" anchor="ctr">
            <a:normAutofit/>
          </a:bodyPr>
          <a:lstStyle/>
          <a:p>
            <a:pPr algn="ctr"/>
            <a:r>
              <a:rPr lang="en-US" sz="4000" b="1" dirty="0">
                <a:solidFill>
                  <a:srgbClr val="FFFFFF"/>
                </a:solidFill>
              </a:rPr>
              <a:t>Summary of today’s lesson</a:t>
            </a:r>
            <a:endParaRPr lang="en-US" sz="4000" dirty="0">
              <a:solidFill>
                <a:srgbClr val="FFFFFF"/>
              </a:solidFill>
            </a:endParaRPr>
          </a:p>
        </p:txBody>
      </p:sp>
      <p:sp>
        <p:nvSpPr>
          <p:cNvPr id="4" name="Rectangle 3">
            <a:extLst>
              <a:ext uri="{FF2B5EF4-FFF2-40B4-BE49-F238E27FC236}">
                <a16:creationId xmlns:a16="http://schemas.microsoft.com/office/drawing/2014/main" id="{B61649EC-5DEF-4E14-806B-4E8FC5BFFA6D}"/>
              </a:ext>
            </a:extLst>
          </p:cNvPr>
          <p:cNvSpPr/>
          <p:nvPr/>
        </p:nvSpPr>
        <p:spPr>
          <a:xfrm>
            <a:off x="2743200" y="1391970"/>
            <a:ext cx="8058150" cy="3679534"/>
          </a:xfrm>
          <a:prstGeom prst="rect">
            <a:avLst/>
          </a:prstGeom>
        </p:spPr>
        <p:txBody>
          <a:bodyPr vert="horz" lIns="91440" tIns="45720" rIns="91440" bIns="45720" rtlCol="0">
            <a:normAutofit/>
          </a:bodyPr>
          <a:lstStyle/>
          <a:p>
            <a:pPr>
              <a:lnSpc>
                <a:spcPct val="90000"/>
              </a:lnSpc>
              <a:spcAft>
                <a:spcPts val="600"/>
              </a:spcAft>
            </a:pPr>
            <a:endParaRPr lang="en-US" sz="2400" b="1" dirty="0">
              <a:latin typeface="Tw Cen MT" panose="020B0602020104020603" pitchFamily="34" charset="0"/>
            </a:endParaRPr>
          </a:p>
          <a:p>
            <a:pPr>
              <a:lnSpc>
                <a:spcPct val="90000"/>
              </a:lnSpc>
              <a:spcAft>
                <a:spcPts val="600"/>
              </a:spcAft>
            </a:pPr>
            <a:r>
              <a:rPr lang="en-US" sz="2400" b="1" dirty="0">
                <a:latin typeface="Tw Cen MT" panose="020B0602020104020603" pitchFamily="34" charset="0"/>
              </a:rPr>
              <a:t>In this session:</a:t>
            </a:r>
          </a:p>
          <a:p>
            <a:r>
              <a:rPr lang="en-US" sz="2400" dirty="0">
                <a:latin typeface="Tw Cen MT" panose="020B0602020104020603" pitchFamily="34" charset="0"/>
              </a:rPr>
              <a:t>All / most learners were able to: </a:t>
            </a:r>
          </a:p>
          <a:p>
            <a:pPr marL="0" indent="0">
              <a:buNone/>
            </a:pPr>
            <a:endParaRPr lang="en-GB" sz="3200" b="1" i="1" dirty="0">
              <a:highlight>
                <a:srgbClr val="00FF00"/>
              </a:highlight>
              <a:latin typeface="Tw Cen MT" panose="020B0602020104020603" pitchFamily="34" charset="0"/>
            </a:endParaRPr>
          </a:p>
          <a:p>
            <a:pPr marL="514350" indent="-514350">
              <a:buFont typeface="+mj-lt"/>
              <a:buAutoNum type="arabicPeriod"/>
            </a:pPr>
            <a:r>
              <a:rPr lang="en-GB" sz="2400" b="1" dirty="0" err="1">
                <a:solidFill>
                  <a:schemeClr val="tx1"/>
                </a:solidFill>
                <a:effectLst/>
                <a:latin typeface="Tw Cen MT" panose="020B0602020104020603" pitchFamily="34" charset="0"/>
                <a:ea typeface="Times New Roman" panose="02020603050405020304" pitchFamily="18" charset="0"/>
                <a:cs typeface="Times New Roman" panose="02020603050405020304" pitchFamily="18" charset="0"/>
              </a:rPr>
              <a:t>Analyze</a:t>
            </a:r>
            <a:r>
              <a:rPr lang="en-GB" sz="2400" dirty="0">
                <a:solidFill>
                  <a:schemeClr val="tx1"/>
                </a:solidFill>
                <a:effectLst/>
                <a:latin typeface="Tw Cen MT" panose="020B0602020104020603" pitchFamily="34" charset="0"/>
                <a:ea typeface="Times New Roman" panose="02020603050405020304" pitchFamily="18" charset="0"/>
              </a:rPr>
              <a:t> personal practice developments that are responsive to changing needs of the sector </a:t>
            </a:r>
            <a:endParaRPr lang="en-GB" sz="2400" b="0" i="0" dirty="0">
              <a:solidFill>
                <a:schemeClr val="tx1"/>
              </a:solidFill>
              <a:effectLst/>
              <a:latin typeface="Tw Cen MT" panose="020B0602020104020603" pitchFamily="34" charset="0"/>
              <a:cs typeface="Arial" panose="020B0604020202020204" pitchFamily="34" charset="0"/>
            </a:endParaRPr>
          </a:p>
          <a:p>
            <a:pPr marL="514350" indent="-514350">
              <a:buFont typeface="+mj-lt"/>
              <a:buAutoNum type="arabicPeriod"/>
            </a:pPr>
            <a:r>
              <a:rPr lang="en-GB" sz="2400" dirty="0">
                <a:solidFill>
                  <a:schemeClr val="tx1"/>
                </a:solidFill>
                <a:latin typeface="Tw Cen MT" panose="020B0602020104020603" pitchFamily="34" charset="0"/>
                <a:cs typeface="Arial" panose="020B0604020202020204" pitchFamily="34" charset="0"/>
              </a:rPr>
              <a:t>H</a:t>
            </a:r>
            <a:r>
              <a:rPr lang="en-GB" sz="2400" b="0" i="0" dirty="0">
                <a:solidFill>
                  <a:schemeClr val="tx1"/>
                </a:solidFill>
                <a:effectLst/>
                <a:latin typeface="Tw Cen MT" panose="020B0602020104020603" pitchFamily="34" charset="0"/>
                <a:cs typeface="Arial" panose="020B0604020202020204" pitchFamily="34" charset="0"/>
              </a:rPr>
              <a:t>ighlight the potentially significant contribution of </a:t>
            </a:r>
            <a:r>
              <a:rPr lang="en-GB" sz="2400" dirty="0">
                <a:solidFill>
                  <a:schemeClr val="tx1"/>
                </a:solidFill>
                <a:effectLst/>
                <a:latin typeface="Tw Cen MT" panose="020B0602020104020603" pitchFamily="34" charset="0"/>
                <a:ea typeface="Times New Roman" panose="02020603050405020304" pitchFamily="18" charset="0"/>
              </a:rPr>
              <a:t>personal practice developments </a:t>
            </a:r>
            <a:r>
              <a:rPr lang="en-GB" sz="2400" b="0" i="0" dirty="0">
                <a:solidFill>
                  <a:schemeClr val="tx1"/>
                </a:solidFill>
                <a:effectLst/>
                <a:latin typeface="Tw Cen MT" panose="020B0602020104020603" pitchFamily="34" charset="0"/>
                <a:cs typeface="Arial" panose="020B0604020202020204" pitchFamily="34" charset="0"/>
              </a:rPr>
              <a:t>to the health care sector.</a:t>
            </a:r>
            <a:endParaRPr lang="en-GB" sz="2400" dirty="0">
              <a:solidFill>
                <a:schemeClr val="tx1"/>
              </a:solidFill>
              <a:latin typeface="Tw Cen MT" panose="020B0602020104020603" pitchFamily="34" charset="0"/>
              <a:cs typeface="Arial" panose="020B0604020202020204" pitchFamily="34" charset="0"/>
            </a:endParaRPr>
          </a:p>
        </p:txBody>
      </p:sp>
      <p:pic>
        <p:nvPicPr>
          <p:cNvPr id="5" name="Picture 2" descr="Image result for summary images">
            <a:extLst>
              <a:ext uri="{FF2B5EF4-FFF2-40B4-BE49-F238E27FC236}">
                <a16:creationId xmlns:a16="http://schemas.microsoft.com/office/drawing/2014/main" id="{4FA468A4-F8F1-4F70-A2F6-0FD4734077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7" r="9917" b="-1"/>
          <a:stretch/>
        </p:blipFill>
        <p:spPr bwMode="auto">
          <a:xfrm>
            <a:off x="8779970" y="4479925"/>
            <a:ext cx="3135738" cy="232671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C9AA02C-B27D-463F-B2DE-B9E36ECF62C3}"/>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631674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D7015-5E50-4D37-8DBB-807FDA77CC5F}"/>
              </a:ext>
            </a:extLst>
          </p:cNvPr>
          <p:cNvSpPr>
            <a:spLocks noGrp="1"/>
          </p:cNvSpPr>
          <p:nvPr>
            <p:ph idx="1"/>
          </p:nvPr>
        </p:nvSpPr>
        <p:spPr>
          <a:xfrm>
            <a:off x="1497494" y="638834"/>
            <a:ext cx="10694506" cy="5580332"/>
          </a:xfrm>
        </p:spPr>
        <p:txBody>
          <a:bodyPr>
            <a:normAutofit/>
          </a:bodyPr>
          <a:lstStyle/>
          <a:p>
            <a:r>
              <a:rPr lang="en-GB" dirty="0">
                <a:latin typeface="Tw Cen MT" panose="020B0602020104020603" pitchFamily="34" charset="0"/>
              </a:rPr>
              <a:t>AN EXPERIENCE/ SCENARIO/TASK / ACTIVITY </a:t>
            </a:r>
          </a:p>
          <a:p>
            <a:endParaRPr lang="en-GB" dirty="0">
              <a:latin typeface="Tw Cen MT" panose="020B0602020104020603" pitchFamily="34" charset="0"/>
            </a:endParaRPr>
          </a:p>
          <a:p>
            <a:endParaRPr lang="en-GB" dirty="0">
              <a:latin typeface="Tw Cen MT" panose="020B0602020104020603" pitchFamily="34" charset="0"/>
            </a:endParaRPr>
          </a:p>
          <a:p>
            <a:r>
              <a:rPr lang="en-GB" dirty="0">
                <a:latin typeface="Tw Cen MT" panose="020B0602020104020603" pitchFamily="34" charset="0"/>
              </a:rPr>
              <a:t>REFLECTED</a:t>
            </a:r>
          </a:p>
          <a:p>
            <a:endParaRPr lang="en-GB" dirty="0">
              <a:latin typeface="Tw Cen MT" panose="020B0602020104020603" pitchFamily="34" charset="0"/>
            </a:endParaRPr>
          </a:p>
          <a:p>
            <a:r>
              <a:rPr lang="en-GB" dirty="0">
                <a:latin typeface="Tw Cen MT" panose="020B0602020104020603" pitchFamily="34" charset="0"/>
              </a:rPr>
              <a:t>SWOT-STRENGHTS, WEAKNESS, OPPORTUNITIES AND THREATS</a:t>
            </a:r>
          </a:p>
          <a:p>
            <a:endParaRPr lang="en-GB" dirty="0">
              <a:latin typeface="Tw Cen MT" panose="020B0602020104020603" pitchFamily="34" charset="0"/>
            </a:endParaRPr>
          </a:p>
          <a:p>
            <a:endParaRPr lang="en-GB" dirty="0">
              <a:latin typeface="Tw Cen MT" panose="020B0602020104020603" pitchFamily="34" charset="0"/>
            </a:endParaRPr>
          </a:p>
          <a:p>
            <a:r>
              <a:rPr lang="en-GB" dirty="0">
                <a:latin typeface="Tw Cen MT" panose="020B0602020104020603" pitchFamily="34" charset="0"/>
              </a:rPr>
              <a:t>PERSONAL DEVELOPMENT PLAN / CPD</a:t>
            </a:r>
          </a:p>
          <a:p>
            <a:endParaRPr lang="en-GB" dirty="0">
              <a:latin typeface="Tw Cen MT" panose="020B0602020104020603" pitchFamily="34" charset="0"/>
            </a:endParaRPr>
          </a:p>
          <a:p>
            <a:r>
              <a:rPr lang="en-GB" dirty="0">
                <a:latin typeface="Tw Cen MT" panose="020B0602020104020603" pitchFamily="34" charset="0"/>
              </a:rPr>
              <a:t>SMART- SPECIFIC, MEASURABLE, ACHIEVABLE. REALISTIC and TIME BOUND</a:t>
            </a:r>
          </a:p>
          <a:p>
            <a:endParaRPr lang="en-GB" dirty="0"/>
          </a:p>
        </p:txBody>
      </p:sp>
      <p:sp>
        <p:nvSpPr>
          <p:cNvPr id="4" name="Arrow: Notched Right 3">
            <a:extLst>
              <a:ext uri="{FF2B5EF4-FFF2-40B4-BE49-F238E27FC236}">
                <a16:creationId xmlns:a16="http://schemas.microsoft.com/office/drawing/2014/main" id="{F13CA852-0CCF-41CD-BFB4-D1EA8082F30E}"/>
              </a:ext>
            </a:extLst>
          </p:cNvPr>
          <p:cNvSpPr/>
          <p:nvPr/>
        </p:nvSpPr>
        <p:spPr>
          <a:xfrm rot="5400000">
            <a:off x="2281449" y="1451540"/>
            <a:ext cx="530651" cy="331299"/>
          </a:xfrm>
          <a:prstGeom prst="notchedRightArrow">
            <a:avLst>
              <a:gd name="adj1" fmla="val 50000"/>
              <a:gd name="adj2" fmla="val 48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Notched Right 4">
            <a:extLst>
              <a:ext uri="{FF2B5EF4-FFF2-40B4-BE49-F238E27FC236}">
                <a16:creationId xmlns:a16="http://schemas.microsoft.com/office/drawing/2014/main" id="{A07F5522-DA26-4231-A496-EE48F1FC28F4}"/>
              </a:ext>
            </a:extLst>
          </p:cNvPr>
          <p:cNvSpPr/>
          <p:nvPr/>
        </p:nvSpPr>
        <p:spPr>
          <a:xfrm rot="5400000">
            <a:off x="2358858" y="3831226"/>
            <a:ext cx="530651" cy="284296"/>
          </a:xfrm>
          <a:prstGeom prst="notchedRightArrow">
            <a:avLst>
              <a:gd name="adj1" fmla="val 50000"/>
              <a:gd name="adj2" fmla="val 4859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Notched Right 5">
            <a:extLst>
              <a:ext uri="{FF2B5EF4-FFF2-40B4-BE49-F238E27FC236}">
                <a16:creationId xmlns:a16="http://schemas.microsoft.com/office/drawing/2014/main" id="{A93B9509-3A96-4688-808D-9B4ACBF0111A}"/>
              </a:ext>
            </a:extLst>
          </p:cNvPr>
          <p:cNvSpPr/>
          <p:nvPr/>
        </p:nvSpPr>
        <p:spPr>
          <a:xfrm rot="5400000">
            <a:off x="2404662" y="5198374"/>
            <a:ext cx="391474" cy="224050"/>
          </a:xfrm>
          <a:prstGeom prst="notchedRightArrow">
            <a:avLst>
              <a:gd name="adj1" fmla="val 50000"/>
              <a:gd name="adj2" fmla="val 4859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Notched Right 6">
            <a:extLst>
              <a:ext uri="{FF2B5EF4-FFF2-40B4-BE49-F238E27FC236}">
                <a16:creationId xmlns:a16="http://schemas.microsoft.com/office/drawing/2014/main" id="{10C7EDEB-CB28-48EE-BE50-11F8507DD060}"/>
              </a:ext>
            </a:extLst>
          </p:cNvPr>
          <p:cNvSpPr/>
          <p:nvPr/>
        </p:nvSpPr>
        <p:spPr>
          <a:xfrm rot="5400000">
            <a:off x="2397494" y="2680089"/>
            <a:ext cx="399472" cy="230388"/>
          </a:xfrm>
          <a:prstGeom prst="notchedRightArrow">
            <a:avLst>
              <a:gd name="adj1" fmla="val 50000"/>
              <a:gd name="adj2" fmla="val 4859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76862975-1022-429D-B422-AE4106BA2D86}"/>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810322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3351-F3BE-4B2D-9BE6-F6F7D380A116}"/>
              </a:ext>
            </a:extLst>
          </p:cNvPr>
          <p:cNvSpPr>
            <a:spLocks noGrp="1"/>
          </p:cNvSpPr>
          <p:nvPr>
            <p:ph type="title"/>
          </p:nvPr>
        </p:nvSpPr>
        <p:spPr>
          <a:xfrm>
            <a:off x="686834" y="1153572"/>
            <a:ext cx="3593618" cy="4461163"/>
          </a:xfrm>
        </p:spPr>
        <p:txBody>
          <a:bodyPr>
            <a:normAutofit/>
          </a:bodyPr>
          <a:lstStyle/>
          <a:p>
            <a:r>
              <a:rPr lang="en-GB" dirty="0">
                <a:solidFill>
                  <a:schemeClr val="tx1"/>
                </a:solidFill>
              </a:rPr>
              <a:t>Reference</a:t>
            </a:r>
          </a:p>
        </p:txBody>
      </p:sp>
      <p:sp>
        <p:nvSpPr>
          <p:cNvPr id="3" name="Content Placeholder 2">
            <a:extLst>
              <a:ext uri="{FF2B5EF4-FFF2-40B4-BE49-F238E27FC236}">
                <a16:creationId xmlns:a16="http://schemas.microsoft.com/office/drawing/2014/main" id="{998FA15B-02B6-434E-915E-385DB3024EBB}"/>
              </a:ext>
            </a:extLst>
          </p:cNvPr>
          <p:cNvSpPr>
            <a:spLocks noGrp="1"/>
          </p:cNvSpPr>
          <p:nvPr>
            <p:ph idx="1"/>
          </p:nvPr>
        </p:nvSpPr>
        <p:spPr>
          <a:xfrm>
            <a:off x="4447308" y="591344"/>
            <a:ext cx="6906491" cy="5585619"/>
          </a:xfrm>
        </p:spPr>
        <p:txBody>
          <a:bodyPr anchor="ctr">
            <a:normAutofit/>
          </a:bodyPr>
          <a:lstStyle/>
          <a:p>
            <a:r>
              <a:rPr lang="en-GB" dirty="0">
                <a:hlinkClick r:id="rId2"/>
              </a:rPr>
              <a:t>https://nursekey.com/an-overview-of-practice-development/</a:t>
            </a:r>
            <a:endParaRPr lang="en-GB" dirty="0"/>
          </a:p>
          <a:p>
            <a:r>
              <a:rPr lang="en-GB" dirty="0">
                <a:hlinkClick r:id="rId3"/>
              </a:rPr>
              <a:t>https://www.healthcareers.nhs.uk/career-planning/developing-your-health-career/personal-and-professional-development/continuing-professional-development-cpd</a:t>
            </a:r>
            <a:endParaRPr lang="en-GB" dirty="0"/>
          </a:p>
          <a:p>
            <a:br>
              <a:rPr lang="en-GB" dirty="0"/>
            </a:br>
            <a:r>
              <a:rPr lang="en-GB" b="0" i="0" dirty="0">
                <a:solidFill>
                  <a:srgbClr val="2A2A2A"/>
                </a:solidFill>
                <a:effectLst/>
                <a:latin typeface="Open Sans"/>
              </a:rPr>
              <a:t>Read more at: </a:t>
            </a:r>
            <a:r>
              <a:rPr lang="en-GB" b="0" i="0" u="none" strike="noStrike" dirty="0">
                <a:solidFill>
                  <a:srgbClr val="022E61"/>
                </a:solidFill>
                <a:effectLst/>
                <a:latin typeface="Open Sans"/>
                <a:hlinkClick r:id="rId4"/>
              </a:rPr>
              <a:t>https://www.skillsyouneed.com/ps/areas-of-personal-development.html</a:t>
            </a:r>
            <a:endParaRPr lang="en-GB" dirty="0"/>
          </a:p>
          <a:p>
            <a:endParaRPr lang="en-GB" dirty="0"/>
          </a:p>
          <a:p>
            <a:endParaRPr lang="en-GB" dirty="0"/>
          </a:p>
        </p:txBody>
      </p:sp>
      <p:sp>
        <p:nvSpPr>
          <p:cNvPr id="4" name="Footer Placeholder 3">
            <a:extLst>
              <a:ext uri="{FF2B5EF4-FFF2-40B4-BE49-F238E27FC236}">
                <a16:creationId xmlns:a16="http://schemas.microsoft.com/office/drawing/2014/main" id="{6ACFBE79-A845-48E5-871A-F9E998989CF8}"/>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419033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effectLst/>
                <a:latin typeface="Tw Cen MT" panose="020B0602020104020603" pitchFamily="34" charset="0"/>
                <a:ea typeface="Times New Roman" panose="02020603050405020304" pitchFamily="18" charset="0"/>
              </a:rPr>
              <a:t>Analyse personal practice developments that are responsive to changing needs of the sector</a:t>
            </a:r>
            <a:r>
              <a:rPr lang="en-GB" sz="1800" dirty="0">
                <a:effectLst/>
                <a:latin typeface="Arial" panose="020B0604020202020204" pitchFamily="34" charset="0"/>
                <a:ea typeface="Times New Roman" panose="02020603050405020304" pitchFamily="18" charset="0"/>
              </a:rPr>
              <a:t>.</a:t>
            </a:r>
          </a:p>
          <a:p>
            <a:pPr marL="0" indent="0">
              <a:lnSpc>
                <a:spcPct val="107000"/>
              </a:lnSpc>
              <a:spcAft>
                <a:spcPts val="800"/>
              </a:spcAft>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sz="2600" b="1" dirty="0" err="1">
                <a:solidFill>
                  <a:schemeClr val="tx1"/>
                </a:solidFill>
                <a:effectLst/>
                <a:latin typeface="Tw Cen MT" panose="020B0602020104020603" pitchFamily="34" charset="0"/>
                <a:ea typeface="Times New Roman" panose="02020603050405020304" pitchFamily="18" charset="0"/>
                <a:cs typeface="Times New Roman" panose="02020603050405020304" pitchFamily="18" charset="0"/>
              </a:rPr>
              <a:t>Analyze</a:t>
            </a:r>
            <a:r>
              <a:rPr lang="en-GB" sz="2600" dirty="0">
                <a:solidFill>
                  <a:schemeClr val="tx1"/>
                </a:solidFill>
                <a:effectLst/>
                <a:latin typeface="Tw Cen MT" panose="020B0602020104020603" pitchFamily="34" charset="0"/>
                <a:ea typeface="Times New Roman" panose="02020603050405020304" pitchFamily="18" charset="0"/>
              </a:rPr>
              <a:t> personal practice developments that are responsive to changing needs of the sector </a:t>
            </a:r>
            <a:endParaRPr lang="en-GB" sz="2600" b="0" i="0" dirty="0">
              <a:solidFill>
                <a:schemeClr val="tx1"/>
              </a:solidFill>
              <a:effectLst/>
              <a:latin typeface="Tw Cen MT" panose="020B0602020104020603" pitchFamily="34" charset="0"/>
              <a:cs typeface="Arial" panose="020B0604020202020204" pitchFamily="34" charset="0"/>
            </a:endParaRPr>
          </a:p>
          <a:p>
            <a:pPr marL="514350" indent="-514350">
              <a:buFont typeface="+mj-lt"/>
              <a:buAutoNum type="arabicPeriod"/>
            </a:pPr>
            <a:r>
              <a:rPr lang="en-GB" sz="2600" dirty="0">
                <a:solidFill>
                  <a:schemeClr val="tx1"/>
                </a:solidFill>
                <a:latin typeface="Tw Cen MT" panose="020B0602020104020603" pitchFamily="34" charset="0"/>
                <a:cs typeface="Arial" panose="020B0604020202020204" pitchFamily="34" charset="0"/>
              </a:rPr>
              <a:t>H</a:t>
            </a:r>
            <a:r>
              <a:rPr lang="en-GB" sz="2600" b="0" i="0" dirty="0">
                <a:solidFill>
                  <a:schemeClr val="tx1"/>
                </a:solidFill>
                <a:effectLst/>
                <a:latin typeface="Tw Cen MT" panose="020B0602020104020603" pitchFamily="34" charset="0"/>
                <a:cs typeface="Arial" panose="020B0604020202020204" pitchFamily="34" charset="0"/>
              </a:rPr>
              <a:t>ighlight the potentially significant contribution of </a:t>
            </a:r>
            <a:r>
              <a:rPr lang="en-GB" sz="2600" dirty="0">
                <a:solidFill>
                  <a:schemeClr val="tx1"/>
                </a:solidFill>
                <a:effectLst/>
                <a:latin typeface="Tw Cen MT" panose="020B0602020104020603" pitchFamily="34" charset="0"/>
                <a:ea typeface="Times New Roman" panose="02020603050405020304" pitchFamily="18" charset="0"/>
              </a:rPr>
              <a:t>personal practice developments </a:t>
            </a:r>
            <a:r>
              <a:rPr lang="en-GB" sz="2600" b="0" i="0" dirty="0">
                <a:solidFill>
                  <a:schemeClr val="tx1"/>
                </a:solidFill>
                <a:effectLst/>
                <a:latin typeface="Tw Cen MT" panose="020B0602020104020603" pitchFamily="34" charset="0"/>
                <a:cs typeface="Arial" panose="020B0604020202020204" pitchFamily="34" charset="0"/>
              </a:rPr>
              <a:t>to the health care sector.</a:t>
            </a:r>
            <a:endParaRPr lang="en-GB" sz="2600" dirty="0">
              <a:solidFill>
                <a:schemeClr val="tx1"/>
              </a:solidFill>
              <a:latin typeface="Tw Cen MT" panose="020B0602020104020603" pitchFamily="34" charset="0"/>
              <a:cs typeface="Arial" panose="020B0604020202020204" pitchFamily="34" charset="0"/>
            </a:endParaRPr>
          </a:p>
          <a:p>
            <a:pPr marL="0" indent="0">
              <a:buNone/>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0694C8E3-6E2E-41C8-A9EE-08FE77AD34CB}"/>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24080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1CD4-52E6-4262-B4C7-6B1041CC53D1}"/>
              </a:ext>
            </a:extLst>
          </p:cNvPr>
          <p:cNvSpPr>
            <a:spLocks noGrp="1"/>
          </p:cNvSpPr>
          <p:nvPr>
            <p:ph type="title"/>
          </p:nvPr>
        </p:nvSpPr>
        <p:spPr>
          <a:xfrm>
            <a:off x="1166649" y="719683"/>
            <a:ext cx="5064470" cy="2270664"/>
          </a:xfrm>
        </p:spPr>
        <p:txBody>
          <a:bodyPr>
            <a:normAutofit/>
          </a:bodyPr>
          <a:lstStyle/>
          <a:p>
            <a:r>
              <a:rPr lang="en-GB" sz="3700" i="1" dirty="0">
                <a:latin typeface="Tw Cen MT" panose="020B0602020104020603" pitchFamily="34" charset="0"/>
              </a:rPr>
              <a:t>Several different types of learning count as CPD activities</a:t>
            </a:r>
            <a:br>
              <a:rPr lang="en-GB" sz="3700" dirty="0"/>
            </a:br>
            <a:endParaRPr lang="en-GB" sz="3700" dirty="0"/>
          </a:p>
        </p:txBody>
      </p:sp>
      <p:sp>
        <p:nvSpPr>
          <p:cNvPr id="3" name="Content Placeholder 2">
            <a:extLst>
              <a:ext uri="{FF2B5EF4-FFF2-40B4-BE49-F238E27FC236}">
                <a16:creationId xmlns:a16="http://schemas.microsoft.com/office/drawing/2014/main" id="{A3364FD9-3A8A-423F-9DC2-F4684FFDF588}"/>
              </a:ext>
            </a:extLst>
          </p:cNvPr>
          <p:cNvSpPr>
            <a:spLocks noGrp="1"/>
          </p:cNvSpPr>
          <p:nvPr>
            <p:ph idx="1"/>
          </p:nvPr>
        </p:nvSpPr>
        <p:spPr>
          <a:xfrm>
            <a:off x="1166649" y="2504661"/>
            <a:ext cx="10350062" cy="4061677"/>
          </a:xfrm>
        </p:spPr>
        <p:txBody>
          <a:bodyPr anchor="ctr">
            <a:normAutofit lnSpcReduction="10000"/>
          </a:bodyPr>
          <a:lstStyle/>
          <a:p>
            <a:r>
              <a:rPr lang="en-GB" dirty="0">
                <a:solidFill>
                  <a:schemeClr val="tx1"/>
                </a:solidFill>
                <a:latin typeface="Tw Cen MT" panose="020B0602020104020603" pitchFamily="34" charset="0"/>
              </a:rPr>
              <a:t>Identify </a:t>
            </a:r>
            <a:r>
              <a:rPr lang="en-GB" dirty="0">
                <a:solidFill>
                  <a:schemeClr val="tx1"/>
                </a:solidFill>
                <a:highlight>
                  <a:srgbClr val="FFFF00"/>
                </a:highlight>
                <a:latin typeface="Tw Cen MT" panose="020B0602020104020603" pitchFamily="34" charset="0"/>
              </a:rPr>
              <a:t>the tools of CPD </a:t>
            </a:r>
            <a:r>
              <a:rPr lang="en-GB" dirty="0">
                <a:solidFill>
                  <a:schemeClr val="tx1"/>
                </a:solidFill>
                <a:latin typeface="Tw Cen MT" panose="020B0602020104020603" pitchFamily="34" charset="0"/>
              </a:rPr>
              <a:t>highlighted by healthcare practitioners in the below video.</a:t>
            </a:r>
          </a:p>
          <a:p>
            <a:r>
              <a:rPr lang="en-GB" dirty="0">
                <a:solidFill>
                  <a:schemeClr val="tx1"/>
                </a:solidFill>
                <a:latin typeface="Tw Cen MT" panose="020B0602020104020603" pitchFamily="34" charset="0"/>
              </a:rPr>
              <a:t>CPD activities</a:t>
            </a:r>
          </a:p>
          <a:p>
            <a:r>
              <a:rPr lang="en-GB" dirty="0">
                <a:solidFill>
                  <a:schemeClr val="tx1"/>
                </a:solidFill>
                <a:latin typeface="Tw Cen MT" panose="020B0602020104020603" pitchFamily="34" charset="0"/>
              </a:rPr>
              <a:t>Feedback to the class</a:t>
            </a:r>
          </a:p>
          <a:p>
            <a:endParaRPr lang="en-GB" sz="3200" dirty="0">
              <a:solidFill>
                <a:schemeClr val="tx1"/>
              </a:solidFill>
            </a:endParaRPr>
          </a:p>
          <a:p>
            <a:r>
              <a:rPr lang="en-GB" sz="3200" dirty="0">
                <a:solidFill>
                  <a:schemeClr val="tx1"/>
                </a:solidFill>
                <a:hlinkClick r:id="rId2" tooltip="Share link">
                  <a:extLst>
                    <a:ext uri="{A12FA001-AC4F-418D-AE19-62706E023703}">
                      <ahyp:hlinkClr xmlns:ahyp="http://schemas.microsoft.com/office/drawing/2018/hyperlinkcolor" val="tx"/>
                    </a:ext>
                  </a:extLst>
                </a:hlinkClick>
              </a:rPr>
              <a:t>https://youtu.be/mTVaxM3Fum4</a:t>
            </a:r>
            <a:endParaRPr lang="en-GB" sz="3200" dirty="0">
              <a:solidFill>
                <a:schemeClr val="tx1"/>
              </a:solidFill>
            </a:endParaRPr>
          </a:p>
          <a:p>
            <a:r>
              <a:rPr lang="en-GB" sz="2000" dirty="0">
                <a:solidFill>
                  <a:schemeClr val="tx1"/>
                </a:solidFill>
                <a:latin typeface="Tw Cen MT" panose="020B0602020104020603" pitchFamily="34" charset="0"/>
              </a:rPr>
              <a:t>Any activity from which you learn or develop professionally can be considered eligible for CPD, though you should ensure that these complement your practice and enhance the service you provide.</a:t>
            </a:r>
          </a:p>
          <a:p>
            <a:endParaRPr lang="en-GB" sz="2100" dirty="0"/>
          </a:p>
        </p:txBody>
      </p:sp>
      <p:sp>
        <p:nvSpPr>
          <p:cNvPr id="4" name="Footer Placeholder 3">
            <a:extLst>
              <a:ext uri="{FF2B5EF4-FFF2-40B4-BE49-F238E27FC236}">
                <a16:creationId xmlns:a16="http://schemas.microsoft.com/office/drawing/2014/main" id="{819A58AB-700A-4DDF-9451-850E7FC22D59}"/>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04718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EA4F9-5651-4764-8B8B-D309A5530A83}"/>
              </a:ext>
            </a:extLst>
          </p:cNvPr>
          <p:cNvSpPr>
            <a:spLocks noGrp="1"/>
          </p:cNvSpPr>
          <p:nvPr>
            <p:ph idx="1"/>
          </p:nvPr>
        </p:nvSpPr>
        <p:spPr>
          <a:xfrm>
            <a:off x="4447308" y="591344"/>
            <a:ext cx="6906491" cy="5585619"/>
          </a:xfrm>
        </p:spPr>
        <p:txBody>
          <a:bodyPr anchor="ctr">
            <a:normAutofit/>
          </a:bodyPr>
          <a:lstStyle/>
          <a:p>
            <a:r>
              <a:rPr lang="en-GB" b="0" i="0" dirty="0">
                <a:effectLst/>
                <a:latin typeface="Tw Cen MT" panose="020B0602020104020603" pitchFamily="34" charset="0"/>
              </a:rPr>
              <a:t>Popular </a:t>
            </a:r>
            <a:r>
              <a:rPr lang="en-GB" b="1" i="0" dirty="0">
                <a:effectLst/>
                <a:latin typeface="Tw Cen MT" panose="020B0602020104020603" pitchFamily="34" charset="0"/>
              </a:rPr>
              <a:t>tools</a:t>
            </a:r>
            <a:r>
              <a:rPr lang="en-GB" b="0" i="0" dirty="0">
                <a:effectLst/>
                <a:latin typeface="Tw Cen MT" panose="020B0602020104020603" pitchFamily="34" charset="0"/>
              </a:rPr>
              <a:t> like SWOT and PEST </a:t>
            </a:r>
            <a:r>
              <a:rPr lang="en-GB" b="1" i="0" dirty="0">
                <a:effectLst/>
                <a:latin typeface="Tw Cen MT" panose="020B0602020104020603" pitchFamily="34" charset="0"/>
              </a:rPr>
              <a:t>Analysis</a:t>
            </a:r>
            <a:r>
              <a:rPr lang="en-GB" b="0" i="0" dirty="0">
                <a:effectLst/>
                <a:latin typeface="Tw Cen MT" panose="020B0602020104020603" pitchFamily="34" charset="0"/>
              </a:rPr>
              <a:t>, and techniques like setting SMART goals, are all part of it. When you use these to think about your own </a:t>
            </a:r>
            <a:r>
              <a:rPr lang="en-GB" b="1" i="0" dirty="0">
                <a:effectLst/>
                <a:latin typeface="Tw Cen MT" panose="020B0602020104020603" pitchFamily="34" charset="0"/>
              </a:rPr>
              <a:t>development</a:t>
            </a:r>
            <a:r>
              <a:rPr lang="en-GB" b="0" i="0" dirty="0">
                <a:effectLst/>
                <a:latin typeface="Tw Cen MT" panose="020B0602020104020603" pitchFamily="34" charset="0"/>
              </a:rPr>
              <a:t>, you will come away with a thoughtful and well-considered roadmap that you can use to reach your career goals.</a:t>
            </a:r>
            <a:endParaRPr lang="en-GB" dirty="0">
              <a:latin typeface="Tw Cen MT" panose="020B0602020104020603" pitchFamily="34" charset="0"/>
            </a:endParaRPr>
          </a:p>
        </p:txBody>
      </p:sp>
      <p:sp>
        <p:nvSpPr>
          <p:cNvPr id="15" name="TextBox 14">
            <a:extLst>
              <a:ext uri="{FF2B5EF4-FFF2-40B4-BE49-F238E27FC236}">
                <a16:creationId xmlns:a16="http://schemas.microsoft.com/office/drawing/2014/main" id="{01748175-5AB2-41BE-8EDC-A969F93A1BFF}"/>
              </a:ext>
            </a:extLst>
          </p:cNvPr>
          <p:cNvSpPr txBox="1"/>
          <p:nvPr/>
        </p:nvSpPr>
        <p:spPr>
          <a:xfrm rot="19091894">
            <a:off x="26268" y="3201309"/>
            <a:ext cx="3417667" cy="769441"/>
          </a:xfrm>
          <a:prstGeom prst="rect">
            <a:avLst/>
          </a:prstGeom>
          <a:noFill/>
        </p:spPr>
        <p:txBody>
          <a:bodyPr wrap="square">
            <a:spAutoFit/>
          </a:bodyPr>
          <a:lstStyle/>
          <a:p>
            <a:r>
              <a:rPr lang="en-GB" sz="4400" b="1" i="0" dirty="0">
                <a:effectLst/>
                <a:highlight>
                  <a:srgbClr val="00FFFF"/>
                </a:highlight>
                <a:latin typeface="Tw Cen MT" panose="020B0602020104020603" pitchFamily="34" charset="0"/>
              </a:rPr>
              <a:t>Tools for CPD</a:t>
            </a:r>
            <a:endParaRPr lang="en-GB" sz="4400" dirty="0">
              <a:highlight>
                <a:srgbClr val="00FFFF"/>
              </a:highlight>
            </a:endParaRPr>
          </a:p>
        </p:txBody>
      </p:sp>
      <p:sp>
        <p:nvSpPr>
          <p:cNvPr id="2" name="Footer Placeholder 1">
            <a:extLst>
              <a:ext uri="{FF2B5EF4-FFF2-40B4-BE49-F238E27FC236}">
                <a16:creationId xmlns:a16="http://schemas.microsoft.com/office/drawing/2014/main" id="{4F33622B-D0BF-4B41-9554-C2E74DFA446F}"/>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77151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B469-C041-40D3-884D-9FFAAF0BBB3D}"/>
              </a:ext>
            </a:extLst>
          </p:cNvPr>
          <p:cNvSpPr>
            <a:spLocks noGrp="1"/>
          </p:cNvSpPr>
          <p:nvPr>
            <p:ph type="title"/>
          </p:nvPr>
        </p:nvSpPr>
        <p:spPr>
          <a:xfrm>
            <a:off x="1133621" y="150704"/>
            <a:ext cx="8587154" cy="679291"/>
          </a:xfrm>
        </p:spPr>
        <p:txBody>
          <a:bodyPr>
            <a:normAutofit fontScale="90000"/>
          </a:bodyPr>
          <a:lstStyle/>
          <a:p>
            <a:pPr algn="ctr"/>
            <a:r>
              <a:rPr lang="en-GB" sz="5200" b="1" dirty="0">
                <a:highlight>
                  <a:srgbClr val="00FFFF"/>
                </a:highlight>
                <a:latin typeface="Candara" panose="020E0502030303020204" pitchFamily="34" charset="0"/>
              </a:rPr>
              <a:t>Continuing your learning</a:t>
            </a:r>
          </a:p>
        </p:txBody>
      </p:sp>
      <p:graphicFrame>
        <p:nvGraphicFramePr>
          <p:cNvPr id="5" name="Content Placeholder 2">
            <a:extLst>
              <a:ext uri="{FF2B5EF4-FFF2-40B4-BE49-F238E27FC236}">
                <a16:creationId xmlns:a16="http://schemas.microsoft.com/office/drawing/2014/main" id="{5DEDC6C1-D81A-408F-BB76-35F7A785CBCE}"/>
              </a:ext>
            </a:extLst>
          </p:cNvPr>
          <p:cNvGraphicFramePr>
            <a:graphicFrameLocks noGrp="1"/>
          </p:cNvGraphicFramePr>
          <p:nvPr>
            <p:ph idx="1"/>
          </p:nvPr>
        </p:nvGraphicFramePr>
        <p:xfrm>
          <a:off x="337625" y="1392702"/>
          <a:ext cx="11380763" cy="5314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85F77D8-DB01-488C-AFB7-4E566C00059F}"/>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55174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lourful strings being woven togehter">
            <a:extLst>
              <a:ext uri="{FF2B5EF4-FFF2-40B4-BE49-F238E27FC236}">
                <a16:creationId xmlns:a16="http://schemas.microsoft.com/office/drawing/2014/main" id="{219C0FD0-1BB3-4C03-A421-7D0FD3DCF865}"/>
              </a:ext>
            </a:extLst>
          </p:cNvPr>
          <p:cNvPicPr>
            <a:picLocks noChangeAspect="1"/>
          </p:cNvPicPr>
          <p:nvPr/>
        </p:nvPicPr>
        <p:blipFill rotWithShape="1">
          <a:blip r:embed="rId2"/>
          <a:srcRect l="39148" r="19741"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07049B75-F94B-411F-8A0B-47601464E15A}"/>
              </a:ext>
            </a:extLst>
          </p:cNvPr>
          <p:cNvSpPr>
            <a:spLocks noGrp="1"/>
          </p:cNvSpPr>
          <p:nvPr>
            <p:ph type="title"/>
          </p:nvPr>
        </p:nvSpPr>
        <p:spPr>
          <a:xfrm>
            <a:off x="1137033" y="609600"/>
            <a:ext cx="8059975" cy="1322887"/>
          </a:xfrm>
        </p:spPr>
        <p:txBody>
          <a:bodyPr>
            <a:normAutofit/>
          </a:bodyPr>
          <a:lstStyle/>
          <a:p>
            <a:r>
              <a:rPr lang="en-GB" dirty="0"/>
              <a:t>LO1 Activity (5 MINUTES)</a:t>
            </a:r>
          </a:p>
        </p:txBody>
      </p:sp>
      <p:sp>
        <p:nvSpPr>
          <p:cNvPr id="3" name="Content Placeholder 2">
            <a:extLst>
              <a:ext uri="{FF2B5EF4-FFF2-40B4-BE49-F238E27FC236}">
                <a16:creationId xmlns:a16="http://schemas.microsoft.com/office/drawing/2014/main" id="{52EFA339-9EAC-4E00-8639-FD9C149B9004}"/>
              </a:ext>
            </a:extLst>
          </p:cNvPr>
          <p:cNvSpPr>
            <a:spLocks noGrp="1"/>
          </p:cNvSpPr>
          <p:nvPr>
            <p:ph idx="1"/>
          </p:nvPr>
        </p:nvSpPr>
        <p:spPr>
          <a:xfrm>
            <a:off x="1137035" y="2194102"/>
            <a:ext cx="6516216" cy="3908585"/>
          </a:xfrm>
        </p:spPr>
        <p:txBody>
          <a:bodyPr>
            <a:normAutofit/>
          </a:bodyPr>
          <a:lstStyle/>
          <a:p>
            <a:r>
              <a:rPr lang="en-GB" sz="3200" b="1" i="0" dirty="0">
                <a:effectLst/>
                <a:highlight>
                  <a:srgbClr val="00FFFF"/>
                </a:highlight>
                <a:latin typeface="Candara" panose="020E0502030303020204" pitchFamily="34" charset="0"/>
              </a:rPr>
              <a:t>What is</a:t>
            </a:r>
            <a:r>
              <a:rPr lang="en-GB" sz="3200" i="0" dirty="0">
                <a:effectLst/>
                <a:highlight>
                  <a:srgbClr val="00FFFF"/>
                </a:highlight>
                <a:latin typeface="Candara" panose="020E0502030303020204" pitchFamily="34" charset="0"/>
              </a:rPr>
              <a:t> </a:t>
            </a:r>
            <a:r>
              <a:rPr lang="en-GB" sz="3200" b="1" i="0" dirty="0">
                <a:effectLst/>
                <a:highlight>
                  <a:srgbClr val="FFFF00"/>
                </a:highlight>
                <a:cs typeface="Arial" panose="020B0604020202020204" pitchFamily="34" charset="0"/>
              </a:rPr>
              <a:t>practice</a:t>
            </a:r>
            <a:r>
              <a:rPr lang="en-GB" sz="3200" b="1" i="0" dirty="0">
                <a:effectLst/>
                <a:highlight>
                  <a:srgbClr val="00FFFF"/>
                </a:highlight>
                <a:cs typeface="Arial" panose="020B0604020202020204" pitchFamily="34" charset="0"/>
              </a:rPr>
              <a:t> </a:t>
            </a:r>
            <a:r>
              <a:rPr lang="en-GB" sz="3200" b="1" i="0" dirty="0">
                <a:effectLst/>
                <a:highlight>
                  <a:srgbClr val="00FFFF"/>
                </a:highlight>
                <a:latin typeface="Candara" panose="020E0502030303020204" pitchFamily="34" charset="0"/>
              </a:rPr>
              <a:t>development in health and social care?</a:t>
            </a:r>
          </a:p>
          <a:p>
            <a:r>
              <a:rPr lang="en-GB" sz="3200" b="1" dirty="0">
                <a:highlight>
                  <a:srgbClr val="00FFFF"/>
                </a:highlight>
                <a:latin typeface="Candara" panose="020E0502030303020204" pitchFamily="34" charset="0"/>
              </a:rPr>
              <a:t>Feedback to the class</a:t>
            </a:r>
            <a:endParaRPr lang="en-GB" sz="3200" b="1" i="0" dirty="0">
              <a:effectLst/>
              <a:highlight>
                <a:srgbClr val="00FFFF"/>
              </a:highlight>
              <a:latin typeface="Candara" panose="020E0502030303020204" pitchFamily="34" charset="0"/>
            </a:endParaRPr>
          </a:p>
          <a:p>
            <a:endParaRPr lang="en-GB" sz="2000" dirty="0"/>
          </a:p>
        </p:txBody>
      </p:sp>
      <p:sp>
        <p:nvSpPr>
          <p:cNvPr id="4" name="Footer Placeholder 3">
            <a:extLst>
              <a:ext uri="{FF2B5EF4-FFF2-40B4-BE49-F238E27FC236}">
                <a16:creationId xmlns:a16="http://schemas.microsoft.com/office/drawing/2014/main" id="{B4D776AB-C05A-4144-8B3D-EA138EED5322}"/>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22305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FA8CF-098D-43DD-BF64-E299EBB34383}"/>
              </a:ext>
            </a:extLst>
          </p:cNvPr>
          <p:cNvSpPr>
            <a:spLocks noGrp="1"/>
          </p:cNvSpPr>
          <p:nvPr>
            <p:ph idx="1"/>
          </p:nvPr>
        </p:nvSpPr>
        <p:spPr>
          <a:xfrm>
            <a:off x="185530" y="145774"/>
            <a:ext cx="11168270" cy="6184688"/>
          </a:xfrm>
        </p:spPr>
        <p:txBody>
          <a:bodyPr>
            <a:normAutofit/>
          </a:bodyPr>
          <a:lstStyle/>
          <a:p>
            <a:pPr marL="0" indent="0">
              <a:buNone/>
            </a:pPr>
            <a:r>
              <a:rPr lang="en-GB" sz="3200" b="1" i="0" dirty="0">
                <a:effectLst/>
                <a:highlight>
                  <a:srgbClr val="00FFFF"/>
                </a:highlight>
                <a:latin typeface="Candara" panose="020E0502030303020204" pitchFamily="34" charset="0"/>
              </a:rPr>
              <a:t>What is Practice Development (PD)?</a:t>
            </a:r>
          </a:p>
          <a:p>
            <a:pPr marL="0" indent="0">
              <a:buNone/>
            </a:pPr>
            <a:endParaRPr lang="en-GB" sz="3200" b="0" i="0" dirty="0">
              <a:effectLst/>
              <a:highlight>
                <a:srgbClr val="00FFFF"/>
              </a:highlight>
              <a:latin typeface="Candara" panose="020E0502030303020204" pitchFamily="34" charset="0"/>
            </a:endParaRPr>
          </a:p>
          <a:p>
            <a:pPr>
              <a:buFont typeface="Arial" panose="020B0604020202020204" pitchFamily="34" charset="0"/>
              <a:buChar char="•"/>
            </a:pPr>
            <a:r>
              <a:rPr lang="en-GB" b="0" i="0" dirty="0">
                <a:effectLst/>
                <a:latin typeface="KlavikaWebBasicRegular"/>
              </a:rPr>
              <a:t>The term practice development covers a wide range of activities, including the introduction </a:t>
            </a:r>
            <a:r>
              <a:rPr lang="en-GB" b="0" i="0" dirty="0">
                <a:effectLst/>
                <a:highlight>
                  <a:srgbClr val="FFFF00"/>
                </a:highlight>
                <a:latin typeface="KlavikaWebBasicRegular"/>
              </a:rPr>
              <a:t>of changes in practice, the support and development of practitioners, setting standards and quality improvement </a:t>
            </a:r>
          </a:p>
          <a:p>
            <a:pPr>
              <a:buFont typeface="Arial" panose="020B0604020202020204" pitchFamily="34" charset="0"/>
              <a:buChar char="•"/>
            </a:pPr>
            <a:r>
              <a:rPr lang="en-GB" sz="2400" b="0" i="0" dirty="0">
                <a:effectLst/>
                <a:latin typeface="Tw Cen MT" panose="020B0602020104020603" pitchFamily="34" charset="0"/>
              </a:rPr>
              <a:t>PD is a continuous process of developing </a:t>
            </a:r>
            <a:r>
              <a:rPr lang="en-GB" sz="2400" b="0" i="0" dirty="0">
                <a:effectLst/>
                <a:highlight>
                  <a:srgbClr val="00FFFF"/>
                </a:highlight>
                <a:latin typeface="Tw Cen MT" panose="020B0602020104020603" pitchFamily="34" charset="0"/>
              </a:rPr>
              <a:t>person-centred</a:t>
            </a:r>
            <a:r>
              <a:rPr lang="en-GB" sz="2400" b="0" i="0" dirty="0">
                <a:effectLst/>
                <a:latin typeface="Tw Cen MT" panose="020B0602020104020603" pitchFamily="34" charset="0"/>
              </a:rPr>
              <a:t> cultures.</a:t>
            </a:r>
          </a:p>
          <a:p>
            <a:pPr>
              <a:buFont typeface="Arial" panose="020B0604020202020204" pitchFamily="34" charset="0"/>
              <a:buChar char="•"/>
            </a:pPr>
            <a:r>
              <a:rPr lang="en-GB" sz="2400" b="0" i="0" dirty="0">
                <a:effectLst/>
                <a:latin typeface="Tw Cen MT" panose="020B0602020104020603" pitchFamily="34" charset="0"/>
              </a:rPr>
              <a:t>The learning that occurs, brings about transformations of both at the individual and team level and not just at the wider organisational level.</a:t>
            </a:r>
          </a:p>
          <a:p>
            <a:pPr>
              <a:buFont typeface="Arial" panose="020B0604020202020204" pitchFamily="34" charset="0"/>
              <a:buChar char="•"/>
            </a:pPr>
            <a:r>
              <a:rPr lang="en-GB" sz="2400" b="0" i="0" dirty="0">
                <a:effectLst/>
                <a:latin typeface="Tw Cen MT" panose="020B0602020104020603" pitchFamily="34" charset="0"/>
              </a:rPr>
              <a:t>This is sustained by transforming the contexts and cultures in which nursing takes place.</a:t>
            </a:r>
          </a:p>
          <a:p>
            <a:pPr>
              <a:buFont typeface="Arial" panose="020B0604020202020204" pitchFamily="34" charset="0"/>
              <a:buChar char="•"/>
            </a:pPr>
            <a:r>
              <a:rPr lang="en-GB" sz="2400" b="0" i="0" dirty="0">
                <a:effectLst/>
                <a:latin typeface="Tw Cen MT" panose="020B0602020104020603" pitchFamily="34" charset="0"/>
              </a:rPr>
              <a:t>Provides a systematic approach of effective and sustained changes in practice.</a:t>
            </a:r>
          </a:p>
          <a:p>
            <a:pPr>
              <a:buFont typeface="Arial" panose="020B0604020202020204" pitchFamily="34" charset="0"/>
              <a:buChar char="•"/>
            </a:pPr>
            <a:r>
              <a:rPr lang="en-GB" sz="2400" b="0" i="0" dirty="0">
                <a:effectLst/>
                <a:latin typeface="Tw Cen MT" panose="020B0602020104020603" pitchFamily="34" charset="0"/>
              </a:rPr>
              <a:t>Continuous PD approach is required to effect change.</a:t>
            </a:r>
          </a:p>
          <a:p>
            <a:pPr>
              <a:buFont typeface="Arial" panose="020B0604020202020204" pitchFamily="34" charset="0"/>
              <a:buChar char="•"/>
            </a:pPr>
            <a:r>
              <a:rPr lang="en-GB" sz="2400" b="0" i="0" dirty="0">
                <a:effectLst/>
                <a:latin typeface="Tw Cen MT" panose="020B0602020104020603" pitchFamily="34" charset="0"/>
              </a:rPr>
              <a:t>When applied, PD effects are both relevant to staff and patients.</a:t>
            </a:r>
          </a:p>
          <a:p>
            <a:endParaRPr lang="en-GB" sz="2200" dirty="0"/>
          </a:p>
        </p:txBody>
      </p:sp>
      <p:sp>
        <p:nvSpPr>
          <p:cNvPr id="2" name="Footer Placeholder 1">
            <a:extLst>
              <a:ext uri="{FF2B5EF4-FFF2-40B4-BE49-F238E27FC236}">
                <a16:creationId xmlns:a16="http://schemas.microsoft.com/office/drawing/2014/main" id="{9812AADE-617F-437A-B7BA-1B476CBD6C32}"/>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684407606"/>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7177</TotalTime>
  <Words>2797</Words>
  <Application>Microsoft Office PowerPoint</Application>
  <PresentationFormat>Widescreen</PresentationFormat>
  <Paragraphs>268</Paragraphs>
  <Slides>39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39</vt:i4>
      </vt:variant>
    </vt:vector>
  </HeadingPairs>
  <TitlesOfParts>
    <vt:vector size="55" baseType="lpstr">
      <vt:lpstr>Arial</vt:lpstr>
      <vt:lpstr>Bernard MT Condensed</vt:lpstr>
      <vt:lpstr>Calibri</vt:lpstr>
      <vt:lpstr>Candara</vt:lpstr>
      <vt:lpstr>Dante (Headings)2</vt:lpstr>
      <vt:lpstr>Frutiger W01</vt:lpstr>
      <vt:lpstr>Helvetica Neue Medium</vt:lpstr>
      <vt:lpstr>KlavikaWebBasicRegular</vt:lpstr>
      <vt:lpstr>Open Sans</vt:lpstr>
      <vt:lpstr>Source Sans Pro</vt:lpstr>
      <vt:lpstr>Tw Cen MT</vt:lpstr>
      <vt:lpstr>Univers</vt:lpstr>
      <vt:lpstr>Univers Light</vt:lpstr>
      <vt:lpstr>Wingdings</vt:lpstr>
      <vt:lpstr>Wingdings 2</vt:lpstr>
      <vt:lpstr>OffsetVTI</vt:lpstr>
      <vt:lpstr>Continuing professional development (CPD) Week -2- Personal practice development)</vt:lpstr>
      <vt:lpstr>PowerPoint Presentation</vt:lpstr>
      <vt:lpstr>Last session recap (10 minutes)</vt:lpstr>
      <vt:lpstr>PowerPoint Presentation</vt:lpstr>
      <vt:lpstr>Several different types of learning count as CPD activities </vt:lpstr>
      <vt:lpstr>PowerPoint Presentation</vt:lpstr>
      <vt:lpstr>Continuing your learning</vt:lpstr>
      <vt:lpstr>LO1 Activity (5 MINUTES)</vt:lpstr>
      <vt:lpstr>PowerPoint Presentation</vt:lpstr>
      <vt:lpstr>PowerPoint Presentation</vt:lpstr>
      <vt:lpstr>PowerPoint Presentation</vt:lpstr>
      <vt:lpstr>Person centred care</vt:lpstr>
      <vt:lpstr>PowerPoint Presentation</vt:lpstr>
      <vt:lpstr>Activity</vt:lpstr>
      <vt:lpstr>Duty of Care</vt:lpstr>
      <vt:lpstr>Respect</vt:lpstr>
      <vt:lpstr>Dignity</vt:lpstr>
      <vt:lpstr>Choice</vt:lpstr>
      <vt:lpstr>Rights</vt:lpstr>
      <vt:lpstr>Confidentiality </vt:lpstr>
      <vt:lpstr>Independence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development key characteristics</vt:lpstr>
      <vt:lpstr>How personal development works?</vt:lpstr>
      <vt:lpstr>PowerPoint Presentation</vt:lpstr>
      <vt:lpstr>PowerPoint Presentation</vt:lpstr>
      <vt:lpstr>PowerPoint Presentation</vt:lpstr>
      <vt:lpstr>PowerPoint Presentation</vt:lpstr>
      <vt:lpstr>PowerPoint Presentation</vt:lpstr>
      <vt:lpstr>Summary of today’s lesson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40</cp:revision>
  <dcterms:created xsi:type="dcterms:W3CDTF">2021-04-27T22:10:57Z</dcterms:created>
  <dcterms:modified xsi:type="dcterms:W3CDTF">2021-05-10T00:19:56Z</dcterms:modified>
</cp:coreProperties>
</file>