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324" r:id="rId3"/>
    <p:sldId id="320" r:id="rId4"/>
    <p:sldId id="315" r:id="rId5"/>
    <p:sldId id="342" r:id="rId6"/>
    <p:sldId id="334" r:id="rId7"/>
    <p:sldId id="353" r:id="rId8"/>
    <p:sldId id="362" r:id="rId9"/>
    <p:sldId id="273" r:id="rId10"/>
    <p:sldId id="363" r:id="rId11"/>
    <p:sldId id="316" r:id="rId12"/>
    <p:sldId id="357" r:id="rId13"/>
    <p:sldId id="350" r:id="rId14"/>
    <p:sldId id="343" r:id="rId15"/>
    <p:sldId id="344" r:id="rId16"/>
    <p:sldId id="345" r:id="rId17"/>
    <p:sldId id="354" r:id="rId18"/>
    <p:sldId id="346" r:id="rId19"/>
    <p:sldId id="348" r:id="rId20"/>
    <p:sldId id="349" r:id="rId21"/>
    <p:sldId id="351" r:id="rId22"/>
    <p:sldId id="347" r:id="rId23"/>
    <p:sldId id="361" r:id="rId24"/>
    <p:sldId id="355" r:id="rId25"/>
    <p:sldId id="330" r:id="rId26"/>
    <p:sldId id="358" r:id="rId27"/>
    <p:sldId id="338" r:id="rId28"/>
    <p:sldId id="364" r:id="rId29"/>
    <p:sldId id="312" r:id="rId30"/>
    <p:sldId id="341" r:id="rId31"/>
    <p:sldId id="356" r:id="rId32"/>
    <p:sldId id="340" r:id="rId33"/>
    <p:sldId id="328" r:id="rId34"/>
    <p:sldId id="326" r:id="rId35"/>
    <p:sldId id="283" r:id="rId36"/>
    <p:sldId id="339" r:id="rId37"/>
    <p:sldId id="335" r:id="rId38"/>
    <p:sldId id="336" r:id="rId39"/>
    <p:sldId id="337" r:id="rId40"/>
    <p:sldId id="332" r:id="rId41"/>
    <p:sldId id="333" r:id="rId42"/>
    <p:sldId id="297" r:id="rId43"/>
    <p:sldId id="322" r:id="rId44"/>
    <p:sldId id="359" r:id="rId45"/>
    <p:sldId id="26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D213CE-635A-433C-9705-453DBCFD4A8E}"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95CA0103-FEBB-4138-8183-E5FD27B2F2CB}">
      <dgm:prSet/>
      <dgm:spPr/>
      <dgm:t>
        <a:bodyPr/>
        <a:lstStyle/>
        <a:p>
          <a:r>
            <a:rPr lang="en-GB" b="1" dirty="0"/>
            <a:t>CPD</a:t>
          </a:r>
          <a:r>
            <a:rPr lang="en-GB" dirty="0"/>
            <a:t> should be tailored to fill gaps in knowledge, skills, attitudes and management, identified in appraisal of service or individual reflection on practice and personal interests</a:t>
          </a:r>
          <a:endParaRPr lang="en-US" dirty="0"/>
        </a:p>
      </dgm:t>
    </dgm:pt>
    <dgm:pt modelId="{7A4094CD-B42C-410C-AEC2-3A711710D4AF}" type="parTrans" cxnId="{1BAC713D-A68C-4D0C-B76B-89FE21B9B654}">
      <dgm:prSet/>
      <dgm:spPr/>
      <dgm:t>
        <a:bodyPr/>
        <a:lstStyle/>
        <a:p>
          <a:endParaRPr lang="en-US"/>
        </a:p>
      </dgm:t>
    </dgm:pt>
    <dgm:pt modelId="{D2DB0270-03F8-48CC-A691-80B418165C80}" type="sibTrans" cxnId="{1BAC713D-A68C-4D0C-B76B-89FE21B9B654}">
      <dgm:prSet/>
      <dgm:spPr/>
      <dgm:t>
        <a:bodyPr/>
        <a:lstStyle/>
        <a:p>
          <a:endParaRPr lang="en-US"/>
        </a:p>
      </dgm:t>
    </dgm:pt>
    <dgm:pt modelId="{F4515896-98C6-43AF-97CA-BE47E708B43E}">
      <dgm:prSet/>
      <dgm:spPr/>
      <dgm:t>
        <a:bodyPr/>
        <a:lstStyle/>
        <a:p>
          <a:r>
            <a:rPr lang="en-GB" dirty="0"/>
            <a:t>In order to practise appropriately throughout their professional life, healthcare practitioners must remain up-to-date, which entails engaging </a:t>
          </a:r>
          <a:r>
            <a:rPr lang="en-GB" dirty="0">
              <a:highlight>
                <a:srgbClr val="0000FF"/>
              </a:highlight>
            </a:rPr>
            <a:t>in some form of continuing education. </a:t>
          </a:r>
          <a:endParaRPr lang="en-US" dirty="0">
            <a:highlight>
              <a:srgbClr val="0000FF"/>
            </a:highlight>
          </a:endParaRPr>
        </a:p>
      </dgm:t>
    </dgm:pt>
    <dgm:pt modelId="{197CB3FC-11AE-4AAB-BCD6-60C0440B0E2A}" type="parTrans" cxnId="{5098965B-C0A6-4D35-AE5E-8731E03F888E}">
      <dgm:prSet/>
      <dgm:spPr/>
      <dgm:t>
        <a:bodyPr/>
        <a:lstStyle/>
        <a:p>
          <a:endParaRPr lang="en-US"/>
        </a:p>
      </dgm:t>
    </dgm:pt>
    <dgm:pt modelId="{4DEBDF66-2187-4D5E-B7DD-4C01E6FDCC5D}" type="sibTrans" cxnId="{5098965B-C0A6-4D35-AE5E-8731E03F888E}">
      <dgm:prSet/>
      <dgm:spPr/>
      <dgm:t>
        <a:bodyPr/>
        <a:lstStyle/>
        <a:p>
          <a:endParaRPr lang="en-US"/>
        </a:p>
      </dgm:t>
    </dgm:pt>
    <dgm:pt modelId="{115121F0-4BB2-4C08-9820-324634C7A775}">
      <dgm:prSet/>
      <dgm:spPr/>
      <dgm:t>
        <a:bodyPr/>
        <a:lstStyle/>
        <a:p>
          <a:r>
            <a:rPr lang="en-GB" dirty="0"/>
            <a:t>To deliver the highest quality of patient care, the content of CPD must be directed towards enhancing roles and competencies (both clinical skills and theoretical knowledge), and organisation of work (team building and leadership), communication, healthcare practice, research and administration.</a:t>
          </a:r>
          <a:endParaRPr lang="en-US" dirty="0"/>
        </a:p>
      </dgm:t>
    </dgm:pt>
    <dgm:pt modelId="{7DF45316-68DC-4192-8E3D-93A517C194ED}" type="parTrans" cxnId="{B8969615-8DD3-4018-B203-F06288AC632D}">
      <dgm:prSet/>
      <dgm:spPr/>
      <dgm:t>
        <a:bodyPr/>
        <a:lstStyle/>
        <a:p>
          <a:endParaRPr lang="en-US"/>
        </a:p>
      </dgm:t>
    </dgm:pt>
    <dgm:pt modelId="{AE8C1DDF-8B0E-417E-AFCB-F51702642E60}" type="sibTrans" cxnId="{B8969615-8DD3-4018-B203-F06288AC632D}">
      <dgm:prSet/>
      <dgm:spPr/>
      <dgm:t>
        <a:bodyPr/>
        <a:lstStyle/>
        <a:p>
          <a:endParaRPr lang="en-US"/>
        </a:p>
      </dgm:t>
    </dgm:pt>
    <dgm:pt modelId="{C9E84407-F132-42FD-99F5-00EE9889EED8}" type="pres">
      <dgm:prSet presAssocID="{F8D213CE-635A-433C-9705-453DBCFD4A8E}" presName="vert0" presStyleCnt="0">
        <dgm:presLayoutVars>
          <dgm:dir/>
          <dgm:animOne val="branch"/>
          <dgm:animLvl val="lvl"/>
        </dgm:presLayoutVars>
      </dgm:prSet>
      <dgm:spPr/>
    </dgm:pt>
    <dgm:pt modelId="{D3C03EF1-9C03-4E7B-99A0-B8A6E3F162F9}" type="pres">
      <dgm:prSet presAssocID="{95CA0103-FEBB-4138-8183-E5FD27B2F2CB}" presName="thickLine" presStyleLbl="alignNode1" presStyleIdx="0" presStyleCnt="3"/>
      <dgm:spPr/>
    </dgm:pt>
    <dgm:pt modelId="{097846F1-F5EE-4C49-9485-4A4012E15D6B}" type="pres">
      <dgm:prSet presAssocID="{95CA0103-FEBB-4138-8183-E5FD27B2F2CB}" presName="horz1" presStyleCnt="0"/>
      <dgm:spPr/>
    </dgm:pt>
    <dgm:pt modelId="{3EE3CDD0-4A54-4E5E-BC4D-403B230FD513}" type="pres">
      <dgm:prSet presAssocID="{95CA0103-FEBB-4138-8183-E5FD27B2F2CB}" presName="tx1" presStyleLbl="revTx" presStyleIdx="0" presStyleCnt="3"/>
      <dgm:spPr/>
    </dgm:pt>
    <dgm:pt modelId="{BE350E7F-2F05-44CC-9453-28CF7BC3EC91}" type="pres">
      <dgm:prSet presAssocID="{95CA0103-FEBB-4138-8183-E5FD27B2F2CB}" presName="vert1" presStyleCnt="0"/>
      <dgm:spPr/>
    </dgm:pt>
    <dgm:pt modelId="{F451EF10-C493-4D52-9466-997C00383793}" type="pres">
      <dgm:prSet presAssocID="{F4515896-98C6-43AF-97CA-BE47E708B43E}" presName="thickLine" presStyleLbl="alignNode1" presStyleIdx="1" presStyleCnt="3"/>
      <dgm:spPr/>
    </dgm:pt>
    <dgm:pt modelId="{89BBEED6-BFCB-42C6-BCC7-D6587AEE4D1A}" type="pres">
      <dgm:prSet presAssocID="{F4515896-98C6-43AF-97CA-BE47E708B43E}" presName="horz1" presStyleCnt="0"/>
      <dgm:spPr/>
    </dgm:pt>
    <dgm:pt modelId="{A2A8AA3A-F436-4334-9C59-D99AB918417C}" type="pres">
      <dgm:prSet presAssocID="{F4515896-98C6-43AF-97CA-BE47E708B43E}" presName="tx1" presStyleLbl="revTx" presStyleIdx="1" presStyleCnt="3"/>
      <dgm:spPr/>
    </dgm:pt>
    <dgm:pt modelId="{692F9AF1-E2C3-4155-AE40-20777771F2E5}" type="pres">
      <dgm:prSet presAssocID="{F4515896-98C6-43AF-97CA-BE47E708B43E}" presName="vert1" presStyleCnt="0"/>
      <dgm:spPr/>
    </dgm:pt>
    <dgm:pt modelId="{69699433-5487-45F8-B68B-C7754FD81890}" type="pres">
      <dgm:prSet presAssocID="{115121F0-4BB2-4C08-9820-324634C7A775}" presName="thickLine" presStyleLbl="alignNode1" presStyleIdx="2" presStyleCnt="3"/>
      <dgm:spPr/>
    </dgm:pt>
    <dgm:pt modelId="{9526ECBB-95EA-41A1-B2D5-D790BBAA39A1}" type="pres">
      <dgm:prSet presAssocID="{115121F0-4BB2-4C08-9820-324634C7A775}" presName="horz1" presStyleCnt="0"/>
      <dgm:spPr/>
    </dgm:pt>
    <dgm:pt modelId="{CB3B095E-C7FC-4934-B734-2A15253E4FCC}" type="pres">
      <dgm:prSet presAssocID="{115121F0-4BB2-4C08-9820-324634C7A775}" presName="tx1" presStyleLbl="revTx" presStyleIdx="2" presStyleCnt="3"/>
      <dgm:spPr/>
    </dgm:pt>
    <dgm:pt modelId="{08C79239-B111-4151-9347-401BA7838A39}" type="pres">
      <dgm:prSet presAssocID="{115121F0-4BB2-4C08-9820-324634C7A775}" presName="vert1" presStyleCnt="0"/>
      <dgm:spPr/>
    </dgm:pt>
  </dgm:ptLst>
  <dgm:cxnLst>
    <dgm:cxn modelId="{B8969615-8DD3-4018-B203-F06288AC632D}" srcId="{F8D213CE-635A-433C-9705-453DBCFD4A8E}" destId="{115121F0-4BB2-4C08-9820-324634C7A775}" srcOrd="2" destOrd="0" parTransId="{7DF45316-68DC-4192-8E3D-93A517C194ED}" sibTransId="{AE8C1DDF-8B0E-417E-AFCB-F51702642E60}"/>
    <dgm:cxn modelId="{1BAC713D-A68C-4D0C-B76B-89FE21B9B654}" srcId="{F8D213CE-635A-433C-9705-453DBCFD4A8E}" destId="{95CA0103-FEBB-4138-8183-E5FD27B2F2CB}" srcOrd="0" destOrd="0" parTransId="{7A4094CD-B42C-410C-AEC2-3A711710D4AF}" sibTransId="{D2DB0270-03F8-48CC-A691-80B418165C80}"/>
    <dgm:cxn modelId="{5098965B-C0A6-4D35-AE5E-8731E03F888E}" srcId="{F8D213CE-635A-433C-9705-453DBCFD4A8E}" destId="{F4515896-98C6-43AF-97CA-BE47E708B43E}" srcOrd="1" destOrd="0" parTransId="{197CB3FC-11AE-4AAB-BCD6-60C0440B0E2A}" sibTransId="{4DEBDF66-2187-4D5E-B7DD-4C01E6FDCC5D}"/>
    <dgm:cxn modelId="{4DD9266D-01C1-4DB0-817E-222DF3C73DBF}" type="presOf" srcId="{F4515896-98C6-43AF-97CA-BE47E708B43E}" destId="{A2A8AA3A-F436-4334-9C59-D99AB918417C}" srcOrd="0" destOrd="0" presId="urn:microsoft.com/office/officeart/2008/layout/LinedList"/>
    <dgm:cxn modelId="{5AC1C577-86B5-4DD6-961F-F4BA5C4779FE}" type="presOf" srcId="{F8D213CE-635A-433C-9705-453DBCFD4A8E}" destId="{C9E84407-F132-42FD-99F5-00EE9889EED8}" srcOrd="0" destOrd="0" presId="urn:microsoft.com/office/officeart/2008/layout/LinedList"/>
    <dgm:cxn modelId="{192B84C0-1990-48D8-8805-38F4127A0F85}" type="presOf" srcId="{115121F0-4BB2-4C08-9820-324634C7A775}" destId="{CB3B095E-C7FC-4934-B734-2A15253E4FCC}" srcOrd="0" destOrd="0" presId="urn:microsoft.com/office/officeart/2008/layout/LinedList"/>
    <dgm:cxn modelId="{815A44FB-1E02-4074-B337-50F94A812F1E}" type="presOf" srcId="{95CA0103-FEBB-4138-8183-E5FD27B2F2CB}" destId="{3EE3CDD0-4A54-4E5E-BC4D-403B230FD513}" srcOrd="0" destOrd="0" presId="urn:microsoft.com/office/officeart/2008/layout/LinedList"/>
    <dgm:cxn modelId="{897B709C-814A-400D-BFB5-E12F2C45E808}" type="presParOf" srcId="{C9E84407-F132-42FD-99F5-00EE9889EED8}" destId="{D3C03EF1-9C03-4E7B-99A0-B8A6E3F162F9}" srcOrd="0" destOrd="0" presId="urn:microsoft.com/office/officeart/2008/layout/LinedList"/>
    <dgm:cxn modelId="{8449A9D4-9FEC-4E82-A411-FD0C83F06491}" type="presParOf" srcId="{C9E84407-F132-42FD-99F5-00EE9889EED8}" destId="{097846F1-F5EE-4C49-9485-4A4012E15D6B}" srcOrd="1" destOrd="0" presId="urn:microsoft.com/office/officeart/2008/layout/LinedList"/>
    <dgm:cxn modelId="{2393EA99-FED0-4AB9-9127-54B29935214E}" type="presParOf" srcId="{097846F1-F5EE-4C49-9485-4A4012E15D6B}" destId="{3EE3CDD0-4A54-4E5E-BC4D-403B230FD513}" srcOrd="0" destOrd="0" presId="urn:microsoft.com/office/officeart/2008/layout/LinedList"/>
    <dgm:cxn modelId="{61F73029-36AB-4963-9765-72189877468E}" type="presParOf" srcId="{097846F1-F5EE-4C49-9485-4A4012E15D6B}" destId="{BE350E7F-2F05-44CC-9453-28CF7BC3EC91}" srcOrd="1" destOrd="0" presId="urn:microsoft.com/office/officeart/2008/layout/LinedList"/>
    <dgm:cxn modelId="{6628BF89-CBE6-4E06-95DF-40D5B4FD5EC3}" type="presParOf" srcId="{C9E84407-F132-42FD-99F5-00EE9889EED8}" destId="{F451EF10-C493-4D52-9466-997C00383793}" srcOrd="2" destOrd="0" presId="urn:microsoft.com/office/officeart/2008/layout/LinedList"/>
    <dgm:cxn modelId="{A68633A7-F5E5-408F-BA66-28F53006AD3B}" type="presParOf" srcId="{C9E84407-F132-42FD-99F5-00EE9889EED8}" destId="{89BBEED6-BFCB-42C6-BCC7-D6587AEE4D1A}" srcOrd="3" destOrd="0" presId="urn:microsoft.com/office/officeart/2008/layout/LinedList"/>
    <dgm:cxn modelId="{9D9421D8-F0EF-428E-B5CA-FE374CEF7D6C}" type="presParOf" srcId="{89BBEED6-BFCB-42C6-BCC7-D6587AEE4D1A}" destId="{A2A8AA3A-F436-4334-9C59-D99AB918417C}" srcOrd="0" destOrd="0" presId="urn:microsoft.com/office/officeart/2008/layout/LinedList"/>
    <dgm:cxn modelId="{56291C9D-7A64-4536-95A3-573350A08C45}" type="presParOf" srcId="{89BBEED6-BFCB-42C6-BCC7-D6587AEE4D1A}" destId="{692F9AF1-E2C3-4155-AE40-20777771F2E5}" srcOrd="1" destOrd="0" presId="urn:microsoft.com/office/officeart/2008/layout/LinedList"/>
    <dgm:cxn modelId="{7F82A5DB-C068-49F6-9CE8-766A08B27798}" type="presParOf" srcId="{C9E84407-F132-42FD-99F5-00EE9889EED8}" destId="{69699433-5487-45F8-B68B-C7754FD81890}" srcOrd="4" destOrd="0" presId="urn:microsoft.com/office/officeart/2008/layout/LinedList"/>
    <dgm:cxn modelId="{84CA3EF7-1826-488C-B8E9-EE22A4E5C9B2}" type="presParOf" srcId="{C9E84407-F132-42FD-99F5-00EE9889EED8}" destId="{9526ECBB-95EA-41A1-B2D5-D790BBAA39A1}" srcOrd="5" destOrd="0" presId="urn:microsoft.com/office/officeart/2008/layout/LinedList"/>
    <dgm:cxn modelId="{A6E7837E-F346-4797-9DBC-024A5E1727C4}" type="presParOf" srcId="{9526ECBB-95EA-41A1-B2D5-D790BBAA39A1}" destId="{CB3B095E-C7FC-4934-B734-2A15253E4FCC}" srcOrd="0" destOrd="0" presId="urn:microsoft.com/office/officeart/2008/layout/LinedList"/>
    <dgm:cxn modelId="{27A2788F-B23F-42CC-BDB4-547B966E003C}" type="presParOf" srcId="{9526ECBB-95EA-41A1-B2D5-D790BBAA39A1}" destId="{08C79239-B111-4151-9347-401BA7838A3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B9042-4193-4FD5-82F3-E99D8D387F3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69B9BFB-881C-443B-B69C-89DBB3C16A33}">
      <dgm:prSet/>
      <dgm:spPr/>
      <dgm:t>
        <a:bodyPr/>
        <a:lstStyle/>
        <a:p>
          <a:r>
            <a:rPr lang="en-GB" b="1" dirty="0">
              <a:solidFill>
                <a:schemeClr val="tx1"/>
              </a:solidFill>
            </a:rPr>
            <a:t>CPD is important for all health and social care staff in all settings, including the independent and third sectors. </a:t>
          </a:r>
          <a:endParaRPr lang="en-US" b="1" dirty="0">
            <a:solidFill>
              <a:schemeClr val="tx1"/>
            </a:solidFill>
          </a:endParaRPr>
        </a:p>
      </dgm:t>
    </dgm:pt>
    <dgm:pt modelId="{183BFAED-7B88-4E60-95E3-8353758B775F}" type="parTrans" cxnId="{71F1960B-9F6C-4833-A4D2-82D92C98A6DA}">
      <dgm:prSet/>
      <dgm:spPr/>
      <dgm:t>
        <a:bodyPr/>
        <a:lstStyle/>
        <a:p>
          <a:endParaRPr lang="en-US"/>
        </a:p>
      </dgm:t>
    </dgm:pt>
    <dgm:pt modelId="{A920F39C-7AE9-4DDB-9D23-CC812EBE1FA2}" type="sibTrans" cxnId="{71F1960B-9F6C-4833-A4D2-82D92C98A6DA}">
      <dgm:prSet/>
      <dgm:spPr/>
      <dgm:t>
        <a:bodyPr/>
        <a:lstStyle/>
        <a:p>
          <a:endParaRPr lang="en-US"/>
        </a:p>
      </dgm:t>
    </dgm:pt>
    <dgm:pt modelId="{DC5E5FD4-ABE7-4EF3-B15D-DFD44A471D04}">
      <dgm:prSet/>
      <dgm:spPr/>
      <dgm:t>
        <a:bodyPr/>
        <a:lstStyle/>
        <a:p>
          <a:r>
            <a:rPr lang="en-GB" b="1" dirty="0">
              <a:solidFill>
                <a:schemeClr val="tx1"/>
              </a:solidFill>
            </a:rPr>
            <a:t>Everyone should be given the opportunity to access learning, whether to develop their career, or remain in their current role and be the best they can be. </a:t>
          </a:r>
          <a:endParaRPr lang="en-US" b="1" dirty="0">
            <a:solidFill>
              <a:schemeClr val="tx1"/>
            </a:solidFill>
          </a:endParaRPr>
        </a:p>
      </dgm:t>
    </dgm:pt>
    <dgm:pt modelId="{D679FFD2-6E0A-4D2B-8C85-31D3554B4451}" type="parTrans" cxnId="{C86F5DF5-05EC-4836-900A-19803ADFC7D2}">
      <dgm:prSet/>
      <dgm:spPr/>
      <dgm:t>
        <a:bodyPr/>
        <a:lstStyle/>
        <a:p>
          <a:endParaRPr lang="en-US"/>
        </a:p>
      </dgm:t>
    </dgm:pt>
    <dgm:pt modelId="{BC551C7D-5124-4BE1-A1C5-75C800E5A636}" type="sibTrans" cxnId="{C86F5DF5-05EC-4836-900A-19803ADFC7D2}">
      <dgm:prSet/>
      <dgm:spPr/>
      <dgm:t>
        <a:bodyPr/>
        <a:lstStyle/>
        <a:p>
          <a:endParaRPr lang="en-US"/>
        </a:p>
      </dgm:t>
    </dgm:pt>
    <dgm:pt modelId="{2CC01BC4-05CB-4D91-9FA6-D3C007D94023}">
      <dgm:prSet/>
      <dgm:spPr/>
      <dgm:t>
        <a:bodyPr/>
        <a:lstStyle/>
        <a:p>
          <a:r>
            <a:rPr lang="en-GB" b="1" dirty="0">
              <a:solidFill>
                <a:schemeClr val="tx1"/>
              </a:solidFill>
            </a:rPr>
            <a:t>All staff should have confidence that their knowledge and skills are up to date. </a:t>
          </a:r>
          <a:endParaRPr lang="en-US" b="1" dirty="0">
            <a:solidFill>
              <a:schemeClr val="tx1"/>
            </a:solidFill>
          </a:endParaRPr>
        </a:p>
      </dgm:t>
    </dgm:pt>
    <dgm:pt modelId="{EBB84737-0274-429A-BE29-11D9A29428B1}" type="parTrans" cxnId="{655E3BEF-270D-4CB5-BBD6-E8890C6BA2E4}">
      <dgm:prSet/>
      <dgm:spPr/>
      <dgm:t>
        <a:bodyPr/>
        <a:lstStyle/>
        <a:p>
          <a:endParaRPr lang="en-US"/>
        </a:p>
      </dgm:t>
    </dgm:pt>
    <dgm:pt modelId="{853B3010-B035-4DDE-BA24-DA788407866A}" type="sibTrans" cxnId="{655E3BEF-270D-4CB5-BBD6-E8890C6BA2E4}">
      <dgm:prSet/>
      <dgm:spPr/>
      <dgm:t>
        <a:bodyPr/>
        <a:lstStyle/>
        <a:p>
          <a:endParaRPr lang="en-US"/>
        </a:p>
      </dgm:t>
    </dgm:pt>
    <dgm:pt modelId="{F20FE030-CA2A-4314-89A8-867C017ECC71}">
      <dgm:prSet/>
      <dgm:spPr/>
      <dgm:t>
        <a:bodyPr/>
        <a:lstStyle/>
        <a:p>
          <a:r>
            <a:rPr lang="en-GB" b="1" dirty="0">
              <a:solidFill>
                <a:schemeClr val="tx1"/>
              </a:solidFill>
            </a:rPr>
            <a:t>For example, there is international evidence that CPD is vitally important for healthcare staff in terms of their professional and personal development and in contributing to improved patient/service users  outcomes and increased public confidence. </a:t>
          </a:r>
          <a:endParaRPr lang="en-US" b="1" dirty="0">
            <a:solidFill>
              <a:schemeClr val="tx1"/>
            </a:solidFill>
          </a:endParaRPr>
        </a:p>
      </dgm:t>
    </dgm:pt>
    <dgm:pt modelId="{B711308D-73FB-43BF-95B9-DE630DA06497}" type="parTrans" cxnId="{AE03228F-116D-4D77-A235-49E913F82590}">
      <dgm:prSet/>
      <dgm:spPr/>
      <dgm:t>
        <a:bodyPr/>
        <a:lstStyle/>
        <a:p>
          <a:endParaRPr lang="en-US"/>
        </a:p>
      </dgm:t>
    </dgm:pt>
    <dgm:pt modelId="{34DD08FA-CBB4-4D68-9541-E4B967776A25}" type="sibTrans" cxnId="{AE03228F-116D-4D77-A235-49E913F82590}">
      <dgm:prSet/>
      <dgm:spPr/>
      <dgm:t>
        <a:bodyPr/>
        <a:lstStyle/>
        <a:p>
          <a:endParaRPr lang="en-US"/>
        </a:p>
      </dgm:t>
    </dgm:pt>
    <dgm:pt modelId="{850C24EB-8D58-4AD3-87A4-DA42BD99AF94}">
      <dgm:prSet/>
      <dgm:spPr/>
      <dgm:t>
        <a:bodyPr/>
        <a:lstStyle/>
        <a:p>
          <a:r>
            <a:rPr lang="en-GB" b="1" dirty="0">
              <a:solidFill>
                <a:schemeClr val="tx1"/>
              </a:solidFill>
            </a:rPr>
            <a:t>it has an important role in creating a healthier and happier workplace, citing strong links between learning and wellbeing. </a:t>
          </a:r>
          <a:endParaRPr lang="en-US" b="1" dirty="0">
            <a:solidFill>
              <a:schemeClr val="tx1"/>
            </a:solidFill>
          </a:endParaRPr>
        </a:p>
      </dgm:t>
    </dgm:pt>
    <dgm:pt modelId="{FEB5D774-A606-4E66-AC6F-1BD342B591C6}" type="parTrans" cxnId="{D75F986F-6DF6-4352-B1CC-717CD9361F96}">
      <dgm:prSet/>
      <dgm:spPr/>
      <dgm:t>
        <a:bodyPr/>
        <a:lstStyle/>
        <a:p>
          <a:endParaRPr lang="en-US"/>
        </a:p>
      </dgm:t>
    </dgm:pt>
    <dgm:pt modelId="{8D6E367E-789F-4B9F-8DF2-76813EC924A9}" type="sibTrans" cxnId="{D75F986F-6DF6-4352-B1CC-717CD9361F96}">
      <dgm:prSet/>
      <dgm:spPr/>
      <dgm:t>
        <a:bodyPr/>
        <a:lstStyle/>
        <a:p>
          <a:endParaRPr lang="en-US"/>
        </a:p>
      </dgm:t>
    </dgm:pt>
    <dgm:pt modelId="{6A8E34A1-A6CA-4FE9-839C-EE93FA4B06D6}">
      <dgm:prSet/>
      <dgm:spPr/>
      <dgm:t>
        <a:bodyPr/>
        <a:lstStyle/>
        <a:p>
          <a:r>
            <a:rPr lang="en-GB" b="1" dirty="0">
              <a:solidFill>
                <a:schemeClr val="tx1"/>
              </a:solidFill>
            </a:rPr>
            <a:t>Developing the skills of staff members can improve productivity, encourage retention and inspire innovation. </a:t>
          </a:r>
          <a:endParaRPr lang="en-US" b="1" dirty="0">
            <a:solidFill>
              <a:schemeClr val="tx1"/>
            </a:solidFill>
          </a:endParaRPr>
        </a:p>
      </dgm:t>
    </dgm:pt>
    <dgm:pt modelId="{20F64289-8E4B-4141-B09A-AD91DEB9CB50}" type="parTrans" cxnId="{A070C912-B523-4D8F-82BB-74820A974A1C}">
      <dgm:prSet/>
      <dgm:spPr/>
      <dgm:t>
        <a:bodyPr/>
        <a:lstStyle/>
        <a:p>
          <a:endParaRPr lang="en-US"/>
        </a:p>
      </dgm:t>
    </dgm:pt>
    <dgm:pt modelId="{F4CB264F-59E5-43EC-8E2F-D1B727CC68B8}" type="sibTrans" cxnId="{A070C912-B523-4D8F-82BB-74820A974A1C}">
      <dgm:prSet/>
      <dgm:spPr/>
      <dgm:t>
        <a:bodyPr/>
        <a:lstStyle/>
        <a:p>
          <a:endParaRPr lang="en-US"/>
        </a:p>
      </dgm:t>
    </dgm:pt>
    <dgm:pt modelId="{140A4526-D58A-4FDE-B80D-CD176148DBBB}" type="pres">
      <dgm:prSet presAssocID="{55BB9042-4193-4FD5-82F3-E99D8D387F35}" presName="diagram" presStyleCnt="0">
        <dgm:presLayoutVars>
          <dgm:dir/>
          <dgm:resizeHandles val="exact"/>
        </dgm:presLayoutVars>
      </dgm:prSet>
      <dgm:spPr/>
    </dgm:pt>
    <dgm:pt modelId="{23948582-F200-49CC-9B48-82E10B4F2661}" type="pres">
      <dgm:prSet presAssocID="{569B9BFB-881C-443B-B69C-89DBB3C16A33}" presName="node" presStyleLbl="node1" presStyleIdx="0" presStyleCnt="6">
        <dgm:presLayoutVars>
          <dgm:bulletEnabled val="1"/>
        </dgm:presLayoutVars>
      </dgm:prSet>
      <dgm:spPr/>
    </dgm:pt>
    <dgm:pt modelId="{7BE4942D-E5CE-45F9-B880-F7C174696624}" type="pres">
      <dgm:prSet presAssocID="{A920F39C-7AE9-4DDB-9D23-CC812EBE1FA2}" presName="sibTrans" presStyleCnt="0"/>
      <dgm:spPr/>
    </dgm:pt>
    <dgm:pt modelId="{57AC9525-20FC-4BCE-BC11-782BA7D0D93F}" type="pres">
      <dgm:prSet presAssocID="{DC5E5FD4-ABE7-4EF3-B15D-DFD44A471D04}" presName="node" presStyleLbl="node1" presStyleIdx="1" presStyleCnt="6">
        <dgm:presLayoutVars>
          <dgm:bulletEnabled val="1"/>
        </dgm:presLayoutVars>
      </dgm:prSet>
      <dgm:spPr/>
    </dgm:pt>
    <dgm:pt modelId="{E9B2C450-011D-482C-B4D7-D9BB63BE1523}" type="pres">
      <dgm:prSet presAssocID="{BC551C7D-5124-4BE1-A1C5-75C800E5A636}" presName="sibTrans" presStyleCnt="0"/>
      <dgm:spPr/>
    </dgm:pt>
    <dgm:pt modelId="{DD307EA5-9E0C-4650-ABFD-145AB6607D3B}" type="pres">
      <dgm:prSet presAssocID="{2CC01BC4-05CB-4D91-9FA6-D3C007D94023}" presName="node" presStyleLbl="node1" presStyleIdx="2" presStyleCnt="6">
        <dgm:presLayoutVars>
          <dgm:bulletEnabled val="1"/>
        </dgm:presLayoutVars>
      </dgm:prSet>
      <dgm:spPr/>
    </dgm:pt>
    <dgm:pt modelId="{40152B3F-B0B1-4D57-98EA-ECACD1A38996}" type="pres">
      <dgm:prSet presAssocID="{853B3010-B035-4DDE-BA24-DA788407866A}" presName="sibTrans" presStyleCnt="0"/>
      <dgm:spPr/>
    </dgm:pt>
    <dgm:pt modelId="{50FF6E12-FBC0-477F-904F-7C35E8457D12}" type="pres">
      <dgm:prSet presAssocID="{F20FE030-CA2A-4314-89A8-867C017ECC71}" presName="node" presStyleLbl="node1" presStyleIdx="3" presStyleCnt="6">
        <dgm:presLayoutVars>
          <dgm:bulletEnabled val="1"/>
        </dgm:presLayoutVars>
      </dgm:prSet>
      <dgm:spPr/>
    </dgm:pt>
    <dgm:pt modelId="{C91A5FF3-8E59-497A-8AF2-B9C5BB4E8BE9}" type="pres">
      <dgm:prSet presAssocID="{34DD08FA-CBB4-4D68-9541-E4B967776A25}" presName="sibTrans" presStyleCnt="0"/>
      <dgm:spPr/>
    </dgm:pt>
    <dgm:pt modelId="{5317E959-4664-4333-8CA6-349029B6CF68}" type="pres">
      <dgm:prSet presAssocID="{850C24EB-8D58-4AD3-87A4-DA42BD99AF94}" presName="node" presStyleLbl="node1" presStyleIdx="4" presStyleCnt="6">
        <dgm:presLayoutVars>
          <dgm:bulletEnabled val="1"/>
        </dgm:presLayoutVars>
      </dgm:prSet>
      <dgm:spPr/>
    </dgm:pt>
    <dgm:pt modelId="{06B9806D-22B6-404F-A24C-F5AF008CCA0F}" type="pres">
      <dgm:prSet presAssocID="{8D6E367E-789F-4B9F-8DF2-76813EC924A9}" presName="sibTrans" presStyleCnt="0"/>
      <dgm:spPr/>
    </dgm:pt>
    <dgm:pt modelId="{BA846E1A-776F-4F19-A6DE-0871DF2D1B13}" type="pres">
      <dgm:prSet presAssocID="{6A8E34A1-A6CA-4FE9-839C-EE93FA4B06D6}" presName="node" presStyleLbl="node1" presStyleIdx="5" presStyleCnt="6">
        <dgm:presLayoutVars>
          <dgm:bulletEnabled val="1"/>
        </dgm:presLayoutVars>
      </dgm:prSet>
      <dgm:spPr/>
    </dgm:pt>
  </dgm:ptLst>
  <dgm:cxnLst>
    <dgm:cxn modelId="{71F1960B-9F6C-4833-A4D2-82D92C98A6DA}" srcId="{55BB9042-4193-4FD5-82F3-E99D8D387F35}" destId="{569B9BFB-881C-443B-B69C-89DBB3C16A33}" srcOrd="0" destOrd="0" parTransId="{183BFAED-7B88-4E60-95E3-8353758B775F}" sibTransId="{A920F39C-7AE9-4DDB-9D23-CC812EBE1FA2}"/>
    <dgm:cxn modelId="{A070C912-B523-4D8F-82BB-74820A974A1C}" srcId="{55BB9042-4193-4FD5-82F3-E99D8D387F35}" destId="{6A8E34A1-A6CA-4FE9-839C-EE93FA4B06D6}" srcOrd="5" destOrd="0" parTransId="{20F64289-8E4B-4141-B09A-AD91DEB9CB50}" sibTransId="{F4CB264F-59E5-43EC-8E2F-D1B727CC68B8}"/>
    <dgm:cxn modelId="{DF533917-DA0A-43CF-9B07-09A8559B5C31}" type="presOf" srcId="{DC5E5FD4-ABE7-4EF3-B15D-DFD44A471D04}" destId="{57AC9525-20FC-4BCE-BC11-782BA7D0D93F}" srcOrd="0" destOrd="0" presId="urn:microsoft.com/office/officeart/2005/8/layout/default"/>
    <dgm:cxn modelId="{4D68691C-893E-4966-BD85-6716C5B01C51}" type="presOf" srcId="{F20FE030-CA2A-4314-89A8-867C017ECC71}" destId="{50FF6E12-FBC0-477F-904F-7C35E8457D12}" srcOrd="0" destOrd="0" presId="urn:microsoft.com/office/officeart/2005/8/layout/default"/>
    <dgm:cxn modelId="{F853A75F-8ABF-48C6-A39B-20F866BA1566}" type="presOf" srcId="{6A8E34A1-A6CA-4FE9-839C-EE93FA4B06D6}" destId="{BA846E1A-776F-4F19-A6DE-0871DF2D1B13}" srcOrd="0" destOrd="0" presId="urn:microsoft.com/office/officeart/2005/8/layout/default"/>
    <dgm:cxn modelId="{4B1F534A-35B3-4C2D-B08D-27FFC7A31A6A}" type="presOf" srcId="{2CC01BC4-05CB-4D91-9FA6-D3C007D94023}" destId="{DD307EA5-9E0C-4650-ABFD-145AB6607D3B}" srcOrd="0" destOrd="0" presId="urn:microsoft.com/office/officeart/2005/8/layout/default"/>
    <dgm:cxn modelId="{D75F986F-6DF6-4352-B1CC-717CD9361F96}" srcId="{55BB9042-4193-4FD5-82F3-E99D8D387F35}" destId="{850C24EB-8D58-4AD3-87A4-DA42BD99AF94}" srcOrd="4" destOrd="0" parTransId="{FEB5D774-A606-4E66-AC6F-1BD342B591C6}" sibTransId="{8D6E367E-789F-4B9F-8DF2-76813EC924A9}"/>
    <dgm:cxn modelId="{CAB5F17A-6869-47E0-A4B1-17571EADECB6}" type="presOf" srcId="{569B9BFB-881C-443B-B69C-89DBB3C16A33}" destId="{23948582-F200-49CC-9B48-82E10B4F2661}" srcOrd="0" destOrd="0" presId="urn:microsoft.com/office/officeart/2005/8/layout/default"/>
    <dgm:cxn modelId="{D764027E-5CDC-4C2C-8FA7-CC42E0AEFE30}" type="presOf" srcId="{55BB9042-4193-4FD5-82F3-E99D8D387F35}" destId="{140A4526-D58A-4FDE-B80D-CD176148DBBB}" srcOrd="0" destOrd="0" presId="urn:microsoft.com/office/officeart/2005/8/layout/default"/>
    <dgm:cxn modelId="{AE03228F-116D-4D77-A235-49E913F82590}" srcId="{55BB9042-4193-4FD5-82F3-E99D8D387F35}" destId="{F20FE030-CA2A-4314-89A8-867C017ECC71}" srcOrd="3" destOrd="0" parTransId="{B711308D-73FB-43BF-95B9-DE630DA06497}" sibTransId="{34DD08FA-CBB4-4D68-9541-E4B967776A25}"/>
    <dgm:cxn modelId="{655E3BEF-270D-4CB5-BBD6-E8890C6BA2E4}" srcId="{55BB9042-4193-4FD5-82F3-E99D8D387F35}" destId="{2CC01BC4-05CB-4D91-9FA6-D3C007D94023}" srcOrd="2" destOrd="0" parTransId="{EBB84737-0274-429A-BE29-11D9A29428B1}" sibTransId="{853B3010-B035-4DDE-BA24-DA788407866A}"/>
    <dgm:cxn modelId="{B66B7CF4-19ED-433A-BCE2-6C837653C3D6}" type="presOf" srcId="{850C24EB-8D58-4AD3-87A4-DA42BD99AF94}" destId="{5317E959-4664-4333-8CA6-349029B6CF68}" srcOrd="0" destOrd="0" presId="urn:microsoft.com/office/officeart/2005/8/layout/default"/>
    <dgm:cxn modelId="{C86F5DF5-05EC-4836-900A-19803ADFC7D2}" srcId="{55BB9042-4193-4FD5-82F3-E99D8D387F35}" destId="{DC5E5FD4-ABE7-4EF3-B15D-DFD44A471D04}" srcOrd="1" destOrd="0" parTransId="{D679FFD2-6E0A-4D2B-8C85-31D3554B4451}" sibTransId="{BC551C7D-5124-4BE1-A1C5-75C800E5A636}"/>
    <dgm:cxn modelId="{EFB3BFD0-15E5-4FB6-B02E-DB7DA5FCD418}" type="presParOf" srcId="{140A4526-D58A-4FDE-B80D-CD176148DBBB}" destId="{23948582-F200-49CC-9B48-82E10B4F2661}" srcOrd="0" destOrd="0" presId="urn:microsoft.com/office/officeart/2005/8/layout/default"/>
    <dgm:cxn modelId="{AE063E94-B768-442C-BD99-0EDF12B1EEC3}" type="presParOf" srcId="{140A4526-D58A-4FDE-B80D-CD176148DBBB}" destId="{7BE4942D-E5CE-45F9-B880-F7C174696624}" srcOrd="1" destOrd="0" presId="urn:microsoft.com/office/officeart/2005/8/layout/default"/>
    <dgm:cxn modelId="{8F9E6D30-F0A9-4FE5-89D0-156319128838}" type="presParOf" srcId="{140A4526-D58A-4FDE-B80D-CD176148DBBB}" destId="{57AC9525-20FC-4BCE-BC11-782BA7D0D93F}" srcOrd="2" destOrd="0" presId="urn:microsoft.com/office/officeart/2005/8/layout/default"/>
    <dgm:cxn modelId="{AB5FEB74-B4FE-4FB5-8610-3A90A365D334}" type="presParOf" srcId="{140A4526-D58A-4FDE-B80D-CD176148DBBB}" destId="{E9B2C450-011D-482C-B4D7-D9BB63BE1523}" srcOrd="3" destOrd="0" presId="urn:microsoft.com/office/officeart/2005/8/layout/default"/>
    <dgm:cxn modelId="{15DD05F0-C8DC-4A98-BBDF-BD747851D5C9}" type="presParOf" srcId="{140A4526-D58A-4FDE-B80D-CD176148DBBB}" destId="{DD307EA5-9E0C-4650-ABFD-145AB6607D3B}" srcOrd="4" destOrd="0" presId="urn:microsoft.com/office/officeart/2005/8/layout/default"/>
    <dgm:cxn modelId="{6AFB1785-CAAE-478D-9BD5-C4330FC1C662}" type="presParOf" srcId="{140A4526-D58A-4FDE-B80D-CD176148DBBB}" destId="{40152B3F-B0B1-4D57-98EA-ECACD1A38996}" srcOrd="5" destOrd="0" presId="urn:microsoft.com/office/officeart/2005/8/layout/default"/>
    <dgm:cxn modelId="{CC44D812-B88D-4519-B1AB-190240E01608}" type="presParOf" srcId="{140A4526-D58A-4FDE-B80D-CD176148DBBB}" destId="{50FF6E12-FBC0-477F-904F-7C35E8457D12}" srcOrd="6" destOrd="0" presId="urn:microsoft.com/office/officeart/2005/8/layout/default"/>
    <dgm:cxn modelId="{B97A3972-2576-4432-BA98-1B49B34A919A}" type="presParOf" srcId="{140A4526-D58A-4FDE-B80D-CD176148DBBB}" destId="{C91A5FF3-8E59-497A-8AF2-B9C5BB4E8BE9}" srcOrd="7" destOrd="0" presId="urn:microsoft.com/office/officeart/2005/8/layout/default"/>
    <dgm:cxn modelId="{26EFACF0-C3B9-4374-B4B2-C0F75F38AD1A}" type="presParOf" srcId="{140A4526-D58A-4FDE-B80D-CD176148DBBB}" destId="{5317E959-4664-4333-8CA6-349029B6CF68}" srcOrd="8" destOrd="0" presId="urn:microsoft.com/office/officeart/2005/8/layout/default"/>
    <dgm:cxn modelId="{04B8AC52-063D-4673-BA01-0FBDD3A78777}" type="presParOf" srcId="{140A4526-D58A-4FDE-B80D-CD176148DBBB}" destId="{06B9806D-22B6-404F-A24C-F5AF008CCA0F}" srcOrd="9" destOrd="0" presId="urn:microsoft.com/office/officeart/2005/8/layout/default"/>
    <dgm:cxn modelId="{C785EDD6-05BD-4A6B-9B53-3F5FD258089A}" type="presParOf" srcId="{140A4526-D58A-4FDE-B80D-CD176148DBBB}" destId="{BA846E1A-776F-4F19-A6DE-0871DF2D1B1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1F4328-3998-48CC-B125-F9B6D2AB8599}"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3BFFA518-A2A0-400C-92C7-508AA5F6D92D}">
      <dgm:prSet custT="1"/>
      <dgm:spPr/>
      <dgm:t>
        <a:bodyPr/>
        <a:lstStyle/>
        <a:p>
          <a:r>
            <a:rPr lang="en-GB" sz="3200" b="1" i="1" dirty="0">
              <a:solidFill>
                <a:schemeClr val="tx1"/>
              </a:solidFill>
              <a:highlight>
                <a:srgbClr val="008080"/>
              </a:highlight>
              <a:latin typeface="Candara" panose="020E0502030303020204" pitchFamily="34" charset="0"/>
            </a:rPr>
            <a:t>Cont.….</a:t>
          </a:r>
          <a:endParaRPr lang="en-US" sz="3200" dirty="0">
            <a:solidFill>
              <a:schemeClr val="tx1"/>
            </a:solidFill>
            <a:highlight>
              <a:srgbClr val="008080"/>
            </a:highlight>
            <a:latin typeface="Candara" panose="020E0502030303020204" pitchFamily="34" charset="0"/>
          </a:endParaRPr>
        </a:p>
      </dgm:t>
    </dgm:pt>
    <dgm:pt modelId="{2F8289A7-7F4D-43A1-9C11-6485DE01A115}" type="parTrans" cxnId="{D8073AF1-F294-4BB3-9C31-C8B39AB4BF4D}">
      <dgm:prSet/>
      <dgm:spPr/>
      <dgm:t>
        <a:bodyPr/>
        <a:lstStyle/>
        <a:p>
          <a:endParaRPr lang="en-US"/>
        </a:p>
      </dgm:t>
    </dgm:pt>
    <dgm:pt modelId="{853C770E-DC3C-425F-A76B-BDDF9FF7DB77}" type="sibTrans" cxnId="{D8073AF1-F294-4BB3-9C31-C8B39AB4BF4D}">
      <dgm:prSet/>
      <dgm:spPr/>
      <dgm:t>
        <a:bodyPr/>
        <a:lstStyle/>
        <a:p>
          <a:endParaRPr lang="en-US"/>
        </a:p>
      </dgm:t>
    </dgm:pt>
    <dgm:pt modelId="{D10FC954-36DB-4DAE-BE73-554F9B937664}">
      <dgm:prSet/>
      <dgm:spPr/>
      <dgm:t>
        <a:bodyPr/>
        <a:lstStyle/>
        <a:p>
          <a:r>
            <a:rPr lang="en-GB" b="1" dirty="0">
              <a:solidFill>
                <a:schemeClr val="bg1"/>
              </a:solidFill>
            </a:rPr>
            <a:t>For registered nurses, in 1995, the Nursing and Midwifery Council (NMC) introduced </a:t>
          </a:r>
          <a:r>
            <a:rPr lang="en-GB" b="1" dirty="0">
              <a:solidFill>
                <a:schemeClr val="bg1"/>
              </a:solidFill>
              <a:highlight>
                <a:srgbClr val="FF00FF"/>
              </a:highlight>
            </a:rPr>
            <a:t>a minimum requirement of 35 hours of CPD over three years </a:t>
          </a:r>
          <a:r>
            <a:rPr lang="en-GB" b="1" dirty="0">
              <a:solidFill>
                <a:schemeClr val="bg1"/>
              </a:solidFill>
            </a:rPr>
            <a:t>in order for nurses to be able to remain on the register. </a:t>
          </a:r>
          <a:endParaRPr lang="en-US" b="1" dirty="0">
            <a:solidFill>
              <a:schemeClr val="bg1"/>
            </a:solidFill>
          </a:endParaRPr>
        </a:p>
      </dgm:t>
    </dgm:pt>
    <dgm:pt modelId="{C148567D-6834-4059-8BB5-595C120E3F6D}" type="parTrans" cxnId="{CDAEF36B-17D0-4227-AFA1-4FDB7EFA9CD4}">
      <dgm:prSet/>
      <dgm:spPr/>
      <dgm:t>
        <a:bodyPr/>
        <a:lstStyle/>
        <a:p>
          <a:endParaRPr lang="en-US"/>
        </a:p>
      </dgm:t>
    </dgm:pt>
    <dgm:pt modelId="{344D108D-C23E-41E5-98BF-0DB792421ADD}" type="sibTrans" cxnId="{CDAEF36B-17D0-4227-AFA1-4FDB7EFA9CD4}">
      <dgm:prSet/>
      <dgm:spPr/>
      <dgm:t>
        <a:bodyPr/>
        <a:lstStyle/>
        <a:p>
          <a:endParaRPr lang="en-US"/>
        </a:p>
      </dgm:t>
    </dgm:pt>
    <dgm:pt modelId="{3C920F43-E439-45B3-B69D-B57A53EDB0A8}">
      <dgm:prSet custT="1"/>
      <dgm:spPr/>
      <dgm:t>
        <a:bodyPr/>
        <a:lstStyle/>
        <a:p>
          <a:r>
            <a:rPr lang="en-GB" sz="2400" b="1" dirty="0">
              <a:solidFill>
                <a:schemeClr val="bg1"/>
              </a:solidFill>
            </a:rPr>
            <a:t>Example:</a:t>
          </a:r>
        </a:p>
        <a:p>
          <a:r>
            <a:rPr lang="en-GB" sz="2100" b="1" i="1" dirty="0"/>
            <a:t>In April 2016, revalidation was introduced. </a:t>
          </a:r>
          <a:endParaRPr lang="en-US" sz="2100" dirty="0"/>
        </a:p>
      </dgm:t>
    </dgm:pt>
    <dgm:pt modelId="{0AFDD7D9-4A91-4A69-9F70-5D72459A854A}" type="parTrans" cxnId="{EA8CB4C8-7B1A-4FEB-9C50-631ED527FEE0}">
      <dgm:prSet/>
      <dgm:spPr/>
      <dgm:t>
        <a:bodyPr/>
        <a:lstStyle/>
        <a:p>
          <a:endParaRPr lang="en-US"/>
        </a:p>
      </dgm:t>
    </dgm:pt>
    <dgm:pt modelId="{DB7B0D4B-EEAA-498C-96AB-59730A7DE66A}" type="sibTrans" cxnId="{EA8CB4C8-7B1A-4FEB-9C50-631ED527FEE0}">
      <dgm:prSet/>
      <dgm:spPr/>
      <dgm:t>
        <a:bodyPr/>
        <a:lstStyle/>
        <a:p>
          <a:endParaRPr lang="en-US"/>
        </a:p>
      </dgm:t>
    </dgm:pt>
    <dgm:pt modelId="{AA50F74B-5C80-4B30-A69F-08320E0423A9}">
      <dgm:prSet/>
      <dgm:spPr/>
      <dgm:t>
        <a:bodyPr/>
        <a:lstStyle/>
        <a:p>
          <a:r>
            <a:rPr lang="en-GB" b="1" dirty="0">
              <a:solidFill>
                <a:schemeClr val="bg1"/>
              </a:solidFill>
            </a:rPr>
            <a:t>This requires nurses to continue to undertake at least 35 hours CPD over three years, but at least </a:t>
          </a:r>
          <a:r>
            <a:rPr lang="en-GB" b="1" dirty="0">
              <a:solidFill>
                <a:schemeClr val="bg1"/>
              </a:solidFill>
              <a:highlight>
                <a:srgbClr val="FF00FF"/>
              </a:highlight>
            </a:rPr>
            <a:t>20 hours of this must be in participation with other learners </a:t>
          </a:r>
          <a:r>
            <a:rPr lang="en-GB" b="1" dirty="0">
              <a:solidFill>
                <a:schemeClr val="bg1"/>
              </a:solidFill>
            </a:rPr>
            <a:t>— </a:t>
          </a:r>
          <a:r>
            <a:rPr lang="en-GB" b="1" dirty="0">
              <a:solidFill>
                <a:schemeClr val="bg1"/>
              </a:solidFill>
              <a:highlight>
                <a:srgbClr val="00FF00"/>
              </a:highlight>
            </a:rPr>
            <a:t>for example, </a:t>
          </a:r>
          <a:r>
            <a:rPr lang="en-GB" b="1" dirty="0">
              <a:solidFill>
                <a:schemeClr val="bg1"/>
              </a:solidFill>
            </a:rPr>
            <a:t>attending seminars, shadowing colleagues and taking part in learning workshops. </a:t>
          </a:r>
          <a:endParaRPr lang="en-US" b="1" dirty="0">
            <a:solidFill>
              <a:schemeClr val="bg1"/>
            </a:solidFill>
          </a:endParaRPr>
        </a:p>
      </dgm:t>
    </dgm:pt>
    <dgm:pt modelId="{CCD39F8D-B5DF-43FF-A876-193DE8B980BD}" type="parTrans" cxnId="{D7D80120-AA51-41AC-BEDB-1A939303CB4B}">
      <dgm:prSet/>
      <dgm:spPr/>
      <dgm:t>
        <a:bodyPr/>
        <a:lstStyle/>
        <a:p>
          <a:endParaRPr lang="en-US"/>
        </a:p>
      </dgm:t>
    </dgm:pt>
    <dgm:pt modelId="{D0FF389C-22A0-45FD-8552-1DDBE2734FE2}" type="sibTrans" cxnId="{D7D80120-AA51-41AC-BEDB-1A939303CB4B}">
      <dgm:prSet/>
      <dgm:spPr/>
      <dgm:t>
        <a:bodyPr/>
        <a:lstStyle/>
        <a:p>
          <a:endParaRPr lang="en-US"/>
        </a:p>
      </dgm:t>
    </dgm:pt>
    <dgm:pt modelId="{E9E69F50-CCED-4274-8928-998F998B8965}">
      <dgm:prSet/>
      <dgm:spPr/>
      <dgm:t>
        <a:bodyPr/>
        <a:lstStyle/>
        <a:p>
          <a:r>
            <a:rPr lang="en-GB" b="1" dirty="0">
              <a:solidFill>
                <a:schemeClr val="bg1"/>
              </a:solidFill>
            </a:rPr>
            <a:t>Nurses should also be able to provide evidence of learning outcomes directly relevant to their specialty, recording them in a portfolio.</a:t>
          </a:r>
          <a:endParaRPr lang="en-US" b="1" dirty="0">
            <a:solidFill>
              <a:schemeClr val="bg1"/>
            </a:solidFill>
          </a:endParaRPr>
        </a:p>
      </dgm:t>
    </dgm:pt>
    <dgm:pt modelId="{563C068C-53E0-4D33-920D-FFA82A46AA34}" type="parTrans" cxnId="{4E223CD0-E89F-439C-BA0E-9FD846E8075F}">
      <dgm:prSet/>
      <dgm:spPr/>
      <dgm:t>
        <a:bodyPr/>
        <a:lstStyle/>
        <a:p>
          <a:endParaRPr lang="en-US"/>
        </a:p>
      </dgm:t>
    </dgm:pt>
    <dgm:pt modelId="{297D8F49-9461-4724-8A1C-140D1B8A6637}" type="sibTrans" cxnId="{4E223CD0-E89F-439C-BA0E-9FD846E8075F}">
      <dgm:prSet/>
      <dgm:spPr/>
      <dgm:t>
        <a:bodyPr/>
        <a:lstStyle/>
        <a:p>
          <a:endParaRPr lang="en-US"/>
        </a:p>
      </dgm:t>
    </dgm:pt>
    <dgm:pt modelId="{8DF21E96-16FC-40AD-8C28-F48A931B7A9A}" type="pres">
      <dgm:prSet presAssocID="{621F4328-3998-48CC-B125-F9B6D2AB8599}" presName="diagram" presStyleCnt="0">
        <dgm:presLayoutVars>
          <dgm:dir/>
          <dgm:resizeHandles val="exact"/>
        </dgm:presLayoutVars>
      </dgm:prSet>
      <dgm:spPr/>
    </dgm:pt>
    <dgm:pt modelId="{1E25F400-E3EA-4C20-9561-F53084B9632E}" type="pres">
      <dgm:prSet presAssocID="{3BFFA518-A2A0-400C-92C7-508AA5F6D92D}" presName="node" presStyleLbl="node1" presStyleIdx="0" presStyleCnt="5" custScaleX="43250" custScaleY="40277" custLinFactNeighborX="-12098" custLinFactNeighborY="-73769">
        <dgm:presLayoutVars>
          <dgm:bulletEnabled val="1"/>
        </dgm:presLayoutVars>
      </dgm:prSet>
      <dgm:spPr/>
    </dgm:pt>
    <dgm:pt modelId="{80DFEE33-A282-4668-93CF-81E62676AFB1}" type="pres">
      <dgm:prSet presAssocID="{853C770E-DC3C-425F-A76B-BDDF9FF7DB77}" presName="sibTrans" presStyleCnt="0"/>
      <dgm:spPr/>
    </dgm:pt>
    <dgm:pt modelId="{CF76578E-B1FE-45A4-B19F-8DBA3D244E6F}" type="pres">
      <dgm:prSet presAssocID="{D10FC954-36DB-4DAE-BE73-554F9B937664}" presName="node" presStyleLbl="node1" presStyleIdx="1" presStyleCnt="5" custLinFactX="7259" custLinFactNeighborX="100000" custLinFactNeighborY="2539">
        <dgm:presLayoutVars>
          <dgm:bulletEnabled val="1"/>
        </dgm:presLayoutVars>
      </dgm:prSet>
      <dgm:spPr/>
    </dgm:pt>
    <dgm:pt modelId="{04440245-1CFF-4D21-B6CD-4BC972116A17}" type="pres">
      <dgm:prSet presAssocID="{344D108D-C23E-41E5-98BF-0DB792421ADD}" presName="sibTrans" presStyleCnt="0"/>
      <dgm:spPr/>
    </dgm:pt>
    <dgm:pt modelId="{14E04672-AFAC-4E48-84B3-26A4429EA42B}" type="pres">
      <dgm:prSet presAssocID="{3C920F43-E439-45B3-B69D-B57A53EDB0A8}" presName="node" presStyleLbl="node1" presStyleIdx="2" presStyleCnt="5" custLinFactX="-11526" custLinFactNeighborX="-100000" custLinFactNeighborY="2874">
        <dgm:presLayoutVars>
          <dgm:bulletEnabled val="1"/>
        </dgm:presLayoutVars>
      </dgm:prSet>
      <dgm:spPr/>
    </dgm:pt>
    <dgm:pt modelId="{B48CDDDF-0BC2-4096-BB9A-EE7F408DC4F3}" type="pres">
      <dgm:prSet presAssocID="{DB7B0D4B-EEAA-498C-96AB-59730A7DE66A}" presName="sibTrans" presStyleCnt="0"/>
      <dgm:spPr/>
    </dgm:pt>
    <dgm:pt modelId="{8359EABC-B95A-41ED-A671-044EBE7B8B9A}" type="pres">
      <dgm:prSet presAssocID="{AA50F74B-5C80-4B30-A69F-08320E0423A9}" presName="node" presStyleLbl="node1" presStyleIdx="3" presStyleCnt="5">
        <dgm:presLayoutVars>
          <dgm:bulletEnabled val="1"/>
        </dgm:presLayoutVars>
      </dgm:prSet>
      <dgm:spPr/>
    </dgm:pt>
    <dgm:pt modelId="{EAB1475D-729B-456D-A83B-802DE4EA7245}" type="pres">
      <dgm:prSet presAssocID="{D0FF389C-22A0-45FD-8552-1DDBE2734FE2}" presName="sibTrans" presStyleCnt="0"/>
      <dgm:spPr/>
    </dgm:pt>
    <dgm:pt modelId="{A290E577-63DF-45A7-A066-1C989E708BDC}" type="pres">
      <dgm:prSet presAssocID="{E9E69F50-CCED-4274-8928-998F998B8965}" presName="node" presStyleLbl="node1" presStyleIdx="4" presStyleCnt="5">
        <dgm:presLayoutVars>
          <dgm:bulletEnabled val="1"/>
        </dgm:presLayoutVars>
      </dgm:prSet>
      <dgm:spPr/>
    </dgm:pt>
  </dgm:ptLst>
  <dgm:cxnLst>
    <dgm:cxn modelId="{86C04808-E7B6-4838-9F78-7819008F14E2}" type="presOf" srcId="{E9E69F50-CCED-4274-8928-998F998B8965}" destId="{A290E577-63DF-45A7-A066-1C989E708BDC}" srcOrd="0" destOrd="0" presId="urn:microsoft.com/office/officeart/2005/8/layout/default"/>
    <dgm:cxn modelId="{D7D80120-AA51-41AC-BEDB-1A939303CB4B}" srcId="{621F4328-3998-48CC-B125-F9B6D2AB8599}" destId="{AA50F74B-5C80-4B30-A69F-08320E0423A9}" srcOrd="3" destOrd="0" parTransId="{CCD39F8D-B5DF-43FF-A876-193DE8B980BD}" sibTransId="{D0FF389C-22A0-45FD-8552-1DDBE2734FE2}"/>
    <dgm:cxn modelId="{65171228-4E76-4F22-A02C-699A3D56F53D}" type="presOf" srcId="{3C920F43-E439-45B3-B69D-B57A53EDB0A8}" destId="{14E04672-AFAC-4E48-84B3-26A4429EA42B}" srcOrd="0" destOrd="0" presId="urn:microsoft.com/office/officeart/2005/8/layout/default"/>
    <dgm:cxn modelId="{6744BB41-7FBF-4363-9B75-B91737F55D56}" type="presOf" srcId="{AA50F74B-5C80-4B30-A69F-08320E0423A9}" destId="{8359EABC-B95A-41ED-A671-044EBE7B8B9A}" srcOrd="0" destOrd="0" presId="urn:microsoft.com/office/officeart/2005/8/layout/default"/>
    <dgm:cxn modelId="{CDAEF36B-17D0-4227-AFA1-4FDB7EFA9CD4}" srcId="{621F4328-3998-48CC-B125-F9B6D2AB8599}" destId="{D10FC954-36DB-4DAE-BE73-554F9B937664}" srcOrd="1" destOrd="0" parTransId="{C148567D-6834-4059-8BB5-595C120E3F6D}" sibTransId="{344D108D-C23E-41E5-98BF-0DB792421ADD}"/>
    <dgm:cxn modelId="{8C5C3DC0-8EC9-4EEA-9B31-D2FA50AACD09}" type="presOf" srcId="{3BFFA518-A2A0-400C-92C7-508AA5F6D92D}" destId="{1E25F400-E3EA-4C20-9561-F53084B9632E}" srcOrd="0" destOrd="0" presId="urn:microsoft.com/office/officeart/2005/8/layout/default"/>
    <dgm:cxn modelId="{EA8CB4C8-7B1A-4FEB-9C50-631ED527FEE0}" srcId="{621F4328-3998-48CC-B125-F9B6D2AB8599}" destId="{3C920F43-E439-45B3-B69D-B57A53EDB0A8}" srcOrd="2" destOrd="0" parTransId="{0AFDD7D9-4A91-4A69-9F70-5D72459A854A}" sibTransId="{DB7B0D4B-EEAA-498C-96AB-59730A7DE66A}"/>
    <dgm:cxn modelId="{4E223CD0-E89F-439C-BA0E-9FD846E8075F}" srcId="{621F4328-3998-48CC-B125-F9B6D2AB8599}" destId="{E9E69F50-CCED-4274-8928-998F998B8965}" srcOrd="4" destOrd="0" parTransId="{563C068C-53E0-4D33-920D-FFA82A46AA34}" sibTransId="{297D8F49-9461-4724-8A1C-140D1B8A6637}"/>
    <dgm:cxn modelId="{65CF7AE9-4D58-47B9-AB23-60493E6DFC7E}" type="presOf" srcId="{621F4328-3998-48CC-B125-F9B6D2AB8599}" destId="{8DF21E96-16FC-40AD-8C28-F48A931B7A9A}" srcOrd="0" destOrd="0" presId="urn:microsoft.com/office/officeart/2005/8/layout/default"/>
    <dgm:cxn modelId="{7DEEBEEB-5E36-44E9-A915-5C533D7E9995}" type="presOf" srcId="{D10FC954-36DB-4DAE-BE73-554F9B937664}" destId="{CF76578E-B1FE-45A4-B19F-8DBA3D244E6F}" srcOrd="0" destOrd="0" presId="urn:microsoft.com/office/officeart/2005/8/layout/default"/>
    <dgm:cxn modelId="{D8073AF1-F294-4BB3-9C31-C8B39AB4BF4D}" srcId="{621F4328-3998-48CC-B125-F9B6D2AB8599}" destId="{3BFFA518-A2A0-400C-92C7-508AA5F6D92D}" srcOrd="0" destOrd="0" parTransId="{2F8289A7-7F4D-43A1-9C11-6485DE01A115}" sibTransId="{853C770E-DC3C-425F-A76B-BDDF9FF7DB77}"/>
    <dgm:cxn modelId="{B2534250-22DB-4533-B187-14886CF34C62}" type="presParOf" srcId="{8DF21E96-16FC-40AD-8C28-F48A931B7A9A}" destId="{1E25F400-E3EA-4C20-9561-F53084B9632E}" srcOrd="0" destOrd="0" presId="urn:microsoft.com/office/officeart/2005/8/layout/default"/>
    <dgm:cxn modelId="{289E8458-3EAE-40CE-9B3F-3940BE71FC6C}" type="presParOf" srcId="{8DF21E96-16FC-40AD-8C28-F48A931B7A9A}" destId="{80DFEE33-A282-4668-93CF-81E62676AFB1}" srcOrd="1" destOrd="0" presId="urn:microsoft.com/office/officeart/2005/8/layout/default"/>
    <dgm:cxn modelId="{69646FA4-C13C-46EF-97FA-4D9638C62E0C}" type="presParOf" srcId="{8DF21E96-16FC-40AD-8C28-F48A931B7A9A}" destId="{CF76578E-B1FE-45A4-B19F-8DBA3D244E6F}" srcOrd="2" destOrd="0" presId="urn:microsoft.com/office/officeart/2005/8/layout/default"/>
    <dgm:cxn modelId="{EC7B9EF6-CE6D-41A9-A2C9-D326E3906167}" type="presParOf" srcId="{8DF21E96-16FC-40AD-8C28-F48A931B7A9A}" destId="{04440245-1CFF-4D21-B6CD-4BC972116A17}" srcOrd="3" destOrd="0" presId="urn:microsoft.com/office/officeart/2005/8/layout/default"/>
    <dgm:cxn modelId="{79AA2F7B-9560-4E03-BD71-306705AD49E5}" type="presParOf" srcId="{8DF21E96-16FC-40AD-8C28-F48A931B7A9A}" destId="{14E04672-AFAC-4E48-84B3-26A4429EA42B}" srcOrd="4" destOrd="0" presId="urn:microsoft.com/office/officeart/2005/8/layout/default"/>
    <dgm:cxn modelId="{3E0DA187-A159-4C8E-8D48-39531ADF5B9F}" type="presParOf" srcId="{8DF21E96-16FC-40AD-8C28-F48A931B7A9A}" destId="{B48CDDDF-0BC2-4096-BB9A-EE7F408DC4F3}" srcOrd="5" destOrd="0" presId="urn:microsoft.com/office/officeart/2005/8/layout/default"/>
    <dgm:cxn modelId="{3CC6646D-715D-4B47-A286-6D4C068F5C51}" type="presParOf" srcId="{8DF21E96-16FC-40AD-8C28-F48A931B7A9A}" destId="{8359EABC-B95A-41ED-A671-044EBE7B8B9A}" srcOrd="6" destOrd="0" presId="urn:microsoft.com/office/officeart/2005/8/layout/default"/>
    <dgm:cxn modelId="{44474ADF-BBAB-4C4D-A3C2-58929FAD37D9}" type="presParOf" srcId="{8DF21E96-16FC-40AD-8C28-F48A931B7A9A}" destId="{EAB1475D-729B-456D-A83B-802DE4EA7245}" srcOrd="7" destOrd="0" presId="urn:microsoft.com/office/officeart/2005/8/layout/default"/>
    <dgm:cxn modelId="{81032E6D-8922-4466-97A8-F938E97779BE}" type="presParOf" srcId="{8DF21E96-16FC-40AD-8C28-F48A931B7A9A}" destId="{A290E577-63DF-45A7-A066-1C989E708BD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DEA6EF-65F7-4EBD-B6CA-A58FDA479057}"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DFC2E844-709B-44DB-92C7-88AF95EC287D}">
      <dgm:prSet/>
      <dgm:spPr/>
      <dgm:t>
        <a:bodyPr/>
        <a:lstStyle/>
        <a:p>
          <a:r>
            <a:rPr lang="en-GB" b="1" i="0"/>
            <a:t>You should therefore:</a:t>
          </a:r>
          <a:endParaRPr lang="en-US"/>
        </a:p>
      </dgm:t>
    </dgm:pt>
    <dgm:pt modelId="{B10C8C51-93CF-485C-B739-B755719F73E9}" type="parTrans" cxnId="{D93262A0-6C55-44CE-9D8A-4EB7B103DD4E}">
      <dgm:prSet/>
      <dgm:spPr/>
      <dgm:t>
        <a:bodyPr/>
        <a:lstStyle/>
        <a:p>
          <a:endParaRPr lang="en-US"/>
        </a:p>
      </dgm:t>
    </dgm:pt>
    <dgm:pt modelId="{C10CED2B-E526-4C4C-86C2-81386FA06558}" type="sibTrans" cxnId="{D93262A0-6C55-44CE-9D8A-4EB7B103DD4E}">
      <dgm:prSet/>
      <dgm:spPr/>
      <dgm:t>
        <a:bodyPr/>
        <a:lstStyle/>
        <a:p>
          <a:endParaRPr lang="en-US"/>
        </a:p>
      </dgm:t>
    </dgm:pt>
    <dgm:pt modelId="{B33071E0-54C9-4C5C-8C11-9E630A1DF2B5}">
      <dgm:prSet/>
      <dgm:spPr/>
      <dgm:t>
        <a:bodyPr/>
        <a:lstStyle/>
        <a:p>
          <a:r>
            <a:rPr lang="en-GB" b="0" i="0"/>
            <a:t>Keep a note of </a:t>
          </a:r>
          <a:r>
            <a:rPr lang="en-GB" b="1" i="0"/>
            <a:t>your development needs and goals</a:t>
          </a:r>
          <a:r>
            <a:rPr lang="en-GB" b="0" i="0"/>
            <a:t>, and make a regular (quarterly, six-monthly or annual) assessment of your progress against them;</a:t>
          </a:r>
          <a:endParaRPr lang="en-US"/>
        </a:p>
      </dgm:t>
    </dgm:pt>
    <dgm:pt modelId="{3E89E5B3-1546-467D-BCED-18D01CE22DFD}" type="parTrans" cxnId="{796CE337-EF49-497D-BD7F-C74B5772BF8A}">
      <dgm:prSet/>
      <dgm:spPr/>
      <dgm:t>
        <a:bodyPr/>
        <a:lstStyle/>
        <a:p>
          <a:endParaRPr lang="en-US"/>
        </a:p>
      </dgm:t>
    </dgm:pt>
    <dgm:pt modelId="{B216532D-C061-4A03-8E36-79ABBFD1A385}" type="sibTrans" cxnId="{796CE337-EF49-497D-BD7F-C74B5772BF8A}">
      <dgm:prSet/>
      <dgm:spPr/>
      <dgm:t>
        <a:bodyPr/>
        <a:lstStyle/>
        <a:p>
          <a:endParaRPr lang="en-US"/>
        </a:p>
      </dgm:t>
    </dgm:pt>
    <dgm:pt modelId="{2C17CE27-1DF3-4DBD-B169-183127D435DA}">
      <dgm:prSet/>
      <dgm:spPr/>
      <dgm:t>
        <a:bodyPr/>
        <a:lstStyle/>
        <a:p>
          <a:r>
            <a:rPr lang="en-GB" b="1" i="0"/>
            <a:t>Record any training courses attended</a:t>
          </a:r>
          <a:r>
            <a:rPr lang="en-GB" b="0" i="0"/>
            <a:t>, with a copy of any certificates or qualifications obtained. Keep a record of the date, provider, aims of the training, and your thoughts on what you learned from it;</a:t>
          </a:r>
          <a:endParaRPr lang="en-US"/>
        </a:p>
      </dgm:t>
    </dgm:pt>
    <dgm:pt modelId="{4181B29B-8CBA-4556-ACA9-B284FA310E89}" type="parTrans" cxnId="{50A2ADB8-DA47-46EA-B5C0-94C74CD5F171}">
      <dgm:prSet/>
      <dgm:spPr/>
      <dgm:t>
        <a:bodyPr/>
        <a:lstStyle/>
        <a:p>
          <a:endParaRPr lang="en-US"/>
        </a:p>
      </dgm:t>
    </dgm:pt>
    <dgm:pt modelId="{6EBD5C33-B1B4-407E-A8D5-062EDB806355}" type="sibTrans" cxnId="{50A2ADB8-DA47-46EA-B5C0-94C74CD5F171}">
      <dgm:prSet/>
      <dgm:spPr/>
      <dgm:t>
        <a:bodyPr/>
        <a:lstStyle/>
        <a:p>
          <a:endParaRPr lang="en-US"/>
        </a:p>
      </dgm:t>
    </dgm:pt>
    <dgm:pt modelId="{F2557D2F-DCA6-4776-AB23-A65250D3AF2C}">
      <dgm:prSet/>
      <dgm:spPr/>
      <dgm:t>
        <a:bodyPr/>
        <a:lstStyle/>
        <a:p>
          <a:r>
            <a:rPr lang="en-GB" b="1" i="0"/>
            <a:t>Make a note of any shadowing, video-assisted training or similar</a:t>
          </a:r>
          <a:r>
            <a:rPr lang="en-GB" b="0" i="0"/>
            <a:t>. In each case, record the provider, the aims, and your thoughts about what you learned;</a:t>
          </a:r>
          <a:endParaRPr lang="en-US"/>
        </a:p>
      </dgm:t>
    </dgm:pt>
    <dgm:pt modelId="{6ABF726F-5315-4A2D-9C12-35D2DBB27804}" type="parTrans" cxnId="{20B8919C-67D8-4A80-8FC5-2677611D8841}">
      <dgm:prSet/>
      <dgm:spPr/>
      <dgm:t>
        <a:bodyPr/>
        <a:lstStyle/>
        <a:p>
          <a:endParaRPr lang="en-US"/>
        </a:p>
      </dgm:t>
    </dgm:pt>
    <dgm:pt modelId="{0523A2C5-E0BB-422E-AD5B-2610A0E07D45}" type="sibTrans" cxnId="{20B8919C-67D8-4A80-8FC5-2677611D8841}">
      <dgm:prSet/>
      <dgm:spPr/>
      <dgm:t>
        <a:bodyPr/>
        <a:lstStyle/>
        <a:p>
          <a:endParaRPr lang="en-US"/>
        </a:p>
      </dgm:t>
    </dgm:pt>
    <dgm:pt modelId="{2FE38F16-8490-48F8-8D17-8442C8405F54}">
      <dgm:prSet/>
      <dgm:spPr/>
      <dgm:t>
        <a:bodyPr/>
        <a:lstStyle/>
        <a:p>
          <a:r>
            <a:rPr lang="en-GB" b="1" i="0"/>
            <a:t>For any coaching or mentoring sessions</a:t>
          </a:r>
          <a:r>
            <a:rPr lang="en-GB" b="0" i="0"/>
            <a:t>, make a note of the date, the person you were with, what you discussed, and what you intend to do differently as a result;</a:t>
          </a:r>
          <a:endParaRPr lang="en-US"/>
        </a:p>
      </dgm:t>
    </dgm:pt>
    <dgm:pt modelId="{2AA18510-C96A-4F4F-B24F-974AB0FA0E26}" type="parTrans" cxnId="{3A99FD72-3D97-4270-AE23-CFDBCAACE576}">
      <dgm:prSet/>
      <dgm:spPr/>
      <dgm:t>
        <a:bodyPr/>
        <a:lstStyle/>
        <a:p>
          <a:endParaRPr lang="en-US"/>
        </a:p>
      </dgm:t>
    </dgm:pt>
    <dgm:pt modelId="{55C23CED-115B-4988-BA63-5DF59C39AFB8}" type="sibTrans" cxnId="{3A99FD72-3D97-4270-AE23-CFDBCAACE576}">
      <dgm:prSet/>
      <dgm:spPr/>
      <dgm:t>
        <a:bodyPr/>
        <a:lstStyle/>
        <a:p>
          <a:endParaRPr lang="en-US"/>
        </a:p>
      </dgm:t>
    </dgm:pt>
    <dgm:pt modelId="{D57C5B8D-9131-480E-BD4B-CB64E6C9CCFB}">
      <dgm:prSet/>
      <dgm:spPr/>
      <dgm:t>
        <a:bodyPr/>
        <a:lstStyle/>
        <a:p>
          <a:r>
            <a:rPr lang="en-GB" b="0" i="0"/>
            <a:t>For any reading and other informal development that you do, </a:t>
          </a:r>
          <a:r>
            <a:rPr lang="en-GB" b="1" i="0"/>
            <a:t>make a note of the book or website, and what you have learned and will do differently as a result;</a:t>
          </a:r>
          <a:endParaRPr lang="en-US"/>
        </a:p>
      </dgm:t>
    </dgm:pt>
    <dgm:pt modelId="{53D56AFF-F268-40E0-874D-83CD9977F42F}" type="parTrans" cxnId="{EC2B1B03-3CFB-47B6-AE1C-878D51CB7429}">
      <dgm:prSet/>
      <dgm:spPr/>
      <dgm:t>
        <a:bodyPr/>
        <a:lstStyle/>
        <a:p>
          <a:endParaRPr lang="en-US"/>
        </a:p>
      </dgm:t>
    </dgm:pt>
    <dgm:pt modelId="{7C8ADC67-7785-468C-ACFB-540B0C4E2FF4}" type="sibTrans" cxnId="{EC2B1B03-3CFB-47B6-AE1C-878D51CB7429}">
      <dgm:prSet/>
      <dgm:spPr/>
      <dgm:t>
        <a:bodyPr/>
        <a:lstStyle/>
        <a:p>
          <a:endParaRPr lang="en-US"/>
        </a:p>
      </dgm:t>
    </dgm:pt>
    <dgm:pt modelId="{88CC1A7A-9E8F-4228-899A-19D02F6E5029}">
      <dgm:prSet/>
      <dgm:spPr/>
      <dgm:t>
        <a:bodyPr/>
        <a:lstStyle/>
        <a:p>
          <a:r>
            <a:rPr lang="en-GB" b="1" i="0"/>
            <a:t>If you are involved in any critical incidents, or make particular mistakes from which you learn</a:t>
          </a:r>
          <a:r>
            <a:rPr lang="en-GB" b="0" i="0"/>
            <a:t>, record the details of the incident, what you learned, and what you will do differently as a result.</a:t>
          </a:r>
          <a:endParaRPr lang="en-US"/>
        </a:p>
      </dgm:t>
    </dgm:pt>
    <dgm:pt modelId="{388CFB66-C3ED-40FF-AD89-E39B433DF54B}" type="parTrans" cxnId="{F79F90A5-AD6C-4279-A44D-8CDCEEE26C99}">
      <dgm:prSet/>
      <dgm:spPr/>
      <dgm:t>
        <a:bodyPr/>
        <a:lstStyle/>
        <a:p>
          <a:endParaRPr lang="en-US"/>
        </a:p>
      </dgm:t>
    </dgm:pt>
    <dgm:pt modelId="{2CE8A5D6-7170-4FD7-81ED-6CF9C22C3873}" type="sibTrans" cxnId="{F79F90A5-AD6C-4279-A44D-8CDCEEE26C99}">
      <dgm:prSet/>
      <dgm:spPr/>
      <dgm:t>
        <a:bodyPr/>
        <a:lstStyle/>
        <a:p>
          <a:endParaRPr lang="en-US"/>
        </a:p>
      </dgm:t>
    </dgm:pt>
    <dgm:pt modelId="{E7A10F52-D764-480F-89EC-C7777089AFD8}" type="pres">
      <dgm:prSet presAssocID="{41DEA6EF-65F7-4EBD-B6CA-A58FDA479057}" presName="vert0" presStyleCnt="0">
        <dgm:presLayoutVars>
          <dgm:dir/>
          <dgm:animOne val="branch"/>
          <dgm:animLvl val="lvl"/>
        </dgm:presLayoutVars>
      </dgm:prSet>
      <dgm:spPr/>
    </dgm:pt>
    <dgm:pt modelId="{20C383BF-F469-44B0-BEED-EDB0E8DA44E0}" type="pres">
      <dgm:prSet presAssocID="{DFC2E844-709B-44DB-92C7-88AF95EC287D}" presName="thickLine" presStyleLbl="alignNode1" presStyleIdx="0" presStyleCnt="7"/>
      <dgm:spPr/>
    </dgm:pt>
    <dgm:pt modelId="{08F9DD62-FDF3-40B2-B504-0A86D056E6D7}" type="pres">
      <dgm:prSet presAssocID="{DFC2E844-709B-44DB-92C7-88AF95EC287D}" presName="horz1" presStyleCnt="0"/>
      <dgm:spPr/>
    </dgm:pt>
    <dgm:pt modelId="{871FD080-6D66-4E05-87A1-E2B1D00BE36D}" type="pres">
      <dgm:prSet presAssocID="{DFC2E844-709B-44DB-92C7-88AF95EC287D}" presName="tx1" presStyleLbl="revTx" presStyleIdx="0" presStyleCnt="7"/>
      <dgm:spPr/>
    </dgm:pt>
    <dgm:pt modelId="{5E888BF1-F784-413A-A96D-780D79E691CE}" type="pres">
      <dgm:prSet presAssocID="{DFC2E844-709B-44DB-92C7-88AF95EC287D}" presName="vert1" presStyleCnt="0"/>
      <dgm:spPr/>
    </dgm:pt>
    <dgm:pt modelId="{2F4AEC79-00C6-48F5-AA89-52E66E8CD202}" type="pres">
      <dgm:prSet presAssocID="{B33071E0-54C9-4C5C-8C11-9E630A1DF2B5}" presName="thickLine" presStyleLbl="alignNode1" presStyleIdx="1" presStyleCnt="7"/>
      <dgm:spPr/>
    </dgm:pt>
    <dgm:pt modelId="{46C17455-1FAD-4DC3-ADDD-ED86D92B994E}" type="pres">
      <dgm:prSet presAssocID="{B33071E0-54C9-4C5C-8C11-9E630A1DF2B5}" presName="horz1" presStyleCnt="0"/>
      <dgm:spPr/>
    </dgm:pt>
    <dgm:pt modelId="{8561CE07-D9DA-4A41-BEEC-50B79EBC6050}" type="pres">
      <dgm:prSet presAssocID="{B33071E0-54C9-4C5C-8C11-9E630A1DF2B5}" presName="tx1" presStyleLbl="revTx" presStyleIdx="1" presStyleCnt="7"/>
      <dgm:spPr/>
    </dgm:pt>
    <dgm:pt modelId="{A0EEDBF4-5104-4C12-89C5-1BC51F01303B}" type="pres">
      <dgm:prSet presAssocID="{B33071E0-54C9-4C5C-8C11-9E630A1DF2B5}" presName="vert1" presStyleCnt="0"/>
      <dgm:spPr/>
    </dgm:pt>
    <dgm:pt modelId="{55365755-A9FB-44ED-9C2F-FD90E35FCE8C}" type="pres">
      <dgm:prSet presAssocID="{2C17CE27-1DF3-4DBD-B169-183127D435DA}" presName="thickLine" presStyleLbl="alignNode1" presStyleIdx="2" presStyleCnt="7"/>
      <dgm:spPr/>
    </dgm:pt>
    <dgm:pt modelId="{35BEB99D-14CF-42EE-8B25-DAA33A154130}" type="pres">
      <dgm:prSet presAssocID="{2C17CE27-1DF3-4DBD-B169-183127D435DA}" presName="horz1" presStyleCnt="0"/>
      <dgm:spPr/>
    </dgm:pt>
    <dgm:pt modelId="{15B47C0A-F631-4AC9-9652-8DD7EF3BAFCC}" type="pres">
      <dgm:prSet presAssocID="{2C17CE27-1DF3-4DBD-B169-183127D435DA}" presName="tx1" presStyleLbl="revTx" presStyleIdx="2" presStyleCnt="7"/>
      <dgm:spPr/>
    </dgm:pt>
    <dgm:pt modelId="{BDCAC718-B3CA-4059-A2DC-858B713E75AE}" type="pres">
      <dgm:prSet presAssocID="{2C17CE27-1DF3-4DBD-B169-183127D435DA}" presName="vert1" presStyleCnt="0"/>
      <dgm:spPr/>
    </dgm:pt>
    <dgm:pt modelId="{60F1EC8F-1A69-4499-816F-2D1BB21AE54D}" type="pres">
      <dgm:prSet presAssocID="{F2557D2F-DCA6-4776-AB23-A65250D3AF2C}" presName="thickLine" presStyleLbl="alignNode1" presStyleIdx="3" presStyleCnt="7"/>
      <dgm:spPr/>
    </dgm:pt>
    <dgm:pt modelId="{AC2C2D65-2E8D-448A-847A-F9D4DD19147C}" type="pres">
      <dgm:prSet presAssocID="{F2557D2F-DCA6-4776-AB23-A65250D3AF2C}" presName="horz1" presStyleCnt="0"/>
      <dgm:spPr/>
    </dgm:pt>
    <dgm:pt modelId="{CE4FAF62-21FD-4AFC-A32B-8706CF843654}" type="pres">
      <dgm:prSet presAssocID="{F2557D2F-DCA6-4776-AB23-A65250D3AF2C}" presName="tx1" presStyleLbl="revTx" presStyleIdx="3" presStyleCnt="7"/>
      <dgm:spPr/>
    </dgm:pt>
    <dgm:pt modelId="{E0588A18-8CEA-45D1-A6FB-8354AF4DF139}" type="pres">
      <dgm:prSet presAssocID="{F2557D2F-DCA6-4776-AB23-A65250D3AF2C}" presName="vert1" presStyleCnt="0"/>
      <dgm:spPr/>
    </dgm:pt>
    <dgm:pt modelId="{15FDEA08-0E5E-47C3-9A01-11DCCC54C95C}" type="pres">
      <dgm:prSet presAssocID="{2FE38F16-8490-48F8-8D17-8442C8405F54}" presName="thickLine" presStyleLbl="alignNode1" presStyleIdx="4" presStyleCnt="7"/>
      <dgm:spPr/>
    </dgm:pt>
    <dgm:pt modelId="{4C6731CF-A705-40AF-BE80-D723A19FABEB}" type="pres">
      <dgm:prSet presAssocID="{2FE38F16-8490-48F8-8D17-8442C8405F54}" presName="horz1" presStyleCnt="0"/>
      <dgm:spPr/>
    </dgm:pt>
    <dgm:pt modelId="{8837D2A3-B479-41F0-BA23-C928A5BEEC92}" type="pres">
      <dgm:prSet presAssocID="{2FE38F16-8490-48F8-8D17-8442C8405F54}" presName="tx1" presStyleLbl="revTx" presStyleIdx="4" presStyleCnt="7"/>
      <dgm:spPr/>
    </dgm:pt>
    <dgm:pt modelId="{AC3E58D9-16D5-493F-9921-446388C6871C}" type="pres">
      <dgm:prSet presAssocID="{2FE38F16-8490-48F8-8D17-8442C8405F54}" presName="vert1" presStyleCnt="0"/>
      <dgm:spPr/>
    </dgm:pt>
    <dgm:pt modelId="{AA4D6194-6216-450A-AC03-DA7BDB8D0863}" type="pres">
      <dgm:prSet presAssocID="{D57C5B8D-9131-480E-BD4B-CB64E6C9CCFB}" presName="thickLine" presStyleLbl="alignNode1" presStyleIdx="5" presStyleCnt="7"/>
      <dgm:spPr/>
    </dgm:pt>
    <dgm:pt modelId="{B4979801-9AAD-4F3F-A825-0EE053E4CE30}" type="pres">
      <dgm:prSet presAssocID="{D57C5B8D-9131-480E-BD4B-CB64E6C9CCFB}" presName="horz1" presStyleCnt="0"/>
      <dgm:spPr/>
    </dgm:pt>
    <dgm:pt modelId="{75BC34F9-F9D0-477A-B412-8BE508F7932B}" type="pres">
      <dgm:prSet presAssocID="{D57C5B8D-9131-480E-BD4B-CB64E6C9CCFB}" presName="tx1" presStyleLbl="revTx" presStyleIdx="5" presStyleCnt="7"/>
      <dgm:spPr/>
    </dgm:pt>
    <dgm:pt modelId="{8537BBC1-40DD-42E4-8D09-9E629073351B}" type="pres">
      <dgm:prSet presAssocID="{D57C5B8D-9131-480E-BD4B-CB64E6C9CCFB}" presName="vert1" presStyleCnt="0"/>
      <dgm:spPr/>
    </dgm:pt>
    <dgm:pt modelId="{D8A84229-19A8-4CE0-8861-6CA6F649B748}" type="pres">
      <dgm:prSet presAssocID="{88CC1A7A-9E8F-4228-899A-19D02F6E5029}" presName="thickLine" presStyleLbl="alignNode1" presStyleIdx="6" presStyleCnt="7"/>
      <dgm:spPr/>
    </dgm:pt>
    <dgm:pt modelId="{F9298575-D2CB-4AAF-AE79-AE4863B3010C}" type="pres">
      <dgm:prSet presAssocID="{88CC1A7A-9E8F-4228-899A-19D02F6E5029}" presName="horz1" presStyleCnt="0"/>
      <dgm:spPr/>
    </dgm:pt>
    <dgm:pt modelId="{DC1CD3DA-55FC-4EE3-81DE-1041845A8CBE}" type="pres">
      <dgm:prSet presAssocID="{88CC1A7A-9E8F-4228-899A-19D02F6E5029}" presName="tx1" presStyleLbl="revTx" presStyleIdx="6" presStyleCnt="7"/>
      <dgm:spPr/>
    </dgm:pt>
    <dgm:pt modelId="{FBEBD16C-22CB-4A5A-8AB0-DBFFA106E33B}" type="pres">
      <dgm:prSet presAssocID="{88CC1A7A-9E8F-4228-899A-19D02F6E5029}" presName="vert1" presStyleCnt="0"/>
      <dgm:spPr/>
    </dgm:pt>
  </dgm:ptLst>
  <dgm:cxnLst>
    <dgm:cxn modelId="{EC2B1B03-3CFB-47B6-AE1C-878D51CB7429}" srcId="{41DEA6EF-65F7-4EBD-B6CA-A58FDA479057}" destId="{D57C5B8D-9131-480E-BD4B-CB64E6C9CCFB}" srcOrd="5" destOrd="0" parTransId="{53D56AFF-F268-40E0-874D-83CD9977F42F}" sibTransId="{7C8ADC67-7785-468C-ACFB-540B0C4E2FF4}"/>
    <dgm:cxn modelId="{1E2E3325-FD65-4AC8-B171-E6F7D4BE9CDA}" type="presOf" srcId="{F2557D2F-DCA6-4776-AB23-A65250D3AF2C}" destId="{CE4FAF62-21FD-4AFC-A32B-8706CF843654}" srcOrd="0" destOrd="0" presId="urn:microsoft.com/office/officeart/2008/layout/LinedList"/>
    <dgm:cxn modelId="{796CE337-EF49-497D-BD7F-C74B5772BF8A}" srcId="{41DEA6EF-65F7-4EBD-B6CA-A58FDA479057}" destId="{B33071E0-54C9-4C5C-8C11-9E630A1DF2B5}" srcOrd="1" destOrd="0" parTransId="{3E89E5B3-1546-467D-BCED-18D01CE22DFD}" sibTransId="{B216532D-C061-4A03-8E36-79ABBFD1A385}"/>
    <dgm:cxn modelId="{B7C2CA3C-CA65-468D-9875-47BFA1E94E0E}" type="presOf" srcId="{2C17CE27-1DF3-4DBD-B169-183127D435DA}" destId="{15B47C0A-F631-4AC9-9652-8DD7EF3BAFCC}" srcOrd="0" destOrd="0" presId="urn:microsoft.com/office/officeart/2008/layout/LinedList"/>
    <dgm:cxn modelId="{C0F38145-A7DE-4F6A-ABE8-ECEF563DA337}" type="presOf" srcId="{D57C5B8D-9131-480E-BD4B-CB64E6C9CCFB}" destId="{75BC34F9-F9D0-477A-B412-8BE508F7932B}" srcOrd="0" destOrd="0" presId="urn:microsoft.com/office/officeart/2008/layout/LinedList"/>
    <dgm:cxn modelId="{5DDD644D-1109-464A-800B-3B2F2E552E61}" type="presOf" srcId="{88CC1A7A-9E8F-4228-899A-19D02F6E5029}" destId="{DC1CD3DA-55FC-4EE3-81DE-1041845A8CBE}" srcOrd="0" destOrd="0" presId="urn:microsoft.com/office/officeart/2008/layout/LinedList"/>
    <dgm:cxn modelId="{3A99FD72-3D97-4270-AE23-CFDBCAACE576}" srcId="{41DEA6EF-65F7-4EBD-B6CA-A58FDA479057}" destId="{2FE38F16-8490-48F8-8D17-8442C8405F54}" srcOrd="4" destOrd="0" parTransId="{2AA18510-C96A-4F4F-B24F-974AB0FA0E26}" sibTransId="{55C23CED-115B-4988-BA63-5DF59C39AFB8}"/>
    <dgm:cxn modelId="{20B8919C-67D8-4A80-8FC5-2677611D8841}" srcId="{41DEA6EF-65F7-4EBD-B6CA-A58FDA479057}" destId="{F2557D2F-DCA6-4776-AB23-A65250D3AF2C}" srcOrd="3" destOrd="0" parTransId="{6ABF726F-5315-4A2D-9C12-35D2DBB27804}" sibTransId="{0523A2C5-E0BB-422E-AD5B-2610A0E07D45}"/>
    <dgm:cxn modelId="{D93262A0-6C55-44CE-9D8A-4EB7B103DD4E}" srcId="{41DEA6EF-65F7-4EBD-B6CA-A58FDA479057}" destId="{DFC2E844-709B-44DB-92C7-88AF95EC287D}" srcOrd="0" destOrd="0" parTransId="{B10C8C51-93CF-485C-B739-B755719F73E9}" sibTransId="{C10CED2B-E526-4C4C-86C2-81386FA06558}"/>
    <dgm:cxn modelId="{F79F90A5-AD6C-4279-A44D-8CDCEEE26C99}" srcId="{41DEA6EF-65F7-4EBD-B6CA-A58FDA479057}" destId="{88CC1A7A-9E8F-4228-899A-19D02F6E5029}" srcOrd="6" destOrd="0" parTransId="{388CFB66-C3ED-40FF-AD89-E39B433DF54B}" sibTransId="{2CE8A5D6-7170-4FD7-81ED-6CF9C22C3873}"/>
    <dgm:cxn modelId="{664B43B4-3A39-4EC2-A5ED-89AE1E032DED}" type="presOf" srcId="{DFC2E844-709B-44DB-92C7-88AF95EC287D}" destId="{871FD080-6D66-4E05-87A1-E2B1D00BE36D}" srcOrd="0" destOrd="0" presId="urn:microsoft.com/office/officeart/2008/layout/LinedList"/>
    <dgm:cxn modelId="{50A2ADB8-DA47-46EA-B5C0-94C74CD5F171}" srcId="{41DEA6EF-65F7-4EBD-B6CA-A58FDA479057}" destId="{2C17CE27-1DF3-4DBD-B169-183127D435DA}" srcOrd="2" destOrd="0" parTransId="{4181B29B-8CBA-4556-ACA9-B284FA310E89}" sibTransId="{6EBD5C33-B1B4-407E-A8D5-062EDB806355}"/>
    <dgm:cxn modelId="{ACBDFADA-A0A4-46D8-A7C8-710DD26D2EDF}" type="presOf" srcId="{2FE38F16-8490-48F8-8D17-8442C8405F54}" destId="{8837D2A3-B479-41F0-BA23-C928A5BEEC92}" srcOrd="0" destOrd="0" presId="urn:microsoft.com/office/officeart/2008/layout/LinedList"/>
    <dgm:cxn modelId="{9647BBE7-A8B5-465C-8AB2-E55FB2ECAE2A}" type="presOf" srcId="{41DEA6EF-65F7-4EBD-B6CA-A58FDA479057}" destId="{E7A10F52-D764-480F-89EC-C7777089AFD8}" srcOrd="0" destOrd="0" presId="urn:microsoft.com/office/officeart/2008/layout/LinedList"/>
    <dgm:cxn modelId="{970D22F2-7884-4354-9CE7-30F5C577535C}" type="presOf" srcId="{B33071E0-54C9-4C5C-8C11-9E630A1DF2B5}" destId="{8561CE07-D9DA-4A41-BEEC-50B79EBC6050}" srcOrd="0" destOrd="0" presId="urn:microsoft.com/office/officeart/2008/layout/LinedList"/>
    <dgm:cxn modelId="{7D2EBD24-645D-471A-9337-E49101F40A32}" type="presParOf" srcId="{E7A10F52-D764-480F-89EC-C7777089AFD8}" destId="{20C383BF-F469-44B0-BEED-EDB0E8DA44E0}" srcOrd="0" destOrd="0" presId="urn:microsoft.com/office/officeart/2008/layout/LinedList"/>
    <dgm:cxn modelId="{B6B68E71-0905-442A-98C3-01104899952D}" type="presParOf" srcId="{E7A10F52-D764-480F-89EC-C7777089AFD8}" destId="{08F9DD62-FDF3-40B2-B504-0A86D056E6D7}" srcOrd="1" destOrd="0" presId="urn:microsoft.com/office/officeart/2008/layout/LinedList"/>
    <dgm:cxn modelId="{ACC87A97-6955-40D0-A19F-47B0750F283F}" type="presParOf" srcId="{08F9DD62-FDF3-40B2-B504-0A86D056E6D7}" destId="{871FD080-6D66-4E05-87A1-E2B1D00BE36D}" srcOrd="0" destOrd="0" presId="urn:microsoft.com/office/officeart/2008/layout/LinedList"/>
    <dgm:cxn modelId="{586696B4-8412-4134-BCFA-2E8868F5DCE8}" type="presParOf" srcId="{08F9DD62-FDF3-40B2-B504-0A86D056E6D7}" destId="{5E888BF1-F784-413A-A96D-780D79E691CE}" srcOrd="1" destOrd="0" presId="urn:microsoft.com/office/officeart/2008/layout/LinedList"/>
    <dgm:cxn modelId="{24E71C0F-CB97-498E-8249-217C78F14A49}" type="presParOf" srcId="{E7A10F52-D764-480F-89EC-C7777089AFD8}" destId="{2F4AEC79-00C6-48F5-AA89-52E66E8CD202}" srcOrd="2" destOrd="0" presId="urn:microsoft.com/office/officeart/2008/layout/LinedList"/>
    <dgm:cxn modelId="{4885932B-94C5-4425-9ACB-0220FC20DF09}" type="presParOf" srcId="{E7A10F52-D764-480F-89EC-C7777089AFD8}" destId="{46C17455-1FAD-4DC3-ADDD-ED86D92B994E}" srcOrd="3" destOrd="0" presId="urn:microsoft.com/office/officeart/2008/layout/LinedList"/>
    <dgm:cxn modelId="{39C7E2D4-471D-4FEA-A3D6-23F8E2F6350D}" type="presParOf" srcId="{46C17455-1FAD-4DC3-ADDD-ED86D92B994E}" destId="{8561CE07-D9DA-4A41-BEEC-50B79EBC6050}" srcOrd="0" destOrd="0" presId="urn:microsoft.com/office/officeart/2008/layout/LinedList"/>
    <dgm:cxn modelId="{FCD570FD-3E58-4413-BD52-313A1E749A9B}" type="presParOf" srcId="{46C17455-1FAD-4DC3-ADDD-ED86D92B994E}" destId="{A0EEDBF4-5104-4C12-89C5-1BC51F01303B}" srcOrd="1" destOrd="0" presId="urn:microsoft.com/office/officeart/2008/layout/LinedList"/>
    <dgm:cxn modelId="{79F3A5E2-52B6-471D-847D-4451396B635E}" type="presParOf" srcId="{E7A10F52-D764-480F-89EC-C7777089AFD8}" destId="{55365755-A9FB-44ED-9C2F-FD90E35FCE8C}" srcOrd="4" destOrd="0" presId="urn:microsoft.com/office/officeart/2008/layout/LinedList"/>
    <dgm:cxn modelId="{865C3F00-5AD4-4200-A5E1-DA2AF2E22FF8}" type="presParOf" srcId="{E7A10F52-D764-480F-89EC-C7777089AFD8}" destId="{35BEB99D-14CF-42EE-8B25-DAA33A154130}" srcOrd="5" destOrd="0" presId="urn:microsoft.com/office/officeart/2008/layout/LinedList"/>
    <dgm:cxn modelId="{09D5317E-5D54-4A91-A6F9-AEBA8CA749D4}" type="presParOf" srcId="{35BEB99D-14CF-42EE-8B25-DAA33A154130}" destId="{15B47C0A-F631-4AC9-9652-8DD7EF3BAFCC}" srcOrd="0" destOrd="0" presId="urn:microsoft.com/office/officeart/2008/layout/LinedList"/>
    <dgm:cxn modelId="{BDFA416F-8414-438A-B592-E0B183CCC42C}" type="presParOf" srcId="{35BEB99D-14CF-42EE-8B25-DAA33A154130}" destId="{BDCAC718-B3CA-4059-A2DC-858B713E75AE}" srcOrd="1" destOrd="0" presId="urn:microsoft.com/office/officeart/2008/layout/LinedList"/>
    <dgm:cxn modelId="{D467ED20-73D0-48CA-A9CC-3639984AD0B9}" type="presParOf" srcId="{E7A10F52-D764-480F-89EC-C7777089AFD8}" destId="{60F1EC8F-1A69-4499-816F-2D1BB21AE54D}" srcOrd="6" destOrd="0" presId="urn:microsoft.com/office/officeart/2008/layout/LinedList"/>
    <dgm:cxn modelId="{BD32A59D-4885-4D17-9C52-CC31EC0854EC}" type="presParOf" srcId="{E7A10F52-D764-480F-89EC-C7777089AFD8}" destId="{AC2C2D65-2E8D-448A-847A-F9D4DD19147C}" srcOrd="7" destOrd="0" presId="urn:microsoft.com/office/officeart/2008/layout/LinedList"/>
    <dgm:cxn modelId="{EC60A64A-6001-4336-9216-5DBE6F9279E3}" type="presParOf" srcId="{AC2C2D65-2E8D-448A-847A-F9D4DD19147C}" destId="{CE4FAF62-21FD-4AFC-A32B-8706CF843654}" srcOrd="0" destOrd="0" presId="urn:microsoft.com/office/officeart/2008/layout/LinedList"/>
    <dgm:cxn modelId="{1BF3DB6E-028F-4E09-B7C3-3AEF7063B257}" type="presParOf" srcId="{AC2C2D65-2E8D-448A-847A-F9D4DD19147C}" destId="{E0588A18-8CEA-45D1-A6FB-8354AF4DF139}" srcOrd="1" destOrd="0" presId="urn:microsoft.com/office/officeart/2008/layout/LinedList"/>
    <dgm:cxn modelId="{977613B0-837C-4054-B2F9-0FC87E88A0A3}" type="presParOf" srcId="{E7A10F52-D764-480F-89EC-C7777089AFD8}" destId="{15FDEA08-0E5E-47C3-9A01-11DCCC54C95C}" srcOrd="8" destOrd="0" presId="urn:microsoft.com/office/officeart/2008/layout/LinedList"/>
    <dgm:cxn modelId="{5164FEB4-B68C-45E4-86BE-B55ECC35D361}" type="presParOf" srcId="{E7A10F52-D764-480F-89EC-C7777089AFD8}" destId="{4C6731CF-A705-40AF-BE80-D723A19FABEB}" srcOrd="9" destOrd="0" presId="urn:microsoft.com/office/officeart/2008/layout/LinedList"/>
    <dgm:cxn modelId="{0C12D06B-372E-4FE0-A879-54C530A14A1C}" type="presParOf" srcId="{4C6731CF-A705-40AF-BE80-D723A19FABEB}" destId="{8837D2A3-B479-41F0-BA23-C928A5BEEC92}" srcOrd="0" destOrd="0" presId="urn:microsoft.com/office/officeart/2008/layout/LinedList"/>
    <dgm:cxn modelId="{DAE79DDB-62FD-457B-83B8-285857E94EA6}" type="presParOf" srcId="{4C6731CF-A705-40AF-BE80-D723A19FABEB}" destId="{AC3E58D9-16D5-493F-9921-446388C6871C}" srcOrd="1" destOrd="0" presId="urn:microsoft.com/office/officeart/2008/layout/LinedList"/>
    <dgm:cxn modelId="{3529714F-2C4B-4A9D-8922-BFC2A690EBC1}" type="presParOf" srcId="{E7A10F52-D764-480F-89EC-C7777089AFD8}" destId="{AA4D6194-6216-450A-AC03-DA7BDB8D0863}" srcOrd="10" destOrd="0" presId="urn:microsoft.com/office/officeart/2008/layout/LinedList"/>
    <dgm:cxn modelId="{C621069E-1A9B-4651-BB58-92658BDFABCE}" type="presParOf" srcId="{E7A10F52-D764-480F-89EC-C7777089AFD8}" destId="{B4979801-9AAD-4F3F-A825-0EE053E4CE30}" srcOrd="11" destOrd="0" presId="urn:microsoft.com/office/officeart/2008/layout/LinedList"/>
    <dgm:cxn modelId="{DB0BEE51-EC49-4D2A-BF19-36AC49E19297}" type="presParOf" srcId="{B4979801-9AAD-4F3F-A825-0EE053E4CE30}" destId="{75BC34F9-F9D0-477A-B412-8BE508F7932B}" srcOrd="0" destOrd="0" presId="urn:microsoft.com/office/officeart/2008/layout/LinedList"/>
    <dgm:cxn modelId="{B5A0987A-62DD-426F-B38F-A922295DEF8A}" type="presParOf" srcId="{B4979801-9AAD-4F3F-A825-0EE053E4CE30}" destId="{8537BBC1-40DD-42E4-8D09-9E629073351B}" srcOrd="1" destOrd="0" presId="urn:microsoft.com/office/officeart/2008/layout/LinedList"/>
    <dgm:cxn modelId="{AD6A79E4-02EF-4647-BD96-75407EB96937}" type="presParOf" srcId="{E7A10F52-D764-480F-89EC-C7777089AFD8}" destId="{D8A84229-19A8-4CE0-8861-6CA6F649B748}" srcOrd="12" destOrd="0" presId="urn:microsoft.com/office/officeart/2008/layout/LinedList"/>
    <dgm:cxn modelId="{F8A7CCAD-159B-4561-ACEC-8468AC3F4181}" type="presParOf" srcId="{E7A10F52-D764-480F-89EC-C7777089AFD8}" destId="{F9298575-D2CB-4AAF-AE79-AE4863B3010C}" srcOrd="13" destOrd="0" presId="urn:microsoft.com/office/officeart/2008/layout/LinedList"/>
    <dgm:cxn modelId="{FC9933B8-3F8C-4550-BE50-CEE9667808A2}" type="presParOf" srcId="{F9298575-D2CB-4AAF-AE79-AE4863B3010C}" destId="{DC1CD3DA-55FC-4EE3-81DE-1041845A8CBE}" srcOrd="0" destOrd="0" presId="urn:microsoft.com/office/officeart/2008/layout/LinedList"/>
    <dgm:cxn modelId="{DEAC8F55-0F3D-4CAB-95FA-BB90EA1F2BFD}" type="presParOf" srcId="{F9298575-D2CB-4AAF-AE79-AE4863B3010C}" destId="{FBEBD16C-22CB-4A5A-8AB0-DBFFA106E33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A6E40B-AE9A-4F78-AB4A-A17DB0E29E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FC43805-FA9C-480C-AB08-60F8A796CC2F}">
      <dgm:prSet/>
      <dgm:spPr/>
      <dgm:t>
        <a:bodyPr/>
        <a:lstStyle/>
        <a:p>
          <a:r>
            <a:rPr lang="en-GB" dirty="0"/>
            <a:t>Make wiser judgements </a:t>
          </a:r>
          <a:endParaRPr lang="en-US" dirty="0"/>
        </a:p>
      </dgm:t>
    </dgm:pt>
    <dgm:pt modelId="{B78BA96B-02B3-4085-AA92-5DE9C5340B04}" type="parTrans" cxnId="{5579468E-CBD7-40BE-9885-849BCDF78931}">
      <dgm:prSet/>
      <dgm:spPr/>
      <dgm:t>
        <a:bodyPr/>
        <a:lstStyle/>
        <a:p>
          <a:endParaRPr lang="en-US"/>
        </a:p>
      </dgm:t>
    </dgm:pt>
    <dgm:pt modelId="{346BC386-B4EC-4C44-B72C-CC94B645FF97}" type="sibTrans" cxnId="{5579468E-CBD7-40BE-9885-849BCDF78931}">
      <dgm:prSet/>
      <dgm:spPr/>
      <dgm:t>
        <a:bodyPr/>
        <a:lstStyle/>
        <a:p>
          <a:endParaRPr lang="en-US"/>
        </a:p>
      </dgm:t>
    </dgm:pt>
    <dgm:pt modelId="{B0EB998F-55F7-41B3-9594-4A364581AFE7}">
      <dgm:prSet/>
      <dgm:spPr/>
      <dgm:t>
        <a:bodyPr/>
        <a:lstStyle/>
        <a:p>
          <a:r>
            <a:rPr lang="en-GB"/>
            <a:t>Healthcare practitioners are required all the time to make judgements in complex and unpredictable situations, where high levels of uncertainty occur and where paradox is common. </a:t>
          </a:r>
          <a:endParaRPr lang="en-US"/>
        </a:p>
      </dgm:t>
    </dgm:pt>
    <dgm:pt modelId="{536207D3-BDCD-4F48-825C-96F05E1D6497}" type="parTrans" cxnId="{CCBCED60-DEFC-4688-96A4-CA0759C1C9CE}">
      <dgm:prSet/>
      <dgm:spPr/>
      <dgm:t>
        <a:bodyPr/>
        <a:lstStyle/>
        <a:p>
          <a:endParaRPr lang="en-US"/>
        </a:p>
      </dgm:t>
    </dgm:pt>
    <dgm:pt modelId="{1C2C089F-560F-4666-8697-E07191DCB1B9}" type="sibTrans" cxnId="{CCBCED60-DEFC-4688-96A4-CA0759C1C9CE}">
      <dgm:prSet/>
      <dgm:spPr/>
      <dgm:t>
        <a:bodyPr/>
        <a:lstStyle/>
        <a:p>
          <a:endParaRPr lang="en-US"/>
        </a:p>
      </dgm:t>
    </dgm:pt>
    <dgm:pt modelId="{A0FD3712-055E-4172-867D-85D681F625EB}">
      <dgm:prSet/>
      <dgm:spPr/>
      <dgm:t>
        <a:bodyPr/>
        <a:lstStyle/>
        <a:p>
          <a:r>
            <a:rPr lang="en-GB"/>
            <a:t>The unstated contract between healthcare practitioners and the people they serve calls for a capacity to know what is “best” in any particular circumstance rather than what is “right” in some absolute sense. </a:t>
          </a:r>
          <a:endParaRPr lang="en-US"/>
        </a:p>
      </dgm:t>
    </dgm:pt>
    <dgm:pt modelId="{167FB136-AB1A-4041-B860-077502AEE8DE}" type="parTrans" cxnId="{75AFA1B2-51E3-4D03-AC0B-758DFED47288}">
      <dgm:prSet/>
      <dgm:spPr/>
      <dgm:t>
        <a:bodyPr/>
        <a:lstStyle/>
        <a:p>
          <a:endParaRPr lang="en-US"/>
        </a:p>
      </dgm:t>
    </dgm:pt>
    <dgm:pt modelId="{B152D087-1C49-4EF3-B9EB-D126433D22A7}" type="sibTrans" cxnId="{75AFA1B2-51E3-4D03-AC0B-758DFED47288}">
      <dgm:prSet/>
      <dgm:spPr/>
      <dgm:t>
        <a:bodyPr/>
        <a:lstStyle/>
        <a:p>
          <a:endParaRPr lang="en-US"/>
        </a:p>
      </dgm:t>
    </dgm:pt>
    <dgm:pt modelId="{6D2AA57A-8C3E-4E5F-9757-097C08D53D0B}">
      <dgm:prSet/>
      <dgm:spPr/>
      <dgm:t>
        <a:bodyPr/>
        <a:lstStyle/>
        <a:p>
          <a:r>
            <a:rPr lang="en-GB"/>
            <a:t>The various forms of knowledge which enable healthcare practitioners to exercise their professional judgement to make wiser judgements in the situations of uncertainty they will certainly encounter in their professional future. </a:t>
          </a:r>
          <a:endParaRPr lang="en-US"/>
        </a:p>
      </dgm:t>
    </dgm:pt>
    <dgm:pt modelId="{19A3630A-4167-4332-9A3C-14758AEBB85A}" type="parTrans" cxnId="{EF7D98E4-B3D7-4714-AA3F-235440B694C4}">
      <dgm:prSet/>
      <dgm:spPr/>
      <dgm:t>
        <a:bodyPr/>
        <a:lstStyle/>
        <a:p>
          <a:endParaRPr lang="en-US"/>
        </a:p>
      </dgm:t>
    </dgm:pt>
    <dgm:pt modelId="{9928696F-B0F9-40D3-94D1-19F7B1BCC06B}" type="sibTrans" cxnId="{EF7D98E4-B3D7-4714-AA3F-235440B694C4}">
      <dgm:prSet/>
      <dgm:spPr/>
      <dgm:t>
        <a:bodyPr/>
        <a:lstStyle/>
        <a:p>
          <a:endParaRPr lang="en-US"/>
        </a:p>
      </dgm:t>
    </dgm:pt>
    <dgm:pt modelId="{1C6A5474-276F-414C-B861-F2C224CB8477}" type="pres">
      <dgm:prSet presAssocID="{CCA6E40B-AE9A-4F78-AB4A-A17DB0E29E3A}" presName="linear" presStyleCnt="0">
        <dgm:presLayoutVars>
          <dgm:animLvl val="lvl"/>
          <dgm:resizeHandles val="exact"/>
        </dgm:presLayoutVars>
      </dgm:prSet>
      <dgm:spPr/>
    </dgm:pt>
    <dgm:pt modelId="{05FAE907-71B8-4582-89AA-CFF97B0A9297}" type="pres">
      <dgm:prSet presAssocID="{BFC43805-FA9C-480C-AB08-60F8A796CC2F}" presName="parentText" presStyleLbl="node1" presStyleIdx="0" presStyleCnt="1">
        <dgm:presLayoutVars>
          <dgm:chMax val="0"/>
          <dgm:bulletEnabled val="1"/>
        </dgm:presLayoutVars>
      </dgm:prSet>
      <dgm:spPr/>
    </dgm:pt>
    <dgm:pt modelId="{5699E76E-487C-4ED0-BECC-45A5C8702A9B}" type="pres">
      <dgm:prSet presAssocID="{BFC43805-FA9C-480C-AB08-60F8A796CC2F}" presName="childText" presStyleLbl="revTx" presStyleIdx="0" presStyleCnt="1">
        <dgm:presLayoutVars>
          <dgm:bulletEnabled val="1"/>
        </dgm:presLayoutVars>
      </dgm:prSet>
      <dgm:spPr/>
    </dgm:pt>
  </dgm:ptLst>
  <dgm:cxnLst>
    <dgm:cxn modelId="{CCBCED60-DEFC-4688-96A4-CA0759C1C9CE}" srcId="{BFC43805-FA9C-480C-AB08-60F8A796CC2F}" destId="{B0EB998F-55F7-41B3-9594-4A364581AFE7}" srcOrd="0" destOrd="0" parTransId="{536207D3-BDCD-4F48-825C-96F05E1D6497}" sibTransId="{1C2C089F-560F-4666-8697-E07191DCB1B9}"/>
    <dgm:cxn modelId="{41E2964A-5538-423A-A7F5-1C0A034BB57B}" type="presOf" srcId="{6D2AA57A-8C3E-4E5F-9757-097C08D53D0B}" destId="{5699E76E-487C-4ED0-BECC-45A5C8702A9B}" srcOrd="0" destOrd="2" presId="urn:microsoft.com/office/officeart/2005/8/layout/vList2"/>
    <dgm:cxn modelId="{B6E3CF7A-1367-4034-A0E7-E3708362E671}" type="presOf" srcId="{A0FD3712-055E-4172-867D-85D681F625EB}" destId="{5699E76E-487C-4ED0-BECC-45A5C8702A9B}" srcOrd="0" destOrd="1" presId="urn:microsoft.com/office/officeart/2005/8/layout/vList2"/>
    <dgm:cxn modelId="{5579468E-CBD7-40BE-9885-849BCDF78931}" srcId="{CCA6E40B-AE9A-4F78-AB4A-A17DB0E29E3A}" destId="{BFC43805-FA9C-480C-AB08-60F8A796CC2F}" srcOrd="0" destOrd="0" parTransId="{B78BA96B-02B3-4085-AA92-5DE9C5340B04}" sibTransId="{346BC386-B4EC-4C44-B72C-CC94B645FF97}"/>
    <dgm:cxn modelId="{3D7AAFAF-414B-4823-8B70-D404028BB30B}" type="presOf" srcId="{B0EB998F-55F7-41B3-9594-4A364581AFE7}" destId="{5699E76E-487C-4ED0-BECC-45A5C8702A9B}" srcOrd="0" destOrd="0" presId="urn:microsoft.com/office/officeart/2005/8/layout/vList2"/>
    <dgm:cxn modelId="{75AFA1B2-51E3-4D03-AC0B-758DFED47288}" srcId="{BFC43805-FA9C-480C-AB08-60F8A796CC2F}" destId="{A0FD3712-055E-4172-867D-85D681F625EB}" srcOrd="1" destOrd="0" parTransId="{167FB136-AB1A-4041-B860-077502AEE8DE}" sibTransId="{B152D087-1C49-4EF3-B9EB-D126433D22A7}"/>
    <dgm:cxn modelId="{DD9B3BB4-B0A6-42DE-861D-33A182B054FF}" type="presOf" srcId="{BFC43805-FA9C-480C-AB08-60F8A796CC2F}" destId="{05FAE907-71B8-4582-89AA-CFF97B0A9297}" srcOrd="0" destOrd="0" presId="urn:microsoft.com/office/officeart/2005/8/layout/vList2"/>
    <dgm:cxn modelId="{A50D17D2-3B80-47DD-B40E-EBE3207D9857}" type="presOf" srcId="{CCA6E40B-AE9A-4F78-AB4A-A17DB0E29E3A}" destId="{1C6A5474-276F-414C-B861-F2C224CB8477}" srcOrd="0" destOrd="0" presId="urn:microsoft.com/office/officeart/2005/8/layout/vList2"/>
    <dgm:cxn modelId="{EF7D98E4-B3D7-4714-AA3F-235440B694C4}" srcId="{BFC43805-FA9C-480C-AB08-60F8A796CC2F}" destId="{6D2AA57A-8C3E-4E5F-9757-097C08D53D0B}" srcOrd="2" destOrd="0" parTransId="{19A3630A-4167-4332-9A3C-14758AEBB85A}" sibTransId="{9928696F-B0F9-40D3-94D1-19F7B1BCC06B}"/>
    <dgm:cxn modelId="{9747DF34-BF25-454F-BE3E-05AB7A6CFE20}" type="presParOf" srcId="{1C6A5474-276F-414C-B861-F2C224CB8477}" destId="{05FAE907-71B8-4582-89AA-CFF97B0A9297}" srcOrd="0" destOrd="0" presId="urn:microsoft.com/office/officeart/2005/8/layout/vList2"/>
    <dgm:cxn modelId="{88DE914B-D5F6-4492-9999-45396BD03BFD}" type="presParOf" srcId="{1C6A5474-276F-414C-B861-F2C224CB8477}" destId="{5699E76E-487C-4ED0-BECC-45A5C8702A9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03EF1-9C03-4E7B-99A0-B8A6E3F162F9}">
      <dsp:nvSpPr>
        <dsp:cNvPr id="0" name=""/>
        <dsp:cNvSpPr/>
      </dsp:nvSpPr>
      <dsp:spPr>
        <a:xfrm>
          <a:off x="0" y="2693"/>
          <a:ext cx="11366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E3CDD0-4A54-4E5E-BC4D-403B230FD513}">
      <dsp:nvSpPr>
        <dsp:cNvPr id="0" name=""/>
        <dsp:cNvSpPr/>
      </dsp:nvSpPr>
      <dsp:spPr>
        <a:xfrm>
          <a:off x="0" y="2693"/>
          <a:ext cx="11366695" cy="1836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b="1" kern="1200" dirty="0"/>
            <a:t>CPD</a:t>
          </a:r>
          <a:r>
            <a:rPr lang="en-GB" sz="2700" kern="1200" dirty="0"/>
            <a:t> should be tailored to fill gaps in knowledge, skills, attitudes and management, identified in appraisal of service or individual reflection on practice and personal interests</a:t>
          </a:r>
          <a:endParaRPr lang="en-US" sz="2700" kern="1200" dirty="0"/>
        </a:p>
      </dsp:txBody>
      <dsp:txXfrm>
        <a:off x="0" y="2693"/>
        <a:ext cx="11366695" cy="1836798"/>
      </dsp:txXfrm>
    </dsp:sp>
    <dsp:sp modelId="{F451EF10-C493-4D52-9466-997C00383793}">
      <dsp:nvSpPr>
        <dsp:cNvPr id="0" name=""/>
        <dsp:cNvSpPr/>
      </dsp:nvSpPr>
      <dsp:spPr>
        <a:xfrm>
          <a:off x="0" y="1839491"/>
          <a:ext cx="11366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A8AA3A-F436-4334-9C59-D99AB918417C}">
      <dsp:nvSpPr>
        <dsp:cNvPr id="0" name=""/>
        <dsp:cNvSpPr/>
      </dsp:nvSpPr>
      <dsp:spPr>
        <a:xfrm>
          <a:off x="0" y="1839491"/>
          <a:ext cx="11366695" cy="1836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In order to practise appropriately throughout their professional life, healthcare practitioners must remain up-to-date, which entails engaging </a:t>
          </a:r>
          <a:r>
            <a:rPr lang="en-GB" sz="2700" kern="1200" dirty="0">
              <a:highlight>
                <a:srgbClr val="0000FF"/>
              </a:highlight>
            </a:rPr>
            <a:t>in some form of continuing education. </a:t>
          </a:r>
          <a:endParaRPr lang="en-US" sz="2700" kern="1200" dirty="0">
            <a:highlight>
              <a:srgbClr val="0000FF"/>
            </a:highlight>
          </a:endParaRPr>
        </a:p>
      </dsp:txBody>
      <dsp:txXfrm>
        <a:off x="0" y="1839491"/>
        <a:ext cx="11366695" cy="1836798"/>
      </dsp:txXfrm>
    </dsp:sp>
    <dsp:sp modelId="{69699433-5487-45F8-B68B-C7754FD81890}">
      <dsp:nvSpPr>
        <dsp:cNvPr id="0" name=""/>
        <dsp:cNvSpPr/>
      </dsp:nvSpPr>
      <dsp:spPr>
        <a:xfrm>
          <a:off x="0" y="3676289"/>
          <a:ext cx="11366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B095E-C7FC-4934-B734-2A15253E4FCC}">
      <dsp:nvSpPr>
        <dsp:cNvPr id="0" name=""/>
        <dsp:cNvSpPr/>
      </dsp:nvSpPr>
      <dsp:spPr>
        <a:xfrm>
          <a:off x="0" y="3676289"/>
          <a:ext cx="11366695" cy="1836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To deliver the highest quality of patient care, the content of CPD must be directed towards enhancing roles and competencies (both clinical skills and theoretical knowledge), and organisation of work (team building and leadership), communication, healthcare practice, research and administration.</a:t>
          </a:r>
          <a:endParaRPr lang="en-US" sz="2700" kern="1200" dirty="0"/>
        </a:p>
      </dsp:txBody>
      <dsp:txXfrm>
        <a:off x="0" y="3676289"/>
        <a:ext cx="11366695" cy="1836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48582-F200-49CC-9B48-82E10B4F2661}">
      <dsp:nvSpPr>
        <dsp:cNvPr id="0" name=""/>
        <dsp:cNvSpPr/>
      </dsp:nvSpPr>
      <dsp:spPr>
        <a:xfrm>
          <a:off x="0" y="321779"/>
          <a:ext cx="3602934" cy="21617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tx1"/>
              </a:solidFill>
            </a:rPr>
            <a:t>CPD is important for all health and social care staff in all settings, including the independent and third sectors. </a:t>
          </a:r>
          <a:endParaRPr lang="en-US" sz="1800" b="1" kern="1200" dirty="0">
            <a:solidFill>
              <a:schemeClr val="tx1"/>
            </a:solidFill>
          </a:endParaRPr>
        </a:p>
      </dsp:txBody>
      <dsp:txXfrm>
        <a:off x="0" y="321779"/>
        <a:ext cx="3602934" cy="2161760"/>
      </dsp:txXfrm>
    </dsp:sp>
    <dsp:sp modelId="{57AC9525-20FC-4BCE-BC11-782BA7D0D93F}">
      <dsp:nvSpPr>
        <dsp:cNvPr id="0" name=""/>
        <dsp:cNvSpPr/>
      </dsp:nvSpPr>
      <dsp:spPr>
        <a:xfrm>
          <a:off x="3963228" y="321779"/>
          <a:ext cx="3602934" cy="21617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tx1"/>
              </a:solidFill>
            </a:rPr>
            <a:t>Everyone should be given the opportunity to access learning, whether to develop their career, or remain in their current role and be the best they can be. </a:t>
          </a:r>
          <a:endParaRPr lang="en-US" sz="1800" b="1" kern="1200" dirty="0">
            <a:solidFill>
              <a:schemeClr val="tx1"/>
            </a:solidFill>
          </a:endParaRPr>
        </a:p>
      </dsp:txBody>
      <dsp:txXfrm>
        <a:off x="3963228" y="321779"/>
        <a:ext cx="3602934" cy="2161760"/>
      </dsp:txXfrm>
    </dsp:sp>
    <dsp:sp modelId="{DD307EA5-9E0C-4650-ABFD-145AB6607D3B}">
      <dsp:nvSpPr>
        <dsp:cNvPr id="0" name=""/>
        <dsp:cNvSpPr/>
      </dsp:nvSpPr>
      <dsp:spPr>
        <a:xfrm>
          <a:off x="7926456" y="321779"/>
          <a:ext cx="3602934" cy="21617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tx1"/>
              </a:solidFill>
            </a:rPr>
            <a:t>All staff should have confidence that their knowledge and skills are up to date. </a:t>
          </a:r>
          <a:endParaRPr lang="en-US" sz="1800" b="1" kern="1200" dirty="0">
            <a:solidFill>
              <a:schemeClr val="tx1"/>
            </a:solidFill>
          </a:endParaRPr>
        </a:p>
      </dsp:txBody>
      <dsp:txXfrm>
        <a:off x="7926456" y="321779"/>
        <a:ext cx="3602934" cy="2161760"/>
      </dsp:txXfrm>
    </dsp:sp>
    <dsp:sp modelId="{50FF6E12-FBC0-477F-904F-7C35E8457D12}">
      <dsp:nvSpPr>
        <dsp:cNvPr id="0" name=""/>
        <dsp:cNvSpPr/>
      </dsp:nvSpPr>
      <dsp:spPr>
        <a:xfrm>
          <a:off x="0" y="2843833"/>
          <a:ext cx="3602934" cy="21617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tx1"/>
              </a:solidFill>
            </a:rPr>
            <a:t>For example, there is international evidence that CPD is vitally important for healthcare staff in terms of their professional and personal development and in contributing to improved patient/service users  outcomes and increased public confidence. </a:t>
          </a:r>
          <a:endParaRPr lang="en-US" sz="1800" b="1" kern="1200" dirty="0">
            <a:solidFill>
              <a:schemeClr val="tx1"/>
            </a:solidFill>
          </a:endParaRPr>
        </a:p>
      </dsp:txBody>
      <dsp:txXfrm>
        <a:off x="0" y="2843833"/>
        <a:ext cx="3602934" cy="2161760"/>
      </dsp:txXfrm>
    </dsp:sp>
    <dsp:sp modelId="{5317E959-4664-4333-8CA6-349029B6CF68}">
      <dsp:nvSpPr>
        <dsp:cNvPr id="0" name=""/>
        <dsp:cNvSpPr/>
      </dsp:nvSpPr>
      <dsp:spPr>
        <a:xfrm>
          <a:off x="3963228" y="2843833"/>
          <a:ext cx="3602934" cy="21617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tx1"/>
              </a:solidFill>
            </a:rPr>
            <a:t>it has an important role in creating a healthier and happier workplace, citing strong links between learning and wellbeing. </a:t>
          </a:r>
          <a:endParaRPr lang="en-US" sz="1800" b="1" kern="1200" dirty="0">
            <a:solidFill>
              <a:schemeClr val="tx1"/>
            </a:solidFill>
          </a:endParaRPr>
        </a:p>
      </dsp:txBody>
      <dsp:txXfrm>
        <a:off x="3963228" y="2843833"/>
        <a:ext cx="3602934" cy="2161760"/>
      </dsp:txXfrm>
    </dsp:sp>
    <dsp:sp modelId="{BA846E1A-776F-4F19-A6DE-0871DF2D1B13}">
      <dsp:nvSpPr>
        <dsp:cNvPr id="0" name=""/>
        <dsp:cNvSpPr/>
      </dsp:nvSpPr>
      <dsp:spPr>
        <a:xfrm>
          <a:off x="7926456" y="2843833"/>
          <a:ext cx="3602934" cy="21617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tx1"/>
              </a:solidFill>
            </a:rPr>
            <a:t>Developing the skills of staff members can improve productivity, encourage retention and inspire innovation. </a:t>
          </a:r>
          <a:endParaRPr lang="en-US" sz="1800" b="1" kern="1200" dirty="0">
            <a:solidFill>
              <a:schemeClr val="tx1"/>
            </a:solidFill>
          </a:endParaRPr>
        </a:p>
      </dsp:txBody>
      <dsp:txXfrm>
        <a:off x="7926456" y="2843833"/>
        <a:ext cx="3602934" cy="216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5F400-E3EA-4C20-9561-F53084B9632E}">
      <dsp:nvSpPr>
        <dsp:cNvPr id="0" name=""/>
        <dsp:cNvSpPr/>
      </dsp:nvSpPr>
      <dsp:spPr>
        <a:xfrm>
          <a:off x="0" y="0"/>
          <a:ext cx="1880963" cy="105099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b="1" i="1" kern="1200" dirty="0">
              <a:solidFill>
                <a:schemeClr val="tx1"/>
              </a:solidFill>
              <a:highlight>
                <a:srgbClr val="008080"/>
              </a:highlight>
              <a:latin typeface="Candara" panose="020E0502030303020204" pitchFamily="34" charset="0"/>
            </a:rPr>
            <a:t>Cont.….</a:t>
          </a:r>
          <a:endParaRPr lang="en-US" sz="3200" kern="1200" dirty="0">
            <a:solidFill>
              <a:schemeClr val="tx1"/>
            </a:solidFill>
            <a:highlight>
              <a:srgbClr val="008080"/>
            </a:highlight>
            <a:latin typeface="Candara" panose="020E0502030303020204" pitchFamily="34" charset="0"/>
          </a:endParaRPr>
        </a:p>
      </dsp:txBody>
      <dsp:txXfrm>
        <a:off x="0" y="0"/>
        <a:ext cx="1880963" cy="1050999"/>
      </dsp:txXfrm>
    </dsp:sp>
    <dsp:sp modelId="{CF76578E-B1FE-45A4-B19F-8DBA3D244E6F}">
      <dsp:nvSpPr>
        <dsp:cNvPr id="0" name=""/>
        <dsp:cNvSpPr/>
      </dsp:nvSpPr>
      <dsp:spPr>
        <a:xfrm>
          <a:off x="6987744" y="121718"/>
          <a:ext cx="4349049" cy="2609429"/>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solidFill>
                <a:schemeClr val="bg1"/>
              </a:solidFill>
            </a:rPr>
            <a:t>For registered nurses, in 1995, the Nursing and Midwifery Council (NMC) introduced </a:t>
          </a:r>
          <a:r>
            <a:rPr lang="en-GB" sz="2100" b="1" kern="1200" dirty="0">
              <a:solidFill>
                <a:schemeClr val="bg1"/>
              </a:solidFill>
              <a:highlight>
                <a:srgbClr val="FF00FF"/>
              </a:highlight>
            </a:rPr>
            <a:t>a minimum requirement of 35 hours of CPD over three years </a:t>
          </a:r>
          <a:r>
            <a:rPr lang="en-GB" sz="2100" b="1" kern="1200" dirty="0">
              <a:solidFill>
                <a:schemeClr val="bg1"/>
              </a:solidFill>
            </a:rPr>
            <a:t>in order for nurses to be able to remain on the register. </a:t>
          </a:r>
          <a:endParaRPr lang="en-US" sz="2100" b="1" kern="1200" dirty="0">
            <a:solidFill>
              <a:schemeClr val="bg1"/>
            </a:solidFill>
          </a:endParaRPr>
        </a:p>
      </dsp:txBody>
      <dsp:txXfrm>
        <a:off x="6987744" y="121718"/>
        <a:ext cx="4349049" cy="2609429"/>
      </dsp:txXfrm>
    </dsp:sp>
    <dsp:sp modelId="{14E04672-AFAC-4E48-84B3-26A4429EA42B}">
      <dsp:nvSpPr>
        <dsp:cNvPr id="0" name=""/>
        <dsp:cNvSpPr/>
      </dsp:nvSpPr>
      <dsp:spPr>
        <a:xfrm>
          <a:off x="2256631" y="130460"/>
          <a:ext cx="4349049" cy="260942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kern="1200" dirty="0">
              <a:solidFill>
                <a:schemeClr val="bg1"/>
              </a:solidFill>
            </a:rPr>
            <a:t>Example:</a:t>
          </a:r>
        </a:p>
        <a:p>
          <a:pPr marL="0" lvl="0" indent="0" algn="ctr" defTabSz="1066800">
            <a:lnSpc>
              <a:spcPct val="90000"/>
            </a:lnSpc>
            <a:spcBef>
              <a:spcPct val="0"/>
            </a:spcBef>
            <a:spcAft>
              <a:spcPct val="35000"/>
            </a:spcAft>
            <a:buNone/>
          </a:pPr>
          <a:r>
            <a:rPr lang="en-GB" sz="2100" b="1" i="1" kern="1200" dirty="0"/>
            <a:t>In April 2016, revalidation was introduced. </a:t>
          </a:r>
          <a:endParaRPr lang="en-US" sz="2100" kern="1200" dirty="0"/>
        </a:p>
      </dsp:txBody>
      <dsp:txXfrm>
        <a:off x="2256631" y="130460"/>
        <a:ext cx="4349049" cy="2609429"/>
      </dsp:txXfrm>
    </dsp:sp>
    <dsp:sp modelId="{8359EABC-B95A-41ED-A671-044EBE7B8B9A}">
      <dsp:nvSpPr>
        <dsp:cNvPr id="0" name=""/>
        <dsp:cNvSpPr/>
      </dsp:nvSpPr>
      <dsp:spPr>
        <a:xfrm>
          <a:off x="1165063" y="3099799"/>
          <a:ext cx="4349049" cy="260942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solidFill>
                <a:schemeClr val="bg1"/>
              </a:solidFill>
            </a:rPr>
            <a:t>This requires nurses to continue to undertake at least 35 hours CPD over three years, but at least </a:t>
          </a:r>
          <a:r>
            <a:rPr lang="en-GB" sz="2100" b="1" kern="1200" dirty="0">
              <a:solidFill>
                <a:schemeClr val="bg1"/>
              </a:solidFill>
              <a:highlight>
                <a:srgbClr val="FF00FF"/>
              </a:highlight>
            </a:rPr>
            <a:t>20 hours of this must be in participation with other learners </a:t>
          </a:r>
          <a:r>
            <a:rPr lang="en-GB" sz="2100" b="1" kern="1200" dirty="0">
              <a:solidFill>
                <a:schemeClr val="bg1"/>
              </a:solidFill>
            </a:rPr>
            <a:t>— </a:t>
          </a:r>
          <a:r>
            <a:rPr lang="en-GB" sz="2100" b="1" kern="1200" dirty="0">
              <a:solidFill>
                <a:schemeClr val="bg1"/>
              </a:solidFill>
              <a:highlight>
                <a:srgbClr val="00FF00"/>
              </a:highlight>
            </a:rPr>
            <a:t>for example, </a:t>
          </a:r>
          <a:r>
            <a:rPr lang="en-GB" sz="2100" b="1" kern="1200" dirty="0">
              <a:solidFill>
                <a:schemeClr val="bg1"/>
              </a:solidFill>
            </a:rPr>
            <a:t>attending seminars, shadowing colleagues and taking part in learning workshops. </a:t>
          </a:r>
          <a:endParaRPr lang="en-US" sz="2100" b="1" kern="1200" dirty="0">
            <a:solidFill>
              <a:schemeClr val="bg1"/>
            </a:solidFill>
          </a:endParaRPr>
        </a:p>
      </dsp:txBody>
      <dsp:txXfrm>
        <a:off x="1165063" y="3099799"/>
        <a:ext cx="4349049" cy="2609429"/>
      </dsp:txXfrm>
    </dsp:sp>
    <dsp:sp modelId="{A290E577-63DF-45A7-A066-1C989E708BDC}">
      <dsp:nvSpPr>
        <dsp:cNvPr id="0" name=""/>
        <dsp:cNvSpPr/>
      </dsp:nvSpPr>
      <dsp:spPr>
        <a:xfrm>
          <a:off x="5949017" y="3099799"/>
          <a:ext cx="4349049" cy="260942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solidFill>
                <a:schemeClr val="bg1"/>
              </a:solidFill>
            </a:rPr>
            <a:t>Nurses should also be able to provide evidence of learning outcomes directly relevant to their specialty, recording them in a portfolio.</a:t>
          </a:r>
          <a:endParaRPr lang="en-US" sz="2100" b="1" kern="1200" dirty="0">
            <a:solidFill>
              <a:schemeClr val="bg1"/>
            </a:solidFill>
          </a:endParaRPr>
        </a:p>
      </dsp:txBody>
      <dsp:txXfrm>
        <a:off x="5949017" y="3099799"/>
        <a:ext cx="4349049" cy="26094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383BF-F469-44B0-BEED-EDB0E8DA44E0}">
      <dsp:nvSpPr>
        <dsp:cNvPr id="0" name=""/>
        <dsp:cNvSpPr/>
      </dsp:nvSpPr>
      <dsp:spPr>
        <a:xfrm>
          <a:off x="0" y="631"/>
          <a:ext cx="115214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1FD080-6D66-4E05-87A1-E2B1D00BE36D}">
      <dsp:nvSpPr>
        <dsp:cNvPr id="0" name=""/>
        <dsp:cNvSpPr/>
      </dsp:nvSpPr>
      <dsp:spPr>
        <a:xfrm>
          <a:off x="0" y="631"/>
          <a:ext cx="11521440" cy="7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You should therefore:</a:t>
          </a:r>
          <a:endParaRPr lang="en-US" sz="2000" kern="1200"/>
        </a:p>
      </dsp:txBody>
      <dsp:txXfrm>
        <a:off x="0" y="631"/>
        <a:ext cx="11521440" cy="738464"/>
      </dsp:txXfrm>
    </dsp:sp>
    <dsp:sp modelId="{2F4AEC79-00C6-48F5-AA89-52E66E8CD202}">
      <dsp:nvSpPr>
        <dsp:cNvPr id="0" name=""/>
        <dsp:cNvSpPr/>
      </dsp:nvSpPr>
      <dsp:spPr>
        <a:xfrm>
          <a:off x="0" y="739095"/>
          <a:ext cx="115214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561CE07-D9DA-4A41-BEEC-50B79EBC6050}">
      <dsp:nvSpPr>
        <dsp:cNvPr id="0" name=""/>
        <dsp:cNvSpPr/>
      </dsp:nvSpPr>
      <dsp:spPr>
        <a:xfrm>
          <a:off x="0" y="739095"/>
          <a:ext cx="11521440" cy="7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a:t>Keep a note of </a:t>
          </a:r>
          <a:r>
            <a:rPr lang="en-GB" sz="2000" b="1" i="0" kern="1200"/>
            <a:t>your development needs and goals</a:t>
          </a:r>
          <a:r>
            <a:rPr lang="en-GB" sz="2000" b="0" i="0" kern="1200"/>
            <a:t>, and make a regular (quarterly, six-monthly or annual) assessment of your progress against them;</a:t>
          </a:r>
          <a:endParaRPr lang="en-US" sz="2000" kern="1200"/>
        </a:p>
      </dsp:txBody>
      <dsp:txXfrm>
        <a:off x="0" y="739095"/>
        <a:ext cx="11521440" cy="738464"/>
      </dsp:txXfrm>
    </dsp:sp>
    <dsp:sp modelId="{55365755-A9FB-44ED-9C2F-FD90E35FCE8C}">
      <dsp:nvSpPr>
        <dsp:cNvPr id="0" name=""/>
        <dsp:cNvSpPr/>
      </dsp:nvSpPr>
      <dsp:spPr>
        <a:xfrm>
          <a:off x="0" y="1477559"/>
          <a:ext cx="115214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5B47C0A-F631-4AC9-9652-8DD7EF3BAFCC}">
      <dsp:nvSpPr>
        <dsp:cNvPr id="0" name=""/>
        <dsp:cNvSpPr/>
      </dsp:nvSpPr>
      <dsp:spPr>
        <a:xfrm>
          <a:off x="0" y="1477559"/>
          <a:ext cx="11521440" cy="7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Record any training courses attended</a:t>
          </a:r>
          <a:r>
            <a:rPr lang="en-GB" sz="2000" b="0" i="0" kern="1200"/>
            <a:t>, with a copy of any certificates or qualifications obtained. Keep a record of the date, provider, aims of the training, and your thoughts on what you learned from it;</a:t>
          </a:r>
          <a:endParaRPr lang="en-US" sz="2000" kern="1200"/>
        </a:p>
      </dsp:txBody>
      <dsp:txXfrm>
        <a:off x="0" y="1477559"/>
        <a:ext cx="11521440" cy="738464"/>
      </dsp:txXfrm>
    </dsp:sp>
    <dsp:sp modelId="{60F1EC8F-1A69-4499-816F-2D1BB21AE54D}">
      <dsp:nvSpPr>
        <dsp:cNvPr id="0" name=""/>
        <dsp:cNvSpPr/>
      </dsp:nvSpPr>
      <dsp:spPr>
        <a:xfrm>
          <a:off x="0" y="2216023"/>
          <a:ext cx="115214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E4FAF62-21FD-4AFC-A32B-8706CF843654}">
      <dsp:nvSpPr>
        <dsp:cNvPr id="0" name=""/>
        <dsp:cNvSpPr/>
      </dsp:nvSpPr>
      <dsp:spPr>
        <a:xfrm>
          <a:off x="0" y="2216023"/>
          <a:ext cx="11521440" cy="7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Make a note of any shadowing, video-assisted training or similar</a:t>
          </a:r>
          <a:r>
            <a:rPr lang="en-GB" sz="2000" b="0" i="0" kern="1200"/>
            <a:t>. In each case, record the provider, the aims, and your thoughts about what you learned;</a:t>
          </a:r>
          <a:endParaRPr lang="en-US" sz="2000" kern="1200"/>
        </a:p>
      </dsp:txBody>
      <dsp:txXfrm>
        <a:off x="0" y="2216023"/>
        <a:ext cx="11521440" cy="738464"/>
      </dsp:txXfrm>
    </dsp:sp>
    <dsp:sp modelId="{15FDEA08-0E5E-47C3-9A01-11DCCC54C95C}">
      <dsp:nvSpPr>
        <dsp:cNvPr id="0" name=""/>
        <dsp:cNvSpPr/>
      </dsp:nvSpPr>
      <dsp:spPr>
        <a:xfrm>
          <a:off x="0" y="2954488"/>
          <a:ext cx="115214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837D2A3-B479-41F0-BA23-C928A5BEEC92}">
      <dsp:nvSpPr>
        <dsp:cNvPr id="0" name=""/>
        <dsp:cNvSpPr/>
      </dsp:nvSpPr>
      <dsp:spPr>
        <a:xfrm>
          <a:off x="0" y="2954488"/>
          <a:ext cx="11521440" cy="7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For any coaching or mentoring sessions</a:t>
          </a:r>
          <a:r>
            <a:rPr lang="en-GB" sz="2000" b="0" i="0" kern="1200"/>
            <a:t>, make a note of the date, the person you were with, what you discussed, and what you intend to do differently as a result;</a:t>
          </a:r>
          <a:endParaRPr lang="en-US" sz="2000" kern="1200"/>
        </a:p>
      </dsp:txBody>
      <dsp:txXfrm>
        <a:off x="0" y="2954488"/>
        <a:ext cx="11521440" cy="738464"/>
      </dsp:txXfrm>
    </dsp:sp>
    <dsp:sp modelId="{AA4D6194-6216-450A-AC03-DA7BDB8D0863}">
      <dsp:nvSpPr>
        <dsp:cNvPr id="0" name=""/>
        <dsp:cNvSpPr/>
      </dsp:nvSpPr>
      <dsp:spPr>
        <a:xfrm>
          <a:off x="0" y="3692952"/>
          <a:ext cx="115214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BC34F9-F9D0-477A-B412-8BE508F7932B}">
      <dsp:nvSpPr>
        <dsp:cNvPr id="0" name=""/>
        <dsp:cNvSpPr/>
      </dsp:nvSpPr>
      <dsp:spPr>
        <a:xfrm>
          <a:off x="0" y="3692952"/>
          <a:ext cx="11521440" cy="7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a:t>For any reading and other informal development that you do, </a:t>
          </a:r>
          <a:r>
            <a:rPr lang="en-GB" sz="2000" b="1" i="0" kern="1200"/>
            <a:t>make a note of the book or website, and what you have learned and will do differently as a result;</a:t>
          </a:r>
          <a:endParaRPr lang="en-US" sz="2000" kern="1200"/>
        </a:p>
      </dsp:txBody>
      <dsp:txXfrm>
        <a:off x="0" y="3692952"/>
        <a:ext cx="11521440" cy="738464"/>
      </dsp:txXfrm>
    </dsp:sp>
    <dsp:sp modelId="{D8A84229-19A8-4CE0-8861-6CA6F649B748}">
      <dsp:nvSpPr>
        <dsp:cNvPr id="0" name=""/>
        <dsp:cNvSpPr/>
      </dsp:nvSpPr>
      <dsp:spPr>
        <a:xfrm>
          <a:off x="0" y="4431416"/>
          <a:ext cx="115214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1CD3DA-55FC-4EE3-81DE-1041845A8CBE}">
      <dsp:nvSpPr>
        <dsp:cNvPr id="0" name=""/>
        <dsp:cNvSpPr/>
      </dsp:nvSpPr>
      <dsp:spPr>
        <a:xfrm>
          <a:off x="0" y="4431416"/>
          <a:ext cx="11521440" cy="7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If you are involved in any critical incidents, or make particular mistakes from which you learn</a:t>
          </a:r>
          <a:r>
            <a:rPr lang="en-GB" sz="2000" b="0" i="0" kern="1200"/>
            <a:t>, record the details of the incident, what you learned, and what you will do differently as a result.</a:t>
          </a:r>
          <a:endParaRPr lang="en-US" sz="2000" kern="1200"/>
        </a:p>
      </dsp:txBody>
      <dsp:txXfrm>
        <a:off x="0" y="4431416"/>
        <a:ext cx="11521440" cy="738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AE907-71B8-4582-89AA-CFF97B0A9297}">
      <dsp:nvSpPr>
        <dsp:cNvPr id="0" name=""/>
        <dsp:cNvSpPr/>
      </dsp:nvSpPr>
      <dsp:spPr>
        <a:xfrm>
          <a:off x="0" y="17250"/>
          <a:ext cx="10945837" cy="8874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GB" sz="3700" kern="1200" dirty="0"/>
            <a:t>Make wiser judgements </a:t>
          </a:r>
          <a:endParaRPr lang="en-US" sz="3700" kern="1200" dirty="0"/>
        </a:p>
      </dsp:txBody>
      <dsp:txXfrm>
        <a:off x="43321" y="60571"/>
        <a:ext cx="10859195" cy="800803"/>
      </dsp:txXfrm>
    </dsp:sp>
    <dsp:sp modelId="{5699E76E-487C-4ED0-BECC-45A5C8702A9B}">
      <dsp:nvSpPr>
        <dsp:cNvPr id="0" name=""/>
        <dsp:cNvSpPr/>
      </dsp:nvSpPr>
      <dsp:spPr>
        <a:xfrm>
          <a:off x="0" y="904695"/>
          <a:ext cx="10945837" cy="4748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53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GB" sz="2900" kern="1200"/>
            <a:t>Healthcare practitioners are required all the time to make judgements in complex and unpredictable situations, where high levels of uncertainty occur and where paradox is common. </a:t>
          </a:r>
          <a:endParaRPr lang="en-US" sz="2900" kern="1200"/>
        </a:p>
        <a:p>
          <a:pPr marL="285750" lvl="1" indent="-285750" algn="l" defTabSz="1289050">
            <a:lnSpc>
              <a:spcPct val="90000"/>
            </a:lnSpc>
            <a:spcBef>
              <a:spcPct val="0"/>
            </a:spcBef>
            <a:spcAft>
              <a:spcPct val="20000"/>
            </a:spcAft>
            <a:buChar char="•"/>
          </a:pPr>
          <a:r>
            <a:rPr lang="en-GB" sz="2900" kern="1200"/>
            <a:t>The unstated contract between healthcare practitioners and the people they serve calls for a capacity to know what is “best” in any particular circumstance rather than what is “right” in some absolute sense. </a:t>
          </a:r>
          <a:endParaRPr lang="en-US" sz="2900" kern="1200"/>
        </a:p>
        <a:p>
          <a:pPr marL="285750" lvl="1" indent="-285750" algn="l" defTabSz="1289050">
            <a:lnSpc>
              <a:spcPct val="90000"/>
            </a:lnSpc>
            <a:spcBef>
              <a:spcPct val="0"/>
            </a:spcBef>
            <a:spcAft>
              <a:spcPct val="20000"/>
            </a:spcAft>
            <a:buChar char="•"/>
          </a:pPr>
          <a:r>
            <a:rPr lang="en-GB" sz="2900" kern="1200"/>
            <a:t>The various forms of knowledge which enable healthcare practitioners to exercise their professional judgement to make wiser judgements in the situations of uncertainty they will certainly encounter in their professional future. </a:t>
          </a:r>
          <a:endParaRPr lang="en-US" sz="2900" kern="1200"/>
        </a:p>
      </dsp:txBody>
      <dsp:txXfrm>
        <a:off x="0" y="904695"/>
        <a:ext cx="10945837" cy="47485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1C69C-9353-4382-BD52-DE17D0B10B94}" type="datetimeFigureOut">
              <a:rPr lang="en-GB" smtClean="0"/>
              <a:t>10/05/2021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ADA5E-2F12-46D4-80FE-BC629AF94F47}" type="slidenum">
              <a:rPr lang="en-GB" smtClean="0"/>
              <a:t>‹#›</a:t>
            </a:fld>
            <a:endParaRPr lang="en-GB"/>
          </a:p>
        </p:txBody>
      </p:sp>
    </p:spTree>
    <p:extLst>
      <p:ext uri="{BB962C8B-B14F-4D97-AF65-F5344CB8AC3E}">
        <p14:creationId xmlns:p14="http://schemas.microsoft.com/office/powerpoint/2010/main" val="417316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7488-F5E8-4D56-BD2B-1BC40A30D6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1DE625-927E-4992-9DA4-F6ADF931B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082C54-02CD-4A08-966C-A32BD5343ECD}"/>
              </a:ext>
            </a:extLst>
          </p:cNvPr>
          <p:cNvSpPr>
            <a:spLocks noGrp="1"/>
          </p:cNvSpPr>
          <p:nvPr>
            <p:ph type="dt" sz="half" idx="10"/>
          </p:nvPr>
        </p:nvSpPr>
        <p:spPr/>
        <p:txBody>
          <a:bodyPr/>
          <a:lstStyle/>
          <a:p>
            <a:fld id="{179ED736-4B1D-4806-A7F7-B82D29085FCA}" type="datetime1">
              <a:rPr lang="en-GB" smtClean="0"/>
              <a:t>10/05/2021</a:t>
            </a:fld>
            <a:endParaRPr lang="en-GB"/>
          </a:p>
        </p:txBody>
      </p:sp>
      <p:sp>
        <p:nvSpPr>
          <p:cNvPr id="5" name="Footer Placeholder 4">
            <a:extLst>
              <a:ext uri="{FF2B5EF4-FFF2-40B4-BE49-F238E27FC236}">
                <a16:creationId xmlns:a16="http://schemas.microsoft.com/office/drawing/2014/main" id="{5A33A238-F9F8-4EFC-93D0-8B6568B2343D}"/>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CC6898B1-960B-49F1-839F-895975B1FAD6}"/>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130166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9810-F535-4863-8488-EFBC1921F1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7E498-56C1-470B-A862-458E5DD02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92E45F-42B3-45CA-8C5D-E5578EF6B695}"/>
              </a:ext>
            </a:extLst>
          </p:cNvPr>
          <p:cNvSpPr>
            <a:spLocks noGrp="1"/>
          </p:cNvSpPr>
          <p:nvPr>
            <p:ph type="dt" sz="half" idx="10"/>
          </p:nvPr>
        </p:nvSpPr>
        <p:spPr/>
        <p:txBody>
          <a:bodyPr/>
          <a:lstStyle/>
          <a:p>
            <a:fld id="{D8130A97-C9A2-4E13-94BD-F4854150C0B1}" type="datetime1">
              <a:rPr lang="en-GB" smtClean="0"/>
              <a:t>10/05/2021</a:t>
            </a:fld>
            <a:endParaRPr lang="en-GB"/>
          </a:p>
        </p:txBody>
      </p:sp>
      <p:sp>
        <p:nvSpPr>
          <p:cNvPr id="5" name="Footer Placeholder 4">
            <a:extLst>
              <a:ext uri="{FF2B5EF4-FFF2-40B4-BE49-F238E27FC236}">
                <a16:creationId xmlns:a16="http://schemas.microsoft.com/office/drawing/2014/main" id="{B15C1843-5E0C-4A29-8BAB-BF7D3CB76C44}"/>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6D00F1C4-A09A-41B7-B388-9DD6B136E496}"/>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271825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F599F2-557E-4FCE-A803-C34FCE7E40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0D39FB-7967-46A0-85CB-302A5FC02D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43185B-55F6-4948-8D18-0B8461F7ECDA}"/>
              </a:ext>
            </a:extLst>
          </p:cNvPr>
          <p:cNvSpPr>
            <a:spLocks noGrp="1"/>
          </p:cNvSpPr>
          <p:nvPr>
            <p:ph type="dt" sz="half" idx="10"/>
          </p:nvPr>
        </p:nvSpPr>
        <p:spPr/>
        <p:txBody>
          <a:bodyPr/>
          <a:lstStyle/>
          <a:p>
            <a:fld id="{AC7239A6-387B-448D-9401-65D3BD613FAA}" type="datetime1">
              <a:rPr lang="en-GB" smtClean="0"/>
              <a:t>10/05/2021</a:t>
            </a:fld>
            <a:endParaRPr lang="en-GB"/>
          </a:p>
        </p:txBody>
      </p:sp>
      <p:sp>
        <p:nvSpPr>
          <p:cNvPr id="5" name="Footer Placeholder 4">
            <a:extLst>
              <a:ext uri="{FF2B5EF4-FFF2-40B4-BE49-F238E27FC236}">
                <a16:creationId xmlns:a16="http://schemas.microsoft.com/office/drawing/2014/main" id="{60DE0CE9-76D5-45A4-B4BF-054C99696157}"/>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5B091456-A9B4-4CCD-8CD4-65775BE014C9}"/>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378536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C8365692-0705-4E3C-853E-E99C95560E5A}" type="datetime1">
              <a:rPr lang="en-GB" altLang="en-US" smtClean="0"/>
              <a:t>10/05/2021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142150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6541-FBFB-4D52-8CE8-D5FE65B7C4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F922B3-D770-4588-BE67-24B341FA0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472C8C-847C-404E-8622-07088238D958}"/>
              </a:ext>
            </a:extLst>
          </p:cNvPr>
          <p:cNvSpPr>
            <a:spLocks noGrp="1"/>
          </p:cNvSpPr>
          <p:nvPr>
            <p:ph type="dt" sz="half" idx="10"/>
          </p:nvPr>
        </p:nvSpPr>
        <p:spPr/>
        <p:txBody>
          <a:bodyPr/>
          <a:lstStyle/>
          <a:p>
            <a:fld id="{B81699A2-5AB2-4CB1-9080-111A39889F1A}" type="datetime1">
              <a:rPr lang="en-GB" smtClean="0"/>
              <a:t>10/05/2021</a:t>
            </a:fld>
            <a:endParaRPr lang="en-GB"/>
          </a:p>
        </p:txBody>
      </p:sp>
      <p:sp>
        <p:nvSpPr>
          <p:cNvPr id="5" name="Footer Placeholder 4">
            <a:extLst>
              <a:ext uri="{FF2B5EF4-FFF2-40B4-BE49-F238E27FC236}">
                <a16:creationId xmlns:a16="http://schemas.microsoft.com/office/drawing/2014/main" id="{80A625A1-9FBE-40D0-86DA-26061275AF9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BD96E4A4-C6E8-417B-A5EA-8704264B6C00}"/>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176436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F365-EC68-4F4E-AD96-34F6D2F4C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93D015-8D24-44DB-82A6-A0983F1BC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0BFF0B-341F-4A6D-9D92-64B1C17E3456}"/>
              </a:ext>
            </a:extLst>
          </p:cNvPr>
          <p:cNvSpPr>
            <a:spLocks noGrp="1"/>
          </p:cNvSpPr>
          <p:nvPr>
            <p:ph type="dt" sz="half" idx="10"/>
          </p:nvPr>
        </p:nvSpPr>
        <p:spPr/>
        <p:txBody>
          <a:bodyPr/>
          <a:lstStyle/>
          <a:p>
            <a:fld id="{B2D9B0D3-E50E-4A05-8F06-DD57D504CC39}" type="datetime1">
              <a:rPr lang="en-GB" smtClean="0"/>
              <a:t>10/05/2021</a:t>
            </a:fld>
            <a:endParaRPr lang="en-GB"/>
          </a:p>
        </p:txBody>
      </p:sp>
      <p:sp>
        <p:nvSpPr>
          <p:cNvPr id="5" name="Footer Placeholder 4">
            <a:extLst>
              <a:ext uri="{FF2B5EF4-FFF2-40B4-BE49-F238E27FC236}">
                <a16:creationId xmlns:a16="http://schemas.microsoft.com/office/drawing/2014/main" id="{FCA61C8A-0B4B-45DC-A2CE-5575BC5143A5}"/>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CF8C2E1-4D01-483A-8451-F8F1098D55EB}"/>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351433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F2E9-F86E-4B38-A25E-A7AFF37D6B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B327B7-2D8C-4148-9A2F-4DBE498284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7EDDB6-0B02-4BFC-B0BD-D42A4F5CA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B78ACC-3348-48AE-84A4-A895B5BBA531}"/>
              </a:ext>
            </a:extLst>
          </p:cNvPr>
          <p:cNvSpPr>
            <a:spLocks noGrp="1"/>
          </p:cNvSpPr>
          <p:nvPr>
            <p:ph type="dt" sz="half" idx="10"/>
          </p:nvPr>
        </p:nvSpPr>
        <p:spPr/>
        <p:txBody>
          <a:bodyPr/>
          <a:lstStyle/>
          <a:p>
            <a:fld id="{99E57CEC-BB51-44CC-A7F2-900BB03B76DA}" type="datetime1">
              <a:rPr lang="en-GB" smtClean="0"/>
              <a:t>10/05/2021</a:t>
            </a:fld>
            <a:endParaRPr lang="en-GB"/>
          </a:p>
        </p:txBody>
      </p:sp>
      <p:sp>
        <p:nvSpPr>
          <p:cNvPr id="6" name="Footer Placeholder 5">
            <a:extLst>
              <a:ext uri="{FF2B5EF4-FFF2-40B4-BE49-F238E27FC236}">
                <a16:creationId xmlns:a16="http://schemas.microsoft.com/office/drawing/2014/main" id="{35F0CC79-EB9F-4F4E-A491-7C1FB9893F5E}"/>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496ECE32-8904-4FFF-A478-5883897F33F5}"/>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85113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4A9A-EB0C-4092-9B0E-992B280FC0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8E5A02-A68F-4113-91FE-9AFFB509F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B3161D-2437-42BB-B4EF-90CD9A0A3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53AB84C-3C7D-4AAE-B1EC-22D153E1E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DB7324-4F84-43F4-821A-ACD41DE20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41204B-0A0D-47C3-8560-A6CDACF7FB5C}"/>
              </a:ext>
            </a:extLst>
          </p:cNvPr>
          <p:cNvSpPr>
            <a:spLocks noGrp="1"/>
          </p:cNvSpPr>
          <p:nvPr>
            <p:ph type="dt" sz="half" idx="10"/>
          </p:nvPr>
        </p:nvSpPr>
        <p:spPr/>
        <p:txBody>
          <a:bodyPr/>
          <a:lstStyle/>
          <a:p>
            <a:fld id="{41DC8D9C-EACF-4FA9-92F6-A1EB0AA7766B}" type="datetime1">
              <a:rPr lang="en-GB" smtClean="0"/>
              <a:t>10/05/2021</a:t>
            </a:fld>
            <a:endParaRPr lang="en-GB"/>
          </a:p>
        </p:txBody>
      </p:sp>
      <p:sp>
        <p:nvSpPr>
          <p:cNvPr id="8" name="Footer Placeholder 7">
            <a:extLst>
              <a:ext uri="{FF2B5EF4-FFF2-40B4-BE49-F238E27FC236}">
                <a16:creationId xmlns:a16="http://schemas.microsoft.com/office/drawing/2014/main" id="{F8307698-AED0-4A61-AA2F-CAAB0713B286}"/>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749D98BA-C6BF-4773-8ED0-1ADF27ACE8D9}"/>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314603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3012-B72D-4D14-BB27-72383D9380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A9CB897-445F-4890-8748-6FB3AD496839}"/>
              </a:ext>
            </a:extLst>
          </p:cNvPr>
          <p:cNvSpPr>
            <a:spLocks noGrp="1"/>
          </p:cNvSpPr>
          <p:nvPr>
            <p:ph type="dt" sz="half" idx="10"/>
          </p:nvPr>
        </p:nvSpPr>
        <p:spPr/>
        <p:txBody>
          <a:bodyPr/>
          <a:lstStyle/>
          <a:p>
            <a:fld id="{2B339E00-4744-470E-86A1-1F4C77177EB7}" type="datetime1">
              <a:rPr lang="en-GB" smtClean="0"/>
              <a:t>10/05/2021</a:t>
            </a:fld>
            <a:endParaRPr lang="en-GB"/>
          </a:p>
        </p:txBody>
      </p:sp>
      <p:sp>
        <p:nvSpPr>
          <p:cNvPr id="4" name="Footer Placeholder 3">
            <a:extLst>
              <a:ext uri="{FF2B5EF4-FFF2-40B4-BE49-F238E27FC236}">
                <a16:creationId xmlns:a16="http://schemas.microsoft.com/office/drawing/2014/main" id="{76B035BF-CBE2-4F6D-8418-AD7CC813C3D7}"/>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A2D5FE41-A137-44E4-A427-08F086AD0D1C}"/>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364207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6FFA79-350A-4742-87F8-15DCBE45A8FF}"/>
              </a:ext>
            </a:extLst>
          </p:cNvPr>
          <p:cNvSpPr>
            <a:spLocks noGrp="1"/>
          </p:cNvSpPr>
          <p:nvPr>
            <p:ph type="dt" sz="half" idx="10"/>
          </p:nvPr>
        </p:nvSpPr>
        <p:spPr/>
        <p:txBody>
          <a:bodyPr/>
          <a:lstStyle/>
          <a:p>
            <a:fld id="{94605717-AAC8-46EC-95C5-FE6486C92BC2}" type="datetime1">
              <a:rPr lang="en-GB" smtClean="0"/>
              <a:t>10/05/2021</a:t>
            </a:fld>
            <a:endParaRPr lang="en-GB"/>
          </a:p>
        </p:txBody>
      </p:sp>
      <p:sp>
        <p:nvSpPr>
          <p:cNvPr id="3" name="Footer Placeholder 2">
            <a:extLst>
              <a:ext uri="{FF2B5EF4-FFF2-40B4-BE49-F238E27FC236}">
                <a16:creationId xmlns:a16="http://schemas.microsoft.com/office/drawing/2014/main" id="{74042437-0C98-4E52-BFDB-85579515EAE0}"/>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1C5EA49F-F8DA-49E9-8A54-AAF2014C0FD7}"/>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169076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E448-B66F-46A5-B100-91971D73A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6CCDAC-E42B-46AA-A63E-6118AE585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7138A1-882B-44C1-8E3F-2A9A87983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1B4A9-1452-4290-9AE0-CA2FAD300BF2}"/>
              </a:ext>
            </a:extLst>
          </p:cNvPr>
          <p:cNvSpPr>
            <a:spLocks noGrp="1"/>
          </p:cNvSpPr>
          <p:nvPr>
            <p:ph type="dt" sz="half" idx="10"/>
          </p:nvPr>
        </p:nvSpPr>
        <p:spPr/>
        <p:txBody>
          <a:bodyPr/>
          <a:lstStyle/>
          <a:p>
            <a:fld id="{7E430685-2B6D-449F-9497-1AED23C5EB8A}" type="datetime1">
              <a:rPr lang="en-GB" smtClean="0"/>
              <a:t>10/05/2021</a:t>
            </a:fld>
            <a:endParaRPr lang="en-GB"/>
          </a:p>
        </p:txBody>
      </p:sp>
      <p:sp>
        <p:nvSpPr>
          <p:cNvPr id="6" name="Footer Placeholder 5">
            <a:extLst>
              <a:ext uri="{FF2B5EF4-FFF2-40B4-BE49-F238E27FC236}">
                <a16:creationId xmlns:a16="http://schemas.microsoft.com/office/drawing/2014/main" id="{7DBFFD19-5EB4-477A-A0E8-F22F7723EA6A}"/>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E3780B83-1FA9-4401-A599-93B5519D8D74}"/>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60889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9402-450E-4E61-A46D-31BABD9C1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0332F7-B1BF-4CD4-A6FC-A51E8AF83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17CCEA-3216-4536-9EDA-1E8CCD383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40CB4-A2BA-451B-A4F8-2990A08C83B1}"/>
              </a:ext>
            </a:extLst>
          </p:cNvPr>
          <p:cNvSpPr>
            <a:spLocks noGrp="1"/>
          </p:cNvSpPr>
          <p:nvPr>
            <p:ph type="dt" sz="half" idx="10"/>
          </p:nvPr>
        </p:nvSpPr>
        <p:spPr/>
        <p:txBody>
          <a:bodyPr/>
          <a:lstStyle/>
          <a:p>
            <a:fld id="{5555D23C-1D2A-48CF-A00E-F887D568C668}" type="datetime1">
              <a:rPr lang="en-GB" smtClean="0"/>
              <a:t>10/05/2021</a:t>
            </a:fld>
            <a:endParaRPr lang="en-GB"/>
          </a:p>
        </p:txBody>
      </p:sp>
      <p:sp>
        <p:nvSpPr>
          <p:cNvPr id="6" name="Footer Placeholder 5">
            <a:extLst>
              <a:ext uri="{FF2B5EF4-FFF2-40B4-BE49-F238E27FC236}">
                <a16:creationId xmlns:a16="http://schemas.microsoft.com/office/drawing/2014/main" id="{A8FE0410-DF29-4693-8547-38A3E1A933EF}"/>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950739A9-A659-4958-82E9-30F8565D81D0}"/>
              </a:ext>
            </a:extLst>
          </p:cNvPr>
          <p:cNvSpPr>
            <a:spLocks noGrp="1"/>
          </p:cNvSpPr>
          <p:nvPr>
            <p:ph type="sldNum" sz="quarter" idx="12"/>
          </p:nvPr>
        </p:nvSpPr>
        <p:spPr/>
        <p:txBody>
          <a:bodyPr/>
          <a:lstStyle/>
          <a:p>
            <a:fld id="{FF0A4CEA-F5B8-48FA-A904-D36BD87555D7}" type="slidenum">
              <a:rPr lang="en-GB" smtClean="0"/>
              <a:t>‹#›</a:t>
            </a:fld>
            <a:endParaRPr lang="en-GB"/>
          </a:p>
        </p:txBody>
      </p:sp>
    </p:spTree>
    <p:extLst>
      <p:ext uri="{BB962C8B-B14F-4D97-AF65-F5344CB8AC3E}">
        <p14:creationId xmlns:p14="http://schemas.microsoft.com/office/powerpoint/2010/main" val="391901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891E7-567A-4865-83DF-5C5DED25D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C8019A-B2FC-4151-B757-60060E7E4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9A442C-276C-4E8C-8906-663C1D198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6A2E6-1D5F-47AA-B5C5-7D0ACB614FB5}" type="datetime1">
              <a:rPr lang="en-GB" smtClean="0"/>
              <a:t>10/05/2021</a:t>
            </a:fld>
            <a:endParaRPr lang="en-GB"/>
          </a:p>
        </p:txBody>
      </p:sp>
      <p:sp>
        <p:nvSpPr>
          <p:cNvPr id="5" name="Footer Placeholder 4">
            <a:extLst>
              <a:ext uri="{FF2B5EF4-FFF2-40B4-BE49-F238E27FC236}">
                <a16:creationId xmlns:a16="http://schemas.microsoft.com/office/drawing/2014/main" id="{5C1D1297-9792-4EC4-AD75-EE6CE8A481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E7263013-5F77-4837-A999-1A345A76F1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A4CEA-F5B8-48FA-A904-D36BD87555D7}" type="slidenum">
              <a:rPr lang="en-GB" smtClean="0"/>
              <a:t>‹#›</a:t>
            </a:fld>
            <a:endParaRPr lang="en-GB"/>
          </a:p>
        </p:txBody>
      </p:sp>
    </p:spTree>
    <p:extLst>
      <p:ext uri="{BB962C8B-B14F-4D97-AF65-F5344CB8AC3E}">
        <p14:creationId xmlns:p14="http://schemas.microsoft.com/office/powerpoint/2010/main" val="242179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killsyouneed.com/ps/personal-vision.html" TargetMode="Externa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killsyouneed.com/ps/areas-of-personal-developmen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8" Type="http://schemas.openxmlformats.org/officeDocument/2006/relationships/hyperlink" Target="https://www.skillsyouneed.com/ps/continuing-professional-development.html#google_vignette" TargetMode="External"/><Relationship Id="rId3" Type="http://schemas.openxmlformats.org/officeDocument/2006/relationships/hyperlink" Target="https://www.healthcareers.nhs.uk/career-planning/developing-your-health-career/personal-and-professional-development/continuing-professional-development-cpd" TargetMode="External"/><Relationship Id="rId7" Type="http://schemas.openxmlformats.org/officeDocument/2006/relationships/hyperlink" Target="https://www.who.int/workforcealliance/knowledge/toolkit/46.pdf?ua=1" TargetMode="External"/><Relationship Id="rId2" Type="http://schemas.openxmlformats.org/officeDocument/2006/relationships/hyperlink" Target="https://nursekey.com/an-overview-of-practice-development/" TargetMode="External"/><Relationship Id="rId1" Type="http://schemas.openxmlformats.org/officeDocument/2006/relationships/slideLayout" Target="../slideLayouts/slideLayout2.xml"/><Relationship Id="rId6" Type="http://schemas.openxmlformats.org/officeDocument/2006/relationships/hyperlink" Target="https://cpduk.co.uk/explained" TargetMode="External"/><Relationship Id="rId5" Type="http://schemas.openxmlformats.org/officeDocument/2006/relationships/hyperlink" Target="https://www.gmc-uk.org/-/media/documents/cpd-guidance-for-all-doctors-0316_pdf-56438625.pdf" TargetMode="External"/><Relationship Id="rId4" Type="http://schemas.openxmlformats.org/officeDocument/2006/relationships/hyperlink" Target="https://www.skillsyouneed.com/ps/areas-of-personal-developmen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E14E-208F-43B2-BE8F-E34786B20E5A}"/>
              </a:ext>
            </a:extLst>
          </p:cNvPr>
          <p:cNvSpPr>
            <a:spLocks noGrp="1"/>
          </p:cNvSpPr>
          <p:nvPr>
            <p:ph type="ctrTitle"/>
          </p:nvPr>
        </p:nvSpPr>
        <p:spPr>
          <a:xfrm>
            <a:off x="1351722" y="3071191"/>
            <a:ext cx="10145864" cy="715617"/>
          </a:xfrm>
        </p:spPr>
        <p:txBody>
          <a:bodyPr>
            <a:normAutofit fontScale="90000"/>
          </a:bodyPr>
          <a:lstStyle/>
          <a:p>
            <a:r>
              <a:rPr lang="en-GB" sz="4000" b="1" i="1" dirty="0">
                <a:effectLst/>
                <a:highlight>
                  <a:srgbClr val="00FF00"/>
                </a:highlight>
                <a:latin typeface="Candara" panose="020E0502030303020204" pitchFamily="34" charset="0"/>
              </a:rPr>
              <a:t>Continuing professional development (CPD)</a:t>
            </a:r>
            <a:br>
              <a:rPr lang="en-GB" sz="4000" b="1" i="1" dirty="0">
                <a:effectLst/>
                <a:highlight>
                  <a:srgbClr val="00FF00"/>
                </a:highlight>
                <a:latin typeface="Candara" panose="020E0502030303020204" pitchFamily="34" charset="0"/>
              </a:rPr>
            </a:br>
            <a:r>
              <a:rPr lang="en-GB" sz="4000" b="1" i="1" dirty="0">
                <a:effectLst/>
                <a:highlight>
                  <a:srgbClr val="00FF00"/>
                </a:highlight>
                <a:latin typeface="Candara" panose="020E0502030303020204" pitchFamily="34" charset="0"/>
              </a:rPr>
              <a:t>Week -3-CHANGES TO MEET SERVICE USERS NEED</a:t>
            </a:r>
            <a:r>
              <a:rPr lang="en-GB" sz="1050" b="1" i="0" dirty="0">
                <a:solidFill>
                  <a:srgbClr val="1572B8"/>
                </a:solidFill>
                <a:effectLst/>
                <a:latin typeface="Frutiger W01"/>
              </a:rPr>
              <a:t>)</a:t>
            </a:r>
          </a:p>
        </p:txBody>
      </p:sp>
      <p:sp>
        <p:nvSpPr>
          <p:cNvPr id="5" name="Footer Placeholder 4">
            <a:extLst>
              <a:ext uri="{FF2B5EF4-FFF2-40B4-BE49-F238E27FC236}">
                <a16:creationId xmlns:a16="http://schemas.microsoft.com/office/drawing/2014/main" id="{3B1BC356-24BB-45F7-AA9C-B6623C65271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05742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Picture 14" descr="Background pattern&#10;&#10;Description automatically generated">
            <a:extLst>
              <a:ext uri="{FF2B5EF4-FFF2-40B4-BE49-F238E27FC236}">
                <a16:creationId xmlns:a16="http://schemas.microsoft.com/office/drawing/2014/main" id="{D5D6D03F-91CD-4056-9FCF-6270460E1974}"/>
              </a:ext>
            </a:extLst>
          </p:cNvPr>
          <p:cNvPicPr>
            <a:picLocks noChangeAspect="1"/>
          </p:cNvPicPr>
          <p:nvPr/>
        </p:nvPicPr>
        <p:blipFill rotWithShape="1">
          <a:blip r:embed="rId2">
            <a:duotone>
              <a:prstClr val="black"/>
              <a:schemeClr val="tx2">
                <a:tint val="45000"/>
                <a:satMod val="400000"/>
              </a:schemeClr>
            </a:duotone>
            <a:alphaModFix amt="25000"/>
          </a:blip>
          <a:srcRect b="15730"/>
          <a:stretch/>
        </p:blipFill>
        <p:spPr>
          <a:xfrm>
            <a:off x="20" y="10"/>
            <a:ext cx="12191980" cy="6857990"/>
          </a:xfrm>
          <a:prstGeom prst="rect">
            <a:avLst/>
          </a:prstGeom>
        </p:spPr>
      </p:pic>
      <p:graphicFrame>
        <p:nvGraphicFramePr>
          <p:cNvPr id="16" name="Content Placeholder 2">
            <a:extLst>
              <a:ext uri="{FF2B5EF4-FFF2-40B4-BE49-F238E27FC236}">
                <a16:creationId xmlns:a16="http://schemas.microsoft.com/office/drawing/2014/main" id="{E6911863-7525-4E1E-9B7E-A6967752B415}"/>
              </a:ext>
            </a:extLst>
          </p:cNvPr>
          <p:cNvGraphicFramePr>
            <a:graphicFrameLocks noGrp="1"/>
          </p:cNvGraphicFramePr>
          <p:nvPr>
            <p:ph idx="1"/>
            <p:extLst>
              <p:ext uri="{D42A27DB-BD31-4B8C-83A1-F6EECF244321}">
                <p14:modId xmlns:p14="http://schemas.microsoft.com/office/powerpoint/2010/main" val="549899127"/>
              </p:ext>
            </p:extLst>
          </p:nvPr>
        </p:nvGraphicFramePr>
        <p:xfrm>
          <a:off x="318051" y="357808"/>
          <a:ext cx="11463131" cy="5764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67C51911-BECE-4BE6-B136-6B5A53A1C14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3048018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B6AE6-B546-4AC0-A7E9-5787CD21F19A}"/>
              </a:ext>
            </a:extLst>
          </p:cNvPr>
          <p:cNvSpPr>
            <a:spLocks noGrp="1"/>
          </p:cNvSpPr>
          <p:nvPr>
            <p:ph idx="1"/>
          </p:nvPr>
        </p:nvSpPr>
        <p:spPr>
          <a:xfrm>
            <a:off x="295422" y="1066869"/>
            <a:ext cx="7797701" cy="5305795"/>
          </a:xfrm>
        </p:spPr>
        <p:txBody>
          <a:bodyPr>
            <a:normAutofit fontScale="92500"/>
          </a:bodyPr>
          <a:lstStyle/>
          <a:p>
            <a:r>
              <a:rPr lang="en-GB" sz="3000" b="1" i="0" dirty="0">
                <a:effectLst/>
                <a:highlight>
                  <a:srgbClr val="00FFFF"/>
                </a:highlight>
                <a:latin typeface="Candara" panose="020E0502030303020204" pitchFamily="34" charset="0"/>
              </a:rPr>
              <a:t>Identifying Areas for Personal Development</a:t>
            </a:r>
            <a:br>
              <a:rPr lang="en-GB" sz="2600" dirty="0">
                <a:latin typeface="Tw Cen MT" panose="020B0602020104020603" pitchFamily="34" charset="0"/>
              </a:rPr>
            </a:br>
            <a:br>
              <a:rPr lang="en-GB" sz="2600" dirty="0">
                <a:latin typeface="Tw Cen MT" panose="020B0602020104020603" pitchFamily="34" charset="0"/>
              </a:rPr>
            </a:br>
            <a:r>
              <a:rPr lang="en-GB" sz="2600" b="0" i="0" dirty="0">
                <a:effectLst/>
                <a:latin typeface="Tw Cen MT" panose="020B0602020104020603" pitchFamily="34" charset="0"/>
              </a:rPr>
              <a:t>If knowing where you want to be, and </a:t>
            </a:r>
            <a:r>
              <a:rPr lang="en-GB" sz="2600" b="0" i="0" u="none" strike="noStrike" dirty="0">
                <a:effectLst/>
                <a:latin typeface="Tw Cen MT" panose="020B0602020104020603" pitchFamily="34" charset="0"/>
                <a:hlinkClick r:id="rId2"/>
              </a:rPr>
              <a:t>establishing your personal vision</a:t>
            </a:r>
            <a:r>
              <a:rPr lang="en-GB" sz="2600" b="0" i="0" dirty="0">
                <a:effectLst/>
                <a:latin typeface="Tw Cen MT" panose="020B0602020104020603" pitchFamily="34" charset="0"/>
              </a:rPr>
              <a:t>, is the first step in any personal development, the next step is to understand where you are now.</a:t>
            </a:r>
          </a:p>
          <a:p>
            <a:r>
              <a:rPr lang="en-GB" sz="2600" b="0" i="0" dirty="0">
                <a:effectLst/>
                <a:latin typeface="Tw Cen MT" panose="020B0602020104020603" pitchFamily="34" charset="0"/>
              </a:rPr>
              <a:t> From this point, you can work out which areas are likely to need some work to </a:t>
            </a:r>
            <a:r>
              <a:rPr lang="en-GB" sz="2600" b="0" i="0" dirty="0">
                <a:effectLst/>
                <a:highlight>
                  <a:srgbClr val="FF00FF"/>
                </a:highlight>
                <a:latin typeface="Tw Cen MT" panose="020B0602020104020603" pitchFamily="34" charset="0"/>
              </a:rPr>
              <a:t>improve your skills and abilities.</a:t>
            </a:r>
          </a:p>
          <a:p>
            <a:r>
              <a:rPr lang="en-GB" sz="2600" b="0" i="0" dirty="0">
                <a:effectLst/>
                <a:latin typeface="Tw Cen MT" panose="020B0602020104020603" pitchFamily="34" charset="0"/>
              </a:rPr>
              <a:t>Being aware of your </a:t>
            </a:r>
            <a:r>
              <a:rPr lang="en-GB" sz="2600" b="0" i="0" dirty="0">
                <a:effectLst/>
                <a:highlight>
                  <a:srgbClr val="00FF00"/>
                </a:highlight>
                <a:latin typeface="Tw Cen MT" panose="020B0602020104020603" pitchFamily="34" charset="0"/>
              </a:rPr>
              <a:t>weaknesses </a:t>
            </a:r>
            <a:r>
              <a:rPr lang="en-GB" sz="2600" b="0" i="0" dirty="0">
                <a:effectLst/>
                <a:latin typeface="Tw Cen MT" panose="020B0602020104020603" pitchFamily="34" charset="0"/>
              </a:rPr>
              <a:t>enables you to take steps to start to address them. </a:t>
            </a:r>
          </a:p>
          <a:p>
            <a:r>
              <a:rPr lang="en-GB" sz="2600" b="0" i="0" dirty="0">
                <a:effectLst/>
                <a:latin typeface="Tw Cen MT" panose="020B0602020104020603" pitchFamily="34" charset="0"/>
              </a:rPr>
              <a:t>These steps may be through </a:t>
            </a:r>
            <a:r>
              <a:rPr lang="en-GB" sz="2600" b="0" i="0" dirty="0">
                <a:effectLst/>
                <a:highlight>
                  <a:srgbClr val="FFFF00"/>
                </a:highlight>
                <a:latin typeface="Tw Cen MT" panose="020B0602020104020603" pitchFamily="34" charset="0"/>
              </a:rPr>
              <a:t>formal courses</a:t>
            </a:r>
            <a:r>
              <a:rPr lang="en-GB" sz="2600" b="0" i="0" dirty="0">
                <a:effectLst/>
                <a:latin typeface="Tw Cen MT" panose="020B0602020104020603" pitchFamily="34" charset="0"/>
              </a:rPr>
              <a:t>, working out how to use and apply your existing experience in a different way, or using everyday experiences and setbacks as a way to learn.</a:t>
            </a:r>
          </a:p>
          <a:p>
            <a:br>
              <a:rPr lang="en-GB" sz="1400" dirty="0"/>
            </a:br>
            <a:endParaRPr lang="en-GB" sz="1400" dirty="0"/>
          </a:p>
        </p:txBody>
      </p:sp>
      <p:pic>
        <p:nvPicPr>
          <p:cNvPr id="7" name="Graphic 6" descr="Business Growth">
            <a:extLst>
              <a:ext uri="{FF2B5EF4-FFF2-40B4-BE49-F238E27FC236}">
                <a16:creationId xmlns:a16="http://schemas.microsoft.com/office/drawing/2014/main" id="{864977DD-A0F9-41F0-A0D5-6BB33B21E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3123" y="1662682"/>
            <a:ext cx="3521122" cy="3521122"/>
          </a:xfrm>
          <a:prstGeom prst="rect">
            <a:avLst/>
          </a:prstGeom>
        </p:spPr>
      </p:pic>
      <p:sp>
        <p:nvSpPr>
          <p:cNvPr id="2" name="Footer Placeholder 1">
            <a:extLst>
              <a:ext uri="{FF2B5EF4-FFF2-40B4-BE49-F238E27FC236}">
                <a16:creationId xmlns:a16="http://schemas.microsoft.com/office/drawing/2014/main" id="{60E420A5-6421-44FA-A810-1F7CE1AB9C7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6503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0BCCC-41D8-4B76-82DF-476C3F529C3E}"/>
              </a:ext>
            </a:extLst>
          </p:cNvPr>
          <p:cNvSpPr>
            <a:spLocks noGrp="1"/>
          </p:cNvSpPr>
          <p:nvPr>
            <p:ph type="title"/>
          </p:nvPr>
        </p:nvSpPr>
        <p:spPr>
          <a:xfrm>
            <a:off x="992206" y="1608667"/>
            <a:ext cx="2823275" cy="4501127"/>
          </a:xfrm>
        </p:spPr>
        <p:txBody>
          <a:bodyPr anchor="t">
            <a:normAutofit/>
          </a:bodyPr>
          <a:lstStyle/>
          <a:p>
            <a:pPr algn="r"/>
            <a:r>
              <a:rPr lang="en-GB" sz="3200" b="1" i="0" dirty="0">
                <a:solidFill>
                  <a:srgbClr val="FFFFFF"/>
                </a:solidFill>
                <a:effectLst/>
                <a:latin typeface="Candara" panose="020E0502030303020204" pitchFamily="34" charset="0"/>
              </a:rPr>
              <a:t>Types of CPD learning Activity: </a:t>
            </a:r>
            <a:br>
              <a:rPr lang="en-GB" sz="3200" b="0" i="0" dirty="0">
                <a:solidFill>
                  <a:srgbClr val="FFFFFF"/>
                </a:solidFill>
                <a:effectLst/>
                <a:latin typeface="Georgia" panose="02040502050405020303" pitchFamily="18" charset="0"/>
              </a:rPr>
            </a:br>
            <a:endParaRPr lang="en-GB" sz="3200" dirty="0">
              <a:solidFill>
                <a:srgbClr val="FFFFFF"/>
              </a:solidFill>
            </a:endParaRPr>
          </a:p>
        </p:txBody>
      </p:sp>
      <p:sp>
        <p:nvSpPr>
          <p:cNvPr id="3" name="Content Placeholder 2">
            <a:extLst>
              <a:ext uri="{FF2B5EF4-FFF2-40B4-BE49-F238E27FC236}">
                <a16:creationId xmlns:a16="http://schemas.microsoft.com/office/drawing/2014/main" id="{F7FB4DF9-1E74-4E5D-9E7E-85ED7866FBD2}"/>
              </a:ext>
            </a:extLst>
          </p:cNvPr>
          <p:cNvSpPr>
            <a:spLocks noGrp="1"/>
          </p:cNvSpPr>
          <p:nvPr>
            <p:ph sz="half" idx="1"/>
          </p:nvPr>
        </p:nvSpPr>
        <p:spPr>
          <a:xfrm>
            <a:off x="4211120" y="422031"/>
            <a:ext cx="3758535" cy="6164299"/>
          </a:xfrm>
        </p:spPr>
        <p:txBody>
          <a:bodyPr>
            <a:normAutofit/>
          </a:bodyPr>
          <a:lstStyle/>
          <a:p>
            <a:pPr>
              <a:buFont typeface="Arial" panose="020B0604020202020204" pitchFamily="34" charset="0"/>
              <a:buChar char="•"/>
            </a:pPr>
            <a:r>
              <a:rPr lang="en-GB" sz="2000" b="0" i="0" dirty="0">
                <a:effectLst/>
                <a:latin typeface="Tw Cen MT" panose="020B0602020104020603" pitchFamily="34" charset="0"/>
              </a:rPr>
              <a:t>Attending courses and lectures.</a:t>
            </a:r>
          </a:p>
          <a:p>
            <a:pPr>
              <a:buFont typeface="Arial" panose="020B0604020202020204" pitchFamily="34" charset="0"/>
              <a:buChar char="•"/>
            </a:pPr>
            <a:r>
              <a:rPr lang="en-GB" sz="2000" b="0" i="0" dirty="0">
                <a:effectLst/>
                <a:latin typeface="Tw Cen MT" panose="020B0602020104020603" pitchFamily="34" charset="0"/>
              </a:rPr>
              <a:t>In-house team training.</a:t>
            </a:r>
          </a:p>
          <a:p>
            <a:pPr>
              <a:buFont typeface="Arial" panose="020B0604020202020204" pitchFamily="34" charset="0"/>
              <a:buChar char="•"/>
            </a:pPr>
            <a:r>
              <a:rPr lang="en-GB" sz="2000" b="0" i="0" dirty="0">
                <a:effectLst/>
                <a:latin typeface="Tw Cen MT" panose="020B0602020104020603" pitchFamily="34" charset="0"/>
              </a:rPr>
              <a:t>Study days.</a:t>
            </a:r>
          </a:p>
          <a:p>
            <a:pPr>
              <a:buFont typeface="Arial" panose="020B0604020202020204" pitchFamily="34" charset="0"/>
              <a:buChar char="•"/>
            </a:pPr>
            <a:r>
              <a:rPr lang="en-GB" sz="2000" b="0" i="0" dirty="0">
                <a:effectLst/>
                <a:latin typeface="Tw Cen MT" panose="020B0602020104020603" pitchFamily="34" charset="0"/>
              </a:rPr>
              <a:t>Educational parts of professional meetings.</a:t>
            </a:r>
          </a:p>
          <a:p>
            <a:pPr>
              <a:buFont typeface="Arial" panose="020B0604020202020204" pitchFamily="34" charset="0"/>
              <a:buChar char="•"/>
            </a:pPr>
            <a:r>
              <a:rPr lang="en-GB" sz="2000" b="0" i="0" dirty="0">
                <a:effectLst/>
                <a:latin typeface="Tw Cen MT" panose="020B0602020104020603" pitchFamily="34" charset="0"/>
              </a:rPr>
              <a:t>Online learning or multimedia learning.</a:t>
            </a:r>
          </a:p>
          <a:p>
            <a:pPr>
              <a:buFont typeface="Arial" panose="020B0604020202020204" pitchFamily="34" charset="0"/>
              <a:buChar char="•"/>
            </a:pPr>
            <a:r>
              <a:rPr lang="en-GB" sz="2000" b="0" i="0" dirty="0">
                <a:effectLst/>
                <a:latin typeface="Tw Cen MT" panose="020B0602020104020603" pitchFamily="34" charset="0"/>
              </a:rPr>
              <a:t>Private study.</a:t>
            </a:r>
          </a:p>
          <a:p>
            <a:pPr>
              <a:buFont typeface="Arial" panose="020B0604020202020204" pitchFamily="34" charset="0"/>
              <a:buChar char="•"/>
            </a:pPr>
            <a:r>
              <a:rPr lang="en-GB" sz="2000" b="0" i="0" dirty="0">
                <a:effectLst/>
                <a:latin typeface="Tw Cen MT" panose="020B0602020104020603" pitchFamily="34" charset="0"/>
              </a:rPr>
              <a:t>Reading journals.</a:t>
            </a:r>
          </a:p>
          <a:p>
            <a:pPr>
              <a:buFont typeface="Arial" panose="020B0604020202020204" pitchFamily="34" charset="0"/>
              <a:buChar char="•"/>
            </a:pPr>
            <a:r>
              <a:rPr lang="en-GB" sz="2000" b="0" i="0" dirty="0">
                <a:effectLst/>
                <a:latin typeface="Tw Cen MT" panose="020B0602020104020603" pitchFamily="34" charset="0"/>
              </a:rPr>
              <a:t>Distance learning.</a:t>
            </a:r>
          </a:p>
          <a:p>
            <a:pPr>
              <a:buFont typeface="Arial" panose="020B0604020202020204" pitchFamily="34" charset="0"/>
              <a:buChar char="•"/>
            </a:pPr>
            <a:r>
              <a:rPr lang="en-GB" sz="2000" b="0" i="0" dirty="0">
                <a:effectLst/>
                <a:latin typeface="Tw Cen MT" panose="020B0602020104020603" pitchFamily="34" charset="0"/>
              </a:rPr>
              <a:t>Staff training</a:t>
            </a:r>
          </a:p>
          <a:p>
            <a:pPr>
              <a:buFont typeface="Arial" panose="020B0604020202020204" pitchFamily="34" charset="0"/>
              <a:buChar char="•"/>
            </a:pPr>
            <a:r>
              <a:rPr lang="en-GB" sz="2000" b="0" i="0" dirty="0">
                <a:effectLst/>
                <a:latin typeface="Tw Cen MT" panose="020B0602020104020603" pitchFamily="34" charset="0"/>
              </a:rPr>
              <a:t>Audit and peer review.</a:t>
            </a:r>
          </a:p>
          <a:p>
            <a:pPr>
              <a:buFont typeface="Arial" panose="020B0604020202020204" pitchFamily="34" charset="0"/>
              <a:buChar char="•"/>
            </a:pPr>
            <a:r>
              <a:rPr lang="en-GB" sz="2000" b="0" i="0" dirty="0">
                <a:effectLst/>
                <a:latin typeface="Tw Cen MT" panose="020B0602020104020603" pitchFamily="34" charset="0"/>
              </a:rPr>
              <a:t>Educational workshops at conferences.</a:t>
            </a:r>
          </a:p>
          <a:p>
            <a:pPr>
              <a:buFont typeface="Arial" panose="020B0604020202020204" pitchFamily="34" charset="0"/>
              <a:buChar char="•"/>
            </a:pPr>
            <a:r>
              <a:rPr lang="en-GB" sz="2000" b="0" i="0" dirty="0">
                <a:effectLst/>
                <a:latin typeface="Tw Cen MT" panose="020B0602020104020603" pitchFamily="34" charset="0"/>
              </a:rPr>
              <a:t>Clinical refresher experience.</a:t>
            </a:r>
          </a:p>
          <a:p>
            <a:endParaRPr lang="en-GB" sz="1400" dirty="0"/>
          </a:p>
        </p:txBody>
      </p:sp>
      <p:sp>
        <p:nvSpPr>
          <p:cNvPr id="4" name="Content Placeholder 3">
            <a:extLst>
              <a:ext uri="{FF2B5EF4-FFF2-40B4-BE49-F238E27FC236}">
                <a16:creationId xmlns:a16="http://schemas.microsoft.com/office/drawing/2014/main" id="{CFC762C8-D6C9-432D-86BF-29FCF11EDD75}"/>
              </a:ext>
            </a:extLst>
          </p:cNvPr>
          <p:cNvSpPr>
            <a:spLocks noGrp="1"/>
          </p:cNvSpPr>
          <p:nvPr>
            <p:ph sz="half" idx="2"/>
          </p:nvPr>
        </p:nvSpPr>
        <p:spPr>
          <a:xfrm>
            <a:off x="7953118" y="422031"/>
            <a:ext cx="3758535" cy="5687763"/>
          </a:xfrm>
        </p:spPr>
        <p:txBody>
          <a:bodyPr>
            <a:normAutofit/>
          </a:bodyPr>
          <a:lstStyle/>
          <a:p>
            <a:pPr>
              <a:buFont typeface="Arial" panose="020B0604020202020204" pitchFamily="34" charset="0"/>
              <a:buChar char="•"/>
            </a:pPr>
            <a:r>
              <a:rPr lang="en-GB" sz="2000" b="0" i="0" dirty="0">
                <a:effectLst/>
                <a:latin typeface="Tw Cen MT" panose="020B0602020104020603" pitchFamily="34" charset="0"/>
              </a:rPr>
              <a:t>Shadowing a colleague or other professional.</a:t>
            </a:r>
          </a:p>
          <a:p>
            <a:pPr>
              <a:buFont typeface="Arial" panose="020B0604020202020204" pitchFamily="34" charset="0"/>
              <a:buChar char="•"/>
            </a:pPr>
            <a:r>
              <a:rPr lang="en-GB" sz="2000" b="0" i="0" dirty="0">
                <a:effectLst/>
                <a:latin typeface="Tw Cen MT" panose="020B0602020104020603" pitchFamily="34" charset="0"/>
              </a:rPr>
              <a:t>Receiving or providing clinical supervision.</a:t>
            </a:r>
          </a:p>
          <a:p>
            <a:pPr>
              <a:buFont typeface="Arial" panose="020B0604020202020204" pitchFamily="34" charset="0"/>
              <a:buChar char="•"/>
            </a:pPr>
            <a:r>
              <a:rPr lang="en-GB" sz="2000" b="0" i="0" dirty="0">
                <a:effectLst/>
                <a:latin typeface="Tw Cen MT" panose="020B0602020104020603" pitchFamily="34" charset="0"/>
              </a:rPr>
              <a:t>Mentoring (either being a mentor or receiving mentoring).</a:t>
            </a:r>
          </a:p>
          <a:p>
            <a:pPr>
              <a:buFont typeface="Arial" panose="020B0604020202020204" pitchFamily="34" charset="0"/>
              <a:buChar char="•"/>
            </a:pPr>
            <a:r>
              <a:rPr lang="en-GB" sz="2000" b="0" i="0" dirty="0">
                <a:effectLst/>
                <a:latin typeface="Tw Cen MT" panose="020B0602020104020603" pitchFamily="34" charset="0"/>
              </a:rPr>
              <a:t>Learning journeys, such as visiting a centre of excellence.</a:t>
            </a:r>
          </a:p>
          <a:p>
            <a:pPr>
              <a:buFont typeface="Arial" panose="020B0604020202020204" pitchFamily="34" charset="0"/>
              <a:buChar char="•"/>
            </a:pPr>
            <a:r>
              <a:rPr lang="en-GB" sz="2000" b="0" i="0" dirty="0">
                <a:effectLst/>
                <a:latin typeface="Tw Cen MT" panose="020B0602020104020603" pitchFamily="34" charset="0"/>
              </a:rPr>
              <a:t>Completing a reflective diary.</a:t>
            </a:r>
          </a:p>
          <a:p>
            <a:pPr>
              <a:buFont typeface="Arial" panose="020B0604020202020204" pitchFamily="34" charset="0"/>
              <a:buChar char="•"/>
            </a:pPr>
            <a:r>
              <a:rPr lang="en-GB" sz="2000" b="0" i="0" dirty="0">
                <a:effectLst/>
                <a:latin typeface="Tw Cen MT" panose="020B0602020104020603" pitchFamily="34" charset="0"/>
              </a:rPr>
              <a:t>Action learning sets.</a:t>
            </a:r>
          </a:p>
          <a:p>
            <a:pPr>
              <a:buFont typeface="Arial" panose="020B0604020202020204" pitchFamily="34" charset="0"/>
              <a:buChar char="•"/>
            </a:pPr>
            <a:r>
              <a:rPr lang="en-GB" sz="2000" b="0" i="0" dirty="0">
                <a:effectLst/>
                <a:latin typeface="Tw Cen MT" panose="020B0602020104020603" pitchFamily="34" charset="0"/>
              </a:rPr>
              <a:t>Research activity.</a:t>
            </a:r>
          </a:p>
          <a:p>
            <a:pPr>
              <a:buFont typeface="Arial" panose="020B0604020202020204" pitchFamily="34" charset="0"/>
              <a:buChar char="•"/>
            </a:pPr>
            <a:r>
              <a:rPr lang="en-GB" sz="2000" b="0" i="0" dirty="0">
                <a:effectLst/>
                <a:latin typeface="Tw Cen MT" panose="020B0602020104020603" pitchFamily="34" charset="0"/>
              </a:rPr>
              <a:t>Preparing and presenting papers/articles.</a:t>
            </a:r>
          </a:p>
          <a:p>
            <a:pPr>
              <a:buFont typeface="Arial" panose="020B0604020202020204" pitchFamily="34" charset="0"/>
              <a:buChar char="•"/>
            </a:pPr>
            <a:r>
              <a:rPr lang="en-GB" sz="2000" b="0" i="0" dirty="0">
                <a:effectLst/>
                <a:latin typeface="Tw Cen MT" panose="020B0602020104020603" pitchFamily="34" charset="0"/>
              </a:rPr>
              <a:t>Time spent developing or updating a personal development plan.</a:t>
            </a:r>
          </a:p>
          <a:p>
            <a:endParaRPr lang="en-GB" sz="1400" dirty="0"/>
          </a:p>
        </p:txBody>
      </p:sp>
      <p:sp>
        <p:nvSpPr>
          <p:cNvPr id="5" name="Footer Placeholder 4">
            <a:extLst>
              <a:ext uri="{FF2B5EF4-FFF2-40B4-BE49-F238E27FC236}">
                <a16:creationId xmlns:a16="http://schemas.microsoft.com/office/drawing/2014/main" id="{B886114F-794D-4D20-ADB1-61DC2DC0056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040436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3E473D5-9D1E-4F80-8019-81188F44D4B1}"/>
              </a:ext>
            </a:extLst>
          </p:cNvPr>
          <p:cNvSpPr>
            <a:spLocks noGrp="1"/>
          </p:cNvSpPr>
          <p:nvPr>
            <p:ph idx="1"/>
          </p:nvPr>
        </p:nvSpPr>
        <p:spPr>
          <a:xfrm>
            <a:off x="838200" y="1825625"/>
            <a:ext cx="10515600" cy="4351338"/>
          </a:xfrm>
        </p:spPr>
        <p:txBody>
          <a:bodyPr>
            <a:normAutofit/>
          </a:bodyPr>
          <a:lstStyle/>
          <a:p>
            <a:pPr marL="0" indent="0">
              <a:buNone/>
            </a:pPr>
            <a:r>
              <a:rPr lang="en-GB" b="1" i="0" dirty="0">
                <a:effectLst/>
                <a:highlight>
                  <a:srgbClr val="FF00FF"/>
                </a:highlight>
                <a:latin typeface="Arial" panose="020B0604020202020204" pitchFamily="34" charset="0"/>
              </a:rPr>
              <a:t>Recording Your Development</a:t>
            </a:r>
          </a:p>
          <a:p>
            <a:r>
              <a:rPr lang="en-GB" b="0" i="0" dirty="0">
                <a:effectLst/>
                <a:latin typeface="Open Sans" panose="020B0606030504020204" pitchFamily="34" charset="0"/>
              </a:rPr>
              <a:t>An important part of continuing professional development is being able to demonstrate it, especially if your membership of a professional body depends on it.</a:t>
            </a:r>
          </a:p>
          <a:p>
            <a:r>
              <a:rPr lang="en-GB" b="1" i="0" dirty="0">
                <a:effectLst/>
                <a:latin typeface="Open Sans" panose="020B0606030504020204" pitchFamily="34" charset="0"/>
              </a:rPr>
              <a:t>You should therefore keep a folder or portfolio of all your development activities, drawing on your learning diary. The aim of this is to be able to show how your skills and knowledge have developed over a period.</a:t>
            </a:r>
          </a:p>
        </p:txBody>
      </p:sp>
      <p:sp>
        <p:nvSpPr>
          <p:cNvPr id="2" name="Footer Placeholder 1">
            <a:extLst>
              <a:ext uri="{FF2B5EF4-FFF2-40B4-BE49-F238E27FC236}">
                <a16:creationId xmlns:a16="http://schemas.microsoft.com/office/drawing/2014/main" id="{B91E622A-6A9F-4960-A237-4ADA6169671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681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Continuing Professional Development Cycle. 1 Identify and plan your development. 2. Plan learning activities. 3. Reflect on your learning. 4. Apply your learning. 5 Share your learning.">
            <a:extLst>
              <a:ext uri="{FF2B5EF4-FFF2-40B4-BE49-F238E27FC236}">
                <a16:creationId xmlns:a16="http://schemas.microsoft.com/office/drawing/2014/main" id="{801C6C96-FAE6-4D9B-A26B-CFADE93A13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18665" y="288485"/>
            <a:ext cx="8492197" cy="610444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C1353419-4A6E-479C-B1A6-C8C6C11D5E6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6982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950FC9-96F8-481E-B2FF-741D34A8F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B2B4586-EC5C-4ED3-82D8-63143F7C7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2012" y="0"/>
            <a:ext cx="6829989" cy="6858000"/>
          </a:xfrm>
          <a:custGeom>
            <a:avLst/>
            <a:gdLst>
              <a:gd name="connsiteX0" fmla="*/ 0 w 6829989"/>
              <a:gd name="connsiteY0" fmla="*/ 0 h 6858000"/>
              <a:gd name="connsiteX1" fmla="*/ 6829989 w 6829989"/>
              <a:gd name="connsiteY1" fmla="*/ 0 h 6858000"/>
              <a:gd name="connsiteX2" fmla="*/ 6829989 w 6829989"/>
              <a:gd name="connsiteY2" fmla="*/ 6858000 h 6858000"/>
              <a:gd name="connsiteX3" fmla="*/ 1 w 6829989"/>
              <a:gd name="connsiteY3" fmla="*/ 6858000 h 6858000"/>
              <a:gd name="connsiteX4" fmla="*/ 4006 w 6829989"/>
              <a:gd name="connsiteY4" fmla="*/ 6854853 h 6858000"/>
              <a:gd name="connsiteX5" fmla="*/ 1619628 w 6829989"/>
              <a:gd name="connsiteY5" fmla="*/ 3429000 h 6858000"/>
              <a:gd name="connsiteX6" fmla="*/ 4006 w 682998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89" h="6858000">
                <a:moveTo>
                  <a:pt x="0" y="0"/>
                </a:moveTo>
                <a:lnTo>
                  <a:pt x="6829989" y="0"/>
                </a:lnTo>
                <a:lnTo>
                  <a:pt x="6829989"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BD18CC4-F639-47CF-96DD-9BA6031B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1F1943-8D31-4F4A-9D9F-B62E5166943F}"/>
              </a:ext>
            </a:extLst>
          </p:cNvPr>
          <p:cNvSpPr>
            <a:spLocks noGrp="1"/>
          </p:cNvSpPr>
          <p:nvPr>
            <p:ph idx="1"/>
          </p:nvPr>
        </p:nvSpPr>
        <p:spPr>
          <a:xfrm>
            <a:off x="318052" y="318052"/>
            <a:ext cx="6202018" cy="6122505"/>
          </a:xfrm>
        </p:spPr>
        <p:txBody>
          <a:bodyPr anchor="ctr">
            <a:normAutofit/>
          </a:bodyPr>
          <a:lstStyle/>
          <a:p>
            <a:endParaRPr lang="en-GB" sz="2400" b="0" i="0" dirty="0">
              <a:solidFill>
                <a:schemeClr val="tx1">
                  <a:lumMod val="85000"/>
                  <a:lumOff val="15000"/>
                </a:schemeClr>
              </a:solidFill>
              <a:effectLst/>
              <a:latin typeface="Tw Cen MT" panose="020B0602020104020603" pitchFamily="34" charset="0"/>
            </a:endParaRPr>
          </a:p>
          <a:p>
            <a:r>
              <a:rPr lang="en-GB" sz="2400" b="0" i="0" dirty="0">
                <a:solidFill>
                  <a:schemeClr val="tx1">
                    <a:lumMod val="85000"/>
                    <a:lumOff val="15000"/>
                  </a:schemeClr>
                </a:solidFill>
                <a:effectLst/>
                <a:latin typeface="Tw Cen MT" panose="020B0602020104020603" pitchFamily="34" charset="0"/>
              </a:rPr>
              <a:t>There are a number of ways in which you </a:t>
            </a:r>
            <a:r>
              <a:rPr lang="en-GB" sz="2400" b="0" i="0" dirty="0">
                <a:solidFill>
                  <a:schemeClr val="tx1">
                    <a:lumMod val="85000"/>
                    <a:lumOff val="15000"/>
                  </a:schemeClr>
                </a:solidFill>
                <a:effectLst/>
                <a:highlight>
                  <a:srgbClr val="00FFFF"/>
                </a:highlight>
                <a:latin typeface="Tw Cen MT" panose="020B0602020104020603" pitchFamily="34" charset="0"/>
              </a:rPr>
              <a:t>can identify development needs</a:t>
            </a:r>
            <a:r>
              <a:rPr lang="en-GB" sz="2400" b="0" i="0" dirty="0">
                <a:solidFill>
                  <a:schemeClr val="tx1">
                    <a:lumMod val="85000"/>
                    <a:lumOff val="15000"/>
                  </a:schemeClr>
                </a:solidFill>
                <a:effectLst/>
                <a:latin typeface="Tw Cen MT" panose="020B0602020104020603" pitchFamily="34" charset="0"/>
              </a:rPr>
              <a:t>.</a:t>
            </a:r>
          </a:p>
          <a:p>
            <a:pPr marL="0" indent="0">
              <a:buNone/>
            </a:pPr>
            <a:r>
              <a:rPr lang="en-GB" sz="2400" b="0" i="0" dirty="0">
                <a:solidFill>
                  <a:schemeClr val="tx1">
                    <a:lumMod val="85000"/>
                    <a:lumOff val="15000"/>
                  </a:schemeClr>
                </a:solidFill>
                <a:effectLst/>
                <a:highlight>
                  <a:srgbClr val="FFFF00"/>
                </a:highlight>
                <a:latin typeface="Tw Cen MT" panose="020B0602020104020603" pitchFamily="34" charset="0"/>
              </a:rPr>
              <a:t>For example</a:t>
            </a:r>
            <a:r>
              <a:rPr lang="en-GB" sz="2400" b="0" i="0" dirty="0">
                <a:solidFill>
                  <a:schemeClr val="tx1">
                    <a:lumMod val="85000"/>
                    <a:lumOff val="15000"/>
                  </a:schemeClr>
                </a:solidFill>
                <a:effectLst/>
                <a:latin typeface="Tw Cen MT" panose="020B0602020104020603" pitchFamily="34" charset="0"/>
              </a:rPr>
              <a:t>, you can carry out a skills audit. You may receive feedback from colleagues or your line manager about an area in which you are weaker. </a:t>
            </a:r>
            <a:endParaRPr lang="en-GB" sz="2400" dirty="0">
              <a:solidFill>
                <a:schemeClr val="tx1">
                  <a:lumMod val="85000"/>
                  <a:lumOff val="15000"/>
                </a:schemeClr>
              </a:solidFill>
              <a:latin typeface="Tw Cen MT" panose="020B0602020104020603" pitchFamily="34" charset="0"/>
            </a:endParaRPr>
          </a:p>
          <a:p>
            <a:r>
              <a:rPr lang="en-GB" sz="2400" b="0" i="0" dirty="0">
                <a:solidFill>
                  <a:schemeClr val="tx1">
                    <a:lumMod val="85000"/>
                    <a:lumOff val="15000"/>
                  </a:schemeClr>
                </a:solidFill>
                <a:effectLst/>
                <a:latin typeface="Tw Cen MT" panose="020B0602020104020603" pitchFamily="34" charset="0"/>
              </a:rPr>
              <a:t>Alternatively, you may have an interest in a particular area and want to develop your knowledge.</a:t>
            </a:r>
          </a:p>
          <a:p>
            <a:r>
              <a:rPr lang="en-GB" sz="2400" b="0" i="0" dirty="0">
                <a:solidFill>
                  <a:schemeClr val="tx1">
                    <a:lumMod val="85000"/>
                    <a:lumOff val="15000"/>
                  </a:schemeClr>
                </a:solidFill>
                <a:effectLst/>
                <a:latin typeface="Tw Cen MT" panose="020B0602020104020603" pitchFamily="34" charset="0"/>
              </a:rPr>
              <a:t>You may find our page on </a:t>
            </a:r>
            <a:r>
              <a:rPr lang="en-GB" sz="2400" b="1" i="0" u="none" strike="noStrike" dirty="0">
                <a:solidFill>
                  <a:schemeClr val="tx1">
                    <a:lumMod val="85000"/>
                    <a:lumOff val="15000"/>
                  </a:schemeClr>
                </a:solidFill>
                <a:effectLst/>
                <a:latin typeface="Tw Cen MT" panose="020B0602020104020603" pitchFamily="34" charset="0"/>
                <a:hlinkClick r:id="rId2"/>
              </a:rPr>
              <a:t>Identifying Areas for Development</a:t>
            </a:r>
            <a:r>
              <a:rPr lang="en-GB" sz="2400" b="0" i="0" dirty="0">
                <a:solidFill>
                  <a:schemeClr val="tx1">
                    <a:lumMod val="85000"/>
                    <a:lumOff val="15000"/>
                  </a:schemeClr>
                </a:solidFill>
                <a:effectLst/>
                <a:latin typeface="Tw Cen MT" panose="020B0602020104020603" pitchFamily="34" charset="0"/>
              </a:rPr>
              <a:t> helpful here.</a:t>
            </a:r>
          </a:p>
          <a:p>
            <a:r>
              <a:rPr lang="en-GB" sz="2400" b="0" i="0" dirty="0">
                <a:solidFill>
                  <a:schemeClr val="tx1">
                    <a:lumMod val="85000"/>
                    <a:lumOff val="15000"/>
                  </a:schemeClr>
                </a:solidFill>
                <a:effectLst/>
                <a:latin typeface="Tw Cen MT" panose="020B0602020104020603" pitchFamily="34" charset="0"/>
              </a:rPr>
              <a:t>Once you have identified your key areas for development, you then need to plan your activities.</a:t>
            </a:r>
          </a:p>
          <a:p>
            <a:endParaRPr lang="en-GB" sz="1500" dirty="0">
              <a:solidFill>
                <a:schemeClr val="tx1">
                  <a:lumMod val="85000"/>
                  <a:lumOff val="15000"/>
                </a:schemeClr>
              </a:solidFill>
            </a:endParaRPr>
          </a:p>
        </p:txBody>
      </p:sp>
      <p:sp>
        <p:nvSpPr>
          <p:cNvPr id="11" name="TextBox 10">
            <a:extLst>
              <a:ext uri="{FF2B5EF4-FFF2-40B4-BE49-F238E27FC236}">
                <a16:creationId xmlns:a16="http://schemas.microsoft.com/office/drawing/2014/main" id="{B642D667-3AEE-4987-92FA-9248C8D0353C}"/>
              </a:ext>
            </a:extLst>
          </p:cNvPr>
          <p:cNvSpPr txBox="1"/>
          <p:nvPr/>
        </p:nvSpPr>
        <p:spPr>
          <a:xfrm rot="1326444">
            <a:off x="6724071" y="2472612"/>
            <a:ext cx="6096000" cy="584775"/>
          </a:xfrm>
          <a:prstGeom prst="rect">
            <a:avLst/>
          </a:prstGeom>
          <a:noFill/>
        </p:spPr>
        <p:txBody>
          <a:bodyPr wrap="square">
            <a:spAutoFit/>
          </a:bodyPr>
          <a:lstStyle/>
          <a:p>
            <a:pPr marL="0" indent="0">
              <a:buNone/>
            </a:pPr>
            <a:r>
              <a:rPr lang="en-GB" sz="3200" b="0" i="0" dirty="0">
                <a:solidFill>
                  <a:schemeClr val="bg1"/>
                </a:solidFill>
                <a:effectLst/>
                <a:latin typeface="Arial" panose="020B0604020202020204" pitchFamily="34" charset="0"/>
              </a:rPr>
              <a:t>1</a:t>
            </a:r>
            <a:r>
              <a:rPr lang="en-GB" sz="3200" b="1" i="1" dirty="0">
                <a:solidFill>
                  <a:schemeClr val="bg1"/>
                </a:solidFill>
                <a:effectLst/>
                <a:highlight>
                  <a:srgbClr val="008080"/>
                </a:highlight>
                <a:latin typeface="Arial" panose="020B0604020202020204" pitchFamily="34" charset="0"/>
              </a:rPr>
              <a:t>. Identifying Your Needs</a:t>
            </a:r>
          </a:p>
        </p:txBody>
      </p:sp>
      <p:sp>
        <p:nvSpPr>
          <p:cNvPr id="2" name="Footer Placeholder 1">
            <a:extLst>
              <a:ext uri="{FF2B5EF4-FFF2-40B4-BE49-F238E27FC236}">
                <a16:creationId xmlns:a16="http://schemas.microsoft.com/office/drawing/2014/main" id="{AA1732EA-4DFC-4913-9D8D-57DE481140F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6598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950FC9-96F8-481E-B2FF-741D34A8F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B2B4586-EC5C-4ED3-82D8-63143F7C7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2012" y="0"/>
            <a:ext cx="6829989" cy="6858000"/>
          </a:xfrm>
          <a:custGeom>
            <a:avLst/>
            <a:gdLst>
              <a:gd name="connsiteX0" fmla="*/ 0 w 6829989"/>
              <a:gd name="connsiteY0" fmla="*/ 0 h 6858000"/>
              <a:gd name="connsiteX1" fmla="*/ 6829989 w 6829989"/>
              <a:gd name="connsiteY1" fmla="*/ 0 h 6858000"/>
              <a:gd name="connsiteX2" fmla="*/ 6829989 w 6829989"/>
              <a:gd name="connsiteY2" fmla="*/ 6858000 h 6858000"/>
              <a:gd name="connsiteX3" fmla="*/ 1 w 6829989"/>
              <a:gd name="connsiteY3" fmla="*/ 6858000 h 6858000"/>
              <a:gd name="connsiteX4" fmla="*/ 4006 w 6829989"/>
              <a:gd name="connsiteY4" fmla="*/ 6854853 h 6858000"/>
              <a:gd name="connsiteX5" fmla="*/ 1619628 w 6829989"/>
              <a:gd name="connsiteY5" fmla="*/ 3429000 h 6858000"/>
              <a:gd name="connsiteX6" fmla="*/ 4006 w 682998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89" h="6858000">
                <a:moveTo>
                  <a:pt x="0" y="0"/>
                </a:moveTo>
                <a:lnTo>
                  <a:pt x="6829989" y="0"/>
                </a:lnTo>
                <a:lnTo>
                  <a:pt x="6829989"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BD18CC4-F639-47CF-96DD-9BA6031B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9A8F20B-8017-4069-8E43-8995C80321E8}"/>
              </a:ext>
            </a:extLst>
          </p:cNvPr>
          <p:cNvSpPr>
            <a:spLocks noGrp="1"/>
          </p:cNvSpPr>
          <p:nvPr>
            <p:ph idx="1"/>
          </p:nvPr>
        </p:nvSpPr>
        <p:spPr>
          <a:xfrm>
            <a:off x="119270" y="397565"/>
            <a:ext cx="6427303" cy="5870713"/>
          </a:xfrm>
        </p:spPr>
        <p:txBody>
          <a:bodyPr anchor="ctr">
            <a:normAutofit/>
          </a:bodyPr>
          <a:lstStyle/>
          <a:p>
            <a:pPr marL="0" indent="0">
              <a:buNone/>
            </a:pPr>
            <a:r>
              <a:rPr lang="en-GB" sz="2000" b="0" i="0" dirty="0">
                <a:solidFill>
                  <a:schemeClr val="tx1">
                    <a:lumMod val="85000"/>
                    <a:lumOff val="15000"/>
                  </a:schemeClr>
                </a:solidFill>
                <a:effectLst/>
                <a:latin typeface="Tw Cen MT" panose="020B0602020104020603" pitchFamily="34" charset="0"/>
              </a:rPr>
              <a:t>Development activities may be either:</a:t>
            </a:r>
          </a:p>
          <a:p>
            <a:pPr>
              <a:buFont typeface="Arial" panose="020B0604020202020204" pitchFamily="34" charset="0"/>
              <a:buChar char="•"/>
            </a:pPr>
            <a:r>
              <a:rPr lang="en-GB" sz="2000" b="1" i="0" dirty="0">
                <a:solidFill>
                  <a:srgbClr val="00B0F0"/>
                </a:solidFill>
                <a:effectLst/>
                <a:latin typeface="Tw Cen MT" panose="020B0602020104020603" pitchFamily="34" charset="0"/>
              </a:rPr>
              <a:t>Formal</a:t>
            </a:r>
            <a:r>
              <a:rPr lang="en-GB" sz="2000" b="0" i="0" dirty="0">
                <a:solidFill>
                  <a:schemeClr val="tx1">
                    <a:lumMod val="85000"/>
                    <a:lumOff val="15000"/>
                  </a:schemeClr>
                </a:solidFill>
                <a:effectLst/>
                <a:latin typeface="Tw Cen MT" panose="020B0602020104020603" pitchFamily="34" charset="0"/>
              </a:rPr>
              <a:t>, such as training courses or particular qualifications. These are often, though not always, provided by an external provider, and may carry a cost. </a:t>
            </a:r>
          </a:p>
          <a:p>
            <a:pPr>
              <a:buFont typeface="Arial" panose="020B0604020202020204" pitchFamily="34" charset="0"/>
              <a:buChar char="•"/>
            </a:pPr>
            <a:r>
              <a:rPr lang="en-GB" sz="2000" b="0" i="0" dirty="0">
                <a:solidFill>
                  <a:schemeClr val="tx1">
                    <a:lumMod val="85000"/>
                    <a:lumOff val="15000"/>
                  </a:schemeClr>
                </a:solidFill>
                <a:effectLst/>
                <a:latin typeface="Tw Cen MT" panose="020B0602020104020603" pitchFamily="34" charset="0"/>
              </a:rPr>
              <a:t>Your employer may have a limit on what they are prepared to pay, so you may need to consider self-funding or alternatives such as online resources that are cheaper or even free.</a:t>
            </a:r>
          </a:p>
          <a:p>
            <a:pPr>
              <a:buFont typeface="Arial" panose="020B0604020202020204" pitchFamily="34" charset="0"/>
              <a:buChar char="•"/>
            </a:pPr>
            <a:r>
              <a:rPr lang="en-GB" sz="2000" b="1" i="0" dirty="0">
                <a:solidFill>
                  <a:srgbClr val="00B0F0"/>
                </a:solidFill>
                <a:effectLst/>
                <a:latin typeface="Tw Cen MT" panose="020B0602020104020603" pitchFamily="34" charset="0"/>
              </a:rPr>
              <a:t>Informal learning</a:t>
            </a:r>
            <a:r>
              <a:rPr lang="en-GB" sz="2000" b="0" i="0" dirty="0">
                <a:solidFill>
                  <a:schemeClr val="tx1">
                    <a:lumMod val="85000"/>
                    <a:lumOff val="15000"/>
                  </a:schemeClr>
                </a:solidFill>
                <a:effectLst/>
                <a:latin typeface="Tw Cen MT" panose="020B0602020104020603" pitchFamily="34" charset="0"/>
              </a:rPr>
              <a:t>, including side-by-side learning, video training (for example, for doctors in particular surgical techniques), shadowing, mentoring, coaching or reading on the subject.</a:t>
            </a:r>
          </a:p>
          <a:p>
            <a:r>
              <a:rPr lang="en-GB" sz="2000" b="0" i="0" dirty="0">
                <a:solidFill>
                  <a:schemeClr val="tx1">
                    <a:lumMod val="85000"/>
                    <a:lumOff val="15000"/>
                  </a:schemeClr>
                </a:solidFill>
                <a:effectLst/>
                <a:latin typeface="Tw Cen MT" panose="020B0602020104020603" pitchFamily="34" charset="0"/>
              </a:rPr>
              <a:t>There is a growing recognition that continuing professional development is both essential and potentially expensive.</a:t>
            </a:r>
          </a:p>
          <a:p>
            <a:r>
              <a:rPr lang="en-GB" sz="2000" b="0" i="0" dirty="0">
                <a:solidFill>
                  <a:schemeClr val="tx1">
                    <a:lumMod val="85000"/>
                    <a:lumOff val="15000"/>
                  </a:schemeClr>
                </a:solidFill>
                <a:effectLst/>
                <a:latin typeface="Tw Cen MT" panose="020B0602020104020603" pitchFamily="34" charset="0"/>
              </a:rPr>
              <a:t>Especially in developing countries, professionals are using the internet to share teaching content for free, or at very low cost. You may find that an imaginative approach to seeking out development activities pays off.</a:t>
            </a:r>
          </a:p>
          <a:p>
            <a:pPr marL="0" indent="0">
              <a:buNone/>
            </a:pPr>
            <a:endParaRPr lang="en-GB" sz="1000" dirty="0">
              <a:solidFill>
                <a:schemeClr val="tx1">
                  <a:lumMod val="85000"/>
                  <a:lumOff val="15000"/>
                </a:schemeClr>
              </a:solidFill>
            </a:endParaRPr>
          </a:p>
        </p:txBody>
      </p:sp>
      <p:sp>
        <p:nvSpPr>
          <p:cNvPr id="9" name="TextBox 8">
            <a:extLst>
              <a:ext uri="{FF2B5EF4-FFF2-40B4-BE49-F238E27FC236}">
                <a16:creationId xmlns:a16="http://schemas.microsoft.com/office/drawing/2014/main" id="{479DEB12-B1BC-48DF-BB7E-A9303FB21DBD}"/>
              </a:ext>
            </a:extLst>
          </p:cNvPr>
          <p:cNvSpPr txBox="1"/>
          <p:nvPr/>
        </p:nvSpPr>
        <p:spPr>
          <a:xfrm rot="853380">
            <a:off x="6134904" y="2279375"/>
            <a:ext cx="6096000" cy="1077218"/>
          </a:xfrm>
          <a:prstGeom prst="rect">
            <a:avLst/>
          </a:prstGeom>
          <a:noFill/>
        </p:spPr>
        <p:txBody>
          <a:bodyPr wrap="square">
            <a:spAutoFit/>
          </a:bodyPr>
          <a:lstStyle/>
          <a:p>
            <a:pPr marL="0" indent="0" algn="ctr">
              <a:buNone/>
            </a:pPr>
            <a:r>
              <a:rPr lang="en-GB" sz="3200" b="1" i="0" dirty="0">
                <a:solidFill>
                  <a:schemeClr val="bg1"/>
                </a:solidFill>
                <a:effectLst/>
                <a:highlight>
                  <a:srgbClr val="008080"/>
                </a:highlight>
                <a:latin typeface="Candara" panose="020E0502030303020204" pitchFamily="34" charset="0"/>
              </a:rPr>
              <a:t>2</a:t>
            </a:r>
            <a:r>
              <a:rPr lang="en-GB" sz="3200" b="1" i="1" dirty="0">
                <a:solidFill>
                  <a:schemeClr val="bg1"/>
                </a:solidFill>
                <a:effectLst/>
                <a:highlight>
                  <a:srgbClr val="008080"/>
                </a:highlight>
                <a:latin typeface="Candara" panose="020E0502030303020204" pitchFamily="34" charset="0"/>
              </a:rPr>
              <a:t>. Planning and Carrying Out Development Activities</a:t>
            </a:r>
          </a:p>
        </p:txBody>
      </p:sp>
      <p:sp>
        <p:nvSpPr>
          <p:cNvPr id="2" name="Footer Placeholder 1">
            <a:extLst>
              <a:ext uri="{FF2B5EF4-FFF2-40B4-BE49-F238E27FC236}">
                <a16:creationId xmlns:a16="http://schemas.microsoft.com/office/drawing/2014/main" id="{A21C2D69-65B4-4E96-82B2-F62C415E9A7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09509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950FC9-96F8-481E-B2FF-741D34A8F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B2B4586-EC5C-4ED3-82D8-63143F7C7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2012" y="0"/>
            <a:ext cx="6829989" cy="6858000"/>
          </a:xfrm>
          <a:custGeom>
            <a:avLst/>
            <a:gdLst>
              <a:gd name="connsiteX0" fmla="*/ 0 w 6829989"/>
              <a:gd name="connsiteY0" fmla="*/ 0 h 6858000"/>
              <a:gd name="connsiteX1" fmla="*/ 6829989 w 6829989"/>
              <a:gd name="connsiteY1" fmla="*/ 0 h 6858000"/>
              <a:gd name="connsiteX2" fmla="*/ 6829989 w 6829989"/>
              <a:gd name="connsiteY2" fmla="*/ 6858000 h 6858000"/>
              <a:gd name="connsiteX3" fmla="*/ 1 w 6829989"/>
              <a:gd name="connsiteY3" fmla="*/ 6858000 h 6858000"/>
              <a:gd name="connsiteX4" fmla="*/ 4006 w 6829989"/>
              <a:gd name="connsiteY4" fmla="*/ 6854853 h 6858000"/>
              <a:gd name="connsiteX5" fmla="*/ 1619628 w 6829989"/>
              <a:gd name="connsiteY5" fmla="*/ 3429000 h 6858000"/>
              <a:gd name="connsiteX6" fmla="*/ 4006 w 682998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89" h="6858000">
                <a:moveTo>
                  <a:pt x="0" y="0"/>
                </a:moveTo>
                <a:lnTo>
                  <a:pt x="6829989" y="0"/>
                </a:lnTo>
                <a:lnTo>
                  <a:pt x="6829989"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BD18CC4-F639-47CF-96DD-9BA6031B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245F3B4-E1D2-4DD8-9AED-9E1B750C145E}"/>
              </a:ext>
            </a:extLst>
          </p:cNvPr>
          <p:cNvSpPr>
            <a:spLocks noGrp="1"/>
          </p:cNvSpPr>
          <p:nvPr>
            <p:ph idx="1"/>
          </p:nvPr>
        </p:nvSpPr>
        <p:spPr>
          <a:xfrm>
            <a:off x="0" y="618978"/>
            <a:ext cx="6499274" cy="4735087"/>
          </a:xfrm>
        </p:spPr>
        <p:txBody>
          <a:bodyPr anchor="ctr">
            <a:noAutofit/>
          </a:bodyPr>
          <a:lstStyle/>
          <a:p>
            <a:r>
              <a:rPr lang="en-GB" sz="2600" dirty="0">
                <a:solidFill>
                  <a:schemeClr val="tx1">
                    <a:lumMod val="85000"/>
                    <a:lumOff val="15000"/>
                  </a:schemeClr>
                </a:solidFill>
                <a:latin typeface="Tw Cen MT" panose="020B0602020104020603" pitchFamily="34" charset="0"/>
              </a:rPr>
              <a:t>Whether the need identified is specific or general, the learning activities must be planned to be appropriate, and there must be a balance between general and specific CPD. </a:t>
            </a:r>
          </a:p>
          <a:p>
            <a:r>
              <a:rPr lang="en-GB" sz="2600" dirty="0">
                <a:solidFill>
                  <a:schemeClr val="tx1">
                    <a:lumMod val="85000"/>
                    <a:lumOff val="15000"/>
                  </a:schemeClr>
                </a:solidFill>
                <a:latin typeface="Tw Cen MT" panose="020B0602020104020603" pitchFamily="34" charset="0"/>
              </a:rPr>
              <a:t>The method of learning is less important than its relevance to the need, and could vary in different circumstances from reading, attending a lecture or a course, a peer-group meeting or a visit to an institution.</a:t>
            </a:r>
          </a:p>
        </p:txBody>
      </p:sp>
      <p:sp>
        <p:nvSpPr>
          <p:cNvPr id="11" name="TextBox 10">
            <a:extLst>
              <a:ext uri="{FF2B5EF4-FFF2-40B4-BE49-F238E27FC236}">
                <a16:creationId xmlns:a16="http://schemas.microsoft.com/office/drawing/2014/main" id="{6FED771D-A7BF-46FB-9887-42DF8B8AA54A}"/>
              </a:ext>
            </a:extLst>
          </p:cNvPr>
          <p:cNvSpPr txBox="1"/>
          <p:nvPr/>
        </p:nvSpPr>
        <p:spPr>
          <a:xfrm rot="1432106">
            <a:off x="8073428" y="2004944"/>
            <a:ext cx="2544417" cy="707886"/>
          </a:xfrm>
          <a:prstGeom prst="rect">
            <a:avLst/>
          </a:prstGeom>
          <a:noFill/>
        </p:spPr>
        <p:txBody>
          <a:bodyPr wrap="square">
            <a:spAutoFit/>
          </a:bodyPr>
          <a:lstStyle/>
          <a:p>
            <a:pPr marL="0" indent="0">
              <a:buNone/>
            </a:pPr>
            <a:r>
              <a:rPr lang="en-GB" sz="4000" b="1" i="1" dirty="0">
                <a:solidFill>
                  <a:schemeClr val="bg1"/>
                </a:solidFill>
                <a:latin typeface="Candara" panose="020E0502030303020204" pitchFamily="34" charset="0"/>
              </a:rPr>
              <a:t>Cont.…</a:t>
            </a:r>
          </a:p>
        </p:txBody>
      </p:sp>
      <p:sp>
        <p:nvSpPr>
          <p:cNvPr id="2" name="Footer Placeholder 1">
            <a:extLst>
              <a:ext uri="{FF2B5EF4-FFF2-40B4-BE49-F238E27FC236}">
                <a16:creationId xmlns:a16="http://schemas.microsoft.com/office/drawing/2014/main" id="{4985F8D8-6241-4D67-8629-15B00F83083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172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Reflection">
            <a:extLst>
              <a:ext uri="{FF2B5EF4-FFF2-40B4-BE49-F238E27FC236}">
                <a16:creationId xmlns:a16="http://schemas.microsoft.com/office/drawing/2014/main" id="{2069C5FB-67A0-4504-831B-EFBEBA20FEA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7219" r="1" b="11875"/>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ABAB76C-2242-4B9C-B6B7-95A5B0C5FE5E}"/>
              </a:ext>
            </a:extLst>
          </p:cNvPr>
          <p:cNvSpPr>
            <a:spLocks noGrp="1"/>
          </p:cNvSpPr>
          <p:nvPr>
            <p:ph idx="1"/>
          </p:nvPr>
        </p:nvSpPr>
        <p:spPr>
          <a:xfrm>
            <a:off x="0" y="407962"/>
            <a:ext cx="12027877" cy="6450027"/>
          </a:xfrm>
        </p:spPr>
        <p:txBody>
          <a:bodyPr>
            <a:normAutofit fontScale="92500" lnSpcReduction="20000"/>
          </a:bodyPr>
          <a:lstStyle/>
          <a:p>
            <a:pPr marL="0" indent="0">
              <a:buNone/>
            </a:pPr>
            <a:r>
              <a:rPr lang="en-GB" sz="3500" b="1" i="0" dirty="0">
                <a:effectLst/>
                <a:highlight>
                  <a:srgbClr val="FF00FF"/>
                </a:highlight>
                <a:latin typeface="Candara" panose="020E0502030303020204" pitchFamily="34" charset="0"/>
              </a:rPr>
              <a:t>3. Reflecting on Your Learning</a:t>
            </a:r>
          </a:p>
          <a:p>
            <a:r>
              <a:rPr lang="en-GB" sz="2400" b="0" i="0" dirty="0">
                <a:effectLst/>
                <a:latin typeface="Tw Cen MT" panose="020B0602020104020603" pitchFamily="34" charset="0"/>
              </a:rPr>
              <a:t>Reflecting on what you have learned is a vital part of continuing professional development. Learning does not emerge only from activities that you designated as ‘development’, and you may find that you are learning at least as much from your day-to-day activities.</a:t>
            </a:r>
          </a:p>
          <a:p>
            <a:pPr marL="0" indent="0">
              <a:buNone/>
            </a:pPr>
            <a:endParaRPr lang="en-GB" sz="2400" b="0" i="0" dirty="0">
              <a:effectLst/>
              <a:latin typeface="Tw Cen MT" panose="020B0602020104020603" pitchFamily="34" charset="0"/>
            </a:endParaRPr>
          </a:p>
          <a:p>
            <a:pPr marL="0" indent="0">
              <a:buNone/>
            </a:pPr>
            <a:r>
              <a:rPr lang="en-GB" sz="2400" b="0" i="0" dirty="0">
                <a:effectLst/>
                <a:latin typeface="Tw Cen MT" panose="020B0602020104020603" pitchFamily="34" charset="0"/>
              </a:rPr>
              <a:t>For any formal or informal but designated development activity, you should record the activity, what you found useful or not useful about it, and what you have learned. In each case, make sure that you are clear about how it will change what you do in future (how you </a:t>
            </a:r>
            <a:r>
              <a:rPr lang="en-GB" sz="2400" b="0" i="0" u="sng" dirty="0">
                <a:effectLst/>
                <a:latin typeface="Tw Cen MT" panose="020B0602020104020603" pitchFamily="34" charset="0"/>
              </a:rPr>
              <a:t>apply</a:t>
            </a:r>
            <a:r>
              <a:rPr lang="en-GB" sz="2400" b="0" i="0" dirty="0">
                <a:effectLst/>
                <a:latin typeface="Tw Cen MT" panose="020B0602020104020603" pitchFamily="34" charset="0"/>
              </a:rPr>
              <a:t> your learning).</a:t>
            </a:r>
            <a:br>
              <a:rPr lang="en-GB" sz="2400" dirty="0">
                <a:latin typeface="Tw Cen MT" panose="020B0602020104020603" pitchFamily="34" charset="0"/>
              </a:rPr>
            </a:br>
            <a:br>
              <a:rPr lang="en-GB" sz="2400" dirty="0">
                <a:latin typeface="Tw Cen MT" panose="020B0602020104020603" pitchFamily="34" charset="0"/>
              </a:rPr>
            </a:br>
            <a:r>
              <a:rPr lang="en-GB" sz="2400" dirty="0">
                <a:highlight>
                  <a:srgbClr val="FFFF00"/>
                </a:highlight>
                <a:latin typeface="Tw Cen MT" panose="020B0602020104020603" pitchFamily="34" charset="0"/>
              </a:rPr>
              <a:t>TOP TIP!</a:t>
            </a:r>
          </a:p>
          <a:p>
            <a:endParaRPr lang="en-GB" sz="2400" dirty="0">
              <a:latin typeface="Tw Cen MT" panose="020B0602020104020603" pitchFamily="34" charset="0"/>
            </a:endParaRPr>
          </a:p>
          <a:p>
            <a:r>
              <a:rPr lang="en-GB" sz="2400" dirty="0">
                <a:latin typeface="Tw Cen MT" panose="020B0602020104020603" pitchFamily="34" charset="0"/>
              </a:rPr>
              <a:t>It is a good idea to keep a ‘learning log’ or diary. Make a habit of writing in it at least once a week, if not each day (if you leave it any longer, you probably won’t remember). For each event or activity that you find useful, make a note of:</a:t>
            </a:r>
          </a:p>
          <a:p>
            <a:endParaRPr lang="en-GB" sz="2400" dirty="0">
              <a:latin typeface="Tw Cen MT" panose="020B0602020104020603" pitchFamily="34" charset="0"/>
            </a:endParaRPr>
          </a:p>
          <a:p>
            <a:r>
              <a:rPr lang="en-GB" sz="2400" dirty="0">
                <a:latin typeface="Tw Cen MT" panose="020B0602020104020603" pitchFamily="34" charset="0"/>
              </a:rPr>
              <a:t>The situation;</a:t>
            </a:r>
          </a:p>
          <a:p>
            <a:r>
              <a:rPr lang="en-GB" sz="2400" dirty="0">
                <a:latin typeface="Tw Cen MT" panose="020B0602020104020603" pitchFamily="34" charset="0"/>
              </a:rPr>
              <a:t>What you learned;</a:t>
            </a:r>
          </a:p>
          <a:p>
            <a:r>
              <a:rPr lang="en-GB" sz="2400" dirty="0">
                <a:latin typeface="Tw Cen MT" panose="020B0602020104020603" pitchFamily="34" charset="0"/>
              </a:rPr>
              <a:t>What you will do differently as a result.</a:t>
            </a:r>
          </a:p>
          <a:p>
            <a:r>
              <a:rPr lang="en-GB" sz="2400" dirty="0">
                <a:latin typeface="Tw Cen MT" panose="020B0602020104020603" pitchFamily="34" charset="0"/>
              </a:rPr>
              <a:t>This diary can be used to assess your progress against your development goals.</a:t>
            </a:r>
          </a:p>
          <a:p>
            <a:br>
              <a:rPr lang="en-GB" sz="1300" dirty="0"/>
            </a:br>
            <a:endParaRPr lang="en-GB" sz="1300" dirty="0"/>
          </a:p>
        </p:txBody>
      </p:sp>
      <p:sp>
        <p:nvSpPr>
          <p:cNvPr id="193" name="Rectangle 19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9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5B5D7E18-AF52-4AE7-ACE2-434B7EBD56D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4151118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D906DC-6FA1-485E-8D71-0A7F1B0F478C}"/>
              </a:ext>
            </a:extLst>
          </p:cNvPr>
          <p:cNvSpPr>
            <a:spLocks noGrp="1"/>
          </p:cNvSpPr>
          <p:nvPr>
            <p:ph idx="1"/>
          </p:nvPr>
        </p:nvSpPr>
        <p:spPr>
          <a:xfrm>
            <a:off x="838200" y="1825625"/>
            <a:ext cx="10515600" cy="4351338"/>
          </a:xfrm>
        </p:spPr>
        <p:txBody>
          <a:bodyPr>
            <a:normAutofit/>
          </a:bodyPr>
          <a:lstStyle/>
          <a:p>
            <a:pPr marL="0" indent="0">
              <a:buNone/>
            </a:pPr>
            <a:r>
              <a:rPr lang="en-GB" b="1" dirty="0">
                <a:highlight>
                  <a:srgbClr val="FF00FF"/>
                </a:highlight>
              </a:rPr>
              <a:t>4. Applying Your Learning</a:t>
            </a:r>
          </a:p>
          <a:p>
            <a:r>
              <a:rPr lang="en-GB" dirty="0"/>
              <a:t>Going on training courses or watching videos is only the start. You then have to apply what you have learned to your own job. This can be quite a clumsy process, especially at first. </a:t>
            </a:r>
          </a:p>
          <a:p>
            <a:r>
              <a:rPr lang="en-GB" b="0" i="0" dirty="0">
                <a:effectLst/>
                <a:latin typeface="Open Sans" panose="020B0606030504020204" pitchFamily="34" charset="0"/>
              </a:rPr>
              <a:t>You therefore need to spend time applying your learning and practising to move to a stage of unconscious competence</a:t>
            </a:r>
            <a:br>
              <a:rPr lang="en-GB" dirty="0"/>
            </a:br>
            <a:br>
              <a:rPr lang="en-GB" dirty="0"/>
            </a:br>
            <a:endParaRPr lang="en-GB" dirty="0"/>
          </a:p>
          <a:p>
            <a:endParaRPr lang="en-GB" dirty="0"/>
          </a:p>
        </p:txBody>
      </p:sp>
      <p:sp>
        <p:nvSpPr>
          <p:cNvPr id="2" name="Footer Placeholder 1">
            <a:extLst>
              <a:ext uri="{FF2B5EF4-FFF2-40B4-BE49-F238E27FC236}">
                <a16:creationId xmlns:a16="http://schemas.microsoft.com/office/drawing/2014/main" id="{954E3BFA-133F-4FC6-8DEE-2BE4E768866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08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inuous Professional Development And Everything About It - Rad Education">
            <a:extLst>
              <a:ext uri="{FF2B5EF4-FFF2-40B4-BE49-F238E27FC236}">
                <a16:creationId xmlns:a16="http://schemas.microsoft.com/office/drawing/2014/main" id="{4AE1A99B-4558-4271-872C-F97788C5AF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00"/>
          <a:stretch/>
        </p:blipFill>
        <p:spPr bwMode="auto">
          <a:xfrm>
            <a:off x="6096000" y="1232452"/>
            <a:ext cx="6095998" cy="5625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05F1F-E950-452F-9BC7-E3A0FC7BB8C0}"/>
              </a:ext>
            </a:extLst>
          </p:cNvPr>
          <p:cNvSpPr/>
          <p:nvPr/>
        </p:nvSpPr>
        <p:spPr>
          <a:xfrm>
            <a:off x="1722784" y="1895061"/>
            <a:ext cx="4859320" cy="357250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a:t>Module lecturer-Tayo Alebiosu</a:t>
            </a:r>
          </a:p>
          <a:p>
            <a:pPr indent="-228600">
              <a:lnSpc>
                <a:spcPct val="90000"/>
              </a:lnSpc>
              <a:spcAft>
                <a:spcPts val="600"/>
              </a:spcAft>
              <a:buFont typeface="Arial" panose="020B0604020202020204" pitchFamily="34" charset="0"/>
              <a:buChar char="•"/>
            </a:pPr>
            <a:r>
              <a:rPr lang="en-US" sz="2400" b="1" dirty="0"/>
              <a:t>Health and Social Care</a:t>
            </a:r>
          </a:p>
          <a:p>
            <a:pPr indent="-228600">
              <a:lnSpc>
                <a:spcPct val="90000"/>
              </a:lnSpc>
              <a:spcAft>
                <a:spcPts val="600"/>
              </a:spcAft>
              <a:buFont typeface="Arial" panose="020B0604020202020204" pitchFamily="34" charset="0"/>
              <a:buChar char="•"/>
            </a:pPr>
            <a:r>
              <a:rPr lang="en-US" sz="2400" b="1" i="1" dirty="0">
                <a:highlight>
                  <a:srgbClr val="00FFFF"/>
                </a:highlight>
              </a:rPr>
              <a:t>Evidence Based Approaches </a:t>
            </a:r>
            <a:endParaRPr lang="en-US" sz="2400" b="1" dirty="0">
              <a:highlight>
                <a:srgbClr val="00FFFF"/>
              </a:highlight>
            </a:endParaRPr>
          </a:p>
          <a:p>
            <a:pPr indent="-228600">
              <a:lnSpc>
                <a:spcPct val="90000"/>
              </a:lnSpc>
              <a:spcAft>
                <a:spcPts val="600"/>
              </a:spcAft>
              <a:buFont typeface="Arial" panose="020B0604020202020204" pitchFamily="34" charset="0"/>
              <a:buChar char="•"/>
            </a:pPr>
            <a:r>
              <a:rPr lang="en-US" sz="2400" b="1" dirty="0"/>
              <a:t>Contact me: </a:t>
            </a:r>
            <a:r>
              <a:rPr lang="en-US" sz="2400" b="1" dirty="0">
                <a:hlinkClick r:id="rId3"/>
              </a:rPr>
              <a:t>tayo.alebiosu@lsclondon.co.uk</a:t>
            </a:r>
            <a:endParaRPr lang="en-US" sz="2400" b="1" dirty="0"/>
          </a:p>
          <a:p>
            <a:pPr indent="-228600">
              <a:lnSpc>
                <a:spcPct val="90000"/>
              </a:lnSpc>
              <a:spcAft>
                <a:spcPts val="600"/>
              </a:spcAft>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1216573" y="6144611"/>
            <a:ext cx="3069020" cy="361977"/>
          </a:xfrm>
        </p:spPr>
        <p:txBody>
          <a:bodyPr vert="horz" lIns="91440" tIns="45720" rIns="91440" bIns="45720" rtlCol="0" anchor="ctr">
            <a:normAutofit/>
          </a:bodyPr>
          <a:lstStyle/>
          <a:p>
            <a:pPr>
              <a:spcAft>
                <a:spcPts val="600"/>
              </a:spcAft>
              <a:defRPr/>
            </a:pPr>
            <a:r>
              <a:rPr lang="en-US" sz="1000" kern="1200">
                <a:solidFill>
                  <a:schemeClr val="tx1"/>
                </a:solidFill>
                <a:latin typeface="Calibri" panose="020F0502020204030204"/>
                <a:ea typeface="+mn-ea"/>
                <a:cs typeface="+mn-cs"/>
              </a:rPr>
              <a:t>Created by Tayo Alebiosu</a:t>
            </a:r>
          </a:p>
        </p:txBody>
      </p:sp>
    </p:spTree>
    <p:extLst>
      <p:ext uri="{BB962C8B-B14F-4D97-AF65-F5344CB8AC3E}">
        <p14:creationId xmlns:p14="http://schemas.microsoft.com/office/powerpoint/2010/main" val="271714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1F19A4-8372-40CC-98BF-E3887FF2D065}"/>
              </a:ext>
            </a:extLst>
          </p:cNvPr>
          <p:cNvSpPr>
            <a:spLocks noGrp="1"/>
          </p:cNvSpPr>
          <p:nvPr>
            <p:ph idx="1"/>
          </p:nvPr>
        </p:nvSpPr>
        <p:spPr>
          <a:xfrm>
            <a:off x="4810259" y="649480"/>
            <a:ext cx="6555347" cy="5546047"/>
          </a:xfrm>
        </p:spPr>
        <p:txBody>
          <a:bodyPr anchor="ctr">
            <a:normAutofit/>
          </a:bodyPr>
          <a:lstStyle/>
          <a:p>
            <a:pPr marL="0" indent="0">
              <a:buNone/>
            </a:pPr>
            <a:r>
              <a:rPr lang="en-GB" b="1" i="0" dirty="0">
                <a:effectLst/>
                <a:highlight>
                  <a:srgbClr val="FF00FF"/>
                </a:highlight>
                <a:latin typeface="Arial" panose="020B0604020202020204" pitchFamily="34" charset="0"/>
              </a:rPr>
              <a:t>5. Sharing Your Learning with Others</a:t>
            </a:r>
          </a:p>
          <a:p>
            <a:r>
              <a:rPr lang="en-GB" sz="2000" b="0" i="0" dirty="0">
                <a:effectLst/>
                <a:latin typeface="Open Sans" panose="020B0606030504020204" pitchFamily="34" charset="0"/>
              </a:rPr>
              <a:t>Some commentators add a fifth stage to the competence cycle – being able to teach others. It is certainly true that being able to articulate and share your learning is an important part of making sure that you have fully internalised it.</a:t>
            </a:r>
          </a:p>
          <a:p>
            <a:br>
              <a:rPr lang="en-GB" sz="2000" dirty="0"/>
            </a:br>
            <a:r>
              <a:rPr lang="en-GB" sz="2000" dirty="0">
                <a:highlight>
                  <a:srgbClr val="FFFF00"/>
                </a:highlight>
              </a:rPr>
              <a:t>TOP TIP!</a:t>
            </a:r>
          </a:p>
          <a:p>
            <a:endParaRPr lang="en-GB" sz="2000" dirty="0"/>
          </a:p>
          <a:p>
            <a:r>
              <a:rPr lang="en-GB" sz="2000" dirty="0"/>
              <a:t>It is a good idea to get into the habit of discussing your learning with your colleagues on a regular basis. Sharing each other's learning can be a really good development tool, and can help you identify new areas for development, or ideas for other development activities, as well as helping to refine what you have learnt in your mind.</a:t>
            </a:r>
          </a:p>
          <a:p>
            <a:endParaRPr lang="en-GB" sz="2000" dirty="0"/>
          </a:p>
          <a:p>
            <a:endParaRPr lang="en-GB" sz="2000" dirty="0"/>
          </a:p>
          <a:p>
            <a:endParaRPr lang="en-GB" sz="2000" dirty="0"/>
          </a:p>
        </p:txBody>
      </p:sp>
      <p:sp>
        <p:nvSpPr>
          <p:cNvPr id="2" name="Footer Placeholder 1">
            <a:extLst>
              <a:ext uri="{FF2B5EF4-FFF2-40B4-BE49-F238E27FC236}">
                <a16:creationId xmlns:a16="http://schemas.microsoft.com/office/drawing/2014/main" id="{A7F78B4E-32D6-48D9-AA84-5A1953429FB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4125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F35CEC0-4BF3-40BE-B5AB-9EDDFED5F242}"/>
              </a:ext>
            </a:extLst>
          </p:cNvPr>
          <p:cNvPicPr>
            <a:picLocks noChangeAspect="1"/>
          </p:cNvPicPr>
          <p:nvPr/>
        </p:nvPicPr>
        <p:blipFill rotWithShape="1">
          <a:blip r:embed="rId2">
            <a:alphaModFix amt="35000"/>
          </a:blip>
          <a:srcRect t="4827" b="7964"/>
          <a:stretch/>
        </p:blipFill>
        <p:spPr>
          <a:xfrm>
            <a:off x="20" y="10"/>
            <a:ext cx="12191980" cy="6857990"/>
          </a:xfrm>
          <a:prstGeom prst="rect">
            <a:avLst/>
          </a:prstGeom>
        </p:spPr>
      </p:pic>
      <p:sp>
        <p:nvSpPr>
          <p:cNvPr id="2" name="Title 1">
            <a:extLst>
              <a:ext uri="{FF2B5EF4-FFF2-40B4-BE49-F238E27FC236}">
                <a16:creationId xmlns:a16="http://schemas.microsoft.com/office/drawing/2014/main" id="{DDD5B6DB-00F8-49C8-BC19-FE1C31860DF2}"/>
              </a:ext>
            </a:extLst>
          </p:cNvPr>
          <p:cNvSpPr>
            <a:spLocks noGrp="1"/>
          </p:cNvSpPr>
          <p:nvPr>
            <p:ph type="title"/>
          </p:nvPr>
        </p:nvSpPr>
        <p:spPr>
          <a:xfrm>
            <a:off x="838200" y="365125"/>
            <a:ext cx="10515600" cy="1325563"/>
          </a:xfrm>
        </p:spPr>
        <p:txBody>
          <a:bodyPr>
            <a:normAutofit/>
          </a:bodyPr>
          <a:lstStyle/>
          <a:p>
            <a:r>
              <a:rPr lang="en-GB" b="0" i="0">
                <a:solidFill>
                  <a:srgbClr val="FFFFFF"/>
                </a:solidFill>
                <a:effectLst/>
                <a:latin typeface="Arial" panose="020B0604020202020204" pitchFamily="34" charset="0"/>
              </a:rPr>
              <a:t>Recording Your Development-cont…</a:t>
            </a:r>
            <a:br>
              <a:rPr lang="en-GB" b="0" i="0">
                <a:solidFill>
                  <a:srgbClr val="FFFFFF"/>
                </a:solidFill>
                <a:effectLst/>
                <a:latin typeface="Arial" panose="020B0604020202020204" pitchFamily="34" charset="0"/>
              </a:rPr>
            </a:br>
            <a:endParaRPr lang="en-GB">
              <a:solidFill>
                <a:srgbClr val="FFFFFF"/>
              </a:solidFill>
            </a:endParaRPr>
          </a:p>
        </p:txBody>
      </p:sp>
      <p:graphicFrame>
        <p:nvGraphicFramePr>
          <p:cNvPr id="5" name="Content Placeholder 2">
            <a:extLst>
              <a:ext uri="{FF2B5EF4-FFF2-40B4-BE49-F238E27FC236}">
                <a16:creationId xmlns:a16="http://schemas.microsoft.com/office/drawing/2014/main" id="{A48F390A-C808-4DF2-B94F-E59342364501}"/>
              </a:ext>
            </a:extLst>
          </p:cNvPr>
          <p:cNvGraphicFramePr>
            <a:graphicFrameLocks noGrp="1"/>
          </p:cNvGraphicFramePr>
          <p:nvPr>
            <p:ph idx="1"/>
            <p:extLst>
              <p:ext uri="{D42A27DB-BD31-4B8C-83A1-F6EECF244321}">
                <p14:modId xmlns:p14="http://schemas.microsoft.com/office/powerpoint/2010/main" val="1769735539"/>
              </p:ext>
            </p:extLst>
          </p:nvPr>
        </p:nvGraphicFramePr>
        <p:xfrm>
          <a:off x="379828" y="1322363"/>
          <a:ext cx="11521440" cy="5170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AED41931-6EF3-4992-B06E-B57822EC120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08527758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agnifying glass on clear background">
            <a:extLst>
              <a:ext uri="{FF2B5EF4-FFF2-40B4-BE49-F238E27FC236}">
                <a16:creationId xmlns:a16="http://schemas.microsoft.com/office/drawing/2014/main" id="{EC763FFA-5E25-4596-B2AD-5AAADD865B4B}"/>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9C8ACAE-0624-4677-A612-65743E42E76A}"/>
              </a:ext>
            </a:extLst>
          </p:cNvPr>
          <p:cNvSpPr>
            <a:spLocks noGrp="1"/>
          </p:cNvSpPr>
          <p:nvPr>
            <p:ph idx="1"/>
          </p:nvPr>
        </p:nvSpPr>
        <p:spPr>
          <a:xfrm>
            <a:off x="717452" y="759655"/>
            <a:ext cx="10636348" cy="5417308"/>
          </a:xfrm>
        </p:spPr>
        <p:txBody>
          <a:bodyPr>
            <a:normAutofit/>
          </a:bodyPr>
          <a:lstStyle/>
          <a:p>
            <a:r>
              <a:rPr lang="en-GB" sz="2400">
                <a:solidFill>
                  <a:srgbClr val="FFFFFF"/>
                </a:solidFill>
              </a:rPr>
              <a:t>TOP TIP!</a:t>
            </a:r>
          </a:p>
          <a:p>
            <a:endParaRPr lang="en-GB" sz="2400">
              <a:solidFill>
                <a:srgbClr val="FFFFFF"/>
              </a:solidFill>
            </a:endParaRPr>
          </a:p>
          <a:p>
            <a:r>
              <a:rPr lang="en-GB" sz="2400">
                <a:solidFill>
                  <a:srgbClr val="FFFFFF"/>
                </a:solidFill>
              </a:rPr>
              <a:t>It is a good idea to keep a ‘learning log’ or diary. Make a habit of writing in it at least once a week, if not each day (if you leave it any longer, you probably won’t remember). For each event or activity that you find useful, make a note of:</a:t>
            </a:r>
          </a:p>
          <a:p>
            <a:endParaRPr lang="en-GB" sz="2400">
              <a:solidFill>
                <a:srgbClr val="FFFFFF"/>
              </a:solidFill>
            </a:endParaRPr>
          </a:p>
          <a:p>
            <a:r>
              <a:rPr lang="en-GB" sz="2400">
                <a:solidFill>
                  <a:srgbClr val="FFFFFF"/>
                </a:solidFill>
              </a:rPr>
              <a:t>The situation;</a:t>
            </a:r>
          </a:p>
          <a:p>
            <a:r>
              <a:rPr lang="en-GB" sz="2400">
                <a:solidFill>
                  <a:srgbClr val="FFFFFF"/>
                </a:solidFill>
              </a:rPr>
              <a:t>What you learned;</a:t>
            </a:r>
          </a:p>
          <a:p>
            <a:r>
              <a:rPr lang="en-GB" sz="2400">
                <a:solidFill>
                  <a:srgbClr val="FFFFFF"/>
                </a:solidFill>
              </a:rPr>
              <a:t>What you will do differently as a result.</a:t>
            </a:r>
          </a:p>
          <a:p>
            <a:r>
              <a:rPr lang="en-GB" sz="2400">
                <a:solidFill>
                  <a:srgbClr val="FFFFFF"/>
                </a:solidFill>
              </a:rPr>
              <a:t>This diary can be used to assess your progress against your development goals.</a:t>
            </a:r>
          </a:p>
          <a:p>
            <a:endParaRPr lang="en-GB" sz="2400">
              <a:solidFill>
                <a:srgbClr val="FFFFFF"/>
              </a:solidFill>
            </a:endParaRPr>
          </a:p>
          <a:p>
            <a:endParaRPr lang="en-GB" sz="2400">
              <a:solidFill>
                <a:srgbClr val="FFFFFF"/>
              </a:solidFill>
            </a:endParaRPr>
          </a:p>
        </p:txBody>
      </p:sp>
      <p:sp>
        <p:nvSpPr>
          <p:cNvPr id="4" name="Footer Placeholder 3">
            <a:extLst>
              <a:ext uri="{FF2B5EF4-FFF2-40B4-BE49-F238E27FC236}">
                <a16:creationId xmlns:a16="http://schemas.microsoft.com/office/drawing/2014/main" id="{3A228FFC-075D-46B9-AA19-7405CD49EAF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39593171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2D1D596-2BB4-4729-9867-75CC0B47F8A8}"/>
              </a:ext>
            </a:extLst>
          </p:cNvPr>
          <p:cNvSpPr>
            <a:spLocks noGrp="1"/>
          </p:cNvSpPr>
          <p:nvPr>
            <p:ph type="title"/>
          </p:nvPr>
        </p:nvSpPr>
        <p:spPr>
          <a:xfrm>
            <a:off x="838201" y="365125"/>
            <a:ext cx="5393360" cy="1325563"/>
          </a:xfrm>
        </p:spPr>
        <p:txBody>
          <a:bodyPr>
            <a:normAutofit/>
          </a:bodyPr>
          <a:lstStyle/>
          <a:p>
            <a:r>
              <a:rPr lang="en-GB" dirty="0">
                <a:solidFill>
                  <a:schemeClr val="bg1"/>
                </a:solidFill>
                <a:highlight>
                  <a:srgbClr val="008000"/>
                </a:highlight>
              </a:rPr>
              <a:t>It is </a:t>
            </a:r>
            <a:r>
              <a:rPr lang="en-GB" b="0" i="0" dirty="0">
                <a:solidFill>
                  <a:schemeClr val="bg1"/>
                </a:solidFill>
                <a:effectLst/>
                <a:highlight>
                  <a:srgbClr val="008000"/>
                </a:highlight>
                <a:latin typeface="KlavikaWebBasicRegular"/>
              </a:rPr>
              <a:t>transferable</a:t>
            </a:r>
            <a:endParaRPr lang="en-GB" dirty="0">
              <a:solidFill>
                <a:schemeClr val="bg1"/>
              </a:solidFill>
              <a:highlight>
                <a:srgbClr val="008000"/>
              </a:highlight>
            </a:endParaRPr>
          </a:p>
        </p:txBody>
      </p:sp>
      <p:sp>
        <p:nvSpPr>
          <p:cNvPr id="36" name="Freeform: Shape 28">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2B2E7B4-4CB0-4276-87C4-6F69D10D8C81}"/>
              </a:ext>
            </a:extLst>
          </p:cNvPr>
          <p:cNvSpPr>
            <a:spLocks noGrp="1"/>
          </p:cNvSpPr>
          <p:nvPr>
            <p:ph idx="1"/>
          </p:nvPr>
        </p:nvSpPr>
        <p:spPr>
          <a:xfrm>
            <a:off x="838200" y="1825625"/>
            <a:ext cx="5393361" cy="4351338"/>
          </a:xfrm>
        </p:spPr>
        <p:txBody>
          <a:bodyPr>
            <a:normAutofit/>
          </a:bodyPr>
          <a:lstStyle/>
          <a:p>
            <a:r>
              <a:rPr lang="en-GB" b="0" i="0" dirty="0">
                <a:effectLst/>
                <a:latin typeface="KlavikaWebBasicRegular"/>
              </a:rPr>
              <a:t>Practice development is context-based and that knowledge generated from it cannot necessarily be generalised. </a:t>
            </a:r>
          </a:p>
          <a:p>
            <a:r>
              <a:rPr lang="en-GB" b="0" i="0" dirty="0">
                <a:effectLst/>
                <a:latin typeface="KlavikaWebBasicRegular"/>
              </a:rPr>
              <a:t>But most can be described as transferable: it can be used in other settings, but may need to be interpreted or adapted to meet the needs of the specific practice context</a:t>
            </a:r>
            <a:endParaRPr lang="en-GB" dirty="0">
              <a:latin typeface="Calibri" panose="020F0502020204030204" pitchFamily="34" charset="0"/>
              <a:cs typeface="Calibri" panose="020F0502020204030204" pitchFamily="34" charset="0"/>
            </a:endParaRPr>
          </a:p>
          <a:p>
            <a:endParaRPr lang="en-GB" dirty="0"/>
          </a:p>
        </p:txBody>
      </p:sp>
      <p:sp>
        <p:nvSpPr>
          <p:cNvPr id="38" name="Oval 30">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15" name="Picture 14">
            <a:extLst>
              <a:ext uri="{FF2B5EF4-FFF2-40B4-BE49-F238E27FC236}">
                <a16:creationId xmlns:a16="http://schemas.microsoft.com/office/drawing/2014/main" id="{53CA4CAC-A0B8-408B-AD91-ECCE56764999}"/>
              </a:ext>
            </a:extLst>
          </p:cNvPr>
          <p:cNvPicPr>
            <a:picLocks noChangeAspect="1"/>
          </p:cNvPicPr>
          <p:nvPr/>
        </p:nvPicPr>
        <p:blipFill rotWithShape="1">
          <a:blip r:embed="rId2"/>
          <a:srcRect l="10827" r="22673"/>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5" name="Freeform: Shape 34">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Footer Placeholder 3">
            <a:extLst>
              <a:ext uri="{FF2B5EF4-FFF2-40B4-BE49-F238E27FC236}">
                <a16:creationId xmlns:a16="http://schemas.microsoft.com/office/drawing/2014/main" id="{985DCB49-40A0-4604-ADB8-D73C060F26A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14289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2AA7041-B2E0-4747-9848-45D6800D3A55}"/>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graphicFrame>
        <p:nvGraphicFramePr>
          <p:cNvPr id="14" name="Content Placeholder 2">
            <a:extLst>
              <a:ext uri="{FF2B5EF4-FFF2-40B4-BE49-F238E27FC236}">
                <a16:creationId xmlns:a16="http://schemas.microsoft.com/office/drawing/2014/main" id="{3B172A06-AFE1-4F86-BC18-7CA24BD7AEA3}"/>
              </a:ext>
            </a:extLst>
          </p:cNvPr>
          <p:cNvGraphicFramePr>
            <a:graphicFrameLocks noGrp="1"/>
          </p:cNvGraphicFramePr>
          <p:nvPr>
            <p:ph idx="1"/>
            <p:extLst>
              <p:ext uri="{D42A27DB-BD31-4B8C-83A1-F6EECF244321}">
                <p14:modId xmlns:p14="http://schemas.microsoft.com/office/powerpoint/2010/main" val="3255288157"/>
              </p:ext>
            </p:extLst>
          </p:nvPr>
        </p:nvGraphicFramePr>
        <p:xfrm>
          <a:off x="407963" y="506437"/>
          <a:ext cx="10945837" cy="5670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1D0AE93D-34AC-490D-8E7B-54730F0DB89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5675939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Share With Person">
            <a:extLst>
              <a:ext uri="{FF2B5EF4-FFF2-40B4-BE49-F238E27FC236}">
                <a16:creationId xmlns:a16="http://schemas.microsoft.com/office/drawing/2014/main" id="{AD17A182-D788-4F6D-A4A9-43EABF1CDE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061" y="651078"/>
            <a:ext cx="5031557" cy="5031557"/>
          </a:xfrm>
          <a:prstGeom prst="rect">
            <a:avLst/>
          </a:prstGeom>
        </p:spPr>
      </p:pic>
      <p:sp>
        <p:nvSpPr>
          <p:cNvPr id="21" name="TextBox 4">
            <a:extLst>
              <a:ext uri="{FF2B5EF4-FFF2-40B4-BE49-F238E27FC236}">
                <a16:creationId xmlns:a16="http://schemas.microsoft.com/office/drawing/2014/main" id="{942BF1B3-050F-4990-AC62-4EF661F78784}"/>
              </a:ext>
            </a:extLst>
          </p:cNvPr>
          <p:cNvSpPr txBox="1"/>
          <p:nvPr/>
        </p:nvSpPr>
        <p:spPr>
          <a:xfrm>
            <a:off x="5512904" y="861391"/>
            <a:ext cx="6204069" cy="4448887"/>
          </a:xfrm>
          <a:prstGeom prst="rect">
            <a:avLst/>
          </a:prstGeom>
        </p:spPr>
        <p:txBody>
          <a:bodyPr vert="horz" lIns="91440" tIns="45720" rIns="91440" bIns="45720" rtlCol="0" anchor="t">
            <a:normAutofit/>
          </a:bodyPr>
          <a:lstStyle/>
          <a:p>
            <a:pPr>
              <a:lnSpc>
                <a:spcPts val="2800"/>
              </a:lnSpc>
              <a:spcAft>
                <a:spcPts val="600"/>
              </a:spcAft>
              <a:buClr>
                <a:schemeClr val="accent2"/>
              </a:buClr>
            </a:pPr>
            <a:r>
              <a:rPr lang="en-US" sz="2400" b="1" dirty="0">
                <a:highlight>
                  <a:srgbClr val="00FFFF"/>
                </a:highlight>
                <a:latin typeface="Tw Cen MT" panose="020B0602020104020603" pitchFamily="34" charset="0"/>
              </a:rPr>
              <a:t>LO 1 ACTIVITY</a:t>
            </a:r>
          </a:p>
          <a:p>
            <a:pPr>
              <a:lnSpc>
                <a:spcPts val="2800"/>
              </a:lnSpc>
              <a:spcAft>
                <a:spcPts val="600"/>
              </a:spcAft>
              <a:buClr>
                <a:schemeClr val="accent2"/>
              </a:buClr>
            </a:pPr>
            <a:r>
              <a:rPr lang="en-US" sz="2600" dirty="0">
                <a:latin typeface="Tw Cen MT" panose="020B0602020104020603" pitchFamily="34" charset="0"/>
              </a:rPr>
              <a:t>Individually, </a:t>
            </a:r>
          </a:p>
          <a:p>
            <a:pPr marL="285750" indent="-228600">
              <a:lnSpc>
                <a:spcPts val="2800"/>
              </a:lnSpc>
              <a:spcAft>
                <a:spcPts val="600"/>
              </a:spcAft>
              <a:buClr>
                <a:schemeClr val="accent2"/>
              </a:buClr>
              <a:buFont typeface="Wingdings 2" panose="05020102010507070707" pitchFamily="18" charset="2"/>
              <a:buChar char=""/>
            </a:pPr>
            <a:r>
              <a:rPr lang="en-US" sz="2600" dirty="0">
                <a:latin typeface="Tw Cen MT" panose="020B0602020104020603" pitchFamily="34" charset="0"/>
              </a:rPr>
              <a:t>Research changes to meet the needs of service users</a:t>
            </a:r>
          </a:p>
          <a:p>
            <a:pPr marL="285750" indent="-228600">
              <a:lnSpc>
                <a:spcPts val="2800"/>
              </a:lnSpc>
              <a:spcAft>
                <a:spcPts val="600"/>
              </a:spcAft>
              <a:buClr>
                <a:schemeClr val="accent2"/>
              </a:buClr>
              <a:buFont typeface="Wingdings 2" panose="05020102010507070707" pitchFamily="18" charset="2"/>
              <a:buChar char=""/>
            </a:pPr>
            <a:r>
              <a:rPr lang="en-GB" sz="2600" dirty="0">
                <a:solidFill>
                  <a:schemeClr val="tx1"/>
                </a:solidFill>
                <a:effectLst/>
                <a:latin typeface="Tw Cen MT" panose="020B0602020104020603" pitchFamily="34" charset="0"/>
                <a:ea typeface="Times New Roman" panose="02020603050405020304" pitchFamily="18" charset="0"/>
              </a:rPr>
              <a:t>personal / continuous  practice </a:t>
            </a:r>
            <a:r>
              <a:rPr lang="en-GB" sz="2600" dirty="0">
                <a:effectLst/>
                <a:latin typeface="Tw Cen MT" panose="020B0602020104020603" pitchFamily="34" charset="0"/>
                <a:ea typeface="Times New Roman" panose="02020603050405020304" pitchFamily="18" charset="0"/>
                <a:cs typeface="Times New Roman" panose="02020603050405020304" pitchFamily="18" charset="0"/>
              </a:rPr>
              <a:t>developments that are responsive to changing needs of the healthcare sector.</a:t>
            </a:r>
          </a:p>
          <a:p>
            <a:pPr marL="285750" indent="-228600">
              <a:lnSpc>
                <a:spcPts val="2800"/>
              </a:lnSpc>
              <a:spcAft>
                <a:spcPts val="600"/>
              </a:spcAft>
              <a:buClr>
                <a:schemeClr val="accent2"/>
              </a:buClr>
              <a:buFont typeface="Wingdings 2" panose="05020102010507070707" pitchFamily="18" charset="2"/>
              <a:buChar char=""/>
            </a:pPr>
            <a:r>
              <a:rPr lang="en-US" sz="2600" dirty="0">
                <a:latin typeface="Tw Cen MT" panose="020B0602020104020603" pitchFamily="34" charset="0"/>
              </a:rPr>
              <a:t>Feedback to the class</a:t>
            </a:r>
          </a:p>
          <a:p>
            <a:pPr marL="285750" indent="-228600">
              <a:lnSpc>
                <a:spcPts val="2800"/>
              </a:lnSpc>
              <a:spcAft>
                <a:spcPts val="600"/>
              </a:spcAft>
              <a:buClr>
                <a:schemeClr val="accent2"/>
              </a:buClr>
              <a:buFont typeface="Wingdings 2" panose="05020102010507070707" pitchFamily="18" charset="2"/>
              <a:buChar char=""/>
            </a:pPr>
            <a:endParaRPr lang="en-US" sz="2800" dirty="0">
              <a:latin typeface="Tw Cen MT" panose="020B0602020104020603" pitchFamily="34" charset="0"/>
            </a:endParaRPr>
          </a:p>
        </p:txBody>
      </p:sp>
      <p:sp>
        <p:nvSpPr>
          <p:cNvPr id="2" name="Footer Placeholder 1">
            <a:extLst>
              <a:ext uri="{FF2B5EF4-FFF2-40B4-BE49-F238E27FC236}">
                <a16:creationId xmlns:a16="http://schemas.microsoft.com/office/drawing/2014/main" id="{F46EDA3E-1EEB-43D6-8B09-DE5095F8FD9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5411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34535AE5-67B3-4F97-A5E1-05610960B915}"/>
              </a:ext>
            </a:extLst>
          </p:cNvPr>
          <p:cNvSpPr txBox="1"/>
          <p:nvPr/>
        </p:nvSpPr>
        <p:spPr>
          <a:xfrm>
            <a:off x="5232401" y="1721579"/>
            <a:ext cx="6140449" cy="3952648"/>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3600" b="0" i="0" dirty="0">
                <a:solidFill>
                  <a:schemeClr val="tx1">
                    <a:alpha val="80000"/>
                  </a:schemeClr>
                </a:solidFill>
                <a:effectLst/>
              </a:rPr>
              <a:t>Now…..A wide range of learning activities — both formal and informal — can provide excellent continuing professional development (CPD) opportunities </a:t>
            </a:r>
            <a:r>
              <a:rPr lang="en-US" sz="3600" b="1" dirty="0">
                <a:solidFill>
                  <a:schemeClr val="tx1">
                    <a:alpha val="80000"/>
                  </a:schemeClr>
                </a:solidFill>
              </a:rPr>
              <a:t>to meet </a:t>
            </a:r>
            <a:r>
              <a:rPr lang="en-US" sz="3600" b="1" dirty="0">
                <a:solidFill>
                  <a:schemeClr val="tx1">
                    <a:alpha val="80000"/>
                  </a:schemeClr>
                </a:solidFill>
                <a:highlight>
                  <a:srgbClr val="008000"/>
                </a:highlight>
              </a:rPr>
              <a:t>the needs of service users</a:t>
            </a:r>
            <a:r>
              <a:rPr lang="en-US" sz="3600" b="0" i="0" dirty="0">
                <a:solidFill>
                  <a:schemeClr val="tx1">
                    <a:alpha val="80000"/>
                  </a:schemeClr>
                </a:solidFill>
                <a:effectLst/>
              </a:rPr>
              <a:t>. These include the following</a:t>
            </a:r>
            <a:r>
              <a:rPr lang="en-US" sz="2400" dirty="0">
                <a:solidFill>
                  <a:schemeClr val="tx1">
                    <a:alpha val="80000"/>
                  </a:schemeClr>
                </a:solidFill>
              </a:rPr>
              <a:t>:</a:t>
            </a:r>
          </a:p>
        </p:txBody>
      </p:sp>
      <p:sp>
        <p:nvSpPr>
          <p:cNvPr id="2" name="Footer Placeholder 1">
            <a:extLst>
              <a:ext uri="{FF2B5EF4-FFF2-40B4-BE49-F238E27FC236}">
                <a16:creationId xmlns:a16="http://schemas.microsoft.com/office/drawing/2014/main" id="{A7AD4984-EB8F-496D-A1C6-C817F44FA15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2350790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4610F5-2C82-428C-BD41-118C008FD826}"/>
              </a:ext>
            </a:extLst>
          </p:cNvPr>
          <p:cNvSpPr>
            <a:spLocks noGrp="1"/>
          </p:cNvSpPr>
          <p:nvPr>
            <p:ph type="title"/>
          </p:nvPr>
        </p:nvSpPr>
        <p:spPr>
          <a:xfrm>
            <a:off x="5948331" y="170602"/>
            <a:ext cx="4977976" cy="1454051"/>
          </a:xfrm>
        </p:spPr>
        <p:txBody>
          <a:bodyPr>
            <a:normAutofit/>
          </a:bodyPr>
          <a:lstStyle/>
          <a:p>
            <a:r>
              <a:rPr lang="en-GB" sz="3700" b="1" dirty="0">
                <a:solidFill>
                  <a:srgbClr val="000000"/>
                </a:solidFill>
              </a:rPr>
              <a:t>Planning your CPD to meet the needs of others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onnections">
            <a:extLst>
              <a:ext uri="{FF2B5EF4-FFF2-40B4-BE49-F238E27FC236}">
                <a16:creationId xmlns:a16="http://schemas.microsoft.com/office/drawing/2014/main" id="{D291292A-C8A5-481C-A6DC-CF14BB4A33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D334F68F-75D2-4CAD-BF42-E5C070B503EA}"/>
              </a:ext>
            </a:extLst>
          </p:cNvPr>
          <p:cNvSpPr>
            <a:spLocks noGrp="1"/>
          </p:cNvSpPr>
          <p:nvPr>
            <p:ph idx="1"/>
          </p:nvPr>
        </p:nvSpPr>
        <p:spPr>
          <a:xfrm>
            <a:off x="5450691" y="2421682"/>
            <a:ext cx="6476265" cy="3639289"/>
          </a:xfrm>
        </p:spPr>
        <p:txBody>
          <a:bodyPr anchor="ctr">
            <a:normAutofit/>
          </a:bodyPr>
          <a:lstStyle/>
          <a:p>
            <a:r>
              <a:rPr lang="en-GB" sz="2400" dirty="0">
                <a:solidFill>
                  <a:srgbClr val="000000"/>
                </a:solidFill>
              </a:rPr>
              <a:t>You must think about how your learning will support the needs of your </a:t>
            </a:r>
            <a:r>
              <a:rPr lang="en-GB" sz="2400" dirty="0">
                <a:solidFill>
                  <a:srgbClr val="000000"/>
                </a:solidFill>
                <a:highlight>
                  <a:srgbClr val="00FF00"/>
                </a:highlight>
              </a:rPr>
              <a:t>patients / service users</a:t>
            </a:r>
            <a:r>
              <a:rPr lang="en-GB" sz="2400" dirty="0">
                <a:solidFill>
                  <a:srgbClr val="000000"/>
                </a:solidFill>
              </a:rPr>
              <a:t> / residents and </a:t>
            </a:r>
            <a:r>
              <a:rPr lang="en-GB" sz="2400" dirty="0">
                <a:solidFill>
                  <a:srgbClr val="000000"/>
                </a:solidFill>
                <a:highlight>
                  <a:srgbClr val="00FFFF"/>
                </a:highlight>
              </a:rPr>
              <a:t>teams, </a:t>
            </a:r>
            <a:r>
              <a:rPr lang="en-GB" sz="2400" dirty="0">
                <a:solidFill>
                  <a:srgbClr val="000000"/>
                </a:solidFill>
              </a:rPr>
              <a:t>the </a:t>
            </a:r>
            <a:r>
              <a:rPr lang="en-GB" sz="2400" dirty="0">
                <a:solidFill>
                  <a:schemeClr val="bg1"/>
                </a:solidFill>
                <a:highlight>
                  <a:srgbClr val="008080"/>
                </a:highlight>
              </a:rPr>
              <a:t>organisations </a:t>
            </a:r>
            <a:r>
              <a:rPr lang="en-GB" sz="2400" dirty="0">
                <a:solidFill>
                  <a:srgbClr val="000000"/>
                </a:solidFill>
              </a:rPr>
              <a:t>in which you work and the wider community. </a:t>
            </a:r>
          </a:p>
          <a:p>
            <a:r>
              <a:rPr lang="en-GB" sz="2400" dirty="0">
                <a:solidFill>
                  <a:srgbClr val="000000"/>
                </a:solidFill>
              </a:rPr>
              <a:t>You should therefore ask for, and be receptive to, advice from others about your learning and development. This includes seeking feedback from patients, carers and colleagues.</a:t>
            </a:r>
          </a:p>
          <a:p>
            <a:endParaRPr lang="en-GB" sz="2000" dirty="0">
              <a:solidFill>
                <a:srgbClr val="000000"/>
              </a:solidFill>
            </a:endParaRPr>
          </a:p>
        </p:txBody>
      </p:sp>
      <p:sp>
        <p:nvSpPr>
          <p:cNvPr id="4" name="Footer Placeholder 3">
            <a:extLst>
              <a:ext uri="{FF2B5EF4-FFF2-40B4-BE49-F238E27FC236}">
                <a16:creationId xmlns:a16="http://schemas.microsoft.com/office/drawing/2014/main" id="{13671940-955A-4C9A-A0DF-88E7BB13DA2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918702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CAF9-69C5-44D4-BD1F-3E83DA1C09C7}"/>
              </a:ext>
            </a:extLst>
          </p:cNvPr>
          <p:cNvSpPr>
            <a:spLocks noGrp="1"/>
          </p:cNvSpPr>
          <p:nvPr>
            <p:ph type="title"/>
          </p:nvPr>
        </p:nvSpPr>
        <p:spPr/>
        <p:txBody>
          <a:bodyPr>
            <a:normAutofit fontScale="90000"/>
          </a:bodyPr>
          <a:lstStyle/>
          <a:p>
            <a:r>
              <a:rPr lang="en-GB" b="1" i="0" dirty="0">
                <a:solidFill>
                  <a:srgbClr val="000000"/>
                </a:solidFill>
                <a:effectLst/>
                <a:latin typeface="KlavikaWebBasicRegular"/>
              </a:rPr>
              <a:t>It is underpinned by the development and active engagement of practitioners</a:t>
            </a:r>
            <a:br>
              <a:rPr lang="en-GB" b="0" i="0" dirty="0">
                <a:solidFill>
                  <a:srgbClr val="000000"/>
                </a:solidFill>
                <a:effectLst/>
                <a:latin typeface="KlavikaWebBasicRegular"/>
              </a:rPr>
            </a:br>
            <a:endParaRPr lang="en-GB" dirty="0"/>
          </a:p>
        </p:txBody>
      </p:sp>
      <p:sp>
        <p:nvSpPr>
          <p:cNvPr id="3" name="Content Placeholder 2">
            <a:extLst>
              <a:ext uri="{FF2B5EF4-FFF2-40B4-BE49-F238E27FC236}">
                <a16:creationId xmlns:a16="http://schemas.microsoft.com/office/drawing/2014/main" id="{C2562247-7E8D-46E1-ACCB-318E608A5B40}"/>
              </a:ext>
            </a:extLst>
          </p:cNvPr>
          <p:cNvSpPr>
            <a:spLocks noGrp="1"/>
          </p:cNvSpPr>
          <p:nvPr>
            <p:ph idx="1"/>
          </p:nvPr>
        </p:nvSpPr>
        <p:spPr/>
        <p:txBody>
          <a:bodyPr/>
          <a:lstStyle/>
          <a:p>
            <a:r>
              <a:rPr lang="en-GB" b="0" i="0" dirty="0">
                <a:effectLst/>
                <a:latin typeface="Calibri" panose="020F0502020204030204" pitchFamily="34" charset="0"/>
                <a:cs typeface="Calibri" panose="020F0502020204030204" pitchFamily="34" charset="0"/>
              </a:rPr>
              <a:t>As it focuses on </a:t>
            </a:r>
            <a:r>
              <a:rPr lang="en-GB" b="0" i="0" dirty="0">
                <a:effectLst/>
                <a:highlight>
                  <a:srgbClr val="00FFFF"/>
                </a:highlight>
                <a:latin typeface="Calibri" panose="020F0502020204030204" pitchFamily="34" charset="0"/>
                <a:cs typeface="Calibri" panose="020F0502020204030204" pitchFamily="34" charset="0"/>
              </a:rPr>
              <a:t>patients’ needs</a:t>
            </a:r>
            <a:r>
              <a:rPr lang="en-GB" b="0" i="0" dirty="0">
                <a:effectLst/>
                <a:latin typeface="Calibri" panose="020F0502020204030204" pitchFamily="34" charset="0"/>
                <a:cs typeface="Calibri" panose="020F0502020204030204" pitchFamily="34" charset="0"/>
              </a:rPr>
              <a:t>, practice development can succeed only when practitioners working directly with patients become engaged in the process. Clarke and Proctor (1999) suggest that practitioners need to </a:t>
            </a:r>
            <a:r>
              <a:rPr lang="en-GB" b="0" i="0" dirty="0">
                <a:effectLst/>
                <a:highlight>
                  <a:srgbClr val="00FFFF"/>
                </a:highlight>
                <a:latin typeface="Calibri" panose="020F0502020204030204" pitchFamily="34" charset="0"/>
                <a:cs typeface="Calibri" panose="020F0502020204030204" pitchFamily="34" charset="0"/>
              </a:rPr>
              <a:t>integrate practical and theoretical evidence </a:t>
            </a:r>
            <a:r>
              <a:rPr lang="en-GB" b="0" i="0" dirty="0">
                <a:effectLst/>
                <a:latin typeface="Calibri" panose="020F0502020204030204" pitchFamily="34" charset="0"/>
                <a:cs typeface="Calibri" panose="020F0502020204030204" pitchFamily="34" charset="0"/>
              </a:rPr>
              <a:t>with the values and context of their practice environment. </a:t>
            </a:r>
          </a:p>
          <a:p>
            <a:r>
              <a:rPr lang="en-GB" b="0" i="0" dirty="0">
                <a:effectLst/>
                <a:latin typeface="Calibri" panose="020F0502020204030204" pitchFamily="34" charset="0"/>
                <a:cs typeface="Calibri" panose="020F0502020204030204" pitchFamily="34" charset="0"/>
              </a:rPr>
              <a:t>This is a fundamental principle for the Development of healthcare Policy and Practice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3334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40EF83-0FB9-4ECD-9012-40FF846295A2}"/>
              </a:ext>
            </a:extLst>
          </p:cNvPr>
          <p:cNvSpPr>
            <a:spLocks noGrp="1"/>
          </p:cNvSpPr>
          <p:nvPr>
            <p:ph type="title"/>
          </p:nvPr>
        </p:nvSpPr>
        <p:spPr>
          <a:xfrm>
            <a:off x="1834872" y="275432"/>
            <a:ext cx="8522256" cy="869156"/>
          </a:xfrm>
        </p:spPr>
        <p:txBody>
          <a:bodyPr>
            <a:normAutofit/>
          </a:bodyPr>
          <a:lstStyle/>
          <a:p>
            <a:pPr algn="ctr"/>
            <a:r>
              <a:rPr lang="en-GB" sz="3600" b="1" dirty="0">
                <a:solidFill>
                  <a:schemeClr val="bg1"/>
                </a:solidFill>
                <a:highlight>
                  <a:srgbClr val="008080"/>
                </a:highlight>
              </a:rPr>
              <a:t>Changes to meet the needs of service users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B60F57-00E7-4CB3-9364-AD0CAD2D45D8}"/>
              </a:ext>
            </a:extLst>
          </p:cNvPr>
          <p:cNvSpPr>
            <a:spLocks noGrp="1"/>
          </p:cNvSpPr>
          <p:nvPr>
            <p:ph idx="1"/>
          </p:nvPr>
        </p:nvSpPr>
        <p:spPr>
          <a:xfrm>
            <a:off x="838200" y="1825625"/>
            <a:ext cx="10515600" cy="4351338"/>
          </a:xfrm>
        </p:spPr>
        <p:txBody>
          <a:bodyPr>
            <a:normAutofit/>
          </a:bodyPr>
          <a:lstStyle/>
          <a:p>
            <a:r>
              <a:rPr lang="en-GB" b="0" i="0" dirty="0">
                <a:effectLst/>
                <a:cs typeface="Calibri" panose="020F0502020204030204" pitchFamily="34" charset="0"/>
              </a:rPr>
              <a:t>In recent years the concept of a health care service that is continuously adapting and </a:t>
            </a:r>
            <a:r>
              <a:rPr lang="en-GB" b="0" i="0" dirty="0">
                <a:effectLst/>
                <a:highlight>
                  <a:srgbClr val="00FFFF"/>
                </a:highlight>
                <a:cs typeface="Calibri" panose="020F0502020204030204" pitchFamily="34" charset="0"/>
              </a:rPr>
              <a:t>improving to meet the needs of service </a:t>
            </a:r>
            <a:r>
              <a:rPr lang="en-GB" b="0" i="0" dirty="0">
                <a:effectLst/>
                <a:cs typeface="Calibri" panose="020F0502020204030204" pitchFamily="34" charset="0"/>
              </a:rPr>
              <a:t>users has been gaining ground.</a:t>
            </a:r>
          </a:p>
          <a:p>
            <a:r>
              <a:rPr lang="en-GB" b="0" i="0" dirty="0">
                <a:effectLst/>
                <a:cs typeface="Calibri" panose="020F0502020204030204" pitchFamily="34" charset="0"/>
              </a:rPr>
              <a:t> There has been growing emphasis on defining standards of practice, implementing evidence-based practice and encouraging innovation in organisations and clinical teams.</a:t>
            </a:r>
          </a:p>
          <a:p>
            <a:r>
              <a:rPr lang="en-GB" dirty="0"/>
              <a:t>You are responsible for making sure that your CPD activities are relevant and effective and provide good value</a:t>
            </a:r>
            <a:endParaRPr lang="en-GB" b="0" i="0" dirty="0">
              <a:effectLst/>
              <a:cs typeface="Calibri" panose="020F0502020204030204" pitchFamily="34" charset="0"/>
            </a:endParaRPr>
          </a:p>
        </p:txBody>
      </p:sp>
      <p:sp>
        <p:nvSpPr>
          <p:cNvPr id="4" name="Footer Placeholder 3">
            <a:extLst>
              <a:ext uri="{FF2B5EF4-FFF2-40B4-BE49-F238E27FC236}">
                <a16:creationId xmlns:a16="http://schemas.microsoft.com/office/drawing/2014/main" id="{E2B1FD69-0A36-4C40-86F9-505EA2B0788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4230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E747-0F9A-40EF-9A38-4EC28F1D6F73}"/>
              </a:ext>
            </a:extLst>
          </p:cNvPr>
          <p:cNvSpPr>
            <a:spLocks noGrp="1"/>
          </p:cNvSpPr>
          <p:nvPr>
            <p:ph type="title"/>
          </p:nvPr>
        </p:nvSpPr>
        <p:spPr>
          <a:xfrm>
            <a:off x="3057507" y="108703"/>
            <a:ext cx="6768224" cy="1437203"/>
          </a:xfrm>
        </p:spPr>
        <p:txBody>
          <a:bodyPr anchor="b">
            <a:normAutofit/>
          </a:bodyPr>
          <a:lstStyle/>
          <a:p>
            <a:pPr algn="ctr"/>
            <a:r>
              <a:rPr lang="en-US" sz="4800" b="1" kern="1200" dirty="0">
                <a:solidFill>
                  <a:schemeClr val="tx1"/>
                </a:solidFill>
                <a:latin typeface="Tw Cen MT" panose="020B0602020104020603" pitchFamily="34" charset="0"/>
              </a:rPr>
              <a:t>Last session recap (10 minutes)</a:t>
            </a:r>
            <a:endParaRPr lang="en-GB" sz="4800" dirty="0">
              <a:solidFill>
                <a:schemeClr val="tx1"/>
              </a:solidFill>
              <a:highlight>
                <a:srgbClr val="00FFFF"/>
              </a:highlight>
            </a:endParaRPr>
          </a:p>
        </p:txBody>
      </p:sp>
      <p:pic>
        <p:nvPicPr>
          <p:cNvPr id="4" name="Picture 2" descr="Image result for recap image">
            <a:extLst>
              <a:ext uri="{FF2B5EF4-FFF2-40B4-BE49-F238E27FC236}">
                <a16:creationId xmlns:a16="http://schemas.microsoft.com/office/drawing/2014/main" id="{74344690-0C8E-463C-8621-6E2738B6F1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3228" y="1924630"/>
            <a:ext cx="4023214" cy="383079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98C432FD-80F4-421F-9E1D-DD923B7D7302}"/>
              </a:ext>
            </a:extLst>
          </p:cNvPr>
          <p:cNvSpPr>
            <a:spLocks noGrp="1"/>
          </p:cNvSpPr>
          <p:nvPr>
            <p:ph idx="1"/>
          </p:nvPr>
        </p:nvSpPr>
        <p:spPr>
          <a:xfrm>
            <a:off x="5466442" y="1962678"/>
            <a:ext cx="5493959" cy="4013220"/>
          </a:xfrm>
        </p:spPr>
        <p:txBody>
          <a:bodyPr anchor="t">
            <a:normAutofit/>
          </a:bodyPr>
          <a:lstStyle/>
          <a:p>
            <a:pPr marL="0" indent="0">
              <a:buNone/>
            </a:pPr>
            <a:r>
              <a:rPr lang="en-US" altLang="en-US" dirty="0">
                <a:solidFill>
                  <a:schemeClr val="tx1"/>
                </a:solidFill>
                <a:latin typeface="Tw Cen MT" panose="020B0602020104020603" pitchFamily="34" charset="0"/>
              </a:rPr>
              <a:t>Individually,</a:t>
            </a:r>
          </a:p>
          <a:p>
            <a:r>
              <a:rPr lang="en-GB" dirty="0">
                <a:solidFill>
                  <a:schemeClr val="tx1"/>
                </a:solidFill>
                <a:latin typeface="Tw Cen MT" panose="020B0602020104020603" pitchFamily="34" charset="0"/>
              </a:rPr>
              <a:t>What is Continuous Professional Development?</a:t>
            </a:r>
          </a:p>
          <a:p>
            <a:r>
              <a:rPr lang="en-GB" dirty="0">
                <a:solidFill>
                  <a:schemeClr val="tx1"/>
                </a:solidFill>
                <a:latin typeface="Tw Cen MT" panose="020B0602020104020603" pitchFamily="34" charset="0"/>
              </a:rPr>
              <a:t>What is Continuous Professional Development in healthcare sector?</a:t>
            </a:r>
          </a:p>
          <a:p>
            <a:r>
              <a:rPr lang="en-GB" dirty="0">
                <a:solidFill>
                  <a:schemeClr val="tx1"/>
                </a:solidFill>
                <a:latin typeface="Tw Cen MT" panose="020B0602020104020603" pitchFamily="34" charset="0"/>
              </a:rPr>
              <a:t>Feedback to the class</a:t>
            </a:r>
          </a:p>
          <a:p>
            <a:endParaRPr lang="en-GB" sz="1800" dirty="0">
              <a:solidFill>
                <a:schemeClr val="tx1"/>
              </a:solidFill>
            </a:endParaRPr>
          </a:p>
        </p:txBody>
      </p:sp>
      <p:sp>
        <p:nvSpPr>
          <p:cNvPr id="3" name="Footer Placeholder 2">
            <a:extLst>
              <a:ext uri="{FF2B5EF4-FFF2-40B4-BE49-F238E27FC236}">
                <a16:creationId xmlns:a16="http://schemas.microsoft.com/office/drawing/2014/main" id="{C4DE25E1-8FBB-4E3B-BCCD-2D0699A83CB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94174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6" descr="Group Brainstorm">
            <a:extLst>
              <a:ext uri="{FF2B5EF4-FFF2-40B4-BE49-F238E27FC236}">
                <a16:creationId xmlns:a16="http://schemas.microsoft.com/office/drawing/2014/main" id="{073D162C-A647-405E-824F-96F3BEB1F2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98CDAAA-82BE-4E09-A80A-DA36CBCE0B2B}"/>
              </a:ext>
            </a:extLst>
          </p:cNvPr>
          <p:cNvSpPr>
            <a:spLocks noGrp="1"/>
          </p:cNvSpPr>
          <p:nvPr>
            <p:ph type="title"/>
          </p:nvPr>
        </p:nvSpPr>
        <p:spPr>
          <a:xfrm>
            <a:off x="5857461" y="548375"/>
            <a:ext cx="5569551" cy="1744737"/>
          </a:xfrm>
        </p:spPr>
        <p:txBody>
          <a:bodyPr anchor="b">
            <a:normAutofit/>
          </a:bodyPr>
          <a:lstStyle/>
          <a:p>
            <a:r>
              <a:rPr lang="en-GB" sz="5400" b="0" i="0" dirty="0">
                <a:solidFill>
                  <a:srgbClr val="FFFFFF"/>
                </a:solidFill>
                <a:effectLst/>
                <a:latin typeface="Circular Std"/>
              </a:rPr>
              <a:t>Helps retain and develop key staff</a:t>
            </a:r>
            <a:endParaRPr lang="en-GB" sz="5400" dirty="0">
              <a:solidFill>
                <a:srgbClr val="FFFFFF"/>
              </a:solidFill>
            </a:endParaRP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31A4AE-A58A-426B-8B8D-F7CD550568B6}"/>
              </a:ext>
            </a:extLst>
          </p:cNvPr>
          <p:cNvSpPr>
            <a:spLocks noGrp="1"/>
          </p:cNvSpPr>
          <p:nvPr>
            <p:ph idx="1"/>
          </p:nvPr>
        </p:nvSpPr>
        <p:spPr>
          <a:xfrm>
            <a:off x="5075584" y="2798064"/>
            <a:ext cx="6144866" cy="3854527"/>
          </a:xfrm>
        </p:spPr>
        <p:txBody>
          <a:bodyPr anchor="t">
            <a:normAutofit/>
          </a:bodyPr>
          <a:lstStyle/>
          <a:p>
            <a:r>
              <a:rPr lang="en-GB" sz="2000" b="0" i="0" dirty="0">
                <a:effectLst/>
                <a:latin typeface="Circular Std"/>
              </a:rPr>
              <a:t>A structured, practical and methodical approach to learning helps employers across industries to retain key staff and develop the skills &amp; knowledge in their organisations to maintain a sustainable and competitive advantage.</a:t>
            </a:r>
          </a:p>
          <a:p>
            <a:r>
              <a:rPr lang="en-GB" sz="2000" b="0" i="0" dirty="0">
                <a:effectLst/>
                <a:latin typeface="Circular Std"/>
              </a:rPr>
              <a:t>Engaging in Continuing Professional Development ensures that both academic and practical qualifications do not become out-dated or obsolete; allowing individuals to continually ‘up skill’ or ‘re-skill’ regardless of occupation, age or educational level.</a:t>
            </a:r>
          </a:p>
          <a:p>
            <a:endParaRPr lang="en-GB" sz="2000" dirty="0">
              <a:solidFill>
                <a:srgbClr val="FFFFFF"/>
              </a:solidFill>
            </a:endParaRPr>
          </a:p>
        </p:txBody>
      </p:sp>
      <p:sp>
        <p:nvSpPr>
          <p:cNvPr id="4" name="Footer Placeholder 3">
            <a:extLst>
              <a:ext uri="{FF2B5EF4-FFF2-40B4-BE49-F238E27FC236}">
                <a16:creationId xmlns:a16="http://schemas.microsoft.com/office/drawing/2014/main" id="{52769089-D8A3-4B84-99B5-BDA899787F9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61161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1F1BF1-148C-437B-881B-8071BCA0DB86}"/>
              </a:ext>
            </a:extLst>
          </p:cNvPr>
          <p:cNvSpPr>
            <a:spLocks noGrp="1"/>
          </p:cNvSpPr>
          <p:nvPr>
            <p:ph type="title"/>
          </p:nvPr>
        </p:nvSpPr>
        <p:spPr>
          <a:xfrm>
            <a:off x="838200" y="365125"/>
            <a:ext cx="10515600" cy="1325563"/>
          </a:xfrm>
        </p:spPr>
        <p:txBody>
          <a:bodyPr>
            <a:normAutofit/>
          </a:bodyPr>
          <a:lstStyle/>
          <a:p>
            <a:pPr algn="ctr"/>
            <a:r>
              <a:rPr lang="en-GB" sz="4100" dirty="0">
                <a:solidFill>
                  <a:schemeClr val="bg1"/>
                </a:solidFill>
                <a:highlight>
                  <a:srgbClr val="008080"/>
                </a:highlight>
              </a:rPr>
              <a:t>To maintain and develop competencies</a:t>
            </a:r>
            <a:br>
              <a:rPr lang="en-GB" sz="4100" b="1" i="0" dirty="0">
                <a:effectLst/>
                <a:highlight>
                  <a:srgbClr val="FF00FF"/>
                </a:highlight>
                <a:latin typeface="KlavikaWebBasicRegular"/>
              </a:rPr>
            </a:br>
            <a:endParaRPr lang="en-GB" sz="4100" dirty="0">
              <a:highlight>
                <a:srgbClr val="FF00FF"/>
              </a:high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186BF9-2F66-4BE9-985C-4DC3F8EF4961}"/>
              </a:ext>
            </a:extLst>
          </p:cNvPr>
          <p:cNvSpPr>
            <a:spLocks noGrp="1"/>
          </p:cNvSpPr>
          <p:nvPr>
            <p:ph idx="1"/>
          </p:nvPr>
        </p:nvSpPr>
        <p:spPr>
          <a:xfrm>
            <a:off x="555710" y="1153551"/>
            <a:ext cx="10798090" cy="5023412"/>
          </a:xfrm>
        </p:spPr>
        <p:txBody>
          <a:bodyPr>
            <a:normAutofit/>
          </a:bodyPr>
          <a:lstStyle/>
          <a:p>
            <a:r>
              <a:rPr lang="en-GB" sz="2400" dirty="0"/>
              <a:t>Healthcare practitioners must ensure that CPD activities undertaken are adequate to maintain and develop competencies necessary to meet the needs of their patients and society.</a:t>
            </a:r>
          </a:p>
          <a:p>
            <a:r>
              <a:rPr lang="en-GB" sz="2400" dirty="0"/>
              <a:t>Healthcare practitioners, in consultation with peers and professional organisations, should define the competencies or benefits to be achieved as a result of CPD. Learning from CPD-activities should be shared with peers.</a:t>
            </a:r>
          </a:p>
          <a:p>
            <a:r>
              <a:rPr lang="en-GB" sz="2400" dirty="0">
                <a:highlight>
                  <a:srgbClr val="00FFFF"/>
                </a:highlight>
              </a:rPr>
              <a:t>Competencie</a:t>
            </a:r>
            <a:r>
              <a:rPr lang="en-GB" sz="2400" dirty="0"/>
              <a:t>s can be defined in broad professional terms or as specific knowledge, skills, attitudes and behaviours. </a:t>
            </a:r>
          </a:p>
          <a:p>
            <a:r>
              <a:rPr lang="en-GB" sz="2400" dirty="0"/>
              <a:t>Competencies relevant for CPD would, at a level dependant on the chosen field in medicine, include the following areas: </a:t>
            </a:r>
          </a:p>
        </p:txBody>
      </p:sp>
      <p:sp>
        <p:nvSpPr>
          <p:cNvPr id="4" name="Footer Placeholder 3">
            <a:extLst>
              <a:ext uri="{FF2B5EF4-FFF2-40B4-BE49-F238E27FC236}">
                <a16:creationId xmlns:a16="http://schemas.microsoft.com/office/drawing/2014/main" id="{B372AC02-B905-4E30-AC4C-03881D8C324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52156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7179E2-5B25-42A7-9580-B624994C4A4F}"/>
              </a:ext>
            </a:extLst>
          </p:cNvPr>
          <p:cNvSpPr>
            <a:spLocks noGrp="1"/>
          </p:cNvSpPr>
          <p:nvPr>
            <p:ph idx="1"/>
          </p:nvPr>
        </p:nvSpPr>
        <p:spPr>
          <a:xfrm>
            <a:off x="838200" y="1825625"/>
            <a:ext cx="10515600" cy="4351338"/>
          </a:xfrm>
        </p:spPr>
        <p:txBody>
          <a:bodyPr>
            <a:normAutofit/>
          </a:bodyPr>
          <a:lstStyle/>
          <a:p>
            <a:r>
              <a:rPr lang="en-GB" dirty="0">
                <a:highlight>
                  <a:srgbClr val="FF00FF"/>
                </a:highlight>
              </a:rPr>
              <a:t>Competent workforce</a:t>
            </a:r>
          </a:p>
          <a:p>
            <a:r>
              <a:rPr lang="en-GB" dirty="0"/>
              <a:t> Employers and contractors of healthcare practitioners ’ services are responsible for making sure their workforce is competent, up to date and able to meet the needs of the service. </a:t>
            </a:r>
          </a:p>
          <a:p>
            <a:r>
              <a:rPr lang="en-GB" dirty="0"/>
              <a:t>They should maintain and develop the skills of all of their healthcare staff. </a:t>
            </a:r>
          </a:p>
          <a:p>
            <a:r>
              <a:rPr lang="en-GB" dirty="0"/>
              <a:t>They should also facilitate access to the resources (including the time to learn) that will support this. </a:t>
            </a:r>
          </a:p>
        </p:txBody>
      </p:sp>
      <p:sp>
        <p:nvSpPr>
          <p:cNvPr id="4" name="Footer Placeholder 3">
            <a:extLst>
              <a:ext uri="{FF2B5EF4-FFF2-40B4-BE49-F238E27FC236}">
                <a16:creationId xmlns:a16="http://schemas.microsoft.com/office/drawing/2014/main" id="{E32C49A9-2243-420A-B8E9-BAF4E27F8A4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03585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ECAF9-69C5-44D4-BD1F-3E83DA1C09C7}"/>
              </a:ext>
            </a:extLst>
          </p:cNvPr>
          <p:cNvSpPr>
            <a:spLocks noGrp="1"/>
          </p:cNvSpPr>
          <p:nvPr>
            <p:ph type="title"/>
          </p:nvPr>
        </p:nvSpPr>
        <p:spPr>
          <a:xfrm>
            <a:off x="1389278" y="1233241"/>
            <a:ext cx="3240506" cy="4064628"/>
          </a:xfrm>
        </p:spPr>
        <p:txBody>
          <a:bodyPr>
            <a:normAutofit/>
          </a:bodyPr>
          <a:lstStyle/>
          <a:p>
            <a:r>
              <a:rPr lang="en-GB" sz="3600" dirty="0">
                <a:latin typeface="Calibri" panose="020F0502020204030204" pitchFamily="34" charset="0"/>
                <a:cs typeface="Calibri" panose="020F0502020204030204" pitchFamily="34" charset="0"/>
              </a:rPr>
              <a:t>F</a:t>
            </a:r>
            <a:r>
              <a:rPr lang="en-GB" sz="3600" b="0" i="0" dirty="0">
                <a:effectLst/>
                <a:latin typeface="Calibri" panose="020F0502020204030204" pitchFamily="34" charset="0"/>
                <a:cs typeface="Calibri" panose="020F0502020204030204" pitchFamily="34" charset="0"/>
              </a:rPr>
              <a:t>ocuses on </a:t>
            </a:r>
            <a:r>
              <a:rPr lang="en-GB" sz="3600" b="0" i="0" dirty="0">
                <a:effectLst/>
                <a:highlight>
                  <a:srgbClr val="00FFFF"/>
                </a:highlight>
                <a:latin typeface="Calibri" panose="020F0502020204030204" pitchFamily="34" charset="0"/>
                <a:cs typeface="Calibri" panose="020F0502020204030204" pitchFamily="34" charset="0"/>
              </a:rPr>
              <a:t>patients’ needs</a:t>
            </a:r>
            <a:br>
              <a:rPr lang="en-GB" sz="3400" b="0" i="0" dirty="0">
                <a:solidFill>
                  <a:srgbClr val="FFFFFF"/>
                </a:solidFill>
                <a:effectLst/>
                <a:latin typeface="KlavikaWebBasicRegular"/>
              </a:rPr>
            </a:br>
            <a:endParaRPr lang="en-GB" sz="3400" dirty="0">
              <a:solidFill>
                <a:srgbClr val="FFFFFF"/>
              </a:solidFill>
            </a:endParaRP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562247-7E8D-46E1-ACCB-318E608A5B40}"/>
              </a:ext>
            </a:extLst>
          </p:cNvPr>
          <p:cNvSpPr>
            <a:spLocks noGrp="1"/>
          </p:cNvSpPr>
          <p:nvPr>
            <p:ph idx="1"/>
          </p:nvPr>
        </p:nvSpPr>
        <p:spPr>
          <a:xfrm>
            <a:off x="6096000" y="820880"/>
            <a:ext cx="5257799" cy="4889350"/>
          </a:xfrm>
        </p:spPr>
        <p:txBody>
          <a:bodyPr anchor="t">
            <a:normAutofit fontScale="92500"/>
          </a:bodyPr>
          <a:lstStyle/>
          <a:p>
            <a:r>
              <a:rPr lang="en-GB" sz="2400" b="0" i="0" dirty="0">
                <a:effectLst/>
                <a:latin typeface="Calibri" panose="020F0502020204030204" pitchFamily="34" charset="0"/>
                <a:cs typeface="Calibri" panose="020F0502020204030204" pitchFamily="34" charset="0"/>
              </a:rPr>
              <a:t>As it focuses on </a:t>
            </a:r>
            <a:r>
              <a:rPr lang="en-GB" sz="2400" b="0" i="0" dirty="0">
                <a:effectLst/>
                <a:highlight>
                  <a:srgbClr val="00FFFF"/>
                </a:highlight>
                <a:latin typeface="Calibri" panose="020F0502020204030204" pitchFamily="34" charset="0"/>
                <a:cs typeface="Calibri" panose="020F0502020204030204" pitchFamily="34" charset="0"/>
              </a:rPr>
              <a:t>patients’ needs</a:t>
            </a:r>
            <a:r>
              <a:rPr lang="en-GB" sz="2400" b="0" i="0" dirty="0">
                <a:effectLst/>
                <a:latin typeface="Calibri" panose="020F0502020204030204" pitchFamily="34" charset="0"/>
                <a:cs typeface="Calibri" panose="020F0502020204030204" pitchFamily="34" charset="0"/>
              </a:rPr>
              <a:t>, practice development can succeed only when practitioners working directly with patients become engaged in the process. </a:t>
            </a:r>
          </a:p>
          <a:p>
            <a:r>
              <a:rPr lang="en-GB" sz="2400" b="1" i="0" dirty="0">
                <a:effectLst/>
                <a:latin typeface="KlavikaWebBasicRegular"/>
              </a:rPr>
              <a:t>It is underpinned by the development and active engagement of practitioners</a:t>
            </a:r>
            <a:endParaRPr lang="en-GB" sz="2400" b="0" i="0" dirty="0">
              <a:effectLst/>
              <a:latin typeface="Calibri" panose="020F0502020204030204" pitchFamily="34" charset="0"/>
              <a:cs typeface="Calibri" panose="020F0502020204030204" pitchFamily="34" charset="0"/>
            </a:endParaRPr>
          </a:p>
          <a:p>
            <a:r>
              <a:rPr lang="en-GB" sz="2400" b="0" i="0" dirty="0">
                <a:effectLst/>
                <a:latin typeface="Calibri" panose="020F0502020204030204" pitchFamily="34" charset="0"/>
                <a:cs typeface="Calibri" panose="020F0502020204030204" pitchFamily="34" charset="0"/>
              </a:rPr>
              <a:t>Clarke and Proctor (1999) suggest that practitioners need to </a:t>
            </a:r>
            <a:r>
              <a:rPr lang="en-GB" sz="2400" b="0" i="0" dirty="0">
                <a:effectLst/>
                <a:highlight>
                  <a:srgbClr val="00FFFF"/>
                </a:highlight>
                <a:latin typeface="Calibri" panose="020F0502020204030204" pitchFamily="34" charset="0"/>
                <a:cs typeface="Calibri" panose="020F0502020204030204" pitchFamily="34" charset="0"/>
              </a:rPr>
              <a:t>integrate practical and theoretical evidence </a:t>
            </a:r>
            <a:r>
              <a:rPr lang="en-GB" sz="2400" b="0" i="0" dirty="0">
                <a:effectLst/>
                <a:latin typeface="Calibri" panose="020F0502020204030204" pitchFamily="34" charset="0"/>
                <a:cs typeface="Calibri" panose="020F0502020204030204" pitchFamily="34" charset="0"/>
              </a:rPr>
              <a:t>with the values and context of their practice environment. </a:t>
            </a:r>
          </a:p>
          <a:p>
            <a:r>
              <a:rPr lang="en-GB" sz="2400" b="0" i="0" dirty="0">
                <a:effectLst/>
                <a:latin typeface="Calibri" panose="020F0502020204030204" pitchFamily="34" charset="0"/>
                <a:cs typeface="Calibri" panose="020F0502020204030204" pitchFamily="34" charset="0"/>
              </a:rPr>
              <a:t>This is a fundamental principle for the Development of healthcare Policy and Practice</a:t>
            </a:r>
            <a:endParaRPr lang="en-GB" sz="2400" dirty="0">
              <a:latin typeface="Calibri" panose="020F0502020204030204" pitchFamily="34" charset="0"/>
              <a:cs typeface="Calibri" panose="020F0502020204030204" pitchFamily="34" charset="0"/>
            </a:endParaRPr>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4490831A-C929-4AC5-B53C-686046AA012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71333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38" name="Freeform: Shape 37">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39" name="Freeform: Shape 38">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B0A14366-34E0-425C-BF8F-584C5AF88454}"/>
              </a:ext>
            </a:extLst>
          </p:cNvPr>
          <p:cNvSpPr>
            <a:spLocks noGrp="1"/>
          </p:cNvSpPr>
          <p:nvPr>
            <p:ph type="title"/>
          </p:nvPr>
        </p:nvSpPr>
        <p:spPr>
          <a:xfrm>
            <a:off x="1268127" y="2023558"/>
            <a:ext cx="3521265" cy="2491292"/>
          </a:xfrm>
        </p:spPr>
        <p:txBody>
          <a:bodyPr anchor="t">
            <a:normAutofit fontScale="90000"/>
          </a:bodyPr>
          <a:lstStyle/>
          <a:p>
            <a:r>
              <a:rPr lang="en-GB" sz="3700" b="1" i="0" dirty="0">
                <a:effectLst/>
                <a:latin typeface="KlavikaWebBasicRegular"/>
              </a:rPr>
              <a:t>It focuses on the improvement of patient care </a:t>
            </a:r>
            <a:r>
              <a:rPr lang="en-GB" sz="3700" b="1" i="0" dirty="0" err="1">
                <a:effectLst/>
                <a:latin typeface="KlavikaWebBasicRegular"/>
              </a:rPr>
              <a:t>i.e</a:t>
            </a:r>
            <a:r>
              <a:rPr lang="en-GB" sz="3700" b="1" i="0" dirty="0">
                <a:effectLst/>
                <a:latin typeface="KlavikaWebBasicRegular"/>
              </a:rPr>
              <a:t> Person centred care</a:t>
            </a:r>
            <a:br>
              <a:rPr lang="en-GB" sz="3700" b="0" i="0" dirty="0">
                <a:effectLst/>
                <a:latin typeface="KlavikaWebBasicRegular"/>
              </a:rPr>
            </a:br>
            <a:endParaRPr lang="en-GB" sz="3700" dirty="0"/>
          </a:p>
        </p:txBody>
      </p:sp>
      <p:sp>
        <p:nvSpPr>
          <p:cNvPr id="41" name="Freeform: Shape 40">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8E2F737-DAE6-4593-885F-96020606254B}"/>
              </a:ext>
            </a:extLst>
          </p:cNvPr>
          <p:cNvSpPr>
            <a:spLocks noGrp="1"/>
          </p:cNvSpPr>
          <p:nvPr>
            <p:ph idx="1"/>
          </p:nvPr>
        </p:nvSpPr>
        <p:spPr>
          <a:xfrm>
            <a:off x="5486400" y="393896"/>
            <a:ext cx="5889625" cy="5838092"/>
          </a:xfrm>
        </p:spPr>
        <p:txBody>
          <a:bodyPr>
            <a:normAutofit/>
          </a:bodyPr>
          <a:lstStyle/>
          <a:p>
            <a:r>
              <a:rPr lang="en-GB" sz="2400" b="0" i="0" dirty="0">
                <a:solidFill>
                  <a:schemeClr val="tx1">
                    <a:alpha val="80000"/>
                  </a:schemeClr>
                </a:solidFill>
                <a:effectLst/>
                <a:latin typeface="Calibri" panose="020F0502020204030204" pitchFamily="34" charset="0"/>
                <a:cs typeface="Calibri" panose="020F0502020204030204" pitchFamily="34" charset="0"/>
              </a:rPr>
              <a:t>The patient is the focus of the activity, rather than the practitioner, profession or department. </a:t>
            </a:r>
          </a:p>
          <a:p>
            <a:r>
              <a:rPr lang="en-GB" sz="2400" b="0" i="0" dirty="0">
                <a:solidFill>
                  <a:schemeClr val="tx1">
                    <a:alpha val="80000"/>
                  </a:schemeClr>
                </a:solidFill>
                <a:effectLst/>
                <a:latin typeface="Calibri" panose="020F0502020204030204" pitchFamily="34" charset="0"/>
                <a:cs typeface="Calibri" panose="020F0502020204030204" pitchFamily="34" charset="0"/>
              </a:rPr>
              <a:t>Other benefits, such as cost savings or the enhancement of personal, professional or organisational reputations, may be by-products of practice development but are not its core objectives.</a:t>
            </a:r>
          </a:p>
          <a:p>
            <a:r>
              <a:rPr lang="en-GB" sz="2400" b="0" i="0" dirty="0">
                <a:solidFill>
                  <a:schemeClr val="tx1">
                    <a:alpha val="80000"/>
                  </a:schemeClr>
                </a:solidFill>
                <a:effectLst/>
                <a:latin typeface="Google Sans"/>
              </a:rPr>
              <a:t>Enable </a:t>
            </a:r>
            <a:r>
              <a:rPr lang="en-GB" sz="2400" b="1" i="0" dirty="0">
                <a:solidFill>
                  <a:schemeClr val="tx1">
                    <a:alpha val="80000"/>
                  </a:schemeClr>
                </a:solidFill>
                <a:effectLst/>
                <a:latin typeface="Google Sans"/>
              </a:rPr>
              <a:t>service users</a:t>
            </a:r>
            <a:r>
              <a:rPr lang="en-GB" sz="2400" b="0" i="0" dirty="0">
                <a:solidFill>
                  <a:schemeClr val="tx1">
                    <a:alpha val="80000"/>
                  </a:schemeClr>
                </a:solidFill>
                <a:effectLst/>
                <a:latin typeface="Google Sans"/>
              </a:rPr>
              <a:t> to recognise and develop their strengths and abilities, so they can live an independent and </a:t>
            </a:r>
            <a:r>
              <a:rPr lang="en-GB" sz="2400" b="0" i="0" dirty="0">
                <a:solidFill>
                  <a:schemeClr val="tx1">
                    <a:alpha val="80000"/>
                  </a:schemeClr>
                </a:solidFill>
                <a:effectLst/>
                <a:highlight>
                  <a:srgbClr val="800080"/>
                </a:highlight>
                <a:latin typeface="Google Sans"/>
              </a:rPr>
              <a:t>fulfilling life.</a:t>
            </a:r>
          </a:p>
          <a:p>
            <a:r>
              <a:rPr lang="en-GB" sz="2400" b="0" i="0" dirty="0">
                <a:solidFill>
                  <a:schemeClr val="tx1">
                    <a:alpha val="80000"/>
                  </a:schemeClr>
                </a:solidFill>
                <a:effectLst/>
                <a:latin typeface="Google Sans"/>
              </a:rPr>
              <a:t> Providing person-centred care requires involving patients in decisions and helping them take actions to support themselves</a:t>
            </a:r>
            <a:endParaRPr lang="en-GB" sz="2400" dirty="0">
              <a:solidFill>
                <a:schemeClr val="tx1">
                  <a:alpha val="80000"/>
                </a:schemeClr>
              </a:solidFill>
            </a:endParaRPr>
          </a:p>
          <a:p>
            <a:endParaRPr lang="en-GB" sz="2000" dirty="0">
              <a:solidFill>
                <a:schemeClr val="tx1">
                  <a:alpha val="80000"/>
                </a:schemeClr>
              </a:solidFill>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590A77C5-5632-40D3-A6D9-F17B018F7EA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4010573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D39D5644-0354-42CC-9F87-AD33C3F882C3}"/>
              </a:ext>
            </a:extLst>
          </p:cNvPr>
          <p:cNvPicPr>
            <a:picLocks noChangeAspect="1"/>
          </p:cNvPicPr>
          <p:nvPr/>
        </p:nvPicPr>
        <p:blipFill rotWithShape="1">
          <a:blip r:embed="rId2"/>
          <a:srcRect l="32156" r="30552"/>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11" name="Group 10">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17386A5-F949-4911-9C9B-4E2433CFA326}"/>
              </a:ext>
            </a:extLst>
          </p:cNvPr>
          <p:cNvSpPr>
            <a:spLocks noGrp="1"/>
          </p:cNvSpPr>
          <p:nvPr>
            <p:ph idx="1"/>
          </p:nvPr>
        </p:nvSpPr>
        <p:spPr>
          <a:xfrm>
            <a:off x="5281615" y="747000"/>
            <a:ext cx="6507111" cy="5935154"/>
          </a:xfrm>
        </p:spPr>
        <p:txBody>
          <a:bodyPr>
            <a:noAutofit/>
          </a:bodyPr>
          <a:lstStyle/>
          <a:p>
            <a:pPr marL="0" indent="0">
              <a:buNone/>
            </a:pPr>
            <a:r>
              <a:rPr lang="en-GB" b="1" i="0" dirty="0">
                <a:solidFill>
                  <a:schemeClr val="bg1">
                    <a:alpha val="80000"/>
                  </a:schemeClr>
                </a:solidFill>
                <a:effectLst/>
                <a:latin typeface="KlavikaWebBasicRegular"/>
              </a:rPr>
              <a:t>It is collaborative </a:t>
            </a:r>
          </a:p>
          <a:p>
            <a:r>
              <a:rPr lang="en-GB" b="0" i="0" dirty="0">
                <a:solidFill>
                  <a:schemeClr val="bg1">
                    <a:alpha val="80000"/>
                  </a:schemeClr>
                </a:solidFill>
                <a:effectLst/>
                <a:latin typeface="Calibri" panose="020F0502020204030204" pitchFamily="34" charset="0"/>
                <a:cs typeface="Calibri" panose="020F0502020204030204" pitchFamily="34" charset="0"/>
              </a:rPr>
              <a:t>Patients’ needs do not cease at the boundaries and interfaces between departments, professions and organisations, and many problems and inefficiencies can be found precisely at these points.</a:t>
            </a:r>
          </a:p>
          <a:p>
            <a:r>
              <a:rPr lang="en-GB" b="0" i="0" dirty="0">
                <a:solidFill>
                  <a:schemeClr val="bg1">
                    <a:alpha val="80000"/>
                  </a:schemeClr>
                </a:solidFill>
                <a:effectLst/>
                <a:latin typeface="Calibri" panose="020F0502020204030204" pitchFamily="34" charset="0"/>
                <a:cs typeface="Calibri" panose="020F0502020204030204" pitchFamily="34" charset="0"/>
              </a:rPr>
              <a:t>Practice development focuses on these interface issues and the importance of teamworking</a:t>
            </a:r>
            <a:r>
              <a:rPr lang="en-GB" b="0" i="0" dirty="0">
                <a:solidFill>
                  <a:schemeClr val="bg1">
                    <a:alpha val="80000"/>
                  </a:schemeClr>
                </a:solidFill>
                <a:effectLst/>
                <a:highlight>
                  <a:srgbClr val="FFFF00"/>
                </a:highlight>
                <a:latin typeface="Calibri" panose="020F0502020204030204" pitchFamily="34" charset="0"/>
                <a:cs typeface="Calibri" panose="020F0502020204030204" pitchFamily="34" charset="0"/>
              </a:rPr>
              <a:t> </a:t>
            </a:r>
            <a:r>
              <a:rPr lang="en-GB" b="0" i="0" dirty="0">
                <a:solidFill>
                  <a:schemeClr val="bg1">
                    <a:alpha val="80000"/>
                  </a:schemeClr>
                </a:solidFill>
                <a:effectLst/>
                <a:latin typeface="Calibri" panose="020F0502020204030204" pitchFamily="34" charset="0"/>
                <a:cs typeface="Calibri" panose="020F0502020204030204" pitchFamily="34" charset="0"/>
              </a:rPr>
              <a:t>(</a:t>
            </a:r>
            <a:r>
              <a:rPr lang="en-GB" b="0" i="0" dirty="0" err="1">
                <a:solidFill>
                  <a:schemeClr val="bg1">
                    <a:alpha val="80000"/>
                  </a:schemeClr>
                </a:solidFill>
                <a:effectLst/>
                <a:latin typeface="Calibri" panose="020F0502020204030204" pitchFamily="34" charset="0"/>
                <a:cs typeface="Calibri" panose="020F0502020204030204" pitchFamily="34" charset="0"/>
              </a:rPr>
              <a:t>Borrill</a:t>
            </a:r>
            <a:r>
              <a:rPr lang="en-GB" b="0" i="0" dirty="0">
                <a:solidFill>
                  <a:schemeClr val="bg1">
                    <a:alpha val="80000"/>
                  </a:schemeClr>
                </a:solidFill>
                <a:effectLst/>
                <a:latin typeface="Calibri" panose="020F0502020204030204" pitchFamily="34" charset="0"/>
                <a:cs typeface="Calibri" panose="020F0502020204030204" pitchFamily="34" charset="0"/>
              </a:rPr>
              <a:t> </a:t>
            </a:r>
            <a:r>
              <a:rPr lang="en-GB" b="0" i="1" dirty="0">
                <a:solidFill>
                  <a:schemeClr val="bg1">
                    <a:alpha val="80000"/>
                  </a:schemeClr>
                </a:solidFill>
                <a:effectLst/>
                <a:latin typeface="Calibri" panose="020F0502020204030204" pitchFamily="34" charset="0"/>
                <a:cs typeface="Calibri" panose="020F0502020204030204" pitchFamily="34" charset="0"/>
              </a:rPr>
              <a:t>et al</a:t>
            </a:r>
            <a:r>
              <a:rPr lang="en-GB" b="0" i="0" dirty="0">
                <a:solidFill>
                  <a:schemeClr val="bg1">
                    <a:alpha val="80000"/>
                  </a:schemeClr>
                </a:solidFill>
                <a:effectLst/>
                <a:latin typeface="Calibri" panose="020F0502020204030204" pitchFamily="34" charset="0"/>
                <a:cs typeface="Calibri" panose="020F0502020204030204" pitchFamily="34" charset="0"/>
              </a:rPr>
              <a:t>, 2002). </a:t>
            </a:r>
          </a:p>
          <a:p>
            <a:r>
              <a:rPr lang="en-GB" b="0" i="0" dirty="0">
                <a:solidFill>
                  <a:schemeClr val="bg1">
                    <a:alpha val="80000"/>
                  </a:schemeClr>
                </a:solidFill>
                <a:effectLst/>
                <a:latin typeface="Calibri" panose="020F0502020204030204" pitchFamily="34" charset="0"/>
                <a:cs typeface="Calibri" panose="020F0502020204030204" pitchFamily="34" charset="0"/>
              </a:rPr>
              <a:t>A collaborative approach also helps to maximise the creative potential of different skills and perspectives (Page </a:t>
            </a:r>
            <a:r>
              <a:rPr lang="en-GB" b="0" i="1" dirty="0">
                <a:solidFill>
                  <a:schemeClr val="bg1">
                    <a:alpha val="80000"/>
                  </a:schemeClr>
                </a:solidFill>
                <a:effectLst/>
                <a:latin typeface="Calibri" panose="020F0502020204030204" pitchFamily="34" charset="0"/>
                <a:cs typeface="Calibri" panose="020F0502020204030204" pitchFamily="34" charset="0"/>
              </a:rPr>
              <a:t>et al</a:t>
            </a:r>
            <a:r>
              <a:rPr lang="en-GB" b="0" i="0" dirty="0">
                <a:solidFill>
                  <a:schemeClr val="bg1">
                    <a:alpha val="80000"/>
                  </a:schemeClr>
                </a:solidFill>
                <a:effectLst/>
                <a:latin typeface="Calibri" panose="020F0502020204030204" pitchFamily="34" charset="0"/>
                <a:cs typeface="Calibri" panose="020F0502020204030204" pitchFamily="34" charset="0"/>
              </a:rPr>
              <a:t>, 1998; Walsh, 2000b).</a:t>
            </a:r>
          </a:p>
        </p:txBody>
      </p:sp>
      <p:sp>
        <p:nvSpPr>
          <p:cNvPr id="2" name="Footer Placeholder 1">
            <a:extLst>
              <a:ext uri="{FF2B5EF4-FFF2-40B4-BE49-F238E27FC236}">
                <a16:creationId xmlns:a16="http://schemas.microsoft.com/office/drawing/2014/main" id="{1A7CD998-0927-41F8-885E-B8568794C94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26621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Large skydiving group mid-air">
            <a:extLst>
              <a:ext uri="{FF2B5EF4-FFF2-40B4-BE49-F238E27FC236}">
                <a16:creationId xmlns:a16="http://schemas.microsoft.com/office/drawing/2014/main" id="{BDEC4B75-7EB1-4AF3-9A84-4318DDC81E86}"/>
              </a:ext>
            </a:extLst>
          </p:cNvPr>
          <p:cNvPicPr>
            <a:picLocks noChangeAspect="1"/>
          </p:cNvPicPr>
          <p:nvPr/>
        </p:nvPicPr>
        <p:blipFill rotWithShape="1">
          <a:blip r:embed="rId2"/>
          <a:srcRect b="15414"/>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ECBCEF6-23C2-4789-897B-EADFDDA8C307}"/>
              </a:ext>
            </a:extLst>
          </p:cNvPr>
          <p:cNvSpPr>
            <a:spLocks noGrp="1"/>
          </p:cNvSpPr>
          <p:nvPr>
            <p:ph idx="1"/>
          </p:nvPr>
        </p:nvSpPr>
        <p:spPr>
          <a:xfrm>
            <a:off x="838200" y="1825625"/>
            <a:ext cx="10515600" cy="4351338"/>
          </a:xfrm>
        </p:spPr>
        <p:txBody>
          <a:bodyPr>
            <a:normAutofit/>
          </a:bodyPr>
          <a:lstStyle/>
          <a:p>
            <a:pPr marL="0" indent="0">
              <a:buNone/>
            </a:pPr>
            <a:r>
              <a:rPr lang="en-GB" b="1" dirty="0">
                <a:highlight>
                  <a:srgbClr val="00FFFF"/>
                </a:highlight>
              </a:rPr>
              <a:t>Help to improve how your teams work </a:t>
            </a:r>
          </a:p>
          <a:p>
            <a:r>
              <a:rPr lang="en-GB" sz="2200" dirty="0"/>
              <a:t>Some of your learning should aim to help improve how your teams work, their contribution to the organisation in which they are based and how you work within those teams.</a:t>
            </a:r>
          </a:p>
          <a:p>
            <a:r>
              <a:rPr lang="en-GB" sz="2200" dirty="0"/>
              <a:t> In a multi-professional team, for example, it may help to develop leadership skills. If your CPD is focusing on making the team more effective, it should be undertaken alongside team colleagues. </a:t>
            </a:r>
          </a:p>
          <a:p>
            <a:r>
              <a:rPr lang="en-GB" sz="2200" dirty="0"/>
              <a:t>You should use evidence from your practice, including research, audit, patient and colleague feedback, and other quality improvement information, to reflect accurately on your performance and that of your team.</a:t>
            </a:r>
          </a:p>
          <a:p>
            <a:r>
              <a:rPr lang="en-GB" sz="2200" dirty="0"/>
              <a:t> You should then commit to making any necessary improvements to your own and your team’s work as part of your professional development.</a:t>
            </a:r>
          </a:p>
        </p:txBody>
      </p:sp>
      <p:sp>
        <p:nvSpPr>
          <p:cNvPr id="4" name="Footer Placeholder 3">
            <a:extLst>
              <a:ext uri="{FF2B5EF4-FFF2-40B4-BE49-F238E27FC236}">
                <a16:creationId xmlns:a16="http://schemas.microsoft.com/office/drawing/2014/main" id="{800EFCF6-BBF9-42E4-A089-D4918F621C8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50000"/>
                    <a:lumOff val="50000"/>
                  </a:schemeClr>
                </a:solidFill>
              </a:rPr>
              <a:t>Created by Tayo Alebiosu</a:t>
            </a:r>
          </a:p>
        </p:txBody>
      </p:sp>
    </p:spTree>
    <p:extLst>
      <p:ext uri="{BB962C8B-B14F-4D97-AF65-F5344CB8AC3E}">
        <p14:creationId xmlns:p14="http://schemas.microsoft.com/office/powerpoint/2010/main" val="2736088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Large skydiving group mid-air">
            <a:extLst>
              <a:ext uri="{FF2B5EF4-FFF2-40B4-BE49-F238E27FC236}">
                <a16:creationId xmlns:a16="http://schemas.microsoft.com/office/drawing/2014/main" id="{7FFC3F27-12D5-4B9D-B4D0-59E9C2D51F17}"/>
              </a:ext>
            </a:extLst>
          </p:cNvPr>
          <p:cNvPicPr>
            <a:picLocks noChangeAspect="1"/>
          </p:cNvPicPr>
          <p:nvPr/>
        </p:nvPicPr>
        <p:blipFill rotWithShape="1">
          <a:blip r:embed="rId2"/>
          <a:srcRect b="15414"/>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5FBEA0-2A22-492E-9C65-89E7EFE648B4}"/>
              </a:ext>
            </a:extLst>
          </p:cNvPr>
          <p:cNvSpPr>
            <a:spLocks noGrp="1"/>
          </p:cNvSpPr>
          <p:nvPr>
            <p:ph idx="1"/>
          </p:nvPr>
        </p:nvSpPr>
        <p:spPr>
          <a:xfrm>
            <a:off x="795130" y="927652"/>
            <a:ext cx="10558670" cy="5249311"/>
          </a:xfrm>
        </p:spPr>
        <p:txBody>
          <a:bodyPr>
            <a:normAutofit/>
          </a:bodyPr>
          <a:lstStyle/>
          <a:p>
            <a:pPr marL="0" indent="0">
              <a:buNone/>
            </a:pPr>
            <a:r>
              <a:rPr lang="en-GB" b="1" dirty="0">
                <a:highlight>
                  <a:srgbClr val="00FFFF"/>
                </a:highlight>
              </a:rPr>
              <a:t>Helps to maintain the professional standards </a:t>
            </a:r>
          </a:p>
          <a:p>
            <a:r>
              <a:rPr lang="en-GB" dirty="0"/>
              <a:t>CPD helps you update what you learnt at  various training and during postgraduate training to reflect changes in practice, changes in the needs of patients and the service, and changes in society’s expectations of the way doctors work.</a:t>
            </a:r>
          </a:p>
          <a:p>
            <a:r>
              <a:rPr lang="en-GB" dirty="0"/>
              <a:t>Effective CPD will help you to anticipate and respond to these changing demands. It enables you to keep up to date and fit to practise, and to maintain the professional standards required of you throughout your career.</a:t>
            </a:r>
          </a:p>
        </p:txBody>
      </p:sp>
      <p:sp>
        <p:nvSpPr>
          <p:cNvPr id="4" name="Footer Placeholder 3">
            <a:extLst>
              <a:ext uri="{FF2B5EF4-FFF2-40B4-BE49-F238E27FC236}">
                <a16:creationId xmlns:a16="http://schemas.microsoft.com/office/drawing/2014/main" id="{67277FEE-2255-4B76-B5E8-22E57E49578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50000"/>
                    <a:lumOff val="50000"/>
                  </a:schemeClr>
                </a:solidFill>
              </a:rPr>
              <a:t>Created by Tayo Alebiosu</a:t>
            </a:r>
          </a:p>
        </p:txBody>
      </p:sp>
    </p:spTree>
    <p:extLst>
      <p:ext uri="{BB962C8B-B14F-4D97-AF65-F5344CB8AC3E}">
        <p14:creationId xmlns:p14="http://schemas.microsoft.com/office/powerpoint/2010/main" val="316916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White puzzle with one red piece">
            <a:extLst>
              <a:ext uri="{FF2B5EF4-FFF2-40B4-BE49-F238E27FC236}">
                <a16:creationId xmlns:a16="http://schemas.microsoft.com/office/drawing/2014/main" id="{04228CAC-2620-446C-8804-C8058B0721A5}"/>
              </a:ext>
            </a:extLst>
          </p:cNvPr>
          <p:cNvPicPr>
            <a:picLocks noChangeAspect="1"/>
          </p:cNvPicPr>
          <p:nvPr/>
        </p:nvPicPr>
        <p:blipFill rotWithShape="1">
          <a:blip r:embed="rId2"/>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6674BD5-DA48-47AB-839D-8E278B3600B5}"/>
              </a:ext>
            </a:extLst>
          </p:cNvPr>
          <p:cNvSpPr>
            <a:spLocks noGrp="1"/>
          </p:cNvSpPr>
          <p:nvPr>
            <p:ph idx="1"/>
          </p:nvPr>
        </p:nvSpPr>
        <p:spPr>
          <a:xfrm>
            <a:off x="838200" y="1825625"/>
            <a:ext cx="10515600" cy="4351338"/>
          </a:xfrm>
        </p:spPr>
        <p:txBody>
          <a:bodyPr>
            <a:normAutofit/>
          </a:bodyPr>
          <a:lstStyle/>
          <a:p>
            <a:pPr marL="0" indent="0">
              <a:buNone/>
            </a:pPr>
            <a:r>
              <a:rPr lang="en-GB" sz="2600" dirty="0">
                <a:highlight>
                  <a:srgbClr val="00FFFF"/>
                </a:highlight>
              </a:rPr>
              <a:t>It support you to work more effectively </a:t>
            </a:r>
          </a:p>
          <a:p>
            <a:r>
              <a:rPr lang="en-GB" sz="2600" dirty="0"/>
              <a:t>CPD can also support specific changes in your practice, which may enhance your career opportunities and work satisfaction. For example, it can support you to work more effectively within multiprotection teams and to develop leadership and educational skills.</a:t>
            </a:r>
          </a:p>
          <a:p>
            <a:r>
              <a:rPr lang="en-GB" sz="2600" dirty="0"/>
              <a:t>Not all CPD opportunities will be planned. Opportunities for informal learning and reflection about your performance will arise spontaneously from your day-to-day practice. This can be one of the most fruitful forms of CPD because it links directly to your everyday work.</a:t>
            </a:r>
          </a:p>
        </p:txBody>
      </p:sp>
      <p:sp>
        <p:nvSpPr>
          <p:cNvPr id="4" name="Footer Placeholder 3">
            <a:extLst>
              <a:ext uri="{FF2B5EF4-FFF2-40B4-BE49-F238E27FC236}">
                <a16:creationId xmlns:a16="http://schemas.microsoft.com/office/drawing/2014/main" id="{756D4864-48E8-4B3D-9805-D9D9103F673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50000"/>
                    <a:lumOff val="50000"/>
                  </a:schemeClr>
                </a:solidFill>
              </a:rPr>
              <a:t>Created by Tayo Alebiosu</a:t>
            </a:r>
          </a:p>
        </p:txBody>
      </p:sp>
    </p:spTree>
    <p:extLst>
      <p:ext uri="{BB962C8B-B14F-4D97-AF65-F5344CB8AC3E}">
        <p14:creationId xmlns:p14="http://schemas.microsoft.com/office/powerpoint/2010/main" val="2806879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9B00437-EAA0-4951-8FCB-51C21ABC54A0}"/>
              </a:ext>
            </a:extLst>
          </p:cNvPr>
          <p:cNvSpPr>
            <a:spLocks noGrp="1"/>
          </p:cNvSpPr>
          <p:nvPr>
            <p:ph idx="1"/>
          </p:nvPr>
        </p:nvSpPr>
        <p:spPr>
          <a:xfrm>
            <a:off x="1417983" y="1802297"/>
            <a:ext cx="9515060" cy="3949500"/>
          </a:xfrm>
        </p:spPr>
        <p:txBody>
          <a:bodyPr anchor="ctr">
            <a:noAutofit/>
          </a:bodyPr>
          <a:lstStyle/>
          <a:p>
            <a:pPr marL="0" indent="0">
              <a:buNone/>
            </a:pPr>
            <a:r>
              <a:rPr lang="en-GB" sz="2400" dirty="0">
                <a:solidFill>
                  <a:schemeClr val="tx1">
                    <a:lumMod val="85000"/>
                    <a:lumOff val="15000"/>
                  </a:schemeClr>
                </a:solidFill>
                <a:highlight>
                  <a:srgbClr val="00FFFF"/>
                </a:highlight>
              </a:rPr>
              <a:t>Help you deal with change and potential change to professional roles . </a:t>
            </a:r>
          </a:p>
          <a:p>
            <a:r>
              <a:rPr lang="en-GB" sz="2400" dirty="0">
                <a:solidFill>
                  <a:schemeClr val="tx1">
                    <a:lumMod val="85000"/>
                    <a:lumOff val="15000"/>
                  </a:schemeClr>
                </a:solidFill>
              </a:rPr>
              <a:t>When thinking about your learning and development needs you should be guided by the goal of improving patient safety and the care provided by you and the teams in which you work.</a:t>
            </a:r>
          </a:p>
          <a:p>
            <a:endParaRPr lang="en-GB" sz="2400" dirty="0">
              <a:solidFill>
                <a:schemeClr val="tx1">
                  <a:lumMod val="85000"/>
                  <a:lumOff val="15000"/>
                </a:schemeClr>
              </a:solidFill>
            </a:endParaRPr>
          </a:p>
          <a:p>
            <a:r>
              <a:rPr lang="en-GB" sz="2400" dirty="0">
                <a:solidFill>
                  <a:schemeClr val="tx1">
                    <a:lumMod val="85000"/>
                    <a:lumOff val="15000"/>
                  </a:schemeClr>
                </a:solidFill>
              </a:rPr>
              <a:t>Your CPD activities should also help you deal with change and potential change. </a:t>
            </a:r>
          </a:p>
          <a:p>
            <a:r>
              <a:rPr lang="en-GB" sz="2400" dirty="0">
                <a:solidFill>
                  <a:schemeClr val="tx1">
                    <a:lumMod val="85000"/>
                    <a:lumOff val="15000"/>
                  </a:schemeClr>
                </a:solidFill>
              </a:rPr>
              <a:t>This might involve changes to your professional roles throughout your career, preparing you to deal with the changing nature of medical knowledge and practice, and the development of the teams and the services in which you work.</a:t>
            </a:r>
          </a:p>
        </p:txBody>
      </p:sp>
      <p:sp>
        <p:nvSpPr>
          <p:cNvPr id="30" name="Freeform: Shape 29">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E39BB09-455B-4B87-81A1-AB5C6FE560F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sz="1000"/>
              <a:t>Created by Tayo Alebiosu</a:t>
            </a:r>
          </a:p>
        </p:txBody>
      </p:sp>
    </p:spTree>
    <p:extLst>
      <p:ext uri="{BB962C8B-B14F-4D97-AF65-F5344CB8AC3E}">
        <p14:creationId xmlns:p14="http://schemas.microsoft.com/office/powerpoint/2010/main" val="339244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8839199" y="4972052"/>
            <a:ext cx="3352799" cy="1885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143863" y="755601"/>
            <a:ext cx="11796345" cy="4598049"/>
          </a:xfrm>
        </p:spPr>
        <p:txBody>
          <a:bodyPr>
            <a:normAutofit fontScale="92500" lnSpcReduction="10000"/>
          </a:bodyPr>
          <a:lstStyle/>
          <a:p>
            <a:pPr marL="0" indent="0">
              <a:buNone/>
            </a:pPr>
            <a:r>
              <a:rPr lang="en-GB" sz="3200" b="1" i="1" dirty="0">
                <a:highlight>
                  <a:srgbClr val="00FF00"/>
                </a:highlight>
                <a:latin typeface="Candara" panose="020E0502030303020204" pitchFamily="34" charset="0"/>
              </a:rPr>
              <a:t>Aim;</a:t>
            </a:r>
          </a:p>
          <a:p>
            <a:pPr marL="0" indent="0">
              <a:lnSpc>
                <a:spcPct val="107000"/>
              </a:lnSpc>
              <a:spcAft>
                <a:spcPts val="800"/>
              </a:spcAft>
              <a:buNone/>
            </a:pPr>
            <a:r>
              <a:rPr lang="en-GB" dirty="0">
                <a:effectLst/>
                <a:latin typeface="Tw Cen MT" panose="020B0602020104020603" pitchFamily="34" charset="0"/>
                <a:ea typeface="Times New Roman" panose="02020603050405020304" pitchFamily="18" charset="0"/>
              </a:rPr>
              <a:t>Analyse personal practice developments that are responsive to changing needs of the sector</a:t>
            </a:r>
            <a:r>
              <a:rPr lang="en-GB" sz="1800" dirty="0">
                <a:effectLst/>
                <a:latin typeface="Arial" panose="020B0604020202020204" pitchFamily="34" charset="0"/>
                <a:ea typeface="Times New Roman" panose="02020603050405020304" pitchFamily="18" charset="0"/>
              </a:rPr>
              <a:t>.</a:t>
            </a:r>
          </a:p>
          <a:p>
            <a:pPr marL="0" indent="0">
              <a:lnSpc>
                <a:spcPct val="107000"/>
              </a:lnSpc>
              <a:spcAft>
                <a:spcPts val="800"/>
              </a:spcAft>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sz="2600" dirty="0">
                <a:solidFill>
                  <a:schemeClr val="tx1"/>
                </a:solidFill>
                <a:latin typeface="Tw Cen MT" panose="020B0602020104020603" pitchFamily="34" charset="0"/>
                <a:cs typeface="Arial" panose="020B0604020202020204" pitchFamily="34" charset="0"/>
              </a:rPr>
              <a:t>Explore the definition and role continuous professional development and its role within healthcare practice</a:t>
            </a:r>
          </a:p>
          <a:p>
            <a:pPr marL="514350" indent="-514350">
              <a:buFont typeface="+mj-lt"/>
              <a:buAutoNum type="arabicPeriod"/>
            </a:pPr>
            <a:r>
              <a:rPr lang="en-GB" sz="2600" dirty="0">
                <a:solidFill>
                  <a:schemeClr val="tx1"/>
                </a:solidFill>
                <a:latin typeface="Tw Cen MT" panose="020B0602020104020603" pitchFamily="34" charset="0"/>
                <a:cs typeface="Arial" panose="020B0604020202020204" pitchFamily="34" charset="0"/>
              </a:rPr>
              <a:t>H</a:t>
            </a:r>
            <a:r>
              <a:rPr lang="en-GB" sz="2600" b="0" i="0" dirty="0">
                <a:solidFill>
                  <a:schemeClr val="tx1"/>
                </a:solidFill>
                <a:effectLst/>
                <a:latin typeface="Tw Cen MT" panose="020B0602020104020603" pitchFamily="34" charset="0"/>
                <a:cs typeface="Arial" panose="020B0604020202020204" pitchFamily="34" charset="0"/>
              </a:rPr>
              <a:t>ighlight the potentially significant contribution of </a:t>
            </a:r>
            <a:r>
              <a:rPr lang="en-GB" sz="2600" dirty="0">
                <a:solidFill>
                  <a:schemeClr val="tx1"/>
                </a:solidFill>
                <a:effectLst/>
                <a:latin typeface="Tw Cen MT" panose="020B0602020104020603" pitchFamily="34" charset="0"/>
                <a:ea typeface="Times New Roman" panose="02020603050405020304" pitchFamily="18" charset="0"/>
              </a:rPr>
              <a:t>personal practice developments </a:t>
            </a:r>
            <a:r>
              <a:rPr lang="en-GB" sz="2600" b="0" i="0" dirty="0">
                <a:solidFill>
                  <a:schemeClr val="tx1"/>
                </a:solidFill>
                <a:effectLst/>
                <a:latin typeface="Tw Cen MT" panose="020B0602020104020603" pitchFamily="34" charset="0"/>
                <a:cs typeface="Arial" panose="020B0604020202020204" pitchFamily="34" charset="0"/>
              </a:rPr>
              <a:t>to the health care sector.</a:t>
            </a:r>
            <a:endParaRPr lang="en-GB" sz="2600" dirty="0">
              <a:solidFill>
                <a:schemeClr val="tx1"/>
              </a:solidFill>
              <a:latin typeface="Tw Cen MT" panose="020B0602020104020603" pitchFamily="34" charset="0"/>
              <a:cs typeface="Arial" panose="020B0604020202020204" pitchFamily="34" charset="0"/>
            </a:endParaRPr>
          </a:p>
          <a:p>
            <a:pPr marL="514350" indent="-514350">
              <a:buFont typeface="+mj-lt"/>
              <a:buAutoNum type="arabicPeriod"/>
            </a:pPr>
            <a:r>
              <a:rPr lang="en-GB" sz="2600" dirty="0">
                <a:solidFill>
                  <a:schemeClr val="tx1"/>
                </a:solidFill>
                <a:latin typeface="Tw Cen MT" panose="020B0602020104020603" pitchFamily="34" charset="0"/>
              </a:rPr>
              <a:t>Assess changes to meet the needs of service users</a:t>
            </a:r>
          </a:p>
          <a:p>
            <a:pPr marL="514350" indent="-514350">
              <a:buFont typeface="+mj-lt"/>
              <a:buAutoNum type="arabicPeriod"/>
            </a:pPr>
            <a:endParaRPr lang="en-GB" sz="2800" b="1" dirty="0"/>
          </a:p>
          <a:p>
            <a:pPr marL="0" indent="0">
              <a:buNone/>
            </a:pPr>
            <a:endParaRPr lang="en-GB" dirty="0"/>
          </a:p>
          <a:p>
            <a:pPr marL="0" indent="0">
              <a:buNone/>
            </a:pPr>
            <a:endParaRPr lang="en-GB" dirty="0"/>
          </a:p>
          <a:p>
            <a:pPr marL="0" indent="0">
              <a:buNone/>
            </a:pPr>
            <a:endParaRPr lang="en-GB" dirty="0">
              <a:latin typeface="Tw Cen MT" panose="020B0602020104020603" pitchFamily="34" charset="0"/>
            </a:endParaRPr>
          </a:p>
          <a:p>
            <a:endParaRPr lang="en-GB" sz="2400" dirty="0"/>
          </a:p>
        </p:txBody>
      </p:sp>
      <p:sp>
        <p:nvSpPr>
          <p:cNvPr id="2" name="Footer Placeholder 1">
            <a:extLst>
              <a:ext uri="{FF2B5EF4-FFF2-40B4-BE49-F238E27FC236}">
                <a16:creationId xmlns:a16="http://schemas.microsoft.com/office/drawing/2014/main" id="{AC2E78F5-9ED1-46A5-A796-8C8F8405B64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40808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White puzzle with one red piece">
            <a:extLst>
              <a:ext uri="{FF2B5EF4-FFF2-40B4-BE49-F238E27FC236}">
                <a16:creationId xmlns:a16="http://schemas.microsoft.com/office/drawing/2014/main" id="{6A5F4609-8F9B-48C3-8BEB-A1369CB257DD}"/>
              </a:ext>
            </a:extLst>
          </p:cNvPr>
          <p:cNvPicPr>
            <a:picLocks noChangeAspect="1"/>
          </p:cNvPicPr>
          <p:nvPr/>
        </p:nvPicPr>
        <p:blipFill rotWithShape="1">
          <a:blip r:embed="rId2"/>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639AF2-3F86-466B-8067-5C874FE129CF}"/>
              </a:ext>
            </a:extLst>
          </p:cNvPr>
          <p:cNvSpPr>
            <a:spLocks noGrp="1"/>
          </p:cNvSpPr>
          <p:nvPr>
            <p:ph idx="1"/>
          </p:nvPr>
        </p:nvSpPr>
        <p:spPr>
          <a:xfrm>
            <a:off x="838200" y="1825625"/>
            <a:ext cx="10515600" cy="4351338"/>
          </a:xfrm>
        </p:spPr>
        <p:txBody>
          <a:bodyPr>
            <a:normAutofit/>
          </a:bodyPr>
          <a:lstStyle/>
          <a:p>
            <a:pPr marL="0" indent="0">
              <a:buNone/>
            </a:pPr>
            <a:r>
              <a:rPr lang="en-GB" sz="2600" dirty="0">
                <a:highlight>
                  <a:srgbClr val="00FFFF"/>
                </a:highlight>
                <a:latin typeface="Circular Std"/>
              </a:rPr>
              <a:t>C</a:t>
            </a:r>
            <a:r>
              <a:rPr lang="en-GB" sz="2600" b="0" i="0" dirty="0">
                <a:effectLst/>
                <a:highlight>
                  <a:srgbClr val="00FFFF"/>
                </a:highlight>
                <a:latin typeface="Circular Std"/>
              </a:rPr>
              <a:t>lear commitment to self-development </a:t>
            </a:r>
          </a:p>
          <a:p>
            <a:pPr marL="0" indent="0">
              <a:buNone/>
            </a:pPr>
            <a:r>
              <a:rPr lang="en-GB" sz="2600" b="0" i="0" dirty="0">
                <a:effectLst/>
                <a:latin typeface="Circular Std"/>
              </a:rPr>
              <a:t>Continuing Professional Development enables individuals to adapt positively to changes in both work and industry requirements.</a:t>
            </a:r>
          </a:p>
          <a:p>
            <a:r>
              <a:rPr lang="en-GB" sz="2600" b="0" i="0" dirty="0">
                <a:effectLst/>
                <a:latin typeface="Circular Std"/>
              </a:rPr>
              <a:t>Planning CPD helps an individual to be more efficient with their time, and recording CPD properly provides evidence of Continuing Professional Development, which can be useful for professional body obligations as well employer supervision and appraisals.</a:t>
            </a:r>
          </a:p>
          <a:p>
            <a:r>
              <a:rPr lang="en-GB" sz="2600" b="0" i="0" dirty="0">
                <a:effectLst/>
                <a:latin typeface="Circular Std"/>
              </a:rPr>
              <a:t>CPD shows a clear commitment to self-development and professionalism. CPD provides an opportunity for an individual to identify knowledge gaps and to resolve these in a recognisable approach to improvement.</a:t>
            </a:r>
          </a:p>
          <a:p>
            <a:endParaRPr lang="en-GB" sz="2600" dirty="0"/>
          </a:p>
        </p:txBody>
      </p:sp>
      <p:sp>
        <p:nvSpPr>
          <p:cNvPr id="4" name="Footer Placeholder 3">
            <a:extLst>
              <a:ext uri="{FF2B5EF4-FFF2-40B4-BE49-F238E27FC236}">
                <a16:creationId xmlns:a16="http://schemas.microsoft.com/office/drawing/2014/main" id="{22EE0D06-813B-405B-8CBF-47D9F4F255F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50000"/>
                    <a:lumOff val="50000"/>
                  </a:schemeClr>
                </a:solidFill>
              </a:rPr>
              <a:t>Created by Tayo Alebiosu</a:t>
            </a:r>
          </a:p>
        </p:txBody>
      </p:sp>
    </p:spTree>
    <p:extLst>
      <p:ext uri="{BB962C8B-B14F-4D97-AF65-F5344CB8AC3E}">
        <p14:creationId xmlns:p14="http://schemas.microsoft.com/office/powerpoint/2010/main" val="870947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Large skydiving group mid-air">
            <a:extLst>
              <a:ext uri="{FF2B5EF4-FFF2-40B4-BE49-F238E27FC236}">
                <a16:creationId xmlns:a16="http://schemas.microsoft.com/office/drawing/2014/main" id="{CE34EA4F-042D-4F9A-9773-754AAEFA2023}"/>
              </a:ext>
            </a:extLst>
          </p:cNvPr>
          <p:cNvPicPr>
            <a:picLocks noChangeAspect="1"/>
          </p:cNvPicPr>
          <p:nvPr/>
        </p:nvPicPr>
        <p:blipFill rotWithShape="1">
          <a:blip r:embed="rId2"/>
          <a:srcRect b="15414"/>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D94B5CB-020C-4380-B461-7194C823E387}"/>
              </a:ext>
            </a:extLst>
          </p:cNvPr>
          <p:cNvSpPr>
            <a:spLocks noGrp="1"/>
          </p:cNvSpPr>
          <p:nvPr>
            <p:ph idx="1"/>
          </p:nvPr>
        </p:nvSpPr>
        <p:spPr>
          <a:xfrm>
            <a:off x="838200" y="1825625"/>
            <a:ext cx="10515600" cy="4351338"/>
          </a:xfrm>
        </p:spPr>
        <p:txBody>
          <a:bodyPr>
            <a:normAutofit/>
          </a:bodyPr>
          <a:lstStyle/>
          <a:p>
            <a:pPr marL="0" indent="0">
              <a:buNone/>
            </a:pPr>
            <a:r>
              <a:rPr lang="en-GB" b="0" i="0" dirty="0">
                <a:effectLst/>
                <a:highlight>
                  <a:srgbClr val="00FFFF"/>
                </a:highlight>
                <a:latin typeface="pt-serif"/>
              </a:rPr>
              <a:t>CPD for Organisations</a:t>
            </a:r>
          </a:p>
          <a:p>
            <a:r>
              <a:rPr lang="en-GB" b="0" i="0" dirty="0">
                <a:effectLst/>
                <a:latin typeface="Circular Std"/>
              </a:rPr>
              <a:t>Providing CPD accredited training and events can benefit your organisation through recognition and an increased brand perception.</a:t>
            </a:r>
          </a:p>
          <a:p>
            <a:r>
              <a:rPr lang="en-GB" b="0" i="0" dirty="0">
                <a:effectLst/>
                <a:latin typeface="Circular Std"/>
              </a:rPr>
              <a:t>Internal use of Continuing Professional Development encourages and promotes a healthy learning culture for organisations, that can lead to a more fulfilled workforce and retaining valuable staff.</a:t>
            </a:r>
          </a:p>
          <a:p>
            <a:r>
              <a:rPr lang="en-GB" b="0" i="0" dirty="0">
                <a:effectLst/>
                <a:latin typeface="Circular Std"/>
              </a:rPr>
              <a:t>Many organisations have staff with CPD obligations as members of professional bodies. In circumstances where internal CPD training resources are low, organisations use outsourced CPD training providers to meet staff requirements.</a:t>
            </a:r>
          </a:p>
          <a:p>
            <a:endParaRPr lang="en-GB" dirty="0"/>
          </a:p>
        </p:txBody>
      </p:sp>
      <p:sp>
        <p:nvSpPr>
          <p:cNvPr id="5" name="Footer Placeholder 4">
            <a:extLst>
              <a:ext uri="{FF2B5EF4-FFF2-40B4-BE49-F238E27FC236}">
                <a16:creationId xmlns:a16="http://schemas.microsoft.com/office/drawing/2014/main" id="{32368E12-D39F-4AA6-A817-9F6E0896E27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50000"/>
                    <a:lumOff val="50000"/>
                  </a:schemeClr>
                </a:solidFill>
              </a:rPr>
              <a:t>Created by Tayo Alebiosu</a:t>
            </a:r>
          </a:p>
        </p:txBody>
      </p:sp>
    </p:spTree>
    <p:extLst>
      <p:ext uri="{BB962C8B-B14F-4D97-AF65-F5344CB8AC3E}">
        <p14:creationId xmlns:p14="http://schemas.microsoft.com/office/powerpoint/2010/main" val="2664767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2AE6F-56B0-4B47-B66F-1511E8564B37}"/>
              </a:ext>
            </a:extLst>
          </p:cNvPr>
          <p:cNvSpPr>
            <a:spLocks noGrp="1"/>
          </p:cNvSpPr>
          <p:nvPr>
            <p:ph type="title"/>
          </p:nvPr>
        </p:nvSpPr>
        <p:spPr>
          <a:xfrm>
            <a:off x="198783" y="670560"/>
            <a:ext cx="6029739" cy="1542554"/>
          </a:xfrm>
        </p:spPr>
        <p:txBody>
          <a:bodyPr vert="horz" lIns="91440" tIns="45720" rIns="91440" bIns="45720" rtlCol="0" anchor="t">
            <a:normAutofit/>
          </a:bodyPr>
          <a:lstStyle/>
          <a:p>
            <a:r>
              <a:rPr lang="en-US" b="1" dirty="0">
                <a:highlight>
                  <a:srgbClr val="00FFFF"/>
                </a:highlight>
              </a:rPr>
              <a:t>Summary of today’s lesson</a:t>
            </a:r>
            <a:endParaRPr lang="en-US" dirty="0">
              <a:highlight>
                <a:srgbClr val="00FFFF"/>
              </a:highlight>
            </a:endParaRPr>
          </a:p>
        </p:txBody>
      </p:sp>
      <p:pic>
        <p:nvPicPr>
          <p:cNvPr id="5" name="Picture 2" descr="Image result for summary images">
            <a:extLst>
              <a:ext uri="{FF2B5EF4-FFF2-40B4-BE49-F238E27FC236}">
                <a16:creationId xmlns:a16="http://schemas.microsoft.com/office/drawing/2014/main" id="{4FA468A4-F8F1-4F70-A2F6-0FD4734077C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 b="10149"/>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61649EC-5DEF-4E14-806B-4E8FC5BFFA6D}"/>
              </a:ext>
            </a:extLst>
          </p:cNvPr>
          <p:cNvSpPr/>
          <p:nvPr/>
        </p:nvSpPr>
        <p:spPr>
          <a:xfrm>
            <a:off x="6096000" y="670559"/>
            <a:ext cx="5256786" cy="54450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800" b="1" dirty="0">
                <a:latin typeface="Tw Cen MT" panose="020B0602020104020603" pitchFamily="34" charset="0"/>
              </a:rPr>
              <a:t>In this session:</a:t>
            </a:r>
          </a:p>
          <a:p>
            <a:pPr indent="-228600">
              <a:lnSpc>
                <a:spcPct val="90000"/>
              </a:lnSpc>
              <a:buFont typeface="Arial" panose="020B0604020202020204" pitchFamily="34" charset="0"/>
              <a:buChar char="•"/>
            </a:pPr>
            <a:r>
              <a:rPr lang="en-US" sz="2800" dirty="0">
                <a:latin typeface="Tw Cen MT" panose="020B0602020104020603" pitchFamily="34" charset="0"/>
              </a:rPr>
              <a:t>All / most learners were able to: </a:t>
            </a:r>
          </a:p>
          <a:p>
            <a:pPr marL="514350" indent="-228600">
              <a:lnSpc>
                <a:spcPct val="90000"/>
              </a:lnSpc>
              <a:buFont typeface="Arial" panose="020B0604020202020204" pitchFamily="34" charset="0"/>
              <a:buChar char="•"/>
            </a:pPr>
            <a:r>
              <a:rPr lang="en-US" sz="2800" dirty="0">
                <a:latin typeface="Tw Cen MT" panose="020B0602020104020603" pitchFamily="34" charset="0"/>
              </a:rPr>
              <a:t>H</a:t>
            </a:r>
            <a:r>
              <a:rPr lang="en-US" sz="2800" b="0" i="0" dirty="0">
                <a:effectLst/>
                <a:latin typeface="Tw Cen MT" panose="020B0602020104020603" pitchFamily="34" charset="0"/>
              </a:rPr>
              <a:t>ighlight the potentially significant contribution of </a:t>
            </a:r>
            <a:r>
              <a:rPr lang="en-US" sz="2800" dirty="0">
                <a:effectLst/>
                <a:latin typeface="Tw Cen MT" panose="020B0602020104020603" pitchFamily="34" charset="0"/>
              </a:rPr>
              <a:t>personal practice developments </a:t>
            </a:r>
            <a:r>
              <a:rPr lang="en-US" sz="2800" b="0" i="0" dirty="0">
                <a:effectLst/>
                <a:latin typeface="Tw Cen MT" panose="020B0602020104020603" pitchFamily="34" charset="0"/>
              </a:rPr>
              <a:t>to the health care sector.</a:t>
            </a:r>
            <a:endParaRPr lang="en-US" sz="2800" dirty="0">
              <a:latin typeface="Tw Cen MT" panose="020B0602020104020603" pitchFamily="34" charset="0"/>
            </a:endParaRPr>
          </a:p>
          <a:p>
            <a:pPr marL="514350" indent="-228600">
              <a:lnSpc>
                <a:spcPct val="90000"/>
              </a:lnSpc>
              <a:buFont typeface="Arial" panose="020B0604020202020204" pitchFamily="34" charset="0"/>
              <a:buChar char="•"/>
            </a:pPr>
            <a:r>
              <a:rPr lang="en-US" sz="2800" b="1" dirty="0">
                <a:latin typeface="Tw Cen MT" panose="020B0602020104020603" pitchFamily="34" charset="0"/>
              </a:rPr>
              <a:t>Assess changes to meet the needs of service users</a:t>
            </a:r>
          </a:p>
          <a:p>
            <a:pPr indent="-228600">
              <a:lnSpc>
                <a:spcPct val="90000"/>
              </a:lnSpc>
              <a:buFont typeface="Arial" panose="020B0604020202020204" pitchFamily="34" charset="0"/>
              <a:buChar char="•"/>
            </a:pPr>
            <a:endParaRPr lang="en-US" sz="2800" dirty="0">
              <a:latin typeface="Tw Cen MT" panose="020B0602020104020603" pitchFamily="34" charset="0"/>
            </a:endParaRPr>
          </a:p>
          <a:p>
            <a:pPr indent="-228600">
              <a:lnSpc>
                <a:spcPct val="90000"/>
              </a:lnSpc>
              <a:buFont typeface="Arial" panose="020B0604020202020204" pitchFamily="34" charset="0"/>
              <a:buChar char="•"/>
            </a:pPr>
            <a:endParaRPr lang="en-US" sz="2000" dirty="0"/>
          </a:p>
        </p:txBody>
      </p:sp>
      <p:sp>
        <p:nvSpPr>
          <p:cNvPr id="3" name="Footer Placeholder 2">
            <a:extLst>
              <a:ext uri="{FF2B5EF4-FFF2-40B4-BE49-F238E27FC236}">
                <a16:creationId xmlns:a16="http://schemas.microsoft.com/office/drawing/2014/main" id="{B23488B8-51E0-48C7-82D1-7E9F19C62B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000" kern="1200">
                <a:solidFill>
                  <a:srgbClr val="FFFFFF"/>
                </a:solidFill>
                <a:latin typeface="Calibri" panose="020F0502020204030204"/>
                <a:ea typeface="+mn-ea"/>
                <a:cs typeface="+mn-cs"/>
              </a:rPr>
              <a:t>Created by Tayo Alebiosu</a:t>
            </a:r>
          </a:p>
        </p:txBody>
      </p:sp>
    </p:spTree>
    <p:extLst>
      <p:ext uri="{BB962C8B-B14F-4D97-AF65-F5344CB8AC3E}">
        <p14:creationId xmlns:p14="http://schemas.microsoft.com/office/powerpoint/2010/main" val="631674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D7015-5E50-4D37-8DBB-807FDA77CC5F}"/>
              </a:ext>
            </a:extLst>
          </p:cNvPr>
          <p:cNvSpPr>
            <a:spLocks noGrp="1"/>
          </p:cNvSpPr>
          <p:nvPr>
            <p:ph idx="1"/>
          </p:nvPr>
        </p:nvSpPr>
        <p:spPr>
          <a:xfrm>
            <a:off x="1497494" y="638834"/>
            <a:ext cx="10694506" cy="5580332"/>
          </a:xfrm>
        </p:spPr>
        <p:txBody>
          <a:bodyPr>
            <a:normAutofit lnSpcReduction="10000"/>
          </a:bodyPr>
          <a:lstStyle/>
          <a:p>
            <a:r>
              <a:rPr lang="en-GB" dirty="0">
                <a:latin typeface="Tw Cen MT" panose="020B0602020104020603" pitchFamily="34" charset="0"/>
              </a:rPr>
              <a:t>AN EXPERIENCE/ SCENARIO/TASK / ACTIVITY </a:t>
            </a:r>
          </a:p>
          <a:p>
            <a:endParaRPr lang="en-GB" dirty="0">
              <a:latin typeface="Tw Cen MT" panose="020B0602020104020603" pitchFamily="34" charset="0"/>
            </a:endParaRPr>
          </a:p>
          <a:p>
            <a:endParaRPr lang="en-GB" dirty="0">
              <a:latin typeface="Tw Cen MT" panose="020B0602020104020603" pitchFamily="34" charset="0"/>
            </a:endParaRPr>
          </a:p>
          <a:p>
            <a:r>
              <a:rPr lang="en-GB" dirty="0">
                <a:latin typeface="Tw Cen MT" panose="020B0602020104020603" pitchFamily="34" charset="0"/>
              </a:rPr>
              <a:t>REFLECTED</a:t>
            </a:r>
          </a:p>
          <a:p>
            <a:endParaRPr lang="en-GB" dirty="0">
              <a:latin typeface="Tw Cen MT" panose="020B0602020104020603" pitchFamily="34" charset="0"/>
            </a:endParaRPr>
          </a:p>
          <a:p>
            <a:r>
              <a:rPr lang="en-GB" dirty="0">
                <a:latin typeface="Tw Cen MT" panose="020B0602020104020603" pitchFamily="34" charset="0"/>
              </a:rPr>
              <a:t>SWOT-STRENGHTS, WEAKNESS, OPPORTUNITIES AND THREATS</a:t>
            </a:r>
          </a:p>
          <a:p>
            <a:endParaRPr lang="en-GB" dirty="0">
              <a:latin typeface="Tw Cen MT" panose="020B0602020104020603" pitchFamily="34" charset="0"/>
            </a:endParaRPr>
          </a:p>
          <a:p>
            <a:endParaRPr lang="en-GB" dirty="0">
              <a:latin typeface="Tw Cen MT" panose="020B0602020104020603" pitchFamily="34" charset="0"/>
            </a:endParaRPr>
          </a:p>
          <a:p>
            <a:r>
              <a:rPr lang="en-GB" dirty="0">
                <a:latin typeface="Tw Cen MT" panose="020B0602020104020603" pitchFamily="34" charset="0"/>
              </a:rPr>
              <a:t>PERSONAL DEVELOPMENT PLAN / CPD</a:t>
            </a:r>
          </a:p>
          <a:p>
            <a:endParaRPr lang="en-GB" dirty="0">
              <a:latin typeface="Tw Cen MT" panose="020B0602020104020603" pitchFamily="34" charset="0"/>
            </a:endParaRPr>
          </a:p>
          <a:p>
            <a:r>
              <a:rPr lang="en-GB" dirty="0">
                <a:latin typeface="Tw Cen MT" panose="020B0602020104020603" pitchFamily="34" charset="0"/>
              </a:rPr>
              <a:t>SMART- SPECIFIC, MEASURABLE, ACHIEVABLE. REALISTIC and TIME BOUND</a:t>
            </a:r>
          </a:p>
          <a:p>
            <a:endParaRPr lang="en-GB" dirty="0"/>
          </a:p>
        </p:txBody>
      </p:sp>
      <p:sp>
        <p:nvSpPr>
          <p:cNvPr id="4" name="Arrow: Notched Right 3">
            <a:extLst>
              <a:ext uri="{FF2B5EF4-FFF2-40B4-BE49-F238E27FC236}">
                <a16:creationId xmlns:a16="http://schemas.microsoft.com/office/drawing/2014/main" id="{F13CA852-0CCF-41CD-BFB4-D1EA8082F30E}"/>
              </a:ext>
            </a:extLst>
          </p:cNvPr>
          <p:cNvSpPr/>
          <p:nvPr/>
        </p:nvSpPr>
        <p:spPr>
          <a:xfrm rot="5400000">
            <a:off x="2281449" y="1451540"/>
            <a:ext cx="530651" cy="331299"/>
          </a:xfrm>
          <a:prstGeom prst="notchedRightArrow">
            <a:avLst>
              <a:gd name="adj1" fmla="val 50000"/>
              <a:gd name="adj2" fmla="val 48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Notched Right 4">
            <a:extLst>
              <a:ext uri="{FF2B5EF4-FFF2-40B4-BE49-F238E27FC236}">
                <a16:creationId xmlns:a16="http://schemas.microsoft.com/office/drawing/2014/main" id="{A07F5522-DA26-4231-A496-EE48F1FC28F4}"/>
              </a:ext>
            </a:extLst>
          </p:cNvPr>
          <p:cNvSpPr/>
          <p:nvPr/>
        </p:nvSpPr>
        <p:spPr>
          <a:xfrm rot="5400000">
            <a:off x="2358858" y="3831226"/>
            <a:ext cx="530651" cy="284296"/>
          </a:xfrm>
          <a:prstGeom prst="notchedRightArrow">
            <a:avLst>
              <a:gd name="adj1" fmla="val 50000"/>
              <a:gd name="adj2" fmla="val 4859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Notched Right 5">
            <a:extLst>
              <a:ext uri="{FF2B5EF4-FFF2-40B4-BE49-F238E27FC236}">
                <a16:creationId xmlns:a16="http://schemas.microsoft.com/office/drawing/2014/main" id="{A93B9509-3A96-4688-808D-9B4ACBF0111A}"/>
              </a:ext>
            </a:extLst>
          </p:cNvPr>
          <p:cNvSpPr/>
          <p:nvPr/>
        </p:nvSpPr>
        <p:spPr>
          <a:xfrm rot="5400000">
            <a:off x="2404662" y="5198374"/>
            <a:ext cx="391474" cy="224050"/>
          </a:xfrm>
          <a:prstGeom prst="notchedRightArrow">
            <a:avLst>
              <a:gd name="adj1" fmla="val 50000"/>
              <a:gd name="adj2" fmla="val 4859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Notched Right 6">
            <a:extLst>
              <a:ext uri="{FF2B5EF4-FFF2-40B4-BE49-F238E27FC236}">
                <a16:creationId xmlns:a16="http://schemas.microsoft.com/office/drawing/2014/main" id="{10C7EDEB-CB28-48EE-BE50-11F8507DD060}"/>
              </a:ext>
            </a:extLst>
          </p:cNvPr>
          <p:cNvSpPr/>
          <p:nvPr/>
        </p:nvSpPr>
        <p:spPr>
          <a:xfrm rot="5400000">
            <a:off x="2397494" y="2680089"/>
            <a:ext cx="399472" cy="230388"/>
          </a:xfrm>
          <a:prstGeom prst="notchedRightArrow">
            <a:avLst>
              <a:gd name="adj1" fmla="val 50000"/>
              <a:gd name="adj2" fmla="val 4859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a:extLst>
              <a:ext uri="{FF2B5EF4-FFF2-40B4-BE49-F238E27FC236}">
                <a16:creationId xmlns:a16="http://schemas.microsoft.com/office/drawing/2014/main" id="{6E429AED-35EC-47E7-B359-DAA76208155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10322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2" name="Footer Placeholder 1">
            <a:extLst>
              <a:ext uri="{FF2B5EF4-FFF2-40B4-BE49-F238E27FC236}">
                <a16:creationId xmlns:a16="http://schemas.microsoft.com/office/drawing/2014/main" id="{0A43DC73-56C0-4CF5-8D86-D84A187B8521}"/>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950FC9-96F8-481E-B2FF-741D34A8F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B2B4586-EC5C-4ED3-82D8-63143F7C7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2012" y="0"/>
            <a:ext cx="6829989" cy="6858000"/>
          </a:xfrm>
          <a:custGeom>
            <a:avLst/>
            <a:gdLst>
              <a:gd name="connsiteX0" fmla="*/ 0 w 6829989"/>
              <a:gd name="connsiteY0" fmla="*/ 0 h 6858000"/>
              <a:gd name="connsiteX1" fmla="*/ 6829989 w 6829989"/>
              <a:gd name="connsiteY1" fmla="*/ 0 h 6858000"/>
              <a:gd name="connsiteX2" fmla="*/ 6829989 w 6829989"/>
              <a:gd name="connsiteY2" fmla="*/ 6858000 h 6858000"/>
              <a:gd name="connsiteX3" fmla="*/ 1 w 6829989"/>
              <a:gd name="connsiteY3" fmla="*/ 6858000 h 6858000"/>
              <a:gd name="connsiteX4" fmla="*/ 4006 w 6829989"/>
              <a:gd name="connsiteY4" fmla="*/ 6854853 h 6858000"/>
              <a:gd name="connsiteX5" fmla="*/ 1619628 w 6829989"/>
              <a:gd name="connsiteY5" fmla="*/ 3429000 h 6858000"/>
              <a:gd name="connsiteX6" fmla="*/ 4006 w 682998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89" h="6858000">
                <a:moveTo>
                  <a:pt x="0" y="0"/>
                </a:moveTo>
                <a:lnTo>
                  <a:pt x="6829989" y="0"/>
                </a:lnTo>
                <a:lnTo>
                  <a:pt x="6829989"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BD18CC4-F639-47CF-96DD-9BA6031B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BD3351-F3BE-4B2D-9BE6-F6F7D380A116}"/>
              </a:ext>
            </a:extLst>
          </p:cNvPr>
          <p:cNvSpPr>
            <a:spLocks noGrp="1"/>
          </p:cNvSpPr>
          <p:nvPr>
            <p:ph type="title"/>
          </p:nvPr>
        </p:nvSpPr>
        <p:spPr>
          <a:xfrm>
            <a:off x="7458500" y="1091821"/>
            <a:ext cx="3366816" cy="4674358"/>
          </a:xfrm>
        </p:spPr>
        <p:txBody>
          <a:bodyPr anchor="ctr">
            <a:normAutofit/>
          </a:bodyPr>
          <a:lstStyle/>
          <a:p>
            <a:r>
              <a:rPr lang="en-GB" sz="6100">
                <a:solidFill>
                  <a:schemeClr val="bg1"/>
                </a:solidFill>
              </a:rPr>
              <a:t>Reference</a:t>
            </a:r>
          </a:p>
        </p:txBody>
      </p:sp>
      <p:sp>
        <p:nvSpPr>
          <p:cNvPr id="3" name="Content Placeholder 2">
            <a:extLst>
              <a:ext uri="{FF2B5EF4-FFF2-40B4-BE49-F238E27FC236}">
                <a16:creationId xmlns:a16="http://schemas.microsoft.com/office/drawing/2014/main" id="{998FA15B-02B6-434E-915E-385DB3024EBB}"/>
              </a:ext>
            </a:extLst>
          </p:cNvPr>
          <p:cNvSpPr>
            <a:spLocks noGrp="1"/>
          </p:cNvSpPr>
          <p:nvPr>
            <p:ph idx="1"/>
          </p:nvPr>
        </p:nvSpPr>
        <p:spPr>
          <a:xfrm>
            <a:off x="1463040" y="1503936"/>
            <a:ext cx="4363895" cy="3850129"/>
          </a:xfrm>
        </p:spPr>
        <p:txBody>
          <a:bodyPr anchor="ctr">
            <a:normAutofit fontScale="92500" lnSpcReduction="10000"/>
          </a:bodyPr>
          <a:lstStyle/>
          <a:p>
            <a:r>
              <a:rPr lang="en-GB" sz="1400" dirty="0">
                <a:solidFill>
                  <a:schemeClr val="tx1">
                    <a:lumMod val="85000"/>
                    <a:lumOff val="15000"/>
                  </a:schemeClr>
                </a:solidFill>
                <a:hlinkClick r:id="rId2"/>
              </a:rPr>
              <a:t>https://nursekey.com/an-overview-of-practice-development/</a:t>
            </a:r>
            <a:endParaRPr lang="en-GB" sz="1400" dirty="0">
              <a:solidFill>
                <a:schemeClr val="tx1">
                  <a:lumMod val="85000"/>
                  <a:lumOff val="15000"/>
                </a:schemeClr>
              </a:solidFill>
            </a:endParaRPr>
          </a:p>
          <a:p>
            <a:r>
              <a:rPr lang="en-GB" sz="1400" dirty="0">
                <a:solidFill>
                  <a:schemeClr val="tx1">
                    <a:lumMod val="85000"/>
                    <a:lumOff val="15000"/>
                  </a:schemeClr>
                </a:solidFill>
                <a:hlinkClick r:id="rId3"/>
              </a:rPr>
              <a:t>https://www.healthcareers.nhs.uk/career-planning/developing-your-health-career/personal-and-professional-development/continuing-professional-development-cpd</a:t>
            </a:r>
            <a:endParaRPr lang="en-GB" sz="1400" dirty="0">
              <a:solidFill>
                <a:schemeClr val="tx1">
                  <a:lumMod val="85000"/>
                  <a:lumOff val="15000"/>
                </a:schemeClr>
              </a:solidFill>
            </a:endParaRPr>
          </a:p>
          <a:p>
            <a:br>
              <a:rPr lang="en-GB" sz="1400" dirty="0">
                <a:solidFill>
                  <a:schemeClr val="tx1">
                    <a:lumMod val="85000"/>
                    <a:lumOff val="15000"/>
                  </a:schemeClr>
                </a:solidFill>
              </a:rPr>
            </a:br>
            <a:r>
              <a:rPr lang="en-GB" sz="1400" b="0" i="0" dirty="0">
                <a:solidFill>
                  <a:schemeClr val="tx1">
                    <a:lumMod val="85000"/>
                    <a:lumOff val="15000"/>
                  </a:schemeClr>
                </a:solidFill>
                <a:effectLst/>
                <a:latin typeface="Open Sans"/>
              </a:rPr>
              <a:t>Read more at: </a:t>
            </a:r>
            <a:r>
              <a:rPr lang="en-GB" sz="1400" b="0" i="0" u="none" strike="noStrike" dirty="0">
                <a:solidFill>
                  <a:schemeClr val="tx1">
                    <a:lumMod val="85000"/>
                    <a:lumOff val="15000"/>
                  </a:schemeClr>
                </a:solidFill>
                <a:effectLst/>
                <a:latin typeface="Open Sans"/>
                <a:hlinkClick r:id="rId4"/>
              </a:rPr>
              <a:t>https://www.skillsyouneed.com/ps/areas-of-personal-development.html</a:t>
            </a:r>
            <a:endParaRPr lang="en-GB" sz="1400" b="0" i="0" u="none" strike="noStrike" dirty="0">
              <a:solidFill>
                <a:schemeClr val="tx1">
                  <a:lumMod val="85000"/>
                  <a:lumOff val="15000"/>
                </a:schemeClr>
              </a:solidFill>
              <a:effectLst/>
              <a:latin typeface="Open Sans"/>
            </a:endParaRPr>
          </a:p>
          <a:p>
            <a:r>
              <a:rPr lang="en-GB" sz="1400" dirty="0">
                <a:solidFill>
                  <a:schemeClr val="tx1">
                    <a:lumMod val="85000"/>
                    <a:lumOff val="15000"/>
                  </a:schemeClr>
                </a:solidFill>
                <a:hlinkClick r:id="rId5"/>
              </a:rPr>
              <a:t>https://www.gmc-uk.org/-/media/documents/cpd-guidance-for-all-doctors-0316_pdf-56438625.pdf</a:t>
            </a:r>
            <a:endParaRPr lang="en-GB" sz="1400" dirty="0">
              <a:solidFill>
                <a:schemeClr val="tx1">
                  <a:lumMod val="85000"/>
                  <a:lumOff val="15000"/>
                </a:schemeClr>
              </a:solidFill>
            </a:endParaRPr>
          </a:p>
          <a:p>
            <a:r>
              <a:rPr lang="en-GB" sz="1400" dirty="0">
                <a:solidFill>
                  <a:schemeClr val="tx1">
                    <a:lumMod val="85000"/>
                    <a:lumOff val="15000"/>
                  </a:schemeClr>
                </a:solidFill>
                <a:hlinkClick r:id="rId6"/>
              </a:rPr>
              <a:t>https://cpduk.co.uk/explained</a:t>
            </a:r>
            <a:endParaRPr lang="en-GB" sz="1400" dirty="0">
              <a:solidFill>
                <a:schemeClr val="tx1">
                  <a:lumMod val="85000"/>
                  <a:lumOff val="15000"/>
                </a:schemeClr>
              </a:solidFill>
            </a:endParaRPr>
          </a:p>
          <a:p>
            <a:r>
              <a:rPr lang="en-GB" sz="1400" dirty="0">
                <a:solidFill>
                  <a:schemeClr val="tx1">
                    <a:lumMod val="85000"/>
                    <a:lumOff val="15000"/>
                  </a:schemeClr>
                </a:solidFill>
                <a:hlinkClick r:id="rId7"/>
              </a:rPr>
              <a:t>https://www.who.int/workforcealliance/knowledge/toolkit/46.pdf?ua=1</a:t>
            </a:r>
            <a:endParaRPr lang="en-GB" sz="1400" dirty="0">
              <a:solidFill>
                <a:schemeClr val="tx1">
                  <a:lumMod val="85000"/>
                  <a:lumOff val="15000"/>
                </a:schemeClr>
              </a:solidFill>
            </a:endParaRPr>
          </a:p>
          <a:p>
            <a:r>
              <a:rPr lang="en-GB" sz="1400" b="0" i="0" dirty="0">
                <a:solidFill>
                  <a:schemeClr val="tx1">
                    <a:lumMod val="85000"/>
                    <a:lumOff val="15000"/>
                  </a:schemeClr>
                </a:solidFill>
                <a:effectLst/>
                <a:latin typeface="Open Sans" panose="020B0606030504020204" pitchFamily="34" charset="0"/>
              </a:rPr>
              <a:t>Read more at: </a:t>
            </a:r>
            <a:r>
              <a:rPr lang="en-GB" sz="1400" b="0" i="0" u="none" strike="noStrike" dirty="0">
                <a:solidFill>
                  <a:schemeClr val="tx1">
                    <a:lumMod val="85000"/>
                    <a:lumOff val="15000"/>
                  </a:schemeClr>
                </a:solidFill>
                <a:effectLst/>
                <a:latin typeface="Open Sans" panose="020B0606030504020204" pitchFamily="34" charset="0"/>
                <a:hlinkClick r:id="rId8"/>
              </a:rPr>
              <a:t>https://www.skillsyouneed.com/ps/continuing-professional-development.html#google_vignette</a:t>
            </a:r>
            <a:endParaRPr lang="en-GB" sz="1400" dirty="0">
              <a:solidFill>
                <a:schemeClr val="tx1">
                  <a:lumMod val="85000"/>
                  <a:lumOff val="15000"/>
                </a:schemeClr>
              </a:solidFill>
            </a:endParaRPr>
          </a:p>
          <a:p>
            <a:endParaRPr lang="en-GB" sz="1400" dirty="0">
              <a:solidFill>
                <a:schemeClr val="tx1">
                  <a:lumMod val="85000"/>
                  <a:lumOff val="15000"/>
                </a:schemeClr>
              </a:solidFill>
            </a:endParaRPr>
          </a:p>
          <a:p>
            <a:endParaRPr lang="en-GB" sz="1400" dirty="0">
              <a:solidFill>
                <a:schemeClr val="tx1">
                  <a:lumMod val="85000"/>
                  <a:lumOff val="15000"/>
                </a:schemeClr>
              </a:solidFill>
            </a:endParaRPr>
          </a:p>
          <a:p>
            <a:endParaRPr lang="en-GB" sz="1400" dirty="0">
              <a:solidFill>
                <a:schemeClr val="tx1">
                  <a:lumMod val="85000"/>
                  <a:lumOff val="15000"/>
                </a:schemeClr>
              </a:solidFill>
            </a:endParaRPr>
          </a:p>
        </p:txBody>
      </p:sp>
      <p:sp>
        <p:nvSpPr>
          <p:cNvPr id="4" name="Footer Placeholder 3">
            <a:extLst>
              <a:ext uri="{FF2B5EF4-FFF2-40B4-BE49-F238E27FC236}">
                <a16:creationId xmlns:a16="http://schemas.microsoft.com/office/drawing/2014/main" id="{75E9760C-0E9E-402C-8A78-59719BD5E77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9033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78ED00-E149-4E67-8E49-4AE02A564613}"/>
              </a:ext>
            </a:extLst>
          </p:cNvPr>
          <p:cNvSpPr>
            <a:spLocks noGrp="1"/>
          </p:cNvSpPr>
          <p:nvPr>
            <p:ph type="title"/>
          </p:nvPr>
        </p:nvSpPr>
        <p:spPr>
          <a:xfrm>
            <a:off x="1808871" y="16079"/>
            <a:ext cx="8938642" cy="1512996"/>
          </a:xfrm>
        </p:spPr>
        <p:txBody>
          <a:bodyPr>
            <a:normAutofit/>
          </a:bodyPr>
          <a:lstStyle/>
          <a:p>
            <a:r>
              <a:rPr lang="en-GB" sz="4000" b="1" i="0" dirty="0">
                <a:solidFill>
                  <a:schemeClr val="bg1"/>
                </a:solidFill>
                <a:effectLst/>
                <a:highlight>
                  <a:srgbClr val="008080"/>
                </a:highlight>
                <a:latin typeface="Candara" panose="020E0502030303020204" pitchFamily="34" charset="0"/>
              </a:rPr>
              <a:t>Continuing Professional Development</a:t>
            </a:r>
            <a:endParaRPr lang="en-GB" sz="4000" b="1" dirty="0">
              <a:solidFill>
                <a:schemeClr val="bg1"/>
              </a:solidFill>
              <a:highlight>
                <a:srgbClr val="008080"/>
              </a:highlight>
              <a:latin typeface="Candara" panose="020E0502030303020204" pitchFamily="34" charset="0"/>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E5972D02-1B45-4429-AEC5-5018B15A75EE}"/>
              </a:ext>
            </a:extLst>
          </p:cNvPr>
          <p:cNvSpPr>
            <a:spLocks noGrp="1"/>
          </p:cNvSpPr>
          <p:nvPr>
            <p:ph idx="1"/>
          </p:nvPr>
        </p:nvSpPr>
        <p:spPr>
          <a:xfrm>
            <a:off x="140677" y="1167618"/>
            <a:ext cx="11213123" cy="6344529"/>
          </a:xfrm>
        </p:spPr>
        <p:txBody>
          <a:bodyPr>
            <a:noAutofit/>
          </a:bodyPr>
          <a:lstStyle/>
          <a:p>
            <a:endParaRPr lang="en-GB" i="0" dirty="0">
              <a:effectLst/>
              <a:latin typeface="Tw Cen MT" panose="020B0602020104020603" pitchFamily="34" charset="0"/>
            </a:endParaRPr>
          </a:p>
          <a:p>
            <a:r>
              <a:rPr lang="en-GB" i="0" dirty="0">
                <a:effectLst/>
                <a:latin typeface="Tw Cen MT" panose="020B0602020104020603" pitchFamily="34" charset="0"/>
              </a:rPr>
              <a:t>CPD stands for Continuing Professional Development and is the term used to describe the learning activities professionals engage in to develop and enhance their abilities.</a:t>
            </a:r>
          </a:p>
          <a:p>
            <a:r>
              <a:rPr lang="en-GB" i="0" dirty="0">
                <a:effectLst/>
                <a:latin typeface="Tw Cen MT" panose="020B0602020104020603" pitchFamily="34" charset="0"/>
              </a:rPr>
              <a:t>The Continuing Professional Development Cycle</a:t>
            </a:r>
          </a:p>
          <a:p>
            <a:r>
              <a:rPr lang="en-GB" i="0" dirty="0">
                <a:effectLst/>
                <a:latin typeface="Tw Cen MT" panose="020B0602020104020603" pitchFamily="34" charset="0"/>
              </a:rPr>
              <a:t>The process of CPD is designed to help you identify and act on your own development needs.</a:t>
            </a:r>
          </a:p>
          <a:p>
            <a:r>
              <a:rPr lang="en-GB" i="0" dirty="0">
                <a:effectLst/>
                <a:latin typeface="Tw Cen MT" panose="020B0602020104020603" pitchFamily="34" charset="0"/>
              </a:rPr>
              <a:t>The Continuous Professional Development Cycle (see figure) shows that professional development is, like much other learning, best thought of as a circular series of activities. </a:t>
            </a:r>
          </a:p>
          <a:p>
            <a:br>
              <a:rPr lang="en-GB" dirty="0">
                <a:latin typeface="Tw Cen MT" panose="020B0602020104020603" pitchFamily="34" charset="0"/>
              </a:rPr>
            </a:br>
            <a:br>
              <a:rPr lang="en-GB" dirty="0">
                <a:latin typeface="Tw Cen MT" panose="020B0602020104020603" pitchFamily="34" charset="0"/>
              </a:rPr>
            </a:br>
            <a:endParaRPr lang="en-GB" dirty="0">
              <a:latin typeface="Tw Cen MT" panose="020B0602020104020603" pitchFamily="34" charset="0"/>
            </a:endParaRPr>
          </a:p>
        </p:txBody>
      </p:sp>
      <p:sp>
        <p:nvSpPr>
          <p:cNvPr id="3" name="Footer Placeholder 2">
            <a:extLst>
              <a:ext uri="{FF2B5EF4-FFF2-40B4-BE49-F238E27FC236}">
                <a16:creationId xmlns:a16="http://schemas.microsoft.com/office/drawing/2014/main" id="{EDEE7A2A-7FAA-4096-8CDF-0CF19BD1A9A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8454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CA42-FE2F-4A5D-93BB-1EB86BB06D7E}"/>
              </a:ext>
            </a:extLst>
          </p:cNvPr>
          <p:cNvSpPr>
            <a:spLocks noGrp="1"/>
          </p:cNvSpPr>
          <p:nvPr>
            <p:ph type="title"/>
          </p:nvPr>
        </p:nvSpPr>
        <p:spPr>
          <a:xfrm>
            <a:off x="4965430" y="629268"/>
            <a:ext cx="6586491" cy="1286160"/>
          </a:xfrm>
        </p:spPr>
        <p:txBody>
          <a:bodyPr anchor="b">
            <a:normAutofit/>
          </a:bodyPr>
          <a:lstStyle/>
          <a:p>
            <a:r>
              <a:rPr lang="en-GB" b="1" dirty="0"/>
              <a:t>The aims of CPD</a:t>
            </a:r>
            <a:endParaRPr lang="en-GB" b="1"/>
          </a:p>
        </p:txBody>
      </p:sp>
      <p:sp>
        <p:nvSpPr>
          <p:cNvPr id="3" name="Content Placeholder 2">
            <a:extLst>
              <a:ext uri="{FF2B5EF4-FFF2-40B4-BE49-F238E27FC236}">
                <a16:creationId xmlns:a16="http://schemas.microsoft.com/office/drawing/2014/main" id="{C87AC2B8-8DB2-493A-A260-BF8D97AB6428}"/>
              </a:ext>
            </a:extLst>
          </p:cNvPr>
          <p:cNvSpPr>
            <a:spLocks noGrp="1"/>
          </p:cNvSpPr>
          <p:nvPr>
            <p:ph idx="1"/>
          </p:nvPr>
        </p:nvSpPr>
        <p:spPr>
          <a:xfrm>
            <a:off x="4965431" y="2438400"/>
            <a:ext cx="6586489" cy="3785419"/>
          </a:xfrm>
        </p:spPr>
        <p:txBody>
          <a:bodyPr>
            <a:normAutofit/>
          </a:bodyPr>
          <a:lstStyle/>
          <a:p>
            <a:r>
              <a:rPr lang="en-GB" sz="2400" dirty="0"/>
              <a:t>Your CPD activities should maintain and improve: a the quality of care you give your patients and the public b the standards of the teams and the services in which you work. </a:t>
            </a:r>
          </a:p>
          <a:p>
            <a:r>
              <a:rPr lang="en-GB" sz="2400" dirty="0"/>
              <a:t>Your CPD should keep you up to date and competent in all the work that you do. </a:t>
            </a:r>
          </a:p>
          <a:p>
            <a:r>
              <a:rPr lang="en-GB" sz="2400" dirty="0"/>
              <a:t>It should affirm what you do well, address areas requiring improvement and explore new knowledge, skills and behaviours.</a:t>
            </a:r>
          </a:p>
        </p:txBody>
      </p:sp>
      <p:pic>
        <p:nvPicPr>
          <p:cNvPr id="6" name="Picture 5" descr="Large skydiving group mid-air">
            <a:extLst>
              <a:ext uri="{FF2B5EF4-FFF2-40B4-BE49-F238E27FC236}">
                <a16:creationId xmlns:a16="http://schemas.microsoft.com/office/drawing/2014/main" id="{D3E7A7B3-3582-4621-9F17-7393D09C2B09}"/>
              </a:ext>
            </a:extLst>
          </p:cNvPr>
          <p:cNvPicPr>
            <a:picLocks noChangeAspect="1"/>
          </p:cNvPicPr>
          <p:nvPr/>
        </p:nvPicPr>
        <p:blipFill rotWithShape="1">
          <a:blip r:embed="rId2"/>
          <a:srcRect l="28109" r="2694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9AE4F"/>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A2CB0E3-CCB1-4F10-83F2-8D946207922C}"/>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GB"/>
              <a:t>Created by Tayo Alebiosu</a:t>
            </a:r>
          </a:p>
        </p:txBody>
      </p:sp>
    </p:spTree>
    <p:extLst>
      <p:ext uri="{BB962C8B-B14F-4D97-AF65-F5344CB8AC3E}">
        <p14:creationId xmlns:p14="http://schemas.microsoft.com/office/powerpoint/2010/main" val="350685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7F674E-D467-4DE8-A9AC-4FCAF6F7B328}"/>
              </a:ext>
            </a:extLst>
          </p:cNvPr>
          <p:cNvPicPr>
            <a:picLocks noChangeAspect="1"/>
          </p:cNvPicPr>
          <p:nvPr/>
        </p:nvPicPr>
        <p:blipFill rotWithShape="1">
          <a:blip r:embed="rId2">
            <a:duotone>
              <a:prstClr val="black"/>
              <a:schemeClr val="tx2">
                <a:tint val="45000"/>
                <a:satMod val="400000"/>
              </a:schemeClr>
            </a:duotone>
            <a:alphaModFix amt="25000"/>
          </a:blip>
          <a:srcRect t="2530" b="13200"/>
          <a:stretch/>
        </p:blipFill>
        <p:spPr>
          <a:xfrm>
            <a:off x="20" y="10"/>
            <a:ext cx="12191980" cy="6857990"/>
          </a:xfrm>
          <a:prstGeom prst="rect">
            <a:avLst/>
          </a:prstGeom>
        </p:spPr>
      </p:pic>
      <p:graphicFrame>
        <p:nvGraphicFramePr>
          <p:cNvPr id="5" name="Content Placeholder 2">
            <a:extLst>
              <a:ext uri="{FF2B5EF4-FFF2-40B4-BE49-F238E27FC236}">
                <a16:creationId xmlns:a16="http://schemas.microsoft.com/office/drawing/2014/main" id="{12376EFD-9B00-435A-B8DC-E42F4E2B6D11}"/>
              </a:ext>
            </a:extLst>
          </p:cNvPr>
          <p:cNvGraphicFramePr>
            <a:graphicFrameLocks noGrp="1"/>
          </p:cNvGraphicFramePr>
          <p:nvPr>
            <p:ph idx="1"/>
            <p:extLst>
              <p:ext uri="{D42A27DB-BD31-4B8C-83A1-F6EECF244321}">
                <p14:modId xmlns:p14="http://schemas.microsoft.com/office/powerpoint/2010/main" val="3235396209"/>
              </p:ext>
            </p:extLst>
          </p:nvPr>
        </p:nvGraphicFramePr>
        <p:xfrm>
          <a:off x="422031" y="661182"/>
          <a:ext cx="11366695" cy="5515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CAA7555A-3636-49B9-A7D0-44EDA7931ED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5934082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15">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2EFC44A-B49E-4D03-B48C-DA6E14F3CA9D}"/>
              </a:ext>
            </a:extLst>
          </p:cNvPr>
          <p:cNvSpPr>
            <a:spLocks noGrp="1"/>
          </p:cNvSpPr>
          <p:nvPr>
            <p:ph idx="1"/>
          </p:nvPr>
        </p:nvSpPr>
        <p:spPr>
          <a:xfrm>
            <a:off x="464234" y="801858"/>
            <a:ext cx="6085784" cy="5375105"/>
          </a:xfrm>
        </p:spPr>
        <p:txBody>
          <a:bodyPr>
            <a:normAutofit fontScale="92500" lnSpcReduction="10000"/>
          </a:bodyPr>
          <a:lstStyle/>
          <a:p>
            <a:pPr marL="0" indent="0">
              <a:buNone/>
            </a:pPr>
            <a:r>
              <a:rPr lang="en-GB" sz="3200" b="1" i="1" dirty="0">
                <a:solidFill>
                  <a:schemeClr val="bg1"/>
                </a:solidFill>
                <a:effectLst/>
                <a:highlight>
                  <a:srgbClr val="008080"/>
                </a:highlight>
                <a:latin typeface="Candara" panose="020E0502030303020204" pitchFamily="34" charset="0"/>
              </a:rPr>
              <a:t>Cont.….</a:t>
            </a:r>
          </a:p>
          <a:p>
            <a:r>
              <a:rPr lang="en-GB" sz="2400" i="0" dirty="0">
                <a:effectLst/>
                <a:latin typeface="Tw Cen MT" panose="020B0602020104020603" pitchFamily="34" charset="0"/>
              </a:rPr>
              <a:t>The process moves from identifying your </a:t>
            </a:r>
            <a:r>
              <a:rPr lang="en-GB" sz="2400" i="0" dirty="0">
                <a:effectLst/>
                <a:highlight>
                  <a:srgbClr val="00FF00"/>
                </a:highlight>
                <a:latin typeface="Tw Cen MT" panose="020B0602020104020603" pitchFamily="34" charset="0"/>
              </a:rPr>
              <a:t>development needs </a:t>
            </a:r>
            <a:r>
              <a:rPr lang="en-GB" sz="2400" i="0" dirty="0">
                <a:effectLst/>
                <a:latin typeface="Tw Cen MT" panose="020B0602020104020603" pitchFamily="34" charset="0"/>
              </a:rPr>
              <a:t>through: </a:t>
            </a:r>
          </a:p>
          <a:p>
            <a:r>
              <a:rPr lang="en-GB" sz="2400" i="0" dirty="0">
                <a:effectLst/>
                <a:latin typeface="Tw Cen MT" panose="020B0602020104020603" pitchFamily="34" charset="0"/>
              </a:rPr>
              <a:t>planning and then carrying out your </a:t>
            </a:r>
          </a:p>
          <a:p>
            <a:r>
              <a:rPr lang="en-GB" sz="2400" i="0" dirty="0">
                <a:effectLst/>
                <a:latin typeface="Tw Cen MT" panose="020B0602020104020603" pitchFamily="34" charset="0"/>
              </a:rPr>
              <a:t>learning activities,</a:t>
            </a:r>
          </a:p>
          <a:p>
            <a:r>
              <a:rPr lang="en-GB" sz="2400" i="0" dirty="0">
                <a:effectLst/>
                <a:latin typeface="Tw Cen MT" panose="020B0602020104020603" pitchFamily="34" charset="0"/>
              </a:rPr>
              <a:t> to reflecting on your learning, </a:t>
            </a:r>
          </a:p>
          <a:p>
            <a:r>
              <a:rPr lang="en-GB" sz="2400" i="0" dirty="0">
                <a:effectLst/>
                <a:latin typeface="Tw Cen MT" panose="020B0602020104020603" pitchFamily="34" charset="0"/>
              </a:rPr>
              <a:t>and then applying it </a:t>
            </a:r>
            <a:r>
              <a:rPr lang="en-GB" sz="2400" i="0" dirty="0">
                <a:effectLst/>
                <a:highlight>
                  <a:srgbClr val="FFFF00"/>
                </a:highlight>
                <a:latin typeface="Tw Cen MT" panose="020B0602020104020603" pitchFamily="34" charset="0"/>
              </a:rPr>
              <a:t>and </a:t>
            </a:r>
          </a:p>
          <a:p>
            <a:r>
              <a:rPr lang="en-GB" sz="2400" i="0" dirty="0">
                <a:effectLst/>
                <a:latin typeface="Tw Cen MT" panose="020B0602020104020603" pitchFamily="34" charset="0"/>
              </a:rPr>
              <a:t>sharing it with others.</a:t>
            </a:r>
          </a:p>
          <a:p>
            <a:r>
              <a:rPr lang="en-GB" sz="2400" i="0" dirty="0">
                <a:effectLst/>
                <a:latin typeface="Tw Cen MT" panose="020B0602020104020603" pitchFamily="34" charset="0"/>
              </a:rPr>
              <a:t>Continuing professional development is an ongoing process, as well as a cycle. You are likely to continue to learn throughout your professional life.</a:t>
            </a:r>
          </a:p>
          <a:p>
            <a:r>
              <a:rPr lang="en-GB" sz="2400" i="0" dirty="0">
                <a:effectLst/>
                <a:latin typeface="Tw Cen MT" panose="020B0602020104020603" pitchFamily="34" charset="0"/>
              </a:rPr>
              <a:t>It is therefore a good idea to develop a process for it that works for you at an early stage of your career.</a:t>
            </a:r>
          </a:p>
          <a:p>
            <a:endParaRPr lang="en-GB" sz="2000" dirty="0"/>
          </a:p>
        </p:txBody>
      </p:sp>
      <p:sp>
        <p:nvSpPr>
          <p:cNvPr id="18" name="Oval 17">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 name="Picture 4" descr="Plant growing in a concrete crack">
            <a:extLst>
              <a:ext uri="{FF2B5EF4-FFF2-40B4-BE49-F238E27FC236}">
                <a16:creationId xmlns:a16="http://schemas.microsoft.com/office/drawing/2014/main" id="{AAF21121-CB22-452D-83C7-4CBCB3BA47DF}"/>
              </a:ext>
            </a:extLst>
          </p:cNvPr>
          <p:cNvPicPr>
            <a:picLocks noChangeAspect="1"/>
          </p:cNvPicPr>
          <p:nvPr/>
        </p:nvPicPr>
        <p:blipFill rotWithShape="1">
          <a:blip r:embed="rId2"/>
          <a:srcRect l="7491" r="25759"/>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2" name="Freeform: Shape 21">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 name="Footer Placeholder 1">
            <a:extLst>
              <a:ext uri="{FF2B5EF4-FFF2-40B4-BE49-F238E27FC236}">
                <a16:creationId xmlns:a16="http://schemas.microsoft.com/office/drawing/2014/main" id="{9EB97AD9-5B93-446A-989B-ADFD6F1351C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8619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01E10B-BE3F-412D-9190-0EBE8EE890F7}"/>
              </a:ext>
            </a:extLst>
          </p:cNvPr>
          <p:cNvSpPr>
            <a:spLocks noGrp="1"/>
          </p:cNvSpPr>
          <p:nvPr>
            <p:ph type="title"/>
          </p:nvPr>
        </p:nvSpPr>
        <p:spPr>
          <a:xfrm>
            <a:off x="732183" y="153090"/>
            <a:ext cx="9829800" cy="801067"/>
          </a:xfrm>
        </p:spPr>
        <p:txBody>
          <a:bodyPr>
            <a:normAutofit/>
          </a:bodyPr>
          <a:lstStyle/>
          <a:p>
            <a:pPr algn="ctr"/>
            <a:r>
              <a:rPr lang="en-GB" b="1" dirty="0">
                <a:solidFill>
                  <a:schemeClr val="bg1"/>
                </a:solidFill>
                <a:highlight>
                  <a:srgbClr val="008080"/>
                </a:highlight>
                <a:latin typeface="Candara" panose="020E0502030303020204" pitchFamily="34" charset="0"/>
              </a:rPr>
              <a:t>Why is CPD important?</a:t>
            </a:r>
          </a:p>
        </p:txBody>
      </p:sp>
      <p:graphicFrame>
        <p:nvGraphicFramePr>
          <p:cNvPr id="26" name="Content Placeholder 2">
            <a:extLst>
              <a:ext uri="{FF2B5EF4-FFF2-40B4-BE49-F238E27FC236}">
                <a16:creationId xmlns:a16="http://schemas.microsoft.com/office/drawing/2014/main" id="{F7CE8FF3-C52C-417D-B999-DFCC6A265071}"/>
              </a:ext>
            </a:extLst>
          </p:cNvPr>
          <p:cNvGraphicFramePr>
            <a:graphicFrameLocks noGrp="1"/>
          </p:cNvGraphicFramePr>
          <p:nvPr>
            <p:ph idx="1"/>
            <p:extLst>
              <p:ext uri="{D42A27DB-BD31-4B8C-83A1-F6EECF244321}">
                <p14:modId xmlns:p14="http://schemas.microsoft.com/office/powerpoint/2010/main" val="386198975"/>
              </p:ext>
            </p:extLst>
          </p:nvPr>
        </p:nvGraphicFramePr>
        <p:xfrm>
          <a:off x="384313" y="1219200"/>
          <a:ext cx="11529391" cy="5327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9C496C-019A-4F7A-8ECF-A02339669AF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98378685"/>
      </p:ext>
    </p:extLst>
  </p:cSld>
  <p:clrMapOvr>
    <a:masterClrMapping/>
  </p:clrMapOvr>
  <mc:AlternateContent xmlns:mc="http://schemas.openxmlformats.org/markup-compatibility/2006" xmlns:p14="http://schemas.microsoft.com/office/powerpoint/2010/main">
    <mc:Choice Requires="p14">
      <p:transition spd="slow" p14:dur="2000" advTm="195545"/>
    </mc:Choice>
    <mc:Fallback xmlns="">
      <p:transition spd="slow" advTm="19554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6259</TotalTime>
  <Words>4018</Words>
  <Application>Microsoft Office PowerPoint</Application>
  <PresentationFormat>Widescreen</PresentationFormat>
  <Paragraphs>285</Paragraphs>
  <Slides>45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Arial</vt:lpstr>
      <vt:lpstr>Calibri</vt:lpstr>
      <vt:lpstr>Calibri Light</vt:lpstr>
      <vt:lpstr>Candara</vt:lpstr>
      <vt:lpstr>Circular Std</vt:lpstr>
      <vt:lpstr>Frutiger W01</vt:lpstr>
      <vt:lpstr>Georgia</vt:lpstr>
      <vt:lpstr>Google Sans</vt:lpstr>
      <vt:lpstr>KlavikaWebBasicRegular</vt:lpstr>
      <vt:lpstr>Open Sans</vt:lpstr>
      <vt:lpstr>pt-serif</vt:lpstr>
      <vt:lpstr>Tw Cen MT</vt:lpstr>
      <vt:lpstr>Wingdings</vt:lpstr>
      <vt:lpstr>Wingdings 2</vt:lpstr>
      <vt:lpstr>Office Theme</vt:lpstr>
      <vt:lpstr>Continuing professional development (CPD) Week -3-CHANGES TO MEET SERVICE USERS NEED)</vt:lpstr>
      <vt:lpstr>PowerPoint Presentation</vt:lpstr>
      <vt:lpstr>Last session recap (10 minutes)</vt:lpstr>
      <vt:lpstr>PowerPoint Presentation</vt:lpstr>
      <vt:lpstr>Continuing Professional Development</vt:lpstr>
      <vt:lpstr>The aims of CPD</vt:lpstr>
      <vt:lpstr>PowerPoint Presentation</vt:lpstr>
      <vt:lpstr>PowerPoint Presentation</vt:lpstr>
      <vt:lpstr>Why is CPD important?</vt:lpstr>
      <vt:lpstr>PowerPoint Presentation</vt:lpstr>
      <vt:lpstr>PowerPoint Presentation</vt:lpstr>
      <vt:lpstr>Types of CPD learning Activity: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Recording Your Development-cont… </vt:lpstr>
      <vt:lpstr>PowerPoint Presentation</vt:lpstr>
      <vt:lpstr>It is transferable</vt:lpstr>
      <vt:lpstr>PowerPoint Presentation</vt:lpstr>
      <vt:lpstr>PowerPoint Presentation</vt:lpstr>
      <vt:lpstr>PowerPoint Presentation</vt:lpstr>
      <vt:lpstr>Planning your CPD to meet the needs of others</vt:lpstr>
      <vt:lpstr>It is underpinned by the development and active engagement of practitioners </vt:lpstr>
      <vt:lpstr>Changes to meet the needs of service users</vt:lpstr>
      <vt:lpstr>Helps retain and develop key staff</vt:lpstr>
      <vt:lpstr>To maintain and develop competencies </vt:lpstr>
      <vt:lpstr>PowerPoint Presentation</vt:lpstr>
      <vt:lpstr>Focuses on patients’ needs </vt:lpstr>
      <vt:lpstr>It focuses on the improvement of patient care i.e Person centred care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today’s lesson</vt:lpstr>
      <vt:lpstr>PowerPoint Presentation</vt:lpstr>
      <vt:lpstr>WRAP-UP</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Continuing professional development (CPD) Week -3)</dc:title>
  <dc:creator>Tayo Alebiosu</dc:creator>
  <cp:lastModifiedBy>Tayo Alebiosu</cp:lastModifiedBy>
  <cp:revision>63</cp:revision>
  <dcterms:created xsi:type="dcterms:W3CDTF">2021-05-02T02:02:20Z</dcterms:created>
  <dcterms:modified xsi:type="dcterms:W3CDTF">2021-05-10T00:23:09Z</dcterms:modified>
</cp:coreProperties>
</file>