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24" r:id="rId2"/>
    <p:sldId id="408" r:id="rId3"/>
    <p:sldId id="315" r:id="rId4"/>
    <p:sldId id="383" r:id="rId5"/>
    <p:sldId id="406" r:id="rId6"/>
    <p:sldId id="328" r:id="rId7"/>
    <p:sldId id="392" r:id="rId8"/>
    <p:sldId id="391" r:id="rId9"/>
    <p:sldId id="393" r:id="rId10"/>
    <p:sldId id="394" r:id="rId11"/>
    <p:sldId id="395" r:id="rId12"/>
    <p:sldId id="407" r:id="rId13"/>
    <p:sldId id="257" r:id="rId14"/>
    <p:sldId id="403" r:id="rId15"/>
    <p:sldId id="258" r:id="rId16"/>
    <p:sldId id="259" r:id="rId17"/>
    <p:sldId id="260" r:id="rId18"/>
    <p:sldId id="404" r:id="rId19"/>
    <p:sldId id="405" r:id="rId20"/>
    <p:sldId id="261" r:id="rId21"/>
    <p:sldId id="262" r:id="rId22"/>
    <p:sldId id="263" r:id="rId23"/>
    <p:sldId id="264" r:id="rId24"/>
    <p:sldId id="265" r:id="rId25"/>
    <p:sldId id="266" r:id="rId26"/>
    <p:sldId id="409" r:id="rId27"/>
    <p:sldId id="387" r:id="rId28"/>
    <p:sldId id="390" r:id="rId29"/>
    <p:sldId id="402" r:id="rId30"/>
    <p:sldId id="388" r:id="rId31"/>
    <p:sldId id="389" r:id="rId32"/>
    <p:sldId id="396" r:id="rId33"/>
    <p:sldId id="397" r:id="rId34"/>
    <p:sldId id="398" r:id="rId35"/>
    <p:sldId id="400" r:id="rId36"/>
    <p:sldId id="401" r:id="rId37"/>
    <p:sldId id="256" r:id="rId38"/>
    <p:sldId id="26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03222E-DC77-4F7C-AD28-979109317F0D}"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945ADBE3-EBF5-47CD-A9B2-12E42045C424}">
      <dgm:prSet/>
      <dgm:spPr/>
      <dgm:t>
        <a:bodyPr/>
        <a:lstStyle/>
        <a:p>
          <a:r>
            <a:rPr lang="en-GB"/>
            <a:t>Abstract conceptualisation:</a:t>
          </a:r>
          <a:endParaRPr lang="en-US"/>
        </a:p>
      </dgm:t>
    </dgm:pt>
    <dgm:pt modelId="{15D75255-6085-4F1B-AC1E-580CB1842F38}" type="parTrans" cxnId="{4A9E62AB-4A21-4C5B-9B6A-115B74DDCF11}">
      <dgm:prSet/>
      <dgm:spPr/>
      <dgm:t>
        <a:bodyPr/>
        <a:lstStyle/>
        <a:p>
          <a:endParaRPr lang="en-US"/>
        </a:p>
      </dgm:t>
    </dgm:pt>
    <dgm:pt modelId="{EC5EB9C9-E3E5-42EF-B0AC-8DB88424E88A}" type="sibTrans" cxnId="{4A9E62AB-4A21-4C5B-9B6A-115B74DDCF11}">
      <dgm:prSet/>
      <dgm:spPr/>
      <dgm:t>
        <a:bodyPr/>
        <a:lstStyle/>
        <a:p>
          <a:endParaRPr lang="en-US"/>
        </a:p>
      </dgm:t>
    </dgm:pt>
    <dgm:pt modelId="{97B3C4ED-0453-4756-85F6-7DF461BD9F17}">
      <dgm:prSet/>
      <dgm:spPr/>
      <dgm:t>
        <a:bodyPr/>
        <a:lstStyle/>
        <a:p>
          <a:r>
            <a:rPr lang="en-GB" dirty="0">
              <a:solidFill>
                <a:schemeClr val="bg1"/>
              </a:solidFill>
            </a:rPr>
            <a:t>The guiding question for this stage leads on from the questions in the reflective observation stage:</a:t>
          </a:r>
          <a:endParaRPr lang="en-US" dirty="0">
            <a:solidFill>
              <a:schemeClr val="bg1"/>
            </a:solidFill>
          </a:endParaRPr>
        </a:p>
      </dgm:t>
    </dgm:pt>
    <dgm:pt modelId="{7AE5235B-B191-4FE5-9D71-7CA860535F6E}" type="parTrans" cxnId="{85287E34-641D-4E9D-B07B-2CC33DE148D0}">
      <dgm:prSet/>
      <dgm:spPr/>
      <dgm:t>
        <a:bodyPr/>
        <a:lstStyle/>
        <a:p>
          <a:endParaRPr lang="en-US"/>
        </a:p>
      </dgm:t>
    </dgm:pt>
    <dgm:pt modelId="{C32F4EAD-F1A7-40EB-8B00-18F5594938BE}" type="sibTrans" cxnId="{85287E34-641D-4E9D-B07B-2CC33DE148D0}">
      <dgm:prSet/>
      <dgm:spPr/>
      <dgm:t>
        <a:bodyPr/>
        <a:lstStyle/>
        <a:p>
          <a:endParaRPr lang="en-US"/>
        </a:p>
      </dgm:t>
    </dgm:pt>
    <dgm:pt modelId="{904BF853-9D7E-445A-A1EC-E4BDE5EF4726}">
      <dgm:prSet/>
      <dgm:spPr/>
      <dgm:t>
        <a:bodyPr/>
        <a:lstStyle/>
        <a:p>
          <a:r>
            <a:rPr lang="en-GB" dirty="0"/>
            <a:t> Also, this is the stage where you should consult colleagues and literature in order to get a better understanding and further ideas.</a:t>
          </a:r>
          <a:endParaRPr lang="en-US" dirty="0"/>
        </a:p>
      </dgm:t>
    </dgm:pt>
    <dgm:pt modelId="{D54CB568-6D6F-4F1C-92DB-B3781730F8C8}" type="parTrans" cxnId="{CC51E51C-0091-42D2-B766-1333CDA5C956}">
      <dgm:prSet/>
      <dgm:spPr/>
      <dgm:t>
        <a:bodyPr/>
        <a:lstStyle/>
        <a:p>
          <a:endParaRPr lang="en-GB"/>
        </a:p>
      </dgm:t>
    </dgm:pt>
    <dgm:pt modelId="{967AE162-D2D7-430C-A361-378DD771E17E}" type="sibTrans" cxnId="{CC51E51C-0091-42D2-B766-1333CDA5C956}">
      <dgm:prSet/>
      <dgm:spPr/>
    </dgm:pt>
    <dgm:pt modelId="{18DCCBD9-507D-467D-B9DD-7829C55B86A3}">
      <dgm:prSet/>
      <dgm:spPr/>
      <dgm:t>
        <a:bodyPr/>
        <a:lstStyle/>
        <a:p>
          <a:r>
            <a:rPr lang="en-GB" dirty="0"/>
            <a:t>what could I have done better or differently? how can I improve? Initially, you try to find different ways for dealing with the situations and think up strategies for when you experience a similar situation again.</a:t>
          </a:r>
          <a:endParaRPr lang="en-US" dirty="0"/>
        </a:p>
      </dgm:t>
    </dgm:pt>
    <dgm:pt modelId="{D8590292-B121-451E-93DD-AA64E91BC2A1}" type="parTrans" cxnId="{C0EAB035-0F6E-45BF-8578-09B042D3EC07}">
      <dgm:prSet/>
      <dgm:spPr/>
      <dgm:t>
        <a:bodyPr/>
        <a:lstStyle/>
        <a:p>
          <a:endParaRPr lang="en-GB"/>
        </a:p>
      </dgm:t>
    </dgm:pt>
    <dgm:pt modelId="{CACF0C1C-4C82-421E-B1A1-577DC95A6021}" type="sibTrans" cxnId="{C0EAB035-0F6E-45BF-8578-09B042D3EC07}">
      <dgm:prSet/>
      <dgm:spPr/>
    </dgm:pt>
    <dgm:pt modelId="{B4051883-D55F-4647-97FC-FABA6243B4D9}" type="pres">
      <dgm:prSet presAssocID="{2803222E-DC77-4F7C-AD28-979109317F0D}" presName="linear" presStyleCnt="0">
        <dgm:presLayoutVars>
          <dgm:animLvl val="lvl"/>
          <dgm:resizeHandles val="exact"/>
        </dgm:presLayoutVars>
      </dgm:prSet>
      <dgm:spPr/>
    </dgm:pt>
    <dgm:pt modelId="{DDAB27D8-69B5-45BC-BCA2-8C3E4B62B2F8}" type="pres">
      <dgm:prSet presAssocID="{945ADBE3-EBF5-47CD-A9B2-12E42045C424}" presName="parentText" presStyleLbl="node1" presStyleIdx="0" presStyleCnt="1">
        <dgm:presLayoutVars>
          <dgm:chMax val="0"/>
          <dgm:bulletEnabled val="1"/>
        </dgm:presLayoutVars>
      </dgm:prSet>
      <dgm:spPr/>
    </dgm:pt>
    <dgm:pt modelId="{66A8BA64-40AF-4174-AA5F-B77AEB61A0E9}" type="pres">
      <dgm:prSet presAssocID="{945ADBE3-EBF5-47CD-A9B2-12E42045C424}" presName="childText" presStyleLbl="revTx" presStyleIdx="0" presStyleCnt="1">
        <dgm:presLayoutVars>
          <dgm:bulletEnabled val="1"/>
        </dgm:presLayoutVars>
      </dgm:prSet>
      <dgm:spPr/>
    </dgm:pt>
  </dgm:ptLst>
  <dgm:cxnLst>
    <dgm:cxn modelId="{172E681A-488C-469F-871F-6609053C0542}" type="presOf" srcId="{97B3C4ED-0453-4756-85F6-7DF461BD9F17}" destId="{66A8BA64-40AF-4174-AA5F-B77AEB61A0E9}" srcOrd="0" destOrd="0" presId="urn:microsoft.com/office/officeart/2005/8/layout/vList2"/>
    <dgm:cxn modelId="{CC51E51C-0091-42D2-B766-1333CDA5C956}" srcId="{945ADBE3-EBF5-47CD-A9B2-12E42045C424}" destId="{904BF853-9D7E-445A-A1EC-E4BDE5EF4726}" srcOrd="2" destOrd="0" parTransId="{D54CB568-6D6F-4F1C-92DB-B3781730F8C8}" sibTransId="{967AE162-D2D7-430C-A361-378DD771E17E}"/>
    <dgm:cxn modelId="{85287E34-641D-4E9D-B07B-2CC33DE148D0}" srcId="{945ADBE3-EBF5-47CD-A9B2-12E42045C424}" destId="{97B3C4ED-0453-4756-85F6-7DF461BD9F17}" srcOrd="0" destOrd="0" parTransId="{7AE5235B-B191-4FE5-9D71-7CA860535F6E}" sibTransId="{C32F4EAD-F1A7-40EB-8B00-18F5594938BE}"/>
    <dgm:cxn modelId="{C0EAB035-0F6E-45BF-8578-09B042D3EC07}" srcId="{945ADBE3-EBF5-47CD-A9B2-12E42045C424}" destId="{18DCCBD9-507D-467D-B9DD-7829C55B86A3}" srcOrd="1" destOrd="0" parTransId="{D8590292-B121-451E-93DD-AA64E91BC2A1}" sibTransId="{CACF0C1C-4C82-421E-B1A1-577DC95A6021}"/>
    <dgm:cxn modelId="{C561B851-3F4B-4ABA-9603-9ECA69609548}" type="presOf" srcId="{904BF853-9D7E-445A-A1EC-E4BDE5EF4726}" destId="{66A8BA64-40AF-4174-AA5F-B77AEB61A0E9}" srcOrd="0" destOrd="2" presId="urn:microsoft.com/office/officeart/2005/8/layout/vList2"/>
    <dgm:cxn modelId="{0AC49D53-F220-41E6-A359-754FB9344FBA}" type="presOf" srcId="{18DCCBD9-507D-467D-B9DD-7829C55B86A3}" destId="{66A8BA64-40AF-4174-AA5F-B77AEB61A0E9}" srcOrd="0" destOrd="1" presId="urn:microsoft.com/office/officeart/2005/8/layout/vList2"/>
    <dgm:cxn modelId="{2DBF83A3-56AA-438B-A6D9-3D8E2C040752}" type="presOf" srcId="{2803222E-DC77-4F7C-AD28-979109317F0D}" destId="{B4051883-D55F-4647-97FC-FABA6243B4D9}" srcOrd="0" destOrd="0" presId="urn:microsoft.com/office/officeart/2005/8/layout/vList2"/>
    <dgm:cxn modelId="{4A9E62AB-4A21-4C5B-9B6A-115B74DDCF11}" srcId="{2803222E-DC77-4F7C-AD28-979109317F0D}" destId="{945ADBE3-EBF5-47CD-A9B2-12E42045C424}" srcOrd="0" destOrd="0" parTransId="{15D75255-6085-4F1B-AC1E-580CB1842F38}" sibTransId="{EC5EB9C9-E3E5-42EF-B0AC-8DB88424E88A}"/>
    <dgm:cxn modelId="{1B7D71B6-558B-46B5-ACC1-4D6EF3814FE9}" type="presOf" srcId="{945ADBE3-EBF5-47CD-A9B2-12E42045C424}" destId="{DDAB27D8-69B5-45BC-BCA2-8C3E4B62B2F8}" srcOrd="0" destOrd="0" presId="urn:microsoft.com/office/officeart/2005/8/layout/vList2"/>
    <dgm:cxn modelId="{5F39EE4F-FDA0-44AA-BAB5-76BF31E135F9}" type="presParOf" srcId="{B4051883-D55F-4647-97FC-FABA6243B4D9}" destId="{DDAB27D8-69B5-45BC-BCA2-8C3E4B62B2F8}" srcOrd="0" destOrd="0" presId="urn:microsoft.com/office/officeart/2005/8/layout/vList2"/>
    <dgm:cxn modelId="{8DA25F2F-9C2D-450C-8D77-03A67E254E37}" type="presParOf" srcId="{B4051883-D55F-4647-97FC-FABA6243B4D9}" destId="{66A8BA64-40AF-4174-AA5F-B77AEB61A0E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B27D8-69B5-45BC-BCA2-8C3E4B62B2F8}">
      <dsp:nvSpPr>
        <dsp:cNvPr id="0" name=""/>
        <dsp:cNvSpPr/>
      </dsp:nvSpPr>
      <dsp:spPr>
        <a:xfrm>
          <a:off x="0" y="59633"/>
          <a:ext cx="9876690" cy="9594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GB" sz="4000" kern="1200"/>
            <a:t>Abstract conceptualisation:</a:t>
          </a:r>
          <a:endParaRPr lang="en-US" sz="4000" kern="1200"/>
        </a:p>
      </dsp:txBody>
      <dsp:txXfrm>
        <a:off x="46834" y="106467"/>
        <a:ext cx="9783022" cy="865732"/>
      </dsp:txXfrm>
    </dsp:sp>
    <dsp:sp modelId="{66A8BA64-40AF-4174-AA5F-B77AEB61A0E9}">
      <dsp:nvSpPr>
        <dsp:cNvPr id="0" name=""/>
        <dsp:cNvSpPr/>
      </dsp:nvSpPr>
      <dsp:spPr>
        <a:xfrm>
          <a:off x="0" y="1019033"/>
          <a:ext cx="9876690" cy="422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585"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GB" sz="3100" kern="1200" dirty="0">
              <a:solidFill>
                <a:schemeClr val="bg1"/>
              </a:solidFill>
            </a:rPr>
            <a:t>The guiding question for this stage leads on from the questions in the reflective observation stage:</a:t>
          </a:r>
          <a:endParaRPr lang="en-US" sz="3100" kern="1200" dirty="0">
            <a:solidFill>
              <a:schemeClr val="bg1"/>
            </a:solidFill>
          </a:endParaRPr>
        </a:p>
        <a:p>
          <a:pPr marL="285750" lvl="1" indent="-285750" algn="l" defTabSz="1377950">
            <a:lnSpc>
              <a:spcPct val="90000"/>
            </a:lnSpc>
            <a:spcBef>
              <a:spcPct val="0"/>
            </a:spcBef>
            <a:spcAft>
              <a:spcPct val="20000"/>
            </a:spcAft>
            <a:buChar char="•"/>
          </a:pPr>
          <a:r>
            <a:rPr lang="en-GB" sz="3100" kern="1200" dirty="0"/>
            <a:t>what could I have done better or differently? how can I improve? Initially, you try to find different ways for dealing with the situations and think up strategies for when you experience a similar situation again.</a:t>
          </a:r>
          <a:endParaRPr lang="en-US" sz="3100" kern="1200" dirty="0"/>
        </a:p>
        <a:p>
          <a:pPr marL="285750" lvl="1" indent="-285750" algn="l" defTabSz="1377950">
            <a:lnSpc>
              <a:spcPct val="90000"/>
            </a:lnSpc>
            <a:spcBef>
              <a:spcPct val="0"/>
            </a:spcBef>
            <a:spcAft>
              <a:spcPct val="20000"/>
            </a:spcAft>
            <a:buChar char="•"/>
          </a:pPr>
          <a:r>
            <a:rPr lang="en-GB" sz="3100" kern="1200" dirty="0"/>
            <a:t> Also, this is the stage where you should consult colleagues and literature in order to get a better understanding and further ideas.</a:t>
          </a:r>
          <a:endParaRPr lang="en-US" sz="3100" kern="1200" dirty="0"/>
        </a:p>
      </dsp:txBody>
      <dsp:txXfrm>
        <a:off x="0" y="1019033"/>
        <a:ext cx="9876690" cy="4222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3F631-5597-4249-B2AD-13F89B32AA7B}" type="datetimeFigureOut">
              <a:rPr lang="en-GB" smtClean="0"/>
              <a:t>01/06/2021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4AF08-4306-4B34-BAB5-3ADB7B8769BA}" type="slidenum">
              <a:rPr lang="en-GB" smtClean="0"/>
              <a:t>‹#›</a:t>
            </a:fld>
            <a:endParaRPr lang="en-GB"/>
          </a:p>
        </p:txBody>
      </p:sp>
    </p:spTree>
    <p:extLst>
      <p:ext uri="{BB962C8B-B14F-4D97-AF65-F5344CB8AC3E}">
        <p14:creationId xmlns:p14="http://schemas.microsoft.com/office/powerpoint/2010/main" val="2074806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14D4F-ADE1-4E15-B794-7CABD1C039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27145C5-9E88-46CA-BF26-81BF3CDF4D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4E4521-B1F4-4B44-9918-642C73A6C605}"/>
              </a:ext>
            </a:extLst>
          </p:cNvPr>
          <p:cNvSpPr>
            <a:spLocks noGrp="1"/>
          </p:cNvSpPr>
          <p:nvPr>
            <p:ph type="dt" sz="half" idx="10"/>
          </p:nvPr>
        </p:nvSpPr>
        <p:spPr/>
        <p:txBody>
          <a:bodyPr/>
          <a:lstStyle/>
          <a:p>
            <a:fld id="{9A435098-87D2-4A17-BE56-9C26BB345D06}" type="datetime1">
              <a:rPr lang="en-GB" smtClean="0"/>
              <a:t>01/06/2021</a:t>
            </a:fld>
            <a:endParaRPr lang="en-GB"/>
          </a:p>
        </p:txBody>
      </p:sp>
      <p:sp>
        <p:nvSpPr>
          <p:cNvPr id="5" name="Footer Placeholder 4">
            <a:extLst>
              <a:ext uri="{FF2B5EF4-FFF2-40B4-BE49-F238E27FC236}">
                <a16:creationId xmlns:a16="http://schemas.microsoft.com/office/drawing/2014/main" id="{513F00C8-F4B4-4314-B4E6-C835AEE3E8CC}"/>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D59DA3EF-514F-4B4E-8C4D-530954A1752F}"/>
              </a:ext>
            </a:extLst>
          </p:cNvPr>
          <p:cNvSpPr>
            <a:spLocks noGrp="1"/>
          </p:cNvSpPr>
          <p:nvPr>
            <p:ph type="sldNum" sz="quarter" idx="12"/>
          </p:nvPr>
        </p:nvSpPr>
        <p:spPr/>
        <p:txBody>
          <a:bodyPr/>
          <a:lstStyle/>
          <a:p>
            <a:fld id="{AEFDCE4E-786A-4E11-8998-A71C9142710A}" type="slidenum">
              <a:rPr lang="en-GB" smtClean="0"/>
              <a:t>‹#›</a:t>
            </a:fld>
            <a:endParaRPr lang="en-GB"/>
          </a:p>
        </p:txBody>
      </p:sp>
    </p:spTree>
    <p:extLst>
      <p:ext uri="{BB962C8B-B14F-4D97-AF65-F5344CB8AC3E}">
        <p14:creationId xmlns:p14="http://schemas.microsoft.com/office/powerpoint/2010/main" val="327126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D43C8-8075-441E-9F8E-7039E602BD6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DDA3F7-55A8-494B-BFCB-F1866457B2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CF8CEE-ED00-4D5D-AAEC-12D91753B313}"/>
              </a:ext>
            </a:extLst>
          </p:cNvPr>
          <p:cNvSpPr>
            <a:spLocks noGrp="1"/>
          </p:cNvSpPr>
          <p:nvPr>
            <p:ph type="dt" sz="half" idx="10"/>
          </p:nvPr>
        </p:nvSpPr>
        <p:spPr/>
        <p:txBody>
          <a:bodyPr/>
          <a:lstStyle/>
          <a:p>
            <a:fld id="{FA2B1AA8-1DF1-4620-AF01-0A267F5F7292}" type="datetime1">
              <a:rPr lang="en-GB" smtClean="0"/>
              <a:t>01/06/2021</a:t>
            </a:fld>
            <a:endParaRPr lang="en-GB"/>
          </a:p>
        </p:txBody>
      </p:sp>
      <p:sp>
        <p:nvSpPr>
          <p:cNvPr id="5" name="Footer Placeholder 4">
            <a:extLst>
              <a:ext uri="{FF2B5EF4-FFF2-40B4-BE49-F238E27FC236}">
                <a16:creationId xmlns:a16="http://schemas.microsoft.com/office/drawing/2014/main" id="{D22DCF82-8EB2-4220-91A1-2FFAACEF4810}"/>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3D5EF9ED-5F58-4E8D-B2CF-AA5B174AC483}"/>
              </a:ext>
            </a:extLst>
          </p:cNvPr>
          <p:cNvSpPr>
            <a:spLocks noGrp="1"/>
          </p:cNvSpPr>
          <p:nvPr>
            <p:ph type="sldNum" sz="quarter" idx="12"/>
          </p:nvPr>
        </p:nvSpPr>
        <p:spPr/>
        <p:txBody>
          <a:bodyPr/>
          <a:lstStyle/>
          <a:p>
            <a:fld id="{AEFDCE4E-786A-4E11-8998-A71C9142710A}" type="slidenum">
              <a:rPr lang="en-GB" smtClean="0"/>
              <a:t>‹#›</a:t>
            </a:fld>
            <a:endParaRPr lang="en-GB"/>
          </a:p>
        </p:txBody>
      </p:sp>
    </p:spTree>
    <p:extLst>
      <p:ext uri="{BB962C8B-B14F-4D97-AF65-F5344CB8AC3E}">
        <p14:creationId xmlns:p14="http://schemas.microsoft.com/office/powerpoint/2010/main" val="2032811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044C28-46D7-47D2-9FC0-33B9E3B766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993CBD-0A09-4B54-A596-C33DB821AE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906A76-C121-4762-8069-E822B77A4D5D}"/>
              </a:ext>
            </a:extLst>
          </p:cNvPr>
          <p:cNvSpPr>
            <a:spLocks noGrp="1"/>
          </p:cNvSpPr>
          <p:nvPr>
            <p:ph type="dt" sz="half" idx="10"/>
          </p:nvPr>
        </p:nvSpPr>
        <p:spPr/>
        <p:txBody>
          <a:bodyPr/>
          <a:lstStyle/>
          <a:p>
            <a:fld id="{A3264FF4-49D1-4AE5-BED4-AC867896E0DF}" type="datetime1">
              <a:rPr lang="en-GB" smtClean="0"/>
              <a:t>01/06/2021</a:t>
            </a:fld>
            <a:endParaRPr lang="en-GB"/>
          </a:p>
        </p:txBody>
      </p:sp>
      <p:sp>
        <p:nvSpPr>
          <p:cNvPr id="5" name="Footer Placeholder 4">
            <a:extLst>
              <a:ext uri="{FF2B5EF4-FFF2-40B4-BE49-F238E27FC236}">
                <a16:creationId xmlns:a16="http://schemas.microsoft.com/office/drawing/2014/main" id="{2C166D2D-65A8-44D7-9049-D3F38F02F412}"/>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AD4DB28B-B517-4704-B0A2-606BC841E487}"/>
              </a:ext>
            </a:extLst>
          </p:cNvPr>
          <p:cNvSpPr>
            <a:spLocks noGrp="1"/>
          </p:cNvSpPr>
          <p:nvPr>
            <p:ph type="sldNum" sz="quarter" idx="12"/>
          </p:nvPr>
        </p:nvSpPr>
        <p:spPr/>
        <p:txBody>
          <a:bodyPr/>
          <a:lstStyle/>
          <a:p>
            <a:fld id="{AEFDCE4E-786A-4E11-8998-A71C9142710A}" type="slidenum">
              <a:rPr lang="en-GB" smtClean="0"/>
              <a:t>‹#›</a:t>
            </a:fld>
            <a:endParaRPr lang="en-GB"/>
          </a:p>
        </p:txBody>
      </p:sp>
    </p:spTree>
    <p:extLst>
      <p:ext uri="{BB962C8B-B14F-4D97-AF65-F5344CB8AC3E}">
        <p14:creationId xmlns:p14="http://schemas.microsoft.com/office/powerpoint/2010/main" val="2808011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809D-55B9-4362-9DDA-5FEA0463870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33781D3-DC2A-4289-BDD9-AF13A74374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F5A925-6EB9-4ADD-981E-03977B7DB03B}"/>
              </a:ext>
            </a:extLst>
          </p:cNvPr>
          <p:cNvSpPr>
            <a:spLocks noGrp="1"/>
          </p:cNvSpPr>
          <p:nvPr>
            <p:ph type="dt" sz="half" idx="10"/>
          </p:nvPr>
        </p:nvSpPr>
        <p:spPr/>
        <p:txBody>
          <a:bodyPr/>
          <a:lstStyle/>
          <a:p>
            <a:fld id="{4F14803C-E358-4EF3-8447-311D90581D7A}" type="datetime1">
              <a:rPr lang="en-GB" smtClean="0"/>
              <a:t>01/06/2021</a:t>
            </a:fld>
            <a:endParaRPr lang="en-GB"/>
          </a:p>
        </p:txBody>
      </p:sp>
      <p:sp>
        <p:nvSpPr>
          <p:cNvPr id="5" name="Footer Placeholder 4">
            <a:extLst>
              <a:ext uri="{FF2B5EF4-FFF2-40B4-BE49-F238E27FC236}">
                <a16:creationId xmlns:a16="http://schemas.microsoft.com/office/drawing/2014/main" id="{CC8C469D-836B-4A82-9229-D90169203555}"/>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173CC292-4130-40F1-B878-5FAF4DD2915B}"/>
              </a:ext>
            </a:extLst>
          </p:cNvPr>
          <p:cNvSpPr>
            <a:spLocks noGrp="1"/>
          </p:cNvSpPr>
          <p:nvPr>
            <p:ph type="sldNum" sz="quarter" idx="12"/>
          </p:nvPr>
        </p:nvSpPr>
        <p:spPr/>
        <p:txBody>
          <a:bodyPr/>
          <a:lstStyle/>
          <a:p>
            <a:fld id="{AEFDCE4E-786A-4E11-8998-A71C9142710A}" type="slidenum">
              <a:rPr lang="en-GB" smtClean="0"/>
              <a:t>‹#›</a:t>
            </a:fld>
            <a:endParaRPr lang="en-GB"/>
          </a:p>
        </p:txBody>
      </p:sp>
    </p:spTree>
    <p:extLst>
      <p:ext uri="{BB962C8B-B14F-4D97-AF65-F5344CB8AC3E}">
        <p14:creationId xmlns:p14="http://schemas.microsoft.com/office/powerpoint/2010/main" val="2522010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EB54F-822D-4B0E-AA13-184BFCFA59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ED57F58-A30E-47AE-9BC5-A5D3235066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AFFF80-31E5-420F-AFC3-6B95E6325DE0}"/>
              </a:ext>
            </a:extLst>
          </p:cNvPr>
          <p:cNvSpPr>
            <a:spLocks noGrp="1"/>
          </p:cNvSpPr>
          <p:nvPr>
            <p:ph type="dt" sz="half" idx="10"/>
          </p:nvPr>
        </p:nvSpPr>
        <p:spPr/>
        <p:txBody>
          <a:bodyPr/>
          <a:lstStyle/>
          <a:p>
            <a:fld id="{57699F60-B493-4415-8271-2C0D8D0ADDC8}" type="datetime1">
              <a:rPr lang="en-GB" smtClean="0"/>
              <a:t>01/06/2021</a:t>
            </a:fld>
            <a:endParaRPr lang="en-GB"/>
          </a:p>
        </p:txBody>
      </p:sp>
      <p:sp>
        <p:nvSpPr>
          <p:cNvPr id="5" name="Footer Placeholder 4">
            <a:extLst>
              <a:ext uri="{FF2B5EF4-FFF2-40B4-BE49-F238E27FC236}">
                <a16:creationId xmlns:a16="http://schemas.microsoft.com/office/drawing/2014/main" id="{87D51B95-EA3E-4737-96DB-6DDCAC50C7D9}"/>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44242BB2-FE99-4B79-ABB0-5B0F5D19D1AC}"/>
              </a:ext>
            </a:extLst>
          </p:cNvPr>
          <p:cNvSpPr>
            <a:spLocks noGrp="1"/>
          </p:cNvSpPr>
          <p:nvPr>
            <p:ph type="sldNum" sz="quarter" idx="12"/>
          </p:nvPr>
        </p:nvSpPr>
        <p:spPr/>
        <p:txBody>
          <a:bodyPr/>
          <a:lstStyle/>
          <a:p>
            <a:fld id="{AEFDCE4E-786A-4E11-8998-A71C9142710A}" type="slidenum">
              <a:rPr lang="en-GB" smtClean="0"/>
              <a:t>‹#›</a:t>
            </a:fld>
            <a:endParaRPr lang="en-GB"/>
          </a:p>
        </p:txBody>
      </p:sp>
    </p:spTree>
    <p:extLst>
      <p:ext uri="{BB962C8B-B14F-4D97-AF65-F5344CB8AC3E}">
        <p14:creationId xmlns:p14="http://schemas.microsoft.com/office/powerpoint/2010/main" val="2660655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0B3A-361B-4E78-8E99-9A7722E1E6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8D3FA7-E85C-47CD-9F60-8615C39725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FF695FE-D305-491C-A47E-48623C5EFE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48038AD-24BB-4ACD-932F-AA0F738A1AF5}"/>
              </a:ext>
            </a:extLst>
          </p:cNvPr>
          <p:cNvSpPr>
            <a:spLocks noGrp="1"/>
          </p:cNvSpPr>
          <p:nvPr>
            <p:ph type="dt" sz="half" idx="10"/>
          </p:nvPr>
        </p:nvSpPr>
        <p:spPr/>
        <p:txBody>
          <a:bodyPr/>
          <a:lstStyle/>
          <a:p>
            <a:fld id="{D9DB1D63-A0B1-4A9F-B493-A9BFB8C597B4}" type="datetime1">
              <a:rPr lang="en-GB" smtClean="0"/>
              <a:t>01/06/2021</a:t>
            </a:fld>
            <a:endParaRPr lang="en-GB"/>
          </a:p>
        </p:txBody>
      </p:sp>
      <p:sp>
        <p:nvSpPr>
          <p:cNvPr id="6" name="Footer Placeholder 5">
            <a:extLst>
              <a:ext uri="{FF2B5EF4-FFF2-40B4-BE49-F238E27FC236}">
                <a16:creationId xmlns:a16="http://schemas.microsoft.com/office/drawing/2014/main" id="{1791628B-F087-4C3F-B102-4026ED68911D}"/>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9E0F0B7D-96D2-40E3-B04E-72EE5C36D31B}"/>
              </a:ext>
            </a:extLst>
          </p:cNvPr>
          <p:cNvSpPr>
            <a:spLocks noGrp="1"/>
          </p:cNvSpPr>
          <p:nvPr>
            <p:ph type="sldNum" sz="quarter" idx="12"/>
          </p:nvPr>
        </p:nvSpPr>
        <p:spPr/>
        <p:txBody>
          <a:bodyPr/>
          <a:lstStyle/>
          <a:p>
            <a:fld id="{AEFDCE4E-786A-4E11-8998-A71C9142710A}" type="slidenum">
              <a:rPr lang="en-GB" smtClean="0"/>
              <a:t>‹#›</a:t>
            </a:fld>
            <a:endParaRPr lang="en-GB"/>
          </a:p>
        </p:txBody>
      </p:sp>
    </p:spTree>
    <p:extLst>
      <p:ext uri="{BB962C8B-B14F-4D97-AF65-F5344CB8AC3E}">
        <p14:creationId xmlns:p14="http://schemas.microsoft.com/office/powerpoint/2010/main" val="3587135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2610-BD1A-4857-8ADE-6CC4E411F6B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D8C5DF-9A62-4B0C-846F-D17CFA7851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BBD4F9-F7C0-4078-A461-85759B3B93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7426FD2-0400-4DD9-B440-CE035EA79F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FA827F-C08E-462A-8E72-80D7966062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27A3F7C-E637-4DFE-B17E-49A535761048}"/>
              </a:ext>
            </a:extLst>
          </p:cNvPr>
          <p:cNvSpPr>
            <a:spLocks noGrp="1"/>
          </p:cNvSpPr>
          <p:nvPr>
            <p:ph type="dt" sz="half" idx="10"/>
          </p:nvPr>
        </p:nvSpPr>
        <p:spPr/>
        <p:txBody>
          <a:bodyPr/>
          <a:lstStyle/>
          <a:p>
            <a:fld id="{B8FF734B-FDC4-41C8-8625-80ACC308363A}" type="datetime1">
              <a:rPr lang="en-GB" smtClean="0"/>
              <a:t>01/06/2021</a:t>
            </a:fld>
            <a:endParaRPr lang="en-GB"/>
          </a:p>
        </p:txBody>
      </p:sp>
      <p:sp>
        <p:nvSpPr>
          <p:cNvPr id="8" name="Footer Placeholder 7">
            <a:extLst>
              <a:ext uri="{FF2B5EF4-FFF2-40B4-BE49-F238E27FC236}">
                <a16:creationId xmlns:a16="http://schemas.microsoft.com/office/drawing/2014/main" id="{6BF5A283-871B-4AC9-A4CC-7ACEF4DEFBFA}"/>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41025E7B-1FCC-4E26-8459-A7B68142E00C}"/>
              </a:ext>
            </a:extLst>
          </p:cNvPr>
          <p:cNvSpPr>
            <a:spLocks noGrp="1"/>
          </p:cNvSpPr>
          <p:nvPr>
            <p:ph type="sldNum" sz="quarter" idx="12"/>
          </p:nvPr>
        </p:nvSpPr>
        <p:spPr/>
        <p:txBody>
          <a:bodyPr/>
          <a:lstStyle/>
          <a:p>
            <a:fld id="{AEFDCE4E-786A-4E11-8998-A71C9142710A}" type="slidenum">
              <a:rPr lang="en-GB" smtClean="0"/>
              <a:t>‹#›</a:t>
            </a:fld>
            <a:endParaRPr lang="en-GB"/>
          </a:p>
        </p:txBody>
      </p:sp>
    </p:spTree>
    <p:extLst>
      <p:ext uri="{BB962C8B-B14F-4D97-AF65-F5344CB8AC3E}">
        <p14:creationId xmlns:p14="http://schemas.microsoft.com/office/powerpoint/2010/main" val="1786890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DC44-95A8-4097-94EF-A21386A6A3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21AA34D-B9B1-4536-9E3E-FFE537659E26}"/>
              </a:ext>
            </a:extLst>
          </p:cNvPr>
          <p:cNvSpPr>
            <a:spLocks noGrp="1"/>
          </p:cNvSpPr>
          <p:nvPr>
            <p:ph type="dt" sz="half" idx="10"/>
          </p:nvPr>
        </p:nvSpPr>
        <p:spPr/>
        <p:txBody>
          <a:bodyPr/>
          <a:lstStyle/>
          <a:p>
            <a:fld id="{F73B3797-1034-4D58-9971-2A99A9DBB367}" type="datetime1">
              <a:rPr lang="en-GB" smtClean="0"/>
              <a:t>01/06/2021</a:t>
            </a:fld>
            <a:endParaRPr lang="en-GB"/>
          </a:p>
        </p:txBody>
      </p:sp>
      <p:sp>
        <p:nvSpPr>
          <p:cNvPr id="4" name="Footer Placeholder 3">
            <a:extLst>
              <a:ext uri="{FF2B5EF4-FFF2-40B4-BE49-F238E27FC236}">
                <a16:creationId xmlns:a16="http://schemas.microsoft.com/office/drawing/2014/main" id="{A9BAD949-AFC1-42EC-9DE6-512B867EBE42}"/>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23997B71-9A2F-407E-BECA-DD2B0E7553DF}"/>
              </a:ext>
            </a:extLst>
          </p:cNvPr>
          <p:cNvSpPr>
            <a:spLocks noGrp="1"/>
          </p:cNvSpPr>
          <p:nvPr>
            <p:ph type="sldNum" sz="quarter" idx="12"/>
          </p:nvPr>
        </p:nvSpPr>
        <p:spPr/>
        <p:txBody>
          <a:bodyPr/>
          <a:lstStyle/>
          <a:p>
            <a:fld id="{AEFDCE4E-786A-4E11-8998-A71C9142710A}" type="slidenum">
              <a:rPr lang="en-GB" smtClean="0"/>
              <a:t>‹#›</a:t>
            </a:fld>
            <a:endParaRPr lang="en-GB"/>
          </a:p>
        </p:txBody>
      </p:sp>
    </p:spTree>
    <p:extLst>
      <p:ext uri="{BB962C8B-B14F-4D97-AF65-F5344CB8AC3E}">
        <p14:creationId xmlns:p14="http://schemas.microsoft.com/office/powerpoint/2010/main" val="2037980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194E5-E32B-4AA2-909E-0B86B731DFD2}"/>
              </a:ext>
            </a:extLst>
          </p:cNvPr>
          <p:cNvSpPr>
            <a:spLocks noGrp="1"/>
          </p:cNvSpPr>
          <p:nvPr>
            <p:ph type="dt" sz="half" idx="10"/>
          </p:nvPr>
        </p:nvSpPr>
        <p:spPr/>
        <p:txBody>
          <a:bodyPr/>
          <a:lstStyle/>
          <a:p>
            <a:fld id="{7964EC68-D87E-4F60-9F58-155BE4F013BD}" type="datetime1">
              <a:rPr lang="en-GB" smtClean="0"/>
              <a:t>01/06/2021</a:t>
            </a:fld>
            <a:endParaRPr lang="en-GB"/>
          </a:p>
        </p:txBody>
      </p:sp>
      <p:sp>
        <p:nvSpPr>
          <p:cNvPr id="3" name="Footer Placeholder 2">
            <a:extLst>
              <a:ext uri="{FF2B5EF4-FFF2-40B4-BE49-F238E27FC236}">
                <a16:creationId xmlns:a16="http://schemas.microsoft.com/office/drawing/2014/main" id="{4C37354F-E08E-44D5-81CF-BBA2B388A242}"/>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41A91A26-5EF4-46AF-92DF-EBB80FB5507C}"/>
              </a:ext>
            </a:extLst>
          </p:cNvPr>
          <p:cNvSpPr>
            <a:spLocks noGrp="1"/>
          </p:cNvSpPr>
          <p:nvPr>
            <p:ph type="sldNum" sz="quarter" idx="12"/>
          </p:nvPr>
        </p:nvSpPr>
        <p:spPr/>
        <p:txBody>
          <a:bodyPr/>
          <a:lstStyle/>
          <a:p>
            <a:fld id="{AEFDCE4E-786A-4E11-8998-A71C9142710A}" type="slidenum">
              <a:rPr lang="en-GB" smtClean="0"/>
              <a:t>‹#›</a:t>
            </a:fld>
            <a:endParaRPr lang="en-GB"/>
          </a:p>
        </p:txBody>
      </p:sp>
    </p:spTree>
    <p:extLst>
      <p:ext uri="{BB962C8B-B14F-4D97-AF65-F5344CB8AC3E}">
        <p14:creationId xmlns:p14="http://schemas.microsoft.com/office/powerpoint/2010/main" val="2386736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1B64-D70B-4ABF-937A-9FFE5CEA4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762FA8C-FD1E-4C5B-B812-B1A61BEAB7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48E70C1-11C5-467C-8E90-E7C4A0C59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E3542E-6907-4E36-B6F3-C8275CE15D72}"/>
              </a:ext>
            </a:extLst>
          </p:cNvPr>
          <p:cNvSpPr>
            <a:spLocks noGrp="1"/>
          </p:cNvSpPr>
          <p:nvPr>
            <p:ph type="dt" sz="half" idx="10"/>
          </p:nvPr>
        </p:nvSpPr>
        <p:spPr/>
        <p:txBody>
          <a:bodyPr/>
          <a:lstStyle/>
          <a:p>
            <a:fld id="{9B5F23BB-D852-4664-87ED-C122EF3802D3}" type="datetime1">
              <a:rPr lang="en-GB" smtClean="0"/>
              <a:t>01/06/2021</a:t>
            </a:fld>
            <a:endParaRPr lang="en-GB"/>
          </a:p>
        </p:txBody>
      </p:sp>
      <p:sp>
        <p:nvSpPr>
          <p:cNvPr id="6" name="Footer Placeholder 5">
            <a:extLst>
              <a:ext uri="{FF2B5EF4-FFF2-40B4-BE49-F238E27FC236}">
                <a16:creationId xmlns:a16="http://schemas.microsoft.com/office/drawing/2014/main" id="{052A2F77-119A-4987-A018-67087EE175EB}"/>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00786701-D122-445C-B28B-978A7F7CE6BD}"/>
              </a:ext>
            </a:extLst>
          </p:cNvPr>
          <p:cNvSpPr>
            <a:spLocks noGrp="1"/>
          </p:cNvSpPr>
          <p:nvPr>
            <p:ph type="sldNum" sz="quarter" idx="12"/>
          </p:nvPr>
        </p:nvSpPr>
        <p:spPr/>
        <p:txBody>
          <a:bodyPr/>
          <a:lstStyle/>
          <a:p>
            <a:fld id="{AEFDCE4E-786A-4E11-8998-A71C9142710A}" type="slidenum">
              <a:rPr lang="en-GB" smtClean="0"/>
              <a:t>‹#›</a:t>
            </a:fld>
            <a:endParaRPr lang="en-GB"/>
          </a:p>
        </p:txBody>
      </p:sp>
    </p:spTree>
    <p:extLst>
      <p:ext uri="{BB962C8B-B14F-4D97-AF65-F5344CB8AC3E}">
        <p14:creationId xmlns:p14="http://schemas.microsoft.com/office/powerpoint/2010/main" val="1054608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A070-F27E-4595-BCCA-B066658C2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C95D3E-9129-4355-8EC3-1FCF693774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30A6F88-17DD-48B3-857D-9891335158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6061A7-93DE-45E2-A405-B43092E88BB5}"/>
              </a:ext>
            </a:extLst>
          </p:cNvPr>
          <p:cNvSpPr>
            <a:spLocks noGrp="1"/>
          </p:cNvSpPr>
          <p:nvPr>
            <p:ph type="dt" sz="half" idx="10"/>
          </p:nvPr>
        </p:nvSpPr>
        <p:spPr/>
        <p:txBody>
          <a:bodyPr/>
          <a:lstStyle/>
          <a:p>
            <a:fld id="{8BBCF791-8B4E-429E-8E29-D7B1481DA39A}" type="datetime1">
              <a:rPr lang="en-GB" smtClean="0"/>
              <a:t>01/06/2021</a:t>
            </a:fld>
            <a:endParaRPr lang="en-GB"/>
          </a:p>
        </p:txBody>
      </p:sp>
      <p:sp>
        <p:nvSpPr>
          <p:cNvPr id="6" name="Footer Placeholder 5">
            <a:extLst>
              <a:ext uri="{FF2B5EF4-FFF2-40B4-BE49-F238E27FC236}">
                <a16:creationId xmlns:a16="http://schemas.microsoft.com/office/drawing/2014/main" id="{2682F54E-4490-4636-9377-A7F5AC871415}"/>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A7A9A913-742E-4216-A609-621DF4BBE235}"/>
              </a:ext>
            </a:extLst>
          </p:cNvPr>
          <p:cNvSpPr>
            <a:spLocks noGrp="1"/>
          </p:cNvSpPr>
          <p:nvPr>
            <p:ph type="sldNum" sz="quarter" idx="12"/>
          </p:nvPr>
        </p:nvSpPr>
        <p:spPr/>
        <p:txBody>
          <a:bodyPr/>
          <a:lstStyle/>
          <a:p>
            <a:fld id="{AEFDCE4E-786A-4E11-8998-A71C9142710A}" type="slidenum">
              <a:rPr lang="en-GB" smtClean="0"/>
              <a:t>‹#›</a:t>
            </a:fld>
            <a:endParaRPr lang="en-GB"/>
          </a:p>
        </p:txBody>
      </p:sp>
    </p:spTree>
    <p:extLst>
      <p:ext uri="{BB962C8B-B14F-4D97-AF65-F5344CB8AC3E}">
        <p14:creationId xmlns:p14="http://schemas.microsoft.com/office/powerpoint/2010/main" val="101543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E1CEB9-6391-41B1-9B1C-02790E43CE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47983A-9188-4577-B807-DF26D08C7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4A01F5-6AF7-479C-99DF-F71C619F7B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8797DB-634A-40C3-A189-09945D652E20}" type="datetime1">
              <a:rPr lang="en-GB" smtClean="0"/>
              <a:t>01/06/2021</a:t>
            </a:fld>
            <a:endParaRPr lang="en-GB"/>
          </a:p>
        </p:txBody>
      </p:sp>
      <p:sp>
        <p:nvSpPr>
          <p:cNvPr id="5" name="Footer Placeholder 4">
            <a:extLst>
              <a:ext uri="{FF2B5EF4-FFF2-40B4-BE49-F238E27FC236}">
                <a16:creationId xmlns:a16="http://schemas.microsoft.com/office/drawing/2014/main" id="{69E622C3-194F-441A-A506-0AEF08BF6E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91B9AE0A-14B8-40B9-943D-6937D11816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DCE4E-786A-4E11-8998-A71C9142710A}" type="slidenum">
              <a:rPr lang="en-GB" smtClean="0"/>
              <a:t>‹#›</a:t>
            </a:fld>
            <a:endParaRPr lang="en-GB"/>
          </a:p>
        </p:txBody>
      </p:sp>
    </p:spTree>
    <p:extLst>
      <p:ext uri="{BB962C8B-B14F-4D97-AF65-F5344CB8AC3E}">
        <p14:creationId xmlns:p14="http://schemas.microsoft.com/office/powerpoint/2010/main" val="4053520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tayo.alebiosu@lsclondon.co.uk"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ealth.stpmoodle.net/mod/resource/view.php?id=1762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youtu.be/c_MdkLzfTDU" TargetMode="External"/><Relationship Id="rId2" Type="http://schemas.openxmlformats.org/officeDocument/2006/relationships/image" Target="../media/image25.jpeg"/><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hyperlink" Target="https://youtu.be/F506D1PXXSg"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s://www.nicole-brown.co.uk/reflective-model-according-to-kol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health.stpmoodle.net/mod/resource/view.php?id=1762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ontinuous Professional Development And Everything About It - Rad Education">
            <a:extLst>
              <a:ext uri="{FF2B5EF4-FFF2-40B4-BE49-F238E27FC236}">
                <a16:creationId xmlns:a16="http://schemas.microsoft.com/office/drawing/2014/main" id="{47D3C672-DB29-4D50-AA78-5EB737D78D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5312"/>
          <a:stretch/>
        </p:blipFill>
        <p:spPr bwMode="auto">
          <a:xfrm>
            <a:off x="603671" y="-1"/>
            <a:ext cx="11588329"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a:xfrm rot="-5400000">
            <a:off x="-945222" y="5281914"/>
            <a:ext cx="2495058" cy="365125"/>
          </a:xfrm>
        </p:spPr>
        <p:txBody>
          <a:bodyPr vert="horz" lIns="91440" tIns="45720" rIns="91440" bIns="45720" rtlCol="0" anchor="ctr">
            <a:normAutofit/>
          </a:bodyPr>
          <a:lstStyle/>
          <a:p>
            <a:pPr algn="l">
              <a:spcAft>
                <a:spcPts val="600"/>
              </a:spcAft>
              <a:defRPr/>
            </a:pPr>
            <a:r>
              <a:rPr lang="en-US" kern="1200">
                <a:solidFill>
                  <a:srgbClr val="FFFFFF"/>
                </a:solidFill>
                <a:latin typeface="Calibri" panose="020F0502020204030204"/>
                <a:ea typeface="+mn-ea"/>
                <a:cs typeface="+mn-cs"/>
              </a:rPr>
              <a:t>Created by Tayo Alebiosu</a:t>
            </a:r>
          </a:p>
        </p:txBody>
      </p:sp>
      <p:sp>
        <p:nvSpPr>
          <p:cNvPr id="4" name="Rectangle 3">
            <a:extLst>
              <a:ext uri="{FF2B5EF4-FFF2-40B4-BE49-F238E27FC236}">
                <a16:creationId xmlns:a16="http://schemas.microsoft.com/office/drawing/2014/main" id="{5E305F1F-E950-452F-9BC7-E3A0FC7BB8C0}"/>
              </a:ext>
            </a:extLst>
          </p:cNvPr>
          <p:cNvSpPr/>
          <p:nvPr/>
        </p:nvSpPr>
        <p:spPr>
          <a:xfrm>
            <a:off x="7694819" y="4216947"/>
            <a:ext cx="4245390" cy="3186359"/>
          </a:xfrm>
          <a:prstGeom prst="rect">
            <a:avLst/>
          </a:prstGeom>
        </p:spPr>
        <p:txBody>
          <a:bodyPr vert="horz" lIns="91440" tIns="45720" rIns="91440" bIns="45720" rtlCol="0" anchor="ctr">
            <a:normAutofit/>
          </a:bodyPr>
          <a:lstStyle/>
          <a:p>
            <a:pPr algn="ctr">
              <a:lnSpc>
                <a:spcPct val="90000"/>
              </a:lnSpc>
            </a:pPr>
            <a:r>
              <a:rPr lang="en-US" sz="2400" b="1" i="1" dirty="0">
                <a:solidFill>
                  <a:schemeClr val="bg1"/>
                </a:solidFill>
                <a:effectLst/>
                <a:highlight>
                  <a:srgbClr val="008080"/>
                </a:highlight>
              </a:rPr>
              <a:t>Week 6-</a:t>
            </a:r>
          </a:p>
          <a:p>
            <a:pPr indent="-228600" algn="ctr">
              <a:lnSpc>
                <a:spcPct val="90000"/>
              </a:lnSpc>
              <a:buFont typeface="Arial" panose="020B0604020202020204" pitchFamily="34" charset="0"/>
              <a:buChar char="•"/>
            </a:pPr>
            <a:r>
              <a:rPr lang="en-US" sz="2400" b="1" dirty="0">
                <a:solidFill>
                  <a:schemeClr val="bg1"/>
                </a:solidFill>
                <a:highlight>
                  <a:srgbClr val="008080"/>
                </a:highlight>
              </a:rPr>
              <a:t>Exploring models of reflection</a:t>
            </a:r>
            <a:br>
              <a:rPr lang="en-US" sz="2400" dirty="0">
                <a:solidFill>
                  <a:schemeClr val="bg1"/>
                </a:solidFill>
              </a:rPr>
            </a:br>
            <a:endParaRPr lang="en-US" sz="2400" dirty="0">
              <a:solidFill>
                <a:schemeClr val="bg1"/>
              </a:solidFill>
            </a:endParaRPr>
          </a:p>
          <a:p>
            <a:pPr indent="-228600">
              <a:lnSpc>
                <a:spcPct val="90000"/>
              </a:lnSpc>
              <a:spcAft>
                <a:spcPts val="600"/>
              </a:spcAft>
              <a:buFont typeface="Arial" panose="020B0604020202020204" pitchFamily="34" charset="0"/>
              <a:buChar char="•"/>
            </a:pPr>
            <a:br>
              <a:rPr lang="en-US" b="1" i="1" dirty="0">
                <a:solidFill>
                  <a:schemeClr val="bg1"/>
                </a:solidFill>
                <a:effectLst/>
                <a:highlight>
                  <a:srgbClr val="00FFFF"/>
                </a:highlight>
              </a:rPr>
            </a:br>
            <a:endParaRPr lang="en-US" dirty="0">
              <a:solidFill>
                <a:schemeClr val="bg1"/>
              </a:solidFill>
            </a:endParaRPr>
          </a:p>
        </p:txBody>
      </p:sp>
    </p:spTree>
    <p:extLst>
      <p:ext uri="{BB962C8B-B14F-4D97-AF65-F5344CB8AC3E}">
        <p14:creationId xmlns:p14="http://schemas.microsoft.com/office/powerpoint/2010/main" val="2717140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13BC5DFB-41D9-4E79-B25E-82EEC3E651EA}"/>
              </a:ext>
            </a:extLst>
          </p:cNvPr>
          <p:cNvSpPr>
            <a:spLocks noGrp="1"/>
          </p:cNvSpPr>
          <p:nvPr>
            <p:ph type="ftr" sz="quarter" idx="11"/>
          </p:nvPr>
        </p:nvSpPr>
        <p:spPr>
          <a:xfrm rot="5400000">
            <a:off x="-1827725" y="1984248"/>
            <a:ext cx="4114800" cy="365125"/>
          </a:xfrm>
        </p:spPr>
        <p:txBody>
          <a:bodyPr>
            <a:normAutofit/>
          </a:bodyPr>
          <a:lstStyle/>
          <a:p>
            <a:pPr algn="l">
              <a:spcAft>
                <a:spcPts val="600"/>
              </a:spcAft>
            </a:pPr>
            <a:r>
              <a:rPr lang="en-GB" sz="1100">
                <a:solidFill>
                  <a:srgbClr val="FFFFFF"/>
                </a:solidFill>
              </a:rPr>
              <a:t>Created by Tayo Alebiosu</a:t>
            </a:r>
          </a:p>
        </p:txBody>
      </p:sp>
      <p:sp>
        <p:nvSpPr>
          <p:cNvPr id="3" name="Content Placeholder 2">
            <a:extLst>
              <a:ext uri="{FF2B5EF4-FFF2-40B4-BE49-F238E27FC236}">
                <a16:creationId xmlns:a16="http://schemas.microsoft.com/office/drawing/2014/main" id="{500EDAA9-D3BD-4C10-AB5A-C7402D2AF3DA}"/>
              </a:ext>
            </a:extLst>
          </p:cNvPr>
          <p:cNvSpPr>
            <a:spLocks noGrp="1"/>
          </p:cNvSpPr>
          <p:nvPr>
            <p:ph idx="1"/>
          </p:nvPr>
        </p:nvSpPr>
        <p:spPr>
          <a:xfrm>
            <a:off x="777858" y="1879071"/>
            <a:ext cx="10636280" cy="4293033"/>
          </a:xfrm>
        </p:spPr>
        <p:txBody>
          <a:bodyPr anchor="ctr">
            <a:normAutofit/>
          </a:bodyPr>
          <a:lstStyle/>
          <a:p>
            <a:endParaRPr lang="en-GB" sz="2600" dirty="0">
              <a:latin typeface="Tw Cen MT" panose="020B0602020104020603" pitchFamily="34" charset="0"/>
            </a:endParaRPr>
          </a:p>
          <a:p>
            <a:r>
              <a:rPr lang="en-GB" sz="2600" dirty="0">
                <a:latin typeface="Tw Cen MT" panose="020B0602020104020603" pitchFamily="34" charset="0"/>
              </a:rPr>
              <a:t>Whether you prefer to reflect formally or informally, it is best to record reflections on a regular basis as it can be easy to forget details over time. It is more beneficial to your practice to reflect regularly because the more you reflect the easier the process becomes.</a:t>
            </a:r>
          </a:p>
          <a:p>
            <a:r>
              <a:rPr lang="en-GB" sz="2600" dirty="0">
                <a:latin typeface="Tw Cen MT" panose="020B0602020104020603" pitchFamily="34" charset="0"/>
              </a:rPr>
              <a:t> If you are reflecting informally, the reflection may not be overly detailed at this point, you may just use bullet points to record the most important points at the time, then go back to writing more details when you can.</a:t>
            </a:r>
          </a:p>
          <a:p>
            <a:r>
              <a:rPr lang="en-GB" sz="2600" dirty="0">
                <a:latin typeface="Tw Cen MT" panose="020B0602020104020603" pitchFamily="34" charset="0"/>
              </a:rPr>
              <a:t> Alternatively, you can record your reflections using an audio feature on your phone or a Dictaphone, which you can transcribe or listen to later on.</a:t>
            </a:r>
          </a:p>
        </p:txBody>
      </p:sp>
      <p:sp>
        <p:nvSpPr>
          <p:cNvPr id="11" name="TextBox 10">
            <a:extLst>
              <a:ext uri="{FF2B5EF4-FFF2-40B4-BE49-F238E27FC236}">
                <a16:creationId xmlns:a16="http://schemas.microsoft.com/office/drawing/2014/main" id="{38DBA4A2-AE0D-4E52-A635-3B35539A12A7}"/>
              </a:ext>
            </a:extLst>
          </p:cNvPr>
          <p:cNvSpPr txBox="1"/>
          <p:nvPr/>
        </p:nvSpPr>
        <p:spPr>
          <a:xfrm>
            <a:off x="3922643" y="487113"/>
            <a:ext cx="6096000" cy="646331"/>
          </a:xfrm>
          <a:prstGeom prst="rect">
            <a:avLst/>
          </a:prstGeom>
          <a:noFill/>
        </p:spPr>
        <p:txBody>
          <a:bodyPr wrap="square">
            <a:spAutoFit/>
          </a:bodyPr>
          <a:lstStyle/>
          <a:p>
            <a:r>
              <a:rPr lang="en-GB" sz="3600" b="1" dirty="0">
                <a:solidFill>
                  <a:schemeClr val="bg1"/>
                </a:solidFill>
              </a:rPr>
              <a:t>Recording reflections</a:t>
            </a:r>
          </a:p>
        </p:txBody>
      </p:sp>
    </p:spTree>
    <p:extLst>
      <p:ext uri="{BB962C8B-B14F-4D97-AF65-F5344CB8AC3E}">
        <p14:creationId xmlns:p14="http://schemas.microsoft.com/office/powerpoint/2010/main" val="2760681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EEDF6FAD-6959-408B-84A1-CB27DD350F73}"/>
              </a:ext>
            </a:extLst>
          </p:cNvPr>
          <p:cNvSpPr>
            <a:spLocks noGrp="1"/>
          </p:cNvSpPr>
          <p:nvPr>
            <p:ph type="ftr" sz="quarter" idx="11"/>
          </p:nvPr>
        </p:nvSpPr>
        <p:spPr>
          <a:xfrm rot="5400000">
            <a:off x="-1827725" y="1984248"/>
            <a:ext cx="4114800" cy="365125"/>
          </a:xfrm>
        </p:spPr>
        <p:txBody>
          <a:bodyPr>
            <a:normAutofit/>
          </a:bodyPr>
          <a:lstStyle/>
          <a:p>
            <a:pPr algn="l">
              <a:spcAft>
                <a:spcPts val="600"/>
              </a:spcAft>
            </a:pPr>
            <a:r>
              <a:rPr lang="en-GB" sz="1100">
                <a:solidFill>
                  <a:srgbClr val="FFFFFF"/>
                </a:solidFill>
              </a:rPr>
              <a:t>Created by Tayo Alebiosu</a:t>
            </a:r>
          </a:p>
        </p:txBody>
      </p:sp>
      <p:sp>
        <p:nvSpPr>
          <p:cNvPr id="3" name="Content Placeholder 2">
            <a:extLst>
              <a:ext uri="{FF2B5EF4-FFF2-40B4-BE49-F238E27FC236}">
                <a16:creationId xmlns:a16="http://schemas.microsoft.com/office/drawing/2014/main" id="{CD8E0E93-01C3-42AF-885D-0D2822D2E0D0}"/>
              </a:ext>
            </a:extLst>
          </p:cNvPr>
          <p:cNvSpPr>
            <a:spLocks noGrp="1"/>
          </p:cNvSpPr>
          <p:nvPr>
            <p:ph idx="1"/>
          </p:nvPr>
        </p:nvSpPr>
        <p:spPr>
          <a:xfrm>
            <a:off x="759655" y="1997612"/>
            <a:ext cx="10335975" cy="4003943"/>
          </a:xfrm>
        </p:spPr>
        <p:txBody>
          <a:bodyPr anchor="ctr">
            <a:normAutofit lnSpcReduction="10000"/>
          </a:bodyPr>
          <a:lstStyle/>
          <a:p>
            <a:pPr>
              <a:buFont typeface="Arial" panose="020B0604020202020204" pitchFamily="34" charset="0"/>
              <a:buChar char="•"/>
            </a:pPr>
            <a:r>
              <a:rPr lang="en-GB" sz="2400" b="0" i="0" dirty="0">
                <a:effectLst/>
                <a:latin typeface="Tw Cen MT" panose="020B0602020104020603" pitchFamily="34" charset="0"/>
              </a:rPr>
              <a:t>Make time to reflect.</a:t>
            </a:r>
          </a:p>
          <a:p>
            <a:pPr>
              <a:buFont typeface="Arial" panose="020B0604020202020204" pitchFamily="34" charset="0"/>
              <a:buChar char="•"/>
            </a:pPr>
            <a:r>
              <a:rPr lang="en-GB" sz="2400" b="0" i="0" dirty="0">
                <a:effectLst/>
                <a:latin typeface="Tw Cen MT" panose="020B0602020104020603" pitchFamily="34" charset="0"/>
              </a:rPr>
              <a:t>Value the benefits it may bring to your practice.</a:t>
            </a:r>
          </a:p>
          <a:p>
            <a:pPr>
              <a:buFont typeface="Arial" panose="020B0604020202020204" pitchFamily="34" charset="0"/>
              <a:buChar char="•"/>
            </a:pPr>
            <a:r>
              <a:rPr lang="en-GB" sz="2400" b="0" i="0" dirty="0">
                <a:effectLst/>
                <a:latin typeface="Tw Cen MT" panose="020B0602020104020603" pitchFamily="34" charset="0"/>
              </a:rPr>
              <a:t>Use a structure only if you feel comfortable doing so.</a:t>
            </a:r>
          </a:p>
          <a:p>
            <a:pPr>
              <a:buFont typeface="Arial" panose="020B0604020202020204" pitchFamily="34" charset="0"/>
              <a:buChar char="•"/>
            </a:pPr>
            <a:r>
              <a:rPr lang="en-GB" sz="2400" b="0" i="0" dirty="0">
                <a:effectLst/>
                <a:latin typeface="Tw Cen MT" panose="020B0602020104020603" pitchFamily="34" charset="0"/>
              </a:rPr>
              <a:t>Write notes – even if these are short, bullet points and in informal language, that is fine</a:t>
            </a:r>
          </a:p>
          <a:p>
            <a:r>
              <a:rPr lang="en-GB" sz="2400" b="0" i="0" dirty="0">
                <a:effectLst/>
                <a:latin typeface="Tw Cen MT" panose="020B0602020104020603" pitchFamily="34" charset="0"/>
              </a:rPr>
              <a:t>Using tools such as a reflective diary can allow you to see how you have developed both personally and professionally.</a:t>
            </a:r>
          </a:p>
          <a:p>
            <a:r>
              <a:rPr lang="en-GB" sz="2400" b="0" i="0" dirty="0">
                <a:effectLst/>
                <a:latin typeface="Tw Cen MT" panose="020B0602020104020603" pitchFamily="34" charset="0"/>
              </a:rPr>
              <a:t>Reflection has been shown to provide valuable professional development. It also enables you to learn more deeply about a variety of situations and events, not just for revalidation.</a:t>
            </a:r>
          </a:p>
          <a:p>
            <a:endParaRPr lang="en-GB" sz="2000" dirty="0"/>
          </a:p>
        </p:txBody>
      </p:sp>
      <p:sp>
        <p:nvSpPr>
          <p:cNvPr id="11" name="TextBox 10">
            <a:extLst>
              <a:ext uri="{FF2B5EF4-FFF2-40B4-BE49-F238E27FC236}">
                <a16:creationId xmlns:a16="http://schemas.microsoft.com/office/drawing/2014/main" id="{5424746F-4752-4BD0-AD67-FA29FEA1E8E2}"/>
              </a:ext>
            </a:extLst>
          </p:cNvPr>
          <p:cNvSpPr txBox="1"/>
          <p:nvPr/>
        </p:nvSpPr>
        <p:spPr>
          <a:xfrm>
            <a:off x="2093843" y="649357"/>
            <a:ext cx="7381461" cy="461665"/>
          </a:xfrm>
          <a:prstGeom prst="rect">
            <a:avLst/>
          </a:prstGeom>
          <a:noFill/>
        </p:spPr>
        <p:txBody>
          <a:bodyPr wrap="square">
            <a:spAutoFit/>
          </a:bodyPr>
          <a:lstStyle/>
          <a:p>
            <a:pPr marL="0" indent="0">
              <a:buNone/>
            </a:pPr>
            <a:r>
              <a:rPr lang="en-GB" sz="2400" b="1" i="0" dirty="0">
                <a:solidFill>
                  <a:schemeClr val="bg1"/>
                </a:solidFill>
                <a:effectLst/>
                <a:latin typeface="Tw Cen MT" panose="020B0602020104020603" pitchFamily="34" charset="0"/>
              </a:rPr>
              <a:t>When reflecting there are a few key things to consider:</a:t>
            </a:r>
          </a:p>
        </p:txBody>
      </p:sp>
    </p:spTree>
    <p:extLst>
      <p:ext uri="{BB962C8B-B14F-4D97-AF65-F5344CB8AC3E}">
        <p14:creationId xmlns:p14="http://schemas.microsoft.com/office/powerpoint/2010/main" val="3820559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FB5B322-EDDA-4800-B0B7-80256248310A}"/>
              </a:ext>
            </a:extLst>
          </p:cNvPr>
          <p:cNvSpPr>
            <a:spLocks noGrp="1"/>
          </p:cNvSpPr>
          <p:nvPr>
            <p:ph type="ftr" sz="quarter" idx="11"/>
          </p:nvPr>
        </p:nvSpPr>
        <p:spPr>
          <a:xfrm rot="5400000">
            <a:off x="-1827302" y="1993900"/>
            <a:ext cx="4114800" cy="365125"/>
          </a:xfrm>
        </p:spPr>
        <p:txBody>
          <a:bodyPr>
            <a:normAutofit/>
          </a:bodyPr>
          <a:lstStyle/>
          <a:p>
            <a:pPr algn="l">
              <a:spcAft>
                <a:spcPts val="600"/>
              </a:spcAft>
            </a:pPr>
            <a:r>
              <a:rPr lang="en-GB" sz="1100">
                <a:solidFill>
                  <a:schemeClr val="tx1">
                    <a:lumMod val="50000"/>
                    <a:lumOff val="50000"/>
                  </a:schemeClr>
                </a:solidFill>
              </a:rPr>
              <a:t>Created by Tayo Alebiosu</a:t>
            </a:r>
          </a:p>
        </p:txBody>
      </p:sp>
      <p:pic>
        <p:nvPicPr>
          <p:cNvPr id="6" name="Picture 5" descr="Empty speech bubbles">
            <a:extLst>
              <a:ext uri="{FF2B5EF4-FFF2-40B4-BE49-F238E27FC236}">
                <a16:creationId xmlns:a16="http://schemas.microsoft.com/office/drawing/2014/main" id="{3ED6A074-B7BD-49EE-81CD-047FDC95B70F}"/>
              </a:ext>
            </a:extLst>
          </p:cNvPr>
          <p:cNvPicPr>
            <a:picLocks noChangeAspect="1"/>
          </p:cNvPicPr>
          <p:nvPr/>
        </p:nvPicPr>
        <p:blipFill rotWithShape="1">
          <a:blip r:embed="rId2"/>
          <a:srcRect t="2604" r="3" b="7305"/>
          <a:stretch/>
        </p:blipFill>
        <p:spPr>
          <a:xfrm>
            <a:off x="460195" y="-432"/>
            <a:ext cx="11684269" cy="6400805"/>
          </a:xfrm>
          <a:prstGeom prst="rect">
            <a:avLst/>
          </a:prstGeom>
        </p:spPr>
      </p:pic>
      <p:sp>
        <p:nvSpPr>
          <p:cNvPr id="12" name="Rectangle 11">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80A4E419-08A3-455D-B294-8DDF57EB018E}"/>
              </a:ext>
            </a:extLst>
          </p:cNvPr>
          <p:cNvSpPr txBox="1">
            <a:spLocks/>
          </p:cNvSpPr>
          <p:nvPr/>
        </p:nvSpPr>
        <p:spPr>
          <a:xfrm>
            <a:off x="5247861" y="2955234"/>
            <a:ext cx="4681163" cy="1061607"/>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b="1" dirty="0">
                <a:solidFill>
                  <a:schemeClr val="bg1"/>
                </a:solidFill>
              </a:rPr>
              <a:t>Now… lets discuss about </a:t>
            </a:r>
            <a:r>
              <a:rPr lang="en-GB" b="1" dirty="0">
                <a:highlight>
                  <a:srgbClr val="FFFF00"/>
                </a:highlight>
              </a:rPr>
              <a:t>three</a:t>
            </a:r>
            <a:r>
              <a:rPr lang="en-GB" b="1" dirty="0">
                <a:solidFill>
                  <a:schemeClr val="bg1"/>
                </a:solidFill>
                <a:highlight>
                  <a:srgbClr val="FFFF00"/>
                </a:highlight>
              </a:rPr>
              <a:t> </a:t>
            </a:r>
            <a:r>
              <a:rPr lang="en-GB" b="1" dirty="0">
                <a:solidFill>
                  <a:schemeClr val="bg1"/>
                </a:solidFill>
              </a:rPr>
              <a:t>models of reflection</a:t>
            </a:r>
          </a:p>
        </p:txBody>
      </p:sp>
    </p:spTree>
    <p:extLst>
      <p:ext uri="{BB962C8B-B14F-4D97-AF65-F5344CB8AC3E}">
        <p14:creationId xmlns:p14="http://schemas.microsoft.com/office/powerpoint/2010/main" val="3862804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F58ADD5-8F8F-45EC-933C-EF7E60854D0A}"/>
              </a:ext>
            </a:extLst>
          </p:cNvPr>
          <p:cNvSpPr>
            <a:spLocks noGrp="1"/>
          </p:cNvSpPr>
          <p:nvPr>
            <p:ph type="ftr" sz="quarter" idx="11"/>
          </p:nvPr>
        </p:nvSpPr>
        <p:spPr>
          <a:xfrm rot="5400000">
            <a:off x="-1828800" y="2002536"/>
            <a:ext cx="4114800" cy="365125"/>
          </a:xfrm>
        </p:spPr>
        <p:txBody>
          <a:bodyPr>
            <a:normAutofit/>
          </a:bodyPr>
          <a:lstStyle/>
          <a:p>
            <a:pPr algn="l">
              <a:spcAft>
                <a:spcPts val="600"/>
              </a:spcAft>
            </a:pPr>
            <a:r>
              <a:rPr lang="en-GB" sz="1100">
                <a:solidFill>
                  <a:schemeClr val="tx1">
                    <a:lumMod val="50000"/>
                    <a:lumOff val="50000"/>
                  </a:schemeClr>
                </a:solidFill>
              </a:rPr>
              <a:t>Created by Tayo Alebiosu</a:t>
            </a:r>
          </a:p>
        </p:txBody>
      </p:sp>
      <p:pic>
        <p:nvPicPr>
          <p:cNvPr id="8" name="Graphic 7" descr="Fingerprint">
            <a:extLst>
              <a:ext uri="{FF2B5EF4-FFF2-40B4-BE49-F238E27FC236}">
                <a16:creationId xmlns:a16="http://schemas.microsoft.com/office/drawing/2014/main" id="{825771F1-F3BC-4F73-8F0F-29EBC8912C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F6172749-FE26-443E-B653-DE1B8A461B24}"/>
              </a:ext>
            </a:extLst>
          </p:cNvPr>
          <p:cNvSpPr>
            <a:spLocks noGrp="1"/>
          </p:cNvSpPr>
          <p:nvPr>
            <p:ph idx="1"/>
          </p:nvPr>
        </p:nvSpPr>
        <p:spPr>
          <a:xfrm>
            <a:off x="4220308" y="1026942"/>
            <a:ext cx="7751297" cy="4576416"/>
          </a:xfrm>
        </p:spPr>
        <p:txBody>
          <a:bodyPr anchor="t">
            <a:normAutofit/>
          </a:bodyPr>
          <a:lstStyle/>
          <a:p>
            <a:pPr marL="0" indent="0">
              <a:buNone/>
            </a:pPr>
            <a:r>
              <a:rPr lang="en-GB" dirty="0"/>
              <a:t>Reflective model according to Kolb</a:t>
            </a:r>
          </a:p>
          <a:p>
            <a:r>
              <a:rPr lang="en-GB" dirty="0"/>
              <a:t>Kolb’s reflective model is referred to as “experiential learning”. </a:t>
            </a:r>
          </a:p>
          <a:p>
            <a:r>
              <a:rPr lang="en-GB" dirty="0"/>
              <a:t>The basis for this model is our own experience, which is then reviewed, analysed and evaluated systematically in three stages. </a:t>
            </a:r>
          </a:p>
          <a:p>
            <a:r>
              <a:rPr lang="en-GB" dirty="0"/>
              <a:t>Once this process has been undergone completely, the new experiences will form the starting point for another cycle.</a:t>
            </a:r>
          </a:p>
        </p:txBody>
      </p:sp>
      <p:sp>
        <p:nvSpPr>
          <p:cNvPr id="13" name="Rectangle 1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0765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Benefits of Experiential Learning &amp; Kolb's Learning Cycle for Training">
            <a:extLst>
              <a:ext uri="{FF2B5EF4-FFF2-40B4-BE49-F238E27FC236}">
                <a16:creationId xmlns:a16="http://schemas.microsoft.com/office/drawing/2014/main" id="{B810D826-9DB5-4DC8-80E0-E550193912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77022" y="136525"/>
            <a:ext cx="10627297" cy="607800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F3380BE7-4F8B-48E4-828E-01E2693767E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074226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arge skydiving group mid-air">
            <a:extLst>
              <a:ext uri="{FF2B5EF4-FFF2-40B4-BE49-F238E27FC236}">
                <a16:creationId xmlns:a16="http://schemas.microsoft.com/office/drawing/2014/main" id="{3598C025-DD3F-4514-BBFD-A8EB5C1E44A0}"/>
              </a:ext>
            </a:extLst>
          </p:cNvPr>
          <p:cNvPicPr>
            <a:picLocks noChangeAspect="1"/>
          </p:cNvPicPr>
          <p:nvPr/>
        </p:nvPicPr>
        <p:blipFill rotWithShape="1">
          <a:blip r:embed="rId2"/>
          <a:srcRect t="18354" r="9091" b="4749"/>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01B55E-0F85-469D-97A7-3342C6D590BF}"/>
              </a:ext>
            </a:extLst>
          </p:cNvPr>
          <p:cNvSpPr>
            <a:spLocks noGrp="1"/>
          </p:cNvSpPr>
          <p:nvPr>
            <p:ph idx="1"/>
          </p:nvPr>
        </p:nvSpPr>
        <p:spPr>
          <a:xfrm>
            <a:off x="635851" y="492369"/>
            <a:ext cx="6805497" cy="4980373"/>
          </a:xfrm>
        </p:spPr>
        <p:txBody>
          <a:bodyPr>
            <a:noAutofit/>
          </a:bodyPr>
          <a:lstStyle/>
          <a:p>
            <a:pPr marL="0" indent="0">
              <a:buNone/>
            </a:pPr>
            <a:r>
              <a:rPr lang="en-GB" sz="2200" dirty="0">
                <a:latin typeface="Tw Cen MT" panose="020B0602020104020603" pitchFamily="34" charset="0"/>
              </a:rPr>
              <a:t>Concrete experience:</a:t>
            </a:r>
          </a:p>
          <a:p>
            <a:endParaRPr lang="en-GB" sz="2200" dirty="0">
              <a:latin typeface="Tw Cen MT" panose="020B0602020104020603" pitchFamily="34" charset="0"/>
            </a:endParaRPr>
          </a:p>
          <a:p>
            <a:r>
              <a:rPr lang="en-GB" sz="2200" dirty="0">
                <a:latin typeface="Tw Cen MT" panose="020B0602020104020603" pitchFamily="34" charset="0"/>
              </a:rPr>
              <a:t>You consciously and physically experience a situation, which makes you realise that you need to reflect systematically in order to learn something new or improve on your existing skill and practice. At this stage you will make a note of the specific situation and just describe what you see, how you feel and what you think.</a:t>
            </a:r>
          </a:p>
          <a:p>
            <a:endParaRPr lang="en-GB" sz="2200" dirty="0">
              <a:latin typeface="Tw Cen MT" panose="020B0602020104020603" pitchFamily="34" charset="0"/>
            </a:endParaRPr>
          </a:p>
          <a:p>
            <a:r>
              <a:rPr lang="en-GB" sz="2200" dirty="0">
                <a:latin typeface="Tw Cen MT" panose="020B0602020104020603" pitchFamily="34" charset="0"/>
              </a:rPr>
              <a:t>Reflective observation:</a:t>
            </a:r>
          </a:p>
          <a:p>
            <a:r>
              <a:rPr lang="en-GB" sz="2200" dirty="0">
                <a:latin typeface="Tw Cen MT" panose="020B0602020104020603" pitchFamily="34" charset="0"/>
              </a:rPr>
              <a:t>Having written down the description of the experience, it is now time to reflect more deeply on what has happened in that situation. The questions you need to ask yourself are: what worked? what failed? why did the situation arise? why did others and I behave the way we did?</a:t>
            </a:r>
          </a:p>
        </p:txBody>
      </p:sp>
      <p:sp>
        <p:nvSpPr>
          <p:cNvPr id="2" name="Footer Placeholder 1">
            <a:extLst>
              <a:ext uri="{FF2B5EF4-FFF2-40B4-BE49-F238E27FC236}">
                <a16:creationId xmlns:a16="http://schemas.microsoft.com/office/drawing/2014/main" id="{3E4D12A9-98B2-42EE-9FF0-DCF99127215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Created by Tayo Alebiosu</a:t>
            </a:r>
          </a:p>
        </p:txBody>
      </p:sp>
    </p:spTree>
    <p:extLst>
      <p:ext uri="{BB962C8B-B14F-4D97-AF65-F5344CB8AC3E}">
        <p14:creationId xmlns:p14="http://schemas.microsoft.com/office/powerpoint/2010/main" val="449166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0D6ECC8D-84DA-4CEC-B663-31613B5CAC9C}"/>
              </a:ext>
            </a:extLst>
          </p:cNvPr>
          <p:cNvPicPr>
            <a:picLocks noChangeAspect="1"/>
          </p:cNvPicPr>
          <p:nvPr/>
        </p:nvPicPr>
        <p:blipFill rotWithShape="1">
          <a:blip r:embed="rId2">
            <a:duotone>
              <a:schemeClr val="accent1">
                <a:shade val="45000"/>
                <a:satMod val="135000"/>
              </a:schemeClr>
              <a:prstClr val="white"/>
            </a:duotone>
            <a:alphaModFix amt="35000"/>
          </a:blip>
          <a:srcRect t="16045"/>
          <a:stretch/>
        </p:blipFill>
        <p:spPr>
          <a:xfrm>
            <a:off x="20" y="10"/>
            <a:ext cx="12191980" cy="6857990"/>
          </a:xfrm>
          <a:prstGeom prst="rect">
            <a:avLst/>
          </a:prstGeom>
        </p:spPr>
      </p:pic>
      <p:cxnSp>
        <p:nvCxnSpPr>
          <p:cNvPr id="20" name="Straight Connector 1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2F6E73E-E1E9-4E11-AB36-2D86D376ED7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alpha val="60000"/>
                  </a:srgbClr>
                </a:solidFill>
              </a:rPr>
              <a:t>Created by Tayo Alebiosu</a:t>
            </a:r>
          </a:p>
        </p:txBody>
      </p:sp>
      <p:graphicFrame>
        <p:nvGraphicFramePr>
          <p:cNvPr id="6" name="Content Placeholder 2">
            <a:extLst>
              <a:ext uri="{FF2B5EF4-FFF2-40B4-BE49-F238E27FC236}">
                <a16:creationId xmlns:a16="http://schemas.microsoft.com/office/drawing/2014/main" id="{E0B93498-B31B-4DCC-8E91-8F87B3A87967}"/>
              </a:ext>
            </a:extLst>
          </p:cNvPr>
          <p:cNvGraphicFramePr>
            <a:graphicFrameLocks noGrp="1"/>
          </p:cNvGraphicFramePr>
          <p:nvPr>
            <p:ph idx="1"/>
            <p:extLst>
              <p:ext uri="{D42A27DB-BD31-4B8C-83A1-F6EECF244321}">
                <p14:modId xmlns:p14="http://schemas.microsoft.com/office/powerpoint/2010/main" val="1157432728"/>
              </p:ext>
            </p:extLst>
          </p:nvPr>
        </p:nvGraphicFramePr>
        <p:xfrm>
          <a:off x="1477110" y="698643"/>
          <a:ext cx="9876690" cy="53014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3795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descr="Plant growing in a concrete crack">
            <a:extLst>
              <a:ext uri="{FF2B5EF4-FFF2-40B4-BE49-F238E27FC236}">
                <a16:creationId xmlns:a16="http://schemas.microsoft.com/office/drawing/2014/main" id="{BFA70900-7AD5-4B2E-9E2B-9EBD5037754B}"/>
              </a:ext>
            </a:extLst>
          </p:cNvPr>
          <p:cNvPicPr>
            <a:picLocks noChangeAspect="1"/>
          </p:cNvPicPr>
          <p:nvPr/>
        </p:nvPicPr>
        <p:blipFill rotWithShape="1">
          <a:blip r:embed="rId2">
            <a:duotone>
              <a:schemeClr val="accent1">
                <a:shade val="45000"/>
                <a:satMod val="135000"/>
              </a:schemeClr>
              <a:prstClr val="white"/>
            </a:duotone>
            <a:alphaModFix amt="35000"/>
          </a:blip>
          <a:srcRect t="15730"/>
          <a:stretch/>
        </p:blipFill>
        <p:spPr>
          <a:xfrm>
            <a:off x="20" y="10"/>
            <a:ext cx="12191981" cy="6857989"/>
          </a:xfrm>
          <a:prstGeom prst="rect">
            <a:avLst/>
          </a:prstGeom>
        </p:spPr>
      </p:pic>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A8F43EA-FBB2-4DED-B82C-11D059172C68}"/>
              </a:ext>
            </a:extLst>
          </p:cNvPr>
          <p:cNvSpPr>
            <a:spLocks noGrp="1"/>
          </p:cNvSpPr>
          <p:nvPr>
            <p:ph idx="1"/>
          </p:nvPr>
        </p:nvSpPr>
        <p:spPr>
          <a:xfrm>
            <a:off x="914401" y="698643"/>
            <a:ext cx="10439399" cy="5301467"/>
          </a:xfrm>
        </p:spPr>
        <p:txBody>
          <a:bodyPr anchor="b">
            <a:normAutofit/>
          </a:bodyPr>
          <a:lstStyle/>
          <a:p>
            <a:pPr marL="0" indent="0">
              <a:buNone/>
            </a:pPr>
            <a:r>
              <a:rPr lang="en-GB" sz="3200" dirty="0">
                <a:solidFill>
                  <a:srgbClr val="FFFFFF"/>
                </a:solidFill>
                <a:highlight>
                  <a:srgbClr val="008000"/>
                </a:highlight>
                <a:latin typeface="Tw Cen MT" panose="020B0602020104020603" pitchFamily="34" charset="0"/>
              </a:rPr>
              <a:t>Active experimentation</a:t>
            </a:r>
            <a:r>
              <a:rPr lang="en-GB" sz="3200" dirty="0">
                <a:solidFill>
                  <a:srgbClr val="FFFFFF"/>
                </a:solidFill>
                <a:latin typeface="Tw Cen MT" panose="020B0602020104020603" pitchFamily="34" charset="0"/>
              </a:rPr>
              <a:t>:</a:t>
            </a:r>
          </a:p>
          <a:p>
            <a:r>
              <a:rPr lang="en-GB" sz="3200" dirty="0">
                <a:solidFill>
                  <a:srgbClr val="FFFFFF"/>
                </a:solidFill>
                <a:latin typeface="Tw Cen MT" panose="020B0602020104020603" pitchFamily="34" charset="0"/>
              </a:rPr>
              <a:t>This stage is now practising the newly acquired theoretical knowledge. You take your own reflections and thoughts about improvements as well as the theories back into your practice and try out the new strategies.</a:t>
            </a:r>
          </a:p>
          <a:p>
            <a:r>
              <a:rPr lang="en-GB" sz="3200" dirty="0">
                <a:solidFill>
                  <a:srgbClr val="FFFFFF"/>
                </a:solidFill>
                <a:latin typeface="Tw Cen MT" panose="020B0602020104020603" pitchFamily="34" charset="0"/>
              </a:rPr>
              <a:t> Some of them will work, others won’t, so this is then automatically the basis for the new cycle. As the experiences within the active experimentation stage become the new “concrete experiences”.</a:t>
            </a:r>
          </a:p>
          <a:p>
            <a:endParaRPr lang="en-GB" sz="2000" dirty="0">
              <a:solidFill>
                <a:srgbClr val="FFFFFF"/>
              </a:solidFill>
            </a:endParaRPr>
          </a:p>
          <a:p>
            <a:r>
              <a:rPr lang="en-GB" sz="2000" dirty="0">
                <a:solidFill>
                  <a:srgbClr val="FFFFFF"/>
                </a:solidFill>
              </a:rPr>
              <a:t> </a:t>
            </a:r>
          </a:p>
        </p:txBody>
      </p:sp>
      <p:sp>
        <p:nvSpPr>
          <p:cNvPr id="4" name="Footer Placeholder 3">
            <a:extLst>
              <a:ext uri="{FF2B5EF4-FFF2-40B4-BE49-F238E27FC236}">
                <a16:creationId xmlns:a16="http://schemas.microsoft.com/office/drawing/2014/main" id="{F105C997-8CBD-4BAB-9E4E-2FFE21AA16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alpha val="60000"/>
                  </a:srgbClr>
                </a:solidFill>
              </a:rPr>
              <a:t>Created by Tayo Alebiosu</a:t>
            </a:r>
          </a:p>
        </p:txBody>
      </p:sp>
    </p:spTree>
    <p:extLst>
      <p:ext uri="{BB962C8B-B14F-4D97-AF65-F5344CB8AC3E}">
        <p14:creationId xmlns:p14="http://schemas.microsoft.com/office/powerpoint/2010/main" val="3783031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Reflective Practice theory, methods, tips and guide to using reflective  practice for personal development… | Gibbs reflective cycle, Reflective  practice, Reflective">
            <a:extLst>
              <a:ext uri="{FF2B5EF4-FFF2-40B4-BE49-F238E27FC236}">
                <a16:creationId xmlns:a16="http://schemas.microsoft.com/office/drawing/2014/main" id="{AE879325-6211-4BB3-A237-97B91801C8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81687" y="643467"/>
            <a:ext cx="9691648"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92222CEA-4787-417E-ABBE-F3E7E242C30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335429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Your Essential Guide to Gibbs Reflective Cycle">
            <a:extLst>
              <a:ext uri="{FF2B5EF4-FFF2-40B4-BE49-F238E27FC236}">
                <a16:creationId xmlns:a16="http://schemas.microsoft.com/office/drawing/2014/main" id="{50B8D6A6-16B1-4851-B5B0-E68407311B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7267" y="309488"/>
            <a:ext cx="7540283" cy="635859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90CD98FE-C191-4AFD-8B79-E0FFA1BDD0B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48145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ntinuous Professional Development And Everything About It - Rad Education">
            <a:extLst>
              <a:ext uri="{FF2B5EF4-FFF2-40B4-BE49-F238E27FC236}">
                <a16:creationId xmlns:a16="http://schemas.microsoft.com/office/drawing/2014/main" id="{4AE1A99B-4558-4271-872C-F97788C5AF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000"/>
          <a:stretch/>
        </p:blipFill>
        <p:spPr bwMode="auto">
          <a:xfrm>
            <a:off x="6096000" y="1232452"/>
            <a:ext cx="6095998" cy="5625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E305F1F-E950-452F-9BC7-E3A0FC7BB8C0}"/>
              </a:ext>
            </a:extLst>
          </p:cNvPr>
          <p:cNvSpPr/>
          <p:nvPr/>
        </p:nvSpPr>
        <p:spPr>
          <a:xfrm>
            <a:off x="887896" y="1855305"/>
            <a:ext cx="5694208" cy="361226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1" dirty="0"/>
              <a:t>Module lecturer-Tayo Alebiosu</a:t>
            </a:r>
          </a:p>
          <a:p>
            <a:pPr indent="-228600">
              <a:lnSpc>
                <a:spcPct val="90000"/>
              </a:lnSpc>
              <a:spcAft>
                <a:spcPts val="600"/>
              </a:spcAft>
              <a:buFont typeface="Arial" panose="020B0604020202020204" pitchFamily="34" charset="0"/>
              <a:buChar char="•"/>
            </a:pPr>
            <a:r>
              <a:rPr lang="en-US" sz="2400" b="1" dirty="0"/>
              <a:t>Health and Social Care</a:t>
            </a:r>
          </a:p>
          <a:p>
            <a:pPr indent="-228600">
              <a:lnSpc>
                <a:spcPct val="90000"/>
              </a:lnSpc>
              <a:spcAft>
                <a:spcPts val="600"/>
              </a:spcAft>
              <a:buFont typeface="Arial" panose="020B0604020202020204" pitchFamily="34" charset="0"/>
              <a:buChar char="•"/>
            </a:pPr>
            <a:r>
              <a:rPr lang="en-GB" sz="2000" b="1" dirty="0">
                <a:effectLst/>
                <a:latin typeface="Arial" panose="020B0604020202020204" pitchFamily="34" charset="0"/>
                <a:ea typeface="Times New Roman" panose="02020603050405020304" pitchFamily="18" charset="0"/>
                <a:cs typeface="Times New Roman" panose="02020603050405020304" pitchFamily="18" charset="0"/>
              </a:rPr>
              <a:t>Continuous Professional Development</a:t>
            </a:r>
          </a:p>
          <a:p>
            <a:pPr indent="-228600">
              <a:lnSpc>
                <a:spcPct val="90000"/>
              </a:lnSpc>
              <a:spcAft>
                <a:spcPts val="600"/>
              </a:spcAft>
              <a:buFont typeface="Arial" panose="020B0604020202020204" pitchFamily="34" charset="0"/>
              <a:buChar char="•"/>
            </a:pPr>
            <a:r>
              <a:rPr lang="en-US" sz="2400" b="1" dirty="0"/>
              <a:t>Contact me: </a:t>
            </a:r>
            <a:r>
              <a:rPr lang="en-US" sz="2400" b="1" dirty="0">
                <a:hlinkClick r:id="rId3"/>
              </a:rPr>
              <a:t>tayo.alebiosu@lsclondon.co.uk</a:t>
            </a:r>
            <a:endParaRPr lang="en-US" sz="2400" b="1" dirty="0"/>
          </a:p>
          <a:p>
            <a:pPr indent="-228600">
              <a:lnSpc>
                <a:spcPct val="90000"/>
              </a:lnSpc>
              <a:spcAft>
                <a:spcPts val="600"/>
              </a:spcAft>
              <a:buFont typeface="Arial" panose="020B0604020202020204" pitchFamily="34" charset="0"/>
              <a:buChar char="•"/>
            </a:pPr>
            <a:endParaRPr lang="en-US" dirty="0"/>
          </a:p>
        </p:txBody>
      </p:sp>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a:xfrm>
            <a:off x="1216573" y="6144611"/>
            <a:ext cx="3069020" cy="361977"/>
          </a:xfrm>
        </p:spPr>
        <p:txBody>
          <a:bodyPr vert="horz" lIns="91440" tIns="45720" rIns="91440" bIns="45720" rtlCol="0" anchor="ctr">
            <a:normAutofit/>
          </a:bodyPr>
          <a:lstStyle/>
          <a:p>
            <a:pPr>
              <a:spcAft>
                <a:spcPts val="600"/>
              </a:spcAft>
              <a:defRPr/>
            </a:pPr>
            <a:r>
              <a:rPr lang="en-US" sz="1000" kern="1200">
                <a:solidFill>
                  <a:schemeClr val="tx1"/>
                </a:solidFill>
                <a:latin typeface="Calibri" panose="020F0502020204030204"/>
                <a:ea typeface="+mn-ea"/>
                <a:cs typeface="+mn-cs"/>
              </a:rPr>
              <a:t>Created by Tayo Alebiosu</a:t>
            </a:r>
          </a:p>
        </p:txBody>
      </p:sp>
    </p:spTree>
    <p:extLst>
      <p:ext uri="{BB962C8B-B14F-4D97-AF65-F5344CB8AC3E}">
        <p14:creationId xmlns:p14="http://schemas.microsoft.com/office/powerpoint/2010/main" val="1661746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4" descr="White puzzle with one red piece">
            <a:extLst>
              <a:ext uri="{FF2B5EF4-FFF2-40B4-BE49-F238E27FC236}">
                <a16:creationId xmlns:a16="http://schemas.microsoft.com/office/drawing/2014/main" id="{6EC5D01C-06E2-4F00-9AF1-9920260B4BBB}"/>
              </a:ext>
            </a:extLst>
          </p:cNvPr>
          <p:cNvPicPr>
            <a:picLocks noChangeAspect="1"/>
          </p:cNvPicPr>
          <p:nvPr/>
        </p:nvPicPr>
        <p:blipFill rotWithShape="1">
          <a:blip r:embed="rId2"/>
          <a:srcRect t="3573" r="9091" b="5518"/>
          <a:stretch/>
        </p:blipFill>
        <p:spPr>
          <a:xfrm>
            <a:off x="20" y="10"/>
            <a:ext cx="12191981" cy="6857989"/>
          </a:xfrm>
          <a:prstGeom prst="rect">
            <a:avLst/>
          </a:prstGeom>
        </p:spPr>
      </p:pic>
      <p:sp>
        <p:nvSpPr>
          <p:cNvPr id="32" name="Rectangle 31">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833DAF-1004-449A-8C97-445E3DD46C1F}"/>
              </a:ext>
            </a:extLst>
          </p:cNvPr>
          <p:cNvSpPr>
            <a:spLocks noGrp="1"/>
          </p:cNvSpPr>
          <p:nvPr>
            <p:ph idx="1"/>
          </p:nvPr>
        </p:nvSpPr>
        <p:spPr>
          <a:xfrm>
            <a:off x="594109" y="534572"/>
            <a:ext cx="6620505" cy="5683347"/>
          </a:xfrm>
        </p:spPr>
        <p:txBody>
          <a:bodyPr>
            <a:noAutofit/>
          </a:bodyPr>
          <a:lstStyle/>
          <a:p>
            <a:pPr marL="0" indent="0">
              <a:buNone/>
            </a:pPr>
            <a:r>
              <a:rPr lang="en-GB" sz="2400" b="1" dirty="0">
                <a:solidFill>
                  <a:schemeClr val="bg1"/>
                </a:solidFill>
                <a:highlight>
                  <a:srgbClr val="008000"/>
                </a:highlight>
              </a:rPr>
              <a:t>Reflective model according to Gibbs</a:t>
            </a:r>
          </a:p>
          <a:p>
            <a:r>
              <a:rPr lang="en-GB" sz="2400" dirty="0"/>
              <a:t>The reflective model according to Gibbs is based on several stages, during which you are required to answer several questions in order to go as deep as possible with your reflections. </a:t>
            </a:r>
          </a:p>
          <a:p>
            <a:r>
              <a:rPr lang="en-GB" sz="2400" dirty="0"/>
              <a:t>Gibbs suggests the following stages: description, feelings, evaluation, analysis, conclusions and action plan.</a:t>
            </a:r>
          </a:p>
          <a:p>
            <a:r>
              <a:rPr lang="en-GB" sz="2400" dirty="0"/>
              <a:t>The idea of this model is to systematise reflections and isolate feelings. The different stages usually help to slow down our thought processes so that we don’t jump to conclusions too quickly.</a:t>
            </a:r>
          </a:p>
        </p:txBody>
      </p:sp>
      <p:sp>
        <p:nvSpPr>
          <p:cNvPr id="2" name="Footer Placeholder 1">
            <a:extLst>
              <a:ext uri="{FF2B5EF4-FFF2-40B4-BE49-F238E27FC236}">
                <a16:creationId xmlns:a16="http://schemas.microsoft.com/office/drawing/2014/main" id="{356F6F6C-2581-486D-A74C-FE0DECC31AD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Created by Tayo Alebiosu</a:t>
            </a:r>
          </a:p>
        </p:txBody>
      </p:sp>
    </p:spTree>
    <p:extLst>
      <p:ext uri="{BB962C8B-B14F-4D97-AF65-F5344CB8AC3E}">
        <p14:creationId xmlns:p14="http://schemas.microsoft.com/office/powerpoint/2010/main" val="4200820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ny question marks on black background">
            <a:extLst>
              <a:ext uri="{FF2B5EF4-FFF2-40B4-BE49-F238E27FC236}">
                <a16:creationId xmlns:a16="http://schemas.microsoft.com/office/drawing/2014/main" id="{C90E599F-2CB3-4CB9-8D16-3F43864190FD}"/>
              </a:ext>
            </a:extLst>
          </p:cNvPr>
          <p:cNvPicPr>
            <a:picLocks noChangeAspect="1"/>
          </p:cNvPicPr>
          <p:nvPr/>
        </p:nvPicPr>
        <p:blipFill rotWithShape="1">
          <a:blip r:embed="rId2"/>
          <a:srcRect l="45594" r="2" b="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BC3B1809-4A05-4F5C-B27E-44C4DCFBB27E}"/>
              </a:ext>
            </a:extLst>
          </p:cNvPr>
          <p:cNvSpPr>
            <a:spLocks noGrp="1"/>
          </p:cNvSpPr>
          <p:nvPr>
            <p:ph idx="1"/>
          </p:nvPr>
        </p:nvSpPr>
        <p:spPr>
          <a:xfrm>
            <a:off x="5936566" y="731520"/>
            <a:ext cx="6116548" cy="5445443"/>
          </a:xfrm>
        </p:spPr>
        <p:txBody>
          <a:bodyPr>
            <a:normAutofit/>
          </a:bodyPr>
          <a:lstStyle/>
          <a:p>
            <a:pPr marL="0" indent="0">
              <a:buNone/>
            </a:pPr>
            <a:r>
              <a:rPr lang="en-GB" sz="2200" dirty="0">
                <a:solidFill>
                  <a:schemeClr val="bg1"/>
                </a:solidFill>
                <a:highlight>
                  <a:srgbClr val="008000"/>
                </a:highlight>
                <a:latin typeface="Tw Cen MT" panose="020B0602020104020603" pitchFamily="34" charset="0"/>
              </a:rPr>
              <a:t>Description:</a:t>
            </a:r>
          </a:p>
          <a:p>
            <a:r>
              <a:rPr lang="en-GB" sz="2200" dirty="0">
                <a:latin typeface="Tw Cen MT" panose="020B0602020104020603" pitchFamily="34" charset="0"/>
              </a:rPr>
              <a:t>What happened?</a:t>
            </a:r>
          </a:p>
          <a:p>
            <a:r>
              <a:rPr lang="en-GB" sz="2200" dirty="0">
                <a:latin typeface="Tw Cen MT" panose="020B0602020104020603" pitchFamily="34" charset="0"/>
              </a:rPr>
              <a:t>At this stage you are asked to describe the situation and not to make any judgements or draw conclusions. Try to be as detailed as possible, but remain descriptive.</a:t>
            </a:r>
          </a:p>
          <a:p>
            <a:endParaRPr lang="en-GB" sz="2200" dirty="0">
              <a:latin typeface="Tw Cen MT" panose="020B0602020104020603" pitchFamily="34" charset="0"/>
            </a:endParaRPr>
          </a:p>
          <a:p>
            <a:pPr marL="0" indent="0">
              <a:buNone/>
            </a:pPr>
            <a:r>
              <a:rPr lang="en-GB" sz="2200" dirty="0">
                <a:solidFill>
                  <a:schemeClr val="bg1"/>
                </a:solidFill>
                <a:highlight>
                  <a:srgbClr val="008000"/>
                </a:highlight>
                <a:latin typeface="Tw Cen MT" panose="020B0602020104020603" pitchFamily="34" charset="0"/>
              </a:rPr>
              <a:t>Feelings</a:t>
            </a:r>
            <a:r>
              <a:rPr lang="en-GB" sz="2200" dirty="0">
                <a:latin typeface="Tw Cen MT" panose="020B0602020104020603" pitchFamily="34" charset="0"/>
              </a:rPr>
              <a:t>:</a:t>
            </a:r>
          </a:p>
          <a:p>
            <a:r>
              <a:rPr lang="en-GB" sz="2200" dirty="0">
                <a:latin typeface="Tw Cen MT" panose="020B0602020104020603" pitchFamily="34" charset="0"/>
              </a:rPr>
              <a:t>What were your reactions and feelings?</a:t>
            </a:r>
          </a:p>
          <a:p>
            <a:r>
              <a:rPr lang="en-GB" sz="2200" dirty="0">
                <a:latin typeface="Tw Cen MT" panose="020B0602020104020603" pitchFamily="34" charset="0"/>
              </a:rPr>
              <a:t>Again you are not to analyse the situation, yet. You are asked to describe your emotional response to the situation you have experienced. Consider what you felt, how your body felt and what you did as well as how the others reacted to your actions</a:t>
            </a:r>
            <a:r>
              <a:rPr lang="en-GB" sz="1400" dirty="0"/>
              <a:t>.</a:t>
            </a:r>
          </a:p>
        </p:txBody>
      </p:sp>
      <p:sp>
        <p:nvSpPr>
          <p:cNvPr id="4" name="Footer Placeholder 3">
            <a:extLst>
              <a:ext uri="{FF2B5EF4-FFF2-40B4-BE49-F238E27FC236}">
                <a16:creationId xmlns:a16="http://schemas.microsoft.com/office/drawing/2014/main" id="{C1C268E7-8951-4445-A731-DE0F3CF36A8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1128334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arge skydiving group mid-air">
            <a:extLst>
              <a:ext uri="{FF2B5EF4-FFF2-40B4-BE49-F238E27FC236}">
                <a16:creationId xmlns:a16="http://schemas.microsoft.com/office/drawing/2014/main" id="{26FEC113-023E-4ACC-9316-BDF7E6B3B8FF}"/>
              </a:ext>
            </a:extLst>
          </p:cNvPr>
          <p:cNvPicPr>
            <a:picLocks noChangeAspect="1"/>
          </p:cNvPicPr>
          <p:nvPr/>
        </p:nvPicPr>
        <p:blipFill rotWithShape="1">
          <a:blip r:embed="rId2"/>
          <a:srcRect l="20929" r="1976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EA465EAB-BF05-4B92-B39D-F50774EBEDB8}"/>
              </a:ext>
            </a:extLst>
          </p:cNvPr>
          <p:cNvSpPr>
            <a:spLocks noGrp="1"/>
          </p:cNvSpPr>
          <p:nvPr>
            <p:ph idx="1"/>
          </p:nvPr>
        </p:nvSpPr>
        <p:spPr>
          <a:xfrm>
            <a:off x="5950634" y="647114"/>
            <a:ext cx="5403164" cy="5529849"/>
          </a:xfrm>
        </p:spPr>
        <p:txBody>
          <a:bodyPr>
            <a:normAutofit/>
          </a:bodyPr>
          <a:lstStyle/>
          <a:p>
            <a:pPr marL="0" indent="0">
              <a:buNone/>
            </a:pPr>
            <a:r>
              <a:rPr lang="en-GB" sz="2400" dirty="0">
                <a:solidFill>
                  <a:schemeClr val="bg1"/>
                </a:solidFill>
                <a:highlight>
                  <a:srgbClr val="008000"/>
                </a:highlight>
              </a:rPr>
              <a:t>Evaluation:</a:t>
            </a:r>
          </a:p>
          <a:p>
            <a:r>
              <a:rPr lang="en-GB" sz="2400" dirty="0"/>
              <a:t>What was good or bad about the experience?</a:t>
            </a:r>
          </a:p>
          <a:p>
            <a:r>
              <a:rPr lang="en-GB" sz="2400" dirty="0"/>
              <a:t>At this stage you are considering the situation and your responses more objectively to make your first value judgements. </a:t>
            </a:r>
          </a:p>
          <a:p>
            <a:r>
              <a:rPr lang="en-GB" sz="2400" dirty="0"/>
              <a:t>You should also consider the experience from other people’s perspective in addition to your own. </a:t>
            </a:r>
          </a:p>
          <a:p>
            <a:r>
              <a:rPr lang="en-GB" sz="2400" dirty="0"/>
              <a:t>This will help you understand if the situation was bad for you only, or if it was a bad experience for others, too.</a:t>
            </a:r>
          </a:p>
        </p:txBody>
      </p:sp>
      <p:sp>
        <p:nvSpPr>
          <p:cNvPr id="2" name="Footer Placeholder 1">
            <a:extLst>
              <a:ext uri="{FF2B5EF4-FFF2-40B4-BE49-F238E27FC236}">
                <a16:creationId xmlns:a16="http://schemas.microsoft.com/office/drawing/2014/main" id="{C9FBB110-B22E-4484-8006-D47E9890002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1353508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C5C7F801-8797-47B2-AE91-C27CD9779700}"/>
              </a:ext>
            </a:extLst>
          </p:cNvPr>
          <p:cNvSpPr>
            <a:spLocks noGrp="1"/>
          </p:cNvSpPr>
          <p:nvPr>
            <p:ph type="ftr" sz="quarter" idx="11"/>
          </p:nvPr>
        </p:nvSpPr>
        <p:spPr>
          <a:xfrm rot="5400000">
            <a:off x="-1827725" y="1984248"/>
            <a:ext cx="4114800" cy="365125"/>
          </a:xfrm>
        </p:spPr>
        <p:txBody>
          <a:bodyPr>
            <a:normAutofit/>
          </a:bodyPr>
          <a:lstStyle/>
          <a:p>
            <a:pPr algn="l">
              <a:spcAft>
                <a:spcPts val="600"/>
              </a:spcAft>
            </a:pPr>
            <a:r>
              <a:rPr lang="en-GB" sz="1100">
                <a:solidFill>
                  <a:srgbClr val="FFFFFF"/>
                </a:solidFill>
              </a:rPr>
              <a:t>Created by Tayo Alebiosu</a:t>
            </a:r>
          </a:p>
        </p:txBody>
      </p:sp>
      <p:sp>
        <p:nvSpPr>
          <p:cNvPr id="3" name="Content Placeholder 2">
            <a:extLst>
              <a:ext uri="{FF2B5EF4-FFF2-40B4-BE49-F238E27FC236}">
                <a16:creationId xmlns:a16="http://schemas.microsoft.com/office/drawing/2014/main" id="{92ED0934-0810-467E-8968-04DF112F41B4}"/>
              </a:ext>
            </a:extLst>
          </p:cNvPr>
          <p:cNvSpPr>
            <a:spLocks noGrp="1"/>
          </p:cNvSpPr>
          <p:nvPr>
            <p:ph idx="1"/>
          </p:nvPr>
        </p:nvSpPr>
        <p:spPr>
          <a:xfrm>
            <a:off x="1371599" y="2318197"/>
            <a:ext cx="9724031" cy="3683358"/>
          </a:xfrm>
        </p:spPr>
        <p:txBody>
          <a:bodyPr anchor="ctr">
            <a:normAutofit/>
          </a:bodyPr>
          <a:lstStyle/>
          <a:p>
            <a:r>
              <a:rPr lang="en-GB" sz="2000" dirty="0"/>
              <a:t>What sense can you make of the situation? What was really going on? Were different people’s experiences similar or different?</a:t>
            </a:r>
          </a:p>
          <a:p>
            <a:r>
              <a:rPr lang="en-GB" sz="2000" dirty="0"/>
              <a:t>Once you have considered the situation in an evaluative way, you can start to analyse it in greater detail by considering the above questions. At this stage you should also bring in ideas from outside the experience to help you. This could mean involving colleagues and peers in your reflections, but also to consult literature and theories in order to make sense of what happened.</a:t>
            </a:r>
          </a:p>
        </p:txBody>
      </p:sp>
      <p:sp>
        <p:nvSpPr>
          <p:cNvPr id="14" name="TextBox 13">
            <a:extLst>
              <a:ext uri="{FF2B5EF4-FFF2-40B4-BE49-F238E27FC236}">
                <a16:creationId xmlns:a16="http://schemas.microsoft.com/office/drawing/2014/main" id="{2326EA71-5A77-4CD2-9A01-8A6EE5C60085}"/>
              </a:ext>
            </a:extLst>
          </p:cNvPr>
          <p:cNvSpPr txBox="1"/>
          <p:nvPr/>
        </p:nvSpPr>
        <p:spPr>
          <a:xfrm>
            <a:off x="725803" y="2311506"/>
            <a:ext cx="6096000" cy="707886"/>
          </a:xfrm>
          <a:prstGeom prst="rect">
            <a:avLst/>
          </a:prstGeom>
          <a:noFill/>
        </p:spPr>
        <p:txBody>
          <a:bodyPr wrap="square">
            <a:spAutoFit/>
          </a:bodyPr>
          <a:lstStyle/>
          <a:p>
            <a:r>
              <a:rPr lang="en-GB" sz="4000" dirty="0">
                <a:latin typeface="Tw Cen MT" panose="020B0602020104020603" pitchFamily="34" charset="0"/>
              </a:rPr>
              <a:t>Analysis:</a:t>
            </a:r>
          </a:p>
        </p:txBody>
      </p:sp>
    </p:spTree>
    <p:extLst>
      <p:ext uri="{BB962C8B-B14F-4D97-AF65-F5344CB8AC3E}">
        <p14:creationId xmlns:p14="http://schemas.microsoft.com/office/powerpoint/2010/main" val="1360521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208C7A22-456A-4B19-BD42-608F9E498300}"/>
              </a:ext>
            </a:extLst>
          </p:cNvPr>
          <p:cNvSpPr>
            <a:spLocks noGrp="1"/>
          </p:cNvSpPr>
          <p:nvPr>
            <p:ph type="ftr" sz="quarter" idx="11"/>
          </p:nvPr>
        </p:nvSpPr>
        <p:spPr>
          <a:xfrm rot="5400000">
            <a:off x="-1827725" y="1984248"/>
            <a:ext cx="4114800" cy="365125"/>
          </a:xfrm>
        </p:spPr>
        <p:txBody>
          <a:bodyPr>
            <a:normAutofit/>
          </a:bodyPr>
          <a:lstStyle/>
          <a:p>
            <a:pPr algn="l">
              <a:spcAft>
                <a:spcPts val="600"/>
              </a:spcAft>
            </a:pPr>
            <a:r>
              <a:rPr lang="en-GB" sz="1100">
                <a:solidFill>
                  <a:srgbClr val="FFFFFF"/>
                </a:solidFill>
              </a:rPr>
              <a:t>Created by Tayo Alebiosu</a:t>
            </a:r>
          </a:p>
        </p:txBody>
      </p:sp>
      <p:sp>
        <p:nvSpPr>
          <p:cNvPr id="3" name="Content Placeholder 2">
            <a:extLst>
              <a:ext uri="{FF2B5EF4-FFF2-40B4-BE49-F238E27FC236}">
                <a16:creationId xmlns:a16="http://schemas.microsoft.com/office/drawing/2014/main" id="{713F7DE9-0D24-44B1-BF52-0534B1951119}"/>
              </a:ext>
            </a:extLst>
          </p:cNvPr>
          <p:cNvSpPr>
            <a:spLocks noGrp="1"/>
          </p:cNvSpPr>
          <p:nvPr>
            <p:ph idx="1"/>
          </p:nvPr>
        </p:nvSpPr>
        <p:spPr>
          <a:xfrm>
            <a:off x="1371599" y="2318197"/>
            <a:ext cx="9724031" cy="3683358"/>
          </a:xfrm>
        </p:spPr>
        <p:txBody>
          <a:bodyPr anchor="ctr">
            <a:normAutofit/>
          </a:bodyPr>
          <a:lstStyle/>
          <a:p>
            <a:r>
              <a:rPr lang="en-GB" sz="2000" dirty="0"/>
              <a:t>What can be concluded from these experiences and the analyses you have undertaken? What can be concluded about your personal situation and your way of working?</a:t>
            </a:r>
          </a:p>
          <a:p>
            <a:r>
              <a:rPr lang="en-GB" sz="2000" dirty="0"/>
              <a:t>When you draw conclusions you ought to consider the general applicability as well as your specific situation. Think about what your conclusions mean for you personally, for your immediate context and then more widely for others, too.</a:t>
            </a:r>
          </a:p>
        </p:txBody>
      </p:sp>
      <p:sp>
        <p:nvSpPr>
          <p:cNvPr id="12" name="TextBox 11">
            <a:extLst>
              <a:ext uri="{FF2B5EF4-FFF2-40B4-BE49-F238E27FC236}">
                <a16:creationId xmlns:a16="http://schemas.microsoft.com/office/drawing/2014/main" id="{D32E052D-E40D-475F-9BDC-13B25C3536DD}"/>
              </a:ext>
            </a:extLst>
          </p:cNvPr>
          <p:cNvSpPr txBox="1"/>
          <p:nvPr/>
        </p:nvSpPr>
        <p:spPr>
          <a:xfrm>
            <a:off x="689113" y="2538143"/>
            <a:ext cx="6096000" cy="646331"/>
          </a:xfrm>
          <a:prstGeom prst="rect">
            <a:avLst/>
          </a:prstGeom>
          <a:noFill/>
        </p:spPr>
        <p:txBody>
          <a:bodyPr wrap="square">
            <a:spAutoFit/>
          </a:bodyPr>
          <a:lstStyle/>
          <a:p>
            <a:r>
              <a:rPr lang="en-GB" sz="3600" dirty="0"/>
              <a:t>Conclusions:</a:t>
            </a:r>
          </a:p>
        </p:txBody>
      </p:sp>
    </p:spTree>
    <p:extLst>
      <p:ext uri="{BB962C8B-B14F-4D97-AF65-F5344CB8AC3E}">
        <p14:creationId xmlns:p14="http://schemas.microsoft.com/office/powerpoint/2010/main" val="3882811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29EA275-DF0C-49D1-A9D4-805638961CFF}"/>
              </a:ext>
            </a:extLst>
          </p:cNvPr>
          <p:cNvSpPr>
            <a:spLocks noGrp="1"/>
          </p:cNvSpPr>
          <p:nvPr>
            <p:ph type="ftr" sz="quarter" idx="11"/>
          </p:nvPr>
        </p:nvSpPr>
        <p:spPr>
          <a:xfrm rot="5400000">
            <a:off x="-1808519" y="1945335"/>
            <a:ext cx="4114800" cy="365125"/>
          </a:xfrm>
          <a:effectLst/>
        </p:spPr>
        <p:txBody>
          <a:bodyPr>
            <a:normAutofit/>
          </a:bodyPr>
          <a:lstStyle/>
          <a:p>
            <a:pPr algn="l">
              <a:spcAft>
                <a:spcPts val="600"/>
              </a:spcAft>
            </a:pPr>
            <a:r>
              <a:rPr lang="en-GB">
                <a:solidFill>
                  <a:srgbClr val="FFFFFF"/>
                </a:solidFill>
              </a:rPr>
              <a:t>Created by Tayo Alebiosu</a:t>
            </a:r>
          </a:p>
        </p:txBody>
      </p:sp>
      <p:pic>
        <p:nvPicPr>
          <p:cNvPr id="6" name="Picture 5" descr="Arrows pointing towards light">
            <a:extLst>
              <a:ext uri="{FF2B5EF4-FFF2-40B4-BE49-F238E27FC236}">
                <a16:creationId xmlns:a16="http://schemas.microsoft.com/office/drawing/2014/main" id="{2B12994B-EDF9-4F88-A86D-F509CB444520}"/>
              </a:ext>
            </a:extLst>
          </p:cNvPr>
          <p:cNvPicPr>
            <a:picLocks noChangeAspect="1"/>
          </p:cNvPicPr>
          <p:nvPr/>
        </p:nvPicPr>
        <p:blipFill rotWithShape="1">
          <a:blip r:embed="rId2"/>
          <a:srcRect r="15469" b="-1"/>
          <a:stretch/>
        </p:blipFill>
        <p:spPr>
          <a:xfrm>
            <a:off x="20" y="431"/>
            <a:ext cx="4768928" cy="6408311"/>
          </a:xfrm>
          <a:prstGeom prst="rect">
            <a:avLst/>
          </a:prstGeom>
        </p:spPr>
      </p:pic>
      <p:sp>
        <p:nvSpPr>
          <p:cNvPr id="3" name="Content Placeholder 2">
            <a:extLst>
              <a:ext uri="{FF2B5EF4-FFF2-40B4-BE49-F238E27FC236}">
                <a16:creationId xmlns:a16="http://schemas.microsoft.com/office/drawing/2014/main" id="{14C676CB-F1AF-42EF-B5ED-FC3FF44E313D}"/>
              </a:ext>
            </a:extLst>
          </p:cNvPr>
          <p:cNvSpPr>
            <a:spLocks noGrp="1"/>
          </p:cNvSpPr>
          <p:nvPr>
            <p:ph idx="1"/>
          </p:nvPr>
        </p:nvSpPr>
        <p:spPr>
          <a:xfrm>
            <a:off x="5120640" y="842827"/>
            <a:ext cx="6324689" cy="4685776"/>
          </a:xfrm>
        </p:spPr>
        <p:txBody>
          <a:bodyPr>
            <a:noAutofit/>
          </a:bodyPr>
          <a:lstStyle/>
          <a:p>
            <a:pPr marL="0" indent="0">
              <a:buNone/>
            </a:pPr>
            <a:r>
              <a:rPr lang="en-GB" sz="2400" dirty="0">
                <a:solidFill>
                  <a:schemeClr val="bg1"/>
                </a:solidFill>
                <a:highlight>
                  <a:srgbClr val="008000"/>
                </a:highlight>
                <a:latin typeface="Tw Cen MT" panose="020B0602020104020603" pitchFamily="34" charset="0"/>
              </a:rPr>
              <a:t>Personal action plan:</a:t>
            </a:r>
          </a:p>
          <a:p>
            <a:r>
              <a:rPr lang="en-GB" sz="2400" dirty="0">
                <a:latin typeface="Tw Cen MT" panose="020B0602020104020603" pitchFamily="34" charset="0"/>
              </a:rPr>
              <a:t>What are you going to do differently in this type of situation next time? What steps are you going to take on the basis of what you have learnt?</a:t>
            </a:r>
          </a:p>
          <a:p>
            <a:r>
              <a:rPr lang="en-GB" sz="2400" dirty="0">
                <a:latin typeface="Tw Cen MT" panose="020B0602020104020603" pitchFamily="34" charset="0"/>
              </a:rPr>
              <a:t>In order for you to improve on your practice and learn from specific experiences you need to take this stage particularly seriously. Think about what you can do differently and how you will improve your practice. </a:t>
            </a:r>
          </a:p>
          <a:p>
            <a:r>
              <a:rPr lang="en-GB" sz="2400" dirty="0">
                <a:latin typeface="Tw Cen MT" panose="020B0602020104020603" pitchFamily="34" charset="0"/>
              </a:rPr>
              <a:t>Complete a simple action plan with key pointers about what you will do and how you will decide that your practice has improved.</a:t>
            </a:r>
          </a:p>
        </p:txBody>
      </p:sp>
      <p:sp>
        <p:nvSpPr>
          <p:cNvPr id="12" name="Rectangle 11">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2301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Thought bubble">
            <a:extLst>
              <a:ext uri="{FF2B5EF4-FFF2-40B4-BE49-F238E27FC236}">
                <a16:creationId xmlns:a16="http://schemas.microsoft.com/office/drawing/2014/main" id="{9B11C789-32D1-4211-AD9E-CA663F5A26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30888" y="180161"/>
            <a:ext cx="5088834" cy="5080951"/>
          </a:xfrm>
          <a:prstGeom prst="rect">
            <a:avLst/>
          </a:prstGeom>
        </p:spPr>
      </p:pic>
      <p:sp>
        <p:nvSpPr>
          <p:cNvPr id="4" name="Footer Placeholder 3">
            <a:extLst>
              <a:ext uri="{FF2B5EF4-FFF2-40B4-BE49-F238E27FC236}">
                <a16:creationId xmlns:a16="http://schemas.microsoft.com/office/drawing/2014/main" id="{35BD7C63-0811-4B4C-807A-099D849DFF09}"/>
              </a:ext>
            </a:extLst>
          </p:cNvPr>
          <p:cNvSpPr>
            <a:spLocks noGrp="1"/>
          </p:cNvSpPr>
          <p:nvPr>
            <p:ph type="ftr" sz="quarter" idx="11"/>
          </p:nvPr>
        </p:nvSpPr>
        <p:spPr>
          <a:xfrm>
            <a:off x="6053666" y="6199632"/>
            <a:ext cx="4802755" cy="310896"/>
          </a:xfrm>
        </p:spPr>
        <p:txBody>
          <a:bodyPr>
            <a:normAutofit/>
          </a:bodyPr>
          <a:lstStyle/>
          <a:p>
            <a:pPr algn="r">
              <a:spcAft>
                <a:spcPts val="600"/>
              </a:spcAft>
            </a:pPr>
            <a:r>
              <a:rPr lang="en-GB" sz="1100">
                <a:solidFill>
                  <a:schemeClr val="tx1">
                    <a:alpha val="80000"/>
                  </a:schemeClr>
                </a:solidFill>
              </a:rPr>
              <a:t>Created by Tayo Alebiosu</a:t>
            </a:r>
          </a:p>
        </p:txBody>
      </p:sp>
      <p:sp>
        <p:nvSpPr>
          <p:cNvPr id="20" name="TextBox 19">
            <a:extLst>
              <a:ext uri="{FF2B5EF4-FFF2-40B4-BE49-F238E27FC236}">
                <a16:creationId xmlns:a16="http://schemas.microsoft.com/office/drawing/2014/main" id="{B5F7CD8F-D1AA-4488-A737-52211D3F7B1A}"/>
              </a:ext>
            </a:extLst>
          </p:cNvPr>
          <p:cNvSpPr txBox="1"/>
          <p:nvPr/>
        </p:nvSpPr>
        <p:spPr>
          <a:xfrm>
            <a:off x="8203096" y="1937386"/>
            <a:ext cx="2653325" cy="607031"/>
          </a:xfrm>
          <a:prstGeom prst="rect">
            <a:avLst/>
          </a:prstGeom>
          <a:noFill/>
        </p:spPr>
        <p:txBody>
          <a:bodyPr wrap="square">
            <a:spAutoFit/>
          </a:body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800" b="1" i="0" u="none" strike="noStrike" kern="1200" cap="none" spc="0" normalizeH="0" baseline="0" noProof="0" dirty="0">
                <a:ln>
                  <a:noFill/>
                </a:ln>
                <a:effectLst/>
                <a:highlight>
                  <a:srgbClr val="000000"/>
                </a:highlight>
                <a:uLnTx/>
                <a:uFillTx/>
                <a:latin typeface="Calibri" panose="020F0502020204030204"/>
                <a:ea typeface="+mn-ea"/>
                <a:cs typeface="+mn-cs"/>
              </a:rPr>
              <a:t>Now … Schön  reflective practice</a:t>
            </a:r>
          </a:p>
        </p:txBody>
      </p:sp>
    </p:spTree>
    <p:extLst>
      <p:ext uri="{BB962C8B-B14F-4D97-AF65-F5344CB8AC3E}">
        <p14:creationId xmlns:p14="http://schemas.microsoft.com/office/powerpoint/2010/main" val="2706003115"/>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92243F96-BB31-4006-B030-42239135855B}"/>
              </a:ext>
            </a:extLst>
          </p:cNvPr>
          <p:cNvSpPr>
            <a:spLocks noGrp="1"/>
          </p:cNvSpPr>
          <p:nvPr>
            <p:ph type="ftr" sz="quarter" idx="11"/>
          </p:nvPr>
        </p:nvSpPr>
        <p:spPr>
          <a:xfrm rot="5400000">
            <a:off x="-1827725" y="1984248"/>
            <a:ext cx="4114800" cy="365125"/>
          </a:xfrm>
        </p:spPr>
        <p:txBody>
          <a:bodyPr>
            <a:normAutofit/>
          </a:bodyPr>
          <a:lstStyle/>
          <a:p>
            <a:pPr algn="l">
              <a:spcAft>
                <a:spcPts val="600"/>
              </a:spcAft>
            </a:pPr>
            <a:r>
              <a:rPr lang="en-GB" sz="1100">
                <a:solidFill>
                  <a:srgbClr val="FFFFFF"/>
                </a:solidFill>
              </a:rPr>
              <a:t>Created by Tayo Alebiosu</a:t>
            </a:r>
          </a:p>
        </p:txBody>
      </p:sp>
      <p:sp>
        <p:nvSpPr>
          <p:cNvPr id="3" name="Content Placeholder 2">
            <a:extLst>
              <a:ext uri="{FF2B5EF4-FFF2-40B4-BE49-F238E27FC236}">
                <a16:creationId xmlns:a16="http://schemas.microsoft.com/office/drawing/2014/main" id="{97C20963-803A-400C-9B42-3C11ED39C035}"/>
              </a:ext>
            </a:extLst>
          </p:cNvPr>
          <p:cNvSpPr>
            <a:spLocks noGrp="1"/>
          </p:cNvSpPr>
          <p:nvPr>
            <p:ph idx="1"/>
          </p:nvPr>
        </p:nvSpPr>
        <p:spPr>
          <a:xfrm>
            <a:off x="1371599" y="2318197"/>
            <a:ext cx="9724031" cy="3683358"/>
          </a:xfrm>
        </p:spPr>
        <p:txBody>
          <a:bodyPr anchor="ctr">
            <a:normAutofit/>
          </a:bodyPr>
          <a:lstStyle/>
          <a:p>
            <a:r>
              <a:rPr lang="en-GB" sz="2000" dirty="0"/>
              <a:t>Schön defines reflective practice as the practice by which professionals become aware of their implicit knowledge base and learn from their experience. He talks about reflection in action and reflection action. </a:t>
            </a:r>
          </a:p>
          <a:p>
            <a:r>
              <a:rPr lang="en-GB" sz="2000" dirty="0"/>
              <a:t>Reflection in action is  to reflect on </a:t>
            </a:r>
            <a:r>
              <a:rPr lang="en-GB" sz="2000" dirty="0" err="1"/>
              <a:t>behavior</a:t>
            </a:r>
            <a:r>
              <a:rPr lang="en-GB" sz="2000" dirty="0"/>
              <a:t> as it happens, whereas, Reflection on action reflecting after the event, to review, </a:t>
            </a:r>
            <a:r>
              <a:rPr lang="en-GB" sz="2000" dirty="0" err="1"/>
              <a:t>analyze</a:t>
            </a:r>
            <a:r>
              <a:rPr lang="en-GB" sz="2000" dirty="0"/>
              <a:t>, and evaluate the situation.</a:t>
            </a:r>
          </a:p>
          <a:p>
            <a:r>
              <a:rPr lang="en-GB" sz="2000" dirty="0"/>
              <a:t> Another term he introduces is “knowing in action” to describe tacit knowledge.</a:t>
            </a:r>
          </a:p>
          <a:p>
            <a:r>
              <a:rPr lang="en-GB" sz="2000" dirty="0"/>
              <a:t>Reflection according to Donald Schon is the ability of professionals to ‘think what they are doing while they are doing it’. He states that managing the indeterminate zones of professional practice requires the ability to think on the run and use previous experience to new conditions. This is important and needs the ability to reflect-in-action.</a:t>
            </a:r>
          </a:p>
          <a:p>
            <a:endParaRPr lang="en-GB" sz="2000" dirty="0"/>
          </a:p>
        </p:txBody>
      </p:sp>
      <p:sp>
        <p:nvSpPr>
          <p:cNvPr id="11" name="TextBox 10">
            <a:extLst>
              <a:ext uri="{FF2B5EF4-FFF2-40B4-BE49-F238E27FC236}">
                <a16:creationId xmlns:a16="http://schemas.microsoft.com/office/drawing/2014/main" id="{D4849B96-2A27-4812-80F9-0D4D8D4DAD0C}"/>
              </a:ext>
            </a:extLst>
          </p:cNvPr>
          <p:cNvSpPr txBox="1"/>
          <p:nvPr/>
        </p:nvSpPr>
        <p:spPr>
          <a:xfrm>
            <a:off x="2782957" y="256761"/>
            <a:ext cx="6096000" cy="1077218"/>
          </a:xfrm>
          <a:prstGeom prst="rect">
            <a:avLst/>
          </a:prstGeom>
          <a:noFill/>
        </p:spPr>
        <p:txBody>
          <a:bodyPr wrap="square">
            <a:spAutoFit/>
          </a:bodyPr>
          <a:lstStyle/>
          <a:p>
            <a:r>
              <a:rPr lang="en-GB" sz="3200" dirty="0">
                <a:solidFill>
                  <a:schemeClr val="bg1"/>
                </a:solidFill>
              </a:rPr>
              <a:t>So what is reflective practice according to Schön ? </a:t>
            </a:r>
          </a:p>
        </p:txBody>
      </p:sp>
    </p:spTree>
    <p:extLst>
      <p:ext uri="{BB962C8B-B14F-4D97-AF65-F5344CB8AC3E}">
        <p14:creationId xmlns:p14="http://schemas.microsoft.com/office/powerpoint/2010/main" val="1241188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13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9" name="Freeform: Shape 13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5" name="Isosceles Triangle 14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chon reflective model">
            <a:extLst>
              <a:ext uri="{FF2B5EF4-FFF2-40B4-BE49-F238E27FC236}">
                <a16:creationId xmlns:a16="http://schemas.microsoft.com/office/drawing/2014/main" id="{8ECE768D-9AC9-4B32-8D75-BA64A0793A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57980" y="643467"/>
            <a:ext cx="9581773"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7" name="Isosceles Triangle 14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0F91F030-592B-4E70-A57D-E16714D6D72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560068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C7E8E49-C189-4120-8545-278FECDA7F6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23557" y="1713934"/>
            <a:ext cx="11224976" cy="4401567"/>
          </a:xfrm>
          <a:prstGeom prst="rect">
            <a:avLst/>
          </a:prstGeom>
          <a:noFill/>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976D2787-1EA3-4A6B-BE7A-FCAA654D22E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50552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AIM">
            <a:extLst>
              <a:ext uri="{FF2B5EF4-FFF2-40B4-BE49-F238E27FC236}">
                <a16:creationId xmlns:a16="http://schemas.microsoft.com/office/drawing/2014/main" id="{E8CC29C1-70F3-43ED-9D6B-8032B1B552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268" b="8331"/>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DBA89F6-93B5-4864-88D2-50C001B26350}"/>
              </a:ext>
            </a:extLst>
          </p:cNvPr>
          <p:cNvSpPr>
            <a:spLocks noGrp="1"/>
          </p:cNvSpPr>
          <p:nvPr>
            <p:ph idx="1"/>
          </p:nvPr>
        </p:nvSpPr>
        <p:spPr>
          <a:xfrm>
            <a:off x="450575" y="543147"/>
            <a:ext cx="7084080" cy="5633816"/>
          </a:xfrm>
        </p:spPr>
        <p:txBody>
          <a:bodyPr>
            <a:normAutofit/>
          </a:bodyPr>
          <a:lstStyle/>
          <a:p>
            <a:pPr marL="0" indent="0">
              <a:buNone/>
            </a:pPr>
            <a:r>
              <a:rPr lang="en-GB" b="1" i="1" dirty="0">
                <a:highlight>
                  <a:srgbClr val="FF00FF"/>
                </a:highlight>
                <a:latin typeface="Candara" panose="020E0502030303020204" pitchFamily="34" charset="0"/>
              </a:rPr>
              <a:t>Aim;</a:t>
            </a:r>
          </a:p>
          <a:p>
            <a:pPr marL="0" indent="0">
              <a:spcAft>
                <a:spcPts val="800"/>
              </a:spcAft>
              <a:buNone/>
            </a:pPr>
            <a:r>
              <a:rPr lang="en-GB" dirty="0">
                <a:effectLst/>
                <a:latin typeface="Tw Cen MT" panose="020B0602020104020603" pitchFamily="34" charset="0"/>
                <a:ea typeface="Times New Roman" panose="02020603050405020304" pitchFamily="18" charset="0"/>
              </a:rPr>
              <a:t>Analyse personal practice developments that are responsive to changing needs of the sector</a:t>
            </a:r>
            <a:r>
              <a:rPr lang="en-GB" dirty="0">
                <a:effectLst/>
                <a:latin typeface="Arial" panose="020B0604020202020204" pitchFamily="34" charset="0"/>
                <a:ea typeface="Times New Roman" panose="02020603050405020304" pitchFamily="18" charset="0"/>
              </a:rPr>
              <a:t>.</a:t>
            </a:r>
          </a:p>
          <a:p>
            <a:pPr marL="0" indent="0">
              <a:spcAft>
                <a:spcPts val="800"/>
              </a:spcAft>
              <a:buNone/>
            </a:pPr>
            <a:r>
              <a:rPr lang="en-GB" b="1" i="1" dirty="0">
                <a:highlight>
                  <a:srgbClr val="FF00FF"/>
                </a:highlight>
                <a:latin typeface="Candara" panose="020E0502030303020204" pitchFamily="34" charset="0"/>
              </a:rPr>
              <a:t>Learning outcomes At the end of this lesson students will be able to </a:t>
            </a:r>
            <a:r>
              <a:rPr lang="en-GB" b="1" i="1" dirty="0">
                <a:highlight>
                  <a:srgbClr val="FF00FF"/>
                </a:highlight>
                <a:latin typeface="Tw Cen MT" panose="020B0602020104020603" pitchFamily="34" charset="0"/>
              </a:rPr>
              <a:t>;</a:t>
            </a:r>
          </a:p>
          <a:p>
            <a:pPr marL="0" indent="0">
              <a:buNone/>
            </a:pPr>
            <a:endParaRPr lang="en-GB" b="1" i="1" dirty="0">
              <a:highlight>
                <a:srgbClr val="00FF00"/>
              </a:highlight>
              <a:latin typeface="Tw Cen MT" panose="020B0602020104020603" pitchFamily="34" charset="0"/>
            </a:endParaRPr>
          </a:p>
          <a:p>
            <a:pPr marL="514350" indent="-514350">
              <a:buFont typeface="+mj-lt"/>
              <a:buAutoNum type="arabicPeriod"/>
            </a:pPr>
            <a:r>
              <a:rPr lang="en-GB" dirty="0">
                <a:effectLst/>
                <a:latin typeface="Tw Cen MT" panose="020B0602020104020603" pitchFamily="34" charset="0"/>
                <a:ea typeface="Times New Roman" panose="02020603050405020304" pitchFamily="18" charset="0"/>
              </a:rPr>
              <a:t>Exploring critical incidents analysis and its role in healthcare practice </a:t>
            </a:r>
          </a:p>
          <a:p>
            <a:pPr marL="514350" indent="-514350">
              <a:buFont typeface="+mj-lt"/>
              <a:buAutoNum type="arabicPeriod"/>
            </a:pPr>
            <a:r>
              <a:rPr lang="en-GB" dirty="0">
                <a:latin typeface="Tw Cen MT" panose="020B0602020104020603" pitchFamily="34" charset="0"/>
              </a:rPr>
              <a:t>Describe typical models used for </a:t>
            </a:r>
            <a:r>
              <a:rPr lang="en-GB" dirty="0">
                <a:latin typeface="Tw Cen MT" panose="020B0602020104020603" pitchFamily="34" charset="0"/>
                <a:hlinkClick r:id="rId3" tooltip="reflection">
                  <a:extLst>
                    <a:ext uri="{A12FA001-AC4F-418D-AE19-62706E023703}">
                      <ahyp:hlinkClr xmlns:ahyp="http://schemas.microsoft.com/office/drawing/2018/hyperlinkcolor" val="tx"/>
                    </a:ext>
                  </a:extLst>
                </a:hlinkClick>
              </a:rPr>
              <a:t>reflection</a:t>
            </a:r>
            <a:r>
              <a:rPr lang="en-GB" dirty="0">
                <a:latin typeface="Tw Cen MT" panose="020B0602020104020603" pitchFamily="34" charset="0"/>
              </a:rPr>
              <a:t> in health and social care practice</a:t>
            </a:r>
          </a:p>
          <a:p>
            <a:pPr marL="514350" indent="-514350">
              <a:buFont typeface="+mj-lt"/>
              <a:buAutoNum type="arabicPeriod"/>
            </a:pPr>
            <a:endParaRPr lang="en-GB" sz="2000" dirty="0">
              <a:effectLst/>
              <a:latin typeface="Tw Cen MT" panose="020B0602020104020603" pitchFamily="34" charset="0"/>
              <a:ea typeface="Times New Roman" panose="02020603050405020304" pitchFamily="18" charset="0"/>
            </a:endParaRPr>
          </a:p>
          <a:p>
            <a:pPr marL="514350" indent="-514350">
              <a:buFont typeface="+mj-lt"/>
              <a:buAutoNum type="arabicPeriod"/>
            </a:pPr>
            <a:endParaRPr lang="en-GB" sz="2000" b="1" dirty="0"/>
          </a:p>
          <a:p>
            <a:pPr marL="0" indent="0">
              <a:buNone/>
            </a:pPr>
            <a:endParaRPr lang="en-GB" sz="2000" dirty="0"/>
          </a:p>
          <a:p>
            <a:pPr marL="0" indent="0">
              <a:buNone/>
            </a:pPr>
            <a:endParaRPr lang="en-GB" sz="2000" dirty="0"/>
          </a:p>
          <a:p>
            <a:pPr marL="0" indent="0">
              <a:buNone/>
            </a:pPr>
            <a:endParaRPr lang="en-GB" sz="2000" dirty="0">
              <a:latin typeface="Tw Cen MT" panose="020B0602020104020603" pitchFamily="34" charset="0"/>
            </a:endParaRPr>
          </a:p>
          <a:p>
            <a:endParaRPr lang="en-GB" sz="2000" dirty="0"/>
          </a:p>
        </p:txBody>
      </p:sp>
      <p:grpSp>
        <p:nvGrpSpPr>
          <p:cNvPr id="73" name="Group 72">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4"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D1148DD-0E9C-4D7C-A524-7BA032D78CC9}"/>
              </a:ext>
            </a:extLst>
          </p:cNvPr>
          <p:cNvSpPr>
            <a:spLocks noGrp="1"/>
          </p:cNvSpPr>
          <p:nvPr>
            <p:ph type="ftr" sz="quarter" idx="11"/>
          </p:nvPr>
        </p:nvSpPr>
        <p:spPr>
          <a:xfrm>
            <a:off x="4587610" y="6356350"/>
            <a:ext cx="3016781"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1240808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8CCA4-8C77-42CE-BB98-3743C2C8F6CF}"/>
              </a:ext>
            </a:extLst>
          </p:cNvPr>
          <p:cNvSpPr>
            <a:spLocks noGrp="1"/>
          </p:cNvSpPr>
          <p:nvPr>
            <p:ph idx="1"/>
          </p:nvPr>
        </p:nvSpPr>
        <p:spPr>
          <a:xfrm>
            <a:off x="4942369" y="450315"/>
            <a:ext cx="6586489" cy="5592676"/>
          </a:xfrm>
        </p:spPr>
        <p:txBody>
          <a:bodyPr>
            <a:noAutofit/>
          </a:bodyPr>
          <a:lstStyle/>
          <a:p>
            <a:r>
              <a:rPr lang="en-GB" sz="2000" b="1" dirty="0">
                <a:solidFill>
                  <a:schemeClr val="bg1"/>
                </a:solidFill>
                <a:highlight>
                  <a:srgbClr val="000000"/>
                </a:highlight>
              </a:rPr>
              <a:t>Schön (1991) presented the concept of 'reflection in action' and 'reflection on action':</a:t>
            </a:r>
          </a:p>
          <a:p>
            <a:endParaRPr lang="en-GB" sz="2000" dirty="0"/>
          </a:p>
          <a:p>
            <a:r>
              <a:rPr lang="en-GB" sz="2000" dirty="0"/>
              <a:t>Reflection in action	Reflection on action</a:t>
            </a:r>
          </a:p>
          <a:p>
            <a:r>
              <a:rPr lang="en-GB" sz="2000" dirty="0"/>
              <a:t>Experiencing</a:t>
            </a:r>
          </a:p>
          <a:p>
            <a:r>
              <a:rPr lang="en-GB" sz="2000" dirty="0"/>
              <a:t>Thinking on your feet</a:t>
            </a:r>
          </a:p>
          <a:p>
            <a:r>
              <a:rPr lang="en-GB" sz="2000" dirty="0"/>
              <a:t>Thinking about what to do next</a:t>
            </a:r>
          </a:p>
          <a:p>
            <a:r>
              <a:rPr lang="en-GB" sz="2000" dirty="0"/>
              <a:t>Acting straight away</a:t>
            </a:r>
          </a:p>
          <a:p>
            <a:r>
              <a:rPr lang="en-GB" sz="2000" dirty="0"/>
              <a:t>Thinking about something that has happened</a:t>
            </a:r>
          </a:p>
          <a:p>
            <a:r>
              <a:rPr lang="en-GB" sz="2000" dirty="0"/>
              <a:t>Thinking what you would do differently next time</a:t>
            </a:r>
          </a:p>
          <a:p>
            <a:r>
              <a:rPr lang="en-GB" sz="2000" dirty="0"/>
              <a:t>Taking your time</a:t>
            </a:r>
          </a:p>
          <a:p>
            <a:r>
              <a:rPr lang="en-GB" sz="2000" dirty="0"/>
              <a:t>Schön's theory is that there are two types of reflection, one during and one after an activity or event.</a:t>
            </a:r>
          </a:p>
          <a:p>
            <a:endParaRPr lang="en-GB" sz="2000" dirty="0"/>
          </a:p>
        </p:txBody>
      </p:sp>
      <p:pic>
        <p:nvPicPr>
          <p:cNvPr id="6" name="Picture 5" descr="One in a crowd">
            <a:extLst>
              <a:ext uri="{FF2B5EF4-FFF2-40B4-BE49-F238E27FC236}">
                <a16:creationId xmlns:a16="http://schemas.microsoft.com/office/drawing/2014/main" id="{51199B4D-7748-4F5E-8732-D413BF78F71C}"/>
              </a:ext>
            </a:extLst>
          </p:cNvPr>
          <p:cNvPicPr>
            <a:picLocks noChangeAspect="1"/>
          </p:cNvPicPr>
          <p:nvPr/>
        </p:nvPicPr>
        <p:blipFill rotWithShape="1">
          <a:blip r:embed="rId2"/>
          <a:srcRect l="29010" r="20294"/>
          <a:stretch/>
        </p:blipFill>
        <p:spPr>
          <a:xfrm>
            <a:off x="20" y="10"/>
            <a:ext cx="4635571" cy="6857990"/>
          </a:xfrm>
          <a:prstGeom prst="rect">
            <a:avLst/>
          </a:prstGeom>
          <a:effectLst/>
        </p:spPr>
      </p:pic>
      <p:cxnSp>
        <p:nvCxnSpPr>
          <p:cNvPr id="15" name="Straight Connector 14">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B38F6C"/>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9ADD51BE-1BAC-40F0-9983-2ECC33D016A9}"/>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GB"/>
              <a:t>Created by Tayo Alebiosu</a:t>
            </a:r>
          </a:p>
        </p:txBody>
      </p:sp>
    </p:spTree>
    <p:extLst>
      <p:ext uri="{BB962C8B-B14F-4D97-AF65-F5344CB8AC3E}">
        <p14:creationId xmlns:p14="http://schemas.microsoft.com/office/powerpoint/2010/main" val="737327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Empty speech bubbles">
            <a:extLst>
              <a:ext uri="{FF2B5EF4-FFF2-40B4-BE49-F238E27FC236}">
                <a16:creationId xmlns:a16="http://schemas.microsoft.com/office/drawing/2014/main" id="{F0AF73F2-E41D-419B-A66A-5EDFDAA0159F}"/>
              </a:ext>
            </a:extLst>
          </p:cNvPr>
          <p:cNvPicPr>
            <a:picLocks noChangeAspect="1"/>
          </p:cNvPicPr>
          <p:nvPr/>
        </p:nvPicPr>
        <p:blipFill rotWithShape="1">
          <a:blip r:embed="rId2"/>
          <a:srcRect t="12252" r="9091" b="11140"/>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44A406-174C-42F6-A0DF-3D4AEDC25A06}"/>
              </a:ext>
            </a:extLst>
          </p:cNvPr>
          <p:cNvSpPr>
            <a:spLocks noGrp="1"/>
          </p:cNvSpPr>
          <p:nvPr>
            <p:ph idx="1"/>
          </p:nvPr>
        </p:nvSpPr>
        <p:spPr>
          <a:xfrm>
            <a:off x="914151" y="878445"/>
            <a:ext cx="6620505" cy="4833038"/>
          </a:xfrm>
        </p:spPr>
        <p:txBody>
          <a:bodyPr>
            <a:noAutofit/>
          </a:bodyPr>
          <a:lstStyle/>
          <a:p>
            <a:r>
              <a:rPr lang="en-GB" sz="2000" dirty="0"/>
              <a:t>Reflection in action</a:t>
            </a:r>
          </a:p>
          <a:p>
            <a:endParaRPr lang="en-GB" sz="2000" dirty="0"/>
          </a:p>
          <a:p>
            <a:r>
              <a:rPr lang="en-GB" sz="2000" dirty="0"/>
              <a:t>Experiencing</a:t>
            </a:r>
          </a:p>
          <a:p>
            <a:r>
              <a:rPr lang="en-GB" sz="2000" dirty="0"/>
              <a:t>Thinking on your feet</a:t>
            </a:r>
          </a:p>
          <a:p>
            <a:r>
              <a:rPr lang="en-GB" sz="2000" dirty="0"/>
              <a:t>Thinking about what to do next</a:t>
            </a:r>
          </a:p>
          <a:p>
            <a:r>
              <a:rPr lang="en-GB" sz="2000" dirty="0"/>
              <a:t>Acting straight away</a:t>
            </a:r>
          </a:p>
          <a:p>
            <a:r>
              <a:rPr lang="en-GB" sz="2000" dirty="0"/>
              <a:t>Reflection on action</a:t>
            </a:r>
          </a:p>
          <a:p>
            <a:endParaRPr lang="en-GB" sz="2000" dirty="0"/>
          </a:p>
          <a:p>
            <a:r>
              <a:rPr lang="en-GB" sz="2000" dirty="0"/>
              <a:t>Experiencing</a:t>
            </a:r>
          </a:p>
          <a:p>
            <a:r>
              <a:rPr lang="en-GB" sz="2000" dirty="0"/>
              <a:t>Thinking on your feet</a:t>
            </a:r>
          </a:p>
          <a:p>
            <a:r>
              <a:rPr lang="en-GB" sz="2000" dirty="0"/>
              <a:t>Thinking about what to do next</a:t>
            </a:r>
          </a:p>
          <a:p>
            <a:r>
              <a:rPr lang="en-GB" sz="2000" dirty="0"/>
              <a:t>Acting straight away</a:t>
            </a:r>
          </a:p>
        </p:txBody>
      </p:sp>
      <p:sp>
        <p:nvSpPr>
          <p:cNvPr id="4" name="Footer Placeholder 3">
            <a:extLst>
              <a:ext uri="{FF2B5EF4-FFF2-40B4-BE49-F238E27FC236}">
                <a16:creationId xmlns:a16="http://schemas.microsoft.com/office/drawing/2014/main" id="{6A278D4A-AED4-42AC-AEFE-F345E4E32CB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Created by Tayo Alebiosu</a:t>
            </a:r>
          </a:p>
        </p:txBody>
      </p:sp>
    </p:spTree>
    <p:extLst>
      <p:ext uri="{BB962C8B-B14F-4D97-AF65-F5344CB8AC3E}">
        <p14:creationId xmlns:p14="http://schemas.microsoft.com/office/powerpoint/2010/main" val="1357314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1555AD0-0418-4169-83C6-D1DBFDB82416}"/>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n-GB" sz="900">
                <a:solidFill>
                  <a:schemeClr val="tx1"/>
                </a:solidFill>
              </a:rPr>
              <a:t>Created by Tayo Alebiosu</a:t>
            </a:r>
          </a:p>
        </p:txBody>
      </p:sp>
      <p:sp>
        <p:nvSpPr>
          <p:cNvPr id="3" name="Content Placeholder 2">
            <a:extLst>
              <a:ext uri="{FF2B5EF4-FFF2-40B4-BE49-F238E27FC236}">
                <a16:creationId xmlns:a16="http://schemas.microsoft.com/office/drawing/2014/main" id="{68FB2A66-3446-402E-A9BB-DFC40B74471F}"/>
              </a:ext>
            </a:extLst>
          </p:cNvPr>
          <p:cNvSpPr>
            <a:spLocks noGrp="1"/>
          </p:cNvSpPr>
          <p:nvPr>
            <p:ph idx="1"/>
          </p:nvPr>
        </p:nvSpPr>
        <p:spPr>
          <a:xfrm>
            <a:off x="1155548" y="2217343"/>
            <a:ext cx="9880893" cy="3959619"/>
          </a:xfrm>
        </p:spPr>
        <p:txBody>
          <a:bodyPr>
            <a:normAutofit/>
          </a:bodyPr>
          <a:lstStyle/>
          <a:p>
            <a:r>
              <a:rPr lang="en-GB" sz="2200" dirty="0"/>
              <a:t>Various fields use Schon’s reflective model, though the most common are teaching and health and social care (This is partly because these professions promote continuing professional development (CPD), and reflective practice is a key component of CPD.</a:t>
            </a:r>
          </a:p>
          <a:p>
            <a:endParaRPr lang="en-GB" sz="2200" dirty="0"/>
          </a:p>
          <a:p>
            <a:r>
              <a:rPr lang="en-GB" sz="2200" dirty="0"/>
              <a:t>It is interesting to note that Schon defined professional practice (including the reflective process) as an ‘artistry’. Indeed, he believed that the practitioner’s ability to reflect upon and competently manage unique and difficult situations was a form of ‘artistry’.</a:t>
            </a:r>
          </a:p>
        </p:txBody>
      </p:sp>
      <p:sp>
        <p:nvSpPr>
          <p:cNvPr id="12" name="TextBox 11">
            <a:extLst>
              <a:ext uri="{FF2B5EF4-FFF2-40B4-BE49-F238E27FC236}">
                <a16:creationId xmlns:a16="http://schemas.microsoft.com/office/drawing/2014/main" id="{F5F45EBD-51C4-44A8-90C6-001D617A93F6}"/>
              </a:ext>
            </a:extLst>
          </p:cNvPr>
          <p:cNvSpPr txBox="1"/>
          <p:nvPr/>
        </p:nvSpPr>
        <p:spPr>
          <a:xfrm>
            <a:off x="2040835" y="638271"/>
            <a:ext cx="7209183" cy="461665"/>
          </a:xfrm>
          <a:prstGeom prst="rect">
            <a:avLst/>
          </a:prstGeom>
          <a:noFill/>
        </p:spPr>
        <p:txBody>
          <a:bodyPr wrap="square">
            <a:spAutoFit/>
          </a:bodyPr>
          <a:lstStyle/>
          <a:p>
            <a:pPr marL="0" indent="0">
              <a:buNone/>
            </a:pPr>
            <a:r>
              <a:rPr lang="en-GB" sz="2400" b="1" dirty="0">
                <a:solidFill>
                  <a:schemeClr val="bg1"/>
                </a:solidFill>
              </a:rPr>
              <a:t>What fields use Schön’s reflection in action model?</a:t>
            </a:r>
          </a:p>
        </p:txBody>
      </p:sp>
    </p:spTree>
    <p:extLst>
      <p:ext uri="{BB962C8B-B14F-4D97-AF65-F5344CB8AC3E}">
        <p14:creationId xmlns:p14="http://schemas.microsoft.com/office/powerpoint/2010/main" val="825425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0A3A77-E991-46E0-8829-BBE072DA4C06}"/>
              </a:ext>
            </a:extLst>
          </p:cNvPr>
          <p:cNvSpPr>
            <a:spLocks noGrp="1"/>
          </p:cNvSpPr>
          <p:nvPr>
            <p:ph idx="1"/>
          </p:nvPr>
        </p:nvSpPr>
        <p:spPr>
          <a:xfrm>
            <a:off x="477078" y="1007165"/>
            <a:ext cx="10876722" cy="5169798"/>
          </a:xfrm>
        </p:spPr>
        <p:txBody>
          <a:bodyPr>
            <a:normAutofit fontScale="92500" lnSpcReduction="20000"/>
          </a:bodyPr>
          <a:lstStyle/>
          <a:p>
            <a:pPr marL="0" indent="0">
              <a:buNone/>
            </a:pPr>
            <a:r>
              <a:rPr lang="en-GB" dirty="0"/>
              <a:t>Why is Schön’s model a good reflective model?</a:t>
            </a:r>
          </a:p>
          <a:p>
            <a:r>
              <a:rPr lang="en-GB" dirty="0"/>
              <a:t>Schon’s model is a good reflective model, primarily because </a:t>
            </a:r>
            <a:r>
              <a:rPr lang="en-GB" dirty="0">
                <a:highlight>
                  <a:srgbClr val="FFFF00"/>
                </a:highlight>
              </a:rPr>
              <a:t>it emphasises the usefulness of reflecting whilst in action</a:t>
            </a:r>
            <a:r>
              <a:rPr lang="en-GB" dirty="0"/>
              <a:t>. However, speaking more generally, Schon’s theoretical perspective is positive and empowering because it recognises the special ‘</a:t>
            </a:r>
            <a:r>
              <a:rPr lang="en-GB" dirty="0">
                <a:highlight>
                  <a:srgbClr val="00FFFF"/>
                </a:highlight>
              </a:rPr>
              <a:t>intelligence</a:t>
            </a:r>
            <a:r>
              <a:rPr lang="en-GB" dirty="0"/>
              <a:t>’ or ‘</a:t>
            </a:r>
            <a:r>
              <a:rPr lang="en-GB" dirty="0">
                <a:solidFill>
                  <a:schemeClr val="bg1"/>
                </a:solidFill>
                <a:highlight>
                  <a:srgbClr val="008080"/>
                </a:highlight>
              </a:rPr>
              <a:t>artistry’</a:t>
            </a:r>
            <a:r>
              <a:rPr lang="en-GB" dirty="0">
                <a:solidFill>
                  <a:schemeClr val="bg1"/>
                </a:solidFill>
              </a:rPr>
              <a:t> </a:t>
            </a:r>
            <a:r>
              <a:rPr lang="en-GB" dirty="0"/>
              <a:t>of the practitioner (Edwards, 2017). </a:t>
            </a:r>
          </a:p>
          <a:p>
            <a:r>
              <a:rPr lang="en-GB" dirty="0"/>
              <a:t>Schon has lamented that, traditionally ‘the researcher’s role is distinct from, and usually considered superior to, the role of the practitioner’ (Schon, 1983, p.335). In contrast, however, Schon values the special role of the practitioner and instead helps them to access and nurture knowledge which they already have (via reflection), for the purposes of enhancing their practice (Kinsella, 2010). </a:t>
            </a:r>
          </a:p>
          <a:p>
            <a:r>
              <a:rPr lang="en-GB" dirty="0"/>
              <a:t>Thus, it can be said that Schon’s model of reflection is particularly empowering for those who use it. It must, nevertheless, be recognised that there are weaknesses as well as strengths to this model, as will be described in more detail below.</a:t>
            </a:r>
          </a:p>
        </p:txBody>
      </p:sp>
      <p:sp>
        <p:nvSpPr>
          <p:cNvPr id="2" name="Footer Placeholder 1">
            <a:extLst>
              <a:ext uri="{FF2B5EF4-FFF2-40B4-BE49-F238E27FC236}">
                <a16:creationId xmlns:a16="http://schemas.microsoft.com/office/drawing/2014/main" id="{1F02ECED-1313-4A3E-BEA4-846605C542A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54748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Freeform: Shape 13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5" name="Isosceles Triangle 14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n Example Of Schons Reflective Practice">
            <a:extLst>
              <a:ext uri="{FF2B5EF4-FFF2-40B4-BE49-F238E27FC236}">
                <a16:creationId xmlns:a16="http://schemas.microsoft.com/office/drawing/2014/main" id="{D11BB87F-CC40-49A1-B018-1EADEDD8A9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6896" y="220969"/>
            <a:ext cx="11117085" cy="623217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7" name="Isosceles Triangle 14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39BF4CB-44BF-49E3-A557-3E3D75B1A090}"/>
              </a:ext>
            </a:extLst>
          </p:cNvPr>
          <p:cNvSpPr txBox="1"/>
          <p:nvPr/>
        </p:nvSpPr>
        <p:spPr>
          <a:xfrm>
            <a:off x="3254017" y="36303"/>
            <a:ext cx="6102626" cy="369332"/>
          </a:xfrm>
          <a:prstGeom prst="rect">
            <a:avLst/>
          </a:prstGeom>
          <a:noFill/>
        </p:spPr>
        <p:txBody>
          <a:bodyPr wrap="square">
            <a:spAutoFit/>
          </a:bodyPr>
          <a:lstStyle/>
          <a:p>
            <a:r>
              <a:rPr lang="en-GB" dirty="0"/>
              <a:t>Schön’s reflective model: An example</a:t>
            </a:r>
          </a:p>
        </p:txBody>
      </p:sp>
      <p:sp>
        <p:nvSpPr>
          <p:cNvPr id="2" name="Footer Placeholder 1">
            <a:extLst>
              <a:ext uri="{FF2B5EF4-FFF2-40B4-BE49-F238E27FC236}">
                <a16:creationId xmlns:a16="http://schemas.microsoft.com/office/drawing/2014/main" id="{A7146B98-861C-4720-A6F3-0E121525E33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996527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hite puzzle with one red piece">
            <a:extLst>
              <a:ext uri="{FF2B5EF4-FFF2-40B4-BE49-F238E27FC236}">
                <a16:creationId xmlns:a16="http://schemas.microsoft.com/office/drawing/2014/main" id="{AB6062C7-9EA5-476E-801A-9EAFE7EB3036}"/>
              </a:ext>
            </a:extLst>
          </p:cNvPr>
          <p:cNvPicPr>
            <a:picLocks noChangeAspect="1"/>
          </p:cNvPicPr>
          <p:nvPr/>
        </p:nvPicPr>
        <p:blipFill rotWithShape="1">
          <a:blip r:embed="rId2"/>
          <a:srcRect t="3573" r="9091" b="5518"/>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35EC67-4798-49BB-BB0F-8C3FAD40B2AE}"/>
              </a:ext>
            </a:extLst>
          </p:cNvPr>
          <p:cNvSpPr>
            <a:spLocks noGrp="1"/>
          </p:cNvSpPr>
          <p:nvPr>
            <p:ph idx="1"/>
          </p:nvPr>
        </p:nvSpPr>
        <p:spPr>
          <a:xfrm>
            <a:off x="594109" y="801858"/>
            <a:ext cx="6620505" cy="5092915"/>
          </a:xfrm>
        </p:spPr>
        <p:txBody>
          <a:bodyPr>
            <a:normAutofit/>
          </a:bodyPr>
          <a:lstStyle/>
          <a:p>
            <a:pPr marL="0" indent="0">
              <a:buNone/>
            </a:pPr>
            <a:r>
              <a:rPr lang="en-GB" sz="2400" dirty="0">
                <a:solidFill>
                  <a:schemeClr val="bg1"/>
                </a:solidFill>
                <a:highlight>
                  <a:srgbClr val="008000"/>
                </a:highlight>
              </a:rPr>
              <a:t>Schön’s reflective model: An example</a:t>
            </a:r>
          </a:p>
          <a:p>
            <a:r>
              <a:rPr lang="en-GB" sz="2400" dirty="0"/>
              <a:t>Above is an example of a nurse’s reflection using Schon’s reflective model (1983/1991). At the ‘knowing in action stage’, the practitioner began by considering the activities they know how to conduct effortlessly and without thought.</a:t>
            </a:r>
          </a:p>
          <a:p>
            <a:r>
              <a:rPr lang="en-GB" sz="2400" dirty="0"/>
              <a:t> </a:t>
            </a:r>
            <a:r>
              <a:rPr lang="en-GB" sz="2400" dirty="0">
                <a:highlight>
                  <a:srgbClr val="FFFF00"/>
                </a:highlight>
              </a:rPr>
              <a:t>In the example, </a:t>
            </a:r>
            <a:r>
              <a:rPr lang="en-GB" sz="2400" dirty="0"/>
              <a:t>welcoming a patient is the skill that the nurse knows how to do intuitively. </a:t>
            </a:r>
          </a:p>
          <a:p>
            <a:r>
              <a:rPr lang="en-GB" sz="2400" dirty="0"/>
              <a:t>At the ‘reflection in action’ stage, the nurse has reflected on an intervention she tried when attempting to calm down an unhappy child.</a:t>
            </a:r>
          </a:p>
          <a:p>
            <a:pPr marL="0" indent="0">
              <a:buNone/>
            </a:pPr>
            <a:endParaRPr lang="en-GB" sz="2000" dirty="0"/>
          </a:p>
        </p:txBody>
      </p:sp>
      <p:sp>
        <p:nvSpPr>
          <p:cNvPr id="2" name="Footer Placeholder 1">
            <a:extLst>
              <a:ext uri="{FF2B5EF4-FFF2-40B4-BE49-F238E27FC236}">
                <a16:creationId xmlns:a16="http://schemas.microsoft.com/office/drawing/2014/main" id="{D634B9A5-0D6B-4A73-A89C-717B0960D99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Created by Tayo Alebiosu</a:t>
            </a:r>
          </a:p>
        </p:txBody>
      </p:sp>
    </p:spTree>
    <p:extLst>
      <p:ext uri="{BB962C8B-B14F-4D97-AF65-F5344CB8AC3E}">
        <p14:creationId xmlns:p14="http://schemas.microsoft.com/office/powerpoint/2010/main" val="1663220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hite puzzle with one red piece">
            <a:extLst>
              <a:ext uri="{FF2B5EF4-FFF2-40B4-BE49-F238E27FC236}">
                <a16:creationId xmlns:a16="http://schemas.microsoft.com/office/drawing/2014/main" id="{C540780B-CBB2-4F49-9428-8FBBB3D2761F}"/>
              </a:ext>
            </a:extLst>
          </p:cNvPr>
          <p:cNvPicPr>
            <a:picLocks noChangeAspect="1"/>
          </p:cNvPicPr>
          <p:nvPr/>
        </p:nvPicPr>
        <p:blipFill rotWithShape="1">
          <a:blip r:embed="rId2"/>
          <a:srcRect t="3573" r="9091" b="5518"/>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2C5F10-0B0E-4FA9-817A-A63125522964}"/>
              </a:ext>
            </a:extLst>
          </p:cNvPr>
          <p:cNvSpPr>
            <a:spLocks noGrp="1"/>
          </p:cNvSpPr>
          <p:nvPr>
            <p:ph idx="1"/>
          </p:nvPr>
        </p:nvSpPr>
        <p:spPr>
          <a:xfrm>
            <a:off x="594109" y="834887"/>
            <a:ext cx="6620505" cy="5059886"/>
          </a:xfrm>
        </p:spPr>
        <p:txBody>
          <a:bodyPr>
            <a:normAutofit/>
          </a:bodyPr>
          <a:lstStyle/>
          <a:p>
            <a:r>
              <a:rPr lang="en-GB" dirty="0">
                <a:solidFill>
                  <a:schemeClr val="bg1"/>
                </a:solidFill>
                <a:highlight>
                  <a:srgbClr val="008000"/>
                </a:highlight>
              </a:rPr>
              <a:t>Schön’s reflective model: An example </a:t>
            </a:r>
          </a:p>
          <a:p>
            <a:r>
              <a:rPr lang="en-GB" sz="2000" dirty="0"/>
              <a:t>Finally, the ‘reflection on action’ stage asked the practitioner to consider what went well/badly and what they would change next time. </a:t>
            </a:r>
          </a:p>
          <a:p>
            <a:r>
              <a:rPr lang="en-GB" sz="2000" dirty="0"/>
              <a:t>The practitioner has stated how they would behave differently next time. </a:t>
            </a:r>
          </a:p>
          <a:p>
            <a:r>
              <a:rPr lang="en-GB" sz="2000" dirty="0"/>
              <a:t>It is possible to see how, over time, this reflective process could reshape the practitioner’s ‘knowing in action’ statement. </a:t>
            </a:r>
          </a:p>
          <a:p>
            <a:r>
              <a:rPr lang="en-GB" sz="2000" dirty="0"/>
              <a:t>That is, the practitioner may gradually begin to develop a new way of welcoming patients that will eventually become intuitive but will have incorporated insights from various instances of reflection (Kinsella, 2010). </a:t>
            </a:r>
          </a:p>
          <a:p>
            <a:endParaRPr lang="en-GB" sz="2000" dirty="0"/>
          </a:p>
        </p:txBody>
      </p:sp>
      <p:sp>
        <p:nvSpPr>
          <p:cNvPr id="2" name="Footer Placeholder 1">
            <a:extLst>
              <a:ext uri="{FF2B5EF4-FFF2-40B4-BE49-F238E27FC236}">
                <a16:creationId xmlns:a16="http://schemas.microsoft.com/office/drawing/2014/main" id="{6471DBE7-F894-4DC4-8A62-8510DB5D8E5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Created by Tayo Alebiosu</a:t>
            </a:r>
          </a:p>
        </p:txBody>
      </p:sp>
    </p:spTree>
    <p:extLst>
      <p:ext uri="{BB962C8B-B14F-4D97-AF65-F5344CB8AC3E}">
        <p14:creationId xmlns:p14="http://schemas.microsoft.com/office/powerpoint/2010/main" val="1440286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reflection image">
            <a:extLst>
              <a:ext uri="{FF2B5EF4-FFF2-40B4-BE49-F238E27FC236}">
                <a16:creationId xmlns:a16="http://schemas.microsoft.com/office/drawing/2014/main" id="{C96D932B-66BA-463A-9F0D-04BECA2A6A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290" r="18375"/>
          <a:stretch/>
        </p:blipFill>
        <p:spPr bwMode="auto">
          <a:xfrm>
            <a:off x="7877908" y="1701392"/>
            <a:ext cx="4333773" cy="5096972"/>
          </a:xfrm>
          <a:custGeom>
            <a:avLst/>
            <a:gdLst>
              <a:gd name="connsiteX0" fmla="*/ 4441 w 4827922"/>
              <a:gd name="connsiteY0" fmla="*/ 0 h 6858000"/>
              <a:gd name="connsiteX1" fmla="*/ 4827922 w 4827922"/>
              <a:gd name="connsiteY1" fmla="*/ 0 h 6858000"/>
              <a:gd name="connsiteX2" fmla="*/ 4827922 w 4827922"/>
              <a:gd name="connsiteY2" fmla="*/ 6858000 h 6858000"/>
              <a:gd name="connsiteX3" fmla="*/ 0 w 4827922"/>
              <a:gd name="connsiteY3" fmla="*/ 6858000 h 6858000"/>
              <a:gd name="connsiteX4" fmla="*/ 106674 w 4827922"/>
              <a:gd name="connsiteY4" fmla="*/ 6638378 h 6858000"/>
              <a:gd name="connsiteX5" fmla="*/ 777229 w 4827922"/>
              <a:gd name="connsiteY5" fmla="*/ 3424428 h 6858000"/>
              <a:gd name="connsiteX6" fmla="*/ 106674 w 4827922"/>
              <a:gd name="connsiteY6" fmla="*/ 21047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7922" h="6858000">
                <a:moveTo>
                  <a:pt x="4441" y="0"/>
                </a:moveTo>
                <a:lnTo>
                  <a:pt x="4827922" y="0"/>
                </a:lnTo>
                <a:lnTo>
                  <a:pt x="4827922" y="6858000"/>
                </a:lnTo>
                <a:lnTo>
                  <a:pt x="0" y="6858000"/>
                </a:lnTo>
                <a:lnTo>
                  <a:pt x="106674" y="6638378"/>
                </a:lnTo>
                <a:cubicBezTo>
                  <a:pt x="530028" y="5720938"/>
                  <a:pt x="777229" y="4614948"/>
                  <a:pt x="777229" y="3424428"/>
                </a:cubicBezTo>
                <a:cubicBezTo>
                  <a:pt x="777229" y="2233909"/>
                  <a:pt x="530028" y="1127919"/>
                  <a:pt x="106674" y="210478"/>
                </a:cubicBezTo>
                <a:close/>
              </a:path>
            </a:pathLst>
          </a:cu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962DE0C-3616-4F6D-B6D5-8591641F8F0E}"/>
              </a:ext>
            </a:extLst>
          </p:cNvPr>
          <p:cNvSpPr>
            <a:spLocks noGrp="1"/>
          </p:cNvSpPr>
          <p:nvPr>
            <p:ph type="ctrTitle"/>
          </p:nvPr>
        </p:nvSpPr>
        <p:spPr>
          <a:xfrm>
            <a:off x="214341" y="80513"/>
            <a:ext cx="6658223" cy="833887"/>
          </a:xfrm>
        </p:spPr>
        <p:txBody>
          <a:bodyPr vert="horz" lIns="91440" tIns="45720" rIns="91440" bIns="45720" rtlCol="0" anchor="ctr">
            <a:normAutofit/>
          </a:bodyPr>
          <a:lstStyle/>
          <a:p>
            <a:r>
              <a:rPr lang="en-US" sz="3600" b="1" kern="1200" dirty="0">
                <a:solidFill>
                  <a:srgbClr val="0070C0"/>
                </a:solidFill>
                <a:latin typeface="Tw Cen MT" panose="020B0602020104020603" pitchFamily="34" charset="0"/>
              </a:rPr>
              <a:t>Video Activity on reflection</a:t>
            </a:r>
          </a:p>
        </p:txBody>
      </p:sp>
      <p:sp>
        <p:nvSpPr>
          <p:cNvPr id="3" name="Subtitle 2">
            <a:extLst>
              <a:ext uri="{FF2B5EF4-FFF2-40B4-BE49-F238E27FC236}">
                <a16:creationId xmlns:a16="http://schemas.microsoft.com/office/drawing/2014/main" id="{4A78CB23-D587-473C-AC8B-FAEF9EFCC797}"/>
              </a:ext>
            </a:extLst>
          </p:cNvPr>
          <p:cNvSpPr>
            <a:spLocks noGrp="1"/>
          </p:cNvSpPr>
          <p:nvPr>
            <p:ph type="subTitle" idx="1"/>
          </p:nvPr>
        </p:nvSpPr>
        <p:spPr>
          <a:xfrm>
            <a:off x="167380" y="1113183"/>
            <a:ext cx="7320098" cy="5380382"/>
          </a:xfrm>
        </p:spPr>
        <p:txBody>
          <a:bodyPr vert="horz" lIns="91440" tIns="45720" rIns="91440" bIns="45720" rtlCol="0">
            <a:normAutofit fontScale="92500"/>
          </a:bodyPr>
          <a:lstStyle/>
          <a:p>
            <a:pPr algn="l"/>
            <a:r>
              <a:rPr lang="en-US" sz="2800" dirty="0">
                <a:latin typeface="Tw Cen MT" panose="020B0602020104020603" pitchFamily="34" charset="0"/>
              </a:rPr>
              <a:t>In small group,</a:t>
            </a:r>
          </a:p>
          <a:p>
            <a:pPr algn="l"/>
            <a:r>
              <a:rPr lang="en-US" sz="2800" dirty="0">
                <a:latin typeface="Tw Cen MT" panose="020B0602020104020603" pitchFamily="34" charset="0"/>
              </a:rPr>
              <a:t>From the video clip below: </a:t>
            </a:r>
          </a:p>
          <a:p>
            <a:pPr algn="l"/>
            <a:r>
              <a:rPr lang="en-US" sz="2800" dirty="0">
                <a:latin typeface="Tw Cen MT" panose="020B0602020104020603" pitchFamily="34" charset="0"/>
              </a:rPr>
              <a:t>Students should identify: </a:t>
            </a:r>
          </a:p>
          <a:p>
            <a:pPr marL="457200" indent="-457200" algn="l">
              <a:buFont typeface="Arial" panose="020B0604020202020204" pitchFamily="34" charset="0"/>
              <a:buChar char="•"/>
            </a:pPr>
            <a:r>
              <a:rPr lang="en-US" sz="2800" dirty="0">
                <a:latin typeface="Tw Cen MT" panose="020B0602020104020603" pitchFamily="34" charset="0"/>
              </a:rPr>
              <a:t>How the doctor </a:t>
            </a:r>
            <a:r>
              <a:rPr lang="en-US" sz="2800" dirty="0">
                <a:highlight>
                  <a:srgbClr val="FFFF00"/>
                </a:highlight>
                <a:latin typeface="Tw Cen MT" panose="020B0602020104020603" pitchFamily="34" charset="0"/>
              </a:rPr>
              <a:t>reflected</a:t>
            </a:r>
            <a:r>
              <a:rPr lang="en-US" sz="2800" dirty="0">
                <a:latin typeface="Tw Cen MT" panose="020B0602020104020603" pitchFamily="34" charset="0"/>
              </a:rPr>
              <a:t> on his practice</a:t>
            </a:r>
          </a:p>
          <a:p>
            <a:pPr marL="342900" indent="-228600" algn="l">
              <a:buFont typeface="Arial" panose="020B0604020202020204" pitchFamily="34" charset="0"/>
              <a:buChar char="•"/>
            </a:pPr>
            <a:r>
              <a:rPr lang="en-US" sz="2800" dirty="0">
                <a:latin typeface="Tw Cen MT" panose="020B0602020104020603" pitchFamily="34" charset="0"/>
              </a:rPr>
              <a:t>How he </a:t>
            </a:r>
            <a:r>
              <a:rPr lang="en-US" sz="2800" dirty="0">
                <a:highlight>
                  <a:srgbClr val="FFFF00"/>
                </a:highlight>
                <a:latin typeface="Tw Cen MT" panose="020B0602020104020603" pitchFamily="34" charset="0"/>
              </a:rPr>
              <a:t>learnt</a:t>
            </a:r>
            <a:r>
              <a:rPr lang="en-US" sz="2800" dirty="0">
                <a:latin typeface="Tw Cen MT" panose="020B0602020104020603" pitchFamily="34" charset="0"/>
              </a:rPr>
              <a:t> from his mistakes</a:t>
            </a:r>
          </a:p>
          <a:p>
            <a:pPr marL="342900" indent="-228600" algn="l">
              <a:buFont typeface="Arial" panose="020B0604020202020204" pitchFamily="34" charset="0"/>
              <a:buChar char="•"/>
            </a:pPr>
            <a:r>
              <a:rPr lang="en-US" sz="2800" dirty="0">
                <a:latin typeface="Tw Cen MT" panose="020B0602020104020603" pitchFamily="34" charset="0"/>
              </a:rPr>
              <a:t>How reflection will help him to </a:t>
            </a:r>
            <a:r>
              <a:rPr lang="en-US" sz="2800" dirty="0">
                <a:highlight>
                  <a:srgbClr val="FFFF00"/>
                </a:highlight>
                <a:latin typeface="Tw Cen MT" panose="020B0602020104020603" pitchFamily="34" charset="0"/>
              </a:rPr>
              <a:t>improve</a:t>
            </a:r>
            <a:r>
              <a:rPr lang="en-US" sz="2800" dirty="0">
                <a:latin typeface="Tw Cen MT" panose="020B0602020104020603" pitchFamily="34" charset="0"/>
              </a:rPr>
              <a:t> the quality of service to patients</a:t>
            </a:r>
          </a:p>
          <a:p>
            <a:pPr marL="342900" indent="-228600" algn="l">
              <a:buFont typeface="Arial" panose="020B0604020202020204" pitchFamily="34" charset="0"/>
              <a:buChar char="•"/>
            </a:pPr>
            <a:r>
              <a:rPr lang="en-US" sz="2800" dirty="0">
                <a:latin typeface="Tw Cen MT" panose="020B0602020104020603" pitchFamily="34" charset="0"/>
              </a:rPr>
              <a:t>And what needs to be done to </a:t>
            </a:r>
            <a:r>
              <a:rPr lang="en-US" sz="2800" dirty="0">
                <a:highlight>
                  <a:srgbClr val="FFFF00"/>
                </a:highlight>
                <a:latin typeface="Tw Cen MT" panose="020B0602020104020603" pitchFamily="34" charset="0"/>
              </a:rPr>
              <a:t>improve patients services </a:t>
            </a:r>
            <a:r>
              <a:rPr lang="en-US" sz="2800" dirty="0">
                <a:latin typeface="Tw Cen MT" panose="020B0602020104020603" pitchFamily="34" charset="0"/>
              </a:rPr>
              <a:t>within the department.</a:t>
            </a:r>
          </a:p>
          <a:p>
            <a:pPr marL="114300" algn="l"/>
            <a:endParaRPr lang="en-US" dirty="0">
              <a:latin typeface="Tw Cen MT" panose="020B0602020104020603" pitchFamily="34" charset="0"/>
            </a:endParaRPr>
          </a:p>
          <a:p>
            <a:pPr indent="-228600" algn="l">
              <a:buFont typeface="Arial" panose="020B0604020202020204" pitchFamily="34" charset="0"/>
              <a:buChar char="•"/>
            </a:pPr>
            <a:r>
              <a:rPr lang="en-US" dirty="0">
                <a:latin typeface="Tw Cen MT" panose="020B0602020104020603" pitchFamily="34" charset="0"/>
              </a:rPr>
              <a:t>Reflective Practice scene 1: </a:t>
            </a:r>
            <a:r>
              <a:rPr lang="en-US" dirty="0">
                <a:latin typeface="Tw Cen MT" panose="020B0602020104020603" pitchFamily="34" charset="0"/>
                <a:hlinkClick r:id="rId3"/>
              </a:rPr>
              <a:t>https://youtu.be/c_MdkLzfTDU</a:t>
            </a:r>
            <a:r>
              <a:rPr lang="en-US" dirty="0">
                <a:latin typeface="Tw Cen MT" panose="020B0602020104020603" pitchFamily="34" charset="0"/>
              </a:rPr>
              <a:t> </a:t>
            </a:r>
          </a:p>
          <a:p>
            <a:pPr indent="-228600" algn="l">
              <a:buFont typeface="Arial" panose="020B0604020202020204" pitchFamily="34" charset="0"/>
              <a:buChar char="•"/>
            </a:pPr>
            <a:r>
              <a:rPr lang="en-US" dirty="0">
                <a:latin typeface="Tw Cen MT" panose="020B0602020104020603" pitchFamily="34" charset="0"/>
              </a:rPr>
              <a:t>Reflective Practice scene 2: </a:t>
            </a:r>
            <a:r>
              <a:rPr lang="en-US" dirty="0">
                <a:latin typeface="Tw Cen MT" panose="020B0602020104020603" pitchFamily="34" charset="0"/>
                <a:hlinkClick r:id="rId4"/>
              </a:rPr>
              <a:t>https://youtu.be/F506D1PXXSg</a:t>
            </a:r>
            <a:endParaRPr lang="en-US" dirty="0">
              <a:latin typeface="Tw Cen MT" panose="020B0602020104020603" pitchFamily="34" charset="0"/>
            </a:endParaRPr>
          </a:p>
          <a:p>
            <a:pPr indent="-228600" algn="l">
              <a:buFont typeface="Arial" panose="020B0604020202020204" pitchFamily="34" charset="0"/>
              <a:buChar char="•"/>
            </a:pPr>
            <a:endParaRPr lang="en-US" sz="1400" dirty="0"/>
          </a:p>
        </p:txBody>
      </p:sp>
      <p:pic>
        <p:nvPicPr>
          <p:cNvPr id="4" name="Picture 6" descr="Image result for video image">
            <a:extLst>
              <a:ext uri="{FF2B5EF4-FFF2-40B4-BE49-F238E27FC236}">
                <a16:creationId xmlns:a16="http://schemas.microsoft.com/office/drawing/2014/main" id="{EB51EABA-5928-41E6-A256-DA644DB289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974051">
            <a:off x="4704911" y="1494483"/>
            <a:ext cx="1464659" cy="97184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0DA53E0C-5967-4A46-9486-DE3FFBA271E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643120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AB6DA76D-F995-4A98-B0D5-DFA691CCBC98}"/>
              </a:ext>
            </a:extLst>
          </p:cNvPr>
          <p:cNvSpPr>
            <a:spLocks noGrp="1"/>
          </p:cNvSpPr>
          <p:nvPr>
            <p:ph idx="1"/>
          </p:nvPr>
        </p:nvSpPr>
        <p:spPr>
          <a:xfrm>
            <a:off x="6297233" y="518400"/>
            <a:ext cx="4771607" cy="5837949"/>
          </a:xfrm>
        </p:spPr>
        <p:txBody>
          <a:bodyPr anchor="ctr">
            <a:normAutofit/>
          </a:bodyPr>
          <a:lstStyle/>
          <a:p>
            <a:endParaRPr lang="en-GB" sz="2000" dirty="0">
              <a:solidFill>
                <a:schemeClr val="tx1">
                  <a:alpha val="80000"/>
                </a:schemeClr>
              </a:solidFill>
            </a:endParaRPr>
          </a:p>
          <a:p>
            <a:r>
              <a:rPr lang="en-GB" sz="2000" dirty="0">
                <a:solidFill>
                  <a:schemeClr val="tx1">
                    <a:alpha val="80000"/>
                  </a:schemeClr>
                </a:solidFill>
              </a:rPr>
              <a:t>Gibbs, G. (1988) Learning by Doing: A guide to teaching and learning methods. Further Education Unit, Oxford Brookes University, Oxford.</a:t>
            </a:r>
          </a:p>
          <a:p>
            <a:endParaRPr lang="en-GB" sz="2000" dirty="0">
              <a:solidFill>
                <a:schemeClr val="tx1">
                  <a:alpha val="80000"/>
                </a:schemeClr>
              </a:solidFill>
            </a:endParaRPr>
          </a:p>
          <a:p>
            <a:r>
              <a:rPr lang="en-GB" sz="2000" dirty="0">
                <a:solidFill>
                  <a:schemeClr val="tx1">
                    <a:alpha val="80000"/>
                  </a:schemeClr>
                </a:solidFill>
              </a:rPr>
              <a:t>Kolb, D.A. (1984). Experiential learning: experience as the source of learning and development. Englewood Cliffs, NJ: Prentice Hall.</a:t>
            </a:r>
          </a:p>
          <a:p>
            <a:r>
              <a:rPr lang="en-GB" sz="2000" dirty="0">
                <a:solidFill>
                  <a:schemeClr val="tx1">
                    <a:alpha val="80000"/>
                  </a:schemeClr>
                </a:solidFill>
                <a:hlinkClick r:id="rId2"/>
              </a:rPr>
              <a:t>https://www.nicole-brown.co.uk/reflective-model-according-to-kolb/</a:t>
            </a:r>
            <a:endParaRPr lang="en-GB" sz="2000" dirty="0">
              <a:solidFill>
                <a:schemeClr val="tx1">
                  <a:alpha val="80000"/>
                </a:schemeClr>
              </a:solidFill>
            </a:endParaRPr>
          </a:p>
          <a:p>
            <a:r>
              <a:rPr lang="en-GB" sz="2000" dirty="0">
                <a:solidFill>
                  <a:schemeClr val="tx1">
                    <a:alpha val="80000"/>
                  </a:schemeClr>
                </a:solidFill>
              </a:rPr>
              <a:t>https://www.nursinginpractice.com/professional/how-to-reflect-on-your-practice/</a:t>
            </a:r>
          </a:p>
          <a:p>
            <a:endParaRPr lang="en-GB" sz="2000" dirty="0">
              <a:solidFill>
                <a:schemeClr val="tx1">
                  <a:alpha val="80000"/>
                </a:schemeClr>
              </a:solidFill>
            </a:endParaRPr>
          </a:p>
          <a:p>
            <a:endParaRPr lang="en-GB" sz="2000" dirty="0">
              <a:solidFill>
                <a:schemeClr val="tx1">
                  <a:alpha val="80000"/>
                </a:schemeClr>
              </a:solidFill>
            </a:endParaRPr>
          </a:p>
          <a:p>
            <a:endParaRPr lang="en-GB" sz="2000" dirty="0">
              <a:solidFill>
                <a:schemeClr val="tx1">
                  <a:alpha val="80000"/>
                </a:schemeClr>
              </a:solidFill>
            </a:endParaRPr>
          </a:p>
        </p:txBody>
      </p:sp>
      <p:sp>
        <p:nvSpPr>
          <p:cNvPr id="2" name="Footer Placeholder 1">
            <a:extLst>
              <a:ext uri="{FF2B5EF4-FFF2-40B4-BE49-F238E27FC236}">
                <a16:creationId xmlns:a16="http://schemas.microsoft.com/office/drawing/2014/main" id="{1525AEEB-446B-456A-9348-F4EBDF25A574}"/>
              </a:ext>
            </a:extLst>
          </p:cNvPr>
          <p:cNvSpPr>
            <a:spLocks noGrp="1"/>
          </p:cNvSpPr>
          <p:nvPr>
            <p:ph type="ftr" sz="quarter" idx="11"/>
          </p:nvPr>
        </p:nvSpPr>
        <p:spPr>
          <a:xfrm rot="16200000">
            <a:off x="9812115" y="1591485"/>
            <a:ext cx="3548094" cy="365125"/>
          </a:xfrm>
        </p:spPr>
        <p:txBody>
          <a:bodyPr>
            <a:normAutofit/>
          </a:bodyPr>
          <a:lstStyle/>
          <a:p>
            <a:pPr>
              <a:spcAft>
                <a:spcPts val="600"/>
              </a:spcAft>
            </a:pPr>
            <a:r>
              <a:rPr lang="en-GB">
                <a:solidFill>
                  <a:schemeClr val="tx1">
                    <a:alpha val="60000"/>
                  </a:schemeClr>
                </a:solidFill>
              </a:rPr>
              <a:t>Created by Tayo Alebiosu</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47E2F03-613B-4C25-AB10-34771463F5CC}"/>
              </a:ext>
            </a:extLst>
          </p:cNvPr>
          <p:cNvSpPr txBox="1"/>
          <p:nvPr/>
        </p:nvSpPr>
        <p:spPr>
          <a:xfrm>
            <a:off x="1404730" y="3068042"/>
            <a:ext cx="3379305" cy="646331"/>
          </a:xfrm>
          <a:prstGeom prst="rect">
            <a:avLst/>
          </a:prstGeom>
          <a:noFill/>
        </p:spPr>
        <p:txBody>
          <a:bodyPr wrap="square">
            <a:spAutoFit/>
          </a:bodyPr>
          <a:lstStyle/>
          <a:p>
            <a:r>
              <a:rPr lang="en-GB" sz="3600" dirty="0">
                <a:solidFill>
                  <a:schemeClr val="bg1">
                    <a:alpha val="80000"/>
                  </a:schemeClr>
                </a:solidFill>
                <a:latin typeface="Tw Cen MT" panose="020B0602020104020603" pitchFamily="34" charset="0"/>
              </a:rPr>
              <a:t>Reference:</a:t>
            </a:r>
          </a:p>
        </p:txBody>
      </p:sp>
    </p:spTree>
    <p:extLst>
      <p:ext uri="{BB962C8B-B14F-4D97-AF65-F5344CB8AC3E}">
        <p14:creationId xmlns:p14="http://schemas.microsoft.com/office/powerpoint/2010/main" val="119668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76D912-2316-4D0D-AB35-78E4C972927B}"/>
              </a:ext>
            </a:extLst>
          </p:cNvPr>
          <p:cNvPicPr>
            <a:picLocks noGrp="1" noChangeAspect="1"/>
          </p:cNvPicPr>
          <p:nvPr>
            <p:ph idx="1"/>
          </p:nvPr>
        </p:nvPicPr>
        <p:blipFill>
          <a:blip r:embed="rId2"/>
          <a:stretch>
            <a:fillRect/>
          </a:stretch>
        </p:blipFill>
        <p:spPr>
          <a:xfrm>
            <a:off x="1060174" y="415563"/>
            <a:ext cx="10488360" cy="5355639"/>
          </a:xfrm>
          <a:prstGeom prst="rect">
            <a:avLst/>
          </a:prstGeom>
        </p:spPr>
      </p:pic>
      <p:sp>
        <p:nvSpPr>
          <p:cNvPr id="5" name="Footer Placeholder 4">
            <a:extLst>
              <a:ext uri="{FF2B5EF4-FFF2-40B4-BE49-F238E27FC236}">
                <a16:creationId xmlns:a16="http://schemas.microsoft.com/office/drawing/2014/main" id="{4C405103-FAE6-4818-B715-E8D85C57421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176601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lendar on table">
            <a:extLst>
              <a:ext uri="{FF2B5EF4-FFF2-40B4-BE49-F238E27FC236}">
                <a16:creationId xmlns:a16="http://schemas.microsoft.com/office/drawing/2014/main" id="{6FF5CF95-94F2-4522-A768-1EA0894410D7}"/>
              </a:ext>
            </a:extLst>
          </p:cNvPr>
          <p:cNvPicPr>
            <a:picLocks noChangeAspect="1"/>
          </p:cNvPicPr>
          <p:nvPr/>
        </p:nvPicPr>
        <p:blipFill rotWithShape="1">
          <a:blip r:embed="rId2"/>
          <a:srcRect l="1398" r="39068"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BBABB6D-1BA6-4FF4-94BF-DD0DA5FF95F2}"/>
              </a:ext>
            </a:extLst>
          </p:cNvPr>
          <p:cNvSpPr>
            <a:spLocks noGrp="1"/>
          </p:cNvSpPr>
          <p:nvPr>
            <p:ph idx="1"/>
          </p:nvPr>
        </p:nvSpPr>
        <p:spPr>
          <a:xfrm>
            <a:off x="5781821" y="0"/>
            <a:ext cx="5528604" cy="6705600"/>
          </a:xfrm>
        </p:spPr>
        <p:txBody>
          <a:bodyPr>
            <a:noAutofit/>
          </a:bodyPr>
          <a:lstStyle/>
          <a:p>
            <a:pPr marL="0" indent="0">
              <a:buNone/>
            </a:pPr>
            <a:endParaRPr lang="en-GB" sz="2200" b="1" dirty="0">
              <a:highlight>
                <a:srgbClr val="FFFF00"/>
              </a:highlight>
              <a:latin typeface="Tw Cen MT" panose="020B0602020104020603" pitchFamily="34" charset="0"/>
            </a:endParaRPr>
          </a:p>
          <a:p>
            <a:pPr marL="0" indent="0">
              <a:buNone/>
            </a:pPr>
            <a:r>
              <a:rPr lang="en-GB" sz="2000" b="1" dirty="0">
                <a:highlight>
                  <a:srgbClr val="FFFF00"/>
                </a:highlight>
                <a:latin typeface="Tw Cen MT" panose="020B0602020104020603" pitchFamily="34" charset="0"/>
              </a:rPr>
              <a:t>Presenting your assignment</a:t>
            </a:r>
          </a:p>
          <a:p>
            <a:r>
              <a:rPr lang="en-GB" sz="2000" dirty="0">
                <a:latin typeface="Tw Cen MT" panose="020B0602020104020603" pitchFamily="34" charset="0"/>
              </a:rPr>
              <a:t>Title page-Your student number, the module and submission date </a:t>
            </a:r>
          </a:p>
          <a:p>
            <a:r>
              <a:rPr lang="en-GB" sz="2000" dirty="0">
                <a:latin typeface="Tw Cen MT" panose="020B0602020104020603" pitchFamily="34" charset="0"/>
              </a:rPr>
              <a:t>Content page</a:t>
            </a:r>
          </a:p>
          <a:p>
            <a:r>
              <a:rPr lang="en-GB" sz="2000" dirty="0">
                <a:latin typeface="Tw Cen MT" panose="020B0602020104020603" pitchFamily="34" charset="0"/>
              </a:rPr>
              <a:t>Introduction</a:t>
            </a:r>
            <a:endParaRPr lang="en-GB" sz="2000" b="1" dirty="0">
              <a:highlight>
                <a:srgbClr val="FFFF00"/>
              </a:highlight>
              <a:latin typeface="Tw Cen MT" panose="020B0602020104020603" pitchFamily="34" charset="0"/>
            </a:endParaRPr>
          </a:p>
          <a:p>
            <a:r>
              <a:rPr lang="en-GB" sz="2000" dirty="0">
                <a:latin typeface="Tw Cen MT" panose="020B0602020104020603" pitchFamily="34" charset="0"/>
              </a:rPr>
              <a:t>Font –Ariel, Times New Roman</a:t>
            </a:r>
          </a:p>
          <a:p>
            <a:r>
              <a:rPr lang="en-GB" sz="2000" dirty="0">
                <a:latin typeface="Tw Cen MT" panose="020B0602020104020603" pitchFamily="34" charset="0"/>
              </a:rPr>
              <a:t>Font size -</a:t>
            </a:r>
            <a:r>
              <a:rPr lang="en-GB" sz="2000" dirty="0">
                <a:highlight>
                  <a:srgbClr val="00FFFF"/>
                </a:highlight>
                <a:latin typeface="Tw Cen MT" panose="020B0602020104020603" pitchFamily="34" charset="0"/>
              </a:rPr>
              <a:t>12</a:t>
            </a:r>
          </a:p>
          <a:p>
            <a:r>
              <a:rPr lang="en-GB" sz="2000" dirty="0">
                <a:latin typeface="Tw Cen MT" panose="020B0602020104020603" pitchFamily="34" charset="0"/>
              </a:rPr>
              <a:t>Line spacing – 1.5</a:t>
            </a:r>
          </a:p>
          <a:p>
            <a:r>
              <a:rPr lang="en-GB" sz="2000" dirty="0">
                <a:latin typeface="Tw Cen MT" panose="020B0602020104020603" pitchFamily="34" charset="0"/>
              </a:rPr>
              <a:t>Paragraphing-Not too short or too long</a:t>
            </a:r>
          </a:p>
          <a:p>
            <a:r>
              <a:rPr lang="en-GB" sz="2000" dirty="0">
                <a:latin typeface="Tw Cen MT" panose="020B0602020104020603" pitchFamily="34" charset="0"/>
              </a:rPr>
              <a:t>Page number</a:t>
            </a:r>
          </a:p>
          <a:p>
            <a:r>
              <a:rPr lang="en-GB" sz="2000" dirty="0">
                <a:latin typeface="Tw Cen MT" panose="020B0602020104020603" pitchFamily="34" charset="0"/>
              </a:rPr>
              <a:t>In text referencing using Harvard referencing style</a:t>
            </a:r>
          </a:p>
          <a:p>
            <a:r>
              <a:rPr lang="en-GB" sz="2000" dirty="0">
                <a:latin typeface="Tw Cen MT" panose="020B0602020104020603" pitchFamily="34" charset="0"/>
              </a:rPr>
              <a:t>Reference list using Harvard referencing style</a:t>
            </a:r>
          </a:p>
          <a:p>
            <a:r>
              <a:rPr lang="en-GB" sz="2000" dirty="0">
                <a:latin typeface="Tw Cen MT" panose="020B0602020104020603" pitchFamily="34" charset="0"/>
              </a:rPr>
              <a:t>Reference list should be in alphabetical order</a:t>
            </a:r>
          </a:p>
          <a:p>
            <a:r>
              <a:rPr lang="en-GB" sz="2000" dirty="0">
                <a:latin typeface="Tw Cen MT" panose="020B0602020104020603" pitchFamily="34" charset="0"/>
              </a:rPr>
              <a:t>Proof read for grammar errors </a:t>
            </a:r>
          </a:p>
          <a:p>
            <a:r>
              <a:rPr lang="en-GB" sz="2000" dirty="0">
                <a:latin typeface="Tw Cen MT" panose="020B0602020104020603" pitchFamily="34" charset="0"/>
              </a:rPr>
              <a:t>Submit as a single document i.e. a word document or Pdf</a:t>
            </a:r>
          </a:p>
          <a:p>
            <a:endParaRPr lang="en-GB" sz="2200" dirty="0">
              <a:latin typeface="Tw Cen MT" panose="020B0602020104020603" pitchFamily="34" charset="0"/>
            </a:endParaRPr>
          </a:p>
          <a:p>
            <a:r>
              <a:rPr lang="en-GB" sz="2200" dirty="0">
                <a:latin typeface="Tw Cen MT" panose="020B0602020104020603" pitchFamily="34" charset="0"/>
              </a:rPr>
              <a:t>Conclusion</a:t>
            </a:r>
          </a:p>
          <a:p>
            <a:endParaRPr lang="en-GB" sz="2200" dirty="0">
              <a:latin typeface="Tw Cen MT" panose="020B0602020104020603" pitchFamily="34" charset="0"/>
            </a:endParaRPr>
          </a:p>
          <a:p>
            <a:endParaRPr lang="en-GB" sz="2200" dirty="0">
              <a:latin typeface="Tw Cen MT" panose="020B0602020104020603" pitchFamily="34" charset="0"/>
            </a:endParaRPr>
          </a:p>
        </p:txBody>
      </p:sp>
      <p:sp>
        <p:nvSpPr>
          <p:cNvPr id="2" name="Footer Placeholder 1">
            <a:extLst>
              <a:ext uri="{FF2B5EF4-FFF2-40B4-BE49-F238E27FC236}">
                <a16:creationId xmlns:a16="http://schemas.microsoft.com/office/drawing/2014/main" id="{7BC1DF8A-FF82-4D1D-9715-D107CD82EAD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80228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A4F7-A696-48C7-8076-A7051E936B9B}"/>
              </a:ext>
            </a:extLst>
          </p:cNvPr>
          <p:cNvSpPr>
            <a:spLocks noGrp="1"/>
          </p:cNvSpPr>
          <p:nvPr>
            <p:ph type="title"/>
          </p:nvPr>
        </p:nvSpPr>
        <p:spPr>
          <a:xfrm>
            <a:off x="964760" y="804328"/>
            <a:ext cx="6091312" cy="1205821"/>
          </a:xfrm>
        </p:spPr>
        <p:txBody>
          <a:bodyPr vert="horz" lIns="91440" tIns="45720" rIns="91440" bIns="45720" rtlCol="0">
            <a:normAutofit/>
          </a:bodyPr>
          <a:lstStyle/>
          <a:p>
            <a:r>
              <a:rPr lang="en-US" sz="4000" b="1" kern="1200" dirty="0">
                <a:latin typeface="Tw Cen MT" panose="020B0602020104020603" pitchFamily="34" charset="0"/>
              </a:rPr>
              <a:t>Last session recap (10 minutes)</a:t>
            </a:r>
          </a:p>
        </p:txBody>
      </p:sp>
      <p:sp>
        <p:nvSpPr>
          <p:cNvPr id="49" name="Content Placeholder 5">
            <a:extLst>
              <a:ext uri="{FF2B5EF4-FFF2-40B4-BE49-F238E27FC236}">
                <a16:creationId xmlns:a16="http://schemas.microsoft.com/office/drawing/2014/main" id="{F9AC090A-260C-4A23-93F7-7A4330C929AB}"/>
              </a:ext>
            </a:extLst>
          </p:cNvPr>
          <p:cNvSpPr>
            <a:spLocks noGrp="1"/>
          </p:cNvSpPr>
          <p:nvPr>
            <p:ph idx="1"/>
          </p:nvPr>
        </p:nvSpPr>
        <p:spPr>
          <a:xfrm>
            <a:off x="1282189" y="2494450"/>
            <a:ext cx="7678931" cy="3563159"/>
          </a:xfrm>
        </p:spPr>
        <p:txBody>
          <a:bodyPr vert="horz" lIns="91440" tIns="45720" rIns="91440" bIns="45720" rtlCol="0">
            <a:normAutofit/>
          </a:bodyPr>
          <a:lstStyle/>
          <a:p>
            <a:pPr marL="0" indent="0">
              <a:buNone/>
            </a:pPr>
            <a:r>
              <a:rPr lang="en-GB" sz="2800" dirty="0">
                <a:solidFill>
                  <a:schemeClr val="tx1"/>
                </a:solidFill>
                <a:latin typeface="Tw Cen MT" panose="020B0602020104020603" pitchFamily="34" charset="0"/>
                <a:cs typeface="Arial" panose="020B0604020202020204" pitchFamily="34" charset="0"/>
              </a:rPr>
              <a:t>Students ….</a:t>
            </a:r>
          </a:p>
          <a:p>
            <a:pPr marL="457200" indent="-457200">
              <a:buFont typeface="+mj-lt"/>
              <a:buAutoNum type="arabicPeriod"/>
            </a:pPr>
            <a:r>
              <a:rPr lang="en-GB" sz="2800" b="0" dirty="0">
                <a:latin typeface="Tw Cen MT" panose="020B0602020104020603" pitchFamily="34" charset="0"/>
              </a:rPr>
              <a:t>Explored </a:t>
            </a:r>
            <a:r>
              <a:rPr lang="en-GB" dirty="0">
                <a:latin typeface="Tw Cen MT" panose="020B0602020104020603" pitchFamily="34" charset="0"/>
              </a:rPr>
              <a:t>the d</a:t>
            </a:r>
            <a:r>
              <a:rPr lang="en-GB" sz="2800" b="0" dirty="0">
                <a:latin typeface="Tw Cen MT" panose="020B0602020104020603" pitchFamily="34" charset="0"/>
              </a:rPr>
              <a:t>efinition of reflection</a:t>
            </a:r>
            <a:r>
              <a:rPr lang="en-GB" sz="2800" dirty="0">
                <a:latin typeface="Tw Cen MT" panose="020B0602020104020603" pitchFamily="34" charset="0"/>
              </a:rPr>
              <a:t>,</a:t>
            </a:r>
            <a:r>
              <a:rPr lang="en-GB" sz="2800" b="0" dirty="0">
                <a:latin typeface="Tw Cen MT" panose="020B0602020104020603" pitchFamily="34" charset="0"/>
              </a:rPr>
              <a:t> its role </a:t>
            </a:r>
            <a:r>
              <a:rPr lang="en-GB" sz="2800" dirty="0">
                <a:latin typeface="Tw Cen MT" panose="020B0602020104020603" pitchFamily="34" charset="0"/>
              </a:rPr>
              <a:t>and the impact of conducting reflective practice in health </a:t>
            </a:r>
            <a:r>
              <a:rPr lang="en-GB" sz="2800" b="0" dirty="0">
                <a:latin typeface="Tw Cen MT" panose="020B0602020104020603" pitchFamily="34" charset="0"/>
              </a:rPr>
              <a:t>and social care sector</a:t>
            </a:r>
          </a:p>
          <a:p>
            <a:pPr marL="514350" indent="-514350">
              <a:buFont typeface="+mj-lt"/>
              <a:buAutoNum type="arabicPeriod"/>
            </a:pPr>
            <a:r>
              <a:rPr lang="en-GB" sz="2800" dirty="0">
                <a:latin typeface="Tw Cen MT" panose="020B0602020104020603" pitchFamily="34" charset="0"/>
              </a:rPr>
              <a:t>Explained the role of reflection within Continuing Professional Development.</a:t>
            </a:r>
          </a:p>
          <a:p>
            <a:pPr marL="514350" indent="-514350">
              <a:buFont typeface="+mj-lt"/>
              <a:buAutoNum type="arabicPeriod"/>
            </a:pPr>
            <a:r>
              <a:rPr lang="en-GB" sz="2800" dirty="0">
                <a:latin typeface="Tw Cen MT" panose="020B0602020104020603" pitchFamily="34" charset="0"/>
              </a:rPr>
              <a:t>Described typical models used for </a:t>
            </a:r>
            <a:r>
              <a:rPr lang="en-GB" sz="2800" dirty="0">
                <a:solidFill>
                  <a:srgbClr val="FF0000"/>
                </a:solidFill>
                <a:latin typeface="Tw Cen MT" panose="020B0602020104020603" pitchFamily="34" charset="0"/>
                <a:hlinkClick r:id="rId2" tooltip="reflection">
                  <a:extLst>
                    <a:ext uri="{A12FA001-AC4F-418D-AE19-62706E023703}">
                      <ahyp:hlinkClr xmlns:ahyp="http://schemas.microsoft.com/office/drawing/2018/hyperlinkcolor" val="tx"/>
                    </a:ext>
                  </a:extLst>
                </a:hlinkClick>
              </a:rPr>
              <a:t>reflection</a:t>
            </a:r>
            <a:r>
              <a:rPr lang="en-GB" sz="2800" dirty="0">
                <a:solidFill>
                  <a:srgbClr val="FF0000"/>
                </a:solidFill>
                <a:latin typeface="Tw Cen MT" panose="020B0602020104020603" pitchFamily="34" charset="0"/>
              </a:rPr>
              <a:t> </a:t>
            </a:r>
            <a:r>
              <a:rPr lang="en-GB" sz="2800" dirty="0">
                <a:latin typeface="Tw Cen MT" panose="020B0602020104020603" pitchFamily="34" charset="0"/>
              </a:rPr>
              <a:t>in health and social care practice</a:t>
            </a:r>
          </a:p>
        </p:txBody>
      </p:sp>
      <p:pic>
        <p:nvPicPr>
          <p:cNvPr id="11" name="Picture 2" descr="Image result for recap image">
            <a:extLst>
              <a:ext uri="{FF2B5EF4-FFF2-40B4-BE49-F238E27FC236}">
                <a16:creationId xmlns:a16="http://schemas.microsoft.com/office/drawing/2014/main" id="{8F4FFCBC-5A4B-441C-93AF-77D3EDE7DC2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70700" y="3469117"/>
            <a:ext cx="2895973" cy="275747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1206452-ACC8-44B6-BE49-89B3ACAE114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7229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he meaning of Reflection">
            <a:extLst>
              <a:ext uri="{FF2B5EF4-FFF2-40B4-BE49-F238E27FC236}">
                <a16:creationId xmlns:a16="http://schemas.microsoft.com/office/drawing/2014/main" id="{E0E93C53-EEA4-43D3-82F9-16BE31D958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50" r="9091" b="23131"/>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281C2D-3403-4CAE-BE31-B81B46C2E2BC}"/>
              </a:ext>
            </a:extLst>
          </p:cNvPr>
          <p:cNvSpPr>
            <a:spLocks noGrp="1"/>
          </p:cNvSpPr>
          <p:nvPr>
            <p:ph idx="1"/>
          </p:nvPr>
        </p:nvSpPr>
        <p:spPr>
          <a:xfrm>
            <a:off x="120242" y="996424"/>
            <a:ext cx="7414414" cy="7317581"/>
          </a:xfrm>
        </p:spPr>
        <p:txBody>
          <a:bodyPr>
            <a:noAutofit/>
          </a:bodyPr>
          <a:lstStyle/>
          <a:p>
            <a:pPr marL="0" indent="0">
              <a:buNone/>
            </a:pPr>
            <a:r>
              <a:rPr lang="en-GB" sz="3600" dirty="0">
                <a:solidFill>
                  <a:schemeClr val="bg1"/>
                </a:solidFill>
                <a:highlight>
                  <a:srgbClr val="008000"/>
                </a:highlight>
                <a:latin typeface="Tw Cen MT" panose="020B0602020104020603" pitchFamily="34" charset="0"/>
              </a:rPr>
              <a:t>What is reflection?</a:t>
            </a:r>
          </a:p>
          <a:p>
            <a:endParaRPr lang="en-GB" sz="2400" dirty="0">
              <a:latin typeface="Tw Cen MT" panose="020B0602020104020603" pitchFamily="34" charset="0"/>
            </a:endParaRPr>
          </a:p>
          <a:p>
            <a:r>
              <a:rPr lang="en-GB" sz="2400" dirty="0">
                <a:latin typeface="Tw Cen MT" panose="020B0602020104020603" pitchFamily="34" charset="0"/>
              </a:rPr>
              <a:t>Reflection is the process of making sense of an experience in order to learn and improve as a practitioner.1 Often, we reflect as part of our everyday practice without being aware that we are doing it – for example, on the way home from work.</a:t>
            </a:r>
          </a:p>
          <a:p>
            <a:endParaRPr lang="en-GB" sz="2400" dirty="0">
              <a:latin typeface="Tw Cen MT" panose="020B0602020104020603" pitchFamily="34" charset="0"/>
            </a:endParaRPr>
          </a:p>
          <a:p>
            <a:r>
              <a:rPr lang="en-GB" sz="2400" dirty="0">
                <a:latin typeface="Tw Cen MT" panose="020B0602020104020603" pitchFamily="34" charset="0"/>
              </a:rPr>
              <a:t>Using reflection within health and social care has benefits for patients and the profession. In order to do this effectively, reflection involves describing, analysing and evaluating experiences from practice in a way that helps you make sense of it. Reflection can occur prior to, during and often after an event or experience, all of which can allow learning.</a:t>
            </a:r>
          </a:p>
        </p:txBody>
      </p:sp>
      <p:sp>
        <p:nvSpPr>
          <p:cNvPr id="2" name="Footer Placeholder 1">
            <a:extLst>
              <a:ext uri="{FF2B5EF4-FFF2-40B4-BE49-F238E27FC236}">
                <a16:creationId xmlns:a16="http://schemas.microsoft.com/office/drawing/2014/main" id="{0B5C4824-3B17-43A2-9511-05209C13CA4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Created by Tayo Alebiosu</a:t>
            </a:r>
          </a:p>
        </p:txBody>
      </p:sp>
    </p:spTree>
    <p:extLst>
      <p:ext uri="{BB962C8B-B14F-4D97-AF65-F5344CB8AC3E}">
        <p14:creationId xmlns:p14="http://schemas.microsoft.com/office/powerpoint/2010/main" val="1590363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ne in a crowd">
            <a:extLst>
              <a:ext uri="{FF2B5EF4-FFF2-40B4-BE49-F238E27FC236}">
                <a16:creationId xmlns:a16="http://schemas.microsoft.com/office/drawing/2014/main" id="{F4B2255B-483F-4C5B-816B-1BC90AA473E2}"/>
              </a:ext>
            </a:extLst>
          </p:cNvPr>
          <p:cNvPicPr>
            <a:picLocks noChangeAspect="1"/>
          </p:cNvPicPr>
          <p:nvPr/>
        </p:nvPicPr>
        <p:blipFill rotWithShape="1">
          <a:blip r:embed="rId2"/>
          <a:srcRect t="18403" r="9091" b="13415"/>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93CFB0-C77A-4168-92DC-5A7837341168}"/>
              </a:ext>
            </a:extLst>
          </p:cNvPr>
          <p:cNvSpPr>
            <a:spLocks noGrp="1"/>
          </p:cNvSpPr>
          <p:nvPr>
            <p:ph idx="1"/>
          </p:nvPr>
        </p:nvSpPr>
        <p:spPr>
          <a:xfrm>
            <a:off x="594109" y="998806"/>
            <a:ext cx="6620505" cy="4895967"/>
          </a:xfrm>
        </p:spPr>
        <p:txBody>
          <a:bodyPr>
            <a:noAutofit/>
          </a:bodyPr>
          <a:lstStyle/>
          <a:p>
            <a:pPr marL="0" indent="0">
              <a:buNone/>
            </a:pPr>
            <a:r>
              <a:rPr lang="en-GB" dirty="0">
                <a:latin typeface="Tw Cen MT" panose="020B0602020104020603" pitchFamily="34" charset="0"/>
              </a:rPr>
              <a:t>Models (or Frameworks) of Reflection</a:t>
            </a:r>
          </a:p>
          <a:p>
            <a:endParaRPr lang="en-GB" dirty="0">
              <a:latin typeface="Tw Cen MT" panose="020B0602020104020603" pitchFamily="34" charset="0"/>
            </a:endParaRPr>
          </a:p>
          <a:p>
            <a:r>
              <a:rPr lang="en-GB" dirty="0">
                <a:latin typeface="Tw Cen MT" panose="020B0602020104020603" pitchFamily="34" charset="0"/>
              </a:rPr>
              <a:t>Models, sometimes known as frameworks for reflection, encourage a structured process to guide the act of reflection. </a:t>
            </a:r>
          </a:p>
          <a:p>
            <a:r>
              <a:rPr lang="en-GB" dirty="0">
                <a:latin typeface="Tw Cen MT" panose="020B0602020104020603" pitchFamily="34" charset="0"/>
              </a:rPr>
              <a:t>There is no right model. </a:t>
            </a:r>
            <a:r>
              <a:rPr lang="en-GB" dirty="0">
                <a:highlight>
                  <a:srgbClr val="FFFF00"/>
                </a:highlight>
                <a:latin typeface="Tw Cen MT" panose="020B0602020104020603" pitchFamily="34" charset="0"/>
              </a:rPr>
              <a:t>It is important to choose the one that feels most comfortable for you and best assists you to learn from your experience.</a:t>
            </a:r>
          </a:p>
        </p:txBody>
      </p:sp>
      <p:sp>
        <p:nvSpPr>
          <p:cNvPr id="2" name="Footer Placeholder 1">
            <a:extLst>
              <a:ext uri="{FF2B5EF4-FFF2-40B4-BE49-F238E27FC236}">
                <a16:creationId xmlns:a16="http://schemas.microsoft.com/office/drawing/2014/main" id="{A8F81CAF-241C-4CF6-A49A-159DE01BAC8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Created by Tayo Alebiosu</a:t>
            </a:r>
          </a:p>
        </p:txBody>
      </p:sp>
    </p:spTree>
    <p:extLst>
      <p:ext uri="{BB962C8B-B14F-4D97-AF65-F5344CB8AC3E}">
        <p14:creationId xmlns:p14="http://schemas.microsoft.com/office/powerpoint/2010/main" val="2201479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92CCFC7F-D50F-4EE6-9F2C-144321F5DA42}"/>
              </a:ext>
            </a:extLst>
          </p:cNvPr>
          <p:cNvSpPr>
            <a:spLocks noGrp="1"/>
          </p:cNvSpPr>
          <p:nvPr>
            <p:ph type="ftr" sz="quarter" idx="11"/>
          </p:nvPr>
        </p:nvSpPr>
        <p:spPr>
          <a:xfrm rot="5400000">
            <a:off x="-1827725" y="1984248"/>
            <a:ext cx="4114800" cy="365125"/>
          </a:xfrm>
        </p:spPr>
        <p:txBody>
          <a:bodyPr>
            <a:normAutofit/>
          </a:bodyPr>
          <a:lstStyle/>
          <a:p>
            <a:pPr algn="l">
              <a:spcAft>
                <a:spcPts val="600"/>
              </a:spcAft>
            </a:pPr>
            <a:r>
              <a:rPr lang="en-GB" sz="1100">
                <a:solidFill>
                  <a:srgbClr val="FFFFFF"/>
                </a:solidFill>
              </a:rPr>
              <a:t>Created by Tayo Alebiosu</a:t>
            </a:r>
          </a:p>
        </p:txBody>
      </p:sp>
      <p:sp>
        <p:nvSpPr>
          <p:cNvPr id="3" name="Content Placeholder 2">
            <a:extLst>
              <a:ext uri="{FF2B5EF4-FFF2-40B4-BE49-F238E27FC236}">
                <a16:creationId xmlns:a16="http://schemas.microsoft.com/office/drawing/2014/main" id="{02A82813-91D5-40CB-B76B-3FDEDDF3965E}"/>
              </a:ext>
            </a:extLst>
          </p:cNvPr>
          <p:cNvSpPr>
            <a:spLocks noGrp="1"/>
          </p:cNvSpPr>
          <p:nvPr>
            <p:ph idx="1"/>
          </p:nvPr>
        </p:nvSpPr>
        <p:spPr>
          <a:xfrm>
            <a:off x="636105" y="1706842"/>
            <a:ext cx="10459526" cy="4439478"/>
          </a:xfrm>
        </p:spPr>
        <p:txBody>
          <a:bodyPr anchor="ctr">
            <a:noAutofit/>
          </a:bodyPr>
          <a:lstStyle/>
          <a:p>
            <a:endParaRPr lang="en-GB" sz="2400" dirty="0">
              <a:latin typeface="Tw Cen MT" panose="020B0602020104020603" pitchFamily="34" charset="0"/>
            </a:endParaRPr>
          </a:p>
          <a:p>
            <a:r>
              <a:rPr lang="en-GB" sz="2400" dirty="0">
                <a:latin typeface="Tw Cen MT" panose="020B0602020104020603" pitchFamily="34" charset="0"/>
              </a:rPr>
              <a:t>Team meetings.</a:t>
            </a:r>
          </a:p>
          <a:p>
            <a:r>
              <a:rPr lang="en-GB" sz="2400" dirty="0">
                <a:latin typeface="Tw Cen MT" panose="020B0602020104020603" pitchFamily="34" charset="0"/>
              </a:rPr>
              <a:t>Reading a journal or article about a topic and then applying the learning to your practice.</a:t>
            </a:r>
          </a:p>
          <a:p>
            <a:r>
              <a:rPr lang="en-GB" sz="2400" dirty="0">
                <a:latin typeface="Tw Cen MT" panose="020B0602020104020603" pitchFamily="34" charset="0"/>
              </a:rPr>
              <a:t>Discussion with other clinical staff about critical incidents or near misses including lessons learned and good practice.</a:t>
            </a:r>
          </a:p>
          <a:p>
            <a:r>
              <a:rPr lang="en-GB" sz="2400" dirty="0">
                <a:latin typeface="Tw Cen MT" panose="020B0602020104020603" pitchFamily="34" charset="0"/>
              </a:rPr>
              <a:t>Compliments and complaints from patients, which may involve changing practice or policies and procedures.</a:t>
            </a:r>
          </a:p>
          <a:p>
            <a:r>
              <a:rPr lang="en-GB" sz="2400" dirty="0">
                <a:latin typeface="Tw Cen MT" panose="020B0602020104020603" pitchFamily="34" charset="0"/>
              </a:rPr>
              <a:t>GP case conferences where complex patients are discussed.</a:t>
            </a:r>
          </a:p>
          <a:p>
            <a:r>
              <a:rPr lang="en-GB" sz="2400" dirty="0">
                <a:latin typeface="Tw Cen MT" panose="020B0602020104020603" pitchFamily="34" charset="0"/>
              </a:rPr>
              <a:t>CPD sessions that relate to your role.</a:t>
            </a:r>
          </a:p>
          <a:p>
            <a:r>
              <a:rPr lang="en-GB" sz="2400" dirty="0">
                <a:latin typeface="Tw Cen MT" panose="020B0602020104020603" pitchFamily="34" charset="0"/>
              </a:rPr>
              <a:t>Using these opportunities you can choose to reflect informally or formally as part of the revalidation process.</a:t>
            </a:r>
          </a:p>
        </p:txBody>
      </p:sp>
      <p:sp>
        <p:nvSpPr>
          <p:cNvPr id="11" name="TextBox 10">
            <a:extLst>
              <a:ext uri="{FF2B5EF4-FFF2-40B4-BE49-F238E27FC236}">
                <a16:creationId xmlns:a16="http://schemas.microsoft.com/office/drawing/2014/main" id="{5A93E027-0880-4982-A86E-3F55EEE28923}"/>
              </a:ext>
            </a:extLst>
          </p:cNvPr>
          <p:cNvSpPr txBox="1"/>
          <p:nvPr/>
        </p:nvSpPr>
        <p:spPr>
          <a:xfrm>
            <a:off x="2280847" y="109410"/>
            <a:ext cx="7630301" cy="1077218"/>
          </a:xfrm>
          <a:prstGeom prst="rect">
            <a:avLst/>
          </a:prstGeom>
          <a:noFill/>
        </p:spPr>
        <p:txBody>
          <a:bodyPr wrap="square">
            <a:spAutoFit/>
          </a:bodyPr>
          <a:lstStyle/>
          <a:p>
            <a:pPr marL="0" indent="0">
              <a:buNone/>
            </a:pPr>
            <a:r>
              <a:rPr lang="en-GB" sz="3200" b="1" dirty="0">
                <a:solidFill>
                  <a:schemeClr val="bg1"/>
                </a:solidFill>
              </a:rPr>
              <a:t>There are many opportunities that may prompt reflection, for instance:</a:t>
            </a:r>
          </a:p>
        </p:txBody>
      </p:sp>
    </p:spTree>
    <p:extLst>
      <p:ext uri="{BB962C8B-B14F-4D97-AF65-F5344CB8AC3E}">
        <p14:creationId xmlns:p14="http://schemas.microsoft.com/office/powerpoint/2010/main" val="1161696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2711</TotalTime>
  <Words>2672</Words>
  <Application>Microsoft Office PowerPoint</Application>
  <PresentationFormat>Widescreen</PresentationFormat>
  <Paragraphs>219</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Candara</vt:lpstr>
      <vt:lpstr>Tw Cen MT</vt:lpstr>
      <vt:lpstr>Office Theme</vt:lpstr>
      <vt:lpstr>PowerPoint Presentation</vt:lpstr>
      <vt:lpstr>PowerPoint Presentation</vt:lpstr>
      <vt:lpstr>PowerPoint Presentation</vt:lpstr>
      <vt:lpstr>PowerPoint Presentation</vt:lpstr>
      <vt:lpstr>PowerPoint Presentation</vt:lpstr>
      <vt:lpstr>Last session recap (10 minutes)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Video Activity on reflection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34</cp:revision>
  <dcterms:created xsi:type="dcterms:W3CDTF">2021-05-20T19:58:10Z</dcterms:created>
  <dcterms:modified xsi:type="dcterms:W3CDTF">2021-06-01T23:23:13Z</dcterms:modified>
</cp:coreProperties>
</file>