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24" r:id="rId2"/>
    <p:sldId id="380" r:id="rId3"/>
    <p:sldId id="408" r:id="rId4"/>
    <p:sldId id="315" r:id="rId5"/>
    <p:sldId id="383" r:id="rId6"/>
    <p:sldId id="421" r:id="rId7"/>
    <p:sldId id="425" r:id="rId8"/>
    <p:sldId id="409" r:id="rId9"/>
    <p:sldId id="433" r:id="rId10"/>
    <p:sldId id="266" r:id="rId11"/>
    <p:sldId id="260" r:id="rId12"/>
    <p:sldId id="259" r:id="rId13"/>
    <p:sldId id="261" r:id="rId14"/>
    <p:sldId id="257" r:id="rId15"/>
    <p:sldId id="263" r:id="rId16"/>
    <p:sldId id="410" r:id="rId17"/>
    <p:sldId id="411" r:id="rId18"/>
    <p:sldId id="434" r:id="rId19"/>
    <p:sldId id="258" r:id="rId20"/>
    <p:sldId id="363" r:id="rId21"/>
    <p:sldId id="432" r:id="rId22"/>
    <p:sldId id="435" r:id="rId23"/>
    <p:sldId id="436" r:id="rId24"/>
    <p:sldId id="437" r:id="rId25"/>
    <p:sldId id="438" r:id="rId26"/>
    <p:sldId id="439" r:id="rId27"/>
    <p:sldId id="440" r:id="rId28"/>
    <p:sldId id="441" r:id="rId29"/>
    <p:sldId id="442" r:id="rId30"/>
    <p:sldId id="417" r:id="rId31"/>
    <p:sldId id="418" r:id="rId32"/>
    <p:sldId id="412" r:id="rId33"/>
    <p:sldId id="413" r:id="rId34"/>
    <p:sldId id="414" r:id="rId35"/>
    <p:sldId id="415" r:id="rId36"/>
    <p:sldId id="419" r:id="rId37"/>
    <p:sldId id="420" r:id="rId38"/>
    <p:sldId id="422" r:id="rId39"/>
    <p:sldId id="423" r:id="rId40"/>
    <p:sldId id="262" r:id="rId41"/>
    <p:sldId id="424" r:id="rId42"/>
    <p:sldId id="267" r:id="rId43"/>
    <p:sldId id="427" r:id="rId44"/>
    <p:sldId id="268"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o Alebiosu" initials="TA" lastIdx="2" clrIdx="0">
    <p:extLst>
      <p:ext uri="{19B8F6BF-5375-455C-9EA6-DF929625EA0E}">
        <p15:presenceInfo xmlns:p15="http://schemas.microsoft.com/office/powerpoint/2012/main" userId="755b1ec80146d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2"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hyperlink" Target="https://youtu.be/JXXHqM6RzZQ"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youtu.be/JXXHqM6RzZQ"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C488E-A93F-47D5-B254-71651A2DB466}"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8907720E-F58B-4121-90D4-F3BA14366864}">
      <dgm:prSet/>
      <dgm:spPr/>
      <dgm:t>
        <a:bodyPr/>
        <a:lstStyle/>
        <a:p>
          <a:r>
            <a:rPr lang="en-GB" b="0" i="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https://youtu.be/JXXHqM6RzZQ</a:t>
          </a:r>
          <a:endParaRPr lang="en-US" dirty="0">
            <a:solidFill>
              <a:schemeClr val="tx1"/>
            </a:solidFill>
          </a:endParaRPr>
        </a:p>
      </dgm:t>
    </dgm:pt>
    <dgm:pt modelId="{DFFF8C00-A238-4974-8CD6-1A4C7AD3AF43}" type="parTrans" cxnId="{B51D179F-83A3-4A5D-9B4C-1085B08F721B}">
      <dgm:prSet/>
      <dgm:spPr/>
      <dgm:t>
        <a:bodyPr/>
        <a:lstStyle/>
        <a:p>
          <a:endParaRPr lang="en-US"/>
        </a:p>
      </dgm:t>
    </dgm:pt>
    <dgm:pt modelId="{65ADFA8A-5138-4B80-AE72-44254AEFBBA5}" type="sibTrans" cxnId="{B51D179F-83A3-4A5D-9B4C-1085B08F721B}">
      <dgm:prSet/>
      <dgm:spPr/>
      <dgm:t>
        <a:bodyPr/>
        <a:lstStyle/>
        <a:p>
          <a:endParaRPr lang="en-US"/>
        </a:p>
      </dgm:t>
    </dgm:pt>
    <dgm:pt modelId="{8A3E2C81-9B40-44EB-B287-EEE9F06E6F03}">
      <dgm:prSet/>
      <dgm:spPr/>
      <dgm:t>
        <a:bodyPr/>
        <a:lstStyle/>
        <a:p>
          <a:r>
            <a:rPr lang="en-GB" b="0" i="0" dirty="0"/>
            <a:t>SWOT stands for strengths, weaknesses, opportunities, and threats. Strengths and weaknesses are internal factors and opportunities, and threats are external factors.</a:t>
          </a:r>
          <a:endParaRPr lang="en-US" dirty="0"/>
        </a:p>
      </dgm:t>
    </dgm:pt>
    <dgm:pt modelId="{83C1767A-39DB-4A86-98FE-4AB6896E9AAC}" type="parTrans" cxnId="{847F62DB-36CE-473D-B3F6-CD9FD79B6CC0}">
      <dgm:prSet/>
      <dgm:spPr/>
      <dgm:t>
        <a:bodyPr/>
        <a:lstStyle/>
        <a:p>
          <a:endParaRPr lang="en-US"/>
        </a:p>
      </dgm:t>
    </dgm:pt>
    <dgm:pt modelId="{2D79FBD5-EC50-4A37-9CA6-D5C6E0C6845E}" type="sibTrans" cxnId="{847F62DB-36CE-473D-B3F6-CD9FD79B6CC0}">
      <dgm:prSet/>
      <dgm:spPr/>
      <dgm:t>
        <a:bodyPr/>
        <a:lstStyle/>
        <a:p>
          <a:endParaRPr lang="en-US"/>
        </a:p>
      </dgm:t>
    </dgm:pt>
    <dgm:pt modelId="{5F9F4065-B4F0-4206-AEA4-F1F248FD759C}">
      <dgm:prSet/>
      <dgm:spPr/>
      <dgm:t>
        <a:bodyPr/>
        <a:lstStyle/>
        <a:p>
          <a:r>
            <a:rPr lang="en-GB" b="0" i="0" dirty="0"/>
            <a:t>A SWOT diagram analyses a project or business venture by focusing on each of these factors. It typically consists of four boxes, one for each area, but the exact shape may vary depending on the design.</a:t>
          </a:r>
          <a:endParaRPr lang="en-US" dirty="0"/>
        </a:p>
      </dgm:t>
    </dgm:pt>
    <dgm:pt modelId="{203DD186-0F58-4085-AF0F-51FD91BC2CA9}" type="parTrans" cxnId="{0B74A186-BE31-49D4-B098-5127724AA158}">
      <dgm:prSet/>
      <dgm:spPr/>
      <dgm:t>
        <a:bodyPr/>
        <a:lstStyle/>
        <a:p>
          <a:endParaRPr lang="en-US"/>
        </a:p>
      </dgm:t>
    </dgm:pt>
    <dgm:pt modelId="{474A7D9F-78AC-4DC7-B179-0A5450EB3E13}" type="sibTrans" cxnId="{0B74A186-BE31-49D4-B098-5127724AA158}">
      <dgm:prSet/>
      <dgm:spPr/>
      <dgm:t>
        <a:bodyPr/>
        <a:lstStyle/>
        <a:p>
          <a:endParaRPr lang="en-US"/>
        </a:p>
      </dgm:t>
    </dgm:pt>
    <dgm:pt modelId="{3508911C-80BA-4150-99E0-3010D1E59319}" type="pres">
      <dgm:prSet presAssocID="{DE4C488E-A93F-47D5-B254-71651A2DB466}" presName="linear" presStyleCnt="0">
        <dgm:presLayoutVars>
          <dgm:animLvl val="lvl"/>
          <dgm:resizeHandles val="exact"/>
        </dgm:presLayoutVars>
      </dgm:prSet>
      <dgm:spPr/>
    </dgm:pt>
    <dgm:pt modelId="{C07417D2-ACAE-413B-9E02-EE98F23B504B}" type="pres">
      <dgm:prSet presAssocID="{8907720E-F58B-4121-90D4-F3BA14366864}" presName="parentText" presStyleLbl="node1" presStyleIdx="0" presStyleCnt="1">
        <dgm:presLayoutVars>
          <dgm:chMax val="0"/>
          <dgm:bulletEnabled val="1"/>
        </dgm:presLayoutVars>
      </dgm:prSet>
      <dgm:spPr/>
    </dgm:pt>
    <dgm:pt modelId="{8A62FA3B-C955-4DCD-873D-3D55DB030746}" type="pres">
      <dgm:prSet presAssocID="{8907720E-F58B-4121-90D4-F3BA14366864}" presName="childText" presStyleLbl="revTx" presStyleIdx="0" presStyleCnt="1">
        <dgm:presLayoutVars>
          <dgm:bulletEnabled val="1"/>
        </dgm:presLayoutVars>
      </dgm:prSet>
      <dgm:spPr/>
    </dgm:pt>
  </dgm:ptLst>
  <dgm:cxnLst>
    <dgm:cxn modelId="{FD49D605-94A6-4DFF-898A-861C9B002EEC}" type="presOf" srcId="{DE4C488E-A93F-47D5-B254-71651A2DB466}" destId="{3508911C-80BA-4150-99E0-3010D1E59319}" srcOrd="0" destOrd="0" presId="urn:microsoft.com/office/officeart/2005/8/layout/vList2"/>
    <dgm:cxn modelId="{34390B7D-5C58-41F4-8D29-332BF401A5D9}" type="presOf" srcId="{5F9F4065-B4F0-4206-AEA4-F1F248FD759C}" destId="{8A62FA3B-C955-4DCD-873D-3D55DB030746}" srcOrd="0" destOrd="1" presId="urn:microsoft.com/office/officeart/2005/8/layout/vList2"/>
    <dgm:cxn modelId="{0B74A186-BE31-49D4-B098-5127724AA158}" srcId="{8907720E-F58B-4121-90D4-F3BA14366864}" destId="{5F9F4065-B4F0-4206-AEA4-F1F248FD759C}" srcOrd="1" destOrd="0" parTransId="{203DD186-0F58-4085-AF0F-51FD91BC2CA9}" sibTransId="{474A7D9F-78AC-4DC7-B179-0A5450EB3E13}"/>
    <dgm:cxn modelId="{B51D179F-83A3-4A5D-9B4C-1085B08F721B}" srcId="{DE4C488E-A93F-47D5-B254-71651A2DB466}" destId="{8907720E-F58B-4121-90D4-F3BA14366864}" srcOrd="0" destOrd="0" parTransId="{DFFF8C00-A238-4974-8CD6-1A4C7AD3AF43}" sibTransId="{65ADFA8A-5138-4B80-AE72-44254AEFBBA5}"/>
    <dgm:cxn modelId="{847F62DB-36CE-473D-B3F6-CD9FD79B6CC0}" srcId="{8907720E-F58B-4121-90D4-F3BA14366864}" destId="{8A3E2C81-9B40-44EB-B287-EEE9F06E6F03}" srcOrd="0" destOrd="0" parTransId="{83C1767A-39DB-4A86-98FE-4AB6896E9AAC}" sibTransId="{2D79FBD5-EC50-4A37-9CA6-D5C6E0C6845E}"/>
    <dgm:cxn modelId="{BE1C24E9-7F89-49C9-B017-0FB84A34CF58}" type="presOf" srcId="{8907720E-F58B-4121-90D4-F3BA14366864}" destId="{C07417D2-ACAE-413B-9E02-EE98F23B504B}" srcOrd="0" destOrd="0" presId="urn:microsoft.com/office/officeart/2005/8/layout/vList2"/>
    <dgm:cxn modelId="{8EAD22EC-FE80-4CE6-8F53-73C8B2731860}" type="presOf" srcId="{8A3E2C81-9B40-44EB-B287-EEE9F06E6F03}" destId="{8A62FA3B-C955-4DCD-873D-3D55DB030746}" srcOrd="0" destOrd="0" presId="urn:microsoft.com/office/officeart/2005/8/layout/vList2"/>
    <dgm:cxn modelId="{19280F32-EA43-4310-BC8F-0EC113E5A5B4}" type="presParOf" srcId="{3508911C-80BA-4150-99E0-3010D1E59319}" destId="{C07417D2-ACAE-413B-9E02-EE98F23B504B}" srcOrd="0" destOrd="0" presId="urn:microsoft.com/office/officeart/2005/8/layout/vList2"/>
    <dgm:cxn modelId="{D651CA32-0A01-4CC4-99D1-CFEC7E52A300}" type="presParOf" srcId="{3508911C-80BA-4150-99E0-3010D1E59319}" destId="{8A62FA3B-C955-4DCD-873D-3D55DB03074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417D2-ACAE-413B-9E02-EE98F23B504B}">
      <dsp:nvSpPr>
        <dsp:cNvPr id="0" name=""/>
        <dsp:cNvSpPr/>
      </dsp:nvSpPr>
      <dsp:spPr>
        <a:xfrm>
          <a:off x="0" y="134764"/>
          <a:ext cx="11471316" cy="115127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b="0" i="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https://youtu.be/JXXHqM6RzZQ</a:t>
          </a:r>
          <a:endParaRPr lang="en-US" sz="4800" kern="1200" dirty="0">
            <a:solidFill>
              <a:schemeClr val="tx1"/>
            </a:solidFill>
          </a:endParaRPr>
        </a:p>
      </dsp:txBody>
      <dsp:txXfrm>
        <a:off x="56201" y="190965"/>
        <a:ext cx="11358914" cy="1038877"/>
      </dsp:txXfrm>
    </dsp:sp>
    <dsp:sp modelId="{8A62FA3B-C955-4DCD-873D-3D55DB030746}">
      <dsp:nvSpPr>
        <dsp:cNvPr id="0" name=""/>
        <dsp:cNvSpPr/>
      </dsp:nvSpPr>
      <dsp:spPr>
        <a:xfrm>
          <a:off x="0" y="1286044"/>
          <a:ext cx="11471316" cy="437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14"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GB" sz="3700" b="0" i="0" kern="1200" dirty="0"/>
            <a:t>SWOT stands for strengths, weaknesses, opportunities, and threats. Strengths and weaknesses are internal factors and opportunities, and threats are external factors.</a:t>
          </a:r>
          <a:endParaRPr lang="en-US" sz="3700" kern="1200" dirty="0"/>
        </a:p>
        <a:p>
          <a:pPr marL="285750" lvl="1" indent="-285750" algn="l" defTabSz="1644650">
            <a:lnSpc>
              <a:spcPct val="90000"/>
            </a:lnSpc>
            <a:spcBef>
              <a:spcPct val="0"/>
            </a:spcBef>
            <a:spcAft>
              <a:spcPct val="20000"/>
            </a:spcAft>
            <a:buChar char="•"/>
          </a:pPr>
          <a:r>
            <a:rPr lang="en-GB" sz="3700" b="0" i="0" kern="1200" dirty="0"/>
            <a:t>A SWOT diagram analyses a project or business venture by focusing on each of these factors. It typically consists of four boxes, one for each area, but the exact shape may vary depending on the design.</a:t>
          </a:r>
          <a:endParaRPr lang="en-US" sz="3700" kern="1200" dirty="0"/>
        </a:p>
      </dsp:txBody>
      <dsp:txXfrm>
        <a:off x="0" y="1286044"/>
        <a:ext cx="11471316" cy="4371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C156-7CB8-4DFE-9573-E563BA2526DF}" type="datetimeFigureOut">
              <a:rPr lang="en-GB" smtClean="0"/>
              <a:t>09/06/2021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12371-884C-4D7A-BAD1-4167F2F3EA54}" type="slidenum">
              <a:rPr lang="en-GB" smtClean="0"/>
              <a:t>‹#›</a:t>
            </a:fld>
            <a:endParaRPr lang="en-GB"/>
          </a:p>
        </p:txBody>
      </p:sp>
    </p:spTree>
    <p:extLst>
      <p:ext uri="{BB962C8B-B14F-4D97-AF65-F5344CB8AC3E}">
        <p14:creationId xmlns:p14="http://schemas.microsoft.com/office/powerpoint/2010/main" val="175544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9E7A-F3F3-4B39-ABC9-A53D7D610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D1E6A6-BC1E-4C6A-BEB8-47AD1773A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1712E2-750B-4D96-ACA0-C8504B34419D}"/>
              </a:ext>
            </a:extLst>
          </p:cNvPr>
          <p:cNvSpPr>
            <a:spLocks noGrp="1"/>
          </p:cNvSpPr>
          <p:nvPr>
            <p:ph type="dt" sz="half" idx="10"/>
          </p:nvPr>
        </p:nvSpPr>
        <p:spPr/>
        <p:txBody>
          <a:bodyPr/>
          <a:lstStyle/>
          <a:p>
            <a:fld id="{51B5FEA7-6DFC-4B73-888C-21D24357E059}" type="datetime1">
              <a:rPr lang="en-GB" smtClean="0"/>
              <a:t>09/06/2021</a:t>
            </a:fld>
            <a:endParaRPr lang="en-GB"/>
          </a:p>
        </p:txBody>
      </p:sp>
      <p:sp>
        <p:nvSpPr>
          <p:cNvPr id="5" name="Footer Placeholder 4">
            <a:extLst>
              <a:ext uri="{FF2B5EF4-FFF2-40B4-BE49-F238E27FC236}">
                <a16:creationId xmlns:a16="http://schemas.microsoft.com/office/drawing/2014/main" id="{E38704D7-56C0-4F37-8BC0-EE92935118C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12502A0-5646-4941-AECC-311923564C1F}"/>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136840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1AB3-6E79-454E-A2FF-63DAB58B88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D3DE34-D0E6-472F-B468-63865AADB4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F35925-89E3-4A47-B358-F2AB7471F9E3}"/>
              </a:ext>
            </a:extLst>
          </p:cNvPr>
          <p:cNvSpPr>
            <a:spLocks noGrp="1"/>
          </p:cNvSpPr>
          <p:nvPr>
            <p:ph type="dt" sz="half" idx="10"/>
          </p:nvPr>
        </p:nvSpPr>
        <p:spPr/>
        <p:txBody>
          <a:bodyPr/>
          <a:lstStyle/>
          <a:p>
            <a:fld id="{67780D11-ED86-43DD-8196-54344F5DCBFC}" type="datetime1">
              <a:rPr lang="en-GB" smtClean="0"/>
              <a:t>09/06/2021</a:t>
            </a:fld>
            <a:endParaRPr lang="en-GB"/>
          </a:p>
        </p:txBody>
      </p:sp>
      <p:sp>
        <p:nvSpPr>
          <p:cNvPr id="5" name="Footer Placeholder 4">
            <a:extLst>
              <a:ext uri="{FF2B5EF4-FFF2-40B4-BE49-F238E27FC236}">
                <a16:creationId xmlns:a16="http://schemas.microsoft.com/office/drawing/2014/main" id="{D1305559-5CDE-494C-A2D0-DD4A25C4C29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E878A7A-129B-4694-BAEB-B45EC2C9EE88}"/>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118368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A81B1-93B9-4E05-B051-37D20E1553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75E9DD-DFC4-42BB-8926-4174E44A63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2B2E1B-4CFE-4F10-AF81-9588A0E55599}"/>
              </a:ext>
            </a:extLst>
          </p:cNvPr>
          <p:cNvSpPr>
            <a:spLocks noGrp="1"/>
          </p:cNvSpPr>
          <p:nvPr>
            <p:ph type="dt" sz="half" idx="10"/>
          </p:nvPr>
        </p:nvSpPr>
        <p:spPr/>
        <p:txBody>
          <a:bodyPr/>
          <a:lstStyle/>
          <a:p>
            <a:fld id="{F3F4DCB4-C54C-42BF-BB9E-7355708B8E55}" type="datetime1">
              <a:rPr lang="en-GB" smtClean="0"/>
              <a:t>09/06/2021</a:t>
            </a:fld>
            <a:endParaRPr lang="en-GB"/>
          </a:p>
        </p:txBody>
      </p:sp>
      <p:sp>
        <p:nvSpPr>
          <p:cNvPr id="5" name="Footer Placeholder 4">
            <a:extLst>
              <a:ext uri="{FF2B5EF4-FFF2-40B4-BE49-F238E27FC236}">
                <a16:creationId xmlns:a16="http://schemas.microsoft.com/office/drawing/2014/main" id="{D3DFF770-2480-41E1-B39B-84B1C7E84AA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918101C-C583-4DED-8351-F94171EAFA9D}"/>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410412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1967B7B0-50F2-4953-B548-3C0497589E74}" type="datetime1">
              <a:rPr lang="en-GB" altLang="en-US" smtClean="0"/>
              <a:t>09/06/2021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1627502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r>
              <a:t>Title Text</a:t>
            </a:r>
          </a:p>
        </p:txBody>
      </p:sp>
      <p:sp>
        <p:nvSpPr>
          <p:cNvPr id="46" name="Shape 4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40908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A5AE-3604-48CA-8F98-126E5C2056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7A2501-F132-4C27-891B-3CF9F3ABB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52AC01-9DD2-46CB-A839-42BC86F1D0C3}"/>
              </a:ext>
            </a:extLst>
          </p:cNvPr>
          <p:cNvSpPr>
            <a:spLocks noGrp="1"/>
          </p:cNvSpPr>
          <p:nvPr>
            <p:ph type="dt" sz="half" idx="10"/>
          </p:nvPr>
        </p:nvSpPr>
        <p:spPr/>
        <p:txBody>
          <a:bodyPr/>
          <a:lstStyle/>
          <a:p>
            <a:fld id="{F7CCD32D-7B2F-4D7F-A812-72D3DF89EAF8}" type="datetime1">
              <a:rPr lang="en-GB" smtClean="0"/>
              <a:t>09/06/2021</a:t>
            </a:fld>
            <a:endParaRPr lang="en-GB"/>
          </a:p>
        </p:txBody>
      </p:sp>
      <p:sp>
        <p:nvSpPr>
          <p:cNvPr id="5" name="Footer Placeholder 4">
            <a:extLst>
              <a:ext uri="{FF2B5EF4-FFF2-40B4-BE49-F238E27FC236}">
                <a16:creationId xmlns:a16="http://schemas.microsoft.com/office/drawing/2014/main" id="{4C7C7AC1-3592-4627-B805-80B375E72D7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669B737-D452-4E17-BAFD-47803C5987A1}"/>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185448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782F-7E1D-44AE-9E48-1EAD56AFC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9E0988D-0A26-4364-A942-F3C4D264B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5D231-21D0-4BEC-8C6D-56937DE1E56D}"/>
              </a:ext>
            </a:extLst>
          </p:cNvPr>
          <p:cNvSpPr>
            <a:spLocks noGrp="1"/>
          </p:cNvSpPr>
          <p:nvPr>
            <p:ph type="dt" sz="half" idx="10"/>
          </p:nvPr>
        </p:nvSpPr>
        <p:spPr/>
        <p:txBody>
          <a:bodyPr/>
          <a:lstStyle/>
          <a:p>
            <a:fld id="{CE3C42F9-7ECB-44A4-8D14-983C828A4190}" type="datetime1">
              <a:rPr lang="en-GB" smtClean="0"/>
              <a:t>09/06/2021</a:t>
            </a:fld>
            <a:endParaRPr lang="en-GB"/>
          </a:p>
        </p:txBody>
      </p:sp>
      <p:sp>
        <p:nvSpPr>
          <p:cNvPr id="5" name="Footer Placeholder 4">
            <a:extLst>
              <a:ext uri="{FF2B5EF4-FFF2-40B4-BE49-F238E27FC236}">
                <a16:creationId xmlns:a16="http://schemas.microsoft.com/office/drawing/2014/main" id="{BADDD424-DDA6-4072-B27E-74D1E28FB844}"/>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A2FB334-25A1-46FB-94F7-97C0423516E2}"/>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62977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DC1-7AD4-45FD-A253-68D9FC0F6D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1ED961-8B7B-4393-8B10-9F215F52E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C92225-AF41-48EE-97D7-2671AD3AFC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66B886-0D30-41F7-99E0-A005B9CE724D}"/>
              </a:ext>
            </a:extLst>
          </p:cNvPr>
          <p:cNvSpPr>
            <a:spLocks noGrp="1"/>
          </p:cNvSpPr>
          <p:nvPr>
            <p:ph type="dt" sz="half" idx="10"/>
          </p:nvPr>
        </p:nvSpPr>
        <p:spPr/>
        <p:txBody>
          <a:bodyPr/>
          <a:lstStyle/>
          <a:p>
            <a:fld id="{3E4D491F-C017-4B04-AEF7-19E50BFA140A}" type="datetime1">
              <a:rPr lang="en-GB" smtClean="0"/>
              <a:t>09/06/2021</a:t>
            </a:fld>
            <a:endParaRPr lang="en-GB"/>
          </a:p>
        </p:txBody>
      </p:sp>
      <p:sp>
        <p:nvSpPr>
          <p:cNvPr id="6" name="Footer Placeholder 5">
            <a:extLst>
              <a:ext uri="{FF2B5EF4-FFF2-40B4-BE49-F238E27FC236}">
                <a16:creationId xmlns:a16="http://schemas.microsoft.com/office/drawing/2014/main" id="{A76864AF-D556-4282-84AD-CAE5DF00312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46238D86-049F-4B1D-83B1-3B6447046C96}"/>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31157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047C-AC6D-4FF7-81A7-507BD2769F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BAA090-0C03-4361-85E2-DE5266F41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F022A-DE36-4B90-AF0B-EE7077EB1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30C0BE-C3ED-40BA-AE0C-18CDD70E4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B653A-97CC-4AD8-9DAA-D10EE2107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8B0844-B5C6-47FF-BCF5-27B1A1B394CF}"/>
              </a:ext>
            </a:extLst>
          </p:cNvPr>
          <p:cNvSpPr>
            <a:spLocks noGrp="1"/>
          </p:cNvSpPr>
          <p:nvPr>
            <p:ph type="dt" sz="half" idx="10"/>
          </p:nvPr>
        </p:nvSpPr>
        <p:spPr/>
        <p:txBody>
          <a:bodyPr/>
          <a:lstStyle/>
          <a:p>
            <a:fld id="{DA1E991D-620F-4181-A70D-1EA670A08DC8}" type="datetime1">
              <a:rPr lang="en-GB" smtClean="0"/>
              <a:t>09/06/2021</a:t>
            </a:fld>
            <a:endParaRPr lang="en-GB"/>
          </a:p>
        </p:txBody>
      </p:sp>
      <p:sp>
        <p:nvSpPr>
          <p:cNvPr id="8" name="Footer Placeholder 7">
            <a:extLst>
              <a:ext uri="{FF2B5EF4-FFF2-40B4-BE49-F238E27FC236}">
                <a16:creationId xmlns:a16="http://schemas.microsoft.com/office/drawing/2014/main" id="{CDC56F2F-2271-4201-854E-16B1686343DA}"/>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091C6A87-5489-430C-9060-F567CB36502B}"/>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263366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26B3-9D49-4C2E-A53C-60F7CC9521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DC467E-BEFD-4C4E-89F4-873A05CE595C}"/>
              </a:ext>
            </a:extLst>
          </p:cNvPr>
          <p:cNvSpPr>
            <a:spLocks noGrp="1"/>
          </p:cNvSpPr>
          <p:nvPr>
            <p:ph type="dt" sz="half" idx="10"/>
          </p:nvPr>
        </p:nvSpPr>
        <p:spPr/>
        <p:txBody>
          <a:bodyPr/>
          <a:lstStyle/>
          <a:p>
            <a:fld id="{0146A3BA-A305-4D80-B35E-343DA9969C22}" type="datetime1">
              <a:rPr lang="en-GB" smtClean="0"/>
              <a:t>09/06/2021</a:t>
            </a:fld>
            <a:endParaRPr lang="en-GB"/>
          </a:p>
        </p:txBody>
      </p:sp>
      <p:sp>
        <p:nvSpPr>
          <p:cNvPr id="4" name="Footer Placeholder 3">
            <a:extLst>
              <a:ext uri="{FF2B5EF4-FFF2-40B4-BE49-F238E27FC236}">
                <a16:creationId xmlns:a16="http://schemas.microsoft.com/office/drawing/2014/main" id="{2DF53452-B901-4A19-8412-2C7776FD8C5E}"/>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E6712577-FB36-4D4F-AE17-39079A66AA09}"/>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21618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CB8E2-AFFF-4797-A90E-AEEB2AAE26F6}"/>
              </a:ext>
            </a:extLst>
          </p:cNvPr>
          <p:cNvSpPr>
            <a:spLocks noGrp="1"/>
          </p:cNvSpPr>
          <p:nvPr>
            <p:ph type="dt" sz="half" idx="10"/>
          </p:nvPr>
        </p:nvSpPr>
        <p:spPr/>
        <p:txBody>
          <a:bodyPr/>
          <a:lstStyle/>
          <a:p>
            <a:fld id="{1BDDB158-54F9-490E-A018-C4A0E14D2E26}" type="datetime1">
              <a:rPr lang="en-GB" smtClean="0"/>
              <a:t>09/06/2021</a:t>
            </a:fld>
            <a:endParaRPr lang="en-GB"/>
          </a:p>
        </p:txBody>
      </p:sp>
      <p:sp>
        <p:nvSpPr>
          <p:cNvPr id="3" name="Footer Placeholder 2">
            <a:extLst>
              <a:ext uri="{FF2B5EF4-FFF2-40B4-BE49-F238E27FC236}">
                <a16:creationId xmlns:a16="http://schemas.microsoft.com/office/drawing/2014/main" id="{AE2098BC-C54E-4F8D-9861-3AF70CEC5383}"/>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B268CA64-A95C-4371-B0C9-4A02BB34144A}"/>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247015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3852-DFF4-4F32-A2BD-C4A841294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8B148CC-73A4-49C3-BEF5-2005B2084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63A774-E7CE-42F1-A650-BBA6365B3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3E8F8-8787-413D-85AF-8211F9AFE2DB}"/>
              </a:ext>
            </a:extLst>
          </p:cNvPr>
          <p:cNvSpPr>
            <a:spLocks noGrp="1"/>
          </p:cNvSpPr>
          <p:nvPr>
            <p:ph type="dt" sz="half" idx="10"/>
          </p:nvPr>
        </p:nvSpPr>
        <p:spPr/>
        <p:txBody>
          <a:bodyPr/>
          <a:lstStyle/>
          <a:p>
            <a:fld id="{788BD570-912A-4994-AC3D-F94EA13A0A3F}" type="datetime1">
              <a:rPr lang="en-GB" smtClean="0"/>
              <a:t>09/06/2021</a:t>
            </a:fld>
            <a:endParaRPr lang="en-GB"/>
          </a:p>
        </p:txBody>
      </p:sp>
      <p:sp>
        <p:nvSpPr>
          <p:cNvPr id="6" name="Footer Placeholder 5">
            <a:extLst>
              <a:ext uri="{FF2B5EF4-FFF2-40B4-BE49-F238E27FC236}">
                <a16:creationId xmlns:a16="http://schemas.microsoft.com/office/drawing/2014/main" id="{84A28A9A-5312-461A-8BA7-BFE4F1B34F0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7972EF8-12DB-4856-B9C5-DA01AF54E048}"/>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273541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DE3F-1D56-47B6-AE59-E320D51E2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C2D3B3-76FC-4A3D-8361-9A10C95C8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E1FCBB-B88F-404B-9326-722AEAD1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E9111-CA74-40BB-ACF1-FD32DE71D020}"/>
              </a:ext>
            </a:extLst>
          </p:cNvPr>
          <p:cNvSpPr>
            <a:spLocks noGrp="1"/>
          </p:cNvSpPr>
          <p:nvPr>
            <p:ph type="dt" sz="half" idx="10"/>
          </p:nvPr>
        </p:nvSpPr>
        <p:spPr/>
        <p:txBody>
          <a:bodyPr/>
          <a:lstStyle/>
          <a:p>
            <a:fld id="{73A1A140-D3CF-438C-B078-29AD90E4A7DF}" type="datetime1">
              <a:rPr lang="en-GB" smtClean="0"/>
              <a:t>09/06/2021</a:t>
            </a:fld>
            <a:endParaRPr lang="en-GB"/>
          </a:p>
        </p:txBody>
      </p:sp>
      <p:sp>
        <p:nvSpPr>
          <p:cNvPr id="6" name="Footer Placeholder 5">
            <a:extLst>
              <a:ext uri="{FF2B5EF4-FFF2-40B4-BE49-F238E27FC236}">
                <a16:creationId xmlns:a16="http://schemas.microsoft.com/office/drawing/2014/main" id="{0C6B4B68-4240-483F-A5D3-23AFB5BACC6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BC52EB95-9E8E-46F4-BFE5-911F357688B6}"/>
              </a:ext>
            </a:extLst>
          </p:cNvPr>
          <p:cNvSpPr>
            <a:spLocks noGrp="1"/>
          </p:cNvSpPr>
          <p:nvPr>
            <p:ph type="sldNum" sz="quarter" idx="12"/>
          </p:nvPr>
        </p:nvSpPr>
        <p:spPr/>
        <p:txBody>
          <a:bodyPr/>
          <a:lstStyle/>
          <a:p>
            <a:fld id="{8A571A32-77C0-4E8A-9EB0-D1303C5E74C8}" type="slidenum">
              <a:rPr lang="en-GB" smtClean="0"/>
              <a:t>‹#›</a:t>
            </a:fld>
            <a:endParaRPr lang="en-GB"/>
          </a:p>
        </p:txBody>
      </p:sp>
    </p:spTree>
    <p:extLst>
      <p:ext uri="{BB962C8B-B14F-4D97-AF65-F5344CB8AC3E}">
        <p14:creationId xmlns:p14="http://schemas.microsoft.com/office/powerpoint/2010/main" val="120831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7E1FB-8548-4D9D-89E2-9D9C372C0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B0AA0D-A56E-46B3-8834-F4B4F3D79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8F5F8C-0C42-4E1E-B40D-7CAD5B17B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5C4C2-2C50-42B2-97FC-988FB5BAA343}" type="datetime1">
              <a:rPr lang="en-GB" smtClean="0"/>
              <a:t>09/06/2021</a:t>
            </a:fld>
            <a:endParaRPr lang="en-GB"/>
          </a:p>
        </p:txBody>
      </p:sp>
      <p:sp>
        <p:nvSpPr>
          <p:cNvPr id="5" name="Footer Placeholder 4">
            <a:extLst>
              <a:ext uri="{FF2B5EF4-FFF2-40B4-BE49-F238E27FC236}">
                <a16:creationId xmlns:a16="http://schemas.microsoft.com/office/drawing/2014/main" id="{AB249E15-0007-4CE5-BFFB-25A60D926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780E8EA9-451A-4B76-B2FF-2346A8D1F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71A32-77C0-4E8A-9EB0-D1303C5E74C8}" type="slidenum">
              <a:rPr lang="en-GB" smtClean="0"/>
              <a:t>‹#›</a:t>
            </a:fld>
            <a:endParaRPr lang="en-GB"/>
          </a:p>
        </p:txBody>
      </p:sp>
    </p:spTree>
    <p:extLst>
      <p:ext uri="{BB962C8B-B14F-4D97-AF65-F5344CB8AC3E}">
        <p14:creationId xmlns:p14="http://schemas.microsoft.com/office/powerpoint/2010/main" val="201115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nibusinessinfo.co.uk/downloads/swot-analysis-template.doc"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r.wisc.edu/professional-development/develop-your-career/employee-development/career-goals/" TargetMode="External"/><Relationship Id="rId2" Type="http://schemas.openxmlformats.org/officeDocument/2006/relationships/hyperlink" Target="https://talentconnections.weebly.com/blog/tna-training-needs-analysis" TargetMode="External"/><Relationship Id="rId1" Type="http://schemas.openxmlformats.org/officeDocument/2006/relationships/slideLayout" Target="../slideLayouts/slideLayout2.xml"/><Relationship Id="rId4" Type="http://schemas.openxmlformats.org/officeDocument/2006/relationships/hyperlink" Target="https://www.ausmed.co.uk/cpd/articles/how-to-conduct-a-training-needs-assessmen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youtu.be/W7Y_AxYz2N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7694819" y="4216947"/>
            <a:ext cx="4245390" cy="3186359"/>
          </a:xfrm>
          <a:prstGeom prst="rect">
            <a:avLst/>
          </a:prstGeom>
        </p:spPr>
        <p:txBody>
          <a:bodyPr vert="horz" lIns="91440" tIns="45720" rIns="91440" bIns="45720" rtlCol="0" anchor="ctr">
            <a:normAutofit/>
          </a:bodyPr>
          <a:lstStyle/>
          <a:p>
            <a:pPr algn="ctr">
              <a:lnSpc>
                <a:spcPct val="90000"/>
              </a:lnSpc>
            </a:pPr>
            <a:r>
              <a:rPr lang="en-US" sz="2400" b="1">
                <a:solidFill>
                  <a:schemeClr val="bg1"/>
                </a:solidFill>
                <a:highlight>
                  <a:srgbClr val="008080"/>
                </a:highlight>
              </a:rPr>
              <a:t>LO3-</a:t>
            </a:r>
            <a:r>
              <a:rPr lang="en-US" sz="2400" b="1" i="1">
                <a:solidFill>
                  <a:schemeClr val="bg1"/>
                </a:solidFill>
                <a:effectLst/>
                <a:highlight>
                  <a:srgbClr val="008080"/>
                </a:highlight>
              </a:rPr>
              <a:t>Week </a:t>
            </a:r>
            <a:r>
              <a:rPr lang="en-US" sz="2400" b="1" i="1" dirty="0">
                <a:solidFill>
                  <a:schemeClr val="bg1"/>
                </a:solidFill>
                <a:effectLst/>
                <a:highlight>
                  <a:srgbClr val="008080"/>
                </a:highlight>
              </a:rPr>
              <a:t>7-</a:t>
            </a:r>
          </a:p>
          <a:p>
            <a:pPr indent="-228600" algn="ctr">
              <a:lnSpc>
                <a:spcPct val="90000"/>
              </a:lnSpc>
              <a:buFont typeface="Arial" panose="020B0604020202020204" pitchFamily="34" charset="0"/>
              <a:buChar char="•"/>
            </a:pPr>
            <a:r>
              <a:rPr lang="en-US" sz="2400" b="1" dirty="0">
                <a:solidFill>
                  <a:schemeClr val="bg1"/>
                </a:solidFill>
                <a:highlight>
                  <a:srgbClr val="008080"/>
                </a:highlight>
              </a:rPr>
              <a:t>Training Needs Analysis &amp; </a:t>
            </a:r>
            <a:r>
              <a:rPr lang="en-GB" sz="2400" b="1" dirty="0">
                <a:solidFill>
                  <a:schemeClr val="bg1"/>
                </a:solidFill>
                <a:effectLst/>
                <a:highlight>
                  <a:srgbClr val="008080"/>
                </a:highlight>
                <a:latin typeface="Arial" panose="020B0604020202020204" pitchFamily="34" charset="0"/>
                <a:ea typeface="Times New Roman" panose="02020603050405020304" pitchFamily="18" charset="0"/>
              </a:rPr>
              <a:t>organigram</a:t>
            </a: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271714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1D191-4E49-470C-814D-85EB923719B6}"/>
              </a:ext>
            </a:extLst>
          </p:cNvPr>
          <p:cNvSpPr>
            <a:spLocks noGrp="1"/>
          </p:cNvSpPr>
          <p:nvPr>
            <p:ph type="title"/>
          </p:nvPr>
        </p:nvSpPr>
        <p:spPr>
          <a:xfrm>
            <a:off x="992206" y="1608667"/>
            <a:ext cx="2823275" cy="4501127"/>
          </a:xfrm>
        </p:spPr>
        <p:txBody>
          <a:bodyPr anchor="t">
            <a:normAutofit/>
          </a:bodyPr>
          <a:lstStyle/>
          <a:p>
            <a:pPr algn="r"/>
            <a:r>
              <a:rPr lang="en-GB" sz="3200" dirty="0">
                <a:solidFill>
                  <a:srgbClr val="FFFFFF"/>
                </a:solidFill>
                <a:latin typeface="Candara" panose="020E0502030303020204" pitchFamily="34" charset="0"/>
              </a:rPr>
              <a:t>Training and Development Needs Analysis Checklist</a:t>
            </a:r>
            <a:br>
              <a:rPr lang="en-GB" sz="3200" dirty="0">
                <a:solidFill>
                  <a:srgbClr val="FFFFFF"/>
                </a:solidFill>
              </a:rPr>
            </a:br>
            <a:endParaRPr lang="en-GB" sz="3200" dirty="0">
              <a:solidFill>
                <a:srgbClr val="FFFFFF"/>
              </a:solidFill>
            </a:endParaRPr>
          </a:p>
        </p:txBody>
      </p:sp>
      <p:sp>
        <p:nvSpPr>
          <p:cNvPr id="3" name="Content Placeholder 2">
            <a:extLst>
              <a:ext uri="{FF2B5EF4-FFF2-40B4-BE49-F238E27FC236}">
                <a16:creationId xmlns:a16="http://schemas.microsoft.com/office/drawing/2014/main" id="{CEC52224-845F-4308-92E7-172D67B595EF}"/>
              </a:ext>
            </a:extLst>
          </p:cNvPr>
          <p:cNvSpPr>
            <a:spLocks noGrp="1"/>
          </p:cNvSpPr>
          <p:nvPr>
            <p:ph sz="half" idx="1"/>
          </p:nvPr>
        </p:nvSpPr>
        <p:spPr>
          <a:xfrm>
            <a:off x="4459518" y="211015"/>
            <a:ext cx="3421958" cy="6105379"/>
          </a:xfrm>
        </p:spPr>
        <p:txBody>
          <a:bodyPr>
            <a:normAutofit fontScale="92500" lnSpcReduction="10000"/>
          </a:bodyPr>
          <a:lstStyle/>
          <a:p>
            <a:endParaRPr lang="en-GB" sz="1100" dirty="0"/>
          </a:p>
          <a:p>
            <a:endParaRPr lang="en-GB" sz="1800" dirty="0">
              <a:latin typeface="Tw Cen MT" panose="020B0602020104020603" pitchFamily="34" charset="0"/>
            </a:endParaRPr>
          </a:p>
          <a:p>
            <a:r>
              <a:rPr lang="en-GB" sz="2000" dirty="0">
                <a:latin typeface="Tw Cen MT" panose="020B0602020104020603" pitchFamily="34" charset="0"/>
              </a:rPr>
              <a:t>Your training needs analysis should include the following:</a:t>
            </a:r>
          </a:p>
          <a:p>
            <a:endParaRPr lang="en-GB" sz="2000" dirty="0">
              <a:latin typeface="Tw Cen MT" panose="020B0602020104020603" pitchFamily="34" charset="0"/>
            </a:endParaRPr>
          </a:p>
          <a:p>
            <a:r>
              <a:rPr lang="en-GB" sz="2000" dirty="0">
                <a:latin typeface="Tw Cen MT" panose="020B0602020104020603" pitchFamily="34" charset="0"/>
              </a:rPr>
              <a:t>Know what the organization is trying to accomplish.</a:t>
            </a:r>
          </a:p>
          <a:p>
            <a:endParaRPr lang="en-GB" sz="2000" dirty="0">
              <a:latin typeface="Tw Cen MT" panose="020B0602020104020603" pitchFamily="34" charset="0"/>
            </a:endParaRPr>
          </a:p>
          <a:p>
            <a:r>
              <a:rPr lang="en-GB" sz="2000" dirty="0">
                <a:latin typeface="Tw Cen MT" panose="020B0602020104020603" pitchFamily="34" charset="0"/>
              </a:rPr>
              <a:t>Know the history of training within the organization.</a:t>
            </a:r>
          </a:p>
          <a:p>
            <a:endParaRPr lang="en-GB" sz="2000" dirty="0">
              <a:latin typeface="Tw Cen MT" panose="020B0602020104020603" pitchFamily="34" charset="0"/>
            </a:endParaRPr>
          </a:p>
          <a:p>
            <a:r>
              <a:rPr lang="en-GB" sz="2000" dirty="0">
                <a:latin typeface="Tw Cen MT" panose="020B0602020104020603" pitchFamily="34" charset="0"/>
              </a:rPr>
              <a:t>What "needs" will be addressed by the training?</a:t>
            </a:r>
          </a:p>
          <a:p>
            <a:endParaRPr lang="en-GB" sz="2000" dirty="0">
              <a:latin typeface="Tw Cen MT" panose="020B0602020104020603" pitchFamily="34" charset="0"/>
            </a:endParaRPr>
          </a:p>
          <a:p>
            <a:r>
              <a:rPr lang="en-GB" sz="2000" dirty="0">
                <a:latin typeface="Tw Cen MT" panose="020B0602020104020603" pitchFamily="34" charset="0"/>
              </a:rPr>
              <a:t>Any recent process or procedure changes?</a:t>
            </a:r>
          </a:p>
          <a:p>
            <a:endParaRPr lang="en-GB" sz="2000" dirty="0">
              <a:latin typeface="Tw Cen MT" panose="020B0602020104020603" pitchFamily="34" charset="0"/>
            </a:endParaRPr>
          </a:p>
          <a:p>
            <a:r>
              <a:rPr lang="en-GB" sz="2000" dirty="0">
                <a:latin typeface="Tw Cen MT" panose="020B0602020104020603" pitchFamily="34" charset="0"/>
              </a:rPr>
              <a:t>What resources are available for training?</a:t>
            </a:r>
          </a:p>
          <a:p>
            <a:endParaRPr lang="en-GB" sz="1100" dirty="0"/>
          </a:p>
        </p:txBody>
      </p:sp>
      <p:sp>
        <p:nvSpPr>
          <p:cNvPr id="4" name="Content Placeholder 3">
            <a:extLst>
              <a:ext uri="{FF2B5EF4-FFF2-40B4-BE49-F238E27FC236}">
                <a16:creationId xmlns:a16="http://schemas.microsoft.com/office/drawing/2014/main" id="{64E92A3B-27BA-4779-9388-3C387BB2CBEA}"/>
              </a:ext>
            </a:extLst>
          </p:cNvPr>
          <p:cNvSpPr>
            <a:spLocks noGrp="1"/>
          </p:cNvSpPr>
          <p:nvPr>
            <p:ph sz="half" idx="2"/>
          </p:nvPr>
        </p:nvSpPr>
        <p:spPr>
          <a:xfrm>
            <a:off x="8289696" y="211015"/>
            <a:ext cx="3421957" cy="5898779"/>
          </a:xfrm>
        </p:spPr>
        <p:txBody>
          <a:bodyPr>
            <a:normAutofit fontScale="92500" lnSpcReduction="10000"/>
          </a:bodyPr>
          <a:lstStyle/>
          <a:p>
            <a:endParaRPr lang="en-GB" sz="1400" dirty="0"/>
          </a:p>
          <a:p>
            <a:r>
              <a:rPr lang="en-GB" sz="2200" dirty="0">
                <a:latin typeface="Tw Cen MT" panose="020B0602020104020603" pitchFamily="34" charset="0"/>
              </a:rPr>
              <a:t>Who needs to be trained?</a:t>
            </a:r>
          </a:p>
          <a:p>
            <a:endParaRPr lang="en-GB" sz="2200" dirty="0">
              <a:latin typeface="Tw Cen MT" panose="020B0602020104020603" pitchFamily="34" charset="0"/>
            </a:endParaRPr>
          </a:p>
          <a:p>
            <a:r>
              <a:rPr lang="en-GB" sz="2200" dirty="0">
                <a:latin typeface="Tw Cen MT" panose="020B0602020104020603" pitchFamily="34" charset="0"/>
              </a:rPr>
              <a:t>Who can serve as subject matter experts?</a:t>
            </a:r>
          </a:p>
          <a:p>
            <a:endParaRPr lang="en-GB" sz="2200" dirty="0">
              <a:latin typeface="Tw Cen MT" panose="020B0602020104020603" pitchFamily="34" charset="0"/>
            </a:endParaRPr>
          </a:p>
          <a:p>
            <a:r>
              <a:rPr lang="en-GB" sz="2200" dirty="0">
                <a:latin typeface="Tw Cen MT" panose="020B0602020104020603" pitchFamily="34" charset="0"/>
              </a:rPr>
              <a:t>Are any staff going to do the training?</a:t>
            </a:r>
          </a:p>
          <a:p>
            <a:endParaRPr lang="en-GB" sz="2200" dirty="0">
              <a:latin typeface="Tw Cen MT" panose="020B0602020104020603" pitchFamily="34" charset="0"/>
            </a:endParaRPr>
          </a:p>
          <a:p>
            <a:r>
              <a:rPr lang="en-GB" sz="2200" dirty="0">
                <a:latin typeface="Tw Cen MT" panose="020B0602020104020603" pitchFamily="34" charset="0"/>
              </a:rPr>
              <a:t>Which companies provide training materials?</a:t>
            </a:r>
          </a:p>
          <a:p>
            <a:endParaRPr lang="en-GB" sz="2200" dirty="0">
              <a:latin typeface="Tw Cen MT" panose="020B0602020104020603" pitchFamily="34" charset="0"/>
            </a:endParaRPr>
          </a:p>
          <a:p>
            <a:r>
              <a:rPr lang="en-GB" sz="2200" dirty="0">
                <a:latin typeface="Tw Cen MT" panose="020B0602020104020603" pitchFamily="34" charset="0"/>
              </a:rPr>
              <a:t>What are the Knowledge, Skills, and Abilities?</a:t>
            </a:r>
          </a:p>
          <a:p>
            <a:endParaRPr lang="en-GB" sz="2200" dirty="0">
              <a:latin typeface="Tw Cen MT" panose="020B0602020104020603" pitchFamily="34" charset="0"/>
            </a:endParaRPr>
          </a:p>
          <a:p>
            <a:r>
              <a:rPr lang="en-GB" sz="2200" dirty="0">
                <a:latin typeface="Tw Cen MT" panose="020B0602020104020603" pitchFamily="34" charset="0"/>
              </a:rPr>
              <a:t>Review Job Descriptions and Org Charts.</a:t>
            </a:r>
          </a:p>
          <a:p>
            <a:endParaRPr lang="en-GB" sz="1400" dirty="0"/>
          </a:p>
        </p:txBody>
      </p:sp>
      <p:sp>
        <p:nvSpPr>
          <p:cNvPr id="5" name="Footer Placeholder 4">
            <a:extLst>
              <a:ext uri="{FF2B5EF4-FFF2-40B4-BE49-F238E27FC236}">
                <a16:creationId xmlns:a16="http://schemas.microsoft.com/office/drawing/2014/main" id="{96ECE157-961C-4A66-AB70-19CCD8B924D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42201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hite puzzle with one red piece">
            <a:extLst>
              <a:ext uri="{FF2B5EF4-FFF2-40B4-BE49-F238E27FC236}">
                <a16:creationId xmlns:a16="http://schemas.microsoft.com/office/drawing/2014/main" id="{C44724EA-7321-42D4-AC59-CC2B24B401D9}"/>
              </a:ext>
            </a:extLst>
          </p:cNvPr>
          <p:cNvPicPr>
            <a:picLocks noChangeAspect="1"/>
          </p:cNvPicPr>
          <p:nvPr/>
        </p:nvPicPr>
        <p:blipFill rotWithShape="1">
          <a:blip r:embed="rId2"/>
          <a:srcRect t="3573" r="9091" b="5518"/>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2921C-A88C-4249-B171-2938821DA132}"/>
              </a:ext>
            </a:extLst>
          </p:cNvPr>
          <p:cNvSpPr>
            <a:spLocks noGrp="1"/>
          </p:cNvSpPr>
          <p:nvPr>
            <p:ph idx="1"/>
          </p:nvPr>
        </p:nvSpPr>
        <p:spPr>
          <a:xfrm>
            <a:off x="172279" y="640081"/>
            <a:ext cx="7042336" cy="5254692"/>
          </a:xfrm>
        </p:spPr>
        <p:txBody>
          <a:bodyPr>
            <a:normAutofit/>
          </a:bodyPr>
          <a:lstStyle/>
          <a:p>
            <a:pPr marL="0" indent="0">
              <a:buNone/>
            </a:pPr>
            <a:r>
              <a:rPr lang="en-GB" sz="3200" b="1" dirty="0">
                <a:solidFill>
                  <a:schemeClr val="bg1"/>
                </a:solidFill>
                <a:highlight>
                  <a:srgbClr val="008000"/>
                </a:highlight>
                <a:latin typeface="Candara" panose="020E0502030303020204" pitchFamily="34" charset="0"/>
              </a:rPr>
              <a:t>What does TNA mean?</a:t>
            </a:r>
          </a:p>
          <a:p>
            <a:pPr marL="0" indent="0">
              <a:buNone/>
            </a:pPr>
            <a:endParaRPr lang="en-GB" sz="1500" dirty="0">
              <a:latin typeface="Tw Cen MT" panose="020B0602020104020603" pitchFamily="34" charset="0"/>
            </a:endParaRPr>
          </a:p>
          <a:p>
            <a:r>
              <a:rPr lang="en-GB" sz="2200" dirty="0">
                <a:latin typeface="Tw Cen MT" panose="020B0602020104020603" pitchFamily="34" charset="0"/>
              </a:rPr>
              <a:t>To start we will first uncover exactly what is a TNA actually means and can do for a company. TNA stands for Training Needs Analysis or Assessment. </a:t>
            </a:r>
          </a:p>
          <a:p>
            <a:pPr marL="0" indent="0">
              <a:buNone/>
            </a:pPr>
            <a:endParaRPr lang="en-GB" sz="2200" dirty="0">
              <a:latin typeface="Tw Cen MT" panose="020B0602020104020603" pitchFamily="34" charset="0"/>
            </a:endParaRPr>
          </a:p>
          <a:p>
            <a:r>
              <a:rPr lang="en-GB" sz="2200" dirty="0">
                <a:latin typeface="Tw Cen MT" panose="020B0602020104020603" pitchFamily="34" charset="0"/>
              </a:rPr>
              <a:t>Training Needs Analysis is the process of </a:t>
            </a:r>
            <a:r>
              <a:rPr lang="en-GB" sz="2200" dirty="0">
                <a:highlight>
                  <a:srgbClr val="FFFF00"/>
                </a:highlight>
                <a:latin typeface="Tw Cen MT" panose="020B0602020104020603" pitchFamily="34" charset="0"/>
              </a:rPr>
              <a:t>identifying training needs </a:t>
            </a:r>
            <a:r>
              <a:rPr lang="en-GB" sz="2200" dirty="0">
                <a:latin typeface="Tw Cen MT" panose="020B0602020104020603" pitchFamily="34" charset="0"/>
              </a:rPr>
              <a:t>in an organization for the purpose of improving employee job performance.</a:t>
            </a:r>
          </a:p>
          <a:p>
            <a:pPr marL="0" indent="0">
              <a:buNone/>
            </a:pPr>
            <a:endParaRPr lang="en-GB" sz="2200" dirty="0">
              <a:latin typeface="Tw Cen MT" panose="020B0602020104020603" pitchFamily="34" charset="0"/>
            </a:endParaRPr>
          </a:p>
          <a:p>
            <a:r>
              <a:rPr lang="en-GB" sz="2200" dirty="0">
                <a:latin typeface="Tw Cen MT" panose="020B0602020104020603" pitchFamily="34" charset="0"/>
              </a:rPr>
              <a:t>A needs analysis involves collecting information to determine if a training need exists and, if so, what kind of training is required to meet this need. </a:t>
            </a:r>
          </a:p>
          <a:p>
            <a:r>
              <a:rPr lang="en-GB" sz="2200" dirty="0">
                <a:latin typeface="Tw Cen MT" panose="020B0602020104020603" pitchFamily="34" charset="0"/>
              </a:rPr>
              <a:t>The analysis also should address why the need exists.</a:t>
            </a:r>
          </a:p>
          <a:p>
            <a:pPr marL="0" indent="0">
              <a:buNone/>
            </a:pPr>
            <a:endParaRPr lang="en-GB" sz="1500" dirty="0">
              <a:latin typeface="Tw Cen MT" panose="020B0602020104020603" pitchFamily="34" charset="0"/>
            </a:endParaRPr>
          </a:p>
        </p:txBody>
      </p:sp>
      <p:sp>
        <p:nvSpPr>
          <p:cNvPr id="2" name="Footer Placeholder 1">
            <a:extLst>
              <a:ext uri="{FF2B5EF4-FFF2-40B4-BE49-F238E27FC236}">
                <a16:creationId xmlns:a16="http://schemas.microsoft.com/office/drawing/2014/main" id="{7C837629-1CB1-4E7C-BF5F-987EE0DAA84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5428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Laptop Secure">
            <a:extLst>
              <a:ext uri="{FF2B5EF4-FFF2-40B4-BE49-F238E27FC236}">
                <a16:creationId xmlns:a16="http://schemas.microsoft.com/office/drawing/2014/main" id="{0D286776-9D9A-4299-A777-2AF594442A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8A3F1BA6-3D78-432B-921B-75075C7FAB2C}"/>
              </a:ext>
            </a:extLst>
          </p:cNvPr>
          <p:cNvSpPr>
            <a:spLocks noGrp="1"/>
          </p:cNvSpPr>
          <p:nvPr>
            <p:ph idx="1"/>
          </p:nvPr>
        </p:nvSpPr>
        <p:spPr>
          <a:xfrm>
            <a:off x="3906017" y="360915"/>
            <a:ext cx="7642515" cy="5816048"/>
          </a:xfrm>
        </p:spPr>
        <p:txBody>
          <a:bodyPr>
            <a:normAutofit/>
          </a:bodyPr>
          <a:lstStyle/>
          <a:p>
            <a:pPr marL="0" indent="0">
              <a:buNone/>
            </a:pPr>
            <a:r>
              <a:rPr lang="en-GB" dirty="0">
                <a:highlight>
                  <a:srgbClr val="0000FF"/>
                </a:highlight>
                <a:latin typeface="Tw Cen MT" panose="020B0602020104020603" pitchFamily="34" charset="0"/>
              </a:rPr>
              <a:t>Training Needs Analysis- (TNA)</a:t>
            </a:r>
          </a:p>
          <a:p>
            <a:r>
              <a:rPr lang="en-GB" dirty="0">
                <a:latin typeface="Tw Cen MT" panose="020B0602020104020603" pitchFamily="34" charset="0"/>
              </a:rPr>
              <a:t>Oftentimes healthcare organisation may face issues with service improvement and the workaround for this would be throwing the entire group into a costly, time interfering and ultimately unorganized training session that does nothing for the company R.O.I. (Return on Investment). </a:t>
            </a:r>
          </a:p>
          <a:p>
            <a:r>
              <a:rPr lang="en-GB" dirty="0">
                <a:latin typeface="Tw Cen MT" panose="020B0602020104020603" pitchFamily="34" charset="0"/>
              </a:rPr>
              <a:t>To help solve the daunting task and costly mistake of bad training would be to conduct a well thought out TNA also known as Training Needs Analysis.</a:t>
            </a:r>
          </a:p>
        </p:txBody>
      </p:sp>
      <p:sp>
        <p:nvSpPr>
          <p:cNvPr id="6" name="Rectangle 5" descr="Target Audience">
            <a:extLst>
              <a:ext uri="{FF2B5EF4-FFF2-40B4-BE49-F238E27FC236}">
                <a16:creationId xmlns:a16="http://schemas.microsoft.com/office/drawing/2014/main" id="{7AF11B97-1C94-4CCD-B82A-1184AD63A1C5}"/>
              </a:ext>
            </a:extLst>
          </p:cNvPr>
          <p:cNvSpPr/>
          <p:nvPr/>
        </p:nvSpPr>
        <p:spPr>
          <a:xfrm>
            <a:off x="10084592" y="4806304"/>
            <a:ext cx="1944000" cy="1944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Footer Placeholder 1">
            <a:extLst>
              <a:ext uri="{FF2B5EF4-FFF2-40B4-BE49-F238E27FC236}">
                <a16:creationId xmlns:a16="http://schemas.microsoft.com/office/drawing/2014/main" id="{334AC649-7FAF-484C-AFE4-12E9EF1A172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9216269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F8AE19-84D6-4AA9-87D2-19AFCE65EC75}"/>
              </a:ext>
            </a:extLst>
          </p:cNvPr>
          <p:cNvSpPr>
            <a:spLocks noGrp="1"/>
          </p:cNvSpPr>
          <p:nvPr>
            <p:ph idx="1"/>
          </p:nvPr>
        </p:nvSpPr>
        <p:spPr>
          <a:xfrm>
            <a:off x="92765" y="0"/>
            <a:ext cx="11830829" cy="6102687"/>
          </a:xfrm>
        </p:spPr>
        <p:txBody>
          <a:bodyPr>
            <a:normAutofit/>
          </a:bodyPr>
          <a:lstStyle/>
          <a:p>
            <a:endParaRPr lang="en-GB" sz="2600" dirty="0"/>
          </a:p>
          <a:p>
            <a:r>
              <a:rPr lang="en-GB" sz="2600" dirty="0"/>
              <a:t>TNA can provide </a:t>
            </a:r>
            <a:r>
              <a:rPr lang="en-GB" sz="2600" dirty="0">
                <a:solidFill>
                  <a:schemeClr val="bg1"/>
                </a:solidFill>
                <a:highlight>
                  <a:srgbClr val="0000FF"/>
                </a:highlight>
              </a:rPr>
              <a:t>many benefits </a:t>
            </a:r>
            <a:r>
              <a:rPr lang="en-GB" sz="2600" dirty="0"/>
              <a:t>such as identifying any performance gaps with better accuracy.</a:t>
            </a:r>
          </a:p>
          <a:p>
            <a:r>
              <a:rPr lang="en-GB" sz="2600" dirty="0"/>
              <a:t> It can examine any performance gaps that may exist in the organization, between the people and strategies.</a:t>
            </a:r>
          </a:p>
          <a:p>
            <a:r>
              <a:rPr lang="en-GB" sz="2600" dirty="0"/>
              <a:t> It can also allow you to hone in your focus on key areas that need the </a:t>
            </a:r>
            <a:r>
              <a:rPr lang="en-GB" sz="2600" dirty="0">
                <a:highlight>
                  <a:srgbClr val="00FFFF"/>
                </a:highlight>
              </a:rPr>
              <a:t>greatest improvement and training. </a:t>
            </a:r>
          </a:p>
          <a:p>
            <a:r>
              <a:rPr lang="en-GB" sz="2600" dirty="0"/>
              <a:t>It is through an organizational analysis in a TNA that </a:t>
            </a:r>
            <a:r>
              <a:rPr lang="en-GB" sz="2600" dirty="0">
                <a:highlight>
                  <a:srgbClr val="FFFF00"/>
                </a:highlight>
              </a:rPr>
              <a:t>a plan is enacted to better help the organization plan </a:t>
            </a:r>
            <a:r>
              <a:rPr lang="en-GB" sz="2600" dirty="0"/>
              <a:t>and </a:t>
            </a:r>
            <a:r>
              <a:rPr lang="en-GB" sz="2600" dirty="0">
                <a:highlight>
                  <a:srgbClr val="00FFFF"/>
                </a:highlight>
              </a:rPr>
              <a:t>adapt</a:t>
            </a:r>
            <a:r>
              <a:rPr lang="en-GB" sz="2600" dirty="0"/>
              <a:t> to anticipated changes and new objectives. </a:t>
            </a:r>
          </a:p>
          <a:p>
            <a:r>
              <a:rPr lang="en-GB" sz="2600" dirty="0"/>
              <a:t>Additionally, TNA can provide other benefits such as </a:t>
            </a:r>
            <a:r>
              <a:rPr lang="en-GB" sz="2600" dirty="0">
                <a:highlight>
                  <a:srgbClr val="00FFFF"/>
                </a:highlight>
              </a:rPr>
              <a:t>improving high performance </a:t>
            </a:r>
            <a:r>
              <a:rPr lang="en-GB" sz="2600" dirty="0"/>
              <a:t>among the workplace through engagement, participation, </a:t>
            </a:r>
            <a:r>
              <a:rPr lang="en-GB" sz="2600" dirty="0" err="1"/>
              <a:t>analyzing</a:t>
            </a:r>
            <a:r>
              <a:rPr lang="en-GB" sz="2600" dirty="0"/>
              <a:t> and discovering </a:t>
            </a:r>
            <a:r>
              <a:rPr lang="en-GB" sz="2600" dirty="0">
                <a:highlight>
                  <a:srgbClr val="FFFF00"/>
                </a:highlight>
              </a:rPr>
              <a:t>various ways to improve </a:t>
            </a:r>
            <a:r>
              <a:rPr lang="en-GB" sz="2600" dirty="0"/>
              <a:t>and </a:t>
            </a:r>
            <a:r>
              <a:rPr lang="en-GB" sz="2600" dirty="0">
                <a:solidFill>
                  <a:schemeClr val="bg1"/>
                </a:solidFill>
                <a:highlight>
                  <a:srgbClr val="008000"/>
                </a:highlight>
              </a:rPr>
              <a:t>development high performance</a:t>
            </a:r>
            <a:r>
              <a:rPr lang="en-GB" sz="2600" dirty="0">
                <a:solidFill>
                  <a:schemeClr val="bg1"/>
                </a:solidFill>
              </a:rPr>
              <a:t>.</a:t>
            </a:r>
          </a:p>
        </p:txBody>
      </p:sp>
      <p:pic>
        <p:nvPicPr>
          <p:cNvPr id="7" name="Graphic 6" descr="Business Growth">
            <a:extLst>
              <a:ext uri="{FF2B5EF4-FFF2-40B4-BE49-F238E27FC236}">
                <a16:creationId xmlns:a16="http://schemas.microsoft.com/office/drawing/2014/main" id="{8E03AE3E-EDBA-4282-86C7-8F07E34414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0243" y="4996070"/>
            <a:ext cx="3932533" cy="1861929"/>
          </a:xfrm>
          <a:prstGeom prst="rect">
            <a:avLst/>
          </a:prstGeom>
        </p:spPr>
      </p:pic>
      <p:sp>
        <p:nvSpPr>
          <p:cNvPr id="2" name="Footer Placeholder 1">
            <a:extLst>
              <a:ext uri="{FF2B5EF4-FFF2-40B4-BE49-F238E27FC236}">
                <a16:creationId xmlns:a16="http://schemas.microsoft.com/office/drawing/2014/main" id="{D086CF6E-DA9D-43EF-AC6B-07A98331A80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7737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ps to Training Needs Analysis Process">
            <a:extLst>
              <a:ext uri="{FF2B5EF4-FFF2-40B4-BE49-F238E27FC236}">
                <a16:creationId xmlns:a16="http://schemas.microsoft.com/office/drawing/2014/main" id="{4F573135-B478-4D41-B27E-08ED605D8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70" y="492369"/>
            <a:ext cx="11751233" cy="568459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AAB9A3D6-A3CC-4D4F-A9E4-65E64113FD5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9703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5175F-FF57-460F-B6CE-BC815F79CBDA}"/>
              </a:ext>
            </a:extLst>
          </p:cNvPr>
          <p:cNvSpPr>
            <a:spLocks noGrp="1"/>
          </p:cNvSpPr>
          <p:nvPr>
            <p:ph idx="1"/>
          </p:nvPr>
        </p:nvSpPr>
        <p:spPr>
          <a:xfrm>
            <a:off x="4803805" y="1073426"/>
            <a:ext cx="6586489" cy="3785419"/>
          </a:xfrm>
        </p:spPr>
        <p:txBody>
          <a:bodyPr>
            <a:normAutofit lnSpcReduction="10000"/>
          </a:bodyPr>
          <a:lstStyle/>
          <a:p>
            <a:pPr marL="0" indent="0">
              <a:buNone/>
            </a:pPr>
            <a:r>
              <a:rPr lang="en-GB" b="1" i="0" u="none" strike="noStrike" dirty="0">
                <a:solidFill>
                  <a:schemeClr val="bg1"/>
                </a:solidFill>
                <a:effectLst/>
                <a:highlight>
                  <a:srgbClr val="008000"/>
                </a:highlight>
                <a:latin typeface="Arial" panose="020B0604020202020204" pitchFamily="34" charset="0"/>
              </a:rPr>
              <a:t>When should a TNA be conducted?</a:t>
            </a:r>
            <a:br>
              <a:rPr lang="en-GB" b="0" i="0" dirty="0">
                <a:effectLst/>
                <a:latin typeface="Lora"/>
              </a:rPr>
            </a:br>
            <a:br>
              <a:rPr lang="en-GB" b="0" i="0" dirty="0">
                <a:effectLst/>
                <a:latin typeface="Lora"/>
              </a:rPr>
            </a:br>
            <a:br>
              <a:rPr lang="en-GB" b="0" i="0" u="none" strike="noStrike" dirty="0">
                <a:effectLst/>
                <a:latin typeface="Arial" panose="020B0604020202020204" pitchFamily="34" charset="0"/>
              </a:rPr>
            </a:br>
            <a:r>
              <a:rPr lang="en-GB" b="0" i="0" u="none" strike="noStrike" dirty="0">
                <a:effectLst/>
                <a:latin typeface="Tw Cen MT" panose="020B0602020104020603" pitchFamily="34" charset="0"/>
              </a:rPr>
              <a:t>The Checklist is an important tool to use to keep things organized through this entire process. </a:t>
            </a:r>
          </a:p>
          <a:p>
            <a:r>
              <a:rPr lang="en-GB" b="0" i="0" u="none" strike="noStrike" dirty="0">
                <a:effectLst/>
                <a:latin typeface="Tw Cen MT" panose="020B0602020104020603" pitchFamily="34" charset="0"/>
              </a:rPr>
              <a:t>Organization will be key to a successful TNA and pre preparation is better than no prep</a:t>
            </a:r>
            <a:r>
              <a:rPr lang="en-GB" sz="2000" b="0" i="0" u="none" strike="noStrike" dirty="0">
                <a:effectLst/>
                <a:latin typeface="Tw Cen MT" panose="020B0602020104020603" pitchFamily="34" charset="0"/>
              </a:rPr>
              <a:t>.</a:t>
            </a:r>
            <a:br>
              <a:rPr lang="en-GB" sz="2000" b="0" i="0" dirty="0">
                <a:effectLst/>
                <a:latin typeface="Lora"/>
              </a:rPr>
            </a:br>
            <a:br>
              <a:rPr lang="en-GB" sz="2000" b="0" i="0" dirty="0">
                <a:effectLst/>
                <a:latin typeface="Lora"/>
              </a:rPr>
            </a:br>
            <a:endParaRPr lang="en-GB" sz="2000" dirty="0"/>
          </a:p>
        </p:txBody>
      </p:sp>
      <p:pic>
        <p:nvPicPr>
          <p:cNvPr id="5" name="Picture 4" descr="Calendar">
            <a:extLst>
              <a:ext uri="{FF2B5EF4-FFF2-40B4-BE49-F238E27FC236}">
                <a16:creationId xmlns:a16="http://schemas.microsoft.com/office/drawing/2014/main" id="{B18DD20B-F856-483B-840E-0066A0E1446B}"/>
              </a:ext>
            </a:extLst>
          </p:cNvPr>
          <p:cNvPicPr>
            <a:picLocks noChangeAspect="1"/>
          </p:cNvPicPr>
          <p:nvPr/>
        </p:nvPicPr>
        <p:blipFill rotWithShape="1">
          <a:blip r:embed="rId2"/>
          <a:srcRect l="29411" r="2547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E24F"/>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0AA175D-9501-4C69-86DD-8716171F6ED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6193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7213FF-9758-41A8-99B0-74794C0152AA}"/>
              </a:ext>
            </a:extLst>
          </p:cNvPr>
          <p:cNvSpPr>
            <a:spLocks noGrp="1"/>
          </p:cNvSpPr>
          <p:nvPr>
            <p:ph idx="1"/>
          </p:nvPr>
        </p:nvSpPr>
        <p:spPr>
          <a:xfrm>
            <a:off x="457200" y="357810"/>
            <a:ext cx="6028005" cy="6042558"/>
          </a:xfrm>
        </p:spPr>
        <p:txBody>
          <a:bodyPr anchor="t">
            <a:normAutofit/>
          </a:bodyPr>
          <a:lstStyle/>
          <a:p>
            <a:pPr marL="0" indent="0">
              <a:buNone/>
            </a:pPr>
            <a:r>
              <a:rPr lang="en-GB" sz="3200" dirty="0">
                <a:solidFill>
                  <a:schemeClr val="bg1"/>
                </a:solidFill>
                <a:highlight>
                  <a:srgbClr val="008080"/>
                </a:highlight>
                <a:latin typeface="Tw Cen MT" panose="020B0602020104020603" pitchFamily="34" charset="0"/>
              </a:rPr>
              <a:t>How to identify staff training needs</a:t>
            </a:r>
          </a:p>
          <a:p>
            <a:r>
              <a:rPr lang="en-GB" sz="2400" dirty="0">
                <a:latin typeface="Tw Cen MT" panose="020B0602020104020603" pitchFamily="34" charset="0"/>
              </a:rPr>
              <a:t>To identify training that matches the specific needs of your staff and business goals you can carry out a training needs analysis (TNA).</a:t>
            </a:r>
          </a:p>
          <a:p>
            <a:endParaRPr lang="en-GB" sz="2400" dirty="0">
              <a:latin typeface="Tw Cen MT" panose="020B0602020104020603" pitchFamily="34" charset="0"/>
            </a:endParaRPr>
          </a:p>
          <a:p>
            <a:r>
              <a:rPr lang="en-GB" sz="2400" dirty="0">
                <a:latin typeface="Tw Cen MT" panose="020B0602020104020603" pitchFamily="34" charset="0"/>
              </a:rPr>
              <a:t>Training needs analysis is a method used by businesses to identify training requirements in a cost efficient way. </a:t>
            </a:r>
          </a:p>
          <a:p>
            <a:r>
              <a:rPr lang="en-GB" sz="2400" dirty="0">
                <a:latin typeface="Tw Cen MT" panose="020B0602020104020603" pitchFamily="34" charset="0"/>
              </a:rPr>
              <a:t>This process involves evaluating training needs and weighing up training priority areas at all levels within a business. Training needs analysis forms the first step of the training development cycle:</a:t>
            </a:r>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Training development cycle">
            <a:extLst>
              <a:ext uri="{FF2B5EF4-FFF2-40B4-BE49-F238E27FC236}">
                <a16:creationId xmlns:a16="http://schemas.microsoft.com/office/drawing/2014/main" id="{AA1F6349-0C25-4A63-9911-E58859A023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7482" y="1702191"/>
            <a:ext cx="4919015" cy="302519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60ABEBA-56A1-44AE-8F9B-E2557A79ADE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606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409659-EE39-43CB-AE11-3EA0B53EC80F}"/>
              </a:ext>
            </a:extLst>
          </p:cNvPr>
          <p:cNvSpPr>
            <a:spLocks noGrp="1"/>
          </p:cNvSpPr>
          <p:nvPr>
            <p:ph idx="1"/>
          </p:nvPr>
        </p:nvSpPr>
        <p:spPr>
          <a:xfrm>
            <a:off x="112542" y="291548"/>
            <a:ext cx="7070136" cy="6387547"/>
          </a:xfrm>
        </p:spPr>
        <p:txBody>
          <a:bodyPr anchor="t">
            <a:noAutofit/>
          </a:bodyPr>
          <a:lstStyle/>
          <a:p>
            <a:pPr marL="0" indent="0" algn="ctr">
              <a:buNone/>
            </a:pPr>
            <a:r>
              <a:rPr lang="en-GB" b="1" dirty="0">
                <a:solidFill>
                  <a:schemeClr val="bg1"/>
                </a:solidFill>
                <a:highlight>
                  <a:srgbClr val="0000FF"/>
                </a:highlight>
                <a:latin typeface="Candara" panose="020E0502030303020204" pitchFamily="34" charset="0"/>
              </a:rPr>
              <a:t>What are the stages of training needs analysis?</a:t>
            </a:r>
          </a:p>
          <a:p>
            <a:r>
              <a:rPr lang="en-GB" dirty="0">
                <a:latin typeface="Tw Cen MT" panose="020B0602020104020603" pitchFamily="34" charset="0"/>
              </a:rPr>
              <a:t>There are </a:t>
            </a:r>
            <a:r>
              <a:rPr lang="en-GB" dirty="0">
                <a:highlight>
                  <a:srgbClr val="FFFF00"/>
                </a:highlight>
                <a:latin typeface="Tw Cen MT" panose="020B0602020104020603" pitchFamily="34" charset="0"/>
              </a:rPr>
              <a:t>three key stages </a:t>
            </a:r>
            <a:r>
              <a:rPr lang="en-GB" dirty="0">
                <a:latin typeface="Tw Cen MT" panose="020B0602020104020603" pitchFamily="34" charset="0"/>
              </a:rPr>
              <a:t>of training needs analysis. </a:t>
            </a:r>
          </a:p>
          <a:p>
            <a:r>
              <a:rPr lang="en-GB" dirty="0">
                <a:latin typeface="Tw Cen MT" panose="020B0602020104020603" pitchFamily="34" charset="0"/>
              </a:rPr>
              <a:t>These involve identifying the direction of the organisation, understanding the skills and knowledge of staff through a task analysis, and analysing the individual needs of each employee. </a:t>
            </a:r>
          </a:p>
          <a:p>
            <a:r>
              <a:rPr lang="en-GB" dirty="0">
                <a:latin typeface="Tw Cen MT" panose="020B0602020104020603" pitchFamily="34" charset="0"/>
              </a:rPr>
              <a:t>These three stages of training needs analysis are explained in more detail below:</a:t>
            </a:r>
          </a:p>
        </p:txBody>
      </p:sp>
      <p:sp>
        <p:nvSpPr>
          <p:cNvPr id="75" name="Rectangle 7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Training Needs Analysis (TNA) - Change Factory">
            <a:extLst>
              <a:ext uri="{FF2B5EF4-FFF2-40B4-BE49-F238E27FC236}">
                <a16:creationId xmlns:a16="http://schemas.microsoft.com/office/drawing/2014/main" id="{928BF659-5A78-402D-B022-EC70B59740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96" r="12173" b="1"/>
          <a:stretch/>
        </p:blipFill>
        <p:spPr bwMode="auto">
          <a:xfrm>
            <a:off x="7075967" y="1046644"/>
            <a:ext cx="4170530" cy="479660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866C4E6-B581-4BF3-8C0E-367D364BE5E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5125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97BD9F-9C70-4BA9-9C6E-5A23153F42DE}"/>
              </a:ext>
            </a:extLst>
          </p:cNvPr>
          <p:cNvSpPr>
            <a:spLocks noGrp="1"/>
          </p:cNvSpPr>
          <p:nvPr>
            <p:ph idx="1"/>
          </p:nvPr>
        </p:nvSpPr>
        <p:spPr>
          <a:xfrm>
            <a:off x="459350" y="1910370"/>
            <a:ext cx="11560371" cy="4768725"/>
          </a:xfrm>
        </p:spPr>
        <p:txBody>
          <a:bodyPr anchor="ctr">
            <a:noAutofit/>
          </a:bodyPr>
          <a:lstStyle/>
          <a:p>
            <a:pPr marL="0" indent="0">
              <a:buNone/>
            </a:pPr>
            <a:r>
              <a:rPr lang="en-GB" sz="2200" dirty="0">
                <a:highlight>
                  <a:srgbClr val="FFFF00"/>
                </a:highlight>
                <a:latin typeface="Tw Cen MT" panose="020B0602020104020603" pitchFamily="34" charset="0"/>
              </a:rPr>
              <a:t>Decide On Skill Sets</a:t>
            </a:r>
          </a:p>
          <a:p>
            <a:r>
              <a:rPr lang="en-GB" sz="2200" dirty="0">
                <a:latin typeface="Tw Cen MT" panose="020B0602020104020603" pitchFamily="34" charset="0"/>
              </a:rPr>
              <a:t>The first stage is to decide on the skill sets that you require all your team members to have in order to do their jobs properly. This means looking at every job role within your business separately and considering things like the different departments or levels of seniority which will affect this as well.</a:t>
            </a:r>
          </a:p>
          <a:p>
            <a:pPr marL="0" indent="0">
              <a:buNone/>
            </a:pPr>
            <a:r>
              <a:rPr lang="en-GB" sz="2200" dirty="0">
                <a:highlight>
                  <a:srgbClr val="FFFF00"/>
                </a:highlight>
                <a:latin typeface="Tw Cen MT" panose="020B0602020104020603" pitchFamily="34" charset="0"/>
              </a:rPr>
              <a:t>Evaluate The Skills Of Staff</a:t>
            </a:r>
          </a:p>
          <a:p>
            <a:r>
              <a:rPr lang="en-GB" sz="2200" dirty="0">
                <a:latin typeface="Tw Cen MT" panose="020B0602020104020603" pitchFamily="34" charset="0"/>
              </a:rPr>
              <a:t>The second stage is to look at all your team members and evaluate their current skill levels in relation to the skills you have laid out in the first stage of this process. This will allow you to see who is meeting your expectations, and who needs to complete further training in order to meet the expected skill level.</a:t>
            </a:r>
          </a:p>
          <a:p>
            <a:pPr marL="0" indent="0">
              <a:buNone/>
            </a:pPr>
            <a:r>
              <a:rPr lang="en-GB" sz="2200" dirty="0">
                <a:highlight>
                  <a:srgbClr val="FFFF00"/>
                </a:highlight>
                <a:latin typeface="Tw Cen MT" panose="020B0602020104020603" pitchFamily="34" charset="0"/>
              </a:rPr>
              <a:t>Highlight The Skills Gap</a:t>
            </a:r>
          </a:p>
          <a:p>
            <a:r>
              <a:rPr lang="en-GB" sz="2200" dirty="0">
                <a:latin typeface="Tw Cen MT" panose="020B0602020104020603" pitchFamily="34" charset="0"/>
              </a:rPr>
              <a:t>Now that you know where you want your team to be and the level they are currently at, you will easily be able to see the gap (if any) that has appeared between the two. Now you know what the gap is, you need to use training to help close that gap and ensure your team is at the level you expect them to be.</a:t>
            </a:r>
          </a:p>
        </p:txBody>
      </p:sp>
      <p:sp>
        <p:nvSpPr>
          <p:cNvPr id="9" name="TextBox 8">
            <a:extLst>
              <a:ext uri="{FF2B5EF4-FFF2-40B4-BE49-F238E27FC236}">
                <a16:creationId xmlns:a16="http://schemas.microsoft.com/office/drawing/2014/main" id="{027E47FC-07EE-4AA8-9A8C-28F9D1AC863E}"/>
              </a:ext>
            </a:extLst>
          </p:cNvPr>
          <p:cNvSpPr txBox="1"/>
          <p:nvPr/>
        </p:nvSpPr>
        <p:spPr>
          <a:xfrm>
            <a:off x="2093843" y="312939"/>
            <a:ext cx="8004314" cy="830997"/>
          </a:xfrm>
          <a:prstGeom prst="rect">
            <a:avLst/>
          </a:prstGeom>
          <a:noFill/>
        </p:spPr>
        <p:txBody>
          <a:bodyPr wrap="square">
            <a:spAutoFit/>
          </a:bodyPr>
          <a:lstStyle/>
          <a:p>
            <a:pPr marL="0" indent="0">
              <a:buNone/>
            </a:pPr>
            <a:r>
              <a:rPr lang="en-GB" sz="2400" b="1" dirty="0">
                <a:solidFill>
                  <a:schemeClr val="bg1"/>
                </a:solidFill>
                <a:highlight>
                  <a:srgbClr val="008000"/>
                </a:highlight>
                <a:latin typeface="Candara" panose="020E0502030303020204" pitchFamily="34" charset="0"/>
              </a:rPr>
              <a:t>There are 3 key steps involved in training needs analysis to ensure your business is making the most of the process:</a:t>
            </a:r>
          </a:p>
        </p:txBody>
      </p:sp>
      <p:sp>
        <p:nvSpPr>
          <p:cNvPr id="4" name="Footer Placeholder 3">
            <a:extLst>
              <a:ext uri="{FF2B5EF4-FFF2-40B4-BE49-F238E27FC236}">
                <a16:creationId xmlns:a16="http://schemas.microsoft.com/office/drawing/2014/main" id="{6364B2DE-7F1A-4D7B-8B45-ADB4434DA19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608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Picture">
            <a:extLst>
              <a:ext uri="{FF2B5EF4-FFF2-40B4-BE49-F238E27FC236}">
                <a16:creationId xmlns:a16="http://schemas.microsoft.com/office/drawing/2014/main" id="{4C10E6F4-2E11-4E3B-881E-C25B67B07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9828" y="643466"/>
            <a:ext cx="12013809" cy="557106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DD005FA-B58E-48A7-8DAD-AB55A6BDA10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3308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xfrm>
            <a:off x="1137034" y="609600"/>
            <a:ext cx="6478417" cy="1322887"/>
          </a:xfrm>
          <a:prstGeom prst="rect">
            <a:avLst/>
          </a:prstGeom>
        </p:spPr>
        <p:txBody>
          <a:bodyPr vert="horz" lIns="91440" tIns="45720" rIns="91440" bIns="45720" rtlCol="0" anchor="ctr">
            <a:normAutofit/>
          </a:bodyPr>
          <a:lstStyle>
            <a:lvl1pPr algn="l">
              <a:defRPr sz="3500" b="1">
                <a:latin typeface="Times New Roman"/>
                <a:ea typeface="Times New Roman"/>
                <a:cs typeface="Times New Roman"/>
                <a:sym typeface="Times New Roman"/>
              </a:defRPr>
            </a:lvl1pPr>
          </a:lstStyle>
          <a:p>
            <a:r>
              <a:rPr lang="en-US" sz="4400" kern="1200">
                <a:solidFill>
                  <a:schemeClr val="tx1"/>
                </a:solidFill>
                <a:latin typeface="+mj-lt"/>
                <a:ea typeface="+mj-ea"/>
                <a:cs typeface="+mj-cs"/>
              </a:rPr>
              <a:t>End</a:t>
            </a:r>
          </a:p>
        </p:txBody>
      </p:sp>
      <p:sp>
        <p:nvSpPr>
          <p:cNvPr id="156" name="Shape 156"/>
          <p:cNvSpPr>
            <a:spLocks noGrp="1"/>
          </p:cNvSpPr>
          <p:nvPr>
            <p:ph type="body" sz="quarter" idx="1"/>
          </p:nvPr>
        </p:nvSpPr>
        <p:spPr>
          <a:xfrm>
            <a:off x="1137035" y="2194102"/>
            <a:ext cx="6684602" cy="3230883"/>
          </a:xfrm>
          <a:prstGeom prst="rect">
            <a:avLst/>
          </a:prstGeom>
        </p:spPr>
        <p:txBody>
          <a:bodyPr vert="horz" lIns="91440" tIns="45720" rIns="91440" bIns="45720" rtlCol="0">
            <a:normAutofit/>
          </a:bodyPr>
          <a:lstStyle/>
          <a:p>
            <a:pPr marL="0">
              <a:spcBef>
                <a:spcPts val="211"/>
              </a:spcBef>
              <a:defRPr sz="1800">
                <a:solidFill>
                  <a:srgbClr val="000000"/>
                </a:solidFill>
                <a:latin typeface="Times New Roman"/>
                <a:ea typeface="Times New Roman"/>
                <a:cs typeface="Times New Roman"/>
                <a:sym typeface="Times New Roman"/>
              </a:defRPr>
            </a:pPr>
            <a:endParaRPr lang="en-US" sz="3600" dirty="0">
              <a:latin typeface="Candara" panose="020E0502030303020204" pitchFamily="34" charset="0"/>
            </a:endParaRPr>
          </a:p>
          <a:p>
            <a:pPr marL="220410" indent="0">
              <a:spcBef>
                <a:spcPts val="211"/>
              </a:spcBef>
              <a:buClr>
                <a:srgbClr val="31B6FD"/>
              </a:buClr>
              <a:buSzPct val="100000"/>
              <a:buNone/>
              <a:defRPr sz="2400">
                <a:solidFill>
                  <a:srgbClr val="FFFDFF"/>
                </a:solidFill>
                <a:latin typeface="Times New Roman"/>
                <a:ea typeface="Times New Roman"/>
                <a:cs typeface="Times New Roman"/>
                <a:sym typeface="Times New Roman"/>
              </a:defRPr>
            </a:pPr>
            <a:r>
              <a:rPr lang="en-US" sz="3600" dirty="0">
                <a:highlight>
                  <a:srgbClr val="008080"/>
                </a:highlight>
                <a:latin typeface="Candara" panose="020E0502030303020204" pitchFamily="34" charset="0"/>
              </a:rPr>
              <a:t>This session has ended. Thank for your attendance and active participation. </a:t>
            </a:r>
            <a:r>
              <a:rPr lang="en-US" sz="3600" b="1" dirty="0">
                <a:highlight>
                  <a:srgbClr val="008080"/>
                </a:highlight>
                <a:latin typeface="Candara" panose="020E0502030303020204" pitchFamily="34" charset="0"/>
              </a:rPr>
              <a:t>IT’S ALL ABOUT YOU !</a:t>
            </a:r>
          </a:p>
        </p:txBody>
      </p:sp>
      <p:pic>
        <p:nvPicPr>
          <p:cNvPr id="96" name="Graphic 95" descr="Clapping Hands">
            <a:extLst>
              <a:ext uri="{FF2B5EF4-FFF2-40B4-BE49-F238E27FC236}">
                <a16:creationId xmlns:a16="http://schemas.microsoft.com/office/drawing/2014/main" id="{2356A549-C8DD-4963-B80F-8B56C9ABC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3123" y="1662682"/>
            <a:ext cx="3521122" cy="3521122"/>
          </a:xfrm>
          <a:prstGeom prst="rect">
            <a:avLst/>
          </a:prstGeom>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A540D1C3-2DF8-479B-B913-EA18A89885FD}"/>
              </a:ext>
            </a:extLst>
          </p:cNvPr>
          <p:cNvSpPr>
            <a:spLocks noGrp="1"/>
          </p:cNvSpPr>
          <p:nvPr>
            <p:ph type="ftr" sz="quarter" idx="11"/>
          </p:nvPr>
        </p:nvSpPr>
        <p:spPr/>
        <p:txBody>
          <a:bodyPr/>
          <a:lstStyle/>
          <a:p>
            <a:pPr>
              <a:defRPr/>
            </a:pPr>
            <a:r>
              <a:rPr lang="en-US" altLang="en-US" dirty="0"/>
              <a:t>Created </a:t>
            </a:r>
            <a:r>
              <a:rPr lang="en-US" altLang="en-US" dirty="0" err="1"/>
              <a:t>lebiosu</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A208-CA59-4EE8-A7C8-C5BA1A53F4E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E0B8A5-97A9-425C-BD82-B88FCC4D82CA}"/>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10A39796-2420-4E22-8083-46CCBB26BB6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30665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667325B9-8557-4473-9CD6-3878D0B4D23E}"/>
              </a:ext>
            </a:extLst>
          </p:cNvPr>
          <p:cNvPicPr>
            <a:picLocks noChangeAspect="1"/>
          </p:cNvPicPr>
          <p:nvPr/>
        </p:nvPicPr>
        <p:blipFill rotWithShape="1">
          <a:blip r:embed="rId2"/>
          <a:srcRect l="45594" r="2" b="2"/>
          <a:stretch/>
        </p:blipFill>
        <p:spPr>
          <a:xfrm>
            <a:off x="21" y="10"/>
            <a:ext cx="4009272"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FBCCB45-92D2-48B9-97EC-2393A0331A99}"/>
              </a:ext>
            </a:extLst>
          </p:cNvPr>
          <p:cNvSpPr>
            <a:spLocks noGrp="1"/>
          </p:cNvSpPr>
          <p:nvPr>
            <p:ph idx="1"/>
          </p:nvPr>
        </p:nvSpPr>
        <p:spPr>
          <a:xfrm>
            <a:off x="4360985" y="351692"/>
            <a:ext cx="7579224" cy="5825271"/>
          </a:xfrm>
        </p:spPr>
        <p:txBody>
          <a:bodyPr>
            <a:normAutofit/>
          </a:bodyPr>
          <a:lstStyle/>
          <a:p>
            <a:pPr marL="0" indent="0" algn="ctr">
              <a:buNone/>
            </a:pPr>
            <a:r>
              <a:rPr lang="en-GB" sz="3200" b="1" i="1" dirty="0">
                <a:solidFill>
                  <a:schemeClr val="bg1"/>
                </a:solidFill>
                <a:highlight>
                  <a:srgbClr val="008000"/>
                </a:highlight>
                <a:latin typeface="Candara" panose="020E0502030303020204" pitchFamily="34" charset="0"/>
              </a:rPr>
              <a:t>Benefits TNA For Your Business</a:t>
            </a:r>
          </a:p>
          <a:p>
            <a:pPr marL="0" indent="0">
              <a:buNone/>
            </a:pPr>
            <a:r>
              <a:rPr lang="en-GB" sz="2400" dirty="0">
                <a:highlight>
                  <a:srgbClr val="FFFF00"/>
                </a:highlight>
                <a:latin typeface="Tw Cen MT" panose="020B0602020104020603" pitchFamily="34" charset="0"/>
              </a:rPr>
              <a:t>1. </a:t>
            </a:r>
            <a:r>
              <a:rPr lang="en-GB" sz="2400" dirty="0">
                <a:latin typeface="Tw Cen MT" panose="020B0602020104020603" pitchFamily="34" charset="0"/>
              </a:rPr>
              <a:t>Identify Knowledge Gaps Before They Become A Problem</a:t>
            </a:r>
          </a:p>
          <a:p>
            <a:endParaRPr lang="en-GB" sz="2400" dirty="0">
              <a:latin typeface="Tw Cen MT" panose="020B0602020104020603" pitchFamily="34" charset="0"/>
            </a:endParaRPr>
          </a:p>
          <a:p>
            <a:r>
              <a:rPr lang="en-GB" sz="2400" dirty="0">
                <a:latin typeface="Tw Cen MT" panose="020B0602020104020603" pitchFamily="34" charset="0"/>
              </a:rPr>
              <a:t>One huge benefit of conducting training needs analysis is the fact it can help you identify any knowledge gaps your employees may have before it becomes an issue. </a:t>
            </a:r>
          </a:p>
          <a:p>
            <a:r>
              <a:rPr lang="en-GB" sz="2400" dirty="0">
                <a:latin typeface="Tw Cen MT" panose="020B0602020104020603" pitchFamily="34" charset="0"/>
              </a:rPr>
              <a:t>It’s better to highlight a potential problem and tackle it head-on, rather than becoming aware of the skills gap when an issue arises because of it.</a:t>
            </a:r>
          </a:p>
          <a:p>
            <a:endParaRPr lang="en-GB" sz="2400" dirty="0">
              <a:latin typeface="Tw Cen MT" panose="020B0602020104020603" pitchFamily="34" charset="0"/>
            </a:endParaRPr>
          </a:p>
          <a:p>
            <a:r>
              <a:rPr lang="en-GB" sz="2400" dirty="0">
                <a:latin typeface="Tw Cen MT" panose="020B0602020104020603" pitchFamily="34" charset="0"/>
              </a:rPr>
              <a:t>The training needs analysis will allow you to take a proactive approach rather than waiting for something to go wrong before you realise there is a problem.</a:t>
            </a:r>
          </a:p>
        </p:txBody>
      </p:sp>
      <p:sp>
        <p:nvSpPr>
          <p:cNvPr id="2" name="Footer Placeholder 1">
            <a:extLst>
              <a:ext uri="{FF2B5EF4-FFF2-40B4-BE49-F238E27FC236}">
                <a16:creationId xmlns:a16="http://schemas.microsoft.com/office/drawing/2014/main" id="{F14EB124-78E9-4F4D-ADB3-141E553DA6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6271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umbbells on a gym floor">
            <a:extLst>
              <a:ext uri="{FF2B5EF4-FFF2-40B4-BE49-F238E27FC236}">
                <a16:creationId xmlns:a16="http://schemas.microsoft.com/office/drawing/2014/main" id="{0010339D-AE8D-457E-A78D-9FB46359A54E}"/>
              </a:ext>
            </a:extLst>
          </p:cNvPr>
          <p:cNvPicPr>
            <a:picLocks noChangeAspect="1"/>
          </p:cNvPicPr>
          <p:nvPr/>
        </p:nvPicPr>
        <p:blipFill rotWithShape="1">
          <a:blip r:embed="rId2"/>
          <a:srcRect l="40913" r="-1" b="-1"/>
          <a:stretch/>
        </p:blipFill>
        <p:spPr>
          <a:xfrm>
            <a:off x="21" y="10"/>
            <a:ext cx="3770122"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5305ABA-54DB-4BFC-94EA-7DEE208C4B36}"/>
              </a:ext>
            </a:extLst>
          </p:cNvPr>
          <p:cNvSpPr>
            <a:spLocks noGrp="1"/>
          </p:cNvSpPr>
          <p:nvPr>
            <p:ph idx="1"/>
          </p:nvPr>
        </p:nvSpPr>
        <p:spPr>
          <a:xfrm>
            <a:off x="3631096" y="450574"/>
            <a:ext cx="8282607" cy="5726389"/>
          </a:xfrm>
        </p:spPr>
        <p:txBody>
          <a:bodyPr>
            <a:normAutofit/>
          </a:bodyPr>
          <a:lstStyle/>
          <a:p>
            <a:r>
              <a:rPr lang="en-GB" sz="3200" b="1" i="1" dirty="0">
                <a:solidFill>
                  <a:schemeClr val="bg1"/>
                </a:solidFill>
                <a:highlight>
                  <a:srgbClr val="008000"/>
                </a:highlight>
                <a:latin typeface="Candara" panose="020E0502030303020204" pitchFamily="34" charset="0"/>
              </a:rPr>
              <a:t>Benefits of TNA</a:t>
            </a:r>
          </a:p>
          <a:p>
            <a:pPr marL="0" indent="0">
              <a:buNone/>
            </a:pPr>
            <a:r>
              <a:rPr lang="en-GB" sz="2200" b="1" i="1" dirty="0">
                <a:highlight>
                  <a:srgbClr val="FFFF00"/>
                </a:highlight>
                <a:latin typeface="Tw Cen MT" panose="020B0602020104020603" pitchFamily="34" charset="0"/>
              </a:rPr>
              <a:t>2. </a:t>
            </a:r>
            <a:r>
              <a:rPr lang="en-GB" sz="2200" b="1" i="1" dirty="0">
                <a:latin typeface="Tw Cen MT" panose="020B0602020104020603" pitchFamily="34" charset="0"/>
              </a:rPr>
              <a:t>Helps You To Plan Your Training For The Year</a:t>
            </a:r>
          </a:p>
          <a:p>
            <a:r>
              <a:rPr lang="en-GB" sz="2200" dirty="0">
                <a:latin typeface="Tw Cen MT" panose="020B0602020104020603" pitchFamily="34" charset="0"/>
              </a:rPr>
              <a:t>Another huge benefit of training needs analysis is that it makes it much easier for you to plan your training for the upcoming year (or whatever block of time you work with).</a:t>
            </a:r>
          </a:p>
          <a:p>
            <a:r>
              <a:rPr lang="en-GB" sz="2200" dirty="0">
                <a:latin typeface="Tw Cen MT" panose="020B0602020104020603" pitchFamily="34" charset="0"/>
              </a:rPr>
              <a:t> Once you have identified the skills gaps that exist in your business, and then all the staff members who need additional training in certain areas, it’s easy to pull together a training plan which will cover all these skills gaps.</a:t>
            </a:r>
          </a:p>
          <a:p>
            <a:endParaRPr lang="en-GB" sz="2200" dirty="0">
              <a:latin typeface="Tw Cen MT" panose="020B0602020104020603" pitchFamily="34" charset="0"/>
            </a:endParaRPr>
          </a:p>
          <a:p>
            <a:r>
              <a:rPr lang="en-GB" sz="2200" dirty="0">
                <a:latin typeface="Tw Cen MT" panose="020B0602020104020603" pitchFamily="34" charset="0"/>
              </a:rPr>
              <a:t>Rather than trying to guess the type of training that will be most useful to your organisation, or who needs to complete the training, your training needs analysis will make the whole task much easier, and you can be confident that the training you have selected will make a direct impact on your business!</a:t>
            </a:r>
          </a:p>
        </p:txBody>
      </p:sp>
      <p:sp>
        <p:nvSpPr>
          <p:cNvPr id="4" name="Footer Placeholder 3">
            <a:extLst>
              <a:ext uri="{FF2B5EF4-FFF2-40B4-BE49-F238E27FC236}">
                <a16:creationId xmlns:a16="http://schemas.microsoft.com/office/drawing/2014/main" id="{A1BCC011-E481-4758-B25A-F13019D0BFC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467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F43BF804-43A2-4C70-B736-9408E9CCE90C}"/>
              </a:ext>
            </a:extLst>
          </p:cNvPr>
          <p:cNvPicPr>
            <a:picLocks noChangeAspect="1"/>
          </p:cNvPicPr>
          <p:nvPr/>
        </p:nvPicPr>
        <p:blipFill rotWithShape="1">
          <a:blip r:embed="rId2"/>
          <a:srcRect t="2166" r="9091" b="20937"/>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E4AF7A-06BA-4E41-A2C8-4140E232A479}"/>
              </a:ext>
            </a:extLst>
          </p:cNvPr>
          <p:cNvSpPr>
            <a:spLocks noGrp="1"/>
          </p:cNvSpPr>
          <p:nvPr>
            <p:ph idx="1"/>
          </p:nvPr>
        </p:nvSpPr>
        <p:spPr>
          <a:xfrm>
            <a:off x="212035" y="251791"/>
            <a:ext cx="11754677" cy="5925172"/>
          </a:xfrm>
        </p:spPr>
        <p:txBody>
          <a:bodyPr>
            <a:normAutofit lnSpcReduction="10000"/>
          </a:bodyPr>
          <a:lstStyle/>
          <a:p>
            <a:pPr marL="0" indent="0">
              <a:buNone/>
            </a:pPr>
            <a:r>
              <a:rPr lang="en-GB" sz="3200" b="1" i="1" dirty="0">
                <a:solidFill>
                  <a:schemeClr val="bg1"/>
                </a:solidFill>
                <a:highlight>
                  <a:srgbClr val="008000"/>
                </a:highlight>
                <a:latin typeface="Candara" panose="020E0502030303020204" pitchFamily="34" charset="0"/>
              </a:rPr>
              <a:t>Benefits of TNA</a:t>
            </a:r>
          </a:p>
          <a:p>
            <a:pPr marL="0" indent="0">
              <a:buNone/>
            </a:pPr>
            <a:endParaRPr lang="en-GB" sz="1500" dirty="0">
              <a:highlight>
                <a:srgbClr val="FFFF00"/>
              </a:highlight>
            </a:endParaRPr>
          </a:p>
          <a:p>
            <a:pPr marL="0" indent="0">
              <a:buNone/>
            </a:pPr>
            <a:r>
              <a:rPr lang="en-GB" sz="2400" b="1" i="1" dirty="0">
                <a:highlight>
                  <a:srgbClr val="FFFF00"/>
                </a:highlight>
                <a:latin typeface="Tw Cen MT" panose="020B0602020104020603" pitchFamily="34" charset="0"/>
              </a:rPr>
              <a:t>3. </a:t>
            </a:r>
            <a:r>
              <a:rPr lang="en-GB" sz="2400" b="1" i="1" dirty="0">
                <a:latin typeface="Tw Cen MT" panose="020B0602020104020603" pitchFamily="34" charset="0"/>
              </a:rPr>
              <a:t>Highlights Training You May Not Have Considered</a:t>
            </a:r>
          </a:p>
          <a:p>
            <a:r>
              <a:rPr lang="en-GB" sz="2400" dirty="0">
                <a:latin typeface="Tw Cen MT" panose="020B0602020104020603" pitchFamily="34" charset="0"/>
              </a:rPr>
              <a:t>It can be hard to sit down and plan out a training schedule for a large organisation without completing some sort of background research first. </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You may think that you know the type of training your team should be completing, but training needs analysis could actually highlight a whole load of areas that your team needs training on that you never even considered before.</a:t>
            </a:r>
          </a:p>
          <a:p>
            <a:endParaRPr lang="en-GB" sz="2400" dirty="0">
              <a:latin typeface="Tw Cen MT" panose="020B0602020104020603" pitchFamily="34" charset="0"/>
            </a:endParaRPr>
          </a:p>
          <a:p>
            <a:r>
              <a:rPr lang="en-GB" sz="2400" dirty="0">
                <a:latin typeface="Tw Cen MT" panose="020B0602020104020603" pitchFamily="34" charset="0"/>
              </a:rPr>
              <a:t>That’s why training needs analysis is so useful because it can highlight training needs you may not have considered before and show that you need to start offering training in different areas to ensure your staff are performing at their best.</a:t>
            </a:r>
          </a:p>
          <a:p>
            <a:endParaRPr lang="en-GB" sz="2400" dirty="0">
              <a:latin typeface="Tw Cen MT" panose="020B0602020104020603" pitchFamily="34" charset="0"/>
            </a:endParaRPr>
          </a:p>
          <a:p>
            <a:r>
              <a:rPr lang="en-GB" sz="2400" dirty="0">
                <a:latin typeface="Tw Cen MT" panose="020B0602020104020603" pitchFamily="34" charset="0"/>
              </a:rPr>
              <a:t>Without the use of training needs analysis, you may never have considered a particular area of training, which could have severely hindered your business.</a:t>
            </a:r>
          </a:p>
        </p:txBody>
      </p:sp>
      <p:sp>
        <p:nvSpPr>
          <p:cNvPr id="2" name="Footer Placeholder 1">
            <a:extLst>
              <a:ext uri="{FF2B5EF4-FFF2-40B4-BE49-F238E27FC236}">
                <a16:creationId xmlns:a16="http://schemas.microsoft.com/office/drawing/2014/main" id="{019AB9F4-B303-4F1A-8BAB-AF5A6F2ED0F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74192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84B1B201-544E-4D4A-9FBD-A03B9A216242}"/>
              </a:ext>
            </a:extLst>
          </p:cNvPr>
          <p:cNvPicPr>
            <a:picLocks noChangeAspect="1"/>
          </p:cNvPicPr>
          <p:nvPr/>
        </p:nvPicPr>
        <p:blipFill rotWithShape="1">
          <a:blip r:embed="rId2"/>
          <a:srcRect t="2166" r="9091" b="20937"/>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4A9EBB-5B40-453F-86D0-0DD145A8A025}"/>
              </a:ext>
            </a:extLst>
          </p:cNvPr>
          <p:cNvSpPr>
            <a:spLocks noGrp="1"/>
          </p:cNvSpPr>
          <p:nvPr>
            <p:ph idx="1"/>
          </p:nvPr>
        </p:nvSpPr>
        <p:spPr>
          <a:xfrm>
            <a:off x="407963" y="478302"/>
            <a:ext cx="11493305" cy="5698661"/>
          </a:xfrm>
        </p:spPr>
        <p:txBody>
          <a:bodyPr>
            <a:normAutofit/>
          </a:bodyPr>
          <a:lstStyle/>
          <a:p>
            <a:pPr marL="0" indent="0">
              <a:buNone/>
            </a:pPr>
            <a:r>
              <a:rPr lang="en-GB" b="1" i="1" dirty="0">
                <a:highlight>
                  <a:srgbClr val="FFFF00"/>
                </a:highlight>
                <a:latin typeface="Tw Cen MT" panose="020B0602020104020603" pitchFamily="34" charset="0"/>
              </a:rPr>
              <a:t>4. </a:t>
            </a:r>
            <a:r>
              <a:rPr lang="en-GB" b="1" i="1" dirty="0">
                <a:latin typeface="Tw Cen MT" panose="020B0602020104020603" pitchFamily="34" charset="0"/>
              </a:rPr>
              <a:t>Ensures Your Training Is Focussing On The Right Areas</a:t>
            </a:r>
          </a:p>
          <a:p>
            <a:r>
              <a:rPr lang="en-GB" dirty="0">
                <a:latin typeface="Tw Cen MT" panose="020B0602020104020603" pitchFamily="34" charset="0"/>
              </a:rPr>
              <a:t>As we said above, it’s important to have concrete reasons for adding training to your training schedule, as you can’t just assume what is and isn’t important for your team to learn. </a:t>
            </a:r>
          </a:p>
          <a:p>
            <a:r>
              <a:rPr lang="en-GB" dirty="0">
                <a:latin typeface="Tw Cen MT" panose="020B0602020104020603" pitchFamily="34" charset="0"/>
              </a:rPr>
              <a:t>Completing a training needs analysis will allow you to see exactly what you need to focus on, but it will also highlight the areas your team really don’t need any further training on for the moment.</a:t>
            </a:r>
          </a:p>
          <a:p>
            <a:endParaRPr lang="en-GB" dirty="0">
              <a:latin typeface="Tw Cen MT" panose="020B0602020104020603" pitchFamily="34" charset="0"/>
            </a:endParaRPr>
          </a:p>
          <a:p>
            <a:r>
              <a:rPr lang="en-GB" dirty="0">
                <a:latin typeface="Tw Cen MT" panose="020B0602020104020603" pitchFamily="34" charset="0"/>
              </a:rPr>
              <a:t>If there are no apparent gaps in knowledge in a particular area, then running further training on it could be a waste of time and money!</a:t>
            </a:r>
          </a:p>
          <a:p>
            <a:endParaRPr lang="en-GB" sz="2600" dirty="0"/>
          </a:p>
        </p:txBody>
      </p:sp>
      <p:sp>
        <p:nvSpPr>
          <p:cNvPr id="4" name="Footer Placeholder 3">
            <a:extLst>
              <a:ext uri="{FF2B5EF4-FFF2-40B4-BE49-F238E27FC236}">
                <a16:creationId xmlns:a16="http://schemas.microsoft.com/office/drawing/2014/main" id="{180CD595-6EC7-48C8-A739-821C419F488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79699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arge skydiving group mid-air">
            <a:extLst>
              <a:ext uri="{FF2B5EF4-FFF2-40B4-BE49-F238E27FC236}">
                <a16:creationId xmlns:a16="http://schemas.microsoft.com/office/drawing/2014/main" id="{2AAC9F3C-3D60-4D73-9B74-5B2A5C25E18E}"/>
              </a:ext>
            </a:extLst>
          </p:cNvPr>
          <p:cNvPicPr>
            <a:picLocks noChangeAspect="1"/>
          </p:cNvPicPr>
          <p:nvPr/>
        </p:nvPicPr>
        <p:blipFill rotWithShape="1">
          <a:blip r:embed="rId2"/>
          <a:srcRect t="2166" r="9091" b="209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78C4F5-C30E-4AD4-B102-47419D41767D}"/>
              </a:ext>
            </a:extLst>
          </p:cNvPr>
          <p:cNvSpPr>
            <a:spLocks noGrp="1"/>
          </p:cNvSpPr>
          <p:nvPr>
            <p:ph idx="1"/>
          </p:nvPr>
        </p:nvSpPr>
        <p:spPr>
          <a:xfrm>
            <a:off x="424070" y="437322"/>
            <a:ext cx="10929730" cy="5739641"/>
          </a:xfrm>
        </p:spPr>
        <p:txBody>
          <a:bodyPr>
            <a:normAutofit/>
          </a:bodyPr>
          <a:lstStyle/>
          <a:p>
            <a:pPr marL="0" indent="0">
              <a:buNone/>
            </a:pPr>
            <a:r>
              <a:rPr lang="en-GB" sz="2600" b="1" i="1" dirty="0">
                <a:highlight>
                  <a:srgbClr val="FFFF00"/>
                </a:highlight>
                <a:latin typeface="Tw Cen MT" panose="020B0602020104020603" pitchFamily="34" charset="0"/>
              </a:rPr>
              <a:t>5. </a:t>
            </a:r>
            <a:r>
              <a:rPr lang="en-GB" sz="2600" b="1" i="1" dirty="0">
                <a:latin typeface="Tw Cen MT" panose="020B0602020104020603" pitchFamily="34" charset="0"/>
              </a:rPr>
              <a:t>Helps To Decide Who Should Attend Which Training Sessions</a:t>
            </a:r>
          </a:p>
          <a:p>
            <a:pPr marL="0" indent="0">
              <a:buNone/>
            </a:pPr>
            <a:endParaRPr lang="en-GB" sz="2600" dirty="0">
              <a:latin typeface="Tw Cen MT" panose="020B0602020104020603" pitchFamily="34" charset="0"/>
            </a:endParaRPr>
          </a:p>
          <a:p>
            <a:r>
              <a:rPr lang="en-GB" sz="2600" dirty="0">
                <a:latin typeface="Tw Cen MT" panose="020B0602020104020603" pitchFamily="34" charset="0"/>
              </a:rPr>
              <a:t>Another important step in planning training is to ensure the right people are in the right training sessions. </a:t>
            </a:r>
          </a:p>
          <a:p>
            <a:r>
              <a:rPr lang="en-GB" sz="2600" dirty="0">
                <a:latin typeface="Tw Cen MT" panose="020B0602020104020603" pitchFamily="34" charset="0"/>
              </a:rPr>
              <a:t>There is no point in making everyone in your organisation attend every training session you run. </a:t>
            </a:r>
          </a:p>
          <a:p>
            <a:r>
              <a:rPr lang="en-GB" sz="2600" dirty="0">
                <a:latin typeface="Tw Cen MT" panose="020B0602020104020603" pitchFamily="34" charset="0"/>
              </a:rPr>
              <a:t>It’s a massive waste of time and money for your business, and staff won’t be engaged with training sessions if they are frequently attending training which is of no use to them.</a:t>
            </a:r>
          </a:p>
          <a:p>
            <a:endParaRPr lang="en-GB" sz="2600" dirty="0">
              <a:latin typeface="Tw Cen MT" panose="020B0602020104020603" pitchFamily="34" charset="0"/>
            </a:endParaRPr>
          </a:p>
          <a:p>
            <a:r>
              <a:rPr lang="en-GB" sz="2600" dirty="0">
                <a:latin typeface="Tw Cen MT" panose="020B0602020104020603" pitchFamily="34" charset="0"/>
              </a:rPr>
              <a:t>A training needs analysis will enable you to target the correct people for each training session, ensuring everyone is following a personalised training plan, so they get the most benefit possible.</a:t>
            </a:r>
          </a:p>
        </p:txBody>
      </p:sp>
      <p:sp>
        <p:nvSpPr>
          <p:cNvPr id="5" name="Footer Placeholder 4">
            <a:extLst>
              <a:ext uri="{FF2B5EF4-FFF2-40B4-BE49-F238E27FC236}">
                <a16:creationId xmlns:a16="http://schemas.microsoft.com/office/drawing/2014/main" id="{FE9BEA7A-7A8A-4018-BC0B-66301DF85AF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2095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uzzle pieces">
            <a:extLst>
              <a:ext uri="{FF2B5EF4-FFF2-40B4-BE49-F238E27FC236}">
                <a16:creationId xmlns:a16="http://schemas.microsoft.com/office/drawing/2014/main" id="{84AAA926-5D5B-48B7-AE9B-BB1BC0EF3B50}"/>
              </a:ext>
            </a:extLst>
          </p:cNvPr>
          <p:cNvPicPr>
            <a:picLocks noChangeAspect="1"/>
          </p:cNvPicPr>
          <p:nvPr/>
        </p:nvPicPr>
        <p:blipFill rotWithShape="1">
          <a:blip r:embed="rId2"/>
          <a:srcRect b="1541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1E4B01-FD6A-4754-933A-044DA05201A5}"/>
              </a:ext>
            </a:extLst>
          </p:cNvPr>
          <p:cNvSpPr>
            <a:spLocks noGrp="1"/>
          </p:cNvSpPr>
          <p:nvPr>
            <p:ph idx="1"/>
          </p:nvPr>
        </p:nvSpPr>
        <p:spPr>
          <a:xfrm>
            <a:off x="436098" y="703385"/>
            <a:ext cx="10917702" cy="5473578"/>
          </a:xfrm>
        </p:spPr>
        <p:txBody>
          <a:bodyPr>
            <a:normAutofit/>
          </a:bodyPr>
          <a:lstStyle/>
          <a:p>
            <a:pPr marL="0" indent="0">
              <a:buNone/>
            </a:pPr>
            <a:r>
              <a:rPr lang="en-GB" sz="3200" b="1" i="1" dirty="0">
                <a:highlight>
                  <a:srgbClr val="FFFF00"/>
                </a:highlight>
                <a:latin typeface="Candara" panose="020E0502030303020204" pitchFamily="34" charset="0"/>
              </a:rPr>
              <a:t>6</a:t>
            </a:r>
            <a:r>
              <a:rPr lang="en-GB" sz="3200" b="1" i="1" dirty="0">
                <a:latin typeface="Candara" panose="020E0502030303020204" pitchFamily="34" charset="0"/>
              </a:rPr>
              <a:t>. Helps You To Prioritise Training Needs</a:t>
            </a:r>
          </a:p>
          <a:p>
            <a:r>
              <a:rPr lang="en-GB" dirty="0">
                <a:latin typeface="Tw Cen MT" panose="020B0602020104020603" pitchFamily="34" charset="0"/>
              </a:rPr>
              <a:t>When it comes to planning out your training, it can be hard to decide which training sessions are the most important.</a:t>
            </a:r>
          </a:p>
          <a:p>
            <a:r>
              <a:rPr lang="en-GB" dirty="0">
                <a:latin typeface="Tw Cen MT" panose="020B0602020104020603" pitchFamily="34" charset="0"/>
              </a:rPr>
              <a:t> However, training needs analysis can help you pinpoint the training which needs to be completed ASAP, and which training can be left till later down the line.</a:t>
            </a:r>
          </a:p>
          <a:p>
            <a:pPr marL="0" indent="0">
              <a:buNone/>
            </a:pPr>
            <a:endParaRPr lang="en-GB" dirty="0">
              <a:latin typeface="Tw Cen MT" panose="020B0602020104020603" pitchFamily="34" charset="0"/>
            </a:endParaRPr>
          </a:p>
          <a:p>
            <a:r>
              <a:rPr lang="en-GB" dirty="0">
                <a:latin typeface="Tw Cen MT" panose="020B0602020104020603" pitchFamily="34" charset="0"/>
              </a:rPr>
              <a:t>When you think about the skills that each team member needs to have, you may want to prioritise these regarding how key they are. </a:t>
            </a:r>
          </a:p>
          <a:p>
            <a:pPr marL="0" indent="0">
              <a:buNone/>
            </a:pPr>
            <a:r>
              <a:rPr lang="en-GB" b="1" i="1" dirty="0">
                <a:highlight>
                  <a:srgbClr val="FFFF00"/>
                </a:highlight>
                <a:latin typeface="Tw Cen MT" panose="020B0602020104020603" pitchFamily="34" charset="0"/>
              </a:rPr>
              <a:t>For example, </a:t>
            </a:r>
            <a:r>
              <a:rPr lang="en-GB" dirty="0">
                <a:latin typeface="Tw Cen MT" panose="020B0602020104020603" pitchFamily="34" charset="0"/>
              </a:rPr>
              <a:t>if you have a customer-facing team, ensuring they have top-notch customer relations skills may be top of the list.</a:t>
            </a:r>
          </a:p>
        </p:txBody>
      </p:sp>
      <p:sp>
        <p:nvSpPr>
          <p:cNvPr id="4" name="Footer Placeholder 3">
            <a:extLst>
              <a:ext uri="{FF2B5EF4-FFF2-40B4-BE49-F238E27FC236}">
                <a16:creationId xmlns:a16="http://schemas.microsoft.com/office/drawing/2014/main" id="{1133B58F-21FB-491A-B0F3-828931B4324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93303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9AA88A-C68B-4E8A-9FC7-F35AEB2B9064}"/>
              </a:ext>
            </a:extLst>
          </p:cNvPr>
          <p:cNvSpPr>
            <a:spLocks noGrp="1"/>
          </p:cNvSpPr>
          <p:nvPr>
            <p:ph idx="1"/>
          </p:nvPr>
        </p:nvSpPr>
        <p:spPr>
          <a:xfrm>
            <a:off x="838200" y="2269173"/>
            <a:ext cx="10515600" cy="3659988"/>
          </a:xfrm>
        </p:spPr>
        <p:txBody>
          <a:bodyPr>
            <a:normAutofit/>
          </a:bodyPr>
          <a:lstStyle/>
          <a:p>
            <a:r>
              <a:rPr lang="en-GB" sz="3200" i="1" dirty="0">
                <a:solidFill>
                  <a:schemeClr val="bg1"/>
                </a:solidFill>
                <a:highlight>
                  <a:srgbClr val="008080"/>
                </a:highlight>
                <a:latin typeface="Candara" panose="020E0502030303020204" pitchFamily="34" charset="0"/>
              </a:rPr>
              <a:t>If you notice a gap in the face-to-face skills for some of these employees, it only makes sense that you would want to tackle this first, as this is a key aspect of their job role, and lack of training in this area could have a negative effect on your business.</a:t>
            </a:r>
          </a:p>
          <a:p>
            <a:endParaRPr lang="en-GB" sz="2400" dirty="0"/>
          </a:p>
        </p:txBody>
      </p:sp>
      <p:sp>
        <p:nvSpPr>
          <p:cNvPr id="4" name="Footer Placeholder 3">
            <a:extLst>
              <a:ext uri="{FF2B5EF4-FFF2-40B4-BE49-F238E27FC236}">
                <a16:creationId xmlns:a16="http://schemas.microsoft.com/office/drawing/2014/main" id="{B902024E-63D7-4FF2-854D-7B6081A36A5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2795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umbbells on a gym floor">
            <a:extLst>
              <a:ext uri="{FF2B5EF4-FFF2-40B4-BE49-F238E27FC236}">
                <a16:creationId xmlns:a16="http://schemas.microsoft.com/office/drawing/2014/main" id="{D510C331-40FB-473D-86A7-F325CB54E4F5}"/>
              </a:ext>
            </a:extLst>
          </p:cNvPr>
          <p:cNvPicPr>
            <a:picLocks noChangeAspect="1"/>
          </p:cNvPicPr>
          <p:nvPr/>
        </p:nvPicPr>
        <p:blipFill rotWithShape="1">
          <a:blip r:embed="rId2"/>
          <a:srcRect l="6589" r="-1" b="-1"/>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D14A999-9B26-488F-9319-CC091A096CCF}"/>
              </a:ext>
            </a:extLst>
          </p:cNvPr>
          <p:cNvSpPr>
            <a:spLocks noGrp="1"/>
          </p:cNvSpPr>
          <p:nvPr>
            <p:ph idx="1"/>
          </p:nvPr>
        </p:nvSpPr>
        <p:spPr>
          <a:xfrm>
            <a:off x="463827" y="2434201"/>
            <a:ext cx="6626086" cy="994799"/>
          </a:xfrm>
        </p:spPr>
        <p:txBody>
          <a:bodyPr>
            <a:normAutofit fontScale="92500"/>
          </a:bodyPr>
          <a:lstStyle/>
          <a:p>
            <a:r>
              <a:rPr lang="en-GB" sz="4000" b="1" dirty="0">
                <a:solidFill>
                  <a:schemeClr val="bg1"/>
                </a:solidFill>
                <a:highlight>
                  <a:srgbClr val="008080"/>
                </a:highlight>
                <a:latin typeface="Candara" panose="020E0502030303020204" pitchFamily="34" charset="0"/>
              </a:rPr>
              <a:t>Training Needs Identification</a:t>
            </a:r>
          </a:p>
        </p:txBody>
      </p:sp>
      <p:sp>
        <p:nvSpPr>
          <p:cNvPr id="4" name="Footer Placeholder 3">
            <a:extLst>
              <a:ext uri="{FF2B5EF4-FFF2-40B4-BE49-F238E27FC236}">
                <a16:creationId xmlns:a16="http://schemas.microsoft.com/office/drawing/2014/main" id="{64FA7344-2E15-4473-807F-00F4733F8E4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5350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inuous Professional Development And Everything About It - Rad Education">
            <a:extLst>
              <a:ext uri="{FF2B5EF4-FFF2-40B4-BE49-F238E27FC236}">
                <a16:creationId xmlns:a16="http://schemas.microsoft.com/office/drawing/2014/main" id="{4AE1A99B-4558-4271-872C-F97788C5AF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00"/>
          <a:stretch/>
        </p:blipFill>
        <p:spPr bwMode="auto">
          <a:xfrm>
            <a:off x="6096000" y="1232452"/>
            <a:ext cx="6095998" cy="5625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887896" y="1855305"/>
            <a:ext cx="5694208" cy="361226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Module lecturer-Tayo Alebiosu</a:t>
            </a:r>
          </a:p>
          <a:p>
            <a:pPr indent="-228600">
              <a:lnSpc>
                <a:spcPct val="90000"/>
              </a:lnSpc>
              <a:spcAft>
                <a:spcPts val="600"/>
              </a:spcAft>
              <a:buFont typeface="Arial" panose="020B0604020202020204" pitchFamily="34" charset="0"/>
              <a:buChar char="•"/>
            </a:pPr>
            <a:r>
              <a:rPr lang="en-US" sz="2400" b="1" dirty="0"/>
              <a:t>Health and Social Care</a:t>
            </a:r>
          </a:p>
          <a:p>
            <a:pPr indent="-228600">
              <a:lnSpc>
                <a:spcPct val="90000"/>
              </a:lnSpc>
              <a:spcAft>
                <a:spcPts val="600"/>
              </a:spcAft>
              <a:buFont typeface="Arial" panose="020B0604020202020204" pitchFamily="34" charset="0"/>
              <a:buChar char="•"/>
            </a:pPr>
            <a:r>
              <a:rPr lang="en-GB" sz="2000" b="1" dirty="0">
                <a:effectLst/>
                <a:latin typeface="Arial" panose="020B0604020202020204" pitchFamily="34" charset="0"/>
                <a:ea typeface="Times New Roman" panose="02020603050405020304" pitchFamily="18" charset="0"/>
                <a:cs typeface="Times New Roman" panose="02020603050405020304" pitchFamily="18" charset="0"/>
              </a:rPr>
              <a:t>Continuous Professional Development</a:t>
            </a:r>
          </a:p>
          <a:p>
            <a:pPr indent="-228600">
              <a:lnSpc>
                <a:spcPct val="90000"/>
              </a:lnSpc>
              <a:spcAft>
                <a:spcPts val="600"/>
              </a:spcAft>
              <a:buFont typeface="Arial" panose="020B0604020202020204" pitchFamily="34" charset="0"/>
              <a:buChar char="•"/>
            </a:pPr>
            <a:r>
              <a:rPr lang="en-US" sz="2400" b="1" dirty="0"/>
              <a:t>Contact me: </a:t>
            </a:r>
            <a:r>
              <a:rPr lang="en-US" sz="2400" b="1" dirty="0">
                <a:hlinkClick r:id="rId3"/>
              </a:rPr>
              <a:t>tayo.alebiosu@lsclondon.co.uk</a:t>
            </a:r>
            <a:endParaRPr lang="en-US" sz="2400" b="1" dirty="0"/>
          </a:p>
          <a:p>
            <a:pPr indent="-228600">
              <a:lnSpc>
                <a:spcPct val="90000"/>
              </a:lnSpc>
              <a:spcAft>
                <a:spcPts val="600"/>
              </a:spcAft>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1216573" y="6144611"/>
            <a:ext cx="3069020" cy="361977"/>
          </a:xfrm>
        </p:spPr>
        <p:txBody>
          <a:bodyPr vert="horz" lIns="91440" tIns="45720" rIns="91440" bIns="45720" rtlCol="0" anchor="ctr">
            <a:normAutofit/>
          </a:bodyPr>
          <a:lstStyle/>
          <a:p>
            <a:pPr>
              <a:spcAft>
                <a:spcPts val="600"/>
              </a:spcAft>
              <a:defRPr/>
            </a:pPr>
            <a:r>
              <a:rPr lang="en-US" sz="1000" kern="1200">
                <a:solidFill>
                  <a:schemeClr val="tx1"/>
                </a:solidFill>
                <a:latin typeface="Calibri" panose="020F0502020204030204"/>
                <a:ea typeface="+mn-ea"/>
                <a:cs typeface="+mn-cs"/>
              </a:rPr>
              <a:t>Created by Tayo Alebiosu</a:t>
            </a:r>
          </a:p>
        </p:txBody>
      </p:sp>
    </p:spTree>
    <p:extLst>
      <p:ext uri="{BB962C8B-B14F-4D97-AF65-F5344CB8AC3E}">
        <p14:creationId xmlns:p14="http://schemas.microsoft.com/office/powerpoint/2010/main" val="166174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raining Needs Identification | Train, Ppt template, Ppt">
            <a:extLst>
              <a:ext uri="{FF2B5EF4-FFF2-40B4-BE49-F238E27FC236}">
                <a16:creationId xmlns:a16="http://schemas.microsoft.com/office/drawing/2014/main" id="{A2279FDE-AAA9-46B0-BC99-FCCF481A7F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7114" y="643467"/>
            <a:ext cx="10775852"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6B05A67-CF57-4031-82C6-1AF18894D71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97552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E9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orkshop on Training Needs Analysis">
            <a:extLst>
              <a:ext uri="{FF2B5EF4-FFF2-40B4-BE49-F238E27FC236}">
                <a16:creationId xmlns:a16="http://schemas.microsoft.com/office/drawing/2014/main" id="{9DFD54B2-2A8E-4358-8DCF-A455A399CC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9317" y="643467"/>
            <a:ext cx="10874326"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497EB3EC-5034-4B16-A75D-8A54E9F8C7F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55698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rganisational Skills Training Course – iStudy">
            <a:extLst>
              <a:ext uri="{FF2B5EF4-FFF2-40B4-BE49-F238E27FC236}">
                <a16:creationId xmlns:a16="http://schemas.microsoft.com/office/drawing/2014/main" id="{5ABF9CF7-2F87-4D4B-AEE1-69321DDEA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98" r="26589"/>
          <a:stretch/>
        </p:blipFill>
        <p:spPr bwMode="auto">
          <a:xfrm>
            <a:off x="20" y="10"/>
            <a:ext cx="3516903"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9111DA1-6B9E-4FA6-B000-CE05DEC5DADC}"/>
              </a:ext>
            </a:extLst>
          </p:cNvPr>
          <p:cNvSpPr>
            <a:spLocks noGrp="1"/>
          </p:cNvSpPr>
          <p:nvPr>
            <p:ph idx="1"/>
          </p:nvPr>
        </p:nvSpPr>
        <p:spPr>
          <a:xfrm>
            <a:off x="3699803" y="309489"/>
            <a:ext cx="8243669" cy="6358597"/>
          </a:xfrm>
        </p:spPr>
        <p:txBody>
          <a:bodyPr>
            <a:normAutofit/>
          </a:bodyPr>
          <a:lstStyle/>
          <a:p>
            <a:pPr marL="0" indent="0">
              <a:buNone/>
            </a:pPr>
            <a:r>
              <a:rPr lang="en-GB" sz="2600" dirty="0">
                <a:latin typeface="Tw Cen MT" panose="020B0602020104020603" pitchFamily="34" charset="0"/>
              </a:rPr>
              <a:t>1) </a:t>
            </a:r>
            <a:r>
              <a:rPr lang="en-GB" sz="2600" b="1" i="1" dirty="0">
                <a:solidFill>
                  <a:schemeClr val="bg1"/>
                </a:solidFill>
                <a:highlight>
                  <a:srgbClr val="0000FF"/>
                </a:highlight>
                <a:latin typeface="Candara" panose="020E0502030303020204" pitchFamily="34" charset="0"/>
              </a:rPr>
              <a:t>Organisational needs – </a:t>
            </a:r>
          </a:p>
          <a:p>
            <a:r>
              <a:rPr lang="en-GB" sz="2600" dirty="0">
                <a:latin typeface="Tw Cen MT" panose="020B0602020104020603" pitchFamily="34" charset="0"/>
              </a:rPr>
              <a:t>This step evaluates the overall training needs in the business. </a:t>
            </a:r>
          </a:p>
          <a:p>
            <a:r>
              <a:rPr lang="en-GB" sz="2600" dirty="0">
                <a:latin typeface="Tw Cen MT" panose="020B0602020104020603" pitchFamily="34" charset="0"/>
              </a:rPr>
              <a:t>This is where you analyse future skills needs due to changes to provide quality service provision, equipment, technology, teams or in response to economic or political factors. </a:t>
            </a:r>
          </a:p>
          <a:p>
            <a:r>
              <a:rPr lang="en-GB" sz="2600" dirty="0">
                <a:latin typeface="Tw Cen MT" panose="020B0602020104020603" pitchFamily="34" charset="0"/>
              </a:rPr>
              <a:t>Upcoming changes in law or industry standards may also influence the training needs for your business.</a:t>
            </a:r>
          </a:p>
          <a:p>
            <a:r>
              <a:rPr lang="en-GB" sz="2600" dirty="0">
                <a:latin typeface="Tw Cen MT" panose="020B0602020104020603" pitchFamily="34" charset="0"/>
              </a:rPr>
              <a:t> Practical ways of identifying organisational needs is by reviewing documents, processes, setting up advisory teams and carrying out a SWOT </a:t>
            </a:r>
            <a:r>
              <a:rPr lang="en-GB" sz="2600" dirty="0">
                <a:highlight>
                  <a:srgbClr val="FFFF00"/>
                </a:highlight>
                <a:latin typeface="Tw Cen MT" panose="020B0602020104020603" pitchFamily="34" charset="0"/>
              </a:rPr>
              <a:t>(strengths, weaknesses, opportunities and strengths)</a:t>
            </a:r>
            <a:r>
              <a:rPr lang="en-GB" sz="2600" dirty="0">
                <a:latin typeface="Tw Cen MT" panose="020B0602020104020603" pitchFamily="34" charset="0"/>
              </a:rPr>
              <a:t> analysis - our SWOT analysis template will help you get started</a:t>
            </a:r>
            <a:r>
              <a:rPr lang="en-GB" sz="1400" dirty="0"/>
              <a:t>:</a:t>
            </a:r>
          </a:p>
          <a:p>
            <a:endParaRPr lang="en-GB" sz="1400" dirty="0"/>
          </a:p>
          <a:p>
            <a:r>
              <a:rPr lang="en-GB" sz="1400" b="1" i="0" u="none" strike="noStrike" dirty="0">
                <a:effectLst/>
                <a:latin typeface="Open Sans" panose="020B0606030504020204" pitchFamily="34" charset="0"/>
                <a:hlinkClick r:id="rId3"/>
              </a:rPr>
              <a:t>SWOT analysis blank template (DOC, 12K)</a:t>
            </a:r>
            <a:endParaRPr lang="en-GB" sz="1400" b="0" i="0" dirty="0">
              <a:effectLst/>
              <a:latin typeface="Open Sans" panose="020B0606030504020204" pitchFamily="34" charset="0"/>
            </a:endParaRPr>
          </a:p>
          <a:p>
            <a:endParaRPr lang="en-GB" sz="1400" dirty="0"/>
          </a:p>
        </p:txBody>
      </p:sp>
      <p:sp>
        <p:nvSpPr>
          <p:cNvPr id="2" name="Footer Placeholder 1">
            <a:extLst>
              <a:ext uri="{FF2B5EF4-FFF2-40B4-BE49-F238E27FC236}">
                <a16:creationId xmlns:a16="http://schemas.microsoft.com/office/drawing/2014/main" id="{5D9DFCBF-ECBF-432B-AFB4-52D396898FD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58339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A67143-6FC2-470C-97CB-3B63F49BCE6B}"/>
              </a:ext>
            </a:extLst>
          </p:cNvPr>
          <p:cNvSpPr>
            <a:spLocks noGrp="1"/>
          </p:cNvSpPr>
          <p:nvPr>
            <p:ph idx="1"/>
          </p:nvPr>
        </p:nvSpPr>
        <p:spPr>
          <a:xfrm>
            <a:off x="478536" y="841571"/>
            <a:ext cx="11231879" cy="4163337"/>
          </a:xfrm>
        </p:spPr>
        <p:txBody>
          <a:bodyPr>
            <a:normAutofit/>
          </a:bodyPr>
          <a:lstStyle/>
          <a:p>
            <a:pPr marL="0" indent="0">
              <a:buNone/>
            </a:pPr>
            <a:r>
              <a:rPr lang="en-GB" dirty="0">
                <a:latin typeface="Tw Cen MT" panose="020B0602020104020603" pitchFamily="34" charset="0"/>
              </a:rPr>
              <a:t>2) </a:t>
            </a:r>
            <a:r>
              <a:rPr lang="en-GB" dirty="0">
                <a:solidFill>
                  <a:schemeClr val="bg1"/>
                </a:solidFill>
                <a:highlight>
                  <a:srgbClr val="0000FF"/>
                </a:highlight>
                <a:latin typeface="Tw Cen MT" panose="020B0602020104020603" pitchFamily="34" charset="0"/>
              </a:rPr>
              <a:t>Task analysis </a:t>
            </a:r>
            <a:r>
              <a:rPr lang="en-GB" dirty="0">
                <a:latin typeface="Tw Cen MT" panose="020B0602020104020603" pitchFamily="34" charset="0"/>
              </a:rPr>
              <a:t>– </a:t>
            </a:r>
          </a:p>
          <a:p>
            <a:pPr marL="0" indent="0">
              <a:buNone/>
            </a:pPr>
            <a:r>
              <a:rPr lang="en-GB" dirty="0">
                <a:latin typeface="Tw Cen MT" panose="020B0602020104020603" pitchFamily="34" charset="0"/>
              </a:rPr>
              <a:t>At this level you compare the job requirements of your business with existing employee skills and knowledge. </a:t>
            </a:r>
          </a:p>
          <a:p>
            <a:r>
              <a:rPr lang="en-GB" dirty="0">
                <a:latin typeface="Tw Cen MT" panose="020B0602020104020603" pitchFamily="34" charset="0"/>
              </a:rPr>
              <a:t>This will help you to identify the potential gaps.</a:t>
            </a:r>
          </a:p>
          <a:p>
            <a:r>
              <a:rPr lang="en-GB" dirty="0">
                <a:latin typeface="Tw Cen MT" panose="020B0602020104020603" pitchFamily="34" charset="0"/>
              </a:rPr>
              <a:t> Here you establish how often specific tasks are performed, the level of skill and knowledge required to perform these tasks and where and how these skills are best acquired. </a:t>
            </a:r>
          </a:p>
          <a:p>
            <a:r>
              <a:rPr lang="en-GB" dirty="0">
                <a:latin typeface="Tw Cen MT" panose="020B0602020104020603" pitchFamily="34" charset="0"/>
              </a:rPr>
              <a:t>Practical ways of carrying out this analysis is to create assessment centres, tests or practical observations of employees carrying out key tasks.</a:t>
            </a:r>
          </a:p>
        </p:txBody>
      </p:sp>
      <p:pic>
        <p:nvPicPr>
          <p:cNvPr id="3074" name="Picture 2" descr="Word cloud task analysis Royalty Free Vector Image">
            <a:extLst>
              <a:ext uri="{FF2B5EF4-FFF2-40B4-BE49-F238E27FC236}">
                <a16:creationId xmlns:a16="http://schemas.microsoft.com/office/drawing/2014/main" id="{1300007B-FD39-4548-8E33-14577E6386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14"/>
          <a:stretch/>
        </p:blipFill>
        <p:spPr bwMode="auto">
          <a:xfrm>
            <a:off x="9263919" y="4304713"/>
            <a:ext cx="3063820" cy="2441401"/>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4D30A17D-260A-4622-B7F7-7347DBD972F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74568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Commentary: How Can We Serve Individual Needs with One-Size-Fits-All  Patient Education? | UCSF Science of Caring">
            <a:extLst>
              <a:ext uri="{FF2B5EF4-FFF2-40B4-BE49-F238E27FC236}">
                <a16:creationId xmlns:a16="http://schemas.microsoft.com/office/drawing/2014/main" id="{4F7A0EF0-E2D5-4B27-B113-0235364FA8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15" b="21630"/>
          <a:stretch/>
        </p:blipFill>
        <p:spPr bwMode="auto">
          <a:xfrm>
            <a:off x="20" y="10"/>
            <a:ext cx="12191980" cy="260251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0909005-D488-4BB0-A58F-1BDE7F820973}"/>
              </a:ext>
            </a:extLst>
          </p:cNvPr>
          <p:cNvSpPr>
            <a:spLocks noGrp="1"/>
          </p:cNvSpPr>
          <p:nvPr>
            <p:ph idx="1"/>
          </p:nvPr>
        </p:nvSpPr>
        <p:spPr>
          <a:xfrm>
            <a:off x="154746" y="2602524"/>
            <a:ext cx="11859064" cy="4255466"/>
          </a:xfrm>
        </p:spPr>
        <p:txBody>
          <a:bodyPr anchor="ctr">
            <a:normAutofit/>
          </a:bodyPr>
          <a:lstStyle/>
          <a:p>
            <a:pPr marL="0" indent="0">
              <a:buNone/>
            </a:pPr>
            <a:r>
              <a:rPr lang="en-GB" sz="2400" b="1" dirty="0">
                <a:solidFill>
                  <a:schemeClr val="bg1"/>
                </a:solidFill>
                <a:highlight>
                  <a:srgbClr val="0000FF"/>
                </a:highlight>
                <a:latin typeface="Candara" panose="020E0502030303020204" pitchFamily="34" charset="0"/>
              </a:rPr>
              <a:t>3) Individual needs </a:t>
            </a:r>
            <a:r>
              <a:rPr lang="en-GB" sz="2400" dirty="0">
                <a:latin typeface="Tw Cen MT" panose="020B0602020104020603" pitchFamily="34" charset="0"/>
              </a:rPr>
              <a:t>– </a:t>
            </a:r>
          </a:p>
          <a:p>
            <a:pPr marL="0" indent="0">
              <a:buNone/>
            </a:pPr>
            <a:r>
              <a:rPr lang="en-GB" sz="2400" dirty="0">
                <a:latin typeface="Tw Cen MT" panose="020B0602020104020603" pitchFamily="34" charset="0"/>
              </a:rPr>
              <a:t>At this stage, you examine the training needs of each employee. </a:t>
            </a:r>
          </a:p>
          <a:p>
            <a:r>
              <a:rPr lang="en-GB" sz="2400" dirty="0">
                <a:latin typeface="Tw Cen MT" panose="020B0602020104020603" pitchFamily="34" charset="0"/>
              </a:rPr>
              <a:t>This information is most often gathered from performance reviews and appraisal systems. </a:t>
            </a:r>
          </a:p>
          <a:p>
            <a:r>
              <a:rPr lang="en-GB" sz="2400" dirty="0">
                <a:latin typeface="Tw Cen MT" panose="020B0602020104020603" pitchFamily="34" charset="0"/>
              </a:rPr>
              <a:t>You may seek feedback from employees on their recommendations on how to solve problems that may be hampering their day-to-day job. </a:t>
            </a:r>
          </a:p>
          <a:p>
            <a:r>
              <a:rPr lang="en-GB" sz="2400" dirty="0">
                <a:latin typeface="Tw Cen MT" panose="020B0602020104020603" pitchFamily="34" charset="0"/>
              </a:rPr>
              <a:t>Other practical ways of identifying individual training requirements for your employees is through surveys, questionnaires, interviews and focus groups.</a:t>
            </a:r>
          </a:p>
          <a:p>
            <a:br>
              <a:rPr lang="en-GB" sz="1500" dirty="0"/>
            </a:br>
            <a:r>
              <a:rPr lang="en-GB" sz="1500" b="1" i="0" dirty="0">
                <a:effectLst/>
                <a:latin typeface="Open Sans" panose="020B0606030504020204" pitchFamily="34" charset="0"/>
              </a:rPr>
              <a:t>SWOT analysis template with specific staff training questions (DOC, 17K)</a:t>
            </a:r>
            <a:endParaRPr lang="en-GB" sz="1500" dirty="0"/>
          </a:p>
        </p:txBody>
      </p:sp>
      <p:sp>
        <p:nvSpPr>
          <p:cNvPr id="2" name="Footer Placeholder 1">
            <a:extLst>
              <a:ext uri="{FF2B5EF4-FFF2-40B4-BE49-F238E27FC236}">
                <a16:creationId xmlns:a16="http://schemas.microsoft.com/office/drawing/2014/main" id="{F83B59E7-1515-40F2-B825-CCE3DC743E5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21545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63CFF02-4AAD-4B8B-8D47-2B2F8F8D3738}"/>
              </a:ext>
            </a:extLst>
          </p:cNvPr>
          <p:cNvGraphicFramePr>
            <a:graphicFrameLocks noGrp="1"/>
          </p:cNvGraphicFramePr>
          <p:nvPr>
            <p:ph idx="1"/>
            <p:extLst>
              <p:ext uri="{D42A27DB-BD31-4B8C-83A1-F6EECF244321}">
                <p14:modId xmlns:p14="http://schemas.microsoft.com/office/powerpoint/2010/main" val="4158025615"/>
              </p:ext>
            </p:extLst>
          </p:nvPr>
        </p:nvGraphicFramePr>
        <p:xfrm>
          <a:off x="360342" y="384313"/>
          <a:ext cx="11471316" cy="579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0B80336C-99FD-49F3-AB9C-7C959E6A9E9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2276120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C2609B-B917-42A8-85A7-2490DEA4EDE1}"/>
              </a:ext>
            </a:extLst>
          </p:cNvPr>
          <p:cNvSpPr>
            <a:spLocks noGrp="1"/>
          </p:cNvSpPr>
          <p:nvPr>
            <p:ph idx="1"/>
          </p:nvPr>
        </p:nvSpPr>
        <p:spPr>
          <a:xfrm>
            <a:off x="643469" y="419139"/>
            <a:ext cx="10300487" cy="4393982"/>
          </a:xfrm>
        </p:spPr>
        <p:txBody>
          <a:bodyPr>
            <a:normAutofit lnSpcReduction="10000"/>
          </a:bodyPr>
          <a:lstStyle/>
          <a:p>
            <a:pPr marL="0" indent="0">
              <a:buNone/>
            </a:pPr>
            <a:r>
              <a:rPr lang="en-GB" dirty="0">
                <a:solidFill>
                  <a:schemeClr val="bg1"/>
                </a:solidFill>
                <a:highlight>
                  <a:srgbClr val="0000FF"/>
                </a:highlight>
                <a:latin typeface="Tw Cen MT" panose="020B0602020104020603" pitchFamily="34" charset="0"/>
              </a:rPr>
              <a:t>Collecting Data About and From Learners</a:t>
            </a:r>
          </a:p>
          <a:p>
            <a:r>
              <a:rPr lang="en-GB" dirty="0">
                <a:latin typeface="Tw Cen MT" panose="020B0602020104020603" pitchFamily="34" charset="0"/>
              </a:rPr>
              <a:t>Learning needs analysis data collection can be either </a:t>
            </a:r>
            <a:r>
              <a:rPr lang="en-GB" dirty="0">
                <a:highlight>
                  <a:srgbClr val="FFFF00"/>
                </a:highlight>
                <a:latin typeface="Tw Cen MT" panose="020B0602020104020603" pitchFamily="34" charset="0"/>
              </a:rPr>
              <a:t>formal</a:t>
            </a:r>
            <a:r>
              <a:rPr lang="en-GB" dirty="0">
                <a:latin typeface="Tw Cen MT" panose="020B0602020104020603" pitchFamily="34" charset="0"/>
              </a:rPr>
              <a:t>, </a:t>
            </a:r>
            <a:r>
              <a:rPr lang="en-GB" dirty="0">
                <a:highlight>
                  <a:srgbClr val="00FFFF"/>
                </a:highlight>
                <a:latin typeface="Tw Cen MT" panose="020B0602020104020603" pitchFamily="34" charset="0"/>
              </a:rPr>
              <a:t>informal</a:t>
            </a:r>
            <a:r>
              <a:rPr lang="en-GB" dirty="0">
                <a:latin typeface="Tw Cen MT" panose="020B0602020104020603" pitchFamily="34" charset="0"/>
              </a:rPr>
              <a:t> or a </a:t>
            </a:r>
            <a:r>
              <a:rPr lang="en-GB" dirty="0">
                <a:solidFill>
                  <a:schemeClr val="bg1"/>
                </a:solidFill>
                <a:highlight>
                  <a:srgbClr val="008080"/>
                </a:highlight>
                <a:latin typeface="Tw Cen MT" panose="020B0602020104020603" pitchFamily="34" charset="0"/>
              </a:rPr>
              <a:t>combination</a:t>
            </a:r>
            <a:r>
              <a:rPr lang="en-GB" dirty="0">
                <a:latin typeface="Tw Cen MT" panose="020B0602020104020603" pitchFamily="34" charset="0"/>
              </a:rPr>
              <a:t> of both. </a:t>
            </a:r>
          </a:p>
          <a:p>
            <a:r>
              <a:rPr lang="en-GB" dirty="0">
                <a:latin typeface="Tw Cen MT" panose="020B0602020104020603" pitchFamily="34" charset="0"/>
              </a:rPr>
              <a:t>However, having a formal approach to data collection is important in order to support decisions regarding organisational training, budgets and data for future evaluation (ACN, 2018).</a:t>
            </a:r>
          </a:p>
          <a:p>
            <a:endParaRPr lang="en-GB" dirty="0">
              <a:latin typeface="Tw Cen MT" panose="020B0602020104020603" pitchFamily="34" charset="0"/>
            </a:endParaRPr>
          </a:p>
          <a:p>
            <a:r>
              <a:rPr lang="en-GB" dirty="0">
                <a:latin typeface="Tw Cen MT" panose="020B0602020104020603" pitchFamily="34" charset="0"/>
              </a:rPr>
              <a:t>It often starts with conversations with unit managers, supervisors, members of the multidisciplinary team that work within the unit, patients and families, and of course your own staff on the floor.</a:t>
            </a:r>
          </a:p>
        </p:txBody>
      </p:sp>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lassroom">
            <a:extLst>
              <a:ext uri="{FF2B5EF4-FFF2-40B4-BE49-F238E27FC236}">
                <a16:creationId xmlns:a16="http://schemas.microsoft.com/office/drawing/2014/main" id="{FF03806C-4A35-4429-8081-AA9521C8D5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9750" y="4417255"/>
            <a:ext cx="3126916" cy="2440744"/>
          </a:xfrm>
          <a:prstGeom prst="rect">
            <a:avLst/>
          </a:prstGeom>
        </p:spPr>
      </p:pic>
      <p:grpSp>
        <p:nvGrpSpPr>
          <p:cNvPr id="23" name="Group 2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2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Footer Placeholder 1">
            <a:extLst>
              <a:ext uri="{FF2B5EF4-FFF2-40B4-BE49-F238E27FC236}">
                <a16:creationId xmlns:a16="http://schemas.microsoft.com/office/drawing/2014/main" id="{C2DBBFC8-2D95-4825-BB18-5657262474F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45978557"/>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Classroom">
            <a:extLst>
              <a:ext uri="{FF2B5EF4-FFF2-40B4-BE49-F238E27FC236}">
                <a16:creationId xmlns:a16="http://schemas.microsoft.com/office/drawing/2014/main" id="{25715D1D-CD6D-4306-B387-6268E7453A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E9CF98F-9721-4962-9C76-D8339EC098DD}"/>
              </a:ext>
            </a:extLst>
          </p:cNvPr>
          <p:cNvSpPr>
            <a:spLocks noGrp="1"/>
          </p:cNvSpPr>
          <p:nvPr>
            <p:ph idx="1"/>
          </p:nvPr>
        </p:nvSpPr>
        <p:spPr>
          <a:xfrm>
            <a:off x="4068417" y="914400"/>
            <a:ext cx="7911548" cy="5613009"/>
          </a:xfrm>
        </p:spPr>
        <p:txBody>
          <a:bodyPr>
            <a:normAutofit/>
          </a:bodyPr>
          <a:lstStyle/>
          <a:p>
            <a:r>
              <a:rPr lang="en-GB" sz="3200" dirty="0">
                <a:highlight>
                  <a:srgbClr val="0000FF"/>
                </a:highlight>
                <a:latin typeface="Tw Cen MT" panose="020B0602020104020603" pitchFamily="34" charset="0"/>
              </a:rPr>
              <a:t>Another way to determine educational needs of learners is to review the following:</a:t>
            </a:r>
          </a:p>
          <a:p>
            <a:endParaRPr lang="en-GB" sz="3200" dirty="0">
              <a:latin typeface="Tw Cen MT" panose="020B0602020104020603" pitchFamily="34" charset="0"/>
            </a:endParaRPr>
          </a:p>
          <a:p>
            <a:r>
              <a:rPr lang="en-GB" sz="3200" dirty="0">
                <a:latin typeface="Tw Cen MT" panose="020B0602020104020603" pitchFamily="34" charset="0"/>
              </a:rPr>
              <a:t>Risk management programs that detail falls or medication errors over a period of time;</a:t>
            </a:r>
          </a:p>
          <a:p>
            <a:r>
              <a:rPr lang="en-GB" sz="3200" dirty="0">
                <a:latin typeface="Tw Cen MT" panose="020B0602020104020603" pitchFamily="34" charset="0"/>
              </a:rPr>
              <a:t>Occupational health and safety records;</a:t>
            </a:r>
          </a:p>
          <a:p>
            <a:r>
              <a:rPr lang="en-GB" sz="3200" dirty="0">
                <a:latin typeface="Tw Cen MT" panose="020B0602020104020603" pitchFamily="34" charset="0"/>
              </a:rPr>
              <a:t>Mandatory training requirements;</a:t>
            </a:r>
          </a:p>
          <a:p>
            <a:r>
              <a:rPr lang="en-GB" sz="3200" dirty="0">
                <a:latin typeface="Tw Cen MT" panose="020B0602020104020603" pitchFamily="34" charset="0"/>
              </a:rPr>
              <a:t>Staff surveys; and</a:t>
            </a:r>
          </a:p>
          <a:p>
            <a:r>
              <a:rPr lang="en-GB" sz="3200" dirty="0">
                <a:latin typeface="Tw Cen MT" panose="020B0602020104020603" pitchFamily="34" charset="0"/>
              </a:rPr>
              <a:t>Feedback from healthcare consumers.</a:t>
            </a:r>
          </a:p>
        </p:txBody>
      </p:sp>
      <p:sp>
        <p:nvSpPr>
          <p:cNvPr id="2" name="Footer Placeholder 1">
            <a:extLst>
              <a:ext uri="{FF2B5EF4-FFF2-40B4-BE49-F238E27FC236}">
                <a16:creationId xmlns:a16="http://schemas.microsoft.com/office/drawing/2014/main" id="{6B5CCF87-597F-4475-ACD5-1BD6B492D5F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2301480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5A71A1-5754-4A31-8DF7-19180E2BBB12}"/>
              </a:ext>
            </a:extLst>
          </p:cNvPr>
          <p:cNvSpPr>
            <a:spLocks noGrp="1"/>
          </p:cNvSpPr>
          <p:nvPr>
            <p:ph type="title"/>
          </p:nvPr>
        </p:nvSpPr>
        <p:spPr>
          <a:xfrm>
            <a:off x="804672" y="640080"/>
            <a:ext cx="3282696" cy="5257800"/>
          </a:xfrm>
        </p:spPr>
        <p:txBody>
          <a:bodyPr>
            <a:normAutofit/>
          </a:bodyPr>
          <a:lstStyle/>
          <a:p>
            <a:r>
              <a:rPr lang="en-GB" dirty="0">
                <a:solidFill>
                  <a:schemeClr val="bg1"/>
                </a:solidFill>
                <a:highlight>
                  <a:srgbClr val="0000FF"/>
                </a:highlight>
              </a:rPr>
              <a:t>Cond….</a:t>
            </a:r>
          </a:p>
        </p:txBody>
      </p:sp>
      <p:sp>
        <p:nvSpPr>
          <p:cNvPr id="3" name="Content Placeholder 2">
            <a:extLst>
              <a:ext uri="{FF2B5EF4-FFF2-40B4-BE49-F238E27FC236}">
                <a16:creationId xmlns:a16="http://schemas.microsoft.com/office/drawing/2014/main" id="{18C1A49F-8966-4B4B-9DA6-D16F99CFC6BE}"/>
              </a:ext>
            </a:extLst>
          </p:cNvPr>
          <p:cNvSpPr>
            <a:spLocks noGrp="1"/>
          </p:cNvSpPr>
          <p:nvPr>
            <p:ph idx="1"/>
          </p:nvPr>
        </p:nvSpPr>
        <p:spPr>
          <a:xfrm>
            <a:off x="5358384" y="640081"/>
            <a:ext cx="6024654" cy="5257800"/>
          </a:xfrm>
        </p:spPr>
        <p:txBody>
          <a:bodyPr anchor="ctr">
            <a:normAutofit/>
          </a:bodyPr>
          <a:lstStyle/>
          <a:p>
            <a:r>
              <a:rPr lang="en-GB" sz="2400"/>
              <a:t>If the problem identified is not attributable to worker performance, training may not be the best solution. </a:t>
            </a:r>
          </a:p>
          <a:p>
            <a:r>
              <a:rPr lang="en-GB" sz="2400"/>
              <a:t>For instance, a company might discover that its employees have received appropriate training to perform their jobs but are not motivated to do so. </a:t>
            </a:r>
          </a:p>
          <a:p>
            <a:r>
              <a:rPr lang="en-GB" sz="2400"/>
              <a:t>In this situation, it would be more appropriate for the company to reconsider its system of compensation and awards.</a:t>
            </a:r>
          </a:p>
          <a:p>
            <a:endParaRPr lang="en-GB" sz="2400"/>
          </a:p>
        </p:txBody>
      </p:sp>
      <p:sp>
        <p:nvSpPr>
          <p:cNvPr id="4" name="Footer Placeholder 3">
            <a:extLst>
              <a:ext uri="{FF2B5EF4-FFF2-40B4-BE49-F238E27FC236}">
                <a16:creationId xmlns:a16="http://schemas.microsoft.com/office/drawing/2014/main" id="{AEAF2E62-5742-4BF9-9AE3-87776A6CE1E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84714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Understanding Training Needs Analysis - Techora.net">
            <a:extLst>
              <a:ext uri="{FF2B5EF4-FFF2-40B4-BE49-F238E27FC236}">
                <a16:creationId xmlns:a16="http://schemas.microsoft.com/office/drawing/2014/main" id="{AB43FB4B-AF85-41B6-A297-E41B26036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1865" y="643467"/>
            <a:ext cx="862826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9BD54FF-BFD0-47F3-81E3-AAF174777BF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5463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68" b="8331"/>
          <a:stretch/>
        </p:blipFill>
        <p:spPr bwMode="auto">
          <a:xfrm>
            <a:off x="7368209" y="10"/>
            <a:ext cx="4823792"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450575" y="543147"/>
            <a:ext cx="7084080" cy="5633816"/>
          </a:xfrm>
        </p:spPr>
        <p:txBody>
          <a:bodyPr>
            <a:normAutofit/>
          </a:bodyPr>
          <a:lstStyle/>
          <a:p>
            <a:pPr marL="0" indent="0">
              <a:buNone/>
            </a:pPr>
            <a:r>
              <a:rPr lang="en-GB" b="1" i="1" dirty="0">
                <a:solidFill>
                  <a:schemeClr val="bg1"/>
                </a:solidFill>
                <a:highlight>
                  <a:srgbClr val="008080"/>
                </a:highlight>
                <a:latin typeface="Tw Cen MT" panose="020B0602020104020603" pitchFamily="34" charset="0"/>
              </a:rPr>
              <a:t>Aim;</a:t>
            </a:r>
          </a:p>
          <a:p>
            <a:pPr marL="0" indent="0">
              <a:lnSpc>
                <a:spcPct val="115000"/>
              </a:lnSpc>
              <a:spcBef>
                <a:spcPts val="600"/>
              </a:spcBef>
              <a:spcAft>
                <a:spcPts val="1000"/>
              </a:spcAft>
              <a:buNone/>
            </a:pPr>
            <a:r>
              <a:rPr lang="en-GB" b="1" dirty="0">
                <a:effectLst/>
                <a:latin typeface="Tw Cen MT" panose="020B0602020104020603" pitchFamily="34" charset="0"/>
                <a:ea typeface="Times New Roman" panose="02020603050405020304" pitchFamily="18" charset="0"/>
                <a:cs typeface="Arial" panose="020B0604020202020204" pitchFamily="34" charset="0"/>
              </a:rPr>
              <a:t>L03-Negotiate and plan learning, continuing professional development needs.</a:t>
            </a:r>
            <a:endParaRPr lang="en-GB" dirty="0">
              <a:effectLst/>
              <a:latin typeface="Tw Cen MT" panose="020B0602020104020603" pitchFamily="34" charset="0"/>
              <a:ea typeface="Times New Roman" panose="02020603050405020304" pitchFamily="18" charset="0"/>
              <a:cs typeface="Times New Roman" panose="02020603050405020304" pitchFamily="18" charset="0"/>
            </a:endParaRPr>
          </a:p>
          <a:p>
            <a:pPr marL="0" indent="0">
              <a:spcAft>
                <a:spcPts val="800"/>
              </a:spcAft>
              <a:buNone/>
            </a:pPr>
            <a:r>
              <a:rPr lang="en-GB" b="1" i="1" dirty="0">
                <a:solidFill>
                  <a:schemeClr val="bg1"/>
                </a:solidFill>
                <a:highlight>
                  <a:srgbClr val="008080"/>
                </a:highlight>
                <a:latin typeface="Tw Cen MT" panose="020B0602020104020603" pitchFamily="34" charset="0"/>
              </a:rPr>
              <a:t>Learning outcomes </a:t>
            </a:r>
          </a:p>
          <a:p>
            <a:pPr marL="0" indent="0">
              <a:spcAft>
                <a:spcPts val="800"/>
              </a:spcAft>
              <a:buNone/>
            </a:pPr>
            <a:r>
              <a:rPr lang="en-GB" b="1" i="1" dirty="0">
                <a:solidFill>
                  <a:schemeClr val="bg1"/>
                </a:solidFill>
                <a:highlight>
                  <a:srgbClr val="008080"/>
                </a:highlight>
                <a:latin typeface="Tw Cen MT" panose="020B0602020104020603" pitchFamily="34" charset="0"/>
              </a:rPr>
              <a:t>At the end of this lesson students will be able to;</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dirty="0">
                <a:effectLst/>
                <a:latin typeface="Tw Cen MT" panose="020B0602020104020603" pitchFamily="34" charset="0"/>
                <a:ea typeface="Times New Roman" panose="02020603050405020304" pitchFamily="18" charset="0"/>
              </a:rPr>
              <a:t>Explore the concept of Training Needs Analysis</a:t>
            </a:r>
          </a:p>
          <a:p>
            <a:pPr marL="514350" indent="-514350">
              <a:buFont typeface="+mj-lt"/>
              <a:buAutoNum type="arabicPeriod"/>
            </a:pPr>
            <a:r>
              <a:rPr lang="en-GB" dirty="0">
                <a:effectLst/>
                <a:latin typeface="Tw Cen MT" panose="020B0602020104020603" pitchFamily="34" charset="0"/>
                <a:ea typeface="Times New Roman" panose="02020603050405020304" pitchFamily="18" charset="0"/>
              </a:rPr>
              <a:t>Produce an organigram for a learning plan design to meet the need of individuals</a:t>
            </a:r>
          </a:p>
          <a:p>
            <a:pPr marL="0" indent="0">
              <a:buNone/>
            </a:pPr>
            <a:endParaRPr lang="en-GB" dirty="0">
              <a:latin typeface="Tw Cen MT" panose="020B0602020104020603" pitchFamily="34" charset="0"/>
            </a:endParaRPr>
          </a:p>
          <a:p>
            <a:pPr marL="514350" indent="-514350">
              <a:buFont typeface="+mj-lt"/>
              <a:buAutoNum type="arabicPeriod"/>
            </a:pPr>
            <a:endParaRPr lang="en-GB" sz="2000"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000" b="1" dirty="0"/>
          </a:p>
          <a:p>
            <a:pPr marL="0" indent="0">
              <a:buNone/>
            </a:pPr>
            <a:endParaRPr lang="en-GB" sz="2000" dirty="0"/>
          </a:p>
          <a:p>
            <a:pPr marL="0" indent="0">
              <a:buNone/>
            </a:pPr>
            <a:endParaRPr lang="en-GB" sz="2000" dirty="0"/>
          </a:p>
          <a:p>
            <a:pPr marL="0" indent="0">
              <a:buNone/>
            </a:pPr>
            <a:endParaRPr lang="en-GB" sz="2000" dirty="0">
              <a:latin typeface="Tw Cen MT" panose="020B0602020104020603" pitchFamily="34" charset="0"/>
            </a:endParaRPr>
          </a:p>
          <a:p>
            <a:endParaRPr lang="en-GB" sz="2000" dirty="0"/>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FF8DD6B-E2E6-4D3E-972B-A1131F4CE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icture">
            <a:extLst>
              <a:ext uri="{FF2B5EF4-FFF2-40B4-BE49-F238E27FC236}">
                <a16:creationId xmlns:a16="http://schemas.microsoft.com/office/drawing/2014/main" id="{A180FCB5-B05B-4E3B-8DCE-C6FF5022BF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61" r="3128"/>
          <a:stretch/>
        </p:blipFill>
        <p:spPr bwMode="auto">
          <a:xfrm>
            <a:off x="649224" y="722376"/>
            <a:ext cx="3337560" cy="5413248"/>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FCC5E05-629A-4E56-83E4-12351D4768EA}"/>
              </a:ext>
            </a:extLst>
          </p:cNvPr>
          <p:cNvSpPr>
            <a:spLocks noGrp="1"/>
          </p:cNvSpPr>
          <p:nvPr>
            <p:ph idx="1"/>
          </p:nvPr>
        </p:nvSpPr>
        <p:spPr>
          <a:xfrm>
            <a:off x="4800600" y="559408"/>
            <a:ext cx="7199142" cy="5664412"/>
          </a:xfrm>
        </p:spPr>
        <p:txBody>
          <a:bodyPr>
            <a:noAutofit/>
          </a:bodyPr>
          <a:lstStyle/>
          <a:p>
            <a:r>
              <a:rPr lang="en-GB" sz="2400" b="0" i="0" u="none" strike="noStrike" dirty="0">
                <a:effectLst/>
                <a:latin typeface="Tw Cen MT" panose="020B0602020104020603" pitchFamily="34" charset="0"/>
              </a:rPr>
              <a:t>Those who benefit from the TNA include the employees, employers and consumers. </a:t>
            </a:r>
          </a:p>
          <a:p>
            <a:r>
              <a:rPr lang="en-GB" sz="2400" b="0" i="0" u="none" strike="noStrike" dirty="0">
                <a:effectLst/>
                <a:latin typeface="Tw Cen MT" panose="020B0602020104020603" pitchFamily="34" charset="0"/>
              </a:rPr>
              <a:t>When a TNA is done correctly it is a win-win for everyone involved because as employees gain more confidence in their ability to perform, they will do better.</a:t>
            </a:r>
          </a:p>
          <a:p>
            <a:r>
              <a:rPr lang="en-GB" sz="2400" b="0" i="0" u="none" strike="noStrike" dirty="0">
                <a:effectLst/>
                <a:latin typeface="Tw Cen MT" panose="020B0602020104020603" pitchFamily="34" charset="0"/>
              </a:rPr>
              <a:t> For employers once the training has been conducted and accomplished they can require more from employees and gain that ROI sooner than later.</a:t>
            </a:r>
          </a:p>
          <a:p>
            <a:r>
              <a:rPr lang="en-GB" sz="2400" b="0" i="0" u="none" strike="noStrike" dirty="0">
                <a:effectLst/>
                <a:latin typeface="Tw Cen MT" panose="020B0602020104020603" pitchFamily="34" charset="0"/>
              </a:rPr>
              <a:t>As for consumers, they are given a better quality product in a better time rate depending on the TNA that is given.</a:t>
            </a:r>
          </a:p>
          <a:p>
            <a:r>
              <a:rPr lang="en-GB" sz="2400" b="0" i="0" u="none" strike="noStrike" dirty="0">
                <a:effectLst/>
                <a:latin typeface="Tw Cen MT" panose="020B0602020104020603" pitchFamily="34" charset="0"/>
              </a:rPr>
              <a:t> It takes the employer taking a chance and receiving the most beneficial results in the end.</a:t>
            </a:r>
            <a:endParaRPr lang="en-GB" sz="2400" dirty="0">
              <a:latin typeface="Tw Cen MT" panose="020B0602020104020603" pitchFamily="34" charset="0"/>
            </a:endParaRPr>
          </a:p>
        </p:txBody>
      </p:sp>
      <p:sp>
        <p:nvSpPr>
          <p:cNvPr id="2" name="Footer Placeholder 1">
            <a:extLst>
              <a:ext uri="{FF2B5EF4-FFF2-40B4-BE49-F238E27FC236}">
                <a16:creationId xmlns:a16="http://schemas.microsoft.com/office/drawing/2014/main" id="{4DCBCF65-F5E4-41B8-804F-386E750931B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49980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Training Needs Analysis tool launched by EssentialSkillz - Learning News">
            <a:extLst>
              <a:ext uri="{FF2B5EF4-FFF2-40B4-BE49-F238E27FC236}">
                <a16:creationId xmlns:a16="http://schemas.microsoft.com/office/drawing/2014/main" id="{ADA4BF6F-C330-412A-BBF0-101BFF4E02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3368" y="457200"/>
            <a:ext cx="9625263"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ECC8AC9-3C7A-4236-BA5D-29D5DD8FEB8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3559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riting an appointment on a paper agenda">
            <a:extLst>
              <a:ext uri="{FF2B5EF4-FFF2-40B4-BE49-F238E27FC236}">
                <a16:creationId xmlns:a16="http://schemas.microsoft.com/office/drawing/2014/main" id="{FDD2C910-9E18-4CEA-8E7E-2BEED806755B}"/>
              </a:ext>
            </a:extLst>
          </p:cNvPr>
          <p:cNvPicPr>
            <a:picLocks noChangeAspect="1"/>
          </p:cNvPicPr>
          <p:nvPr/>
        </p:nvPicPr>
        <p:blipFill rotWithShape="1">
          <a:blip r:embed="rId2"/>
          <a:srcRect r="40466" b="-1"/>
          <a:stretch/>
        </p:blipFill>
        <p:spPr>
          <a:xfrm>
            <a:off x="21" y="10"/>
            <a:ext cx="3038602"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CBEA82A-3973-498A-B5B9-D3C52E43F6B1}"/>
              </a:ext>
            </a:extLst>
          </p:cNvPr>
          <p:cNvSpPr>
            <a:spLocks noGrp="1"/>
          </p:cNvSpPr>
          <p:nvPr>
            <p:ph idx="1"/>
          </p:nvPr>
        </p:nvSpPr>
        <p:spPr>
          <a:xfrm>
            <a:off x="2799470" y="126609"/>
            <a:ext cx="8834511" cy="6963508"/>
          </a:xfrm>
        </p:spPr>
        <p:txBody>
          <a:bodyPr>
            <a:noAutofit/>
          </a:bodyPr>
          <a:lstStyle/>
          <a:p>
            <a:r>
              <a:rPr lang="en-GB" sz="3200" b="1" i="1" u="none" strike="noStrike" dirty="0">
                <a:solidFill>
                  <a:schemeClr val="bg1"/>
                </a:solidFill>
                <a:effectLst/>
                <a:highlight>
                  <a:srgbClr val="0000FF"/>
                </a:highlight>
                <a:latin typeface="Tw Cen MT" panose="020B0602020104020603" pitchFamily="34" charset="0"/>
              </a:rPr>
              <a:t>How is training conducted?</a:t>
            </a:r>
            <a:br>
              <a:rPr lang="en-GB" sz="3200" b="0" i="0" dirty="0">
                <a:effectLst/>
                <a:latin typeface="Tw Cen MT" panose="020B0602020104020603" pitchFamily="34" charset="0"/>
              </a:rPr>
            </a:br>
            <a:br>
              <a:rPr lang="en-GB" sz="3200" b="0" i="0" dirty="0">
                <a:effectLst/>
                <a:latin typeface="Tw Cen MT" panose="020B0602020104020603" pitchFamily="34" charset="0"/>
              </a:rPr>
            </a:br>
            <a:r>
              <a:rPr lang="en-GB" sz="3200" b="0" i="0" u="none" strike="noStrike" dirty="0">
                <a:effectLst/>
                <a:latin typeface="Tw Cen MT" panose="020B0602020104020603" pitchFamily="34" charset="0"/>
              </a:rPr>
              <a:t>Once the who, what, when, where and why’s are answered it is time for action as to how a TNA is performed. </a:t>
            </a:r>
          </a:p>
          <a:p>
            <a:r>
              <a:rPr lang="en-GB" sz="3200" b="0" i="0" u="none" strike="noStrike" dirty="0">
                <a:effectLst/>
                <a:latin typeface="Tw Cen MT" panose="020B0602020104020603" pitchFamily="34" charset="0"/>
              </a:rPr>
              <a:t>Depending on the answers from the checklist an outline of the training events are put together. </a:t>
            </a:r>
          </a:p>
          <a:p>
            <a:r>
              <a:rPr lang="en-GB" sz="3200" b="0" i="0" u="none" strike="noStrike" dirty="0">
                <a:effectLst/>
                <a:latin typeface="Tw Cen MT" panose="020B0602020104020603" pitchFamily="34" charset="0"/>
              </a:rPr>
              <a:t>Teams are given, instructors are chosen and an evaluation is performed during and after each event. </a:t>
            </a:r>
          </a:p>
          <a:p>
            <a:r>
              <a:rPr lang="en-GB" sz="3200" b="0" i="0" u="none" strike="noStrike" dirty="0">
                <a:effectLst/>
                <a:latin typeface="Tw Cen MT" panose="020B0602020104020603" pitchFamily="34" charset="0"/>
              </a:rPr>
              <a:t>Team building, knowledge check, hands on interaction or whatever your events are geared towards should be mapped out within the outline.</a:t>
            </a:r>
            <a:br>
              <a:rPr lang="en-GB" sz="2200" b="0" i="0" dirty="0">
                <a:effectLst/>
                <a:latin typeface="Tw Cen MT" panose="020B0602020104020603" pitchFamily="34" charset="0"/>
              </a:rPr>
            </a:br>
            <a:br>
              <a:rPr lang="en-GB" sz="2200" b="0" i="0" dirty="0">
                <a:effectLst/>
                <a:latin typeface="Tw Cen MT" panose="020B0602020104020603" pitchFamily="34" charset="0"/>
              </a:rPr>
            </a:br>
            <a:br>
              <a:rPr lang="en-GB" sz="2200" b="0" i="0" dirty="0">
                <a:effectLst/>
                <a:latin typeface="Tw Cen MT" panose="020B0602020104020603" pitchFamily="34" charset="0"/>
              </a:rPr>
            </a:br>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231DB1EB-808B-488C-81A8-CA088B64FB2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17458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EAB-F3EB-4A60-809C-B2E5F1FC0B5E}"/>
              </a:ext>
            </a:extLst>
          </p:cNvPr>
          <p:cNvSpPr>
            <a:spLocks noGrp="1"/>
          </p:cNvSpPr>
          <p:nvPr>
            <p:ph type="title"/>
          </p:nvPr>
        </p:nvSpPr>
        <p:spPr/>
        <p:txBody>
          <a:bodyPr>
            <a:normAutofit/>
          </a:bodyPr>
          <a:lstStyle/>
          <a:p>
            <a:r>
              <a:rPr lang="en-GB" sz="4000" b="1" i="1" u="none" strike="noStrike" dirty="0">
                <a:solidFill>
                  <a:schemeClr val="bg1"/>
                </a:solidFill>
                <a:effectLst/>
                <a:highlight>
                  <a:srgbClr val="0000FF"/>
                </a:highlight>
                <a:latin typeface="Candara" panose="020E0502030303020204" pitchFamily="34" charset="0"/>
              </a:rPr>
              <a:t>How is training conducted?</a:t>
            </a:r>
            <a:endParaRPr lang="en-GB" sz="4000" i="1" dirty="0">
              <a:latin typeface="Candara" panose="020E0502030303020204" pitchFamily="34" charset="0"/>
            </a:endParaRPr>
          </a:p>
        </p:txBody>
      </p:sp>
      <p:sp>
        <p:nvSpPr>
          <p:cNvPr id="3" name="Content Placeholder 2">
            <a:extLst>
              <a:ext uri="{FF2B5EF4-FFF2-40B4-BE49-F238E27FC236}">
                <a16:creationId xmlns:a16="http://schemas.microsoft.com/office/drawing/2014/main" id="{7D1E3382-A4D5-4F2F-9329-A8CFEA40B74C}"/>
              </a:ext>
            </a:extLst>
          </p:cNvPr>
          <p:cNvSpPr>
            <a:spLocks noGrp="1"/>
          </p:cNvSpPr>
          <p:nvPr>
            <p:ph idx="1"/>
          </p:nvPr>
        </p:nvSpPr>
        <p:spPr/>
        <p:txBody>
          <a:bodyPr/>
          <a:lstStyle/>
          <a:p>
            <a:r>
              <a:rPr lang="en-GB" sz="2800" b="0" i="0" u="none" strike="noStrike" dirty="0">
                <a:effectLst/>
                <a:latin typeface="Tw Cen MT" panose="020B0602020104020603" pitchFamily="34" charset="0"/>
              </a:rPr>
              <a:t>The outline should be extremely detailed to tailored the name of event, total time of event, the number of participants for each event, where the event will be located and a small summary what each event is required to do. </a:t>
            </a:r>
          </a:p>
          <a:p>
            <a:r>
              <a:rPr lang="en-GB" sz="2800" b="0" i="0" u="none" strike="noStrike" dirty="0">
                <a:effectLst/>
                <a:latin typeface="Tw Cen MT" panose="020B0602020104020603" pitchFamily="34" charset="0"/>
              </a:rPr>
              <a:t>The evaluation that is being performed during each training event should be consistent as well. each evaluation should have the same questions or </a:t>
            </a:r>
            <a:r>
              <a:rPr lang="en-GB" sz="2800" b="0" i="0" u="none" strike="noStrike" dirty="0" err="1">
                <a:effectLst/>
                <a:latin typeface="Tw Cen MT" panose="020B0602020104020603" pitchFamily="34" charset="0"/>
              </a:rPr>
              <a:t>criterias</a:t>
            </a:r>
            <a:r>
              <a:rPr lang="en-GB" sz="2800" b="0" i="0" u="none" strike="noStrike" dirty="0">
                <a:effectLst/>
                <a:latin typeface="Tw Cen MT" panose="020B0602020104020603" pitchFamily="34" charset="0"/>
              </a:rPr>
              <a:t>. </a:t>
            </a:r>
          </a:p>
          <a:p>
            <a:r>
              <a:rPr lang="en-GB" sz="2800" b="0" i="0" u="none" strike="noStrike" dirty="0">
                <a:effectLst/>
                <a:latin typeface="Tw Cen MT" panose="020B0602020104020603" pitchFamily="34" charset="0"/>
              </a:rPr>
              <a:t>The evaluation should map out where this team was before training and how they are during training.</a:t>
            </a:r>
            <a:br>
              <a:rPr lang="en-GB" sz="2800" b="0" i="0" dirty="0">
                <a:effectLst/>
                <a:latin typeface="Tw Cen MT" panose="020B0602020104020603" pitchFamily="34" charset="0"/>
              </a:rPr>
            </a:br>
            <a:endParaRPr lang="en-GB" sz="2800" dirty="0">
              <a:latin typeface="Tw Cen MT" panose="020B0602020104020603" pitchFamily="34" charset="0"/>
            </a:endParaRPr>
          </a:p>
          <a:p>
            <a:endParaRPr lang="en-GB" dirty="0"/>
          </a:p>
        </p:txBody>
      </p:sp>
      <p:sp>
        <p:nvSpPr>
          <p:cNvPr id="4" name="Footer Placeholder 3">
            <a:extLst>
              <a:ext uri="{FF2B5EF4-FFF2-40B4-BE49-F238E27FC236}">
                <a16:creationId xmlns:a16="http://schemas.microsoft.com/office/drawing/2014/main" id="{D2860DEB-8490-44F4-A43C-F4A1133BA37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00627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1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8B3AB1-7EC7-4EB1-957A-2ADA5D4C4DA6}"/>
              </a:ext>
            </a:extLst>
          </p:cNvPr>
          <p:cNvSpPr>
            <a:spLocks noGrp="1"/>
          </p:cNvSpPr>
          <p:nvPr>
            <p:ph idx="1"/>
          </p:nvPr>
        </p:nvSpPr>
        <p:spPr>
          <a:xfrm>
            <a:off x="670705" y="720837"/>
            <a:ext cx="9513405" cy="4393982"/>
          </a:xfrm>
        </p:spPr>
        <p:txBody>
          <a:bodyPr>
            <a:normAutofit/>
          </a:bodyPr>
          <a:lstStyle/>
          <a:p>
            <a:r>
              <a:rPr lang="en-GB" dirty="0">
                <a:latin typeface="Tw Cen MT" panose="020B0602020104020603" pitchFamily="34" charset="0"/>
              </a:rPr>
              <a:t>A secondary evaluation should be given on an agreed upon basis like quarterly, semi-annually or yearly basis. </a:t>
            </a:r>
          </a:p>
          <a:p>
            <a:r>
              <a:rPr lang="en-GB" dirty="0">
                <a:latin typeface="Tw Cen MT" panose="020B0602020104020603" pitchFamily="34" charset="0"/>
              </a:rPr>
              <a:t>This is to track the ROI for the company and prove to everyone if the training was memorized or internalized.</a:t>
            </a:r>
          </a:p>
          <a:p>
            <a:r>
              <a:rPr lang="en-GB" dirty="0">
                <a:latin typeface="Tw Cen MT" panose="020B0602020104020603" pitchFamily="34" charset="0"/>
              </a:rPr>
              <a:t> Depending on the results from each evaluation should let the company know if the TNA was purposeful or not.</a:t>
            </a:r>
          </a:p>
          <a:p>
            <a:endParaRPr lang="en-GB" sz="2000" dirty="0"/>
          </a:p>
        </p:txBody>
      </p:sp>
      <p:grpSp>
        <p:nvGrpSpPr>
          <p:cNvPr id="140" name="Group 13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1"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5" name="Picture 5" descr="Picture">
            <a:extLst>
              <a:ext uri="{FF2B5EF4-FFF2-40B4-BE49-F238E27FC236}">
                <a16:creationId xmlns:a16="http://schemas.microsoft.com/office/drawing/2014/main" id="{8BA1A75E-28FD-44FE-8F49-6C68881FC2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848"/>
          <a:stretch/>
        </p:blipFill>
        <p:spPr bwMode="auto">
          <a:xfrm>
            <a:off x="1341409" y="3469247"/>
            <a:ext cx="7574991" cy="3485077"/>
          </a:xfrm>
          <a:prstGeom prst="rect">
            <a:avLst/>
          </a:prstGeom>
          <a:noFill/>
          <a:extLst>
            <a:ext uri="{909E8E84-426E-40DD-AFC4-6F175D3DCCD1}">
              <a14:hiddenFill xmlns:a14="http://schemas.microsoft.com/office/drawing/2010/main">
                <a:solidFill>
                  <a:srgbClr val="FFFFFF"/>
                </a:solidFill>
              </a14:hiddenFill>
            </a:ext>
          </a:extLst>
        </p:spPr>
      </p:pic>
      <p:grpSp>
        <p:nvGrpSpPr>
          <p:cNvPr id="144" name="Group 14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5" name="Rectangle 14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Isosceles Triangle 14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Footer Placeholder 1">
            <a:extLst>
              <a:ext uri="{FF2B5EF4-FFF2-40B4-BE49-F238E27FC236}">
                <a16:creationId xmlns:a16="http://schemas.microsoft.com/office/drawing/2014/main" id="{FEEE3987-B3F5-4E54-BF18-91F9FFA5498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01859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0FDB-A1BB-4AB4-B832-B61FE14E127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3BEF04-AF29-46C7-BF99-DC3833C7F734}"/>
              </a:ext>
            </a:extLst>
          </p:cNvPr>
          <p:cNvSpPr>
            <a:spLocks noGrp="1"/>
          </p:cNvSpPr>
          <p:nvPr>
            <p:ph idx="1"/>
          </p:nvPr>
        </p:nvSpPr>
        <p:spPr/>
        <p:txBody>
          <a:bodyPr/>
          <a:lstStyle/>
          <a:p>
            <a:r>
              <a:rPr lang="en-GB" dirty="0">
                <a:hlinkClick r:id="rId2"/>
              </a:rPr>
              <a:t>https://talentconnections.weebly.com/blog/tna-training-needs-analysis</a:t>
            </a:r>
            <a:endParaRPr lang="en-GB" dirty="0"/>
          </a:p>
          <a:p>
            <a:r>
              <a:rPr lang="en-GB" dirty="0">
                <a:hlinkClick r:id="rId3"/>
              </a:rPr>
              <a:t>https://hr.wisc.edu/professional-development/develop-your-career/employee-development/career-goals/</a:t>
            </a:r>
            <a:endParaRPr lang="en-GB" dirty="0"/>
          </a:p>
          <a:p>
            <a:endParaRPr lang="en-GB" dirty="0"/>
          </a:p>
          <a:p>
            <a:r>
              <a:rPr lang="en-GB" dirty="0">
                <a:hlinkClick r:id="rId4"/>
              </a:rPr>
              <a:t>https://www.ausmed.co.uk/cpd/articles/how-to-conduct-a-training-needs-assessment</a:t>
            </a:r>
            <a:endParaRPr lang="en-GB" dirty="0"/>
          </a:p>
          <a:p>
            <a:endParaRPr lang="en-GB" dirty="0"/>
          </a:p>
          <a:p>
            <a:endParaRPr lang="en-GB" dirty="0"/>
          </a:p>
        </p:txBody>
      </p:sp>
      <p:sp>
        <p:nvSpPr>
          <p:cNvPr id="4" name="Footer Placeholder 3">
            <a:extLst>
              <a:ext uri="{FF2B5EF4-FFF2-40B4-BE49-F238E27FC236}">
                <a16:creationId xmlns:a16="http://schemas.microsoft.com/office/drawing/2014/main" id="{779A6DB9-9C57-4ABA-A068-3939FE1AEF2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723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76D912-2316-4D0D-AB35-78E4C972927B}"/>
              </a:ext>
            </a:extLst>
          </p:cNvPr>
          <p:cNvPicPr>
            <a:picLocks noGrp="1" noChangeAspect="1"/>
          </p:cNvPicPr>
          <p:nvPr>
            <p:ph idx="1"/>
          </p:nvPr>
        </p:nvPicPr>
        <p:blipFill>
          <a:blip r:embed="rId2"/>
          <a:stretch>
            <a:fillRect/>
          </a:stretch>
        </p:blipFill>
        <p:spPr>
          <a:xfrm>
            <a:off x="1060174" y="415563"/>
            <a:ext cx="10488360" cy="5355639"/>
          </a:xfrm>
          <a:prstGeom prst="rect">
            <a:avLst/>
          </a:prstGeom>
        </p:spPr>
      </p:pic>
      <p:sp>
        <p:nvSpPr>
          <p:cNvPr id="5" name="Footer Placeholder 4">
            <a:extLst>
              <a:ext uri="{FF2B5EF4-FFF2-40B4-BE49-F238E27FC236}">
                <a16:creationId xmlns:a16="http://schemas.microsoft.com/office/drawing/2014/main" id="{4C405103-FAE6-4818-B715-E8D85C57421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7660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049078" y="0"/>
            <a:ext cx="6930887"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r>
              <a:rPr lang="en-GB" sz="20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F7CA7F0E-D2CA-4DCE-9F46-A6A7B06549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586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B092FF88-CC64-4F48-916C-DA836352FA9C}"/>
              </a:ext>
            </a:extLst>
          </p:cNvPr>
          <p:cNvPicPr>
            <a:picLocks noChangeAspect="1"/>
          </p:cNvPicPr>
          <p:nvPr/>
        </p:nvPicPr>
        <p:blipFill rotWithShape="1">
          <a:blip r:embed="rId2"/>
          <a:srcRect r="6588" b="-1"/>
          <a:stretch/>
        </p:blipFill>
        <p:spPr>
          <a:xfrm>
            <a:off x="1" y="10"/>
            <a:ext cx="6980849"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85CDE5-6B5A-4AD4-BA59-0E069A2F2847}"/>
              </a:ext>
            </a:extLst>
          </p:cNvPr>
          <p:cNvSpPr>
            <a:spLocks noGrp="1"/>
          </p:cNvSpPr>
          <p:nvPr>
            <p:ph idx="1"/>
          </p:nvPr>
        </p:nvSpPr>
        <p:spPr>
          <a:xfrm>
            <a:off x="6983896" y="675861"/>
            <a:ext cx="4875169" cy="5501102"/>
          </a:xfrm>
        </p:spPr>
        <p:txBody>
          <a:bodyPr>
            <a:normAutofit/>
          </a:bodyPr>
          <a:lstStyle/>
          <a:p>
            <a:r>
              <a:rPr lang="en-GB" sz="3200" dirty="0">
                <a:latin typeface="Tw Cen MT" panose="020B0602020104020603" pitchFamily="34" charset="0"/>
              </a:rPr>
              <a:t>Individually, using your internet device</a:t>
            </a:r>
          </a:p>
          <a:p>
            <a:r>
              <a:rPr lang="en-GB" sz="3200" dirty="0">
                <a:latin typeface="Tw Cen MT" panose="020B0602020104020603" pitchFamily="34" charset="0"/>
              </a:rPr>
              <a:t> Research the meaning of Training needs analysis</a:t>
            </a:r>
          </a:p>
          <a:p>
            <a:r>
              <a:rPr lang="en-GB" sz="3200" dirty="0">
                <a:latin typeface="Tw Cen MT" panose="020B0602020104020603" pitchFamily="34" charset="0"/>
              </a:rPr>
              <a:t>Feedback to the class</a:t>
            </a:r>
          </a:p>
        </p:txBody>
      </p:sp>
      <p:sp>
        <p:nvSpPr>
          <p:cNvPr id="2" name="Footer Placeholder 1">
            <a:extLst>
              <a:ext uri="{FF2B5EF4-FFF2-40B4-BE49-F238E27FC236}">
                <a16:creationId xmlns:a16="http://schemas.microsoft.com/office/drawing/2014/main" id="{71ED8430-B13F-43B4-9DB1-83EC8961B0B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382233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70">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7" name="Group 72">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74"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38"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E358A308-0131-4D78-A2DA-8E95A267D0CA}"/>
              </a:ext>
            </a:extLst>
          </p:cNvPr>
          <p:cNvSpPr>
            <a:spLocks noGrp="1"/>
          </p:cNvSpPr>
          <p:nvPr>
            <p:ph idx="1"/>
          </p:nvPr>
        </p:nvSpPr>
        <p:spPr>
          <a:xfrm>
            <a:off x="885826" y="185529"/>
            <a:ext cx="11041132" cy="6480313"/>
          </a:xfrm>
        </p:spPr>
        <p:txBody>
          <a:bodyPr>
            <a:normAutofit/>
          </a:bodyPr>
          <a:lstStyle/>
          <a:p>
            <a:r>
              <a:rPr lang="en-GB" sz="2400" dirty="0">
                <a:solidFill>
                  <a:schemeClr val="tx1">
                    <a:alpha val="60000"/>
                  </a:schemeClr>
                </a:solidFill>
                <a:latin typeface="Tw Cen MT" panose="020B0602020104020603" pitchFamily="34" charset="0"/>
              </a:rPr>
              <a:t>Individually, (5 minutes)</a:t>
            </a:r>
          </a:p>
          <a:p>
            <a:r>
              <a:rPr lang="en-GB" sz="2400" dirty="0">
                <a:solidFill>
                  <a:schemeClr val="tx1">
                    <a:alpha val="60000"/>
                  </a:schemeClr>
                </a:solidFill>
                <a:highlight>
                  <a:srgbClr val="00FFFF"/>
                </a:highlight>
                <a:latin typeface="Tw Cen MT" panose="020B0602020104020603" pitchFamily="34" charset="0"/>
              </a:rPr>
              <a:t>Research the meaning of training needs analysis and its benefits in the healthcare sector</a:t>
            </a:r>
          </a:p>
          <a:p>
            <a:r>
              <a:rPr lang="en-GB" sz="2400" dirty="0">
                <a:solidFill>
                  <a:schemeClr val="tx1">
                    <a:alpha val="60000"/>
                  </a:schemeClr>
                </a:solidFill>
                <a:latin typeface="Tw Cen MT" panose="020B0602020104020603" pitchFamily="34" charset="0"/>
              </a:rPr>
              <a:t>Feedback to the class</a:t>
            </a:r>
          </a:p>
          <a:p>
            <a:pPr marL="0" indent="0">
              <a:buNone/>
            </a:pPr>
            <a:endParaRPr lang="en-GB" sz="2400" dirty="0">
              <a:solidFill>
                <a:schemeClr val="tx1">
                  <a:alpha val="60000"/>
                </a:schemeClr>
              </a:solidFill>
              <a:latin typeface="Tw Cen MT" panose="020B0602020104020603" pitchFamily="34" charset="0"/>
            </a:endParaRPr>
          </a:p>
          <a:p>
            <a:pPr marL="0" indent="0">
              <a:buNone/>
            </a:pPr>
            <a:endParaRPr lang="en-GB" sz="2400" dirty="0">
              <a:solidFill>
                <a:schemeClr val="tx1">
                  <a:alpha val="60000"/>
                </a:schemeClr>
              </a:solidFill>
              <a:latin typeface="Tw Cen MT" panose="020B0602020104020603" pitchFamily="34" charset="0"/>
            </a:endParaRPr>
          </a:p>
          <a:p>
            <a:pPr marL="0" indent="0">
              <a:buNone/>
            </a:pPr>
            <a:r>
              <a:rPr lang="en-GB" sz="2400" dirty="0">
                <a:solidFill>
                  <a:schemeClr val="accent1">
                    <a:alpha val="60000"/>
                  </a:schemeClr>
                </a:solidFill>
                <a:latin typeface="Tw Cen MT" panose="020B0602020104020603" pitchFamily="34" charset="0"/>
                <a:hlinkClick r:id="rId2">
                  <a:extLst>
                    <a:ext uri="{A12FA001-AC4F-418D-AE19-62706E023703}">
                      <ahyp:hlinkClr xmlns:ahyp="http://schemas.microsoft.com/office/drawing/2018/hyperlinkcolor" val="tx"/>
                    </a:ext>
                  </a:extLst>
                </a:hlinkClick>
              </a:rPr>
              <a:t>https://youtu.be/W7Y_AxYz2No</a:t>
            </a:r>
            <a:endParaRPr lang="en-GB" sz="2400" dirty="0">
              <a:solidFill>
                <a:schemeClr val="accent1">
                  <a:alpha val="60000"/>
                </a:schemeClr>
              </a:solidFill>
              <a:latin typeface="Tw Cen MT" panose="020B0602020104020603" pitchFamily="34" charset="0"/>
            </a:endParaRPr>
          </a:p>
          <a:p>
            <a:pPr marL="0" indent="0">
              <a:buNone/>
            </a:pPr>
            <a:endParaRPr lang="en-GB" sz="2400" dirty="0">
              <a:solidFill>
                <a:schemeClr val="tx1">
                  <a:alpha val="60000"/>
                </a:schemeClr>
              </a:solidFill>
              <a:latin typeface="Tw Cen MT" panose="020B0602020104020603" pitchFamily="34" charset="0"/>
            </a:endParaRPr>
          </a:p>
          <a:p>
            <a:r>
              <a:rPr lang="en-GB" sz="2400" b="0" i="0" dirty="0">
                <a:solidFill>
                  <a:schemeClr val="tx1">
                    <a:alpha val="60000"/>
                  </a:schemeClr>
                </a:solidFill>
                <a:effectLst/>
                <a:latin typeface="Tw Cen MT" panose="020B0602020104020603" pitchFamily="34" charset="0"/>
              </a:rPr>
              <a:t>A Training Needs Assessment or Training Needs Analysis TNA is a systematic process that applies work analysis techniques and procedures to identify and specify training requirements that have been linked to </a:t>
            </a:r>
            <a:r>
              <a:rPr lang="en-GB" sz="2400" b="0" i="0" dirty="0">
                <a:solidFill>
                  <a:schemeClr val="tx1">
                    <a:alpha val="60000"/>
                  </a:schemeClr>
                </a:solidFill>
                <a:effectLst/>
                <a:highlight>
                  <a:srgbClr val="00FFFF"/>
                </a:highlight>
                <a:latin typeface="Tw Cen MT" panose="020B0602020104020603" pitchFamily="34" charset="0"/>
              </a:rPr>
              <a:t>deficiencies in individual, team, or organization </a:t>
            </a:r>
            <a:r>
              <a:rPr lang="en-GB" sz="2400" b="0" i="0" dirty="0">
                <a:solidFill>
                  <a:schemeClr val="tx1">
                    <a:alpha val="60000"/>
                  </a:schemeClr>
                </a:solidFill>
                <a:effectLst/>
                <a:latin typeface="Tw Cen MT" panose="020B0602020104020603" pitchFamily="34" charset="0"/>
              </a:rPr>
              <a:t>performance to develop learning objectives to address the identified deficiencies. This video overviews the key components of a training needs assessment</a:t>
            </a:r>
            <a:r>
              <a:rPr lang="en-GB" sz="1400" b="0" i="0" dirty="0">
                <a:solidFill>
                  <a:schemeClr val="tx1">
                    <a:alpha val="60000"/>
                  </a:schemeClr>
                </a:solidFill>
                <a:effectLst/>
                <a:latin typeface="Roboto" panose="02000000000000000000" pitchFamily="2" charset="0"/>
              </a:rPr>
              <a:t>.</a:t>
            </a:r>
            <a:endParaRPr lang="en-GB" sz="1400" dirty="0">
              <a:solidFill>
                <a:schemeClr val="tx1">
                  <a:alpha val="60000"/>
                </a:schemeClr>
              </a:solidFill>
            </a:endParaRPr>
          </a:p>
        </p:txBody>
      </p:sp>
      <p:pic>
        <p:nvPicPr>
          <p:cNvPr id="1026" name="Picture 2" descr="Training Needs Analysis (TNA) - Change Factory">
            <a:extLst>
              <a:ext uri="{FF2B5EF4-FFF2-40B4-BE49-F238E27FC236}">
                <a16:creationId xmlns:a16="http://schemas.microsoft.com/office/drawing/2014/main" id="{A35BD5C7-FD6A-4021-AD1C-DB796E0DCD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10309" y="14922"/>
            <a:ext cx="3849170" cy="317556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E9D2A4E-5604-45CE-9714-9D3F7336A8E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5829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282F0A37-42B1-40CA-9773-9A0AC9CD728F}"/>
              </a:ext>
            </a:extLst>
          </p:cNvPr>
          <p:cNvPicPr>
            <a:picLocks noChangeAspect="1"/>
          </p:cNvPicPr>
          <p:nvPr/>
        </p:nvPicPr>
        <p:blipFill rotWithShape="1">
          <a:blip r:embed="rId2"/>
          <a:srcRect l="11126" r="9562"/>
          <a:stretch/>
        </p:blipFill>
        <p:spPr>
          <a:xfrm>
            <a:off x="4492486" y="10"/>
            <a:ext cx="7699511"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4D3FF9-4ABA-420E-9FDE-C724128DE57E}"/>
              </a:ext>
            </a:extLst>
          </p:cNvPr>
          <p:cNvSpPr>
            <a:spLocks noGrp="1"/>
          </p:cNvSpPr>
          <p:nvPr>
            <p:ph idx="1"/>
          </p:nvPr>
        </p:nvSpPr>
        <p:spPr>
          <a:xfrm>
            <a:off x="304800" y="516835"/>
            <a:ext cx="5897217" cy="5660128"/>
          </a:xfrm>
        </p:spPr>
        <p:txBody>
          <a:bodyPr>
            <a:normAutofit/>
          </a:bodyPr>
          <a:lstStyle/>
          <a:p>
            <a:pPr marL="0" indent="0">
              <a:buNone/>
            </a:pPr>
            <a:r>
              <a:rPr lang="en-GB" sz="2400" b="1" dirty="0">
                <a:solidFill>
                  <a:schemeClr val="bg1"/>
                </a:solidFill>
                <a:highlight>
                  <a:srgbClr val="008000"/>
                </a:highlight>
                <a:latin typeface="Candara" panose="020E0502030303020204" pitchFamily="34" charset="0"/>
              </a:rPr>
              <a:t>What Is Training Needs Analysis</a:t>
            </a:r>
            <a:r>
              <a:rPr lang="en-GB" sz="2400" dirty="0">
                <a:latin typeface="Candara" panose="020E0502030303020204" pitchFamily="34" charset="0"/>
              </a:rPr>
              <a:t>?</a:t>
            </a:r>
          </a:p>
          <a:p>
            <a:r>
              <a:rPr lang="en-GB" dirty="0">
                <a:latin typeface="Tw Cen MT" panose="020B0602020104020603" pitchFamily="34" charset="0"/>
              </a:rPr>
              <a:t>Training needs analysis is a process that a business goes through in order to determine all the training that needs to be completed in a </a:t>
            </a:r>
            <a:r>
              <a:rPr lang="en-GB" dirty="0">
                <a:highlight>
                  <a:srgbClr val="FFFF00"/>
                </a:highlight>
                <a:latin typeface="Tw Cen MT" panose="020B0602020104020603" pitchFamily="34" charset="0"/>
              </a:rPr>
              <a:t>certain period</a:t>
            </a:r>
            <a:r>
              <a:rPr lang="en-GB" dirty="0">
                <a:latin typeface="Tw Cen MT" panose="020B0602020104020603" pitchFamily="34" charset="0"/>
              </a:rPr>
              <a:t> to allow their team to complete their job as effectively as possible, as well as progress and grow.</a:t>
            </a:r>
          </a:p>
          <a:p>
            <a:endParaRPr lang="en-GB" sz="2000" dirty="0"/>
          </a:p>
        </p:txBody>
      </p:sp>
      <p:sp>
        <p:nvSpPr>
          <p:cNvPr id="4" name="Footer Placeholder 3">
            <a:extLst>
              <a:ext uri="{FF2B5EF4-FFF2-40B4-BE49-F238E27FC236}">
                <a16:creationId xmlns:a16="http://schemas.microsoft.com/office/drawing/2014/main" id="{56E3ACF0-0A61-4F54-8B2C-BB1C9E05A43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9927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5993</TotalTime>
  <Words>3105</Words>
  <Application>Microsoft Office PowerPoint</Application>
  <PresentationFormat>Widescreen</PresentationFormat>
  <Paragraphs>258</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Candara</vt:lpstr>
      <vt:lpstr>Lora</vt:lpstr>
      <vt:lpstr>Open Sans</vt:lpstr>
      <vt:lpstr>Roboto</vt:lpstr>
      <vt:lpstr>Tw Cen MT</vt:lpstr>
      <vt:lpstr>Wingdings</vt:lpstr>
      <vt:lpstr>Office Theme</vt:lpstr>
      <vt:lpstr>PowerPoint Presentation</vt:lpstr>
      <vt:lpstr>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and Development Needs Analysis Checklist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vt:lpstr>
      <vt:lpstr>PowerPoint Presentation</vt:lpstr>
      <vt:lpstr>PowerPoint Presentation</vt:lpstr>
      <vt:lpstr>PowerPoint Presentation</vt:lpstr>
      <vt:lpstr>PowerPoint Presentation</vt:lpstr>
      <vt:lpstr>How is training conducted?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58</cp:revision>
  <dcterms:created xsi:type="dcterms:W3CDTF">2021-05-24T20:48:35Z</dcterms:created>
  <dcterms:modified xsi:type="dcterms:W3CDTF">2021-06-10T14:32:58Z</dcterms:modified>
</cp:coreProperties>
</file>