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6" r:id="rId3"/>
    <p:sldId id="315" r:id="rId4"/>
    <p:sldId id="257" r:id="rId5"/>
    <p:sldId id="259" r:id="rId6"/>
    <p:sldId id="258"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C08CC-1413-47A6-A689-785D85EC8A4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18BDA53-5A6E-460F-95BD-73CD3A8C1D6B}">
      <dgm:prSet custT="1"/>
      <dgm:spPr/>
      <dgm:t>
        <a:bodyPr/>
        <a:lstStyle/>
        <a:p>
          <a:r>
            <a:rPr lang="en-US" sz="3600" b="1" dirty="0">
              <a:highlight>
                <a:srgbClr val="00FFFF"/>
              </a:highlight>
              <a:latin typeface="Candara" panose="020E0502030303020204" pitchFamily="34" charset="0"/>
            </a:rPr>
            <a:t>Module Learning Outcomes: </a:t>
          </a:r>
          <a:endParaRPr lang="en-US" sz="3600" dirty="0">
            <a:highlight>
              <a:srgbClr val="00FFFF"/>
            </a:highlight>
            <a:latin typeface="Candara" panose="020E0502030303020204" pitchFamily="34" charset="0"/>
          </a:endParaRPr>
        </a:p>
      </dgm:t>
    </dgm:pt>
    <dgm:pt modelId="{A008C659-58FE-4E9E-8F02-73AD3BB434E1}" type="parTrans" cxnId="{77B950B6-89DF-423F-8FC0-90F629E9D238}">
      <dgm:prSet/>
      <dgm:spPr/>
      <dgm:t>
        <a:bodyPr/>
        <a:lstStyle/>
        <a:p>
          <a:endParaRPr lang="en-US"/>
        </a:p>
      </dgm:t>
    </dgm:pt>
    <dgm:pt modelId="{0BB3D4CC-0091-418F-9788-6F396B3BE43A}" type="sibTrans" cxnId="{77B950B6-89DF-423F-8FC0-90F629E9D238}">
      <dgm:prSet/>
      <dgm:spPr/>
      <dgm:t>
        <a:bodyPr/>
        <a:lstStyle/>
        <a:p>
          <a:endParaRPr lang="en-US"/>
        </a:p>
      </dgm:t>
    </dgm:pt>
    <dgm:pt modelId="{87BD6807-C304-4C8D-84FB-4E94907BEF38}">
      <dgm:prSet/>
      <dgm:spPr/>
      <dgm:t>
        <a:bodyPr/>
        <a:lstStyle/>
        <a:p>
          <a:r>
            <a:rPr lang="en-US" b="1"/>
            <a:t>LO.1</a:t>
          </a:r>
          <a:r>
            <a:rPr lang="en-US"/>
            <a:t> Analyse personal practice developments that are responsive to changing needs of the sector.</a:t>
          </a:r>
        </a:p>
      </dgm:t>
    </dgm:pt>
    <dgm:pt modelId="{616E63F5-1803-4A03-865F-C6ABBC34ABDC}" type="parTrans" cxnId="{115990CB-19AB-4D7B-86E0-F0F58D640D80}">
      <dgm:prSet/>
      <dgm:spPr/>
      <dgm:t>
        <a:bodyPr/>
        <a:lstStyle/>
        <a:p>
          <a:endParaRPr lang="en-US"/>
        </a:p>
      </dgm:t>
    </dgm:pt>
    <dgm:pt modelId="{3CD94BEE-64B8-4230-9129-CA97D6FC697F}" type="sibTrans" cxnId="{115990CB-19AB-4D7B-86E0-F0F58D640D80}">
      <dgm:prSet/>
      <dgm:spPr/>
      <dgm:t>
        <a:bodyPr/>
        <a:lstStyle/>
        <a:p>
          <a:endParaRPr lang="en-US"/>
        </a:p>
      </dgm:t>
    </dgm:pt>
    <dgm:pt modelId="{0B0ABBC6-7111-4921-A7BF-443109407415}">
      <dgm:prSet/>
      <dgm:spPr/>
      <dgm:t>
        <a:bodyPr/>
        <a:lstStyle/>
        <a:p>
          <a:r>
            <a:rPr lang="en-US" b="1" dirty="0"/>
            <a:t>LO.2</a:t>
          </a:r>
          <a:r>
            <a:rPr lang="en-US" dirty="0"/>
            <a:t> Demonstrate analytical reflective and reflexive practitioner skills.</a:t>
          </a:r>
        </a:p>
      </dgm:t>
    </dgm:pt>
    <dgm:pt modelId="{59585F58-5DBF-4674-BF48-AEB34326EA43}" type="parTrans" cxnId="{973690DB-A95A-4D5A-A57D-201F511F42C9}">
      <dgm:prSet/>
      <dgm:spPr/>
      <dgm:t>
        <a:bodyPr/>
        <a:lstStyle/>
        <a:p>
          <a:endParaRPr lang="en-US"/>
        </a:p>
      </dgm:t>
    </dgm:pt>
    <dgm:pt modelId="{27F624AC-714A-431F-85AC-8A9CA857BCBC}" type="sibTrans" cxnId="{973690DB-A95A-4D5A-A57D-201F511F42C9}">
      <dgm:prSet/>
      <dgm:spPr/>
      <dgm:t>
        <a:bodyPr/>
        <a:lstStyle/>
        <a:p>
          <a:endParaRPr lang="en-US"/>
        </a:p>
      </dgm:t>
    </dgm:pt>
    <dgm:pt modelId="{A27208DA-D053-4925-B221-0B53D32AF022}">
      <dgm:prSet/>
      <dgm:spPr/>
      <dgm:t>
        <a:bodyPr/>
        <a:lstStyle/>
        <a:p>
          <a:r>
            <a:rPr lang="en-US" b="1"/>
            <a:t>LO.3</a:t>
          </a:r>
          <a:r>
            <a:rPr lang="en-US"/>
            <a:t> Negotiate and plan learning, continuing professional development needs.</a:t>
          </a:r>
        </a:p>
      </dgm:t>
    </dgm:pt>
    <dgm:pt modelId="{F2DA0E6B-ED2D-4099-88D8-5DCC33E9308D}" type="parTrans" cxnId="{4965646B-8776-462A-9C42-7CE18EEF9171}">
      <dgm:prSet/>
      <dgm:spPr/>
      <dgm:t>
        <a:bodyPr/>
        <a:lstStyle/>
        <a:p>
          <a:endParaRPr lang="en-US"/>
        </a:p>
      </dgm:t>
    </dgm:pt>
    <dgm:pt modelId="{13FF8F67-A47C-482C-A857-7AD23DCD764B}" type="sibTrans" cxnId="{4965646B-8776-462A-9C42-7CE18EEF9171}">
      <dgm:prSet/>
      <dgm:spPr/>
      <dgm:t>
        <a:bodyPr/>
        <a:lstStyle/>
        <a:p>
          <a:endParaRPr lang="en-US"/>
        </a:p>
      </dgm:t>
    </dgm:pt>
    <dgm:pt modelId="{D8674726-3D0B-4C39-B34D-A7AC6C4E4F32}">
      <dgm:prSet/>
      <dgm:spPr/>
      <dgm:t>
        <a:bodyPr/>
        <a:lstStyle/>
        <a:p>
          <a:r>
            <a:rPr lang="en-US" b="1"/>
            <a:t>LO.4</a:t>
          </a:r>
          <a:r>
            <a:rPr lang="en-US"/>
            <a:t> Critically analyse progress in developing a range of core employability skills reflecting compassion, values and behaviours.</a:t>
          </a:r>
        </a:p>
      </dgm:t>
    </dgm:pt>
    <dgm:pt modelId="{00C7D23D-A3D4-43CF-864F-E1A9F4B2549E}" type="parTrans" cxnId="{53898A5F-74FD-462E-9259-6429E952EA4A}">
      <dgm:prSet/>
      <dgm:spPr/>
      <dgm:t>
        <a:bodyPr/>
        <a:lstStyle/>
        <a:p>
          <a:endParaRPr lang="en-US"/>
        </a:p>
      </dgm:t>
    </dgm:pt>
    <dgm:pt modelId="{522EC5A3-972F-4564-8F91-E94587D90281}" type="sibTrans" cxnId="{53898A5F-74FD-462E-9259-6429E952EA4A}">
      <dgm:prSet/>
      <dgm:spPr/>
      <dgm:t>
        <a:bodyPr/>
        <a:lstStyle/>
        <a:p>
          <a:endParaRPr lang="en-US"/>
        </a:p>
      </dgm:t>
    </dgm:pt>
    <dgm:pt modelId="{316A9341-A381-4ED9-BF18-53904CB4460F}" type="pres">
      <dgm:prSet presAssocID="{296C08CC-1413-47A6-A689-785D85EC8A4E}" presName="vert0" presStyleCnt="0">
        <dgm:presLayoutVars>
          <dgm:dir/>
          <dgm:animOne val="branch"/>
          <dgm:animLvl val="lvl"/>
        </dgm:presLayoutVars>
      </dgm:prSet>
      <dgm:spPr/>
    </dgm:pt>
    <dgm:pt modelId="{917CA25C-70C7-464F-BB5B-7EC9F18862F1}" type="pres">
      <dgm:prSet presAssocID="{318BDA53-5A6E-460F-95BD-73CD3A8C1D6B}" presName="thickLine" presStyleLbl="alignNode1" presStyleIdx="0" presStyleCnt="5"/>
      <dgm:spPr/>
    </dgm:pt>
    <dgm:pt modelId="{87307BF6-492C-4BFE-84B1-F02096D5BFBD}" type="pres">
      <dgm:prSet presAssocID="{318BDA53-5A6E-460F-95BD-73CD3A8C1D6B}" presName="horz1" presStyleCnt="0"/>
      <dgm:spPr/>
    </dgm:pt>
    <dgm:pt modelId="{01B80581-52B7-4971-9709-46764DB6F3D1}" type="pres">
      <dgm:prSet presAssocID="{318BDA53-5A6E-460F-95BD-73CD3A8C1D6B}" presName="tx1" presStyleLbl="revTx" presStyleIdx="0" presStyleCnt="5"/>
      <dgm:spPr/>
    </dgm:pt>
    <dgm:pt modelId="{FA65610B-2BAF-42CF-B338-B4221E276B74}" type="pres">
      <dgm:prSet presAssocID="{318BDA53-5A6E-460F-95BD-73CD3A8C1D6B}" presName="vert1" presStyleCnt="0"/>
      <dgm:spPr/>
    </dgm:pt>
    <dgm:pt modelId="{972B4BAA-F8CE-4F8A-B4ED-B4ED41A76A7E}" type="pres">
      <dgm:prSet presAssocID="{87BD6807-C304-4C8D-84FB-4E94907BEF38}" presName="thickLine" presStyleLbl="alignNode1" presStyleIdx="1" presStyleCnt="5"/>
      <dgm:spPr/>
    </dgm:pt>
    <dgm:pt modelId="{6014A99F-3871-4804-B235-637FECAE7750}" type="pres">
      <dgm:prSet presAssocID="{87BD6807-C304-4C8D-84FB-4E94907BEF38}" presName="horz1" presStyleCnt="0"/>
      <dgm:spPr/>
    </dgm:pt>
    <dgm:pt modelId="{B6EB85E7-4FAD-48CF-88E0-0AD879EEF6A6}" type="pres">
      <dgm:prSet presAssocID="{87BD6807-C304-4C8D-84FB-4E94907BEF38}" presName="tx1" presStyleLbl="revTx" presStyleIdx="1" presStyleCnt="5"/>
      <dgm:spPr/>
    </dgm:pt>
    <dgm:pt modelId="{BE9F81D2-DFBD-4195-AD3D-701D1B742556}" type="pres">
      <dgm:prSet presAssocID="{87BD6807-C304-4C8D-84FB-4E94907BEF38}" presName="vert1" presStyleCnt="0"/>
      <dgm:spPr/>
    </dgm:pt>
    <dgm:pt modelId="{6F4D59CA-799C-487C-8441-E5AF7DD244EA}" type="pres">
      <dgm:prSet presAssocID="{0B0ABBC6-7111-4921-A7BF-443109407415}" presName="thickLine" presStyleLbl="alignNode1" presStyleIdx="2" presStyleCnt="5"/>
      <dgm:spPr/>
    </dgm:pt>
    <dgm:pt modelId="{F86B0ED5-5D33-4BB1-9D08-371FB9B3B556}" type="pres">
      <dgm:prSet presAssocID="{0B0ABBC6-7111-4921-A7BF-443109407415}" presName="horz1" presStyleCnt="0"/>
      <dgm:spPr/>
    </dgm:pt>
    <dgm:pt modelId="{458A9178-CA75-4B4C-88B4-6E70E857ACF0}" type="pres">
      <dgm:prSet presAssocID="{0B0ABBC6-7111-4921-A7BF-443109407415}" presName="tx1" presStyleLbl="revTx" presStyleIdx="2" presStyleCnt="5"/>
      <dgm:spPr/>
    </dgm:pt>
    <dgm:pt modelId="{5E799B19-D721-4D57-81A8-EAA4F5D38EA5}" type="pres">
      <dgm:prSet presAssocID="{0B0ABBC6-7111-4921-A7BF-443109407415}" presName="vert1" presStyleCnt="0"/>
      <dgm:spPr/>
    </dgm:pt>
    <dgm:pt modelId="{09E153B0-5DE3-4B8A-85FB-425D116D3DA7}" type="pres">
      <dgm:prSet presAssocID="{A27208DA-D053-4925-B221-0B53D32AF022}" presName="thickLine" presStyleLbl="alignNode1" presStyleIdx="3" presStyleCnt="5"/>
      <dgm:spPr/>
    </dgm:pt>
    <dgm:pt modelId="{43FEF38E-3F75-46E6-940B-5CA1E6448D37}" type="pres">
      <dgm:prSet presAssocID="{A27208DA-D053-4925-B221-0B53D32AF022}" presName="horz1" presStyleCnt="0"/>
      <dgm:spPr/>
    </dgm:pt>
    <dgm:pt modelId="{A1E84B25-500A-4B61-887F-EE8326DC4E50}" type="pres">
      <dgm:prSet presAssocID="{A27208DA-D053-4925-B221-0B53D32AF022}" presName="tx1" presStyleLbl="revTx" presStyleIdx="3" presStyleCnt="5"/>
      <dgm:spPr/>
    </dgm:pt>
    <dgm:pt modelId="{3987F653-EE0F-4A25-8CFB-EFB370F76541}" type="pres">
      <dgm:prSet presAssocID="{A27208DA-D053-4925-B221-0B53D32AF022}" presName="vert1" presStyleCnt="0"/>
      <dgm:spPr/>
    </dgm:pt>
    <dgm:pt modelId="{9371EE45-4EB4-45C5-8756-E9A61EBC2AF8}" type="pres">
      <dgm:prSet presAssocID="{D8674726-3D0B-4C39-B34D-A7AC6C4E4F32}" presName="thickLine" presStyleLbl="alignNode1" presStyleIdx="4" presStyleCnt="5"/>
      <dgm:spPr/>
    </dgm:pt>
    <dgm:pt modelId="{82BDED77-CED2-4B11-8A09-0AFC4D49BBC3}" type="pres">
      <dgm:prSet presAssocID="{D8674726-3D0B-4C39-B34D-A7AC6C4E4F32}" presName="horz1" presStyleCnt="0"/>
      <dgm:spPr/>
    </dgm:pt>
    <dgm:pt modelId="{F83A3A37-9575-408F-A286-477FA98AB5C6}" type="pres">
      <dgm:prSet presAssocID="{D8674726-3D0B-4C39-B34D-A7AC6C4E4F32}" presName="tx1" presStyleLbl="revTx" presStyleIdx="4" presStyleCnt="5"/>
      <dgm:spPr/>
    </dgm:pt>
    <dgm:pt modelId="{80DB16D1-929A-4B19-9D76-E76DBC88DDF2}" type="pres">
      <dgm:prSet presAssocID="{D8674726-3D0B-4C39-B34D-A7AC6C4E4F32}" presName="vert1" presStyleCnt="0"/>
      <dgm:spPr/>
    </dgm:pt>
  </dgm:ptLst>
  <dgm:cxnLst>
    <dgm:cxn modelId="{53898A5F-74FD-462E-9259-6429E952EA4A}" srcId="{296C08CC-1413-47A6-A689-785D85EC8A4E}" destId="{D8674726-3D0B-4C39-B34D-A7AC6C4E4F32}" srcOrd="4" destOrd="0" parTransId="{00C7D23D-A3D4-43CF-864F-E1A9F4B2549E}" sibTransId="{522EC5A3-972F-4564-8F91-E94587D90281}"/>
    <dgm:cxn modelId="{AAF5AB49-ABB1-4A71-860D-988C33C040FD}" type="presOf" srcId="{0B0ABBC6-7111-4921-A7BF-443109407415}" destId="{458A9178-CA75-4B4C-88B4-6E70E857ACF0}" srcOrd="0" destOrd="0" presId="urn:microsoft.com/office/officeart/2008/layout/LinedList"/>
    <dgm:cxn modelId="{4965646B-8776-462A-9C42-7CE18EEF9171}" srcId="{296C08CC-1413-47A6-A689-785D85EC8A4E}" destId="{A27208DA-D053-4925-B221-0B53D32AF022}" srcOrd="3" destOrd="0" parTransId="{F2DA0E6B-ED2D-4099-88D8-5DCC33E9308D}" sibTransId="{13FF8F67-A47C-482C-A857-7AD23DCD764B}"/>
    <dgm:cxn modelId="{E9EA0B6C-C2AD-4B23-BD63-173462F49F75}" type="presOf" srcId="{296C08CC-1413-47A6-A689-785D85EC8A4E}" destId="{316A9341-A381-4ED9-BF18-53904CB4460F}" srcOrd="0" destOrd="0" presId="urn:microsoft.com/office/officeart/2008/layout/LinedList"/>
    <dgm:cxn modelId="{83B416B4-BDF2-41CC-B8B5-DF0D940E12DC}" type="presOf" srcId="{87BD6807-C304-4C8D-84FB-4E94907BEF38}" destId="{B6EB85E7-4FAD-48CF-88E0-0AD879EEF6A6}" srcOrd="0" destOrd="0" presId="urn:microsoft.com/office/officeart/2008/layout/LinedList"/>
    <dgm:cxn modelId="{77B950B6-89DF-423F-8FC0-90F629E9D238}" srcId="{296C08CC-1413-47A6-A689-785D85EC8A4E}" destId="{318BDA53-5A6E-460F-95BD-73CD3A8C1D6B}" srcOrd="0" destOrd="0" parTransId="{A008C659-58FE-4E9E-8F02-73AD3BB434E1}" sibTransId="{0BB3D4CC-0091-418F-9788-6F396B3BE43A}"/>
    <dgm:cxn modelId="{FC6904C0-3008-4F92-9AEA-B16A4A697AD6}" type="presOf" srcId="{A27208DA-D053-4925-B221-0B53D32AF022}" destId="{A1E84B25-500A-4B61-887F-EE8326DC4E50}" srcOrd="0" destOrd="0" presId="urn:microsoft.com/office/officeart/2008/layout/LinedList"/>
    <dgm:cxn modelId="{115990CB-19AB-4D7B-86E0-F0F58D640D80}" srcId="{296C08CC-1413-47A6-A689-785D85EC8A4E}" destId="{87BD6807-C304-4C8D-84FB-4E94907BEF38}" srcOrd="1" destOrd="0" parTransId="{616E63F5-1803-4A03-865F-C6ABBC34ABDC}" sibTransId="{3CD94BEE-64B8-4230-9129-CA97D6FC697F}"/>
    <dgm:cxn modelId="{973690DB-A95A-4D5A-A57D-201F511F42C9}" srcId="{296C08CC-1413-47A6-A689-785D85EC8A4E}" destId="{0B0ABBC6-7111-4921-A7BF-443109407415}" srcOrd="2" destOrd="0" parTransId="{59585F58-5DBF-4674-BF48-AEB34326EA43}" sibTransId="{27F624AC-714A-431F-85AC-8A9CA857BCBC}"/>
    <dgm:cxn modelId="{992F72ED-E4EC-4C43-AF41-FDEA52562329}" type="presOf" srcId="{D8674726-3D0B-4C39-B34D-A7AC6C4E4F32}" destId="{F83A3A37-9575-408F-A286-477FA98AB5C6}" srcOrd="0" destOrd="0" presId="urn:microsoft.com/office/officeart/2008/layout/LinedList"/>
    <dgm:cxn modelId="{8BDCFBFF-DD6C-465B-B186-0017B111E2EC}" type="presOf" srcId="{318BDA53-5A6E-460F-95BD-73CD3A8C1D6B}" destId="{01B80581-52B7-4971-9709-46764DB6F3D1}" srcOrd="0" destOrd="0" presId="urn:microsoft.com/office/officeart/2008/layout/LinedList"/>
    <dgm:cxn modelId="{CB34F156-E241-4D46-B0E0-121C1AF9E1A3}" type="presParOf" srcId="{316A9341-A381-4ED9-BF18-53904CB4460F}" destId="{917CA25C-70C7-464F-BB5B-7EC9F18862F1}" srcOrd="0" destOrd="0" presId="urn:microsoft.com/office/officeart/2008/layout/LinedList"/>
    <dgm:cxn modelId="{546B97AC-4C16-4A80-B8B7-CEFCC1E64103}" type="presParOf" srcId="{316A9341-A381-4ED9-BF18-53904CB4460F}" destId="{87307BF6-492C-4BFE-84B1-F02096D5BFBD}" srcOrd="1" destOrd="0" presId="urn:microsoft.com/office/officeart/2008/layout/LinedList"/>
    <dgm:cxn modelId="{385440EA-97AC-49FD-B63C-F04191C72316}" type="presParOf" srcId="{87307BF6-492C-4BFE-84B1-F02096D5BFBD}" destId="{01B80581-52B7-4971-9709-46764DB6F3D1}" srcOrd="0" destOrd="0" presId="urn:microsoft.com/office/officeart/2008/layout/LinedList"/>
    <dgm:cxn modelId="{B8E7CA3A-921F-4184-8A43-C199755C6A33}" type="presParOf" srcId="{87307BF6-492C-4BFE-84B1-F02096D5BFBD}" destId="{FA65610B-2BAF-42CF-B338-B4221E276B74}" srcOrd="1" destOrd="0" presId="urn:microsoft.com/office/officeart/2008/layout/LinedList"/>
    <dgm:cxn modelId="{150B737C-6FF0-41EB-9B92-A0D3DC087F06}" type="presParOf" srcId="{316A9341-A381-4ED9-BF18-53904CB4460F}" destId="{972B4BAA-F8CE-4F8A-B4ED-B4ED41A76A7E}" srcOrd="2" destOrd="0" presId="urn:microsoft.com/office/officeart/2008/layout/LinedList"/>
    <dgm:cxn modelId="{597F6062-F80F-40CF-BE91-0832771369FA}" type="presParOf" srcId="{316A9341-A381-4ED9-BF18-53904CB4460F}" destId="{6014A99F-3871-4804-B235-637FECAE7750}" srcOrd="3" destOrd="0" presId="urn:microsoft.com/office/officeart/2008/layout/LinedList"/>
    <dgm:cxn modelId="{05CCC975-DB8B-45BA-AD50-0B439456A0DF}" type="presParOf" srcId="{6014A99F-3871-4804-B235-637FECAE7750}" destId="{B6EB85E7-4FAD-48CF-88E0-0AD879EEF6A6}" srcOrd="0" destOrd="0" presId="urn:microsoft.com/office/officeart/2008/layout/LinedList"/>
    <dgm:cxn modelId="{C62F173D-A1D1-4771-BC9F-B052B2FD1F5C}" type="presParOf" srcId="{6014A99F-3871-4804-B235-637FECAE7750}" destId="{BE9F81D2-DFBD-4195-AD3D-701D1B742556}" srcOrd="1" destOrd="0" presId="urn:microsoft.com/office/officeart/2008/layout/LinedList"/>
    <dgm:cxn modelId="{990E809C-2AF8-4941-AD94-1FF389781107}" type="presParOf" srcId="{316A9341-A381-4ED9-BF18-53904CB4460F}" destId="{6F4D59CA-799C-487C-8441-E5AF7DD244EA}" srcOrd="4" destOrd="0" presId="urn:microsoft.com/office/officeart/2008/layout/LinedList"/>
    <dgm:cxn modelId="{76931542-ED95-4E8C-87FC-010842A4BBAC}" type="presParOf" srcId="{316A9341-A381-4ED9-BF18-53904CB4460F}" destId="{F86B0ED5-5D33-4BB1-9D08-371FB9B3B556}" srcOrd="5" destOrd="0" presId="urn:microsoft.com/office/officeart/2008/layout/LinedList"/>
    <dgm:cxn modelId="{D1A1A828-7087-4F32-874F-6F9F3196A1EA}" type="presParOf" srcId="{F86B0ED5-5D33-4BB1-9D08-371FB9B3B556}" destId="{458A9178-CA75-4B4C-88B4-6E70E857ACF0}" srcOrd="0" destOrd="0" presId="urn:microsoft.com/office/officeart/2008/layout/LinedList"/>
    <dgm:cxn modelId="{2FDA6E92-5F0B-4CD5-84BF-F5318C09393B}" type="presParOf" srcId="{F86B0ED5-5D33-4BB1-9D08-371FB9B3B556}" destId="{5E799B19-D721-4D57-81A8-EAA4F5D38EA5}" srcOrd="1" destOrd="0" presId="urn:microsoft.com/office/officeart/2008/layout/LinedList"/>
    <dgm:cxn modelId="{AE18228B-EA61-41AA-BF61-75564822541B}" type="presParOf" srcId="{316A9341-A381-4ED9-BF18-53904CB4460F}" destId="{09E153B0-5DE3-4B8A-85FB-425D116D3DA7}" srcOrd="6" destOrd="0" presId="urn:microsoft.com/office/officeart/2008/layout/LinedList"/>
    <dgm:cxn modelId="{FA919560-C5E0-4D72-B0E0-36E3BBE59072}" type="presParOf" srcId="{316A9341-A381-4ED9-BF18-53904CB4460F}" destId="{43FEF38E-3F75-46E6-940B-5CA1E6448D37}" srcOrd="7" destOrd="0" presId="urn:microsoft.com/office/officeart/2008/layout/LinedList"/>
    <dgm:cxn modelId="{D1A4EA36-F026-481F-8DBA-1C3A131228FA}" type="presParOf" srcId="{43FEF38E-3F75-46E6-940B-5CA1E6448D37}" destId="{A1E84B25-500A-4B61-887F-EE8326DC4E50}" srcOrd="0" destOrd="0" presId="urn:microsoft.com/office/officeart/2008/layout/LinedList"/>
    <dgm:cxn modelId="{C6A1BA26-5BF8-46DE-AAD3-95A4506964A3}" type="presParOf" srcId="{43FEF38E-3F75-46E6-940B-5CA1E6448D37}" destId="{3987F653-EE0F-4A25-8CFB-EFB370F76541}" srcOrd="1" destOrd="0" presId="urn:microsoft.com/office/officeart/2008/layout/LinedList"/>
    <dgm:cxn modelId="{81E84E14-55A4-473B-B19F-DD1CA3809839}" type="presParOf" srcId="{316A9341-A381-4ED9-BF18-53904CB4460F}" destId="{9371EE45-4EB4-45C5-8756-E9A61EBC2AF8}" srcOrd="8" destOrd="0" presId="urn:microsoft.com/office/officeart/2008/layout/LinedList"/>
    <dgm:cxn modelId="{862396A3-E62C-432C-8C99-E264B984CE1D}" type="presParOf" srcId="{316A9341-A381-4ED9-BF18-53904CB4460F}" destId="{82BDED77-CED2-4B11-8A09-0AFC4D49BBC3}" srcOrd="9" destOrd="0" presId="urn:microsoft.com/office/officeart/2008/layout/LinedList"/>
    <dgm:cxn modelId="{A25594B1-B8E6-42B9-9194-2069F3E74E8B}" type="presParOf" srcId="{82BDED77-CED2-4B11-8A09-0AFC4D49BBC3}" destId="{F83A3A37-9575-408F-A286-477FA98AB5C6}" srcOrd="0" destOrd="0" presId="urn:microsoft.com/office/officeart/2008/layout/LinedList"/>
    <dgm:cxn modelId="{E232E117-9351-4FE5-B80B-73DE03F85E6C}" type="presParOf" srcId="{82BDED77-CED2-4B11-8A09-0AFC4D49BBC3}" destId="{80DB16D1-929A-4B19-9D76-E76DBC88DD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CA25C-70C7-464F-BB5B-7EC9F18862F1}">
      <dsp:nvSpPr>
        <dsp:cNvPr id="0" name=""/>
        <dsp:cNvSpPr/>
      </dsp:nvSpPr>
      <dsp:spPr>
        <a:xfrm>
          <a:off x="0" y="619"/>
          <a:ext cx="66205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B80581-52B7-4971-9709-46764DB6F3D1}">
      <dsp:nvSpPr>
        <dsp:cNvPr id="0" name=""/>
        <dsp:cNvSpPr/>
      </dsp:nvSpPr>
      <dsp:spPr>
        <a:xfrm>
          <a:off x="0" y="619"/>
          <a:ext cx="6620505" cy="101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highlight>
                <a:srgbClr val="00FFFF"/>
              </a:highlight>
              <a:latin typeface="Candara" panose="020E0502030303020204" pitchFamily="34" charset="0"/>
            </a:rPr>
            <a:t>Module Learning Outcomes: </a:t>
          </a:r>
          <a:endParaRPr lang="en-US" sz="3600" kern="1200" dirty="0">
            <a:highlight>
              <a:srgbClr val="00FFFF"/>
            </a:highlight>
            <a:latin typeface="Candara" panose="020E0502030303020204" pitchFamily="34" charset="0"/>
          </a:endParaRPr>
        </a:p>
      </dsp:txBody>
      <dsp:txXfrm>
        <a:off x="0" y="619"/>
        <a:ext cx="6620505" cy="1015521"/>
      </dsp:txXfrm>
    </dsp:sp>
    <dsp:sp modelId="{972B4BAA-F8CE-4F8A-B4ED-B4ED41A76A7E}">
      <dsp:nvSpPr>
        <dsp:cNvPr id="0" name=""/>
        <dsp:cNvSpPr/>
      </dsp:nvSpPr>
      <dsp:spPr>
        <a:xfrm>
          <a:off x="0" y="1016141"/>
          <a:ext cx="662050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B85E7-4FAD-48CF-88E0-0AD879EEF6A6}">
      <dsp:nvSpPr>
        <dsp:cNvPr id="0" name=""/>
        <dsp:cNvSpPr/>
      </dsp:nvSpPr>
      <dsp:spPr>
        <a:xfrm>
          <a:off x="0" y="1016141"/>
          <a:ext cx="6620505" cy="101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LO.1</a:t>
          </a:r>
          <a:r>
            <a:rPr lang="en-US" sz="2000" kern="1200"/>
            <a:t> Analyse personal practice developments that are responsive to changing needs of the sector.</a:t>
          </a:r>
        </a:p>
      </dsp:txBody>
      <dsp:txXfrm>
        <a:off x="0" y="1016141"/>
        <a:ext cx="6620505" cy="1015521"/>
      </dsp:txXfrm>
    </dsp:sp>
    <dsp:sp modelId="{6F4D59CA-799C-487C-8441-E5AF7DD244EA}">
      <dsp:nvSpPr>
        <dsp:cNvPr id="0" name=""/>
        <dsp:cNvSpPr/>
      </dsp:nvSpPr>
      <dsp:spPr>
        <a:xfrm>
          <a:off x="0" y="2031662"/>
          <a:ext cx="662050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A9178-CA75-4B4C-88B4-6E70E857ACF0}">
      <dsp:nvSpPr>
        <dsp:cNvPr id="0" name=""/>
        <dsp:cNvSpPr/>
      </dsp:nvSpPr>
      <dsp:spPr>
        <a:xfrm>
          <a:off x="0" y="2031662"/>
          <a:ext cx="6620505" cy="101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LO.2</a:t>
          </a:r>
          <a:r>
            <a:rPr lang="en-US" sz="2000" kern="1200" dirty="0"/>
            <a:t> Demonstrate analytical reflective and reflexive practitioner skills.</a:t>
          </a:r>
        </a:p>
      </dsp:txBody>
      <dsp:txXfrm>
        <a:off x="0" y="2031662"/>
        <a:ext cx="6620505" cy="1015521"/>
      </dsp:txXfrm>
    </dsp:sp>
    <dsp:sp modelId="{09E153B0-5DE3-4B8A-85FB-425D116D3DA7}">
      <dsp:nvSpPr>
        <dsp:cNvPr id="0" name=""/>
        <dsp:cNvSpPr/>
      </dsp:nvSpPr>
      <dsp:spPr>
        <a:xfrm>
          <a:off x="0" y="3047184"/>
          <a:ext cx="662050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84B25-500A-4B61-887F-EE8326DC4E50}">
      <dsp:nvSpPr>
        <dsp:cNvPr id="0" name=""/>
        <dsp:cNvSpPr/>
      </dsp:nvSpPr>
      <dsp:spPr>
        <a:xfrm>
          <a:off x="0" y="3047184"/>
          <a:ext cx="6620505" cy="101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LO.3</a:t>
          </a:r>
          <a:r>
            <a:rPr lang="en-US" sz="2000" kern="1200"/>
            <a:t> Negotiate and plan learning, continuing professional development needs.</a:t>
          </a:r>
        </a:p>
      </dsp:txBody>
      <dsp:txXfrm>
        <a:off x="0" y="3047184"/>
        <a:ext cx="6620505" cy="1015521"/>
      </dsp:txXfrm>
    </dsp:sp>
    <dsp:sp modelId="{9371EE45-4EB4-45C5-8756-E9A61EBC2AF8}">
      <dsp:nvSpPr>
        <dsp:cNvPr id="0" name=""/>
        <dsp:cNvSpPr/>
      </dsp:nvSpPr>
      <dsp:spPr>
        <a:xfrm>
          <a:off x="0" y="4062705"/>
          <a:ext cx="662050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A3A37-9575-408F-A286-477FA98AB5C6}">
      <dsp:nvSpPr>
        <dsp:cNvPr id="0" name=""/>
        <dsp:cNvSpPr/>
      </dsp:nvSpPr>
      <dsp:spPr>
        <a:xfrm>
          <a:off x="0" y="4062705"/>
          <a:ext cx="6620505" cy="101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LO.4</a:t>
          </a:r>
          <a:r>
            <a:rPr lang="en-US" sz="2000" kern="1200"/>
            <a:t> Critically analyse progress in developing a range of core employability skills reflecting compassion, values and behaviours.</a:t>
          </a:r>
        </a:p>
      </dsp:txBody>
      <dsp:txXfrm>
        <a:off x="0" y="4062705"/>
        <a:ext cx="6620505" cy="10155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2886-A284-4A6B-B887-696F9F3D9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8E81701-AE38-49CB-94E8-998087F78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010861-66EF-43DC-9C12-484B560A19C3}"/>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50F825BE-E5B2-47F0-B232-5D5F41442A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3828EE-AF7C-41D7-8D8F-58B89C35ECFF}"/>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302233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44BB-8FFE-440F-BA5F-475A1A6557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49A077-1BF8-4AFD-8987-58DD66B5C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E30D0F-5CED-4835-871C-BAF5D034C09C}"/>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6B85FB16-DD1F-4636-B100-A2B6ABDA1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3BB8C-C317-42A5-879B-3ACB93882959}"/>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347726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1B577-173C-4FFC-8CEA-49BD08525B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F0CF8B-C892-42E2-970D-4409AB0C6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C6EE6C-E187-4690-917E-8613B68EFE8B}"/>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A1BA32D2-368E-453C-9934-A6E3E1C3A3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9C068F-CF61-45CA-A39D-059C69719499}"/>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78671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04DA-E822-452F-9F7A-7DB3A5AF27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1D965A-79D6-4D1B-AF61-C9C0CC433F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AD654A-5A46-4819-9B05-8B480C2D74C0}"/>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8CE87681-40CD-4A92-820A-4BB5D4FC0F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75DCAB-88BB-4293-8B39-41F61938EACA}"/>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359072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94C3-B1BB-4B05-B024-049291A44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56707D-6C55-41D5-BFFA-1C287FA134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3E371-55A4-4C24-8E92-D7279EF7BF3D}"/>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F773B456-E7FC-4F95-8CAF-307096C30D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E0823F-3D65-4A36-A3DD-2CA7EA54286C}"/>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358550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F8B7-660E-4115-B749-E710D65134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448B2D-C6C0-4511-8D32-ADE5B65D6D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90B546-EEEC-4973-AF4A-636EF1521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E2090C-0218-4998-A30A-B18DF87A5F0C}"/>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6" name="Footer Placeholder 5">
            <a:extLst>
              <a:ext uri="{FF2B5EF4-FFF2-40B4-BE49-F238E27FC236}">
                <a16:creationId xmlns:a16="http://schemas.microsoft.com/office/drawing/2014/main" id="{2FD7AE0F-B543-40D1-8358-1A00B0DA78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FF3DFD-8302-486E-989E-13DCE2879497}"/>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267714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A27A-AE06-4EE6-957B-F4EA260288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4025DB-A3B1-4EA7-AE8C-980368542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A4F4A-E65D-46DB-A3DC-CC11406EB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FD3263-BDF1-41D0-9D3C-5A9C41036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2AECE-7AC1-4D1C-B9B1-F5C65BD92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F25486-85F9-4E89-80AD-4B7DA6B8BB1B}"/>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8" name="Footer Placeholder 7">
            <a:extLst>
              <a:ext uri="{FF2B5EF4-FFF2-40B4-BE49-F238E27FC236}">
                <a16:creationId xmlns:a16="http://schemas.microsoft.com/office/drawing/2014/main" id="{AAA426E9-7302-472E-8E01-A594E7034D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14EB93-061F-49D9-8C26-EB387D85CDDA}"/>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361738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6B49-46C1-4402-87E3-DBB26EC9D8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3FBAB7-4814-4191-853D-5651F81FB3BD}"/>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4" name="Footer Placeholder 3">
            <a:extLst>
              <a:ext uri="{FF2B5EF4-FFF2-40B4-BE49-F238E27FC236}">
                <a16:creationId xmlns:a16="http://schemas.microsoft.com/office/drawing/2014/main" id="{C7963C36-A1C4-4AAB-8F2B-1CD306F005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DDE66C-6AC9-4002-8A49-FDBD0B765516}"/>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205290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8E3B2-3561-4998-853C-5AC5AB987A78}"/>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3" name="Footer Placeholder 2">
            <a:extLst>
              <a:ext uri="{FF2B5EF4-FFF2-40B4-BE49-F238E27FC236}">
                <a16:creationId xmlns:a16="http://schemas.microsoft.com/office/drawing/2014/main" id="{6D5ED538-4188-499E-B113-06C2C5A7083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F8845D-EC16-4E33-8750-A73FD245CCFA}"/>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180955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E9D5-F86F-4F1D-A263-972C48A09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0829B42-FB11-4446-B50B-A183334AF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A1FFCA-1FF2-4765-84F3-982263765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FE39C-CAF2-44CF-BD89-916671F1F522}"/>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6" name="Footer Placeholder 5">
            <a:extLst>
              <a:ext uri="{FF2B5EF4-FFF2-40B4-BE49-F238E27FC236}">
                <a16:creationId xmlns:a16="http://schemas.microsoft.com/office/drawing/2014/main" id="{DB85DAEA-F8B7-42A7-810B-FFF2F1B592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74B4A-87EA-483C-A4BF-C0291CE82011}"/>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89042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8871-1791-44E4-822D-E4693F85C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F80248-C333-43D5-A1E8-8AD3BC4E3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980CCE-1145-4B3D-ACEC-B2E3518F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BFBA1-F093-4B93-8416-92C45D697B7C}"/>
              </a:ext>
            </a:extLst>
          </p:cNvPr>
          <p:cNvSpPr>
            <a:spLocks noGrp="1"/>
          </p:cNvSpPr>
          <p:nvPr>
            <p:ph type="dt" sz="half" idx="10"/>
          </p:nvPr>
        </p:nvSpPr>
        <p:spPr/>
        <p:txBody>
          <a:bodyPr/>
          <a:lstStyle/>
          <a:p>
            <a:fld id="{0D78FB43-F64F-40EC-B113-A225B12F2F47}" type="datetimeFigureOut">
              <a:rPr lang="en-GB" smtClean="0"/>
              <a:t>10/05/2021</a:t>
            </a:fld>
            <a:endParaRPr lang="en-GB"/>
          </a:p>
        </p:txBody>
      </p:sp>
      <p:sp>
        <p:nvSpPr>
          <p:cNvPr id="6" name="Footer Placeholder 5">
            <a:extLst>
              <a:ext uri="{FF2B5EF4-FFF2-40B4-BE49-F238E27FC236}">
                <a16:creationId xmlns:a16="http://schemas.microsoft.com/office/drawing/2014/main" id="{B5C6C66A-A927-48A7-9CF8-BCBADEDDF5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AE65A3-6006-4C49-9923-94BCBBB36C65}"/>
              </a:ext>
            </a:extLst>
          </p:cNvPr>
          <p:cNvSpPr>
            <a:spLocks noGrp="1"/>
          </p:cNvSpPr>
          <p:nvPr>
            <p:ph type="sldNum" sz="quarter" idx="12"/>
          </p:nvPr>
        </p:nvSpPr>
        <p:spPr/>
        <p:txBody>
          <a:bodyPr/>
          <a:lstStyle/>
          <a:p>
            <a:fld id="{A6EC4F30-E04E-4E25-AFFB-B0E678E529F9}" type="slidenum">
              <a:rPr lang="en-GB" smtClean="0"/>
              <a:t>‹#›</a:t>
            </a:fld>
            <a:endParaRPr lang="en-GB"/>
          </a:p>
        </p:txBody>
      </p:sp>
    </p:spTree>
    <p:extLst>
      <p:ext uri="{BB962C8B-B14F-4D97-AF65-F5344CB8AC3E}">
        <p14:creationId xmlns:p14="http://schemas.microsoft.com/office/powerpoint/2010/main" val="10660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AC411-93DD-4545-A9E1-2E06AEC61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474AE5-76C8-4112-9F46-CE5DE72EE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68926-9DC8-4A92-9D28-8329FD676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8FB43-F64F-40EC-B113-A225B12F2F47}" type="datetimeFigureOut">
              <a:rPr lang="en-GB" smtClean="0"/>
              <a:t>10/05/2021</a:t>
            </a:fld>
            <a:endParaRPr lang="en-GB"/>
          </a:p>
        </p:txBody>
      </p:sp>
      <p:sp>
        <p:nvSpPr>
          <p:cNvPr id="5" name="Footer Placeholder 4">
            <a:extLst>
              <a:ext uri="{FF2B5EF4-FFF2-40B4-BE49-F238E27FC236}">
                <a16:creationId xmlns:a16="http://schemas.microsoft.com/office/drawing/2014/main" id="{DF413145-154A-4E3A-9778-A715632F7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3F48F-EBC1-4CEB-A440-1CEBF6AF1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C4F30-E04E-4E25-AFFB-B0E678E529F9}" type="slidenum">
              <a:rPr lang="en-GB" smtClean="0"/>
              <a:t>‹#›</a:t>
            </a:fld>
            <a:endParaRPr lang="en-GB"/>
          </a:p>
        </p:txBody>
      </p:sp>
    </p:spTree>
    <p:extLst>
      <p:ext uri="{BB962C8B-B14F-4D97-AF65-F5344CB8AC3E}">
        <p14:creationId xmlns:p14="http://schemas.microsoft.com/office/powerpoint/2010/main" val="373081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s in empty classroom">
            <a:extLst>
              <a:ext uri="{FF2B5EF4-FFF2-40B4-BE49-F238E27FC236}">
                <a16:creationId xmlns:a16="http://schemas.microsoft.com/office/drawing/2014/main" id="{369EBD38-E54F-47D1-AD16-6CF03CA67FD2}"/>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28515E-C3B7-4C64-9ACD-81DD57B837F4}"/>
              </a:ext>
            </a:extLst>
          </p:cNvPr>
          <p:cNvSpPr>
            <a:spLocks noGrp="1"/>
          </p:cNvSpPr>
          <p:nvPr>
            <p:ph idx="1"/>
          </p:nvPr>
        </p:nvSpPr>
        <p:spPr>
          <a:xfrm>
            <a:off x="371094" y="2718054"/>
            <a:ext cx="5724906" cy="3207258"/>
          </a:xfrm>
        </p:spPr>
        <p:txBody>
          <a:bodyPr anchor="t">
            <a:normAutofit/>
          </a:bodyPr>
          <a:lstStyle/>
          <a:p>
            <a:pPr marL="0" indent="0">
              <a:buNone/>
            </a:pPr>
            <a:r>
              <a:rPr lang="en-GB" sz="3600" b="1" i="1" dirty="0">
                <a:effectLst/>
                <a:highlight>
                  <a:srgbClr val="00FF00"/>
                </a:highlight>
                <a:latin typeface="Candara" panose="020E0502030303020204" pitchFamily="34" charset="0"/>
              </a:rPr>
              <a:t>Continuing professional development (CPD)</a:t>
            </a:r>
          </a:p>
          <a:p>
            <a:pPr marL="0" indent="0">
              <a:buNone/>
            </a:pPr>
            <a:br>
              <a:rPr lang="en-GB" sz="3600" b="1" i="1" dirty="0">
                <a:effectLst/>
                <a:highlight>
                  <a:srgbClr val="00FFFF"/>
                </a:highlight>
                <a:latin typeface="Candara" panose="020E0502030303020204" pitchFamily="34" charset="0"/>
              </a:rPr>
            </a:br>
            <a:r>
              <a:rPr lang="en-GB" sz="3600" b="1" i="1" dirty="0">
                <a:effectLst/>
                <a:highlight>
                  <a:srgbClr val="00FFFF"/>
                </a:highlight>
                <a:latin typeface="Candara" panose="020E0502030303020204" pitchFamily="34" charset="0"/>
              </a:rPr>
              <a:t>Week 1-Introductory slide</a:t>
            </a:r>
            <a:endParaRPr lang="en-GB" sz="3600" dirty="0">
              <a:latin typeface="Candara" panose="020E0502030303020204" pitchFamily="34" charset="0"/>
            </a:endParaRPr>
          </a:p>
        </p:txBody>
      </p:sp>
    </p:spTree>
    <p:extLst>
      <p:ext uri="{BB962C8B-B14F-4D97-AF65-F5344CB8AC3E}">
        <p14:creationId xmlns:p14="http://schemas.microsoft.com/office/powerpoint/2010/main" val="26872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ontinuous Professional Development And Everything About It - Rad Education">
            <a:extLst>
              <a:ext uri="{FF2B5EF4-FFF2-40B4-BE49-F238E27FC236}">
                <a16:creationId xmlns:a16="http://schemas.microsoft.com/office/drawing/2014/main" id="{4AE1A99B-4558-4271-872C-F97788C5A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E305F1F-E950-452F-9BC7-E3A0FC7BB8C0}"/>
              </a:ext>
            </a:extLst>
          </p:cNvPr>
          <p:cNvSpPr/>
          <p:nvPr/>
        </p:nvSpPr>
        <p:spPr>
          <a:xfrm>
            <a:off x="525516" y="3417573"/>
            <a:ext cx="4593021" cy="261983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Module lecturer-Tayo Alebiosu</a:t>
            </a:r>
          </a:p>
          <a:p>
            <a:pPr indent="-228600">
              <a:lnSpc>
                <a:spcPct val="90000"/>
              </a:lnSpc>
              <a:spcAft>
                <a:spcPts val="600"/>
              </a:spcAft>
              <a:buFont typeface="Arial" panose="020B0604020202020204" pitchFamily="34" charset="0"/>
              <a:buChar char="•"/>
            </a:pPr>
            <a:r>
              <a:rPr lang="en-US" sz="2400" b="1" dirty="0"/>
              <a:t>Health and Social Care</a:t>
            </a:r>
          </a:p>
          <a:p>
            <a:pPr indent="-228600">
              <a:lnSpc>
                <a:spcPct val="90000"/>
              </a:lnSpc>
              <a:spcAft>
                <a:spcPts val="600"/>
              </a:spcAft>
              <a:buFont typeface="Arial" panose="020B0604020202020204" pitchFamily="34" charset="0"/>
              <a:buChar char="•"/>
            </a:pPr>
            <a:r>
              <a:rPr lang="en-US" sz="2400" b="1" i="1" dirty="0">
                <a:highlight>
                  <a:srgbClr val="00FFFF"/>
                </a:highlight>
              </a:rPr>
              <a:t>Evidence Based Approaches </a:t>
            </a:r>
            <a:endParaRPr lang="en-US" sz="2400" b="1" dirty="0">
              <a:highlight>
                <a:srgbClr val="00FFFF"/>
              </a:highlight>
            </a:endParaRPr>
          </a:p>
          <a:p>
            <a:pPr indent="-228600">
              <a:lnSpc>
                <a:spcPct val="90000"/>
              </a:lnSpc>
              <a:spcAft>
                <a:spcPts val="600"/>
              </a:spcAft>
              <a:buFont typeface="Arial" panose="020B0604020202020204" pitchFamily="34" charset="0"/>
              <a:buChar char="•"/>
            </a:pPr>
            <a:r>
              <a:rPr lang="en-US" sz="2400" b="1" dirty="0"/>
              <a:t>Contact me: </a:t>
            </a:r>
            <a:r>
              <a:rPr lang="en-US" sz="2400" b="1" dirty="0">
                <a:hlinkClick r:id="rId3"/>
              </a:rPr>
              <a:t>tayo.alebiosu@lsclondon.co.uk</a:t>
            </a:r>
            <a:endParaRPr lang="en-US" sz="2400" b="1" dirty="0"/>
          </a:p>
          <a:p>
            <a:pPr indent="-228600">
              <a:lnSpc>
                <a:spcPct val="90000"/>
              </a:lnSpc>
              <a:spcAft>
                <a:spcPts val="600"/>
              </a:spcAft>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1216573" y="6144611"/>
            <a:ext cx="3069020" cy="361977"/>
          </a:xfrm>
        </p:spPr>
        <p:txBody>
          <a:bodyPr vert="horz" lIns="91440" tIns="45720" rIns="91440" bIns="45720" rtlCol="0" anchor="ctr">
            <a:normAutofit/>
          </a:bodyPr>
          <a:lstStyle/>
          <a:p>
            <a:pPr>
              <a:spcAft>
                <a:spcPts val="600"/>
              </a:spcAft>
              <a:defRPr/>
            </a:pPr>
            <a:r>
              <a:rPr lang="en-US" sz="1000" kern="120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271714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sz="1800" dirty="0">
                <a:effectLst/>
                <a:latin typeface="Arial" panose="020B0604020202020204" pitchFamily="34" charset="0"/>
                <a:ea typeface="Times New Roman" panose="02020603050405020304" pitchFamily="18" charset="0"/>
              </a:rPr>
              <a:t>.</a:t>
            </a:r>
          </a:p>
          <a:p>
            <a:pPr marL="0" indent="0">
              <a:lnSpc>
                <a:spcPct val="107000"/>
              </a:lnSpc>
              <a:spcAft>
                <a:spcPts val="800"/>
              </a:spcAft>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dirty="0">
                <a:latin typeface="Tw Cen MT" panose="020B0602020104020603" pitchFamily="34" charset="0"/>
                <a:ea typeface="Times New Roman" panose="02020603050405020304" pitchFamily="18" charset="0"/>
              </a:rPr>
              <a:t>Introduction to the continuous professional development</a:t>
            </a:r>
          </a:p>
          <a:p>
            <a:pPr marL="0" indent="0">
              <a:buNone/>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Tree>
    <p:extLst>
      <p:ext uri="{BB962C8B-B14F-4D97-AF65-F5344CB8AC3E}">
        <p14:creationId xmlns:p14="http://schemas.microsoft.com/office/powerpoint/2010/main" val="124080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BD5D3F-3495-4B0B-B4B3-3253974C805E}"/>
              </a:ext>
            </a:extLst>
          </p:cNvPr>
          <p:cNvSpPr>
            <a:spLocks noGrp="1"/>
          </p:cNvSpPr>
          <p:nvPr>
            <p:ph type="title"/>
          </p:nvPr>
        </p:nvSpPr>
        <p:spPr>
          <a:xfrm>
            <a:off x="643467" y="321734"/>
            <a:ext cx="10905066" cy="1135737"/>
          </a:xfrm>
        </p:spPr>
        <p:txBody>
          <a:bodyPr>
            <a:normAutofit/>
          </a:bodyPr>
          <a:lstStyle/>
          <a:p>
            <a:r>
              <a:rPr lang="en-US" sz="3600" b="1" dirty="0">
                <a:effectLst/>
                <a:highlight>
                  <a:srgbClr val="00FFFF"/>
                </a:highlight>
                <a:latin typeface="Arial" panose="020B0604020202020204" pitchFamily="34" charset="0"/>
                <a:ea typeface="Arial" panose="020B0604020202020204" pitchFamily="34" charset="0"/>
                <a:cs typeface="Arial" panose="020B0604020202020204" pitchFamily="34" charset="0"/>
              </a:rPr>
              <a:t>Module Aim: </a:t>
            </a:r>
            <a:br>
              <a:rPr lang="en-GB" sz="3600" dirty="0">
                <a:effectLst/>
                <a:latin typeface="Arial" panose="020B0604020202020204" pitchFamily="34" charset="0"/>
                <a:ea typeface="Times New Roman" panose="02020603050405020304" pitchFamily="18" charset="0"/>
                <a:cs typeface="Times New Roman" panose="02020603050405020304" pitchFamily="18" charset="0"/>
              </a:rPr>
            </a:br>
            <a:endParaRPr lang="en-GB" sz="3600" dirty="0"/>
          </a:p>
        </p:txBody>
      </p:sp>
      <p:sp>
        <p:nvSpPr>
          <p:cNvPr id="3" name="Content Placeholder 2">
            <a:extLst>
              <a:ext uri="{FF2B5EF4-FFF2-40B4-BE49-F238E27FC236}">
                <a16:creationId xmlns:a16="http://schemas.microsoft.com/office/drawing/2014/main" id="{C6238EB1-E2D1-4B76-9559-E4CFBE2600DB}"/>
              </a:ext>
            </a:extLst>
          </p:cNvPr>
          <p:cNvSpPr>
            <a:spLocks noGrp="1"/>
          </p:cNvSpPr>
          <p:nvPr>
            <p:ph idx="1"/>
          </p:nvPr>
        </p:nvSpPr>
        <p:spPr>
          <a:xfrm>
            <a:off x="643467" y="1782981"/>
            <a:ext cx="10905066" cy="4393982"/>
          </a:xfrm>
        </p:spPr>
        <p:txBody>
          <a:bodyPr>
            <a:normAutofit/>
          </a:bodyPr>
          <a:lstStyle/>
          <a:p>
            <a:r>
              <a:rPr lang="en-GB" sz="2000" dirty="0">
                <a:effectLst/>
                <a:latin typeface="Arial" panose="020B0604020202020204" pitchFamily="34" charset="0"/>
                <a:ea typeface="Times New Roman" panose="02020603050405020304" pitchFamily="18" charset="0"/>
                <a:cs typeface="Times New Roman" panose="02020603050405020304" pitchFamily="18" charset="0"/>
              </a:rPr>
              <a:t>This module of Continuous Professional development will </a:t>
            </a:r>
            <a:r>
              <a:rPr lang="en-US" sz="2000" dirty="0">
                <a:effectLst/>
                <a:latin typeface="Arial" panose="020B0604020202020204" pitchFamily="34" charset="0"/>
                <a:ea typeface="Arial" panose="020B0604020202020204" pitchFamily="34" charset="0"/>
                <a:cs typeface="Arial" panose="020B0604020202020204" pitchFamily="34" charset="0"/>
              </a:rPr>
              <a:t>enable students </a:t>
            </a:r>
            <a:r>
              <a:rPr lang="en-US" sz="2000" dirty="0">
                <a:effectLst/>
                <a:highlight>
                  <a:srgbClr val="FFFF00"/>
                </a:highlight>
                <a:latin typeface="Arial" panose="020B0604020202020204" pitchFamily="34" charset="0"/>
                <a:ea typeface="Arial" panose="020B0604020202020204" pitchFamily="34" charset="0"/>
                <a:cs typeface="Arial" panose="020B0604020202020204" pitchFamily="34" charset="0"/>
              </a:rPr>
              <a:t>to continue in identifying, understanding and develop their key personal abilities</a:t>
            </a:r>
            <a:r>
              <a:rPr lang="en-US" sz="2000" dirty="0">
                <a:effectLst/>
                <a:latin typeface="Arial" panose="020B0604020202020204" pitchFamily="34" charset="0"/>
                <a:ea typeface="Arial" panose="020B0604020202020204" pitchFamily="34" charset="0"/>
                <a:cs typeface="Arial" panose="020B0604020202020204" pitchFamily="34" charset="0"/>
              </a:rPr>
              <a:t> in the context of their future career aspirations.</a:t>
            </a:r>
          </a:p>
          <a:p>
            <a:r>
              <a:rPr lang="en-US" sz="2000" dirty="0">
                <a:effectLst/>
                <a:latin typeface="Arial" panose="020B0604020202020204" pitchFamily="34" charset="0"/>
                <a:ea typeface="Arial" panose="020B0604020202020204" pitchFamily="34" charset="0"/>
                <a:cs typeface="Arial" panose="020B0604020202020204" pitchFamily="34" charset="0"/>
              </a:rPr>
              <a:t> This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module builds on prior learning acquired in placement and the Work-Related Learning and Personal Professional Development modules at Level 4.  </a:t>
            </a:r>
          </a:p>
          <a:p>
            <a:r>
              <a:rPr lang="en-US" sz="2000" dirty="0">
                <a:effectLst/>
                <a:latin typeface="Arial" panose="020B0604020202020204" pitchFamily="34" charset="0"/>
                <a:ea typeface="Times New Roman" panose="02020603050405020304" pitchFamily="18" charset="0"/>
                <a:cs typeface="Times New Roman" panose="02020603050405020304" pitchFamily="18" charset="0"/>
              </a:rPr>
              <a:t> The students will explore the need for workers within both the health and the social care sector to continue to </a:t>
            </a:r>
            <a:r>
              <a:rPr lang="en-US" sz="2000" dirty="0">
                <a:effectLst/>
                <a:highlight>
                  <a:srgbClr val="00FFFF"/>
                </a:highlight>
                <a:latin typeface="Arial" panose="020B0604020202020204" pitchFamily="34" charset="0"/>
                <a:ea typeface="Times New Roman" panose="02020603050405020304" pitchFamily="18" charset="0"/>
                <a:cs typeface="Times New Roman" panose="02020603050405020304" pitchFamily="18" charset="0"/>
              </a:rPr>
              <a:t>develop skills and knowledge and to gain a wider understanding of both sectors.  </a:t>
            </a:r>
          </a:p>
          <a:p>
            <a:r>
              <a:rPr lang="en-US" sz="2000" dirty="0">
                <a:effectLst/>
                <a:latin typeface="Arial" panose="020B0604020202020204" pitchFamily="34" charset="0"/>
                <a:ea typeface="Times New Roman" panose="02020603050405020304" pitchFamily="18" charset="0"/>
                <a:cs typeface="Times New Roman" panose="02020603050405020304" pitchFamily="18" charset="0"/>
              </a:rPr>
              <a:t> The module will support and be supported by the level 5 modules to explore and evaluate working practices in both health and social care sectors and give the students the opportunity to assimilate theory, legislation, policies and procedures to work practice.</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1198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ducation">
            <a:extLst>
              <a:ext uri="{FF2B5EF4-FFF2-40B4-BE49-F238E27FC236}">
                <a16:creationId xmlns:a16="http://schemas.microsoft.com/office/drawing/2014/main" id="{34E7D63B-4A0D-4D54-837C-F6F8BD9E1A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1" y="3812345"/>
            <a:ext cx="3415612" cy="2874628"/>
          </a:xfrm>
          <a:prstGeom prst="rect">
            <a:avLst/>
          </a:prstGeom>
        </p:spPr>
      </p:pic>
      <p:grpSp>
        <p:nvGrpSpPr>
          <p:cNvPr id="33" name="Group 32">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34" name="Isosceles Triangle 33">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A748354-AC21-4F12-8D5D-F0F2CF9DC57D}"/>
              </a:ext>
            </a:extLst>
          </p:cNvPr>
          <p:cNvSpPr>
            <a:spLocks noGrp="1"/>
          </p:cNvSpPr>
          <p:nvPr>
            <p:ph idx="1"/>
          </p:nvPr>
        </p:nvSpPr>
        <p:spPr>
          <a:xfrm>
            <a:off x="3010487" y="365760"/>
            <a:ext cx="9031458" cy="5811203"/>
          </a:xfrm>
        </p:spPr>
        <p:txBody>
          <a:bodyPr>
            <a:normAutofit/>
          </a:bodyPr>
          <a:lstStyle/>
          <a:p>
            <a:pPr marL="0" marR="426720" indent="0">
              <a:spcBef>
                <a:spcPts val="590"/>
              </a:spcBef>
              <a:buNone/>
            </a:pPr>
            <a:r>
              <a:rPr lang="en-GB" sz="3600" b="1" dirty="0">
                <a:highlight>
                  <a:srgbClr val="00FFFF"/>
                </a:highlight>
                <a:latin typeface="Candara" panose="020E0502030303020204" pitchFamily="34" charset="0"/>
              </a:rPr>
              <a:t>Module</a:t>
            </a:r>
            <a:r>
              <a:rPr lang="en-GB" sz="3600" b="1" i="1" dirty="0">
                <a:highlight>
                  <a:srgbClr val="00FFFF"/>
                </a:highlight>
                <a:latin typeface="Candara" panose="020E0502030303020204" pitchFamily="34" charset="0"/>
              </a:rPr>
              <a:t> </a:t>
            </a:r>
            <a:r>
              <a:rPr lang="en-GB" altLang="en-US" sz="3600" b="1" dirty="0">
                <a:highlight>
                  <a:srgbClr val="00FFFF"/>
                </a:highlight>
                <a:latin typeface="Candara" panose="020E0502030303020204" pitchFamily="34" charset="0"/>
              </a:rPr>
              <a:t>Learning </a:t>
            </a:r>
            <a:r>
              <a:rPr lang="en-GB" sz="3600" b="1" i="1" dirty="0">
                <a:highlight>
                  <a:srgbClr val="00FFFF"/>
                </a:highlight>
                <a:latin typeface="Candara" panose="020E0502030303020204" pitchFamily="34" charset="0"/>
              </a:rPr>
              <a:t>Objectives/outcomes </a:t>
            </a:r>
            <a:endParaRPr lang="en-GB" sz="3600" dirty="0">
              <a:latin typeface="Tw Cen MT" panose="020B0602020104020603" pitchFamily="34" charset="0"/>
            </a:endParaRPr>
          </a:p>
          <a:p>
            <a:pPr marL="0" marR="426720" indent="0">
              <a:spcBef>
                <a:spcPts val="590"/>
              </a:spcBef>
              <a:spcAft>
                <a:spcPts val="0"/>
              </a:spcAft>
              <a:buNone/>
            </a:pPr>
            <a:endParaRPr lang="en-GB" sz="3600" dirty="0">
              <a:effectLst/>
              <a:latin typeface="Candara" panose="020E0502030303020204" pitchFamily="34" charset="0"/>
              <a:ea typeface="Times New Roman" panose="02020603050405020304" pitchFamily="18" charset="0"/>
              <a:cs typeface="Times New Roman" panose="02020603050405020304" pitchFamily="18" charset="0"/>
            </a:endParaRPr>
          </a:p>
          <a:p>
            <a:pPr marL="0" indent="0">
              <a:buNone/>
            </a:pP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This module supports students’ development in Higher Education by developing both </a:t>
            </a:r>
            <a:r>
              <a:rPr lang="en-GB" sz="2400" dirty="0">
                <a:effectLst/>
                <a:highlight>
                  <a:srgbClr val="C0C0C0"/>
                </a:highlight>
                <a:latin typeface="Tw Cen MT" panose="020B0602020104020603" pitchFamily="34" charset="0"/>
                <a:ea typeface="Times New Roman" panose="02020603050405020304" pitchFamily="18" charset="0"/>
                <a:cs typeface="Times New Roman" panose="02020603050405020304" pitchFamily="18" charset="0"/>
              </a:rPr>
              <a:t>the skills and knowledge </a:t>
            </a:r>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required to succeed. </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Building upon educational and employment experiences the skills required of a Health and Social Care graduate will be enhanced through a range of activities and learning opportunities. </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The ability of the student to be a reflective practitioner in assessing their own ability and recognising and planning for their own development needs will be supported by the tutor but with an emphasis on the individual’s ability to develop themselves both personally and professionally in preparation for employment or educational progression at the end of their Foundation Degree</a:t>
            </a:r>
            <a:r>
              <a:rPr lang="en-GB" sz="1900" dirty="0">
                <a:effectLst/>
                <a:latin typeface="Tw Cen MT" panose="020B0602020104020603" pitchFamily="34" charset="0"/>
                <a:ea typeface="Times New Roman" panose="02020603050405020304" pitchFamily="18" charset="0"/>
                <a:cs typeface="Times New Roman" panose="02020603050405020304" pitchFamily="18" charset="0"/>
              </a:rPr>
              <a:t>.</a:t>
            </a:r>
          </a:p>
          <a:p>
            <a:endParaRPr lang="en-GB" sz="1900" dirty="0"/>
          </a:p>
        </p:txBody>
      </p:sp>
      <p:grpSp>
        <p:nvGrpSpPr>
          <p:cNvPr id="37" name="Group 36">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8" name="Isosceles Triangle 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402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78058-25B3-4B5A-A44E-547CB5030D06}"/>
              </a:ext>
            </a:extLst>
          </p:cNvPr>
          <p:cNvSpPr>
            <a:spLocks noGrp="1"/>
          </p:cNvSpPr>
          <p:nvPr>
            <p:ph idx="1"/>
          </p:nvPr>
        </p:nvSpPr>
        <p:spPr>
          <a:xfrm>
            <a:off x="161559" y="238923"/>
            <a:ext cx="11703092" cy="6506434"/>
          </a:xfrm>
        </p:spPr>
        <p:txBody>
          <a:bodyPr>
            <a:noAutofit/>
          </a:bodyPr>
          <a:lstStyle/>
          <a:p>
            <a:pPr marL="0" indent="0">
              <a:buNone/>
            </a:pPr>
            <a:r>
              <a:rPr lang="en-US" sz="3200" b="1" dirty="0">
                <a:effectLst/>
                <a:highlight>
                  <a:srgbClr val="00FFFF"/>
                </a:highlight>
                <a:latin typeface="Candara" panose="020E0502030303020204" pitchFamily="34" charset="0"/>
                <a:ea typeface="Arial" panose="020B0604020202020204" pitchFamily="34" charset="0"/>
                <a:cs typeface="Arial" panose="020B0604020202020204" pitchFamily="34" charset="0"/>
              </a:rPr>
              <a:t>Module Aim: </a:t>
            </a:r>
            <a:endParaRPr lang="en-GB" sz="3200" dirty="0">
              <a:effectLst/>
              <a:highlight>
                <a:srgbClr val="00FFFF"/>
              </a:highlight>
              <a:latin typeface="Candara" panose="020E0502030303020204" pitchFamily="34" charset="0"/>
              <a:ea typeface="Times New Roman" panose="02020603050405020304" pitchFamily="18" charset="0"/>
              <a:cs typeface="Times New Roman" panose="02020603050405020304" pitchFamily="18" charset="0"/>
            </a:endParaRPr>
          </a:p>
          <a:p>
            <a:r>
              <a:rPr lang="en-US" sz="2000" dirty="0">
                <a:effectLst/>
                <a:latin typeface="Tw Cen MT" panose="020B0602020104020603" pitchFamily="34" charset="0"/>
                <a:ea typeface="Times New Roman" panose="02020603050405020304" pitchFamily="18" charset="0"/>
                <a:cs typeface="Times New Roman" panose="02020603050405020304" pitchFamily="18" charset="0"/>
              </a:rPr>
              <a:t>The opportunity to evaluate working practice, developing sector skills, explore clinical governance, critique </a:t>
            </a:r>
            <a:r>
              <a:rPr lang="en-US" sz="2000" dirty="0">
                <a:effectLst/>
                <a:latin typeface="Tw Cen MT" panose="020B0602020104020603" pitchFamily="34" charset="0"/>
                <a:ea typeface="Times New Roman" panose="02020603050405020304" pitchFamily="18" charset="0"/>
                <a:cs typeface="Arial" panose="020B0604020202020204" pitchFamily="34" charset="0"/>
              </a:rPr>
              <a:t>new developments and technologies within a sector which is constantly evolving to sustain high quality services, are just some of the reflective avenues students will be encouraged and supported to explore. </a:t>
            </a:r>
            <a:endParaRPr lang="en-GB" sz="2000" dirty="0">
              <a:effectLst/>
              <a:latin typeface="Tw Cen MT" panose="020B0602020104020603"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Tw Cen MT" panose="020B0602020104020603" pitchFamily="34" charset="0"/>
                <a:ea typeface="Times New Roman" panose="02020603050405020304" pitchFamily="18" charset="0"/>
                <a:cs typeface="Times New Roman" panose="02020603050405020304" pitchFamily="18" charset="0"/>
              </a:rPr>
              <a:t> </a:t>
            </a:r>
            <a:endParaRPr lang="en-GB" sz="2000" dirty="0">
              <a:effectLst/>
              <a:latin typeface="Tw Cen MT" panose="020B0602020104020603" pitchFamily="34" charset="0"/>
              <a:ea typeface="Times New Roman" panose="02020603050405020304" pitchFamily="18" charset="0"/>
              <a:cs typeface="Times New Roman" panose="02020603050405020304" pitchFamily="18" charset="0"/>
            </a:endParaRPr>
          </a:p>
          <a:p>
            <a:r>
              <a:rPr lang="en-US" sz="2000" dirty="0">
                <a:effectLst/>
                <a:latin typeface="Tw Cen MT" panose="020B0602020104020603" pitchFamily="34" charset="0"/>
                <a:ea typeface="Times New Roman" panose="02020603050405020304" pitchFamily="18" charset="0"/>
                <a:cs typeface="Times New Roman" panose="02020603050405020304" pitchFamily="18" charset="0"/>
              </a:rPr>
              <a:t>This</a:t>
            </a:r>
            <a:r>
              <a:rPr lang="en-US" sz="2000" dirty="0">
                <a:effectLst/>
                <a:latin typeface="Tw Cen MT" panose="020B0602020104020603" pitchFamily="34" charset="0"/>
                <a:ea typeface="Times New Roman" panose="02020603050405020304" pitchFamily="18" charset="0"/>
                <a:cs typeface="Arial" panose="020B0604020202020204" pitchFamily="34" charset="0"/>
              </a:rPr>
              <a:t> provides students with an opportunity to reflect on practice and develop an understanding of workforce development strategies to sustain employability in practice.</a:t>
            </a:r>
            <a:endParaRPr lang="en-GB" sz="2000" dirty="0">
              <a:effectLst/>
              <a:latin typeface="Tw Cen MT" panose="020B0602020104020603" pitchFamily="34" charset="0"/>
              <a:ea typeface="Times New Roman" panose="02020603050405020304" pitchFamily="18" charset="0"/>
              <a:cs typeface="Times New Roman" panose="02020603050405020304" pitchFamily="18" charset="0"/>
            </a:endParaRPr>
          </a:p>
          <a:p>
            <a:endParaRPr lang="en-GB" sz="2000" dirty="0">
              <a:effectLst/>
              <a:latin typeface="Tw Cen MT" panose="020B0602020104020603" pitchFamily="34" charset="0"/>
              <a:ea typeface="Times New Roman" panose="02020603050405020304" pitchFamily="18" charset="0"/>
              <a:cs typeface="Times New Roman" panose="02020603050405020304" pitchFamily="18" charset="0"/>
            </a:endParaRPr>
          </a:p>
          <a:p>
            <a:r>
              <a:rPr lang="en-US" sz="2000" dirty="0">
                <a:effectLst/>
                <a:latin typeface="Tw Cen MT" panose="020B0602020104020603" pitchFamily="34" charset="0"/>
                <a:ea typeface="Arial" panose="020B0604020202020204" pitchFamily="34" charset="0"/>
              </a:rPr>
              <a:t>The development of their academic and professional skill set is essential to securing fulfilling careers as leaders in increasingly diverse and international workplace </a:t>
            </a:r>
            <a:r>
              <a:rPr lang="en-US" sz="2000" dirty="0" err="1">
                <a:effectLst/>
                <a:latin typeface="Tw Cen MT" panose="020B0602020104020603" pitchFamily="34" charset="0"/>
                <a:ea typeface="Arial" panose="020B0604020202020204" pitchFamily="34" charset="0"/>
              </a:rPr>
              <a:t>organisations</a:t>
            </a:r>
            <a:r>
              <a:rPr lang="en-US" sz="2000" dirty="0">
                <a:effectLst/>
                <a:latin typeface="Tw Cen MT" panose="020B0602020104020603" pitchFamily="34" charset="0"/>
                <a:ea typeface="Arial" panose="020B0604020202020204" pitchFamily="34" charset="0"/>
              </a:rPr>
              <a:t>. </a:t>
            </a:r>
          </a:p>
          <a:p>
            <a:r>
              <a:rPr lang="en-US" sz="2000" dirty="0">
                <a:effectLst/>
                <a:latin typeface="Tw Cen MT" panose="020B0602020104020603" pitchFamily="34" charset="0"/>
                <a:ea typeface="Arial" panose="020B0604020202020204" pitchFamily="34" charset="0"/>
              </a:rPr>
              <a:t>Through the development of their critical, </a:t>
            </a:r>
            <a:r>
              <a:rPr lang="en-US" sz="2000" dirty="0">
                <a:effectLst/>
                <a:highlight>
                  <a:srgbClr val="00FFFF"/>
                </a:highlight>
                <a:latin typeface="Tw Cen MT" panose="020B0602020104020603" pitchFamily="34" charset="0"/>
                <a:ea typeface="Arial" panose="020B0604020202020204" pitchFamily="34" charset="0"/>
              </a:rPr>
              <a:t>reflective abilities and their confidence and competence</a:t>
            </a:r>
            <a:r>
              <a:rPr lang="en-US" sz="2000" dirty="0">
                <a:effectLst/>
                <a:latin typeface="Tw Cen MT" panose="020B0602020104020603" pitchFamily="34" charset="0"/>
                <a:ea typeface="Arial" panose="020B0604020202020204" pitchFamily="34" charset="0"/>
              </a:rPr>
              <a:t>, they will evaluate and plan their personal and professional development</a:t>
            </a:r>
          </a:p>
          <a:p>
            <a:r>
              <a:rPr lang="en-GB" sz="2000" dirty="0">
                <a:effectLst/>
                <a:latin typeface="Tw Cen MT" panose="020B0602020104020603" pitchFamily="34" charset="0"/>
                <a:ea typeface="Calibri" panose="020F0502020204030204" pitchFamily="34" charset="0"/>
                <a:cs typeface="Times New Roman" panose="02020603050405020304" pitchFamily="18" charset="0"/>
              </a:rPr>
              <a:t>The module supports student development through a series of learning opportunities both in and outside of the traditional classroom. </a:t>
            </a:r>
            <a:r>
              <a:rPr lang="en-GB" sz="2000"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These opportunities will include guest speakers and visits that articulate career opportunities within the industry; taking part in opportunities in partnership with </a:t>
            </a:r>
            <a:r>
              <a:rPr lang="en-GB" sz="2000" dirty="0">
                <a:effectLst/>
                <a:highlight>
                  <a:srgbClr val="00FFFF"/>
                </a:highlight>
                <a:latin typeface="Tw Cen MT" panose="020B0602020104020603" pitchFamily="34" charset="0"/>
                <a:ea typeface="Times New Roman" panose="02020603050405020304" pitchFamily="18" charset="0"/>
                <a:cs typeface="Times New Roman" panose="02020603050405020304" pitchFamily="18" charset="0"/>
              </a:rPr>
              <a:t>Health and Social Care sector</a:t>
            </a:r>
            <a:r>
              <a:rPr lang="en-GB" sz="2000"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 organisations</a:t>
            </a:r>
            <a:r>
              <a:rPr lang="en-GB" sz="2000" dirty="0">
                <a:effectLst/>
                <a:highlight>
                  <a:srgbClr val="00FFFF"/>
                </a:highlight>
                <a:latin typeface="Tw Cen MT" panose="020B0602020104020603" pitchFamily="34" charset="0"/>
                <a:ea typeface="Times New Roman" panose="02020603050405020304" pitchFamily="18" charset="0"/>
                <a:cs typeface="Times New Roman" panose="02020603050405020304" pitchFamily="18" charset="0"/>
              </a:rPr>
              <a:t>.</a:t>
            </a:r>
            <a:r>
              <a:rPr lang="en-GB" sz="2000"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 </a:t>
            </a:r>
            <a:endParaRPr lang="en-GB" sz="2000" dirty="0">
              <a:highlight>
                <a:srgbClr val="00FFFF"/>
              </a:highlight>
              <a:latin typeface="Tw Cen MT" panose="020B0602020104020603"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692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bstract blurred public library with bookshelves">
            <a:extLst>
              <a:ext uri="{FF2B5EF4-FFF2-40B4-BE49-F238E27FC236}">
                <a16:creationId xmlns:a16="http://schemas.microsoft.com/office/drawing/2014/main" id="{5AAB3756-72C4-4944-B69A-85B4BDA1BC96}"/>
              </a:ext>
            </a:extLst>
          </p:cNvPr>
          <p:cNvPicPr>
            <a:picLocks noChangeAspect="1"/>
          </p:cNvPicPr>
          <p:nvPr/>
        </p:nvPicPr>
        <p:blipFill rotWithShape="1">
          <a:blip r:embed="rId2">
            <a:alphaModFix amt="35000"/>
          </a:blip>
          <a:srcRect t="1324" r="1" b="14436"/>
          <a:stretch/>
        </p:blipFill>
        <p:spPr>
          <a:xfrm>
            <a:off x="-187123" y="0"/>
            <a:ext cx="12196243" cy="6857990"/>
          </a:xfrm>
          <a:prstGeom prst="rect">
            <a:avLst/>
          </a:prstGeom>
        </p:spPr>
      </p:pic>
      <p:sp>
        <p:nvSpPr>
          <p:cNvPr id="3" name="Content Placeholder 2">
            <a:extLst>
              <a:ext uri="{FF2B5EF4-FFF2-40B4-BE49-F238E27FC236}">
                <a16:creationId xmlns:a16="http://schemas.microsoft.com/office/drawing/2014/main" id="{40D2C351-2055-48E0-B536-95CCE902C13F}"/>
              </a:ext>
            </a:extLst>
          </p:cNvPr>
          <p:cNvSpPr>
            <a:spLocks noGrp="1"/>
          </p:cNvSpPr>
          <p:nvPr>
            <p:ph idx="1"/>
          </p:nvPr>
        </p:nvSpPr>
        <p:spPr>
          <a:xfrm>
            <a:off x="182880" y="351692"/>
            <a:ext cx="11648778" cy="6267385"/>
          </a:xfrm>
        </p:spPr>
        <p:txBody>
          <a:bodyPr>
            <a:noAutofit/>
          </a:bodyPr>
          <a:lstStyle/>
          <a:p>
            <a:pPr marL="0" indent="0">
              <a:buNone/>
            </a:pPr>
            <a:r>
              <a:rPr lang="en-US" sz="3200" b="1" dirty="0">
                <a:effectLst/>
                <a:highlight>
                  <a:srgbClr val="00FFFF"/>
                </a:highlight>
                <a:latin typeface="Candara" panose="020E0502030303020204" pitchFamily="34" charset="0"/>
                <a:ea typeface="Arial" panose="020B0604020202020204" pitchFamily="34" charset="0"/>
                <a:cs typeface="Arial" panose="020B0604020202020204" pitchFamily="34" charset="0"/>
              </a:rPr>
              <a:t>Module Aim: </a:t>
            </a:r>
            <a:endParaRPr lang="en-GB" sz="3200" dirty="0">
              <a:effectLst/>
              <a:highlight>
                <a:srgbClr val="00FFFF"/>
              </a:highlight>
              <a:latin typeface="Candara" panose="020E0502030303020204" pitchFamily="34" charset="0"/>
              <a:ea typeface="Times New Roman" panose="02020603050405020304" pitchFamily="18" charset="0"/>
              <a:cs typeface="Times New Roman" panose="02020603050405020304" pitchFamily="18" charset="0"/>
            </a:endParaRP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Students will continue to explore and develop skills expected of a Higher Education student as they analyse personal practice developments that are responsive to changing needs of the sector.</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Students will explore the different models of reflection and will use a model of reflection in the consideration of demonstrating analytical reflective and reflexive practitioner skills with links to their Work-Related Research module and sector experiences. </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A range of activities will be delivered to support student learning in preparation for employment: with the focus on negotiating and planning learning for continuing professional development.</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Students will be encouraged to identify and reflect on the development of academic, personal and professional skills and to recognise their value in their professional context. </a:t>
            </a:r>
          </a:p>
          <a:p>
            <a:r>
              <a:rPr lang="en-GB" sz="2400" dirty="0">
                <a:effectLst/>
                <a:latin typeface="Tw Cen MT" panose="020B0602020104020603" pitchFamily="34" charset="0"/>
                <a:ea typeface="Times New Roman" panose="02020603050405020304" pitchFamily="18" charset="0"/>
                <a:cs typeface="Times New Roman" panose="02020603050405020304" pitchFamily="18" charset="0"/>
              </a:rPr>
              <a:t>This will be developed through identifying the skills, knowledge and experience required to succeed in their chosen career pathway and allow for critical analysis of progress in developing a range </a:t>
            </a:r>
            <a:r>
              <a:rPr lang="en-GB" sz="2400" dirty="0">
                <a:effectLst/>
                <a:highlight>
                  <a:srgbClr val="00FFFF"/>
                </a:highlight>
                <a:latin typeface="Tw Cen MT" panose="020B0602020104020603" pitchFamily="34" charset="0"/>
                <a:ea typeface="Times New Roman" panose="02020603050405020304" pitchFamily="18" charset="0"/>
                <a:cs typeface="Times New Roman" panose="02020603050405020304" pitchFamily="18" charset="0"/>
              </a:rPr>
              <a:t>of core employability skills- reflecting compassion, values and behaviours.</a:t>
            </a:r>
            <a:endParaRPr lang="en-GB" sz="2400" dirty="0">
              <a:highlight>
                <a:srgbClr val="00FFFF"/>
              </a:highlight>
              <a:latin typeface="Tw Cen MT" panose="020B0602020104020603" pitchFamily="34" charset="0"/>
            </a:endParaRPr>
          </a:p>
        </p:txBody>
      </p:sp>
      <p:sp>
        <p:nvSpPr>
          <p:cNvPr id="33"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68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9B84E95-AE60-428F-BEB1-EB95B8C1E314}"/>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extBox 4">
            <a:extLst>
              <a:ext uri="{FF2B5EF4-FFF2-40B4-BE49-F238E27FC236}">
                <a16:creationId xmlns:a16="http://schemas.microsoft.com/office/drawing/2014/main" id="{F00E2C1A-CB5B-4876-BC24-21B3CEFA7AC2}"/>
              </a:ext>
            </a:extLst>
          </p:cNvPr>
          <p:cNvGraphicFramePr/>
          <p:nvPr>
            <p:extLst>
              <p:ext uri="{D42A27DB-BD31-4B8C-83A1-F6EECF244321}">
                <p14:modId xmlns:p14="http://schemas.microsoft.com/office/powerpoint/2010/main" val="2529570483"/>
              </p:ext>
            </p:extLst>
          </p:nvPr>
        </p:nvGraphicFramePr>
        <p:xfrm>
          <a:off x="594109" y="815926"/>
          <a:ext cx="6620505" cy="5078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029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9941</TotalTime>
  <Words>734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Candara</vt:lpstr>
      <vt:lpstr>Tw Cen MT</vt:lpstr>
      <vt:lpstr>Office Theme</vt:lpstr>
      <vt:lpstr>PowerPoint Presentation</vt:lpstr>
      <vt:lpstr>PowerPoint Presentation</vt:lpstr>
      <vt:lpstr>PowerPoint Presentation</vt:lpstr>
      <vt:lpstr>Module Aim: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14</cp:revision>
  <dcterms:created xsi:type="dcterms:W3CDTF">2021-04-21T00:57:12Z</dcterms:created>
  <dcterms:modified xsi:type="dcterms:W3CDTF">2021-05-10T00:11:13Z</dcterms:modified>
</cp:coreProperties>
</file>