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9"/>
  </p:handoutMasterIdLst>
  <p:sldIdLst>
    <p:sldId id="256" r:id="rId2"/>
    <p:sldId id="269" r:id="rId3"/>
    <p:sldId id="257" r:id="rId4"/>
    <p:sldId id="259" r:id="rId5"/>
    <p:sldId id="258" r:id="rId6"/>
    <p:sldId id="265" r:id="rId7"/>
    <p:sldId id="268" r:id="rId8"/>
    <p:sldId id="260" r:id="rId9"/>
    <p:sldId id="263" r:id="rId10"/>
    <p:sldId id="261" r:id="rId11"/>
    <p:sldId id="262" r:id="rId12"/>
    <p:sldId id="271" r:id="rId13"/>
    <p:sldId id="272" r:id="rId14"/>
    <p:sldId id="266" r:id="rId15"/>
    <p:sldId id="273" r:id="rId16"/>
    <p:sldId id="267" r:id="rId17"/>
    <p:sldId id="270" r:id="rId1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6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2F3CAF8-11B0-418E-BD0D-D260DE7833F0}" type="datetimeFigureOut">
              <a:rPr lang="en-GB" smtClean="0"/>
              <a:pPr/>
              <a:t>16/03/2016</a:t>
            </a:fld>
            <a:endParaRPr lang="en-GB"/>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1E9109D-0D8C-43DC-B1FE-8597CFBA7FBC}" type="slidenum">
              <a:rPr lang="en-GB" smtClean="0"/>
              <a:pPr/>
              <a:t>‹#›</a:t>
            </a:fld>
            <a:endParaRPr lang="en-GB"/>
          </a:p>
        </p:txBody>
      </p:sp>
    </p:spTree>
    <p:extLst>
      <p:ext uri="{BB962C8B-B14F-4D97-AF65-F5344CB8AC3E}">
        <p14:creationId xmlns:p14="http://schemas.microsoft.com/office/powerpoint/2010/main" val="29558694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8165A12A-4040-4085-A327-40528C3596AB}"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165A12A-4040-4085-A327-40528C3596AB}"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8165A12A-4040-4085-A327-40528C3596AB}"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9BF087C-E52F-4D32-8F68-CA8DA4A02E5C}" type="datetimeFigureOut">
              <a:rPr lang="en-US" smtClean="0"/>
              <a:pPr/>
              <a:t>3/16/2016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165A12A-4040-4085-A327-40528C3596AB}"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9BF087C-E52F-4D32-8F68-CA8DA4A02E5C}" type="datetimeFigureOut">
              <a:rPr lang="en-US" smtClean="0"/>
              <a:pPr/>
              <a:t>3/16/2016</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165A12A-4040-4085-A327-40528C3596AB}"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patient.info/doctor/different-levels-of-evid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Evaluating Evidence</a:t>
            </a:r>
            <a:endParaRPr lang="en-GB" dirty="0"/>
          </a:p>
        </p:txBody>
      </p:sp>
      <p:sp>
        <p:nvSpPr>
          <p:cNvPr id="3" name="Subtitle 2"/>
          <p:cNvSpPr>
            <a:spLocks noGrp="1"/>
          </p:cNvSpPr>
          <p:nvPr>
            <p:ph type="subTitle" idx="1"/>
          </p:nvPr>
        </p:nvSpPr>
        <p:spPr/>
        <p:txBody>
          <a:bodyPr/>
          <a:lstStyle/>
          <a:p>
            <a:r>
              <a:rPr lang="en-GB" smtClean="0"/>
              <a:t>Session</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Currency </a:t>
            </a:r>
            <a:endParaRPr lang="en-GB"/>
          </a:p>
        </p:txBody>
      </p:sp>
      <p:sp>
        <p:nvSpPr>
          <p:cNvPr id="3" name="Content Placeholder 2"/>
          <p:cNvSpPr>
            <a:spLocks noGrp="1"/>
          </p:cNvSpPr>
          <p:nvPr>
            <p:ph idx="1"/>
          </p:nvPr>
        </p:nvSpPr>
        <p:spPr>
          <a:xfrm>
            <a:off x="914400" y="1571612"/>
            <a:ext cx="8086756" cy="4757758"/>
          </a:xfrm>
        </p:spPr>
        <p:txBody>
          <a:bodyPr>
            <a:normAutofit fontScale="92500" lnSpcReduction="20000"/>
          </a:bodyPr>
          <a:lstStyle/>
          <a:p>
            <a:r>
              <a:rPr lang="en-GB" i="1" dirty="0" smtClean="0"/>
              <a:t>‘Having currency’ </a:t>
            </a:r>
            <a:r>
              <a:rPr lang="en-GB" dirty="0" smtClean="0"/>
              <a:t>= still relevant in the present.</a:t>
            </a:r>
          </a:p>
          <a:p>
            <a:pPr lvl="1"/>
            <a:r>
              <a:rPr lang="en-GB" dirty="0" smtClean="0"/>
              <a:t>Published recently</a:t>
            </a:r>
          </a:p>
          <a:p>
            <a:pPr lvl="1"/>
            <a:r>
              <a:rPr lang="en-GB" dirty="0" smtClean="0"/>
              <a:t>Updated recently</a:t>
            </a:r>
          </a:p>
          <a:p>
            <a:pPr lvl="1"/>
            <a:r>
              <a:rPr lang="en-GB" dirty="0" smtClean="0"/>
              <a:t>New edition that takes account of latest research</a:t>
            </a:r>
          </a:p>
          <a:p>
            <a:pPr lvl="1"/>
            <a:r>
              <a:rPr lang="en-GB" dirty="0" smtClean="0"/>
              <a:t>Material covered is relatively unchanging over time, remaining relevant – e.g. anatomy, biographies</a:t>
            </a:r>
          </a:p>
          <a:p>
            <a:pPr lvl="1"/>
            <a:endParaRPr lang="en-GB" dirty="0" smtClean="0"/>
          </a:p>
          <a:p>
            <a:r>
              <a:rPr lang="en-GB" dirty="0" smtClean="0"/>
              <a:t>Why look for currency? New research can appear at any time.</a:t>
            </a:r>
          </a:p>
          <a:p>
            <a:endParaRPr lang="en-GB" sz="2200" dirty="0" smtClean="0"/>
          </a:p>
          <a:p>
            <a:r>
              <a:rPr lang="en-GB" sz="2100" i="1" dirty="0" smtClean="0"/>
              <a:t>‘Currency’</a:t>
            </a:r>
            <a:r>
              <a:rPr lang="en-GB" sz="2100" dirty="0" smtClean="0"/>
              <a:t> is applied to secondary sources: because primary sources are contemporary to an event questions of currency are not usually appropriate.</a:t>
            </a:r>
            <a:endParaRPr lang="en-GB" sz="21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Seminal Works</a:t>
            </a:r>
            <a:endParaRPr lang="en-GB" dirty="0"/>
          </a:p>
        </p:txBody>
      </p:sp>
      <p:sp>
        <p:nvSpPr>
          <p:cNvPr id="3" name="Content Placeholder 2"/>
          <p:cNvSpPr>
            <a:spLocks noGrp="1"/>
          </p:cNvSpPr>
          <p:nvPr>
            <p:ph idx="1"/>
          </p:nvPr>
        </p:nvSpPr>
        <p:spPr/>
        <p:txBody>
          <a:bodyPr>
            <a:normAutofit lnSpcReduction="10000"/>
          </a:bodyPr>
          <a:lstStyle/>
          <a:p>
            <a:r>
              <a:rPr lang="en-GB" dirty="0" smtClean="0"/>
              <a:t>So original or far-reaching in their findings that they continue to exert an influence for a long time.</a:t>
            </a:r>
          </a:p>
          <a:p>
            <a:pPr lvl="1"/>
            <a:r>
              <a:rPr lang="en-GB" dirty="0" smtClean="0"/>
              <a:t>A text, film, music, art, architecture, commercial design...</a:t>
            </a:r>
          </a:p>
          <a:p>
            <a:pPr lvl="1">
              <a:buNone/>
            </a:pPr>
            <a:endParaRPr lang="en-GB" dirty="0" smtClean="0"/>
          </a:p>
          <a:p>
            <a:r>
              <a:rPr lang="en-GB" dirty="0" smtClean="0"/>
              <a:t>If we are familiar with the seminal works on a topic we are in a better position to recognise theoretical perspective informing other research and so 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counts as evidence?</a:t>
            </a:r>
            <a:endParaRPr lang="en-GB" dirty="0"/>
          </a:p>
        </p:txBody>
      </p:sp>
      <p:sp>
        <p:nvSpPr>
          <p:cNvPr id="5" name="Content Placeholder 4"/>
          <p:cNvSpPr>
            <a:spLocks noGrp="1"/>
          </p:cNvSpPr>
          <p:nvPr>
            <p:ph idx="1"/>
          </p:nvPr>
        </p:nvSpPr>
        <p:spPr/>
        <p:txBody>
          <a:bodyPr>
            <a:normAutofit fontScale="85000" lnSpcReduction="20000"/>
          </a:bodyPr>
          <a:lstStyle/>
          <a:p>
            <a:r>
              <a:rPr lang="en-GB" dirty="0" smtClean="0"/>
              <a:t>Research - is one form of evidence – an enquiry that generates knowledge. Research has been defined as,</a:t>
            </a:r>
          </a:p>
          <a:p>
            <a:endParaRPr lang="en-GB" dirty="0" smtClean="0"/>
          </a:p>
          <a:p>
            <a:r>
              <a:rPr lang="en-GB" dirty="0" smtClean="0"/>
              <a:t>“ </a:t>
            </a:r>
            <a:r>
              <a:rPr lang="en-GB" i="1" dirty="0" smtClean="0"/>
              <a:t>multiple, systematic strategies to generate knowledge about human behaviour, human experience and human environments in which the thought and action processes of the researcher are clearly specified so that they are logical, understandable, confirmable and useful”</a:t>
            </a:r>
          </a:p>
          <a:p>
            <a:endParaRPr lang="en-GB" i="1" dirty="0"/>
          </a:p>
          <a:p>
            <a:r>
              <a:rPr lang="en-GB" dirty="0" err="1" smtClean="0"/>
              <a:t>Depoy</a:t>
            </a:r>
            <a:r>
              <a:rPr lang="en-GB" dirty="0" smtClean="0"/>
              <a:t> and </a:t>
            </a:r>
            <a:r>
              <a:rPr lang="en-GB" dirty="0" err="1" smtClean="0"/>
              <a:t>Gitlin</a:t>
            </a:r>
            <a:r>
              <a:rPr lang="en-GB" dirty="0" smtClean="0"/>
              <a:t> (1994) in </a:t>
            </a:r>
            <a:r>
              <a:rPr lang="en-GB" dirty="0" err="1" smtClean="0"/>
              <a:t>Hek</a:t>
            </a:r>
            <a:r>
              <a:rPr lang="en-GB" dirty="0" smtClean="0"/>
              <a:t> and </a:t>
            </a:r>
            <a:r>
              <a:rPr lang="en-GB" dirty="0" err="1" smtClean="0"/>
              <a:t>Moule</a:t>
            </a:r>
            <a:r>
              <a:rPr lang="en-GB" dirty="0" smtClean="0"/>
              <a:t> (2006) Making Sense of Research 3</a:t>
            </a:r>
            <a:r>
              <a:rPr lang="en-GB" baseline="30000" dirty="0" smtClean="0"/>
              <a:t>rd</a:t>
            </a:r>
            <a:r>
              <a:rPr lang="en-GB" dirty="0" smtClean="0"/>
              <a:t> Ed.</a:t>
            </a:r>
          </a:p>
          <a:p>
            <a:endParaRPr lang="en-GB" dirty="0"/>
          </a:p>
        </p:txBody>
      </p:sp>
    </p:spTree>
    <p:extLst>
      <p:ext uri="{BB962C8B-B14F-4D97-AF65-F5344CB8AC3E}">
        <p14:creationId xmlns:p14="http://schemas.microsoft.com/office/powerpoint/2010/main" val="233513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Hierarchy of evidence </a:t>
            </a:r>
            <a:endParaRPr lang="en-GB" dirty="0"/>
          </a:p>
        </p:txBody>
      </p:sp>
      <p:sp>
        <p:nvSpPr>
          <p:cNvPr id="3" name="Content Placeholder 2"/>
          <p:cNvSpPr>
            <a:spLocks noGrp="1"/>
          </p:cNvSpPr>
          <p:nvPr>
            <p:ph idx="1"/>
          </p:nvPr>
        </p:nvSpPr>
        <p:spPr/>
        <p:txBody>
          <a:bodyPr/>
          <a:lstStyle/>
          <a:p>
            <a:endParaRPr lang="en-GB" dirty="0" smtClean="0"/>
          </a:p>
          <a:p>
            <a:r>
              <a:rPr lang="en-GB" dirty="0" smtClean="0"/>
              <a:t>A hierarchy has developed which suggests that some research designs are more able than others to provide robust evidence of effectiveness or, “ what works”</a:t>
            </a:r>
          </a:p>
          <a:p>
            <a:endParaRPr lang="en-GB" dirty="0"/>
          </a:p>
          <a:p>
            <a:r>
              <a:rPr lang="en-GB" dirty="0" smtClean="0"/>
              <a:t>Group activity</a:t>
            </a:r>
            <a:endParaRPr lang="en-GB" dirty="0"/>
          </a:p>
        </p:txBody>
      </p:sp>
    </p:spTree>
    <p:extLst>
      <p:ext uri="{BB962C8B-B14F-4D97-AF65-F5344CB8AC3E}">
        <p14:creationId xmlns:p14="http://schemas.microsoft.com/office/powerpoint/2010/main" val="347527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Activity : Hierarchy of Evidence</a:t>
            </a:r>
            <a:endParaRPr lang="en-GB" dirty="0"/>
          </a:p>
        </p:txBody>
      </p:sp>
      <p:sp>
        <p:nvSpPr>
          <p:cNvPr id="8" name="Content Placeholder 7"/>
          <p:cNvSpPr>
            <a:spLocks noGrp="1"/>
          </p:cNvSpPr>
          <p:nvPr>
            <p:ph idx="1"/>
          </p:nvPr>
        </p:nvSpPr>
        <p:spPr>
          <a:xfrm>
            <a:off x="914400" y="1500174"/>
            <a:ext cx="7943880" cy="5000660"/>
          </a:xfrm>
        </p:spPr>
        <p:txBody>
          <a:bodyPr>
            <a:normAutofit/>
          </a:bodyPr>
          <a:lstStyle/>
          <a:p>
            <a:r>
              <a:rPr lang="en-GB" dirty="0" smtClean="0"/>
              <a:t>Using your sources on Health and Social Care</a:t>
            </a:r>
          </a:p>
          <a:p>
            <a:pPr lvl="1"/>
            <a:r>
              <a:rPr lang="en-GB" dirty="0" smtClean="0"/>
              <a:t>Identify which are the best quality pieces of evidence. Categorise these as:</a:t>
            </a:r>
          </a:p>
          <a:p>
            <a:pPr lvl="2"/>
            <a:r>
              <a:rPr lang="en-GB" dirty="0" smtClean="0"/>
              <a:t>Very high quality</a:t>
            </a:r>
          </a:p>
          <a:p>
            <a:pPr lvl="2"/>
            <a:r>
              <a:rPr lang="en-GB" dirty="0" smtClean="0"/>
              <a:t>Fairly good quality</a:t>
            </a:r>
          </a:p>
          <a:p>
            <a:pPr lvl="2"/>
            <a:r>
              <a:rPr lang="en-GB" dirty="0" smtClean="0"/>
              <a:t>Little quality</a:t>
            </a:r>
          </a:p>
          <a:p>
            <a:pPr lvl="2"/>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Basic Hierarchy of strength of evidence about effectiveness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1. Evidence from a systematic review of multiple studies</a:t>
            </a:r>
          </a:p>
          <a:p>
            <a:r>
              <a:rPr lang="en-GB" dirty="0" smtClean="0"/>
              <a:t>2. Evidence from 1 or more well designed randomised control trials</a:t>
            </a:r>
          </a:p>
          <a:p>
            <a:r>
              <a:rPr lang="en-GB" dirty="0" smtClean="0"/>
              <a:t>3. Evidence from trials without randomisation – single before and after studies, cohort, case controlled or observational studies</a:t>
            </a:r>
          </a:p>
          <a:p>
            <a:r>
              <a:rPr lang="en-GB" dirty="0" smtClean="0"/>
              <a:t>4.Evidence from well designed descriptive studies or qualitative research</a:t>
            </a:r>
          </a:p>
          <a:p>
            <a:r>
              <a:rPr lang="en-GB" dirty="0" smtClean="0"/>
              <a:t>5. Opinion from expert committees of formal consensus</a:t>
            </a:r>
          </a:p>
          <a:p>
            <a:r>
              <a:rPr lang="en-GB" dirty="0" smtClean="0"/>
              <a:t>6. Expert opinion</a:t>
            </a:r>
          </a:p>
          <a:p>
            <a:r>
              <a:rPr lang="en-GB" dirty="0">
                <a:hlinkClick r:id="rId2"/>
              </a:rPr>
              <a:t>http://</a:t>
            </a:r>
            <a:r>
              <a:rPr lang="en-GB" dirty="0" smtClean="0">
                <a:hlinkClick r:id="rId2"/>
              </a:rPr>
              <a:t>patient.info/doctor/different-levels-of-evidence</a:t>
            </a:r>
            <a:endParaRPr lang="en-GB" dirty="0" smtClean="0"/>
          </a:p>
          <a:p>
            <a:endParaRPr lang="en-GB" dirty="0"/>
          </a:p>
        </p:txBody>
      </p:sp>
    </p:spTree>
    <p:extLst>
      <p:ext uri="{BB962C8B-B14F-4D97-AF65-F5344CB8AC3E}">
        <p14:creationId xmlns:p14="http://schemas.microsoft.com/office/powerpoint/2010/main" val="9480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about...</a:t>
            </a:r>
            <a:endParaRPr lang="en-GB" dirty="0"/>
          </a:p>
        </p:txBody>
      </p:sp>
      <p:sp>
        <p:nvSpPr>
          <p:cNvPr id="3" name="Content Placeholder 2"/>
          <p:cNvSpPr>
            <a:spLocks noGrp="1"/>
          </p:cNvSpPr>
          <p:nvPr>
            <p:ph sz="half" idx="1"/>
          </p:nvPr>
        </p:nvSpPr>
        <p:spPr/>
        <p:txBody>
          <a:bodyPr>
            <a:normAutofit/>
          </a:bodyPr>
          <a:lstStyle/>
          <a:p>
            <a:pPr marL="342900" lvl="2" indent="-342900"/>
            <a:r>
              <a:rPr lang="en-GB" sz="3000" dirty="0" smtClean="0"/>
              <a:t>Argument</a:t>
            </a:r>
          </a:p>
          <a:p>
            <a:pPr marL="342900" lvl="2" indent="-342900"/>
            <a:endParaRPr lang="en-GB" dirty="0" smtClean="0"/>
          </a:p>
          <a:p>
            <a:pPr marL="342900" lvl="2" indent="-342900"/>
            <a:r>
              <a:rPr lang="en-GB" sz="3000" dirty="0" smtClean="0"/>
              <a:t>Credibility</a:t>
            </a:r>
          </a:p>
          <a:p>
            <a:pPr marL="342900" lvl="2" indent="-342900"/>
            <a:endParaRPr lang="en-GB" dirty="0" smtClean="0"/>
          </a:p>
          <a:p>
            <a:pPr marL="342900" lvl="2" indent="-342900"/>
            <a:r>
              <a:rPr lang="en-GB" sz="3000" dirty="0" smtClean="0"/>
              <a:t>Assumption</a:t>
            </a:r>
          </a:p>
          <a:p>
            <a:pPr marL="342900" lvl="2" indent="-342900"/>
            <a:endParaRPr lang="en-GB" dirty="0" smtClean="0"/>
          </a:p>
          <a:p>
            <a:pPr marL="342900" lvl="2" indent="-342900"/>
            <a:r>
              <a:rPr lang="en-GB" sz="3000" dirty="0" smtClean="0"/>
              <a:t>Primary/secondary</a:t>
            </a:r>
          </a:p>
          <a:p>
            <a:pPr marL="342900" lvl="2" indent="-342900"/>
            <a:endParaRPr lang="en-GB" dirty="0" smtClean="0"/>
          </a:p>
          <a:p>
            <a:pPr marL="342900" lvl="2" indent="-342900"/>
            <a:r>
              <a:rPr lang="en-GB" sz="3000" dirty="0" smtClean="0"/>
              <a:t>Reputability</a:t>
            </a:r>
          </a:p>
          <a:p>
            <a:pPr marL="342900" lvl="2" indent="-342900"/>
            <a:endParaRPr lang="en-GB" dirty="0" smtClean="0"/>
          </a:p>
          <a:p>
            <a:pPr marL="342900" lvl="2" indent="-342900"/>
            <a:endParaRPr lang="en-GB" dirty="0" smtClean="0"/>
          </a:p>
          <a:p>
            <a:endParaRPr lang="en-GB" dirty="0"/>
          </a:p>
        </p:txBody>
      </p:sp>
      <p:sp>
        <p:nvSpPr>
          <p:cNvPr id="4" name="Content Placeholder 3"/>
          <p:cNvSpPr>
            <a:spLocks noGrp="1"/>
          </p:cNvSpPr>
          <p:nvPr>
            <p:ph sz="half" idx="2"/>
          </p:nvPr>
        </p:nvSpPr>
        <p:spPr/>
        <p:txBody>
          <a:bodyPr>
            <a:normAutofit/>
          </a:bodyPr>
          <a:lstStyle/>
          <a:p>
            <a:pPr marL="342900" lvl="2" indent="-342900"/>
            <a:r>
              <a:rPr lang="en-GB" sz="3000" dirty="0" smtClean="0"/>
              <a:t>Facts &amp; opinions</a:t>
            </a:r>
          </a:p>
          <a:p>
            <a:pPr marL="342900" lvl="2" indent="-342900"/>
            <a:endParaRPr lang="en-GB" dirty="0" smtClean="0"/>
          </a:p>
          <a:p>
            <a:pPr marL="342900" lvl="2" indent="-342900"/>
            <a:r>
              <a:rPr lang="en-GB" sz="3000" dirty="0" smtClean="0"/>
              <a:t>Authenticity</a:t>
            </a:r>
          </a:p>
          <a:p>
            <a:pPr marL="342900" lvl="2" indent="-342900"/>
            <a:endParaRPr lang="en-GB" dirty="0" smtClean="0"/>
          </a:p>
          <a:p>
            <a:pPr marL="342900" lvl="2" indent="-342900"/>
            <a:r>
              <a:rPr lang="en-GB" sz="3000" dirty="0" smtClean="0"/>
              <a:t>Validity</a:t>
            </a:r>
          </a:p>
          <a:p>
            <a:pPr marL="342900" lvl="2" indent="-342900"/>
            <a:endParaRPr lang="en-GB" dirty="0" smtClean="0"/>
          </a:p>
          <a:p>
            <a:pPr marL="342900" lvl="2" indent="-342900"/>
            <a:r>
              <a:rPr lang="en-GB" sz="3000" dirty="0" smtClean="0"/>
              <a:t>Reliability</a:t>
            </a:r>
          </a:p>
          <a:p>
            <a:pPr marL="342900" lvl="2" indent="-342900"/>
            <a:endParaRPr lang="en-GB" dirty="0" smtClean="0"/>
          </a:p>
          <a:p>
            <a:pPr marL="342900" lvl="2" indent="-342900"/>
            <a:r>
              <a:rPr lang="en-GB" sz="3000" dirty="0" smtClean="0"/>
              <a:t>Currency</a:t>
            </a:r>
          </a:p>
          <a:p>
            <a:pPr marL="342900" lvl="2" indent="-342900"/>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 revisited</a:t>
            </a:r>
            <a:endParaRPr lang="en-GB" dirty="0"/>
          </a:p>
        </p:txBody>
      </p:sp>
      <p:sp>
        <p:nvSpPr>
          <p:cNvPr id="4" name="Rounded Rectangle 3"/>
          <p:cNvSpPr/>
          <p:nvPr/>
        </p:nvSpPr>
        <p:spPr>
          <a:xfrm>
            <a:off x="1071538" y="1785926"/>
            <a:ext cx="3857652" cy="17145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1.     Identify some key concepts in evaluating evidence.</a:t>
            </a:r>
          </a:p>
        </p:txBody>
      </p:sp>
      <p:sp>
        <p:nvSpPr>
          <p:cNvPr id="5" name="Rounded Rectangle 4"/>
          <p:cNvSpPr/>
          <p:nvPr/>
        </p:nvSpPr>
        <p:spPr>
          <a:xfrm>
            <a:off x="5072066" y="1785926"/>
            <a:ext cx="3857652" cy="17145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2.     Explain those key concepts.</a:t>
            </a:r>
          </a:p>
        </p:txBody>
      </p:sp>
      <p:sp>
        <p:nvSpPr>
          <p:cNvPr id="6" name="Rounded Rectangle 5"/>
          <p:cNvSpPr/>
          <p:nvPr/>
        </p:nvSpPr>
        <p:spPr>
          <a:xfrm>
            <a:off x="1071538" y="4071942"/>
            <a:ext cx="3857652" cy="17145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3.     Use those concepts when examining evidence.</a:t>
            </a:r>
          </a:p>
        </p:txBody>
      </p:sp>
      <p:sp>
        <p:nvSpPr>
          <p:cNvPr id="7" name="Rounded Rectangle 6"/>
          <p:cNvSpPr/>
          <p:nvPr/>
        </p:nvSpPr>
        <p:spPr>
          <a:xfrm>
            <a:off x="5072066" y="4071942"/>
            <a:ext cx="3857652" cy="171451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4.     Organise evidence according to a hierarchy.</a:t>
            </a:r>
            <a:endParaRPr lang="en-GB" sz="2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ppt_x</p:attrName>
                                        </p:attrNameLst>
                                      </p:cBhvr>
                                      <p:tavLst>
                                        <p:tav tm="0">
                                          <p:val>
                                            <p:strVal val="#ppt_x-.2"/>
                                          </p:val>
                                        </p:tav>
                                        <p:tav tm="100000">
                                          <p:val>
                                            <p:strVal val="#ppt_x"/>
                                          </p:val>
                                        </p:tav>
                                      </p:tavLst>
                                    </p:anim>
                                    <p:anim calcmode="lin" valueType="num">
                                      <p:cBhvr>
                                        <p:cTn id="2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a:t>
            </a:r>
            <a:endParaRPr lang="en-GB" dirty="0"/>
          </a:p>
        </p:txBody>
      </p:sp>
      <p:sp>
        <p:nvSpPr>
          <p:cNvPr id="4" name="Rounded Rectangle 3"/>
          <p:cNvSpPr/>
          <p:nvPr/>
        </p:nvSpPr>
        <p:spPr>
          <a:xfrm>
            <a:off x="1071538" y="1785926"/>
            <a:ext cx="3857652" cy="17145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1.     Identify some key concepts in evaluating evidence.</a:t>
            </a:r>
          </a:p>
        </p:txBody>
      </p:sp>
      <p:sp>
        <p:nvSpPr>
          <p:cNvPr id="5" name="Rounded Rectangle 4"/>
          <p:cNvSpPr/>
          <p:nvPr/>
        </p:nvSpPr>
        <p:spPr>
          <a:xfrm>
            <a:off x="5072066" y="1785926"/>
            <a:ext cx="3857652" cy="17145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2.     Explain those key concepts.</a:t>
            </a:r>
          </a:p>
        </p:txBody>
      </p:sp>
      <p:sp>
        <p:nvSpPr>
          <p:cNvPr id="6" name="Rounded Rectangle 5"/>
          <p:cNvSpPr/>
          <p:nvPr/>
        </p:nvSpPr>
        <p:spPr>
          <a:xfrm>
            <a:off x="1071538" y="4071942"/>
            <a:ext cx="3857652" cy="17145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3.     Use those concepts when examining evidence.</a:t>
            </a:r>
          </a:p>
        </p:txBody>
      </p:sp>
      <p:sp>
        <p:nvSpPr>
          <p:cNvPr id="7" name="Rounded Rectangle 6"/>
          <p:cNvSpPr/>
          <p:nvPr/>
        </p:nvSpPr>
        <p:spPr>
          <a:xfrm>
            <a:off x="5072066" y="4071942"/>
            <a:ext cx="3857652" cy="171451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4.     Organise evidence according to a hierarchy.</a:t>
            </a:r>
            <a:endParaRPr lang="en-GB" sz="2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ppt_x</p:attrName>
                                        </p:attrNameLst>
                                      </p:cBhvr>
                                      <p:tavLst>
                                        <p:tav tm="0">
                                          <p:val>
                                            <p:strVal val="#ppt_x-.2"/>
                                          </p:val>
                                        </p:tav>
                                        <p:tav tm="100000">
                                          <p:val>
                                            <p:strVal val="#ppt_x"/>
                                          </p:val>
                                        </p:tav>
                                      </p:tavLst>
                                    </p:anim>
                                    <p:anim calcmode="lin" valueType="num">
                                      <p:cBhvr>
                                        <p:cTn id="2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questioning</a:t>
            </a:r>
            <a:endParaRPr lang="en-GB" dirty="0"/>
          </a:p>
        </p:txBody>
      </p:sp>
      <p:sp>
        <p:nvSpPr>
          <p:cNvPr id="3" name="Content Placeholder 2"/>
          <p:cNvSpPr>
            <a:spLocks noGrp="1"/>
          </p:cNvSpPr>
          <p:nvPr>
            <p:ph idx="1"/>
          </p:nvPr>
        </p:nvSpPr>
        <p:spPr>
          <a:xfrm>
            <a:off x="1435608" y="1447800"/>
            <a:ext cx="7498080" cy="5410200"/>
          </a:xfrm>
        </p:spPr>
        <p:txBody>
          <a:bodyPr>
            <a:normAutofit fontScale="62500" lnSpcReduction="20000"/>
          </a:bodyPr>
          <a:lstStyle/>
          <a:p>
            <a:pPr marL="514350" indent="-514350">
              <a:buFont typeface="+mj-lt"/>
              <a:buAutoNum type="arabicPeriod"/>
            </a:pPr>
            <a:r>
              <a:rPr lang="en-GB" dirty="0" smtClean="0"/>
              <a:t>How do we know this is true?</a:t>
            </a:r>
          </a:p>
          <a:p>
            <a:pPr marL="514350" indent="-514350">
              <a:buFont typeface="+mj-lt"/>
              <a:buAutoNum type="arabicPeriod"/>
            </a:pPr>
            <a:endParaRPr lang="en-GB" sz="1300" dirty="0" smtClean="0"/>
          </a:p>
          <a:p>
            <a:pPr marL="514350" indent="-514350">
              <a:buFont typeface="+mj-lt"/>
              <a:buAutoNum type="arabicPeriod"/>
            </a:pPr>
            <a:r>
              <a:rPr lang="en-GB" dirty="0" smtClean="0"/>
              <a:t>How reliable is this source?</a:t>
            </a:r>
          </a:p>
          <a:p>
            <a:pPr marL="514350" indent="-514350">
              <a:buFont typeface="+mj-lt"/>
              <a:buAutoNum type="arabicPeriod"/>
            </a:pPr>
            <a:endParaRPr lang="en-GB" sz="1300" dirty="0" smtClean="0"/>
          </a:p>
          <a:p>
            <a:pPr marL="514350" indent="-514350">
              <a:buFont typeface="+mj-lt"/>
              <a:buAutoNum type="arabicPeriod"/>
            </a:pPr>
            <a:r>
              <a:rPr lang="en-GB" dirty="0" smtClean="0"/>
              <a:t>Are the examples given truly representative of the whole area?</a:t>
            </a:r>
          </a:p>
          <a:p>
            <a:pPr marL="514350" indent="-514350">
              <a:buFont typeface="+mj-lt"/>
              <a:buAutoNum type="arabicPeriod"/>
            </a:pPr>
            <a:endParaRPr lang="en-GB" sz="1300" dirty="0" smtClean="0"/>
          </a:p>
          <a:p>
            <a:pPr marL="514350" indent="-514350">
              <a:buFont typeface="+mj-lt"/>
              <a:buAutoNum type="arabicPeriod"/>
            </a:pPr>
            <a:r>
              <a:rPr lang="en-GB" dirty="0" smtClean="0"/>
              <a:t>Does this match what I already know?</a:t>
            </a:r>
          </a:p>
          <a:p>
            <a:pPr marL="514350" indent="-514350">
              <a:buFont typeface="+mj-lt"/>
              <a:buAutoNum type="arabicPeriod"/>
            </a:pPr>
            <a:endParaRPr lang="en-GB" sz="1300" dirty="0" smtClean="0"/>
          </a:p>
          <a:p>
            <a:pPr marL="514350" indent="-514350">
              <a:buFont typeface="+mj-lt"/>
              <a:buAutoNum type="arabicPeriod"/>
            </a:pPr>
            <a:r>
              <a:rPr lang="en-GB" dirty="0" smtClean="0"/>
              <a:t>Does this contradict other evidence?</a:t>
            </a:r>
          </a:p>
          <a:p>
            <a:pPr marL="514350" indent="-514350">
              <a:buFont typeface="+mj-lt"/>
              <a:buAutoNum type="arabicPeriod"/>
            </a:pPr>
            <a:endParaRPr lang="en-GB" sz="1400" dirty="0" smtClean="0"/>
          </a:p>
          <a:p>
            <a:pPr marL="514350" indent="-514350">
              <a:buFont typeface="+mj-lt"/>
              <a:buAutoNum type="arabicPeriod"/>
            </a:pPr>
            <a:r>
              <a:rPr lang="en-GB" dirty="0" smtClean="0"/>
              <a:t>What motive might this person have for saying this?</a:t>
            </a:r>
          </a:p>
          <a:p>
            <a:pPr marL="514350" indent="-514350">
              <a:buFont typeface="+mj-lt"/>
              <a:buAutoNum type="arabicPeriod"/>
            </a:pPr>
            <a:endParaRPr lang="en-GB" sz="1400" dirty="0" smtClean="0"/>
          </a:p>
          <a:p>
            <a:pPr marL="514350" indent="-514350">
              <a:buFont typeface="+mj-lt"/>
              <a:buAutoNum type="arabicPeriod"/>
            </a:pPr>
            <a:r>
              <a:rPr lang="en-GB" dirty="0" smtClean="0"/>
              <a:t>What are we not being told?</a:t>
            </a:r>
          </a:p>
          <a:p>
            <a:pPr marL="514350" indent="-514350">
              <a:buFont typeface="+mj-lt"/>
              <a:buAutoNum type="arabicPeriod"/>
            </a:pPr>
            <a:endParaRPr lang="en-GB" sz="1600" dirty="0" smtClean="0"/>
          </a:p>
          <a:p>
            <a:pPr marL="514350" indent="-514350">
              <a:buFont typeface="+mj-lt"/>
              <a:buAutoNum type="arabicPeriod"/>
            </a:pPr>
            <a:r>
              <a:rPr lang="en-GB" dirty="0" smtClean="0"/>
              <a:t>Are any other explanations possible?</a:t>
            </a:r>
          </a:p>
          <a:p>
            <a:pPr marL="514350" indent="-514350">
              <a:buFont typeface="+mj-lt"/>
              <a:buAutoNum type="arabicPeriod"/>
            </a:pPr>
            <a:endParaRPr lang="en-GB" sz="1600" dirty="0" smtClean="0"/>
          </a:p>
          <a:p>
            <a:pPr marL="514350" indent="-514350">
              <a:buFont typeface="+mj-lt"/>
              <a:buAutoNum type="arabicPeriod"/>
            </a:pPr>
            <a:r>
              <a:rPr lang="en-GB" dirty="0" smtClean="0"/>
              <a:t>Do the reasons support the conclusion?</a:t>
            </a:r>
          </a:p>
          <a:p>
            <a:pPr marL="514350" indent="-514350">
              <a:buFont typeface="+mj-lt"/>
              <a:buAutoNum type="arabicPeriod"/>
            </a:pPr>
            <a:endParaRPr lang="en-GB" sz="1600" dirty="0" smtClean="0"/>
          </a:p>
          <a:p>
            <a:pPr marL="514350" indent="-514350">
              <a:buFont typeface="+mj-lt"/>
              <a:buAutoNum type="arabicPeriod"/>
            </a:pPr>
            <a:r>
              <a:rPr lang="en-GB" dirty="0" smtClean="0"/>
              <a:t>Is the author’s line of reasoning well substantiated by the evidence?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a text worth reading?</a:t>
            </a:r>
            <a:endParaRPr lang="en-GB"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GB" dirty="0" smtClean="0"/>
              <a:t>Has it been recommended by a source you trust (tutor, journal, quality newspaper)?</a:t>
            </a:r>
          </a:p>
          <a:p>
            <a:pPr marL="514350" indent="-514350">
              <a:buFont typeface="+mj-lt"/>
              <a:buAutoNum type="arabicPeriod"/>
            </a:pPr>
            <a:endParaRPr lang="en-GB" sz="1000" dirty="0" smtClean="0"/>
          </a:p>
          <a:p>
            <a:pPr marL="514350" indent="-514350">
              <a:buFont typeface="+mj-lt"/>
              <a:buAutoNum type="arabicPeriod"/>
            </a:pPr>
            <a:r>
              <a:rPr lang="en-GB" dirty="0" smtClean="0"/>
              <a:t>Is there a clear line of reasoning, with supporting evidence?</a:t>
            </a:r>
          </a:p>
          <a:p>
            <a:pPr marL="514350" indent="-514350">
              <a:buFont typeface="+mj-lt"/>
              <a:buAutoNum type="arabicPeriod"/>
            </a:pPr>
            <a:endParaRPr lang="en-GB" sz="1100" dirty="0" smtClean="0"/>
          </a:p>
          <a:p>
            <a:pPr marL="514350" indent="-514350">
              <a:buFont typeface="+mj-lt"/>
              <a:buAutoNum type="arabicPeriod"/>
            </a:pPr>
            <a:r>
              <a:rPr lang="en-GB" dirty="0" smtClean="0"/>
              <a:t>Does it provide clear references?</a:t>
            </a:r>
          </a:p>
          <a:p>
            <a:pPr marL="514350" indent="-514350">
              <a:buFont typeface="+mj-lt"/>
              <a:buAutoNum type="arabicPeriod"/>
            </a:pPr>
            <a:endParaRPr lang="en-GB" sz="1100" dirty="0" smtClean="0"/>
          </a:p>
          <a:p>
            <a:pPr marL="514350" indent="-514350">
              <a:buFont typeface="+mj-lt"/>
              <a:buAutoNum type="arabicPeriod"/>
            </a:pPr>
            <a:r>
              <a:rPr lang="en-GB" dirty="0" smtClean="0"/>
              <a:t>Does it use source materials that look reputable (journals &amp; books rather than the popular press)?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Reputable sources</a:t>
            </a:r>
            <a:endParaRPr lang="en-GB" dirty="0"/>
          </a:p>
        </p:txBody>
      </p:sp>
      <p:sp>
        <p:nvSpPr>
          <p:cNvPr id="3" name="Content Placeholder 2"/>
          <p:cNvSpPr>
            <a:spLocks noGrp="1"/>
          </p:cNvSpPr>
          <p:nvPr>
            <p:ph idx="1"/>
          </p:nvPr>
        </p:nvSpPr>
        <p:spPr/>
        <p:txBody>
          <a:bodyPr>
            <a:normAutofit/>
          </a:bodyPr>
          <a:lstStyle/>
          <a:p>
            <a:endParaRPr lang="en-GB" sz="1000" dirty="0" smtClean="0"/>
          </a:p>
          <a:p>
            <a:r>
              <a:rPr lang="en-GB" dirty="0" smtClean="0"/>
              <a:t>Have credibility: can be believed with a high degree of certainty.</a:t>
            </a:r>
          </a:p>
          <a:p>
            <a:endParaRPr lang="en-GB" sz="1000" dirty="0" smtClean="0"/>
          </a:p>
          <a:p>
            <a:r>
              <a:rPr lang="en-GB" dirty="0" smtClean="0"/>
              <a:t>Are likely to give accurate information.</a:t>
            </a:r>
          </a:p>
          <a:p>
            <a:endParaRPr lang="en-GB" sz="1000" dirty="0" smtClean="0"/>
          </a:p>
          <a:p>
            <a:r>
              <a:rPr lang="en-GB" dirty="0" smtClean="0"/>
              <a:t>Are based on research, first-hand knowledge or expertise.</a:t>
            </a:r>
          </a:p>
          <a:p>
            <a:endParaRPr lang="en-GB" sz="1000" dirty="0" smtClean="0"/>
          </a:p>
          <a:p>
            <a:r>
              <a:rPr lang="en-GB" dirty="0" smtClean="0"/>
              <a:t>Are recognised in the field or academic discipline as an authority.</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357826"/>
            <a:ext cx="8229600" cy="1143000"/>
          </a:xfrm>
        </p:spPr>
        <p:txBody>
          <a:bodyPr/>
          <a:lstStyle/>
          <a:p>
            <a:r>
              <a:rPr lang="en-GB" dirty="0" smtClean="0"/>
              <a:t>Facts and Opinions</a:t>
            </a:r>
            <a:endParaRPr lang="en-GB" dirty="0"/>
          </a:p>
        </p:txBody>
      </p:sp>
      <p:sp>
        <p:nvSpPr>
          <p:cNvPr id="4" name="Text Placeholder 3"/>
          <p:cNvSpPr>
            <a:spLocks noGrp="1"/>
          </p:cNvSpPr>
          <p:nvPr>
            <p:ph type="body" idx="1"/>
          </p:nvPr>
        </p:nvSpPr>
        <p:spPr/>
        <p:txBody>
          <a:bodyPr/>
          <a:lstStyle/>
          <a:p>
            <a:pPr algn="ctr"/>
            <a:r>
              <a:rPr lang="en-GB" dirty="0" smtClean="0"/>
              <a:t>Opinions  </a:t>
            </a:r>
            <a:endParaRPr lang="en-GB" dirty="0"/>
          </a:p>
        </p:txBody>
      </p:sp>
      <p:sp>
        <p:nvSpPr>
          <p:cNvPr id="6" name="Text Placeholder 5"/>
          <p:cNvSpPr>
            <a:spLocks noGrp="1"/>
          </p:cNvSpPr>
          <p:nvPr>
            <p:ph type="body" sz="half" idx="3"/>
          </p:nvPr>
        </p:nvSpPr>
        <p:spPr/>
        <p:txBody>
          <a:bodyPr/>
          <a:lstStyle/>
          <a:p>
            <a:pPr algn="ctr"/>
            <a:r>
              <a:rPr lang="en-GB" dirty="0" smtClean="0"/>
              <a:t>Facts </a:t>
            </a:r>
            <a:endParaRPr lang="en-GB" dirty="0"/>
          </a:p>
        </p:txBody>
      </p:sp>
      <p:sp>
        <p:nvSpPr>
          <p:cNvPr id="5" name="Content Placeholder 4"/>
          <p:cNvSpPr>
            <a:spLocks noGrp="1"/>
          </p:cNvSpPr>
          <p:nvPr>
            <p:ph sz="quarter" idx="2"/>
          </p:nvPr>
        </p:nvSpPr>
        <p:spPr/>
        <p:txBody>
          <a:bodyPr/>
          <a:lstStyle/>
          <a:p>
            <a:endParaRPr lang="en-GB" dirty="0" smtClean="0"/>
          </a:p>
          <a:p>
            <a:r>
              <a:rPr lang="en-GB" dirty="0" smtClean="0"/>
              <a:t>Belief that is believed to be true, but which is not based on proof or substantial evidence.</a:t>
            </a:r>
          </a:p>
          <a:p>
            <a:endParaRPr lang="en-GB" dirty="0" smtClean="0"/>
          </a:p>
          <a:p>
            <a:r>
              <a:rPr lang="en-GB" dirty="0" smtClean="0"/>
              <a:t>May be a personal point of view or held by a large number of people.</a:t>
            </a:r>
            <a:endParaRPr lang="en-GB" dirty="0"/>
          </a:p>
        </p:txBody>
      </p:sp>
      <p:sp>
        <p:nvSpPr>
          <p:cNvPr id="7" name="Content Placeholder 6"/>
          <p:cNvSpPr>
            <a:spLocks noGrp="1"/>
          </p:cNvSpPr>
          <p:nvPr>
            <p:ph sz="quarter" idx="4"/>
          </p:nvPr>
        </p:nvSpPr>
        <p:spPr>
          <a:xfrm>
            <a:off x="4643438" y="1285860"/>
            <a:ext cx="4041775" cy="4254522"/>
          </a:xfrm>
        </p:spPr>
        <p:txBody>
          <a:bodyPr>
            <a:normAutofit fontScale="92500" lnSpcReduction="10000"/>
          </a:bodyPr>
          <a:lstStyle/>
          <a:p>
            <a:r>
              <a:rPr lang="en-GB" dirty="0" smtClean="0"/>
              <a:t>Items of information that can be checked and proved – experience, observation, testing, comparison with evidence.</a:t>
            </a:r>
          </a:p>
          <a:p>
            <a:r>
              <a:rPr lang="en-GB" dirty="0" smtClean="0"/>
              <a:t>Facts can be disproved – as knowledge increases.</a:t>
            </a:r>
          </a:p>
          <a:p>
            <a:r>
              <a:rPr lang="en-GB" dirty="0" smtClean="0"/>
              <a:t>A fact checked against reputable evidence generally carries more weight than opinion – but that doesn’t mean it’s true.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Relevance and Irrelevance</a:t>
            </a:r>
            <a:endParaRPr lang="en-GB" dirty="0"/>
          </a:p>
        </p:txBody>
      </p:sp>
      <p:sp>
        <p:nvSpPr>
          <p:cNvPr id="7" name="Content Placeholder 6"/>
          <p:cNvSpPr>
            <a:spLocks noGrp="1"/>
          </p:cNvSpPr>
          <p:nvPr>
            <p:ph idx="1"/>
          </p:nvPr>
        </p:nvSpPr>
        <p:spPr/>
        <p:txBody>
          <a:bodyPr>
            <a:normAutofit fontScale="92500" lnSpcReduction="10000"/>
          </a:bodyPr>
          <a:lstStyle/>
          <a:p>
            <a:r>
              <a:rPr lang="en-GB" dirty="0" smtClean="0"/>
              <a:t>Necessary to give a good understanding of the issues.</a:t>
            </a:r>
          </a:p>
          <a:p>
            <a:r>
              <a:rPr lang="en-GB" i="1" dirty="0" smtClean="0"/>
              <a:t>Would the conclusion be different if that evidence (or reason) was not available?</a:t>
            </a:r>
          </a:p>
          <a:p>
            <a:pPr lvl="1"/>
            <a:endParaRPr lang="en-GB" dirty="0" smtClean="0"/>
          </a:p>
          <a:p>
            <a:pPr lvl="1"/>
            <a:r>
              <a:rPr lang="en-GB" dirty="0" smtClean="0"/>
              <a:t>Is the evidence relevant to the topic?</a:t>
            </a:r>
          </a:p>
          <a:p>
            <a:pPr lvl="1"/>
            <a:r>
              <a:rPr lang="en-GB" dirty="0" smtClean="0"/>
              <a:t>Is it needed to substantiate the reasoning?</a:t>
            </a:r>
          </a:p>
          <a:p>
            <a:pPr lvl="1"/>
            <a:r>
              <a:rPr lang="en-GB" dirty="0" smtClean="0"/>
              <a:t>Does it make a difference to the conclusion?</a:t>
            </a:r>
          </a:p>
          <a:p>
            <a:pPr lvl="1"/>
            <a:r>
              <a:rPr lang="en-GB" dirty="0" smtClean="0"/>
              <a:t>If so, does it support it or contradict it?</a:t>
            </a:r>
          </a:p>
          <a:p>
            <a:pPr lvl="1"/>
            <a:r>
              <a:rPr lang="en-GB" dirty="0" smtClean="0"/>
              <a:t>Is the evidence needed to substantiate interim conclusions?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Authenticity &amp; Validity</a:t>
            </a:r>
            <a:endParaRPr lang="en-GB" dirty="0"/>
          </a:p>
        </p:txBody>
      </p:sp>
      <p:sp>
        <p:nvSpPr>
          <p:cNvPr id="3" name="Content Placeholder 2"/>
          <p:cNvSpPr>
            <a:spLocks noGrp="1"/>
          </p:cNvSpPr>
          <p:nvPr>
            <p:ph idx="1"/>
          </p:nvPr>
        </p:nvSpPr>
        <p:spPr/>
        <p:txBody>
          <a:bodyPr>
            <a:normAutofit lnSpcReduction="10000"/>
          </a:bodyPr>
          <a:lstStyle/>
          <a:p>
            <a:r>
              <a:rPr lang="en-GB" dirty="0" smtClean="0"/>
              <a:t>Authentic evidence = of undisputed origin.</a:t>
            </a:r>
          </a:p>
          <a:p>
            <a:endParaRPr lang="en-GB" dirty="0"/>
          </a:p>
          <a:p>
            <a:r>
              <a:rPr lang="en-GB" dirty="0" smtClean="0"/>
              <a:t>Valid = meets the requirements agreed, or the conventions that are usually followed, for the circumstances.</a:t>
            </a:r>
          </a:p>
          <a:p>
            <a:endParaRPr lang="en-GB" dirty="0"/>
          </a:p>
          <a:p>
            <a:r>
              <a:rPr lang="en-GB" dirty="0" smtClean="0"/>
              <a:t>Evidence may not be valid if it is not authentic, if it is incomplete or is not based on sound reasoning.</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1785926"/>
            <a:ext cx="7858180" cy="642942"/>
          </a:xfrm>
        </p:spPr>
        <p:txBody>
          <a:bodyPr>
            <a:normAutofit fontScale="90000"/>
          </a:bodyPr>
          <a:lstStyle/>
          <a:p>
            <a:pPr algn="l"/>
            <a:r>
              <a:rPr lang="en-GB" sz="3600" dirty="0" smtClean="0"/>
              <a:t>Can the evidence be trusted?</a:t>
            </a:r>
            <a:r>
              <a:rPr lang="en-GB" dirty="0" smtClean="0"/>
              <a:t> </a:t>
            </a:r>
            <a:endParaRPr lang="en-GB" dirty="0"/>
          </a:p>
        </p:txBody>
      </p:sp>
      <p:sp>
        <p:nvSpPr>
          <p:cNvPr id="3" name="Content Placeholder 2"/>
          <p:cNvSpPr>
            <a:spLocks noGrp="1"/>
          </p:cNvSpPr>
          <p:nvPr>
            <p:ph sz="half" idx="1"/>
          </p:nvPr>
        </p:nvSpPr>
        <p:spPr>
          <a:xfrm>
            <a:off x="1000100" y="2571744"/>
            <a:ext cx="4038600" cy="3554419"/>
          </a:xfrm>
        </p:spPr>
        <p:txBody>
          <a:bodyPr>
            <a:normAutofit fontScale="92500"/>
          </a:bodyPr>
          <a:lstStyle/>
          <a:p>
            <a:endParaRPr lang="en-GB" dirty="0" smtClean="0"/>
          </a:p>
          <a:p>
            <a:r>
              <a:rPr lang="en-GB" dirty="0" smtClean="0"/>
              <a:t>Someone you know is trustworthy</a:t>
            </a:r>
          </a:p>
          <a:p>
            <a:r>
              <a:rPr lang="en-GB" dirty="0" smtClean="0"/>
              <a:t>A recognised expert</a:t>
            </a:r>
          </a:p>
          <a:p>
            <a:r>
              <a:rPr lang="en-GB" dirty="0" smtClean="0"/>
              <a:t>A person with no vested interest in the outcome</a:t>
            </a:r>
          </a:p>
          <a:p>
            <a:r>
              <a:rPr lang="en-GB" dirty="0" smtClean="0"/>
              <a:t>A reputable source</a:t>
            </a:r>
            <a:endParaRPr lang="en-GB" dirty="0"/>
          </a:p>
        </p:txBody>
      </p:sp>
      <p:sp>
        <p:nvSpPr>
          <p:cNvPr id="4" name="Content Placeholder 3"/>
          <p:cNvSpPr>
            <a:spLocks noGrp="1"/>
          </p:cNvSpPr>
          <p:nvPr>
            <p:ph sz="half" idx="2"/>
          </p:nvPr>
        </p:nvSpPr>
        <p:spPr>
          <a:xfrm>
            <a:off x="4929190" y="2500306"/>
            <a:ext cx="4038600" cy="3554419"/>
          </a:xfrm>
        </p:spPr>
        <p:txBody>
          <a:bodyPr>
            <a:normAutofit fontScale="92500"/>
          </a:bodyPr>
          <a:lstStyle/>
          <a:p>
            <a:endParaRPr lang="en-GB" dirty="0" smtClean="0"/>
          </a:p>
          <a:p>
            <a:r>
              <a:rPr lang="en-GB" dirty="0" smtClean="0"/>
              <a:t>If the evidence is stable over time – can be tested – it can be used to make predictions</a:t>
            </a:r>
          </a:p>
          <a:p>
            <a:r>
              <a:rPr lang="en-GB" i="1" dirty="0" smtClean="0"/>
              <a:t>If something worked once, is this sufficient to show that it will work next time?</a:t>
            </a:r>
            <a:endParaRPr lang="en-GB" i="1" dirty="0"/>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smtClean="0">
                <a:ln>
                  <a:noFill/>
                </a:ln>
                <a:solidFill>
                  <a:schemeClr val="tx1"/>
                </a:solidFill>
                <a:effectLst/>
                <a:uLnTx/>
                <a:uFillTx/>
                <a:latin typeface="+mj-lt"/>
                <a:ea typeface="+mj-ea"/>
                <a:cs typeface="+mj-cs"/>
              </a:rPr>
              <a:t>Reliability </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1020</TotalTime>
  <Words>929</Words>
  <Application>Microsoft Office PowerPoint</Application>
  <PresentationFormat>On-screen Show (4:3)</PresentationFormat>
  <Paragraphs>144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Gill Sans MT</vt:lpstr>
      <vt:lpstr>Verdana</vt:lpstr>
      <vt:lpstr>Wingdings 2</vt:lpstr>
      <vt:lpstr>Solstice</vt:lpstr>
      <vt:lpstr>Evaluating Evidence</vt:lpstr>
      <vt:lpstr>Learning outcomes</vt:lpstr>
      <vt:lpstr>Basic questioning</vt:lpstr>
      <vt:lpstr>Is a text worth reading?</vt:lpstr>
      <vt:lpstr>Reputable sources</vt:lpstr>
      <vt:lpstr>Facts and Opinions</vt:lpstr>
      <vt:lpstr>Relevance and Irrelevance</vt:lpstr>
      <vt:lpstr>Authenticity &amp; Validity</vt:lpstr>
      <vt:lpstr>Can the evidence be trusted? </vt:lpstr>
      <vt:lpstr>Currency </vt:lpstr>
      <vt:lpstr>Seminal Works</vt:lpstr>
      <vt:lpstr>What counts as evidence?</vt:lpstr>
      <vt:lpstr>A Hierarchy of evidence </vt:lpstr>
      <vt:lpstr>Activity : Hierarchy of Evidence</vt:lpstr>
      <vt:lpstr>Basic Hierarchy of strength of evidence about effectiveness</vt:lpstr>
      <vt:lpstr>Think about...</vt:lpstr>
      <vt:lpstr>Learning outcomes revisited</vt:lpstr>
    </vt:vector>
  </TitlesOfParts>
  <Company>New College Durham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Evidence</dc:title>
  <dc:creator>108257</dc:creator>
  <cp:lastModifiedBy>Christine Lockey</cp:lastModifiedBy>
  <cp:revision>33</cp:revision>
  <dcterms:created xsi:type="dcterms:W3CDTF">2010-03-11T16:24:24Z</dcterms:created>
  <dcterms:modified xsi:type="dcterms:W3CDTF">2016-03-16T17:08:33Z</dcterms:modified>
</cp:coreProperties>
</file>