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310" r:id="rId3"/>
    <p:sldId id="279" r:id="rId4"/>
    <p:sldId id="281" r:id="rId5"/>
    <p:sldId id="286" r:id="rId6"/>
    <p:sldId id="280" r:id="rId7"/>
    <p:sldId id="282" r:id="rId8"/>
    <p:sldId id="283" r:id="rId9"/>
    <p:sldId id="284" r:id="rId10"/>
    <p:sldId id="285" r:id="rId11"/>
    <p:sldId id="326" r:id="rId12"/>
    <p:sldId id="27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D8B4FA-8624-4F6B-8066-7B2F198C8AAE}" type="doc">
      <dgm:prSet loTypeId="urn:microsoft.com/office/officeart/2005/8/layout/default" loCatId="list" qsTypeId="urn:microsoft.com/office/officeart/2005/8/quickstyle/simple4" qsCatId="simple" csTypeId="urn:microsoft.com/office/officeart/2005/8/colors/accent2_2" csCatId="accent2" phldr="1"/>
      <dgm:spPr/>
      <dgm:t>
        <a:bodyPr/>
        <a:lstStyle/>
        <a:p>
          <a:endParaRPr lang="en-US"/>
        </a:p>
      </dgm:t>
    </dgm:pt>
    <dgm:pt modelId="{10920627-98EC-49FB-B003-C1E6FDCB6D90}">
      <dgm:prSet/>
      <dgm:spPr/>
      <dgm:t>
        <a:bodyPr/>
        <a:lstStyle/>
        <a:p>
          <a:r>
            <a:rPr lang="en-GB" dirty="0"/>
            <a:t>The module will provide students with an understanding of evidence-based approaches within Health and Social Care linking to service improvements.</a:t>
          </a:r>
          <a:endParaRPr lang="en-US" dirty="0"/>
        </a:p>
      </dgm:t>
    </dgm:pt>
    <dgm:pt modelId="{64FAE9E5-5A5B-4835-9F78-177EF2B8329E}" type="parTrans" cxnId="{392899A6-C2DB-4630-8EA3-7A3A38BC66DA}">
      <dgm:prSet/>
      <dgm:spPr/>
      <dgm:t>
        <a:bodyPr/>
        <a:lstStyle/>
        <a:p>
          <a:endParaRPr lang="en-US"/>
        </a:p>
      </dgm:t>
    </dgm:pt>
    <dgm:pt modelId="{659BCFEE-B5FB-4750-8029-5DFEF7A70C26}" type="sibTrans" cxnId="{392899A6-C2DB-4630-8EA3-7A3A38BC66DA}">
      <dgm:prSet/>
      <dgm:spPr/>
      <dgm:t>
        <a:bodyPr/>
        <a:lstStyle/>
        <a:p>
          <a:endParaRPr lang="en-US"/>
        </a:p>
      </dgm:t>
    </dgm:pt>
    <dgm:pt modelId="{00CEDE60-85EC-46E8-9A24-FEF3E0928AF0}">
      <dgm:prSet/>
      <dgm:spPr/>
      <dgm:t>
        <a:bodyPr/>
        <a:lstStyle/>
        <a:p>
          <a:r>
            <a:rPr lang="en-GB" dirty="0"/>
            <a:t>In order to make the best decisions, valid information about prevention, diagnosis, prognosis and treatment are just some of the daily key judgements professionals must make. The traditional sources for this information are inadequate because they are out of date (textbooks), frequently wrong (experts), ineffective (didactic continuing medical education), or too overwhelming in their volume and too variable in their validity for practical clinical use.</a:t>
          </a:r>
          <a:endParaRPr lang="en-US" dirty="0"/>
        </a:p>
      </dgm:t>
    </dgm:pt>
    <dgm:pt modelId="{3C469C35-7B9A-4F40-917F-FD07034C7B11}" type="parTrans" cxnId="{94F4B394-BE23-40C3-98E5-FE843D98DC5E}">
      <dgm:prSet/>
      <dgm:spPr/>
      <dgm:t>
        <a:bodyPr/>
        <a:lstStyle/>
        <a:p>
          <a:endParaRPr lang="en-US"/>
        </a:p>
      </dgm:t>
    </dgm:pt>
    <dgm:pt modelId="{A952627A-5004-4BD1-9094-E9A5A9B44FA2}" type="sibTrans" cxnId="{94F4B394-BE23-40C3-98E5-FE843D98DC5E}">
      <dgm:prSet/>
      <dgm:spPr/>
      <dgm:t>
        <a:bodyPr/>
        <a:lstStyle/>
        <a:p>
          <a:endParaRPr lang="en-US"/>
        </a:p>
      </dgm:t>
    </dgm:pt>
    <dgm:pt modelId="{217A8E64-FFB6-4EED-BE81-8279F877F795}">
      <dgm:prSet/>
      <dgm:spPr/>
      <dgm:t>
        <a:bodyPr/>
        <a:lstStyle/>
        <a:p>
          <a:r>
            <a:rPr lang="en-GB" dirty="0"/>
            <a:t>Therefore, the ability to extract key evidence to synthesise best outcomes for service improvement is fundamental to sustain a safe and viable health and social care sector. </a:t>
          </a:r>
          <a:endParaRPr lang="en-US" dirty="0"/>
        </a:p>
      </dgm:t>
    </dgm:pt>
    <dgm:pt modelId="{8B2508CA-97C4-4297-8CB1-C0756569B71A}" type="parTrans" cxnId="{2EFE6749-A332-4BD6-B59B-0BD4C7AA7CD3}">
      <dgm:prSet/>
      <dgm:spPr/>
      <dgm:t>
        <a:bodyPr/>
        <a:lstStyle/>
        <a:p>
          <a:endParaRPr lang="en-US"/>
        </a:p>
      </dgm:t>
    </dgm:pt>
    <dgm:pt modelId="{C88E051C-0C55-4E4D-8A99-6690BBE702C5}" type="sibTrans" cxnId="{2EFE6749-A332-4BD6-B59B-0BD4C7AA7CD3}">
      <dgm:prSet/>
      <dgm:spPr/>
      <dgm:t>
        <a:bodyPr/>
        <a:lstStyle/>
        <a:p>
          <a:endParaRPr lang="en-US"/>
        </a:p>
      </dgm:t>
    </dgm:pt>
    <dgm:pt modelId="{12692A3E-DE65-4CAA-B41E-50E4837D3306}">
      <dgm:prSet/>
      <dgm:spPr/>
      <dgm:t>
        <a:bodyPr/>
        <a:lstStyle/>
        <a:p>
          <a:r>
            <a:rPr lang="en-GB" dirty="0"/>
            <a:t>Fundamental research and evidence-based skills will be introduced as the foundation for the course. Having these essential skills will allow for strong critical analysis based upon best evidence available. </a:t>
          </a:r>
          <a:endParaRPr lang="en-US" dirty="0"/>
        </a:p>
      </dgm:t>
    </dgm:pt>
    <dgm:pt modelId="{664E61BD-446B-4E5A-BF9C-92BC7E71695B}" type="parTrans" cxnId="{A17FFAA8-BEF3-4F3D-BC00-DE3A3C9066C5}">
      <dgm:prSet/>
      <dgm:spPr/>
      <dgm:t>
        <a:bodyPr/>
        <a:lstStyle/>
        <a:p>
          <a:endParaRPr lang="en-US"/>
        </a:p>
      </dgm:t>
    </dgm:pt>
    <dgm:pt modelId="{7E477509-3A23-4D76-B976-89575CB3E0CD}" type="sibTrans" cxnId="{A17FFAA8-BEF3-4F3D-BC00-DE3A3C9066C5}">
      <dgm:prSet/>
      <dgm:spPr/>
      <dgm:t>
        <a:bodyPr/>
        <a:lstStyle/>
        <a:p>
          <a:endParaRPr lang="en-US"/>
        </a:p>
      </dgm:t>
    </dgm:pt>
    <dgm:pt modelId="{B8D073BB-FB58-4EF9-8EE5-D096B839C947}">
      <dgm:prSet/>
      <dgm:spPr/>
      <dgm:t>
        <a:bodyPr/>
        <a:lstStyle/>
        <a:p>
          <a:r>
            <a:rPr lang="en-GB" dirty="0"/>
            <a:t>This module will support learning for all other modules within this course at level 4 and progression into Level 5. </a:t>
          </a:r>
          <a:endParaRPr lang="en-US" dirty="0"/>
        </a:p>
      </dgm:t>
    </dgm:pt>
    <dgm:pt modelId="{D289E688-81CF-4D5D-A726-81AA2D99D9AE}" type="parTrans" cxnId="{B2ECCB92-B71C-4E2C-84C9-561D0207D932}">
      <dgm:prSet/>
      <dgm:spPr/>
      <dgm:t>
        <a:bodyPr/>
        <a:lstStyle/>
        <a:p>
          <a:endParaRPr lang="en-US"/>
        </a:p>
      </dgm:t>
    </dgm:pt>
    <dgm:pt modelId="{7FA54BC5-19BA-426C-B690-243699C6659F}" type="sibTrans" cxnId="{B2ECCB92-B71C-4E2C-84C9-561D0207D932}">
      <dgm:prSet/>
      <dgm:spPr/>
      <dgm:t>
        <a:bodyPr/>
        <a:lstStyle/>
        <a:p>
          <a:endParaRPr lang="en-US"/>
        </a:p>
      </dgm:t>
    </dgm:pt>
    <dgm:pt modelId="{42FAA6C4-D616-49EE-8EED-B37FD09AC16B}" type="pres">
      <dgm:prSet presAssocID="{EFD8B4FA-8624-4F6B-8066-7B2F198C8AAE}" presName="diagram" presStyleCnt="0">
        <dgm:presLayoutVars>
          <dgm:dir/>
          <dgm:resizeHandles val="exact"/>
        </dgm:presLayoutVars>
      </dgm:prSet>
      <dgm:spPr/>
    </dgm:pt>
    <dgm:pt modelId="{71B8319D-0ECD-4299-B537-5A74AECD40C8}" type="pres">
      <dgm:prSet presAssocID="{10920627-98EC-49FB-B003-C1E6FDCB6D90}" presName="node" presStyleLbl="node1" presStyleIdx="0" presStyleCnt="5" custScaleY="182770">
        <dgm:presLayoutVars>
          <dgm:bulletEnabled val="1"/>
        </dgm:presLayoutVars>
      </dgm:prSet>
      <dgm:spPr/>
    </dgm:pt>
    <dgm:pt modelId="{D923684C-E456-4266-BB5B-AE2FC55AC0A3}" type="pres">
      <dgm:prSet presAssocID="{659BCFEE-B5FB-4750-8029-5DFEF7A70C26}" presName="sibTrans" presStyleCnt="0"/>
      <dgm:spPr/>
    </dgm:pt>
    <dgm:pt modelId="{4292510B-8DC8-4290-9E8C-3A7E6EB26703}" type="pres">
      <dgm:prSet presAssocID="{00CEDE60-85EC-46E8-9A24-FEF3E0928AF0}" presName="node" presStyleLbl="node1" presStyleIdx="1" presStyleCnt="5" custScaleY="182770">
        <dgm:presLayoutVars>
          <dgm:bulletEnabled val="1"/>
        </dgm:presLayoutVars>
      </dgm:prSet>
      <dgm:spPr/>
    </dgm:pt>
    <dgm:pt modelId="{803FA3E4-6CAC-448B-A9F0-59D25E8B7DC8}" type="pres">
      <dgm:prSet presAssocID="{A952627A-5004-4BD1-9094-E9A5A9B44FA2}" presName="sibTrans" presStyleCnt="0"/>
      <dgm:spPr/>
    </dgm:pt>
    <dgm:pt modelId="{BA4EE3CA-0FEE-49A6-A42D-0171729A94D7}" type="pres">
      <dgm:prSet presAssocID="{217A8E64-FFB6-4EED-BE81-8279F877F795}" presName="node" presStyleLbl="node1" presStyleIdx="2" presStyleCnt="5" custScaleY="182770">
        <dgm:presLayoutVars>
          <dgm:bulletEnabled val="1"/>
        </dgm:presLayoutVars>
      </dgm:prSet>
      <dgm:spPr/>
    </dgm:pt>
    <dgm:pt modelId="{11ACBAB6-484D-4205-BD33-68F8E17AA284}" type="pres">
      <dgm:prSet presAssocID="{C88E051C-0C55-4E4D-8A99-6690BBE702C5}" presName="sibTrans" presStyleCnt="0"/>
      <dgm:spPr/>
    </dgm:pt>
    <dgm:pt modelId="{51E3ED3F-C7E2-4419-A11C-9FE56650CC66}" type="pres">
      <dgm:prSet presAssocID="{12692A3E-DE65-4CAA-B41E-50E4837D3306}" presName="node" presStyleLbl="node1" presStyleIdx="3" presStyleCnt="5" custScaleX="144871">
        <dgm:presLayoutVars>
          <dgm:bulletEnabled val="1"/>
        </dgm:presLayoutVars>
      </dgm:prSet>
      <dgm:spPr/>
    </dgm:pt>
    <dgm:pt modelId="{C3937988-A1B5-4E93-8493-ABF508534841}" type="pres">
      <dgm:prSet presAssocID="{7E477509-3A23-4D76-B976-89575CB3E0CD}" presName="sibTrans" presStyleCnt="0"/>
      <dgm:spPr/>
    </dgm:pt>
    <dgm:pt modelId="{C268304C-7215-40A4-ABFA-99451AB443B7}" type="pres">
      <dgm:prSet presAssocID="{B8D073BB-FB58-4EF9-8EE5-D096B839C947}" presName="node" presStyleLbl="node1" presStyleIdx="4" presStyleCnt="5" custScaleX="127423">
        <dgm:presLayoutVars>
          <dgm:bulletEnabled val="1"/>
        </dgm:presLayoutVars>
      </dgm:prSet>
      <dgm:spPr/>
    </dgm:pt>
  </dgm:ptLst>
  <dgm:cxnLst>
    <dgm:cxn modelId="{2EFE6749-A332-4BD6-B59B-0BD4C7AA7CD3}" srcId="{EFD8B4FA-8624-4F6B-8066-7B2F198C8AAE}" destId="{217A8E64-FFB6-4EED-BE81-8279F877F795}" srcOrd="2" destOrd="0" parTransId="{8B2508CA-97C4-4297-8CB1-C0756569B71A}" sibTransId="{C88E051C-0C55-4E4D-8A99-6690BBE702C5}"/>
    <dgm:cxn modelId="{B2ECCB92-B71C-4E2C-84C9-561D0207D932}" srcId="{EFD8B4FA-8624-4F6B-8066-7B2F198C8AAE}" destId="{B8D073BB-FB58-4EF9-8EE5-D096B839C947}" srcOrd="4" destOrd="0" parTransId="{D289E688-81CF-4D5D-A726-81AA2D99D9AE}" sibTransId="{7FA54BC5-19BA-426C-B690-243699C6659F}"/>
    <dgm:cxn modelId="{94F4B394-BE23-40C3-98E5-FE843D98DC5E}" srcId="{EFD8B4FA-8624-4F6B-8066-7B2F198C8AAE}" destId="{00CEDE60-85EC-46E8-9A24-FEF3E0928AF0}" srcOrd="1" destOrd="0" parTransId="{3C469C35-7B9A-4F40-917F-FD07034C7B11}" sibTransId="{A952627A-5004-4BD1-9094-E9A5A9B44FA2}"/>
    <dgm:cxn modelId="{0774B4A5-F9A6-432B-B221-E669DE30E145}" type="presOf" srcId="{B8D073BB-FB58-4EF9-8EE5-D096B839C947}" destId="{C268304C-7215-40A4-ABFA-99451AB443B7}" srcOrd="0" destOrd="0" presId="urn:microsoft.com/office/officeart/2005/8/layout/default"/>
    <dgm:cxn modelId="{392899A6-C2DB-4630-8EA3-7A3A38BC66DA}" srcId="{EFD8B4FA-8624-4F6B-8066-7B2F198C8AAE}" destId="{10920627-98EC-49FB-B003-C1E6FDCB6D90}" srcOrd="0" destOrd="0" parTransId="{64FAE9E5-5A5B-4835-9F78-177EF2B8329E}" sibTransId="{659BCFEE-B5FB-4750-8029-5DFEF7A70C26}"/>
    <dgm:cxn modelId="{A17FFAA8-BEF3-4F3D-BC00-DE3A3C9066C5}" srcId="{EFD8B4FA-8624-4F6B-8066-7B2F198C8AAE}" destId="{12692A3E-DE65-4CAA-B41E-50E4837D3306}" srcOrd="3" destOrd="0" parTransId="{664E61BD-446B-4E5A-BF9C-92BC7E71695B}" sibTransId="{7E477509-3A23-4D76-B976-89575CB3E0CD}"/>
    <dgm:cxn modelId="{7BC163B5-C984-47C2-B03D-33D53D482348}" type="presOf" srcId="{217A8E64-FFB6-4EED-BE81-8279F877F795}" destId="{BA4EE3CA-0FEE-49A6-A42D-0171729A94D7}" srcOrd="0" destOrd="0" presId="urn:microsoft.com/office/officeart/2005/8/layout/default"/>
    <dgm:cxn modelId="{E5472FC2-0078-406B-953A-FE953F732D1A}" type="presOf" srcId="{EFD8B4FA-8624-4F6B-8066-7B2F198C8AAE}" destId="{42FAA6C4-D616-49EE-8EED-B37FD09AC16B}" srcOrd="0" destOrd="0" presId="urn:microsoft.com/office/officeart/2005/8/layout/default"/>
    <dgm:cxn modelId="{2C7EFCD3-C442-4FE1-BA5C-9B1F4C3F1C3B}" type="presOf" srcId="{10920627-98EC-49FB-B003-C1E6FDCB6D90}" destId="{71B8319D-0ECD-4299-B537-5A74AECD40C8}" srcOrd="0" destOrd="0" presId="urn:microsoft.com/office/officeart/2005/8/layout/default"/>
    <dgm:cxn modelId="{33BEE0E6-437F-4467-8F4C-0ED594FE4417}" type="presOf" srcId="{12692A3E-DE65-4CAA-B41E-50E4837D3306}" destId="{51E3ED3F-C7E2-4419-A11C-9FE56650CC66}" srcOrd="0" destOrd="0" presId="urn:microsoft.com/office/officeart/2005/8/layout/default"/>
    <dgm:cxn modelId="{5D1CCCE7-2AB5-4E36-91EF-CF20A4E76E66}" type="presOf" srcId="{00CEDE60-85EC-46E8-9A24-FEF3E0928AF0}" destId="{4292510B-8DC8-4290-9E8C-3A7E6EB26703}" srcOrd="0" destOrd="0" presId="urn:microsoft.com/office/officeart/2005/8/layout/default"/>
    <dgm:cxn modelId="{045361C1-692E-4CA8-813F-6611EEECE02E}" type="presParOf" srcId="{42FAA6C4-D616-49EE-8EED-B37FD09AC16B}" destId="{71B8319D-0ECD-4299-B537-5A74AECD40C8}" srcOrd="0" destOrd="0" presId="urn:microsoft.com/office/officeart/2005/8/layout/default"/>
    <dgm:cxn modelId="{E223D9C7-BAF9-47DB-BB52-E9D5D6B7152E}" type="presParOf" srcId="{42FAA6C4-D616-49EE-8EED-B37FD09AC16B}" destId="{D923684C-E456-4266-BB5B-AE2FC55AC0A3}" srcOrd="1" destOrd="0" presId="urn:microsoft.com/office/officeart/2005/8/layout/default"/>
    <dgm:cxn modelId="{8D3F62FB-2C1C-414A-B5E4-A9C6EA2526E9}" type="presParOf" srcId="{42FAA6C4-D616-49EE-8EED-B37FD09AC16B}" destId="{4292510B-8DC8-4290-9E8C-3A7E6EB26703}" srcOrd="2" destOrd="0" presId="urn:microsoft.com/office/officeart/2005/8/layout/default"/>
    <dgm:cxn modelId="{E5CD4049-0DC0-4126-9355-C88DBE5849D7}" type="presParOf" srcId="{42FAA6C4-D616-49EE-8EED-B37FD09AC16B}" destId="{803FA3E4-6CAC-448B-A9F0-59D25E8B7DC8}" srcOrd="3" destOrd="0" presId="urn:microsoft.com/office/officeart/2005/8/layout/default"/>
    <dgm:cxn modelId="{E05D565D-DFDD-447A-A8AF-0930CAC5962A}" type="presParOf" srcId="{42FAA6C4-D616-49EE-8EED-B37FD09AC16B}" destId="{BA4EE3CA-0FEE-49A6-A42D-0171729A94D7}" srcOrd="4" destOrd="0" presId="urn:microsoft.com/office/officeart/2005/8/layout/default"/>
    <dgm:cxn modelId="{2702E938-5502-4911-8CD8-C2D1908613F1}" type="presParOf" srcId="{42FAA6C4-D616-49EE-8EED-B37FD09AC16B}" destId="{11ACBAB6-484D-4205-BD33-68F8E17AA284}" srcOrd="5" destOrd="0" presId="urn:microsoft.com/office/officeart/2005/8/layout/default"/>
    <dgm:cxn modelId="{8F8FBA8B-AA97-42F3-993D-0BBB6501C3A0}" type="presParOf" srcId="{42FAA6C4-D616-49EE-8EED-B37FD09AC16B}" destId="{51E3ED3F-C7E2-4419-A11C-9FE56650CC66}" srcOrd="6" destOrd="0" presId="urn:microsoft.com/office/officeart/2005/8/layout/default"/>
    <dgm:cxn modelId="{F3E99C15-07BD-4205-AD78-F2DE8F8A2707}" type="presParOf" srcId="{42FAA6C4-D616-49EE-8EED-B37FD09AC16B}" destId="{C3937988-A1B5-4E93-8493-ABF508534841}" srcOrd="7" destOrd="0" presId="urn:microsoft.com/office/officeart/2005/8/layout/default"/>
    <dgm:cxn modelId="{32ECF36E-2112-4F71-9ED0-719316A45A86}" type="presParOf" srcId="{42FAA6C4-D616-49EE-8EED-B37FD09AC16B}" destId="{C268304C-7215-40A4-ABFA-99451AB443B7}"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1B6025C-5718-434B-94D2-FA29425406DB}"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02AB28E6-7F28-4E8E-AE0D-ABBEEA897A84}">
      <dgm:prSet/>
      <dgm:spPr/>
      <dgm:t>
        <a:bodyPr/>
        <a:lstStyle/>
        <a:p>
          <a:r>
            <a:rPr lang="en-GB"/>
            <a:t>Work with others formally and informally taking responsibility for an agreed area of shared activity.</a:t>
          </a:r>
          <a:endParaRPr lang="en-US"/>
        </a:p>
      </dgm:t>
    </dgm:pt>
    <dgm:pt modelId="{59F2939B-88A1-48E7-8B6B-63A88FE0DC70}" type="parTrans" cxnId="{32853015-000D-4367-B208-52944629AE93}">
      <dgm:prSet/>
      <dgm:spPr/>
      <dgm:t>
        <a:bodyPr/>
        <a:lstStyle/>
        <a:p>
          <a:endParaRPr lang="en-US"/>
        </a:p>
      </dgm:t>
    </dgm:pt>
    <dgm:pt modelId="{3657DC33-EBF0-4D18-82E5-A5D3268F04D9}" type="sibTrans" cxnId="{32853015-000D-4367-B208-52944629AE93}">
      <dgm:prSet/>
      <dgm:spPr/>
      <dgm:t>
        <a:bodyPr/>
        <a:lstStyle/>
        <a:p>
          <a:endParaRPr lang="en-US"/>
        </a:p>
      </dgm:t>
    </dgm:pt>
    <dgm:pt modelId="{18ACEBB1-92B8-41A2-8294-18B2E23AE556}">
      <dgm:prSet/>
      <dgm:spPr/>
      <dgm:t>
        <a:bodyPr/>
        <a:lstStyle/>
        <a:p>
          <a:r>
            <a:rPr lang="en-GB" dirty="0"/>
            <a:t>Developing communication skills using appropriate academic conventions in the production and presentation of work.</a:t>
          </a:r>
          <a:endParaRPr lang="en-US" dirty="0"/>
        </a:p>
      </dgm:t>
    </dgm:pt>
    <dgm:pt modelId="{B3E80DD7-E313-4993-B5D9-C843CCDBD708}" type="parTrans" cxnId="{D88B9B5A-B877-443F-BF75-CEA247CED435}">
      <dgm:prSet/>
      <dgm:spPr/>
      <dgm:t>
        <a:bodyPr/>
        <a:lstStyle/>
        <a:p>
          <a:endParaRPr lang="en-US"/>
        </a:p>
      </dgm:t>
    </dgm:pt>
    <dgm:pt modelId="{5682D76A-E365-4513-AA5C-CC603AB920E3}" type="sibTrans" cxnId="{D88B9B5A-B877-443F-BF75-CEA247CED435}">
      <dgm:prSet/>
      <dgm:spPr/>
      <dgm:t>
        <a:bodyPr/>
        <a:lstStyle/>
        <a:p>
          <a:endParaRPr lang="en-US"/>
        </a:p>
      </dgm:t>
    </dgm:pt>
    <dgm:pt modelId="{97F3169F-B312-4FFB-A94F-0884B49F4CEF}">
      <dgm:prSet/>
      <dgm:spPr/>
      <dgm:t>
        <a:bodyPr/>
        <a:lstStyle/>
        <a:p>
          <a:r>
            <a:rPr lang="en-GB" dirty="0"/>
            <a:t>Develop the skills of an independent student communicate with others in a clear and articulate manner, develop the ability to undertake autonomous and lifelong learning, particularly for evidence-based approaches. </a:t>
          </a:r>
          <a:endParaRPr lang="en-US" dirty="0"/>
        </a:p>
      </dgm:t>
    </dgm:pt>
    <dgm:pt modelId="{A3BAEAA4-AF8B-4C15-AD3E-A6E701CB394B}" type="parTrans" cxnId="{EDB7C915-1459-4CA4-B9E9-D34A337264F2}">
      <dgm:prSet/>
      <dgm:spPr/>
      <dgm:t>
        <a:bodyPr/>
        <a:lstStyle/>
        <a:p>
          <a:endParaRPr lang="en-US"/>
        </a:p>
      </dgm:t>
    </dgm:pt>
    <dgm:pt modelId="{1D543818-2800-4E5C-A8E7-264D1C1904C4}" type="sibTrans" cxnId="{EDB7C915-1459-4CA4-B9E9-D34A337264F2}">
      <dgm:prSet/>
      <dgm:spPr/>
      <dgm:t>
        <a:bodyPr/>
        <a:lstStyle/>
        <a:p>
          <a:endParaRPr lang="en-US"/>
        </a:p>
      </dgm:t>
    </dgm:pt>
    <dgm:pt modelId="{76E63639-2550-4028-8063-6251C2D22893}" type="pres">
      <dgm:prSet presAssocID="{E1B6025C-5718-434B-94D2-FA29425406DB}" presName="outerComposite" presStyleCnt="0">
        <dgm:presLayoutVars>
          <dgm:chMax val="5"/>
          <dgm:dir/>
          <dgm:resizeHandles val="exact"/>
        </dgm:presLayoutVars>
      </dgm:prSet>
      <dgm:spPr/>
    </dgm:pt>
    <dgm:pt modelId="{65FDA02E-66EF-4633-B62C-A22AE0FDE0D9}" type="pres">
      <dgm:prSet presAssocID="{E1B6025C-5718-434B-94D2-FA29425406DB}" presName="dummyMaxCanvas" presStyleCnt="0">
        <dgm:presLayoutVars/>
      </dgm:prSet>
      <dgm:spPr/>
    </dgm:pt>
    <dgm:pt modelId="{86A85FE9-1369-450B-ACA2-5648BA1D9E79}" type="pres">
      <dgm:prSet presAssocID="{E1B6025C-5718-434B-94D2-FA29425406DB}" presName="ThreeNodes_1" presStyleLbl="node1" presStyleIdx="0" presStyleCnt="3">
        <dgm:presLayoutVars>
          <dgm:bulletEnabled val="1"/>
        </dgm:presLayoutVars>
      </dgm:prSet>
      <dgm:spPr/>
    </dgm:pt>
    <dgm:pt modelId="{AB4F6C09-2087-4230-ABB2-3A9030CBE7E0}" type="pres">
      <dgm:prSet presAssocID="{E1B6025C-5718-434B-94D2-FA29425406DB}" presName="ThreeNodes_2" presStyleLbl="node1" presStyleIdx="1" presStyleCnt="3">
        <dgm:presLayoutVars>
          <dgm:bulletEnabled val="1"/>
        </dgm:presLayoutVars>
      </dgm:prSet>
      <dgm:spPr/>
    </dgm:pt>
    <dgm:pt modelId="{EBEEEA7E-2849-4A1B-8212-C38A105F7468}" type="pres">
      <dgm:prSet presAssocID="{E1B6025C-5718-434B-94D2-FA29425406DB}" presName="ThreeNodes_3" presStyleLbl="node1" presStyleIdx="2" presStyleCnt="3">
        <dgm:presLayoutVars>
          <dgm:bulletEnabled val="1"/>
        </dgm:presLayoutVars>
      </dgm:prSet>
      <dgm:spPr/>
    </dgm:pt>
    <dgm:pt modelId="{2A46314B-50DB-43CD-8C0F-453F8119E8AD}" type="pres">
      <dgm:prSet presAssocID="{E1B6025C-5718-434B-94D2-FA29425406DB}" presName="ThreeConn_1-2" presStyleLbl="fgAccFollowNode1" presStyleIdx="0" presStyleCnt="2">
        <dgm:presLayoutVars>
          <dgm:bulletEnabled val="1"/>
        </dgm:presLayoutVars>
      </dgm:prSet>
      <dgm:spPr/>
    </dgm:pt>
    <dgm:pt modelId="{C3AE90B2-8A8D-4CE2-B94D-61A52C74F962}" type="pres">
      <dgm:prSet presAssocID="{E1B6025C-5718-434B-94D2-FA29425406DB}" presName="ThreeConn_2-3" presStyleLbl="fgAccFollowNode1" presStyleIdx="1" presStyleCnt="2">
        <dgm:presLayoutVars>
          <dgm:bulletEnabled val="1"/>
        </dgm:presLayoutVars>
      </dgm:prSet>
      <dgm:spPr/>
    </dgm:pt>
    <dgm:pt modelId="{B485D16D-5499-4776-9465-F18122A3092E}" type="pres">
      <dgm:prSet presAssocID="{E1B6025C-5718-434B-94D2-FA29425406DB}" presName="ThreeNodes_1_text" presStyleLbl="node1" presStyleIdx="2" presStyleCnt="3">
        <dgm:presLayoutVars>
          <dgm:bulletEnabled val="1"/>
        </dgm:presLayoutVars>
      </dgm:prSet>
      <dgm:spPr/>
    </dgm:pt>
    <dgm:pt modelId="{986BFE89-89CD-455E-9677-87D3742BE5C0}" type="pres">
      <dgm:prSet presAssocID="{E1B6025C-5718-434B-94D2-FA29425406DB}" presName="ThreeNodes_2_text" presStyleLbl="node1" presStyleIdx="2" presStyleCnt="3">
        <dgm:presLayoutVars>
          <dgm:bulletEnabled val="1"/>
        </dgm:presLayoutVars>
      </dgm:prSet>
      <dgm:spPr/>
    </dgm:pt>
    <dgm:pt modelId="{5956264C-3B08-4470-A553-47B8A1BC75E2}" type="pres">
      <dgm:prSet presAssocID="{E1B6025C-5718-434B-94D2-FA29425406DB}" presName="ThreeNodes_3_text" presStyleLbl="node1" presStyleIdx="2" presStyleCnt="3">
        <dgm:presLayoutVars>
          <dgm:bulletEnabled val="1"/>
        </dgm:presLayoutVars>
      </dgm:prSet>
      <dgm:spPr/>
    </dgm:pt>
  </dgm:ptLst>
  <dgm:cxnLst>
    <dgm:cxn modelId="{32853015-000D-4367-B208-52944629AE93}" srcId="{E1B6025C-5718-434B-94D2-FA29425406DB}" destId="{02AB28E6-7F28-4E8E-AE0D-ABBEEA897A84}" srcOrd="0" destOrd="0" parTransId="{59F2939B-88A1-48E7-8B6B-63A88FE0DC70}" sibTransId="{3657DC33-EBF0-4D18-82E5-A5D3268F04D9}"/>
    <dgm:cxn modelId="{EDB7C915-1459-4CA4-B9E9-D34A337264F2}" srcId="{E1B6025C-5718-434B-94D2-FA29425406DB}" destId="{97F3169F-B312-4FFB-A94F-0884B49F4CEF}" srcOrd="2" destOrd="0" parTransId="{A3BAEAA4-AF8B-4C15-AD3E-A6E701CB394B}" sibTransId="{1D543818-2800-4E5C-A8E7-264D1C1904C4}"/>
    <dgm:cxn modelId="{3A21595C-B3F3-4F54-83E6-CC5D6C706990}" type="presOf" srcId="{E1B6025C-5718-434B-94D2-FA29425406DB}" destId="{76E63639-2550-4028-8063-6251C2D22893}" srcOrd="0" destOrd="0" presId="urn:microsoft.com/office/officeart/2005/8/layout/vProcess5"/>
    <dgm:cxn modelId="{E7464344-DBC7-4823-99A4-534EF4A8B98B}" type="presOf" srcId="{5682D76A-E365-4513-AA5C-CC603AB920E3}" destId="{C3AE90B2-8A8D-4CE2-B94D-61A52C74F962}" srcOrd="0" destOrd="0" presId="urn:microsoft.com/office/officeart/2005/8/layout/vProcess5"/>
    <dgm:cxn modelId="{D3A66E4E-57B2-4334-8745-AD2DAC22642E}" type="presOf" srcId="{02AB28E6-7F28-4E8E-AE0D-ABBEEA897A84}" destId="{86A85FE9-1369-450B-ACA2-5648BA1D9E79}" srcOrd="0" destOrd="0" presId="urn:microsoft.com/office/officeart/2005/8/layout/vProcess5"/>
    <dgm:cxn modelId="{22E83450-56BA-4B3B-B823-120A6BE16A8F}" type="presOf" srcId="{3657DC33-EBF0-4D18-82E5-A5D3268F04D9}" destId="{2A46314B-50DB-43CD-8C0F-453F8119E8AD}" srcOrd="0" destOrd="0" presId="urn:microsoft.com/office/officeart/2005/8/layout/vProcess5"/>
    <dgm:cxn modelId="{D88B9B5A-B877-443F-BF75-CEA247CED435}" srcId="{E1B6025C-5718-434B-94D2-FA29425406DB}" destId="{18ACEBB1-92B8-41A2-8294-18B2E23AE556}" srcOrd="1" destOrd="0" parTransId="{B3E80DD7-E313-4993-B5D9-C843CCDBD708}" sibTransId="{5682D76A-E365-4513-AA5C-CC603AB920E3}"/>
    <dgm:cxn modelId="{1F1B0483-C734-49F7-AF16-FF8849804E4A}" type="presOf" srcId="{18ACEBB1-92B8-41A2-8294-18B2E23AE556}" destId="{986BFE89-89CD-455E-9677-87D3742BE5C0}" srcOrd="1" destOrd="0" presId="urn:microsoft.com/office/officeart/2005/8/layout/vProcess5"/>
    <dgm:cxn modelId="{24EA2586-C1A4-4023-85E3-600315F4ED0D}" type="presOf" srcId="{97F3169F-B312-4FFB-A94F-0884B49F4CEF}" destId="{5956264C-3B08-4470-A553-47B8A1BC75E2}" srcOrd="1" destOrd="0" presId="urn:microsoft.com/office/officeart/2005/8/layout/vProcess5"/>
    <dgm:cxn modelId="{9624CED7-57B6-4836-A3F2-724228CC7A02}" type="presOf" srcId="{02AB28E6-7F28-4E8E-AE0D-ABBEEA897A84}" destId="{B485D16D-5499-4776-9465-F18122A3092E}" srcOrd="1" destOrd="0" presId="urn:microsoft.com/office/officeart/2005/8/layout/vProcess5"/>
    <dgm:cxn modelId="{BCCFF7DD-0115-412E-A60B-9CA6789C7037}" type="presOf" srcId="{18ACEBB1-92B8-41A2-8294-18B2E23AE556}" destId="{AB4F6C09-2087-4230-ABB2-3A9030CBE7E0}" srcOrd="0" destOrd="0" presId="urn:microsoft.com/office/officeart/2005/8/layout/vProcess5"/>
    <dgm:cxn modelId="{21E134DE-ADD7-4B1E-9391-FF9C38A905B0}" type="presOf" srcId="{97F3169F-B312-4FFB-A94F-0884B49F4CEF}" destId="{EBEEEA7E-2849-4A1B-8212-C38A105F7468}" srcOrd="0" destOrd="0" presId="urn:microsoft.com/office/officeart/2005/8/layout/vProcess5"/>
    <dgm:cxn modelId="{97E8DE0E-C06D-40DA-A9E6-D1FB14D1D579}" type="presParOf" srcId="{76E63639-2550-4028-8063-6251C2D22893}" destId="{65FDA02E-66EF-4633-B62C-A22AE0FDE0D9}" srcOrd="0" destOrd="0" presId="urn:microsoft.com/office/officeart/2005/8/layout/vProcess5"/>
    <dgm:cxn modelId="{530FEBFE-6C57-4398-B86E-795E84EE5402}" type="presParOf" srcId="{76E63639-2550-4028-8063-6251C2D22893}" destId="{86A85FE9-1369-450B-ACA2-5648BA1D9E79}" srcOrd="1" destOrd="0" presId="urn:microsoft.com/office/officeart/2005/8/layout/vProcess5"/>
    <dgm:cxn modelId="{63C90FFB-57C0-4F37-B0F6-DA2FF0D21CEB}" type="presParOf" srcId="{76E63639-2550-4028-8063-6251C2D22893}" destId="{AB4F6C09-2087-4230-ABB2-3A9030CBE7E0}" srcOrd="2" destOrd="0" presId="urn:microsoft.com/office/officeart/2005/8/layout/vProcess5"/>
    <dgm:cxn modelId="{A974FFD0-C26C-4FF2-A2C7-C8EE0A58E404}" type="presParOf" srcId="{76E63639-2550-4028-8063-6251C2D22893}" destId="{EBEEEA7E-2849-4A1B-8212-C38A105F7468}" srcOrd="3" destOrd="0" presId="urn:microsoft.com/office/officeart/2005/8/layout/vProcess5"/>
    <dgm:cxn modelId="{49814231-480F-4458-A579-92007ADF41A0}" type="presParOf" srcId="{76E63639-2550-4028-8063-6251C2D22893}" destId="{2A46314B-50DB-43CD-8C0F-453F8119E8AD}" srcOrd="4" destOrd="0" presId="urn:microsoft.com/office/officeart/2005/8/layout/vProcess5"/>
    <dgm:cxn modelId="{10A025FD-2C1F-45B7-8CB5-A61EBDCE4DEF}" type="presParOf" srcId="{76E63639-2550-4028-8063-6251C2D22893}" destId="{C3AE90B2-8A8D-4CE2-B94D-61A52C74F962}" srcOrd="5" destOrd="0" presId="urn:microsoft.com/office/officeart/2005/8/layout/vProcess5"/>
    <dgm:cxn modelId="{CE1471DE-6419-40F5-9058-207E4B433A90}" type="presParOf" srcId="{76E63639-2550-4028-8063-6251C2D22893}" destId="{B485D16D-5499-4776-9465-F18122A3092E}" srcOrd="6" destOrd="0" presId="urn:microsoft.com/office/officeart/2005/8/layout/vProcess5"/>
    <dgm:cxn modelId="{018E0993-A0CB-4611-A229-C7DA1DC9AA46}" type="presParOf" srcId="{76E63639-2550-4028-8063-6251C2D22893}" destId="{986BFE89-89CD-455E-9677-87D3742BE5C0}" srcOrd="7" destOrd="0" presId="urn:microsoft.com/office/officeart/2005/8/layout/vProcess5"/>
    <dgm:cxn modelId="{F8F095E6-F918-4089-9E4B-6DD2DA00CDBB}" type="presParOf" srcId="{76E63639-2550-4028-8063-6251C2D22893}" destId="{5956264C-3B08-4470-A553-47B8A1BC75E2}"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B8319D-0ECD-4299-B537-5A74AECD40C8}">
      <dsp:nvSpPr>
        <dsp:cNvPr id="0" name=""/>
        <dsp:cNvSpPr/>
      </dsp:nvSpPr>
      <dsp:spPr>
        <a:xfrm>
          <a:off x="0" y="158339"/>
          <a:ext cx="3452812" cy="3786423"/>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The module will provide students with an understanding of evidence-based approaches within Health and Social Care linking to service improvements.</a:t>
          </a:r>
          <a:endParaRPr lang="en-US" sz="1800" kern="1200" dirty="0"/>
        </a:p>
      </dsp:txBody>
      <dsp:txXfrm>
        <a:off x="0" y="158339"/>
        <a:ext cx="3452812" cy="3786423"/>
      </dsp:txXfrm>
    </dsp:sp>
    <dsp:sp modelId="{4292510B-8DC8-4290-9E8C-3A7E6EB26703}">
      <dsp:nvSpPr>
        <dsp:cNvPr id="0" name=""/>
        <dsp:cNvSpPr/>
      </dsp:nvSpPr>
      <dsp:spPr>
        <a:xfrm>
          <a:off x="3798093" y="158339"/>
          <a:ext cx="3452812" cy="3786423"/>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In order to make the best decisions, valid information about prevention, diagnosis, prognosis and treatment are just some of the daily key judgements professionals must make. The traditional sources for this information are inadequate because they are out of date (textbooks), frequently wrong (experts), ineffective (didactic continuing medical education), or too overwhelming in their volume and too variable in their validity for practical clinical use.</a:t>
          </a:r>
          <a:endParaRPr lang="en-US" sz="1800" kern="1200" dirty="0"/>
        </a:p>
      </dsp:txBody>
      <dsp:txXfrm>
        <a:off x="3798093" y="158339"/>
        <a:ext cx="3452812" cy="3786423"/>
      </dsp:txXfrm>
    </dsp:sp>
    <dsp:sp modelId="{BA4EE3CA-0FEE-49A6-A42D-0171729A94D7}">
      <dsp:nvSpPr>
        <dsp:cNvPr id="0" name=""/>
        <dsp:cNvSpPr/>
      </dsp:nvSpPr>
      <dsp:spPr>
        <a:xfrm>
          <a:off x="7596187" y="158339"/>
          <a:ext cx="3452812" cy="3786423"/>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Therefore, the ability to extract key evidence to synthesise best outcomes for service improvement is fundamental to sustain a safe and viable health and social care sector. </a:t>
          </a:r>
          <a:endParaRPr lang="en-US" sz="1800" kern="1200" dirty="0"/>
        </a:p>
      </dsp:txBody>
      <dsp:txXfrm>
        <a:off x="7596187" y="158339"/>
        <a:ext cx="3452812" cy="3786423"/>
      </dsp:txXfrm>
    </dsp:sp>
    <dsp:sp modelId="{51E3ED3F-C7E2-4419-A11C-9FE56650CC66}">
      <dsp:nvSpPr>
        <dsp:cNvPr id="0" name=""/>
        <dsp:cNvSpPr/>
      </dsp:nvSpPr>
      <dsp:spPr>
        <a:xfrm>
          <a:off x="650958" y="4290043"/>
          <a:ext cx="5002123" cy="2071687"/>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Fundamental research and evidence-based skills will be introduced as the foundation for the course. Having these essential skills will allow for strong critical analysis based upon best evidence available. </a:t>
          </a:r>
          <a:endParaRPr lang="en-US" sz="1800" kern="1200" dirty="0"/>
        </a:p>
      </dsp:txBody>
      <dsp:txXfrm>
        <a:off x="650958" y="4290043"/>
        <a:ext cx="5002123" cy="2071687"/>
      </dsp:txXfrm>
    </dsp:sp>
    <dsp:sp modelId="{C268304C-7215-40A4-ABFA-99451AB443B7}">
      <dsp:nvSpPr>
        <dsp:cNvPr id="0" name=""/>
        <dsp:cNvSpPr/>
      </dsp:nvSpPr>
      <dsp:spPr>
        <a:xfrm>
          <a:off x="5998363" y="4290043"/>
          <a:ext cx="4399677" cy="2071687"/>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This module will support learning for all other modules within this course at level 4 and progression into Level 5. </a:t>
          </a:r>
          <a:endParaRPr lang="en-US" sz="1800" kern="1200" dirty="0"/>
        </a:p>
      </dsp:txBody>
      <dsp:txXfrm>
        <a:off x="5998363" y="4290043"/>
        <a:ext cx="4399677" cy="20716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A85FE9-1369-450B-ACA2-5648BA1D9E79}">
      <dsp:nvSpPr>
        <dsp:cNvPr id="0" name=""/>
        <dsp:cNvSpPr/>
      </dsp:nvSpPr>
      <dsp:spPr>
        <a:xfrm>
          <a:off x="0" y="0"/>
          <a:ext cx="8451726" cy="16980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GB" sz="2100" kern="1200"/>
            <a:t>Work with others formally and informally taking responsibility for an agreed area of shared activity.</a:t>
          </a:r>
          <a:endParaRPr lang="en-US" sz="2100" kern="1200"/>
        </a:p>
      </dsp:txBody>
      <dsp:txXfrm>
        <a:off x="49734" y="49734"/>
        <a:ext cx="6619410" cy="1598570"/>
      </dsp:txXfrm>
    </dsp:sp>
    <dsp:sp modelId="{AB4F6C09-2087-4230-ABB2-3A9030CBE7E0}">
      <dsp:nvSpPr>
        <dsp:cNvPr id="0" name=""/>
        <dsp:cNvSpPr/>
      </dsp:nvSpPr>
      <dsp:spPr>
        <a:xfrm>
          <a:off x="745740" y="1981044"/>
          <a:ext cx="8451726" cy="16980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GB" sz="2100" kern="1200" dirty="0"/>
            <a:t>Developing communication skills using appropriate academic conventions in the production and presentation of work.</a:t>
          </a:r>
          <a:endParaRPr lang="en-US" sz="2100" kern="1200" dirty="0"/>
        </a:p>
      </dsp:txBody>
      <dsp:txXfrm>
        <a:off x="795474" y="2030778"/>
        <a:ext cx="6502793" cy="1598570"/>
      </dsp:txXfrm>
    </dsp:sp>
    <dsp:sp modelId="{EBEEEA7E-2849-4A1B-8212-C38A105F7468}">
      <dsp:nvSpPr>
        <dsp:cNvPr id="0" name=""/>
        <dsp:cNvSpPr/>
      </dsp:nvSpPr>
      <dsp:spPr>
        <a:xfrm>
          <a:off x="1491481" y="3962089"/>
          <a:ext cx="8451726" cy="16980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GB" sz="2100" kern="1200" dirty="0"/>
            <a:t>Develop the skills of an independent student communicate with others in a clear and articulate manner, develop the ability to undertake autonomous and lifelong learning, particularly for evidence-based approaches. </a:t>
          </a:r>
          <a:endParaRPr lang="en-US" sz="2100" kern="1200" dirty="0"/>
        </a:p>
      </dsp:txBody>
      <dsp:txXfrm>
        <a:off x="1541215" y="4011823"/>
        <a:ext cx="6502793" cy="1598570"/>
      </dsp:txXfrm>
    </dsp:sp>
    <dsp:sp modelId="{2A46314B-50DB-43CD-8C0F-453F8119E8AD}">
      <dsp:nvSpPr>
        <dsp:cNvPr id="0" name=""/>
        <dsp:cNvSpPr/>
      </dsp:nvSpPr>
      <dsp:spPr>
        <a:xfrm>
          <a:off x="7348001" y="1287679"/>
          <a:ext cx="1103724" cy="1103724"/>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596339" y="1287679"/>
        <a:ext cx="607048" cy="830552"/>
      </dsp:txXfrm>
    </dsp:sp>
    <dsp:sp modelId="{C3AE90B2-8A8D-4CE2-B94D-61A52C74F962}">
      <dsp:nvSpPr>
        <dsp:cNvPr id="0" name=""/>
        <dsp:cNvSpPr/>
      </dsp:nvSpPr>
      <dsp:spPr>
        <a:xfrm>
          <a:off x="8093742" y="3257403"/>
          <a:ext cx="1103724" cy="1103724"/>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342080" y="3257403"/>
        <a:ext cx="607048" cy="83055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B79D8A-C0F7-49C3-9B02-C1100FB5D84D}" type="datetimeFigureOut">
              <a:rPr lang="en-GB" smtClean="0"/>
              <a:t>23/04/2021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8A06FD-7B72-4A6F-A18D-9077E5D2C30B}" type="slidenum">
              <a:rPr lang="en-GB" smtClean="0"/>
              <a:t>‹#›</a:t>
            </a:fld>
            <a:endParaRPr lang="en-GB"/>
          </a:p>
        </p:txBody>
      </p:sp>
    </p:spTree>
    <p:extLst>
      <p:ext uri="{BB962C8B-B14F-4D97-AF65-F5344CB8AC3E}">
        <p14:creationId xmlns:p14="http://schemas.microsoft.com/office/powerpoint/2010/main" val="867790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2202C-2911-4B22-9602-0CFB88B27A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B6E5605-52E0-44CC-AD4B-F9E91F25DC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89AC607-8582-404A-8467-3A28035F9DFE}"/>
              </a:ext>
            </a:extLst>
          </p:cNvPr>
          <p:cNvSpPr>
            <a:spLocks noGrp="1"/>
          </p:cNvSpPr>
          <p:nvPr>
            <p:ph type="dt" sz="half" idx="10"/>
          </p:nvPr>
        </p:nvSpPr>
        <p:spPr/>
        <p:txBody>
          <a:bodyPr/>
          <a:lstStyle/>
          <a:p>
            <a:fld id="{93A86A4C-F500-41EB-A422-2BCA4484E23E}" type="datetime1">
              <a:rPr lang="en-GB" smtClean="0"/>
              <a:t>28/04/2021</a:t>
            </a:fld>
            <a:endParaRPr lang="en-GB"/>
          </a:p>
        </p:txBody>
      </p:sp>
      <p:sp>
        <p:nvSpPr>
          <p:cNvPr id="5" name="Footer Placeholder 4">
            <a:extLst>
              <a:ext uri="{FF2B5EF4-FFF2-40B4-BE49-F238E27FC236}">
                <a16:creationId xmlns:a16="http://schemas.microsoft.com/office/drawing/2014/main" id="{CF7C74DF-BC8B-4EBD-8AEB-F4CCBF377F48}"/>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C894A8B6-F696-4DE2-8551-8063E2B09569}"/>
              </a:ext>
            </a:extLst>
          </p:cNvPr>
          <p:cNvSpPr>
            <a:spLocks noGrp="1"/>
          </p:cNvSpPr>
          <p:nvPr>
            <p:ph type="sldNum" sz="quarter" idx="12"/>
          </p:nvPr>
        </p:nvSpPr>
        <p:spPr/>
        <p:txBody>
          <a:bodyPr/>
          <a:lstStyle/>
          <a:p>
            <a:fld id="{22A0E864-0AA4-4A8D-A311-5635A8CA6F86}" type="slidenum">
              <a:rPr lang="en-GB" smtClean="0"/>
              <a:t>‹#›</a:t>
            </a:fld>
            <a:endParaRPr lang="en-GB"/>
          </a:p>
        </p:txBody>
      </p:sp>
    </p:spTree>
    <p:extLst>
      <p:ext uri="{BB962C8B-B14F-4D97-AF65-F5344CB8AC3E}">
        <p14:creationId xmlns:p14="http://schemas.microsoft.com/office/powerpoint/2010/main" val="3446015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7ACDA-0F61-4BE5-826E-C3F3101AE76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5E20414-7390-4EAC-BD88-DA54E58D09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070AB87-E5B6-4635-8827-3F09B3F7189A}"/>
              </a:ext>
            </a:extLst>
          </p:cNvPr>
          <p:cNvSpPr>
            <a:spLocks noGrp="1"/>
          </p:cNvSpPr>
          <p:nvPr>
            <p:ph type="dt" sz="half" idx="10"/>
          </p:nvPr>
        </p:nvSpPr>
        <p:spPr/>
        <p:txBody>
          <a:bodyPr/>
          <a:lstStyle/>
          <a:p>
            <a:fld id="{75A5C855-C331-4909-85FD-60F99DB71FA6}" type="datetime1">
              <a:rPr lang="en-GB" smtClean="0"/>
              <a:t>28/04/2021</a:t>
            </a:fld>
            <a:endParaRPr lang="en-GB"/>
          </a:p>
        </p:txBody>
      </p:sp>
      <p:sp>
        <p:nvSpPr>
          <p:cNvPr id="5" name="Footer Placeholder 4">
            <a:extLst>
              <a:ext uri="{FF2B5EF4-FFF2-40B4-BE49-F238E27FC236}">
                <a16:creationId xmlns:a16="http://schemas.microsoft.com/office/drawing/2014/main" id="{3D0D07CB-4F20-46DA-AADA-121CADFA6CC1}"/>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BF6A8A92-75A5-4DD9-9BC3-801B43AF7B76}"/>
              </a:ext>
            </a:extLst>
          </p:cNvPr>
          <p:cNvSpPr>
            <a:spLocks noGrp="1"/>
          </p:cNvSpPr>
          <p:nvPr>
            <p:ph type="sldNum" sz="quarter" idx="12"/>
          </p:nvPr>
        </p:nvSpPr>
        <p:spPr/>
        <p:txBody>
          <a:bodyPr/>
          <a:lstStyle/>
          <a:p>
            <a:fld id="{22A0E864-0AA4-4A8D-A311-5635A8CA6F86}" type="slidenum">
              <a:rPr lang="en-GB" smtClean="0"/>
              <a:t>‹#›</a:t>
            </a:fld>
            <a:endParaRPr lang="en-GB"/>
          </a:p>
        </p:txBody>
      </p:sp>
    </p:spTree>
    <p:extLst>
      <p:ext uri="{BB962C8B-B14F-4D97-AF65-F5344CB8AC3E}">
        <p14:creationId xmlns:p14="http://schemas.microsoft.com/office/powerpoint/2010/main" val="1632027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264F3D-2E66-4FFE-9420-E667C18B334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317D610-290F-43D8-87ED-C4D14EBCAA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B00A847-1F55-4642-89CC-010470123E4B}"/>
              </a:ext>
            </a:extLst>
          </p:cNvPr>
          <p:cNvSpPr>
            <a:spLocks noGrp="1"/>
          </p:cNvSpPr>
          <p:nvPr>
            <p:ph type="dt" sz="half" idx="10"/>
          </p:nvPr>
        </p:nvSpPr>
        <p:spPr/>
        <p:txBody>
          <a:bodyPr/>
          <a:lstStyle/>
          <a:p>
            <a:fld id="{97C4F059-E430-43BF-92A2-4F0D07070E58}" type="datetime1">
              <a:rPr lang="en-GB" smtClean="0"/>
              <a:t>28/04/2021</a:t>
            </a:fld>
            <a:endParaRPr lang="en-GB"/>
          </a:p>
        </p:txBody>
      </p:sp>
      <p:sp>
        <p:nvSpPr>
          <p:cNvPr id="5" name="Footer Placeholder 4">
            <a:extLst>
              <a:ext uri="{FF2B5EF4-FFF2-40B4-BE49-F238E27FC236}">
                <a16:creationId xmlns:a16="http://schemas.microsoft.com/office/drawing/2014/main" id="{7285317F-677C-4060-ABAD-30C5A0BFF647}"/>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32DF1F70-D7AE-4711-91ED-8BFEBDB9D84C}"/>
              </a:ext>
            </a:extLst>
          </p:cNvPr>
          <p:cNvSpPr>
            <a:spLocks noGrp="1"/>
          </p:cNvSpPr>
          <p:nvPr>
            <p:ph type="sldNum" sz="quarter" idx="12"/>
          </p:nvPr>
        </p:nvSpPr>
        <p:spPr/>
        <p:txBody>
          <a:bodyPr/>
          <a:lstStyle/>
          <a:p>
            <a:fld id="{22A0E864-0AA4-4A8D-A311-5635A8CA6F86}" type="slidenum">
              <a:rPr lang="en-GB" smtClean="0"/>
              <a:t>‹#›</a:t>
            </a:fld>
            <a:endParaRPr lang="en-GB"/>
          </a:p>
        </p:txBody>
      </p:sp>
    </p:spTree>
    <p:extLst>
      <p:ext uri="{BB962C8B-B14F-4D97-AF65-F5344CB8AC3E}">
        <p14:creationId xmlns:p14="http://schemas.microsoft.com/office/powerpoint/2010/main" val="2593660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4F5AA-5CA3-4ECC-9385-5F3886A16BE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16BEB08-1486-4C84-96EC-6A2236B5A6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6B3D142-0765-4F91-A86A-D295EE7C508C}"/>
              </a:ext>
            </a:extLst>
          </p:cNvPr>
          <p:cNvSpPr>
            <a:spLocks noGrp="1"/>
          </p:cNvSpPr>
          <p:nvPr>
            <p:ph type="dt" sz="half" idx="10"/>
          </p:nvPr>
        </p:nvSpPr>
        <p:spPr/>
        <p:txBody>
          <a:bodyPr/>
          <a:lstStyle/>
          <a:p>
            <a:fld id="{AA136390-2908-4194-B77B-A1153FBC87C4}" type="datetime1">
              <a:rPr lang="en-GB" smtClean="0"/>
              <a:t>28/04/2021</a:t>
            </a:fld>
            <a:endParaRPr lang="en-GB"/>
          </a:p>
        </p:txBody>
      </p:sp>
      <p:sp>
        <p:nvSpPr>
          <p:cNvPr id="5" name="Footer Placeholder 4">
            <a:extLst>
              <a:ext uri="{FF2B5EF4-FFF2-40B4-BE49-F238E27FC236}">
                <a16:creationId xmlns:a16="http://schemas.microsoft.com/office/drawing/2014/main" id="{6A98F43C-FAAF-444C-B829-0050D2E746AC}"/>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B76DD92C-799C-4365-A9A0-124C93B7AD9E}"/>
              </a:ext>
            </a:extLst>
          </p:cNvPr>
          <p:cNvSpPr>
            <a:spLocks noGrp="1"/>
          </p:cNvSpPr>
          <p:nvPr>
            <p:ph type="sldNum" sz="quarter" idx="12"/>
          </p:nvPr>
        </p:nvSpPr>
        <p:spPr/>
        <p:txBody>
          <a:bodyPr/>
          <a:lstStyle/>
          <a:p>
            <a:fld id="{22A0E864-0AA4-4A8D-A311-5635A8CA6F86}" type="slidenum">
              <a:rPr lang="en-GB" smtClean="0"/>
              <a:t>‹#›</a:t>
            </a:fld>
            <a:endParaRPr lang="en-GB"/>
          </a:p>
        </p:txBody>
      </p:sp>
    </p:spTree>
    <p:extLst>
      <p:ext uri="{BB962C8B-B14F-4D97-AF65-F5344CB8AC3E}">
        <p14:creationId xmlns:p14="http://schemas.microsoft.com/office/powerpoint/2010/main" val="428791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C08E0-AB62-4C51-A9BE-D55411ED62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B3A4F45-396D-4EA9-B7B1-98063D8854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B97220-B46C-46D5-A2AF-51B0517EB90A}"/>
              </a:ext>
            </a:extLst>
          </p:cNvPr>
          <p:cNvSpPr>
            <a:spLocks noGrp="1"/>
          </p:cNvSpPr>
          <p:nvPr>
            <p:ph type="dt" sz="half" idx="10"/>
          </p:nvPr>
        </p:nvSpPr>
        <p:spPr/>
        <p:txBody>
          <a:bodyPr/>
          <a:lstStyle/>
          <a:p>
            <a:fld id="{83961A38-6F79-46F5-90CD-F882DD1FA13A}" type="datetime1">
              <a:rPr lang="en-GB" smtClean="0"/>
              <a:t>28/04/2021</a:t>
            </a:fld>
            <a:endParaRPr lang="en-GB"/>
          </a:p>
        </p:txBody>
      </p:sp>
      <p:sp>
        <p:nvSpPr>
          <p:cNvPr id="5" name="Footer Placeholder 4">
            <a:extLst>
              <a:ext uri="{FF2B5EF4-FFF2-40B4-BE49-F238E27FC236}">
                <a16:creationId xmlns:a16="http://schemas.microsoft.com/office/drawing/2014/main" id="{F304DDD9-1F17-4CD1-9670-DD5BF56797D5}"/>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E945BE03-BA1F-414F-9929-05279EB6F4D7}"/>
              </a:ext>
            </a:extLst>
          </p:cNvPr>
          <p:cNvSpPr>
            <a:spLocks noGrp="1"/>
          </p:cNvSpPr>
          <p:nvPr>
            <p:ph type="sldNum" sz="quarter" idx="12"/>
          </p:nvPr>
        </p:nvSpPr>
        <p:spPr/>
        <p:txBody>
          <a:bodyPr/>
          <a:lstStyle/>
          <a:p>
            <a:fld id="{22A0E864-0AA4-4A8D-A311-5635A8CA6F86}" type="slidenum">
              <a:rPr lang="en-GB" smtClean="0"/>
              <a:t>‹#›</a:t>
            </a:fld>
            <a:endParaRPr lang="en-GB"/>
          </a:p>
        </p:txBody>
      </p:sp>
    </p:spTree>
    <p:extLst>
      <p:ext uri="{BB962C8B-B14F-4D97-AF65-F5344CB8AC3E}">
        <p14:creationId xmlns:p14="http://schemas.microsoft.com/office/powerpoint/2010/main" val="1889746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6C1C8-43B4-4954-8070-440D2727814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FFA042F-C6BC-4F4B-81FC-28CE297A78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B7569FC-1697-4EA7-9773-B41EBFD7F8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AD06134-DD6E-4D19-B0EF-BACD5CBB88EF}"/>
              </a:ext>
            </a:extLst>
          </p:cNvPr>
          <p:cNvSpPr>
            <a:spLocks noGrp="1"/>
          </p:cNvSpPr>
          <p:nvPr>
            <p:ph type="dt" sz="half" idx="10"/>
          </p:nvPr>
        </p:nvSpPr>
        <p:spPr/>
        <p:txBody>
          <a:bodyPr/>
          <a:lstStyle/>
          <a:p>
            <a:fld id="{489037F2-36C0-4B0F-93DF-16AA96B530C2}" type="datetime1">
              <a:rPr lang="en-GB" smtClean="0"/>
              <a:t>28/04/2021</a:t>
            </a:fld>
            <a:endParaRPr lang="en-GB"/>
          </a:p>
        </p:txBody>
      </p:sp>
      <p:sp>
        <p:nvSpPr>
          <p:cNvPr id="6" name="Footer Placeholder 5">
            <a:extLst>
              <a:ext uri="{FF2B5EF4-FFF2-40B4-BE49-F238E27FC236}">
                <a16:creationId xmlns:a16="http://schemas.microsoft.com/office/drawing/2014/main" id="{74BB72B5-5152-428D-A3D3-2570F54F6F17}"/>
              </a:ext>
            </a:extLst>
          </p:cNvPr>
          <p:cNvSpPr>
            <a:spLocks noGrp="1"/>
          </p:cNvSpPr>
          <p:nvPr>
            <p:ph type="ftr" sz="quarter" idx="11"/>
          </p:nvPr>
        </p:nvSpPr>
        <p:spPr/>
        <p:txBody>
          <a:bodyPr/>
          <a:lstStyle/>
          <a:p>
            <a:r>
              <a:rPr lang="en-GB"/>
              <a:t>Created by Tayo Alebiosu</a:t>
            </a:r>
          </a:p>
        </p:txBody>
      </p:sp>
      <p:sp>
        <p:nvSpPr>
          <p:cNvPr id="7" name="Slide Number Placeholder 6">
            <a:extLst>
              <a:ext uri="{FF2B5EF4-FFF2-40B4-BE49-F238E27FC236}">
                <a16:creationId xmlns:a16="http://schemas.microsoft.com/office/drawing/2014/main" id="{46B40A52-AAB5-4B37-8FE2-2BBD817F50EF}"/>
              </a:ext>
            </a:extLst>
          </p:cNvPr>
          <p:cNvSpPr>
            <a:spLocks noGrp="1"/>
          </p:cNvSpPr>
          <p:nvPr>
            <p:ph type="sldNum" sz="quarter" idx="12"/>
          </p:nvPr>
        </p:nvSpPr>
        <p:spPr/>
        <p:txBody>
          <a:bodyPr/>
          <a:lstStyle/>
          <a:p>
            <a:fld id="{22A0E864-0AA4-4A8D-A311-5635A8CA6F86}" type="slidenum">
              <a:rPr lang="en-GB" smtClean="0"/>
              <a:t>‹#›</a:t>
            </a:fld>
            <a:endParaRPr lang="en-GB"/>
          </a:p>
        </p:txBody>
      </p:sp>
    </p:spTree>
    <p:extLst>
      <p:ext uri="{BB962C8B-B14F-4D97-AF65-F5344CB8AC3E}">
        <p14:creationId xmlns:p14="http://schemas.microsoft.com/office/powerpoint/2010/main" val="3661108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5A2F4-53D2-4F40-8325-8F1AE47259A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EF4BD31-3FF7-474E-B24F-95A244FFFC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1C378B-9E69-40A1-B659-C561A43BDE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6FE5FDE-E4A6-4BAA-98E1-AD227B6141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191CC1-65EC-439E-B3D4-E53EB21A73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0AB1B70-175C-44AE-8F6D-DAFD97C73B13}"/>
              </a:ext>
            </a:extLst>
          </p:cNvPr>
          <p:cNvSpPr>
            <a:spLocks noGrp="1"/>
          </p:cNvSpPr>
          <p:nvPr>
            <p:ph type="dt" sz="half" idx="10"/>
          </p:nvPr>
        </p:nvSpPr>
        <p:spPr/>
        <p:txBody>
          <a:bodyPr/>
          <a:lstStyle/>
          <a:p>
            <a:fld id="{D6B8401E-1E19-456B-9295-5949888C5D92}" type="datetime1">
              <a:rPr lang="en-GB" smtClean="0"/>
              <a:t>28/04/2021</a:t>
            </a:fld>
            <a:endParaRPr lang="en-GB"/>
          </a:p>
        </p:txBody>
      </p:sp>
      <p:sp>
        <p:nvSpPr>
          <p:cNvPr id="8" name="Footer Placeholder 7">
            <a:extLst>
              <a:ext uri="{FF2B5EF4-FFF2-40B4-BE49-F238E27FC236}">
                <a16:creationId xmlns:a16="http://schemas.microsoft.com/office/drawing/2014/main" id="{5C4B6064-1BEF-4522-B94C-532C3A8CF896}"/>
              </a:ext>
            </a:extLst>
          </p:cNvPr>
          <p:cNvSpPr>
            <a:spLocks noGrp="1"/>
          </p:cNvSpPr>
          <p:nvPr>
            <p:ph type="ftr" sz="quarter" idx="11"/>
          </p:nvPr>
        </p:nvSpPr>
        <p:spPr/>
        <p:txBody>
          <a:bodyPr/>
          <a:lstStyle/>
          <a:p>
            <a:r>
              <a:rPr lang="en-GB"/>
              <a:t>Created by Tayo Alebiosu</a:t>
            </a:r>
          </a:p>
        </p:txBody>
      </p:sp>
      <p:sp>
        <p:nvSpPr>
          <p:cNvPr id="9" name="Slide Number Placeholder 8">
            <a:extLst>
              <a:ext uri="{FF2B5EF4-FFF2-40B4-BE49-F238E27FC236}">
                <a16:creationId xmlns:a16="http://schemas.microsoft.com/office/drawing/2014/main" id="{C0F8582D-F8F9-4514-8D4F-07C2CE4BE904}"/>
              </a:ext>
            </a:extLst>
          </p:cNvPr>
          <p:cNvSpPr>
            <a:spLocks noGrp="1"/>
          </p:cNvSpPr>
          <p:nvPr>
            <p:ph type="sldNum" sz="quarter" idx="12"/>
          </p:nvPr>
        </p:nvSpPr>
        <p:spPr/>
        <p:txBody>
          <a:bodyPr/>
          <a:lstStyle/>
          <a:p>
            <a:fld id="{22A0E864-0AA4-4A8D-A311-5635A8CA6F86}" type="slidenum">
              <a:rPr lang="en-GB" smtClean="0"/>
              <a:t>‹#›</a:t>
            </a:fld>
            <a:endParaRPr lang="en-GB"/>
          </a:p>
        </p:txBody>
      </p:sp>
    </p:spTree>
    <p:extLst>
      <p:ext uri="{BB962C8B-B14F-4D97-AF65-F5344CB8AC3E}">
        <p14:creationId xmlns:p14="http://schemas.microsoft.com/office/powerpoint/2010/main" val="2804802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7466F-3970-4685-82DD-4B0E9390742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58532D2-C779-4A04-85FC-C202C215932B}"/>
              </a:ext>
            </a:extLst>
          </p:cNvPr>
          <p:cNvSpPr>
            <a:spLocks noGrp="1"/>
          </p:cNvSpPr>
          <p:nvPr>
            <p:ph type="dt" sz="half" idx="10"/>
          </p:nvPr>
        </p:nvSpPr>
        <p:spPr/>
        <p:txBody>
          <a:bodyPr/>
          <a:lstStyle/>
          <a:p>
            <a:fld id="{C720A7BD-D320-454D-9FA0-E51F62790CE5}" type="datetime1">
              <a:rPr lang="en-GB" smtClean="0"/>
              <a:t>28/04/2021</a:t>
            </a:fld>
            <a:endParaRPr lang="en-GB"/>
          </a:p>
        </p:txBody>
      </p:sp>
      <p:sp>
        <p:nvSpPr>
          <p:cNvPr id="4" name="Footer Placeholder 3">
            <a:extLst>
              <a:ext uri="{FF2B5EF4-FFF2-40B4-BE49-F238E27FC236}">
                <a16:creationId xmlns:a16="http://schemas.microsoft.com/office/drawing/2014/main" id="{2EC03E1D-7F52-4A5E-A03B-D3010DD42AF4}"/>
              </a:ext>
            </a:extLst>
          </p:cNvPr>
          <p:cNvSpPr>
            <a:spLocks noGrp="1"/>
          </p:cNvSpPr>
          <p:nvPr>
            <p:ph type="ftr" sz="quarter" idx="11"/>
          </p:nvPr>
        </p:nvSpPr>
        <p:spPr/>
        <p:txBody>
          <a:bodyPr/>
          <a:lstStyle/>
          <a:p>
            <a:r>
              <a:rPr lang="en-GB"/>
              <a:t>Created by Tayo Alebiosu</a:t>
            </a:r>
          </a:p>
        </p:txBody>
      </p:sp>
      <p:sp>
        <p:nvSpPr>
          <p:cNvPr id="5" name="Slide Number Placeholder 4">
            <a:extLst>
              <a:ext uri="{FF2B5EF4-FFF2-40B4-BE49-F238E27FC236}">
                <a16:creationId xmlns:a16="http://schemas.microsoft.com/office/drawing/2014/main" id="{53181DF5-155A-4EB0-B5C5-375CBE666703}"/>
              </a:ext>
            </a:extLst>
          </p:cNvPr>
          <p:cNvSpPr>
            <a:spLocks noGrp="1"/>
          </p:cNvSpPr>
          <p:nvPr>
            <p:ph type="sldNum" sz="quarter" idx="12"/>
          </p:nvPr>
        </p:nvSpPr>
        <p:spPr/>
        <p:txBody>
          <a:bodyPr/>
          <a:lstStyle/>
          <a:p>
            <a:fld id="{22A0E864-0AA4-4A8D-A311-5635A8CA6F86}" type="slidenum">
              <a:rPr lang="en-GB" smtClean="0"/>
              <a:t>‹#›</a:t>
            </a:fld>
            <a:endParaRPr lang="en-GB"/>
          </a:p>
        </p:txBody>
      </p:sp>
    </p:spTree>
    <p:extLst>
      <p:ext uri="{BB962C8B-B14F-4D97-AF65-F5344CB8AC3E}">
        <p14:creationId xmlns:p14="http://schemas.microsoft.com/office/powerpoint/2010/main" val="1783270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6E3260-7010-474D-AFB7-04FB61958F32}"/>
              </a:ext>
            </a:extLst>
          </p:cNvPr>
          <p:cNvSpPr>
            <a:spLocks noGrp="1"/>
          </p:cNvSpPr>
          <p:nvPr>
            <p:ph type="dt" sz="half" idx="10"/>
          </p:nvPr>
        </p:nvSpPr>
        <p:spPr/>
        <p:txBody>
          <a:bodyPr/>
          <a:lstStyle/>
          <a:p>
            <a:fld id="{777944BE-0EE9-4E1B-B1CE-DC05302D431E}" type="datetime1">
              <a:rPr lang="en-GB" smtClean="0"/>
              <a:t>28/04/2021</a:t>
            </a:fld>
            <a:endParaRPr lang="en-GB"/>
          </a:p>
        </p:txBody>
      </p:sp>
      <p:sp>
        <p:nvSpPr>
          <p:cNvPr id="3" name="Footer Placeholder 2">
            <a:extLst>
              <a:ext uri="{FF2B5EF4-FFF2-40B4-BE49-F238E27FC236}">
                <a16:creationId xmlns:a16="http://schemas.microsoft.com/office/drawing/2014/main" id="{99FFE97E-D4F2-453A-B3C3-8775E04BDBB5}"/>
              </a:ext>
            </a:extLst>
          </p:cNvPr>
          <p:cNvSpPr>
            <a:spLocks noGrp="1"/>
          </p:cNvSpPr>
          <p:nvPr>
            <p:ph type="ftr" sz="quarter" idx="11"/>
          </p:nvPr>
        </p:nvSpPr>
        <p:spPr/>
        <p:txBody>
          <a:bodyPr/>
          <a:lstStyle/>
          <a:p>
            <a:r>
              <a:rPr lang="en-GB"/>
              <a:t>Created by Tayo Alebiosu</a:t>
            </a:r>
          </a:p>
        </p:txBody>
      </p:sp>
      <p:sp>
        <p:nvSpPr>
          <p:cNvPr id="4" name="Slide Number Placeholder 3">
            <a:extLst>
              <a:ext uri="{FF2B5EF4-FFF2-40B4-BE49-F238E27FC236}">
                <a16:creationId xmlns:a16="http://schemas.microsoft.com/office/drawing/2014/main" id="{F9ECAEF2-DA0B-4F2B-9BBE-16ABA2D3CFF4}"/>
              </a:ext>
            </a:extLst>
          </p:cNvPr>
          <p:cNvSpPr>
            <a:spLocks noGrp="1"/>
          </p:cNvSpPr>
          <p:nvPr>
            <p:ph type="sldNum" sz="quarter" idx="12"/>
          </p:nvPr>
        </p:nvSpPr>
        <p:spPr/>
        <p:txBody>
          <a:bodyPr/>
          <a:lstStyle/>
          <a:p>
            <a:fld id="{22A0E864-0AA4-4A8D-A311-5635A8CA6F86}" type="slidenum">
              <a:rPr lang="en-GB" smtClean="0"/>
              <a:t>‹#›</a:t>
            </a:fld>
            <a:endParaRPr lang="en-GB"/>
          </a:p>
        </p:txBody>
      </p:sp>
    </p:spTree>
    <p:extLst>
      <p:ext uri="{BB962C8B-B14F-4D97-AF65-F5344CB8AC3E}">
        <p14:creationId xmlns:p14="http://schemas.microsoft.com/office/powerpoint/2010/main" val="1887289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85EDB-C9DF-45E9-9891-78908DA171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C1E4DB4-6252-4639-A3AA-D59597B0B4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6B85E2B-8CDF-4135-9566-BD8B02F6B7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EB4760-0DE0-4ACD-9F4D-D2AE89D8CC90}"/>
              </a:ext>
            </a:extLst>
          </p:cNvPr>
          <p:cNvSpPr>
            <a:spLocks noGrp="1"/>
          </p:cNvSpPr>
          <p:nvPr>
            <p:ph type="dt" sz="half" idx="10"/>
          </p:nvPr>
        </p:nvSpPr>
        <p:spPr/>
        <p:txBody>
          <a:bodyPr/>
          <a:lstStyle/>
          <a:p>
            <a:fld id="{CB0C8C0F-30E1-4F90-AFA4-FE51486A5E6B}" type="datetime1">
              <a:rPr lang="en-GB" smtClean="0"/>
              <a:t>28/04/2021</a:t>
            </a:fld>
            <a:endParaRPr lang="en-GB"/>
          </a:p>
        </p:txBody>
      </p:sp>
      <p:sp>
        <p:nvSpPr>
          <p:cNvPr id="6" name="Footer Placeholder 5">
            <a:extLst>
              <a:ext uri="{FF2B5EF4-FFF2-40B4-BE49-F238E27FC236}">
                <a16:creationId xmlns:a16="http://schemas.microsoft.com/office/drawing/2014/main" id="{E810D56F-E0F1-4354-8EEF-4212FB259B93}"/>
              </a:ext>
            </a:extLst>
          </p:cNvPr>
          <p:cNvSpPr>
            <a:spLocks noGrp="1"/>
          </p:cNvSpPr>
          <p:nvPr>
            <p:ph type="ftr" sz="quarter" idx="11"/>
          </p:nvPr>
        </p:nvSpPr>
        <p:spPr/>
        <p:txBody>
          <a:bodyPr/>
          <a:lstStyle/>
          <a:p>
            <a:r>
              <a:rPr lang="en-GB"/>
              <a:t>Created by Tayo Alebiosu</a:t>
            </a:r>
          </a:p>
        </p:txBody>
      </p:sp>
      <p:sp>
        <p:nvSpPr>
          <p:cNvPr id="7" name="Slide Number Placeholder 6">
            <a:extLst>
              <a:ext uri="{FF2B5EF4-FFF2-40B4-BE49-F238E27FC236}">
                <a16:creationId xmlns:a16="http://schemas.microsoft.com/office/drawing/2014/main" id="{577B064F-0CC4-4B1D-BE66-F46934337237}"/>
              </a:ext>
            </a:extLst>
          </p:cNvPr>
          <p:cNvSpPr>
            <a:spLocks noGrp="1"/>
          </p:cNvSpPr>
          <p:nvPr>
            <p:ph type="sldNum" sz="quarter" idx="12"/>
          </p:nvPr>
        </p:nvSpPr>
        <p:spPr/>
        <p:txBody>
          <a:bodyPr/>
          <a:lstStyle/>
          <a:p>
            <a:fld id="{22A0E864-0AA4-4A8D-A311-5635A8CA6F86}" type="slidenum">
              <a:rPr lang="en-GB" smtClean="0"/>
              <a:t>‹#›</a:t>
            </a:fld>
            <a:endParaRPr lang="en-GB"/>
          </a:p>
        </p:txBody>
      </p:sp>
    </p:spTree>
    <p:extLst>
      <p:ext uri="{BB962C8B-B14F-4D97-AF65-F5344CB8AC3E}">
        <p14:creationId xmlns:p14="http://schemas.microsoft.com/office/powerpoint/2010/main" val="3227788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DBFB4-81AA-4F4B-9D2D-57BAC935F1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A784171-75BC-4E17-9B4C-E6B8ADFC42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1903183-7CF0-4C1D-81DB-7CD0341408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09B9FC-5A9F-4993-BEEE-F238F28AB4BE}"/>
              </a:ext>
            </a:extLst>
          </p:cNvPr>
          <p:cNvSpPr>
            <a:spLocks noGrp="1"/>
          </p:cNvSpPr>
          <p:nvPr>
            <p:ph type="dt" sz="half" idx="10"/>
          </p:nvPr>
        </p:nvSpPr>
        <p:spPr/>
        <p:txBody>
          <a:bodyPr/>
          <a:lstStyle/>
          <a:p>
            <a:fld id="{D2CFA52D-BEEC-4486-8004-7207264DAA1B}" type="datetime1">
              <a:rPr lang="en-GB" smtClean="0"/>
              <a:t>28/04/2021</a:t>
            </a:fld>
            <a:endParaRPr lang="en-GB"/>
          </a:p>
        </p:txBody>
      </p:sp>
      <p:sp>
        <p:nvSpPr>
          <p:cNvPr id="6" name="Footer Placeholder 5">
            <a:extLst>
              <a:ext uri="{FF2B5EF4-FFF2-40B4-BE49-F238E27FC236}">
                <a16:creationId xmlns:a16="http://schemas.microsoft.com/office/drawing/2014/main" id="{8C59CC0D-C964-482E-B109-72B5AF3A98D0}"/>
              </a:ext>
            </a:extLst>
          </p:cNvPr>
          <p:cNvSpPr>
            <a:spLocks noGrp="1"/>
          </p:cNvSpPr>
          <p:nvPr>
            <p:ph type="ftr" sz="quarter" idx="11"/>
          </p:nvPr>
        </p:nvSpPr>
        <p:spPr/>
        <p:txBody>
          <a:bodyPr/>
          <a:lstStyle/>
          <a:p>
            <a:r>
              <a:rPr lang="en-GB"/>
              <a:t>Created by Tayo Alebiosu</a:t>
            </a:r>
          </a:p>
        </p:txBody>
      </p:sp>
      <p:sp>
        <p:nvSpPr>
          <p:cNvPr id="7" name="Slide Number Placeholder 6">
            <a:extLst>
              <a:ext uri="{FF2B5EF4-FFF2-40B4-BE49-F238E27FC236}">
                <a16:creationId xmlns:a16="http://schemas.microsoft.com/office/drawing/2014/main" id="{8EC0ADD4-0F2F-4761-8C4E-70B00DD42618}"/>
              </a:ext>
            </a:extLst>
          </p:cNvPr>
          <p:cNvSpPr>
            <a:spLocks noGrp="1"/>
          </p:cNvSpPr>
          <p:nvPr>
            <p:ph type="sldNum" sz="quarter" idx="12"/>
          </p:nvPr>
        </p:nvSpPr>
        <p:spPr/>
        <p:txBody>
          <a:bodyPr/>
          <a:lstStyle/>
          <a:p>
            <a:fld id="{22A0E864-0AA4-4A8D-A311-5635A8CA6F86}" type="slidenum">
              <a:rPr lang="en-GB" smtClean="0"/>
              <a:t>‹#›</a:t>
            </a:fld>
            <a:endParaRPr lang="en-GB"/>
          </a:p>
        </p:txBody>
      </p:sp>
    </p:spTree>
    <p:extLst>
      <p:ext uri="{BB962C8B-B14F-4D97-AF65-F5344CB8AC3E}">
        <p14:creationId xmlns:p14="http://schemas.microsoft.com/office/powerpoint/2010/main" val="1330518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4B2116-6609-494A-9CC9-51F4F7B53C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78C3BE2-5489-432A-A677-E8D7BB313C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5F9C56E-060C-406D-B646-A0225F2821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B9607C-647E-4523-B4F1-C86F96DDE889}" type="datetime1">
              <a:rPr lang="en-GB" smtClean="0"/>
              <a:t>28/04/2021</a:t>
            </a:fld>
            <a:endParaRPr lang="en-GB"/>
          </a:p>
        </p:txBody>
      </p:sp>
      <p:sp>
        <p:nvSpPr>
          <p:cNvPr id="5" name="Footer Placeholder 4">
            <a:extLst>
              <a:ext uri="{FF2B5EF4-FFF2-40B4-BE49-F238E27FC236}">
                <a16:creationId xmlns:a16="http://schemas.microsoft.com/office/drawing/2014/main" id="{51830A75-A101-4838-AA0F-2D23679412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Created by Tayo Alebiosu</a:t>
            </a:r>
          </a:p>
        </p:txBody>
      </p:sp>
      <p:sp>
        <p:nvSpPr>
          <p:cNvPr id="6" name="Slide Number Placeholder 5">
            <a:extLst>
              <a:ext uri="{FF2B5EF4-FFF2-40B4-BE49-F238E27FC236}">
                <a16:creationId xmlns:a16="http://schemas.microsoft.com/office/drawing/2014/main" id="{B67547CA-8987-4AB1-8AE5-CB76BEC8A9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A0E864-0AA4-4A8D-A311-5635A8CA6F86}" type="slidenum">
              <a:rPr lang="en-GB" smtClean="0"/>
              <a:t>‹#›</a:t>
            </a:fld>
            <a:endParaRPr lang="en-GB"/>
          </a:p>
        </p:txBody>
      </p:sp>
    </p:spTree>
    <p:extLst>
      <p:ext uri="{BB962C8B-B14F-4D97-AF65-F5344CB8AC3E}">
        <p14:creationId xmlns:p14="http://schemas.microsoft.com/office/powerpoint/2010/main" val="2507133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mailto:tayo.alebiosu@lsclondon.co.uk"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4B461937-55AE-4216-B24E-4A233F28D522}"/>
              </a:ext>
            </a:extLst>
          </p:cNvPr>
          <p:cNvSpPr/>
          <p:nvPr/>
        </p:nvSpPr>
        <p:spPr>
          <a:xfrm rot="20911233">
            <a:off x="-77837" y="232709"/>
            <a:ext cx="6304685" cy="27813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b">
            <a:normAutofit fontScale="92500" lnSpcReduction="10000"/>
          </a:bodyPr>
          <a:lstStyle/>
          <a:p>
            <a:pPr lvl="0">
              <a:lnSpc>
                <a:spcPct val="90000"/>
              </a:lnSpc>
              <a:spcBef>
                <a:spcPct val="0"/>
              </a:spcBef>
              <a:spcAft>
                <a:spcPts val="600"/>
              </a:spcAft>
              <a:defRPr/>
            </a:pPr>
            <a:r>
              <a:rPr lang="en-GB" sz="4000" b="1" dirty="0">
                <a:latin typeface="Candara" panose="020E0502030303020204" pitchFamily="34" charset="0"/>
              </a:rPr>
              <a:t>Evidence Based Approaches </a:t>
            </a:r>
            <a:endParaRPr kumimoji="0" lang="en-US" sz="4000" b="1" i="0" u="none" strike="noStrike" kern="1200" cap="none" spc="0" normalizeH="0" baseline="0" noProof="0" dirty="0">
              <a:ln>
                <a:noFill/>
              </a:ln>
              <a:solidFill>
                <a:prstClr val="black"/>
              </a:solidFill>
              <a:effectLst/>
              <a:uLnTx/>
              <a:uFillTx/>
              <a:latin typeface="Candara" panose="020E0502030303020204" pitchFamily="34" charset="0"/>
            </a:endParaRPr>
          </a:p>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3600" b="1" i="0" u="none" strike="noStrike" kern="1200" cap="none" spc="0" normalizeH="0" baseline="0" noProof="0" dirty="0">
                <a:ln>
                  <a:noFill/>
                </a:ln>
                <a:solidFill>
                  <a:prstClr val="black"/>
                </a:solidFill>
                <a:effectLst/>
                <a:highlight>
                  <a:srgbClr val="FFFF00"/>
                </a:highlight>
                <a:uLnTx/>
                <a:uFillTx/>
                <a:latin typeface="Calibri Light" panose="020F0302020204030204"/>
                <a:ea typeface="+mn-ea"/>
                <a:cs typeface="+mn-cs"/>
              </a:rPr>
              <a:t>Week 1- Introductory Slide</a:t>
            </a:r>
          </a:p>
        </p:txBody>
      </p:sp>
      <p:pic>
        <p:nvPicPr>
          <p:cNvPr id="3076" name="Picture 4" descr="Image result for evidence based practice images">
            <a:extLst>
              <a:ext uri="{FF2B5EF4-FFF2-40B4-BE49-F238E27FC236}">
                <a16:creationId xmlns:a16="http://schemas.microsoft.com/office/drawing/2014/main" id="{DA171C5B-0A2C-437B-918C-C9EB7346E90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01528" y="433052"/>
            <a:ext cx="5445980" cy="6120148"/>
          </a:xfrm>
          <a:prstGeom prst="rect">
            <a:avLst/>
          </a:prstGeom>
          <a:noFill/>
          <a:effectLst>
            <a:outerShdw blurRad="406400" dist="317500" dir="5400000" sx="89000" sy="89000" rotWithShape="0">
              <a:prstClr val="black">
                <a:alpha val="15000"/>
              </a:prstClr>
            </a:outerShdw>
          </a:effectLst>
          <a:extLst>
            <a:ext uri="{909E8E84-426E-40DD-AFC4-6F175D3DCCD1}">
              <a14:hiddenFill xmlns:a14="http://schemas.microsoft.com/office/drawing/2010/main">
                <a:solidFill>
                  <a:srgbClr val="FFFFFF"/>
                </a:solidFill>
              </a14:hiddenFill>
            </a:ext>
          </a:extLst>
        </p:spPr>
      </p:pic>
      <p:sp>
        <p:nvSpPr>
          <p:cNvPr id="8" name="Cloud 7">
            <a:extLst>
              <a:ext uri="{FF2B5EF4-FFF2-40B4-BE49-F238E27FC236}">
                <a16:creationId xmlns:a16="http://schemas.microsoft.com/office/drawing/2014/main" id="{F11A3CA7-6822-4091-839A-8CF483418F2B}"/>
              </a:ext>
            </a:extLst>
          </p:cNvPr>
          <p:cNvSpPr/>
          <p:nvPr/>
        </p:nvSpPr>
        <p:spPr>
          <a:xfrm rot="19905172">
            <a:off x="2790114" y="2383241"/>
            <a:ext cx="4944835" cy="3158902"/>
          </a:xfrm>
          <a:prstGeom prst="cloud">
            <a:avLst/>
          </a:prstGeom>
          <a:ln w="57150">
            <a:solidFill>
              <a:srgbClr val="0070C0"/>
            </a:solidFill>
            <a:prstDash val="solid"/>
          </a:ln>
          <a:effectLst>
            <a:glow rad="228600">
              <a:schemeClr val="accent5">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GB" sz="3600" b="1" dirty="0">
                <a:solidFill>
                  <a:srgbClr val="7030A0"/>
                </a:solidFill>
                <a:latin typeface="Candara" panose="020E0502030303020204" pitchFamily="34" charset="0"/>
              </a:rPr>
              <a:t>Evidence based Approaches</a:t>
            </a:r>
          </a:p>
        </p:txBody>
      </p:sp>
      <p:sp>
        <p:nvSpPr>
          <p:cNvPr id="2" name="Footer Placeholder 1">
            <a:extLst>
              <a:ext uri="{FF2B5EF4-FFF2-40B4-BE49-F238E27FC236}">
                <a16:creationId xmlns:a16="http://schemas.microsoft.com/office/drawing/2014/main" id="{B31D2336-3DF5-4BED-97BE-6FC3FFA36C02}"/>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966765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3538E-4836-4225-A4E8-B643B31C274C}"/>
              </a:ext>
            </a:extLst>
          </p:cNvPr>
          <p:cNvSpPr>
            <a:spLocks noGrp="1"/>
          </p:cNvSpPr>
          <p:nvPr>
            <p:ph type="title"/>
          </p:nvPr>
        </p:nvSpPr>
        <p:spPr>
          <a:xfrm>
            <a:off x="838200" y="291089"/>
            <a:ext cx="6092688" cy="1484701"/>
          </a:xfrm>
        </p:spPr>
        <p:txBody>
          <a:bodyPr vert="horz" lIns="91440" tIns="45720" rIns="91440" bIns="45720" rtlCol="0" anchor="b">
            <a:normAutofit fontScale="90000"/>
          </a:bodyPr>
          <a:lstStyle/>
          <a:p>
            <a:br>
              <a:rPr lang="en-GB" sz="5400" dirty="0">
                <a:effectLst/>
              </a:rPr>
            </a:br>
            <a:br>
              <a:rPr lang="en-GB" b="1" i="1" dirty="0">
                <a:effectLst/>
                <a:latin typeface="Candara" panose="020E0502030303020204" pitchFamily="34" charset="0"/>
              </a:rPr>
            </a:br>
            <a:r>
              <a:rPr lang="en-GB" b="1" i="1" dirty="0">
                <a:effectLst/>
                <a:highlight>
                  <a:srgbClr val="FFFF00"/>
                </a:highlight>
                <a:latin typeface="Candara" panose="020E0502030303020204" pitchFamily="34" charset="0"/>
              </a:rPr>
              <a:t>Assessment Methods </a:t>
            </a:r>
            <a:br>
              <a:rPr lang="en-GB" sz="4800" dirty="0">
                <a:effectLst/>
              </a:rPr>
            </a:br>
            <a:endParaRPr lang="en-US" sz="5400" kern="1200" dirty="0">
              <a:solidFill>
                <a:schemeClr val="tx1"/>
              </a:solidFill>
              <a:latin typeface="+mj-lt"/>
              <a:ea typeface="+mj-ea"/>
              <a:cs typeface="+mj-cs"/>
            </a:endParaRPr>
          </a:p>
        </p:txBody>
      </p:sp>
      <p:graphicFrame>
        <p:nvGraphicFramePr>
          <p:cNvPr id="4" name="Content Placeholder 3">
            <a:extLst>
              <a:ext uri="{FF2B5EF4-FFF2-40B4-BE49-F238E27FC236}">
                <a16:creationId xmlns:a16="http://schemas.microsoft.com/office/drawing/2014/main" id="{630B9575-B5FB-4AC6-836A-677DC7F58EF4}"/>
              </a:ext>
            </a:extLst>
          </p:cNvPr>
          <p:cNvGraphicFramePr>
            <a:graphicFrameLocks noGrp="1"/>
          </p:cNvGraphicFramePr>
          <p:nvPr>
            <p:ph idx="1"/>
            <p:extLst>
              <p:ext uri="{D42A27DB-BD31-4B8C-83A1-F6EECF244321}">
                <p14:modId xmlns:p14="http://schemas.microsoft.com/office/powerpoint/2010/main" val="1588850014"/>
              </p:ext>
            </p:extLst>
          </p:nvPr>
        </p:nvGraphicFramePr>
        <p:xfrm>
          <a:off x="212035" y="1179443"/>
          <a:ext cx="11781180" cy="4914339"/>
        </p:xfrm>
        <a:graphic>
          <a:graphicData uri="http://schemas.openxmlformats.org/drawingml/2006/table">
            <a:tbl>
              <a:tblPr firstRow="1" firstCol="1" lastRow="1" lastCol="1" bandRow="1" bandCol="1">
                <a:tableStyleId>{5C22544A-7EE6-4342-B048-85BDC9FD1C3A}</a:tableStyleId>
              </a:tblPr>
              <a:tblGrid>
                <a:gridCol w="2856002">
                  <a:extLst>
                    <a:ext uri="{9D8B030D-6E8A-4147-A177-3AD203B41FA5}">
                      <a16:colId xmlns:a16="http://schemas.microsoft.com/office/drawing/2014/main" val="1216761956"/>
                    </a:ext>
                  </a:extLst>
                </a:gridCol>
                <a:gridCol w="2895688">
                  <a:extLst>
                    <a:ext uri="{9D8B030D-6E8A-4147-A177-3AD203B41FA5}">
                      <a16:colId xmlns:a16="http://schemas.microsoft.com/office/drawing/2014/main" val="991943780"/>
                    </a:ext>
                  </a:extLst>
                </a:gridCol>
                <a:gridCol w="2713799">
                  <a:extLst>
                    <a:ext uri="{9D8B030D-6E8A-4147-A177-3AD203B41FA5}">
                      <a16:colId xmlns:a16="http://schemas.microsoft.com/office/drawing/2014/main" val="710251014"/>
                    </a:ext>
                  </a:extLst>
                </a:gridCol>
                <a:gridCol w="3315691">
                  <a:extLst>
                    <a:ext uri="{9D8B030D-6E8A-4147-A177-3AD203B41FA5}">
                      <a16:colId xmlns:a16="http://schemas.microsoft.com/office/drawing/2014/main" val="1436924516"/>
                    </a:ext>
                  </a:extLst>
                </a:gridCol>
              </a:tblGrid>
              <a:tr h="1787005">
                <a:tc gridSpan="4">
                  <a:txBody>
                    <a:bodyPr/>
                    <a:lstStyle/>
                    <a:p>
                      <a:pPr>
                        <a:lnSpc>
                          <a:spcPct val="115000"/>
                        </a:lnSpc>
                        <a:spcBef>
                          <a:spcPts val="600"/>
                        </a:spcBef>
                      </a:pPr>
                      <a:r>
                        <a:rPr lang="en-GB" sz="2200" dirty="0">
                          <a:effectLst/>
                        </a:rPr>
                        <a:t>Assessment Methods </a:t>
                      </a:r>
                      <a:endParaRPr lang="en-GB" sz="2000" dirty="0">
                        <a:effectLst/>
                      </a:endParaRPr>
                    </a:p>
                    <a:p>
                      <a:pPr marL="342900" lvl="0" indent="-342900">
                        <a:lnSpc>
                          <a:spcPct val="115000"/>
                        </a:lnSpc>
                        <a:spcBef>
                          <a:spcPts val="600"/>
                        </a:spcBef>
                        <a:buFont typeface="Symbol" panose="05050102010706020507" pitchFamily="18" charset="2"/>
                        <a:buChar char=""/>
                      </a:pPr>
                      <a:r>
                        <a:rPr lang="en-GB" sz="2200" dirty="0">
                          <a:solidFill>
                            <a:schemeClr val="tx1"/>
                          </a:solidFill>
                          <a:effectLst/>
                          <a:highlight>
                            <a:srgbClr val="FFFF00"/>
                          </a:highlight>
                        </a:rPr>
                        <a:t>Evidence Report</a:t>
                      </a:r>
                      <a:endParaRPr lang="en-GB" sz="2000" dirty="0">
                        <a:solidFill>
                          <a:schemeClr val="tx1"/>
                        </a:solidFill>
                        <a:effectLst/>
                      </a:endParaRPr>
                    </a:p>
                    <a:p>
                      <a:pPr>
                        <a:lnSpc>
                          <a:spcPct val="115000"/>
                        </a:lnSpc>
                        <a:spcBef>
                          <a:spcPts val="600"/>
                        </a:spcBef>
                      </a:pPr>
                      <a:r>
                        <a:rPr lang="en-GB" sz="2000" dirty="0">
                          <a:effectLst/>
                        </a:rPr>
                        <a:t> </a:t>
                      </a:r>
                      <a:endParaRPr lang="en-GB" sz="2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127519" marR="127519" marT="0" marB="0"/>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783750057"/>
                  </a:ext>
                </a:extLst>
              </a:tr>
              <a:tr h="1650289">
                <a:tc>
                  <a:txBody>
                    <a:bodyPr/>
                    <a:lstStyle/>
                    <a:p>
                      <a:pPr>
                        <a:lnSpc>
                          <a:spcPct val="115000"/>
                        </a:lnSpc>
                        <a:spcBef>
                          <a:spcPts val="600"/>
                        </a:spcBef>
                      </a:pPr>
                      <a:r>
                        <a:rPr lang="en-GB" sz="2200">
                          <a:effectLst/>
                        </a:rPr>
                        <a:t>Assessment Type</a:t>
                      </a:r>
                      <a:endParaRPr lang="en-GB" sz="2000">
                        <a:effectLst/>
                        <a:latin typeface="Arial" panose="020B0604020202020204" pitchFamily="34" charset="0"/>
                        <a:ea typeface="Times New Roman" panose="02020603050405020304" pitchFamily="18" charset="0"/>
                        <a:cs typeface="Times New Roman" panose="02020603050405020304" pitchFamily="18" charset="0"/>
                      </a:endParaRPr>
                    </a:p>
                  </a:txBody>
                  <a:tcPr marL="127519" marR="127519" marT="0" marB="0"/>
                </a:tc>
                <a:tc>
                  <a:txBody>
                    <a:bodyPr/>
                    <a:lstStyle/>
                    <a:p>
                      <a:pPr>
                        <a:lnSpc>
                          <a:spcPct val="115000"/>
                        </a:lnSpc>
                        <a:spcBef>
                          <a:spcPts val="600"/>
                        </a:spcBef>
                      </a:pPr>
                      <a:r>
                        <a:rPr lang="en-GB" sz="2200">
                          <a:effectLst/>
                        </a:rPr>
                        <a:t>Specific requirements </a:t>
                      </a:r>
                      <a:endParaRPr lang="en-GB" sz="2000">
                        <a:effectLst/>
                      </a:endParaRPr>
                    </a:p>
                    <a:p>
                      <a:pPr>
                        <a:lnSpc>
                          <a:spcPct val="115000"/>
                        </a:lnSpc>
                        <a:spcBef>
                          <a:spcPts val="600"/>
                        </a:spcBef>
                      </a:pPr>
                      <a:r>
                        <a:rPr lang="en-GB" sz="2200">
                          <a:effectLst/>
                        </a:rPr>
                        <a:t>(e.g. word count)</a:t>
                      </a:r>
                      <a:endParaRPr lang="en-GB" sz="2000">
                        <a:effectLst/>
                        <a:latin typeface="Arial" panose="020B0604020202020204" pitchFamily="34" charset="0"/>
                        <a:ea typeface="Times New Roman" panose="02020603050405020304" pitchFamily="18" charset="0"/>
                        <a:cs typeface="Times New Roman" panose="02020603050405020304" pitchFamily="18" charset="0"/>
                      </a:endParaRPr>
                    </a:p>
                  </a:txBody>
                  <a:tcPr marL="127519" marR="127519" marT="0" marB="0"/>
                </a:tc>
                <a:tc>
                  <a:txBody>
                    <a:bodyPr/>
                    <a:lstStyle/>
                    <a:p>
                      <a:pPr>
                        <a:lnSpc>
                          <a:spcPct val="115000"/>
                        </a:lnSpc>
                        <a:spcBef>
                          <a:spcPts val="600"/>
                        </a:spcBef>
                      </a:pPr>
                      <a:r>
                        <a:rPr lang="en-GB" sz="2200">
                          <a:effectLst/>
                        </a:rPr>
                        <a:t>Learning Outcomes being assessed</a:t>
                      </a:r>
                      <a:endParaRPr lang="en-GB" sz="2000">
                        <a:effectLst/>
                        <a:latin typeface="Arial" panose="020B0604020202020204" pitchFamily="34" charset="0"/>
                        <a:ea typeface="Times New Roman" panose="02020603050405020304" pitchFamily="18" charset="0"/>
                        <a:cs typeface="Times New Roman" panose="02020603050405020304" pitchFamily="18" charset="0"/>
                      </a:endParaRPr>
                    </a:p>
                  </a:txBody>
                  <a:tcPr marL="127519" marR="127519" marT="0" marB="0"/>
                </a:tc>
                <a:tc>
                  <a:txBody>
                    <a:bodyPr/>
                    <a:lstStyle/>
                    <a:p>
                      <a:pPr>
                        <a:lnSpc>
                          <a:spcPct val="115000"/>
                        </a:lnSpc>
                        <a:spcBef>
                          <a:spcPts val="600"/>
                        </a:spcBef>
                      </a:pPr>
                      <a:r>
                        <a:rPr lang="en-GB" sz="2200">
                          <a:effectLst/>
                        </a:rPr>
                        <a:t>Weighting % of final mark</a:t>
                      </a:r>
                      <a:endParaRPr lang="en-GB" sz="2000">
                        <a:effectLst/>
                        <a:latin typeface="Arial" panose="020B0604020202020204" pitchFamily="34" charset="0"/>
                        <a:ea typeface="Times New Roman" panose="02020603050405020304" pitchFamily="18" charset="0"/>
                        <a:cs typeface="Times New Roman" panose="02020603050405020304" pitchFamily="18" charset="0"/>
                      </a:endParaRPr>
                    </a:p>
                  </a:txBody>
                  <a:tcPr marL="127519" marR="127519" marT="0" marB="0"/>
                </a:tc>
                <a:extLst>
                  <a:ext uri="{0D108BD9-81ED-4DB2-BD59-A6C34878D82A}">
                    <a16:rowId xmlns:a16="http://schemas.microsoft.com/office/drawing/2014/main" val="3398827868"/>
                  </a:ext>
                </a:extLst>
              </a:tr>
              <a:tr h="1477045">
                <a:tc>
                  <a:txBody>
                    <a:bodyPr/>
                    <a:lstStyle/>
                    <a:p>
                      <a:pPr>
                        <a:lnSpc>
                          <a:spcPct val="115000"/>
                        </a:lnSpc>
                      </a:pPr>
                      <a:r>
                        <a:rPr lang="en-GB" sz="2200" dirty="0">
                          <a:solidFill>
                            <a:schemeClr val="tx1"/>
                          </a:solidFill>
                          <a:effectLst/>
                          <a:highlight>
                            <a:srgbClr val="FFFF00"/>
                          </a:highlight>
                        </a:rPr>
                        <a:t> </a:t>
                      </a:r>
                      <a:endParaRPr lang="en-GB" sz="2000" dirty="0">
                        <a:solidFill>
                          <a:schemeClr val="tx1"/>
                        </a:solidFill>
                        <a:effectLst/>
                      </a:endParaRPr>
                    </a:p>
                    <a:p>
                      <a:pPr>
                        <a:lnSpc>
                          <a:spcPct val="115000"/>
                        </a:lnSpc>
                      </a:pPr>
                      <a:r>
                        <a:rPr lang="en-GB" sz="2200" dirty="0">
                          <a:solidFill>
                            <a:schemeClr val="tx1"/>
                          </a:solidFill>
                          <a:effectLst/>
                          <a:highlight>
                            <a:srgbClr val="FFFF00"/>
                          </a:highlight>
                        </a:rPr>
                        <a:t>Evidence Report</a:t>
                      </a:r>
                      <a:endParaRPr lang="en-GB" sz="2000" dirty="0">
                        <a:solidFill>
                          <a:schemeClr val="tx1"/>
                        </a:solidFill>
                        <a:effectLst/>
                      </a:endParaRPr>
                    </a:p>
                    <a:p>
                      <a:pPr>
                        <a:lnSpc>
                          <a:spcPct val="115000"/>
                        </a:lnSpc>
                      </a:pPr>
                      <a:r>
                        <a:rPr lang="en-GB" sz="2200" dirty="0">
                          <a:effectLst/>
                          <a:highlight>
                            <a:srgbClr val="FFFF00"/>
                          </a:highlight>
                        </a:rPr>
                        <a:t> </a:t>
                      </a:r>
                      <a:endParaRPr lang="en-GB" sz="2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127519" marR="127519" marT="0" marB="0"/>
                </a:tc>
                <a:tc>
                  <a:txBody>
                    <a:bodyPr/>
                    <a:lstStyle/>
                    <a:p>
                      <a:pPr>
                        <a:lnSpc>
                          <a:spcPct val="115000"/>
                        </a:lnSpc>
                      </a:pPr>
                      <a:r>
                        <a:rPr lang="en-GB" sz="2200" dirty="0">
                          <a:effectLst/>
                          <a:highlight>
                            <a:srgbClr val="FFFF00"/>
                          </a:highlight>
                        </a:rPr>
                        <a:t> </a:t>
                      </a:r>
                      <a:endParaRPr lang="en-GB" sz="2000" dirty="0">
                        <a:effectLst/>
                      </a:endParaRPr>
                    </a:p>
                    <a:p>
                      <a:pPr>
                        <a:lnSpc>
                          <a:spcPct val="115000"/>
                        </a:lnSpc>
                      </a:pPr>
                      <a:r>
                        <a:rPr lang="en-GB" sz="2200" dirty="0">
                          <a:solidFill>
                            <a:schemeClr val="tx1"/>
                          </a:solidFill>
                          <a:effectLst/>
                          <a:highlight>
                            <a:srgbClr val="FFFF00"/>
                          </a:highlight>
                        </a:rPr>
                        <a:t>2500 words</a:t>
                      </a:r>
                      <a:endParaRPr lang="en-GB" sz="20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127519" marR="127519" marT="0" marB="0"/>
                </a:tc>
                <a:tc>
                  <a:txBody>
                    <a:bodyPr/>
                    <a:lstStyle/>
                    <a:p>
                      <a:pPr>
                        <a:lnSpc>
                          <a:spcPct val="115000"/>
                        </a:lnSpc>
                      </a:pPr>
                      <a:r>
                        <a:rPr lang="en-GB" sz="2200" dirty="0">
                          <a:solidFill>
                            <a:schemeClr val="tx1"/>
                          </a:solidFill>
                          <a:effectLst/>
                          <a:highlight>
                            <a:srgbClr val="FFFF00"/>
                          </a:highlight>
                        </a:rPr>
                        <a:t> </a:t>
                      </a:r>
                      <a:endParaRPr lang="en-GB" sz="2000" dirty="0">
                        <a:solidFill>
                          <a:schemeClr val="tx1"/>
                        </a:solidFill>
                        <a:effectLst/>
                      </a:endParaRPr>
                    </a:p>
                    <a:p>
                      <a:pPr>
                        <a:lnSpc>
                          <a:spcPct val="115000"/>
                        </a:lnSpc>
                      </a:pPr>
                      <a:r>
                        <a:rPr lang="en-GB" sz="2200" dirty="0">
                          <a:solidFill>
                            <a:schemeClr val="tx1"/>
                          </a:solidFill>
                          <a:effectLst/>
                          <a:highlight>
                            <a:srgbClr val="FFFF00"/>
                          </a:highlight>
                        </a:rPr>
                        <a:t>LO 1,2,3</a:t>
                      </a:r>
                      <a:endParaRPr lang="en-GB" sz="20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127519" marR="127519" marT="0" marB="0"/>
                </a:tc>
                <a:tc>
                  <a:txBody>
                    <a:bodyPr/>
                    <a:lstStyle/>
                    <a:p>
                      <a:pPr>
                        <a:lnSpc>
                          <a:spcPct val="115000"/>
                        </a:lnSpc>
                      </a:pPr>
                      <a:r>
                        <a:rPr lang="en-GB" sz="2200" dirty="0">
                          <a:solidFill>
                            <a:schemeClr val="tx1"/>
                          </a:solidFill>
                          <a:effectLst/>
                          <a:highlight>
                            <a:srgbClr val="FFFF00"/>
                          </a:highlight>
                        </a:rPr>
                        <a:t> </a:t>
                      </a:r>
                      <a:endParaRPr lang="en-GB" sz="2000" dirty="0">
                        <a:solidFill>
                          <a:schemeClr val="tx1"/>
                        </a:solidFill>
                        <a:effectLst/>
                      </a:endParaRPr>
                    </a:p>
                    <a:p>
                      <a:pPr>
                        <a:lnSpc>
                          <a:spcPct val="115000"/>
                        </a:lnSpc>
                      </a:pPr>
                      <a:r>
                        <a:rPr lang="en-GB" sz="2200" dirty="0">
                          <a:solidFill>
                            <a:schemeClr val="tx1"/>
                          </a:solidFill>
                          <a:effectLst/>
                          <a:highlight>
                            <a:srgbClr val="FFFF00"/>
                          </a:highlight>
                        </a:rPr>
                        <a:t>100%</a:t>
                      </a:r>
                      <a:endParaRPr lang="en-GB" sz="20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127519" marR="127519" marT="0" marB="0"/>
                </a:tc>
                <a:extLst>
                  <a:ext uri="{0D108BD9-81ED-4DB2-BD59-A6C34878D82A}">
                    <a16:rowId xmlns:a16="http://schemas.microsoft.com/office/drawing/2014/main" val="2914747843"/>
                  </a:ext>
                </a:extLst>
              </a:tr>
            </a:tbl>
          </a:graphicData>
        </a:graphic>
      </p:graphicFrame>
      <p:sp>
        <p:nvSpPr>
          <p:cNvPr id="5" name="Footer Placeholder 4">
            <a:extLst>
              <a:ext uri="{FF2B5EF4-FFF2-40B4-BE49-F238E27FC236}">
                <a16:creationId xmlns:a16="http://schemas.microsoft.com/office/drawing/2014/main" id="{C3472C57-8161-408C-9983-459C84C18031}"/>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818809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BF4574-45C7-4A7D-ACE5-70B75FCF3376}"/>
              </a:ext>
            </a:extLst>
          </p:cNvPr>
          <p:cNvSpPr>
            <a:spLocks noGrp="1"/>
          </p:cNvSpPr>
          <p:nvPr>
            <p:ph idx="1"/>
          </p:nvPr>
        </p:nvSpPr>
        <p:spPr>
          <a:xfrm>
            <a:off x="4803805" y="1130105"/>
            <a:ext cx="6586489" cy="5226245"/>
          </a:xfrm>
        </p:spPr>
        <p:txBody>
          <a:bodyPr>
            <a:normAutofit/>
          </a:bodyPr>
          <a:lstStyle/>
          <a:p>
            <a:pPr marL="0" indent="0">
              <a:buNone/>
            </a:pPr>
            <a:r>
              <a:rPr lang="en-GB" sz="3600" b="1" dirty="0">
                <a:highlight>
                  <a:srgbClr val="00FFFF"/>
                </a:highlight>
                <a:latin typeface="Candara" panose="020E0502030303020204" pitchFamily="34" charset="0"/>
              </a:rPr>
              <a:t>ASSESSMENT SUBMISSION</a:t>
            </a:r>
            <a:endParaRPr lang="en-GB" sz="3600" dirty="0">
              <a:highlight>
                <a:srgbClr val="00FFFF"/>
              </a:highlight>
              <a:latin typeface="Candara" panose="020E0502030303020204" pitchFamily="34" charset="0"/>
            </a:endParaRPr>
          </a:p>
          <a:p>
            <a:r>
              <a:rPr lang="en-GB" dirty="0">
                <a:latin typeface="Tw Cen MT" panose="020B0602020104020603" pitchFamily="34" charset="0"/>
              </a:rPr>
              <a:t>All assignment will be submitted in electronic format and uploaded to LSC Portal on Turnitin</a:t>
            </a:r>
          </a:p>
          <a:p>
            <a:r>
              <a:rPr lang="en-GB" dirty="0">
                <a:latin typeface="Tw Cen MT" panose="020B0602020104020603" pitchFamily="34" charset="0"/>
              </a:rPr>
              <a:t>Date assignment set:	March 2021</a:t>
            </a:r>
          </a:p>
          <a:p>
            <a:r>
              <a:rPr lang="en-GB" dirty="0">
                <a:latin typeface="Tw Cen MT" panose="020B0602020104020603" pitchFamily="34" charset="0"/>
              </a:rPr>
              <a:t>Submission deadline date: </a:t>
            </a:r>
            <a:r>
              <a:rPr lang="en-GB" dirty="0">
                <a:highlight>
                  <a:srgbClr val="00FFFF"/>
                </a:highlight>
                <a:latin typeface="Tw Cen MT" panose="020B0602020104020603" pitchFamily="34" charset="0"/>
              </a:rPr>
              <a:t>1</a:t>
            </a:r>
            <a:r>
              <a:rPr lang="en-GB" baseline="30000" dirty="0">
                <a:highlight>
                  <a:srgbClr val="00FFFF"/>
                </a:highlight>
                <a:latin typeface="Tw Cen MT" panose="020B0602020104020603" pitchFamily="34" charset="0"/>
              </a:rPr>
              <a:t>st</a:t>
            </a:r>
            <a:r>
              <a:rPr lang="en-GB" dirty="0">
                <a:highlight>
                  <a:srgbClr val="00FFFF"/>
                </a:highlight>
                <a:latin typeface="Tw Cen MT" panose="020B0602020104020603" pitchFamily="34" charset="0"/>
              </a:rPr>
              <a:t> June 2021</a:t>
            </a:r>
          </a:p>
          <a:p>
            <a:r>
              <a:rPr lang="en-GB" dirty="0">
                <a:latin typeface="Tw Cen MT" panose="020B0602020104020603" pitchFamily="34" charset="0"/>
              </a:rPr>
              <a:t>Return date to students: 28/06/2021</a:t>
            </a:r>
          </a:p>
          <a:p>
            <a:r>
              <a:rPr lang="en-GB" dirty="0">
                <a:latin typeface="Tw Cen MT" panose="020B0602020104020603" pitchFamily="34" charset="0"/>
              </a:rPr>
              <a:t>Word Limit: </a:t>
            </a:r>
            <a:r>
              <a:rPr lang="en-GB" dirty="0">
                <a:highlight>
                  <a:srgbClr val="FFFF00"/>
                </a:highlight>
                <a:latin typeface="Tw Cen MT" panose="020B0602020104020603" pitchFamily="34" charset="0"/>
              </a:rPr>
              <a:t>2500 words</a:t>
            </a:r>
          </a:p>
          <a:p>
            <a:r>
              <a:rPr lang="en-GB" dirty="0">
                <a:latin typeface="Tw Cen MT" panose="020B0602020104020603" pitchFamily="34" charset="0"/>
              </a:rPr>
              <a:t>Assessment Weighting Criteria (100%)</a:t>
            </a:r>
          </a:p>
          <a:p>
            <a:pPr marL="0" indent="0">
              <a:buNone/>
            </a:pPr>
            <a:endParaRPr lang="en-GB" sz="2000" dirty="0"/>
          </a:p>
        </p:txBody>
      </p:sp>
      <p:pic>
        <p:nvPicPr>
          <p:cNvPr id="6" name="Picture 5" descr="Calendar on table">
            <a:extLst>
              <a:ext uri="{FF2B5EF4-FFF2-40B4-BE49-F238E27FC236}">
                <a16:creationId xmlns:a16="http://schemas.microsoft.com/office/drawing/2014/main" id="{59B0C899-F0E1-4A53-96F2-2F04C1A00F4E}"/>
              </a:ext>
            </a:extLst>
          </p:cNvPr>
          <p:cNvPicPr>
            <a:picLocks noChangeAspect="1"/>
          </p:cNvPicPr>
          <p:nvPr/>
        </p:nvPicPr>
        <p:blipFill rotWithShape="1">
          <a:blip r:embed="rId2"/>
          <a:srcRect l="27440" r="27440" b="-1"/>
          <a:stretch/>
        </p:blipFill>
        <p:spPr>
          <a:xfrm>
            <a:off x="20" y="10"/>
            <a:ext cx="4635571" cy="6857990"/>
          </a:xfrm>
          <a:prstGeom prst="rect">
            <a:avLst/>
          </a:prstGeom>
          <a:effectLst/>
        </p:spPr>
      </p:pic>
      <p:sp>
        <p:nvSpPr>
          <p:cNvPr id="4" name="Footer Placeholder 3">
            <a:extLst>
              <a:ext uri="{FF2B5EF4-FFF2-40B4-BE49-F238E27FC236}">
                <a16:creationId xmlns:a16="http://schemas.microsoft.com/office/drawing/2014/main" id="{CB3FC751-5D43-4D05-B21E-445C84E73AFE}"/>
              </a:ext>
            </a:extLst>
          </p:cNvPr>
          <p:cNvSpPr>
            <a:spLocks noGrp="1"/>
          </p:cNvSpPr>
          <p:nvPr>
            <p:ph type="ftr" sz="quarter" idx="11"/>
          </p:nvPr>
        </p:nvSpPr>
        <p:spPr>
          <a:xfrm>
            <a:off x="4965430" y="6356350"/>
            <a:ext cx="4139134" cy="365125"/>
          </a:xfrm>
        </p:spPr>
        <p:txBody>
          <a:bodyPr>
            <a:normAutofit/>
          </a:bodyPr>
          <a:lstStyle/>
          <a:p>
            <a:pPr algn="l">
              <a:spcAft>
                <a:spcPts val="600"/>
              </a:spcAft>
            </a:pPr>
            <a:r>
              <a:rPr lang="en-GB"/>
              <a:t>Created by Tayo Alebiosu</a:t>
            </a:r>
          </a:p>
        </p:txBody>
      </p:sp>
    </p:spTree>
    <p:extLst>
      <p:ext uri="{BB962C8B-B14F-4D97-AF65-F5344CB8AC3E}">
        <p14:creationId xmlns:p14="http://schemas.microsoft.com/office/powerpoint/2010/main" val="1857604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4522AF4-FA40-4210-B9FF-DA6A21FA488F}"/>
              </a:ext>
            </a:extLst>
          </p:cNvPr>
          <p:cNvSpPr/>
          <p:nvPr/>
        </p:nvSpPr>
        <p:spPr>
          <a:xfrm>
            <a:off x="145774" y="136525"/>
            <a:ext cx="11767930" cy="6555641"/>
          </a:xfrm>
          <a:prstGeom prst="rect">
            <a:avLst/>
          </a:prstGeom>
        </p:spPr>
        <p:txBody>
          <a:bodyPr wrap="square">
            <a:spAutoFit/>
          </a:bodyPr>
          <a:lstStyle/>
          <a:p>
            <a:r>
              <a:rPr lang="en-GB" sz="3600" b="1" i="1" dirty="0">
                <a:solidFill>
                  <a:srgbClr val="222222"/>
                </a:solidFill>
                <a:highlight>
                  <a:srgbClr val="00FFFF"/>
                </a:highlight>
                <a:latin typeface="Candara" panose="020E0502030303020204" pitchFamily="34" charset="0"/>
              </a:rPr>
              <a:t>Reference</a:t>
            </a:r>
          </a:p>
          <a:p>
            <a:r>
              <a:rPr lang="en-GB" sz="2400" dirty="0">
                <a:solidFill>
                  <a:srgbClr val="222222"/>
                </a:solidFill>
                <a:latin typeface="Tw Cen MT" panose="020B0602020104020603" pitchFamily="34" charset="0"/>
              </a:rPr>
              <a:t>Harvey, G. and </a:t>
            </a:r>
            <a:r>
              <a:rPr lang="en-GB" sz="2400" dirty="0" err="1">
                <a:solidFill>
                  <a:srgbClr val="222222"/>
                </a:solidFill>
                <a:latin typeface="Tw Cen MT" panose="020B0602020104020603" pitchFamily="34" charset="0"/>
              </a:rPr>
              <a:t>Kitson</a:t>
            </a:r>
            <a:r>
              <a:rPr lang="en-GB" sz="2400" dirty="0">
                <a:solidFill>
                  <a:srgbClr val="222222"/>
                </a:solidFill>
                <a:latin typeface="Tw Cen MT" panose="020B0602020104020603" pitchFamily="34" charset="0"/>
              </a:rPr>
              <a:t>, A., 2015. </a:t>
            </a:r>
            <a:r>
              <a:rPr lang="en-GB" sz="2400" i="1" dirty="0">
                <a:solidFill>
                  <a:srgbClr val="222222"/>
                </a:solidFill>
                <a:latin typeface="Tw Cen MT" panose="020B0602020104020603" pitchFamily="34" charset="0"/>
              </a:rPr>
              <a:t>Implementing evidence-based practice in healthcare: a facilitation guide</a:t>
            </a:r>
            <a:r>
              <a:rPr lang="en-GB" sz="2400" dirty="0">
                <a:solidFill>
                  <a:srgbClr val="222222"/>
                </a:solidFill>
                <a:latin typeface="Tw Cen MT" panose="020B0602020104020603" pitchFamily="34" charset="0"/>
              </a:rPr>
              <a:t>. Routledge.</a:t>
            </a:r>
          </a:p>
          <a:p>
            <a:endParaRPr lang="en-GB" sz="2400" dirty="0">
              <a:solidFill>
                <a:srgbClr val="222222"/>
              </a:solidFill>
              <a:latin typeface="Tw Cen MT" panose="020B0602020104020603" pitchFamily="34" charset="0"/>
            </a:endParaRPr>
          </a:p>
          <a:p>
            <a:r>
              <a:rPr lang="en-GB" sz="2400" dirty="0">
                <a:latin typeface="Tw Cen MT" panose="020B0602020104020603" pitchFamily="34" charset="0"/>
              </a:rPr>
              <a:t>Halladay, M. and </a:t>
            </a:r>
            <a:r>
              <a:rPr lang="en-GB" sz="2400" dirty="0" err="1">
                <a:latin typeface="Tw Cen MT" panose="020B0602020104020603" pitchFamily="34" charset="0"/>
              </a:rPr>
              <a:t>Bero</a:t>
            </a:r>
            <a:r>
              <a:rPr lang="en-GB" sz="2400" dirty="0">
                <a:latin typeface="Tw Cen MT" panose="020B0602020104020603" pitchFamily="34" charset="0"/>
              </a:rPr>
              <a:t>, L., 2000. Getting research into practice: implementing evidence-based practice in health care. </a:t>
            </a:r>
            <a:r>
              <a:rPr lang="en-GB" sz="2400" i="1" dirty="0">
                <a:latin typeface="Tw Cen MT" panose="020B0602020104020603" pitchFamily="34" charset="0"/>
              </a:rPr>
              <a:t>Public Money and Management</a:t>
            </a:r>
            <a:r>
              <a:rPr lang="en-GB" sz="2400" dirty="0">
                <a:latin typeface="Tw Cen MT" panose="020B0602020104020603" pitchFamily="34" charset="0"/>
              </a:rPr>
              <a:t>, </a:t>
            </a:r>
            <a:r>
              <a:rPr lang="en-GB" sz="2400" i="1" dirty="0">
                <a:latin typeface="Tw Cen MT" panose="020B0602020104020603" pitchFamily="34" charset="0"/>
              </a:rPr>
              <a:t>20</a:t>
            </a:r>
            <a:r>
              <a:rPr lang="en-GB" sz="2400" dirty="0">
                <a:latin typeface="Tw Cen MT" panose="020B0602020104020603" pitchFamily="34" charset="0"/>
              </a:rPr>
              <a:t>(4), pp.43-50.</a:t>
            </a:r>
          </a:p>
          <a:p>
            <a:endParaRPr lang="en-GB" sz="2400" dirty="0">
              <a:latin typeface="Tw Cen MT" panose="020B0602020104020603" pitchFamily="34" charset="0"/>
            </a:endParaRPr>
          </a:p>
          <a:p>
            <a:r>
              <a:rPr lang="nn-NO" sz="2400" i="1" dirty="0">
                <a:latin typeface="Tw Cen MT" panose="020B0602020104020603" pitchFamily="34" charset="0"/>
              </a:rPr>
              <a:t>https://www.youtube.com/watch?v=a9_sX93RHOk&amp;feature=emb_logo</a:t>
            </a:r>
            <a:r>
              <a:rPr lang="nn-NO" sz="2400" dirty="0">
                <a:latin typeface="Tw Cen MT" panose="020B0602020104020603" pitchFamily="34" charset="0"/>
              </a:rPr>
              <a:t>. 2020. [DVD].</a:t>
            </a:r>
          </a:p>
          <a:p>
            <a:endParaRPr lang="nn-NO" sz="2400" dirty="0">
              <a:latin typeface="Tw Cen MT" panose="020B0602020104020603" pitchFamily="34" charset="0"/>
            </a:endParaRPr>
          </a:p>
          <a:p>
            <a:r>
              <a:rPr lang="en-GB" sz="2400" dirty="0">
                <a:latin typeface="Tw Cen MT" panose="020B0602020104020603" pitchFamily="34" charset="0"/>
              </a:rPr>
              <a:t>Melnyk, B.M. and Fineout-Overholt, E. eds., 2011. </a:t>
            </a:r>
            <a:r>
              <a:rPr lang="en-GB" sz="2400" i="1" dirty="0">
                <a:latin typeface="Tw Cen MT" panose="020B0602020104020603" pitchFamily="34" charset="0"/>
              </a:rPr>
              <a:t>Evidence-based practice in nursing &amp; healthcare: A guide to best practice</a:t>
            </a:r>
            <a:r>
              <a:rPr lang="en-GB" sz="2400" dirty="0">
                <a:latin typeface="Tw Cen MT" panose="020B0602020104020603" pitchFamily="34" charset="0"/>
              </a:rPr>
              <a:t>. Lippincott Williams &amp; Wilkins.</a:t>
            </a:r>
          </a:p>
          <a:p>
            <a:endParaRPr lang="en-GB" sz="2400" dirty="0">
              <a:latin typeface="Tw Cen MT" panose="020B0602020104020603" pitchFamily="34" charset="0"/>
            </a:endParaRPr>
          </a:p>
          <a:p>
            <a:r>
              <a:rPr lang="en-GB" sz="2400" dirty="0">
                <a:latin typeface="Tw Cen MT" panose="020B0602020104020603" pitchFamily="34" charset="0"/>
              </a:rPr>
              <a:t>Holloway, I. and Galvin, K., 2016. </a:t>
            </a:r>
            <a:r>
              <a:rPr lang="en-GB" sz="2400" i="1" dirty="0">
                <a:latin typeface="Tw Cen MT" panose="020B0602020104020603" pitchFamily="34" charset="0"/>
              </a:rPr>
              <a:t>Qualitative research in nursing and healthcare</a:t>
            </a:r>
            <a:r>
              <a:rPr lang="en-GB" sz="2400" dirty="0">
                <a:latin typeface="Tw Cen MT" panose="020B0602020104020603" pitchFamily="34" charset="0"/>
              </a:rPr>
              <a:t>. John Wiley &amp; Sons.</a:t>
            </a:r>
          </a:p>
          <a:p>
            <a:endParaRPr lang="en-GB" sz="2400" dirty="0">
              <a:latin typeface="Tw Cen MT" panose="020B0602020104020603" pitchFamily="34" charset="0"/>
            </a:endParaRPr>
          </a:p>
          <a:p>
            <a:r>
              <a:rPr lang="en-GB" sz="2400" dirty="0" err="1">
                <a:latin typeface="Tw Cen MT" panose="020B0602020104020603" pitchFamily="34" charset="0"/>
              </a:rPr>
              <a:t>Gitterman</a:t>
            </a:r>
            <a:r>
              <a:rPr lang="en-GB" sz="2400" dirty="0">
                <a:latin typeface="Tw Cen MT" panose="020B0602020104020603" pitchFamily="34" charset="0"/>
              </a:rPr>
              <a:t>, A., 2014. Engaging Social Work Practitioners in Research: Challenges and Opportunities. </a:t>
            </a:r>
            <a:r>
              <a:rPr lang="en-GB" sz="2400" i="1" dirty="0">
                <a:latin typeface="Tw Cen MT" panose="020B0602020104020603" pitchFamily="34" charset="0"/>
              </a:rPr>
              <a:t>Social Work in Health Care</a:t>
            </a:r>
            <a:r>
              <a:rPr lang="en-GB" sz="2400" dirty="0">
                <a:latin typeface="Tw Cen MT" panose="020B0602020104020603" pitchFamily="34" charset="0"/>
              </a:rPr>
              <a:t>, 53(10), pp.921-931.</a:t>
            </a:r>
          </a:p>
        </p:txBody>
      </p:sp>
      <p:sp>
        <p:nvSpPr>
          <p:cNvPr id="3" name="Footer Placeholder 2">
            <a:extLst>
              <a:ext uri="{FF2B5EF4-FFF2-40B4-BE49-F238E27FC236}">
                <a16:creationId xmlns:a16="http://schemas.microsoft.com/office/drawing/2014/main" id="{3507C888-42A6-4104-9831-547B9C48E93A}"/>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420381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C437EA22-18F1-4B11-BD10-465D2F820003}"/>
              </a:ext>
            </a:extLst>
          </p:cNvPr>
          <p:cNvSpPr>
            <a:spLocks noGrp="1"/>
          </p:cNvSpPr>
          <p:nvPr>
            <p:ph type="ftr" sz="quarter" idx="11"/>
          </p:nvPr>
        </p:nvSpPr>
        <p:spPr>
          <a:xfrm>
            <a:off x="7819134" y="6483413"/>
            <a:ext cx="2141806" cy="249770"/>
          </a:xfrm>
        </p:spPr>
        <p:txBody>
          <a:bodyPr vert="horz" lIns="91440" tIns="45720" rIns="91440" bIns="45720" rtlCol="0" anchor="ctr">
            <a:normAutofit lnSpcReduction="10000"/>
          </a:bodyPr>
          <a:lstStyle/>
          <a:p>
            <a:pPr>
              <a:spcAft>
                <a:spcPts val="600"/>
              </a:spcAft>
              <a:defRPr/>
            </a:pPr>
            <a:r>
              <a:rPr lang="en-US" sz="1100" b="1" i="1" kern="1200" dirty="0">
                <a:solidFill>
                  <a:schemeClr val="tx1">
                    <a:alpha val="80000"/>
                  </a:schemeClr>
                </a:solidFill>
                <a:latin typeface="Calibri" panose="020F0502020204030204"/>
                <a:ea typeface="+mn-ea"/>
                <a:cs typeface="+mn-cs"/>
              </a:rPr>
              <a:t>Created by Tayo Alebiosu</a:t>
            </a:r>
          </a:p>
        </p:txBody>
      </p:sp>
      <p:pic>
        <p:nvPicPr>
          <p:cNvPr id="7" name="Picture 4" descr="Image result for evidence based practice images">
            <a:extLst>
              <a:ext uri="{FF2B5EF4-FFF2-40B4-BE49-F238E27FC236}">
                <a16:creationId xmlns:a16="http://schemas.microsoft.com/office/drawing/2014/main" id="{BA8CA8DA-CEF2-4551-B459-D19C4B403AA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95" r="1" b="1"/>
          <a:stretch/>
        </p:blipFill>
        <p:spPr bwMode="auto">
          <a:xfrm>
            <a:off x="-14048" y="742122"/>
            <a:ext cx="6731213" cy="5961133"/>
          </a:xfrm>
          <a:custGeom>
            <a:avLst/>
            <a:gdLst/>
            <a:ahLst/>
            <a:cxnLst/>
            <a:rect l="l" t="t" r="r" b="b"/>
            <a:pathLst>
              <a:path w="7743949" h="6858000">
                <a:moveTo>
                  <a:pt x="956085" y="2071857"/>
                </a:moveTo>
                <a:cubicBezTo>
                  <a:pt x="956085" y="2071857"/>
                  <a:pt x="956085" y="2071857"/>
                  <a:pt x="4999548" y="2071857"/>
                </a:cubicBezTo>
                <a:cubicBezTo>
                  <a:pt x="5252811" y="2071857"/>
                  <a:pt x="5497339" y="2211072"/>
                  <a:pt x="5619604" y="2437296"/>
                </a:cubicBezTo>
                <a:cubicBezTo>
                  <a:pt x="5619604" y="2437296"/>
                  <a:pt x="5619604" y="2437296"/>
                  <a:pt x="7645701" y="5926372"/>
                </a:cubicBezTo>
                <a:cubicBezTo>
                  <a:pt x="7776699" y="6143896"/>
                  <a:pt x="7776699" y="6422327"/>
                  <a:pt x="7645701" y="6639850"/>
                </a:cubicBezTo>
                <a:cubicBezTo>
                  <a:pt x="7645701" y="6639850"/>
                  <a:pt x="7645701" y="6639850"/>
                  <a:pt x="7538856" y="6823844"/>
                </a:cubicBezTo>
                <a:lnTo>
                  <a:pt x="7519022" y="6858000"/>
                </a:lnTo>
                <a:lnTo>
                  <a:pt x="0" y="6858000"/>
                </a:lnTo>
                <a:lnTo>
                  <a:pt x="0" y="3003362"/>
                </a:lnTo>
                <a:lnTo>
                  <a:pt x="144017" y="2754282"/>
                </a:lnTo>
                <a:cubicBezTo>
                  <a:pt x="203181" y="2651956"/>
                  <a:pt x="264254" y="2546330"/>
                  <a:pt x="327296" y="2437296"/>
                </a:cubicBezTo>
                <a:cubicBezTo>
                  <a:pt x="458294" y="2211072"/>
                  <a:pt x="694090" y="2071857"/>
                  <a:pt x="956085" y="2071857"/>
                </a:cubicBezTo>
                <a:close/>
                <a:moveTo>
                  <a:pt x="6281397" y="1163923"/>
                </a:moveTo>
                <a:cubicBezTo>
                  <a:pt x="6281397" y="1163923"/>
                  <a:pt x="6281397" y="1163923"/>
                  <a:pt x="7148441" y="1163923"/>
                </a:cubicBezTo>
                <a:cubicBezTo>
                  <a:pt x="7202749" y="1163923"/>
                  <a:pt x="7255183" y="1193775"/>
                  <a:pt x="7281401" y="1242285"/>
                </a:cubicBezTo>
                <a:cubicBezTo>
                  <a:pt x="7281401" y="1242285"/>
                  <a:pt x="7281401" y="1242285"/>
                  <a:pt x="7715859" y="1990451"/>
                </a:cubicBezTo>
                <a:cubicBezTo>
                  <a:pt x="7743949" y="2037095"/>
                  <a:pt x="7743949" y="2096799"/>
                  <a:pt x="7715859" y="2143443"/>
                </a:cubicBezTo>
                <a:cubicBezTo>
                  <a:pt x="7715859" y="2143443"/>
                  <a:pt x="7715859" y="2143443"/>
                  <a:pt x="7281401" y="2891610"/>
                </a:cubicBezTo>
                <a:cubicBezTo>
                  <a:pt x="7255183" y="2940119"/>
                  <a:pt x="7202749" y="2969971"/>
                  <a:pt x="7148441" y="2969971"/>
                </a:cubicBezTo>
                <a:cubicBezTo>
                  <a:pt x="7148441" y="2969971"/>
                  <a:pt x="7148441" y="2969971"/>
                  <a:pt x="6281397" y="2969971"/>
                </a:cubicBezTo>
                <a:cubicBezTo>
                  <a:pt x="6225217" y="2969971"/>
                  <a:pt x="6174655" y="2940119"/>
                  <a:pt x="6146565" y="2891610"/>
                </a:cubicBezTo>
                <a:cubicBezTo>
                  <a:pt x="6146565" y="2891610"/>
                  <a:pt x="6146565" y="2891610"/>
                  <a:pt x="5713979" y="2143443"/>
                </a:cubicBezTo>
                <a:cubicBezTo>
                  <a:pt x="5685889" y="2096799"/>
                  <a:pt x="5685889" y="2037095"/>
                  <a:pt x="5713979" y="1990451"/>
                </a:cubicBezTo>
                <a:cubicBezTo>
                  <a:pt x="5713979" y="1990451"/>
                  <a:pt x="5713979" y="1990451"/>
                  <a:pt x="6146565" y="1242285"/>
                </a:cubicBezTo>
                <a:cubicBezTo>
                  <a:pt x="6174655" y="1193775"/>
                  <a:pt x="6225217" y="1163923"/>
                  <a:pt x="6281397" y="1163923"/>
                </a:cubicBezTo>
                <a:close/>
                <a:moveTo>
                  <a:pt x="0" y="0"/>
                </a:moveTo>
                <a:lnTo>
                  <a:pt x="6600525" y="0"/>
                </a:lnTo>
                <a:lnTo>
                  <a:pt x="6486618" y="196155"/>
                </a:lnTo>
                <a:cubicBezTo>
                  <a:pt x="6261242" y="584267"/>
                  <a:pt x="5994130" y="1044253"/>
                  <a:pt x="5677553" y="1589421"/>
                </a:cubicBezTo>
                <a:cubicBezTo>
                  <a:pt x="5555288" y="1815646"/>
                  <a:pt x="5310759" y="1954861"/>
                  <a:pt x="5057496" y="1954861"/>
                </a:cubicBezTo>
                <a:cubicBezTo>
                  <a:pt x="5057496" y="1954861"/>
                  <a:pt x="5057496" y="1954861"/>
                  <a:pt x="1014033" y="1954861"/>
                </a:cubicBezTo>
                <a:cubicBezTo>
                  <a:pt x="752038" y="1954861"/>
                  <a:pt x="516243" y="1815646"/>
                  <a:pt x="385244" y="1589421"/>
                </a:cubicBezTo>
                <a:cubicBezTo>
                  <a:pt x="385244" y="1589421"/>
                  <a:pt x="385244" y="1589421"/>
                  <a:pt x="69234" y="1042874"/>
                </a:cubicBezTo>
                <a:lnTo>
                  <a:pt x="0" y="923133"/>
                </a:lnTo>
                <a:close/>
              </a:path>
            </a:pathLst>
          </a:cu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5E305F1F-E950-452F-9BC7-E3A0FC7BB8C0}"/>
              </a:ext>
            </a:extLst>
          </p:cNvPr>
          <p:cNvSpPr/>
          <p:nvPr/>
        </p:nvSpPr>
        <p:spPr>
          <a:xfrm>
            <a:off x="7408985" y="1766617"/>
            <a:ext cx="4783015" cy="445945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800" dirty="0">
                <a:latin typeface="Tw Cen MT" panose="020B0602020104020603" pitchFamily="34" charset="0"/>
              </a:rPr>
              <a:t>Module lecturer-Tayo Alebiosu</a:t>
            </a:r>
          </a:p>
          <a:p>
            <a:pPr indent="-228600">
              <a:lnSpc>
                <a:spcPct val="90000"/>
              </a:lnSpc>
              <a:spcAft>
                <a:spcPts val="600"/>
              </a:spcAft>
              <a:buFont typeface="Arial" panose="020B0604020202020204" pitchFamily="34" charset="0"/>
              <a:buChar char="•"/>
            </a:pPr>
            <a:r>
              <a:rPr lang="en-US" sz="2800" dirty="0">
                <a:latin typeface="Tw Cen MT" panose="020B0602020104020603" pitchFamily="34" charset="0"/>
              </a:rPr>
              <a:t>Health and Social Care</a:t>
            </a:r>
          </a:p>
          <a:p>
            <a:pPr indent="-228600">
              <a:lnSpc>
                <a:spcPct val="90000"/>
              </a:lnSpc>
              <a:spcAft>
                <a:spcPts val="600"/>
              </a:spcAft>
              <a:buFont typeface="Arial" panose="020B0604020202020204" pitchFamily="34" charset="0"/>
              <a:buChar char="•"/>
            </a:pPr>
            <a:r>
              <a:rPr lang="en-US" sz="2800" b="1" i="1" dirty="0">
                <a:highlight>
                  <a:srgbClr val="00FFFF"/>
                </a:highlight>
                <a:latin typeface="Tw Cen MT" panose="020B0602020104020603" pitchFamily="34" charset="0"/>
              </a:rPr>
              <a:t>Evidence Based Approaches </a:t>
            </a:r>
            <a:endParaRPr lang="en-US" sz="2800" dirty="0">
              <a:highlight>
                <a:srgbClr val="00FFFF"/>
              </a:highlight>
              <a:latin typeface="Tw Cen MT" panose="020B0602020104020603" pitchFamily="34" charset="0"/>
            </a:endParaRPr>
          </a:p>
          <a:p>
            <a:pPr indent="-228600">
              <a:lnSpc>
                <a:spcPct val="90000"/>
              </a:lnSpc>
              <a:spcAft>
                <a:spcPts val="600"/>
              </a:spcAft>
              <a:buFont typeface="Arial" panose="020B0604020202020204" pitchFamily="34" charset="0"/>
              <a:buChar char="•"/>
            </a:pPr>
            <a:r>
              <a:rPr lang="en-US" sz="2800" dirty="0">
                <a:latin typeface="Tw Cen MT" panose="020B0602020104020603" pitchFamily="34" charset="0"/>
              </a:rPr>
              <a:t>Contact me: </a:t>
            </a:r>
            <a:r>
              <a:rPr lang="en-US" sz="2800" dirty="0">
                <a:latin typeface="Tw Cen MT" panose="020B0602020104020603" pitchFamily="34" charset="0"/>
                <a:hlinkClick r:id="rId3"/>
              </a:rPr>
              <a:t>tayo.alebiosu@lsclondon.co.uk</a:t>
            </a:r>
            <a:endParaRPr lang="en-US" sz="2800" dirty="0">
              <a:latin typeface="Tw Cen MT" panose="020B0602020104020603" pitchFamily="34" charset="0"/>
            </a:endParaRPr>
          </a:p>
          <a:p>
            <a:pPr indent="-228600">
              <a:lnSpc>
                <a:spcPct val="90000"/>
              </a:lnSpc>
              <a:spcAft>
                <a:spcPts val="600"/>
              </a:spcAft>
              <a:buFont typeface="Arial" panose="020B0604020202020204" pitchFamily="34" charset="0"/>
              <a:buChar char="•"/>
            </a:pPr>
            <a:endParaRPr lang="en-US" sz="2000" dirty="0"/>
          </a:p>
        </p:txBody>
      </p:sp>
    </p:spTree>
    <p:extLst>
      <p:ext uri="{BB962C8B-B14F-4D97-AF65-F5344CB8AC3E}">
        <p14:creationId xmlns:p14="http://schemas.microsoft.com/office/powerpoint/2010/main" val="3772322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8EEA3FC-C29B-4324-B263-01D7DE99ED80}"/>
              </a:ext>
            </a:extLst>
          </p:cNvPr>
          <p:cNvSpPr>
            <a:spLocks noGrp="1"/>
          </p:cNvSpPr>
          <p:nvPr>
            <p:ph idx="1"/>
          </p:nvPr>
        </p:nvSpPr>
        <p:spPr>
          <a:xfrm>
            <a:off x="4167272" y="136526"/>
            <a:ext cx="7900757" cy="6040438"/>
          </a:xfrm>
        </p:spPr>
        <p:txBody>
          <a:bodyPr anchor="ctr">
            <a:normAutofit lnSpcReduction="10000"/>
          </a:bodyPr>
          <a:lstStyle/>
          <a:p>
            <a:r>
              <a:rPr lang="en-GB" sz="2400" dirty="0">
                <a:latin typeface="Tw Cen MT" panose="020B0602020104020603" pitchFamily="34" charset="0"/>
              </a:rPr>
              <a:t>This </a:t>
            </a:r>
            <a:r>
              <a:rPr lang="en-GB" sz="2400" b="1" dirty="0">
                <a:latin typeface="Tw Cen MT" panose="020B0602020104020603" pitchFamily="34" charset="0"/>
              </a:rPr>
              <a:t>module</a:t>
            </a:r>
            <a:r>
              <a:rPr lang="en-GB" sz="2400" dirty="0">
                <a:latin typeface="Tw Cen MT" panose="020B0602020104020603" pitchFamily="34" charset="0"/>
              </a:rPr>
              <a:t> is to develop </a:t>
            </a:r>
            <a:r>
              <a:rPr lang="en-GB" sz="2400" dirty="0">
                <a:highlight>
                  <a:srgbClr val="00FFFF"/>
                </a:highlight>
                <a:latin typeface="Tw Cen MT" panose="020B0602020104020603" pitchFamily="34" charset="0"/>
              </a:rPr>
              <a:t>students’ knowledge and skills </a:t>
            </a:r>
            <a:r>
              <a:rPr lang="en-GB" sz="2400" dirty="0">
                <a:latin typeface="Tw Cen MT" panose="020B0602020104020603" pitchFamily="34" charset="0"/>
              </a:rPr>
              <a:t>to understand the </a:t>
            </a:r>
            <a:r>
              <a:rPr lang="en-GB" sz="2400" dirty="0">
                <a:highlight>
                  <a:srgbClr val="FFFF00"/>
                </a:highlight>
                <a:latin typeface="Tw Cen MT" panose="020B0602020104020603" pitchFamily="34" charset="0"/>
              </a:rPr>
              <a:t>purpose and process of research </a:t>
            </a:r>
            <a:r>
              <a:rPr lang="en-GB" sz="2400" dirty="0">
                <a:latin typeface="Tw Cen MT" panose="020B0602020104020603" pitchFamily="34" charset="0"/>
              </a:rPr>
              <a:t>in health and social care particularly in relation to </a:t>
            </a:r>
            <a:r>
              <a:rPr lang="en-GB" sz="2400" dirty="0">
                <a:highlight>
                  <a:srgbClr val="FF00FF"/>
                </a:highlight>
                <a:latin typeface="Tw Cen MT" panose="020B0602020104020603" pitchFamily="34" charset="0"/>
              </a:rPr>
              <a:t>promoting integrated approaches to care</a:t>
            </a:r>
            <a:r>
              <a:rPr lang="en-GB" sz="2400" dirty="0">
                <a:latin typeface="Tw Cen MT" panose="020B0602020104020603" pitchFamily="34" charset="0"/>
              </a:rPr>
              <a:t>.</a:t>
            </a:r>
          </a:p>
          <a:p>
            <a:endParaRPr lang="en-GB" sz="2400" dirty="0">
              <a:latin typeface="Tw Cen MT" panose="020B0602020104020603" pitchFamily="34" charset="0"/>
            </a:endParaRPr>
          </a:p>
          <a:p>
            <a:r>
              <a:rPr lang="en-GB" altLang="en-US" sz="2400" dirty="0">
                <a:latin typeface="Tw Cen MT" panose="020B0602020104020603" pitchFamily="34" charset="0"/>
              </a:rPr>
              <a:t>Students will be introduced to critical thinking and reasoning skills within the context of evidence-based practice and research and to explore ways to enhance their ability to think critically.</a:t>
            </a:r>
          </a:p>
          <a:p>
            <a:pPr marL="0" indent="0">
              <a:buNone/>
            </a:pPr>
            <a:endParaRPr lang="en-GB" sz="2400" dirty="0">
              <a:latin typeface="Tw Cen MT" panose="020B0602020104020603" pitchFamily="34" charset="0"/>
            </a:endParaRPr>
          </a:p>
          <a:p>
            <a:r>
              <a:rPr lang="en-GB" sz="2400" dirty="0">
                <a:latin typeface="Tw Cen MT" panose="020B0602020104020603" pitchFamily="34" charset="0"/>
              </a:rPr>
              <a:t>Students will have an opportunity to develop a critical approach to evidence-based practice in integrated care. </a:t>
            </a:r>
          </a:p>
          <a:p>
            <a:endParaRPr lang="en-GB" sz="2400" dirty="0">
              <a:latin typeface="Tw Cen MT" panose="020B0602020104020603" pitchFamily="34" charset="0"/>
            </a:endParaRPr>
          </a:p>
          <a:p>
            <a:r>
              <a:rPr lang="en-GB" sz="2400" dirty="0">
                <a:latin typeface="Tw Cen MT" panose="020B0602020104020603" pitchFamily="34" charset="0"/>
              </a:rPr>
              <a:t>The unit enables students to demonstrate the capacity and ability to design a research proposal, and demonstrate the necessary skills to conduct quality personal research that leads to evidence based practice.</a:t>
            </a:r>
          </a:p>
          <a:p>
            <a:endParaRPr lang="en-GB" sz="2200" dirty="0"/>
          </a:p>
        </p:txBody>
      </p:sp>
      <p:sp>
        <p:nvSpPr>
          <p:cNvPr id="4" name="Footer Placeholder 3">
            <a:extLst>
              <a:ext uri="{FF2B5EF4-FFF2-40B4-BE49-F238E27FC236}">
                <a16:creationId xmlns:a16="http://schemas.microsoft.com/office/drawing/2014/main" id="{6D12C3A8-0AA8-4645-93AA-A8B9D2181BDA}"/>
              </a:ext>
            </a:extLst>
          </p:cNvPr>
          <p:cNvSpPr>
            <a:spLocks noGrp="1"/>
          </p:cNvSpPr>
          <p:nvPr>
            <p:ph type="ftr" sz="quarter" idx="11"/>
          </p:nvPr>
        </p:nvSpPr>
        <p:spPr>
          <a:xfrm>
            <a:off x="4038600" y="6356350"/>
            <a:ext cx="5251174" cy="365125"/>
          </a:xfrm>
        </p:spPr>
        <p:txBody>
          <a:bodyPr>
            <a:normAutofit/>
          </a:bodyPr>
          <a:lstStyle/>
          <a:p>
            <a:pPr>
              <a:spcAft>
                <a:spcPts val="600"/>
              </a:spcAft>
            </a:pPr>
            <a:r>
              <a:rPr lang="en-GB"/>
              <a:t>Created by Tayo Alebiosu</a:t>
            </a:r>
          </a:p>
        </p:txBody>
      </p:sp>
      <p:sp>
        <p:nvSpPr>
          <p:cNvPr id="5" name="Rectangle 4">
            <a:extLst>
              <a:ext uri="{FF2B5EF4-FFF2-40B4-BE49-F238E27FC236}">
                <a16:creationId xmlns:a16="http://schemas.microsoft.com/office/drawing/2014/main" id="{AC7E1F3A-6C87-4014-8464-5BCD718DC1CD}"/>
              </a:ext>
            </a:extLst>
          </p:cNvPr>
          <p:cNvSpPr/>
          <p:nvPr/>
        </p:nvSpPr>
        <p:spPr>
          <a:xfrm rot="19735841">
            <a:off x="47712" y="2694129"/>
            <a:ext cx="3609751" cy="707886"/>
          </a:xfrm>
          <a:prstGeom prst="rect">
            <a:avLst/>
          </a:prstGeom>
        </p:spPr>
        <p:txBody>
          <a:bodyPr wrap="square">
            <a:spAutoFit/>
          </a:bodyPr>
          <a:lstStyle/>
          <a:p>
            <a:r>
              <a:rPr lang="en-GB" sz="4000" b="1" i="1" dirty="0">
                <a:highlight>
                  <a:srgbClr val="FFFF00"/>
                </a:highlight>
                <a:latin typeface="Candara" panose="020E0502030303020204" pitchFamily="34" charset="0"/>
              </a:rPr>
              <a:t>Module Aim: </a:t>
            </a:r>
          </a:p>
        </p:txBody>
      </p:sp>
    </p:spTree>
    <p:extLst>
      <p:ext uri="{BB962C8B-B14F-4D97-AF65-F5344CB8AC3E}">
        <p14:creationId xmlns:p14="http://schemas.microsoft.com/office/powerpoint/2010/main" val="2208627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 name="Picture 5" descr="White puzzle with one red piece">
            <a:extLst>
              <a:ext uri="{FF2B5EF4-FFF2-40B4-BE49-F238E27FC236}">
                <a16:creationId xmlns:a16="http://schemas.microsoft.com/office/drawing/2014/main" id="{754A0230-4C08-4254-99BB-7FC3BFF3BB88}"/>
              </a:ext>
            </a:extLst>
          </p:cNvPr>
          <p:cNvPicPr>
            <a:picLocks noChangeAspect="1"/>
          </p:cNvPicPr>
          <p:nvPr/>
        </p:nvPicPr>
        <p:blipFill rotWithShape="1">
          <a:blip r:embed="rId2"/>
          <a:srcRect t="3573" r="9091" b="5518"/>
          <a:stretch/>
        </p:blipFill>
        <p:spPr>
          <a:xfrm>
            <a:off x="20" y="10"/>
            <a:ext cx="12191980" cy="6857990"/>
          </a:xfrm>
          <a:prstGeom prst="rect">
            <a:avLst/>
          </a:prstGeom>
        </p:spPr>
      </p:pic>
      <p:sp>
        <p:nvSpPr>
          <p:cNvPr id="35" name="Rectangle 34">
            <a:extLst>
              <a:ext uri="{FF2B5EF4-FFF2-40B4-BE49-F238E27FC236}">
                <a16:creationId xmlns:a16="http://schemas.microsoft.com/office/drawing/2014/main" id="{86C7B4A1-154A-4DF0-AC46-F88D75A2E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7197772"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F59B2E-5E56-4887-A148-91A9A37E569C}"/>
              </a:ext>
            </a:extLst>
          </p:cNvPr>
          <p:cNvSpPr>
            <a:spLocks noGrp="1"/>
          </p:cNvSpPr>
          <p:nvPr>
            <p:ph type="title"/>
          </p:nvPr>
        </p:nvSpPr>
        <p:spPr>
          <a:xfrm rot="1913569">
            <a:off x="7864254" y="1444010"/>
            <a:ext cx="4429211" cy="881478"/>
          </a:xfrm>
        </p:spPr>
        <p:txBody>
          <a:bodyPr>
            <a:normAutofit fontScale="90000"/>
          </a:bodyPr>
          <a:lstStyle/>
          <a:p>
            <a:r>
              <a:rPr lang="en-GB" sz="4900" b="1" dirty="0">
                <a:highlight>
                  <a:srgbClr val="00FFFF"/>
                </a:highlight>
                <a:latin typeface="Candara" panose="020E0502030303020204" pitchFamily="34" charset="0"/>
              </a:rPr>
              <a:t>Module Aim: </a:t>
            </a:r>
            <a:br>
              <a:rPr lang="en-GB" sz="4000" dirty="0"/>
            </a:br>
            <a:endParaRPr lang="en-GB" sz="4000" dirty="0"/>
          </a:p>
        </p:txBody>
      </p:sp>
      <p:sp>
        <p:nvSpPr>
          <p:cNvPr id="3" name="Content Placeholder 2">
            <a:extLst>
              <a:ext uri="{FF2B5EF4-FFF2-40B4-BE49-F238E27FC236}">
                <a16:creationId xmlns:a16="http://schemas.microsoft.com/office/drawing/2014/main" id="{80B1C065-6359-4403-BD0F-170990D7CD18}"/>
              </a:ext>
            </a:extLst>
          </p:cNvPr>
          <p:cNvSpPr>
            <a:spLocks noGrp="1"/>
          </p:cNvSpPr>
          <p:nvPr>
            <p:ph idx="1"/>
          </p:nvPr>
        </p:nvSpPr>
        <p:spPr>
          <a:xfrm>
            <a:off x="0" y="67016"/>
            <a:ext cx="7534656" cy="5896743"/>
          </a:xfrm>
        </p:spPr>
        <p:txBody>
          <a:bodyPr>
            <a:noAutofit/>
          </a:bodyPr>
          <a:lstStyle/>
          <a:p>
            <a:endParaRPr lang="en-GB" sz="2200" dirty="0">
              <a:latin typeface="Tw Cen MT" panose="020B0602020104020603" pitchFamily="34" charset="0"/>
            </a:endParaRPr>
          </a:p>
          <a:p>
            <a:r>
              <a:rPr lang="en-GB" sz="2600" dirty="0">
                <a:latin typeface="Tw Cen MT" panose="020B0602020104020603" pitchFamily="34" charset="0"/>
              </a:rPr>
              <a:t>Students will be able to apply critical appraisal skills to review research within evidence based practice. Students will consider the methodology, currency and validity as just some of the key drivers that challenge the decision making process based upon best evidence. </a:t>
            </a:r>
          </a:p>
          <a:p>
            <a:r>
              <a:rPr lang="en-GB" sz="2600" dirty="0">
                <a:latin typeface="Tw Cen MT" panose="020B0602020104020603" pitchFamily="34" charset="0"/>
              </a:rPr>
              <a:t>By the end of the module students will know how to source best evidence using a variety of research methodologies and be able to extract key information around a focused theme, critically analysing information in relation to making key judgements for service improvements. </a:t>
            </a:r>
          </a:p>
        </p:txBody>
      </p:sp>
      <p:sp>
        <p:nvSpPr>
          <p:cNvPr id="4" name="Footer Placeholder 3">
            <a:extLst>
              <a:ext uri="{FF2B5EF4-FFF2-40B4-BE49-F238E27FC236}">
                <a16:creationId xmlns:a16="http://schemas.microsoft.com/office/drawing/2014/main" id="{2806823A-3FED-4EAF-B28C-53B8B02ADCE1}"/>
              </a:ext>
            </a:extLst>
          </p:cNvPr>
          <p:cNvSpPr>
            <a:spLocks noGrp="1"/>
          </p:cNvSpPr>
          <p:nvPr>
            <p:ph type="ftr" sz="quarter" idx="11"/>
          </p:nvPr>
        </p:nvSpPr>
        <p:spPr>
          <a:xfrm>
            <a:off x="4038600" y="6356350"/>
            <a:ext cx="4114800" cy="365125"/>
          </a:xfrm>
        </p:spPr>
        <p:txBody>
          <a:bodyPr>
            <a:normAutofit/>
          </a:bodyPr>
          <a:lstStyle/>
          <a:p>
            <a:pPr>
              <a:spcAft>
                <a:spcPts val="600"/>
              </a:spcAft>
            </a:pPr>
            <a:r>
              <a:rPr lang="en-GB">
                <a:solidFill>
                  <a:srgbClr val="FFFFFF"/>
                </a:solidFill>
              </a:rPr>
              <a:t>Created by Tayo Alebiosu</a:t>
            </a:r>
          </a:p>
        </p:txBody>
      </p:sp>
    </p:spTree>
    <p:extLst>
      <p:ext uri="{BB962C8B-B14F-4D97-AF65-F5344CB8AC3E}">
        <p14:creationId xmlns:p14="http://schemas.microsoft.com/office/powerpoint/2010/main" val="1457416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White puzzle with one red piece">
            <a:extLst>
              <a:ext uri="{FF2B5EF4-FFF2-40B4-BE49-F238E27FC236}">
                <a16:creationId xmlns:a16="http://schemas.microsoft.com/office/drawing/2014/main" id="{3C930861-B07F-4F28-8A3E-D8B2AA56B517}"/>
              </a:ext>
            </a:extLst>
          </p:cNvPr>
          <p:cNvPicPr>
            <a:picLocks noChangeAspect="1"/>
          </p:cNvPicPr>
          <p:nvPr/>
        </p:nvPicPr>
        <p:blipFill rotWithShape="1">
          <a:blip r:embed="rId2"/>
          <a:srcRect t="3573" r="9091" b="5518"/>
          <a:stretch/>
        </p:blipFill>
        <p:spPr>
          <a:xfrm>
            <a:off x="20" y="10"/>
            <a:ext cx="12191980" cy="6857990"/>
          </a:xfrm>
          <a:prstGeom prst="rect">
            <a:avLst/>
          </a:prstGeom>
        </p:spPr>
      </p:pic>
      <p:sp>
        <p:nvSpPr>
          <p:cNvPr id="15" name="Rectangle 14">
            <a:extLst>
              <a:ext uri="{FF2B5EF4-FFF2-40B4-BE49-F238E27FC236}">
                <a16:creationId xmlns:a16="http://schemas.microsoft.com/office/drawing/2014/main" id="{86C7B4A1-154A-4DF0-AC46-F88D75A2E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7197772"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1BD9587-C0CF-4469-A63D-56E85C539DE4}"/>
              </a:ext>
            </a:extLst>
          </p:cNvPr>
          <p:cNvSpPr>
            <a:spLocks noGrp="1"/>
          </p:cNvSpPr>
          <p:nvPr>
            <p:ph idx="1"/>
          </p:nvPr>
        </p:nvSpPr>
        <p:spPr>
          <a:xfrm>
            <a:off x="16842" y="640081"/>
            <a:ext cx="7517813" cy="6081393"/>
          </a:xfrm>
        </p:spPr>
        <p:txBody>
          <a:bodyPr>
            <a:normAutofit/>
          </a:bodyPr>
          <a:lstStyle/>
          <a:p>
            <a:r>
              <a:rPr lang="en-GB" dirty="0">
                <a:latin typeface="Tw Cen MT" panose="020B0602020104020603" pitchFamily="34" charset="0"/>
              </a:rPr>
              <a:t>This module will support students to </a:t>
            </a:r>
            <a:r>
              <a:rPr lang="en-GB" dirty="0">
                <a:highlight>
                  <a:srgbClr val="00FFFF"/>
                </a:highlight>
                <a:latin typeface="Tw Cen MT" panose="020B0602020104020603" pitchFamily="34" charset="0"/>
              </a:rPr>
              <a:t>think differently </a:t>
            </a:r>
            <a:r>
              <a:rPr lang="en-GB" dirty="0">
                <a:latin typeface="Tw Cen MT" panose="020B0602020104020603" pitchFamily="34" charset="0"/>
              </a:rPr>
              <a:t>and to be innovative when considering best evidence and making decisions that will impact service provisions.</a:t>
            </a:r>
          </a:p>
          <a:p>
            <a:r>
              <a:rPr lang="en-GB" dirty="0">
                <a:latin typeface="Tw Cen MT" panose="020B0602020104020603" pitchFamily="34" charset="0"/>
              </a:rPr>
              <a:t>The aim of the module is to develop critical thinking skills in order to evaluate the research methodology used in evidence based practice and synthesis outcomes to support service improvements. </a:t>
            </a:r>
          </a:p>
          <a:p>
            <a:r>
              <a:rPr lang="en-GB" dirty="0">
                <a:latin typeface="Tw Cen MT" panose="020B0602020104020603" pitchFamily="34" charset="0"/>
              </a:rPr>
              <a:t>This module will enable students to understand and analyse how valid and reliable evidence can be used across the Health and Social Care sector to improve the provision and transform provision.</a:t>
            </a:r>
          </a:p>
          <a:p>
            <a:endParaRPr lang="en-GB" sz="2200" dirty="0">
              <a:latin typeface="Tw Cen MT" panose="020B0602020104020603" pitchFamily="34" charset="0"/>
            </a:endParaRPr>
          </a:p>
          <a:p>
            <a:endParaRPr lang="en-GB" sz="2200" dirty="0">
              <a:latin typeface="Tw Cen MT" panose="020B0602020104020603" pitchFamily="34" charset="0"/>
            </a:endParaRPr>
          </a:p>
          <a:p>
            <a:endParaRPr lang="en-GB" sz="2200" dirty="0"/>
          </a:p>
        </p:txBody>
      </p:sp>
      <p:sp>
        <p:nvSpPr>
          <p:cNvPr id="4" name="Footer Placeholder 3">
            <a:extLst>
              <a:ext uri="{FF2B5EF4-FFF2-40B4-BE49-F238E27FC236}">
                <a16:creationId xmlns:a16="http://schemas.microsoft.com/office/drawing/2014/main" id="{9855FB13-DF47-44BC-B9B7-E68F61A7099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GB">
                <a:solidFill>
                  <a:srgbClr val="FFFFFF"/>
                </a:solidFill>
              </a:rPr>
              <a:t>Created by Tayo Alebiosu</a:t>
            </a:r>
          </a:p>
        </p:txBody>
      </p:sp>
    </p:spTree>
    <p:extLst>
      <p:ext uri="{BB962C8B-B14F-4D97-AF65-F5344CB8AC3E}">
        <p14:creationId xmlns:p14="http://schemas.microsoft.com/office/powerpoint/2010/main" val="1177231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8522A843-EBAC-415E-B845-E36C0652A5EC}"/>
              </a:ext>
            </a:extLst>
          </p:cNvPr>
          <p:cNvPicPr>
            <a:picLocks noChangeAspect="1"/>
          </p:cNvPicPr>
          <p:nvPr/>
        </p:nvPicPr>
        <p:blipFill rotWithShape="1">
          <a:blip r:embed="rId2"/>
          <a:srcRect t="8487" r="1" b="6957"/>
          <a:stretch/>
        </p:blipFill>
        <p:spPr>
          <a:xfrm>
            <a:off x="838200" y="770821"/>
            <a:ext cx="914400" cy="514169"/>
          </a:xfrm>
          <a:prstGeom prst="rect">
            <a:avLst/>
          </a:prstGeom>
        </p:spPr>
      </p:pic>
      <p:sp>
        <p:nvSpPr>
          <p:cNvPr id="4" name="Footer Placeholder 3">
            <a:extLst>
              <a:ext uri="{FF2B5EF4-FFF2-40B4-BE49-F238E27FC236}">
                <a16:creationId xmlns:a16="http://schemas.microsoft.com/office/drawing/2014/main" id="{5C901BB5-B8D7-4B1C-8BFD-71B0193762B1}"/>
              </a:ext>
            </a:extLst>
          </p:cNvPr>
          <p:cNvSpPr>
            <a:spLocks noGrp="1"/>
          </p:cNvSpPr>
          <p:nvPr>
            <p:ph type="ftr" sz="quarter" idx="11"/>
          </p:nvPr>
        </p:nvSpPr>
        <p:spPr>
          <a:xfrm>
            <a:off x="4038600" y="6356350"/>
            <a:ext cx="4114800" cy="365125"/>
          </a:xfrm>
        </p:spPr>
        <p:txBody>
          <a:bodyPr>
            <a:normAutofit/>
          </a:bodyPr>
          <a:lstStyle/>
          <a:p>
            <a:pPr>
              <a:spcAft>
                <a:spcPts val="600"/>
              </a:spcAft>
            </a:pPr>
            <a:r>
              <a:rPr lang="en-GB"/>
              <a:t>Created by Tayo Alebiosu</a:t>
            </a:r>
          </a:p>
        </p:txBody>
      </p:sp>
      <p:graphicFrame>
        <p:nvGraphicFramePr>
          <p:cNvPr id="28" name="Content Placeholder 2">
            <a:extLst>
              <a:ext uri="{FF2B5EF4-FFF2-40B4-BE49-F238E27FC236}">
                <a16:creationId xmlns:a16="http://schemas.microsoft.com/office/drawing/2014/main" id="{5A36526D-F600-4459-AC3B-F62A18FA795B}"/>
              </a:ext>
            </a:extLst>
          </p:cNvPr>
          <p:cNvGraphicFramePr>
            <a:graphicFrameLocks noGrp="1"/>
          </p:cNvGraphicFramePr>
          <p:nvPr>
            <p:ph idx="1"/>
            <p:extLst>
              <p:ext uri="{D42A27DB-BD31-4B8C-83A1-F6EECF244321}">
                <p14:modId xmlns:p14="http://schemas.microsoft.com/office/powerpoint/2010/main" val="2594912516"/>
              </p:ext>
            </p:extLst>
          </p:nvPr>
        </p:nvGraphicFramePr>
        <p:xfrm>
          <a:off x="838200" y="0"/>
          <a:ext cx="11049000" cy="65200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738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Centre to conduct world's largest sample survey for learning outcomes">
            <a:extLst>
              <a:ext uri="{FF2B5EF4-FFF2-40B4-BE49-F238E27FC236}">
                <a16:creationId xmlns:a16="http://schemas.microsoft.com/office/drawing/2014/main" id="{E987C482-C106-4769-9A48-00584160AB7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005" b="4995"/>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052" name="Rectangle 13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9873" cy="6858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6E94E91-67EF-4157-B1F9-87AFC1E76ADA}"/>
              </a:ext>
            </a:extLst>
          </p:cNvPr>
          <p:cNvSpPr>
            <a:spLocks noGrp="1"/>
          </p:cNvSpPr>
          <p:nvPr>
            <p:ph idx="1"/>
          </p:nvPr>
        </p:nvSpPr>
        <p:spPr>
          <a:xfrm>
            <a:off x="0" y="136526"/>
            <a:ext cx="8030817" cy="6219824"/>
          </a:xfrm>
        </p:spPr>
        <p:txBody>
          <a:bodyPr>
            <a:normAutofit lnSpcReduction="10000"/>
          </a:bodyPr>
          <a:lstStyle/>
          <a:p>
            <a:pPr marL="0" indent="0">
              <a:buNone/>
            </a:pPr>
            <a:r>
              <a:rPr lang="en-GB" sz="3200" b="1" dirty="0">
                <a:highlight>
                  <a:srgbClr val="00FFFF"/>
                </a:highlight>
                <a:latin typeface="Candara" panose="020E0502030303020204" pitchFamily="34" charset="0"/>
              </a:rPr>
              <a:t>Module</a:t>
            </a:r>
            <a:r>
              <a:rPr lang="en-GB" sz="3200" b="1" i="1" dirty="0">
                <a:highlight>
                  <a:srgbClr val="00FFFF"/>
                </a:highlight>
                <a:latin typeface="Candara" panose="020E0502030303020204" pitchFamily="34" charset="0"/>
              </a:rPr>
              <a:t> </a:t>
            </a:r>
            <a:r>
              <a:rPr lang="en-GB" altLang="en-US" sz="3200" b="1" dirty="0">
                <a:highlight>
                  <a:srgbClr val="00FFFF"/>
                </a:highlight>
                <a:latin typeface="Candara" panose="020E0502030303020204" pitchFamily="34" charset="0"/>
              </a:rPr>
              <a:t>Learning </a:t>
            </a:r>
            <a:r>
              <a:rPr lang="en-GB" sz="3200" b="1" i="1" dirty="0">
                <a:highlight>
                  <a:srgbClr val="00FFFF"/>
                </a:highlight>
                <a:latin typeface="Candara" panose="020E0502030303020204" pitchFamily="34" charset="0"/>
              </a:rPr>
              <a:t>Objectives/outcomes </a:t>
            </a:r>
            <a:endParaRPr lang="en-GB" sz="3200" dirty="0">
              <a:latin typeface="Tw Cen MT" panose="020B0602020104020603" pitchFamily="34" charset="0"/>
            </a:endParaRPr>
          </a:p>
          <a:p>
            <a:pPr marL="0" indent="0">
              <a:buNone/>
            </a:pPr>
            <a:endParaRPr lang="en-GB" sz="3200" dirty="0">
              <a:latin typeface="Tw Cen MT" panose="020B0602020104020603" pitchFamily="34" charset="0"/>
            </a:endParaRPr>
          </a:p>
          <a:p>
            <a:pPr marL="0" indent="0">
              <a:buNone/>
            </a:pPr>
            <a:r>
              <a:rPr lang="en-GB" sz="3000" dirty="0">
                <a:latin typeface="Tw Cen MT" panose="020B0602020104020603" pitchFamily="34" charset="0"/>
              </a:rPr>
              <a:t>By the end of this module students will be able to:</a:t>
            </a:r>
          </a:p>
          <a:p>
            <a:r>
              <a:rPr lang="en-GB" sz="3000" b="1" dirty="0">
                <a:highlight>
                  <a:srgbClr val="FFFF00"/>
                </a:highlight>
                <a:latin typeface="Tw Cen MT" panose="020B0602020104020603" pitchFamily="34" charset="0"/>
              </a:rPr>
              <a:t>LO 1- </a:t>
            </a:r>
            <a:r>
              <a:rPr lang="en-GB" sz="3000" dirty="0">
                <a:latin typeface="Tw Cen MT" panose="020B0602020104020603" pitchFamily="34" charset="0"/>
              </a:rPr>
              <a:t>Explain critical research skills and methodologies within evidence based approaches.</a:t>
            </a:r>
          </a:p>
          <a:p>
            <a:pPr marL="0" indent="0">
              <a:buNone/>
            </a:pPr>
            <a:endParaRPr lang="en-GB" sz="3000" dirty="0">
              <a:latin typeface="Tw Cen MT" panose="020B0602020104020603" pitchFamily="34" charset="0"/>
            </a:endParaRPr>
          </a:p>
          <a:p>
            <a:r>
              <a:rPr lang="en-GB" sz="3000" b="1" dirty="0">
                <a:highlight>
                  <a:srgbClr val="FFFF00"/>
                </a:highlight>
                <a:latin typeface="Tw Cen MT" panose="020B0602020104020603" pitchFamily="34" charset="0"/>
              </a:rPr>
              <a:t>LO 2 </a:t>
            </a:r>
            <a:r>
              <a:rPr lang="en-GB" sz="3000" b="1" dirty="0">
                <a:latin typeface="Tw Cen MT" panose="020B0602020104020603" pitchFamily="34" charset="0"/>
              </a:rPr>
              <a:t>- </a:t>
            </a:r>
            <a:r>
              <a:rPr lang="en-GB" sz="3000" dirty="0">
                <a:latin typeface="Tw Cen MT" panose="020B0602020104020603" pitchFamily="34" charset="0"/>
              </a:rPr>
              <a:t>Recognise the appropriateness of their application in research and evidence based approaches in relation to service improvements. </a:t>
            </a:r>
          </a:p>
          <a:p>
            <a:pPr marL="0" indent="0">
              <a:buNone/>
            </a:pPr>
            <a:endParaRPr lang="en-GB" sz="3000" dirty="0">
              <a:latin typeface="Tw Cen MT" panose="020B0602020104020603" pitchFamily="34" charset="0"/>
            </a:endParaRPr>
          </a:p>
          <a:p>
            <a:r>
              <a:rPr lang="en-GB" sz="3000" b="1" dirty="0">
                <a:highlight>
                  <a:srgbClr val="FFFF00"/>
                </a:highlight>
                <a:latin typeface="Tw Cen MT" panose="020B0602020104020603" pitchFamily="34" charset="0"/>
              </a:rPr>
              <a:t>LO 3 </a:t>
            </a:r>
            <a:r>
              <a:rPr lang="en-GB" sz="3000" b="1" dirty="0">
                <a:latin typeface="Tw Cen MT" panose="020B0602020104020603" pitchFamily="34" charset="0"/>
              </a:rPr>
              <a:t>- </a:t>
            </a:r>
            <a:r>
              <a:rPr lang="en-GB" sz="3000" dirty="0">
                <a:latin typeface="Tw Cen MT" panose="020B0602020104020603" pitchFamily="34" charset="0"/>
              </a:rPr>
              <a:t>Demonstrate the use of critical thinking skills on a source of information within evidenced based approaches relevant to own sector interest. </a:t>
            </a:r>
          </a:p>
          <a:p>
            <a:endParaRPr lang="en-GB" sz="2000" dirty="0"/>
          </a:p>
        </p:txBody>
      </p:sp>
      <p:grpSp>
        <p:nvGrpSpPr>
          <p:cNvPr id="2053" name="Group 136">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138" name="Rectangle 13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Isosceles Triangle 138">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1" name="Isosceles Triangle 14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212226E5-AC34-477D-8BA6-F81CE3DC865D}"/>
              </a:ext>
            </a:extLst>
          </p:cNvPr>
          <p:cNvSpPr>
            <a:spLocks noGrp="1"/>
          </p:cNvSpPr>
          <p:nvPr>
            <p:ph type="ftr" sz="quarter" idx="11"/>
          </p:nvPr>
        </p:nvSpPr>
        <p:spPr>
          <a:xfrm>
            <a:off x="4587610" y="6356350"/>
            <a:ext cx="3016781" cy="365125"/>
          </a:xfrm>
        </p:spPr>
        <p:txBody>
          <a:bodyPr>
            <a:normAutofit/>
          </a:bodyPr>
          <a:lstStyle/>
          <a:p>
            <a:pPr>
              <a:spcAft>
                <a:spcPts val="600"/>
              </a:spcAft>
            </a:pPr>
            <a:r>
              <a:rPr lang="en-GB"/>
              <a:t>Created by Tayo Alebiosu</a:t>
            </a:r>
          </a:p>
        </p:txBody>
      </p:sp>
    </p:spTree>
    <p:extLst>
      <p:ext uri="{BB962C8B-B14F-4D97-AF65-F5344CB8AC3E}">
        <p14:creationId xmlns:p14="http://schemas.microsoft.com/office/powerpoint/2010/main" val="2507619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3" name="Arc 72">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75" name="Freeform: Shape 74">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074" name="Picture 2" descr="7 Skills Your Instructors and Trainers Must Have - HR Daily Advisor">
            <a:extLst>
              <a:ext uri="{FF2B5EF4-FFF2-40B4-BE49-F238E27FC236}">
                <a16:creationId xmlns:a16="http://schemas.microsoft.com/office/drawing/2014/main" id="{B6D36BAD-4F6B-45FF-8035-75940A8C79E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169426" y="4501662"/>
            <a:ext cx="4842912" cy="2116239"/>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8EF846E0-8F4A-47B9-B485-22D5D38C190C}"/>
              </a:ext>
            </a:extLst>
          </p:cNvPr>
          <p:cNvSpPr>
            <a:spLocks noGrp="1"/>
          </p:cNvSpPr>
          <p:nvPr>
            <p:ph idx="1"/>
          </p:nvPr>
        </p:nvSpPr>
        <p:spPr>
          <a:xfrm>
            <a:off x="428312" y="240099"/>
            <a:ext cx="11584026" cy="4783351"/>
          </a:xfrm>
        </p:spPr>
        <p:txBody>
          <a:bodyPr>
            <a:normAutofit fontScale="92500" lnSpcReduction="10000"/>
          </a:bodyPr>
          <a:lstStyle/>
          <a:p>
            <a:pPr marL="0" indent="0">
              <a:buNone/>
            </a:pPr>
            <a:r>
              <a:rPr lang="en-US" sz="3900" b="1" dirty="0">
                <a:highlight>
                  <a:srgbClr val="00FFFF"/>
                </a:highlight>
                <a:latin typeface="Candara" panose="020E0502030303020204" pitchFamily="34" charset="0"/>
              </a:rPr>
              <a:t>Module Skills: </a:t>
            </a:r>
            <a:endParaRPr lang="en-GB" sz="3900" b="1" dirty="0">
              <a:highlight>
                <a:srgbClr val="00FFFF"/>
              </a:highlight>
              <a:latin typeface="Candara" panose="020E0502030303020204" pitchFamily="34" charset="0"/>
            </a:endParaRPr>
          </a:p>
          <a:p>
            <a:pPr marL="0" indent="0">
              <a:buNone/>
            </a:pPr>
            <a:r>
              <a:rPr lang="en-GB" sz="2600" dirty="0">
                <a:latin typeface="Tw Cen MT" panose="020B0602020104020603" pitchFamily="34" charset="0"/>
              </a:rPr>
              <a:t>Through the successful completion of the learning outcomes students will have developed a range of higher-level skills including;</a:t>
            </a:r>
          </a:p>
          <a:p>
            <a:pPr lvl="0"/>
            <a:r>
              <a:rPr lang="en-GB" sz="2600" dirty="0">
                <a:latin typeface="Tw Cen MT" panose="020B0602020104020603" pitchFamily="34" charset="0"/>
              </a:rPr>
              <a:t>Research skills to gain knowledge and understanding of emerging issues at the forefront of the subject </a:t>
            </a:r>
          </a:p>
          <a:p>
            <a:pPr lvl="0"/>
            <a:r>
              <a:rPr lang="en-GB" sz="2600" dirty="0">
                <a:latin typeface="Tw Cen MT" panose="020B0602020104020603" pitchFamily="34" charset="0"/>
              </a:rPr>
              <a:t>Critical thinking skills drawing on authoritative research and research methodologies to locate, review and evaluate research findings relevant to health and social issues, across a range of disciplines.</a:t>
            </a:r>
          </a:p>
          <a:p>
            <a:pPr lvl="0"/>
            <a:r>
              <a:rPr lang="en-GB" sz="2600" dirty="0">
                <a:latin typeface="Tw Cen MT" panose="020B0602020104020603" pitchFamily="34" charset="0"/>
              </a:rPr>
              <a:t>Academic writing skills by using appropriate vocabulary to critically analyse evidence available.</a:t>
            </a:r>
          </a:p>
          <a:p>
            <a:pPr lvl="0"/>
            <a:r>
              <a:rPr lang="en-GB" sz="2600" dirty="0">
                <a:latin typeface="Tw Cen MT" panose="020B0602020104020603" pitchFamily="34" charset="0"/>
              </a:rPr>
              <a:t>Use of presentation skills to present ideas and arguments in a well-structured and coherent manner.  </a:t>
            </a:r>
          </a:p>
          <a:p>
            <a:pPr marL="0" indent="0">
              <a:buNone/>
            </a:pPr>
            <a:endParaRPr lang="en-GB" sz="1800" dirty="0"/>
          </a:p>
        </p:txBody>
      </p:sp>
      <p:sp>
        <p:nvSpPr>
          <p:cNvPr id="4" name="Footer Placeholder 3">
            <a:extLst>
              <a:ext uri="{FF2B5EF4-FFF2-40B4-BE49-F238E27FC236}">
                <a16:creationId xmlns:a16="http://schemas.microsoft.com/office/drawing/2014/main" id="{ADA56A03-770B-4249-A422-3073F51FD46F}"/>
              </a:ext>
            </a:extLst>
          </p:cNvPr>
          <p:cNvSpPr>
            <a:spLocks noGrp="1"/>
          </p:cNvSpPr>
          <p:nvPr>
            <p:ph type="ftr" sz="quarter" idx="11"/>
          </p:nvPr>
        </p:nvSpPr>
        <p:spPr>
          <a:xfrm>
            <a:off x="4038600" y="6356350"/>
            <a:ext cx="4114800" cy="365125"/>
          </a:xfrm>
        </p:spPr>
        <p:txBody>
          <a:bodyPr>
            <a:normAutofit/>
          </a:bodyPr>
          <a:lstStyle/>
          <a:p>
            <a:pPr>
              <a:spcAft>
                <a:spcPts val="600"/>
              </a:spcAft>
            </a:pPr>
            <a:r>
              <a:rPr lang="en-GB"/>
              <a:t>Created by Tayo Alebiosu</a:t>
            </a:r>
          </a:p>
        </p:txBody>
      </p:sp>
    </p:spTree>
    <p:extLst>
      <p:ext uri="{BB962C8B-B14F-4D97-AF65-F5344CB8AC3E}">
        <p14:creationId xmlns:p14="http://schemas.microsoft.com/office/powerpoint/2010/main" val="3367129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Communication in Top Eight Digital Skills Needed -">
            <a:extLst>
              <a:ext uri="{FF2B5EF4-FFF2-40B4-BE49-F238E27FC236}">
                <a16:creationId xmlns:a16="http://schemas.microsoft.com/office/drawing/2014/main" id="{8BBCDF21-24AF-4F34-9154-2AF1BA26E94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202" r="3609"/>
          <a:stretch/>
        </p:blipFill>
        <p:spPr bwMode="auto">
          <a:xfrm>
            <a:off x="20" y="3826412"/>
            <a:ext cx="2703833" cy="3031588"/>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a:noFill/>
          <a:extLst>
            <a:ext uri="{909E8E84-426E-40DD-AFC4-6F175D3DCCD1}">
              <a14:hiddenFill xmlns:a14="http://schemas.microsoft.com/office/drawing/2010/main">
                <a:solidFill>
                  <a:srgbClr val="FFFFFF"/>
                </a:solidFill>
              </a14:hiddenFill>
            </a:ext>
          </a:extLst>
        </p:spPr>
      </p:pic>
      <p:graphicFrame>
        <p:nvGraphicFramePr>
          <p:cNvPr id="4100" name="Content Placeholder 2">
            <a:extLst>
              <a:ext uri="{FF2B5EF4-FFF2-40B4-BE49-F238E27FC236}">
                <a16:creationId xmlns:a16="http://schemas.microsoft.com/office/drawing/2014/main" id="{38286E3D-8313-486F-BA11-FED4CBEB2987}"/>
              </a:ext>
            </a:extLst>
          </p:cNvPr>
          <p:cNvGraphicFramePr>
            <a:graphicFrameLocks noGrp="1"/>
          </p:cNvGraphicFramePr>
          <p:nvPr>
            <p:ph idx="1"/>
            <p:extLst>
              <p:ext uri="{D42A27DB-BD31-4B8C-83A1-F6EECF244321}">
                <p14:modId xmlns:p14="http://schemas.microsoft.com/office/powerpoint/2010/main" val="3731195356"/>
              </p:ext>
            </p:extLst>
          </p:nvPr>
        </p:nvGraphicFramePr>
        <p:xfrm>
          <a:off x="2014330" y="516835"/>
          <a:ext cx="9943208" cy="56601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66808322-C58A-43BD-B869-3226DB2023B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GB"/>
              <a:t>Created by Tayo Alebiosu</a:t>
            </a:r>
          </a:p>
        </p:txBody>
      </p:sp>
      <p:sp>
        <p:nvSpPr>
          <p:cNvPr id="5" name="Rectangle 4">
            <a:extLst>
              <a:ext uri="{FF2B5EF4-FFF2-40B4-BE49-F238E27FC236}">
                <a16:creationId xmlns:a16="http://schemas.microsoft.com/office/drawing/2014/main" id="{7E97E6C2-0581-4276-8C0B-2F3E6408C606}"/>
              </a:ext>
            </a:extLst>
          </p:cNvPr>
          <p:cNvSpPr/>
          <p:nvPr/>
        </p:nvSpPr>
        <p:spPr>
          <a:xfrm>
            <a:off x="4573867" y="105899"/>
            <a:ext cx="3041217" cy="646331"/>
          </a:xfrm>
          <a:prstGeom prst="rect">
            <a:avLst/>
          </a:prstGeom>
        </p:spPr>
        <p:txBody>
          <a:bodyPr wrap="none">
            <a:spAutoFit/>
          </a:bodyPr>
          <a:lstStyle/>
          <a:p>
            <a:r>
              <a:rPr lang="en-US" sz="3600" b="1" dirty="0">
                <a:highlight>
                  <a:srgbClr val="00FF00"/>
                </a:highlight>
                <a:latin typeface="Candara" panose="020E0502030303020204" pitchFamily="34" charset="0"/>
              </a:rPr>
              <a:t>Module Skills: </a:t>
            </a:r>
            <a:endParaRPr lang="en-GB" sz="3600" b="1" dirty="0">
              <a:highlight>
                <a:srgbClr val="00FF00"/>
              </a:highlight>
              <a:latin typeface="Candara" panose="020E0502030303020204" pitchFamily="34" charset="0"/>
            </a:endParaRPr>
          </a:p>
        </p:txBody>
      </p:sp>
    </p:spTree>
    <p:extLst>
      <p:ext uri="{BB962C8B-B14F-4D97-AF65-F5344CB8AC3E}">
        <p14:creationId xmlns:p14="http://schemas.microsoft.com/office/powerpoint/2010/main" val="11629786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9663</TotalTime>
  <Words>1057</Words>
  <Application>Microsoft Office PowerPoint</Application>
  <PresentationFormat>Widescreen</PresentationFormat>
  <Paragraphs>95</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Candara</vt:lpstr>
      <vt:lpstr>Symbol</vt:lpstr>
      <vt:lpstr>Tw Cen MT</vt:lpstr>
      <vt:lpstr>Office Theme</vt:lpstr>
      <vt:lpstr>PowerPoint Presentation</vt:lpstr>
      <vt:lpstr>PowerPoint Presentation</vt:lpstr>
      <vt:lpstr>PowerPoint Presentation</vt:lpstr>
      <vt:lpstr>Module Aim:  </vt:lpstr>
      <vt:lpstr>PowerPoint Presentation</vt:lpstr>
      <vt:lpstr>PowerPoint Presentation</vt:lpstr>
      <vt:lpstr>PowerPoint Presentation</vt:lpstr>
      <vt:lpstr>PowerPoint Presentation</vt:lpstr>
      <vt:lpstr>PowerPoint Presentation</vt:lpstr>
      <vt:lpstr>  Assessment Methods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Evidence Based Approaches </dc:title>
  <dc:creator>Tayo Alebiosu</dc:creator>
  <cp:lastModifiedBy>Tayo Alebiosu</cp:lastModifiedBy>
  <cp:revision>9</cp:revision>
  <dcterms:created xsi:type="dcterms:W3CDTF">2021-03-17T11:25:17Z</dcterms:created>
  <dcterms:modified xsi:type="dcterms:W3CDTF">2021-04-28T11:57:22Z</dcterms:modified>
</cp:coreProperties>
</file>