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377" r:id="rId3"/>
    <p:sldId id="378" r:id="rId4"/>
    <p:sldId id="371" r:id="rId5"/>
    <p:sldId id="303" r:id="rId6"/>
    <p:sldId id="381" r:id="rId7"/>
    <p:sldId id="387" r:id="rId8"/>
    <p:sldId id="382" r:id="rId9"/>
    <p:sldId id="383" r:id="rId10"/>
    <p:sldId id="391" r:id="rId11"/>
    <p:sldId id="384" r:id="rId12"/>
    <p:sldId id="388" r:id="rId13"/>
    <p:sldId id="390" r:id="rId14"/>
    <p:sldId id="385" r:id="rId15"/>
    <p:sldId id="389" r:id="rId16"/>
    <p:sldId id="386" r:id="rId17"/>
    <p:sldId id="369" r:id="rId18"/>
    <p:sldId id="379" r:id="rId19"/>
    <p:sldId id="360" r:id="rId20"/>
    <p:sldId id="366" r:id="rId21"/>
    <p:sldId id="392" r:id="rId22"/>
    <p:sldId id="344" r:id="rId23"/>
    <p:sldId id="278" r:id="rId24"/>
    <p:sldId id="345" r:id="rId25"/>
    <p:sldId id="283" r:id="rId26"/>
    <p:sldId id="346" r:id="rId27"/>
    <p:sldId id="367" r:id="rId28"/>
    <p:sldId id="285" r:id="rId29"/>
    <p:sldId id="310" r:id="rId30"/>
    <p:sldId id="363" r:id="rId31"/>
    <p:sldId id="297" r:id="rId32"/>
    <p:sldId id="380" r:id="rId33"/>
    <p:sldId id="348" r:id="rId34"/>
    <p:sldId id="30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0C5420-1496-4501-B015-675C16FBAFD5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C7CA15-35DE-4BF1-A49D-BE6CFD194BAD}">
      <dgm:prSet/>
      <dgm:spPr/>
      <dgm:t>
        <a:bodyPr/>
        <a:lstStyle/>
        <a:p>
          <a:r>
            <a:rPr lang="en-US"/>
            <a:t>Know</a:t>
          </a:r>
        </a:p>
      </dgm:t>
    </dgm:pt>
    <dgm:pt modelId="{9BA275A0-AFBB-44C4-A430-7B2F00AFEE37}" type="parTrans" cxnId="{5A5109C6-571B-4B8F-B668-1885AEB8C5FF}">
      <dgm:prSet/>
      <dgm:spPr/>
      <dgm:t>
        <a:bodyPr/>
        <a:lstStyle/>
        <a:p>
          <a:endParaRPr lang="en-US"/>
        </a:p>
      </dgm:t>
    </dgm:pt>
    <dgm:pt modelId="{AB3E88A7-3DAE-4788-A086-55E7091CCC19}" type="sibTrans" cxnId="{5A5109C6-571B-4B8F-B668-1885AEB8C5FF}">
      <dgm:prSet/>
      <dgm:spPr/>
      <dgm:t>
        <a:bodyPr/>
        <a:lstStyle/>
        <a:p>
          <a:endParaRPr lang="en-US"/>
        </a:p>
      </dgm:t>
    </dgm:pt>
    <dgm:pt modelId="{4331CE5A-9F83-4BF4-B9FF-B0DA2E2E039A}">
      <dgm:prSet/>
      <dgm:spPr/>
      <dgm:t>
        <a:bodyPr/>
        <a:lstStyle/>
        <a:p>
          <a:r>
            <a:rPr lang="en-US"/>
            <a:t>Know what you're looking for. Decide on a few key words or phrases–search terms, if you will. You will be a flesh-and-blood search engine.</a:t>
          </a:r>
        </a:p>
      </dgm:t>
    </dgm:pt>
    <dgm:pt modelId="{0EFEB4F7-1570-4391-8592-65F60E03657D}" type="parTrans" cxnId="{08BAE26D-47E3-458B-878A-5F9CF2C0F9F0}">
      <dgm:prSet/>
      <dgm:spPr/>
      <dgm:t>
        <a:bodyPr/>
        <a:lstStyle/>
        <a:p>
          <a:endParaRPr lang="en-US"/>
        </a:p>
      </dgm:t>
    </dgm:pt>
    <dgm:pt modelId="{081E9AB3-6F05-4D96-BD55-285ED9546211}" type="sibTrans" cxnId="{08BAE26D-47E3-458B-878A-5F9CF2C0F9F0}">
      <dgm:prSet/>
      <dgm:spPr/>
      <dgm:t>
        <a:bodyPr/>
        <a:lstStyle/>
        <a:p>
          <a:endParaRPr lang="en-US"/>
        </a:p>
      </dgm:t>
    </dgm:pt>
    <dgm:pt modelId="{CFEDDAB7-1381-4920-9582-B7C0E4B182A4}">
      <dgm:prSet/>
      <dgm:spPr/>
      <dgm:t>
        <a:bodyPr/>
        <a:lstStyle/>
        <a:p>
          <a:r>
            <a:rPr lang="en-US"/>
            <a:t>Look</a:t>
          </a:r>
        </a:p>
      </dgm:t>
    </dgm:pt>
    <dgm:pt modelId="{75A3DE5D-468D-49C0-83E4-B4A8F51503A2}" type="parTrans" cxnId="{2520E4B9-06CE-4424-A308-55A140407F5E}">
      <dgm:prSet/>
      <dgm:spPr/>
      <dgm:t>
        <a:bodyPr/>
        <a:lstStyle/>
        <a:p>
          <a:endParaRPr lang="en-US"/>
        </a:p>
      </dgm:t>
    </dgm:pt>
    <dgm:pt modelId="{EC50AC51-CC79-43B1-AE5E-409B1B71F158}" type="sibTrans" cxnId="{2520E4B9-06CE-4424-A308-55A140407F5E}">
      <dgm:prSet/>
      <dgm:spPr/>
      <dgm:t>
        <a:bodyPr/>
        <a:lstStyle/>
        <a:p>
          <a:endParaRPr lang="en-US"/>
        </a:p>
      </dgm:t>
    </dgm:pt>
    <dgm:pt modelId="{6130F002-EE90-4149-ACF7-E730CD78AF6D}">
      <dgm:prSet/>
      <dgm:spPr/>
      <dgm:t>
        <a:bodyPr/>
        <a:lstStyle/>
        <a:p>
          <a:r>
            <a:rPr lang="en-US" dirty="0"/>
            <a:t>Look for only one keyword at a time. If you use multiple keywords, do multiple scans.</a:t>
          </a:r>
        </a:p>
      </dgm:t>
    </dgm:pt>
    <dgm:pt modelId="{A127720A-6563-46E1-A549-492E7B4CB3CC}" type="parTrans" cxnId="{7F0309A2-B3FA-4441-A485-7E35E96D2809}">
      <dgm:prSet/>
      <dgm:spPr/>
      <dgm:t>
        <a:bodyPr/>
        <a:lstStyle/>
        <a:p>
          <a:endParaRPr lang="en-US"/>
        </a:p>
      </dgm:t>
    </dgm:pt>
    <dgm:pt modelId="{D15349E4-73FF-4425-9239-A4FAF1E60FBF}" type="sibTrans" cxnId="{7F0309A2-B3FA-4441-A485-7E35E96D2809}">
      <dgm:prSet/>
      <dgm:spPr/>
      <dgm:t>
        <a:bodyPr/>
        <a:lstStyle/>
        <a:p>
          <a:endParaRPr lang="en-US"/>
        </a:p>
      </dgm:t>
    </dgm:pt>
    <dgm:pt modelId="{9A9D33A0-B554-4B7B-8214-6720E7D0A802}">
      <dgm:prSet/>
      <dgm:spPr/>
      <dgm:t>
        <a:bodyPr/>
        <a:lstStyle/>
        <a:p>
          <a:r>
            <a:rPr lang="en-US"/>
            <a:t>Let</a:t>
          </a:r>
        </a:p>
      </dgm:t>
    </dgm:pt>
    <dgm:pt modelId="{EAEDFDD9-AFA6-4CD0-B157-9D478BDEA4BB}" type="parTrans" cxnId="{5F035DB6-58C9-4FF2-B347-CD62789E4527}">
      <dgm:prSet/>
      <dgm:spPr/>
      <dgm:t>
        <a:bodyPr/>
        <a:lstStyle/>
        <a:p>
          <a:endParaRPr lang="en-US"/>
        </a:p>
      </dgm:t>
    </dgm:pt>
    <dgm:pt modelId="{8F0388C8-F10F-44DD-B589-B1D7087F58FC}" type="sibTrans" cxnId="{5F035DB6-58C9-4FF2-B347-CD62789E4527}">
      <dgm:prSet/>
      <dgm:spPr/>
      <dgm:t>
        <a:bodyPr/>
        <a:lstStyle/>
        <a:p>
          <a:endParaRPr lang="en-US"/>
        </a:p>
      </dgm:t>
    </dgm:pt>
    <dgm:pt modelId="{673C3FF5-DCF5-4131-8F4E-CFDB4881ED36}">
      <dgm:prSet/>
      <dgm:spPr/>
      <dgm:t>
        <a:bodyPr/>
        <a:lstStyle/>
        <a:p>
          <a:r>
            <a:rPr lang="en-US"/>
            <a:t>Let your eyes float rapidly down the page until you find the word or phrase you want.</a:t>
          </a:r>
        </a:p>
      </dgm:t>
    </dgm:pt>
    <dgm:pt modelId="{2FF6A688-EB47-4084-A1DD-3CED46A2E045}" type="parTrans" cxnId="{B9A35A93-838D-4525-92A6-C933EAA01EBF}">
      <dgm:prSet/>
      <dgm:spPr/>
      <dgm:t>
        <a:bodyPr/>
        <a:lstStyle/>
        <a:p>
          <a:endParaRPr lang="en-US"/>
        </a:p>
      </dgm:t>
    </dgm:pt>
    <dgm:pt modelId="{68D7899F-9C95-4AFD-9415-54EF35F18E1D}" type="sibTrans" cxnId="{B9A35A93-838D-4525-92A6-C933EAA01EBF}">
      <dgm:prSet/>
      <dgm:spPr/>
      <dgm:t>
        <a:bodyPr/>
        <a:lstStyle/>
        <a:p>
          <a:endParaRPr lang="en-US"/>
        </a:p>
      </dgm:t>
    </dgm:pt>
    <dgm:pt modelId="{78AE6292-2DF3-47C0-A92A-F93D9B2136F8}">
      <dgm:prSet/>
      <dgm:spPr/>
      <dgm:t>
        <a:bodyPr/>
        <a:lstStyle/>
        <a:p>
          <a:r>
            <a:rPr lang="en-US"/>
            <a:t>Read</a:t>
          </a:r>
        </a:p>
      </dgm:t>
    </dgm:pt>
    <dgm:pt modelId="{F960F092-B6B2-4B09-9B2A-D84D411EE673}" type="parTrans" cxnId="{46341175-CD06-4D6D-A120-775ECDC2C655}">
      <dgm:prSet/>
      <dgm:spPr/>
      <dgm:t>
        <a:bodyPr/>
        <a:lstStyle/>
        <a:p>
          <a:endParaRPr lang="en-US"/>
        </a:p>
      </dgm:t>
    </dgm:pt>
    <dgm:pt modelId="{AE3A7A66-834E-46CD-83A8-EB64AE9A2C0D}" type="sibTrans" cxnId="{46341175-CD06-4D6D-A120-775ECDC2C655}">
      <dgm:prSet/>
      <dgm:spPr/>
      <dgm:t>
        <a:bodyPr/>
        <a:lstStyle/>
        <a:p>
          <a:endParaRPr lang="en-US"/>
        </a:p>
      </dgm:t>
    </dgm:pt>
    <dgm:pt modelId="{B3C13E40-9641-4FC6-93BC-F9FB385283C1}">
      <dgm:prSet/>
      <dgm:spPr/>
      <dgm:t>
        <a:bodyPr/>
        <a:lstStyle/>
        <a:p>
          <a:r>
            <a:rPr lang="en-US" dirty="0"/>
            <a:t>When your eye catches one of your keywords, read the surrounding material carefully.</a:t>
          </a:r>
        </a:p>
      </dgm:t>
    </dgm:pt>
    <dgm:pt modelId="{29699355-A13D-4FFF-A4A5-26FE28F96F04}" type="parTrans" cxnId="{80BE42B2-B0D2-4848-B29B-C4A70A0F3A3A}">
      <dgm:prSet/>
      <dgm:spPr/>
      <dgm:t>
        <a:bodyPr/>
        <a:lstStyle/>
        <a:p>
          <a:endParaRPr lang="en-US"/>
        </a:p>
      </dgm:t>
    </dgm:pt>
    <dgm:pt modelId="{7E9C60DB-7976-4A0E-BF3E-17B00984ED16}" type="sibTrans" cxnId="{80BE42B2-B0D2-4848-B29B-C4A70A0F3A3A}">
      <dgm:prSet/>
      <dgm:spPr/>
      <dgm:t>
        <a:bodyPr/>
        <a:lstStyle/>
        <a:p>
          <a:endParaRPr lang="en-US"/>
        </a:p>
      </dgm:t>
    </dgm:pt>
    <dgm:pt modelId="{FD0222E9-1767-442C-AC49-6908E9887E3E}" type="pres">
      <dgm:prSet presAssocID="{1F0C5420-1496-4501-B015-675C16FBAFD5}" presName="Name0" presStyleCnt="0">
        <dgm:presLayoutVars>
          <dgm:dir/>
          <dgm:animLvl val="lvl"/>
          <dgm:resizeHandles val="exact"/>
        </dgm:presLayoutVars>
      </dgm:prSet>
      <dgm:spPr/>
    </dgm:pt>
    <dgm:pt modelId="{B6669750-763D-4B7A-BB64-38B146E3F795}" type="pres">
      <dgm:prSet presAssocID="{FFC7CA15-35DE-4BF1-A49D-BE6CFD194BAD}" presName="composite" presStyleCnt="0"/>
      <dgm:spPr/>
    </dgm:pt>
    <dgm:pt modelId="{76B2CDB4-C1BA-4A24-A427-9B68B04B6677}" type="pres">
      <dgm:prSet presAssocID="{FFC7CA15-35DE-4BF1-A49D-BE6CFD194BAD}" presName="parTx" presStyleLbl="alignNode1" presStyleIdx="0" presStyleCnt="4">
        <dgm:presLayoutVars>
          <dgm:chMax val="0"/>
          <dgm:chPref val="0"/>
        </dgm:presLayoutVars>
      </dgm:prSet>
      <dgm:spPr/>
    </dgm:pt>
    <dgm:pt modelId="{7C996D74-16F1-4A84-9B97-25BBF5D383A7}" type="pres">
      <dgm:prSet presAssocID="{FFC7CA15-35DE-4BF1-A49D-BE6CFD194BAD}" presName="desTx" presStyleLbl="alignAccFollowNode1" presStyleIdx="0" presStyleCnt="4">
        <dgm:presLayoutVars/>
      </dgm:prSet>
      <dgm:spPr/>
    </dgm:pt>
    <dgm:pt modelId="{8E3115B6-03D8-476E-A2C3-45266B4A160E}" type="pres">
      <dgm:prSet presAssocID="{AB3E88A7-3DAE-4788-A086-55E7091CCC19}" presName="space" presStyleCnt="0"/>
      <dgm:spPr/>
    </dgm:pt>
    <dgm:pt modelId="{B605681F-BF6F-4978-84CE-0BE58850F039}" type="pres">
      <dgm:prSet presAssocID="{CFEDDAB7-1381-4920-9582-B7C0E4B182A4}" presName="composite" presStyleCnt="0"/>
      <dgm:spPr/>
    </dgm:pt>
    <dgm:pt modelId="{87DA735D-AD93-41CA-A0F4-F574C6408AC3}" type="pres">
      <dgm:prSet presAssocID="{CFEDDAB7-1381-4920-9582-B7C0E4B182A4}" presName="parTx" presStyleLbl="alignNode1" presStyleIdx="1" presStyleCnt="4">
        <dgm:presLayoutVars>
          <dgm:chMax val="0"/>
          <dgm:chPref val="0"/>
        </dgm:presLayoutVars>
      </dgm:prSet>
      <dgm:spPr/>
    </dgm:pt>
    <dgm:pt modelId="{E5F1E85A-13AC-405D-8F1D-438187E420E6}" type="pres">
      <dgm:prSet presAssocID="{CFEDDAB7-1381-4920-9582-B7C0E4B182A4}" presName="desTx" presStyleLbl="alignAccFollowNode1" presStyleIdx="1" presStyleCnt="4">
        <dgm:presLayoutVars/>
      </dgm:prSet>
      <dgm:spPr/>
    </dgm:pt>
    <dgm:pt modelId="{FA21118F-665D-4C7A-A8CA-9AA3E31D3D55}" type="pres">
      <dgm:prSet presAssocID="{EC50AC51-CC79-43B1-AE5E-409B1B71F158}" presName="space" presStyleCnt="0"/>
      <dgm:spPr/>
    </dgm:pt>
    <dgm:pt modelId="{CA84511F-82DF-4BF1-9BA1-11541AFA90FD}" type="pres">
      <dgm:prSet presAssocID="{9A9D33A0-B554-4B7B-8214-6720E7D0A802}" presName="composite" presStyleCnt="0"/>
      <dgm:spPr/>
    </dgm:pt>
    <dgm:pt modelId="{13EA968B-F799-455F-83BE-AF87E657CD51}" type="pres">
      <dgm:prSet presAssocID="{9A9D33A0-B554-4B7B-8214-6720E7D0A802}" presName="parTx" presStyleLbl="alignNode1" presStyleIdx="2" presStyleCnt="4">
        <dgm:presLayoutVars>
          <dgm:chMax val="0"/>
          <dgm:chPref val="0"/>
        </dgm:presLayoutVars>
      </dgm:prSet>
      <dgm:spPr/>
    </dgm:pt>
    <dgm:pt modelId="{29C63E2A-09F3-437A-BE17-DFD312E22F3A}" type="pres">
      <dgm:prSet presAssocID="{9A9D33A0-B554-4B7B-8214-6720E7D0A802}" presName="desTx" presStyleLbl="alignAccFollowNode1" presStyleIdx="2" presStyleCnt="4">
        <dgm:presLayoutVars/>
      </dgm:prSet>
      <dgm:spPr/>
    </dgm:pt>
    <dgm:pt modelId="{FB7126DD-5757-4C94-BF39-4F0BA9B1C00A}" type="pres">
      <dgm:prSet presAssocID="{8F0388C8-F10F-44DD-B589-B1D7087F58FC}" presName="space" presStyleCnt="0"/>
      <dgm:spPr/>
    </dgm:pt>
    <dgm:pt modelId="{39F2310C-1B1C-443B-B69A-23CA94FEA282}" type="pres">
      <dgm:prSet presAssocID="{78AE6292-2DF3-47C0-A92A-F93D9B2136F8}" presName="composite" presStyleCnt="0"/>
      <dgm:spPr/>
    </dgm:pt>
    <dgm:pt modelId="{5E7016F5-29CD-465A-B8F6-0A5F2BA2FB4F}" type="pres">
      <dgm:prSet presAssocID="{78AE6292-2DF3-47C0-A92A-F93D9B2136F8}" presName="parTx" presStyleLbl="alignNode1" presStyleIdx="3" presStyleCnt="4">
        <dgm:presLayoutVars>
          <dgm:chMax val="0"/>
          <dgm:chPref val="0"/>
        </dgm:presLayoutVars>
      </dgm:prSet>
      <dgm:spPr/>
    </dgm:pt>
    <dgm:pt modelId="{51708406-251D-45D8-9E9C-23F2047A2948}" type="pres">
      <dgm:prSet presAssocID="{78AE6292-2DF3-47C0-A92A-F93D9B2136F8}" presName="desTx" presStyleLbl="alignAccFollowNode1" presStyleIdx="3" presStyleCnt="4">
        <dgm:presLayoutVars/>
      </dgm:prSet>
      <dgm:spPr/>
    </dgm:pt>
  </dgm:ptLst>
  <dgm:cxnLst>
    <dgm:cxn modelId="{175FE01A-D01A-44F1-B3A3-161A2FDF9EC0}" type="presOf" srcId="{FFC7CA15-35DE-4BF1-A49D-BE6CFD194BAD}" destId="{76B2CDB4-C1BA-4A24-A427-9B68B04B6677}" srcOrd="0" destOrd="0" presId="urn:microsoft.com/office/officeart/2016/7/layout/ChevronBlockProcess"/>
    <dgm:cxn modelId="{8081E535-F6A6-4FBE-AFA3-768F5915D010}" type="presOf" srcId="{4331CE5A-9F83-4BF4-B9FF-B0DA2E2E039A}" destId="{7C996D74-16F1-4A84-9B97-25BBF5D383A7}" srcOrd="0" destOrd="0" presId="urn:microsoft.com/office/officeart/2016/7/layout/ChevronBlockProcess"/>
    <dgm:cxn modelId="{A4B27D48-1D05-4363-B84B-D706D7F1A951}" type="presOf" srcId="{78AE6292-2DF3-47C0-A92A-F93D9B2136F8}" destId="{5E7016F5-29CD-465A-B8F6-0A5F2BA2FB4F}" srcOrd="0" destOrd="0" presId="urn:microsoft.com/office/officeart/2016/7/layout/ChevronBlockProcess"/>
    <dgm:cxn modelId="{9DB27A4D-82C1-4A05-8DBC-BF914CA90D8E}" type="presOf" srcId="{CFEDDAB7-1381-4920-9582-B7C0E4B182A4}" destId="{87DA735D-AD93-41CA-A0F4-F574C6408AC3}" srcOrd="0" destOrd="0" presId="urn:microsoft.com/office/officeart/2016/7/layout/ChevronBlockProcess"/>
    <dgm:cxn modelId="{08BAE26D-47E3-458B-878A-5F9CF2C0F9F0}" srcId="{FFC7CA15-35DE-4BF1-A49D-BE6CFD194BAD}" destId="{4331CE5A-9F83-4BF4-B9FF-B0DA2E2E039A}" srcOrd="0" destOrd="0" parTransId="{0EFEB4F7-1570-4391-8592-65F60E03657D}" sibTransId="{081E9AB3-6F05-4D96-BD55-285ED9546211}"/>
    <dgm:cxn modelId="{1EEB664E-9001-4A35-AF76-2331E37A4D4A}" type="presOf" srcId="{6130F002-EE90-4149-ACF7-E730CD78AF6D}" destId="{E5F1E85A-13AC-405D-8F1D-438187E420E6}" srcOrd="0" destOrd="0" presId="urn:microsoft.com/office/officeart/2016/7/layout/ChevronBlockProcess"/>
    <dgm:cxn modelId="{46341175-CD06-4D6D-A120-775ECDC2C655}" srcId="{1F0C5420-1496-4501-B015-675C16FBAFD5}" destId="{78AE6292-2DF3-47C0-A92A-F93D9B2136F8}" srcOrd="3" destOrd="0" parTransId="{F960F092-B6B2-4B09-9B2A-D84D411EE673}" sibTransId="{AE3A7A66-834E-46CD-83A8-EB64AE9A2C0D}"/>
    <dgm:cxn modelId="{D9243677-85FC-4E7E-BECB-1989B043E4AE}" type="presOf" srcId="{1F0C5420-1496-4501-B015-675C16FBAFD5}" destId="{FD0222E9-1767-442C-AC49-6908E9887E3E}" srcOrd="0" destOrd="0" presId="urn:microsoft.com/office/officeart/2016/7/layout/ChevronBlockProcess"/>
    <dgm:cxn modelId="{A3FC1290-5457-4C0B-B2BD-180E21750965}" type="presOf" srcId="{673C3FF5-DCF5-4131-8F4E-CFDB4881ED36}" destId="{29C63E2A-09F3-437A-BE17-DFD312E22F3A}" srcOrd="0" destOrd="0" presId="urn:microsoft.com/office/officeart/2016/7/layout/ChevronBlockProcess"/>
    <dgm:cxn modelId="{B9A35A93-838D-4525-92A6-C933EAA01EBF}" srcId="{9A9D33A0-B554-4B7B-8214-6720E7D0A802}" destId="{673C3FF5-DCF5-4131-8F4E-CFDB4881ED36}" srcOrd="0" destOrd="0" parTransId="{2FF6A688-EB47-4084-A1DD-3CED46A2E045}" sibTransId="{68D7899F-9C95-4AFD-9415-54EF35F18E1D}"/>
    <dgm:cxn modelId="{7F0309A2-B3FA-4441-A485-7E35E96D2809}" srcId="{CFEDDAB7-1381-4920-9582-B7C0E4B182A4}" destId="{6130F002-EE90-4149-ACF7-E730CD78AF6D}" srcOrd="0" destOrd="0" parTransId="{A127720A-6563-46E1-A549-492E7B4CB3CC}" sibTransId="{D15349E4-73FF-4425-9239-A4FAF1E60FBF}"/>
    <dgm:cxn modelId="{55E5B4A4-BA7A-41A4-B6F8-40B6B8D6187C}" type="presOf" srcId="{9A9D33A0-B554-4B7B-8214-6720E7D0A802}" destId="{13EA968B-F799-455F-83BE-AF87E657CD51}" srcOrd="0" destOrd="0" presId="urn:microsoft.com/office/officeart/2016/7/layout/ChevronBlockProcess"/>
    <dgm:cxn modelId="{80BE42B2-B0D2-4848-B29B-C4A70A0F3A3A}" srcId="{78AE6292-2DF3-47C0-A92A-F93D9B2136F8}" destId="{B3C13E40-9641-4FC6-93BC-F9FB385283C1}" srcOrd="0" destOrd="0" parTransId="{29699355-A13D-4FFF-A4A5-26FE28F96F04}" sibTransId="{7E9C60DB-7976-4A0E-BF3E-17B00984ED16}"/>
    <dgm:cxn modelId="{5F035DB6-58C9-4FF2-B347-CD62789E4527}" srcId="{1F0C5420-1496-4501-B015-675C16FBAFD5}" destId="{9A9D33A0-B554-4B7B-8214-6720E7D0A802}" srcOrd="2" destOrd="0" parTransId="{EAEDFDD9-AFA6-4CD0-B157-9D478BDEA4BB}" sibTransId="{8F0388C8-F10F-44DD-B589-B1D7087F58FC}"/>
    <dgm:cxn modelId="{2520E4B9-06CE-4424-A308-55A140407F5E}" srcId="{1F0C5420-1496-4501-B015-675C16FBAFD5}" destId="{CFEDDAB7-1381-4920-9582-B7C0E4B182A4}" srcOrd="1" destOrd="0" parTransId="{75A3DE5D-468D-49C0-83E4-B4A8F51503A2}" sibTransId="{EC50AC51-CC79-43B1-AE5E-409B1B71F158}"/>
    <dgm:cxn modelId="{049004C4-DEC7-44C8-9ADC-DDDD905EB082}" type="presOf" srcId="{B3C13E40-9641-4FC6-93BC-F9FB385283C1}" destId="{51708406-251D-45D8-9E9C-23F2047A2948}" srcOrd="0" destOrd="0" presId="urn:microsoft.com/office/officeart/2016/7/layout/ChevronBlockProcess"/>
    <dgm:cxn modelId="{5A5109C6-571B-4B8F-B668-1885AEB8C5FF}" srcId="{1F0C5420-1496-4501-B015-675C16FBAFD5}" destId="{FFC7CA15-35DE-4BF1-A49D-BE6CFD194BAD}" srcOrd="0" destOrd="0" parTransId="{9BA275A0-AFBB-44C4-A430-7B2F00AFEE37}" sibTransId="{AB3E88A7-3DAE-4788-A086-55E7091CCC19}"/>
    <dgm:cxn modelId="{FEE1B14E-1B78-4DF9-932C-E4EC6F6CC2D1}" type="presParOf" srcId="{FD0222E9-1767-442C-AC49-6908E9887E3E}" destId="{B6669750-763D-4B7A-BB64-38B146E3F795}" srcOrd="0" destOrd="0" presId="urn:microsoft.com/office/officeart/2016/7/layout/ChevronBlockProcess"/>
    <dgm:cxn modelId="{827B9FDF-E14F-4475-B9B1-05BEF74A75DD}" type="presParOf" srcId="{B6669750-763D-4B7A-BB64-38B146E3F795}" destId="{76B2CDB4-C1BA-4A24-A427-9B68B04B6677}" srcOrd="0" destOrd="0" presId="urn:microsoft.com/office/officeart/2016/7/layout/ChevronBlockProcess"/>
    <dgm:cxn modelId="{C81BD9D6-AADC-404A-B873-F94871A76D3F}" type="presParOf" srcId="{B6669750-763D-4B7A-BB64-38B146E3F795}" destId="{7C996D74-16F1-4A84-9B97-25BBF5D383A7}" srcOrd="1" destOrd="0" presId="urn:microsoft.com/office/officeart/2016/7/layout/ChevronBlockProcess"/>
    <dgm:cxn modelId="{C2D08548-18BC-4445-B89D-B5A741A6DF29}" type="presParOf" srcId="{FD0222E9-1767-442C-AC49-6908E9887E3E}" destId="{8E3115B6-03D8-476E-A2C3-45266B4A160E}" srcOrd="1" destOrd="0" presId="urn:microsoft.com/office/officeart/2016/7/layout/ChevronBlockProcess"/>
    <dgm:cxn modelId="{710FDBD4-A7D6-4992-9A22-2AA4BD6061EC}" type="presParOf" srcId="{FD0222E9-1767-442C-AC49-6908E9887E3E}" destId="{B605681F-BF6F-4978-84CE-0BE58850F039}" srcOrd="2" destOrd="0" presId="urn:microsoft.com/office/officeart/2016/7/layout/ChevronBlockProcess"/>
    <dgm:cxn modelId="{A5684BED-756A-4080-926E-555F8758D653}" type="presParOf" srcId="{B605681F-BF6F-4978-84CE-0BE58850F039}" destId="{87DA735D-AD93-41CA-A0F4-F574C6408AC3}" srcOrd="0" destOrd="0" presId="urn:microsoft.com/office/officeart/2016/7/layout/ChevronBlockProcess"/>
    <dgm:cxn modelId="{77F59A43-F574-4BEA-BD5B-8B9BD80A1CD3}" type="presParOf" srcId="{B605681F-BF6F-4978-84CE-0BE58850F039}" destId="{E5F1E85A-13AC-405D-8F1D-438187E420E6}" srcOrd="1" destOrd="0" presId="urn:microsoft.com/office/officeart/2016/7/layout/ChevronBlockProcess"/>
    <dgm:cxn modelId="{B075A33C-6FF1-4B7D-9565-FB95FC1CCFF2}" type="presParOf" srcId="{FD0222E9-1767-442C-AC49-6908E9887E3E}" destId="{FA21118F-665D-4C7A-A8CA-9AA3E31D3D55}" srcOrd="3" destOrd="0" presId="urn:microsoft.com/office/officeart/2016/7/layout/ChevronBlockProcess"/>
    <dgm:cxn modelId="{648C7D0B-6975-4A57-B8AC-51D333B75C9F}" type="presParOf" srcId="{FD0222E9-1767-442C-AC49-6908E9887E3E}" destId="{CA84511F-82DF-4BF1-9BA1-11541AFA90FD}" srcOrd="4" destOrd="0" presId="urn:microsoft.com/office/officeart/2016/7/layout/ChevronBlockProcess"/>
    <dgm:cxn modelId="{D5F492C6-E32E-4839-98D6-D765F5890908}" type="presParOf" srcId="{CA84511F-82DF-4BF1-9BA1-11541AFA90FD}" destId="{13EA968B-F799-455F-83BE-AF87E657CD51}" srcOrd="0" destOrd="0" presId="urn:microsoft.com/office/officeart/2016/7/layout/ChevronBlockProcess"/>
    <dgm:cxn modelId="{04A3072C-A120-4C81-BC18-B718E987BFED}" type="presParOf" srcId="{CA84511F-82DF-4BF1-9BA1-11541AFA90FD}" destId="{29C63E2A-09F3-437A-BE17-DFD312E22F3A}" srcOrd="1" destOrd="0" presId="urn:microsoft.com/office/officeart/2016/7/layout/ChevronBlockProcess"/>
    <dgm:cxn modelId="{8713C1AA-4901-47E2-8461-E2F4AA3B3C5E}" type="presParOf" srcId="{FD0222E9-1767-442C-AC49-6908E9887E3E}" destId="{FB7126DD-5757-4C94-BF39-4F0BA9B1C00A}" srcOrd="5" destOrd="0" presId="urn:microsoft.com/office/officeart/2016/7/layout/ChevronBlockProcess"/>
    <dgm:cxn modelId="{CCB0A9E6-EA80-45C3-AED7-7A8BF9CE0E60}" type="presParOf" srcId="{FD0222E9-1767-442C-AC49-6908E9887E3E}" destId="{39F2310C-1B1C-443B-B69A-23CA94FEA282}" srcOrd="6" destOrd="0" presId="urn:microsoft.com/office/officeart/2016/7/layout/ChevronBlockProcess"/>
    <dgm:cxn modelId="{EE35C8A4-1A36-47A3-B30A-D824B3FFBB5C}" type="presParOf" srcId="{39F2310C-1B1C-443B-B69A-23CA94FEA282}" destId="{5E7016F5-29CD-465A-B8F6-0A5F2BA2FB4F}" srcOrd="0" destOrd="0" presId="urn:microsoft.com/office/officeart/2016/7/layout/ChevronBlockProcess"/>
    <dgm:cxn modelId="{3601E180-C99A-4B65-BB86-FBC22AE8F795}" type="presParOf" srcId="{39F2310C-1B1C-443B-B69A-23CA94FEA282}" destId="{51708406-251D-45D8-9E9C-23F2047A2948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2CDB4-C1BA-4A24-A427-9B68B04B6677}">
      <dsp:nvSpPr>
        <dsp:cNvPr id="0" name=""/>
        <dsp:cNvSpPr/>
      </dsp:nvSpPr>
      <dsp:spPr>
        <a:xfrm>
          <a:off x="5837" y="1348994"/>
          <a:ext cx="2227707" cy="668312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18" tIns="82518" rIns="82518" bIns="8251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Know</a:t>
          </a:r>
        </a:p>
      </dsp:txBody>
      <dsp:txXfrm>
        <a:off x="206331" y="1348994"/>
        <a:ext cx="1826719" cy="668312"/>
      </dsp:txXfrm>
    </dsp:sp>
    <dsp:sp modelId="{7C996D74-16F1-4A84-9B97-25BBF5D383A7}">
      <dsp:nvSpPr>
        <dsp:cNvPr id="0" name=""/>
        <dsp:cNvSpPr/>
      </dsp:nvSpPr>
      <dsp:spPr>
        <a:xfrm>
          <a:off x="5837" y="2017306"/>
          <a:ext cx="2027214" cy="33786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195" tIns="160195" rIns="160195" bIns="32039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Know what you're looking for. Decide on a few key words or phrases–search terms, if you will. You will be a flesh-and-blood search engine.</a:t>
          </a:r>
        </a:p>
      </dsp:txBody>
      <dsp:txXfrm>
        <a:off x="5837" y="2017306"/>
        <a:ext cx="2027214" cy="3378671"/>
      </dsp:txXfrm>
    </dsp:sp>
    <dsp:sp modelId="{87DA735D-AD93-41CA-A0F4-F574C6408AC3}">
      <dsp:nvSpPr>
        <dsp:cNvPr id="0" name=""/>
        <dsp:cNvSpPr/>
      </dsp:nvSpPr>
      <dsp:spPr>
        <a:xfrm>
          <a:off x="2189592" y="1348994"/>
          <a:ext cx="2227707" cy="668312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18" tIns="82518" rIns="82518" bIns="8251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Look</a:t>
          </a:r>
        </a:p>
      </dsp:txBody>
      <dsp:txXfrm>
        <a:off x="2390086" y="1348994"/>
        <a:ext cx="1826719" cy="668312"/>
      </dsp:txXfrm>
    </dsp:sp>
    <dsp:sp modelId="{E5F1E85A-13AC-405D-8F1D-438187E420E6}">
      <dsp:nvSpPr>
        <dsp:cNvPr id="0" name=""/>
        <dsp:cNvSpPr/>
      </dsp:nvSpPr>
      <dsp:spPr>
        <a:xfrm>
          <a:off x="2189592" y="2017306"/>
          <a:ext cx="2027214" cy="33786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195" tIns="160195" rIns="160195" bIns="32039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Look for only one keyword at a time. If you use multiple keywords, do multiple scans.</a:t>
          </a:r>
        </a:p>
      </dsp:txBody>
      <dsp:txXfrm>
        <a:off x="2189592" y="2017306"/>
        <a:ext cx="2027214" cy="3378671"/>
      </dsp:txXfrm>
    </dsp:sp>
    <dsp:sp modelId="{13EA968B-F799-455F-83BE-AF87E657CD51}">
      <dsp:nvSpPr>
        <dsp:cNvPr id="0" name=""/>
        <dsp:cNvSpPr/>
      </dsp:nvSpPr>
      <dsp:spPr>
        <a:xfrm>
          <a:off x="4373346" y="1348994"/>
          <a:ext cx="2227707" cy="668312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18" tIns="82518" rIns="82518" bIns="8251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Let</a:t>
          </a:r>
        </a:p>
      </dsp:txBody>
      <dsp:txXfrm>
        <a:off x="4573840" y="1348994"/>
        <a:ext cx="1826719" cy="668312"/>
      </dsp:txXfrm>
    </dsp:sp>
    <dsp:sp modelId="{29C63E2A-09F3-437A-BE17-DFD312E22F3A}">
      <dsp:nvSpPr>
        <dsp:cNvPr id="0" name=""/>
        <dsp:cNvSpPr/>
      </dsp:nvSpPr>
      <dsp:spPr>
        <a:xfrm>
          <a:off x="4373346" y="2017306"/>
          <a:ext cx="2027214" cy="33786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195" tIns="160195" rIns="160195" bIns="32039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Let your eyes float rapidly down the page until you find the word or phrase you want.</a:t>
          </a:r>
        </a:p>
      </dsp:txBody>
      <dsp:txXfrm>
        <a:off x="4373346" y="2017306"/>
        <a:ext cx="2027214" cy="3378671"/>
      </dsp:txXfrm>
    </dsp:sp>
    <dsp:sp modelId="{5E7016F5-29CD-465A-B8F6-0A5F2BA2FB4F}">
      <dsp:nvSpPr>
        <dsp:cNvPr id="0" name=""/>
        <dsp:cNvSpPr/>
      </dsp:nvSpPr>
      <dsp:spPr>
        <a:xfrm>
          <a:off x="6557101" y="1348994"/>
          <a:ext cx="2227707" cy="668312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18" tIns="82518" rIns="82518" bIns="8251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</a:t>
          </a:r>
        </a:p>
      </dsp:txBody>
      <dsp:txXfrm>
        <a:off x="6757595" y="1348994"/>
        <a:ext cx="1826719" cy="668312"/>
      </dsp:txXfrm>
    </dsp:sp>
    <dsp:sp modelId="{51708406-251D-45D8-9E9C-23F2047A2948}">
      <dsp:nvSpPr>
        <dsp:cNvPr id="0" name=""/>
        <dsp:cNvSpPr/>
      </dsp:nvSpPr>
      <dsp:spPr>
        <a:xfrm>
          <a:off x="6557101" y="2017306"/>
          <a:ext cx="2027214" cy="33786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195" tIns="160195" rIns="160195" bIns="32039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 your eye catches one of your keywords, read the surrounding material carefully.</a:t>
          </a:r>
        </a:p>
      </dsp:txBody>
      <dsp:txXfrm>
        <a:off x="6557101" y="2017306"/>
        <a:ext cx="2027214" cy="3378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D08B-8DEE-4D91-B5F9-5F908EED9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7BA0E-446F-44A3-8F9F-7B915CA21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A9ECA-1851-4385-B526-0F39D0B0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829-8933-4B9C-BE65-E5266D64E4D9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E3FF-16B7-4942-A71F-35CA3F9E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F4800-4CB9-451B-AF1E-36EC5C64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48B3-A45D-4F77-9D0E-8695F1868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7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B65C-1F2D-4335-A385-F0AFA187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EBBA7-AB8D-4E09-A281-1ADF31AB8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915B8-6A90-411F-BE04-D6F0F900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829-8933-4B9C-BE65-E5266D64E4D9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493E0-7BA8-44A3-8E16-BC709D3D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3C01D-7A00-43FF-9C2F-D1C83BED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48B3-A45D-4F77-9D0E-8695F1868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35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0A111-227D-4197-8547-C7FC9AFD2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6E088-F89A-4179-A395-E6C8BEAA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C2EA-591B-4C3F-9183-CB11B64B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829-8933-4B9C-BE65-E5266D64E4D9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2DBAE-DA1C-416B-BE4D-32814400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49788-2CD7-4926-ABBD-E00B80CF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48B3-A45D-4F77-9D0E-8695F1868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15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983826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0" y="2214563"/>
            <a:ext cx="5202767" cy="3881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485467" y="2214563"/>
            <a:ext cx="5204884" cy="388143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08">
            <a:extLst>
              <a:ext uri="{FF2B5EF4-FFF2-40B4-BE49-F238E27FC236}">
                <a16:creationId xmlns:a16="http://schemas.microsoft.com/office/drawing/2014/main" id="{61293E4A-B547-41A9-B7C8-944A5F3D24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7B7B0-50F2-4953-B548-3C0497589E74}" type="datetime1">
              <a:rPr lang="en-GB" altLang="en-US" smtClean="0"/>
              <a:t>15/10/2021</a:t>
            </a:fld>
            <a:endParaRPr lang="en-US" altLang="en-US"/>
          </a:p>
        </p:txBody>
      </p:sp>
      <p:sp>
        <p:nvSpPr>
          <p:cNvPr id="6" name="Rectangle 109">
            <a:extLst>
              <a:ext uri="{FF2B5EF4-FFF2-40B4-BE49-F238E27FC236}">
                <a16:creationId xmlns:a16="http://schemas.microsoft.com/office/drawing/2014/main" id="{D32C04F9-588F-465A-96DE-98A480A33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Created by Tayo Alebiosu</a:t>
            </a:r>
          </a:p>
        </p:txBody>
      </p:sp>
      <p:sp>
        <p:nvSpPr>
          <p:cNvPr id="7" name="Rectangle 110">
            <a:extLst>
              <a:ext uri="{FF2B5EF4-FFF2-40B4-BE49-F238E27FC236}">
                <a16:creationId xmlns:a16="http://schemas.microsoft.com/office/drawing/2014/main" id="{0F733369-7C76-44B8-AFC8-0A5C062089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948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966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9516-F10A-4FAF-A727-930CCDA0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A527-8A61-4CAD-AAA0-F5FBCEEFB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7556F-A304-4437-9FCE-FCD489AA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829-8933-4B9C-BE65-E5266D64E4D9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AF783-C732-4F38-AEF3-CEC1A37B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9E5A7-0C0A-4A5E-9EDD-DCDA0D95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48B3-A45D-4F77-9D0E-8695F1868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5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D159-77E7-49CB-92DC-1517F9FF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0D75A-D338-44FF-BD50-131D8614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D613-5DFE-4801-9A93-787799FD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829-8933-4B9C-BE65-E5266D64E4D9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83898-1A05-4AF1-9BF6-9574B7B4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9F9C-D231-4959-A8F8-BA34BC30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48B3-A45D-4F77-9D0E-8695F1868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42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C541-68BC-4633-8E02-B97ED585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F238E-0247-4C1E-91D6-6D99A6BAF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EB918-64F2-4FF8-8246-4ACE6A7D7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3BA9C-B8D8-4292-9423-4BF8C9A6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829-8933-4B9C-BE65-E5266D64E4D9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4D5D5-2F1B-4B64-83B5-38FC450C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B7AFC-2547-4E89-A827-B9B3425E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48B3-A45D-4F77-9D0E-8695F1868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13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062F-F56A-442E-BF8E-4997B6D3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5EE2F-F3E5-4E88-A5D2-1DD4D4910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E23EE-1B81-44A4-A856-71B926AC1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43452-CA40-4F7B-A440-1DAFBC6B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20913-F1C3-48C5-982C-E2678C6CB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30571-3494-43E4-90D5-F536B67B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829-8933-4B9C-BE65-E5266D64E4D9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4E860-4BF7-4959-862B-042CB9D4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AB70E-78B4-46F2-A36D-896AFC91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48B3-A45D-4F77-9D0E-8695F1868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06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DF66-D09C-4079-ABBC-D4173701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F5AE1-147E-4C83-B1DE-DB6CC12C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829-8933-4B9C-BE65-E5266D64E4D9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6DAB3-C837-48F7-BC87-499BEE5D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83C83-0BDB-4B0A-96C9-C5F435A3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48B3-A45D-4F77-9D0E-8695F1868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F2AAB-714A-4C42-A9D1-A4750856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829-8933-4B9C-BE65-E5266D64E4D9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990F1-CBE4-4933-AB5B-C2F46BCB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12FC5-E559-4460-A00A-061989C6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48B3-A45D-4F77-9D0E-8695F1868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7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292F-6399-4CE5-9832-6C8861D0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B390-394E-4D64-BBDC-FFCDE0549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D07FD-80F3-47E3-A3B6-B3E4F9B92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1155E-AFA2-4187-82EA-76B6FC0E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829-8933-4B9C-BE65-E5266D64E4D9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367A8-F220-4FA6-8E8F-261D9876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144DC-49C2-4835-946B-FA4A8C59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48B3-A45D-4F77-9D0E-8695F1868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6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8FBD-A1CE-4CE9-9E6B-8ED3388A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38A5C-447E-4596-8817-AFFB2ADD8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E88B8-BCC2-4C9B-B5B0-80ACF4154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426AA-3F18-48B9-B965-749EA9F3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829-8933-4B9C-BE65-E5266D64E4D9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64A68-647F-4ACD-887E-BB0F2594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4E975-78CF-4A86-9C0F-BED36B7E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48B3-A45D-4F77-9D0E-8695F1868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A3D44-8A84-4709-926E-82FD0BAC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E722F-DFDC-4710-9ED3-9C8A7E86E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78487-3A4B-4E5C-A959-0E051D876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D0829-8933-4B9C-BE65-E5266D64E4D9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0F6FB-38E7-4324-BF02-A29C92D7A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59BC9-1C95-4B13-AEEB-5145EA9BF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448B3-A45D-4F77-9D0E-8695F1868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39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1wPYHa5nUg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redirect?event=video_description&amp;redir_token=QUFFLUhqbXBSc0hEM1ZPT05kSzN5WEtfY1ZMRy1Ha1ZMUXxBQ3Jtc0trUnZpbkR6eWNQQ2FBTUtMM1N1VUdwb2x2R0dva3ZQTW9JUGgyOXdqMHloNTlIMXg2YzVxUmZFR2x3MmRsLWwwbWV3VHpvdDd6RGo5MkFaLWhoU1ZBVWdPbkhiUWJ4b2szN1BtV3JveC1jSTJNTWdQWQ&amp;q=http%3A%2F%2Fwww.peakwriting.com%2Flitreview%2FIndex.html" TargetMode="External"/><Relationship Id="rId4" Type="http://schemas.openxmlformats.org/officeDocument/2006/relationships/hyperlink" Target="https://youtu.be/UoYpyY9n9YQ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9ltvDNAsO-I" TargetMode="External"/><Relationship Id="rId2" Type="http://schemas.openxmlformats.org/officeDocument/2006/relationships/hyperlink" Target="https://youtu.be/fnF2hrLZHo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B461937-55AE-4216-B24E-4A233F28D522}"/>
              </a:ext>
            </a:extLst>
          </p:cNvPr>
          <p:cNvSpPr/>
          <p:nvPr/>
        </p:nvSpPr>
        <p:spPr>
          <a:xfrm rot="20911233">
            <a:off x="-77837" y="232709"/>
            <a:ext cx="6304685" cy="2781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GB" sz="4000" b="1" dirty="0">
                <a:latin typeface="Candara" panose="020E0502030303020204" pitchFamily="34" charset="0"/>
              </a:rPr>
              <a:t>Evidence Based Approaches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 Light" panose="020F0302020204030204"/>
                <a:ea typeface="+mn-ea"/>
                <a:cs typeface="+mn-cs"/>
              </a:rPr>
              <a:t>Week 10-Slide</a:t>
            </a:r>
          </a:p>
        </p:txBody>
      </p:sp>
      <p:pic>
        <p:nvPicPr>
          <p:cNvPr id="3076" name="Picture 4" descr="Image result for evidence based practice images">
            <a:extLst>
              <a:ext uri="{FF2B5EF4-FFF2-40B4-BE49-F238E27FC236}">
                <a16:creationId xmlns:a16="http://schemas.microsoft.com/office/drawing/2014/main" id="{DA171C5B-0A2C-437B-918C-C9EB7346E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1528" y="433052"/>
            <a:ext cx="5445980" cy="6120148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F11A3CA7-6822-4091-839A-8CF483418F2B}"/>
              </a:ext>
            </a:extLst>
          </p:cNvPr>
          <p:cNvSpPr/>
          <p:nvPr/>
        </p:nvSpPr>
        <p:spPr>
          <a:xfrm rot="19905172">
            <a:off x="2790114" y="2383241"/>
            <a:ext cx="4944835" cy="3158902"/>
          </a:xfrm>
          <a:prstGeom prst="cloud">
            <a:avLst/>
          </a:prstGeom>
          <a:ln w="57150">
            <a:solidFill>
              <a:srgbClr val="0070C0"/>
            </a:solidFill>
            <a:prstDash val="soli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rgbClr val="7030A0"/>
                </a:solidFill>
                <a:latin typeface="Candara" panose="020E0502030303020204" pitchFamily="34" charset="0"/>
              </a:rPr>
              <a:t>Evidence based Approaches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1D2336-3DF5-4BED-97BE-6FC3FFA3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71221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E3F9-913F-4CDB-AA72-CD1858F8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5D7A6-3384-4188-8912-FB0F3A6C6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Tw Cen MT" panose="020B0602020104020603" pitchFamily="34" charset="0"/>
              </a:rPr>
              <a:t>Stop and quickly read the sentences </a:t>
            </a:r>
            <a:r>
              <a:rPr lang="en-GB" sz="2800" dirty="0">
                <a:highlight>
                  <a:srgbClr val="FFFF00"/>
                </a:highlight>
                <a:latin typeface="Tw Cen MT" panose="020B0602020104020603" pitchFamily="34" charset="0"/>
              </a:rPr>
              <a:t>containing keywords indicated in boldface or italics.</a:t>
            </a:r>
          </a:p>
          <a:p>
            <a:r>
              <a:rPr lang="en-GB" sz="2800" dirty="0">
                <a:latin typeface="Tw Cen MT" panose="020B0602020104020603" pitchFamily="34" charset="0"/>
              </a:rPr>
              <a:t>When you think you have found something significant, </a:t>
            </a:r>
            <a:r>
              <a:rPr lang="en-GB" sz="2800" dirty="0">
                <a:solidFill>
                  <a:schemeClr val="bg1"/>
                </a:solidFill>
                <a:highlight>
                  <a:srgbClr val="008080"/>
                </a:highlight>
                <a:latin typeface="Tw Cen MT" panose="020B0602020104020603" pitchFamily="34" charset="0"/>
              </a:rPr>
              <a:t>stop</a:t>
            </a:r>
            <a:r>
              <a:rPr lang="en-GB" sz="2800" dirty="0">
                <a:latin typeface="Tw Cen MT" panose="020B0602020104020603" pitchFamily="34" charset="0"/>
              </a:rPr>
              <a:t> to read the entire sentence to make sure. </a:t>
            </a:r>
          </a:p>
          <a:p>
            <a:r>
              <a:rPr lang="en-GB" sz="2800" dirty="0">
                <a:latin typeface="Tw Cen MT" panose="020B0602020104020603" pitchFamily="34" charset="0"/>
              </a:rPr>
              <a:t>Then go on the same way.</a:t>
            </a:r>
          </a:p>
          <a:p>
            <a:r>
              <a:rPr lang="en-GB" sz="2800" dirty="0">
                <a:latin typeface="Tw Cen MT" panose="020B0602020104020603" pitchFamily="34" charset="0"/>
              </a:rPr>
              <a:t> Resist the temptation to stop to read details you don't need.</a:t>
            </a:r>
          </a:p>
          <a:p>
            <a:r>
              <a:rPr lang="en-GB" sz="2800" dirty="0">
                <a:latin typeface="Tw Cen MT" panose="020B0602020104020603" pitchFamily="34" charset="0"/>
              </a:rPr>
              <a:t>Read chapter summaries when provided.</a:t>
            </a:r>
          </a:p>
        </p:txBody>
      </p:sp>
    </p:spTree>
    <p:extLst>
      <p:ext uri="{BB962C8B-B14F-4D97-AF65-F5344CB8AC3E}">
        <p14:creationId xmlns:p14="http://schemas.microsoft.com/office/powerpoint/2010/main" val="302137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kimming Stock Illustrations – 124 Skimming Stock Illustrations, Vectors &amp;  Clipart - Dreamstime">
            <a:extLst>
              <a:ext uri="{FF2B5EF4-FFF2-40B4-BE49-F238E27FC236}">
                <a16:creationId xmlns:a16="http://schemas.microsoft.com/office/drawing/2014/main" id="{6A02C716-B73D-446C-B5E8-11FD346B4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3"/>
          <a:stretch/>
        </p:blipFill>
        <p:spPr bwMode="auto">
          <a:xfrm>
            <a:off x="1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C74F2646-08C7-4051-81DA-751C43A03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099" y="585274"/>
            <a:ext cx="7036051" cy="5492212"/>
          </a:xfrm>
          <a:custGeom>
            <a:avLst/>
            <a:gdLst>
              <a:gd name="connsiteX0" fmla="*/ 0 w 7036051"/>
              <a:gd name="connsiteY0" fmla="*/ 0 h 5492212"/>
              <a:gd name="connsiteX1" fmla="*/ 7036051 w 7036051"/>
              <a:gd name="connsiteY1" fmla="*/ 0 h 5492212"/>
              <a:gd name="connsiteX2" fmla="*/ 7036051 w 7036051"/>
              <a:gd name="connsiteY2" fmla="*/ 5163846 h 5492212"/>
              <a:gd name="connsiteX3" fmla="*/ 7012593 w 7036051"/>
              <a:gd name="connsiteY3" fmla="*/ 5176898 h 5492212"/>
              <a:gd name="connsiteX4" fmla="*/ 6958601 w 7036051"/>
              <a:gd name="connsiteY4" fmla="*/ 5204359 h 5492212"/>
              <a:gd name="connsiteX5" fmla="*/ 6951226 w 7036051"/>
              <a:gd name="connsiteY5" fmla="*/ 5203241 h 5492212"/>
              <a:gd name="connsiteX6" fmla="*/ 6920864 w 7036051"/>
              <a:gd name="connsiteY6" fmla="*/ 5220003 h 5492212"/>
              <a:gd name="connsiteX7" fmla="*/ 6834841 w 7036051"/>
              <a:gd name="connsiteY7" fmla="*/ 5266115 h 5492212"/>
              <a:gd name="connsiteX8" fmla="*/ 6777937 w 7036051"/>
              <a:gd name="connsiteY8" fmla="*/ 5332502 h 5492212"/>
              <a:gd name="connsiteX9" fmla="*/ 6752874 w 7036051"/>
              <a:gd name="connsiteY9" fmla="*/ 5340428 h 5492212"/>
              <a:gd name="connsiteX10" fmla="*/ 6711115 w 7036051"/>
              <a:gd name="connsiteY10" fmla="*/ 5353924 h 5492212"/>
              <a:gd name="connsiteX11" fmla="*/ 6702149 w 7036051"/>
              <a:gd name="connsiteY11" fmla="*/ 5351500 h 5492212"/>
              <a:gd name="connsiteX12" fmla="*/ 6698458 w 7036051"/>
              <a:gd name="connsiteY12" fmla="*/ 5352743 h 5492212"/>
              <a:gd name="connsiteX13" fmla="*/ 6698049 w 7036051"/>
              <a:gd name="connsiteY13" fmla="*/ 5352570 h 5492212"/>
              <a:gd name="connsiteX14" fmla="*/ 6697297 w 7036051"/>
              <a:gd name="connsiteY14" fmla="*/ 5353134 h 5492212"/>
              <a:gd name="connsiteX15" fmla="*/ 6689118 w 7036051"/>
              <a:gd name="connsiteY15" fmla="*/ 5355890 h 5492212"/>
              <a:gd name="connsiteX16" fmla="*/ 6670605 w 7036051"/>
              <a:gd name="connsiteY16" fmla="*/ 5355427 h 5492212"/>
              <a:gd name="connsiteX17" fmla="*/ 6659606 w 7036051"/>
              <a:gd name="connsiteY17" fmla="*/ 5357084 h 5492212"/>
              <a:gd name="connsiteX18" fmla="*/ 6649636 w 7036051"/>
              <a:gd name="connsiteY18" fmla="*/ 5367869 h 5492212"/>
              <a:gd name="connsiteX19" fmla="*/ 6642159 w 7036051"/>
              <a:gd name="connsiteY19" fmla="*/ 5369506 h 5492212"/>
              <a:gd name="connsiteX20" fmla="*/ 6640764 w 7036051"/>
              <a:gd name="connsiteY20" fmla="*/ 5370991 h 5492212"/>
              <a:gd name="connsiteX21" fmla="*/ 6636665 w 7036051"/>
              <a:gd name="connsiteY21" fmla="*/ 5374002 h 5492212"/>
              <a:gd name="connsiteX22" fmla="*/ 6641287 w 7036051"/>
              <a:gd name="connsiteY22" fmla="*/ 5376181 h 5492212"/>
              <a:gd name="connsiteX23" fmla="*/ 6591018 w 7036051"/>
              <a:gd name="connsiteY23" fmla="*/ 5390981 h 5492212"/>
              <a:gd name="connsiteX24" fmla="*/ 6548326 w 7036051"/>
              <a:gd name="connsiteY24" fmla="*/ 5403583 h 5492212"/>
              <a:gd name="connsiteX25" fmla="*/ 6472868 w 7036051"/>
              <a:gd name="connsiteY25" fmla="*/ 5394733 h 5492212"/>
              <a:gd name="connsiteX26" fmla="*/ 6401194 w 7036051"/>
              <a:gd name="connsiteY26" fmla="*/ 5422870 h 5492212"/>
              <a:gd name="connsiteX27" fmla="*/ 6381961 w 7036051"/>
              <a:gd name="connsiteY27" fmla="*/ 5422940 h 5492212"/>
              <a:gd name="connsiteX28" fmla="*/ 6363834 w 7036051"/>
              <a:gd name="connsiteY28" fmla="*/ 5417751 h 5492212"/>
              <a:gd name="connsiteX29" fmla="*/ 6363997 w 7036051"/>
              <a:gd name="connsiteY29" fmla="*/ 5415912 h 5492212"/>
              <a:gd name="connsiteX30" fmla="*/ 6361124 w 7036051"/>
              <a:gd name="connsiteY30" fmla="*/ 5415066 h 5492212"/>
              <a:gd name="connsiteX31" fmla="*/ 6358507 w 7036051"/>
              <a:gd name="connsiteY31" fmla="*/ 5416224 h 5492212"/>
              <a:gd name="connsiteX32" fmla="*/ 6355073 w 7036051"/>
              <a:gd name="connsiteY32" fmla="*/ 5415242 h 5492212"/>
              <a:gd name="connsiteX33" fmla="*/ 6345676 w 7036051"/>
              <a:gd name="connsiteY33" fmla="*/ 5413049 h 5492212"/>
              <a:gd name="connsiteX34" fmla="*/ 6342596 w 7036051"/>
              <a:gd name="connsiteY34" fmla="*/ 5409297 h 5492212"/>
              <a:gd name="connsiteX35" fmla="*/ 6305742 w 7036051"/>
              <a:gd name="connsiteY35" fmla="*/ 5401622 h 5492212"/>
              <a:gd name="connsiteX36" fmla="*/ 6294445 w 7036051"/>
              <a:gd name="connsiteY36" fmla="*/ 5404149 h 5492212"/>
              <a:gd name="connsiteX37" fmla="*/ 6281414 w 7036051"/>
              <a:gd name="connsiteY37" fmla="*/ 5398024 h 5492212"/>
              <a:gd name="connsiteX38" fmla="*/ 6243972 w 7036051"/>
              <a:gd name="connsiteY38" fmla="*/ 5395807 h 5492212"/>
              <a:gd name="connsiteX39" fmla="*/ 6202379 w 7036051"/>
              <a:gd name="connsiteY39" fmla="*/ 5388661 h 5492212"/>
              <a:gd name="connsiteX40" fmla="*/ 6173010 w 7036051"/>
              <a:gd name="connsiteY40" fmla="*/ 5380606 h 5492212"/>
              <a:gd name="connsiteX41" fmla="*/ 6093421 w 7036051"/>
              <a:gd name="connsiteY41" fmla="*/ 5375473 h 5492212"/>
              <a:gd name="connsiteX42" fmla="*/ 5959474 w 7036051"/>
              <a:gd name="connsiteY42" fmla="*/ 5373386 h 5492212"/>
              <a:gd name="connsiteX43" fmla="*/ 5931492 w 7036051"/>
              <a:gd name="connsiteY43" fmla="*/ 5371513 h 5492212"/>
              <a:gd name="connsiteX44" fmla="*/ 5909558 w 7036051"/>
              <a:gd name="connsiteY44" fmla="*/ 5364228 h 5492212"/>
              <a:gd name="connsiteX45" fmla="*/ 5906319 w 7036051"/>
              <a:gd name="connsiteY45" fmla="*/ 5357590 h 5492212"/>
              <a:gd name="connsiteX46" fmla="*/ 5891268 w 7036051"/>
              <a:gd name="connsiteY46" fmla="*/ 5355650 h 5492212"/>
              <a:gd name="connsiteX47" fmla="*/ 5887711 w 7036051"/>
              <a:gd name="connsiteY47" fmla="*/ 5353947 h 5492212"/>
              <a:gd name="connsiteX48" fmla="*/ 5866852 w 7036051"/>
              <a:gd name="connsiteY48" fmla="*/ 5345374 h 5492212"/>
              <a:gd name="connsiteX49" fmla="*/ 5811310 w 7036051"/>
              <a:gd name="connsiteY49" fmla="*/ 5356530 h 5492212"/>
              <a:gd name="connsiteX50" fmla="*/ 5770689 w 7036051"/>
              <a:gd name="connsiteY50" fmla="*/ 5359014 h 5492212"/>
              <a:gd name="connsiteX51" fmla="*/ 5767719 w 7036051"/>
              <a:gd name="connsiteY51" fmla="*/ 5357260 h 5492212"/>
              <a:gd name="connsiteX52" fmla="*/ 5765688 w 7036051"/>
              <a:gd name="connsiteY52" fmla="*/ 5352793 h 5492212"/>
              <a:gd name="connsiteX53" fmla="*/ 5758598 w 7036051"/>
              <a:gd name="connsiteY53" fmla="*/ 5351053 h 5492212"/>
              <a:gd name="connsiteX54" fmla="*/ 5752036 w 7036051"/>
              <a:gd name="connsiteY54" fmla="*/ 5346019 h 5492212"/>
              <a:gd name="connsiteX55" fmla="*/ 5503590 w 7036051"/>
              <a:gd name="connsiteY55" fmla="*/ 5325537 h 5492212"/>
              <a:gd name="connsiteX56" fmla="*/ 5389848 w 7036051"/>
              <a:gd name="connsiteY56" fmla="*/ 5351472 h 5492212"/>
              <a:gd name="connsiteX57" fmla="*/ 5344450 w 7036051"/>
              <a:gd name="connsiteY57" fmla="*/ 5354840 h 5492212"/>
              <a:gd name="connsiteX58" fmla="*/ 5338428 w 7036051"/>
              <a:gd name="connsiteY58" fmla="*/ 5350516 h 5492212"/>
              <a:gd name="connsiteX59" fmla="*/ 5273489 w 7036051"/>
              <a:gd name="connsiteY59" fmla="*/ 5373945 h 5492212"/>
              <a:gd name="connsiteX60" fmla="*/ 5182701 w 7036051"/>
              <a:gd name="connsiteY60" fmla="*/ 5370075 h 5492212"/>
              <a:gd name="connsiteX61" fmla="*/ 5114856 w 7036051"/>
              <a:gd name="connsiteY61" fmla="*/ 5361037 h 5492212"/>
              <a:gd name="connsiteX62" fmla="*/ 5076532 w 7036051"/>
              <a:gd name="connsiteY62" fmla="*/ 5358612 h 5492212"/>
              <a:gd name="connsiteX63" fmla="*/ 5048954 w 7036051"/>
              <a:gd name="connsiteY63" fmla="*/ 5353915 h 5492212"/>
              <a:gd name="connsiteX64" fmla="*/ 4977087 w 7036051"/>
              <a:gd name="connsiteY64" fmla="*/ 5357736 h 5492212"/>
              <a:gd name="connsiteX65" fmla="*/ 4857261 w 7036051"/>
              <a:gd name="connsiteY65" fmla="*/ 5370659 h 5492212"/>
              <a:gd name="connsiteX66" fmla="*/ 4769845 w 7036051"/>
              <a:gd name="connsiteY66" fmla="*/ 5353264 h 5492212"/>
              <a:gd name="connsiteX67" fmla="*/ 4722220 w 7036051"/>
              <a:gd name="connsiteY67" fmla="*/ 5370534 h 5492212"/>
              <a:gd name="connsiteX68" fmla="*/ 4667552 w 7036051"/>
              <a:gd name="connsiteY68" fmla="*/ 5366753 h 5492212"/>
              <a:gd name="connsiteX69" fmla="*/ 4454472 w 7036051"/>
              <a:gd name="connsiteY69" fmla="*/ 5391442 h 5492212"/>
              <a:gd name="connsiteX70" fmla="*/ 4317219 w 7036051"/>
              <a:gd name="connsiteY70" fmla="*/ 5411554 h 5492212"/>
              <a:gd name="connsiteX71" fmla="*/ 4298346 w 7036051"/>
              <a:gd name="connsiteY71" fmla="*/ 5416146 h 5492212"/>
              <a:gd name="connsiteX72" fmla="*/ 4298228 w 7036051"/>
              <a:gd name="connsiteY72" fmla="*/ 5417983 h 5492212"/>
              <a:gd name="connsiteX73" fmla="*/ 4295233 w 7036051"/>
              <a:gd name="connsiteY73" fmla="*/ 5418735 h 5492212"/>
              <a:gd name="connsiteX74" fmla="*/ 4292799 w 7036051"/>
              <a:gd name="connsiteY74" fmla="*/ 5417494 h 5492212"/>
              <a:gd name="connsiteX75" fmla="*/ 4289225 w 7036051"/>
              <a:gd name="connsiteY75" fmla="*/ 5418364 h 5492212"/>
              <a:gd name="connsiteX76" fmla="*/ 4279515 w 7036051"/>
              <a:gd name="connsiteY76" fmla="*/ 5420247 h 5492212"/>
              <a:gd name="connsiteX77" fmla="*/ 4275872 w 7036051"/>
              <a:gd name="connsiteY77" fmla="*/ 5423890 h 5492212"/>
              <a:gd name="connsiteX78" fmla="*/ 4227055 w 7036051"/>
              <a:gd name="connsiteY78" fmla="*/ 5427466 h 5492212"/>
              <a:gd name="connsiteX79" fmla="*/ 4213123 w 7036051"/>
              <a:gd name="connsiteY79" fmla="*/ 5433155 h 5492212"/>
              <a:gd name="connsiteX80" fmla="*/ 4175436 w 7036051"/>
              <a:gd name="connsiteY80" fmla="*/ 5434156 h 5492212"/>
              <a:gd name="connsiteX81" fmla="*/ 4132856 w 7036051"/>
              <a:gd name="connsiteY81" fmla="*/ 5439937 h 5492212"/>
              <a:gd name="connsiteX82" fmla="*/ 4102333 w 7036051"/>
              <a:gd name="connsiteY82" fmla="*/ 5447021 h 5492212"/>
              <a:gd name="connsiteX83" fmla="*/ 4022159 w 7036051"/>
              <a:gd name="connsiteY83" fmla="*/ 5449566 h 5492212"/>
              <a:gd name="connsiteX84" fmla="*/ 3888224 w 7036051"/>
              <a:gd name="connsiteY84" fmla="*/ 5447312 h 5492212"/>
              <a:gd name="connsiteX85" fmla="*/ 3860026 w 7036051"/>
              <a:gd name="connsiteY85" fmla="*/ 5448274 h 5492212"/>
              <a:gd name="connsiteX86" fmla="*/ 3832796 w 7036051"/>
              <a:gd name="connsiteY86" fmla="*/ 5461349 h 5492212"/>
              <a:gd name="connsiteX87" fmla="*/ 3817485 w 7036051"/>
              <a:gd name="connsiteY87" fmla="*/ 5462797 h 5492212"/>
              <a:gd name="connsiteX88" fmla="*/ 3813676 w 7036051"/>
              <a:gd name="connsiteY88" fmla="*/ 5464379 h 5492212"/>
              <a:gd name="connsiteX89" fmla="*/ 3791563 w 7036051"/>
              <a:gd name="connsiteY89" fmla="*/ 5472259 h 5492212"/>
              <a:gd name="connsiteX90" fmla="*/ 3737858 w 7036051"/>
              <a:gd name="connsiteY90" fmla="*/ 5459331 h 5492212"/>
              <a:gd name="connsiteX91" fmla="*/ 3697716 w 7036051"/>
              <a:gd name="connsiteY91" fmla="*/ 5455539 h 5492212"/>
              <a:gd name="connsiteX92" fmla="*/ 3694487 w 7036051"/>
              <a:gd name="connsiteY92" fmla="*/ 5457193 h 5492212"/>
              <a:gd name="connsiteX93" fmla="*/ 3691779 w 7036051"/>
              <a:gd name="connsiteY93" fmla="*/ 5461582 h 5492212"/>
              <a:gd name="connsiteX94" fmla="*/ 3684442 w 7036051"/>
              <a:gd name="connsiteY94" fmla="*/ 5463086 h 5492212"/>
              <a:gd name="connsiteX95" fmla="*/ 3677129 w 7036051"/>
              <a:gd name="connsiteY95" fmla="*/ 5467898 h 5492212"/>
              <a:gd name="connsiteX96" fmla="*/ 3438897 w 7036051"/>
              <a:gd name="connsiteY96" fmla="*/ 5462195 h 5492212"/>
              <a:gd name="connsiteX97" fmla="*/ 3389756 w 7036051"/>
              <a:gd name="connsiteY97" fmla="*/ 5444428 h 5492212"/>
              <a:gd name="connsiteX98" fmla="*/ 3316666 w 7036051"/>
              <a:gd name="connsiteY98" fmla="*/ 5450736 h 5492212"/>
              <a:gd name="connsiteX99" fmla="*/ 3271894 w 7036051"/>
              <a:gd name="connsiteY99" fmla="*/ 5445907 h 5492212"/>
              <a:gd name="connsiteX100" fmla="*/ 3265228 w 7036051"/>
              <a:gd name="connsiteY100" fmla="*/ 5450024 h 5492212"/>
              <a:gd name="connsiteX101" fmla="*/ 3204017 w 7036051"/>
              <a:gd name="connsiteY101" fmla="*/ 5424552 h 5492212"/>
              <a:gd name="connsiteX102" fmla="*/ 3112867 w 7036051"/>
              <a:gd name="connsiteY102" fmla="*/ 5425473 h 5492212"/>
              <a:gd name="connsiteX103" fmla="*/ 3043809 w 7036051"/>
              <a:gd name="connsiteY103" fmla="*/ 5432293 h 5492212"/>
              <a:gd name="connsiteX104" fmla="*/ 3005211 w 7036051"/>
              <a:gd name="connsiteY104" fmla="*/ 5433472 h 5492212"/>
              <a:gd name="connsiteX105" fmla="*/ 2976986 w 7036051"/>
              <a:gd name="connsiteY105" fmla="*/ 5437264 h 5492212"/>
              <a:gd name="connsiteX106" fmla="*/ 2905879 w 7036051"/>
              <a:gd name="connsiteY106" fmla="*/ 5431128 h 5492212"/>
              <a:gd name="connsiteX107" fmla="*/ 2788318 w 7036051"/>
              <a:gd name="connsiteY107" fmla="*/ 5414358 h 5492212"/>
              <a:gd name="connsiteX108" fmla="*/ 2653590 w 7036051"/>
              <a:gd name="connsiteY108" fmla="*/ 5410111 h 5492212"/>
              <a:gd name="connsiteX109" fmla="*/ 2598481 w 7036051"/>
              <a:gd name="connsiteY109" fmla="*/ 5412114 h 5492212"/>
              <a:gd name="connsiteX110" fmla="*/ 2333897 w 7036051"/>
              <a:gd name="connsiteY110" fmla="*/ 5408505 h 5492212"/>
              <a:gd name="connsiteX111" fmla="*/ 2271841 w 7036051"/>
              <a:gd name="connsiteY111" fmla="*/ 5396433 h 5492212"/>
              <a:gd name="connsiteX112" fmla="*/ 2143705 w 7036051"/>
              <a:gd name="connsiteY112" fmla="*/ 5345095 h 5492212"/>
              <a:gd name="connsiteX113" fmla="*/ 1986408 w 7036051"/>
              <a:gd name="connsiteY113" fmla="*/ 5335524 h 5492212"/>
              <a:gd name="connsiteX114" fmla="*/ 1975333 w 7036051"/>
              <a:gd name="connsiteY114" fmla="*/ 5325099 h 5492212"/>
              <a:gd name="connsiteX115" fmla="*/ 1972441 w 7036051"/>
              <a:gd name="connsiteY115" fmla="*/ 5323775 h 5492212"/>
              <a:gd name="connsiteX116" fmla="*/ 1971497 w 7036051"/>
              <a:gd name="connsiteY116" fmla="*/ 5324412 h 5492212"/>
              <a:gd name="connsiteX117" fmla="*/ 1956886 w 7036051"/>
              <a:gd name="connsiteY117" fmla="*/ 5327069 h 5492212"/>
              <a:gd name="connsiteX118" fmla="*/ 1924833 w 7036051"/>
              <a:gd name="connsiteY118" fmla="*/ 5344911 h 5492212"/>
              <a:gd name="connsiteX119" fmla="*/ 1885856 w 7036051"/>
              <a:gd name="connsiteY119" fmla="*/ 5367299 h 5492212"/>
              <a:gd name="connsiteX120" fmla="*/ 1855937 w 7036051"/>
              <a:gd name="connsiteY120" fmla="*/ 5372820 h 5492212"/>
              <a:gd name="connsiteX121" fmla="*/ 1784500 w 7036051"/>
              <a:gd name="connsiteY121" fmla="*/ 5395926 h 5492212"/>
              <a:gd name="connsiteX122" fmla="*/ 1737998 w 7036051"/>
              <a:gd name="connsiteY122" fmla="*/ 5407426 h 5492212"/>
              <a:gd name="connsiteX123" fmla="*/ 1736716 w 7036051"/>
              <a:gd name="connsiteY123" fmla="*/ 5407939 h 5492212"/>
              <a:gd name="connsiteX124" fmla="*/ 1726742 w 7036051"/>
              <a:gd name="connsiteY124" fmla="*/ 5405934 h 5492212"/>
              <a:gd name="connsiteX125" fmla="*/ 1726849 w 7036051"/>
              <a:gd name="connsiteY125" fmla="*/ 5401221 h 5492212"/>
              <a:gd name="connsiteX126" fmla="*/ 1718134 w 7036051"/>
              <a:gd name="connsiteY126" fmla="*/ 5398128 h 5492212"/>
              <a:gd name="connsiteX127" fmla="*/ 1701063 w 7036051"/>
              <a:gd name="connsiteY127" fmla="*/ 5400545 h 5492212"/>
              <a:gd name="connsiteX128" fmla="*/ 1694634 w 7036051"/>
              <a:gd name="connsiteY128" fmla="*/ 5398728 h 5492212"/>
              <a:gd name="connsiteX129" fmla="*/ 1692270 w 7036051"/>
              <a:gd name="connsiteY129" fmla="*/ 5399053 h 5492212"/>
              <a:gd name="connsiteX130" fmla="*/ 1686657 w 7036051"/>
              <a:gd name="connsiteY130" fmla="*/ 5399247 h 5492212"/>
              <a:gd name="connsiteX131" fmla="*/ 1687479 w 7036051"/>
              <a:gd name="connsiteY131" fmla="*/ 5402165 h 5492212"/>
              <a:gd name="connsiteX132" fmla="*/ 1680969 w 7036051"/>
              <a:gd name="connsiteY132" fmla="*/ 5407963 h 5492212"/>
              <a:gd name="connsiteX133" fmla="*/ 1648682 w 7036051"/>
              <a:gd name="connsiteY133" fmla="*/ 5407558 h 5492212"/>
              <a:gd name="connsiteX134" fmla="*/ 1646819 w 7036051"/>
              <a:gd name="connsiteY134" fmla="*/ 5404306 h 5492212"/>
              <a:gd name="connsiteX135" fmla="*/ 1642743 w 7036051"/>
              <a:gd name="connsiteY135" fmla="*/ 5403927 h 5492212"/>
              <a:gd name="connsiteX136" fmla="*/ 1639788 w 7036051"/>
              <a:gd name="connsiteY136" fmla="*/ 5407135 h 5492212"/>
              <a:gd name="connsiteX137" fmla="*/ 1585803 w 7036051"/>
              <a:gd name="connsiteY137" fmla="*/ 5416574 h 5492212"/>
              <a:gd name="connsiteX138" fmla="*/ 1513331 w 7036051"/>
              <a:gd name="connsiteY138" fmla="*/ 5423805 h 5492212"/>
              <a:gd name="connsiteX139" fmla="*/ 1460734 w 7036051"/>
              <a:gd name="connsiteY139" fmla="*/ 5411778 h 5492212"/>
              <a:gd name="connsiteX140" fmla="*/ 1456045 w 7036051"/>
              <a:gd name="connsiteY140" fmla="*/ 5414928 h 5492212"/>
              <a:gd name="connsiteX141" fmla="*/ 1419653 w 7036051"/>
              <a:gd name="connsiteY141" fmla="*/ 5415060 h 5492212"/>
              <a:gd name="connsiteX142" fmla="*/ 1292605 w 7036051"/>
              <a:gd name="connsiteY142" fmla="*/ 5394671 h 5492212"/>
              <a:gd name="connsiteX143" fmla="*/ 1221477 w 7036051"/>
              <a:gd name="connsiteY143" fmla="*/ 5395509 h 5492212"/>
              <a:gd name="connsiteX144" fmla="*/ 1196159 w 7036051"/>
              <a:gd name="connsiteY144" fmla="*/ 5399169 h 5492212"/>
              <a:gd name="connsiteX145" fmla="*/ 1153748 w 7036051"/>
              <a:gd name="connsiteY145" fmla="*/ 5405093 h 5492212"/>
              <a:gd name="connsiteX146" fmla="*/ 1121874 w 7036051"/>
              <a:gd name="connsiteY146" fmla="*/ 5417803 h 5492212"/>
              <a:gd name="connsiteX147" fmla="*/ 1086481 w 7036051"/>
              <a:gd name="connsiteY147" fmla="*/ 5419474 h 5492212"/>
              <a:gd name="connsiteX148" fmla="*/ 1078485 w 7036051"/>
              <a:gd name="connsiteY148" fmla="*/ 5409150 h 5492212"/>
              <a:gd name="connsiteX149" fmla="*/ 1040550 w 7036051"/>
              <a:gd name="connsiteY149" fmla="*/ 5414415 h 5492212"/>
              <a:gd name="connsiteX150" fmla="*/ 982981 w 7036051"/>
              <a:gd name="connsiteY150" fmla="*/ 5423575 h 5492212"/>
              <a:gd name="connsiteX151" fmla="*/ 949836 w 7036051"/>
              <a:gd name="connsiteY151" fmla="*/ 5426093 h 5492212"/>
              <a:gd name="connsiteX152" fmla="*/ 859237 w 7036051"/>
              <a:gd name="connsiteY152" fmla="*/ 5435973 h 5492212"/>
              <a:gd name="connsiteX153" fmla="*/ 768445 w 7036051"/>
              <a:gd name="connsiteY153" fmla="*/ 5448159 h 5492212"/>
              <a:gd name="connsiteX154" fmla="*/ 714393 w 7036051"/>
              <a:gd name="connsiteY154" fmla="*/ 5468302 h 5492212"/>
              <a:gd name="connsiteX155" fmla="*/ 639791 w 7036051"/>
              <a:gd name="connsiteY155" fmla="*/ 5476924 h 5492212"/>
              <a:gd name="connsiteX156" fmla="*/ 627266 w 7036051"/>
              <a:gd name="connsiteY156" fmla="*/ 5480260 h 5492212"/>
              <a:gd name="connsiteX157" fmla="*/ 609977 w 7036051"/>
              <a:gd name="connsiteY157" fmla="*/ 5478891 h 5492212"/>
              <a:gd name="connsiteX158" fmla="*/ 540688 w 7036051"/>
              <a:gd name="connsiteY158" fmla="*/ 5472807 h 5492212"/>
              <a:gd name="connsiteX159" fmla="*/ 486194 w 7036051"/>
              <a:gd name="connsiteY159" fmla="*/ 5462661 h 5492212"/>
              <a:gd name="connsiteX160" fmla="*/ 418164 w 7036051"/>
              <a:gd name="connsiteY160" fmla="*/ 5472485 h 5492212"/>
              <a:gd name="connsiteX161" fmla="*/ 376724 w 7036051"/>
              <a:gd name="connsiteY161" fmla="*/ 5470967 h 5492212"/>
              <a:gd name="connsiteX162" fmla="*/ 308908 w 7036051"/>
              <a:gd name="connsiteY162" fmla="*/ 5457025 h 5492212"/>
              <a:gd name="connsiteX163" fmla="*/ 219416 w 7036051"/>
              <a:gd name="connsiteY163" fmla="*/ 5463995 h 5492212"/>
              <a:gd name="connsiteX164" fmla="*/ 200977 w 7036051"/>
              <a:gd name="connsiteY164" fmla="*/ 5480608 h 5492212"/>
              <a:gd name="connsiteX165" fmla="*/ 176226 w 7036051"/>
              <a:gd name="connsiteY165" fmla="*/ 5491022 h 5492212"/>
              <a:gd name="connsiteX166" fmla="*/ 165702 w 7036051"/>
              <a:gd name="connsiteY166" fmla="*/ 5468604 h 5492212"/>
              <a:gd name="connsiteX167" fmla="*/ 88282 w 7036051"/>
              <a:gd name="connsiteY167" fmla="*/ 5453658 h 5492212"/>
              <a:gd name="connsiteX168" fmla="*/ 49602 w 7036051"/>
              <a:gd name="connsiteY168" fmla="*/ 5448762 h 5492212"/>
              <a:gd name="connsiteX169" fmla="*/ 22844 w 7036051"/>
              <a:gd name="connsiteY169" fmla="*/ 5450459 h 5492212"/>
              <a:gd name="connsiteX170" fmla="*/ 0 w 7036051"/>
              <a:gd name="connsiteY170" fmla="*/ 5447653 h 54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036051" h="5492212">
                <a:moveTo>
                  <a:pt x="0" y="0"/>
                </a:moveTo>
                <a:lnTo>
                  <a:pt x="7036051" y="0"/>
                </a:lnTo>
                <a:lnTo>
                  <a:pt x="7036051" y="5163846"/>
                </a:lnTo>
                <a:lnTo>
                  <a:pt x="7012593" y="5176898"/>
                </a:lnTo>
                <a:cubicBezTo>
                  <a:pt x="7010768" y="5193373"/>
                  <a:pt x="6968133" y="5178026"/>
                  <a:pt x="6958601" y="5204359"/>
                </a:cubicBezTo>
                <a:cubicBezTo>
                  <a:pt x="6956255" y="5203750"/>
                  <a:pt x="6953771" y="5203373"/>
                  <a:pt x="6951226" y="5203241"/>
                </a:cubicBezTo>
                <a:cubicBezTo>
                  <a:pt x="6936441" y="5202478"/>
                  <a:pt x="6922846" y="5209982"/>
                  <a:pt x="6920864" y="5220003"/>
                </a:cubicBezTo>
                <a:cubicBezTo>
                  <a:pt x="6902003" y="5258795"/>
                  <a:pt x="6863469" y="5243876"/>
                  <a:pt x="6834841" y="5266115"/>
                </a:cubicBezTo>
                <a:cubicBezTo>
                  <a:pt x="6800315" y="5289373"/>
                  <a:pt x="6805780" y="5289922"/>
                  <a:pt x="6777937" y="5332502"/>
                </a:cubicBezTo>
                <a:cubicBezTo>
                  <a:pt x="6765321" y="5328518"/>
                  <a:pt x="6759096" y="5331534"/>
                  <a:pt x="6752874" y="5340428"/>
                </a:cubicBezTo>
                <a:cubicBezTo>
                  <a:pt x="6735526" y="5351218"/>
                  <a:pt x="6717730" y="5333264"/>
                  <a:pt x="6711115" y="5353924"/>
                </a:cubicBezTo>
                <a:cubicBezTo>
                  <a:pt x="6709352" y="5351156"/>
                  <a:pt x="6706090" y="5350761"/>
                  <a:pt x="6702149" y="5351500"/>
                </a:cubicBezTo>
                <a:lnTo>
                  <a:pt x="6698458" y="5352743"/>
                </a:lnTo>
                <a:lnTo>
                  <a:pt x="6698049" y="5352570"/>
                </a:lnTo>
                <a:lnTo>
                  <a:pt x="6697297" y="5353134"/>
                </a:lnTo>
                <a:lnTo>
                  <a:pt x="6689118" y="5355890"/>
                </a:lnTo>
                <a:cubicBezTo>
                  <a:pt x="6680171" y="5359440"/>
                  <a:pt x="6671805" y="5362584"/>
                  <a:pt x="6670605" y="5355427"/>
                </a:cubicBezTo>
                <a:cubicBezTo>
                  <a:pt x="6665330" y="5354991"/>
                  <a:pt x="6661976" y="5355734"/>
                  <a:pt x="6659606" y="5357084"/>
                </a:cubicBezTo>
                <a:cubicBezTo>
                  <a:pt x="6654864" y="5359782"/>
                  <a:pt x="6654050" y="5364908"/>
                  <a:pt x="6649636" y="5367869"/>
                </a:cubicBezTo>
                <a:lnTo>
                  <a:pt x="6642159" y="5369506"/>
                </a:lnTo>
                <a:lnTo>
                  <a:pt x="6640764" y="5370991"/>
                </a:lnTo>
                <a:lnTo>
                  <a:pt x="6636665" y="5374002"/>
                </a:lnTo>
                <a:lnTo>
                  <a:pt x="6641287" y="5376181"/>
                </a:lnTo>
                <a:cubicBezTo>
                  <a:pt x="6646080" y="5377976"/>
                  <a:pt x="6597903" y="5386514"/>
                  <a:pt x="6591018" y="5390981"/>
                </a:cubicBezTo>
                <a:lnTo>
                  <a:pt x="6548326" y="5403583"/>
                </a:lnTo>
                <a:lnTo>
                  <a:pt x="6472868" y="5394733"/>
                </a:lnTo>
                <a:cubicBezTo>
                  <a:pt x="6457699" y="5415896"/>
                  <a:pt x="6417760" y="5410703"/>
                  <a:pt x="6401194" y="5422870"/>
                </a:cubicBezTo>
                <a:lnTo>
                  <a:pt x="6381961" y="5422940"/>
                </a:lnTo>
                <a:lnTo>
                  <a:pt x="6363834" y="5417751"/>
                </a:lnTo>
                <a:lnTo>
                  <a:pt x="6363997" y="5415912"/>
                </a:lnTo>
                <a:cubicBezTo>
                  <a:pt x="6363602" y="5414702"/>
                  <a:pt x="6362617" y="5414594"/>
                  <a:pt x="6361124" y="5415066"/>
                </a:cubicBezTo>
                <a:lnTo>
                  <a:pt x="6358507" y="5416224"/>
                </a:lnTo>
                <a:lnTo>
                  <a:pt x="6355073" y="5415242"/>
                </a:lnTo>
                <a:lnTo>
                  <a:pt x="6345676" y="5413049"/>
                </a:lnTo>
                <a:lnTo>
                  <a:pt x="6342596" y="5409297"/>
                </a:lnTo>
                <a:cubicBezTo>
                  <a:pt x="6333502" y="5403420"/>
                  <a:pt x="6312379" y="5410664"/>
                  <a:pt x="6305742" y="5401622"/>
                </a:cubicBezTo>
                <a:lnTo>
                  <a:pt x="6294445" y="5404149"/>
                </a:lnTo>
                <a:lnTo>
                  <a:pt x="6281414" y="5398024"/>
                </a:lnTo>
                <a:cubicBezTo>
                  <a:pt x="6269392" y="5392983"/>
                  <a:pt x="6257013" y="5390092"/>
                  <a:pt x="6243972" y="5395807"/>
                </a:cubicBezTo>
                <a:cubicBezTo>
                  <a:pt x="6248312" y="5382942"/>
                  <a:pt x="6211634" y="5399629"/>
                  <a:pt x="6202379" y="5388661"/>
                </a:cubicBezTo>
                <a:cubicBezTo>
                  <a:pt x="6196568" y="5379556"/>
                  <a:pt x="6184084" y="5382499"/>
                  <a:pt x="6173010" y="5380606"/>
                </a:cubicBezTo>
                <a:cubicBezTo>
                  <a:pt x="6162384" y="5372079"/>
                  <a:pt x="6109972" y="5371285"/>
                  <a:pt x="6093421" y="5375473"/>
                </a:cubicBezTo>
                <a:cubicBezTo>
                  <a:pt x="6048943" y="5392971"/>
                  <a:pt x="5995413" y="5360396"/>
                  <a:pt x="5959474" y="5373386"/>
                </a:cubicBezTo>
                <a:cubicBezTo>
                  <a:pt x="5949048" y="5374123"/>
                  <a:pt x="5939860" y="5373301"/>
                  <a:pt x="5931492" y="5371513"/>
                </a:cubicBezTo>
                <a:lnTo>
                  <a:pt x="5909558" y="5364228"/>
                </a:lnTo>
                <a:lnTo>
                  <a:pt x="5906319" y="5357590"/>
                </a:lnTo>
                <a:lnTo>
                  <a:pt x="5891268" y="5355650"/>
                </a:lnTo>
                <a:lnTo>
                  <a:pt x="5887711" y="5353947"/>
                </a:lnTo>
                <a:cubicBezTo>
                  <a:pt x="5880924" y="5350671"/>
                  <a:pt x="5874113" y="5347614"/>
                  <a:pt x="5866852" y="5345374"/>
                </a:cubicBezTo>
                <a:cubicBezTo>
                  <a:pt x="5859911" y="5373405"/>
                  <a:pt x="5803959" y="5330929"/>
                  <a:pt x="5811310" y="5356530"/>
                </a:cubicBezTo>
                <a:cubicBezTo>
                  <a:pt x="5780489" y="5350949"/>
                  <a:pt x="5782784" y="5364359"/>
                  <a:pt x="5770689" y="5359014"/>
                </a:cubicBezTo>
                <a:lnTo>
                  <a:pt x="5767719" y="5357260"/>
                </a:lnTo>
                <a:lnTo>
                  <a:pt x="5765688" y="5352793"/>
                </a:lnTo>
                <a:lnTo>
                  <a:pt x="5758598" y="5351053"/>
                </a:lnTo>
                <a:lnTo>
                  <a:pt x="5752036" y="5346019"/>
                </a:lnTo>
                <a:cubicBezTo>
                  <a:pt x="5676031" y="5353035"/>
                  <a:pt x="5573285" y="5304575"/>
                  <a:pt x="5503590" y="5325537"/>
                </a:cubicBezTo>
                <a:lnTo>
                  <a:pt x="5389848" y="5351472"/>
                </a:lnTo>
                <a:cubicBezTo>
                  <a:pt x="5378275" y="5360535"/>
                  <a:pt x="5357949" y="5362044"/>
                  <a:pt x="5344450" y="5354840"/>
                </a:cubicBezTo>
                <a:cubicBezTo>
                  <a:pt x="5342129" y="5353601"/>
                  <a:pt x="5340101" y="5352144"/>
                  <a:pt x="5338428" y="5350516"/>
                </a:cubicBezTo>
                <a:cubicBezTo>
                  <a:pt x="5303858" y="5372450"/>
                  <a:pt x="5291134" y="5358414"/>
                  <a:pt x="5273489" y="5373945"/>
                </a:cubicBezTo>
                <a:cubicBezTo>
                  <a:pt x="5228455" y="5376430"/>
                  <a:pt x="5198895" y="5356533"/>
                  <a:pt x="5182701" y="5370075"/>
                </a:cubicBezTo>
                <a:cubicBezTo>
                  <a:pt x="5161004" y="5366959"/>
                  <a:pt x="5136154" y="5346791"/>
                  <a:pt x="5114856" y="5361037"/>
                </a:cubicBezTo>
                <a:cubicBezTo>
                  <a:pt x="5116518" y="5347803"/>
                  <a:pt x="5086668" y="5368445"/>
                  <a:pt x="5076532" y="5358612"/>
                </a:cubicBezTo>
                <a:cubicBezTo>
                  <a:pt x="5069788" y="5350240"/>
                  <a:pt x="5059157" y="5354551"/>
                  <a:pt x="5048954" y="5353915"/>
                </a:cubicBezTo>
                <a:cubicBezTo>
                  <a:pt x="5038015" y="5346654"/>
                  <a:pt x="4991132" y="5351733"/>
                  <a:pt x="4977087" y="5357736"/>
                </a:cubicBezTo>
                <a:cubicBezTo>
                  <a:pt x="4940420" y="5380054"/>
                  <a:pt x="4887089" y="5353763"/>
                  <a:pt x="4857261" y="5370659"/>
                </a:cubicBezTo>
                <a:cubicBezTo>
                  <a:pt x="4820568" y="5378246"/>
                  <a:pt x="4797284" y="5358899"/>
                  <a:pt x="4769845" y="5353264"/>
                </a:cubicBezTo>
                <a:cubicBezTo>
                  <a:pt x="4768462" y="5381819"/>
                  <a:pt x="4711275" y="5345988"/>
                  <a:pt x="4722220" y="5370534"/>
                </a:cubicBezTo>
                <a:cubicBezTo>
                  <a:pt x="4684293" y="5367762"/>
                  <a:pt x="4704662" y="5391854"/>
                  <a:pt x="4667552" y="5366753"/>
                </a:cubicBezTo>
                <a:cubicBezTo>
                  <a:pt x="4600967" y="5382212"/>
                  <a:pt x="4513038" y="5362869"/>
                  <a:pt x="4454472" y="5391442"/>
                </a:cubicBezTo>
                <a:lnTo>
                  <a:pt x="4317219" y="5411554"/>
                </a:lnTo>
                <a:lnTo>
                  <a:pt x="4298346" y="5416146"/>
                </a:lnTo>
                <a:cubicBezTo>
                  <a:pt x="4298306" y="5416758"/>
                  <a:pt x="4298267" y="5417371"/>
                  <a:pt x="4298228" y="5417983"/>
                </a:cubicBezTo>
                <a:cubicBezTo>
                  <a:pt x="4297649" y="5419178"/>
                  <a:pt x="4296651" y="5419253"/>
                  <a:pt x="4295233" y="5418735"/>
                </a:cubicBezTo>
                <a:lnTo>
                  <a:pt x="4292799" y="5417494"/>
                </a:lnTo>
                <a:lnTo>
                  <a:pt x="4289225" y="5418364"/>
                </a:lnTo>
                <a:lnTo>
                  <a:pt x="4279515" y="5420247"/>
                </a:lnTo>
                <a:lnTo>
                  <a:pt x="4275872" y="5423890"/>
                </a:lnTo>
                <a:lnTo>
                  <a:pt x="4227055" y="5427466"/>
                </a:lnTo>
                <a:lnTo>
                  <a:pt x="4213123" y="5433155"/>
                </a:lnTo>
                <a:cubicBezTo>
                  <a:pt x="4200364" y="5437794"/>
                  <a:pt x="4187574" y="5440279"/>
                  <a:pt x="4175436" y="5434156"/>
                </a:cubicBezTo>
                <a:cubicBezTo>
                  <a:pt x="4177805" y="5447129"/>
                  <a:pt x="4143760" y="5429295"/>
                  <a:pt x="4132856" y="5439937"/>
                </a:cubicBezTo>
                <a:cubicBezTo>
                  <a:pt x="4125673" y="5448831"/>
                  <a:pt x="4113669" y="5445492"/>
                  <a:pt x="4102333" y="5447021"/>
                </a:cubicBezTo>
                <a:cubicBezTo>
                  <a:pt x="4090434" y="5455185"/>
                  <a:pt x="4038031" y="5454280"/>
                  <a:pt x="4022159" y="5449566"/>
                </a:cubicBezTo>
                <a:cubicBezTo>
                  <a:pt x="3980455" y="5430671"/>
                  <a:pt x="3922096" y="5461433"/>
                  <a:pt x="3888224" y="5447312"/>
                </a:cubicBezTo>
                <a:cubicBezTo>
                  <a:pt x="3877937" y="5446239"/>
                  <a:pt x="3868647" y="5446763"/>
                  <a:pt x="3860026" y="5448274"/>
                </a:cubicBezTo>
                <a:lnTo>
                  <a:pt x="3832796" y="5461349"/>
                </a:lnTo>
                <a:lnTo>
                  <a:pt x="3817485" y="5462797"/>
                </a:lnTo>
                <a:lnTo>
                  <a:pt x="3813676" y="5464379"/>
                </a:lnTo>
                <a:cubicBezTo>
                  <a:pt x="3806407" y="5467429"/>
                  <a:pt x="3799147" y="5470257"/>
                  <a:pt x="3791563" y="5472259"/>
                </a:cubicBezTo>
                <a:cubicBezTo>
                  <a:pt x="3788910" y="5444072"/>
                  <a:pt x="3726624" y="5484631"/>
                  <a:pt x="3737858" y="5459331"/>
                </a:cubicBezTo>
                <a:cubicBezTo>
                  <a:pt x="3706262" y="5463900"/>
                  <a:pt x="3710598" y="5450598"/>
                  <a:pt x="3697716" y="5455539"/>
                </a:cubicBezTo>
                <a:lnTo>
                  <a:pt x="3694487" y="5457193"/>
                </a:lnTo>
                <a:lnTo>
                  <a:pt x="3691779" y="5461582"/>
                </a:lnTo>
                <a:lnTo>
                  <a:pt x="3684442" y="5463086"/>
                </a:lnTo>
                <a:lnTo>
                  <a:pt x="3677129" y="5467898"/>
                </a:lnTo>
                <a:cubicBezTo>
                  <a:pt x="3602381" y="5458439"/>
                  <a:pt x="3505226" y="5485361"/>
                  <a:pt x="3438897" y="5462195"/>
                </a:cubicBezTo>
                <a:lnTo>
                  <a:pt x="3389756" y="5444428"/>
                </a:lnTo>
                <a:cubicBezTo>
                  <a:pt x="3364455" y="5437704"/>
                  <a:pt x="3342081" y="5466704"/>
                  <a:pt x="3316666" y="5450736"/>
                </a:cubicBezTo>
                <a:cubicBezTo>
                  <a:pt x="3306503" y="5441319"/>
                  <a:pt x="3286457" y="5439158"/>
                  <a:pt x="3271894" y="5445907"/>
                </a:cubicBezTo>
                <a:cubicBezTo>
                  <a:pt x="3269388" y="5447068"/>
                  <a:pt x="3267143" y="5448455"/>
                  <a:pt x="3265228" y="5450024"/>
                </a:cubicBezTo>
                <a:cubicBezTo>
                  <a:pt x="3234084" y="5427025"/>
                  <a:pt x="3219254" y="5440615"/>
                  <a:pt x="3204017" y="5424552"/>
                </a:cubicBezTo>
                <a:cubicBezTo>
                  <a:pt x="3159473" y="5420614"/>
                  <a:pt x="3126956" y="5439505"/>
                  <a:pt x="3112867" y="5425473"/>
                </a:cubicBezTo>
                <a:cubicBezTo>
                  <a:pt x="3090747" y="5427880"/>
                  <a:pt x="3062886" y="5447193"/>
                  <a:pt x="3043809" y="5432293"/>
                </a:cubicBezTo>
                <a:cubicBezTo>
                  <a:pt x="3043452" y="5445549"/>
                  <a:pt x="3016821" y="5423991"/>
                  <a:pt x="3005211" y="5433472"/>
                </a:cubicBezTo>
                <a:cubicBezTo>
                  <a:pt x="2997207" y="5441605"/>
                  <a:pt x="2987260" y="5436961"/>
                  <a:pt x="2976986" y="5437264"/>
                </a:cubicBezTo>
                <a:cubicBezTo>
                  <a:pt x="2964968" y="5444153"/>
                  <a:pt x="2918975" y="5437570"/>
                  <a:pt x="2905879" y="5431128"/>
                </a:cubicBezTo>
                <a:cubicBezTo>
                  <a:pt x="2872703" y="5407678"/>
                  <a:pt x="2815496" y="5432178"/>
                  <a:pt x="2788318" y="5414358"/>
                </a:cubicBezTo>
                <a:cubicBezTo>
                  <a:pt x="2746271" y="5410854"/>
                  <a:pt x="2685231" y="5410484"/>
                  <a:pt x="2653590" y="5410111"/>
                </a:cubicBezTo>
                <a:cubicBezTo>
                  <a:pt x="2615334" y="5411650"/>
                  <a:pt x="2639324" y="5388277"/>
                  <a:pt x="2598481" y="5412114"/>
                </a:cubicBezTo>
                <a:cubicBezTo>
                  <a:pt x="2534415" y="5394537"/>
                  <a:pt x="2387966" y="5438902"/>
                  <a:pt x="2333897" y="5408505"/>
                </a:cubicBezTo>
                <a:cubicBezTo>
                  <a:pt x="2279458" y="5405891"/>
                  <a:pt x="2312839" y="5402348"/>
                  <a:pt x="2271841" y="5396433"/>
                </a:cubicBezTo>
                <a:cubicBezTo>
                  <a:pt x="2263465" y="5363868"/>
                  <a:pt x="2168184" y="5361433"/>
                  <a:pt x="2143705" y="5345095"/>
                </a:cubicBezTo>
                <a:cubicBezTo>
                  <a:pt x="2087043" y="5343333"/>
                  <a:pt x="2041689" y="5319742"/>
                  <a:pt x="1986408" y="5335524"/>
                </a:cubicBezTo>
                <a:cubicBezTo>
                  <a:pt x="1983594" y="5331315"/>
                  <a:pt x="1979798" y="5327915"/>
                  <a:pt x="1975333" y="5325099"/>
                </a:cubicBezTo>
                <a:lnTo>
                  <a:pt x="1972441" y="5323775"/>
                </a:lnTo>
                <a:lnTo>
                  <a:pt x="1971497" y="5324412"/>
                </a:lnTo>
                <a:cubicBezTo>
                  <a:pt x="1967825" y="5325937"/>
                  <a:pt x="1963255" y="5326871"/>
                  <a:pt x="1956886" y="5327069"/>
                </a:cubicBezTo>
                <a:cubicBezTo>
                  <a:pt x="1957692" y="5357103"/>
                  <a:pt x="1944755" y="5337483"/>
                  <a:pt x="1924833" y="5344911"/>
                </a:cubicBezTo>
                <a:cubicBezTo>
                  <a:pt x="1907350" y="5349449"/>
                  <a:pt x="1899872" y="5360515"/>
                  <a:pt x="1885856" y="5367299"/>
                </a:cubicBezTo>
                <a:cubicBezTo>
                  <a:pt x="1874373" y="5371950"/>
                  <a:pt x="1870677" y="5363227"/>
                  <a:pt x="1855937" y="5372820"/>
                </a:cubicBezTo>
                <a:cubicBezTo>
                  <a:pt x="1826799" y="5367486"/>
                  <a:pt x="1805938" y="5389998"/>
                  <a:pt x="1784500" y="5395926"/>
                </a:cubicBezTo>
                <a:cubicBezTo>
                  <a:pt x="1777473" y="5395836"/>
                  <a:pt x="1756895" y="5401012"/>
                  <a:pt x="1737998" y="5407426"/>
                </a:cubicBezTo>
                <a:lnTo>
                  <a:pt x="1736716" y="5407939"/>
                </a:lnTo>
                <a:lnTo>
                  <a:pt x="1726742" y="5405934"/>
                </a:lnTo>
                <a:cubicBezTo>
                  <a:pt x="1724249" y="5404894"/>
                  <a:pt x="1723700" y="5403454"/>
                  <a:pt x="1726849" y="5401221"/>
                </a:cubicBezTo>
                <a:cubicBezTo>
                  <a:pt x="1723886" y="5399045"/>
                  <a:pt x="1720993" y="5398236"/>
                  <a:pt x="1718134" y="5398128"/>
                </a:cubicBezTo>
                <a:cubicBezTo>
                  <a:pt x="1712416" y="5397910"/>
                  <a:pt x="1706830" y="5400494"/>
                  <a:pt x="1701063" y="5400545"/>
                </a:cubicBezTo>
                <a:lnTo>
                  <a:pt x="1694634" y="5398728"/>
                </a:lnTo>
                <a:lnTo>
                  <a:pt x="1692270" y="5399053"/>
                </a:lnTo>
                <a:lnTo>
                  <a:pt x="1686657" y="5399247"/>
                </a:lnTo>
                <a:lnTo>
                  <a:pt x="1687479" y="5402165"/>
                </a:lnTo>
                <a:cubicBezTo>
                  <a:pt x="1688791" y="5404927"/>
                  <a:pt x="1689812" y="5407972"/>
                  <a:pt x="1680969" y="5407963"/>
                </a:cubicBezTo>
                <a:cubicBezTo>
                  <a:pt x="1662599" y="5406532"/>
                  <a:pt x="1656841" y="5418932"/>
                  <a:pt x="1648682" y="5407558"/>
                </a:cubicBezTo>
                <a:lnTo>
                  <a:pt x="1646819" y="5404306"/>
                </a:lnTo>
                <a:lnTo>
                  <a:pt x="1642743" y="5403927"/>
                </a:lnTo>
                <a:cubicBezTo>
                  <a:pt x="1640569" y="5404120"/>
                  <a:pt x="1639361" y="5404983"/>
                  <a:pt x="1639788" y="5407135"/>
                </a:cubicBezTo>
                <a:cubicBezTo>
                  <a:pt x="1622347" y="5398881"/>
                  <a:pt x="1603063" y="5413406"/>
                  <a:pt x="1585803" y="5416574"/>
                </a:cubicBezTo>
                <a:cubicBezTo>
                  <a:pt x="1572467" y="5408520"/>
                  <a:pt x="1549407" y="5423110"/>
                  <a:pt x="1513331" y="5423805"/>
                </a:cubicBezTo>
                <a:cubicBezTo>
                  <a:pt x="1498774" y="5414520"/>
                  <a:pt x="1489007" y="5424393"/>
                  <a:pt x="1460734" y="5411778"/>
                </a:cubicBezTo>
                <a:cubicBezTo>
                  <a:pt x="1459446" y="5412932"/>
                  <a:pt x="1457867" y="5413992"/>
                  <a:pt x="1456045" y="5414928"/>
                </a:cubicBezTo>
                <a:cubicBezTo>
                  <a:pt x="1445460" y="5420354"/>
                  <a:pt x="1429166" y="5420415"/>
                  <a:pt x="1419653" y="5415060"/>
                </a:cubicBezTo>
                <a:cubicBezTo>
                  <a:pt x="1374353" y="5398095"/>
                  <a:pt x="1332064" y="5398411"/>
                  <a:pt x="1292605" y="5394671"/>
                </a:cubicBezTo>
                <a:cubicBezTo>
                  <a:pt x="1247867" y="5392301"/>
                  <a:pt x="1276603" y="5411730"/>
                  <a:pt x="1221477" y="5395509"/>
                </a:cubicBezTo>
                <a:cubicBezTo>
                  <a:pt x="1215107" y="5402140"/>
                  <a:pt x="1207983" y="5402421"/>
                  <a:pt x="1196159" y="5399169"/>
                </a:cubicBezTo>
                <a:cubicBezTo>
                  <a:pt x="1174396" y="5398516"/>
                  <a:pt x="1175280" y="5415282"/>
                  <a:pt x="1153748" y="5405093"/>
                </a:cubicBezTo>
                <a:cubicBezTo>
                  <a:pt x="1157267" y="5414115"/>
                  <a:pt x="1112247" y="5408398"/>
                  <a:pt x="1121874" y="5417803"/>
                </a:cubicBezTo>
                <a:cubicBezTo>
                  <a:pt x="1107293" y="5425943"/>
                  <a:pt x="1100911" y="5412406"/>
                  <a:pt x="1086481" y="5419474"/>
                </a:cubicBezTo>
                <a:cubicBezTo>
                  <a:pt x="1070504" y="5421068"/>
                  <a:pt x="1096054" y="5409890"/>
                  <a:pt x="1078485" y="5409150"/>
                </a:cubicBezTo>
                <a:cubicBezTo>
                  <a:pt x="1057107" y="5409880"/>
                  <a:pt x="1057916" y="5393370"/>
                  <a:pt x="1040550" y="5414415"/>
                </a:cubicBezTo>
                <a:cubicBezTo>
                  <a:pt x="1018445" y="5409298"/>
                  <a:pt x="1013694" y="5418764"/>
                  <a:pt x="982981" y="5423575"/>
                </a:cubicBezTo>
                <a:cubicBezTo>
                  <a:pt x="970423" y="5418342"/>
                  <a:pt x="960063" y="5420960"/>
                  <a:pt x="949836" y="5426093"/>
                </a:cubicBezTo>
                <a:cubicBezTo>
                  <a:pt x="920168" y="5424861"/>
                  <a:pt x="892764" y="5432710"/>
                  <a:pt x="859237" y="5435973"/>
                </a:cubicBezTo>
                <a:cubicBezTo>
                  <a:pt x="823344" y="5430160"/>
                  <a:pt x="804272" y="5444731"/>
                  <a:pt x="768445" y="5448159"/>
                </a:cubicBezTo>
                <a:cubicBezTo>
                  <a:pt x="733630" y="5434899"/>
                  <a:pt x="744432" y="5468566"/>
                  <a:pt x="714393" y="5468302"/>
                </a:cubicBezTo>
                <a:cubicBezTo>
                  <a:pt x="665910" y="5456640"/>
                  <a:pt x="715197" y="5479526"/>
                  <a:pt x="639791" y="5476924"/>
                </a:cubicBezTo>
                <a:cubicBezTo>
                  <a:pt x="635590" y="5474880"/>
                  <a:pt x="626375" y="5477333"/>
                  <a:pt x="627266" y="5480260"/>
                </a:cubicBezTo>
                <a:cubicBezTo>
                  <a:pt x="622501" y="5479477"/>
                  <a:pt x="611196" y="5474127"/>
                  <a:pt x="609977" y="5478891"/>
                </a:cubicBezTo>
                <a:cubicBezTo>
                  <a:pt x="585928" y="5480121"/>
                  <a:pt x="562064" y="5478026"/>
                  <a:pt x="540688" y="5472807"/>
                </a:cubicBezTo>
                <a:cubicBezTo>
                  <a:pt x="494260" y="5482226"/>
                  <a:pt x="519722" y="5459453"/>
                  <a:pt x="486194" y="5462661"/>
                </a:cubicBezTo>
                <a:cubicBezTo>
                  <a:pt x="459222" y="5472731"/>
                  <a:pt x="449283" y="5465413"/>
                  <a:pt x="418164" y="5472485"/>
                </a:cubicBezTo>
                <a:cubicBezTo>
                  <a:pt x="407504" y="5457469"/>
                  <a:pt x="388899" y="5474930"/>
                  <a:pt x="376724" y="5470967"/>
                </a:cubicBezTo>
                <a:cubicBezTo>
                  <a:pt x="357541" y="5489409"/>
                  <a:pt x="329120" y="5456071"/>
                  <a:pt x="308908" y="5457025"/>
                </a:cubicBezTo>
                <a:cubicBezTo>
                  <a:pt x="274916" y="5461376"/>
                  <a:pt x="238368" y="5480973"/>
                  <a:pt x="219416" y="5463995"/>
                </a:cubicBezTo>
                <a:cubicBezTo>
                  <a:pt x="217077" y="5471389"/>
                  <a:pt x="220429" y="5481203"/>
                  <a:pt x="200977" y="5480608"/>
                </a:cubicBezTo>
                <a:cubicBezTo>
                  <a:pt x="193315" y="5484612"/>
                  <a:pt x="192227" y="5495868"/>
                  <a:pt x="176226" y="5491022"/>
                </a:cubicBezTo>
                <a:cubicBezTo>
                  <a:pt x="195501" y="5480307"/>
                  <a:pt x="163065" y="5480325"/>
                  <a:pt x="165702" y="5468604"/>
                </a:cubicBezTo>
                <a:cubicBezTo>
                  <a:pt x="141228" y="5462364"/>
                  <a:pt x="86026" y="5474606"/>
                  <a:pt x="88282" y="5453658"/>
                </a:cubicBezTo>
                <a:cubicBezTo>
                  <a:pt x="80722" y="5441690"/>
                  <a:pt x="50300" y="5462007"/>
                  <a:pt x="49602" y="5448762"/>
                </a:cubicBezTo>
                <a:cubicBezTo>
                  <a:pt x="42967" y="5453333"/>
                  <a:pt x="33469" y="5452380"/>
                  <a:pt x="22844" y="5450459"/>
                </a:cubicBezTo>
                <a:lnTo>
                  <a:pt x="0" y="54476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DCD6552F-C98B-4FBA-842F-3EF2D5ACA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099" y="585274"/>
            <a:ext cx="7036051" cy="5492212"/>
          </a:xfrm>
          <a:custGeom>
            <a:avLst/>
            <a:gdLst>
              <a:gd name="connsiteX0" fmla="*/ 0 w 7036051"/>
              <a:gd name="connsiteY0" fmla="*/ 0 h 5492212"/>
              <a:gd name="connsiteX1" fmla="*/ 7036051 w 7036051"/>
              <a:gd name="connsiteY1" fmla="*/ 0 h 5492212"/>
              <a:gd name="connsiteX2" fmla="*/ 7036051 w 7036051"/>
              <a:gd name="connsiteY2" fmla="*/ 5163846 h 5492212"/>
              <a:gd name="connsiteX3" fmla="*/ 7012593 w 7036051"/>
              <a:gd name="connsiteY3" fmla="*/ 5176898 h 5492212"/>
              <a:gd name="connsiteX4" fmla="*/ 6958601 w 7036051"/>
              <a:gd name="connsiteY4" fmla="*/ 5204359 h 5492212"/>
              <a:gd name="connsiteX5" fmla="*/ 6951226 w 7036051"/>
              <a:gd name="connsiteY5" fmla="*/ 5203241 h 5492212"/>
              <a:gd name="connsiteX6" fmla="*/ 6920864 w 7036051"/>
              <a:gd name="connsiteY6" fmla="*/ 5220003 h 5492212"/>
              <a:gd name="connsiteX7" fmla="*/ 6834841 w 7036051"/>
              <a:gd name="connsiteY7" fmla="*/ 5266115 h 5492212"/>
              <a:gd name="connsiteX8" fmla="*/ 6777937 w 7036051"/>
              <a:gd name="connsiteY8" fmla="*/ 5332502 h 5492212"/>
              <a:gd name="connsiteX9" fmla="*/ 6752874 w 7036051"/>
              <a:gd name="connsiteY9" fmla="*/ 5340428 h 5492212"/>
              <a:gd name="connsiteX10" fmla="*/ 6711115 w 7036051"/>
              <a:gd name="connsiteY10" fmla="*/ 5353924 h 5492212"/>
              <a:gd name="connsiteX11" fmla="*/ 6702149 w 7036051"/>
              <a:gd name="connsiteY11" fmla="*/ 5351500 h 5492212"/>
              <a:gd name="connsiteX12" fmla="*/ 6698458 w 7036051"/>
              <a:gd name="connsiteY12" fmla="*/ 5352743 h 5492212"/>
              <a:gd name="connsiteX13" fmla="*/ 6698049 w 7036051"/>
              <a:gd name="connsiteY13" fmla="*/ 5352570 h 5492212"/>
              <a:gd name="connsiteX14" fmla="*/ 6697297 w 7036051"/>
              <a:gd name="connsiteY14" fmla="*/ 5353134 h 5492212"/>
              <a:gd name="connsiteX15" fmla="*/ 6689118 w 7036051"/>
              <a:gd name="connsiteY15" fmla="*/ 5355890 h 5492212"/>
              <a:gd name="connsiteX16" fmla="*/ 6670605 w 7036051"/>
              <a:gd name="connsiteY16" fmla="*/ 5355427 h 5492212"/>
              <a:gd name="connsiteX17" fmla="*/ 6659606 w 7036051"/>
              <a:gd name="connsiteY17" fmla="*/ 5357084 h 5492212"/>
              <a:gd name="connsiteX18" fmla="*/ 6649636 w 7036051"/>
              <a:gd name="connsiteY18" fmla="*/ 5367869 h 5492212"/>
              <a:gd name="connsiteX19" fmla="*/ 6642159 w 7036051"/>
              <a:gd name="connsiteY19" fmla="*/ 5369506 h 5492212"/>
              <a:gd name="connsiteX20" fmla="*/ 6640764 w 7036051"/>
              <a:gd name="connsiteY20" fmla="*/ 5370991 h 5492212"/>
              <a:gd name="connsiteX21" fmla="*/ 6636665 w 7036051"/>
              <a:gd name="connsiteY21" fmla="*/ 5374002 h 5492212"/>
              <a:gd name="connsiteX22" fmla="*/ 6641287 w 7036051"/>
              <a:gd name="connsiteY22" fmla="*/ 5376181 h 5492212"/>
              <a:gd name="connsiteX23" fmla="*/ 6591018 w 7036051"/>
              <a:gd name="connsiteY23" fmla="*/ 5390981 h 5492212"/>
              <a:gd name="connsiteX24" fmla="*/ 6548326 w 7036051"/>
              <a:gd name="connsiteY24" fmla="*/ 5403583 h 5492212"/>
              <a:gd name="connsiteX25" fmla="*/ 6472868 w 7036051"/>
              <a:gd name="connsiteY25" fmla="*/ 5394733 h 5492212"/>
              <a:gd name="connsiteX26" fmla="*/ 6401194 w 7036051"/>
              <a:gd name="connsiteY26" fmla="*/ 5422870 h 5492212"/>
              <a:gd name="connsiteX27" fmla="*/ 6381961 w 7036051"/>
              <a:gd name="connsiteY27" fmla="*/ 5422940 h 5492212"/>
              <a:gd name="connsiteX28" fmla="*/ 6363834 w 7036051"/>
              <a:gd name="connsiteY28" fmla="*/ 5417751 h 5492212"/>
              <a:gd name="connsiteX29" fmla="*/ 6363997 w 7036051"/>
              <a:gd name="connsiteY29" fmla="*/ 5415912 h 5492212"/>
              <a:gd name="connsiteX30" fmla="*/ 6361124 w 7036051"/>
              <a:gd name="connsiteY30" fmla="*/ 5415066 h 5492212"/>
              <a:gd name="connsiteX31" fmla="*/ 6358507 w 7036051"/>
              <a:gd name="connsiteY31" fmla="*/ 5416224 h 5492212"/>
              <a:gd name="connsiteX32" fmla="*/ 6355073 w 7036051"/>
              <a:gd name="connsiteY32" fmla="*/ 5415242 h 5492212"/>
              <a:gd name="connsiteX33" fmla="*/ 6345676 w 7036051"/>
              <a:gd name="connsiteY33" fmla="*/ 5413049 h 5492212"/>
              <a:gd name="connsiteX34" fmla="*/ 6342596 w 7036051"/>
              <a:gd name="connsiteY34" fmla="*/ 5409297 h 5492212"/>
              <a:gd name="connsiteX35" fmla="*/ 6305742 w 7036051"/>
              <a:gd name="connsiteY35" fmla="*/ 5401622 h 5492212"/>
              <a:gd name="connsiteX36" fmla="*/ 6294445 w 7036051"/>
              <a:gd name="connsiteY36" fmla="*/ 5404149 h 5492212"/>
              <a:gd name="connsiteX37" fmla="*/ 6281414 w 7036051"/>
              <a:gd name="connsiteY37" fmla="*/ 5398024 h 5492212"/>
              <a:gd name="connsiteX38" fmla="*/ 6243972 w 7036051"/>
              <a:gd name="connsiteY38" fmla="*/ 5395807 h 5492212"/>
              <a:gd name="connsiteX39" fmla="*/ 6202379 w 7036051"/>
              <a:gd name="connsiteY39" fmla="*/ 5388661 h 5492212"/>
              <a:gd name="connsiteX40" fmla="*/ 6173010 w 7036051"/>
              <a:gd name="connsiteY40" fmla="*/ 5380606 h 5492212"/>
              <a:gd name="connsiteX41" fmla="*/ 6093421 w 7036051"/>
              <a:gd name="connsiteY41" fmla="*/ 5375473 h 5492212"/>
              <a:gd name="connsiteX42" fmla="*/ 5959474 w 7036051"/>
              <a:gd name="connsiteY42" fmla="*/ 5373386 h 5492212"/>
              <a:gd name="connsiteX43" fmla="*/ 5931492 w 7036051"/>
              <a:gd name="connsiteY43" fmla="*/ 5371513 h 5492212"/>
              <a:gd name="connsiteX44" fmla="*/ 5909558 w 7036051"/>
              <a:gd name="connsiteY44" fmla="*/ 5364228 h 5492212"/>
              <a:gd name="connsiteX45" fmla="*/ 5906319 w 7036051"/>
              <a:gd name="connsiteY45" fmla="*/ 5357590 h 5492212"/>
              <a:gd name="connsiteX46" fmla="*/ 5891268 w 7036051"/>
              <a:gd name="connsiteY46" fmla="*/ 5355650 h 5492212"/>
              <a:gd name="connsiteX47" fmla="*/ 5887711 w 7036051"/>
              <a:gd name="connsiteY47" fmla="*/ 5353947 h 5492212"/>
              <a:gd name="connsiteX48" fmla="*/ 5866852 w 7036051"/>
              <a:gd name="connsiteY48" fmla="*/ 5345374 h 5492212"/>
              <a:gd name="connsiteX49" fmla="*/ 5811310 w 7036051"/>
              <a:gd name="connsiteY49" fmla="*/ 5356530 h 5492212"/>
              <a:gd name="connsiteX50" fmla="*/ 5770689 w 7036051"/>
              <a:gd name="connsiteY50" fmla="*/ 5359014 h 5492212"/>
              <a:gd name="connsiteX51" fmla="*/ 5767719 w 7036051"/>
              <a:gd name="connsiteY51" fmla="*/ 5357260 h 5492212"/>
              <a:gd name="connsiteX52" fmla="*/ 5765688 w 7036051"/>
              <a:gd name="connsiteY52" fmla="*/ 5352793 h 5492212"/>
              <a:gd name="connsiteX53" fmla="*/ 5758598 w 7036051"/>
              <a:gd name="connsiteY53" fmla="*/ 5351053 h 5492212"/>
              <a:gd name="connsiteX54" fmla="*/ 5752036 w 7036051"/>
              <a:gd name="connsiteY54" fmla="*/ 5346019 h 5492212"/>
              <a:gd name="connsiteX55" fmla="*/ 5503590 w 7036051"/>
              <a:gd name="connsiteY55" fmla="*/ 5325537 h 5492212"/>
              <a:gd name="connsiteX56" fmla="*/ 5389848 w 7036051"/>
              <a:gd name="connsiteY56" fmla="*/ 5351472 h 5492212"/>
              <a:gd name="connsiteX57" fmla="*/ 5344450 w 7036051"/>
              <a:gd name="connsiteY57" fmla="*/ 5354840 h 5492212"/>
              <a:gd name="connsiteX58" fmla="*/ 5338428 w 7036051"/>
              <a:gd name="connsiteY58" fmla="*/ 5350516 h 5492212"/>
              <a:gd name="connsiteX59" fmla="*/ 5273489 w 7036051"/>
              <a:gd name="connsiteY59" fmla="*/ 5373945 h 5492212"/>
              <a:gd name="connsiteX60" fmla="*/ 5182701 w 7036051"/>
              <a:gd name="connsiteY60" fmla="*/ 5370075 h 5492212"/>
              <a:gd name="connsiteX61" fmla="*/ 5114856 w 7036051"/>
              <a:gd name="connsiteY61" fmla="*/ 5361037 h 5492212"/>
              <a:gd name="connsiteX62" fmla="*/ 5076532 w 7036051"/>
              <a:gd name="connsiteY62" fmla="*/ 5358612 h 5492212"/>
              <a:gd name="connsiteX63" fmla="*/ 5048954 w 7036051"/>
              <a:gd name="connsiteY63" fmla="*/ 5353915 h 5492212"/>
              <a:gd name="connsiteX64" fmla="*/ 4977087 w 7036051"/>
              <a:gd name="connsiteY64" fmla="*/ 5357736 h 5492212"/>
              <a:gd name="connsiteX65" fmla="*/ 4857261 w 7036051"/>
              <a:gd name="connsiteY65" fmla="*/ 5370659 h 5492212"/>
              <a:gd name="connsiteX66" fmla="*/ 4769845 w 7036051"/>
              <a:gd name="connsiteY66" fmla="*/ 5353264 h 5492212"/>
              <a:gd name="connsiteX67" fmla="*/ 4722220 w 7036051"/>
              <a:gd name="connsiteY67" fmla="*/ 5370534 h 5492212"/>
              <a:gd name="connsiteX68" fmla="*/ 4667552 w 7036051"/>
              <a:gd name="connsiteY68" fmla="*/ 5366753 h 5492212"/>
              <a:gd name="connsiteX69" fmla="*/ 4454472 w 7036051"/>
              <a:gd name="connsiteY69" fmla="*/ 5391442 h 5492212"/>
              <a:gd name="connsiteX70" fmla="*/ 4317219 w 7036051"/>
              <a:gd name="connsiteY70" fmla="*/ 5411554 h 5492212"/>
              <a:gd name="connsiteX71" fmla="*/ 4298346 w 7036051"/>
              <a:gd name="connsiteY71" fmla="*/ 5416146 h 5492212"/>
              <a:gd name="connsiteX72" fmla="*/ 4298228 w 7036051"/>
              <a:gd name="connsiteY72" fmla="*/ 5417983 h 5492212"/>
              <a:gd name="connsiteX73" fmla="*/ 4295233 w 7036051"/>
              <a:gd name="connsiteY73" fmla="*/ 5418735 h 5492212"/>
              <a:gd name="connsiteX74" fmla="*/ 4292799 w 7036051"/>
              <a:gd name="connsiteY74" fmla="*/ 5417494 h 5492212"/>
              <a:gd name="connsiteX75" fmla="*/ 4289225 w 7036051"/>
              <a:gd name="connsiteY75" fmla="*/ 5418364 h 5492212"/>
              <a:gd name="connsiteX76" fmla="*/ 4279515 w 7036051"/>
              <a:gd name="connsiteY76" fmla="*/ 5420247 h 5492212"/>
              <a:gd name="connsiteX77" fmla="*/ 4275872 w 7036051"/>
              <a:gd name="connsiteY77" fmla="*/ 5423890 h 5492212"/>
              <a:gd name="connsiteX78" fmla="*/ 4227055 w 7036051"/>
              <a:gd name="connsiteY78" fmla="*/ 5427466 h 5492212"/>
              <a:gd name="connsiteX79" fmla="*/ 4213123 w 7036051"/>
              <a:gd name="connsiteY79" fmla="*/ 5433155 h 5492212"/>
              <a:gd name="connsiteX80" fmla="*/ 4175436 w 7036051"/>
              <a:gd name="connsiteY80" fmla="*/ 5434156 h 5492212"/>
              <a:gd name="connsiteX81" fmla="*/ 4132856 w 7036051"/>
              <a:gd name="connsiteY81" fmla="*/ 5439937 h 5492212"/>
              <a:gd name="connsiteX82" fmla="*/ 4102333 w 7036051"/>
              <a:gd name="connsiteY82" fmla="*/ 5447021 h 5492212"/>
              <a:gd name="connsiteX83" fmla="*/ 4022159 w 7036051"/>
              <a:gd name="connsiteY83" fmla="*/ 5449566 h 5492212"/>
              <a:gd name="connsiteX84" fmla="*/ 3888224 w 7036051"/>
              <a:gd name="connsiteY84" fmla="*/ 5447312 h 5492212"/>
              <a:gd name="connsiteX85" fmla="*/ 3860026 w 7036051"/>
              <a:gd name="connsiteY85" fmla="*/ 5448274 h 5492212"/>
              <a:gd name="connsiteX86" fmla="*/ 3832796 w 7036051"/>
              <a:gd name="connsiteY86" fmla="*/ 5461349 h 5492212"/>
              <a:gd name="connsiteX87" fmla="*/ 3817485 w 7036051"/>
              <a:gd name="connsiteY87" fmla="*/ 5462797 h 5492212"/>
              <a:gd name="connsiteX88" fmla="*/ 3813676 w 7036051"/>
              <a:gd name="connsiteY88" fmla="*/ 5464379 h 5492212"/>
              <a:gd name="connsiteX89" fmla="*/ 3791563 w 7036051"/>
              <a:gd name="connsiteY89" fmla="*/ 5472259 h 5492212"/>
              <a:gd name="connsiteX90" fmla="*/ 3737858 w 7036051"/>
              <a:gd name="connsiteY90" fmla="*/ 5459331 h 5492212"/>
              <a:gd name="connsiteX91" fmla="*/ 3697716 w 7036051"/>
              <a:gd name="connsiteY91" fmla="*/ 5455539 h 5492212"/>
              <a:gd name="connsiteX92" fmla="*/ 3694487 w 7036051"/>
              <a:gd name="connsiteY92" fmla="*/ 5457193 h 5492212"/>
              <a:gd name="connsiteX93" fmla="*/ 3691779 w 7036051"/>
              <a:gd name="connsiteY93" fmla="*/ 5461582 h 5492212"/>
              <a:gd name="connsiteX94" fmla="*/ 3684442 w 7036051"/>
              <a:gd name="connsiteY94" fmla="*/ 5463086 h 5492212"/>
              <a:gd name="connsiteX95" fmla="*/ 3677129 w 7036051"/>
              <a:gd name="connsiteY95" fmla="*/ 5467898 h 5492212"/>
              <a:gd name="connsiteX96" fmla="*/ 3438897 w 7036051"/>
              <a:gd name="connsiteY96" fmla="*/ 5462195 h 5492212"/>
              <a:gd name="connsiteX97" fmla="*/ 3389756 w 7036051"/>
              <a:gd name="connsiteY97" fmla="*/ 5444428 h 5492212"/>
              <a:gd name="connsiteX98" fmla="*/ 3316666 w 7036051"/>
              <a:gd name="connsiteY98" fmla="*/ 5450736 h 5492212"/>
              <a:gd name="connsiteX99" fmla="*/ 3271894 w 7036051"/>
              <a:gd name="connsiteY99" fmla="*/ 5445907 h 5492212"/>
              <a:gd name="connsiteX100" fmla="*/ 3265228 w 7036051"/>
              <a:gd name="connsiteY100" fmla="*/ 5450024 h 5492212"/>
              <a:gd name="connsiteX101" fmla="*/ 3204017 w 7036051"/>
              <a:gd name="connsiteY101" fmla="*/ 5424552 h 5492212"/>
              <a:gd name="connsiteX102" fmla="*/ 3112867 w 7036051"/>
              <a:gd name="connsiteY102" fmla="*/ 5425473 h 5492212"/>
              <a:gd name="connsiteX103" fmla="*/ 3043809 w 7036051"/>
              <a:gd name="connsiteY103" fmla="*/ 5432293 h 5492212"/>
              <a:gd name="connsiteX104" fmla="*/ 3005211 w 7036051"/>
              <a:gd name="connsiteY104" fmla="*/ 5433472 h 5492212"/>
              <a:gd name="connsiteX105" fmla="*/ 2976986 w 7036051"/>
              <a:gd name="connsiteY105" fmla="*/ 5437264 h 5492212"/>
              <a:gd name="connsiteX106" fmla="*/ 2905879 w 7036051"/>
              <a:gd name="connsiteY106" fmla="*/ 5431128 h 5492212"/>
              <a:gd name="connsiteX107" fmla="*/ 2788318 w 7036051"/>
              <a:gd name="connsiteY107" fmla="*/ 5414358 h 5492212"/>
              <a:gd name="connsiteX108" fmla="*/ 2653590 w 7036051"/>
              <a:gd name="connsiteY108" fmla="*/ 5410111 h 5492212"/>
              <a:gd name="connsiteX109" fmla="*/ 2598481 w 7036051"/>
              <a:gd name="connsiteY109" fmla="*/ 5412114 h 5492212"/>
              <a:gd name="connsiteX110" fmla="*/ 2333897 w 7036051"/>
              <a:gd name="connsiteY110" fmla="*/ 5408505 h 5492212"/>
              <a:gd name="connsiteX111" fmla="*/ 2271841 w 7036051"/>
              <a:gd name="connsiteY111" fmla="*/ 5396433 h 5492212"/>
              <a:gd name="connsiteX112" fmla="*/ 2143705 w 7036051"/>
              <a:gd name="connsiteY112" fmla="*/ 5345095 h 5492212"/>
              <a:gd name="connsiteX113" fmla="*/ 1986408 w 7036051"/>
              <a:gd name="connsiteY113" fmla="*/ 5335524 h 5492212"/>
              <a:gd name="connsiteX114" fmla="*/ 1975333 w 7036051"/>
              <a:gd name="connsiteY114" fmla="*/ 5325099 h 5492212"/>
              <a:gd name="connsiteX115" fmla="*/ 1972441 w 7036051"/>
              <a:gd name="connsiteY115" fmla="*/ 5323775 h 5492212"/>
              <a:gd name="connsiteX116" fmla="*/ 1971497 w 7036051"/>
              <a:gd name="connsiteY116" fmla="*/ 5324412 h 5492212"/>
              <a:gd name="connsiteX117" fmla="*/ 1956886 w 7036051"/>
              <a:gd name="connsiteY117" fmla="*/ 5327069 h 5492212"/>
              <a:gd name="connsiteX118" fmla="*/ 1924833 w 7036051"/>
              <a:gd name="connsiteY118" fmla="*/ 5344911 h 5492212"/>
              <a:gd name="connsiteX119" fmla="*/ 1885856 w 7036051"/>
              <a:gd name="connsiteY119" fmla="*/ 5367299 h 5492212"/>
              <a:gd name="connsiteX120" fmla="*/ 1855937 w 7036051"/>
              <a:gd name="connsiteY120" fmla="*/ 5372820 h 5492212"/>
              <a:gd name="connsiteX121" fmla="*/ 1784500 w 7036051"/>
              <a:gd name="connsiteY121" fmla="*/ 5395926 h 5492212"/>
              <a:gd name="connsiteX122" fmla="*/ 1737998 w 7036051"/>
              <a:gd name="connsiteY122" fmla="*/ 5407426 h 5492212"/>
              <a:gd name="connsiteX123" fmla="*/ 1736716 w 7036051"/>
              <a:gd name="connsiteY123" fmla="*/ 5407939 h 5492212"/>
              <a:gd name="connsiteX124" fmla="*/ 1726742 w 7036051"/>
              <a:gd name="connsiteY124" fmla="*/ 5405934 h 5492212"/>
              <a:gd name="connsiteX125" fmla="*/ 1726849 w 7036051"/>
              <a:gd name="connsiteY125" fmla="*/ 5401221 h 5492212"/>
              <a:gd name="connsiteX126" fmla="*/ 1718134 w 7036051"/>
              <a:gd name="connsiteY126" fmla="*/ 5398128 h 5492212"/>
              <a:gd name="connsiteX127" fmla="*/ 1701063 w 7036051"/>
              <a:gd name="connsiteY127" fmla="*/ 5400545 h 5492212"/>
              <a:gd name="connsiteX128" fmla="*/ 1694634 w 7036051"/>
              <a:gd name="connsiteY128" fmla="*/ 5398728 h 5492212"/>
              <a:gd name="connsiteX129" fmla="*/ 1692270 w 7036051"/>
              <a:gd name="connsiteY129" fmla="*/ 5399053 h 5492212"/>
              <a:gd name="connsiteX130" fmla="*/ 1686657 w 7036051"/>
              <a:gd name="connsiteY130" fmla="*/ 5399247 h 5492212"/>
              <a:gd name="connsiteX131" fmla="*/ 1687479 w 7036051"/>
              <a:gd name="connsiteY131" fmla="*/ 5402165 h 5492212"/>
              <a:gd name="connsiteX132" fmla="*/ 1680969 w 7036051"/>
              <a:gd name="connsiteY132" fmla="*/ 5407963 h 5492212"/>
              <a:gd name="connsiteX133" fmla="*/ 1648682 w 7036051"/>
              <a:gd name="connsiteY133" fmla="*/ 5407558 h 5492212"/>
              <a:gd name="connsiteX134" fmla="*/ 1646819 w 7036051"/>
              <a:gd name="connsiteY134" fmla="*/ 5404306 h 5492212"/>
              <a:gd name="connsiteX135" fmla="*/ 1642743 w 7036051"/>
              <a:gd name="connsiteY135" fmla="*/ 5403927 h 5492212"/>
              <a:gd name="connsiteX136" fmla="*/ 1639788 w 7036051"/>
              <a:gd name="connsiteY136" fmla="*/ 5407135 h 5492212"/>
              <a:gd name="connsiteX137" fmla="*/ 1585803 w 7036051"/>
              <a:gd name="connsiteY137" fmla="*/ 5416574 h 5492212"/>
              <a:gd name="connsiteX138" fmla="*/ 1513331 w 7036051"/>
              <a:gd name="connsiteY138" fmla="*/ 5423805 h 5492212"/>
              <a:gd name="connsiteX139" fmla="*/ 1460734 w 7036051"/>
              <a:gd name="connsiteY139" fmla="*/ 5411778 h 5492212"/>
              <a:gd name="connsiteX140" fmla="*/ 1456045 w 7036051"/>
              <a:gd name="connsiteY140" fmla="*/ 5414928 h 5492212"/>
              <a:gd name="connsiteX141" fmla="*/ 1419653 w 7036051"/>
              <a:gd name="connsiteY141" fmla="*/ 5415060 h 5492212"/>
              <a:gd name="connsiteX142" fmla="*/ 1292605 w 7036051"/>
              <a:gd name="connsiteY142" fmla="*/ 5394671 h 5492212"/>
              <a:gd name="connsiteX143" fmla="*/ 1221477 w 7036051"/>
              <a:gd name="connsiteY143" fmla="*/ 5395509 h 5492212"/>
              <a:gd name="connsiteX144" fmla="*/ 1196159 w 7036051"/>
              <a:gd name="connsiteY144" fmla="*/ 5399169 h 5492212"/>
              <a:gd name="connsiteX145" fmla="*/ 1153748 w 7036051"/>
              <a:gd name="connsiteY145" fmla="*/ 5405093 h 5492212"/>
              <a:gd name="connsiteX146" fmla="*/ 1121874 w 7036051"/>
              <a:gd name="connsiteY146" fmla="*/ 5417803 h 5492212"/>
              <a:gd name="connsiteX147" fmla="*/ 1086481 w 7036051"/>
              <a:gd name="connsiteY147" fmla="*/ 5419474 h 5492212"/>
              <a:gd name="connsiteX148" fmla="*/ 1078485 w 7036051"/>
              <a:gd name="connsiteY148" fmla="*/ 5409150 h 5492212"/>
              <a:gd name="connsiteX149" fmla="*/ 1040550 w 7036051"/>
              <a:gd name="connsiteY149" fmla="*/ 5414415 h 5492212"/>
              <a:gd name="connsiteX150" fmla="*/ 982981 w 7036051"/>
              <a:gd name="connsiteY150" fmla="*/ 5423575 h 5492212"/>
              <a:gd name="connsiteX151" fmla="*/ 949836 w 7036051"/>
              <a:gd name="connsiteY151" fmla="*/ 5426093 h 5492212"/>
              <a:gd name="connsiteX152" fmla="*/ 859237 w 7036051"/>
              <a:gd name="connsiteY152" fmla="*/ 5435973 h 5492212"/>
              <a:gd name="connsiteX153" fmla="*/ 768445 w 7036051"/>
              <a:gd name="connsiteY153" fmla="*/ 5448159 h 5492212"/>
              <a:gd name="connsiteX154" fmla="*/ 714393 w 7036051"/>
              <a:gd name="connsiteY154" fmla="*/ 5468302 h 5492212"/>
              <a:gd name="connsiteX155" fmla="*/ 639791 w 7036051"/>
              <a:gd name="connsiteY155" fmla="*/ 5476924 h 5492212"/>
              <a:gd name="connsiteX156" fmla="*/ 627266 w 7036051"/>
              <a:gd name="connsiteY156" fmla="*/ 5480260 h 5492212"/>
              <a:gd name="connsiteX157" fmla="*/ 609977 w 7036051"/>
              <a:gd name="connsiteY157" fmla="*/ 5478891 h 5492212"/>
              <a:gd name="connsiteX158" fmla="*/ 540688 w 7036051"/>
              <a:gd name="connsiteY158" fmla="*/ 5472807 h 5492212"/>
              <a:gd name="connsiteX159" fmla="*/ 486194 w 7036051"/>
              <a:gd name="connsiteY159" fmla="*/ 5462661 h 5492212"/>
              <a:gd name="connsiteX160" fmla="*/ 418164 w 7036051"/>
              <a:gd name="connsiteY160" fmla="*/ 5472485 h 5492212"/>
              <a:gd name="connsiteX161" fmla="*/ 376724 w 7036051"/>
              <a:gd name="connsiteY161" fmla="*/ 5470967 h 5492212"/>
              <a:gd name="connsiteX162" fmla="*/ 308908 w 7036051"/>
              <a:gd name="connsiteY162" fmla="*/ 5457025 h 5492212"/>
              <a:gd name="connsiteX163" fmla="*/ 219416 w 7036051"/>
              <a:gd name="connsiteY163" fmla="*/ 5463995 h 5492212"/>
              <a:gd name="connsiteX164" fmla="*/ 200977 w 7036051"/>
              <a:gd name="connsiteY164" fmla="*/ 5480608 h 5492212"/>
              <a:gd name="connsiteX165" fmla="*/ 176226 w 7036051"/>
              <a:gd name="connsiteY165" fmla="*/ 5491022 h 5492212"/>
              <a:gd name="connsiteX166" fmla="*/ 165702 w 7036051"/>
              <a:gd name="connsiteY166" fmla="*/ 5468604 h 5492212"/>
              <a:gd name="connsiteX167" fmla="*/ 88282 w 7036051"/>
              <a:gd name="connsiteY167" fmla="*/ 5453658 h 5492212"/>
              <a:gd name="connsiteX168" fmla="*/ 49602 w 7036051"/>
              <a:gd name="connsiteY168" fmla="*/ 5448762 h 5492212"/>
              <a:gd name="connsiteX169" fmla="*/ 22844 w 7036051"/>
              <a:gd name="connsiteY169" fmla="*/ 5450459 h 5492212"/>
              <a:gd name="connsiteX170" fmla="*/ 0 w 7036051"/>
              <a:gd name="connsiteY170" fmla="*/ 5447653 h 54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036051" h="5492212">
                <a:moveTo>
                  <a:pt x="0" y="0"/>
                </a:moveTo>
                <a:lnTo>
                  <a:pt x="7036051" y="0"/>
                </a:lnTo>
                <a:lnTo>
                  <a:pt x="7036051" y="5163846"/>
                </a:lnTo>
                <a:lnTo>
                  <a:pt x="7012593" y="5176898"/>
                </a:lnTo>
                <a:cubicBezTo>
                  <a:pt x="7010768" y="5193373"/>
                  <a:pt x="6968133" y="5178026"/>
                  <a:pt x="6958601" y="5204359"/>
                </a:cubicBezTo>
                <a:cubicBezTo>
                  <a:pt x="6956255" y="5203750"/>
                  <a:pt x="6953771" y="5203373"/>
                  <a:pt x="6951226" y="5203241"/>
                </a:cubicBezTo>
                <a:cubicBezTo>
                  <a:pt x="6936441" y="5202478"/>
                  <a:pt x="6922846" y="5209982"/>
                  <a:pt x="6920864" y="5220003"/>
                </a:cubicBezTo>
                <a:cubicBezTo>
                  <a:pt x="6902003" y="5258795"/>
                  <a:pt x="6863469" y="5243876"/>
                  <a:pt x="6834841" y="5266115"/>
                </a:cubicBezTo>
                <a:cubicBezTo>
                  <a:pt x="6800315" y="5289373"/>
                  <a:pt x="6805780" y="5289922"/>
                  <a:pt x="6777937" y="5332502"/>
                </a:cubicBezTo>
                <a:cubicBezTo>
                  <a:pt x="6765321" y="5328518"/>
                  <a:pt x="6759096" y="5331534"/>
                  <a:pt x="6752874" y="5340428"/>
                </a:cubicBezTo>
                <a:cubicBezTo>
                  <a:pt x="6735526" y="5351218"/>
                  <a:pt x="6717730" y="5333264"/>
                  <a:pt x="6711115" y="5353924"/>
                </a:cubicBezTo>
                <a:cubicBezTo>
                  <a:pt x="6709352" y="5351156"/>
                  <a:pt x="6706090" y="5350761"/>
                  <a:pt x="6702149" y="5351500"/>
                </a:cubicBezTo>
                <a:lnTo>
                  <a:pt x="6698458" y="5352743"/>
                </a:lnTo>
                <a:lnTo>
                  <a:pt x="6698049" y="5352570"/>
                </a:lnTo>
                <a:lnTo>
                  <a:pt x="6697297" y="5353134"/>
                </a:lnTo>
                <a:lnTo>
                  <a:pt x="6689118" y="5355890"/>
                </a:lnTo>
                <a:cubicBezTo>
                  <a:pt x="6680171" y="5359440"/>
                  <a:pt x="6671805" y="5362584"/>
                  <a:pt x="6670605" y="5355427"/>
                </a:cubicBezTo>
                <a:cubicBezTo>
                  <a:pt x="6665330" y="5354991"/>
                  <a:pt x="6661976" y="5355734"/>
                  <a:pt x="6659606" y="5357084"/>
                </a:cubicBezTo>
                <a:cubicBezTo>
                  <a:pt x="6654864" y="5359782"/>
                  <a:pt x="6654050" y="5364908"/>
                  <a:pt x="6649636" y="5367869"/>
                </a:cubicBezTo>
                <a:lnTo>
                  <a:pt x="6642159" y="5369506"/>
                </a:lnTo>
                <a:lnTo>
                  <a:pt x="6640764" y="5370991"/>
                </a:lnTo>
                <a:lnTo>
                  <a:pt x="6636665" y="5374002"/>
                </a:lnTo>
                <a:lnTo>
                  <a:pt x="6641287" y="5376181"/>
                </a:lnTo>
                <a:cubicBezTo>
                  <a:pt x="6646080" y="5377976"/>
                  <a:pt x="6597903" y="5386514"/>
                  <a:pt x="6591018" y="5390981"/>
                </a:cubicBezTo>
                <a:lnTo>
                  <a:pt x="6548326" y="5403583"/>
                </a:lnTo>
                <a:lnTo>
                  <a:pt x="6472868" y="5394733"/>
                </a:lnTo>
                <a:cubicBezTo>
                  <a:pt x="6457699" y="5415896"/>
                  <a:pt x="6417760" y="5410703"/>
                  <a:pt x="6401194" y="5422870"/>
                </a:cubicBezTo>
                <a:lnTo>
                  <a:pt x="6381961" y="5422940"/>
                </a:lnTo>
                <a:lnTo>
                  <a:pt x="6363834" y="5417751"/>
                </a:lnTo>
                <a:lnTo>
                  <a:pt x="6363997" y="5415912"/>
                </a:lnTo>
                <a:cubicBezTo>
                  <a:pt x="6363602" y="5414702"/>
                  <a:pt x="6362617" y="5414594"/>
                  <a:pt x="6361124" y="5415066"/>
                </a:cubicBezTo>
                <a:lnTo>
                  <a:pt x="6358507" y="5416224"/>
                </a:lnTo>
                <a:lnTo>
                  <a:pt x="6355073" y="5415242"/>
                </a:lnTo>
                <a:lnTo>
                  <a:pt x="6345676" y="5413049"/>
                </a:lnTo>
                <a:lnTo>
                  <a:pt x="6342596" y="5409297"/>
                </a:lnTo>
                <a:cubicBezTo>
                  <a:pt x="6333502" y="5403420"/>
                  <a:pt x="6312379" y="5410664"/>
                  <a:pt x="6305742" y="5401622"/>
                </a:cubicBezTo>
                <a:lnTo>
                  <a:pt x="6294445" y="5404149"/>
                </a:lnTo>
                <a:lnTo>
                  <a:pt x="6281414" y="5398024"/>
                </a:lnTo>
                <a:cubicBezTo>
                  <a:pt x="6269392" y="5392983"/>
                  <a:pt x="6257013" y="5390092"/>
                  <a:pt x="6243972" y="5395807"/>
                </a:cubicBezTo>
                <a:cubicBezTo>
                  <a:pt x="6248312" y="5382942"/>
                  <a:pt x="6211634" y="5399629"/>
                  <a:pt x="6202379" y="5388661"/>
                </a:cubicBezTo>
                <a:cubicBezTo>
                  <a:pt x="6196568" y="5379556"/>
                  <a:pt x="6184084" y="5382499"/>
                  <a:pt x="6173010" y="5380606"/>
                </a:cubicBezTo>
                <a:cubicBezTo>
                  <a:pt x="6162384" y="5372079"/>
                  <a:pt x="6109972" y="5371285"/>
                  <a:pt x="6093421" y="5375473"/>
                </a:cubicBezTo>
                <a:cubicBezTo>
                  <a:pt x="6048943" y="5392971"/>
                  <a:pt x="5995413" y="5360396"/>
                  <a:pt x="5959474" y="5373386"/>
                </a:cubicBezTo>
                <a:cubicBezTo>
                  <a:pt x="5949048" y="5374123"/>
                  <a:pt x="5939860" y="5373301"/>
                  <a:pt x="5931492" y="5371513"/>
                </a:cubicBezTo>
                <a:lnTo>
                  <a:pt x="5909558" y="5364228"/>
                </a:lnTo>
                <a:lnTo>
                  <a:pt x="5906319" y="5357590"/>
                </a:lnTo>
                <a:lnTo>
                  <a:pt x="5891268" y="5355650"/>
                </a:lnTo>
                <a:lnTo>
                  <a:pt x="5887711" y="5353947"/>
                </a:lnTo>
                <a:cubicBezTo>
                  <a:pt x="5880924" y="5350671"/>
                  <a:pt x="5874113" y="5347614"/>
                  <a:pt x="5866852" y="5345374"/>
                </a:cubicBezTo>
                <a:cubicBezTo>
                  <a:pt x="5859911" y="5373405"/>
                  <a:pt x="5803959" y="5330929"/>
                  <a:pt x="5811310" y="5356530"/>
                </a:cubicBezTo>
                <a:cubicBezTo>
                  <a:pt x="5780489" y="5350949"/>
                  <a:pt x="5782784" y="5364359"/>
                  <a:pt x="5770689" y="5359014"/>
                </a:cubicBezTo>
                <a:lnTo>
                  <a:pt x="5767719" y="5357260"/>
                </a:lnTo>
                <a:lnTo>
                  <a:pt x="5765688" y="5352793"/>
                </a:lnTo>
                <a:lnTo>
                  <a:pt x="5758598" y="5351053"/>
                </a:lnTo>
                <a:lnTo>
                  <a:pt x="5752036" y="5346019"/>
                </a:lnTo>
                <a:cubicBezTo>
                  <a:pt x="5676031" y="5353035"/>
                  <a:pt x="5573285" y="5304575"/>
                  <a:pt x="5503590" y="5325537"/>
                </a:cubicBezTo>
                <a:lnTo>
                  <a:pt x="5389848" y="5351472"/>
                </a:lnTo>
                <a:cubicBezTo>
                  <a:pt x="5378275" y="5360535"/>
                  <a:pt x="5357949" y="5362044"/>
                  <a:pt x="5344450" y="5354840"/>
                </a:cubicBezTo>
                <a:cubicBezTo>
                  <a:pt x="5342129" y="5353601"/>
                  <a:pt x="5340101" y="5352144"/>
                  <a:pt x="5338428" y="5350516"/>
                </a:cubicBezTo>
                <a:cubicBezTo>
                  <a:pt x="5303858" y="5372450"/>
                  <a:pt x="5291134" y="5358414"/>
                  <a:pt x="5273489" y="5373945"/>
                </a:cubicBezTo>
                <a:cubicBezTo>
                  <a:pt x="5228455" y="5376430"/>
                  <a:pt x="5198895" y="5356533"/>
                  <a:pt x="5182701" y="5370075"/>
                </a:cubicBezTo>
                <a:cubicBezTo>
                  <a:pt x="5161004" y="5366959"/>
                  <a:pt x="5136154" y="5346791"/>
                  <a:pt x="5114856" y="5361037"/>
                </a:cubicBezTo>
                <a:cubicBezTo>
                  <a:pt x="5116518" y="5347803"/>
                  <a:pt x="5086668" y="5368445"/>
                  <a:pt x="5076532" y="5358612"/>
                </a:cubicBezTo>
                <a:cubicBezTo>
                  <a:pt x="5069788" y="5350240"/>
                  <a:pt x="5059157" y="5354551"/>
                  <a:pt x="5048954" y="5353915"/>
                </a:cubicBezTo>
                <a:cubicBezTo>
                  <a:pt x="5038015" y="5346654"/>
                  <a:pt x="4991132" y="5351733"/>
                  <a:pt x="4977087" y="5357736"/>
                </a:cubicBezTo>
                <a:cubicBezTo>
                  <a:pt x="4940420" y="5380054"/>
                  <a:pt x="4887089" y="5353763"/>
                  <a:pt x="4857261" y="5370659"/>
                </a:cubicBezTo>
                <a:cubicBezTo>
                  <a:pt x="4820568" y="5378246"/>
                  <a:pt x="4797284" y="5358899"/>
                  <a:pt x="4769845" y="5353264"/>
                </a:cubicBezTo>
                <a:cubicBezTo>
                  <a:pt x="4768462" y="5381819"/>
                  <a:pt x="4711275" y="5345988"/>
                  <a:pt x="4722220" y="5370534"/>
                </a:cubicBezTo>
                <a:cubicBezTo>
                  <a:pt x="4684293" y="5367762"/>
                  <a:pt x="4704662" y="5391854"/>
                  <a:pt x="4667552" y="5366753"/>
                </a:cubicBezTo>
                <a:cubicBezTo>
                  <a:pt x="4600967" y="5382212"/>
                  <a:pt x="4513038" y="5362869"/>
                  <a:pt x="4454472" y="5391442"/>
                </a:cubicBezTo>
                <a:lnTo>
                  <a:pt x="4317219" y="5411554"/>
                </a:lnTo>
                <a:lnTo>
                  <a:pt x="4298346" y="5416146"/>
                </a:lnTo>
                <a:cubicBezTo>
                  <a:pt x="4298306" y="5416758"/>
                  <a:pt x="4298267" y="5417371"/>
                  <a:pt x="4298228" y="5417983"/>
                </a:cubicBezTo>
                <a:cubicBezTo>
                  <a:pt x="4297649" y="5419178"/>
                  <a:pt x="4296651" y="5419253"/>
                  <a:pt x="4295233" y="5418735"/>
                </a:cubicBezTo>
                <a:lnTo>
                  <a:pt x="4292799" y="5417494"/>
                </a:lnTo>
                <a:lnTo>
                  <a:pt x="4289225" y="5418364"/>
                </a:lnTo>
                <a:lnTo>
                  <a:pt x="4279515" y="5420247"/>
                </a:lnTo>
                <a:lnTo>
                  <a:pt x="4275872" y="5423890"/>
                </a:lnTo>
                <a:lnTo>
                  <a:pt x="4227055" y="5427466"/>
                </a:lnTo>
                <a:lnTo>
                  <a:pt x="4213123" y="5433155"/>
                </a:lnTo>
                <a:cubicBezTo>
                  <a:pt x="4200364" y="5437794"/>
                  <a:pt x="4187574" y="5440279"/>
                  <a:pt x="4175436" y="5434156"/>
                </a:cubicBezTo>
                <a:cubicBezTo>
                  <a:pt x="4177805" y="5447129"/>
                  <a:pt x="4143760" y="5429295"/>
                  <a:pt x="4132856" y="5439937"/>
                </a:cubicBezTo>
                <a:cubicBezTo>
                  <a:pt x="4125673" y="5448831"/>
                  <a:pt x="4113669" y="5445492"/>
                  <a:pt x="4102333" y="5447021"/>
                </a:cubicBezTo>
                <a:cubicBezTo>
                  <a:pt x="4090434" y="5455185"/>
                  <a:pt x="4038031" y="5454280"/>
                  <a:pt x="4022159" y="5449566"/>
                </a:cubicBezTo>
                <a:cubicBezTo>
                  <a:pt x="3980455" y="5430671"/>
                  <a:pt x="3922096" y="5461433"/>
                  <a:pt x="3888224" y="5447312"/>
                </a:cubicBezTo>
                <a:cubicBezTo>
                  <a:pt x="3877937" y="5446239"/>
                  <a:pt x="3868647" y="5446763"/>
                  <a:pt x="3860026" y="5448274"/>
                </a:cubicBezTo>
                <a:lnTo>
                  <a:pt x="3832796" y="5461349"/>
                </a:lnTo>
                <a:lnTo>
                  <a:pt x="3817485" y="5462797"/>
                </a:lnTo>
                <a:lnTo>
                  <a:pt x="3813676" y="5464379"/>
                </a:lnTo>
                <a:cubicBezTo>
                  <a:pt x="3806407" y="5467429"/>
                  <a:pt x="3799147" y="5470257"/>
                  <a:pt x="3791563" y="5472259"/>
                </a:cubicBezTo>
                <a:cubicBezTo>
                  <a:pt x="3788910" y="5444072"/>
                  <a:pt x="3726624" y="5484631"/>
                  <a:pt x="3737858" y="5459331"/>
                </a:cubicBezTo>
                <a:cubicBezTo>
                  <a:pt x="3706262" y="5463900"/>
                  <a:pt x="3710598" y="5450598"/>
                  <a:pt x="3697716" y="5455539"/>
                </a:cubicBezTo>
                <a:lnTo>
                  <a:pt x="3694487" y="5457193"/>
                </a:lnTo>
                <a:lnTo>
                  <a:pt x="3691779" y="5461582"/>
                </a:lnTo>
                <a:lnTo>
                  <a:pt x="3684442" y="5463086"/>
                </a:lnTo>
                <a:lnTo>
                  <a:pt x="3677129" y="5467898"/>
                </a:lnTo>
                <a:cubicBezTo>
                  <a:pt x="3602381" y="5458439"/>
                  <a:pt x="3505226" y="5485361"/>
                  <a:pt x="3438897" y="5462195"/>
                </a:cubicBezTo>
                <a:lnTo>
                  <a:pt x="3389756" y="5444428"/>
                </a:lnTo>
                <a:cubicBezTo>
                  <a:pt x="3364455" y="5437704"/>
                  <a:pt x="3342081" y="5466704"/>
                  <a:pt x="3316666" y="5450736"/>
                </a:cubicBezTo>
                <a:cubicBezTo>
                  <a:pt x="3306503" y="5441319"/>
                  <a:pt x="3286457" y="5439158"/>
                  <a:pt x="3271894" y="5445907"/>
                </a:cubicBezTo>
                <a:cubicBezTo>
                  <a:pt x="3269388" y="5447068"/>
                  <a:pt x="3267143" y="5448455"/>
                  <a:pt x="3265228" y="5450024"/>
                </a:cubicBezTo>
                <a:cubicBezTo>
                  <a:pt x="3234084" y="5427025"/>
                  <a:pt x="3219254" y="5440615"/>
                  <a:pt x="3204017" y="5424552"/>
                </a:cubicBezTo>
                <a:cubicBezTo>
                  <a:pt x="3159473" y="5420614"/>
                  <a:pt x="3126956" y="5439505"/>
                  <a:pt x="3112867" y="5425473"/>
                </a:cubicBezTo>
                <a:cubicBezTo>
                  <a:pt x="3090747" y="5427880"/>
                  <a:pt x="3062886" y="5447193"/>
                  <a:pt x="3043809" y="5432293"/>
                </a:cubicBezTo>
                <a:cubicBezTo>
                  <a:pt x="3043452" y="5445549"/>
                  <a:pt x="3016821" y="5423991"/>
                  <a:pt x="3005211" y="5433472"/>
                </a:cubicBezTo>
                <a:cubicBezTo>
                  <a:pt x="2997207" y="5441605"/>
                  <a:pt x="2987260" y="5436961"/>
                  <a:pt x="2976986" y="5437264"/>
                </a:cubicBezTo>
                <a:cubicBezTo>
                  <a:pt x="2964968" y="5444153"/>
                  <a:pt x="2918975" y="5437570"/>
                  <a:pt x="2905879" y="5431128"/>
                </a:cubicBezTo>
                <a:cubicBezTo>
                  <a:pt x="2872703" y="5407678"/>
                  <a:pt x="2815496" y="5432178"/>
                  <a:pt x="2788318" y="5414358"/>
                </a:cubicBezTo>
                <a:cubicBezTo>
                  <a:pt x="2746271" y="5410854"/>
                  <a:pt x="2685231" y="5410484"/>
                  <a:pt x="2653590" y="5410111"/>
                </a:cubicBezTo>
                <a:cubicBezTo>
                  <a:pt x="2615334" y="5411650"/>
                  <a:pt x="2639324" y="5388277"/>
                  <a:pt x="2598481" y="5412114"/>
                </a:cubicBezTo>
                <a:cubicBezTo>
                  <a:pt x="2534415" y="5394537"/>
                  <a:pt x="2387966" y="5438902"/>
                  <a:pt x="2333897" y="5408505"/>
                </a:cubicBezTo>
                <a:cubicBezTo>
                  <a:pt x="2279458" y="5405891"/>
                  <a:pt x="2312839" y="5402348"/>
                  <a:pt x="2271841" y="5396433"/>
                </a:cubicBezTo>
                <a:cubicBezTo>
                  <a:pt x="2263465" y="5363868"/>
                  <a:pt x="2168184" y="5361433"/>
                  <a:pt x="2143705" y="5345095"/>
                </a:cubicBezTo>
                <a:cubicBezTo>
                  <a:pt x="2087043" y="5343333"/>
                  <a:pt x="2041689" y="5319742"/>
                  <a:pt x="1986408" y="5335524"/>
                </a:cubicBezTo>
                <a:cubicBezTo>
                  <a:pt x="1983594" y="5331315"/>
                  <a:pt x="1979798" y="5327915"/>
                  <a:pt x="1975333" y="5325099"/>
                </a:cubicBezTo>
                <a:lnTo>
                  <a:pt x="1972441" y="5323775"/>
                </a:lnTo>
                <a:lnTo>
                  <a:pt x="1971497" y="5324412"/>
                </a:lnTo>
                <a:cubicBezTo>
                  <a:pt x="1967825" y="5325937"/>
                  <a:pt x="1963255" y="5326871"/>
                  <a:pt x="1956886" y="5327069"/>
                </a:cubicBezTo>
                <a:cubicBezTo>
                  <a:pt x="1957692" y="5357103"/>
                  <a:pt x="1944755" y="5337483"/>
                  <a:pt x="1924833" y="5344911"/>
                </a:cubicBezTo>
                <a:cubicBezTo>
                  <a:pt x="1907350" y="5349449"/>
                  <a:pt x="1899872" y="5360515"/>
                  <a:pt x="1885856" y="5367299"/>
                </a:cubicBezTo>
                <a:cubicBezTo>
                  <a:pt x="1874373" y="5371950"/>
                  <a:pt x="1870677" y="5363227"/>
                  <a:pt x="1855937" y="5372820"/>
                </a:cubicBezTo>
                <a:cubicBezTo>
                  <a:pt x="1826799" y="5367486"/>
                  <a:pt x="1805938" y="5389998"/>
                  <a:pt x="1784500" y="5395926"/>
                </a:cubicBezTo>
                <a:cubicBezTo>
                  <a:pt x="1777473" y="5395836"/>
                  <a:pt x="1756895" y="5401012"/>
                  <a:pt x="1737998" y="5407426"/>
                </a:cubicBezTo>
                <a:lnTo>
                  <a:pt x="1736716" y="5407939"/>
                </a:lnTo>
                <a:lnTo>
                  <a:pt x="1726742" y="5405934"/>
                </a:lnTo>
                <a:cubicBezTo>
                  <a:pt x="1724249" y="5404894"/>
                  <a:pt x="1723700" y="5403454"/>
                  <a:pt x="1726849" y="5401221"/>
                </a:cubicBezTo>
                <a:cubicBezTo>
                  <a:pt x="1723886" y="5399045"/>
                  <a:pt x="1720993" y="5398236"/>
                  <a:pt x="1718134" y="5398128"/>
                </a:cubicBezTo>
                <a:cubicBezTo>
                  <a:pt x="1712416" y="5397910"/>
                  <a:pt x="1706830" y="5400494"/>
                  <a:pt x="1701063" y="5400545"/>
                </a:cubicBezTo>
                <a:lnTo>
                  <a:pt x="1694634" y="5398728"/>
                </a:lnTo>
                <a:lnTo>
                  <a:pt x="1692270" y="5399053"/>
                </a:lnTo>
                <a:lnTo>
                  <a:pt x="1686657" y="5399247"/>
                </a:lnTo>
                <a:lnTo>
                  <a:pt x="1687479" y="5402165"/>
                </a:lnTo>
                <a:cubicBezTo>
                  <a:pt x="1688791" y="5404927"/>
                  <a:pt x="1689812" y="5407972"/>
                  <a:pt x="1680969" y="5407963"/>
                </a:cubicBezTo>
                <a:cubicBezTo>
                  <a:pt x="1662599" y="5406532"/>
                  <a:pt x="1656841" y="5418932"/>
                  <a:pt x="1648682" y="5407558"/>
                </a:cubicBezTo>
                <a:lnTo>
                  <a:pt x="1646819" y="5404306"/>
                </a:lnTo>
                <a:lnTo>
                  <a:pt x="1642743" y="5403927"/>
                </a:lnTo>
                <a:cubicBezTo>
                  <a:pt x="1640569" y="5404120"/>
                  <a:pt x="1639361" y="5404983"/>
                  <a:pt x="1639788" y="5407135"/>
                </a:cubicBezTo>
                <a:cubicBezTo>
                  <a:pt x="1622347" y="5398881"/>
                  <a:pt x="1603063" y="5413406"/>
                  <a:pt x="1585803" y="5416574"/>
                </a:cubicBezTo>
                <a:cubicBezTo>
                  <a:pt x="1572467" y="5408520"/>
                  <a:pt x="1549407" y="5423110"/>
                  <a:pt x="1513331" y="5423805"/>
                </a:cubicBezTo>
                <a:cubicBezTo>
                  <a:pt x="1498774" y="5414520"/>
                  <a:pt x="1489007" y="5424393"/>
                  <a:pt x="1460734" y="5411778"/>
                </a:cubicBezTo>
                <a:cubicBezTo>
                  <a:pt x="1459446" y="5412932"/>
                  <a:pt x="1457867" y="5413992"/>
                  <a:pt x="1456045" y="5414928"/>
                </a:cubicBezTo>
                <a:cubicBezTo>
                  <a:pt x="1445460" y="5420354"/>
                  <a:pt x="1429166" y="5420415"/>
                  <a:pt x="1419653" y="5415060"/>
                </a:cubicBezTo>
                <a:cubicBezTo>
                  <a:pt x="1374353" y="5398095"/>
                  <a:pt x="1332064" y="5398411"/>
                  <a:pt x="1292605" y="5394671"/>
                </a:cubicBezTo>
                <a:cubicBezTo>
                  <a:pt x="1247867" y="5392301"/>
                  <a:pt x="1276603" y="5411730"/>
                  <a:pt x="1221477" y="5395509"/>
                </a:cubicBezTo>
                <a:cubicBezTo>
                  <a:pt x="1215107" y="5402140"/>
                  <a:pt x="1207983" y="5402421"/>
                  <a:pt x="1196159" y="5399169"/>
                </a:cubicBezTo>
                <a:cubicBezTo>
                  <a:pt x="1174396" y="5398516"/>
                  <a:pt x="1175280" y="5415282"/>
                  <a:pt x="1153748" y="5405093"/>
                </a:cubicBezTo>
                <a:cubicBezTo>
                  <a:pt x="1157267" y="5414115"/>
                  <a:pt x="1112247" y="5408398"/>
                  <a:pt x="1121874" y="5417803"/>
                </a:cubicBezTo>
                <a:cubicBezTo>
                  <a:pt x="1107293" y="5425943"/>
                  <a:pt x="1100911" y="5412406"/>
                  <a:pt x="1086481" y="5419474"/>
                </a:cubicBezTo>
                <a:cubicBezTo>
                  <a:pt x="1070504" y="5421068"/>
                  <a:pt x="1096054" y="5409890"/>
                  <a:pt x="1078485" y="5409150"/>
                </a:cubicBezTo>
                <a:cubicBezTo>
                  <a:pt x="1057107" y="5409880"/>
                  <a:pt x="1057916" y="5393370"/>
                  <a:pt x="1040550" y="5414415"/>
                </a:cubicBezTo>
                <a:cubicBezTo>
                  <a:pt x="1018445" y="5409298"/>
                  <a:pt x="1013694" y="5418764"/>
                  <a:pt x="982981" y="5423575"/>
                </a:cubicBezTo>
                <a:cubicBezTo>
                  <a:pt x="970423" y="5418342"/>
                  <a:pt x="960063" y="5420960"/>
                  <a:pt x="949836" y="5426093"/>
                </a:cubicBezTo>
                <a:cubicBezTo>
                  <a:pt x="920168" y="5424861"/>
                  <a:pt x="892764" y="5432710"/>
                  <a:pt x="859237" y="5435973"/>
                </a:cubicBezTo>
                <a:cubicBezTo>
                  <a:pt x="823344" y="5430160"/>
                  <a:pt x="804272" y="5444731"/>
                  <a:pt x="768445" y="5448159"/>
                </a:cubicBezTo>
                <a:cubicBezTo>
                  <a:pt x="733630" y="5434899"/>
                  <a:pt x="744432" y="5468566"/>
                  <a:pt x="714393" y="5468302"/>
                </a:cubicBezTo>
                <a:cubicBezTo>
                  <a:pt x="665910" y="5456640"/>
                  <a:pt x="715197" y="5479526"/>
                  <a:pt x="639791" y="5476924"/>
                </a:cubicBezTo>
                <a:cubicBezTo>
                  <a:pt x="635590" y="5474880"/>
                  <a:pt x="626375" y="5477333"/>
                  <a:pt x="627266" y="5480260"/>
                </a:cubicBezTo>
                <a:cubicBezTo>
                  <a:pt x="622501" y="5479477"/>
                  <a:pt x="611196" y="5474127"/>
                  <a:pt x="609977" y="5478891"/>
                </a:cubicBezTo>
                <a:cubicBezTo>
                  <a:pt x="585928" y="5480121"/>
                  <a:pt x="562064" y="5478026"/>
                  <a:pt x="540688" y="5472807"/>
                </a:cubicBezTo>
                <a:cubicBezTo>
                  <a:pt x="494260" y="5482226"/>
                  <a:pt x="519722" y="5459453"/>
                  <a:pt x="486194" y="5462661"/>
                </a:cubicBezTo>
                <a:cubicBezTo>
                  <a:pt x="459222" y="5472731"/>
                  <a:pt x="449283" y="5465413"/>
                  <a:pt x="418164" y="5472485"/>
                </a:cubicBezTo>
                <a:cubicBezTo>
                  <a:pt x="407504" y="5457469"/>
                  <a:pt x="388899" y="5474930"/>
                  <a:pt x="376724" y="5470967"/>
                </a:cubicBezTo>
                <a:cubicBezTo>
                  <a:pt x="357541" y="5489409"/>
                  <a:pt x="329120" y="5456071"/>
                  <a:pt x="308908" y="5457025"/>
                </a:cubicBezTo>
                <a:cubicBezTo>
                  <a:pt x="274916" y="5461376"/>
                  <a:pt x="238368" y="5480973"/>
                  <a:pt x="219416" y="5463995"/>
                </a:cubicBezTo>
                <a:cubicBezTo>
                  <a:pt x="217077" y="5471389"/>
                  <a:pt x="220429" y="5481203"/>
                  <a:pt x="200977" y="5480608"/>
                </a:cubicBezTo>
                <a:cubicBezTo>
                  <a:pt x="193315" y="5484612"/>
                  <a:pt x="192227" y="5495868"/>
                  <a:pt x="176226" y="5491022"/>
                </a:cubicBezTo>
                <a:cubicBezTo>
                  <a:pt x="195501" y="5480307"/>
                  <a:pt x="163065" y="5480325"/>
                  <a:pt x="165702" y="5468604"/>
                </a:cubicBezTo>
                <a:cubicBezTo>
                  <a:pt x="141228" y="5462364"/>
                  <a:pt x="86026" y="5474606"/>
                  <a:pt x="88282" y="5453658"/>
                </a:cubicBezTo>
                <a:cubicBezTo>
                  <a:pt x="80722" y="5441690"/>
                  <a:pt x="50300" y="5462007"/>
                  <a:pt x="49602" y="5448762"/>
                </a:cubicBezTo>
                <a:cubicBezTo>
                  <a:pt x="42967" y="5453333"/>
                  <a:pt x="33469" y="5452380"/>
                  <a:pt x="22844" y="5450459"/>
                </a:cubicBezTo>
                <a:lnTo>
                  <a:pt x="0" y="544765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5249" y="39510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9D0E-E8CF-42C4-8229-12091FFB8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98" y="824092"/>
            <a:ext cx="7036050" cy="5132208"/>
          </a:xfrm>
        </p:spPr>
        <p:txBody>
          <a:bodyPr anchor="ctr">
            <a:noAutofit/>
          </a:bodyPr>
          <a:lstStyle/>
          <a:p>
            <a:r>
              <a:rPr lang="en-GB" sz="2600" dirty="0">
                <a:latin typeface="Tw Cen MT" panose="020B0602020104020603" pitchFamily="34" charset="0"/>
              </a:rPr>
              <a:t>Good skimmers do not skim everything at the same rate or give equal attention to everything. </a:t>
            </a:r>
          </a:p>
          <a:p>
            <a:r>
              <a:rPr lang="en-GB" sz="2600" dirty="0">
                <a:latin typeface="Tw Cen MT" panose="020B0602020104020603" pitchFamily="34" charset="0"/>
              </a:rPr>
              <a:t>While skimming is always faster than your normal reading speed, you should slow down in the following </a:t>
            </a:r>
            <a:r>
              <a:rPr lang="en-GB" sz="2600" dirty="0">
                <a:highlight>
                  <a:srgbClr val="00FFFF"/>
                </a:highlight>
                <a:latin typeface="Tw Cen MT" panose="020B0602020104020603" pitchFamily="34" charset="0"/>
              </a:rPr>
              <a:t>situations:</a:t>
            </a:r>
          </a:p>
          <a:p>
            <a:pPr marL="0" indent="0">
              <a:buNone/>
            </a:pPr>
            <a:r>
              <a:rPr lang="en-GB" sz="2600" b="1" dirty="0">
                <a:highlight>
                  <a:srgbClr val="FFFF00"/>
                </a:highlight>
                <a:latin typeface="Tw Cen MT" panose="020B0602020104020603" pitchFamily="34" charset="0"/>
              </a:rPr>
              <a:t>DON’T’S OF SKIMMING</a:t>
            </a:r>
          </a:p>
          <a:p>
            <a:r>
              <a:rPr lang="en-GB" sz="2600" dirty="0">
                <a:latin typeface="Tw Cen MT" panose="020B0602020104020603" pitchFamily="34" charset="0"/>
              </a:rPr>
              <a:t>When you skim introductory and concluding paragraphs</a:t>
            </a:r>
          </a:p>
          <a:p>
            <a:r>
              <a:rPr lang="en-GB" sz="2600" dirty="0">
                <a:latin typeface="Tw Cen MT" panose="020B0602020104020603" pitchFamily="34" charset="0"/>
              </a:rPr>
              <a:t>When you skim topic sentences</a:t>
            </a:r>
          </a:p>
          <a:p>
            <a:r>
              <a:rPr lang="en-GB" sz="2600" dirty="0">
                <a:latin typeface="Tw Cen MT" panose="020B0602020104020603" pitchFamily="34" charset="0"/>
              </a:rPr>
              <a:t>When you find an unfamiliar word</a:t>
            </a:r>
          </a:p>
          <a:p>
            <a:r>
              <a:rPr lang="en-GB" sz="2600" dirty="0">
                <a:latin typeface="Tw Cen MT" panose="020B0602020104020603" pitchFamily="34" charset="0"/>
              </a:rPr>
              <a:t>When the material is very complicated</a:t>
            </a:r>
          </a:p>
        </p:txBody>
      </p:sp>
    </p:spTree>
    <p:extLst>
      <p:ext uri="{BB962C8B-B14F-4D97-AF65-F5344CB8AC3E}">
        <p14:creationId xmlns:p14="http://schemas.microsoft.com/office/powerpoint/2010/main" val="115756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0" name="Rectangle 74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Bargain-Price Book Scanner From a Cardboard Box. : 11 Steps (with Pictures)  - Instructables">
            <a:extLst>
              <a:ext uri="{FF2B5EF4-FFF2-40B4-BE49-F238E27FC236}">
                <a16:creationId xmlns:a16="http://schemas.microsoft.com/office/drawing/2014/main" id="{BB2E8D34-5E7E-45CC-A0C4-820D13140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5" r="15197"/>
          <a:stretch/>
        </p:blipFill>
        <p:spPr bwMode="auto">
          <a:xfrm>
            <a:off x="20" y="10"/>
            <a:ext cx="477076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8F0D-5B93-4113-B2C1-5A94CCB1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431800"/>
            <a:ext cx="7543799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>
                <a:highlight>
                  <a:srgbClr val="FFFF00"/>
                </a:highlight>
                <a:latin typeface="Tw Cen MT" panose="020B0602020104020603" pitchFamily="34" charset="0"/>
              </a:rPr>
              <a:t>Scanning</a:t>
            </a:r>
          </a:p>
          <a:p>
            <a:r>
              <a:rPr lang="en-GB" dirty="0">
                <a:latin typeface="Tw Cen MT" panose="020B0602020104020603" pitchFamily="34" charset="0"/>
              </a:rPr>
              <a:t>Scanning refers to the technique when one looks into the document or the text provided for searching some specific text such as some keywords.</a:t>
            </a:r>
          </a:p>
          <a:p>
            <a:endParaRPr lang="en-GB" dirty="0">
              <a:latin typeface="Tw Cen MT" panose="020B0602020104020603" pitchFamily="34" charset="0"/>
            </a:endParaRPr>
          </a:p>
          <a:p>
            <a:r>
              <a:rPr lang="en-GB" dirty="0">
                <a:highlight>
                  <a:srgbClr val="FFFF00"/>
                </a:highlight>
                <a:latin typeface="Tw Cen MT" panose="020B0602020104020603" pitchFamily="34" charset="0"/>
              </a:rPr>
              <a:t>Example - </a:t>
            </a:r>
            <a:r>
              <a:rPr lang="en-GB" dirty="0">
                <a:latin typeface="Tw Cen MT" panose="020B0602020104020603" pitchFamily="34" charset="0"/>
              </a:rPr>
              <a:t>Now it may be applied to the real-life example of a dictionary, wherein one looks for a </a:t>
            </a:r>
            <a:r>
              <a:rPr lang="en-GB" dirty="0">
                <a:highlight>
                  <a:srgbClr val="00FFFF"/>
                </a:highlight>
                <a:latin typeface="Tw Cen MT" panose="020B0602020104020603" pitchFamily="34" charset="0"/>
              </a:rPr>
              <a:t>specific word meaning </a:t>
            </a:r>
            <a:r>
              <a:rPr lang="en-GB" dirty="0">
                <a:latin typeface="Tw Cen MT" panose="020B0602020104020603" pitchFamily="34" charset="0"/>
              </a:rPr>
              <a:t>or a directory wherein one searches for the phone number of someone.</a:t>
            </a:r>
          </a:p>
          <a:p>
            <a:endParaRPr lang="en-GB" dirty="0">
              <a:latin typeface="Tw Cen MT" panose="020B0602020104020603" pitchFamily="34" charset="0"/>
            </a:endParaRPr>
          </a:p>
          <a:p>
            <a:r>
              <a:rPr lang="en-GB" dirty="0">
                <a:latin typeface="Tw Cen MT" panose="020B0602020104020603" pitchFamily="34" charset="0"/>
              </a:rPr>
              <a:t>Scanning requires one to have a look at the whole document quickly at least once.</a:t>
            </a:r>
          </a:p>
        </p:txBody>
      </p:sp>
    </p:spTree>
    <p:extLst>
      <p:ext uri="{BB962C8B-B14F-4D97-AF65-F5344CB8AC3E}">
        <p14:creationId xmlns:p14="http://schemas.microsoft.com/office/powerpoint/2010/main" val="145969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A653-34B2-410F-984A-D1332A2A0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30088"/>
            <a:ext cx="6811731" cy="5756412"/>
          </a:xfrm>
        </p:spPr>
        <p:txBody>
          <a:bodyPr>
            <a:normAutofit/>
          </a:bodyPr>
          <a:lstStyle/>
          <a:p>
            <a:r>
              <a:rPr lang="en-GB" dirty="0">
                <a:latin typeface="Tw Cen MT" panose="020B0602020104020603" pitchFamily="34" charset="0"/>
              </a:rPr>
              <a:t>Scanning requires a higher understanding of word recognition compared to skimming.</a:t>
            </a:r>
          </a:p>
          <a:p>
            <a:r>
              <a:rPr lang="en-GB" dirty="0">
                <a:highlight>
                  <a:srgbClr val="FFFF00"/>
                </a:highlight>
                <a:latin typeface="Tw Cen MT" panose="020B0602020104020603" pitchFamily="34" charset="0"/>
              </a:rPr>
              <a:t>Procedure </a:t>
            </a:r>
            <a:r>
              <a:rPr lang="en-GB" dirty="0">
                <a:latin typeface="Tw Cen MT" panose="020B0602020104020603" pitchFamily="34" charset="0"/>
              </a:rPr>
              <a:t>- You should search for </a:t>
            </a:r>
            <a:r>
              <a:rPr lang="en-GB" dirty="0">
                <a:highlight>
                  <a:srgbClr val="00FFFF"/>
                </a:highlight>
                <a:latin typeface="Tw Cen MT" panose="020B0602020104020603" pitchFamily="34" charset="0"/>
              </a:rPr>
              <a:t>headings and subheadings t</a:t>
            </a:r>
            <a:r>
              <a:rPr lang="en-GB" dirty="0">
                <a:latin typeface="Tw Cen MT" panose="020B0602020104020603" pitchFamily="34" charset="0"/>
              </a:rPr>
              <a:t>o get a good grasp of the idea, as to where your required detail will be found.</a:t>
            </a:r>
          </a:p>
          <a:p>
            <a:endParaRPr lang="en-GB" dirty="0">
              <a:latin typeface="Tw Cen MT" panose="020B0602020104020603" pitchFamily="34" charset="0"/>
            </a:endParaRPr>
          </a:p>
          <a:p>
            <a:r>
              <a:rPr lang="en-GB" dirty="0">
                <a:latin typeface="Tw Cen MT" panose="020B0602020104020603" pitchFamily="34" charset="0"/>
              </a:rPr>
              <a:t>Skimming and scanning, therefore, are two very different strategies for speed reading.</a:t>
            </a:r>
          </a:p>
          <a:p>
            <a:r>
              <a:rPr lang="en-GB" dirty="0">
                <a:latin typeface="Tw Cen MT" panose="020B0602020104020603" pitchFamily="34" charset="0"/>
              </a:rPr>
              <a:t> They are used for different purposes, and they require different reading skills, but they are very significant to go about reading comprehension.</a:t>
            </a:r>
          </a:p>
          <a:p>
            <a:endParaRPr lang="en-GB" sz="2000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Difference Between Skimming and Scanning (with Comparison Chart) - Key  Differences">
            <a:extLst>
              <a:ext uri="{FF2B5EF4-FFF2-40B4-BE49-F238E27FC236}">
                <a16:creationId xmlns:a16="http://schemas.microsoft.com/office/drawing/2014/main" id="{F4A0356C-FB08-4D7F-8DF3-B8280746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7184" y="2209011"/>
            <a:ext cx="3781051" cy="179599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1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2021-1459-445D-ADC2-CF770DD5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805" y="762000"/>
            <a:ext cx="6586489" cy="3785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dirty="0">
                <a:highlight>
                  <a:srgbClr val="00FFFF"/>
                </a:highlight>
                <a:latin typeface="Tw Cen MT" panose="020B0602020104020603" pitchFamily="34" charset="0"/>
              </a:rPr>
              <a:t>Scanning for research and study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Scanning, too, uses keywords and organizational cues. But while the goal of skimming is a bird's-eye view of the material, the goal of scanning is to locate and swoop down on particular facts.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Skim this material first to decide if it is likely to contain the facts you need. Don't forget to scan tables of contents, summaries, indexes, headings, and typographical cues. 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To make sense of lists and tables, skim them first to understand how they are organized: 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alphabetical, 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chronological, or most-to-least, for example.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 If after skimming you decide the material will be useful, </a:t>
            </a:r>
            <a:r>
              <a:rPr lang="en-GB" sz="2200" dirty="0">
                <a:highlight>
                  <a:srgbClr val="00FFFF"/>
                </a:highlight>
                <a:latin typeface="Tw Cen MT" panose="020B0602020104020603" pitchFamily="34" charset="0"/>
              </a:rPr>
              <a:t>go ahead and scan:</a:t>
            </a:r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017EDE36-C450-4FCB-90FB-632360D61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43" r="40275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E9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65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ructure Clipart Group Activity - Numbered Heads Together - Free  Transparent PNG Clipart Images Download">
            <a:extLst>
              <a:ext uri="{FF2B5EF4-FFF2-40B4-BE49-F238E27FC236}">
                <a16:creationId xmlns:a16="http://schemas.microsoft.com/office/drawing/2014/main" id="{056C0672-F052-44F4-92CD-F0BEA9CEA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" b="11967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5FF1-0197-4CC0-B211-B404B5F6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478303"/>
            <a:ext cx="5598941" cy="5559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800" b="1" dirty="0">
                <a:highlight>
                  <a:srgbClr val="FF00FF"/>
                </a:highlight>
                <a:latin typeface="Candara" panose="020E0502030303020204" pitchFamily="34" charset="0"/>
              </a:rPr>
              <a:t>LO1 Activity</a:t>
            </a:r>
          </a:p>
          <a:p>
            <a:pPr marL="0" indent="0">
              <a:buNone/>
            </a:pPr>
            <a:r>
              <a:rPr lang="en-GB" dirty="0">
                <a:latin typeface="Tw Cen MT" panose="020B0602020104020603" pitchFamily="34" charset="0"/>
                <a:hlinkClick r:id="rId3"/>
              </a:rPr>
              <a:t>https://youtu.be/F1wPYHa5nUg</a:t>
            </a:r>
            <a:endParaRPr lang="en-GB" dirty="0">
              <a:latin typeface="Tw Cen MT" panose="020B0602020104020603" pitchFamily="34" charset="0"/>
            </a:endParaRPr>
          </a:p>
          <a:p>
            <a:r>
              <a:rPr lang="en-GB" dirty="0">
                <a:latin typeface="Tw Cen MT" panose="020B0602020104020603" pitchFamily="34" charset="0"/>
              </a:rPr>
              <a:t>With extracts from the video link, </a:t>
            </a:r>
          </a:p>
          <a:p>
            <a:r>
              <a:rPr lang="en-GB" dirty="0">
                <a:latin typeface="Tw Cen MT" panose="020B0602020104020603" pitchFamily="34" charset="0"/>
              </a:rPr>
              <a:t>Identify the </a:t>
            </a:r>
            <a:r>
              <a:rPr lang="en-GB" b="1" dirty="0">
                <a:highlight>
                  <a:srgbClr val="00FFFF"/>
                </a:highlight>
                <a:latin typeface="Tw Cen MT" panose="020B0602020104020603" pitchFamily="34" charset="0"/>
              </a:rPr>
              <a:t>difference</a:t>
            </a:r>
            <a:r>
              <a:rPr lang="en-GB" dirty="0">
                <a:highlight>
                  <a:srgbClr val="00FFFF"/>
                </a:highlight>
                <a:latin typeface="Tw Cen MT" panose="020B0602020104020603" pitchFamily="34" charset="0"/>
              </a:rPr>
              <a:t> </a:t>
            </a:r>
            <a:r>
              <a:rPr lang="en-GB" dirty="0">
                <a:latin typeface="Tw Cen MT" panose="020B0602020104020603" pitchFamily="34" charset="0"/>
              </a:rPr>
              <a:t>between skimming and scanning as a reading technique for your literature review and research project.</a:t>
            </a:r>
          </a:p>
          <a:p>
            <a:r>
              <a:rPr lang="en-GB" dirty="0">
                <a:latin typeface="Tw Cen MT" panose="020B0602020104020603" pitchFamily="34" charset="0"/>
              </a:rPr>
              <a:t>Feedback to the class</a:t>
            </a:r>
          </a:p>
        </p:txBody>
      </p:sp>
    </p:spTree>
    <p:extLst>
      <p:ext uri="{BB962C8B-B14F-4D97-AF65-F5344CB8AC3E}">
        <p14:creationId xmlns:p14="http://schemas.microsoft.com/office/powerpoint/2010/main" val="345664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6965C-9B6C-4142-B096-88340290B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3" r="29989"/>
          <a:stretch/>
        </p:blipFill>
        <p:spPr>
          <a:xfrm>
            <a:off x="9220199" y="10"/>
            <a:ext cx="2971801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DF5141-49AB-43D6-B7FD-22680F86A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45746"/>
              </p:ext>
            </p:extLst>
          </p:nvPr>
        </p:nvGraphicFramePr>
        <p:xfrm>
          <a:off x="127000" y="238922"/>
          <a:ext cx="8790647" cy="6744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7917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D0A02A41-9B91-446D-BF11-0837D56C1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6211" y="165871"/>
            <a:ext cx="2353922" cy="23539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21F5-4ADD-4855-A803-6BBD7CEE8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5" cy="2913872"/>
          </a:xfrm>
        </p:spPr>
        <p:txBody>
          <a:bodyPr anchor="t">
            <a:normAutofit/>
          </a:bodyPr>
          <a:lstStyle/>
          <a:p>
            <a:r>
              <a:rPr lang="en-GB" sz="3200" b="1" dirty="0">
                <a:highlight>
                  <a:srgbClr val="00FFFF"/>
                </a:highlight>
                <a:latin typeface="Candara" panose="020E0502030303020204" pitchFamily="34" charset="0"/>
              </a:rPr>
              <a:t>10 minutes break</a:t>
            </a:r>
          </a:p>
          <a:p>
            <a:endParaRPr lang="en-GB" sz="2000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F8EA2-BD03-450C-9677-C961E0D8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Created by Tayo Alebiosu</a:t>
            </a:r>
          </a:p>
        </p:txBody>
      </p:sp>
      <p:pic>
        <p:nvPicPr>
          <p:cNvPr id="17" name="Picture 2" descr="Tea break - Free icons">
            <a:extLst>
              <a:ext uri="{FF2B5EF4-FFF2-40B4-BE49-F238E27FC236}">
                <a16:creationId xmlns:a16="http://schemas.microsoft.com/office/drawing/2014/main" id="{9C562903-19CB-4F92-8343-76BD705F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154" y="3684772"/>
            <a:ext cx="2752751" cy="27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94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blurred public library with bookshelves">
            <a:extLst>
              <a:ext uri="{FF2B5EF4-FFF2-40B4-BE49-F238E27FC236}">
                <a16:creationId xmlns:a16="http://schemas.microsoft.com/office/drawing/2014/main" id="{4621EE79-967C-40A0-AF61-FEC2F1013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0" b="144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57081-9F2C-44CB-9990-AA578B51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7874" y="2243827"/>
            <a:ext cx="7387426" cy="1868697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highlight>
                  <a:srgbClr val="00FF00"/>
                </a:highlight>
              </a:rPr>
              <a:t>Organising your literature review Introduction/ 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03885-56CB-4088-ACF7-50D7741D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rgbClr val="FFFFFF"/>
                </a:solidFill>
              </a:rPr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301477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212B3D-AF25-4DA3-8F76-0FEEED04DEA0}"/>
              </a:ext>
            </a:extLst>
          </p:cNvPr>
          <p:cNvSpPr txBox="1"/>
          <p:nvPr/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0" kern="1200" dirty="0">
                <a:effectLst/>
                <a:latin typeface="+mj-lt"/>
                <a:ea typeface="+mj-ea"/>
                <a:cs typeface="+mj-cs"/>
              </a:rPr>
              <a:t>Ways to Organize Your Literature Review introduction</a:t>
            </a:r>
            <a:endParaRPr lang="en-US" sz="4400" b="0" i="0" kern="1200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DCBA3D-BCDE-4EB4-9EA6-8A61F88DD75C}"/>
              </a:ext>
            </a:extLst>
          </p:cNvPr>
          <p:cNvSpPr/>
          <p:nvPr/>
        </p:nvSpPr>
        <p:spPr>
          <a:xfrm>
            <a:off x="5595268" y="1396686"/>
            <a:ext cx="5813085" cy="447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Chronologically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By author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Different theoretical approaches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Specific concepts or issues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Different methodologies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Level of support to your hypothesis/theory/topic of review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993FA8-0C28-4AC2-8505-FC0D29F1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82150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94CC23-FB84-46EE-9792-5CFBA700E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538" y="858596"/>
            <a:ext cx="6378162" cy="5634969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 algn="l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cap="none" spc="0" normalizeH="0" baseline="0" noProof="0" dirty="0">
                <a:ln>
                  <a:noFill/>
                </a:ln>
                <a:effectLst/>
                <a:highlight>
                  <a:srgbClr val="00FFFF"/>
                </a:highlight>
                <a:uLnTx/>
                <a:uFillTx/>
                <a:latin typeface="Tw Cen MT" panose="020B0602020104020603" pitchFamily="34" charset="0"/>
              </a:rPr>
              <a:t>Aim;</a:t>
            </a:r>
          </a:p>
          <a:p>
            <a:pPr indent="-228600" algn="l"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</a:rPr>
              <a:t>To </a:t>
            </a:r>
            <a:r>
              <a:rPr lang="en-US" sz="2800" dirty="0">
                <a:latin typeface="Tw Cen MT" panose="020B0602020104020603" pitchFamily="34" charset="0"/>
              </a:rPr>
              <a:t>Conduct a review of key literature relating to a research topic towards improvements in care practice.</a:t>
            </a:r>
          </a:p>
          <a:p>
            <a:pPr indent="-228600" algn="l"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Tw Cen MT" panose="020B0602020104020603" pitchFamily="34" charset="0"/>
            </a:endParaRPr>
          </a:p>
          <a:p>
            <a:pPr marR="0" lvl="0" algn="l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cap="none" spc="0" normalizeH="0" baseline="0" noProof="0" dirty="0">
                <a:ln>
                  <a:noFill/>
                </a:ln>
                <a:effectLst/>
                <a:highlight>
                  <a:srgbClr val="00FFFF"/>
                </a:highlight>
                <a:uLnTx/>
                <a:uFillTx/>
                <a:latin typeface="Tw Cen MT" panose="020B0602020104020603" pitchFamily="34" charset="0"/>
              </a:rPr>
              <a:t>Learning Outcomes;</a:t>
            </a: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w Cen MT" panose="020B0602020104020603" pitchFamily="34" charset="0"/>
              </a:rPr>
              <a:t>Organizing the literature review structure </a:t>
            </a: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Tw Cen MT" panose="020B0602020104020603" pitchFamily="34" charset="0"/>
              </a:rPr>
              <a:t>Evaluate the reliability and validity of own literature review</a:t>
            </a: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Tw Cen MT" panose="020B0602020104020603" pitchFamily="34" charset="0"/>
              </a:rPr>
              <a:t>Explore the concept of skimming and scanning technique</a:t>
            </a: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endParaRPr lang="en-GB" sz="2800" dirty="0">
              <a:latin typeface="Tw Cen MT" panose="020B0602020104020603" pitchFamily="34" charset="0"/>
            </a:endParaRP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endParaRPr lang="en-GB" sz="2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Tw Cen MT" panose="020B0602020104020603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  <a:defRPr/>
            </a:pPr>
            <a:endParaRPr lang="en-US" sz="2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Three darts on bullseye">
            <a:extLst>
              <a:ext uri="{FF2B5EF4-FFF2-40B4-BE49-F238E27FC236}">
                <a16:creationId xmlns:a16="http://schemas.microsoft.com/office/drawing/2014/main" id="{D547E4E7-E83C-442D-B7C0-2BBC2FD8C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2" r="19047"/>
          <a:stretch/>
        </p:blipFill>
        <p:spPr>
          <a:xfrm>
            <a:off x="7721600" y="1"/>
            <a:ext cx="4470400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C9644-088F-422B-96E6-57284D6D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607269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40E9A4E-3274-4451-8251-FFFFEFAA7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1409" y="4782686"/>
            <a:ext cx="2239616" cy="223961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3F570-BF48-4030-AACF-B7B06C01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79" y="63508"/>
            <a:ext cx="11909955" cy="6794492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GB" sz="12800" b="1" dirty="0">
                <a:solidFill>
                  <a:srgbClr val="0070C0"/>
                </a:solidFill>
                <a:latin typeface="Tw Cen MT" panose="020B0602020104020603" pitchFamily="34" charset="0"/>
              </a:rPr>
              <a:t>Individually / small group activity  (10 minutes)</a:t>
            </a:r>
          </a:p>
          <a:p>
            <a:pPr marL="0" indent="0">
              <a:buNone/>
            </a:pPr>
            <a:r>
              <a:rPr lang="en-GB" sz="12800" dirty="0">
                <a:latin typeface="Tw Cen MT" panose="020B0602020104020603" pitchFamily="34" charset="0"/>
              </a:rPr>
              <a:t>Working in small group, with extracts from the video clip, </a:t>
            </a:r>
          </a:p>
          <a:p>
            <a:r>
              <a:rPr lang="en-GB" sz="12800" b="1" i="0" dirty="0">
                <a:highlight>
                  <a:srgbClr val="00FFFF"/>
                </a:highlight>
                <a:latin typeface="Tw Cen MT" panose="020B0602020104020603" pitchFamily="34" charset="0"/>
              </a:rPr>
              <a:t>Ide</a:t>
            </a:r>
            <a:r>
              <a:rPr lang="en-GB" sz="12800" b="1" dirty="0">
                <a:highlight>
                  <a:srgbClr val="00FFFF"/>
                </a:highlight>
                <a:latin typeface="Tw Cen MT" panose="020B0602020104020603" pitchFamily="34" charset="0"/>
              </a:rPr>
              <a:t>n</a:t>
            </a:r>
            <a:r>
              <a:rPr lang="en-GB" sz="12800" b="1" i="0" dirty="0">
                <a:highlight>
                  <a:srgbClr val="00FFFF"/>
                </a:highlight>
                <a:latin typeface="Tw Cen MT" panose="020B0602020104020603" pitchFamily="34" charset="0"/>
              </a:rPr>
              <a:t>tif</a:t>
            </a:r>
            <a:r>
              <a:rPr lang="en-GB" sz="12800" b="1" dirty="0">
                <a:highlight>
                  <a:srgbClr val="00FFFF"/>
                </a:highlight>
                <a:latin typeface="Tw Cen MT" panose="020B0602020104020603" pitchFamily="34" charset="0"/>
              </a:rPr>
              <a:t>y</a:t>
            </a:r>
            <a:r>
              <a:rPr lang="en-GB" sz="12800" b="1" dirty="0">
                <a:latin typeface="Tw Cen MT" panose="020B0602020104020603" pitchFamily="34" charset="0"/>
              </a:rPr>
              <a:t> and </a:t>
            </a:r>
            <a:r>
              <a:rPr lang="en-GB" sz="12800" b="1" dirty="0">
                <a:highlight>
                  <a:srgbClr val="FFFF00"/>
                </a:highlight>
                <a:latin typeface="Tw Cen MT" panose="020B0602020104020603" pitchFamily="34" charset="0"/>
              </a:rPr>
              <a:t>Explain t</a:t>
            </a:r>
            <a:r>
              <a:rPr lang="en-GB" sz="12800" b="0" i="0" dirty="0">
                <a:highlight>
                  <a:srgbClr val="FFFF00"/>
                </a:highlight>
                <a:latin typeface="Tw Cen MT" panose="020B0602020104020603" pitchFamily="34" charset="0"/>
              </a:rPr>
              <a:t>h</a:t>
            </a:r>
            <a:r>
              <a:rPr lang="en-GB" sz="12800" b="1" dirty="0">
                <a:highlight>
                  <a:srgbClr val="FFFF00"/>
                </a:highlight>
                <a:latin typeface="Tw Cen MT" panose="020B0602020104020603" pitchFamily="34" charset="0"/>
              </a:rPr>
              <a:t>e </a:t>
            </a:r>
            <a:r>
              <a:rPr lang="en-GB" sz="12800" b="1" i="0" dirty="0">
                <a:effectLst/>
                <a:highlight>
                  <a:srgbClr val="FFFF00"/>
                </a:highlight>
                <a:latin typeface="Tw Cen MT" panose="020B0602020104020603" pitchFamily="34" charset="0"/>
              </a:rPr>
              <a:t>Ways to Organize Your Literature Review</a:t>
            </a:r>
            <a:endParaRPr lang="en-GB" sz="12800" dirty="0">
              <a:highlight>
                <a:srgbClr val="FFFF00"/>
              </a:highlight>
              <a:latin typeface="Tw Cen MT" panose="020B0602020104020603" pitchFamily="34" charset="0"/>
            </a:endParaRPr>
          </a:p>
          <a:p>
            <a:r>
              <a:rPr lang="en-GB" sz="12800" dirty="0">
                <a:latin typeface="Tw Cen MT" panose="020B0602020104020603" pitchFamily="34" charset="0"/>
              </a:rPr>
              <a:t>Group present feedback.</a:t>
            </a:r>
          </a:p>
          <a:p>
            <a:pPr marL="0" indent="0">
              <a:buNone/>
            </a:pPr>
            <a:endParaRPr lang="en-GB" sz="9600" b="1" i="0" dirty="0">
              <a:effectLst/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GB" sz="12800" b="0" i="0" dirty="0">
                <a:effectLst/>
                <a:latin typeface="Tw Cen MT" panose="020B0602020104020603" pitchFamily="34" charset="0"/>
              </a:rPr>
              <a:t>All you do is: </a:t>
            </a:r>
          </a:p>
          <a:p>
            <a:pPr marL="457200" indent="-457200">
              <a:buAutoNum type="arabicParenBoth"/>
            </a:pPr>
            <a:r>
              <a:rPr lang="en-GB" sz="12800" b="0" i="0" dirty="0">
                <a:effectLst/>
                <a:latin typeface="Tw Cen MT" panose="020B0602020104020603" pitchFamily="34" charset="0"/>
              </a:rPr>
              <a:t>Gather the summaries of your sources.</a:t>
            </a:r>
          </a:p>
          <a:p>
            <a:pPr marL="457200" indent="-457200">
              <a:buAutoNum type="arabicParenBoth"/>
            </a:pPr>
            <a:r>
              <a:rPr lang="en-GB" sz="12800" b="0" i="0" dirty="0">
                <a:effectLst/>
                <a:latin typeface="Tw Cen MT" panose="020B0602020104020603" pitchFamily="34" charset="0"/>
              </a:rPr>
              <a:t>Put the summaries in groups based on theme. </a:t>
            </a:r>
          </a:p>
          <a:p>
            <a:pPr marL="457200" indent="-457200">
              <a:buAutoNum type="arabicParenBoth"/>
            </a:pPr>
            <a:r>
              <a:rPr lang="en-GB" sz="12800" b="0" i="0" dirty="0">
                <a:effectLst/>
                <a:latin typeface="Tw Cen MT" panose="020B0602020104020603" pitchFamily="34" charset="0"/>
              </a:rPr>
              <a:t>Turn each group into a paragraph with a topic sentence and transitions between each source. </a:t>
            </a:r>
          </a:p>
          <a:p>
            <a:pPr marL="457200" indent="-457200">
              <a:buAutoNum type="arabicParenBoth"/>
            </a:pPr>
            <a:r>
              <a:rPr lang="en-GB" sz="12800" b="0" i="0" dirty="0">
                <a:effectLst/>
                <a:latin typeface="Tw Cen MT" panose="020B0602020104020603" pitchFamily="34" charset="0"/>
              </a:rPr>
              <a:t>Add introduction and conclusion paragraphs. </a:t>
            </a:r>
          </a:p>
          <a:p>
            <a:pPr marL="0" indent="0">
              <a:buNone/>
            </a:pPr>
            <a:endParaRPr lang="en-GB" sz="12800" b="0" i="0" dirty="0">
              <a:effectLst/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GB" sz="12800" b="0" i="0" dirty="0">
                <a:effectLst/>
                <a:latin typeface="Tw Cen MT" panose="020B0602020104020603" pitchFamily="34" charset="0"/>
              </a:rPr>
              <a:t>You're done! Here is a simple demonstration of the </a:t>
            </a:r>
            <a:r>
              <a:rPr lang="en-GB" sz="12800" b="1" i="0" dirty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Tw Cen MT" panose="020B0602020104020603" pitchFamily="34" charset="0"/>
              </a:rPr>
              <a:t>procedure</a:t>
            </a:r>
            <a:r>
              <a:rPr lang="en-GB" sz="12800" b="0" i="0" dirty="0">
                <a:effectLst/>
                <a:latin typeface="Tw Cen MT" panose="020B0602020104020603" pitchFamily="34" charset="0"/>
              </a:rPr>
              <a:t>: </a:t>
            </a:r>
          </a:p>
          <a:p>
            <a:r>
              <a:rPr lang="en-GB" sz="9600" dirty="0">
                <a:latin typeface="Tw Cen MT" panose="020B0602020104020603" pitchFamily="34" charset="0"/>
                <a:hlinkClick r:id="rId4"/>
              </a:rPr>
              <a:t>https://youtu.be/UoYpyY9n9YQ</a:t>
            </a:r>
            <a:endParaRPr lang="en-GB" sz="9600" dirty="0">
              <a:latin typeface="Tw Cen MT" panose="020B0602020104020603" pitchFamily="34" charset="0"/>
            </a:endParaRPr>
          </a:p>
          <a:p>
            <a:r>
              <a:rPr lang="en-GB" sz="9600" b="0" i="0" dirty="0">
                <a:effectLst/>
                <a:latin typeface="Tw Cen MT" panose="020B0602020104020603" pitchFamily="34" charset="0"/>
                <a:hlinkClick r:id="rId5"/>
              </a:rPr>
              <a:t>http://www.peakwriting.com/</a:t>
            </a:r>
            <a:r>
              <a:rPr lang="en-GB" sz="9600" b="0" i="0" dirty="0" err="1">
                <a:effectLst/>
                <a:latin typeface="Tw Cen MT" panose="020B0602020104020603" pitchFamily="34" charset="0"/>
                <a:hlinkClick r:id="rId5"/>
              </a:rPr>
              <a:t>litreview</a:t>
            </a:r>
            <a:r>
              <a:rPr lang="en-GB" sz="9600" b="0" i="0" dirty="0">
                <a:effectLst/>
                <a:latin typeface="Tw Cen MT" panose="020B0602020104020603" pitchFamily="34" charset="0"/>
                <a:hlinkClick r:id="rId5"/>
              </a:rPr>
              <a:t>/...</a:t>
            </a:r>
          </a:p>
          <a:p>
            <a:pPr marL="0" indent="0">
              <a:buNone/>
            </a:pPr>
            <a:br>
              <a:rPr lang="en-GB" sz="2400" dirty="0">
                <a:effectLst/>
                <a:latin typeface="Tw Cen MT" panose="020B0602020104020603" pitchFamily="34" charset="0"/>
              </a:rPr>
            </a:br>
            <a:endParaRPr lang="en-GB" sz="2400" b="0" i="0" dirty="0">
              <a:effectLst/>
              <a:latin typeface="Tw Cen MT" panose="020B0602020104020603" pitchFamily="34" charset="0"/>
            </a:endParaRPr>
          </a:p>
          <a:p>
            <a:pPr marL="0" indent="0">
              <a:buNone/>
            </a:pPr>
            <a:br>
              <a:rPr lang="en-GB" sz="1300" dirty="0">
                <a:effectLst/>
              </a:rPr>
            </a:br>
            <a:endParaRPr lang="en-GB" sz="13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BE0507-A276-4771-B6C8-7EAFB73A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556" y="6255852"/>
            <a:ext cx="4114800" cy="365125"/>
          </a:xfrm>
        </p:spPr>
        <p:txBody>
          <a:bodyPr/>
          <a:lstStyle/>
          <a:p>
            <a:r>
              <a:rPr lang="en-GB" dirty="0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3222697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A245-692D-4023-ABE6-9EF7B38B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EAAA-7294-4E9E-AB06-14B191EE2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Structure of LO3-(Literature Review)</a:t>
            </a:r>
          </a:p>
          <a:p>
            <a:r>
              <a:rPr lang="en-GB" dirty="0"/>
              <a:t>Introduction/ background</a:t>
            </a:r>
          </a:p>
          <a:p>
            <a:r>
              <a:rPr lang="en-GB" dirty="0"/>
              <a:t>Main 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36466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57A1-C5BF-4741-9153-42A7B686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225136"/>
            <a:ext cx="11675165" cy="5344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dirty="0">
                <a:latin typeface="Tw Cen MT" panose="020B0602020104020603" pitchFamily="34" charset="0"/>
              </a:rPr>
              <a:t>Research the meaning of reliability and validity</a:t>
            </a:r>
          </a:p>
          <a:p>
            <a:r>
              <a:rPr lang="en-GB" sz="3500" dirty="0">
                <a:latin typeface="Tw Cen MT" panose="020B0602020104020603" pitchFamily="34" charset="0"/>
              </a:rPr>
              <a:t>Explain the difference between </a:t>
            </a:r>
            <a:r>
              <a:rPr lang="en-GB" sz="3500" b="1" dirty="0">
                <a:solidFill>
                  <a:srgbClr val="00B0F0"/>
                </a:solidFill>
                <a:latin typeface="Tw Cen MT" panose="020B0602020104020603" pitchFamily="34" charset="0"/>
              </a:rPr>
              <a:t>reliability and validity</a:t>
            </a:r>
          </a:p>
          <a:p>
            <a:pPr marL="0" indent="0">
              <a:buNone/>
            </a:pPr>
            <a:endParaRPr lang="en-GB" sz="11200" b="1" dirty="0">
              <a:solidFill>
                <a:srgbClr val="00B0F0"/>
              </a:solidFill>
              <a:latin typeface="Tw Cen MT" panose="020B0602020104020603" pitchFamily="34" charset="0"/>
            </a:endParaRPr>
          </a:p>
          <a:p>
            <a:endParaRPr lang="en-GB" sz="3200" b="1" dirty="0">
              <a:solidFill>
                <a:srgbClr val="00B0F0"/>
              </a:solidFill>
              <a:latin typeface="Tw Cen MT" panose="020B0602020104020603" pitchFamily="34" charset="0"/>
            </a:endParaRPr>
          </a:p>
          <a:p>
            <a:endParaRPr lang="en-GB" sz="3200" b="1" dirty="0">
              <a:solidFill>
                <a:srgbClr val="00B0F0"/>
              </a:solidFill>
              <a:latin typeface="Tw Cen MT" panose="020B0602020104020603" pitchFamily="34" charset="0"/>
            </a:endParaRPr>
          </a:p>
          <a:p>
            <a:endParaRPr lang="en-GB" sz="3200" b="1" dirty="0">
              <a:solidFill>
                <a:srgbClr val="00B0F0"/>
              </a:solidFill>
              <a:latin typeface="Tw Cen MT" panose="020B0602020104020603" pitchFamily="34" charset="0"/>
            </a:endParaRPr>
          </a:p>
          <a:p>
            <a:r>
              <a:rPr lang="en-GB" sz="3200" b="1" dirty="0">
                <a:solidFill>
                  <a:srgbClr val="00B0F0"/>
                </a:solidFill>
                <a:latin typeface="Tw Cen MT" panose="020B0602020104020603" pitchFamily="34" charset="0"/>
              </a:rPr>
              <a:t> </a:t>
            </a:r>
            <a:endParaRPr lang="en-GB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B84687-4CD4-4AFB-A4F4-9D27E4A24D82}"/>
              </a:ext>
            </a:extLst>
          </p:cNvPr>
          <p:cNvSpPr/>
          <p:nvPr/>
        </p:nvSpPr>
        <p:spPr>
          <a:xfrm rot="151894">
            <a:off x="6512211" y="3754495"/>
            <a:ext cx="5294655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hlinkClick r:id="rId2"/>
              </a:rPr>
              <a:t>https://youtu.be/fnF2hrLZHoA</a:t>
            </a:r>
            <a:endParaRPr lang="en-GB" sz="3200" dirty="0"/>
          </a:p>
          <a:p>
            <a:r>
              <a:rPr lang="en-GB" sz="3200" dirty="0">
                <a:hlinkClick r:id="rId3"/>
              </a:rPr>
              <a:t>https://youtu.be/9ltvDNAsO-I</a:t>
            </a:r>
            <a:endParaRPr lang="en-GB" sz="3200" dirty="0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2F8461-0086-4730-AF2A-CDCF6B9E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313686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6C11-1ADE-41C4-8261-70678132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 dirty="0">
                <a:latin typeface="Tw Cen MT" panose="020B0602020104020603" pitchFamily="34" charset="0"/>
              </a:rPr>
              <a:t>Focusing on reliability and validity 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48EB3-18CE-43B0-A135-F4D4F622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649480"/>
            <a:ext cx="7660182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  <a:highlight>
                  <a:srgbClr val="008080"/>
                </a:highlight>
                <a:latin typeface="Tw Cen MT" panose="020B0602020104020603" pitchFamily="34" charset="0"/>
              </a:rPr>
              <a:t>Reliability and Validity activity</a:t>
            </a:r>
            <a:endParaRPr lang="en-GB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en-GB" sz="2400" b="1" dirty="0">
                <a:latin typeface="Tw Cen MT" panose="020B0602020104020603" pitchFamily="34" charset="0"/>
              </a:rPr>
              <a:t>Reliability and validity</a:t>
            </a:r>
            <a:r>
              <a:rPr lang="en-GB" sz="2400" dirty="0">
                <a:latin typeface="Tw Cen MT" panose="020B0602020104020603" pitchFamily="34" charset="0"/>
              </a:rPr>
              <a:t> are concepts used to evaluate the quality of </a:t>
            </a:r>
            <a:r>
              <a:rPr lang="en-GB" sz="2400" b="1" dirty="0">
                <a:latin typeface="Tw Cen MT" panose="020B0602020104020603" pitchFamily="34" charset="0"/>
              </a:rPr>
              <a:t>research</a:t>
            </a:r>
            <a:r>
              <a:rPr lang="en-GB" sz="2400" dirty="0">
                <a:latin typeface="Tw Cen MT" panose="020B0602020104020603" pitchFamily="34" charset="0"/>
              </a:rPr>
              <a:t>. They indicate how well a method, technique or test measures something. 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Reliability</a:t>
            </a:r>
            <a:r>
              <a:rPr lang="en-GB" sz="2400" dirty="0">
                <a:latin typeface="Tw Cen MT" panose="020B0602020104020603" pitchFamily="34" charset="0"/>
              </a:rPr>
              <a:t> is about the consistency of a measure, and </a:t>
            </a:r>
            <a:r>
              <a:rPr lang="en-GB" sz="2400" b="1" dirty="0">
                <a:latin typeface="Tw Cen MT" panose="020B0602020104020603" pitchFamily="34" charset="0"/>
              </a:rPr>
              <a:t>validity</a:t>
            </a:r>
            <a:r>
              <a:rPr lang="en-GB" sz="2400" dirty="0">
                <a:latin typeface="Tw Cen MT" panose="020B0602020104020603" pitchFamily="34" charset="0"/>
              </a:rPr>
              <a:t> is about the accuracy of a measure.</a:t>
            </a:r>
          </a:p>
          <a:p>
            <a:endParaRPr lang="en-GB" sz="2400" dirty="0">
              <a:latin typeface="Tw Cen MT" panose="020B0602020104020603" pitchFamily="34" charset="0"/>
            </a:endParaRPr>
          </a:p>
          <a:p>
            <a:r>
              <a:rPr lang="en-GB" sz="2400" dirty="0">
                <a:latin typeface="Tw Cen MT" panose="020B0602020104020603" pitchFamily="34" charset="0"/>
              </a:rPr>
              <a:t>For </a:t>
            </a:r>
            <a:r>
              <a:rPr lang="en-GB" sz="2400" b="1" dirty="0">
                <a:latin typeface="Tw Cen MT" panose="020B0602020104020603" pitchFamily="34" charset="0"/>
              </a:rPr>
              <a:t>research</a:t>
            </a:r>
            <a:r>
              <a:rPr lang="en-GB" sz="2400" dirty="0">
                <a:latin typeface="Tw Cen MT" panose="020B0602020104020603" pitchFamily="34" charset="0"/>
              </a:rPr>
              <a:t> and testing, there </a:t>
            </a:r>
            <a:r>
              <a:rPr lang="en-GB" sz="2400" b="1" dirty="0">
                <a:latin typeface="Tw Cen MT" panose="020B0602020104020603" pitchFamily="34" charset="0"/>
              </a:rPr>
              <a:t>are</a:t>
            </a:r>
            <a:r>
              <a:rPr lang="en-GB" sz="2400" dirty="0">
                <a:latin typeface="Tw Cen MT" panose="020B0602020104020603" pitchFamily="34" charset="0"/>
              </a:rPr>
              <a:t> subtle differences. </a:t>
            </a:r>
            <a:r>
              <a:rPr lang="en-GB" sz="2400" b="1" dirty="0">
                <a:latin typeface="Tw Cen MT" panose="020B0602020104020603" pitchFamily="34" charset="0"/>
              </a:rPr>
              <a:t>Reliability</a:t>
            </a:r>
            <a:r>
              <a:rPr lang="en-GB" sz="2400" dirty="0">
                <a:latin typeface="Tw Cen MT" panose="020B0602020104020603" pitchFamily="34" charset="0"/>
              </a:rPr>
              <a:t> implies consistency: if </a:t>
            </a:r>
            <a:r>
              <a:rPr lang="en-GB" sz="2400" b="1" dirty="0">
                <a:latin typeface="Tw Cen MT" panose="020B0602020104020603" pitchFamily="34" charset="0"/>
              </a:rPr>
              <a:t>you</a:t>
            </a:r>
            <a:r>
              <a:rPr lang="en-GB" sz="2400" dirty="0">
                <a:latin typeface="Tw Cen MT" panose="020B0602020104020603" pitchFamily="34" charset="0"/>
              </a:rPr>
              <a:t> take the ACT five times, </a:t>
            </a:r>
            <a:r>
              <a:rPr lang="en-GB" sz="2400" b="1" dirty="0">
                <a:latin typeface="Tw Cen MT" panose="020B0602020104020603" pitchFamily="34" charset="0"/>
              </a:rPr>
              <a:t>you should</a:t>
            </a:r>
            <a:r>
              <a:rPr lang="en-GB" sz="2400" dirty="0">
                <a:latin typeface="Tw Cen MT" panose="020B0602020104020603" pitchFamily="34" charset="0"/>
              </a:rPr>
              <a:t> get roughly the same results every time. A test is </a:t>
            </a:r>
            <a:r>
              <a:rPr lang="en-GB" sz="2400" b="1" dirty="0">
                <a:latin typeface="Tw Cen MT" panose="020B0602020104020603" pitchFamily="34" charset="0"/>
              </a:rPr>
              <a:t>valid</a:t>
            </a:r>
            <a:r>
              <a:rPr lang="en-GB" sz="2400" dirty="0">
                <a:latin typeface="Tw Cen MT" panose="020B0602020104020603" pitchFamily="34" charset="0"/>
              </a:rPr>
              <a:t> if it measures what it's supposed to. Tests that </a:t>
            </a:r>
            <a:r>
              <a:rPr lang="en-GB" sz="2400" b="1" dirty="0">
                <a:latin typeface="Tw Cen MT" panose="020B0602020104020603" pitchFamily="34" charset="0"/>
              </a:rPr>
              <a:t>are valid are</a:t>
            </a:r>
            <a:r>
              <a:rPr lang="en-GB" sz="2400" dirty="0">
                <a:latin typeface="Tw Cen MT" panose="020B0602020104020603" pitchFamily="34" charset="0"/>
              </a:rPr>
              <a:t> also </a:t>
            </a:r>
            <a:r>
              <a:rPr lang="en-GB" sz="2400" b="1" dirty="0">
                <a:latin typeface="Tw Cen MT" panose="020B0602020104020603" pitchFamily="34" charset="0"/>
              </a:rPr>
              <a:t>reliable</a:t>
            </a:r>
            <a:r>
              <a:rPr lang="en-GB" sz="2400" dirty="0">
                <a:latin typeface="Tw Cen MT" panose="020B0602020104020603" pitchFamily="34" charset="0"/>
              </a:rPr>
              <a:t> </a:t>
            </a:r>
            <a:r>
              <a:rPr lang="en-GB" sz="2400" b="1" dirty="0">
                <a:latin typeface="Tw Cen MT" panose="020B0602020104020603" pitchFamily="34" charset="0"/>
              </a:rPr>
              <a:t>(</a:t>
            </a:r>
            <a:r>
              <a:rPr lang="en-GB" sz="2400" b="1" dirty="0" err="1">
                <a:latin typeface="Tw Cen MT" panose="020B0602020104020603" pitchFamily="34" charset="0"/>
              </a:rPr>
              <a:t>Scribbr</a:t>
            </a:r>
            <a:r>
              <a:rPr lang="en-GB" sz="2400" b="1" dirty="0">
                <a:latin typeface="Tw Cen MT" panose="020B0602020104020603" pitchFamily="34" charset="0"/>
              </a:rPr>
              <a:t>, 2019).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76A73-F4CF-4430-AFB2-C6BA3532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3873400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iability stock illustration. Illustration of rise - 29889278">
            <a:extLst>
              <a:ext uri="{FF2B5EF4-FFF2-40B4-BE49-F238E27FC236}">
                <a16:creationId xmlns:a16="http://schemas.microsoft.com/office/drawing/2014/main" id="{C925F7C8-D89E-4DC1-9FC5-9DCBEDDEC5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" b="30577"/>
          <a:stretch/>
        </p:blipFill>
        <p:spPr bwMode="auto">
          <a:xfrm rot="1742598">
            <a:off x="8371878" y="3797113"/>
            <a:ext cx="3277465" cy="184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0F6F0-3104-414A-BB51-30AC3EEA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430" y="319912"/>
            <a:ext cx="5321235" cy="580419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highlight>
                  <a:srgbClr val="00FFFF"/>
                </a:highlight>
                <a:latin typeface="Tw Cen MT" panose="020B0602020104020603" pitchFamily="34" charset="0"/>
              </a:rPr>
              <a:t>What is reliability?</a:t>
            </a:r>
            <a:br>
              <a:rPr lang="en-GB" sz="3600" b="1" dirty="0">
                <a:highlight>
                  <a:srgbClr val="00FFFF"/>
                </a:highlight>
              </a:rPr>
            </a:br>
            <a:endParaRPr lang="en-GB" sz="3600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9DEE-2F05-489C-9924-5D10F138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3128"/>
            <a:ext cx="9031458" cy="5823137"/>
          </a:xfrm>
        </p:spPr>
        <p:txBody>
          <a:bodyPr>
            <a:normAutofit fontScale="85000" lnSpcReduction="20000"/>
          </a:bodyPr>
          <a:lstStyle/>
          <a:p>
            <a:endParaRPr lang="en-GB" sz="1800" dirty="0">
              <a:latin typeface="Tw Cen MT" panose="020B0602020104020603" pitchFamily="34" charset="0"/>
            </a:endParaRPr>
          </a:p>
          <a:p>
            <a:r>
              <a:rPr lang="en-GB" sz="2400" b="1" dirty="0">
                <a:latin typeface="Tw Cen MT" panose="020B0602020104020603" pitchFamily="34" charset="0"/>
              </a:rPr>
              <a:t>Reliability refers to how consistently a method measures something.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 If the same result can be consistently achieved by using the same methods under the same circumstances, the measurement is considered reliable.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Reliability and validity are closely related, but they mean different things.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 A measurement can be reliable without being valid. However, if a measurement is valid, it is usually also reliable.</a:t>
            </a:r>
          </a:p>
          <a:p>
            <a:endParaRPr lang="en-GB" sz="24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GB" sz="2400" b="1" dirty="0">
                <a:highlight>
                  <a:srgbClr val="00FFFF"/>
                </a:highlight>
                <a:latin typeface="Tw Cen MT" panose="020B0602020104020603" pitchFamily="34" charset="0"/>
              </a:rPr>
              <a:t>EXAMPLE: 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You measure the temperature of a liquid sample several times under identical conditions. 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The thermometer displays the same temperature every time, so the results are reliable.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A doctor uses a symptom questionnaire to diagnose a patient with a long-term medical condition.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 Several different doctors use the same questionnaire with the same patient but give different diagnoses. 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This indicates that the questionnaire has low reliability as a measure of the condition (</a:t>
            </a:r>
            <a:r>
              <a:rPr lang="en-GB" sz="2400" b="1" dirty="0" err="1">
                <a:latin typeface="Tw Cen MT" panose="020B0602020104020603" pitchFamily="34" charset="0"/>
              </a:rPr>
              <a:t>Scribbr</a:t>
            </a:r>
            <a:r>
              <a:rPr lang="en-GB" sz="2400" b="1" dirty="0">
                <a:latin typeface="Tw Cen MT" panose="020B0602020104020603" pitchFamily="34" charset="0"/>
              </a:rPr>
              <a:t>, 2019).</a:t>
            </a:r>
            <a:endParaRPr lang="en-GB" sz="2400" dirty="0">
              <a:latin typeface="Tw Cen MT" panose="020B0602020104020603" pitchFamily="34" charset="0"/>
            </a:endParaRPr>
          </a:p>
          <a:p>
            <a:endParaRPr lang="en-GB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55C5C-2AF9-4A3D-8D59-37F900DE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847319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2A28-8D72-452E-9464-1222D1D9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highlight>
                  <a:srgbClr val="0000FF"/>
                </a:highlight>
                <a:latin typeface="Tw Cen MT" panose="020B0602020104020603" pitchFamily="34" charset="0"/>
              </a:rPr>
              <a:t>Research reliability</a:t>
            </a:r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  <a:latin typeface="Tw Cen MT" panose="020B0602020104020603" pitchFamily="34" charset="0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6868F-7C1E-4FBA-B588-6C072E87A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2279017"/>
            <a:ext cx="6047663" cy="3896699"/>
          </a:xfrm>
        </p:spPr>
        <p:txBody>
          <a:bodyPr anchor="t">
            <a:normAutofit/>
          </a:bodyPr>
          <a:lstStyle/>
          <a:p>
            <a:r>
              <a:rPr lang="en-GB" dirty="0">
                <a:latin typeface="Tw Cen MT" panose="020B0602020104020603" pitchFamily="34" charset="0"/>
              </a:rPr>
              <a:t>In simple terms, </a:t>
            </a:r>
            <a:r>
              <a:rPr lang="en-GB" b="1" dirty="0">
                <a:latin typeface="Tw Cen MT" panose="020B0602020104020603" pitchFamily="34" charset="0"/>
              </a:rPr>
              <a:t>research reliability</a:t>
            </a:r>
            <a:r>
              <a:rPr lang="en-GB" dirty="0">
                <a:latin typeface="Tw Cen MT" panose="020B0602020104020603" pitchFamily="34" charset="0"/>
              </a:rPr>
              <a:t> is the degree to which </a:t>
            </a:r>
            <a:r>
              <a:rPr lang="en-GB" b="1" dirty="0">
                <a:latin typeface="Tw Cen MT" panose="020B0602020104020603" pitchFamily="34" charset="0"/>
              </a:rPr>
              <a:t>research</a:t>
            </a:r>
            <a:r>
              <a:rPr lang="en-GB" dirty="0">
                <a:latin typeface="Tw Cen MT" panose="020B0602020104020603" pitchFamily="34" charset="0"/>
              </a:rPr>
              <a:t> method produces stable and consistent results. A specific measure is considered to be </a:t>
            </a:r>
            <a:r>
              <a:rPr lang="en-GB" b="1" dirty="0">
                <a:latin typeface="Tw Cen MT" panose="020B0602020104020603" pitchFamily="34" charset="0"/>
              </a:rPr>
              <a:t>reliable</a:t>
            </a:r>
            <a:r>
              <a:rPr lang="en-GB" dirty="0">
                <a:latin typeface="Tw Cen MT" panose="020B0602020104020603" pitchFamily="34" charset="0"/>
              </a:rPr>
              <a:t> if its application on the same object of measurement number of times produces the same results (</a:t>
            </a:r>
            <a:r>
              <a:rPr lang="en-GB" dirty="0" err="1">
                <a:latin typeface="Tw Cen MT" panose="020B0602020104020603" pitchFamily="34" charset="0"/>
              </a:rPr>
              <a:t>Golafshani</a:t>
            </a:r>
            <a:r>
              <a:rPr lang="en-GB" dirty="0">
                <a:latin typeface="Tw Cen MT" panose="020B0602020104020603" pitchFamily="34" charset="0"/>
              </a:rPr>
              <a:t>, 2003).</a:t>
            </a:r>
          </a:p>
          <a:p>
            <a:endParaRPr lang="en-GB" sz="1800" dirty="0"/>
          </a:p>
        </p:txBody>
      </p:sp>
      <p:pic>
        <p:nvPicPr>
          <p:cNvPr id="2050" name="Picture 2" descr="Quality, Service, Reliability, Flat Design Arrows Stock Illustration -  Illustration of client, confident: 38496709">
            <a:extLst>
              <a:ext uri="{FF2B5EF4-FFF2-40B4-BE49-F238E27FC236}">
                <a16:creationId xmlns:a16="http://schemas.microsoft.com/office/drawing/2014/main" id="{66A4FD6F-A08D-43D9-8E39-296AB3AB7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" r="-3" b="1748"/>
          <a:stretch/>
        </p:blipFill>
        <p:spPr bwMode="auto">
          <a:xfrm>
            <a:off x="6750141" y="0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76791-C72D-4489-BA62-89BADCFA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625857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FBB7-BE05-40E8-87DD-B2048FF9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highlight>
                  <a:srgbClr val="0000FF"/>
                </a:highlight>
                <a:latin typeface="Tw Cen MT" panose="020B0602020104020603" pitchFamily="34" charset="0"/>
              </a:rPr>
              <a:t>What is validity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84CD-BBF1-4159-B250-4E1D8363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2279018"/>
            <a:ext cx="6103027" cy="3375920"/>
          </a:xfrm>
        </p:spPr>
        <p:txBody>
          <a:bodyPr anchor="t">
            <a:normAutofit lnSpcReduction="10000"/>
          </a:bodyPr>
          <a:lstStyle/>
          <a:p>
            <a:r>
              <a:rPr lang="en-GB" dirty="0">
                <a:latin typeface="Tw Cen MT" panose="020B0602020104020603" pitchFamily="34" charset="0"/>
              </a:rPr>
              <a:t>In general, </a:t>
            </a:r>
            <a:r>
              <a:rPr lang="en-GB" b="1" dirty="0">
                <a:latin typeface="Tw Cen MT" panose="020B0602020104020603" pitchFamily="34" charset="0"/>
              </a:rPr>
              <a:t>VALIDITY</a:t>
            </a:r>
            <a:r>
              <a:rPr lang="en-GB" dirty="0">
                <a:latin typeface="Tw Cen MT" panose="020B0602020104020603" pitchFamily="34" charset="0"/>
              </a:rPr>
              <a:t> is an indication of how sound your </a:t>
            </a:r>
            <a:r>
              <a:rPr lang="en-GB" b="1" dirty="0">
                <a:latin typeface="Tw Cen MT" panose="020B0602020104020603" pitchFamily="34" charset="0"/>
              </a:rPr>
              <a:t>research</a:t>
            </a:r>
            <a:r>
              <a:rPr lang="en-GB" dirty="0">
                <a:latin typeface="Tw Cen MT" panose="020B0602020104020603" pitchFamily="34" charset="0"/>
              </a:rPr>
              <a:t> is. More specifically, </a:t>
            </a:r>
            <a:r>
              <a:rPr lang="en-GB" b="1" dirty="0">
                <a:latin typeface="Tw Cen MT" panose="020B0602020104020603" pitchFamily="34" charset="0"/>
              </a:rPr>
              <a:t>validity</a:t>
            </a:r>
            <a:r>
              <a:rPr lang="en-GB" dirty="0">
                <a:latin typeface="Tw Cen MT" panose="020B0602020104020603" pitchFamily="34" charset="0"/>
              </a:rPr>
              <a:t> applies to both the design and the methods of your </a:t>
            </a:r>
            <a:r>
              <a:rPr lang="en-GB" b="1" dirty="0">
                <a:latin typeface="Tw Cen MT" panose="020B0602020104020603" pitchFamily="34" charset="0"/>
              </a:rPr>
              <a:t>research</a:t>
            </a:r>
            <a:r>
              <a:rPr lang="en-GB" dirty="0">
                <a:latin typeface="Tw Cen MT" panose="020B0602020104020603" pitchFamily="34" charset="0"/>
              </a:rPr>
              <a:t>. </a:t>
            </a:r>
          </a:p>
          <a:p>
            <a:r>
              <a:rPr lang="en-GB" b="1" dirty="0">
                <a:latin typeface="Tw Cen MT" panose="020B0602020104020603" pitchFamily="34" charset="0"/>
              </a:rPr>
              <a:t>Validity</a:t>
            </a:r>
            <a:r>
              <a:rPr lang="en-GB" dirty="0">
                <a:latin typeface="Tw Cen MT" panose="020B0602020104020603" pitchFamily="34" charset="0"/>
              </a:rPr>
              <a:t> in data collection means that your findings truly represent the phenomenon you are claiming to measure. (</a:t>
            </a:r>
            <a:r>
              <a:rPr lang="en-GB" dirty="0" err="1">
                <a:latin typeface="Tw Cen MT" panose="020B0602020104020603" pitchFamily="34" charset="0"/>
              </a:rPr>
              <a:t>Golafshani</a:t>
            </a:r>
            <a:r>
              <a:rPr lang="en-GB" dirty="0">
                <a:latin typeface="Tw Cen MT" panose="020B0602020104020603" pitchFamily="34" charset="0"/>
              </a:rPr>
              <a:t>, 2003).</a:t>
            </a:r>
          </a:p>
          <a:p>
            <a:endParaRPr lang="en-GB" sz="1800" dirty="0"/>
          </a:p>
        </p:txBody>
      </p:sp>
      <p:pic>
        <p:nvPicPr>
          <p:cNvPr id="3074" name="Picture 2" descr="How to Ensure the Validity of People Analytics Efforts? | AIHR Analytics">
            <a:extLst>
              <a:ext uri="{FF2B5EF4-FFF2-40B4-BE49-F238E27FC236}">
                <a16:creationId xmlns:a16="http://schemas.microsoft.com/office/drawing/2014/main" id="{E6B828E7-B845-479E-82AC-29F9577F5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7" r="13501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631A0-0573-4296-9EAF-2FD45606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2550441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iability vs. Validity: Useful Difference between Validity vs.  Reliability • 7ESL">
            <a:extLst>
              <a:ext uri="{FF2B5EF4-FFF2-40B4-BE49-F238E27FC236}">
                <a16:creationId xmlns:a16="http://schemas.microsoft.com/office/drawing/2014/main" id="{512F5998-A5A7-4452-8436-D1EB1D38E4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836" y="643467"/>
            <a:ext cx="1066232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5F4BB6-9994-4BE9-A06D-AAE2D01D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2755506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A679-55E5-4AE1-BADA-718B7CF9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4151642" cy="3117038"/>
          </a:xfrm>
        </p:spPr>
        <p:txBody>
          <a:bodyPr anchor="ctr">
            <a:normAutofit/>
          </a:bodyPr>
          <a:lstStyle/>
          <a:p>
            <a:r>
              <a:rPr lang="en-GB" sz="3200" b="1" dirty="0">
                <a:solidFill>
                  <a:schemeClr val="bg1"/>
                </a:solidFill>
                <a:highlight>
                  <a:srgbClr val="0000FF"/>
                </a:highlight>
                <a:latin typeface="Candara" panose="020E0502030303020204" pitchFamily="34" charset="0"/>
              </a:rPr>
              <a:t>Validity</a:t>
            </a:r>
            <a:r>
              <a:rPr lang="en-GB" sz="3200" dirty="0">
                <a:solidFill>
                  <a:schemeClr val="bg1"/>
                </a:solidFill>
                <a:highlight>
                  <a:srgbClr val="0000FF"/>
                </a:highlight>
                <a:latin typeface="Candara" panose="020E0502030303020204" pitchFamily="34" charset="0"/>
              </a:rPr>
              <a:t> and </a:t>
            </a:r>
            <a:r>
              <a:rPr lang="en-GB" sz="3200" b="1" dirty="0">
                <a:solidFill>
                  <a:schemeClr val="bg1"/>
                </a:solidFill>
                <a:highlight>
                  <a:srgbClr val="0000FF"/>
                </a:highlight>
                <a:latin typeface="Candara" panose="020E0502030303020204" pitchFamily="34" charset="0"/>
              </a:rPr>
              <a:t>Reliability</a:t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BABF6-7FDA-434B-8377-AFAA641EB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8" y="994145"/>
            <a:ext cx="5672007" cy="4832498"/>
          </a:xfrm>
        </p:spPr>
        <p:txBody>
          <a:bodyPr anchor="ctr">
            <a:normAutofit/>
          </a:bodyPr>
          <a:lstStyle/>
          <a:p>
            <a:endParaRPr lang="en-GB" sz="2100" dirty="0">
              <a:latin typeface="Tw Cen MT" panose="020B0602020104020603" pitchFamily="34" charset="0"/>
            </a:endParaRPr>
          </a:p>
          <a:p>
            <a:r>
              <a:rPr lang="en-GB" dirty="0">
                <a:latin typeface="Tw Cen MT" panose="020B0602020104020603" pitchFamily="34" charset="0"/>
              </a:rPr>
              <a:t>In </a:t>
            </a:r>
            <a:r>
              <a:rPr lang="en-GB" b="1" dirty="0">
                <a:latin typeface="Tw Cen MT" panose="020B0602020104020603" pitchFamily="34" charset="0"/>
              </a:rPr>
              <a:t>research</a:t>
            </a:r>
            <a:r>
              <a:rPr lang="en-GB" dirty="0">
                <a:latin typeface="Tw Cen MT" panose="020B0602020104020603" pitchFamily="34" charset="0"/>
              </a:rPr>
              <a:t> terms, </a:t>
            </a:r>
            <a:r>
              <a:rPr lang="en-GB" b="1" dirty="0">
                <a:latin typeface="Tw Cen MT" panose="020B0602020104020603" pitchFamily="34" charset="0"/>
              </a:rPr>
              <a:t>reliability</a:t>
            </a:r>
            <a:r>
              <a:rPr lang="en-GB" dirty="0">
                <a:latin typeface="Tw Cen MT" panose="020B0602020104020603" pitchFamily="34" charset="0"/>
              </a:rPr>
              <a:t> refers to consistency. Just as you can count on the consistency of your friend, </a:t>
            </a:r>
            <a:r>
              <a:rPr lang="en-GB" b="1" dirty="0">
                <a:latin typeface="Tw Cen MT" panose="020B0602020104020603" pitchFamily="34" charset="0"/>
              </a:rPr>
              <a:t>when</a:t>
            </a:r>
            <a:r>
              <a:rPr lang="en-GB" dirty="0">
                <a:latin typeface="Tw Cen MT" panose="020B0602020104020603" pitchFamily="34" charset="0"/>
              </a:rPr>
              <a:t> something is </a:t>
            </a:r>
            <a:r>
              <a:rPr lang="en-GB" b="1" dirty="0">
                <a:latin typeface="Tw Cen MT" panose="020B0602020104020603" pitchFamily="34" charset="0"/>
              </a:rPr>
              <a:t>reliable</a:t>
            </a:r>
            <a:r>
              <a:rPr lang="en-GB" dirty="0">
                <a:latin typeface="Tw Cen MT" panose="020B0602020104020603" pitchFamily="34" charset="0"/>
              </a:rPr>
              <a:t> in science this indicates some level of consistency. </a:t>
            </a:r>
          </a:p>
          <a:p>
            <a:r>
              <a:rPr lang="en-GB" dirty="0">
                <a:latin typeface="Tw Cen MT" panose="020B0602020104020603" pitchFamily="34" charset="0"/>
              </a:rPr>
              <a:t>In science, </a:t>
            </a:r>
            <a:r>
              <a:rPr lang="en-GB" b="1" dirty="0">
                <a:latin typeface="Tw Cen MT" panose="020B0602020104020603" pitchFamily="34" charset="0"/>
              </a:rPr>
              <a:t>validity</a:t>
            </a:r>
            <a:r>
              <a:rPr lang="en-GB" dirty="0">
                <a:latin typeface="Tw Cen MT" panose="020B0602020104020603" pitchFamily="34" charset="0"/>
              </a:rPr>
              <a:t> refers to accuracy; </a:t>
            </a:r>
            <a:r>
              <a:rPr lang="en-GB" b="1" dirty="0">
                <a:latin typeface="Tw Cen MT" panose="020B0602020104020603" pitchFamily="34" charset="0"/>
              </a:rPr>
              <a:t>if</a:t>
            </a:r>
            <a:r>
              <a:rPr lang="en-GB" dirty="0">
                <a:latin typeface="Tw Cen MT" panose="020B0602020104020603" pitchFamily="34" charset="0"/>
              </a:rPr>
              <a:t> something is not accurate, it is not </a:t>
            </a:r>
            <a:r>
              <a:rPr lang="en-GB" b="1" dirty="0">
                <a:latin typeface="Tw Cen MT" panose="020B0602020104020603" pitchFamily="34" charset="0"/>
              </a:rPr>
              <a:t>valid </a:t>
            </a:r>
            <a:r>
              <a:rPr lang="en-GB" sz="1600" dirty="0">
                <a:latin typeface="Tw Cen MT" panose="020B0602020104020603" pitchFamily="34" charset="0"/>
              </a:rPr>
              <a:t>(</a:t>
            </a:r>
            <a:r>
              <a:rPr lang="en-GB" sz="1600" dirty="0" err="1">
                <a:latin typeface="Tw Cen MT" panose="020B0602020104020603" pitchFamily="34" charset="0"/>
              </a:rPr>
              <a:t>Golafshani</a:t>
            </a:r>
            <a:r>
              <a:rPr lang="en-GB" sz="1600" dirty="0">
                <a:latin typeface="Tw Cen MT" panose="020B0602020104020603" pitchFamily="34" charset="0"/>
              </a:rPr>
              <a:t>, 2003).</a:t>
            </a:r>
          </a:p>
          <a:p>
            <a:endParaRPr lang="en-GB" sz="2100" dirty="0"/>
          </a:p>
          <a:p>
            <a:endParaRPr lang="en-GB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9F387-AD24-49EB-AF92-30E38CF4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716411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EA58-58C6-43E2-BE15-B8315019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Glossary of different health care Perspectives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3A132-25C0-444E-9088-FF8AD626E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183" y="1507572"/>
            <a:ext cx="5181600" cy="4850365"/>
          </a:xfrm>
        </p:spPr>
        <p:txBody>
          <a:bodyPr>
            <a:noAutofit/>
          </a:bodyPr>
          <a:lstStyle/>
          <a:p>
            <a:r>
              <a:rPr lang="en-GB" sz="2200" dirty="0">
                <a:latin typeface="Tw Cen MT" panose="020B0602020104020603" pitchFamily="34" charset="0"/>
              </a:rPr>
              <a:t>BMA: British Medical Association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BMJ-British Medical Journal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CCG: Clinical Commissioning Groups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DCN: District Councils Network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DPH: Director of Public Health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GP: General Practitioner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HWB(s): Health and Wellbeing Board(s)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JSNA: Joint Strategic Needs Assessment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JHWS: Joint Health and Wellbeing Strategy </a:t>
            </a:r>
          </a:p>
          <a:p>
            <a:r>
              <a:rPr lang="en-GB" sz="2000" dirty="0">
                <a:latin typeface="Tw Cen MT" panose="020B0602020104020603" pitchFamily="34" charset="0"/>
              </a:rPr>
              <a:t>RCN: Royal College of Nursing</a:t>
            </a:r>
          </a:p>
          <a:p>
            <a:endParaRPr lang="en-GB" sz="2200" dirty="0">
              <a:latin typeface="Tw Cen MT" panose="020B06020201040206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1D760-165D-4D9F-A126-50C7ADB09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Autofit/>
          </a:bodyPr>
          <a:lstStyle/>
          <a:p>
            <a:r>
              <a:rPr lang="en-GB" sz="2400" dirty="0">
                <a:latin typeface="Tw Cen MT" panose="020B0602020104020603" pitchFamily="34" charset="0"/>
              </a:rPr>
              <a:t>LSHTM: London School of Hygiene and Tropical Medicine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NHSE: NHS England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PCT: Primary Care Trust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PHE: Public Health England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PHOF: Public Health Outcomes Framework</a:t>
            </a:r>
          </a:p>
          <a:p>
            <a:r>
              <a:rPr lang="en-GB" sz="2400" dirty="0" err="1">
                <a:latin typeface="Tw Cen MT" panose="020B0602020104020603" pitchFamily="34" charset="0"/>
              </a:rPr>
              <a:t>PRUComm</a:t>
            </a:r>
            <a:r>
              <a:rPr lang="en-GB" sz="2400" dirty="0">
                <a:latin typeface="Tw Cen MT" panose="020B0602020104020603" pitchFamily="34" charset="0"/>
              </a:rPr>
              <a:t>: Policy Research Unit in Commissioning and the Health Care System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UKFPH: UK Faculty of Public Health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93830-D6A5-4410-8C64-3CEBF198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713" y="6492875"/>
            <a:ext cx="4114800" cy="365125"/>
          </a:xfrm>
        </p:spPr>
        <p:txBody>
          <a:bodyPr/>
          <a:lstStyle/>
          <a:p>
            <a:r>
              <a:rPr lang="en-GB" dirty="0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97181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Image result for literature images">
            <a:extLst>
              <a:ext uri="{FF2B5EF4-FFF2-40B4-BE49-F238E27FC236}">
                <a16:creationId xmlns:a16="http://schemas.microsoft.com/office/drawing/2014/main" id="{80582315-1433-4D20-AF22-4E6C59B5B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57" y="358609"/>
            <a:ext cx="6479706" cy="596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4665F2-8DC3-4FDB-816D-7B63A858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2238003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C11A6C6-20AC-4664-B41A-194A4ED04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1" y="609600"/>
            <a:ext cx="4717774" cy="675861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WRAP-UP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D5223D2-9CA4-4DE1-BC62-B40BEC128AC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362201" y="2209800"/>
            <a:ext cx="3902075" cy="3881438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6000"/>
              <a:t>Question and Answer Session</a:t>
            </a:r>
          </a:p>
        </p:txBody>
      </p:sp>
      <p:pic>
        <p:nvPicPr>
          <p:cNvPr id="65540" name="Picture 5">
            <a:extLst>
              <a:ext uri="{FF2B5EF4-FFF2-40B4-BE49-F238E27FC236}">
                <a16:creationId xmlns:a16="http://schemas.microsoft.com/office/drawing/2014/main" id="{EBEEBCE0-0957-4276-990B-3E2D4308227D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1" y="2514600"/>
            <a:ext cx="3903663" cy="3276600"/>
          </a:xfr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40D1C3-2DF8-479B-B913-EA18A898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Created by </a:t>
            </a:r>
            <a:r>
              <a:rPr lang="en-US" altLang="en-US" dirty="0" err="1"/>
              <a:t>TayAlebiosu</a:t>
            </a: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AE6F-56B0-4B47-B66F-1511E856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dirty="0">
                <a:highlight>
                  <a:srgbClr val="00FF00"/>
                </a:highlight>
              </a:rPr>
              <a:t>Today, we have learnt…..</a:t>
            </a:r>
          </a:p>
        </p:txBody>
      </p:sp>
      <p:pic>
        <p:nvPicPr>
          <p:cNvPr id="5" name="Picture 2" descr="Image result for summary images">
            <a:extLst>
              <a:ext uri="{FF2B5EF4-FFF2-40B4-BE49-F238E27FC236}">
                <a16:creationId xmlns:a16="http://schemas.microsoft.com/office/drawing/2014/main" id="{4FA468A4-F8F1-4F70-A2F6-0FD4734077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9390"/>
          <a:stretch/>
        </p:blipFill>
        <p:spPr bwMode="auto">
          <a:xfrm>
            <a:off x="841248" y="2516777"/>
            <a:ext cx="4148830" cy="243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1649EC-5DEF-4E14-806B-4E8FC5BFFA6D}"/>
              </a:ext>
            </a:extLst>
          </p:cNvPr>
          <p:cNvSpPr/>
          <p:nvPr/>
        </p:nvSpPr>
        <p:spPr>
          <a:xfrm>
            <a:off x="5247249" y="2516777"/>
            <a:ext cx="6794696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latin typeface="Tw Cen MT" panose="020B06020201040206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latin typeface="Tw Cen MT" panose="020B0602020104020603" pitchFamily="34" charset="0"/>
              </a:rPr>
              <a:t>In this session: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All / most learners were able to: </a:t>
            </a: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w Cen MT" panose="020B0602020104020603" pitchFamily="34" charset="0"/>
              </a:rPr>
              <a:t>Explore the structure of a literature review</a:t>
            </a: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Tw Cen MT" panose="020B0602020104020603" pitchFamily="34" charset="0"/>
              </a:rPr>
              <a:t>Evaluate the reliability and validity of own literature review</a:t>
            </a: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Tw Cen MT" panose="020B0602020104020603" pitchFamily="34" charset="0"/>
              </a:rPr>
              <a:t>Explain the </a:t>
            </a:r>
            <a:r>
              <a:rPr lang="en-GB" sz="3200" b="1" dirty="0">
                <a:latin typeface="Tw Cen MT" panose="020B0602020104020603" pitchFamily="34" charset="0"/>
              </a:rPr>
              <a:t>Boolean</a:t>
            </a:r>
            <a:r>
              <a:rPr lang="en-GB" sz="3200" dirty="0">
                <a:latin typeface="Tw Cen MT" panose="020B0602020104020603" pitchFamily="34" charset="0"/>
              </a:rPr>
              <a:t> methods </a:t>
            </a:r>
            <a:r>
              <a:rPr lang="en-GB" sz="3200" b="1" dirty="0">
                <a:latin typeface="Tw Cen MT" panose="020B0602020104020603" pitchFamily="34" charset="0"/>
              </a:rPr>
              <a:t>can</a:t>
            </a:r>
            <a:r>
              <a:rPr lang="en-GB" sz="3200" dirty="0">
                <a:latin typeface="Tw Cen MT" panose="020B0602020104020603" pitchFamily="34" charset="0"/>
              </a:rPr>
              <a:t> be used to </a:t>
            </a:r>
            <a:r>
              <a:rPr lang="en-GB" sz="3600" dirty="0">
                <a:latin typeface="Tw Cen MT" panose="020B0602020104020603" pitchFamily="34" charset="0"/>
              </a:rPr>
              <a:t>narrow search</a:t>
            </a:r>
            <a:endParaRPr lang="en-GB" sz="2800" dirty="0">
              <a:latin typeface="Tw Cen MT" panose="020B0602020104020603" pitchFamily="34" charset="0"/>
            </a:endParaRP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Tw Cen MT" panose="020B0602020104020603" pitchFamily="34" charset="0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E571D-0CBC-4960-A0F7-87264BAD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631674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xfrm>
            <a:off x="1137034" y="609600"/>
            <a:ext cx="6478417" cy="1322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1137035" y="2194102"/>
            <a:ext cx="6684602" cy="323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211"/>
              </a:spcBef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3600" dirty="0">
              <a:latin typeface="Candara" panose="020E0502030303020204" pitchFamily="34" charset="0"/>
            </a:endParaRPr>
          </a:p>
          <a:p>
            <a:pPr marL="220410" indent="0">
              <a:spcBef>
                <a:spcPts val="211"/>
              </a:spcBef>
              <a:buClr>
                <a:srgbClr val="31B6FD"/>
              </a:buClr>
              <a:buSzPct val="100000"/>
              <a:buNone/>
              <a:defRPr sz="2400">
                <a:solidFill>
                  <a:srgbClr val="FFFD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600" dirty="0">
                <a:highlight>
                  <a:srgbClr val="008080"/>
                </a:highlight>
                <a:latin typeface="Candara" panose="020E0502030303020204" pitchFamily="34" charset="0"/>
              </a:rPr>
              <a:t>This session has ended. Thank for your attendance and active participation. </a:t>
            </a:r>
            <a:r>
              <a:rPr lang="en-US" sz="3600" b="1" dirty="0">
                <a:highlight>
                  <a:srgbClr val="008080"/>
                </a:highlight>
                <a:latin typeface="Candara" panose="020E0502030303020204" pitchFamily="34" charset="0"/>
              </a:rPr>
              <a:t>IT’S ALL ABOUT YOU !</a:t>
            </a:r>
          </a:p>
        </p:txBody>
      </p:sp>
      <p:pic>
        <p:nvPicPr>
          <p:cNvPr id="96" name="Graphic 95" descr="Clapping Hands">
            <a:extLst>
              <a:ext uri="{FF2B5EF4-FFF2-40B4-BE49-F238E27FC236}">
                <a16:creationId xmlns:a16="http://schemas.microsoft.com/office/drawing/2014/main" id="{2356A549-C8DD-4963-B80F-8B56C9ABC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3123" y="1662682"/>
            <a:ext cx="3521122" cy="352112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440A-B42F-410D-A1EA-899FDB23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091"/>
            <a:ext cx="10515600" cy="761310"/>
          </a:xfrm>
        </p:spPr>
        <p:txBody>
          <a:bodyPr/>
          <a:lstStyle/>
          <a:p>
            <a:pPr algn="ctr"/>
            <a:r>
              <a:rPr lang="en-GB" b="1" dirty="0">
                <a:highlight>
                  <a:srgbClr val="00FFFF"/>
                </a:highlight>
                <a:latin typeface="Tw Cen MT" panose="020B0602020104020603" pitchFamily="34" charset="0"/>
              </a:rPr>
              <a:t>Bibliography</a:t>
            </a:r>
            <a:r>
              <a:rPr lang="en-GB" b="1" dirty="0">
                <a:highlight>
                  <a:srgbClr val="00FFFF"/>
                </a:highlight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8DA2-49CB-4896-9987-642256A3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8" y="1126435"/>
            <a:ext cx="11277600" cy="5578474"/>
          </a:xfrm>
        </p:spPr>
        <p:txBody>
          <a:bodyPr>
            <a:normAutofit fontScale="40000" lnSpcReduction="20000"/>
          </a:bodyPr>
          <a:lstStyle/>
          <a:p>
            <a:endParaRPr lang="en-GB" dirty="0"/>
          </a:p>
          <a:p>
            <a:r>
              <a:rPr lang="en-GB" sz="3500" dirty="0">
                <a:latin typeface="Tw Cen MT" panose="020B0602020104020603" pitchFamily="34" charset="0"/>
              </a:rPr>
              <a:t>The Royal Literary Fund. (2019). </a:t>
            </a:r>
            <a:r>
              <a:rPr lang="en-GB" sz="3500" i="1" dirty="0">
                <a:latin typeface="Tw Cen MT" panose="020B0602020104020603" pitchFamily="34" charset="0"/>
              </a:rPr>
              <a:t>The structure of a literature review</a:t>
            </a:r>
            <a:r>
              <a:rPr lang="en-GB" sz="3500" dirty="0">
                <a:latin typeface="Tw Cen MT" panose="020B0602020104020603" pitchFamily="34" charset="0"/>
              </a:rPr>
              <a:t>. [online] Available at: https://www.rlf.org.uk/resources/the-structure-of-a-literature-review/ [Accessed 19 Nov. 2019].</a:t>
            </a:r>
          </a:p>
          <a:p>
            <a:endParaRPr lang="en-GB" sz="3500" dirty="0">
              <a:latin typeface="Tw Cen MT" panose="020B0602020104020603" pitchFamily="34" charset="0"/>
            </a:endParaRPr>
          </a:p>
          <a:p>
            <a:r>
              <a:rPr lang="en-GB" sz="3500" dirty="0">
                <a:latin typeface="Tw Cen MT" panose="020B0602020104020603" pitchFamily="34" charset="0"/>
              </a:rPr>
              <a:t>Uscupstate.libguides.com. (2019). </a:t>
            </a:r>
            <a:r>
              <a:rPr lang="en-GB" sz="3500" i="1" dirty="0" err="1">
                <a:latin typeface="Tw Cen MT" panose="020B0602020104020603" pitchFamily="34" charset="0"/>
              </a:rPr>
              <a:t>LibGuides</a:t>
            </a:r>
            <a:r>
              <a:rPr lang="en-GB" sz="3500" i="1" dirty="0">
                <a:latin typeface="Tw Cen MT" panose="020B0602020104020603" pitchFamily="34" charset="0"/>
              </a:rPr>
              <a:t>: Literature Review: Purpose of a Literature Review</a:t>
            </a:r>
            <a:r>
              <a:rPr lang="en-GB" sz="3500" dirty="0">
                <a:latin typeface="Tw Cen MT" panose="020B0602020104020603" pitchFamily="34" charset="0"/>
              </a:rPr>
              <a:t>. [online] Available at: https://uscupstate.libguides.com/c.php?g=627058&amp;p=4389968 [Accessed 19 Nov. 2019].</a:t>
            </a:r>
          </a:p>
          <a:p>
            <a:r>
              <a:rPr lang="en-GB" sz="3500" dirty="0" err="1">
                <a:latin typeface="Tw Cen MT" panose="020B0602020104020603" pitchFamily="34" charset="0"/>
              </a:rPr>
              <a:t>Scribbr</a:t>
            </a:r>
            <a:r>
              <a:rPr lang="en-GB" sz="3500" dirty="0">
                <a:latin typeface="Tw Cen MT" panose="020B0602020104020603" pitchFamily="34" charset="0"/>
              </a:rPr>
              <a:t>. (2019). </a:t>
            </a:r>
            <a:r>
              <a:rPr lang="en-GB" sz="3500" i="1" dirty="0">
                <a:latin typeface="Tw Cen MT" panose="020B0602020104020603" pitchFamily="34" charset="0"/>
              </a:rPr>
              <a:t>Reliability vs Validity in Research | Differences, Types and Examples</a:t>
            </a:r>
            <a:r>
              <a:rPr lang="en-GB" sz="3500" dirty="0">
                <a:latin typeface="Tw Cen MT" panose="020B0602020104020603" pitchFamily="34" charset="0"/>
              </a:rPr>
              <a:t>. [online] Available at: https://www.scribbr.com/methodology/reliability-vs-validity/ [Accessed 19 Nov. 2019].</a:t>
            </a:r>
          </a:p>
          <a:p>
            <a:endParaRPr lang="en-GB" sz="3500" dirty="0">
              <a:latin typeface="Tw Cen MT" panose="020B0602020104020603" pitchFamily="34" charset="0"/>
            </a:endParaRPr>
          </a:p>
          <a:p>
            <a:r>
              <a:rPr lang="en-GB" sz="3500" dirty="0" err="1">
                <a:latin typeface="Tw Cen MT" panose="020B0602020104020603" pitchFamily="34" charset="0"/>
              </a:rPr>
              <a:t>Golafshani</a:t>
            </a:r>
            <a:r>
              <a:rPr lang="en-GB" sz="3500" dirty="0">
                <a:latin typeface="Tw Cen MT" panose="020B0602020104020603" pitchFamily="34" charset="0"/>
              </a:rPr>
              <a:t>, N., 2003. Understanding reliability and validity in qualitative research. </a:t>
            </a:r>
            <a:r>
              <a:rPr lang="en-GB" sz="3500" i="1" dirty="0">
                <a:latin typeface="Tw Cen MT" panose="020B0602020104020603" pitchFamily="34" charset="0"/>
              </a:rPr>
              <a:t>The qualitative report</a:t>
            </a:r>
            <a:r>
              <a:rPr lang="en-GB" sz="3500" dirty="0">
                <a:latin typeface="Tw Cen MT" panose="020B0602020104020603" pitchFamily="34" charset="0"/>
              </a:rPr>
              <a:t>, </a:t>
            </a:r>
            <a:r>
              <a:rPr lang="en-GB" sz="3500" i="1" dirty="0">
                <a:latin typeface="Tw Cen MT" panose="020B0602020104020603" pitchFamily="34" charset="0"/>
              </a:rPr>
              <a:t>8</a:t>
            </a:r>
            <a:r>
              <a:rPr lang="en-GB" sz="3500" dirty="0">
                <a:latin typeface="Tw Cen MT" panose="020B0602020104020603" pitchFamily="34" charset="0"/>
              </a:rPr>
              <a:t>(4), pp.597-606.</a:t>
            </a:r>
          </a:p>
          <a:p>
            <a:endParaRPr lang="en-GB" sz="3500" dirty="0">
              <a:latin typeface="Tw Cen MT" panose="020B0602020104020603" pitchFamily="34" charset="0"/>
            </a:endParaRPr>
          </a:p>
          <a:p>
            <a:endParaRPr lang="en-GB" sz="3500" dirty="0">
              <a:latin typeface="Tw Cen MT" panose="020B0602020104020603" pitchFamily="34" charset="0"/>
            </a:endParaRPr>
          </a:p>
          <a:p>
            <a:r>
              <a:rPr lang="en-GB" sz="3500" dirty="0">
                <a:latin typeface="Tw Cen MT" panose="020B0602020104020603" pitchFamily="34" charset="0"/>
              </a:rPr>
              <a:t>Cronin, P., Ryan, F. and Coughlan, M., 2008. Undertaking a literature review: a step-by-step approach. </a:t>
            </a:r>
            <a:r>
              <a:rPr lang="en-GB" sz="3500" i="1" dirty="0">
                <a:latin typeface="Tw Cen MT" panose="020B0602020104020603" pitchFamily="34" charset="0"/>
              </a:rPr>
              <a:t>British journal of nursing</a:t>
            </a:r>
            <a:r>
              <a:rPr lang="en-GB" sz="3500" dirty="0">
                <a:latin typeface="Tw Cen MT" panose="020B0602020104020603" pitchFamily="34" charset="0"/>
              </a:rPr>
              <a:t>, </a:t>
            </a:r>
            <a:r>
              <a:rPr lang="en-GB" sz="3500" i="1" dirty="0">
                <a:latin typeface="Tw Cen MT" panose="020B0602020104020603" pitchFamily="34" charset="0"/>
              </a:rPr>
              <a:t>17</a:t>
            </a:r>
            <a:r>
              <a:rPr lang="en-GB" sz="3500" dirty="0">
                <a:latin typeface="Tw Cen MT" panose="020B0602020104020603" pitchFamily="34" charset="0"/>
              </a:rPr>
              <a:t>(1), pp.38-43.</a:t>
            </a:r>
          </a:p>
          <a:p>
            <a:r>
              <a:rPr lang="en-GB" sz="3500" dirty="0" err="1">
                <a:latin typeface="Tw Cen MT" panose="020B0602020104020603" pitchFamily="34" charset="0"/>
              </a:rPr>
              <a:t>Golafshani</a:t>
            </a:r>
            <a:r>
              <a:rPr lang="en-GB" sz="3500" dirty="0">
                <a:latin typeface="Tw Cen MT" panose="020B0602020104020603" pitchFamily="34" charset="0"/>
              </a:rPr>
              <a:t>, N., 2003. Understanding reliability and validity in qualitative research. </a:t>
            </a:r>
            <a:r>
              <a:rPr lang="en-GB" sz="3500" i="1" dirty="0">
                <a:latin typeface="Tw Cen MT" panose="020B0602020104020603" pitchFamily="34" charset="0"/>
              </a:rPr>
              <a:t>The qualitative report</a:t>
            </a:r>
            <a:r>
              <a:rPr lang="en-GB" sz="3500" dirty="0">
                <a:latin typeface="Tw Cen MT" panose="020B0602020104020603" pitchFamily="34" charset="0"/>
              </a:rPr>
              <a:t>, </a:t>
            </a:r>
            <a:r>
              <a:rPr lang="en-GB" sz="3500" i="1" dirty="0">
                <a:latin typeface="Tw Cen MT" panose="020B0602020104020603" pitchFamily="34" charset="0"/>
              </a:rPr>
              <a:t>8</a:t>
            </a:r>
            <a:r>
              <a:rPr lang="en-GB" sz="3500" dirty="0">
                <a:latin typeface="Tw Cen MT" panose="020B0602020104020603" pitchFamily="34" charset="0"/>
              </a:rPr>
              <a:t>(4), pp.597-606.</a:t>
            </a:r>
          </a:p>
          <a:p>
            <a:endParaRPr lang="en-GB" sz="3500" dirty="0">
              <a:latin typeface="Tw Cen MT" panose="020B0602020104020603" pitchFamily="34" charset="0"/>
            </a:endParaRPr>
          </a:p>
          <a:p>
            <a:r>
              <a:rPr lang="en-GB" sz="3500" dirty="0" err="1">
                <a:latin typeface="Tw Cen MT" panose="020B0602020104020603" pitchFamily="34" charset="0"/>
              </a:rPr>
              <a:t>McCusker</a:t>
            </a:r>
            <a:r>
              <a:rPr lang="en-GB" sz="3500" dirty="0">
                <a:latin typeface="Tw Cen MT" panose="020B0602020104020603" pitchFamily="34" charset="0"/>
              </a:rPr>
              <a:t>, K. and </a:t>
            </a:r>
            <a:r>
              <a:rPr lang="en-GB" sz="3500" dirty="0" err="1">
                <a:latin typeface="Tw Cen MT" panose="020B0602020104020603" pitchFamily="34" charset="0"/>
              </a:rPr>
              <a:t>Gunaydin</a:t>
            </a:r>
            <a:r>
              <a:rPr lang="en-GB" sz="3500" dirty="0">
                <a:latin typeface="Tw Cen MT" panose="020B0602020104020603" pitchFamily="34" charset="0"/>
              </a:rPr>
              <a:t>, S., 2015. Research using qualitative, quantitative or mixed methods and choice based on the research. </a:t>
            </a:r>
            <a:r>
              <a:rPr lang="en-GB" sz="3500" i="1" dirty="0">
                <a:latin typeface="Tw Cen MT" panose="020B0602020104020603" pitchFamily="34" charset="0"/>
              </a:rPr>
              <a:t>Perfusion</a:t>
            </a:r>
            <a:r>
              <a:rPr lang="en-GB" sz="3500" dirty="0">
                <a:latin typeface="Tw Cen MT" panose="020B0602020104020603" pitchFamily="34" charset="0"/>
              </a:rPr>
              <a:t>, </a:t>
            </a:r>
            <a:r>
              <a:rPr lang="en-GB" sz="3500" i="1" dirty="0">
                <a:latin typeface="Tw Cen MT" panose="020B0602020104020603" pitchFamily="34" charset="0"/>
              </a:rPr>
              <a:t>30</a:t>
            </a:r>
            <a:r>
              <a:rPr lang="en-GB" sz="3500" dirty="0">
                <a:latin typeface="Tw Cen MT" panose="020B0602020104020603" pitchFamily="34" charset="0"/>
              </a:rPr>
              <a:t>(7), pp.537-542.</a:t>
            </a:r>
          </a:p>
          <a:p>
            <a:endParaRPr lang="en-GB" sz="3500" dirty="0">
              <a:latin typeface="Tw Cen MT" panose="020B0602020104020603" pitchFamily="34" charset="0"/>
            </a:endParaRPr>
          </a:p>
          <a:p>
            <a:r>
              <a:rPr lang="en-GB" sz="3500" dirty="0" err="1">
                <a:latin typeface="Tw Cen MT" panose="020B0602020104020603" pitchFamily="34" charset="0"/>
              </a:rPr>
              <a:t>Scribbr</a:t>
            </a:r>
            <a:r>
              <a:rPr lang="en-GB" sz="3500" dirty="0">
                <a:latin typeface="Tw Cen MT" panose="020B0602020104020603" pitchFamily="34" charset="0"/>
              </a:rPr>
              <a:t>. (2019). </a:t>
            </a:r>
            <a:r>
              <a:rPr lang="en-GB" sz="3500" i="1" dirty="0">
                <a:latin typeface="Tw Cen MT" panose="020B0602020104020603" pitchFamily="34" charset="0"/>
              </a:rPr>
              <a:t>Reliability vs Validity in Research | Differences, Types and Examples</a:t>
            </a:r>
            <a:r>
              <a:rPr lang="en-GB" sz="3500" dirty="0">
                <a:latin typeface="Tw Cen MT" panose="020B0602020104020603" pitchFamily="34" charset="0"/>
              </a:rPr>
              <a:t>. [online] Available at: https://www.scribbr.com/methodology/reliability-vs-validity/ [Accessed 19 Nov. 2019].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AC29C-9363-41C1-B834-FD2D863B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8786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43C9-9B6A-49F0-B5AA-1AF522D8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14" y="132522"/>
            <a:ext cx="7540487" cy="954155"/>
          </a:xfrm>
        </p:spPr>
        <p:txBody>
          <a:bodyPr/>
          <a:lstStyle/>
          <a:p>
            <a:pPr algn="ctr"/>
            <a:r>
              <a:rPr lang="en-GB" b="1" dirty="0">
                <a:highlight>
                  <a:srgbClr val="00FFFF"/>
                </a:highlight>
              </a:rPr>
              <a:t>Bibliography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C6903-4955-483D-B80D-2FC97599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272209"/>
            <a:ext cx="11035748" cy="5220666"/>
          </a:xfrm>
        </p:spPr>
        <p:txBody>
          <a:bodyPr>
            <a:normAutofit fontScale="40000" lnSpcReduction="20000"/>
          </a:bodyPr>
          <a:lstStyle/>
          <a:p>
            <a:r>
              <a:rPr lang="en-GB" sz="5000" dirty="0"/>
              <a:t>Williamson, G.R., Bellman, L. and Webster, J., 2011. </a:t>
            </a:r>
            <a:r>
              <a:rPr lang="en-GB" sz="5000" i="1" dirty="0"/>
              <a:t>Action research in nursing and healthcare</a:t>
            </a:r>
            <a:r>
              <a:rPr lang="en-GB" sz="5000" dirty="0"/>
              <a:t>. Sage.</a:t>
            </a:r>
          </a:p>
          <a:p>
            <a:endParaRPr lang="en-GB" sz="5000" dirty="0"/>
          </a:p>
          <a:p>
            <a:r>
              <a:rPr lang="en-GB" sz="5000" dirty="0"/>
              <a:t>Meyer, J., 2000. Using qualitative methods in health related action research. </a:t>
            </a:r>
            <a:r>
              <a:rPr lang="en-GB" sz="5000" i="1" dirty="0" err="1"/>
              <a:t>Bmj</a:t>
            </a:r>
            <a:r>
              <a:rPr lang="en-GB" sz="5000" dirty="0"/>
              <a:t>, </a:t>
            </a:r>
            <a:r>
              <a:rPr lang="en-GB" sz="5000" i="1" dirty="0"/>
              <a:t>320</a:t>
            </a:r>
            <a:r>
              <a:rPr lang="en-GB" sz="5000" dirty="0"/>
              <a:t>(7228), pp.178-181.</a:t>
            </a:r>
          </a:p>
          <a:p>
            <a:endParaRPr lang="en-GB" sz="5000" dirty="0"/>
          </a:p>
          <a:p>
            <a:r>
              <a:rPr lang="en-GB" sz="5000" dirty="0"/>
              <a:t>Libguides.ithaca.edu. (2019). </a:t>
            </a:r>
            <a:r>
              <a:rPr lang="en-GB" sz="5000" i="1" dirty="0" err="1"/>
              <a:t>LibGuides</a:t>
            </a:r>
            <a:r>
              <a:rPr lang="en-GB" sz="5000" i="1" dirty="0"/>
              <a:t>: Research 101: Primary and Secondary Sources</a:t>
            </a:r>
            <a:r>
              <a:rPr lang="en-GB" sz="5000" dirty="0"/>
              <a:t>. [online] Available at: https://libguides.ithaca.edu/research101/primary [Accessed 12 Nov. 2019].</a:t>
            </a:r>
          </a:p>
          <a:p>
            <a:r>
              <a:rPr lang="en-GB" sz="5000" dirty="0" err="1"/>
              <a:t>Hox</a:t>
            </a:r>
            <a:r>
              <a:rPr lang="en-GB" sz="5000" dirty="0"/>
              <a:t>, J.J. and </a:t>
            </a:r>
            <a:r>
              <a:rPr lang="en-GB" sz="5000" dirty="0" err="1"/>
              <a:t>Boeije</a:t>
            </a:r>
            <a:r>
              <a:rPr lang="en-GB" sz="5000" dirty="0"/>
              <a:t>, H.R., 2005. Data collection, primary versus secondary.</a:t>
            </a:r>
          </a:p>
          <a:p>
            <a:endParaRPr lang="en-GB" sz="5000" dirty="0"/>
          </a:p>
          <a:p>
            <a:r>
              <a:rPr lang="en-GB" sz="5000" dirty="0"/>
              <a:t>Bryman, A., 2006. Integrating quantitative and qualitative research: how is it done?. </a:t>
            </a:r>
            <a:r>
              <a:rPr lang="en-GB" sz="5000" i="1" dirty="0"/>
              <a:t>Qualitative research</a:t>
            </a:r>
            <a:r>
              <a:rPr lang="en-GB" sz="5000" dirty="0"/>
              <a:t>, </a:t>
            </a:r>
            <a:r>
              <a:rPr lang="en-GB" sz="5000" i="1" dirty="0"/>
              <a:t>6</a:t>
            </a:r>
            <a:r>
              <a:rPr lang="en-GB" sz="5000" dirty="0"/>
              <a:t>(1), pp.97-113.</a:t>
            </a:r>
          </a:p>
          <a:p>
            <a:endParaRPr lang="en-GB" sz="5000" dirty="0"/>
          </a:p>
          <a:p>
            <a:r>
              <a:rPr lang="en-GB" sz="5000" dirty="0" err="1"/>
              <a:t>McCusker</a:t>
            </a:r>
            <a:r>
              <a:rPr lang="en-GB" sz="5000" dirty="0"/>
              <a:t>, K. and </a:t>
            </a:r>
            <a:r>
              <a:rPr lang="en-GB" sz="5000" dirty="0" err="1"/>
              <a:t>Gunaydin</a:t>
            </a:r>
            <a:r>
              <a:rPr lang="en-GB" sz="5000" dirty="0"/>
              <a:t>, S., 2015. Research using qualitative, quantitative or mixed methods and choice based on the research. </a:t>
            </a:r>
            <a:r>
              <a:rPr lang="en-GB" sz="5000" i="1" dirty="0"/>
              <a:t>Perfusion</a:t>
            </a:r>
            <a:r>
              <a:rPr lang="en-GB" sz="5000" dirty="0"/>
              <a:t>, </a:t>
            </a:r>
            <a:r>
              <a:rPr lang="en-GB" sz="5000" i="1" dirty="0"/>
              <a:t>30</a:t>
            </a:r>
            <a:r>
              <a:rPr lang="en-GB" sz="5000" dirty="0"/>
              <a:t>(7), pp.537-542.</a:t>
            </a:r>
          </a:p>
          <a:p>
            <a:endParaRPr lang="en-GB" sz="5000" dirty="0"/>
          </a:p>
          <a:p>
            <a:r>
              <a:rPr lang="en-GB" sz="5000" dirty="0"/>
              <a:t>Lieber, E., 2009. Mixing qualitative and quantitative methods: Insights into design and analysis issues. </a:t>
            </a:r>
            <a:r>
              <a:rPr lang="en-GB" sz="5000" i="1" dirty="0"/>
              <a:t>Journal of Ethnographic &amp; Qualitative Research</a:t>
            </a:r>
            <a:r>
              <a:rPr lang="en-GB" sz="5000" dirty="0"/>
              <a:t>, </a:t>
            </a:r>
            <a:r>
              <a:rPr lang="en-GB" sz="5000" i="1" dirty="0"/>
              <a:t>3</a:t>
            </a:r>
            <a:r>
              <a:rPr lang="en-GB" sz="5000" dirty="0"/>
              <a:t>(4).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DE3D3-3276-4544-A9B6-20EC972F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347814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0A1E4033-03AC-4DCE-BD25-C1513325F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0" b="1250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A6DBC8B-299D-4A50-BAD9-AF0275F8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i="1" dirty="0">
                <a:solidFill>
                  <a:schemeClr val="bg1"/>
                </a:solidFill>
                <a:highlight>
                  <a:srgbClr val="008080"/>
                </a:highlight>
                <a:latin typeface="Tw Cen MT" panose="020B0602020104020603" pitchFamily="34" charset="0"/>
              </a:rPr>
              <a:t>Getting Started </a:t>
            </a:r>
          </a:p>
          <a:p>
            <a:r>
              <a:rPr lang="en-GB" sz="3200" dirty="0">
                <a:latin typeface="Tw Cen MT" panose="020B0602020104020603" pitchFamily="34" charset="0"/>
              </a:rPr>
              <a:t>Once you are clear on what specific areas/issues your literature review will cover, you should start by searching for relevant reading material. </a:t>
            </a:r>
          </a:p>
          <a:p>
            <a:r>
              <a:rPr lang="en-GB" sz="3200" dirty="0">
                <a:latin typeface="Tw Cen MT" panose="020B0602020104020603" pitchFamily="34" charset="0"/>
              </a:rPr>
              <a:t>You should aim to use a variety of different </a:t>
            </a:r>
            <a:r>
              <a:rPr lang="en-GB" sz="3200" dirty="0">
                <a:solidFill>
                  <a:schemeClr val="bg1"/>
                </a:solidFill>
                <a:highlight>
                  <a:srgbClr val="008080"/>
                </a:highlight>
                <a:latin typeface="Tw Cen MT" panose="020B0602020104020603" pitchFamily="34" charset="0"/>
              </a:rPr>
              <a:t>types of sources</a:t>
            </a:r>
            <a:r>
              <a:rPr lang="en-GB" sz="3200" dirty="0">
                <a:latin typeface="Tw Cen MT" panose="020B0602020104020603" pitchFamily="34" charset="0"/>
              </a:rPr>
              <a:t>, which can include, but is not limited to:</a:t>
            </a:r>
          </a:p>
          <a:p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93BD1-2BF4-4C73-B9CA-0E552A2C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7610" y="6356350"/>
            <a:ext cx="30167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313315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GB" b="1" i="1" dirty="0"/>
              <a:t>Homework</a:t>
            </a:r>
            <a:br>
              <a:rPr lang="en-GB" b="1" i="1" dirty="0"/>
            </a:br>
            <a:r>
              <a:rPr lang="en-GB" b="1" i="1" dirty="0"/>
              <a:t>Reading techniques</a:t>
            </a:r>
          </a:p>
        </p:txBody>
      </p:sp>
      <p:cxnSp>
        <p:nvCxnSpPr>
          <p:cNvPr id="24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GB" sz="3200" b="1" dirty="0"/>
              <a:t>Scanning</a:t>
            </a:r>
          </a:p>
          <a:p>
            <a:r>
              <a:rPr lang="en-GB" sz="3200" b="1" dirty="0"/>
              <a:t>Skimming </a:t>
            </a:r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75406-1844-4746-8410-686F7B53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/>
              <a:t>Created by Tayo Alebiosu</a:t>
            </a:r>
          </a:p>
        </p:txBody>
      </p:sp>
      <p:pic>
        <p:nvPicPr>
          <p:cNvPr id="26" name="Picture 6" descr="Neat empty education desk">
            <a:extLst>
              <a:ext uri="{FF2B5EF4-FFF2-40B4-BE49-F238E27FC236}">
                <a16:creationId xmlns:a16="http://schemas.microsoft.com/office/drawing/2014/main" id="{5B1FAB85-1BEC-4494-99FC-02EE9C4B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03" r="16849" b="-1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4AE3A1F-BA03-4CBD-B205-560B51759306}"/>
              </a:ext>
            </a:extLst>
          </p:cNvPr>
          <p:cNvSpPr/>
          <p:nvPr/>
        </p:nvSpPr>
        <p:spPr>
          <a:xfrm rot="20925636">
            <a:off x="3578087" y="1825625"/>
            <a:ext cx="7195930" cy="416435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2800"/>
              <a:t>In pairs, explain</a:t>
            </a:r>
          </a:p>
          <a:p>
            <a:pPr algn="ctr">
              <a:spcAft>
                <a:spcPts val="600"/>
              </a:spcAft>
            </a:pPr>
            <a:r>
              <a:rPr lang="en-GB" sz="2800"/>
              <a:t>Why are these important when carrying out a literature review?</a:t>
            </a:r>
          </a:p>
          <a:p>
            <a:pPr algn="ctr">
              <a:spcAft>
                <a:spcPts val="600"/>
              </a:spcAft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175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B077-20BA-4D0A-886C-7F78016E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99" y="281065"/>
            <a:ext cx="6475002" cy="6285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dirty="0"/>
              <a:t>SKIMMING &amp; SCANNING</a:t>
            </a:r>
          </a:p>
          <a:p>
            <a:endParaRPr lang="en-GB" sz="2600" dirty="0"/>
          </a:p>
          <a:p>
            <a:r>
              <a:rPr lang="en-GB" sz="2600" dirty="0"/>
              <a:t>Skimming and scanning are</a:t>
            </a:r>
            <a:r>
              <a:rPr lang="en-GB" sz="2600" dirty="0">
                <a:highlight>
                  <a:srgbClr val="FFFF00"/>
                </a:highlight>
              </a:rPr>
              <a:t> reading techniques</a:t>
            </a:r>
            <a:r>
              <a:rPr lang="en-GB" sz="2600" dirty="0"/>
              <a:t> that use rapid eye movement and keywords to move quickly through text for slightly different purposes. </a:t>
            </a:r>
          </a:p>
          <a:p>
            <a:r>
              <a:rPr lang="en-GB" sz="2600" dirty="0"/>
              <a:t>Skimming is reading rapidly in order to get a </a:t>
            </a:r>
            <a:r>
              <a:rPr lang="en-GB" sz="2600" dirty="0">
                <a:highlight>
                  <a:srgbClr val="00FFFF"/>
                </a:highlight>
              </a:rPr>
              <a:t>general overview </a:t>
            </a:r>
            <a:r>
              <a:rPr lang="en-GB" sz="2600" dirty="0"/>
              <a:t>of the material. </a:t>
            </a:r>
          </a:p>
          <a:p>
            <a:r>
              <a:rPr lang="en-GB" sz="2600" dirty="0"/>
              <a:t>Scanning is reading rapidly in order to find </a:t>
            </a:r>
            <a:r>
              <a:rPr lang="en-GB" sz="2600" dirty="0">
                <a:highlight>
                  <a:srgbClr val="FF00FF"/>
                </a:highlight>
              </a:rPr>
              <a:t>specific facts. </a:t>
            </a:r>
          </a:p>
          <a:p>
            <a:r>
              <a:rPr lang="en-GB" sz="2600" dirty="0"/>
              <a:t>While skimming tells you what general information is within a section, scanning helps you locate a particular fact. </a:t>
            </a:r>
          </a:p>
          <a:p>
            <a:r>
              <a:rPr lang="en-GB" sz="2600" dirty="0"/>
              <a:t>Skimming is like </a:t>
            </a:r>
            <a:r>
              <a:rPr lang="en-GB" sz="2600" dirty="0" err="1"/>
              <a:t>snorkeling</a:t>
            </a:r>
            <a:r>
              <a:rPr lang="en-GB" sz="2600" dirty="0"/>
              <a:t>, and scanning is more like pearl diving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F32716-4016-411C-97E3-FE415E6B6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7184" y="2286489"/>
            <a:ext cx="3781051" cy="2511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898D0D1-52E6-4415-830B-1D0A74C9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292100"/>
            <a:ext cx="9080500" cy="5338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latin typeface="Tw Cen MT" panose="020B0602020104020603" pitchFamily="34" charset="0"/>
              </a:rPr>
              <a:t>Skimming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Skimming often refers to the way in which one reads at a faster rate to gain the </a:t>
            </a:r>
            <a:r>
              <a:rPr lang="en-GB" sz="2400" dirty="0">
                <a:highlight>
                  <a:srgbClr val="FF00FF"/>
                </a:highlight>
                <a:latin typeface="Tw Cen MT" panose="020B0602020104020603" pitchFamily="34" charset="0"/>
              </a:rPr>
              <a:t>general idea </a:t>
            </a:r>
            <a:r>
              <a:rPr lang="en-GB" sz="2400" dirty="0">
                <a:latin typeface="Tw Cen MT" panose="020B0602020104020603" pitchFamily="34" charset="0"/>
              </a:rPr>
              <a:t>about the text without paying heed to the intentional and detailed meaning of the text.</a:t>
            </a:r>
          </a:p>
          <a:p>
            <a:endParaRPr lang="en-GB" sz="24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GB" sz="2400" dirty="0">
                <a:highlight>
                  <a:srgbClr val="FFFF00"/>
                </a:highlight>
                <a:latin typeface="Tw Cen MT" panose="020B0602020104020603" pitchFamily="34" charset="0"/>
              </a:rPr>
              <a:t>For Example </a:t>
            </a:r>
            <a:r>
              <a:rPr lang="en-GB" sz="2400" dirty="0">
                <a:latin typeface="Tw Cen MT" panose="020B0602020104020603" pitchFamily="34" charset="0"/>
              </a:rPr>
              <a:t>- When one reads the text only in order to understand the thesis statement, in one or two lines.</a:t>
            </a:r>
          </a:p>
          <a:p>
            <a:endParaRPr lang="en-GB" sz="2400" dirty="0">
              <a:latin typeface="Tw Cen MT" panose="020B0602020104020603" pitchFamily="34" charset="0"/>
            </a:endParaRPr>
          </a:p>
          <a:p>
            <a:r>
              <a:rPr lang="en-GB" sz="2400" dirty="0">
                <a:latin typeface="Tw Cen MT" panose="020B0602020104020603" pitchFamily="34" charset="0"/>
              </a:rPr>
              <a:t>Skimming is achieved by reading that text only which is considered to be relevant.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Skimming requires a lower understanding of word recognition than compared to scanning.</a:t>
            </a:r>
          </a:p>
          <a:p>
            <a:r>
              <a:rPr lang="en-GB" sz="2400" dirty="0">
                <a:highlight>
                  <a:srgbClr val="FF00FF"/>
                </a:highlight>
                <a:latin typeface="Tw Cen MT" panose="020B0602020104020603" pitchFamily="34" charset="0"/>
              </a:rPr>
              <a:t>Procedure</a:t>
            </a:r>
            <a:r>
              <a:rPr lang="en-GB" sz="2400" dirty="0">
                <a:latin typeface="Tw Cen MT" panose="020B0602020104020603" pitchFamily="34" charset="0"/>
              </a:rPr>
              <a:t> - Read the introductory paragraph and the conclusion paragraph very carefully. You should search for </a:t>
            </a:r>
            <a:r>
              <a:rPr lang="en-GB" sz="2400" b="1" dirty="0">
                <a:latin typeface="Tw Cen MT" panose="020B0602020104020603" pitchFamily="34" charset="0"/>
              </a:rPr>
              <a:t>headings</a:t>
            </a:r>
            <a:r>
              <a:rPr lang="en-GB" sz="2400" dirty="0">
                <a:latin typeface="Tw Cen MT" panose="020B0602020104020603" pitchFamily="34" charset="0"/>
              </a:rPr>
              <a:t> and subheadings to get a good grasp of the idea.</a:t>
            </a:r>
          </a:p>
        </p:txBody>
      </p:sp>
      <p:pic>
        <p:nvPicPr>
          <p:cNvPr id="18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E1BE5869-E351-4C1E-88D6-D140DBC6B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10" r="-1" b="-1"/>
          <a:stretch/>
        </p:blipFill>
        <p:spPr>
          <a:xfrm>
            <a:off x="8839200" y="3510088"/>
            <a:ext cx="3352800" cy="3347912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35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55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1195DB-ABE2-46B1-84C1-74E2A745B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469900"/>
            <a:ext cx="6362699" cy="6083300"/>
          </a:xfrm>
        </p:spPr>
        <p:txBody>
          <a:bodyPr>
            <a:normAutofit/>
          </a:bodyPr>
          <a:lstStyle/>
          <a:p>
            <a:endParaRPr lang="en-GB" sz="1800" dirty="0">
              <a:latin typeface="Tw Cen MT" panose="020B0602020104020603" pitchFamily="34" charset="0"/>
            </a:endParaRPr>
          </a:p>
          <a:p>
            <a:r>
              <a:rPr lang="en-GB" sz="2400" dirty="0">
                <a:latin typeface="Tw Cen MT" panose="020B0602020104020603" pitchFamily="34" charset="0"/>
              </a:rPr>
              <a:t>Use skimming in previewing (reading before you read), reviewing (reading after you read), </a:t>
            </a:r>
            <a:r>
              <a:rPr lang="en-GB" sz="2400" dirty="0">
                <a:highlight>
                  <a:srgbClr val="FF00FF"/>
                </a:highlight>
                <a:latin typeface="Tw Cen MT" panose="020B0602020104020603" pitchFamily="34" charset="0"/>
              </a:rPr>
              <a:t>determining the main idea</a:t>
            </a:r>
            <a:r>
              <a:rPr lang="en-GB" sz="2400" dirty="0">
                <a:latin typeface="Tw Cen MT" panose="020B0602020104020603" pitchFamily="34" charset="0"/>
              </a:rPr>
              <a:t> from a long selection you don't wish to read, or when trying to find source material for a research paper.</a:t>
            </a:r>
          </a:p>
          <a:p>
            <a:pPr marL="0" indent="0">
              <a:buNone/>
            </a:pPr>
            <a:r>
              <a:rPr lang="en-GB" sz="2400" dirty="0">
                <a:highlight>
                  <a:srgbClr val="FFFF00"/>
                </a:highlight>
                <a:latin typeface="Tw Cen MT" panose="020B0602020104020603" pitchFamily="34" charset="0"/>
              </a:rPr>
              <a:t>Skimming to save time</a:t>
            </a:r>
          </a:p>
          <a:p>
            <a:pPr marL="0" indent="0">
              <a:buNone/>
            </a:pPr>
            <a:r>
              <a:rPr lang="en-GB" sz="2400" dirty="0">
                <a:latin typeface="Tw Cen MT" panose="020B0602020104020603" pitchFamily="34" charset="0"/>
              </a:rPr>
              <a:t>To skim, prepare yourself to move rapidly through the pages. You will not read every word; you will pay special attention to typographical cues-</a:t>
            </a:r>
            <a:r>
              <a:rPr lang="en-GB" sz="2400" dirty="0">
                <a:solidFill>
                  <a:schemeClr val="bg1"/>
                </a:solidFill>
                <a:highlight>
                  <a:srgbClr val="008080"/>
                </a:highlight>
                <a:latin typeface="Tw Cen MT" panose="020B0602020104020603" pitchFamily="34" charset="0"/>
              </a:rPr>
              <a:t>heading</a:t>
            </a:r>
            <a:r>
              <a:rPr lang="en-GB" sz="2400" dirty="0">
                <a:highlight>
                  <a:srgbClr val="008080"/>
                </a:highlight>
                <a:latin typeface="Tw Cen MT" panose="020B0602020104020603" pitchFamily="34" charset="0"/>
              </a:rPr>
              <a:t>s</a:t>
            </a:r>
            <a:r>
              <a:rPr lang="en-GB" sz="2400" dirty="0">
                <a:latin typeface="Tw Cen MT" panose="020B0602020104020603" pitchFamily="34" charset="0"/>
              </a:rPr>
              <a:t>, </a:t>
            </a:r>
            <a:r>
              <a:rPr lang="en-GB" sz="2400" dirty="0">
                <a:highlight>
                  <a:srgbClr val="00FFFF"/>
                </a:highlight>
                <a:latin typeface="Tw Cen MT" panose="020B0602020104020603" pitchFamily="34" charset="0"/>
              </a:rPr>
              <a:t>boldface</a:t>
            </a:r>
            <a:r>
              <a:rPr lang="en-GB" sz="2400" dirty="0">
                <a:latin typeface="Tw Cen MT" panose="020B0602020104020603" pitchFamily="34" charset="0"/>
              </a:rPr>
              <a:t> and </a:t>
            </a:r>
            <a:r>
              <a:rPr lang="en-GB" sz="2400" dirty="0">
                <a:highlight>
                  <a:srgbClr val="FFFF00"/>
                </a:highlight>
                <a:latin typeface="Tw Cen MT" panose="020B0602020104020603" pitchFamily="34" charset="0"/>
              </a:rPr>
              <a:t>italic type</a:t>
            </a:r>
            <a:r>
              <a:rPr lang="en-GB" sz="2400" dirty="0">
                <a:latin typeface="Tw Cen MT" panose="020B0602020104020603" pitchFamily="34" charset="0"/>
              </a:rPr>
              <a:t>, </a:t>
            </a:r>
            <a:r>
              <a:rPr lang="en-GB" sz="2400" dirty="0">
                <a:solidFill>
                  <a:schemeClr val="bg1"/>
                </a:solidFill>
                <a:highlight>
                  <a:srgbClr val="808080"/>
                </a:highlight>
                <a:latin typeface="Tw Cen MT" panose="020B0602020104020603" pitchFamily="34" charset="0"/>
              </a:rPr>
              <a:t>indenting</a:t>
            </a:r>
            <a:r>
              <a:rPr lang="en-GB" sz="2400" dirty="0">
                <a:latin typeface="Tw Cen MT" panose="020B0602020104020603" pitchFamily="34" charset="0"/>
              </a:rPr>
              <a:t>, </a:t>
            </a:r>
            <a:r>
              <a:rPr lang="en-GB" sz="2400" dirty="0">
                <a:highlight>
                  <a:srgbClr val="FF00FF"/>
                </a:highlight>
                <a:latin typeface="Tw Cen MT" panose="020B0602020104020603" pitchFamily="34" charset="0"/>
              </a:rPr>
              <a:t>bulleted</a:t>
            </a:r>
            <a:r>
              <a:rPr lang="en-GB" sz="2400" dirty="0">
                <a:latin typeface="Tw Cen MT" panose="020B0602020104020603" pitchFamily="34" charset="0"/>
              </a:rPr>
              <a:t> and </a:t>
            </a:r>
            <a:r>
              <a:rPr lang="en-GB" sz="2400" dirty="0">
                <a:solidFill>
                  <a:schemeClr val="bg1"/>
                </a:solidFill>
                <a:highlight>
                  <a:srgbClr val="808000"/>
                </a:highlight>
                <a:latin typeface="Tw Cen MT" panose="020B0602020104020603" pitchFamily="34" charset="0"/>
              </a:rPr>
              <a:t>numbered lists</a:t>
            </a:r>
            <a:r>
              <a:rPr lang="en-GB" sz="2400" dirty="0">
                <a:latin typeface="Tw Cen MT" panose="020B0602020104020603" pitchFamily="34" charset="0"/>
              </a:rPr>
              <a:t>.</a:t>
            </a:r>
          </a:p>
          <a:p>
            <a:pPr marL="0" indent="0">
              <a:buNone/>
            </a:pPr>
            <a:r>
              <a:rPr lang="en-GB" sz="2400" dirty="0">
                <a:latin typeface="Tw Cen MT" panose="020B0602020104020603" pitchFamily="34" charset="0"/>
              </a:rPr>
              <a:t>You will be alert for key words and phrases, the names of people and places, dates, nouns, and unfamiliar words.</a:t>
            </a:r>
            <a:endParaRPr lang="en-GB" sz="14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GB" sz="1400" dirty="0">
                <a:latin typeface="Tw Cen MT" panose="020B0602020104020603" pitchFamily="34" charset="0"/>
              </a:rPr>
              <a:t> </a:t>
            </a:r>
          </a:p>
        </p:txBody>
      </p:sp>
      <p:pic>
        <p:nvPicPr>
          <p:cNvPr id="17" name="Picture 4" descr="Glasses on top of a book">
            <a:extLst>
              <a:ext uri="{FF2B5EF4-FFF2-40B4-BE49-F238E27FC236}">
                <a16:creationId xmlns:a16="http://schemas.microsoft.com/office/drawing/2014/main" id="{5E0EA362-05C9-43C4-99DF-5EA257DBC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3" r="33864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0570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352FB-3B93-4A1E-9A0B-47681E8A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369" y="292100"/>
            <a:ext cx="6982931" cy="5696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w Cen MT" panose="020B0602020104020603" pitchFamily="34" charset="0"/>
              </a:rPr>
              <a:t> </a:t>
            </a:r>
            <a:r>
              <a:rPr lang="en-GB" dirty="0">
                <a:highlight>
                  <a:srgbClr val="FFFF00"/>
                </a:highlight>
                <a:latin typeface="Tw Cen MT" panose="020B0602020104020603" pitchFamily="34" charset="0"/>
              </a:rPr>
              <a:t>In general follow these steps:</a:t>
            </a:r>
          </a:p>
          <a:p>
            <a:r>
              <a:rPr lang="en-GB" dirty="0">
                <a:latin typeface="Tw Cen MT" panose="020B0602020104020603" pitchFamily="34" charset="0"/>
              </a:rPr>
              <a:t>Read the table of contents or chapter overview to learn the main divisions of ideas.</a:t>
            </a:r>
          </a:p>
          <a:p>
            <a:r>
              <a:rPr lang="en-GB" dirty="0">
                <a:latin typeface="Tw Cen MT" panose="020B0602020104020603" pitchFamily="34" charset="0"/>
              </a:rPr>
              <a:t>Glance through the main headings in each chapter just to see a word or two. </a:t>
            </a:r>
          </a:p>
          <a:p>
            <a:r>
              <a:rPr lang="en-GB" dirty="0">
                <a:latin typeface="Tw Cen MT" panose="020B0602020104020603" pitchFamily="34" charset="0"/>
              </a:rPr>
              <a:t>Read the headings of charts and tables.</a:t>
            </a:r>
          </a:p>
          <a:p>
            <a:r>
              <a:rPr lang="en-GB" dirty="0">
                <a:latin typeface="Tw Cen MT" panose="020B0602020104020603" pitchFamily="34" charset="0"/>
              </a:rPr>
              <a:t>Read the entire introductory paragraph and then </a:t>
            </a:r>
            <a:r>
              <a:rPr lang="en-GB" dirty="0">
                <a:highlight>
                  <a:srgbClr val="00FFFF"/>
                </a:highlight>
                <a:latin typeface="Tw Cen MT" panose="020B0602020104020603" pitchFamily="34" charset="0"/>
              </a:rPr>
              <a:t>the first and last sentence only of each following paragraph. </a:t>
            </a:r>
          </a:p>
          <a:p>
            <a:r>
              <a:rPr lang="en-GB" dirty="0">
                <a:latin typeface="Tw Cen MT" panose="020B0602020104020603" pitchFamily="34" charset="0"/>
              </a:rPr>
              <a:t>For each paragraph, read only the first few words of each sentence or to locate the main idea.</a:t>
            </a:r>
          </a:p>
        </p:txBody>
      </p:sp>
      <p:pic>
        <p:nvPicPr>
          <p:cNvPr id="5" name="Picture 4" descr="Close-up of open book against blurred bookshelf background">
            <a:extLst>
              <a:ext uri="{FF2B5EF4-FFF2-40B4-BE49-F238E27FC236}">
                <a16:creationId xmlns:a16="http://schemas.microsoft.com/office/drawing/2014/main" id="{7CE6DE31-A1C5-4748-B0C9-C5A26E6F3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3" r="2071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8B1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3564</TotalTime>
  <Words>2445</Words>
  <Application>Microsoft Office PowerPoint</Application>
  <PresentationFormat>Widescreen</PresentationFormat>
  <Paragraphs>239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Candara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Homework Reading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Focusing on reliability and validity  </vt:lpstr>
      <vt:lpstr>What is reliability? </vt:lpstr>
      <vt:lpstr>Research reliability </vt:lpstr>
      <vt:lpstr>What is validity </vt:lpstr>
      <vt:lpstr>PowerPoint Presentation</vt:lpstr>
      <vt:lpstr>Validity and Reliability </vt:lpstr>
      <vt:lpstr>Glossary of different health care Perspectives </vt:lpstr>
      <vt:lpstr>WRAP-UP</vt:lpstr>
      <vt:lpstr>Today, we have learnt…..</vt:lpstr>
      <vt:lpstr>End</vt:lpstr>
      <vt:lpstr>Bibliography </vt:lpstr>
      <vt:lpstr>Bibliography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Tayo Alebiosu</dc:creator>
  <cp:lastModifiedBy>Tayo Alebiosu</cp:lastModifiedBy>
  <cp:revision>22</cp:revision>
  <dcterms:created xsi:type="dcterms:W3CDTF">2021-05-18T22:10:13Z</dcterms:created>
  <dcterms:modified xsi:type="dcterms:W3CDTF">2021-10-17T00:16:11Z</dcterms:modified>
</cp:coreProperties>
</file>