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5"/>
  </p:notesMasterIdLst>
  <p:sldIdLst>
    <p:sldId id="257" r:id="rId2"/>
    <p:sldId id="310" r:id="rId3"/>
    <p:sldId id="286" r:id="rId4"/>
    <p:sldId id="306" r:id="rId5"/>
    <p:sldId id="273" r:id="rId6"/>
    <p:sldId id="285" r:id="rId7"/>
    <p:sldId id="265" r:id="rId8"/>
    <p:sldId id="289" r:id="rId9"/>
    <p:sldId id="294" r:id="rId10"/>
    <p:sldId id="298" r:id="rId11"/>
    <p:sldId id="268" r:id="rId12"/>
    <p:sldId id="315" r:id="rId13"/>
    <p:sldId id="314" r:id="rId14"/>
    <p:sldId id="287" r:id="rId15"/>
    <p:sldId id="311" r:id="rId16"/>
    <p:sldId id="308" r:id="rId17"/>
    <p:sldId id="296" r:id="rId18"/>
    <p:sldId id="299" r:id="rId19"/>
    <p:sldId id="304" r:id="rId20"/>
    <p:sldId id="305" r:id="rId21"/>
    <p:sldId id="266" r:id="rId22"/>
    <p:sldId id="300" r:id="rId23"/>
    <p:sldId id="312" r:id="rId24"/>
    <p:sldId id="264" r:id="rId25"/>
    <p:sldId id="307" r:id="rId26"/>
    <p:sldId id="313" r:id="rId27"/>
    <p:sldId id="263" r:id="rId28"/>
    <p:sldId id="258" r:id="rId29"/>
    <p:sldId id="271" r:id="rId30"/>
    <p:sldId id="269" r:id="rId31"/>
    <p:sldId id="290" r:id="rId32"/>
    <p:sldId id="302" r:id="rId33"/>
    <p:sldId id="301" r:id="rId34"/>
    <p:sldId id="262" r:id="rId35"/>
    <p:sldId id="297" r:id="rId36"/>
    <p:sldId id="283" r:id="rId37"/>
    <p:sldId id="288" r:id="rId38"/>
    <p:sldId id="309" r:id="rId39"/>
    <p:sldId id="272" r:id="rId40"/>
    <p:sldId id="293" r:id="rId41"/>
    <p:sldId id="292" r:id="rId42"/>
    <p:sldId id="291" r:id="rId43"/>
    <p:sldId id="303" r:id="rId4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ayo Alebiosu" initials="TA" lastIdx="1" clrIdx="0">
    <p:extLst>
      <p:ext uri="{19B8F6BF-5375-455C-9EA6-DF929625EA0E}">
        <p15:presenceInfo xmlns:p15="http://schemas.microsoft.com/office/powerpoint/2012/main" userId="755b1ec80146daf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C808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commentAuthors" Target="commentAuthor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E1A688-7662-405A-9877-C210BC82EC25}" type="datetimeFigureOut">
              <a:rPr lang="en-GB" smtClean="0"/>
              <a:t>28/04/2021</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EDC44AF-7423-4E6B-86F9-C689D77D3532}" type="slidenum">
              <a:rPr lang="en-GB" smtClean="0"/>
              <a:t>‹#›</a:t>
            </a:fld>
            <a:endParaRPr lang="en-GB"/>
          </a:p>
        </p:txBody>
      </p:sp>
    </p:spTree>
    <p:extLst>
      <p:ext uri="{BB962C8B-B14F-4D97-AF65-F5344CB8AC3E}">
        <p14:creationId xmlns:p14="http://schemas.microsoft.com/office/powerpoint/2010/main" val="14706880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a:extLst>
              <a:ext uri="{FF2B5EF4-FFF2-40B4-BE49-F238E27FC236}">
                <a16:creationId xmlns:a16="http://schemas.microsoft.com/office/drawing/2014/main" id="{B48670B5-CB74-481E-A722-9BCC6BC7684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Notes Placeholder 2">
            <a:extLst>
              <a:ext uri="{FF2B5EF4-FFF2-40B4-BE49-F238E27FC236}">
                <a16:creationId xmlns:a16="http://schemas.microsoft.com/office/drawing/2014/main" id="{2A377440-2CD3-4A45-999D-97CE76AD927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dirty="0"/>
          </a:p>
        </p:txBody>
      </p:sp>
      <p:sp>
        <p:nvSpPr>
          <p:cNvPr id="8196" name="Slide Number Placeholder 3">
            <a:extLst>
              <a:ext uri="{FF2B5EF4-FFF2-40B4-BE49-F238E27FC236}">
                <a16:creationId xmlns:a16="http://schemas.microsoft.com/office/drawing/2014/main" id="{84DF5779-5301-4E05-BA59-604E39D8717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55171B5D-8D0F-4B60-A0D8-C348FCC1BBF3}" type="slidenum">
              <a:rPr lang="en-US" altLang="en-US" smtClean="0"/>
              <a:pPr>
                <a:spcBef>
                  <a:spcPct val="0"/>
                </a:spcBef>
              </a:pPr>
              <a:t>8</a:t>
            </a:fld>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134C75F5-35E2-4E6F-A508-E2DEE1BC331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9" name="Rectangle 3">
            <a:extLst>
              <a:ext uri="{FF2B5EF4-FFF2-40B4-BE49-F238E27FC236}">
                <a16:creationId xmlns:a16="http://schemas.microsoft.com/office/drawing/2014/main" id="{716983AF-B3B3-417C-878B-B82B70ADC370}"/>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68AB568B-DAA6-409A-9371-97AB34E5CEE0}" type="slidenum">
              <a:rPr lang="en-GB" smtClean="0"/>
              <a:t>22</a:t>
            </a:fld>
            <a:endParaRPr lang="en-GB"/>
          </a:p>
        </p:txBody>
      </p:sp>
    </p:spTree>
    <p:extLst>
      <p:ext uri="{BB962C8B-B14F-4D97-AF65-F5344CB8AC3E}">
        <p14:creationId xmlns:p14="http://schemas.microsoft.com/office/powerpoint/2010/main" val="31115051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9A7BF66-13C8-4185-B1D3-482B6B9497A3}" type="slidenum">
              <a:rPr kumimoji="0" lang="en-US" alt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alt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25954" name="Rectangle 2"/>
          <p:cNvSpPr>
            <a:spLocks noGrp="1" noRot="1" noChangeAspect="1" noChangeArrowheads="1" noTextEdit="1"/>
          </p:cNvSpPr>
          <p:nvPr>
            <p:ph type="sldImg"/>
          </p:nvPr>
        </p:nvSpPr>
        <p:spPr>
          <a:ln/>
        </p:spPr>
      </p:sp>
      <p:sp>
        <p:nvSpPr>
          <p:cNvPr id="12595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4450854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6AC7176-61D5-43C1-B9B6-9AA0B9AF8253}" type="slidenum">
              <a:rPr kumimoji="0" lang="en-US" alt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US" alt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23906" name="Rectangle 2"/>
          <p:cNvSpPr>
            <a:spLocks noGrp="1" noRot="1" noChangeAspect="1" noChangeArrowheads="1" noTextEdit="1"/>
          </p:cNvSpPr>
          <p:nvPr>
            <p:ph type="sldImg"/>
          </p:nvPr>
        </p:nvSpPr>
        <p:spPr>
          <a:ln/>
        </p:spPr>
      </p:sp>
      <p:sp>
        <p:nvSpPr>
          <p:cNvPr id="12390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6292635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8AB568B-DAA6-409A-9371-97AB34E5CEE0}"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36</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350585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3200">
                <a:solidFill>
                  <a:schemeClr val="tx1"/>
                </a:solidFill>
                <a:latin typeface="Verdana" panose="020B0604030504040204" pitchFamily="34" charset="0"/>
              </a:defRPr>
            </a:lvl1pPr>
            <a:lvl2pPr marL="742950" indent="-285750" eaLnBrk="0" hangingPunct="0">
              <a:defRPr kumimoji="1" sz="3200">
                <a:solidFill>
                  <a:schemeClr val="tx1"/>
                </a:solidFill>
                <a:latin typeface="Verdana" panose="020B0604030504040204" pitchFamily="34" charset="0"/>
              </a:defRPr>
            </a:lvl2pPr>
            <a:lvl3pPr marL="1143000" indent="-228600" eaLnBrk="0" hangingPunct="0">
              <a:defRPr kumimoji="1" sz="3200">
                <a:solidFill>
                  <a:schemeClr val="tx1"/>
                </a:solidFill>
                <a:latin typeface="Verdana" panose="020B0604030504040204" pitchFamily="34" charset="0"/>
              </a:defRPr>
            </a:lvl3pPr>
            <a:lvl4pPr marL="1600200" indent="-228600" eaLnBrk="0" hangingPunct="0">
              <a:defRPr kumimoji="1" sz="3200">
                <a:solidFill>
                  <a:schemeClr val="tx1"/>
                </a:solidFill>
                <a:latin typeface="Verdana" panose="020B0604030504040204" pitchFamily="34" charset="0"/>
              </a:defRPr>
            </a:lvl4pPr>
            <a:lvl5pPr marL="2057400" indent="-228600" eaLnBrk="0" hangingPunct="0">
              <a:defRPr kumimoji="1" sz="3200">
                <a:solidFill>
                  <a:schemeClr val="tx1"/>
                </a:solidFill>
                <a:latin typeface="Verdana" panose="020B0604030504040204" pitchFamily="34" charset="0"/>
              </a:defRPr>
            </a:lvl5pPr>
            <a:lvl6pPr marL="2514600" indent="-228600" eaLnBrk="0" fontAlgn="base" hangingPunct="0">
              <a:spcBef>
                <a:spcPct val="0"/>
              </a:spcBef>
              <a:spcAft>
                <a:spcPct val="0"/>
              </a:spcAft>
              <a:defRPr kumimoji="1" sz="3200">
                <a:solidFill>
                  <a:schemeClr val="tx1"/>
                </a:solidFill>
                <a:latin typeface="Verdana" panose="020B0604030504040204" pitchFamily="34" charset="0"/>
              </a:defRPr>
            </a:lvl6pPr>
            <a:lvl7pPr marL="2971800" indent="-228600" eaLnBrk="0" fontAlgn="base" hangingPunct="0">
              <a:spcBef>
                <a:spcPct val="0"/>
              </a:spcBef>
              <a:spcAft>
                <a:spcPct val="0"/>
              </a:spcAft>
              <a:defRPr kumimoji="1" sz="3200">
                <a:solidFill>
                  <a:schemeClr val="tx1"/>
                </a:solidFill>
                <a:latin typeface="Verdana" panose="020B0604030504040204" pitchFamily="34" charset="0"/>
              </a:defRPr>
            </a:lvl7pPr>
            <a:lvl8pPr marL="3429000" indent="-228600" eaLnBrk="0" fontAlgn="base" hangingPunct="0">
              <a:spcBef>
                <a:spcPct val="0"/>
              </a:spcBef>
              <a:spcAft>
                <a:spcPct val="0"/>
              </a:spcAft>
              <a:defRPr kumimoji="1" sz="3200">
                <a:solidFill>
                  <a:schemeClr val="tx1"/>
                </a:solidFill>
                <a:latin typeface="Verdana" panose="020B0604030504040204" pitchFamily="34" charset="0"/>
              </a:defRPr>
            </a:lvl8pPr>
            <a:lvl9pPr marL="3886200" indent="-228600" eaLnBrk="0" fontAlgn="base" hangingPunct="0">
              <a:spcBef>
                <a:spcPct val="0"/>
              </a:spcBef>
              <a:spcAft>
                <a:spcPct val="0"/>
              </a:spcAft>
              <a:defRPr kumimoji="1" sz="3200">
                <a:solidFill>
                  <a:schemeClr val="tx1"/>
                </a:solidFill>
                <a:latin typeface="Verdana" panose="020B0604030504040204" pitchFamily="34" charset="0"/>
              </a:defRPr>
            </a:lvl9pPr>
          </a:lstStyle>
          <a:p>
            <a:pPr marL="0" marR="0" lvl="0" indent="0" algn="r" defTabSz="914400" rtl="0" eaLnBrk="0" fontAlgn="auto" latinLnBrk="0" hangingPunct="0">
              <a:lnSpc>
                <a:spcPct val="100000"/>
              </a:lnSpc>
              <a:spcBef>
                <a:spcPts val="0"/>
              </a:spcBef>
              <a:spcAft>
                <a:spcPts val="0"/>
              </a:spcAft>
              <a:buClrTx/>
              <a:buSzTx/>
              <a:buFontTx/>
              <a:buNone/>
              <a:tabLst/>
              <a:defRPr/>
            </a:pPr>
            <a:fld id="{5E6B5DA3-5750-405C-A576-1702D91DA6EE}" type="slidenum">
              <a:rPr kumimoji="0" lang="en-GB" altLang="en-US" sz="12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rPr>
              <a:pPr marL="0" marR="0" lvl="0" indent="0" algn="r" defTabSz="914400" rtl="0" eaLnBrk="0" fontAlgn="auto" latinLnBrk="0" hangingPunct="0">
                <a:lnSpc>
                  <a:spcPct val="100000"/>
                </a:lnSpc>
                <a:spcBef>
                  <a:spcPts val="0"/>
                </a:spcBef>
                <a:spcAft>
                  <a:spcPts val="0"/>
                </a:spcAft>
                <a:buClrTx/>
                <a:buSzTx/>
                <a:buFontTx/>
                <a:buNone/>
                <a:tabLst/>
                <a:defRPr/>
              </a:pPr>
              <a:t>40</a:t>
            </a:fld>
            <a:endParaRPr kumimoji="0" lang="en-GB" altLang="en-US" sz="12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41443152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3200">
                <a:solidFill>
                  <a:schemeClr val="tx1"/>
                </a:solidFill>
                <a:latin typeface="Verdana" panose="020B0604030504040204" pitchFamily="34" charset="0"/>
              </a:defRPr>
            </a:lvl1pPr>
            <a:lvl2pPr marL="742950" indent="-285750" eaLnBrk="0" hangingPunct="0">
              <a:defRPr kumimoji="1" sz="3200">
                <a:solidFill>
                  <a:schemeClr val="tx1"/>
                </a:solidFill>
                <a:latin typeface="Verdana" panose="020B0604030504040204" pitchFamily="34" charset="0"/>
              </a:defRPr>
            </a:lvl2pPr>
            <a:lvl3pPr marL="1143000" indent="-228600" eaLnBrk="0" hangingPunct="0">
              <a:defRPr kumimoji="1" sz="3200">
                <a:solidFill>
                  <a:schemeClr val="tx1"/>
                </a:solidFill>
                <a:latin typeface="Verdana" panose="020B0604030504040204" pitchFamily="34" charset="0"/>
              </a:defRPr>
            </a:lvl3pPr>
            <a:lvl4pPr marL="1600200" indent="-228600" eaLnBrk="0" hangingPunct="0">
              <a:defRPr kumimoji="1" sz="3200">
                <a:solidFill>
                  <a:schemeClr val="tx1"/>
                </a:solidFill>
                <a:latin typeface="Verdana" panose="020B0604030504040204" pitchFamily="34" charset="0"/>
              </a:defRPr>
            </a:lvl4pPr>
            <a:lvl5pPr marL="2057400" indent="-228600" eaLnBrk="0" hangingPunct="0">
              <a:defRPr kumimoji="1" sz="3200">
                <a:solidFill>
                  <a:schemeClr val="tx1"/>
                </a:solidFill>
                <a:latin typeface="Verdana" panose="020B0604030504040204" pitchFamily="34" charset="0"/>
              </a:defRPr>
            </a:lvl5pPr>
            <a:lvl6pPr marL="2514600" indent="-228600" eaLnBrk="0" fontAlgn="base" hangingPunct="0">
              <a:spcBef>
                <a:spcPct val="0"/>
              </a:spcBef>
              <a:spcAft>
                <a:spcPct val="0"/>
              </a:spcAft>
              <a:defRPr kumimoji="1" sz="3200">
                <a:solidFill>
                  <a:schemeClr val="tx1"/>
                </a:solidFill>
                <a:latin typeface="Verdana" panose="020B0604030504040204" pitchFamily="34" charset="0"/>
              </a:defRPr>
            </a:lvl6pPr>
            <a:lvl7pPr marL="2971800" indent="-228600" eaLnBrk="0" fontAlgn="base" hangingPunct="0">
              <a:spcBef>
                <a:spcPct val="0"/>
              </a:spcBef>
              <a:spcAft>
                <a:spcPct val="0"/>
              </a:spcAft>
              <a:defRPr kumimoji="1" sz="3200">
                <a:solidFill>
                  <a:schemeClr val="tx1"/>
                </a:solidFill>
                <a:latin typeface="Verdana" panose="020B0604030504040204" pitchFamily="34" charset="0"/>
              </a:defRPr>
            </a:lvl7pPr>
            <a:lvl8pPr marL="3429000" indent="-228600" eaLnBrk="0" fontAlgn="base" hangingPunct="0">
              <a:spcBef>
                <a:spcPct val="0"/>
              </a:spcBef>
              <a:spcAft>
                <a:spcPct val="0"/>
              </a:spcAft>
              <a:defRPr kumimoji="1" sz="3200">
                <a:solidFill>
                  <a:schemeClr val="tx1"/>
                </a:solidFill>
                <a:latin typeface="Verdana" panose="020B0604030504040204" pitchFamily="34" charset="0"/>
              </a:defRPr>
            </a:lvl8pPr>
            <a:lvl9pPr marL="3886200" indent="-228600" eaLnBrk="0" fontAlgn="base" hangingPunct="0">
              <a:spcBef>
                <a:spcPct val="0"/>
              </a:spcBef>
              <a:spcAft>
                <a:spcPct val="0"/>
              </a:spcAft>
              <a:defRPr kumimoji="1" sz="3200">
                <a:solidFill>
                  <a:schemeClr val="tx1"/>
                </a:solidFill>
                <a:latin typeface="Verdana" panose="020B0604030504040204" pitchFamily="34" charset="0"/>
              </a:defRPr>
            </a:lvl9pPr>
          </a:lstStyle>
          <a:p>
            <a:pPr marL="0" marR="0" lvl="0" indent="0" algn="r" defTabSz="914400" rtl="0" eaLnBrk="0" fontAlgn="auto" latinLnBrk="0" hangingPunct="0">
              <a:lnSpc>
                <a:spcPct val="100000"/>
              </a:lnSpc>
              <a:spcBef>
                <a:spcPts val="0"/>
              </a:spcBef>
              <a:spcAft>
                <a:spcPts val="0"/>
              </a:spcAft>
              <a:buClrTx/>
              <a:buSzTx/>
              <a:buFontTx/>
              <a:buNone/>
              <a:tabLst/>
              <a:defRPr/>
            </a:pPr>
            <a:fld id="{30101ECD-D17E-47FF-AC7F-FB7697806B05}" type="slidenum">
              <a:rPr kumimoji="0" lang="en-GB" altLang="en-US" sz="12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rPr>
              <a:pPr marL="0" marR="0" lvl="0" indent="0" algn="r" defTabSz="914400" rtl="0" eaLnBrk="0" fontAlgn="auto" latinLnBrk="0" hangingPunct="0">
                <a:lnSpc>
                  <a:spcPct val="100000"/>
                </a:lnSpc>
                <a:spcBef>
                  <a:spcPts val="0"/>
                </a:spcBef>
                <a:spcAft>
                  <a:spcPts val="0"/>
                </a:spcAft>
                <a:buClrTx/>
                <a:buSzTx/>
                <a:buFontTx/>
                <a:buNone/>
                <a:tabLst/>
                <a:defRPr/>
              </a:pPr>
              <a:t>41</a:t>
            </a:fld>
            <a:endParaRPr kumimoji="0" lang="en-GB" altLang="en-US" sz="12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GB" altLang="en-US">
                <a:latin typeface="Verdana" panose="020B0604030504040204" pitchFamily="34" charset="0"/>
              </a:rPr>
              <a:t>Information can support user choice (currently a main policy strand in healthcare) through enabling users to compare evidence based interventions and set then against their own unique needs.</a:t>
            </a:r>
          </a:p>
          <a:p>
            <a:pPr eaLnBrk="1" hangingPunct="1"/>
            <a:endParaRPr lang="en-GB" altLang="en-US">
              <a:latin typeface="Verdana" panose="020B0604030504040204" pitchFamily="34" charset="0"/>
            </a:endParaRPr>
          </a:p>
          <a:p>
            <a:pPr eaLnBrk="1" hangingPunct="1"/>
            <a:r>
              <a:rPr lang="en-GB" altLang="en-US">
                <a:latin typeface="Verdana" panose="020B0604030504040204" pitchFamily="34" charset="0"/>
              </a:rPr>
              <a:t>Information may also enable users to participate more fully as equals in decisions about their care – a policy strand known as shared care. This sharing should include information about gaps in knowledge and areas of uncertainty in the evidence. In practice it may not be easy for users to access this sort of information or understand it because of the way that it is presented and users may thus be heavily dependent on nurses to provide and interpret evidence for them.</a:t>
            </a:r>
          </a:p>
          <a:p>
            <a:pPr eaLnBrk="1" hangingPunct="1"/>
            <a:endParaRPr lang="en-GB" altLang="en-US">
              <a:latin typeface="Verdana" panose="020B0604030504040204" pitchFamily="34" charset="0"/>
            </a:endParaRPr>
          </a:p>
          <a:p>
            <a:pPr eaLnBrk="1" hangingPunct="1"/>
            <a:r>
              <a:rPr lang="en-GB" altLang="en-US">
                <a:latin typeface="Verdana" panose="020B0604030504040204" pitchFamily="34" charset="0"/>
              </a:rPr>
              <a:t>Well informed and capable users may become expert patients and indeed this is also a major policy idea that you may wish to explore further if you have not already done so – look for expert patient initiatives.</a:t>
            </a:r>
          </a:p>
          <a:p>
            <a:pPr eaLnBrk="1" hangingPunct="1"/>
            <a:endParaRPr lang="en-GB" altLang="en-US">
              <a:latin typeface="Verdana" panose="020B0604030504040204" pitchFamily="34" charset="0"/>
            </a:endParaRPr>
          </a:p>
          <a:p>
            <a:pPr eaLnBrk="1" hangingPunct="1"/>
            <a:r>
              <a:rPr lang="en-GB" altLang="en-US">
                <a:latin typeface="Verdana" panose="020B0604030504040204" pitchFamily="34" charset="0"/>
              </a:rPr>
              <a:t> The first quote on this page acknowledges that a complex range of factors impact on EBP and this brings us to consideration of the context that surrounds care (next slide)</a:t>
            </a:r>
          </a:p>
        </p:txBody>
      </p:sp>
    </p:spTree>
    <p:extLst>
      <p:ext uri="{BB962C8B-B14F-4D97-AF65-F5344CB8AC3E}">
        <p14:creationId xmlns:p14="http://schemas.microsoft.com/office/powerpoint/2010/main" val="33057326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3200">
                <a:solidFill>
                  <a:schemeClr val="tx1"/>
                </a:solidFill>
                <a:latin typeface="Verdana" panose="020B0604030504040204" pitchFamily="34" charset="0"/>
              </a:defRPr>
            </a:lvl1pPr>
            <a:lvl2pPr marL="742950" indent="-285750" eaLnBrk="0" hangingPunct="0">
              <a:defRPr kumimoji="1" sz="3200">
                <a:solidFill>
                  <a:schemeClr val="tx1"/>
                </a:solidFill>
                <a:latin typeface="Verdana" panose="020B0604030504040204" pitchFamily="34" charset="0"/>
              </a:defRPr>
            </a:lvl2pPr>
            <a:lvl3pPr marL="1143000" indent="-228600" eaLnBrk="0" hangingPunct="0">
              <a:defRPr kumimoji="1" sz="3200">
                <a:solidFill>
                  <a:schemeClr val="tx1"/>
                </a:solidFill>
                <a:latin typeface="Verdana" panose="020B0604030504040204" pitchFamily="34" charset="0"/>
              </a:defRPr>
            </a:lvl3pPr>
            <a:lvl4pPr marL="1600200" indent="-228600" eaLnBrk="0" hangingPunct="0">
              <a:defRPr kumimoji="1" sz="3200">
                <a:solidFill>
                  <a:schemeClr val="tx1"/>
                </a:solidFill>
                <a:latin typeface="Verdana" panose="020B0604030504040204" pitchFamily="34" charset="0"/>
              </a:defRPr>
            </a:lvl4pPr>
            <a:lvl5pPr marL="2057400" indent="-228600" eaLnBrk="0" hangingPunct="0">
              <a:defRPr kumimoji="1" sz="3200">
                <a:solidFill>
                  <a:schemeClr val="tx1"/>
                </a:solidFill>
                <a:latin typeface="Verdana" panose="020B0604030504040204" pitchFamily="34" charset="0"/>
              </a:defRPr>
            </a:lvl5pPr>
            <a:lvl6pPr marL="2514600" indent="-228600" eaLnBrk="0" fontAlgn="base" hangingPunct="0">
              <a:spcBef>
                <a:spcPct val="0"/>
              </a:spcBef>
              <a:spcAft>
                <a:spcPct val="0"/>
              </a:spcAft>
              <a:defRPr kumimoji="1" sz="3200">
                <a:solidFill>
                  <a:schemeClr val="tx1"/>
                </a:solidFill>
                <a:latin typeface="Verdana" panose="020B0604030504040204" pitchFamily="34" charset="0"/>
              </a:defRPr>
            </a:lvl6pPr>
            <a:lvl7pPr marL="2971800" indent="-228600" eaLnBrk="0" fontAlgn="base" hangingPunct="0">
              <a:spcBef>
                <a:spcPct val="0"/>
              </a:spcBef>
              <a:spcAft>
                <a:spcPct val="0"/>
              </a:spcAft>
              <a:defRPr kumimoji="1" sz="3200">
                <a:solidFill>
                  <a:schemeClr val="tx1"/>
                </a:solidFill>
                <a:latin typeface="Verdana" panose="020B0604030504040204" pitchFamily="34" charset="0"/>
              </a:defRPr>
            </a:lvl7pPr>
            <a:lvl8pPr marL="3429000" indent="-228600" eaLnBrk="0" fontAlgn="base" hangingPunct="0">
              <a:spcBef>
                <a:spcPct val="0"/>
              </a:spcBef>
              <a:spcAft>
                <a:spcPct val="0"/>
              </a:spcAft>
              <a:defRPr kumimoji="1" sz="3200">
                <a:solidFill>
                  <a:schemeClr val="tx1"/>
                </a:solidFill>
                <a:latin typeface="Verdana" panose="020B0604030504040204" pitchFamily="34" charset="0"/>
              </a:defRPr>
            </a:lvl8pPr>
            <a:lvl9pPr marL="3886200" indent="-228600" eaLnBrk="0" fontAlgn="base" hangingPunct="0">
              <a:spcBef>
                <a:spcPct val="0"/>
              </a:spcBef>
              <a:spcAft>
                <a:spcPct val="0"/>
              </a:spcAft>
              <a:defRPr kumimoji="1" sz="3200">
                <a:solidFill>
                  <a:schemeClr val="tx1"/>
                </a:solidFill>
                <a:latin typeface="Verdana" panose="020B0604030504040204" pitchFamily="34" charset="0"/>
              </a:defRPr>
            </a:lvl9pPr>
          </a:lstStyle>
          <a:p>
            <a:pPr marL="0" marR="0" lvl="0" indent="0" algn="r" defTabSz="914400" rtl="0" eaLnBrk="0" fontAlgn="auto" latinLnBrk="0" hangingPunct="0">
              <a:lnSpc>
                <a:spcPct val="100000"/>
              </a:lnSpc>
              <a:spcBef>
                <a:spcPts val="0"/>
              </a:spcBef>
              <a:spcAft>
                <a:spcPts val="0"/>
              </a:spcAft>
              <a:buClrTx/>
              <a:buSzTx/>
              <a:buFontTx/>
              <a:buNone/>
              <a:tabLst/>
              <a:defRPr/>
            </a:pPr>
            <a:fld id="{407F5411-0A01-4ECC-8EB9-1F62D0F867BC}" type="slidenum">
              <a:rPr kumimoji="0" lang="en-GB" altLang="en-US" sz="12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rPr>
              <a:pPr marL="0" marR="0" lvl="0" indent="0" algn="r" defTabSz="914400" rtl="0" eaLnBrk="0" fontAlgn="auto" latinLnBrk="0" hangingPunct="0">
                <a:lnSpc>
                  <a:spcPct val="100000"/>
                </a:lnSpc>
                <a:spcBef>
                  <a:spcPts val="0"/>
                </a:spcBef>
                <a:spcAft>
                  <a:spcPts val="0"/>
                </a:spcAft>
                <a:buClrTx/>
                <a:buSzTx/>
                <a:buFontTx/>
                <a:buNone/>
                <a:tabLst/>
                <a:defRPr/>
              </a:pPr>
              <a:t>42</a:t>
            </a:fld>
            <a:endParaRPr kumimoji="0" lang="en-GB" altLang="en-US" sz="12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GB" altLang="en-US">
                <a:latin typeface="Verdana" panose="020B0604030504040204" pitchFamily="34" charset="0"/>
              </a:rPr>
              <a:t>The preferences of users may be based on a variety of factors (refer to third quote on the slide) which have little to do with research evidence or clinical expertise. Thus it becomes necessary to seek out and actively use the patient perspective. The latter factor of access to information does though relate to EBP as we have been discussing it (next slide)</a:t>
            </a:r>
          </a:p>
          <a:p>
            <a:pPr eaLnBrk="1" hangingPunct="1"/>
            <a:endParaRPr lang="en-GB" altLang="en-US"/>
          </a:p>
        </p:txBody>
      </p:sp>
    </p:spTree>
    <p:extLst>
      <p:ext uri="{BB962C8B-B14F-4D97-AF65-F5344CB8AC3E}">
        <p14:creationId xmlns:p14="http://schemas.microsoft.com/office/powerpoint/2010/main" val="40161726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A15DD0-749A-4EEF-B25C-1CAD7982FD3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555EEC10-63DA-4CDB-84E9-BF3FB8D3FB9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D1B7A335-2330-4562-AC15-4194FAFC2916}"/>
              </a:ext>
            </a:extLst>
          </p:cNvPr>
          <p:cNvSpPr>
            <a:spLocks noGrp="1"/>
          </p:cNvSpPr>
          <p:nvPr>
            <p:ph type="dt" sz="half" idx="10"/>
          </p:nvPr>
        </p:nvSpPr>
        <p:spPr/>
        <p:txBody>
          <a:bodyPr/>
          <a:lstStyle/>
          <a:p>
            <a:fld id="{F8BB07D5-F6D0-4F73-BA30-901BAA6AE652}" type="datetime1">
              <a:rPr lang="en-GB" smtClean="0"/>
              <a:t>28/04/2021</a:t>
            </a:fld>
            <a:endParaRPr lang="en-GB"/>
          </a:p>
        </p:txBody>
      </p:sp>
      <p:sp>
        <p:nvSpPr>
          <p:cNvPr id="5" name="Footer Placeholder 4">
            <a:extLst>
              <a:ext uri="{FF2B5EF4-FFF2-40B4-BE49-F238E27FC236}">
                <a16:creationId xmlns:a16="http://schemas.microsoft.com/office/drawing/2014/main" id="{55802EC8-BEFC-45D6-8AAB-02B5FC4DBA34}"/>
              </a:ext>
            </a:extLst>
          </p:cNvPr>
          <p:cNvSpPr>
            <a:spLocks noGrp="1"/>
          </p:cNvSpPr>
          <p:nvPr>
            <p:ph type="ftr" sz="quarter" idx="11"/>
          </p:nvPr>
        </p:nvSpPr>
        <p:spPr/>
        <p:txBody>
          <a:bodyPr/>
          <a:lstStyle/>
          <a:p>
            <a:r>
              <a:rPr lang="en-GB"/>
              <a:t>Created by Tayo Alebiosu</a:t>
            </a:r>
          </a:p>
        </p:txBody>
      </p:sp>
      <p:sp>
        <p:nvSpPr>
          <p:cNvPr id="6" name="Slide Number Placeholder 5">
            <a:extLst>
              <a:ext uri="{FF2B5EF4-FFF2-40B4-BE49-F238E27FC236}">
                <a16:creationId xmlns:a16="http://schemas.microsoft.com/office/drawing/2014/main" id="{8EA82036-43AA-4EDC-9C9D-00188655BB61}"/>
              </a:ext>
            </a:extLst>
          </p:cNvPr>
          <p:cNvSpPr>
            <a:spLocks noGrp="1"/>
          </p:cNvSpPr>
          <p:nvPr>
            <p:ph type="sldNum" sz="quarter" idx="12"/>
          </p:nvPr>
        </p:nvSpPr>
        <p:spPr/>
        <p:txBody>
          <a:bodyPr/>
          <a:lstStyle/>
          <a:p>
            <a:fld id="{EA18B809-A8AF-4FCD-8408-B0A9FAEDE168}" type="slidenum">
              <a:rPr lang="en-GB" smtClean="0"/>
              <a:t>‹#›</a:t>
            </a:fld>
            <a:endParaRPr lang="en-GB"/>
          </a:p>
        </p:txBody>
      </p:sp>
    </p:spTree>
    <p:extLst>
      <p:ext uri="{BB962C8B-B14F-4D97-AF65-F5344CB8AC3E}">
        <p14:creationId xmlns:p14="http://schemas.microsoft.com/office/powerpoint/2010/main" val="38126045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0B1CE5-C49D-4320-B66A-B9417D707870}"/>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0251F62A-88EC-4B32-B800-1C552FDA2A6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897752B-0752-43D4-9052-08145AD94898}"/>
              </a:ext>
            </a:extLst>
          </p:cNvPr>
          <p:cNvSpPr>
            <a:spLocks noGrp="1"/>
          </p:cNvSpPr>
          <p:nvPr>
            <p:ph type="dt" sz="half" idx="10"/>
          </p:nvPr>
        </p:nvSpPr>
        <p:spPr/>
        <p:txBody>
          <a:bodyPr/>
          <a:lstStyle/>
          <a:p>
            <a:fld id="{8D9C6485-93C8-44CA-A822-5D398F3655FA}" type="datetime1">
              <a:rPr lang="en-GB" smtClean="0"/>
              <a:t>28/04/2021</a:t>
            </a:fld>
            <a:endParaRPr lang="en-GB"/>
          </a:p>
        </p:txBody>
      </p:sp>
      <p:sp>
        <p:nvSpPr>
          <p:cNvPr id="5" name="Footer Placeholder 4">
            <a:extLst>
              <a:ext uri="{FF2B5EF4-FFF2-40B4-BE49-F238E27FC236}">
                <a16:creationId xmlns:a16="http://schemas.microsoft.com/office/drawing/2014/main" id="{EDE26642-EC15-4F19-B32B-94EF528668D0}"/>
              </a:ext>
            </a:extLst>
          </p:cNvPr>
          <p:cNvSpPr>
            <a:spLocks noGrp="1"/>
          </p:cNvSpPr>
          <p:nvPr>
            <p:ph type="ftr" sz="quarter" idx="11"/>
          </p:nvPr>
        </p:nvSpPr>
        <p:spPr/>
        <p:txBody>
          <a:bodyPr/>
          <a:lstStyle/>
          <a:p>
            <a:r>
              <a:rPr lang="en-GB"/>
              <a:t>Created by Tayo Alebiosu</a:t>
            </a:r>
          </a:p>
        </p:txBody>
      </p:sp>
      <p:sp>
        <p:nvSpPr>
          <p:cNvPr id="6" name="Slide Number Placeholder 5">
            <a:extLst>
              <a:ext uri="{FF2B5EF4-FFF2-40B4-BE49-F238E27FC236}">
                <a16:creationId xmlns:a16="http://schemas.microsoft.com/office/drawing/2014/main" id="{B1A8BD16-F1D8-4739-8A21-3319D4F3C6B3}"/>
              </a:ext>
            </a:extLst>
          </p:cNvPr>
          <p:cNvSpPr>
            <a:spLocks noGrp="1"/>
          </p:cNvSpPr>
          <p:nvPr>
            <p:ph type="sldNum" sz="quarter" idx="12"/>
          </p:nvPr>
        </p:nvSpPr>
        <p:spPr/>
        <p:txBody>
          <a:bodyPr/>
          <a:lstStyle/>
          <a:p>
            <a:fld id="{EA18B809-A8AF-4FCD-8408-B0A9FAEDE168}" type="slidenum">
              <a:rPr lang="en-GB" smtClean="0"/>
              <a:t>‹#›</a:t>
            </a:fld>
            <a:endParaRPr lang="en-GB"/>
          </a:p>
        </p:txBody>
      </p:sp>
    </p:spTree>
    <p:extLst>
      <p:ext uri="{BB962C8B-B14F-4D97-AF65-F5344CB8AC3E}">
        <p14:creationId xmlns:p14="http://schemas.microsoft.com/office/powerpoint/2010/main" val="35815105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DBA5CD7-22AF-4266-91A5-4B9C5189993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3450EEA9-8621-46D6-ABB4-4FD9D28872B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F34BCB5-2BFF-4936-A16C-F1433C36A076}"/>
              </a:ext>
            </a:extLst>
          </p:cNvPr>
          <p:cNvSpPr>
            <a:spLocks noGrp="1"/>
          </p:cNvSpPr>
          <p:nvPr>
            <p:ph type="dt" sz="half" idx="10"/>
          </p:nvPr>
        </p:nvSpPr>
        <p:spPr/>
        <p:txBody>
          <a:bodyPr/>
          <a:lstStyle/>
          <a:p>
            <a:fld id="{9906926C-D267-40E5-9D5F-61528FB0AF09}" type="datetime1">
              <a:rPr lang="en-GB" smtClean="0"/>
              <a:t>28/04/2021</a:t>
            </a:fld>
            <a:endParaRPr lang="en-GB"/>
          </a:p>
        </p:txBody>
      </p:sp>
      <p:sp>
        <p:nvSpPr>
          <p:cNvPr id="5" name="Footer Placeholder 4">
            <a:extLst>
              <a:ext uri="{FF2B5EF4-FFF2-40B4-BE49-F238E27FC236}">
                <a16:creationId xmlns:a16="http://schemas.microsoft.com/office/drawing/2014/main" id="{8B0D4E30-1C11-4C4B-BC23-224060E258D6}"/>
              </a:ext>
            </a:extLst>
          </p:cNvPr>
          <p:cNvSpPr>
            <a:spLocks noGrp="1"/>
          </p:cNvSpPr>
          <p:nvPr>
            <p:ph type="ftr" sz="quarter" idx="11"/>
          </p:nvPr>
        </p:nvSpPr>
        <p:spPr/>
        <p:txBody>
          <a:bodyPr/>
          <a:lstStyle/>
          <a:p>
            <a:r>
              <a:rPr lang="en-GB"/>
              <a:t>Created by Tayo Alebiosu</a:t>
            </a:r>
          </a:p>
        </p:txBody>
      </p:sp>
      <p:sp>
        <p:nvSpPr>
          <p:cNvPr id="6" name="Slide Number Placeholder 5">
            <a:extLst>
              <a:ext uri="{FF2B5EF4-FFF2-40B4-BE49-F238E27FC236}">
                <a16:creationId xmlns:a16="http://schemas.microsoft.com/office/drawing/2014/main" id="{F2D8D724-B96D-4077-9E50-A4DC4B3A7951}"/>
              </a:ext>
            </a:extLst>
          </p:cNvPr>
          <p:cNvSpPr>
            <a:spLocks noGrp="1"/>
          </p:cNvSpPr>
          <p:nvPr>
            <p:ph type="sldNum" sz="quarter" idx="12"/>
          </p:nvPr>
        </p:nvSpPr>
        <p:spPr/>
        <p:txBody>
          <a:bodyPr/>
          <a:lstStyle/>
          <a:p>
            <a:fld id="{EA18B809-A8AF-4FCD-8408-B0A9FAEDE168}" type="slidenum">
              <a:rPr lang="en-GB" smtClean="0"/>
              <a:t>‹#›</a:t>
            </a:fld>
            <a:endParaRPr lang="en-GB"/>
          </a:p>
        </p:txBody>
      </p:sp>
    </p:spTree>
    <p:extLst>
      <p:ext uri="{BB962C8B-B14F-4D97-AF65-F5344CB8AC3E}">
        <p14:creationId xmlns:p14="http://schemas.microsoft.com/office/powerpoint/2010/main" val="13168958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58C073-D95D-4869-9462-F93CFBC09FB0}"/>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65815283-E335-4118-B75C-0FDEBC0196C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880C97A-09ED-4B90-BFBF-84D77ED854A2}"/>
              </a:ext>
            </a:extLst>
          </p:cNvPr>
          <p:cNvSpPr>
            <a:spLocks noGrp="1"/>
          </p:cNvSpPr>
          <p:nvPr>
            <p:ph type="dt" sz="half" idx="10"/>
          </p:nvPr>
        </p:nvSpPr>
        <p:spPr/>
        <p:txBody>
          <a:bodyPr/>
          <a:lstStyle/>
          <a:p>
            <a:fld id="{72664789-F917-48EF-AC0B-173381C01551}" type="datetime1">
              <a:rPr lang="en-GB" smtClean="0"/>
              <a:t>28/04/2021</a:t>
            </a:fld>
            <a:endParaRPr lang="en-GB"/>
          </a:p>
        </p:txBody>
      </p:sp>
      <p:sp>
        <p:nvSpPr>
          <p:cNvPr id="5" name="Footer Placeholder 4">
            <a:extLst>
              <a:ext uri="{FF2B5EF4-FFF2-40B4-BE49-F238E27FC236}">
                <a16:creationId xmlns:a16="http://schemas.microsoft.com/office/drawing/2014/main" id="{A4335A26-16A5-4A42-B2E2-9518A71C7241}"/>
              </a:ext>
            </a:extLst>
          </p:cNvPr>
          <p:cNvSpPr>
            <a:spLocks noGrp="1"/>
          </p:cNvSpPr>
          <p:nvPr>
            <p:ph type="ftr" sz="quarter" idx="11"/>
          </p:nvPr>
        </p:nvSpPr>
        <p:spPr/>
        <p:txBody>
          <a:bodyPr/>
          <a:lstStyle/>
          <a:p>
            <a:r>
              <a:rPr lang="en-GB"/>
              <a:t>Created by Tayo Alebiosu</a:t>
            </a:r>
          </a:p>
        </p:txBody>
      </p:sp>
      <p:sp>
        <p:nvSpPr>
          <p:cNvPr id="6" name="Slide Number Placeholder 5">
            <a:extLst>
              <a:ext uri="{FF2B5EF4-FFF2-40B4-BE49-F238E27FC236}">
                <a16:creationId xmlns:a16="http://schemas.microsoft.com/office/drawing/2014/main" id="{63BA0A79-F731-4C3E-867C-FD2E976DFC42}"/>
              </a:ext>
            </a:extLst>
          </p:cNvPr>
          <p:cNvSpPr>
            <a:spLocks noGrp="1"/>
          </p:cNvSpPr>
          <p:nvPr>
            <p:ph type="sldNum" sz="quarter" idx="12"/>
          </p:nvPr>
        </p:nvSpPr>
        <p:spPr/>
        <p:txBody>
          <a:bodyPr/>
          <a:lstStyle/>
          <a:p>
            <a:fld id="{EA18B809-A8AF-4FCD-8408-B0A9FAEDE168}" type="slidenum">
              <a:rPr lang="en-GB" smtClean="0"/>
              <a:t>‹#›</a:t>
            </a:fld>
            <a:endParaRPr lang="en-GB"/>
          </a:p>
        </p:txBody>
      </p:sp>
    </p:spTree>
    <p:extLst>
      <p:ext uri="{BB962C8B-B14F-4D97-AF65-F5344CB8AC3E}">
        <p14:creationId xmlns:p14="http://schemas.microsoft.com/office/powerpoint/2010/main" val="1555268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AD020A-3CFC-4BF7-B73F-F13D40BDA9B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61B95FC3-12D8-4C20-A50E-DFAC55197DB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069FBE6-0D6D-454B-BE6E-3C413446DCA6}"/>
              </a:ext>
            </a:extLst>
          </p:cNvPr>
          <p:cNvSpPr>
            <a:spLocks noGrp="1"/>
          </p:cNvSpPr>
          <p:nvPr>
            <p:ph type="dt" sz="half" idx="10"/>
          </p:nvPr>
        </p:nvSpPr>
        <p:spPr/>
        <p:txBody>
          <a:bodyPr/>
          <a:lstStyle/>
          <a:p>
            <a:fld id="{97A8B289-D637-4F90-82EA-08F7AE786858}" type="datetime1">
              <a:rPr lang="en-GB" smtClean="0"/>
              <a:t>28/04/2021</a:t>
            </a:fld>
            <a:endParaRPr lang="en-GB"/>
          </a:p>
        </p:txBody>
      </p:sp>
      <p:sp>
        <p:nvSpPr>
          <p:cNvPr id="5" name="Footer Placeholder 4">
            <a:extLst>
              <a:ext uri="{FF2B5EF4-FFF2-40B4-BE49-F238E27FC236}">
                <a16:creationId xmlns:a16="http://schemas.microsoft.com/office/drawing/2014/main" id="{1E6CC272-532B-4400-88B7-392676397050}"/>
              </a:ext>
            </a:extLst>
          </p:cNvPr>
          <p:cNvSpPr>
            <a:spLocks noGrp="1"/>
          </p:cNvSpPr>
          <p:nvPr>
            <p:ph type="ftr" sz="quarter" idx="11"/>
          </p:nvPr>
        </p:nvSpPr>
        <p:spPr/>
        <p:txBody>
          <a:bodyPr/>
          <a:lstStyle/>
          <a:p>
            <a:r>
              <a:rPr lang="en-GB"/>
              <a:t>Created by Tayo Alebiosu</a:t>
            </a:r>
          </a:p>
        </p:txBody>
      </p:sp>
      <p:sp>
        <p:nvSpPr>
          <p:cNvPr id="6" name="Slide Number Placeholder 5">
            <a:extLst>
              <a:ext uri="{FF2B5EF4-FFF2-40B4-BE49-F238E27FC236}">
                <a16:creationId xmlns:a16="http://schemas.microsoft.com/office/drawing/2014/main" id="{F99E8F69-70F6-467D-97ED-C4D0DAE2900F}"/>
              </a:ext>
            </a:extLst>
          </p:cNvPr>
          <p:cNvSpPr>
            <a:spLocks noGrp="1"/>
          </p:cNvSpPr>
          <p:nvPr>
            <p:ph type="sldNum" sz="quarter" idx="12"/>
          </p:nvPr>
        </p:nvSpPr>
        <p:spPr/>
        <p:txBody>
          <a:bodyPr/>
          <a:lstStyle/>
          <a:p>
            <a:fld id="{EA18B809-A8AF-4FCD-8408-B0A9FAEDE168}" type="slidenum">
              <a:rPr lang="en-GB" smtClean="0"/>
              <a:t>‹#›</a:t>
            </a:fld>
            <a:endParaRPr lang="en-GB"/>
          </a:p>
        </p:txBody>
      </p:sp>
    </p:spTree>
    <p:extLst>
      <p:ext uri="{BB962C8B-B14F-4D97-AF65-F5344CB8AC3E}">
        <p14:creationId xmlns:p14="http://schemas.microsoft.com/office/powerpoint/2010/main" val="42008388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BCCD3B-D233-41C2-876E-CDABADDFC632}"/>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FBEAA7DD-40AE-4AC7-82E2-3DF200E8578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CA69A599-A129-4014-8613-D90F73BA249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E68EE5D7-17F2-47C1-BBBB-FB458AF1139F}"/>
              </a:ext>
            </a:extLst>
          </p:cNvPr>
          <p:cNvSpPr>
            <a:spLocks noGrp="1"/>
          </p:cNvSpPr>
          <p:nvPr>
            <p:ph type="dt" sz="half" idx="10"/>
          </p:nvPr>
        </p:nvSpPr>
        <p:spPr/>
        <p:txBody>
          <a:bodyPr/>
          <a:lstStyle/>
          <a:p>
            <a:fld id="{E88AD762-8B9F-413C-A09D-E51E6664E97C}" type="datetime1">
              <a:rPr lang="en-GB" smtClean="0"/>
              <a:t>28/04/2021</a:t>
            </a:fld>
            <a:endParaRPr lang="en-GB"/>
          </a:p>
        </p:txBody>
      </p:sp>
      <p:sp>
        <p:nvSpPr>
          <p:cNvPr id="6" name="Footer Placeholder 5">
            <a:extLst>
              <a:ext uri="{FF2B5EF4-FFF2-40B4-BE49-F238E27FC236}">
                <a16:creationId xmlns:a16="http://schemas.microsoft.com/office/drawing/2014/main" id="{071370EF-99BB-463B-AE7F-FC0443E2469C}"/>
              </a:ext>
            </a:extLst>
          </p:cNvPr>
          <p:cNvSpPr>
            <a:spLocks noGrp="1"/>
          </p:cNvSpPr>
          <p:nvPr>
            <p:ph type="ftr" sz="quarter" idx="11"/>
          </p:nvPr>
        </p:nvSpPr>
        <p:spPr/>
        <p:txBody>
          <a:bodyPr/>
          <a:lstStyle/>
          <a:p>
            <a:r>
              <a:rPr lang="en-GB"/>
              <a:t>Created by Tayo Alebiosu</a:t>
            </a:r>
          </a:p>
        </p:txBody>
      </p:sp>
      <p:sp>
        <p:nvSpPr>
          <p:cNvPr id="7" name="Slide Number Placeholder 6">
            <a:extLst>
              <a:ext uri="{FF2B5EF4-FFF2-40B4-BE49-F238E27FC236}">
                <a16:creationId xmlns:a16="http://schemas.microsoft.com/office/drawing/2014/main" id="{FE73F0C0-A827-458E-B9D1-31700A6C0FE8}"/>
              </a:ext>
            </a:extLst>
          </p:cNvPr>
          <p:cNvSpPr>
            <a:spLocks noGrp="1"/>
          </p:cNvSpPr>
          <p:nvPr>
            <p:ph type="sldNum" sz="quarter" idx="12"/>
          </p:nvPr>
        </p:nvSpPr>
        <p:spPr/>
        <p:txBody>
          <a:bodyPr/>
          <a:lstStyle/>
          <a:p>
            <a:fld id="{EA18B809-A8AF-4FCD-8408-B0A9FAEDE168}" type="slidenum">
              <a:rPr lang="en-GB" smtClean="0"/>
              <a:t>‹#›</a:t>
            </a:fld>
            <a:endParaRPr lang="en-GB"/>
          </a:p>
        </p:txBody>
      </p:sp>
    </p:spTree>
    <p:extLst>
      <p:ext uri="{BB962C8B-B14F-4D97-AF65-F5344CB8AC3E}">
        <p14:creationId xmlns:p14="http://schemas.microsoft.com/office/powerpoint/2010/main" val="34783576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DE833F-15DA-4595-B663-00C594BE4DD8}"/>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BE889761-168A-46F6-9918-75EA60DAE58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01CB38A-9BF9-421C-85EC-DBF7635C245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344FBADD-0B13-4F24-A7D5-4E830F9D3C6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F86A4F0-BC24-4B4D-A2F4-F7AC7997BC4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273BD5BB-A5AC-4E78-BB1C-08AD8D3D02A0}"/>
              </a:ext>
            </a:extLst>
          </p:cNvPr>
          <p:cNvSpPr>
            <a:spLocks noGrp="1"/>
          </p:cNvSpPr>
          <p:nvPr>
            <p:ph type="dt" sz="half" idx="10"/>
          </p:nvPr>
        </p:nvSpPr>
        <p:spPr/>
        <p:txBody>
          <a:bodyPr/>
          <a:lstStyle/>
          <a:p>
            <a:fld id="{F45D7922-EDA4-46FC-A4B6-470833EE6153}" type="datetime1">
              <a:rPr lang="en-GB" smtClean="0"/>
              <a:t>28/04/2021</a:t>
            </a:fld>
            <a:endParaRPr lang="en-GB"/>
          </a:p>
        </p:txBody>
      </p:sp>
      <p:sp>
        <p:nvSpPr>
          <p:cNvPr id="8" name="Footer Placeholder 7">
            <a:extLst>
              <a:ext uri="{FF2B5EF4-FFF2-40B4-BE49-F238E27FC236}">
                <a16:creationId xmlns:a16="http://schemas.microsoft.com/office/drawing/2014/main" id="{B3F61A08-E819-469E-B0E7-0DA8A702E5C0}"/>
              </a:ext>
            </a:extLst>
          </p:cNvPr>
          <p:cNvSpPr>
            <a:spLocks noGrp="1"/>
          </p:cNvSpPr>
          <p:nvPr>
            <p:ph type="ftr" sz="quarter" idx="11"/>
          </p:nvPr>
        </p:nvSpPr>
        <p:spPr/>
        <p:txBody>
          <a:bodyPr/>
          <a:lstStyle/>
          <a:p>
            <a:r>
              <a:rPr lang="en-GB"/>
              <a:t>Created by Tayo Alebiosu</a:t>
            </a:r>
          </a:p>
        </p:txBody>
      </p:sp>
      <p:sp>
        <p:nvSpPr>
          <p:cNvPr id="9" name="Slide Number Placeholder 8">
            <a:extLst>
              <a:ext uri="{FF2B5EF4-FFF2-40B4-BE49-F238E27FC236}">
                <a16:creationId xmlns:a16="http://schemas.microsoft.com/office/drawing/2014/main" id="{506F6056-AE42-45EB-ACF3-00EF756DF8D4}"/>
              </a:ext>
            </a:extLst>
          </p:cNvPr>
          <p:cNvSpPr>
            <a:spLocks noGrp="1"/>
          </p:cNvSpPr>
          <p:nvPr>
            <p:ph type="sldNum" sz="quarter" idx="12"/>
          </p:nvPr>
        </p:nvSpPr>
        <p:spPr/>
        <p:txBody>
          <a:bodyPr/>
          <a:lstStyle/>
          <a:p>
            <a:fld id="{EA18B809-A8AF-4FCD-8408-B0A9FAEDE168}" type="slidenum">
              <a:rPr lang="en-GB" smtClean="0"/>
              <a:t>‹#›</a:t>
            </a:fld>
            <a:endParaRPr lang="en-GB"/>
          </a:p>
        </p:txBody>
      </p:sp>
    </p:spTree>
    <p:extLst>
      <p:ext uri="{BB962C8B-B14F-4D97-AF65-F5344CB8AC3E}">
        <p14:creationId xmlns:p14="http://schemas.microsoft.com/office/powerpoint/2010/main" val="21662841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4765F1-37A7-4737-8AE8-2C3DCB0A8BF1}"/>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85BD3829-5816-4919-8753-4868C8CC0719}"/>
              </a:ext>
            </a:extLst>
          </p:cNvPr>
          <p:cNvSpPr>
            <a:spLocks noGrp="1"/>
          </p:cNvSpPr>
          <p:nvPr>
            <p:ph type="dt" sz="half" idx="10"/>
          </p:nvPr>
        </p:nvSpPr>
        <p:spPr/>
        <p:txBody>
          <a:bodyPr/>
          <a:lstStyle/>
          <a:p>
            <a:fld id="{A176E4D8-8C90-4E3D-9C1E-5FC2D6E9283F}" type="datetime1">
              <a:rPr lang="en-GB" smtClean="0"/>
              <a:t>28/04/2021</a:t>
            </a:fld>
            <a:endParaRPr lang="en-GB"/>
          </a:p>
        </p:txBody>
      </p:sp>
      <p:sp>
        <p:nvSpPr>
          <p:cNvPr id="4" name="Footer Placeholder 3">
            <a:extLst>
              <a:ext uri="{FF2B5EF4-FFF2-40B4-BE49-F238E27FC236}">
                <a16:creationId xmlns:a16="http://schemas.microsoft.com/office/drawing/2014/main" id="{A471B21C-66FF-4EA5-9205-D924D5ABC767}"/>
              </a:ext>
            </a:extLst>
          </p:cNvPr>
          <p:cNvSpPr>
            <a:spLocks noGrp="1"/>
          </p:cNvSpPr>
          <p:nvPr>
            <p:ph type="ftr" sz="quarter" idx="11"/>
          </p:nvPr>
        </p:nvSpPr>
        <p:spPr/>
        <p:txBody>
          <a:bodyPr/>
          <a:lstStyle/>
          <a:p>
            <a:r>
              <a:rPr lang="en-GB"/>
              <a:t>Created by Tayo Alebiosu</a:t>
            </a:r>
          </a:p>
        </p:txBody>
      </p:sp>
      <p:sp>
        <p:nvSpPr>
          <p:cNvPr id="5" name="Slide Number Placeholder 4">
            <a:extLst>
              <a:ext uri="{FF2B5EF4-FFF2-40B4-BE49-F238E27FC236}">
                <a16:creationId xmlns:a16="http://schemas.microsoft.com/office/drawing/2014/main" id="{16AEF570-AED1-4688-A44D-7431B8BA03CA}"/>
              </a:ext>
            </a:extLst>
          </p:cNvPr>
          <p:cNvSpPr>
            <a:spLocks noGrp="1"/>
          </p:cNvSpPr>
          <p:nvPr>
            <p:ph type="sldNum" sz="quarter" idx="12"/>
          </p:nvPr>
        </p:nvSpPr>
        <p:spPr/>
        <p:txBody>
          <a:bodyPr/>
          <a:lstStyle/>
          <a:p>
            <a:fld id="{EA18B809-A8AF-4FCD-8408-B0A9FAEDE168}" type="slidenum">
              <a:rPr lang="en-GB" smtClean="0"/>
              <a:t>‹#›</a:t>
            </a:fld>
            <a:endParaRPr lang="en-GB"/>
          </a:p>
        </p:txBody>
      </p:sp>
    </p:spTree>
    <p:extLst>
      <p:ext uri="{BB962C8B-B14F-4D97-AF65-F5344CB8AC3E}">
        <p14:creationId xmlns:p14="http://schemas.microsoft.com/office/powerpoint/2010/main" val="22598322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B470C6F-20B3-4045-915B-A4EDBC69BDAE}"/>
              </a:ext>
            </a:extLst>
          </p:cNvPr>
          <p:cNvSpPr>
            <a:spLocks noGrp="1"/>
          </p:cNvSpPr>
          <p:nvPr>
            <p:ph type="dt" sz="half" idx="10"/>
          </p:nvPr>
        </p:nvSpPr>
        <p:spPr/>
        <p:txBody>
          <a:bodyPr/>
          <a:lstStyle/>
          <a:p>
            <a:fld id="{E105BC23-C449-4F4D-88B0-B16AA168D54B}" type="datetime1">
              <a:rPr lang="en-GB" smtClean="0"/>
              <a:t>28/04/2021</a:t>
            </a:fld>
            <a:endParaRPr lang="en-GB"/>
          </a:p>
        </p:txBody>
      </p:sp>
      <p:sp>
        <p:nvSpPr>
          <p:cNvPr id="3" name="Footer Placeholder 2">
            <a:extLst>
              <a:ext uri="{FF2B5EF4-FFF2-40B4-BE49-F238E27FC236}">
                <a16:creationId xmlns:a16="http://schemas.microsoft.com/office/drawing/2014/main" id="{2FB9C4F7-4731-4ACE-B781-CD8D1BBEB152}"/>
              </a:ext>
            </a:extLst>
          </p:cNvPr>
          <p:cNvSpPr>
            <a:spLocks noGrp="1"/>
          </p:cNvSpPr>
          <p:nvPr>
            <p:ph type="ftr" sz="quarter" idx="11"/>
          </p:nvPr>
        </p:nvSpPr>
        <p:spPr/>
        <p:txBody>
          <a:bodyPr/>
          <a:lstStyle/>
          <a:p>
            <a:r>
              <a:rPr lang="en-GB"/>
              <a:t>Created by Tayo Alebiosu</a:t>
            </a:r>
          </a:p>
        </p:txBody>
      </p:sp>
      <p:sp>
        <p:nvSpPr>
          <p:cNvPr id="4" name="Slide Number Placeholder 3">
            <a:extLst>
              <a:ext uri="{FF2B5EF4-FFF2-40B4-BE49-F238E27FC236}">
                <a16:creationId xmlns:a16="http://schemas.microsoft.com/office/drawing/2014/main" id="{631DA8CE-9987-4FB7-9195-5504E7F1ADFA}"/>
              </a:ext>
            </a:extLst>
          </p:cNvPr>
          <p:cNvSpPr>
            <a:spLocks noGrp="1"/>
          </p:cNvSpPr>
          <p:nvPr>
            <p:ph type="sldNum" sz="quarter" idx="12"/>
          </p:nvPr>
        </p:nvSpPr>
        <p:spPr/>
        <p:txBody>
          <a:bodyPr/>
          <a:lstStyle/>
          <a:p>
            <a:fld id="{EA18B809-A8AF-4FCD-8408-B0A9FAEDE168}" type="slidenum">
              <a:rPr lang="en-GB" smtClean="0"/>
              <a:t>‹#›</a:t>
            </a:fld>
            <a:endParaRPr lang="en-GB"/>
          </a:p>
        </p:txBody>
      </p:sp>
    </p:spTree>
    <p:extLst>
      <p:ext uri="{BB962C8B-B14F-4D97-AF65-F5344CB8AC3E}">
        <p14:creationId xmlns:p14="http://schemas.microsoft.com/office/powerpoint/2010/main" val="1610221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F96042-436C-43EC-BFC7-B135A481DF0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42BF86EE-0AA8-4B1E-8E96-C33272596AA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EE22421E-4744-4B49-ABB5-714377410B2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19F6DAB-F70C-4A5C-85E8-E6F3903BE295}"/>
              </a:ext>
            </a:extLst>
          </p:cNvPr>
          <p:cNvSpPr>
            <a:spLocks noGrp="1"/>
          </p:cNvSpPr>
          <p:nvPr>
            <p:ph type="dt" sz="half" idx="10"/>
          </p:nvPr>
        </p:nvSpPr>
        <p:spPr/>
        <p:txBody>
          <a:bodyPr/>
          <a:lstStyle/>
          <a:p>
            <a:fld id="{0FDB3E0C-F506-4E57-84A4-D3EEE459590E}" type="datetime1">
              <a:rPr lang="en-GB" smtClean="0"/>
              <a:t>28/04/2021</a:t>
            </a:fld>
            <a:endParaRPr lang="en-GB"/>
          </a:p>
        </p:txBody>
      </p:sp>
      <p:sp>
        <p:nvSpPr>
          <p:cNvPr id="6" name="Footer Placeholder 5">
            <a:extLst>
              <a:ext uri="{FF2B5EF4-FFF2-40B4-BE49-F238E27FC236}">
                <a16:creationId xmlns:a16="http://schemas.microsoft.com/office/drawing/2014/main" id="{4BA590F2-4913-44DC-8957-214E8C335B81}"/>
              </a:ext>
            </a:extLst>
          </p:cNvPr>
          <p:cNvSpPr>
            <a:spLocks noGrp="1"/>
          </p:cNvSpPr>
          <p:nvPr>
            <p:ph type="ftr" sz="quarter" idx="11"/>
          </p:nvPr>
        </p:nvSpPr>
        <p:spPr/>
        <p:txBody>
          <a:bodyPr/>
          <a:lstStyle/>
          <a:p>
            <a:r>
              <a:rPr lang="en-GB"/>
              <a:t>Created by Tayo Alebiosu</a:t>
            </a:r>
          </a:p>
        </p:txBody>
      </p:sp>
      <p:sp>
        <p:nvSpPr>
          <p:cNvPr id="7" name="Slide Number Placeholder 6">
            <a:extLst>
              <a:ext uri="{FF2B5EF4-FFF2-40B4-BE49-F238E27FC236}">
                <a16:creationId xmlns:a16="http://schemas.microsoft.com/office/drawing/2014/main" id="{557C79A5-DED0-4D6A-A397-D856B38B89A8}"/>
              </a:ext>
            </a:extLst>
          </p:cNvPr>
          <p:cNvSpPr>
            <a:spLocks noGrp="1"/>
          </p:cNvSpPr>
          <p:nvPr>
            <p:ph type="sldNum" sz="quarter" idx="12"/>
          </p:nvPr>
        </p:nvSpPr>
        <p:spPr/>
        <p:txBody>
          <a:bodyPr/>
          <a:lstStyle/>
          <a:p>
            <a:fld id="{EA18B809-A8AF-4FCD-8408-B0A9FAEDE168}" type="slidenum">
              <a:rPr lang="en-GB" smtClean="0"/>
              <a:t>‹#›</a:t>
            </a:fld>
            <a:endParaRPr lang="en-GB"/>
          </a:p>
        </p:txBody>
      </p:sp>
    </p:spTree>
    <p:extLst>
      <p:ext uri="{BB962C8B-B14F-4D97-AF65-F5344CB8AC3E}">
        <p14:creationId xmlns:p14="http://schemas.microsoft.com/office/powerpoint/2010/main" val="9243060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CD4C4B-098C-4EF1-BB24-C8804E11A24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CA23AEE4-7C32-4635-A5A3-DB08BBABB95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B8C69AFD-F0F2-41B1-B3D3-FFA7D469CF3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45BC617-D17B-4CFE-B5B4-C262F68D56AD}"/>
              </a:ext>
            </a:extLst>
          </p:cNvPr>
          <p:cNvSpPr>
            <a:spLocks noGrp="1"/>
          </p:cNvSpPr>
          <p:nvPr>
            <p:ph type="dt" sz="half" idx="10"/>
          </p:nvPr>
        </p:nvSpPr>
        <p:spPr/>
        <p:txBody>
          <a:bodyPr/>
          <a:lstStyle/>
          <a:p>
            <a:fld id="{5F95380F-116D-4291-BDF2-BF2E2F9D1326}" type="datetime1">
              <a:rPr lang="en-GB" smtClean="0"/>
              <a:t>28/04/2021</a:t>
            </a:fld>
            <a:endParaRPr lang="en-GB"/>
          </a:p>
        </p:txBody>
      </p:sp>
      <p:sp>
        <p:nvSpPr>
          <p:cNvPr id="6" name="Footer Placeholder 5">
            <a:extLst>
              <a:ext uri="{FF2B5EF4-FFF2-40B4-BE49-F238E27FC236}">
                <a16:creationId xmlns:a16="http://schemas.microsoft.com/office/drawing/2014/main" id="{09672C4F-90F3-4354-BB9E-1D3E8DC99432}"/>
              </a:ext>
            </a:extLst>
          </p:cNvPr>
          <p:cNvSpPr>
            <a:spLocks noGrp="1"/>
          </p:cNvSpPr>
          <p:nvPr>
            <p:ph type="ftr" sz="quarter" idx="11"/>
          </p:nvPr>
        </p:nvSpPr>
        <p:spPr/>
        <p:txBody>
          <a:bodyPr/>
          <a:lstStyle/>
          <a:p>
            <a:r>
              <a:rPr lang="en-GB"/>
              <a:t>Created by Tayo Alebiosu</a:t>
            </a:r>
          </a:p>
        </p:txBody>
      </p:sp>
      <p:sp>
        <p:nvSpPr>
          <p:cNvPr id="7" name="Slide Number Placeholder 6">
            <a:extLst>
              <a:ext uri="{FF2B5EF4-FFF2-40B4-BE49-F238E27FC236}">
                <a16:creationId xmlns:a16="http://schemas.microsoft.com/office/drawing/2014/main" id="{218DC49D-051F-4874-B95A-3A17C50547DE}"/>
              </a:ext>
            </a:extLst>
          </p:cNvPr>
          <p:cNvSpPr>
            <a:spLocks noGrp="1"/>
          </p:cNvSpPr>
          <p:nvPr>
            <p:ph type="sldNum" sz="quarter" idx="12"/>
          </p:nvPr>
        </p:nvSpPr>
        <p:spPr/>
        <p:txBody>
          <a:bodyPr/>
          <a:lstStyle/>
          <a:p>
            <a:fld id="{EA18B809-A8AF-4FCD-8408-B0A9FAEDE168}" type="slidenum">
              <a:rPr lang="en-GB" smtClean="0"/>
              <a:t>‹#›</a:t>
            </a:fld>
            <a:endParaRPr lang="en-GB"/>
          </a:p>
        </p:txBody>
      </p:sp>
    </p:spTree>
    <p:extLst>
      <p:ext uri="{BB962C8B-B14F-4D97-AF65-F5344CB8AC3E}">
        <p14:creationId xmlns:p14="http://schemas.microsoft.com/office/powerpoint/2010/main" val="5100667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4FE640-7859-4F48-9E2E-6D601633806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6774078A-94C5-4F87-9811-0C5FC18C580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65A2AF1-893E-4675-A5EE-84E003CC32B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6B7AEBB-56A4-44D1-AF16-F65ED598CE65}" type="datetime1">
              <a:rPr lang="en-GB" smtClean="0"/>
              <a:t>28/04/2021</a:t>
            </a:fld>
            <a:endParaRPr lang="en-GB"/>
          </a:p>
        </p:txBody>
      </p:sp>
      <p:sp>
        <p:nvSpPr>
          <p:cNvPr id="5" name="Footer Placeholder 4">
            <a:extLst>
              <a:ext uri="{FF2B5EF4-FFF2-40B4-BE49-F238E27FC236}">
                <a16:creationId xmlns:a16="http://schemas.microsoft.com/office/drawing/2014/main" id="{87B18DE4-760C-4B03-8AE8-CDB6EE81B40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GB"/>
              <a:t>Created by Tayo Alebiosu</a:t>
            </a:r>
          </a:p>
        </p:txBody>
      </p:sp>
      <p:sp>
        <p:nvSpPr>
          <p:cNvPr id="6" name="Slide Number Placeholder 5">
            <a:extLst>
              <a:ext uri="{FF2B5EF4-FFF2-40B4-BE49-F238E27FC236}">
                <a16:creationId xmlns:a16="http://schemas.microsoft.com/office/drawing/2014/main" id="{E9404E93-F8FF-4538-BF2F-E161B4FDD83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A18B809-A8AF-4FCD-8408-B0A9FAEDE168}" type="slidenum">
              <a:rPr lang="en-GB" smtClean="0"/>
              <a:t>‹#›</a:t>
            </a:fld>
            <a:endParaRPr lang="en-GB"/>
          </a:p>
        </p:txBody>
      </p:sp>
    </p:spTree>
    <p:extLst>
      <p:ext uri="{BB962C8B-B14F-4D97-AF65-F5344CB8AC3E}">
        <p14:creationId xmlns:p14="http://schemas.microsoft.com/office/powerpoint/2010/main" val="38419105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youtu.be/j5sU5H-IBSg" TargetMode="External"/><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mailto:tayo.alebiosu@lsclondon.co.uk" TargetMode="External"/><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www.bing.com/videos/search?q=evidence+based+practice+in+health&amp;&amp;view=detail&amp;mid=B40B228DE6130896C17BB40B228DE6130896C17B&amp;&amp;FORM=VRDGAR" TargetMode="Externa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4.gi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s://youtu.be/WiSklIGUblo"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hyperlink" Target="https://www.skillsyouneed.com/learn/literature-review.html" TargetMode="External"/><Relationship Id="rId2" Type="http://schemas.openxmlformats.org/officeDocument/2006/relationships/hyperlink" Target="https://www.nihr.ac.uk/patients-and-public/why-join-in/why-research-matters.htm" TargetMode="External"/><Relationship Id="rId1" Type="http://schemas.openxmlformats.org/officeDocument/2006/relationships/slideLayout" Target="../slideLayouts/slideLayout1.xml"/><Relationship Id="rId5" Type="http://schemas.openxmlformats.org/officeDocument/2006/relationships/hyperlink" Target="https://www.projectguru.in/publications/importance-ethical-considerations-research/" TargetMode="External"/><Relationship Id="rId4" Type="http://schemas.openxmlformats.org/officeDocument/2006/relationships/hyperlink" Target="https://www.skillsyouneed.com/learn/research-ethics.html"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hyperlink" Target="https://www.bing.com/videos/search?q=evidence+based+practice+in+health&amp;&amp;view=detail&amp;mid=B40B228DE6130896C17BB40B228DE6130896C17B&amp;&amp;FORM=VRDGAR"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youtu.be/nrE1N7VaXJA"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3" name="Rectangle 72">
            <a:extLst>
              <a:ext uri="{FF2B5EF4-FFF2-40B4-BE49-F238E27FC236}">
                <a16:creationId xmlns:a16="http://schemas.microsoft.com/office/drawing/2014/main" id="{F9985B70-9BE2-4290-838C-0A8906481E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Oval 4">
            <a:extLst>
              <a:ext uri="{FF2B5EF4-FFF2-40B4-BE49-F238E27FC236}">
                <a16:creationId xmlns:a16="http://schemas.microsoft.com/office/drawing/2014/main" id="{4B461937-55AE-4216-B24E-4A233F28D522}"/>
              </a:ext>
            </a:extLst>
          </p:cNvPr>
          <p:cNvSpPr/>
          <p:nvPr/>
        </p:nvSpPr>
        <p:spPr>
          <a:xfrm rot="20911233">
            <a:off x="440074" y="51987"/>
            <a:ext cx="5985547" cy="357204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b">
            <a:normAutofit/>
          </a:bodyPr>
          <a:lstStyle/>
          <a:p>
            <a:pPr lvl="0">
              <a:lnSpc>
                <a:spcPct val="90000"/>
              </a:lnSpc>
              <a:spcBef>
                <a:spcPct val="0"/>
              </a:spcBef>
              <a:spcAft>
                <a:spcPts val="600"/>
              </a:spcAft>
              <a:defRPr/>
            </a:pPr>
            <a:r>
              <a:rPr lang="en-GB" sz="4000" b="1" dirty="0">
                <a:latin typeface="Candara" panose="020E0502030303020204" pitchFamily="34" charset="0"/>
              </a:rPr>
              <a:t>Evidence Based Approaches </a:t>
            </a:r>
            <a:endParaRPr kumimoji="0" lang="en-US" sz="4000" b="1" i="0" u="none" strike="noStrike" kern="1200" cap="none" spc="0" normalizeH="0" baseline="0" noProof="0" dirty="0">
              <a:ln>
                <a:noFill/>
              </a:ln>
              <a:solidFill>
                <a:prstClr val="black"/>
              </a:solidFill>
              <a:effectLst/>
              <a:uLnTx/>
              <a:uFillTx/>
              <a:latin typeface="Candara" panose="020E0502030303020204" pitchFamily="34" charset="0"/>
            </a:endParaRPr>
          </a:p>
          <a:p>
            <a:pPr marL="0" marR="0" lvl="0" indent="0" algn="l" defTabSz="914400" rtl="0" eaLnBrk="1" fontAlgn="auto" latinLnBrk="0" hangingPunct="1">
              <a:lnSpc>
                <a:spcPct val="90000"/>
              </a:lnSpc>
              <a:spcBef>
                <a:spcPct val="0"/>
              </a:spcBef>
              <a:spcAft>
                <a:spcPts val="600"/>
              </a:spcAft>
              <a:buClrTx/>
              <a:buSzTx/>
              <a:buFontTx/>
              <a:buNone/>
              <a:tabLst/>
              <a:defRPr/>
            </a:pPr>
            <a:r>
              <a:rPr kumimoji="0" lang="en-US" sz="3600" b="1" i="0" u="none" strike="noStrike" kern="1200" cap="none" spc="0" normalizeH="0" baseline="0" noProof="0" dirty="0">
                <a:ln>
                  <a:noFill/>
                </a:ln>
                <a:solidFill>
                  <a:prstClr val="black"/>
                </a:solidFill>
                <a:effectLst/>
                <a:highlight>
                  <a:srgbClr val="FFFF00"/>
                </a:highlight>
                <a:uLnTx/>
                <a:uFillTx/>
                <a:latin typeface="Calibri Light" panose="020F0302020204030204"/>
                <a:ea typeface="+mn-ea"/>
                <a:cs typeface="+mn-cs"/>
              </a:rPr>
              <a:t>Week 1- Slide 2</a:t>
            </a:r>
          </a:p>
        </p:txBody>
      </p:sp>
      <p:sp>
        <p:nvSpPr>
          <p:cNvPr id="75" name="Rectangle 74">
            <a:extLst>
              <a:ext uri="{FF2B5EF4-FFF2-40B4-BE49-F238E27FC236}">
                <a16:creationId xmlns:a16="http://schemas.microsoft.com/office/drawing/2014/main" id="{A492E1F8-7144-4F33-B540-681FCFDB7A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1540"/>
            <a:ext cx="722376" cy="5071110"/>
          </a:xfrm>
          <a:prstGeom prst="rect">
            <a:avLst/>
          </a:prstGeom>
          <a:solidFill>
            <a:srgbClr val="4C5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3076" name="Picture 4" descr="Image result for evidence based practice images">
            <a:extLst>
              <a:ext uri="{FF2B5EF4-FFF2-40B4-BE49-F238E27FC236}">
                <a16:creationId xmlns:a16="http://schemas.microsoft.com/office/drawing/2014/main" id="{DA171C5B-0A2C-437B-918C-C9EB7346E905}"/>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601528" y="433052"/>
            <a:ext cx="5445980" cy="6120148"/>
          </a:xfrm>
          <a:prstGeom prst="rect">
            <a:avLst/>
          </a:prstGeom>
          <a:noFill/>
          <a:effectLst>
            <a:outerShdw blurRad="406400" dist="317500" dir="5400000" sx="89000" sy="89000" rotWithShape="0">
              <a:prstClr val="black">
                <a:alpha val="15000"/>
              </a:prstClr>
            </a:outerShdw>
          </a:effectLst>
          <a:extLst>
            <a:ext uri="{909E8E84-426E-40DD-AFC4-6F175D3DCCD1}">
              <a14:hiddenFill xmlns:a14="http://schemas.microsoft.com/office/drawing/2010/main">
                <a:solidFill>
                  <a:srgbClr val="FFFFFF"/>
                </a:solidFill>
              </a14:hiddenFill>
            </a:ext>
          </a:extLst>
        </p:spPr>
      </p:pic>
      <p:sp>
        <p:nvSpPr>
          <p:cNvPr id="8" name="Cloud 7">
            <a:extLst>
              <a:ext uri="{FF2B5EF4-FFF2-40B4-BE49-F238E27FC236}">
                <a16:creationId xmlns:a16="http://schemas.microsoft.com/office/drawing/2014/main" id="{F11A3CA7-6822-4091-839A-8CF483418F2B}"/>
              </a:ext>
            </a:extLst>
          </p:cNvPr>
          <p:cNvSpPr/>
          <p:nvPr/>
        </p:nvSpPr>
        <p:spPr>
          <a:xfrm rot="19905172">
            <a:off x="2790114" y="2383241"/>
            <a:ext cx="4944835" cy="3158902"/>
          </a:xfrm>
          <a:prstGeom prst="cloud">
            <a:avLst/>
          </a:prstGeom>
          <a:ln w="57150">
            <a:solidFill>
              <a:srgbClr val="0070C0"/>
            </a:solidFill>
            <a:prstDash val="solid"/>
          </a:ln>
          <a:effectLst>
            <a:glow rad="228600">
              <a:schemeClr val="accent5">
                <a:satMod val="175000"/>
                <a:alpha val="40000"/>
              </a:schemeClr>
            </a:glow>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n-GB" sz="3600" b="1" dirty="0">
                <a:solidFill>
                  <a:srgbClr val="7030A0"/>
                </a:solidFill>
                <a:latin typeface="Candara" panose="020E0502030303020204" pitchFamily="34" charset="0"/>
              </a:rPr>
              <a:t>Evidence based Approaches</a:t>
            </a:r>
          </a:p>
        </p:txBody>
      </p:sp>
      <p:sp>
        <p:nvSpPr>
          <p:cNvPr id="2" name="Footer Placeholder 1">
            <a:extLst>
              <a:ext uri="{FF2B5EF4-FFF2-40B4-BE49-F238E27FC236}">
                <a16:creationId xmlns:a16="http://schemas.microsoft.com/office/drawing/2014/main" id="{5B8536B7-6E37-4305-B9EF-61A4D71379B8}"/>
              </a:ext>
            </a:extLst>
          </p:cNvPr>
          <p:cNvSpPr>
            <a:spLocks noGrp="1"/>
          </p:cNvSpPr>
          <p:nvPr>
            <p:ph type="ftr" sz="quarter" idx="11"/>
          </p:nvPr>
        </p:nvSpPr>
        <p:spPr/>
        <p:txBody>
          <a:bodyPr/>
          <a:lstStyle/>
          <a:p>
            <a:r>
              <a:rPr lang="en-GB"/>
              <a:t>Created by Tayo Alebiosu</a:t>
            </a:r>
          </a:p>
        </p:txBody>
      </p:sp>
    </p:spTree>
    <p:extLst>
      <p:ext uri="{BB962C8B-B14F-4D97-AF65-F5344CB8AC3E}">
        <p14:creationId xmlns:p14="http://schemas.microsoft.com/office/powerpoint/2010/main" val="19667653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Image result for research images">
            <a:extLst>
              <a:ext uri="{FF2B5EF4-FFF2-40B4-BE49-F238E27FC236}">
                <a16:creationId xmlns:a16="http://schemas.microsoft.com/office/drawing/2014/main" id="{B4C9C647-D398-40B8-A7C0-5ACCE388DD2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505239" y="509000"/>
            <a:ext cx="11181522" cy="6130340"/>
          </a:xfrm>
          <a:prstGeom prst="rect">
            <a:avLst/>
          </a:prstGeom>
          <a:noFill/>
          <a:extLst>
            <a:ext uri="{909E8E84-426E-40DD-AFC4-6F175D3DCCD1}">
              <a14:hiddenFill xmlns:a14="http://schemas.microsoft.com/office/drawing/2010/main">
                <a:solidFill>
                  <a:srgbClr val="FFFFFF"/>
                </a:solidFill>
              </a14:hiddenFill>
            </a:ext>
          </a:extLst>
        </p:spPr>
      </p:pic>
      <p:sp>
        <p:nvSpPr>
          <p:cNvPr id="2" name="Footer Placeholder 1">
            <a:extLst>
              <a:ext uri="{FF2B5EF4-FFF2-40B4-BE49-F238E27FC236}">
                <a16:creationId xmlns:a16="http://schemas.microsoft.com/office/drawing/2014/main" id="{50AA9DDE-20E6-4312-A95C-4B1E27B56009}"/>
              </a:ext>
            </a:extLst>
          </p:cNvPr>
          <p:cNvSpPr>
            <a:spLocks noGrp="1"/>
          </p:cNvSpPr>
          <p:nvPr>
            <p:ph type="ftr" sz="quarter" idx="11"/>
          </p:nvPr>
        </p:nvSpPr>
        <p:spPr/>
        <p:txBody>
          <a:bodyPr/>
          <a:lstStyle/>
          <a:p>
            <a:r>
              <a:rPr lang="en-GB"/>
              <a:t>Created by Tayo Alebiosu</a:t>
            </a:r>
          </a:p>
        </p:txBody>
      </p:sp>
    </p:spTree>
    <p:extLst>
      <p:ext uri="{BB962C8B-B14F-4D97-AF65-F5344CB8AC3E}">
        <p14:creationId xmlns:p14="http://schemas.microsoft.com/office/powerpoint/2010/main" val="26555933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23C2D6C-660A-43EB-AEF0-8680711A1ED3}"/>
              </a:ext>
            </a:extLst>
          </p:cNvPr>
          <p:cNvSpPr/>
          <p:nvPr/>
        </p:nvSpPr>
        <p:spPr>
          <a:xfrm>
            <a:off x="172277" y="289491"/>
            <a:ext cx="11847446" cy="5570756"/>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3600" b="1" i="0" u="none" strike="noStrike" kern="1200" cap="none" spc="0" normalizeH="0" baseline="0" noProof="0" dirty="0">
                <a:ln>
                  <a:noFill/>
                </a:ln>
                <a:effectLst/>
                <a:highlight>
                  <a:srgbClr val="00FFFF"/>
                </a:highlight>
                <a:uLnTx/>
                <a:uFillTx/>
                <a:latin typeface="Candara" panose="020E0502030303020204" pitchFamily="34" charset="0"/>
              </a:rPr>
              <a:t>How research develops, improves or identifies gaps in practice and/or provision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2000" b="0" i="0" u="none" strike="noStrike" kern="1200" cap="none" spc="0" normalizeH="0" baseline="0" noProof="0" dirty="0">
              <a:ln>
                <a:noFill/>
              </a:ln>
              <a:solidFill>
                <a:prstClr val="black"/>
              </a:solidFill>
              <a:effectLst/>
              <a:uLnTx/>
              <a:uFillTx/>
              <a:latin typeface="Tw Cen MT" panose="020B0602020104020603" pitchFamily="34" charset="0"/>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3200" b="0" i="0" u="none" strike="noStrike" kern="1200" cap="none" spc="0" normalizeH="0" baseline="0" noProof="0" dirty="0">
                <a:ln>
                  <a:noFill/>
                </a:ln>
                <a:solidFill>
                  <a:prstClr val="black"/>
                </a:solidFill>
                <a:effectLst/>
                <a:uLnTx/>
                <a:uFillTx/>
                <a:latin typeface="Tw Cen MT" panose="020B0602020104020603" pitchFamily="34" charset="0"/>
                <a:ea typeface="+mn-ea"/>
                <a:cs typeface="+mn-cs"/>
              </a:rPr>
              <a:t>During research, you may find issues that you need to fix.</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3200" b="0" i="0" u="none" strike="noStrike" kern="1200" cap="none" spc="0" normalizeH="0" baseline="0" noProof="0" dirty="0">
                <a:ln>
                  <a:noFill/>
                </a:ln>
                <a:solidFill>
                  <a:prstClr val="black"/>
                </a:solidFill>
                <a:effectLst/>
                <a:uLnTx/>
                <a:uFillTx/>
                <a:latin typeface="Tw Cen MT" panose="020B0602020104020603" pitchFamily="34" charset="0"/>
                <a:ea typeface="+mn-ea"/>
                <a:cs typeface="+mn-cs"/>
              </a:rPr>
              <a:t>Improving practice is about trying to stop further tragedy’s from happening such as the Baby P case</a:t>
            </a:r>
          </a:p>
          <a:p>
            <a:pPr marL="342900" marR="0" lvl="0" indent="-342900" algn="l" defTabSz="914400" rtl="0" eaLnBrk="1" fontAlgn="auto" latinLnBrk="0" hangingPunct="1">
              <a:lnSpc>
                <a:spcPct val="100000"/>
              </a:lnSpc>
              <a:spcBef>
                <a:spcPts val="0"/>
              </a:spcBef>
              <a:spcAft>
                <a:spcPts val="0"/>
              </a:spcAft>
              <a:buClr>
                <a:srgbClr val="0070C0"/>
              </a:buClr>
              <a:buSzTx/>
              <a:buFont typeface="Wingdings" panose="05000000000000000000" pitchFamily="2" charset="2"/>
              <a:buChar char="ü"/>
              <a:tabLst/>
              <a:defRPr/>
            </a:pPr>
            <a:r>
              <a:rPr kumimoji="0" lang="en-GB" sz="3200" b="0" i="0" u="none" strike="noStrike" kern="1200" cap="none" spc="0" normalizeH="0" baseline="0" noProof="0" dirty="0">
                <a:ln>
                  <a:noFill/>
                </a:ln>
                <a:solidFill>
                  <a:prstClr val="black"/>
                </a:solidFill>
                <a:effectLst/>
                <a:highlight>
                  <a:srgbClr val="FFFF00"/>
                </a:highlight>
                <a:uLnTx/>
                <a:uFillTx/>
                <a:latin typeface="Tw Cen MT" panose="020B0602020104020603" pitchFamily="34" charset="0"/>
                <a:ea typeface="+mn-ea"/>
                <a:cs typeface="+mn-cs"/>
              </a:rPr>
              <a:t>An example </a:t>
            </a:r>
            <a:r>
              <a:rPr kumimoji="0" lang="en-GB" sz="3200" b="0" i="0" u="none" strike="noStrike" kern="1200" cap="none" spc="0" normalizeH="0" baseline="0" noProof="0" dirty="0">
                <a:ln>
                  <a:noFill/>
                </a:ln>
                <a:solidFill>
                  <a:prstClr val="black"/>
                </a:solidFill>
                <a:effectLst/>
                <a:uLnTx/>
                <a:uFillTx/>
                <a:latin typeface="Tw Cen MT" panose="020B0602020104020603" pitchFamily="34" charset="0"/>
                <a:ea typeface="+mn-ea"/>
                <a:cs typeface="+mn-cs"/>
              </a:rPr>
              <a:t>of improving practice in health and social care is if a hospital exposed institutional abuse, here they would research into what had happened and how they could prevent it and </a:t>
            </a:r>
            <a:r>
              <a:rPr lang="en-GB" sz="3200" dirty="0">
                <a:solidFill>
                  <a:prstClr val="black"/>
                </a:solidFill>
                <a:latin typeface="Tw Cen MT" panose="020B0602020104020603" pitchFamily="34" charset="0"/>
              </a:rPr>
              <a:t>h</a:t>
            </a:r>
            <a:r>
              <a:rPr kumimoji="0" lang="en-GB" sz="3200" b="0" i="0" u="none" strike="noStrike" kern="1200" cap="none" spc="0" normalizeH="0" baseline="0" noProof="0" dirty="0" err="1">
                <a:ln>
                  <a:noFill/>
                </a:ln>
                <a:solidFill>
                  <a:prstClr val="black"/>
                </a:solidFill>
                <a:effectLst/>
                <a:uLnTx/>
                <a:uFillTx/>
                <a:latin typeface="Tw Cen MT" panose="020B0602020104020603" pitchFamily="34" charset="0"/>
                <a:ea typeface="+mn-ea"/>
                <a:cs typeface="+mn-cs"/>
              </a:rPr>
              <a:t>ighlights</a:t>
            </a:r>
            <a:r>
              <a:rPr kumimoji="0" lang="en-GB" sz="3200" b="0" i="0" u="none" strike="noStrike" kern="1200" cap="none" spc="0" normalizeH="0" baseline="0" noProof="0" dirty="0">
                <a:ln>
                  <a:noFill/>
                </a:ln>
                <a:solidFill>
                  <a:prstClr val="black"/>
                </a:solidFill>
                <a:effectLst/>
                <a:uLnTx/>
                <a:uFillTx/>
                <a:latin typeface="Tw Cen MT" panose="020B0602020104020603" pitchFamily="34" charset="0"/>
                <a:ea typeface="+mn-ea"/>
                <a:cs typeface="+mn-cs"/>
              </a:rPr>
              <a:t> where services are going wrong and where improvements can be made</a:t>
            </a:r>
          </a:p>
        </p:txBody>
      </p:sp>
      <p:sp>
        <p:nvSpPr>
          <p:cNvPr id="3" name="Footer Placeholder 2">
            <a:extLst>
              <a:ext uri="{FF2B5EF4-FFF2-40B4-BE49-F238E27FC236}">
                <a16:creationId xmlns:a16="http://schemas.microsoft.com/office/drawing/2014/main" id="{DDD6CC43-D008-45DF-9393-DBF470DED348}"/>
              </a:ext>
            </a:extLst>
          </p:cNvPr>
          <p:cNvSpPr>
            <a:spLocks noGrp="1"/>
          </p:cNvSpPr>
          <p:nvPr>
            <p:ph type="ftr" sz="quarter" idx="11"/>
          </p:nvPr>
        </p:nvSpPr>
        <p:spPr/>
        <p:txBody>
          <a:bodyPr/>
          <a:lstStyle/>
          <a:p>
            <a:r>
              <a:rPr lang="en-GB"/>
              <a:t>Created by Tayo Alebiosu</a:t>
            </a:r>
          </a:p>
        </p:txBody>
      </p:sp>
    </p:spTree>
    <p:extLst>
      <p:ext uri="{BB962C8B-B14F-4D97-AF65-F5344CB8AC3E}">
        <p14:creationId xmlns:p14="http://schemas.microsoft.com/office/powerpoint/2010/main" val="24537710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a:extLst>
              <a:ext uri="{FF2B5EF4-FFF2-40B4-BE49-F238E27FC236}">
                <a16:creationId xmlns:a16="http://schemas.microsoft.com/office/drawing/2014/main" id="{5C17D541-E0CC-48C9-A228-605E62BF871F}"/>
              </a:ext>
            </a:extLst>
          </p:cNvPr>
          <p:cNvSpPr>
            <a:spLocks noGrp="1"/>
          </p:cNvSpPr>
          <p:nvPr>
            <p:ph type="title"/>
          </p:nvPr>
        </p:nvSpPr>
        <p:spPr/>
        <p:txBody>
          <a:bodyPr rtlCol="0">
            <a:normAutofit/>
          </a:bodyPr>
          <a:lstStyle/>
          <a:p>
            <a:pPr>
              <a:defRPr/>
            </a:pPr>
            <a:r>
              <a:rPr lang="en-GB" sz="3600">
                <a:hlinkClick r:id="" action="ppaction://hlinkshowjump?jump=lastslideviewed"/>
              </a:rPr>
              <a:t>Table 1</a:t>
            </a:r>
            <a:br>
              <a:rPr lang="en-GB" sz="3600"/>
            </a:br>
            <a:r>
              <a:rPr lang="en-GB" sz="3600"/>
              <a:t>What research can do</a:t>
            </a:r>
          </a:p>
        </p:txBody>
      </p:sp>
      <p:graphicFrame>
        <p:nvGraphicFramePr>
          <p:cNvPr id="4" name="Content Placeholder 3">
            <a:extLst>
              <a:ext uri="{FF2B5EF4-FFF2-40B4-BE49-F238E27FC236}">
                <a16:creationId xmlns:a16="http://schemas.microsoft.com/office/drawing/2014/main" id="{84C8C133-F5E3-49A4-A7E6-1D158A0E44C1}"/>
              </a:ext>
            </a:extLst>
          </p:cNvPr>
          <p:cNvGraphicFramePr>
            <a:graphicFrameLocks noGrp="1"/>
          </p:cNvGraphicFramePr>
          <p:nvPr>
            <p:ph idx="1"/>
          </p:nvPr>
        </p:nvGraphicFramePr>
        <p:xfrm>
          <a:off x="1981200" y="1600200"/>
          <a:ext cx="8229600" cy="4686300"/>
        </p:xfrm>
        <a:graphic>
          <a:graphicData uri="http://schemas.openxmlformats.org/drawingml/2006/table">
            <a:tbl>
              <a:tblPr firstRow="1" bandRow="1">
                <a:tableStyleId>{5C22544A-7EE6-4342-B048-85BDC9FD1C3A}</a:tableStyleId>
              </a:tblPr>
              <a:tblGrid>
                <a:gridCol w="2743200">
                  <a:extLst>
                    <a:ext uri="{9D8B030D-6E8A-4147-A177-3AD203B41FA5}">
                      <a16:colId xmlns:a16="http://schemas.microsoft.com/office/drawing/2014/main" val="20000"/>
                    </a:ext>
                  </a:extLst>
                </a:gridCol>
                <a:gridCol w="2743200">
                  <a:extLst>
                    <a:ext uri="{9D8B030D-6E8A-4147-A177-3AD203B41FA5}">
                      <a16:colId xmlns:a16="http://schemas.microsoft.com/office/drawing/2014/main" val="20001"/>
                    </a:ext>
                  </a:extLst>
                </a:gridCol>
                <a:gridCol w="2743200">
                  <a:extLst>
                    <a:ext uri="{9D8B030D-6E8A-4147-A177-3AD203B41FA5}">
                      <a16:colId xmlns:a16="http://schemas.microsoft.com/office/drawing/2014/main" val="20002"/>
                    </a:ext>
                  </a:extLst>
                </a:gridCol>
              </a:tblGrid>
              <a:tr h="937260">
                <a:tc>
                  <a:txBody>
                    <a:bodyPr/>
                    <a:lstStyle/>
                    <a:p>
                      <a:pPr algn="ctr">
                        <a:lnSpc>
                          <a:spcPct val="115000"/>
                        </a:lnSpc>
                        <a:spcAft>
                          <a:spcPts val="0"/>
                        </a:spcAft>
                      </a:pPr>
                      <a:r>
                        <a:rPr lang="en-GB" sz="1400" b="1" dirty="0">
                          <a:solidFill>
                            <a:srgbClr val="000066"/>
                          </a:solidFill>
                          <a:latin typeface="Verdana"/>
                          <a:ea typeface="Times New Roman"/>
                          <a:cs typeface="Times New Roman"/>
                        </a:rPr>
                        <a:t>Purpose</a:t>
                      </a:r>
                      <a:r>
                        <a:rPr lang="en-GB" sz="1400" dirty="0">
                          <a:solidFill>
                            <a:srgbClr val="000066"/>
                          </a:solidFill>
                          <a:latin typeface="Verdana"/>
                          <a:ea typeface="Times New Roman"/>
                          <a:cs typeface="Times New Roman"/>
                        </a:rPr>
                        <a:t> </a:t>
                      </a:r>
                      <a:endParaRPr lang="en-GB" sz="1400" dirty="0">
                        <a:latin typeface="Calibri"/>
                        <a:ea typeface="Calibri"/>
                        <a:cs typeface="Times New Roman"/>
                      </a:endParaRPr>
                    </a:p>
                  </a:txBody>
                  <a:tcPr marL="9525" marR="9525" marT="9525" marB="9525"/>
                </a:tc>
                <a:tc>
                  <a:txBody>
                    <a:bodyPr/>
                    <a:lstStyle/>
                    <a:p>
                      <a:pPr algn="ctr">
                        <a:lnSpc>
                          <a:spcPct val="115000"/>
                        </a:lnSpc>
                        <a:spcAft>
                          <a:spcPts val="0"/>
                        </a:spcAft>
                      </a:pPr>
                      <a:r>
                        <a:rPr lang="en-GB" sz="1400" b="1">
                          <a:solidFill>
                            <a:srgbClr val="000066"/>
                          </a:solidFill>
                          <a:latin typeface="Verdana"/>
                          <a:ea typeface="Times New Roman"/>
                          <a:cs typeface="Times New Roman"/>
                        </a:rPr>
                        <a:t>`Types of research study'</a:t>
                      </a:r>
                      <a:r>
                        <a:rPr lang="en-GB" sz="1400">
                          <a:solidFill>
                            <a:srgbClr val="000066"/>
                          </a:solidFill>
                          <a:latin typeface="Verdana"/>
                          <a:ea typeface="Times New Roman"/>
                          <a:cs typeface="Times New Roman"/>
                        </a:rPr>
                        <a:t> </a:t>
                      </a:r>
                      <a:endParaRPr lang="en-GB" sz="1400">
                        <a:latin typeface="Calibri"/>
                        <a:ea typeface="Calibri"/>
                        <a:cs typeface="Times New Roman"/>
                      </a:endParaRPr>
                    </a:p>
                  </a:txBody>
                  <a:tcPr marL="9525" marR="9525" marT="9525" marB="9525"/>
                </a:tc>
                <a:tc>
                  <a:txBody>
                    <a:bodyPr/>
                    <a:lstStyle/>
                    <a:p>
                      <a:pPr algn="ctr">
                        <a:lnSpc>
                          <a:spcPct val="115000"/>
                        </a:lnSpc>
                        <a:spcAft>
                          <a:spcPts val="0"/>
                        </a:spcAft>
                      </a:pPr>
                      <a:r>
                        <a:rPr lang="en-GB" sz="1400" b="1">
                          <a:solidFill>
                            <a:srgbClr val="000066"/>
                          </a:solidFill>
                          <a:latin typeface="Verdana"/>
                          <a:ea typeface="Times New Roman"/>
                          <a:cs typeface="Times New Roman"/>
                        </a:rPr>
                        <a:t>Example</a:t>
                      </a:r>
                      <a:r>
                        <a:rPr lang="en-GB" sz="1400">
                          <a:solidFill>
                            <a:srgbClr val="000066"/>
                          </a:solidFill>
                          <a:latin typeface="Verdana"/>
                          <a:ea typeface="Times New Roman"/>
                          <a:cs typeface="Times New Roman"/>
                        </a:rPr>
                        <a:t> </a:t>
                      </a:r>
                      <a:endParaRPr lang="en-GB" sz="1400">
                        <a:latin typeface="Calibri"/>
                        <a:ea typeface="Calibri"/>
                        <a:cs typeface="Times New Roman"/>
                      </a:endParaRPr>
                    </a:p>
                  </a:txBody>
                  <a:tcPr marL="9525" marR="9525" marT="9525" marB="9525"/>
                </a:tc>
                <a:extLst>
                  <a:ext uri="{0D108BD9-81ED-4DB2-BD59-A6C34878D82A}">
                    <a16:rowId xmlns:a16="http://schemas.microsoft.com/office/drawing/2014/main" val="10000"/>
                  </a:ext>
                </a:extLst>
              </a:tr>
              <a:tr h="937260">
                <a:tc>
                  <a:txBody>
                    <a:bodyPr/>
                    <a:lstStyle/>
                    <a:p>
                      <a:pPr>
                        <a:lnSpc>
                          <a:spcPct val="115000"/>
                        </a:lnSpc>
                        <a:spcAft>
                          <a:spcPts val="1000"/>
                        </a:spcAft>
                      </a:pPr>
                      <a:r>
                        <a:rPr lang="en-GB" sz="1400">
                          <a:solidFill>
                            <a:srgbClr val="000066"/>
                          </a:solidFill>
                          <a:latin typeface="Verdana"/>
                          <a:ea typeface="Times New Roman"/>
                          <a:cs typeface="Times New Roman"/>
                        </a:rPr>
                        <a:t>Describe the current situation </a:t>
                      </a:r>
                      <a:endParaRPr lang="en-GB" sz="1400">
                        <a:latin typeface="Calibri"/>
                        <a:ea typeface="Calibri"/>
                        <a:cs typeface="Times New Roman"/>
                      </a:endParaRPr>
                    </a:p>
                  </a:txBody>
                  <a:tcPr marL="9525" marR="9525" marT="9525" marB="9525"/>
                </a:tc>
                <a:tc>
                  <a:txBody>
                    <a:bodyPr/>
                    <a:lstStyle/>
                    <a:p>
                      <a:pPr>
                        <a:lnSpc>
                          <a:spcPct val="115000"/>
                        </a:lnSpc>
                        <a:spcAft>
                          <a:spcPts val="1000"/>
                        </a:spcAft>
                      </a:pPr>
                      <a:r>
                        <a:rPr lang="en-GB" sz="1400">
                          <a:solidFill>
                            <a:srgbClr val="000066"/>
                          </a:solidFill>
                          <a:latin typeface="Verdana"/>
                          <a:ea typeface="Times New Roman"/>
                          <a:cs typeface="Times New Roman"/>
                        </a:rPr>
                        <a:t>Descriptive studies (surveys of people or practice) </a:t>
                      </a:r>
                      <a:endParaRPr lang="en-GB" sz="1400">
                        <a:latin typeface="Calibri"/>
                        <a:ea typeface="Calibri"/>
                        <a:cs typeface="Times New Roman"/>
                      </a:endParaRPr>
                    </a:p>
                  </a:txBody>
                  <a:tcPr marL="9525" marR="9525" marT="9525" marB="9525"/>
                </a:tc>
                <a:tc>
                  <a:txBody>
                    <a:bodyPr/>
                    <a:lstStyle/>
                    <a:p>
                      <a:pPr>
                        <a:lnSpc>
                          <a:spcPct val="115000"/>
                        </a:lnSpc>
                        <a:spcAft>
                          <a:spcPts val="1000"/>
                        </a:spcAft>
                      </a:pPr>
                      <a:r>
                        <a:rPr lang="en-GB" sz="1400" dirty="0">
                          <a:solidFill>
                            <a:srgbClr val="000066"/>
                          </a:solidFill>
                          <a:latin typeface="Verdana"/>
                          <a:ea typeface="Times New Roman"/>
                          <a:cs typeface="Times New Roman"/>
                        </a:rPr>
                        <a:t>How many young people start to smoke while at school</a:t>
                      </a:r>
                      <a:endParaRPr lang="en-GB" sz="1400" dirty="0">
                        <a:latin typeface="Calibri"/>
                        <a:ea typeface="Calibri"/>
                        <a:cs typeface="Times New Roman"/>
                      </a:endParaRPr>
                    </a:p>
                  </a:txBody>
                  <a:tcPr marL="9525" marR="9525" marT="9525" marB="9525"/>
                </a:tc>
                <a:extLst>
                  <a:ext uri="{0D108BD9-81ED-4DB2-BD59-A6C34878D82A}">
                    <a16:rowId xmlns:a16="http://schemas.microsoft.com/office/drawing/2014/main" val="10001"/>
                  </a:ext>
                </a:extLst>
              </a:tr>
              <a:tr h="937260">
                <a:tc>
                  <a:txBody>
                    <a:bodyPr/>
                    <a:lstStyle/>
                    <a:p>
                      <a:pPr>
                        <a:lnSpc>
                          <a:spcPct val="115000"/>
                        </a:lnSpc>
                        <a:spcAft>
                          <a:spcPts val="1000"/>
                        </a:spcAft>
                      </a:pPr>
                      <a:r>
                        <a:rPr lang="en-GB" sz="1400">
                          <a:solidFill>
                            <a:srgbClr val="000066"/>
                          </a:solidFill>
                          <a:latin typeface="Verdana"/>
                          <a:ea typeface="Times New Roman"/>
                          <a:cs typeface="Times New Roman"/>
                        </a:rPr>
                        <a:t>Look for an explanation for current behaviour</a:t>
                      </a:r>
                      <a:endParaRPr lang="en-GB" sz="1400">
                        <a:latin typeface="Calibri"/>
                        <a:ea typeface="Calibri"/>
                        <a:cs typeface="Times New Roman"/>
                      </a:endParaRPr>
                    </a:p>
                  </a:txBody>
                  <a:tcPr marL="9525" marR="9525" marT="9525" marB="9525"/>
                </a:tc>
                <a:tc>
                  <a:txBody>
                    <a:bodyPr/>
                    <a:lstStyle/>
                    <a:p>
                      <a:pPr>
                        <a:lnSpc>
                          <a:spcPct val="115000"/>
                        </a:lnSpc>
                        <a:spcAft>
                          <a:spcPts val="1000"/>
                        </a:spcAft>
                      </a:pPr>
                      <a:r>
                        <a:rPr lang="en-GB" sz="1400">
                          <a:solidFill>
                            <a:srgbClr val="000066"/>
                          </a:solidFill>
                          <a:latin typeface="Verdana"/>
                          <a:ea typeface="Times New Roman"/>
                          <a:cs typeface="Times New Roman"/>
                        </a:rPr>
                        <a:t>Qualitative research (Interviews/surveys) </a:t>
                      </a:r>
                      <a:endParaRPr lang="en-GB" sz="1400">
                        <a:latin typeface="Calibri"/>
                        <a:ea typeface="Calibri"/>
                        <a:cs typeface="Times New Roman"/>
                      </a:endParaRPr>
                    </a:p>
                  </a:txBody>
                  <a:tcPr marL="9525" marR="9525" marT="9525" marB="9525"/>
                </a:tc>
                <a:tc>
                  <a:txBody>
                    <a:bodyPr/>
                    <a:lstStyle/>
                    <a:p>
                      <a:pPr>
                        <a:lnSpc>
                          <a:spcPct val="115000"/>
                        </a:lnSpc>
                        <a:spcAft>
                          <a:spcPts val="1000"/>
                        </a:spcAft>
                      </a:pPr>
                      <a:r>
                        <a:rPr lang="en-GB" sz="1400" dirty="0">
                          <a:solidFill>
                            <a:srgbClr val="000066"/>
                          </a:solidFill>
                          <a:latin typeface="Verdana"/>
                          <a:ea typeface="Times New Roman"/>
                          <a:cs typeface="Times New Roman"/>
                        </a:rPr>
                        <a:t>Why many elderly people are reluctant to seek help</a:t>
                      </a:r>
                      <a:endParaRPr lang="en-GB" sz="1400" dirty="0">
                        <a:latin typeface="Calibri"/>
                        <a:ea typeface="Calibri"/>
                        <a:cs typeface="Times New Roman"/>
                      </a:endParaRPr>
                    </a:p>
                  </a:txBody>
                  <a:tcPr marL="9525" marR="9525" marT="9525" marB="9525"/>
                </a:tc>
                <a:extLst>
                  <a:ext uri="{0D108BD9-81ED-4DB2-BD59-A6C34878D82A}">
                    <a16:rowId xmlns:a16="http://schemas.microsoft.com/office/drawing/2014/main" val="10002"/>
                  </a:ext>
                </a:extLst>
              </a:tr>
              <a:tr h="937260">
                <a:tc>
                  <a:txBody>
                    <a:bodyPr/>
                    <a:lstStyle/>
                    <a:p>
                      <a:pPr>
                        <a:lnSpc>
                          <a:spcPct val="115000"/>
                        </a:lnSpc>
                        <a:spcAft>
                          <a:spcPts val="1000"/>
                        </a:spcAft>
                      </a:pPr>
                      <a:r>
                        <a:rPr lang="en-GB" sz="1400">
                          <a:solidFill>
                            <a:srgbClr val="000066"/>
                          </a:solidFill>
                          <a:latin typeface="Verdana"/>
                          <a:ea typeface="Times New Roman"/>
                          <a:cs typeface="Times New Roman"/>
                        </a:rPr>
                        <a:t>Test a hypothesis based on a prediction</a:t>
                      </a:r>
                      <a:endParaRPr lang="en-GB" sz="1400">
                        <a:latin typeface="Calibri"/>
                        <a:ea typeface="Calibri"/>
                        <a:cs typeface="Times New Roman"/>
                      </a:endParaRPr>
                    </a:p>
                  </a:txBody>
                  <a:tcPr marL="9525" marR="9525" marT="9525" marB="9525"/>
                </a:tc>
                <a:tc>
                  <a:txBody>
                    <a:bodyPr/>
                    <a:lstStyle/>
                    <a:p>
                      <a:pPr>
                        <a:lnSpc>
                          <a:spcPct val="115000"/>
                        </a:lnSpc>
                        <a:spcAft>
                          <a:spcPts val="1000"/>
                        </a:spcAft>
                      </a:pPr>
                      <a:r>
                        <a:rPr lang="en-GB" sz="1400">
                          <a:solidFill>
                            <a:srgbClr val="000066"/>
                          </a:solidFill>
                          <a:latin typeface="Verdana"/>
                          <a:ea typeface="Times New Roman"/>
                          <a:cs typeface="Times New Roman"/>
                        </a:rPr>
                        <a:t>Quantitative research (Clinical trials and laboratory-based studies)</a:t>
                      </a:r>
                      <a:endParaRPr lang="en-GB" sz="1400">
                        <a:latin typeface="Calibri"/>
                        <a:ea typeface="Calibri"/>
                        <a:cs typeface="Times New Roman"/>
                      </a:endParaRPr>
                    </a:p>
                  </a:txBody>
                  <a:tcPr marL="9525" marR="9525" marT="9525" marB="9525"/>
                </a:tc>
                <a:tc>
                  <a:txBody>
                    <a:bodyPr/>
                    <a:lstStyle/>
                    <a:p>
                      <a:pPr>
                        <a:lnSpc>
                          <a:spcPct val="115000"/>
                        </a:lnSpc>
                        <a:spcAft>
                          <a:spcPts val="1000"/>
                        </a:spcAft>
                      </a:pPr>
                      <a:r>
                        <a:rPr lang="en-GB" sz="1400">
                          <a:solidFill>
                            <a:srgbClr val="000066"/>
                          </a:solidFill>
                          <a:latin typeface="Verdana"/>
                          <a:ea typeface="Times New Roman"/>
                          <a:cs typeface="Times New Roman"/>
                        </a:rPr>
                        <a:t>That massage </a:t>
                      </a:r>
                      <a:r>
                        <a:rPr lang="en-GB" sz="1400" dirty="0">
                          <a:solidFill>
                            <a:srgbClr val="000066"/>
                          </a:solidFill>
                          <a:latin typeface="Verdana"/>
                          <a:ea typeface="Times New Roman"/>
                          <a:cs typeface="Times New Roman"/>
                        </a:rPr>
                        <a:t>is more effective than single-remedy treatments for back</a:t>
                      </a:r>
                      <a:r>
                        <a:rPr lang="en-GB" sz="1400" baseline="0" dirty="0">
                          <a:solidFill>
                            <a:srgbClr val="000066"/>
                          </a:solidFill>
                          <a:latin typeface="Verdana"/>
                          <a:ea typeface="Times New Roman"/>
                          <a:cs typeface="Times New Roman"/>
                        </a:rPr>
                        <a:t> pain</a:t>
                      </a:r>
                      <a:r>
                        <a:rPr lang="en-GB" sz="1400" dirty="0">
                          <a:solidFill>
                            <a:srgbClr val="000066"/>
                          </a:solidFill>
                          <a:latin typeface="Verdana"/>
                          <a:ea typeface="Times New Roman"/>
                          <a:cs typeface="Times New Roman"/>
                        </a:rPr>
                        <a:t>.</a:t>
                      </a:r>
                      <a:endParaRPr lang="en-GB" sz="1400" dirty="0">
                        <a:latin typeface="Calibri"/>
                        <a:ea typeface="Calibri"/>
                        <a:cs typeface="Times New Roman"/>
                      </a:endParaRPr>
                    </a:p>
                  </a:txBody>
                  <a:tcPr marL="9525" marR="9525" marT="9525" marB="9525"/>
                </a:tc>
                <a:extLst>
                  <a:ext uri="{0D108BD9-81ED-4DB2-BD59-A6C34878D82A}">
                    <a16:rowId xmlns:a16="http://schemas.microsoft.com/office/drawing/2014/main" val="10003"/>
                  </a:ext>
                </a:extLst>
              </a:tr>
              <a:tr h="937260">
                <a:tc>
                  <a:txBody>
                    <a:bodyPr/>
                    <a:lstStyle/>
                    <a:p>
                      <a:pPr>
                        <a:lnSpc>
                          <a:spcPct val="115000"/>
                        </a:lnSpc>
                        <a:spcAft>
                          <a:spcPts val="1000"/>
                        </a:spcAft>
                      </a:pPr>
                      <a:r>
                        <a:rPr lang="en-GB" sz="1400">
                          <a:solidFill>
                            <a:srgbClr val="000066"/>
                          </a:solidFill>
                          <a:latin typeface="Verdana"/>
                          <a:ea typeface="Times New Roman"/>
                          <a:cs typeface="Times New Roman"/>
                        </a:rPr>
                        <a:t>Seek generalisations</a:t>
                      </a:r>
                      <a:endParaRPr lang="en-GB" sz="1400">
                        <a:latin typeface="Calibri"/>
                        <a:ea typeface="Calibri"/>
                        <a:cs typeface="Times New Roman"/>
                      </a:endParaRPr>
                    </a:p>
                  </a:txBody>
                  <a:tcPr marL="9525" marR="9525" marT="9525" marB="9525"/>
                </a:tc>
                <a:tc>
                  <a:txBody>
                    <a:bodyPr/>
                    <a:lstStyle/>
                    <a:p>
                      <a:pPr>
                        <a:lnSpc>
                          <a:spcPct val="115000"/>
                        </a:lnSpc>
                        <a:spcAft>
                          <a:spcPts val="1000"/>
                        </a:spcAft>
                      </a:pPr>
                      <a:r>
                        <a:rPr lang="en-GB" sz="1400" dirty="0">
                          <a:solidFill>
                            <a:srgbClr val="000066"/>
                          </a:solidFill>
                          <a:latin typeface="Verdana"/>
                          <a:ea typeface="Times New Roman"/>
                          <a:cs typeface="Times New Roman"/>
                        </a:rPr>
                        <a:t>Multi-centre trials and systematic reviews of controlled trials</a:t>
                      </a:r>
                      <a:endParaRPr lang="en-GB" sz="1400" dirty="0">
                        <a:latin typeface="Calibri"/>
                        <a:ea typeface="Calibri"/>
                        <a:cs typeface="Times New Roman"/>
                      </a:endParaRPr>
                    </a:p>
                  </a:txBody>
                  <a:tcPr marL="9525" marR="9525" marT="9525" marB="9525"/>
                </a:tc>
                <a:tc>
                  <a:txBody>
                    <a:bodyPr/>
                    <a:lstStyle/>
                    <a:p>
                      <a:pPr>
                        <a:lnSpc>
                          <a:spcPct val="115000"/>
                        </a:lnSpc>
                        <a:spcAft>
                          <a:spcPts val="1000"/>
                        </a:spcAft>
                      </a:pPr>
                      <a:r>
                        <a:rPr lang="en-GB" sz="1400" dirty="0">
                          <a:solidFill>
                            <a:srgbClr val="000066"/>
                          </a:solidFill>
                          <a:latin typeface="Verdana"/>
                          <a:ea typeface="Times New Roman"/>
                          <a:cs typeface="Times New Roman"/>
                        </a:rPr>
                        <a:t>Is nicotine replacement therapy better than willpower alone to stop smoking</a:t>
                      </a:r>
                      <a:endParaRPr lang="en-GB" sz="1400" dirty="0">
                        <a:latin typeface="Calibri"/>
                        <a:ea typeface="Calibri"/>
                        <a:cs typeface="Times New Roman"/>
                      </a:endParaRPr>
                    </a:p>
                  </a:txBody>
                  <a:tcPr marL="9525" marR="9525" marT="9525" marB="9525"/>
                </a:tc>
                <a:extLst>
                  <a:ext uri="{0D108BD9-81ED-4DB2-BD59-A6C34878D82A}">
                    <a16:rowId xmlns:a16="http://schemas.microsoft.com/office/drawing/2014/main" val="10004"/>
                  </a:ext>
                </a:extLst>
              </a:tr>
            </a:tbl>
          </a:graphicData>
        </a:graphic>
      </p:graphicFrame>
      <p:sp>
        <p:nvSpPr>
          <p:cNvPr id="33821" name="TextBox 4">
            <a:extLst>
              <a:ext uri="{FF2B5EF4-FFF2-40B4-BE49-F238E27FC236}">
                <a16:creationId xmlns:a16="http://schemas.microsoft.com/office/drawing/2014/main" id="{FA3C15AC-A928-4496-9C82-2A388451290F}"/>
              </a:ext>
            </a:extLst>
          </p:cNvPr>
          <p:cNvSpPr txBox="1">
            <a:spLocks noChangeArrowheads="1"/>
          </p:cNvSpPr>
          <p:nvPr/>
        </p:nvSpPr>
        <p:spPr bwMode="auto">
          <a:xfrm>
            <a:off x="3095625" y="6429376"/>
            <a:ext cx="6000750"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GB" altLang="en-US" sz="1200"/>
              <a:t>Source: RCCM [Online]</a:t>
            </a:r>
          </a:p>
        </p:txBody>
      </p:sp>
      <p:sp>
        <p:nvSpPr>
          <p:cNvPr id="2" name="Footer Placeholder 1">
            <a:extLst>
              <a:ext uri="{FF2B5EF4-FFF2-40B4-BE49-F238E27FC236}">
                <a16:creationId xmlns:a16="http://schemas.microsoft.com/office/drawing/2014/main" id="{CB3B6380-BAE1-483B-B435-B77AB902F507}"/>
              </a:ext>
            </a:extLst>
          </p:cNvPr>
          <p:cNvSpPr>
            <a:spLocks noGrp="1"/>
          </p:cNvSpPr>
          <p:nvPr>
            <p:ph type="ftr" sz="quarter" idx="11"/>
          </p:nvPr>
        </p:nvSpPr>
        <p:spPr/>
        <p:txBody>
          <a:bodyPr/>
          <a:lstStyle/>
          <a:p>
            <a:r>
              <a:rPr lang="en-GB"/>
              <a:t>Created by Tayo Alebiosu</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344182-0D6F-4AEE-A7D6-00C799AD246A}"/>
              </a:ext>
            </a:extLst>
          </p:cNvPr>
          <p:cNvSpPr>
            <a:spLocks noGrp="1"/>
          </p:cNvSpPr>
          <p:nvPr>
            <p:ph type="title"/>
          </p:nvPr>
        </p:nvSpPr>
        <p:spPr>
          <a:xfrm>
            <a:off x="2112249" y="273878"/>
            <a:ext cx="6859471" cy="814318"/>
          </a:xfrm>
        </p:spPr>
        <p:txBody>
          <a:bodyPr>
            <a:normAutofit/>
          </a:bodyPr>
          <a:lstStyle/>
          <a:p>
            <a:pPr algn="ctr"/>
            <a:r>
              <a:rPr lang="en-GB" b="1" i="1" dirty="0">
                <a:highlight>
                  <a:srgbClr val="00FFFF"/>
                </a:highlight>
                <a:latin typeface="Candara" panose="020E0502030303020204" pitchFamily="34" charset="0"/>
              </a:rPr>
              <a:t>Research Evidence (Source</a:t>
            </a:r>
            <a:r>
              <a:rPr lang="en-GB" b="1" i="1" dirty="0">
                <a:solidFill>
                  <a:srgbClr val="0070C0"/>
                </a:solidFill>
                <a:highlight>
                  <a:srgbClr val="00FFFF"/>
                </a:highlight>
                <a:latin typeface="Candara" panose="020E0502030303020204" pitchFamily="34" charset="0"/>
              </a:rPr>
              <a:t>)</a:t>
            </a:r>
          </a:p>
        </p:txBody>
      </p:sp>
      <p:sp>
        <p:nvSpPr>
          <p:cNvPr id="3" name="Content Placeholder 2">
            <a:extLst>
              <a:ext uri="{FF2B5EF4-FFF2-40B4-BE49-F238E27FC236}">
                <a16:creationId xmlns:a16="http://schemas.microsoft.com/office/drawing/2014/main" id="{61069C48-B48C-4E99-B6DE-6D16FF3F20D0}"/>
              </a:ext>
            </a:extLst>
          </p:cNvPr>
          <p:cNvSpPr>
            <a:spLocks noGrp="1"/>
          </p:cNvSpPr>
          <p:nvPr>
            <p:ph idx="1"/>
          </p:nvPr>
        </p:nvSpPr>
        <p:spPr>
          <a:xfrm>
            <a:off x="397565" y="1643270"/>
            <a:ext cx="11251096" cy="4533693"/>
          </a:xfrm>
        </p:spPr>
        <p:txBody>
          <a:bodyPr>
            <a:normAutofit fontScale="92500" lnSpcReduction="10000"/>
          </a:bodyPr>
          <a:lstStyle/>
          <a:p>
            <a:r>
              <a:rPr lang="en-GB" altLang="en-US" sz="3200" dirty="0">
                <a:latin typeface="Tw Cen MT" panose="020B0602020104020603" pitchFamily="34" charset="0"/>
              </a:rPr>
              <a:t>Arising from well conducted and reviewed research studies, ideally conducted in clinical areas.</a:t>
            </a:r>
          </a:p>
          <a:p>
            <a:r>
              <a:rPr lang="en-GB" altLang="en-US" sz="3200" dirty="0">
                <a:latin typeface="Tw Cen MT" panose="020B0602020104020603" pitchFamily="34" charset="0"/>
              </a:rPr>
              <a:t>Published in peer reviewed journals and other sources (Cochrane library) and thus exposed to external/expert scrutiny</a:t>
            </a:r>
          </a:p>
          <a:p>
            <a:r>
              <a:rPr lang="en-GB" altLang="en-US" sz="3200" dirty="0">
                <a:latin typeface="Tw Cen MT" panose="020B0602020104020603" pitchFamily="34" charset="0"/>
              </a:rPr>
              <a:t>Clinical expertise and the user voice may be present in published research e.g. through action research or qualitative studies of user experience</a:t>
            </a:r>
          </a:p>
          <a:p>
            <a:r>
              <a:rPr lang="en-GB" altLang="en-US" sz="3200" dirty="0">
                <a:latin typeface="Tw Cen MT" panose="020B0602020104020603" pitchFamily="34" charset="0"/>
              </a:rPr>
              <a:t>‘..there has been anxiety that the emphasis on evidence ignores practitioner’s skills and individual patient preferences…’ (</a:t>
            </a:r>
            <a:r>
              <a:rPr lang="en-GB" altLang="en-US" sz="3200" dirty="0" err="1">
                <a:latin typeface="Tw Cen MT" panose="020B0602020104020603" pitchFamily="34" charset="0"/>
              </a:rPr>
              <a:t>Closs</a:t>
            </a:r>
            <a:r>
              <a:rPr lang="en-GB" altLang="en-US" sz="3200" dirty="0">
                <a:latin typeface="Tw Cen MT" panose="020B0602020104020603" pitchFamily="34" charset="0"/>
              </a:rPr>
              <a:t> and Cheater (1999).</a:t>
            </a:r>
          </a:p>
          <a:p>
            <a:endParaRPr lang="en-GB" dirty="0"/>
          </a:p>
        </p:txBody>
      </p:sp>
      <p:sp>
        <p:nvSpPr>
          <p:cNvPr id="4" name="Footer Placeholder 3">
            <a:extLst>
              <a:ext uri="{FF2B5EF4-FFF2-40B4-BE49-F238E27FC236}">
                <a16:creationId xmlns:a16="http://schemas.microsoft.com/office/drawing/2014/main" id="{8C2BAB2A-4B26-4F31-B550-0A75309CDF6B}"/>
              </a:ext>
            </a:extLst>
          </p:cNvPr>
          <p:cNvSpPr>
            <a:spLocks noGrp="1"/>
          </p:cNvSpPr>
          <p:nvPr>
            <p:ph type="ftr" sz="quarter" idx="11"/>
          </p:nvPr>
        </p:nvSpPr>
        <p:spPr/>
        <p:txBody>
          <a:bodyPr/>
          <a:lstStyle/>
          <a:p>
            <a:r>
              <a:rPr lang="en-GB"/>
              <a:t>Created by Tayo Alebiosu</a:t>
            </a:r>
          </a:p>
        </p:txBody>
      </p:sp>
    </p:spTree>
    <p:extLst>
      <p:ext uri="{BB962C8B-B14F-4D97-AF65-F5344CB8AC3E}">
        <p14:creationId xmlns:p14="http://schemas.microsoft.com/office/powerpoint/2010/main" val="3897970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6210369" cy="999849"/>
          </a:xfrm>
        </p:spPr>
        <p:txBody>
          <a:bodyPr>
            <a:normAutofit/>
          </a:bodyPr>
          <a:lstStyle/>
          <a:p>
            <a:pPr algn="ctr"/>
            <a:r>
              <a:rPr lang="en-US" sz="4800" b="1" i="1" dirty="0">
                <a:solidFill>
                  <a:srgbClr val="0070C0"/>
                </a:solidFill>
              </a:rPr>
              <a:t>Activity 1</a:t>
            </a:r>
          </a:p>
        </p:txBody>
      </p:sp>
      <p:sp>
        <p:nvSpPr>
          <p:cNvPr id="4" name="Content Placeholder 3"/>
          <p:cNvSpPr>
            <a:spLocks noGrp="1"/>
          </p:cNvSpPr>
          <p:nvPr>
            <p:ph sz="half" idx="2"/>
          </p:nvPr>
        </p:nvSpPr>
        <p:spPr>
          <a:xfrm>
            <a:off x="288925" y="2318095"/>
            <a:ext cx="11087100" cy="3300827"/>
          </a:xfrm>
        </p:spPr>
        <p:txBody>
          <a:bodyPr>
            <a:normAutofit/>
          </a:bodyPr>
          <a:lstStyle/>
          <a:p>
            <a:r>
              <a:rPr lang="en-GB" b="1" dirty="0">
                <a:latin typeface="Tw Cen MT" panose="020B0602020104020603" pitchFamily="34" charset="0"/>
              </a:rPr>
              <a:t>Pair activity: Students identify areas of research in their own daily practice to illustrate the way they unconsciously conduct research in personal and work lives.</a:t>
            </a:r>
          </a:p>
          <a:p>
            <a:r>
              <a:rPr lang="en-US" b="1" dirty="0">
                <a:solidFill>
                  <a:srgbClr val="0070C0"/>
                </a:solidFill>
                <a:latin typeface="Tw Cen MT" panose="020B0602020104020603" pitchFamily="34" charset="0"/>
              </a:rPr>
              <a:t>Examples </a:t>
            </a:r>
          </a:p>
          <a:p>
            <a:r>
              <a:rPr lang="en-GB" dirty="0">
                <a:latin typeface="Tw Cen MT" panose="020B0602020104020603" pitchFamily="34" charset="0"/>
              </a:rPr>
              <a:t>Physical and/or mental health and wellbeing, e.g. safety or</a:t>
            </a:r>
          </a:p>
          <a:p>
            <a:r>
              <a:rPr lang="en-GB" dirty="0">
                <a:latin typeface="Tw Cen MT" panose="020B0602020104020603" pitchFamily="34" charset="0"/>
              </a:rPr>
              <a:t>safeguarding/protection considerations</a:t>
            </a:r>
            <a:endParaRPr lang="en-US" dirty="0">
              <a:latin typeface="Tw Cen MT" panose="020B0602020104020603" pitchFamily="34" charset="0"/>
            </a:endParaRPr>
          </a:p>
        </p:txBody>
      </p:sp>
      <p:sp>
        <p:nvSpPr>
          <p:cNvPr id="3" name="Footer Placeholder 2">
            <a:extLst>
              <a:ext uri="{FF2B5EF4-FFF2-40B4-BE49-F238E27FC236}">
                <a16:creationId xmlns:a16="http://schemas.microsoft.com/office/drawing/2014/main" id="{74449C31-290A-4C09-82EE-A4DC100D88D8}"/>
              </a:ext>
            </a:extLst>
          </p:cNvPr>
          <p:cNvSpPr>
            <a:spLocks noGrp="1"/>
          </p:cNvSpPr>
          <p:nvPr>
            <p:ph type="ftr" sz="quarter" idx="11"/>
          </p:nvPr>
        </p:nvSpPr>
        <p:spPr/>
        <p:txBody>
          <a:bodyPr/>
          <a:lstStyle/>
          <a:p>
            <a:r>
              <a:rPr lang="en-GB"/>
              <a:t>Created by Tayo Alebiosu</a:t>
            </a:r>
          </a:p>
        </p:txBody>
      </p:sp>
    </p:spTree>
    <p:extLst>
      <p:ext uri="{BB962C8B-B14F-4D97-AF65-F5344CB8AC3E}">
        <p14:creationId xmlns:p14="http://schemas.microsoft.com/office/powerpoint/2010/main" val="2224495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327D73B4-9F5C-4A64-A179-51B9500CB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3" name="Group 72">
            <a:extLst>
              <a:ext uri="{FF2B5EF4-FFF2-40B4-BE49-F238E27FC236}">
                <a16:creationId xmlns:a16="http://schemas.microsoft.com/office/drawing/2014/main" id="{05BBA018-FA75-43BF-99E6-1F5245727D2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2753" y="703679"/>
            <a:ext cx="753718" cy="1016562"/>
            <a:chOff x="422753" y="703679"/>
            <a:chExt cx="753718" cy="1016562"/>
          </a:xfrm>
        </p:grpSpPr>
        <p:sp>
          <p:nvSpPr>
            <p:cNvPr id="74"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956" y="703679"/>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1"/>
            </a:solidFill>
            <a:ln w="776" cap="flat">
              <a:noFill/>
              <a:prstDash val="solid"/>
              <a:miter/>
            </a:ln>
          </p:spPr>
          <p:txBody>
            <a:bodyPr rtlCol="0" anchor="ctr"/>
            <a:lstStyle/>
            <a:p>
              <a:endParaRPr lang="en-US"/>
            </a:p>
          </p:txBody>
        </p:sp>
        <p:sp>
          <p:nvSpPr>
            <p:cNvPr id="75"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2753" y="1562696"/>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1"/>
            </a:solidFill>
            <a:ln w="751" cap="flat">
              <a:noFill/>
              <a:prstDash val="solid"/>
              <a:miter/>
            </a:ln>
          </p:spPr>
          <p:txBody>
            <a:bodyPr rtlCol="0" anchor="ctr"/>
            <a:lstStyle/>
            <a:p>
              <a:endParaRPr lang="en-US"/>
            </a:p>
          </p:txBody>
        </p:sp>
      </p:grpSp>
      <p:sp>
        <p:nvSpPr>
          <p:cNvPr id="77" name="Freeform: Shape 76">
            <a:extLst>
              <a:ext uri="{FF2B5EF4-FFF2-40B4-BE49-F238E27FC236}">
                <a16:creationId xmlns:a16="http://schemas.microsoft.com/office/drawing/2014/main" id="{AB673405-BF85-493E-8558-0DCBEDB2BB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779610"/>
            <a:ext cx="4831130" cy="4078390"/>
          </a:xfrm>
          <a:custGeom>
            <a:avLst/>
            <a:gdLst>
              <a:gd name="connsiteX0" fmla="*/ 1960035 w 4831130"/>
              <a:gd name="connsiteY0" fmla="*/ 0 h 4078390"/>
              <a:gd name="connsiteX1" fmla="*/ 4831130 w 4831130"/>
              <a:gd name="connsiteY1" fmla="*/ 2871095 h 4078390"/>
              <a:gd name="connsiteX2" fmla="*/ 4605505 w 4831130"/>
              <a:gd name="connsiteY2" fmla="*/ 3988655 h 4078390"/>
              <a:gd name="connsiteX3" fmla="*/ 4562278 w 4831130"/>
              <a:gd name="connsiteY3" fmla="*/ 4078390 h 4078390"/>
              <a:gd name="connsiteX4" fmla="*/ 0 w 4831130"/>
              <a:gd name="connsiteY4" fmla="*/ 4078390 h 4078390"/>
              <a:gd name="connsiteX5" fmla="*/ 0 w 4831130"/>
              <a:gd name="connsiteY5" fmla="*/ 777181 h 4078390"/>
              <a:gd name="connsiteX6" fmla="*/ 133752 w 4831130"/>
              <a:gd name="connsiteY6" fmla="*/ 655619 h 4078390"/>
              <a:gd name="connsiteX7" fmla="*/ 1960035 w 4831130"/>
              <a:gd name="connsiteY7" fmla="*/ 0 h 4078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31130" h="4078390">
                <a:moveTo>
                  <a:pt x="1960035" y="0"/>
                </a:moveTo>
                <a:cubicBezTo>
                  <a:pt x="3545697" y="0"/>
                  <a:pt x="4831130" y="1285433"/>
                  <a:pt x="4831130" y="2871095"/>
                </a:cubicBezTo>
                <a:cubicBezTo>
                  <a:pt x="4831130" y="3267511"/>
                  <a:pt x="4750791" y="3645162"/>
                  <a:pt x="4605505" y="3988655"/>
                </a:cubicBezTo>
                <a:lnTo>
                  <a:pt x="4562278" y="4078390"/>
                </a:lnTo>
                <a:lnTo>
                  <a:pt x="0" y="4078390"/>
                </a:lnTo>
                <a:lnTo>
                  <a:pt x="0" y="777181"/>
                </a:lnTo>
                <a:lnTo>
                  <a:pt x="133752" y="655619"/>
                </a:lnTo>
                <a:cubicBezTo>
                  <a:pt x="630047" y="246040"/>
                  <a:pt x="1266308" y="0"/>
                  <a:pt x="1960035" y="0"/>
                </a:cubicBezTo>
                <a:close/>
              </a:path>
            </a:pathLst>
          </a:cu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9" name="Freeform: Shape 78">
            <a:extLst>
              <a:ext uri="{FF2B5EF4-FFF2-40B4-BE49-F238E27FC236}">
                <a16:creationId xmlns:a16="http://schemas.microsoft.com/office/drawing/2014/main" id="{C64EAE84-A813-4501-BC71-DBD14BA026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59782" y="1"/>
            <a:ext cx="4195674" cy="3095741"/>
          </a:xfrm>
          <a:custGeom>
            <a:avLst/>
            <a:gdLst>
              <a:gd name="connsiteX0" fmla="*/ 252211 w 4195674"/>
              <a:gd name="connsiteY0" fmla="*/ 0 h 3095741"/>
              <a:gd name="connsiteX1" fmla="*/ 3943464 w 4195674"/>
              <a:gd name="connsiteY1" fmla="*/ 0 h 3095741"/>
              <a:gd name="connsiteX2" fmla="*/ 4030816 w 4195674"/>
              <a:gd name="connsiteY2" fmla="*/ 181331 h 3095741"/>
              <a:gd name="connsiteX3" fmla="*/ 4195674 w 4195674"/>
              <a:gd name="connsiteY3" fmla="*/ 997904 h 3095741"/>
              <a:gd name="connsiteX4" fmla="*/ 2097837 w 4195674"/>
              <a:gd name="connsiteY4" fmla="*/ 3095741 h 3095741"/>
              <a:gd name="connsiteX5" fmla="*/ 0 w 4195674"/>
              <a:gd name="connsiteY5" fmla="*/ 997904 h 3095741"/>
              <a:gd name="connsiteX6" fmla="*/ 164859 w 4195674"/>
              <a:gd name="connsiteY6" fmla="*/ 181331 h 30957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95674" h="3095741">
                <a:moveTo>
                  <a:pt x="252211" y="0"/>
                </a:moveTo>
                <a:lnTo>
                  <a:pt x="3943464" y="0"/>
                </a:lnTo>
                <a:lnTo>
                  <a:pt x="4030816" y="181331"/>
                </a:lnTo>
                <a:cubicBezTo>
                  <a:pt x="4136972" y="432313"/>
                  <a:pt x="4195674" y="708253"/>
                  <a:pt x="4195674" y="997904"/>
                </a:cubicBezTo>
                <a:cubicBezTo>
                  <a:pt x="4195674" y="2156507"/>
                  <a:pt x="3256440" y="3095741"/>
                  <a:pt x="2097837" y="3095741"/>
                </a:cubicBezTo>
                <a:cubicBezTo>
                  <a:pt x="939234" y="3095741"/>
                  <a:pt x="0" y="2156507"/>
                  <a:pt x="0" y="997904"/>
                </a:cubicBezTo>
                <a:cubicBezTo>
                  <a:pt x="0" y="708253"/>
                  <a:pt x="58702" y="432313"/>
                  <a:pt x="164859" y="181331"/>
                </a:cubicBezTo>
                <a:close/>
              </a:path>
            </a:pathLst>
          </a:cu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7" name="Graphic 6" descr="Coffee">
            <a:extLst>
              <a:ext uri="{FF2B5EF4-FFF2-40B4-BE49-F238E27FC236}">
                <a16:creationId xmlns:a16="http://schemas.microsoft.com/office/drawing/2014/main" id="{D0A02A41-9B91-446D-BF11-0837D56C179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036211" y="165871"/>
            <a:ext cx="2353922" cy="2353922"/>
          </a:xfrm>
          <a:prstGeom prst="rect">
            <a:avLst/>
          </a:prstGeom>
        </p:spPr>
      </p:pic>
      <p:sp>
        <p:nvSpPr>
          <p:cNvPr id="3" name="Content Placeholder 2">
            <a:extLst>
              <a:ext uri="{FF2B5EF4-FFF2-40B4-BE49-F238E27FC236}">
                <a16:creationId xmlns:a16="http://schemas.microsoft.com/office/drawing/2014/main" id="{E90921F5-4ADD-4855-A803-6BBD7CEE85BA}"/>
              </a:ext>
            </a:extLst>
          </p:cNvPr>
          <p:cNvSpPr>
            <a:spLocks noGrp="1"/>
          </p:cNvSpPr>
          <p:nvPr>
            <p:ph idx="1"/>
          </p:nvPr>
        </p:nvSpPr>
        <p:spPr>
          <a:xfrm>
            <a:off x="6657715" y="2990818"/>
            <a:ext cx="4195675" cy="2913872"/>
          </a:xfrm>
        </p:spPr>
        <p:txBody>
          <a:bodyPr anchor="t">
            <a:normAutofit/>
          </a:bodyPr>
          <a:lstStyle/>
          <a:p>
            <a:r>
              <a:rPr lang="en-GB" sz="3200" b="1" dirty="0">
                <a:highlight>
                  <a:srgbClr val="00FFFF"/>
                </a:highlight>
                <a:latin typeface="Candara" panose="020E0502030303020204" pitchFamily="34" charset="0"/>
              </a:rPr>
              <a:t>10 minutes break</a:t>
            </a:r>
          </a:p>
          <a:p>
            <a:endParaRPr lang="en-GB" sz="2000" dirty="0">
              <a:latin typeface="Tw Cen MT" panose="020B0602020104020603" pitchFamily="34" charset="0"/>
            </a:endParaRPr>
          </a:p>
        </p:txBody>
      </p:sp>
      <p:sp>
        <p:nvSpPr>
          <p:cNvPr id="4" name="Footer Placeholder 3">
            <a:extLst>
              <a:ext uri="{FF2B5EF4-FFF2-40B4-BE49-F238E27FC236}">
                <a16:creationId xmlns:a16="http://schemas.microsoft.com/office/drawing/2014/main" id="{869F8EA2-BD03-450C-9677-C961E0D8F027}"/>
              </a:ext>
            </a:extLst>
          </p:cNvPr>
          <p:cNvSpPr>
            <a:spLocks noGrp="1"/>
          </p:cNvSpPr>
          <p:nvPr>
            <p:ph type="ftr" sz="quarter" idx="11"/>
          </p:nvPr>
        </p:nvSpPr>
        <p:spPr>
          <a:xfrm rot="16200000">
            <a:off x="9812115" y="1591485"/>
            <a:ext cx="3548094" cy="365125"/>
          </a:xfrm>
        </p:spPr>
        <p:txBody>
          <a:bodyPr>
            <a:normAutofit/>
          </a:bodyPr>
          <a:lstStyle/>
          <a:p>
            <a:pPr marL="0" marR="0" lvl="0" indent="0" defTabSz="914400" rtl="0" eaLnBrk="1" fontAlgn="auto" latinLnBrk="0" hangingPunct="1">
              <a:spcBef>
                <a:spcPts val="0"/>
              </a:spcBef>
              <a:spcAft>
                <a:spcPts val="600"/>
              </a:spcAft>
              <a:buClrTx/>
              <a:buSzTx/>
              <a:buFontTx/>
              <a:buNone/>
              <a:tabLst/>
              <a:defRPr/>
            </a:pPr>
            <a:r>
              <a:rPr kumimoji="0" lang="en-GB" b="0" i="0" u="none" strike="noStrike" kern="1200" cap="none" spc="0" normalizeH="0" baseline="0" noProof="0">
                <a:ln>
                  <a:noFill/>
                </a:ln>
                <a:solidFill>
                  <a:schemeClr val="tx1">
                    <a:alpha val="60000"/>
                  </a:schemeClr>
                </a:solidFill>
                <a:effectLst/>
                <a:uLnTx/>
                <a:uFillTx/>
                <a:latin typeface="Calibri" panose="020F0502020204030204"/>
                <a:ea typeface="+mn-ea"/>
                <a:cs typeface="+mn-cs"/>
              </a:rPr>
              <a:t>Created by Tayo Alebiosu</a:t>
            </a:r>
          </a:p>
        </p:txBody>
      </p:sp>
      <p:pic>
        <p:nvPicPr>
          <p:cNvPr id="1026" name="Picture 2" descr="Tea break - Free icons">
            <a:extLst>
              <a:ext uri="{FF2B5EF4-FFF2-40B4-BE49-F238E27FC236}">
                <a16:creationId xmlns:a16="http://schemas.microsoft.com/office/drawing/2014/main" id="{B04110D2-F05C-448C-95D8-8385E53A7E82}"/>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705154" y="3684772"/>
            <a:ext cx="2752751" cy="2752751"/>
          </a:xfrm>
          <a:prstGeom prst="rect">
            <a:avLst/>
          </a:prstGeom>
          <a:noFill/>
          <a:extLst>
            <a:ext uri="{909E8E84-426E-40DD-AFC4-6F175D3DCCD1}">
              <a14:hiddenFill xmlns:a14="http://schemas.microsoft.com/office/drawing/2010/main">
                <a:solidFill>
                  <a:srgbClr val="FFFFFF"/>
                </a:solidFill>
              </a14:hiddenFill>
            </a:ext>
          </a:extLst>
        </p:spPr>
      </p:pic>
      <p:sp>
        <p:nvSpPr>
          <p:cNvPr id="81"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54149" y="5775082"/>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1"/>
          </a:solidFill>
          <a:ln w="516" cap="flat">
            <a:noFill/>
            <a:prstDash val="solid"/>
            <a:miter/>
          </a:ln>
        </p:spPr>
        <p:txBody>
          <a:bodyPr rtlCol="0" anchor="ctr"/>
          <a:lstStyle/>
          <a:p>
            <a:endParaRPr lang="en-US">
              <a:solidFill>
                <a:srgbClr val="FFFFFF"/>
              </a:solidFill>
            </a:endParaRPr>
          </a:p>
        </p:txBody>
      </p:sp>
      <p:cxnSp>
        <p:nvCxnSpPr>
          <p:cNvPr id="83" name="Straight Connector 82">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009480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3" name="Rectangle 72">
            <a:extLst>
              <a:ext uri="{FF2B5EF4-FFF2-40B4-BE49-F238E27FC236}">
                <a16:creationId xmlns:a16="http://schemas.microsoft.com/office/drawing/2014/main" id="{BF0F4E97-E194-4493-885A-6C7C34A446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Freeform: Shape 74">
            <a:extLst>
              <a:ext uri="{FF2B5EF4-FFF2-40B4-BE49-F238E27FC236}">
                <a16:creationId xmlns:a16="http://schemas.microsoft.com/office/drawing/2014/main" id="{9CF7FE1C-8BC5-4B0C-A2BC-93AB72C90F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68100" y="-1"/>
            <a:ext cx="10423900" cy="5920155"/>
          </a:xfrm>
          <a:custGeom>
            <a:avLst/>
            <a:gdLst>
              <a:gd name="connsiteX0" fmla="*/ 10423900 w 10423900"/>
              <a:gd name="connsiteY0" fmla="*/ 0 h 5491534"/>
              <a:gd name="connsiteX1" fmla="*/ 3493157 w 10423900"/>
              <a:gd name="connsiteY1" fmla="*/ 0 h 5491534"/>
              <a:gd name="connsiteX2" fmla="*/ 3493018 w 10423900"/>
              <a:gd name="connsiteY2" fmla="*/ 31 h 5491534"/>
              <a:gd name="connsiteX3" fmla="*/ 3245493 w 10423900"/>
              <a:gd name="connsiteY3" fmla="*/ 104839 h 5491534"/>
              <a:gd name="connsiteX4" fmla="*/ 4434802 w 10423900"/>
              <a:gd name="connsiteY4" fmla="*/ 284558 h 5491534"/>
              <a:gd name="connsiteX5" fmla="*/ 4011937 w 10423900"/>
              <a:gd name="connsiteY5" fmla="*/ 395559 h 5491534"/>
              <a:gd name="connsiteX6" fmla="*/ 3573213 w 10423900"/>
              <a:gd name="connsiteY6" fmla="*/ 474847 h 5491534"/>
              <a:gd name="connsiteX7" fmla="*/ 3097489 w 10423900"/>
              <a:gd name="connsiteY7" fmla="*/ 532990 h 5491534"/>
              <a:gd name="connsiteX8" fmla="*/ 2664052 w 10423900"/>
              <a:gd name="connsiteY8" fmla="*/ 649279 h 5491534"/>
              <a:gd name="connsiteX9" fmla="*/ 3795218 w 10423900"/>
              <a:gd name="connsiteY9" fmla="*/ 696852 h 5491534"/>
              <a:gd name="connsiteX10" fmla="*/ 3208492 w 10423900"/>
              <a:gd name="connsiteY10" fmla="*/ 802568 h 5491534"/>
              <a:gd name="connsiteX11" fmla="*/ 2727483 w 10423900"/>
              <a:gd name="connsiteY11" fmla="*/ 939999 h 5491534"/>
              <a:gd name="connsiteX12" fmla="*/ 2389190 w 10423900"/>
              <a:gd name="connsiteY12" fmla="*/ 1003429 h 5491534"/>
              <a:gd name="connsiteX13" fmla="*/ 2029754 w 10423900"/>
              <a:gd name="connsiteY13" fmla="*/ 1019287 h 5491534"/>
              <a:gd name="connsiteX14" fmla="*/ 1945181 w 10423900"/>
              <a:gd name="connsiteY14" fmla="*/ 1119716 h 5491534"/>
              <a:gd name="connsiteX15" fmla="*/ 2056184 w 10423900"/>
              <a:gd name="connsiteY15" fmla="*/ 1225434 h 5491534"/>
              <a:gd name="connsiteX16" fmla="*/ 2225329 w 10423900"/>
              <a:gd name="connsiteY16" fmla="*/ 1236004 h 5491534"/>
              <a:gd name="connsiteX17" fmla="*/ 3234920 w 10423900"/>
              <a:gd name="connsiteY17" fmla="*/ 1262435 h 5491534"/>
              <a:gd name="connsiteX18" fmla="*/ 0 w 10423900"/>
              <a:gd name="connsiteY18" fmla="*/ 1495009 h 5491534"/>
              <a:gd name="connsiteX19" fmla="*/ 438724 w 10423900"/>
              <a:gd name="connsiteY19" fmla="*/ 1637728 h 5491534"/>
              <a:gd name="connsiteX20" fmla="*/ 586726 w 10423900"/>
              <a:gd name="connsiteY20" fmla="*/ 2028877 h 5491534"/>
              <a:gd name="connsiteX21" fmla="*/ 1125878 w 10423900"/>
              <a:gd name="connsiteY21" fmla="*/ 2250882 h 5491534"/>
              <a:gd name="connsiteX22" fmla="*/ 1474744 w 10423900"/>
              <a:gd name="connsiteY22" fmla="*/ 2330169 h 5491534"/>
              <a:gd name="connsiteX23" fmla="*/ 2272901 w 10423900"/>
              <a:gd name="connsiteY23" fmla="*/ 2446458 h 5491534"/>
              <a:gd name="connsiteX24" fmla="*/ 2389190 w 10423900"/>
              <a:gd name="connsiteY24" fmla="*/ 2636747 h 5491534"/>
              <a:gd name="connsiteX25" fmla="*/ 2489621 w 10423900"/>
              <a:gd name="connsiteY25" fmla="*/ 2848179 h 5491534"/>
              <a:gd name="connsiteX26" fmla="*/ 2701053 w 10423900"/>
              <a:gd name="connsiteY26" fmla="*/ 2985611 h 5491534"/>
              <a:gd name="connsiteX27" fmla="*/ 1057165 w 10423900"/>
              <a:gd name="connsiteY27" fmla="*/ 2964468 h 5491534"/>
              <a:gd name="connsiteX28" fmla="*/ 2912485 w 10423900"/>
              <a:gd name="connsiteY28" fmla="*/ 3408477 h 5491534"/>
              <a:gd name="connsiteX29" fmla="*/ 2748626 w 10423900"/>
              <a:gd name="connsiteY29" fmla="*/ 3582909 h 5491534"/>
              <a:gd name="connsiteX30" fmla="*/ 3763503 w 10423900"/>
              <a:gd name="connsiteY30" fmla="*/ 3820771 h 5491534"/>
              <a:gd name="connsiteX31" fmla="*/ 3219063 w 10423900"/>
              <a:gd name="connsiteY31" fmla="*/ 3847199 h 5491534"/>
              <a:gd name="connsiteX32" fmla="*/ 6385269 w 10423900"/>
              <a:gd name="connsiteY32" fmla="*/ 4840933 h 5491534"/>
              <a:gd name="connsiteX33" fmla="*/ 10285854 w 10423900"/>
              <a:gd name="connsiteY33" fmla="*/ 5471118 h 5491534"/>
              <a:gd name="connsiteX34" fmla="*/ 10423900 w 10423900"/>
              <a:gd name="connsiteY34" fmla="*/ 5491534 h 549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3900" h="5491534">
                <a:moveTo>
                  <a:pt x="10423900" y="0"/>
                </a:moveTo>
                <a:lnTo>
                  <a:pt x="3493157" y="0"/>
                </a:lnTo>
                <a:lnTo>
                  <a:pt x="3493018" y="31"/>
                </a:lnTo>
                <a:cubicBezTo>
                  <a:pt x="3414969" y="12668"/>
                  <a:pt x="3328744" y="21588"/>
                  <a:pt x="3245493" y="104839"/>
                </a:cubicBezTo>
                <a:cubicBezTo>
                  <a:pt x="3668357" y="162984"/>
                  <a:pt x="4075366" y="51981"/>
                  <a:pt x="4434802" y="284558"/>
                </a:cubicBezTo>
                <a:cubicBezTo>
                  <a:pt x="4302656" y="400846"/>
                  <a:pt x="4154654" y="374416"/>
                  <a:pt x="4011937" y="395559"/>
                </a:cubicBezTo>
                <a:cubicBezTo>
                  <a:pt x="3863934" y="416704"/>
                  <a:pt x="3721217" y="453704"/>
                  <a:pt x="3573213" y="474847"/>
                </a:cubicBezTo>
                <a:cubicBezTo>
                  <a:pt x="3414639" y="501275"/>
                  <a:pt x="3256063" y="506562"/>
                  <a:pt x="3097489" y="532990"/>
                </a:cubicBezTo>
                <a:cubicBezTo>
                  <a:pt x="2965345" y="554135"/>
                  <a:pt x="2822627" y="517133"/>
                  <a:pt x="2664052" y="649279"/>
                </a:cubicBezTo>
                <a:cubicBezTo>
                  <a:pt x="3055203" y="744424"/>
                  <a:pt x="3409352" y="601706"/>
                  <a:pt x="3795218" y="696852"/>
                </a:cubicBezTo>
                <a:cubicBezTo>
                  <a:pt x="3567928" y="781425"/>
                  <a:pt x="3382924" y="754995"/>
                  <a:pt x="3208492" y="802568"/>
                </a:cubicBezTo>
                <a:cubicBezTo>
                  <a:pt x="3049916" y="850140"/>
                  <a:pt x="2859627" y="797282"/>
                  <a:pt x="2727483" y="939999"/>
                </a:cubicBezTo>
                <a:cubicBezTo>
                  <a:pt x="2627052" y="1051000"/>
                  <a:pt x="2521336" y="1066858"/>
                  <a:pt x="2389190" y="1003429"/>
                </a:cubicBezTo>
                <a:cubicBezTo>
                  <a:pt x="2272901" y="945284"/>
                  <a:pt x="2146043" y="961142"/>
                  <a:pt x="2029754" y="1019287"/>
                </a:cubicBezTo>
                <a:cubicBezTo>
                  <a:pt x="1987468" y="1040430"/>
                  <a:pt x="1945181" y="1066858"/>
                  <a:pt x="1945181" y="1119716"/>
                </a:cubicBezTo>
                <a:cubicBezTo>
                  <a:pt x="1945181" y="1193719"/>
                  <a:pt x="1998039" y="1214862"/>
                  <a:pt x="2056184" y="1225434"/>
                </a:cubicBezTo>
                <a:cubicBezTo>
                  <a:pt x="2109042" y="1236004"/>
                  <a:pt x="2172471" y="1246577"/>
                  <a:pt x="2225329" y="1236004"/>
                </a:cubicBezTo>
                <a:cubicBezTo>
                  <a:pt x="2563622" y="1177861"/>
                  <a:pt x="2896629" y="1273005"/>
                  <a:pt x="3234920" y="1262435"/>
                </a:cubicBezTo>
                <a:cubicBezTo>
                  <a:pt x="2172471" y="1489724"/>
                  <a:pt x="1099450" y="1415723"/>
                  <a:pt x="0" y="1495009"/>
                </a:cubicBezTo>
                <a:cubicBezTo>
                  <a:pt x="142717" y="1653583"/>
                  <a:pt x="327721" y="1521439"/>
                  <a:pt x="438724" y="1637728"/>
                </a:cubicBezTo>
                <a:cubicBezTo>
                  <a:pt x="333006" y="1880875"/>
                  <a:pt x="375293" y="2013020"/>
                  <a:pt x="586726" y="2028877"/>
                </a:cubicBezTo>
                <a:cubicBezTo>
                  <a:pt x="792873" y="2044734"/>
                  <a:pt x="1014877" y="1960161"/>
                  <a:pt x="1125878" y="2250882"/>
                </a:cubicBezTo>
                <a:cubicBezTo>
                  <a:pt x="1157593" y="2340740"/>
                  <a:pt x="1353170" y="2314312"/>
                  <a:pt x="1474744" y="2330169"/>
                </a:cubicBezTo>
                <a:cubicBezTo>
                  <a:pt x="1739034" y="2367170"/>
                  <a:pt x="2019183" y="2330169"/>
                  <a:pt x="2272901" y="2446458"/>
                </a:cubicBezTo>
                <a:cubicBezTo>
                  <a:pt x="2373332" y="2488744"/>
                  <a:pt x="2442048" y="2520459"/>
                  <a:pt x="2389190" y="2636747"/>
                </a:cubicBezTo>
                <a:cubicBezTo>
                  <a:pt x="2336332" y="2758321"/>
                  <a:pt x="2405048" y="2800607"/>
                  <a:pt x="2489621" y="2848179"/>
                </a:cubicBezTo>
                <a:cubicBezTo>
                  <a:pt x="2553051" y="2885180"/>
                  <a:pt x="2648195" y="2874609"/>
                  <a:pt x="2701053" y="2985611"/>
                </a:cubicBezTo>
                <a:cubicBezTo>
                  <a:pt x="2146043" y="2969753"/>
                  <a:pt x="1606888" y="2879895"/>
                  <a:pt x="1057165" y="2964468"/>
                </a:cubicBezTo>
                <a:cubicBezTo>
                  <a:pt x="1659748" y="3175900"/>
                  <a:pt x="2320474" y="3165328"/>
                  <a:pt x="2912485" y="3408477"/>
                </a:cubicBezTo>
                <a:cubicBezTo>
                  <a:pt x="2891342" y="3493050"/>
                  <a:pt x="2753911" y="3456048"/>
                  <a:pt x="2748626" y="3582909"/>
                </a:cubicBezTo>
                <a:cubicBezTo>
                  <a:pt x="3060489" y="3715055"/>
                  <a:pt x="3435782" y="3625195"/>
                  <a:pt x="3763503" y="3820771"/>
                </a:cubicBezTo>
                <a:cubicBezTo>
                  <a:pt x="3573213" y="3910629"/>
                  <a:pt x="3398782" y="3762626"/>
                  <a:pt x="3219063" y="3847199"/>
                </a:cubicBezTo>
                <a:cubicBezTo>
                  <a:pt x="3277208" y="3974060"/>
                  <a:pt x="5909545" y="4756360"/>
                  <a:pt x="6385269" y="4840933"/>
                </a:cubicBezTo>
                <a:cubicBezTo>
                  <a:pt x="7171204" y="4982659"/>
                  <a:pt x="9157515" y="5302348"/>
                  <a:pt x="10285854" y="5471118"/>
                </a:cubicBezTo>
                <a:lnTo>
                  <a:pt x="10423900" y="5491534"/>
                </a:lnTo>
                <a:close/>
              </a:path>
            </a:pathLst>
          </a:custGeom>
          <a:solidFill>
            <a:schemeClr val="bg2">
              <a:alpha val="50000"/>
            </a:schemeClr>
          </a:solidFill>
          <a:ln w="32707" cap="flat">
            <a:noFill/>
            <a:prstDash val="solid"/>
            <a:miter/>
          </a:ln>
        </p:spPr>
        <p:txBody>
          <a:bodyPr wrap="square" rtlCol="0" anchor="ctr">
            <a:noAutofit/>
          </a:bodyPr>
          <a:lstStyle/>
          <a:p>
            <a:endParaRPr lang="en-US"/>
          </a:p>
        </p:txBody>
      </p:sp>
      <p:pic>
        <p:nvPicPr>
          <p:cNvPr id="2050" name="Picture 2" descr="Interview Tips: Evidence Based Interviewing - What's The Evidence? — Brosna  Career Consulting">
            <a:extLst>
              <a:ext uri="{FF2B5EF4-FFF2-40B4-BE49-F238E27FC236}">
                <a16:creationId xmlns:a16="http://schemas.microsoft.com/office/drawing/2014/main" id="{ABE919EE-9BD0-45FD-B661-F664AA78F6DC}"/>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20734" y="680381"/>
            <a:ext cx="3888698" cy="2587752"/>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Expert Columns: Evidence-based Practices">
            <a:extLst>
              <a:ext uri="{FF2B5EF4-FFF2-40B4-BE49-F238E27FC236}">
                <a16:creationId xmlns:a16="http://schemas.microsoft.com/office/drawing/2014/main" id="{E8ECD7B9-81B8-4DD6-8D8E-A8E16B180BE2}"/>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42264" y="4185765"/>
            <a:ext cx="4758606" cy="1734389"/>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7F695B4C-5199-4F08-9894-ECD35DFE5584}"/>
              </a:ext>
            </a:extLst>
          </p:cNvPr>
          <p:cNvSpPr>
            <a:spLocks noGrp="1"/>
          </p:cNvSpPr>
          <p:nvPr>
            <p:ph idx="1"/>
          </p:nvPr>
        </p:nvSpPr>
        <p:spPr>
          <a:xfrm rot="802748">
            <a:off x="4717773" y="2055813"/>
            <a:ext cx="7368209" cy="1373187"/>
          </a:xfrm>
        </p:spPr>
        <p:txBody>
          <a:bodyPr anchor="t">
            <a:normAutofit/>
          </a:bodyPr>
          <a:lstStyle/>
          <a:p>
            <a:pPr algn="ctr"/>
            <a:r>
              <a:rPr lang="en-GB" sz="3400" b="1" i="1" dirty="0">
                <a:highlight>
                  <a:srgbClr val="00FFFF"/>
                </a:highlight>
                <a:latin typeface="Candara" panose="020E0502030303020204" pitchFamily="34" charset="0"/>
              </a:rPr>
              <a:t>Now…lets look at Evidence based Approach  </a:t>
            </a:r>
          </a:p>
        </p:txBody>
      </p:sp>
      <p:sp>
        <p:nvSpPr>
          <p:cNvPr id="2" name="Footer Placeholder 1">
            <a:extLst>
              <a:ext uri="{FF2B5EF4-FFF2-40B4-BE49-F238E27FC236}">
                <a16:creationId xmlns:a16="http://schemas.microsoft.com/office/drawing/2014/main" id="{994A3705-9B57-4CBB-8B0D-461853861DC1}"/>
              </a:ext>
            </a:extLst>
          </p:cNvPr>
          <p:cNvSpPr>
            <a:spLocks noGrp="1"/>
          </p:cNvSpPr>
          <p:nvPr>
            <p:ph type="ftr" sz="quarter" idx="11"/>
          </p:nvPr>
        </p:nvSpPr>
        <p:spPr/>
        <p:txBody>
          <a:bodyPr/>
          <a:lstStyle/>
          <a:p>
            <a:r>
              <a:rPr lang="en-GB"/>
              <a:t>Created by Tayo Alebiosu</a:t>
            </a:r>
          </a:p>
        </p:txBody>
      </p:sp>
    </p:spTree>
    <p:extLst>
      <p:ext uri="{BB962C8B-B14F-4D97-AF65-F5344CB8AC3E}">
        <p14:creationId xmlns:p14="http://schemas.microsoft.com/office/powerpoint/2010/main" val="6699629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91E0425D-E3DE-48F5-9785-2AFBE21B7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133600" y="685800"/>
            <a:ext cx="10058400" cy="5486400"/>
          </a:xfrm>
          <a:prstGeom prst="rect">
            <a:avLst/>
          </a:prstGeom>
          <a:solidFill>
            <a:schemeClr val="bg1">
              <a:lumMod val="95000"/>
            </a:scheme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lvl="0" indent="0" algn="ctr" defTabSz="825500" rtl="0" eaLnBrk="1" fontAlgn="auto" latinLnBrk="0" hangingPunct="0">
              <a:lnSpc>
                <a:spcPct val="100000"/>
              </a:lnSpc>
              <a:spcBef>
                <a:spcPts val="0"/>
              </a:spcBef>
              <a:spcAft>
                <a:spcPts val="0"/>
              </a:spcAft>
              <a:buClrTx/>
              <a:buSzTx/>
              <a:buFontTx/>
              <a:buNone/>
              <a:tabLst/>
              <a:defRPr/>
            </a:pPr>
            <a:endParaRPr kumimoji="0" lang="en-US" sz="3000" b="0" i="0" u="none" strike="noStrike" kern="1200" cap="none" spc="0" normalizeH="0" baseline="0" noProof="0" dirty="0">
              <a:ln>
                <a:noFill/>
              </a:ln>
              <a:solidFill>
                <a:srgbClr val="000000"/>
              </a:solidFill>
              <a:effectLst/>
              <a:uLnTx/>
              <a:uFillTx/>
              <a:latin typeface="Helvetica Neue Medium"/>
              <a:ea typeface="Helvetica Neue Medium"/>
              <a:cs typeface="Helvetica Neue Medium"/>
              <a:sym typeface="Helvetica Neue Medium"/>
            </a:endParaRPr>
          </a:p>
        </p:txBody>
      </p:sp>
      <p:sp>
        <p:nvSpPr>
          <p:cNvPr id="2" name="Title 1">
            <a:extLst>
              <a:ext uri="{FF2B5EF4-FFF2-40B4-BE49-F238E27FC236}">
                <a16:creationId xmlns:a16="http://schemas.microsoft.com/office/drawing/2014/main" id="{5E1558AD-7255-4224-897E-17F3AA99B081}"/>
              </a:ext>
            </a:extLst>
          </p:cNvPr>
          <p:cNvSpPr>
            <a:spLocks noGrp="1"/>
          </p:cNvSpPr>
          <p:nvPr>
            <p:ph type="ctrTitle"/>
          </p:nvPr>
        </p:nvSpPr>
        <p:spPr>
          <a:xfrm>
            <a:off x="4128642" y="869620"/>
            <a:ext cx="6534548" cy="989300"/>
          </a:xfrm>
        </p:spPr>
        <p:txBody>
          <a:bodyPr anchor="t">
            <a:normAutofit/>
          </a:bodyPr>
          <a:lstStyle/>
          <a:p>
            <a:r>
              <a:rPr lang="en-GB" sz="5000" b="1" i="1" dirty="0">
                <a:highlight>
                  <a:srgbClr val="00FFFF"/>
                </a:highlight>
              </a:rPr>
              <a:t>LO1 Video activity</a:t>
            </a:r>
          </a:p>
        </p:txBody>
      </p:sp>
      <p:sp>
        <p:nvSpPr>
          <p:cNvPr id="3" name="Subtitle 2">
            <a:extLst>
              <a:ext uri="{FF2B5EF4-FFF2-40B4-BE49-F238E27FC236}">
                <a16:creationId xmlns:a16="http://schemas.microsoft.com/office/drawing/2014/main" id="{D24C4450-68CE-40E9-80AC-0F01EDB3022E}"/>
              </a:ext>
            </a:extLst>
          </p:cNvPr>
          <p:cNvSpPr>
            <a:spLocks noGrp="1"/>
          </p:cNvSpPr>
          <p:nvPr>
            <p:ph type="subTitle" idx="1"/>
          </p:nvPr>
        </p:nvSpPr>
        <p:spPr>
          <a:xfrm>
            <a:off x="2180524" y="1802297"/>
            <a:ext cx="6534548" cy="3111462"/>
          </a:xfrm>
        </p:spPr>
        <p:txBody>
          <a:bodyPr>
            <a:normAutofit fontScale="92500" lnSpcReduction="10000"/>
          </a:bodyPr>
          <a:lstStyle/>
          <a:p>
            <a:pPr algn="l"/>
            <a:r>
              <a:rPr lang="en-GB" sz="3200" dirty="0">
                <a:latin typeface="Tw Cen MT" panose="020B0602020104020603" pitchFamily="34" charset="0"/>
              </a:rPr>
              <a:t>Individually,  </a:t>
            </a:r>
          </a:p>
          <a:p>
            <a:pPr marL="342900" indent="-342900" algn="l">
              <a:buFont typeface="Arial" panose="020B0604020202020204" pitchFamily="34" charset="0"/>
              <a:buChar char="•"/>
            </a:pPr>
            <a:r>
              <a:rPr lang="en-GB" sz="3200" dirty="0">
                <a:latin typeface="Tw Cen MT" panose="020B0602020104020603" pitchFamily="34" charset="0"/>
              </a:rPr>
              <a:t>From the video clip explain your understanding of evidence based approach in healthcare practice</a:t>
            </a:r>
          </a:p>
          <a:p>
            <a:pPr marL="342900" indent="-342900" algn="l">
              <a:buFont typeface="Arial" panose="020B0604020202020204" pitchFamily="34" charset="0"/>
              <a:buChar char="•"/>
            </a:pPr>
            <a:r>
              <a:rPr lang="en-GB" sz="3200" dirty="0">
                <a:latin typeface="Tw Cen MT" panose="020B0602020104020603" pitchFamily="34" charset="0"/>
              </a:rPr>
              <a:t>Feedback to the group</a:t>
            </a:r>
          </a:p>
          <a:p>
            <a:pPr algn="l"/>
            <a:endParaRPr lang="en-GB" sz="2000" dirty="0">
              <a:latin typeface="Tw Cen MT" panose="020B0602020104020603" pitchFamily="34" charset="0"/>
            </a:endParaRPr>
          </a:p>
          <a:p>
            <a:pPr algn="l"/>
            <a:r>
              <a:rPr lang="en-GB" sz="2000" dirty="0">
                <a:latin typeface="Tw Cen MT" panose="020B0602020104020603" pitchFamily="34" charset="0"/>
              </a:rPr>
              <a:t> </a:t>
            </a:r>
          </a:p>
        </p:txBody>
      </p:sp>
      <p:sp>
        <p:nvSpPr>
          <p:cNvPr id="14" name="Rectangle 13">
            <a:extLst>
              <a:ext uri="{FF2B5EF4-FFF2-40B4-BE49-F238E27FC236}">
                <a16:creationId xmlns:a16="http://schemas.microsoft.com/office/drawing/2014/main" id="{E391BDD5-8A52-4021-B625-48D5AE23BF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9764" y="685797"/>
            <a:ext cx="118872" cy="155045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Picture 6">
            <a:extLst>
              <a:ext uri="{FF2B5EF4-FFF2-40B4-BE49-F238E27FC236}">
                <a16:creationId xmlns:a16="http://schemas.microsoft.com/office/drawing/2014/main" id="{74E97EF9-BC6A-4FC2-8B80-E504A740FF42}"/>
              </a:ext>
            </a:extLst>
          </p:cNvPr>
          <p:cNvPicPr>
            <a:picLocks noChangeAspect="1"/>
          </p:cNvPicPr>
          <p:nvPr/>
        </p:nvPicPr>
        <p:blipFill>
          <a:blip r:embed="rId2"/>
          <a:stretch>
            <a:fillRect/>
          </a:stretch>
        </p:blipFill>
        <p:spPr>
          <a:xfrm rot="1237694">
            <a:off x="9216050" y="3515402"/>
            <a:ext cx="1795397" cy="1795397"/>
          </a:xfrm>
          <a:prstGeom prst="rect">
            <a:avLst/>
          </a:prstGeom>
        </p:spPr>
      </p:pic>
      <p:sp>
        <p:nvSpPr>
          <p:cNvPr id="16" name="Graphic 14">
            <a:extLst>
              <a:ext uri="{FF2B5EF4-FFF2-40B4-BE49-F238E27FC236}">
                <a16:creationId xmlns:a16="http://schemas.microsoft.com/office/drawing/2014/main" id="{7C1977C7-F5CC-4400-BE96-04D0BFFE31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0348306" y="4342818"/>
            <a:ext cx="1843694" cy="1845441"/>
          </a:xfrm>
          <a:custGeom>
            <a:avLst/>
            <a:gdLst>
              <a:gd name="connsiteX0" fmla="*/ 2616327 w 2616326"/>
              <a:gd name="connsiteY0" fmla="*/ 634841 h 2618803"/>
              <a:gd name="connsiteX1" fmla="*/ 2616327 w 2616326"/>
              <a:gd name="connsiteY1" fmla="*/ 0 h 2618803"/>
              <a:gd name="connsiteX2" fmla="*/ 0 w 2616326"/>
              <a:gd name="connsiteY2" fmla="*/ 0 h 2618803"/>
              <a:gd name="connsiteX3" fmla="*/ 0 w 2616326"/>
              <a:gd name="connsiteY3" fmla="*/ 2618804 h 2618803"/>
              <a:gd name="connsiteX4" fmla="*/ 634270 w 2616326"/>
              <a:gd name="connsiteY4" fmla="*/ 2618804 h 2618803"/>
              <a:gd name="connsiteX5" fmla="*/ 2616327 w 2616326"/>
              <a:gd name="connsiteY5" fmla="*/ 634841 h 26188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16326" h="2618803">
                <a:moveTo>
                  <a:pt x="2616327" y="634841"/>
                </a:moveTo>
                <a:lnTo>
                  <a:pt x="2616327" y="0"/>
                </a:lnTo>
                <a:lnTo>
                  <a:pt x="0" y="0"/>
                </a:lnTo>
                <a:lnTo>
                  <a:pt x="0" y="2618804"/>
                </a:lnTo>
                <a:lnTo>
                  <a:pt x="634270" y="2618804"/>
                </a:lnTo>
                <a:cubicBezTo>
                  <a:pt x="634270" y="1523143"/>
                  <a:pt x="1521619" y="634841"/>
                  <a:pt x="2616327" y="634841"/>
                </a:cubicBezTo>
                <a:close/>
              </a:path>
            </a:pathLst>
          </a:custGeom>
          <a:solidFill>
            <a:schemeClr val="bg1">
              <a:alpha val="75000"/>
            </a:schemeClr>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8" name="Rectangle 17">
            <a:extLst>
              <a:ext uri="{FF2B5EF4-FFF2-40B4-BE49-F238E27FC236}">
                <a16:creationId xmlns:a16="http://schemas.microsoft.com/office/drawing/2014/main" id="{9C4A7458-E9DB-44D5-A633-4513EE4344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073128" y="6172201"/>
            <a:ext cx="118872" cy="685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Rectangle 3">
            <a:extLst>
              <a:ext uri="{FF2B5EF4-FFF2-40B4-BE49-F238E27FC236}">
                <a16:creationId xmlns:a16="http://schemas.microsoft.com/office/drawing/2014/main" id="{318018EC-B430-449A-ADEE-90AAB98B5101}"/>
              </a:ext>
            </a:extLst>
          </p:cNvPr>
          <p:cNvSpPr/>
          <p:nvPr/>
        </p:nvSpPr>
        <p:spPr>
          <a:xfrm>
            <a:off x="2335844" y="3481349"/>
            <a:ext cx="6534548" cy="1277273"/>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600"/>
              </a:spcAft>
              <a:buClrTx/>
              <a:buSzTx/>
              <a:buFontTx/>
              <a:buNone/>
              <a:tabLst/>
              <a:defRPr/>
            </a:pPr>
            <a:endParaRPr kumimoji="0" lang="en-GB" sz="3600" b="0" i="0" u="none" strike="noStrike" kern="1200" cap="none" spc="0" normalizeH="0" baseline="0" noProof="0" dirty="0">
              <a:ln>
                <a:noFill/>
              </a:ln>
              <a:solidFill>
                <a:srgbClr val="FFFFFF"/>
              </a:solidFill>
              <a:effectLst/>
              <a:uLnTx/>
              <a:uFillTx/>
              <a:latin typeface="Tw Cen MT" panose="020B0602020104020603" pitchFamily="34" charset="0"/>
              <a:ea typeface="+mn-ea"/>
              <a:cs typeface="+mn-cs"/>
              <a:hlinkClick r:id="" action="ppaction://noaction"/>
            </a:endParaRPr>
          </a:p>
          <a:p>
            <a:pPr lvl="0">
              <a:spcAft>
                <a:spcPts val="600"/>
              </a:spcAft>
            </a:pPr>
            <a:endParaRPr kumimoji="0" lang="en-GB" sz="3600" b="0" i="0" u="none" strike="noStrike" kern="1200" cap="none" spc="0" normalizeH="0" baseline="0" noProof="0" dirty="0">
              <a:ln>
                <a:noFill/>
              </a:ln>
              <a:solidFill>
                <a:prstClr val="black"/>
              </a:solidFill>
              <a:effectLst/>
              <a:uLnTx/>
              <a:uFillTx/>
              <a:latin typeface="Tw Cen MT" panose="020B0602020104020603" pitchFamily="34" charset="0"/>
              <a:ea typeface="+mn-ea"/>
              <a:cs typeface="+mn-cs"/>
            </a:endParaRPr>
          </a:p>
        </p:txBody>
      </p:sp>
      <p:sp>
        <p:nvSpPr>
          <p:cNvPr id="5" name="Rectangle 4">
            <a:extLst>
              <a:ext uri="{FF2B5EF4-FFF2-40B4-BE49-F238E27FC236}">
                <a16:creationId xmlns:a16="http://schemas.microsoft.com/office/drawing/2014/main" id="{0BA4198A-7B7D-4D7A-B618-ADB6DA91EF0F}"/>
              </a:ext>
            </a:extLst>
          </p:cNvPr>
          <p:cNvSpPr/>
          <p:nvPr/>
        </p:nvSpPr>
        <p:spPr>
          <a:xfrm>
            <a:off x="2673131" y="4126157"/>
            <a:ext cx="4787843" cy="2062103"/>
          </a:xfrm>
          <a:prstGeom prst="rect">
            <a:avLst/>
          </a:prstGeom>
        </p:spPr>
        <p:txBody>
          <a:bodyPr wrap="square">
            <a:spAutoFit/>
          </a:bodyPr>
          <a:lstStyle/>
          <a:p>
            <a:pPr lvl="0">
              <a:spcAft>
                <a:spcPts val="600"/>
              </a:spcAft>
              <a:defRPr/>
            </a:pPr>
            <a:r>
              <a:rPr lang="en-GB" sz="2800" dirty="0">
                <a:solidFill>
                  <a:srgbClr val="FFFFFF"/>
                </a:solidFill>
                <a:latin typeface="Tw Cen MT" panose="020B0602020104020603" pitchFamily="34" charset="0"/>
                <a:hlinkClick r:id="rId3"/>
              </a:rPr>
              <a:t>https://youtu.be/j5sU5H-IBSg</a:t>
            </a:r>
            <a:endParaRPr lang="en-GB" sz="2800" dirty="0">
              <a:solidFill>
                <a:srgbClr val="FFFFFF"/>
              </a:solidFill>
              <a:latin typeface="Tw Cen MT" panose="020B0602020104020603" pitchFamily="34" charset="0"/>
            </a:endParaRPr>
          </a:p>
          <a:p>
            <a:pPr>
              <a:spcAft>
                <a:spcPts val="600"/>
              </a:spcAft>
              <a:defRPr/>
            </a:pPr>
            <a:r>
              <a:rPr lang="en-GB" sz="2400" dirty="0"/>
              <a:t>This video provides an overview of evidence-based practice and the role of information in guiding decisions</a:t>
            </a:r>
          </a:p>
          <a:p>
            <a:pPr lvl="0">
              <a:spcAft>
                <a:spcPts val="600"/>
              </a:spcAft>
              <a:defRPr/>
            </a:pPr>
            <a:endParaRPr lang="en-GB" dirty="0">
              <a:solidFill>
                <a:srgbClr val="FFFFFF"/>
              </a:solidFill>
              <a:latin typeface="Tw Cen MT" panose="020B0602020104020603" pitchFamily="34" charset="0"/>
            </a:endParaRPr>
          </a:p>
        </p:txBody>
      </p:sp>
      <p:sp>
        <p:nvSpPr>
          <p:cNvPr id="13" name="Flowchart: Sequential Access Storage 12">
            <a:extLst>
              <a:ext uri="{FF2B5EF4-FFF2-40B4-BE49-F238E27FC236}">
                <a16:creationId xmlns:a16="http://schemas.microsoft.com/office/drawing/2014/main" id="{B308CD36-B458-492C-ADF5-10FC29B44CAB}"/>
              </a:ext>
            </a:extLst>
          </p:cNvPr>
          <p:cNvSpPr/>
          <p:nvPr/>
        </p:nvSpPr>
        <p:spPr>
          <a:xfrm rot="20381802">
            <a:off x="8248008" y="2605145"/>
            <a:ext cx="3180522" cy="993913"/>
          </a:xfrm>
          <a:prstGeom prst="flowChartMagneticTape">
            <a:avLst/>
          </a:prstGeom>
          <a:solidFill>
            <a:schemeClr val="accent5">
              <a:lumMod val="60000"/>
              <a:lumOff val="40000"/>
            </a:schemeClr>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i="1" dirty="0">
                <a:solidFill>
                  <a:schemeClr val="tx1"/>
                </a:solidFill>
                <a:latin typeface="Candara" panose="020E0502030303020204" pitchFamily="34" charset="0"/>
              </a:rPr>
              <a:t>10 minutes</a:t>
            </a:r>
          </a:p>
        </p:txBody>
      </p:sp>
      <p:sp>
        <p:nvSpPr>
          <p:cNvPr id="6" name="Footer Placeholder 5">
            <a:extLst>
              <a:ext uri="{FF2B5EF4-FFF2-40B4-BE49-F238E27FC236}">
                <a16:creationId xmlns:a16="http://schemas.microsoft.com/office/drawing/2014/main" id="{E4E58EA8-056B-4A49-8D60-C9DA4DE00E63}"/>
              </a:ext>
            </a:extLst>
          </p:cNvPr>
          <p:cNvSpPr>
            <a:spLocks noGrp="1"/>
          </p:cNvSpPr>
          <p:nvPr>
            <p:ph type="ftr" sz="quarter" idx="11"/>
          </p:nvPr>
        </p:nvSpPr>
        <p:spPr/>
        <p:txBody>
          <a:bodyPr/>
          <a:lstStyle/>
          <a:p>
            <a:r>
              <a:rPr lang="en-GB"/>
              <a:t>Created by Tayo Alebiosu</a:t>
            </a:r>
          </a:p>
        </p:txBody>
      </p:sp>
    </p:spTree>
    <p:extLst>
      <p:ext uri="{BB962C8B-B14F-4D97-AF65-F5344CB8AC3E}">
        <p14:creationId xmlns:p14="http://schemas.microsoft.com/office/powerpoint/2010/main" val="19088695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344182-0D6F-4AEE-A7D6-00C799AD246A}"/>
              </a:ext>
            </a:extLst>
          </p:cNvPr>
          <p:cNvSpPr>
            <a:spLocks noGrp="1"/>
          </p:cNvSpPr>
          <p:nvPr>
            <p:ph type="title"/>
          </p:nvPr>
        </p:nvSpPr>
        <p:spPr>
          <a:xfrm>
            <a:off x="2189921" y="0"/>
            <a:ext cx="8411818" cy="1280896"/>
          </a:xfrm>
        </p:spPr>
        <p:txBody>
          <a:bodyPr>
            <a:normAutofit fontScale="90000"/>
          </a:bodyPr>
          <a:lstStyle/>
          <a:p>
            <a:pPr algn="ctr"/>
            <a:r>
              <a:rPr lang="en-GB" b="1" i="1" dirty="0">
                <a:highlight>
                  <a:srgbClr val="00FFFF"/>
                </a:highlight>
                <a:latin typeface="Tw Cen MT" panose="020B0602020104020603" pitchFamily="34" charset="0"/>
              </a:rPr>
              <a:t>Now….What is evidence-based practice?</a:t>
            </a:r>
          </a:p>
        </p:txBody>
      </p:sp>
      <p:sp>
        <p:nvSpPr>
          <p:cNvPr id="3" name="Content Placeholder 2">
            <a:extLst>
              <a:ext uri="{FF2B5EF4-FFF2-40B4-BE49-F238E27FC236}">
                <a16:creationId xmlns:a16="http://schemas.microsoft.com/office/drawing/2014/main" id="{61069C48-B48C-4E99-B6DE-6D16FF3F20D0}"/>
              </a:ext>
            </a:extLst>
          </p:cNvPr>
          <p:cNvSpPr>
            <a:spLocks noGrp="1"/>
          </p:cNvSpPr>
          <p:nvPr>
            <p:ph idx="1"/>
          </p:nvPr>
        </p:nvSpPr>
        <p:spPr>
          <a:xfrm>
            <a:off x="520149" y="1664459"/>
            <a:ext cx="10515600" cy="4351338"/>
          </a:xfrm>
        </p:spPr>
        <p:txBody>
          <a:bodyPr/>
          <a:lstStyle/>
          <a:p>
            <a:endParaRPr lang="en-GB" dirty="0"/>
          </a:p>
          <a:p>
            <a:r>
              <a:rPr lang="en-GB" dirty="0"/>
              <a:t>A lifelong problem-solving approach to clinical care that integrates: </a:t>
            </a:r>
          </a:p>
          <a:p>
            <a:r>
              <a:rPr lang="en-GB" dirty="0"/>
              <a:t>A systematic search for and critical appraisal of the most relevant and best research to answer clinical questions </a:t>
            </a:r>
          </a:p>
          <a:p>
            <a:r>
              <a:rPr lang="en-GB" dirty="0"/>
              <a:t>One’s own clinical expertise (the proficiency and judgment that individual clinicians acquire through clinical experience and clinical practice) </a:t>
            </a:r>
          </a:p>
          <a:p>
            <a:r>
              <a:rPr lang="en-GB" dirty="0"/>
              <a:t>Patients preferences and values </a:t>
            </a:r>
          </a:p>
          <a:p>
            <a:endParaRPr lang="en-GB" dirty="0"/>
          </a:p>
        </p:txBody>
      </p:sp>
      <p:sp>
        <p:nvSpPr>
          <p:cNvPr id="4" name="Footer Placeholder 3">
            <a:extLst>
              <a:ext uri="{FF2B5EF4-FFF2-40B4-BE49-F238E27FC236}">
                <a16:creationId xmlns:a16="http://schemas.microsoft.com/office/drawing/2014/main" id="{EC060247-FC59-46FF-A3D4-E7F5A94465BB}"/>
              </a:ext>
            </a:extLst>
          </p:cNvPr>
          <p:cNvSpPr>
            <a:spLocks noGrp="1"/>
          </p:cNvSpPr>
          <p:nvPr>
            <p:ph type="ftr" sz="quarter" idx="11"/>
          </p:nvPr>
        </p:nvSpPr>
        <p:spPr/>
        <p:txBody>
          <a:bodyPr/>
          <a:lstStyle/>
          <a:p>
            <a:r>
              <a:rPr lang="en-GB"/>
              <a:t>Created by Tayo Alebiosu</a:t>
            </a:r>
          </a:p>
        </p:txBody>
      </p:sp>
    </p:spTree>
    <p:extLst>
      <p:ext uri="{BB962C8B-B14F-4D97-AF65-F5344CB8AC3E}">
        <p14:creationId xmlns:p14="http://schemas.microsoft.com/office/powerpoint/2010/main" val="6437449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A47DCA6-DAE7-45CE-9CF4-627986C3A5C2}"/>
              </a:ext>
            </a:extLst>
          </p:cNvPr>
          <p:cNvSpPr/>
          <p:nvPr/>
        </p:nvSpPr>
        <p:spPr>
          <a:xfrm>
            <a:off x="484475" y="154469"/>
            <a:ext cx="8972832" cy="4647426"/>
          </a:xfrm>
          <a:prstGeom prst="rect">
            <a:avLst/>
          </a:prstGeom>
        </p:spPr>
        <p:txBody>
          <a:bodyPr wrap="square">
            <a:spAutoFit/>
          </a:bodyPr>
          <a:lstStyle/>
          <a:p>
            <a:r>
              <a:rPr lang="en-GB" sz="3200" b="1" i="1" dirty="0">
                <a:solidFill>
                  <a:srgbClr val="0070C0"/>
                </a:solidFill>
                <a:effectLst>
                  <a:outerShdw blurRad="38100" dist="38100" dir="2700000" algn="tl">
                    <a:srgbClr val="000000">
                      <a:alpha val="43137"/>
                    </a:srgbClr>
                  </a:outerShdw>
                </a:effectLst>
                <a:latin typeface="Candara" panose="020E0502030303020204" pitchFamily="34" charset="0"/>
              </a:rPr>
              <a:t>What is evidence-based practice?</a:t>
            </a:r>
          </a:p>
          <a:p>
            <a:r>
              <a:rPr lang="en-GB" sz="2400" dirty="0">
                <a:latin typeface="Tw Cen MT" panose="020B0602020104020603" pitchFamily="34" charset="0"/>
              </a:rPr>
              <a:t>EBP is practice supported by a clear, up-to-date rationale taking into account the patients/clients preferences and using your own judgement.</a:t>
            </a:r>
          </a:p>
          <a:p>
            <a:r>
              <a:rPr lang="en-GB" sz="2400" dirty="0">
                <a:latin typeface="Tw Cen MT" panose="020B0602020104020603" pitchFamily="34" charset="0"/>
              </a:rPr>
              <a:t>Decisions about HSC are based on the best available, current, valid and relevant evidence.</a:t>
            </a:r>
          </a:p>
          <a:p>
            <a:r>
              <a:rPr lang="en-GB" sz="2400" dirty="0">
                <a:latin typeface="Tw Cen MT" panose="020B0602020104020603" pitchFamily="34" charset="0"/>
              </a:rPr>
              <a:t>What are the consequences of using a ‘non-evidence based’ approach?</a:t>
            </a:r>
          </a:p>
          <a:p>
            <a:pPr algn="ctr"/>
            <a:endParaRPr lang="en-GB" sz="2400" i="1" dirty="0">
              <a:latin typeface="Tw Cen MT" panose="020B0602020104020603" pitchFamily="34" charset="0"/>
            </a:endParaRPr>
          </a:p>
          <a:p>
            <a:pPr algn="ctr"/>
            <a:r>
              <a:rPr lang="en-GB" sz="2400" i="1" dirty="0">
                <a:latin typeface="Tw Cen MT" panose="020B0602020104020603" pitchFamily="34" charset="0"/>
              </a:rPr>
              <a:t>“The conscientious and judicious use of current best evidence in conjunction with clinical expertise and patient values to guide health (and social) care decisions.” </a:t>
            </a:r>
          </a:p>
          <a:p>
            <a:pPr algn="ctr"/>
            <a:r>
              <a:rPr lang="en-GB" sz="2400" dirty="0">
                <a:latin typeface="Tw Cen MT" panose="020B0602020104020603" pitchFamily="34" charset="0"/>
              </a:rPr>
              <a:t>(Sackett et al, 2000)</a:t>
            </a:r>
          </a:p>
          <a:p>
            <a:pPr algn="ctr"/>
            <a:r>
              <a:rPr lang="en-GB" sz="2400" dirty="0">
                <a:latin typeface="Tw Cen MT" panose="020B0602020104020603" pitchFamily="34" charset="0"/>
              </a:rPr>
              <a:t>10 Minutes</a:t>
            </a:r>
          </a:p>
        </p:txBody>
      </p:sp>
      <p:pic>
        <p:nvPicPr>
          <p:cNvPr id="3076" name="Picture 4" descr="An Evidence-Based Approach - Field Work: Evidence-Based Social Work -  Research and Course Guides at University of St. Thomas">
            <a:extLst>
              <a:ext uri="{FF2B5EF4-FFF2-40B4-BE49-F238E27FC236}">
                <a16:creationId xmlns:a16="http://schemas.microsoft.com/office/drawing/2014/main" id="{C230367B-BC1E-4758-B59F-966C1AA75EF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818519">
            <a:off x="7296329" y="3996208"/>
            <a:ext cx="4748137" cy="2779568"/>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a:extLst>
              <a:ext uri="{FF2B5EF4-FFF2-40B4-BE49-F238E27FC236}">
                <a16:creationId xmlns:a16="http://schemas.microsoft.com/office/drawing/2014/main" id="{FD37E0E8-ED5D-47C9-B73C-E959649EBA3D}"/>
              </a:ext>
            </a:extLst>
          </p:cNvPr>
          <p:cNvSpPr>
            <a:spLocks noGrp="1"/>
          </p:cNvSpPr>
          <p:nvPr>
            <p:ph type="ftr" sz="quarter" idx="11"/>
          </p:nvPr>
        </p:nvSpPr>
        <p:spPr/>
        <p:txBody>
          <a:bodyPr/>
          <a:lstStyle/>
          <a:p>
            <a:r>
              <a:rPr lang="en-GB"/>
              <a:t>Created by Tayo Alebiosu</a:t>
            </a:r>
          </a:p>
        </p:txBody>
      </p:sp>
    </p:spTree>
    <p:extLst>
      <p:ext uri="{BB962C8B-B14F-4D97-AF65-F5344CB8AC3E}">
        <p14:creationId xmlns:p14="http://schemas.microsoft.com/office/powerpoint/2010/main" val="2746921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1557A916-FDD1-44A1-A7A1-70009FD6BE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a:extLst>
              <a:ext uri="{FF2B5EF4-FFF2-40B4-BE49-F238E27FC236}">
                <a16:creationId xmlns:a16="http://schemas.microsoft.com/office/drawing/2014/main" id="{C437EA22-18F1-4B11-BD10-465D2F820003}"/>
              </a:ext>
            </a:extLst>
          </p:cNvPr>
          <p:cNvSpPr>
            <a:spLocks noGrp="1"/>
          </p:cNvSpPr>
          <p:nvPr>
            <p:ph type="ftr" sz="quarter" idx="11"/>
          </p:nvPr>
        </p:nvSpPr>
        <p:spPr>
          <a:xfrm>
            <a:off x="7819134" y="6483413"/>
            <a:ext cx="2141806" cy="249770"/>
          </a:xfrm>
        </p:spPr>
        <p:txBody>
          <a:bodyPr vert="horz" lIns="91440" tIns="45720" rIns="91440" bIns="45720" rtlCol="0" anchor="ctr">
            <a:normAutofit lnSpcReduction="10000"/>
          </a:bodyPr>
          <a:lstStyle/>
          <a:p>
            <a:pPr>
              <a:spcAft>
                <a:spcPts val="600"/>
              </a:spcAft>
              <a:defRPr/>
            </a:pPr>
            <a:r>
              <a:rPr lang="en-US" sz="1100" b="1" i="1" kern="1200" dirty="0">
                <a:solidFill>
                  <a:schemeClr val="tx1">
                    <a:alpha val="80000"/>
                  </a:schemeClr>
                </a:solidFill>
                <a:latin typeface="Calibri" panose="020F0502020204030204"/>
                <a:ea typeface="+mn-ea"/>
                <a:cs typeface="+mn-cs"/>
              </a:rPr>
              <a:t>Created by Tayo Alebiosu</a:t>
            </a:r>
          </a:p>
        </p:txBody>
      </p:sp>
      <p:pic>
        <p:nvPicPr>
          <p:cNvPr id="7" name="Picture 4" descr="Image result for evidence based practice images">
            <a:extLst>
              <a:ext uri="{FF2B5EF4-FFF2-40B4-BE49-F238E27FC236}">
                <a16:creationId xmlns:a16="http://schemas.microsoft.com/office/drawing/2014/main" id="{BA8CA8DA-CEF2-4551-B459-D19C4B403AA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495" r="1" b="1"/>
          <a:stretch/>
        </p:blipFill>
        <p:spPr bwMode="auto">
          <a:xfrm>
            <a:off x="-14048" y="742122"/>
            <a:ext cx="6731213" cy="5961133"/>
          </a:xfrm>
          <a:custGeom>
            <a:avLst/>
            <a:gdLst/>
            <a:ahLst/>
            <a:cxnLst/>
            <a:rect l="l" t="t" r="r" b="b"/>
            <a:pathLst>
              <a:path w="7743949" h="6858000">
                <a:moveTo>
                  <a:pt x="956085" y="2071857"/>
                </a:moveTo>
                <a:cubicBezTo>
                  <a:pt x="956085" y="2071857"/>
                  <a:pt x="956085" y="2071857"/>
                  <a:pt x="4999548" y="2071857"/>
                </a:cubicBezTo>
                <a:cubicBezTo>
                  <a:pt x="5252811" y="2071857"/>
                  <a:pt x="5497339" y="2211072"/>
                  <a:pt x="5619604" y="2437296"/>
                </a:cubicBezTo>
                <a:cubicBezTo>
                  <a:pt x="5619604" y="2437296"/>
                  <a:pt x="5619604" y="2437296"/>
                  <a:pt x="7645701" y="5926372"/>
                </a:cubicBezTo>
                <a:cubicBezTo>
                  <a:pt x="7776699" y="6143896"/>
                  <a:pt x="7776699" y="6422327"/>
                  <a:pt x="7645701" y="6639850"/>
                </a:cubicBezTo>
                <a:cubicBezTo>
                  <a:pt x="7645701" y="6639850"/>
                  <a:pt x="7645701" y="6639850"/>
                  <a:pt x="7538856" y="6823844"/>
                </a:cubicBezTo>
                <a:lnTo>
                  <a:pt x="7519022" y="6858000"/>
                </a:lnTo>
                <a:lnTo>
                  <a:pt x="0" y="6858000"/>
                </a:lnTo>
                <a:lnTo>
                  <a:pt x="0" y="3003362"/>
                </a:lnTo>
                <a:lnTo>
                  <a:pt x="144017" y="2754282"/>
                </a:lnTo>
                <a:cubicBezTo>
                  <a:pt x="203181" y="2651956"/>
                  <a:pt x="264254" y="2546330"/>
                  <a:pt x="327296" y="2437296"/>
                </a:cubicBezTo>
                <a:cubicBezTo>
                  <a:pt x="458294" y="2211072"/>
                  <a:pt x="694090" y="2071857"/>
                  <a:pt x="956085" y="2071857"/>
                </a:cubicBezTo>
                <a:close/>
                <a:moveTo>
                  <a:pt x="6281397" y="1163923"/>
                </a:moveTo>
                <a:cubicBezTo>
                  <a:pt x="6281397" y="1163923"/>
                  <a:pt x="6281397" y="1163923"/>
                  <a:pt x="7148441" y="1163923"/>
                </a:cubicBezTo>
                <a:cubicBezTo>
                  <a:pt x="7202749" y="1163923"/>
                  <a:pt x="7255183" y="1193775"/>
                  <a:pt x="7281401" y="1242285"/>
                </a:cubicBezTo>
                <a:cubicBezTo>
                  <a:pt x="7281401" y="1242285"/>
                  <a:pt x="7281401" y="1242285"/>
                  <a:pt x="7715859" y="1990451"/>
                </a:cubicBezTo>
                <a:cubicBezTo>
                  <a:pt x="7743949" y="2037095"/>
                  <a:pt x="7743949" y="2096799"/>
                  <a:pt x="7715859" y="2143443"/>
                </a:cubicBezTo>
                <a:cubicBezTo>
                  <a:pt x="7715859" y="2143443"/>
                  <a:pt x="7715859" y="2143443"/>
                  <a:pt x="7281401" y="2891610"/>
                </a:cubicBezTo>
                <a:cubicBezTo>
                  <a:pt x="7255183" y="2940119"/>
                  <a:pt x="7202749" y="2969971"/>
                  <a:pt x="7148441" y="2969971"/>
                </a:cubicBezTo>
                <a:cubicBezTo>
                  <a:pt x="7148441" y="2969971"/>
                  <a:pt x="7148441" y="2969971"/>
                  <a:pt x="6281397" y="2969971"/>
                </a:cubicBezTo>
                <a:cubicBezTo>
                  <a:pt x="6225217" y="2969971"/>
                  <a:pt x="6174655" y="2940119"/>
                  <a:pt x="6146565" y="2891610"/>
                </a:cubicBezTo>
                <a:cubicBezTo>
                  <a:pt x="6146565" y="2891610"/>
                  <a:pt x="6146565" y="2891610"/>
                  <a:pt x="5713979" y="2143443"/>
                </a:cubicBezTo>
                <a:cubicBezTo>
                  <a:pt x="5685889" y="2096799"/>
                  <a:pt x="5685889" y="2037095"/>
                  <a:pt x="5713979" y="1990451"/>
                </a:cubicBezTo>
                <a:cubicBezTo>
                  <a:pt x="5713979" y="1990451"/>
                  <a:pt x="5713979" y="1990451"/>
                  <a:pt x="6146565" y="1242285"/>
                </a:cubicBezTo>
                <a:cubicBezTo>
                  <a:pt x="6174655" y="1193775"/>
                  <a:pt x="6225217" y="1163923"/>
                  <a:pt x="6281397" y="1163923"/>
                </a:cubicBezTo>
                <a:close/>
                <a:moveTo>
                  <a:pt x="0" y="0"/>
                </a:moveTo>
                <a:lnTo>
                  <a:pt x="6600525" y="0"/>
                </a:lnTo>
                <a:lnTo>
                  <a:pt x="6486618" y="196155"/>
                </a:lnTo>
                <a:cubicBezTo>
                  <a:pt x="6261242" y="584267"/>
                  <a:pt x="5994130" y="1044253"/>
                  <a:pt x="5677553" y="1589421"/>
                </a:cubicBezTo>
                <a:cubicBezTo>
                  <a:pt x="5555288" y="1815646"/>
                  <a:pt x="5310759" y="1954861"/>
                  <a:pt x="5057496" y="1954861"/>
                </a:cubicBezTo>
                <a:cubicBezTo>
                  <a:pt x="5057496" y="1954861"/>
                  <a:pt x="5057496" y="1954861"/>
                  <a:pt x="1014033" y="1954861"/>
                </a:cubicBezTo>
                <a:cubicBezTo>
                  <a:pt x="752038" y="1954861"/>
                  <a:pt x="516243" y="1815646"/>
                  <a:pt x="385244" y="1589421"/>
                </a:cubicBezTo>
                <a:cubicBezTo>
                  <a:pt x="385244" y="1589421"/>
                  <a:pt x="385244" y="1589421"/>
                  <a:pt x="69234" y="1042874"/>
                </a:cubicBezTo>
                <a:lnTo>
                  <a:pt x="0" y="923133"/>
                </a:lnTo>
                <a:close/>
              </a:path>
            </a:pathLst>
          </a:cu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5E305F1F-E950-452F-9BC7-E3A0FC7BB8C0}"/>
              </a:ext>
            </a:extLst>
          </p:cNvPr>
          <p:cNvSpPr/>
          <p:nvPr/>
        </p:nvSpPr>
        <p:spPr>
          <a:xfrm>
            <a:off x="7408985" y="1766617"/>
            <a:ext cx="4783015" cy="4459458"/>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2800" dirty="0">
                <a:latin typeface="Tw Cen MT" panose="020B0602020104020603" pitchFamily="34" charset="0"/>
              </a:rPr>
              <a:t>Module lecturer-Tayo Alebiosu</a:t>
            </a:r>
          </a:p>
          <a:p>
            <a:pPr indent="-228600">
              <a:lnSpc>
                <a:spcPct val="90000"/>
              </a:lnSpc>
              <a:spcAft>
                <a:spcPts val="600"/>
              </a:spcAft>
              <a:buFont typeface="Arial" panose="020B0604020202020204" pitchFamily="34" charset="0"/>
              <a:buChar char="•"/>
            </a:pPr>
            <a:r>
              <a:rPr lang="en-US" sz="2800" dirty="0">
                <a:latin typeface="Tw Cen MT" panose="020B0602020104020603" pitchFamily="34" charset="0"/>
              </a:rPr>
              <a:t>Health and Social Care</a:t>
            </a:r>
          </a:p>
          <a:p>
            <a:pPr indent="-228600">
              <a:lnSpc>
                <a:spcPct val="90000"/>
              </a:lnSpc>
              <a:spcAft>
                <a:spcPts val="600"/>
              </a:spcAft>
              <a:buFont typeface="Arial" panose="020B0604020202020204" pitchFamily="34" charset="0"/>
              <a:buChar char="•"/>
            </a:pPr>
            <a:r>
              <a:rPr lang="en-US" sz="2800" b="1" i="1" dirty="0">
                <a:highlight>
                  <a:srgbClr val="00FFFF"/>
                </a:highlight>
                <a:latin typeface="Tw Cen MT" panose="020B0602020104020603" pitchFamily="34" charset="0"/>
              </a:rPr>
              <a:t>Evidence Based Approaches </a:t>
            </a:r>
            <a:endParaRPr lang="en-US" sz="2800" dirty="0">
              <a:highlight>
                <a:srgbClr val="00FFFF"/>
              </a:highlight>
              <a:latin typeface="Tw Cen MT" panose="020B0602020104020603" pitchFamily="34" charset="0"/>
            </a:endParaRPr>
          </a:p>
          <a:p>
            <a:pPr indent="-228600">
              <a:lnSpc>
                <a:spcPct val="90000"/>
              </a:lnSpc>
              <a:spcAft>
                <a:spcPts val="600"/>
              </a:spcAft>
              <a:buFont typeface="Arial" panose="020B0604020202020204" pitchFamily="34" charset="0"/>
              <a:buChar char="•"/>
            </a:pPr>
            <a:r>
              <a:rPr lang="en-US" sz="2800" dirty="0">
                <a:latin typeface="Tw Cen MT" panose="020B0602020104020603" pitchFamily="34" charset="0"/>
              </a:rPr>
              <a:t>Contact me: </a:t>
            </a:r>
            <a:r>
              <a:rPr lang="en-US" sz="2800" dirty="0">
                <a:latin typeface="Tw Cen MT" panose="020B0602020104020603" pitchFamily="34" charset="0"/>
                <a:hlinkClick r:id="rId3"/>
              </a:rPr>
              <a:t>tayo.alebiosu@lsclondon.co.uk</a:t>
            </a:r>
            <a:endParaRPr lang="en-US" sz="2800" dirty="0">
              <a:latin typeface="Tw Cen MT" panose="020B0602020104020603" pitchFamily="34" charset="0"/>
            </a:endParaRPr>
          </a:p>
          <a:p>
            <a:pPr indent="-228600">
              <a:lnSpc>
                <a:spcPct val="90000"/>
              </a:lnSpc>
              <a:spcAft>
                <a:spcPts val="600"/>
              </a:spcAft>
              <a:buFont typeface="Arial" panose="020B0604020202020204" pitchFamily="34" charset="0"/>
              <a:buChar char="•"/>
            </a:pPr>
            <a:endParaRPr lang="en-US" sz="2000" dirty="0"/>
          </a:p>
        </p:txBody>
      </p:sp>
    </p:spTree>
    <p:extLst>
      <p:ext uri="{BB962C8B-B14F-4D97-AF65-F5344CB8AC3E}">
        <p14:creationId xmlns:p14="http://schemas.microsoft.com/office/powerpoint/2010/main" val="3006096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363793-EE60-45F5-9F84-33F2DC00B400}"/>
              </a:ext>
            </a:extLst>
          </p:cNvPr>
          <p:cNvSpPr/>
          <p:nvPr/>
        </p:nvSpPr>
        <p:spPr>
          <a:xfrm>
            <a:off x="318051" y="1182182"/>
            <a:ext cx="11675165" cy="4093428"/>
          </a:xfrm>
          <a:prstGeom prst="rect">
            <a:avLst/>
          </a:prstGeom>
        </p:spPr>
        <p:txBody>
          <a:bodyPr wrap="square">
            <a:spAutoFit/>
          </a:bodyPr>
          <a:lstStyle/>
          <a:p>
            <a:pPr algn="ctr"/>
            <a:r>
              <a:rPr lang="en-GB" sz="3600" b="1" i="1" dirty="0">
                <a:highlight>
                  <a:srgbClr val="00FFFF"/>
                </a:highlight>
                <a:latin typeface="Candara" panose="020E0502030303020204" pitchFamily="34" charset="0"/>
              </a:rPr>
              <a:t>EBA</a:t>
            </a:r>
          </a:p>
          <a:p>
            <a:pPr marL="342900" indent="-342900">
              <a:buFont typeface="Arial" panose="020B0604020202020204" pitchFamily="34" charset="0"/>
              <a:buChar char="•"/>
            </a:pPr>
            <a:r>
              <a:rPr lang="en-GB" sz="2800" dirty="0">
                <a:latin typeface="Tw Cen MT" panose="020B0602020104020603" pitchFamily="34" charset="0"/>
              </a:rPr>
              <a:t>An EBP approach requires that we ensure our rationale is not only clear but also up-to-date and based on the best available evidence.</a:t>
            </a:r>
          </a:p>
          <a:p>
            <a:pPr marL="342900" indent="-342900">
              <a:buFont typeface="Arial" panose="020B0604020202020204" pitchFamily="34" charset="0"/>
              <a:buChar char="•"/>
            </a:pPr>
            <a:r>
              <a:rPr lang="en-GB" sz="2800" dirty="0">
                <a:latin typeface="Tw Cen MT" panose="020B0602020104020603" pitchFamily="34" charset="0"/>
              </a:rPr>
              <a:t>You need to be able to defend your practice and have a good rationale for the actions you have taken. </a:t>
            </a:r>
          </a:p>
          <a:p>
            <a:pPr marL="342900" indent="-342900">
              <a:buFont typeface="Arial" panose="020B0604020202020204" pitchFamily="34" charset="0"/>
              <a:buChar char="•"/>
            </a:pPr>
            <a:r>
              <a:rPr lang="en-GB" sz="2800" dirty="0">
                <a:latin typeface="Tw Cen MT" panose="020B0602020104020603" pitchFamily="34" charset="0"/>
              </a:rPr>
              <a:t>Research studies are the best evidence for your practice – why?</a:t>
            </a:r>
          </a:p>
          <a:p>
            <a:pPr marL="342900" indent="-342900">
              <a:buFont typeface="Arial" panose="020B0604020202020204" pitchFamily="34" charset="0"/>
              <a:buChar char="•"/>
            </a:pPr>
            <a:r>
              <a:rPr lang="en-GB" sz="2800" dirty="0">
                <a:latin typeface="Tw Cen MT" panose="020B0602020104020603" pitchFamily="34" charset="0"/>
              </a:rPr>
              <a:t> Or a review of all research studies carried out in that area. </a:t>
            </a:r>
          </a:p>
          <a:p>
            <a:pPr marL="342900" indent="-342900">
              <a:buFont typeface="Arial" panose="020B0604020202020204" pitchFamily="34" charset="0"/>
              <a:buChar char="•"/>
            </a:pPr>
            <a:r>
              <a:rPr lang="en-GB" sz="2800" dirty="0">
                <a:latin typeface="Tw Cen MT" panose="020B0602020104020603" pitchFamily="34" charset="0"/>
              </a:rPr>
              <a:t>EBP alone is not enough, you need the judgement of the practitioner and wishes of the patient.</a:t>
            </a:r>
          </a:p>
        </p:txBody>
      </p:sp>
      <p:sp>
        <p:nvSpPr>
          <p:cNvPr id="4" name="Rectangle 3">
            <a:extLst>
              <a:ext uri="{FF2B5EF4-FFF2-40B4-BE49-F238E27FC236}">
                <a16:creationId xmlns:a16="http://schemas.microsoft.com/office/drawing/2014/main" id="{4AB7854E-3B7C-4764-B135-AFD3B1D1581C}"/>
              </a:ext>
            </a:extLst>
          </p:cNvPr>
          <p:cNvSpPr/>
          <p:nvPr/>
        </p:nvSpPr>
        <p:spPr>
          <a:xfrm>
            <a:off x="2398644" y="5843057"/>
            <a:ext cx="8931965" cy="646331"/>
          </a:xfrm>
          <a:prstGeom prst="rect">
            <a:avLst/>
          </a:prstGeom>
        </p:spPr>
        <p:txBody>
          <a:bodyPr wrap="square">
            <a:spAutoFit/>
          </a:bodyPr>
          <a:lstStyle/>
          <a:p>
            <a:r>
              <a:rPr lang="en-GB" dirty="0">
                <a:hlinkClick r:id="rId2"/>
              </a:rPr>
              <a:t>https://www.bing.com/videos/search?q=evidence+based+practice+in+health&amp;&amp;view=detail&amp;mid=B40B228DE6130896C17BB40B228DE6130896C17B&amp;&amp;FORM=VRDGAR</a:t>
            </a:r>
            <a:r>
              <a:rPr lang="en-GB" dirty="0"/>
              <a:t> </a:t>
            </a:r>
          </a:p>
        </p:txBody>
      </p:sp>
      <p:sp>
        <p:nvSpPr>
          <p:cNvPr id="3" name="Footer Placeholder 2">
            <a:extLst>
              <a:ext uri="{FF2B5EF4-FFF2-40B4-BE49-F238E27FC236}">
                <a16:creationId xmlns:a16="http://schemas.microsoft.com/office/drawing/2014/main" id="{5F1FB338-6C54-47B8-A35F-D19075C7264B}"/>
              </a:ext>
            </a:extLst>
          </p:cNvPr>
          <p:cNvSpPr>
            <a:spLocks noGrp="1"/>
          </p:cNvSpPr>
          <p:nvPr>
            <p:ph type="ftr" sz="quarter" idx="11"/>
          </p:nvPr>
        </p:nvSpPr>
        <p:spPr/>
        <p:txBody>
          <a:bodyPr/>
          <a:lstStyle/>
          <a:p>
            <a:r>
              <a:rPr lang="en-GB"/>
              <a:t>Created by Tayo Alebiosu</a:t>
            </a:r>
          </a:p>
        </p:txBody>
      </p:sp>
    </p:spTree>
    <p:extLst>
      <p:ext uri="{BB962C8B-B14F-4D97-AF65-F5344CB8AC3E}">
        <p14:creationId xmlns:p14="http://schemas.microsoft.com/office/powerpoint/2010/main" val="28240481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A47DCA6-DAE7-45CE-9CF4-627986C3A5C2}"/>
              </a:ext>
            </a:extLst>
          </p:cNvPr>
          <p:cNvSpPr/>
          <p:nvPr/>
        </p:nvSpPr>
        <p:spPr>
          <a:xfrm>
            <a:off x="868787" y="485773"/>
            <a:ext cx="10846134" cy="5324535"/>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3200" b="1" i="1" u="none" strike="noStrike" kern="1200" cap="none" spc="0" normalizeH="0" baseline="0" noProof="0" dirty="0">
                <a:ln>
                  <a:noFill/>
                </a:ln>
                <a:effectLst/>
                <a:highlight>
                  <a:srgbClr val="00FFFF"/>
                </a:highlight>
                <a:uLnTx/>
                <a:uFillTx/>
                <a:latin typeface="Candara" panose="020E0502030303020204" pitchFamily="34" charset="0"/>
              </a:rPr>
              <a:t>Evidence-based practice is…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2800" b="0" i="0" u="none" strike="noStrike" kern="1200" cap="none" spc="0" normalizeH="0" baseline="0" noProof="0" dirty="0">
                <a:ln>
                  <a:noFill/>
                </a:ln>
                <a:solidFill>
                  <a:prstClr val="black"/>
                </a:solidFill>
                <a:effectLst/>
                <a:uLnTx/>
                <a:uFillTx/>
                <a:latin typeface="Tw Cen MT" panose="020B0602020104020603" pitchFamily="34" charset="0"/>
                <a:ea typeface="+mn-ea"/>
                <a:cs typeface="+mn-cs"/>
              </a:rPr>
              <a:t>EBP is practice supported by a clear, up-to-date rationale taking into account the patients/clients preferences and using your own judgement.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2800" b="0" i="0" u="none" strike="noStrike" kern="1200" cap="none" spc="0" normalizeH="0" baseline="0" noProof="0" dirty="0">
                <a:ln>
                  <a:noFill/>
                </a:ln>
                <a:solidFill>
                  <a:prstClr val="black"/>
                </a:solidFill>
                <a:effectLst/>
                <a:uLnTx/>
                <a:uFillTx/>
                <a:latin typeface="Tw Cen MT" panose="020B0602020104020603" pitchFamily="34" charset="0"/>
                <a:ea typeface="+mn-ea"/>
                <a:cs typeface="+mn-cs"/>
              </a:rPr>
              <a:t>Decisions about HSC are based on the best available, current, valid and relevant evidence.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2800" b="0" i="0" u="none" strike="noStrike" kern="1200" cap="none" spc="0" normalizeH="0" baseline="0" noProof="0" dirty="0">
                <a:ln>
                  <a:noFill/>
                </a:ln>
                <a:solidFill>
                  <a:prstClr val="black"/>
                </a:solidFill>
                <a:effectLst/>
                <a:uLnTx/>
                <a:uFillTx/>
                <a:latin typeface="Tw Cen MT" panose="020B0602020104020603" pitchFamily="34" charset="0"/>
                <a:ea typeface="+mn-ea"/>
                <a:cs typeface="+mn-cs"/>
              </a:rPr>
              <a:t>What are the consequences of using a ‘non-evidence based’ approach?</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2800" b="0" i="0" u="none" strike="noStrike" kern="1200" cap="none" spc="0" normalizeH="0" baseline="0" noProof="0" dirty="0">
              <a:ln>
                <a:noFill/>
              </a:ln>
              <a:solidFill>
                <a:prstClr val="black"/>
              </a:solidFill>
              <a:effectLst/>
              <a:uLnTx/>
              <a:uFillTx/>
              <a:latin typeface="Tw Cen MT" panose="020B0602020104020603" pitchFamily="34" charset="0"/>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2800" b="0" i="1" u="none" strike="noStrike" kern="1200" cap="none" spc="0" normalizeH="0" baseline="0" noProof="0" dirty="0">
              <a:ln>
                <a:noFill/>
              </a:ln>
              <a:solidFill>
                <a:prstClr val="black"/>
              </a:solidFill>
              <a:effectLst/>
              <a:uLnTx/>
              <a:uFillTx/>
              <a:latin typeface="Tw Cen MT" panose="020B0602020104020603" pitchFamily="34" charset="0"/>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2800" b="0" i="1" u="none" strike="noStrike" kern="1200" cap="none" spc="0" normalizeH="0" baseline="0" noProof="0" dirty="0">
                <a:ln>
                  <a:noFill/>
                </a:ln>
                <a:solidFill>
                  <a:prstClr val="black"/>
                </a:solidFill>
                <a:effectLst/>
                <a:uLnTx/>
                <a:uFillTx/>
                <a:latin typeface="Tw Cen MT" panose="020B0602020104020603" pitchFamily="34" charset="0"/>
                <a:ea typeface="+mn-ea"/>
                <a:cs typeface="+mn-cs"/>
              </a:rPr>
              <a:t>“The conscientious and judicious use of current best evidence in conjunction with clinical expertise and patient values to guide health (and social) care decisions.”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2800" b="0" i="0" u="none" strike="noStrike" kern="1200" cap="none" spc="0" normalizeH="0" baseline="0" noProof="0" dirty="0">
                <a:ln>
                  <a:noFill/>
                </a:ln>
                <a:solidFill>
                  <a:prstClr val="black"/>
                </a:solidFill>
                <a:effectLst/>
                <a:uLnTx/>
                <a:uFillTx/>
                <a:latin typeface="Tw Cen MT" panose="020B0602020104020603" pitchFamily="34" charset="0"/>
                <a:ea typeface="+mn-ea"/>
                <a:cs typeface="+mn-cs"/>
              </a:rPr>
              <a:t>(Sackett et al, 2000)</a:t>
            </a:r>
          </a:p>
        </p:txBody>
      </p:sp>
      <p:sp>
        <p:nvSpPr>
          <p:cNvPr id="3" name="Footer Placeholder 2">
            <a:extLst>
              <a:ext uri="{FF2B5EF4-FFF2-40B4-BE49-F238E27FC236}">
                <a16:creationId xmlns:a16="http://schemas.microsoft.com/office/drawing/2014/main" id="{08EF997B-05DB-4132-B03E-A1BC81C72544}"/>
              </a:ext>
            </a:extLst>
          </p:cNvPr>
          <p:cNvSpPr>
            <a:spLocks noGrp="1"/>
          </p:cNvSpPr>
          <p:nvPr>
            <p:ph type="ftr" sz="quarter" idx="11"/>
          </p:nvPr>
        </p:nvSpPr>
        <p:spPr/>
        <p:txBody>
          <a:bodyPr/>
          <a:lstStyle/>
          <a:p>
            <a:r>
              <a:rPr lang="en-GB"/>
              <a:t>Created by Tayo Alebiosu</a:t>
            </a:r>
          </a:p>
        </p:txBody>
      </p:sp>
    </p:spTree>
    <p:extLst>
      <p:ext uri="{BB962C8B-B14F-4D97-AF65-F5344CB8AC3E}">
        <p14:creationId xmlns:p14="http://schemas.microsoft.com/office/powerpoint/2010/main" val="14302416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40564" y="246918"/>
            <a:ext cx="9379226" cy="1081621"/>
          </a:xfrm>
        </p:spPr>
        <p:txBody>
          <a:bodyPr>
            <a:normAutofit fontScale="90000"/>
          </a:bodyPr>
          <a:lstStyle/>
          <a:p>
            <a:pPr algn="ctr"/>
            <a:br>
              <a:rPr lang="en-GB" dirty="0"/>
            </a:br>
            <a:br>
              <a:rPr lang="en-GB" dirty="0">
                <a:highlight>
                  <a:srgbClr val="00FFFF"/>
                </a:highlight>
              </a:rPr>
            </a:br>
            <a:r>
              <a:rPr lang="en-GB" sz="4000" b="1" i="1" dirty="0">
                <a:highlight>
                  <a:srgbClr val="00FFFF"/>
                </a:highlight>
                <a:latin typeface="Tw Cen MT" panose="020B0602020104020603" pitchFamily="34" charset="0"/>
              </a:rPr>
              <a:t>Why is evidence-based practice important in Health and Social Care? </a:t>
            </a:r>
            <a:br>
              <a:rPr lang="en-GB" sz="3600" b="1" i="1" dirty="0">
                <a:latin typeface="Tw Cen MT" panose="020B0602020104020603" pitchFamily="34" charset="0"/>
              </a:rPr>
            </a:br>
            <a:r>
              <a:rPr lang="en-GB" b="1" i="1" dirty="0"/>
              <a:t>	</a:t>
            </a:r>
            <a:br>
              <a:rPr lang="en-GB" b="1" i="1" dirty="0"/>
            </a:br>
            <a:endParaRPr lang="en-GB" b="1" i="1" dirty="0"/>
          </a:p>
        </p:txBody>
      </p:sp>
      <p:sp>
        <p:nvSpPr>
          <p:cNvPr id="3" name="Content Placeholder 2"/>
          <p:cNvSpPr>
            <a:spLocks noGrp="1"/>
          </p:cNvSpPr>
          <p:nvPr>
            <p:ph idx="1"/>
          </p:nvPr>
        </p:nvSpPr>
        <p:spPr>
          <a:xfrm>
            <a:off x="1974575" y="1503652"/>
            <a:ext cx="9379226" cy="5069426"/>
          </a:xfrm>
        </p:spPr>
        <p:txBody>
          <a:bodyPr>
            <a:normAutofit fontScale="92500" lnSpcReduction="10000"/>
          </a:bodyPr>
          <a:lstStyle/>
          <a:p>
            <a:endParaRPr lang="en-GB" dirty="0"/>
          </a:p>
          <a:p>
            <a:pPr>
              <a:buFont typeface="Wingdings" panose="05000000000000000000" pitchFamily="2" charset="2"/>
              <a:buChar char="ü"/>
            </a:pPr>
            <a:r>
              <a:rPr lang="en-GB" dirty="0"/>
              <a:t>Uses current knowledge and evidence, theoretical and practical, provides robust answers to health issues and improves services.</a:t>
            </a:r>
          </a:p>
          <a:p>
            <a:pPr>
              <a:buFont typeface="Wingdings" panose="05000000000000000000" pitchFamily="2" charset="2"/>
              <a:buChar char="ü"/>
            </a:pPr>
            <a:r>
              <a:rPr lang="en-GB" dirty="0"/>
              <a:t>Improves patient outcomes – increase patient safety, improve clinical outcomes and reduces health care costs</a:t>
            </a:r>
          </a:p>
          <a:p>
            <a:pPr>
              <a:buFont typeface="Wingdings" panose="05000000000000000000" pitchFamily="2" charset="2"/>
              <a:buChar char="ü"/>
            </a:pPr>
            <a:r>
              <a:rPr lang="en-GB" dirty="0"/>
              <a:t>Reliable and valid</a:t>
            </a:r>
          </a:p>
          <a:p>
            <a:pPr>
              <a:buFont typeface="Wingdings" panose="05000000000000000000" pitchFamily="2" charset="2"/>
              <a:buChar char="ü"/>
            </a:pPr>
            <a:r>
              <a:rPr lang="en-GB" dirty="0"/>
              <a:t>Consistency across the delivery of services</a:t>
            </a:r>
          </a:p>
          <a:p>
            <a:pPr>
              <a:buFont typeface="Wingdings" panose="05000000000000000000" pitchFamily="2" charset="2"/>
              <a:buChar char="ü"/>
            </a:pPr>
            <a:r>
              <a:rPr lang="en-GB" dirty="0"/>
              <a:t>Trained staff</a:t>
            </a:r>
          </a:p>
          <a:p>
            <a:pPr>
              <a:buFont typeface="Wingdings" panose="05000000000000000000" pitchFamily="2" charset="2"/>
              <a:buChar char="ü"/>
            </a:pPr>
            <a:r>
              <a:rPr lang="en-GB" dirty="0"/>
              <a:t>Patients trust in staff and treatment is increased</a:t>
            </a:r>
          </a:p>
          <a:p>
            <a:pPr>
              <a:buFont typeface="Wingdings" panose="05000000000000000000" pitchFamily="2" charset="2"/>
              <a:buChar char="ü"/>
            </a:pPr>
            <a:r>
              <a:rPr lang="en-GB" dirty="0"/>
              <a:t>Treatment options are up to date</a:t>
            </a:r>
          </a:p>
          <a:p>
            <a:pPr>
              <a:buFont typeface="Wingdings" panose="05000000000000000000" pitchFamily="2" charset="2"/>
              <a:buChar char="ü"/>
            </a:pPr>
            <a:r>
              <a:rPr lang="en-GB" dirty="0"/>
              <a:t>Staff have more knowledge</a:t>
            </a:r>
          </a:p>
          <a:p>
            <a:pPr>
              <a:buFont typeface="Wingdings" panose="05000000000000000000" pitchFamily="2" charset="2"/>
              <a:buChar char="ü"/>
            </a:pPr>
            <a:r>
              <a:rPr lang="en-GB" dirty="0"/>
              <a:t>Avoids errors in practice</a:t>
            </a:r>
          </a:p>
        </p:txBody>
      </p:sp>
      <p:pic>
        <p:nvPicPr>
          <p:cNvPr id="5" name="Picture 4">
            <a:extLst>
              <a:ext uri="{FF2B5EF4-FFF2-40B4-BE49-F238E27FC236}">
                <a16:creationId xmlns:a16="http://schemas.microsoft.com/office/drawing/2014/main" id="{329C77D2-1D27-4FCA-90E7-6CB654BC4304}"/>
              </a:ext>
            </a:extLst>
          </p:cNvPr>
          <p:cNvPicPr>
            <a:picLocks noChangeAspect="1"/>
          </p:cNvPicPr>
          <p:nvPr/>
        </p:nvPicPr>
        <p:blipFill>
          <a:blip r:embed="rId3"/>
          <a:stretch>
            <a:fillRect/>
          </a:stretch>
        </p:blipFill>
        <p:spPr>
          <a:xfrm>
            <a:off x="0" y="4847423"/>
            <a:ext cx="2133123" cy="2010577"/>
          </a:xfrm>
          <a:prstGeom prst="rect">
            <a:avLst/>
          </a:prstGeom>
        </p:spPr>
      </p:pic>
      <p:sp>
        <p:nvSpPr>
          <p:cNvPr id="4" name="Footer Placeholder 3">
            <a:extLst>
              <a:ext uri="{FF2B5EF4-FFF2-40B4-BE49-F238E27FC236}">
                <a16:creationId xmlns:a16="http://schemas.microsoft.com/office/drawing/2014/main" id="{9F6D5F23-5D0B-4F2A-A152-6C466DF211AE}"/>
              </a:ext>
            </a:extLst>
          </p:cNvPr>
          <p:cNvSpPr>
            <a:spLocks noGrp="1"/>
          </p:cNvSpPr>
          <p:nvPr>
            <p:ph type="ftr" sz="quarter" idx="11"/>
          </p:nvPr>
        </p:nvSpPr>
        <p:spPr/>
        <p:txBody>
          <a:bodyPr/>
          <a:lstStyle/>
          <a:p>
            <a:r>
              <a:rPr lang="en-GB"/>
              <a:t>Created by Tayo Alebiosu</a:t>
            </a:r>
          </a:p>
        </p:txBody>
      </p:sp>
    </p:spTree>
    <p:extLst>
      <p:ext uri="{BB962C8B-B14F-4D97-AF65-F5344CB8AC3E}">
        <p14:creationId xmlns:p14="http://schemas.microsoft.com/office/powerpoint/2010/main" val="27555316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C1A019B-4FD3-4026-B3C0-0F49C60B62BD}"/>
              </a:ext>
            </a:extLst>
          </p:cNvPr>
          <p:cNvSpPr/>
          <p:nvPr/>
        </p:nvSpPr>
        <p:spPr>
          <a:xfrm>
            <a:off x="702365" y="583094"/>
            <a:ext cx="11184835" cy="5693866"/>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3200" b="1" i="1" u="none" strike="noStrike" kern="1200" cap="none" spc="0" normalizeH="0" baseline="0" noProof="0" dirty="0">
                <a:ln>
                  <a:noFill/>
                </a:ln>
                <a:effectLst/>
                <a:highlight>
                  <a:srgbClr val="00FFFF"/>
                </a:highlight>
                <a:uLnTx/>
                <a:uFillTx/>
                <a:latin typeface="Candara" panose="020E0502030303020204" pitchFamily="34" charset="0"/>
              </a:rPr>
              <a:t>What are the benefits of evidence-based practice as a method in carrying out research</a:t>
            </a:r>
            <a:r>
              <a:rPr kumimoji="0" lang="en-GB" sz="2400" b="0" i="0" u="none" strike="noStrike" kern="1200" cap="none" spc="0" normalizeH="0" baseline="0" noProof="0" dirty="0">
                <a:ln>
                  <a:noFill/>
                </a:ln>
                <a:effectLst/>
                <a:highlight>
                  <a:srgbClr val="00FFFF"/>
                </a:highlight>
                <a:uLnTx/>
                <a:uFillTx/>
                <a:latin typeface="Candara" panose="020E0502030303020204" pitchFamily="34" charset="0"/>
              </a:rPr>
              <a:t>?</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2400" b="0" i="0" u="none" strike="noStrike" kern="1200" cap="none" spc="0" normalizeH="0" baseline="0" noProof="0" dirty="0">
              <a:ln>
                <a:noFill/>
              </a:ln>
              <a:effectLst/>
              <a:highlight>
                <a:srgbClr val="00FFFF"/>
              </a:highlight>
              <a:uLnTx/>
              <a:uFillTx/>
              <a:latin typeface="Candara" panose="020E0502030303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2400" b="1" i="1" u="none" strike="noStrike" kern="1200" cap="none" spc="0" normalizeH="0" baseline="0" noProof="0" dirty="0">
                <a:ln>
                  <a:noFill/>
                </a:ln>
                <a:solidFill>
                  <a:prstClr val="black"/>
                </a:solidFill>
                <a:effectLst/>
                <a:highlight>
                  <a:srgbClr val="FFFF00"/>
                </a:highlight>
                <a:uLnTx/>
                <a:uFillTx/>
                <a:latin typeface="Candara" panose="020E0502030303020204" pitchFamily="34" charset="0"/>
              </a:rPr>
              <a:t>Benefits of EBP to patients, staff and organisations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black"/>
              </a:solidFill>
              <a:effectLst/>
              <a:uLnTx/>
              <a:uFillTx/>
              <a:latin typeface="Tw Cen MT" panose="020B0602020104020603"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Tw Cen MT" panose="020B0602020104020603" pitchFamily="34" charset="0"/>
                <a:ea typeface="+mn-ea"/>
                <a:cs typeface="+mn-cs"/>
              </a:rPr>
              <a:t>EBP gives us: (explain and give an example)</a:t>
            </a:r>
          </a:p>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US" sz="2800" b="0" i="0" u="none" strike="noStrike" kern="1200" cap="none" spc="0" normalizeH="0" baseline="0" noProof="0" dirty="0">
                <a:ln>
                  <a:noFill/>
                </a:ln>
                <a:solidFill>
                  <a:prstClr val="black"/>
                </a:solidFill>
                <a:effectLst/>
                <a:uLnTx/>
                <a:uFillTx/>
                <a:latin typeface="Tw Cen MT" panose="020B0602020104020603" pitchFamily="34" charset="0"/>
                <a:ea typeface="+mn-ea"/>
                <a:cs typeface="+mn-cs"/>
              </a:rPr>
              <a:t>Access to new ideas and thinking</a:t>
            </a:r>
          </a:p>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US" sz="2800" b="0" i="0" u="none" strike="noStrike" kern="1200" cap="none" spc="0" normalizeH="0" baseline="0" noProof="0" dirty="0">
                <a:ln>
                  <a:noFill/>
                </a:ln>
                <a:solidFill>
                  <a:prstClr val="black"/>
                </a:solidFill>
                <a:effectLst/>
                <a:uLnTx/>
                <a:uFillTx/>
                <a:latin typeface="Tw Cen MT" panose="020B0602020104020603" pitchFamily="34" charset="0"/>
                <a:ea typeface="+mn-ea"/>
                <a:cs typeface="+mn-cs"/>
              </a:rPr>
              <a:t>Finds solutions</a:t>
            </a:r>
          </a:p>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US" sz="2800" b="0" i="0" u="none" strike="noStrike" kern="1200" cap="none" spc="0" normalizeH="0" baseline="0" noProof="0" dirty="0">
                <a:ln>
                  <a:noFill/>
                </a:ln>
                <a:solidFill>
                  <a:prstClr val="black"/>
                </a:solidFill>
                <a:effectLst/>
                <a:uLnTx/>
                <a:uFillTx/>
                <a:latin typeface="Tw Cen MT" panose="020B0602020104020603" pitchFamily="34" charset="0"/>
                <a:ea typeface="+mn-ea"/>
                <a:cs typeface="+mn-cs"/>
              </a:rPr>
              <a:t>Opportunities to develop practice</a:t>
            </a:r>
          </a:p>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US" sz="2800" b="0" i="0" u="none" strike="noStrike" kern="1200" cap="none" spc="0" normalizeH="0" baseline="0" noProof="0" dirty="0">
                <a:ln>
                  <a:noFill/>
                </a:ln>
                <a:solidFill>
                  <a:prstClr val="black"/>
                </a:solidFill>
                <a:effectLst/>
                <a:uLnTx/>
                <a:uFillTx/>
                <a:latin typeface="Tw Cen MT" panose="020B0602020104020603" pitchFamily="34" charset="0"/>
                <a:ea typeface="+mn-ea"/>
                <a:cs typeface="+mn-cs"/>
              </a:rPr>
              <a:t>Service provision is better and up to date</a:t>
            </a:r>
          </a:p>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US" sz="2800" b="0" i="0" u="none" strike="noStrike" kern="1200" cap="none" spc="0" normalizeH="0" baseline="0" noProof="0" dirty="0">
                <a:ln>
                  <a:noFill/>
                </a:ln>
                <a:solidFill>
                  <a:prstClr val="black"/>
                </a:solidFill>
                <a:effectLst/>
                <a:uLnTx/>
                <a:uFillTx/>
                <a:latin typeface="Tw Cen MT" panose="020B0602020104020603" pitchFamily="34" charset="0"/>
                <a:ea typeface="+mn-ea"/>
                <a:cs typeface="+mn-cs"/>
              </a:rPr>
              <a:t>Integrated workforce</a:t>
            </a:r>
          </a:p>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US" sz="2800" b="0" i="0" u="none" strike="noStrike" kern="1200" cap="none" spc="0" normalizeH="0" baseline="0" noProof="0" dirty="0">
                <a:ln>
                  <a:noFill/>
                </a:ln>
                <a:solidFill>
                  <a:prstClr val="black"/>
                </a:solidFill>
                <a:effectLst/>
                <a:uLnTx/>
                <a:uFillTx/>
                <a:latin typeface="Tw Cen MT" panose="020B0602020104020603" pitchFamily="34" charset="0"/>
                <a:ea typeface="+mn-ea"/>
                <a:cs typeface="+mn-cs"/>
              </a:rPr>
              <a:t>Influence's policy</a:t>
            </a:r>
          </a:p>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US" sz="2800" b="0" i="0" u="none" strike="noStrike" kern="1200" cap="none" spc="0" normalizeH="0" baseline="0" noProof="0" dirty="0">
                <a:ln>
                  <a:noFill/>
                </a:ln>
                <a:solidFill>
                  <a:prstClr val="black"/>
                </a:solidFill>
                <a:effectLst/>
                <a:uLnTx/>
                <a:uFillTx/>
                <a:latin typeface="Tw Cen MT" panose="020B0602020104020603" pitchFamily="34" charset="0"/>
                <a:ea typeface="+mn-ea"/>
                <a:cs typeface="+mn-cs"/>
              </a:rPr>
              <a:t>Identify future priorities </a:t>
            </a:r>
            <a:endParaRPr kumimoji="0" lang="en-GB" sz="2800" b="0" i="0" u="none" strike="noStrike" kern="1200" cap="none" spc="0" normalizeH="0" baseline="0" noProof="0" dirty="0">
              <a:ln>
                <a:noFill/>
              </a:ln>
              <a:solidFill>
                <a:prstClr val="black"/>
              </a:solidFill>
              <a:effectLst/>
              <a:uLnTx/>
              <a:uFillTx/>
              <a:latin typeface="Tw Cen MT" panose="020B0602020104020603" pitchFamily="34" charset="0"/>
              <a:ea typeface="+mn-ea"/>
              <a:cs typeface="+mn-cs"/>
            </a:endParaRPr>
          </a:p>
        </p:txBody>
      </p:sp>
      <p:sp>
        <p:nvSpPr>
          <p:cNvPr id="3" name="Footer Placeholder 2">
            <a:extLst>
              <a:ext uri="{FF2B5EF4-FFF2-40B4-BE49-F238E27FC236}">
                <a16:creationId xmlns:a16="http://schemas.microsoft.com/office/drawing/2014/main" id="{361E55AD-DC9E-4CB2-AEFE-2DCD0F133C87}"/>
              </a:ext>
            </a:extLst>
          </p:cNvPr>
          <p:cNvSpPr>
            <a:spLocks noGrp="1"/>
          </p:cNvSpPr>
          <p:nvPr>
            <p:ph type="ftr" sz="quarter" idx="11"/>
          </p:nvPr>
        </p:nvSpPr>
        <p:spPr/>
        <p:txBody>
          <a:bodyPr/>
          <a:lstStyle/>
          <a:p>
            <a:r>
              <a:rPr lang="en-GB"/>
              <a:t>Created by Tayo Alebiosu</a:t>
            </a:r>
          </a:p>
        </p:txBody>
      </p:sp>
    </p:spTree>
    <p:extLst>
      <p:ext uri="{BB962C8B-B14F-4D97-AF65-F5344CB8AC3E}">
        <p14:creationId xmlns:p14="http://schemas.microsoft.com/office/powerpoint/2010/main" val="12319720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4930" name="Rectangle 2"/>
          <p:cNvSpPr>
            <a:spLocks noGrp="1" noRot="1" noChangeArrowheads="1"/>
          </p:cNvSpPr>
          <p:nvPr>
            <p:ph type="title"/>
          </p:nvPr>
        </p:nvSpPr>
        <p:spPr>
          <a:xfrm>
            <a:off x="2651470" y="198264"/>
            <a:ext cx="7832035" cy="965546"/>
          </a:xfrm>
        </p:spPr>
        <p:txBody>
          <a:bodyPr>
            <a:normAutofit fontScale="90000"/>
          </a:bodyPr>
          <a:lstStyle/>
          <a:p>
            <a:r>
              <a:rPr lang="en-US" altLang="en-US" sz="4000" b="1" i="1" dirty="0">
                <a:highlight>
                  <a:srgbClr val="00FFFF"/>
                </a:highlight>
                <a:latin typeface="Candara" panose="020E0502030303020204" pitchFamily="34" charset="0"/>
              </a:rPr>
              <a:t>Why Evidence-Based Practice (EBP) ??</a:t>
            </a:r>
          </a:p>
        </p:txBody>
      </p:sp>
      <p:sp>
        <p:nvSpPr>
          <p:cNvPr id="124931" name="Rectangle 3"/>
          <p:cNvSpPr>
            <a:spLocks noGrp="1" noChangeArrowheads="1"/>
          </p:cNvSpPr>
          <p:nvPr>
            <p:ph type="body" idx="1"/>
          </p:nvPr>
        </p:nvSpPr>
        <p:spPr/>
        <p:txBody>
          <a:bodyPr/>
          <a:lstStyle/>
          <a:p>
            <a:pPr>
              <a:lnSpc>
                <a:spcPct val="90000"/>
              </a:lnSpc>
              <a:buFont typeface="Wingdings" panose="05000000000000000000" pitchFamily="2" charset="2"/>
              <a:buNone/>
            </a:pPr>
            <a:r>
              <a:rPr lang="en-US" altLang="en-US" sz="3200" dirty="0">
                <a:latin typeface="Tw Cen MT" panose="020B0602020104020603" pitchFamily="34" charset="0"/>
              </a:rPr>
              <a:t>Health care delivery is filled with uncertainty and many questions arise in everyday practice…</a:t>
            </a:r>
          </a:p>
          <a:p>
            <a:pPr>
              <a:lnSpc>
                <a:spcPct val="90000"/>
              </a:lnSpc>
              <a:buFont typeface="Wingdings" panose="05000000000000000000" pitchFamily="2" charset="2"/>
              <a:buNone/>
            </a:pPr>
            <a:endParaRPr lang="en-US" altLang="en-US" sz="3200" dirty="0">
              <a:latin typeface="Tw Cen MT" panose="020B0602020104020603" pitchFamily="34" charset="0"/>
            </a:endParaRPr>
          </a:p>
          <a:p>
            <a:pPr>
              <a:lnSpc>
                <a:spcPct val="90000"/>
              </a:lnSpc>
              <a:buFont typeface="Wingdings" panose="05000000000000000000" pitchFamily="2" charset="2"/>
              <a:buNone/>
            </a:pPr>
            <a:endParaRPr lang="en-US" altLang="en-US" sz="3200" dirty="0">
              <a:latin typeface="Tw Cen MT" panose="020B0602020104020603" pitchFamily="34" charset="0"/>
            </a:endParaRPr>
          </a:p>
          <a:p>
            <a:pPr>
              <a:lnSpc>
                <a:spcPct val="90000"/>
              </a:lnSpc>
              <a:buFont typeface="Wingdings" panose="05000000000000000000" pitchFamily="2" charset="2"/>
              <a:buNone/>
            </a:pPr>
            <a:endParaRPr lang="en-US" altLang="en-US" sz="3200" dirty="0">
              <a:latin typeface="Tw Cen MT" panose="020B0602020104020603" pitchFamily="34" charset="0"/>
            </a:endParaRPr>
          </a:p>
          <a:p>
            <a:pPr>
              <a:lnSpc>
                <a:spcPct val="90000"/>
              </a:lnSpc>
            </a:pPr>
            <a:r>
              <a:rPr lang="en-US" altLang="en-US" sz="3200" dirty="0">
                <a:latin typeface="Tw Cen MT" panose="020B0602020104020603" pitchFamily="34" charset="0"/>
              </a:rPr>
              <a:t>What kind of guidance would be most helpful to my patients?</a:t>
            </a:r>
          </a:p>
          <a:p>
            <a:pPr>
              <a:lnSpc>
                <a:spcPct val="90000"/>
              </a:lnSpc>
            </a:pPr>
            <a:r>
              <a:rPr lang="en-US" altLang="en-US" sz="3200" dirty="0">
                <a:latin typeface="Tw Cen MT" panose="020B0602020104020603" pitchFamily="34" charset="0"/>
              </a:rPr>
              <a:t>What clinical assessments and interventions are of the most benefit?</a:t>
            </a:r>
          </a:p>
          <a:p>
            <a:pPr>
              <a:lnSpc>
                <a:spcPct val="90000"/>
              </a:lnSpc>
              <a:buFont typeface="Wingdings" panose="05000000000000000000" pitchFamily="2" charset="2"/>
              <a:buNone/>
            </a:pPr>
            <a:endParaRPr lang="en-US" altLang="en-US" dirty="0"/>
          </a:p>
        </p:txBody>
      </p:sp>
      <p:pic>
        <p:nvPicPr>
          <p:cNvPr id="124932" name="Picture 4" descr="j0284095"/>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5334000" y="2590800"/>
            <a:ext cx="1233488" cy="1447800"/>
          </a:xfrm>
          <a:prstGeom prst="rect">
            <a:avLst/>
          </a:prstGeom>
          <a:noFill/>
          <a:extLst>
            <a:ext uri="{909E8E84-426E-40DD-AFC4-6F175D3DCCD1}">
              <a14:hiddenFill xmlns:a14="http://schemas.microsoft.com/office/drawing/2010/main">
                <a:solidFill>
                  <a:srgbClr val="FFFFFF"/>
                </a:solidFill>
              </a14:hiddenFill>
            </a:ext>
          </a:extLst>
        </p:spPr>
      </p:pic>
      <p:sp>
        <p:nvSpPr>
          <p:cNvPr id="2" name="Footer Placeholder 1">
            <a:extLst>
              <a:ext uri="{FF2B5EF4-FFF2-40B4-BE49-F238E27FC236}">
                <a16:creationId xmlns:a16="http://schemas.microsoft.com/office/drawing/2014/main" id="{2DED17AF-8410-402F-AD98-E10548AC1E51}"/>
              </a:ext>
            </a:extLst>
          </p:cNvPr>
          <p:cNvSpPr>
            <a:spLocks noGrp="1"/>
          </p:cNvSpPr>
          <p:nvPr>
            <p:ph type="ftr" sz="quarter" idx="11"/>
          </p:nvPr>
        </p:nvSpPr>
        <p:spPr/>
        <p:txBody>
          <a:bodyPr/>
          <a:lstStyle/>
          <a:p>
            <a:r>
              <a:rPr lang="en-GB"/>
              <a:t>Created by Tayo Alebiosu</a:t>
            </a:r>
          </a:p>
        </p:txBody>
      </p:sp>
    </p:spTree>
    <p:extLst>
      <p:ext uri="{BB962C8B-B14F-4D97-AF65-F5344CB8AC3E}">
        <p14:creationId xmlns:p14="http://schemas.microsoft.com/office/powerpoint/2010/main" val="31888027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BFBB73A-5FF6-4F86-A2F6-FBECE5C9C675}"/>
              </a:ext>
            </a:extLst>
          </p:cNvPr>
          <p:cNvSpPr>
            <a:spLocks noGrp="1"/>
          </p:cNvSpPr>
          <p:nvPr>
            <p:ph idx="1"/>
          </p:nvPr>
        </p:nvSpPr>
        <p:spPr/>
        <p:txBody>
          <a:bodyPr/>
          <a:lstStyle/>
          <a:p>
            <a:r>
              <a:rPr lang="en-GB" dirty="0">
                <a:hlinkClick r:id="rId2"/>
              </a:rPr>
              <a:t>https://youtu.be/WiSklIGUblo</a:t>
            </a:r>
            <a:endParaRPr lang="en-GB" dirty="0"/>
          </a:p>
          <a:p>
            <a:endParaRPr lang="en-GB" dirty="0"/>
          </a:p>
          <a:p>
            <a:endParaRPr lang="en-GB" dirty="0"/>
          </a:p>
          <a:p>
            <a:r>
              <a:rPr lang="en-GB" dirty="0"/>
              <a:t>A look at some of the principles of critical thinking.</a:t>
            </a:r>
          </a:p>
        </p:txBody>
      </p:sp>
      <p:sp>
        <p:nvSpPr>
          <p:cNvPr id="2" name="Footer Placeholder 1">
            <a:extLst>
              <a:ext uri="{FF2B5EF4-FFF2-40B4-BE49-F238E27FC236}">
                <a16:creationId xmlns:a16="http://schemas.microsoft.com/office/drawing/2014/main" id="{805A9E19-2195-4501-BA1E-2FF73A22C92F}"/>
              </a:ext>
            </a:extLst>
          </p:cNvPr>
          <p:cNvSpPr>
            <a:spLocks noGrp="1"/>
          </p:cNvSpPr>
          <p:nvPr>
            <p:ph type="ftr" sz="quarter" idx="11"/>
          </p:nvPr>
        </p:nvSpPr>
        <p:spPr/>
        <p:txBody>
          <a:bodyPr/>
          <a:lstStyle/>
          <a:p>
            <a:r>
              <a:rPr lang="en-GB"/>
              <a:t>Created by Tayo Alebiosu</a:t>
            </a:r>
          </a:p>
        </p:txBody>
      </p:sp>
    </p:spTree>
    <p:extLst>
      <p:ext uri="{BB962C8B-B14F-4D97-AF65-F5344CB8AC3E}">
        <p14:creationId xmlns:p14="http://schemas.microsoft.com/office/powerpoint/2010/main" val="9900406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A826FE4-3365-4EB6-B9CE-BF079CC5C3BE}"/>
              </a:ext>
            </a:extLst>
          </p:cNvPr>
          <p:cNvPicPr>
            <a:picLocks noChangeAspect="1"/>
          </p:cNvPicPr>
          <p:nvPr/>
        </p:nvPicPr>
        <p:blipFill>
          <a:blip r:embed="rId2"/>
          <a:stretch>
            <a:fillRect/>
          </a:stretch>
        </p:blipFill>
        <p:spPr>
          <a:xfrm>
            <a:off x="8642223" y="3127513"/>
            <a:ext cx="2133123" cy="2010577"/>
          </a:xfrm>
          <a:prstGeom prst="rect">
            <a:avLst/>
          </a:prstGeom>
        </p:spPr>
      </p:pic>
      <p:sp>
        <p:nvSpPr>
          <p:cNvPr id="2" name="Title 1">
            <a:extLst>
              <a:ext uri="{FF2B5EF4-FFF2-40B4-BE49-F238E27FC236}">
                <a16:creationId xmlns:a16="http://schemas.microsoft.com/office/drawing/2014/main" id="{0C344182-0D6F-4AEE-A7D6-00C799AD246A}"/>
              </a:ext>
            </a:extLst>
          </p:cNvPr>
          <p:cNvSpPr>
            <a:spLocks noGrp="1"/>
          </p:cNvSpPr>
          <p:nvPr>
            <p:ph type="title"/>
          </p:nvPr>
        </p:nvSpPr>
        <p:spPr>
          <a:xfrm>
            <a:off x="686834" y="591344"/>
            <a:ext cx="3200400" cy="5585619"/>
          </a:xfrm>
        </p:spPr>
        <p:txBody>
          <a:bodyPr>
            <a:normAutofit/>
          </a:bodyPr>
          <a:lstStyle/>
          <a:p>
            <a:r>
              <a:rPr lang="en-GB">
                <a:solidFill>
                  <a:srgbClr val="FFFFFF"/>
                </a:solidFill>
              </a:rPr>
              <a:t>To effectively apply the EBP process;</a:t>
            </a:r>
          </a:p>
        </p:txBody>
      </p:sp>
      <p:sp>
        <p:nvSpPr>
          <p:cNvPr id="3" name="Content Placeholder 2">
            <a:extLst>
              <a:ext uri="{FF2B5EF4-FFF2-40B4-BE49-F238E27FC236}">
                <a16:creationId xmlns:a16="http://schemas.microsoft.com/office/drawing/2014/main" id="{61069C48-B48C-4E99-B6DE-6D16FF3F20D0}"/>
              </a:ext>
            </a:extLst>
          </p:cNvPr>
          <p:cNvSpPr>
            <a:spLocks noGrp="1"/>
          </p:cNvSpPr>
          <p:nvPr>
            <p:ph idx="1"/>
          </p:nvPr>
        </p:nvSpPr>
        <p:spPr>
          <a:xfrm>
            <a:off x="450574" y="106017"/>
            <a:ext cx="10623185" cy="6644513"/>
          </a:xfrm>
        </p:spPr>
        <p:txBody>
          <a:bodyPr anchor="ctr">
            <a:normAutofit/>
          </a:bodyPr>
          <a:lstStyle/>
          <a:p>
            <a:pPr marL="0" indent="0" algn="ctr">
              <a:buNone/>
            </a:pPr>
            <a:r>
              <a:rPr lang="en-GB" b="1" dirty="0">
                <a:highlight>
                  <a:srgbClr val="00FFFF"/>
                </a:highlight>
                <a:latin typeface="Candara" panose="020E0502030303020204" pitchFamily="34" charset="0"/>
              </a:rPr>
              <a:t>Evidence Based Practice</a:t>
            </a:r>
            <a:r>
              <a:rPr lang="en-GB" dirty="0">
                <a:highlight>
                  <a:srgbClr val="00FFFF"/>
                </a:highlight>
                <a:latin typeface="Candara" panose="020E0502030303020204" pitchFamily="34" charset="0"/>
              </a:rPr>
              <a:t> process </a:t>
            </a:r>
            <a:r>
              <a:rPr lang="en-GB" dirty="0">
                <a:solidFill>
                  <a:prstClr val="black"/>
                </a:solidFill>
                <a:highlight>
                  <a:srgbClr val="00FFFF"/>
                </a:highlight>
                <a:latin typeface="Candara" panose="020E0502030303020204" pitchFamily="34" charset="0"/>
              </a:rPr>
              <a:t>in Health and Social Care? </a:t>
            </a:r>
          </a:p>
          <a:p>
            <a:pPr marL="0" indent="0" algn="ctr">
              <a:buNone/>
            </a:pPr>
            <a:endParaRPr lang="en-GB" dirty="0">
              <a:solidFill>
                <a:prstClr val="black"/>
              </a:solidFill>
              <a:highlight>
                <a:srgbClr val="00FFFF"/>
              </a:highlight>
              <a:latin typeface="Candara" panose="020E0502030303020204" pitchFamily="34" charset="0"/>
            </a:endParaRPr>
          </a:p>
          <a:p>
            <a:pPr>
              <a:lnSpc>
                <a:spcPct val="100000"/>
              </a:lnSpc>
              <a:spcBef>
                <a:spcPts val="0"/>
              </a:spcBef>
              <a:defRPr/>
            </a:pPr>
            <a:r>
              <a:rPr lang="en-GB" dirty="0">
                <a:solidFill>
                  <a:prstClr val="black"/>
                </a:solidFill>
              </a:rPr>
              <a:t>Evidence-based practice is the process of applying existing research findings that has shown to work when considering a chosen strategy</a:t>
            </a:r>
          </a:p>
          <a:p>
            <a:pPr marL="0" indent="0">
              <a:buNone/>
            </a:pPr>
            <a:endParaRPr lang="en-GB" dirty="0"/>
          </a:p>
          <a:p>
            <a:r>
              <a:rPr lang="en-GB" dirty="0">
                <a:highlight>
                  <a:srgbClr val="FFFF00"/>
                </a:highlight>
              </a:rPr>
              <a:t>To effectively </a:t>
            </a:r>
            <a:r>
              <a:rPr lang="en-GB" b="1" dirty="0">
                <a:highlight>
                  <a:srgbClr val="FFFF00"/>
                </a:highlight>
              </a:rPr>
              <a:t>apply</a:t>
            </a:r>
            <a:r>
              <a:rPr lang="en-GB" dirty="0">
                <a:highlight>
                  <a:srgbClr val="FFFF00"/>
                </a:highlight>
              </a:rPr>
              <a:t> the </a:t>
            </a:r>
            <a:r>
              <a:rPr lang="en-GB" b="1" dirty="0">
                <a:highlight>
                  <a:srgbClr val="FFFF00"/>
                </a:highlight>
              </a:rPr>
              <a:t>EBP</a:t>
            </a:r>
            <a:r>
              <a:rPr lang="en-GB" dirty="0">
                <a:highlight>
                  <a:srgbClr val="FFFF00"/>
                </a:highlight>
              </a:rPr>
              <a:t> process, in addition to the basic skills required to undertake </a:t>
            </a:r>
            <a:r>
              <a:rPr lang="en-GB" b="1" dirty="0">
                <a:highlight>
                  <a:srgbClr val="FFFF00"/>
                </a:highlight>
              </a:rPr>
              <a:t>nursing</a:t>
            </a:r>
            <a:r>
              <a:rPr lang="en-GB" dirty="0">
                <a:highlight>
                  <a:srgbClr val="FFFF00"/>
                </a:highlight>
              </a:rPr>
              <a:t> work, a </a:t>
            </a:r>
            <a:r>
              <a:rPr lang="en-GB" b="1" dirty="0">
                <a:highlight>
                  <a:srgbClr val="FFFF00"/>
                </a:highlight>
              </a:rPr>
              <a:t>nurse</a:t>
            </a:r>
            <a:r>
              <a:rPr lang="en-GB" dirty="0">
                <a:highlight>
                  <a:srgbClr val="FFFF00"/>
                </a:highlight>
              </a:rPr>
              <a:t> must have the ability to:</a:t>
            </a:r>
          </a:p>
          <a:p>
            <a:pPr marL="0" indent="0">
              <a:buNone/>
            </a:pPr>
            <a:r>
              <a:rPr lang="en-GB" dirty="0"/>
              <a:t>(1) Identify knowledge gaps,</a:t>
            </a:r>
          </a:p>
          <a:p>
            <a:pPr marL="0" indent="0">
              <a:buNone/>
            </a:pPr>
            <a:r>
              <a:rPr lang="en-GB" dirty="0"/>
              <a:t>(2) Formulate relevant questions, </a:t>
            </a:r>
          </a:p>
          <a:p>
            <a:pPr marL="0" indent="0">
              <a:buNone/>
            </a:pPr>
            <a:r>
              <a:rPr lang="en-GB" dirty="0"/>
              <a:t>(3) conduct an efficient </a:t>
            </a:r>
            <a:r>
              <a:rPr lang="en-GB" b="1" dirty="0"/>
              <a:t>literature search</a:t>
            </a:r>
            <a:r>
              <a:rPr lang="en-GB" dirty="0"/>
              <a:t>,</a:t>
            </a:r>
          </a:p>
          <a:p>
            <a:pPr marL="0" indent="0">
              <a:buNone/>
            </a:pPr>
            <a:r>
              <a:rPr lang="en-GB" dirty="0"/>
              <a:t>(4) </a:t>
            </a:r>
            <a:r>
              <a:rPr lang="en-GB" b="1" dirty="0"/>
              <a:t>Apply</a:t>
            </a:r>
            <a:r>
              <a:rPr lang="en-GB" dirty="0"/>
              <a:t> rules of </a:t>
            </a:r>
            <a:r>
              <a:rPr lang="en-GB" b="1" dirty="0"/>
              <a:t>evidence</a:t>
            </a:r>
            <a:r>
              <a:rPr lang="en-GB" dirty="0"/>
              <a:t> to determine the validity of studies,</a:t>
            </a:r>
          </a:p>
          <a:p>
            <a:pPr marL="0" indent="0">
              <a:buNone/>
            </a:pPr>
            <a:r>
              <a:rPr lang="en-GB" dirty="0"/>
              <a:t>(5) Apply the </a:t>
            </a:r>
            <a:r>
              <a:rPr lang="en-GB" b="1" dirty="0"/>
              <a:t>literature findings </a:t>
            </a:r>
            <a:r>
              <a:rPr lang="en-GB" dirty="0"/>
              <a:t>appropriately to the patient's problem,</a:t>
            </a:r>
          </a:p>
          <a:p>
            <a:pPr marL="0" indent="0">
              <a:buNone/>
            </a:pPr>
            <a:r>
              <a:rPr lang="en-GB" dirty="0"/>
              <a:t>(6) Appropriately </a:t>
            </a:r>
            <a:r>
              <a:rPr lang="en-GB" b="1" dirty="0"/>
              <a:t>involve</a:t>
            </a:r>
            <a:r>
              <a:rPr lang="en-GB" dirty="0"/>
              <a:t> the patient in the clinical decision making</a:t>
            </a:r>
          </a:p>
          <a:p>
            <a:endParaRPr lang="en-GB" dirty="0"/>
          </a:p>
        </p:txBody>
      </p:sp>
      <p:sp>
        <p:nvSpPr>
          <p:cNvPr id="4" name="Footer Placeholder 3">
            <a:extLst>
              <a:ext uri="{FF2B5EF4-FFF2-40B4-BE49-F238E27FC236}">
                <a16:creationId xmlns:a16="http://schemas.microsoft.com/office/drawing/2014/main" id="{BC95630D-A9B5-4E8F-B714-287C7F51818B}"/>
              </a:ext>
            </a:extLst>
          </p:cNvPr>
          <p:cNvSpPr>
            <a:spLocks noGrp="1"/>
          </p:cNvSpPr>
          <p:nvPr>
            <p:ph type="ftr" sz="quarter" idx="11"/>
          </p:nvPr>
        </p:nvSpPr>
        <p:spPr/>
        <p:txBody>
          <a:bodyPr/>
          <a:lstStyle/>
          <a:p>
            <a:r>
              <a:rPr lang="en-GB"/>
              <a:t>Created by Tayo Alebiosu</a:t>
            </a:r>
          </a:p>
        </p:txBody>
      </p:sp>
    </p:spTree>
    <p:extLst>
      <p:ext uri="{BB962C8B-B14F-4D97-AF65-F5344CB8AC3E}">
        <p14:creationId xmlns:p14="http://schemas.microsoft.com/office/powerpoint/2010/main" val="4543937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PhAnim="0">
  <p:cSld>
    <p:bg>
      <p:bgPr>
        <a:solidFill>
          <a:schemeClr val="bg1"/>
        </a:solidFill>
        <a:effectLst/>
      </p:bgPr>
    </p:bg>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A2CB7B99-EF7B-4B50-85F9-BD6639D876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4" name="Rectangle 73">
            <a:extLst>
              <a:ext uri="{FF2B5EF4-FFF2-40B4-BE49-F238E27FC236}">
                <a16:creationId xmlns:a16="http://schemas.microsoft.com/office/drawing/2014/main" id="{3CD1EA40-7116-4FCB-9369-70F29FAA91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6598763" cy="323398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2882" name="Rectangle 2"/>
          <p:cNvSpPr>
            <a:spLocks noGrp="1" noRot="1" noChangeArrowheads="1"/>
          </p:cNvSpPr>
          <p:nvPr>
            <p:ph type="title"/>
          </p:nvPr>
        </p:nvSpPr>
        <p:spPr>
          <a:xfrm>
            <a:off x="821635" y="73152"/>
            <a:ext cx="5671930" cy="2877439"/>
          </a:xfrm>
        </p:spPr>
        <p:txBody>
          <a:bodyPr>
            <a:normAutofit/>
          </a:bodyPr>
          <a:lstStyle/>
          <a:p>
            <a:pPr algn="ctr"/>
            <a:r>
              <a:rPr lang="en-US" altLang="en-US" b="1" i="1" dirty="0">
                <a:solidFill>
                  <a:srgbClr val="0070C0"/>
                </a:solidFill>
                <a:latin typeface="Tw Cen MT" panose="020B0602020104020603" pitchFamily="34" charset="0"/>
              </a:rPr>
              <a:t>Common questions that arise in everyday practice:</a:t>
            </a:r>
          </a:p>
        </p:txBody>
      </p:sp>
      <p:sp>
        <p:nvSpPr>
          <p:cNvPr id="76" name="Rectangle 75">
            <a:extLst>
              <a:ext uri="{FF2B5EF4-FFF2-40B4-BE49-F238E27FC236}">
                <a16:creationId xmlns:a16="http://schemas.microsoft.com/office/drawing/2014/main" id="{BF647E38-F93D-4661-8D77-CE13EEB65B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606972" cy="3233984"/>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78" name="Group 77">
            <a:extLst>
              <a:ext uri="{FF2B5EF4-FFF2-40B4-BE49-F238E27FC236}">
                <a16:creationId xmlns:a16="http://schemas.microsoft.com/office/drawing/2014/main" id="{6B501860-732B-4F81-B802-0BC1362279D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88720" y="73152"/>
            <a:ext cx="1178966" cy="232963"/>
            <a:chOff x="7763256" y="73152"/>
            <a:chExt cx="1178966" cy="232963"/>
          </a:xfrm>
        </p:grpSpPr>
        <p:sp>
          <p:nvSpPr>
            <p:cNvPr id="79" name="Rectangle 64">
              <a:extLst>
                <a:ext uri="{FF2B5EF4-FFF2-40B4-BE49-F238E27FC236}">
                  <a16:creationId xmlns:a16="http://schemas.microsoft.com/office/drawing/2014/main" id="{7AEEE40F-5C8B-41BA-99C7-93C0B4F0E7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6307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0" name="Rectangle 66">
              <a:extLst>
                <a:ext uri="{FF2B5EF4-FFF2-40B4-BE49-F238E27FC236}">
                  <a16:creationId xmlns:a16="http://schemas.microsoft.com/office/drawing/2014/main" id="{BFD7D304-78CD-4FA4-9CC1-A9AF2DEEF9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6307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1" name="Rectangle 64">
              <a:extLst>
                <a:ext uri="{FF2B5EF4-FFF2-40B4-BE49-F238E27FC236}">
                  <a16:creationId xmlns:a16="http://schemas.microsoft.com/office/drawing/2014/main" id="{CB485B10-A976-48D3-8B25-66AE766D20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38122"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2" name="Rectangle 66">
              <a:extLst>
                <a:ext uri="{FF2B5EF4-FFF2-40B4-BE49-F238E27FC236}">
                  <a16:creationId xmlns:a16="http://schemas.microsoft.com/office/drawing/2014/main" id="{92D136E2-0A2B-4F92-8CD0-4A4627B564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38122"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3" name="Rectangle 64">
              <a:extLst>
                <a:ext uri="{FF2B5EF4-FFF2-40B4-BE49-F238E27FC236}">
                  <a16:creationId xmlns:a16="http://schemas.microsoft.com/office/drawing/2014/main" id="{599F940C-EF42-4439-BE4F-5145445B1F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1316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4" name="Rectangle 66">
              <a:extLst>
                <a:ext uri="{FF2B5EF4-FFF2-40B4-BE49-F238E27FC236}">
                  <a16:creationId xmlns:a16="http://schemas.microsoft.com/office/drawing/2014/main" id="{B036AE7A-1B5B-43A6-951B-1819EEA88C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1316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5" name="Rectangle 64">
              <a:extLst>
                <a:ext uri="{FF2B5EF4-FFF2-40B4-BE49-F238E27FC236}">
                  <a16:creationId xmlns:a16="http://schemas.microsoft.com/office/drawing/2014/main" id="{2098787F-1ACB-4460-B580-83F0A01212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88211"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6" name="Rectangle 66">
              <a:extLst>
                <a:ext uri="{FF2B5EF4-FFF2-40B4-BE49-F238E27FC236}">
                  <a16:creationId xmlns:a16="http://schemas.microsoft.com/office/drawing/2014/main" id="{7A3440DA-DA3B-4B20-A990-F540267E04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88211"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7" name="Rectangle 64">
              <a:extLst>
                <a:ext uri="{FF2B5EF4-FFF2-40B4-BE49-F238E27FC236}">
                  <a16:creationId xmlns:a16="http://schemas.microsoft.com/office/drawing/2014/main" id="{C336D65B-E377-4439-B6C0-E3D045D7D6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3256"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8" name="Rectangle 66">
              <a:extLst>
                <a:ext uri="{FF2B5EF4-FFF2-40B4-BE49-F238E27FC236}">
                  <a16:creationId xmlns:a16="http://schemas.microsoft.com/office/drawing/2014/main" id="{BEB6753F-2024-4BCE-9A02-A1C6031BC0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3256"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9" name="Rectangle 64">
              <a:extLst>
                <a:ext uri="{FF2B5EF4-FFF2-40B4-BE49-F238E27FC236}">
                  <a16:creationId xmlns:a16="http://schemas.microsoft.com/office/drawing/2014/main" id="{4D3283F2-5307-46FF-BB1B-39769D1EAA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887854"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0" name="Rectangle 66">
              <a:extLst>
                <a:ext uri="{FF2B5EF4-FFF2-40B4-BE49-F238E27FC236}">
                  <a16:creationId xmlns:a16="http://schemas.microsoft.com/office/drawing/2014/main" id="{EEE26DD7-4392-4D58-93D0-2C9A8DBE79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887854"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1" name="Rectangle 64">
              <a:extLst>
                <a:ext uri="{FF2B5EF4-FFF2-40B4-BE49-F238E27FC236}">
                  <a16:creationId xmlns:a16="http://schemas.microsoft.com/office/drawing/2014/main" id="{9B470E57-93D2-4139-ABBE-B4A0005164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2899"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2" name="Rectangle 66">
              <a:extLst>
                <a:ext uri="{FF2B5EF4-FFF2-40B4-BE49-F238E27FC236}">
                  <a16:creationId xmlns:a16="http://schemas.microsoft.com/office/drawing/2014/main" id="{92C2E4C2-ED9D-49E8-B3E2-5EAF369308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2899"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3" name="Rectangle 64">
              <a:extLst>
                <a:ext uri="{FF2B5EF4-FFF2-40B4-BE49-F238E27FC236}">
                  <a16:creationId xmlns:a16="http://schemas.microsoft.com/office/drawing/2014/main" id="{3C50CAEF-FA0F-4879-941E-BD6614272B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37944"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4" name="Rectangle 66">
              <a:extLst>
                <a:ext uri="{FF2B5EF4-FFF2-40B4-BE49-F238E27FC236}">
                  <a16:creationId xmlns:a16="http://schemas.microsoft.com/office/drawing/2014/main" id="{4A9FD627-D2FF-43AC-92A2-1C51E987F7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37944"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5" name="Rectangle 64">
              <a:extLst>
                <a:ext uri="{FF2B5EF4-FFF2-40B4-BE49-F238E27FC236}">
                  <a16:creationId xmlns:a16="http://schemas.microsoft.com/office/drawing/2014/main" id="{00855280-04D6-4350-8EEB-9FC1D5DE98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512988"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6" name="Rectangle 66">
              <a:extLst>
                <a:ext uri="{FF2B5EF4-FFF2-40B4-BE49-F238E27FC236}">
                  <a16:creationId xmlns:a16="http://schemas.microsoft.com/office/drawing/2014/main" id="{DD1AEAC2-2591-4A29-8BFA-DB32DCDC5E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512988"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7" name="Rectangle 64">
              <a:extLst>
                <a:ext uri="{FF2B5EF4-FFF2-40B4-BE49-F238E27FC236}">
                  <a16:creationId xmlns:a16="http://schemas.microsoft.com/office/drawing/2014/main" id="{62BBAD1B-3F45-400B-9E7F-196FCE72A6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8033"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8" name="Rectangle 66">
              <a:extLst>
                <a:ext uri="{FF2B5EF4-FFF2-40B4-BE49-F238E27FC236}">
                  <a16:creationId xmlns:a16="http://schemas.microsoft.com/office/drawing/2014/main" id="{2E39B33C-A679-45B1-A095-279FEAB8F6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8033"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100" name="Rectangle 99">
            <a:extLst>
              <a:ext uri="{FF2B5EF4-FFF2-40B4-BE49-F238E27FC236}">
                <a16:creationId xmlns:a16="http://schemas.microsoft.com/office/drawing/2014/main" id="{D6C80E47-971C-437F-B030-191115B01D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233984"/>
            <a:ext cx="606972" cy="362401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2883" name="Rectangle 3"/>
          <p:cNvSpPr>
            <a:spLocks noGrp="1" noChangeArrowheads="1"/>
          </p:cNvSpPr>
          <p:nvPr>
            <p:ph type="body" idx="1"/>
          </p:nvPr>
        </p:nvSpPr>
        <p:spPr>
          <a:xfrm>
            <a:off x="1188720" y="3228644"/>
            <a:ext cx="10350062" cy="3026004"/>
          </a:xfrm>
        </p:spPr>
        <p:txBody>
          <a:bodyPr anchor="ctr">
            <a:normAutofit/>
          </a:bodyPr>
          <a:lstStyle/>
          <a:p>
            <a:r>
              <a:rPr lang="en-US" altLang="en-US" dirty="0">
                <a:latin typeface="Tw Cen MT" panose="020B0602020104020603" pitchFamily="34" charset="0"/>
              </a:rPr>
              <a:t>Which combination and sequence of treatments is most effective?</a:t>
            </a:r>
          </a:p>
          <a:p>
            <a:r>
              <a:rPr lang="en-US" altLang="en-US" dirty="0">
                <a:latin typeface="Tw Cen MT" panose="020B0602020104020603" pitchFamily="34" charset="0"/>
              </a:rPr>
              <a:t>Which patient symptoms predict better or worse outcomes?</a:t>
            </a:r>
          </a:p>
          <a:p>
            <a:r>
              <a:rPr lang="en-US" altLang="en-US" dirty="0">
                <a:latin typeface="Tw Cen MT" panose="020B0602020104020603" pitchFamily="34" charset="0"/>
              </a:rPr>
              <a:t>What is the experience of illness for a patient with this diagnosis?</a:t>
            </a:r>
          </a:p>
          <a:p>
            <a:r>
              <a:rPr lang="en-US" altLang="en-US" dirty="0">
                <a:latin typeface="Tw Cen MT" panose="020B0602020104020603" pitchFamily="34" charset="0"/>
              </a:rPr>
              <a:t>Which treatment is most effective and will produce the best patient outcome?</a:t>
            </a:r>
          </a:p>
          <a:p>
            <a:r>
              <a:rPr lang="en-US" altLang="en-US" dirty="0">
                <a:latin typeface="Tw Cen MT" panose="020B0602020104020603" pitchFamily="34" charset="0"/>
              </a:rPr>
              <a:t>If a diagnosis is left untreated, what might be the outcome?</a:t>
            </a:r>
          </a:p>
        </p:txBody>
      </p:sp>
      <p:sp>
        <p:nvSpPr>
          <p:cNvPr id="2" name="Footer Placeholder 1">
            <a:extLst>
              <a:ext uri="{FF2B5EF4-FFF2-40B4-BE49-F238E27FC236}">
                <a16:creationId xmlns:a16="http://schemas.microsoft.com/office/drawing/2014/main" id="{49F5B1E7-4314-4B36-995D-5E4FE32DEC4F}"/>
              </a:ext>
            </a:extLst>
          </p:cNvPr>
          <p:cNvSpPr>
            <a:spLocks noGrp="1"/>
          </p:cNvSpPr>
          <p:nvPr>
            <p:ph type="ftr" sz="quarter" idx="11"/>
          </p:nvPr>
        </p:nvSpPr>
        <p:spPr/>
        <p:txBody>
          <a:bodyPr/>
          <a:lstStyle/>
          <a:p>
            <a:r>
              <a:rPr lang="en-GB"/>
              <a:t>Created by Tayo Alebiosu</a:t>
            </a:r>
          </a:p>
        </p:txBody>
      </p:sp>
    </p:spTree>
    <p:extLst>
      <p:ext uri="{BB962C8B-B14F-4D97-AF65-F5344CB8AC3E}">
        <p14:creationId xmlns:p14="http://schemas.microsoft.com/office/powerpoint/2010/main" val="8511923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344182-0D6F-4AEE-A7D6-00C799AD246A}"/>
              </a:ext>
            </a:extLst>
          </p:cNvPr>
          <p:cNvSpPr>
            <a:spLocks noGrp="1"/>
          </p:cNvSpPr>
          <p:nvPr>
            <p:ph type="title"/>
          </p:nvPr>
        </p:nvSpPr>
        <p:spPr>
          <a:xfrm>
            <a:off x="1885838" y="141356"/>
            <a:ext cx="8420324" cy="1079362"/>
          </a:xfrm>
        </p:spPr>
        <p:txBody>
          <a:bodyPr>
            <a:normAutofit/>
          </a:bodyPr>
          <a:lstStyle/>
          <a:p>
            <a:pPr algn="ctr"/>
            <a:r>
              <a:rPr lang="en-GB" b="1" i="1" dirty="0">
                <a:highlight>
                  <a:srgbClr val="00FFFF"/>
                </a:highlight>
                <a:latin typeface="Candara" panose="020E0502030303020204" pitchFamily="34" charset="0"/>
              </a:rPr>
              <a:t>How to do evidence based practice</a:t>
            </a:r>
          </a:p>
        </p:txBody>
      </p:sp>
      <p:sp>
        <p:nvSpPr>
          <p:cNvPr id="3" name="Content Placeholder 2">
            <a:extLst>
              <a:ext uri="{FF2B5EF4-FFF2-40B4-BE49-F238E27FC236}">
                <a16:creationId xmlns:a16="http://schemas.microsoft.com/office/drawing/2014/main" id="{61069C48-B48C-4E99-B6DE-6D16FF3F20D0}"/>
              </a:ext>
            </a:extLst>
          </p:cNvPr>
          <p:cNvSpPr>
            <a:spLocks noGrp="1"/>
          </p:cNvSpPr>
          <p:nvPr>
            <p:ph idx="1"/>
          </p:nvPr>
        </p:nvSpPr>
        <p:spPr>
          <a:xfrm>
            <a:off x="371061" y="1825625"/>
            <a:ext cx="10982739" cy="4351338"/>
          </a:xfrm>
        </p:spPr>
        <p:txBody>
          <a:bodyPr>
            <a:normAutofit/>
          </a:bodyPr>
          <a:lstStyle/>
          <a:p>
            <a:pPr marL="0" indent="0">
              <a:buNone/>
            </a:pPr>
            <a:endParaRPr lang="en-GB" dirty="0"/>
          </a:p>
          <a:p>
            <a:r>
              <a:rPr lang="en-GB" sz="3200" dirty="0">
                <a:latin typeface="Tw Cen MT" panose="020B0602020104020603" pitchFamily="34" charset="0"/>
              </a:rPr>
              <a:t>The idea behind </a:t>
            </a:r>
            <a:r>
              <a:rPr lang="en-GB" sz="3200" b="1" dirty="0">
                <a:latin typeface="Tw Cen MT" panose="020B0602020104020603" pitchFamily="34" charset="0"/>
              </a:rPr>
              <a:t>evidence</a:t>
            </a:r>
            <a:r>
              <a:rPr lang="en-GB" sz="3200" dirty="0">
                <a:latin typeface="Tw Cen MT" panose="020B0602020104020603" pitchFamily="34" charset="0"/>
              </a:rPr>
              <a:t>-</a:t>
            </a:r>
            <a:r>
              <a:rPr lang="en-GB" sz="3200" b="1" dirty="0">
                <a:latin typeface="Tw Cen MT" panose="020B0602020104020603" pitchFamily="34" charset="0"/>
              </a:rPr>
              <a:t>based practice</a:t>
            </a:r>
            <a:r>
              <a:rPr lang="en-GB" sz="3200" dirty="0">
                <a:latin typeface="Tw Cen MT" panose="020B0602020104020603" pitchFamily="34" charset="0"/>
              </a:rPr>
              <a:t> is to ensure all healthcare is backed by firmly grounded </a:t>
            </a:r>
            <a:r>
              <a:rPr lang="en-GB" sz="3200" b="1" dirty="0">
                <a:latin typeface="Tw Cen MT" panose="020B0602020104020603" pitchFamily="34" charset="0"/>
              </a:rPr>
              <a:t>evidence</a:t>
            </a:r>
            <a:r>
              <a:rPr lang="en-GB" sz="3200" dirty="0">
                <a:latin typeface="Tw Cen MT" panose="020B0602020104020603" pitchFamily="34" charset="0"/>
              </a:rPr>
              <a:t> that includes the needs and preferences of individual patients (Carrier, 2009).</a:t>
            </a:r>
          </a:p>
          <a:p>
            <a:r>
              <a:rPr lang="en-GB" sz="3200" dirty="0">
                <a:latin typeface="Tw Cen MT" panose="020B0602020104020603" pitchFamily="34" charset="0"/>
              </a:rPr>
              <a:t>It means integrating individual clinical expertise with the best available external clinical </a:t>
            </a:r>
            <a:r>
              <a:rPr lang="en-GB" sz="3200" b="1" dirty="0">
                <a:latin typeface="Tw Cen MT" panose="020B0602020104020603" pitchFamily="34" charset="0"/>
              </a:rPr>
              <a:t>evidence</a:t>
            </a:r>
            <a:r>
              <a:rPr lang="en-GB" sz="3200" dirty="0">
                <a:latin typeface="Tw Cen MT" panose="020B0602020104020603" pitchFamily="34" charset="0"/>
              </a:rPr>
              <a:t> from systematic research.</a:t>
            </a:r>
          </a:p>
          <a:p>
            <a:endParaRPr lang="en-GB" sz="3200" dirty="0">
              <a:latin typeface="Tw Cen MT" panose="020B0602020104020603" pitchFamily="34" charset="0"/>
            </a:endParaRPr>
          </a:p>
          <a:p>
            <a:endParaRPr lang="en-GB" dirty="0"/>
          </a:p>
        </p:txBody>
      </p:sp>
      <p:sp>
        <p:nvSpPr>
          <p:cNvPr id="4" name="Footer Placeholder 3">
            <a:extLst>
              <a:ext uri="{FF2B5EF4-FFF2-40B4-BE49-F238E27FC236}">
                <a16:creationId xmlns:a16="http://schemas.microsoft.com/office/drawing/2014/main" id="{ECBC9F12-F6C0-4194-A36D-6362A82FB6D0}"/>
              </a:ext>
            </a:extLst>
          </p:cNvPr>
          <p:cNvSpPr>
            <a:spLocks noGrp="1"/>
          </p:cNvSpPr>
          <p:nvPr>
            <p:ph type="ftr" sz="quarter" idx="11"/>
          </p:nvPr>
        </p:nvSpPr>
        <p:spPr/>
        <p:txBody>
          <a:bodyPr/>
          <a:lstStyle/>
          <a:p>
            <a:r>
              <a:rPr lang="en-GB"/>
              <a:t>Created by Tayo Alebiosu</a:t>
            </a:r>
          </a:p>
        </p:txBody>
      </p:sp>
    </p:spTree>
    <p:extLst>
      <p:ext uri="{BB962C8B-B14F-4D97-AF65-F5344CB8AC3E}">
        <p14:creationId xmlns:p14="http://schemas.microsoft.com/office/powerpoint/2010/main" val="22015116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C1A019B-4FD3-4026-B3C0-0F49C60B62BD}"/>
              </a:ext>
            </a:extLst>
          </p:cNvPr>
          <p:cNvSpPr/>
          <p:nvPr/>
        </p:nvSpPr>
        <p:spPr>
          <a:xfrm>
            <a:off x="702365" y="583094"/>
            <a:ext cx="11184835" cy="5693866"/>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3200" b="1" i="1" u="none" strike="noStrike" kern="1200" cap="none" spc="0" normalizeH="0" baseline="0" noProof="0" dirty="0">
                <a:ln>
                  <a:noFill/>
                </a:ln>
                <a:effectLst/>
                <a:highlight>
                  <a:srgbClr val="00FFFF"/>
                </a:highlight>
                <a:uLnTx/>
                <a:uFillTx/>
                <a:latin typeface="Candara" panose="020E0502030303020204" pitchFamily="34" charset="0"/>
              </a:rPr>
              <a:t>What are the benefits of evidence-based practice as a method in carrying out research</a:t>
            </a:r>
            <a:r>
              <a:rPr kumimoji="0" lang="en-GB" sz="2400" b="0" i="0" u="none" strike="noStrike" kern="1200" cap="none" spc="0" normalizeH="0" baseline="0" noProof="0" dirty="0">
                <a:ln>
                  <a:noFill/>
                </a:ln>
                <a:effectLst/>
                <a:highlight>
                  <a:srgbClr val="00FFFF"/>
                </a:highlight>
                <a:uLnTx/>
                <a:uFillTx/>
                <a:latin typeface="Candara" panose="020E0502030303020204" pitchFamily="34" charset="0"/>
              </a:rPr>
              <a:t>?</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2400" b="0" i="0" u="none" strike="noStrike" kern="1200" cap="none" spc="0" normalizeH="0" baseline="0" noProof="0" dirty="0">
              <a:ln>
                <a:noFill/>
              </a:ln>
              <a:effectLst/>
              <a:highlight>
                <a:srgbClr val="00FFFF"/>
              </a:highlight>
              <a:uLnTx/>
              <a:uFillTx/>
              <a:latin typeface="Candara" panose="020E0502030303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2400" b="1" i="1" u="none" strike="noStrike" kern="1200" cap="none" spc="0" normalizeH="0" baseline="0" noProof="0" dirty="0">
                <a:ln>
                  <a:noFill/>
                </a:ln>
                <a:solidFill>
                  <a:prstClr val="black"/>
                </a:solidFill>
                <a:effectLst/>
                <a:highlight>
                  <a:srgbClr val="FFFF00"/>
                </a:highlight>
                <a:uLnTx/>
                <a:uFillTx/>
                <a:latin typeface="Candara" panose="020E0502030303020204" pitchFamily="34" charset="0"/>
              </a:rPr>
              <a:t>Benefits of EBP to patients, staff and organisations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black"/>
              </a:solidFill>
              <a:effectLst/>
              <a:uLnTx/>
              <a:uFillTx/>
              <a:latin typeface="Tw Cen MT" panose="020B0602020104020603"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Tw Cen MT" panose="020B0602020104020603" pitchFamily="34" charset="0"/>
                <a:ea typeface="+mn-ea"/>
                <a:cs typeface="+mn-cs"/>
              </a:rPr>
              <a:t>EBP gives us: (explain and give an example)</a:t>
            </a:r>
          </a:p>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US" sz="2800" b="0" i="0" u="none" strike="noStrike" kern="1200" cap="none" spc="0" normalizeH="0" baseline="0" noProof="0" dirty="0">
                <a:ln>
                  <a:noFill/>
                </a:ln>
                <a:solidFill>
                  <a:prstClr val="black"/>
                </a:solidFill>
                <a:effectLst/>
                <a:uLnTx/>
                <a:uFillTx/>
                <a:latin typeface="Tw Cen MT" panose="020B0602020104020603" pitchFamily="34" charset="0"/>
                <a:ea typeface="+mn-ea"/>
                <a:cs typeface="+mn-cs"/>
              </a:rPr>
              <a:t>Access to new ideas and thinking</a:t>
            </a:r>
          </a:p>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US" sz="2800" b="0" i="0" u="none" strike="noStrike" kern="1200" cap="none" spc="0" normalizeH="0" baseline="0" noProof="0" dirty="0">
                <a:ln>
                  <a:noFill/>
                </a:ln>
                <a:solidFill>
                  <a:prstClr val="black"/>
                </a:solidFill>
                <a:effectLst/>
                <a:uLnTx/>
                <a:uFillTx/>
                <a:latin typeface="Tw Cen MT" panose="020B0602020104020603" pitchFamily="34" charset="0"/>
                <a:ea typeface="+mn-ea"/>
                <a:cs typeface="+mn-cs"/>
              </a:rPr>
              <a:t>Finds solutions</a:t>
            </a:r>
          </a:p>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US" sz="2800" b="0" i="0" u="none" strike="noStrike" kern="1200" cap="none" spc="0" normalizeH="0" baseline="0" noProof="0" dirty="0">
                <a:ln>
                  <a:noFill/>
                </a:ln>
                <a:solidFill>
                  <a:prstClr val="black"/>
                </a:solidFill>
                <a:effectLst/>
                <a:uLnTx/>
                <a:uFillTx/>
                <a:latin typeface="Tw Cen MT" panose="020B0602020104020603" pitchFamily="34" charset="0"/>
                <a:ea typeface="+mn-ea"/>
                <a:cs typeface="+mn-cs"/>
              </a:rPr>
              <a:t>Opportunities to develop practice</a:t>
            </a:r>
          </a:p>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US" sz="2800" b="0" i="0" u="none" strike="noStrike" kern="1200" cap="none" spc="0" normalizeH="0" baseline="0" noProof="0" dirty="0">
                <a:ln>
                  <a:noFill/>
                </a:ln>
                <a:solidFill>
                  <a:prstClr val="black"/>
                </a:solidFill>
                <a:effectLst/>
                <a:uLnTx/>
                <a:uFillTx/>
                <a:latin typeface="Tw Cen MT" panose="020B0602020104020603" pitchFamily="34" charset="0"/>
                <a:ea typeface="+mn-ea"/>
                <a:cs typeface="+mn-cs"/>
              </a:rPr>
              <a:t>Service provision is better and up to date</a:t>
            </a:r>
          </a:p>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US" sz="2800" b="0" i="0" u="none" strike="noStrike" kern="1200" cap="none" spc="0" normalizeH="0" baseline="0" noProof="0" dirty="0">
                <a:ln>
                  <a:noFill/>
                </a:ln>
                <a:solidFill>
                  <a:prstClr val="black"/>
                </a:solidFill>
                <a:effectLst/>
                <a:uLnTx/>
                <a:uFillTx/>
                <a:latin typeface="Tw Cen MT" panose="020B0602020104020603" pitchFamily="34" charset="0"/>
                <a:ea typeface="+mn-ea"/>
                <a:cs typeface="+mn-cs"/>
              </a:rPr>
              <a:t>Integrated workforce</a:t>
            </a:r>
          </a:p>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US" sz="2800" b="0" i="0" u="none" strike="noStrike" kern="1200" cap="none" spc="0" normalizeH="0" baseline="0" noProof="0" dirty="0">
                <a:ln>
                  <a:noFill/>
                </a:ln>
                <a:solidFill>
                  <a:prstClr val="black"/>
                </a:solidFill>
                <a:effectLst/>
                <a:uLnTx/>
                <a:uFillTx/>
                <a:latin typeface="Tw Cen MT" panose="020B0602020104020603" pitchFamily="34" charset="0"/>
                <a:ea typeface="+mn-ea"/>
                <a:cs typeface="+mn-cs"/>
              </a:rPr>
              <a:t>Influence's policy</a:t>
            </a:r>
          </a:p>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US" sz="2800" b="0" i="0" u="none" strike="noStrike" kern="1200" cap="none" spc="0" normalizeH="0" baseline="0" noProof="0" dirty="0">
                <a:ln>
                  <a:noFill/>
                </a:ln>
                <a:solidFill>
                  <a:prstClr val="black"/>
                </a:solidFill>
                <a:effectLst/>
                <a:uLnTx/>
                <a:uFillTx/>
                <a:latin typeface="Tw Cen MT" panose="020B0602020104020603" pitchFamily="34" charset="0"/>
                <a:ea typeface="+mn-ea"/>
                <a:cs typeface="+mn-cs"/>
              </a:rPr>
              <a:t>Identify future priorities </a:t>
            </a:r>
            <a:endParaRPr kumimoji="0" lang="en-GB" sz="2800" b="0" i="0" u="none" strike="noStrike" kern="1200" cap="none" spc="0" normalizeH="0" baseline="0" noProof="0" dirty="0">
              <a:ln>
                <a:noFill/>
              </a:ln>
              <a:solidFill>
                <a:prstClr val="black"/>
              </a:solidFill>
              <a:effectLst/>
              <a:uLnTx/>
              <a:uFillTx/>
              <a:latin typeface="Tw Cen MT" panose="020B0602020104020603" pitchFamily="34" charset="0"/>
              <a:ea typeface="+mn-ea"/>
              <a:cs typeface="+mn-cs"/>
            </a:endParaRPr>
          </a:p>
        </p:txBody>
      </p:sp>
      <p:sp>
        <p:nvSpPr>
          <p:cNvPr id="3" name="Footer Placeholder 2">
            <a:extLst>
              <a:ext uri="{FF2B5EF4-FFF2-40B4-BE49-F238E27FC236}">
                <a16:creationId xmlns:a16="http://schemas.microsoft.com/office/drawing/2014/main" id="{994088DE-A252-4CDA-9A4B-7D9F16B60F4D}"/>
              </a:ext>
            </a:extLst>
          </p:cNvPr>
          <p:cNvSpPr>
            <a:spLocks noGrp="1"/>
          </p:cNvSpPr>
          <p:nvPr>
            <p:ph type="ftr" sz="quarter" idx="11"/>
          </p:nvPr>
        </p:nvSpPr>
        <p:spPr/>
        <p:txBody>
          <a:bodyPr/>
          <a:lstStyle/>
          <a:p>
            <a:r>
              <a:rPr lang="en-GB"/>
              <a:t>Created by Tayo Alebiosu</a:t>
            </a:r>
          </a:p>
        </p:txBody>
      </p:sp>
    </p:spTree>
    <p:extLst>
      <p:ext uri="{BB962C8B-B14F-4D97-AF65-F5344CB8AC3E}">
        <p14:creationId xmlns:p14="http://schemas.microsoft.com/office/powerpoint/2010/main" val="28356189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4" name="Rectangle 73">
            <a:extLst>
              <a:ext uri="{FF2B5EF4-FFF2-40B4-BE49-F238E27FC236}">
                <a16:creationId xmlns:a16="http://schemas.microsoft.com/office/drawing/2014/main" id="{85016AEC-0320-4ED0-8ECB-FE11DDDFE1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98" name="Picture 2" descr="AIM">
            <a:extLst>
              <a:ext uri="{FF2B5EF4-FFF2-40B4-BE49-F238E27FC236}">
                <a16:creationId xmlns:a16="http://schemas.microsoft.com/office/drawing/2014/main" id="{E8CC29C1-70F3-43ED-9D6B-8032B1B55298}"/>
              </a:ext>
            </a:extLst>
          </p:cNvPr>
          <p:cNvPicPr>
            <a:picLocks noChangeAspect="1" noChangeArrowheads="1"/>
          </p:cNvPicPr>
          <p:nvPr/>
        </p:nvPicPr>
        <p:blipFill rotWithShape="1">
          <a:blip r:embed="rId2">
            <a:alphaModFix/>
            <a:extLst>
              <a:ext uri="{28A0092B-C50C-407E-A947-70E740481C1C}">
                <a14:useLocalDpi xmlns:a14="http://schemas.microsoft.com/office/drawing/2010/main" val="0"/>
              </a:ext>
            </a:extLst>
          </a:blip>
          <a:srcRect t="10268" b="8331"/>
          <a:stretch/>
        </p:blipFill>
        <p:spPr bwMode="auto">
          <a:xfrm>
            <a:off x="-1" y="10"/>
            <a:ext cx="12192000" cy="6857990"/>
          </a:xfrm>
          <a:prstGeom prst="rect">
            <a:avLst/>
          </a:prstGeom>
          <a:noFill/>
          <a:extLst>
            <a:ext uri="{909E8E84-426E-40DD-AFC4-6F175D3DCCD1}">
              <a14:hiddenFill xmlns:a14="http://schemas.microsoft.com/office/drawing/2010/main">
                <a:solidFill>
                  <a:srgbClr val="FFFFFF"/>
                </a:solidFill>
              </a14:hiddenFill>
            </a:ext>
          </a:extLst>
        </p:spPr>
      </p:pic>
      <p:sp>
        <p:nvSpPr>
          <p:cNvPr id="76" name="Rectangle 75">
            <a:extLst>
              <a:ext uri="{FF2B5EF4-FFF2-40B4-BE49-F238E27FC236}">
                <a16:creationId xmlns:a16="http://schemas.microsoft.com/office/drawing/2014/main" id="{CCB2C00A-E659-4691-AFB4-2825517292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1540"/>
            <a:ext cx="722376" cy="5071110"/>
          </a:xfrm>
          <a:prstGeom prst="rect">
            <a:avLst/>
          </a:prstGeom>
          <a:solidFill>
            <a:srgbClr val="4C5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77">
            <a:extLst>
              <a:ext uri="{FF2B5EF4-FFF2-40B4-BE49-F238E27FC236}">
                <a16:creationId xmlns:a16="http://schemas.microsoft.com/office/drawing/2014/main" id="{B78FD84C-74B5-451D-8F0A-1E19EC3D9D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02435" y="891540"/>
            <a:ext cx="10989565" cy="5071110"/>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DBA89F6-93B5-4864-88D2-50C001B26350}"/>
              </a:ext>
            </a:extLst>
          </p:cNvPr>
          <p:cNvSpPr>
            <a:spLocks noGrp="1"/>
          </p:cNvSpPr>
          <p:nvPr>
            <p:ph idx="1"/>
          </p:nvPr>
        </p:nvSpPr>
        <p:spPr>
          <a:xfrm>
            <a:off x="1363064" y="1564212"/>
            <a:ext cx="10192832" cy="4598049"/>
          </a:xfrm>
        </p:spPr>
        <p:txBody>
          <a:bodyPr>
            <a:normAutofit/>
          </a:bodyPr>
          <a:lstStyle/>
          <a:p>
            <a:pPr marL="0" indent="0">
              <a:buNone/>
            </a:pPr>
            <a:r>
              <a:rPr lang="en-GB" sz="3200" b="1" i="1" dirty="0">
                <a:highlight>
                  <a:srgbClr val="00FF00"/>
                </a:highlight>
                <a:latin typeface="Candara" panose="020E0502030303020204" pitchFamily="34" charset="0"/>
              </a:rPr>
              <a:t>Aim;</a:t>
            </a:r>
          </a:p>
          <a:p>
            <a:pPr marL="0" indent="0">
              <a:buNone/>
            </a:pPr>
            <a:r>
              <a:rPr lang="en-US" dirty="0">
                <a:latin typeface="Tw Cen MT" panose="020B0602020104020603" pitchFamily="34" charset="0"/>
              </a:rPr>
              <a:t>Explain the role of research for evidence-based practice in health and social care </a:t>
            </a:r>
          </a:p>
          <a:p>
            <a:pPr marL="0" indent="0">
              <a:buNone/>
            </a:pPr>
            <a:r>
              <a:rPr lang="en-GB" sz="2600" b="1" i="1" dirty="0">
                <a:highlight>
                  <a:srgbClr val="00FF00"/>
                </a:highlight>
                <a:latin typeface="Candara" panose="020E0502030303020204" pitchFamily="34" charset="0"/>
              </a:rPr>
              <a:t>Learning outcomes At the end of this lesson students will be able to </a:t>
            </a:r>
            <a:r>
              <a:rPr lang="en-GB" b="1" i="1" dirty="0">
                <a:highlight>
                  <a:srgbClr val="00FF00"/>
                </a:highlight>
                <a:latin typeface="Tw Cen MT" panose="020B0602020104020603" pitchFamily="34" charset="0"/>
              </a:rPr>
              <a:t>;</a:t>
            </a:r>
          </a:p>
          <a:p>
            <a:pPr marL="0" indent="0">
              <a:buNone/>
            </a:pPr>
            <a:r>
              <a:rPr lang="en-GB" dirty="0">
                <a:latin typeface="Tw Cen MT" panose="020B0602020104020603" pitchFamily="34" charset="0"/>
              </a:rPr>
              <a:t>1-Explain the purpose of evidence-based practice</a:t>
            </a:r>
          </a:p>
          <a:p>
            <a:pPr marL="0" indent="0">
              <a:buNone/>
            </a:pPr>
            <a:r>
              <a:rPr lang="en-GB" dirty="0">
                <a:latin typeface="Tw Cen MT" panose="020B0602020104020603" pitchFamily="34" charset="0"/>
              </a:rPr>
              <a:t>2-Describe the ability of EBP to gain access to new ideas and thinking in finding solutions to health care problems.</a:t>
            </a:r>
          </a:p>
          <a:p>
            <a:endParaRPr lang="en-GB" sz="2400" dirty="0"/>
          </a:p>
        </p:txBody>
      </p:sp>
      <p:sp>
        <p:nvSpPr>
          <p:cNvPr id="2" name="Footer Placeholder 1">
            <a:extLst>
              <a:ext uri="{FF2B5EF4-FFF2-40B4-BE49-F238E27FC236}">
                <a16:creationId xmlns:a16="http://schemas.microsoft.com/office/drawing/2014/main" id="{8484EE7B-56B0-4015-A932-03C223442C61}"/>
              </a:ext>
            </a:extLst>
          </p:cNvPr>
          <p:cNvSpPr>
            <a:spLocks noGrp="1"/>
          </p:cNvSpPr>
          <p:nvPr>
            <p:ph type="ftr" sz="quarter" idx="11"/>
          </p:nvPr>
        </p:nvSpPr>
        <p:spPr/>
        <p:txBody>
          <a:bodyPr/>
          <a:lstStyle/>
          <a:p>
            <a:r>
              <a:rPr lang="en-GB"/>
              <a:t>Created by Tayo Alebiosu</a:t>
            </a:r>
          </a:p>
        </p:txBody>
      </p:sp>
    </p:spTree>
    <p:extLst>
      <p:ext uri="{BB962C8B-B14F-4D97-AF65-F5344CB8AC3E}">
        <p14:creationId xmlns:p14="http://schemas.microsoft.com/office/powerpoint/2010/main" val="337838179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ECD36CF-800F-4DD3-9E21-092AD141E1FE}"/>
              </a:ext>
            </a:extLst>
          </p:cNvPr>
          <p:cNvSpPr/>
          <p:nvPr/>
        </p:nvSpPr>
        <p:spPr>
          <a:xfrm>
            <a:off x="596347" y="291546"/>
            <a:ext cx="10999305" cy="6001643"/>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2800" b="1" i="1" u="none" strike="noStrike" kern="1200" cap="none" spc="0" normalizeH="0" baseline="0" noProof="0" dirty="0">
                <a:ln>
                  <a:noFill/>
                </a:ln>
                <a:effectLst/>
                <a:highlight>
                  <a:srgbClr val="00FFFF"/>
                </a:highlight>
                <a:uLnTx/>
                <a:uFillTx/>
                <a:latin typeface="Candara" panose="020E0502030303020204" pitchFamily="34" charset="0"/>
              </a:rPr>
              <a:t>Why is evidence-based practice important in Health and Social Care?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2400" b="0" i="0" u="none" strike="noStrike" kern="1200" cap="none" spc="0" normalizeH="0" baseline="0" noProof="0" dirty="0">
              <a:ln>
                <a:noFill/>
              </a:ln>
              <a:solidFill>
                <a:prstClr val="black"/>
              </a:solidFill>
              <a:effectLst/>
              <a:uLnTx/>
              <a:uFillTx/>
              <a:latin typeface="Candara" panose="020E0502030303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2400" b="0" i="0" u="none" strike="noStrike" kern="1200" cap="none" spc="0" normalizeH="0" baseline="0" noProof="0" dirty="0">
              <a:ln>
                <a:noFill/>
              </a:ln>
              <a:solidFill>
                <a:prstClr val="black"/>
              </a:solidFill>
              <a:effectLst/>
              <a:uLnTx/>
              <a:uFillTx/>
              <a:latin typeface="Candara" panose="020E0502030303020204" pitchFamily="34" charset="0"/>
            </a:endParaRPr>
          </a:p>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GB" sz="2800" b="0" i="0" u="none" strike="noStrike" kern="1200" cap="none" spc="0" normalizeH="0" baseline="0" noProof="0" dirty="0">
                <a:ln>
                  <a:noFill/>
                </a:ln>
                <a:solidFill>
                  <a:prstClr val="black"/>
                </a:solidFill>
                <a:effectLst/>
                <a:uLnTx/>
                <a:uFillTx/>
                <a:latin typeface="Tw Cen MT" panose="020B0602020104020603" pitchFamily="34" charset="0"/>
                <a:ea typeface="+mn-ea"/>
                <a:cs typeface="+mn-cs"/>
              </a:rPr>
              <a:t>Uses current knowledge and evidence, theoretical and practical, provides robust answers to health issues and improves services.</a:t>
            </a:r>
          </a:p>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GB" sz="2800" b="0" i="0" u="none" strike="noStrike" kern="1200" cap="none" spc="0" normalizeH="0" baseline="0" noProof="0" dirty="0">
                <a:ln>
                  <a:noFill/>
                </a:ln>
                <a:solidFill>
                  <a:prstClr val="black"/>
                </a:solidFill>
                <a:effectLst/>
                <a:uLnTx/>
                <a:uFillTx/>
                <a:latin typeface="Tw Cen MT" panose="020B0602020104020603" pitchFamily="34" charset="0"/>
                <a:ea typeface="+mn-ea"/>
                <a:cs typeface="+mn-cs"/>
              </a:rPr>
              <a:t>Improves patient outcomes – increase patient safety, improve clinical outcomes and reduces health care costs</a:t>
            </a:r>
          </a:p>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GB" sz="2800" b="0" i="0" u="none" strike="noStrike" kern="1200" cap="none" spc="0" normalizeH="0" baseline="0" noProof="0" dirty="0">
                <a:ln>
                  <a:noFill/>
                </a:ln>
                <a:solidFill>
                  <a:prstClr val="black"/>
                </a:solidFill>
                <a:effectLst/>
                <a:uLnTx/>
                <a:uFillTx/>
                <a:latin typeface="Tw Cen MT" panose="020B0602020104020603" pitchFamily="34" charset="0"/>
                <a:ea typeface="+mn-ea"/>
                <a:cs typeface="+mn-cs"/>
              </a:rPr>
              <a:t>Reliable and valid</a:t>
            </a:r>
          </a:p>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GB" sz="2800" b="0" i="0" u="none" strike="noStrike" kern="1200" cap="none" spc="0" normalizeH="0" baseline="0" noProof="0" dirty="0">
                <a:ln>
                  <a:noFill/>
                </a:ln>
                <a:solidFill>
                  <a:prstClr val="black"/>
                </a:solidFill>
                <a:effectLst/>
                <a:uLnTx/>
                <a:uFillTx/>
                <a:latin typeface="Tw Cen MT" panose="020B0602020104020603" pitchFamily="34" charset="0"/>
                <a:ea typeface="+mn-ea"/>
                <a:cs typeface="+mn-cs"/>
              </a:rPr>
              <a:t>Consistency across the delivery of services</a:t>
            </a:r>
          </a:p>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GB" sz="2800" b="0" i="0" u="none" strike="noStrike" kern="1200" cap="none" spc="0" normalizeH="0" baseline="0" noProof="0" dirty="0">
                <a:ln>
                  <a:noFill/>
                </a:ln>
                <a:solidFill>
                  <a:prstClr val="black"/>
                </a:solidFill>
                <a:effectLst/>
                <a:uLnTx/>
                <a:uFillTx/>
                <a:latin typeface="Tw Cen MT" panose="020B0602020104020603" pitchFamily="34" charset="0"/>
                <a:ea typeface="+mn-ea"/>
                <a:cs typeface="+mn-cs"/>
              </a:rPr>
              <a:t>Trained staff</a:t>
            </a:r>
          </a:p>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GB" sz="2800" b="0" i="0" u="none" strike="noStrike" kern="1200" cap="none" spc="0" normalizeH="0" baseline="0" noProof="0" dirty="0">
                <a:ln>
                  <a:noFill/>
                </a:ln>
                <a:solidFill>
                  <a:prstClr val="black"/>
                </a:solidFill>
                <a:effectLst/>
                <a:uLnTx/>
                <a:uFillTx/>
                <a:latin typeface="Tw Cen MT" panose="020B0602020104020603" pitchFamily="34" charset="0"/>
                <a:ea typeface="+mn-ea"/>
                <a:cs typeface="+mn-cs"/>
              </a:rPr>
              <a:t>Patients trust in staff and treatment is increased</a:t>
            </a:r>
          </a:p>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GB" sz="2800" b="0" i="0" u="none" strike="noStrike" kern="1200" cap="none" spc="0" normalizeH="0" baseline="0" noProof="0" dirty="0">
                <a:ln>
                  <a:noFill/>
                </a:ln>
                <a:solidFill>
                  <a:prstClr val="black"/>
                </a:solidFill>
                <a:effectLst/>
                <a:uLnTx/>
                <a:uFillTx/>
                <a:latin typeface="Tw Cen MT" panose="020B0602020104020603" pitchFamily="34" charset="0"/>
                <a:ea typeface="+mn-ea"/>
                <a:cs typeface="+mn-cs"/>
              </a:rPr>
              <a:t>Treatment options are up to date</a:t>
            </a:r>
          </a:p>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GB" sz="2800" b="0" i="0" u="none" strike="noStrike" kern="1200" cap="none" spc="0" normalizeH="0" baseline="0" noProof="0" dirty="0">
                <a:ln>
                  <a:noFill/>
                </a:ln>
                <a:solidFill>
                  <a:prstClr val="black"/>
                </a:solidFill>
                <a:effectLst/>
                <a:uLnTx/>
                <a:uFillTx/>
                <a:latin typeface="Tw Cen MT" panose="020B0602020104020603" pitchFamily="34" charset="0"/>
                <a:ea typeface="+mn-ea"/>
                <a:cs typeface="+mn-cs"/>
              </a:rPr>
              <a:t>Staff have more knowledge</a:t>
            </a:r>
          </a:p>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GB" sz="2800" b="0" i="0" u="none" strike="noStrike" kern="1200" cap="none" spc="0" normalizeH="0" baseline="0" noProof="0" dirty="0">
                <a:ln>
                  <a:noFill/>
                </a:ln>
                <a:solidFill>
                  <a:prstClr val="black"/>
                </a:solidFill>
                <a:effectLst/>
                <a:uLnTx/>
                <a:uFillTx/>
                <a:latin typeface="Tw Cen MT" panose="020B0602020104020603" pitchFamily="34" charset="0"/>
                <a:ea typeface="+mn-ea"/>
                <a:cs typeface="+mn-cs"/>
              </a:rPr>
              <a:t>Avoids errors in practice</a:t>
            </a:r>
          </a:p>
        </p:txBody>
      </p:sp>
      <p:sp>
        <p:nvSpPr>
          <p:cNvPr id="2" name="Footer Placeholder 1">
            <a:extLst>
              <a:ext uri="{FF2B5EF4-FFF2-40B4-BE49-F238E27FC236}">
                <a16:creationId xmlns:a16="http://schemas.microsoft.com/office/drawing/2014/main" id="{FECF1C3F-FF48-408B-819C-34D60B95B286}"/>
              </a:ext>
            </a:extLst>
          </p:cNvPr>
          <p:cNvSpPr>
            <a:spLocks noGrp="1"/>
          </p:cNvSpPr>
          <p:nvPr>
            <p:ph type="ftr" sz="quarter" idx="11"/>
          </p:nvPr>
        </p:nvSpPr>
        <p:spPr/>
        <p:txBody>
          <a:bodyPr/>
          <a:lstStyle/>
          <a:p>
            <a:r>
              <a:rPr lang="en-GB"/>
              <a:t>Created by Tayo Alebiosu</a:t>
            </a:r>
          </a:p>
        </p:txBody>
      </p:sp>
    </p:spTree>
    <p:extLst>
      <p:ext uri="{BB962C8B-B14F-4D97-AF65-F5344CB8AC3E}">
        <p14:creationId xmlns:p14="http://schemas.microsoft.com/office/powerpoint/2010/main" val="21101450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4248" y="861391"/>
            <a:ext cx="8725787" cy="609600"/>
          </a:xfrm>
        </p:spPr>
        <p:txBody>
          <a:bodyPr>
            <a:normAutofit fontScale="90000"/>
          </a:bodyPr>
          <a:lstStyle/>
          <a:p>
            <a:pPr algn="ctr"/>
            <a:r>
              <a:rPr lang="en-GB" b="1" i="1" dirty="0">
                <a:highlight>
                  <a:srgbClr val="00FFFF"/>
                </a:highlight>
                <a:latin typeface="Tw Cen MT" panose="020B0602020104020603" pitchFamily="34" charset="0"/>
              </a:rPr>
              <a:t>How to do evidence based practice?</a:t>
            </a:r>
            <a:br>
              <a:rPr lang="en-GB" dirty="0">
                <a:highlight>
                  <a:srgbClr val="00FFFF"/>
                </a:highlight>
              </a:rPr>
            </a:br>
            <a:endParaRPr lang="en-GB" dirty="0">
              <a:highlight>
                <a:srgbClr val="00FFFF"/>
              </a:highlight>
            </a:endParaRPr>
          </a:p>
        </p:txBody>
      </p:sp>
      <p:sp>
        <p:nvSpPr>
          <p:cNvPr id="3" name="Content Placeholder 2"/>
          <p:cNvSpPr>
            <a:spLocks noGrp="1"/>
          </p:cNvSpPr>
          <p:nvPr>
            <p:ph idx="1"/>
          </p:nvPr>
        </p:nvSpPr>
        <p:spPr/>
        <p:txBody>
          <a:bodyPr/>
          <a:lstStyle/>
          <a:p>
            <a:r>
              <a:rPr lang="en-GB" sz="3200" dirty="0">
                <a:latin typeface="Tw Cen MT" panose="020B0602020104020603" pitchFamily="34" charset="0"/>
              </a:rPr>
              <a:t>The idea behind </a:t>
            </a:r>
            <a:r>
              <a:rPr lang="en-GB" sz="3200" b="1" dirty="0">
                <a:latin typeface="Tw Cen MT" panose="020B0602020104020603" pitchFamily="34" charset="0"/>
              </a:rPr>
              <a:t>evidence</a:t>
            </a:r>
            <a:r>
              <a:rPr lang="en-GB" sz="3200" dirty="0">
                <a:latin typeface="Tw Cen MT" panose="020B0602020104020603" pitchFamily="34" charset="0"/>
              </a:rPr>
              <a:t>-</a:t>
            </a:r>
            <a:r>
              <a:rPr lang="en-GB" sz="3200" b="1" dirty="0">
                <a:latin typeface="Tw Cen MT" panose="020B0602020104020603" pitchFamily="34" charset="0"/>
              </a:rPr>
              <a:t>based practice</a:t>
            </a:r>
            <a:r>
              <a:rPr lang="en-GB" sz="3200" dirty="0">
                <a:latin typeface="Tw Cen MT" panose="020B0602020104020603" pitchFamily="34" charset="0"/>
              </a:rPr>
              <a:t> is to ensure all healthcare is backed by firmly grounded </a:t>
            </a:r>
            <a:r>
              <a:rPr lang="en-GB" sz="3200" b="1" dirty="0">
                <a:latin typeface="Tw Cen MT" panose="020B0602020104020603" pitchFamily="34" charset="0"/>
              </a:rPr>
              <a:t>evidence</a:t>
            </a:r>
            <a:r>
              <a:rPr lang="en-GB" sz="3200" dirty="0">
                <a:latin typeface="Tw Cen MT" panose="020B0602020104020603" pitchFamily="34" charset="0"/>
              </a:rPr>
              <a:t> that includes the needs and preferences of individual patients (Carrier, 2009). </a:t>
            </a:r>
          </a:p>
          <a:p>
            <a:endParaRPr lang="en-GB" sz="3200" dirty="0">
              <a:latin typeface="Tw Cen MT" panose="020B0602020104020603" pitchFamily="34" charset="0"/>
            </a:endParaRPr>
          </a:p>
          <a:p>
            <a:r>
              <a:rPr lang="en-GB" sz="3200" dirty="0">
                <a:latin typeface="Tw Cen MT" panose="020B0602020104020603" pitchFamily="34" charset="0"/>
              </a:rPr>
              <a:t>It means integrating individual clinical expertise with the best available external clinical </a:t>
            </a:r>
            <a:r>
              <a:rPr lang="en-GB" sz="3200" b="1" dirty="0">
                <a:latin typeface="Tw Cen MT" panose="020B0602020104020603" pitchFamily="34" charset="0"/>
              </a:rPr>
              <a:t>evidence</a:t>
            </a:r>
            <a:r>
              <a:rPr lang="en-GB" sz="3200" dirty="0">
                <a:latin typeface="Tw Cen MT" panose="020B0602020104020603" pitchFamily="34" charset="0"/>
              </a:rPr>
              <a:t> from systematic research.</a:t>
            </a:r>
          </a:p>
          <a:p>
            <a:endParaRPr lang="en-GB" dirty="0"/>
          </a:p>
        </p:txBody>
      </p:sp>
      <p:sp>
        <p:nvSpPr>
          <p:cNvPr id="4" name="Footer Placeholder 3">
            <a:extLst>
              <a:ext uri="{FF2B5EF4-FFF2-40B4-BE49-F238E27FC236}">
                <a16:creationId xmlns:a16="http://schemas.microsoft.com/office/drawing/2014/main" id="{56E725B8-4A4B-4F34-B04F-6A53E2BAC5CA}"/>
              </a:ext>
            </a:extLst>
          </p:cNvPr>
          <p:cNvSpPr>
            <a:spLocks noGrp="1"/>
          </p:cNvSpPr>
          <p:nvPr>
            <p:ph type="ftr" sz="quarter" idx="11"/>
          </p:nvPr>
        </p:nvSpPr>
        <p:spPr/>
        <p:txBody>
          <a:bodyPr/>
          <a:lstStyle/>
          <a:p>
            <a:r>
              <a:rPr lang="en-GB"/>
              <a:t>Created by Tayo Alebiosu</a:t>
            </a:r>
          </a:p>
        </p:txBody>
      </p:sp>
    </p:spTree>
    <p:extLst>
      <p:ext uri="{BB962C8B-B14F-4D97-AF65-F5344CB8AC3E}">
        <p14:creationId xmlns:p14="http://schemas.microsoft.com/office/powerpoint/2010/main" val="408858254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A826FE4-3365-4EB6-B9CE-BF079CC5C3BE}"/>
              </a:ext>
            </a:extLst>
          </p:cNvPr>
          <p:cNvPicPr>
            <a:picLocks noChangeAspect="1"/>
          </p:cNvPicPr>
          <p:nvPr/>
        </p:nvPicPr>
        <p:blipFill>
          <a:blip r:embed="rId2"/>
          <a:stretch>
            <a:fillRect/>
          </a:stretch>
        </p:blipFill>
        <p:spPr>
          <a:xfrm>
            <a:off x="8642223" y="3127513"/>
            <a:ext cx="2133123" cy="2010577"/>
          </a:xfrm>
          <a:prstGeom prst="rect">
            <a:avLst/>
          </a:prstGeom>
        </p:spPr>
      </p:pic>
      <p:sp>
        <p:nvSpPr>
          <p:cNvPr id="2" name="Title 1">
            <a:extLst>
              <a:ext uri="{FF2B5EF4-FFF2-40B4-BE49-F238E27FC236}">
                <a16:creationId xmlns:a16="http://schemas.microsoft.com/office/drawing/2014/main" id="{0C344182-0D6F-4AEE-A7D6-00C799AD246A}"/>
              </a:ext>
            </a:extLst>
          </p:cNvPr>
          <p:cNvSpPr>
            <a:spLocks noGrp="1"/>
          </p:cNvSpPr>
          <p:nvPr>
            <p:ph type="title"/>
          </p:nvPr>
        </p:nvSpPr>
        <p:spPr>
          <a:xfrm>
            <a:off x="686834" y="591344"/>
            <a:ext cx="3200400" cy="5585619"/>
          </a:xfrm>
        </p:spPr>
        <p:txBody>
          <a:bodyPr>
            <a:normAutofit/>
          </a:bodyPr>
          <a:lstStyle/>
          <a:p>
            <a:r>
              <a:rPr lang="en-GB">
                <a:solidFill>
                  <a:srgbClr val="FFFFFF"/>
                </a:solidFill>
              </a:rPr>
              <a:t>To effectively apply the EBP process;</a:t>
            </a:r>
          </a:p>
        </p:txBody>
      </p:sp>
      <p:sp>
        <p:nvSpPr>
          <p:cNvPr id="3" name="Content Placeholder 2">
            <a:extLst>
              <a:ext uri="{FF2B5EF4-FFF2-40B4-BE49-F238E27FC236}">
                <a16:creationId xmlns:a16="http://schemas.microsoft.com/office/drawing/2014/main" id="{61069C48-B48C-4E99-B6DE-6D16FF3F20D0}"/>
              </a:ext>
            </a:extLst>
          </p:cNvPr>
          <p:cNvSpPr>
            <a:spLocks noGrp="1"/>
          </p:cNvSpPr>
          <p:nvPr>
            <p:ph idx="1"/>
          </p:nvPr>
        </p:nvSpPr>
        <p:spPr>
          <a:xfrm>
            <a:off x="450574" y="106017"/>
            <a:ext cx="10623185" cy="6644513"/>
          </a:xfrm>
        </p:spPr>
        <p:txBody>
          <a:bodyPr anchor="ctr">
            <a:normAutofit/>
          </a:bodyPr>
          <a:lstStyle/>
          <a:p>
            <a:pPr marL="0" indent="0" algn="ctr">
              <a:buNone/>
            </a:pPr>
            <a:r>
              <a:rPr lang="en-GB" b="1" dirty="0">
                <a:highlight>
                  <a:srgbClr val="00FFFF"/>
                </a:highlight>
                <a:latin typeface="Candara" panose="020E0502030303020204" pitchFamily="34" charset="0"/>
              </a:rPr>
              <a:t>Evidence Based Practice</a:t>
            </a:r>
            <a:r>
              <a:rPr lang="en-GB" dirty="0">
                <a:highlight>
                  <a:srgbClr val="00FFFF"/>
                </a:highlight>
                <a:latin typeface="Candara" panose="020E0502030303020204" pitchFamily="34" charset="0"/>
              </a:rPr>
              <a:t> process </a:t>
            </a:r>
            <a:r>
              <a:rPr lang="en-GB" dirty="0">
                <a:solidFill>
                  <a:prstClr val="black"/>
                </a:solidFill>
                <a:highlight>
                  <a:srgbClr val="00FFFF"/>
                </a:highlight>
                <a:latin typeface="Candara" panose="020E0502030303020204" pitchFamily="34" charset="0"/>
              </a:rPr>
              <a:t>in Health and Social Care? </a:t>
            </a:r>
          </a:p>
          <a:p>
            <a:pPr marL="0" indent="0" algn="ctr">
              <a:buNone/>
            </a:pPr>
            <a:endParaRPr lang="en-GB" dirty="0">
              <a:solidFill>
                <a:prstClr val="black"/>
              </a:solidFill>
              <a:highlight>
                <a:srgbClr val="00FFFF"/>
              </a:highlight>
              <a:latin typeface="Candara" panose="020E0502030303020204" pitchFamily="34" charset="0"/>
            </a:endParaRPr>
          </a:p>
          <a:p>
            <a:pPr>
              <a:lnSpc>
                <a:spcPct val="100000"/>
              </a:lnSpc>
              <a:spcBef>
                <a:spcPts val="0"/>
              </a:spcBef>
              <a:defRPr/>
            </a:pPr>
            <a:r>
              <a:rPr lang="en-GB" dirty="0">
                <a:solidFill>
                  <a:prstClr val="black"/>
                </a:solidFill>
              </a:rPr>
              <a:t>Evidence-based practice is the process of applying existing research findings that has shown to work when considering a chosen strategy</a:t>
            </a:r>
          </a:p>
          <a:p>
            <a:pPr marL="0" indent="0">
              <a:buNone/>
            </a:pPr>
            <a:endParaRPr lang="en-GB" dirty="0"/>
          </a:p>
          <a:p>
            <a:r>
              <a:rPr lang="en-GB" dirty="0">
                <a:highlight>
                  <a:srgbClr val="FFFF00"/>
                </a:highlight>
              </a:rPr>
              <a:t>To effectively </a:t>
            </a:r>
            <a:r>
              <a:rPr lang="en-GB" b="1" dirty="0">
                <a:highlight>
                  <a:srgbClr val="FFFF00"/>
                </a:highlight>
              </a:rPr>
              <a:t>apply</a:t>
            </a:r>
            <a:r>
              <a:rPr lang="en-GB" dirty="0">
                <a:highlight>
                  <a:srgbClr val="FFFF00"/>
                </a:highlight>
              </a:rPr>
              <a:t> the </a:t>
            </a:r>
            <a:r>
              <a:rPr lang="en-GB" b="1" dirty="0">
                <a:highlight>
                  <a:srgbClr val="FFFF00"/>
                </a:highlight>
              </a:rPr>
              <a:t>EBP</a:t>
            </a:r>
            <a:r>
              <a:rPr lang="en-GB" dirty="0">
                <a:highlight>
                  <a:srgbClr val="FFFF00"/>
                </a:highlight>
              </a:rPr>
              <a:t> process, in addition to the basic skills required to undertake </a:t>
            </a:r>
            <a:r>
              <a:rPr lang="en-GB" b="1" dirty="0">
                <a:highlight>
                  <a:srgbClr val="FFFF00"/>
                </a:highlight>
              </a:rPr>
              <a:t>nursing</a:t>
            </a:r>
            <a:r>
              <a:rPr lang="en-GB" dirty="0">
                <a:highlight>
                  <a:srgbClr val="FFFF00"/>
                </a:highlight>
              </a:rPr>
              <a:t> work, a </a:t>
            </a:r>
            <a:r>
              <a:rPr lang="en-GB" b="1" dirty="0">
                <a:highlight>
                  <a:srgbClr val="FFFF00"/>
                </a:highlight>
              </a:rPr>
              <a:t>nurse</a:t>
            </a:r>
            <a:r>
              <a:rPr lang="en-GB" dirty="0">
                <a:highlight>
                  <a:srgbClr val="FFFF00"/>
                </a:highlight>
              </a:rPr>
              <a:t> must have the ability to:</a:t>
            </a:r>
          </a:p>
          <a:p>
            <a:pPr marL="0" indent="0">
              <a:buNone/>
            </a:pPr>
            <a:r>
              <a:rPr lang="en-GB" dirty="0"/>
              <a:t>(1) Identify knowledge gaps,</a:t>
            </a:r>
          </a:p>
          <a:p>
            <a:pPr marL="0" indent="0">
              <a:buNone/>
            </a:pPr>
            <a:r>
              <a:rPr lang="en-GB" dirty="0"/>
              <a:t>(2) Formulate relevant questions, </a:t>
            </a:r>
          </a:p>
          <a:p>
            <a:pPr marL="0" indent="0">
              <a:buNone/>
            </a:pPr>
            <a:r>
              <a:rPr lang="en-GB" dirty="0"/>
              <a:t>(3) conduct an efficient </a:t>
            </a:r>
            <a:r>
              <a:rPr lang="en-GB" b="1" dirty="0"/>
              <a:t>literature search</a:t>
            </a:r>
            <a:r>
              <a:rPr lang="en-GB" dirty="0"/>
              <a:t>,</a:t>
            </a:r>
          </a:p>
          <a:p>
            <a:pPr marL="0" indent="0">
              <a:buNone/>
            </a:pPr>
            <a:r>
              <a:rPr lang="en-GB" dirty="0"/>
              <a:t>(4) </a:t>
            </a:r>
            <a:r>
              <a:rPr lang="en-GB" b="1" dirty="0"/>
              <a:t>Apply</a:t>
            </a:r>
            <a:r>
              <a:rPr lang="en-GB" dirty="0"/>
              <a:t> rules of </a:t>
            </a:r>
            <a:r>
              <a:rPr lang="en-GB" b="1" dirty="0"/>
              <a:t>evidence</a:t>
            </a:r>
            <a:r>
              <a:rPr lang="en-GB" dirty="0"/>
              <a:t> to determine the validity of studies,</a:t>
            </a:r>
          </a:p>
          <a:p>
            <a:pPr marL="0" indent="0">
              <a:buNone/>
            </a:pPr>
            <a:r>
              <a:rPr lang="en-GB" dirty="0"/>
              <a:t>(5) Apply the </a:t>
            </a:r>
            <a:r>
              <a:rPr lang="en-GB" b="1" dirty="0"/>
              <a:t>literature findings </a:t>
            </a:r>
            <a:r>
              <a:rPr lang="en-GB" dirty="0"/>
              <a:t>appropriately to the patient's problem,</a:t>
            </a:r>
          </a:p>
          <a:p>
            <a:pPr marL="0" indent="0">
              <a:buNone/>
            </a:pPr>
            <a:r>
              <a:rPr lang="en-GB" dirty="0"/>
              <a:t>(6) Appropriately </a:t>
            </a:r>
            <a:r>
              <a:rPr lang="en-GB" b="1" dirty="0"/>
              <a:t>involve</a:t>
            </a:r>
            <a:r>
              <a:rPr lang="en-GB" dirty="0"/>
              <a:t> the patient in the clinical decision making</a:t>
            </a:r>
          </a:p>
          <a:p>
            <a:endParaRPr lang="en-GB" dirty="0"/>
          </a:p>
        </p:txBody>
      </p:sp>
      <p:sp>
        <p:nvSpPr>
          <p:cNvPr id="4" name="Footer Placeholder 3">
            <a:extLst>
              <a:ext uri="{FF2B5EF4-FFF2-40B4-BE49-F238E27FC236}">
                <a16:creationId xmlns:a16="http://schemas.microsoft.com/office/drawing/2014/main" id="{48AAA08A-D669-46ED-8600-B99634B3ECE5}"/>
              </a:ext>
            </a:extLst>
          </p:cNvPr>
          <p:cNvSpPr>
            <a:spLocks noGrp="1"/>
          </p:cNvSpPr>
          <p:nvPr>
            <p:ph type="ftr" sz="quarter" idx="11"/>
          </p:nvPr>
        </p:nvSpPr>
        <p:spPr/>
        <p:txBody>
          <a:bodyPr/>
          <a:lstStyle/>
          <a:p>
            <a:r>
              <a:rPr lang="en-GB"/>
              <a:t>Created by Tayo Alebiosu</a:t>
            </a:r>
          </a:p>
        </p:txBody>
      </p:sp>
    </p:spTree>
    <p:extLst>
      <p:ext uri="{BB962C8B-B14F-4D97-AF65-F5344CB8AC3E}">
        <p14:creationId xmlns:p14="http://schemas.microsoft.com/office/powerpoint/2010/main" val="394083307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854DD67A-DCB6-4FC8-8D6E-1D54D7ECD7E5}"/>
              </a:ext>
            </a:extLst>
          </p:cNvPr>
          <p:cNvPicPr>
            <a:picLocks noChangeAspect="1"/>
          </p:cNvPicPr>
          <p:nvPr/>
        </p:nvPicPr>
        <p:blipFill>
          <a:blip r:embed="rId2"/>
          <a:stretch>
            <a:fillRect/>
          </a:stretch>
        </p:blipFill>
        <p:spPr>
          <a:xfrm>
            <a:off x="0" y="0"/>
            <a:ext cx="1507456" cy="1420854"/>
          </a:xfrm>
          <a:prstGeom prst="rect">
            <a:avLst/>
          </a:prstGeom>
        </p:spPr>
      </p:pic>
      <p:sp>
        <p:nvSpPr>
          <p:cNvPr id="2" name="Rectangle 1">
            <a:extLst>
              <a:ext uri="{FF2B5EF4-FFF2-40B4-BE49-F238E27FC236}">
                <a16:creationId xmlns:a16="http://schemas.microsoft.com/office/drawing/2014/main" id="{0CD66D5A-5802-4F0B-8593-CFF7DDF64E38}"/>
              </a:ext>
            </a:extLst>
          </p:cNvPr>
          <p:cNvSpPr/>
          <p:nvPr/>
        </p:nvSpPr>
        <p:spPr>
          <a:xfrm>
            <a:off x="2053035" y="246934"/>
            <a:ext cx="9264321" cy="1631216"/>
          </a:xfrm>
          <a:prstGeom prst="rect">
            <a:avLst/>
          </a:prstGeom>
        </p:spPr>
        <p:txBody>
          <a:bodyPr wrap="square">
            <a:spAutoFit/>
          </a:bodyPr>
          <a:lstStyle/>
          <a:p>
            <a:pPr algn="ctr"/>
            <a:r>
              <a:rPr lang="en-GB" sz="3200" b="1" i="1" dirty="0">
                <a:highlight>
                  <a:srgbClr val="00FFFF"/>
                </a:highlight>
                <a:latin typeface="Candara" panose="020E0502030303020204" pitchFamily="34" charset="0"/>
              </a:rPr>
              <a:t>Process of conducting evidence-based practice in Health and Social Care? </a:t>
            </a:r>
          </a:p>
          <a:p>
            <a:pPr algn="ctr"/>
            <a:br>
              <a:rPr lang="en-GB" dirty="0">
                <a:highlight>
                  <a:srgbClr val="00FFFF"/>
                </a:highlight>
              </a:rPr>
            </a:br>
            <a:endParaRPr lang="en-GB" dirty="0">
              <a:highlight>
                <a:srgbClr val="00FFFF"/>
              </a:highlight>
            </a:endParaRPr>
          </a:p>
        </p:txBody>
      </p:sp>
      <p:pic>
        <p:nvPicPr>
          <p:cNvPr id="10" name="Picture 9">
            <a:extLst>
              <a:ext uri="{FF2B5EF4-FFF2-40B4-BE49-F238E27FC236}">
                <a16:creationId xmlns:a16="http://schemas.microsoft.com/office/drawing/2014/main" id="{CA8286CB-A7F5-42F3-A443-843FC5CB576D}"/>
              </a:ext>
            </a:extLst>
          </p:cNvPr>
          <p:cNvPicPr>
            <a:picLocks noChangeAspect="1"/>
          </p:cNvPicPr>
          <p:nvPr/>
        </p:nvPicPr>
        <p:blipFill>
          <a:blip r:embed="rId3"/>
          <a:stretch>
            <a:fillRect/>
          </a:stretch>
        </p:blipFill>
        <p:spPr>
          <a:xfrm>
            <a:off x="159027" y="1420855"/>
            <a:ext cx="11648660" cy="5190212"/>
          </a:xfrm>
          <a:prstGeom prst="rect">
            <a:avLst/>
          </a:prstGeom>
        </p:spPr>
      </p:pic>
      <p:sp>
        <p:nvSpPr>
          <p:cNvPr id="3" name="Footer Placeholder 2">
            <a:extLst>
              <a:ext uri="{FF2B5EF4-FFF2-40B4-BE49-F238E27FC236}">
                <a16:creationId xmlns:a16="http://schemas.microsoft.com/office/drawing/2014/main" id="{44CC6AB4-3355-425D-97A7-D59C296F1BB9}"/>
              </a:ext>
            </a:extLst>
          </p:cNvPr>
          <p:cNvSpPr>
            <a:spLocks noGrp="1"/>
          </p:cNvSpPr>
          <p:nvPr>
            <p:ph type="ftr" sz="quarter" idx="11"/>
          </p:nvPr>
        </p:nvSpPr>
        <p:spPr/>
        <p:txBody>
          <a:bodyPr/>
          <a:lstStyle/>
          <a:p>
            <a:r>
              <a:rPr lang="en-GB"/>
              <a:t>Created by Tayo Alebiosu</a:t>
            </a:r>
          </a:p>
        </p:txBody>
      </p:sp>
    </p:spTree>
    <p:extLst>
      <p:ext uri="{BB962C8B-B14F-4D97-AF65-F5344CB8AC3E}">
        <p14:creationId xmlns:p14="http://schemas.microsoft.com/office/powerpoint/2010/main" val="159946570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344182-0D6F-4AEE-A7D6-00C799AD246A}"/>
              </a:ext>
            </a:extLst>
          </p:cNvPr>
          <p:cNvSpPr>
            <a:spLocks noGrp="1"/>
          </p:cNvSpPr>
          <p:nvPr>
            <p:ph type="title"/>
          </p:nvPr>
        </p:nvSpPr>
        <p:spPr>
          <a:xfrm>
            <a:off x="2112249" y="273878"/>
            <a:ext cx="6859471" cy="814318"/>
          </a:xfrm>
        </p:spPr>
        <p:txBody>
          <a:bodyPr>
            <a:normAutofit/>
          </a:bodyPr>
          <a:lstStyle/>
          <a:p>
            <a:pPr algn="ctr"/>
            <a:r>
              <a:rPr lang="en-GB" b="1" i="1" dirty="0">
                <a:highlight>
                  <a:srgbClr val="00FFFF"/>
                </a:highlight>
                <a:latin typeface="Candara" panose="020E0502030303020204" pitchFamily="34" charset="0"/>
              </a:rPr>
              <a:t>Research Evidence (Source</a:t>
            </a:r>
            <a:r>
              <a:rPr lang="en-GB" b="1" i="1" dirty="0">
                <a:solidFill>
                  <a:srgbClr val="0070C0"/>
                </a:solidFill>
                <a:highlight>
                  <a:srgbClr val="00FFFF"/>
                </a:highlight>
                <a:latin typeface="Candara" panose="020E0502030303020204" pitchFamily="34" charset="0"/>
              </a:rPr>
              <a:t>)</a:t>
            </a:r>
          </a:p>
        </p:txBody>
      </p:sp>
      <p:sp>
        <p:nvSpPr>
          <p:cNvPr id="3" name="Content Placeholder 2">
            <a:extLst>
              <a:ext uri="{FF2B5EF4-FFF2-40B4-BE49-F238E27FC236}">
                <a16:creationId xmlns:a16="http://schemas.microsoft.com/office/drawing/2014/main" id="{61069C48-B48C-4E99-B6DE-6D16FF3F20D0}"/>
              </a:ext>
            </a:extLst>
          </p:cNvPr>
          <p:cNvSpPr>
            <a:spLocks noGrp="1"/>
          </p:cNvSpPr>
          <p:nvPr>
            <p:ph idx="1"/>
          </p:nvPr>
        </p:nvSpPr>
        <p:spPr>
          <a:xfrm>
            <a:off x="397565" y="1643270"/>
            <a:ext cx="11251096" cy="4533693"/>
          </a:xfrm>
        </p:spPr>
        <p:txBody>
          <a:bodyPr>
            <a:normAutofit fontScale="92500" lnSpcReduction="10000"/>
          </a:bodyPr>
          <a:lstStyle/>
          <a:p>
            <a:r>
              <a:rPr lang="en-GB" altLang="en-US" sz="3200" dirty="0">
                <a:latin typeface="Tw Cen MT" panose="020B0602020104020603" pitchFamily="34" charset="0"/>
              </a:rPr>
              <a:t>Arising from well conducted and reviewed research studies, ideally conducted in clinical areas.</a:t>
            </a:r>
          </a:p>
          <a:p>
            <a:r>
              <a:rPr lang="en-GB" altLang="en-US" sz="3200" dirty="0">
                <a:latin typeface="Tw Cen MT" panose="020B0602020104020603" pitchFamily="34" charset="0"/>
              </a:rPr>
              <a:t>Published in peer reviewed journals and other sources (Cochrane library) and thus exposed to external/expert scrutiny</a:t>
            </a:r>
          </a:p>
          <a:p>
            <a:r>
              <a:rPr lang="en-GB" altLang="en-US" sz="3200" dirty="0">
                <a:latin typeface="Tw Cen MT" panose="020B0602020104020603" pitchFamily="34" charset="0"/>
              </a:rPr>
              <a:t>Clinical expertise and the user voice may be present in published research e.g. through action research or qualitative studies of user experience</a:t>
            </a:r>
          </a:p>
          <a:p>
            <a:r>
              <a:rPr lang="en-GB" altLang="en-US" sz="3200" dirty="0">
                <a:latin typeface="Tw Cen MT" panose="020B0602020104020603" pitchFamily="34" charset="0"/>
              </a:rPr>
              <a:t>‘..there has been anxiety that the emphasis on evidence ignores practitioner’s skills and individual patient preferences…’ (</a:t>
            </a:r>
            <a:r>
              <a:rPr lang="en-GB" altLang="en-US" sz="3200" dirty="0" err="1">
                <a:latin typeface="Tw Cen MT" panose="020B0602020104020603" pitchFamily="34" charset="0"/>
              </a:rPr>
              <a:t>Closs</a:t>
            </a:r>
            <a:r>
              <a:rPr lang="en-GB" altLang="en-US" sz="3200" dirty="0">
                <a:latin typeface="Tw Cen MT" panose="020B0602020104020603" pitchFamily="34" charset="0"/>
              </a:rPr>
              <a:t> and Cheater (1999).</a:t>
            </a:r>
          </a:p>
          <a:p>
            <a:endParaRPr lang="en-GB" dirty="0"/>
          </a:p>
        </p:txBody>
      </p:sp>
      <p:sp>
        <p:nvSpPr>
          <p:cNvPr id="4" name="Footer Placeholder 3">
            <a:extLst>
              <a:ext uri="{FF2B5EF4-FFF2-40B4-BE49-F238E27FC236}">
                <a16:creationId xmlns:a16="http://schemas.microsoft.com/office/drawing/2014/main" id="{339E69A3-CD6B-4E52-B7E0-E7A459C7FDBF}"/>
              </a:ext>
            </a:extLst>
          </p:cNvPr>
          <p:cNvSpPr>
            <a:spLocks noGrp="1"/>
          </p:cNvSpPr>
          <p:nvPr>
            <p:ph type="ftr" sz="quarter" idx="11"/>
          </p:nvPr>
        </p:nvSpPr>
        <p:spPr/>
        <p:txBody>
          <a:bodyPr/>
          <a:lstStyle/>
          <a:p>
            <a:r>
              <a:rPr lang="en-GB"/>
              <a:t>Created by Tayo Alebiosu</a:t>
            </a:r>
          </a:p>
        </p:txBody>
      </p:sp>
    </p:spTree>
    <p:extLst>
      <p:ext uri="{BB962C8B-B14F-4D97-AF65-F5344CB8AC3E}">
        <p14:creationId xmlns:p14="http://schemas.microsoft.com/office/powerpoint/2010/main" val="365778480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91258-1AE2-4C8B-A77C-9B959EF70083}"/>
              </a:ext>
            </a:extLst>
          </p:cNvPr>
          <p:cNvSpPr>
            <a:spLocks noGrp="1"/>
          </p:cNvSpPr>
          <p:nvPr>
            <p:ph type="title"/>
          </p:nvPr>
        </p:nvSpPr>
        <p:spPr>
          <a:xfrm>
            <a:off x="838200" y="365126"/>
            <a:ext cx="6135806" cy="863174"/>
          </a:xfrm>
        </p:spPr>
        <p:txBody>
          <a:bodyPr>
            <a:normAutofit/>
          </a:bodyPr>
          <a:lstStyle/>
          <a:p>
            <a:pPr algn="ctr"/>
            <a:r>
              <a:rPr lang="en-GB" sz="4000" b="1" dirty="0">
                <a:solidFill>
                  <a:srgbClr val="0070C0"/>
                </a:solidFill>
                <a:latin typeface="Tw Cen MT" panose="020B0602020104020603" pitchFamily="34" charset="0"/>
              </a:rPr>
              <a:t>Portfolio activity</a:t>
            </a:r>
          </a:p>
        </p:txBody>
      </p:sp>
      <p:sp>
        <p:nvSpPr>
          <p:cNvPr id="3" name="Content Placeholder 2">
            <a:extLst>
              <a:ext uri="{FF2B5EF4-FFF2-40B4-BE49-F238E27FC236}">
                <a16:creationId xmlns:a16="http://schemas.microsoft.com/office/drawing/2014/main" id="{6AD0A21B-7279-40D5-966B-3E28B19869E8}"/>
              </a:ext>
            </a:extLst>
          </p:cNvPr>
          <p:cNvSpPr>
            <a:spLocks noGrp="1"/>
          </p:cNvSpPr>
          <p:nvPr>
            <p:ph idx="1"/>
          </p:nvPr>
        </p:nvSpPr>
        <p:spPr>
          <a:xfrm>
            <a:off x="415120" y="1700970"/>
            <a:ext cx="5931090" cy="3456059"/>
          </a:xfrm>
        </p:spPr>
        <p:txBody>
          <a:bodyPr/>
          <a:lstStyle/>
          <a:p>
            <a:pPr marL="0" indent="0">
              <a:buNone/>
            </a:pPr>
            <a:r>
              <a:rPr lang="en-GB" sz="3600" dirty="0">
                <a:latin typeface="Tw Cen MT" panose="020B0602020104020603" pitchFamily="34" charset="0"/>
              </a:rPr>
              <a:t>Individually using the worksheet,</a:t>
            </a:r>
          </a:p>
          <a:p>
            <a:r>
              <a:rPr lang="en-GB" sz="3600" dirty="0">
                <a:latin typeface="Tw Cen MT" panose="020B0602020104020603" pitchFamily="34" charset="0"/>
              </a:rPr>
              <a:t>Explain and give examples of the </a:t>
            </a:r>
            <a:r>
              <a:rPr lang="en-GB" sz="3600" dirty="0">
                <a:latin typeface="Tw Cen MT" panose="020B0602020104020603" pitchFamily="34" charset="0"/>
                <a:cs typeface="Times New Roman" panose="02020603050405020304" pitchFamily="18" charset="0"/>
              </a:rPr>
              <a:t>b</a:t>
            </a:r>
            <a:r>
              <a:rPr lang="en-GB" altLang="en-US" sz="3600" dirty="0">
                <a:latin typeface="Tw Cen MT" panose="020B0602020104020603" pitchFamily="34" charset="0"/>
                <a:ea typeface="Calibri" panose="020F0502020204030204" pitchFamily="34" charset="0"/>
                <a:cs typeface="Times New Roman" panose="02020603050405020304" pitchFamily="18" charset="0"/>
              </a:rPr>
              <a:t>enefits of EBP to patients, Practitioners and organisation.</a:t>
            </a:r>
            <a:endParaRPr kumimoji="0" lang="en-GB" altLang="en-US" sz="3600" b="0" i="0" u="none" strike="noStrike" cap="none" normalizeH="0" baseline="0" dirty="0">
              <a:ln>
                <a:noFill/>
              </a:ln>
              <a:solidFill>
                <a:schemeClr val="tx1"/>
              </a:solidFill>
              <a:effectLst/>
              <a:latin typeface="Tw Cen MT" panose="020B0602020104020603" pitchFamily="34" charset="0"/>
            </a:endParaRPr>
          </a:p>
          <a:p>
            <a:endParaRPr lang="en-GB" dirty="0"/>
          </a:p>
        </p:txBody>
      </p:sp>
      <p:sp>
        <p:nvSpPr>
          <p:cNvPr id="5" name="Rectangle 1">
            <a:extLst>
              <a:ext uri="{FF2B5EF4-FFF2-40B4-BE49-F238E27FC236}">
                <a16:creationId xmlns:a16="http://schemas.microsoft.com/office/drawing/2014/main" id="{0306B8DF-89C9-44E4-882F-43940F5B3BAF}"/>
              </a:ext>
            </a:extLst>
          </p:cNvPr>
          <p:cNvSpPr>
            <a:spLocks noChangeArrowheads="1"/>
          </p:cNvSpPr>
          <p:nvPr/>
        </p:nvSpPr>
        <p:spPr bwMode="auto">
          <a:xfrm>
            <a:off x="6864374" y="1564545"/>
            <a:ext cx="4912506" cy="20005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lang="en-GB" altLang="en-US" sz="1200" b="1" dirty="0">
                <a:solidFill>
                  <a:prstClr val="black"/>
                </a:solidFill>
                <a:latin typeface="Calibri" panose="020F0502020204030204" pitchFamily="34" charset="0"/>
                <a:ea typeface="Calibri" panose="020F0502020204030204" pitchFamily="34" charset="0"/>
                <a:cs typeface="Times New Roman" panose="02020603050405020304" pitchFamily="18" charset="0"/>
              </a:rPr>
              <a:t>EBA</a:t>
            </a:r>
            <a:r>
              <a:rPr kumimoji="0" lang="en-GB" altLang="en-US" sz="1200" b="1"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-WEEK 1- PORTFOLIO ACTIVITY </a:t>
            </a:r>
            <a:endParaRPr kumimoji="0" lang="en-GB" altLang="en-US" sz="11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altLang="en-US" sz="1200" b="1"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STUDENT NAME …………………………………….</a:t>
            </a:r>
            <a:endParaRPr kumimoji="0" lang="en-GB" altLang="en-US" sz="11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altLang="en-US" sz="1200" b="1"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GROUP…………………………………………………</a:t>
            </a:r>
            <a:endParaRPr kumimoji="0" lang="en-GB" altLang="en-US" sz="11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altLang="en-US" sz="1400" b="0" i="0" u="none" strike="noStrike" kern="1200" cap="none" spc="0" normalizeH="0" baseline="0" noProof="0" dirty="0">
                <a:ln>
                  <a:noFill/>
                </a:ln>
                <a:solidFill>
                  <a:prstClr val="black"/>
                </a:solidFill>
                <a:effectLst/>
                <a:uLnTx/>
                <a:uFillTx/>
                <a:latin typeface="Tw Cen MT" panose="020B0602020104020603" pitchFamily="34" charset="0"/>
                <a:ea typeface="Calibri" panose="020F0502020204030204" pitchFamily="34" charset="0"/>
                <a:cs typeface="Times New Roman" panose="02020603050405020304" pitchFamily="18" charset="0"/>
              </a:rPr>
              <a:t>What are the benefits of evidence-based practice as a method in carrying out research?</a:t>
            </a:r>
            <a:endParaRPr kumimoji="0" lang="en-GB" altLang="en-US" sz="11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altLang="en-US" sz="1400" b="0" i="0" u="none" strike="noStrike" kern="1200" cap="none" spc="0" normalizeH="0" baseline="0" noProof="0" dirty="0">
                <a:ln>
                  <a:noFill/>
                </a:ln>
                <a:solidFill>
                  <a:prstClr val="black"/>
                </a:solidFill>
                <a:effectLst/>
                <a:uLnTx/>
                <a:uFillTx/>
                <a:latin typeface="Tw Cen MT" panose="020B0602020104020603" pitchFamily="34" charset="0"/>
                <a:ea typeface="Calibri" panose="020F0502020204030204" pitchFamily="34" charset="0"/>
                <a:cs typeface="Times New Roman" panose="02020603050405020304" pitchFamily="18" charset="0"/>
              </a:rPr>
              <a:t>Benefits of EBP to patients, Practitioners and organisations</a:t>
            </a:r>
            <a:endParaRPr kumimoji="0" lang="en-GB" altLang="en-US" sz="11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Tw Cen MT" panose="020B0602020104020603" pitchFamily="34" charset="0"/>
                <a:ea typeface="Calibri" panose="020F0502020204030204" pitchFamily="34" charset="0"/>
                <a:cs typeface="Times New Roman" panose="02020603050405020304" pitchFamily="18" charset="0"/>
              </a:rPr>
              <a:t>EBP gives us: (explain and give an example)</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Tw Cen MT" panose="020B0602020104020603" pitchFamily="34" charset="0"/>
                <a:ea typeface="Calibri" panose="020F0502020204030204" pitchFamily="34" charset="0"/>
                <a:cs typeface="Arial" panose="020B0604020202020204" pitchFamily="34" charset="0"/>
              </a:rPr>
              <a:t> </a:t>
            </a:r>
            <a:endParaRPr kumimoji="0" lang="en-GB" altLang="en-US" sz="11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GB" alt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graphicFrame>
        <p:nvGraphicFramePr>
          <p:cNvPr id="6" name="Table 5">
            <a:extLst>
              <a:ext uri="{FF2B5EF4-FFF2-40B4-BE49-F238E27FC236}">
                <a16:creationId xmlns:a16="http://schemas.microsoft.com/office/drawing/2014/main" id="{A3622825-BF3A-48A1-BE38-D0EC8DD2C4DC}"/>
              </a:ext>
            </a:extLst>
          </p:cNvPr>
          <p:cNvGraphicFramePr>
            <a:graphicFrameLocks noGrp="1"/>
          </p:cNvGraphicFramePr>
          <p:nvPr/>
        </p:nvGraphicFramePr>
        <p:xfrm>
          <a:off x="6864374" y="3621370"/>
          <a:ext cx="4912506" cy="3071317"/>
        </p:xfrm>
        <a:graphic>
          <a:graphicData uri="http://schemas.openxmlformats.org/drawingml/2006/table">
            <a:tbl>
              <a:tblPr firstRow="1" bandRow="1">
                <a:tableStyleId>{5C22544A-7EE6-4342-B048-85BDC9FD1C3A}</a:tableStyleId>
              </a:tblPr>
              <a:tblGrid>
                <a:gridCol w="1637502">
                  <a:extLst>
                    <a:ext uri="{9D8B030D-6E8A-4147-A177-3AD203B41FA5}">
                      <a16:colId xmlns:a16="http://schemas.microsoft.com/office/drawing/2014/main" val="3278959113"/>
                    </a:ext>
                  </a:extLst>
                </a:gridCol>
                <a:gridCol w="1637502">
                  <a:extLst>
                    <a:ext uri="{9D8B030D-6E8A-4147-A177-3AD203B41FA5}">
                      <a16:colId xmlns:a16="http://schemas.microsoft.com/office/drawing/2014/main" val="4264705146"/>
                    </a:ext>
                  </a:extLst>
                </a:gridCol>
                <a:gridCol w="1637502">
                  <a:extLst>
                    <a:ext uri="{9D8B030D-6E8A-4147-A177-3AD203B41FA5}">
                      <a16:colId xmlns:a16="http://schemas.microsoft.com/office/drawing/2014/main" val="967995526"/>
                    </a:ext>
                  </a:extLst>
                </a:gridCol>
              </a:tblGrid>
              <a:tr h="510997">
                <a:tc>
                  <a:txBody>
                    <a:bodyPr/>
                    <a:lstStyle/>
                    <a:p>
                      <a:r>
                        <a:rPr lang="en-GB" dirty="0"/>
                        <a:t>Patients</a:t>
                      </a:r>
                    </a:p>
                  </a:txBody>
                  <a:tcPr/>
                </a:tc>
                <a:tc>
                  <a:txBody>
                    <a:bodyPr/>
                    <a:lstStyle/>
                    <a:p>
                      <a:r>
                        <a:rPr lang="en-GB" dirty="0"/>
                        <a:t>Practitioners</a:t>
                      </a:r>
                    </a:p>
                  </a:txBody>
                  <a:tcPr/>
                </a:tc>
                <a:tc>
                  <a:txBody>
                    <a:bodyPr/>
                    <a:lstStyle/>
                    <a:p>
                      <a:r>
                        <a:rPr lang="en-GB" dirty="0"/>
                        <a:t>Organisation</a:t>
                      </a:r>
                    </a:p>
                  </a:txBody>
                  <a:tcPr/>
                </a:tc>
                <a:extLst>
                  <a:ext uri="{0D108BD9-81ED-4DB2-BD59-A6C34878D82A}">
                    <a16:rowId xmlns:a16="http://schemas.microsoft.com/office/drawing/2014/main" val="1657839036"/>
                  </a:ext>
                </a:extLst>
              </a:tr>
              <a:tr h="291998">
                <a:tc>
                  <a:txBody>
                    <a:bodyPr/>
                    <a:lstStyle/>
                    <a:p>
                      <a:endParaRPr lang="en-GB" dirty="0"/>
                    </a:p>
                  </a:txBody>
                  <a:tcPr/>
                </a:tc>
                <a:tc>
                  <a:txBody>
                    <a:bodyPr/>
                    <a:lstStyle/>
                    <a:p>
                      <a:endParaRPr lang="en-GB"/>
                    </a:p>
                  </a:txBody>
                  <a:tcPr/>
                </a:tc>
                <a:tc>
                  <a:txBody>
                    <a:bodyPr/>
                    <a:lstStyle/>
                    <a:p>
                      <a:endParaRPr lang="en-GB"/>
                    </a:p>
                  </a:txBody>
                  <a:tcPr/>
                </a:tc>
                <a:extLst>
                  <a:ext uri="{0D108BD9-81ED-4DB2-BD59-A6C34878D82A}">
                    <a16:rowId xmlns:a16="http://schemas.microsoft.com/office/drawing/2014/main" val="3766049359"/>
                  </a:ext>
                </a:extLst>
              </a:tr>
              <a:tr h="291998">
                <a:tc>
                  <a:txBody>
                    <a:bodyPr/>
                    <a:lstStyle/>
                    <a:p>
                      <a:endParaRPr lang="en-GB"/>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2912725748"/>
                  </a:ext>
                </a:extLst>
              </a:tr>
              <a:tr h="291998">
                <a:tc>
                  <a:txBody>
                    <a:bodyPr/>
                    <a:lstStyle/>
                    <a:p>
                      <a:endParaRPr lang="en-GB" dirty="0"/>
                    </a:p>
                  </a:txBody>
                  <a:tcPr/>
                </a:tc>
                <a:tc>
                  <a:txBody>
                    <a:bodyPr/>
                    <a:lstStyle/>
                    <a:p>
                      <a:endParaRPr lang="en-GB"/>
                    </a:p>
                  </a:txBody>
                  <a:tcPr/>
                </a:tc>
                <a:tc>
                  <a:txBody>
                    <a:bodyPr/>
                    <a:lstStyle/>
                    <a:p>
                      <a:endParaRPr lang="en-GB"/>
                    </a:p>
                  </a:txBody>
                  <a:tcPr/>
                </a:tc>
                <a:extLst>
                  <a:ext uri="{0D108BD9-81ED-4DB2-BD59-A6C34878D82A}">
                    <a16:rowId xmlns:a16="http://schemas.microsoft.com/office/drawing/2014/main" val="4120070444"/>
                  </a:ext>
                </a:extLst>
              </a:tr>
              <a:tr h="291998">
                <a:tc>
                  <a:txBody>
                    <a:bodyPr/>
                    <a:lstStyle/>
                    <a:p>
                      <a:endParaRPr lang="en-GB"/>
                    </a:p>
                  </a:txBody>
                  <a:tcPr/>
                </a:tc>
                <a:tc>
                  <a:txBody>
                    <a:bodyPr/>
                    <a:lstStyle/>
                    <a:p>
                      <a:endParaRPr lang="en-GB"/>
                    </a:p>
                  </a:txBody>
                  <a:tcPr/>
                </a:tc>
                <a:tc>
                  <a:txBody>
                    <a:bodyPr/>
                    <a:lstStyle/>
                    <a:p>
                      <a:endParaRPr lang="en-GB"/>
                    </a:p>
                  </a:txBody>
                  <a:tcPr/>
                </a:tc>
                <a:extLst>
                  <a:ext uri="{0D108BD9-81ED-4DB2-BD59-A6C34878D82A}">
                    <a16:rowId xmlns:a16="http://schemas.microsoft.com/office/drawing/2014/main" val="3581306217"/>
                  </a:ext>
                </a:extLst>
              </a:tr>
              <a:tr h="291998">
                <a:tc>
                  <a:txBody>
                    <a:bodyPr/>
                    <a:lstStyle/>
                    <a:p>
                      <a:endParaRPr lang="en-GB"/>
                    </a:p>
                  </a:txBody>
                  <a:tcPr/>
                </a:tc>
                <a:tc>
                  <a:txBody>
                    <a:bodyPr/>
                    <a:lstStyle/>
                    <a:p>
                      <a:endParaRPr lang="en-GB"/>
                    </a:p>
                  </a:txBody>
                  <a:tcPr/>
                </a:tc>
                <a:tc>
                  <a:txBody>
                    <a:bodyPr/>
                    <a:lstStyle/>
                    <a:p>
                      <a:endParaRPr lang="en-GB"/>
                    </a:p>
                  </a:txBody>
                  <a:tcPr/>
                </a:tc>
                <a:extLst>
                  <a:ext uri="{0D108BD9-81ED-4DB2-BD59-A6C34878D82A}">
                    <a16:rowId xmlns:a16="http://schemas.microsoft.com/office/drawing/2014/main" val="2689499192"/>
                  </a:ext>
                </a:extLst>
              </a:tr>
              <a:tr h="291998">
                <a:tc>
                  <a:txBody>
                    <a:bodyPr/>
                    <a:lstStyle/>
                    <a:p>
                      <a:endParaRPr lang="en-GB"/>
                    </a:p>
                  </a:txBody>
                  <a:tcPr/>
                </a:tc>
                <a:tc>
                  <a:txBody>
                    <a:bodyPr/>
                    <a:lstStyle/>
                    <a:p>
                      <a:endParaRPr lang="en-GB"/>
                    </a:p>
                  </a:txBody>
                  <a:tcPr/>
                </a:tc>
                <a:tc>
                  <a:txBody>
                    <a:bodyPr/>
                    <a:lstStyle/>
                    <a:p>
                      <a:endParaRPr lang="en-GB"/>
                    </a:p>
                  </a:txBody>
                  <a:tcPr/>
                </a:tc>
                <a:extLst>
                  <a:ext uri="{0D108BD9-81ED-4DB2-BD59-A6C34878D82A}">
                    <a16:rowId xmlns:a16="http://schemas.microsoft.com/office/drawing/2014/main" val="2847307163"/>
                  </a:ext>
                </a:extLst>
              </a:tr>
              <a:tr h="291998">
                <a:tc>
                  <a:txBody>
                    <a:bodyPr/>
                    <a:lstStyle/>
                    <a:p>
                      <a:endParaRPr lang="en-GB"/>
                    </a:p>
                  </a:txBody>
                  <a:tcPr/>
                </a:tc>
                <a:tc>
                  <a:txBody>
                    <a:bodyPr/>
                    <a:lstStyle/>
                    <a:p>
                      <a:endParaRPr lang="en-GB"/>
                    </a:p>
                  </a:txBody>
                  <a:tcPr/>
                </a:tc>
                <a:tc>
                  <a:txBody>
                    <a:bodyPr/>
                    <a:lstStyle/>
                    <a:p>
                      <a:endParaRPr lang="en-GB" dirty="0"/>
                    </a:p>
                  </a:txBody>
                  <a:tcPr/>
                </a:tc>
                <a:extLst>
                  <a:ext uri="{0D108BD9-81ED-4DB2-BD59-A6C34878D82A}">
                    <a16:rowId xmlns:a16="http://schemas.microsoft.com/office/drawing/2014/main" val="1784358243"/>
                  </a:ext>
                </a:extLst>
              </a:tr>
            </a:tbl>
          </a:graphicData>
        </a:graphic>
      </p:graphicFrame>
      <p:pic>
        <p:nvPicPr>
          <p:cNvPr id="8" name="Picture 7">
            <a:extLst>
              <a:ext uri="{FF2B5EF4-FFF2-40B4-BE49-F238E27FC236}">
                <a16:creationId xmlns:a16="http://schemas.microsoft.com/office/drawing/2014/main" id="{B9930A74-FE8F-4236-8DC5-AD196F442389}"/>
              </a:ext>
            </a:extLst>
          </p:cNvPr>
          <p:cNvPicPr>
            <a:picLocks noChangeAspect="1"/>
          </p:cNvPicPr>
          <p:nvPr/>
        </p:nvPicPr>
        <p:blipFill>
          <a:blip r:embed="rId2"/>
          <a:stretch>
            <a:fillRect/>
          </a:stretch>
        </p:blipFill>
        <p:spPr>
          <a:xfrm rot="20410109">
            <a:off x="2673126" y="4869710"/>
            <a:ext cx="2187529" cy="574633"/>
          </a:xfrm>
          <a:prstGeom prst="rect">
            <a:avLst/>
          </a:prstGeom>
        </p:spPr>
      </p:pic>
      <p:pic>
        <p:nvPicPr>
          <p:cNvPr id="9" name="Picture 8">
            <a:extLst>
              <a:ext uri="{FF2B5EF4-FFF2-40B4-BE49-F238E27FC236}">
                <a16:creationId xmlns:a16="http://schemas.microsoft.com/office/drawing/2014/main" id="{C410779A-57F1-498E-BE91-D2E7440C8C6E}"/>
              </a:ext>
            </a:extLst>
          </p:cNvPr>
          <p:cNvPicPr>
            <a:picLocks noChangeAspect="1"/>
          </p:cNvPicPr>
          <p:nvPr/>
        </p:nvPicPr>
        <p:blipFill>
          <a:blip r:embed="rId3"/>
          <a:stretch>
            <a:fillRect/>
          </a:stretch>
        </p:blipFill>
        <p:spPr>
          <a:xfrm rot="20610745">
            <a:off x="3671838" y="5121801"/>
            <a:ext cx="1683292" cy="1683292"/>
          </a:xfrm>
          <a:prstGeom prst="rect">
            <a:avLst/>
          </a:prstGeom>
        </p:spPr>
      </p:pic>
      <p:sp>
        <p:nvSpPr>
          <p:cNvPr id="4" name="Footer Placeholder 3">
            <a:extLst>
              <a:ext uri="{FF2B5EF4-FFF2-40B4-BE49-F238E27FC236}">
                <a16:creationId xmlns:a16="http://schemas.microsoft.com/office/drawing/2014/main" id="{5F3DAC0A-C6BB-474B-B5BC-D124D24EAB2E}"/>
              </a:ext>
            </a:extLst>
          </p:cNvPr>
          <p:cNvSpPr>
            <a:spLocks noGrp="1"/>
          </p:cNvSpPr>
          <p:nvPr>
            <p:ph type="ftr" sz="quarter" idx="11"/>
          </p:nvPr>
        </p:nvSpPr>
        <p:spPr/>
        <p:txBody>
          <a:bodyPr/>
          <a:lstStyle/>
          <a:p>
            <a:r>
              <a:rPr lang="en-GB"/>
              <a:t>Created by Tayo Alebiosu</a:t>
            </a:r>
          </a:p>
        </p:txBody>
      </p:sp>
    </p:spTree>
    <p:extLst>
      <p:ext uri="{BB962C8B-B14F-4D97-AF65-F5344CB8AC3E}">
        <p14:creationId xmlns:p14="http://schemas.microsoft.com/office/powerpoint/2010/main" val="285600514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Advantages EBP</a:t>
            </a:r>
          </a:p>
        </p:txBody>
      </p:sp>
      <p:graphicFrame>
        <p:nvGraphicFramePr>
          <p:cNvPr id="4" name="Content Placeholder 3"/>
          <p:cNvGraphicFramePr>
            <a:graphicFrameLocks noGrp="1"/>
          </p:cNvGraphicFramePr>
          <p:nvPr>
            <p:ph idx="1"/>
          </p:nvPr>
        </p:nvGraphicFramePr>
        <p:xfrm>
          <a:off x="742666" y="1279714"/>
          <a:ext cx="10611134" cy="5174102"/>
        </p:xfrm>
        <a:graphic>
          <a:graphicData uri="http://schemas.openxmlformats.org/drawingml/2006/table">
            <a:tbl>
              <a:tblPr firstRow="1" bandRow="1">
                <a:tableStyleId>{5C22544A-7EE6-4342-B048-85BDC9FD1C3A}</a:tableStyleId>
              </a:tblPr>
              <a:tblGrid>
                <a:gridCol w="3079134">
                  <a:extLst>
                    <a:ext uri="{9D8B030D-6E8A-4147-A177-3AD203B41FA5}">
                      <a16:colId xmlns:a16="http://schemas.microsoft.com/office/drawing/2014/main" val="20000"/>
                    </a:ext>
                  </a:extLst>
                </a:gridCol>
                <a:gridCol w="3766000">
                  <a:extLst>
                    <a:ext uri="{9D8B030D-6E8A-4147-A177-3AD203B41FA5}">
                      <a16:colId xmlns:a16="http://schemas.microsoft.com/office/drawing/2014/main" val="20001"/>
                    </a:ext>
                  </a:extLst>
                </a:gridCol>
                <a:gridCol w="3766000">
                  <a:extLst>
                    <a:ext uri="{9D8B030D-6E8A-4147-A177-3AD203B41FA5}">
                      <a16:colId xmlns:a16="http://schemas.microsoft.com/office/drawing/2014/main" val="20002"/>
                    </a:ext>
                  </a:extLst>
                </a:gridCol>
              </a:tblGrid>
              <a:tr h="353687">
                <a:tc>
                  <a:txBody>
                    <a:bodyPr/>
                    <a:lstStyle/>
                    <a:p>
                      <a:r>
                        <a:rPr lang="en-GB" dirty="0"/>
                        <a:t>Patients</a:t>
                      </a:r>
                    </a:p>
                  </a:txBody>
                  <a:tcPr/>
                </a:tc>
                <a:tc>
                  <a:txBody>
                    <a:bodyPr/>
                    <a:lstStyle/>
                    <a:p>
                      <a:r>
                        <a:rPr lang="en-GB" dirty="0"/>
                        <a:t>Practitioners</a:t>
                      </a:r>
                    </a:p>
                  </a:txBody>
                  <a:tcPr/>
                </a:tc>
                <a:tc>
                  <a:txBody>
                    <a:bodyPr/>
                    <a:lstStyle/>
                    <a:p>
                      <a:r>
                        <a:rPr lang="en-GB" dirty="0"/>
                        <a:t>Organisation </a:t>
                      </a:r>
                    </a:p>
                  </a:txBody>
                  <a:tcPr/>
                </a:tc>
                <a:extLst>
                  <a:ext uri="{0D108BD9-81ED-4DB2-BD59-A6C34878D82A}">
                    <a16:rowId xmlns:a16="http://schemas.microsoft.com/office/drawing/2014/main" val="10000"/>
                  </a:ext>
                </a:extLst>
              </a:tr>
              <a:tr h="4808342">
                <a:tc>
                  <a:txBody>
                    <a:bodyPr/>
                    <a:lstStyle/>
                    <a:p>
                      <a:endParaRPr lang="en-GB" dirty="0"/>
                    </a:p>
                    <a:p>
                      <a:pPr marL="285750" indent="-285750">
                        <a:buFont typeface="Wingdings" panose="05000000000000000000" pitchFamily="2" charset="2"/>
                        <a:buChar char="ü"/>
                      </a:pPr>
                      <a:r>
                        <a:rPr lang="en-GB" dirty="0"/>
                        <a:t>Reduces the amount of time</a:t>
                      </a:r>
                      <a:r>
                        <a:rPr lang="en-GB" baseline="0" dirty="0"/>
                        <a:t> </a:t>
                      </a:r>
                      <a:r>
                        <a:rPr lang="en-GB" dirty="0"/>
                        <a:t>wasted on inappropriate</a:t>
                      </a:r>
                      <a:r>
                        <a:rPr lang="en-GB" baseline="0" dirty="0"/>
                        <a:t> </a:t>
                      </a:r>
                      <a:r>
                        <a:rPr lang="en-GB" dirty="0"/>
                        <a:t>care options</a:t>
                      </a:r>
                    </a:p>
                    <a:p>
                      <a:pPr marL="285750" indent="-285750">
                        <a:buFont typeface="Wingdings" panose="05000000000000000000" pitchFamily="2" charset="2"/>
                        <a:buChar char="ü"/>
                      </a:pPr>
                      <a:r>
                        <a:rPr lang="en-GB" dirty="0"/>
                        <a:t>Increased consistency as all</a:t>
                      </a:r>
                      <a:r>
                        <a:rPr lang="en-GB" baseline="0" dirty="0"/>
                        <a:t> </a:t>
                      </a:r>
                      <a:r>
                        <a:rPr lang="en-GB" dirty="0"/>
                        <a:t>patients receive the same</a:t>
                      </a:r>
                      <a:r>
                        <a:rPr lang="en-GB" baseline="0" dirty="0"/>
                        <a:t> </a:t>
                      </a:r>
                      <a:r>
                        <a:rPr lang="en-GB" dirty="0"/>
                        <a:t>level of care</a:t>
                      </a:r>
                    </a:p>
                    <a:p>
                      <a:pPr marL="285750" indent="-285750">
                        <a:buFont typeface="Wingdings" panose="05000000000000000000" pitchFamily="2" charset="2"/>
                        <a:buChar char="ü"/>
                      </a:pPr>
                      <a:r>
                        <a:rPr lang="en-GB" dirty="0"/>
                        <a:t>Increased confidence in</a:t>
                      </a:r>
                      <a:r>
                        <a:rPr lang="en-GB" baseline="0" dirty="0"/>
                        <a:t> </a:t>
                      </a:r>
                      <a:r>
                        <a:rPr lang="en-GB" dirty="0"/>
                        <a:t>practitioners as their</a:t>
                      </a:r>
                      <a:r>
                        <a:rPr lang="en-GB" baseline="0" dirty="0"/>
                        <a:t> </a:t>
                      </a:r>
                      <a:r>
                        <a:rPr lang="en-GB" dirty="0"/>
                        <a:t>knowledge of options is</a:t>
                      </a:r>
                      <a:r>
                        <a:rPr lang="en-GB" baseline="0" dirty="0"/>
                        <a:t> </a:t>
                      </a:r>
                      <a:r>
                        <a:rPr lang="en-GB" dirty="0"/>
                        <a:t>transparent</a:t>
                      </a:r>
                    </a:p>
                    <a:p>
                      <a:pPr marL="285750" indent="-285750">
                        <a:buFont typeface="Wingdings" panose="05000000000000000000" pitchFamily="2" charset="2"/>
                        <a:buChar char="ü"/>
                      </a:pPr>
                      <a:r>
                        <a:rPr lang="en-GB" dirty="0"/>
                        <a:t>Increased value for money</a:t>
                      </a:r>
                    </a:p>
                    <a:p>
                      <a:pPr marL="285750" indent="-285750">
                        <a:buFont typeface="Wingdings" panose="05000000000000000000" pitchFamily="2" charset="2"/>
                        <a:buChar char="ü"/>
                      </a:pPr>
                      <a:r>
                        <a:rPr lang="en-GB" dirty="0"/>
                        <a:t>Reduced variation of</a:t>
                      </a:r>
                      <a:r>
                        <a:rPr lang="en-GB" baseline="0" dirty="0"/>
                        <a:t> </a:t>
                      </a:r>
                      <a:r>
                        <a:rPr lang="en-GB" dirty="0"/>
                        <a:t>services</a:t>
                      </a:r>
                    </a:p>
                    <a:p>
                      <a:pPr marL="285750" indent="-285750">
                        <a:buFont typeface="Wingdings" panose="05000000000000000000" pitchFamily="2" charset="2"/>
                        <a:buChar char="ü"/>
                      </a:pPr>
                      <a:r>
                        <a:rPr lang="en-GB" dirty="0"/>
                        <a:t>Evidence can be used to</a:t>
                      </a:r>
                      <a:r>
                        <a:rPr lang="en-GB" baseline="0" dirty="0"/>
                        <a:t> </a:t>
                      </a:r>
                      <a:r>
                        <a:rPr lang="en-GB" dirty="0"/>
                        <a:t>support the need for</a:t>
                      </a:r>
                      <a:r>
                        <a:rPr lang="en-GB" baseline="0" dirty="0"/>
                        <a:t> </a:t>
                      </a:r>
                      <a:r>
                        <a:rPr lang="en-GB" dirty="0"/>
                        <a:t>additional resources</a:t>
                      </a:r>
                    </a:p>
                  </a:txBody>
                  <a:tcPr/>
                </a:tc>
                <a:tc>
                  <a:txBody>
                    <a:bodyPr/>
                    <a:lstStyle/>
                    <a:p>
                      <a:endParaRPr lang="en-GB" dirty="0"/>
                    </a:p>
                    <a:p>
                      <a:pPr marL="285750" indent="-285750">
                        <a:buFont typeface="Wingdings" panose="05000000000000000000" pitchFamily="2" charset="2"/>
                        <a:buChar char="ü"/>
                      </a:pPr>
                      <a:r>
                        <a:rPr lang="en-GB" dirty="0"/>
                        <a:t>Professional empowerment</a:t>
                      </a:r>
                      <a:r>
                        <a:rPr lang="en-GB" baseline="0" dirty="0"/>
                        <a:t> </a:t>
                      </a:r>
                      <a:r>
                        <a:rPr lang="en-GB" dirty="0"/>
                        <a:t>through enhanced</a:t>
                      </a:r>
                      <a:r>
                        <a:rPr lang="en-GB" baseline="0" dirty="0"/>
                        <a:t> </a:t>
                      </a:r>
                      <a:r>
                        <a:rPr lang="en-GB" dirty="0"/>
                        <a:t>knowledge</a:t>
                      </a:r>
                    </a:p>
                    <a:p>
                      <a:pPr marL="285750" indent="-285750">
                        <a:buFont typeface="Wingdings" panose="05000000000000000000" pitchFamily="2" charset="2"/>
                        <a:buChar char="ü"/>
                      </a:pPr>
                      <a:r>
                        <a:rPr lang="en-GB" dirty="0"/>
                        <a:t>Increased personal and</a:t>
                      </a:r>
                      <a:r>
                        <a:rPr lang="en-GB" baseline="0" dirty="0"/>
                        <a:t> </a:t>
                      </a:r>
                      <a:r>
                        <a:rPr lang="en-GB" dirty="0"/>
                        <a:t>professional confidence in</a:t>
                      </a:r>
                      <a:r>
                        <a:rPr lang="en-GB" baseline="0" dirty="0"/>
                        <a:t> </a:t>
                      </a:r>
                      <a:r>
                        <a:rPr lang="en-GB" dirty="0"/>
                        <a:t>problem solving as</a:t>
                      </a:r>
                      <a:r>
                        <a:rPr lang="en-GB" baseline="0" dirty="0"/>
                        <a:t> </a:t>
                      </a:r>
                      <a:r>
                        <a:rPr lang="en-GB" dirty="0"/>
                        <a:t>practitioners adopt a</a:t>
                      </a:r>
                      <a:r>
                        <a:rPr lang="en-GB" baseline="0" dirty="0"/>
                        <a:t> </a:t>
                      </a:r>
                      <a:r>
                        <a:rPr lang="en-GB" dirty="0"/>
                        <a:t>critical approach</a:t>
                      </a:r>
                    </a:p>
                    <a:p>
                      <a:pPr marL="285750" indent="-285750">
                        <a:buFont typeface="Wingdings" panose="05000000000000000000" pitchFamily="2" charset="2"/>
                        <a:buChar char="ü"/>
                      </a:pPr>
                      <a:r>
                        <a:rPr lang="en-GB" dirty="0"/>
                        <a:t>Increased quality of care</a:t>
                      </a:r>
                      <a:r>
                        <a:rPr lang="en-GB" baseline="0" dirty="0"/>
                        <a:t> </a:t>
                      </a:r>
                      <a:r>
                        <a:rPr lang="en-GB" dirty="0"/>
                        <a:t>through patient</a:t>
                      </a:r>
                      <a:r>
                        <a:rPr lang="en-GB" baseline="0" dirty="0"/>
                        <a:t> </a:t>
                      </a:r>
                      <a:r>
                        <a:rPr lang="en-GB" dirty="0"/>
                        <a:t>satisfaction and positive</a:t>
                      </a:r>
                      <a:r>
                        <a:rPr lang="en-GB" baseline="0" dirty="0"/>
                        <a:t> </a:t>
                      </a:r>
                      <a:r>
                        <a:rPr lang="en-GB" dirty="0"/>
                        <a:t>healthcare outcomes</a:t>
                      </a:r>
                    </a:p>
                    <a:p>
                      <a:pPr marL="285750" indent="-285750">
                        <a:buFont typeface="Wingdings" panose="05000000000000000000" pitchFamily="2" charset="2"/>
                        <a:buChar char="ü"/>
                      </a:pPr>
                      <a:r>
                        <a:rPr lang="en-GB" dirty="0"/>
                        <a:t>Protection against litigation</a:t>
                      </a:r>
                      <a:r>
                        <a:rPr lang="en-GB" baseline="0" dirty="0"/>
                        <a:t> </a:t>
                      </a:r>
                      <a:r>
                        <a:rPr lang="en-GB" dirty="0"/>
                        <a:t>through rationales for</a:t>
                      </a:r>
                      <a:r>
                        <a:rPr lang="en-GB" baseline="0" dirty="0"/>
                        <a:t> </a:t>
                      </a:r>
                      <a:r>
                        <a:rPr lang="en-GB" dirty="0"/>
                        <a:t>action</a:t>
                      </a:r>
                    </a:p>
                    <a:p>
                      <a:pPr marL="285750" indent="-285750">
                        <a:buFont typeface="Wingdings" panose="05000000000000000000" pitchFamily="2" charset="2"/>
                        <a:buChar char="ü"/>
                      </a:pPr>
                      <a:r>
                        <a:rPr lang="en-GB" dirty="0"/>
                        <a:t>Ability to scientifically</a:t>
                      </a:r>
                      <a:r>
                        <a:rPr lang="en-GB" baseline="0" dirty="0"/>
                        <a:t> </a:t>
                      </a:r>
                      <a:r>
                        <a:rPr lang="en-GB" dirty="0"/>
                        <a:t>support actions</a:t>
                      </a:r>
                    </a:p>
                    <a:p>
                      <a:pPr marL="285750" indent="-285750">
                        <a:buFont typeface="Wingdings" panose="05000000000000000000" pitchFamily="2" charset="2"/>
                        <a:buChar char="ü"/>
                      </a:pPr>
                      <a:endParaRPr lang="en-GB" dirty="0"/>
                    </a:p>
                    <a:p>
                      <a:endParaRPr lang="en-GB" dirty="0"/>
                    </a:p>
                    <a:p>
                      <a:endParaRPr lang="en-GB" dirty="0"/>
                    </a:p>
                  </a:txBody>
                  <a:tcPr/>
                </a:tc>
                <a:tc>
                  <a:txBody>
                    <a:bodyPr/>
                    <a:lstStyle/>
                    <a:p>
                      <a:endParaRPr lang="en-GB" dirty="0"/>
                    </a:p>
                    <a:p>
                      <a:pPr marL="285750" indent="-285750">
                        <a:buFont typeface="Wingdings" panose="05000000000000000000" pitchFamily="2" charset="2"/>
                        <a:buChar char="ü"/>
                      </a:pPr>
                      <a:r>
                        <a:rPr lang="en-GB" dirty="0"/>
                        <a:t>Enhance quality of service</a:t>
                      </a:r>
                      <a:r>
                        <a:rPr lang="en-GB" baseline="0" dirty="0"/>
                        <a:t> </a:t>
                      </a:r>
                      <a:r>
                        <a:rPr lang="en-GB" dirty="0"/>
                        <a:t>delivery as practitioners</a:t>
                      </a:r>
                      <a:r>
                        <a:rPr lang="en-GB" baseline="0" dirty="0"/>
                        <a:t> </a:t>
                      </a:r>
                      <a:r>
                        <a:rPr lang="en-GB" dirty="0"/>
                        <a:t>can draw upon a variety</a:t>
                      </a:r>
                      <a:r>
                        <a:rPr lang="en-GB" baseline="0" dirty="0"/>
                        <a:t> </a:t>
                      </a:r>
                      <a:r>
                        <a:rPr lang="en-GB" dirty="0"/>
                        <a:t>of options</a:t>
                      </a:r>
                    </a:p>
                    <a:p>
                      <a:pPr marL="285750" indent="-285750">
                        <a:buFont typeface="Wingdings" panose="05000000000000000000" pitchFamily="2" charset="2"/>
                        <a:buChar char="ü"/>
                      </a:pPr>
                      <a:r>
                        <a:rPr lang="en-GB" dirty="0"/>
                        <a:t>Enhanced confidence in the</a:t>
                      </a:r>
                      <a:r>
                        <a:rPr lang="en-GB" baseline="0" dirty="0"/>
                        <a:t> </a:t>
                      </a:r>
                      <a:r>
                        <a:rPr lang="en-GB" dirty="0"/>
                        <a:t>workforce as decision</a:t>
                      </a:r>
                      <a:r>
                        <a:rPr lang="en-GB" baseline="0" dirty="0"/>
                        <a:t> </a:t>
                      </a:r>
                      <a:r>
                        <a:rPr lang="en-GB" dirty="0"/>
                        <a:t>making is reflected in</a:t>
                      </a:r>
                      <a:r>
                        <a:rPr lang="en-GB" baseline="0" dirty="0"/>
                        <a:t> </a:t>
                      </a:r>
                      <a:r>
                        <a:rPr lang="en-GB" dirty="0"/>
                        <a:t>enhanced care outcomes</a:t>
                      </a:r>
                    </a:p>
                    <a:p>
                      <a:pPr marL="285750" indent="-285750">
                        <a:buFont typeface="Wingdings" panose="05000000000000000000" pitchFamily="2" charset="2"/>
                        <a:buChar char="ü"/>
                      </a:pPr>
                      <a:r>
                        <a:rPr lang="en-GB" dirty="0"/>
                        <a:t>Reduction in complaints</a:t>
                      </a:r>
                      <a:r>
                        <a:rPr lang="en-GB" baseline="0" dirty="0"/>
                        <a:t> </a:t>
                      </a:r>
                      <a:r>
                        <a:rPr lang="en-GB" dirty="0"/>
                        <a:t>and litigation</a:t>
                      </a:r>
                    </a:p>
                    <a:p>
                      <a:pPr marL="285750" indent="-285750">
                        <a:buFont typeface="Wingdings" panose="05000000000000000000" pitchFamily="2" charset="2"/>
                        <a:buChar char="ü"/>
                      </a:pPr>
                      <a:r>
                        <a:rPr lang="en-GB" dirty="0"/>
                        <a:t>Observable commitment to</a:t>
                      </a:r>
                      <a:r>
                        <a:rPr lang="en-GB" baseline="0" dirty="0"/>
                        <a:t> </a:t>
                      </a:r>
                      <a:r>
                        <a:rPr lang="en-GB" dirty="0"/>
                        <a:t>clinical governance</a:t>
                      </a:r>
                    </a:p>
                    <a:p>
                      <a:pPr marL="285750" indent="-285750">
                        <a:buFont typeface="Wingdings" panose="05000000000000000000" pitchFamily="2" charset="2"/>
                        <a:buChar char="ü"/>
                      </a:pPr>
                      <a:r>
                        <a:rPr lang="en-GB" dirty="0"/>
                        <a:t>Increased cost effectiveness</a:t>
                      </a:r>
                      <a:r>
                        <a:rPr lang="en-GB" baseline="0" dirty="0"/>
                        <a:t> </a:t>
                      </a:r>
                      <a:r>
                        <a:rPr lang="en-GB" dirty="0"/>
                        <a:t>and value for money</a:t>
                      </a:r>
                    </a:p>
                    <a:p>
                      <a:pPr marL="285750" indent="-285750">
                        <a:buFont typeface="Wingdings" panose="05000000000000000000" pitchFamily="2" charset="2"/>
                        <a:buChar char="ü"/>
                      </a:pPr>
                      <a:r>
                        <a:rPr lang="en-GB" dirty="0"/>
                        <a:t>Evidence for the allocation</a:t>
                      </a:r>
                      <a:r>
                        <a:rPr lang="en-GB" baseline="0" dirty="0"/>
                        <a:t> </a:t>
                      </a:r>
                      <a:r>
                        <a:rPr lang="en-GB" dirty="0"/>
                        <a:t>of resources</a:t>
                      </a:r>
                    </a:p>
                  </a:txBody>
                  <a:tcPr/>
                </a:tc>
                <a:extLst>
                  <a:ext uri="{0D108BD9-81ED-4DB2-BD59-A6C34878D82A}">
                    <a16:rowId xmlns:a16="http://schemas.microsoft.com/office/drawing/2014/main" val="10001"/>
                  </a:ext>
                </a:extLst>
              </a:tr>
            </a:tbl>
          </a:graphicData>
        </a:graphic>
      </p:graphicFrame>
      <p:sp>
        <p:nvSpPr>
          <p:cNvPr id="5" name="Rounded Rectangle 4"/>
          <p:cNvSpPr/>
          <p:nvPr/>
        </p:nvSpPr>
        <p:spPr>
          <a:xfrm>
            <a:off x="5459104" y="365126"/>
            <a:ext cx="2415654" cy="49468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white"/>
                </a:solidFill>
                <a:effectLst/>
                <a:uLnTx/>
                <a:uFillTx/>
                <a:latin typeface="Calibri" panose="020F0502020204030204"/>
                <a:ea typeface="+mn-ea"/>
                <a:cs typeface="+mn-cs"/>
              </a:rPr>
              <a:t>(Ross, 2012)</a:t>
            </a:r>
          </a:p>
        </p:txBody>
      </p:sp>
      <p:sp>
        <p:nvSpPr>
          <p:cNvPr id="3" name="Footer Placeholder 2">
            <a:extLst>
              <a:ext uri="{FF2B5EF4-FFF2-40B4-BE49-F238E27FC236}">
                <a16:creationId xmlns:a16="http://schemas.microsoft.com/office/drawing/2014/main" id="{746D31C7-58EE-469E-9BEA-E9763CC446A7}"/>
              </a:ext>
            </a:extLst>
          </p:cNvPr>
          <p:cNvSpPr>
            <a:spLocks noGrp="1"/>
          </p:cNvSpPr>
          <p:nvPr>
            <p:ph type="ftr" sz="quarter" idx="11"/>
          </p:nvPr>
        </p:nvSpPr>
        <p:spPr/>
        <p:txBody>
          <a:bodyPr/>
          <a:lstStyle/>
          <a:p>
            <a:r>
              <a:rPr lang="en-GB"/>
              <a:t>Created by Tayo Alebiosu</a:t>
            </a:r>
          </a:p>
        </p:txBody>
      </p:sp>
    </p:spTree>
    <p:extLst>
      <p:ext uri="{BB962C8B-B14F-4D97-AF65-F5344CB8AC3E}">
        <p14:creationId xmlns:p14="http://schemas.microsoft.com/office/powerpoint/2010/main" val="337305758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4900" y="955408"/>
            <a:ext cx="7444409" cy="1073427"/>
          </a:xfrm>
        </p:spPr>
        <p:txBody>
          <a:bodyPr>
            <a:normAutofit fontScale="90000"/>
          </a:bodyPr>
          <a:lstStyle/>
          <a:p>
            <a:pPr algn="ctr"/>
            <a:r>
              <a:rPr lang="en-US" b="1" i="1" dirty="0">
                <a:solidFill>
                  <a:srgbClr val="0070C0"/>
                </a:solidFill>
                <a:latin typeface="Tw Cen MT" panose="020B0602020104020603" pitchFamily="34" charset="0"/>
              </a:rPr>
              <a:t>Homework</a:t>
            </a:r>
            <a:br>
              <a:rPr lang="en-US" dirty="0"/>
            </a:br>
            <a:endParaRPr lang="en-GB" dirty="0"/>
          </a:p>
        </p:txBody>
      </p:sp>
      <p:sp>
        <p:nvSpPr>
          <p:cNvPr id="3" name="Content Placeholder 2"/>
          <p:cNvSpPr>
            <a:spLocks noGrp="1"/>
          </p:cNvSpPr>
          <p:nvPr>
            <p:ph idx="1"/>
          </p:nvPr>
        </p:nvSpPr>
        <p:spPr>
          <a:xfrm>
            <a:off x="1104900" y="2971800"/>
            <a:ext cx="9982200" cy="1905000"/>
          </a:xfrm>
        </p:spPr>
        <p:txBody>
          <a:bodyPr>
            <a:normAutofit/>
          </a:bodyPr>
          <a:lstStyle/>
          <a:p>
            <a:r>
              <a:rPr lang="en-GB" sz="3300" b="1" dirty="0">
                <a:latin typeface="Tw Cen MT" panose="020B0602020104020603" pitchFamily="34" charset="0"/>
              </a:rPr>
              <a:t>Activity: Internet search for topical issues in public health related to the theme under areas of </a:t>
            </a:r>
            <a:r>
              <a:rPr lang="en-GB" sz="3300" b="1" dirty="0">
                <a:solidFill>
                  <a:srgbClr val="FF0000"/>
                </a:solidFill>
                <a:latin typeface="Tw Cen MT" panose="020B0602020104020603" pitchFamily="34" charset="0"/>
              </a:rPr>
              <a:t>Health, Safety and Safeguarding through the Lifespan.</a:t>
            </a:r>
          </a:p>
          <a:p>
            <a:endParaRPr lang="en-GB" dirty="0"/>
          </a:p>
        </p:txBody>
      </p:sp>
      <p:sp>
        <p:nvSpPr>
          <p:cNvPr id="4" name="Footer Placeholder 3">
            <a:extLst>
              <a:ext uri="{FF2B5EF4-FFF2-40B4-BE49-F238E27FC236}">
                <a16:creationId xmlns:a16="http://schemas.microsoft.com/office/drawing/2014/main" id="{1A140F5D-E929-4EDD-8D80-487DABCEB3E5}"/>
              </a:ext>
            </a:extLst>
          </p:cNvPr>
          <p:cNvSpPr>
            <a:spLocks noGrp="1"/>
          </p:cNvSpPr>
          <p:nvPr>
            <p:ph type="ftr" sz="quarter" idx="11"/>
          </p:nvPr>
        </p:nvSpPr>
        <p:spPr/>
        <p:txBody>
          <a:bodyPr/>
          <a:lstStyle/>
          <a:p>
            <a:r>
              <a:rPr lang="en-GB"/>
              <a:t>Created by Tayo Alebiosu</a:t>
            </a:r>
          </a:p>
        </p:txBody>
      </p:sp>
    </p:spTree>
    <p:extLst>
      <p:ext uri="{BB962C8B-B14F-4D97-AF65-F5344CB8AC3E}">
        <p14:creationId xmlns:p14="http://schemas.microsoft.com/office/powerpoint/2010/main" val="6300668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8AC179-52CF-4298-AAB6-CAF95ACFE7FF}"/>
              </a:ext>
            </a:extLst>
          </p:cNvPr>
          <p:cNvSpPr>
            <a:spLocks noGrp="1"/>
          </p:cNvSpPr>
          <p:nvPr>
            <p:ph type="title"/>
          </p:nvPr>
        </p:nvSpPr>
        <p:spPr/>
        <p:txBody>
          <a:bodyPr/>
          <a:lstStyle/>
          <a:p>
            <a:r>
              <a:rPr lang="en-GB" b="1" i="1" dirty="0">
                <a:highlight>
                  <a:srgbClr val="00FFFF"/>
                </a:highlight>
                <a:latin typeface="Candara" panose="020E0502030303020204" pitchFamily="34" charset="0"/>
              </a:rPr>
              <a:t>Today, we have explored …..</a:t>
            </a:r>
          </a:p>
        </p:txBody>
      </p:sp>
      <p:sp>
        <p:nvSpPr>
          <p:cNvPr id="3" name="Content Placeholder 2">
            <a:extLst>
              <a:ext uri="{FF2B5EF4-FFF2-40B4-BE49-F238E27FC236}">
                <a16:creationId xmlns:a16="http://schemas.microsoft.com/office/drawing/2014/main" id="{59E259BA-FEBE-4BF8-8A12-55248E9700D2}"/>
              </a:ext>
            </a:extLst>
          </p:cNvPr>
          <p:cNvSpPr>
            <a:spLocks noGrp="1"/>
          </p:cNvSpPr>
          <p:nvPr>
            <p:ph idx="1"/>
          </p:nvPr>
        </p:nvSpPr>
        <p:spPr/>
        <p:txBody>
          <a:bodyPr/>
          <a:lstStyle/>
          <a:p>
            <a:r>
              <a:rPr lang="en-GB" dirty="0">
                <a:latin typeface="Tw Cen MT" panose="020B0602020104020603" pitchFamily="34" charset="0"/>
              </a:rPr>
              <a:t>The purpose of evidence-based practice </a:t>
            </a:r>
            <a:r>
              <a:rPr lang="en-GB" b="1" i="1" dirty="0">
                <a:highlight>
                  <a:srgbClr val="FFFF00"/>
                </a:highlight>
                <a:latin typeface="Tw Cen MT" panose="020B0602020104020603" pitchFamily="34" charset="0"/>
              </a:rPr>
              <a:t>and</a:t>
            </a:r>
          </a:p>
          <a:p>
            <a:r>
              <a:rPr lang="en-GB" dirty="0">
                <a:latin typeface="Tw Cen MT" panose="020B0602020104020603" pitchFamily="34" charset="0"/>
              </a:rPr>
              <a:t>Describe the ability of EBP to gain access to new ideas and thinking in finding solutions to health care problems.</a:t>
            </a:r>
          </a:p>
          <a:p>
            <a:endParaRPr lang="en-GB" dirty="0"/>
          </a:p>
        </p:txBody>
      </p:sp>
      <p:sp>
        <p:nvSpPr>
          <p:cNvPr id="4" name="Footer Placeholder 3">
            <a:extLst>
              <a:ext uri="{FF2B5EF4-FFF2-40B4-BE49-F238E27FC236}">
                <a16:creationId xmlns:a16="http://schemas.microsoft.com/office/drawing/2014/main" id="{D30E198B-7177-4D44-99CC-9E10AE8F47FA}"/>
              </a:ext>
            </a:extLst>
          </p:cNvPr>
          <p:cNvSpPr>
            <a:spLocks noGrp="1"/>
          </p:cNvSpPr>
          <p:nvPr>
            <p:ph type="ftr" sz="quarter" idx="11"/>
          </p:nvPr>
        </p:nvSpPr>
        <p:spPr/>
        <p:txBody>
          <a:bodyPr/>
          <a:lstStyle/>
          <a:p>
            <a:r>
              <a:rPr lang="en-GB"/>
              <a:t>Created by Tayo Alebiosu</a:t>
            </a:r>
          </a:p>
        </p:txBody>
      </p:sp>
    </p:spTree>
    <p:extLst>
      <p:ext uri="{BB962C8B-B14F-4D97-AF65-F5344CB8AC3E}">
        <p14:creationId xmlns:p14="http://schemas.microsoft.com/office/powerpoint/2010/main" val="205641395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A2FE1B5-165A-404E-93C2-97B343FE5214}"/>
              </a:ext>
            </a:extLst>
          </p:cNvPr>
          <p:cNvSpPr/>
          <p:nvPr/>
        </p:nvSpPr>
        <p:spPr>
          <a:xfrm>
            <a:off x="357808" y="717282"/>
            <a:ext cx="11529391" cy="544764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4400" b="1" i="1" u="none" strike="noStrike" kern="1200" cap="none" spc="0" normalizeH="0" baseline="0" noProof="0" dirty="0">
                <a:ln>
                  <a:noFill/>
                </a:ln>
                <a:effectLst/>
                <a:highlight>
                  <a:srgbClr val="00FFFF"/>
                </a:highlight>
                <a:uLnTx/>
                <a:uFillTx/>
                <a:latin typeface="Candara" panose="020E0502030303020204" pitchFamily="34" charset="0"/>
              </a:rPr>
              <a:t>Reference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2200" b="0" i="0" u="none" strike="noStrike" kern="1200" cap="none" spc="0" normalizeH="0" baseline="0" noProof="0" dirty="0">
                <a:ln>
                  <a:noFill/>
                </a:ln>
                <a:solidFill>
                  <a:prstClr val="black"/>
                </a:solidFill>
                <a:effectLst/>
                <a:uLnTx/>
                <a:uFillTx/>
                <a:latin typeface="Tw Cen MT" panose="020B0602020104020603" pitchFamily="34" charset="0"/>
              </a:rPr>
              <a:t>NIHR. (2018). Why Research Matters. Available: </a:t>
            </a:r>
            <a:r>
              <a:rPr kumimoji="0" lang="en-GB" sz="2200" b="0" i="0" u="none" strike="noStrike" kern="1200" cap="none" spc="0" normalizeH="0" baseline="0" noProof="0" dirty="0">
                <a:ln>
                  <a:noFill/>
                </a:ln>
                <a:solidFill>
                  <a:prstClr val="black"/>
                </a:solidFill>
                <a:effectLst/>
                <a:uLnTx/>
                <a:uFillTx/>
                <a:latin typeface="Tw Cen MT" panose="020B0602020104020603" pitchFamily="34" charset="0"/>
                <a:hlinkClick r:id="rId2"/>
              </a:rPr>
              <a:t>https://www.nihr.ac.uk/patients-and-public/why-join-in/why-research-matters.htm</a:t>
            </a:r>
            <a:r>
              <a:rPr kumimoji="0" lang="en-GB" sz="2200" b="0" i="0" u="none" strike="noStrike" kern="1200" cap="none" spc="0" normalizeH="0" baseline="0" noProof="0" dirty="0">
                <a:ln>
                  <a:noFill/>
                </a:ln>
                <a:solidFill>
                  <a:prstClr val="black"/>
                </a:solidFill>
                <a:effectLst/>
                <a:uLnTx/>
                <a:uFillTx/>
                <a:latin typeface="Tw Cen MT" panose="020B0602020104020603" pitchFamily="34" charset="0"/>
              </a:rPr>
              <a:t>. ,Last accessed 07 Feb 2020.</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2200" b="0" i="0" u="none" strike="noStrike" kern="1200" cap="none" spc="0" normalizeH="0" baseline="0" noProof="0" dirty="0">
                <a:ln>
                  <a:noFill/>
                </a:ln>
                <a:solidFill>
                  <a:prstClr val="black"/>
                </a:solidFill>
                <a:effectLst/>
                <a:uLnTx/>
                <a:uFillTx/>
                <a:latin typeface="Tw Cen MT" panose="020B0602020104020603" pitchFamily="34" charset="0"/>
              </a:rPr>
              <a:t>Skills You Need (2020) Available at: </a:t>
            </a:r>
            <a:r>
              <a:rPr kumimoji="0" lang="en-GB" sz="2200" b="0" i="0" u="none" strike="noStrike" kern="1200" cap="none" spc="0" normalizeH="0" baseline="0" noProof="0" dirty="0">
                <a:ln>
                  <a:noFill/>
                </a:ln>
                <a:solidFill>
                  <a:prstClr val="black"/>
                </a:solidFill>
                <a:effectLst/>
                <a:uLnTx/>
                <a:uFillTx/>
                <a:latin typeface="Tw Cen MT" panose="020B0602020104020603" pitchFamily="34" charset="0"/>
                <a:hlinkClick r:id="rId3"/>
              </a:rPr>
              <a:t>https://www.skillsyouneed.com/learn/literature-review.html</a:t>
            </a:r>
            <a:r>
              <a:rPr kumimoji="0" lang="en-GB" sz="2200" b="0" i="0" u="none" strike="noStrike" kern="1200" cap="none" spc="0" normalizeH="0" baseline="0" noProof="0" dirty="0">
                <a:ln>
                  <a:noFill/>
                </a:ln>
                <a:solidFill>
                  <a:prstClr val="black"/>
                </a:solidFill>
                <a:effectLst/>
                <a:uLnTx/>
                <a:uFillTx/>
                <a:latin typeface="Tw Cen MT" panose="020B0602020104020603" pitchFamily="34" charset="0"/>
              </a:rPr>
              <a:t> [Accessed: 07/02/2020]</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2200" b="0" i="0" u="none" strike="noStrike" kern="1200" cap="none" spc="0" normalizeH="0" baseline="0" noProof="0" dirty="0">
              <a:ln>
                <a:noFill/>
              </a:ln>
              <a:solidFill>
                <a:prstClr val="black"/>
              </a:solidFill>
              <a:effectLst/>
              <a:uLnTx/>
              <a:uFillTx/>
              <a:latin typeface="Tw Cen MT" panose="020B06020201040206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2200" b="0" i="0" u="none" strike="noStrike" kern="1200" cap="none" spc="0" normalizeH="0" baseline="0" noProof="0" dirty="0">
                <a:ln>
                  <a:noFill/>
                </a:ln>
                <a:solidFill>
                  <a:prstClr val="black"/>
                </a:solidFill>
                <a:effectLst/>
                <a:uLnTx/>
                <a:uFillTx/>
                <a:latin typeface="Tw Cen MT" panose="020B0602020104020603" pitchFamily="34" charset="0"/>
              </a:rPr>
              <a:t>Resnick, D. B. (2015) What is Ethics in Research and Why is it Important? Available at: </a:t>
            </a:r>
            <a:r>
              <a:rPr kumimoji="0" lang="en-GB" sz="2200" b="0" i="0" u="none" strike="noStrike" kern="1200" cap="none" spc="0" normalizeH="0" baseline="0" noProof="0" dirty="0">
                <a:ln>
                  <a:noFill/>
                </a:ln>
                <a:solidFill>
                  <a:prstClr val="black"/>
                </a:solidFill>
                <a:effectLst/>
                <a:uLnTx/>
                <a:uFillTx/>
                <a:latin typeface="Tw Cen MT" panose="020B0602020104020603" pitchFamily="34" charset="0"/>
                <a:hlinkClick r:id="rId4"/>
              </a:rPr>
              <a:t>https://www.skillsyouneed.com/learn/research-ethics.html</a:t>
            </a:r>
            <a:r>
              <a:rPr kumimoji="0" lang="en-GB" sz="2200" b="0" i="0" u="none" strike="noStrike" kern="1200" cap="none" spc="0" normalizeH="0" baseline="0" noProof="0" dirty="0">
                <a:ln>
                  <a:noFill/>
                </a:ln>
                <a:solidFill>
                  <a:prstClr val="black"/>
                </a:solidFill>
                <a:effectLst/>
                <a:uLnTx/>
                <a:uFillTx/>
                <a:latin typeface="Tw Cen MT" panose="020B0602020104020603" pitchFamily="34" charset="0"/>
              </a:rPr>
              <a:t>   [Accessed: 08/02/2020]</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2200" b="0" i="0" u="none" strike="noStrike" kern="1200" cap="none" spc="0" normalizeH="0" baseline="0" noProof="0" dirty="0">
                <a:ln>
                  <a:noFill/>
                </a:ln>
                <a:solidFill>
                  <a:prstClr val="black"/>
                </a:solidFill>
                <a:effectLst/>
                <a:uLnTx/>
                <a:uFillTx/>
                <a:latin typeface="Tw Cen MT" panose="020B0602020104020603" pitchFamily="34" charset="0"/>
                <a:hlinkClick r:id="rId5"/>
              </a:rPr>
              <a:t>https://www.projectguru.in/publications/importance-ethical-considerations-research/</a:t>
            </a:r>
            <a:r>
              <a:rPr kumimoji="0" lang="en-GB" sz="2200" b="0" i="0" u="none" strike="noStrike" kern="1200" cap="none" spc="0" normalizeH="0" baseline="0" noProof="0" dirty="0">
                <a:ln>
                  <a:noFill/>
                </a:ln>
                <a:solidFill>
                  <a:prstClr val="black"/>
                </a:solidFill>
                <a:effectLst/>
                <a:uLnTx/>
                <a:uFillTx/>
                <a:latin typeface="Tw Cen MT" panose="020B0602020104020603"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2200" b="0" i="0" u="none" strike="noStrike" kern="1200" cap="none" spc="0" normalizeH="0" baseline="0" noProof="0" dirty="0">
                <a:ln>
                  <a:noFill/>
                </a:ln>
                <a:solidFill>
                  <a:prstClr val="black"/>
                </a:solidFill>
                <a:effectLst/>
                <a:uLnTx/>
                <a:uFillTx/>
                <a:latin typeface="Tw Cen MT" panose="020B0602020104020603" pitchFamily="34" charset="0"/>
              </a:rPr>
              <a:t>Ross, T (2012) A Survival Guide to Health Research Methods. Evidence Based Practice. Open University press. McGraw-Hill Education. Available: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2200" b="0" i="0" u="none" strike="noStrike" kern="1200" cap="none" spc="0" normalizeH="0" baseline="0" noProof="0" dirty="0">
              <a:ln>
                <a:noFill/>
              </a:ln>
              <a:solidFill>
                <a:prstClr val="black"/>
              </a:solidFill>
              <a:effectLst/>
              <a:uLnTx/>
              <a:uFillTx/>
              <a:latin typeface="Tw Cen MT" panose="020B06020201040206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altLang="en-US" sz="2200" b="0" i="0" u="none" strike="noStrike" kern="1200" cap="none" spc="0" normalizeH="0" baseline="0" noProof="0" dirty="0" err="1">
                <a:ln>
                  <a:noFill/>
                </a:ln>
                <a:solidFill>
                  <a:prstClr val="black"/>
                </a:solidFill>
                <a:effectLst/>
                <a:uLnTx/>
                <a:uFillTx/>
                <a:latin typeface="Tw Cen MT" panose="020B0602020104020603" pitchFamily="34" charset="0"/>
              </a:rPr>
              <a:t>Gomm</a:t>
            </a:r>
            <a:r>
              <a:rPr kumimoji="0" lang="en-GB" altLang="en-US" sz="2200" b="0" i="0" u="none" strike="noStrike" kern="1200" cap="none" spc="0" normalizeH="0" baseline="0" noProof="0" dirty="0">
                <a:ln>
                  <a:noFill/>
                </a:ln>
                <a:solidFill>
                  <a:prstClr val="black"/>
                </a:solidFill>
                <a:effectLst/>
                <a:uLnTx/>
                <a:uFillTx/>
                <a:latin typeface="Tw Cen MT" panose="020B0602020104020603" pitchFamily="34" charset="0"/>
              </a:rPr>
              <a:t>, R. (2000) ‘Would it work here’ in </a:t>
            </a:r>
            <a:r>
              <a:rPr kumimoji="0" lang="en-GB" altLang="en-US" sz="2200" b="0" i="0" u="none" strike="noStrike" kern="1200" cap="none" spc="0" normalizeH="0" baseline="0" noProof="0" dirty="0" err="1">
                <a:ln>
                  <a:noFill/>
                </a:ln>
                <a:solidFill>
                  <a:prstClr val="black"/>
                </a:solidFill>
                <a:effectLst/>
                <a:uLnTx/>
                <a:uFillTx/>
                <a:latin typeface="Tw Cen MT" panose="020B0602020104020603" pitchFamily="34" charset="0"/>
              </a:rPr>
              <a:t>Gomm</a:t>
            </a:r>
            <a:r>
              <a:rPr kumimoji="0" lang="en-GB" altLang="en-US" sz="2200" b="0" i="0" u="none" strike="noStrike" kern="1200" cap="none" spc="0" normalizeH="0" baseline="0" noProof="0" dirty="0">
                <a:ln>
                  <a:noFill/>
                </a:ln>
                <a:solidFill>
                  <a:prstClr val="black"/>
                </a:solidFill>
                <a:effectLst/>
                <a:uLnTx/>
                <a:uFillTx/>
                <a:latin typeface="Tw Cen MT" panose="020B0602020104020603" pitchFamily="34" charset="0"/>
              </a:rPr>
              <a:t>, R. and Davies, C. (eds) (2000) </a:t>
            </a:r>
            <a:r>
              <a:rPr kumimoji="0" lang="en-GB" altLang="en-US" sz="2200" b="1" i="0" u="none" strike="noStrike" kern="1200" cap="none" spc="0" normalizeH="0" baseline="0" noProof="0" dirty="0">
                <a:ln>
                  <a:noFill/>
                </a:ln>
                <a:solidFill>
                  <a:prstClr val="black"/>
                </a:solidFill>
                <a:effectLst/>
                <a:uLnTx/>
                <a:uFillTx/>
                <a:latin typeface="Tw Cen MT" panose="020B0602020104020603" pitchFamily="34" charset="0"/>
              </a:rPr>
              <a:t>Using Evidence in Health and Social Care</a:t>
            </a:r>
            <a:r>
              <a:rPr kumimoji="0" lang="en-GB" altLang="en-US" sz="2200" b="0" i="0" u="none" strike="noStrike" kern="1200" cap="none" spc="0" normalizeH="0" baseline="0" noProof="0" dirty="0">
                <a:ln>
                  <a:noFill/>
                </a:ln>
                <a:solidFill>
                  <a:prstClr val="black"/>
                </a:solidFill>
                <a:effectLst/>
                <a:uLnTx/>
                <a:uFillTx/>
                <a:latin typeface="Tw Cen MT" panose="020B0602020104020603" pitchFamily="34" charset="0"/>
              </a:rPr>
              <a:t>, London, Sage Publications/Open University.</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 name="Footer Placeholder 2">
            <a:extLst>
              <a:ext uri="{FF2B5EF4-FFF2-40B4-BE49-F238E27FC236}">
                <a16:creationId xmlns:a16="http://schemas.microsoft.com/office/drawing/2014/main" id="{40892779-1A4C-4F09-9E6F-3A48129F3BBA}"/>
              </a:ext>
            </a:extLst>
          </p:cNvPr>
          <p:cNvSpPr>
            <a:spLocks noGrp="1"/>
          </p:cNvSpPr>
          <p:nvPr>
            <p:ph type="ftr" sz="quarter" idx="11"/>
          </p:nvPr>
        </p:nvSpPr>
        <p:spPr/>
        <p:txBody>
          <a:bodyPr/>
          <a:lstStyle/>
          <a:p>
            <a:r>
              <a:rPr lang="en-GB"/>
              <a:t>Created by Tayo Alebiosu</a:t>
            </a:r>
          </a:p>
        </p:txBody>
      </p:sp>
    </p:spTree>
    <p:extLst>
      <p:ext uri="{BB962C8B-B14F-4D97-AF65-F5344CB8AC3E}">
        <p14:creationId xmlns:p14="http://schemas.microsoft.com/office/powerpoint/2010/main" val="1846882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DA0CD9D3-5105-4D00-A99F-966B09B6523B}"/>
              </a:ext>
            </a:extLst>
          </p:cNvPr>
          <p:cNvSpPr/>
          <p:nvPr/>
        </p:nvSpPr>
        <p:spPr>
          <a:xfrm>
            <a:off x="942229" y="1021113"/>
            <a:ext cx="10307542" cy="5139869"/>
          </a:xfrm>
          <a:prstGeom prst="rect">
            <a:avLst/>
          </a:prstGeom>
        </p:spPr>
        <p:txBody>
          <a:bodyPr wrap="square">
            <a:spAutoFit/>
          </a:bodyPr>
          <a:lstStyle/>
          <a:p>
            <a:pPr algn="ctr"/>
            <a:r>
              <a:rPr lang="en-GB" sz="4000" b="1" i="1" dirty="0">
                <a:highlight>
                  <a:srgbClr val="00FFFF"/>
                </a:highlight>
                <a:latin typeface="Candara" panose="020E0502030303020204" pitchFamily="34" charset="0"/>
              </a:rPr>
              <a:t>Introduction</a:t>
            </a:r>
          </a:p>
          <a:p>
            <a:pPr marL="457200" indent="-457200">
              <a:buFont typeface="Arial" panose="020B0604020202020204" pitchFamily="34" charset="0"/>
              <a:buChar char="•"/>
            </a:pPr>
            <a:r>
              <a:rPr lang="en-GB" sz="3200" dirty="0">
                <a:latin typeface="Tw Cen MT" panose="020B0602020104020603" pitchFamily="34" charset="0"/>
              </a:rPr>
              <a:t>In health and social care, research is conducted for a number of reasons for example, to find prevalence or incidence of disease, to assess quality of life or patient satisfaction.</a:t>
            </a:r>
          </a:p>
          <a:p>
            <a:pPr marL="457200" indent="-457200">
              <a:buFont typeface="Arial" panose="020B0604020202020204" pitchFamily="34" charset="0"/>
              <a:buChar char="•"/>
            </a:pPr>
            <a:r>
              <a:rPr lang="en-GB" sz="3200" dirty="0">
                <a:latin typeface="Tw Cen MT" panose="020B0602020104020603" pitchFamily="34" charset="0"/>
              </a:rPr>
              <a:t>Research has global relevance and plays a significant role in influencing the development of high-quality provision, supporting a high-functioning integrated workforce and promoting the health and wellbeing of those who use health, care services.</a:t>
            </a:r>
          </a:p>
        </p:txBody>
      </p:sp>
      <p:sp>
        <p:nvSpPr>
          <p:cNvPr id="2" name="Footer Placeholder 1">
            <a:extLst>
              <a:ext uri="{FF2B5EF4-FFF2-40B4-BE49-F238E27FC236}">
                <a16:creationId xmlns:a16="http://schemas.microsoft.com/office/drawing/2014/main" id="{79285BA5-B824-45D9-943A-355F46753E75}"/>
              </a:ext>
            </a:extLst>
          </p:cNvPr>
          <p:cNvSpPr>
            <a:spLocks noGrp="1"/>
          </p:cNvSpPr>
          <p:nvPr>
            <p:ph type="ftr" sz="quarter" idx="11"/>
          </p:nvPr>
        </p:nvSpPr>
        <p:spPr/>
        <p:txBody>
          <a:bodyPr/>
          <a:lstStyle/>
          <a:p>
            <a:r>
              <a:rPr lang="en-GB"/>
              <a:t>Created by Tayo Alebiosu</a:t>
            </a:r>
          </a:p>
        </p:txBody>
      </p:sp>
    </p:spTree>
    <p:extLst>
      <p:ext uri="{BB962C8B-B14F-4D97-AF65-F5344CB8AC3E}">
        <p14:creationId xmlns:p14="http://schemas.microsoft.com/office/powerpoint/2010/main" val="422558106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a:xfrm>
            <a:off x="838200" y="18256"/>
            <a:ext cx="10515600" cy="1134684"/>
          </a:xfrm>
        </p:spPr>
        <p:txBody>
          <a:bodyPr/>
          <a:lstStyle/>
          <a:p>
            <a:pPr>
              <a:defRPr/>
            </a:pPr>
            <a:r>
              <a:rPr lang="en-GB" b="1" i="1" dirty="0">
                <a:highlight>
                  <a:srgbClr val="00FFFF"/>
                </a:highlight>
                <a:latin typeface="Candara" panose="020E0502030303020204" pitchFamily="34" charset="0"/>
              </a:rPr>
              <a:t>References</a:t>
            </a:r>
          </a:p>
        </p:txBody>
      </p:sp>
      <p:sp>
        <p:nvSpPr>
          <p:cNvPr id="20483" name="Rectangle 3"/>
          <p:cNvSpPr>
            <a:spLocks noGrp="1" noChangeArrowheads="1"/>
          </p:cNvSpPr>
          <p:nvPr>
            <p:ph idx="1"/>
          </p:nvPr>
        </p:nvSpPr>
        <p:spPr>
          <a:xfrm>
            <a:off x="291547" y="1470990"/>
            <a:ext cx="11529391" cy="5234609"/>
          </a:xfrm>
        </p:spPr>
        <p:txBody>
          <a:bodyPr>
            <a:normAutofit/>
          </a:bodyPr>
          <a:lstStyle/>
          <a:p>
            <a:pPr eaLnBrk="1" hangingPunct="1">
              <a:lnSpc>
                <a:spcPct val="80000"/>
              </a:lnSpc>
            </a:pPr>
            <a:r>
              <a:rPr lang="en-GB" altLang="en-US" sz="2000" dirty="0">
                <a:latin typeface="Tw Cen MT" panose="020B0602020104020603" pitchFamily="34" charset="0"/>
              </a:rPr>
              <a:t>Barnett (1997) in </a:t>
            </a:r>
            <a:r>
              <a:rPr lang="en-GB" altLang="en-US" sz="2000" dirty="0" err="1">
                <a:latin typeface="Tw Cen MT" panose="020B0602020104020603" pitchFamily="34" charset="0"/>
              </a:rPr>
              <a:t>Brechin</a:t>
            </a:r>
            <a:r>
              <a:rPr lang="en-GB" altLang="en-US" sz="2000" dirty="0">
                <a:latin typeface="Tw Cen MT" panose="020B0602020104020603" pitchFamily="34" charset="0"/>
              </a:rPr>
              <a:t>, A. (2000) ‘Introducing critical practice’ in </a:t>
            </a:r>
            <a:r>
              <a:rPr lang="en-GB" altLang="en-US" sz="2000" dirty="0" err="1">
                <a:latin typeface="Tw Cen MT" panose="020B0602020104020603" pitchFamily="34" charset="0"/>
              </a:rPr>
              <a:t>Brechin</a:t>
            </a:r>
            <a:r>
              <a:rPr lang="en-GB" altLang="en-US" sz="2000" dirty="0">
                <a:latin typeface="Tw Cen MT" panose="020B0602020104020603" pitchFamily="34" charset="0"/>
              </a:rPr>
              <a:t>, A., Brown, H. and </a:t>
            </a:r>
            <a:r>
              <a:rPr lang="en-GB" altLang="en-US" sz="2000" dirty="0" err="1">
                <a:latin typeface="Tw Cen MT" panose="020B0602020104020603" pitchFamily="34" charset="0"/>
              </a:rPr>
              <a:t>Eby</a:t>
            </a:r>
            <a:r>
              <a:rPr lang="en-GB" altLang="en-US" sz="2000" dirty="0">
                <a:latin typeface="Tw Cen MT" panose="020B0602020104020603" pitchFamily="34" charset="0"/>
              </a:rPr>
              <a:t>, M. (eds) (2000) </a:t>
            </a:r>
            <a:r>
              <a:rPr lang="en-GB" altLang="en-US" sz="2000" b="1" dirty="0">
                <a:latin typeface="Tw Cen MT" panose="020B0602020104020603" pitchFamily="34" charset="0"/>
              </a:rPr>
              <a:t>Critical Practice in Health and Social Care</a:t>
            </a:r>
            <a:r>
              <a:rPr lang="en-GB" altLang="en-US" sz="2000" dirty="0">
                <a:latin typeface="Tw Cen MT" panose="020B0602020104020603" pitchFamily="34" charset="0"/>
              </a:rPr>
              <a:t>, London, Sage Publications/Open University.</a:t>
            </a:r>
          </a:p>
          <a:p>
            <a:pPr eaLnBrk="1" hangingPunct="1">
              <a:lnSpc>
                <a:spcPct val="80000"/>
              </a:lnSpc>
            </a:pPr>
            <a:r>
              <a:rPr lang="en-GB" altLang="en-US" sz="2000" dirty="0">
                <a:latin typeface="Tw Cen MT" panose="020B0602020104020603" pitchFamily="34" charset="0"/>
              </a:rPr>
              <a:t>Brookes, N. and Barrett, A. (2003) ‘Identifying nurse and health visitor priorities in a PCT using the Delphi technique’, </a:t>
            </a:r>
            <a:r>
              <a:rPr lang="en-GB" altLang="en-US" sz="2000" b="1" dirty="0">
                <a:latin typeface="Tw Cen MT" panose="020B0602020104020603" pitchFamily="34" charset="0"/>
              </a:rPr>
              <a:t>British Journal of Community Nursing</a:t>
            </a:r>
            <a:r>
              <a:rPr lang="en-GB" altLang="en-US" sz="2000" dirty="0">
                <a:latin typeface="Tw Cen MT" panose="020B0602020104020603" pitchFamily="34" charset="0"/>
              </a:rPr>
              <a:t>, Vol.8, No.8, pp. 376-380.</a:t>
            </a:r>
          </a:p>
          <a:p>
            <a:pPr eaLnBrk="1" hangingPunct="1">
              <a:lnSpc>
                <a:spcPct val="80000"/>
              </a:lnSpc>
            </a:pPr>
            <a:r>
              <a:rPr lang="en-GB" altLang="en-US" sz="2000" dirty="0" err="1">
                <a:latin typeface="Tw Cen MT" panose="020B0602020104020603" pitchFamily="34" charset="0"/>
              </a:rPr>
              <a:t>Closs</a:t>
            </a:r>
            <a:r>
              <a:rPr lang="en-GB" altLang="en-US" sz="2000" dirty="0">
                <a:latin typeface="Tw Cen MT" panose="020B0602020104020603" pitchFamily="34" charset="0"/>
              </a:rPr>
              <a:t>, S.J. and Cheater, F.M. (1999) ‘Evidence for nursing practice: a clarification of the issues’, </a:t>
            </a:r>
            <a:r>
              <a:rPr lang="en-GB" altLang="en-US" sz="2000" b="1" dirty="0">
                <a:latin typeface="Tw Cen MT" panose="020B0602020104020603" pitchFamily="34" charset="0"/>
              </a:rPr>
              <a:t>Journal of Advanced Nursing</a:t>
            </a:r>
            <a:r>
              <a:rPr lang="en-GB" altLang="en-US" sz="2000" dirty="0">
                <a:latin typeface="Tw Cen MT" panose="020B0602020104020603" pitchFamily="34" charset="0"/>
              </a:rPr>
              <a:t>, Vol.30, No.1, pp. 10-17.</a:t>
            </a:r>
          </a:p>
          <a:p>
            <a:pPr eaLnBrk="1" hangingPunct="1">
              <a:lnSpc>
                <a:spcPct val="80000"/>
              </a:lnSpc>
            </a:pPr>
            <a:r>
              <a:rPr lang="en-GB" altLang="en-US" sz="2000" dirty="0" err="1">
                <a:latin typeface="Tw Cen MT" panose="020B0602020104020603" pitchFamily="34" charset="0"/>
              </a:rPr>
              <a:t>DiCenso</a:t>
            </a:r>
            <a:r>
              <a:rPr lang="en-GB" altLang="en-US" sz="2000" dirty="0">
                <a:latin typeface="Tw Cen MT" panose="020B0602020104020603" pitchFamily="34" charset="0"/>
              </a:rPr>
              <a:t>, A., Cullum, N. and </a:t>
            </a:r>
            <a:r>
              <a:rPr lang="en-GB" altLang="en-US" sz="2000" dirty="0" err="1">
                <a:latin typeface="Tw Cen MT" panose="020B0602020104020603" pitchFamily="34" charset="0"/>
              </a:rPr>
              <a:t>Ciliska</a:t>
            </a:r>
            <a:r>
              <a:rPr lang="en-GB" altLang="en-US" sz="2000" dirty="0">
                <a:latin typeface="Tw Cen MT" panose="020B0602020104020603" pitchFamily="34" charset="0"/>
              </a:rPr>
              <a:t>, D. (1998) ‘Implementing evidence-based nursing: some misconceptions’, </a:t>
            </a:r>
            <a:r>
              <a:rPr lang="en-GB" altLang="en-US" sz="2000" b="1" dirty="0">
                <a:latin typeface="Tw Cen MT" panose="020B0602020104020603" pitchFamily="34" charset="0"/>
              </a:rPr>
              <a:t>Evidence Based Nursing</a:t>
            </a:r>
            <a:r>
              <a:rPr lang="en-GB" altLang="en-US" sz="2000" dirty="0">
                <a:latin typeface="Tw Cen MT" panose="020B0602020104020603" pitchFamily="34" charset="0"/>
              </a:rPr>
              <a:t>, Vol.1, pp. 39-39.</a:t>
            </a:r>
          </a:p>
          <a:p>
            <a:pPr eaLnBrk="1" hangingPunct="1">
              <a:lnSpc>
                <a:spcPct val="80000"/>
              </a:lnSpc>
            </a:pPr>
            <a:r>
              <a:rPr lang="en-GB" altLang="en-US" sz="2000" dirty="0">
                <a:latin typeface="Tw Cen MT" panose="020B0602020104020603" pitchFamily="34" charset="0"/>
              </a:rPr>
              <a:t>Gates, B. and Atherton, H. (2001) ‘The challenge of evidence-based practice for learning disabilities’ </a:t>
            </a:r>
            <a:r>
              <a:rPr lang="en-GB" altLang="en-US" sz="2000" b="1" dirty="0">
                <a:latin typeface="Tw Cen MT" panose="020B0602020104020603" pitchFamily="34" charset="0"/>
              </a:rPr>
              <a:t>British Journal of Nursing</a:t>
            </a:r>
            <a:r>
              <a:rPr lang="en-GB" altLang="en-US" sz="2000" dirty="0">
                <a:latin typeface="Tw Cen MT" panose="020B0602020104020603" pitchFamily="34" charset="0"/>
              </a:rPr>
              <a:t>, Vol.10, No.8, pp. 517-522</a:t>
            </a:r>
          </a:p>
          <a:p>
            <a:pPr eaLnBrk="1" hangingPunct="1">
              <a:lnSpc>
                <a:spcPct val="80000"/>
              </a:lnSpc>
            </a:pPr>
            <a:r>
              <a:rPr lang="en-GB" altLang="en-US" sz="2000" dirty="0" err="1">
                <a:latin typeface="Tw Cen MT" panose="020B0602020104020603" pitchFamily="34" charset="0"/>
              </a:rPr>
              <a:t>Kitson</a:t>
            </a:r>
            <a:r>
              <a:rPr lang="en-GB" altLang="en-US" sz="2000" dirty="0">
                <a:latin typeface="Tw Cen MT" panose="020B0602020104020603" pitchFamily="34" charset="0"/>
              </a:rPr>
              <a:t>, A., Harvey, G. and McCormack, B. (1998) ‘Enabling the implementation of evidence based practice: a conceptual framework’, </a:t>
            </a:r>
            <a:r>
              <a:rPr lang="en-GB" altLang="en-US" sz="2000" b="1" dirty="0">
                <a:latin typeface="Tw Cen MT" panose="020B0602020104020603" pitchFamily="34" charset="0"/>
              </a:rPr>
              <a:t>Quality in Health Care</a:t>
            </a:r>
            <a:r>
              <a:rPr lang="en-GB" altLang="en-US" sz="2000" dirty="0">
                <a:latin typeface="Tw Cen MT" panose="020B0602020104020603" pitchFamily="34" charset="0"/>
              </a:rPr>
              <a:t>, 7, pp. 149-158.</a:t>
            </a:r>
          </a:p>
          <a:p>
            <a:pPr eaLnBrk="1" hangingPunct="1">
              <a:lnSpc>
                <a:spcPct val="80000"/>
              </a:lnSpc>
            </a:pPr>
            <a:r>
              <a:rPr lang="en-GB" altLang="en-US" sz="2000" dirty="0">
                <a:latin typeface="Tw Cen MT" panose="020B0602020104020603" pitchFamily="34" charset="0"/>
              </a:rPr>
              <a:t>Needham, G. (2000) ‘Research and practice: making a difference’ in </a:t>
            </a:r>
            <a:r>
              <a:rPr lang="en-GB" altLang="en-US" sz="2000" dirty="0" err="1">
                <a:latin typeface="Tw Cen MT" panose="020B0602020104020603" pitchFamily="34" charset="0"/>
              </a:rPr>
              <a:t>Gomm</a:t>
            </a:r>
            <a:r>
              <a:rPr lang="en-GB" altLang="en-US" sz="2000" dirty="0">
                <a:latin typeface="Tw Cen MT" panose="020B0602020104020603" pitchFamily="34" charset="0"/>
              </a:rPr>
              <a:t>, R. and Davies, C. (eds) (2000) </a:t>
            </a:r>
            <a:r>
              <a:rPr lang="en-GB" altLang="en-US" sz="2000" b="1" dirty="0">
                <a:latin typeface="Tw Cen MT" panose="020B0602020104020603" pitchFamily="34" charset="0"/>
              </a:rPr>
              <a:t>Using Evidence in Health and Social Care</a:t>
            </a:r>
            <a:r>
              <a:rPr lang="en-GB" altLang="en-US" sz="2000" dirty="0">
                <a:latin typeface="Tw Cen MT" panose="020B0602020104020603" pitchFamily="34" charset="0"/>
              </a:rPr>
              <a:t>, London, Sage Publications/Open University.</a:t>
            </a:r>
          </a:p>
          <a:p>
            <a:pPr>
              <a:lnSpc>
                <a:spcPct val="80000"/>
              </a:lnSpc>
            </a:pPr>
            <a:r>
              <a:rPr lang="en-GB" sz="2000" dirty="0">
                <a:latin typeface="Tw Cen MT" panose="020B0602020104020603" pitchFamily="34" charset="0"/>
                <a:hlinkClick r:id="rId3"/>
              </a:rPr>
              <a:t>https://www.bing.com/videos/search?q=evidence+based+practice+in+health&amp;&amp;view=detail&amp;mid=B40B228DE6130896C17BB40B228DE6130896C17B&amp;&amp;FORM=VRDGAR</a:t>
            </a:r>
            <a:r>
              <a:rPr lang="en-GB" sz="2000" dirty="0">
                <a:latin typeface="Tw Cen MT" panose="020B0602020104020603" pitchFamily="34" charset="0"/>
              </a:rPr>
              <a:t> </a:t>
            </a:r>
          </a:p>
          <a:p>
            <a:pPr eaLnBrk="1" hangingPunct="1">
              <a:lnSpc>
                <a:spcPct val="80000"/>
              </a:lnSpc>
            </a:pPr>
            <a:endParaRPr lang="en-GB" altLang="en-US" sz="1400" dirty="0"/>
          </a:p>
        </p:txBody>
      </p:sp>
      <p:sp>
        <p:nvSpPr>
          <p:cNvPr id="2" name="Footer Placeholder 1">
            <a:extLst>
              <a:ext uri="{FF2B5EF4-FFF2-40B4-BE49-F238E27FC236}">
                <a16:creationId xmlns:a16="http://schemas.microsoft.com/office/drawing/2014/main" id="{7336D4B6-32E1-4A02-8C5F-EADCF3FEFB65}"/>
              </a:ext>
            </a:extLst>
          </p:cNvPr>
          <p:cNvSpPr>
            <a:spLocks noGrp="1"/>
          </p:cNvSpPr>
          <p:nvPr>
            <p:ph type="ftr" sz="quarter" idx="11"/>
          </p:nvPr>
        </p:nvSpPr>
        <p:spPr/>
        <p:txBody>
          <a:bodyPr/>
          <a:lstStyle/>
          <a:p>
            <a:r>
              <a:rPr lang="en-GB"/>
              <a:t>Created by Tayo Alebiosu</a:t>
            </a:r>
          </a:p>
        </p:txBody>
      </p:sp>
    </p:spTree>
    <p:extLst>
      <p:ext uri="{BB962C8B-B14F-4D97-AF65-F5344CB8AC3E}">
        <p14:creationId xmlns:p14="http://schemas.microsoft.com/office/powerpoint/2010/main" val="152115885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2595563" y="288925"/>
            <a:ext cx="7734300" cy="1143000"/>
          </a:xfrm>
        </p:spPr>
        <p:txBody>
          <a:bodyPr/>
          <a:lstStyle/>
          <a:p>
            <a:pPr>
              <a:defRPr/>
            </a:pPr>
            <a:r>
              <a:rPr lang="en-GB" sz="3600" dirty="0">
                <a:solidFill>
                  <a:schemeClr val="tx2">
                    <a:satMod val="200000"/>
                  </a:schemeClr>
                </a:solidFill>
              </a:rPr>
              <a:t>User/patient perspectives</a:t>
            </a:r>
          </a:p>
        </p:txBody>
      </p:sp>
      <p:sp>
        <p:nvSpPr>
          <p:cNvPr id="17411" name="Rectangle 3"/>
          <p:cNvSpPr>
            <a:spLocks noGrp="1" noChangeArrowheads="1"/>
          </p:cNvSpPr>
          <p:nvPr>
            <p:ph idx="1"/>
          </p:nvPr>
        </p:nvSpPr>
        <p:spPr>
          <a:xfrm>
            <a:off x="2379664" y="2060575"/>
            <a:ext cx="8105775" cy="4464050"/>
          </a:xfrm>
        </p:spPr>
        <p:txBody>
          <a:bodyPr/>
          <a:lstStyle/>
          <a:p>
            <a:pPr eaLnBrk="1" hangingPunct="1">
              <a:lnSpc>
                <a:spcPct val="90000"/>
              </a:lnSpc>
            </a:pPr>
            <a:r>
              <a:rPr lang="en-GB" altLang="en-US" sz="2400" i="1"/>
              <a:t>‘It is not only practitioners who need to know about the latest evidence of the effectiveness of treatments and services. Service users need this information in order to make their own choices based on the research evidence and a whole range of other complex factors, some of which will be unique to them’  </a:t>
            </a:r>
            <a:r>
              <a:rPr lang="en-GB" altLang="en-US" sz="2400"/>
              <a:t>(Needham, 2000, p.144)</a:t>
            </a:r>
          </a:p>
          <a:p>
            <a:pPr eaLnBrk="1" hangingPunct="1">
              <a:lnSpc>
                <a:spcPct val="90000"/>
              </a:lnSpc>
            </a:pPr>
            <a:r>
              <a:rPr lang="en-GB" altLang="en-US" sz="2400"/>
              <a:t>A well informed patient may change the practice of the health professional and information can change the patient-practitioner relationship from one in which the patient passively accepts advice to one in which the patient becomes a partner in shared decision-making (Needham, 2000)</a:t>
            </a:r>
          </a:p>
        </p:txBody>
      </p:sp>
      <p:sp>
        <p:nvSpPr>
          <p:cNvPr id="2" name="Footer Placeholder 1">
            <a:extLst>
              <a:ext uri="{FF2B5EF4-FFF2-40B4-BE49-F238E27FC236}">
                <a16:creationId xmlns:a16="http://schemas.microsoft.com/office/drawing/2014/main" id="{4C880442-924A-4594-AC31-5FB53E00F7A8}"/>
              </a:ext>
            </a:extLst>
          </p:cNvPr>
          <p:cNvSpPr>
            <a:spLocks noGrp="1"/>
          </p:cNvSpPr>
          <p:nvPr>
            <p:ph type="ftr" sz="quarter" idx="11"/>
          </p:nvPr>
        </p:nvSpPr>
        <p:spPr/>
        <p:txBody>
          <a:bodyPr/>
          <a:lstStyle/>
          <a:p>
            <a:r>
              <a:rPr lang="en-GB"/>
              <a:t>Created by Tayo Alebiosu</a:t>
            </a:r>
          </a:p>
        </p:txBody>
      </p:sp>
    </p:spTree>
    <p:extLst>
      <p:ext uri="{BB962C8B-B14F-4D97-AF65-F5344CB8AC3E}">
        <p14:creationId xmlns:p14="http://schemas.microsoft.com/office/powerpoint/2010/main" val="239917049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7" name="Rectangle 5"/>
          <p:cNvSpPr>
            <a:spLocks noGrp="1" noChangeArrowheads="1"/>
          </p:cNvSpPr>
          <p:nvPr>
            <p:ph type="title"/>
          </p:nvPr>
        </p:nvSpPr>
        <p:spPr/>
        <p:txBody>
          <a:bodyPr/>
          <a:lstStyle/>
          <a:p>
            <a:pPr>
              <a:defRPr/>
            </a:pPr>
            <a:r>
              <a:rPr lang="en-GB">
                <a:solidFill>
                  <a:schemeClr val="tx2">
                    <a:satMod val="200000"/>
                  </a:schemeClr>
                </a:solidFill>
              </a:rPr>
              <a:t>User/patient perspectives</a:t>
            </a:r>
          </a:p>
        </p:txBody>
      </p:sp>
      <p:sp>
        <p:nvSpPr>
          <p:cNvPr id="16387" name="Rectangle 6"/>
          <p:cNvSpPr>
            <a:spLocks noGrp="1" noChangeArrowheads="1"/>
          </p:cNvSpPr>
          <p:nvPr>
            <p:ph idx="1"/>
          </p:nvPr>
        </p:nvSpPr>
        <p:spPr>
          <a:xfrm>
            <a:off x="2379663" y="1593850"/>
            <a:ext cx="7359650" cy="4859338"/>
          </a:xfrm>
        </p:spPr>
        <p:txBody>
          <a:bodyPr/>
          <a:lstStyle/>
          <a:p>
            <a:pPr eaLnBrk="1" hangingPunct="1">
              <a:lnSpc>
                <a:spcPct val="90000"/>
              </a:lnSpc>
              <a:buFontTx/>
              <a:buNone/>
            </a:pPr>
            <a:r>
              <a:rPr lang="en-GB" altLang="en-US" sz="4400" i="1"/>
              <a:t>‘…past experience, individual beliefs, family/peer pressure or greater access to information may lead patients to request a particular intervention…’ </a:t>
            </a:r>
            <a:r>
              <a:rPr lang="en-GB" altLang="en-US" sz="4400"/>
              <a:t>(Closs &amp; Cheater, 1999)</a:t>
            </a:r>
            <a:endParaRPr lang="en-GB" altLang="en-US" sz="4400" i="1"/>
          </a:p>
        </p:txBody>
      </p:sp>
      <p:sp>
        <p:nvSpPr>
          <p:cNvPr id="2" name="Footer Placeholder 1">
            <a:extLst>
              <a:ext uri="{FF2B5EF4-FFF2-40B4-BE49-F238E27FC236}">
                <a16:creationId xmlns:a16="http://schemas.microsoft.com/office/drawing/2014/main" id="{ECF6DB2E-2EFB-47A4-B6DF-99E79257095E}"/>
              </a:ext>
            </a:extLst>
          </p:cNvPr>
          <p:cNvSpPr>
            <a:spLocks noGrp="1"/>
          </p:cNvSpPr>
          <p:nvPr>
            <p:ph type="ftr" sz="quarter" idx="11"/>
          </p:nvPr>
        </p:nvSpPr>
        <p:spPr/>
        <p:txBody>
          <a:bodyPr/>
          <a:lstStyle/>
          <a:p>
            <a:r>
              <a:rPr lang="en-GB"/>
              <a:t>Created by Tayo Alebiosu</a:t>
            </a:r>
          </a:p>
        </p:txBody>
      </p:sp>
    </p:spTree>
    <p:extLst>
      <p:ext uri="{BB962C8B-B14F-4D97-AF65-F5344CB8AC3E}">
        <p14:creationId xmlns:p14="http://schemas.microsoft.com/office/powerpoint/2010/main" val="263431787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6CAF0474-AD41-4BB8-8A42-11C17185AA66}"/>
              </a:ext>
            </a:extLst>
          </p:cNvPr>
          <p:cNvSpPr/>
          <p:nvPr/>
        </p:nvSpPr>
        <p:spPr>
          <a:xfrm>
            <a:off x="7287905" y="2162352"/>
            <a:ext cx="4176215" cy="4413585"/>
          </a:xfrm>
          <a:prstGeom prst="round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b="1" dirty="0">
                <a:solidFill>
                  <a:schemeClr val="tx1"/>
                </a:solidFill>
                <a:latin typeface="Tw Cen MT" panose="020B0602020104020603" pitchFamily="34" charset="0"/>
              </a:rPr>
              <a:t>Activity</a:t>
            </a:r>
          </a:p>
          <a:p>
            <a:pPr algn="ctr"/>
            <a:r>
              <a:rPr lang="en-GB" sz="2400" b="1" dirty="0">
                <a:solidFill>
                  <a:schemeClr val="tx1"/>
                </a:solidFill>
                <a:latin typeface="Tw Cen MT" panose="020B0602020104020603" pitchFamily="34" charset="0"/>
              </a:rPr>
              <a:t>Read and summarise the article</a:t>
            </a:r>
          </a:p>
          <a:p>
            <a:pPr algn="ctr"/>
            <a:endParaRPr lang="en-GB" sz="2400" b="1" dirty="0">
              <a:solidFill>
                <a:schemeClr val="tx1"/>
              </a:solidFill>
              <a:latin typeface="Tw Cen MT" panose="020B0602020104020603" pitchFamily="34" charset="0"/>
            </a:endParaRPr>
          </a:p>
          <a:p>
            <a:pPr algn="ctr"/>
            <a:r>
              <a:rPr lang="en-GB" sz="2400" b="1" dirty="0">
                <a:solidFill>
                  <a:schemeClr val="tx1"/>
                </a:solidFill>
                <a:latin typeface="Tw Cen MT" panose="020B0602020104020603" pitchFamily="34" charset="0"/>
              </a:rPr>
              <a:t>Why Research Matters</a:t>
            </a:r>
          </a:p>
          <a:p>
            <a:pPr algn="ctr"/>
            <a:r>
              <a:rPr lang="en-GB" sz="2400" b="1" dirty="0">
                <a:solidFill>
                  <a:schemeClr val="tx1"/>
                </a:solidFill>
                <a:latin typeface="Tw Cen MT" panose="020B0602020104020603" pitchFamily="34" charset="0"/>
              </a:rPr>
              <a:t>Research changed my life</a:t>
            </a:r>
          </a:p>
          <a:p>
            <a:pPr algn="ctr"/>
            <a:r>
              <a:rPr lang="en-GB" sz="2400" b="1" dirty="0">
                <a:solidFill>
                  <a:schemeClr val="tx1"/>
                </a:solidFill>
                <a:latin typeface="Tw Cen MT" panose="020B0602020104020603" pitchFamily="34" charset="0"/>
              </a:rPr>
              <a:t>Patient experience </a:t>
            </a:r>
          </a:p>
        </p:txBody>
      </p:sp>
      <p:pic>
        <p:nvPicPr>
          <p:cNvPr id="5" name="Picture 4">
            <a:extLst>
              <a:ext uri="{FF2B5EF4-FFF2-40B4-BE49-F238E27FC236}">
                <a16:creationId xmlns:a16="http://schemas.microsoft.com/office/drawing/2014/main" id="{94CD458B-66CD-4D11-B72D-24E9455E6080}"/>
              </a:ext>
            </a:extLst>
          </p:cNvPr>
          <p:cNvPicPr>
            <a:picLocks noChangeAspect="1"/>
          </p:cNvPicPr>
          <p:nvPr/>
        </p:nvPicPr>
        <p:blipFill>
          <a:blip r:embed="rId2"/>
          <a:stretch>
            <a:fillRect/>
          </a:stretch>
        </p:blipFill>
        <p:spPr>
          <a:xfrm>
            <a:off x="7118624" y="1772574"/>
            <a:ext cx="1461945" cy="1461945"/>
          </a:xfrm>
          <a:prstGeom prst="rect">
            <a:avLst/>
          </a:prstGeom>
        </p:spPr>
      </p:pic>
      <p:pic>
        <p:nvPicPr>
          <p:cNvPr id="6" name="Picture 5">
            <a:extLst>
              <a:ext uri="{FF2B5EF4-FFF2-40B4-BE49-F238E27FC236}">
                <a16:creationId xmlns:a16="http://schemas.microsoft.com/office/drawing/2014/main" id="{178FEAD3-7F3D-4599-91B9-F18D8DC3A293}"/>
              </a:ext>
            </a:extLst>
          </p:cNvPr>
          <p:cNvPicPr>
            <a:picLocks noChangeAspect="1"/>
          </p:cNvPicPr>
          <p:nvPr/>
        </p:nvPicPr>
        <p:blipFill>
          <a:blip r:embed="rId3"/>
          <a:stretch>
            <a:fillRect/>
          </a:stretch>
        </p:blipFill>
        <p:spPr>
          <a:xfrm>
            <a:off x="6691952" y="1050228"/>
            <a:ext cx="2042337" cy="536494"/>
          </a:xfrm>
          <a:prstGeom prst="rect">
            <a:avLst/>
          </a:prstGeom>
        </p:spPr>
      </p:pic>
      <p:sp>
        <p:nvSpPr>
          <p:cNvPr id="2" name="Footer Placeholder 1">
            <a:extLst>
              <a:ext uri="{FF2B5EF4-FFF2-40B4-BE49-F238E27FC236}">
                <a16:creationId xmlns:a16="http://schemas.microsoft.com/office/drawing/2014/main" id="{0937FD23-1C54-4CE0-A8E2-9B728D837B72}"/>
              </a:ext>
            </a:extLst>
          </p:cNvPr>
          <p:cNvSpPr>
            <a:spLocks noGrp="1"/>
          </p:cNvSpPr>
          <p:nvPr>
            <p:ph type="ftr" sz="quarter" idx="11"/>
          </p:nvPr>
        </p:nvSpPr>
        <p:spPr/>
        <p:txBody>
          <a:bodyPr/>
          <a:lstStyle/>
          <a:p>
            <a:r>
              <a:rPr lang="en-GB"/>
              <a:t>Created by Tayo Alebiosu</a:t>
            </a:r>
          </a:p>
        </p:txBody>
      </p:sp>
    </p:spTree>
    <p:extLst>
      <p:ext uri="{BB962C8B-B14F-4D97-AF65-F5344CB8AC3E}">
        <p14:creationId xmlns:p14="http://schemas.microsoft.com/office/powerpoint/2010/main" val="15038431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362229A-E466-4DF8-B4A6-85228C7B3065}"/>
              </a:ext>
            </a:extLst>
          </p:cNvPr>
          <p:cNvPicPr>
            <a:picLocks noChangeAspect="1"/>
          </p:cNvPicPr>
          <p:nvPr/>
        </p:nvPicPr>
        <p:blipFill>
          <a:blip r:embed="rId2"/>
          <a:stretch>
            <a:fillRect/>
          </a:stretch>
        </p:blipFill>
        <p:spPr>
          <a:xfrm>
            <a:off x="8773689" y="2431046"/>
            <a:ext cx="1995907" cy="1995907"/>
          </a:xfrm>
          <a:prstGeom prst="rect">
            <a:avLst/>
          </a:prstGeom>
        </p:spPr>
      </p:pic>
      <p:sp>
        <p:nvSpPr>
          <p:cNvPr id="2" name="Oval 1">
            <a:extLst>
              <a:ext uri="{FF2B5EF4-FFF2-40B4-BE49-F238E27FC236}">
                <a16:creationId xmlns:a16="http://schemas.microsoft.com/office/drawing/2014/main" id="{175DF493-C119-42A9-A3BD-448E000A3526}"/>
              </a:ext>
            </a:extLst>
          </p:cNvPr>
          <p:cNvSpPr/>
          <p:nvPr/>
        </p:nvSpPr>
        <p:spPr>
          <a:xfrm>
            <a:off x="371061" y="556591"/>
            <a:ext cx="7735709" cy="5816913"/>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3600" b="1" i="0" u="none" strike="noStrike" kern="1200" cap="none" spc="0" normalizeH="0" baseline="0" noProof="0" dirty="0">
                <a:ln>
                  <a:noFill/>
                </a:ln>
                <a:solidFill>
                  <a:srgbClr val="0070C0"/>
                </a:solidFill>
                <a:effectLst/>
                <a:uLnTx/>
                <a:uFillTx/>
                <a:latin typeface="Tw Cen MT" panose="020B0602020104020603" pitchFamily="34" charset="0"/>
                <a:ea typeface="+mn-ea"/>
                <a:cs typeface="+mn-cs"/>
              </a:rPr>
              <a:t>Starter activity</a:t>
            </a:r>
          </a:p>
          <a:p>
            <a:pPr marL="571500" marR="0" lvl="0" indent="-571500" algn="ctr"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3600" b="1" i="0" u="none" strike="noStrike" kern="1200" cap="none" spc="0" normalizeH="0" baseline="0" noProof="0" dirty="0">
                <a:ln>
                  <a:noFill/>
                </a:ln>
                <a:solidFill>
                  <a:prstClr val="black"/>
                </a:solidFill>
                <a:effectLst/>
                <a:uLnTx/>
                <a:uFillTx/>
                <a:latin typeface="Tw Cen MT" panose="020B0602020104020603" pitchFamily="34" charset="0"/>
                <a:ea typeface="+mn-ea"/>
                <a:cs typeface="+mn-cs"/>
              </a:rPr>
              <a:t>What is research?</a:t>
            </a:r>
          </a:p>
          <a:p>
            <a:pPr marL="571500" marR="0" lvl="0" indent="-571500" algn="ctr"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3600" b="1" i="0" u="none" strike="noStrike" kern="1200" cap="none" spc="0" normalizeH="0" baseline="0" noProof="0" dirty="0">
                <a:ln>
                  <a:noFill/>
                </a:ln>
                <a:solidFill>
                  <a:prstClr val="black"/>
                </a:solidFill>
                <a:effectLst/>
                <a:uLnTx/>
                <a:uFillTx/>
                <a:latin typeface="Tw Cen MT" panose="020B0602020104020603" pitchFamily="34" charset="0"/>
                <a:ea typeface="+mn-ea"/>
                <a:cs typeface="+mn-cs"/>
              </a:rPr>
              <a:t>Why do we need research?</a:t>
            </a:r>
          </a:p>
        </p:txBody>
      </p:sp>
      <p:sp>
        <p:nvSpPr>
          <p:cNvPr id="3" name="Flowchart: Sequential Access Storage 2">
            <a:extLst>
              <a:ext uri="{FF2B5EF4-FFF2-40B4-BE49-F238E27FC236}">
                <a16:creationId xmlns:a16="http://schemas.microsoft.com/office/drawing/2014/main" id="{8443D9B0-7369-4953-ACBB-7A7812087F58}"/>
              </a:ext>
            </a:extLst>
          </p:cNvPr>
          <p:cNvSpPr/>
          <p:nvPr/>
        </p:nvSpPr>
        <p:spPr>
          <a:xfrm rot="20381802">
            <a:off x="7911548" y="1437133"/>
            <a:ext cx="3180522" cy="993913"/>
          </a:xfrm>
          <a:prstGeom prst="flowChartMagneticTape">
            <a:avLst/>
          </a:prstGeom>
          <a:solidFill>
            <a:schemeClr val="accent5">
              <a:lumMod val="60000"/>
              <a:lumOff val="40000"/>
            </a:schemeClr>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i="1" dirty="0">
                <a:solidFill>
                  <a:schemeClr val="tx1"/>
                </a:solidFill>
                <a:latin typeface="Candara" panose="020E0502030303020204" pitchFamily="34" charset="0"/>
              </a:rPr>
              <a:t>10 minutes</a:t>
            </a:r>
          </a:p>
        </p:txBody>
      </p:sp>
      <p:sp>
        <p:nvSpPr>
          <p:cNvPr id="5" name="Footer Placeholder 4">
            <a:extLst>
              <a:ext uri="{FF2B5EF4-FFF2-40B4-BE49-F238E27FC236}">
                <a16:creationId xmlns:a16="http://schemas.microsoft.com/office/drawing/2014/main" id="{16E885EC-C064-4E60-9A19-157479B8B9F2}"/>
              </a:ext>
            </a:extLst>
          </p:cNvPr>
          <p:cNvSpPr>
            <a:spLocks noGrp="1"/>
          </p:cNvSpPr>
          <p:nvPr>
            <p:ph type="ftr" sz="quarter" idx="11"/>
          </p:nvPr>
        </p:nvSpPr>
        <p:spPr/>
        <p:txBody>
          <a:bodyPr/>
          <a:lstStyle/>
          <a:p>
            <a:r>
              <a:rPr lang="en-GB"/>
              <a:t>Created by Tayo Alebiosu</a:t>
            </a:r>
          </a:p>
        </p:txBody>
      </p:sp>
    </p:spTree>
    <p:extLst>
      <p:ext uri="{BB962C8B-B14F-4D97-AF65-F5344CB8AC3E}">
        <p14:creationId xmlns:p14="http://schemas.microsoft.com/office/powerpoint/2010/main" val="37890676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9">
            <a:extLst>
              <a:ext uri="{FF2B5EF4-FFF2-40B4-BE49-F238E27FC236}">
                <a16:creationId xmlns:a16="http://schemas.microsoft.com/office/drawing/2014/main" id="{1500B4A4-B1F1-41EA-886A-B8A210DBCA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5E55A99C-0BDC-4DBE-8E40-9FA66F629F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89634"/>
            <a:ext cx="722376" cy="5071110"/>
          </a:xfrm>
          <a:prstGeom prst="rect">
            <a:avLst/>
          </a:prstGeom>
          <a:solidFill>
            <a:srgbClr val="4C5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4" name="Straight Connector 13">
            <a:extLst>
              <a:ext uri="{FF2B5EF4-FFF2-40B4-BE49-F238E27FC236}">
                <a16:creationId xmlns:a16="http://schemas.microsoft.com/office/drawing/2014/main" id="{5D1CEE39-A6DC-4DE0-9789-206F1A9888B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26744" y="889634"/>
            <a:ext cx="0" cy="507492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C7A71E44-FBB7-4A1C-AA39-8B0E00061461}"/>
              </a:ext>
            </a:extLst>
          </p:cNvPr>
          <p:cNvPicPr>
            <a:picLocks/>
          </p:cNvPicPr>
          <p:nvPr/>
        </p:nvPicPr>
        <p:blipFill>
          <a:blip r:embed="rId2"/>
          <a:stretch>
            <a:fillRect/>
          </a:stretch>
        </p:blipFill>
        <p:spPr>
          <a:xfrm>
            <a:off x="722376" y="302292"/>
            <a:ext cx="11135443" cy="6586330"/>
          </a:xfrm>
          <a:prstGeom prst="rect">
            <a:avLst/>
          </a:prstGeom>
        </p:spPr>
      </p:pic>
      <p:sp>
        <p:nvSpPr>
          <p:cNvPr id="2" name="Footer Placeholder 1">
            <a:extLst>
              <a:ext uri="{FF2B5EF4-FFF2-40B4-BE49-F238E27FC236}">
                <a16:creationId xmlns:a16="http://schemas.microsoft.com/office/drawing/2014/main" id="{E2BBDF8B-0351-414C-92F7-9ED99EB47479}"/>
              </a:ext>
            </a:extLst>
          </p:cNvPr>
          <p:cNvSpPr>
            <a:spLocks noGrp="1"/>
          </p:cNvSpPr>
          <p:nvPr>
            <p:ph type="ftr" sz="quarter" idx="11"/>
          </p:nvPr>
        </p:nvSpPr>
        <p:spPr/>
        <p:txBody>
          <a:bodyPr/>
          <a:lstStyle/>
          <a:p>
            <a:r>
              <a:rPr lang="en-GB"/>
              <a:t>Created by Tayo Alebiosu</a:t>
            </a:r>
          </a:p>
        </p:txBody>
      </p:sp>
    </p:spTree>
    <p:extLst>
      <p:ext uri="{BB962C8B-B14F-4D97-AF65-F5344CB8AC3E}">
        <p14:creationId xmlns:p14="http://schemas.microsoft.com/office/powerpoint/2010/main" val="28225701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CFFCE5A-FDAA-4C43-832B-E4D1C4D74E91}"/>
              </a:ext>
            </a:extLst>
          </p:cNvPr>
          <p:cNvSpPr/>
          <p:nvPr/>
        </p:nvSpPr>
        <p:spPr>
          <a:xfrm>
            <a:off x="554348" y="689509"/>
            <a:ext cx="10307541" cy="4308872"/>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3200" b="1" i="0" u="none" strike="noStrike" kern="1200" cap="none" spc="0" normalizeH="0" baseline="0" noProof="0" dirty="0">
                <a:ln>
                  <a:noFill/>
                </a:ln>
                <a:solidFill>
                  <a:srgbClr val="00B0F0"/>
                </a:solidFill>
                <a:effectLst>
                  <a:outerShdw blurRad="38100" dist="38100" dir="2700000" algn="tl">
                    <a:srgbClr val="000000">
                      <a:alpha val="43137"/>
                    </a:srgbClr>
                  </a:outerShdw>
                </a:effectLst>
                <a:uLnTx/>
                <a:uFillTx/>
                <a:latin typeface="Tw Cen MT" panose="020B0602020104020603" pitchFamily="34" charset="0"/>
                <a:ea typeface="+mn-ea"/>
                <a:cs typeface="+mn-cs"/>
              </a:rPr>
              <a:t>Research?</a:t>
            </a:r>
          </a:p>
          <a:p>
            <a:pPr marL="457200" marR="0" lvl="0"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3200" b="0" i="0" u="none" strike="noStrike" kern="1200" cap="none" spc="0" normalizeH="0" baseline="0" noProof="0" dirty="0">
                <a:ln>
                  <a:noFill/>
                </a:ln>
                <a:solidFill>
                  <a:prstClr val="black"/>
                </a:solidFill>
                <a:effectLst/>
                <a:uLnTx/>
                <a:uFillTx/>
                <a:latin typeface="Tw Cen MT" panose="020B0602020104020603" pitchFamily="34" charset="0"/>
                <a:ea typeface="+mn-ea"/>
                <a:cs typeface="+mn-cs"/>
              </a:rPr>
              <a:t>Research is a term used for any kind of investigation that is intended to uncover interesting or new facts</a:t>
            </a:r>
          </a:p>
          <a:p>
            <a:pPr marL="457200" marR="0" lvl="0"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3200" b="0" i="0" u="none" strike="noStrike" kern="1200" cap="none" spc="0" normalizeH="0" baseline="0" noProof="0" dirty="0">
                <a:ln>
                  <a:noFill/>
                </a:ln>
                <a:solidFill>
                  <a:prstClr val="black"/>
                </a:solidFill>
                <a:effectLst/>
                <a:highlight>
                  <a:srgbClr val="00FFFF"/>
                </a:highlight>
                <a:uLnTx/>
                <a:uFillTx/>
                <a:latin typeface="Tw Cen MT" panose="020B0602020104020603" pitchFamily="34" charset="0"/>
                <a:ea typeface="+mn-ea"/>
                <a:cs typeface="+mn-cs"/>
              </a:rPr>
              <a:t>Research methods </a:t>
            </a:r>
            <a:r>
              <a:rPr kumimoji="0" lang="en-GB" sz="3200" b="0" i="0" u="none" strike="noStrike" kern="1200" cap="none" spc="0" normalizeH="0" baseline="0" noProof="0" dirty="0">
                <a:ln>
                  <a:noFill/>
                </a:ln>
                <a:solidFill>
                  <a:prstClr val="black"/>
                </a:solidFill>
                <a:effectLst/>
                <a:uLnTx/>
                <a:uFillTx/>
                <a:latin typeface="Tw Cen MT" panose="020B0602020104020603" pitchFamily="34" charset="0"/>
                <a:ea typeface="+mn-ea"/>
                <a:cs typeface="+mn-cs"/>
              </a:rPr>
              <a:t>are the techniques used to do research</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3200" b="0" i="0" u="none" strike="noStrike" kern="1200" cap="none" spc="0" normalizeH="0" baseline="0" noProof="0" dirty="0">
              <a:ln>
                <a:noFill/>
              </a:ln>
              <a:solidFill>
                <a:prstClr val="black"/>
              </a:solidFill>
              <a:effectLst/>
              <a:uLnTx/>
              <a:uFillTx/>
              <a:latin typeface="Tw Cen MT" panose="020B0602020104020603" pitchFamily="34" charset="0"/>
              <a:ea typeface="+mn-ea"/>
              <a:cs typeface="+mn-cs"/>
            </a:endParaRPr>
          </a:p>
          <a:p>
            <a:pPr marL="457200" marR="0" lvl="1" indent="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GB" sz="3200" b="0" i="0" u="none" strike="noStrike" kern="1200" cap="none" spc="0" normalizeH="0" baseline="0" noProof="0" dirty="0">
                <a:ln>
                  <a:noFill/>
                </a:ln>
                <a:solidFill>
                  <a:prstClr val="black"/>
                </a:solidFill>
                <a:effectLst/>
                <a:uLnTx/>
                <a:uFillTx/>
                <a:latin typeface="Tw Cen MT" panose="020B0602020104020603" pitchFamily="34" charset="0"/>
                <a:ea typeface="+mn-ea"/>
                <a:cs typeface="+mn-cs"/>
              </a:rPr>
              <a:t>Why do we conduct research?</a:t>
            </a:r>
          </a:p>
          <a:p>
            <a:pPr marL="457200" marR="0" lvl="1" indent="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GB" sz="3200" b="0" i="0" u="none" strike="noStrike" kern="1200" cap="none" spc="0" normalizeH="0" baseline="0" noProof="0" dirty="0">
                <a:ln>
                  <a:noFill/>
                </a:ln>
                <a:solidFill>
                  <a:prstClr val="black"/>
                </a:solidFill>
                <a:effectLst/>
                <a:uLnTx/>
                <a:uFillTx/>
                <a:latin typeface="Tw Cen MT" panose="020B0602020104020603" pitchFamily="34" charset="0"/>
                <a:ea typeface="+mn-ea"/>
                <a:cs typeface="+mn-cs"/>
              </a:rPr>
              <a:t>What method of research do you carry out everyday? </a:t>
            </a:r>
          </a:p>
          <a:p>
            <a:pPr marL="457200" marR="0" lvl="1" indent="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GB" sz="3200" b="0" i="0" u="none" strike="noStrike" kern="1200" cap="none" spc="0" normalizeH="0" baseline="0" noProof="0" dirty="0">
                <a:ln>
                  <a:noFill/>
                </a:ln>
                <a:solidFill>
                  <a:prstClr val="black"/>
                </a:solidFill>
                <a:effectLst/>
                <a:uLnTx/>
                <a:uFillTx/>
                <a:latin typeface="Tw Cen MT" panose="020B0602020104020603" pitchFamily="34" charset="0"/>
                <a:ea typeface="+mn-ea"/>
                <a:cs typeface="+mn-cs"/>
              </a:rPr>
              <a:t>What is the process you follow?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1028" name="Picture 4" descr="What is Research? - Purpose of Research">
            <a:extLst>
              <a:ext uri="{FF2B5EF4-FFF2-40B4-BE49-F238E27FC236}">
                <a16:creationId xmlns:a16="http://schemas.microsoft.com/office/drawing/2014/main" id="{064514EA-F5A1-4381-A2ED-0C03CA3E4F1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89633" y="4444942"/>
            <a:ext cx="4023944" cy="2011972"/>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a:extLst>
              <a:ext uri="{FF2B5EF4-FFF2-40B4-BE49-F238E27FC236}">
                <a16:creationId xmlns:a16="http://schemas.microsoft.com/office/drawing/2014/main" id="{1DC3FB1D-1E48-4474-A648-3B3EB340F5D9}"/>
              </a:ext>
            </a:extLst>
          </p:cNvPr>
          <p:cNvSpPr>
            <a:spLocks noGrp="1"/>
          </p:cNvSpPr>
          <p:nvPr>
            <p:ph type="ftr" sz="quarter" idx="11"/>
          </p:nvPr>
        </p:nvSpPr>
        <p:spPr/>
        <p:txBody>
          <a:bodyPr/>
          <a:lstStyle/>
          <a:p>
            <a:r>
              <a:rPr lang="en-GB"/>
              <a:t>Created by Tayo Alebiosu</a:t>
            </a:r>
          </a:p>
        </p:txBody>
      </p:sp>
    </p:spTree>
    <p:extLst>
      <p:ext uri="{BB962C8B-B14F-4D97-AF65-F5344CB8AC3E}">
        <p14:creationId xmlns:p14="http://schemas.microsoft.com/office/powerpoint/2010/main" val="38526530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Content Placeholder 2">
            <a:extLst>
              <a:ext uri="{FF2B5EF4-FFF2-40B4-BE49-F238E27FC236}">
                <a16:creationId xmlns:a16="http://schemas.microsoft.com/office/drawing/2014/main" id="{72E18CD2-2F00-44AA-A63E-E00DE118DC75}"/>
              </a:ext>
            </a:extLst>
          </p:cNvPr>
          <p:cNvSpPr>
            <a:spLocks noGrp="1"/>
          </p:cNvSpPr>
          <p:nvPr>
            <p:ph idx="1"/>
          </p:nvPr>
        </p:nvSpPr>
        <p:spPr>
          <a:xfrm>
            <a:off x="834886" y="238539"/>
            <a:ext cx="11039061" cy="5717701"/>
          </a:xfrm>
        </p:spPr>
        <p:txBody>
          <a:bodyPr>
            <a:noAutofit/>
          </a:bodyPr>
          <a:lstStyle/>
          <a:p>
            <a:pPr marL="0" indent="0" algn="ctr" eaLnBrk="1" hangingPunct="1">
              <a:buNone/>
            </a:pPr>
            <a:r>
              <a:rPr lang="en-US" altLang="en-US" sz="3600" b="1" dirty="0">
                <a:solidFill>
                  <a:srgbClr val="0000FF"/>
                </a:solidFill>
                <a:latin typeface="Tw Cen MT" panose="020B0602020104020603" pitchFamily="34" charset="0"/>
                <a:cs typeface="Times New Roman" panose="02020603050405020304" pitchFamily="18" charset="0"/>
              </a:rPr>
              <a:t>Research….cont.</a:t>
            </a:r>
          </a:p>
          <a:p>
            <a:pPr marL="0" indent="0" algn="ctr" eaLnBrk="1" hangingPunct="1">
              <a:buNone/>
            </a:pPr>
            <a:endParaRPr lang="en-US" altLang="en-US" sz="3600" b="1" dirty="0">
              <a:solidFill>
                <a:srgbClr val="0000FF"/>
              </a:solidFill>
              <a:latin typeface="Tw Cen MT" panose="020B0602020104020603" pitchFamily="34" charset="0"/>
              <a:cs typeface="Times New Roman" panose="02020603050405020304" pitchFamily="18" charset="0"/>
            </a:endParaRPr>
          </a:p>
          <a:p>
            <a:r>
              <a:rPr lang="en-US" altLang="en-US" sz="3200" dirty="0">
                <a:latin typeface="Tw Cen MT" panose="020B0602020104020603" pitchFamily="34" charset="0"/>
                <a:cs typeface="Times New Roman" panose="02020603050405020304" pitchFamily="18" charset="0"/>
              </a:rPr>
              <a:t>Research refers to a search for knowledge</a:t>
            </a:r>
          </a:p>
          <a:p>
            <a:pPr eaLnBrk="1" hangingPunct="1"/>
            <a:r>
              <a:rPr lang="en-US" altLang="en-US" sz="3200" dirty="0">
                <a:latin typeface="Tw Cen MT" panose="020B0602020104020603" pitchFamily="34" charset="0"/>
                <a:cs typeface="Times New Roman" panose="02020603050405020304" pitchFamily="18" charset="0"/>
              </a:rPr>
              <a:t>Research means  a scientific and systematic search for pertinent information on a specific topic</a:t>
            </a:r>
          </a:p>
          <a:p>
            <a:pPr eaLnBrk="1" hangingPunct="1"/>
            <a:r>
              <a:rPr lang="en-US" altLang="en-US" sz="3200" dirty="0">
                <a:latin typeface="Tw Cen MT" panose="020B0602020104020603" pitchFamily="34" charset="0"/>
                <a:cs typeface="Times New Roman" panose="02020603050405020304" pitchFamily="18" charset="0"/>
              </a:rPr>
              <a:t>In fact, research is an art of scientific investigation.</a:t>
            </a:r>
          </a:p>
          <a:p>
            <a:pPr eaLnBrk="1" hangingPunct="1"/>
            <a:r>
              <a:rPr lang="en-US" altLang="en-US" sz="3200" dirty="0">
                <a:latin typeface="Tw Cen MT" panose="020B0602020104020603" pitchFamily="34" charset="0"/>
                <a:cs typeface="Times New Roman" panose="02020603050405020304" pitchFamily="18" charset="0"/>
              </a:rPr>
              <a:t>The purpose of research is to discover answers to questions through the application of scientific procedures.</a:t>
            </a:r>
          </a:p>
        </p:txBody>
      </p:sp>
      <p:pic>
        <p:nvPicPr>
          <p:cNvPr id="5" name="Picture 4">
            <a:extLst>
              <a:ext uri="{FF2B5EF4-FFF2-40B4-BE49-F238E27FC236}">
                <a16:creationId xmlns:a16="http://schemas.microsoft.com/office/drawing/2014/main" id="{2DE93C56-7ABB-4512-BA52-FABB36EC7682}"/>
              </a:ext>
            </a:extLst>
          </p:cNvPr>
          <p:cNvPicPr>
            <a:picLocks noChangeAspect="1"/>
          </p:cNvPicPr>
          <p:nvPr/>
        </p:nvPicPr>
        <p:blipFill>
          <a:blip r:embed="rId3"/>
          <a:stretch>
            <a:fillRect/>
          </a:stretch>
        </p:blipFill>
        <p:spPr>
          <a:xfrm>
            <a:off x="0" y="4847423"/>
            <a:ext cx="2133123" cy="2010577"/>
          </a:xfrm>
          <a:prstGeom prst="rect">
            <a:avLst/>
          </a:prstGeom>
        </p:spPr>
      </p:pic>
      <p:sp>
        <p:nvSpPr>
          <p:cNvPr id="2" name="Footer Placeholder 1">
            <a:extLst>
              <a:ext uri="{FF2B5EF4-FFF2-40B4-BE49-F238E27FC236}">
                <a16:creationId xmlns:a16="http://schemas.microsoft.com/office/drawing/2014/main" id="{C264E922-399C-4641-9195-0820425D1C0B}"/>
              </a:ext>
            </a:extLst>
          </p:cNvPr>
          <p:cNvSpPr>
            <a:spLocks noGrp="1"/>
          </p:cNvSpPr>
          <p:nvPr>
            <p:ph type="ftr" sz="quarter" idx="11"/>
          </p:nvPr>
        </p:nvSpPr>
        <p:spPr/>
        <p:txBody>
          <a:bodyPr/>
          <a:lstStyle/>
          <a:p>
            <a:r>
              <a:rPr lang="en-GB"/>
              <a:t>Created by Tayo Alebiosu</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0" name="Rectangle 9">
            <a:extLst>
              <a:ext uri="{FF2B5EF4-FFF2-40B4-BE49-F238E27FC236}">
                <a16:creationId xmlns:a16="http://schemas.microsoft.com/office/drawing/2014/main" id="{095E159E-93CC-4F4E-854F-A73189132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1" name="Rectangle 11">
            <a:extLst>
              <a:ext uri="{FF2B5EF4-FFF2-40B4-BE49-F238E27FC236}">
                <a16:creationId xmlns:a16="http://schemas.microsoft.com/office/drawing/2014/main" id="{3CD1EA40-7116-4FCB-9369-70F29FAA91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6598763" cy="323398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C5AF7E3-0EB7-44B9-8D45-4851F103903B}"/>
              </a:ext>
            </a:extLst>
          </p:cNvPr>
          <p:cNvSpPr>
            <a:spLocks noGrp="1"/>
          </p:cNvSpPr>
          <p:nvPr>
            <p:ph type="title"/>
          </p:nvPr>
        </p:nvSpPr>
        <p:spPr>
          <a:xfrm>
            <a:off x="1166648" y="679927"/>
            <a:ext cx="5432114" cy="2270664"/>
          </a:xfrm>
        </p:spPr>
        <p:txBody>
          <a:bodyPr>
            <a:normAutofit/>
          </a:bodyPr>
          <a:lstStyle/>
          <a:p>
            <a:pPr algn="ctr"/>
            <a:r>
              <a:rPr lang="en-GB" b="1" i="1" dirty="0">
                <a:solidFill>
                  <a:srgbClr val="0070C0"/>
                </a:solidFill>
                <a:latin typeface="Tw Cen MT" panose="020B0602020104020603" pitchFamily="34" charset="0"/>
              </a:rPr>
              <a:t>How research changed my life:</a:t>
            </a:r>
            <a:br>
              <a:rPr lang="en-GB" b="1" dirty="0">
                <a:solidFill>
                  <a:srgbClr val="0070C0"/>
                </a:solidFill>
                <a:latin typeface="Tw Cen MT" panose="020B0602020104020603" pitchFamily="34" charset="0"/>
              </a:rPr>
            </a:br>
            <a:endParaRPr lang="en-GB" b="1" dirty="0">
              <a:solidFill>
                <a:srgbClr val="0070C0"/>
              </a:solidFill>
              <a:latin typeface="Tw Cen MT" panose="020B0602020104020603" pitchFamily="34" charset="0"/>
            </a:endParaRPr>
          </a:p>
        </p:txBody>
      </p:sp>
      <p:sp>
        <p:nvSpPr>
          <p:cNvPr id="42" name="Rectangle 13">
            <a:extLst>
              <a:ext uri="{FF2B5EF4-FFF2-40B4-BE49-F238E27FC236}">
                <a16:creationId xmlns:a16="http://schemas.microsoft.com/office/drawing/2014/main" id="{BF647E38-F93D-4661-8D77-CE13EEB65B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606972" cy="3233984"/>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43" name="Group 15">
            <a:extLst>
              <a:ext uri="{FF2B5EF4-FFF2-40B4-BE49-F238E27FC236}">
                <a16:creationId xmlns:a16="http://schemas.microsoft.com/office/drawing/2014/main" id="{8224D79E-4C7E-4A03-BC98-C11627ED478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88720" y="73152"/>
            <a:ext cx="1178966" cy="232963"/>
            <a:chOff x="7763256" y="73152"/>
            <a:chExt cx="1178966" cy="232963"/>
          </a:xfrm>
        </p:grpSpPr>
        <p:sp>
          <p:nvSpPr>
            <p:cNvPr id="17" name="Rectangle 64">
              <a:extLst>
                <a:ext uri="{FF2B5EF4-FFF2-40B4-BE49-F238E27FC236}">
                  <a16:creationId xmlns:a16="http://schemas.microsoft.com/office/drawing/2014/main" id="{84226CB9-AAE1-46B6-9936-1C5F161267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6307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Rectangle 66">
              <a:extLst>
                <a:ext uri="{FF2B5EF4-FFF2-40B4-BE49-F238E27FC236}">
                  <a16:creationId xmlns:a16="http://schemas.microsoft.com/office/drawing/2014/main" id="{8D742D28-AF83-4049-B1E5-3B8C63FC7F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6307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Rectangle 64">
              <a:extLst>
                <a:ext uri="{FF2B5EF4-FFF2-40B4-BE49-F238E27FC236}">
                  <a16:creationId xmlns:a16="http://schemas.microsoft.com/office/drawing/2014/main" id="{92B66613-362C-4881-A297-73A6D98629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38122"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 name="Rectangle 66">
              <a:extLst>
                <a:ext uri="{FF2B5EF4-FFF2-40B4-BE49-F238E27FC236}">
                  <a16:creationId xmlns:a16="http://schemas.microsoft.com/office/drawing/2014/main" id="{C095AE55-BD70-4677-8988-688DFA3A5E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38122"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1" name="Rectangle 64">
              <a:extLst>
                <a:ext uri="{FF2B5EF4-FFF2-40B4-BE49-F238E27FC236}">
                  <a16:creationId xmlns:a16="http://schemas.microsoft.com/office/drawing/2014/main" id="{53FC3E90-8A63-4152-92ED-8196DCBEB1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1316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 name="Rectangle 66">
              <a:extLst>
                <a:ext uri="{FF2B5EF4-FFF2-40B4-BE49-F238E27FC236}">
                  <a16:creationId xmlns:a16="http://schemas.microsoft.com/office/drawing/2014/main" id="{09E194FA-170D-410B-980F-656A0C00DC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1316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Rectangle 64">
              <a:extLst>
                <a:ext uri="{FF2B5EF4-FFF2-40B4-BE49-F238E27FC236}">
                  <a16:creationId xmlns:a16="http://schemas.microsoft.com/office/drawing/2014/main" id="{6C46A6E9-2503-4458-B643-A704F1D4B9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88211"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 name="Rectangle 66">
              <a:extLst>
                <a:ext uri="{FF2B5EF4-FFF2-40B4-BE49-F238E27FC236}">
                  <a16:creationId xmlns:a16="http://schemas.microsoft.com/office/drawing/2014/main" id="{90039F9D-222F-4D8E-B502-543BEEFCFC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88211"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 name="Rectangle 64">
              <a:extLst>
                <a:ext uri="{FF2B5EF4-FFF2-40B4-BE49-F238E27FC236}">
                  <a16:creationId xmlns:a16="http://schemas.microsoft.com/office/drawing/2014/main" id="{1543C8F8-F06A-4F56-A1C8-380B309B95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3256"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6" name="Rectangle 66">
              <a:extLst>
                <a:ext uri="{FF2B5EF4-FFF2-40B4-BE49-F238E27FC236}">
                  <a16:creationId xmlns:a16="http://schemas.microsoft.com/office/drawing/2014/main" id="{6E87739D-1D42-42FA-9790-B7DF61CBF1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3256"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7" name="Rectangle 64">
              <a:extLst>
                <a:ext uri="{FF2B5EF4-FFF2-40B4-BE49-F238E27FC236}">
                  <a16:creationId xmlns:a16="http://schemas.microsoft.com/office/drawing/2014/main" id="{05029ACE-6799-4197-873B-B5F61B9655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887854"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 name="Rectangle 66">
              <a:extLst>
                <a:ext uri="{FF2B5EF4-FFF2-40B4-BE49-F238E27FC236}">
                  <a16:creationId xmlns:a16="http://schemas.microsoft.com/office/drawing/2014/main" id="{D9A3E88D-C7C3-4426-8069-D642CD117A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887854"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9" name="Rectangle 64">
              <a:extLst>
                <a:ext uri="{FF2B5EF4-FFF2-40B4-BE49-F238E27FC236}">
                  <a16:creationId xmlns:a16="http://schemas.microsoft.com/office/drawing/2014/main" id="{2125D27B-B124-4B5D-9CC1-169BF2A990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2899"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0" name="Rectangle 66">
              <a:extLst>
                <a:ext uri="{FF2B5EF4-FFF2-40B4-BE49-F238E27FC236}">
                  <a16:creationId xmlns:a16="http://schemas.microsoft.com/office/drawing/2014/main" id="{E087664C-11B9-4631-ABF5-940AE79E7A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2899"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1" name="Rectangle 64">
              <a:extLst>
                <a:ext uri="{FF2B5EF4-FFF2-40B4-BE49-F238E27FC236}">
                  <a16:creationId xmlns:a16="http://schemas.microsoft.com/office/drawing/2014/main" id="{C6EE431E-21F6-422E-94B7-5CD5980E49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37944"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2" name="Rectangle 66">
              <a:extLst>
                <a:ext uri="{FF2B5EF4-FFF2-40B4-BE49-F238E27FC236}">
                  <a16:creationId xmlns:a16="http://schemas.microsoft.com/office/drawing/2014/main" id="{D7A3CEC9-DFB6-43FE-9CC5-DDA19B5A33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37944"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3" name="Rectangle 64">
              <a:extLst>
                <a:ext uri="{FF2B5EF4-FFF2-40B4-BE49-F238E27FC236}">
                  <a16:creationId xmlns:a16="http://schemas.microsoft.com/office/drawing/2014/main" id="{C79ADC73-1C5F-4F12-A3A1-C0BCE82A22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512988"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4" name="Rectangle 66">
              <a:extLst>
                <a:ext uri="{FF2B5EF4-FFF2-40B4-BE49-F238E27FC236}">
                  <a16:creationId xmlns:a16="http://schemas.microsoft.com/office/drawing/2014/main" id="{C20130EC-78F4-42AA-9E20-2D0F481F55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512988"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5" name="Rectangle 64">
              <a:extLst>
                <a:ext uri="{FF2B5EF4-FFF2-40B4-BE49-F238E27FC236}">
                  <a16:creationId xmlns:a16="http://schemas.microsoft.com/office/drawing/2014/main" id="{6353D739-20D4-4D5A-9A57-707C5AD88D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8033"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6" name="Rectangle 66">
              <a:extLst>
                <a:ext uri="{FF2B5EF4-FFF2-40B4-BE49-F238E27FC236}">
                  <a16:creationId xmlns:a16="http://schemas.microsoft.com/office/drawing/2014/main" id="{348A8E3F-A128-4F3D-926C-77185809E8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8033"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44" name="Rectangle 37">
            <a:extLst>
              <a:ext uri="{FF2B5EF4-FFF2-40B4-BE49-F238E27FC236}">
                <a16:creationId xmlns:a16="http://schemas.microsoft.com/office/drawing/2014/main" id="{D6C80E47-971C-437F-B030-191115B01D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233982"/>
            <a:ext cx="606972" cy="36240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85B1F2DE-EE48-47B7-A588-7B400633EC53}"/>
              </a:ext>
            </a:extLst>
          </p:cNvPr>
          <p:cNvSpPr>
            <a:spLocks noGrp="1"/>
          </p:cNvSpPr>
          <p:nvPr>
            <p:ph idx="1"/>
          </p:nvPr>
        </p:nvSpPr>
        <p:spPr>
          <a:xfrm>
            <a:off x="736448" y="3088298"/>
            <a:ext cx="8507438" cy="2637739"/>
          </a:xfrm>
        </p:spPr>
        <p:txBody>
          <a:bodyPr anchor="ctr">
            <a:normAutofit/>
          </a:bodyPr>
          <a:lstStyle/>
          <a:p>
            <a:r>
              <a:rPr lang="en-GB" b="1" dirty="0">
                <a:latin typeface="Tw Cen MT" panose="020B0602020104020603" pitchFamily="34" charset="0"/>
              </a:rPr>
              <a:t>Audio file</a:t>
            </a:r>
            <a:r>
              <a:rPr lang="en-GB" dirty="0">
                <a:latin typeface="Tw Cen MT" panose="020B0602020104020603" pitchFamily="34" charset="0"/>
              </a:rPr>
              <a:t>: Sultan Ali is 13 and from Birmingham. Sultan has </a:t>
            </a:r>
            <a:r>
              <a:rPr lang="en-GB" dirty="0" err="1">
                <a:latin typeface="Tw Cen MT" panose="020B0602020104020603" pitchFamily="34" charset="0"/>
              </a:rPr>
              <a:t>Morquio</a:t>
            </a:r>
            <a:r>
              <a:rPr lang="en-GB" dirty="0">
                <a:latin typeface="Tw Cen MT" panose="020B0602020104020603" pitchFamily="34" charset="0"/>
              </a:rPr>
              <a:t> syndrome. Listen to him explain how being part of a clinical research trial has changed his life.</a:t>
            </a:r>
          </a:p>
          <a:p>
            <a:endParaRPr lang="en-GB" sz="3200" dirty="0">
              <a:latin typeface="Tw Cen MT" panose="020B0602020104020603" pitchFamily="34" charset="0"/>
            </a:endParaRPr>
          </a:p>
        </p:txBody>
      </p:sp>
      <p:sp>
        <p:nvSpPr>
          <p:cNvPr id="4" name="Rectangle 3">
            <a:extLst>
              <a:ext uri="{FF2B5EF4-FFF2-40B4-BE49-F238E27FC236}">
                <a16:creationId xmlns:a16="http://schemas.microsoft.com/office/drawing/2014/main" id="{1C09BB30-7BD0-4DD9-9F6F-2EA1B512D6D5}"/>
              </a:ext>
            </a:extLst>
          </p:cNvPr>
          <p:cNvSpPr/>
          <p:nvPr/>
        </p:nvSpPr>
        <p:spPr>
          <a:xfrm>
            <a:off x="1465815" y="2578343"/>
            <a:ext cx="5941427" cy="138499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GB" sz="2800" b="0" i="0" u="none" strike="noStrike" kern="1200" cap="none" spc="0" normalizeH="0" baseline="0" noProof="0" dirty="0">
                <a:ln>
                  <a:noFill/>
                </a:ln>
                <a:effectLst/>
                <a:uLnTx/>
                <a:uFillTx/>
                <a:latin typeface="Calibri" panose="020F0502020204030204"/>
                <a:ea typeface="+mn-ea"/>
                <a:cs typeface="+mn-cs"/>
                <a:hlinkClick r:id="rId2">
                  <a:extLst>
                    <a:ext uri="{A12FA001-AC4F-418D-AE19-62706E023703}">
                      <ahyp:hlinkClr xmlns:ahyp="http://schemas.microsoft.com/office/drawing/2018/hyperlinkcolor" val="tx"/>
                    </a:ext>
                  </a:extLst>
                </a:hlinkClick>
              </a:rPr>
              <a:t>https://youtu.be/nrE1N7VaXJA</a:t>
            </a:r>
            <a:endParaRPr kumimoji="0" lang="en-GB" sz="2800" b="0" i="0" u="none" strike="noStrike" kern="1200" cap="none" spc="0" normalizeH="0" baseline="0" noProof="0" dirty="0">
              <a:ln>
                <a:noFill/>
              </a:ln>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600"/>
              </a:spcAft>
              <a:buClrTx/>
              <a:buSzTx/>
              <a:buFontTx/>
              <a:buNone/>
              <a:tabLst/>
              <a:defRPr/>
            </a:pPr>
            <a:endParaRPr kumimoji="0" lang="en-GB" sz="2800" b="0" i="0" u="none" strike="noStrike" kern="1200" cap="none" spc="0" normalizeH="0" baseline="0" noProof="0" dirty="0">
              <a:ln>
                <a:noFill/>
              </a:ln>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600"/>
              </a:spcAft>
              <a:buClrTx/>
              <a:buSzTx/>
              <a:buFontTx/>
              <a:buNone/>
              <a:tabLst/>
              <a:defRPr/>
            </a:pPr>
            <a:endPar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Rectangle 4">
            <a:extLst>
              <a:ext uri="{FF2B5EF4-FFF2-40B4-BE49-F238E27FC236}">
                <a16:creationId xmlns:a16="http://schemas.microsoft.com/office/drawing/2014/main" id="{9BE05674-F63A-4554-9FFE-77A1CA13E306}"/>
              </a:ext>
            </a:extLst>
          </p:cNvPr>
          <p:cNvSpPr/>
          <p:nvPr/>
        </p:nvSpPr>
        <p:spPr>
          <a:xfrm>
            <a:off x="3392557" y="4849007"/>
            <a:ext cx="8600661" cy="1569660"/>
          </a:xfrm>
          <a:prstGeom prst="rect">
            <a:avLst/>
          </a:prstGeom>
        </p:spPr>
        <p:txBody>
          <a:bodyPr wrap="square">
            <a:spAutoFit/>
          </a:bodyPr>
          <a:lstStyle/>
          <a:p>
            <a:r>
              <a:rPr lang="en-GB" sz="2400" b="1" dirty="0" err="1">
                <a:solidFill>
                  <a:srgbClr val="202124"/>
                </a:solidFill>
                <a:latin typeface="Tw Cen MT" panose="020B0602020104020603" pitchFamily="34" charset="0"/>
              </a:rPr>
              <a:t>Morquio</a:t>
            </a:r>
            <a:r>
              <a:rPr lang="en-GB" sz="2400" b="1" dirty="0">
                <a:solidFill>
                  <a:srgbClr val="202124"/>
                </a:solidFill>
                <a:latin typeface="Tw Cen MT" panose="020B0602020104020603" pitchFamily="34" charset="0"/>
              </a:rPr>
              <a:t> syndrome</a:t>
            </a:r>
            <a:r>
              <a:rPr lang="en-GB" sz="2400" dirty="0">
                <a:solidFill>
                  <a:srgbClr val="202124"/>
                </a:solidFill>
                <a:latin typeface="Tw Cen MT" panose="020B0602020104020603" pitchFamily="34" charset="0"/>
              </a:rPr>
              <a:t> is a rare genetic condition that affects a child's bones and spine, organs and physical abilities. Children with this condition are missing or don't produce enough of the enzymes that break down sugar chains naturally produced in the body.</a:t>
            </a:r>
            <a:endParaRPr lang="en-GB" sz="2400" dirty="0">
              <a:latin typeface="Tw Cen MT" panose="020B0602020104020603" pitchFamily="34" charset="0"/>
            </a:endParaRPr>
          </a:p>
        </p:txBody>
      </p:sp>
      <p:sp>
        <p:nvSpPr>
          <p:cNvPr id="6" name="Footer Placeholder 5">
            <a:extLst>
              <a:ext uri="{FF2B5EF4-FFF2-40B4-BE49-F238E27FC236}">
                <a16:creationId xmlns:a16="http://schemas.microsoft.com/office/drawing/2014/main" id="{FF8CF62A-3E73-4ADB-8C25-96FF0A205392}"/>
              </a:ext>
            </a:extLst>
          </p:cNvPr>
          <p:cNvSpPr>
            <a:spLocks noGrp="1"/>
          </p:cNvSpPr>
          <p:nvPr>
            <p:ph type="ftr" sz="quarter" idx="11"/>
          </p:nvPr>
        </p:nvSpPr>
        <p:spPr/>
        <p:txBody>
          <a:bodyPr/>
          <a:lstStyle/>
          <a:p>
            <a:r>
              <a:rPr lang="en-GB"/>
              <a:t>Created by Tayo Alebiosu</a:t>
            </a:r>
          </a:p>
        </p:txBody>
      </p:sp>
    </p:spTree>
    <p:extLst>
      <p:ext uri="{BB962C8B-B14F-4D97-AF65-F5344CB8AC3E}">
        <p14:creationId xmlns:p14="http://schemas.microsoft.com/office/powerpoint/2010/main" val="36642122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5159</TotalTime>
  <Words>3448</Words>
  <Application>Microsoft Office PowerPoint</Application>
  <PresentationFormat>Widescreen</PresentationFormat>
  <Paragraphs>343</Paragraphs>
  <Slides>43</Slides>
  <Notes>9</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43</vt:i4>
      </vt:variant>
    </vt:vector>
  </HeadingPairs>
  <TitlesOfParts>
    <vt:vector size="53" baseType="lpstr">
      <vt:lpstr>Arial</vt:lpstr>
      <vt:lpstr>Calibri</vt:lpstr>
      <vt:lpstr>Calibri Light</vt:lpstr>
      <vt:lpstr>Candara</vt:lpstr>
      <vt:lpstr>Helvetica Neue Medium</vt:lpstr>
      <vt:lpstr>Times New Roman</vt:lpstr>
      <vt:lpstr>Tw Cen MT</vt:lpstr>
      <vt:lpstr>Verdana</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How research changed my life: </vt:lpstr>
      <vt:lpstr>PowerPoint Presentation</vt:lpstr>
      <vt:lpstr>PowerPoint Presentation</vt:lpstr>
      <vt:lpstr>Table 1 What research can do</vt:lpstr>
      <vt:lpstr>Research Evidence (Source)</vt:lpstr>
      <vt:lpstr>Activity 1</vt:lpstr>
      <vt:lpstr>PowerPoint Presentation</vt:lpstr>
      <vt:lpstr>PowerPoint Presentation</vt:lpstr>
      <vt:lpstr>LO1 Video activity</vt:lpstr>
      <vt:lpstr>Now….What is evidence-based practice?</vt:lpstr>
      <vt:lpstr>PowerPoint Presentation</vt:lpstr>
      <vt:lpstr>PowerPoint Presentation</vt:lpstr>
      <vt:lpstr>PowerPoint Presentation</vt:lpstr>
      <vt:lpstr>  Why is evidence-based practice important in Health and Social Care?    </vt:lpstr>
      <vt:lpstr>PowerPoint Presentation</vt:lpstr>
      <vt:lpstr>Why Evidence-Based Practice (EBP) ??</vt:lpstr>
      <vt:lpstr>PowerPoint Presentation</vt:lpstr>
      <vt:lpstr>To effectively apply the EBP process;</vt:lpstr>
      <vt:lpstr>Common questions that arise in everyday practice:</vt:lpstr>
      <vt:lpstr>How to do evidence based practice</vt:lpstr>
      <vt:lpstr>PowerPoint Presentation</vt:lpstr>
      <vt:lpstr>PowerPoint Presentation</vt:lpstr>
      <vt:lpstr>How to do evidence based practice? </vt:lpstr>
      <vt:lpstr>To effectively apply the EBP process;</vt:lpstr>
      <vt:lpstr>PowerPoint Presentation</vt:lpstr>
      <vt:lpstr>Research Evidence (Source)</vt:lpstr>
      <vt:lpstr>Portfolio activity</vt:lpstr>
      <vt:lpstr>Advantages EBP</vt:lpstr>
      <vt:lpstr>Homework </vt:lpstr>
      <vt:lpstr>Today, we have explored …..</vt:lpstr>
      <vt:lpstr>PowerPoint Presentation</vt:lpstr>
      <vt:lpstr>References</vt:lpstr>
      <vt:lpstr>User/patient perspectives</vt:lpstr>
      <vt:lpstr>User/patient perspectives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Tayo Alebiosu</dc:creator>
  <cp:lastModifiedBy>Tayo Alebiosu</cp:lastModifiedBy>
  <cp:revision>11</cp:revision>
  <dcterms:created xsi:type="dcterms:W3CDTF">2021-03-17T14:34:37Z</dcterms:created>
  <dcterms:modified xsi:type="dcterms:W3CDTF">2021-04-28T11:57:41Z</dcterms:modified>
</cp:coreProperties>
</file>