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66" r:id="rId2"/>
    <p:sldId id="320" r:id="rId3"/>
    <p:sldId id="315" r:id="rId4"/>
    <p:sldId id="270" r:id="rId5"/>
    <p:sldId id="267" r:id="rId6"/>
    <p:sldId id="342" r:id="rId7"/>
    <p:sldId id="343" r:id="rId8"/>
    <p:sldId id="344" r:id="rId9"/>
    <p:sldId id="338" r:id="rId10"/>
    <p:sldId id="330" r:id="rId11"/>
    <p:sldId id="340" r:id="rId12"/>
    <p:sldId id="258" r:id="rId13"/>
    <p:sldId id="308" r:id="rId14"/>
    <p:sldId id="261" r:id="rId15"/>
    <p:sldId id="331" r:id="rId16"/>
    <p:sldId id="269" r:id="rId17"/>
    <p:sldId id="336" r:id="rId18"/>
    <p:sldId id="337" r:id="rId19"/>
    <p:sldId id="333" r:id="rId20"/>
    <p:sldId id="327" r:id="rId21"/>
    <p:sldId id="335" r:id="rId22"/>
    <p:sldId id="260" r:id="rId23"/>
    <p:sldId id="307" r:id="rId24"/>
    <p:sldId id="319" r:id="rId25"/>
    <p:sldId id="332" r:id="rId26"/>
    <p:sldId id="322" r:id="rId27"/>
    <p:sldId id="324" r:id="rId28"/>
    <p:sldId id="321" r:id="rId29"/>
    <p:sldId id="272" r:id="rId30"/>
    <p:sldId id="323" r:id="rId31"/>
    <p:sldId id="268" r:id="rId32"/>
    <p:sldId id="334" r:id="rId33"/>
    <p:sldId id="309" r:id="rId34"/>
    <p:sldId id="276" r:id="rId35"/>
    <p:sldId id="278" r:id="rId36"/>
    <p:sldId id="277" r:id="rId37"/>
    <p:sldId id="326" r:id="rId38"/>
    <p:sldId id="311" r:id="rId39"/>
    <p:sldId id="263" r:id="rId40"/>
    <p:sldId id="312" r:id="rId41"/>
    <p:sldId id="293" r:id="rId42"/>
    <p:sldId id="341"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6C8C14-0B16-49FE-A47B-FF40B2636DD7}"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BAFA54DC-B432-4843-81F8-A0D31458F804}">
      <dgm:prSet/>
      <dgm:spPr/>
      <dgm:t>
        <a:bodyPr/>
        <a:lstStyle/>
        <a:p>
          <a:r>
            <a:rPr lang="en-GB" b="1"/>
            <a:t>Effective critical thinking in health care</a:t>
          </a:r>
          <a:r>
            <a:rPr lang="en-GB"/>
            <a:t> involves what </a:t>
          </a:r>
          <a:r>
            <a:rPr lang="en-GB" b="1"/>
            <a:t>four features</a:t>
          </a:r>
          <a:r>
            <a:rPr lang="en-GB"/>
            <a:t>?</a:t>
          </a:r>
          <a:br>
            <a:rPr lang="en-GB"/>
          </a:br>
          <a:endParaRPr lang="en-US"/>
        </a:p>
      </dgm:t>
    </dgm:pt>
    <dgm:pt modelId="{BAF23ACB-69FA-4BAF-9FBD-C0EBC98CF8DB}" type="parTrans" cxnId="{4A0DE781-50EE-4538-9D39-2211DC6ACFA0}">
      <dgm:prSet/>
      <dgm:spPr/>
      <dgm:t>
        <a:bodyPr/>
        <a:lstStyle/>
        <a:p>
          <a:endParaRPr lang="en-US"/>
        </a:p>
      </dgm:t>
    </dgm:pt>
    <dgm:pt modelId="{8E2A8A32-8F04-4322-8261-445D8306438D}" type="sibTrans" cxnId="{4A0DE781-50EE-4538-9D39-2211DC6ACFA0}">
      <dgm:prSet/>
      <dgm:spPr/>
      <dgm:t>
        <a:bodyPr/>
        <a:lstStyle/>
        <a:p>
          <a:endParaRPr lang="en-US"/>
        </a:p>
      </dgm:t>
    </dgm:pt>
    <dgm:pt modelId="{1DA5ADCD-1DE0-4D00-9985-E7BE7FE7CE24}">
      <dgm:prSet/>
      <dgm:spPr/>
      <dgm:t>
        <a:bodyPr/>
        <a:lstStyle/>
        <a:p>
          <a:r>
            <a:rPr lang="en-GB"/>
            <a:t>Identify the problem.</a:t>
          </a:r>
          <a:endParaRPr lang="en-US"/>
        </a:p>
      </dgm:t>
    </dgm:pt>
    <dgm:pt modelId="{3CCADAE5-38A0-4EAB-8B77-9A552CFFB6B6}" type="parTrans" cxnId="{36EFC579-7E3C-4470-8CAB-14EB1ED70D2D}">
      <dgm:prSet/>
      <dgm:spPr/>
      <dgm:t>
        <a:bodyPr/>
        <a:lstStyle/>
        <a:p>
          <a:endParaRPr lang="en-US"/>
        </a:p>
      </dgm:t>
    </dgm:pt>
    <dgm:pt modelId="{6424D481-BCAE-4E78-AE48-7FD09FAB3E6F}" type="sibTrans" cxnId="{36EFC579-7E3C-4470-8CAB-14EB1ED70D2D}">
      <dgm:prSet/>
      <dgm:spPr/>
      <dgm:t>
        <a:bodyPr/>
        <a:lstStyle/>
        <a:p>
          <a:endParaRPr lang="en-US"/>
        </a:p>
      </dgm:t>
    </dgm:pt>
    <dgm:pt modelId="{A281BCDF-D745-469E-9063-8F27A91A4712}">
      <dgm:prSet/>
      <dgm:spPr/>
      <dgm:t>
        <a:bodyPr/>
        <a:lstStyle/>
        <a:p>
          <a:r>
            <a:rPr lang="en-GB"/>
            <a:t>Gather information and identify possible solutions.</a:t>
          </a:r>
          <a:endParaRPr lang="en-US"/>
        </a:p>
      </dgm:t>
    </dgm:pt>
    <dgm:pt modelId="{CFBD5ED7-2BF5-44B3-8C86-8264B5D0D9EE}" type="parTrans" cxnId="{CBF65B74-E7AD-41DC-8F33-BF0AE4B61099}">
      <dgm:prSet/>
      <dgm:spPr/>
      <dgm:t>
        <a:bodyPr/>
        <a:lstStyle/>
        <a:p>
          <a:endParaRPr lang="en-US"/>
        </a:p>
      </dgm:t>
    </dgm:pt>
    <dgm:pt modelId="{B807D02F-3C97-427F-B753-EAA20EB1DF30}" type="sibTrans" cxnId="{CBF65B74-E7AD-41DC-8F33-BF0AE4B61099}">
      <dgm:prSet/>
      <dgm:spPr/>
      <dgm:t>
        <a:bodyPr/>
        <a:lstStyle/>
        <a:p>
          <a:endParaRPr lang="en-US"/>
        </a:p>
      </dgm:t>
    </dgm:pt>
    <dgm:pt modelId="{BCED9997-A05B-4DAA-983F-CF565712D7A2}">
      <dgm:prSet/>
      <dgm:spPr/>
      <dgm:t>
        <a:bodyPr/>
        <a:lstStyle/>
        <a:p>
          <a:r>
            <a:rPr lang="en-GB"/>
            <a:t>Select the best option.</a:t>
          </a:r>
          <a:endParaRPr lang="en-US"/>
        </a:p>
      </dgm:t>
    </dgm:pt>
    <dgm:pt modelId="{A33094F8-4926-40A3-8B2E-3909FD490935}" type="parTrans" cxnId="{8853A566-771F-45D8-9A02-E9DA4CA8ADE4}">
      <dgm:prSet/>
      <dgm:spPr/>
      <dgm:t>
        <a:bodyPr/>
        <a:lstStyle/>
        <a:p>
          <a:endParaRPr lang="en-US"/>
        </a:p>
      </dgm:t>
    </dgm:pt>
    <dgm:pt modelId="{525489FD-1212-4BF9-99EB-262F5EABA835}" type="sibTrans" cxnId="{8853A566-771F-45D8-9A02-E9DA4CA8ADE4}">
      <dgm:prSet/>
      <dgm:spPr/>
      <dgm:t>
        <a:bodyPr/>
        <a:lstStyle/>
        <a:p>
          <a:endParaRPr lang="en-US"/>
        </a:p>
      </dgm:t>
    </dgm:pt>
    <dgm:pt modelId="{4580213B-EF8F-4B5F-95C0-A29D37E22994}">
      <dgm:prSet/>
      <dgm:spPr/>
      <dgm:t>
        <a:bodyPr/>
        <a:lstStyle/>
        <a:p>
          <a:r>
            <a:rPr lang="en-GB"/>
            <a:t>Implement the solution.</a:t>
          </a:r>
          <a:endParaRPr lang="en-US"/>
        </a:p>
      </dgm:t>
    </dgm:pt>
    <dgm:pt modelId="{ECFDA9ED-24A1-46F5-8E24-94B2122560E1}" type="parTrans" cxnId="{D7B5DBA2-2BBA-4F75-A715-DF8DF5324936}">
      <dgm:prSet/>
      <dgm:spPr/>
      <dgm:t>
        <a:bodyPr/>
        <a:lstStyle/>
        <a:p>
          <a:endParaRPr lang="en-US"/>
        </a:p>
      </dgm:t>
    </dgm:pt>
    <dgm:pt modelId="{324FD5A8-761B-45E3-B993-8822F09E1CBE}" type="sibTrans" cxnId="{D7B5DBA2-2BBA-4F75-A715-DF8DF5324936}">
      <dgm:prSet/>
      <dgm:spPr/>
      <dgm:t>
        <a:bodyPr/>
        <a:lstStyle/>
        <a:p>
          <a:endParaRPr lang="en-US"/>
        </a:p>
      </dgm:t>
    </dgm:pt>
    <dgm:pt modelId="{1277F3EA-83D6-4127-BA89-FE78035EFC8C}">
      <dgm:prSet/>
      <dgm:spPr/>
      <dgm:t>
        <a:bodyPr/>
        <a:lstStyle/>
        <a:p>
          <a:r>
            <a:rPr lang="en-GB"/>
            <a:t>Evaluate the results</a:t>
          </a:r>
          <a:endParaRPr lang="en-US"/>
        </a:p>
      </dgm:t>
    </dgm:pt>
    <dgm:pt modelId="{1D4E4B62-C562-4C5B-8967-5A9DBD06E6A7}" type="parTrans" cxnId="{EDEA712E-B508-4188-A545-DACBF646F3C8}">
      <dgm:prSet/>
      <dgm:spPr/>
      <dgm:t>
        <a:bodyPr/>
        <a:lstStyle/>
        <a:p>
          <a:endParaRPr lang="en-US"/>
        </a:p>
      </dgm:t>
    </dgm:pt>
    <dgm:pt modelId="{8C33BFAC-B71B-4712-8B3C-753246486AB9}" type="sibTrans" cxnId="{EDEA712E-B508-4188-A545-DACBF646F3C8}">
      <dgm:prSet/>
      <dgm:spPr/>
      <dgm:t>
        <a:bodyPr/>
        <a:lstStyle/>
        <a:p>
          <a:endParaRPr lang="en-US"/>
        </a:p>
      </dgm:t>
    </dgm:pt>
    <dgm:pt modelId="{E27193D8-DDCE-4574-A832-0B8F28E17803}" type="pres">
      <dgm:prSet presAssocID="{9F6C8C14-0B16-49FE-A47B-FF40B2636DD7}" presName="linear" presStyleCnt="0">
        <dgm:presLayoutVars>
          <dgm:animLvl val="lvl"/>
          <dgm:resizeHandles val="exact"/>
        </dgm:presLayoutVars>
      </dgm:prSet>
      <dgm:spPr/>
    </dgm:pt>
    <dgm:pt modelId="{A80FE3C1-A28B-4DEB-B0C6-8514F676EB28}" type="pres">
      <dgm:prSet presAssocID="{BAFA54DC-B432-4843-81F8-A0D31458F804}" presName="parentText" presStyleLbl="node1" presStyleIdx="0" presStyleCnt="1">
        <dgm:presLayoutVars>
          <dgm:chMax val="0"/>
          <dgm:bulletEnabled val="1"/>
        </dgm:presLayoutVars>
      </dgm:prSet>
      <dgm:spPr/>
    </dgm:pt>
    <dgm:pt modelId="{587647F4-21F5-4FC4-940F-AE11797CE311}" type="pres">
      <dgm:prSet presAssocID="{BAFA54DC-B432-4843-81F8-A0D31458F804}" presName="childText" presStyleLbl="revTx" presStyleIdx="0" presStyleCnt="1">
        <dgm:presLayoutVars>
          <dgm:bulletEnabled val="1"/>
        </dgm:presLayoutVars>
      </dgm:prSet>
      <dgm:spPr/>
    </dgm:pt>
  </dgm:ptLst>
  <dgm:cxnLst>
    <dgm:cxn modelId="{EDEA712E-B508-4188-A545-DACBF646F3C8}" srcId="{BAFA54DC-B432-4843-81F8-A0D31458F804}" destId="{1277F3EA-83D6-4127-BA89-FE78035EFC8C}" srcOrd="4" destOrd="0" parTransId="{1D4E4B62-C562-4C5B-8967-5A9DBD06E6A7}" sibTransId="{8C33BFAC-B71B-4712-8B3C-753246486AB9}"/>
    <dgm:cxn modelId="{151D2763-EBE8-46B0-8FA7-7FA8910773DD}" type="presOf" srcId="{A281BCDF-D745-469E-9063-8F27A91A4712}" destId="{587647F4-21F5-4FC4-940F-AE11797CE311}" srcOrd="0" destOrd="1" presId="urn:microsoft.com/office/officeart/2005/8/layout/vList2"/>
    <dgm:cxn modelId="{8853A566-771F-45D8-9A02-E9DA4CA8ADE4}" srcId="{BAFA54DC-B432-4843-81F8-A0D31458F804}" destId="{BCED9997-A05B-4DAA-983F-CF565712D7A2}" srcOrd="2" destOrd="0" parTransId="{A33094F8-4926-40A3-8B2E-3909FD490935}" sibTransId="{525489FD-1212-4BF9-99EB-262F5EABA835}"/>
    <dgm:cxn modelId="{10DB0D69-54C2-4922-86C3-90142B0FF243}" type="presOf" srcId="{1277F3EA-83D6-4127-BA89-FE78035EFC8C}" destId="{587647F4-21F5-4FC4-940F-AE11797CE311}" srcOrd="0" destOrd="4" presId="urn:microsoft.com/office/officeart/2005/8/layout/vList2"/>
    <dgm:cxn modelId="{B3B2CC4A-42E7-4A91-B4FA-2EC2CF8B71DD}" type="presOf" srcId="{9F6C8C14-0B16-49FE-A47B-FF40B2636DD7}" destId="{E27193D8-DDCE-4574-A832-0B8F28E17803}" srcOrd="0" destOrd="0" presId="urn:microsoft.com/office/officeart/2005/8/layout/vList2"/>
    <dgm:cxn modelId="{CBF65B74-E7AD-41DC-8F33-BF0AE4B61099}" srcId="{BAFA54DC-B432-4843-81F8-A0D31458F804}" destId="{A281BCDF-D745-469E-9063-8F27A91A4712}" srcOrd="1" destOrd="0" parTransId="{CFBD5ED7-2BF5-44B3-8C86-8264B5D0D9EE}" sibTransId="{B807D02F-3C97-427F-B753-EAA20EB1DF30}"/>
    <dgm:cxn modelId="{36EFC579-7E3C-4470-8CAB-14EB1ED70D2D}" srcId="{BAFA54DC-B432-4843-81F8-A0D31458F804}" destId="{1DA5ADCD-1DE0-4D00-9985-E7BE7FE7CE24}" srcOrd="0" destOrd="0" parTransId="{3CCADAE5-38A0-4EAB-8B77-9A552CFFB6B6}" sibTransId="{6424D481-BCAE-4E78-AE48-7FD09FAB3E6F}"/>
    <dgm:cxn modelId="{4A0DE781-50EE-4538-9D39-2211DC6ACFA0}" srcId="{9F6C8C14-0B16-49FE-A47B-FF40B2636DD7}" destId="{BAFA54DC-B432-4843-81F8-A0D31458F804}" srcOrd="0" destOrd="0" parTransId="{BAF23ACB-69FA-4BAF-9FBD-C0EBC98CF8DB}" sibTransId="{8E2A8A32-8F04-4322-8261-445D8306438D}"/>
    <dgm:cxn modelId="{4F0B2A9A-EA91-453D-B6E1-4582D671EDFF}" type="presOf" srcId="{BCED9997-A05B-4DAA-983F-CF565712D7A2}" destId="{587647F4-21F5-4FC4-940F-AE11797CE311}" srcOrd="0" destOrd="2" presId="urn:microsoft.com/office/officeart/2005/8/layout/vList2"/>
    <dgm:cxn modelId="{D7B5DBA2-2BBA-4F75-A715-DF8DF5324936}" srcId="{BAFA54DC-B432-4843-81F8-A0D31458F804}" destId="{4580213B-EF8F-4B5F-95C0-A29D37E22994}" srcOrd="3" destOrd="0" parTransId="{ECFDA9ED-24A1-46F5-8E24-94B2122560E1}" sibTransId="{324FD5A8-761B-45E3-B993-8822F09E1CBE}"/>
    <dgm:cxn modelId="{89A3F5CB-A41A-433E-81A4-21819069D27C}" type="presOf" srcId="{BAFA54DC-B432-4843-81F8-A0D31458F804}" destId="{A80FE3C1-A28B-4DEB-B0C6-8514F676EB28}" srcOrd="0" destOrd="0" presId="urn:microsoft.com/office/officeart/2005/8/layout/vList2"/>
    <dgm:cxn modelId="{7CB733F8-1572-4DF2-BB16-19B81DC309CF}" type="presOf" srcId="{1DA5ADCD-1DE0-4D00-9985-E7BE7FE7CE24}" destId="{587647F4-21F5-4FC4-940F-AE11797CE311}" srcOrd="0" destOrd="0" presId="urn:microsoft.com/office/officeart/2005/8/layout/vList2"/>
    <dgm:cxn modelId="{BB354FFF-17D4-4BF4-B5B6-CC07F5CA8A75}" type="presOf" srcId="{4580213B-EF8F-4B5F-95C0-A29D37E22994}" destId="{587647F4-21F5-4FC4-940F-AE11797CE311}" srcOrd="0" destOrd="3" presId="urn:microsoft.com/office/officeart/2005/8/layout/vList2"/>
    <dgm:cxn modelId="{1D9C2F23-90D9-4B39-8CEF-397DDEA0B996}" type="presParOf" srcId="{E27193D8-DDCE-4574-A832-0B8F28E17803}" destId="{A80FE3C1-A28B-4DEB-B0C6-8514F676EB28}" srcOrd="0" destOrd="0" presId="urn:microsoft.com/office/officeart/2005/8/layout/vList2"/>
    <dgm:cxn modelId="{5BFA69AE-64C1-4860-B63C-D23AF8648F39}" type="presParOf" srcId="{E27193D8-DDCE-4574-A832-0B8F28E17803}" destId="{587647F4-21F5-4FC4-940F-AE11797CE31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0FE3C1-A28B-4DEB-B0C6-8514F676EB28}">
      <dsp:nvSpPr>
        <dsp:cNvPr id="0" name=""/>
        <dsp:cNvSpPr/>
      </dsp:nvSpPr>
      <dsp:spPr>
        <a:xfrm>
          <a:off x="0" y="52176"/>
          <a:ext cx="6367912" cy="29975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GB" sz="4200" b="1" kern="1200"/>
            <a:t>Effective critical thinking in health care</a:t>
          </a:r>
          <a:r>
            <a:rPr lang="en-GB" sz="4200" kern="1200"/>
            <a:t> involves what </a:t>
          </a:r>
          <a:r>
            <a:rPr lang="en-GB" sz="4200" b="1" kern="1200"/>
            <a:t>four features</a:t>
          </a:r>
          <a:r>
            <a:rPr lang="en-GB" sz="4200" kern="1200"/>
            <a:t>?</a:t>
          </a:r>
          <a:br>
            <a:rPr lang="en-GB" sz="4200" kern="1200"/>
          </a:br>
          <a:endParaRPr lang="en-US" sz="4200" kern="1200"/>
        </a:p>
      </dsp:txBody>
      <dsp:txXfrm>
        <a:off x="146328" y="198504"/>
        <a:ext cx="6075256" cy="2704884"/>
      </dsp:txXfrm>
    </dsp:sp>
    <dsp:sp modelId="{587647F4-21F5-4FC4-940F-AE11797CE311}">
      <dsp:nvSpPr>
        <dsp:cNvPr id="0" name=""/>
        <dsp:cNvSpPr/>
      </dsp:nvSpPr>
      <dsp:spPr>
        <a:xfrm>
          <a:off x="0" y="3049716"/>
          <a:ext cx="6367912" cy="3303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2181" tIns="53340" rIns="298704" bIns="53340" numCol="1" spcCol="1270" anchor="t" anchorCtr="0">
          <a:noAutofit/>
        </a:bodyPr>
        <a:lstStyle/>
        <a:p>
          <a:pPr marL="285750" lvl="1" indent="-285750" algn="l" defTabSz="1466850">
            <a:lnSpc>
              <a:spcPct val="90000"/>
            </a:lnSpc>
            <a:spcBef>
              <a:spcPct val="0"/>
            </a:spcBef>
            <a:spcAft>
              <a:spcPct val="20000"/>
            </a:spcAft>
            <a:buChar char="•"/>
          </a:pPr>
          <a:r>
            <a:rPr lang="en-GB" sz="3300" kern="1200"/>
            <a:t>Identify the problem.</a:t>
          </a:r>
          <a:endParaRPr lang="en-US" sz="3300" kern="1200"/>
        </a:p>
        <a:p>
          <a:pPr marL="285750" lvl="1" indent="-285750" algn="l" defTabSz="1466850">
            <a:lnSpc>
              <a:spcPct val="90000"/>
            </a:lnSpc>
            <a:spcBef>
              <a:spcPct val="0"/>
            </a:spcBef>
            <a:spcAft>
              <a:spcPct val="20000"/>
            </a:spcAft>
            <a:buChar char="•"/>
          </a:pPr>
          <a:r>
            <a:rPr lang="en-GB" sz="3300" kern="1200"/>
            <a:t>Gather information and identify possible solutions.</a:t>
          </a:r>
          <a:endParaRPr lang="en-US" sz="3300" kern="1200"/>
        </a:p>
        <a:p>
          <a:pPr marL="285750" lvl="1" indent="-285750" algn="l" defTabSz="1466850">
            <a:lnSpc>
              <a:spcPct val="90000"/>
            </a:lnSpc>
            <a:spcBef>
              <a:spcPct val="0"/>
            </a:spcBef>
            <a:spcAft>
              <a:spcPct val="20000"/>
            </a:spcAft>
            <a:buChar char="•"/>
          </a:pPr>
          <a:r>
            <a:rPr lang="en-GB" sz="3300" kern="1200"/>
            <a:t>Select the best option.</a:t>
          </a:r>
          <a:endParaRPr lang="en-US" sz="3300" kern="1200"/>
        </a:p>
        <a:p>
          <a:pPr marL="285750" lvl="1" indent="-285750" algn="l" defTabSz="1466850">
            <a:lnSpc>
              <a:spcPct val="90000"/>
            </a:lnSpc>
            <a:spcBef>
              <a:spcPct val="0"/>
            </a:spcBef>
            <a:spcAft>
              <a:spcPct val="20000"/>
            </a:spcAft>
            <a:buChar char="•"/>
          </a:pPr>
          <a:r>
            <a:rPr lang="en-GB" sz="3300" kern="1200"/>
            <a:t>Implement the solution.</a:t>
          </a:r>
          <a:endParaRPr lang="en-US" sz="3300" kern="1200"/>
        </a:p>
        <a:p>
          <a:pPr marL="285750" lvl="1" indent="-285750" algn="l" defTabSz="1466850">
            <a:lnSpc>
              <a:spcPct val="90000"/>
            </a:lnSpc>
            <a:spcBef>
              <a:spcPct val="0"/>
            </a:spcBef>
            <a:spcAft>
              <a:spcPct val="20000"/>
            </a:spcAft>
            <a:buChar char="•"/>
          </a:pPr>
          <a:r>
            <a:rPr lang="en-GB" sz="3300" kern="1200"/>
            <a:t>Evaluate the results</a:t>
          </a:r>
          <a:endParaRPr lang="en-US" sz="3300" kern="1200"/>
        </a:p>
      </dsp:txBody>
      <dsp:txXfrm>
        <a:off x="0" y="3049716"/>
        <a:ext cx="6367912" cy="330372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FD670E-96AF-4867-8319-60E74BF80F44}" type="datetimeFigureOut">
              <a:rPr lang="en-GB" smtClean="0"/>
              <a:t>28/04/2021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31F5FB-CD5A-4873-A25C-9E177293C61A}" type="slidenum">
              <a:rPr lang="en-GB" smtClean="0"/>
              <a:t>‹#›</a:t>
            </a:fld>
            <a:endParaRPr lang="en-GB"/>
          </a:p>
        </p:txBody>
      </p:sp>
    </p:spTree>
    <p:extLst>
      <p:ext uri="{BB962C8B-B14F-4D97-AF65-F5344CB8AC3E}">
        <p14:creationId xmlns:p14="http://schemas.microsoft.com/office/powerpoint/2010/main" val="120522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200">
                <a:solidFill>
                  <a:schemeClr val="tx1"/>
                </a:solidFill>
                <a:latin typeface="Verdana" panose="020B0604030504040204" pitchFamily="34" charset="0"/>
              </a:defRPr>
            </a:lvl1pPr>
            <a:lvl2pPr marL="742950" indent="-285750" eaLnBrk="0" hangingPunct="0">
              <a:defRPr kumimoji="1" sz="3200">
                <a:solidFill>
                  <a:schemeClr val="tx1"/>
                </a:solidFill>
                <a:latin typeface="Verdana" panose="020B0604030504040204" pitchFamily="34" charset="0"/>
              </a:defRPr>
            </a:lvl2pPr>
            <a:lvl3pPr marL="1143000" indent="-228600" eaLnBrk="0" hangingPunct="0">
              <a:defRPr kumimoji="1" sz="3200">
                <a:solidFill>
                  <a:schemeClr val="tx1"/>
                </a:solidFill>
                <a:latin typeface="Verdana" panose="020B0604030504040204" pitchFamily="34" charset="0"/>
              </a:defRPr>
            </a:lvl3pPr>
            <a:lvl4pPr marL="1600200" indent="-228600" eaLnBrk="0" hangingPunct="0">
              <a:defRPr kumimoji="1" sz="3200">
                <a:solidFill>
                  <a:schemeClr val="tx1"/>
                </a:solidFill>
                <a:latin typeface="Verdana" panose="020B0604030504040204" pitchFamily="34" charset="0"/>
              </a:defRPr>
            </a:lvl4pPr>
            <a:lvl5pPr marL="2057400" indent="-228600" eaLnBrk="0" hangingPunct="0">
              <a:defRPr kumimoji="1" sz="3200">
                <a:solidFill>
                  <a:schemeClr val="tx1"/>
                </a:solidFill>
                <a:latin typeface="Verdana" panose="020B0604030504040204" pitchFamily="34" charset="0"/>
              </a:defRPr>
            </a:lvl5pPr>
            <a:lvl6pPr marL="2514600" indent="-228600" eaLnBrk="0" fontAlgn="base" hangingPunct="0">
              <a:spcBef>
                <a:spcPct val="0"/>
              </a:spcBef>
              <a:spcAft>
                <a:spcPct val="0"/>
              </a:spcAft>
              <a:defRPr kumimoji="1" sz="3200">
                <a:solidFill>
                  <a:schemeClr val="tx1"/>
                </a:solidFill>
                <a:latin typeface="Verdana" panose="020B0604030504040204" pitchFamily="34" charset="0"/>
              </a:defRPr>
            </a:lvl6pPr>
            <a:lvl7pPr marL="2971800" indent="-228600" eaLnBrk="0" fontAlgn="base" hangingPunct="0">
              <a:spcBef>
                <a:spcPct val="0"/>
              </a:spcBef>
              <a:spcAft>
                <a:spcPct val="0"/>
              </a:spcAft>
              <a:defRPr kumimoji="1" sz="3200">
                <a:solidFill>
                  <a:schemeClr val="tx1"/>
                </a:solidFill>
                <a:latin typeface="Verdana" panose="020B0604030504040204" pitchFamily="34" charset="0"/>
              </a:defRPr>
            </a:lvl7pPr>
            <a:lvl8pPr marL="3429000" indent="-228600" eaLnBrk="0" fontAlgn="base" hangingPunct="0">
              <a:spcBef>
                <a:spcPct val="0"/>
              </a:spcBef>
              <a:spcAft>
                <a:spcPct val="0"/>
              </a:spcAft>
              <a:defRPr kumimoji="1" sz="3200">
                <a:solidFill>
                  <a:schemeClr val="tx1"/>
                </a:solidFill>
                <a:latin typeface="Verdana" panose="020B0604030504040204" pitchFamily="34" charset="0"/>
              </a:defRPr>
            </a:lvl8pPr>
            <a:lvl9pPr marL="3886200" indent="-228600" eaLnBrk="0" fontAlgn="base" hangingPunct="0">
              <a:spcBef>
                <a:spcPct val="0"/>
              </a:spcBef>
              <a:spcAft>
                <a:spcPct val="0"/>
              </a:spcAft>
              <a:defRPr kumimoji="1" sz="3200">
                <a:solidFill>
                  <a:schemeClr val="tx1"/>
                </a:solidFill>
                <a:latin typeface="Verdana" panose="020B0604030504040204" pitchFamily="34" charset="0"/>
              </a:defRPr>
            </a:lvl9pPr>
          </a:lstStyle>
          <a:p>
            <a:pPr marL="0" marR="0" lvl="0" indent="0" algn="r" defTabSz="914400" rtl="0" eaLnBrk="0" fontAlgn="auto" latinLnBrk="0" hangingPunct="0">
              <a:lnSpc>
                <a:spcPct val="100000"/>
              </a:lnSpc>
              <a:spcBef>
                <a:spcPts val="0"/>
              </a:spcBef>
              <a:spcAft>
                <a:spcPts val="0"/>
              </a:spcAft>
              <a:buClrTx/>
              <a:buSzTx/>
              <a:buFontTx/>
              <a:buNone/>
              <a:tabLst/>
              <a:defRPr/>
            </a:pPr>
            <a:fld id="{5E6B5DA3-5750-405C-A576-1702D91DA6EE}" type="slidenum">
              <a:rPr kumimoji="0" lang="en-GB" altLang="en-US" sz="12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rPr>
              <a:pPr marL="0" marR="0" lvl="0" indent="0" algn="r" defTabSz="914400" rtl="0" eaLnBrk="0" fontAlgn="auto" latinLnBrk="0" hangingPunct="0">
                <a:lnSpc>
                  <a:spcPct val="100000"/>
                </a:lnSpc>
                <a:spcBef>
                  <a:spcPts val="0"/>
                </a:spcBef>
                <a:spcAft>
                  <a:spcPts val="0"/>
                </a:spcAft>
                <a:buClrTx/>
                <a:buSzTx/>
                <a:buFontTx/>
                <a:buNone/>
                <a:tabLst/>
                <a:defRPr/>
              </a:pPr>
              <a:t>41</a:t>
            </a:fld>
            <a:endParaRPr kumimoji="0" lang="en-GB" altLang="en-US" sz="12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144315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142B4-8F81-4D0F-BEE0-D9BE194AD6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D63A084-E1E2-46EC-B138-81BA826121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78F053A-AAA5-4142-BF91-1F1C4BBE9B4F}"/>
              </a:ext>
            </a:extLst>
          </p:cNvPr>
          <p:cNvSpPr>
            <a:spLocks noGrp="1"/>
          </p:cNvSpPr>
          <p:nvPr>
            <p:ph type="dt" sz="half" idx="10"/>
          </p:nvPr>
        </p:nvSpPr>
        <p:spPr/>
        <p:txBody>
          <a:bodyPr/>
          <a:lstStyle/>
          <a:p>
            <a:fld id="{A963AAEB-3798-4CB2-B28E-B9F2442FD31A}" type="datetime1">
              <a:rPr lang="en-GB" smtClean="0"/>
              <a:t>28/04/2021</a:t>
            </a:fld>
            <a:endParaRPr lang="en-GB"/>
          </a:p>
        </p:txBody>
      </p:sp>
      <p:sp>
        <p:nvSpPr>
          <p:cNvPr id="5" name="Footer Placeholder 4">
            <a:extLst>
              <a:ext uri="{FF2B5EF4-FFF2-40B4-BE49-F238E27FC236}">
                <a16:creationId xmlns:a16="http://schemas.microsoft.com/office/drawing/2014/main" id="{7077C2BD-7E04-43D3-923D-53052D6E7329}"/>
              </a:ext>
            </a:extLst>
          </p:cNvPr>
          <p:cNvSpPr>
            <a:spLocks noGrp="1"/>
          </p:cNvSpPr>
          <p:nvPr>
            <p:ph type="ftr" sz="quarter" idx="11"/>
          </p:nvPr>
        </p:nvSpPr>
        <p:spPr/>
        <p:txBody>
          <a:bodyPr/>
          <a:lstStyle/>
          <a:p>
            <a:r>
              <a:rPr lang="en-GB"/>
              <a:t>Created by Tayo Alebiosu</a:t>
            </a:r>
          </a:p>
        </p:txBody>
      </p:sp>
      <p:sp>
        <p:nvSpPr>
          <p:cNvPr id="6" name="Slide Number Placeholder 5">
            <a:extLst>
              <a:ext uri="{FF2B5EF4-FFF2-40B4-BE49-F238E27FC236}">
                <a16:creationId xmlns:a16="http://schemas.microsoft.com/office/drawing/2014/main" id="{48B4661B-A134-4117-9DDB-EC84BDFD88FB}"/>
              </a:ext>
            </a:extLst>
          </p:cNvPr>
          <p:cNvSpPr>
            <a:spLocks noGrp="1"/>
          </p:cNvSpPr>
          <p:nvPr>
            <p:ph type="sldNum" sz="quarter" idx="12"/>
          </p:nvPr>
        </p:nvSpPr>
        <p:spPr/>
        <p:txBody>
          <a:bodyPr/>
          <a:lstStyle/>
          <a:p>
            <a:fld id="{A13B0243-4E67-49A1-B7AC-3B77A92461E2}" type="slidenum">
              <a:rPr lang="en-GB" smtClean="0"/>
              <a:t>‹#›</a:t>
            </a:fld>
            <a:endParaRPr lang="en-GB"/>
          </a:p>
        </p:txBody>
      </p:sp>
    </p:spTree>
    <p:extLst>
      <p:ext uri="{BB962C8B-B14F-4D97-AF65-F5344CB8AC3E}">
        <p14:creationId xmlns:p14="http://schemas.microsoft.com/office/powerpoint/2010/main" val="2242437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2CAB5-315D-4B6C-B243-317C73D5A4A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26C8254-86D1-4283-A8A6-97B3D1015F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699736D-F9AC-44F3-938C-27244135CFFD}"/>
              </a:ext>
            </a:extLst>
          </p:cNvPr>
          <p:cNvSpPr>
            <a:spLocks noGrp="1"/>
          </p:cNvSpPr>
          <p:nvPr>
            <p:ph type="dt" sz="half" idx="10"/>
          </p:nvPr>
        </p:nvSpPr>
        <p:spPr/>
        <p:txBody>
          <a:bodyPr/>
          <a:lstStyle/>
          <a:p>
            <a:fld id="{0313E241-227B-4B25-8856-B14FEF6CA9E7}" type="datetime1">
              <a:rPr lang="en-GB" smtClean="0"/>
              <a:t>28/04/2021</a:t>
            </a:fld>
            <a:endParaRPr lang="en-GB"/>
          </a:p>
        </p:txBody>
      </p:sp>
      <p:sp>
        <p:nvSpPr>
          <p:cNvPr id="5" name="Footer Placeholder 4">
            <a:extLst>
              <a:ext uri="{FF2B5EF4-FFF2-40B4-BE49-F238E27FC236}">
                <a16:creationId xmlns:a16="http://schemas.microsoft.com/office/drawing/2014/main" id="{6784902F-ECF1-4BA1-9CC7-5141CB6AB169}"/>
              </a:ext>
            </a:extLst>
          </p:cNvPr>
          <p:cNvSpPr>
            <a:spLocks noGrp="1"/>
          </p:cNvSpPr>
          <p:nvPr>
            <p:ph type="ftr" sz="quarter" idx="11"/>
          </p:nvPr>
        </p:nvSpPr>
        <p:spPr/>
        <p:txBody>
          <a:bodyPr/>
          <a:lstStyle/>
          <a:p>
            <a:r>
              <a:rPr lang="en-GB"/>
              <a:t>Created by Tayo Alebiosu</a:t>
            </a:r>
          </a:p>
        </p:txBody>
      </p:sp>
      <p:sp>
        <p:nvSpPr>
          <p:cNvPr id="6" name="Slide Number Placeholder 5">
            <a:extLst>
              <a:ext uri="{FF2B5EF4-FFF2-40B4-BE49-F238E27FC236}">
                <a16:creationId xmlns:a16="http://schemas.microsoft.com/office/drawing/2014/main" id="{BEB9A795-C8FD-47AC-AF7E-8B00D7A6BD18}"/>
              </a:ext>
            </a:extLst>
          </p:cNvPr>
          <p:cNvSpPr>
            <a:spLocks noGrp="1"/>
          </p:cNvSpPr>
          <p:nvPr>
            <p:ph type="sldNum" sz="quarter" idx="12"/>
          </p:nvPr>
        </p:nvSpPr>
        <p:spPr/>
        <p:txBody>
          <a:bodyPr/>
          <a:lstStyle/>
          <a:p>
            <a:fld id="{A13B0243-4E67-49A1-B7AC-3B77A92461E2}" type="slidenum">
              <a:rPr lang="en-GB" smtClean="0"/>
              <a:t>‹#›</a:t>
            </a:fld>
            <a:endParaRPr lang="en-GB"/>
          </a:p>
        </p:txBody>
      </p:sp>
    </p:spTree>
    <p:extLst>
      <p:ext uri="{BB962C8B-B14F-4D97-AF65-F5344CB8AC3E}">
        <p14:creationId xmlns:p14="http://schemas.microsoft.com/office/powerpoint/2010/main" val="2857402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9BF3AE-0CFB-4308-823C-11130E7FC35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C4EC935-80DB-47A5-8C54-67B4FE5D40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7BAAEB6-26CB-4B2C-8693-57BAE302CC24}"/>
              </a:ext>
            </a:extLst>
          </p:cNvPr>
          <p:cNvSpPr>
            <a:spLocks noGrp="1"/>
          </p:cNvSpPr>
          <p:nvPr>
            <p:ph type="dt" sz="half" idx="10"/>
          </p:nvPr>
        </p:nvSpPr>
        <p:spPr/>
        <p:txBody>
          <a:bodyPr/>
          <a:lstStyle/>
          <a:p>
            <a:fld id="{FBCEE535-B6CC-4A36-9F02-E6C194A1BE97}" type="datetime1">
              <a:rPr lang="en-GB" smtClean="0"/>
              <a:t>28/04/2021</a:t>
            </a:fld>
            <a:endParaRPr lang="en-GB"/>
          </a:p>
        </p:txBody>
      </p:sp>
      <p:sp>
        <p:nvSpPr>
          <p:cNvPr id="5" name="Footer Placeholder 4">
            <a:extLst>
              <a:ext uri="{FF2B5EF4-FFF2-40B4-BE49-F238E27FC236}">
                <a16:creationId xmlns:a16="http://schemas.microsoft.com/office/drawing/2014/main" id="{1E77064E-5F8F-4AD4-94EC-AE05968E8D22}"/>
              </a:ext>
            </a:extLst>
          </p:cNvPr>
          <p:cNvSpPr>
            <a:spLocks noGrp="1"/>
          </p:cNvSpPr>
          <p:nvPr>
            <p:ph type="ftr" sz="quarter" idx="11"/>
          </p:nvPr>
        </p:nvSpPr>
        <p:spPr/>
        <p:txBody>
          <a:bodyPr/>
          <a:lstStyle/>
          <a:p>
            <a:r>
              <a:rPr lang="en-GB"/>
              <a:t>Created by Tayo Alebiosu</a:t>
            </a:r>
          </a:p>
        </p:txBody>
      </p:sp>
      <p:sp>
        <p:nvSpPr>
          <p:cNvPr id="6" name="Slide Number Placeholder 5">
            <a:extLst>
              <a:ext uri="{FF2B5EF4-FFF2-40B4-BE49-F238E27FC236}">
                <a16:creationId xmlns:a16="http://schemas.microsoft.com/office/drawing/2014/main" id="{E2302DB1-4031-4C1B-A560-07AA854C132E}"/>
              </a:ext>
            </a:extLst>
          </p:cNvPr>
          <p:cNvSpPr>
            <a:spLocks noGrp="1"/>
          </p:cNvSpPr>
          <p:nvPr>
            <p:ph type="sldNum" sz="quarter" idx="12"/>
          </p:nvPr>
        </p:nvSpPr>
        <p:spPr/>
        <p:txBody>
          <a:bodyPr/>
          <a:lstStyle/>
          <a:p>
            <a:fld id="{A13B0243-4E67-49A1-B7AC-3B77A92461E2}" type="slidenum">
              <a:rPr lang="en-GB" smtClean="0"/>
              <a:t>‹#›</a:t>
            </a:fld>
            <a:endParaRPr lang="en-GB"/>
          </a:p>
        </p:txBody>
      </p:sp>
    </p:spTree>
    <p:extLst>
      <p:ext uri="{BB962C8B-B14F-4D97-AF65-F5344CB8AC3E}">
        <p14:creationId xmlns:p14="http://schemas.microsoft.com/office/powerpoint/2010/main" val="614422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68419-385B-4EDF-9365-FF74C3A0D42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5D6DF94-C32F-4DDA-BF2C-ECA37396DA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6BC6B9-4F93-4F7F-8E19-E05A53B743CB}"/>
              </a:ext>
            </a:extLst>
          </p:cNvPr>
          <p:cNvSpPr>
            <a:spLocks noGrp="1"/>
          </p:cNvSpPr>
          <p:nvPr>
            <p:ph type="dt" sz="half" idx="10"/>
          </p:nvPr>
        </p:nvSpPr>
        <p:spPr/>
        <p:txBody>
          <a:bodyPr/>
          <a:lstStyle/>
          <a:p>
            <a:fld id="{B6794925-7EEC-42DB-8607-658F46C22641}" type="datetime1">
              <a:rPr lang="en-GB" smtClean="0"/>
              <a:t>28/04/2021</a:t>
            </a:fld>
            <a:endParaRPr lang="en-GB"/>
          </a:p>
        </p:txBody>
      </p:sp>
      <p:sp>
        <p:nvSpPr>
          <p:cNvPr id="5" name="Footer Placeholder 4">
            <a:extLst>
              <a:ext uri="{FF2B5EF4-FFF2-40B4-BE49-F238E27FC236}">
                <a16:creationId xmlns:a16="http://schemas.microsoft.com/office/drawing/2014/main" id="{BBE67506-78C6-4494-A09F-FC989A2C4DC9}"/>
              </a:ext>
            </a:extLst>
          </p:cNvPr>
          <p:cNvSpPr>
            <a:spLocks noGrp="1"/>
          </p:cNvSpPr>
          <p:nvPr>
            <p:ph type="ftr" sz="quarter" idx="11"/>
          </p:nvPr>
        </p:nvSpPr>
        <p:spPr/>
        <p:txBody>
          <a:bodyPr/>
          <a:lstStyle/>
          <a:p>
            <a:r>
              <a:rPr lang="en-GB"/>
              <a:t>Created by Tayo Alebiosu</a:t>
            </a:r>
          </a:p>
        </p:txBody>
      </p:sp>
      <p:sp>
        <p:nvSpPr>
          <p:cNvPr id="6" name="Slide Number Placeholder 5">
            <a:extLst>
              <a:ext uri="{FF2B5EF4-FFF2-40B4-BE49-F238E27FC236}">
                <a16:creationId xmlns:a16="http://schemas.microsoft.com/office/drawing/2014/main" id="{0BD6B989-61F9-4029-97C4-B83A2288C2AB}"/>
              </a:ext>
            </a:extLst>
          </p:cNvPr>
          <p:cNvSpPr>
            <a:spLocks noGrp="1"/>
          </p:cNvSpPr>
          <p:nvPr>
            <p:ph type="sldNum" sz="quarter" idx="12"/>
          </p:nvPr>
        </p:nvSpPr>
        <p:spPr/>
        <p:txBody>
          <a:bodyPr/>
          <a:lstStyle/>
          <a:p>
            <a:fld id="{A13B0243-4E67-49A1-B7AC-3B77A92461E2}" type="slidenum">
              <a:rPr lang="en-GB" smtClean="0"/>
              <a:t>‹#›</a:t>
            </a:fld>
            <a:endParaRPr lang="en-GB"/>
          </a:p>
        </p:txBody>
      </p:sp>
    </p:spTree>
    <p:extLst>
      <p:ext uri="{BB962C8B-B14F-4D97-AF65-F5344CB8AC3E}">
        <p14:creationId xmlns:p14="http://schemas.microsoft.com/office/powerpoint/2010/main" val="1604274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5A18D-07D1-4262-AAD5-C7C055B994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460CFDB-D5D2-417B-854D-18DDDD7ED7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9A59EE-71BB-4D2A-A831-6F6154FF52F2}"/>
              </a:ext>
            </a:extLst>
          </p:cNvPr>
          <p:cNvSpPr>
            <a:spLocks noGrp="1"/>
          </p:cNvSpPr>
          <p:nvPr>
            <p:ph type="dt" sz="half" idx="10"/>
          </p:nvPr>
        </p:nvSpPr>
        <p:spPr/>
        <p:txBody>
          <a:bodyPr/>
          <a:lstStyle/>
          <a:p>
            <a:fld id="{87A65752-A64D-48F4-8496-D1108C0A3B1D}" type="datetime1">
              <a:rPr lang="en-GB" smtClean="0"/>
              <a:t>28/04/2021</a:t>
            </a:fld>
            <a:endParaRPr lang="en-GB"/>
          </a:p>
        </p:txBody>
      </p:sp>
      <p:sp>
        <p:nvSpPr>
          <p:cNvPr id="5" name="Footer Placeholder 4">
            <a:extLst>
              <a:ext uri="{FF2B5EF4-FFF2-40B4-BE49-F238E27FC236}">
                <a16:creationId xmlns:a16="http://schemas.microsoft.com/office/drawing/2014/main" id="{A8EED3D3-3B5D-4964-9FAE-88989883406C}"/>
              </a:ext>
            </a:extLst>
          </p:cNvPr>
          <p:cNvSpPr>
            <a:spLocks noGrp="1"/>
          </p:cNvSpPr>
          <p:nvPr>
            <p:ph type="ftr" sz="quarter" idx="11"/>
          </p:nvPr>
        </p:nvSpPr>
        <p:spPr/>
        <p:txBody>
          <a:bodyPr/>
          <a:lstStyle/>
          <a:p>
            <a:r>
              <a:rPr lang="en-GB"/>
              <a:t>Created by Tayo Alebiosu</a:t>
            </a:r>
          </a:p>
        </p:txBody>
      </p:sp>
      <p:sp>
        <p:nvSpPr>
          <p:cNvPr id="6" name="Slide Number Placeholder 5">
            <a:extLst>
              <a:ext uri="{FF2B5EF4-FFF2-40B4-BE49-F238E27FC236}">
                <a16:creationId xmlns:a16="http://schemas.microsoft.com/office/drawing/2014/main" id="{3A6E516A-96FB-489C-954F-40F4577240A2}"/>
              </a:ext>
            </a:extLst>
          </p:cNvPr>
          <p:cNvSpPr>
            <a:spLocks noGrp="1"/>
          </p:cNvSpPr>
          <p:nvPr>
            <p:ph type="sldNum" sz="quarter" idx="12"/>
          </p:nvPr>
        </p:nvSpPr>
        <p:spPr/>
        <p:txBody>
          <a:bodyPr/>
          <a:lstStyle/>
          <a:p>
            <a:fld id="{A13B0243-4E67-49A1-B7AC-3B77A92461E2}" type="slidenum">
              <a:rPr lang="en-GB" smtClean="0"/>
              <a:t>‹#›</a:t>
            </a:fld>
            <a:endParaRPr lang="en-GB"/>
          </a:p>
        </p:txBody>
      </p:sp>
    </p:spTree>
    <p:extLst>
      <p:ext uri="{BB962C8B-B14F-4D97-AF65-F5344CB8AC3E}">
        <p14:creationId xmlns:p14="http://schemas.microsoft.com/office/powerpoint/2010/main" val="281256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E6C4B-9248-411A-86EB-F487ECB97B4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9EA406E-50B6-49B4-B1A8-B55CBC3C68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9592B28-FFEF-4642-9463-46F9353518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DB0A9FD-65E2-4BE2-9033-13C81F5436DD}"/>
              </a:ext>
            </a:extLst>
          </p:cNvPr>
          <p:cNvSpPr>
            <a:spLocks noGrp="1"/>
          </p:cNvSpPr>
          <p:nvPr>
            <p:ph type="dt" sz="half" idx="10"/>
          </p:nvPr>
        </p:nvSpPr>
        <p:spPr/>
        <p:txBody>
          <a:bodyPr/>
          <a:lstStyle/>
          <a:p>
            <a:fld id="{2D0D9275-5E8D-4CF5-A064-8C10FA42E415}" type="datetime1">
              <a:rPr lang="en-GB" smtClean="0"/>
              <a:t>28/04/2021</a:t>
            </a:fld>
            <a:endParaRPr lang="en-GB"/>
          </a:p>
        </p:txBody>
      </p:sp>
      <p:sp>
        <p:nvSpPr>
          <p:cNvPr id="6" name="Footer Placeholder 5">
            <a:extLst>
              <a:ext uri="{FF2B5EF4-FFF2-40B4-BE49-F238E27FC236}">
                <a16:creationId xmlns:a16="http://schemas.microsoft.com/office/drawing/2014/main" id="{93B0CDD1-8F3F-4B00-ADAD-0120342E0ECA}"/>
              </a:ext>
            </a:extLst>
          </p:cNvPr>
          <p:cNvSpPr>
            <a:spLocks noGrp="1"/>
          </p:cNvSpPr>
          <p:nvPr>
            <p:ph type="ftr" sz="quarter" idx="11"/>
          </p:nvPr>
        </p:nvSpPr>
        <p:spPr/>
        <p:txBody>
          <a:bodyPr/>
          <a:lstStyle/>
          <a:p>
            <a:r>
              <a:rPr lang="en-GB"/>
              <a:t>Created by Tayo Alebiosu</a:t>
            </a:r>
          </a:p>
        </p:txBody>
      </p:sp>
      <p:sp>
        <p:nvSpPr>
          <p:cNvPr id="7" name="Slide Number Placeholder 6">
            <a:extLst>
              <a:ext uri="{FF2B5EF4-FFF2-40B4-BE49-F238E27FC236}">
                <a16:creationId xmlns:a16="http://schemas.microsoft.com/office/drawing/2014/main" id="{0B3272CC-6050-4B7C-9498-1346B023E22B}"/>
              </a:ext>
            </a:extLst>
          </p:cNvPr>
          <p:cNvSpPr>
            <a:spLocks noGrp="1"/>
          </p:cNvSpPr>
          <p:nvPr>
            <p:ph type="sldNum" sz="quarter" idx="12"/>
          </p:nvPr>
        </p:nvSpPr>
        <p:spPr/>
        <p:txBody>
          <a:bodyPr/>
          <a:lstStyle/>
          <a:p>
            <a:fld id="{A13B0243-4E67-49A1-B7AC-3B77A92461E2}" type="slidenum">
              <a:rPr lang="en-GB" smtClean="0"/>
              <a:t>‹#›</a:t>
            </a:fld>
            <a:endParaRPr lang="en-GB"/>
          </a:p>
        </p:txBody>
      </p:sp>
    </p:spTree>
    <p:extLst>
      <p:ext uri="{BB962C8B-B14F-4D97-AF65-F5344CB8AC3E}">
        <p14:creationId xmlns:p14="http://schemas.microsoft.com/office/powerpoint/2010/main" val="2138834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22BCF-F302-468C-B759-CBCF282A18DF}"/>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9C3F007-58D5-4D67-B9FD-7BB23D8962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8A8C41-3536-4161-A965-648A892798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907CEFF-BDE9-4BFA-B49E-5CAEC21851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8EDF69-A69B-4E6E-BD87-3A3D991A69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D1DFE3D-651C-4E95-A563-00901B4A54DA}"/>
              </a:ext>
            </a:extLst>
          </p:cNvPr>
          <p:cNvSpPr>
            <a:spLocks noGrp="1"/>
          </p:cNvSpPr>
          <p:nvPr>
            <p:ph type="dt" sz="half" idx="10"/>
          </p:nvPr>
        </p:nvSpPr>
        <p:spPr/>
        <p:txBody>
          <a:bodyPr/>
          <a:lstStyle/>
          <a:p>
            <a:fld id="{6368DFAE-790C-4C47-8D55-6C0BA0912AC8}" type="datetime1">
              <a:rPr lang="en-GB" smtClean="0"/>
              <a:t>28/04/2021</a:t>
            </a:fld>
            <a:endParaRPr lang="en-GB"/>
          </a:p>
        </p:txBody>
      </p:sp>
      <p:sp>
        <p:nvSpPr>
          <p:cNvPr id="8" name="Footer Placeholder 7">
            <a:extLst>
              <a:ext uri="{FF2B5EF4-FFF2-40B4-BE49-F238E27FC236}">
                <a16:creationId xmlns:a16="http://schemas.microsoft.com/office/drawing/2014/main" id="{8E2AE1DA-4DF9-4BDC-983D-43DD5B001F5F}"/>
              </a:ext>
            </a:extLst>
          </p:cNvPr>
          <p:cNvSpPr>
            <a:spLocks noGrp="1"/>
          </p:cNvSpPr>
          <p:nvPr>
            <p:ph type="ftr" sz="quarter" idx="11"/>
          </p:nvPr>
        </p:nvSpPr>
        <p:spPr/>
        <p:txBody>
          <a:bodyPr/>
          <a:lstStyle/>
          <a:p>
            <a:r>
              <a:rPr lang="en-GB"/>
              <a:t>Created by Tayo Alebiosu</a:t>
            </a:r>
          </a:p>
        </p:txBody>
      </p:sp>
      <p:sp>
        <p:nvSpPr>
          <p:cNvPr id="9" name="Slide Number Placeholder 8">
            <a:extLst>
              <a:ext uri="{FF2B5EF4-FFF2-40B4-BE49-F238E27FC236}">
                <a16:creationId xmlns:a16="http://schemas.microsoft.com/office/drawing/2014/main" id="{4C3A33D8-B144-4EF8-BA28-54B334E9356B}"/>
              </a:ext>
            </a:extLst>
          </p:cNvPr>
          <p:cNvSpPr>
            <a:spLocks noGrp="1"/>
          </p:cNvSpPr>
          <p:nvPr>
            <p:ph type="sldNum" sz="quarter" idx="12"/>
          </p:nvPr>
        </p:nvSpPr>
        <p:spPr/>
        <p:txBody>
          <a:bodyPr/>
          <a:lstStyle/>
          <a:p>
            <a:fld id="{A13B0243-4E67-49A1-B7AC-3B77A92461E2}" type="slidenum">
              <a:rPr lang="en-GB" smtClean="0"/>
              <a:t>‹#›</a:t>
            </a:fld>
            <a:endParaRPr lang="en-GB"/>
          </a:p>
        </p:txBody>
      </p:sp>
    </p:spTree>
    <p:extLst>
      <p:ext uri="{BB962C8B-B14F-4D97-AF65-F5344CB8AC3E}">
        <p14:creationId xmlns:p14="http://schemas.microsoft.com/office/powerpoint/2010/main" val="3219926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ADA5F-34CD-4F1D-8BD6-330B6D83F40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FFD812C-6189-4FE1-9042-A80C384A86EA}"/>
              </a:ext>
            </a:extLst>
          </p:cNvPr>
          <p:cNvSpPr>
            <a:spLocks noGrp="1"/>
          </p:cNvSpPr>
          <p:nvPr>
            <p:ph type="dt" sz="half" idx="10"/>
          </p:nvPr>
        </p:nvSpPr>
        <p:spPr/>
        <p:txBody>
          <a:bodyPr/>
          <a:lstStyle/>
          <a:p>
            <a:fld id="{7240A215-7520-42DC-B9F8-6CF44AB23F76}" type="datetime1">
              <a:rPr lang="en-GB" smtClean="0"/>
              <a:t>28/04/2021</a:t>
            </a:fld>
            <a:endParaRPr lang="en-GB"/>
          </a:p>
        </p:txBody>
      </p:sp>
      <p:sp>
        <p:nvSpPr>
          <p:cNvPr id="4" name="Footer Placeholder 3">
            <a:extLst>
              <a:ext uri="{FF2B5EF4-FFF2-40B4-BE49-F238E27FC236}">
                <a16:creationId xmlns:a16="http://schemas.microsoft.com/office/drawing/2014/main" id="{41D73818-3868-4DCB-B980-2DA3017D7699}"/>
              </a:ext>
            </a:extLst>
          </p:cNvPr>
          <p:cNvSpPr>
            <a:spLocks noGrp="1"/>
          </p:cNvSpPr>
          <p:nvPr>
            <p:ph type="ftr" sz="quarter" idx="11"/>
          </p:nvPr>
        </p:nvSpPr>
        <p:spPr/>
        <p:txBody>
          <a:bodyPr/>
          <a:lstStyle/>
          <a:p>
            <a:r>
              <a:rPr lang="en-GB"/>
              <a:t>Created by Tayo Alebiosu</a:t>
            </a:r>
          </a:p>
        </p:txBody>
      </p:sp>
      <p:sp>
        <p:nvSpPr>
          <p:cNvPr id="5" name="Slide Number Placeholder 4">
            <a:extLst>
              <a:ext uri="{FF2B5EF4-FFF2-40B4-BE49-F238E27FC236}">
                <a16:creationId xmlns:a16="http://schemas.microsoft.com/office/drawing/2014/main" id="{24BBC11E-D6D1-45CF-A63A-405E7371C8B9}"/>
              </a:ext>
            </a:extLst>
          </p:cNvPr>
          <p:cNvSpPr>
            <a:spLocks noGrp="1"/>
          </p:cNvSpPr>
          <p:nvPr>
            <p:ph type="sldNum" sz="quarter" idx="12"/>
          </p:nvPr>
        </p:nvSpPr>
        <p:spPr/>
        <p:txBody>
          <a:bodyPr/>
          <a:lstStyle/>
          <a:p>
            <a:fld id="{A13B0243-4E67-49A1-B7AC-3B77A92461E2}" type="slidenum">
              <a:rPr lang="en-GB" smtClean="0"/>
              <a:t>‹#›</a:t>
            </a:fld>
            <a:endParaRPr lang="en-GB"/>
          </a:p>
        </p:txBody>
      </p:sp>
    </p:spTree>
    <p:extLst>
      <p:ext uri="{BB962C8B-B14F-4D97-AF65-F5344CB8AC3E}">
        <p14:creationId xmlns:p14="http://schemas.microsoft.com/office/powerpoint/2010/main" val="636432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840557-7085-44B4-A1B0-B4976517ABD7}"/>
              </a:ext>
            </a:extLst>
          </p:cNvPr>
          <p:cNvSpPr>
            <a:spLocks noGrp="1"/>
          </p:cNvSpPr>
          <p:nvPr>
            <p:ph type="dt" sz="half" idx="10"/>
          </p:nvPr>
        </p:nvSpPr>
        <p:spPr/>
        <p:txBody>
          <a:bodyPr/>
          <a:lstStyle/>
          <a:p>
            <a:fld id="{48860A5A-074A-4C94-9901-CD3103CAF578}" type="datetime1">
              <a:rPr lang="en-GB" smtClean="0"/>
              <a:t>28/04/2021</a:t>
            </a:fld>
            <a:endParaRPr lang="en-GB"/>
          </a:p>
        </p:txBody>
      </p:sp>
      <p:sp>
        <p:nvSpPr>
          <p:cNvPr id="3" name="Footer Placeholder 2">
            <a:extLst>
              <a:ext uri="{FF2B5EF4-FFF2-40B4-BE49-F238E27FC236}">
                <a16:creationId xmlns:a16="http://schemas.microsoft.com/office/drawing/2014/main" id="{7FAA5DAE-E319-44EB-96C0-6720439A0F2B}"/>
              </a:ext>
            </a:extLst>
          </p:cNvPr>
          <p:cNvSpPr>
            <a:spLocks noGrp="1"/>
          </p:cNvSpPr>
          <p:nvPr>
            <p:ph type="ftr" sz="quarter" idx="11"/>
          </p:nvPr>
        </p:nvSpPr>
        <p:spPr/>
        <p:txBody>
          <a:bodyPr/>
          <a:lstStyle/>
          <a:p>
            <a:r>
              <a:rPr lang="en-GB"/>
              <a:t>Created by Tayo Alebiosu</a:t>
            </a:r>
          </a:p>
        </p:txBody>
      </p:sp>
      <p:sp>
        <p:nvSpPr>
          <p:cNvPr id="4" name="Slide Number Placeholder 3">
            <a:extLst>
              <a:ext uri="{FF2B5EF4-FFF2-40B4-BE49-F238E27FC236}">
                <a16:creationId xmlns:a16="http://schemas.microsoft.com/office/drawing/2014/main" id="{965DF041-DB8D-4112-B5C4-AC28FBE02363}"/>
              </a:ext>
            </a:extLst>
          </p:cNvPr>
          <p:cNvSpPr>
            <a:spLocks noGrp="1"/>
          </p:cNvSpPr>
          <p:nvPr>
            <p:ph type="sldNum" sz="quarter" idx="12"/>
          </p:nvPr>
        </p:nvSpPr>
        <p:spPr/>
        <p:txBody>
          <a:bodyPr/>
          <a:lstStyle/>
          <a:p>
            <a:fld id="{A13B0243-4E67-49A1-B7AC-3B77A92461E2}" type="slidenum">
              <a:rPr lang="en-GB" smtClean="0"/>
              <a:t>‹#›</a:t>
            </a:fld>
            <a:endParaRPr lang="en-GB"/>
          </a:p>
        </p:txBody>
      </p:sp>
    </p:spTree>
    <p:extLst>
      <p:ext uri="{BB962C8B-B14F-4D97-AF65-F5344CB8AC3E}">
        <p14:creationId xmlns:p14="http://schemas.microsoft.com/office/powerpoint/2010/main" val="1559852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593D6-6649-4581-B79A-F11B331805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E240C6B-C569-42FE-BB0D-902CD8F9DB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6988F9B-8AC1-47C0-8A81-D03346BAC4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68A004-8E70-4F96-BE77-0358CE3EABB7}"/>
              </a:ext>
            </a:extLst>
          </p:cNvPr>
          <p:cNvSpPr>
            <a:spLocks noGrp="1"/>
          </p:cNvSpPr>
          <p:nvPr>
            <p:ph type="dt" sz="half" idx="10"/>
          </p:nvPr>
        </p:nvSpPr>
        <p:spPr/>
        <p:txBody>
          <a:bodyPr/>
          <a:lstStyle/>
          <a:p>
            <a:fld id="{CE36743A-D7E0-4A2E-9A1C-9FE22A90E9C4}" type="datetime1">
              <a:rPr lang="en-GB" smtClean="0"/>
              <a:t>28/04/2021</a:t>
            </a:fld>
            <a:endParaRPr lang="en-GB"/>
          </a:p>
        </p:txBody>
      </p:sp>
      <p:sp>
        <p:nvSpPr>
          <p:cNvPr id="6" name="Footer Placeholder 5">
            <a:extLst>
              <a:ext uri="{FF2B5EF4-FFF2-40B4-BE49-F238E27FC236}">
                <a16:creationId xmlns:a16="http://schemas.microsoft.com/office/drawing/2014/main" id="{B6D77A8E-5606-4384-916F-2B5A1064B950}"/>
              </a:ext>
            </a:extLst>
          </p:cNvPr>
          <p:cNvSpPr>
            <a:spLocks noGrp="1"/>
          </p:cNvSpPr>
          <p:nvPr>
            <p:ph type="ftr" sz="quarter" idx="11"/>
          </p:nvPr>
        </p:nvSpPr>
        <p:spPr/>
        <p:txBody>
          <a:bodyPr/>
          <a:lstStyle/>
          <a:p>
            <a:r>
              <a:rPr lang="en-GB"/>
              <a:t>Created by Tayo Alebiosu</a:t>
            </a:r>
          </a:p>
        </p:txBody>
      </p:sp>
      <p:sp>
        <p:nvSpPr>
          <p:cNvPr id="7" name="Slide Number Placeholder 6">
            <a:extLst>
              <a:ext uri="{FF2B5EF4-FFF2-40B4-BE49-F238E27FC236}">
                <a16:creationId xmlns:a16="http://schemas.microsoft.com/office/drawing/2014/main" id="{A5F3B526-72D0-4B99-A64E-A34E0CFD4E4D}"/>
              </a:ext>
            </a:extLst>
          </p:cNvPr>
          <p:cNvSpPr>
            <a:spLocks noGrp="1"/>
          </p:cNvSpPr>
          <p:nvPr>
            <p:ph type="sldNum" sz="quarter" idx="12"/>
          </p:nvPr>
        </p:nvSpPr>
        <p:spPr/>
        <p:txBody>
          <a:bodyPr/>
          <a:lstStyle/>
          <a:p>
            <a:fld id="{A13B0243-4E67-49A1-B7AC-3B77A92461E2}" type="slidenum">
              <a:rPr lang="en-GB" smtClean="0"/>
              <a:t>‹#›</a:t>
            </a:fld>
            <a:endParaRPr lang="en-GB"/>
          </a:p>
        </p:txBody>
      </p:sp>
    </p:spTree>
    <p:extLst>
      <p:ext uri="{BB962C8B-B14F-4D97-AF65-F5344CB8AC3E}">
        <p14:creationId xmlns:p14="http://schemas.microsoft.com/office/powerpoint/2010/main" val="3695120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219D8-53F5-400F-8196-B4021CE8F0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BECA7B2-6F2E-4868-B314-A8B8F56241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60AF535-2134-4628-A553-8FEDD7888A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6BCD85-650F-4A5F-8ECE-F04CF10C2DD6}"/>
              </a:ext>
            </a:extLst>
          </p:cNvPr>
          <p:cNvSpPr>
            <a:spLocks noGrp="1"/>
          </p:cNvSpPr>
          <p:nvPr>
            <p:ph type="dt" sz="half" idx="10"/>
          </p:nvPr>
        </p:nvSpPr>
        <p:spPr/>
        <p:txBody>
          <a:bodyPr/>
          <a:lstStyle/>
          <a:p>
            <a:fld id="{4DD274DF-FC8E-4CA9-A969-83BA90AC7BF6}" type="datetime1">
              <a:rPr lang="en-GB" smtClean="0"/>
              <a:t>28/04/2021</a:t>
            </a:fld>
            <a:endParaRPr lang="en-GB"/>
          </a:p>
        </p:txBody>
      </p:sp>
      <p:sp>
        <p:nvSpPr>
          <p:cNvPr id="6" name="Footer Placeholder 5">
            <a:extLst>
              <a:ext uri="{FF2B5EF4-FFF2-40B4-BE49-F238E27FC236}">
                <a16:creationId xmlns:a16="http://schemas.microsoft.com/office/drawing/2014/main" id="{065CD66E-9EC2-46FF-B4B6-C375DAD799AA}"/>
              </a:ext>
            </a:extLst>
          </p:cNvPr>
          <p:cNvSpPr>
            <a:spLocks noGrp="1"/>
          </p:cNvSpPr>
          <p:nvPr>
            <p:ph type="ftr" sz="quarter" idx="11"/>
          </p:nvPr>
        </p:nvSpPr>
        <p:spPr/>
        <p:txBody>
          <a:bodyPr/>
          <a:lstStyle/>
          <a:p>
            <a:r>
              <a:rPr lang="en-GB"/>
              <a:t>Created by Tayo Alebiosu</a:t>
            </a:r>
          </a:p>
        </p:txBody>
      </p:sp>
      <p:sp>
        <p:nvSpPr>
          <p:cNvPr id="7" name="Slide Number Placeholder 6">
            <a:extLst>
              <a:ext uri="{FF2B5EF4-FFF2-40B4-BE49-F238E27FC236}">
                <a16:creationId xmlns:a16="http://schemas.microsoft.com/office/drawing/2014/main" id="{85ED32B7-E80D-4AC2-9494-FABF3BCEED41}"/>
              </a:ext>
            </a:extLst>
          </p:cNvPr>
          <p:cNvSpPr>
            <a:spLocks noGrp="1"/>
          </p:cNvSpPr>
          <p:nvPr>
            <p:ph type="sldNum" sz="quarter" idx="12"/>
          </p:nvPr>
        </p:nvSpPr>
        <p:spPr/>
        <p:txBody>
          <a:bodyPr/>
          <a:lstStyle/>
          <a:p>
            <a:fld id="{A13B0243-4E67-49A1-B7AC-3B77A92461E2}" type="slidenum">
              <a:rPr lang="en-GB" smtClean="0"/>
              <a:t>‹#›</a:t>
            </a:fld>
            <a:endParaRPr lang="en-GB"/>
          </a:p>
        </p:txBody>
      </p:sp>
    </p:spTree>
    <p:extLst>
      <p:ext uri="{BB962C8B-B14F-4D97-AF65-F5344CB8AC3E}">
        <p14:creationId xmlns:p14="http://schemas.microsoft.com/office/powerpoint/2010/main" val="2409882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21DA40-8CD1-483C-8890-31E819B230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13DF71C-7796-4166-9FD1-8CC234EE5C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B1B7648-4C12-4581-BA9C-5546F4B9C5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4BF5F5-16F0-455E-B3D0-F8C8296CE742}" type="datetime1">
              <a:rPr lang="en-GB" smtClean="0"/>
              <a:t>28/04/2021</a:t>
            </a:fld>
            <a:endParaRPr lang="en-GB"/>
          </a:p>
        </p:txBody>
      </p:sp>
      <p:sp>
        <p:nvSpPr>
          <p:cNvPr id="5" name="Footer Placeholder 4">
            <a:extLst>
              <a:ext uri="{FF2B5EF4-FFF2-40B4-BE49-F238E27FC236}">
                <a16:creationId xmlns:a16="http://schemas.microsoft.com/office/drawing/2014/main" id="{116EBA3B-0618-4501-A496-D3B375F7B6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Created by Tayo Alebiosu</a:t>
            </a:r>
          </a:p>
        </p:txBody>
      </p:sp>
      <p:sp>
        <p:nvSpPr>
          <p:cNvPr id="6" name="Slide Number Placeholder 5">
            <a:extLst>
              <a:ext uri="{FF2B5EF4-FFF2-40B4-BE49-F238E27FC236}">
                <a16:creationId xmlns:a16="http://schemas.microsoft.com/office/drawing/2014/main" id="{91FAC5A7-45A2-421C-9F16-9648D1DC76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3B0243-4E67-49A1-B7AC-3B77A92461E2}" type="slidenum">
              <a:rPr lang="en-GB" smtClean="0"/>
              <a:t>‹#›</a:t>
            </a:fld>
            <a:endParaRPr lang="en-GB"/>
          </a:p>
        </p:txBody>
      </p:sp>
    </p:spTree>
    <p:extLst>
      <p:ext uri="{BB962C8B-B14F-4D97-AF65-F5344CB8AC3E}">
        <p14:creationId xmlns:p14="http://schemas.microsoft.com/office/powerpoint/2010/main" val="27589266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nrsng.com/what-your-nursing-professor-wont-tell-you-about-critical-thinking/" TargetMode="External"/><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tayo.alebiosu@lsclondon.co.uk"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youtu.be/WiSklIGUblo"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youtu.be/WiSklIGUblo" TargetMode="External"/><Relationship Id="rId2" Type="http://schemas.openxmlformats.org/officeDocument/2006/relationships/hyperlink" Target="https://youtu.be/HnJ1bqXUnIM"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youtu.be/WiSklIGUblo" TargetMode="External"/><Relationship Id="rId2" Type="http://schemas.openxmlformats.org/officeDocument/2006/relationships/hyperlink" Target="https://youtu.be/HnJ1bqXUnI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skillsyouneed.com/learn/literature-review.html" TargetMode="External"/><Relationship Id="rId7" Type="http://schemas.openxmlformats.org/officeDocument/2006/relationships/hyperlink" Target="https://nursing.com/blog/2-examples-used-critical-thinking-care-patient-real-life-nursing-stories/" TargetMode="External"/><Relationship Id="rId2" Type="http://schemas.openxmlformats.org/officeDocument/2006/relationships/hyperlink" Target="https://www.nihr.ac.uk/patients-and-public/why-join-in/why-research-matters.htm" TargetMode="External"/><Relationship Id="rId1" Type="http://schemas.openxmlformats.org/officeDocument/2006/relationships/slideLayout" Target="../slideLayouts/slideLayout1.xml"/><Relationship Id="rId6" Type="http://schemas.openxmlformats.org/officeDocument/2006/relationships/hyperlink" Target="https://www.projectguru.in/publications/importance-ethical-considerations-research/" TargetMode="External"/><Relationship Id="rId5" Type="http://schemas.openxmlformats.org/officeDocument/2006/relationships/hyperlink" Target="https://www.skillsyouneed.com/learn/research-ethics.html" TargetMode="External"/><Relationship Id="rId4" Type="http://schemas.openxmlformats.org/officeDocument/2006/relationships/hyperlink" Target="https://courses.lumenlearning.com/suny-basicreadingwriting/chapter/outcome-critical-thinking/"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https://www.pearson.com/content/dam/one-dot-com/one-dot-com/us/en/higher-ed/en/products-services/course-products/berman-10e-info/pdf/CH10.pdf"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www.bing.com/videos/search?q=evidence+based+practice+in+health&amp;&amp;view=detail&amp;mid=B40B228DE6130896C17BB40B228DE6130896C17B&amp;&amp;FORM=VRDGAR" TargetMode="External"/><Relationship Id="rId5" Type="http://schemas.openxmlformats.org/officeDocument/2006/relationships/hyperlink" Target="http://sk.sagepub.com/books/improving-the-effectiveness-of-the-helping-professions" TargetMode="External"/><Relationship Id="rId4" Type="http://schemas.openxmlformats.org/officeDocument/2006/relationships/hyperlink" Target="https://www.glassdoor.com/blog/guide/research-skills/#Research_skills_examples"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4B461937-55AE-4216-B24E-4A233F28D522}"/>
              </a:ext>
            </a:extLst>
          </p:cNvPr>
          <p:cNvSpPr/>
          <p:nvPr/>
        </p:nvSpPr>
        <p:spPr>
          <a:xfrm rot="19834230">
            <a:off x="-74412" y="646264"/>
            <a:ext cx="5632935" cy="35720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b">
            <a:normAutofit/>
          </a:bodyPr>
          <a:lstStyle/>
          <a:p>
            <a:pPr lvl="0">
              <a:lnSpc>
                <a:spcPct val="90000"/>
              </a:lnSpc>
              <a:spcBef>
                <a:spcPct val="0"/>
              </a:spcBef>
              <a:spcAft>
                <a:spcPts val="600"/>
              </a:spcAft>
              <a:defRPr/>
            </a:pPr>
            <a:r>
              <a:rPr lang="en-GB" sz="4000" b="1" dirty="0">
                <a:latin typeface="Candara" panose="020E0502030303020204" pitchFamily="34" charset="0"/>
              </a:rPr>
              <a:t>Evidence Based Approaches </a:t>
            </a:r>
            <a:endParaRPr kumimoji="0" lang="en-US" sz="4000" b="1" i="0" u="none" strike="noStrike" kern="1200" cap="none" spc="0" normalizeH="0" baseline="0" noProof="0" dirty="0">
              <a:ln>
                <a:noFill/>
              </a:ln>
              <a:solidFill>
                <a:prstClr val="black"/>
              </a:solidFill>
              <a:effectLst/>
              <a:uLnTx/>
              <a:uFillTx/>
              <a:latin typeface="Candara" panose="020E0502030303020204" pitchFamily="34" charset="0"/>
            </a:endParaRPr>
          </a:p>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3600" b="1" i="0" u="none" strike="noStrike" kern="1200" cap="none" spc="0" normalizeH="0" baseline="0" noProof="0" dirty="0">
                <a:ln>
                  <a:noFill/>
                </a:ln>
                <a:solidFill>
                  <a:prstClr val="black"/>
                </a:solidFill>
                <a:effectLst/>
                <a:highlight>
                  <a:srgbClr val="FFFF00"/>
                </a:highlight>
                <a:uLnTx/>
                <a:uFillTx/>
                <a:latin typeface="Calibri Light" panose="020F0302020204030204"/>
                <a:ea typeface="+mn-ea"/>
                <a:cs typeface="+mn-cs"/>
              </a:rPr>
              <a:t>WEEK 4- SLIDE </a:t>
            </a:r>
          </a:p>
        </p:txBody>
      </p:sp>
      <p:pic>
        <p:nvPicPr>
          <p:cNvPr id="3076" name="Picture 4" descr="Image result for evidence based practice images">
            <a:extLst>
              <a:ext uri="{FF2B5EF4-FFF2-40B4-BE49-F238E27FC236}">
                <a16:creationId xmlns:a16="http://schemas.microsoft.com/office/drawing/2014/main" id="{DA171C5B-0A2C-437B-918C-C9EB7346E90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601528" y="433052"/>
            <a:ext cx="5445980" cy="6120148"/>
          </a:xfrm>
          <a:prstGeom prst="rect">
            <a:avLst/>
          </a:prstGeom>
          <a:noFill/>
          <a:effectLst>
            <a:outerShdw blurRad="406400" dist="317500" dir="5400000" sx="89000" sy="89000" rotWithShape="0">
              <a:prstClr val="black">
                <a:alpha val="15000"/>
              </a:prstClr>
            </a:outerShdw>
          </a:effectLst>
          <a:extLst>
            <a:ext uri="{909E8E84-426E-40DD-AFC4-6F175D3DCCD1}">
              <a14:hiddenFill xmlns:a14="http://schemas.microsoft.com/office/drawing/2010/main">
                <a:solidFill>
                  <a:srgbClr val="FFFFFF"/>
                </a:solidFill>
              </a14:hiddenFill>
            </a:ext>
          </a:extLst>
        </p:spPr>
      </p:pic>
      <p:sp>
        <p:nvSpPr>
          <p:cNvPr id="8" name="Cloud 7">
            <a:extLst>
              <a:ext uri="{FF2B5EF4-FFF2-40B4-BE49-F238E27FC236}">
                <a16:creationId xmlns:a16="http://schemas.microsoft.com/office/drawing/2014/main" id="{F11A3CA7-6822-4091-839A-8CF483418F2B}"/>
              </a:ext>
            </a:extLst>
          </p:cNvPr>
          <p:cNvSpPr/>
          <p:nvPr/>
        </p:nvSpPr>
        <p:spPr>
          <a:xfrm rot="19905172">
            <a:off x="2790114" y="2383241"/>
            <a:ext cx="4944835" cy="3158902"/>
          </a:xfrm>
          <a:prstGeom prst="cloud">
            <a:avLst/>
          </a:prstGeom>
          <a:ln w="57150">
            <a:solidFill>
              <a:srgbClr val="0070C0"/>
            </a:solidFill>
            <a:prstDash val="solid"/>
          </a:ln>
          <a:effectLst>
            <a:glow rad="228600">
              <a:schemeClr val="accent5">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GB" sz="3600" b="1" dirty="0">
                <a:solidFill>
                  <a:srgbClr val="7030A0"/>
                </a:solidFill>
                <a:latin typeface="Candara" panose="020E0502030303020204" pitchFamily="34" charset="0"/>
              </a:rPr>
              <a:t>Evidence based Approaches</a:t>
            </a:r>
          </a:p>
        </p:txBody>
      </p:sp>
      <p:sp>
        <p:nvSpPr>
          <p:cNvPr id="2" name="Footer Placeholder 1">
            <a:extLst>
              <a:ext uri="{FF2B5EF4-FFF2-40B4-BE49-F238E27FC236}">
                <a16:creationId xmlns:a16="http://schemas.microsoft.com/office/drawing/2014/main" id="{34E050D8-E029-4AAA-9D1B-EE87FBC3261A}"/>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966765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fill">
            <a:extLst>
              <a:ext uri="{FF2B5EF4-FFF2-40B4-BE49-F238E27FC236}">
                <a16:creationId xmlns:a16="http://schemas.microsoft.com/office/drawing/2014/main" id="{1D63C574-BFD2-41A1-A567-B0C3CC7F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olor 2">
            <a:extLst>
              <a:ext uri="{FF2B5EF4-FFF2-40B4-BE49-F238E27FC236}">
                <a16:creationId xmlns:a16="http://schemas.microsoft.com/office/drawing/2014/main" id="{E2A46BAB-8C31-42B2-90E8-B26DD3E8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B3F7A3C7-0737-4E57-B30E-8EEFE638B4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707053" cy="6858000"/>
            <a:chOff x="651279" y="598259"/>
            <a:chExt cx="10889442" cy="5680742"/>
          </a:xfrm>
        </p:grpSpPr>
        <p:sp>
          <p:nvSpPr>
            <p:cNvPr id="14" name="Color">
              <a:extLst>
                <a:ext uri="{FF2B5EF4-FFF2-40B4-BE49-F238E27FC236}">
                  <a16:creationId xmlns:a16="http://schemas.microsoft.com/office/drawing/2014/main" id="{3BE6D516-DFC6-4698-B3F1-5F591C113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lor">
              <a:extLst>
                <a:ext uri="{FF2B5EF4-FFF2-40B4-BE49-F238E27FC236}">
                  <a16:creationId xmlns:a16="http://schemas.microsoft.com/office/drawing/2014/main" id="{C2580FB0-D146-458C-AF1B-8E8BBF6BB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8" name="Freeform: Shape 17">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14BC9F5E-8FBE-4D82-B56C-DD72D5EB030E}"/>
              </a:ext>
            </a:extLst>
          </p:cNvPr>
          <p:cNvSpPr>
            <a:spLocks noGrp="1"/>
          </p:cNvSpPr>
          <p:nvPr>
            <p:ph type="title"/>
          </p:nvPr>
        </p:nvSpPr>
        <p:spPr>
          <a:xfrm>
            <a:off x="172278" y="841248"/>
            <a:ext cx="4534775" cy="5340097"/>
          </a:xfrm>
        </p:spPr>
        <p:txBody>
          <a:bodyPr anchor="ctr">
            <a:normAutofit/>
          </a:bodyPr>
          <a:lstStyle/>
          <a:p>
            <a:r>
              <a:rPr lang="en-GB" b="1" dirty="0">
                <a:highlight>
                  <a:srgbClr val="00FFFF"/>
                </a:highlight>
                <a:latin typeface="Candara" panose="020E0502030303020204" pitchFamily="34" charset="0"/>
              </a:rPr>
              <a:t>Features of effective critical thinking in health care</a:t>
            </a:r>
            <a:br>
              <a:rPr lang="en-GB" sz="4800" dirty="0">
                <a:solidFill>
                  <a:schemeClr val="bg1"/>
                </a:solidFill>
              </a:rPr>
            </a:br>
            <a:endParaRPr lang="en-GB" sz="4800" dirty="0">
              <a:solidFill>
                <a:schemeClr val="bg1"/>
              </a:solidFill>
            </a:endParaRPr>
          </a:p>
        </p:txBody>
      </p:sp>
      <p:graphicFrame>
        <p:nvGraphicFramePr>
          <p:cNvPr id="5" name="Content Placeholder 2">
            <a:extLst>
              <a:ext uri="{FF2B5EF4-FFF2-40B4-BE49-F238E27FC236}">
                <a16:creationId xmlns:a16="http://schemas.microsoft.com/office/drawing/2014/main" id="{0ABD9A37-EBA1-4C71-98DA-024B7AEBD7B8}"/>
              </a:ext>
            </a:extLst>
          </p:cNvPr>
          <p:cNvGraphicFramePr>
            <a:graphicFrameLocks noGrp="1"/>
          </p:cNvGraphicFramePr>
          <p:nvPr>
            <p:ph idx="1"/>
            <p:extLst>
              <p:ext uri="{D42A27DB-BD31-4B8C-83A1-F6EECF244321}">
                <p14:modId xmlns:p14="http://schemas.microsoft.com/office/powerpoint/2010/main" val="2685726810"/>
              </p:ext>
            </p:extLst>
          </p:nvPr>
        </p:nvGraphicFramePr>
        <p:xfrm>
          <a:off x="4985886" y="231006"/>
          <a:ext cx="6367913" cy="6405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6CC56684-C139-4345-AD71-07A6D95AF9B2}"/>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06858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AA4311-39BA-4682-B162-18D15A3F51D0}"/>
              </a:ext>
            </a:extLst>
          </p:cNvPr>
          <p:cNvSpPr>
            <a:spLocks noGrp="1"/>
          </p:cNvSpPr>
          <p:nvPr>
            <p:ph idx="1"/>
          </p:nvPr>
        </p:nvSpPr>
        <p:spPr>
          <a:xfrm>
            <a:off x="198783" y="278296"/>
            <a:ext cx="11741426" cy="6443179"/>
          </a:xfrm>
        </p:spPr>
        <p:txBody>
          <a:bodyPr>
            <a:normAutofit fontScale="92500" lnSpcReduction="20000"/>
          </a:bodyPr>
          <a:lstStyle/>
          <a:p>
            <a:pPr marL="514350" indent="-514350">
              <a:buFont typeface="+mj-lt"/>
              <a:buAutoNum type="arabicPeriod"/>
            </a:pPr>
            <a:r>
              <a:rPr lang="en-GB" dirty="0"/>
              <a:t>There is a problem/ issue / gap/experience- (</a:t>
            </a:r>
            <a:r>
              <a:rPr lang="en-GB" b="1" i="1" dirty="0">
                <a:solidFill>
                  <a:schemeClr val="bg1"/>
                </a:solidFill>
                <a:highlight>
                  <a:srgbClr val="008000"/>
                </a:highlight>
              </a:rPr>
              <a:t>Example-Physical abuse in a care home</a:t>
            </a:r>
            <a:r>
              <a:rPr lang="en-GB" dirty="0">
                <a:highlight>
                  <a:srgbClr val="008000"/>
                </a:highlight>
              </a:rPr>
              <a:t>)</a:t>
            </a:r>
          </a:p>
          <a:p>
            <a:pPr marL="514350" indent="-514350">
              <a:buFont typeface="+mj-lt"/>
              <a:buAutoNum type="arabicPeriod"/>
            </a:pPr>
            <a:r>
              <a:rPr lang="en-GB" dirty="0"/>
              <a:t> As a healthcare practitioner , you reflected on the issue (-</a:t>
            </a:r>
            <a:r>
              <a:rPr lang="en-GB" b="1" i="1" dirty="0">
                <a:solidFill>
                  <a:schemeClr val="bg1"/>
                </a:solidFill>
                <a:highlight>
                  <a:srgbClr val="008000"/>
                </a:highlight>
              </a:rPr>
              <a:t>Physical abuse in a care home)</a:t>
            </a:r>
          </a:p>
          <a:p>
            <a:pPr marL="0" indent="0">
              <a:buNone/>
            </a:pPr>
            <a:endParaRPr lang="en-GB" dirty="0">
              <a:highlight>
                <a:srgbClr val="FFFF00"/>
              </a:highlight>
            </a:endParaRPr>
          </a:p>
          <a:p>
            <a:pPr marL="0" indent="0">
              <a:buNone/>
            </a:pPr>
            <a:r>
              <a:rPr lang="en-GB" dirty="0">
                <a:highlight>
                  <a:srgbClr val="00FFFF"/>
                </a:highlight>
              </a:rPr>
              <a:t>Now, you want to carry out an EBP to solve the problem</a:t>
            </a:r>
            <a:r>
              <a:rPr lang="en-GB" dirty="0"/>
              <a:t>----Remember, EBP involves </a:t>
            </a:r>
            <a:r>
              <a:rPr lang="en-GB" b="1" i="1" dirty="0">
                <a:solidFill>
                  <a:schemeClr val="bg1"/>
                </a:solidFill>
                <a:highlight>
                  <a:srgbClr val="008000"/>
                </a:highlight>
              </a:rPr>
              <a:t>three</a:t>
            </a:r>
            <a:r>
              <a:rPr lang="en-GB" b="1" i="1" dirty="0">
                <a:solidFill>
                  <a:schemeClr val="bg1"/>
                </a:solidFill>
              </a:rPr>
              <a:t> </a:t>
            </a:r>
            <a:r>
              <a:rPr lang="en-GB" dirty="0"/>
              <a:t>major elements : </a:t>
            </a:r>
            <a:r>
              <a:rPr lang="en-GB" dirty="0">
                <a:highlight>
                  <a:srgbClr val="FFFF00"/>
                </a:highlight>
              </a:rPr>
              <a:t>(a)</a:t>
            </a:r>
            <a:r>
              <a:rPr lang="en-GB" dirty="0"/>
              <a:t>Your experience/ expertise-</a:t>
            </a:r>
            <a:r>
              <a:rPr lang="en-GB" dirty="0">
                <a:highlight>
                  <a:srgbClr val="FFFF00"/>
                </a:highlight>
              </a:rPr>
              <a:t> (b)</a:t>
            </a:r>
            <a:r>
              <a:rPr lang="en-GB" dirty="0"/>
              <a:t>Already existing literature about the issue and </a:t>
            </a:r>
            <a:r>
              <a:rPr lang="en-GB" dirty="0">
                <a:highlight>
                  <a:srgbClr val="FFFF00"/>
                </a:highlight>
              </a:rPr>
              <a:t>(c) </a:t>
            </a:r>
            <a:r>
              <a:rPr lang="en-GB" dirty="0"/>
              <a:t>patience / service users preference. </a:t>
            </a:r>
          </a:p>
          <a:p>
            <a:pPr marL="0" indent="0">
              <a:buNone/>
            </a:pPr>
            <a:endParaRPr lang="en-GB" dirty="0"/>
          </a:p>
          <a:p>
            <a:pPr marL="0" indent="0">
              <a:buNone/>
            </a:pPr>
            <a:r>
              <a:rPr lang="en-GB" dirty="0"/>
              <a:t>You then apply the below 3,4,5,6 to carry out the above a, b and c (EBP): </a:t>
            </a:r>
          </a:p>
          <a:p>
            <a:pPr marL="0" indent="0">
              <a:buNone/>
            </a:pPr>
            <a:r>
              <a:rPr lang="en-GB" dirty="0"/>
              <a:t>3. Critical thinking skills</a:t>
            </a:r>
          </a:p>
          <a:p>
            <a:pPr marL="0" indent="0">
              <a:buNone/>
            </a:pPr>
            <a:r>
              <a:rPr lang="en-GB" dirty="0"/>
              <a:t>4. Apply logic</a:t>
            </a:r>
          </a:p>
          <a:p>
            <a:pPr marL="0" indent="0">
              <a:buNone/>
            </a:pPr>
            <a:r>
              <a:rPr lang="en-GB" dirty="0"/>
              <a:t>5. Problem solving skills</a:t>
            </a:r>
          </a:p>
          <a:p>
            <a:pPr marL="0" indent="0">
              <a:buNone/>
            </a:pPr>
            <a:r>
              <a:rPr lang="en-GB" dirty="0"/>
              <a:t>6. Solution</a:t>
            </a:r>
          </a:p>
          <a:p>
            <a:pPr marL="0" indent="0">
              <a:buNone/>
            </a:pPr>
            <a:endParaRPr lang="en-GB" dirty="0"/>
          </a:p>
          <a:p>
            <a:pPr marL="0" indent="0">
              <a:buNone/>
            </a:pPr>
            <a:r>
              <a:rPr lang="en-GB" b="1" i="1" dirty="0">
                <a:highlight>
                  <a:srgbClr val="FFFF00"/>
                </a:highlight>
              </a:rPr>
              <a:t>Note</a:t>
            </a:r>
            <a:r>
              <a:rPr lang="en-GB" dirty="0"/>
              <a:t>: I only use </a:t>
            </a:r>
            <a:r>
              <a:rPr lang="en-GB" b="1" i="1" dirty="0">
                <a:solidFill>
                  <a:schemeClr val="bg1"/>
                </a:solidFill>
                <a:highlight>
                  <a:srgbClr val="008000"/>
                </a:highlight>
              </a:rPr>
              <a:t>–(</a:t>
            </a:r>
            <a:r>
              <a:rPr lang="en-GB" b="1" i="1" dirty="0"/>
              <a:t>Physical abuse in a care home</a:t>
            </a:r>
            <a:r>
              <a:rPr lang="en-GB" dirty="0"/>
              <a:t>) as an example, you can choose any topic of your choice.</a:t>
            </a:r>
          </a:p>
          <a:p>
            <a:endParaRPr lang="en-GB" dirty="0"/>
          </a:p>
        </p:txBody>
      </p:sp>
      <p:sp>
        <p:nvSpPr>
          <p:cNvPr id="4" name="Footer Placeholder 3">
            <a:extLst>
              <a:ext uri="{FF2B5EF4-FFF2-40B4-BE49-F238E27FC236}">
                <a16:creationId xmlns:a16="http://schemas.microsoft.com/office/drawing/2014/main" id="{5F13F7E8-DCF6-4EDA-96E0-A2A584275862}"/>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866717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4" descr="Paper clouds">
            <a:extLst>
              <a:ext uri="{FF2B5EF4-FFF2-40B4-BE49-F238E27FC236}">
                <a16:creationId xmlns:a16="http://schemas.microsoft.com/office/drawing/2014/main" id="{37E96CAE-60F7-45A7-8606-D475CD520490}"/>
              </a:ext>
            </a:extLst>
          </p:cNvPr>
          <p:cNvPicPr>
            <a:picLocks noChangeAspect="1"/>
          </p:cNvPicPr>
          <p:nvPr/>
        </p:nvPicPr>
        <p:blipFill rotWithShape="1">
          <a:blip r:embed="rId2"/>
          <a:srcRect l="8237" r="3548" b="2"/>
          <a:stretch/>
        </p:blipFill>
        <p:spPr>
          <a:xfrm>
            <a:off x="8812696" y="10"/>
            <a:ext cx="3379304" cy="6877868"/>
          </a:xfrm>
          <a:custGeom>
            <a:avLst/>
            <a:gdLst/>
            <a:ahLst/>
            <a:cxnLst/>
            <a:rect l="l" t="t" r="r" b="b"/>
            <a:pathLst>
              <a:path w="7704667" h="6877878">
                <a:moveTo>
                  <a:pt x="0" y="0"/>
                </a:moveTo>
                <a:lnTo>
                  <a:pt x="7704667" y="0"/>
                </a:lnTo>
                <a:lnTo>
                  <a:pt x="7704667" y="6877878"/>
                </a:lnTo>
                <a:lnTo>
                  <a:pt x="0" y="6877878"/>
                </a:lnTo>
                <a:lnTo>
                  <a:pt x="0" y="6867939"/>
                </a:lnTo>
                <a:lnTo>
                  <a:pt x="146217" y="6867939"/>
                </a:lnTo>
                <a:lnTo>
                  <a:pt x="252811" y="6795007"/>
                </a:lnTo>
                <a:cubicBezTo>
                  <a:pt x="428996" y="6667346"/>
                  <a:pt x="601946" y="6529451"/>
                  <a:pt x="776494" y="6388681"/>
                </a:cubicBezTo>
                <a:cubicBezTo>
                  <a:pt x="1734992" y="5615677"/>
                  <a:pt x="2676361" y="4981124"/>
                  <a:pt x="2676361" y="3631852"/>
                </a:cubicBezTo>
                <a:cubicBezTo>
                  <a:pt x="2676361" y="2101350"/>
                  <a:pt x="2094814" y="761014"/>
                  <a:pt x="1053668" y="20384"/>
                </a:cubicBezTo>
                <a:lnTo>
                  <a:pt x="1038069" y="9939"/>
                </a:lnTo>
                <a:lnTo>
                  <a:pt x="0" y="9939"/>
                </a:lnTo>
                <a:close/>
              </a:path>
            </a:pathLst>
          </a:custGeom>
        </p:spPr>
      </p:pic>
      <p:sp>
        <p:nvSpPr>
          <p:cNvPr id="4" name="Rectangle 3">
            <a:extLst>
              <a:ext uri="{FF2B5EF4-FFF2-40B4-BE49-F238E27FC236}">
                <a16:creationId xmlns:a16="http://schemas.microsoft.com/office/drawing/2014/main" id="{2747C360-E1E4-45CF-A85F-E667A54B51D5}"/>
              </a:ext>
            </a:extLst>
          </p:cNvPr>
          <p:cNvSpPr/>
          <p:nvPr/>
        </p:nvSpPr>
        <p:spPr>
          <a:xfrm>
            <a:off x="132523" y="352254"/>
            <a:ext cx="9501808" cy="6186309"/>
          </a:xfrm>
          <a:prstGeom prst="rect">
            <a:avLst/>
          </a:prstGeom>
        </p:spPr>
        <p:txBody>
          <a:bodyPr wrap="square">
            <a:spAutoFit/>
          </a:bodyPr>
          <a:lstStyle/>
          <a:p>
            <a:pPr algn="ctr">
              <a:spcAft>
                <a:spcPts val="600"/>
              </a:spcAft>
            </a:pPr>
            <a:r>
              <a:rPr lang="en-GB" sz="3200" b="1" i="0" dirty="0">
                <a:solidFill>
                  <a:srgbClr val="202124"/>
                </a:solidFill>
                <a:effectLst/>
                <a:highlight>
                  <a:srgbClr val="00FFFF"/>
                </a:highlight>
                <a:latin typeface="Candara" panose="020E0502030303020204" pitchFamily="34" charset="0"/>
              </a:rPr>
              <a:t>How is critical thinking used in healthcare?</a:t>
            </a:r>
          </a:p>
          <a:p>
            <a:pPr>
              <a:spcAft>
                <a:spcPts val="600"/>
              </a:spcAft>
            </a:pPr>
            <a:endParaRPr lang="en-GB" sz="3200" b="1" i="0" dirty="0">
              <a:solidFill>
                <a:srgbClr val="202124"/>
              </a:solidFill>
              <a:effectLst/>
              <a:latin typeface="Tw Cen MT" panose="020B0602020104020603" pitchFamily="34" charset="0"/>
            </a:endParaRPr>
          </a:p>
          <a:p>
            <a:pPr marL="457200" indent="-457200">
              <a:spcAft>
                <a:spcPts val="600"/>
              </a:spcAft>
              <a:buFont typeface="Arial" panose="020B0604020202020204" pitchFamily="34" charset="0"/>
              <a:buChar char="•"/>
            </a:pPr>
            <a:r>
              <a:rPr lang="en-GB" sz="2800" b="1" i="0" dirty="0">
                <a:effectLst/>
                <a:latin typeface="Tw Cen MT" panose="020B0602020104020603" pitchFamily="34" charset="0"/>
              </a:rPr>
              <a:t>Critical thinking</a:t>
            </a:r>
            <a:r>
              <a:rPr lang="en-GB" sz="2800" b="0" i="0" dirty="0">
                <a:effectLst/>
                <a:latin typeface="Tw Cen MT" panose="020B0602020104020603" pitchFamily="34" charset="0"/>
              </a:rPr>
              <a:t> is </a:t>
            </a:r>
            <a:r>
              <a:rPr lang="en-GB" sz="2800" b="1" i="0" dirty="0">
                <a:effectLst/>
                <a:latin typeface="Tw Cen MT" panose="020B0602020104020603" pitchFamily="34" charset="0"/>
              </a:rPr>
              <a:t>applied</a:t>
            </a:r>
            <a:r>
              <a:rPr lang="en-GB" sz="2800" b="0" i="0" dirty="0">
                <a:effectLst/>
                <a:latin typeface="Tw Cen MT" panose="020B0602020104020603" pitchFamily="34" charset="0"/>
              </a:rPr>
              <a:t> by healthcare practitioners in the process of solving problems of patients and decision-making process with creativity to enhance the effect. It is an essential process for a safe, efficient and skilful healthcare  intervention.</a:t>
            </a:r>
          </a:p>
          <a:p>
            <a:pPr>
              <a:spcAft>
                <a:spcPts val="600"/>
              </a:spcAft>
            </a:pPr>
            <a:endParaRPr lang="en-GB" sz="2800" b="0" i="0" dirty="0">
              <a:effectLst/>
              <a:latin typeface="Tw Cen MT" panose="020B0602020104020603" pitchFamily="34" charset="0"/>
            </a:endParaRPr>
          </a:p>
          <a:p>
            <a:pPr marL="457200" indent="-457200" algn="l" fontAlgn="base">
              <a:buFont typeface="Arial" panose="020B0604020202020204" pitchFamily="34" charset="0"/>
              <a:buChar char="•"/>
            </a:pPr>
            <a:r>
              <a:rPr lang="en-GB" sz="2800" b="0" i="0" dirty="0">
                <a:effectLst/>
                <a:latin typeface="Tw Cen MT" panose="020B0602020104020603" pitchFamily="34" charset="0"/>
              </a:rPr>
              <a:t>Critical thinking refers to a person's ability to think rationally and </a:t>
            </a:r>
            <a:r>
              <a:rPr lang="en-GB" sz="2800" b="0" i="0" dirty="0" err="1">
                <a:effectLst/>
                <a:latin typeface="Tw Cen MT" panose="020B0602020104020603" pitchFamily="34" charset="0"/>
              </a:rPr>
              <a:t>analyze</a:t>
            </a:r>
            <a:r>
              <a:rPr lang="en-GB" sz="2800" b="0" i="0" dirty="0">
                <a:effectLst/>
                <a:latin typeface="Tw Cen MT" panose="020B0602020104020603" pitchFamily="34" charset="0"/>
              </a:rPr>
              <a:t> and interpret information and make connections. This skill is important in research because it allows individuals to better gather and evaluate data and establish significance</a:t>
            </a:r>
            <a:r>
              <a:rPr lang="en-GB" sz="2800" b="0" i="0" dirty="0">
                <a:solidFill>
                  <a:srgbClr val="404040"/>
                </a:solidFill>
                <a:effectLst/>
                <a:latin typeface="Tw Cen MT" panose="020B0602020104020603" pitchFamily="34" charset="0"/>
              </a:rPr>
              <a:t>.</a:t>
            </a:r>
          </a:p>
          <a:p>
            <a:pPr>
              <a:spcAft>
                <a:spcPts val="600"/>
              </a:spcAft>
            </a:pPr>
            <a:endParaRPr lang="en-GB" sz="3200" b="0" i="0" dirty="0">
              <a:solidFill>
                <a:srgbClr val="202124"/>
              </a:solidFill>
              <a:effectLst/>
              <a:latin typeface="Tw Cen MT" panose="020B0602020104020603" pitchFamily="34" charset="0"/>
            </a:endParaRPr>
          </a:p>
        </p:txBody>
      </p:sp>
      <p:sp>
        <p:nvSpPr>
          <p:cNvPr id="2" name="Footer Placeholder 1">
            <a:extLst>
              <a:ext uri="{FF2B5EF4-FFF2-40B4-BE49-F238E27FC236}">
                <a16:creationId xmlns:a16="http://schemas.microsoft.com/office/drawing/2014/main" id="{23B9A099-4573-4A48-805B-EF1129E7F190}"/>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441823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1A3D5DD-74E5-44D0-A13D-97877BC8B969}"/>
              </a:ext>
            </a:extLst>
          </p:cNvPr>
          <p:cNvSpPr>
            <a:spLocks noGrp="1"/>
          </p:cNvSpPr>
          <p:nvPr>
            <p:ph idx="1"/>
          </p:nvPr>
        </p:nvSpPr>
        <p:spPr>
          <a:xfrm>
            <a:off x="0" y="238923"/>
            <a:ext cx="11548533" cy="5938040"/>
          </a:xfrm>
        </p:spPr>
        <p:txBody>
          <a:bodyPr>
            <a:normAutofit/>
          </a:bodyPr>
          <a:lstStyle/>
          <a:p>
            <a:pPr marL="0" indent="0" algn="ctr">
              <a:buNone/>
            </a:pPr>
            <a:r>
              <a:rPr lang="en-GB" sz="3400" b="1" i="1" dirty="0">
                <a:highlight>
                  <a:srgbClr val="00FFFF"/>
                </a:highlight>
                <a:latin typeface="Candara" panose="020E0502030303020204" pitchFamily="34" charset="0"/>
              </a:rPr>
              <a:t>The Importance of Critical Thinking in Evidence-Based Practice</a:t>
            </a:r>
          </a:p>
          <a:p>
            <a:pPr marL="0" indent="0" algn="ctr">
              <a:buNone/>
            </a:pPr>
            <a:endParaRPr lang="en-GB" sz="3400" b="1" i="1" dirty="0">
              <a:highlight>
                <a:srgbClr val="00FFFF"/>
              </a:highlight>
              <a:latin typeface="Candara" panose="020E0502030303020204" pitchFamily="34" charset="0"/>
            </a:endParaRPr>
          </a:p>
          <a:p>
            <a:r>
              <a:rPr lang="en-GB" dirty="0">
                <a:latin typeface="Tw Cen MT" panose="020B0602020104020603" pitchFamily="34" charset="0"/>
              </a:rPr>
              <a:t>One of the most important components of EBP is critical thinking, which is defined as a thinking skill consisting of the evaluation of arguments. </a:t>
            </a:r>
          </a:p>
          <a:p>
            <a:r>
              <a:rPr lang="en-GB" dirty="0">
                <a:latin typeface="Tw Cen MT" panose="020B0602020104020603" pitchFamily="34" charset="0"/>
              </a:rPr>
              <a:t>It is a “purposeful, self-regulatory judgment” that interprets analysis, evidence, and methodology when seeking a decision.</a:t>
            </a:r>
          </a:p>
          <a:p>
            <a:r>
              <a:rPr lang="en-GB" dirty="0">
                <a:latin typeface="Tw Cen MT" panose="020B0602020104020603" pitchFamily="34" charset="0"/>
              </a:rPr>
              <a:t>Used as a component of EBP, critical thinking means the provider should consistently evaluate how much to trust the findings of a given research study. </a:t>
            </a:r>
          </a:p>
          <a:p>
            <a:r>
              <a:rPr lang="en-GB" dirty="0">
                <a:latin typeface="Tw Cen MT" panose="020B0602020104020603" pitchFamily="34" charset="0"/>
              </a:rPr>
              <a:t>The provider must also make sure the selection of evidence is focused on what is best for the patient, rather than stem from the provider’s personal belief system.</a:t>
            </a:r>
          </a:p>
          <a:p>
            <a:endParaRPr lang="en-GB" sz="2000" dirty="0"/>
          </a:p>
        </p:txBody>
      </p:sp>
      <p:sp>
        <p:nvSpPr>
          <p:cNvPr id="23" name="Rectangle 2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Rectangle 2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Footer Placeholder 1">
            <a:extLst>
              <a:ext uri="{FF2B5EF4-FFF2-40B4-BE49-F238E27FC236}">
                <a16:creationId xmlns:a16="http://schemas.microsoft.com/office/drawing/2014/main" id="{170A3B27-6B24-4FCB-B088-3D8813A19DFD}"/>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7635599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Large skydiving group mid-air">
            <a:extLst>
              <a:ext uri="{FF2B5EF4-FFF2-40B4-BE49-F238E27FC236}">
                <a16:creationId xmlns:a16="http://schemas.microsoft.com/office/drawing/2014/main" id="{EEB14369-5F8F-4192-B29E-27598F67BEAE}"/>
              </a:ext>
            </a:extLst>
          </p:cNvPr>
          <p:cNvPicPr>
            <a:picLocks noChangeAspect="1"/>
          </p:cNvPicPr>
          <p:nvPr/>
        </p:nvPicPr>
        <p:blipFill rotWithShape="1">
          <a:blip r:embed="rId2"/>
          <a:srcRect t="11697" b="3717"/>
          <a:stretch/>
        </p:blipFill>
        <p:spPr>
          <a:xfrm>
            <a:off x="20" y="10"/>
            <a:ext cx="12191980" cy="6857990"/>
          </a:xfrm>
          <a:prstGeom prst="rect">
            <a:avLst/>
          </a:prstGeom>
        </p:spPr>
      </p:pic>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9873" cy="6858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028285C-8E83-4AF8-92B1-75090EFE03F6}"/>
              </a:ext>
            </a:extLst>
          </p:cNvPr>
          <p:cNvSpPr>
            <a:spLocks noGrp="1"/>
          </p:cNvSpPr>
          <p:nvPr>
            <p:ph idx="1"/>
          </p:nvPr>
        </p:nvSpPr>
        <p:spPr>
          <a:xfrm>
            <a:off x="0" y="238923"/>
            <a:ext cx="7977809" cy="6380154"/>
          </a:xfrm>
        </p:spPr>
        <p:txBody>
          <a:bodyPr>
            <a:normAutofit/>
          </a:bodyPr>
          <a:lstStyle/>
          <a:p>
            <a:pPr marL="0" indent="0" algn="ctr" fontAlgn="base">
              <a:buNone/>
            </a:pPr>
            <a:r>
              <a:rPr lang="en-GB" sz="3600" b="1" dirty="0">
                <a:highlight>
                  <a:srgbClr val="00FFFF"/>
                </a:highlight>
                <a:latin typeface="Candara" panose="020E0502030303020204" pitchFamily="34" charset="0"/>
              </a:rPr>
              <a:t>Improve patient outcomes with critical thinking skills</a:t>
            </a:r>
          </a:p>
          <a:p>
            <a:pPr marL="0" indent="0" algn="ctr" fontAlgn="base">
              <a:buNone/>
            </a:pPr>
            <a:endParaRPr lang="en-GB" sz="3600" b="1" dirty="0">
              <a:highlight>
                <a:srgbClr val="00FFFF"/>
              </a:highlight>
              <a:latin typeface="Candara" panose="020E0502030303020204" pitchFamily="34" charset="0"/>
            </a:endParaRPr>
          </a:p>
          <a:p>
            <a:pPr fontAlgn="base"/>
            <a:r>
              <a:rPr lang="en-GB" dirty="0">
                <a:latin typeface="Tw Cen MT" panose="020B0602020104020603" pitchFamily="34" charset="0"/>
              </a:rPr>
              <a:t>It’s easy to see why employers highly value critical thinking in healthcare. Healthcare delivery systems can no longer afford to be mistaken about best thinking.  </a:t>
            </a:r>
          </a:p>
          <a:p>
            <a:pPr fontAlgn="base"/>
            <a:r>
              <a:rPr lang="en-GB" dirty="0">
                <a:latin typeface="Tw Cen MT" panose="020B0602020104020603" pitchFamily="34" charset="0"/>
              </a:rPr>
              <a:t>Error rates are already in question, difficult problems and decisions must be addressed, and poor judgments can lead to irreparable damage and even cost lives.  </a:t>
            </a:r>
          </a:p>
          <a:p>
            <a:pPr fontAlgn="base"/>
            <a:r>
              <a:rPr lang="en-GB" dirty="0">
                <a:latin typeface="Tw Cen MT" panose="020B0602020104020603" pitchFamily="34" charset="0"/>
              </a:rPr>
              <a:t>Positive patient outcomes are improved when healthcare professionals bring strong critical thinking skills to their work.</a:t>
            </a:r>
          </a:p>
          <a:p>
            <a:endParaRPr lang="en-GB" sz="2000" dirty="0"/>
          </a:p>
        </p:txBody>
      </p:sp>
      <p:grpSp>
        <p:nvGrpSpPr>
          <p:cNvPr id="11" name="Group 10">
            <a:extLst>
              <a:ext uri="{FF2B5EF4-FFF2-40B4-BE49-F238E27FC236}">
                <a16:creationId xmlns:a16="http://schemas.microsoft.com/office/drawing/2014/main" id="{07EAA094-9CF6-4695-958A-33D9BCAA9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23132" y="713128"/>
            <a:ext cx="1068867" cy="2126625"/>
            <a:chOff x="10918968" y="713127"/>
            <a:chExt cx="1273032" cy="2532832"/>
          </a:xfrm>
        </p:grpSpPr>
        <p:sp>
          <p:nvSpPr>
            <p:cNvPr id="12" name="Rectangle 11">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a:extLst>
              <a:ext uri="{FF2B5EF4-FFF2-40B4-BE49-F238E27FC236}">
                <a16:creationId xmlns:a16="http://schemas.microsoft.com/office/drawing/2014/main" id="{93766FD2-E6F8-4842-A224-23748BCD1B0B}"/>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7840526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rrows pointing towards light">
            <a:extLst>
              <a:ext uri="{FF2B5EF4-FFF2-40B4-BE49-F238E27FC236}">
                <a16:creationId xmlns:a16="http://schemas.microsoft.com/office/drawing/2014/main" id="{55E00E6A-E00E-4D94-B501-031C40F7688A}"/>
              </a:ext>
            </a:extLst>
          </p:cNvPr>
          <p:cNvPicPr>
            <a:picLocks noChangeAspect="1"/>
          </p:cNvPicPr>
          <p:nvPr/>
        </p:nvPicPr>
        <p:blipFill rotWithShape="1">
          <a:blip r:embed="rId2"/>
          <a:srcRect b="15730"/>
          <a:stretch/>
        </p:blipFill>
        <p:spPr>
          <a:xfrm>
            <a:off x="20" y="10"/>
            <a:ext cx="12191981" cy="6857990"/>
          </a:xfrm>
          <a:prstGeom prst="rect">
            <a:avLst/>
          </a:prstGeom>
        </p:spPr>
      </p:pic>
      <p:sp>
        <p:nvSpPr>
          <p:cNvPr id="19" name="Rectangle 1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9873" cy="6858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E908ED8-F439-4888-B5AB-D72A63C34779}"/>
              </a:ext>
            </a:extLst>
          </p:cNvPr>
          <p:cNvSpPr>
            <a:spLocks noGrp="1"/>
          </p:cNvSpPr>
          <p:nvPr>
            <p:ph idx="1"/>
          </p:nvPr>
        </p:nvSpPr>
        <p:spPr>
          <a:xfrm>
            <a:off x="643467" y="365760"/>
            <a:ext cx="7164102" cy="5811203"/>
          </a:xfrm>
        </p:spPr>
        <p:txBody>
          <a:bodyPr>
            <a:normAutofit/>
          </a:bodyPr>
          <a:lstStyle/>
          <a:p>
            <a:r>
              <a:rPr lang="en-GB" dirty="0">
                <a:latin typeface="Tw Cen MT" panose="020B0602020104020603" pitchFamily="34" charset="0"/>
              </a:rPr>
              <a:t>Critical thinking is something you’ll do every day as a healthcare practitioner and honestly you probably do it in your everyday life as well. It’s basically stopping, looking at a situation, identifying a solution and trying it out. </a:t>
            </a:r>
            <a:r>
              <a:rPr lang="en-GB" u="sng" dirty="0">
                <a:latin typeface="Tw Cen MT" panose="020B0602020104020603" pitchFamily="34" charset="0"/>
                <a:hlinkClick r:id="rId3"/>
              </a:rPr>
              <a:t>Critical thinking in nursing</a:t>
            </a:r>
            <a:r>
              <a:rPr lang="en-GB" dirty="0">
                <a:latin typeface="Tw Cen MT" panose="020B0602020104020603" pitchFamily="34" charset="0"/>
              </a:rPr>
              <a:t> is just that, but in a clinical setting.</a:t>
            </a:r>
          </a:p>
          <a:p>
            <a:r>
              <a:rPr lang="en-GB" b="0" i="0" dirty="0">
                <a:effectLst/>
                <a:latin typeface="Tw Cen MT" panose="020B0602020104020603" pitchFamily="34" charset="0"/>
              </a:rPr>
              <a:t>Critical thinking in nursing is a valuable skill that can greatly improve the care you provide to your patients. If you take the time to follow these five tips to improve your critical thinking skills, your reward will be better outcomes for your patients and more confidence in your abilities as a nurse.</a:t>
            </a:r>
            <a:endParaRPr lang="en-GB" dirty="0">
              <a:latin typeface="Tw Cen MT" panose="020B0602020104020603" pitchFamily="34" charset="0"/>
            </a:endParaRPr>
          </a:p>
          <a:p>
            <a:endParaRPr lang="en-GB" sz="2000" dirty="0"/>
          </a:p>
        </p:txBody>
      </p:sp>
      <p:grpSp>
        <p:nvGrpSpPr>
          <p:cNvPr id="16" name="Group 15">
            <a:extLst>
              <a:ext uri="{FF2B5EF4-FFF2-40B4-BE49-F238E27FC236}">
                <a16:creationId xmlns:a16="http://schemas.microsoft.com/office/drawing/2014/main" id="{07EAA094-9CF6-4695-958A-33D9BCAA9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23132" y="713128"/>
            <a:ext cx="1068867" cy="2126625"/>
            <a:chOff x="10918968" y="713127"/>
            <a:chExt cx="1273032" cy="2532832"/>
          </a:xfrm>
        </p:grpSpPr>
        <p:sp>
          <p:nvSpPr>
            <p:cNvPr id="17" name="Rectangle 16">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Isosceles Triangle 19">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074E9265-69AA-471F-80A6-581F449CEF9E}"/>
              </a:ext>
            </a:extLst>
          </p:cNvPr>
          <p:cNvSpPr txBox="1"/>
          <p:nvPr/>
        </p:nvSpPr>
        <p:spPr>
          <a:xfrm rot="18398431">
            <a:off x="6517527" y="3245608"/>
            <a:ext cx="6623189" cy="615553"/>
          </a:xfrm>
          <a:prstGeom prst="rect">
            <a:avLst/>
          </a:prstGeom>
          <a:noFill/>
        </p:spPr>
        <p:txBody>
          <a:bodyPr wrap="square">
            <a:spAutoFit/>
          </a:bodyPr>
          <a:lstStyle/>
          <a:p>
            <a:r>
              <a:rPr lang="en-GB" sz="3400" b="1" i="1" dirty="0">
                <a:effectLst/>
                <a:highlight>
                  <a:srgbClr val="00FFFF"/>
                </a:highlight>
                <a:latin typeface="Candara" panose="020E0502030303020204" pitchFamily="34" charset="0"/>
              </a:rPr>
              <a:t>Critical thinking as a valuable skill </a:t>
            </a:r>
            <a:endParaRPr lang="en-GB" sz="3400" b="1" i="1" dirty="0">
              <a:highlight>
                <a:srgbClr val="00FFFF"/>
              </a:highlight>
              <a:latin typeface="Candara" panose="020E0502030303020204" pitchFamily="34" charset="0"/>
            </a:endParaRPr>
          </a:p>
        </p:txBody>
      </p:sp>
      <p:sp>
        <p:nvSpPr>
          <p:cNvPr id="2" name="Footer Placeholder 1">
            <a:extLst>
              <a:ext uri="{FF2B5EF4-FFF2-40B4-BE49-F238E27FC236}">
                <a16:creationId xmlns:a16="http://schemas.microsoft.com/office/drawing/2014/main" id="{763AEB86-DAAA-46DA-9860-C43995E5656D}"/>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706784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98CCE-4298-4C54-815C-91218055C74B}"/>
              </a:ext>
            </a:extLst>
          </p:cNvPr>
          <p:cNvSpPr>
            <a:spLocks noGrp="1"/>
          </p:cNvSpPr>
          <p:nvPr>
            <p:ph type="title"/>
          </p:nvPr>
        </p:nvSpPr>
        <p:spPr>
          <a:xfrm>
            <a:off x="838200" y="136525"/>
            <a:ext cx="10515600" cy="1325563"/>
          </a:xfrm>
        </p:spPr>
        <p:txBody>
          <a:bodyPr>
            <a:normAutofit/>
          </a:bodyPr>
          <a:lstStyle/>
          <a:p>
            <a:pPr algn="ctr"/>
            <a:r>
              <a:rPr lang="en-GB" sz="3600" b="1" i="1" cap="all" dirty="0">
                <a:highlight>
                  <a:srgbClr val="00FFFF"/>
                </a:highlight>
                <a:latin typeface="Candara" panose="020E0502030303020204" pitchFamily="34" charset="0"/>
              </a:rPr>
              <a:t>“THINKING CRITICALLY AND CREATIVELY”</a:t>
            </a:r>
            <a:endParaRPr lang="en-GB" sz="3600" i="1" dirty="0"/>
          </a:p>
        </p:txBody>
      </p:sp>
      <p:sp>
        <p:nvSpPr>
          <p:cNvPr id="3" name="Content Placeholder 2">
            <a:extLst>
              <a:ext uri="{FF2B5EF4-FFF2-40B4-BE49-F238E27FC236}">
                <a16:creationId xmlns:a16="http://schemas.microsoft.com/office/drawing/2014/main" id="{091FBEC8-29DD-4348-89BD-AE85240B59FF}"/>
              </a:ext>
            </a:extLst>
          </p:cNvPr>
          <p:cNvSpPr>
            <a:spLocks noGrp="1"/>
          </p:cNvSpPr>
          <p:nvPr>
            <p:ph idx="1"/>
          </p:nvPr>
        </p:nvSpPr>
        <p:spPr>
          <a:xfrm>
            <a:off x="198783" y="1364974"/>
            <a:ext cx="11489633" cy="4811989"/>
          </a:xfrm>
        </p:spPr>
        <p:txBody>
          <a:bodyPr>
            <a:normAutofit/>
          </a:bodyPr>
          <a:lstStyle/>
          <a:p>
            <a:pPr marL="0" indent="0">
              <a:buNone/>
            </a:pPr>
            <a:endParaRPr lang="en-GB" dirty="0">
              <a:latin typeface="Tw Cen MT" panose="020B0602020104020603" pitchFamily="34" charset="0"/>
            </a:endParaRPr>
          </a:p>
          <a:p>
            <a:r>
              <a:rPr lang="en-GB" dirty="0">
                <a:highlight>
                  <a:srgbClr val="00FFFF"/>
                </a:highlight>
                <a:latin typeface="Tw Cen MT" panose="020B0602020104020603" pitchFamily="34" charset="0"/>
              </a:rPr>
              <a:t>The academic setting demands more of us in terms of critical thinking than everyday life.</a:t>
            </a:r>
            <a:r>
              <a:rPr lang="en-GB" dirty="0">
                <a:latin typeface="Tw Cen MT" panose="020B0602020104020603" pitchFamily="34" charset="0"/>
              </a:rPr>
              <a:t> </a:t>
            </a:r>
          </a:p>
          <a:p>
            <a:r>
              <a:rPr lang="en-GB" dirty="0">
                <a:latin typeface="Tw Cen MT" panose="020B0602020104020603" pitchFamily="34" charset="0"/>
              </a:rPr>
              <a:t>It demands that we </a:t>
            </a:r>
            <a:r>
              <a:rPr lang="en-GB" dirty="0">
                <a:highlight>
                  <a:srgbClr val="00FFFF"/>
                </a:highlight>
                <a:latin typeface="Tw Cen MT" panose="020B0602020104020603" pitchFamily="34" charset="0"/>
              </a:rPr>
              <a:t>evaluate information and </a:t>
            </a:r>
            <a:r>
              <a:rPr lang="en-GB" dirty="0" err="1">
                <a:highlight>
                  <a:srgbClr val="00FFFF"/>
                </a:highlight>
                <a:latin typeface="Tw Cen MT" panose="020B0602020104020603" pitchFamily="34" charset="0"/>
              </a:rPr>
              <a:t>analyze</a:t>
            </a:r>
            <a:r>
              <a:rPr lang="en-GB" dirty="0">
                <a:highlight>
                  <a:srgbClr val="00FFFF"/>
                </a:highlight>
                <a:latin typeface="Tw Cen MT" panose="020B0602020104020603" pitchFamily="34" charset="0"/>
              </a:rPr>
              <a:t> </a:t>
            </a:r>
            <a:r>
              <a:rPr lang="en-GB" dirty="0">
                <a:latin typeface="Tw Cen MT" panose="020B0602020104020603" pitchFamily="34" charset="0"/>
              </a:rPr>
              <a:t>issues. </a:t>
            </a:r>
          </a:p>
          <a:p>
            <a:r>
              <a:rPr lang="en-GB" dirty="0">
                <a:latin typeface="Tw Cen MT" panose="020B0602020104020603" pitchFamily="34" charset="0"/>
              </a:rPr>
              <a:t>It is the environment where our critical thinking skills can be the difference between success and failure.</a:t>
            </a:r>
          </a:p>
          <a:p>
            <a:r>
              <a:rPr lang="en-GB" dirty="0">
                <a:latin typeface="Tw Cen MT" panose="020B0602020104020603" pitchFamily="34" charset="0"/>
              </a:rPr>
              <a:t> In this environment we must consider </a:t>
            </a:r>
            <a:r>
              <a:rPr lang="en-GB" dirty="0">
                <a:highlight>
                  <a:srgbClr val="C0C0C0"/>
                </a:highlight>
                <a:latin typeface="Tw Cen MT" panose="020B0602020104020603" pitchFamily="34" charset="0"/>
              </a:rPr>
              <a:t>information in an analytical, critical manner</a:t>
            </a:r>
            <a:r>
              <a:rPr lang="en-GB" dirty="0">
                <a:latin typeface="Tw Cen MT" panose="020B0602020104020603" pitchFamily="34" charset="0"/>
              </a:rPr>
              <a:t>.</a:t>
            </a:r>
          </a:p>
          <a:p>
            <a:endParaRPr lang="en-GB" dirty="0"/>
          </a:p>
        </p:txBody>
      </p:sp>
      <p:sp>
        <p:nvSpPr>
          <p:cNvPr id="4" name="Footer Placeholder 3">
            <a:extLst>
              <a:ext uri="{FF2B5EF4-FFF2-40B4-BE49-F238E27FC236}">
                <a16:creationId xmlns:a16="http://schemas.microsoft.com/office/drawing/2014/main" id="{C8171AD0-C805-4634-B3E9-A74FFA59E685}"/>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555855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5807600E-D45A-4222-BFD1-C546F27E7CED}"/>
              </a:ext>
            </a:extLst>
          </p:cNvPr>
          <p:cNvSpPr>
            <a:spLocks noGrp="1"/>
          </p:cNvSpPr>
          <p:nvPr>
            <p:ph type="title"/>
          </p:nvPr>
        </p:nvSpPr>
        <p:spPr>
          <a:xfrm>
            <a:off x="1868557" y="29844"/>
            <a:ext cx="7103165" cy="1036956"/>
          </a:xfrm>
        </p:spPr>
        <p:txBody>
          <a:bodyPr anchor="b">
            <a:normAutofit fontScale="90000"/>
          </a:bodyPr>
          <a:lstStyle/>
          <a:p>
            <a:r>
              <a:rPr lang="en-GB" sz="4000" b="1" i="1" dirty="0">
                <a:effectLst/>
                <a:highlight>
                  <a:srgbClr val="00FFFF"/>
                </a:highlight>
                <a:latin typeface="Candara" panose="020E0502030303020204" pitchFamily="34" charset="0"/>
              </a:rPr>
              <a:t>Features of a good </a:t>
            </a:r>
            <a:r>
              <a:rPr lang="en-GB" sz="4000" b="1" i="1" dirty="0">
                <a:highlight>
                  <a:srgbClr val="00FFFF"/>
                </a:highlight>
                <a:latin typeface="Candara" panose="020E0502030303020204" pitchFamily="34" charset="0"/>
              </a:rPr>
              <a:t>C</a:t>
            </a:r>
            <a:r>
              <a:rPr lang="en-GB" sz="4000" b="1" i="1" dirty="0">
                <a:effectLst/>
                <a:highlight>
                  <a:srgbClr val="00FFFF"/>
                </a:highlight>
                <a:latin typeface="Candara" panose="020E0502030303020204" pitchFamily="34" charset="0"/>
              </a:rPr>
              <a:t>ritical thinker</a:t>
            </a:r>
            <a:endParaRPr lang="en-GB" sz="4000" b="1" i="1" dirty="0">
              <a:highlight>
                <a:srgbClr val="00FFFF"/>
              </a:highlight>
              <a:latin typeface="Candara" panose="020E0502030303020204" pitchFamily="34" charset="0"/>
            </a:endParaRPr>
          </a:p>
        </p:txBody>
      </p:sp>
      <p:grpSp>
        <p:nvGrpSpPr>
          <p:cNvPr id="57" name="Group 56">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58" name="Freeform: Shape 57">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Shape 58">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Shape 59">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Content Placeholder 2">
            <a:extLst>
              <a:ext uri="{FF2B5EF4-FFF2-40B4-BE49-F238E27FC236}">
                <a16:creationId xmlns:a16="http://schemas.microsoft.com/office/drawing/2014/main" id="{68E81F32-0C61-4B16-B85F-0C86346DC7F5}"/>
              </a:ext>
            </a:extLst>
          </p:cNvPr>
          <p:cNvSpPr>
            <a:spLocks noGrp="1"/>
          </p:cNvSpPr>
          <p:nvPr>
            <p:ph idx="1"/>
          </p:nvPr>
        </p:nvSpPr>
        <p:spPr>
          <a:xfrm>
            <a:off x="26504" y="1434650"/>
            <a:ext cx="11834191" cy="5240788"/>
          </a:xfrm>
        </p:spPr>
        <p:txBody>
          <a:bodyPr anchor="ctr">
            <a:noAutofit/>
          </a:bodyPr>
          <a:lstStyle/>
          <a:p>
            <a:pPr marL="0" indent="0">
              <a:buNone/>
            </a:pPr>
            <a:r>
              <a:rPr lang="en-GB" sz="2600" b="1" i="0" dirty="0">
                <a:effectLst/>
                <a:latin typeface="Tw Cen MT" panose="020B0602020104020603" pitchFamily="34" charset="0"/>
              </a:rPr>
              <a:t>1. </a:t>
            </a:r>
            <a:r>
              <a:rPr lang="en-GB" sz="2600" b="1" i="1" dirty="0">
                <a:effectLst/>
                <a:highlight>
                  <a:srgbClr val="FFFF00"/>
                </a:highlight>
                <a:latin typeface="Tw Cen MT" panose="020B0602020104020603" pitchFamily="34" charset="0"/>
              </a:rPr>
              <a:t>Be aware of personal bias and assumptions-</a:t>
            </a:r>
            <a:r>
              <a:rPr lang="en-GB" sz="2600" b="0" i="1" dirty="0">
                <a:effectLst/>
                <a:highlight>
                  <a:srgbClr val="FFFF00"/>
                </a:highlight>
                <a:latin typeface="Tw Cen MT" panose="020B0602020104020603" pitchFamily="34" charset="0"/>
              </a:rPr>
              <a:t> </a:t>
            </a:r>
            <a:r>
              <a:rPr lang="en-GB" sz="2600" b="0" i="0" dirty="0">
                <a:effectLst/>
                <a:latin typeface="Tw Cen MT" panose="020B0602020104020603" pitchFamily="34" charset="0"/>
              </a:rPr>
              <a:t>Human beings tend to allow personal bias to affect their decisions, and critical thinking in healthcare is no exception</a:t>
            </a:r>
            <a:r>
              <a:rPr lang="en-GB" sz="2600" b="0" i="0" dirty="0">
                <a:effectLst/>
                <a:highlight>
                  <a:srgbClr val="C0C0C0"/>
                </a:highlight>
                <a:latin typeface="Tw Cen MT" panose="020B0602020104020603" pitchFamily="34" charset="0"/>
              </a:rPr>
              <a:t>. Do hidden values or beliefs drive your </a:t>
            </a:r>
            <a:r>
              <a:rPr lang="en-GB" sz="2600" b="0" i="0" dirty="0" err="1">
                <a:effectLst/>
                <a:highlight>
                  <a:srgbClr val="C0C0C0"/>
                </a:highlight>
                <a:latin typeface="Tw Cen MT" panose="020B0602020104020603" pitchFamily="34" charset="0"/>
              </a:rPr>
              <a:t>behavior</a:t>
            </a:r>
            <a:r>
              <a:rPr lang="en-GB" sz="2600" b="0" i="0" dirty="0">
                <a:effectLst/>
                <a:highlight>
                  <a:srgbClr val="C0C0C0"/>
                </a:highlight>
                <a:latin typeface="Tw Cen MT" panose="020B0602020104020603" pitchFamily="34" charset="0"/>
              </a:rPr>
              <a:t>?“</a:t>
            </a:r>
          </a:p>
          <a:p>
            <a:pPr marL="0" indent="0">
              <a:buNone/>
            </a:pPr>
            <a:r>
              <a:rPr lang="en-GB" sz="2600" b="1" i="0" dirty="0">
                <a:effectLst/>
                <a:latin typeface="Tw Cen MT" panose="020B0602020104020603" pitchFamily="34" charset="0"/>
              </a:rPr>
              <a:t>2.</a:t>
            </a:r>
            <a:r>
              <a:rPr lang="en-GB" sz="2600" b="1" i="1" dirty="0">
                <a:effectLst/>
                <a:latin typeface="Tw Cen MT" panose="020B0602020104020603" pitchFamily="34" charset="0"/>
              </a:rPr>
              <a:t> </a:t>
            </a:r>
            <a:r>
              <a:rPr lang="en-GB" sz="2600" b="1" i="1" dirty="0">
                <a:effectLst/>
                <a:highlight>
                  <a:srgbClr val="FFFF00"/>
                </a:highlight>
                <a:latin typeface="Tw Cen MT" panose="020B0602020104020603" pitchFamily="34" charset="0"/>
              </a:rPr>
              <a:t>Learn from all available resources</a:t>
            </a:r>
            <a:r>
              <a:rPr lang="en-GB" sz="2600" i="1" dirty="0">
                <a:highlight>
                  <a:srgbClr val="FFFF00"/>
                </a:highlight>
                <a:latin typeface="Tw Cen MT" panose="020B0602020104020603" pitchFamily="34" charset="0"/>
              </a:rPr>
              <a:t>-</a:t>
            </a:r>
            <a:r>
              <a:rPr lang="en-GB" sz="2600" b="0" i="1" dirty="0">
                <a:effectLst/>
                <a:highlight>
                  <a:srgbClr val="FFFF00"/>
                </a:highlight>
                <a:latin typeface="Tw Cen MT" panose="020B0602020104020603" pitchFamily="34" charset="0"/>
              </a:rPr>
              <a:t> </a:t>
            </a:r>
            <a:r>
              <a:rPr lang="en-GB" sz="2600" b="0" i="0" dirty="0">
                <a:effectLst/>
                <a:latin typeface="Tw Cen MT" panose="020B0602020104020603" pitchFamily="34" charset="0"/>
              </a:rPr>
              <a:t>Critical thinking in healthcare requires a familiarity with a range of medical conditions and procedures. Actively brushing up on your </a:t>
            </a:r>
            <a:r>
              <a:rPr lang="en-GB" sz="2600" b="1" i="1" dirty="0">
                <a:effectLst/>
                <a:highlight>
                  <a:srgbClr val="00FFFF"/>
                </a:highlight>
                <a:latin typeface="Tw Cen MT" panose="020B0602020104020603" pitchFamily="34" charset="0"/>
              </a:rPr>
              <a:t>knowledge </a:t>
            </a:r>
            <a:r>
              <a:rPr lang="en-GB" sz="2600" b="0" i="0" dirty="0">
                <a:effectLst/>
                <a:latin typeface="Tw Cen MT" panose="020B0602020104020603" pitchFamily="34" charset="0"/>
              </a:rPr>
              <a:t>will help you identify connections in your patients' care and know how to address any issues. </a:t>
            </a:r>
          </a:p>
          <a:p>
            <a:pPr marL="0" indent="0">
              <a:buNone/>
            </a:pPr>
            <a:r>
              <a:rPr lang="en-GB" sz="2600" b="1" i="0" dirty="0">
                <a:effectLst/>
                <a:latin typeface="Tw Cen MT" panose="020B0602020104020603" pitchFamily="34" charset="0"/>
              </a:rPr>
              <a:t>3. </a:t>
            </a:r>
            <a:r>
              <a:rPr lang="en-GB" sz="2600" b="1" i="1" dirty="0">
                <a:effectLst/>
                <a:highlight>
                  <a:srgbClr val="FFFF00"/>
                </a:highlight>
                <a:latin typeface="Tw Cen MT" panose="020B0602020104020603" pitchFamily="34" charset="0"/>
              </a:rPr>
              <a:t>Reflect on each day</a:t>
            </a:r>
            <a:r>
              <a:rPr lang="en-GB" sz="2600" i="1" dirty="0">
                <a:highlight>
                  <a:srgbClr val="FFFF00"/>
                </a:highlight>
                <a:latin typeface="Tw Cen MT" panose="020B0602020104020603" pitchFamily="34" charset="0"/>
              </a:rPr>
              <a:t>-</a:t>
            </a:r>
            <a:r>
              <a:rPr lang="en-GB" sz="2600" b="0" i="1" dirty="0">
                <a:effectLst/>
                <a:highlight>
                  <a:srgbClr val="FFFF00"/>
                </a:highlight>
                <a:latin typeface="Tw Cen MT" panose="020B0602020104020603" pitchFamily="34" charset="0"/>
              </a:rPr>
              <a:t> </a:t>
            </a:r>
            <a:r>
              <a:rPr lang="en-GB" sz="2600" b="0" i="0" dirty="0">
                <a:effectLst/>
                <a:latin typeface="Tw Cen MT" panose="020B0602020104020603" pitchFamily="34" charset="0"/>
              </a:rPr>
              <a:t>At the end of each shift, take some time to reflect on the day's events. There will always be situations you could have approached differently or better solutions to the problems you faced, so it's important to go through those things to see where you can improve.</a:t>
            </a:r>
            <a:endParaRPr lang="en-GB" sz="2600" dirty="0">
              <a:latin typeface="Tw Cen MT" panose="020B0602020104020603" pitchFamily="34" charset="0"/>
            </a:endParaRPr>
          </a:p>
        </p:txBody>
      </p:sp>
      <p:sp>
        <p:nvSpPr>
          <p:cNvPr id="4" name="Footer Placeholder 3">
            <a:extLst>
              <a:ext uri="{FF2B5EF4-FFF2-40B4-BE49-F238E27FC236}">
                <a16:creationId xmlns:a16="http://schemas.microsoft.com/office/drawing/2014/main" id="{1F689BAF-6500-4DCA-8E48-E30D5A541B14}"/>
              </a:ext>
            </a:extLst>
          </p:cNvPr>
          <p:cNvSpPr>
            <a:spLocks noGrp="1"/>
          </p:cNvSpPr>
          <p:nvPr>
            <p:ph type="ftr" sz="quarter" idx="11"/>
          </p:nvPr>
        </p:nvSpPr>
        <p:spPr>
          <a:xfrm>
            <a:off x="4038447" y="6428935"/>
            <a:ext cx="4064544" cy="246503"/>
          </a:xfrm>
        </p:spPr>
        <p:txBody>
          <a:bodyPr>
            <a:normAutofit fontScale="92500" lnSpcReduction="10000"/>
          </a:bodyPr>
          <a:lstStyle/>
          <a:p>
            <a:pPr>
              <a:spcAft>
                <a:spcPts val="600"/>
              </a:spcAft>
            </a:pPr>
            <a:r>
              <a:rPr lang="en-GB"/>
              <a:t>Created by Tayo Alebiosu</a:t>
            </a:r>
          </a:p>
        </p:txBody>
      </p:sp>
    </p:spTree>
    <p:extLst>
      <p:ext uri="{BB962C8B-B14F-4D97-AF65-F5344CB8AC3E}">
        <p14:creationId xmlns:p14="http://schemas.microsoft.com/office/powerpoint/2010/main" val="163534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Large skydiving group mid-air">
            <a:extLst>
              <a:ext uri="{FF2B5EF4-FFF2-40B4-BE49-F238E27FC236}">
                <a16:creationId xmlns:a16="http://schemas.microsoft.com/office/drawing/2014/main" id="{098AA741-B824-4CAC-8944-22BE85870CBC}"/>
              </a:ext>
            </a:extLst>
          </p:cNvPr>
          <p:cNvPicPr>
            <a:picLocks noChangeAspect="1"/>
          </p:cNvPicPr>
          <p:nvPr/>
        </p:nvPicPr>
        <p:blipFill rotWithShape="1">
          <a:blip r:embed="rId2"/>
          <a:srcRect t="18354" r="9091" b="4749"/>
          <a:stretch/>
        </p:blipFill>
        <p:spPr>
          <a:xfrm>
            <a:off x="20" y="10"/>
            <a:ext cx="12191980" cy="6857990"/>
          </a:xfrm>
          <a:prstGeom prst="rect">
            <a:avLst/>
          </a:prstGeom>
        </p:spPr>
      </p:pic>
      <p:sp>
        <p:nvSpPr>
          <p:cNvPr id="28" name="Rectangle 27">
            <a:extLst>
              <a:ext uri="{FF2B5EF4-FFF2-40B4-BE49-F238E27FC236}">
                <a16:creationId xmlns:a16="http://schemas.microsoft.com/office/drawing/2014/main" id="{86C7B4A1-154A-4DF0-AC46-F88D75A2E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7197772"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84F8C3-29CC-4F4A-8595-CD89C09385CB}"/>
              </a:ext>
            </a:extLst>
          </p:cNvPr>
          <p:cNvSpPr>
            <a:spLocks noGrp="1"/>
          </p:cNvSpPr>
          <p:nvPr>
            <p:ph type="title"/>
          </p:nvPr>
        </p:nvSpPr>
        <p:spPr>
          <a:xfrm>
            <a:off x="594804" y="640263"/>
            <a:ext cx="6619811" cy="1344975"/>
          </a:xfrm>
        </p:spPr>
        <p:txBody>
          <a:bodyPr>
            <a:normAutofit/>
          </a:bodyPr>
          <a:lstStyle/>
          <a:p>
            <a:r>
              <a:rPr lang="en-GB" sz="4000" b="1" i="1">
                <a:highlight>
                  <a:srgbClr val="00FFFF"/>
                </a:highlight>
                <a:latin typeface="Candara" panose="020E0502030303020204" pitchFamily="34" charset="0"/>
              </a:rPr>
              <a:t>C</a:t>
            </a:r>
            <a:r>
              <a:rPr lang="en-GB" sz="4000" b="1" i="1">
                <a:effectLst/>
                <a:highlight>
                  <a:srgbClr val="00FFFF"/>
                </a:highlight>
                <a:latin typeface="Candara" panose="020E0502030303020204" pitchFamily="34" charset="0"/>
              </a:rPr>
              <a:t>ritical thinking Skills- contd</a:t>
            </a:r>
            <a:endParaRPr lang="en-GB" sz="4000"/>
          </a:p>
        </p:txBody>
      </p:sp>
      <p:sp>
        <p:nvSpPr>
          <p:cNvPr id="3" name="Content Placeholder 2">
            <a:extLst>
              <a:ext uri="{FF2B5EF4-FFF2-40B4-BE49-F238E27FC236}">
                <a16:creationId xmlns:a16="http://schemas.microsoft.com/office/drawing/2014/main" id="{C22F6784-A27F-4C76-AB27-2806A320D8A5}"/>
              </a:ext>
            </a:extLst>
          </p:cNvPr>
          <p:cNvSpPr>
            <a:spLocks noGrp="1"/>
          </p:cNvSpPr>
          <p:nvPr>
            <p:ph idx="1"/>
          </p:nvPr>
        </p:nvSpPr>
        <p:spPr>
          <a:xfrm>
            <a:off x="594109" y="2121763"/>
            <a:ext cx="6940547" cy="3773010"/>
          </a:xfrm>
        </p:spPr>
        <p:txBody>
          <a:bodyPr>
            <a:normAutofit/>
          </a:bodyPr>
          <a:lstStyle/>
          <a:p>
            <a:pPr marL="0" indent="0">
              <a:buNone/>
            </a:pPr>
            <a:r>
              <a:rPr lang="en-GB" b="1" i="1" dirty="0">
                <a:effectLst/>
                <a:highlight>
                  <a:srgbClr val="FFFF00"/>
                </a:highlight>
                <a:latin typeface="Tw Cen MT" panose="020B0602020104020603" pitchFamily="34" charset="0"/>
              </a:rPr>
              <a:t>4. Practice critical thinking daily</a:t>
            </a:r>
            <a:r>
              <a:rPr lang="en-GB" i="1" dirty="0">
                <a:highlight>
                  <a:srgbClr val="FFFF00"/>
                </a:highlight>
                <a:latin typeface="Tw Cen MT" panose="020B0602020104020603" pitchFamily="34" charset="0"/>
              </a:rPr>
              <a:t>-</a:t>
            </a:r>
            <a:r>
              <a:rPr lang="en-GB" b="0" i="1" dirty="0">
                <a:effectLst/>
                <a:latin typeface="Tw Cen MT" panose="020B0602020104020603" pitchFamily="34" charset="0"/>
              </a:rPr>
              <a:t>Critical </a:t>
            </a:r>
            <a:r>
              <a:rPr lang="en-GB" b="0" i="0" dirty="0">
                <a:effectLst/>
                <a:latin typeface="Tw Cen MT" panose="020B0602020104020603" pitchFamily="34" charset="0"/>
              </a:rPr>
              <a:t>thinking in healthcare is a skill that can be learned and improved, so make sure you're enhancing your skills daily using the tools available to you.</a:t>
            </a:r>
          </a:p>
          <a:p>
            <a:pPr marL="0" indent="0">
              <a:buNone/>
            </a:pPr>
            <a:endParaRPr lang="en-GB" b="0" i="0" dirty="0">
              <a:effectLst/>
              <a:latin typeface="Tw Cen MT" panose="020B0602020104020603" pitchFamily="34" charset="0"/>
            </a:endParaRPr>
          </a:p>
          <a:p>
            <a:pPr marL="0" indent="0">
              <a:buNone/>
            </a:pPr>
            <a:r>
              <a:rPr lang="en-GB" b="1" i="0" dirty="0">
                <a:effectLst/>
                <a:highlight>
                  <a:srgbClr val="FFFF00"/>
                </a:highlight>
                <a:latin typeface="Tw Cen MT" panose="020B0602020104020603" pitchFamily="34" charset="0"/>
              </a:rPr>
              <a:t>5. </a:t>
            </a:r>
            <a:r>
              <a:rPr lang="en-GB" b="1" i="1" dirty="0">
                <a:effectLst/>
                <a:highlight>
                  <a:srgbClr val="FFFF00"/>
                </a:highlight>
                <a:latin typeface="Tw Cen MT" panose="020B0602020104020603" pitchFamily="34" charset="0"/>
              </a:rPr>
              <a:t>Maintain flexibility</a:t>
            </a:r>
            <a:r>
              <a:rPr lang="en-GB" i="1" dirty="0">
                <a:highlight>
                  <a:srgbClr val="FFFF00"/>
                </a:highlight>
                <a:latin typeface="Tw Cen MT" panose="020B0602020104020603" pitchFamily="34" charset="0"/>
              </a:rPr>
              <a:t>-</a:t>
            </a:r>
            <a:r>
              <a:rPr lang="en-GB" b="0" i="1" dirty="0">
                <a:effectLst/>
                <a:highlight>
                  <a:srgbClr val="FFFF00"/>
                </a:highlight>
                <a:latin typeface="Tw Cen MT" panose="020B0602020104020603" pitchFamily="34" charset="0"/>
              </a:rPr>
              <a:t> </a:t>
            </a:r>
            <a:r>
              <a:rPr lang="en-GB" b="0" i="0" dirty="0">
                <a:effectLst/>
                <a:latin typeface="Tw Cen MT" panose="020B0602020104020603" pitchFamily="34" charset="0"/>
              </a:rPr>
              <a:t>Finally, a good critical thinker will maintain flexibility.</a:t>
            </a:r>
            <a:endParaRPr lang="en-GB" dirty="0">
              <a:latin typeface="Tw Cen MT" panose="020B0602020104020603" pitchFamily="34" charset="0"/>
            </a:endParaRPr>
          </a:p>
        </p:txBody>
      </p:sp>
      <p:sp>
        <p:nvSpPr>
          <p:cNvPr id="4" name="Footer Placeholder 3">
            <a:extLst>
              <a:ext uri="{FF2B5EF4-FFF2-40B4-BE49-F238E27FC236}">
                <a16:creationId xmlns:a16="http://schemas.microsoft.com/office/drawing/2014/main" id="{6140CEF7-393A-44AA-AC0A-278582A0A6E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GB">
                <a:solidFill>
                  <a:srgbClr val="FFFFFF"/>
                </a:solidFill>
              </a:rPr>
              <a:t>Created by Tayo Alebiosu</a:t>
            </a:r>
          </a:p>
        </p:txBody>
      </p:sp>
    </p:spTree>
    <p:extLst>
      <p:ext uri="{BB962C8B-B14F-4D97-AF65-F5344CB8AC3E}">
        <p14:creationId xmlns:p14="http://schemas.microsoft.com/office/powerpoint/2010/main" val="20777557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620E7F-0DC5-45D9-8F93-C7F0D1D43D7C}"/>
              </a:ext>
            </a:extLst>
          </p:cNvPr>
          <p:cNvSpPr>
            <a:spLocks noGrp="1"/>
          </p:cNvSpPr>
          <p:nvPr>
            <p:ph idx="1"/>
          </p:nvPr>
        </p:nvSpPr>
        <p:spPr>
          <a:xfrm>
            <a:off x="291547" y="265042"/>
            <a:ext cx="11688417" cy="6592957"/>
          </a:xfrm>
        </p:spPr>
        <p:txBody>
          <a:bodyPr>
            <a:normAutofit fontScale="70000" lnSpcReduction="20000"/>
          </a:bodyPr>
          <a:lstStyle/>
          <a:p>
            <a:pPr marL="0" indent="0">
              <a:buNone/>
            </a:pPr>
            <a:r>
              <a:rPr lang="en-GB" sz="4600" b="1" i="1" dirty="0">
                <a:highlight>
                  <a:srgbClr val="00FFFF"/>
                </a:highlight>
                <a:latin typeface="Candara" panose="020E0502030303020204" pitchFamily="34" charset="0"/>
              </a:rPr>
              <a:t>Key Critical Thinking Skills</a:t>
            </a:r>
          </a:p>
          <a:p>
            <a:pPr marL="0" indent="0">
              <a:buNone/>
            </a:pPr>
            <a:endParaRPr lang="en-GB" sz="4200" b="1" i="1" dirty="0">
              <a:highlight>
                <a:srgbClr val="00FFFF"/>
              </a:highlight>
              <a:latin typeface="Candara" panose="020E0502030303020204" pitchFamily="34" charset="0"/>
            </a:endParaRPr>
          </a:p>
          <a:p>
            <a:r>
              <a:rPr lang="en-GB" sz="3700" dirty="0">
                <a:latin typeface="Tw Cen MT" panose="020B0602020104020603" pitchFamily="34" charset="0"/>
              </a:rPr>
              <a:t>Some skills are more important than others when it comes to critical thinking. Some of these skills are applied in patient care. The skills that are most important are:</a:t>
            </a:r>
          </a:p>
          <a:p>
            <a:r>
              <a:rPr lang="en-GB" sz="3700" b="1" dirty="0">
                <a:highlight>
                  <a:srgbClr val="FFFF00"/>
                </a:highlight>
                <a:latin typeface="Tw Cen MT" panose="020B0602020104020603" pitchFamily="34" charset="0"/>
              </a:rPr>
              <a:t>Interpreting</a:t>
            </a:r>
            <a:r>
              <a:rPr lang="en-GB" sz="3700" dirty="0">
                <a:highlight>
                  <a:srgbClr val="FFFF00"/>
                </a:highlight>
                <a:latin typeface="Tw Cen MT" panose="020B0602020104020603" pitchFamily="34" charset="0"/>
              </a:rPr>
              <a:t> </a:t>
            </a:r>
            <a:r>
              <a:rPr lang="en-GB" sz="3700" dirty="0">
                <a:latin typeface="Tw Cen MT" panose="020B0602020104020603" pitchFamily="34" charset="0"/>
              </a:rPr>
              <a:t>– Understanding and explaining the meaning of information, or a particular event.</a:t>
            </a:r>
          </a:p>
          <a:p>
            <a:r>
              <a:rPr lang="en-GB" sz="3700" b="1" dirty="0" err="1">
                <a:highlight>
                  <a:srgbClr val="FFFF00"/>
                </a:highlight>
                <a:latin typeface="Tw Cen MT" panose="020B0602020104020603" pitchFamily="34" charset="0"/>
              </a:rPr>
              <a:t>Analyzing</a:t>
            </a:r>
            <a:r>
              <a:rPr lang="en-GB" sz="3700" dirty="0">
                <a:latin typeface="Tw Cen MT" panose="020B0602020104020603" pitchFamily="34" charset="0"/>
              </a:rPr>
              <a:t> – Investigating a course of action, that is based upon data that is objective and subjective.</a:t>
            </a:r>
          </a:p>
          <a:p>
            <a:r>
              <a:rPr lang="en-GB" sz="3700" b="1" dirty="0">
                <a:highlight>
                  <a:srgbClr val="FFFF00"/>
                </a:highlight>
                <a:latin typeface="Tw Cen MT" panose="020B0602020104020603" pitchFamily="34" charset="0"/>
              </a:rPr>
              <a:t>Evaluating</a:t>
            </a:r>
            <a:r>
              <a:rPr lang="en-GB" sz="3700" dirty="0">
                <a:latin typeface="Tw Cen MT" panose="020B0602020104020603" pitchFamily="34" charset="0"/>
              </a:rPr>
              <a:t> – This is how you assess the value of the information that you got. Is the information </a:t>
            </a:r>
            <a:r>
              <a:rPr lang="en-GB" sz="3700" b="1" i="1" dirty="0">
                <a:highlight>
                  <a:srgbClr val="C0C0C0"/>
                </a:highlight>
                <a:latin typeface="Tw Cen MT" panose="020B0602020104020603" pitchFamily="34" charset="0"/>
              </a:rPr>
              <a:t>relevant, reliable and credible</a:t>
            </a:r>
            <a:r>
              <a:rPr lang="en-GB" sz="3700" dirty="0">
                <a:latin typeface="Tw Cen MT" panose="020B0602020104020603" pitchFamily="34" charset="0"/>
              </a:rPr>
              <a:t>? </a:t>
            </a:r>
          </a:p>
          <a:p>
            <a:pPr marL="0" indent="0">
              <a:buNone/>
            </a:pPr>
            <a:r>
              <a:rPr lang="en-GB" sz="3700" dirty="0">
                <a:latin typeface="Tw Cen MT" panose="020B0602020104020603" pitchFamily="34" charset="0"/>
              </a:rPr>
              <a:t>Based upon those </a:t>
            </a:r>
            <a:r>
              <a:rPr lang="en-GB" sz="3700" dirty="0">
                <a:highlight>
                  <a:srgbClr val="00FFFF"/>
                </a:highlight>
                <a:latin typeface="Tw Cen MT" panose="020B0602020104020603" pitchFamily="34" charset="0"/>
              </a:rPr>
              <a:t>three skills, </a:t>
            </a:r>
            <a:r>
              <a:rPr lang="en-GB" sz="3700" dirty="0">
                <a:latin typeface="Tw Cen MT" panose="020B0602020104020603" pitchFamily="34" charset="0"/>
              </a:rPr>
              <a:t>the healthcare practitioner can then use clinical reasoning to determine what the problem is. These decisions have to be based upon sound reasoning:</a:t>
            </a:r>
          </a:p>
          <a:p>
            <a:r>
              <a:rPr lang="en-GB" sz="3700" b="1" dirty="0">
                <a:highlight>
                  <a:srgbClr val="FFFF00"/>
                </a:highlight>
                <a:latin typeface="Tw Cen MT" panose="020B0602020104020603" pitchFamily="34" charset="0"/>
              </a:rPr>
              <a:t>Explaining</a:t>
            </a:r>
            <a:r>
              <a:rPr lang="en-GB" sz="3700" dirty="0">
                <a:latin typeface="Tw Cen MT" panose="020B0602020104020603" pitchFamily="34" charset="0"/>
              </a:rPr>
              <a:t> – Clearly and concisely explaining your conclusions. The healthcare practitioner needs to be able to give a sound rationale for her answers.</a:t>
            </a:r>
          </a:p>
          <a:p>
            <a:r>
              <a:rPr lang="en-GB" sz="3700" b="1" dirty="0">
                <a:highlight>
                  <a:srgbClr val="FFFF00"/>
                </a:highlight>
                <a:latin typeface="Tw Cen MT" panose="020B0602020104020603" pitchFamily="34" charset="0"/>
              </a:rPr>
              <a:t>Self regulating</a:t>
            </a:r>
            <a:r>
              <a:rPr lang="en-GB" sz="3700" dirty="0">
                <a:highlight>
                  <a:srgbClr val="FFFF00"/>
                </a:highlight>
                <a:latin typeface="Tw Cen MT" panose="020B0602020104020603" pitchFamily="34" charset="0"/>
              </a:rPr>
              <a:t> </a:t>
            </a:r>
            <a:r>
              <a:rPr lang="en-GB" sz="3700" dirty="0">
                <a:latin typeface="Tw Cen MT" panose="020B0602020104020603" pitchFamily="34" charset="0"/>
              </a:rPr>
              <a:t>– You have to monitor your own thinking processes. This means that you must reflect on the process that lead to the conclusion. You should self correct in this process as needed. Be on alert for bias and improper assumptions.</a:t>
            </a:r>
          </a:p>
          <a:p>
            <a:endParaRPr lang="en-GB" dirty="0"/>
          </a:p>
        </p:txBody>
      </p:sp>
      <p:sp>
        <p:nvSpPr>
          <p:cNvPr id="2" name="Footer Placeholder 1">
            <a:extLst>
              <a:ext uri="{FF2B5EF4-FFF2-40B4-BE49-F238E27FC236}">
                <a16:creationId xmlns:a16="http://schemas.microsoft.com/office/drawing/2014/main" id="{DD015060-8153-4576-AA0D-285A69215874}"/>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81682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C437EA22-18F1-4B11-BD10-465D2F820003}"/>
              </a:ext>
            </a:extLst>
          </p:cNvPr>
          <p:cNvSpPr>
            <a:spLocks noGrp="1"/>
          </p:cNvSpPr>
          <p:nvPr>
            <p:ph type="ftr" sz="quarter" idx="11"/>
          </p:nvPr>
        </p:nvSpPr>
        <p:spPr>
          <a:xfrm>
            <a:off x="7819134" y="6483413"/>
            <a:ext cx="2141806" cy="249770"/>
          </a:xfrm>
        </p:spPr>
        <p:txBody>
          <a:bodyPr vert="horz" lIns="91440" tIns="45720" rIns="91440" bIns="45720" rtlCol="0" anchor="ctr">
            <a:normAutofit lnSpcReduction="10000"/>
          </a:bodyPr>
          <a:lstStyle/>
          <a:p>
            <a:pPr>
              <a:spcAft>
                <a:spcPts val="600"/>
              </a:spcAft>
              <a:defRPr/>
            </a:pPr>
            <a:r>
              <a:rPr lang="en-US" sz="1100" b="1" i="1" kern="1200" dirty="0">
                <a:solidFill>
                  <a:schemeClr val="tx1">
                    <a:alpha val="80000"/>
                  </a:schemeClr>
                </a:solidFill>
                <a:latin typeface="Calibri" panose="020F0502020204030204"/>
                <a:ea typeface="+mn-ea"/>
                <a:cs typeface="+mn-cs"/>
              </a:rPr>
              <a:t>Created by Tayo Alebiosu</a:t>
            </a:r>
          </a:p>
        </p:txBody>
      </p:sp>
      <p:pic>
        <p:nvPicPr>
          <p:cNvPr id="7" name="Picture 4" descr="Image result for evidence based practice images">
            <a:extLst>
              <a:ext uri="{FF2B5EF4-FFF2-40B4-BE49-F238E27FC236}">
                <a16:creationId xmlns:a16="http://schemas.microsoft.com/office/drawing/2014/main" id="{BA8CA8DA-CEF2-4551-B459-D19C4B403AA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95" r="1" b="1"/>
          <a:stretch/>
        </p:blipFill>
        <p:spPr bwMode="auto">
          <a:xfrm>
            <a:off x="-14048" y="742122"/>
            <a:ext cx="6731213" cy="5961133"/>
          </a:xfrm>
          <a:custGeom>
            <a:avLst/>
            <a:gdLst/>
            <a:ahLst/>
            <a:cxnLst/>
            <a:rect l="l" t="t" r="r" b="b"/>
            <a:pathLst>
              <a:path w="7743949" h="6858000">
                <a:moveTo>
                  <a:pt x="956085" y="2071857"/>
                </a:moveTo>
                <a:cubicBezTo>
                  <a:pt x="956085" y="2071857"/>
                  <a:pt x="956085" y="2071857"/>
                  <a:pt x="4999548" y="2071857"/>
                </a:cubicBezTo>
                <a:cubicBezTo>
                  <a:pt x="5252811" y="2071857"/>
                  <a:pt x="5497339" y="2211072"/>
                  <a:pt x="5619604" y="2437296"/>
                </a:cubicBezTo>
                <a:cubicBezTo>
                  <a:pt x="5619604" y="2437296"/>
                  <a:pt x="5619604" y="2437296"/>
                  <a:pt x="7645701" y="5926372"/>
                </a:cubicBezTo>
                <a:cubicBezTo>
                  <a:pt x="7776699" y="6143896"/>
                  <a:pt x="7776699" y="6422327"/>
                  <a:pt x="7645701" y="6639850"/>
                </a:cubicBezTo>
                <a:cubicBezTo>
                  <a:pt x="7645701" y="6639850"/>
                  <a:pt x="7645701" y="6639850"/>
                  <a:pt x="7538856" y="6823844"/>
                </a:cubicBezTo>
                <a:lnTo>
                  <a:pt x="7519022" y="6858000"/>
                </a:lnTo>
                <a:lnTo>
                  <a:pt x="0" y="6858000"/>
                </a:lnTo>
                <a:lnTo>
                  <a:pt x="0" y="3003362"/>
                </a:lnTo>
                <a:lnTo>
                  <a:pt x="144017" y="2754282"/>
                </a:lnTo>
                <a:cubicBezTo>
                  <a:pt x="203181" y="2651956"/>
                  <a:pt x="264254" y="2546330"/>
                  <a:pt x="327296" y="2437296"/>
                </a:cubicBezTo>
                <a:cubicBezTo>
                  <a:pt x="458294" y="2211072"/>
                  <a:pt x="694090" y="2071857"/>
                  <a:pt x="956085" y="2071857"/>
                </a:cubicBezTo>
                <a:close/>
                <a:moveTo>
                  <a:pt x="6281397" y="1163923"/>
                </a:moveTo>
                <a:cubicBezTo>
                  <a:pt x="6281397" y="1163923"/>
                  <a:pt x="6281397" y="1163923"/>
                  <a:pt x="7148441" y="1163923"/>
                </a:cubicBezTo>
                <a:cubicBezTo>
                  <a:pt x="7202749" y="1163923"/>
                  <a:pt x="7255183" y="1193775"/>
                  <a:pt x="7281401" y="1242285"/>
                </a:cubicBezTo>
                <a:cubicBezTo>
                  <a:pt x="7281401" y="1242285"/>
                  <a:pt x="7281401" y="1242285"/>
                  <a:pt x="7715859" y="1990451"/>
                </a:cubicBezTo>
                <a:cubicBezTo>
                  <a:pt x="7743949" y="2037095"/>
                  <a:pt x="7743949" y="2096799"/>
                  <a:pt x="7715859" y="2143443"/>
                </a:cubicBezTo>
                <a:cubicBezTo>
                  <a:pt x="7715859" y="2143443"/>
                  <a:pt x="7715859" y="2143443"/>
                  <a:pt x="7281401" y="2891610"/>
                </a:cubicBezTo>
                <a:cubicBezTo>
                  <a:pt x="7255183" y="2940119"/>
                  <a:pt x="7202749" y="2969971"/>
                  <a:pt x="7148441" y="2969971"/>
                </a:cubicBezTo>
                <a:cubicBezTo>
                  <a:pt x="7148441" y="2969971"/>
                  <a:pt x="7148441" y="2969971"/>
                  <a:pt x="6281397" y="2969971"/>
                </a:cubicBezTo>
                <a:cubicBezTo>
                  <a:pt x="6225217" y="2969971"/>
                  <a:pt x="6174655" y="2940119"/>
                  <a:pt x="6146565" y="2891610"/>
                </a:cubicBezTo>
                <a:cubicBezTo>
                  <a:pt x="6146565" y="2891610"/>
                  <a:pt x="6146565" y="2891610"/>
                  <a:pt x="5713979" y="2143443"/>
                </a:cubicBezTo>
                <a:cubicBezTo>
                  <a:pt x="5685889" y="2096799"/>
                  <a:pt x="5685889" y="2037095"/>
                  <a:pt x="5713979" y="1990451"/>
                </a:cubicBezTo>
                <a:cubicBezTo>
                  <a:pt x="5713979" y="1990451"/>
                  <a:pt x="5713979" y="1990451"/>
                  <a:pt x="6146565" y="1242285"/>
                </a:cubicBezTo>
                <a:cubicBezTo>
                  <a:pt x="6174655" y="1193775"/>
                  <a:pt x="6225217" y="1163923"/>
                  <a:pt x="6281397" y="1163923"/>
                </a:cubicBezTo>
                <a:close/>
                <a:moveTo>
                  <a:pt x="0" y="0"/>
                </a:moveTo>
                <a:lnTo>
                  <a:pt x="6600525" y="0"/>
                </a:lnTo>
                <a:lnTo>
                  <a:pt x="6486618" y="196155"/>
                </a:lnTo>
                <a:cubicBezTo>
                  <a:pt x="6261242" y="584267"/>
                  <a:pt x="5994130" y="1044253"/>
                  <a:pt x="5677553" y="1589421"/>
                </a:cubicBezTo>
                <a:cubicBezTo>
                  <a:pt x="5555288" y="1815646"/>
                  <a:pt x="5310759" y="1954861"/>
                  <a:pt x="5057496" y="1954861"/>
                </a:cubicBezTo>
                <a:cubicBezTo>
                  <a:pt x="5057496" y="1954861"/>
                  <a:pt x="5057496" y="1954861"/>
                  <a:pt x="1014033" y="1954861"/>
                </a:cubicBezTo>
                <a:cubicBezTo>
                  <a:pt x="752038" y="1954861"/>
                  <a:pt x="516243" y="1815646"/>
                  <a:pt x="385244" y="1589421"/>
                </a:cubicBezTo>
                <a:cubicBezTo>
                  <a:pt x="385244" y="1589421"/>
                  <a:pt x="385244" y="1589421"/>
                  <a:pt x="69234" y="1042874"/>
                </a:cubicBezTo>
                <a:lnTo>
                  <a:pt x="0" y="923133"/>
                </a:lnTo>
                <a:close/>
              </a:path>
            </a:pathLst>
          </a:cu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5E305F1F-E950-452F-9BC7-E3A0FC7BB8C0}"/>
              </a:ext>
            </a:extLst>
          </p:cNvPr>
          <p:cNvSpPr/>
          <p:nvPr/>
        </p:nvSpPr>
        <p:spPr>
          <a:xfrm>
            <a:off x="7408985" y="1766617"/>
            <a:ext cx="4783015" cy="445945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800" dirty="0">
                <a:latin typeface="Tw Cen MT" panose="020B0602020104020603" pitchFamily="34" charset="0"/>
              </a:rPr>
              <a:t>Module lecturer-Tayo Alebiosu</a:t>
            </a:r>
          </a:p>
          <a:p>
            <a:pPr indent="-228600">
              <a:lnSpc>
                <a:spcPct val="90000"/>
              </a:lnSpc>
              <a:spcAft>
                <a:spcPts val="600"/>
              </a:spcAft>
              <a:buFont typeface="Arial" panose="020B0604020202020204" pitchFamily="34" charset="0"/>
              <a:buChar char="•"/>
            </a:pPr>
            <a:r>
              <a:rPr lang="en-US" sz="2800" dirty="0">
                <a:latin typeface="Tw Cen MT" panose="020B0602020104020603" pitchFamily="34" charset="0"/>
              </a:rPr>
              <a:t>Health and Social Care</a:t>
            </a:r>
          </a:p>
          <a:p>
            <a:pPr indent="-228600">
              <a:lnSpc>
                <a:spcPct val="90000"/>
              </a:lnSpc>
              <a:spcAft>
                <a:spcPts val="600"/>
              </a:spcAft>
              <a:buFont typeface="Arial" panose="020B0604020202020204" pitchFamily="34" charset="0"/>
              <a:buChar char="•"/>
            </a:pPr>
            <a:r>
              <a:rPr lang="en-US" sz="2800" b="1" i="1" dirty="0">
                <a:highlight>
                  <a:srgbClr val="00FFFF"/>
                </a:highlight>
                <a:latin typeface="Tw Cen MT" panose="020B0602020104020603" pitchFamily="34" charset="0"/>
              </a:rPr>
              <a:t>Evidence Based Approaches </a:t>
            </a:r>
            <a:endParaRPr lang="en-US" sz="2800" dirty="0">
              <a:highlight>
                <a:srgbClr val="00FFFF"/>
              </a:highlight>
              <a:latin typeface="Tw Cen MT" panose="020B0602020104020603" pitchFamily="34" charset="0"/>
            </a:endParaRPr>
          </a:p>
          <a:p>
            <a:pPr indent="-228600">
              <a:lnSpc>
                <a:spcPct val="90000"/>
              </a:lnSpc>
              <a:spcAft>
                <a:spcPts val="600"/>
              </a:spcAft>
              <a:buFont typeface="Arial" panose="020B0604020202020204" pitchFamily="34" charset="0"/>
              <a:buChar char="•"/>
            </a:pPr>
            <a:r>
              <a:rPr lang="en-US" sz="2800" dirty="0">
                <a:latin typeface="Tw Cen MT" panose="020B0602020104020603" pitchFamily="34" charset="0"/>
              </a:rPr>
              <a:t>Contact me: </a:t>
            </a:r>
            <a:r>
              <a:rPr lang="en-US" sz="2800" dirty="0">
                <a:latin typeface="Tw Cen MT" panose="020B0602020104020603" pitchFamily="34" charset="0"/>
                <a:hlinkClick r:id="rId3"/>
              </a:rPr>
              <a:t>tayo.alebiosu@lsclondon.co.uk</a:t>
            </a:r>
            <a:endParaRPr lang="en-US" sz="2800" dirty="0">
              <a:latin typeface="Tw Cen MT" panose="020B0602020104020603" pitchFamily="34" charset="0"/>
            </a:endParaRPr>
          </a:p>
          <a:p>
            <a:pPr indent="-228600">
              <a:lnSpc>
                <a:spcPct val="90000"/>
              </a:lnSpc>
              <a:spcAft>
                <a:spcPts val="600"/>
              </a:spcAft>
              <a:buFont typeface="Arial" panose="020B0604020202020204" pitchFamily="34" charset="0"/>
              <a:buChar char="•"/>
            </a:pPr>
            <a:endParaRPr lang="en-US" sz="2000" dirty="0"/>
          </a:p>
        </p:txBody>
      </p:sp>
    </p:spTree>
    <p:extLst>
      <p:ext uri="{BB962C8B-B14F-4D97-AF65-F5344CB8AC3E}">
        <p14:creationId xmlns:p14="http://schemas.microsoft.com/office/powerpoint/2010/main" val="37723229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5702E-0AE6-44C9-A71E-52AC27B2B1AA}"/>
              </a:ext>
            </a:extLst>
          </p:cNvPr>
          <p:cNvSpPr>
            <a:spLocks noGrp="1"/>
          </p:cNvSpPr>
          <p:nvPr>
            <p:ph type="title"/>
          </p:nvPr>
        </p:nvSpPr>
        <p:spPr/>
        <p:txBody>
          <a:bodyPr/>
          <a:lstStyle/>
          <a:p>
            <a:r>
              <a:rPr lang="en-GB" b="1" i="1" dirty="0">
                <a:highlight>
                  <a:srgbClr val="00FFFF"/>
                </a:highlight>
                <a:latin typeface="Candara" panose="020E0502030303020204" pitchFamily="34" charset="0"/>
              </a:rPr>
              <a:t>Class Activity </a:t>
            </a:r>
            <a:r>
              <a:rPr lang="en-GB" b="1" i="1" dirty="0">
                <a:latin typeface="Candara" panose="020E0502030303020204" pitchFamily="34" charset="0"/>
              </a:rPr>
              <a:t>(10 minutes)</a:t>
            </a:r>
          </a:p>
        </p:txBody>
      </p:sp>
      <p:sp>
        <p:nvSpPr>
          <p:cNvPr id="3" name="Content Placeholder 2">
            <a:extLst>
              <a:ext uri="{FF2B5EF4-FFF2-40B4-BE49-F238E27FC236}">
                <a16:creationId xmlns:a16="http://schemas.microsoft.com/office/drawing/2014/main" id="{CA769848-B637-4053-997F-AF553E874FAF}"/>
              </a:ext>
            </a:extLst>
          </p:cNvPr>
          <p:cNvSpPr>
            <a:spLocks noGrp="1"/>
          </p:cNvSpPr>
          <p:nvPr>
            <p:ph idx="1"/>
          </p:nvPr>
        </p:nvSpPr>
        <p:spPr/>
        <p:txBody>
          <a:bodyPr/>
          <a:lstStyle/>
          <a:p>
            <a:r>
              <a:rPr lang="en-GB" altLang="en-US" b="1" i="1" dirty="0"/>
              <a:t>Why think critically in healthcare practice </a:t>
            </a:r>
          </a:p>
          <a:p>
            <a:r>
              <a:rPr lang="en-GB" b="1" i="1" dirty="0"/>
              <a:t>Feedback to the class</a:t>
            </a:r>
            <a:endParaRPr lang="en-GB" dirty="0"/>
          </a:p>
        </p:txBody>
      </p:sp>
      <p:sp>
        <p:nvSpPr>
          <p:cNvPr id="4" name="Footer Placeholder 3">
            <a:extLst>
              <a:ext uri="{FF2B5EF4-FFF2-40B4-BE49-F238E27FC236}">
                <a16:creationId xmlns:a16="http://schemas.microsoft.com/office/drawing/2014/main" id="{50B35DF7-C374-419B-88CD-88A5A56A1099}"/>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40291144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E4D3E3-4D0B-4E32-8A94-11995311116F}"/>
              </a:ext>
            </a:extLst>
          </p:cNvPr>
          <p:cNvSpPr>
            <a:spLocks noGrp="1"/>
          </p:cNvSpPr>
          <p:nvPr>
            <p:ph idx="1"/>
          </p:nvPr>
        </p:nvSpPr>
        <p:spPr>
          <a:xfrm>
            <a:off x="0" y="136525"/>
            <a:ext cx="12019721" cy="6584950"/>
          </a:xfrm>
        </p:spPr>
        <p:txBody>
          <a:bodyPr>
            <a:normAutofit/>
          </a:bodyPr>
          <a:lstStyle/>
          <a:p>
            <a:pPr marL="0" indent="0" algn="l">
              <a:buNone/>
            </a:pPr>
            <a:r>
              <a:rPr lang="en-GB" b="1" i="1" dirty="0">
                <a:effectLst/>
                <a:highlight>
                  <a:srgbClr val="00FFFF"/>
                </a:highlight>
                <a:latin typeface="Alga Bold"/>
              </a:rPr>
              <a:t>Why critical thinking in </a:t>
            </a:r>
            <a:r>
              <a:rPr lang="en-GB" b="0" i="0" dirty="0">
                <a:effectLst/>
                <a:highlight>
                  <a:srgbClr val="00FFFF"/>
                </a:highlight>
                <a:latin typeface="Tw Cen MT" panose="020B0602020104020603" pitchFamily="34" charset="0"/>
              </a:rPr>
              <a:t>healthcare</a:t>
            </a:r>
            <a:r>
              <a:rPr lang="en-GB" b="1" i="1" dirty="0">
                <a:effectLst/>
                <a:highlight>
                  <a:srgbClr val="00FFFF"/>
                </a:highlight>
                <a:latin typeface="Tw Cen MT" panose="020B0602020104020603" pitchFamily="34" charset="0"/>
              </a:rPr>
              <a:t> is </a:t>
            </a:r>
            <a:r>
              <a:rPr lang="en-GB" b="1" i="1" dirty="0">
                <a:effectLst/>
                <a:highlight>
                  <a:srgbClr val="00FFFF"/>
                </a:highlight>
                <a:latin typeface="Alga Bold"/>
              </a:rPr>
              <a:t>important</a:t>
            </a:r>
          </a:p>
          <a:p>
            <a:pPr marL="0" indent="0" algn="l">
              <a:buNone/>
            </a:pPr>
            <a:endParaRPr lang="en-GB" b="1" i="1" dirty="0">
              <a:effectLst/>
              <a:highlight>
                <a:srgbClr val="00FFFF"/>
              </a:highlight>
              <a:latin typeface="Alga Bold"/>
            </a:endParaRPr>
          </a:p>
          <a:p>
            <a:pPr algn="l"/>
            <a:r>
              <a:rPr lang="en-GB" b="0" i="0" dirty="0">
                <a:effectLst/>
                <a:latin typeface="Tw Cen MT" panose="020B0602020104020603" pitchFamily="34" charset="0"/>
              </a:rPr>
              <a:t>To be an effective healthcare practitioner, it's important to step back and see the bigger picture. Critical thinking in healthcare helps you </a:t>
            </a:r>
            <a:r>
              <a:rPr lang="en-GB" b="0" i="0" dirty="0" err="1">
                <a:effectLst/>
                <a:latin typeface="Tw Cen MT" panose="020B0602020104020603" pitchFamily="34" charset="0"/>
              </a:rPr>
              <a:t>analyze</a:t>
            </a:r>
            <a:r>
              <a:rPr lang="en-GB" b="0" i="0" dirty="0">
                <a:effectLst/>
                <a:latin typeface="Tw Cen MT" panose="020B0602020104020603" pitchFamily="34" charset="0"/>
              </a:rPr>
              <a:t> your patient's condition and current treatments to predict outcomes and identify potential issues. </a:t>
            </a:r>
          </a:p>
          <a:p>
            <a:pPr algn="l"/>
            <a:r>
              <a:rPr lang="en-GB" b="0" i="0" dirty="0">
                <a:effectLst/>
                <a:latin typeface="Tw Cen MT" panose="020B0602020104020603" pitchFamily="34" charset="0"/>
              </a:rPr>
              <a:t>Healthcare practitioner who think critically do a better job of communicating across disciplines to ensure that all providers are aware of the patient's status, needs, and responses to treatment.</a:t>
            </a:r>
          </a:p>
          <a:p>
            <a:pPr algn="l"/>
            <a:r>
              <a:rPr lang="en-GB" b="0" i="0" dirty="0">
                <a:effectLst/>
                <a:latin typeface="Tw Cen MT" panose="020B0602020104020603" pitchFamily="34" charset="0"/>
              </a:rPr>
              <a:t>Being a strong critical thinker can greatly impact the experiences of your patients.</a:t>
            </a:r>
          </a:p>
          <a:p>
            <a:pPr marL="0" indent="0" algn="l">
              <a:buNone/>
            </a:pPr>
            <a:r>
              <a:rPr lang="en-GB" b="1" i="1" dirty="0">
                <a:effectLst/>
                <a:highlight>
                  <a:srgbClr val="FFFF00"/>
                </a:highlight>
                <a:latin typeface="Tw Cen MT" panose="020B0602020104020603" pitchFamily="34" charset="0"/>
              </a:rPr>
              <a:t>An example: </a:t>
            </a:r>
            <a:r>
              <a:rPr lang="en-GB" b="0" i="0" dirty="0">
                <a:effectLst/>
                <a:latin typeface="Tw Cen MT" panose="020B0602020104020603" pitchFamily="34" charset="0"/>
              </a:rPr>
              <a:t>"a critically thinking healthcare practitioner will hold a patient's blood pressure medicines and contact the physician when he or she notes that the patient's blood pressure is below an acceptable level.“</a:t>
            </a:r>
          </a:p>
          <a:p>
            <a:pPr algn="l"/>
            <a:r>
              <a:rPr lang="en-GB" b="0" i="0" dirty="0">
                <a:effectLst/>
                <a:latin typeface="Tw Cen MT" panose="020B0602020104020603" pitchFamily="34" charset="0"/>
              </a:rPr>
              <a:t> In this case, lack of critical thinking skills could put the patient in jeopardy by allowing the blood pressure to continue falling.</a:t>
            </a:r>
            <a:endParaRPr lang="en-GB" dirty="0">
              <a:latin typeface="Tw Cen MT" panose="020B0602020104020603" pitchFamily="34" charset="0"/>
            </a:endParaRPr>
          </a:p>
        </p:txBody>
      </p:sp>
      <p:sp>
        <p:nvSpPr>
          <p:cNvPr id="4" name="Footer Placeholder 3">
            <a:extLst>
              <a:ext uri="{FF2B5EF4-FFF2-40B4-BE49-F238E27FC236}">
                <a16:creationId xmlns:a16="http://schemas.microsoft.com/office/drawing/2014/main" id="{4EDD787E-E46C-44B8-A765-6E79987539FB}"/>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398315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Large skydiving group mid-air">
            <a:extLst>
              <a:ext uri="{FF2B5EF4-FFF2-40B4-BE49-F238E27FC236}">
                <a16:creationId xmlns:a16="http://schemas.microsoft.com/office/drawing/2014/main" id="{993999FB-4C7A-4224-94AA-02BA4C9E8348}"/>
              </a:ext>
            </a:extLst>
          </p:cNvPr>
          <p:cNvPicPr>
            <a:picLocks noChangeAspect="1"/>
          </p:cNvPicPr>
          <p:nvPr/>
        </p:nvPicPr>
        <p:blipFill rotWithShape="1">
          <a:blip r:embed="rId2"/>
          <a:srcRect t="11697" b="3717"/>
          <a:stretch/>
        </p:blipFill>
        <p:spPr>
          <a:xfrm>
            <a:off x="20" y="10"/>
            <a:ext cx="12191980" cy="6857990"/>
          </a:xfrm>
          <a:prstGeom prst="rect">
            <a:avLst/>
          </a:prstGeom>
        </p:spPr>
      </p:pic>
      <p:sp>
        <p:nvSpPr>
          <p:cNvPr id="19" name="Rectangle 1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9873" cy="6858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F8578E7-2631-4398-B19A-87278693E0D8}"/>
              </a:ext>
            </a:extLst>
          </p:cNvPr>
          <p:cNvSpPr>
            <a:spLocks noGrp="1"/>
          </p:cNvSpPr>
          <p:nvPr>
            <p:ph idx="1"/>
          </p:nvPr>
        </p:nvSpPr>
        <p:spPr>
          <a:xfrm>
            <a:off x="302552" y="384313"/>
            <a:ext cx="7608996" cy="6234764"/>
          </a:xfrm>
        </p:spPr>
        <p:txBody>
          <a:bodyPr>
            <a:normAutofit fontScale="85000" lnSpcReduction="10000"/>
          </a:bodyPr>
          <a:lstStyle/>
          <a:p>
            <a:endParaRPr lang="en-GB" sz="2000" dirty="0">
              <a:latin typeface="Tw Cen MT" panose="020B0602020104020603" pitchFamily="34" charset="0"/>
            </a:endParaRPr>
          </a:p>
          <a:p>
            <a:pPr marL="0" indent="0" algn="ctr" fontAlgn="base">
              <a:buNone/>
            </a:pPr>
            <a:r>
              <a:rPr lang="en-GB" sz="3500" b="1" dirty="0">
                <a:highlight>
                  <a:srgbClr val="00FFFF"/>
                </a:highlight>
                <a:latin typeface="Candara" panose="020E0502030303020204" pitchFamily="34" charset="0"/>
              </a:rPr>
              <a:t>Assessing critical thinking in healthcare professionals</a:t>
            </a:r>
          </a:p>
          <a:p>
            <a:pPr marL="0" indent="0" algn="ctr" fontAlgn="base">
              <a:buNone/>
            </a:pPr>
            <a:endParaRPr lang="en-GB" sz="3500" b="1" dirty="0">
              <a:highlight>
                <a:srgbClr val="00FFFF"/>
              </a:highlight>
              <a:latin typeface="Candara" panose="020E0502030303020204" pitchFamily="34" charset="0"/>
            </a:endParaRPr>
          </a:p>
          <a:p>
            <a:pPr fontAlgn="base"/>
            <a:r>
              <a:rPr lang="en-GB" sz="3200" dirty="0">
                <a:latin typeface="Tw Cen MT" panose="020B0602020104020603" pitchFamily="34" charset="0"/>
              </a:rPr>
              <a:t>Many healthcare centres assess critical thinking to improve clinical judgment skills and minimize errors.  </a:t>
            </a:r>
          </a:p>
          <a:p>
            <a:pPr marL="0" indent="0" fontAlgn="base">
              <a:buNone/>
            </a:pPr>
            <a:endParaRPr lang="en-GB" sz="3200" dirty="0">
              <a:latin typeface="Tw Cen MT" panose="020B0602020104020603" pitchFamily="34" charset="0"/>
            </a:endParaRPr>
          </a:p>
          <a:p>
            <a:pPr fontAlgn="base"/>
            <a:r>
              <a:rPr lang="en-GB" sz="3200" dirty="0">
                <a:latin typeface="Tw Cen MT" panose="020B0602020104020603" pitchFamily="34" charset="0"/>
              </a:rPr>
              <a:t>Objective critical thinking data becomes an essential component in their hiring and staff development programs.</a:t>
            </a:r>
          </a:p>
          <a:p>
            <a:pPr marL="0" indent="0" fontAlgn="base">
              <a:buNone/>
            </a:pPr>
            <a:endParaRPr lang="en-GB" sz="3200" dirty="0">
              <a:latin typeface="Tw Cen MT" panose="020B0602020104020603" pitchFamily="34" charset="0"/>
            </a:endParaRPr>
          </a:p>
          <a:p>
            <a:pPr fontAlgn="base"/>
            <a:r>
              <a:rPr lang="en-GB" sz="3200" dirty="0">
                <a:latin typeface="Tw Cen MT" panose="020B0602020104020603" pitchFamily="34" charset="0"/>
              </a:rPr>
              <a:t>Hospitals, medical </a:t>
            </a:r>
            <a:r>
              <a:rPr lang="en-GB" sz="3200" dirty="0" err="1">
                <a:latin typeface="Tw Cen MT" panose="020B0602020104020603" pitchFamily="34" charset="0"/>
              </a:rPr>
              <a:t>centers</a:t>
            </a:r>
            <a:r>
              <a:rPr lang="en-GB" sz="3200" dirty="0">
                <a:latin typeface="Tw Cen MT" panose="020B0602020104020603" pitchFamily="34" charset="0"/>
              </a:rPr>
              <a:t> and medical schools depend upon the Insight Assessment test instruments specifically calibrated to measure critical thinking in healthcare students and professionals.</a:t>
            </a:r>
          </a:p>
          <a:p>
            <a:pPr fontAlgn="base"/>
            <a:endParaRPr lang="en-GB" sz="2000" dirty="0"/>
          </a:p>
          <a:p>
            <a:endParaRPr lang="en-GB" sz="2000" dirty="0"/>
          </a:p>
          <a:p>
            <a:endParaRPr lang="en-GB" sz="2000" dirty="0"/>
          </a:p>
        </p:txBody>
      </p:sp>
      <p:grpSp>
        <p:nvGrpSpPr>
          <p:cNvPr id="16" name="Group 15">
            <a:extLst>
              <a:ext uri="{FF2B5EF4-FFF2-40B4-BE49-F238E27FC236}">
                <a16:creationId xmlns:a16="http://schemas.microsoft.com/office/drawing/2014/main" id="{07EAA094-9CF6-4695-958A-33D9BCAA9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23132" y="713128"/>
            <a:ext cx="1068867" cy="2126625"/>
            <a:chOff x="10918968" y="713127"/>
            <a:chExt cx="1273032" cy="2532832"/>
          </a:xfrm>
        </p:grpSpPr>
        <p:sp>
          <p:nvSpPr>
            <p:cNvPr id="17" name="Rectangle 16">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Isosceles Triangle 19">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a:extLst>
              <a:ext uri="{FF2B5EF4-FFF2-40B4-BE49-F238E27FC236}">
                <a16:creationId xmlns:a16="http://schemas.microsoft.com/office/drawing/2014/main" id="{60FAC4F2-7C8C-4779-B878-E48EBBA5F40C}"/>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1460424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FBB73A-5FF6-4F86-A2F6-FBECE5C9C675}"/>
              </a:ext>
            </a:extLst>
          </p:cNvPr>
          <p:cNvSpPr>
            <a:spLocks noGrp="1"/>
          </p:cNvSpPr>
          <p:nvPr>
            <p:ph idx="1"/>
          </p:nvPr>
        </p:nvSpPr>
        <p:spPr/>
        <p:txBody>
          <a:bodyPr/>
          <a:lstStyle/>
          <a:p>
            <a:r>
              <a:rPr lang="en-GB" dirty="0">
                <a:hlinkClick r:id="rId2"/>
              </a:rPr>
              <a:t>https://youtu.be/WiSklIGUblo</a:t>
            </a:r>
            <a:endParaRPr lang="en-GB" dirty="0"/>
          </a:p>
          <a:p>
            <a:endParaRPr lang="en-GB" dirty="0"/>
          </a:p>
          <a:p>
            <a:endParaRPr lang="en-GB" dirty="0"/>
          </a:p>
          <a:p>
            <a:r>
              <a:rPr lang="en-GB" dirty="0"/>
              <a:t>A look at some of the principles of critical thinking.</a:t>
            </a:r>
          </a:p>
        </p:txBody>
      </p:sp>
      <p:sp>
        <p:nvSpPr>
          <p:cNvPr id="2" name="Footer Placeholder 1">
            <a:extLst>
              <a:ext uri="{FF2B5EF4-FFF2-40B4-BE49-F238E27FC236}">
                <a16:creationId xmlns:a16="http://schemas.microsoft.com/office/drawing/2014/main" id="{84634693-272B-4BCD-97A8-1D7D9BC20B94}"/>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9900406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ACBD6-4970-4706-A9EC-5A551CC09033}"/>
              </a:ext>
            </a:extLst>
          </p:cNvPr>
          <p:cNvSpPr>
            <a:spLocks noGrp="1"/>
          </p:cNvSpPr>
          <p:nvPr>
            <p:ph type="title"/>
          </p:nvPr>
        </p:nvSpPr>
        <p:spPr>
          <a:xfrm>
            <a:off x="838200" y="1"/>
            <a:ext cx="9432235" cy="927652"/>
          </a:xfrm>
        </p:spPr>
        <p:txBody>
          <a:bodyPr/>
          <a:lstStyle/>
          <a:p>
            <a:pPr algn="ctr"/>
            <a:r>
              <a:rPr lang="en-GB" b="1" i="1" dirty="0">
                <a:highlight>
                  <a:srgbClr val="00FFFF"/>
                </a:highlight>
                <a:latin typeface="Candara" panose="020E0502030303020204" pitchFamily="34" charset="0"/>
              </a:rPr>
              <a:t>LO2 Activity</a:t>
            </a:r>
          </a:p>
        </p:txBody>
      </p:sp>
      <p:sp>
        <p:nvSpPr>
          <p:cNvPr id="3" name="Content Placeholder 2">
            <a:extLst>
              <a:ext uri="{FF2B5EF4-FFF2-40B4-BE49-F238E27FC236}">
                <a16:creationId xmlns:a16="http://schemas.microsoft.com/office/drawing/2014/main" id="{80EC5010-E667-49EB-9AE8-3AC05F9A179B}"/>
              </a:ext>
            </a:extLst>
          </p:cNvPr>
          <p:cNvSpPr>
            <a:spLocks noGrp="1"/>
          </p:cNvSpPr>
          <p:nvPr>
            <p:ph idx="1"/>
          </p:nvPr>
        </p:nvSpPr>
        <p:spPr>
          <a:xfrm>
            <a:off x="172278" y="1285461"/>
            <a:ext cx="11834192" cy="4891502"/>
          </a:xfrm>
        </p:spPr>
        <p:txBody>
          <a:bodyPr>
            <a:normAutofit fontScale="92500" lnSpcReduction="20000"/>
          </a:bodyPr>
          <a:lstStyle/>
          <a:p>
            <a:r>
              <a:rPr lang="en-GB" sz="3000" dirty="0">
                <a:highlight>
                  <a:srgbClr val="00FF00"/>
                </a:highlight>
                <a:latin typeface="Tw Cen MT" panose="020B0602020104020603" pitchFamily="34" charset="0"/>
              </a:rPr>
              <a:t>Individually</a:t>
            </a:r>
            <a:r>
              <a:rPr lang="en-GB" sz="3000" dirty="0">
                <a:latin typeface="Tw Cen MT" panose="020B0602020104020603" pitchFamily="34" charset="0"/>
              </a:rPr>
              <a:t>, with extracts from the below video clip, </a:t>
            </a:r>
          </a:p>
          <a:p>
            <a:r>
              <a:rPr lang="en-GB" sz="3000" dirty="0">
                <a:latin typeface="Tw Cen MT" panose="020B0602020104020603" pitchFamily="34" charset="0"/>
                <a:ea typeface="Calibri" panose="020F0502020204030204" pitchFamily="34" charset="0"/>
                <a:cs typeface="Times New Roman" panose="02020603050405020304" pitchFamily="18" charset="0"/>
              </a:rPr>
              <a:t>Explore the meaning of critical thinking </a:t>
            </a:r>
          </a:p>
          <a:p>
            <a:r>
              <a:rPr lang="en-GB" sz="3000" dirty="0">
                <a:latin typeface="Tw Cen MT" panose="020B0602020104020603" pitchFamily="34" charset="0"/>
                <a:ea typeface="Calibri" panose="020F0502020204030204" pitchFamily="34" charset="0"/>
                <a:cs typeface="Times New Roman" panose="02020603050405020304" pitchFamily="18" charset="0"/>
              </a:rPr>
              <a:t>Identify how to a</a:t>
            </a:r>
            <a:r>
              <a:rPr lang="en-GB" sz="3000" dirty="0">
                <a:latin typeface="Tw Cen MT" panose="020B0602020104020603" pitchFamily="34" charset="0"/>
              </a:rPr>
              <a:t>pply critical thinking skills to evaluation of information</a:t>
            </a:r>
          </a:p>
          <a:p>
            <a:pPr marL="0" indent="0">
              <a:buNone/>
            </a:pPr>
            <a:br>
              <a:rPr lang="en-GB" sz="3000" dirty="0">
                <a:latin typeface="Tw Cen MT" panose="020B0602020104020603" pitchFamily="34" charset="0"/>
              </a:rPr>
            </a:br>
            <a:r>
              <a:rPr lang="en-GB" sz="3000" dirty="0">
                <a:latin typeface="Tw Cen MT" panose="020B0602020104020603" pitchFamily="34" charset="0"/>
              </a:rPr>
              <a:t>-Feedback to the class</a:t>
            </a:r>
          </a:p>
          <a:p>
            <a:r>
              <a:rPr lang="en-GB" sz="3000" dirty="0">
                <a:latin typeface="Tw Cen MT" panose="020B0602020104020603" pitchFamily="34" charset="0"/>
                <a:hlinkClick r:id="rId2"/>
              </a:rPr>
              <a:t>https://youtu.be/HnJ1bqXUnIM</a:t>
            </a:r>
            <a:endParaRPr lang="en-GB" sz="3000" dirty="0">
              <a:latin typeface="Tw Cen MT" panose="020B0602020104020603" pitchFamily="34" charset="0"/>
            </a:endParaRPr>
          </a:p>
          <a:p>
            <a:endParaRPr lang="en-GB" sz="3000" dirty="0">
              <a:latin typeface="Tw Cen MT" panose="020B0602020104020603" pitchFamily="34" charset="0"/>
            </a:endParaRPr>
          </a:p>
          <a:p>
            <a:r>
              <a:rPr lang="en-GB" sz="3000" dirty="0">
                <a:latin typeface="Tw Cen MT" panose="020B0602020104020603" pitchFamily="34" charset="0"/>
              </a:rPr>
              <a:t>Critical Thinking encompasses six vital skills: problem solving, analysis, creative thinking, interpretation, evaluation, and reasoning.</a:t>
            </a:r>
          </a:p>
          <a:p>
            <a:endParaRPr lang="en-GB" sz="3000" dirty="0">
              <a:latin typeface="Tw Cen MT" panose="020B0602020104020603" pitchFamily="34" charset="0"/>
            </a:endParaRPr>
          </a:p>
          <a:p>
            <a:r>
              <a:rPr lang="en-GB" sz="3000" dirty="0">
                <a:latin typeface="Tw Cen MT" panose="020B0602020104020603" pitchFamily="34" charset="0"/>
                <a:hlinkClick r:id="rId3"/>
              </a:rPr>
              <a:t>https://youtu.be/WiSklIGUblo</a:t>
            </a:r>
            <a:endParaRPr lang="en-GB" sz="3000" dirty="0">
              <a:latin typeface="Tw Cen MT" panose="020B0602020104020603" pitchFamily="34" charset="0"/>
            </a:endParaRPr>
          </a:p>
          <a:p>
            <a:r>
              <a:rPr lang="en-GB" sz="3000" dirty="0">
                <a:latin typeface="Tw Cen MT" panose="020B0602020104020603" pitchFamily="34" charset="0"/>
              </a:rPr>
              <a:t>A look at some of the principles of critical thinking.</a:t>
            </a:r>
          </a:p>
          <a:p>
            <a:endParaRPr lang="en-GB" dirty="0"/>
          </a:p>
        </p:txBody>
      </p:sp>
      <p:sp>
        <p:nvSpPr>
          <p:cNvPr id="4" name="Footer Placeholder 3">
            <a:extLst>
              <a:ext uri="{FF2B5EF4-FFF2-40B4-BE49-F238E27FC236}">
                <a16:creationId xmlns:a16="http://schemas.microsoft.com/office/drawing/2014/main" id="{0A5E35CA-4B19-437C-9E06-9CBDBDD1C09D}"/>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817175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Large skydiving group mid-air">
            <a:extLst>
              <a:ext uri="{FF2B5EF4-FFF2-40B4-BE49-F238E27FC236}">
                <a16:creationId xmlns:a16="http://schemas.microsoft.com/office/drawing/2014/main" id="{27BA7DC0-6A6A-4866-A271-D6DE01E145C9}"/>
              </a:ext>
            </a:extLst>
          </p:cNvPr>
          <p:cNvPicPr>
            <a:picLocks noChangeAspect="1"/>
          </p:cNvPicPr>
          <p:nvPr/>
        </p:nvPicPr>
        <p:blipFill rotWithShape="1">
          <a:blip r:embed="rId2">
            <a:alphaModFix amt="35000"/>
          </a:blip>
          <a:srcRect t="11711" r="1" b="3733"/>
          <a:stretch/>
        </p:blipFill>
        <p:spPr>
          <a:xfrm>
            <a:off x="-4243" y="10"/>
            <a:ext cx="12196243" cy="6857990"/>
          </a:xfrm>
          <a:prstGeom prst="rect">
            <a:avLst/>
          </a:prstGeom>
        </p:spPr>
      </p:pic>
      <p:sp>
        <p:nvSpPr>
          <p:cNvPr id="3" name="Content Placeholder 2">
            <a:extLst>
              <a:ext uri="{FF2B5EF4-FFF2-40B4-BE49-F238E27FC236}">
                <a16:creationId xmlns:a16="http://schemas.microsoft.com/office/drawing/2014/main" id="{6E22971B-2CC6-4599-9E4B-C266121E79C2}"/>
              </a:ext>
            </a:extLst>
          </p:cNvPr>
          <p:cNvSpPr>
            <a:spLocks noGrp="1"/>
          </p:cNvSpPr>
          <p:nvPr>
            <p:ph idx="1"/>
          </p:nvPr>
        </p:nvSpPr>
        <p:spPr>
          <a:xfrm>
            <a:off x="360342" y="238923"/>
            <a:ext cx="11572686" cy="6380153"/>
          </a:xfrm>
        </p:spPr>
        <p:txBody>
          <a:bodyPr>
            <a:normAutofit fontScale="77500" lnSpcReduction="20000"/>
          </a:bodyPr>
          <a:lstStyle/>
          <a:p>
            <a:pPr fontAlgn="base"/>
            <a:r>
              <a:rPr lang="en-GB" sz="4100" b="1" dirty="0">
                <a:highlight>
                  <a:srgbClr val="00FFFF"/>
                </a:highlight>
                <a:latin typeface="Candara" panose="020E0502030303020204" pitchFamily="34" charset="0"/>
              </a:rPr>
              <a:t>Examples of the application of critical thinking in healthcare</a:t>
            </a:r>
          </a:p>
          <a:p>
            <a:pPr marL="0" indent="0" fontAlgn="base">
              <a:buNone/>
            </a:pPr>
            <a:endParaRPr lang="en-GB" sz="3600" b="1" dirty="0">
              <a:highlight>
                <a:srgbClr val="00FFFF"/>
              </a:highlight>
              <a:latin typeface="Tw Cen MT" panose="020B0602020104020603" pitchFamily="34" charset="0"/>
            </a:endParaRPr>
          </a:p>
          <a:p>
            <a:pPr lvl="1" fontAlgn="base"/>
            <a:r>
              <a:rPr lang="en-GB" sz="3400" dirty="0">
                <a:latin typeface="Tw Cen MT" panose="020B0602020104020603" pitchFamily="34" charset="0"/>
              </a:rPr>
              <a:t>To accurately diagnose emergent conditions;</a:t>
            </a:r>
          </a:p>
          <a:p>
            <a:pPr lvl="1" fontAlgn="base"/>
            <a:r>
              <a:rPr lang="en-GB" sz="3400" dirty="0">
                <a:latin typeface="Tw Cen MT" panose="020B0602020104020603" pitchFamily="34" charset="0"/>
              </a:rPr>
              <a:t>To determine and evaluate therapeutic actions;</a:t>
            </a:r>
          </a:p>
          <a:p>
            <a:pPr lvl="1" fontAlgn="base"/>
            <a:r>
              <a:rPr lang="en-GB" sz="3400" dirty="0">
                <a:latin typeface="Tw Cen MT" panose="020B0602020104020603" pitchFamily="34" charset="0"/>
              </a:rPr>
              <a:t>To </a:t>
            </a:r>
            <a:r>
              <a:rPr lang="en-GB" sz="3400" dirty="0" err="1">
                <a:latin typeface="Tw Cen MT" panose="020B0602020104020603" pitchFamily="34" charset="0"/>
              </a:rPr>
              <a:t>analyze</a:t>
            </a:r>
            <a:r>
              <a:rPr lang="en-GB" sz="3400" dirty="0">
                <a:latin typeface="Tw Cen MT" panose="020B0602020104020603" pitchFamily="34" charset="0"/>
              </a:rPr>
              <a:t> and manage health risks;</a:t>
            </a:r>
          </a:p>
          <a:p>
            <a:pPr lvl="1" fontAlgn="base"/>
            <a:r>
              <a:rPr lang="en-GB" sz="3400" dirty="0">
                <a:latin typeface="Tw Cen MT" panose="020B0602020104020603" pitchFamily="34" charset="0"/>
              </a:rPr>
              <a:t>To hire and promote healthcare leaders;</a:t>
            </a:r>
          </a:p>
          <a:p>
            <a:pPr lvl="1" fontAlgn="base"/>
            <a:r>
              <a:rPr lang="en-GB" sz="3400" dirty="0">
                <a:latin typeface="Tw Cen MT" panose="020B0602020104020603" pitchFamily="34" charset="0"/>
              </a:rPr>
              <a:t>To design innovative clinical systems;</a:t>
            </a:r>
          </a:p>
          <a:p>
            <a:pPr lvl="1" fontAlgn="base"/>
            <a:r>
              <a:rPr lang="en-GB" sz="3400" dirty="0">
                <a:latin typeface="Tw Cen MT" panose="020B0602020104020603" pitchFamily="34" charset="0"/>
              </a:rPr>
              <a:t>To achieve goals of agency initiatives;</a:t>
            </a:r>
          </a:p>
          <a:p>
            <a:pPr lvl="1" fontAlgn="base"/>
            <a:r>
              <a:rPr lang="en-GB" sz="3400" dirty="0">
                <a:latin typeface="Tw Cen MT" panose="020B0602020104020603" pitchFamily="34" charset="0"/>
              </a:rPr>
              <a:t>To allocate resources;</a:t>
            </a:r>
          </a:p>
          <a:p>
            <a:pPr lvl="1" fontAlgn="base"/>
            <a:r>
              <a:rPr lang="en-GB" sz="3400" dirty="0">
                <a:latin typeface="Tw Cen MT" panose="020B0602020104020603" pitchFamily="34" charset="0"/>
              </a:rPr>
              <a:t>To anticipate and prevent errors;</a:t>
            </a:r>
          </a:p>
          <a:p>
            <a:pPr lvl="1" fontAlgn="base"/>
            <a:r>
              <a:rPr lang="en-GB" sz="3400" dirty="0">
                <a:latin typeface="Tw Cen MT" panose="020B0602020104020603" pitchFamily="34" charset="0"/>
              </a:rPr>
              <a:t>To use and manage information systems;</a:t>
            </a:r>
          </a:p>
          <a:p>
            <a:pPr lvl="1" fontAlgn="base"/>
            <a:r>
              <a:rPr lang="en-GB" sz="3400" dirty="0">
                <a:latin typeface="Tw Cen MT" panose="020B0602020104020603" pitchFamily="34" charset="0"/>
              </a:rPr>
              <a:t>To understand treatment implications;</a:t>
            </a:r>
          </a:p>
          <a:p>
            <a:pPr lvl="1" fontAlgn="base"/>
            <a:r>
              <a:rPr lang="en-GB" sz="3400" dirty="0">
                <a:latin typeface="Tw Cen MT" panose="020B0602020104020603" pitchFamily="34" charset="0"/>
              </a:rPr>
              <a:t>To develop data driving protocols;</a:t>
            </a:r>
          </a:p>
          <a:p>
            <a:pPr lvl="1" fontAlgn="base"/>
            <a:r>
              <a:rPr lang="en-GB" sz="3400" dirty="0">
                <a:latin typeface="Tw Cen MT" panose="020B0602020104020603" pitchFamily="34" charset="0"/>
              </a:rPr>
              <a:t>To anticipate the implications of actions taken;</a:t>
            </a:r>
          </a:p>
          <a:p>
            <a:pPr lvl="1" fontAlgn="base"/>
            <a:r>
              <a:rPr lang="en-GB" sz="3400" dirty="0">
                <a:latin typeface="Tw Cen MT" panose="020B0602020104020603" pitchFamily="34" charset="0"/>
              </a:rPr>
              <a:t>To </a:t>
            </a:r>
            <a:r>
              <a:rPr lang="en-GB" sz="3400" dirty="0" err="1">
                <a:latin typeface="Tw Cen MT" panose="020B0602020104020603" pitchFamily="34" charset="0"/>
              </a:rPr>
              <a:t>analyze</a:t>
            </a:r>
            <a:r>
              <a:rPr lang="en-GB" sz="3400" dirty="0">
                <a:latin typeface="Tw Cen MT" panose="020B0602020104020603" pitchFamily="34" charset="0"/>
              </a:rPr>
              <a:t> and resolve personnel issues;</a:t>
            </a:r>
          </a:p>
          <a:p>
            <a:pPr lvl="1" fontAlgn="base"/>
            <a:r>
              <a:rPr lang="en-GB" sz="3400" dirty="0">
                <a:latin typeface="Tw Cen MT" panose="020B0602020104020603" pitchFamily="34" charset="0"/>
              </a:rPr>
              <a:t>To explain policy &amp; protocols; and</a:t>
            </a:r>
          </a:p>
          <a:p>
            <a:pPr lvl="1" fontAlgn="base"/>
            <a:r>
              <a:rPr lang="en-GB" sz="3400" dirty="0">
                <a:latin typeface="Tw Cen MT" panose="020B0602020104020603" pitchFamily="34" charset="0"/>
              </a:rPr>
              <a:t>To design and evaluate departmental reports.</a:t>
            </a:r>
          </a:p>
          <a:p>
            <a:endParaRPr lang="en-GB" sz="1300" dirty="0"/>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a:extLst>
              <a:ext uri="{FF2B5EF4-FFF2-40B4-BE49-F238E27FC236}">
                <a16:creationId xmlns:a16="http://schemas.microsoft.com/office/drawing/2014/main" id="{14667EDF-429B-4811-A3B2-FE1D4282214D}"/>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0598620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85C2E-E7D0-4DED-A6C9-3F8BC6EF446F}"/>
              </a:ext>
            </a:extLst>
          </p:cNvPr>
          <p:cNvSpPr>
            <a:spLocks noGrp="1"/>
          </p:cNvSpPr>
          <p:nvPr>
            <p:ph type="title"/>
          </p:nvPr>
        </p:nvSpPr>
        <p:spPr>
          <a:xfrm>
            <a:off x="838200" y="1650"/>
            <a:ext cx="10515600" cy="1325563"/>
          </a:xfrm>
        </p:spPr>
        <p:txBody>
          <a:bodyPr/>
          <a:lstStyle/>
          <a:p>
            <a:pPr algn="ctr"/>
            <a:r>
              <a:rPr lang="en-GB" altLang="en-US" b="1" i="1" dirty="0">
                <a:highlight>
                  <a:srgbClr val="00FFFF"/>
                </a:highlight>
              </a:rPr>
              <a:t>Why think critically</a:t>
            </a:r>
            <a:endParaRPr lang="en-GB" b="1" i="1" dirty="0">
              <a:highlight>
                <a:srgbClr val="00FFFF"/>
              </a:highlight>
            </a:endParaRPr>
          </a:p>
        </p:txBody>
      </p:sp>
      <p:sp>
        <p:nvSpPr>
          <p:cNvPr id="4" name="Footer Placeholder 3">
            <a:extLst>
              <a:ext uri="{FF2B5EF4-FFF2-40B4-BE49-F238E27FC236}">
                <a16:creationId xmlns:a16="http://schemas.microsoft.com/office/drawing/2014/main" id="{706C216C-7595-4C11-8921-2662E831E989}"/>
              </a:ext>
            </a:extLst>
          </p:cNvPr>
          <p:cNvSpPr>
            <a:spLocks noGrp="1"/>
          </p:cNvSpPr>
          <p:nvPr>
            <p:ph type="ftr" sz="quarter" idx="11"/>
          </p:nvPr>
        </p:nvSpPr>
        <p:spPr/>
        <p:txBody>
          <a:bodyPr/>
          <a:lstStyle/>
          <a:p>
            <a:r>
              <a:rPr lang="en-GB"/>
              <a:t>Created by Tayo Alebiosu</a:t>
            </a:r>
          </a:p>
        </p:txBody>
      </p:sp>
      <p:sp>
        <p:nvSpPr>
          <p:cNvPr id="5" name="Rectangle 4">
            <a:extLst>
              <a:ext uri="{FF2B5EF4-FFF2-40B4-BE49-F238E27FC236}">
                <a16:creationId xmlns:a16="http://schemas.microsoft.com/office/drawing/2014/main" id="{310C74D3-43EA-4080-9F0A-8ED37397BECB}"/>
              </a:ext>
            </a:extLst>
          </p:cNvPr>
          <p:cNvSpPr/>
          <p:nvPr/>
        </p:nvSpPr>
        <p:spPr>
          <a:xfrm>
            <a:off x="0" y="813260"/>
            <a:ext cx="11489634" cy="6057043"/>
          </a:xfrm>
          <a:prstGeom prst="rect">
            <a:avLst/>
          </a:prstGeom>
        </p:spPr>
        <p:txBody>
          <a:bodyPr wrap="square">
            <a:spAutoFit/>
          </a:bodyPr>
          <a:lstStyle/>
          <a:p>
            <a:pPr>
              <a:lnSpc>
                <a:spcPct val="90000"/>
              </a:lnSpc>
            </a:pPr>
            <a:r>
              <a:rPr lang="en-GB" altLang="en-US" sz="2800" b="1" i="1" dirty="0">
                <a:highlight>
                  <a:srgbClr val="00FFFF"/>
                </a:highlight>
                <a:latin typeface="Tw Cen MT" panose="020B0602020104020603" pitchFamily="34" charset="0"/>
              </a:rPr>
              <a:t>Why is this going to benefit you?</a:t>
            </a:r>
          </a:p>
          <a:p>
            <a:pPr>
              <a:lnSpc>
                <a:spcPct val="90000"/>
              </a:lnSpc>
            </a:pPr>
            <a:endParaRPr lang="en-GB" altLang="en-US" sz="2800" dirty="0">
              <a:latin typeface="Tw Cen MT" panose="020B0602020104020603" pitchFamily="34" charset="0"/>
            </a:endParaRPr>
          </a:p>
          <a:p>
            <a:pPr marL="914400" lvl="1" indent="-457200">
              <a:lnSpc>
                <a:spcPct val="90000"/>
              </a:lnSpc>
              <a:buFont typeface="Arial" panose="020B0604020202020204" pitchFamily="34" charset="0"/>
              <a:buChar char="•"/>
            </a:pPr>
            <a:r>
              <a:rPr lang="en-GB" altLang="en-US" sz="2800" dirty="0">
                <a:latin typeface="Tw Cen MT" panose="020B0602020104020603" pitchFamily="34" charset="0"/>
              </a:rPr>
              <a:t>Attention and observation</a:t>
            </a:r>
          </a:p>
          <a:p>
            <a:pPr marL="914400" lvl="1" indent="-457200">
              <a:lnSpc>
                <a:spcPct val="90000"/>
              </a:lnSpc>
              <a:buFont typeface="Arial" panose="020B0604020202020204" pitchFamily="34" charset="0"/>
              <a:buChar char="•"/>
            </a:pPr>
            <a:r>
              <a:rPr lang="en-GB" altLang="en-US" sz="2800" dirty="0">
                <a:latin typeface="Tw Cen MT" panose="020B0602020104020603" pitchFamily="34" charset="0"/>
              </a:rPr>
              <a:t>More focused reading </a:t>
            </a:r>
          </a:p>
          <a:p>
            <a:pPr marL="914400" lvl="1" indent="-457200">
              <a:lnSpc>
                <a:spcPct val="90000"/>
              </a:lnSpc>
              <a:buFont typeface="Arial" panose="020B0604020202020204" pitchFamily="34" charset="0"/>
              <a:buChar char="•"/>
            </a:pPr>
            <a:r>
              <a:rPr lang="en-GB" altLang="en-US" sz="2800" dirty="0">
                <a:latin typeface="Tw Cen MT" panose="020B0602020104020603" pitchFamily="34" charset="0"/>
              </a:rPr>
              <a:t>Improved ability to identify key points</a:t>
            </a:r>
          </a:p>
          <a:p>
            <a:pPr marL="914400" lvl="1" indent="-457200">
              <a:lnSpc>
                <a:spcPct val="90000"/>
              </a:lnSpc>
              <a:buFont typeface="Arial" panose="020B0604020202020204" pitchFamily="34" charset="0"/>
              <a:buChar char="•"/>
            </a:pPr>
            <a:r>
              <a:rPr lang="en-GB" altLang="en-US" sz="2800" dirty="0">
                <a:latin typeface="Tw Cen MT" panose="020B0602020104020603" pitchFamily="34" charset="0"/>
              </a:rPr>
              <a:t>Improved ability to respond to key points</a:t>
            </a:r>
          </a:p>
          <a:p>
            <a:pPr marL="914400" lvl="1" indent="-457200">
              <a:lnSpc>
                <a:spcPct val="90000"/>
              </a:lnSpc>
              <a:buFont typeface="Arial" panose="020B0604020202020204" pitchFamily="34" charset="0"/>
              <a:buChar char="•"/>
            </a:pPr>
            <a:r>
              <a:rPr lang="en-GB" altLang="en-US" sz="2800" dirty="0">
                <a:latin typeface="Tw Cen MT" panose="020B0602020104020603" pitchFamily="34" charset="0"/>
              </a:rPr>
              <a:t>Knowledge of how to get you own point across</a:t>
            </a:r>
          </a:p>
          <a:p>
            <a:pPr lvl="1">
              <a:lnSpc>
                <a:spcPct val="90000"/>
              </a:lnSpc>
            </a:pPr>
            <a:r>
              <a:rPr lang="en-GB" altLang="en-US" sz="2800" dirty="0">
                <a:latin typeface="Tw Cen MT" panose="020B0602020104020603" pitchFamily="34" charset="0"/>
              </a:rPr>
              <a:t>Skills in analysis.</a:t>
            </a:r>
          </a:p>
          <a:p>
            <a:endParaRPr lang="en-US" altLang="en-US" sz="2800" dirty="0">
              <a:latin typeface="Tw Cen MT" panose="020B0602020104020603" pitchFamily="34" charset="0"/>
            </a:endParaRPr>
          </a:p>
          <a:p>
            <a:r>
              <a:rPr lang="en-US" altLang="en-US" sz="2800" dirty="0">
                <a:highlight>
                  <a:srgbClr val="00FFFF"/>
                </a:highlight>
                <a:latin typeface="Tw Cen MT" panose="020B0602020104020603" pitchFamily="34" charset="0"/>
              </a:rPr>
              <a:t>Questioning own point of view; checking evidence used to support it.</a:t>
            </a:r>
          </a:p>
          <a:p>
            <a:endParaRPr lang="en-US" altLang="en-US" sz="2800" dirty="0">
              <a:latin typeface="Tw Cen MT" panose="020B0602020104020603" pitchFamily="34" charset="0"/>
            </a:endParaRPr>
          </a:p>
          <a:p>
            <a:pPr marL="457200" indent="-457200">
              <a:buFont typeface="Arial" panose="020B0604020202020204" pitchFamily="34" charset="0"/>
              <a:buChar char="•"/>
            </a:pPr>
            <a:r>
              <a:rPr lang="en-US" altLang="en-US" sz="2800" dirty="0">
                <a:highlight>
                  <a:srgbClr val="00FFFF"/>
                </a:highlight>
                <a:latin typeface="Tw Cen MT" panose="020B0602020104020603" pitchFamily="34" charset="0"/>
              </a:rPr>
              <a:t>Challenging and takes courage </a:t>
            </a:r>
            <a:r>
              <a:rPr lang="en-US" altLang="en-US" sz="2800" dirty="0">
                <a:latin typeface="Tw Cen MT" panose="020B0602020104020603" pitchFamily="34" charset="0"/>
              </a:rPr>
              <a:t>– we don’t like to think we don’t know ourselves well; we don’t like to put ourselves out on a limb, offering up opinions that might go against the grain.</a:t>
            </a:r>
          </a:p>
          <a:p>
            <a:pPr lvl="1">
              <a:lnSpc>
                <a:spcPct val="90000"/>
              </a:lnSpc>
            </a:pPr>
            <a:endParaRPr lang="en-GB" altLang="en-US" sz="2000" dirty="0"/>
          </a:p>
        </p:txBody>
      </p:sp>
    </p:spTree>
    <p:extLst>
      <p:ext uri="{BB962C8B-B14F-4D97-AF65-F5344CB8AC3E}">
        <p14:creationId xmlns:p14="http://schemas.microsoft.com/office/powerpoint/2010/main" val="15551987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E72F8-86C6-4900-9668-521D125B30A8}"/>
              </a:ext>
            </a:extLst>
          </p:cNvPr>
          <p:cNvSpPr>
            <a:spLocks noGrp="1"/>
          </p:cNvSpPr>
          <p:nvPr>
            <p:ph type="title"/>
          </p:nvPr>
        </p:nvSpPr>
        <p:spPr/>
        <p:txBody>
          <a:bodyPr/>
          <a:lstStyle/>
          <a:p>
            <a:pPr algn="ctr"/>
            <a:r>
              <a:rPr lang="en-GB" altLang="en-US" b="1" i="1" dirty="0">
                <a:highlight>
                  <a:srgbClr val="00FFFF"/>
                </a:highlight>
              </a:rPr>
              <a:t>How to develop your thinking skills</a:t>
            </a:r>
            <a:endParaRPr lang="en-GB" b="1" i="1" dirty="0">
              <a:highlight>
                <a:srgbClr val="00FFFF"/>
              </a:highlight>
            </a:endParaRPr>
          </a:p>
        </p:txBody>
      </p:sp>
      <p:sp>
        <p:nvSpPr>
          <p:cNvPr id="3" name="Content Placeholder 2">
            <a:extLst>
              <a:ext uri="{FF2B5EF4-FFF2-40B4-BE49-F238E27FC236}">
                <a16:creationId xmlns:a16="http://schemas.microsoft.com/office/drawing/2014/main" id="{D3ED2AA1-FA6B-450E-BF07-279D8ABA956A}"/>
              </a:ext>
            </a:extLst>
          </p:cNvPr>
          <p:cNvSpPr>
            <a:spLocks noGrp="1"/>
          </p:cNvSpPr>
          <p:nvPr>
            <p:ph idx="1"/>
          </p:nvPr>
        </p:nvSpPr>
        <p:spPr/>
        <p:txBody>
          <a:bodyPr/>
          <a:lstStyle/>
          <a:p>
            <a:pPr marL="0" indent="0">
              <a:buNone/>
            </a:pPr>
            <a:r>
              <a:rPr lang="en-GB" altLang="en-US" dirty="0">
                <a:latin typeface="Tw Cen MT" panose="020B0602020104020603" pitchFamily="34" charset="0"/>
              </a:rPr>
              <a:t>Critical thinking skills are based on underlying sets of thinking skills.</a:t>
            </a:r>
          </a:p>
          <a:p>
            <a:endParaRPr lang="en-GB" altLang="en-US" dirty="0">
              <a:latin typeface="Tw Cen MT" panose="020B0602020104020603" pitchFamily="34" charset="0"/>
            </a:endParaRPr>
          </a:p>
          <a:p>
            <a:pPr lvl="1"/>
            <a:r>
              <a:rPr lang="en-GB" altLang="en-US" sz="2800" dirty="0">
                <a:highlight>
                  <a:srgbClr val="00FFFF"/>
                </a:highlight>
                <a:latin typeface="Tw Cen MT" panose="020B0602020104020603" pitchFamily="34" charset="0"/>
              </a:rPr>
              <a:t>Focusing attention </a:t>
            </a:r>
            <a:r>
              <a:rPr lang="en-GB" altLang="en-US" sz="2800" dirty="0">
                <a:latin typeface="Tw Cen MT" panose="020B0602020104020603" pitchFamily="34" charset="0"/>
              </a:rPr>
              <a:t>– recognise significance of fine details</a:t>
            </a:r>
          </a:p>
          <a:p>
            <a:pPr lvl="1"/>
            <a:endParaRPr lang="en-GB" altLang="en-US" sz="2800" dirty="0">
              <a:latin typeface="Tw Cen MT" panose="020B0602020104020603" pitchFamily="34" charset="0"/>
            </a:endParaRPr>
          </a:p>
          <a:p>
            <a:pPr lvl="1"/>
            <a:r>
              <a:rPr lang="en-GB" altLang="en-US" sz="2800" dirty="0">
                <a:highlight>
                  <a:srgbClr val="00FFFF"/>
                </a:highlight>
                <a:latin typeface="Tw Cen MT" panose="020B0602020104020603" pitchFamily="34" charset="0"/>
              </a:rPr>
              <a:t>Using attention </a:t>
            </a:r>
            <a:r>
              <a:rPr lang="en-GB" altLang="en-US" sz="2800" dirty="0">
                <a:latin typeface="Tw Cen MT" panose="020B0602020104020603" pitchFamily="34" charset="0"/>
              </a:rPr>
              <a:t>to fine detail in recognising patterns – similarity &amp; difference, absence &amp; presence, order &amp; sequence.</a:t>
            </a:r>
          </a:p>
          <a:p>
            <a:endParaRPr lang="en-GB" dirty="0"/>
          </a:p>
        </p:txBody>
      </p:sp>
      <p:sp>
        <p:nvSpPr>
          <p:cNvPr id="4" name="Footer Placeholder 3">
            <a:extLst>
              <a:ext uri="{FF2B5EF4-FFF2-40B4-BE49-F238E27FC236}">
                <a16:creationId xmlns:a16="http://schemas.microsoft.com/office/drawing/2014/main" id="{6EF28299-1820-454B-9F36-A62B4F91A652}"/>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9230799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4C7AA-E8E1-4FB7-B79A-D59319493248}"/>
              </a:ext>
            </a:extLst>
          </p:cNvPr>
          <p:cNvSpPr>
            <a:spLocks noGrp="1"/>
          </p:cNvSpPr>
          <p:nvPr>
            <p:ph type="title"/>
          </p:nvPr>
        </p:nvSpPr>
        <p:spPr>
          <a:xfrm>
            <a:off x="838200" y="365125"/>
            <a:ext cx="10515600" cy="999849"/>
          </a:xfrm>
        </p:spPr>
        <p:txBody>
          <a:bodyPr/>
          <a:lstStyle/>
          <a:p>
            <a:pPr algn="ctr"/>
            <a:r>
              <a:rPr lang="en-GB" altLang="en-US" b="1" i="1" dirty="0">
                <a:highlight>
                  <a:srgbClr val="00FFFF"/>
                </a:highlight>
              </a:rPr>
              <a:t>Things to think about</a:t>
            </a:r>
            <a:endParaRPr lang="en-GB" b="1" i="1" dirty="0">
              <a:highlight>
                <a:srgbClr val="00FFFF"/>
              </a:highlight>
            </a:endParaRPr>
          </a:p>
        </p:txBody>
      </p:sp>
      <p:sp>
        <p:nvSpPr>
          <p:cNvPr id="3" name="Content Placeholder 2">
            <a:extLst>
              <a:ext uri="{FF2B5EF4-FFF2-40B4-BE49-F238E27FC236}">
                <a16:creationId xmlns:a16="http://schemas.microsoft.com/office/drawing/2014/main" id="{FCFBD335-3F05-4E48-8134-7B01DB29FB6F}"/>
              </a:ext>
            </a:extLst>
          </p:cNvPr>
          <p:cNvSpPr>
            <a:spLocks noGrp="1"/>
          </p:cNvSpPr>
          <p:nvPr>
            <p:ph idx="1"/>
          </p:nvPr>
        </p:nvSpPr>
        <p:spPr/>
        <p:txBody>
          <a:bodyPr/>
          <a:lstStyle/>
          <a:p>
            <a:r>
              <a:rPr lang="en-GB" altLang="en-US" b="1" i="1" dirty="0">
                <a:highlight>
                  <a:srgbClr val="00FFFF"/>
                </a:highlight>
                <a:latin typeface="Tw Cen MT" panose="020B0602020104020603" pitchFamily="34" charset="0"/>
              </a:rPr>
              <a:t>Scepticism and trust</a:t>
            </a:r>
          </a:p>
          <a:p>
            <a:pPr lvl="1"/>
            <a:r>
              <a:rPr lang="en-GB" altLang="en-US" sz="2800" dirty="0">
                <a:latin typeface="Tw Cen MT" panose="020B0602020104020603" pitchFamily="34" charset="0"/>
              </a:rPr>
              <a:t>Polite doubt</a:t>
            </a:r>
          </a:p>
          <a:p>
            <a:pPr lvl="1"/>
            <a:r>
              <a:rPr lang="en-GB" altLang="en-US" sz="2800" dirty="0">
                <a:latin typeface="Tw Cen MT" panose="020B0602020104020603" pitchFamily="34" charset="0"/>
              </a:rPr>
              <a:t>What you know at a given time may only be part of the picture</a:t>
            </a:r>
          </a:p>
          <a:p>
            <a:pPr lvl="1"/>
            <a:r>
              <a:rPr lang="en-GB" altLang="en-US" sz="2800" dirty="0">
                <a:latin typeface="Tw Cen MT" panose="020B0602020104020603" pitchFamily="34" charset="0"/>
              </a:rPr>
              <a:t>Paying attention to detail /repetition in reading and checking nothing has been missed</a:t>
            </a:r>
          </a:p>
          <a:p>
            <a:pPr marL="0" indent="0">
              <a:buNone/>
            </a:pPr>
            <a:r>
              <a:rPr lang="en-GB" altLang="en-US" b="1" dirty="0">
                <a:highlight>
                  <a:srgbClr val="00FFFF"/>
                </a:highlight>
                <a:latin typeface="Tw Cen MT" panose="020B0602020104020603" pitchFamily="34" charset="0"/>
              </a:rPr>
              <a:t>Taking different perspectives</a:t>
            </a:r>
          </a:p>
          <a:p>
            <a:r>
              <a:rPr lang="en-GB" altLang="en-US" dirty="0">
                <a:highlight>
                  <a:srgbClr val="FFFF00"/>
                </a:highlight>
                <a:latin typeface="Tw Cen MT" panose="020B0602020104020603" pitchFamily="34" charset="0"/>
              </a:rPr>
              <a:t>Objectivity</a:t>
            </a:r>
            <a:r>
              <a:rPr lang="en-GB" altLang="en-US" dirty="0">
                <a:latin typeface="Tw Cen MT" panose="020B0602020104020603" pitchFamily="34" charset="0"/>
              </a:rPr>
              <a:t> – putting your own likes/beliefs and interests to one side with the aim of gaining the most accurate information/deeper understanding</a:t>
            </a:r>
          </a:p>
          <a:p>
            <a:endParaRPr lang="en-GB" dirty="0"/>
          </a:p>
        </p:txBody>
      </p:sp>
      <p:sp>
        <p:nvSpPr>
          <p:cNvPr id="4" name="Footer Placeholder 3">
            <a:extLst>
              <a:ext uri="{FF2B5EF4-FFF2-40B4-BE49-F238E27FC236}">
                <a16:creationId xmlns:a16="http://schemas.microsoft.com/office/drawing/2014/main" id="{252EDCF5-7AC0-4234-A969-4109A9224683}"/>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5029592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178AD2-10D1-45AA-8D50-95750D86E2C7}"/>
              </a:ext>
            </a:extLst>
          </p:cNvPr>
          <p:cNvSpPr>
            <a:spLocks noGrp="1"/>
          </p:cNvSpPr>
          <p:nvPr>
            <p:ph idx="1"/>
          </p:nvPr>
        </p:nvSpPr>
        <p:spPr>
          <a:xfrm>
            <a:off x="410817" y="636104"/>
            <a:ext cx="10942983" cy="5540859"/>
          </a:xfrm>
        </p:spPr>
        <p:txBody>
          <a:bodyPr>
            <a:normAutofit fontScale="92500" lnSpcReduction="10000"/>
          </a:bodyPr>
          <a:lstStyle/>
          <a:p>
            <a:pPr marL="0" indent="0" fontAlgn="base">
              <a:buNone/>
            </a:pPr>
            <a:r>
              <a:rPr lang="en-GB" sz="3600" b="1" i="1" dirty="0">
                <a:highlight>
                  <a:srgbClr val="00FFFF"/>
                </a:highlight>
              </a:rPr>
              <a:t>Contd..</a:t>
            </a:r>
          </a:p>
          <a:p>
            <a:pPr marL="0" indent="0" fontAlgn="base">
              <a:buNone/>
            </a:pPr>
            <a:r>
              <a:rPr lang="en-GB" dirty="0">
                <a:latin typeface="Tw Cen MT" panose="020B0602020104020603" pitchFamily="34" charset="0"/>
              </a:rPr>
              <a:t>Who are critical thinkers, and what characteristics do they have in common? </a:t>
            </a:r>
          </a:p>
          <a:p>
            <a:pPr fontAlgn="base"/>
            <a:r>
              <a:rPr lang="en-GB" dirty="0">
                <a:latin typeface="Tw Cen MT" panose="020B0602020104020603" pitchFamily="34" charset="0"/>
              </a:rPr>
              <a:t>Critical thinkers are usually curious and reflective people. </a:t>
            </a:r>
          </a:p>
          <a:p>
            <a:pPr fontAlgn="base"/>
            <a:r>
              <a:rPr lang="en-GB" dirty="0">
                <a:latin typeface="Tw Cen MT" panose="020B0602020104020603" pitchFamily="34" charset="0"/>
              </a:rPr>
              <a:t>They like to explore and probe new areas and seek knowledge, clarification, and new solutions.</a:t>
            </a:r>
          </a:p>
          <a:p>
            <a:pPr fontAlgn="base"/>
            <a:r>
              <a:rPr lang="en-GB" dirty="0">
                <a:latin typeface="Tw Cen MT" panose="020B0602020104020603" pitchFamily="34" charset="0"/>
              </a:rPr>
              <a:t> They ask pertinent questions, evaluate statements and arguments, and they distinguish between facts and opinion. </a:t>
            </a:r>
          </a:p>
          <a:p>
            <a:pPr fontAlgn="base"/>
            <a:endParaRPr lang="en-GB" dirty="0">
              <a:latin typeface="Tw Cen MT" panose="020B0602020104020603" pitchFamily="34" charset="0"/>
            </a:endParaRPr>
          </a:p>
          <a:p>
            <a:pPr fontAlgn="base"/>
            <a:r>
              <a:rPr lang="en-GB" dirty="0">
                <a:latin typeface="Tw Cen MT" panose="020B0602020104020603" pitchFamily="34" charset="0"/>
              </a:rPr>
              <a:t>They are also willing to examine their own beliefs, possessing a manner of humility that allows them to admit lack of knowledge or understanding when needed. They are open to changing their mind. Perhaps most of all, they actively enjoy learning, and seeking new knowledge is a lifelong pursuit.</a:t>
            </a:r>
          </a:p>
          <a:p>
            <a:pPr fontAlgn="base"/>
            <a:r>
              <a:rPr lang="en-GB" dirty="0">
                <a:highlight>
                  <a:srgbClr val="00FFFF"/>
                </a:highlight>
                <a:latin typeface="Tw Cen MT" panose="020B0602020104020603" pitchFamily="34" charset="0"/>
              </a:rPr>
              <a:t>This may well be you!</a:t>
            </a:r>
          </a:p>
          <a:p>
            <a:endParaRPr lang="en-GB" dirty="0"/>
          </a:p>
        </p:txBody>
      </p:sp>
      <p:sp>
        <p:nvSpPr>
          <p:cNvPr id="4" name="Footer Placeholder 3">
            <a:extLst>
              <a:ext uri="{FF2B5EF4-FFF2-40B4-BE49-F238E27FC236}">
                <a16:creationId xmlns:a16="http://schemas.microsoft.com/office/drawing/2014/main" id="{5E8B8A42-77F5-44C9-8A06-176195B43031}"/>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041627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AIM">
            <a:extLst>
              <a:ext uri="{FF2B5EF4-FFF2-40B4-BE49-F238E27FC236}">
                <a16:creationId xmlns:a16="http://schemas.microsoft.com/office/drawing/2014/main" id="{E8CC29C1-70F3-43ED-9D6B-8032B1B55298}"/>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t="10268" b="8331"/>
          <a:stretch/>
        </p:blipFill>
        <p:spPr bwMode="auto">
          <a:xfrm>
            <a:off x="8839199" y="4972052"/>
            <a:ext cx="3352799" cy="1885947"/>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DBA89F6-93B5-4864-88D2-50C001B26350}"/>
              </a:ext>
            </a:extLst>
          </p:cNvPr>
          <p:cNvSpPr>
            <a:spLocks noGrp="1"/>
          </p:cNvSpPr>
          <p:nvPr>
            <p:ph idx="1"/>
          </p:nvPr>
        </p:nvSpPr>
        <p:spPr>
          <a:xfrm>
            <a:off x="143863" y="755601"/>
            <a:ext cx="11796345" cy="4598049"/>
          </a:xfrm>
        </p:spPr>
        <p:txBody>
          <a:bodyPr>
            <a:normAutofit/>
          </a:bodyPr>
          <a:lstStyle/>
          <a:p>
            <a:pPr marL="0" indent="0">
              <a:buNone/>
            </a:pPr>
            <a:r>
              <a:rPr lang="en-GB" sz="3200" b="1" i="1" dirty="0">
                <a:highlight>
                  <a:srgbClr val="00FF00"/>
                </a:highlight>
                <a:latin typeface="Candara" panose="020E0502030303020204" pitchFamily="34" charset="0"/>
              </a:rPr>
              <a:t>Aim;</a:t>
            </a:r>
          </a:p>
          <a:p>
            <a:pPr marL="0" indent="0">
              <a:lnSpc>
                <a:spcPct val="107000"/>
              </a:lnSpc>
              <a:spcAft>
                <a:spcPts val="800"/>
              </a:spcAft>
              <a:buNone/>
            </a:pPr>
            <a:r>
              <a:rPr lang="en-GB" dirty="0">
                <a:latin typeface="Calibri" panose="020F0502020204030204" pitchFamily="34" charset="0"/>
                <a:ea typeface="Calibri" panose="020F0502020204030204" pitchFamily="34" charset="0"/>
                <a:cs typeface="Times New Roman" panose="02020603050405020304" pitchFamily="18" charset="0"/>
              </a:rPr>
              <a:t>Explain critical research skills and </a:t>
            </a:r>
            <a:r>
              <a:rPr lang="en-GB" dirty="0"/>
              <a:t>applying logic in critical thinking </a:t>
            </a:r>
            <a:r>
              <a:rPr lang="en-GB" dirty="0">
                <a:latin typeface="Calibri" panose="020F0502020204030204" pitchFamily="34" charset="0"/>
                <a:ea typeface="Calibri" panose="020F0502020204030204" pitchFamily="34" charset="0"/>
                <a:cs typeface="Times New Roman" panose="02020603050405020304" pitchFamily="18" charset="0"/>
              </a:rPr>
              <a:t>within evidence-based approaches.</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GB" sz="2600" b="1" i="1" dirty="0">
                <a:highlight>
                  <a:srgbClr val="00FF00"/>
                </a:highlight>
                <a:latin typeface="Candara" panose="020E0502030303020204" pitchFamily="34" charset="0"/>
              </a:rPr>
              <a:t>Learning outcomes At the end of this lesson students will be able to </a:t>
            </a:r>
            <a:r>
              <a:rPr lang="en-GB" b="1" i="1" dirty="0">
                <a:highlight>
                  <a:srgbClr val="00FF00"/>
                </a:highlight>
                <a:latin typeface="Tw Cen MT" panose="020B0602020104020603" pitchFamily="34" charset="0"/>
              </a:rPr>
              <a:t>;</a:t>
            </a:r>
          </a:p>
          <a:p>
            <a:pPr marL="0" indent="0">
              <a:buNone/>
            </a:pPr>
            <a:endParaRPr lang="en-GB" b="1" i="1" dirty="0">
              <a:highlight>
                <a:srgbClr val="00FF00"/>
              </a:highlight>
              <a:latin typeface="Tw Cen MT" panose="020B0602020104020603" pitchFamily="34" charset="0"/>
            </a:endParaRPr>
          </a:p>
          <a:p>
            <a:pPr marL="514350" indent="-514350">
              <a:buFont typeface="+mj-lt"/>
              <a:buAutoNum type="arabicPeriod"/>
            </a:pPr>
            <a:r>
              <a:rPr lang="en-GB" dirty="0"/>
              <a:t>Explore critical thinking skills to evaluation of information</a:t>
            </a:r>
          </a:p>
          <a:p>
            <a:pPr marL="514350" indent="-514350">
              <a:buFont typeface="+mj-lt"/>
              <a:buAutoNum type="arabicPeriod"/>
            </a:pPr>
            <a:r>
              <a:rPr lang="en-GB" dirty="0"/>
              <a:t>Apply critical thinking skills to problem-solving scenarios</a:t>
            </a:r>
          </a:p>
          <a:p>
            <a:pPr marL="0" indent="0">
              <a:buNone/>
            </a:pPr>
            <a:endParaRPr lang="en-GB" dirty="0"/>
          </a:p>
          <a:p>
            <a:pPr marL="0" indent="0">
              <a:buNone/>
            </a:pPr>
            <a:endParaRPr lang="en-GB" dirty="0"/>
          </a:p>
          <a:p>
            <a:pPr marL="0" indent="0">
              <a:buNone/>
            </a:pPr>
            <a:endParaRPr lang="en-GB" dirty="0">
              <a:latin typeface="Tw Cen MT" panose="020B0602020104020603" pitchFamily="34" charset="0"/>
            </a:endParaRPr>
          </a:p>
          <a:p>
            <a:endParaRPr lang="en-GB" sz="2400" dirty="0"/>
          </a:p>
        </p:txBody>
      </p:sp>
      <p:sp>
        <p:nvSpPr>
          <p:cNvPr id="2" name="Footer Placeholder 1">
            <a:extLst>
              <a:ext uri="{FF2B5EF4-FFF2-40B4-BE49-F238E27FC236}">
                <a16:creationId xmlns:a16="http://schemas.microsoft.com/office/drawing/2014/main" id="{29555452-CC90-43A3-A04F-6D6AF31FC38D}"/>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2408086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0D7D3-E559-41CA-BAB5-5FE087E86E70}"/>
              </a:ext>
            </a:extLst>
          </p:cNvPr>
          <p:cNvSpPr>
            <a:spLocks noGrp="1"/>
          </p:cNvSpPr>
          <p:nvPr>
            <p:ph type="title"/>
          </p:nvPr>
        </p:nvSpPr>
        <p:spPr/>
        <p:txBody>
          <a:bodyPr/>
          <a:lstStyle/>
          <a:p>
            <a:pPr algn="ctr"/>
            <a:r>
              <a:rPr lang="en-GB" altLang="en-US" b="1" i="1" dirty="0">
                <a:highlight>
                  <a:srgbClr val="00FFFF"/>
                </a:highlight>
              </a:rPr>
              <a:t>Critical thinking as a student means:</a:t>
            </a:r>
            <a:endParaRPr lang="en-GB" b="1" i="1" dirty="0">
              <a:highlight>
                <a:srgbClr val="00FFFF"/>
              </a:highlight>
            </a:endParaRPr>
          </a:p>
        </p:txBody>
      </p:sp>
      <p:sp>
        <p:nvSpPr>
          <p:cNvPr id="3" name="Content Placeholder 2">
            <a:extLst>
              <a:ext uri="{FF2B5EF4-FFF2-40B4-BE49-F238E27FC236}">
                <a16:creationId xmlns:a16="http://schemas.microsoft.com/office/drawing/2014/main" id="{1DF9E0BB-7004-4D06-9560-A505F107934C}"/>
              </a:ext>
            </a:extLst>
          </p:cNvPr>
          <p:cNvSpPr>
            <a:spLocks noGrp="1"/>
          </p:cNvSpPr>
          <p:nvPr>
            <p:ph idx="1"/>
          </p:nvPr>
        </p:nvSpPr>
        <p:spPr/>
        <p:txBody>
          <a:bodyPr/>
          <a:lstStyle/>
          <a:p>
            <a:r>
              <a:rPr lang="en-GB" altLang="en-US" dirty="0"/>
              <a:t>Finding the best evidence </a:t>
            </a:r>
          </a:p>
          <a:p>
            <a:r>
              <a:rPr lang="en-GB" altLang="en-US" dirty="0"/>
              <a:t>Evaluating (making a judgement) the evidence and supporting arguments</a:t>
            </a:r>
          </a:p>
          <a:p>
            <a:r>
              <a:rPr lang="en-GB" altLang="en-US" dirty="0"/>
              <a:t>Coming to an opinion about where it is leading</a:t>
            </a:r>
          </a:p>
          <a:p>
            <a:r>
              <a:rPr lang="en-GB" altLang="en-US" dirty="0"/>
              <a:t>Describing how you came to your opinion from the evidence you had collected</a:t>
            </a:r>
          </a:p>
          <a:p>
            <a:r>
              <a:rPr lang="en-GB" altLang="en-US" dirty="0"/>
              <a:t>Illustrate your argument</a:t>
            </a:r>
          </a:p>
          <a:p>
            <a:endParaRPr lang="en-GB" dirty="0"/>
          </a:p>
        </p:txBody>
      </p:sp>
      <p:sp>
        <p:nvSpPr>
          <p:cNvPr id="4" name="Footer Placeholder 3">
            <a:extLst>
              <a:ext uri="{FF2B5EF4-FFF2-40B4-BE49-F238E27FC236}">
                <a16:creationId xmlns:a16="http://schemas.microsoft.com/office/drawing/2014/main" id="{54CFA7F7-AA31-482E-BE9F-BA6D69061B9F}"/>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6692810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3CE1B-0250-4DDF-8EA7-46D572B0EF0B}"/>
              </a:ext>
            </a:extLst>
          </p:cNvPr>
          <p:cNvSpPr>
            <a:spLocks noGrp="1"/>
          </p:cNvSpPr>
          <p:nvPr>
            <p:ph type="title"/>
          </p:nvPr>
        </p:nvSpPr>
        <p:spPr>
          <a:xfrm>
            <a:off x="838200" y="143841"/>
            <a:ext cx="10515600" cy="1325563"/>
          </a:xfrm>
        </p:spPr>
        <p:txBody>
          <a:bodyPr/>
          <a:lstStyle/>
          <a:p>
            <a:r>
              <a:rPr lang="en-GB" b="1" i="1" dirty="0">
                <a:highlight>
                  <a:srgbClr val="00FFFF"/>
                </a:highlight>
              </a:rPr>
              <a:t>Contd..</a:t>
            </a:r>
          </a:p>
        </p:txBody>
      </p:sp>
      <p:sp>
        <p:nvSpPr>
          <p:cNvPr id="3" name="Content Placeholder 2">
            <a:extLst>
              <a:ext uri="{FF2B5EF4-FFF2-40B4-BE49-F238E27FC236}">
                <a16:creationId xmlns:a16="http://schemas.microsoft.com/office/drawing/2014/main" id="{1DF1EE6C-F94D-41B6-AA3C-D83E375C6F01}"/>
              </a:ext>
            </a:extLst>
          </p:cNvPr>
          <p:cNvSpPr>
            <a:spLocks noGrp="1"/>
          </p:cNvSpPr>
          <p:nvPr>
            <p:ph idx="1"/>
          </p:nvPr>
        </p:nvSpPr>
        <p:spPr>
          <a:xfrm>
            <a:off x="185530" y="1285461"/>
            <a:ext cx="11168270" cy="5207414"/>
          </a:xfrm>
        </p:spPr>
        <p:txBody>
          <a:bodyPr>
            <a:normAutofit/>
          </a:bodyPr>
          <a:lstStyle/>
          <a:p>
            <a:pPr marL="0" indent="0" fontAlgn="base">
              <a:buNone/>
            </a:pPr>
            <a:r>
              <a:rPr lang="en-GB" dirty="0">
                <a:highlight>
                  <a:srgbClr val="00FFFF"/>
                </a:highlight>
                <a:latin typeface="Tw Cen MT" panose="020B0602020104020603" pitchFamily="34" charset="0"/>
              </a:rPr>
              <a:t>We must ask questions</a:t>
            </a:r>
            <a:r>
              <a:rPr lang="en-GB" dirty="0">
                <a:latin typeface="Tw Cen MT" panose="020B0602020104020603" pitchFamily="34" charset="0"/>
              </a:rPr>
              <a:t>—</a:t>
            </a:r>
          </a:p>
          <a:p>
            <a:pPr fontAlgn="base"/>
            <a:r>
              <a:rPr lang="en-GB" dirty="0">
                <a:latin typeface="Tw Cen MT" panose="020B0602020104020603" pitchFamily="34" charset="0"/>
              </a:rPr>
              <a:t>What is the source of this information? </a:t>
            </a:r>
          </a:p>
          <a:p>
            <a:pPr fontAlgn="base"/>
            <a:r>
              <a:rPr lang="en-GB" dirty="0">
                <a:latin typeface="Tw Cen MT" panose="020B0602020104020603" pitchFamily="34" charset="0"/>
              </a:rPr>
              <a:t>Is this source an expert one and what makes it so?</a:t>
            </a:r>
          </a:p>
          <a:p>
            <a:pPr fontAlgn="base"/>
            <a:r>
              <a:rPr lang="en-GB" dirty="0">
                <a:latin typeface="Tw Cen MT" panose="020B0602020104020603" pitchFamily="34" charset="0"/>
              </a:rPr>
              <a:t> Are there multiple perspectives to consider on an issue? </a:t>
            </a:r>
          </a:p>
          <a:p>
            <a:pPr fontAlgn="base"/>
            <a:r>
              <a:rPr lang="en-GB" dirty="0">
                <a:latin typeface="Tw Cen MT" panose="020B0602020104020603" pitchFamily="34" charset="0"/>
              </a:rPr>
              <a:t>Do multiple sources agree or disagree on an issue?</a:t>
            </a:r>
          </a:p>
          <a:p>
            <a:pPr fontAlgn="base"/>
            <a:r>
              <a:rPr lang="en-GB" dirty="0">
                <a:latin typeface="Tw Cen MT" panose="020B0602020104020603" pitchFamily="34" charset="0"/>
              </a:rPr>
              <a:t> Does quality research substantiate information or opinion? </a:t>
            </a:r>
          </a:p>
          <a:p>
            <a:pPr fontAlgn="base"/>
            <a:r>
              <a:rPr lang="en-GB" dirty="0">
                <a:latin typeface="Tw Cen MT" panose="020B0602020104020603" pitchFamily="34" charset="0"/>
              </a:rPr>
              <a:t>Do I have any personal biases that may affect my consideration of this information?</a:t>
            </a:r>
          </a:p>
          <a:p>
            <a:pPr fontAlgn="base"/>
            <a:r>
              <a:rPr lang="en-GB" dirty="0">
                <a:latin typeface="Tw Cen MT" panose="020B0602020104020603" pitchFamily="34" charset="0"/>
              </a:rPr>
              <a:t>It is only through purposeful, frequent, intentional questioning such as this that we can sharpen our critical thinking skills and improve as students, learners and researchers.</a:t>
            </a:r>
          </a:p>
          <a:p>
            <a:endParaRPr lang="en-GB" dirty="0"/>
          </a:p>
        </p:txBody>
      </p:sp>
      <p:sp>
        <p:nvSpPr>
          <p:cNvPr id="4" name="Footer Placeholder 3">
            <a:extLst>
              <a:ext uri="{FF2B5EF4-FFF2-40B4-BE49-F238E27FC236}">
                <a16:creationId xmlns:a16="http://schemas.microsoft.com/office/drawing/2014/main" id="{1B684C3E-22C5-4474-AF1B-637F0A6E12A7}"/>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699546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8D9BA-9731-4A83-BE03-E21FF98D0766}"/>
              </a:ext>
            </a:extLst>
          </p:cNvPr>
          <p:cNvSpPr>
            <a:spLocks noGrp="1"/>
          </p:cNvSpPr>
          <p:nvPr>
            <p:ph type="title"/>
          </p:nvPr>
        </p:nvSpPr>
        <p:spPr/>
        <p:txBody>
          <a:bodyPr>
            <a:normAutofit/>
          </a:bodyPr>
          <a:lstStyle/>
          <a:p>
            <a:r>
              <a:rPr lang="en-GB" sz="4000" b="1" i="0" dirty="0">
                <a:solidFill>
                  <a:srgbClr val="292828"/>
                </a:solidFill>
                <a:effectLst/>
                <a:highlight>
                  <a:srgbClr val="00FFFF"/>
                </a:highlight>
                <a:latin typeface="Candara" panose="020E0502030303020204" pitchFamily="34" charset="0"/>
              </a:rPr>
              <a:t>Now… let look at Problem solving using logic</a:t>
            </a:r>
            <a:endParaRPr lang="en-GB" sz="4000" b="1" dirty="0">
              <a:highlight>
                <a:srgbClr val="00FFFF"/>
              </a:highlight>
              <a:latin typeface="Candara" panose="020E0502030303020204" pitchFamily="34" charset="0"/>
            </a:endParaRPr>
          </a:p>
        </p:txBody>
      </p:sp>
      <p:sp>
        <p:nvSpPr>
          <p:cNvPr id="3" name="Content Placeholder 2">
            <a:extLst>
              <a:ext uri="{FF2B5EF4-FFF2-40B4-BE49-F238E27FC236}">
                <a16:creationId xmlns:a16="http://schemas.microsoft.com/office/drawing/2014/main" id="{AEE06D5B-B096-42C8-9562-E22513288DF3}"/>
              </a:ext>
            </a:extLst>
          </p:cNvPr>
          <p:cNvSpPr>
            <a:spLocks noGrp="1"/>
          </p:cNvSpPr>
          <p:nvPr>
            <p:ph idx="1"/>
          </p:nvPr>
        </p:nvSpPr>
        <p:spPr>
          <a:xfrm>
            <a:off x="838200" y="1825625"/>
            <a:ext cx="11075504" cy="4773958"/>
          </a:xfrm>
        </p:spPr>
        <p:txBody>
          <a:bodyPr>
            <a:normAutofit/>
          </a:bodyPr>
          <a:lstStyle/>
          <a:p>
            <a:r>
              <a:rPr lang="en-GB" b="0" i="0" dirty="0">
                <a:effectLst/>
                <a:latin typeface="Tw Cen MT" panose="020B0602020104020603" pitchFamily="34" charset="0"/>
              </a:rPr>
              <a:t>Problem solving is all about using logic, as well as imagination, to make sense of a situation and come up with an intelligent solution. In fact, the best problem solvers actively anticipate potential future problems and act to prevent them or to mitigate their effects.</a:t>
            </a:r>
          </a:p>
          <a:p>
            <a:pPr marL="0" indent="0">
              <a:buNone/>
            </a:pPr>
            <a:r>
              <a:rPr lang="en-GB" b="1" i="0" dirty="0">
                <a:effectLst/>
                <a:highlight>
                  <a:srgbClr val="FFFF00"/>
                </a:highlight>
                <a:latin typeface="Tw Cen MT" panose="020B0602020104020603" pitchFamily="34" charset="0"/>
              </a:rPr>
              <a:t>A good problem-solving process involves four fundamental stages: </a:t>
            </a:r>
          </a:p>
          <a:p>
            <a:pPr marL="514350" indent="-514350">
              <a:buFont typeface="+mj-lt"/>
              <a:buAutoNum type="arabicPeriod"/>
            </a:pPr>
            <a:r>
              <a:rPr lang="en-GB" dirty="0">
                <a:latin typeface="Tw Cen MT" panose="020B0602020104020603" pitchFamily="34" charset="0"/>
              </a:rPr>
              <a:t>P</a:t>
            </a:r>
            <a:r>
              <a:rPr lang="en-GB" i="0" dirty="0">
                <a:effectLst/>
                <a:latin typeface="Tw Cen MT" panose="020B0602020104020603" pitchFamily="34" charset="0"/>
              </a:rPr>
              <a:t>roblem definition, </a:t>
            </a:r>
          </a:p>
          <a:p>
            <a:pPr marL="514350" indent="-514350">
              <a:buFont typeface="+mj-lt"/>
              <a:buAutoNum type="arabicPeriod"/>
            </a:pPr>
            <a:r>
              <a:rPr lang="en-GB" dirty="0">
                <a:latin typeface="Tw Cen MT" panose="020B0602020104020603" pitchFamily="34" charset="0"/>
              </a:rPr>
              <a:t>D</a:t>
            </a:r>
            <a:r>
              <a:rPr lang="en-GB" b="0" i="0" dirty="0">
                <a:effectLst/>
                <a:latin typeface="Tw Cen MT" panose="020B0602020104020603" pitchFamily="34" charset="0"/>
              </a:rPr>
              <a:t>evising alternatives, </a:t>
            </a:r>
          </a:p>
          <a:p>
            <a:pPr marL="514350" indent="-514350">
              <a:buFont typeface="+mj-lt"/>
              <a:buAutoNum type="arabicPeriod"/>
            </a:pPr>
            <a:r>
              <a:rPr lang="en-GB" dirty="0">
                <a:latin typeface="Tw Cen MT" panose="020B0602020104020603" pitchFamily="34" charset="0"/>
              </a:rPr>
              <a:t>E</a:t>
            </a:r>
            <a:r>
              <a:rPr lang="en-GB" b="0" i="0" dirty="0">
                <a:effectLst/>
                <a:latin typeface="Tw Cen MT" panose="020B0602020104020603" pitchFamily="34" charset="0"/>
              </a:rPr>
              <a:t>valuating alternatives and then </a:t>
            </a:r>
          </a:p>
          <a:p>
            <a:pPr marL="514350" indent="-514350">
              <a:buFont typeface="+mj-lt"/>
              <a:buAutoNum type="arabicPeriod"/>
            </a:pPr>
            <a:r>
              <a:rPr lang="en-GB" dirty="0">
                <a:latin typeface="Tw Cen MT" panose="020B0602020104020603" pitchFamily="34" charset="0"/>
              </a:rPr>
              <a:t>I</a:t>
            </a:r>
            <a:r>
              <a:rPr lang="en-GB" b="0" i="0" dirty="0">
                <a:effectLst/>
                <a:latin typeface="Tw Cen MT" panose="020B0602020104020603" pitchFamily="34" charset="0"/>
              </a:rPr>
              <a:t>mplementing the most viable solutions.</a:t>
            </a:r>
            <a:endParaRPr lang="en-GB" dirty="0">
              <a:latin typeface="Tw Cen MT" panose="020B0602020104020603" pitchFamily="34" charset="0"/>
            </a:endParaRPr>
          </a:p>
        </p:txBody>
      </p:sp>
      <p:sp>
        <p:nvSpPr>
          <p:cNvPr id="4" name="Footer Placeholder 3">
            <a:extLst>
              <a:ext uri="{FF2B5EF4-FFF2-40B4-BE49-F238E27FC236}">
                <a16:creationId xmlns:a16="http://schemas.microsoft.com/office/drawing/2014/main" id="{3941EB1C-37C4-4BC1-A43D-D9B36853658B}"/>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9100217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22C12B-CDB7-4EB7-9F52-5C4B7065A47B}"/>
              </a:ext>
            </a:extLst>
          </p:cNvPr>
          <p:cNvSpPr>
            <a:spLocks noGrp="1"/>
          </p:cNvSpPr>
          <p:nvPr>
            <p:ph idx="1"/>
          </p:nvPr>
        </p:nvSpPr>
        <p:spPr>
          <a:xfrm>
            <a:off x="344557" y="834886"/>
            <a:ext cx="11516139" cy="5685183"/>
          </a:xfrm>
        </p:spPr>
        <p:txBody>
          <a:bodyPr>
            <a:normAutofit/>
          </a:bodyPr>
          <a:lstStyle/>
          <a:p>
            <a:r>
              <a:rPr lang="en-GB" b="0" i="0" dirty="0">
                <a:effectLst/>
                <a:latin typeface="Tw Cen MT" panose="020B0602020104020603" pitchFamily="34" charset="0"/>
              </a:rPr>
              <a:t>Research confirms that patient outcomes improve healthcare practitioners' practice in an evidence-based manner. Described as “a problem-solving approach to clinical care that </a:t>
            </a:r>
            <a:r>
              <a:rPr lang="en-GB" b="1" i="1" dirty="0">
                <a:effectLst/>
                <a:highlight>
                  <a:srgbClr val="FFFF00"/>
                </a:highlight>
                <a:latin typeface="Tw Cen MT" panose="020B0602020104020603" pitchFamily="34" charset="0"/>
              </a:rPr>
              <a:t>incorporates the conscientious use of current best practice</a:t>
            </a:r>
            <a:r>
              <a:rPr lang="en-GB" b="1" i="1" dirty="0">
                <a:effectLst/>
                <a:latin typeface="Tw Cen MT" panose="020B0602020104020603" pitchFamily="34" charset="0"/>
              </a:rPr>
              <a:t> </a:t>
            </a:r>
            <a:r>
              <a:rPr lang="en-GB" b="0" i="0" dirty="0">
                <a:effectLst/>
                <a:latin typeface="Tw Cen MT" panose="020B0602020104020603" pitchFamily="34" charset="0"/>
              </a:rPr>
              <a:t>from well-designed studies, a clinician’s expertise, and patient values and preferences,”.</a:t>
            </a:r>
            <a:endParaRPr lang="en-GB" baseline="30000" dirty="0">
              <a:latin typeface="Tw Cen MT" panose="020B0602020104020603" pitchFamily="34" charset="0"/>
            </a:endParaRPr>
          </a:p>
          <a:p>
            <a:r>
              <a:rPr lang="en-GB" b="0" i="0" dirty="0">
                <a:effectLst/>
                <a:latin typeface="Tw Cen MT" panose="020B0602020104020603" pitchFamily="34" charset="0"/>
              </a:rPr>
              <a:t>Evidence-based practice (EBP) has been shown to increase patient safety, improve clinical outcomes, reduce healthcare costs, and decrease variation in patient outcomes.</a:t>
            </a:r>
          </a:p>
          <a:p>
            <a:r>
              <a:rPr lang="en-GB" b="0" i="0" dirty="0">
                <a:effectLst/>
                <a:latin typeface="Tw Cen MT" panose="020B0602020104020603" pitchFamily="34" charset="0"/>
              </a:rPr>
              <a:t>The importance of EBP is substantiated; however, barriers to widespread use of current research evidence in healthcare practitioners’ remain, including the fluency and knowledge level of clinical nurses.</a:t>
            </a:r>
            <a:endParaRPr lang="en-GB" dirty="0">
              <a:latin typeface="Tw Cen MT" panose="020B0602020104020603" pitchFamily="34" charset="0"/>
            </a:endParaRPr>
          </a:p>
        </p:txBody>
      </p:sp>
      <p:sp>
        <p:nvSpPr>
          <p:cNvPr id="2" name="Footer Placeholder 1">
            <a:extLst>
              <a:ext uri="{FF2B5EF4-FFF2-40B4-BE49-F238E27FC236}">
                <a16:creationId xmlns:a16="http://schemas.microsoft.com/office/drawing/2014/main" id="{8CA0DD34-F0C0-47A4-8120-F814E52C401A}"/>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2261938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696F8-5E0F-499E-86B8-9A251FA7B88A}"/>
              </a:ext>
            </a:extLst>
          </p:cNvPr>
          <p:cNvSpPr>
            <a:spLocks noGrp="1"/>
          </p:cNvSpPr>
          <p:nvPr>
            <p:ph type="title"/>
          </p:nvPr>
        </p:nvSpPr>
        <p:spPr/>
        <p:txBody>
          <a:bodyPr/>
          <a:lstStyle/>
          <a:p>
            <a:pPr algn="ctr"/>
            <a:r>
              <a:rPr lang="en-GB" b="1" i="1" dirty="0">
                <a:highlight>
                  <a:srgbClr val="FFFF00"/>
                </a:highlight>
                <a:latin typeface="Candara" panose="020E0502030303020204" pitchFamily="34" charset="0"/>
              </a:rPr>
              <a:t>Problem-Solving With Critical Thinking</a:t>
            </a:r>
            <a:br>
              <a:rPr lang="en-GB" b="1" dirty="0"/>
            </a:br>
            <a:endParaRPr lang="en-GB" dirty="0"/>
          </a:p>
        </p:txBody>
      </p:sp>
      <p:sp>
        <p:nvSpPr>
          <p:cNvPr id="3" name="Content Placeholder 2">
            <a:extLst>
              <a:ext uri="{FF2B5EF4-FFF2-40B4-BE49-F238E27FC236}">
                <a16:creationId xmlns:a16="http://schemas.microsoft.com/office/drawing/2014/main" id="{1D7B7A20-D126-4366-811B-09D1F2D4F0D5}"/>
              </a:ext>
            </a:extLst>
          </p:cNvPr>
          <p:cNvSpPr>
            <a:spLocks noGrp="1"/>
          </p:cNvSpPr>
          <p:nvPr>
            <p:ph idx="1"/>
          </p:nvPr>
        </p:nvSpPr>
        <p:spPr>
          <a:xfrm>
            <a:off x="212035" y="1364974"/>
            <a:ext cx="11701669" cy="4811989"/>
          </a:xfrm>
        </p:spPr>
        <p:txBody>
          <a:bodyPr>
            <a:normAutofit/>
          </a:bodyPr>
          <a:lstStyle/>
          <a:p>
            <a:pPr fontAlgn="base"/>
            <a:r>
              <a:rPr lang="en-GB" dirty="0">
                <a:latin typeface="Tw Cen MT" panose="020B0602020104020603" pitchFamily="34" charset="0"/>
              </a:rPr>
              <a:t>For most people, a typical day is filled with critical thinking and problem-solving challenges. In fact, critical thinking and problem-solving </a:t>
            </a:r>
            <a:r>
              <a:rPr lang="en-GB" dirty="0">
                <a:highlight>
                  <a:srgbClr val="00FFFF"/>
                </a:highlight>
                <a:latin typeface="Tw Cen MT" panose="020B0602020104020603" pitchFamily="34" charset="0"/>
              </a:rPr>
              <a:t>go hand-in-hand</a:t>
            </a:r>
            <a:r>
              <a:rPr lang="en-GB" dirty="0">
                <a:latin typeface="Tw Cen MT" panose="020B0602020104020603" pitchFamily="34" charset="0"/>
              </a:rPr>
              <a:t>. </a:t>
            </a:r>
          </a:p>
          <a:p>
            <a:pPr fontAlgn="base"/>
            <a:r>
              <a:rPr lang="en-GB" dirty="0">
                <a:latin typeface="Tw Cen MT" panose="020B0602020104020603" pitchFamily="34" charset="0"/>
              </a:rPr>
              <a:t>They both refer to using knowledge, facts, and data to solve problems effectively. But with problem-solving, you are specifically identifying, selecting, and defending your solution.</a:t>
            </a:r>
          </a:p>
          <a:p>
            <a:pPr marL="0" indent="0" fontAlgn="base">
              <a:buNone/>
            </a:pPr>
            <a:r>
              <a:rPr lang="en-GB" dirty="0">
                <a:highlight>
                  <a:srgbClr val="00FFFF"/>
                </a:highlight>
                <a:latin typeface="Tw Cen MT" panose="020B0602020104020603" pitchFamily="34" charset="0"/>
              </a:rPr>
              <a:t>Below are some examples of using critical thinking to problem-solve:</a:t>
            </a:r>
          </a:p>
          <a:p>
            <a:pPr fontAlgn="base"/>
            <a:r>
              <a:rPr lang="en-GB" dirty="0">
                <a:latin typeface="Tw Cen MT" panose="020B0602020104020603" pitchFamily="34" charset="0"/>
              </a:rPr>
              <a:t>Your roommate was upset and said some unkind words to you, which put a crimp in your relationship. You try to see through the angry </a:t>
            </a:r>
            <a:r>
              <a:rPr lang="en-GB" dirty="0" err="1">
                <a:latin typeface="Tw Cen MT" panose="020B0602020104020603" pitchFamily="34" charset="0"/>
              </a:rPr>
              <a:t>behaviors</a:t>
            </a:r>
            <a:r>
              <a:rPr lang="en-GB" dirty="0">
                <a:latin typeface="Tw Cen MT" panose="020B0602020104020603" pitchFamily="34" charset="0"/>
              </a:rPr>
              <a:t> to determine how you might best support your roommate and help bring your relationship back to a comfortable spot.</a:t>
            </a:r>
          </a:p>
          <a:p>
            <a:endParaRPr lang="en-GB" dirty="0"/>
          </a:p>
        </p:txBody>
      </p:sp>
      <p:sp>
        <p:nvSpPr>
          <p:cNvPr id="4" name="Footer Placeholder 3">
            <a:extLst>
              <a:ext uri="{FF2B5EF4-FFF2-40B4-BE49-F238E27FC236}">
                <a16:creationId xmlns:a16="http://schemas.microsoft.com/office/drawing/2014/main" id="{80EB0405-C9F1-4F31-A48F-8D411A1DC7C1}"/>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4194834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CC6FF-47D2-4C47-8C3F-8B7B7179DF4A}"/>
              </a:ext>
            </a:extLst>
          </p:cNvPr>
          <p:cNvSpPr>
            <a:spLocks noGrp="1"/>
          </p:cNvSpPr>
          <p:nvPr>
            <p:ph type="title"/>
          </p:nvPr>
        </p:nvSpPr>
        <p:spPr>
          <a:xfrm>
            <a:off x="838200" y="365126"/>
            <a:ext cx="10515600" cy="946840"/>
          </a:xfrm>
        </p:spPr>
        <p:txBody>
          <a:bodyPr>
            <a:normAutofit/>
          </a:bodyPr>
          <a:lstStyle/>
          <a:p>
            <a:r>
              <a:rPr lang="en-GB" sz="3600" b="1" i="1" dirty="0">
                <a:highlight>
                  <a:srgbClr val="00FFFF"/>
                </a:highlight>
                <a:latin typeface="Candara" panose="020E0502030303020204" pitchFamily="34" charset="0"/>
              </a:rPr>
              <a:t>Examples of using critical thinking to solve problem</a:t>
            </a:r>
            <a:endParaRPr lang="en-GB" sz="3600" dirty="0"/>
          </a:p>
        </p:txBody>
      </p:sp>
      <p:sp>
        <p:nvSpPr>
          <p:cNvPr id="3" name="Content Placeholder 2">
            <a:extLst>
              <a:ext uri="{FF2B5EF4-FFF2-40B4-BE49-F238E27FC236}">
                <a16:creationId xmlns:a16="http://schemas.microsoft.com/office/drawing/2014/main" id="{88353357-F8D4-4586-979B-98EAEA03CE61}"/>
              </a:ext>
            </a:extLst>
          </p:cNvPr>
          <p:cNvSpPr>
            <a:spLocks noGrp="1"/>
          </p:cNvSpPr>
          <p:nvPr>
            <p:ph idx="1"/>
          </p:nvPr>
        </p:nvSpPr>
        <p:spPr>
          <a:xfrm>
            <a:off x="278296" y="1563757"/>
            <a:ext cx="11913704" cy="4613206"/>
          </a:xfrm>
        </p:spPr>
        <p:txBody>
          <a:bodyPr/>
          <a:lstStyle/>
          <a:p>
            <a:pPr fontAlgn="base"/>
            <a:r>
              <a:rPr lang="en-GB" dirty="0">
                <a:latin typeface="Tw Cen MT" panose="020B0602020104020603" pitchFamily="34" charset="0"/>
              </a:rPr>
              <a:t>You have a job interview for a position that you feel you are only partially qualified for, although you really want the job and you are excited about the prospects. You </a:t>
            </a:r>
            <a:r>
              <a:rPr lang="en-GB" dirty="0" err="1">
                <a:latin typeface="Tw Cen MT" panose="020B0602020104020603" pitchFamily="34" charset="0"/>
              </a:rPr>
              <a:t>analyze</a:t>
            </a:r>
            <a:r>
              <a:rPr lang="en-GB" dirty="0">
                <a:latin typeface="Tw Cen MT" panose="020B0602020104020603" pitchFamily="34" charset="0"/>
              </a:rPr>
              <a:t> how you will explain your skills and experiences in a way to show that you are a good match for the prospective employer.</a:t>
            </a:r>
          </a:p>
          <a:p>
            <a:pPr marL="0" indent="0" fontAlgn="base">
              <a:buNone/>
            </a:pPr>
            <a:endParaRPr lang="en-GB" dirty="0">
              <a:latin typeface="Tw Cen MT" panose="020B0602020104020603" pitchFamily="34" charset="0"/>
            </a:endParaRPr>
          </a:p>
          <a:p>
            <a:pPr fontAlgn="base"/>
            <a:r>
              <a:rPr lang="en-GB" dirty="0">
                <a:latin typeface="Tw Cen MT" panose="020B0602020104020603" pitchFamily="34" charset="0"/>
              </a:rPr>
              <a:t>You are doing well in college, and most of your college and living expenses are covered. But there are some gaps between what you want and what you feel you can afford. You </a:t>
            </a:r>
            <a:r>
              <a:rPr lang="en-GB" dirty="0" err="1">
                <a:latin typeface="Tw Cen MT" panose="020B0602020104020603" pitchFamily="34" charset="0"/>
              </a:rPr>
              <a:t>analyze</a:t>
            </a:r>
            <a:r>
              <a:rPr lang="en-GB" dirty="0">
                <a:latin typeface="Tw Cen MT" panose="020B0602020104020603" pitchFamily="34" charset="0"/>
              </a:rPr>
              <a:t> your income, savings, and budget to better calculate what you will need to stay in college and maintain your desired level of spending.</a:t>
            </a:r>
          </a:p>
          <a:p>
            <a:endParaRPr lang="en-GB" dirty="0"/>
          </a:p>
        </p:txBody>
      </p:sp>
      <p:sp>
        <p:nvSpPr>
          <p:cNvPr id="4" name="Footer Placeholder 3">
            <a:extLst>
              <a:ext uri="{FF2B5EF4-FFF2-40B4-BE49-F238E27FC236}">
                <a16:creationId xmlns:a16="http://schemas.microsoft.com/office/drawing/2014/main" id="{42F52C91-69A7-4B74-ABF8-0452491FD8C6}"/>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6854286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42C5-5873-4A14-8FCC-4579BD0BF26E}"/>
              </a:ext>
            </a:extLst>
          </p:cNvPr>
          <p:cNvSpPr>
            <a:spLocks noGrp="1"/>
          </p:cNvSpPr>
          <p:nvPr>
            <p:ph type="title"/>
          </p:nvPr>
        </p:nvSpPr>
        <p:spPr>
          <a:xfrm>
            <a:off x="838200" y="463826"/>
            <a:ext cx="10515600" cy="689113"/>
          </a:xfrm>
        </p:spPr>
        <p:txBody>
          <a:bodyPr>
            <a:normAutofit fontScale="90000"/>
          </a:bodyPr>
          <a:lstStyle/>
          <a:p>
            <a:r>
              <a:rPr lang="en-GB" sz="4000" b="1" i="1" dirty="0">
                <a:highlight>
                  <a:srgbClr val="00FFFF"/>
                </a:highlight>
                <a:latin typeface="Candara" panose="020E0502030303020204" pitchFamily="34" charset="0"/>
              </a:rPr>
              <a:t>Examples of using critical thinking to solve problem</a:t>
            </a:r>
            <a:br>
              <a:rPr lang="en-GB" dirty="0">
                <a:highlight>
                  <a:srgbClr val="00FFFF"/>
                </a:highlight>
              </a:rPr>
            </a:br>
            <a:endParaRPr lang="en-GB" dirty="0"/>
          </a:p>
        </p:txBody>
      </p:sp>
      <p:sp>
        <p:nvSpPr>
          <p:cNvPr id="3" name="Content Placeholder 2">
            <a:extLst>
              <a:ext uri="{FF2B5EF4-FFF2-40B4-BE49-F238E27FC236}">
                <a16:creationId xmlns:a16="http://schemas.microsoft.com/office/drawing/2014/main" id="{C0834981-B3C5-4D6B-BEF2-84751B33B09B}"/>
              </a:ext>
            </a:extLst>
          </p:cNvPr>
          <p:cNvSpPr>
            <a:spLocks noGrp="1"/>
          </p:cNvSpPr>
          <p:nvPr>
            <p:ph idx="1"/>
          </p:nvPr>
        </p:nvSpPr>
        <p:spPr>
          <a:xfrm>
            <a:off x="384313" y="1351722"/>
            <a:ext cx="10969487" cy="4825241"/>
          </a:xfrm>
        </p:spPr>
        <p:txBody>
          <a:bodyPr>
            <a:normAutofit/>
          </a:bodyPr>
          <a:lstStyle/>
          <a:p>
            <a:pPr fontAlgn="base"/>
            <a:r>
              <a:rPr lang="en-GB" dirty="0">
                <a:latin typeface="Tw Cen MT" panose="020B0602020104020603" pitchFamily="34" charset="0"/>
              </a:rPr>
              <a:t>Your campus club has been languishing on account of lack of participation and funds. The new club president, though, is a marketing major and has identified some strategies to interest students in joining and supporting the club. Implementation is forthcoming.</a:t>
            </a:r>
          </a:p>
          <a:p>
            <a:pPr fontAlgn="base"/>
            <a:r>
              <a:rPr lang="en-GB" dirty="0">
                <a:latin typeface="Tw Cen MT" panose="020B0602020104020603" pitchFamily="34" charset="0"/>
              </a:rPr>
              <a:t>Your final art class project challenges you to conceptualize form in new ways. On the last day of class when students present their projects, you describe the techniques you used to </a:t>
            </a:r>
            <a:r>
              <a:rPr lang="en-GB" dirty="0" err="1">
                <a:latin typeface="Tw Cen MT" panose="020B0602020104020603" pitchFamily="34" charset="0"/>
              </a:rPr>
              <a:t>fulfill</a:t>
            </a:r>
            <a:r>
              <a:rPr lang="en-GB" dirty="0">
                <a:latin typeface="Tw Cen MT" panose="020B0602020104020603" pitchFamily="34" charset="0"/>
              </a:rPr>
              <a:t> the assignment. You explain why and how you selected that approach.</a:t>
            </a:r>
          </a:p>
          <a:p>
            <a:pPr fontAlgn="base"/>
            <a:r>
              <a:rPr lang="en-GB" dirty="0">
                <a:latin typeface="Tw Cen MT" panose="020B0602020104020603" pitchFamily="34" charset="0"/>
              </a:rPr>
              <a:t>Your math teacher sees that the class is not quite grasping a concept. She uses clever questioning to dispel anxiety and guide you to new understanding of the concept.</a:t>
            </a:r>
          </a:p>
          <a:p>
            <a:endParaRPr lang="en-GB" dirty="0"/>
          </a:p>
        </p:txBody>
      </p:sp>
      <p:sp>
        <p:nvSpPr>
          <p:cNvPr id="4" name="Footer Placeholder 3">
            <a:extLst>
              <a:ext uri="{FF2B5EF4-FFF2-40B4-BE49-F238E27FC236}">
                <a16:creationId xmlns:a16="http://schemas.microsoft.com/office/drawing/2014/main" id="{B7110F03-92FC-4F12-A2E4-31A749B07E18}"/>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8785982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BF4574-45C7-4A7D-ACE5-70B75FCF3376}"/>
              </a:ext>
            </a:extLst>
          </p:cNvPr>
          <p:cNvSpPr>
            <a:spLocks noGrp="1"/>
          </p:cNvSpPr>
          <p:nvPr>
            <p:ph idx="1"/>
          </p:nvPr>
        </p:nvSpPr>
        <p:spPr>
          <a:xfrm>
            <a:off x="838200" y="1139687"/>
            <a:ext cx="10515600" cy="5037276"/>
          </a:xfrm>
        </p:spPr>
        <p:txBody>
          <a:bodyPr/>
          <a:lstStyle/>
          <a:p>
            <a:pPr marL="0" indent="0">
              <a:buNone/>
            </a:pPr>
            <a:r>
              <a:rPr lang="en-GB" b="1" dirty="0">
                <a:highlight>
                  <a:srgbClr val="00FFFF"/>
                </a:highlight>
              </a:rPr>
              <a:t>ASSESSMENT SUBMISSION</a:t>
            </a:r>
            <a:endParaRPr lang="en-GB" dirty="0">
              <a:highlight>
                <a:srgbClr val="00FFFF"/>
              </a:highlight>
            </a:endParaRPr>
          </a:p>
          <a:p>
            <a:r>
              <a:rPr lang="en-GB" b="1" dirty="0"/>
              <a:t>All assignment will be submitted in electronic format and uploaded to LSC Portal on Turnitin</a:t>
            </a:r>
            <a:endParaRPr lang="en-GB" dirty="0"/>
          </a:p>
          <a:p>
            <a:r>
              <a:rPr lang="en-GB" b="1" dirty="0"/>
              <a:t>Date assignment set:	March 2021</a:t>
            </a:r>
            <a:endParaRPr lang="en-GB" dirty="0"/>
          </a:p>
          <a:p>
            <a:r>
              <a:rPr lang="en-GB" b="1" dirty="0"/>
              <a:t>Submission deadline date: </a:t>
            </a:r>
            <a:r>
              <a:rPr lang="en-GB" b="1" dirty="0">
                <a:highlight>
                  <a:srgbClr val="00FFFF"/>
                </a:highlight>
              </a:rPr>
              <a:t>1</a:t>
            </a:r>
            <a:r>
              <a:rPr lang="en-GB" b="1" baseline="30000" dirty="0">
                <a:highlight>
                  <a:srgbClr val="00FFFF"/>
                </a:highlight>
              </a:rPr>
              <a:t>st</a:t>
            </a:r>
            <a:r>
              <a:rPr lang="en-GB" b="1" dirty="0">
                <a:highlight>
                  <a:srgbClr val="00FFFF"/>
                </a:highlight>
              </a:rPr>
              <a:t> June 2021</a:t>
            </a:r>
            <a:endParaRPr lang="en-GB" dirty="0">
              <a:highlight>
                <a:srgbClr val="00FFFF"/>
              </a:highlight>
            </a:endParaRPr>
          </a:p>
          <a:p>
            <a:r>
              <a:rPr lang="en-GB" b="1" dirty="0"/>
              <a:t>Return date to students: 28/06/2021</a:t>
            </a:r>
            <a:endParaRPr lang="en-GB" dirty="0"/>
          </a:p>
          <a:p>
            <a:r>
              <a:rPr lang="en-GB" b="1" dirty="0"/>
              <a:t>Word Limit: </a:t>
            </a:r>
            <a:r>
              <a:rPr lang="en-GB" b="1" dirty="0">
                <a:highlight>
                  <a:srgbClr val="FFFF00"/>
                </a:highlight>
              </a:rPr>
              <a:t>2500 words</a:t>
            </a:r>
            <a:endParaRPr lang="en-GB" dirty="0">
              <a:highlight>
                <a:srgbClr val="FFFF00"/>
              </a:highlight>
            </a:endParaRPr>
          </a:p>
          <a:p>
            <a:r>
              <a:rPr lang="en-GB" dirty="0"/>
              <a:t>Assessment Weighting Criteria (100%)</a:t>
            </a:r>
          </a:p>
          <a:p>
            <a:pPr marL="0" indent="0">
              <a:buNone/>
            </a:pPr>
            <a:endParaRPr lang="en-GB" dirty="0"/>
          </a:p>
        </p:txBody>
      </p:sp>
      <p:sp>
        <p:nvSpPr>
          <p:cNvPr id="4" name="Footer Placeholder 3">
            <a:extLst>
              <a:ext uri="{FF2B5EF4-FFF2-40B4-BE49-F238E27FC236}">
                <a16:creationId xmlns:a16="http://schemas.microsoft.com/office/drawing/2014/main" id="{CB3FC751-5D43-4D05-B21E-445C84E73AFE}"/>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8576046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AC179-52CF-4298-AAB6-CAF95ACFE7FF}"/>
              </a:ext>
            </a:extLst>
          </p:cNvPr>
          <p:cNvSpPr>
            <a:spLocks noGrp="1"/>
          </p:cNvSpPr>
          <p:nvPr>
            <p:ph type="title"/>
          </p:nvPr>
        </p:nvSpPr>
        <p:spPr/>
        <p:txBody>
          <a:bodyPr/>
          <a:lstStyle/>
          <a:p>
            <a:r>
              <a:rPr lang="en-GB" b="1" i="1" dirty="0">
                <a:highlight>
                  <a:srgbClr val="00FFFF"/>
                </a:highlight>
                <a:latin typeface="Candara" panose="020E0502030303020204" pitchFamily="34" charset="0"/>
              </a:rPr>
              <a:t>Today, we have explored …..</a:t>
            </a:r>
          </a:p>
        </p:txBody>
      </p:sp>
      <p:sp>
        <p:nvSpPr>
          <p:cNvPr id="3" name="Content Placeholder 2">
            <a:extLst>
              <a:ext uri="{FF2B5EF4-FFF2-40B4-BE49-F238E27FC236}">
                <a16:creationId xmlns:a16="http://schemas.microsoft.com/office/drawing/2014/main" id="{59E259BA-FEBE-4BF8-8A12-55248E9700D2}"/>
              </a:ext>
            </a:extLst>
          </p:cNvPr>
          <p:cNvSpPr>
            <a:spLocks noGrp="1"/>
          </p:cNvSpPr>
          <p:nvPr>
            <p:ph idx="1"/>
          </p:nvPr>
        </p:nvSpPr>
        <p:spPr/>
        <p:txBody>
          <a:bodyPr/>
          <a:lstStyle/>
          <a:p>
            <a:pPr marL="514350" indent="-514350">
              <a:buFont typeface="+mj-lt"/>
              <a:buAutoNum type="arabicPeriod"/>
            </a:pPr>
            <a:r>
              <a:rPr lang="en-GB" dirty="0"/>
              <a:t>Explore critical thinking skills to evaluation of information</a:t>
            </a:r>
          </a:p>
          <a:p>
            <a:pPr marL="514350" indent="-514350">
              <a:buFont typeface="+mj-lt"/>
              <a:buAutoNum type="arabicPeriod"/>
            </a:pPr>
            <a:r>
              <a:rPr lang="en-GB" dirty="0"/>
              <a:t>Apply critical thinking skills to problem-solving scenarios</a:t>
            </a:r>
          </a:p>
          <a:p>
            <a:pPr marL="0" indent="0">
              <a:buNone/>
            </a:pPr>
            <a:endParaRPr lang="en-GB" dirty="0"/>
          </a:p>
          <a:p>
            <a:endParaRPr lang="en-GB" dirty="0"/>
          </a:p>
        </p:txBody>
      </p:sp>
      <p:sp>
        <p:nvSpPr>
          <p:cNvPr id="4" name="Footer Placeholder 3">
            <a:extLst>
              <a:ext uri="{FF2B5EF4-FFF2-40B4-BE49-F238E27FC236}">
                <a16:creationId xmlns:a16="http://schemas.microsoft.com/office/drawing/2014/main" id="{A1C60356-00FF-4CBB-844D-83FFA04B6907}"/>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0564139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ACBD6-4970-4706-A9EC-5A551CC09033}"/>
              </a:ext>
            </a:extLst>
          </p:cNvPr>
          <p:cNvSpPr>
            <a:spLocks noGrp="1"/>
          </p:cNvSpPr>
          <p:nvPr>
            <p:ph type="title"/>
          </p:nvPr>
        </p:nvSpPr>
        <p:spPr/>
        <p:txBody>
          <a:bodyPr/>
          <a:lstStyle/>
          <a:p>
            <a:r>
              <a:rPr lang="en-GB" dirty="0"/>
              <a:t>Critical thinking encompasses six vital skills</a:t>
            </a:r>
          </a:p>
        </p:txBody>
      </p:sp>
      <p:sp>
        <p:nvSpPr>
          <p:cNvPr id="3" name="Content Placeholder 2">
            <a:extLst>
              <a:ext uri="{FF2B5EF4-FFF2-40B4-BE49-F238E27FC236}">
                <a16:creationId xmlns:a16="http://schemas.microsoft.com/office/drawing/2014/main" id="{80EC5010-E667-49EB-9AE8-3AC05F9A179B}"/>
              </a:ext>
            </a:extLst>
          </p:cNvPr>
          <p:cNvSpPr>
            <a:spLocks noGrp="1"/>
          </p:cNvSpPr>
          <p:nvPr>
            <p:ph idx="1"/>
          </p:nvPr>
        </p:nvSpPr>
        <p:spPr/>
        <p:txBody>
          <a:bodyPr/>
          <a:lstStyle/>
          <a:p>
            <a:r>
              <a:rPr lang="en-GB" dirty="0">
                <a:hlinkClick r:id="rId2"/>
              </a:rPr>
              <a:t>https://youtu.be/HnJ1bqXUnIM</a:t>
            </a:r>
            <a:endParaRPr lang="en-GB" dirty="0"/>
          </a:p>
          <a:p>
            <a:endParaRPr lang="en-GB" dirty="0"/>
          </a:p>
          <a:p>
            <a:r>
              <a:rPr lang="en-GB" dirty="0"/>
              <a:t>Critical Thinking encompasses six vital skills: problem solving, analysis, creative thinking, interpretation, evaluation, and reasoning.</a:t>
            </a:r>
          </a:p>
          <a:p>
            <a:endParaRPr lang="en-GB" dirty="0"/>
          </a:p>
          <a:p>
            <a:r>
              <a:rPr lang="en-GB" dirty="0">
                <a:hlinkClick r:id="rId3"/>
              </a:rPr>
              <a:t>https://youtu.be/WiSklIGUblo</a:t>
            </a:r>
            <a:endParaRPr lang="en-GB" dirty="0"/>
          </a:p>
          <a:p>
            <a:endParaRPr lang="en-GB" dirty="0"/>
          </a:p>
        </p:txBody>
      </p:sp>
      <p:sp>
        <p:nvSpPr>
          <p:cNvPr id="4" name="Footer Placeholder 3">
            <a:extLst>
              <a:ext uri="{FF2B5EF4-FFF2-40B4-BE49-F238E27FC236}">
                <a16:creationId xmlns:a16="http://schemas.microsoft.com/office/drawing/2014/main" id="{0A5E35CA-4B19-437C-9E06-9CBDBDD1C09D}"/>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77011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EC141-4D10-474C-8CD8-0FDD6A2BB48B}"/>
              </a:ext>
            </a:extLst>
          </p:cNvPr>
          <p:cNvSpPr>
            <a:spLocks noGrp="1"/>
          </p:cNvSpPr>
          <p:nvPr>
            <p:ph type="title"/>
          </p:nvPr>
        </p:nvSpPr>
        <p:spPr/>
        <p:txBody>
          <a:bodyPr/>
          <a:lstStyle/>
          <a:p>
            <a:pPr algn="ctr"/>
            <a:r>
              <a:rPr lang="en-GB" sz="4000" b="1" dirty="0">
                <a:highlight>
                  <a:srgbClr val="00FFFF"/>
                </a:highlight>
                <a:latin typeface="Candara" panose="020E0502030303020204" pitchFamily="34" charset="0"/>
              </a:rPr>
              <a:t>Defining Critical Thinking</a:t>
            </a:r>
            <a:br>
              <a:rPr lang="en-GB" b="1" dirty="0">
                <a:highlight>
                  <a:srgbClr val="FFFF00"/>
                </a:highlight>
                <a:latin typeface="Candara" panose="020E0502030303020204" pitchFamily="34" charset="0"/>
              </a:rPr>
            </a:br>
            <a:endParaRPr lang="en-GB" dirty="0">
              <a:highlight>
                <a:srgbClr val="FFFF00"/>
              </a:highlight>
              <a:latin typeface="Candara" panose="020E0502030303020204" pitchFamily="34" charset="0"/>
            </a:endParaRPr>
          </a:p>
        </p:txBody>
      </p:sp>
      <p:sp>
        <p:nvSpPr>
          <p:cNvPr id="3" name="Content Placeholder 2">
            <a:extLst>
              <a:ext uri="{FF2B5EF4-FFF2-40B4-BE49-F238E27FC236}">
                <a16:creationId xmlns:a16="http://schemas.microsoft.com/office/drawing/2014/main" id="{1C36056B-135D-4C56-BEC0-FF3D2EF40598}"/>
              </a:ext>
            </a:extLst>
          </p:cNvPr>
          <p:cNvSpPr>
            <a:spLocks noGrp="1"/>
          </p:cNvSpPr>
          <p:nvPr>
            <p:ph idx="1"/>
          </p:nvPr>
        </p:nvSpPr>
        <p:spPr>
          <a:xfrm>
            <a:off x="212034" y="1456498"/>
            <a:ext cx="11781183" cy="5030787"/>
          </a:xfrm>
        </p:spPr>
        <p:txBody>
          <a:bodyPr>
            <a:normAutofit/>
          </a:bodyPr>
          <a:lstStyle/>
          <a:p>
            <a:pPr fontAlgn="base"/>
            <a:r>
              <a:rPr lang="en-GB" b="1" dirty="0">
                <a:highlight>
                  <a:srgbClr val="00FFFF"/>
                </a:highlight>
                <a:latin typeface="Tw Cen MT" panose="020B0602020104020603" pitchFamily="34" charset="0"/>
              </a:rPr>
              <a:t>Critical thinking</a:t>
            </a:r>
            <a:r>
              <a:rPr lang="en-GB" dirty="0">
                <a:highlight>
                  <a:srgbClr val="00FFFF"/>
                </a:highlight>
                <a:latin typeface="Tw Cen MT" panose="020B0602020104020603" pitchFamily="34" charset="0"/>
              </a:rPr>
              <a:t> </a:t>
            </a:r>
            <a:r>
              <a:rPr lang="en-GB" dirty="0">
                <a:latin typeface="Tw Cen MT" panose="020B0602020104020603" pitchFamily="34" charset="0"/>
              </a:rPr>
              <a:t>is clear, reasonable, reflective thinking focused on deciding what to believe or do. It means asking probing questions like, “How do we know?” or “Is this true in every case or just in this instance?” It involves being </a:t>
            </a:r>
            <a:r>
              <a:rPr lang="en-GB" dirty="0" err="1">
                <a:latin typeface="Tw Cen MT" panose="020B0602020104020603" pitchFamily="34" charset="0"/>
              </a:rPr>
              <a:t>skeptical</a:t>
            </a:r>
            <a:r>
              <a:rPr lang="en-GB" dirty="0">
                <a:latin typeface="Tw Cen MT" panose="020B0602020104020603" pitchFamily="34" charset="0"/>
              </a:rPr>
              <a:t> and challenging assumptions, rather than simply memorizing facts or blindly accepting what you hear or read. </a:t>
            </a:r>
          </a:p>
          <a:p>
            <a:pPr marL="0" indent="0" fontAlgn="base">
              <a:buNone/>
            </a:pPr>
            <a:endParaRPr lang="en-GB" dirty="0">
              <a:latin typeface="Tw Cen MT" panose="020B0602020104020603" pitchFamily="34" charset="0"/>
            </a:endParaRPr>
          </a:p>
          <a:p>
            <a:pPr fontAlgn="base"/>
            <a:r>
              <a:rPr lang="en-GB" dirty="0">
                <a:highlight>
                  <a:srgbClr val="00FFFF"/>
                </a:highlight>
                <a:latin typeface="Tw Cen MT" panose="020B0602020104020603" pitchFamily="34" charset="0"/>
              </a:rPr>
              <a:t>Thinking comes naturally. </a:t>
            </a:r>
            <a:r>
              <a:rPr lang="en-GB" dirty="0">
                <a:latin typeface="Tw Cen MT" panose="020B0602020104020603" pitchFamily="34" charset="0"/>
              </a:rPr>
              <a:t>You don’t have to make it happen—it just does. But you can make it happen in different ways. For example, you can think positively or negatively. You can think with “heart” and you can think with rational judgment. You can also think strategically and analytically, and mathematically and scientifically. These are a few of multiple ways in which the mind can process thought.</a:t>
            </a:r>
          </a:p>
          <a:p>
            <a:endParaRPr lang="en-GB" dirty="0"/>
          </a:p>
        </p:txBody>
      </p:sp>
      <p:sp>
        <p:nvSpPr>
          <p:cNvPr id="4" name="Footer Placeholder 3">
            <a:extLst>
              <a:ext uri="{FF2B5EF4-FFF2-40B4-BE49-F238E27FC236}">
                <a16:creationId xmlns:a16="http://schemas.microsoft.com/office/drawing/2014/main" id="{683108D5-584E-48FC-9D08-365698B1133B}"/>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0428206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A2FE1B5-165A-404E-93C2-97B343FE5214}"/>
              </a:ext>
            </a:extLst>
          </p:cNvPr>
          <p:cNvSpPr/>
          <p:nvPr/>
        </p:nvSpPr>
        <p:spPr>
          <a:xfrm>
            <a:off x="212034" y="306464"/>
            <a:ext cx="11529391" cy="677108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4400" b="1" i="1" u="none" strike="noStrike" kern="1200" cap="none" spc="0" normalizeH="0" baseline="0" noProof="0" dirty="0">
                <a:ln>
                  <a:noFill/>
                </a:ln>
                <a:effectLst/>
                <a:highlight>
                  <a:srgbClr val="00FFFF"/>
                </a:highlight>
                <a:uLnTx/>
                <a:uFillTx/>
                <a:latin typeface="Candara" panose="020E0502030303020204" pitchFamily="34" charset="0"/>
              </a:rPr>
              <a:t>Reference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200" b="0" i="0" u="none" strike="noStrike" kern="1200" cap="none" spc="0" normalizeH="0" baseline="0" noProof="0" dirty="0">
                <a:ln>
                  <a:noFill/>
                </a:ln>
                <a:solidFill>
                  <a:prstClr val="black"/>
                </a:solidFill>
                <a:effectLst/>
                <a:uLnTx/>
                <a:uFillTx/>
                <a:latin typeface="Tw Cen MT" panose="020B0602020104020603" pitchFamily="34" charset="0"/>
              </a:rPr>
              <a:t>NIHR. (2018). Why Research Matters. Available: </a:t>
            </a:r>
            <a:r>
              <a:rPr kumimoji="0" lang="en-GB" sz="2200" b="0" i="0" u="none" strike="noStrike" kern="1200" cap="none" spc="0" normalizeH="0" baseline="0" noProof="0" dirty="0">
                <a:ln>
                  <a:noFill/>
                </a:ln>
                <a:solidFill>
                  <a:prstClr val="black"/>
                </a:solidFill>
                <a:effectLst/>
                <a:uLnTx/>
                <a:uFillTx/>
                <a:latin typeface="Tw Cen MT" panose="020B0602020104020603" pitchFamily="34" charset="0"/>
                <a:hlinkClick r:id="rId2"/>
              </a:rPr>
              <a:t>https://www.nihr.ac.uk/patients-and-public/why-join-in/why-research-matters.htm</a:t>
            </a:r>
            <a:r>
              <a:rPr kumimoji="0" lang="en-GB" sz="2200" b="0" i="0" u="none" strike="noStrike" kern="1200" cap="none" spc="0" normalizeH="0" baseline="0" noProof="0" dirty="0">
                <a:ln>
                  <a:noFill/>
                </a:ln>
                <a:solidFill>
                  <a:prstClr val="black"/>
                </a:solidFill>
                <a:effectLst/>
                <a:uLnTx/>
                <a:uFillTx/>
                <a:latin typeface="Tw Cen MT" panose="020B0602020104020603" pitchFamily="34" charset="0"/>
              </a:rPr>
              <a:t>. ,Last accessed 07 Feb 2020.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200" b="0" i="0" u="none" strike="noStrike" kern="1200" cap="none" spc="0" normalizeH="0" baseline="0" noProof="0" dirty="0">
                <a:ln>
                  <a:noFill/>
                </a:ln>
                <a:solidFill>
                  <a:prstClr val="black"/>
                </a:solidFill>
                <a:effectLst/>
                <a:uLnTx/>
                <a:uFillTx/>
                <a:latin typeface="Tw Cen MT" panose="020B0602020104020603" pitchFamily="34" charset="0"/>
              </a:rPr>
              <a:t>Skills You Need (2020) Available at: </a:t>
            </a:r>
            <a:r>
              <a:rPr kumimoji="0" lang="en-GB" sz="2200" b="0" i="0" u="none" strike="noStrike" kern="1200" cap="none" spc="0" normalizeH="0" baseline="0" noProof="0" dirty="0">
                <a:ln>
                  <a:noFill/>
                </a:ln>
                <a:solidFill>
                  <a:prstClr val="black"/>
                </a:solidFill>
                <a:effectLst/>
                <a:uLnTx/>
                <a:uFillTx/>
                <a:latin typeface="Tw Cen MT" panose="020B0602020104020603" pitchFamily="34" charset="0"/>
                <a:hlinkClick r:id="rId3"/>
              </a:rPr>
              <a:t>https://www.skillsyouneed.com/learn/literature-review.html</a:t>
            </a:r>
            <a:r>
              <a:rPr kumimoji="0" lang="en-GB" sz="2200" b="0" i="0" u="none" strike="noStrike" kern="1200" cap="none" spc="0" normalizeH="0" baseline="0" noProof="0" dirty="0">
                <a:ln>
                  <a:noFill/>
                </a:ln>
                <a:solidFill>
                  <a:prstClr val="black"/>
                </a:solidFill>
                <a:effectLst/>
                <a:uLnTx/>
                <a:uFillTx/>
                <a:latin typeface="Tw Cen MT" panose="020B0602020104020603" pitchFamily="34" charset="0"/>
              </a:rPr>
              <a:t> [Accessed: 07/02/2020]</a:t>
            </a:r>
          </a:p>
          <a:p>
            <a:r>
              <a:rPr lang="en-GB" sz="1600" dirty="0">
                <a:hlinkClick r:id="rId4"/>
              </a:rPr>
              <a:t>https://courses.lumenlearning.com/suny-basicreadingwriting/chapter/outcome-critical-thinking/</a:t>
            </a:r>
            <a:endParaRPr lang="en-GB" sz="16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200" b="0" i="0" u="none" strike="noStrike" kern="1200" cap="none" spc="0" normalizeH="0" baseline="0" noProof="0" dirty="0">
              <a:ln>
                <a:noFill/>
              </a:ln>
              <a:solidFill>
                <a:prstClr val="black"/>
              </a:solidFill>
              <a:effectLst/>
              <a:uLnTx/>
              <a:uFillTx/>
              <a:latin typeface="Tw Cen MT" panose="020B06020201040206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200" b="0" i="0" u="none" strike="noStrike" kern="1200" cap="none" spc="0" normalizeH="0" baseline="0" noProof="0" dirty="0">
                <a:ln>
                  <a:noFill/>
                </a:ln>
                <a:solidFill>
                  <a:prstClr val="black"/>
                </a:solidFill>
                <a:effectLst/>
                <a:uLnTx/>
                <a:uFillTx/>
                <a:latin typeface="Tw Cen MT" panose="020B0602020104020603" pitchFamily="34" charset="0"/>
              </a:rPr>
              <a:t>Resnick, D. B. (2015) What is Ethics in Research and Why is it Important? Available at: </a:t>
            </a:r>
            <a:r>
              <a:rPr kumimoji="0" lang="en-GB" sz="2200" b="0" i="0" u="none" strike="noStrike" kern="1200" cap="none" spc="0" normalizeH="0" baseline="0" noProof="0" dirty="0">
                <a:ln>
                  <a:noFill/>
                </a:ln>
                <a:solidFill>
                  <a:prstClr val="black"/>
                </a:solidFill>
                <a:effectLst/>
                <a:uLnTx/>
                <a:uFillTx/>
                <a:latin typeface="Tw Cen MT" panose="020B0602020104020603" pitchFamily="34" charset="0"/>
                <a:hlinkClick r:id="rId5"/>
              </a:rPr>
              <a:t>https://www.skillsyouneed.com/learn/research-ethics.html</a:t>
            </a:r>
            <a:r>
              <a:rPr kumimoji="0" lang="en-GB" sz="2200" b="0" i="0" u="none" strike="noStrike" kern="1200" cap="none" spc="0" normalizeH="0" baseline="0" noProof="0" dirty="0">
                <a:ln>
                  <a:noFill/>
                </a:ln>
                <a:solidFill>
                  <a:prstClr val="black"/>
                </a:solidFill>
                <a:effectLst/>
                <a:uLnTx/>
                <a:uFillTx/>
                <a:latin typeface="Tw Cen MT" panose="020B0602020104020603" pitchFamily="34" charset="0"/>
              </a:rPr>
              <a:t>   [Accessed: 08/02/2020]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200" b="0" i="0" u="none" strike="noStrike" kern="1200" cap="none" spc="0" normalizeH="0" baseline="0" noProof="0" dirty="0">
                <a:ln>
                  <a:noFill/>
                </a:ln>
                <a:solidFill>
                  <a:prstClr val="black"/>
                </a:solidFill>
                <a:effectLst/>
                <a:uLnTx/>
                <a:uFillTx/>
                <a:latin typeface="Tw Cen MT" panose="020B0602020104020603" pitchFamily="34" charset="0"/>
                <a:hlinkClick r:id="rId6"/>
              </a:rPr>
              <a:t>https://www.projectguru.in/publications/importance-ethical-considerations-research/</a:t>
            </a:r>
            <a:r>
              <a:rPr kumimoji="0" lang="en-GB" sz="2200" b="0" i="0" u="none" strike="noStrike" kern="1200" cap="none" spc="0" normalizeH="0" baseline="0" noProof="0" dirty="0">
                <a:ln>
                  <a:noFill/>
                </a:ln>
                <a:solidFill>
                  <a:prstClr val="black"/>
                </a:solidFill>
                <a:effectLst/>
                <a:uLnTx/>
                <a:uFillTx/>
                <a:latin typeface="Tw Cen MT" panose="020B0602020104020603" pitchFamily="34" charset="0"/>
              </a:rPr>
              <a:t> </a:t>
            </a:r>
          </a:p>
          <a:p>
            <a:r>
              <a:rPr lang="en-GB" sz="2400" dirty="0">
                <a:hlinkClick r:id="rId7"/>
              </a:rPr>
              <a:t>https://nursing.com/blog/2-examples-used-critical-thinking-care-patient-real-life-nursing-stories/</a:t>
            </a:r>
            <a:endParaRPr lang="en-GB" sz="24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200" b="0" i="0" u="none" strike="noStrike" kern="1200" cap="none" spc="0" normalizeH="0" baseline="0" noProof="0" dirty="0">
              <a:ln>
                <a:noFill/>
              </a:ln>
              <a:solidFill>
                <a:prstClr val="black"/>
              </a:solidFill>
              <a:effectLst/>
              <a:uLnTx/>
              <a:uFillTx/>
              <a:latin typeface="Tw Cen MT" panose="020B06020201040206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altLang="en-US" sz="2200" b="0" i="0" u="none" strike="noStrike" kern="1200" cap="none" spc="0" normalizeH="0" baseline="0" noProof="0" dirty="0" err="1">
                <a:ln>
                  <a:noFill/>
                </a:ln>
                <a:solidFill>
                  <a:prstClr val="black"/>
                </a:solidFill>
                <a:effectLst/>
                <a:uLnTx/>
                <a:uFillTx/>
                <a:latin typeface="Tw Cen MT" panose="020B0602020104020603" pitchFamily="34" charset="0"/>
              </a:rPr>
              <a:t>Gomm</a:t>
            </a:r>
            <a:r>
              <a:rPr kumimoji="0" lang="en-GB" altLang="en-US" sz="2200" b="0" i="0" u="none" strike="noStrike" kern="1200" cap="none" spc="0" normalizeH="0" baseline="0" noProof="0" dirty="0">
                <a:ln>
                  <a:noFill/>
                </a:ln>
                <a:solidFill>
                  <a:prstClr val="black"/>
                </a:solidFill>
                <a:effectLst/>
                <a:uLnTx/>
                <a:uFillTx/>
                <a:latin typeface="Tw Cen MT" panose="020B0602020104020603" pitchFamily="34" charset="0"/>
              </a:rPr>
              <a:t>, R. (2000) ‘Would it work here’ in </a:t>
            </a:r>
            <a:r>
              <a:rPr kumimoji="0" lang="en-GB" altLang="en-US" sz="2200" b="0" i="0" u="none" strike="noStrike" kern="1200" cap="none" spc="0" normalizeH="0" baseline="0" noProof="0" dirty="0" err="1">
                <a:ln>
                  <a:noFill/>
                </a:ln>
                <a:solidFill>
                  <a:prstClr val="black"/>
                </a:solidFill>
                <a:effectLst/>
                <a:uLnTx/>
                <a:uFillTx/>
                <a:latin typeface="Tw Cen MT" panose="020B0602020104020603" pitchFamily="34" charset="0"/>
              </a:rPr>
              <a:t>Gomm</a:t>
            </a:r>
            <a:r>
              <a:rPr kumimoji="0" lang="en-GB" altLang="en-US" sz="2200" b="0" i="0" u="none" strike="noStrike" kern="1200" cap="none" spc="0" normalizeH="0" baseline="0" noProof="0" dirty="0">
                <a:ln>
                  <a:noFill/>
                </a:ln>
                <a:solidFill>
                  <a:prstClr val="black"/>
                </a:solidFill>
                <a:effectLst/>
                <a:uLnTx/>
                <a:uFillTx/>
                <a:latin typeface="Tw Cen MT" panose="020B0602020104020603" pitchFamily="34" charset="0"/>
              </a:rPr>
              <a:t>, R. and Davies, C. (eds) (2000) </a:t>
            </a:r>
            <a:r>
              <a:rPr kumimoji="0" lang="en-GB" altLang="en-US" sz="2200" b="1" i="0" u="none" strike="noStrike" kern="1200" cap="none" spc="0" normalizeH="0" baseline="0" noProof="0" dirty="0">
                <a:ln>
                  <a:noFill/>
                </a:ln>
                <a:solidFill>
                  <a:prstClr val="black"/>
                </a:solidFill>
                <a:effectLst/>
                <a:uLnTx/>
                <a:uFillTx/>
                <a:latin typeface="Tw Cen MT" panose="020B0602020104020603" pitchFamily="34" charset="0"/>
              </a:rPr>
              <a:t>Using Evidence in Health and Social Care</a:t>
            </a:r>
            <a:r>
              <a:rPr kumimoji="0" lang="en-GB" altLang="en-US" sz="2200" b="0" i="0" u="none" strike="noStrike" kern="1200" cap="none" spc="0" normalizeH="0" baseline="0" noProof="0" dirty="0">
                <a:ln>
                  <a:noFill/>
                </a:ln>
                <a:solidFill>
                  <a:prstClr val="black"/>
                </a:solidFill>
                <a:effectLst/>
                <a:uLnTx/>
                <a:uFillTx/>
                <a:latin typeface="Tw Cen MT" panose="020B0602020104020603" pitchFamily="34" charset="0"/>
              </a:rPr>
              <a:t>, London, Sage Publications/Open University.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altLang="en-US" sz="2200" b="0" i="0" u="none" strike="noStrike" kern="1200" cap="none" spc="0" normalizeH="0" baseline="0" noProof="0" dirty="0">
              <a:ln>
                <a:noFill/>
              </a:ln>
              <a:solidFill>
                <a:prstClr val="black"/>
              </a:solidFill>
              <a:effectLst/>
              <a:uLnTx/>
              <a:uFillTx/>
              <a:latin typeface="Tw Cen MT" panose="020B06020201040206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altLang="en-US" sz="2200" b="0" i="0" u="none" strike="noStrike" kern="1200" cap="none" spc="0" normalizeH="0" baseline="0" noProof="0" dirty="0">
                <a:ln>
                  <a:noFill/>
                </a:ln>
                <a:solidFill>
                  <a:prstClr val="black"/>
                </a:solidFill>
                <a:effectLst/>
                <a:uLnTx/>
                <a:uFillTx/>
                <a:latin typeface="Tw Cen MT" panose="020B0602020104020603" pitchFamily="34" charset="0"/>
              </a:rPr>
              <a:t>https://targetjobs.co.uk/careers-advice/skills-and-competencies/300766-problem-solving-the-mark-of-an-independent-employee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Footer Placeholder 2">
            <a:extLst>
              <a:ext uri="{FF2B5EF4-FFF2-40B4-BE49-F238E27FC236}">
                <a16:creationId xmlns:a16="http://schemas.microsoft.com/office/drawing/2014/main" id="{08CF6CD4-939B-4638-8D9F-29D0920B9CAA}"/>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846882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838200" y="18256"/>
            <a:ext cx="10515600" cy="1134684"/>
          </a:xfrm>
        </p:spPr>
        <p:txBody>
          <a:bodyPr/>
          <a:lstStyle/>
          <a:p>
            <a:pPr>
              <a:defRPr/>
            </a:pPr>
            <a:r>
              <a:rPr lang="en-GB" b="1" i="1" dirty="0">
                <a:highlight>
                  <a:srgbClr val="00FFFF"/>
                </a:highlight>
                <a:latin typeface="Candara" panose="020E0502030303020204" pitchFamily="34" charset="0"/>
              </a:rPr>
              <a:t>References</a:t>
            </a:r>
          </a:p>
        </p:txBody>
      </p:sp>
      <p:sp>
        <p:nvSpPr>
          <p:cNvPr id="20483" name="Rectangle 3"/>
          <p:cNvSpPr>
            <a:spLocks noGrp="1" noChangeArrowheads="1"/>
          </p:cNvSpPr>
          <p:nvPr>
            <p:ph idx="1"/>
          </p:nvPr>
        </p:nvSpPr>
        <p:spPr>
          <a:xfrm>
            <a:off x="291547" y="1470990"/>
            <a:ext cx="11529391" cy="5234609"/>
          </a:xfrm>
        </p:spPr>
        <p:txBody>
          <a:bodyPr>
            <a:normAutofit/>
          </a:bodyPr>
          <a:lstStyle/>
          <a:p>
            <a:pPr eaLnBrk="1" hangingPunct="1">
              <a:lnSpc>
                <a:spcPct val="80000"/>
              </a:lnSpc>
            </a:pPr>
            <a:r>
              <a:rPr lang="en-GB" altLang="en-US" sz="2000" dirty="0">
                <a:latin typeface="Tw Cen MT" panose="020B0602020104020603" pitchFamily="34" charset="0"/>
              </a:rPr>
              <a:t>Barnett (1997) in </a:t>
            </a:r>
            <a:r>
              <a:rPr lang="en-GB" altLang="en-US" sz="2000" dirty="0" err="1">
                <a:latin typeface="Tw Cen MT" panose="020B0602020104020603" pitchFamily="34" charset="0"/>
              </a:rPr>
              <a:t>Brechin</a:t>
            </a:r>
            <a:r>
              <a:rPr lang="en-GB" altLang="en-US" sz="2000" dirty="0">
                <a:latin typeface="Tw Cen MT" panose="020B0602020104020603" pitchFamily="34" charset="0"/>
              </a:rPr>
              <a:t>, A. (2000) ‘Introducing critical practice’ in </a:t>
            </a:r>
            <a:r>
              <a:rPr lang="en-GB" altLang="en-US" sz="2000" dirty="0" err="1">
                <a:latin typeface="Tw Cen MT" panose="020B0602020104020603" pitchFamily="34" charset="0"/>
              </a:rPr>
              <a:t>Brechin</a:t>
            </a:r>
            <a:r>
              <a:rPr lang="en-GB" altLang="en-US" sz="2000" dirty="0">
                <a:latin typeface="Tw Cen MT" panose="020B0602020104020603" pitchFamily="34" charset="0"/>
              </a:rPr>
              <a:t>, A., Brown, H. and </a:t>
            </a:r>
            <a:r>
              <a:rPr lang="en-GB" altLang="en-US" sz="2000" dirty="0" err="1">
                <a:latin typeface="Tw Cen MT" panose="020B0602020104020603" pitchFamily="34" charset="0"/>
              </a:rPr>
              <a:t>Eby</a:t>
            </a:r>
            <a:r>
              <a:rPr lang="en-GB" altLang="en-US" sz="2000" dirty="0">
                <a:latin typeface="Tw Cen MT" panose="020B0602020104020603" pitchFamily="34" charset="0"/>
              </a:rPr>
              <a:t>, M. (eds) (2000) </a:t>
            </a:r>
            <a:r>
              <a:rPr lang="en-GB" altLang="en-US" sz="2000" b="1" dirty="0">
                <a:latin typeface="Tw Cen MT" panose="020B0602020104020603" pitchFamily="34" charset="0"/>
              </a:rPr>
              <a:t>Critical Practice in Health and Social Care</a:t>
            </a:r>
            <a:r>
              <a:rPr lang="en-GB" altLang="en-US" sz="2000" dirty="0">
                <a:latin typeface="Tw Cen MT" panose="020B0602020104020603" pitchFamily="34" charset="0"/>
              </a:rPr>
              <a:t>, London, Sage Publications/Open University.</a:t>
            </a:r>
          </a:p>
          <a:p>
            <a:pPr eaLnBrk="1" hangingPunct="1">
              <a:lnSpc>
                <a:spcPct val="80000"/>
              </a:lnSpc>
            </a:pPr>
            <a:r>
              <a:rPr lang="en-GB" altLang="en-US" sz="2000" dirty="0">
                <a:latin typeface="Tw Cen MT" panose="020B0602020104020603" pitchFamily="34" charset="0"/>
              </a:rPr>
              <a:t>Brookes, N. and Barrett, A. (2003) ‘Identifying nurse and health visitor priorities in a PCT using the Delphi technique’, </a:t>
            </a:r>
            <a:r>
              <a:rPr lang="en-GB" altLang="en-US" sz="2000" b="1" dirty="0">
                <a:latin typeface="Tw Cen MT" panose="020B0602020104020603" pitchFamily="34" charset="0"/>
              </a:rPr>
              <a:t>British Journal of Community Nursing</a:t>
            </a:r>
            <a:r>
              <a:rPr lang="en-GB" altLang="en-US" sz="2000" dirty="0">
                <a:latin typeface="Tw Cen MT" panose="020B0602020104020603" pitchFamily="34" charset="0"/>
              </a:rPr>
              <a:t>, Vol.8, No.8, pp. 376-380.</a:t>
            </a:r>
          </a:p>
          <a:p>
            <a:pPr eaLnBrk="1" hangingPunct="1">
              <a:lnSpc>
                <a:spcPct val="80000"/>
              </a:lnSpc>
            </a:pPr>
            <a:r>
              <a:rPr lang="en-GB" altLang="en-US" sz="2000" dirty="0" err="1">
                <a:latin typeface="Tw Cen MT" panose="020B0602020104020603" pitchFamily="34" charset="0"/>
              </a:rPr>
              <a:t>Closs</a:t>
            </a:r>
            <a:r>
              <a:rPr lang="en-GB" altLang="en-US" sz="2000" dirty="0">
                <a:latin typeface="Tw Cen MT" panose="020B0602020104020603" pitchFamily="34" charset="0"/>
              </a:rPr>
              <a:t>, S.J. and Cheater, F.M. (1999) ‘Evidence for nursing practice: a clarification of the issues’, </a:t>
            </a:r>
            <a:r>
              <a:rPr lang="en-GB" altLang="en-US" sz="2000" b="1" dirty="0">
                <a:latin typeface="Tw Cen MT" panose="020B0602020104020603" pitchFamily="34" charset="0"/>
              </a:rPr>
              <a:t>Journal of Advanced Nursing</a:t>
            </a:r>
            <a:r>
              <a:rPr lang="en-GB" altLang="en-US" sz="2000" dirty="0">
                <a:latin typeface="Tw Cen MT" panose="020B0602020104020603" pitchFamily="34" charset="0"/>
              </a:rPr>
              <a:t>, Vol.30, No.1, pp. 10-17.</a:t>
            </a:r>
          </a:p>
          <a:p>
            <a:r>
              <a:rPr lang="en-GB" sz="2000" dirty="0">
                <a:hlinkClick r:id="rId3"/>
              </a:rPr>
              <a:t>https://www.pearson.com/content/dam/one-dot-com/one-dot-com/us/en/higher-ed/en/products-services/course-products/berman-10e-info/pdf/CH10.pdf</a:t>
            </a:r>
            <a:endParaRPr lang="en-GB" sz="2000" dirty="0"/>
          </a:p>
          <a:p>
            <a:r>
              <a:rPr lang="en-GB" sz="2000" dirty="0">
                <a:hlinkClick r:id="rId4"/>
              </a:rPr>
              <a:t>https://www.glassdoor.com/blog/guide/research-skills/#Research_skills_examples</a:t>
            </a:r>
            <a:endParaRPr lang="en-GB" sz="2000" dirty="0"/>
          </a:p>
          <a:p>
            <a:r>
              <a:rPr lang="en-GB" sz="2000" dirty="0"/>
              <a:t>“</a:t>
            </a:r>
            <a:r>
              <a:rPr lang="en-GB" sz="2000" u="sng" dirty="0">
                <a:hlinkClick r:id="rId5"/>
              </a:rPr>
              <a:t>Improving the Effectiveness of the Helping Professions: An Evidence-Based Approach to Practice</a:t>
            </a:r>
            <a:r>
              <a:rPr lang="en-GB" sz="2000" dirty="0"/>
              <a:t>.”</a:t>
            </a:r>
          </a:p>
          <a:p>
            <a:pPr eaLnBrk="1" hangingPunct="1">
              <a:lnSpc>
                <a:spcPct val="80000"/>
              </a:lnSpc>
            </a:pPr>
            <a:r>
              <a:rPr lang="en-GB" altLang="en-US" sz="2000" dirty="0">
                <a:latin typeface="Tw Cen MT" panose="020B0602020104020603" pitchFamily="34" charset="0"/>
              </a:rPr>
              <a:t>Needham, G. (2000) ‘Research and practice: making a difference’ in </a:t>
            </a:r>
            <a:r>
              <a:rPr lang="en-GB" altLang="en-US" sz="2000" dirty="0" err="1">
                <a:latin typeface="Tw Cen MT" panose="020B0602020104020603" pitchFamily="34" charset="0"/>
              </a:rPr>
              <a:t>Gomm</a:t>
            </a:r>
            <a:r>
              <a:rPr lang="en-GB" altLang="en-US" sz="2000" dirty="0">
                <a:latin typeface="Tw Cen MT" panose="020B0602020104020603" pitchFamily="34" charset="0"/>
              </a:rPr>
              <a:t>, R. and Davies, C. (eds) (2000) </a:t>
            </a:r>
            <a:r>
              <a:rPr lang="en-GB" altLang="en-US" sz="2000" b="1" dirty="0">
                <a:latin typeface="Tw Cen MT" panose="020B0602020104020603" pitchFamily="34" charset="0"/>
              </a:rPr>
              <a:t>Using Evidence in Health and Social Care</a:t>
            </a:r>
            <a:r>
              <a:rPr lang="en-GB" altLang="en-US" sz="2000" dirty="0">
                <a:latin typeface="Tw Cen MT" panose="020B0602020104020603" pitchFamily="34" charset="0"/>
              </a:rPr>
              <a:t>, London, Sage Publications/Open University.</a:t>
            </a:r>
          </a:p>
          <a:p>
            <a:pPr>
              <a:lnSpc>
                <a:spcPct val="80000"/>
              </a:lnSpc>
            </a:pPr>
            <a:r>
              <a:rPr lang="en-GB" sz="2000" dirty="0">
                <a:latin typeface="Tw Cen MT" panose="020B0602020104020603" pitchFamily="34" charset="0"/>
                <a:hlinkClick r:id="rId6"/>
              </a:rPr>
              <a:t>https://www.bing.com/videos/search?q=evidence+based+practice+in+health&amp;&amp;view=detail&amp;mid=B40B228DE6130896C17BB40B228DE6130896C17B&amp;&amp;FORM=VRDGAR</a:t>
            </a:r>
            <a:r>
              <a:rPr lang="en-GB" sz="2000" dirty="0">
                <a:latin typeface="Tw Cen MT" panose="020B0602020104020603" pitchFamily="34" charset="0"/>
              </a:rPr>
              <a:t> </a:t>
            </a:r>
          </a:p>
          <a:p>
            <a:pPr eaLnBrk="1" hangingPunct="1">
              <a:lnSpc>
                <a:spcPct val="80000"/>
              </a:lnSpc>
            </a:pPr>
            <a:endParaRPr lang="en-GB" altLang="en-US" sz="1400" dirty="0"/>
          </a:p>
        </p:txBody>
      </p:sp>
      <p:sp>
        <p:nvSpPr>
          <p:cNvPr id="2" name="Footer Placeholder 1">
            <a:extLst>
              <a:ext uri="{FF2B5EF4-FFF2-40B4-BE49-F238E27FC236}">
                <a16:creationId xmlns:a16="http://schemas.microsoft.com/office/drawing/2014/main" id="{79D28F77-2E85-45F7-807C-475289957045}"/>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5211588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062CA-D7BF-472C-B283-B22219C59912}"/>
              </a:ext>
            </a:extLst>
          </p:cNvPr>
          <p:cNvSpPr>
            <a:spLocks noGrp="1"/>
          </p:cNvSpPr>
          <p:nvPr>
            <p:ph type="title"/>
          </p:nvPr>
        </p:nvSpPr>
        <p:spPr/>
        <p:txBody>
          <a:bodyPr/>
          <a:lstStyle/>
          <a:p>
            <a:r>
              <a:rPr lang="en-GB" sz="4400" b="1" i="1" dirty="0">
                <a:highlight>
                  <a:srgbClr val="00FFFF"/>
                </a:highlight>
                <a:latin typeface="Candara" panose="020E0502030303020204" pitchFamily="34" charset="0"/>
              </a:rPr>
              <a:t>C</a:t>
            </a:r>
            <a:r>
              <a:rPr lang="en-GB" sz="4400" b="1" i="1" dirty="0">
                <a:effectLst/>
                <a:highlight>
                  <a:srgbClr val="00FFFF"/>
                </a:highlight>
                <a:latin typeface="Candara" panose="020E0502030303020204" pitchFamily="34" charset="0"/>
              </a:rPr>
              <a:t>ritical thinking Skills</a:t>
            </a:r>
            <a:endParaRPr lang="en-GB" dirty="0"/>
          </a:p>
        </p:txBody>
      </p:sp>
      <p:sp>
        <p:nvSpPr>
          <p:cNvPr id="3" name="Content Placeholder 2">
            <a:extLst>
              <a:ext uri="{FF2B5EF4-FFF2-40B4-BE49-F238E27FC236}">
                <a16:creationId xmlns:a16="http://schemas.microsoft.com/office/drawing/2014/main" id="{8FB2B04C-0B8A-48EA-9071-C573420DF416}"/>
              </a:ext>
            </a:extLst>
          </p:cNvPr>
          <p:cNvSpPr>
            <a:spLocks noGrp="1"/>
          </p:cNvSpPr>
          <p:nvPr>
            <p:ph idx="1"/>
          </p:nvPr>
        </p:nvSpPr>
        <p:spPr/>
        <p:txBody>
          <a:bodyPr/>
          <a:lstStyle/>
          <a:p>
            <a:pPr algn="l" fontAlgn="base">
              <a:buFont typeface="Arial" panose="020B0604020202020204" pitchFamily="34" charset="0"/>
              <a:buChar char="•"/>
            </a:pPr>
            <a:r>
              <a:rPr lang="en-GB" b="0" i="0" dirty="0">
                <a:solidFill>
                  <a:srgbClr val="404040"/>
                </a:solidFill>
                <a:effectLst/>
                <a:latin typeface="inherit"/>
              </a:rPr>
              <a:t>Open-mindedness</a:t>
            </a:r>
          </a:p>
          <a:p>
            <a:pPr algn="l" fontAlgn="base">
              <a:buFont typeface="Arial" panose="020B0604020202020204" pitchFamily="34" charset="0"/>
              <a:buChar char="•"/>
            </a:pPr>
            <a:r>
              <a:rPr lang="en-GB" b="0" i="0" dirty="0">
                <a:solidFill>
                  <a:srgbClr val="404040"/>
                </a:solidFill>
                <a:effectLst/>
                <a:latin typeface="inherit"/>
              </a:rPr>
              <a:t>Inference</a:t>
            </a:r>
          </a:p>
          <a:p>
            <a:pPr algn="l" fontAlgn="base">
              <a:buFont typeface="Arial" panose="020B0604020202020204" pitchFamily="34" charset="0"/>
              <a:buChar char="•"/>
            </a:pPr>
            <a:r>
              <a:rPr lang="en-GB" b="0" i="0" dirty="0">
                <a:solidFill>
                  <a:srgbClr val="404040"/>
                </a:solidFill>
                <a:effectLst/>
                <a:latin typeface="inherit"/>
              </a:rPr>
              <a:t>Analysis</a:t>
            </a:r>
          </a:p>
          <a:p>
            <a:pPr algn="l" fontAlgn="base">
              <a:buFont typeface="Arial" panose="020B0604020202020204" pitchFamily="34" charset="0"/>
              <a:buChar char="•"/>
            </a:pPr>
            <a:r>
              <a:rPr lang="en-GB" b="0" i="0" dirty="0">
                <a:solidFill>
                  <a:srgbClr val="404040"/>
                </a:solidFill>
                <a:effectLst/>
                <a:latin typeface="inherit"/>
              </a:rPr>
              <a:t>Evaluation</a:t>
            </a:r>
          </a:p>
          <a:p>
            <a:pPr algn="l" fontAlgn="base">
              <a:buFont typeface="Arial" panose="020B0604020202020204" pitchFamily="34" charset="0"/>
              <a:buChar char="•"/>
            </a:pPr>
            <a:r>
              <a:rPr lang="en-GB" b="0" i="0" dirty="0">
                <a:solidFill>
                  <a:srgbClr val="404040"/>
                </a:solidFill>
                <a:effectLst/>
                <a:latin typeface="inherit"/>
              </a:rPr>
              <a:t>Interpretation</a:t>
            </a:r>
          </a:p>
          <a:p>
            <a:pPr algn="l" fontAlgn="base">
              <a:buFont typeface="Arial" panose="020B0604020202020204" pitchFamily="34" charset="0"/>
              <a:buChar char="•"/>
            </a:pPr>
            <a:r>
              <a:rPr lang="en-GB" b="0" i="0" dirty="0">
                <a:solidFill>
                  <a:srgbClr val="404040"/>
                </a:solidFill>
                <a:effectLst/>
                <a:latin typeface="inherit"/>
              </a:rPr>
              <a:t>Observation</a:t>
            </a:r>
          </a:p>
          <a:p>
            <a:endParaRPr lang="en-GB" dirty="0"/>
          </a:p>
        </p:txBody>
      </p:sp>
      <p:sp>
        <p:nvSpPr>
          <p:cNvPr id="4" name="Footer Placeholder 3">
            <a:extLst>
              <a:ext uri="{FF2B5EF4-FFF2-40B4-BE49-F238E27FC236}">
                <a16:creationId xmlns:a16="http://schemas.microsoft.com/office/drawing/2014/main" id="{7A2072A6-0402-4740-AD5F-8B751C7E1FD2}"/>
              </a:ext>
            </a:extLst>
          </p:cNvPr>
          <p:cNvSpPr>
            <a:spLocks noGrp="1"/>
          </p:cNvSpPr>
          <p:nvPr>
            <p:ph type="ftr" sz="quarter" idx="11"/>
          </p:nvPr>
        </p:nvSpPr>
        <p:spPr/>
        <p:txBody>
          <a:bodyPr/>
          <a:lstStyle/>
          <a:p>
            <a:r>
              <a:rPr lang="en-GB" dirty="0"/>
              <a:t>Created by Tayo Alebiosu</a:t>
            </a:r>
          </a:p>
        </p:txBody>
      </p:sp>
    </p:spTree>
    <p:extLst>
      <p:ext uri="{BB962C8B-B14F-4D97-AF65-F5344CB8AC3E}">
        <p14:creationId xmlns:p14="http://schemas.microsoft.com/office/powerpoint/2010/main" val="818898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4C4B5-51D5-4DFE-98DC-E2B6CDB2CB9E}"/>
              </a:ext>
            </a:extLst>
          </p:cNvPr>
          <p:cNvSpPr>
            <a:spLocks noGrp="1"/>
          </p:cNvSpPr>
          <p:nvPr>
            <p:ph type="title"/>
          </p:nvPr>
        </p:nvSpPr>
        <p:spPr>
          <a:xfrm>
            <a:off x="838200" y="365125"/>
            <a:ext cx="10028583" cy="1013101"/>
          </a:xfrm>
        </p:spPr>
        <p:txBody>
          <a:bodyPr>
            <a:normAutofit fontScale="90000"/>
          </a:bodyPr>
          <a:lstStyle/>
          <a:p>
            <a:pPr algn="ctr"/>
            <a:r>
              <a:rPr lang="en-GB" sz="3600" b="1" i="1" cap="all" dirty="0">
                <a:highlight>
                  <a:srgbClr val="00FFFF"/>
                </a:highlight>
                <a:latin typeface="Candara" panose="020E0502030303020204" pitchFamily="34" charset="0"/>
              </a:rPr>
              <a:t>“THINKING CRITICALLY AND CREATIVELY”</a:t>
            </a:r>
            <a:br>
              <a:rPr lang="en-GB" sz="3600" b="1" i="1" cap="all" dirty="0">
                <a:highlight>
                  <a:srgbClr val="00FFFF"/>
                </a:highlight>
                <a:latin typeface="Candara" panose="020E0502030303020204" pitchFamily="34" charset="0"/>
              </a:rPr>
            </a:br>
            <a:endParaRPr lang="en-GB" sz="3600" i="1" dirty="0">
              <a:highlight>
                <a:srgbClr val="00FFFF"/>
              </a:highlight>
              <a:latin typeface="Candara" panose="020E0502030303020204" pitchFamily="34" charset="0"/>
            </a:endParaRPr>
          </a:p>
        </p:txBody>
      </p:sp>
      <p:sp>
        <p:nvSpPr>
          <p:cNvPr id="3" name="Content Placeholder 2">
            <a:extLst>
              <a:ext uri="{FF2B5EF4-FFF2-40B4-BE49-F238E27FC236}">
                <a16:creationId xmlns:a16="http://schemas.microsoft.com/office/drawing/2014/main" id="{2528B250-12B8-492A-905D-8DD5DBE687C0}"/>
              </a:ext>
            </a:extLst>
          </p:cNvPr>
          <p:cNvSpPr>
            <a:spLocks noGrp="1"/>
          </p:cNvSpPr>
          <p:nvPr>
            <p:ph idx="1"/>
          </p:nvPr>
        </p:nvSpPr>
        <p:spPr>
          <a:xfrm>
            <a:off x="437321" y="1497496"/>
            <a:ext cx="11343861" cy="4995379"/>
          </a:xfrm>
        </p:spPr>
        <p:txBody>
          <a:bodyPr>
            <a:normAutofit/>
          </a:bodyPr>
          <a:lstStyle/>
          <a:p>
            <a:pPr fontAlgn="base"/>
            <a:r>
              <a:rPr lang="en-GB" dirty="0">
                <a:latin typeface="Tw Cen MT" panose="020B0602020104020603" pitchFamily="34" charset="0"/>
              </a:rPr>
              <a:t>Critical thinking skills are perhaps the most fundamental skills involved in making judgments and solving problems. You use them every day, and you can continue improving them.</a:t>
            </a:r>
          </a:p>
          <a:p>
            <a:pPr marL="0" indent="0" fontAlgn="base">
              <a:buNone/>
            </a:pPr>
            <a:endParaRPr lang="en-GB" dirty="0">
              <a:latin typeface="Tw Cen MT" panose="020B0602020104020603" pitchFamily="34" charset="0"/>
            </a:endParaRPr>
          </a:p>
          <a:p>
            <a:pPr fontAlgn="base"/>
            <a:r>
              <a:rPr lang="en-GB" dirty="0">
                <a:latin typeface="Tw Cen MT" panose="020B0602020104020603" pitchFamily="34" charset="0"/>
              </a:rPr>
              <a:t>The ability to think critically about a matter—</a:t>
            </a:r>
            <a:r>
              <a:rPr lang="en-GB" dirty="0">
                <a:highlight>
                  <a:srgbClr val="FF00FF"/>
                </a:highlight>
                <a:latin typeface="Tw Cen MT" panose="020B0602020104020603" pitchFamily="34" charset="0"/>
              </a:rPr>
              <a:t>to </a:t>
            </a:r>
            <a:r>
              <a:rPr lang="en-GB" dirty="0" err="1">
                <a:highlight>
                  <a:srgbClr val="FF00FF"/>
                </a:highlight>
                <a:latin typeface="Tw Cen MT" panose="020B0602020104020603" pitchFamily="34" charset="0"/>
              </a:rPr>
              <a:t>analyze</a:t>
            </a:r>
            <a:r>
              <a:rPr lang="en-GB" dirty="0">
                <a:highlight>
                  <a:srgbClr val="FF00FF"/>
                </a:highlight>
                <a:latin typeface="Tw Cen MT" panose="020B0602020104020603" pitchFamily="34" charset="0"/>
              </a:rPr>
              <a:t> a question, situation, or problem down to its most basic parts</a:t>
            </a:r>
            <a:r>
              <a:rPr lang="en-GB" dirty="0">
                <a:latin typeface="Tw Cen MT" panose="020B0602020104020603" pitchFamily="34" charset="0"/>
              </a:rPr>
              <a:t>—is what helps us evaluate the accuracy and truthfulness of statements, claims, and information we read and hear. It is the sharp knife that, when honed, separates fact from fiction, honesty from lies, and the accurate from the misleading. </a:t>
            </a:r>
          </a:p>
          <a:p>
            <a:pPr fontAlgn="base"/>
            <a:endParaRPr lang="en-GB" dirty="0">
              <a:latin typeface="Tw Cen MT" panose="020B0602020104020603" pitchFamily="34" charset="0"/>
            </a:endParaRPr>
          </a:p>
          <a:p>
            <a:pPr fontAlgn="base"/>
            <a:r>
              <a:rPr lang="en-GB" dirty="0">
                <a:latin typeface="Tw Cen MT" panose="020B0602020104020603" pitchFamily="34" charset="0"/>
              </a:rPr>
              <a:t>We all use this skill to one degree or another almost every day. </a:t>
            </a:r>
            <a:endParaRPr lang="en-GB" dirty="0"/>
          </a:p>
        </p:txBody>
      </p:sp>
      <p:sp>
        <p:nvSpPr>
          <p:cNvPr id="4" name="Footer Placeholder 3">
            <a:extLst>
              <a:ext uri="{FF2B5EF4-FFF2-40B4-BE49-F238E27FC236}">
                <a16:creationId xmlns:a16="http://schemas.microsoft.com/office/drawing/2014/main" id="{8E3D00AE-0EC5-443D-B2FA-CE7C390316A8}"/>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393062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A0BFCC3-4745-4859-8769-8123FFE52D4C}"/>
              </a:ext>
            </a:extLst>
          </p:cNvPr>
          <p:cNvSpPr>
            <a:spLocks noGrp="1"/>
          </p:cNvSpPr>
          <p:nvPr>
            <p:ph type="ftr" sz="quarter" idx="11"/>
          </p:nvPr>
        </p:nvSpPr>
        <p:spPr/>
        <p:txBody>
          <a:bodyPr/>
          <a:lstStyle/>
          <a:p>
            <a:r>
              <a:rPr lang="en-GB"/>
              <a:t>Created by Tayo Alebiosu</a:t>
            </a:r>
          </a:p>
        </p:txBody>
      </p:sp>
      <p:pic>
        <p:nvPicPr>
          <p:cNvPr id="1026" name="Picture 2">
            <a:extLst>
              <a:ext uri="{FF2B5EF4-FFF2-40B4-BE49-F238E27FC236}">
                <a16:creationId xmlns:a16="http://schemas.microsoft.com/office/drawing/2014/main" id="{D96FCCC4-44EA-456D-B06A-50B211DB218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1119" y="227648"/>
            <a:ext cx="1078992" cy="115214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C1405BE-158A-4274-A799-F2FF4CE0C090}"/>
              </a:ext>
            </a:extLst>
          </p:cNvPr>
          <p:cNvSpPr txBox="1"/>
          <p:nvPr/>
        </p:nvSpPr>
        <p:spPr>
          <a:xfrm>
            <a:off x="1987826" y="834888"/>
            <a:ext cx="8242852" cy="3970318"/>
          </a:xfrm>
          <a:prstGeom prst="rect">
            <a:avLst/>
          </a:prstGeom>
          <a:noFill/>
        </p:spPr>
        <p:txBody>
          <a:bodyPr wrap="square">
            <a:spAutoFit/>
          </a:bodyPr>
          <a:lstStyle/>
          <a:p>
            <a:pPr algn="l"/>
            <a:r>
              <a:rPr lang="en-GB" b="0" i="0" dirty="0">
                <a:solidFill>
                  <a:srgbClr val="333333"/>
                </a:solidFill>
                <a:effectLst/>
                <a:latin typeface="Arial" panose="020B0604020202020204" pitchFamily="34" charset="0"/>
              </a:rPr>
              <a:t>Critical thinking is a mental process of questioning and evaluating what you read, hear, and see (Palgrave, n.d.). Being able to question or doubt ideas or arguments and not accept them at face value is part of the process. You will need to demonstrate the ability to think critically by:</a:t>
            </a:r>
          </a:p>
          <a:p>
            <a:pPr algn="l"/>
            <a:r>
              <a:rPr lang="en-GB" b="0" i="0" dirty="0">
                <a:solidFill>
                  <a:srgbClr val="333333"/>
                </a:solidFill>
                <a:effectLst/>
                <a:latin typeface="Arial" panose="020B0604020202020204" pitchFamily="34" charset="0"/>
              </a:rPr>
              <a:t>    </a:t>
            </a:r>
          </a:p>
          <a:p>
            <a:pPr algn="l">
              <a:buFont typeface="Arial" panose="020B0604020202020204" pitchFamily="34" charset="0"/>
              <a:buChar char="•"/>
            </a:pPr>
            <a:r>
              <a:rPr lang="en-GB" b="1" i="0" dirty="0">
                <a:solidFill>
                  <a:srgbClr val="333333"/>
                </a:solidFill>
                <a:effectLst/>
                <a:latin typeface="Arial" panose="020B0604020202020204" pitchFamily="34" charset="0"/>
              </a:rPr>
              <a:t>analysing</a:t>
            </a:r>
            <a:r>
              <a:rPr lang="en-GB" b="0" i="0" dirty="0">
                <a:solidFill>
                  <a:srgbClr val="333333"/>
                </a:solidFill>
                <a:effectLst/>
                <a:latin typeface="Arial" panose="020B0604020202020204" pitchFamily="34" charset="0"/>
              </a:rPr>
              <a:t> – breaking information down and drawing together your own judgements of the evidence, then synthesising or recombining it in different ways and explaining how parts fit into a whole</a:t>
            </a:r>
          </a:p>
          <a:p>
            <a:pPr algn="l">
              <a:buFont typeface="Arial" panose="020B0604020202020204" pitchFamily="34" charset="0"/>
              <a:buChar char="•"/>
            </a:pPr>
            <a:r>
              <a:rPr lang="en-GB" b="1" i="0" dirty="0">
                <a:solidFill>
                  <a:srgbClr val="333333"/>
                </a:solidFill>
                <a:effectLst/>
                <a:latin typeface="Arial" panose="020B0604020202020204" pitchFamily="34" charset="0"/>
              </a:rPr>
              <a:t>interpreting</a:t>
            </a:r>
            <a:r>
              <a:rPr lang="en-GB" b="0" i="0" dirty="0">
                <a:solidFill>
                  <a:srgbClr val="333333"/>
                </a:solidFill>
                <a:effectLst/>
                <a:latin typeface="Arial" panose="020B0604020202020204" pitchFamily="34" charset="0"/>
              </a:rPr>
              <a:t> – the ability to understand information, look at trends and patterns, identify repetition, and note the finer details which may help you clarify its meaning</a:t>
            </a:r>
          </a:p>
          <a:p>
            <a:pPr algn="l">
              <a:buFont typeface="Arial" panose="020B0604020202020204" pitchFamily="34" charset="0"/>
              <a:buChar char="•"/>
            </a:pPr>
            <a:r>
              <a:rPr lang="en-GB" b="1" i="0" dirty="0">
                <a:solidFill>
                  <a:srgbClr val="333333"/>
                </a:solidFill>
                <a:effectLst/>
                <a:latin typeface="Arial" panose="020B0604020202020204" pitchFamily="34" charset="0"/>
              </a:rPr>
              <a:t>reasoning</a:t>
            </a:r>
            <a:r>
              <a:rPr lang="en-GB" b="0" i="0" dirty="0">
                <a:solidFill>
                  <a:srgbClr val="333333"/>
                </a:solidFill>
                <a:effectLst/>
                <a:latin typeface="Arial" panose="020B0604020202020204" pitchFamily="34" charset="0"/>
              </a:rPr>
              <a:t> – using a logical process to build an argument</a:t>
            </a:r>
          </a:p>
          <a:p>
            <a:pPr algn="l">
              <a:buFont typeface="Arial" panose="020B0604020202020204" pitchFamily="34" charset="0"/>
              <a:buChar char="•"/>
            </a:pPr>
            <a:r>
              <a:rPr lang="en-GB" b="1" i="0" dirty="0">
                <a:solidFill>
                  <a:srgbClr val="333333"/>
                </a:solidFill>
                <a:effectLst/>
                <a:latin typeface="Arial" panose="020B0604020202020204" pitchFamily="34" charset="0"/>
              </a:rPr>
              <a:t>evaluating</a:t>
            </a:r>
            <a:r>
              <a:rPr lang="en-GB" b="0" i="0" dirty="0">
                <a:solidFill>
                  <a:srgbClr val="333333"/>
                </a:solidFill>
                <a:effectLst/>
                <a:latin typeface="Arial" panose="020B0604020202020204" pitchFamily="34" charset="0"/>
              </a:rPr>
              <a:t> – judging the strength of an argument and ensuring that it is well supported</a:t>
            </a:r>
          </a:p>
        </p:txBody>
      </p:sp>
    </p:spTree>
    <p:extLst>
      <p:ext uri="{BB962C8B-B14F-4D97-AF65-F5344CB8AC3E}">
        <p14:creationId xmlns:p14="http://schemas.microsoft.com/office/powerpoint/2010/main" val="3340969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5AC2D-000C-4993-92E5-AFB3C918AC99}"/>
              </a:ext>
            </a:extLst>
          </p:cNvPr>
          <p:cNvSpPr>
            <a:spLocks noGrp="1"/>
          </p:cNvSpPr>
          <p:nvPr>
            <p:ph type="title"/>
          </p:nvPr>
        </p:nvSpPr>
        <p:spPr/>
        <p:txBody>
          <a:bodyPr/>
          <a:lstStyle/>
          <a:p>
            <a:r>
              <a:rPr lang="en-GB" b="0" i="0" dirty="0">
                <a:solidFill>
                  <a:srgbClr val="333333"/>
                </a:solidFill>
                <a:effectLst/>
                <a:latin typeface="Arial" panose="020B0604020202020204" pitchFamily="34" charset="0"/>
              </a:rPr>
              <a:t>This process involves:</a:t>
            </a:r>
            <a:br>
              <a:rPr lang="en-GB" b="0" i="0" dirty="0">
                <a:solidFill>
                  <a:srgbClr val="333333"/>
                </a:solidFill>
                <a:effectLst/>
                <a:latin typeface="Arial" panose="020B0604020202020204" pitchFamily="34" charset="0"/>
              </a:rPr>
            </a:br>
            <a:endParaRPr lang="en-GB" dirty="0"/>
          </a:p>
        </p:txBody>
      </p:sp>
      <p:sp>
        <p:nvSpPr>
          <p:cNvPr id="3" name="Content Placeholder 2">
            <a:extLst>
              <a:ext uri="{FF2B5EF4-FFF2-40B4-BE49-F238E27FC236}">
                <a16:creationId xmlns:a16="http://schemas.microsoft.com/office/drawing/2014/main" id="{56ADB70E-23AD-4DB5-91F4-92BDA3DE1F17}"/>
              </a:ext>
            </a:extLst>
          </p:cNvPr>
          <p:cNvSpPr>
            <a:spLocks noGrp="1"/>
          </p:cNvSpPr>
          <p:nvPr>
            <p:ph idx="1"/>
          </p:nvPr>
        </p:nvSpPr>
        <p:spPr/>
        <p:txBody>
          <a:bodyPr>
            <a:normAutofit fontScale="92500" lnSpcReduction="10000"/>
          </a:bodyPr>
          <a:lstStyle/>
          <a:p>
            <a:pPr algn="l">
              <a:buFont typeface="Arial" panose="020B0604020202020204" pitchFamily="34" charset="0"/>
              <a:buChar char="•"/>
            </a:pPr>
            <a:r>
              <a:rPr lang="en-GB" b="1" i="0" dirty="0">
                <a:solidFill>
                  <a:srgbClr val="333333"/>
                </a:solidFill>
                <a:effectLst/>
                <a:latin typeface="Arial" panose="020B0604020202020204" pitchFamily="34" charset="0"/>
              </a:rPr>
              <a:t>critical reading</a:t>
            </a:r>
            <a:r>
              <a:rPr lang="en-GB" b="0" i="0" dirty="0">
                <a:solidFill>
                  <a:srgbClr val="333333"/>
                </a:solidFill>
                <a:effectLst/>
                <a:latin typeface="Arial" panose="020B0604020202020204" pitchFamily="34" charset="0"/>
              </a:rPr>
              <a:t> – questioning the information and arguments in the text</a:t>
            </a:r>
          </a:p>
          <a:p>
            <a:pPr algn="l">
              <a:buFont typeface="Arial" panose="020B0604020202020204" pitchFamily="34" charset="0"/>
              <a:buChar char="•"/>
            </a:pPr>
            <a:r>
              <a:rPr lang="en-GB" b="1" i="0" dirty="0">
                <a:solidFill>
                  <a:srgbClr val="333333"/>
                </a:solidFill>
                <a:effectLst/>
                <a:latin typeface="Arial" panose="020B0604020202020204" pitchFamily="34" charset="0"/>
              </a:rPr>
              <a:t>critical reflection</a:t>
            </a:r>
            <a:r>
              <a:rPr lang="en-GB" b="0" i="0" dirty="0">
                <a:solidFill>
                  <a:srgbClr val="333333"/>
                </a:solidFill>
                <a:effectLst/>
                <a:latin typeface="Arial" panose="020B0604020202020204" pitchFamily="34" charset="0"/>
              </a:rPr>
              <a:t> – deepening your learning by focusing on your experiences to help you clarify your thinking</a:t>
            </a:r>
          </a:p>
          <a:p>
            <a:pPr algn="l">
              <a:buFont typeface="Arial" panose="020B0604020202020204" pitchFamily="34" charset="0"/>
              <a:buChar char="•"/>
            </a:pPr>
            <a:r>
              <a:rPr lang="en-GB" b="1" i="0" dirty="0">
                <a:solidFill>
                  <a:srgbClr val="333333"/>
                </a:solidFill>
                <a:effectLst/>
                <a:latin typeface="Arial" panose="020B0604020202020204" pitchFamily="34" charset="0"/>
              </a:rPr>
              <a:t>reasoning</a:t>
            </a:r>
            <a:r>
              <a:rPr lang="en-GB" b="0" i="0" dirty="0">
                <a:solidFill>
                  <a:srgbClr val="333333"/>
                </a:solidFill>
                <a:effectLst/>
                <a:latin typeface="Arial" panose="020B0604020202020204" pitchFamily="34" charset="0"/>
              </a:rPr>
              <a:t> – developing a line of reasoning to reach a conclusion</a:t>
            </a:r>
          </a:p>
          <a:p>
            <a:pPr algn="l">
              <a:buFont typeface="Arial" panose="020B0604020202020204" pitchFamily="34" charset="0"/>
              <a:buChar char="•"/>
            </a:pPr>
            <a:r>
              <a:rPr lang="en-GB" b="1" i="0" dirty="0">
                <a:solidFill>
                  <a:srgbClr val="333333"/>
                </a:solidFill>
                <a:effectLst/>
                <a:latin typeface="Arial" panose="020B0604020202020204" pitchFamily="34" charset="0"/>
              </a:rPr>
              <a:t>critical writing</a:t>
            </a:r>
            <a:r>
              <a:rPr lang="en-GB" b="0" i="0" dirty="0">
                <a:solidFill>
                  <a:srgbClr val="333333"/>
                </a:solidFill>
                <a:effectLst/>
                <a:latin typeface="Arial" panose="020B0604020202020204" pitchFamily="34" charset="0"/>
              </a:rPr>
              <a:t> – supporting your argument, be clear, well-structured and well-referenced</a:t>
            </a:r>
          </a:p>
          <a:p>
            <a:pPr algn="l"/>
            <a:r>
              <a:rPr lang="en-GB" b="0" i="0" dirty="0">
                <a:solidFill>
                  <a:srgbClr val="333333"/>
                </a:solidFill>
                <a:effectLst/>
                <a:latin typeface="Arial" panose="020B0604020202020204" pitchFamily="34" charset="0"/>
              </a:rPr>
              <a:t>You can use the learning cycle and the six questions (5W + 1H system) to trigger your critical thinking.</a:t>
            </a:r>
          </a:p>
          <a:p>
            <a:pPr algn="l"/>
            <a:r>
              <a:rPr lang="en-GB" b="0" i="0" dirty="0">
                <a:solidFill>
                  <a:srgbClr val="000000"/>
                </a:solidFill>
                <a:effectLst/>
                <a:latin typeface="Arial" panose="020B0604020202020204" pitchFamily="34" charset="0"/>
              </a:rPr>
              <a:t>Think about the six questions: What, Who, When, Where, Why, and How, as demonstrated in the table below.</a:t>
            </a:r>
            <a:endParaRPr lang="en-GB" b="0" i="0" dirty="0">
              <a:solidFill>
                <a:srgbClr val="333333"/>
              </a:solidFill>
              <a:effectLst/>
              <a:latin typeface="Arial" panose="020B0604020202020204" pitchFamily="34" charset="0"/>
            </a:endParaRPr>
          </a:p>
          <a:p>
            <a:endParaRPr lang="en-GB" dirty="0"/>
          </a:p>
        </p:txBody>
      </p:sp>
      <p:sp>
        <p:nvSpPr>
          <p:cNvPr id="4" name="Footer Placeholder 3">
            <a:extLst>
              <a:ext uri="{FF2B5EF4-FFF2-40B4-BE49-F238E27FC236}">
                <a16:creationId xmlns:a16="http://schemas.microsoft.com/office/drawing/2014/main" id="{18543F19-9B75-4ED3-83B1-46A58D18E7B8}"/>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244040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D9C35C-86A8-4349-9004-4C73E65BB9F3}"/>
              </a:ext>
            </a:extLst>
          </p:cNvPr>
          <p:cNvSpPr>
            <a:spLocks noGrp="1"/>
          </p:cNvSpPr>
          <p:nvPr>
            <p:ph idx="1"/>
          </p:nvPr>
        </p:nvSpPr>
        <p:spPr>
          <a:xfrm>
            <a:off x="92765" y="136525"/>
            <a:ext cx="11261035" cy="6040438"/>
          </a:xfrm>
        </p:spPr>
        <p:txBody>
          <a:bodyPr/>
          <a:lstStyle/>
          <a:p>
            <a:endParaRPr lang="en-GB" dirty="0"/>
          </a:p>
        </p:txBody>
      </p:sp>
      <p:sp>
        <p:nvSpPr>
          <p:cNvPr id="4" name="Footer Placeholder 3">
            <a:extLst>
              <a:ext uri="{FF2B5EF4-FFF2-40B4-BE49-F238E27FC236}">
                <a16:creationId xmlns:a16="http://schemas.microsoft.com/office/drawing/2014/main" id="{D3E5D8A2-BD46-452C-8A9C-E23652595280}"/>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509924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Light bulb on yellow background with sketched light beams and cord">
            <a:extLst>
              <a:ext uri="{FF2B5EF4-FFF2-40B4-BE49-F238E27FC236}">
                <a16:creationId xmlns:a16="http://schemas.microsoft.com/office/drawing/2014/main" id="{FA3229CD-5316-4C8E-8C3A-9F2465D1AFD2}"/>
              </a:ext>
            </a:extLst>
          </p:cNvPr>
          <p:cNvPicPr>
            <a:picLocks noChangeAspect="1"/>
          </p:cNvPicPr>
          <p:nvPr/>
        </p:nvPicPr>
        <p:blipFill rotWithShape="1">
          <a:blip r:embed="rId2"/>
          <a:srcRect t="8537"/>
          <a:stretch/>
        </p:blipFill>
        <p:spPr>
          <a:xfrm>
            <a:off x="0" y="10"/>
            <a:ext cx="12192000" cy="6857990"/>
          </a:xfrm>
          <a:prstGeom prst="rect">
            <a:avLst/>
          </a:prstGeom>
        </p:spPr>
      </p:pic>
      <p:sp>
        <p:nvSpPr>
          <p:cNvPr id="23" name="Freeform 5">
            <a:extLst>
              <a:ext uri="{FF2B5EF4-FFF2-40B4-BE49-F238E27FC236}">
                <a16:creationId xmlns:a16="http://schemas.microsoft.com/office/drawing/2014/main" id="{3CD9DF72-87A3-404E-A828-84CBF11A8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DC42B1E5-F339-4024-8349-2CEAC2CA97B0}"/>
              </a:ext>
            </a:extLst>
          </p:cNvPr>
          <p:cNvSpPr>
            <a:spLocks noGrp="1"/>
          </p:cNvSpPr>
          <p:nvPr>
            <p:ph type="title"/>
          </p:nvPr>
        </p:nvSpPr>
        <p:spPr>
          <a:xfrm>
            <a:off x="719957" y="1363226"/>
            <a:ext cx="4204137" cy="1342754"/>
          </a:xfrm>
        </p:spPr>
        <p:txBody>
          <a:bodyPr>
            <a:normAutofit/>
          </a:bodyPr>
          <a:lstStyle/>
          <a:p>
            <a:pPr algn="ctr"/>
            <a:r>
              <a:rPr lang="en-GB" sz="3600" dirty="0">
                <a:highlight>
                  <a:srgbClr val="00FFFF"/>
                </a:highlight>
                <a:latin typeface="Candara" panose="020E0502030303020204" pitchFamily="34" charset="0"/>
              </a:rPr>
              <a:t>LO 1 Activity</a:t>
            </a:r>
          </a:p>
        </p:txBody>
      </p:sp>
      <p:cxnSp>
        <p:nvCxnSpPr>
          <p:cNvPr id="25" name="Straight Connector 24">
            <a:extLst>
              <a:ext uri="{FF2B5EF4-FFF2-40B4-BE49-F238E27FC236}">
                <a16:creationId xmlns:a16="http://schemas.microsoft.com/office/drawing/2014/main" id="{20E3A342-4D61-4E3F-AF90-1AB42AEB96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8474866-CE8E-4A56-B753-8444C8E46A8F}"/>
              </a:ext>
            </a:extLst>
          </p:cNvPr>
          <p:cNvSpPr>
            <a:spLocks noGrp="1"/>
          </p:cNvSpPr>
          <p:nvPr>
            <p:ph idx="1"/>
          </p:nvPr>
        </p:nvSpPr>
        <p:spPr>
          <a:xfrm>
            <a:off x="106018" y="2705981"/>
            <a:ext cx="5671930" cy="3331432"/>
          </a:xfrm>
        </p:spPr>
        <p:txBody>
          <a:bodyPr anchor="ctr">
            <a:normAutofit fontScale="85000" lnSpcReduction="20000"/>
          </a:bodyPr>
          <a:lstStyle/>
          <a:p>
            <a:r>
              <a:rPr lang="en-GB" dirty="0">
                <a:latin typeface="Tw Cen MT" panose="020B0602020104020603" pitchFamily="34" charset="0"/>
                <a:ea typeface="Calibri" panose="020F0502020204030204" pitchFamily="34" charset="0"/>
                <a:cs typeface="Times New Roman" panose="02020603050405020304" pitchFamily="18" charset="0"/>
              </a:rPr>
              <a:t>Individually, using your internet device, research your</a:t>
            </a:r>
          </a:p>
          <a:p>
            <a:r>
              <a:rPr lang="en-GB" dirty="0">
                <a:latin typeface="Tw Cen MT" panose="020B0602020104020603" pitchFamily="34" charset="0"/>
                <a:ea typeface="Calibri" panose="020F0502020204030204" pitchFamily="34" charset="0"/>
                <a:cs typeface="Times New Roman" panose="02020603050405020304" pitchFamily="18" charset="0"/>
              </a:rPr>
              <a:t>Understanding of critical </a:t>
            </a:r>
            <a:r>
              <a:rPr lang="en-GB" dirty="0">
                <a:latin typeface="Tw Cen MT" panose="020B0602020104020603" pitchFamily="34" charset="0"/>
              </a:rPr>
              <a:t>thinking skills</a:t>
            </a:r>
            <a:r>
              <a:rPr lang="en-GB" dirty="0">
                <a:latin typeface="Tw Cen MT" panose="020B0602020104020603" pitchFamily="34" charset="0"/>
                <a:ea typeface="Calibri" panose="020F0502020204030204" pitchFamily="34" charset="0"/>
                <a:cs typeface="Times New Roman" panose="02020603050405020304" pitchFamily="18" charset="0"/>
              </a:rPr>
              <a:t> within evidence-based approaches</a:t>
            </a:r>
          </a:p>
          <a:p>
            <a:pPr marL="0" indent="0">
              <a:buNone/>
            </a:pPr>
            <a:r>
              <a:rPr lang="en-GB" b="1" dirty="0">
                <a:highlight>
                  <a:srgbClr val="00FFFF"/>
                </a:highlight>
                <a:latin typeface="Tw Cen MT" panose="020B0602020104020603" pitchFamily="34" charset="0"/>
                <a:ea typeface="Calibri" panose="020F0502020204030204" pitchFamily="34" charset="0"/>
                <a:cs typeface="Times New Roman" panose="02020603050405020304" pitchFamily="18" charset="0"/>
              </a:rPr>
              <a:t>OR</a:t>
            </a:r>
          </a:p>
          <a:p>
            <a:r>
              <a:rPr lang="en-GB" dirty="0">
                <a:latin typeface="Tw Cen MT" panose="020B0602020104020603" pitchFamily="34" charset="0"/>
                <a:ea typeface="Calibri" panose="020F0502020204030204" pitchFamily="34" charset="0"/>
                <a:cs typeface="Times New Roman" panose="02020603050405020304" pitchFamily="18" charset="0"/>
              </a:rPr>
              <a:t>How do you apply critical thinking skills in our everyday practice in healthcare sector</a:t>
            </a:r>
          </a:p>
          <a:p>
            <a:pPr marL="0" indent="0">
              <a:buNone/>
            </a:pPr>
            <a:endParaRPr lang="en-GB" dirty="0">
              <a:latin typeface="Tw Cen MT" panose="020B0602020104020603" pitchFamily="34" charset="0"/>
              <a:ea typeface="Calibri" panose="020F0502020204030204" pitchFamily="34" charset="0"/>
              <a:cs typeface="Times New Roman" panose="02020603050405020304" pitchFamily="18" charset="0"/>
            </a:endParaRPr>
          </a:p>
          <a:p>
            <a:r>
              <a:rPr lang="en-GB" dirty="0">
                <a:latin typeface="Tw Cen MT" panose="020B0602020104020603" pitchFamily="34" charset="0"/>
                <a:ea typeface="Calibri" panose="020F0502020204030204" pitchFamily="34" charset="0"/>
                <a:cs typeface="Times New Roman" panose="02020603050405020304" pitchFamily="18" charset="0"/>
              </a:rPr>
              <a:t>Feedback to the class</a:t>
            </a:r>
          </a:p>
          <a:p>
            <a:endParaRPr lang="en-GB" sz="1800" dirty="0"/>
          </a:p>
        </p:txBody>
      </p:sp>
      <p:sp>
        <p:nvSpPr>
          <p:cNvPr id="4" name="Footer Placeholder 3">
            <a:extLst>
              <a:ext uri="{FF2B5EF4-FFF2-40B4-BE49-F238E27FC236}">
                <a16:creationId xmlns:a16="http://schemas.microsoft.com/office/drawing/2014/main" id="{C2D492CD-6E05-47E7-9DFC-C574BE493B0E}"/>
              </a:ext>
            </a:extLst>
          </p:cNvPr>
          <p:cNvSpPr>
            <a:spLocks noGrp="1"/>
          </p:cNvSpPr>
          <p:nvPr>
            <p:ph type="ftr" sz="quarter" idx="11"/>
          </p:nvPr>
        </p:nvSpPr>
        <p:spPr>
          <a:xfrm>
            <a:off x="1216573" y="6144611"/>
            <a:ext cx="3069020" cy="361977"/>
          </a:xfrm>
        </p:spPr>
        <p:txBody>
          <a:bodyPr>
            <a:normAutofit/>
          </a:bodyPr>
          <a:lstStyle/>
          <a:p>
            <a:pPr>
              <a:spcAft>
                <a:spcPts val="600"/>
              </a:spcAft>
            </a:pPr>
            <a:r>
              <a:rPr lang="en-GB" sz="1000">
                <a:solidFill>
                  <a:schemeClr val="tx1"/>
                </a:solidFill>
              </a:rPr>
              <a:t>Created by Tayo Alebiosu</a:t>
            </a:r>
          </a:p>
        </p:txBody>
      </p:sp>
    </p:spTree>
    <p:extLst>
      <p:ext uri="{BB962C8B-B14F-4D97-AF65-F5344CB8AC3E}">
        <p14:creationId xmlns:p14="http://schemas.microsoft.com/office/powerpoint/2010/main" val="26604465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5996</TotalTime>
  <Words>3966</Words>
  <Application>Microsoft Office PowerPoint</Application>
  <PresentationFormat>Widescreen</PresentationFormat>
  <Paragraphs>316</Paragraphs>
  <Slides>42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42</vt:i4>
      </vt:variant>
    </vt:vector>
  </HeadingPairs>
  <TitlesOfParts>
    <vt:vector size="51" baseType="lpstr">
      <vt:lpstr>Alga Bold</vt:lpstr>
      <vt:lpstr>Arial</vt:lpstr>
      <vt:lpstr>Calibri</vt:lpstr>
      <vt:lpstr>Calibri Light</vt:lpstr>
      <vt:lpstr>Candara</vt:lpstr>
      <vt:lpstr>inherit</vt:lpstr>
      <vt:lpstr>Times New Roman</vt:lpstr>
      <vt:lpstr>Tw Cen MT</vt:lpstr>
      <vt:lpstr>Office Theme</vt:lpstr>
      <vt:lpstr>PowerPoint Presentation</vt:lpstr>
      <vt:lpstr>PowerPoint Presentation</vt:lpstr>
      <vt:lpstr>PowerPoint Presentation</vt:lpstr>
      <vt:lpstr>Defining Critical Thinking </vt:lpstr>
      <vt:lpstr>“THINKING CRITICALLY AND CREATIVELY” </vt:lpstr>
      <vt:lpstr>PowerPoint Presentation</vt:lpstr>
      <vt:lpstr>This process involves: </vt:lpstr>
      <vt:lpstr>PowerPoint Presentation</vt:lpstr>
      <vt:lpstr>LO 1 Activity</vt:lpstr>
      <vt:lpstr>Features of effective critical thinking in health care </vt:lpstr>
      <vt:lpstr>PowerPoint Presentation</vt:lpstr>
      <vt:lpstr>PowerPoint Presentation</vt:lpstr>
      <vt:lpstr>PowerPoint Presentation</vt:lpstr>
      <vt:lpstr>PowerPoint Presentation</vt:lpstr>
      <vt:lpstr>PowerPoint Presentation</vt:lpstr>
      <vt:lpstr>“THINKING CRITICALLY AND CREATIVELY”</vt:lpstr>
      <vt:lpstr>Features of a good Critical thinker</vt:lpstr>
      <vt:lpstr>Critical thinking Skills- contd</vt:lpstr>
      <vt:lpstr>PowerPoint Presentation</vt:lpstr>
      <vt:lpstr>Class Activity (10 minutes)</vt:lpstr>
      <vt:lpstr>PowerPoint Presentation</vt:lpstr>
      <vt:lpstr>PowerPoint Presentation</vt:lpstr>
      <vt:lpstr>PowerPoint Presentation</vt:lpstr>
      <vt:lpstr>LO2 Activity</vt:lpstr>
      <vt:lpstr>PowerPoint Presentation</vt:lpstr>
      <vt:lpstr>Why think critically</vt:lpstr>
      <vt:lpstr>How to develop your thinking skills</vt:lpstr>
      <vt:lpstr>Things to think about</vt:lpstr>
      <vt:lpstr>PowerPoint Presentation</vt:lpstr>
      <vt:lpstr>Critical thinking as a student means:</vt:lpstr>
      <vt:lpstr>Contd..</vt:lpstr>
      <vt:lpstr>Now… let look at Problem solving using logic</vt:lpstr>
      <vt:lpstr>PowerPoint Presentation</vt:lpstr>
      <vt:lpstr>Problem-Solving With Critical Thinking </vt:lpstr>
      <vt:lpstr>Examples of using critical thinking to solve problem</vt:lpstr>
      <vt:lpstr>Examples of using critical thinking to solve problem </vt:lpstr>
      <vt:lpstr>PowerPoint Presentation</vt:lpstr>
      <vt:lpstr>Today, we have explored …..</vt:lpstr>
      <vt:lpstr>Critical thinking encompasses six vital skills</vt:lpstr>
      <vt:lpstr>PowerPoint Presentation</vt:lpstr>
      <vt:lpstr>References</vt:lpstr>
      <vt:lpstr>Critical thinking Skills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Tayo Alebiosu</dc:creator>
  <cp:lastModifiedBy>Tayo Alebiosu</cp:lastModifiedBy>
  <cp:revision>78</cp:revision>
  <dcterms:created xsi:type="dcterms:W3CDTF">2021-03-17T01:15:57Z</dcterms:created>
  <dcterms:modified xsi:type="dcterms:W3CDTF">2021-04-28T11:58:41Z</dcterms:modified>
</cp:coreProperties>
</file>