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83" r:id="rId2"/>
    <p:sldId id="384" r:id="rId3"/>
    <p:sldId id="326" r:id="rId4"/>
    <p:sldId id="370" r:id="rId5"/>
    <p:sldId id="343" r:id="rId6"/>
    <p:sldId id="266" r:id="rId7"/>
    <p:sldId id="360" r:id="rId8"/>
    <p:sldId id="345" r:id="rId9"/>
    <p:sldId id="364" r:id="rId10"/>
    <p:sldId id="357" r:id="rId11"/>
    <p:sldId id="381" r:id="rId12"/>
    <p:sldId id="356" r:id="rId13"/>
    <p:sldId id="371" r:id="rId14"/>
    <p:sldId id="372" r:id="rId15"/>
    <p:sldId id="377" r:id="rId16"/>
    <p:sldId id="374" r:id="rId17"/>
    <p:sldId id="351" r:id="rId18"/>
    <p:sldId id="353" r:id="rId19"/>
    <p:sldId id="375" r:id="rId20"/>
    <p:sldId id="376" r:id="rId21"/>
    <p:sldId id="378" r:id="rId22"/>
    <p:sldId id="379" r:id="rId23"/>
    <p:sldId id="373" r:id="rId24"/>
    <p:sldId id="348" r:id="rId25"/>
    <p:sldId id="346" r:id="rId26"/>
    <p:sldId id="347" r:id="rId27"/>
    <p:sldId id="354" r:id="rId28"/>
    <p:sldId id="369" r:id="rId29"/>
    <p:sldId id="344" r:id="rId30"/>
    <p:sldId id="342" r:id="rId31"/>
    <p:sldId id="3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DC386D-97B5-408C-8A88-43B864A6E8E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CE4919-870C-45ED-BEC7-0C4FBEFBCFF7}">
      <dgm:prSet custT="1"/>
      <dgm:spPr/>
      <dgm:t>
        <a:bodyPr/>
        <a:lstStyle/>
        <a:p>
          <a:r>
            <a:rPr lang="en-US" sz="1800" dirty="0">
              <a:latin typeface="Tw Cen MT" panose="020B0602020104020603" pitchFamily="34" charset="0"/>
            </a:rPr>
            <a:t>Ability to search for specific enquiry.</a:t>
          </a:r>
        </a:p>
      </dgm:t>
    </dgm:pt>
    <dgm:pt modelId="{817DA148-2359-4B5E-BFA2-922C10ABCAF4}" type="parTrans" cxnId="{989375A1-B6B0-41DF-A1F8-A0B351339353}">
      <dgm:prSet/>
      <dgm:spPr/>
      <dgm:t>
        <a:bodyPr/>
        <a:lstStyle/>
        <a:p>
          <a:endParaRPr lang="en-US"/>
        </a:p>
      </dgm:t>
    </dgm:pt>
    <dgm:pt modelId="{BAB6A7CF-E401-4C15-9CC1-E1775A9E1D13}" type="sibTrans" cxnId="{989375A1-B6B0-41DF-A1F8-A0B351339353}">
      <dgm:prSet/>
      <dgm:spPr/>
      <dgm:t>
        <a:bodyPr/>
        <a:lstStyle/>
        <a:p>
          <a:endParaRPr lang="en-US"/>
        </a:p>
      </dgm:t>
    </dgm:pt>
    <dgm:pt modelId="{A3F81A95-B17E-44F4-99DE-1734C0DB946A}">
      <dgm:prSet custT="1"/>
      <dgm:spPr/>
      <dgm:t>
        <a:bodyPr/>
        <a:lstStyle/>
        <a:p>
          <a:r>
            <a:rPr lang="en-US" sz="2000" dirty="0"/>
            <a:t>find</a:t>
          </a:r>
          <a:r>
            <a:rPr lang="en-US" sz="1400" dirty="0"/>
            <a:t> </a:t>
          </a:r>
        </a:p>
      </dgm:t>
    </dgm:pt>
    <dgm:pt modelId="{2CD3A7CB-9A7C-43F6-B80E-11266255B9D0}" type="parTrans" cxnId="{76B9FD62-1475-4E85-B333-3A145AF50832}">
      <dgm:prSet/>
      <dgm:spPr/>
      <dgm:t>
        <a:bodyPr/>
        <a:lstStyle/>
        <a:p>
          <a:endParaRPr lang="en-US"/>
        </a:p>
      </dgm:t>
    </dgm:pt>
    <dgm:pt modelId="{F54081F8-F31F-4A01-A25D-64C98A5428C2}" type="sibTrans" cxnId="{76B9FD62-1475-4E85-B333-3A145AF50832}">
      <dgm:prSet/>
      <dgm:spPr/>
      <dgm:t>
        <a:bodyPr/>
        <a:lstStyle/>
        <a:p>
          <a:endParaRPr lang="en-US"/>
        </a:p>
      </dgm:t>
    </dgm:pt>
    <dgm:pt modelId="{FB06EDF3-2EE7-4628-8663-B6EFE01666D2}">
      <dgm:prSet custT="1"/>
      <dgm:spPr/>
      <dgm:t>
        <a:bodyPr/>
        <a:lstStyle/>
        <a:p>
          <a:r>
            <a:rPr lang="en-US" sz="2000" dirty="0">
              <a:latin typeface="Tw Cen MT" panose="020B0602020104020603" pitchFamily="34" charset="0"/>
            </a:rPr>
            <a:t>collect</a:t>
          </a:r>
        </a:p>
      </dgm:t>
    </dgm:pt>
    <dgm:pt modelId="{A4D909E3-49CB-4F5C-8793-5D247A429EC6}" type="parTrans" cxnId="{8A4F5D49-1B8B-45BE-B1DD-D47CAB146692}">
      <dgm:prSet/>
      <dgm:spPr/>
      <dgm:t>
        <a:bodyPr/>
        <a:lstStyle/>
        <a:p>
          <a:endParaRPr lang="en-US"/>
        </a:p>
      </dgm:t>
    </dgm:pt>
    <dgm:pt modelId="{112FFE25-8439-4D37-BC18-4B0C890D9C1B}" type="sibTrans" cxnId="{8A4F5D49-1B8B-45BE-B1DD-D47CAB146692}">
      <dgm:prSet/>
      <dgm:spPr/>
      <dgm:t>
        <a:bodyPr/>
        <a:lstStyle/>
        <a:p>
          <a:endParaRPr lang="en-US"/>
        </a:p>
      </dgm:t>
    </dgm:pt>
    <dgm:pt modelId="{2CAEBC38-A30E-441E-A039-0F0B23EC8441}">
      <dgm:prSet custT="1"/>
      <dgm:spPr/>
      <dgm:t>
        <a:bodyPr/>
        <a:lstStyle/>
        <a:p>
          <a:r>
            <a:rPr lang="en-US" sz="2000" dirty="0">
              <a:latin typeface="Tw Cen MT" panose="020B0602020104020603" pitchFamily="34" charset="0"/>
            </a:rPr>
            <a:t>Analyse</a:t>
          </a:r>
        </a:p>
      </dgm:t>
    </dgm:pt>
    <dgm:pt modelId="{4249E248-76C1-42EF-A6F7-3AF09527A3F3}" type="parTrans" cxnId="{941951FF-57BF-4037-88FD-F85091D5CF0F}">
      <dgm:prSet/>
      <dgm:spPr/>
      <dgm:t>
        <a:bodyPr/>
        <a:lstStyle/>
        <a:p>
          <a:endParaRPr lang="en-US"/>
        </a:p>
      </dgm:t>
    </dgm:pt>
    <dgm:pt modelId="{02271A8B-7685-40C0-83FD-C107468B5B96}" type="sibTrans" cxnId="{941951FF-57BF-4037-88FD-F85091D5CF0F}">
      <dgm:prSet/>
      <dgm:spPr/>
      <dgm:t>
        <a:bodyPr/>
        <a:lstStyle/>
        <a:p>
          <a:endParaRPr lang="en-US"/>
        </a:p>
      </dgm:t>
    </dgm:pt>
    <dgm:pt modelId="{98A4514D-A154-4A0C-B3B0-42132534F3CE}">
      <dgm:prSet custT="1"/>
      <dgm:spPr/>
      <dgm:t>
        <a:bodyPr/>
        <a:lstStyle/>
        <a:p>
          <a:r>
            <a:rPr lang="en-US" sz="2000" dirty="0">
              <a:latin typeface="Tw Cen MT" panose="020B0602020104020603" pitchFamily="34" charset="0"/>
            </a:rPr>
            <a:t>interpret</a:t>
          </a:r>
          <a:r>
            <a:rPr lang="en-US" sz="1400" dirty="0"/>
            <a:t> </a:t>
          </a:r>
        </a:p>
      </dgm:t>
    </dgm:pt>
    <dgm:pt modelId="{D1736B7B-A1BC-4103-BC19-2AB582ABE8EE}" type="parTrans" cxnId="{C38C685C-91CF-4690-B6E1-0010651403B3}">
      <dgm:prSet/>
      <dgm:spPr/>
      <dgm:t>
        <a:bodyPr/>
        <a:lstStyle/>
        <a:p>
          <a:endParaRPr lang="en-US"/>
        </a:p>
      </dgm:t>
    </dgm:pt>
    <dgm:pt modelId="{8E07A124-E5A8-4A5F-B61F-3845F06EF6E0}" type="sibTrans" cxnId="{C38C685C-91CF-4690-B6E1-0010651403B3}">
      <dgm:prSet/>
      <dgm:spPr/>
      <dgm:t>
        <a:bodyPr/>
        <a:lstStyle/>
        <a:p>
          <a:endParaRPr lang="en-US"/>
        </a:p>
      </dgm:t>
    </dgm:pt>
    <dgm:pt modelId="{E293A4CF-503C-4EF6-9198-239C04479643}">
      <dgm:prSet custT="1"/>
      <dgm:spPr/>
      <dgm:t>
        <a:bodyPr/>
        <a:lstStyle/>
        <a:p>
          <a:r>
            <a:rPr lang="en-US" sz="2000" dirty="0">
              <a:latin typeface="Tw Cen MT" panose="020B0602020104020603" pitchFamily="34" charset="0"/>
            </a:rPr>
            <a:t>Evaluate information that is relevant to the subject being studied</a:t>
          </a:r>
          <a:r>
            <a:rPr lang="en-US" sz="1500" dirty="0"/>
            <a:t>.</a:t>
          </a:r>
        </a:p>
      </dgm:t>
    </dgm:pt>
    <dgm:pt modelId="{05C0F9B9-27CD-4E0B-862F-F38CEBD1D85D}" type="parTrans" cxnId="{C59F7F62-5D63-4537-B3C1-198B10E380C9}">
      <dgm:prSet/>
      <dgm:spPr/>
      <dgm:t>
        <a:bodyPr/>
        <a:lstStyle/>
        <a:p>
          <a:endParaRPr lang="en-US"/>
        </a:p>
      </dgm:t>
    </dgm:pt>
    <dgm:pt modelId="{60875F17-EF5D-48DB-8CDF-A576F16A81B8}" type="sibTrans" cxnId="{C59F7F62-5D63-4537-B3C1-198B10E380C9}">
      <dgm:prSet/>
      <dgm:spPr/>
      <dgm:t>
        <a:bodyPr/>
        <a:lstStyle/>
        <a:p>
          <a:endParaRPr lang="en-US"/>
        </a:p>
      </dgm:t>
    </dgm:pt>
    <dgm:pt modelId="{42AD4EA7-FCBB-4326-8B54-49B94D7CE875}" type="pres">
      <dgm:prSet presAssocID="{F8DC386D-97B5-408C-8A88-43B864A6E8E7}" presName="root" presStyleCnt="0">
        <dgm:presLayoutVars>
          <dgm:dir/>
          <dgm:resizeHandles val="exact"/>
        </dgm:presLayoutVars>
      </dgm:prSet>
      <dgm:spPr/>
    </dgm:pt>
    <dgm:pt modelId="{6FC83901-1FDE-47BD-A967-9DADFBFC5DE4}" type="pres">
      <dgm:prSet presAssocID="{F5CE4919-870C-45ED-BEC7-0C4FBEFBCFF7}" presName="compNode" presStyleCnt="0"/>
      <dgm:spPr/>
    </dgm:pt>
    <dgm:pt modelId="{F154160A-B92B-4B4F-8748-FD11A766AC27}" type="pres">
      <dgm:prSet presAssocID="{F5CE4919-870C-45ED-BEC7-0C4FBEFBCFF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56FC1706-66ED-4CBA-A110-FF7745A4E422}" type="pres">
      <dgm:prSet presAssocID="{F5CE4919-870C-45ED-BEC7-0C4FBEFBCFF7}" presName="spaceRect" presStyleCnt="0"/>
      <dgm:spPr/>
    </dgm:pt>
    <dgm:pt modelId="{AA2DE2D5-2F7C-4ABA-9FD0-935C420F9AF1}" type="pres">
      <dgm:prSet presAssocID="{F5CE4919-870C-45ED-BEC7-0C4FBEFBCFF7}" presName="textRect" presStyleLbl="revTx" presStyleIdx="0" presStyleCnt="6">
        <dgm:presLayoutVars>
          <dgm:chMax val="1"/>
          <dgm:chPref val="1"/>
        </dgm:presLayoutVars>
      </dgm:prSet>
      <dgm:spPr/>
    </dgm:pt>
    <dgm:pt modelId="{36B2C22F-80C1-4DAB-9513-63A5948F6BCF}" type="pres">
      <dgm:prSet presAssocID="{BAB6A7CF-E401-4C15-9CC1-E1775A9E1D13}" presName="sibTrans" presStyleCnt="0"/>
      <dgm:spPr/>
    </dgm:pt>
    <dgm:pt modelId="{034E76AF-BC56-4A5C-B485-B6781D23127D}" type="pres">
      <dgm:prSet presAssocID="{A3F81A95-B17E-44F4-99DE-1734C0DB946A}" presName="compNode" presStyleCnt="0"/>
      <dgm:spPr/>
    </dgm:pt>
    <dgm:pt modelId="{58CC1A90-4632-42FC-8175-4C3A13528A14}" type="pres">
      <dgm:prSet presAssocID="{A3F81A95-B17E-44F4-99DE-1734C0DB946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noculars"/>
        </a:ext>
      </dgm:extLst>
    </dgm:pt>
    <dgm:pt modelId="{C22CE12C-5CF9-42A2-AE30-06F9A9C3254D}" type="pres">
      <dgm:prSet presAssocID="{A3F81A95-B17E-44F4-99DE-1734C0DB946A}" presName="spaceRect" presStyleCnt="0"/>
      <dgm:spPr/>
    </dgm:pt>
    <dgm:pt modelId="{13488882-8071-4BDD-ACA7-D1D84EFABFD9}" type="pres">
      <dgm:prSet presAssocID="{A3F81A95-B17E-44F4-99DE-1734C0DB946A}" presName="textRect" presStyleLbl="revTx" presStyleIdx="1" presStyleCnt="6">
        <dgm:presLayoutVars>
          <dgm:chMax val="1"/>
          <dgm:chPref val="1"/>
        </dgm:presLayoutVars>
      </dgm:prSet>
      <dgm:spPr/>
    </dgm:pt>
    <dgm:pt modelId="{0BF5A1BC-5118-450D-B1DA-3E74CEF94FE1}" type="pres">
      <dgm:prSet presAssocID="{F54081F8-F31F-4A01-A25D-64C98A5428C2}" presName="sibTrans" presStyleCnt="0"/>
      <dgm:spPr/>
    </dgm:pt>
    <dgm:pt modelId="{A55F8751-B4AA-482F-B0EF-274CE8DDEC82}" type="pres">
      <dgm:prSet presAssocID="{FB06EDF3-2EE7-4628-8663-B6EFE01666D2}" presName="compNode" presStyleCnt="0"/>
      <dgm:spPr/>
    </dgm:pt>
    <dgm:pt modelId="{ACB98FCB-68AA-4099-BFCA-7AAC9FC88F86}" type="pres">
      <dgm:prSet presAssocID="{FB06EDF3-2EE7-4628-8663-B6EFE01666D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llet"/>
        </a:ext>
      </dgm:extLst>
    </dgm:pt>
    <dgm:pt modelId="{373366FD-BC1F-4BB8-8B1B-4F7C2C976399}" type="pres">
      <dgm:prSet presAssocID="{FB06EDF3-2EE7-4628-8663-B6EFE01666D2}" presName="spaceRect" presStyleCnt="0"/>
      <dgm:spPr/>
    </dgm:pt>
    <dgm:pt modelId="{AB5513A7-74CA-4E39-B947-E948131DB1D7}" type="pres">
      <dgm:prSet presAssocID="{FB06EDF3-2EE7-4628-8663-B6EFE01666D2}" presName="textRect" presStyleLbl="revTx" presStyleIdx="2" presStyleCnt="6">
        <dgm:presLayoutVars>
          <dgm:chMax val="1"/>
          <dgm:chPref val="1"/>
        </dgm:presLayoutVars>
      </dgm:prSet>
      <dgm:spPr/>
    </dgm:pt>
    <dgm:pt modelId="{EEDDEC51-CA80-4EDE-A936-6050D5EAA043}" type="pres">
      <dgm:prSet presAssocID="{112FFE25-8439-4D37-BC18-4B0C890D9C1B}" presName="sibTrans" presStyleCnt="0"/>
      <dgm:spPr/>
    </dgm:pt>
    <dgm:pt modelId="{195D6784-B35E-430C-AE72-CFDADB1FEE6B}" type="pres">
      <dgm:prSet presAssocID="{2CAEBC38-A30E-441E-A039-0F0B23EC8441}" presName="compNode" presStyleCnt="0"/>
      <dgm:spPr/>
    </dgm:pt>
    <dgm:pt modelId="{250ED159-1DC2-43D2-952B-A11918397EEF}" type="pres">
      <dgm:prSet presAssocID="{2CAEBC38-A30E-441E-A039-0F0B23EC844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4E7D2148-BBBB-46F5-9CED-E3390754F2BC}" type="pres">
      <dgm:prSet presAssocID="{2CAEBC38-A30E-441E-A039-0F0B23EC8441}" presName="spaceRect" presStyleCnt="0"/>
      <dgm:spPr/>
    </dgm:pt>
    <dgm:pt modelId="{FA6AD288-C07F-4E3D-AAC5-E7218030FEFF}" type="pres">
      <dgm:prSet presAssocID="{2CAEBC38-A30E-441E-A039-0F0B23EC8441}" presName="textRect" presStyleLbl="revTx" presStyleIdx="3" presStyleCnt="6">
        <dgm:presLayoutVars>
          <dgm:chMax val="1"/>
          <dgm:chPref val="1"/>
        </dgm:presLayoutVars>
      </dgm:prSet>
      <dgm:spPr/>
    </dgm:pt>
    <dgm:pt modelId="{69638EC7-D50A-4F28-87C9-C9C8B99F515E}" type="pres">
      <dgm:prSet presAssocID="{02271A8B-7685-40C0-83FD-C107468B5B96}" presName="sibTrans" presStyleCnt="0"/>
      <dgm:spPr/>
    </dgm:pt>
    <dgm:pt modelId="{56A63326-3E3F-42D5-897C-6E391459A63B}" type="pres">
      <dgm:prSet presAssocID="{98A4514D-A154-4A0C-B3B0-42132534F3CE}" presName="compNode" presStyleCnt="0"/>
      <dgm:spPr/>
    </dgm:pt>
    <dgm:pt modelId="{3DE60429-6391-47E1-8DE3-444B38BBAC82}" type="pres">
      <dgm:prSet presAssocID="{98A4514D-A154-4A0C-B3B0-42132534F3C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AF0D2F43-D3C8-4244-AB7C-16AB81FC3FBC}" type="pres">
      <dgm:prSet presAssocID="{98A4514D-A154-4A0C-B3B0-42132534F3CE}" presName="spaceRect" presStyleCnt="0"/>
      <dgm:spPr/>
    </dgm:pt>
    <dgm:pt modelId="{A04ED3BE-5E6F-4551-9B13-A4DD796828AA}" type="pres">
      <dgm:prSet presAssocID="{98A4514D-A154-4A0C-B3B0-42132534F3CE}" presName="textRect" presStyleLbl="revTx" presStyleIdx="4" presStyleCnt="6">
        <dgm:presLayoutVars>
          <dgm:chMax val="1"/>
          <dgm:chPref val="1"/>
        </dgm:presLayoutVars>
      </dgm:prSet>
      <dgm:spPr/>
    </dgm:pt>
    <dgm:pt modelId="{574A471F-D497-485B-ABD6-ED38B6B42776}" type="pres">
      <dgm:prSet presAssocID="{8E07A124-E5A8-4A5F-B61F-3845F06EF6E0}" presName="sibTrans" presStyleCnt="0"/>
      <dgm:spPr/>
    </dgm:pt>
    <dgm:pt modelId="{CA2EB56B-41D7-4559-994A-CCE6F7C32BA4}" type="pres">
      <dgm:prSet presAssocID="{E293A4CF-503C-4EF6-9198-239C04479643}" presName="compNode" presStyleCnt="0"/>
      <dgm:spPr/>
    </dgm:pt>
    <dgm:pt modelId="{B2401752-C9E7-4F6F-A00C-8C7639F1A6EB}" type="pres">
      <dgm:prSet presAssocID="{E293A4CF-503C-4EF6-9198-239C0447964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84B55F35-047D-471E-A038-739A0B5F314F}" type="pres">
      <dgm:prSet presAssocID="{E293A4CF-503C-4EF6-9198-239C04479643}" presName="spaceRect" presStyleCnt="0"/>
      <dgm:spPr/>
    </dgm:pt>
    <dgm:pt modelId="{239916CF-8854-4EA6-865D-DDA3B4C2708D}" type="pres">
      <dgm:prSet presAssocID="{E293A4CF-503C-4EF6-9198-239C04479643}" presName="textRect" presStyleLbl="revTx" presStyleIdx="5" presStyleCnt="6">
        <dgm:presLayoutVars>
          <dgm:chMax val="1"/>
          <dgm:chPref val="1"/>
        </dgm:presLayoutVars>
      </dgm:prSet>
      <dgm:spPr/>
    </dgm:pt>
  </dgm:ptLst>
  <dgm:cxnLst>
    <dgm:cxn modelId="{FD569308-B6A8-4E11-BA5E-4A652F41BE2D}" type="presOf" srcId="{98A4514D-A154-4A0C-B3B0-42132534F3CE}" destId="{A04ED3BE-5E6F-4551-9B13-A4DD796828AA}" srcOrd="0" destOrd="0" presId="urn:microsoft.com/office/officeart/2018/2/layout/IconLabelList"/>
    <dgm:cxn modelId="{C38C685C-91CF-4690-B6E1-0010651403B3}" srcId="{F8DC386D-97B5-408C-8A88-43B864A6E8E7}" destId="{98A4514D-A154-4A0C-B3B0-42132534F3CE}" srcOrd="4" destOrd="0" parTransId="{D1736B7B-A1BC-4103-BC19-2AB582ABE8EE}" sibTransId="{8E07A124-E5A8-4A5F-B61F-3845F06EF6E0}"/>
    <dgm:cxn modelId="{C59F7F62-5D63-4537-B3C1-198B10E380C9}" srcId="{F8DC386D-97B5-408C-8A88-43B864A6E8E7}" destId="{E293A4CF-503C-4EF6-9198-239C04479643}" srcOrd="5" destOrd="0" parTransId="{05C0F9B9-27CD-4E0B-862F-F38CEBD1D85D}" sibTransId="{60875F17-EF5D-48DB-8CDF-A576F16A81B8}"/>
    <dgm:cxn modelId="{76B9FD62-1475-4E85-B333-3A145AF50832}" srcId="{F8DC386D-97B5-408C-8A88-43B864A6E8E7}" destId="{A3F81A95-B17E-44F4-99DE-1734C0DB946A}" srcOrd="1" destOrd="0" parTransId="{2CD3A7CB-9A7C-43F6-B80E-11266255B9D0}" sibTransId="{F54081F8-F31F-4A01-A25D-64C98A5428C2}"/>
    <dgm:cxn modelId="{F6176C45-1D1C-4180-83A7-EE5103058A8F}" type="presOf" srcId="{F8DC386D-97B5-408C-8A88-43B864A6E8E7}" destId="{42AD4EA7-FCBB-4326-8B54-49B94D7CE875}" srcOrd="0" destOrd="0" presId="urn:microsoft.com/office/officeart/2018/2/layout/IconLabelList"/>
    <dgm:cxn modelId="{32207848-E451-4350-9974-9152079A3353}" type="presOf" srcId="{E293A4CF-503C-4EF6-9198-239C04479643}" destId="{239916CF-8854-4EA6-865D-DDA3B4C2708D}" srcOrd="0" destOrd="0" presId="urn:microsoft.com/office/officeart/2018/2/layout/IconLabelList"/>
    <dgm:cxn modelId="{8A4F5D49-1B8B-45BE-B1DD-D47CAB146692}" srcId="{F8DC386D-97B5-408C-8A88-43B864A6E8E7}" destId="{FB06EDF3-2EE7-4628-8663-B6EFE01666D2}" srcOrd="2" destOrd="0" parTransId="{A4D909E3-49CB-4F5C-8793-5D247A429EC6}" sibTransId="{112FFE25-8439-4D37-BC18-4B0C890D9C1B}"/>
    <dgm:cxn modelId="{C07CD87C-09C8-4A6B-9EF1-3337B96DBBE5}" type="presOf" srcId="{F5CE4919-870C-45ED-BEC7-0C4FBEFBCFF7}" destId="{AA2DE2D5-2F7C-4ABA-9FD0-935C420F9AF1}" srcOrd="0" destOrd="0" presId="urn:microsoft.com/office/officeart/2018/2/layout/IconLabelList"/>
    <dgm:cxn modelId="{E2004183-62C6-4E47-A2E5-A0918F10BE6E}" type="presOf" srcId="{2CAEBC38-A30E-441E-A039-0F0B23EC8441}" destId="{FA6AD288-C07F-4E3D-AAC5-E7218030FEFF}" srcOrd="0" destOrd="0" presId="urn:microsoft.com/office/officeart/2018/2/layout/IconLabelList"/>
    <dgm:cxn modelId="{125FAB8F-70F4-49EA-A7F4-17F121AA3C7D}" type="presOf" srcId="{FB06EDF3-2EE7-4628-8663-B6EFE01666D2}" destId="{AB5513A7-74CA-4E39-B947-E948131DB1D7}" srcOrd="0" destOrd="0" presId="urn:microsoft.com/office/officeart/2018/2/layout/IconLabelList"/>
    <dgm:cxn modelId="{989375A1-B6B0-41DF-A1F8-A0B351339353}" srcId="{F8DC386D-97B5-408C-8A88-43B864A6E8E7}" destId="{F5CE4919-870C-45ED-BEC7-0C4FBEFBCFF7}" srcOrd="0" destOrd="0" parTransId="{817DA148-2359-4B5E-BFA2-922C10ABCAF4}" sibTransId="{BAB6A7CF-E401-4C15-9CC1-E1775A9E1D13}"/>
    <dgm:cxn modelId="{B418B4B4-A0B8-4A30-B298-767985428D03}" type="presOf" srcId="{A3F81A95-B17E-44F4-99DE-1734C0DB946A}" destId="{13488882-8071-4BDD-ACA7-D1D84EFABFD9}" srcOrd="0" destOrd="0" presId="urn:microsoft.com/office/officeart/2018/2/layout/IconLabelList"/>
    <dgm:cxn modelId="{941951FF-57BF-4037-88FD-F85091D5CF0F}" srcId="{F8DC386D-97B5-408C-8A88-43B864A6E8E7}" destId="{2CAEBC38-A30E-441E-A039-0F0B23EC8441}" srcOrd="3" destOrd="0" parTransId="{4249E248-76C1-42EF-A6F7-3AF09527A3F3}" sibTransId="{02271A8B-7685-40C0-83FD-C107468B5B96}"/>
    <dgm:cxn modelId="{53CB29B0-64C4-4D97-AD11-4398988D83E1}" type="presParOf" srcId="{42AD4EA7-FCBB-4326-8B54-49B94D7CE875}" destId="{6FC83901-1FDE-47BD-A967-9DADFBFC5DE4}" srcOrd="0" destOrd="0" presId="urn:microsoft.com/office/officeart/2018/2/layout/IconLabelList"/>
    <dgm:cxn modelId="{C6B04A4C-7F1D-4E01-A737-0AC6E7A3438C}" type="presParOf" srcId="{6FC83901-1FDE-47BD-A967-9DADFBFC5DE4}" destId="{F154160A-B92B-4B4F-8748-FD11A766AC27}" srcOrd="0" destOrd="0" presId="urn:microsoft.com/office/officeart/2018/2/layout/IconLabelList"/>
    <dgm:cxn modelId="{62E224FC-9BFD-4780-BD12-05503F3AF7C2}" type="presParOf" srcId="{6FC83901-1FDE-47BD-A967-9DADFBFC5DE4}" destId="{56FC1706-66ED-4CBA-A110-FF7745A4E422}" srcOrd="1" destOrd="0" presId="urn:microsoft.com/office/officeart/2018/2/layout/IconLabelList"/>
    <dgm:cxn modelId="{437AFB01-24AA-4B52-A7C8-56FC90C57770}" type="presParOf" srcId="{6FC83901-1FDE-47BD-A967-9DADFBFC5DE4}" destId="{AA2DE2D5-2F7C-4ABA-9FD0-935C420F9AF1}" srcOrd="2" destOrd="0" presId="urn:microsoft.com/office/officeart/2018/2/layout/IconLabelList"/>
    <dgm:cxn modelId="{BBF1CC64-8FE0-4F2D-B5D1-A2540CF1ED02}" type="presParOf" srcId="{42AD4EA7-FCBB-4326-8B54-49B94D7CE875}" destId="{36B2C22F-80C1-4DAB-9513-63A5948F6BCF}" srcOrd="1" destOrd="0" presId="urn:microsoft.com/office/officeart/2018/2/layout/IconLabelList"/>
    <dgm:cxn modelId="{954B2F91-2055-4076-A6A8-F3F864051371}" type="presParOf" srcId="{42AD4EA7-FCBB-4326-8B54-49B94D7CE875}" destId="{034E76AF-BC56-4A5C-B485-B6781D23127D}" srcOrd="2" destOrd="0" presId="urn:microsoft.com/office/officeart/2018/2/layout/IconLabelList"/>
    <dgm:cxn modelId="{55037E99-FCEB-4AFB-8F06-1AA21DF8FCCC}" type="presParOf" srcId="{034E76AF-BC56-4A5C-B485-B6781D23127D}" destId="{58CC1A90-4632-42FC-8175-4C3A13528A14}" srcOrd="0" destOrd="0" presId="urn:microsoft.com/office/officeart/2018/2/layout/IconLabelList"/>
    <dgm:cxn modelId="{FF6DAF90-6D2C-4D43-BEA5-FBED6FA2F05B}" type="presParOf" srcId="{034E76AF-BC56-4A5C-B485-B6781D23127D}" destId="{C22CE12C-5CF9-42A2-AE30-06F9A9C3254D}" srcOrd="1" destOrd="0" presId="urn:microsoft.com/office/officeart/2018/2/layout/IconLabelList"/>
    <dgm:cxn modelId="{20E463D0-4825-406D-A9BA-DADB6CA52255}" type="presParOf" srcId="{034E76AF-BC56-4A5C-B485-B6781D23127D}" destId="{13488882-8071-4BDD-ACA7-D1D84EFABFD9}" srcOrd="2" destOrd="0" presId="urn:microsoft.com/office/officeart/2018/2/layout/IconLabelList"/>
    <dgm:cxn modelId="{35FE0BAC-B5E3-4C87-9B9A-5B20A869ADAA}" type="presParOf" srcId="{42AD4EA7-FCBB-4326-8B54-49B94D7CE875}" destId="{0BF5A1BC-5118-450D-B1DA-3E74CEF94FE1}" srcOrd="3" destOrd="0" presId="urn:microsoft.com/office/officeart/2018/2/layout/IconLabelList"/>
    <dgm:cxn modelId="{8DE4FA74-1BF7-4568-B5E6-98E6A703DE49}" type="presParOf" srcId="{42AD4EA7-FCBB-4326-8B54-49B94D7CE875}" destId="{A55F8751-B4AA-482F-B0EF-274CE8DDEC82}" srcOrd="4" destOrd="0" presId="urn:microsoft.com/office/officeart/2018/2/layout/IconLabelList"/>
    <dgm:cxn modelId="{90AD7D1C-C84E-432B-9FFA-D909D40BAA8D}" type="presParOf" srcId="{A55F8751-B4AA-482F-B0EF-274CE8DDEC82}" destId="{ACB98FCB-68AA-4099-BFCA-7AAC9FC88F86}" srcOrd="0" destOrd="0" presId="urn:microsoft.com/office/officeart/2018/2/layout/IconLabelList"/>
    <dgm:cxn modelId="{BA427C1F-A545-42B3-8340-4EBEC06D9FA0}" type="presParOf" srcId="{A55F8751-B4AA-482F-B0EF-274CE8DDEC82}" destId="{373366FD-BC1F-4BB8-8B1B-4F7C2C976399}" srcOrd="1" destOrd="0" presId="urn:microsoft.com/office/officeart/2018/2/layout/IconLabelList"/>
    <dgm:cxn modelId="{51BCFD30-FE75-4E6C-A449-806B665C0DE8}" type="presParOf" srcId="{A55F8751-B4AA-482F-B0EF-274CE8DDEC82}" destId="{AB5513A7-74CA-4E39-B947-E948131DB1D7}" srcOrd="2" destOrd="0" presId="urn:microsoft.com/office/officeart/2018/2/layout/IconLabelList"/>
    <dgm:cxn modelId="{CACC6219-19E9-421E-8FDD-D5EEBE355C42}" type="presParOf" srcId="{42AD4EA7-FCBB-4326-8B54-49B94D7CE875}" destId="{EEDDEC51-CA80-4EDE-A936-6050D5EAA043}" srcOrd="5" destOrd="0" presId="urn:microsoft.com/office/officeart/2018/2/layout/IconLabelList"/>
    <dgm:cxn modelId="{9AABC383-51EC-4562-9EB7-011E52FA2827}" type="presParOf" srcId="{42AD4EA7-FCBB-4326-8B54-49B94D7CE875}" destId="{195D6784-B35E-430C-AE72-CFDADB1FEE6B}" srcOrd="6" destOrd="0" presId="urn:microsoft.com/office/officeart/2018/2/layout/IconLabelList"/>
    <dgm:cxn modelId="{6CEDEE14-E5B1-41B7-A13F-E46EDCD2DDA1}" type="presParOf" srcId="{195D6784-B35E-430C-AE72-CFDADB1FEE6B}" destId="{250ED159-1DC2-43D2-952B-A11918397EEF}" srcOrd="0" destOrd="0" presId="urn:microsoft.com/office/officeart/2018/2/layout/IconLabelList"/>
    <dgm:cxn modelId="{08869439-F0AF-40F0-821E-4204B3FC613A}" type="presParOf" srcId="{195D6784-B35E-430C-AE72-CFDADB1FEE6B}" destId="{4E7D2148-BBBB-46F5-9CED-E3390754F2BC}" srcOrd="1" destOrd="0" presId="urn:microsoft.com/office/officeart/2018/2/layout/IconLabelList"/>
    <dgm:cxn modelId="{89084613-8AA3-4CB4-B02B-4D88B92CFEC3}" type="presParOf" srcId="{195D6784-B35E-430C-AE72-CFDADB1FEE6B}" destId="{FA6AD288-C07F-4E3D-AAC5-E7218030FEFF}" srcOrd="2" destOrd="0" presId="urn:microsoft.com/office/officeart/2018/2/layout/IconLabelList"/>
    <dgm:cxn modelId="{4E9D585C-3900-437F-839E-0BA643B1E077}" type="presParOf" srcId="{42AD4EA7-FCBB-4326-8B54-49B94D7CE875}" destId="{69638EC7-D50A-4F28-87C9-C9C8B99F515E}" srcOrd="7" destOrd="0" presId="urn:microsoft.com/office/officeart/2018/2/layout/IconLabelList"/>
    <dgm:cxn modelId="{AA1B3A01-229E-43EC-868C-120D015D0061}" type="presParOf" srcId="{42AD4EA7-FCBB-4326-8B54-49B94D7CE875}" destId="{56A63326-3E3F-42D5-897C-6E391459A63B}" srcOrd="8" destOrd="0" presId="urn:microsoft.com/office/officeart/2018/2/layout/IconLabelList"/>
    <dgm:cxn modelId="{B8213330-C454-4A91-9FE2-3BA7139ACDC9}" type="presParOf" srcId="{56A63326-3E3F-42D5-897C-6E391459A63B}" destId="{3DE60429-6391-47E1-8DE3-444B38BBAC82}" srcOrd="0" destOrd="0" presId="urn:microsoft.com/office/officeart/2018/2/layout/IconLabelList"/>
    <dgm:cxn modelId="{01637D26-8977-4075-986D-80563D11C16F}" type="presParOf" srcId="{56A63326-3E3F-42D5-897C-6E391459A63B}" destId="{AF0D2F43-D3C8-4244-AB7C-16AB81FC3FBC}" srcOrd="1" destOrd="0" presId="urn:microsoft.com/office/officeart/2018/2/layout/IconLabelList"/>
    <dgm:cxn modelId="{BC9B342C-335D-402C-878A-3727F0849A44}" type="presParOf" srcId="{56A63326-3E3F-42D5-897C-6E391459A63B}" destId="{A04ED3BE-5E6F-4551-9B13-A4DD796828AA}" srcOrd="2" destOrd="0" presId="urn:microsoft.com/office/officeart/2018/2/layout/IconLabelList"/>
    <dgm:cxn modelId="{191ED46D-9A6C-468A-9C5F-33F754CD6384}" type="presParOf" srcId="{42AD4EA7-FCBB-4326-8B54-49B94D7CE875}" destId="{574A471F-D497-485B-ABD6-ED38B6B42776}" srcOrd="9" destOrd="0" presId="urn:microsoft.com/office/officeart/2018/2/layout/IconLabelList"/>
    <dgm:cxn modelId="{4DC8F357-5CA7-4D69-8C94-2D39974548C6}" type="presParOf" srcId="{42AD4EA7-FCBB-4326-8B54-49B94D7CE875}" destId="{CA2EB56B-41D7-4559-994A-CCE6F7C32BA4}" srcOrd="10" destOrd="0" presId="urn:microsoft.com/office/officeart/2018/2/layout/IconLabelList"/>
    <dgm:cxn modelId="{CD342B0E-F6F0-4832-BFB0-F9E922FE764C}" type="presParOf" srcId="{CA2EB56B-41D7-4559-994A-CCE6F7C32BA4}" destId="{B2401752-C9E7-4F6F-A00C-8C7639F1A6EB}" srcOrd="0" destOrd="0" presId="urn:microsoft.com/office/officeart/2018/2/layout/IconLabelList"/>
    <dgm:cxn modelId="{6C36CEA0-6CFD-4CC1-9284-BA757B4FF9AB}" type="presParOf" srcId="{CA2EB56B-41D7-4559-994A-CCE6F7C32BA4}" destId="{84B55F35-047D-471E-A038-739A0B5F314F}" srcOrd="1" destOrd="0" presId="urn:microsoft.com/office/officeart/2018/2/layout/IconLabelList"/>
    <dgm:cxn modelId="{91438CCB-89FC-46B0-9626-9D39E842C6D4}" type="presParOf" srcId="{CA2EB56B-41D7-4559-994A-CCE6F7C32BA4}" destId="{239916CF-8854-4EA6-865D-DDA3B4C270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88F354-8E4F-43C4-9543-0DF208DD398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773DD89-20FC-4521-9B5D-3452EFB8D0BE}">
      <dgm:prSet/>
      <dgm:spPr/>
      <dgm:t>
        <a:bodyPr/>
        <a:lstStyle/>
        <a:p>
          <a:r>
            <a:rPr lang="en-GB" b="1"/>
            <a:t>Emotional and physical distress in a global pandemic: the place of mental health leadership</a:t>
          </a:r>
          <a:endParaRPr lang="en-US"/>
        </a:p>
      </dgm:t>
    </dgm:pt>
    <dgm:pt modelId="{F7D7EDED-C154-4BF8-AAA6-688BCA274A32}" type="parTrans" cxnId="{E4079F54-8C2C-4020-AC58-91366DABFAC0}">
      <dgm:prSet/>
      <dgm:spPr/>
      <dgm:t>
        <a:bodyPr/>
        <a:lstStyle/>
        <a:p>
          <a:endParaRPr lang="en-US"/>
        </a:p>
      </dgm:t>
    </dgm:pt>
    <dgm:pt modelId="{419F6B51-26B6-43FF-A065-FF0600BDF9EC}" type="sibTrans" cxnId="{E4079F54-8C2C-4020-AC58-91366DABFAC0}">
      <dgm:prSet/>
      <dgm:spPr/>
      <dgm:t>
        <a:bodyPr/>
        <a:lstStyle/>
        <a:p>
          <a:endParaRPr lang="en-US"/>
        </a:p>
      </dgm:t>
    </dgm:pt>
    <dgm:pt modelId="{2E87C4EC-852E-4183-88A7-4F455E43320C}">
      <dgm:prSet/>
      <dgm:spPr/>
      <dgm:t>
        <a:bodyPr/>
        <a:lstStyle/>
        <a:p>
          <a:r>
            <a:rPr lang="en-GB" b="1"/>
            <a:t>Exploration of the impact of dementia on individuals in physical, mental and emotional wellbeing in London hospital”</a:t>
          </a:r>
          <a:endParaRPr lang="en-US"/>
        </a:p>
      </dgm:t>
    </dgm:pt>
    <dgm:pt modelId="{0543BAEA-2327-4126-ADC5-09844656C94D}" type="parTrans" cxnId="{FC8AAE04-DCEF-4270-9285-C365DFD907A6}">
      <dgm:prSet/>
      <dgm:spPr/>
      <dgm:t>
        <a:bodyPr/>
        <a:lstStyle/>
        <a:p>
          <a:endParaRPr lang="en-US"/>
        </a:p>
      </dgm:t>
    </dgm:pt>
    <dgm:pt modelId="{DF47A8BE-3E5A-4E5E-9CC2-FDC71443510B}" type="sibTrans" cxnId="{FC8AAE04-DCEF-4270-9285-C365DFD907A6}">
      <dgm:prSet/>
      <dgm:spPr/>
      <dgm:t>
        <a:bodyPr/>
        <a:lstStyle/>
        <a:p>
          <a:endParaRPr lang="en-US"/>
        </a:p>
      </dgm:t>
    </dgm:pt>
    <dgm:pt modelId="{55B9E315-6F45-4A02-9D63-C3AE905ECD25}">
      <dgm:prSet/>
      <dgm:spPr/>
      <dgm:t>
        <a:bodyPr/>
        <a:lstStyle/>
        <a:p>
          <a:r>
            <a:rPr lang="en-GB"/>
            <a:t>The impact of multiple physical conditions on individuals’ mental health and emotional wellbeing</a:t>
          </a:r>
          <a:endParaRPr lang="en-US"/>
        </a:p>
      </dgm:t>
    </dgm:pt>
    <dgm:pt modelId="{B3A07E60-5064-48E4-8B0B-E4D7E2299DC3}" type="parTrans" cxnId="{3E2A232D-9A5B-4259-86DB-472A19C73305}">
      <dgm:prSet/>
      <dgm:spPr/>
      <dgm:t>
        <a:bodyPr/>
        <a:lstStyle/>
        <a:p>
          <a:endParaRPr lang="en-US"/>
        </a:p>
      </dgm:t>
    </dgm:pt>
    <dgm:pt modelId="{07425988-59AD-4D16-B312-7FA5FDAE131E}" type="sibTrans" cxnId="{3E2A232D-9A5B-4259-86DB-472A19C73305}">
      <dgm:prSet/>
      <dgm:spPr/>
      <dgm:t>
        <a:bodyPr/>
        <a:lstStyle/>
        <a:p>
          <a:endParaRPr lang="en-US"/>
        </a:p>
      </dgm:t>
    </dgm:pt>
    <dgm:pt modelId="{783AB6CF-9203-4F1D-939B-D3953D6841FC}">
      <dgm:prSet/>
      <dgm:spPr/>
      <dgm:t>
        <a:bodyPr/>
        <a:lstStyle/>
        <a:p>
          <a:r>
            <a:rPr lang="en-US" b="1"/>
            <a:t>How corona impact on promoting physical and mental health and emotional wellbeing simultaneously</a:t>
          </a:r>
          <a:endParaRPr lang="en-US"/>
        </a:p>
      </dgm:t>
    </dgm:pt>
    <dgm:pt modelId="{D00074DC-171C-44C8-B89A-B9E340408C34}" type="parTrans" cxnId="{BE3BED58-022C-48FB-AA63-E3CCEAC74E44}">
      <dgm:prSet/>
      <dgm:spPr/>
      <dgm:t>
        <a:bodyPr/>
        <a:lstStyle/>
        <a:p>
          <a:endParaRPr lang="en-US"/>
        </a:p>
      </dgm:t>
    </dgm:pt>
    <dgm:pt modelId="{900EED8E-3652-4A23-84F5-F80D670364FC}" type="sibTrans" cxnId="{BE3BED58-022C-48FB-AA63-E3CCEAC74E44}">
      <dgm:prSet/>
      <dgm:spPr/>
      <dgm:t>
        <a:bodyPr/>
        <a:lstStyle/>
        <a:p>
          <a:endParaRPr lang="en-US"/>
        </a:p>
      </dgm:t>
    </dgm:pt>
    <dgm:pt modelId="{811EA56B-9FB0-4542-8058-4A6750F461B0}">
      <dgm:prSet/>
      <dgm:spPr/>
      <dgm:t>
        <a:bodyPr/>
        <a:lstStyle/>
        <a:p>
          <a:r>
            <a:rPr lang="en-US" b="1"/>
            <a:t>The impact of obesity on individual's physical, mental health, and emotional wellbeing</a:t>
          </a:r>
          <a:endParaRPr lang="en-US"/>
        </a:p>
      </dgm:t>
    </dgm:pt>
    <dgm:pt modelId="{47FFBDCD-A5C9-4541-94A1-AEFE519F31F5}" type="parTrans" cxnId="{906D8D1B-D454-4DC0-837E-8D2FDB0731B3}">
      <dgm:prSet/>
      <dgm:spPr/>
      <dgm:t>
        <a:bodyPr/>
        <a:lstStyle/>
        <a:p>
          <a:endParaRPr lang="en-US"/>
        </a:p>
      </dgm:t>
    </dgm:pt>
    <dgm:pt modelId="{FE7D70F6-1ABE-4A01-ABB5-A504F80E3D42}" type="sibTrans" cxnId="{906D8D1B-D454-4DC0-837E-8D2FDB0731B3}">
      <dgm:prSet/>
      <dgm:spPr/>
      <dgm:t>
        <a:bodyPr/>
        <a:lstStyle/>
        <a:p>
          <a:endParaRPr lang="en-US"/>
        </a:p>
      </dgm:t>
    </dgm:pt>
    <dgm:pt modelId="{63E7908D-0AD6-44C8-B6C9-E34B01A1FB18}">
      <dgm:prSet/>
      <dgm:spPr/>
      <dgm:t>
        <a:bodyPr/>
        <a:lstStyle/>
        <a:p>
          <a:r>
            <a:rPr lang="en-GB" b="1"/>
            <a:t>Emotional and physical distress in a global pandemic: the place of mental health leadership</a:t>
          </a:r>
          <a:endParaRPr lang="en-US"/>
        </a:p>
      </dgm:t>
    </dgm:pt>
    <dgm:pt modelId="{D5A79A92-E011-448B-B3ED-57466B8D90EA}" type="parTrans" cxnId="{CAB0EFBD-E01E-48F0-A613-47D29EC51093}">
      <dgm:prSet/>
      <dgm:spPr/>
      <dgm:t>
        <a:bodyPr/>
        <a:lstStyle/>
        <a:p>
          <a:endParaRPr lang="en-US"/>
        </a:p>
      </dgm:t>
    </dgm:pt>
    <dgm:pt modelId="{DB75D1A5-B6A4-4E8A-B46E-C40BC90B63FD}" type="sibTrans" cxnId="{CAB0EFBD-E01E-48F0-A613-47D29EC51093}">
      <dgm:prSet/>
      <dgm:spPr/>
      <dgm:t>
        <a:bodyPr/>
        <a:lstStyle/>
        <a:p>
          <a:endParaRPr lang="en-US"/>
        </a:p>
      </dgm:t>
    </dgm:pt>
    <dgm:pt modelId="{778D7A26-A268-4F6D-A6F4-73F529A9DD8A}">
      <dgm:prSet/>
      <dgm:spPr/>
      <dgm:t>
        <a:bodyPr/>
        <a:lstStyle/>
        <a:p>
          <a:r>
            <a:rPr lang="en-GB"/>
            <a:t>How can the use of discriminatory language impact service users?</a:t>
          </a:r>
          <a:endParaRPr lang="en-US"/>
        </a:p>
      </dgm:t>
    </dgm:pt>
    <dgm:pt modelId="{56B577B0-0A16-49A3-B07A-165131E5E153}" type="parTrans" cxnId="{0F6770E3-E076-4075-BB9E-72C09BAF357F}">
      <dgm:prSet/>
      <dgm:spPr/>
      <dgm:t>
        <a:bodyPr/>
        <a:lstStyle/>
        <a:p>
          <a:endParaRPr lang="en-US"/>
        </a:p>
      </dgm:t>
    </dgm:pt>
    <dgm:pt modelId="{D8C0BB51-D6B9-4744-A424-5A97B3A3ABEE}" type="sibTrans" cxnId="{0F6770E3-E076-4075-BB9E-72C09BAF357F}">
      <dgm:prSet/>
      <dgm:spPr/>
      <dgm:t>
        <a:bodyPr/>
        <a:lstStyle/>
        <a:p>
          <a:endParaRPr lang="en-US"/>
        </a:p>
      </dgm:t>
    </dgm:pt>
    <dgm:pt modelId="{1CB81C4C-8AAE-4C50-AB19-8A2ACE1F3541}">
      <dgm:prSet/>
      <dgm:spPr/>
      <dgm:t>
        <a:bodyPr/>
        <a:lstStyle/>
        <a:p>
          <a:r>
            <a:rPr lang="en-GB"/>
            <a:t>Exploring the importance of alternative communication when working with individuals with additional needs.</a:t>
          </a:r>
          <a:endParaRPr lang="en-US"/>
        </a:p>
      </dgm:t>
    </dgm:pt>
    <dgm:pt modelId="{1FD6633F-DA41-4078-9D5D-FE338BF79039}" type="parTrans" cxnId="{A36241FE-4DAE-46F0-A04F-555C03864F90}">
      <dgm:prSet/>
      <dgm:spPr/>
      <dgm:t>
        <a:bodyPr/>
        <a:lstStyle/>
        <a:p>
          <a:endParaRPr lang="en-US"/>
        </a:p>
      </dgm:t>
    </dgm:pt>
    <dgm:pt modelId="{F9DA612F-4121-4E83-AFB8-5D5494110DC5}" type="sibTrans" cxnId="{A36241FE-4DAE-46F0-A04F-555C03864F90}">
      <dgm:prSet/>
      <dgm:spPr/>
      <dgm:t>
        <a:bodyPr/>
        <a:lstStyle/>
        <a:p>
          <a:endParaRPr lang="en-US"/>
        </a:p>
      </dgm:t>
    </dgm:pt>
    <dgm:pt modelId="{87D7E31A-0AE5-4469-8832-6A209D6B4417}">
      <dgm:prSet/>
      <dgm:spPr/>
      <dgm:t>
        <a:bodyPr/>
        <a:lstStyle/>
        <a:p>
          <a:r>
            <a:rPr lang="en-GB"/>
            <a:t>What is the impact of using non-verbal communication with patients who have English as a second language?</a:t>
          </a:r>
          <a:endParaRPr lang="en-US"/>
        </a:p>
      </dgm:t>
    </dgm:pt>
    <dgm:pt modelId="{056694BC-E006-4CFC-873D-009F7DC7DBD3}" type="parTrans" cxnId="{375213A1-41BE-49AD-BFA6-EF91BC913AAD}">
      <dgm:prSet/>
      <dgm:spPr/>
      <dgm:t>
        <a:bodyPr/>
        <a:lstStyle/>
        <a:p>
          <a:endParaRPr lang="en-US"/>
        </a:p>
      </dgm:t>
    </dgm:pt>
    <dgm:pt modelId="{D0DE8AA5-F0DA-4C9A-96D7-4B8FD545B56A}" type="sibTrans" cxnId="{375213A1-41BE-49AD-BFA6-EF91BC913AAD}">
      <dgm:prSet/>
      <dgm:spPr/>
      <dgm:t>
        <a:bodyPr/>
        <a:lstStyle/>
        <a:p>
          <a:endParaRPr lang="en-US"/>
        </a:p>
      </dgm:t>
    </dgm:pt>
    <dgm:pt modelId="{2F91A0B7-3627-4975-B96B-153FA1FF6169}" type="pres">
      <dgm:prSet presAssocID="{4988F354-8E4F-43C4-9543-0DF208DD3989}" presName="diagram" presStyleCnt="0">
        <dgm:presLayoutVars>
          <dgm:dir/>
          <dgm:resizeHandles val="exact"/>
        </dgm:presLayoutVars>
      </dgm:prSet>
      <dgm:spPr/>
    </dgm:pt>
    <dgm:pt modelId="{71D4E757-DAE1-4892-B5AC-1BF24E08D32F}" type="pres">
      <dgm:prSet presAssocID="{E773DD89-20FC-4521-9B5D-3452EFB8D0BE}" presName="node" presStyleLbl="node1" presStyleIdx="0" presStyleCnt="9">
        <dgm:presLayoutVars>
          <dgm:bulletEnabled val="1"/>
        </dgm:presLayoutVars>
      </dgm:prSet>
      <dgm:spPr/>
    </dgm:pt>
    <dgm:pt modelId="{19B0B0A6-7078-4A5E-ABAB-C3D5FC7737D2}" type="pres">
      <dgm:prSet presAssocID="{419F6B51-26B6-43FF-A065-FF0600BDF9EC}" presName="sibTrans" presStyleCnt="0"/>
      <dgm:spPr/>
    </dgm:pt>
    <dgm:pt modelId="{87FFBE2A-48EC-452D-8375-2EB2F667C2D9}" type="pres">
      <dgm:prSet presAssocID="{2E87C4EC-852E-4183-88A7-4F455E43320C}" presName="node" presStyleLbl="node1" presStyleIdx="1" presStyleCnt="9">
        <dgm:presLayoutVars>
          <dgm:bulletEnabled val="1"/>
        </dgm:presLayoutVars>
      </dgm:prSet>
      <dgm:spPr/>
    </dgm:pt>
    <dgm:pt modelId="{36146C01-BA9C-4890-B5F3-20CCD01CC2C3}" type="pres">
      <dgm:prSet presAssocID="{DF47A8BE-3E5A-4E5E-9CC2-FDC71443510B}" presName="sibTrans" presStyleCnt="0"/>
      <dgm:spPr/>
    </dgm:pt>
    <dgm:pt modelId="{E1F74BEA-1D53-4018-AB28-6238BDC1862E}" type="pres">
      <dgm:prSet presAssocID="{55B9E315-6F45-4A02-9D63-C3AE905ECD25}" presName="node" presStyleLbl="node1" presStyleIdx="2" presStyleCnt="9">
        <dgm:presLayoutVars>
          <dgm:bulletEnabled val="1"/>
        </dgm:presLayoutVars>
      </dgm:prSet>
      <dgm:spPr/>
    </dgm:pt>
    <dgm:pt modelId="{69C30FD9-32F3-4BD6-B4D8-59518467A71C}" type="pres">
      <dgm:prSet presAssocID="{07425988-59AD-4D16-B312-7FA5FDAE131E}" presName="sibTrans" presStyleCnt="0"/>
      <dgm:spPr/>
    </dgm:pt>
    <dgm:pt modelId="{D6DCD469-8DB2-43DB-942E-07CB53679017}" type="pres">
      <dgm:prSet presAssocID="{783AB6CF-9203-4F1D-939B-D3953D6841FC}" presName="node" presStyleLbl="node1" presStyleIdx="3" presStyleCnt="9">
        <dgm:presLayoutVars>
          <dgm:bulletEnabled val="1"/>
        </dgm:presLayoutVars>
      </dgm:prSet>
      <dgm:spPr/>
    </dgm:pt>
    <dgm:pt modelId="{C734FDB8-DE6E-49AB-A59A-52B9DD80408B}" type="pres">
      <dgm:prSet presAssocID="{900EED8E-3652-4A23-84F5-F80D670364FC}" presName="sibTrans" presStyleCnt="0"/>
      <dgm:spPr/>
    </dgm:pt>
    <dgm:pt modelId="{33F9F2B7-9093-479A-B917-D048659ECBC2}" type="pres">
      <dgm:prSet presAssocID="{811EA56B-9FB0-4542-8058-4A6750F461B0}" presName="node" presStyleLbl="node1" presStyleIdx="4" presStyleCnt="9">
        <dgm:presLayoutVars>
          <dgm:bulletEnabled val="1"/>
        </dgm:presLayoutVars>
      </dgm:prSet>
      <dgm:spPr/>
    </dgm:pt>
    <dgm:pt modelId="{26099415-D41D-40D3-B3EC-5CC118B828B3}" type="pres">
      <dgm:prSet presAssocID="{FE7D70F6-1ABE-4A01-ABB5-A504F80E3D42}" presName="sibTrans" presStyleCnt="0"/>
      <dgm:spPr/>
    </dgm:pt>
    <dgm:pt modelId="{A1075F75-E4CE-46DF-9126-3A298EB52B24}" type="pres">
      <dgm:prSet presAssocID="{63E7908D-0AD6-44C8-B6C9-E34B01A1FB18}" presName="node" presStyleLbl="node1" presStyleIdx="5" presStyleCnt="9">
        <dgm:presLayoutVars>
          <dgm:bulletEnabled val="1"/>
        </dgm:presLayoutVars>
      </dgm:prSet>
      <dgm:spPr/>
    </dgm:pt>
    <dgm:pt modelId="{C6E8860E-2168-48A2-B5FE-A5540EE9742E}" type="pres">
      <dgm:prSet presAssocID="{DB75D1A5-B6A4-4E8A-B46E-C40BC90B63FD}" presName="sibTrans" presStyleCnt="0"/>
      <dgm:spPr/>
    </dgm:pt>
    <dgm:pt modelId="{AC6818BD-2FBB-46F9-8943-660ADE9770C0}" type="pres">
      <dgm:prSet presAssocID="{778D7A26-A268-4F6D-A6F4-73F529A9DD8A}" presName="node" presStyleLbl="node1" presStyleIdx="6" presStyleCnt="9">
        <dgm:presLayoutVars>
          <dgm:bulletEnabled val="1"/>
        </dgm:presLayoutVars>
      </dgm:prSet>
      <dgm:spPr/>
    </dgm:pt>
    <dgm:pt modelId="{209CC403-CEB9-4A1A-AB7E-BCB8492C919C}" type="pres">
      <dgm:prSet presAssocID="{D8C0BB51-D6B9-4744-A424-5A97B3A3ABEE}" presName="sibTrans" presStyleCnt="0"/>
      <dgm:spPr/>
    </dgm:pt>
    <dgm:pt modelId="{69172C0E-65E2-411D-91AE-B78135DC9D46}" type="pres">
      <dgm:prSet presAssocID="{1CB81C4C-8AAE-4C50-AB19-8A2ACE1F3541}" presName="node" presStyleLbl="node1" presStyleIdx="7" presStyleCnt="9">
        <dgm:presLayoutVars>
          <dgm:bulletEnabled val="1"/>
        </dgm:presLayoutVars>
      </dgm:prSet>
      <dgm:spPr/>
    </dgm:pt>
    <dgm:pt modelId="{2146222C-C563-491B-A281-CE3406D1D957}" type="pres">
      <dgm:prSet presAssocID="{F9DA612F-4121-4E83-AFB8-5D5494110DC5}" presName="sibTrans" presStyleCnt="0"/>
      <dgm:spPr/>
    </dgm:pt>
    <dgm:pt modelId="{D0C93AD0-3852-4D64-8191-23F2E6AD0562}" type="pres">
      <dgm:prSet presAssocID="{87D7E31A-0AE5-4469-8832-6A209D6B4417}" presName="node" presStyleLbl="node1" presStyleIdx="8" presStyleCnt="9">
        <dgm:presLayoutVars>
          <dgm:bulletEnabled val="1"/>
        </dgm:presLayoutVars>
      </dgm:prSet>
      <dgm:spPr/>
    </dgm:pt>
  </dgm:ptLst>
  <dgm:cxnLst>
    <dgm:cxn modelId="{FC8AAE04-DCEF-4270-9285-C365DFD907A6}" srcId="{4988F354-8E4F-43C4-9543-0DF208DD3989}" destId="{2E87C4EC-852E-4183-88A7-4F455E43320C}" srcOrd="1" destOrd="0" parTransId="{0543BAEA-2327-4126-ADC5-09844656C94D}" sibTransId="{DF47A8BE-3E5A-4E5E-9CC2-FDC71443510B}"/>
    <dgm:cxn modelId="{C3FF8906-D956-40BB-B39F-EBAB93F3FF1E}" type="presOf" srcId="{55B9E315-6F45-4A02-9D63-C3AE905ECD25}" destId="{E1F74BEA-1D53-4018-AB28-6238BDC1862E}" srcOrd="0" destOrd="0" presId="urn:microsoft.com/office/officeart/2005/8/layout/default"/>
    <dgm:cxn modelId="{00692F1B-6289-4BB8-86D6-0669F9D9DE6A}" type="presOf" srcId="{2E87C4EC-852E-4183-88A7-4F455E43320C}" destId="{87FFBE2A-48EC-452D-8375-2EB2F667C2D9}" srcOrd="0" destOrd="0" presId="urn:microsoft.com/office/officeart/2005/8/layout/default"/>
    <dgm:cxn modelId="{906D8D1B-D454-4DC0-837E-8D2FDB0731B3}" srcId="{4988F354-8E4F-43C4-9543-0DF208DD3989}" destId="{811EA56B-9FB0-4542-8058-4A6750F461B0}" srcOrd="4" destOrd="0" parTransId="{47FFBDCD-A5C9-4541-94A1-AEFE519F31F5}" sibTransId="{FE7D70F6-1ABE-4A01-ABB5-A504F80E3D42}"/>
    <dgm:cxn modelId="{5B8D1026-02E3-44FF-AD8F-C87DC8E46E4B}" type="presOf" srcId="{783AB6CF-9203-4F1D-939B-D3953D6841FC}" destId="{D6DCD469-8DB2-43DB-942E-07CB53679017}" srcOrd="0" destOrd="0" presId="urn:microsoft.com/office/officeart/2005/8/layout/default"/>
    <dgm:cxn modelId="{0B778227-21E4-4901-BE9A-22FDF964B7A6}" type="presOf" srcId="{811EA56B-9FB0-4542-8058-4A6750F461B0}" destId="{33F9F2B7-9093-479A-B917-D048659ECBC2}" srcOrd="0" destOrd="0" presId="urn:microsoft.com/office/officeart/2005/8/layout/default"/>
    <dgm:cxn modelId="{3E2A232D-9A5B-4259-86DB-472A19C73305}" srcId="{4988F354-8E4F-43C4-9543-0DF208DD3989}" destId="{55B9E315-6F45-4A02-9D63-C3AE905ECD25}" srcOrd="2" destOrd="0" parTransId="{B3A07E60-5064-48E4-8B0B-E4D7E2299DC3}" sibTransId="{07425988-59AD-4D16-B312-7FA5FDAE131E}"/>
    <dgm:cxn modelId="{60EAFA32-749A-4E1E-A705-949BDEB7025F}" type="presOf" srcId="{E773DD89-20FC-4521-9B5D-3452EFB8D0BE}" destId="{71D4E757-DAE1-4892-B5AC-1BF24E08D32F}" srcOrd="0" destOrd="0" presId="urn:microsoft.com/office/officeart/2005/8/layout/default"/>
    <dgm:cxn modelId="{E4079F54-8C2C-4020-AC58-91366DABFAC0}" srcId="{4988F354-8E4F-43C4-9543-0DF208DD3989}" destId="{E773DD89-20FC-4521-9B5D-3452EFB8D0BE}" srcOrd="0" destOrd="0" parTransId="{F7D7EDED-C154-4BF8-AAA6-688BCA274A32}" sibTransId="{419F6B51-26B6-43FF-A065-FF0600BDF9EC}"/>
    <dgm:cxn modelId="{BE3BED58-022C-48FB-AA63-E3CCEAC74E44}" srcId="{4988F354-8E4F-43C4-9543-0DF208DD3989}" destId="{783AB6CF-9203-4F1D-939B-D3953D6841FC}" srcOrd="3" destOrd="0" parTransId="{D00074DC-171C-44C8-B89A-B9E340408C34}" sibTransId="{900EED8E-3652-4A23-84F5-F80D670364FC}"/>
    <dgm:cxn modelId="{C932199D-47BA-4CF9-A34E-4C4727F51EF5}" type="presOf" srcId="{4988F354-8E4F-43C4-9543-0DF208DD3989}" destId="{2F91A0B7-3627-4975-B96B-153FA1FF6169}" srcOrd="0" destOrd="0" presId="urn:microsoft.com/office/officeart/2005/8/layout/default"/>
    <dgm:cxn modelId="{375213A1-41BE-49AD-BFA6-EF91BC913AAD}" srcId="{4988F354-8E4F-43C4-9543-0DF208DD3989}" destId="{87D7E31A-0AE5-4469-8832-6A209D6B4417}" srcOrd="8" destOrd="0" parTransId="{056694BC-E006-4CFC-873D-009F7DC7DBD3}" sibTransId="{D0DE8AA5-F0DA-4C9A-96D7-4B8FD545B56A}"/>
    <dgm:cxn modelId="{59767BAB-2337-4994-8D6C-96F938121697}" type="presOf" srcId="{63E7908D-0AD6-44C8-B6C9-E34B01A1FB18}" destId="{A1075F75-E4CE-46DF-9126-3A298EB52B24}" srcOrd="0" destOrd="0" presId="urn:microsoft.com/office/officeart/2005/8/layout/default"/>
    <dgm:cxn modelId="{7E998DAD-68C9-4004-A853-36845BB15AFA}" type="presOf" srcId="{1CB81C4C-8AAE-4C50-AB19-8A2ACE1F3541}" destId="{69172C0E-65E2-411D-91AE-B78135DC9D46}" srcOrd="0" destOrd="0" presId="urn:microsoft.com/office/officeart/2005/8/layout/default"/>
    <dgm:cxn modelId="{CAB0EFBD-E01E-48F0-A613-47D29EC51093}" srcId="{4988F354-8E4F-43C4-9543-0DF208DD3989}" destId="{63E7908D-0AD6-44C8-B6C9-E34B01A1FB18}" srcOrd="5" destOrd="0" parTransId="{D5A79A92-E011-448B-B3ED-57466B8D90EA}" sibTransId="{DB75D1A5-B6A4-4E8A-B46E-C40BC90B63FD}"/>
    <dgm:cxn modelId="{980808DA-A620-40A1-852B-574899F933A4}" type="presOf" srcId="{87D7E31A-0AE5-4469-8832-6A209D6B4417}" destId="{D0C93AD0-3852-4D64-8191-23F2E6AD0562}" srcOrd="0" destOrd="0" presId="urn:microsoft.com/office/officeart/2005/8/layout/default"/>
    <dgm:cxn modelId="{0F6770E3-E076-4075-BB9E-72C09BAF357F}" srcId="{4988F354-8E4F-43C4-9543-0DF208DD3989}" destId="{778D7A26-A268-4F6D-A6F4-73F529A9DD8A}" srcOrd="6" destOrd="0" parTransId="{56B577B0-0A16-49A3-B07A-165131E5E153}" sibTransId="{D8C0BB51-D6B9-4744-A424-5A97B3A3ABEE}"/>
    <dgm:cxn modelId="{2352F4FD-49A6-4750-AE87-DA1E48FD7942}" type="presOf" srcId="{778D7A26-A268-4F6D-A6F4-73F529A9DD8A}" destId="{AC6818BD-2FBB-46F9-8943-660ADE9770C0}" srcOrd="0" destOrd="0" presId="urn:microsoft.com/office/officeart/2005/8/layout/default"/>
    <dgm:cxn modelId="{A36241FE-4DAE-46F0-A04F-555C03864F90}" srcId="{4988F354-8E4F-43C4-9543-0DF208DD3989}" destId="{1CB81C4C-8AAE-4C50-AB19-8A2ACE1F3541}" srcOrd="7" destOrd="0" parTransId="{1FD6633F-DA41-4078-9D5D-FE338BF79039}" sibTransId="{F9DA612F-4121-4E83-AFB8-5D5494110DC5}"/>
    <dgm:cxn modelId="{FD4BFDD3-379C-401F-8216-48DE7814B1E5}" type="presParOf" srcId="{2F91A0B7-3627-4975-B96B-153FA1FF6169}" destId="{71D4E757-DAE1-4892-B5AC-1BF24E08D32F}" srcOrd="0" destOrd="0" presId="urn:microsoft.com/office/officeart/2005/8/layout/default"/>
    <dgm:cxn modelId="{6647F28B-AAA2-4B03-99EC-60525F5C6A4A}" type="presParOf" srcId="{2F91A0B7-3627-4975-B96B-153FA1FF6169}" destId="{19B0B0A6-7078-4A5E-ABAB-C3D5FC7737D2}" srcOrd="1" destOrd="0" presId="urn:microsoft.com/office/officeart/2005/8/layout/default"/>
    <dgm:cxn modelId="{C5B83BEC-90C6-4AB7-80B8-0C96FD20899F}" type="presParOf" srcId="{2F91A0B7-3627-4975-B96B-153FA1FF6169}" destId="{87FFBE2A-48EC-452D-8375-2EB2F667C2D9}" srcOrd="2" destOrd="0" presId="urn:microsoft.com/office/officeart/2005/8/layout/default"/>
    <dgm:cxn modelId="{AAFAD180-67CC-4799-83C9-B07F9CBF0481}" type="presParOf" srcId="{2F91A0B7-3627-4975-B96B-153FA1FF6169}" destId="{36146C01-BA9C-4890-B5F3-20CCD01CC2C3}" srcOrd="3" destOrd="0" presId="urn:microsoft.com/office/officeart/2005/8/layout/default"/>
    <dgm:cxn modelId="{7A575AD9-6768-4413-9C3A-42E471AEBD70}" type="presParOf" srcId="{2F91A0B7-3627-4975-B96B-153FA1FF6169}" destId="{E1F74BEA-1D53-4018-AB28-6238BDC1862E}" srcOrd="4" destOrd="0" presId="urn:microsoft.com/office/officeart/2005/8/layout/default"/>
    <dgm:cxn modelId="{15304767-6A77-4FC4-A18A-935FE54A47D1}" type="presParOf" srcId="{2F91A0B7-3627-4975-B96B-153FA1FF6169}" destId="{69C30FD9-32F3-4BD6-B4D8-59518467A71C}" srcOrd="5" destOrd="0" presId="urn:microsoft.com/office/officeart/2005/8/layout/default"/>
    <dgm:cxn modelId="{449378B6-8E2F-45A3-9C29-CA40F74EDFCF}" type="presParOf" srcId="{2F91A0B7-3627-4975-B96B-153FA1FF6169}" destId="{D6DCD469-8DB2-43DB-942E-07CB53679017}" srcOrd="6" destOrd="0" presId="urn:microsoft.com/office/officeart/2005/8/layout/default"/>
    <dgm:cxn modelId="{3EFA5BFD-B54C-4543-88DF-F0107D98B5A4}" type="presParOf" srcId="{2F91A0B7-3627-4975-B96B-153FA1FF6169}" destId="{C734FDB8-DE6E-49AB-A59A-52B9DD80408B}" srcOrd="7" destOrd="0" presId="urn:microsoft.com/office/officeart/2005/8/layout/default"/>
    <dgm:cxn modelId="{6DBB903E-0043-4BC8-8464-3E6815256DCF}" type="presParOf" srcId="{2F91A0B7-3627-4975-B96B-153FA1FF6169}" destId="{33F9F2B7-9093-479A-B917-D048659ECBC2}" srcOrd="8" destOrd="0" presId="urn:microsoft.com/office/officeart/2005/8/layout/default"/>
    <dgm:cxn modelId="{F9CE6DE7-4D13-4235-B2B9-FEAE4A43B132}" type="presParOf" srcId="{2F91A0B7-3627-4975-B96B-153FA1FF6169}" destId="{26099415-D41D-40D3-B3EC-5CC118B828B3}" srcOrd="9" destOrd="0" presId="urn:microsoft.com/office/officeart/2005/8/layout/default"/>
    <dgm:cxn modelId="{0752AC8F-1FBF-4D9C-B0A5-8B564DFD051F}" type="presParOf" srcId="{2F91A0B7-3627-4975-B96B-153FA1FF6169}" destId="{A1075F75-E4CE-46DF-9126-3A298EB52B24}" srcOrd="10" destOrd="0" presId="urn:microsoft.com/office/officeart/2005/8/layout/default"/>
    <dgm:cxn modelId="{4D761564-6C87-4A07-90F1-05E1EA796075}" type="presParOf" srcId="{2F91A0B7-3627-4975-B96B-153FA1FF6169}" destId="{C6E8860E-2168-48A2-B5FE-A5540EE9742E}" srcOrd="11" destOrd="0" presId="urn:microsoft.com/office/officeart/2005/8/layout/default"/>
    <dgm:cxn modelId="{5A8EA375-BA38-467E-BACC-0824CE859990}" type="presParOf" srcId="{2F91A0B7-3627-4975-B96B-153FA1FF6169}" destId="{AC6818BD-2FBB-46F9-8943-660ADE9770C0}" srcOrd="12" destOrd="0" presId="urn:microsoft.com/office/officeart/2005/8/layout/default"/>
    <dgm:cxn modelId="{B5D3CA6E-CBE5-44FC-A875-8BA70FF20C6B}" type="presParOf" srcId="{2F91A0B7-3627-4975-B96B-153FA1FF6169}" destId="{209CC403-CEB9-4A1A-AB7E-BCB8492C919C}" srcOrd="13" destOrd="0" presId="urn:microsoft.com/office/officeart/2005/8/layout/default"/>
    <dgm:cxn modelId="{12A678FB-682E-401A-B6BE-867E03A3EC55}" type="presParOf" srcId="{2F91A0B7-3627-4975-B96B-153FA1FF6169}" destId="{69172C0E-65E2-411D-91AE-B78135DC9D46}" srcOrd="14" destOrd="0" presId="urn:microsoft.com/office/officeart/2005/8/layout/default"/>
    <dgm:cxn modelId="{B5E0F37B-0583-4BDC-AA9B-D6AF78CE42DB}" type="presParOf" srcId="{2F91A0B7-3627-4975-B96B-153FA1FF6169}" destId="{2146222C-C563-491B-A281-CE3406D1D957}" srcOrd="15" destOrd="0" presId="urn:microsoft.com/office/officeart/2005/8/layout/default"/>
    <dgm:cxn modelId="{2D42CE90-9707-4574-A482-747716DBDFBD}" type="presParOf" srcId="{2F91A0B7-3627-4975-B96B-153FA1FF6169}" destId="{D0C93AD0-3852-4D64-8191-23F2E6AD056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0A0B2B-B153-4355-AEC4-6F4EE6A911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D6AF61-A93C-416E-85D0-AFB7564FB8F3}">
      <dgm:prSet/>
      <dgm:spPr/>
      <dgm:t>
        <a:bodyPr/>
        <a:lstStyle/>
        <a:p>
          <a:r>
            <a:rPr lang="en-GB" b="0" i="0" dirty="0">
              <a:latin typeface="Tw Cen MT" panose="020B0602020104020603" pitchFamily="34" charset="0"/>
            </a:rPr>
            <a:t>The purpose of your research and the questions you're trying to answer will determine what information is relevant and useful. If you're trying to understand public opinion on an issue, it might be worthwhile to look at news articles and blog entries. On the other hand, such sources may not be appropriate for a formal philosophical argument or a medical study.</a:t>
          </a:r>
          <a:endParaRPr lang="en-US" dirty="0">
            <a:latin typeface="Tw Cen MT" panose="020B0602020104020603" pitchFamily="34" charset="0"/>
          </a:endParaRPr>
        </a:p>
      </dgm:t>
    </dgm:pt>
    <dgm:pt modelId="{0AEC0340-F093-479C-BBEF-CFD1A8FF6155}" type="parTrans" cxnId="{10E70106-222A-4E30-8A4C-D3EE5A22651B}">
      <dgm:prSet/>
      <dgm:spPr/>
      <dgm:t>
        <a:bodyPr/>
        <a:lstStyle/>
        <a:p>
          <a:endParaRPr lang="en-US"/>
        </a:p>
      </dgm:t>
    </dgm:pt>
    <dgm:pt modelId="{F4B8E406-F2F7-423E-BB66-3B3647CC3D00}" type="sibTrans" cxnId="{10E70106-222A-4E30-8A4C-D3EE5A22651B}">
      <dgm:prSet/>
      <dgm:spPr/>
      <dgm:t>
        <a:bodyPr/>
        <a:lstStyle/>
        <a:p>
          <a:endParaRPr lang="en-US"/>
        </a:p>
      </dgm:t>
    </dgm:pt>
    <dgm:pt modelId="{5B7AEB2D-D249-455F-8A5D-8E2A1046EB68}">
      <dgm:prSet/>
      <dgm:spPr/>
      <dgm:t>
        <a:bodyPr/>
        <a:lstStyle/>
        <a:p>
          <a:r>
            <a:rPr lang="en-GB" b="0" i="0" dirty="0">
              <a:latin typeface="Tw Cen MT" panose="020B0602020104020603" pitchFamily="34" charset="0"/>
            </a:rPr>
            <a:t>Sources used in academic papers might include scholarly journals, books, research reports, government documents, films, comic books, magazines, newspapers, maps, statistics, letters, diaries, dictionaries, musical recordings, and more. It all depends on your purpose.</a:t>
          </a:r>
          <a:endParaRPr lang="en-US" dirty="0">
            <a:latin typeface="Tw Cen MT" panose="020B0602020104020603" pitchFamily="34" charset="0"/>
          </a:endParaRPr>
        </a:p>
      </dgm:t>
    </dgm:pt>
    <dgm:pt modelId="{F8B174B1-BA06-4ECA-82B1-B3C25C80AF24}" type="parTrans" cxnId="{9FA94BA1-8286-479F-9271-6ADCF3423964}">
      <dgm:prSet/>
      <dgm:spPr/>
      <dgm:t>
        <a:bodyPr/>
        <a:lstStyle/>
        <a:p>
          <a:endParaRPr lang="en-US"/>
        </a:p>
      </dgm:t>
    </dgm:pt>
    <dgm:pt modelId="{7EB9EAC0-F1CF-4D58-A99F-441C7DCFF97F}" type="sibTrans" cxnId="{9FA94BA1-8286-479F-9271-6ADCF3423964}">
      <dgm:prSet/>
      <dgm:spPr/>
      <dgm:t>
        <a:bodyPr/>
        <a:lstStyle/>
        <a:p>
          <a:endParaRPr lang="en-US"/>
        </a:p>
      </dgm:t>
    </dgm:pt>
    <dgm:pt modelId="{855AE808-ACF5-4396-829C-31E43C3C8406}" type="pres">
      <dgm:prSet presAssocID="{290A0B2B-B153-4355-AEC4-6F4EE6A91118}" presName="linear" presStyleCnt="0">
        <dgm:presLayoutVars>
          <dgm:animLvl val="lvl"/>
          <dgm:resizeHandles val="exact"/>
        </dgm:presLayoutVars>
      </dgm:prSet>
      <dgm:spPr/>
    </dgm:pt>
    <dgm:pt modelId="{7F113359-6137-4AC7-8767-05AC416EC347}" type="pres">
      <dgm:prSet presAssocID="{85D6AF61-A93C-416E-85D0-AFB7564FB8F3}" presName="parentText" presStyleLbl="node1" presStyleIdx="0" presStyleCnt="2" custScaleY="64508">
        <dgm:presLayoutVars>
          <dgm:chMax val="0"/>
          <dgm:bulletEnabled val="1"/>
        </dgm:presLayoutVars>
      </dgm:prSet>
      <dgm:spPr/>
    </dgm:pt>
    <dgm:pt modelId="{F16A4510-5510-4CE6-B651-DA2A9ABED7CE}" type="pres">
      <dgm:prSet presAssocID="{F4B8E406-F2F7-423E-BB66-3B3647CC3D00}" presName="spacer" presStyleCnt="0"/>
      <dgm:spPr/>
    </dgm:pt>
    <dgm:pt modelId="{D84F8AF1-F64A-4BD2-821B-3233ECAAB268}" type="pres">
      <dgm:prSet presAssocID="{5B7AEB2D-D249-455F-8A5D-8E2A1046EB68}" presName="parentText" presStyleLbl="node1" presStyleIdx="1" presStyleCnt="2" custScaleY="68492" custLinFactY="4583" custLinFactNeighborX="-1260" custLinFactNeighborY="100000">
        <dgm:presLayoutVars>
          <dgm:chMax val="0"/>
          <dgm:bulletEnabled val="1"/>
        </dgm:presLayoutVars>
      </dgm:prSet>
      <dgm:spPr/>
    </dgm:pt>
  </dgm:ptLst>
  <dgm:cxnLst>
    <dgm:cxn modelId="{10E70106-222A-4E30-8A4C-D3EE5A22651B}" srcId="{290A0B2B-B153-4355-AEC4-6F4EE6A91118}" destId="{85D6AF61-A93C-416E-85D0-AFB7564FB8F3}" srcOrd="0" destOrd="0" parTransId="{0AEC0340-F093-479C-BBEF-CFD1A8FF6155}" sibTransId="{F4B8E406-F2F7-423E-BB66-3B3647CC3D00}"/>
    <dgm:cxn modelId="{C246C526-7B7D-49C0-ACF3-6ADA12C92748}" type="presOf" srcId="{5B7AEB2D-D249-455F-8A5D-8E2A1046EB68}" destId="{D84F8AF1-F64A-4BD2-821B-3233ECAAB268}" srcOrd="0" destOrd="0" presId="urn:microsoft.com/office/officeart/2005/8/layout/vList2"/>
    <dgm:cxn modelId="{9FA94BA1-8286-479F-9271-6ADCF3423964}" srcId="{290A0B2B-B153-4355-AEC4-6F4EE6A91118}" destId="{5B7AEB2D-D249-455F-8A5D-8E2A1046EB68}" srcOrd="1" destOrd="0" parTransId="{F8B174B1-BA06-4ECA-82B1-B3C25C80AF24}" sibTransId="{7EB9EAC0-F1CF-4D58-A99F-441C7DCFF97F}"/>
    <dgm:cxn modelId="{09A71CB0-590B-4109-A902-B914DB3B9CEA}" type="presOf" srcId="{290A0B2B-B153-4355-AEC4-6F4EE6A91118}" destId="{855AE808-ACF5-4396-829C-31E43C3C8406}" srcOrd="0" destOrd="0" presId="urn:microsoft.com/office/officeart/2005/8/layout/vList2"/>
    <dgm:cxn modelId="{11EDF7F0-01E2-4ADF-A040-6A3C3AE8D912}" type="presOf" srcId="{85D6AF61-A93C-416E-85D0-AFB7564FB8F3}" destId="{7F113359-6137-4AC7-8767-05AC416EC347}" srcOrd="0" destOrd="0" presId="urn:microsoft.com/office/officeart/2005/8/layout/vList2"/>
    <dgm:cxn modelId="{B0B94DAC-3C53-4182-9727-8665E51E7555}" type="presParOf" srcId="{855AE808-ACF5-4396-829C-31E43C3C8406}" destId="{7F113359-6137-4AC7-8767-05AC416EC347}" srcOrd="0" destOrd="0" presId="urn:microsoft.com/office/officeart/2005/8/layout/vList2"/>
    <dgm:cxn modelId="{880B862C-A390-4831-B76D-18EAA22F7730}" type="presParOf" srcId="{855AE808-ACF5-4396-829C-31E43C3C8406}" destId="{F16A4510-5510-4CE6-B651-DA2A9ABED7CE}" srcOrd="1" destOrd="0" presId="urn:microsoft.com/office/officeart/2005/8/layout/vList2"/>
    <dgm:cxn modelId="{223A465F-5B33-431F-9600-94045F5BC6F5}" type="presParOf" srcId="{855AE808-ACF5-4396-829C-31E43C3C8406}" destId="{D84F8AF1-F64A-4BD2-821B-3233ECAAB2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4160A-B92B-4B4F-8748-FD11A766AC27}">
      <dsp:nvSpPr>
        <dsp:cNvPr id="0" name=""/>
        <dsp:cNvSpPr/>
      </dsp:nvSpPr>
      <dsp:spPr>
        <a:xfrm>
          <a:off x="472701" y="1182529"/>
          <a:ext cx="765703" cy="7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2DE2D5-2F7C-4ABA-9FD0-935C420F9AF1}">
      <dsp:nvSpPr>
        <dsp:cNvPr id="0" name=""/>
        <dsp:cNvSpPr/>
      </dsp:nvSpPr>
      <dsp:spPr>
        <a:xfrm>
          <a:off x="4771" y="2293627"/>
          <a:ext cx="1701562" cy="119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w Cen MT" panose="020B0602020104020603" pitchFamily="34" charset="0"/>
            </a:rPr>
            <a:t>Ability to search for specific enquiry.</a:t>
          </a:r>
        </a:p>
      </dsp:txBody>
      <dsp:txXfrm>
        <a:off x="4771" y="2293627"/>
        <a:ext cx="1701562" cy="1191093"/>
      </dsp:txXfrm>
    </dsp:sp>
    <dsp:sp modelId="{58CC1A90-4632-42FC-8175-4C3A13528A14}">
      <dsp:nvSpPr>
        <dsp:cNvPr id="0" name=""/>
        <dsp:cNvSpPr/>
      </dsp:nvSpPr>
      <dsp:spPr>
        <a:xfrm>
          <a:off x="2472037" y="1182529"/>
          <a:ext cx="765703" cy="7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488882-8071-4BDD-ACA7-D1D84EFABFD9}">
      <dsp:nvSpPr>
        <dsp:cNvPr id="0" name=""/>
        <dsp:cNvSpPr/>
      </dsp:nvSpPr>
      <dsp:spPr>
        <a:xfrm>
          <a:off x="2004107" y="2293627"/>
          <a:ext cx="1701562" cy="119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find</a:t>
          </a:r>
          <a:r>
            <a:rPr lang="en-US" sz="1400" kern="1200" dirty="0"/>
            <a:t> </a:t>
          </a:r>
        </a:p>
      </dsp:txBody>
      <dsp:txXfrm>
        <a:off x="2004107" y="2293627"/>
        <a:ext cx="1701562" cy="1191093"/>
      </dsp:txXfrm>
    </dsp:sp>
    <dsp:sp modelId="{ACB98FCB-68AA-4099-BFCA-7AAC9FC88F86}">
      <dsp:nvSpPr>
        <dsp:cNvPr id="0" name=""/>
        <dsp:cNvSpPr/>
      </dsp:nvSpPr>
      <dsp:spPr>
        <a:xfrm>
          <a:off x="4471373" y="1182529"/>
          <a:ext cx="765703" cy="765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5513A7-74CA-4E39-B947-E948131DB1D7}">
      <dsp:nvSpPr>
        <dsp:cNvPr id="0" name=""/>
        <dsp:cNvSpPr/>
      </dsp:nvSpPr>
      <dsp:spPr>
        <a:xfrm>
          <a:off x="4003443" y="2293627"/>
          <a:ext cx="1701562" cy="119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collect</a:t>
          </a:r>
        </a:p>
      </dsp:txBody>
      <dsp:txXfrm>
        <a:off x="4003443" y="2293627"/>
        <a:ext cx="1701562" cy="1191093"/>
      </dsp:txXfrm>
    </dsp:sp>
    <dsp:sp modelId="{250ED159-1DC2-43D2-952B-A11918397EEF}">
      <dsp:nvSpPr>
        <dsp:cNvPr id="0" name=""/>
        <dsp:cNvSpPr/>
      </dsp:nvSpPr>
      <dsp:spPr>
        <a:xfrm>
          <a:off x="6470709" y="1182529"/>
          <a:ext cx="765703" cy="7657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6AD288-C07F-4E3D-AAC5-E7218030FEFF}">
      <dsp:nvSpPr>
        <dsp:cNvPr id="0" name=""/>
        <dsp:cNvSpPr/>
      </dsp:nvSpPr>
      <dsp:spPr>
        <a:xfrm>
          <a:off x="6002779" y="2293627"/>
          <a:ext cx="1701562" cy="119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Analyse</a:t>
          </a:r>
        </a:p>
      </dsp:txBody>
      <dsp:txXfrm>
        <a:off x="6002779" y="2293627"/>
        <a:ext cx="1701562" cy="1191093"/>
      </dsp:txXfrm>
    </dsp:sp>
    <dsp:sp modelId="{3DE60429-6391-47E1-8DE3-444B38BBAC82}">
      <dsp:nvSpPr>
        <dsp:cNvPr id="0" name=""/>
        <dsp:cNvSpPr/>
      </dsp:nvSpPr>
      <dsp:spPr>
        <a:xfrm>
          <a:off x="8470045" y="1182529"/>
          <a:ext cx="765703" cy="7657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4ED3BE-5E6F-4551-9B13-A4DD796828AA}">
      <dsp:nvSpPr>
        <dsp:cNvPr id="0" name=""/>
        <dsp:cNvSpPr/>
      </dsp:nvSpPr>
      <dsp:spPr>
        <a:xfrm>
          <a:off x="8002115" y="2293627"/>
          <a:ext cx="1701562" cy="119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interpret</a:t>
          </a:r>
          <a:r>
            <a:rPr lang="en-US" sz="1400" kern="1200" dirty="0"/>
            <a:t> </a:t>
          </a:r>
        </a:p>
      </dsp:txBody>
      <dsp:txXfrm>
        <a:off x="8002115" y="2293627"/>
        <a:ext cx="1701562" cy="1191093"/>
      </dsp:txXfrm>
    </dsp:sp>
    <dsp:sp modelId="{B2401752-C9E7-4F6F-A00C-8C7639F1A6EB}">
      <dsp:nvSpPr>
        <dsp:cNvPr id="0" name=""/>
        <dsp:cNvSpPr/>
      </dsp:nvSpPr>
      <dsp:spPr>
        <a:xfrm>
          <a:off x="10469381" y="1182529"/>
          <a:ext cx="765703" cy="7657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9916CF-8854-4EA6-865D-DDA3B4C2708D}">
      <dsp:nvSpPr>
        <dsp:cNvPr id="0" name=""/>
        <dsp:cNvSpPr/>
      </dsp:nvSpPr>
      <dsp:spPr>
        <a:xfrm>
          <a:off x="10001451" y="2293627"/>
          <a:ext cx="1701562" cy="119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Evaluate information that is relevant to the subject being studied</a:t>
          </a:r>
          <a:r>
            <a:rPr lang="en-US" sz="1500" kern="1200" dirty="0"/>
            <a:t>.</a:t>
          </a:r>
        </a:p>
      </dsp:txBody>
      <dsp:txXfrm>
        <a:off x="10001451" y="2293627"/>
        <a:ext cx="1701562" cy="1191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4E757-DAE1-4892-B5AC-1BF24E08D32F}">
      <dsp:nvSpPr>
        <dsp:cNvPr id="0" name=""/>
        <dsp:cNvSpPr/>
      </dsp:nvSpPr>
      <dsp:spPr>
        <a:xfrm>
          <a:off x="1482856" y="2446"/>
          <a:ext cx="2700997" cy="1620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Emotional and physical distress in a global pandemic: the place of mental health leadership</a:t>
          </a:r>
          <a:endParaRPr lang="en-US" sz="1800" kern="1200"/>
        </a:p>
      </dsp:txBody>
      <dsp:txXfrm>
        <a:off x="1482856" y="2446"/>
        <a:ext cx="2700997" cy="1620598"/>
      </dsp:txXfrm>
    </dsp:sp>
    <dsp:sp modelId="{87FFBE2A-48EC-452D-8375-2EB2F667C2D9}">
      <dsp:nvSpPr>
        <dsp:cNvPr id="0" name=""/>
        <dsp:cNvSpPr/>
      </dsp:nvSpPr>
      <dsp:spPr>
        <a:xfrm>
          <a:off x="4453953" y="2446"/>
          <a:ext cx="2700997" cy="1620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Exploration of the impact of dementia on individuals in physical, mental and emotional wellbeing in London hospital”</a:t>
          </a:r>
          <a:endParaRPr lang="en-US" sz="1800" kern="1200"/>
        </a:p>
      </dsp:txBody>
      <dsp:txXfrm>
        <a:off x="4453953" y="2446"/>
        <a:ext cx="2700997" cy="1620598"/>
      </dsp:txXfrm>
    </dsp:sp>
    <dsp:sp modelId="{E1F74BEA-1D53-4018-AB28-6238BDC1862E}">
      <dsp:nvSpPr>
        <dsp:cNvPr id="0" name=""/>
        <dsp:cNvSpPr/>
      </dsp:nvSpPr>
      <dsp:spPr>
        <a:xfrm>
          <a:off x="7425050" y="2446"/>
          <a:ext cx="2700997" cy="1620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The impact of multiple physical conditions on individuals’ mental health and emotional wellbeing</a:t>
          </a:r>
          <a:endParaRPr lang="en-US" sz="1800" kern="1200"/>
        </a:p>
      </dsp:txBody>
      <dsp:txXfrm>
        <a:off x="7425050" y="2446"/>
        <a:ext cx="2700997" cy="1620598"/>
      </dsp:txXfrm>
    </dsp:sp>
    <dsp:sp modelId="{D6DCD469-8DB2-43DB-942E-07CB53679017}">
      <dsp:nvSpPr>
        <dsp:cNvPr id="0" name=""/>
        <dsp:cNvSpPr/>
      </dsp:nvSpPr>
      <dsp:spPr>
        <a:xfrm>
          <a:off x="1482856" y="1893144"/>
          <a:ext cx="2700997" cy="1620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How corona impact on promoting physical and mental health and emotional wellbeing simultaneously</a:t>
          </a:r>
          <a:endParaRPr lang="en-US" sz="1800" kern="1200"/>
        </a:p>
      </dsp:txBody>
      <dsp:txXfrm>
        <a:off x="1482856" y="1893144"/>
        <a:ext cx="2700997" cy="1620598"/>
      </dsp:txXfrm>
    </dsp:sp>
    <dsp:sp modelId="{33F9F2B7-9093-479A-B917-D048659ECBC2}">
      <dsp:nvSpPr>
        <dsp:cNvPr id="0" name=""/>
        <dsp:cNvSpPr/>
      </dsp:nvSpPr>
      <dsp:spPr>
        <a:xfrm>
          <a:off x="4453953" y="1893144"/>
          <a:ext cx="2700997" cy="1620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The impact of obesity on individual's physical, mental health, and emotional wellbeing</a:t>
          </a:r>
          <a:endParaRPr lang="en-US" sz="1800" kern="1200"/>
        </a:p>
      </dsp:txBody>
      <dsp:txXfrm>
        <a:off x="4453953" y="1893144"/>
        <a:ext cx="2700997" cy="1620598"/>
      </dsp:txXfrm>
    </dsp:sp>
    <dsp:sp modelId="{A1075F75-E4CE-46DF-9126-3A298EB52B24}">
      <dsp:nvSpPr>
        <dsp:cNvPr id="0" name=""/>
        <dsp:cNvSpPr/>
      </dsp:nvSpPr>
      <dsp:spPr>
        <a:xfrm>
          <a:off x="7425050" y="1893144"/>
          <a:ext cx="2700997" cy="1620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Emotional and physical distress in a global pandemic: the place of mental health leadership</a:t>
          </a:r>
          <a:endParaRPr lang="en-US" sz="1800" kern="1200"/>
        </a:p>
      </dsp:txBody>
      <dsp:txXfrm>
        <a:off x="7425050" y="1893144"/>
        <a:ext cx="2700997" cy="1620598"/>
      </dsp:txXfrm>
    </dsp:sp>
    <dsp:sp modelId="{AC6818BD-2FBB-46F9-8943-660ADE9770C0}">
      <dsp:nvSpPr>
        <dsp:cNvPr id="0" name=""/>
        <dsp:cNvSpPr/>
      </dsp:nvSpPr>
      <dsp:spPr>
        <a:xfrm>
          <a:off x="1482856" y="3783842"/>
          <a:ext cx="2700997" cy="1620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How can the use of discriminatory language impact service users?</a:t>
          </a:r>
          <a:endParaRPr lang="en-US" sz="1800" kern="1200"/>
        </a:p>
      </dsp:txBody>
      <dsp:txXfrm>
        <a:off x="1482856" y="3783842"/>
        <a:ext cx="2700997" cy="1620598"/>
      </dsp:txXfrm>
    </dsp:sp>
    <dsp:sp modelId="{69172C0E-65E2-411D-91AE-B78135DC9D46}">
      <dsp:nvSpPr>
        <dsp:cNvPr id="0" name=""/>
        <dsp:cNvSpPr/>
      </dsp:nvSpPr>
      <dsp:spPr>
        <a:xfrm>
          <a:off x="4453953" y="3783842"/>
          <a:ext cx="2700997" cy="1620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Exploring the importance of alternative communication when working with individuals with additional needs.</a:t>
          </a:r>
          <a:endParaRPr lang="en-US" sz="1800" kern="1200"/>
        </a:p>
      </dsp:txBody>
      <dsp:txXfrm>
        <a:off x="4453953" y="3783842"/>
        <a:ext cx="2700997" cy="1620598"/>
      </dsp:txXfrm>
    </dsp:sp>
    <dsp:sp modelId="{D0C93AD0-3852-4D64-8191-23F2E6AD0562}">
      <dsp:nvSpPr>
        <dsp:cNvPr id="0" name=""/>
        <dsp:cNvSpPr/>
      </dsp:nvSpPr>
      <dsp:spPr>
        <a:xfrm>
          <a:off x="7425050" y="3783842"/>
          <a:ext cx="2700997" cy="1620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What is the impact of using non-verbal communication with patients who have English as a second language?</a:t>
          </a:r>
          <a:endParaRPr lang="en-US" sz="1800" kern="1200"/>
        </a:p>
      </dsp:txBody>
      <dsp:txXfrm>
        <a:off x="7425050" y="3783842"/>
        <a:ext cx="2700997" cy="16205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13359-6137-4AC7-8767-05AC416EC347}">
      <dsp:nvSpPr>
        <dsp:cNvPr id="0" name=""/>
        <dsp:cNvSpPr/>
      </dsp:nvSpPr>
      <dsp:spPr>
        <a:xfrm>
          <a:off x="0" y="333436"/>
          <a:ext cx="10515600" cy="23774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b="0" i="0" kern="1200" dirty="0">
              <a:latin typeface="Tw Cen MT" panose="020B0602020104020603" pitchFamily="34" charset="0"/>
            </a:rPr>
            <a:t>The purpose of your research and the questions you're trying to answer will determine what information is relevant and useful. If you're trying to understand public opinion on an issue, it might be worthwhile to look at news articles and blog entries. On the other hand, such sources may not be appropriate for a formal philosophical argument or a medical study.</a:t>
          </a:r>
          <a:endParaRPr lang="en-US" sz="2700" kern="1200" dirty="0">
            <a:latin typeface="Tw Cen MT" panose="020B0602020104020603" pitchFamily="34" charset="0"/>
          </a:endParaRPr>
        </a:p>
      </dsp:txBody>
      <dsp:txXfrm>
        <a:off x="116057" y="449493"/>
        <a:ext cx="10283486" cy="2145328"/>
      </dsp:txXfrm>
    </dsp:sp>
    <dsp:sp modelId="{D84F8AF1-F64A-4BD2-821B-3233ECAAB268}">
      <dsp:nvSpPr>
        <dsp:cNvPr id="0" name=""/>
        <dsp:cNvSpPr/>
      </dsp:nvSpPr>
      <dsp:spPr>
        <a:xfrm>
          <a:off x="0" y="3081385"/>
          <a:ext cx="10515600" cy="25242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b="0" i="0" kern="1200" dirty="0">
              <a:latin typeface="Tw Cen MT" panose="020B0602020104020603" pitchFamily="34" charset="0"/>
            </a:rPr>
            <a:t>Sources used in academic papers might include scholarly journals, books, research reports, government documents, films, comic books, magazines, newspapers, maps, statistics, letters, diaries, dictionaries, musical recordings, and more. It all depends on your purpose.</a:t>
          </a:r>
          <a:endParaRPr lang="en-US" sz="2700" kern="1200" dirty="0">
            <a:latin typeface="Tw Cen MT" panose="020B0602020104020603" pitchFamily="34" charset="0"/>
          </a:endParaRPr>
        </a:p>
      </dsp:txBody>
      <dsp:txXfrm>
        <a:off x="123225" y="3204610"/>
        <a:ext cx="10269150" cy="227782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95434-9228-4CBA-BF54-D2757538C3D1}" type="datetimeFigureOut">
              <a:rPr lang="en-GB" smtClean="0"/>
              <a:t>28/04/2021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15698-4796-4932-AB9E-605BFF0FFA05}" type="slidenum">
              <a:rPr lang="en-GB" smtClean="0"/>
              <a:t>‹#›</a:t>
            </a:fld>
            <a:endParaRPr lang="en-GB"/>
          </a:p>
        </p:txBody>
      </p:sp>
    </p:spTree>
    <p:extLst>
      <p:ext uri="{BB962C8B-B14F-4D97-AF65-F5344CB8AC3E}">
        <p14:creationId xmlns:p14="http://schemas.microsoft.com/office/powerpoint/2010/main" val="3923273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7ADD-AC75-40A5-A3B2-2FD445034A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BC936BB-BF56-47A5-A30F-386E3BABB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C0486F2-621D-43E6-8E52-DD23D1E0554A}"/>
              </a:ext>
            </a:extLst>
          </p:cNvPr>
          <p:cNvSpPr>
            <a:spLocks noGrp="1"/>
          </p:cNvSpPr>
          <p:nvPr>
            <p:ph type="dt" sz="half" idx="10"/>
          </p:nvPr>
        </p:nvSpPr>
        <p:spPr/>
        <p:txBody>
          <a:bodyPr/>
          <a:lstStyle/>
          <a:p>
            <a:fld id="{B7034178-CA3F-411D-88AA-38306EE22286}" type="datetime1">
              <a:rPr lang="en-GB" smtClean="0"/>
              <a:t>28/04/2021</a:t>
            </a:fld>
            <a:endParaRPr lang="en-GB"/>
          </a:p>
        </p:txBody>
      </p:sp>
      <p:sp>
        <p:nvSpPr>
          <p:cNvPr id="5" name="Footer Placeholder 4">
            <a:extLst>
              <a:ext uri="{FF2B5EF4-FFF2-40B4-BE49-F238E27FC236}">
                <a16:creationId xmlns:a16="http://schemas.microsoft.com/office/drawing/2014/main" id="{772B560F-79E4-43C4-B981-9DAA88065A1E}"/>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12576CAE-A280-4729-8ED7-F086DEA7ABCA}"/>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226931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ED62-F9CE-4ECF-B217-5E410C449A8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99149D-7333-4405-8BF4-ADB9383023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C8F946-AA53-495B-A92F-0344B8C84726}"/>
              </a:ext>
            </a:extLst>
          </p:cNvPr>
          <p:cNvSpPr>
            <a:spLocks noGrp="1"/>
          </p:cNvSpPr>
          <p:nvPr>
            <p:ph type="dt" sz="half" idx="10"/>
          </p:nvPr>
        </p:nvSpPr>
        <p:spPr/>
        <p:txBody>
          <a:bodyPr/>
          <a:lstStyle/>
          <a:p>
            <a:fld id="{C0AE78F0-1368-4C5D-8C32-413FAE6E605E}" type="datetime1">
              <a:rPr lang="en-GB" smtClean="0"/>
              <a:t>28/04/2021</a:t>
            </a:fld>
            <a:endParaRPr lang="en-GB"/>
          </a:p>
        </p:txBody>
      </p:sp>
      <p:sp>
        <p:nvSpPr>
          <p:cNvPr id="5" name="Footer Placeholder 4">
            <a:extLst>
              <a:ext uri="{FF2B5EF4-FFF2-40B4-BE49-F238E27FC236}">
                <a16:creationId xmlns:a16="http://schemas.microsoft.com/office/drawing/2014/main" id="{5E2E3FE4-CC3C-4170-A3EB-74A65097AF50}"/>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ADA31C5-DA84-4269-8365-0FA46CFE214D}"/>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111986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BEF3E-762F-45AD-9D6D-BC5E3E0BD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A2F8C9-0F24-48BA-B370-58C6ABF167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64ED92-2909-4448-AA54-47F3825EE45F}"/>
              </a:ext>
            </a:extLst>
          </p:cNvPr>
          <p:cNvSpPr>
            <a:spLocks noGrp="1"/>
          </p:cNvSpPr>
          <p:nvPr>
            <p:ph type="dt" sz="half" idx="10"/>
          </p:nvPr>
        </p:nvSpPr>
        <p:spPr/>
        <p:txBody>
          <a:bodyPr/>
          <a:lstStyle/>
          <a:p>
            <a:fld id="{C06D6B46-3B63-4333-B7B5-AA82EB77CD48}" type="datetime1">
              <a:rPr lang="en-GB" smtClean="0"/>
              <a:t>28/04/2021</a:t>
            </a:fld>
            <a:endParaRPr lang="en-GB"/>
          </a:p>
        </p:txBody>
      </p:sp>
      <p:sp>
        <p:nvSpPr>
          <p:cNvPr id="5" name="Footer Placeholder 4">
            <a:extLst>
              <a:ext uri="{FF2B5EF4-FFF2-40B4-BE49-F238E27FC236}">
                <a16:creationId xmlns:a16="http://schemas.microsoft.com/office/drawing/2014/main" id="{2C9F2EEF-A34A-468B-8D4D-BD70614F57C8}"/>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6C53D04-2823-468D-866F-5DEDCE97B362}"/>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25231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3843-7DEA-48D9-8207-81A5DCCC09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CBADF9-E7DF-45D5-B3F9-49AFA9F1F5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1793D4-DD39-419E-8F42-12E128329E22}"/>
              </a:ext>
            </a:extLst>
          </p:cNvPr>
          <p:cNvSpPr>
            <a:spLocks noGrp="1"/>
          </p:cNvSpPr>
          <p:nvPr>
            <p:ph type="dt" sz="half" idx="10"/>
          </p:nvPr>
        </p:nvSpPr>
        <p:spPr/>
        <p:txBody>
          <a:bodyPr/>
          <a:lstStyle/>
          <a:p>
            <a:fld id="{529A627A-FA20-4D29-87CA-D65C99462462}" type="datetime1">
              <a:rPr lang="en-GB" smtClean="0"/>
              <a:t>28/04/2021</a:t>
            </a:fld>
            <a:endParaRPr lang="en-GB"/>
          </a:p>
        </p:txBody>
      </p:sp>
      <p:sp>
        <p:nvSpPr>
          <p:cNvPr id="5" name="Footer Placeholder 4">
            <a:extLst>
              <a:ext uri="{FF2B5EF4-FFF2-40B4-BE49-F238E27FC236}">
                <a16:creationId xmlns:a16="http://schemas.microsoft.com/office/drawing/2014/main" id="{854E5FE4-80A3-4B2B-81FF-E926C3C21B6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D3EBFACE-7DA4-46D4-B2A5-79AB46159ADA}"/>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300523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5C49-8A88-477E-8C82-3CFC322C8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A1E973-3810-4E84-8F97-24ACCAB73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0ECE0-97DA-4DE4-ACFD-3CD0A8AC8006}"/>
              </a:ext>
            </a:extLst>
          </p:cNvPr>
          <p:cNvSpPr>
            <a:spLocks noGrp="1"/>
          </p:cNvSpPr>
          <p:nvPr>
            <p:ph type="dt" sz="half" idx="10"/>
          </p:nvPr>
        </p:nvSpPr>
        <p:spPr/>
        <p:txBody>
          <a:bodyPr/>
          <a:lstStyle/>
          <a:p>
            <a:fld id="{7D2500A4-A33C-4347-86BA-CFA476D5AC7D}" type="datetime1">
              <a:rPr lang="en-GB" smtClean="0"/>
              <a:t>28/04/2021</a:t>
            </a:fld>
            <a:endParaRPr lang="en-GB"/>
          </a:p>
        </p:txBody>
      </p:sp>
      <p:sp>
        <p:nvSpPr>
          <p:cNvPr id="5" name="Footer Placeholder 4">
            <a:extLst>
              <a:ext uri="{FF2B5EF4-FFF2-40B4-BE49-F238E27FC236}">
                <a16:creationId xmlns:a16="http://schemas.microsoft.com/office/drawing/2014/main" id="{01B2867F-0565-402F-89E8-4FBBD1D48925}"/>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C28C7903-1794-4B4B-985D-FD5C44C927D6}"/>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213208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0F47-2733-4421-A65E-60A103DEB0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ACDA81-1EE2-470C-9F2C-F227EEAA3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974E0A-5AB8-4387-B8BB-7AB11E3CED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F6FA570-1427-4324-AED3-C203782FD151}"/>
              </a:ext>
            </a:extLst>
          </p:cNvPr>
          <p:cNvSpPr>
            <a:spLocks noGrp="1"/>
          </p:cNvSpPr>
          <p:nvPr>
            <p:ph type="dt" sz="half" idx="10"/>
          </p:nvPr>
        </p:nvSpPr>
        <p:spPr/>
        <p:txBody>
          <a:bodyPr/>
          <a:lstStyle/>
          <a:p>
            <a:fld id="{29D5DB90-2E58-4270-AD3B-40CDF7159AB0}" type="datetime1">
              <a:rPr lang="en-GB" smtClean="0"/>
              <a:t>28/04/2021</a:t>
            </a:fld>
            <a:endParaRPr lang="en-GB"/>
          </a:p>
        </p:txBody>
      </p:sp>
      <p:sp>
        <p:nvSpPr>
          <p:cNvPr id="6" name="Footer Placeholder 5">
            <a:extLst>
              <a:ext uri="{FF2B5EF4-FFF2-40B4-BE49-F238E27FC236}">
                <a16:creationId xmlns:a16="http://schemas.microsoft.com/office/drawing/2014/main" id="{01567B48-AAD1-4630-9D2E-461D6622F6A0}"/>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A82726A3-B9CB-4B95-A390-AB74BF50E335}"/>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313971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CF2A-1618-42FB-B181-E2E30C17110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2655E0-B5B0-43A5-8A7E-714511E8F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C02D64-7001-4026-8950-178AF28911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F7F04A-E4AD-4E6C-8044-63C1BD713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9DB2F-D792-4580-8E0A-F12BFDD5A3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F7F10B-D443-4D2D-B3E1-038C1F4CE433}"/>
              </a:ext>
            </a:extLst>
          </p:cNvPr>
          <p:cNvSpPr>
            <a:spLocks noGrp="1"/>
          </p:cNvSpPr>
          <p:nvPr>
            <p:ph type="dt" sz="half" idx="10"/>
          </p:nvPr>
        </p:nvSpPr>
        <p:spPr/>
        <p:txBody>
          <a:bodyPr/>
          <a:lstStyle/>
          <a:p>
            <a:fld id="{E45A284C-81EA-4E1B-9035-674EB6B6AC83}" type="datetime1">
              <a:rPr lang="en-GB" smtClean="0"/>
              <a:t>28/04/2021</a:t>
            </a:fld>
            <a:endParaRPr lang="en-GB"/>
          </a:p>
        </p:txBody>
      </p:sp>
      <p:sp>
        <p:nvSpPr>
          <p:cNvPr id="8" name="Footer Placeholder 7">
            <a:extLst>
              <a:ext uri="{FF2B5EF4-FFF2-40B4-BE49-F238E27FC236}">
                <a16:creationId xmlns:a16="http://schemas.microsoft.com/office/drawing/2014/main" id="{446D3A77-3E5B-40E0-BF86-136863961606}"/>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0A840B6D-E2B3-441C-B1D1-59F351FB42F1}"/>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231870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9F74-0B80-4466-AEAA-005752F9FC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BE4171-851E-46BE-B2DF-C902A076FD34}"/>
              </a:ext>
            </a:extLst>
          </p:cNvPr>
          <p:cNvSpPr>
            <a:spLocks noGrp="1"/>
          </p:cNvSpPr>
          <p:nvPr>
            <p:ph type="dt" sz="half" idx="10"/>
          </p:nvPr>
        </p:nvSpPr>
        <p:spPr/>
        <p:txBody>
          <a:bodyPr/>
          <a:lstStyle/>
          <a:p>
            <a:fld id="{3BBA80F8-5323-45A7-924D-3E73BF7E10A5}" type="datetime1">
              <a:rPr lang="en-GB" smtClean="0"/>
              <a:t>28/04/2021</a:t>
            </a:fld>
            <a:endParaRPr lang="en-GB"/>
          </a:p>
        </p:txBody>
      </p:sp>
      <p:sp>
        <p:nvSpPr>
          <p:cNvPr id="4" name="Footer Placeholder 3">
            <a:extLst>
              <a:ext uri="{FF2B5EF4-FFF2-40B4-BE49-F238E27FC236}">
                <a16:creationId xmlns:a16="http://schemas.microsoft.com/office/drawing/2014/main" id="{C4BF42AE-B9B2-451B-B902-F2869F660624}"/>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737165DD-54EE-4426-BB7B-1AEA57F145EF}"/>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250350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C5FBC-6139-44AD-85D5-D7F2095F6ED1}"/>
              </a:ext>
            </a:extLst>
          </p:cNvPr>
          <p:cNvSpPr>
            <a:spLocks noGrp="1"/>
          </p:cNvSpPr>
          <p:nvPr>
            <p:ph type="dt" sz="half" idx="10"/>
          </p:nvPr>
        </p:nvSpPr>
        <p:spPr/>
        <p:txBody>
          <a:bodyPr/>
          <a:lstStyle/>
          <a:p>
            <a:fld id="{75BDAA84-8B60-4D06-9CFE-2140021A5B7B}" type="datetime1">
              <a:rPr lang="en-GB" smtClean="0"/>
              <a:t>28/04/2021</a:t>
            </a:fld>
            <a:endParaRPr lang="en-GB"/>
          </a:p>
        </p:txBody>
      </p:sp>
      <p:sp>
        <p:nvSpPr>
          <p:cNvPr id="3" name="Footer Placeholder 2">
            <a:extLst>
              <a:ext uri="{FF2B5EF4-FFF2-40B4-BE49-F238E27FC236}">
                <a16:creationId xmlns:a16="http://schemas.microsoft.com/office/drawing/2014/main" id="{079011E6-7ADE-4CB3-897B-E4669074ABD2}"/>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A8280863-17DD-4E0B-81B5-EAFB41C93601}"/>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3534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35E0-279A-40E6-8A05-A8D6722F9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FB03D3-7ACA-400B-86F1-8B8CB2E36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A9AEF6-DDA7-4DC6-88AA-FD1D1F34C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8CEE1-5665-4F15-9E8B-587C9077B583}"/>
              </a:ext>
            </a:extLst>
          </p:cNvPr>
          <p:cNvSpPr>
            <a:spLocks noGrp="1"/>
          </p:cNvSpPr>
          <p:nvPr>
            <p:ph type="dt" sz="half" idx="10"/>
          </p:nvPr>
        </p:nvSpPr>
        <p:spPr/>
        <p:txBody>
          <a:bodyPr/>
          <a:lstStyle/>
          <a:p>
            <a:fld id="{CD65306B-44FF-4B3D-978B-3EB5E0900123}" type="datetime1">
              <a:rPr lang="en-GB" smtClean="0"/>
              <a:t>28/04/2021</a:t>
            </a:fld>
            <a:endParaRPr lang="en-GB"/>
          </a:p>
        </p:txBody>
      </p:sp>
      <p:sp>
        <p:nvSpPr>
          <p:cNvPr id="6" name="Footer Placeholder 5">
            <a:extLst>
              <a:ext uri="{FF2B5EF4-FFF2-40B4-BE49-F238E27FC236}">
                <a16:creationId xmlns:a16="http://schemas.microsoft.com/office/drawing/2014/main" id="{CEEF5200-41DA-4471-BF83-EFC8C59784E6}"/>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1376C5B8-6047-42A5-8FB9-3FBA57405179}"/>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7736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FA3B-D4CE-4E7E-B3CC-11F272C25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1956B22-CE84-419A-B328-42EDEAF66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BEFC0B-4006-4F40-B9CE-207DE7849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F2BF4-992F-4496-8BF3-21D4C010C8E0}"/>
              </a:ext>
            </a:extLst>
          </p:cNvPr>
          <p:cNvSpPr>
            <a:spLocks noGrp="1"/>
          </p:cNvSpPr>
          <p:nvPr>
            <p:ph type="dt" sz="half" idx="10"/>
          </p:nvPr>
        </p:nvSpPr>
        <p:spPr/>
        <p:txBody>
          <a:bodyPr/>
          <a:lstStyle/>
          <a:p>
            <a:fld id="{DE19BA75-8381-4204-A950-DE2387CB5F1F}" type="datetime1">
              <a:rPr lang="en-GB" smtClean="0"/>
              <a:t>28/04/2021</a:t>
            </a:fld>
            <a:endParaRPr lang="en-GB"/>
          </a:p>
        </p:txBody>
      </p:sp>
      <p:sp>
        <p:nvSpPr>
          <p:cNvPr id="6" name="Footer Placeholder 5">
            <a:extLst>
              <a:ext uri="{FF2B5EF4-FFF2-40B4-BE49-F238E27FC236}">
                <a16:creationId xmlns:a16="http://schemas.microsoft.com/office/drawing/2014/main" id="{BE29D0D9-F1C3-4C56-9F9A-9CF341350A5F}"/>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3F81EF5A-4BC0-4BF7-8FB3-EBDC2AD096DE}"/>
              </a:ext>
            </a:extLst>
          </p:cNvPr>
          <p:cNvSpPr>
            <a:spLocks noGrp="1"/>
          </p:cNvSpPr>
          <p:nvPr>
            <p:ph type="sldNum" sz="quarter" idx="12"/>
          </p:nvPr>
        </p:nvSpPr>
        <p:spPr/>
        <p:txBody>
          <a:bodyPr/>
          <a:lstStyle/>
          <a:p>
            <a:fld id="{55E6F068-A23A-41ED-9F65-362A0D46DEE8}" type="slidenum">
              <a:rPr lang="en-GB" smtClean="0"/>
              <a:t>‹#›</a:t>
            </a:fld>
            <a:endParaRPr lang="en-GB"/>
          </a:p>
        </p:txBody>
      </p:sp>
    </p:spTree>
    <p:extLst>
      <p:ext uri="{BB962C8B-B14F-4D97-AF65-F5344CB8AC3E}">
        <p14:creationId xmlns:p14="http://schemas.microsoft.com/office/powerpoint/2010/main" val="170208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9DF679-1712-4AD3-8F7B-00D92C6D6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E18193-8B33-4F69-A88D-562A5677E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899D43-7928-44B2-8E68-1C8A3A53C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3DA03-3CA4-4FAF-AB74-0EC98D90BDE7}" type="datetime1">
              <a:rPr lang="en-GB" smtClean="0"/>
              <a:t>28/04/2021</a:t>
            </a:fld>
            <a:endParaRPr lang="en-GB"/>
          </a:p>
        </p:txBody>
      </p:sp>
      <p:sp>
        <p:nvSpPr>
          <p:cNvPr id="5" name="Footer Placeholder 4">
            <a:extLst>
              <a:ext uri="{FF2B5EF4-FFF2-40B4-BE49-F238E27FC236}">
                <a16:creationId xmlns:a16="http://schemas.microsoft.com/office/drawing/2014/main" id="{62BEA7FD-7FCD-44EB-BF57-0EE82F50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46E14512-6A5B-4DC0-B2E7-DF676FA18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6F068-A23A-41ED-9F65-362A0D46DEE8}" type="slidenum">
              <a:rPr lang="en-GB" smtClean="0"/>
              <a:t>‹#›</a:t>
            </a:fld>
            <a:endParaRPr lang="en-GB"/>
          </a:p>
        </p:txBody>
      </p:sp>
    </p:spTree>
    <p:extLst>
      <p:ext uri="{BB962C8B-B14F-4D97-AF65-F5344CB8AC3E}">
        <p14:creationId xmlns:p14="http://schemas.microsoft.com/office/powerpoint/2010/main" val="1401443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itethemrightonline.com/Basics/what-is-referencing" TargetMode="Externa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lassdoor.com/blog/improve-professional-writing-skill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ibrary.soton.ac.uk/sash/introduction-to-research-skills" TargetMode="External"/><Relationship Id="rId2" Type="http://schemas.openxmlformats.org/officeDocument/2006/relationships/hyperlink" Target="https://www.nuigalway.ie/academic-skills/readingandresearch/" TargetMode="External"/><Relationship Id="rId1" Type="http://schemas.openxmlformats.org/officeDocument/2006/relationships/slideLayout" Target="../slideLayouts/slideLayout2.xml"/><Relationship Id="rId5" Type="http://schemas.openxmlformats.org/officeDocument/2006/relationships/hyperlink" Target="https://www.indeed.com/career-advice/resumes-cover-letters/communication-skills" TargetMode="External"/><Relationship Id="rId4" Type="http://schemas.openxmlformats.org/officeDocument/2006/relationships/hyperlink" Target="https://www.indeed.com/career-advice/resumes-cover-letters/problem-solving-skil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sjGMBBQOONg"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youtu.be/vTkNw3mnryc"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B461937-55AE-4216-B24E-4A233F28D522}"/>
              </a:ext>
            </a:extLst>
          </p:cNvPr>
          <p:cNvSpPr/>
          <p:nvPr/>
        </p:nvSpPr>
        <p:spPr>
          <a:xfrm rot="19834230">
            <a:off x="-151501" y="254269"/>
            <a:ext cx="5632935" cy="3572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lvl="0">
              <a:lnSpc>
                <a:spcPct val="90000"/>
              </a:lnSpc>
              <a:spcBef>
                <a:spcPct val="0"/>
              </a:spcBef>
              <a:spcAft>
                <a:spcPts val="600"/>
              </a:spcAft>
              <a:defRPr/>
            </a:pPr>
            <a:r>
              <a:rPr lang="en-GB" sz="4000" b="1" dirty="0">
                <a:latin typeface="Candara" panose="020E0502030303020204" pitchFamily="34" charset="0"/>
              </a:rPr>
              <a:t>Evidence Based Approaches </a:t>
            </a:r>
            <a:endParaRPr kumimoji="0" lang="en-US" sz="4000" b="1"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rPr>
              <a:t>WEEK 5- SLIDE </a:t>
            </a:r>
          </a:p>
        </p:txBody>
      </p:sp>
      <p:pic>
        <p:nvPicPr>
          <p:cNvPr id="3076" name="Picture 4" descr="Image result for evidence based practice images">
            <a:extLst>
              <a:ext uri="{FF2B5EF4-FFF2-40B4-BE49-F238E27FC236}">
                <a16:creationId xmlns:a16="http://schemas.microsoft.com/office/drawing/2014/main" id="{DA171C5B-0A2C-437B-918C-C9EB7346E9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1528" y="433052"/>
            <a:ext cx="5445980" cy="6120148"/>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F11A3CA7-6822-4091-839A-8CF483418F2B}"/>
              </a:ext>
            </a:extLst>
          </p:cNvPr>
          <p:cNvSpPr/>
          <p:nvPr/>
        </p:nvSpPr>
        <p:spPr>
          <a:xfrm rot="19905172">
            <a:off x="3118054" y="1619862"/>
            <a:ext cx="4944835" cy="3158902"/>
          </a:xfrm>
          <a:prstGeom prst="cloud">
            <a:avLst/>
          </a:prstGeom>
          <a:ln w="57150">
            <a:solidFill>
              <a:srgbClr val="0070C0"/>
            </a:solidFill>
            <a:prstDash val="solid"/>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b="1" dirty="0">
                <a:solidFill>
                  <a:srgbClr val="7030A0"/>
                </a:solidFill>
                <a:latin typeface="Candara" panose="020E0502030303020204" pitchFamily="34" charset="0"/>
              </a:rPr>
              <a:t>Evidence based Approaches</a:t>
            </a:r>
          </a:p>
        </p:txBody>
      </p:sp>
      <p:sp>
        <p:nvSpPr>
          <p:cNvPr id="6" name="TextBox 5">
            <a:extLst>
              <a:ext uri="{FF2B5EF4-FFF2-40B4-BE49-F238E27FC236}">
                <a16:creationId xmlns:a16="http://schemas.microsoft.com/office/drawing/2014/main" id="{B917A24C-A648-44EE-AE0A-1E586869377A}"/>
              </a:ext>
            </a:extLst>
          </p:cNvPr>
          <p:cNvSpPr txBox="1"/>
          <p:nvPr/>
        </p:nvSpPr>
        <p:spPr>
          <a:xfrm>
            <a:off x="439267" y="5456805"/>
            <a:ext cx="6096000" cy="671915"/>
          </a:xfrm>
          <a:prstGeom prst="rect">
            <a:avLst/>
          </a:prstGeom>
          <a:noFill/>
        </p:spPr>
        <p:txBody>
          <a:bodyPr wrap="square">
            <a:spAutoFit/>
          </a:bodyPr>
          <a:lstStyle/>
          <a:p>
            <a:pPr marL="0" indent="0">
              <a:lnSpc>
                <a:spcPct val="107000"/>
              </a:lnSpc>
              <a:spcAft>
                <a:spcPts val="800"/>
              </a:spcAft>
              <a:buNone/>
            </a:pPr>
            <a:r>
              <a:rPr lang="en-GB" dirty="0">
                <a:highlight>
                  <a:srgbClr val="FFFF00"/>
                </a:highlight>
                <a:latin typeface="Calibri" panose="020F0502020204030204" pitchFamily="34" charset="0"/>
                <a:ea typeface="Calibri" panose="020F0502020204030204" pitchFamily="34" charset="0"/>
                <a:cs typeface="Times New Roman" panose="02020603050405020304" pitchFamily="18" charset="0"/>
              </a:rPr>
              <a:t>Critical research skills and </a:t>
            </a:r>
            <a:r>
              <a:rPr lang="en-GB" dirty="0">
                <a:highlight>
                  <a:srgbClr val="FFFF00"/>
                </a:highlight>
              </a:rPr>
              <a:t>the research process </a:t>
            </a:r>
            <a:r>
              <a:rPr lang="en-GB" dirty="0">
                <a:highlight>
                  <a:srgbClr val="FFFF00"/>
                </a:highlight>
                <a:latin typeface="Calibri" panose="020F0502020204030204" pitchFamily="34" charset="0"/>
                <a:ea typeface="Calibri" panose="020F0502020204030204" pitchFamily="34" charset="0"/>
                <a:cs typeface="Times New Roman" panose="02020603050405020304" pitchFamily="18" charset="0"/>
              </a:rPr>
              <a:t>within evidence-based approaches.</a:t>
            </a:r>
            <a:endParaRPr lang="en-GB" sz="16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3044E037-7D43-43EE-AE61-2B8603E74DD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6676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1A4CFE-1EC3-4AB1-AD4E-84444D8CC520}"/>
              </a:ext>
            </a:extLst>
          </p:cNvPr>
          <p:cNvSpPr>
            <a:spLocks noGrp="1"/>
          </p:cNvSpPr>
          <p:nvPr>
            <p:ph idx="1"/>
          </p:nvPr>
        </p:nvSpPr>
        <p:spPr>
          <a:xfrm>
            <a:off x="838200" y="1929384"/>
            <a:ext cx="10515600" cy="4251960"/>
          </a:xfrm>
        </p:spPr>
        <p:txBody>
          <a:bodyPr>
            <a:normAutofit/>
          </a:bodyPr>
          <a:lstStyle/>
          <a:p>
            <a:pPr marL="0" indent="0">
              <a:buNone/>
            </a:pPr>
            <a:r>
              <a:rPr lang="en-GB" sz="2000" b="1" i="1">
                <a:effectLst/>
                <a:highlight>
                  <a:srgbClr val="FFFF00"/>
                </a:highlight>
                <a:latin typeface="Candara" panose="020E0502030303020204" pitchFamily="34" charset="0"/>
              </a:rPr>
              <a:t>Here are some examples of research questions</a:t>
            </a:r>
            <a:r>
              <a:rPr lang="en-GB" sz="2000" b="0" i="0">
                <a:effectLst/>
                <a:highlight>
                  <a:srgbClr val="FFFF00"/>
                </a:highlight>
                <a:latin typeface="Candara" panose="020E0502030303020204" pitchFamily="34" charset="0"/>
              </a:rPr>
              <a:t>:</a:t>
            </a:r>
          </a:p>
          <a:p>
            <a:pPr fontAlgn="ctr">
              <a:buFont typeface="Arial" panose="020B0604020202020204" pitchFamily="34" charset="0"/>
              <a:buChar char="•"/>
            </a:pPr>
            <a:r>
              <a:rPr lang="en-GB" sz="2000" i="0">
                <a:effectLst/>
                <a:latin typeface="Tw Cen MT" panose="020B0602020104020603" pitchFamily="34" charset="0"/>
              </a:rPr>
              <a:t>Does smoking cause lung cancer?</a:t>
            </a:r>
          </a:p>
          <a:p>
            <a:pPr fontAlgn="ctr">
              <a:buFont typeface="Arial" panose="020B0604020202020204" pitchFamily="34" charset="0"/>
              <a:buChar char="•"/>
            </a:pPr>
            <a:r>
              <a:rPr lang="en-GB" sz="2000" i="0">
                <a:effectLst/>
                <a:latin typeface="Tw Cen MT" panose="020B0602020104020603" pitchFamily="34" charset="0"/>
              </a:rPr>
              <a:t>Sexual abuse of staff by patients in care homes</a:t>
            </a:r>
          </a:p>
          <a:p>
            <a:pPr fontAlgn="ctr">
              <a:buFont typeface="Arial" panose="020B0604020202020204" pitchFamily="34" charset="0"/>
              <a:buChar char="•"/>
            </a:pPr>
            <a:r>
              <a:rPr lang="en-GB" sz="2000">
                <a:latin typeface="Tw Cen MT" panose="020B0602020104020603" pitchFamily="34" charset="0"/>
              </a:rPr>
              <a:t>Physical and mental abuse in domiciliary care </a:t>
            </a:r>
          </a:p>
          <a:p>
            <a:pPr fontAlgn="ctr">
              <a:buFont typeface="Arial" panose="020B0604020202020204" pitchFamily="34" charset="0"/>
              <a:buChar char="•"/>
            </a:pPr>
            <a:r>
              <a:rPr lang="en-GB" sz="2000">
                <a:latin typeface="Tw Cen MT" panose="020B0602020104020603" pitchFamily="34" charset="0"/>
              </a:rPr>
              <a:t>Neglect of staff in hospitals by management</a:t>
            </a:r>
          </a:p>
          <a:p>
            <a:pPr fontAlgn="ctr"/>
            <a:r>
              <a:rPr lang="en-GB" sz="2000">
                <a:effectLst/>
                <a:latin typeface="Tw Cen MT" panose="020B0602020104020603" pitchFamily="34" charset="0"/>
                <a:ea typeface="Calibri" panose="020F0502020204030204" pitchFamily="34" charset="0"/>
                <a:cs typeface="Times New Roman" panose="02020603050405020304" pitchFamily="18" charset="0"/>
              </a:rPr>
              <a:t>The impact of funding on being able to safeguard adults effectively</a:t>
            </a:r>
          </a:p>
          <a:p>
            <a:pPr fontAlgn="ctr"/>
            <a:r>
              <a:rPr lang="en-US" sz="2000">
                <a:effectLst/>
                <a:latin typeface="Tw Cen MT" panose="020B0602020104020603" pitchFamily="34" charset="0"/>
                <a:ea typeface="Calibri" panose="020F0502020204030204" pitchFamily="34" charset="0"/>
                <a:cs typeface="Vrinda" panose="020B0502040204020203" pitchFamily="34" charset="0"/>
              </a:rPr>
              <a:t>Impact of diabetes on the mental health and emotional wellbeing of individuals</a:t>
            </a:r>
            <a:endParaRPr lang="en-GB" sz="2000">
              <a:effectLst/>
              <a:latin typeface="Tw Cen MT" panose="020B0602020104020603" pitchFamily="34" charset="0"/>
              <a:ea typeface="Calibri" panose="020F0502020204030204" pitchFamily="34" charset="0"/>
              <a:cs typeface="Vrinda" panose="020B0502040204020203" pitchFamily="34" charset="0"/>
            </a:endParaRPr>
          </a:p>
          <a:p>
            <a:pPr>
              <a:spcAft>
                <a:spcPts val="800"/>
              </a:spcAft>
            </a:pPr>
            <a:r>
              <a:rPr lang="en-GB" sz="2000">
                <a:effectLst/>
                <a:latin typeface="Tw Cen MT" panose="020B0602020104020603" pitchFamily="34" charset="0"/>
                <a:ea typeface="Calibri" panose="020F0502020204030204" pitchFamily="34" charset="0"/>
                <a:cs typeface="Times New Roman" panose="02020603050405020304" pitchFamily="18" charset="0"/>
              </a:rPr>
              <a:t>Effects of quarantine on mental and physical health of young and elderly  service  users in care homes in the </a:t>
            </a:r>
            <a:r>
              <a:rPr lang="en-GB" sz="2000">
                <a:latin typeface="Tw Cen MT" panose="020B0602020104020603" pitchFamily="34" charset="0"/>
                <a:ea typeface="Calibri" panose="020F0502020204030204" pitchFamily="34" charset="0"/>
                <a:cs typeface="Times New Roman" panose="02020603050405020304" pitchFamily="18" charset="0"/>
              </a:rPr>
              <a:t>UK</a:t>
            </a:r>
            <a:r>
              <a:rPr lang="en-GB" sz="2000">
                <a:effectLst/>
                <a:latin typeface="Tw Cen MT" panose="020B0602020104020603" pitchFamily="34" charset="0"/>
                <a:ea typeface="Calibri" panose="020F0502020204030204" pitchFamily="34" charset="0"/>
                <a:cs typeface="Times New Roman" panose="02020603050405020304" pitchFamily="18" charset="0"/>
              </a:rPr>
              <a:t>. </a:t>
            </a:r>
          </a:p>
          <a:p>
            <a:pPr>
              <a:spcAft>
                <a:spcPts val="800"/>
              </a:spcAft>
            </a:pPr>
            <a:r>
              <a:rPr lang="en-IN" sz="2000">
                <a:effectLst/>
                <a:latin typeface="Tw Cen MT" panose="020B0602020104020603" pitchFamily="34" charset="0"/>
                <a:ea typeface="Times New Roman" panose="02020603050405020304" pitchFamily="18" charset="0"/>
              </a:rPr>
              <a:t>Depression in adults with a chronic physical health problem</a:t>
            </a:r>
            <a:endParaRPr lang="en-GB" sz="2000">
              <a:effectLst/>
              <a:latin typeface="Tw Cen MT" panose="020B0602020104020603" pitchFamily="34" charset="0"/>
              <a:ea typeface="Arial" panose="020B0604020202020204" pitchFamily="34" charset="0"/>
            </a:endParaRPr>
          </a:p>
          <a:p>
            <a:pPr>
              <a:spcAft>
                <a:spcPts val="800"/>
              </a:spcAft>
            </a:pPr>
            <a:endParaRPr lang="en-GB" sz="2000">
              <a:effectLst/>
              <a:latin typeface="Tw Cen MT" panose="020B0602020104020603" pitchFamily="34" charset="0"/>
              <a:ea typeface="Times New Roman" panose="02020603050405020304" pitchFamily="18" charset="0"/>
            </a:endParaRPr>
          </a:p>
          <a:p>
            <a:pPr>
              <a:spcAft>
                <a:spcPts val="800"/>
              </a:spcAft>
            </a:pPr>
            <a:endParaRPr lang="en-GB" sz="2000" b="1">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endParaRPr lang="en-GB" sz="2000">
              <a:effectLst/>
              <a:latin typeface="Calibri" panose="020F0502020204030204" pitchFamily="34" charset="0"/>
              <a:ea typeface="Calibri" panose="020F0502020204030204" pitchFamily="34" charset="0"/>
              <a:cs typeface="Times New Roman" panose="02020603050405020304" pitchFamily="18" charset="0"/>
            </a:endParaRPr>
          </a:p>
          <a:p>
            <a:pPr fontAlgn="ctr"/>
            <a:endParaRPr lang="en-GB" sz="2000">
              <a:effectLst/>
              <a:latin typeface="Calibri" panose="020F0502020204030204" pitchFamily="34" charset="0"/>
              <a:ea typeface="Calibri" panose="020F0502020204030204" pitchFamily="34" charset="0"/>
              <a:cs typeface="Times New Roman" panose="02020603050405020304" pitchFamily="18" charset="0"/>
            </a:endParaRPr>
          </a:p>
          <a:p>
            <a:pPr fontAlgn="ctr">
              <a:buFont typeface="Arial" panose="020B0604020202020204" pitchFamily="34" charset="0"/>
              <a:buChar char="•"/>
            </a:pPr>
            <a:endParaRPr lang="en-GB" sz="2000"/>
          </a:p>
          <a:p>
            <a:pPr fontAlgn="ctr">
              <a:buFont typeface="Arial" panose="020B0604020202020204" pitchFamily="34" charset="0"/>
              <a:buChar char="•"/>
            </a:pPr>
            <a:endParaRPr lang="en-GB" sz="2000"/>
          </a:p>
          <a:p>
            <a:pPr fontAlgn="ctr">
              <a:buFont typeface="Arial" panose="020B0604020202020204" pitchFamily="34" charset="0"/>
              <a:buChar char="•"/>
            </a:pPr>
            <a:endParaRPr lang="en-GB" sz="2000"/>
          </a:p>
          <a:p>
            <a:pPr fontAlgn="ctr">
              <a:buFont typeface="Arial" panose="020B0604020202020204" pitchFamily="34" charset="0"/>
              <a:buChar char="•"/>
            </a:pPr>
            <a:endParaRPr lang="en-GB" sz="2000"/>
          </a:p>
        </p:txBody>
      </p:sp>
      <p:sp>
        <p:nvSpPr>
          <p:cNvPr id="2" name="Footer Placeholder 1">
            <a:extLst>
              <a:ext uri="{FF2B5EF4-FFF2-40B4-BE49-F238E27FC236}">
                <a16:creationId xmlns:a16="http://schemas.microsoft.com/office/drawing/2014/main" id="{646A2EDE-9CAD-4698-86BD-96738DCC588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8738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465F-827C-44D8-AD33-D284DC2B026D}"/>
              </a:ext>
            </a:extLst>
          </p:cNvPr>
          <p:cNvSpPr>
            <a:spLocks noGrp="1"/>
          </p:cNvSpPr>
          <p:nvPr>
            <p:ph type="title"/>
          </p:nvPr>
        </p:nvSpPr>
        <p:spPr/>
        <p:txBody>
          <a:bodyPr/>
          <a:lstStyle/>
          <a:p>
            <a:r>
              <a:rPr lang="en-GB" dirty="0">
                <a:solidFill>
                  <a:srgbClr val="5E6464"/>
                </a:solidFill>
                <a:latin typeface="Lato"/>
              </a:rPr>
              <a:t>E</a:t>
            </a:r>
            <a:r>
              <a:rPr lang="en-GB" b="0" i="0" dirty="0">
                <a:solidFill>
                  <a:srgbClr val="5E6464"/>
                </a:solidFill>
                <a:effectLst/>
                <a:latin typeface="Lato"/>
              </a:rPr>
              <a:t>xamples of research questions: Cont.…</a:t>
            </a:r>
            <a:br>
              <a:rPr lang="en-GB" b="0" i="0" dirty="0">
                <a:solidFill>
                  <a:srgbClr val="5E6464"/>
                </a:solidFill>
                <a:effectLst/>
                <a:latin typeface="Lato"/>
              </a:rPr>
            </a:br>
            <a:endParaRPr lang="en-GB" dirty="0"/>
          </a:p>
        </p:txBody>
      </p:sp>
      <p:graphicFrame>
        <p:nvGraphicFramePr>
          <p:cNvPr id="5" name="Content Placeholder 2">
            <a:extLst>
              <a:ext uri="{FF2B5EF4-FFF2-40B4-BE49-F238E27FC236}">
                <a16:creationId xmlns:a16="http://schemas.microsoft.com/office/drawing/2014/main" id="{1F7D1FE2-6F5A-4C7C-BC1C-60CAE2FE7C63}"/>
              </a:ext>
            </a:extLst>
          </p:cNvPr>
          <p:cNvGraphicFramePr>
            <a:graphicFrameLocks noGrp="1"/>
          </p:cNvGraphicFramePr>
          <p:nvPr>
            <p:ph idx="1"/>
          </p:nvPr>
        </p:nvGraphicFramePr>
        <p:xfrm>
          <a:off x="304800" y="1325216"/>
          <a:ext cx="11608904" cy="5406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B3ED2E9-54E8-4C0B-A574-CA10C3E00AF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8892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E8BF0C67-DF85-430A-B677-74D959439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67" name="Rectangle 66">
            <a:extLst>
              <a:ext uri="{FF2B5EF4-FFF2-40B4-BE49-F238E27FC236}">
                <a16:creationId xmlns:a16="http://schemas.microsoft.com/office/drawing/2014/main" id="{751BAC80-2398-422A-9AA2-2489F01E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69" name="Freeform: Shape 68">
            <a:extLst>
              <a:ext uri="{FF2B5EF4-FFF2-40B4-BE49-F238E27FC236}">
                <a16:creationId xmlns:a16="http://schemas.microsoft.com/office/drawing/2014/main" id="{34A3EF12-7620-4D66-ACFC-B9F71BAD8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51617B-28E0-4284-B06F-F6A48378F318}"/>
              </a:ext>
            </a:extLst>
          </p:cNvPr>
          <p:cNvSpPr>
            <a:spLocks noGrp="1"/>
          </p:cNvSpPr>
          <p:nvPr>
            <p:ph type="title"/>
          </p:nvPr>
        </p:nvSpPr>
        <p:spPr>
          <a:xfrm>
            <a:off x="2718115" y="277982"/>
            <a:ext cx="8632372" cy="768835"/>
          </a:xfrm>
        </p:spPr>
        <p:txBody>
          <a:bodyPr anchor="t">
            <a:normAutofit fontScale="90000"/>
          </a:bodyPr>
          <a:lstStyle/>
          <a:p>
            <a:pPr algn="ctr"/>
            <a:r>
              <a:rPr lang="en-GB" sz="3700" b="1" i="0" cap="small" dirty="0">
                <a:solidFill>
                  <a:srgbClr val="0070C0"/>
                </a:solidFill>
                <a:effectLst/>
                <a:latin typeface="Lato"/>
              </a:rPr>
              <a:t>Research Skills</a:t>
            </a:r>
            <a:br>
              <a:rPr lang="en-GB" sz="3700" b="1" i="0" cap="small" dirty="0">
                <a:effectLst/>
                <a:latin typeface="Lato"/>
              </a:rPr>
            </a:br>
            <a:endParaRPr lang="en-GB" sz="3700" dirty="0"/>
          </a:p>
        </p:txBody>
      </p:sp>
      <p:sp>
        <p:nvSpPr>
          <p:cNvPr id="3" name="Content Placeholder 2">
            <a:extLst>
              <a:ext uri="{FF2B5EF4-FFF2-40B4-BE49-F238E27FC236}">
                <a16:creationId xmlns:a16="http://schemas.microsoft.com/office/drawing/2014/main" id="{E5848565-0F5F-4DCC-8E8B-817D670B2634}"/>
              </a:ext>
            </a:extLst>
          </p:cNvPr>
          <p:cNvSpPr>
            <a:spLocks noGrp="1"/>
          </p:cNvSpPr>
          <p:nvPr>
            <p:ph idx="1"/>
          </p:nvPr>
        </p:nvSpPr>
        <p:spPr>
          <a:xfrm>
            <a:off x="2464904" y="1431235"/>
            <a:ext cx="9568070" cy="4764365"/>
          </a:xfrm>
        </p:spPr>
        <p:txBody>
          <a:bodyPr>
            <a:normAutofit/>
          </a:bodyPr>
          <a:lstStyle/>
          <a:p>
            <a:r>
              <a:rPr lang="en-GB" sz="2400" b="0" i="0" dirty="0">
                <a:solidFill>
                  <a:schemeClr val="tx1">
                    <a:alpha val="60000"/>
                  </a:schemeClr>
                </a:solidFill>
                <a:effectLst/>
                <a:latin typeface="Tw Cen MT" panose="020B0602020104020603" pitchFamily="34" charset="0"/>
              </a:rPr>
              <a:t>We are all researchers! Booking a bus journey or flight, choosing a university course, trying to find the perfect coffee or ice-cream cone – these are all examples of research in everyday life.</a:t>
            </a:r>
          </a:p>
          <a:p>
            <a:r>
              <a:rPr lang="en-GB" sz="2400" b="0" i="0" dirty="0">
                <a:solidFill>
                  <a:schemeClr val="tx1">
                    <a:alpha val="60000"/>
                  </a:schemeClr>
                </a:solidFill>
                <a:effectLst/>
                <a:latin typeface="Tw Cen MT" panose="020B0602020104020603" pitchFamily="34" charset="0"/>
              </a:rPr>
              <a:t>Research skills refer to the ability to search for, locate, extract, organise, evaluate and use or present information that is relevant to a particular topic. Academic research is a specific type of research: a process of detailed and methodical investigation into some area of study. </a:t>
            </a:r>
          </a:p>
          <a:p>
            <a:r>
              <a:rPr lang="en-GB" sz="2400" b="0" i="0" dirty="0">
                <a:solidFill>
                  <a:schemeClr val="tx1">
                    <a:alpha val="60000"/>
                  </a:schemeClr>
                </a:solidFill>
                <a:effectLst/>
                <a:latin typeface="Tw Cen MT" panose="020B0602020104020603" pitchFamily="34" charset="0"/>
              </a:rPr>
              <a:t>Research skills are our ability to find an answer to a question or a solution to a problem. Research skills include the ability to gather information about your topic, review that information and analyse and interpret the information in a manner that brings us to a solution. Research skills are essential for employees to have in most positions and industries.</a:t>
            </a:r>
          </a:p>
          <a:p>
            <a:endParaRPr lang="en-GB" sz="2000" dirty="0">
              <a:solidFill>
                <a:schemeClr val="tx1">
                  <a:alpha val="60000"/>
                </a:schemeClr>
              </a:solidFill>
            </a:endParaRPr>
          </a:p>
        </p:txBody>
      </p:sp>
      <p:sp>
        <p:nvSpPr>
          <p:cNvPr id="4" name="Footer Placeholder 3">
            <a:extLst>
              <a:ext uri="{FF2B5EF4-FFF2-40B4-BE49-F238E27FC236}">
                <a16:creationId xmlns:a16="http://schemas.microsoft.com/office/drawing/2014/main" id="{A720AC8E-8602-4633-B588-194839ABE1A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0083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54728C-67BF-4E79-A6C5-739E38E4E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EB6E7F-6A47-40ED-9F0F-299C7FD9B594}"/>
              </a:ext>
            </a:extLst>
          </p:cNvPr>
          <p:cNvSpPr>
            <a:spLocks noGrp="1"/>
          </p:cNvSpPr>
          <p:nvPr>
            <p:ph type="title"/>
          </p:nvPr>
        </p:nvSpPr>
        <p:spPr>
          <a:xfrm>
            <a:off x="1252800" y="662399"/>
            <a:ext cx="10153650" cy="1494000"/>
          </a:xfrm>
        </p:spPr>
        <p:txBody>
          <a:bodyPr anchor="t">
            <a:normAutofit/>
          </a:bodyPr>
          <a:lstStyle/>
          <a:p>
            <a:r>
              <a:rPr lang="en-GB" b="1" i="0" cap="small" dirty="0">
                <a:effectLst/>
                <a:latin typeface="Lato"/>
              </a:rPr>
              <a:t>Research skills-</a:t>
            </a:r>
            <a:r>
              <a:rPr lang="en-GB" b="1" i="0" cap="small" dirty="0" err="1">
                <a:effectLst/>
                <a:latin typeface="Lato"/>
              </a:rPr>
              <a:t>contd</a:t>
            </a:r>
            <a:endParaRPr lang="en-GB" dirty="0"/>
          </a:p>
        </p:txBody>
      </p:sp>
      <p:grpSp>
        <p:nvGrpSpPr>
          <p:cNvPr id="12" name="Group 11">
            <a:extLst>
              <a:ext uri="{FF2B5EF4-FFF2-40B4-BE49-F238E27FC236}">
                <a16:creationId xmlns:a16="http://schemas.microsoft.com/office/drawing/2014/main" id="{543A8382-3FFB-447A-951B-056231F5FA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3" name="Freeform 6">
              <a:extLst>
                <a:ext uri="{FF2B5EF4-FFF2-40B4-BE49-F238E27FC236}">
                  <a16:creationId xmlns:a16="http://schemas.microsoft.com/office/drawing/2014/main" id="{ED83B12F-44E0-4E16-ACE9-2AA90C14B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4" name="Freeform 6">
              <a:extLst>
                <a:ext uri="{FF2B5EF4-FFF2-40B4-BE49-F238E27FC236}">
                  <a16:creationId xmlns:a16="http://schemas.microsoft.com/office/drawing/2014/main" id="{84D91C69-B7D0-4F8C-929D-3FEF1A399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7" name="Graphic 6" descr="Fingerprint">
            <a:extLst>
              <a:ext uri="{FF2B5EF4-FFF2-40B4-BE49-F238E27FC236}">
                <a16:creationId xmlns:a16="http://schemas.microsoft.com/office/drawing/2014/main" id="{1244DD6C-4ECB-4139-B45B-E968EBC0B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2639" y="2469502"/>
            <a:ext cx="3661298" cy="3661298"/>
          </a:xfrm>
          <a:prstGeom prst="rect">
            <a:avLst/>
          </a:prstGeom>
        </p:spPr>
      </p:pic>
      <p:sp>
        <p:nvSpPr>
          <p:cNvPr id="3" name="Content Placeholder 2">
            <a:extLst>
              <a:ext uri="{FF2B5EF4-FFF2-40B4-BE49-F238E27FC236}">
                <a16:creationId xmlns:a16="http://schemas.microsoft.com/office/drawing/2014/main" id="{E2C4FA94-36EE-48D5-886A-5B768FA379A7}"/>
              </a:ext>
            </a:extLst>
          </p:cNvPr>
          <p:cNvSpPr>
            <a:spLocks noGrp="1"/>
          </p:cNvSpPr>
          <p:nvPr>
            <p:ph idx="1"/>
          </p:nvPr>
        </p:nvSpPr>
        <p:spPr>
          <a:xfrm>
            <a:off x="4412974" y="1868557"/>
            <a:ext cx="7410290" cy="4262243"/>
          </a:xfrm>
        </p:spPr>
        <p:txBody>
          <a:bodyPr>
            <a:normAutofit/>
          </a:bodyPr>
          <a:lstStyle/>
          <a:p>
            <a:endParaRPr lang="en-GB" sz="2000" b="0" i="0" dirty="0">
              <a:solidFill>
                <a:schemeClr val="tx1">
                  <a:alpha val="60000"/>
                </a:schemeClr>
              </a:solidFill>
              <a:effectLst/>
              <a:latin typeface="vistasans"/>
            </a:endParaRPr>
          </a:p>
          <a:p>
            <a:r>
              <a:rPr lang="en-GB" sz="2000" b="0" i="0" dirty="0">
                <a:solidFill>
                  <a:schemeClr val="tx1">
                    <a:alpha val="60000"/>
                  </a:schemeClr>
                </a:solidFill>
                <a:effectLst/>
                <a:latin typeface="vistasans"/>
              </a:rPr>
              <a:t>Research skills are what helps us answer our most burning questions, and they are what assist us in our solving process from A to Z, including searching, finding, collecting, breaking down, and evaluating the relevant information to the phenomenon at hand.</a:t>
            </a:r>
          </a:p>
          <a:p>
            <a:r>
              <a:rPr lang="en-GB" sz="2000" b="0" i="0" dirty="0">
                <a:solidFill>
                  <a:schemeClr val="tx1">
                    <a:alpha val="60000"/>
                  </a:schemeClr>
                </a:solidFill>
                <a:effectLst/>
                <a:latin typeface="Lato"/>
              </a:rPr>
              <a:t>It involves intensive search, investigation, and critical analysis, usually in response to a specific research question or hypothesis. It also usually involves a lot of reading. </a:t>
            </a:r>
          </a:p>
          <a:p>
            <a:endParaRPr lang="en-GB" sz="2000" b="0" i="0" dirty="0">
              <a:solidFill>
                <a:schemeClr val="tx1">
                  <a:alpha val="60000"/>
                </a:schemeClr>
              </a:solidFill>
              <a:effectLst/>
              <a:latin typeface="Lato"/>
            </a:endParaRPr>
          </a:p>
          <a:p>
            <a:endParaRPr lang="en-GB" sz="2000" b="0" i="0" dirty="0">
              <a:solidFill>
                <a:schemeClr val="tx1">
                  <a:alpha val="60000"/>
                </a:schemeClr>
              </a:solidFill>
              <a:effectLst/>
              <a:latin typeface="vistasans"/>
            </a:endParaRPr>
          </a:p>
          <a:p>
            <a:endParaRPr lang="en-GB" sz="2000" dirty="0">
              <a:solidFill>
                <a:schemeClr val="tx1">
                  <a:alpha val="60000"/>
                </a:schemeClr>
              </a:solidFill>
            </a:endParaRPr>
          </a:p>
        </p:txBody>
      </p:sp>
      <p:sp>
        <p:nvSpPr>
          <p:cNvPr id="4" name="Footer Placeholder 3">
            <a:extLst>
              <a:ext uri="{FF2B5EF4-FFF2-40B4-BE49-F238E27FC236}">
                <a16:creationId xmlns:a16="http://schemas.microsoft.com/office/drawing/2014/main" id="{8E8A1968-AA15-4EEC-A953-5C2546FC5B6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0303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CE096A-0282-4841-B86F-76EAECC6C4C1}"/>
              </a:ext>
            </a:extLst>
          </p:cNvPr>
          <p:cNvSpPr>
            <a:spLocks noGrp="1"/>
          </p:cNvSpPr>
          <p:nvPr>
            <p:ph idx="1"/>
          </p:nvPr>
        </p:nvSpPr>
        <p:spPr>
          <a:xfrm>
            <a:off x="1202435" y="891541"/>
            <a:ext cx="10817287" cy="5164702"/>
          </a:xfrm>
        </p:spPr>
        <p:txBody>
          <a:bodyPr>
            <a:normAutofit/>
          </a:bodyPr>
          <a:lstStyle/>
          <a:p>
            <a:pPr marL="0" indent="0">
              <a:buNone/>
            </a:pPr>
            <a:r>
              <a:rPr lang="en-GB" sz="3600" b="1" i="0" dirty="0">
                <a:solidFill>
                  <a:srgbClr val="0070C0"/>
                </a:solidFill>
                <a:effectLst/>
                <a:latin typeface="Candara" panose="020E0502030303020204" pitchFamily="34" charset="0"/>
              </a:rPr>
              <a:t>Why are Research Skills Important?</a:t>
            </a:r>
          </a:p>
          <a:p>
            <a:pPr marL="0" indent="0">
              <a:buNone/>
            </a:pPr>
            <a:endParaRPr lang="en-GB" sz="3600" b="1" i="0" dirty="0">
              <a:solidFill>
                <a:srgbClr val="0070C0"/>
              </a:solidFill>
              <a:effectLst/>
              <a:latin typeface="Candara" panose="020E0502030303020204" pitchFamily="34" charset="0"/>
            </a:endParaRPr>
          </a:p>
          <a:p>
            <a:r>
              <a:rPr lang="en-GB" sz="2400" b="0" i="0" dirty="0">
                <a:effectLst/>
                <a:latin typeface="Tw Cen MT" panose="020B0602020104020603" pitchFamily="34" charset="0"/>
              </a:rPr>
              <a:t>Research skills come in handy in pretty much everything we do, and especially so when it comes to the workforce. Employers will want to hire you and compensate you better if you demonstrate a knowledge of research skills that can benefit their company.</a:t>
            </a:r>
          </a:p>
          <a:p>
            <a:pPr marL="0" indent="0">
              <a:buNone/>
            </a:pPr>
            <a:endParaRPr lang="en-GB" sz="2400" b="0" i="0" dirty="0">
              <a:effectLst/>
              <a:latin typeface="Tw Cen MT" panose="020B0602020104020603" pitchFamily="34" charset="0"/>
            </a:endParaRPr>
          </a:p>
          <a:p>
            <a:r>
              <a:rPr lang="en-GB" sz="2400" b="0" i="0" dirty="0">
                <a:effectLst/>
                <a:latin typeface="Tw Cen MT" panose="020B0602020104020603" pitchFamily="34" charset="0"/>
              </a:rPr>
              <a:t>From knowing how to write reports, how to notice competition, develop new products, identify customer needs, constantly learn new technologies, and improve the company’s productivity, there’s no doubt that research skills are of utter importance. Research also can save a company a great deal of money by first assessing whether making an investment is really worthwhile for them.</a:t>
            </a:r>
          </a:p>
          <a:p>
            <a:endParaRPr lang="en-GB" sz="2000" dirty="0"/>
          </a:p>
        </p:txBody>
      </p:sp>
      <p:sp>
        <p:nvSpPr>
          <p:cNvPr id="2" name="Footer Placeholder 1">
            <a:extLst>
              <a:ext uri="{FF2B5EF4-FFF2-40B4-BE49-F238E27FC236}">
                <a16:creationId xmlns:a16="http://schemas.microsoft.com/office/drawing/2014/main" id="{DC5DB75D-F14E-439E-A36A-5E5F74DB8A2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2542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79ABB6-1C89-40A8-AB63-6C87C1298F83}"/>
              </a:ext>
            </a:extLst>
          </p:cNvPr>
          <p:cNvSpPr>
            <a:spLocks noGrp="1"/>
          </p:cNvSpPr>
          <p:nvPr>
            <p:ph idx="1"/>
          </p:nvPr>
        </p:nvSpPr>
        <p:spPr>
          <a:xfrm>
            <a:off x="1523999" y="1219201"/>
            <a:ext cx="10442713" cy="4580868"/>
          </a:xfrm>
        </p:spPr>
        <p:txBody>
          <a:bodyPr>
            <a:normAutofit/>
          </a:bodyPr>
          <a:lstStyle/>
          <a:p>
            <a:pPr marL="0" indent="0">
              <a:buNone/>
            </a:pPr>
            <a:r>
              <a:rPr lang="en-GB" sz="3200" b="1" i="1" dirty="0">
                <a:solidFill>
                  <a:srgbClr val="0070C0"/>
                </a:solidFill>
                <a:effectLst/>
                <a:latin typeface="Candara" panose="020E0502030303020204" pitchFamily="34" charset="0"/>
              </a:rPr>
              <a:t>How to develop research skills</a:t>
            </a:r>
          </a:p>
          <a:p>
            <a:r>
              <a:rPr lang="en-GB" sz="1700" b="0" i="0" dirty="0">
                <a:effectLst/>
                <a:latin typeface="Helvetica Neue"/>
              </a:rPr>
              <a:t>Everyone is a natural researcher. Whether you’re looking for the best price on a product or researching a topic for a school project, you’re using research skills. Follow these steps to expand upon those skills:</a:t>
            </a:r>
          </a:p>
          <a:p>
            <a:pPr marL="0" indent="0">
              <a:buNone/>
            </a:pPr>
            <a:r>
              <a:rPr lang="en-GB" sz="3600" b="1" i="1" dirty="0">
                <a:solidFill>
                  <a:srgbClr val="0070C0"/>
                </a:solidFill>
                <a:effectLst/>
                <a:latin typeface="Candara" panose="020E0502030303020204" pitchFamily="34" charset="0"/>
              </a:rPr>
              <a:t> Make an outline</a:t>
            </a:r>
          </a:p>
          <a:p>
            <a:r>
              <a:rPr lang="en-GB" sz="1700" b="0" i="0" dirty="0">
                <a:effectLst/>
                <a:latin typeface="Helvetica Neue"/>
              </a:rPr>
              <a:t>The first thing you should do when starting any research project is to make an outline to help guide your research. </a:t>
            </a:r>
          </a:p>
          <a:p>
            <a:r>
              <a:rPr lang="en-GB" sz="1700" b="0" i="0" dirty="0">
                <a:effectLst/>
                <a:latin typeface="Helvetica Neue"/>
              </a:rPr>
              <a:t>Your outline should include a plan for the questions you need to research and the information you need to arrive at a decision. </a:t>
            </a:r>
          </a:p>
          <a:p>
            <a:r>
              <a:rPr lang="en-GB" sz="1700" b="0" i="0" dirty="0">
                <a:effectLst/>
                <a:latin typeface="Helvetica Neue"/>
              </a:rPr>
              <a:t>It should also include a plan for how you will divide your research project into manageable parts and a schedule detailing when each piece of your project should be complete.</a:t>
            </a:r>
          </a:p>
          <a:p>
            <a:endParaRPr lang="en-GB" sz="1700" dirty="0"/>
          </a:p>
        </p:txBody>
      </p:sp>
      <p:sp>
        <p:nvSpPr>
          <p:cNvPr id="2" name="Footer Placeholder 1">
            <a:extLst>
              <a:ext uri="{FF2B5EF4-FFF2-40B4-BE49-F238E27FC236}">
                <a16:creationId xmlns:a16="http://schemas.microsoft.com/office/drawing/2014/main" id="{2EA5FC41-79F1-48F6-A66C-28C31275EF5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9523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4A9294A2-BF24-42E4-9570-86C3D3024822}"/>
              </a:ext>
            </a:extLst>
          </p:cNvPr>
          <p:cNvPicPr>
            <a:picLocks noChangeAspect="1"/>
          </p:cNvPicPr>
          <p:nvPr/>
        </p:nvPicPr>
        <p:blipFill rotWithShape="1">
          <a:blip r:embed="rId2">
            <a:alphaModFix/>
          </a:blip>
          <a:srcRect t="1415" b="14315"/>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C8E4D1-C698-4E34-8203-E8054953B87A}"/>
              </a:ext>
            </a:extLst>
          </p:cNvPr>
          <p:cNvSpPr>
            <a:spLocks noGrp="1"/>
          </p:cNvSpPr>
          <p:nvPr>
            <p:ph idx="1"/>
          </p:nvPr>
        </p:nvSpPr>
        <p:spPr>
          <a:xfrm>
            <a:off x="1523999" y="1060175"/>
            <a:ext cx="10508975" cy="4691268"/>
          </a:xfrm>
        </p:spPr>
        <p:txBody>
          <a:bodyPr>
            <a:normAutofit/>
          </a:bodyPr>
          <a:lstStyle/>
          <a:p>
            <a:pPr marL="0" indent="0">
              <a:buNone/>
            </a:pPr>
            <a:r>
              <a:rPr lang="en-GB" sz="3600" b="1" i="1" dirty="0">
                <a:solidFill>
                  <a:srgbClr val="0070C0"/>
                </a:solidFill>
                <a:effectLst/>
                <a:highlight>
                  <a:srgbClr val="FFFF00"/>
                </a:highlight>
                <a:latin typeface="Candara" panose="020E0502030303020204" pitchFamily="34" charset="0"/>
              </a:rPr>
              <a:t>Searching for information</a:t>
            </a:r>
          </a:p>
          <a:p>
            <a:pPr marL="0" indent="0">
              <a:buNone/>
            </a:pPr>
            <a:endParaRPr lang="en-GB" b="1" i="1" dirty="0">
              <a:solidFill>
                <a:srgbClr val="0070C0"/>
              </a:solidFill>
              <a:effectLst/>
              <a:highlight>
                <a:srgbClr val="FFFF00"/>
              </a:highlight>
              <a:latin typeface="Candara" panose="020E0502030303020204" pitchFamily="34" charset="0"/>
            </a:endParaRPr>
          </a:p>
          <a:p>
            <a:r>
              <a:rPr lang="en-GB" b="0" i="0" dirty="0">
                <a:effectLst/>
                <a:latin typeface="Tw Cen MT" panose="020B0602020104020603" pitchFamily="34" charset="0"/>
              </a:rPr>
              <a:t>All research involves the search for credible information that you can </a:t>
            </a:r>
            <a:r>
              <a:rPr lang="en-GB" b="0" i="0" dirty="0" err="1">
                <a:effectLst/>
                <a:latin typeface="Tw Cen MT" panose="020B0602020104020603" pitchFamily="34" charset="0"/>
              </a:rPr>
              <a:t>analyze</a:t>
            </a:r>
            <a:r>
              <a:rPr lang="en-GB" b="0" i="0" dirty="0">
                <a:effectLst/>
                <a:latin typeface="Tw Cen MT" panose="020B0602020104020603" pitchFamily="34" charset="0"/>
              </a:rPr>
              <a:t> and use to arrive at an answer or solution. In the workplace, the information you search for will likely help you complete projects and add value to the company. </a:t>
            </a:r>
          </a:p>
          <a:p>
            <a:r>
              <a:rPr lang="en-GB" b="0" i="0" dirty="0">
                <a:effectLst/>
                <a:latin typeface="Tw Cen MT" panose="020B0602020104020603" pitchFamily="34" charset="0"/>
              </a:rPr>
              <a:t>For example, you may look for information on how to resolve an organisation issue or identify your patient / service users’ needs.</a:t>
            </a:r>
          </a:p>
          <a:p>
            <a:endParaRPr lang="en-GB" sz="2400" dirty="0"/>
          </a:p>
        </p:txBody>
      </p:sp>
      <p:sp>
        <p:nvSpPr>
          <p:cNvPr id="2" name="Footer Placeholder 1">
            <a:extLst>
              <a:ext uri="{FF2B5EF4-FFF2-40B4-BE49-F238E27FC236}">
                <a16:creationId xmlns:a16="http://schemas.microsoft.com/office/drawing/2014/main" id="{0FE3208C-46C6-4809-983A-443A1E0C932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697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3FA8AA-24AF-48B8-B591-6E9F02AEF14E}"/>
              </a:ext>
            </a:extLst>
          </p:cNvPr>
          <p:cNvSpPr>
            <a:spLocks noGrp="1"/>
          </p:cNvSpPr>
          <p:nvPr>
            <p:ph idx="1"/>
          </p:nvPr>
        </p:nvSpPr>
        <p:spPr>
          <a:xfrm>
            <a:off x="4965431" y="1351722"/>
            <a:ext cx="7054291" cy="4872097"/>
          </a:xfrm>
        </p:spPr>
        <p:txBody>
          <a:bodyPr>
            <a:normAutofit fontScale="92500" lnSpcReduction="20000"/>
          </a:bodyPr>
          <a:lstStyle/>
          <a:p>
            <a:pPr marL="0" indent="0">
              <a:buNone/>
            </a:pPr>
            <a:endParaRPr lang="en-GB" sz="2400" b="1" i="0" dirty="0">
              <a:effectLst/>
              <a:highlight>
                <a:srgbClr val="FFFF00"/>
              </a:highlight>
              <a:latin typeface="Tw Cen MT" panose="020B0602020104020603" pitchFamily="34" charset="0"/>
            </a:endParaRPr>
          </a:p>
          <a:p>
            <a:r>
              <a:rPr lang="en-GB" sz="2400" b="0" i="0" dirty="0">
                <a:effectLst/>
                <a:latin typeface="Tw Cen MT" panose="020B0602020104020603" pitchFamily="34" charset="0"/>
              </a:rPr>
              <a:t>Research involves gathering and interpreting information. To answer a question or understand the complexity of an issue, you have to seek relevant information, which helps you develop your own point of view.</a:t>
            </a:r>
          </a:p>
          <a:p>
            <a:r>
              <a:rPr lang="en-GB" sz="2400" b="0" i="0" dirty="0">
                <a:effectLst/>
                <a:latin typeface="Tw Cen MT" panose="020B0602020104020603" pitchFamily="34" charset="0"/>
              </a:rPr>
              <a:t>It's important to remember, though, that information from outside sources should not stand in for your thinking. Sometimes, people think that gathering information and summarizing it in a paper is all there is to the research process. But finding information is just part of the process.</a:t>
            </a:r>
          </a:p>
          <a:p>
            <a:r>
              <a:rPr lang="en-GB" sz="2400" b="0" i="0" dirty="0">
                <a:effectLst/>
                <a:latin typeface="Tw Cen MT" panose="020B0602020104020603" pitchFamily="34" charset="0"/>
              </a:rPr>
              <a:t>Research involves applying critical thinking to information, whether it comes from a journal article, a website, or a documentary. </a:t>
            </a:r>
          </a:p>
          <a:p>
            <a:r>
              <a:rPr lang="en-GB" sz="2400" b="0" i="0" dirty="0">
                <a:effectLst/>
                <a:latin typeface="Tw Cen MT" panose="020B0602020104020603" pitchFamily="34" charset="0"/>
              </a:rPr>
              <a:t>A researcher </a:t>
            </a:r>
            <a:r>
              <a:rPr lang="en-GB" sz="2400" b="0" i="0" dirty="0" err="1">
                <a:effectLst/>
                <a:latin typeface="Tw Cen MT" panose="020B0602020104020603" pitchFamily="34" charset="0"/>
              </a:rPr>
              <a:t>analyzes</a:t>
            </a:r>
            <a:r>
              <a:rPr lang="en-GB" sz="2400" b="0" i="0" dirty="0">
                <a:effectLst/>
                <a:latin typeface="Tw Cen MT" panose="020B0602020104020603" pitchFamily="34" charset="0"/>
              </a:rPr>
              <a:t> the material and develops a perspective on it. The goal is to think critically about the information, not simply repeat its ideas.</a:t>
            </a:r>
          </a:p>
          <a:p>
            <a:endParaRPr lang="en-GB" sz="1600" dirty="0"/>
          </a:p>
        </p:txBody>
      </p:sp>
      <p:pic>
        <p:nvPicPr>
          <p:cNvPr id="18" name="Picture 17" descr="Empty speech bubbles">
            <a:extLst>
              <a:ext uri="{FF2B5EF4-FFF2-40B4-BE49-F238E27FC236}">
                <a16:creationId xmlns:a16="http://schemas.microsoft.com/office/drawing/2014/main" id="{8740C283-532B-49BE-BB69-1C597D973C39}"/>
              </a:ext>
            </a:extLst>
          </p:cNvPr>
          <p:cNvPicPr>
            <a:picLocks noChangeAspect="1"/>
          </p:cNvPicPr>
          <p:nvPr/>
        </p:nvPicPr>
        <p:blipFill rotWithShape="1">
          <a:blip r:embed="rId2"/>
          <a:srcRect l="31688" r="23193" b="-1"/>
          <a:stretch/>
        </p:blipFill>
        <p:spPr>
          <a:xfrm>
            <a:off x="20" y="10"/>
            <a:ext cx="4635571" cy="6857990"/>
          </a:xfrm>
          <a:prstGeom prst="rect">
            <a:avLst/>
          </a:prstGeom>
          <a:effectLst/>
        </p:spPr>
      </p:pic>
      <p:cxnSp>
        <p:nvCxnSpPr>
          <p:cNvPr id="22" name="Straight Connector 2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664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A894F63-7FD6-45CC-B86D-3C416FC0C429}"/>
              </a:ext>
            </a:extLst>
          </p:cNvPr>
          <p:cNvSpPr txBox="1"/>
          <p:nvPr/>
        </p:nvSpPr>
        <p:spPr>
          <a:xfrm>
            <a:off x="4965431" y="634181"/>
            <a:ext cx="6096000" cy="646331"/>
          </a:xfrm>
          <a:prstGeom prst="rect">
            <a:avLst/>
          </a:prstGeom>
          <a:noFill/>
        </p:spPr>
        <p:txBody>
          <a:bodyPr wrap="square">
            <a:spAutoFit/>
          </a:bodyPr>
          <a:lstStyle/>
          <a:p>
            <a:pPr marL="0" indent="0">
              <a:buNone/>
            </a:pPr>
            <a:r>
              <a:rPr lang="en-GB" sz="3600" b="1" i="1" dirty="0">
                <a:solidFill>
                  <a:srgbClr val="0070C0"/>
                </a:solidFill>
                <a:effectLst/>
                <a:highlight>
                  <a:srgbClr val="FFFF00"/>
                </a:highlight>
                <a:latin typeface="Candara" panose="020E0502030303020204" pitchFamily="34" charset="0"/>
              </a:rPr>
              <a:t>Gather the Information</a:t>
            </a:r>
          </a:p>
        </p:txBody>
      </p:sp>
      <p:sp>
        <p:nvSpPr>
          <p:cNvPr id="2" name="Footer Placeholder 1">
            <a:extLst>
              <a:ext uri="{FF2B5EF4-FFF2-40B4-BE49-F238E27FC236}">
                <a16:creationId xmlns:a16="http://schemas.microsoft.com/office/drawing/2014/main" id="{28AA78A3-B07E-47A1-84BC-2913A4B6B33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0112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14" name="Content Placeholder 2">
            <a:extLst>
              <a:ext uri="{FF2B5EF4-FFF2-40B4-BE49-F238E27FC236}">
                <a16:creationId xmlns:a16="http://schemas.microsoft.com/office/drawing/2014/main" id="{F714F05B-9E17-4726-B54F-B52EEC89C92A}"/>
              </a:ext>
            </a:extLst>
          </p:cNvPr>
          <p:cNvGraphicFramePr>
            <a:graphicFrameLocks noGrp="1"/>
          </p:cNvGraphicFramePr>
          <p:nvPr>
            <p:ph idx="1"/>
            <p:extLst>
              <p:ext uri="{D42A27DB-BD31-4B8C-83A1-F6EECF244321}">
                <p14:modId xmlns:p14="http://schemas.microsoft.com/office/powerpoint/2010/main" val="114208011"/>
              </p:ext>
            </p:extLst>
          </p:nvPr>
        </p:nvGraphicFramePr>
        <p:xfrm>
          <a:off x="838200" y="718160"/>
          <a:ext cx="10515600" cy="5669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15916D2A-CBA7-4270-9287-38E69A68DD72}"/>
              </a:ext>
            </a:extLst>
          </p:cNvPr>
          <p:cNvSpPr txBox="1"/>
          <p:nvPr/>
        </p:nvSpPr>
        <p:spPr>
          <a:xfrm>
            <a:off x="4346712" y="133385"/>
            <a:ext cx="4492487" cy="584775"/>
          </a:xfrm>
          <a:prstGeom prst="rect">
            <a:avLst/>
          </a:prstGeom>
          <a:noFill/>
        </p:spPr>
        <p:txBody>
          <a:bodyPr wrap="square">
            <a:spAutoFit/>
          </a:bodyPr>
          <a:lstStyle/>
          <a:p>
            <a:pPr marL="0" indent="0">
              <a:buNone/>
            </a:pPr>
            <a:r>
              <a:rPr lang="en-GB" sz="3200" b="1" i="1" dirty="0">
                <a:solidFill>
                  <a:srgbClr val="0070C0"/>
                </a:solidFill>
                <a:effectLst/>
                <a:highlight>
                  <a:srgbClr val="FFFF00"/>
                </a:highlight>
                <a:latin typeface="Candara" panose="020E0502030303020204" pitchFamily="34" charset="0"/>
              </a:rPr>
              <a:t>Gather the Information</a:t>
            </a:r>
          </a:p>
        </p:txBody>
      </p:sp>
      <p:sp>
        <p:nvSpPr>
          <p:cNvPr id="2" name="Footer Placeholder 1">
            <a:extLst>
              <a:ext uri="{FF2B5EF4-FFF2-40B4-BE49-F238E27FC236}">
                <a16:creationId xmlns:a16="http://schemas.microsoft.com/office/drawing/2014/main" id="{1D8A21F2-DDF0-42B3-8F96-F809F4F8F9D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0860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alendar on table">
            <a:extLst>
              <a:ext uri="{FF2B5EF4-FFF2-40B4-BE49-F238E27FC236}">
                <a16:creationId xmlns:a16="http://schemas.microsoft.com/office/drawing/2014/main" id="{81545D14-EDFD-43BA-A2F7-58CBD67D1233}"/>
              </a:ext>
            </a:extLst>
          </p:cNvPr>
          <p:cNvPicPr>
            <a:picLocks noChangeAspect="1"/>
          </p:cNvPicPr>
          <p:nvPr/>
        </p:nvPicPr>
        <p:blipFill rotWithShape="1">
          <a:blip r:embed="rId2"/>
          <a:srcRect l="9286" r="43453"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0280811-00DA-4F9C-9D6C-325EAA12A71B}"/>
              </a:ext>
            </a:extLst>
          </p:cNvPr>
          <p:cNvSpPr>
            <a:spLocks noGrp="1"/>
          </p:cNvSpPr>
          <p:nvPr>
            <p:ph idx="1"/>
          </p:nvPr>
        </p:nvSpPr>
        <p:spPr>
          <a:xfrm>
            <a:off x="5176911" y="576775"/>
            <a:ext cx="6654018" cy="5643050"/>
          </a:xfrm>
        </p:spPr>
        <p:txBody>
          <a:bodyPr>
            <a:normAutofit fontScale="92500" lnSpcReduction="20000"/>
          </a:bodyPr>
          <a:lstStyle/>
          <a:p>
            <a:pPr marL="0" indent="0">
              <a:buNone/>
            </a:pPr>
            <a:r>
              <a:rPr lang="en-GB" sz="2400" b="1" i="0" dirty="0">
                <a:effectLst/>
                <a:highlight>
                  <a:srgbClr val="FFFF00"/>
                </a:highlight>
                <a:latin typeface="Tw Cen MT" panose="020B0602020104020603" pitchFamily="34" charset="0"/>
              </a:rPr>
              <a:t>Taking notes</a:t>
            </a:r>
          </a:p>
          <a:p>
            <a:r>
              <a:rPr lang="en-GB" sz="2400" b="0" i="0" dirty="0">
                <a:effectLst/>
                <a:latin typeface="Tw Cen MT" panose="020B0602020104020603" pitchFamily="34" charset="0"/>
              </a:rPr>
              <a:t>Note-taking skills involve the ability to gather the most important information being presented to you and summarize it in writing so you can reference it later. Knowing how to take good notes will help you in several ways throughout your career. You will need to take effective notes during training and meetings. You may also need to take notes during interviews, especially if you are the interviewer.</a:t>
            </a:r>
          </a:p>
          <a:p>
            <a:endParaRPr lang="en-GB" sz="2400" b="1" i="0" dirty="0">
              <a:effectLst/>
              <a:highlight>
                <a:srgbClr val="FFFF00"/>
              </a:highlight>
              <a:latin typeface="Tw Cen MT" panose="020B0602020104020603" pitchFamily="34" charset="0"/>
            </a:endParaRPr>
          </a:p>
          <a:p>
            <a:pPr marL="0" indent="0">
              <a:buNone/>
            </a:pPr>
            <a:r>
              <a:rPr lang="en-GB" sz="2400" b="1" i="0" dirty="0">
                <a:effectLst/>
                <a:highlight>
                  <a:srgbClr val="FFFF00"/>
                </a:highlight>
                <a:latin typeface="Tw Cen MT" panose="020B0602020104020603" pitchFamily="34" charset="0"/>
              </a:rPr>
              <a:t>Time management</a:t>
            </a:r>
          </a:p>
          <a:p>
            <a:r>
              <a:rPr lang="en-GB" sz="2400" b="0" i="0" dirty="0">
                <a:effectLst/>
                <a:latin typeface="Tw Cen MT" panose="020B0602020104020603" pitchFamily="34" charset="0"/>
              </a:rPr>
              <a:t>Time management skills refer to the ability to break down projects into manageable parts, make a deadline-oriented plan and complete each section of your plan by your scheduled deadline. Time management skills involve setting goals, planning, organizing, delegating and prioritizing tasks. Displaying strong time management skills in the workplace can help you complete tasks on deadline, accomplish your goals and advance your career.</a:t>
            </a:r>
          </a:p>
          <a:p>
            <a:endParaRPr lang="en-GB" sz="1500" dirty="0"/>
          </a:p>
        </p:txBody>
      </p:sp>
      <p:sp>
        <p:nvSpPr>
          <p:cNvPr id="2" name="Footer Placeholder 1">
            <a:extLst>
              <a:ext uri="{FF2B5EF4-FFF2-40B4-BE49-F238E27FC236}">
                <a16:creationId xmlns:a16="http://schemas.microsoft.com/office/drawing/2014/main" id="{5592C029-84C8-4F43-A6BA-09CB7D06BCE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7888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8839199" y="4972052"/>
            <a:ext cx="3352799" cy="1885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143863" y="755601"/>
            <a:ext cx="11796345" cy="4598049"/>
          </a:xfrm>
        </p:spPr>
        <p:txBody>
          <a:bodyPr>
            <a:normAutofit/>
          </a:bodyPr>
          <a:lstStyle/>
          <a:p>
            <a:pPr marL="0" indent="0">
              <a:buNone/>
            </a:pPr>
            <a:r>
              <a:rPr lang="en-GB" sz="3200" b="1" i="1" dirty="0">
                <a:highlight>
                  <a:srgbClr val="00FF00"/>
                </a:highlight>
                <a:latin typeface="Candara" panose="020E0502030303020204" pitchFamily="34" charset="0"/>
              </a:rPr>
              <a:t>Aim;</a:t>
            </a:r>
          </a:p>
          <a:p>
            <a:pPr marL="0" indent="0">
              <a:lnSpc>
                <a:spcPct val="107000"/>
              </a:lnSpc>
              <a:spcAft>
                <a:spcPts val="800"/>
              </a:spcAft>
              <a:buNone/>
            </a:pPr>
            <a:r>
              <a:rPr lang="en-GB" dirty="0">
                <a:latin typeface="Calibri" panose="020F0502020204030204" pitchFamily="34" charset="0"/>
                <a:ea typeface="Calibri" panose="020F0502020204030204" pitchFamily="34" charset="0"/>
                <a:cs typeface="Times New Roman" panose="02020603050405020304" pitchFamily="18" charset="0"/>
              </a:rPr>
              <a:t>Explain critical research skills and </a:t>
            </a:r>
            <a:r>
              <a:rPr lang="en-GB" dirty="0"/>
              <a:t>the research process </a:t>
            </a:r>
            <a:r>
              <a:rPr lang="en-GB" dirty="0">
                <a:latin typeface="Calibri" panose="020F0502020204030204" pitchFamily="34" charset="0"/>
                <a:ea typeface="Calibri" panose="020F0502020204030204" pitchFamily="34" charset="0"/>
                <a:cs typeface="Times New Roman" panose="02020603050405020304" pitchFamily="18" charset="0"/>
              </a:rPr>
              <a:t>within evidence-based approaches.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dirty="0">
                <a:latin typeface="Calibri" panose="020F0502020204030204" pitchFamily="34" charset="0"/>
                <a:ea typeface="Calibri" panose="020F0502020204030204" pitchFamily="34" charset="0"/>
                <a:cs typeface="Times New Roman" panose="02020603050405020304" pitchFamily="18" charset="0"/>
              </a:rPr>
              <a:t>Explain</a:t>
            </a:r>
            <a:r>
              <a:rPr lang="en-GB" dirty="0"/>
              <a:t> critical </a:t>
            </a:r>
            <a:r>
              <a:rPr lang="en-GB" dirty="0">
                <a:latin typeface="Calibri" panose="020F0502020204030204" pitchFamily="34" charset="0"/>
                <a:ea typeface="Calibri" panose="020F0502020204030204" pitchFamily="34" charset="0"/>
                <a:cs typeface="Times New Roman" panose="02020603050405020304" pitchFamily="18" charset="0"/>
              </a:rPr>
              <a:t>research skills </a:t>
            </a:r>
            <a:r>
              <a:rPr lang="en-GB" dirty="0"/>
              <a:t>to evaluation of information</a:t>
            </a:r>
          </a:p>
          <a:p>
            <a:pPr marL="514350" indent="-514350">
              <a:buFont typeface="+mj-lt"/>
              <a:buAutoNum type="arabicPeriod"/>
            </a:pPr>
            <a:r>
              <a:rPr lang="en-GB" dirty="0"/>
              <a:t>Explore the research process within evidence-based approach</a:t>
            </a:r>
            <a:endParaRPr lang="en-US" dirty="0"/>
          </a:p>
          <a:p>
            <a:pPr marL="514350" indent="-514350">
              <a:buFont typeface="+mj-lt"/>
              <a:buAutoNum type="arabicPeriod"/>
            </a:pPr>
            <a:endParaRPr lang="en-GB" sz="2800" b="1" dirty="0"/>
          </a:p>
          <a:p>
            <a:pPr marL="0" indent="0">
              <a:buNone/>
            </a:pPr>
            <a:endParaRPr lang="en-GB" dirty="0"/>
          </a:p>
          <a:p>
            <a:pPr marL="0" indent="0">
              <a:buNone/>
            </a:pPr>
            <a:endParaRPr lang="en-GB" dirty="0"/>
          </a:p>
          <a:p>
            <a:pPr marL="0" indent="0">
              <a:buNone/>
            </a:pPr>
            <a:endParaRPr lang="en-GB" dirty="0">
              <a:latin typeface="Tw Cen MT" panose="020B0602020104020603" pitchFamily="34" charset="0"/>
            </a:endParaRPr>
          </a:p>
          <a:p>
            <a:endParaRPr lang="en-GB" sz="2400" dirty="0"/>
          </a:p>
        </p:txBody>
      </p:sp>
      <p:sp>
        <p:nvSpPr>
          <p:cNvPr id="2" name="Footer Placeholder 1">
            <a:extLst>
              <a:ext uri="{FF2B5EF4-FFF2-40B4-BE49-F238E27FC236}">
                <a16:creationId xmlns:a16="http://schemas.microsoft.com/office/drawing/2014/main" id="{8790631B-234F-4071-8DDA-0005DFCBFE0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347462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any question marks on black background">
            <a:extLst>
              <a:ext uri="{FF2B5EF4-FFF2-40B4-BE49-F238E27FC236}">
                <a16:creationId xmlns:a16="http://schemas.microsoft.com/office/drawing/2014/main" id="{10E2BF55-B5CE-48B7-9489-A9F5D9FFA843}"/>
              </a:ext>
            </a:extLst>
          </p:cNvPr>
          <p:cNvPicPr>
            <a:picLocks noChangeAspect="1"/>
          </p:cNvPicPr>
          <p:nvPr/>
        </p:nvPicPr>
        <p:blipFill rotWithShape="1">
          <a:blip r:embed="rId2">
            <a:alphaModFix amt="35000"/>
          </a:blip>
          <a:srcRect t="7819" r="1" b="1"/>
          <a:stretch/>
        </p:blipFill>
        <p:spPr>
          <a:xfrm>
            <a:off x="-4243" y="10"/>
            <a:ext cx="12196243" cy="6857990"/>
          </a:xfrm>
          <a:prstGeom prst="rect">
            <a:avLst/>
          </a:prstGeom>
        </p:spPr>
      </p:pic>
      <p:sp>
        <p:nvSpPr>
          <p:cNvPr id="3" name="Content Placeholder 2">
            <a:extLst>
              <a:ext uri="{FF2B5EF4-FFF2-40B4-BE49-F238E27FC236}">
                <a16:creationId xmlns:a16="http://schemas.microsoft.com/office/drawing/2014/main" id="{CD47E78C-C621-4339-9255-3DF387C1F6E8}"/>
              </a:ext>
            </a:extLst>
          </p:cNvPr>
          <p:cNvSpPr>
            <a:spLocks noGrp="1"/>
          </p:cNvSpPr>
          <p:nvPr>
            <p:ph idx="1"/>
          </p:nvPr>
        </p:nvSpPr>
        <p:spPr>
          <a:xfrm>
            <a:off x="492369" y="713127"/>
            <a:ext cx="11056164" cy="5463836"/>
          </a:xfrm>
        </p:spPr>
        <p:txBody>
          <a:bodyPr>
            <a:normAutofit lnSpcReduction="10000"/>
          </a:bodyPr>
          <a:lstStyle/>
          <a:p>
            <a:pPr marL="0" indent="0">
              <a:buNone/>
            </a:pPr>
            <a:r>
              <a:rPr lang="en-GB" b="1" i="0" dirty="0">
                <a:effectLst/>
                <a:highlight>
                  <a:srgbClr val="FFFF00"/>
                </a:highlight>
                <a:latin typeface="Tw Cen MT" panose="020B0602020104020603" pitchFamily="34" charset="0"/>
              </a:rPr>
              <a:t>Problem-solving</a:t>
            </a:r>
          </a:p>
          <a:p>
            <a:r>
              <a:rPr lang="en-GB" b="0" i="0" dirty="0">
                <a:effectLst/>
                <a:latin typeface="Tw Cen MT" panose="020B0602020104020603" pitchFamily="34" charset="0"/>
              </a:rPr>
              <a:t>Problem-solving skills refer to the ability to handle difficult situations and overcome complex business challenges. Problem-solving skills involve the ability to break a problem down into its parts, think critically about each element, analyze the information you find and use that information to form an effective solution. Having strong problem-solving skills will help make you a valuable asset to your company and can help you advance your career.</a:t>
            </a:r>
          </a:p>
          <a:p>
            <a:pPr marL="0" indent="0">
              <a:buNone/>
            </a:pPr>
            <a:r>
              <a:rPr lang="en-GB" b="1" i="0" dirty="0">
                <a:effectLst/>
                <a:highlight>
                  <a:srgbClr val="FFFF00"/>
                </a:highlight>
                <a:latin typeface="Tw Cen MT" panose="020B0602020104020603" pitchFamily="34" charset="0"/>
              </a:rPr>
              <a:t>Communicating results</a:t>
            </a:r>
          </a:p>
          <a:p>
            <a:r>
              <a:rPr lang="en-GB" b="0" i="0" dirty="0">
                <a:effectLst/>
                <a:latin typeface="Tw Cen MT" panose="020B0602020104020603" pitchFamily="34" charset="0"/>
              </a:rPr>
              <a:t>Communication skills refer to the ability to understand the information you receive and present information in a manner others can understand. Communication skills involve active listening, observing and speaking. Research skills require good communication skills to present the results of your research</a:t>
            </a:r>
            <a:r>
              <a:rPr lang="en-GB" sz="2000" b="0" i="0" dirty="0">
                <a:effectLst/>
                <a:latin typeface="Tw Cen MT" panose="020B0602020104020603" pitchFamily="34" charset="0"/>
              </a:rPr>
              <a:t>. </a:t>
            </a:r>
          </a:p>
          <a:p>
            <a:endParaRPr lang="en-GB" sz="2000" dirty="0"/>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30826CC-F87F-42F2-9C37-5396073C829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5022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4C670-815D-4C02-8254-BB78D37664F9}"/>
              </a:ext>
            </a:extLst>
          </p:cNvPr>
          <p:cNvSpPr>
            <a:spLocks noGrp="1"/>
          </p:cNvSpPr>
          <p:nvPr>
            <p:ph idx="1"/>
          </p:nvPr>
        </p:nvSpPr>
        <p:spPr>
          <a:xfrm>
            <a:off x="304800" y="662609"/>
            <a:ext cx="11049000" cy="5514354"/>
          </a:xfrm>
        </p:spPr>
        <p:txBody>
          <a:bodyPr>
            <a:normAutofit/>
          </a:bodyPr>
          <a:lstStyle/>
          <a:p>
            <a:pPr marL="0" indent="0" algn="l">
              <a:buNone/>
            </a:pPr>
            <a:r>
              <a:rPr lang="en-GB" b="1" i="0" dirty="0">
                <a:solidFill>
                  <a:srgbClr val="2D2D2D"/>
                </a:solidFill>
                <a:effectLst/>
                <a:highlight>
                  <a:srgbClr val="FFFF00"/>
                </a:highlight>
                <a:latin typeface="Noto Sans"/>
              </a:rPr>
              <a:t>Know your sources</a:t>
            </a:r>
          </a:p>
          <a:p>
            <a:pPr algn="l"/>
            <a:r>
              <a:rPr lang="en-GB" b="0" i="0" dirty="0">
                <a:solidFill>
                  <a:srgbClr val="595959"/>
                </a:solidFill>
                <a:effectLst/>
                <a:latin typeface="Helvetica Neue"/>
              </a:rPr>
              <a:t>The internet has made locating information more accessible, but not every source is credible. It is important to know how to find reliable sources and </a:t>
            </a:r>
            <a:r>
              <a:rPr lang="en-GB" b="0" i="0" dirty="0" err="1">
                <a:solidFill>
                  <a:srgbClr val="595959"/>
                </a:solidFill>
                <a:effectLst/>
                <a:latin typeface="Helvetica Neue"/>
              </a:rPr>
              <a:t>analyze</a:t>
            </a:r>
            <a:r>
              <a:rPr lang="en-GB" b="0" i="0" dirty="0">
                <a:solidFill>
                  <a:srgbClr val="595959"/>
                </a:solidFill>
                <a:effectLst/>
                <a:latin typeface="Helvetica Neue"/>
              </a:rPr>
              <a:t> information to determine whether or not it is credible. To ensure you are gathering accurate information, try to verify information from one source by using another. Locate the original information source to verify its reliability.</a:t>
            </a:r>
          </a:p>
          <a:p>
            <a:pPr marL="0" indent="0" algn="l">
              <a:buNone/>
            </a:pPr>
            <a:r>
              <a:rPr lang="en-GB" b="1" i="0" dirty="0">
                <a:solidFill>
                  <a:srgbClr val="2D2D2D"/>
                </a:solidFill>
                <a:effectLst/>
                <a:highlight>
                  <a:srgbClr val="FFFF00"/>
                </a:highlight>
                <a:latin typeface="Noto Sans"/>
              </a:rPr>
              <a:t>Learn to use advanced search techniques</a:t>
            </a:r>
          </a:p>
          <a:p>
            <a:pPr algn="l"/>
            <a:r>
              <a:rPr lang="en-GB" b="0" i="0" dirty="0">
                <a:solidFill>
                  <a:srgbClr val="595959"/>
                </a:solidFill>
                <a:effectLst/>
                <a:latin typeface="Helvetica Neue"/>
              </a:rPr>
              <a:t>When you are using the internet for research, most search engines allow you to use advanced search preferences to customize your search results. These search techniques will help you find the information you are looking for from credible sources more efficiently.</a:t>
            </a:r>
          </a:p>
          <a:p>
            <a:endParaRPr lang="en-GB" dirty="0"/>
          </a:p>
        </p:txBody>
      </p:sp>
      <p:sp>
        <p:nvSpPr>
          <p:cNvPr id="2" name="Footer Placeholder 1">
            <a:extLst>
              <a:ext uri="{FF2B5EF4-FFF2-40B4-BE49-F238E27FC236}">
                <a16:creationId xmlns:a16="http://schemas.microsoft.com/office/drawing/2014/main" id="{D651A84B-3128-44F6-BD84-34EF18B5A61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0304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C63C7-C764-4C89-BFC1-59FC56920812}"/>
              </a:ext>
            </a:extLst>
          </p:cNvPr>
          <p:cNvSpPr>
            <a:spLocks noGrp="1"/>
          </p:cNvSpPr>
          <p:nvPr>
            <p:ph idx="1"/>
          </p:nvPr>
        </p:nvSpPr>
        <p:spPr>
          <a:xfrm>
            <a:off x="251791" y="768626"/>
            <a:ext cx="11102009" cy="5408337"/>
          </a:xfrm>
        </p:spPr>
        <p:txBody>
          <a:bodyPr/>
          <a:lstStyle/>
          <a:p>
            <a:pPr marL="0" indent="0" algn="l">
              <a:buNone/>
            </a:pPr>
            <a:r>
              <a:rPr lang="en-GB" b="1" i="1" dirty="0">
                <a:effectLst/>
                <a:highlight>
                  <a:srgbClr val="FFFF00"/>
                </a:highlight>
                <a:latin typeface="Candara" panose="020E0502030303020204" pitchFamily="34" charset="0"/>
              </a:rPr>
              <a:t>Practice</a:t>
            </a:r>
          </a:p>
          <a:p>
            <a:pPr marL="0" indent="0" algn="l">
              <a:buNone/>
            </a:pPr>
            <a:endParaRPr lang="en-GB" b="1" i="1" dirty="0">
              <a:effectLst/>
              <a:highlight>
                <a:srgbClr val="FFFF00"/>
              </a:highlight>
              <a:latin typeface="Candara" panose="020E0502030303020204" pitchFamily="34" charset="0"/>
            </a:endParaRPr>
          </a:p>
          <a:p>
            <a:pPr algn="l"/>
            <a:r>
              <a:rPr lang="en-GB" b="0" i="0" dirty="0">
                <a:effectLst/>
                <a:latin typeface="Helvetica Neue"/>
              </a:rPr>
              <a:t>One of the best ways to develop any new or existing skill is to practice. You can practice developing research skills by creating small research projects for yourself to work on that can help you with a current life event. </a:t>
            </a:r>
          </a:p>
          <a:p>
            <a:pPr algn="l"/>
            <a:r>
              <a:rPr lang="en-GB" b="0" i="0" dirty="0">
                <a:effectLst/>
                <a:latin typeface="Helvetica Neue"/>
              </a:rPr>
              <a:t>For example, if you are planning a vacation, you can practice researching different activities and prices of hotels and transportation. If you are looking for a job, you can practice researching information about different positions and companies.</a:t>
            </a:r>
          </a:p>
          <a:p>
            <a:endParaRPr lang="en-GB" dirty="0"/>
          </a:p>
        </p:txBody>
      </p:sp>
      <p:sp>
        <p:nvSpPr>
          <p:cNvPr id="2" name="Footer Placeholder 1">
            <a:extLst>
              <a:ext uri="{FF2B5EF4-FFF2-40B4-BE49-F238E27FC236}">
                <a16:creationId xmlns:a16="http://schemas.microsoft.com/office/drawing/2014/main" id="{7B543DB8-7F59-4928-9289-BE50B24594A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01613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Graph on document with pen">
            <a:extLst>
              <a:ext uri="{FF2B5EF4-FFF2-40B4-BE49-F238E27FC236}">
                <a16:creationId xmlns:a16="http://schemas.microsoft.com/office/drawing/2014/main" id="{FB6C5B7A-85C7-4F2A-9D6C-7CEB4048A241}"/>
              </a:ext>
            </a:extLst>
          </p:cNvPr>
          <p:cNvPicPr>
            <a:picLocks noChangeAspect="1"/>
          </p:cNvPicPr>
          <p:nvPr/>
        </p:nvPicPr>
        <p:blipFill rotWithShape="1">
          <a:blip r:embed="rId2"/>
          <a:srcRect t="1415" b="14315"/>
          <a:stretch/>
        </p:blipFill>
        <p:spPr>
          <a:xfrm>
            <a:off x="20" y="10"/>
            <a:ext cx="12191981" cy="6857990"/>
          </a:xfrm>
          <a:prstGeom prst="rect">
            <a:avLst/>
          </a:prstGeom>
        </p:spPr>
      </p:pic>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B918BB-7332-487C-BEAE-B00ADBD115A0}"/>
              </a:ext>
            </a:extLst>
          </p:cNvPr>
          <p:cNvSpPr>
            <a:spLocks noGrp="1"/>
          </p:cNvSpPr>
          <p:nvPr>
            <p:ph idx="1"/>
          </p:nvPr>
        </p:nvSpPr>
        <p:spPr>
          <a:xfrm>
            <a:off x="145775" y="238923"/>
            <a:ext cx="7388880" cy="5938040"/>
          </a:xfrm>
        </p:spPr>
        <p:txBody>
          <a:bodyPr>
            <a:normAutofit lnSpcReduction="10000"/>
          </a:bodyPr>
          <a:lstStyle/>
          <a:p>
            <a:pPr marL="0" indent="0">
              <a:buNone/>
            </a:pPr>
            <a:r>
              <a:rPr lang="en-GB" b="1" i="1" dirty="0">
                <a:effectLst/>
                <a:highlight>
                  <a:srgbClr val="FFFF00"/>
                </a:highlight>
                <a:latin typeface="Noto Sans"/>
              </a:rPr>
              <a:t>More examples of research skills</a:t>
            </a:r>
          </a:p>
          <a:p>
            <a:pPr marL="0" indent="0">
              <a:buNone/>
            </a:pPr>
            <a:endParaRPr lang="en-GB" b="1" i="1" dirty="0">
              <a:effectLst/>
              <a:highlight>
                <a:srgbClr val="FFFF00"/>
              </a:highlight>
              <a:latin typeface="Noto Sans"/>
            </a:endParaRPr>
          </a:p>
          <a:p>
            <a:r>
              <a:rPr lang="en-GB" b="0" i="0" dirty="0">
                <a:effectLst/>
                <a:latin typeface="Helvetica Neue"/>
              </a:rPr>
              <a:t>Research skills refer to the collection of several separate skills that help you find and review information and arrive at a decision. Research skills in the workplace include:</a:t>
            </a:r>
          </a:p>
          <a:p>
            <a:pPr>
              <a:buFont typeface="Arial" panose="020B0604020202020204" pitchFamily="34" charset="0"/>
              <a:buChar char="•"/>
            </a:pPr>
            <a:r>
              <a:rPr lang="en-GB" b="0" i="0" dirty="0">
                <a:effectLst/>
                <a:latin typeface="Helvetica Neue"/>
              </a:rPr>
              <a:t>Searching for information</a:t>
            </a:r>
          </a:p>
          <a:p>
            <a:pPr>
              <a:buFont typeface="Arial" panose="020B0604020202020204" pitchFamily="34" charset="0"/>
              <a:buChar char="•"/>
            </a:pPr>
            <a:r>
              <a:rPr lang="en-GB" b="0" i="0" dirty="0">
                <a:effectLst/>
                <a:latin typeface="Helvetica Neue"/>
              </a:rPr>
              <a:t>Attention to detail</a:t>
            </a:r>
          </a:p>
          <a:p>
            <a:pPr>
              <a:buFont typeface="Arial" panose="020B0604020202020204" pitchFamily="34" charset="0"/>
              <a:buChar char="•"/>
            </a:pPr>
            <a:r>
              <a:rPr lang="en-GB" b="0" i="0" dirty="0">
                <a:effectLst/>
                <a:latin typeface="Helvetica Neue"/>
              </a:rPr>
              <a:t>Taking notes</a:t>
            </a:r>
          </a:p>
          <a:p>
            <a:pPr>
              <a:buFont typeface="Arial" panose="020B0604020202020204" pitchFamily="34" charset="0"/>
              <a:buChar char="•"/>
            </a:pPr>
            <a:r>
              <a:rPr lang="en-GB" b="0" i="0" dirty="0">
                <a:effectLst/>
                <a:latin typeface="Helvetica Neue"/>
              </a:rPr>
              <a:t>Time management</a:t>
            </a:r>
          </a:p>
          <a:p>
            <a:pPr>
              <a:buFont typeface="Arial" panose="020B0604020202020204" pitchFamily="34" charset="0"/>
              <a:buChar char="•"/>
            </a:pPr>
            <a:r>
              <a:rPr lang="en-GB" b="0" i="0" dirty="0">
                <a:effectLst/>
                <a:latin typeface="Helvetica Neue"/>
              </a:rPr>
              <a:t>Problem-solving</a:t>
            </a:r>
          </a:p>
          <a:p>
            <a:pPr>
              <a:buFont typeface="Arial" panose="020B0604020202020204" pitchFamily="34" charset="0"/>
              <a:buChar char="•"/>
            </a:pPr>
            <a:r>
              <a:rPr lang="en-GB" b="0" i="0" dirty="0">
                <a:effectLst/>
                <a:latin typeface="Helvetica Neue"/>
              </a:rPr>
              <a:t>Communicating results</a:t>
            </a:r>
          </a:p>
          <a:p>
            <a:endParaRPr lang="en-GB" sz="2000" dirty="0"/>
          </a:p>
        </p:txBody>
      </p:sp>
      <p:grpSp>
        <p:nvGrpSpPr>
          <p:cNvPr id="19" name="Group 18">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05776F78-2C03-4581-979A-D88C1420097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1844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0450ED7-A0AC-493C-9AEA-A414C57AD06F}"/>
              </a:ext>
            </a:extLst>
          </p:cNvPr>
          <p:cNvSpPr>
            <a:spLocks noGrp="1"/>
          </p:cNvSpPr>
          <p:nvPr>
            <p:ph idx="1"/>
          </p:nvPr>
        </p:nvSpPr>
        <p:spPr>
          <a:xfrm>
            <a:off x="253218" y="267286"/>
            <a:ext cx="6924423" cy="5909677"/>
          </a:xfrm>
        </p:spPr>
        <p:txBody>
          <a:bodyPr>
            <a:normAutofit lnSpcReduction="10000"/>
          </a:bodyPr>
          <a:lstStyle/>
          <a:p>
            <a:pPr marL="0" indent="0">
              <a:buNone/>
            </a:pPr>
            <a:r>
              <a:rPr lang="en-GB" sz="4400" b="1" i="1" dirty="0">
                <a:effectLst/>
                <a:highlight>
                  <a:srgbClr val="FFFF00"/>
                </a:highlight>
                <a:latin typeface="Candara" panose="020E0502030303020204" pitchFamily="34" charset="0"/>
              </a:rPr>
              <a:t>More Examples of research skills</a:t>
            </a:r>
          </a:p>
          <a:p>
            <a:pPr marL="0" indent="0">
              <a:buNone/>
            </a:pPr>
            <a:endParaRPr lang="en-GB" sz="4400" b="1" i="1" dirty="0">
              <a:effectLst/>
              <a:highlight>
                <a:srgbClr val="FFFF00"/>
              </a:highlight>
              <a:latin typeface="Candara" panose="020E0502030303020204" pitchFamily="34" charset="0"/>
            </a:endParaRPr>
          </a:p>
          <a:p>
            <a:r>
              <a:rPr lang="en-GB" sz="2400" b="0" i="0" dirty="0">
                <a:effectLst/>
                <a:latin typeface="Tw Cen MT" panose="020B0602020104020603" pitchFamily="34" charset="0"/>
              </a:rPr>
              <a:t>Here's a list of some research skills :</a:t>
            </a:r>
          </a:p>
          <a:p>
            <a:pPr>
              <a:buFont typeface="Arial" panose="020B0604020202020204" pitchFamily="34" charset="0"/>
              <a:buChar char="•"/>
            </a:pPr>
            <a:r>
              <a:rPr lang="en-GB" sz="2400" b="0" i="0" dirty="0">
                <a:effectLst/>
                <a:latin typeface="Tw Cen MT" panose="020B0602020104020603" pitchFamily="34" charset="0"/>
              </a:rPr>
              <a:t>Report writing</a:t>
            </a:r>
          </a:p>
          <a:p>
            <a:pPr>
              <a:buFont typeface="Arial" panose="020B0604020202020204" pitchFamily="34" charset="0"/>
              <a:buChar char="•"/>
            </a:pPr>
            <a:r>
              <a:rPr lang="en-GB" sz="2400" b="0" i="0" dirty="0">
                <a:effectLst/>
                <a:latin typeface="Tw Cen MT" panose="020B0602020104020603" pitchFamily="34" charset="0"/>
              </a:rPr>
              <a:t>Data collection</a:t>
            </a:r>
          </a:p>
          <a:p>
            <a:pPr>
              <a:buFont typeface="Arial" panose="020B0604020202020204" pitchFamily="34" charset="0"/>
              <a:buChar char="•"/>
            </a:pPr>
            <a:r>
              <a:rPr lang="en-GB" sz="2400" b="0" i="0" dirty="0">
                <a:effectLst/>
                <a:latin typeface="Tw Cen MT" panose="020B0602020104020603" pitchFamily="34" charset="0"/>
              </a:rPr>
              <a:t>Analysis of information from different sources</a:t>
            </a:r>
          </a:p>
          <a:p>
            <a:pPr>
              <a:buFont typeface="Arial" panose="020B0604020202020204" pitchFamily="34" charset="0"/>
              <a:buChar char="•"/>
            </a:pPr>
            <a:r>
              <a:rPr lang="en-GB" sz="2400" b="0" i="0" dirty="0">
                <a:effectLst/>
                <a:latin typeface="Tw Cen MT" panose="020B0602020104020603" pitchFamily="34" charset="0"/>
              </a:rPr>
              <a:t>Finding information off the internet</a:t>
            </a:r>
          </a:p>
          <a:p>
            <a:pPr>
              <a:buFont typeface="Arial" panose="020B0604020202020204" pitchFamily="34" charset="0"/>
              <a:buChar char="•"/>
            </a:pPr>
            <a:r>
              <a:rPr lang="en-GB" sz="2400" b="0" i="0" dirty="0">
                <a:effectLst/>
                <a:latin typeface="Tw Cen MT" panose="020B0602020104020603" pitchFamily="34" charset="0"/>
              </a:rPr>
              <a:t>Critical thinking</a:t>
            </a:r>
          </a:p>
          <a:p>
            <a:pPr>
              <a:buFont typeface="Arial" panose="020B0604020202020204" pitchFamily="34" charset="0"/>
              <a:buChar char="•"/>
            </a:pPr>
            <a:r>
              <a:rPr lang="en-GB" sz="2400" b="0" i="0" dirty="0">
                <a:effectLst/>
                <a:latin typeface="Tw Cen MT" panose="020B0602020104020603" pitchFamily="34" charset="0"/>
              </a:rPr>
              <a:t>Planning and scheduling</a:t>
            </a:r>
          </a:p>
          <a:p>
            <a:pPr>
              <a:buFont typeface="Arial" panose="020B0604020202020204" pitchFamily="34" charset="0"/>
              <a:buChar char="•"/>
            </a:pPr>
            <a:r>
              <a:rPr lang="en-GB" sz="2400" b="0" i="0" dirty="0">
                <a:effectLst/>
                <a:latin typeface="Tw Cen MT" panose="020B0602020104020603" pitchFamily="34" charset="0"/>
              </a:rPr>
              <a:t>Interviewing</a:t>
            </a:r>
          </a:p>
          <a:p>
            <a:pPr>
              <a:buFont typeface="Arial" panose="020B0604020202020204" pitchFamily="34" charset="0"/>
              <a:buChar char="•"/>
            </a:pPr>
            <a:r>
              <a:rPr lang="en-GB" sz="2400" b="0" i="0" dirty="0">
                <a:effectLst/>
                <a:latin typeface="Tw Cen MT" panose="020B0602020104020603" pitchFamily="34" charset="0"/>
              </a:rPr>
              <a:t>Critical analysis</a:t>
            </a:r>
          </a:p>
          <a:p>
            <a:endParaRPr lang="en-GB" sz="2000" dirty="0"/>
          </a:p>
        </p:txBody>
      </p:sp>
      <p:sp>
        <p:nvSpPr>
          <p:cNvPr id="23" name="Oval 2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eport Add">
            <a:extLst>
              <a:ext uri="{FF2B5EF4-FFF2-40B4-BE49-F238E27FC236}">
                <a16:creationId xmlns:a16="http://schemas.microsoft.com/office/drawing/2014/main" id="{6EF69399-5D6B-4A16-949D-D1D5F6946F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5" name="Freeform: Shape 2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 name="Footer Placeholder 1">
            <a:extLst>
              <a:ext uri="{FF2B5EF4-FFF2-40B4-BE49-F238E27FC236}">
                <a16:creationId xmlns:a16="http://schemas.microsoft.com/office/drawing/2014/main" id="{D1AFDAB3-FD69-4BB5-8F98-602E7CE9A90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36864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lasses on top of a book">
            <a:extLst>
              <a:ext uri="{FF2B5EF4-FFF2-40B4-BE49-F238E27FC236}">
                <a16:creationId xmlns:a16="http://schemas.microsoft.com/office/drawing/2014/main" id="{B4C9E8F8-78C9-4E24-BAC7-9122DBEDF1DE}"/>
              </a:ext>
            </a:extLst>
          </p:cNvPr>
          <p:cNvPicPr>
            <a:picLocks noChangeAspect="1"/>
          </p:cNvPicPr>
          <p:nvPr/>
        </p:nvPicPr>
        <p:blipFill rotWithShape="1">
          <a:blip r:embed="rId2"/>
          <a:srcRect l="14227" r="38867"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980CDF-09C1-4262-8187-9EB65CECF67E}"/>
              </a:ext>
            </a:extLst>
          </p:cNvPr>
          <p:cNvSpPr>
            <a:spLocks noGrp="1"/>
          </p:cNvSpPr>
          <p:nvPr>
            <p:ph idx="1"/>
          </p:nvPr>
        </p:nvSpPr>
        <p:spPr>
          <a:xfrm>
            <a:off x="5036234" y="604911"/>
            <a:ext cx="6512298" cy="5614914"/>
          </a:xfrm>
        </p:spPr>
        <p:txBody>
          <a:bodyPr>
            <a:normAutofit/>
          </a:bodyPr>
          <a:lstStyle/>
          <a:p>
            <a:pPr marL="0" indent="0">
              <a:buNone/>
            </a:pPr>
            <a:r>
              <a:rPr lang="en-GB" b="1" i="1" dirty="0">
                <a:effectLst/>
                <a:highlight>
                  <a:srgbClr val="FFFF00"/>
                </a:highlight>
                <a:latin typeface="Tw Cen MT" panose="020B0602020104020603" pitchFamily="34" charset="0"/>
              </a:rPr>
              <a:t>How can you gain research skills?</a:t>
            </a:r>
          </a:p>
          <a:p>
            <a:r>
              <a:rPr lang="en-GB" b="0" i="0" dirty="0">
                <a:effectLst/>
                <a:latin typeface="Tw Cen MT" panose="020B0602020104020603" pitchFamily="34" charset="0"/>
              </a:rPr>
              <a:t>You can research using </a:t>
            </a:r>
            <a:r>
              <a:rPr lang="en-GB" b="0" i="0" dirty="0">
                <a:effectLst/>
                <a:highlight>
                  <a:srgbClr val="00FFFF"/>
                </a:highlight>
                <a:latin typeface="Tw Cen MT" panose="020B0602020104020603" pitchFamily="34" charset="0"/>
              </a:rPr>
              <a:t>tools</a:t>
            </a:r>
            <a:r>
              <a:rPr lang="en-GB" b="0" i="0" dirty="0">
                <a:effectLst/>
                <a:latin typeface="Tw Cen MT" panose="020B0602020104020603" pitchFamily="34" charset="0"/>
              </a:rPr>
              <a:t> and </a:t>
            </a:r>
            <a:r>
              <a:rPr lang="en-GB" b="0" i="0" dirty="0">
                <a:effectLst/>
                <a:highlight>
                  <a:srgbClr val="00FFFF"/>
                </a:highlight>
                <a:latin typeface="Tw Cen MT" panose="020B0602020104020603" pitchFamily="34" charset="0"/>
              </a:rPr>
              <a:t>methods</a:t>
            </a:r>
            <a:r>
              <a:rPr lang="en-GB" b="0" i="0" dirty="0">
                <a:effectLst/>
                <a:latin typeface="Tw Cen MT" panose="020B0602020104020603" pitchFamily="34" charset="0"/>
              </a:rPr>
              <a:t> like:</a:t>
            </a:r>
          </a:p>
          <a:p>
            <a:pPr>
              <a:buFont typeface="Arial" panose="020B0604020202020204" pitchFamily="34" charset="0"/>
              <a:buChar char="•"/>
            </a:pPr>
            <a:r>
              <a:rPr lang="en-GB" b="0" i="0" dirty="0">
                <a:effectLst/>
                <a:latin typeface="Tw Cen MT" panose="020B0602020104020603" pitchFamily="34" charset="0"/>
              </a:rPr>
              <a:t>The internet</a:t>
            </a:r>
          </a:p>
          <a:p>
            <a:pPr>
              <a:buFont typeface="Arial" panose="020B0604020202020204" pitchFamily="34" charset="0"/>
              <a:buChar char="•"/>
            </a:pPr>
            <a:r>
              <a:rPr lang="en-GB" b="0" i="0" dirty="0">
                <a:effectLst/>
                <a:latin typeface="Tw Cen MT" panose="020B0602020104020603" pitchFamily="34" charset="0"/>
              </a:rPr>
              <a:t>Books</a:t>
            </a:r>
          </a:p>
          <a:p>
            <a:pPr>
              <a:buFont typeface="Arial" panose="020B0604020202020204" pitchFamily="34" charset="0"/>
              <a:buChar char="•"/>
            </a:pPr>
            <a:r>
              <a:rPr lang="en-GB" b="0" i="0" dirty="0">
                <a:effectLst/>
                <a:latin typeface="Tw Cen MT" panose="020B0602020104020603" pitchFamily="34" charset="0"/>
              </a:rPr>
              <a:t>Interviews</a:t>
            </a:r>
          </a:p>
          <a:p>
            <a:pPr>
              <a:buFont typeface="Arial" panose="020B0604020202020204" pitchFamily="34" charset="0"/>
              <a:buChar char="•"/>
            </a:pPr>
            <a:r>
              <a:rPr lang="en-GB" b="0" i="0" dirty="0">
                <a:effectLst/>
                <a:latin typeface="Tw Cen MT" panose="020B0602020104020603" pitchFamily="34" charset="0"/>
              </a:rPr>
              <a:t>Surveys</a:t>
            </a:r>
          </a:p>
          <a:p>
            <a:pPr>
              <a:buFont typeface="Arial" panose="020B0604020202020204" pitchFamily="34" charset="0"/>
              <a:buChar char="•"/>
            </a:pPr>
            <a:r>
              <a:rPr lang="en-GB" b="0" i="0" dirty="0">
                <a:effectLst/>
                <a:latin typeface="Tw Cen MT" panose="020B0602020104020603" pitchFamily="34" charset="0"/>
              </a:rPr>
              <a:t>Journal</a:t>
            </a:r>
          </a:p>
          <a:p>
            <a:pPr>
              <a:buFont typeface="Arial" panose="020B0604020202020204" pitchFamily="34" charset="0"/>
              <a:buChar char="•"/>
            </a:pPr>
            <a:r>
              <a:rPr lang="en-GB" b="0" i="0" dirty="0">
                <a:effectLst/>
                <a:latin typeface="Tw Cen MT" panose="020B0602020104020603" pitchFamily="34" charset="0"/>
              </a:rPr>
              <a:t>Experiments</a:t>
            </a:r>
          </a:p>
          <a:p>
            <a:pPr>
              <a:buFont typeface="Arial" panose="020B0604020202020204" pitchFamily="34" charset="0"/>
              <a:buChar char="•"/>
            </a:pPr>
            <a:r>
              <a:rPr lang="en-GB" b="0" i="0" dirty="0">
                <a:effectLst/>
                <a:latin typeface="Tw Cen MT" panose="020B0602020104020603" pitchFamily="34" charset="0"/>
              </a:rPr>
              <a:t>Articles</a:t>
            </a:r>
          </a:p>
          <a:p>
            <a:pPr>
              <a:buFont typeface="Arial" panose="020B0604020202020204" pitchFamily="34" charset="0"/>
              <a:buChar char="•"/>
            </a:pPr>
            <a:r>
              <a:rPr lang="en-GB" b="0" i="0" dirty="0">
                <a:effectLst/>
                <a:latin typeface="Tw Cen MT" panose="020B0602020104020603" pitchFamily="34" charset="0"/>
              </a:rPr>
              <a:t>Studies</a:t>
            </a:r>
          </a:p>
          <a:p>
            <a:endParaRPr lang="en-GB" sz="2200" dirty="0"/>
          </a:p>
        </p:txBody>
      </p:sp>
      <p:sp>
        <p:nvSpPr>
          <p:cNvPr id="2" name="Footer Placeholder 1">
            <a:extLst>
              <a:ext uri="{FF2B5EF4-FFF2-40B4-BE49-F238E27FC236}">
                <a16:creationId xmlns:a16="http://schemas.microsoft.com/office/drawing/2014/main" id="{BD62BD35-016A-42A0-8951-F0A4231E0A4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2442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7F5EA-49FC-42F0-AF03-8C255197A910}"/>
              </a:ext>
            </a:extLst>
          </p:cNvPr>
          <p:cNvSpPr>
            <a:spLocks noGrp="1"/>
          </p:cNvSpPr>
          <p:nvPr>
            <p:ph idx="1"/>
          </p:nvPr>
        </p:nvSpPr>
        <p:spPr>
          <a:xfrm>
            <a:off x="304800" y="742122"/>
            <a:ext cx="11049000" cy="5434841"/>
          </a:xfrm>
        </p:spPr>
        <p:txBody>
          <a:bodyPr/>
          <a:lstStyle/>
          <a:p>
            <a:pPr marL="0" indent="0" algn="l">
              <a:buNone/>
            </a:pPr>
            <a:r>
              <a:rPr lang="en-GB" b="1" i="0" dirty="0">
                <a:solidFill>
                  <a:srgbClr val="002447"/>
                </a:solidFill>
                <a:effectLst/>
                <a:highlight>
                  <a:srgbClr val="FFFF00"/>
                </a:highlight>
                <a:latin typeface="Candara" panose="020E0502030303020204" pitchFamily="34" charset="0"/>
              </a:rPr>
              <a:t>How can you demonstrate your research skills</a:t>
            </a:r>
            <a:r>
              <a:rPr lang="en-GB" b="1" i="0" dirty="0">
                <a:solidFill>
                  <a:srgbClr val="002447"/>
                </a:solidFill>
                <a:effectLst/>
                <a:latin typeface="Poppins"/>
              </a:rPr>
              <a:t>?</a:t>
            </a:r>
          </a:p>
          <a:p>
            <a:pPr marL="0" indent="0" algn="l">
              <a:buNone/>
            </a:pPr>
            <a:endParaRPr lang="en-GB" b="1" i="0" dirty="0">
              <a:solidFill>
                <a:srgbClr val="002447"/>
              </a:solidFill>
              <a:effectLst/>
              <a:latin typeface="Poppins"/>
            </a:endParaRPr>
          </a:p>
          <a:p>
            <a:pPr algn="l"/>
            <a:r>
              <a:rPr lang="en-GB" b="0" i="0" dirty="0">
                <a:effectLst/>
                <a:latin typeface="Poppins"/>
              </a:rPr>
              <a:t>As a graduate, It's likely you've done a lot of researching! For example during:</a:t>
            </a:r>
          </a:p>
          <a:p>
            <a:pPr algn="l">
              <a:buFont typeface="Arial" panose="020B0604020202020204" pitchFamily="34" charset="0"/>
              <a:buChar char="•"/>
            </a:pPr>
            <a:r>
              <a:rPr lang="en-GB" b="0" i="0" dirty="0">
                <a:effectLst/>
                <a:latin typeface="Poppins"/>
              </a:rPr>
              <a:t>Your dissertation</a:t>
            </a:r>
          </a:p>
          <a:p>
            <a:pPr algn="l">
              <a:buFont typeface="Arial" panose="020B0604020202020204" pitchFamily="34" charset="0"/>
              <a:buChar char="•"/>
            </a:pPr>
            <a:r>
              <a:rPr lang="en-GB" b="0" i="0" dirty="0">
                <a:effectLst/>
                <a:highlight>
                  <a:srgbClr val="00FFFF"/>
                </a:highlight>
                <a:latin typeface="Poppins"/>
              </a:rPr>
              <a:t>Assignments</a:t>
            </a:r>
          </a:p>
          <a:p>
            <a:pPr algn="l">
              <a:buFont typeface="Arial" panose="020B0604020202020204" pitchFamily="34" charset="0"/>
              <a:buChar char="•"/>
            </a:pPr>
            <a:r>
              <a:rPr lang="en-GB" b="0" i="0" dirty="0">
                <a:effectLst/>
                <a:latin typeface="Poppins"/>
              </a:rPr>
              <a:t>Group projects</a:t>
            </a:r>
          </a:p>
          <a:p>
            <a:pPr algn="l">
              <a:buFont typeface="Arial" panose="020B0604020202020204" pitchFamily="34" charset="0"/>
              <a:buChar char="•"/>
            </a:pPr>
            <a:r>
              <a:rPr lang="en-GB" dirty="0">
                <a:highlight>
                  <a:srgbClr val="00FFFF"/>
                </a:highlight>
                <a:latin typeface="Poppins"/>
              </a:rPr>
              <a:t>Individual project</a:t>
            </a:r>
            <a:endParaRPr lang="en-GB" b="0" i="0" dirty="0">
              <a:effectLst/>
              <a:highlight>
                <a:srgbClr val="00FFFF"/>
              </a:highlight>
              <a:latin typeface="Poppins"/>
            </a:endParaRPr>
          </a:p>
          <a:p>
            <a:pPr algn="l">
              <a:buFont typeface="Arial" panose="020B0604020202020204" pitchFamily="34" charset="0"/>
              <a:buChar char="•"/>
            </a:pPr>
            <a:r>
              <a:rPr lang="en-GB" b="0" i="0" dirty="0">
                <a:effectLst/>
                <a:latin typeface="Poppins"/>
              </a:rPr>
              <a:t>Experiments</a:t>
            </a:r>
          </a:p>
          <a:p>
            <a:endParaRPr lang="en-GB" dirty="0"/>
          </a:p>
        </p:txBody>
      </p:sp>
      <p:sp>
        <p:nvSpPr>
          <p:cNvPr id="2" name="Footer Placeholder 1">
            <a:extLst>
              <a:ext uri="{FF2B5EF4-FFF2-40B4-BE49-F238E27FC236}">
                <a16:creationId xmlns:a16="http://schemas.microsoft.com/office/drawing/2014/main" id="{346E40CE-7EF5-4024-BD93-23D5F25C7AE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946552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BE94F-6FB3-4854-B00F-009A1CAA1CDA}"/>
              </a:ext>
            </a:extLst>
          </p:cNvPr>
          <p:cNvSpPr>
            <a:spLocks noGrp="1"/>
          </p:cNvSpPr>
          <p:nvPr>
            <p:ph idx="1"/>
          </p:nvPr>
        </p:nvSpPr>
        <p:spPr>
          <a:xfrm>
            <a:off x="344557" y="848139"/>
            <a:ext cx="11009243" cy="5328824"/>
          </a:xfrm>
        </p:spPr>
        <p:txBody>
          <a:bodyPr>
            <a:normAutofit lnSpcReduction="10000"/>
          </a:bodyPr>
          <a:lstStyle/>
          <a:p>
            <a:pPr marL="0" indent="0" algn="l">
              <a:buNone/>
            </a:pPr>
            <a:r>
              <a:rPr lang="en-GB" b="1" i="0" dirty="0">
                <a:solidFill>
                  <a:srgbClr val="333333"/>
                </a:solidFill>
                <a:effectLst/>
                <a:highlight>
                  <a:srgbClr val="FFFF00"/>
                </a:highlight>
                <a:latin typeface="Candara" panose="020E0502030303020204" pitchFamily="34" charset="0"/>
              </a:rPr>
              <a:t>Critical Questions</a:t>
            </a:r>
          </a:p>
          <a:p>
            <a:pPr algn="l">
              <a:buFont typeface="Arial" panose="020B0604020202020204" pitchFamily="34" charset="0"/>
              <a:buChar char="•"/>
            </a:pPr>
            <a:r>
              <a:rPr lang="en-GB" b="0" i="0" dirty="0">
                <a:solidFill>
                  <a:srgbClr val="000000"/>
                </a:solidFill>
                <a:effectLst/>
                <a:latin typeface="Open Sans"/>
              </a:rPr>
              <a:t>What information do I need to address this question or understand this topic?</a:t>
            </a:r>
          </a:p>
          <a:p>
            <a:pPr algn="l">
              <a:buFont typeface="Arial" panose="020B0604020202020204" pitchFamily="34" charset="0"/>
              <a:buChar char="•"/>
            </a:pPr>
            <a:r>
              <a:rPr lang="en-GB" b="0" i="0" dirty="0">
                <a:solidFill>
                  <a:srgbClr val="000000"/>
                </a:solidFill>
                <a:effectLst/>
                <a:latin typeface="Open Sans"/>
              </a:rPr>
              <a:t>How much information do I need?</a:t>
            </a:r>
          </a:p>
          <a:p>
            <a:pPr algn="l">
              <a:buFont typeface="Arial" panose="020B0604020202020204" pitchFamily="34" charset="0"/>
              <a:buChar char="•"/>
            </a:pPr>
            <a:r>
              <a:rPr lang="en-GB" b="0" i="0" dirty="0">
                <a:solidFill>
                  <a:srgbClr val="000000"/>
                </a:solidFill>
                <a:effectLst/>
                <a:latin typeface="Open Sans"/>
              </a:rPr>
              <a:t>Where can I find this information?</a:t>
            </a:r>
          </a:p>
          <a:p>
            <a:pPr algn="l">
              <a:buFont typeface="Arial" panose="020B0604020202020204" pitchFamily="34" charset="0"/>
              <a:buChar char="•"/>
            </a:pPr>
            <a:r>
              <a:rPr lang="en-GB" b="0" i="0" dirty="0">
                <a:solidFill>
                  <a:srgbClr val="000000"/>
                </a:solidFill>
                <a:effectLst/>
                <a:latin typeface="Open Sans"/>
              </a:rPr>
              <a:t>How do I know this information is reliable and authoritative?</a:t>
            </a:r>
          </a:p>
          <a:p>
            <a:pPr algn="l">
              <a:buFont typeface="Arial" panose="020B0604020202020204" pitchFamily="34" charset="0"/>
              <a:buChar char="•"/>
            </a:pPr>
            <a:r>
              <a:rPr lang="en-GB" b="0" i="0" dirty="0">
                <a:solidFill>
                  <a:srgbClr val="000000"/>
                </a:solidFill>
                <a:effectLst/>
                <a:latin typeface="Open Sans"/>
              </a:rPr>
              <a:t>Is this information relevant to my purpose?</a:t>
            </a:r>
          </a:p>
          <a:p>
            <a:pPr algn="l">
              <a:buFont typeface="Arial" panose="020B0604020202020204" pitchFamily="34" charset="0"/>
              <a:buChar char="•"/>
            </a:pPr>
            <a:r>
              <a:rPr lang="en-GB" b="0" i="0" dirty="0">
                <a:solidFill>
                  <a:srgbClr val="000000"/>
                </a:solidFill>
                <a:effectLst/>
                <a:latin typeface="Open Sans"/>
              </a:rPr>
              <a:t>Who is the audience for this information?</a:t>
            </a:r>
          </a:p>
          <a:p>
            <a:pPr algn="l">
              <a:buFont typeface="Arial" panose="020B0604020202020204" pitchFamily="34" charset="0"/>
              <a:buChar char="•"/>
            </a:pPr>
            <a:r>
              <a:rPr lang="en-GB" b="0" i="0" dirty="0">
                <a:solidFill>
                  <a:srgbClr val="000000"/>
                </a:solidFill>
                <a:effectLst/>
                <a:latin typeface="Open Sans"/>
              </a:rPr>
              <a:t>What perspective does this information come from? What are its biases?</a:t>
            </a:r>
          </a:p>
          <a:p>
            <a:pPr algn="l">
              <a:buFont typeface="Arial" panose="020B0604020202020204" pitchFamily="34" charset="0"/>
              <a:buChar char="•"/>
            </a:pPr>
            <a:r>
              <a:rPr lang="en-GB" b="0" i="0" dirty="0">
                <a:solidFill>
                  <a:srgbClr val="000000"/>
                </a:solidFill>
                <a:effectLst/>
                <a:latin typeface="Open Sans"/>
              </a:rPr>
              <a:t>Is the information current enough?</a:t>
            </a:r>
          </a:p>
          <a:p>
            <a:endParaRPr lang="en-GB" dirty="0"/>
          </a:p>
        </p:txBody>
      </p:sp>
      <p:sp>
        <p:nvSpPr>
          <p:cNvPr id="2" name="Footer Placeholder 1">
            <a:extLst>
              <a:ext uri="{FF2B5EF4-FFF2-40B4-BE49-F238E27FC236}">
                <a16:creationId xmlns:a16="http://schemas.microsoft.com/office/drawing/2014/main" id="{E6C61ECF-707F-4561-961E-8AE344DD39C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73303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iting and referencing. Image edited and used with permission. shutterstock_374848786.">
            <a:extLst>
              <a:ext uri="{FF2B5EF4-FFF2-40B4-BE49-F238E27FC236}">
                <a16:creationId xmlns:a16="http://schemas.microsoft.com/office/drawing/2014/main" id="{9753D9B6-6EB1-4C8B-BC7F-7130B03035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4834820"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C3AA55-5759-4151-882B-34EB3BBD5FC4}"/>
              </a:ext>
            </a:extLst>
          </p:cNvPr>
          <p:cNvSpPr txBox="1"/>
          <p:nvPr/>
        </p:nvSpPr>
        <p:spPr>
          <a:xfrm>
            <a:off x="5315293" y="837199"/>
            <a:ext cx="6098344" cy="3416320"/>
          </a:xfrm>
          <a:prstGeom prst="rect">
            <a:avLst/>
          </a:prstGeom>
          <a:noFill/>
        </p:spPr>
        <p:txBody>
          <a:bodyPr wrap="square">
            <a:spAutoFit/>
          </a:bodyPr>
          <a:lstStyle/>
          <a:p>
            <a:pPr algn="l"/>
            <a:r>
              <a:rPr lang="en-GB" b="1" i="0" dirty="0">
                <a:solidFill>
                  <a:srgbClr val="333333"/>
                </a:solidFill>
                <a:effectLst/>
                <a:latin typeface="Arial" panose="020B0604020202020204" pitchFamily="34" charset="0"/>
              </a:rPr>
              <a:t>What is citing and referencing?</a:t>
            </a:r>
          </a:p>
          <a:p>
            <a:pPr algn="l"/>
            <a:r>
              <a:rPr lang="en-GB" b="0" i="0" dirty="0">
                <a:solidFill>
                  <a:srgbClr val="333333"/>
                </a:solidFill>
                <a:effectLst/>
                <a:latin typeface="Arial" panose="020B0604020202020204" pitchFamily="34" charset="0"/>
              </a:rPr>
              <a:t>When you use ideas or information from sources such as books, journals, webpages, film or other materials in your writing you need to show in your document where the information came from. For further information see the explanation in </a:t>
            </a:r>
            <a:r>
              <a:rPr lang="en-GB" b="0" i="0" u="none" strike="noStrike" dirty="0">
                <a:solidFill>
                  <a:srgbClr val="2954D1"/>
                </a:solidFill>
                <a:effectLst/>
                <a:latin typeface="Arial" panose="020B0604020202020204" pitchFamily="34" charset="0"/>
                <a:hlinkClick r:id="rId3"/>
              </a:rPr>
              <a:t>Cite Them Right Online</a:t>
            </a:r>
            <a:endParaRPr lang="en-GB" b="0" i="0" dirty="0">
              <a:solidFill>
                <a:srgbClr val="333333"/>
              </a:solidFill>
              <a:effectLst/>
              <a:latin typeface="Arial" panose="020B0604020202020204" pitchFamily="34" charset="0"/>
            </a:endParaRPr>
          </a:p>
          <a:p>
            <a:pPr algn="l"/>
            <a:r>
              <a:rPr lang="en-GB" b="1" i="0" dirty="0">
                <a:solidFill>
                  <a:srgbClr val="333333"/>
                </a:solidFill>
                <a:effectLst/>
                <a:latin typeface="Arial" panose="020B0604020202020204" pitchFamily="34" charset="0"/>
              </a:rPr>
              <a:t>Why do I need to do it?</a:t>
            </a:r>
          </a:p>
          <a:p>
            <a:pPr algn="l"/>
            <a:r>
              <a:rPr lang="en-GB" b="0" i="0" dirty="0">
                <a:solidFill>
                  <a:srgbClr val="333333"/>
                </a:solidFill>
                <a:effectLst/>
                <a:latin typeface="Arial" panose="020B0604020202020204" pitchFamily="34" charset="0"/>
              </a:rPr>
              <a:t>Citing and referencing your work correctly is essential. If you acknowledge the work of others you are acting with </a:t>
            </a:r>
            <a:r>
              <a:rPr lang="en-GB" b="1" i="0" dirty="0">
                <a:solidFill>
                  <a:srgbClr val="333333"/>
                </a:solidFill>
                <a:effectLst/>
                <a:latin typeface="Arial" panose="020B0604020202020204" pitchFamily="34" charset="0"/>
              </a:rPr>
              <a:t>academic integrity</a:t>
            </a:r>
            <a:r>
              <a:rPr lang="en-GB" b="0" i="0" dirty="0">
                <a:solidFill>
                  <a:srgbClr val="333333"/>
                </a:solidFill>
                <a:effectLst/>
                <a:latin typeface="Arial" panose="020B0604020202020204" pitchFamily="34" charset="0"/>
              </a:rPr>
              <a:t> and taking steps to </a:t>
            </a:r>
            <a:r>
              <a:rPr lang="en-GB" b="1" i="0" dirty="0">
                <a:solidFill>
                  <a:srgbClr val="333333"/>
                </a:solidFill>
                <a:effectLst/>
                <a:latin typeface="Arial" panose="020B0604020202020204" pitchFamily="34" charset="0"/>
              </a:rPr>
              <a:t>avoid plagiarising</a:t>
            </a:r>
            <a:r>
              <a:rPr lang="en-GB" b="0" i="0" dirty="0">
                <a:solidFill>
                  <a:srgbClr val="333333"/>
                </a:solidFill>
                <a:effectLst/>
                <a:latin typeface="Arial" panose="020B0604020202020204" pitchFamily="34" charset="0"/>
              </a:rPr>
              <a:t> someone else's work. You are also allowing your reader to trace your line of research.</a:t>
            </a:r>
          </a:p>
        </p:txBody>
      </p:sp>
      <p:sp>
        <p:nvSpPr>
          <p:cNvPr id="2" name="Footer Placeholder 1">
            <a:extLst>
              <a:ext uri="{FF2B5EF4-FFF2-40B4-BE49-F238E27FC236}">
                <a16:creationId xmlns:a16="http://schemas.microsoft.com/office/drawing/2014/main" id="{626027E9-30AC-4501-9568-F72486F21AD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27903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E3C7C-D24F-4903-A6BA-DB7D74777D49}"/>
              </a:ext>
            </a:extLst>
          </p:cNvPr>
          <p:cNvSpPr>
            <a:spLocks noGrp="1"/>
          </p:cNvSpPr>
          <p:nvPr>
            <p:ph idx="1"/>
          </p:nvPr>
        </p:nvSpPr>
        <p:spPr>
          <a:xfrm>
            <a:off x="304800" y="569842"/>
            <a:ext cx="11595652" cy="5844209"/>
          </a:xfrm>
        </p:spPr>
        <p:txBody>
          <a:bodyPr>
            <a:normAutofit fontScale="85000" lnSpcReduction="10000"/>
          </a:bodyPr>
          <a:lstStyle/>
          <a:p>
            <a:pPr algn="l"/>
            <a:r>
              <a:rPr lang="en-GB" b="1" i="1" dirty="0">
                <a:solidFill>
                  <a:srgbClr val="000000"/>
                </a:solidFill>
                <a:effectLst/>
                <a:highlight>
                  <a:srgbClr val="FFFF00"/>
                </a:highlight>
                <a:latin typeface="Open Sans"/>
              </a:rPr>
              <a:t>How to Structure an Evidence-based Report: LO 3</a:t>
            </a:r>
          </a:p>
          <a:p>
            <a:pPr marL="0" indent="0" algn="l">
              <a:buNone/>
            </a:pPr>
            <a:br>
              <a:rPr lang="en-GB" b="0" i="0" dirty="0">
                <a:solidFill>
                  <a:srgbClr val="000000"/>
                </a:solidFill>
                <a:effectLst/>
                <a:latin typeface="Open Sans"/>
              </a:rPr>
            </a:br>
            <a:r>
              <a:rPr lang="en-GB" b="0" i="0" dirty="0">
                <a:solidFill>
                  <a:srgbClr val="000000"/>
                </a:solidFill>
                <a:effectLst/>
                <a:latin typeface="Tw Cen MT" panose="020B0602020104020603" pitchFamily="34" charset="0"/>
              </a:rPr>
              <a:t>An evidence-based report is structured in sections that do the following:</a:t>
            </a:r>
          </a:p>
          <a:p>
            <a:pPr algn="l">
              <a:buFont typeface="Arial" panose="020B0604020202020204" pitchFamily="34" charset="0"/>
              <a:buChar char="•"/>
            </a:pPr>
            <a:r>
              <a:rPr lang="en-GB" b="1" i="1" u="sng" dirty="0">
                <a:solidFill>
                  <a:srgbClr val="0070C0"/>
                </a:solidFill>
                <a:effectLst/>
                <a:latin typeface="Tw Cen MT" panose="020B0602020104020603" pitchFamily="34" charset="0"/>
              </a:rPr>
              <a:t>Introduction</a:t>
            </a:r>
            <a:r>
              <a:rPr lang="en-GB" b="0" i="0" dirty="0">
                <a:solidFill>
                  <a:srgbClr val="000000"/>
                </a:solidFill>
                <a:effectLst/>
                <a:latin typeface="Tw Cen MT" panose="020B0602020104020603" pitchFamily="34" charset="0"/>
              </a:rPr>
              <a:t> (also called Background or Problem): describe the problem and its importance (prevalence, severity, cost implications, impact on function, aesthetics, etc.).</a:t>
            </a:r>
          </a:p>
          <a:p>
            <a:pPr algn="l">
              <a:buFont typeface="Arial" panose="020B0604020202020204" pitchFamily="34" charset="0"/>
              <a:buChar char="•"/>
            </a:pPr>
            <a:r>
              <a:rPr lang="en-GB" b="1" i="1" u="sng" dirty="0">
                <a:solidFill>
                  <a:srgbClr val="0070C0"/>
                </a:solidFill>
                <a:effectLst/>
                <a:latin typeface="Tw Cen MT" panose="020B0602020104020603" pitchFamily="34" charset="0"/>
              </a:rPr>
              <a:t>Aim:</a:t>
            </a:r>
            <a:r>
              <a:rPr lang="en-GB" b="1" i="1" dirty="0">
                <a:solidFill>
                  <a:srgbClr val="0070C0"/>
                </a:solidFill>
                <a:effectLst/>
                <a:latin typeface="Tw Cen MT" panose="020B0602020104020603" pitchFamily="34" charset="0"/>
              </a:rPr>
              <a:t> </a:t>
            </a:r>
            <a:r>
              <a:rPr lang="en-GB" b="0" i="0" dirty="0">
                <a:solidFill>
                  <a:srgbClr val="000000"/>
                </a:solidFill>
                <a:effectLst/>
                <a:latin typeface="Tw Cen MT" panose="020B0602020104020603" pitchFamily="34" charset="0"/>
              </a:rPr>
              <a:t>state the question(s) to be answered in a format that can be searched. Hypotheses are sometimes also included.</a:t>
            </a:r>
          </a:p>
          <a:p>
            <a:pPr algn="l">
              <a:buFont typeface="Arial" panose="020B0604020202020204" pitchFamily="34" charset="0"/>
              <a:buChar char="•"/>
            </a:pPr>
            <a:r>
              <a:rPr lang="en-GB" b="1" i="1" u="sng" dirty="0">
                <a:solidFill>
                  <a:srgbClr val="0070C0"/>
                </a:solidFill>
                <a:effectLst/>
                <a:latin typeface="Tw Cen MT" panose="020B0602020104020603" pitchFamily="34" charset="0"/>
              </a:rPr>
              <a:t>Methods:</a:t>
            </a:r>
            <a:r>
              <a:rPr lang="en-GB" b="1" i="1" dirty="0">
                <a:solidFill>
                  <a:srgbClr val="0070C0"/>
                </a:solidFill>
                <a:effectLst/>
                <a:latin typeface="Tw Cen MT" panose="020B0602020104020603" pitchFamily="34" charset="0"/>
              </a:rPr>
              <a:t> </a:t>
            </a:r>
            <a:r>
              <a:rPr lang="en-GB" b="0" i="0" dirty="0">
                <a:solidFill>
                  <a:srgbClr val="000000"/>
                </a:solidFill>
                <a:effectLst/>
                <a:latin typeface="Tw Cen MT" panose="020B0602020104020603" pitchFamily="34" charset="0"/>
              </a:rPr>
              <a:t>describe the search strategy used to collect the evidence; describe the criteria used to include or exclude evidence.</a:t>
            </a:r>
          </a:p>
          <a:p>
            <a:pPr algn="l">
              <a:buFont typeface="Arial" panose="020B0604020202020204" pitchFamily="34" charset="0"/>
              <a:buChar char="•"/>
            </a:pPr>
            <a:r>
              <a:rPr lang="en-GB" b="1" i="1" u="sng" dirty="0">
                <a:solidFill>
                  <a:srgbClr val="0070C0"/>
                </a:solidFill>
                <a:effectLst/>
                <a:latin typeface="Tw Cen MT" panose="020B0602020104020603" pitchFamily="34" charset="0"/>
              </a:rPr>
              <a:t>Results:</a:t>
            </a:r>
            <a:r>
              <a:rPr lang="en-GB" b="1" i="1" dirty="0">
                <a:solidFill>
                  <a:srgbClr val="0070C0"/>
                </a:solidFill>
                <a:effectLst/>
                <a:latin typeface="Tw Cen MT" panose="020B0602020104020603" pitchFamily="34" charset="0"/>
              </a:rPr>
              <a:t> </a:t>
            </a:r>
            <a:r>
              <a:rPr lang="en-GB" b="0" i="0" dirty="0">
                <a:solidFill>
                  <a:srgbClr val="000000"/>
                </a:solidFill>
                <a:effectLst/>
                <a:latin typeface="Tw Cen MT" panose="020B0602020104020603" pitchFamily="34" charset="0"/>
              </a:rPr>
              <a:t>state the yield of the search strategy(</a:t>
            </a:r>
            <a:r>
              <a:rPr lang="en-GB" b="0" i="0" dirty="0" err="1">
                <a:solidFill>
                  <a:srgbClr val="000000"/>
                </a:solidFill>
                <a:effectLst/>
                <a:latin typeface="Tw Cen MT" panose="020B0602020104020603" pitchFamily="34" charset="0"/>
              </a:rPr>
              <a:t>ies</a:t>
            </a:r>
            <a:r>
              <a:rPr lang="en-GB" b="0" i="0" dirty="0">
                <a:solidFill>
                  <a:srgbClr val="000000"/>
                </a:solidFill>
                <a:effectLst/>
                <a:latin typeface="Tw Cen MT" panose="020B0602020104020603" pitchFamily="34" charset="0"/>
              </a:rPr>
              <a:t>); show numbers of papers rejected at each stage (title, abstract, full copy); show final numbers of studies included and critical appraisal score(s); an evidence table is often included;</a:t>
            </a:r>
          </a:p>
          <a:p>
            <a:pPr algn="l">
              <a:buFont typeface="Arial" panose="020B0604020202020204" pitchFamily="34" charset="0"/>
              <a:buChar char="•"/>
            </a:pPr>
            <a:r>
              <a:rPr lang="en-GB" b="1" i="0" u="sng" dirty="0">
                <a:solidFill>
                  <a:srgbClr val="0070C0"/>
                </a:solidFill>
                <a:effectLst/>
                <a:latin typeface="Tw Cen MT" panose="020B0602020104020603" pitchFamily="34" charset="0"/>
              </a:rPr>
              <a:t>Literature review </a:t>
            </a:r>
            <a:r>
              <a:rPr lang="en-GB" b="1" i="1" u="sng" dirty="0">
                <a:solidFill>
                  <a:srgbClr val="0070C0"/>
                </a:solidFill>
                <a:effectLst/>
                <a:latin typeface="Tw Cen MT" panose="020B0602020104020603" pitchFamily="34" charset="0"/>
              </a:rPr>
              <a:t>:</a:t>
            </a:r>
            <a:r>
              <a:rPr lang="en-GB" b="1" i="1" dirty="0">
                <a:solidFill>
                  <a:srgbClr val="0070C0"/>
                </a:solidFill>
                <a:effectLst/>
                <a:latin typeface="Tw Cen MT" panose="020B0602020104020603" pitchFamily="34" charset="0"/>
              </a:rPr>
              <a:t> </a:t>
            </a:r>
            <a:r>
              <a:rPr lang="en-GB" b="0" i="0" dirty="0">
                <a:solidFill>
                  <a:srgbClr val="000000"/>
                </a:solidFill>
                <a:effectLst/>
                <a:latin typeface="Tw Cen MT" panose="020B0602020104020603" pitchFamily="34" charset="0"/>
              </a:rPr>
              <a:t>critically analyse the findings; the main argument is presented here;</a:t>
            </a:r>
          </a:p>
          <a:p>
            <a:pPr algn="l">
              <a:buFont typeface="Arial" panose="020B0604020202020204" pitchFamily="34" charset="0"/>
              <a:buChar char="•"/>
            </a:pPr>
            <a:r>
              <a:rPr lang="en-GB" b="1" i="1" u="sng" dirty="0">
                <a:solidFill>
                  <a:srgbClr val="0070C0"/>
                </a:solidFill>
                <a:effectLst/>
                <a:latin typeface="Tw Cen MT" panose="020B0602020104020603" pitchFamily="34" charset="0"/>
              </a:rPr>
              <a:t>Conclusions:</a:t>
            </a:r>
            <a:r>
              <a:rPr lang="en-GB" b="1" i="1" dirty="0">
                <a:solidFill>
                  <a:srgbClr val="0070C0"/>
                </a:solidFill>
                <a:effectLst/>
                <a:latin typeface="Tw Cen MT" panose="020B0602020104020603" pitchFamily="34" charset="0"/>
              </a:rPr>
              <a:t> </a:t>
            </a:r>
            <a:r>
              <a:rPr lang="en-GB" b="0" i="0" dirty="0">
                <a:solidFill>
                  <a:srgbClr val="000000"/>
                </a:solidFill>
                <a:effectLst/>
                <a:latin typeface="Tw Cen MT" panose="020B0602020104020603" pitchFamily="34" charset="0"/>
              </a:rPr>
              <a:t>draw conclusions from your analysis of the literature and draw an overall conclusion about the quality of the evidence; state the “best” answer to the question(s).</a:t>
            </a:r>
          </a:p>
          <a:p>
            <a:endParaRPr lang="en-GB" dirty="0"/>
          </a:p>
        </p:txBody>
      </p:sp>
      <p:sp>
        <p:nvSpPr>
          <p:cNvPr id="2" name="Footer Placeholder 1">
            <a:extLst>
              <a:ext uri="{FF2B5EF4-FFF2-40B4-BE49-F238E27FC236}">
                <a16:creationId xmlns:a16="http://schemas.microsoft.com/office/drawing/2014/main" id="{1FF690A6-6624-42FE-95B7-6E120DBD270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0945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F4574-45C7-4A7D-ACE5-70B75FCF3376}"/>
              </a:ext>
            </a:extLst>
          </p:cNvPr>
          <p:cNvSpPr>
            <a:spLocks noGrp="1"/>
          </p:cNvSpPr>
          <p:nvPr>
            <p:ph idx="1"/>
          </p:nvPr>
        </p:nvSpPr>
        <p:spPr>
          <a:xfrm>
            <a:off x="4803805" y="1130105"/>
            <a:ext cx="6586489" cy="5226245"/>
          </a:xfrm>
        </p:spPr>
        <p:txBody>
          <a:bodyPr>
            <a:normAutofit/>
          </a:bodyPr>
          <a:lstStyle/>
          <a:p>
            <a:pPr marL="0" indent="0">
              <a:buNone/>
            </a:pPr>
            <a:r>
              <a:rPr lang="en-GB" sz="3600" b="1" dirty="0">
                <a:highlight>
                  <a:srgbClr val="00FFFF"/>
                </a:highlight>
                <a:latin typeface="Candara" panose="020E0502030303020204" pitchFamily="34" charset="0"/>
              </a:rPr>
              <a:t>ASSESSMENT SUBMISSION</a:t>
            </a:r>
            <a:endParaRPr lang="en-GB" sz="3600" dirty="0">
              <a:highlight>
                <a:srgbClr val="00FFFF"/>
              </a:highlight>
              <a:latin typeface="Candara" panose="020E0502030303020204" pitchFamily="34" charset="0"/>
            </a:endParaRPr>
          </a:p>
          <a:p>
            <a:r>
              <a:rPr lang="en-GB" dirty="0">
                <a:latin typeface="Tw Cen MT" panose="020B0602020104020603" pitchFamily="34" charset="0"/>
              </a:rPr>
              <a:t>All assignment will be submitted in electronic format and uploaded to LSC Portal on Turnitin</a:t>
            </a:r>
          </a:p>
          <a:p>
            <a:r>
              <a:rPr lang="en-GB" dirty="0">
                <a:latin typeface="Tw Cen MT" panose="020B0602020104020603" pitchFamily="34" charset="0"/>
              </a:rPr>
              <a:t>Date assignment set:	March 2021</a:t>
            </a:r>
          </a:p>
          <a:p>
            <a:r>
              <a:rPr lang="en-GB" dirty="0">
                <a:latin typeface="Tw Cen MT" panose="020B0602020104020603" pitchFamily="34" charset="0"/>
              </a:rPr>
              <a:t>Submission deadline date: </a:t>
            </a:r>
            <a:r>
              <a:rPr lang="en-GB" dirty="0">
                <a:highlight>
                  <a:srgbClr val="00FFFF"/>
                </a:highlight>
                <a:latin typeface="Tw Cen MT" panose="020B0602020104020603" pitchFamily="34" charset="0"/>
              </a:rPr>
              <a:t>1</a:t>
            </a:r>
            <a:r>
              <a:rPr lang="en-GB" baseline="30000" dirty="0">
                <a:highlight>
                  <a:srgbClr val="00FFFF"/>
                </a:highlight>
                <a:latin typeface="Tw Cen MT" panose="020B0602020104020603" pitchFamily="34" charset="0"/>
              </a:rPr>
              <a:t>st</a:t>
            </a:r>
            <a:r>
              <a:rPr lang="en-GB" dirty="0">
                <a:highlight>
                  <a:srgbClr val="00FFFF"/>
                </a:highlight>
                <a:latin typeface="Tw Cen MT" panose="020B0602020104020603" pitchFamily="34" charset="0"/>
              </a:rPr>
              <a:t> June 2021</a:t>
            </a:r>
          </a:p>
          <a:p>
            <a:r>
              <a:rPr lang="en-GB" dirty="0">
                <a:latin typeface="Tw Cen MT" panose="020B0602020104020603" pitchFamily="34" charset="0"/>
              </a:rPr>
              <a:t>Return date to students: 28/06/2021</a:t>
            </a:r>
          </a:p>
          <a:p>
            <a:r>
              <a:rPr lang="en-GB" dirty="0">
                <a:latin typeface="Tw Cen MT" panose="020B0602020104020603" pitchFamily="34" charset="0"/>
              </a:rPr>
              <a:t>Word Limit: </a:t>
            </a:r>
            <a:r>
              <a:rPr lang="en-GB" dirty="0">
                <a:highlight>
                  <a:srgbClr val="FFFF00"/>
                </a:highlight>
                <a:latin typeface="Tw Cen MT" panose="020B0602020104020603" pitchFamily="34" charset="0"/>
              </a:rPr>
              <a:t>2500 words</a:t>
            </a:r>
          </a:p>
          <a:p>
            <a:r>
              <a:rPr lang="en-GB" dirty="0">
                <a:latin typeface="Tw Cen MT" panose="020B0602020104020603" pitchFamily="34" charset="0"/>
              </a:rPr>
              <a:t>Assessment Weighting Criteria (100%)</a:t>
            </a:r>
          </a:p>
          <a:p>
            <a:pPr marL="0" indent="0">
              <a:buNone/>
            </a:pPr>
            <a:endParaRPr lang="en-GB" sz="2000" dirty="0"/>
          </a:p>
        </p:txBody>
      </p:sp>
      <p:pic>
        <p:nvPicPr>
          <p:cNvPr id="6" name="Picture 5" descr="Calendar on table">
            <a:extLst>
              <a:ext uri="{FF2B5EF4-FFF2-40B4-BE49-F238E27FC236}">
                <a16:creationId xmlns:a16="http://schemas.microsoft.com/office/drawing/2014/main" id="{59B0C899-F0E1-4A53-96F2-2F04C1A00F4E}"/>
              </a:ext>
            </a:extLst>
          </p:cNvPr>
          <p:cNvPicPr>
            <a:picLocks noChangeAspect="1"/>
          </p:cNvPicPr>
          <p:nvPr/>
        </p:nvPicPr>
        <p:blipFill rotWithShape="1">
          <a:blip r:embed="rId2"/>
          <a:srcRect l="27440" r="27440" b="-1"/>
          <a:stretch/>
        </p:blipFill>
        <p:spPr>
          <a:xfrm>
            <a:off x="20" y="10"/>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34B6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B3FC751-5D43-4D05-B21E-445C84E73AF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GB"/>
              <a:t>Created by Tayo Alebiosu</a:t>
            </a:r>
          </a:p>
        </p:txBody>
      </p:sp>
    </p:spTree>
    <p:extLst>
      <p:ext uri="{BB962C8B-B14F-4D97-AF65-F5344CB8AC3E}">
        <p14:creationId xmlns:p14="http://schemas.microsoft.com/office/powerpoint/2010/main" val="1857604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249D-CCA0-4728-AC78-9E7915C85C2C}"/>
              </a:ext>
            </a:extLst>
          </p:cNvPr>
          <p:cNvSpPr>
            <a:spLocks noGrp="1"/>
          </p:cNvSpPr>
          <p:nvPr>
            <p:ph type="title"/>
          </p:nvPr>
        </p:nvSpPr>
        <p:spPr>
          <a:xfrm>
            <a:off x="1653363" y="365760"/>
            <a:ext cx="9367203" cy="1188720"/>
          </a:xfrm>
        </p:spPr>
        <p:txBody>
          <a:bodyPr>
            <a:normAutofit/>
          </a:bodyPr>
          <a:lstStyle/>
          <a:p>
            <a:r>
              <a:rPr lang="en-GB" sz="3700" b="1" i="0">
                <a:effectLst/>
                <a:highlight>
                  <a:srgbClr val="00FFFF"/>
                </a:highlight>
                <a:latin typeface="Lato"/>
              </a:rPr>
              <a:t>Using research skills for EPA</a:t>
            </a:r>
            <a:br>
              <a:rPr lang="en-GB" sz="3700" b="1" i="0">
                <a:effectLst/>
                <a:latin typeface="Lato"/>
              </a:rPr>
            </a:br>
            <a:endParaRPr lang="en-GB" sz="3700"/>
          </a:p>
        </p:txBody>
      </p:sp>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EEA2E70-080E-49C5-B8EB-13BFAC599FAA}"/>
              </a:ext>
            </a:extLst>
          </p:cNvPr>
          <p:cNvSpPr>
            <a:spLocks noGrp="1"/>
          </p:cNvSpPr>
          <p:nvPr>
            <p:ph idx="1"/>
          </p:nvPr>
        </p:nvSpPr>
        <p:spPr>
          <a:xfrm>
            <a:off x="1298713" y="1920240"/>
            <a:ext cx="9721854" cy="4297680"/>
          </a:xfrm>
        </p:spPr>
        <p:txBody>
          <a:bodyPr anchor="t">
            <a:normAutofit/>
          </a:bodyPr>
          <a:lstStyle/>
          <a:p>
            <a:pPr marL="0" indent="0" fontAlgn="base">
              <a:buNone/>
            </a:pPr>
            <a:r>
              <a:rPr lang="en-GB" sz="1900" b="0" i="0" dirty="0">
                <a:effectLst/>
                <a:latin typeface="Tw Cen MT" panose="020B0602020104020603" pitchFamily="34" charset="0"/>
              </a:rPr>
              <a:t>Here are a few ways you can incorporate your research skills in the workplace:</a:t>
            </a:r>
          </a:p>
          <a:p>
            <a:pPr fontAlgn="base">
              <a:buFont typeface="Arial" panose="020B0604020202020204" pitchFamily="34" charset="0"/>
              <a:buChar char="•"/>
            </a:pPr>
            <a:r>
              <a:rPr lang="en-GB" sz="1900" b="1" i="0" dirty="0">
                <a:effectLst/>
                <a:highlight>
                  <a:srgbClr val="FFFF00"/>
                </a:highlight>
                <a:latin typeface="Tw Cen MT" panose="020B0602020104020603" pitchFamily="34" charset="0"/>
              </a:rPr>
              <a:t>Prepare.</a:t>
            </a:r>
            <a:r>
              <a:rPr lang="en-GB" sz="1900" b="0" i="0" dirty="0">
                <a:effectLst/>
                <a:highlight>
                  <a:srgbClr val="FFFF00"/>
                </a:highlight>
                <a:latin typeface="Tw Cen MT" panose="020B0602020104020603" pitchFamily="34" charset="0"/>
              </a:rPr>
              <a:t> </a:t>
            </a:r>
            <a:r>
              <a:rPr lang="en-GB" sz="1900" b="0" i="0" dirty="0">
                <a:effectLst/>
                <a:latin typeface="Tw Cen MT" panose="020B0602020104020603" pitchFamily="34" charset="0"/>
              </a:rPr>
              <a:t>Before you start a new project, take time to set goals and ensure you have everything you need to complete the research.</a:t>
            </a:r>
          </a:p>
          <a:p>
            <a:pPr fontAlgn="base">
              <a:buFont typeface="Arial" panose="020B0604020202020204" pitchFamily="34" charset="0"/>
              <a:buChar char="•"/>
            </a:pPr>
            <a:r>
              <a:rPr lang="en-GB" sz="1900" b="1" i="0" dirty="0">
                <a:effectLst/>
                <a:highlight>
                  <a:srgbClr val="FFFF00"/>
                </a:highlight>
                <a:latin typeface="Tw Cen MT" panose="020B0602020104020603" pitchFamily="34" charset="0"/>
              </a:rPr>
              <a:t>Use various sources. </a:t>
            </a:r>
            <a:r>
              <a:rPr lang="en-GB" sz="1900" b="0" i="0" dirty="0">
                <a:effectLst/>
                <a:latin typeface="Tw Cen MT" panose="020B0602020104020603" pitchFamily="34" charset="0"/>
              </a:rPr>
              <a:t>Utilizing several different sources when performing research at work is a good way to ensure you find the information you're looking for and that the data is accurate and agrees with other sources.</a:t>
            </a:r>
          </a:p>
          <a:p>
            <a:pPr fontAlgn="base">
              <a:buFont typeface="Arial" panose="020B0604020202020204" pitchFamily="34" charset="0"/>
              <a:buChar char="•"/>
            </a:pPr>
            <a:r>
              <a:rPr lang="en-GB" sz="1900" b="1" i="0" dirty="0">
                <a:effectLst/>
                <a:highlight>
                  <a:srgbClr val="FFFF00"/>
                </a:highlight>
                <a:latin typeface="Tw Cen MT" panose="020B0602020104020603" pitchFamily="34" charset="0"/>
              </a:rPr>
              <a:t>Consult with </a:t>
            </a:r>
            <a:r>
              <a:rPr lang="en-GB" sz="1900" b="1" i="0" dirty="0" err="1">
                <a:effectLst/>
                <a:highlight>
                  <a:srgbClr val="FFFF00"/>
                </a:highlight>
                <a:latin typeface="Tw Cen MT" panose="020B0602020104020603" pitchFamily="34" charset="0"/>
              </a:rPr>
              <a:t>coworkers</a:t>
            </a:r>
            <a:r>
              <a:rPr lang="en-GB" sz="1900" b="1" i="0" dirty="0">
                <a:effectLst/>
                <a:highlight>
                  <a:srgbClr val="FFFF00"/>
                </a:highlight>
                <a:latin typeface="Tw Cen MT" panose="020B0602020104020603" pitchFamily="34" charset="0"/>
              </a:rPr>
              <a:t>.</a:t>
            </a:r>
            <a:r>
              <a:rPr lang="en-GB" sz="1900" b="0" i="0" dirty="0">
                <a:effectLst/>
                <a:highlight>
                  <a:srgbClr val="FFFF00"/>
                </a:highlight>
                <a:latin typeface="Tw Cen MT" panose="020B0602020104020603" pitchFamily="34" charset="0"/>
              </a:rPr>
              <a:t> </a:t>
            </a:r>
            <a:r>
              <a:rPr lang="en-GB" sz="1900" b="0" i="0" dirty="0">
                <a:effectLst/>
                <a:latin typeface="Tw Cen MT" panose="020B0602020104020603" pitchFamily="34" charset="0"/>
              </a:rPr>
              <a:t>Comparing your findings with colleagues is an important part of the research process and ensures that the same information is being found and utilized across departments.</a:t>
            </a:r>
          </a:p>
          <a:p>
            <a:pPr fontAlgn="base">
              <a:buFont typeface="Arial" panose="020B0604020202020204" pitchFamily="34" charset="0"/>
              <a:buChar char="•"/>
            </a:pPr>
            <a:r>
              <a:rPr lang="en-GB" sz="1900" b="1" i="0" dirty="0">
                <a:effectLst/>
                <a:highlight>
                  <a:srgbClr val="FFFF00"/>
                </a:highlight>
                <a:latin typeface="Tw Cen MT" panose="020B0602020104020603" pitchFamily="34" charset="0"/>
              </a:rPr>
              <a:t>Communicate. </a:t>
            </a:r>
            <a:r>
              <a:rPr lang="en-GB" sz="1900" b="0" i="0" dirty="0">
                <a:effectLst/>
                <a:latin typeface="Tw Cen MT" panose="020B0602020104020603" pitchFamily="34" charset="0"/>
              </a:rPr>
              <a:t>Practicing good communication is an essential component of the research process. Make it a point to regularly incorporate some form of communication into your daily duties, whether it be </a:t>
            </a:r>
            <a:r>
              <a:rPr lang="en-GB" sz="1900" b="0" i="0" u="none" strike="noStrike" dirty="0">
                <a:effectLst/>
                <a:latin typeface="Tw Cen MT" panose="020B0602020104020603" pitchFamily="34" charset="0"/>
                <a:hlinkClick r:id="rId2"/>
              </a:rPr>
              <a:t>writing a progress report</a:t>
            </a:r>
            <a:r>
              <a:rPr lang="en-GB" sz="1900" b="0" i="0" dirty="0">
                <a:effectLst/>
                <a:latin typeface="Tw Cen MT" panose="020B0602020104020603" pitchFamily="34" charset="0"/>
              </a:rPr>
              <a:t> or sending an email with relevant research-related information included.</a:t>
            </a:r>
          </a:p>
          <a:p>
            <a:endParaRPr lang="en-GB" sz="1900" dirty="0"/>
          </a:p>
        </p:txBody>
      </p:sp>
      <p:sp>
        <p:nvSpPr>
          <p:cNvPr id="4" name="Footer Placeholder 3">
            <a:extLst>
              <a:ext uri="{FF2B5EF4-FFF2-40B4-BE49-F238E27FC236}">
                <a16:creationId xmlns:a16="http://schemas.microsoft.com/office/drawing/2014/main" id="{AAEA8E91-B537-4C7F-8A54-ED4006FA8A58}"/>
              </a:ext>
            </a:extLst>
          </p:cNvPr>
          <p:cNvSpPr>
            <a:spLocks noGrp="1"/>
          </p:cNvSpPr>
          <p:nvPr>
            <p:ph type="ftr" sz="quarter" idx="11"/>
          </p:nvPr>
        </p:nvSpPr>
        <p:spPr>
          <a:xfrm>
            <a:off x="4277367" y="6356350"/>
            <a:ext cx="41148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chemeClr val="tx1">
                    <a:alpha val="80000"/>
                  </a:schemeClr>
                </a:solidFill>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1028443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1977-689A-423A-8677-E899DE2AEF2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8CD1B96-6E8C-43B9-909E-D959076BDBB3}"/>
              </a:ext>
            </a:extLst>
          </p:cNvPr>
          <p:cNvSpPr>
            <a:spLocks noGrp="1"/>
          </p:cNvSpPr>
          <p:nvPr>
            <p:ph idx="1"/>
          </p:nvPr>
        </p:nvSpPr>
        <p:spPr/>
        <p:txBody>
          <a:bodyPr/>
          <a:lstStyle/>
          <a:p>
            <a:r>
              <a:rPr lang="en-GB" dirty="0">
                <a:hlinkClick r:id="rId2"/>
              </a:rPr>
              <a:t>https://www.nuigalway.ie/academic-skills/readingandresearch/#</a:t>
            </a:r>
            <a:endParaRPr lang="en-GB" dirty="0"/>
          </a:p>
          <a:p>
            <a:r>
              <a:rPr lang="en-GB" dirty="0">
                <a:hlinkClick r:id="rId3"/>
              </a:rPr>
              <a:t>https://library.soton.ac.uk/sash/introduction-to-research-skills</a:t>
            </a:r>
            <a:endParaRPr lang="en-GB" dirty="0"/>
          </a:p>
          <a:p>
            <a:r>
              <a:rPr lang="en-GB" dirty="0"/>
              <a:t>https://www.indeed.com/career-advice/career-development/research-skills</a:t>
            </a:r>
          </a:p>
          <a:p>
            <a:r>
              <a:rPr lang="en-GB" b="1" i="0" dirty="0">
                <a:solidFill>
                  <a:srgbClr val="595959"/>
                </a:solidFill>
                <a:effectLst/>
                <a:latin typeface="Helvetica Neue"/>
              </a:rPr>
              <a:t>Read more:</a:t>
            </a:r>
            <a:r>
              <a:rPr lang="en-GB" b="0" i="0" dirty="0">
                <a:solidFill>
                  <a:srgbClr val="595959"/>
                </a:solidFill>
                <a:effectLst/>
                <a:latin typeface="Helvetica Neue"/>
              </a:rPr>
              <a:t> </a:t>
            </a:r>
            <a:r>
              <a:rPr lang="en-GB" b="1" i="0" u="sng" dirty="0">
                <a:solidFill>
                  <a:srgbClr val="2557A7"/>
                </a:solidFill>
                <a:effectLst/>
                <a:latin typeface="Noto Sans"/>
                <a:hlinkClick r:id="rId4"/>
              </a:rPr>
              <a:t>Problem-Solving Skills: Definitions and Examples</a:t>
            </a:r>
            <a:endParaRPr lang="en-GB" b="1" i="0" u="sng" dirty="0">
              <a:solidFill>
                <a:srgbClr val="2557A7"/>
              </a:solidFill>
              <a:effectLst/>
              <a:latin typeface="Noto Sans"/>
            </a:endParaRPr>
          </a:p>
          <a:p>
            <a:r>
              <a:rPr lang="en-GB" b="1" i="0" dirty="0">
                <a:solidFill>
                  <a:srgbClr val="595959"/>
                </a:solidFill>
                <a:effectLst/>
                <a:latin typeface="Helvetica Neue"/>
              </a:rPr>
              <a:t>Read more:</a:t>
            </a:r>
            <a:r>
              <a:rPr lang="en-GB" b="0" i="0" dirty="0">
                <a:solidFill>
                  <a:srgbClr val="595959"/>
                </a:solidFill>
                <a:effectLst/>
                <a:latin typeface="Helvetica Neue"/>
              </a:rPr>
              <a:t> </a:t>
            </a:r>
            <a:r>
              <a:rPr lang="en-GB" b="1" i="0" u="sng" dirty="0">
                <a:solidFill>
                  <a:srgbClr val="2557A7"/>
                </a:solidFill>
                <a:effectLst/>
                <a:latin typeface="Noto Sans"/>
                <a:hlinkClick r:id="rId5"/>
              </a:rPr>
              <a:t>Communication Skills: Definitions and Examples</a:t>
            </a:r>
            <a:endParaRPr lang="en-GB" b="0" i="0" dirty="0">
              <a:solidFill>
                <a:srgbClr val="595959"/>
              </a:solidFill>
              <a:effectLst/>
              <a:latin typeface="Helvetica Neue"/>
            </a:endParaRPr>
          </a:p>
          <a:p>
            <a:endParaRPr lang="en-GB" dirty="0"/>
          </a:p>
        </p:txBody>
      </p:sp>
      <p:sp>
        <p:nvSpPr>
          <p:cNvPr id="4" name="Footer Placeholder 3">
            <a:extLst>
              <a:ext uri="{FF2B5EF4-FFF2-40B4-BE49-F238E27FC236}">
                <a16:creationId xmlns:a16="http://schemas.microsoft.com/office/drawing/2014/main" id="{AD4E7E3F-0279-49EE-96F3-069693501E9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4446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E33872-8258-4E49-86AF-DFFFF3377FE5}"/>
              </a:ext>
            </a:extLst>
          </p:cNvPr>
          <p:cNvSpPr>
            <a:spLocks noGrp="1"/>
          </p:cNvSpPr>
          <p:nvPr>
            <p:ph idx="1"/>
          </p:nvPr>
        </p:nvSpPr>
        <p:spPr>
          <a:xfrm>
            <a:off x="643467" y="1782981"/>
            <a:ext cx="10905066" cy="4393982"/>
          </a:xfrm>
        </p:spPr>
        <p:txBody>
          <a:bodyPr>
            <a:normAutofit/>
          </a:bodyPr>
          <a:lstStyle/>
          <a:p>
            <a:pPr marL="0" indent="0">
              <a:buNone/>
            </a:pPr>
            <a:r>
              <a:rPr lang="en-GB" sz="4000" b="1" i="1" dirty="0">
                <a:effectLst/>
                <a:highlight>
                  <a:srgbClr val="00FFFF"/>
                </a:highlight>
                <a:latin typeface="Candara" panose="020E0502030303020204" pitchFamily="34" charset="0"/>
              </a:rPr>
              <a:t>What is Research?</a:t>
            </a:r>
          </a:p>
          <a:p>
            <a:r>
              <a:rPr lang="en-GB" b="0" i="0" dirty="0">
                <a:effectLst/>
                <a:latin typeface="Tw Cen MT" panose="020B0602020104020603" pitchFamily="34" charset="0"/>
              </a:rPr>
              <a:t>We’ve all surely heard the term “research” endlessly. But do you really know what it means?</a:t>
            </a:r>
          </a:p>
          <a:p>
            <a:endParaRPr lang="en-GB" b="0" i="0" dirty="0">
              <a:effectLst/>
              <a:latin typeface="Tw Cen MT" panose="020B0602020104020603" pitchFamily="34" charset="0"/>
            </a:endParaRPr>
          </a:p>
          <a:p>
            <a:r>
              <a:rPr lang="en-GB" b="0" i="0" dirty="0">
                <a:effectLst/>
                <a:latin typeface="Tw Cen MT" panose="020B0602020104020603" pitchFamily="34" charset="0"/>
              </a:rPr>
              <a:t>Research is a type of study that focuses on a </a:t>
            </a:r>
            <a:r>
              <a:rPr lang="en-GB" b="0" i="0" dirty="0">
                <a:effectLst/>
                <a:highlight>
                  <a:srgbClr val="FFFF00"/>
                </a:highlight>
                <a:latin typeface="Tw Cen MT" panose="020B0602020104020603" pitchFamily="34" charset="0"/>
              </a:rPr>
              <a:t>specific problem </a:t>
            </a:r>
            <a:r>
              <a:rPr lang="en-GB" b="0" i="0" dirty="0">
                <a:effectLst/>
                <a:latin typeface="Tw Cen MT" panose="020B0602020104020603" pitchFamily="34" charset="0"/>
              </a:rPr>
              <a:t>and aims to solve it using scientific methods. Research is a highly systematic process that involves both describing, explaining, and predicting something.</a:t>
            </a:r>
          </a:p>
          <a:p>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1A2F1D15-D95B-4E7A-B4DE-F7907CAFA0E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5174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CEF35-2F07-4364-BD50-DE56E052365D}"/>
              </a:ext>
            </a:extLst>
          </p:cNvPr>
          <p:cNvSpPr>
            <a:spLocks noGrp="1"/>
          </p:cNvSpPr>
          <p:nvPr>
            <p:ph type="title"/>
          </p:nvPr>
        </p:nvSpPr>
        <p:spPr>
          <a:xfrm>
            <a:off x="6116569" y="365125"/>
            <a:ext cx="5237229" cy="1807305"/>
          </a:xfrm>
        </p:spPr>
        <p:txBody>
          <a:bodyPr>
            <a:normAutofit/>
          </a:bodyPr>
          <a:lstStyle/>
          <a:p>
            <a:r>
              <a:rPr lang="en-GB" b="1" i="1" dirty="0">
                <a:highlight>
                  <a:srgbClr val="00FFFF"/>
                </a:highlight>
                <a:latin typeface="Candara" panose="020E0502030303020204" pitchFamily="34" charset="0"/>
              </a:rPr>
              <a:t>Video activity on </a:t>
            </a:r>
            <a:r>
              <a:rPr lang="en-GB" b="1" i="1" dirty="0">
                <a:highlight>
                  <a:srgbClr val="00FFFF"/>
                </a:highlight>
                <a:latin typeface="Candara" panose="020E0502030303020204" pitchFamily="34" charset="0"/>
                <a:ea typeface="Calibri" panose="020F0502020204030204" pitchFamily="34" charset="0"/>
                <a:cs typeface="Times New Roman" panose="02020603050405020304" pitchFamily="18" charset="0"/>
              </a:rPr>
              <a:t>research skills </a:t>
            </a:r>
            <a:endParaRPr lang="en-GB" b="1" i="1" dirty="0">
              <a:highlight>
                <a:srgbClr val="00FFFF"/>
              </a:highlight>
              <a:latin typeface="Candara" panose="020E0502030303020204" pitchFamily="34" charset="0"/>
            </a:endParaRPr>
          </a:p>
        </p:txBody>
      </p:sp>
      <p:pic>
        <p:nvPicPr>
          <p:cNvPr id="5" name="Picture 4" descr="White bulbs with a yellow one standing out">
            <a:extLst>
              <a:ext uri="{FF2B5EF4-FFF2-40B4-BE49-F238E27FC236}">
                <a16:creationId xmlns:a16="http://schemas.microsoft.com/office/drawing/2014/main" id="{41432C5A-9613-47E0-8D6A-84312C7DBC8A}"/>
              </a:ext>
            </a:extLst>
          </p:cNvPr>
          <p:cNvPicPr>
            <a:picLocks noChangeAspect="1"/>
          </p:cNvPicPr>
          <p:nvPr/>
        </p:nvPicPr>
        <p:blipFill rotWithShape="1">
          <a:blip r:embed="rId2"/>
          <a:srcRect l="31612" r="885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41D38A8-40C5-4B54-9F69-DE26E99A03C4}"/>
              </a:ext>
            </a:extLst>
          </p:cNvPr>
          <p:cNvSpPr>
            <a:spLocks noGrp="1"/>
          </p:cNvSpPr>
          <p:nvPr>
            <p:ph idx="1"/>
          </p:nvPr>
        </p:nvSpPr>
        <p:spPr>
          <a:xfrm>
            <a:off x="5883965" y="2333297"/>
            <a:ext cx="6116549" cy="3843666"/>
          </a:xfrm>
        </p:spPr>
        <p:txBody>
          <a:bodyPr>
            <a:normAutofit/>
          </a:bodyPr>
          <a:lstStyle/>
          <a:p>
            <a:r>
              <a:rPr lang="en-GB" sz="2400" dirty="0">
                <a:latin typeface="Tw Cen MT" panose="020B0602020104020603" pitchFamily="34" charset="0"/>
                <a:ea typeface="Calibri" panose="020F0502020204030204" pitchFamily="34" charset="0"/>
                <a:cs typeface="Times New Roman" panose="02020603050405020304" pitchFamily="18" charset="0"/>
              </a:rPr>
              <a:t>Explain critical research skills within evidence-based approaches.</a:t>
            </a:r>
            <a:endParaRPr lang="en-GB" sz="2400" dirty="0">
              <a:latin typeface="Tw Cen MT" panose="020B0602020104020603" pitchFamily="34" charset="0"/>
            </a:endParaRPr>
          </a:p>
          <a:p>
            <a:pPr marL="0" indent="0">
              <a:buNone/>
            </a:pPr>
            <a:r>
              <a:rPr lang="en-GB" sz="2400" b="0" i="0" dirty="0">
                <a:effectLst/>
                <a:latin typeface="Tw Cen MT" panose="020B0602020104020603" pitchFamily="34" charset="0"/>
              </a:rPr>
              <a:t>Developing Research Skills</a:t>
            </a:r>
          </a:p>
          <a:p>
            <a:r>
              <a:rPr lang="en-GB" sz="2400" dirty="0">
                <a:latin typeface="Tw Cen MT" panose="020B0602020104020603" pitchFamily="34" charset="0"/>
                <a:hlinkClick r:id="rId3"/>
              </a:rPr>
              <a:t>https://youtu.be/sjGMBBQOONg</a:t>
            </a:r>
            <a:endParaRPr lang="en-GB" sz="2400" dirty="0">
              <a:latin typeface="Tw Cen MT" panose="020B0602020104020603" pitchFamily="34" charset="0"/>
            </a:endParaRPr>
          </a:p>
          <a:p>
            <a:pPr marL="0" indent="0">
              <a:buNone/>
            </a:pPr>
            <a:r>
              <a:rPr lang="en-GB" sz="2400" b="0" i="0" dirty="0">
                <a:effectLst/>
                <a:latin typeface="Tw Cen MT" panose="020B0602020104020603" pitchFamily="34" charset="0"/>
              </a:rPr>
              <a:t>This video will introduce you to some of the research skills you'll need.</a:t>
            </a:r>
          </a:p>
          <a:p>
            <a:r>
              <a:rPr lang="en-GB" sz="2400" dirty="0">
                <a:latin typeface="Tw Cen MT" panose="020B0602020104020603" pitchFamily="34" charset="0"/>
                <a:hlinkClick r:id="rId4"/>
              </a:rPr>
              <a:t>https://youtu.be/vTkNw3mnryc</a:t>
            </a:r>
            <a:endParaRPr lang="en-GB" sz="2400" dirty="0">
              <a:latin typeface="Tw Cen MT" panose="020B0602020104020603" pitchFamily="34" charset="0"/>
            </a:endParaRPr>
          </a:p>
          <a:p>
            <a:endParaRPr lang="en-GB" sz="2000" dirty="0"/>
          </a:p>
        </p:txBody>
      </p:sp>
      <p:sp>
        <p:nvSpPr>
          <p:cNvPr id="4" name="Footer Placeholder 3">
            <a:extLst>
              <a:ext uri="{FF2B5EF4-FFF2-40B4-BE49-F238E27FC236}">
                <a16:creationId xmlns:a16="http://schemas.microsoft.com/office/drawing/2014/main" id="{861416E9-D40C-4DC8-8E80-0B56A6372B4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524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6637-7CB3-4F7E-B6E5-C964A45DD78A}"/>
              </a:ext>
            </a:extLst>
          </p:cNvPr>
          <p:cNvSpPr>
            <a:spLocks noGrp="1"/>
          </p:cNvSpPr>
          <p:nvPr>
            <p:ph type="title"/>
          </p:nvPr>
        </p:nvSpPr>
        <p:spPr>
          <a:xfrm>
            <a:off x="838200" y="365125"/>
            <a:ext cx="10515600" cy="1325563"/>
          </a:xfrm>
        </p:spPr>
        <p:txBody>
          <a:bodyPr>
            <a:normAutofit/>
          </a:bodyPr>
          <a:lstStyle/>
          <a:p>
            <a:pPr algn="ctr"/>
            <a:r>
              <a:rPr lang="en-GB" b="1" dirty="0"/>
              <a:t>Research skills  </a:t>
            </a:r>
            <a:br>
              <a:rPr lang="en-GB" dirty="0"/>
            </a:br>
            <a:endParaRPr lang="en-GB" dirty="0"/>
          </a:p>
        </p:txBody>
      </p:sp>
      <p:graphicFrame>
        <p:nvGraphicFramePr>
          <p:cNvPr id="8" name="Content Placeholder 2">
            <a:extLst>
              <a:ext uri="{FF2B5EF4-FFF2-40B4-BE49-F238E27FC236}">
                <a16:creationId xmlns:a16="http://schemas.microsoft.com/office/drawing/2014/main" id="{C610DCE2-EA5B-4C86-8A62-6E8EF31EBA9E}"/>
              </a:ext>
            </a:extLst>
          </p:cNvPr>
          <p:cNvGraphicFramePr>
            <a:graphicFrameLocks noGrp="1"/>
          </p:cNvGraphicFramePr>
          <p:nvPr>
            <p:ph idx="1"/>
          </p:nvPr>
        </p:nvGraphicFramePr>
        <p:xfrm>
          <a:off x="351692" y="1825625"/>
          <a:ext cx="11707786"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91051BA5-74EB-4D6E-8641-A64095ED8E5C}"/>
              </a:ext>
            </a:extLst>
          </p:cNvPr>
          <p:cNvSpPr/>
          <p:nvPr/>
        </p:nvSpPr>
        <p:spPr>
          <a:xfrm>
            <a:off x="9629318" y="5802003"/>
            <a:ext cx="2210990" cy="369332"/>
          </a:xfrm>
          <a:prstGeom prst="rect">
            <a:avLst/>
          </a:prstGeom>
        </p:spPr>
        <p:txBody>
          <a:bodyPr wrap="none">
            <a:spAutoFit/>
          </a:bodyPr>
          <a:lstStyle/>
          <a:p>
            <a:r>
              <a:rPr lang="en-GB" dirty="0">
                <a:solidFill>
                  <a:srgbClr val="000000"/>
                </a:solidFill>
                <a:latin typeface="Open Sans"/>
              </a:rPr>
              <a:t>(Nuigalway.ie, 2019)</a:t>
            </a:r>
            <a:endParaRPr lang="en-GB" dirty="0"/>
          </a:p>
        </p:txBody>
      </p:sp>
      <p:sp>
        <p:nvSpPr>
          <p:cNvPr id="4" name="Footer Placeholder 3">
            <a:extLst>
              <a:ext uri="{FF2B5EF4-FFF2-40B4-BE49-F238E27FC236}">
                <a16:creationId xmlns:a16="http://schemas.microsoft.com/office/drawing/2014/main" id="{69D23BC0-991E-4F95-BAED-B5D0CD22FCD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2782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Freeform: Shape 7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1F9E56-7F65-45C9-9F68-35D8491A6EC8}"/>
              </a:ext>
            </a:extLst>
          </p:cNvPr>
          <p:cNvSpPr>
            <a:spLocks noGrp="1"/>
          </p:cNvSpPr>
          <p:nvPr>
            <p:ph type="title"/>
          </p:nvPr>
        </p:nvSpPr>
        <p:spPr>
          <a:xfrm>
            <a:off x="767290" y="1030287"/>
            <a:ext cx="4153626" cy="987006"/>
          </a:xfrm>
        </p:spPr>
        <p:txBody>
          <a:bodyPr vert="horz" lIns="91440" tIns="45720" rIns="91440" bIns="45720" rtlCol="0" anchor="b">
            <a:normAutofit/>
          </a:bodyPr>
          <a:lstStyle/>
          <a:p>
            <a:endParaRPr lang="en-US" sz="4800" kern="1200" dirty="0">
              <a:solidFill>
                <a:schemeClr val="bg1"/>
              </a:solidFill>
              <a:latin typeface="+mj-lt"/>
              <a:ea typeface="+mj-ea"/>
              <a:cs typeface="+mj-cs"/>
            </a:endParaRPr>
          </a:p>
        </p:txBody>
      </p:sp>
      <p:grpSp>
        <p:nvGrpSpPr>
          <p:cNvPr id="2054" name="Group 74">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05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5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9D650A34-0F09-4C01-85C5-52CAAA5C57B6}"/>
              </a:ext>
            </a:extLst>
          </p:cNvPr>
          <p:cNvSpPr txBox="1"/>
          <p:nvPr/>
        </p:nvSpPr>
        <p:spPr>
          <a:xfrm>
            <a:off x="371061" y="2379193"/>
            <a:ext cx="4784035" cy="3791020"/>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800" b="0" i="0" dirty="0">
                <a:solidFill>
                  <a:schemeClr val="bg1"/>
                </a:solidFill>
                <a:effectLst/>
              </a:rPr>
              <a:t>Research skills allow you to find information and use it effectively. It includes creating a strategy to gather facts and reach conclusions so that you can answer a question.</a:t>
            </a:r>
            <a:endParaRPr lang="en-US" sz="2800" dirty="0">
              <a:solidFill>
                <a:schemeClr val="bg1"/>
              </a:solidFill>
            </a:endParaRPr>
          </a:p>
        </p:txBody>
      </p:sp>
      <p:pic>
        <p:nvPicPr>
          <p:cNvPr id="2050" name="Picture 2">
            <a:extLst>
              <a:ext uri="{FF2B5EF4-FFF2-40B4-BE49-F238E27FC236}">
                <a16:creationId xmlns:a16="http://schemas.microsoft.com/office/drawing/2014/main" id="{4A2E8033-1B8D-496A-8809-EAE10F385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43856" y="1559783"/>
            <a:ext cx="5051320" cy="373797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0FE5A4E8-EA34-43A8-BF12-BAD5E61BD18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0533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10F6BCD-2F0F-4B48-AB9F-CD4E082E5530}"/>
              </a:ext>
            </a:extLst>
          </p:cNvPr>
          <p:cNvSpPr>
            <a:spLocks noGrp="1"/>
          </p:cNvSpPr>
          <p:nvPr>
            <p:ph idx="1"/>
          </p:nvPr>
        </p:nvSpPr>
        <p:spPr>
          <a:xfrm>
            <a:off x="643467" y="713126"/>
            <a:ext cx="11442516" cy="5701741"/>
          </a:xfrm>
        </p:spPr>
        <p:txBody>
          <a:bodyPr>
            <a:normAutofit/>
          </a:bodyPr>
          <a:lstStyle/>
          <a:p>
            <a:pPr marL="0" indent="0">
              <a:buNone/>
            </a:pPr>
            <a:r>
              <a:rPr lang="en-GB" sz="3600" b="1" i="1" dirty="0">
                <a:effectLst/>
                <a:highlight>
                  <a:srgbClr val="00FFFF"/>
                </a:highlight>
                <a:latin typeface="Candara" panose="020E0502030303020204" pitchFamily="34" charset="0"/>
              </a:rPr>
              <a:t>What are research skills?</a:t>
            </a:r>
          </a:p>
          <a:p>
            <a:pPr marL="0" indent="0">
              <a:buNone/>
            </a:pPr>
            <a:endParaRPr lang="en-GB" sz="2000" b="1" i="1" dirty="0">
              <a:effectLst/>
              <a:highlight>
                <a:srgbClr val="00FFFF"/>
              </a:highlight>
              <a:latin typeface="Candara" panose="020E0502030303020204" pitchFamily="34" charset="0"/>
            </a:endParaRPr>
          </a:p>
          <a:p>
            <a:r>
              <a:rPr lang="en-GB" sz="2400" b="0" i="0" dirty="0">
                <a:effectLst/>
                <a:latin typeface="Tw Cen MT" panose="020B0602020104020603" pitchFamily="34" charset="0"/>
              </a:rPr>
              <a:t>In a nutshell, research skills help us find answers to questions.</a:t>
            </a:r>
          </a:p>
          <a:p>
            <a:r>
              <a:rPr lang="en-GB" sz="2400" b="0" i="0" dirty="0">
                <a:effectLst/>
                <a:latin typeface="Tw Cen MT" panose="020B0602020104020603" pitchFamily="34" charset="0"/>
              </a:rPr>
              <a:t>Research skills are the ability to search for, find, collect, analyse, interpret and evaluate information that is relevant to the subject being studied.</a:t>
            </a:r>
          </a:p>
          <a:p>
            <a:r>
              <a:rPr lang="en-GB" sz="2400" b="0" i="0" dirty="0">
                <a:effectLst/>
                <a:latin typeface="Tw Cen MT" panose="020B0602020104020603" pitchFamily="34" charset="0"/>
              </a:rPr>
              <a:t>Research shapes the future, it teaches us new things and helps us adapt and evolve. Without research, we wouldn't have cars, smartphones or the internet (or this website for that matter!)</a:t>
            </a:r>
          </a:p>
          <a:p>
            <a:pPr marL="0" indent="0">
              <a:buNone/>
            </a:pPr>
            <a:r>
              <a:rPr lang="en-GB" sz="2400" b="1" i="0" dirty="0">
                <a:effectLst/>
                <a:latin typeface="Tw Cen MT" panose="020B0602020104020603" pitchFamily="34" charset="0"/>
              </a:rPr>
              <a:t>Everyone is a researcher</a:t>
            </a:r>
            <a:endParaRPr lang="en-GB" sz="2400" b="0" i="0" dirty="0">
              <a:effectLst/>
              <a:latin typeface="Tw Cen MT" panose="020B0602020104020603" pitchFamily="34" charset="0"/>
            </a:endParaRPr>
          </a:p>
          <a:p>
            <a:r>
              <a:rPr lang="en-GB" sz="2400" b="0" i="0" dirty="0">
                <a:effectLst/>
                <a:latin typeface="Tw Cen MT" panose="020B0602020104020603" pitchFamily="34" charset="0"/>
              </a:rPr>
              <a:t>We all research, even if we don't know it.</a:t>
            </a:r>
          </a:p>
          <a:p>
            <a:r>
              <a:rPr lang="en-GB" sz="2400" b="0" i="0" dirty="0">
                <a:effectLst/>
                <a:latin typeface="Tw Cen MT" panose="020B0602020104020603" pitchFamily="34" charset="0"/>
              </a:rPr>
              <a:t>The internet is a huge part of our lives. Using search engines (like Google) is a way of researching. Whether you're finding cheap flights or a top restaurant, it's all research!</a:t>
            </a:r>
          </a:p>
          <a:p>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956888D2-449A-4B2B-9D93-8DA9882B8FF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5129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26AC9A-F3D3-4B76-86D6-2DE0F236CB9E}"/>
              </a:ext>
            </a:extLst>
          </p:cNvPr>
          <p:cNvSpPr>
            <a:spLocks noGrp="1"/>
          </p:cNvSpPr>
          <p:nvPr>
            <p:ph idx="1"/>
          </p:nvPr>
        </p:nvSpPr>
        <p:spPr>
          <a:xfrm>
            <a:off x="4965431" y="2438400"/>
            <a:ext cx="6586489" cy="3785419"/>
          </a:xfrm>
        </p:spPr>
        <p:txBody>
          <a:bodyPr>
            <a:normAutofit/>
          </a:bodyPr>
          <a:lstStyle/>
          <a:p>
            <a:pPr marL="0" indent="0">
              <a:buNone/>
            </a:pPr>
            <a:r>
              <a:rPr lang="en-GB" sz="2000" b="1" i="0">
                <a:effectLst/>
                <a:latin typeface="Arial" panose="020B0604020202020204" pitchFamily="34" charset="0"/>
              </a:rPr>
              <a:t>Why do I need research skills?</a:t>
            </a:r>
            <a:endParaRPr lang="en-GB" sz="2000" b="0" i="0">
              <a:effectLst/>
              <a:latin typeface="Arial" panose="020B0604020202020204" pitchFamily="34" charset="0"/>
            </a:endParaRPr>
          </a:p>
          <a:p>
            <a:pPr>
              <a:buFont typeface="Arial" panose="020B0604020202020204" pitchFamily="34" charset="0"/>
              <a:buChar char="•"/>
            </a:pPr>
            <a:r>
              <a:rPr lang="en-GB" sz="2000">
                <a:latin typeface="Arial" panose="020B0604020202020204" pitchFamily="34" charset="0"/>
              </a:rPr>
              <a:t>T</a:t>
            </a:r>
            <a:r>
              <a:rPr lang="en-GB" sz="2000" b="0" i="0">
                <a:effectLst/>
                <a:latin typeface="Arial" panose="020B0604020202020204" pitchFamily="34" charset="0"/>
              </a:rPr>
              <a:t>hey enable you to locate appropriate information and evaluate it for quality and relevance</a:t>
            </a:r>
          </a:p>
          <a:p>
            <a:pPr>
              <a:buFont typeface="Arial" panose="020B0604020202020204" pitchFamily="34" charset="0"/>
              <a:buChar char="•"/>
            </a:pPr>
            <a:r>
              <a:rPr lang="en-GB" sz="2000">
                <a:latin typeface="Arial" panose="020B0604020202020204" pitchFamily="34" charset="0"/>
              </a:rPr>
              <a:t>T</a:t>
            </a:r>
            <a:r>
              <a:rPr lang="en-GB" sz="2000" b="0" i="0">
                <a:effectLst/>
                <a:latin typeface="Arial" panose="020B0604020202020204" pitchFamily="34" charset="0"/>
              </a:rPr>
              <a:t>hey allow you to make good use of information to resolve a problem</a:t>
            </a:r>
          </a:p>
          <a:p>
            <a:pPr>
              <a:buFont typeface="Arial" panose="020B0604020202020204" pitchFamily="34" charset="0"/>
              <a:buChar char="•"/>
            </a:pPr>
            <a:r>
              <a:rPr lang="en-GB" sz="2000">
                <a:latin typeface="Arial" panose="020B0604020202020204" pitchFamily="34" charset="0"/>
              </a:rPr>
              <a:t>T</a:t>
            </a:r>
            <a:r>
              <a:rPr lang="en-GB" sz="2000" b="0" i="0">
                <a:effectLst/>
                <a:latin typeface="Arial" panose="020B0604020202020204" pitchFamily="34" charset="0"/>
              </a:rPr>
              <a:t>hey give you the ability to synthesize and communicate your ideas in written and spoken formats</a:t>
            </a:r>
          </a:p>
          <a:p>
            <a:pPr>
              <a:buFont typeface="Arial" panose="020B0604020202020204" pitchFamily="34" charset="0"/>
              <a:buChar char="•"/>
            </a:pPr>
            <a:r>
              <a:rPr lang="en-GB" sz="2000">
                <a:latin typeface="Arial" panose="020B0604020202020204" pitchFamily="34" charset="0"/>
              </a:rPr>
              <a:t>T</a:t>
            </a:r>
            <a:r>
              <a:rPr lang="en-GB" sz="2000" b="0" i="0">
                <a:effectLst/>
                <a:latin typeface="Arial" panose="020B0604020202020204" pitchFamily="34" charset="0"/>
              </a:rPr>
              <a:t>hey foste</a:t>
            </a:r>
            <a:r>
              <a:rPr lang="en-GB" sz="2000" b="0" i="0">
                <a:effectLst/>
                <a:highlight>
                  <a:srgbClr val="FFFF00"/>
                </a:highlight>
                <a:latin typeface="Arial" panose="020B0604020202020204" pitchFamily="34" charset="0"/>
              </a:rPr>
              <a:t>r critical thinking</a:t>
            </a:r>
          </a:p>
          <a:p>
            <a:pPr>
              <a:buFont typeface="Arial" panose="020B0604020202020204" pitchFamily="34" charset="0"/>
              <a:buChar char="•"/>
            </a:pPr>
            <a:r>
              <a:rPr lang="en-GB" sz="2000">
                <a:latin typeface="Arial" panose="020B0604020202020204" pitchFamily="34" charset="0"/>
              </a:rPr>
              <a:t>T</a:t>
            </a:r>
            <a:r>
              <a:rPr lang="en-GB" sz="2000" b="0" i="0">
                <a:effectLst/>
                <a:latin typeface="Arial" panose="020B0604020202020204" pitchFamily="34" charset="0"/>
              </a:rPr>
              <a:t>hey are highly transferable and can be adapted to many settings including the workplace</a:t>
            </a:r>
          </a:p>
          <a:p>
            <a:pPr marL="0" indent="0">
              <a:buNone/>
            </a:pPr>
            <a:endParaRPr lang="en-GB" sz="2000" b="0" i="0">
              <a:effectLst/>
              <a:latin typeface="Arial" panose="020B0604020202020204" pitchFamily="34" charset="0"/>
            </a:endParaRPr>
          </a:p>
          <a:p>
            <a:endParaRPr lang="en-GB" sz="2000" b="0" i="0">
              <a:effectLst/>
              <a:latin typeface="Arial" panose="020B0604020202020204" pitchFamily="34" charset="0"/>
            </a:endParaRPr>
          </a:p>
          <a:p>
            <a:endParaRPr lang="en-GB" sz="2000"/>
          </a:p>
        </p:txBody>
      </p:sp>
      <p:pic>
        <p:nvPicPr>
          <p:cNvPr id="5" name="Picture 4" descr="Empty speech bubbles">
            <a:extLst>
              <a:ext uri="{FF2B5EF4-FFF2-40B4-BE49-F238E27FC236}">
                <a16:creationId xmlns:a16="http://schemas.microsoft.com/office/drawing/2014/main" id="{8207CC3F-1E14-4B57-B405-3AE1F9E4AFC5}"/>
              </a:ext>
            </a:extLst>
          </p:cNvPr>
          <p:cNvPicPr>
            <a:picLocks noChangeAspect="1"/>
          </p:cNvPicPr>
          <p:nvPr/>
        </p:nvPicPr>
        <p:blipFill rotWithShape="1">
          <a:blip r:embed="rId2"/>
          <a:srcRect l="31688" r="23193"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664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87B3C7D-DA8C-45C2-BFE5-831DC771025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87784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2915</TotalTime>
  <Words>2864</Words>
  <Application>Microsoft Office PowerPoint</Application>
  <PresentationFormat>Widescreen</PresentationFormat>
  <Paragraphs>230</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Calibri</vt:lpstr>
      <vt:lpstr>Calibri Light</vt:lpstr>
      <vt:lpstr>Candara</vt:lpstr>
      <vt:lpstr>Helvetica Neue</vt:lpstr>
      <vt:lpstr>Lato</vt:lpstr>
      <vt:lpstr>Noto Sans</vt:lpstr>
      <vt:lpstr>Open Sans</vt:lpstr>
      <vt:lpstr>Poppins</vt:lpstr>
      <vt:lpstr>Times New Roman</vt:lpstr>
      <vt:lpstr>Tw Cen MT</vt:lpstr>
      <vt:lpstr>vistasans</vt:lpstr>
      <vt:lpstr>Office Theme</vt:lpstr>
      <vt:lpstr>PowerPoint Presentation</vt:lpstr>
      <vt:lpstr>PowerPoint Presentation</vt:lpstr>
      <vt:lpstr>PowerPoint Presentation</vt:lpstr>
      <vt:lpstr>PowerPoint Presentation</vt:lpstr>
      <vt:lpstr>Video activity on research skills </vt:lpstr>
      <vt:lpstr>Research skills   </vt:lpstr>
      <vt:lpstr>PowerPoint Presentation</vt:lpstr>
      <vt:lpstr>PowerPoint Presentation</vt:lpstr>
      <vt:lpstr>PowerPoint Presentation</vt:lpstr>
      <vt:lpstr>PowerPoint Presentation</vt:lpstr>
      <vt:lpstr>Examples of research questions: Cont.… </vt:lpstr>
      <vt:lpstr>Research Skills </vt:lpstr>
      <vt:lpstr>Research skills-contd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research skills for EPA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47</cp:revision>
  <dcterms:created xsi:type="dcterms:W3CDTF">2021-04-08T12:28:44Z</dcterms:created>
  <dcterms:modified xsi:type="dcterms:W3CDTF">2021-04-28T11:59:06Z</dcterms:modified>
</cp:coreProperties>
</file>