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425" r:id="rId2"/>
    <p:sldId id="267" r:id="rId3"/>
    <p:sldId id="282" r:id="rId4"/>
    <p:sldId id="268" r:id="rId5"/>
    <p:sldId id="258" r:id="rId6"/>
    <p:sldId id="263" r:id="rId7"/>
    <p:sldId id="296" r:id="rId8"/>
    <p:sldId id="409" r:id="rId9"/>
    <p:sldId id="408" r:id="rId10"/>
    <p:sldId id="416" r:id="rId11"/>
    <p:sldId id="410" r:id="rId12"/>
    <p:sldId id="262" r:id="rId13"/>
    <p:sldId id="259" r:id="rId14"/>
    <p:sldId id="411" r:id="rId15"/>
    <p:sldId id="417" r:id="rId16"/>
    <p:sldId id="412" r:id="rId17"/>
    <p:sldId id="413" r:id="rId18"/>
    <p:sldId id="420" r:id="rId19"/>
    <p:sldId id="403" r:id="rId20"/>
    <p:sldId id="404" r:id="rId21"/>
    <p:sldId id="390" r:id="rId22"/>
    <p:sldId id="405" r:id="rId23"/>
    <p:sldId id="406" r:id="rId24"/>
    <p:sldId id="292" r:id="rId25"/>
    <p:sldId id="402" r:id="rId26"/>
    <p:sldId id="421" r:id="rId27"/>
    <p:sldId id="422" r:id="rId28"/>
    <p:sldId id="423" r:id="rId29"/>
    <p:sldId id="424" r:id="rId30"/>
    <p:sldId id="419" r:id="rId31"/>
    <p:sldId id="414" r:id="rId32"/>
    <p:sldId id="399" r:id="rId33"/>
    <p:sldId id="415" r:id="rId34"/>
    <p:sldId id="277" r:id="rId35"/>
    <p:sldId id="261" r:id="rId36"/>
    <p:sldId id="264" r:id="rId37"/>
    <p:sldId id="265" r:id="rId38"/>
    <p:sldId id="269" r:id="rId39"/>
    <p:sldId id="270" r:id="rId40"/>
    <p:sldId id="430" r:id="rId41"/>
    <p:sldId id="418" r:id="rId42"/>
    <p:sldId id="271" r:id="rId43"/>
    <p:sldId id="427" r:id="rId44"/>
    <p:sldId id="428" r:id="rId45"/>
    <p:sldId id="272" r:id="rId46"/>
    <p:sldId id="274" r:id="rId47"/>
    <p:sldId id="426" r:id="rId48"/>
    <p:sldId id="266" r:id="rId49"/>
    <p:sldId id="297" r:id="rId50"/>
    <p:sldId id="275" r:id="rId51"/>
    <p:sldId id="276" r:id="rId52"/>
    <p:sldId id="273" r:id="rId53"/>
    <p:sldId id="28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25.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25.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7235B9D-599F-4AED-9D90-3AAD3410BDCF}" type="doc">
      <dgm:prSet loTypeId="urn:microsoft.com/office/officeart/2016/7/layout/BasicProcessNew" loCatId="process" qsTypeId="urn:microsoft.com/office/officeart/2005/8/quickstyle/simple1" qsCatId="simple" csTypeId="urn:microsoft.com/office/officeart/2005/8/colors/colorful2" csCatId="colorful"/>
      <dgm:spPr/>
      <dgm:t>
        <a:bodyPr/>
        <a:lstStyle/>
        <a:p>
          <a:endParaRPr lang="en-US"/>
        </a:p>
      </dgm:t>
    </dgm:pt>
    <dgm:pt modelId="{F477D92A-A40B-455B-9BE6-D408AC5DF968}">
      <dgm:prSet/>
      <dgm:spPr/>
      <dgm:t>
        <a:bodyPr/>
        <a:lstStyle/>
        <a:p>
          <a:r>
            <a:rPr lang="en-GB" b="1" dirty="0">
              <a:solidFill>
                <a:schemeClr val="tx1"/>
              </a:solidFill>
            </a:rPr>
            <a:t>Explore the definition of primary and secondary research with examples in healthcare practice</a:t>
          </a:r>
          <a:endParaRPr lang="en-US" b="1" dirty="0">
            <a:solidFill>
              <a:schemeClr val="tx1"/>
            </a:solidFill>
          </a:endParaRPr>
        </a:p>
      </dgm:t>
    </dgm:pt>
    <dgm:pt modelId="{5D5BC4AE-53D9-4BA9-A26B-8BAD355341C6}" type="parTrans" cxnId="{296A5E88-CD3F-4CB7-83DD-96D05AD9F0AA}">
      <dgm:prSet/>
      <dgm:spPr/>
      <dgm:t>
        <a:bodyPr/>
        <a:lstStyle/>
        <a:p>
          <a:endParaRPr lang="en-US"/>
        </a:p>
      </dgm:t>
    </dgm:pt>
    <dgm:pt modelId="{902E933C-41FA-4CAC-8C0E-EAF34B8DDF27}" type="sibTrans" cxnId="{296A5E88-CD3F-4CB7-83DD-96D05AD9F0AA}">
      <dgm:prSet/>
      <dgm:spPr/>
      <dgm:t>
        <a:bodyPr/>
        <a:lstStyle/>
        <a:p>
          <a:endParaRPr lang="en-US"/>
        </a:p>
      </dgm:t>
    </dgm:pt>
    <dgm:pt modelId="{C38458C4-BE97-4390-BA93-FDE7C992DE98}">
      <dgm:prSet/>
      <dgm:spPr/>
      <dgm:t>
        <a:bodyPr/>
        <a:lstStyle/>
        <a:p>
          <a:r>
            <a:rPr lang="en-GB" b="1" dirty="0">
              <a:solidFill>
                <a:schemeClr val="tx1"/>
              </a:solidFill>
              <a:latin typeface="Tw Cen MT" panose="020B0602020104020603" pitchFamily="34" charset="0"/>
            </a:rPr>
            <a:t>Research on the difference between qualitative and quantitative research?</a:t>
          </a:r>
          <a:endParaRPr lang="en-US" b="1" dirty="0">
            <a:solidFill>
              <a:schemeClr val="tx1"/>
            </a:solidFill>
            <a:latin typeface="Tw Cen MT" panose="020B0602020104020603" pitchFamily="34" charset="0"/>
          </a:endParaRPr>
        </a:p>
      </dgm:t>
    </dgm:pt>
    <dgm:pt modelId="{7AAD7989-E543-4BB8-A939-CA0594D2960C}" type="parTrans" cxnId="{98F95004-5F80-4226-9A10-A61541BA10FC}">
      <dgm:prSet/>
      <dgm:spPr/>
      <dgm:t>
        <a:bodyPr/>
        <a:lstStyle/>
        <a:p>
          <a:endParaRPr lang="en-US"/>
        </a:p>
      </dgm:t>
    </dgm:pt>
    <dgm:pt modelId="{2721D676-25C7-44D8-BFBA-4834588BCEAB}" type="sibTrans" cxnId="{98F95004-5F80-4226-9A10-A61541BA10FC}">
      <dgm:prSet/>
      <dgm:spPr/>
      <dgm:t>
        <a:bodyPr/>
        <a:lstStyle/>
        <a:p>
          <a:endParaRPr lang="en-US"/>
        </a:p>
      </dgm:t>
    </dgm:pt>
    <dgm:pt modelId="{4E3B84B5-D82E-4ACA-A47D-6B90DA73D4A2}" type="pres">
      <dgm:prSet presAssocID="{A7235B9D-599F-4AED-9D90-3AAD3410BDCF}" presName="Name0" presStyleCnt="0">
        <dgm:presLayoutVars>
          <dgm:dir/>
          <dgm:resizeHandles val="exact"/>
        </dgm:presLayoutVars>
      </dgm:prSet>
      <dgm:spPr/>
    </dgm:pt>
    <dgm:pt modelId="{B726A18C-43CF-455E-820A-292133E1974D}" type="pres">
      <dgm:prSet presAssocID="{F477D92A-A40B-455B-9BE6-D408AC5DF968}" presName="node" presStyleLbl="node1" presStyleIdx="0" presStyleCnt="3">
        <dgm:presLayoutVars>
          <dgm:bulletEnabled val="1"/>
        </dgm:presLayoutVars>
      </dgm:prSet>
      <dgm:spPr/>
    </dgm:pt>
    <dgm:pt modelId="{F05EFCC3-B8DF-442B-A59B-153C9F3D1EC0}" type="pres">
      <dgm:prSet presAssocID="{902E933C-41FA-4CAC-8C0E-EAF34B8DDF27}" presName="sibTransSpacerBeforeConnector" presStyleCnt="0"/>
      <dgm:spPr/>
    </dgm:pt>
    <dgm:pt modelId="{E055C377-93E3-4CA2-BB80-CA6ED8348453}" type="pres">
      <dgm:prSet presAssocID="{902E933C-41FA-4CAC-8C0E-EAF34B8DDF27}" presName="sibTrans" presStyleLbl="node1" presStyleIdx="1" presStyleCnt="3"/>
      <dgm:spPr/>
    </dgm:pt>
    <dgm:pt modelId="{7FA0443C-4E81-48B2-BEC4-EB2E3F531E52}" type="pres">
      <dgm:prSet presAssocID="{902E933C-41FA-4CAC-8C0E-EAF34B8DDF27}" presName="sibTransSpacerAfterConnector" presStyleCnt="0"/>
      <dgm:spPr/>
    </dgm:pt>
    <dgm:pt modelId="{DACD8564-FEFA-430F-B0E0-8CF283E09B90}" type="pres">
      <dgm:prSet presAssocID="{C38458C4-BE97-4390-BA93-FDE7C992DE98}" presName="node" presStyleLbl="node1" presStyleIdx="2" presStyleCnt="3">
        <dgm:presLayoutVars>
          <dgm:bulletEnabled val="1"/>
        </dgm:presLayoutVars>
      </dgm:prSet>
      <dgm:spPr/>
    </dgm:pt>
  </dgm:ptLst>
  <dgm:cxnLst>
    <dgm:cxn modelId="{98F95004-5F80-4226-9A10-A61541BA10FC}" srcId="{A7235B9D-599F-4AED-9D90-3AAD3410BDCF}" destId="{C38458C4-BE97-4390-BA93-FDE7C992DE98}" srcOrd="1" destOrd="0" parTransId="{7AAD7989-E543-4BB8-A939-CA0594D2960C}" sibTransId="{2721D676-25C7-44D8-BFBA-4834588BCEAB}"/>
    <dgm:cxn modelId="{296A5E88-CD3F-4CB7-83DD-96D05AD9F0AA}" srcId="{A7235B9D-599F-4AED-9D90-3AAD3410BDCF}" destId="{F477D92A-A40B-455B-9BE6-D408AC5DF968}" srcOrd="0" destOrd="0" parTransId="{5D5BC4AE-53D9-4BA9-A26B-8BAD355341C6}" sibTransId="{902E933C-41FA-4CAC-8C0E-EAF34B8DDF27}"/>
    <dgm:cxn modelId="{F93D7D92-9DE2-46C5-8F76-1C9A2EE64562}" type="presOf" srcId="{F477D92A-A40B-455B-9BE6-D408AC5DF968}" destId="{B726A18C-43CF-455E-820A-292133E1974D}" srcOrd="0" destOrd="0" presId="urn:microsoft.com/office/officeart/2016/7/layout/BasicProcessNew"/>
    <dgm:cxn modelId="{E1D4FCAD-4C49-415E-ADB4-9E114DB29EB6}" type="presOf" srcId="{902E933C-41FA-4CAC-8C0E-EAF34B8DDF27}" destId="{E055C377-93E3-4CA2-BB80-CA6ED8348453}" srcOrd="0" destOrd="0" presId="urn:microsoft.com/office/officeart/2016/7/layout/BasicProcessNew"/>
    <dgm:cxn modelId="{5ABDECE7-99A3-49C5-ADE4-8BB275428A80}" type="presOf" srcId="{C38458C4-BE97-4390-BA93-FDE7C992DE98}" destId="{DACD8564-FEFA-430F-B0E0-8CF283E09B90}" srcOrd="0" destOrd="0" presId="urn:microsoft.com/office/officeart/2016/7/layout/BasicProcessNew"/>
    <dgm:cxn modelId="{822EF8E8-D76A-4516-A5A9-E93B4A721666}" type="presOf" srcId="{A7235B9D-599F-4AED-9D90-3AAD3410BDCF}" destId="{4E3B84B5-D82E-4ACA-A47D-6B90DA73D4A2}" srcOrd="0" destOrd="0" presId="urn:microsoft.com/office/officeart/2016/7/layout/BasicProcessNew"/>
    <dgm:cxn modelId="{F42C54F8-7E02-4C7F-8029-A0BF71589A18}" type="presParOf" srcId="{4E3B84B5-D82E-4ACA-A47D-6B90DA73D4A2}" destId="{B726A18C-43CF-455E-820A-292133E1974D}" srcOrd="0" destOrd="0" presId="urn:microsoft.com/office/officeart/2016/7/layout/BasicProcessNew"/>
    <dgm:cxn modelId="{CC2509D0-1AC0-4ED7-908C-5AF812F46829}" type="presParOf" srcId="{4E3B84B5-D82E-4ACA-A47D-6B90DA73D4A2}" destId="{F05EFCC3-B8DF-442B-A59B-153C9F3D1EC0}" srcOrd="1" destOrd="0" presId="urn:microsoft.com/office/officeart/2016/7/layout/BasicProcessNew"/>
    <dgm:cxn modelId="{B2C323CA-0AA0-4789-9D65-B64C6B974F0A}" type="presParOf" srcId="{4E3B84B5-D82E-4ACA-A47D-6B90DA73D4A2}" destId="{E055C377-93E3-4CA2-BB80-CA6ED8348453}" srcOrd="2" destOrd="0" presId="urn:microsoft.com/office/officeart/2016/7/layout/BasicProcessNew"/>
    <dgm:cxn modelId="{AEEE7CEE-87A3-41C3-9DDE-DC95DAFEEF84}" type="presParOf" srcId="{4E3B84B5-D82E-4ACA-A47D-6B90DA73D4A2}" destId="{7FA0443C-4E81-48B2-BEC4-EB2E3F531E52}" srcOrd="3" destOrd="0" presId="urn:microsoft.com/office/officeart/2016/7/layout/BasicProcessNew"/>
    <dgm:cxn modelId="{1CAC9533-D2BD-4EEE-9BC4-A56E3AF68218}" type="presParOf" srcId="{4E3B84B5-D82E-4ACA-A47D-6B90DA73D4A2}" destId="{DACD8564-FEFA-430F-B0E0-8CF283E09B90}" srcOrd="4"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BC74EB1-7D37-4C6F-9568-FB224E4F04F7}"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98A284B0-B1D5-4E77-A034-8B7FCFCC8A95}">
      <dgm:prSet/>
      <dgm:spPr/>
      <dgm:t>
        <a:bodyPr/>
        <a:lstStyle/>
        <a:p>
          <a:r>
            <a:rPr lang="en-GB" b="1" dirty="0">
              <a:solidFill>
                <a:schemeClr val="tx1"/>
              </a:solidFill>
            </a:rPr>
            <a:t>This type of research is focused on numbers and measurement, gathering data and being able to transform this information into statistics.</a:t>
          </a:r>
          <a:endParaRPr lang="en-US" dirty="0">
            <a:solidFill>
              <a:schemeClr val="tx1"/>
            </a:solidFill>
          </a:endParaRPr>
        </a:p>
      </dgm:t>
    </dgm:pt>
    <dgm:pt modelId="{82E95D80-56CE-46E0-86D3-F1E577894590}" type="parTrans" cxnId="{7F9F978F-685C-454B-AD14-3F3B4C256A3E}">
      <dgm:prSet/>
      <dgm:spPr/>
      <dgm:t>
        <a:bodyPr/>
        <a:lstStyle/>
        <a:p>
          <a:endParaRPr lang="en-US"/>
        </a:p>
      </dgm:t>
    </dgm:pt>
    <dgm:pt modelId="{0CCA5CD4-589C-4CDD-8FEF-ECCABAE2A304}" type="sibTrans" cxnId="{7F9F978F-685C-454B-AD14-3F3B4C256A3E}">
      <dgm:prSet/>
      <dgm:spPr/>
      <dgm:t>
        <a:bodyPr/>
        <a:lstStyle/>
        <a:p>
          <a:endParaRPr lang="en-US"/>
        </a:p>
      </dgm:t>
    </dgm:pt>
    <dgm:pt modelId="{DE2AC589-E307-42AA-948D-894806712ACC}">
      <dgm:prSet/>
      <dgm:spPr/>
      <dgm:t>
        <a:bodyPr/>
        <a:lstStyle/>
        <a:p>
          <a:r>
            <a:rPr lang="en-GB" b="1" dirty="0">
              <a:solidFill>
                <a:schemeClr val="tx1"/>
              </a:solidFill>
            </a:rPr>
            <a:t>Given that quantitative research is all about generating data that can be expressed in numbers, </a:t>
          </a:r>
          <a:endParaRPr lang="en-US" dirty="0">
            <a:solidFill>
              <a:schemeClr val="tx1"/>
            </a:solidFill>
          </a:endParaRPr>
        </a:p>
      </dgm:t>
    </dgm:pt>
    <dgm:pt modelId="{476985B4-D2E6-4AAF-9AE3-B31FA81B4114}" type="parTrans" cxnId="{30C9004E-94A5-4ECB-A1F6-E552A4CC1460}">
      <dgm:prSet/>
      <dgm:spPr/>
      <dgm:t>
        <a:bodyPr/>
        <a:lstStyle/>
        <a:p>
          <a:endParaRPr lang="en-US"/>
        </a:p>
      </dgm:t>
    </dgm:pt>
    <dgm:pt modelId="{D616CE01-DD8C-4532-A815-041676F71880}" type="sibTrans" cxnId="{30C9004E-94A5-4ECB-A1F6-E552A4CC1460}">
      <dgm:prSet/>
      <dgm:spPr/>
      <dgm:t>
        <a:bodyPr/>
        <a:lstStyle/>
        <a:p>
          <a:endParaRPr lang="en-US"/>
        </a:p>
      </dgm:t>
    </dgm:pt>
    <dgm:pt modelId="{3B62E490-39FA-4676-B89F-39D16CA441CC}">
      <dgm:prSet/>
      <dgm:spPr/>
      <dgm:t>
        <a:bodyPr/>
        <a:lstStyle/>
        <a:p>
          <a:r>
            <a:rPr lang="en-GB" b="1" dirty="0">
              <a:solidFill>
                <a:schemeClr val="tx1"/>
              </a:solidFill>
            </a:rPr>
            <a:t>There multiple ways you make use of it. Statistical analysis means you can pull useful facts from your quantitative data, </a:t>
          </a:r>
          <a:endParaRPr lang="en-US" dirty="0">
            <a:solidFill>
              <a:schemeClr val="tx1"/>
            </a:solidFill>
          </a:endParaRPr>
        </a:p>
      </dgm:t>
    </dgm:pt>
    <dgm:pt modelId="{3C41A69E-17DF-4692-9A1F-4403ED2F1191}" type="parTrans" cxnId="{4A66FA1C-8C0D-4E59-A9FE-1EB52AB7BEFA}">
      <dgm:prSet/>
      <dgm:spPr/>
      <dgm:t>
        <a:bodyPr/>
        <a:lstStyle/>
        <a:p>
          <a:endParaRPr lang="en-US"/>
        </a:p>
      </dgm:t>
    </dgm:pt>
    <dgm:pt modelId="{466AF683-1D45-41AB-BF41-49DA7502AC82}" type="sibTrans" cxnId="{4A66FA1C-8C0D-4E59-A9FE-1EB52AB7BEFA}">
      <dgm:prSet/>
      <dgm:spPr/>
      <dgm:t>
        <a:bodyPr/>
        <a:lstStyle/>
        <a:p>
          <a:endParaRPr lang="en-US"/>
        </a:p>
      </dgm:t>
    </dgm:pt>
    <dgm:pt modelId="{FCB063EA-F5C3-4D8A-A557-B4E0157D62CA}">
      <dgm:prSet/>
      <dgm:spPr/>
      <dgm:t>
        <a:bodyPr/>
        <a:lstStyle/>
        <a:p>
          <a:r>
            <a:rPr lang="en-GB" b="1" dirty="0">
              <a:solidFill>
                <a:schemeClr val="tx1"/>
              </a:solidFill>
            </a:rPr>
            <a:t>For example trends, demographic information and differences between groups. It’s an excellent way to understand a snapshot of your users.</a:t>
          </a:r>
          <a:endParaRPr lang="en-US" dirty="0">
            <a:solidFill>
              <a:schemeClr val="tx1"/>
            </a:solidFill>
          </a:endParaRPr>
        </a:p>
      </dgm:t>
    </dgm:pt>
    <dgm:pt modelId="{FDB7DA3A-2EF0-4023-849D-139C4B3C89C9}" type="parTrans" cxnId="{004028C3-6832-4BC9-8461-1C36A89F0BD8}">
      <dgm:prSet/>
      <dgm:spPr/>
      <dgm:t>
        <a:bodyPr/>
        <a:lstStyle/>
        <a:p>
          <a:endParaRPr lang="en-US"/>
        </a:p>
      </dgm:t>
    </dgm:pt>
    <dgm:pt modelId="{2963AF4B-08DA-4ED0-BA7B-48BBC3B2F01C}" type="sibTrans" cxnId="{004028C3-6832-4BC9-8461-1C36A89F0BD8}">
      <dgm:prSet/>
      <dgm:spPr/>
      <dgm:t>
        <a:bodyPr/>
        <a:lstStyle/>
        <a:p>
          <a:endParaRPr lang="en-US"/>
        </a:p>
      </dgm:t>
    </dgm:pt>
    <dgm:pt modelId="{68EB5A1E-3F21-4D95-846A-A9142F52011F}">
      <dgm:prSet/>
      <dgm:spPr/>
      <dgm:t>
        <a:bodyPr/>
        <a:lstStyle/>
        <a:p>
          <a:r>
            <a:rPr lang="en-GB" b="1" dirty="0">
              <a:solidFill>
                <a:schemeClr val="tx1"/>
              </a:solidFill>
            </a:rPr>
            <a:t>Through polls, questionnaires, and surveys, or by manipulating pre-existing statistical data using computational techniques.</a:t>
          </a:r>
          <a:endParaRPr lang="en-US" dirty="0">
            <a:solidFill>
              <a:schemeClr val="tx1"/>
            </a:solidFill>
          </a:endParaRPr>
        </a:p>
      </dgm:t>
    </dgm:pt>
    <dgm:pt modelId="{C5F90FDA-71D7-4A8F-811A-984AFDA95FE9}" type="parTrans" cxnId="{67AEE6E5-38F6-40A3-93BA-1255777FB19B}">
      <dgm:prSet/>
      <dgm:spPr/>
      <dgm:t>
        <a:bodyPr/>
        <a:lstStyle/>
        <a:p>
          <a:endParaRPr lang="en-US"/>
        </a:p>
      </dgm:t>
    </dgm:pt>
    <dgm:pt modelId="{E9BFB8F3-9B00-4BFE-8971-E999F453733F}" type="sibTrans" cxnId="{67AEE6E5-38F6-40A3-93BA-1255777FB19B}">
      <dgm:prSet/>
      <dgm:spPr/>
      <dgm:t>
        <a:bodyPr/>
        <a:lstStyle/>
        <a:p>
          <a:endParaRPr lang="en-US"/>
        </a:p>
      </dgm:t>
    </dgm:pt>
    <dgm:pt modelId="{3B33EA96-EB60-4B40-BD6B-5B8C88B1E994}" type="pres">
      <dgm:prSet presAssocID="{3BC74EB1-7D37-4C6F-9568-FB224E4F04F7}" presName="Name0" presStyleCnt="0">
        <dgm:presLayoutVars>
          <dgm:dir/>
          <dgm:animLvl val="lvl"/>
          <dgm:resizeHandles val="exact"/>
        </dgm:presLayoutVars>
      </dgm:prSet>
      <dgm:spPr/>
    </dgm:pt>
    <dgm:pt modelId="{08CC851D-9408-4E67-B248-2D6609FE9AF9}" type="pres">
      <dgm:prSet presAssocID="{68EB5A1E-3F21-4D95-846A-A9142F52011F}" presName="boxAndChildren" presStyleCnt="0"/>
      <dgm:spPr/>
    </dgm:pt>
    <dgm:pt modelId="{FB5878C8-A98C-4F20-B88E-9185F0CA3B0C}" type="pres">
      <dgm:prSet presAssocID="{68EB5A1E-3F21-4D95-846A-A9142F52011F}" presName="parentTextBox" presStyleLbl="node1" presStyleIdx="0" presStyleCnt="5"/>
      <dgm:spPr/>
    </dgm:pt>
    <dgm:pt modelId="{C2DA833F-F902-41BF-AC96-D99A47F36722}" type="pres">
      <dgm:prSet presAssocID="{2963AF4B-08DA-4ED0-BA7B-48BBC3B2F01C}" presName="sp" presStyleCnt="0"/>
      <dgm:spPr/>
    </dgm:pt>
    <dgm:pt modelId="{5652A68D-0AC6-4009-8093-F3C83E05161C}" type="pres">
      <dgm:prSet presAssocID="{FCB063EA-F5C3-4D8A-A557-B4E0157D62CA}" presName="arrowAndChildren" presStyleCnt="0"/>
      <dgm:spPr/>
    </dgm:pt>
    <dgm:pt modelId="{65248D64-79C1-4FC8-BE37-5ED65D53E3C9}" type="pres">
      <dgm:prSet presAssocID="{FCB063EA-F5C3-4D8A-A557-B4E0157D62CA}" presName="parentTextArrow" presStyleLbl="node1" presStyleIdx="1" presStyleCnt="5"/>
      <dgm:spPr/>
    </dgm:pt>
    <dgm:pt modelId="{B79835B8-1A13-4896-8153-10DA500246B6}" type="pres">
      <dgm:prSet presAssocID="{466AF683-1D45-41AB-BF41-49DA7502AC82}" presName="sp" presStyleCnt="0"/>
      <dgm:spPr/>
    </dgm:pt>
    <dgm:pt modelId="{6981E722-DA07-4FC9-919D-BA3164DE3A96}" type="pres">
      <dgm:prSet presAssocID="{3B62E490-39FA-4676-B89F-39D16CA441CC}" presName="arrowAndChildren" presStyleCnt="0"/>
      <dgm:spPr/>
    </dgm:pt>
    <dgm:pt modelId="{7C2D7930-ABDB-40CA-8A1F-1E1396167415}" type="pres">
      <dgm:prSet presAssocID="{3B62E490-39FA-4676-B89F-39D16CA441CC}" presName="parentTextArrow" presStyleLbl="node1" presStyleIdx="2" presStyleCnt="5"/>
      <dgm:spPr/>
    </dgm:pt>
    <dgm:pt modelId="{7EB12205-C66D-4489-94E2-465280BC817A}" type="pres">
      <dgm:prSet presAssocID="{D616CE01-DD8C-4532-A815-041676F71880}" presName="sp" presStyleCnt="0"/>
      <dgm:spPr/>
    </dgm:pt>
    <dgm:pt modelId="{D1FFF1DF-3563-4340-8464-FDD87C73E5E5}" type="pres">
      <dgm:prSet presAssocID="{DE2AC589-E307-42AA-948D-894806712ACC}" presName="arrowAndChildren" presStyleCnt="0"/>
      <dgm:spPr/>
    </dgm:pt>
    <dgm:pt modelId="{3BAC6A08-1271-4E4D-ABB6-E8FDF039DCA9}" type="pres">
      <dgm:prSet presAssocID="{DE2AC589-E307-42AA-948D-894806712ACC}" presName="parentTextArrow" presStyleLbl="node1" presStyleIdx="3" presStyleCnt="5"/>
      <dgm:spPr/>
    </dgm:pt>
    <dgm:pt modelId="{08FD39DF-8503-467A-A301-04252A3651CF}" type="pres">
      <dgm:prSet presAssocID="{0CCA5CD4-589C-4CDD-8FEF-ECCABAE2A304}" presName="sp" presStyleCnt="0"/>
      <dgm:spPr/>
    </dgm:pt>
    <dgm:pt modelId="{7DB59ED1-27CE-4CAD-B341-C6E953E10513}" type="pres">
      <dgm:prSet presAssocID="{98A284B0-B1D5-4E77-A034-8B7FCFCC8A95}" presName="arrowAndChildren" presStyleCnt="0"/>
      <dgm:spPr/>
    </dgm:pt>
    <dgm:pt modelId="{224A8F3D-5ADF-4807-9FB5-C7D41F53C398}" type="pres">
      <dgm:prSet presAssocID="{98A284B0-B1D5-4E77-A034-8B7FCFCC8A95}" presName="parentTextArrow" presStyleLbl="node1" presStyleIdx="4" presStyleCnt="5"/>
      <dgm:spPr/>
    </dgm:pt>
  </dgm:ptLst>
  <dgm:cxnLst>
    <dgm:cxn modelId="{4A66FA1C-8C0D-4E59-A9FE-1EB52AB7BEFA}" srcId="{3BC74EB1-7D37-4C6F-9568-FB224E4F04F7}" destId="{3B62E490-39FA-4676-B89F-39D16CA441CC}" srcOrd="2" destOrd="0" parTransId="{3C41A69E-17DF-4692-9A1F-4403ED2F1191}" sibTransId="{466AF683-1D45-41AB-BF41-49DA7502AC82}"/>
    <dgm:cxn modelId="{30C9004E-94A5-4ECB-A1F6-E552A4CC1460}" srcId="{3BC74EB1-7D37-4C6F-9568-FB224E4F04F7}" destId="{DE2AC589-E307-42AA-948D-894806712ACC}" srcOrd="1" destOrd="0" parTransId="{476985B4-D2E6-4AAF-9AE3-B31FA81B4114}" sibTransId="{D616CE01-DD8C-4532-A815-041676F71880}"/>
    <dgm:cxn modelId="{7F9F978F-685C-454B-AD14-3F3B4C256A3E}" srcId="{3BC74EB1-7D37-4C6F-9568-FB224E4F04F7}" destId="{98A284B0-B1D5-4E77-A034-8B7FCFCC8A95}" srcOrd="0" destOrd="0" parTransId="{82E95D80-56CE-46E0-86D3-F1E577894590}" sibTransId="{0CCA5CD4-589C-4CDD-8FEF-ECCABAE2A304}"/>
    <dgm:cxn modelId="{8688EBB3-3801-4B35-A3C0-CF752BFF4D6A}" type="presOf" srcId="{3B62E490-39FA-4676-B89F-39D16CA441CC}" destId="{7C2D7930-ABDB-40CA-8A1F-1E1396167415}" srcOrd="0" destOrd="0" presId="urn:microsoft.com/office/officeart/2005/8/layout/process4"/>
    <dgm:cxn modelId="{CD77E9B8-E806-4598-92B5-310AAC5A2327}" type="presOf" srcId="{68EB5A1E-3F21-4D95-846A-A9142F52011F}" destId="{FB5878C8-A98C-4F20-B88E-9185F0CA3B0C}" srcOrd="0" destOrd="0" presId="urn:microsoft.com/office/officeart/2005/8/layout/process4"/>
    <dgm:cxn modelId="{7D15E5B9-58EB-4C81-ACE5-CBAE07E066AB}" type="presOf" srcId="{DE2AC589-E307-42AA-948D-894806712ACC}" destId="{3BAC6A08-1271-4E4D-ABB6-E8FDF039DCA9}" srcOrd="0" destOrd="0" presId="urn:microsoft.com/office/officeart/2005/8/layout/process4"/>
    <dgm:cxn modelId="{FDE8AABD-0CAF-4130-A01A-DE810A591236}" type="presOf" srcId="{FCB063EA-F5C3-4D8A-A557-B4E0157D62CA}" destId="{65248D64-79C1-4FC8-BE37-5ED65D53E3C9}" srcOrd="0" destOrd="0" presId="urn:microsoft.com/office/officeart/2005/8/layout/process4"/>
    <dgm:cxn modelId="{004028C3-6832-4BC9-8461-1C36A89F0BD8}" srcId="{3BC74EB1-7D37-4C6F-9568-FB224E4F04F7}" destId="{FCB063EA-F5C3-4D8A-A557-B4E0157D62CA}" srcOrd="3" destOrd="0" parTransId="{FDB7DA3A-2EF0-4023-849D-139C4B3C89C9}" sibTransId="{2963AF4B-08DA-4ED0-BA7B-48BBC3B2F01C}"/>
    <dgm:cxn modelId="{ADA98AD0-2E5F-487C-91F3-7B138D60354F}" type="presOf" srcId="{98A284B0-B1D5-4E77-A034-8B7FCFCC8A95}" destId="{224A8F3D-5ADF-4807-9FB5-C7D41F53C398}" srcOrd="0" destOrd="0" presId="urn:microsoft.com/office/officeart/2005/8/layout/process4"/>
    <dgm:cxn modelId="{67AEE6E5-38F6-40A3-93BA-1255777FB19B}" srcId="{3BC74EB1-7D37-4C6F-9568-FB224E4F04F7}" destId="{68EB5A1E-3F21-4D95-846A-A9142F52011F}" srcOrd="4" destOrd="0" parTransId="{C5F90FDA-71D7-4A8F-811A-984AFDA95FE9}" sibTransId="{E9BFB8F3-9B00-4BFE-8971-E999F453733F}"/>
    <dgm:cxn modelId="{71040CF7-E227-4619-9E97-98B16E4C147A}" type="presOf" srcId="{3BC74EB1-7D37-4C6F-9568-FB224E4F04F7}" destId="{3B33EA96-EB60-4B40-BD6B-5B8C88B1E994}" srcOrd="0" destOrd="0" presId="urn:microsoft.com/office/officeart/2005/8/layout/process4"/>
    <dgm:cxn modelId="{49B54C46-8622-4DAD-86EA-CF2E8AFD75AC}" type="presParOf" srcId="{3B33EA96-EB60-4B40-BD6B-5B8C88B1E994}" destId="{08CC851D-9408-4E67-B248-2D6609FE9AF9}" srcOrd="0" destOrd="0" presId="urn:microsoft.com/office/officeart/2005/8/layout/process4"/>
    <dgm:cxn modelId="{F56E0BA8-DA83-499D-BD0B-A19071D31ACE}" type="presParOf" srcId="{08CC851D-9408-4E67-B248-2D6609FE9AF9}" destId="{FB5878C8-A98C-4F20-B88E-9185F0CA3B0C}" srcOrd="0" destOrd="0" presId="urn:microsoft.com/office/officeart/2005/8/layout/process4"/>
    <dgm:cxn modelId="{AF7E7A60-137A-45E6-AA10-7010BFF2DB4A}" type="presParOf" srcId="{3B33EA96-EB60-4B40-BD6B-5B8C88B1E994}" destId="{C2DA833F-F902-41BF-AC96-D99A47F36722}" srcOrd="1" destOrd="0" presId="urn:microsoft.com/office/officeart/2005/8/layout/process4"/>
    <dgm:cxn modelId="{00B5D1C4-398C-4769-9BA3-B1BC44187B05}" type="presParOf" srcId="{3B33EA96-EB60-4B40-BD6B-5B8C88B1E994}" destId="{5652A68D-0AC6-4009-8093-F3C83E05161C}" srcOrd="2" destOrd="0" presId="urn:microsoft.com/office/officeart/2005/8/layout/process4"/>
    <dgm:cxn modelId="{BBC6B05C-A799-4A86-B944-06D9C66E7310}" type="presParOf" srcId="{5652A68D-0AC6-4009-8093-F3C83E05161C}" destId="{65248D64-79C1-4FC8-BE37-5ED65D53E3C9}" srcOrd="0" destOrd="0" presId="urn:microsoft.com/office/officeart/2005/8/layout/process4"/>
    <dgm:cxn modelId="{175E1A1F-2509-4142-9B47-9833B8C8AD87}" type="presParOf" srcId="{3B33EA96-EB60-4B40-BD6B-5B8C88B1E994}" destId="{B79835B8-1A13-4896-8153-10DA500246B6}" srcOrd="3" destOrd="0" presId="urn:microsoft.com/office/officeart/2005/8/layout/process4"/>
    <dgm:cxn modelId="{73AF7993-731D-49C6-9B91-4C9E1DEA7F4C}" type="presParOf" srcId="{3B33EA96-EB60-4B40-BD6B-5B8C88B1E994}" destId="{6981E722-DA07-4FC9-919D-BA3164DE3A96}" srcOrd="4" destOrd="0" presId="urn:microsoft.com/office/officeart/2005/8/layout/process4"/>
    <dgm:cxn modelId="{BEBCC89B-D581-4A4E-95D0-55B3BB78E2B5}" type="presParOf" srcId="{6981E722-DA07-4FC9-919D-BA3164DE3A96}" destId="{7C2D7930-ABDB-40CA-8A1F-1E1396167415}" srcOrd="0" destOrd="0" presId="urn:microsoft.com/office/officeart/2005/8/layout/process4"/>
    <dgm:cxn modelId="{650DB805-BBA6-4246-967A-6454C3E1F43B}" type="presParOf" srcId="{3B33EA96-EB60-4B40-BD6B-5B8C88B1E994}" destId="{7EB12205-C66D-4489-94E2-465280BC817A}" srcOrd="5" destOrd="0" presId="urn:microsoft.com/office/officeart/2005/8/layout/process4"/>
    <dgm:cxn modelId="{AFB68E0C-FE97-46B8-BF98-4474A8FFCE16}" type="presParOf" srcId="{3B33EA96-EB60-4B40-BD6B-5B8C88B1E994}" destId="{D1FFF1DF-3563-4340-8464-FDD87C73E5E5}" srcOrd="6" destOrd="0" presId="urn:microsoft.com/office/officeart/2005/8/layout/process4"/>
    <dgm:cxn modelId="{0A568931-46B1-4E0D-9BEB-0BAB112830EF}" type="presParOf" srcId="{D1FFF1DF-3563-4340-8464-FDD87C73E5E5}" destId="{3BAC6A08-1271-4E4D-ABB6-E8FDF039DCA9}" srcOrd="0" destOrd="0" presId="urn:microsoft.com/office/officeart/2005/8/layout/process4"/>
    <dgm:cxn modelId="{55D71BA8-B0B3-4621-97E7-12AEEBF5047C}" type="presParOf" srcId="{3B33EA96-EB60-4B40-BD6B-5B8C88B1E994}" destId="{08FD39DF-8503-467A-A301-04252A3651CF}" srcOrd="7" destOrd="0" presId="urn:microsoft.com/office/officeart/2005/8/layout/process4"/>
    <dgm:cxn modelId="{F097A89E-7066-4DA1-BF27-0F62F7933500}" type="presParOf" srcId="{3B33EA96-EB60-4B40-BD6B-5B8C88B1E994}" destId="{7DB59ED1-27CE-4CAD-B341-C6E953E10513}" srcOrd="8" destOrd="0" presId="urn:microsoft.com/office/officeart/2005/8/layout/process4"/>
    <dgm:cxn modelId="{03B6F253-5C29-4335-8EA0-EA115019315D}" type="presParOf" srcId="{7DB59ED1-27CE-4CAD-B341-C6E953E10513}" destId="{224A8F3D-5ADF-4807-9FB5-C7D41F53C39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293357-5810-4AA5-A1EC-E7CCD7E22FF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B22BF4D-C09B-4907-B5BA-2FE9E8C565ED}">
      <dgm:prSet/>
      <dgm:spPr/>
      <dgm:t>
        <a:bodyPr/>
        <a:lstStyle/>
        <a:p>
          <a:r>
            <a:rPr lang="en-GB"/>
            <a:t>There are two forms of research:</a:t>
          </a:r>
          <a:endParaRPr lang="en-US"/>
        </a:p>
      </dgm:t>
    </dgm:pt>
    <dgm:pt modelId="{FEE82B99-6F82-42EF-AA22-27CA114415E8}" type="parTrans" cxnId="{8DFCBF06-076B-4613-BC18-5AD5289A2A67}">
      <dgm:prSet/>
      <dgm:spPr/>
      <dgm:t>
        <a:bodyPr/>
        <a:lstStyle/>
        <a:p>
          <a:endParaRPr lang="en-US"/>
        </a:p>
      </dgm:t>
    </dgm:pt>
    <dgm:pt modelId="{BC15461A-025F-464C-B097-77E34D21BB33}" type="sibTrans" cxnId="{8DFCBF06-076B-4613-BC18-5AD5289A2A67}">
      <dgm:prSet/>
      <dgm:spPr/>
      <dgm:t>
        <a:bodyPr/>
        <a:lstStyle/>
        <a:p>
          <a:endParaRPr lang="en-US"/>
        </a:p>
      </dgm:t>
    </dgm:pt>
    <dgm:pt modelId="{E927EF92-0915-4530-A498-4B7F317F40AD}">
      <dgm:prSet/>
      <dgm:spPr/>
      <dgm:t>
        <a:bodyPr/>
        <a:lstStyle/>
        <a:p>
          <a:r>
            <a:rPr lang="en-GB"/>
            <a:t>Primary Research</a:t>
          </a:r>
          <a:endParaRPr lang="en-US"/>
        </a:p>
      </dgm:t>
    </dgm:pt>
    <dgm:pt modelId="{39F67DDA-CC63-4822-9731-ADCB1401A8A3}" type="parTrans" cxnId="{4D1F3AC0-BAE5-4CE0-83F2-8E9B6C1BBCE8}">
      <dgm:prSet/>
      <dgm:spPr/>
      <dgm:t>
        <a:bodyPr/>
        <a:lstStyle/>
        <a:p>
          <a:endParaRPr lang="en-US"/>
        </a:p>
      </dgm:t>
    </dgm:pt>
    <dgm:pt modelId="{ABD90625-3D14-4200-8B97-D7811958C9B0}" type="sibTrans" cxnId="{4D1F3AC0-BAE5-4CE0-83F2-8E9B6C1BBCE8}">
      <dgm:prSet/>
      <dgm:spPr/>
      <dgm:t>
        <a:bodyPr/>
        <a:lstStyle/>
        <a:p>
          <a:endParaRPr lang="en-US"/>
        </a:p>
      </dgm:t>
    </dgm:pt>
    <dgm:pt modelId="{0937B872-55DA-45CC-ACAD-0C5651FE27BD}">
      <dgm:prSet/>
      <dgm:spPr/>
      <dgm:t>
        <a:bodyPr/>
        <a:lstStyle/>
        <a:p>
          <a:r>
            <a:rPr lang="en-GB"/>
            <a:t>Secondary Research</a:t>
          </a:r>
          <a:endParaRPr lang="en-US"/>
        </a:p>
      </dgm:t>
    </dgm:pt>
    <dgm:pt modelId="{2A28589F-B4A0-4E72-9DA2-8A260436EF80}" type="parTrans" cxnId="{25A2AF5E-2063-4153-B1C2-12C2D7A115B9}">
      <dgm:prSet/>
      <dgm:spPr/>
      <dgm:t>
        <a:bodyPr/>
        <a:lstStyle/>
        <a:p>
          <a:endParaRPr lang="en-US"/>
        </a:p>
      </dgm:t>
    </dgm:pt>
    <dgm:pt modelId="{33FE5C78-1D55-4618-A265-1AE80F91A109}" type="sibTrans" cxnId="{25A2AF5E-2063-4153-B1C2-12C2D7A115B9}">
      <dgm:prSet/>
      <dgm:spPr/>
      <dgm:t>
        <a:bodyPr/>
        <a:lstStyle/>
        <a:p>
          <a:endParaRPr lang="en-US"/>
        </a:p>
      </dgm:t>
    </dgm:pt>
    <dgm:pt modelId="{C60BB75F-E9E8-475C-B7C9-02AA1626F25E}" type="pres">
      <dgm:prSet presAssocID="{24293357-5810-4AA5-A1EC-E7CCD7E22FF0}" presName="outerComposite" presStyleCnt="0">
        <dgm:presLayoutVars>
          <dgm:chMax val="5"/>
          <dgm:dir/>
          <dgm:resizeHandles val="exact"/>
        </dgm:presLayoutVars>
      </dgm:prSet>
      <dgm:spPr/>
    </dgm:pt>
    <dgm:pt modelId="{E9ED9794-0031-4802-BA5A-F956CBD759AB}" type="pres">
      <dgm:prSet presAssocID="{24293357-5810-4AA5-A1EC-E7CCD7E22FF0}" presName="dummyMaxCanvas" presStyleCnt="0">
        <dgm:presLayoutVars/>
      </dgm:prSet>
      <dgm:spPr/>
    </dgm:pt>
    <dgm:pt modelId="{6097EFDA-B801-4E78-AE04-D812612D0BF9}" type="pres">
      <dgm:prSet presAssocID="{24293357-5810-4AA5-A1EC-E7CCD7E22FF0}" presName="ThreeNodes_1" presStyleLbl="node1" presStyleIdx="0" presStyleCnt="3">
        <dgm:presLayoutVars>
          <dgm:bulletEnabled val="1"/>
        </dgm:presLayoutVars>
      </dgm:prSet>
      <dgm:spPr/>
    </dgm:pt>
    <dgm:pt modelId="{B3096946-26F2-429D-87C1-F136205E78F4}" type="pres">
      <dgm:prSet presAssocID="{24293357-5810-4AA5-A1EC-E7CCD7E22FF0}" presName="ThreeNodes_2" presStyleLbl="node1" presStyleIdx="1" presStyleCnt="3" custLinFactNeighborY="-38">
        <dgm:presLayoutVars>
          <dgm:bulletEnabled val="1"/>
        </dgm:presLayoutVars>
      </dgm:prSet>
      <dgm:spPr/>
    </dgm:pt>
    <dgm:pt modelId="{F2FEED8C-ABF7-4974-AC70-9B8630748630}" type="pres">
      <dgm:prSet presAssocID="{24293357-5810-4AA5-A1EC-E7CCD7E22FF0}" presName="ThreeNodes_3" presStyleLbl="node1" presStyleIdx="2" presStyleCnt="3">
        <dgm:presLayoutVars>
          <dgm:bulletEnabled val="1"/>
        </dgm:presLayoutVars>
      </dgm:prSet>
      <dgm:spPr/>
    </dgm:pt>
    <dgm:pt modelId="{1C06914D-161A-4DC3-8759-EF3E0302230C}" type="pres">
      <dgm:prSet presAssocID="{24293357-5810-4AA5-A1EC-E7CCD7E22FF0}" presName="ThreeConn_1-2" presStyleLbl="fgAccFollowNode1" presStyleIdx="0" presStyleCnt="2">
        <dgm:presLayoutVars>
          <dgm:bulletEnabled val="1"/>
        </dgm:presLayoutVars>
      </dgm:prSet>
      <dgm:spPr/>
    </dgm:pt>
    <dgm:pt modelId="{DEC10396-03D6-478F-80AC-3C87FE6771C0}" type="pres">
      <dgm:prSet presAssocID="{24293357-5810-4AA5-A1EC-E7CCD7E22FF0}" presName="ThreeConn_2-3" presStyleLbl="fgAccFollowNode1" presStyleIdx="1" presStyleCnt="2">
        <dgm:presLayoutVars>
          <dgm:bulletEnabled val="1"/>
        </dgm:presLayoutVars>
      </dgm:prSet>
      <dgm:spPr/>
    </dgm:pt>
    <dgm:pt modelId="{AE73CD93-5795-4017-B6A8-C79959B023DB}" type="pres">
      <dgm:prSet presAssocID="{24293357-5810-4AA5-A1EC-E7CCD7E22FF0}" presName="ThreeNodes_1_text" presStyleLbl="node1" presStyleIdx="2" presStyleCnt="3">
        <dgm:presLayoutVars>
          <dgm:bulletEnabled val="1"/>
        </dgm:presLayoutVars>
      </dgm:prSet>
      <dgm:spPr/>
    </dgm:pt>
    <dgm:pt modelId="{D79973C8-BA30-43D7-8DFB-9F46AD594116}" type="pres">
      <dgm:prSet presAssocID="{24293357-5810-4AA5-A1EC-E7CCD7E22FF0}" presName="ThreeNodes_2_text" presStyleLbl="node1" presStyleIdx="2" presStyleCnt="3">
        <dgm:presLayoutVars>
          <dgm:bulletEnabled val="1"/>
        </dgm:presLayoutVars>
      </dgm:prSet>
      <dgm:spPr/>
    </dgm:pt>
    <dgm:pt modelId="{3DE3AA93-AC66-4921-8D26-7C36558AE2CC}" type="pres">
      <dgm:prSet presAssocID="{24293357-5810-4AA5-A1EC-E7CCD7E22FF0}" presName="ThreeNodes_3_text" presStyleLbl="node1" presStyleIdx="2" presStyleCnt="3">
        <dgm:presLayoutVars>
          <dgm:bulletEnabled val="1"/>
        </dgm:presLayoutVars>
      </dgm:prSet>
      <dgm:spPr/>
    </dgm:pt>
  </dgm:ptLst>
  <dgm:cxnLst>
    <dgm:cxn modelId="{8DFCBF06-076B-4613-BC18-5AD5289A2A67}" srcId="{24293357-5810-4AA5-A1EC-E7CCD7E22FF0}" destId="{DB22BF4D-C09B-4907-B5BA-2FE9E8C565ED}" srcOrd="0" destOrd="0" parTransId="{FEE82B99-6F82-42EF-AA22-27CA114415E8}" sibTransId="{BC15461A-025F-464C-B097-77E34D21BB33}"/>
    <dgm:cxn modelId="{0454C321-1D87-49B7-83D7-5E98398BEED7}" type="presOf" srcId="{E927EF92-0915-4530-A498-4B7F317F40AD}" destId="{D79973C8-BA30-43D7-8DFB-9F46AD594116}" srcOrd="1" destOrd="0" presId="urn:microsoft.com/office/officeart/2005/8/layout/vProcess5"/>
    <dgm:cxn modelId="{2B15855E-4E2E-4D65-ABD7-D7F15B1285CE}" type="presOf" srcId="{24293357-5810-4AA5-A1EC-E7CCD7E22FF0}" destId="{C60BB75F-E9E8-475C-B7C9-02AA1626F25E}" srcOrd="0" destOrd="0" presId="urn:microsoft.com/office/officeart/2005/8/layout/vProcess5"/>
    <dgm:cxn modelId="{25A2AF5E-2063-4153-B1C2-12C2D7A115B9}" srcId="{24293357-5810-4AA5-A1EC-E7CCD7E22FF0}" destId="{0937B872-55DA-45CC-ACAD-0C5651FE27BD}" srcOrd="2" destOrd="0" parTransId="{2A28589F-B4A0-4E72-9DA2-8A260436EF80}" sibTransId="{33FE5C78-1D55-4618-A265-1AE80F91A109}"/>
    <dgm:cxn modelId="{09BE4359-3C31-4C4A-AA23-A463F1CE75ED}" type="presOf" srcId="{0937B872-55DA-45CC-ACAD-0C5651FE27BD}" destId="{F2FEED8C-ABF7-4974-AC70-9B8630748630}" srcOrd="0" destOrd="0" presId="urn:microsoft.com/office/officeart/2005/8/layout/vProcess5"/>
    <dgm:cxn modelId="{89D08579-E1AC-4C0E-A761-4040820C58C0}" type="presOf" srcId="{BC15461A-025F-464C-B097-77E34D21BB33}" destId="{1C06914D-161A-4DC3-8759-EF3E0302230C}" srcOrd="0" destOrd="0" presId="urn:microsoft.com/office/officeart/2005/8/layout/vProcess5"/>
    <dgm:cxn modelId="{5A88E585-419B-42E2-9CED-0078C8C18E66}" type="presOf" srcId="{ABD90625-3D14-4200-8B97-D7811958C9B0}" destId="{DEC10396-03D6-478F-80AC-3C87FE6771C0}" srcOrd="0" destOrd="0" presId="urn:microsoft.com/office/officeart/2005/8/layout/vProcess5"/>
    <dgm:cxn modelId="{60334391-4C4A-4A53-A88F-6158AC720485}" type="presOf" srcId="{DB22BF4D-C09B-4907-B5BA-2FE9E8C565ED}" destId="{6097EFDA-B801-4E78-AE04-D812612D0BF9}" srcOrd="0" destOrd="0" presId="urn:microsoft.com/office/officeart/2005/8/layout/vProcess5"/>
    <dgm:cxn modelId="{E572DA9E-5EA0-42F1-A24D-8D02E41782F9}" type="presOf" srcId="{E927EF92-0915-4530-A498-4B7F317F40AD}" destId="{B3096946-26F2-429D-87C1-F136205E78F4}" srcOrd="0" destOrd="0" presId="urn:microsoft.com/office/officeart/2005/8/layout/vProcess5"/>
    <dgm:cxn modelId="{4D1F3AC0-BAE5-4CE0-83F2-8E9B6C1BBCE8}" srcId="{24293357-5810-4AA5-A1EC-E7CCD7E22FF0}" destId="{E927EF92-0915-4530-A498-4B7F317F40AD}" srcOrd="1" destOrd="0" parTransId="{39F67DDA-CC63-4822-9731-ADCB1401A8A3}" sibTransId="{ABD90625-3D14-4200-8B97-D7811958C9B0}"/>
    <dgm:cxn modelId="{138841DD-D6F8-403A-A07A-FD011917BC3D}" type="presOf" srcId="{0937B872-55DA-45CC-ACAD-0C5651FE27BD}" destId="{3DE3AA93-AC66-4921-8D26-7C36558AE2CC}" srcOrd="1" destOrd="0" presId="urn:microsoft.com/office/officeart/2005/8/layout/vProcess5"/>
    <dgm:cxn modelId="{CD79FADD-B7C3-4ABB-936A-83E19158BC3E}" type="presOf" srcId="{DB22BF4D-C09B-4907-B5BA-2FE9E8C565ED}" destId="{AE73CD93-5795-4017-B6A8-C79959B023DB}" srcOrd="1" destOrd="0" presId="urn:microsoft.com/office/officeart/2005/8/layout/vProcess5"/>
    <dgm:cxn modelId="{6267ED1A-E669-41E9-97AF-7833BC207FF7}" type="presParOf" srcId="{C60BB75F-E9E8-475C-B7C9-02AA1626F25E}" destId="{E9ED9794-0031-4802-BA5A-F956CBD759AB}" srcOrd="0" destOrd="0" presId="urn:microsoft.com/office/officeart/2005/8/layout/vProcess5"/>
    <dgm:cxn modelId="{EC86F073-661D-4C63-BB32-AFAD162553D0}" type="presParOf" srcId="{C60BB75F-E9E8-475C-B7C9-02AA1626F25E}" destId="{6097EFDA-B801-4E78-AE04-D812612D0BF9}" srcOrd="1" destOrd="0" presId="urn:microsoft.com/office/officeart/2005/8/layout/vProcess5"/>
    <dgm:cxn modelId="{FBC93DBE-4C0B-4D89-B6F3-CB31132D0DBB}" type="presParOf" srcId="{C60BB75F-E9E8-475C-B7C9-02AA1626F25E}" destId="{B3096946-26F2-429D-87C1-F136205E78F4}" srcOrd="2" destOrd="0" presId="urn:microsoft.com/office/officeart/2005/8/layout/vProcess5"/>
    <dgm:cxn modelId="{E7BD4407-B546-4C07-A1A9-EF538AAE0267}" type="presParOf" srcId="{C60BB75F-E9E8-475C-B7C9-02AA1626F25E}" destId="{F2FEED8C-ABF7-4974-AC70-9B8630748630}" srcOrd="3" destOrd="0" presId="urn:microsoft.com/office/officeart/2005/8/layout/vProcess5"/>
    <dgm:cxn modelId="{AB53B00F-5499-4667-8252-9A1D8D4C7F9B}" type="presParOf" srcId="{C60BB75F-E9E8-475C-B7C9-02AA1626F25E}" destId="{1C06914D-161A-4DC3-8759-EF3E0302230C}" srcOrd="4" destOrd="0" presId="urn:microsoft.com/office/officeart/2005/8/layout/vProcess5"/>
    <dgm:cxn modelId="{04F0F85C-4A35-44E8-8D44-59A686F2446F}" type="presParOf" srcId="{C60BB75F-E9E8-475C-B7C9-02AA1626F25E}" destId="{DEC10396-03D6-478F-80AC-3C87FE6771C0}" srcOrd="5" destOrd="0" presId="urn:microsoft.com/office/officeart/2005/8/layout/vProcess5"/>
    <dgm:cxn modelId="{C064FBF9-979A-4B03-8434-AAD0AABE3B48}" type="presParOf" srcId="{C60BB75F-E9E8-475C-B7C9-02AA1626F25E}" destId="{AE73CD93-5795-4017-B6A8-C79959B023DB}" srcOrd="6" destOrd="0" presId="urn:microsoft.com/office/officeart/2005/8/layout/vProcess5"/>
    <dgm:cxn modelId="{B73FD9F4-9C55-40AD-BF9D-182285BD3D53}" type="presParOf" srcId="{C60BB75F-E9E8-475C-B7C9-02AA1626F25E}" destId="{D79973C8-BA30-43D7-8DFB-9F46AD594116}" srcOrd="7" destOrd="0" presId="urn:microsoft.com/office/officeart/2005/8/layout/vProcess5"/>
    <dgm:cxn modelId="{34595C44-7D7F-47E9-8653-A2F2EE4861F4}" type="presParOf" srcId="{C60BB75F-E9E8-475C-B7C9-02AA1626F25E}" destId="{3DE3AA93-AC66-4921-8D26-7C36558AE2C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E6E45E-C9BD-457A-8D68-579CE79A0C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5B879DE-946C-4503-B365-52236280752C}">
      <dgm:prSet custT="1"/>
      <dgm:spPr/>
      <dgm:t>
        <a:bodyPr/>
        <a:lstStyle/>
        <a:p>
          <a:pPr>
            <a:lnSpc>
              <a:spcPct val="100000"/>
            </a:lnSpc>
          </a:pPr>
          <a:r>
            <a:rPr lang="en-GB" sz="2400" b="1" dirty="0">
              <a:solidFill>
                <a:schemeClr val="tx1"/>
              </a:solidFill>
              <a:latin typeface="Tw Cen MT" panose="020B0602020104020603" pitchFamily="34" charset="0"/>
            </a:rPr>
            <a:t>Primary research is any type of research that you collect yourself</a:t>
          </a:r>
          <a:r>
            <a:rPr lang="en-GB" sz="2400" dirty="0">
              <a:latin typeface="Tw Cen MT" panose="020B0602020104020603" pitchFamily="34" charset="0"/>
            </a:rPr>
            <a:t>.</a:t>
          </a:r>
          <a:r>
            <a:rPr lang="en-GB" sz="1500" dirty="0"/>
            <a:t> </a:t>
          </a:r>
          <a:endParaRPr lang="en-US" sz="1500" dirty="0"/>
        </a:p>
      </dgm:t>
    </dgm:pt>
    <dgm:pt modelId="{AB46876D-8FF1-4802-847A-91B508FB8FAD}" type="parTrans" cxnId="{46EF6C9B-6677-4FC8-BA98-C3911E3AD848}">
      <dgm:prSet/>
      <dgm:spPr/>
      <dgm:t>
        <a:bodyPr/>
        <a:lstStyle/>
        <a:p>
          <a:endParaRPr lang="en-US"/>
        </a:p>
      </dgm:t>
    </dgm:pt>
    <dgm:pt modelId="{0CB26A4D-6393-4E38-BD13-45716E8D6CED}" type="sibTrans" cxnId="{46EF6C9B-6677-4FC8-BA98-C3911E3AD848}">
      <dgm:prSet/>
      <dgm:spPr/>
      <dgm:t>
        <a:bodyPr/>
        <a:lstStyle/>
        <a:p>
          <a:endParaRPr lang="en-US"/>
        </a:p>
      </dgm:t>
    </dgm:pt>
    <dgm:pt modelId="{424772EF-6B18-4F05-B32F-278A8317D4AF}">
      <dgm:prSet custT="1"/>
      <dgm:spPr/>
      <dgm:t>
        <a:bodyPr/>
        <a:lstStyle/>
        <a:p>
          <a:pPr>
            <a:lnSpc>
              <a:spcPct val="100000"/>
            </a:lnSpc>
          </a:pPr>
          <a:r>
            <a:rPr lang="en-GB" sz="2400" b="1">
              <a:solidFill>
                <a:schemeClr val="tx1"/>
              </a:solidFill>
              <a:latin typeface="Tw Cen MT" panose="020B0602020104020603" pitchFamily="34" charset="0"/>
            </a:rPr>
            <a:t>Examples include </a:t>
          </a:r>
          <a:endParaRPr lang="en-US" sz="2400" b="1" dirty="0">
            <a:solidFill>
              <a:schemeClr val="tx1"/>
            </a:solidFill>
            <a:latin typeface="Tw Cen MT" panose="020B0602020104020603" pitchFamily="34" charset="0"/>
          </a:endParaRPr>
        </a:p>
      </dgm:t>
    </dgm:pt>
    <dgm:pt modelId="{60096D9C-BAC1-47F8-BA81-1A530DDDD07B}" type="parTrans" cxnId="{F3A8B80D-1E58-4FB7-92D4-9428BDCB4815}">
      <dgm:prSet/>
      <dgm:spPr/>
      <dgm:t>
        <a:bodyPr/>
        <a:lstStyle/>
        <a:p>
          <a:endParaRPr lang="en-US"/>
        </a:p>
      </dgm:t>
    </dgm:pt>
    <dgm:pt modelId="{29324737-F606-4797-8FAB-746377CB51D5}" type="sibTrans" cxnId="{F3A8B80D-1E58-4FB7-92D4-9428BDCB4815}">
      <dgm:prSet/>
      <dgm:spPr/>
      <dgm:t>
        <a:bodyPr/>
        <a:lstStyle/>
        <a:p>
          <a:endParaRPr lang="en-US"/>
        </a:p>
      </dgm:t>
    </dgm:pt>
    <dgm:pt modelId="{5C951681-23A0-4B92-A811-66ABCC2100A8}">
      <dgm:prSet custT="1"/>
      <dgm:spPr/>
      <dgm:t>
        <a:bodyPr/>
        <a:lstStyle/>
        <a:p>
          <a:pPr>
            <a:lnSpc>
              <a:spcPct val="100000"/>
            </a:lnSpc>
          </a:pPr>
          <a:r>
            <a:rPr lang="en-GB" sz="3200" b="1">
              <a:solidFill>
                <a:schemeClr val="tx1"/>
              </a:solidFill>
              <a:latin typeface="Tw Cen MT" panose="020B0602020104020603" pitchFamily="34" charset="0"/>
            </a:rPr>
            <a:t>Surveys, </a:t>
          </a:r>
          <a:endParaRPr lang="en-US" sz="3200" b="1" dirty="0">
            <a:solidFill>
              <a:schemeClr val="tx1"/>
            </a:solidFill>
            <a:latin typeface="Tw Cen MT" panose="020B0602020104020603" pitchFamily="34" charset="0"/>
          </a:endParaRPr>
        </a:p>
      </dgm:t>
    </dgm:pt>
    <dgm:pt modelId="{A5CAE885-DE65-48A3-BB78-7AA9E3AF7EC5}" type="parTrans" cxnId="{98344C18-8AE9-4917-82F3-90A74BF64F72}">
      <dgm:prSet/>
      <dgm:spPr/>
      <dgm:t>
        <a:bodyPr/>
        <a:lstStyle/>
        <a:p>
          <a:endParaRPr lang="en-US"/>
        </a:p>
      </dgm:t>
    </dgm:pt>
    <dgm:pt modelId="{67D88E7F-86B0-4060-9D8D-0CDA530B0D49}" type="sibTrans" cxnId="{98344C18-8AE9-4917-82F3-90A74BF64F72}">
      <dgm:prSet/>
      <dgm:spPr/>
      <dgm:t>
        <a:bodyPr/>
        <a:lstStyle/>
        <a:p>
          <a:endParaRPr lang="en-US"/>
        </a:p>
      </dgm:t>
    </dgm:pt>
    <dgm:pt modelId="{B535B0AC-4971-4630-9921-0D2A07DAB0A4}">
      <dgm:prSet custT="1"/>
      <dgm:spPr/>
      <dgm:t>
        <a:bodyPr/>
        <a:lstStyle/>
        <a:p>
          <a:pPr>
            <a:lnSpc>
              <a:spcPct val="100000"/>
            </a:lnSpc>
          </a:pPr>
          <a:r>
            <a:rPr lang="en-GB" sz="2800" b="1">
              <a:solidFill>
                <a:schemeClr val="tx1"/>
              </a:solidFill>
              <a:latin typeface="Tw Cen MT" panose="020B0602020104020603" pitchFamily="34" charset="0"/>
            </a:rPr>
            <a:t>Interviews</a:t>
          </a:r>
          <a:r>
            <a:rPr lang="en-GB" sz="1500"/>
            <a:t>, </a:t>
          </a:r>
          <a:endParaRPr lang="en-US" sz="1500" dirty="0"/>
        </a:p>
      </dgm:t>
    </dgm:pt>
    <dgm:pt modelId="{AFE86325-918D-4BF3-8FA3-06CF44DA4D19}" type="parTrans" cxnId="{F88D6549-8BA6-4A8F-9E6E-97B1F1604067}">
      <dgm:prSet/>
      <dgm:spPr/>
      <dgm:t>
        <a:bodyPr/>
        <a:lstStyle/>
        <a:p>
          <a:endParaRPr lang="en-US"/>
        </a:p>
      </dgm:t>
    </dgm:pt>
    <dgm:pt modelId="{C6E78B5B-200B-40F1-9E56-A8FAE78A5C73}" type="sibTrans" cxnId="{F88D6549-8BA6-4A8F-9E6E-97B1F1604067}">
      <dgm:prSet/>
      <dgm:spPr/>
      <dgm:t>
        <a:bodyPr/>
        <a:lstStyle/>
        <a:p>
          <a:endParaRPr lang="en-US"/>
        </a:p>
      </dgm:t>
    </dgm:pt>
    <dgm:pt modelId="{7A275E0C-76DC-4B8D-8000-FDA4932C07B3}">
      <dgm:prSet custT="1"/>
      <dgm:spPr/>
      <dgm:t>
        <a:bodyPr/>
        <a:lstStyle/>
        <a:p>
          <a:pPr>
            <a:lnSpc>
              <a:spcPct val="100000"/>
            </a:lnSpc>
          </a:pPr>
          <a:r>
            <a:rPr lang="en-GB" sz="2400" b="1">
              <a:solidFill>
                <a:schemeClr val="tx1"/>
              </a:solidFill>
              <a:latin typeface="Tw Cen MT" panose="020B0602020104020603" pitchFamily="34" charset="0"/>
            </a:rPr>
            <a:t>Observations, and </a:t>
          </a:r>
          <a:endParaRPr lang="en-US" sz="2400" b="1" dirty="0">
            <a:solidFill>
              <a:schemeClr val="tx1"/>
            </a:solidFill>
            <a:latin typeface="Tw Cen MT" panose="020B0602020104020603" pitchFamily="34" charset="0"/>
          </a:endParaRPr>
        </a:p>
      </dgm:t>
    </dgm:pt>
    <dgm:pt modelId="{66DCF9CB-8BA3-41E3-8CE6-BC34DDA65ADD}" type="parTrans" cxnId="{FCAFCB9F-7668-4C91-A9C0-340D1384D5C9}">
      <dgm:prSet/>
      <dgm:spPr/>
      <dgm:t>
        <a:bodyPr/>
        <a:lstStyle/>
        <a:p>
          <a:endParaRPr lang="en-US"/>
        </a:p>
      </dgm:t>
    </dgm:pt>
    <dgm:pt modelId="{0555E583-B0DA-46C3-9B38-E73269F531D9}" type="sibTrans" cxnId="{FCAFCB9F-7668-4C91-A9C0-340D1384D5C9}">
      <dgm:prSet/>
      <dgm:spPr/>
      <dgm:t>
        <a:bodyPr/>
        <a:lstStyle/>
        <a:p>
          <a:endParaRPr lang="en-US"/>
        </a:p>
      </dgm:t>
    </dgm:pt>
    <dgm:pt modelId="{92CD9357-2530-4399-B20A-488A508F059E}">
      <dgm:prSet/>
      <dgm:spPr/>
      <dgm:t>
        <a:bodyPr/>
        <a:lstStyle/>
        <a:p>
          <a:pPr>
            <a:lnSpc>
              <a:spcPct val="100000"/>
            </a:lnSpc>
          </a:pPr>
          <a:endParaRPr lang="en-US" dirty="0"/>
        </a:p>
      </dgm:t>
    </dgm:pt>
    <dgm:pt modelId="{C367ECBD-6567-4379-A164-F60D1F7FB68C}" type="parTrans" cxnId="{E3AA1D0C-B43B-4BB1-8E4D-F433AF0E20D9}">
      <dgm:prSet/>
      <dgm:spPr/>
      <dgm:t>
        <a:bodyPr/>
        <a:lstStyle/>
        <a:p>
          <a:endParaRPr lang="en-US"/>
        </a:p>
      </dgm:t>
    </dgm:pt>
    <dgm:pt modelId="{0020BA24-033A-43BA-8F6F-423D1FCAB4CF}" type="sibTrans" cxnId="{E3AA1D0C-B43B-4BB1-8E4D-F433AF0E20D9}">
      <dgm:prSet/>
      <dgm:spPr/>
      <dgm:t>
        <a:bodyPr/>
        <a:lstStyle/>
        <a:p>
          <a:endParaRPr lang="en-US"/>
        </a:p>
      </dgm:t>
    </dgm:pt>
    <dgm:pt modelId="{F2469FFA-DAF0-4136-9768-F6CD1A2D3559}" type="pres">
      <dgm:prSet presAssocID="{73E6E45E-C9BD-457A-8D68-579CE79A0C9D}" presName="root" presStyleCnt="0">
        <dgm:presLayoutVars>
          <dgm:dir/>
          <dgm:resizeHandles val="exact"/>
        </dgm:presLayoutVars>
      </dgm:prSet>
      <dgm:spPr/>
    </dgm:pt>
    <dgm:pt modelId="{5CD70C14-EA8E-43F6-A0DF-34F67AAE4A0D}" type="pres">
      <dgm:prSet presAssocID="{B5B879DE-946C-4503-B365-52236280752C}" presName="compNode" presStyleCnt="0"/>
      <dgm:spPr/>
    </dgm:pt>
    <dgm:pt modelId="{9C6F0DA5-BE1C-4E12-BE21-614562B78E06}" type="pres">
      <dgm:prSet presAssocID="{B5B879DE-946C-4503-B365-52236280752C}" presName="bgRect" presStyleLbl="bgShp" presStyleIdx="0" presStyleCnt="6"/>
      <dgm:spPr/>
    </dgm:pt>
    <dgm:pt modelId="{1EC1404A-5836-49ED-A823-54AEB6126CEC}" type="pres">
      <dgm:prSet presAssocID="{B5B879DE-946C-4503-B365-52236280752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D869EC7B-02E8-4226-B184-484379B814A2}" type="pres">
      <dgm:prSet presAssocID="{B5B879DE-946C-4503-B365-52236280752C}" presName="spaceRect" presStyleCnt="0"/>
      <dgm:spPr/>
    </dgm:pt>
    <dgm:pt modelId="{E649E636-8870-43FC-A1BA-FF7D752CFBAF}" type="pres">
      <dgm:prSet presAssocID="{B5B879DE-946C-4503-B365-52236280752C}" presName="parTx" presStyleLbl="revTx" presStyleIdx="0" presStyleCnt="6">
        <dgm:presLayoutVars>
          <dgm:chMax val="0"/>
          <dgm:chPref val="0"/>
        </dgm:presLayoutVars>
      </dgm:prSet>
      <dgm:spPr/>
    </dgm:pt>
    <dgm:pt modelId="{3965F82F-E3F9-4499-A60A-A3757638105A}" type="pres">
      <dgm:prSet presAssocID="{0CB26A4D-6393-4E38-BD13-45716E8D6CED}" presName="sibTrans" presStyleCnt="0"/>
      <dgm:spPr/>
    </dgm:pt>
    <dgm:pt modelId="{E9FA10B5-B010-4181-91EE-1D12FFAEDBCB}" type="pres">
      <dgm:prSet presAssocID="{424772EF-6B18-4F05-B32F-278A8317D4AF}" presName="compNode" presStyleCnt="0"/>
      <dgm:spPr/>
    </dgm:pt>
    <dgm:pt modelId="{728E8198-4411-4ED6-9558-00C553E9A3EB}" type="pres">
      <dgm:prSet presAssocID="{424772EF-6B18-4F05-B32F-278A8317D4AF}" presName="bgRect" presStyleLbl="bgShp" presStyleIdx="1" presStyleCnt="6"/>
      <dgm:spPr/>
    </dgm:pt>
    <dgm:pt modelId="{4C99C399-330B-4022-B68D-2B9ADACB5798}" type="pres">
      <dgm:prSet presAssocID="{424772EF-6B18-4F05-B32F-278A8317D4A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CFE5BA60-7DB8-43A5-9D04-1CF2A6978DED}" type="pres">
      <dgm:prSet presAssocID="{424772EF-6B18-4F05-B32F-278A8317D4AF}" presName="spaceRect" presStyleCnt="0"/>
      <dgm:spPr/>
    </dgm:pt>
    <dgm:pt modelId="{124F5222-AC75-4601-BE38-56AF5150AAF2}" type="pres">
      <dgm:prSet presAssocID="{424772EF-6B18-4F05-B32F-278A8317D4AF}" presName="parTx" presStyleLbl="revTx" presStyleIdx="1" presStyleCnt="6">
        <dgm:presLayoutVars>
          <dgm:chMax val="0"/>
          <dgm:chPref val="0"/>
        </dgm:presLayoutVars>
      </dgm:prSet>
      <dgm:spPr/>
    </dgm:pt>
    <dgm:pt modelId="{3A4B1DDE-0802-46E1-82F4-080ACF532F84}" type="pres">
      <dgm:prSet presAssocID="{29324737-F606-4797-8FAB-746377CB51D5}" presName="sibTrans" presStyleCnt="0"/>
      <dgm:spPr/>
    </dgm:pt>
    <dgm:pt modelId="{24CF5346-150E-4986-9CD3-405AA8A53C20}" type="pres">
      <dgm:prSet presAssocID="{5C951681-23A0-4B92-A811-66ABCC2100A8}" presName="compNode" presStyleCnt="0"/>
      <dgm:spPr/>
    </dgm:pt>
    <dgm:pt modelId="{CB3033A7-70DB-448B-A411-D2BB2D8064EA}" type="pres">
      <dgm:prSet presAssocID="{5C951681-23A0-4B92-A811-66ABCC2100A8}" presName="bgRect" presStyleLbl="bgShp" presStyleIdx="2" presStyleCnt="6"/>
      <dgm:spPr/>
    </dgm:pt>
    <dgm:pt modelId="{6A38E169-5E96-4FF4-B703-2A11D1AFE48A}" type="pres">
      <dgm:prSet presAssocID="{5C951681-23A0-4B92-A811-66ABCC2100A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E981968F-2DE3-4D52-AA98-4ED160DEE825}" type="pres">
      <dgm:prSet presAssocID="{5C951681-23A0-4B92-A811-66ABCC2100A8}" presName="spaceRect" presStyleCnt="0"/>
      <dgm:spPr/>
    </dgm:pt>
    <dgm:pt modelId="{4F8F0BA5-A559-4F8F-B4F4-BC84B684C19F}" type="pres">
      <dgm:prSet presAssocID="{5C951681-23A0-4B92-A811-66ABCC2100A8}" presName="parTx" presStyleLbl="revTx" presStyleIdx="2" presStyleCnt="6">
        <dgm:presLayoutVars>
          <dgm:chMax val="0"/>
          <dgm:chPref val="0"/>
        </dgm:presLayoutVars>
      </dgm:prSet>
      <dgm:spPr/>
    </dgm:pt>
    <dgm:pt modelId="{AB445D84-D78E-47CA-98D4-88B2B0596395}" type="pres">
      <dgm:prSet presAssocID="{67D88E7F-86B0-4060-9D8D-0CDA530B0D49}" presName="sibTrans" presStyleCnt="0"/>
      <dgm:spPr/>
    </dgm:pt>
    <dgm:pt modelId="{20872393-98E9-423E-90B6-D0DCA56C68E8}" type="pres">
      <dgm:prSet presAssocID="{B535B0AC-4971-4630-9921-0D2A07DAB0A4}" presName="compNode" presStyleCnt="0"/>
      <dgm:spPr/>
    </dgm:pt>
    <dgm:pt modelId="{2EECA507-4469-4471-8643-C01100E01576}" type="pres">
      <dgm:prSet presAssocID="{B535B0AC-4971-4630-9921-0D2A07DAB0A4}" presName="bgRect" presStyleLbl="bgShp" presStyleIdx="3" presStyleCnt="6" custLinFactNeighborX="0" custLinFactNeighborY="-10606"/>
      <dgm:spPr/>
    </dgm:pt>
    <dgm:pt modelId="{CD821EA8-7596-4216-8CAE-AA4C11158A35}" type="pres">
      <dgm:prSet presAssocID="{B535B0AC-4971-4630-9921-0D2A07DAB0A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dcast"/>
        </a:ext>
      </dgm:extLst>
    </dgm:pt>
    <dgm:pt modelId="{BA28D5A1-47AE-4E82-B2C4-937E2867DA7E}" type="pres">
      <dgm:prSet presAssocID="{B535B0AC-4971-4630-9921-0D2A07DAB0A4}" presName="spaceRect" presStyleCnt="0"/>
      <dgm:spPr/>
    </dgm:pt>
    <dgm:pt modelId="{5D979C9C-6287-4771-8FFC-39C1D326997A}" type="pres">
      <dgm:prSet presAssocID="{B535B0AC-4971-4630-9921-0D2A07DAB0A4}" presName="parTx" presStyleLbl="revTx" presStyleIdx="3" presStyleCnt="6">
        <dgm:presLayoutVars>
          <dgm:chMax val="0"/>
          <dgm:chPref val="0"/>
        </dgm:presLayoutVars>
      </dgm:prSet>
      <dgm:spPr/>
    </dgm:pt>
    <dgm:pt modelId="{EE805EA1-192E-48C4-9A24-0FC0AB022A2A}" type="pres">
      <dgm:prSet presAssocID="{C6E78B5B-200B-40F1-9E56-A8FAE78A5C73}" presName="sibTrans" presStyleCnt="0"/>
      <dgm:spPr/>
    </dgm:pt>
    <dgm:pt modelId="{041158FE-EC02-483E-A9DD-2F06699742FC}" type="pres">
      <dgm:prSet presAssocID="{7A275E0C-76DC-4B8D-8000-FDA4932C07B3}" presName="compNode" presStyleCnt="0"/>
      <dgm:spPr/>
    </dgm:pt>
    <dgm:pt modelId="{D8ECA0CF-AEE0-4588-B3D8-F1A0F57A9CFF}" type="pres">
      <dgm:prSet presAssocID="{7A275E0C-76DC-4B8D-8000-FDA4932C07B3}" presName="bgRect" presStyleLbl="bgShp" presStyleIdx="4" presStyleCnt="6"/>
      <dgm:spPr/>
    </dgm:pt>
    <dgm:pt modelId="{8750161A-CCFF-4028-BF7C-63E9FB50A86E}" type="pres">
      <dgm:prSet presAssocID="{7A275E0C-76DC-4B8D-8000-FDA4932C07B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6F5CA135-8B80-45BA-8CBD-FCA442596678}" type="pres">
      <dgm:prSet presAssocID="{7A275E0C-76DC-4B8D-8000-FDA4932C07B3}" presName="spaceRect" presStyleCnt="0"/>
      <dgm:spPr/>
    </dgm:pt>
    <dgm:pt modelId="{3D22684C-D3BB-40B5-AB16-310B96D64B74}" type="pres">
      <dgm:prSet presAssocID="{7A275E0C-76DC-4B8D-8000-FDA4932C07B3}" presName="parTx" presStyleLbl="revTx" presStyleIdx="4" presStyleCnt="6">
        <dgm:presLayoutVars>
          <dgm:chMax val="0"/>
          <dgm:chPref val="0"/>
        </dgm:presLayoutVars>
      </dgm:prSet>
      <dgm:spPr/>
    </dgm:pt>
    <dgm:pt modelId="{902E82E9-C8F3-4F78-B037-B5113C7BBB9E}" type="pres">
      <dgm:prSet presAssocID="{0555E583-B0DA-46C3-9B38-E73269F531D9}" presName="sibTrans" presStyleCnt="0"/>
      <dgm:spPr/>
    </dgm:pt>
    <dgm:pt modelId="{85A09DFB-6EF3-4C7C-B457-3CF83FE04B2C}" type="pres">
      <dgm:prSet presAssocID="{92CD9357-2530-4399-B20A-488A508F059E}" presName="compNode" presStyleCnt="0"/>
      <dgm:spPr/>
    </dgm:pt>
    <dgm:pt modelId="{191F9E3B-2C54-4759-89BA-00BF471CD8A2}" type="pres">
      <dgm:prSet presAssocID="{92CD9357-2530-4399-B20A-488A508F059E}" presName="bgRect" presStyleLbl="bgShp" presStyleIdx="5" presStyleCnt="6" custFlipVert="1" custScaleY="116438" custLinFactNeighborY="-6685"/>
      <dgm:spPr/>
    </dgm:pt>
    <dgm:pt modelId="{F914CD74-EB3F-4873-AF72-87AE7384DCAB}" type="pres">
      <dgm:prSet presAssocID="{92CD9357-2530-4399-B20A-488A508F059E}" presName="iconRect" presStyleLbl="node1" presStyleIdx="5" presStyleCnt="6" custFlipHor="1" custScaleX="48690" custScaleY="21553"/>
      <dgm:spPr>
        <a:ln>
          <a:noFill/>
        </a:ln>
      </dgm:spPr>
    </dgm:pt>
    <dgm:pt modelId="{6D7C1E3A-9A9F-4512-A2E8-DDFF13A96945}" type="pres">
      <dgm:prSet presAssocID="{92CD9357-2530-4399-B20A-488A508F059E}" presName="spaceRect" presStyleCnt="0"/>
      <dgm:spPr/>
    </dgm:pt>
    <dgm:pt modelId="{4950648D-D3D5-4D2E-93B2-338587E47868}" type="pres">
      <dgm:prSet presAssocID="{92CD9357-2530-4399-B20A-488A508F059E}" presName="parTx" presStyleLbl="revTx" presStyleIdx="5" presStyleCnt="6">
        <dgm:presLayoutVars>
          <dgm:chMax val="0"/>
          <dgm:chPref val="0"/>
        </dgm:presLayoutVars>
      </dgm:prSet>
      <dgm:spPr/>
    </dgm:pt>
  </dgm:ptLst>
  <dgm:cxnLst>
    <dgm:cxn modelId="{E3AA1D0C-B43B-4BB1-8E4D-F433AF0E20D9}" srcId="{73E6E45E-C9BD-457A-8D68-579CE79A0C9D}" destId="{92CD9357-2530-4399-B20A-488A508F059E}" srcOrd="5" destOrd="0" parTransId="{C367ECBD-6567-4379-A164-F60D1F7FB68C}" sibTransId="{0020BA24-033A-43BA-8F6F-423D1FCAB4CF}"/>
    <dgm:cxn modelId="{F3A8B80D-1E58-4FB7-92D4-9428BDCB4815}" srcId="{73E6E45E-C9BD-457A-8D68-579CE79A0C9D}" destId="{424772EF-6B18-4F05-B32F-278A8317D4AF}" srcOrd="1" destOrd="0" parTransId="{60096D9C-BAC1-47F8-BA81-1A530DDDD07B}" sibTransId="{29324737-F606-4797-8FAB-746377CB51D5}"/>
    <dgm:cxn modelId="{98344C18-8AE9-4917-82F3-90A74BF64F72}" srcId="{73E6E45E-C9BD-457A-8D68-579CE79A0C9D}" destId="{5C951681-23A0-4B92-A811-66ABCC2100A8}" srcOrd="2" destOrd="0" parTransId="{A5CAE885-DE65-48A3-BB78-7AA9E3AF7EC5}" sibTransId="{67D88E7F-86B0-4060-9D8D-0CDA530B0D49}"/>
    <dgm:cxn modelId="{728EE129-7A4D-4379-8759-E90EF3CE14DC}" type="presOf" srcId="{7A275E0C-76DC-4B8D-8000-FDA4932C07B3}" destId="{3D22684C-D3BB-40B5-AB16-310B96D64B74}" srcOrd="0" destOrd="0" presId="urn:microsoft.com/office/officeart/2018/2/layout/IconVerticalSolidList"/>
    <dgm:cxn modelId="{FEFE6762-D729-4A10-BD9C-7E822ED46807}" type="presOf" srcId="{92CD9357-2530-4399-B20A-488A508F059E}" destId="{4950648D-D3D5-4D2E-93B2-338587E47868}" srcOrd="0" destOrd="0" presId="urn:microsoft.com/office/officeart/2018/2/layout/IconVerticalSolidList"/>
    <dgm:cxn modelId="{F88D6549-8BA6-4A8F-9E6E-97B1F1604067}" srcId="{73E6E45E-C9BD-457A-8D68-579CE79A0C9D}" destId="{B535B0AC-4971-4630-9921-0D2A07DAB0A4}" srcOrd="3" destOrd="0" parTransId="{AFE86325-918D-4BF3-8FA3-06CF44DA4D19}" sibTransId="{C6E78B5B-200B-40F1-9E56-A8FAE78A5C73}"/>
    <dgm:cxn modelId="{0F58A453-78C9-4667-97FA-E5685AA1FF9C}" type="presOf" srcId="{5C951681-23A0-4B92-A811-66ABCC2100A8}" destId="{4F8F0BA5-A559-4F8F-B4F4-BC84B684C19F}" srcOrd="0" destOrd="0" presId="urn:microsoft.com/office/officeart/2018/2/layout/IconVerticalSolidList"/>
    <dgm:cxn modelId="{CF756777-6FA9-4557-84A0-FA659B89E6C6}" type="presOf" srcId="{73E6E45E-C9BD-457A-8D68-579CE79A0C9D}" destId="{F2469FFA-DAF0-4136-9768-F6CD1A2D3559}" srcOrd="0" destOrd="0" presId="urn:microsoft.com/office/officeart/2018/2/layout/IconVerticalSolidList"/>
    <dgm:cxn modelId="{46EF6C9B-6677-4FC8-BA98-C3911E3AD848}" srcId="{73E6E45E-C9BD-457A-8D68-579CE79A0C9D}" destId="{B5B879DE-946C-4503-B365-52236280752C}" srcOrd="0" destOrd="0" parTransId="{AB46876D-8FF1-4802-847A-91B508FB8FAD}" sibTransId="{0CB26A4D-6393-4E38-BD13-45716E8D6CED}"/>
    <dgm:cxn modelId="{FCAFCB9F-7668-4C91-A9C0-340D1384D5C9}" srcId="{73E6E45E-C9BD-457A-8D68-579CE79A0C9D}" destId="{7A275E0C-76DC-4B8D-8000-FDA4932C07B3}" srcOrd="4" destOrd="0" parTransId="{66DCF9CB-8BA3-41E3-8CE6-BC34DDA65ADD}" sibTransId="{0555E583-B0DA-46C3-9B38-E73269F531D9}"/>
    <dgm:cxn modelId="{664262B6-FFAF-45CB-8C95-66E6410FA358}" type="presOf" srcId="{B535B0AC-4971-4630-9921-0D2A07DAB0A4}" destId="{5D979C9C-6287-4771-8FFC-39C1D326997A}" srcOrd="0" destOrd="0" presId="urn:microsoft.com/office/officeart/2018/2/layout/IconVerticalSolidList"/>
    <dgm:cxn modelId="{A02F8CCD-3066-4994-B751-42C3341CFDDC}" type="presOf" srcId="{424772EF-6B18-4F05-B32F-278A8317D4AF}" destId="{124F5222-AC75-4601-BE38-56AF5150AAF2}" srcOrd="0" destOrd="0" presId="urn:microsoft.com/office/officeart/2018/2/layout/IconVerticalSolidList"/>
    <dgm:cxn modelId="{923772EE-F044-4769-9B8E-8BB9CD0E28F7}" type="presOf" srcId="{B5B879DE-946C-4503-B365-52236280752C}" destId="{E649E636-8870-43FC-A1BA-FF7D752CFBAF}" srcOrd="0" destOrd="0" presId="urn:microsoft.com/office/officeart/2018/2/layout/IconVerticalSolidList"/>
    <dgm:cxn modelId="{93D4808F-6557-4756-B9EC-79E21C56D22F}" type="presParOf" srcId="{F2469FFA-DAF0-4136-9768-F6CD1A2D3559}" destId="{5CD70C14-EA8E-43F6-A0DF-34F67AAE4A0D}" srcOrd="0" destOrd="0" presId="urn:microsoft.com/office/officeart/2018/2/layout/IconVerticalSolidList"/>
    <dgm:cxn modelId="{AE4EB158-6B27-433B-A035-C16AC90C1397}" type="presParOf" srcId="{5CD70C14-EA8E-43F6-A0DF-34F67AAE4A0D}" destId="{9C6F0DA5-BE1C-4E12-BE21-614562B78E06}" srcOrd="0" destOrd="0" presId="urn:microsoft.com/office/officeart/2018/2/layout/IconVerticalSolidList"/>
    <dgm:cxn modelId="{2F7EEB9A-CB3E-4BFA-9303-9D3BF8DC1074}" type="presParOf" srcId="{5CD70C14-EA8E-43F6-A0DF-34F67AAE4A0D}" destId="{1EC1404A-5836-49ED-A823-54AEB6126CEC}" srcOrd="1" destOrd="0" presId="urn:microsoft.com/office/officeart/2018/2/layout/IconVerticalSolidList"/>
    <dgm:cxn modelId="{298625CE-78F0-42C1-92D6-65B64B0799E8}" type="presParOf" srcId="{5CD70C14-EA8E-43F6-A0DF-34F67AAE4A0D}" destId="{D869EC7B-02E8-4226-B184-484379B814A2}" srcOrd="2" destOrd="0" presId="urn:microsoft.com/office/officeart/2018/2/layout/IconVerticalSolidList"/>
    <dgm:cxn modelId="{225AFB84-622D-47F6-835E-EE5BE1DD53ED}" type="presParOf" srcId="{5CD70C14-EA8E-43F6-A0DF-34F67AAE4A0D}" destId="{E649E636-8870-43FC-A1BA-FF7D752CFBAF}" srcOrd="3" destOrd="0" presId="urn:microsoft.com/office/officeart/2018/2/layout/IconVerticalSolidList"/>
    <dgm:cxn modelId="{9E8123E4-2470-4C9F-B3F1-0498141914A5}" type="presParOf" srcId="{F2469FFA-DAF0-4136-9768-F6CD1A2D3559}" destId="{3965F82F-E3F9-4499-A60A-A3757638105A}" srcOrd="1" destOrd="0" presId="urn:microsoft.com/office/officeart/2018/2/layout/IconVerticalSolidList"/>
    <dgm:cxn modelId="{C9D5749B-15AD-4FBA-B8F0-6AEFD96C333C}" type="presParOf" srcId="{F2469FFA-DAF0-4136-9768-F6CD1A2D3559}" destId="{E9FA10B5-B010-4181-91EE-1D12FFAEDBCB}" srcOrd="2" destOrd="0" presId="urn:microsoft.com/office/officeart/2018/2/layout/IconVerticalSolidList"/>
    <dgm:cxn modelId="{DA6810EC-BE2F-4F0C-A5F4-CEF15245919E}" type="presParOf" srcId="{E9FA10B5-B010-4181-91EE-1D12FFAEDBCB}" destId="{728E8198-4411-4ED6-9558-00C553E9A3EB}" srcOrd="0" destOrd="0" presId="urn:microsoft.com/office/officeart/2018/2/layout/IconVerticalSolidList"/>
    <dgm:cxn modelId="{EE683372-7DF3-43E4-A03F-A4EFC2C4B92A}" type="presParOf" srcId="{E9FA10B5-B010-4181-91EE-1D12FFAEDBCB}" destId="{4C99C399-330B-4022-B68D-2B9ADACB5798}" srcOrd="1" destOrd="0" presId="urn:microsoft.com/office/officeart/2018/2/layout/IconVerticalSolidList"/>
    <dgm:cxn modelId="{3BFDA7B1-6522-436B-81FB-878EBF354F6F}" type="presParOf" srcId="{E9FA10B5-B010-4181-91EE-1D12FFAEDBCB}" destId="{CFE5BA60-7DB8-43A5-9D04-1CF2A6978DED}" srcOrd="2" destOrd="0" presId="urn:microsoft.com/office/officeart/2018/2/layout/IconVerticalSolidList"/>
    <dgm:cxn modelId="{09D3301A-02CE-4DA8-91EB-44307EBD7042}" type="presParOf" srcId="{E9FA10B5-B010-4181-91EE-1D12FFAEDBCB}" destId="{124F5222-AC75-4601-BE38-56AF5150AAF2}" srcOrd="3" destOrd="0" presId="urn:microsoft.com/office/officeart/2018/2/layout/IconVerticalSolidList"/>
    <dgm:cxn modelId="{8489BDB5-7C6B-478D-A284-1F3660BE8FB6}" type="presParOf" srcId="{F2469FFA-DAF0-4136-9768-F6CD1A2D3559}" destId="{3A4B1DDE-0802-46E1-82F4-080ACF532F84}" srcOrd="3" destOrd="0" presId="urn:microsoft.com/office/officeart/2018/2/layout/IconVerticalSolidList"/>
    <dgm:cxn modelId="{7070BE8E-0C89-4EA4-86BD-6FFA9008B685}" type="presParOf" srcId="{F2469FFA-DAF0-4136-9768-F6CD1A2D3559}" destId="{24CF5346-150E-4986-9CD3-405AA8A53C20}" srcOrd="4" destOrd="0" presId="urn:microsoft.com/office/officeart/2018/2/layout/IconVerticalSolidList"/>
    <dgm:cxn modelId="{CFAB98FC-6D69-44DA-963D-48BBEBFA5F97}" type="presParOf" srcId="{24CF5346-150E-4986-9CD3-405AA8A53C20}" destId="{CB3033A7-70DB-448B-A411-D2BB2D8064EA}" srcOrd="0" destOrd="0" presId="urn:microsoft.com/office/officeart/2018/2/layout/IconVerticalSolidList"/>
    <dgm:cxn modelId="{5316CA59-B486-43DE-9127-5CB89D8CB8EA}" type="presParOf" srcId="{24CF5346-150E-4986-9CD3-405AA8A53C20}" destId="{6A38E169-5E96-4FF4-B703-2A11D1AFE48A}" srcOrd="1" destOrd="0" presId="urn:microsoft.com/office/officeart/2018/2/layout/IconVerticalSolidList"/>
    <dgm:cxn modelId="{6AA0D42E-C299-4EFF-B520-1AFE8D670FC4}" type="presParOf" srcId="{24CF5346-150E-4986-9CD3-405AA8A53C20}" destId="{E981968F-2DE3-4D52-AA98-4ED160DEE825}" srcOrd="2" destOrd="0" presId="urn:microsoft.com/office/officeart/2018/2/layout/IconVerticalSolidList"/>
    <dgm:cxn modelId="{2FE963C4-1BD2-4AEB-9BAA-0C2BA9B07C61}" type="presParOf" srcId="{24CF5346-150E-4986-9CD3-405AA8A53C20}" destId="{4F8F0BA5-A559-4F8F-B4F4-BC84B684C19F}" srcOrd="3" destOrd="0" presId="urn:microsoft.com/office/officeart/2018/2/layout/IconVerticalSolidList"/>
    <dgm:cxn modelId="{8DD14226-3BF7-480A-BE60-8C920CBD3C35}" type="presParOf" srcId="{F2469FFA-DAF0-4136-9768-F6CD1A2D3559}" destId="{AB445D84-D78E-47CA-98D4-88B2B0596395}" srcOrd="5" destOrd="0" presId="urn:microsoft.com/office/officeart/2018/2/layout/IconVerticalSolidList"/>
    <dgm:cxn modelId="{262586CB-EA75-4B63-B347-26677A5CAAF3}" type="presParOf" srcId="{F2469FFA-DAF0-4136-9768-F6CD1A2D3559}" destId="{20872393-98E9-423E-90B6-D0DCA56C68E8}" srcOrd="6" destOrd="0" presId="urn:microsoft.com/office/officeart/2018/2/layout/IconVerticalSolidList"/>
    <dgm:cxn modelId="{2E44F7BD-B2FC-4DAC-98EB-29600BBD6994}" type="presParOf" srcId="{20872393-98E9-423E-90B6-D0DCA56C68E8}" destId="{2EECA507-4469-4471-8643-C01100E01576}" srcOrd="0" destOrd="0" presId="urn:microsoft.com/office/officeart/2018/2/layout/IconVerticalSolidList"/>
    <dgm:cxn modelId="{156E4B9E-B19A-4AD9-8857-6060A16300A1}" type="presParOf" srcId="{20872393-98E9-423E-90B6-D0DCA56C68E8}" destId="{CD821EA8-7596-4216-8CAE-AA4C11158A35}" srcOrd="1" destOrd="0" presId="urn:microsoft.com/office/officeart/2018/2/layout/IconVerticalSolidList"/>
    <dgm:cxn modelId="{87B78A2E-E90D-4251-A5F6-5344699E1A45}" type="presParOf" srcId="{20872393-98E9-423E-90B6-D0DCA56C68E8}" destId="{BA28D5A1-47AE-4E82-B2C4-937E2867DA7E}" srcOrd="2" destOrd="0" presId="urn:microsoft.com/office/officeart/2018/2/layout/IconVerticalSolidList"/>
    <dgm:cxn modelId="{C3A002ED-E74F-4DDF-BFBE-C38C3E770CBD}" type="presParOf" srcId="{20872393-98E9-423E-90B6-D0DCA56C68E8}" destId="{5D979C9C-6287-4771-8FFC-39C1D326997A}" srcOrd="3" destOrd="0" presId="urn:microsoft.com/office/officeart/2018/2/layout/IconVerticalSolidList"/>
    <dgm:cxn modelId="{786807D8-7E12-4117-BB12-376688D59741}" type="presParOf" srcId="{F2469FFA-DAF0-4136-9768-F6CD1A2D3559}" destId="{EE805EA1-192E-48C4-9A24-0FC0AB022A2A}" srcOrd="7" destOrd="0" presId="urn:microsoft.com/office/officeart/2018/2/layout/IconVerticalSolidList"/>
    <dgm:cxn modelId="{842A367C-21C9-437C-84A1-3CE1A1D75F13}" type="presParOf" srcId="{F2469FFA-DAF0-4136-9768-F6CD1A2D3559}" destId="{041158FE-EC02-483E-A9DD-2F06699742FC}" srcOrd="8" destOrd="0" presId="urn:microsoft.com/office/officeart/2018/2/layout/IconVerticalSolidList"/>
    <dgm:cxn modelId="{C2A0DAFF-04EB-426B-8C36-3FB0D7532B08}" type="presParOf" srcId="{041158FE-EC02-483E-A9DD-2F06699742FC}" destId="{D8ECA0CF-AEE0-4588-B3D8-F1A0F57A9CFF}" srcOrd="0" destOrd="0" presId="urn:microsoft.com/office/officeart/2018/2/layout/IconVerticalSolidList"/>
    <dgm:cxn modelId="{31D5421F-5FB9-483B-8146-4BC10C35383F}" type="presParOf" srcId="{041158FE-EC02-483E-A9DD-2F06699742FC}" destId="{8750161A-CCFF-4028-BF7C-63E9FB50A86E}" srcOrd="1" destOrd="0" presId="urn:microsoft.com/office/officeart/2018/2/layout/IconVerticalSolidList"/>
    <dgm:cxn modelId="{E0C57E0A-EF2B-40D5-8B34-940D4CBB49D0}" type="presParOf" srcId="{041158FE-EC02-483E-A9DD-2F06699742FC}" destId="{6F5CA135-8B80-45BA-8CBD-FCA442596678}" srcOrd="2" destOrd="0" presId="urn:microsoft.com/office/officeart/2018/2/layout/IconVerticalSolidList"/>
    <dgm:cxn modelId="{55727FD6-1B29-44D4-B97C-2C545A915589}" type="presParOf" srcId="{041158FE-EC02-483E-A9DD-2F06699742FC}" destId="{3D22684C-D3BB-40B5-AB16-310B96D64B74}" srcOrd="3" destOrd="0" presId="urn:microsoft.com/office/officeart/2018/2/layout/IconVerticalSolidList"/>
    <dgm:cxn modelId="{E89E22EA-C5F6-4C9F-B85F-7C3C553BAB48}" type="presParOf" srcId="{F2469FFA-DAF0-4136-9768-F6CD1A2D3559}" destId="{902E82E9-C8F3-4F78-B037-B5113C7BBB9E}" srcOrd="9" destOrd="0" presId="urn:microsoft.com/office/officeart/2018/2/layout/IconVerticalSolidList"/>
    <dgm:cxn modelId="{A0788071-69C8-498E-B2CC-A40BFEE7BFE5}" type="presParOf" srcId="{F2469FFA-DAF0-4136-9768-F6CD1A2D3559}" destId="{85A09DFB-6EF3-4C7C-B457-3CF83FE04B2C}" srcOrd="10" destOrd="0" presId="urn:microsoft.com/office/officeart/2018/2/layout/IconVerticalSolidList"/>
    <dgm:cxn modelId="{A2A018D9-2C8B-4E98-A5D7-F2451A642295}" type="presParOf" srcId="{85A09DFB-6EF3-4C7C-B457-3CF83FE04B2C}" destId="{191F9E3B-2C54-4759-89BA-00BF471CD8A2}" srcOrd="0" destOrd="0" presId="urn:microsoft.com/office/officeart/2018/2/layout/IconVerticalSolidList"/>
    <dgm:cxn modelId="{1BEFC85A-7478-4EB6-99DC-BB4B39AB8D76}" type="presParOf" srcId="{85A09DFB-6EF3-4C7C-B457-3CF83FE04B2C}" destId="{F914CD74-EB3F-4873-AF72-87AE7384DCAB}" srcOrd="1" destOrd="0" presId="urn:microsoft.com/office/officeart/2018/2/layout/IconVerticalSolidList"/>
    <dgm:cxn modelId="{CE2CA681-8E7C-4A10-AC54-CA328B55080B}" type="presParOf" srcId="{85A09DFB-6EF3-4C7C-B457-3CF83FE04B2C}" destId="{6D7C1E3A-9A9F-4512-A2E8-DDFF13A96945}" srcOrd="2" destOrd="0" presId="urn:microsoft.com/office/officeart/2018/2/layout/IconVerticalSolidList"/>
    <dgm:cxn modelId="{20200AB5-A93F-4D6E-9BEB-8CA23264B22E}" type="presParOf" srcId="{85A09DFB-6EF3-4C7C-B457-3CF83FE04B2C}" destId="{4950648D-D3D5-4D2E-93B2-338587E478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8474E3-4728-453D-9EE0-56EDE779030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F6E4101-514F-4901-8528-61D1F7E20CAC}">
      <dgm:prSet/>
      <dgm:spPr/>
      <dgm:t>
        <a:bodyPr/>
        <a:lstStyle/>
        <a:p>
          <a:pPr>
            <a:lnSpc>
              <a:spcPct val="100000"/>
            </a:lnSpc>
          </a:pPr>
          <a:r>
            <a:rPr lang="en-GB" b="1">
              <a:latin typeface="Tw Cen MT" panose="020B0602020104020603" pitchFamily="34" charset="0"/>
            </a:rPr>
            <a:t>Secondary research involves the summary, collation and/or synthesis of existing research. Secondary research is contrasted with primary research in that primary research involves the generation of data, whereas secondary research uses primary research sources as a source of data for analysis.</a:t>
          </a:r>
          <a:endParaRPr lang="en-US" b="1" dirty="0">
            <a:latin typeface="Tw Cen MT" panose="020B0602020104020603" pitchFamily="34" charset="0"/>
          </a:endParaRPr>
        </a:p>
      </dgm:t>
    </dgm:pt>
    <dgm:pt modelId="{4A0060F2-CF8A-4D5E-830F-8878F2E43FAF}" type="parTrans" cxnId="{ACE8E3CB-637C-41AD-99BC-9EEEF9A46E9D}">
      <dgm:prSet/>
      <dgm:spPr/>
      <dgm:t>
        <a:bodyPr/>
        <a:lstStyle/>
        <a:p>
          <a:endParaRPr lang="en-US"/>
        </a:p>
      </dgm:t>
    </dgm:pt>
    <dgm:pt modelId="{F2A1114C-68ED-4699-926F-F0BF4AAB5D48}" type="sibTrans" cxnId="{ACE8E3CB-637C-41AD-99BC-9EEEF9A46E9D}">
      <dgm:prSet/>
      <dgm:spPr/>
      <dgm:t>
        <a:bodyPr/>
        <a:lstStyle/>
        <a:p>
          <a:pPr>
            <a:lnSpc>
              <a:spcPct val="100000"/>
            </a:lnSpc>
          </a:pPr>
          <a:endParaRPr lang="en-US"/>
        </a:p>
      </dgm:t>
    </dgm:pt>
    <dgm:pt modelId="{836EB124-3F8A-4B24-B8A7-4282AC9E3494}">
      <dgm:prSet/>
      <dgm:spPr/>
      <dgm:t>
        <a:bodyPr/>
        <a:lstStyle/>
        <a:p>
          <a:pPr>
            <a:lnSpc>
              <a:spcPct val="100000"/>
            </a:lnSpc>
          </a:pPr>
          <a:r>
            <a:rPr lang="en-GB" b="0" dirty="0">
              <a:latin typeface="Tw Cen MT" panose="020B0602020104020603" pitchFamily="34" charset="0"/>
            </a:rPr>
            <a:t>Secondary research or desk research is a research method that involves using already existing data. ... Secondary research includes research material published in research reports and similar documents. These documents can be made available by public libraries, websites, data obtained from already filled in surveys etc.</a:t>
          </a:r>
          <a:endParaRPr lang="en-US" b="0" dirty="0">
            <a:latin typeface="Tw Cen MT" panose="020B0602020104020603" pitchFamily="34" charset="0"/>
          </a:endParaRPr>
        </a:p>
      </dgm:t>
    </dgm:pt>
    <dgm:pt modelId="{C802C781-DC2E-4E59-BB45-77DB064B873F}" type="parTrans" cxnId="{0CAFCC61-CEB7-4F3C-A971-9BA46B3CD2A8}">
      <dgm:prSet/>
      <dgm:spPr/>
      <dgm:t>
        <a:bodyPr/>
        <a:lstStyle/>
        <a:p>
          <a:endParaRPr lang="en-US"/>
        </a:p>
      </dgm:t>
    </dgm:pt>
    <dgm:pt modelId="{29D2BD69-FADF-401C-A91D-37BABE1A445C}" type="sibTrans" cxnId="{0CAFCC61-CEB7-4F3C-A971-9BA46B3CD2A8}">
      <dgm:prSet/>
      <dgm:spPr/>
      <dgm:t>
        <a:bodyPr/>
        <a:lstStyle/>
        <a:p>
          <a:endParaRPr lang="en-US"/>
        </a:p>
      </dgm:t>
    </dgm:pt>
    <dgm:pt modelId="{83ED4D05-CC43-4C96-8811-4EAF1E27F9E7}" type="pres">
      <dgm:prSet presAssocID="{8A8474E3-4728-453D-9EE0-56EDE7790303}" presName="linear" presStyleCnt="0">
        <dgm:presLayoutVars>
          <dgm:animLvl val="lvl"/>
          <dgm:resizeHandles val="exact"/>
        </dgm:presLayoutVars>
      </dgm:prSet>
      <dgm:spPr/>
    </dgm:pt>
    <dgm:pt modelId="{171C9704-634E-4153-9EE7-A6323EA1A3B9}" type="pres">
      <dgm:prSet presAssocID="{7F6E4101-514F-4901-8528-61D1F7E20CAC}" presName="parentText" presStyleLbl="node1" presStyleIdx="0" presStyleCnt="2">
        <dgm:presLayoutVars>
          <dgm:chMax val="0"/>
          <dgm:bulletEnabled val="1"/>
        </dgm:presLayoutVars>
      </dgm:prSet>
      <dgm:spPr/>
    </dgm:pt>
    <dgm:pt modelId="{F8BCC5F7-9C7E-47F6-BED1-FFD4DF744CD8}" type="pres">
      <dgm:prSet presAssocID="{F2A1114C-68ED-4699-926F-F0BF4AAB5D48}" presName="spacer" presStyleCnt="0"/>
      <dgm:spPr/>
    </dgm:pt>
    <dgm:pt modelId="{58AFEE2A-EC9D-4040-A9B0-E211B9E4D592}" type="pres">
      <dgm:prSet presAssocID="{836EB124-3F8A-4B24-B8A7-4282AC9E3494}" presName="parentText" presStyleLbl="node1" presStyleIdx="1" presStyleCnt="2">
        <dgm:presLayoutVars>
          <dgm:chMax val="0"/>
          <dgm:bulletEnabled val="1"/>
        </dgm:presLayoutVars>
      </dgm:prSet>
      <dgm:spPr/>
    </dgm:pt>
  </dgm:ptLst>
  <dgm:cxnLst>
    <dgm:cxn modelId="{92179F0F-1CB7-4DEA-A4A6-962EFB328BE2}" type="presOf" srcId="{7F6E4101-514F-4901-8528-61D1F7E20CAC}" destId="{171C9704-634E-4153-9EE7-A6323EA1A3B9}" srcOrd="0" destOrd="0" presId="urn:microsoft.com/office/officeart/2005/8/layout/vList2"/>
    <dgm:cxn modelId="{0CAFCC61-CEB7-4F3C-A971-9BA46B3CD2A8}" srcId="{8A8474E3-4728-453D-9EE0-56EDE7790303}" destId="{836EB124-3F8A-4B24-B8A7-4282AC9E3494}" srcOrd="1" destOrd="0" parTransId="{C802C781-DC2E-4E59-BB45-77DB064B873F}" sibTransId="{29D2BD69-FADF-401C-A91D-37BABE1A445C}"/>
    <dgm:cxn modelId="{5E8FFF8C-7B26-4ADA-860E-FBEDDD1CA508}" type="presOf" srcId="{8A8474E3-4728-453D-9EE0-56EDE7790303}" destId="{83ED4D05-CC43-4C96-8811-4EAF1E27F9E7}" srcOrd="0" destOrd="0" presId="urn:microsoft.com/office/officeart/2005/8/layout/vList2"/>
    <dgm:cxn modelId="{7E97199A-72B6-4CAB-9C83-F54FC0E1AC4F}" type="presOf" srcId="{836EB124-3F8A-4B24-B8A7-4282AC9E3494}" destId="{58AFEE2A-EC9D-4040-A9B0-E211B9E4D592}" srcOrd="0" destOrd="0" presId="urn:microsoft.com/office/officeart/2005/8/layout/vList2"/>
    <dgm:cxn modelId="{ACE8E3CB-637C-41AD-99BC-9EEEF9A46E9D}" srcId="{8A8474E3-4728-453D-9EE0-56EDE7790303}" destId="{7F6E4101-514F-4901-8528-61D1F7E20CAC}" srcOrd="0" destOrd="0" parTransId="{4A0060F2-CF8A-4D5E-830F-8878F2E43FAF}" sibTransId="{F2A1114C-68ED-4699-926F-F0BF4AAB5D48}"/>
    <dgm:cxn modelId="{F04320BD-32DD-4B01-974F-5762E341D068}" type="presParOf" srcId="{83ED4D05-CC43-4C96-8811-4EAF1E27F9E7}" destId="{171C9704-634E-4153-9EE7-A6323EA1A3B9}" srcOrd="0" destOrd="0" presId="urn:microsoft.com/office/officeart/2005/8/layout/vList2"/>
    <dgm:cxn modelId="{CF11F726-4FCE-446C-8238-F93AA76629D2}" type="presParOf" srcId="{83ED4D05-CC43-4C96-8811-4EAF1E27F9E7}" destId="{F8BCC5F7-9C7E-47F6-BED1-FFD4DF744CD8}" srcOrd="1" destOrd="0" presId="urn:microsoft.com/office/officeart/2005/8/layout/vList2"/>
    <dgm:cxn modelId="{FF23DAB9-4E5D-4107-BFBD-98A2AF684DF8}" type="presParOf" srcId="{83ED4D05-CC43-4C96-8811-4EAF1E27F9E7}" destId="{58AFEE2A-EC9D-4040-A9B0-E211B9E4D59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8DB777-28FD-434D-A532-445EABFD72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2AFBE1-4476-4354-AA2A-4AEC5D291810}">
      <dgm:prSet custT="1"/>
      <dgm:spPr/>
      <dgm:t>
        <a:bodyPr/>
        <a:lstStyle/>
        <a:p>
          <a:r>
            <a:rPr lang="en-GB" sz="2800" b="1" dirty="0">
              <a:solidFill>
                <a:schemeClr val="tx1"/>
              </a:solidFill>
              <a:latin typeface="Tw Cen MT" panose="020B0602020104020603" pitchFamily="34" charset="0"/>
            </a:rPr>
            <a:t>Research produces is descriptive data that the researcher must then interpret using rigorous and systematic methods of transcribing, coding, and analysis of trends and themes.</a:t>
          </a:r>
          <a:endParaRPr lang="en-US" sz="2800" b="1" dirty="0">
            <a:solidFill>
              <a:schemeClr val="tx1"/>
            </a:solidFill>
            <a:latin typeface="Tw Cen MT" panose="020B0602020104020603" pitchFamily="34" charset="0"/>
          </a:endParaRPr>
        </a:p>
      </dgm:t>
    </dgm:pt>
    <dgm:pt modelId="{79AA3B72-856D-493F-ACE7-860B30347831}" type="parTrans" cxnId="{DD46243D-12BF-4B6A-B6B9-EE0B4F336A18}">
      <dgm:prSet/>
      <dgm:spPr/>
      <dgm:t>
        <a:bodyPr/>
        <a:lstStyle/>
        <a:p>
          <a:endParaRPr lang="en-US"/>
        </a:p>
      </dgm:t>
    </dgm:pt>
    <dgm:pt modelId="{333906E5-485F-46AE-AC5F-80F4F197670E}" type="sibTrans" cxnId="{DD46243D-12BF-4B6A-B6B9-EE0B4F336A18}">
      <dgm:prSet/>
      <dgm:spPr/>
      <dgm:t>
        <a:bodyPr/>
        <a:lstStyle/>
        <a:p>
          <a:endParaRPr lang="en-US"/>
        </a:p>
      </dgm:t>
    </dgm:pt>
    <dgm:pt modelId="{74888F67-10BC-4BF4-8A73-D1D92FD03B01}">
      <dgm:prSet custT="1"/>
      <dgm:spPr/>
      <dgm:t>
        <a:bodyPr/>
        <a:lstStyle/>
        <a:p>
          <a:r>
            <a:rPr lang="en-GB" sz="2400" b="1" dirty="0">
              <a:solidFill>
                <a:schemeClr val="tx1"/>
              </a:solidFill>
              <a:latin typeface="Tw Cen MT" panose="020B0602020104020603" pitchFamily="34" charset="0"/>
            </a:rPr>
            <a:t>Most qualitative studies are small scale, focusing on a single or small number of cases, and they provide depth and contextualised detail. Qualitative research is not a single method but includes a range of designs such as interviews, direct observation, analysis of texts/documents or of audio/video recorded speech or behaviour.</a:t>
          </a:r>
          <a:endParaRPr lang="en-US" sz="2400" b="1" dirty="0">
            <a:solidFill>
              <a:schemeClr val="tx1"/>
            </a:solidFill>
            <a:latin typeface="Tw Cen MT" panose="020B0602020104020603" pitchFamily="34" charset="0"/>
          </a:endParaRPr>
        </a:p>
      </dgm:t>
    </dgm:pt>
    <dgm:pt modelId="{E3FF2C68-1CDC-4FAA-A593-21FC1D55FA80}" type="parTrans" cxnId="{D01C8647-6D0F-4CAE-9C34-5F3939F722EF}">
      <dgm:prSet/>
      <dgm:spPr/>
      <dgm:t>
        <a:bodyPr/>
        <a:lstStyle/>
        <a:p>
          <a:endParaRPr lang="en-US"/>
        </a:p>
      </dgm:t>
    </dgm:pt>
    <dgm:pt modelId="{2220C0A8-DDEC-48A9-86B3-85B25DE9DF48}" type="sibTrans" cxnId="{D01C8647-6D0F-4CAE-9C34-5F3939F722EF}">
      <dgm:prSet/>
      <dgm:spPr/>
      <dgm:t>
        <a:bodyPr/>
        <a:lstStyle/>
        <a:p>
          <a:endParaRPr lang="en-US"/>
        </a:p>
      </dgm:t>
    </dgm:pt>
    <dgm:pt modelId="{B5DD48AE-91D9-4B67-9963-F1C434A1EDE2}" type="pres">
      <dgm:prSet presAssocID="{278DB777-28FD-434D-A532-445EABFD72F5}" presName="root" presStyleCnt="0">
        <dgm:presLayoutVars>
          <dgm:dir/>
          <dgm:resizeHandles val="exact"/>
        </dgm:presLayoutVars>
      </dgm:prSet>
      <dgm:spPr/>
    </dgm:pt>
    <dgm:pt modelId="{D7DA90BF-04F3-4871-A9CF-4F78DBC8E509}" type="pres">
      <dgm:prSet presAssocID="{F92AFBE1-4476-4354-AA2A-4AEC5D291810}" presName="compNode" presStyleCnt="0"/>
      <dgm:spPr/>
    </dgm:pt>
    <dgm:pt modelId="{36A8D208-F096-4143-B5D7-C2F05292BCE6}" type="pres">
      <dgm:prSet presAssocID="{F92AFBE1-4476-4354-AA2A-4AEC5D291810}" presName="bgRect" presStyleLbl="bgShp" presStyleIdx="0" presStyleCnt="2"/>
      <dgm:spPr/>
    </dgm:pt>
    <dgm:pt modelId="{61E3F9C3-DE2B-49C1-BDBE-A03681798824}" type="pres">
      <dgm:prSet presAssocID="{F92AFBE1-4476-4354-AA2A-4AEC5D2918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62A521B-A7CB-4B23-A5A8-FB7E75985A1F}" type="pres">
      <dgm:prSet presAssocID="{F92AFBE1-4476-4354-AA2A-4AEC5D291810}" presName="spaceRect" presStyleCnt="0"/>
      <dgm:spPr/>
    </dgm:pt>
    <dgm:pt modelId="{42E25151-4CFD-432A-B708-54DE6BFA6435}" type="pres">
      <dgm:prSet presAssocID="{F92AFBE1-4476-4354-AA2A-4AEC5D291810}" presName="parTx" presStyleLbl="revTx" presStyleIdx="0" presStyleCnt="2">
        <dgm:presLayoutVars>
          <dgm:chMax val="0"/>
          <dgm:chPref val="0"/>
        </dgm:presLayoutVars>
      </dgm:prSet>
      <dgm:spPr/>
    </dgm:pt>
    <dgm:pt modelId="{A980D08B-C637-4E8C-B6AA-198CE43A812E}" type="pres">
      <dgm:prSet presAssocID="{333906E5-485F-46AE-AC5F-80F4F197670E}" presName="sibTrans" presStyleCnt="0"/>
      <dgm:spPr/>
    </dgm:pt>
    <dgm:pt modelId="{CC78B35C-E8A4-4EC8-A68B-265E7818F060}" type="pres">
      <dgm:prSet presAssocID="{74888F67-10BC-4BF4-8A73-D1D92FD03B01}" presName="compNode" presStyleCnt="0"/>
      <dgm:spPr/>
    </dgm:pt>
    <dgm:pt modelId="{37D03BB5-785B-403A-B927-9DC29598D244}" type="pres">
      <dgm:prSet presAssocID="{74888F67-10BC-4BF4-8A73-D1D92FD03B01}" presName="bgRect" presStyleLbl="bgShp" presStyleIdx="1" presStyleCnt="2"/>
      <dgm:spPr/>
    </dgm:pt>
    <dgm:pt modelId="{3FB82D1E-8E6E-4203-BBC4-4CB068C7FA22}" type="pres">
      <dgm:prSet presAssocID="{74888F67-10BC-4BF4-8A73-D1D92FD03B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9649C2CC-7486-4657-BBCF-B8B783C1E749}" type="pres">
      <dgm:prSet presAssocID="{74888F67-10BC-4BF4-8A73-D1D92FD03B01}" presName="spaceRect" presStyleCnt="0"/>
      <dgm:spPr/>
    </dgm:pt>
    <dgm:pt modelId="{F6D5FD49-8A78-4445-BE46-063E77602516}" type="pres">
      <dgm:prSet presAssocID="{74888F67-10BC-4BF4-8A73-D1D92FD03B01}" presName="parTx" presStyleLbl="revTx" presStyleIdx="1" presStyleCnt="2" custScaleX="107070" custScaleY="116361">
        <dgm:presLayoutVars>
          <dgm:chMax val="0"/>
          <dgm:chPref val="0"/>
        </dgm:presLayoutVars>
      </dgm:prSet>
      <dgm:spPr/>
    </dgm:pt>
  </dgm:ptLst>
  <dgm:cxnLst>
    <dgm:cxn modelId="{2BDC1F33-19B5-4E88-8268-69A5EBAAE9D5}" type="presOf" srcId="{278DB777-28FD-434D-A532-445EABFD72F5}" destId="{B5DD48AE-91D9-4B67-9963-F1C434A1EDE2}" srcOrd="0" destOrd="0" presId="urn:microsoft.com/office/officeart/2018/2/layout/IconVerticalSolidList"/>
    <dgm:cxn modelId="{DD46243D-12BF-4B6A-B6B9-EE0B4F336A18}" srcId="{278DB777-28FD-434D-A532-445EABFD72F5}" destId="{F92AFBE1-4476-4354-AA2A-4AEC5D291810}" srcOrd="0" destOrd="0" parTransId="{79AA3B72-856D-493F-ACE7-860B30347831}" sibTransId="{333906E5-485F-46AE-AC5F-80F4F197670E}"/>
    <dgm:cxn modelId="{D01C8647-6D0F-4CAE-9C34-5F3939F722EF}" srcId="{278DB777-28FD-434D-A532-445EABFD72F5}" destId="{74888F67-10BC-4BF4-8A73-D1D92FD03B01}" srcOrd="1" destOrd="0" parTransId="{E3FF2C68-1CDC-4FAA-A593-21FC1D55FA80}" sibTransId="{2220C0A8-DDEC-48A9-86B3-85B25DE9DF48}"/>
    <dgm:cxn modelId="{4141C3CD-2542-4FB0-B75C-6A48C21F0176}" type="presOf" srcId="{74888F67-10BC-4BF4-8A73-D1D92FD03B01}" destId="{F6D5FD49-8A78-4445-BE46-063E77602516}" srcOrd="0" destOrd="0" presId="urn:microsoft.com/office/officeart/2018/2/layout/IconVerticalSolidList"/>
    <dgm:cxn modelId="{2E5054EB-5E52-48FA-B812-9FCB8A08FC54}" type="presOf" srcId="{F92AFBE1-4476-4354-AA2A-4AEC5D291810}" destId="{42E25151-4CFD-432A-B708-54DE6BFA6435}" srcOrd="0" destOrd="0" presId="urn:microsoft.com/office/officeart/2018/2/layout/IconVerticalSolidList"/>
    <dgm:cxn modelId="{A556C1EA-FC0A-4DE3-A2D8-F76CC34BD48B}" type="presParOf" srcId="{B5DD48AE-91D9-4B67-9963-F1C434A1EDE2}" destId="{D7DA90BF-04F3-4871-A9CF-4F78DBC8E509}" srcOrd="0" destOrd="0" presId="urn:microsoft.com/office/officeart/2018/2/layout/IconVerticalSolidList"/>
    <dgm:cxn modelId="{3DEC1094-FE40-4916-8573-EF22B91C04DF}" type="presParOf" srcId="{D7DA90BF-04F3-4871-A9CF-4F78DBC8E509}" destId="{36A8D208-F096-4143-B5D7-C2F05292BCE6}" srcOrd="0" destOrd="0" presId="urn:microsoft.com/office/officeart/2018/2/layout/IconVerticalSolidList"/>
    <dgm:cxn modelId="{796E3EA3-0B41-433C-B775-1B9BE2123E94}" type="presParOf" srcId="{D7DA90BF-04F3-4871-A9CF-4F78DBC8E509}" destId="{61E3F9C3-DE2B-49C1-BDBE-A03681798824}" srcOrd="1" destOrd="0" presId="urn:microsoft.com/office/officeart/2018/2/layout/IconVerticalSolidList"/>
    <dgm:cxn modelId="{11B2AC42-7247-49B4-91BF-DBCEF61B6F7F}" type="presParOf" srcId="{D7DA90BF-04F3-4871-A9CF-4F78DBC8E509}" destId="{562A521B-A7CB-4B23-A5A8-FB7E75985A1F}" srcOrd="2" destOrd="0" presId="urn:microsoft.com/office/officeart/2018/2/layout/IconVerticalSolidList"/>
    <dgm:cxn modelId="{40D54173-F753-4807-8C6D-3532DF00177B}" type="presParOf" srcId="{D7DA90BF-04F3-4871-A9CF-4F78DBC8E509}" destId="{42E25151-4CFD-432A-B708-54DE6BFA6435}" srcOrd="3" destOrd="0" presId="urn:microsoft.com/office/officeart/2018/2/layout/IconVerticalSolidList"/>
    <dgm:cxn modelId="{A4DC2E53-A7CF-47ED-BB85-BE9DFD96C615}" type="presParOf" srcId="{B5DD48AE-91D9-4B67-9963-F1C434A1EDE2}" destId="{A980D08B-C637-4E8C-B6AA-198CE43A812E}" srcOrd="1" destOrd="0" presId="urn:microsoft.com/office/officeart/2018/2/layout/IconVerticalSolidList"/>
    <dgm:cxn modelId="{0A5A6732-2A68-41C3-B463-B117A1331D00}" type="presParOf" srcId="{B5DD48AE-91D9-4B67-9963-F1C434A1EDE2}" destId="{CC78B35C-E8A4-4EC8-A68B-265E7818F060}" srcOrd="2" destOrd="0" presId="urn:microsoft.com/office/officeart/2018/2/layout/IconVerticalSolidList"/>
    <dgm:cxn modelId="{8040A0CF-13A5-4E61-B632-68C85A1828C6}" type="presParOf" srcId="{CC78B35C-E8A4-4EC8-A68B-265E7818F060}" destId="{37D03BB5-785B-403A-B927-9DC29598D244}" srcOrd="0" destOrd="0" presId="urn:microsoft.com/office/officeart/2018/2/layout/IconVerticalSolidList"/>
    <dgm:cxn modelId="{01A0BB56-9F71-4846-8FE2-6EB73B8D6451}" type="presParOf" srcId="{CC78B35C-E8A4-4EC8-A68B-265E7818F060}" destId="{3FB82D1E-8E6E-4203-BBC4-4CB068C7FA22}" srcOrd="1" destOrd="0" presId="urn:microsoft.com/office/officeart/2018/2/layout/IconVerticalSolidList"/>
    <dgm:cxn modelId="{12A75FCF-AA2D-40ED-BBE9-4B54F60D9EC1}" type="presParOf" srcId="{CC78B35C-E8A4-4EC8-A68B-265E7818F060}" destId="{9649C2CC-7486-4657-BBCF-B8B783C1E749}" srcOrd="2" destOrd="0" presId="urn:microsoft.com/office/officeart/2018/2/layout/IconVerticalSolidList"/>
    <dgm:cxn modelId="{EF8C19F7-457E-4363-8B2D-90D10F635FA9}" type="presParOf" srcId="{CC78B35C-E8A4-4EC8-A68B-265E7818F060}" destId="{F6D5FD49-8A78-4445-BE46-063E776025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E79324-7073-4222-B0C2-6E61B195CDC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7453A7E-76BB-41EF-B387-FA6180E4BDC9}">
      <dgm:prSet/>
      <dgm:spPr/>
      <dgm:t>
        <a:bodyPr/>
        <a:lstStyle/>
        <a:p>
          <a:r>
            <a:rPr lang="en-GB" b="1"/>
            <a:t>Qualitative research</a:t>
          </a:r>
          <a:r>
            <a:rPr lang="en-GB"/>
            <a:t> is a type of social science </a:t>
          </a:r>
          <a:r>
            <a:rPr lang="en-GB" b="1"/>
            <a:t>research</a:t>
          </a:r>
          <a:r>
            <a:rPr lang="en-GB"/>
            <a:t> that collects and works with non-numerical data and that seeks to interpret </a:t>
          </a:r>
          <a:r>
            <a:rPr lang="en-GB" b="1"/>
            <a:t>meaning</a:t>
          </a:r>
          <a:r>
            <a:rPr lang="en-GB"/>
            <a:t> from these data that help us understand social life through the </a:t>
          </a:r>
          <a:r>
            <a:rPr lang="en-GB" b="1"/>
            <a:t>study</a:t>
          </a:r>
          <a:r>
            <a:rPr lang="en-GB"/>
            <a:t> of targeted populations or places.</a:t>
          </a:r>
          <a:endParaRPr lang="en-US"/>
        </a:p>
      </dgm:t>
    </dgm:pt>
    <dgm:pt modelId="{1C8F3A49-ACCD-46E8-955A-9DAA57112634}" type="parTrans" cxnId="{1EF4CFF8-A7DE-487C-9CF0-6DCAA280AFAF}">
      <dgm:prSet/>
      <dgm:spPr/>
      <dgm:t>
        <a:bodyPr/>
        <a:lstStyle/>
        <a:p>
          <a:endParaRPr lang="en-US"/>
        </a:p>
      </dgm:t>
    </dgm:pt>
    <dgm:pt modelId="{DB0E751C-2FB7-4927-83EF-F3230D79E1B3}" type="sibTrans" cxnId="{1EF4CFF8-A7DE-487C-9CF0-6DCAA280AFAF}">
      <dgm:prSet/>
      <dgm:spPr/>
      <dgm:t>
        <a:bodyPr/>
        <a:lstStyle/>
        <a:p>
          <a:endParaRPr lang="en-US"/>
        </a:p>
      </dgm:t>
    </dgm:pt>
    <dgm:pt modelId="{7EC7850A-1B33-424E-BB7B-86BF5D6BFA72}">
      <dgm:prSet/>
      <dgm:spPr/>
      <dgm:t>
        <a:bodyPr/>
        <a:lstStyle/>
        <a:p>
          <a:r>
            <a:rPr lang="en-GB" dirty="0"/>
            <a:t>Choice of method is often determined by a particular theoretical perspective, such as phenomenology which provides a framework for the research </a:t>
          </a:r>
          <a:r>
            <a:rPr lang="en-GB" b="1" dirty="0"/>
            <a:t>(Meyer, 2000).</a:t>
          </a:r>
          <a:endParaRPr lang="en-US" dirty="0"/>
        </a:p>
      </dgm:t>
    </dgm:pt>
    <dgm:pt modelId="{ECB11264-AC3F-4D96-9E8C-67402B32A3DA}" type="parTrans" cxnId="{773D01BC-0CF1-4FCE-8E6A-3FEDF8363624}">
      <dgm:prSet/>
      <dgm:spPr/>
      <dgm:t>
        <a:bodyPr/>
        <a:lstStyle/>
        <a:p>
          <a:endParaRPr lang="en-US"/>
        </a:p>
      </dgm:t>
    </dgm:pt>
    <dgm:pt modelId="{F540995B-7047-451E-B074-B1B37B78AC5D}" type="sibTrans" cxnId="{773D01BC-0CF1-4FCE-8E6A-3FEDF8363624}">
      <dgm:prSet/>
      <dgm:spPr/>
      <dgm:t>
        <a:bodyPr/>
        <a:lstStyle/>
        <a:p>
          <a:endParaRPr lang="en-US"/>
        </a:p>
      </dgm:t>
    </dgm:pt>
    <dgm:pt modelId="{FE5CB46B-ACC9-4237-AE03-4CD722DA49A9}" type="pres">
      <dgm:prSet presAssocID="{14E79324-7073-4222-B0C2-6E61B195CDCD}" presName="linear" presStyleCnt="0">
        <dgm:presLayoutVars>
          <dgm:animLvl val="lvl"/>
          <dgm:resizeHandles val="exact"/>
        </dgm:presLayoutVars>
      </dgm:prSet>
      <dgm:spPr/>
    </dgm:pt>
    <dgm:pt modelId="{94B54E37-0802-4546-B4EF-FC5138BD8BD9}" type="pres">
      <dgm:prSet presAssocID="{37453A7E-76BB-41EF-B387-FA6180E4BDC9}" presName="parentText" presStyleLbl="node1" presStyleIdx="0" presStyleCnt="2">
        <dgm:presLayoutVars>
          <dgm:chMax val="0"/>
          <dgm:bulletEnabled val="1"/>
        </dgm:presLayoutVars>
      </dgm:prSet>
      <dgm:spPr/>
    </dgm:pt>
    <dgm:pt modelId="{80489D48-CDE7-4EBF-82DA-ABB886EF580F}" type="pres">
      <dgm:prSet presAssocID="{DB0E751C-2FB7-4927-83EF-F3230D79E1B3}" presName="spacer" presStyleCnt="0"/>
      <dgm:spPr/>
    </dgm:pt>
    <dgm:pt modelId="{1A1CE13C-3C4C-4692-A327-0A572B9164AB}" type="pres">
      <dgm:prSet presAssocID="{7EC7850A-1B33-424E-BB7B-86BF5D6BFA72}" presName="parentText" presStyleLbl="node1" presStyleIdx="1" presStyleCnt="2">
        <dgm:presLayoutVars>
          <dgm:chMax val="0"/>
          <dgm:bulletEnabled val="1"/>
        </dgm:presLayoutVars>
      </dgm:prSet>
      <dgm:spPr/>
    </dgm:pt>
  </dgm:ptLst>
  <dgm:cxnLst>
    <dgm:cxn modelId="{EFE26DA2-1CC1-46BC-B034-56E09CB63B88}" type="presOf" srcId="{37453A7E-76BB-41EF-B387-FA6180E4BDC9}" destId="{94B54E37-0802-4546-B4EF-FC5138BD8BD9}" srcOrd="0" destOrd="0" presId="urn:microsoft.com/office/officeart/2005/8/layout/vList2"/>
    <dgm:cxn modelId="{10C7EFA5-2254-48E7-8429-C8720F0BE0DB}" type="presOf" srcId="{7EC7850A-1B33-424E-BB7B-86BF5D6BFA72}" destId="{1A1CE13C-3C4C-4692-A327-0A572B9164AB}" srcOrd="0" destOrd="0" presId="urn:microsoft.com/office/officeart/2005/8/layout/vList2"/>
    <dgm:cxn modelId="{773D01BC-0CF1-4FCE-8E6A-3FEDF8363624}" srcId="{14E79324-7073-4222-B0C2-6E61B195CDCD}" destId="{7EC7850A-1B33-424E-BB7B-86BF5D6BFA72}" srcOrd="1" destOrd="0" parTransId="{ECB11264-AC3F-4D96-9E8C-67402B32A3DA}" sibTransId="{F540995B-7047-451E-B074-B1B37B78AC5D}"/>
    <dgm:cxn modelId="{C25740ED-F3EB-4434-A218-1D070050F381}" type="presOf" srcId="{14E79324-7073-4222-B0C2-6E61B195CDCD}" destId="{FE5CB46B-ACC9-4237-AE03-4CD722DA49A9}" srcOrd="0" destOrd="0" presId="urn:microsoft.com/office/officeart/2005/8/layout/vList2"/>
    <dgm:cxn modelId="{1EF4CFF8-A7DE-487C-9CF0-6DCAA280AFAF}" srcId="{14E79324-7073-4222-B0C2-6E61B195CDCD}" destId="{37453A7E-76BB-41EF-B387-FA6180E4BDC9}" srcOrd="0" destOrd="0" parTransId="{1C8F3A49-ACCD-46E8-955A-9DAA57112634}" sibTransId="{DB0E751C-2FB7-4927-83EF-F3230D79E1B3}"/>
    <dgm:cxn modelId="{5ADF96A1-8A17-4433-AF03-ACEC0E86733B}" type="presParOf" srcId="{FE5CB46B-ACC9-4237-AE03-4CD722DA49A9}" destId="{94B54E37-0802-4546-B4EF-FC5138BD8BD9}" srcOrd="0" destOrd="0" presId="urn:microsoft.com/office/officeart/2005/8/layout/vList2"/>
    <dgm:cxn modelId="{BFD58E26-1A1B-4BFC-BC6F-C99B8BAAE653}" type="presParOf" srcId="{FE5CB46B-ACC9-4237-AE03-4CD722DA49A9}" destId="{80489D48-CDE7-4EBF-82DA-ABB886EF580F}" srcOrd="1" destOrd="0" presId="urn:microsoft.com/office/officeart/2005/8/layout/vList2"/>
    <dgm:cxn modelId="{C5A7742C-08D7-4A7D-9DCC-8C3EB3A85263}" type="presParOf" srcId="{FE5CB46B-ACC9-4237-AE03-4CD722DA49A9}" destId="{1A1CE13C-3C4C-4692-A327-0A572B9164A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D2D842-4D3E-4DCA-B5FD-F8B63C8F902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9E727AA-CF53-4265-8AE3-0B93A7115884}">
      <dgm:prSet/>
      <dgm:spPr/>
      <dgm:t>
        <a:bodyPr/>
        <a:lstStyle/>
        <a:p>
          <a:pPr>
            <a:lnSpc>
              <a:spcPct val="100000"/>
            </a:lnSpc>
            <a:defRPr b="1"/>
          </a:pPr>
          <a:r>
            <a:rPr lang="en-US"/>
            <a:t>Secondary research</a:t>
          </a:r>
        </a:p>
      </dgm:t>
    </dgm:pt>
    <dgm:pt modelId="{172A0064-1DD8-4076-8476-0A7F9BC0D234}" type="parTrans" cxnId="{DD45FFAD-3AB4-49D5-B3AC-24F050367885}">
      <dgm:prSet/>
      <dgm:spPr/>
      <dgm:t>
        <a:bodyPr/>
        <a:lstStyle/>
        <a:p>
          <a:endParaRPr lang="en-US"/>
        </a:p>
      </dgm:t>
    </dgm:pt>
    <dgm:pt modelId="{3492CBE0-2044-493E-A499-7F0F9B8A32CC}" type="sibTrans" cxnId="{DD45FFAD-3AB4-49D5-B3AC-24F050367885}">
      <dgm:prSet/>
      <dgm:spPr/>
      <dgm:t>
        <a:bodyPr/>
        <a:lstStyle/>
        <a:p>
          <a:endParaRPr lang="en-US"/>
        </a:p>
      </dgm:t>
    </dgm:pt>
    <dgm:pt modelId="{CE886278-446E-4303-A5C0-9EEA3368AB23}">
      <dgm:prSet/>
      <dgm:spPr/>
      <dgm:t>
        <a:bodyPr/>
        <a:lstStyle/>
        <a:p>
          <a:r>
            <a:rPr lang="en-US">
              <a:latin typeface="Tw Cen MT" panose="020B0602020104020603" pitchFamily="34" charset="0"/>
            </a:rPr>
            <a:t>Books, newspapers, magazines and websites</a:t>
          </a:r>
        </a:p>
      </dgm:t>
    </dgm:pt>
    <dgm:pt modelId="{FD91963D-C7AD-4180-A6E0-51899C01E3DB}" type="parTrans" cxnId="{5DD607E2-582A-4267-AA4D-FC1BE3F13113}">
      <dgm:prSet/>
      <dgm:spPr/>
      <dgm:t>
        <a:bodyPr/>
        <a:lstStyle/>
        <a:p>
          <a:endParaRPr lang="en-US"/>
        </a:p>
      </dgm:t>
    </dgm:pt>
    <dgm:pt modelId="{E4E42D99-1AE4-46D4-A9C6-8AB04281DAC1}" type="sibTrans" cxnId="{5DD607E2-582A-4267-AA4D-FC1BE3F13113}">
      <dgm:prSet/>
      <dgm:spPr/>
      <dgm:t>
        <a:bodyPr/>
        <a:lstStyle/>
        <a:p>
          <a:endParaRPr lang="en-US"/>
        </a:p>
      </dgm:t>
    </dgm:pt>
    <dgm:pt modelId="{9C229D1C-0C53-4266-9B68-2B0418E912D4}">
      <dgm:prSet/>
      <dgm:spPr/>
      <dgm:t>
        <a:bodyPr/>
        <a:lstStyle/>
        <a:p>
          <a:r>
            <a:rPr lang="en-US">
              <a:latin typeface="Tw Cen MT" panose="020B0602020104020603" pitchFamily="34" charset="0"/>
            </a:rPr>
            <a:t>Articles published in journals and other</a:t>
          </a:r>
        </a:p>
      </dgm:t>
    </dgm:pt>
    <dgm:pt modelId="{46C2CD8D-D5F3-4B6D-83CF-9962057758BD}" type="parTrans" cxnId="{BD6B938D-7701-414E-9C4A-937013ABBA18}">
      <dgm:prSet/>
      <dgm:spPr/>
      <dgm:t>
        <a:bodyPr/>
        <a:lstStyle/>
        <a:p>
          <a:endParaRPr lang="en-US"/>
        </a:p>
      </dgm:t>
    </dgm:pt>
    <dgm:pt modelId="{8F436323-43F5-427F-A397-08234A18AC62}" type="sibTrans" cxnId="{BD6B938D-7701-414E-9C4A-937013ABBA18}">
      <dgm:prSet/>
      <dgm:spPr/>
      <dgm:t>
        <a:bodyPr/>
        <a:lstStyle/>
        <a:p>
          <a:endParaRPr lang="en-US"/>
        </a:p>
      </dgm:t>
    </dgm:pt>
    <dgm:pt modelId="{3707BA79-16D6-4241-A218-19C887AF5609}">
      <dgm:prSet/>
      <dgm:spPr/>
      <dgm:t>
        <a:bodyPr/>
        <a:lstStyle/>
        <a:p>
          <a:pPr>
            <a:lnSpc>
              <a:spcPct val="100000"/>
            </a:lnSpc>
            <a:defRPr b="1"/>
          </a:pPr>
          <a:r>
            <a:rPr lang="en-US" dirty="0"/>
            <a:t>Professional publications</a:t>
          </a:r>
        </a:p>
      </dgm:t>
    </dgm:pt>
    <dgm:pt modelId="{2F608BB4-87E9-407F-866E-CCEC0A8CC253}" type="parTrans" cxnId="{36EFFBAB-865D-40EE-9767-E67DD23F3379}">
      <dgm:prSet/>
      <dgm:spPr/>
      <dgm:t>
        <a:bodyPr/>
        <a:lstStyle/>
        <a:p>
          <a:endParaRPr lang="en-US"/>
        </a:p>
      </dgm:t>
    </dgm:pt>
    <dgm:pt modelId="{AED0BD26-77D9-40DD-94F6-C7560B4F0C5D}" type="sibTrans" cxnId="{36EFFBAB-865D-40EE-9767-E67DD23F3379}">
      <dgm:prSet/>
      <dgm:spPr/>
      <dgm:t>
        <a:bodyPr/>
        <a:lstStyle/>
        <a:p>
          <a:endParaRPr lang="en-US"/>
        </a:p>
      </dgm:t>
    </dgm:pt>
    <dgm:pt modelId="{F9330980-8D24-4919-82D3-F2A590E10572}">
      <dgm:prSet/>
      <dgm:spPr/>
      <dgm:t>
        <a:bodyPr/>
        <a:lstStyle/>
        <a:p>
          <a:endParaRPr lang="en-US">
            <a:latin typeface="Tw Cen MT" panose="020B0602020104020603" pitchFamily="34" charset="0"/>
          </a:endParaRPr>
        </a:p>
        <a:p>
          <a:r>
            <a:rPr lang="en-US">
              <a:latin typeface="Tw Cen MT" panose="020B0602020104020603" pitchFamily="34" charset="0"/>
            </a:rPr>
            <a:t>Official statistics (e.g. census data)</a:t>
          </a:r>
        </a:p>
      </dgm:t>
    </dgm:pt>
    <dgm:pt modelId="{C206D94D-6978-4AF7-86A2-B7B8F24745B1}" type="parTrans" cxnId="{6387DFF4-55D9-4313-8229-28C138CA588F}">
      <dgm:prSet/>
      <dgm:spPr/>
      <dgm:t>
        <a:bodyPr/>
        <a:lstStyle/>
        <a:p>
          <a:endParaRPr lang="en-US"/>
        </a:p>
      </dgm:t>
    </dgm:pt>
    <dgm:pt modelId="{75B18DF6-2991-4B3E-82C5-8259B6AF5034}" type="sibTrans" cxnId="{6387DFF4-55D9-4313-8229-28C138CA588F}">
      <dgm:prSet/>
      <dgm:spPr/>
      <dgm:t>
        <a:bodyPr/>
        <a:lstStyle/>
        <a:p>
          <a:endParaRPr lang="en-US"/>
        </a:p>
      </dgm:t>
    </dgm:pt>
    <dgm:pt modelId="{DFC425FC-15BC-4B5E-A8A7-F85A6D933BAA}">
      <dgm:prSet/>
      <dgm:spPr/>
      <dgm:t>
        <a:bodyPr/>
        <a:lstStyle/>
        <a:p>
          <a:r>
            <a:rPr lang="en-US">
              <a:latin typeface="Tw Cen MT" panose="020B0602020104020603" pitchFamily="34" charset="0"/>
            </a:rPr>
            <a:t>Samples and data types</a:t>
          </a:r>
        </a:p>
      </dgm:t>
    </dgm:pt>
    <dgm:pt modelId="{D633E2AD-1E92-42D0-A1C9-C74FDA62DF6B}" type="parTrans" cxnId="{82C3567D-E53D-47AF-884C-8FCFF74F2932}">
      <dgm:prSet/>
      <dgm:spPr/>
      <dgm:t>
        <a:bodyPr/>
        <a:lstStyle/>
        <a:p>
          <a:endParaRPr lang="en-US"/>
        </a:p>
      </dgm:t>
    </dgm:pt>
    <dgm:pt modelId="{384050D5-2836-4948-AF55-2CB34852E099}" type="sibTrans" cxnId="{82C3567D-E53D-47AF-884C-8FCFF74F2932}">
      <dgm:prSet/>
      <dgm:spPr/>
      <dgm:t>
        <a:bodyPr/>
        <a:lstStyle/>
        <a:p>
          <a:endParaRPr lang="en-US"/>
        </a:p>
      </dgm:t>
    </dgm:pt>
    <dgm:pt modelId="{90B930C6-02B9-452A-BC52-9F0FAAD114E8}" type="pres">
      <dgm:prSet presAssocID="{CCD2D842-4D3E-4DCA-B5FD-F8B63C8F9021}" presName="linear" presStyleCnt="0">
        <dgm:presLayoutVars>
          <dgm:dir/>
          <dgm:animLvl val="lvl"/>
          <dgm:resizeHandles val="exact"/>
        </dgm:presLayoutVars>
      </dgm:prSet>
      <dgm:spPr/>
    </dgm:pt>
    <dgm:pt modelId="{C996EFEC-B019-4DA3-BC11-437342F8B7C3}" type="pres">
      <dgm:prSet presAssocID="{59E727AA-CF53-4265-8AE3-0B93A7115884}" presName="parentLin" presStyleCnt="0"/>
      <dgm:spPr/>
    </dgm:pt>
    <dgm:pt modelId="{D3CF0408-B02A-497B-A660-AA3A1A97E333}" type="pres">
      <dgm:prSet presAssocID="{59E727AA-CF53-4265-8AE3-0B93A7115884}" presName="parentLeftMargin" presStyleLbl="node1" presStyleIdx="0" presStyleCnt="2"/>
      <dgm:spPr/>
    </dgm:pt>
    <dgm:pt modelId="{17BEB600-5973-40E2-A75A-BE0AD41FF690}" type="pres">
      <dgm:prSet presAssocID="{59E727AA-CF53-4265-8AE3-0B93A7115884}" presName="parentText" presStyleLbl="node1" presStyleIdx="0" presStyleCnt="2">
        <dgm:presLayoutVars>
          <dgm:chMax val="0"/>
          <dgm:bulletEnabled val="1"/>
        </dgm:presLayoutVars>
      </dgm:prSet>
      <dgm:spPr/>
    </dgm:pt>
    <dgm:pt modelId="{4BDAE289-4485-4903-844C-ED70364B9916}" type="pres">
      <dgm:prSet presAssocID="{59E727AA-CF53-4265-8AE3-0B93A7115884}" presName="negativeSpace" presStyleCnt="0"/>
      <dgm:spPr/>
    </dgm:pt>
    <dgm:pt modelId="{03685BDD-5254-4ABC-9715-241F67C2B4B4}" type="pres">
      <dgm:prSet presAssocID="{59E727AA-CF53-4265-8AE3-0B93A7115884}" presName="childText" presStyleLbl="conFgAcc1" presStyleIdx="0" presStyleCnt="2">
        <dgm:presLayoutVars>
          <dgm:bulletEnabled val="1"/>
        </dgm:presLayoutVars>
      </dgm:prSet>
      <dgm:spPr/>
    </dgm:pt>
    <dgm:pt modelId="{9B1AE624-1A62-4A3D-B547-A15F1545497C}" type="pres">
      <dgm:prSet presAssocID="{3492CBE0-2044-493E-A499-7F0F9B8A32CC}" presName="spaceBetweenRectangles" presStyleCnt="0"/>
      <dgm:spPr/>
    </dgm:pt>
    <dgm:pt modelId="{ABEFEDF2-9F62-43AC-BBF7-D83EB47C3739}" type="pres">
      <dgm:prSet presAssocID="{3707BA79-16D6-4241-A218-19C887AF5609}" presName="parentLin" presStyleCnt="0"/>
      <dgm:spPr/>
    </dgm:pt>
    <dgm:pt modelId="{D0DFFE97-3262-4157-BB55-95C27A1427DA}" type="pres">
      <dgm:prSet presAssocID="{3707BA79-16D6-4241-A218-19C887AF5609}" presName="parentLeftMargin" presStyleLbl="node1" presStyleIdx="0" presStyleCnt="2"/>
      <dgm:spPr/>
    </dgm:pt>
    <dgm:pt modelId="{B8F8A6F5-5068-433E-9066-2E323C2A3099}" type="pres">
      <dgm:prSet presAssocID="{3707BA79-16D6-4241-A218-19C887AF5609}" presName="parentText" presStyleLbl="node1" presStyleIdx="1" presStyleCnt="2">
        <dgm:presLayoutVars>
          <dgm:chMax val="0"/>
          <dgm:bulletEnabled val="1"/>
        </dgm:presLayoutVars>
      </dgm:prSet>
      <dgm:spPr/>
    </dgm:pt>
    <dgm:pt modelId="{810CF50F-4636-4723-806A-9B86EA1C3F82}" type="pres">
      <dgm:prSet presAssocID="{3707BA79-16D6-4241-A218-19C887AF5609}" presName="negativeSpace" presStyleCnt="0"/>
      <dgm:spPr/>
    </dgm:pt>
    <dgm:pt modelId="{5B9C5C0C-B048-4FDD-92D7-4411FE23AE5B}" type="pres">
      <dgm:prSet presAssocID="{3707BA79-16D6-4241-A218-19C887AF5609}" presName="childText" presStyleLbl="conFgAcc1" presStyleIdx="1" presStyleCnt="2">
        <dgm:presLayoutVars>
          <dgm:bulletEnabled val="1"/>
        </dgm:presLayoutVars>
      </dgm:prSet>
      <dgm:spPr/>
    </dgm:pt>
  </dgm:ptLst>
  <dgm:cxnLst>
    <dgm:cxn modelId="{70ABA605-300B-47D3-B520-29C399DB04BB}" type="presOf" srcId="{F9330980-8D24-4919-82D3-F2A590E10572}" destId="{5B9C5C0C-B048-4FDD-92D7-4411FE23AE5B}" srcOrd="0" destOrd="0" presId="urn:microsoft.com/office/officeart/2005/8/layout/list1"/>
    <dgm:cxn modelId="{01B49019-B733-43DB-9F40-D0ABB4846755}" type="presOf" srcId="{CCD2D842-4D3E-4DCA-B5FD-F8B63C8F9021}" destId="{90B930C6-02B9-452A-BC52-9F0FAAD114E8}" srcOrd="0" destOrd="0" presId="urn:microsoft.com/office/officeart/2005/8/layout/list1"/>
    <dgm:cxn modelId="{7D1F8D50-C65E-4B8C-99BB-2F7AAB8F7418}" type="presOf" srcId="{3707BA79-16D6-4241-A218-19C887AF5609}" destId="{D0DFFE97-3262-4157-BB55-95C27A1427DA}" srcOrd="0" destOrd="0" presId="urn:microsoft.com/office/officeart/2005/8/layout/list1"/>
    <dgm:cxn modelId="{82C3567D-E53D-47AF-884C-8FCFF74F2932}" srcId="{3707BA79-16D6-4241-A218-19C887AF5609}" destId="{DFC425FC-15BC-4B5E-A8A7-F85A6D933BAA}" srcOrd="1" destOrd="0" parTransId="{D633E2AD-1E92-42D0-A1C9-C74FDA62DF6B}" sibTransId="{384050D5-2836-4948-AF55-2CB34852E099}"/>
    <dgm:cxn modelId="{60475780-4A47-4AA9-8382-A2658B9747B7}" type="presOf" srcId="{59E727AA-CF53-4265-8AE3-0B93A7115884}" destId="{17BEB600-5973-40E2-A75A-BE0AD41FF690}" srcOrd="1" destOrd="0" presId="urn:microsoft.com/office/officeart/2005/8/layout/list1"/>
    <dgm:cxn modelId="{89BFDB82-27C9-4736-AA32-B7F52C27F24A}" type="presOf" srcId="{DFC425FC-15BC-4B5E-A8A7-F85A6D933BAA}" destId="{5B9C5C0C-B048-4FDD-92D7-4411FE23AE5B}" srcOrd="0" destOrd="1" presId="urn:microsoft.com/office/officeart/2005/8/layout/list1"/>
    <dgm:cxn modelId="{BD6B938D-7701-414E-9C4A-937013ABBA18}" srcId="{59E727AA-CF53-4265-8AE3-0B93A7115884}" destId="{9C229D1C-0C53-4266-9B68-2B0418E912D4}" srcOrd="1" destOrd="0" parTransId="{46C2CD8D-D5F3-4B6D-83CF-9962057758BD}" sibTransId="{8F436323-43F5-427F-A397-08234A18AC62}"/>
    <dgm:cxn modelId="{36EFFBAB-865D-40EE-9767-E67DD23F3379}" srcId="{CCD2D842-4D3E-4DCA-B5FD-F8B63C8F9021}" destId="{3707BA79-16D6-4241-A218-19C887AF5609}" srcOrd="1" destOrd="0" parTransId="{2F608BB4-87E9-407F-866E-CCEC0A8CC253}" sibTransId="{AED0BD26-77D9-40DD-94F6-C7560B4F0C5D}"/>
    <dgm:cxn modelId="{DD45FFAD-3AB4-49D5-B3AC-24F050367885}" srcId="{CCD2D842-4D3E-4DCA-B5FD-F8B63C8F9021}" destId="{59E727AA-CF53-4265-8AE3-0B93A7115884}" srcOrd="0" destOrd="0" parTransId="{172A0064-1DD8-4076-8476-0A7F9BC0D234}" sibTransId="{3492CBE0-2044-493E-A499-7F0F9B8A32CC}"/>
    <dgm:cxn modelId="{59008DCB-9D4F-4BC7-B5AA-CCF46232D57A}" type="presOf" srcId="{3707BA79-16D6-4241-A218-19C887AF5609}" destId="{B8F8A6F5-5068-433E-9066-2E323C2A3099}" srcOrd="1" destOrd="0" presId="urn:microsoft.com/office/officeart/2005/8/layout/list1"/>
    <dgm:cxn modelId="{7F8FBDD6-B80E-464F-889D-372440B5A9B1}" type="presOf" srcId="{9C229D1C-0C53-4266-9B68-2B0418E912D4}" destId="{03685BDD-5254-4ABC-9715-241F67C2B4B4}" srcOrd="0" destOrd="1" presId="urn:microsoft.com/office/officeart/2005/8/layout/list1"/>
    <dgm:cxn modelId="{5DD607E2-582A-4267-AA4D-FC1BE3F13113}" srcId="{59E727AA-CF53-4265-8AE3-0B93A7115884}" destId="{CE886278-446E-4303-A5C0-9EEA3368AB23}" srcOrd="0" destOrd="0" parTransId="{FD91963D-C7AD-4180-A6E0-51899C01E3DB}" sibTransId="{E4E42D99-1AE4-46D4-A9C6-8AB04281DAC1}"/>
    <dgm:cxn modelId="{6387DFF4-55D9-4313-8229-28C138CA588F}" srcId="{3707BA79-16D6-4241-A218-19C887AF5609}" destId="{F9330980-8D24-4919-82D3-F2A590E10572}" srcOrd="0" destOrd="0" parTransId="{C206D94D-6978-4AF7-86A2-B7B8F24745B1}" sibTransId="{75B18DF6-2991-4B3E-82C5-8259B6AF5034}"/>
    <dgm:cxn modelId="{2A70DCF6-A2AD-4800-8213-4B8B706EB079}" type="presOf" srcId="{CE886278-446E-4303-A5C0-9EEA3368AB23}" destId="{03685BDD-5254-4ABC-9715-241F67C2B4B4}" srcOrd="0" destOrd="0" presId="urn:microsoft.com/office/officeart/2005/8/layout/list1"/>
    <dgm:cxn modelId="{48BE8FF8-AA8F-4FA6-B17F-61C3C0B6C05E}" type="presOf" srcId="{59E727AA-CF53-4265-8AE3-0B93A7115884}" destId="{D3CF0408-B02A-497B-A660-AA3A1A97E333}" srcOrd="0" destOrd="0" presId="urn:microsoft.com/office/officeart/2005/8/layout/list1"/>
    <dgm:cxn modelId="{23B5E888-CDA6-4BE9-B2AD-3EC291BE0890}" type="presParOf" srcId="{90B930C6-02B9-452A-BC52-9F0FAAD114E8}" destId="{C996EFEC-B019-4DA3-BC11-437342F8B7C3}" srcOrd="0" destOrd="0" presId="urn:microsoft.com/office/officeart/2005/8/layout/list1"/>
    <dgm:cxn modelId="{7D7BBB57-0230-46D5-BDD6-3D478C6B0053}" type="presParOf" srcId="{C996EFEC-B019-4DA3-BC11-437342F8B7C3}" destId="{D3CF0408-B02A-497B-A660-AA3A1A97E333}" srcOrd="0" destOrd="0" presId="urn:microsoft.com/office/officeart/2005/8/layout/list1"/>
    <dgm:cxn modelId="{52923CA9-ADCB-4587-9008-D85EAF07EDAD}" type="presParOf" srcId="{C996EFEC-B019-4DA3-BC11-437342F8B7C3}" destId="{17BEB600-5973-40E2-A75A-BE0AD41FF690}" srcOrd="1" destOrd="0" presId="urn:microsoft.com/office/officeart/2005/8/layout/list1"/>
    <dgm:cxn modelId="{56EB06B3-8667-4A50-8073-5C96845F7986}" type="presParOf" srcId="{90B930C6-02B9-452A-BC52-9F0FAAD114E8}" destId="{4BDAE289-4485-4903-844C-ED70364B9916}" srcOrd="1" destOrd="0" presId="urn:microsoft.com/office/officeart/2005/8/layout/list1"/>
    <dgm:cxn modelId="{FE7F35C4-7DF6-4864-9D05-CB8525967B4D}" type="presParOf" srcId="{90B930C6-02B9-452A-BC52-9F0FAAD114E8}" destId="{03685BDD-5254-4ABC-9715-241F67C2B4B4}" srcOrd="2" destOrd="0" presId="urn:microsoft.com/office/officeart/2005/8/layout/list1"/>
    <dgm:cxn modelId="{A423361D-2D8C-42E6-8EDD-DB7C84C740FD}" type="presParOf" srcId="{90B930C6-02B9-452A-BC52-9F0FAAD114E8}" destId="{9B1AE624-1A62-4A3D-B547-A15F1545497C}" srcOrd="3" destOrd="0" presId="urn:microsoft.com/office/officeart/2005/8/layout/list1"/>
    <dgm:cxn modelId="{55EAAC5C-1905-47DC-9FF5-E4247E45AC96}" type="presParOf" srcId="{90B930C6-02B9-452A-BC52-9F0FAAD114E8}" destId="{ABEFEDF2-9F62-43AC-BBF7-D83EB47C3739}" srcOrd="4" destOrd="0" presId="urn:microsoft.com/office/officeart/2005/8/layout/list1"/>
    <dgm:cxn modelId="{C1B3B335-0844-45B2-87C1-FD0169B6384D}" type="presParOf" srcId="{ABEFEDF2-9F62-43AC-BBF7-D83EB47C3739}" destId="{D0DFFE97-3262-4157-BB55-95C27A1427DA}" srcOrd="0" destOrd="0" presId="urn:microsoft.com/office/officeart/2005/8/layout/list1"/>
    <dgm:cxn modelId="{F7355CEE-E241-444F-9AFC-6D2F76DF608E}" type="presParOf" srcId="{ABEFEDF2-9F62-43AC-BBF7-D83EB47C3739}" destId="{B8F8A6F5-5068-433E-9066-2E323C2A3099}" srcOrd="1" destOrd="0" presId="urn:microsoft.com/office/officeart/2005/8/layout/list1"/>
    <dgm:cxn modelId="{3729211D-097B-478F-82A2-580E7EA53D88}" type="presParOf" srcId="{90B930C6-02B9-452A-BC52-9F0FAAD114E8}" destId="{810CF50F-4636-4723-806A-9B86EA1C3F82}" srcOrd="5" destOrd="0" presId="urn:microsoft.com/office/officeart/2005/8/layout/list1"/>
    <dgm:cxn modelId="{E08FE0B1-9769-43A2-A8D7-FF8A18EB015C}" type="presParOf" srcId="{90B930C6-02B9-452A-BC52-9F0FAAD114E8}" destId="{5B9C5C0C-B048-4FDD-92D7-4411FE23AE5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9922FE-BFA9-4374-8F0D-BBC158F72DE1}"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4C224D0E-CAE7-4A2E-AC01-07969F3A839A}">
      <dgm:prSet/>
      <dgm:spPr/>
      <dgm:t>
        <a:bodyPr/>
        <a:lstStyle/>
        <a:p>
          <a:r>
            <a:rPr lang="en-GB" b="1" i="0" dirty="0"/>
            <a:t>Qualitative Research</a:t>
          </a:r>
          <a:r>
            <a:rPr lang="en-GB" b="0" i="0" dirty="0"/>
            <a:t> gathers data about lived experiences, emotions or behaviours, and the meanings individuals attach to them.</a:t>
          </a:r>
          <a:endParaRPr lang="en-US" dirty="0"/>
        </a:p>
      </dgm:t>
    </dgm:pt>
    <dgm:pt modelId="{CA6D4CFE-9D1A-4695-B88F-6AAE8F4D7B0F}" type="parTrans" cxnId="{ED5F479B-D548-4553-B5E0-5C643430AF51}">
      <dgm:prSet/>
      <dgm:spPr/>
      <dgm:t>
        <a:bodyPr/>
        <a:lstStyle/>
        <a:p>
          <a:endParaRPr lang="en-US"/>
        </a:p>
      </dgm:t>
    </dgm:pt>
    <dgm:pt modelId="{8261CAD6-BDC5-40E5-A8B8-3F5C7CF06C45}" type="sibTrans" cxnId="{ED5F479B-D548-4553-B5E0-5C643430AF51}">
      <dgm:prSet/>
      <dgm:spPr/>
      <dgm:t>
        <a:bodyPr/>
        <a:lstStyle/>
        <a:p>
          <a:endParaRPr lang="en-US"/>
        </a:p>
      </dgm:t>
    </dgm:pt>
    <dgm:pt modelId="{59BB9934-F5D1-4754-947D-2441CC253557}">
      <dgm:prSet/>
      <dgm:spPr/>
      <dgm:t>
        <a:bodyPr/>
        <a:lstStyle/>
        <a:p>
          <a:r>
            <a:rPr lang="en-GB" b="0" i="0"/>
            <a:t>It assists in enabling researchers to gain a better understanding of complex concepts, social interactions or cultural phenomena.</a:t>
          </a:r>
          <a:endParaRPr lang="en-US"/>
        </a:p>
      </dgm:t>
    </dgm:pt>
    <dgm:pt modelId="{11632E4F-C7D1-45B2-9121-BF6680C5CC9E}" type="parTrans" cxnId="{108DAF38-AD24-44B9-A85A-D8F7A622147D}">
      <dgm:prSet/>
      <dgm:spPr/>
      <dgm:t>
        <a:bodyPr/>
        <a:lstStyle/>
        <a:p>
          <a:endParaRPr lang="en-US"/>
        </a:p>
      </dgm:t>
    </dgm:pt>
    <dgm:pt modelId="{BD8F8139-EA50-4884-9290-D52E04A208E8}" type="sibTrans" cxnId="{108DAF38-AD24-44B9-A85A-D8F7A622147D}">
      <dgm:prSet/>
      <dgm:spPr/>
      <dgm:t>
        <a:bodyPr/>
        <a:lstStyle/>
        <a:p>
          <a:endParaRPr lang="en-US"/>
        </a:p>
      </dgm:t>
    </dgm:pt>
    <dgm:pt modelId="{85B14CC3-6245-48DD-8E0A-9AD0F83207FC}">
      <dgm:prSet/>
      <dgm:spPr/>
      <dgm:t>
        <a:bodyPr/>
        <a:lstStyle/>
        <a:p>
          <a:r>
            <a:rPr lang="en-GB" b="0" i="0"/>
            <a:t>This type of research is useful in the exploration of how or why things have occurred, interpreting events and describing actions.</a:t>
          </a:r>
          <a:endParaRPr lang="en-US"/>
        </a:p>
      </dgm:t>
    </dgm:pt>
    <dgm:pt modelId="{DA4E8F08-CF02-4AC7-8815-6EC6E33E3313}" type="parTrans" cxnId="{14A33734-7720-491F-BD36-68B6F868B5D0}">
      <dgm:prSet/>
      <dgm:spPr/>
      <dgm:t>
        <a:bodyPr/>
        <a:lstStyle/>
        <a:p>
          <a:endParaRPr lang="en-US"/>
        </a:p>
      </dgm:t>
    </dgm:pt>
    <dgm:pt modelId="{FB17DA64-64F0-41A9-9124-CB35E3D06C2E}" type="sibTrans" cxnId="{14A33734-7720-491F-BD36-68B6F868B5D0}">
      <dgm:prSet/>
      <dgm:spPr/>
      <dgm:t>
        <a:bodyPr/>
        <a:lstStyle/>
        <a:p>
          <a:endParaRPr lang="en-US"/>
        </a:p>
      </dgm:t>
    </dgm:pt>
    <dgm:pt modelId="{20E9337E-1AA7-4314-AD22-8709627094CA}" type="pres">
      <dgm:prSet presAssocID="{2B9922FE-BFA9-4374-8F0D-BBC158F72DE1}" presName="root" presStyleCnt="0">
        <dgm:presLayoutVars>
          <dgm:dir/>
          <dgm:resizeHandles val="exact"/>
        </dgm:presLayoutVars>
      </dgm:prSet>
      <dgm:spPr/>
    </dgm:pt>
    <dgm:pt modelId="{918B358B-0E2A-423F-B5F9-7BB1A6782284}" type="pres">
      <dgm:prSet presAssocID="{4C224D0E-CAE7-4A2E-AC01-07969F3A839A}" presName="compNode" presStyleCnt="0"/>
      <dgm:spPr/>
    </dgm:pt>
    <dgm:pt modelId="{E6DCD609-BFCC-4BB0-8961-0DDD8DD5F2C9}" type="pres">
      <dgm:prSet presAssocID="{4C224D0E-CAE7-4A2E-AC01-07969F3A839A}" presName="bgRect" presStyleLbl="bgShp" presStyleIdx="0" presStyleCnt="3" custLinFactNeighborY="17985"/>
      <dgm:spPr/>
    </dgm:pt>
    <dgm:pt modelId="{C03237C2-E2BE-4C3E-9DE5-7836C51ED713}" type="pres">
      <dgm:prSet presAssocID="{4C224D0E-CAE7-4A2E-AC01-07969F3A83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7F607EC2-B875-423A-95F2-02EE1152357E}" type="pres">
      <dgm:prSet presAssocID="{4C224D0E-CAE7-4A2E-AC01-07969F3A839A}" presName="spaceRect" presStyleCnt="0"/>
      <dgm:spPr/>
    </dgm:pt>
    <dgm:pt modelId="{B89398B9-0A0B-4278-B9B4-5F42AC54DFC6}" type="pres">
      <dgm:prSet presAssocID="{4C224D0E-CAE7-4A2E-AC01-07969F3A839A}" presName="parTx" presStyleLbl="revTx" presStyleIdx="0" presStyleCnt="3">
        <dgm:presLayoutVars>
          <dgm:chMax val="0"/>
          <dgm:chPref val="0"/>
        </dgm:presLayoutVars>
      </dgm:prSet>
      <dgm:spPr/>
    </dgm:pt>
    <dgm:pt modelId="{1DFB6791-848B-4137-BBC7-39226C00598A}" type="pres">
      <dgm:prSet presAssocID="{8261CAD6-BDC5-40E5-A8B8-3F5C7CF06C45}" presName="sibTrans" presStyleCnt="0"/>
      <dgm:spPr/>
    </dgm:pt>
    <dgm:pt modelId="{D6AA620C-D0B1-4DE6-B7AE-645E5D429810}" type="pres">
      <dgm:prSet presAssocID="{59BB9934-F5D1-4754-947D-2441CC253557}" presName="compNode" presStyleCnt="0"/>
      <dgm:spPr/>
    </dgm:pt>
    <dgm:pt modelId="{3CA81E5F-CA2C-436C-A4FA-EEF94FF8E595}" type="pres">
      <dgm:prSet presAssocID="{59BB9934-F5D1-4754-947D-2441CC253557}" presName="bgRect" presStyleLbl="bgShp" presStyleIdx="1" presStyleCnt="3"/>
      <dgm:spPr/>
    </dgm:pt>
    <dgm:pt modelId="{1043BD52-A53F-4640-8E96-277FEBB2F756}" type="pres">
      <dgm:prSet presAssocID="{59BB9934-F5D1-4754-947D-2441CC2535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817C02BF-A4EC-48E3-883D-157A2ABFE9A5}" type="pres">
      <dgm:prSet presAssocID="{59BB9934-F5D1-4754-947D-2441CC253557}" presName="spaceRect" presStyleCnt="0"/>
      <dgm:spPr/>
    </dgm:pt>
    <dgm:pt modelId="{0E56BD7C-2C85-43E4-87F0-43253F99F231}" type="pres">
      <dgm:prSet presAssocID="{59BB9934-F5D1-4754-947D-2441CC253557}" presName="parTx" presStyleLbl="revTx" presStyleIdx="1" presStyleCnt="3">
        <dgm:presLayoutVars>
          <dgm:chMax val="0"/>
          <dgm:chPref val="0"/>
        </dgm:presLayoutVars>
      </dgm:prSet>
      <dgm:spPr/>
    </dgm:pt>
    <dgm:pt modelId="{6C36F244-D72C-473B-B5D2-F16F479DE180}" type="pres">
      <dgm:prSet presAssocID="{BD8F8139-EA50-4884-9290-D52E04A208E8}" presName="sibTrans" presStyleCnt="0"/>
      <dgm:spPr/>
    </dgm:pt>
    <dgm:pt modelId="{1BB2F4BB-DE51-4886-AB5F-20D09B3E226C}" type="pres">
      <dgm:prSet presAssocID="{85B14CC3-6245-48DD-8E0A-9AD0F83207FC}" presName="compNode" presStyleCnt="0"/>
      <dgm:spPr/>
    </dgm:pt>
    <dgm:pt modelId="{32D56651-BB5C-4615-BD4D-ADED017975F8}" type="pres">
      <dgm:prSet presAssocID="{85B14CC3-6245-48DD-8E0A-9AD0F83207FC}" presName="bgRect" presStyleLbl="bgShp" presStyleIdx="2" presStyleCnt="3"/>
      <dgm:spPr/>
    </dgm:pt>
    <dgm:pt modelId="{CCF53F59-25CA-4BFF-B3E4-3726954CC52D}" type="pres">
      <dgm:prSet presAssocID="{85B14CC3-6245-48DD-8E0A-9AD0F83207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A70840CB-B4BD-4AD4-AD30-C11A55B16538}" type="pres">
      <dgm:prSet presAssocID="{85B14CC3-6245-48DD-8E0A-9AD0F83207FC}" presName="spaceRect" presStyleCnt="0"/>
      <dgm:spPr/>
    </dgm:pt>
    <dgm:pt modelId="{857ADBCC-6542-4BDF-AC59-B9E15B57F7E9}" type="pres">
      <dgm:prSet presAssocID="{85B14CC3-6245-48DD-8E0A-9AD0F83207FC}" presName="parTx" presStyleLbl="revTx" presStyleIdx="2" presStyleCnt="3">
        <dgm:presLayoutVars>
          <dgm:chMax val="0"/>
          <dgm:chPref val="0"/>
        </dgm:presLayoutVars>
      </dgm:prSet>
      <dgm:spPr/>
    </dgm:pt>
  </dgm:ptLst>
  <dgm:cxnLst>
    <dgm:cxn modelId="{14A33734-7720-491F-BD36-68B6F868B5D0}" srcId="{2B9922FE-BFA9-4374-8F0D-BBC158F72DE1}" destId="{85B14CC3-6245-48DD-8E0A-9AD0F83207FC}" srcOrd="2" destOrd="0" parTransId="{DA4E8F08-CF02-4AC7-8815-6EC6E33E3313}" sibTransId="{FB17DA64-64F0-41A9-9124-CB35E3D06C2E}"/>
    <dgm:cxn modelId="{108DAF38-AD24-44B9-A85A-D8F7A622147D}" srcId="{2B9922FE-BFA9-4374-8F0D-BBC158F72DE1}" destId="{59BB9934-F5D1-4754-947D-2441CC253557}" srcOrd="1" destOrd="0" parTransId="{11632E4F-C7D1-45B2-9121-BF6680C5CC9E}" sibTransId="{BD8F8139-EA50-4884-9290-D52E04A208E8}"/>
    <dgm:cxn modelId="{BE1E923D-F6C3-4C0D-90C2-EE5599DE1558}" type="presOf" srcId="{59BB9934-F5D1-4754-947D-2441CC253557}" destId="{0E56BD7C-2C85-43E4-87F0-43253F99F231}" srcOrd="0" destOrd="0" presId="urn:microsoft.com/office/officeart/2018/2/layout/IconVerticalSolidList"/>
    <dgm:cxn modelId="{379F4492-44F2-45C3-9E67-2B036BE91DAA}" type="presOf" srcId="{2B9922FE-BFA9-4374-8F0D-BBC158F72DE1}" destId="{20E9337E-1AA7-4314-AD22-8709627094CA}" srcOrd="0" destOrd="0" presId="urn:microsoft.com/office/officeart/2018/2/layout/IconVerticalSolidList"/>
    <dgm:cxn modelId="{ED5F479B-D548-4553-B5E0-5C643430AF51}" srcId="{2B9922FE-BFA9-4374-8F0D-BBC158F72DE1}" destId="{4C224D0E-CAE7-4A2E-AC01-07969F3A839A}" srcOrd="0" destOrd="0" parTransId="{CA6D4CFE-9D1A-4695-B88F-6AAE8F4D7B0F}" sibTransId="{8261CAD6-BDC5-40E5-A8B8-3F5C7CF06C45}"/>
    <dgm:cxn modelId="{AD477A9B-BB44-4D4E-ACEF-4A0C27019520}" type="presOf" srcId="{4C224D0E-CAE7-4A2E-AC01-07969F3A839A}" destId="{B89398B9-0A0B-4278-B9B4-5F42AC54DFC6}" srcOrd="0" destOrd="0" presId="urn:microsoft.com/office/officeart/2018/2/layout/IconVerticalSolidList"/>
    <dgm:cxn modelId="{19555BD3-49B4-4BC4-A1EF-8A87111FD0B5}" type="presOf" srcId="{85B14CC3-6245-48DD-8E0A-9AD0F83207FC}" destId="{857ADBCC-6542-4BDF-AC59-B9E15B57F7E9}" srcOrd="0" destOrd="0" presId="urn:microsoft.com/office/officeart/2018/2/layout/IconVerticalSolidList"/>
    <dgm:cxn modelId="{545CC79F-107A-4CD3-B73F-6ADE0859C958}" type="presParOf" srcId="{20E9337E-1AA7-4314-AD22-8709627094CA}" destId="{918B358B-0E2A-423F-B5F9-7BB1A6782284}" srcOrd="0" destOrd="0" presId="urn:microsoft.com/office/officeart/2018/2/layout/IconVerticalSolidList"/>
    <dgm:cxn modelId="{FCDCC69A-A3B0-4E4A-8223-3567AF224E50}" type="presParOf" srcId="{918B358B-0E2A-423F-B5F9-7BB1A6782284}" destId="{E6DCD609-BFCC-4BB0-8961-0DDD8DD5F2C9}" srcOrd="0" destOrd="0" presId="urn:microsoft.com/office/officeart/2018/2/layout/IconVerticalSolidList"/>
    <dgm:cxn modelId="{D99D155B-5B32-4371-ACD8-096E05557106}" type="presParOf" srcId="{918B358B-0E2A-423F-B5F9-7BB1A6782284}" destId="{C03237C2-E2BE-4C3E-9DE5-7836C51ED713}" srcOrd="1" destOrd="0" presId="urn:microsoft.com/office/officeart/2018/2/layout/IconVerticalSolidList"/>
    <dgm:cxn modelId="{9EFE540A-1579-4F7A-B050-886C685E7676}" type="presParOf" srcId="{918B358B-0E2A-423F-B5F9-7BB1A6782284}" destId="{7F607EC2-B875-423A-95F2-02EE1152357E}" srcOrd="2" destOrd="0" presId="urn:microsoft.com/office/officeart/2018/2/layout/IconVerticalSolidList"/>
    <dgm:cxn modelId="{183D6A71-313E-40C4-A996-B8322D0BBD8B}" type="presParOf" srcId="{918B358B-0E2A-423F-B5F9-7BB1A6782284}" destId="{B89398B9-0A0B-4278-B9B4-5F42AC54DFC6}" srcOrd="3" destOrd="0" presId="urn:microsoft.com/office/officeart/2018/2/layout/IconVerticalSolidList"/>
    <dgm:cxn modelId="{7C8586FF-3FBB-4B5E-8A6D-ED6C26A636B2}" type="presParOf" srcId="{20E9337E-1AA7-4314-AD22-8709627094CA}" destId="{1DFB6791-848B-4137-BBC7-39226C00598A}" srcOrd="1" destOrd="0" presId="urn:microsoft.com/office/officeart/2018/2/layout/IconVerticalSolidList"/>
    <dgm:cxn modelId="{71714708-1DDA-448F-8AD7-93A895A8E5B7}" type="presParOf" srcId="{20E9337E-1AA7-4314-AD22-8709627094CA}" destId="{D6AA620C-D0B1-4DE6-B7AE-645E5D429810}" srcOrd="2" destOrd="0" presId="urn:microsoft.com/office/officeart/2018/2/layout/IconVerticalSolidList"/>
    <dgm:cxn modelId="{BE5C9945-9B78-4A1E-952F-BC324CC62448}" type="presParOf" srcId="{D6AA620C-D0B1-4DE6-B7AE-645E5D429810}" destId="{3CA81E5F-CA2C-436C-A4FA-EEF94FF8E595}" srcOrd="0" destOrd="0" presId="urn:microsoft.com/office/officeart/2018/2/layout/IconVerticalSolidList"/>
    <dgm:cxn modelId="{E63BD74A-6C52-4AD2-AAC6-415599C262C8}" type="presParOf" srcId="{D6AA620C-D0B1-4DE6-B7AE-645E5D429810}" destId="{1043BD52-A53F-4640-8E96-277FEBB2F756}" srcOrd="1" destOrd="0" presId="urn:microsoft.com/office/officeart/2018/2/layout/IconVerticalSolidList"/>
    <dgm:cxn modelId="{14C5DD1D-3ACE-4C09-AA1F-FE85F7B6AF95}" type="presParOf" srcId="{D6AA620C-D0B1-4DE6-B7AE-645E5D429810}" destId="{817C02BF-A4EC-48E3-883D-157A2ABFE9A5}" srcOrd="2" destOrd="0" presId="urn:microsoft.com/office/officeart/2018/2/layout/IconVerticalSolidList"/>
    <dgm:cxn modelId="{2CDB055C-52F1-4981-ABFF-42D1230C98B5}" type="presParOf" srcId="{D6AA620C-D0B1-4DE6-B7AE-645E5D429810}" destId="{0E56BD7C-2C85-43E4-87F0-43253F99F231}" srcOrd="3" destOrd="0" presId="urn:microsoft.com/office/officeart/2018/2/layout/IconVerticalSolidList"/>
    <dgm:cxn modelId="{E05CA658-9C14-40CB-BFF0-614251BE3733}" type="presParOf" srcId="{20E9337E-1AA7-4314-AD22-8709627094CA}" destId="{6C36F244-D72C-473B-B5D2-F16F479DE180}" srcOrd="3" destOrd="0" presId="urn:microsoft.com/office/officeart/2018/2/layout/IconVerticalSolidList"/>
    <dgm:cxn modelId="{1F47DEC2-BBCA-43B6-9E7E-80C0D55BAEF4}" type="presParOf" srcId="{20E9337E-1AA7-4314-AD22-8709627094CA}" destId="{1BB2F4BB-DE51-4886-AB5F-20D09B3E226C}" srcOrd="4" destOrd="0" presId="urn:microsoft.com/office/officeart/2018/2/layout/IconVerticalSolidList"/>
    <dgm:cxn modelId="{DC2566F0-537F-4B66-B948-F4F68395ECE9}" type="presParOf" srcId="{1BB2F4BB-DE51-4886-AB5F-20D09B3E226C}" destId="{32D56651-BB5C-4615-BD4D-ADED017975F8}" srcOrd="0" destOrd="0" presId="urn:microsoft.com/office/officeart/2018/2/layout/IconVerticalSolidList"/>
    <dgm:cxn modelId="{49CC5354-DA5F-4480-94C4-586A2CD570DF}" type="presParOf" srcId="{1BB2F4BB-DE51-4886-AB5F-20D09B3E226C}" destId="{CCF53F59-25CA-4BFF-B3E4-3726954CC52D}" srcOrd="1" destOrd="0" presId="urn:microsoft.com/office/officeart/2018/2/layout/IconVerticalSolidList"/>
    <dgm:cxn modelId="{C1EDD0AE-1E23-43C5-9724-AEE1D1B6D363}" type="presParOf" srcId="{1BB2F4BB-DE51-4886-AB5F-20D09B3E226C}" destId="{A70840CB-B4BD-4AD4-AD30-C11A55B16538}" srcOrd="2" destOrd="0" presId="urn:microsoft.com/office/officeart/2018/2/layout/IconVerticalSolidList"/>
    <dgm:cxn modelId="{255D5523-A5E2-46E9-B908-E8DB2ADEAFFA}" type="presParOf" srcId="{1BB2F4BB-DE51-4886-AB5F-20D09B3E226C}" destId="{857ADBCC-6542-4BDF-AC59-B9E15B57F7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6E53A98-418A-4289-B399-F8BC9E74C2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C22295-1EB6-40FB-86D7-3C106D3EDEB8}">
      <dgm:prSet custT="1"/>
      <dgm:spPr/>
      <dgm:t>
        <a:bodyPr/>
        <a:lstStyle/>
        <a:p>
          <a:r>
            <a:rPr lang="en-GB" sz="2000" b="1" dirty="0"/>
            <a:t>Your methods section might look like this……..</a:t>
          </a:r>
          <a:endParaRPr lang="en-US" sz="2000" b="1" dirty="0"/>
        </a:p>
      </dgm:t>
    </dgm:pt>
    <dgm:pt modelId="{794F786D-0992-4302-A3DA-5D658D831D96}" type="parTrans" cxnId="{D65F64DE-1105-489A-95C9-45EB07FAEDE5}">
      <dgm:prSet/>
      <dgm:spPr/>
      <dgm:t>
        <a:bodyPr/>
        <a:lstStyle/>
        <a:p>
          <a:endParaRPr lang="en-US"/>
        </a:p>
      </dgm:t>
    </dgm:pt>
    <dgm:pt modelId="{A0E72024-40AD-4F9B-AB60-5D4817B3A5A7}" type="sibTrans" cxnId="{D65F64DE-1105-489A-95C9-45EB07FAEDE5}">
      <dgm:prSet/>
      <dgm:spPr/>
      <dgm:t>
        <a:bodyPr/>
        <a:lstStyle/>
        <a:p>
          <a:endParaRPr lang="en-US"/>
        </a:p>
      </dgm:t>
    </dgm:pt>
    <dgm:pt modelId="{1E27C057-9B90-49EB-AA60-D98D9139E9B7}">
      <dgm:prSet/>
      <dgm:spPr/>
      <dgm:t>
        <a:bodyPr/>
        <a:lstStyle/>
        <a:p>
          <a:r>
            <a:rPr lang="en-GB" b="1" dirty="0"/>
            <a:t>‘This research project will involve the collection of new data, so is a primary research project. Quantitative data will be collected to answer the research question’</a:t>
          </a:r>
          <a:endParaRPr lang="en-US" b="1" dirty="0"/>
        </a:p>
      </dgm:t>
    </dgm:pt>
    <dgm:pt modelId="{44227CF6-A1F2-45D8-A59C-58B06CB4DB50}" type="parTrans" cxnId="{3A871391-D866-45D1-A754-BEBC1441F063}">
      <dgm:prSet/>
      <dgm:spPr/>
      <dgm:t>
        <a:bodyPr/>
        <a:lstStyle/>
        <a:p>
          <a:endParaRPr lang="en-US"/>
        </a:p>
      </dgm:t>
    </dgm:pt>
    <dgm:pt modelId="{53DA62E9-97B1-4359-99A5-E70376ABEBEC}" type="sibTrans" cxnId="{3A871391-D866-45D1-A754-BEBC1441F063}">
      <dgm:prSet/>
      <dgm:spPr/>
      <dgm:t>
        <a:bodyPr/>
        <a:lstStyle/>
        <a:p>
          <a:endParaRPr lang="en-US"/>
        </a:p>
      </dgm:t>
    </dgm:pt>
    <dgm:pt modelId="{9B55EDB5-8079-47EE-ACD5-3A6A92AE9B5C}">
      <dgm:prSet/>
      <dgm:spPr/>
      <dgm:t>
        <a:bodyPr/>
        <a:lstStyle/>
        <a:p>
          <a:r>
            <a:rPr lang="en-GB" b="1" dirty="0"/>
            <a:t>OR</a:t>
          </a:r>
          <a:endParaRPr lang="en-US" b="1" dirty="0"/>
        </a:p>
      </dgm:t>
    </dgm:pt>
    <dgm:pt modelId="{F801B692-073E-49DC-9DAA-DC07FD75E975}" type="parTrans" cxnId="{B98C6CF2-E7B7-4548-A27C-FBAAFA8EFC00}">
      <dgm:prSet/>
      <dgm:spPr/>
      <dgm:t>
        <a:bodyPr/>
        <a:lstStyle/>
        <a:p>
          <a:endParaRPr lang="en-US"/>
        </a:p>
      </dgm:t>
    </dgm:pt>
    <dgm:pt modelId="{8F5AB08E-EF76-4A27-9F14-DF7AD62F9463}" type="sibTrans" cxnId="{B98C6CF2-E7B7-4548-A27C-FBAAFA8EFC00}">
      <dgm:prSet/>
      <dgm:spPr/>
      <dgm:t>
        <a:bodyPr/>
        <a:lstStyle/>
        <a:p>
          <a:endParaRPr lang="en-US"/>
        </a:p>
      </dgm:t>
    </dgm:pt>
    <dgm:pt modelId="{121A061D-639F-4A20-A03E-B1EEC9FFD3A7}">
      <dgm:prSet custT="1"/>
      <dgm:spPr/>
      <dgm:t>
        <a:bodyPr/>
        <a:lstStyle/>
        <a:p>
          <a:r>
            <a:rPr lang="en-GB" sz="2000" b="1" dirty="0"/>
            <a:t>‘The planned research project will utilise a secondary approach and will draw on the qualitative research method’</a:t>
          </a:r>
          <a:endParaRPr lang="en-US" sz="2000" b="1" dirty="0"/>
        </a:p>
      </dgm:t>
    </dgm:pt>
    <dgm:pt modelId="{BE1791B2-4981-4DFC-8F05-18F0397478D1}" type="parTrans" cxnId="{4B170FE1-7ED1-4A64-BEEF-578E2C0EC8F4}">
      <dgm:prSet/>
      <dgm:spPr/>
      <dgm:t>
        <a:bodyPr/>
        <a:lstStyle/>
        <a:p>
          <a:endParaRPr lang="en-US"/>
        </a:p>
      </dgm:t>
    </dgm:pt>
    <dgm:pt modelId="{F9385FCD-B612-497B-A3CD-2AFB5AD68D42}" type="sibTrans" cxnId="{4B170FE1-7ED1-4A64-BEEF-578E2C0EC8F4}">
      <dgm:prSet/>
      <dgm:spPr/>
      <dgm:t>
        <a:bodyPr/>
        <a:lstStyle/>
        <a:p>
          <a:endParaRPr lang="en-US"/>
        </a:p>
      </dgm:t>
    </dgm:pt>
    <dgm:pt modelId="{B6924C61-F595-4037-80AE-1450FD474337}" type="pres">
      <dgm:prSet presAssocID="{26E53A98-418A-4289-B399-F8BC9E74C260}" presName="root" presStyleCnt="0">
        <dgm:presLayoutVars>
          <dgm:dir/>
          <dgm:resizeHandles val="exact"/>
        </dgm:presLayoutVars>
      </dgm:prSet>
      <dgm:spPr/>
    </dgm:pt>
    <dgm:pt modelId="{4941AB81-FA40-41AE-9360-A8F2564FB30F}" type="pres">
      <dgm:prSet presAssocID="{71C22295-1EB6-40FB-86D7-3C106D3EDEB8}" presName="compNode" presStyleCnt="0"/>
      <dgm:spPr/>
    </dgm:pt>
    <dgm:pt modelId="{E2FFBE1D-E0BB-4459-8EAD-C8EA4F0F30AC}" type="pres">
      <dgm:prSet presAssocID="{71C22295-1EB6-40FB-86D7-3C106D3EDEB8}" presName="bgRect" presStyleLbl="bgShp" presStyleIdx="0" presStyleCnt="4"/>
      <dgm:spPr/>
    </dgm:pt>
    <dgm:pt modelId="{A1126A6B-6657-487E-97E3-E0A73C64A48A}" type="pres">
      <dgm:prSet presAssocID="{71C22295-1EB6-40FB-86D7-3C106D3EDE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9F477380-9843-40F2-A874-5097D5EABCF1}" type="pres">
      <dgm:prSet presAssocID="{71C22295-1EB6-40FB-86D7-3C106D3EDEB8}" presName="spaceRect" presStyleCnt="0"/>
      <dgm:spPr/>
    </dgm:pt>
    <dgm:pt modelId="{C1362039-11F7-46C1-8226-93746AACBE4C}" type="pres">
      <dgm:prSet presAssocID="{71C22295-1EB6-40FB-86D7-3C106D3EDEB8}" presName="parTx" presStyleLbl="revTx" presStyleIdx="0" presStyleCnt="4">
        <dgm:presLayoutVars>
          <dgm:chMax val="0"/>
          <dgm:chPref val="0"/>
        </dgm:presLayoutVars>
      </dgm:prSet>
      <dgm:spPr/>
    </dgm:pt>
    <dgm:pt modelId="{B966C8A9-52A1-4777-9C72-1DB5CF29D48C}" type="pres">
      <dgm:prSet presAssocID="{A0E72024-40AD-4F9B-AB60-5D4817B3A5A7}" presName="sibTrans" presStyleCnt="0"/>
      <dgm:spPr/>
    </dgm:pt>
    <dgm:pt modelId="{44D82E52-405A-41A7-B243-945DDA71DEE5}" type="pres">
      <dgm:prSet presAssocID="{1E27C057-9B90-49EB-AA60-D98D9139E9B7}" presName="compNode" presStyleCnt="0"/>
      <dgm:spPr/>
    </dgm:pt>
    <dgm:pt modelId="{56CA848C-04B5-44E2-BF27-43EBAA51BCC1}" type="pres">
      <dgm:prSet presAssocID="{1E27C057-9B90-49EB-AA60-D98D9139E9B7}" presName="bgRect" presStyleLbl="bgShp" presStyleIdx="1" presStyleCnt="4"/>
      <dgm:spPr/>
    </dgm:pt>
    <dgm:pt modelId="{C9915749-0063-4382-9685-565F76615434}" type="pres">
      <dgm:prSet presAssocID="{1E27C057-9B90-49EB-AA60-D98D9139E9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3A8DBB9-A16C-42BA-8056-F6F033E2DAE5}" type="pres">
      <dgm:prSet presAssocID="{1E27C057-9B90-49EB-AA60-D98D9139E9B7}" presName="spaceRect" presStyleCnt="0"/>
      <dgm:spPr/>
    </dgm:pt>
    <dgm:pt modelId="{98D6BD86-9008-46E8-93FD-89AACCD3F1B4}" type="pres">
      <dgm:prSet presAssocID="{1E27C057-9B90-49EB-AA60-D98D9139E9B7}" presName="parTx" presStyleLbl="revTx" presStyleIdx="1" presStyleCnt="4" custScaleX="111287">
        <dgm:presLayoutVars>
          <dgm:chMax val="0"/>
          <dgm:chPref val="0"/>
        </dgm:presLayoutVars>
      </dgm:prSet>
      <dgm:spPr/>
    </dgm:pt>
    <dgm:pt modelId="{CF0D40DE-0E51-4AAB-8BE8-67738972D0F0}" type="pres">
      <dgm:prSet presAssocID="{53DA62E9-97B1-4359-99A5-E70376ABEBEC}" presName="sibTrans" presStyleCnt="0"/>
      <dgm:spPr/>
    </dgm:pt>
    <dgm:pt modelId="{4ACF8BD1-F549-4EE2-A4DE-5CCCCF9EA89B}" type="pres">
      <dgm:prSet presAssocID="{9B55EDB5-8079-47EE-ACD5-3A6A92AE9B5C}" presName="compNode" presStyleCnt="0"/>
      <dgm:spPr/>
    </dgm:pt>
    <dgm:pt modelId="{343E501B-9682-42B7-B049-97AC8D475323}" type="pres">
      <dgm:prSet presAssocID="{9B55EDB5-8079-47EE-ACD5-3A6A92AE9B5C}" presName="bgRect" presStyleLbl="bgShp" presStyleIdx="2" presStyleCnt="4" custLinFactNeighborX="-206"/>
      <dgm:spPr/>
    </dgm:pt>
    <dgm:pt modelId="{D4FD5DE8-9C0A-4ED5-824E-1A4B6D657B91}" type="pres">
      <dgm:prSet presAssocID="{9B55EDB5-8079-47EE-ACD5-3A6A92AE9B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5B9FE661-7959-46AB-A06E-B0C1F680562C}" type="pres">
      <dgm:prSet presAssocID="{9B55EDB5-8079-47EE-ACD5-3A6A92AE9B5C}" presName="spaceRect" presStyleCnt="0"/>
      <dgm:spPr/>
    </dgm:pt>
    <dgm:pt modelId="{942856F4-B0DB-4A9D-AFF1-C772EEFE1F79}" type="pres">
      <dgm:prSet presAssocID="{9B55EDB5-8079-47EE-ACD5-3A6A92AE9B5C}" presName="parTx" presStyleLbl="revTx" presStyleIdx="2" presStyleCnt="4">
        <dgm:presLayoutVars>
          <dgm:chMax val="0"/>
          <dgm:chPref val="0"/>
        </dgm:presLayoutVars>
      </dgm:prSet>
      <dgm:spPr/>
    </dgm:pt>
    <dgm:pt modelId="{141E0E8B-C0F4-4EFF-83AA-A8C7510C629B}" type="pres">
      <dgm:prSet presAssocID="{8F5AB08E-EF76-4A27-9F14-DF7AD62F9463}" presName="sibTrans" presStyleCnt="0"/>
      <dgm:spPr/>
    </dgm:pt>
    <dgm:pt modelId="{E358CDA3-A2EE-4273-B638-0DB86285345C}" type="pres">
      <dgm:prSet presAssocID="{121A061D-639F-4A20-A03E-B1EEC9FFD3A7}" presName="compNode" presStyleCnt="0"/>
      <dgm:spPr/>
    </dgm:pt>
    <dgm:pt modelId="{D8BA8317-DF4C-4FFD-92F5-F07DB3A976C5}" type="pres">
      <dgm:prSet presAssocID="{121A061D-639F-4A20-A03E-B1EEC9FFD3A7}" presName="bgRect" presStyleLbl="bgShp" presStyleIdx="3" presStyleCnt="4"/>
      <dgm:spPr/>
    </dgm:pt>
    <dgm:pt modelId="{48350534-4F91-4C0A-9650-0D12B26C4275}" type="pres">
      <dgm:prSet presAssocID="{121A061D-639F-4A20-A03E-B1EEC9FFD3A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F39B2FA0-A7CD-40F8-9DC9-1F2CABF98A81}" type="pres">
      <dgm:prSet presAssocID="{121A061D-639F-4A20-A03E-B1EEC9FFD3A7}" presName="spaceRect" presStyleCnt="0"/>
      <dgm:spPr/>
    </dgm:pt>
    <dgm:pt modelId="{15143CA7-76D6-4C33-8162-3EA1F8D91332}" type="pres">
      <dgm:prSet presAssocID="{121A061D-639F-4A20-A03E-B1EEC9FFD3A7}" presName="parTx" presStyleLbl="revTx" presStyleIdx="3" presStyleCnt="4">
        <dgm:presLayoutVars>
          <dgm:chMax val="0"/>
          <dgm:chPref val="0"/>
        </dgm:presLayoutVars>
      </dgm:prSet>
      <dgm:spPr/>
    </dgm:pt>
  </dgm:ptLst>
  <dgm:cxnLst>
    <dgm:cxn modelId="{9B15215A-8FB8-4A30-85E1-259ED3C80A5C}" type="presOf" srcId="{71C22295-1EB6-40FB-86D7-3C106D3EDEB8}" destId="{C1362039-11F7-46C1-8226-93746AACBE4C}" srcOrd="0" destOrd="0" presId="urn:microsoft.com/office/officeart/2018/2/layout/IconVerticalSolidList"/>
    <dgm:cxn modelId="{3A871391-D866-45D1-A754-BEBC1441F063}" srcId="{26E53A98-418A-4289-B399-F8BC9E74C260}" destId="{1E27C057-9B90-49EB-AA60-D98D9139E9B7}" srcOrd="1" destOrd="0" parTransId="{44227CF6-A1F2-45D8-A59C-58B06CB4DB50}" sibTransId="{53DA62E9-97B1-4359-99A5-E70376ABEBEC}"/>
    <dgm:cxn modelId="{ED1C769A-1E37-446A-AE41-370B6DC110B1}" type="presOf" srcId="{121A061D-639F-4A20-A03E-B1EEC9FFD3A7}" destId="{15143CA7-76D6-4C33-8162-3EA1F8D91332}" srcOrd="0" destOrd="0" presId="urn:microsoft.com/office/officeart/2018/2/layout/IconVerticalSolidList"/>
    <dgm:cxn modelId="{804D5CD0-7337-49B0-A97C-9E8961F295D2}" type="presOf" srcId="{26E53A98-418A-4289-B399-F8BC9E74C260}" destId="{B6924C61-F595-4037-80AE-1450FD474337}" srcOrd="0" destOrd="0" presId="urn:microsoft.com/office/officeart/2018/2/layout/IconVerticalSolidList"/>
    <dgm:cxn modelId="{219D80D0-E6F8-4B54-9F7D-0714E75C2AB9}" type="presOf" srcId="{9B55EDB5-8079-47EE-ACD5-3A6A92AE9B5C}" destId="{942856F4-B0DB-4A9D-AFF1-C772EEFE1F79}" srcOrd="0" destOrd="0" presId="urn:microsoft.com/office/officeart/2018/2/layout/IconVerticalSolidList"/>
    <dgm:cxn modelId="{D65F64DE-1105-489A-95C9-45EB07FAEDE5}" srcId="{26E53A98-418A-4289-B399-F8BC9E74C260}" destId="{71C22295-1EB6-40FB-86D7-3C106D3EDEB8}" srcOrd="0" destOrd="0" parTransId="{794F786D-0992-4302-A3DA-5D658D831D96}" sibTransId="{A0E72024-40AD-4F9B-AB60-5D4817B3A5A7}"/>
    <dgm:cxn modelId="{4B170FE1-7ED1-4A64-BEEF-578E2C0EC8F4}" srcId="{26E53A98-418A-4289-B399-F8BC9E74C260}" destId="{121A061D-639F-4A20-A03E-B1EEC9FFD3A7}" srcOrd="3" destOrd="0" parTransId="{BE1791B2-4981-4DFC-8F05-18F0397478D1}" sibTransId="{F9385FCD-B612-497B-A3CD-2AFB5AD68D42}"/>
    <dgm:cxn modelId="{B98C6CF2-E7B7-4548-A27C-FBAAFA8EFC00}" srcId="{26E53A98-418A-4289-B399-F8BC9E74C260}" destId="{9B55EDB5-8079-47EE-ACD5-3A6A92AE9B5C}" srcOrd="2" destOrd="0" parTransId="{F801B692-073E-49DC-9DAA-DC07FD75E975}" sibTransId="{8F5AB08E-EF76-4A27-9F14-DF7AD62F9463}"/>
    <dgm:cxn modelId="{BCC387F9-BB7F-4438-BB56-6229FF837116}" type="presOf" srcId="{1E27C057-9B90-49EB-AA60-D98D9139E9B7}" destId="{98D6BD86-9008-46E8-93FD-89AACCD3F1B4}" srcOrd="0" destOrd="0" presId="urn:microsoft.com/office/officeart/2018/2/layout/IconVerticalSolidList"/>
    <dgm:cxn modelId="{4BD6BFCE-1402-431E-82E9-15C8B177F750}" type="presParOf" srcId="{B6924C61-F595-4037-80AE-1450FD474337}" destId="{4941AB81-FA40-41AE-9360-A8F2564FB30F}" srcOrd="0" destOrd="0" presId="urn:microsoft.com/office/officeart/2018/2/layout/IconVerticalSolidList"/>
    <dgm:cxn modelId="{6A47F793-0840-4F6C-B270-119CF8D566B1}" type="presParOf" srcId="{4941AB81-FA40-41AE-9360-A8F2564FB30F}" destId="{E2FFBE1D-E0BB-4459-8EAD-C8EA4F0F30AC}" srcOrd="0" destOrd="0" presId="urn:microsoft.com/office/officeart/2018/2/layout/IconVerticalSolidList"/>
    <dgm:cxn modelId="{1984B3EC-509F-49E0-B6B4-D03A4AD05147}" type="presParOf" srcId="{4941AB81-FA40-41AE-9360-A8F2564FB30F}" destId="{A1126A6B-6657-487E-97E3-E0A73C64A48A}" srcOrd="1" destOrd="0" presId="urn:microsoft.com/office/officeart/2018/2/layout/IconVerticalSolidList"/>
    <dgm:cxn modelId="{6E6C633B-7D1D-44EA-9B9F-31840A7B9A8E}" type="presParOf" srcId="{4941AB81-FA40-41AE-9360-A8F2564FB30F}" destId="{9F477380-9843-40F2-A874-5097D5EABCF1}" srcOrd="2" destOrd="0" presId="urn:microsoft.com/office/officeart/2018/2/layout/IconVerticalSolidList"/>
    <dgm:cxn modelId="{8140245A-F6A5-44A9-9C40-049290AEE997}" type="presParOf" srcId="{4941AB81-FA40-41AE-9360-A8F2564FB30F}" destId="{C1362039-11F7-46C1-8226-93746AACBE4C}" srcOrd="3" destOrd="0" presId="urn:microsoft.com/office/officeart/2018/2/layout/IconVerticalSolidList"/>
    <dgm:cxn modelId="{5F9F696F-EE56-48FC-8B5B-A6DCD4D1B014}" type="presParOf" srcId="{B6924C61-F595-4037-80AE-1450FD474337}" destId="{B966C8A9-52A1-4777-9C72-1DB5CF29D48C}" srcOrd="1" destOrd="0" presId="urn:microsoft.com/office/officeart/2018/2/layout/IconVerticalSolidList"/>
    <dgm:cxn modelId="{1C91CEAA-94B1-489F-AD7D-C650F29F3729}" type="presParOf" srcId="{B6924C61-F595-4037-80AE-1450FD474337}" destId="{44D82E52-405A-41A7-B243-945DDA71DEE5}" srcOrd="2" destOrd="0" presId="urn:microsoft.com/office/officeart/2018/2/layout/IconVerticalSolidList"/>
    <dgm:cxn modelId="{6ACE79AF-95F8-4E58-AAAE-C3AF3CB60467}" type="presParOf" srcId="{44D82E52-405A-41A7-B243-945DDA71DEE5}" destId="{56CA848C-04B5-44E2-BF27-43EBAA51BCC1}" srcOrd="0" destOrd="0" presId="urn:microsoft.com/office/officeart/2018/2/layout/IconVerticalSolidList"/>
    <dgm:cxn modelId="{3522CCB9-AFAF-4623-95D9-5A1B42DE77CC}" type="presParOf" srcId="{44D82E52-405A-41A7-B243-945DDA71DEE5}" destId="{C9915749-0063-4382-9685-565F76615434}" srcOrd="1" destOrd="0" presId="urn:microsoft.com/office/officeart/2018/2/layout/IconVerticalSolidList"/>
    <dgm:cxn modelId="{D86520C4-8210-4053-9A6E-64B1F03FDCDB}" type="presParOf" srcId="{44D82E52-405A-41A7-B243-945DDA71DEE5}" destId="{F3A8DBB9-A16C-42BA-8056-F6F033E2DAE5}" srcOrd="2" destOrd="0" presId="urn:microsoft.com/office/officeart/2018/2/layout/IconVerticalSolidList"/>
    <dgm:cxn modelId="{7E85266F-00A1-48DE-82ED-C7C242254AA2}" type="presParOf" srcId="{44D82E52-405A-41A7-B243-945DDA71DEE5}" destId="{98D6BD86-9008-46E8-93FD-89AACCD3F1B4}" srcOrd="3" destOrd="0" presId="urn:microsoft.com/office/officeart/2018/2/layout/IconVerticalSolidList"/>
    <dgm:cxn modelId="{0AB29BF9-E573-4367-94B0-8AE47793F95E}" type="presParOf" srcId="{B6924C61-F595-4037-80AE-1450FD474337}" destId="{CF0D40DE-0E51-4AAB-8BE8-67738972D0F0}" srcOrd="3" destOrd="0" presId="urn:microsoft.com/office/officeart/2018/2/layout/IconVerticalSolidList"/>
    <dgm:cxn modelId="{17D4D09D-98D8-4755-AE58-E931F7AA9DE3}" type="presParOf" srcId="{B6924C61-F595-4037-80AE-1450FD474337}" destId="{4ACF8BD1-F549-4EE2-A4DE-5CCCCF9EA89B}" srcOrd="4" destOrd="0" presId="urn:microsoft.com/office/officeart/2018/2/layout/IconVerticalSolidList"/>
    <dgm:cxn modelId="{256EAFA6-CAE7-445E-AB8C-EC54ABC030F6}" type="presParOf" srcId="{4ACF8BD1-F549-4EE2-A4DE-5CCCCF9EA89B}" destId="{343E501B-9682-42B7-B049-97AC8D475323}" srcOrd="0" destOrd="0" presId="urn:microsoft.com/office/officeart/2018/2/layout/IconVerticalSolidList"/>
    <dgm:cxn modelId="{FBEC80B0-AF7C-4959-839C-6C9693578605}" type="presParOf" srcId="{4ACF8BD1-F549-4EE2-A4DE-5CCCCF9EA89B}" destId="{D4FD5DE8-9C0A-4ED5-824E-1A4B6D657B91}" srcOrd="1" destOrd="0" presId="urn:microsoft.com/office/officeart/2018/2/layout/IconVerticalSolidList"/>
    <dgm:cxn modelId="{34CDE0C8-3B7D-4527-B4E2-C0EDDDDD2FC4}" type="presParOf" srcId="{4ACF8BD1-F549-4EE2-A4DE-5CCCCF9EA89B}" destId="{5B9FE661-7959-46AB-A06E-B0C1F680562C}" srcOrd="2" destOrd="0" presId="urn:microsoft.com/office/officeart/2018/2/layout/IconVerticalSolidList"/>
    <dgm:cxn modelId="{D73DAF96-C847-4264-9306-15E025EA046C}" type="presParOf" srcId="{4ACF8BD1-F549-4EE2-A4DE-5CCCCF9EA89B}" destId="{942856F4-B0DB-4A9D-AFF1-C772EEFE1F79}" srcOrd="3" destOrd="0" presId="urn:microsoft.com/office/officeart/2018/2/layout/IconVerticalSolidList"/>
    <dgm:cxn modelId="{3FAC75AD-FDC9-46A7-9D83-BC5BF705DD63}" type="presParOf" srcId="{B6924C61-F595-4037-80AE-1450FD474337}" destId="{141E0E8B-C0F4-4EFF-83AA-A8C7510C629B}" srcOrd="5" destOrd="0" presId="urn:microsoft.com/office/officeart/2018/2/layout/IconVerticalSolidList"/>
    <dgm:cxn modelId="{32518920-0566-4048-923B-5BD3F8F21C52}" type="presParOf" srcId="{B6924C61-F595-4037-80AE-1450FD474337}" destId="{E358CDA3-A2EE-4273-B638-0DB86285345C}" srcOrd="6" destOrd="0" presId="urn:microsoft.com/office/officeart/2018/2/layout/IconVerticalSolidList"/>
    <dgm:cxn modelId="{153D4C21-9718-4531-9C53-F64B74B8DA8D}" type="presParOf" srcId="{E358CDA3-A2EE-4273-B638-0DB86285345C}" destId="{D8BA8317-DF4C-4FFD-92F5-F07DB3A976C5}" srcOrd="0" destOrd="0" presId="urn:microsoft.com/office/officeart/2018/2/layout/IconVerticalSolidList"/>
    <dgm:cxn modelId="{020DB7F9-607E-4267-BA81-B239ED2D652A}" type="presParOf" srcId="{E358CDA3-A2EE-4273-B638-0DB86285345C}" destId="{48350534-4F91-4C0A-9650-0D12B26C4275}" srcOrd="1" destOrd="0" presId="urn:microsoft.com/office/officeart/2018/2/layout/IconVerticalSolidList"/>
    <dgm:cxn modelId="{C47C9BE9-8CC5-4AB5-B08D-398C842CF545}" type="presParOf" srcId="{E358CDA3-A2EE-4273-B638-0DB86285345C}" destId="{F39B2FA0-A7CD-40F8-9DC9-1F2CABF98A81}" srcOrd="2" destOrd="0" presId="urn:microsoft.com/office/officeart/2018/2/layout/IconVerticalSolidList"/>
    <dgm:cxn modelId="{DFBA4E6C-79B1-4763-9437-1A2C485B5E10}" type="presParOf" srcId="{E358CDA3-A2EE-4273-B638-0DB86285345C}" destId="{15143CA7-76D6-4C33-8162-3EA1F8D913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6A18C-43CF-455E-820A-292133E1974D}">
      <dsp:nvSpPr>
        <dsp:cNvPr id="0" name=""/>
        <dsp:cNvSpPr/>
      </dsp:nvSpPr>
      <dsp:spPr>
        <a:xfrm>
          <a:off x="3130" y="175258"/>
          <a:ext cx="4634745" cy="27808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555750">
            <a:lnSpc>
              <a:spcPct val="90000"/>
            </a:lnSpc>
            <a:spcBef>
              <a:spcPct val="0"/>
            </a:spcBef>
            <a:spcAft>
              <a:spcPct val="35000"/>
            </a:spcAft>
            <a:buNone/>
          </a:pPr>
          <a:r>
            <a:rPr lang="en-GB" sz="3500" b="1" kern="1200" dirty="0">
              <a:solidFill>
                <a:schemeClr val="tx1"/>
              </a:solidFill>
            </a:rPr>
            <a:t>Explore the definition of primary and secondary research with examples in healthcare practice</a:t>
          </a:r>
          <a:endParaRPr lang="en-US" sz="3500" b="1" kern="1200" dirty="0">
            <a:solidFill>
              <a:schemeClr val="tx1"/>
            </a:solidFill>
          </a:endParaRPr>
        </a:p>
      </dsp:txBody>
      <dsp:txXfrm>
        <a:off x="3130" y="175258"/>
        <a:ext cx="4634745" cy="2780847"/>
      </dsp:txXfrm>
    </dsp:sp>
    <dsp:sp modelId="{E055C377-93E3-4CA2-BB80-CA6ED8348453}">
      <dsp:nvSpPr>
        <dsp:cNvPr id="0" name=""/>
        <dsp:cNvSpPr/>
      </dsp:nvSpPr>
      <dsp:spPr>
        <a:xfrm>
          <a:off x="4712074" y="1444182"/>
          <a:ext cx="695211" cy="243000"/>
        </a:xfrm>
        <a:prstGeom prst="rightArrow">
          <a:avLst>
            <a:gd name="adj1" fmla="val 50000"/>
            <a:gd name="adj2" fmla="val 5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D8564-FEFA-430F-B0E0-8CF283E09B90}">
      <dsp:nvSpPr>
        <dsp:cNvPr id="0" name=""/>
        <dsp:cNvSpPr/>
      </dsp:nvSpPr>
      <dsp:spPr>
        <a:xfrm>
          <a:off x="5481483" y="175258"/>
          <a:ext cx="4634745" cy="278084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555750">
            <a:lnSpc>
              <a:spcPct val="90000"/>
            </a:lnSpc>
            <a:spcBef>
              <a:spcPct val="0"/>
            </a:spcBef>
            <a:spcAft>
              <a:spcPct val="35000"/>
            </a:spcAft>
            <a:buNone/>
          </a:pPr>
          <a:r>
            <a:rPr lang="en-GB" sz="3500" b="1" kern="1200" dirty="0">
              <a:solidFill>
                <a:schemeClr val="tx1"/>
              </a:solidFill>
              <a:latin typeface="Tw Cen MT" panose="020B0602020104020603" pitchFamily="34" charset="0"/>
            </a:rPr>
            <a:t>Research on the difference between qualitative and quantitative research?</a:t>
          </a:r>
          <a:endParaRPr lang="en-US" sz="3500" b="1" kern="1200" dirty="0">
            <a:solidFill>
              <a:schemeClr val="tx1"/>
            </a:solidFill>
            <a:latin typeface="Tw Cen MT" panose="020B0602020104020603" pitchFamily="34" charset="0"/>
          </a:endParaRPr>
        </a:p>
      </dsp:txBody>
      <dsp:txXfrm>
        <a:off x="5481483" y="175258"/>
        <a:ext cx="4634745" cy="27808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878C8-A98C-4F20-B88E-9185F0CA3B0C}">
      <dsp:nvSpPr>
        <dsp:cNvPr id="0" name=""/>
        <dsp:cNvSpPr/>
      </dsp:nvSpPr>
      <dsp:spPr>
        <a:xfrm>
          <a:off x="0" y="5342448"/>
          <a:ext cx="7646504" cy="87647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kern="1200" dirty="0">
              <a:solidFill>
                <a:schemeClr val="tx1"/>
              </a:solidFill>
            </a:rPr>
            <a:t>Through polls, questionnaires, and surveys, or by manipulating pre-existing statistical data using computational techniques.</a:t>
          </a:r>
          <a:endParaRPr lang="en-US" sz="1900" kern="1200" dirty="0">
            <a:solidFill>
              <a:schemeClr val="tx1"/>
            </a:solidFill>
          </a:endParaRPr>
        </a:p>
      </dsp:txBody>
      <dsp:txXfrm>
        <a:off x="0" y="5342448"/>
        <a:ext cx="7646504" cy="876473"/>
      </dsp:txXfrm>
    </dsp:sp>
    <dsp:sp modelId="{65248D64-79C1-4FC8-BE37-5ED65D53E3C9}">
      <dsp:nvSpPr>
        <dsp:cNvPr id="0" name=""/>
        <dsp:cNvSpPr/>
      </dsp:nvSpPr>
      <dsp:spPr>
        <a:xfrm rot="10800000">
          <a:off x="0" y="4007580"/>
          <a:ext cx="7646504" cy="134801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kern="1200" dirty="0">
              <a:solidFill>
                <a:schemeClr val="tx1"/>
              </a:solidFill>
            </a:rPr>
            <a:t>For example trends, demographic information and differences between groups. It’s an excellent way to understand a snapshot of your users.</a:t>
          </a:r>
          <a:endParaRPr lang="en-US" sz="1900" kern="1200" dirty="0">
            <a:solidFill>
              <a:schemeClr val="tx1"/>
            </a:solidFill>
          </a:endParaRPr>
        </a:p>
      </dsp:txBody>
      <dsp:txXfrm rot="10800000">
        <a:off x="0" y="4007580"/>
        <a:ext cx="7646504" cy="875900"/>
      </dsp:txXfrm>
    </dsp:sp>
    <dsp:sp modelId="{7C2D7930-ABDB-40CA-8A1F-1E1396167415}">
      <dsp:nvSpPr>
        <dsp:cNvPr id="0" name=""/>
        <dsp:cNvSpPr/>
      </dsp:nvSpPr>
      <dsp:spPr>
        <a:xfrm rot="10800000">
          <a:off x="0" y="2672711"/>
          <a:ext cx="7646504" cy="1348015"/>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kern="1200" dirty="0">
              <a:solidFill>
                <a:schemeClr val="tx1"/>
              </a:solidFill>
            </a:rPr>
            <a:t>There multiple ways you make use of it. Statistical analysis means you can pull useful facts from your quantitative data, </a:t>
          </a:r>
          <a:endParaRPr lang="en-US" sz="1900" kern="1200" dirty="0">
            <a:solidFill>
              <a:schemeClr val="tx1"/>
            </a:solidFill>
          </a:endParaRPr>
        </a:p>
      </dsp:txBody>
      <dsp:txXfrm rot="10800000">
        <a:off x="0" y="2672711"/>
        <a:ext cx="7646504" cy="875900"/>
      </dsp:txXfrm>
    </dsp:sp>
    <dsp:sp modelId="{3BAC6A08-1271-4E4D-ABB6-E8FDF039DCA9}">
      <dsp:nvSpPr>
        <dsp:cNvPr id="0" name=""/>
        <dsp:cNvSpPr/>
      </dsp:nvSpPr>
      <dsp:spPr>
        <a:xfrm rot="10800000">
          <a:off x="0" y="1337842"/>
          <a:ext cx="7646504" cy="1348015"/>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kern="1200" dirty="0">
              <a:solidFill>
                <a:schemeClr val="tx1"/>
              </a:solidFill>
            </a:rPr>
            <a:t>Given that quantitative research is all about generating data that can be expressed in numbers, </a:t>
          </a:r>
          <a:endParaRPr lang="en-US" sz="1900" kern="1200" dirty="0">
            <a:solidFill>
              <a:schemeClr val="tx1"/>
            </a:solidFill>
          </a:endParaRPr>
        </a:p>
      </dsp:txBody>
      <dsp:txXfrm rot="10800000">
        <a:off x="0" y="1337842"/>
        <a:ext cx="7646504" cy="875900"/>
      </dsp:txXfrm>
    </dsp:sp>
    <dsp:sp modelId="{224A8F3D-5ADF-4807-9FB5-C7D41F53C398}">
      <dsp:nvSpPr>
        <dsp:cNvPr id="0" name=""/>
        <dsp:cNvSpPr/>
      </dsp:nvSpPr>
      <dsp:spPr>
        <a:xfrm rot="10800000">
          <a:off x="0" y="2974"/>
          <a:ext cx="7646504" cy="1348015"/>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kern="1200" dirty="0">
              <a:solidFill>
                <a:schemeClr val="tx1"/>
              </a:solidFill>
            </a:rPr>
            <a:t>This type of research is focused on numbers and measurement, gathering data and being able to transform this information into statistics.</a:t>
          </a:r>
          <a:endParaRPr lang="en-US" sz="1900" kern="1200" dirty="0">
            <a:solidFill>
              <a:schemeClr val="tx1"/>
            </a:solidFill>
          </a:endParaRPr>
        </a:p>
      </dsp:txBody>
      <dsp:txXfrm rot="10800000">
        <a:off x="0" y="2974"/>
        <a:ext cx="7646504" cy="875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7EFDA-B801-4E78-AE04-D812612D0BF9}">
      <dsp:nvSpPr>
        <dsp:cNvPr id="0" name=""/>
        <dsp:cNvSpPr/>
      </dsp:nvSpPr>
      <dsp:spPr>
        <a:xfrm>
          <a:off x="0" y="0"/>
          <a:ext cx="4348167" cy="14843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There are two forms of research:</a:t>
          </a:r>
          <a:endParaRPr lang="en-US" sz="2800" kern="1200"/>
        </a:p>
      </dsp:txBody>
      <dsp:txXfrm>
        <a:off x="43475" y="43475"/>
        <a:ext cx="2746442" cy="1397395"/>
      </dsp:txXfrm>
    </dsp:sp>
    <dsp:sp modelId="{B3096946-26F2-429D-87C1-F136205E78F4}">
      <dsp:nvSpPr>
        <dsp:cNvPr id="0" name=""/>
        <dsp:cNvSpPr/>
      </dsp:nvSpPr>
      <dsp:spPr>
        <a:xfrm>
          <a:off x="383661" y="1731172"/>
          <a:ext cx="4348167" cy="1484345"/>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Primary Research</a:t>
          </a:r>
          <a:endParaRPr lang="en-US" sz="2800" kern="1200"/>
        </a:p>
      </dsp:txBody>
      <dsp:txXfrm>
        <a:off x="427136" y="1774647"/>
        <a:ext cx="2912731" cy="1397395"/>
      </dsp:txXfrm>
    </dsp:sp>
    <dsp:sp modelId="{F2FEED8C-ABF7-4974-AC70-9B8630748630}">
      <dsp:nvSpPr>
        <dsp:cNvPr id="0" name=""/>
        <dsp:cNvSpPr/>
      </dsp:nvSpPr>
      <dsp:spPr>
        <a:xfrm>
          <a:off x="767323" y="3463472"/>
          <a:ext cx="4348167" cy="1484345"/>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Secondary Research</a:t>
          </a:r>
          <a:endParaRPr lang="en-US" sz="2800" kern="1200"/>
        </a:p>
      </dsp:txBody>
      <dsp:txXfrm>
        <a:off x="810798" y="3506947"/>
        <a:ext cx="2912731" cy="1397395"/>
      </dsp:txXfrm>
    </dsp:sp>
    <dsp:sp modelId="{1C06914D-161A-4DC3-8759-EF3E0302230C}">
      <dsp:nvSpPr>
        <dsp:cNvPr id="0" name=""/>
        <dsp:cNvSpPr/>
      </dsp:nvSpPr>
      <dsp:spPr>
        <a:xfrm>
          <a:off x="3383342" y="1125628"/>
          <a:ext cx="964824" cy="96482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00427" y="1125628"/>
        <a:ext cx="530654" cy="726030"/>
      </dsp:txXfrm>
    </dsp:sp>
    <dsp:sp modelId="{DEC10396-03D6-478F-80AC-3C87FE6771C0}">
      <dsp:nvSpPr>
        <dsp:cNvPr id="0" name=""/>
        <dsp:cNvSpPr/>
      </dsp:nvSpPr>
      <dsp:spPr>
        <a:xfrm>
          <a:off x="3767004" y="2847469"/>
          <a:ext cx="964824" cy="96482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984089" y="2847469"/>
        <a:ext cx="530654" cy="726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F0DA5-BE1C-4E12-BE21-614562B78E06}">
      <dsp:nvSpPr>
        <dsp:cNvPr id="0" name=""/>
        <dsp:cNvSpPr/>
      </dsp:nvSpPr>
      <dsp:spPr>
        <a:xfrm>
          <a:off x="0" y="32903"/>
          <a:ext cx="7216726" cy="7585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1404A-5836-49ED-A823-54AEB6126CEC}">
      <dsp:nvSpPr>
        <dsp:cNvPr id="0" name=""/>
        <dsp:cNvSpPr/>
      </dsp:nvSpPr>
      <dsp:spPr>
        <a:xfrm>
          <a:off x="10658" y="402467"/>
          <a:ext cx="43822" cy="193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49E636-8870-43FC-A1BA-FF7D752CFBAF}">
      <dsp:nvSpPr>
        <dsp:cNvPr id="0" name=""/>
        <dsp:cNvSpPr/>
      </dsp:nvSpPr>
      <dsp:spPr>
        <a:xfrm>
          <a:off x="65139" y="32903"/>
          <a:ext cx="6901692" cy="80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93" tIns="85293" rIns="85293" bIns="85293" numCol="1" spcCol="1270" anchor="ctr" anchorCtr="0">
          <a:noAutofit/>
        </a:bodyPr>
        <a:lstStyle/>
        <a:p>
          <a:pPr marL="0" lvl="0" indent="0" algn="l" defTabSz="1066800">
            <a:lnSpc>
              <a:spcPct val="100000"/>
            </a:lnSpc>
            <a:spcBef>
              <a:spcPct val="0"/>
            </a:spcBef>
            <a:spcAft>
              <a:spcPct val="35000"/>
            </a:spcAft>
            <a:buNone/>
          </a:pPr>
          <a:r>
            <a:rPr lang="en-GB" sz="2400" b="1" kern="1200" dirty="0">
              <a:solidFill>
                <a:schemeClr val="tx1"/>
              </a:solidFill>
              <a:latin typeface="Tw Cen MT" panose="020B0602020104020603" pitchFamily="34" charset="0"/>
            </a:rPr>
            <a:t>Primary research is any type of research that you collect yourself</a:t>
          </a:r>
          <a:r>
            <a:rPr lang="en-GB" sz="2400" kern="1200" dirty="0">
              <a:latin typeface="Tw Cen MT" panose="020B0602020104020603" pitchFamily="34" charset="0"/>
            </a:rPr>
            <a:t>.</a:t>
          </a:r>
          <a:r>
            <a:rPr lang="en-GB" sz="1500" kern="1200" dirty="0"/>
            <a:t> </a:t>
          </a:r>
          <a:endParaRPr lang="en-US" sz="1500" kern="1200" dirty="0"/>
        </a:p>
      </dsp:txBody>
      <dsp:txXfrm>
        <a:off x="65139" y="32903"/>
        <a:ext cx="6901692" cy="805913"/>
      </dsp:txXfrm>
    </dsp:sp>
    <dsp:sp modelId="{728E8198-4411-4ED6-9558-00C553E9A3EB}">
      <dsp:nvSpPr>
        <dsp:cNvPr id="0" name=""/>
        <dsp:cNvSpPr/>
      </dsp:nvSpPr>
      <dsp:spPr>
        <a:xfrm>
          <a:off x="0" y="1040295"/>
          <a:ext cx="7216726" cy="7585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9C399-330B-4022-B68D-2B9ADACB5798}">
      <dsp:nvSpPr>
        <dsp:cNvPr id="0" name=""/>
        <dsp:cNvSpPr/>
      </dsp:nvSpPr>
      <dsp:spPr>
        <a:xfrm>
          <a:off x="10658" y="1409859"/>
          <a:ext cx="43822" cy="193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F5222-AC75-4601-BE38-56AF5150AAF2}">
      <dsp:nvSpPr>
        <dsp:cNvPr id="0" name=""/>
        <dsp:cNvSpPr/>
      </dsp:nvSpPr>
      <dsp:spPr>
        <a:xfrm>
          <a:off x="65139" y="1040295"/>
          <a:ext cx="6901692" cy="80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93" tIns="85293" rIns="85293" bIns="85293" numCol="1" spcCol="1270" anchor="ctr" anchorCtr="0">
          <a:noAutofit/>
        </a:bodyPr>
        <a:lstStyle/>
        <a:p>
          <a:pPr marL="0" lvl="0" indent="0" algn="l" defTabSz="1066800">
            <a:lnSpc>
              <a:spcPct val="100000"/>
            </a:lnSpc>
            <a:spcBef>
              <a:spcPct val="0"/>
            </a:spcBef>
            <a:spcAft>
              <a:spcPct val="35000"/>
            </a:spcAft>
            <a:buNone/>
          </a:pPr>
          <a:r>
            <a:rPr lang="en-GB" sz="2400" b="1" kern="1200">
              <a:solidFill>
                <a:schemeClr val="tx1"/>
              </a:solidFill>
              <a:latin typeface="Tw Cen MT" panose="020B0602020104020603" pitchFamily="34" charset="0"/>
            </a:rPr>
            <a:t>Examples include </a:t>
          </a:r>
          <a:endParaRPr lang="en-US" sz="2400" b="1" kern="1200" dirty="0">
            <a:solidFill>
              <a:schemeClr val="tx1"/>
            </a:solidFill>
            <a:latin typeface="Tw Cen MT" panose="020B0602020104020603" pitchFamily="34" charset="0"/>
          </a:endParaRPr>
        </a:p>
      </dsp:txBody>
      <dsp:txXfrm>
        <a:off x="65139" y="1040295"/>
        <a:ext cx="6901692" cy="805913"/>
      </dsp:txXfrm>
    </dsp:sp>
    <dsp:sp modelId="{CB3033A7-70DB-448B-A411-D2BB2D8064EA}">
      <dsp:nvSpPr>
        <dsp:cNvPr id="0" name=""/>
        <dsp:cNvSpPr/>
      </dsp:nvSpPr>
      <dsp:spPr>
        <a:xfrm>
          <a:off x="0" y="2047687"/>
          <a:ext cx="7216726" cy="7585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8E169-5E96-4FF4-B703-2A11D1AFE48A}">
      <dsp:nvSpPr>
        <dsp:cNvPr id="0" name=""/>
        <dsp:cNvSpPr/>
      </dsp:nvSpPr>
      <dsp:spPr>
        <a:xfrm>
          <a:off x="10658" y="2417251"/>
          <a:ext cx="43822" cy="193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8F0BA5-A559-4F8F-B4F4-BC84B684C19F}">
      <dsp:nvSpPr>
        <dsp:cNvPr id="0" name=""/>
        <dsp:cNvSpPr/>
      </dsp:nvSpPr>
      <dsp:spPr>
        <a:xfrm>
          <a:off x="65139" y="2047687"/>
          <a:ext cx="6901692" cy="80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93" tIns="85293" rIns="85293" bIns="85293" numCol="1" spcCol="1270" anchor="ctr" anchorCtr="0">
          <a:noAutofit/>
        </a:bodyPr>
        <a:lstStyle/>
        <a:p>
          <a:pPr marL="0" lvl="0" indent="0" algn="l" defTabSz="1422400">
            <a:lnSpc>
              <a:spcPct val="100000"/>
            </a:lnSpc>
            <a:spcBef>
              <a:spcPct val="0"/>
            </a:spcBef>
            <a:spcAft>
              <a:spcPct val="35000"/>
            </a:spcAft>
            <a:buNone/>
          </a:pPr>
          <a:r>
            <a:rPr lang="en-GB" sz="3200" b="1" kern="1200">
              <a:solidFill>
                <a:schemeClr val="tx1"/>
              </a:solidFill>
              <a:latin typeface="Tw Cen MT" panose="020B0602020104020603" pitchFamily="34" charset="0"/>
            </a:rPr>
            <a:t>Surveys, </a:t>
          </a:r>
          <a:endParaRPr lang="en-US" sz="3200" b="1" kern="1200" dirty="0">
            <a:solidFill>
              <a:schemeClr val="tx1"/>
            </a:solidFill>
            <a:latin typeface="Tw Cen MT" panose="020B0602020104020603" pitchFamily="34" charset="0"/>
          </a:endParaRPr>
        </a:p>
      </dsp:txBody>
      <dsp:txXfrm>
        <a:off x="65139" y="2047687"/>
        <a:ext cx="6901692" cy="805913"/>
      </dsp:txXfrm>
    </dsp:sp>
    <dsp:sp modelId="{2EECA507-4469-4471-8643-C01100E01576}">
      <dsp:nvSpPr>
        <dsp:cNvPr id="0" name=""/>
        <dsp:cNvSpPr/>
      </dsp:nvSpPr>
      <dsp:spPr>
        <a:xfrm>
          <a:off x="0" y="2974632"/>
          <a:ext cx="7216726" cy="7585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821EA8-7596-4216-8CAE-AA4C11158A35}">
      <dsp:nvSpPr>
        <dsp:cNvPr id="0" name=""/>
        <dsp:cNvSpPr/>
      </dsp:nvSpPr>
      <dsp:spPr>
        <a:xfrm>
          <a:off x="10658" y="3424643"/>
          <a:ext cx="43822" cy="193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979C9C-6287-4771-8FFC-39C1D326997A}">
      <dsp:nvSpPr>
        <dsp:cNvPr id="0" name=""/>
        <dsp:cNvSpPr/>
      </dsp:nvSpPr>
      <dsp:spPr>
        <a:xfrm>
          <a:off x="65139" y="3055079"/>
          <a:ext cx="6901692" cy="80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93" tIns="85293" rIns="85293" bIns="85293" numCol="1" spcCol="1270" anchor="ctr" anchorCtr="0">
          <a:noAutofit/>
        </a:bodyPr>
        <a:lstStyle/>
        <a:p>
          <a:pPr marL="0" lvl="0" indent="0" algn="l" defTabSz="1244600">
            <a:lnSpc>
              <a:spcPct val="100000"/>
            </a:lnSpc>
            <a:spcBef>
              <a:spcPct val="0"/>
            </a:spcBef>
            <a:spcAft>
              <a:spcPct val="35000"/>
            </a:spcAft>
            <a:buNone/>
          </a:pPr>
          <a:r>
            <a:rPr lang="en-GB" sz="2800" b="1" kern="1200">
              <a:solidFill>
                <a:schemeClr val="tx1"/>
              </a:solidFill>
              <a:latin typeface="Tw Cen MT" panose="020B0602020104020603" pitchFamily="34" charset="0"/>
            </a:rPr>
            <a:t>Interviews</a:t>
          </a:r>
          <a:r>
            <a:rPr lang="en-GB" sz="1500" kern="1200"/>
            <a:t>, </a:t>
          </a:r>
          <a:endParaRPr lang="en-US" sz="1500" kern="1200" dirty="0"/>
        </a:p>
      </dsp:txBody>
      <dsp:txXfrm>
        <a:off x="65139" y="3055079"/>
        <a:ext cx="6901692" cy="805913"/>
      </dsp:txXfrm>
    </dsp:sp>
    <dsp:sp modelId="{D8ECA0CF-AEE0-4588-B3D8-F1A0F57A9CFF}">
      <dsp:nvSpPr>
        <dsp:cNvPr id="0" name=""/>
        <dsp:cNvSpPr/>
      </dsp:nvSpPr>
      <dsp:spPr>
        <a:xfrm>
          <a:off x="0" y="4062471"/>
          <a:ext cx="7216726" cy="75850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0161A-CCFF-4028-BF7C-63E9FB50A86E}">
      <dsp:nvSpPr>
        <dsp:cNvPr id="0" name=""/>
        <dsp:cNvSpPr/>
      </dsp:nvSpPr>
      <dsp:spPr>
        <a:xfrm>
          <a:off x="10658" y="4432035"/>
          <a:ext cx="43822" cy="193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2684C-D3BB-40B5-AB16-310B96D64B74}">
      <dsp:nvSpPr>
        <dsp:cNvPr id="0" name=""/>
        <dsp:cNvSpPr/>
      </dsp:nvSpPr>
      <dsp:spPr>
        <a:xfrm>
          <a:off x="65139" y="4062471"/>
          <a:ext cx="6901692" cy="80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93" tIns="85293" rIns="85293" bIns="85293" numCol="1" spcCol="1270" anchor="ctr" anchorCtr="0">
          <a:noAutofit/>
        </a:bodyPr>
        <a:lstStyle/>
        <a:p>
          <a:pPr marL="0" lvl="0" indent="0" algn="l" defTabSz="1066800">
            <a:lnSpc>
              <a:spcPct val="100000"/>
            </a:lnSpc>
            <a:spcBef>
              <a:spcPct val="0"/>
            </a:spcBef>
            <a:spcAft>
              <a:spcPct val="35000"/>
            </a:spcAft>
            <a:buNone/>
          </a:pPr>
          <a:r>
            <a:rPr lang="en-GB" sz="2400" b="1" kern="1200">
              <a:solidFill>
                <a:schemeClr val="tx1"/>
              </a:solidFill>
              <a:latin typeface="Tw Cen MT" panose="020B0602020104020603" pitchFamily="34" charset="0"/>
            </a:rPr>
            <a:t>Observations, and </a:t>
          </a:r>
          <a:endParaRPr lang="en-US" sz="2400" b="1" kern="1200" dirty="0">
            <a:solidFill>
              <a:schemeClr val="tx1"/>
            </a:solidFill>
            <a:latin typeface="Tw Cen MT" panose="020B0602020104020603" pitchFamily="34" charset="0"/>
          </a:endParaRPr>
        </a:p>
      </dsp:txBody>
      <dsp:txXfrm>
        <a:off x="65139" y="4062471"/>
        <a:ext cx="6901692" cy="805913"/>
      </dsp:txXfrm>
    </dsp:sp>
    <dsp:sp modelId="{191F9E3B-2C54-4759-89BA-00BF471CD8A2}">
      <dsp:nvSpPr>
        <dsp:cNvPr id="0" name=""/>
        <dsp:cNvSpPr/>
      </dsp:nvSpPr>
      <dsp:spPr>
        <a:xfrm flipV="1">
          <a:off x="0" y="5019157"/>
          <a:ext cx="7216726" cy="8831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4CD74-EB3F-4873-AF72-87AE7384DCAB}">
      <dsp:nvSpPr>
        <dsp:cNvPr id="0" name=""/>
        <dsp:cNvSpPr/>
      </dsp:nvSpPr>
      <dsp:spPr>
        <a:xfrm flipH="1">
          <a:off x="21901" y="5509370"/>
          <a:ext cx="21337" cy="4176"/>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50648D-D3D5-4D2E-93B2-338587E47868}">
      <dsp:nvSpPr>
        <dsp:cNvPr id="0" name=""/>
        <dsp:cNvSpPr/>
      </dsp:nvSpPr>
      <dsp:spPr>
        <a:xfrm>
          <a:off x="65139" y="5132205"/>
          <a:ext cx="6901692" cy="805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93" tIns="85293" rIns="85293" bIns="85293" numCol="1" spcCol="1270" anchor="ctr" anchorCtr="0">
          <a:noAutofit/>
        </a:bodyPr>
        <a:lstStyle/>
        <a:p>
          <a:pPr marL="0" lvl="0" indent="0" algn="l" defTabSz="844550">
            <a:lnSpc>
              <a:spcPct val="100000"/>
            </a:lnSpc>
            <a:spcBef>
              <a:spcPct val="0"/>
            </a:spcBef>
            <a:spcAft>
              <a:spcPct val="35000"/>
            </a:spcAft>
            <a:buNone/>
          </a:pPr>
          <a:endParaRPr lang="en-US" sz="1900" kern="1200" dirty="0"/>
        </a:p>
      </dsp:txBody>
      <dsp:txXfrm>
        <a:off x="65139" y="5132205"/>
        <a:ext cx="6901692" cy="8059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C9704-634E-4153-9EE7-A6323EA1A3B9}">
      <dsp:nvSpPr>
        <dsp:cNvPr id="0" name=""/>
        <dsp:cNvSpPr/>
      </dsp:nvSpPr>
      <dsp:spPr>
        <a:xfrm>
          <a:off x="0" y="297027"/>
          <a:ext cx="7019779" cy="267586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GB" sz="2300" b="1" kern="1200">
              <a:latin typeface="Tw Cen MT" panose="020B0602020104020603" pitchFamily="34" charset="0"/>
            </a:rPr>
            <a:t>Secondary research involves the summary, collation and/or synthesis of existing research. Secondary research is contrasted with primary research in that primary research involves the generation of data, whereas secondary research uses primary research sources as a source of data for analysis.</a:t>
          </a:r>
          <a:endParaRPr lang="en-US" sz="2300" b="1" kern="1200" dirty="0">
            <a:latin typeface="Tw Cen MT" panose="020B0602020104020603" pitchFamily="34" charset="0"/>
          </a:endParaRPr>
        </a:p>
      </dsp:txBody>
      <dsp:txXfrm>
        <a:off x="130625" y="427652"/>
        <a:ext cx="6758529" cy="2414613"/>
      </dsp:txXfrm>
    </dsp:sp>
    <dsp:sp modelId="{58AFEE2A-EC9D-4040-A9B0-E211B9E4D592}">
      <dsp:nvSpPr>
        <dsp:cNvPr id="0" name=""/>
        <dsp:cNvSpPr/>
      </dsp:nvSpPr>
      <dsp:spPr>
        <a:xfrm>
          <a:off x="0" y="3039131"/>
          <a:ext cx="7019779" cy="267586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GB" sz="2300" b="0" kern="1200" dirty="0">
              <a:latin typeface="Tw Cen MT" panose="020B0602020104020603" pitchFamily="34" charset="0"/>
            </a:rPr>
            <a:t>Secondary research or desk research is a research method that involves using already existing data. ... Secondary research includes research material published in research reports and similar documents. These documents can be made available by public libraries, websites, data obtained from already filled in surveys etc.</a:t>
          </a:r>
          <a:endParaRPr lang="en-US" sz="2300" b="0" kern="1200" dirty="0">
            <a:latin typeface="Tw Cen MT" panose="020B0602020104020603" pitchFamily="34" charset="0"/>
          </a:endParaRPr>
        </a:p>
      </dsp:txBody>
      <dsp:txXfrm>
        <a:off x="130625" y="3169756"/>
        <a:ext cx="6758529" cy="24146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8D208-F096-4143-B5D7-C2F05292BCE6}">
      <dsp:nvSpPr>
        <dsp:cNvPr id="0" name=""/>
        <dsp:cNvSpPr/>
      </dsp:nvSpPr>
      <dsp:spPr>
        <a:xfrm>
          <a:off x="-152124" y="419700"/>
          <a:ext cx="10978662" cy="18892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3F9C3-DE2B-49C1-BDBE-A03681798824}">
      <dsp:nvSpPr>
        <dsp:cNvPr id="0" name=""/>
        <dsp:cNvSpPr/>
      </dsp:nvSpPr>
      <dsp:spPr>
        <a:xfrm>
          <a:off x="419369" y="844778"/>
          <a:ext cx="1041112" cy="1039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25151-4CFD-432A-B708-54DE6BFA6435}">
      <dsp:nvSpPr>
        <dsp:cNvPr id="0" name=""/>
        <dsp:cNvSpPr/>
      </dsp:nvSpPr>
      <dsp:spPr>
        <a:xfrm>
          <a:off x="2031975" y="419700"/>
          <a:ext cx="8788150" cy="1891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140" tIns="200140" rIns="200140" bIns="200140" numCol="1" spcCol="1270" anchor="ctr" anchorCtr="0">
          <a:noAutofit/>
        </a:bodyPr>
        <a:lstStyle/>
        <a:p>
          <a:pPr marL="0" lvl="0" indent="0" algn="l" defTabSz="1244600">
            <a:lnSpc>
              <a:spcPct val="90000"/>
            </a:lnSpc>
            <a:spcBef>
              <a:spcPct val="0"/>
            </a:spcBef>
            <a:spcAft>
              <a:spcPct val="35000"/>
            </a:spcAft>
            <a:buNone/>
          </a:pPr>
          <a:r>
            <a:rPr lang="en-GB" sz="2800" b="1" kern="1200" dirty="0">
              <a:solidFill>
                <a:schemeClr val="tx1"/>
              </a:solidFill>
              <a:latin typeface="Tw Cen MT" panose="020B0602020104020603" pitchFamily="34" charset="0"/>
            </a:rPr>
            <a:t>Research produces is descriptive data that the researcher must then interpret using rigorous and systematic methods of transcribing, coding, and analysis of trends and themes.</a:t>
          </a:r>
          <a:endParaRPr lang="en-US" sz="2800" b="1" kern="1200" dirty="0">
            <a:solidFill>
              <a:schemeClr val="tx1"/>
            </a:solidFill>
            <a:latin typeface="Tw Cen MT" panose="020B0602020104020603" pitchFamily="34" charset="0"/>
          </a:endParaRPr>
        </a:p>
      </dsp:txBody>
      <dsp:txXfrm>
        <a:off x="2031975" y="419700"/>
        <a:ext cx="8788150" cy="1891083"/>
      </dsp:txXfrm>
    </dsp:sp>
    <dsp:sp modelId="{37D03BB5-785B-403A-B927-9DC29598D244}">
      <dsp:nvSpPr>
        <dsp:cNvPr id="0" name=""/>
        <dsp:cNvSpPr/>
      </dsp:nvSpPr>
      <dsp:spPr>
        <a:xfrm>
          <a:off x="-152124" y="2863606"/>
          <a:ext cx="10978662" cy="18892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B82D1E-8E6E-4203-BBC4-4CB068C7FA22}">
      <dsp:nvSpPr>
        <dsp:cNvPr id="0" name=""/>
        <dsp:cNvSpPr/>
      </dsp:nvSpPr>
      <dsp:spPr>
        <a:xfrm>
          <a:off x="419369" y="3288684"/>
          <a:ext cx="1041112" cy="1039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D5FD49-8A78-4445-BE46-063E77602516}">
      <dsp:nvSpPr>
        <dsp:cNvPr id="0" name=""/>
        <dsp:cNvSpPr/>
      </dsp:nvSpPr>
      <dsp:spPr>
        <a:xfrm>
          <a:off x="1721314" y="2708906"/>
          <a:ext cx="9409472" cy="220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140" tIns="200140" rIns="200140" bIns="200140" numCol="1" spcCol="1270" anchor="ctr" anchorCtr="0">
          <a:noAutofit/>
        </a:bodyPr>
        <a:lstStyle/>
        <a:p>
          <a:pPr marL="0" lvl="0" indent="0" algn="l" defTabSz="1066800">
            <a:lnSpc>
              <a:spcPct val="90000"/>
            </a:lnSpc>
            <a:spcBef>
              <a:spcPct val="0"/>
            </a:spcBef>
            <a:spcAft>
              <a:spcPct val="35000"/>
            </a:spcAft>
            <a:buNone/>
          </a:pPr>
          <a:r>
            <a:rPr lang="en-GB" sz="2400" b="1" kern="1200" dirty="0">
              <a:solidFill>
                <a:schemeClr val="tx1"/>
              </a:solidFill>
              <a:latin typeface="Tw Cen MT" panose="020B0602020104020603" pitchFamily="34" charset="0"/>
            </a:rPr>
            <a:t>Most qualitative studies are small scale, focusing on a single or small number of cases, and they provide depth and contextualised detail. Qualitative research is not a single method but includes a range of designs such as interviews, direct observation, analysis of texts/documents or of audio/video recorded speech or behaviour.</a:t>
          </a:r>
          <a:endParaRPr lang="en-US" sz="2400" b="1" kern="1200" dirty="0">
            <a:solidFill>
              <a:schemeClr val="tx1"/>
            </a:solidFill>
            <a:latin typeface="Tw Cen MT" panose="020B0602020104020603" pitchFamily="34" charset="0"/>
          </a:endParaRPr>
        </a:p>
      </dsp:txBody>
      <dsp:txXfrm>
        <a:off x="1721314" y="2708906"/>
        <a:ext cx="9409472" cy="22004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54E37-0802-4546-B4EF-FC5138BD8BD9}">
      <dsp:nvSpPr>
        <dsp:cNvPr id="0" name=""/>
        <dsp:cNvSpPr/>
      </dsp:nvSpPr>
      <dsp:spPr>
        <a:xfrm>
          <a:off x="0" y="47100"/>
          <a:ext cx="6492875" cy="24710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1" kern="1200"/>
            <a:t>Qualitative research</a:t>
          </a:r>
          <a:r>
            <a:rPr lang="en-GB" sz="2400" kern="1200"/>
            <a:t> is a type of social science </a:t>
          </a:r>
          <a:r>
            <a:rPr lang="en-GB" sz="2400" b="1" kern="1200"/>
            <a:t>research</a:t>
          </a:r>
          <a:r>
            <a:rPr lang="en-GB" sz="2400" kern="1200"/>
            <a:t> that collects and works with non-numerical data and that seeks to interpret </a:t>
          </a:r>
          <a:r>
            <a:rPr lang="en-GB" sz="2400" b="1" kern="1200"/>
            <a:t>meaning</a:t>
          </a:r>
          <a:r>
            <a:rPr lang="en-GB" sz="2400" kern="1200"/>
            <a:t> from these data that help us understand social life through the </a:t>
          </a:r>
          <a:r>
            <a:rPr lang="en-GB" sz="2400" b="1" kern="1200"/>
            <a:t>study</a:t>
          </a:r>
          <a:r>
            <a:rPr lang="en-GB" sz="2400" kern="1200"/>
            <a:t> of targeted populations or places.</a:t>
          </a:r>
          <a:endParaRPr lang="en-US" sz="2400" kern="1200"/>
        </a:p>
      </dsp:txBody>
      <dsp:txXfrm>
        <a:off x="120626" y="167726"/>
        <a:ext cx="6251623" cy="2229787"/>
      </dsp:txXfrm>
    </dsp:sp>
    <dsp:sp modelId="{1A1CE13C-3C4C-4692-A327-0A572B9164AB}">
      <dsp:nvSpPr>
        <dsp:cNvPr id="0" name=""/>
        <dsp:cNvSpPr/>
      </dsp:nvSpPr>
      <dsp:spPr>
        <a:xfrm>
          <a:off x="0" y="2587259"/>
          <a:ext cx="6492875" cy="247103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Choice of method is often determined by a particular theoretical perspective, such as phenomenology which provides a framework for the research </a:t>
          </a:r>
          <a:r>
            <a:rPr lang="en-GB" sz="2400" b="1" kern="1200" dirty="0"/>
            <a:t>(Meyer, 2000).</a:t>
          </a:r>
          <a:endParaRPr lang="en-US" sz="2400" kern="1200" dirty="0"/>
        </a:p>
      </dsp:txBody>
      <dsp:txXfrm>
        <a:off x="120626" y="2707885"/>
        <a:ext cx="6251623" cy="22297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85BDD-5254-4ABC-9715-241F67C2B4B4}">
      <dsp:nvSpPr>
        <dsp:cNvPr id="0" name=""/>
        <dsp:cNvSpPr/>
      </dsp:nvSpPr>
      <dsp:spPr>
        <a:xfrm>
          <a:off x="0" y="497370"/>
          <a:ext cx="6900512" cy="23294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604012" rIns="535556" bIns="206248" numCol="1" spcCol="1270" anchor="t" anchorCtr="0">
          <a:noAutofit/>
        </a:bodyPr>
        <a:lstStyle/>
        <a:p>
          <a:pPr marL="285750" lvl="1" indent="-285750" algn="l" defTabSz="1289050">
            <a:lnSpc>
              <a:spcPct val="90000"/>
            </a:lnSpc>
            <a:spcBef>
              <a:spcPct val="0"/>
            </a:spcBef>
            <a:spcAft>
              <a:spcPct val="15000"/>
            </a:spcAft>
            <a:buChar char="•"/>
          </a:pPr>
          <a:r>
            <a:rPr lang="en-US" sz="2900" kern="1200">
              <a:latin typeface="Tw Cen MT" panose="020B0602020104020603" pitchFamily="34" charset="0"/>
            </a:rPr>
            <a:t>Books, newspapers, magazines and websites</a:t>
          </a:r>
        </a:p>
        <a:p>
          <a:pPr marL="285750" lvl="1" indent="-285750" algn="l" defTabSz="1289050">
            <a:lnSpc>
              <a:spcPct val="90000"/>
            </a:lnSpc>
            <a:spcBef>
              <a:spcPct val="0"/>
            </a:spcBef>
            <a:spcAft>
              <a:spcPct val="15000"/>
            </a:spcAft>
            <a:buChar char="•"/>
          </a:pPr>
          <a:r>
            <a:rPr lang="en-US" sz="2900" kern="1200">
              <a:latin typeface="Tw Cen MT" panose="020B0602020104020603" pitchFamily="34" charset="0"/>
            </a:rPr>
            <a:t>Articles published in journals and other</a:t>
          </a:r>
        </a:p>
      </dsp:txBody>
      <dsp:txXfrm>
        <a:off x="0" y="497370"/>
        <a:ext cx="6900512" cy="2329425"/>
      </dsp:txXfrm>
    </dsp:sp>
    <dsp:sp modelId="{17BEB600-5973-40E2-A75A-BE0AD41FF690}">
      <dsp:nvSpPr>
        <dsp:cNvPr id="0" name=""/>
        <dsp:cNvSpPr/>
      </dsp:nvSpPr>
      <dsp:spPr>
        <a:xfrm>
          <a:off x="345025" y="69330"/>
          <a:ext cx="4830358" cy="856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289050">
            <a:lnSpc>
              <a:spcPct val="100000"/>
            </a:lnSpc>
            <a:spcBef>
              <a:spcPct val="0"/>
            </a:spcBef>
            <a:spcAft>
              <a:spcPct val="35000"/>
            </a:spcAft>
            <a:buNone/>
            <a:defRPr b="1"/>
          </a:pPr>
          <a:r>
            <a:rPr lang="en-US" sz="2900" kern="1200"/>
            <a:t>Secondary research</a:t>
          </a:r>
        </a:p>
      </dsp:txBody>
      <dsp:txXfrm>
        <a:off x="386815" y="111120"/>
        <a:ext cx="4746778" cy="772500"/>
      </dsp:txXfrm>
    </dsp:sp>
    <dsp:sp modelId="{5B9C5C0C-B048-4FDD-92D7-4411FE23AE5B}">
      <dsp:nvSpPr>
        <dsp:cNvPr id="0" name=""/>
        <dsp:cNvSpPr/>
      </dsp:nvSpPr>
      <dsp:spPr>
        <a:xfrm>
          <a:off x="0" y="3411435"/>
          <a:ext cx="6900512" cy="205537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604012" rIns="535556" bIns="206248" numCol="1" spcCol="1270" anchor="t" anchorCtr="0">
          <a:noAutofit/>
        </a:bodyPr>
        <a:lstStyle/>
        <a:p>
          <a:pPr marL="285750" lvl="1" indent="-285750" algn="l" defTabSz="1289050">
            <a:lnSpc>
              <a:spcPct val="90000"/>
            </a:lnSpc>
            <a:spcBef>
              <a:spcPct val="0"/>
            </a:spcBef>
            <a:spcAft>
              <a:spcPct val="15000"/>
            </a:spcAft>
            <a:buChar char="•"/>
          </a:pPr>
          <a:endParaRPr lang="en-US" sz="2900" kern="1200">
            <a:latin typeface="Tw Cen MT" panose="020B0602020104020603" pitchFamily="34" charset="0"/>
          </a:endParaRPr>
        </a:p>
        <a:p>
          <a:pPr marL="285750" lvl="1" indent="-285750" algn="l" defTabSz="1289050">
            <a:lnSpc>
              <a:spcPct val="90000"/>
            </a:lnSpc>
            <a:spcBef>
              <a:spcPct val="0"/>
            </a:spcBef>
            <a:spcAft>
              <a:spcPct val="15000"/>
            </a:spcAft>
            <a:buChar char="•"/>
          </a:pPr>
          <a:r>
            <a:rPr lang="en-US" sz="2900" kern="1200">
              <a:latin typeface="Tw Cen MT" panose="020B0602020104020603" pitchFamily="34" charset="0"/>
            </a:rPr>
            <a:t>Official statistics (e.g. census data)</a:t>
          </a:r>
        </a:p>
        <a:p>
          <a:pPr marL="285750" lvl="1" indent="-285750" algn="l" defTabSz="1289050">
            <a:lnSpc>
              <a:spcPct val="90000"/>
            </a:lnSpc>
            <a:spcBef>
              <a:spcPct val="0"/>
            </a:spcBef>
            <a:spcAft>
              <a:spcPct val="15000"/>
            </a:spcAft>
            <a:buChar char="•"/>
          </a:pPr>
          <a:r>
            <a:rPr lang="en-US" sz="2900" kern="1200">
              <a:latin typeface="Tw Cen MT" panose="020B0602020104020603" pitchFamily="34" charset="0"/>
            </a:rPr>
            <a:t>Samples and data types</a:t>
          </a:r>
        </a:p>
      </dsp:txBody>
      <dsp:txXfrm>
        <a:off x="0" y="3411435"/>
        <a:ext cx="6900512" cy="2055375"/>
      </dsp:txXfrm>
    </dsp:sp>
    <dsp:sp modelId="{B8F8A6F5-5068-433E-9066-2E323C2A3099}">
      <dsp:nvSpPr>
        <dsp:cNvPr id="0" name=""/>
        <dsp:cNvSpPr/>
      </dsp:nvSpPr>
      <dsp:spPr>
        <a:xfrm>
          <a:off x="345025" y="2983395"/>
          <a:ext cx="4830358" cy="8560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289050">
            <a:lnSpc>
              <a:spcPct val="100000"/>
            </a:lnSpc>
            <a:spcBef>
              <a:spcPct val="0"/>
            </a:spcBef>
            <a:spcAft>
              <a:spcPct val="35000"/>
            </a:spcAft>
            <a:buNone/>
            <a:defRPr b="1"/>
          </a:pPr>
          <a:r>
            <a:rPr lang="en-US" sz="2900" kern="1200" dirty="0"/>
            <a:t>Professional publications</a:t>
          </a:r>
        </a:p>
      </dsp:txBody>
      <dsp:txXfrm>
        <a:off x="386815" y="3025185"/>
        <a:ext cx="4746778" cy="772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CD609-BFCC-4BB0-8961-0DDD8DD5F2C9}">
      <dsp:nvSpPr>
        <dsp:cNvPr id="0" name=""/>
        <dsp:cNvSpPr/>
      </dsp:nvSpPr>
      <dsp:spPr>
        <a:xfrm>
          <a:off x="0" y="253824"/>
          <a:ext cx="11352627" cy="140796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237C2-E2BE-4C3E-9DE5-7836C51ED713}">
      <dsp:nvSpPr>
        <dsp:cNvPr id="0" name=""/>
        <dsp:cNvSpPr/>
      </dsp:nvSpPr>
      <dsp:spPr>
        <a:xfrm>
          <a:off x="425909" y="317393"/>
          <a:ext cx="774380" cy="774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9398B9-0A0B-4278-B9B4-5F42AC54DFC6}">
      <dsp:nvSpPr>
        <dsp:cNvPr id="0" name=""/>
        <dsp:cNvSpPr/>
      </dsp:nvSpPr>
      <dsp:spPr>
        <a:xfrm>
          <a:off x="1626199" y="601"/>
          <a:ext cx="9726428" cy="1407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10" tIns="149010" rIns="149010" bIns="149010" numCol="1" spcCol="1270" anchor="ctr" anchorCtr="0">
          <a:noAutofit/>
        </a:bodyPr>
        <a:lstStyle/>
        <a:p>
          <a:pPr marL="0" lvl="0" indent="0" algn="l" defTabSz="1111250">
            <a:lnSpc>
              <a:spcPct val="90000"/>
            </a:lnSpc>
            <a:spcBef>
              <a:spcPct val="0"/>
            </a:spcBef>
            <a:spcAft>
              <a:spcPct val="35000"/>
            </a:spcAft>
            <a:buNone/>
          </a:pPr>
          <a:r>
            <a:rPr lang="en-GB" sz="2500" b="1" i="0" kern="1200" dirty="0"/>
            <a:t>Qualitative Research</a:t>
          </a:r>
          <a:r>
            <a:rPr lang="en-GB" sz="2500" b="0" i="0" kern="1200" dirty="0"/>
            <a:t> gathers data about lived experiences, emotions or behaviours, and the meanings individuals attach to them.</a:t>
          </a:r>
          <a:endParaRPr lang="en-US" sz="2500" kern="1200" dirty="0"/>
        </a:p>
      </dsp:txBody>
      <dsp:txXfrm>
        <a:off x="1626199" y="601"/>
        <a:ext cx="9726428" cy="1407964"/>
      </dsp:txXfrm>
    </dsp:sp>
    <dsp:sp modelId="{3CA81E5F-CA2C-436C-A4FA-EEF94FF8E595}">
      <dsp:nvSpPr>
        <dsp:cNvPr id="0" name=""/>
        <dsp:cNvSpPr/>
      </dsp:nvSpPr>
      <dsp:spPr>
        <a:xfrm>
          <a:off x="0" y="1760557"/>
          <a:ext cx="11352627" cy="1407964"/>
        </a:xfrm>
        <a:prstGeom prst="roundRect">
          <a:avLst>
            <a:gd name="adj" fmla="val 1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1043BD52-A53F-4640-8E96-277FEBB2F756}">
      <dsp:nvSpPr>
        <dsp:cNvPr id="0" name=""/>
        <dsp:cNvSpPr/>
      </dsp:nvSpPr>
      <dsp:spPr>
        <a:xfrm>
          <a:off x="425909" y="2077349"/>
          <a:ext cx="774380" cy="774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56BD7C-2C85-43E4-87F0-43253F99F231}">
      <dsp:nvSpPr>
        <dsp:cNvPr id="0" name=""/>
        <dsp:cNvSpPr/>
      </dsp:nvSpPr>
      <dsp:spPr>
        <a:xfrm>
          <a:off x="1626199" y="1760557"/>
          <a:ext cx="9726428" cy="1407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10" tIns="149010" rIns="149010" bIns="149010" numCol="1" spcCol="1270" anchor="ctr" anchorCtr="0">
          <a:noAutofit/>
        </a:bodyPr>
        <a:lstStyle/>
        <a:p>
          <a:pPr marL="0" lvl="0" indent="0" algn="l" defTabSz="1111250">
            <a:lnSpc>
              <a:spcPct val="90000"/>
            </a:lnSpc>
            <a:spcBef>
              <a:spcPct val="0"/>
            </a:spcBef>
            <a:spcAft>
              <a:spcPct val="35000"/>
            </a:spcAft>
            <a:buNone/>
          </a:pPr>
          <a:r>
            <a:rPr lang="en-GB" sz="2500" b="0" i="0" kern="1200"/>
            <a:t>It assists in enabling researchers to gain a better understanding of complex concepts, social interactions or cultural phenomena.</a:t>
          </a:r>
          <a:endParaRPr lang="en-US" sz="2500" kern="1200"/>
        </a:p>
      </dsp:txBody>
      <dsp:txXfrm>
        <a:off x="1626199" y="1760557"/>
        <a:ext cx="9726428" cy="1407964"/>
      </dsp:txXfrm>
    </dsp:sp>
    <dsp:sp modelId="{32D56651-BB5C-4615-BD4D-ADED017975F8}">
      <dsp:nvSpPr>
        <dsp:cNvPr id="0" name=""/>
        <dsp:cNvSpPr/>
      </dsp:nvSpPr>
      <dsp:spPr>
        <a:xfrm>
          <a:off x="0" y="3520513"/>
          <a:ext cx="11352627" cy="1407964"/>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CCF53F59-25CA-4BFF-B3E4-3726954CC52D}">
      <dsp:nvSpPr>
        <dsp:cNvPr id="0" name=""/>
        <dsp:cNvSpPr/>
      </dsp:nvSpPr>
      <dsp:spPr>
        <a:xfrm>
          <a:off x="425909" y="3837305"/>
          <a:ext cx="774380" cy="7743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7ADBCC-6542-4BDF-AC59-B9E15B57F7E9}">
      <dsp:nvSpPr>
        <dsp:cNvPr id="0" name=""/>
        <dsp:cNvSpPr/>
      </dsp:nvSpPr>
      <dsp:spPr>
        <a:xfrm>
          <a:off x="1626199" y="3520513"/>
          <a:ext cx="9726428" cy="1407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10" tIns="149010" rIns="149010" bIns="149010" numCol="1" spcCol="1270" anchor="ctr" anchorCtr="0">
          <a:noAutofit/>
        </a:bodyPr>
        <a:lstStyle/>
        <a:p>
          <a:pPr marL="0" lvl="0" indent="0" algn="l" defTabSz="1111250">
            <a:lnSpc>
              <a:spcPct val="90000"/>
            </a:lnSpc>
            <a:spcBef>
              <a:spcPct val="0"/>
            </a:spcBef>
            <a:spcAft>
              <a:spcPct val="35000"/>
            </a:spcAft>
            <a:buNone/>
          </a:pPr>
          <a:r>
            <a:rPr lang="en-GB" sz="2500" b="0" i="0" kern="1200"/>
            <a:t>This type of research is useful in the exploration of how or why things have occurred, interpreting events and describing actions.</a:t>
          </a:r>
          <a:endParaRPr lang="en-US" sz="2500" kern="1200"/>
        </a:p>
      </dsp:txBody>
      <dsp:txXfrm>
        <a:off x="1626199" y="3520513"/>
        <a:ext cx="9726428" cy="14079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FBE1D-E0BB-4459-8EAD-C8EA4F0F30AC}">
      <dsp:nvSpPr>
        <dsp:cNvPr id="0" name=""/>
        <dsp:cNvSpPr/>
      </dsp:nvSpPr>
      <dsp:spPr>
        <a:xfrm>
          <a:off x="-157034" y="11048"/>
          <a:ext cx="7043067" cy="12343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126A6B-6657-487E-97E3-E0A73C64A48A}">
      <dsp:nvSpPr>
        <dsp:cNvPr id="0" name=""/>
        <dsp:cNvSpPr/>
      </dsp:nvSpPr>
      <dsp:spPr>
        <a:xfrm>
          <a:off x="216366" y="288784"/>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62039-11F7-46C1-8226-93746AACBE4C}">
      <dsp:nvSpPr>
        <dsp:cNvPr id="0" name=""/>
        <dsp:cNvSpPr/>
      </dsp:nvSpPr>
      <dsp:spPr>
        <a:xfrm>
          <a:off x="1268680" y="11048"/>
          <a:ext cx="5614563"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89000">
            <a:lnSpc>
              <a:spcPct val="90000"/>
            </a:lnSpc>
            <a:spcBef>
              <a:spcPct val="0"/>
            </a:spcBef>
            <a:spcAft>
              <a:spcPct val="35000"/>
            </a:spcAft>
            <a:buNone/>
          </a:pPr>
          <a:r>
            <a:rPr lang="en-GB" sz="2000" b="1" kern="1200" dirty="0"/>
            <a:t>Your methods section might look like this……..</a:t>
          </a:r>
          <a:endParaRPr lang="en-US" sz="2000" b="1" kern="1200" dirty="0"/>
        </a:p>
      </dsp:txBody>
      <dsp:txXfrm>
        <a:off x="1268680" y="11048"/>
        <a:ext cx="5614563" cy="1234385"/>
      </dsp:txXfrm>
    </dsp:sp>
    <dsp:sp modelId="{56CA848C-04B5-44E2-BF27-43EBAA51BCC1}">
      <dsp:nvSpPr>
        <dsp:cNvPr id="0" name=""/>
        <dsp:cNvSpPr/>
      </dsp:nvSpPr>
      <dsp:spPr>
        <a:xfrm>
          <a:off x="-157034" y="1554029"/>
          <a:ext cx="7043067" cy="12343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915749-0063-4382-9685-565F76615434}">
      <dsp:nvSpPr>
        <dsp:cNvPr id="0" name=""/>
        <dsp:cNvSpPr/>
      </dsp:nvSpPr>
      <dsp:spPr>
        <a:xfrm>
          <a:off x="216366" y="1831766"/>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6BD86-9008-46E8-93FD-89AACCD3F1B4}">
      <dsp:nvSpPr>
        <dsp:cNvPr id="0" name=""/>
        <dsp:cNvSpPr/>
      </dsp:nvSpPr>
      <dsp:spPr>
        <a:xfrm>
          <a:off x="951822" y="1554029"/>
          <a:ext cx="6248279"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90000"/>
            </a:lnSpc>
            <a:spcBef>
              <a:spcPct val="0"/>
            </a:spcBef>
            <a:spcAft>
              <a:spcPct val="35000"/>
            </a:spcAft>
            <a:buNone/>
          </a:pPr>
          <a:r>
            <a:rPr lang="en-GB" sz="1800" b="1" kern="1200" dirty="0"/>
            <a:t>‘This research project will involve the collection of new data, so is a primary research project. Quantitative data will be collected to answer the research question’</a:t>
          </a:r>
          <a:endParaRPr lang="en-US" sz="1800" b="1" kern="1200" dirty="0"/>
        </a:p>
      </dsp:txBody>
      <dsp:txXfrm>
        <a:off x="951822" y="1554029"/>
        <a:ext cx="6248279" cy="1234385"/>
      </dsp:txXfrm>
    </dsp:sp>
    <dsp:sp modelId="{343E501B-9682-42B7-B049-97AC8D475323}">
      <dsp:nvSpPr>
        <dsp:cNvPr id="0" name=""/>
        <dsp:cNvSpPr/>
      </dsp:nvSpPr>
      <dsp:spPr>
        <a:xfrm>
          <a:off x="-157034" y="3097011"/>
          <a:ext cx="7043067" cy="123438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FD5DE8-9C0A-4ED5-824E-1A4B6D657B91}">
      <dsp:nvSpPr>
        <dsp:cNvPr id="0" name=""/>
        <dsp:cNvSpPr/>
      </dsp:nvSpPr>
      <dsp:spPr>
        <a:xfrm>
          <a:off x="216366"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2856F4-B0DB-4A9D-AFF1-C772EEFE1F79}">
      <dsp:nvSpPr>
        <dsp:cNvPr id="0" name=""/>
        <dsp:cNvSpPr/>
      </dsp:nvSpPr>
      <dsp:spPr>
        <a:xfrm>
          <a:off x="1268680" y="3097011"/>
          <a:ext cx="5614563"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90000"/>
            </a:lnSpc>
            <a:spcBef>
              <a:spcPct val="0"/>
            </a:spcBef>
            <a:spcAft>
              <a:spcPct val="35000"/>
            </a:spcAft>
            <a:buNone/>
          </a:pPr>
          <a:r>
            <a:rPr lang="en-GB" sz="1800" b="1" kern="1200" dirty="0"/>
            <a:t>OR</a:t>
          </a:r>
          <a:endParaRPr lang="en-US" sz="1800" b="1" kern="1200" dirty="0"/>
        </a:p>
      </dsp:txBody>
      <dsp:txXfrm>
        <a:off x="1268680" y="3097011"/>
        <a:ext cx="5614563" cy="1234385"/>
      </dsp:txXfrm>
    </dsp:sp>
    <dsp:sp modelId="{D8BA8317-DF4C-4FFD-92F5-F07DB3A976C5}">
      <dsp:nvSpPr>
        <dsp:cNvPr id="0" name=""/>
        <dsp:cNvSpPr/>
      </dsp:nvSpPr>
      <dsp:spPr>
        <a:xfrm>
          <a:off x="-157034" y="4639992"/>
          <a:ext cx="7043067" cy="123438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50534-4F91-4C0A-9650-0D12B26C4275}">
      <dsp:nvSpPr>
        <dsp:cNvPr id="0" name=""/>
        <dsp:cNvSpPr/>
      </dsp:nvSpPr>
      <dsp:spPr>
        <a:xfrm>
          <a:off x="216366" y="4917729"/>
          <a:ext cx="678911" cy="6789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143CA7-76D6-4C33-8162-3EA1F8D91332}">
      <dsp:nvSpPr>
        <dsp:cNvPr id="0" name=""/>
        <dsp:cNvSpPr/>
      </dsp:nvSpPr>
      <dsp:spPr>
        <a:xfrm>
          <a:off x="1268680" y="4639992"/>
          <a:ext cx="5614563"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89000">
            <a:lnSpc>
              <a:spcPct val="90000"/>
            </a:lnSpc>
            <a:spcBef>
              <a:spcPct val="0"/>
            </a:spcBef>
            <a:spcAft>
              <a:spcPct val="35000"/>
            </a:spcAft>
            <a:buNone/>
          </a:pPr>
          <a:r>
            <a:rPr lang="en-GB" sz="2000" b="1" kern="1200" dirty="0"/>
            <a:t>‘The planned research project will utilise a secondary approach and will draw on the qualitative research method’</a:t>
          </a:r>
          <a:endParaRPr lang="en-US" sz="2000" b="1" kern="1200" dirty="0"/>
        </a:p>
      </dsp:txBody>
      <dsp:txXfrm>
        <a:off x="1268680" y="4639992"/>
        <a:ext cx="5614563" cy="1234385"/>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D6169-B5A0-4BD4-ADA4-CE0B0FB9F178}" type="datetimeFigureOut">
              <a:rPr lang="en-GB" smtClean="0"/>
              <a:t>28/04/2021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4D763-6145-48C7-A788-0343F5979F55}" type="slidenum">
              <a:rPr lang="en-GB" smtClean="0"/>
              <a:t>‹#›</a:t>
            </a:fld>
            <a:endParaRPr lang="en-GB"/>
          </a:p>
        </p:txBody>
      </p:sp>
    </p:spTree>
    <p:extLst>
      <p:ext uri="{BB962C8B-B14F-4D97-AF65-F5344CB8AC3E}">
        <p14:creationId xmlns:p14="http://schemas.microsoft.com/office/powerpoint/2010/main" val="285569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8DF09B7-231A-4752-B672-C130D410A9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4CECAFD4-7A2C-4203-B66E-684F850EDA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8C7EA23-DAC7-4605-8B33-3B2E33CE83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2D58152D-3092-4166-8979-CFE7BEEB96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CACDE-0BC5-4F5A-B6C5-595C1B820F57}" type="slidenum">
              <a:rPr lang="en-US" altLang="en-US"/>
              <a:pPr/>
              <a:t>33</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pPr>
              <a:lnSpc>
                <a:spcPct val="90000"/>
              </a:lnSpc>
            </a:pPr>
            <a:r>
              <a:rPr lang="en-US" altLang="en-US"/>
              <a:t>Face to face. Can take the form of an intercept (occur on the spot) or pre-planned, pre-recruited.</a:t>
            </a:r>
          </a:p>
          <a:p>
            <a:pPr>
              <a:lnSpc>
                <a:spcPct val="90000"/>
              </a:lnSpc>
            </a:pPr>
            <a:r>
              <a:rPr lang="en-US" altLang="en-US"/>
              <a:t>	Has high data quality, but can be costly and time consuming.</a:t>
            </a:r>
          </a:p>
          <a:p>
            <a:pPr>
              <a:lnSpc>
                <a:spcPct val="90000"/>
              </a:lnSpc>
            </a:pPr>
            <a:r>
              <a:rPr lang="en-US" altLang="en-US"/>
              <a:t>	Obtaining a random sample of respondents can also be difficult.</a:t>
            </a:r>
          </a:p>
          <a:p>
            <a:pPr>
              <a:lnSpc>
                <a:spcPct val="90000"/>
              </a:lnSpc>
            </a:pPr>
            <a:endParaRPr lang="en-US" altLang="en-US"/>
          </a:p>
          <a:p>
            <a:pPr>
              <a:lnSpc>
                <a:spcPct val="90000"/>
              </a:lnSpc>
            </a:pPr>
            <a:r>
              <a:rPr lang="en-US" altLang="en-US"/>
              <a:t>Telephone interviews == limited with the kind of stimuli that can be used</a:t>
            </a:r>
          </a:p>
          <a:p>
            <a:pPr>
              <a:lnSpc>
                <a:spcPct val="90000"/>
              </a:lnSpc>
            </a:pPr>
            <a:r>
              <a:rPr lang="en-US" altLang="en-US"/>
              <a:t>				high refusal rate</a:t>
            </a:r>
          </a:p>
          <a:p>
            <a:pPr>
              <a:lnSpc>
                <a:spcPct val="90000"/>
              </a:lnSpc>
            </a:pPr>
            <a:r>
              <a:rPr lang="en-US" altLang="en-US"/>
              <a:t>				difficult to collect sensitive data</a:t>
            </a:r>
          </a:p>
          <a:p>
            <a:pPr>
              <a:lnSpc>
                <a:spcPct val="90000"/>
              </a:lnSpc>
            </a:pPr>
            <a:r>
              <a:rPr lang="en-US" altLang="en-US"/>
              <a:t>				SIMPLICITY in the types of questions asked is key</a:t>
            </a:r>
          </a:p>
          <a:p>
            <a:pPr>
              <a:lnSpc>
                <a:spcPct val="90000"/>
              </a:lnSpc>
            </a:pPr>
            <a:endParaRPr lang="en-US" altLang="en-US"/>
          </a:p>
          <a:p>
            <a:pPr>
              <a:lnSpc>
                <a:spcPct val="90000"/>
              </a:lnSpc>
            </a:pPr>
            <a:r>
              <a:rPr lang="en-US" altLang="en-US"/>
              <a:t>Mail surveys== Higher response rate relative to other survey techniques</a:t>
            </a:r>
          </a:p>
          <a:p>
            <a:pPr>
              <a:lnSpc>
                <a:spcPct val="90000"/>
              </a:lnSpc>
            </a:pPr>
            <a:r>
              <a:rPr lang="en-US" altLang="en-US"/>
              <a:t>		     More cost efficient</a:t>
            </a:r>
          </a:p>
          <a:p>
            <a:pPr>
              <a:lnSpc>
                <a:spcPct val="90000"/>
              </a:lnSpc>
            </a:pPr>
            <a:r>
              <a:rPr lang="en-US" altLang="en-US"/>
              <a:t>		    Highly targetable (Recall PRIZM and GeoVals)</a:t>
            </a:r>
          </a:p>
          <a:p>
            <a:pPr>
              <a:lnSpc>
                <a:spcPct val="90000"/>
              </a:lnSpc>
            </a:pPr>
            <a:r>
              <a:rPr lang="en-US" altLang="en-US"/>
              <a:t>		   Can be convenient for the respondent, BUT </a:t>
            </a:r>
          </a:p>
          <a:p>
            <a:pPr>
              <a:lnSpc>
                <a:spcPct val="90000"/>
              </a:lnSpc>
            </a:pPr>
            <a:r>
              <a:rPr lang="en-US" altLang="en-US"/>
              <a:t>			can suffer from low response rates, SIMPLICITY Key, long lead times</a:t>
            </a:r>
          </a:p>
          <a:p>
            <a:pPr>
              <a:lnSpc>
                <a:spcPct val="90000"/>
              </a:lnSpc>
            </a:pPr>
            <a:endParaRPr lang="en-US" altLang="en-US"/>
          </a:p>
        </p:txBody>
      </p:sp>
    </p:spTree>
    <p:extLst>
      <p:ext uri="{BB962C8B-B14F-4D97-AF65-F5344CB8AC3E}">
        <p14:creationId xmlns:p14="http://schemas.microsoft.com/office/powerpoint/2010/main" val="2711020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9D20-093A-4C6C-A08F-DA44220C60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7F4448-666E-4DE2-BA10-D525E33C2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E373669-0945-458D-B5D4-2F90EBB531DA}"/>
              </a:ext>
            </a:extLst>
          </p:cNvPr>
          <p:cNvSpPr>
            <a:spLocks noGrp="1"/>
          </p:cNvSpPr>
          <p:nvPr>
            <p:ph type="dt" sz="half" idx="10"/>
          </p:nvPr>
        </p:nvSpPr>
        <p:spPr/>
        <p:txBody>
          <a:bodyPr/>
          <a:lstStyle/>
          <a:p>
            <a:fld id="{B6174464-0BFE-49A7-BEAB-4DF40F440BB9}" type="datetime1">
              <a:rPr lang="en-US" smtClean="0"/>
              <a:t>4/28/2021</a:t>
            </a:fld>
            <a:endParaRPr lang="en-US" dirty="0"/>
          </a:p>
        </p:txBody>
      </p:sp>
      <p:sp>
        <p:nvSpPr>
          <p:cNvPr id="5" name="Footer Placeholder 4">
            <a:extLst>
              <a:ext uri="{FF2B5EF4-FFF2-40B4-BE49-F238E27FC236}">
                <a16:creationId xmlns:a16="http://schemas.microsoft.com/office/drawing/2014/main" id="{82F970B0-7EB0-4186-BFE5-1EC6486A4A31}"/>
              </a:ext>
            </a:extLst>
          </p:cNvPr>
          <p:cNvSpPr>
            <a:spLocks noGrp="1"/>
          </p:cNvSpPr>
          <p:nvPr>
            <p:ph type="ftr" sz="quarter" idx="11"/>
          </p:nvPr>
        </p:nvSpPr>
        <p:spPr/>
        <p:txBody>
          <a:body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8852F637-31A8-455F-BD55-1084FD1CAEA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8385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E7A7-BC84-43EA-85E3-D8B259B357B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B99675-1B44-4E28-A1C0-5A5340186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8C19C0-3474-4571-9074-CF1400822BA7}"/>
              </a:ext>
            </a:extLst>
          </p:cNvPr>
          <p:cNvSpPr>
            <a:spLocks noGrp="1"/>
          </p:cNvSpPr>
          <p:nvPr>
            <p:ph type="dt" sz="half" idx="10"/>
          </p:nvPr>
        </p:nvSpPr>
        <p:spPr/>
        <p:txBody>
          <a:bodyPr/>
          <a:lstStyle/>
          <a:p>
            <a:fld id="{E1AE4346-E800-4800-8279-3D32C77935D2}" type="datetime1">
              <a:rPr lang="en-US" smtClean="0"/>
              <a:t>4/28/2021</a:t>
            </a:fld>
            <a:endParaRPr lang="en-US" dirty="0"/>
          </a:p>
        </p:txBody>
      </p:sp>
      <p:sp>
        <p:nvSpPr>
          <p:cNvPr id="5" name="Footer Placeholder 4">
            <a:extLst>
              <a:ext uri="{FF2B5EF4-FFF2-40B4-BE49-F238E27FC236}">
                <a16:creationId xmlns:a16="http://schemas.microsoft.com/office/drawing/2014/main" id="{2176FE64-5E56-421E-9954-622A879BD99D}"/>
              </a:ext>
            </a:extLst>
          </p:cNvPr>
          <p:cNvSpPr>
            <a:spLocks noGrp="1"/>
          </p:cNvSpPr>
          <p:nvPr>
            <p:ph type="ftr" sz="quarter" idx="11"/>
          </p:nvPr>
        </p:nvSpPr>
        <p:spPr/>
        <p:txBody>
          <a:body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5AFC89C9-607D-4CF6-BEF5-A8643842947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159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F3CF9F-B9CF-454F-A519-8D39D12FC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5A333B-328C-4BAF-8F4D-BD9ADEF84A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730430-B2E1-439F-825C-B14A7D82FA99}"/>
              </a:ext>
            </a:extLst>
          </p:cNvPr>
          <p:cNvSpPr>
            <a:spLocks noGrp="1"/>
          </p:cNvSpPr>
          <p:nvPr>
            <p:ph type="dt" sz="half" idx="10"/>
          </p:nvPr>
        </p:nvSpPr>
        <p:spPr/>
        <p:txBody>
          <a:bodyPr/>
          <a:lstStyle/>
          <a:p>
            <a:fld id="{93748CD4-4311-46ED-9D6C-0BB52820D208}" type="datetime1">
              <a:rPr lang="en-US" smtClean="0"/>
              <a:t>4/28/2021</a:t>
            </a:fld>
            <a:endParaRPr lang="en-US" dirty="0"/>
          </a:p>
        </p:txBody>
      </p:sp>
      <p:sp>
        <p:nvSpPr>
          <p:cNvPr id="5" name="Footer Placeholder 4">
            <a:extLst>
              <a:ext uri="{FF2B5EF4-FFF2-40B4-BE49-F238E27FC236}">
                <a16:creationId xmlns:a16="http://schemas.microsoft.com/office/drawing/2014/main" id="{0EA2D9BE-8B60-49F7-9093-BB334366BBAE}"/>
              </a:ext>
            </a:extLst>
          </p:cNvPr>
          <p:cNvSpPr>
            <a:spLocks noGrp="1"/>
          </p:cNvSpPr>
          <p:nvPr>
            <p:ph type="ftr" sz="quarter" idx="11"/>
          </p:nvPr>
        </p:nvSpPr>
        <p:spPr/>
        <p:txBody>
          <a:body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D4627690-F728-4D92-89FA-8CC6FFC08FC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697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FA4E-5D53-4879-BFA9-840F0457CF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F6CF5E-0A35-44AF-8128-35DDD83B8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B8A185-A6C8-48BC-9FDF-9D5FF4B7C542}"/>
              </a:ext>
            </a:extLst>
          </p:cNvPr>
          <p:cNvSpPr>
            <a:spLocks noGrp="1"/>
          </p:cNvSpPr>
          <p:nvPr>
            <p:ph type="dt" sz="half" idx="10"/>
          </p:nvPr>
        </p:nvSpPr>
        <p:spPr/>
        <p:txBody>
          <a:bodyPr/>
          <a:lstStyle/>
          <a:p>
            <a:fld id="{C5820F91-19F0-47ED-91F6-1E58FFC0C171}" type="datetime1">
              <a:rPr lang="en-US" smtClean="0"/>
              <a:t>4/28/2021</a:t>
            </a:fld>
            <a:endParaRPr lang="en-US" dirty="0"/>
          </a:p>
        </p:txBody>
      </p:sp>
      <p:sp>
        <p:nvSpPr>
          <p:cNvPr id="5" name="Footer Placeholder 4">
            <a:extLst>
              <a:ext uri="{FF2B5EF4-FFF2-40B4-BE49-F238E27FC236}">
                <a16:creationId xmlns:a16="http://schemas.microsoft.com/office/drawing/2014/main" id="{92ACCCEF-9106-466B-A37F-895CF8AD4A1E}"/>
              </a:ext>
            </a:extLst>
          </p:cNvPr>
          <p:cNvSpPr>
            <a:spLocks noGrp="1"/>
          </p:cNvSpPr>
          <p:nvPr>
            <p:ph type="ftr" sz="quarter" idx="11"/>
          </p:nvPr>
        </p:nvSpPr>
        <p:spPr/>
        <p:txBody>
          <a:body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D40E0E1B-44C0-4C9E-8206-C72F1BA33C9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395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BABE-65CB-411E-8014-646AC68B97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813BB0B-D234-4C34-98B0-784F367EF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759F5B-15A1-4B12-B4B7-1DCAEF38A58F}"/>
              </a:ext>
            </a:extLst>
          </p:cNvPr>
          <p:cNvSpPr>
            <a:spLocks noGrp="1"/>
          </p:cNvSpPr>
          <p:nvPr>
            <p:ph type="dt" sz="half" idx="10"/>
          </p:nvPr>
        </p:nvSpPr>
        <p:spPr/>
        <p:txBody>
          <a:bodyPr/>
          <a:lstStyle/>
          <a:p>
            <a:fld id="{05F53C04-2868-492C-96E2-029D3249C693}" type="datetime1">
              <a:rPr lang="en-US" smtClean="0"/>
              <a:t>4/28/2021</a:t>
            </a:fld>
            <a:endParaRPr lang="en-US" dirty="0"/>
          </a:p>
        </p:txBody>
      </p:sp>
      <p:sp>
        <p:nvSpPr>
          <p:cNvPr id="5" name="Footer Placeholder 4">
            <a:extLst>
              <a:ext uri="{FF2B5EF4-FFF2-40B4-BE49-F238E27FC236}">
                <a16:creationId xmlns:a16="http://schemas.microsoft.com/office/drawing/2014/main" id="{3B56E2D4-B92C-4799-A65A-A90F94BCB31A}"/>
              </a:ext>
            </a:extLst>
          </p:cNvPr>
          <p:cNvSpPr>
            <a:spLocks noGrp="1"/>
          </p:cNvSpPr>
          <p:nvPr>
            <p:ph type="ftr" sz="quarter" idx="11"/>
          </p:nvPr>
        </p:nvSpPr>
        <p:spPr/>
        <p:txBody>
          <a:body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24228E53-4329-4C16-B806-DF58E7E4E47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7111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F0EF-F329-4A43-B3CB-597F10578C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7DED82-CD84-46EB-8ACC-7FE0E31AAD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63DE27-0774-4080-82C1-969F1A87B9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7E0A3FE-0875-495B-9C01-8B1388DE042B}"/>
              </a:ext>
            </a:extLst>
          </p:cNvPr>
          <p:cNvSpPr>
            <a:spLocks noGrp="1"/>
          </p:cNvSpPr>
          <p:nvPr>
            <p:ph type="dt" sz="half" idx="10"/>
          </p:nvPr>
        </p:nvSpPr>
        <p:spPr/>
        <p:txBody>
          <a:bodyPr/>
          <a:lstStyle/>
          <a:p>
            <a:fld id="{E362149D-7ED0-470B-BE29-42130025DC5C}" type="datetime1">
              <a:rPr lang="en-US" smtClean="0"/>
              <a:t>4/28/2021</a:t>
            </a:fld>
            <a:endParaRPr lang="en-US" dirty="0"/>
          </a:p>
        </p:txBody>
      </p:sp>
      <p:sp>
        <p:nvSpPr>
          <p:cNvPr id="6" name="Footer Placeholder 5">
            <a:extLst>
              <a:ext uri="{FF2B5EF4-FFF2-40B4-BE49-F238E27FC236}">
                <a16:creationId xmlns:a16="http://schemas.microsoft.com/office/drawing/2014/main" id="{4CABB55E-B065-4417-9500-E7B10A02695E}"/>
              </a:ext>
            </a:extLst>
          </p:cNvPr>
          <p:cNvSpPr>
            <a:spLocks noGrp="1"/>
          </p:cNvSpPr>
          <p:nvPr>
            <p:ph type="ftr" sz="quarter" idx="11"/>
          </p:nvPr>
        </p:nvSpPr>
        <p:spPr/>
        <p:txBody>
          <a:bodyPr/>
          <a:lstStyle/>
          <a:p>
            <a:r>
              <a:rPr lang="en-US"/>
              <a:t>Created by Tayo Alebiosu</a:t>
            </a:r>
            <a:endParaRPr lang="en-US" dirty="0"/>
          </a:p>
        </p:txBody>
      </p:sp>
      <p:sp>
        <p:nvSpPr>
          <p:cNvPr id="7" name="Slide Number Placeholder 6">
            <a:extLst>
              <a:ext uri="{FF2B5EF4-FFF2-40B4-BE49-F238E27FC236}">
                <a16:creationId xmlns:a16="http://schemas.microsoft.com/office/drawing/2014/main" id="{DA8531AD-0843-4DE7-BF01-EBF13338DF6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910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6583-7160-42D7-A2DC-70648A0BC9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22A41D-135D-4FB4-A52D-CCD9C23807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E9674B-6172-4B9F-96B3-A34B725EA7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4C62A94-1EC3-413B-A459-6F0321AEE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8AE76-8479-42CD-8B98-F5A3D98F2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1B419D-46EF-4DC5-B290-1F6ACA7C659F}"/>
              </a:ext>
            </a:extLst>
          </p:cNvPr>
          <p:cNvSpPr>
            <a:spLocks noGrp="1"/>
          </p:cNvSpPr>
          <p:nvPr>
            <p:ph type="dt" sz="half" idx="10"/>
          </p:nvPr>
        </p:nvSpPr>
        <p:spPr/>
        <p:txBody>
          <a:bodyPr/>
          <a:lstStyle/>
          <a:p>
            <a:fld id="{0E8B775A-6FA0-4D25-8755-65AF64DDB9B7}" type="datetime1">
              <a:rPr lang="en-US" smtClean="0"/>
              <a:t>4/28/2021</a:t>
            </a:fld>
            <a:endParaRPr lang="en-US" dirty="0"/>
          </a:p>
        </p:txBody>
      </p:sp>
      <p:sp>
        <p:nvSpPr>
          <p:cNvPr id="8" name="Footer Placeholder 7">
            <a:extLst>
              <a:ext uri="{FF2B5EF4-FFF2-40B4-BE49-F238E27FC236}">
                <a16:creationId xmlns:a16="http://schemas.microsoft.com/office/drawing/2014/main" id="{0309CF94-63E4-4D87-A59C-DB9F76EEA5CD}"/>
              </a:ext>
            </a:extLst>
          </p:cNvPr>
          <p:cNvSpPr>
            <a:spLocks noGrp="1"/>
          </p:cNvSpPr>
          <p:nvPr>
            <p:ph type="ftr" sz="quarter" idx="11"/>
          </p:nvPr>
        </p:nvSpPr>
        <p:spPr/>
        <p:txBody>
          <a:bodyPr/>
          <a:lstStyle/>
          <a:p>
            <a:r>
              <a:rPr lang="en-US"/>
              <a:t>Created by Tayo Alebiosu</a:t>
            </a:r>
            <a:endParaRPr lang="en-US" dirty="0"/>
          </a:p>
        </p:txBody>
      </p:sp>
      <p:sp>
        <p:nvSpPr>
          <p:cNvPr id="9" name="Slide Number Placeholder 8">
            <a:extLst>
              <a:ext uri="{FF2B5EF4-FFF2-40B4-BE49-F238E27FC236}">
                <a16:creationId xmlns:a16="http://schemas.microsoft.com/office/drawing/2014/main" id="{3486FC46-5ADB-42CD-894E-B68B8394A6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755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41EF-FD09-4D76-8083-69963961C35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B7F2F5-C7C9-43A1-B444-F8E0466A5CFF}"/>
              </a:ext>
            </a:extLst>
          </p:cNvPr>
          <p:cNvSpPr>
            <a:spLocks noGrp="1"/>
          </p:cNvSpPr>
          <p:nvPr>
            <p:ph type="dt" sz="half" idx="10"/>
          </p:nvPr>
        </p:nvSpPr>
        <p:spPr/>
        <p:txBody>
          <a:bodyPr/>
          <a:lstStyle/>
          <a:p>
            <a:fld id="{05932860-00B2-40C7-9670-5D9E33FAF243}" type="datetime1">
              <a:rPr lang="en-US" smtClean="0"/>
              <a:t>4/28/2021</a:t>
            </a:fld>
            <a:endParaRPr lang="en-US" dirty="0"/>
          </a:p>
        </p:txBody>
      </p:sp>
      <p:sp>
        <p:nvSpPr>
          <p:cNvPr id="4" name="Footer Placeholder 3">
            <a:extLst>
              <a:ext uri="{FF2B5EF4-FFF2-40B4-BE49-F238E27FC236}">
                <a16:creationId xmlns:a16="http://schemas.microsoft.com/office/drawing/2014/main" id="{98AF2A8C-8124-4249-B5CE-653F438B3997}"/>
              </a:ext>
            </a:extLst>
          </p:cNvPr>
          <p:cNvSpPr>
            <a:spLocks noGrp="1"/>
          </p:cNvSpPr>
          <p:nvPr>
            <p:ph type="ftr" sz="quarter" idx="11"/>
          </p:nvPr>
        </p:nvSpPr>
        <p:spPr/>
        <p:txBody>
          <a:bodyPr/>
          <a:lstStyle/>
          <a:p>
            <a:r>
              <a:rPr lang="en-US"/>
              <a:t>Created by Tayo Alebiosu</a:t>
            </a:r>
            <a:endParaRPr lang="en-US" dirty="0"/>
          </a:p>
        </p:txBody>
      </p:sp>
      <p:sp>
        <p:nvSpPr>
          <p:cNvPr id="5" name="Slide Number Placeholder 4">
            <a:extLst>
              <a:ext uri="{FF2B5EF4-FFF2-40B4-BE49-F238E27FC236}">
                <a16:creationId xmlns:a16="http://schemas.microsoft.com/office/drawing/2014/main" id="{C195B7B0-21DE-401D-9360-FB5ED33FA92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93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4288F-7AFF-47AC-933C-E90EC2994B91}"/>
              </a:ext>
            </a:extLst>
          </p:cNvPr>
          <p:cNvSpPr>
            <a:spLocks noGrp="1"/>
          </p:cNvSpPr>
          <p:nvPr>
            <p:ph type="dt" sz="half" idx="10"/>
          </p:nvPr>
        </p:nvSpPr>
        <p:spPr/>
        <p:txBody>
          <a:bodyPr/>
          <a:lstStyle/>
          <a:p>
            <a:fld id="{772541A5-B9D5-41C3-9760-4B513817204D}" type="datetime1">
              <a:rPr lang="en-US" smtClean="0"/>
              <a:t>4/28/2021</a:t>
            </a:fld>
            <a:endParaRPr lang="en-US" dirty="0"/>
          </a:p>
        </p:txBody>
      </p:sp>
      <p:sp>
        <p:nvSpPr>
          <p:cNvPr id="3" name="Footer Placeholder 2">
            <a:extLst>
              <a:ext uri="{FF2B5EF4-FFF2-40B4-BE49-F238E27FC236}">
                <a16:creationId xmlns:a16="http://schemas.microsoft.com/office/drawing/2014/main" id="{2F59B3AB-4AD1-4B5E-B583-156EF258E2DB}"/>
              </a:ext>
            </a:extLst>
          </p:cNvPr>
          <p:cNvSpPr>
            <a:spLocks noGrp="1"/>
          </p:cNvSpPr>
          <p:nvPr>
            <p:ph type="ftr" sz="quarter" idx="11"/>
          </p:nvPr>
        </p:nvSpPr>
        <p:spPr/>
        <p:txBody>
          <a:bodyPr/>
          <a:lstStyle/>
          <a:p>
            <a:r>
              <a:rPr lang="en-US"/>
              <a:t>Created by Tayo Alebiosu</a:t>
            </a:r>
            <a:endParaRPr lang="en-US" dirty="0"/>
          </a:p>
        </p:txBody>
      </p:sp>
      <p:sp>
        <p:nvSpPr>
          <p:cNvPr id="4" name="Slide Number Placeholder 3">
            <a:extLst>
              <a:ext uri="{FF2B5EF4-FFF2-40B4-BE49-F238E27FC236}">
                <a16:creationId xmlns:a16="http://schemas.microsoft.com/office/drawing/2014/main" id="{729973FE-2CB4-467C-B6E6-E154C98CAE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930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C633-3C8E-4A14-9A23-1E6F7E310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47B24EA-9F3C-4A15-931C-EB5E1EE58C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6EC84A1-05A1-4A87-99D1-6B6AA2605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32088-8B42-4FD6-9823-7EF21924A8F9}"/>
              </a:ext>
            </a:extLst>
          </p:cNvPr>
          <p:cNvSpPr>
            <a:spLocks noGrp="1"/>
          </p:cNvSpPr>
          <p:nvPr>
            <p:ph type="dt" sz="half" idx="10"/>
          </p:nvPr>
        </p:nvSpPr>
        <p:spPr/>
        <p:txBody>
          <a:bodyPr/>
          <a:lstStyle/>
          <a:p>
            <a:fld id="{546D2386-F922-4CE8-88E3-CDC549A7694D}" type="datetime1">
              <a:rPr lang="en-US" smtClean="0"/>
              <a:t>4/28/2021</a:t>
            </a:fld>
            <a:endParaRPr lang="en-US" dirty="0"/>
          </a:p>
        </p:txBody>
      </p:sp>
      <p:sp>
        <p:nvSpPr>
          <p:cNvPr id="6" name="Footer Placeholder 5">
            <a:extLst>
              <a:ext uri="{FF2B5EF4-FFF2-40B4-BE49-F238E27FC236}">
                <a16:creationId xmlns:a16="http://schemas.microsoft.com/office/drawing/2014/main" id="{B7D3652A-612A-4F53-940F-021276333BCB}"/>
              </a:ext>
            </a:extLst>
          </p:cNvPr>
          <p:cNvSpPr>
            <a:spLocks noGrp="1"/>
          </p:cNvSpPr>
          <p:nvPr>
            <p:ph type="ftr" sz="quarter" idx="11"/>
          </p:nvPr>
        </p:nvSpPr>
        <p:spPr/>
        <p:txBody>
          <a:bodyPr/>
          <a:lstStyle/>
          <a:p>
            <a:r>
              <a:rPr lang="en-US"/>
              <a:t>Created by Tayo Alebiosu</a:t>
            </a:r>
            <a:endParaRPr lang="en-US" dirty="0"/>
          </a:p>
        </p:txBody>
      </p:sp>
      <p:sp>
        <p:nvSpPr>
          <p:cNvPr id="7" name="Slide Number Placeholder 6">
            <a:extLst>
              <a:ext uri="{FF2B5EF4-FFF2-40B4-BE49-F238E27FC236}">
                <a16:creationId xmlns:a16="http://schemas.microsoft.com/office/drawing/2014/main" id="{F0546F9F-6C34-4931-BA31-4385B044649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755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3396-5CDC-47DA-8FFB-C0F13CF49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B429BC3-4AE4-45ED-BFDE-A881CE97BD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90C723-5353-4A28-BFB4-6BE855CA8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AEA7C-A095-45F5-B501-A9E571DD703B}"/>
              </a:ext>
            </a:extLst>
          </p:cNvPr>
          <p:cNvSpPr>
            <a:spLocks noGrp="1"/>
          </p:cNvSpPr>
          <p:nvPr>
            <p:ph type="dt" sz="half" idx="10"/>
          </p:nvPr>
        </p:nvSpPr>
        <p:spPr/>
        <p:txBody>
          <a:bodyPr/>
          <a:lstStyle/>
          <a:p>
            <a:fld id="{E34818F8-B3D5-4D01-B94B-9C631135CFD9}" type="datetime1">
              <a:rPr lang="en-US" smtClean="0"/>
              <a:t>4/28/2021</a:t>
            </a:fld>
            <a:endParaRPr lang="en-US" dirty="0"/>
          </a:p>
        </p:txBody>
      </p:sp>
      <p:sp>
        <p:nvSpPr>
          <p:cNvPr id="6" name="Footer Placeholder 5">
            <a:extLst>
              <a:ext uri="{FF2B5EF4-FFF2-40B4-BE49-F238E27FC236}">
                <a16:creationId xmlns:a16="http://schemas.microsoft.com/office/drawing/2014/main" id="{5D2390F1-D60C-44C6-8AE1-F628F8142251}"/>
              </a:ext>
            </a:extLst>
          </p:cNvPr>
          <p:cNvSpPr>
            <a:spLocks noGrp="1"/>
          </p:cNvSpPr>
          <p:nvPr>
            <p:ph type="ftr" sz="quarter" idx="11"/>
          </p:nvPr>
        </p:nvSpPr>
        <p:spPr/>
        <p:txBody>
          <a:bodyPr/>
          <a:lstStyle/>
          <a:p>
            <a:pPr algn="l"/>
            <a:r>
              <a:rPr lang="en-US"/>
              <a:t>Created by Tayo Alebiosu</a:t>
            </a:r>
            <a:endParaRPr lang="en-US" dirty="0"/>
          </a:p>
        </p:txBody>
      </p:sp>
      <p:sp>
        <p:nvSpPr>
          <p:cNvPr id="7" name="Slide Number Placeholder 6">
            <a:extLst>
              <a:ext uri="{FF2B5EF4-FFF2-40B4-BE49-F238E27FC236}">
                <a16:creationId xmlns:a16="http://schemas.microsoft.com/office/drawing/2014/main" id="{C4DD20D9-55A4-4593-8D29-B8000EC584B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28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68BE2-48EE-4B2D-B8F5-4D031FC6F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F43D1B-5979-428B-8349-DD671E28A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83AFA6-D687-4C79-AD8E-38AB6A2DEA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1C239-927F-4F80-9C87-C9F6EE969AB4}" type="datetime1">
              <a:rPr lang="en-US" smtClean="0"/>
              <a:t>4/28/2021</a:t>
            </a:fld>
            <a:endParaRPr lang="en-US" dirty="0"/>
          </a:p>
        </p:txBody>
      </p:sp>
      <p:sp>
        <p:nvSpPr>
          <p:cNvPr id="5" name="Footer Placeholder 4">
            <a:extLst>
              <a:ext uri="{FF2B5EF4-FFF2-40B4-BE49-F238E27FC236}">
                <a16:creationId xmlns:a16="http://schemas.microsoft.com/office/drawing/2014/main" id="{33CDEBBF-9F81-4A55-8B19-EC2FABB00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7AD2D741-0330-41F8-B7BB-598BA60DD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07439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radcoach.com/qualitative-data-analysis-methods/" TargetMode="External"/><Relationship Id="rId2" Type="http://schemas.openxmlformats.org/officeDocument/2006/relationships/hyperlink" Target="https://gradcoach.com/qualitative-vs-quantitative-research/" TargetMode="External"/><Relationship Id="rId1" Type="http://schemas.openxmlformats.org/officeDocument/2006/relationships/slideLayout" Target="../slideLayouts/slideLayout2.xml"/><Relationship Id="rId4" Type="http://schemas.openxmlformats.org/officeDocument/2006/relationships/hyperlink" Target="https://gradcoach.com/quantitative-data-analysis-method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ests.wikijob.co.uk/numerical-test?tid1=dissertation-methodology&amp;tid2=linkly&amp;tid3=articles&amp;tid4=wikijo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radcoach.com/what-is-a-research-hypothesis-or-scientific-hypothesi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questionpro.com/blog/what-are-open-ended-questions/" TargetMode="External"/><Relationship Id="rId2" Type="http://schemas.openxmlformats.org/officeDocument/2006/relationships/hyperlink" Target="https://www.questionpro.com/blog/qualitative-research-methods/" TargetMode="External"/><Relationship Id="rId1" Type="http://schemas.openxmlformats.org/officeDocument/2006/relationships/slideLayout" Target="../slideLayouts/slideLayout2.xml"/><Relationship Id="rId5" Type="http://schemas.openxmlformats.org/officeDocument/2006/relationships/hyperlink" Target="https://www.questionpro.com/tour/text-analysis.html" TargetMode="External"/><Relationship Id="rId4" Type="http://schemas.openxmlformats.org/officeDocument/2006/relationships/hyperlink" Target="https://www.questionpro.com/blog/focus-group/"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questionpro.com/forms.html" TargetMode="External"/><Relationship Id="rId2" Type="http://schemas.openxmlformats.org/officeDocument/2006/relationships/hyperlink" Target="https://www.questionpro.com/blog/quantitative-research/" TargetMode="External"/><Relationship Id="rId1" Type="http://schemas.openxmlformats.org/officeDocument/2006/relationships/slideLayout" Target="../slideLayouts/slideLayout2.xml"/><Relationship Id="rId6" Type="http://schemas.openxmlformats.org/officeDocument/2006/relationships/hyperlink" Target="https://www.questionpro.com/blog/correlational-research/#:~:text=Correlational%20research%20is%20a%20type,influence%20from%20any%20extraneous%20variable." TargetMode="External"/><Relationship Id="rId5" Type="http://schemas.openxmlformats.org/officeDocument/2006/relationships/hyperlink" Target="https://www.questionpro.com/blog/descriptive-research/" TargetMode="External"/><Relationship Id="rId4" Type="http://schemas.openxmlformats.org/officeDocument/2006/relationships/hyperlink" Target="https://www.questionpro.com/article/survey-research.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3Z7gGCpVf4w"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0pNfh4KbBQ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scribbr.com/methodology/qualitative-research/" TargetMode="External"/><Relationship Id="rId2" Type="http://schemas.openxmlformats.org/officeDocument/2006/relationships/hyperlink" Target="https://www.scribbr.com/methodology/quantitative-research/" TargetMode="External"/><Relationship Id="rId1" Type="http://schemas.openxmlformats.org/officeDocument/2006/relationships/slideLayout" Target="../slideLayouts/slideLayout2.xml"/><Relationship Id="rId4" Type="http://schemas.openxmlformats.org/officeDocument/2006/relationships/hyperlink" Target="https://www.scribbr.co.uk/thesis-dissertation/methodolog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blog.optimalworkshop.com/write-great-questions-research" TargetMode="External"/><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blog.optimalworkshop.com/qualitative-research-method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B461937-55AE-4216-B24E-4A233F28D522}"/>
              </a:ext>
            </a:extLst>
          </p:cNvPr>
          <p:cNvSpPr/>
          <p:nvPr/>
        </p:nvSpPr>
        <p:spPr>
          <a:xfrm rot="19834230">
            <a:off x="-74412" y="646264"/>
            <a:ext cx="5632935" cy="3572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lvl="0">
              <a:lnSpc>
                <a:spcPct val="90000"/>
              </a:lnSpc>
              <a:spcBef>
                <a:spcPct val="0"/>
              </a:spcBef>
              <a:spcAft>
                <a:spcPts val="600"/>
              </a:spcAft>
              <a:defRPr/>
            </a:pPr>
            <a:r>
              <a:rPr lang="en-GB" sz="4000" b="1" dirty="0">
                <a:latin typeface="Candara" panose="020E0502030303020204" pitchFamily="34" charset="0"/>
              </a:rPr>
              <a:t>Evidence Based Approaches </a:t>
            </a:r>
            <a:endParaRPr kumimoji="0" lang="en-US" sz="4000" b="1"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a:ln>
                  <a:noFill/>
                </a:ln>
                <a:solidFill>
                  <a:prstClr val="black"/>
                </a:solidFill>
                <a:effectLst/>
                <a:highlight>
                  <a:srgbClr val="FFFF00"/>
                </a:highlight>
                <a:uLnTx/>
                <a:uFillTx/>
                <a:latin typeface="Calibri Light" panose="020F0302020204030204"/>
                <a:ea typeface="+mn-ea"/>
                <a:cs typeface="+mn-cs"/>
              </a:rPr>
              <a:t>WEEK 6- </a:t>
            </a:r>
            <a:r>
              <a:rPr kumimoji="0" lang="en-US" sz="3600" b="1"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rPr>
              <a:t>SLIDE </a:t>
            </a:r>
          </a:p>
        </p:txBody>
      </p:sp>
      <p:pic>
        <p:nvPicPr>
          <p:cNvPr id="3076" name="Picture 4" descr="Image result for evidence based practice images">
            <a:extLst>
              <a:ext uri="{FF2B5EF4-FFF2-40B4-BE49-F238E27FC236}">
                <a16:creationId xmlns:a16="http://schemas.microsoft.com/office/drawing/2014/main" id="{DA171C5B-0A2C-437B-918C-C9EB7346E9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1528" y="433052"/>
            <a:ext cx="5445980" cy="6120148"/>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F11A3CA7-6822-4091-839A-8CF483418F2B}"/>
              </a:ext>
            </a:extLst>
          </p:cNvPr>
          <p:cNvSpPr/>
          <p:nvPr/>
        </p:nvSpPr>
        <p:spPr>
          <a:xfrm rot="19905172">
            <a:off x="2790114" y="2383241"/>
            <a:ext cx="4944835" cy="3158902"/>
          </a:xfrm>
          <a:prstGeom prst="cloud">
            <a:avLst/>
          </a:prstGeom>
          <a:ln w="57150">
            <a:solidFill>
              <a:srgbClr val="0070C0"/>
            </a:solidFill>
            <a:prstDash val="solid"/>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b="1" dirty="0">
                <a:solidFill>
                  <a:srgbClr val="7030A0"/>
                </a:solidFill>
                <a:latin typeface="Candara" panose="020E0502030303020204" pitchFamily="34" charset="0"/>
              </a:rPr>
              <a:t>Evidence based Approaches</a:t>
            </a:r>
          </a:p>
        </p:txBody>
      </p:sp>
      <p:sp>
        <p:nvSpPr>
          <p:cNvPr id="6" name="TextBox 5">
            <a:extLst>
              <a:ext uri="{FF2B5EF4-FFF2-40B4-BE49-F238E27FC236}">
                <a16:creationId xmlns:a16="http://schemas.microsoft.com/office/drawing/2014/main" id="{227FD447-17D5-40D7-953F-A4D876159125}"/>
              </a:ext>
            </a:extLst>
          </p:cNvPr>
          <p:cNvSpPr txBox="1"/>
          <p:nvPr/>
        </p:nvSpPr>
        <p:spPr>
          <a:xfrm>
            <a:off x="241092" y="5866779"/>
            <a:ext cx="6096000" cy="671915"/>
          </a:xfrm>
          <a:prstGeom prst="rect">
            <a:avLst/>
          </a:prstGeom>
          <a:noFill/>
        </p:spPr>
        <p:txBody>
          <a:bodyPr wrap="square">
            <a:spAutoFit/>
          </a:bodyPr>
          <a:lstStyle/>
          <a:p>
            <a:pPr marL="0" indent="0">
              <a:lnSpc>
                <a:spcPct val="107000"/>
              </a:lnSpc>
              <a:spcAft>
                <a:spcPts val="800"/>
              </a:spcAft>
              <a:buNone/>
            </a:pPr>
            <a:r>
              <a:rPr lang="en-GB" dirty="0">
                <a:highlight>
                  <a:srgbClr val="FFFF00"/>
                </a:highlight>
                <a:latin typeface="Calibri" panose="020F0502020204030204" pitchFamily="34" charset="0"/>
                <a:ea typeface="Calibri" panose="020F0502020204030204" pitchFamily="34" charset="0"/>
                <a:cs typeface="Times New Roman" panose="02020603050405020304" pitchFamily="18" charset="0"/>
              </a:rPr>
              <a:t>Critical research skills and </a:t>
            </a:r>
            <a:r>
              <a:rPr lang="en-GB" dirty="0">
                <a:highlight>
                  <a:srgbClr val="FFFF00"/>
                </a:highlight>
              </a:rPr>
              <a:t>the research process </a:t>
            </a:r>
            <a:r>
              <a:rPr lang="en-GB" dirty="0">
                <a:highlight>
                  <a:srgbClr val="FFFF00"/>
                </a:highlight>
                <a:latin typeface="Calibri" panose="020F0502020204030204" pitchFamily="34" charset="0"/>
                <a:ea typeface="Calibri" panose="020F0502020204030204" pitchFamily="34" charset="0"/>
                <a:cs typeface="Times New Roman" panose="02020603050405020304" pitchFamily="18" charset="0"/>
              </a:rPr>
              <a:t>within evidence-based approaches.</a:t>
            </a:r>
            <a:endParaRPr lang="en-GB" sz="16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50BC9D2-8B56-4FDB-B59C-254DDBEBD9FD}"/>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96676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9512-4836-44E1-996D-CB6DEBD76E2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F3B4A78-A17D-4D98-BEEA-9475AB63CB3D}"/>
              </a:ext>
            </a:extLst>
          </p:cNvPr>
          <p:cNvSpPr>
            <a:spLocks noGrp="1"/>
          </p:cNvSpPr>
          <p:nvPr>
            <p:ph idx="1"/>
          </p:nvPr>
        </p:nvSpPr>
        <p:spPr/>
        <p:txBody>
          <a:bodyPr>
            <a:normAutofit fontScale="92500" lnSpcReduction="20000"/>
          </a:bodyPr>
          <a:lstStyle/>
          <a:p>
            <a:pPr algn="l"/>
            <a:r>
              <a:rPr lang="en-GB" b="1" i="0" dirty="0">
                <a:solidFill>
                  <a:srgbClr val="333333"/>
                </a:solidFill>
                <a:effectLst/>
                <a:latin typeface="Arial" panose="020B0604020202020204" pitchFamily="34" charset="0"/>
              </a:rPr>
              <a:t>Key forms of primary research</a:t>
            </a:r>
            <a:endParaRPr lang="en-GB" b="0" i="0" dirty="0">
              <a:solidFill>
                <a:srgbClr val="333333"/>
              </a:solidFill>
              <a:effectLst/>
              <a:latin typeface="Arial" panose="020B0604020202020204" pitchFamily="34" charset="0"/>
            </a:endParaRPr>
          </a:p>
          <a:p>
            <a:pPr algn="l"/>
            <a:r>
              <a:rPr lang="en-GB" b="0" i="0" dirty="0">
                <a:solidFill>
                  <a:srgbClr val="333333"/>
                </a:solidFill>
                <a:effectLst/>
                <a:latin typeface="Arial" panose="020B0604020202020204" pitchFamily="34" charset="0"/>
              </a:rPr>
              <a:t>Before deciding on the form  of your primary research think about which method is the most appropriate for the area under investigation. You will also need to consider what technology you wish to use and which best fits the specific nature of your research, particularly if you are working at postgraduate research level. </a:t>
            </a:r>
          </a:p>
          <a:p>
            <a:pPr algn="l"/>
            <a:r>
              <a:rPr lang="en-GB" b="0" i="0" dirty="0">
                <a:solidFill>
                  <a:srgbClr val="333333"/>
                </a:solidFill>
                <a:effectLst/>
                <a:latin typeface="Arial" panose="020B0604020202020204" pitchFamily="34" charset="0"/>
              </a:rPr>
              <a:t> </a:t>
            </a:r>
          </a:p>
          <a:p>
            <a:pPr algn="l"/>
            <a:r>
              <a:rPr lang="en-GB" b="1" i="0" dirty="0">
                <a:solidFill>
                  <a:srgbClr val="333333"/>
                </a:solidFill>
                <a:effectLst/>
                <a:latin typeface="Arial" panose="020B0604020202020204" pitchFamily="34" charset="0"/>
              </a:rPr>
              <a:t>Interviews</a:t>
            </a:r>
            <a:endParaRPr lang="en-GB" b="0" i="0" dirty="0">
              <a:solidFill>
                <a:srgbClr val="333333"/>
              </a:solidFill>
              <a:effectLst/>
              <a:latin typeface="Arial" panose="020B0604020202020204" pitchFamily="34" charset="0"/>
            </a:endParaRPr>
          </a:p>
          <a:p>
            <a:pPr algn="l"/>
            <a:r>
              <a:rPr lang="en-GB" b="0" i="0" dirty="0">
                <a:solidFill>
                  <a:srgbClr val="333333"/>
                </a:solidFill>
                <a:effectLst/>
                <a:latin typeface="Arial" panose="020B0604020202020204" pitchFamily="34" charset="0"/>
              </a:rPr>
              <a:t>These may be face to face, over the phone or via email. Think about the technology you have and choose the form that you are comfortable with. Think also about the impact of the technology used in the responses. Be prepared with your questions, pay attention to what is being said, and don’t get distracted by other topics.</a:t>
            </a:r>
          </a:p>
          <a:p>
            <a:endParaRPr lang="en-GB" dirty="0"/>
          </a:p>
        </p:txBody>
      </p:sp>
      <p:sp>
        <p:nvSpPr>
          <p:cNvPr id="4" name="Footer Placeholder 3">
            <a:extLst>
              <a:ext uri="{FF2B5EF4-FFF2-40B4-BE49-F238E27FC236}">
                <a16:creationId xmlns:a16="http://schemas.microsoft.com/office/drawing/2014/main" id="{89BE2918-AB4D-43B0-AB56-32954B048154}"/>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51803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fontScale="90000"/>
          </a:bodyPr>
          <a:lstStyle/>
          <a:p>
            <a:r>
              <a:rPr lang="en-GB" dirty="0"/>
              <a:t>Different Primary Research options…</a:t>
            </a:r>
          </a:p>
        </p:txBody>
      </p:sp>
      <p:sp>
        <p:nvSpPr>
          <p:cNvPr id="3" name="Content Placeholder 2"/>
          <p:cNvSpPr>
            <a:spLocks noGrp="1"/>
          </p:cNvSpPr>
          <p:nvPr>
            <p:ph idx="1"/>
          </p:nvPr>
        </p:nvSpPr>
        <p:spPr>
          <a:xfrm>
            <a:off x="1981200" y="1600201"/>
            <a:ext cx="8229600" cy="4525963"/>
          </a:xfrm>
        </p:spPr>
        <p:txBody>
          <a:bodyPr/>
          <a:lstStyle/>
          <a:p>
            <a:r>
              <a:rPr lang="en-GB" dirty="0"/>
              <a:t>Questionnaires</a:t>
            </a:r>
          </a:p>
          <a:p>
            <a:r>
              <a:rPr lang="en-GB" dirty="0"/>
              <a:t>Interviews</a:t>
            </a:r>
          </a:p>
          <a:p>
            <a:r>
              <a:rPr lang="en-GB" dirty="0"/>
              <a:t>Focus Groups</a:t>
            </a:r>
          </a:p>
          <a:p>
            <a:r>
              <a:rPr lang="en-GB" dirty="0"/>
              <a:t>Field Notes, Videos, Recordings </a:t>
            </a:r>
            <a:r>
              <a:rPr lang="en-GB" dirty="0" err="1"/>
              <a:t>etc</a:t>
            </a:r>
            <a:endParaRPr lang="en-GB" dirty="0"/>
          </a:p>
          <a:p>
            <a:r>
              <a:rPr lang="en-GB" dirty="0"/>
              <a:t>Case Studies</a:t>
            </a:r>
          </a:p>
        </p:txBody>
      </p:sp>
      <p:sp>
        <p:nvSpPr>
          <p:cNvPr id="4" name="TextBox 3"/>
          <p:cNvSpPr txBox="1"/>
          <p:nvPr/>
        </p:nvSpPr>
        <p:spPr>
          <a:xfrm>
            <a:off x="5983830" y="1948934"/>
            <a:ext cx="26670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Two most common ones</a:t>
            </a:r>
          </a:p>
        </p:txBody>
      </p:sp>
      <p:sp>
        <p:nvSpPr>
          <p:cNvPr id="5" name="Right Brace 4"/>
          <p:cNvSpPr/>
          <p:nvPr/>
        </p:nvSpPr>
        <p:spPr>
          <a:xfrm>
            <a:off x="5176157" y="1676400"/>
            <a:ext cx="381000" cy="914400"/>
          </a:xfrm>
          <a:prstGeom prst="rightBrace">
            <a:avLst>
              <a:gd name="adj1" fmla="val 8333"/>
              <a:gd name="adj2" fmla="val 5219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354286"/>
            <a:ext cx="2286000" cy="2286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4913321"/>
            <a:ext cx="3505200" cy="1559814"/>
          </a:xfrm>
          <a:prstGeom prst="rect">
            <a:avLst/>
          </a:prstGeom>
        </p:spPr>
      </p:pic>
      <p:sp>
        <p:nvSpPr>
          <p:cNvPr id="8" name="Footer Placeholder 7">
            <a:extLst>
              <a:ext uri="{FF2B5EF4-FFF2-40B4-BE49-F238E27FC236}">
                <a16:creationId xmlns:a16="http://schemas.microsoft.com/office/drawing/2014/main" id="{A86221DF-623B-44EF-ACAC-96BEF3A286D9}"/>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07861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are primary methods of data collection?">
            <a:extLst>
              <a:ext uri="{FF2B5EF4-FFF2-40B4-BE49-F238E27FC236}">
                <a16:creationId xmlns:a16="http://schemas.microsoft.com/office/drawing/2014/main" id="{EBB3EE86-148D-4299-A8D2-4273876FB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48" y="81902"/>
            <a:ext cx="10578905" cy="67760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8740C31-6403-41DD-A64B-9723045693CF}"/>
              </a:ext>
            </a:extLst>
          </p:cNvPr>
          <p:cNvSpPr/>
          <p:nvPr/>
        </p:nvSpPr>
        <p:spPr>
          <a:xfrm>
            <a:off x="7270764" y="6146560"/>
            <a:ext cx="322556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Open Sans"/>
                <a:ea typeface="+mn-ea"/>
                <a:cs typeface="+mn-cs"/>
              </a:rPr>
              <a:t>(Libguides.ithaca.edu, 2019</a:t>
            </a:r>
            <a:r>
              <a:rPr kumimoji="0" lang="en-GB" sz="1800" b="0" i="0" u="none" strike="noStrike" kern="1200" cap="none" spc="0" normalizeH="0" baseline="0" noProof="0" dirty="0">
                <a:ln>
                  <a:noFill/>
                </a:ln>
                <a:solidFill>
                  <a:srgbClr val="000000"/>
                </a:solidFill>
                <a:effectLst/>
                <a:uLnTx/>
                <a:uFillTx/>
                <a:latin typeface="Open Sans"/>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1605C138-8063-4157-BF0D-186A318C3CE9}"/>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021250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BB25BA-A019-4CC8-81A1-CA2E4265653F}"/>
              </a:ext>
            </a:extLst>
          </p:cNvPr>
          <p:cNvSpPr>
            <a:spLocks noGrp="1"/>
          </p:cNvSpPr>
          <p:nvPr>
            <p:ph type="title"/>
          </p:nvPr>
        </p:nvSpPr>
        <p:spPr>
          <a:xfrm>
            <a:off x="863029" y="1012004"/>
            <a:ext cx="3416158" cy="4795408"/>
          </a:xfrm>
        </p:spPr>
        <p:txBody>
          <a:bodyPr>
            <a:normAutofit/>
          </a:bodyPr>
          <a:lstStyle/>
          <a:p>
            <a:r>
              <a:rPr lang="en-GB" sz="4800" b="1" dirty="0">
                <a:solidFill>
                  <a:srgbClr val="FFFFFF"/>
                </a:solidFill>
                <a:latin typeface="Tw Cen MT" panose="020B0602020104020603" pitchFamily="34" charset="0"/>
              </a:rPr>
              <a:t>What is an example of primary research?</a:t>
            </a:r>
            <a:br>
              <a:rPr lang="en-GB" dirty="0">
                <a:solidFill>
                  <a:srgbClr val="FFFFFF"/>
                </a:solidFill>
              </a:rPr>
            </a:br>
            <a:endParaRPr lang="en-GB" dirty="0">
              <a:solidFill>
                <a:srgbClr val="FFFFFF"/>
              </a:solidFill>
            </a:endParaRPr>
          </a:p>
        </p:txBody>
      </p:sp>
      <p:graphicFrame>
        <p:nvGraphicFramePr>
          <p:cNvPr id="5" name="Content Placeholder 2">
            <a:extLst>
              <a:ext uri="{FF2B5EF4-FFF2-40B4-BE49-F238E27FC236}">
                <a16:creationId xmlns:a16="http://schemas.microsoft.com/office/drawing/2014/main" id="{31E223F8-6C69-47D7-AED6-8CC657F80F63}"/>
              </a:ext>
            </a:extLst>
          </p:cNvPr>
          <p:cNvGraphicFramePr>
            <a:graphicFrameLocks noGrp="1"/>
          </p:cNvGraphicFramePr>
          <p:nvPr>
            <p:ph idx="1"/>
          </p:nvPr>
        </p:nvGraphicFramePr>
        <p:xfrm>
          <a:off x="4658120" y="494971"/>
          <a:ext cx="7216726" cy="5985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 descr="image001">
            <a:extLst>
              <a:ext uri="{FF2B5EF4-FFF2-40B4-BE49-F238E27FC236}">
                <a16:creationId xmlns:a16="http://schemas.microsoft.com/office/drawing/2014/main" id="{33C46E22-5822-4AEE-8304-538423A8C34B}"/>
              </a:ext>
            </a:extLst>
          </p:cNvPr>
          <p:cNvPicPr>
            <a:picLocks noChangeAspect="1"/>
          </p:cNvPicPr>
          <p:nvPr/>
        </p:nvPicPr>
        <p:blipFill>
          <a:blip r:embed="rId7"/>
          <a:srcRect/>
          <a:stretch>
            <a:fillRect/>
          </a:stretch>
        </p:blipFill>
        <p:spPr>
          <a:xfrm>
            <a:off x="10327389" y="-182875"/>
            <a:ext cx="1547457" cy="737272"/>
          </a:xfrm>
          <a:prstGeom prst="rect">
            <a:avLst/>
          </a:prstGeom>
          <a:noFill/>
          <a:ln cap="flat">
            <a:noFill/>
          </a:ln>
        </p:spPr>
      </p:pic>
      <p:sp>
        <p:nvSpPr>
          <p:cNvPr id="4" name="Rectangle 3">
            <a:extLst>
              <a:ext uri="{FF2B5EF4-FFF2-40B4-BE49-F238E27FC236}">
                <a16:creationId xmlns:a16="http://schemas.microsoft.com/office/drawing/2014/main" id="{F72011DE-CCE9-44E5-A29A-10E5732AF19F}"/>
              </a:ext>
            </a:extLst>
          </p:cNvPr>
          <p:cNvSpPr/>
          <p:nvPr/>
        </p:nvSpPr>
        <p:spPr>
          <a:xfrm>
            <a:off x="5076632" y="5807412"/>
            <a:ext cx="205303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GB" sz="2400" b="1" i="0" u="none" strike="noStrike" kern="1200" cap="none" spc="0" normalizeH="0" baseline="0" noProof="0" dirty="0" err="1">
                <a:ln>
                  <a:noFill/>
                </a:ln>
                <a:solidFill>
                  <a:prstClr val="black"/>
                </a:solidFill>
                <a:effectLst/>
                <a:uLnTx/>
                <a:uFillTx/>
                <a:latin typeface="Calibri" panose="020F0502020204030204"/>
                <a:ea typeface="+mn-ea"/>
                <a:cs typeface="+mn-cs"/>
              </a:rPr>
              <a:t>Hox</a:t>
            </a:r>
            <a:r>
              <a:rPr kumimoji="0" lang="en-GB" sz="2400" b="1" i="0" u="none" strike="noStrike" kern="1200" cap="none" spc="0" normalizeH="0" baseline="0" noProof="0" dirty="0">
                <a:ln>
                  <a:noFill/>
                </a:ln>
                <a:solidFill>
                  <a:prstClr val="black"/>
                </a:solidFill>
                <a:effectLst/>
                <a:uLnTx/>
                <a:uFillTx/>
                <a:latin typeface="Calibri" panose="020F0502020204030204"/>
                <a:ea typeface="+mn-ea"/>
                <a:cs typeface="+mn-cs"/>
              </a:rPr>
              <a:t>, 2005).</a:t>
            </a:r>
          </a:p>
        </p:txBody>
      </p:sp>
      <p:sp>
        <p:nvSpPr>
          <p:cNvPr id="3" name="Footer Placeholder 2">
            <a:extLst>
              <a:ext uri="{FF2B5EF4-FFF2-40B4-BE49-F238E27FC236}">
                <a16:creationId xmlns:a16="http://schemas.microsoft.com/office/drawing/2014/main" id="{A4C06DAA-E889-474E-85E7-C50F973305F4}"/>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18903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8200" y="404018"/>
            <a:ext cx="10515600" cy="1325563"/>
          </a:xfrm>
          <a:noFill/>
        </p:spPr>
        <p:txBody>
          <a:bodyPr/>
          <a:lstStyle/>
          <a:p>
            <a:pPr eaLnBrk="1" hangingPunct="1"/>
            <a:r>
              <a:rPr lang="en-US" altLang="en-US" sz="2800" dirty="0">
                <a:latin typeface="Arial Black" panose="020B0A04020102020204" pitchFamily="34" charset="0"/>
                <a:ea typeface="ＭＳ Ｐゴシック" panose="020B0600070205080204" pitchFamily="34" charset="-128"/>
              </a:rPr>
              <a:t>Primary Research Methods &amp; Techniques</a:t>
            </a:r>
            <a:endParaRPr lang="en-GB" altLang="en-US" sz="2800" dirty="0">
              <a:latin typeface="Arial Black" panose="020B0A04020102020204" pitchFamily="34" charset="0"/>
              <a:ea typeface="ＭＳ Ｐゴシック" panose="020B0600070205080204" pitchFamily="34" charset="-128"/>
            </a:endParaRPr>
          </a:p>
        </p:txBody>
      </p:sp>
      <p:sp>
        <p:nvSpPr>
          <p:cNvPr id="9221" name="Rectangle 5"/>
          <p:cNvSpPr>
            <a:spLocks noChangeArrowheads="1"/>
          </p:cNvSpPr>
          <p:nvPr/>
        </p:nvSpPr>
        <p:spPr bwMode="auto">
          <a:xfrm>
            <a:off x="2057400" y="3657600"/>
            <a:ext cx="2046288" cy="2971800"/>
          </a:xfrm>
          <a:prstGeom prst="rect">
            <a:avLst/>
          </a:prstGeom>
          <a:noFill/>
          <a:ln w="38100">
            <a:solidFill>
              <a:srgbClr val="5E574E"/>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r>
              <a:rPr lang="en-US" altLang="en-US" sz="1800">
                <a:latin typeface="Arial Black" panose="020B0A04020102020204" pitchFamily="34" charset="0"/>
              </a:rPr>
              <a:t>Surveys</a:t>
            </a:r>
          </a:p>
          <a:p>
            <a:pPr eaLnBrk="1" hangingPunct="1">
              <a:buFont typeface="Monotype Sorts" pitchFamily="14" charset="2"/>
              <a:buNone/>
            </a:pPr>
            <a:r>
              <a:rPr lang="en-US" altLang="en-US" sz="1800">
                <a:latin typeface="Arial Black" panose="020B0A04020102020204" pitchFamily="34" charset="0"/>
              </a:rPr>
              <a:t> </a:t>
            </a:r>
          </a:p>
          <a:p>
            <a:pPr eaLnBrk="1" hangingPunct="1">
              <a:buFont typeface="Monotype Sorts" pitchFamily="14" charset="2"/>
              <a:buChar char="n"/>
            </a:pPr>
            <a:r>
              <a:rPr lang="en-US" altLang="en-US" sz="1800">
                <a:latin typeface="Arial Black" panose="020B0A04020102020204" pitchFamily="34" charset="0"/>
              </a:rPr>
              <a:t> </a:t>
            </a:r>
            <a:r>
              <a:rPr lang="en-US" altLang="en-US" sz="1600">
                <a:latin typeface="Arial Black" panose="020B0A04020102020204" pitchFamily="34" charset="0"/>
              </a:rPr>
              <a:t>Personal interview (intercepts)</a:t>
            </a:r>
          </a:p>
          <a:p>
            <a:pPr eaLnBrk="1" hangingPunct="1">
              <a:buFont typeface="Monotype Sorts" pitchFamily="14" charset="2"/>
              <a:buChar char="n"/>
            </a:pPr>
            <a:r>
              <a:rPr lang="en-US" altLang="en-US" sz="1600">
                <a:latin typeface="Arial Black" panose="020B0A04020102020204" pitchFamily="34" charset="0"/>
              </a:rPr>
              <a:t> Mail</a:t>
            </a:r>
          </a:p>
          <a:p>
            <a:pPr eaLnBrk="1" hangingPunct="1">
              <a:buFont typeface="Monotype Sorts" pitchFamily="14" charset="2"/>
              <a:buChar char="n"/>
            </a:pPr>
            <a:r>
              <a:rPr lang="en-US" altLang="en-US" sz="1600">
                <a:latin typeface="Arial Black" panose="020B0A04020102020204" pitchFamily="34" charset="0"/>
              </a:rPr>
              <a:t> In-house, self-administered</a:t>
            </a:r>
          </a:p>
          <a:p>
            <a:pPr eaLnBrk="1" hangingPunct="1">
              <a:buFont typeface="Monotype Sorts" pitchFamily="14" charset="2"/>
              <a:buChar char="n"/>
            </a:pPr>
            <a:r>
              <a:rPr lang="en-US" altLang="en-US" sz="1600">
                <a:latin typeface="Arial Black" panose="020B0A04020102020204" pitchFamily="34" charset="0"/>
              </a:rPr>
              <a:t> Telephone, fax, e-mail, Web</a:t>
            </a:r>
            <a:endParaRPr lang="en-US" altLang="en-US" sz="1800">
              <a:latin typeface="Arial Black" panose="020B0A04020102020204" pitchFamily="34" charset="0"/>
            </a:endParaRPr>
          </a:p>
        </p:txBody>
      </p:sp>
      <p:sp>
        <p:nvSpPr>
          <p:cNvPr id="9222" name="Rectangle 6"/>
          <p:cNvSpPr>
            <a:spLocks noChangeArrowheads="1"/>
          </p:cNvSpPr>
          <p:nvPr/>
        </p:nvSpPr>
        <p:spPr bwMode="auto">
          <a:xfrm>
            <a:off x="2209800" y="2590800"/>
            <a:ext cx="2667000" cy="762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endParaRPr lang="en-US" altLang="en-US" sz="1800">
              <a:latin typeface="Arial Black" panose="020B0A04020102020204" pitchFamily="34" charset="0"/>
            </a:endParaRPr>
          </a:p>
          <a:p>
            <a:pPr algn="ctr" eaLnBrk="1" hangingPunct="1"/>
            <a:r>
              <a:rPr lang="en-US" altLang="en-US" sz="1800">
                <a:latin typeface="Arial Black" panose="020B0A04020102020204" pitchFamily="34" charset="0"/>
              </a:rPr>
              <a:t>Quantitative Data</a:t>
            </a:r>
          </a:p>
        </p:txBody>
      </p:sp>
      <p:sp>
        <p:nvSpPr>
          <p:cNvPr id="22533" name="Rectangle 7"/>
          <p:cNvSpPr>
            <a:spLocks noChangeArrowheads="1"/>
          </p:cNvSpPr>
          <p:nvPr/>
        </p:nvSpPr>
        <p:spPr bwMode="auto">
          <a:xfrm>
            <a:off x="5181600" y="1752601"/>
            <a:ext cx="2038350" cy="6778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r>
              <a:rPr lang="en-US" altLang="en-US" sz="1800">
                <a:latin typeface="Arial Black" panose="020B0A04020102020204" pitchFamily="34" charset="0"/>
              </a:rPr>
              <a:t>Primary Research</a:t>
            </a:r>
          </a:p>
        </p:txBody>
      </p:sp>
      <p:sp>
        <p:nvSpPr>
          <p:cNvPr id="9224" name="Line 8"/>
          <p:cNvSpPr>
            <a:spLocks noChangeShapeType="1"/>
          </p:cNvSpPr>
          <p:nvPr/>
        </p:nvSpPr>
        <p:spPr bwMode="auto">
          <a:xfrm flipH="1">
            <a:off x="3429000" y="2057400"/>
            <a:ext cx="1752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9225" name="Line 9"/>
          <p:cNvSpPr>
            <a:spLocks noChangeShapeType="1"/>
          </p:cNvSpPr>
          <p:nvPr/>
        </p:nvSpPr>
        <p:spPr bwMode="auto">
          <a:xfrm>
            <a:off x="3429000" y="2057400"/>
            <a:ext cx="0" cy="533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226" name="Line 10"/>
          <p:cNvSpPr>
            <a:spLocks noChangeShapeType="1"/>
          </p:cNvSpPr>
          <p:nvPr/>
        </p:nvSpPr>
        <p:spPr bwMode="auto">
          <a:xfrm>
            <a:off x="2286000" y="3352800"/>
            <a:ext cx="0" cy="304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227" name="Rectangle 11"/>
          <p:cNvSpPr>
            <a:spLocks noChangeArrowheads="1"/>
          </p:cNvSpPr>
          <p:nvPr/>
        </p:nvSpPr>
        <p:spPr bwMode="auto">
          <a:xfrm>
            <a:off x="4648200" y="3657600"/>
            <a:ext cx="2133600" cy="5334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r>
              <a:rPr lang="en-US" altLang="en-US" sz="1800">
                <a:latin typeface="Arial Black" panose="020B0A04020102020204" pitchFamily="34" charset="0"/>
              </a:rPr>
              <a:t>Experiments</a:t>
            </a:r>
          </a:p>
        </p:txBody>
      </p:sp>
      <p:sp>
        <p:nvSpPr>
          <p:cNvPr id="9228" name="Rectangle 12"/>
          <p:cNvSpPr>
            <a:spLocks noChangeArrowheads="1"/>
          </p:cNvSpPr>
          <p:nvPr/>
        </p:nvSpPr>
        <p:spPr bwMode="auto">
          <a:xfrm>
            <a:off x="4648200" y="4572000"/>
            <a:ext cx="21336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r>
              <a:rPr lang="en-US" altLang="en-US" sz="1800">
                <a:latin typeface="Arial Black" panose="020B0A04020102020204" pitchFamily="34" charset="0"/>
              </a:rPr>
              <a:t>Mechanical </a:t>
            </a:r>
          </a:p>
          <a:p>
            <a:pPr algn="ctr" eaLnBrk="1" hangingPunct="1"/>
            <a:r>
              <a:rPr lang="en-US" altLang="en-US" sz="1800">
                <a:latin typeface="Arial Black" panose="020B0A04020102020204" pitchFamily="34" charset="0"/>
              </a:rPr>
              <a:t>observation</a:t>
            </a:r>
          </a:p>
        </p:txBody>
      </p:sp>
      <p:sp>
        <p:nvSpPr>
          <p:cNvPr id="9229" name="Rectangle 13"/>
          <p:cNvSpPr>
            <a:spLocks noChangeArrowheads="1"/>
          </p:cNvSpPr>
          <p:nvPr/>
        </p:nvSpPr>
        <p:spPr bwMode="auto">
          <a:xfrm>
            <a:off x="4648200" y="5638800"/>
            <a:ext cx="2133600" cy="5334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r>
              <a:rPr lang="en-US" altLang="en-US" sz="1800">
                <a:latin typeface="Arial Black" panose="020B0A04020102020204" pitchFamily="34" charset="0"/>
              </a:rPr>
              <a:t>Simulation</a:t>
            </a:r>
          </a:p>
        </p:txBody>
      </p:sp>
      <p:sp>
        <p:nvSpPr>
          <p:cNvPr id="9230" name="Line 14"/>
          <p:cNvSpPr>
            <a:spLocks noChangeShapeType="1"/>
          </p:cNvSpPr>
          <p:nvPr/>
        </p:nvSpPr>
        <p:spPr bwMode="auto">
          <a:xfrm>
            <a:off x="4800600" y="3352800"/>
            <a:ext cx="0" cy="304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231" name="Line 15"/>
          <p:cNvSpPr>
            <a:spLocks noChangeShapeType="1"/>
          </p:cNvSpPr>
          <p:nvPr/>
        </p:nvSpPr>
        <p:spPr bwMode="auto">
          <a:xfrm>
            <a:off x="5638800" y="4191000"/>
            <a:ext cx="0" cy="3810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232" name="Line 16"/>
          <p:cNvSpPr>
            <a:spLocks noChangeShapeType="1"/>
          </p:cNvSpPr>
          <p:nvPr/>
        </p:nvSpPr>
        <p:spPr bwMode="auto">
          <a:xfrm>
            <a:off x="5638800" y="5257800"/>
            <a:ext cx="0" cy="3810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233" name="Rectangle 17"/>
          <p:cNvSpPr>
            <a:spLocks noChangeArrowheads="1"/>
          </p:cNvSpPr>
          <p:nvPr/>
        </p:nvSpPr>
        <p:spPr bwMode="auto">
          <a:xfrm>
            <a:off x="7620000" y="2590800"/>
            <a:ext cx="2895600" cy="762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endParaRPr lang="en-US" altLang="en-US" sz="1800">
              <a:latin typeface="Arial Black" panose="020B0A04020102020204" pitchFamily="34" charset="0"/>
            </a:endParaRPr>
          </a:p>
          <a:p>
            <a:pPr algn="ctr" eaLnBrk="1" hangingPunct="1"/>
            <a:r>
              <a:rPr lang="en-US" altLang="en-US" sz="1800">
                <a:latin typeface="Arial Black" panose="020B0A04020102020204" pitchFamily="34" charset="0"/>
              </a:rPr>
              <a:t>Qualitative Data</a:t>
            </a:r>
          </a:p>
        </p:txBody>
      </p:sp>
      <p:sp>
        <p:nvSpPr>
          <p:cNvPr id="9234" name="Rectangle 18"/>
          <p:cNvSpPr>
            <a:spLocks noChangeArrowheads="1"/>
          </p:cNvSpPr>
          <p:nvPr/>
        </p:nvSpPr>
        <p:spPr bwMode="auto">
          <a:xfrm>
            <a:off x="7924800" y="6019800"/>
            <a:ext cx="2133600" cy="5334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r>
              <a:rPr lang="en-US" altLang="en-US" sz="1800">
                <a:latin typeface="Arial Black" panose="020B0A04020102020204" pitchFamily="34" charset="0"/>
              </a:rPr>
              <a:t>Case studies</a:t>
            </a:r>
          </a:p>
        </p:txBody>
      </p:sp>
      <p:sp>
        <p:nvSpPr>
          <p:cNvPr id="9235" name="Rectangle 19"/>
          <p:cNvSpPr>
            <a:spLocks noChangeArrowheads="1"/>
          </p:cNvSpPr>
          <p:nvPr/>
        </p:nvSpPr>
        <p:spPr bwMode="auto">
          <a:xfrm>
            <a:off x="7924800" y="5257800"/>
            <a:ext cx="2133600" cy="5334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r>
              <a:rPr lang="en-US" altLang="en-US" sz="1800">
                <a:latin typeface="Arial Black" panose="020B0A04020102020204" pitchFamily="34" charset="0"/>
              </a:rPr>
              <a:t>Human </a:t>
            </a:r>
          </a:p>
          <a:p>
            <a:pPr algn="ctr" eaLnBrk="1" hangingPunct="1"/>
            <a:r>
              <a:rPr lang="en-US" altLang="en-US" sz="1800">
                <a:latin typeface="Arial Black" panose="020B0A04020102020204" pitchFamily="34" charset="0"/>
              </a:rPr>
              <a:t>observation</a:t>
            </a:r>
          </a:p>
        </p:txBody>
      </p:sp>
      <p:sp>
        <p:nvSpPr>
          <p:cNvPr id="9236" name="Rectangle 20"/>
          <p:cNvSpPr>
            <a:spLocks noChangeArrowheads="1"/>
          </p:cNvSpPr>
          <p:nvPr/>
        </p:nvSpPr>
        <p:spPr bwMode="auto">
          <a:xfrm>
            <a:off x="7924800" y="4495800"/>
            <a:ext cx="2133600" cy="5334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r>
              <a:rPr lang="en-US" altLang="en-US" sz="1800">
                <a:latin typeface="Arial Black" panose="020B0A04020102020204" pitchFamily="34" charset="0"/>
              </a:rPr>
              <a:t>Individual depth</a:t>
            </a:r>
          </a:p>
          <a:p>
            <a:pPr algn="ctr" eaLnBrk="1" hangingPunct="1"/>
            <a:r>
              <a:rPr lang="en-US" altLang="en-US" sz="1800">
                <a:latin typeface="Arial Black" panose="020B0A04020102020204" pitchFamily="34" charset="0"/>
              </a:rPr>
              <a:t>interviews</a:t>
            </a:r>
          </a:p>
        </p:txBody>
      </p:sp>
      <p:sp>
        <p:nvSpPr>
          <p:cNvPr id="9237" name="Rectangle 21"/>
          <p:cNvSpPr>
            <a:spLocks noChangeArrowheads="1"/>
          </p:cNvSpPr>
          <p:nvPr/>
        </p:nvSpPr>
        <p:spPr bwMode="auto">
          <a:xfrm>
            <a:off x="7924800" y="3657600"/>
            <a:ext cx="2133600" cy="5334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Unicode MS" panose="020B0604020202020204" pitchFamily="34" charset="-128"/>
                <a:ea typeface="ＭＳ Ｐゴシック" panose="020B0600070205080204" pitchFamily="34" charset="-128"/>
              </a:defRPr>
            </a:lvl1pPr>
            <a:lvl2pPr marL="742950" indent="-285750">
              <a:defRPr sz="2400">
                <a:solidFill>
                  <a:schemeClr val="tx1"/>
                </a:solidFill>
                <a:latin typeface="Arial Unicode MS" panose="020B0604020202020204" pitchFamily="34" charset="-128"/>
                <a:ea typeface="ＭＳ Ｐゴシック" panose="020B0600070205080204" pitchFamily="34" charset="-128"/>
              </a:defRPr>
            </a:lvl2pPr>
            <a:lvl3pPr marL="1143000" indent="-228600">
              <a:defRPr sz="2400">
                <a:solidFill>
                  <a:schemeClr val="tx1"/>
                </a:solidFill>
                <a:latin typeface="Arial Unicode MS" panose="020B0604020202020204" pitchFamily="34" charset="-128"/>
                <a:ea typeface="ＭＳ Ｐゴシック" panose="020B0600070205080204" pitchFamily="34" charset="-128"/>
              </a:defRPr>
            </a:lvl3pPr>
            <a:lvl4pPr marL="1600200" indent="-228600">
              <a:defRPr sz="2400">
                <a:solidFill>
                  <a:schemeClr val="tx1"/>
                </a:solidFill>
                <a:latin typeface="Arial Unicode MS" panose="020B0604020202020204" pitchFamily="34" charset="-128"/>
                <a:ea typeface="ＭＳ Ｐゴシック" panose="020B0600070205080204" pitchFamily="34" charset="-128"/>
              </a:defRPr>
            </a:lvl4pPr>
            <a:lvl5pPr marL="2057400" indent="-228600">
              <a:defRPr sz="2400">
                <a:solidFill>
                  <a:schemeClr val="tx1"/>
                </a:solidFill>
                <a:latin typeface="Arial Unicode MS" panose="020B0604020202020204" pitchFamily="34" charset="-128"/>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Unicode MS" panose="020B0604020202020204" pitchFamily="34" charset="-128"/>
                <a:ea typeface="ＭＳ Ｐゴシック" panose="020B0600070205080204" pitchFamily="34" charset="-128"/>
              </a:defRPr>
            </a:lvl9pPr>
          </a:lstStyle>
          <a:p>
            <a:pPr algn="ctr" eaLnBrk="1" hangingPunct="1"/>
            <a:r>
              <a:rPr lang="en-US" altLang="en-US" sz="1800">
                <a:latin typeface="Arial Black" panose="020B0A04020102020204" pitchFamily="34" charset="0"/>
              </a:rPr>
              <a:t>Focus groups</a:t>
            </a:r>
          </a:p>
        </p:txBody>
      </p:sp>
      <p:sp>
        <p:nvSpPr>
          <p:cNvPr id="9238" name="Line 22"/>
          <p:cNvSpPr>
            <a:spLocks noChangeShapeType="1"/>
          </p:cNvSpPr>
          <p:nvPr/>
        </p:nvSpPr>
        <p:spPr bwMode="auto">
          <a:xfrm>
            <a:off x="7239000" y="2057400"/>
            <a:ext cx="1828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9239" name="Line 23"/>
          <p:cNvSpPr>
            <a:spLocks noChangeShapeType="1"/>
          </p:cNvSpPr>
          <p:nvPr/>
        </p:nvSpPr>
        <p:spPr bwMode="auto">
          <a:xfrm>
            <a:off x="9067800" y="2057400"/>
            <a:ext cx="0" cy="533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240" name="Line 24"/>
          <p:cNvSpPr>
            <a:spLocks noChangeShapeType="1"/>
          </p:cNvSpPr>
          <p:nvPr/>
        </p:nvSpPr>
        <p:spPr bwMode="auto">
          <a:xfrm>
            <a:off x="8991600" y="3352800"/>
            <a:ext cx="0" cy="304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241" name="Line 25"/>
          <p:cNvSpPr>
            <a:spLocks noChangeShapeType="1"/>
          </p:cNvSpPr>
          <p:nvPr/>
        </p:nvSpPr>
        <p:spPr bwMode="auto">
          <a:xfrm>
            <a:off x="8991600" y="4191000"/>
            <a:ext cx="0" cy="3048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242" name="Line 26"/>
          <p:cNvSpPr>
            <a:spLocks noChangeShapeType="1"/>
          </p:cNvSpPr>
          <p:nvPr/>
        </p:nvSpPr>
        <p:spPr bwMode="auto">
          <a:xfrm>
            <a:off x="8991600" y="50292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243" name="Line 27"/>
          <p:cNvSpPr>
            <a:spLocks noChangeShapeType="1"/>
          </p:cNvSpPr>
          <p:nvPr/>
        </p:nvSpPr>
        <p:spPr bwMode="auto">
          <a:xfrm>
            <a:off x="8991600" y="57912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 name="Footer Placeholder 1">
            <a:extLst>
              <a:ext uri="{FF2B5EF4-FFF2-40B4-BE49-F238E27FC236}">
                <a16:creationId xmlns:a16="http://schemas.microsoft.com/office/drawing/2014/main" id="{1F874232-18FE-4643-B3D5-F5629170730D}"/>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083135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9225"/>
                                        </p:tgtEl>
                                        <p:attrNameLst>
                                          <p:attrName>style.visibility</p:attrName>
                                        </p:attrNameLst>
                                      </p:cBhvr>
                                      <p:to>
                                        <p:strVal val="visible"/>
                                      </p:to>
                                    </p:set>
                                    <p:anim calcmode="lin" valueType="num">
                                      <p:cBhvr additive="base">
                                        <p:cTn id="11" dur="500" fill="hold"/>
                                        <p:tgtEl>
                                          <p:spTgt spid="9225"/>
                                        </p:tgtEl>
                                        <p:attrNameLst>
                                          <p:attrName>ppt_x</p:attrName>
                                        </p:attrNameLst>
                                      </p:cBhvr>
                                      <p:tavLst>
                                        <p:tav tm="0">
                                          <p:val>
                                            <p:strVal val="#ppt_x"/>
                                          </p:val>
                                        </p:tav>
                                        <p:tav tm="100000">
                                          <p:val>
                                            <p:strVal val="#ppt_x"/>
                                          </p:val>
                                        </p:tav>
                                      </p:tavLst>
                                    </p:anim>
                                    <p:anim calcmode="lin" valueType="num">
                                      <p:cBhvr additive="base">
                                        <p:cTn id="12" dur="500" fill="hold"/>
                                        <p:tgtEl>
                                          <p:spTgt spid="9225"/>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222"/>
                                        </p:tgtEl>
                                        <p:attrNameLst>
                                          <p:attrName>style.visibility</p:attrName>
                                        </p:attrNameLst>
                                      </p:cBhvr>
                                      <p:to>
                                        <p:strVal val="visible"/>
                                      </p:to>
                                    </p:set>
                                    <p:anim calcmode="lin" valueType="num">
                                      <p:cBhvr additive="base">
                                        <p:cTn id="17" dur="500" fill="hold"/>
                                        <p:tgtEl>
                                          <p:spTgt spid="9222"/>
                                        </p:tgtEl>
                                        <p:attrNameLst>
                                          <p:attrName>ppt_x</p:attrName>
                                        </p:attrNameLst>
                                      </p:cBhvr>
                                      <p:tavLst>
                                        <p:tav tm="0">
                                          <p:val>
                                            <p:strVal val="0-#ppt_w/2"/>
                                          </p:val>
                                        </p:tav>
                                        <p:tav tm="100000">
                                          <p:val>
                                            <p:strVal val="#ppt_x"/>
                                          </p:val>
                                        </p:tav>
                                      </p:tavLst>
                                    </p:anim>
                                    <p:anim calcmode="lin" valueType="num">
                                      <p:cBhvr additive="base">
                                        <p:cTn id="18"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9239"/>
                                        </p:tgtEl>
                                        <p:attrNameLst>
                                          <p:attrName>style.visibility</p:attrName>
                                        </p:attrNameLst>
                                      </p:cBhvr>
                                      <p:to>
                                        <p:strVal val="visible"/>
                                      </p:to>
                                    </p:set>
                                    <p:anim calcmode="lin" valueType="num">
                                      <p:cBhvr additive="base">
                                        <p:cTn id="27" dur="500" fill="hold"/>
                                        <p:tgtEl>
                                          <p:spTgt spid="9239"/>
                                        </p:tgtEl>
                                        <p:attrNameLst>
                                          <p:attrName>ppt_x</p:attrName>
                                        </p:attrNameLst>
                                      </p:cBhvr>
                                      <p:tavLst>
                                        <p:tav tm="0">
                                          <p:val>
                                            <p:strVal val="#ppt_x"/>
                                          </p:val>
                                        </p:tav>
                                        <p:tav tm="100000">
                                          <p:val>
                                            <p:strVal val="#ppt_x"/>
                                          </p:val>
                                        </p:tav>
                                      </p:tavLst>
                                    </p:anim>
                                    <p:anim calcmode="lin" valueType="num">
                                      <p:cBhvr additive="base">
                                        <p:cTn id="28" dur="500" fill="hold"/>
                                        <p:tgtEl>
                                          <p:spTgt spid="9239"/>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233"/>
                                        </p:tgtEl>
                                        <p:attrNameLst>
                                          <p:attrName>style.visibility</p:attrName>
                                        </p:attrNameLst>
                                      </p:cBhvr>
                                      <p:to>
                                        <p:strVal val="visible"/>
                                      </p:to>
                                    </p:set>
                                    <p:anim calcmode="lin" valueType="num">
                                      <p:cBhvr additive="base">
                                        <p:cTn id="33" dur="500" fill="hold"/>
                                        <p:tgtEl>
                                          <p:spTgt spid="9233"/>
                                        </p:tgtEl>
                                        <p:attrNameLst>
                                          <p:attrName>ppt_x</p:attrName>
                                        </p:attrNameLst>
                                      </p:cBhvr>
                                      <p:tavLst>
                                        <p:tav tm="0">
                                          <p:val>
                                            <p:strVal val="1+#ppt_w/2"/>
                                          </p:val>
                                        </p:tav>
                                        <p:tav tm="100000">
                                          <p:val>
                                            <p:strVal val="#ppt_x"/>
                                          </p:val>
                                        </p:tav>
                                      </p:tavLst>
                                    </p:anim>
                                    <p:anim calcmode="lin" valueType="num">
                                      <p:cBhvr additive="base">
                                        <p:cTn id="34" dur="500" fill="hold"/>
                                        <p:tgtEl>
                                          <p:spTgt spid="923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9226"/>
                                        </p:tgtEl>
                                        <p:attrNameLst>
                                          <p:attrName>style.visibility</p:attrName>
                                        </p:attrNameLst>
                                      </p:cBhvr>
                                      <p:to>
                                        <p:strVal val="visible"/>
                                      </p:to>
                                    </p:set>
                                    <p:anim calcmode="lin" valueType="num">
                                      <p:cBhvr additive="base">
                                        <p:cTn id="39" dur="500" fill="hold"/>
                                        <p:tgtEl>
                                          <p:spTgt spid="9226"/>
                                        </p:tgtEl>
                                        <p:attrNameLst>
                                          <p:attrName>ppt_x</p:attrName>
                                        </p:attrNameLst>
                                      </p:cBhvr>
                                      <p:tavLst>
                                        <p:tav tm="0">
                                          <p:val>
                                            <p:strVal val="#ppt_x"/>
                                          </p:val>
                                        </p:tav>
                                        <p:tav tm="100000">
                                          <p:val>
                                            <p:strVal val="#ppt_x"/>
                                          </p:val>
                                        </p:tav>
                                      </p:tavLst>
                                    </p:anim>
                                    <p:anim calcmode="lin" valueType="num">
                                      <p:cBhvr additive="base">
                                        <p:cTn id="40" dur="500" fill="hold"/>
                                        <p:tgtEl>
                                          <p:spTgt spid="9226"/>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9221">
                                            <p:bg/>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9221">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9221">
                                            <p:txEl>
                                              <p:pRg st="1" end="1"/>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9221">
                                            <p:txEl>
                                              <p:pRg st="2" end="2"/>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9221">
                                            <p:txEl>
                                              <p:pRg st="3" end="3"/>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9221">
                                            <p:txEl>
                                              <p:pRg st="4" end="4"/>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9221">
                                            <p:txEl>
                                              <p:pRg st="5" end="5"/>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9230"/>
                                        </p:tgtEl>
                                        <p:attrNameLst>
                                          <p:attrName>style.visibility</p:attrName>
                                        </p:attrNameLst>
                                      </p:cBhvr>
                                      <p:to>
                                        <p:strVal val="visible"/>
                                      </p:to>
                                    </p:set>
                                    <p:anim calcmode="lin" valueType="num">
                                      <p:cBhvr additive="base">
                                        <p:cTn id="73" dur="500" fill="hold"/>
                                        <p:tgtEl>
                                          <p:spTgt spid="9230"/>
                                        </p:tgtEl>
                                        <p:attrNameLst>
                                          <p:attrName>ppt_x</p:attrName>
                                        </p:attrNameLst>
                                      </p:cBhvr>
                                      <p:tavLst>
                                        <p:tav tm="0">
                                          <p:val>
                                            <p:strVal val="#ppt_x"/>
                                          </p:val>
                                        </p:tav>
                                        <p:tav tm="100000">
                                          <p:val>
                                            <p:strVal val="#ppt_x"/>
                                          </p:val>
                                        </p:tav>
                                      </p:tavLst>
                                    </p:anim>
                                    <p:anim calcmode="lin" valueType="num">
                                      <p:cBhvr additive="base">
                                        <p:cTn id="74" dur="500" fill="hold"/>
                                        <p:tgtEl>
                                          <p:spTgt spid="9230"/>
                                        </p:tgtEl>
                                        <p:attrNameLst>
                                          <p:attrName>ppt_y</p:attrName>
                                        </p:attrNameLst>
                                      </p:cBhvr>
                                      <p:tavLst>
                                        <p:tav tm="0">
                                          <p:val>
                                            <p:strVal val="0-#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922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9231"/>
                                        </p:tgtEl>
                                        <p:attrNameLst>
                                          <p:attrName>style.visibility</p:attrName>
                                        </p:attrNameLst>
                                      </p:cBhvr>
                                      <p:to>
                                        <p:strVal val="visible"/>
                                      </p:to>
                                    </p:set>
                                    <p:anim calcmode="lin" valueType="num">
                                      <p:cBhvr additive="base">
                                        <p:cTn id="83" dur="500" fill="hold"/>
                                        <p:tgtEl>
                                          <p:spTgt spid="9231"/>
                                        </p:tgtEl>
                                        <p:attrNameLst>
                                          <p:attrName>ppt_x</p:attrName>
                                        </p:attrNameLst>
                                      </p:cBhvr>
                                      <p:tavLst>
                                        <p:tav tm="0">
                                          <p:val>
                                            <p:strVal val="#ppt_x"/>
                                          </p:val>
                                        </p:tav>
                                        <p:tav tm="100000">
                                          <p:val>
                                            <p:strVal val="#ppt_x"/>
                                          </p:val>
                                        </p:tav>
                                      </p:tavLst>
                                    </p:anim>
                                    <p:anim calcmode="lin" valueType="num">
                                      <p:cBhvr additive="base">
                                        <p:cTn id="84" dur="500" fill="hold"/>
                                        <p:tgtEl>
                                          <p:spTgt spid="9231"/>
                                        </p:tgtEl>
                                        <p:attrNameLst>
                                          <p:attrName>ppt_y</p:attrName>
                                        </p:attrNameLst>
                                      </p:cBhvr>
                                      <p:tavLst>
                                        <p:tav tm="0">
                                          <p:val>
                                            <p:strVal val="0-#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922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9232"/>
                                        </p:tgtEl>
                                        <p:attrNameLst>
                                          <p:attrName>style.visibility</p:attrName>
                                        </p:attrNameLst>
                                      </p:cBhvr>
                                      <p:to>
                                        <p:strVal val="visible"/>
                                      </p:to>
                                    </p:set>
                                    <p:anim calcmode="lin" valueType="num">
                                      <p:cBhvr additive="base">
                                        <p:cTn id="93" dur="500" fill="hold"/>
                                        <p:tgtEl>
                                          <p:spTgt spid="9232"/>
                                        </p:tgtEl>
                                        <p:attrNameLst>
                                          <p:attrName>ppt_x</p:attrName>
                                        </p:attrNameLst>
                                      </p:cBhvr>
                                      <p:tavLst>
                                        <p:tav tm="0">
                                          <p:val>
                                            <p:strVal val="#ppt_x"/>
                                          </p:val>
                                        </p:tav>
                                        <p:tav tm="100000">
                                          <p:val>
                                            <p:strVal val="#ppt_x"/>
                                          </p:val>
                                        </p:tav>
                                      </p:tavLst>
                                    </p:anim>
                                    <p:anim calcmode="lin" valueType="num">
                                      <p:cBhvr additive="base">
                                        <p:cTn id="94" dur="500" fill="hold"/>
                                        <p:tgtEl>
                                          <p:spTgt spid="9232"/>
                                        </p:tgtEl>
                                        <p:attrNameLst>
                                          <p:attrName>ppt_y</p:attrName>
                                        </p:attrNameLst>
                                      </p:cBhvr>
                                      <p:tavLst>
                                        <p:tav tm="0">
                                          <p:val>
                                            <p:strVal val="0-#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922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1" fill="hold" grpId="0" nodeType="clickEffect">
                                  <p:stCondLst>
                                    <p:cond delay="0"/>
                                  </p:stCondLst>
                                  <p:childTnLst>
                                    <p:set>
                                      <p:cBhvr>
                                        <p:cTn id="102" dur="1" fill="hold">
                                          <p:stCondLst>
                                            <p:cond delay="0"/>
                                          </p:stCondLst>
                                        </p:cTn>
                                        <p:tgtEl>
                                          <p:spTgt spid="9240"/>
                                        </p:tgtEl>
                                        <p:attrNameLst>
                                          <p:attrName>style.visibility</p:attrName>
                                        </p:attrNameLst>
                                      </p:cBhvr>
                                      <p:to>
                                        <p:strVal val="visible"/>
                                      </p:to>
                                    </p:set>
                                    <p:anim calcmode="lin" valueType="num">
                                      <p:cBhvr additive="base">
                                        <p:cTn id="103" dur="500" fill="hold"/>
                                        <p:tgtEl>
                                          <p:spTgt spid="9240"/>
                                        </p:tgtEl>
                                        <p:attrNameLst>
                                          <p:attrName>ppt_x</p:attrName>
                                        </p:attrNameLst>
                                      </p:cBhvr>
                                      <p:tavLst>
                                        <p:tav tm="0">
                                          <p:val>
                                            <p:strVal val="#ppt_x"/>
                                          </p:val>
                                        </p:tav>
                                        <p:tav tm="100000">
                                          <p:val>
                                            <p:strVal val="#ppt_x"/>
                                          </p:val>
                                        </p:tav>
                                      </p:tavLst>
                                    </p:anim>
                                    <p:anim calcmode="lin" valueType="num">
                                      <p:cBhvr additive="base">
                                        <p:cTn id="104" dur="500" fill="hold"/>
                                        <p:tgtEl>
                                          <p:spTgt spid="9240"/>
                                        </p:tgtEl>
                                        <p:attrNameLst>
                                          <p:attrName>ppt_y</p:attrName>
                                        </p:attrNameLst>
                                      </p:cBhvr>
                                      <p:tavLst>
                                        <p:tav tm="0">
                                          <p:val>
                                            <p:strVal val="0-#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9237"/>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1" fill="hold" grpId="0" nodeType="clickEffect">
                                  <p:stCondLst>
                                    <p:cond delay="0"/>
                                  </p:stCondLst>
                                  <p:childTnLst>
                                    <p:set>
                                      <p:cBhvr>
                                        <p:cTn id="112" dur="1" fill="hold">
                                          <p:stCondLst>
                                            <p:cond delay="0"/>
                                          </p:stCondLst>
                                        </p:cTn>
                                        <p:tgtEl>
                                          <p:spTgt spid="9241"/>
                                        </p:tgtEl>
                                        <p:attrNameLst>
                                          <p:attrName>style.visibility</p:attrName>
                                        </p:attrNameLst>
                                      </p:cBhvr>
                                      <p:to>
                                        <p:strVal val="visible"/>
                                      </p:to>
                                    </p:set>
                                    <p:anim calcmode="lin" valueType="num">
                                      <p:cBhvr additive="base">
                                        <p:cTn id="113" dur="500" fill="hold"/>
                                        <p:tgtEl>
                                          <p:spTgt spid="9241"/>
                                        </p:tgtEl>
                                        <p:attrNameLst>
                                          <p:attrName>ppt_x</p:attrName>
                                        </p:attrNameLst>
                                      </p:cBhvr>
                                      <p:tavLst>
                                        <p:tav tm="0">
                                          <p:val>
                                            <p:strVal val="#ppt_x"/>
                                          </p:val>
                                        </p:tav>
                                        <p:tav tm="100000">
                                          <p:val>
                                            <p:strVal val="#ppt_x"/>
                                          </p:val>
                                        </p:tav>
                                      </p:tavLst>
                                    </p:anim>
                                    <p:anim calcmode="lin" valueType="num">
                                      <p:cBhvr additive="base">
                                        <p:cTn id="114" dur="500" fill="hold"/>
                                        <p:tgtEl>
                                          <p:spTgt spid="9241"/>
                                        </p:tgtEl>
                                        <p:attrNameLst>
                                          <p:attrName>ppt_y</p:attrName>
                                        </p:attrNameLst>
                                      </p:cBhvr>
                                      <p:tavLst>
                                        <p:tav tm="0">
                                          <p:val>
                                            <p:strVal val="0-#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9236"/>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1" fill="hold" grpId="0" nodeType="clickEffect">
                                  <p:stCondLst>
                                    <p:cond delay="0"/>
                                  </p:stCondLst>
                                  <p:childTnLst>
                                    <p:set>
                                      <p:cBhvr>
                                        <p:cTn id="122" dur="1" fill="hold">
                                          <p:stCondLst>
                                            <p:cond delay="0"/>
                                          </p:stCondLst>
                                        </p:cTn>
                                        <p:tgtEl>
                                          <p:spTgt spid="9242"/>
                                        </p:tgtEl>
                                        <p:attrNameLst>
                                          <p:attrName>style.visibility</p:attrName>
                                        </p:attrNameLst>
                                      </p:cBhvr>
                                      <p:to>
                                        <p:strVal val="visible"/>
                                      </p:to>
                                    </p:set>
                                    <p:anim calcmode="lin" valueType="num">
                                      <p:cBhvr additive="base">
                                        <p:cTn id="123" dur="500" fill="hold"/>
                                        <p:tgtEl>
                                          <p:spTgt spid="9242"/>
                                        </p:tgtEl>
                                        <p:attrNameLst>
                                          <p:attrName>ppt_x</p:attrName>
                                        </p:attrNameLst>
                                      </p:cBhvr>
                                      <p:tavLst>
                                        <p:tav tm="0">
                                          <p:val>
                                            <p:strVal val="#ppt_x"/>
                                          </p:val>
                                        </p:tav>
                                        <p:tav tm="100000">
                                          <p:val>
                                            <p:strVal val="#ppt_x"/>
                                          </p:val>
                                        </p:tav>
                                      </p:tavLst>
                                    </p:anim>
                                    <p:anim calcmode="lin" valueType="num">
                                      <p:cBhvr additive="base">
                                        <p:cTn id="124" dur="500" fill="hold"/>
                                        <p:tgtEl>
                                          <p:spTgt spid="9242"/>
                                        </p:tgtEl>
                                        <p:attrNameLst>
                                          <p:attrName>ppt_y</p:attrName>
                                        </p:attrNameLst>
                                      </p:cBhvr>
                                      <p:tavLst>
                                        <p:tav tm="0">
                                          <p:val>
                                            <p:strVal val="0-#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9235"/>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9243"/>
                                        </p:tgtEl>
                                        <p:attrNameLst>
                                          <p:attrName>style.visibility</p:attrName>
                                        </p:attrNameLst>
                                      </p:cBhvr>
                                      <p:to>
                                        <p:strVal val="visible"/>
                                      </p:to>
                                    </p:set>
                                    <p:anim calcmode="lin" valueType="num">
                                      <p:cBhvr additive="base">
                                        <p:cTn id="133" dur="500" fill="hold"/>
                                        <p:tgtEl>
                                          <p:spTgt spid="9243"/>
                                        </p:tgtEl>
                                        <p:attrNameLst>
                                          <p:attrName>ppt_x</p:attrName>
                                        </p:attrNameLst>
                                      </p:cBhvr>
                                      <p:tavLst>
                                        <p:tav tm="0">
                                          <p:val>
                                            <p:strVal val="#ppt_x"/>
                                          </p:val>
                                        </p:tav>
                                        <p:tav tm="100000">
                                          <p:val>
                                            <p:strVal val="#ppt_x"/>
                                          </p:val>
                                        </p:tav>
                                      </p:tavLst>
                                    </p:anim>
                                    <p:anim calcmode="lin" valueType="num">
                                      <p:cBhvr additive="base">
                                        <p:cTn id="134" dur="500" fill="hold"/>
                                        <p:tgtEl>
                                          <p:spTgt spid="9243"/>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9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nimBg="1" autoUpdateAnimBg="0"/>
      <p:bldP spid="9222" grpId="0" animBg="1" autoUpdateAnimBg="0"/>
      <p:bldP spid="9224" grpId="0" animBg="1"/>
      <p:bldP spid="9225" grpId="0" animBg="1"/>
      <p:bldP spid="9226" grpId="0" animBg="1"/>
      <p:bldP spid="9227" grpId="0" animBg="1" autoUpdateAnimBg="0"/>
      <p:bldP spid="9228" grpId="0" animBg="1" autoUpdateAnimBg="0"/>
      <p:bldP spid="9229" grpId="0" animBg="1" autoUpdateAnimBg="0"/>
      <p:bldP spid="9230" grpId="0" animBg="1"/>
      <p:bldP spid="9231" grpId="0" animBg="1"/>
      <p:bldP spid="9232" grpId="0" animBg="1"/>
      <p:bldP spid="9233" grpId="0" animBg="1" autoUpdateAnimBg="0"/>
      <p:bldP spid="9234" grpId="0" animBg="1" autoUpdateAnimBg="0"/>
      <p:bldP spid="9235" grpId="0" animBg="1" autoUpdateAnimBg="0"/>
      <p:bldP spid="9236" grpId="0" animBg="1" autoUpdateAnimBg="0"/>
      <p:bldP spid="9237" grpId="0" animBg="1" autoUpdateAnimBg="0"/>
      <p:bldP spid="9238" grpId="0" animBg="1"/>
      <p:bldP spid="9239" grpId="0" animBg="1"/>
      <p:bldP spid="9240" grpId="0" animBg="1"/>
      <p:bldP spid="9241" grpId="0" animBg="1"/>
      <p:bldP spid="9242" grpId="0" animBg="1"/>
      <p:bldP spid="92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EA41-1D11-46C5-A784-FBBA3C63390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BF4832-6456-4A73-A6C5-435BB4F78FA3}"/>
              </a:ext>
            </a:extLst>
          </p:cNvPr>
          <p:cNvSpPr>
            <a:spLocks noGrp="1"/>
          </p:cNvSpPr>
          <p:nvPr>
            <p:ph idx="1"/>
          </p:nvPr>
        </p:nvSpPr>
        <p:spPr/>
        <p:txBody>
          <a:bodyPr>
            <a:normAutofit fontScale="77500" lnSpcReduction="20000"/>
          </a:bodyPr>
          <a:lstStyle/>
          <a:p>
            <a:pPr algn="l"/>
            <a:r>
              <a:rPr lang="en-GB" b="1" i="0" dirty="0">
                <a:solidFill>
                  <a:srgbClr val="333333"/>
                </a:solidFill>
                <a:effectLst/>
                <a:latin typeface="Arial" panose="020B0604020202020204" pitchFamily="34" charset="0"/>
              </a:rPr>
              <a:t>Questionnaires and surveys</a:t>
            </a:r>
            <a:endParaRPr lang="en-GB" b="0" i="0" dirty="0">
              <a:solidFill>
                <a:srgbClr val="333333"/>
              </a:solidFill>
              <a:effectLst/>
              <a:latin typeface="Arial" panose="020B0604020202020204" pitchFamily="34" charset="0"/>
            </a:endParaRPr>
          </a:p>
          <a:p>
            <a:pPr algn="l"/>
            <a:r>
              <a:rPr lang="en-GB" b="0" i="0" dirty="0">
                <a:solidFill>
                  <a:srgbClr val="333333"/>
                </a:solidFill>
                <a:effectLst/>
                <a:latin typeface="Arial" panose="020B0604020202020204" pitchFamily="34" charset="0"/>
              </a:rPr>
              <a:t>Think about the particular issue or size of group you want to focus on. Think about the questions you want to ask and how – will this be online or in person for example?</a:t>
            </a:r>
          </a:p>
          <a:p>
            <a:pPr algn="l"/>
            <a:r>
              <a:rPr lang="en-GB" b="0" i="0" dirty="0">
                <a:solidFill>
                  <a:srgbClr val="333333"/>
                </a:solidFill>
                <a:effectLst/>
                <a:latin typeface="Arial" panose="020B0604020202020204" pitchFamily="34" charset="0"/>
              </a:rPr>
              <a:t> </a:t>
            </a:r>
          </a:p>
          <a:p>
            <a:pPr algn="l"/>
            <a:r>
              <a:rPr lang="en-GB" b="1" i="0" dirty="0">
                <a:solidFill>
                  <a:srgbClr val="333333"/>
                </a:solidFill>
                <a:effectLst/>
                <a:latin typeface="Arial" panose="020B0604020202020204" pitchFamily="34" charset="0"/>
              </a:rPr>
              <a:t>Observations</a:t>
            </a:r>
            <a:endParaRPr lang="en-GB" b="0" i="0" dirty="0">
              <a:solidFill>
                <a:srgbClr val="333333"/>
              </a:solidFill>
              <a:effectLst/>
              <a:latin typeface="Arial" panose="020B0604020202020204" pitchFamily="34" charset="0"/>
            </a:endParaRPr>
          </a:p>
          <a:p>
            <a:pPr algn="l"/>
            <a:r>
              <a:rPr lang="en-GB" b="0" i="0" dirty="0">
                <a:solidFill>
                  <a:srgbClr val="333333"/>
                </a:solidFill>
                <a:effectLst/>
                <a:latin typeface="Arial" panose="020B0604020202020204" pitchFamily="34" charset="0"/>
              </a:rPr>
              <a:t>A useful method for gathering information. It will involve watching how the subjects of your study react with each other or the environment around them.</a:t>
            </a:r>
          </a:p>
          <a:p>
            <a:pPr algn="l"/>
            <a:r>
              <a:rPr lang="en-GB" b="0" i="0" dirty="0">
                <a:solidFill>
                  <a:srgbClr val="333333"/>
                </a:solidFill>
                <a:effectLst/>
                <a:latin typeface="Arial" panose="020B0604020202020204" pitchFamily="34" charset="0"/>
              </a:rPr>
              <a:t> </a:t>
            </a:r>
          </a:p>
          <a:p>
            <a:pPr algn="l"/>
            <a:r>
              <a:rPr lang="en-GB" b="1" i="0" dirty="0">
                <a:solidFill>
                  <a:srgbClr val="333333"/>
                </a:solidFill>
                <a:effectLst/>
                <a:latin typeface="Arial" panose="020B0604020202020204" pitchFamily="34" charset="0"/>
              </a:rPr>
              <a:t>Analysis</a:t>
            </a:r>
            <a:endParaRPr lang="en-GB" b="0" i="0" dirty="0">
              <a:solidFill>
                <a:srgbClr val="333333"/>
              </a:solidFill>
              <a:effectLst/>
              <a:latin typeface="Arial" panose="020B0604020202020204" pitchFamily="34" charset="0"/>
            </a:endParaRPr>
          </a:p>
          <a:p>
            <a:pPr algn="l"/>
            <a:r>
              <a:rPr lang="en-GB" b="0" i="0" dirty="0">
                <a:solidFill>
                  <a:srgbClr val="333333"/>
                </a:solidFill>
                <a:effectLst/>
                <a:latin typeface="Arial" panose="020B0604020202020204" pitchFamily="34" charset="0"/>
              </a:rPr>
              <a:t>This involves finding patterns and trends in data and creating a set of results from the overall picture. You can use primary sources or new data you have collected yourself.</a:t>
            </a:r>
          </a:p>
          <a:p>
            <a:endParaRPr lang="en-GB" dirty="0"/>
          </a:p>
        </p:txBody>
      </p:sp>
      <p:sp>
        <p:nvSpPr>
          <p:cNvPr id="4" name="Footer Placeholder 3">
            <a:extLst>
              <a:ext uri="{FF2B5EF4-FFF2-40B4-BE49-F238E27FC236}">
                <a16:creationId xmlns:a16="http://schemas.microsoft.com/office/drawing/2014/main" id="{6223E7F2-34DC-4C4B-B5AE-F688381CAE07}"/>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693153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Questionnaires</a:t>
            </a:r>
          </a:p>
        </p:txBody>
      </p:sp>
      <p:sp>
        <p:nvSpPr>
          <p:cNvPr id="3" name="Content Placeholder 2"/>
          <p:cNvSpPr>
            <a:spLocks noGrp="1"/>
          </p:cNvSpPr>
          <p:nvPr>
            <p:ph idx="1"/>
          </p:nvPr>
        </p:nvSpPr>
        <p:spPr/>
        <p:txBody>
          <a:bodyPr/>
          <a:lstStyle/>
          <a:p>
            <a:r>
              <a:rPr lang="en-GB" dirty="0"/>
              <a:t>Provide </a:t>
            </a:r>
            <a:r>
              <a:rPr lang="en-GB" b="1" dirty="0"/>
              <a:t>Quantitative Data </a:t>
            </a:r>
            <a:r>
              <a:rPr lang="en-GB" dirty="0"/>
              <a:t>– data that can be measured</a:t>
            </a:r>
          </a:p>
          <a:p>
            <a:r>
              <a:rPr lang="en-GB" dirty="0"/>
              <a:t>Tick boxes and, mostly, no more than a few words per answer</a:t>
            </a:r>
          </a:p>
          <a:p>
            <a:r>
              <a:rPr lang="en-GB" dirty="0"/>
              <a:t>Most useful if you want to test</a:t>
            </a:r>
          </a:p>
          <a:p>
            <a:pPr marL="0" indent="0">
              <a:buNone/>
            </a:pPr>
            <a:r>
              <a:rPr lang="en-GB" dirty="0"/>
              <a:t>an existing theory or take a </a:t>
            </a:r>
          </a:p>
          <a:p>
            <a:pPr marL="0" indent="0">
              <a:buNone/>
            </a:pPr>
            <a:r>
              <a:rPr lang="en-GB" dirty="0"/>
              <a:t>sample of general thoughts</a:t>
            </a:r>
          </a:p>
          <a:p>
            <a:endParaRPr lang="en-GB" dirty="0"/>
          </a:p>
        </p:txBody>
      </p:sp>
      <p:pic>
        <p:nvPicPr>
          <p:cNvPr id="2050" name="Picture 2" descr="http://www.mathsisfun.com/data/images/bar-graph-frui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4191001"/>
            <a:ext cx="2381250" cy="22669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D3198EE-496B-45F6-93AA-924834EC6C58}"/>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37517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Interviews</a:t>
            </a:r>
          </a:p>
        </p:txBody>
      </p:sp>
      <p:sp>
        <p:nvSpPr>
          <p:cNvPr id="3" name="Content Placeholder 2"/>
          <p:cNvSpPr>
            <a:spLocks noGrp="1"/>
          </p:cNvSpPr>
          <p:nvPr>
            <p:ph idx="1"/>
          </p:nvPr>
        </p:nvSpPr>
        <p:spPr/>
        <p:txBody>
          <a:bodyPr/>
          <a:lstStyle/>
          <a:p>
            <a:r>
              <a:rPr lang="en-GB" dirty="0"/>
              <a:t>Provide </a:t>
            </a:r>
            <a:r>
              <a:rPr lang="en-GB" b="1" dirty="0"/>
              <a:t>Qualitative Data </a:t>
            </a:r>
            <a:r>
              <a:rPr lang="en-GB" dirty="0"/>
              <a:t>– what do people think and why</a:t>
            </a:r>
          </a:p>
          <a:p>
            <a:r>
              <a:rPr lang="en-GB" dirty="0"/>
              <a:t>Not measurable, but responses are more personal and detailed</a:t>
            </a:r>
          </a:p>
          <a:p>
            <a:r>
              <a:rPr lang="en-GB" dirty="0"/>
              <a:t>Most useful if you want to speak to subject experts, test an </a:t>
            </a:r>
            <a:r>
              <a:rPr lang="en-GB" b="1" dirty="0"/>
              <a:t>exploratory </a:t>
            </a:r>
            <a:r>
              <a:rPr lang="en-GB" dirty="0"/>
              <a:t>theory or if the meaning can be determined by</a:t>
            </a:r>
          </a:p>
          <a:p>
            <a:pPr marL="0" indent="0">
              <a:buNone/>
            </a:pPr>
            <a:r>
              <a:rPr lang="en-GB" dirty="0"/>
              <a:t>    context, circumstances etc.</a:t>
            </a:r>
          </a:p>
          <a:p>
            <a:endParaRPr lang="en-GB" dirty="0"/>
          </a:p>
        </p:txBody>
      </p:sp>
      <p:pic>
        <p:nvPicPr>
          <p:cNvPr id="3074" name="Picture 2" descr="http://peoplesoftpages.com/WordPress/wp-content/uploads/2014/09/interview.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4876800"/>
            <a:ext cx="2464340" cy="1524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31150AB-FFE3-482B-9327-89D7C416636D}"/>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098533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5DCC-503A-4C40-B77F-76B0E8B71429}"/>
              </a:ext>
            </a:extLst>
          </p:cNvPr>
          <p:cNvSpPr>
            <a:spLocks noGrp="1"/>
          </p:cNvSpPr>
          <p:nvPr>
            <p:ph type="title"/>
          </p:nvPr>
        </p:nvSpPr>
        <p:spPr/>
        <p:txBody>
          <a:bodyPr>
            <a:normAutofit fontScale="90000"/>
          </a:bodyPr>
          <a:lstStyle/>
          <a:p>
            <a:r>
              <a:rPr lang="en-GB" b="1" i="0" dirty="0">
                <a:solidFill>
                  <a:srgbClr val="494949"/>
                </a:solidFill>
                <a:effectLst/>
                <a:latin typeface="Montserrat"/>
              </a:rPr>
              <a:t>What are qualitative, quantitative and</a:t>
            </a:r>
            <a:br>
              <a:rPr lang="en-GB" b="1" i="0" dirty="0">
                <a:solidFill>
                  <a:srgbClr val="494949"/>
                </a:solidFill>
                <a:effectLst/>
                <a:latin typeface="Montserrat"/>
              </a:rPr>
            </a:br>
            <a:r>
              <a:rPr lang="en-GB" b="1" i="0" dirty="0">
                <a:solidFill>
                  <a:srgbClr val="494949"/>
                </a:solidFill>
                <a:effectLst/>
                <a:latin typeface="Montserrat"/>
              </a:rPr>
              <a:t>mixed-method methodologies?</a:t>
            </a:r>
            <a:br>
              <a:rPr lang="en-GB" b="0" i="0" dirty="0">
                <a:solidFill>
                  <a:srgbClr val="494949"/>
                </a:solidFill>
                <a:effectLst/>
                <a:latin typeface="Montserrat"/>
              </a:rPr>
            </a:br>
            <a:endParaRPr lang="en-GB" dirty="0"/>
          </a:p>
        </p:txBody>
      </p:sp>
      <p:sp>
        <p:nvSpPr>
          <p:cNvPr id="3" name="Content Placeholder 2">
            <a:extLst>
              <a:ext uri="{FF2B5EF4-FFF2-40B4-BE49-F238E27FC236}">
                <a16:creationId xmlns:a16="http://schemas.microsoft.com/office/drawing/2014/main" id="{26CE8F23-A193-4C9F-9B27-B6B5E6EA3ED3}"/>
              </a:ext>
            </a:extLst>
          </p:cNvPr>
          <p:cNvSpPr>
            <a:spLocks noGrp="1"/>
          </p:cNvSpPr>
          <p:nvPr>
            <p:ph idx="1"/>
          </p:nvPr>
        </p:nvSpPr>
        <p:spPr/>
        <p:txBody>
          <a:bodyPr>
            <a:normAutofit lnSpcReduction="10000"/>
          </a:bodyPr>
          <a:lstStyle/>
          <a:p>
            <a:pPr algn="l" fontAlgn="base"/>
            <a:r>
              <a:rPr lang="en-GB" b="0" i="0" u="none" strike="noStrike" dirty="0">
                <a:solidFill>
                  <a:srgbClr val="F16924"/>
                </a:solidFill>
                <a:effectLst/>
                <a:latin typeface="Georgia" panose="02040502050405020303" pitchFamily="18" charset="0"/>
                <a:hlinkClick r:id="rId2"/>
              </a:rPr>
              <a:t>Qualitative, quantitative and mixed-methods</a:t>
            </a:r>
            <a:r>
              <a:rPr lang="en-GB" b="0" i="0" dirty="0">
                <a:solidFill>
                  <a:srgbClr val="494949"/>
                </a:solidFill>
                <a:effectLst/>
                <a:latin typeface="Georgia" panose="02040502050405020303" pitchFamily="18" charset="0"/>
              </a:rPr>
              <a:t> are different types of methodologies, distinguished by whether they focus on words, numbers or both. This is a bit of an oversimplification, but its a good starting point for understandings. Let’s take a closer look.</a:t>
            </a:r>
          </a:p>
          <a:p>
            <a:pPr algn="l" fontAlgn="base"/>
            <a:r>
              <a:rPr lang="en-GB" b="1" i="0" u="none" strike="noStrike" dirty="0">
                <a:solidFill>
                  <a:srgbClr val="F16924"/>
                </a:solidFill>
                <a:effectLst/>
                <a:latin typeface="Georgia" panose="02040502050405020303" pitchFamily="18" charset="0"/>
                <a:hlinkClick r:id="rId3"/>
              </a:rPr>
              <a:t>Qualitative</a:t>
            </a:r>
            <a:r>
              <a:rPr lang="en-GB" b="0" i="0" u="none" strike="noStrike" dirty="0">
                <a:solidFill>
                  <a:srgbClr val="F16924"/>
                </a:solidFill>
                <a:effectLst/>
                <a:latin typeface="Georgia" panose="02040502050405020303" pitchFamily="18" charset="0"/>
                <a:hlinkClick r:id="rId3"/>
              </a:rPr>
              <a:t> research</a:t>
            </a:r>
            <a:r>
              <a:rPr lang="en-GB" b="0" i="0" dirty="0">
                <a:solidFill>
                  <a:srgbClr val="494949"/>
                </a:solidFill>
                <a:effectLst/>
                <a:latin typeface="Georgia" panose="02040502050405020303" pitchFamily="18" charset="0"/>
              </a:rPr>
              <a:t> refers to research which focuses on </a:t>
            </a:r>
            <a:r>
              <a:rPr lang="en-GB" b="1" i="0" dirty="0">
                <a:solidFill>
                  <a:srgbClr val="494949"/>
                </a:solidFill>
                <a:effectLst/>
                <a:latin typeface="Georgia" panose="02040502050405020303" pitchFamily="18" charset="0"/>
              </a:rPr>
              <a:t>collecting and analysing words</a:t>
            </a:r>
            <a:r>
              <a:rPr lang="en-GB" b="0" i="0" dirty="0">
                <a:solidFill>
                  <a:srgbClr val="494949"/>
                </a:solidFill>
                <a:effectLst/>
                <a:latin typeface="Georgia" panose="02040502050405020303" pitchFamily="18" charset="0"/>
              </a:rPr>
              <a:t> (written or spoken) and textual data, whereas </a:t>
            </a:r>
            <a:r>
              <a:rPr lang="en-GB" b="1" i="0" u="none" strike="noStrike" dirty="0">
                <a:solidFill>
                  <a:srgbClr val="F16924"/>
                </a:solidFill>
                <a:effectLst/>
                <a:latin typeface="Georgia" panose="02040502050405020303" pitchFamily="18" charset="0"/>
                <a:hlinkClick r:id="rId4"/>
              </a:rPr>
              <a:t>quantitative</a:t>
            </a:r>
            <a:r>
              <a:rPr lang="en-GB" b="0" i="0" u="none" strike="noStrike" dirty="0">
                <a:solidFill>
                  <a:srgbClr val="F16924"/>
                </a:solidFill>
                <a:effectLst/>
                <a:latin typeface="Georgia" panose="02040502050405020303" pitchFamily="18" charset="0"/>
                <a:hlinkClick r:id="rId4"/>
              </a:rPr>
              <a:t> research</a:t>
            </a:r>
            <a:r>
              <a:rPr lang="en-GB" b="0" i="0" dirty="0">
                <a:solidFill>
                  <a:srgbClr val="494949"/>
                </a:solidFill>
                <a:effectLst/>
                <a:latin typeface="Georgia" panose="02040502050405020303" pitchFamily="18" charset="0"/>
              </a:rPr>
              <a:t> focuses on measurement and testing using </a:t>
            </a:r>
            <a:r>
              <a:rPr lang="en-GB" b="1" i="0" dirty="0">
                <a:solidFill>
                  <a:srgbClr val="494949"/>
                </a:solidFill>
                <a:effectLst/>
                <a:latin typeface="Georgia" panose="02040502050405020303" pitchFamily="18" charset="0"/>
              </a:rPr>
              <a:t>numerical data</a:t>
            </a:r>
            <a:r>
              <a:rPr lang="en-GB" b="0" i="0" dirty="0">
                <a:solidFill>
                  <a:srgbClr val="494949"/>
                </a:solidFill>
                <a:effectLst/>
                <a:latin typeface="Georgia" panose="02040502050405020303" pitchFamily="18" charset="0"/>
              </a:rPr>
              <a:t>. Qualitative analysis can also focus on other “softer” data points, such as body language or visual elements.</a:t>
            </a:r>
          </a:p>
          <a:p>
            <a:endParaRPr lang="en-GB" dirty="0"/>
          </a:p>
        </p:txBody>
      </p:sp>
      <p:sp>
        <p:nvSpPr>
          <p:cNvPr id="4" name="Footer Placeholder 3">
            <a:extLst>
              <a:ext uri="{FF2B5EF4-FFF2-40B4-BE49-F238E27FC236}">
                <a16:creationId xmlns:a16="http://schemas.microsoft.com/office/drawing/2014/main" id="{C40BB5E0-243A-4889-832D-AD006AB7D654}"/>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26179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6EDAE84-3CA8-46F7-AADD-B1D66453E99E}"/>
              </a:ext>
            </a:extLst>
          </p:cNvPr>
          <p:cNvSpPr>
            <a:spLocks noGrp="1" noChangeArrowheads="1"/>
          </p:cNvSpPr>
          <p:nvPr>
            <p:ph type="title"/>
          </p:nvPr>
        </p:nvSpPr>
        <p:spPr/>
        <p:txBody>
          <a:bodyPr/>
          <a:lstStyle/>
          <a:p>
            <a:pPr eaLnBrk="1" hangingPunct="1"/>
            <a:r>
              <a:rPr lang="en-GB" altLang="en-US">
                <a:solidFill>
                  <a:schemeClr val="accent1"/>
                </a:solidFill>
              </a:rPr>
              <a:t>Qualitative methodology</a:t>
            </a:r>
            <a:endParaRPr lang="en-US" altLang="en-US">
              <a:solidFill>
                <a:schemeClr val="accent1"/>
              </a:solidFill>
            </a:endParaRPr>
          </a:p>
        </p:txBody>
      </p:sp>
      <p:sp>
        <p:nvSpPr>
          <p:cNvPr id="21507" name="Rectangle 3">
            <a:extLst>
              <a:ext uri="{FF2B5EF4-FFF2-40B4-BE49-F238E27FC236}">
                <a16:creationId xmlns:a16="http://schemas.microsoft.com/office/drawing/2014/main" id="{5D9CC7DB-5298-4DB9-A93F-6742028FB7F5}"/>
              </a:ext>
            </a:extLst>
          </p:cNvPr>
          <p:cNvSpPr>
            <a:spLocks noGrp="1" noChangeArrowheads="1"/>
          </p:cNvSpPr>
          <p:nvPr>
            <p:ph sz="quarter" idx="1"/>
          </p:nvPr>
        </p:nvSpPr>
        <p:spPr>
          <a:xfrm>
            <a:off x="1825625" y="1527175"/>
            <a:ext cx="8504238" cy="4572000"/>
          </a:xfrm>
        </p:spPr>
        <p:txBody>
          <a:bodyPr/>
          <a:lstStyle/>
          <a:p>
            <a:pPr eaLnBrk="1" hangingPunct="1"/>
            <a:r>
              <a:rPr lang="en-GB" altLang="en-US" sz="2600">
                <a:solidFill>
                  <a:schemeClr val="accent1"/>
                </a:solidFill>
              </a:rPr>
              <a:t>Social research which is carried out in the field (natural settings) and analysed largely in non-statistical ways…Bowling (1997)</a:t>
            </a:r>
          </a:p>
          <a:p>
            <a:pPr eaLnBrk="1" hangingPunct="1"/>
            <a:endParaRPr lang="en-GB" altLang="en-US" sz="2600">
              <a:solidFill>
                <a:schemeClr val="accent1"/>
              </a:solidFill>
            </a:endParaRPr>
          </a:p>
          <a:p>
            <a:pPr eaLnBrk="1" hangingPunct="1"/>
            <a:r>
              <a:rPr lang="en-GB" altLang="en-US" sz="2600">
                <a:solidFill>
                  <a:schemeClr val="accent1"/>
                </a:solidFill>
              </a:rPr>
              <a:t>Health and Social care reasearch is congruent with qualitative approaches…with its focus on the experiences of people….stresses the uniqueness of individuals….Parahoo (1997) </a:t>
            </a:r>
            <a:endParaRPr lang="en-US" altLang="en-US" sz="2600">
              <a:solidFill>
                <a:schemeClr val="accent1"/>
              </a:solidFill>
            </a:endParaRPr>
          </a:p>
        </p:txBody>
      </p:sp>
      <p:sp>
        <p:nvSpPr>
          <p:cNvPr id="2" name="Footer Placeholder 1">
            <a:extLst>
              <a:ext uri="{FF2B5EF4-FFF2-40B4-BE49-F238E27FC236}">
                <a16:creationId xmlns:a16="http://schemas.microsoft.com/office/drawing/2014/main" id="{A702F810-8EF0-4A82-AF1E-CFD92BA4C024}"/>
              </a:ext>
            </a:extLst>
          </p:cNvPr>
          <p:cNvSpPr>
            <a:spLocks noGrp="1"/>
          </p:cNvSpPr>
          <p:nvPr>
            <p:ph type="ftr" sz="quarter" idx="11"/>
          </p:nvPr>
        </p:nvSpPr>
        <p:spPr/>
        <p:txBody>
          <a:bodyPr/>
          <a:lstStyle/>
          <a:p>
            <a:r>
              <a:rPr lang="en-US"/>
              <a:t>Created by Tayo Alebiosu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992AF1-0E54-46F3-B0C7-673C211D2D22}"/>
              </a:ext>
            </a:extLst>
          </p:cNvPr>
          <p:cNvSpPr>
            <a:spLocks noGrp="1"/>
          </p:cNvSpPr>
          <p:nvPr>
            <p:ph type="title"/>
          </p:nvPr>
        </p:nvSpPr>
        <p:spPr>
          <a:xfrm>
            <a:off x="838199" y="4525347"/>
            <a:ext cx="6801321" cy="1737360"/>
          </a:xfrm>
        </p:spPr>
        <p:txBody>
          <a:bodyPr vert="horz" lIns="91440" tIns="45720" rIns="91440" bIns="45720" rtlCol="0" anchor="ctr">
            <a:normAutofit/>
          </a:bodyPr>
          <a:lstStyle/>
          <a:p>
            <a:r>
              <a:rPr lang="en-US" sz="6000" kern="1200" dirty="0">
                <a:solidFill>
                  <a:schemeClr val="tx1"/>
                </a:solidFill>
                <a:latin typeface="+mj-lt"/>
                <a:ea typeface="+mj-ea"/>
                <a:cs typeface="+mj-cs"/>
              </a:rPr>
              <a:t>Aim</a:t>
            </a:r>
          </a:p>
        </p:txBody>
      </p:sp>
      <p:sp>
        <p:nvSpPr>
          <p:cNvPr id="3" name="Content Placeholder 2">
            <a:extLst>
              <a:ext uri="{FF2B5EF4-FFF2-40B4-BE49-F238E27FC236}">
                <a16:creationId xmlns:a16="http://schemas.microsoft.com/office/drawing/2014/main" id="{F1A186D9-C0E0-4724-A24E-EB4CE8787620}"/>
              </a:ext>
            </a:extLst>
          </p:cNvPr>
          <p:cNvSpPr>
            <a:spLocks noGrp="1"/>
          </p:cNvSpPr>
          <p:nvPr>
            <p:ph idx="1"/>
          </p:nvPr>
        </p:nvSpPr>
        <p:spPr>
          <a:xfrm>
            <a:off x="7961258" y="4525347"/>
            <a:ext cx="3258675" cy="1737360"/>
          </a:xfrm>
        </p:spPr>
        <p:txBody>
          <a:bodyPr vert="horz" lIns="91440" tIns="45720" rIns="91440" bIns="45720" rtlCol="0" anchor="ctr">
            <a:normAutofit/>
          </a:bodyPr>
          <a:lstStyle/>
          <a:p>
            <a:pPr marL="0" indent="0">
              <a:buNone/>
            </a:pPr>
            <a:r>
              <a:rPr lang="en-US" sz="3200" b="1" kern="1200" dirty="0">
                <a:solidFill>
                  <a:srgbClr val="00B050"/>
                </a:solidFill>
                <a:latin typeface="Tw Cen MT" panose="020B0602020104020603" pitchFamily="34" charset="0"/>
              </a:rPr>
              <a:t>To explore the  forms of research </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Image result for research images">
            <a:extLst>
              <a:ext uri="{FF2B5EF4-FFF2-40B4-BE49-F238E27FC236}">
                <a16:creationId xmlns:a16="http://schemas.microsoft.com/office/drawing/2014/main" id="{B90336F5-542A-4FA3-999D-58F27D58387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1259" y="436099"/>
            <a:ext cx="4052550" cy="2428177"/>
          </a:xfrm>
          <a:prstGeom prst="rect">
            <a:avLst/>
          </a:prstGeom>
          <a:noFill/>
          <a:ln>
            <a:noFill/>
          </a:ln>
        </p:spPr>
      </p:pic>
      <p:sp>
        <p:nvSpPr>
          <p:cNvPr id="4" name="Footer Placeholder 3">
            <a:extLst>
              <a:ext uri="{FF2B5EF4-FFF2-40B4-BE49-F238E27FC236}">
                <a16:creationId xmlns:a16="http://schemas.microsoft.com/office/drawing/2014/main" id="{E26EECDE-463A-4C88-8A4D-E8E0F53CE433}"/>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8507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671C89E0-34BD-45CF-ACFF-21E80859A4F7}"/>
              </a:ext>
            </a:extLst>
          </p:cNvPr>
          <p:cNvSpPr>
            <a:spLocks noGrp="1" noChangeArrowheads="1"/>
          </p:cNvSpPr>
          <p:nvPr>
            <p:ph idx="1"/>
          </p:nvPr>
        </p:nvSpPr>
        <p:spPr>
          <a:xfrm>
            <a:off x="1981200" y="500063"/>
            <a:ext cx="8229600" cy="5626100"/>
          </a:xfrm>
        </p:spPr>
        <p:txBody>
          <a:bodyPr/>
          <a:lstStyle/>
          <a:p>
            <a:pPr eaLnBrk="1" hangingPunct="1"/>
            <a:r>
              <a:rPr lang="en-GB" altLang="en-US" dirty="0">
                <a:solidFill>
                  <a:schemeClr val="accent1"/>
                </a:solidFill>
              </a:rPr>
              <a:t>Quantitative Research</a:t>
            </a:r>
          </a:p>
          <a:p>
            <a:pPr lvl="1" eaLnBrk="1" hangingPunct="1"/>
            <a:r>
              <a:rPr lang="en-GB" altLang="en-US" dirty="0">
                <a:solidFill>
                  <a:schemeClr val="accent1"/>
                </a:solidFill>
              </a:rPr>
              <a:t>Measures and analyses in a numerical way…</a:t>
            </a:r>
          </a:p>
          <a:p>
            <a:pPr lvl="1" eaLnBrk="1" hangingPunct="1"/>
            <a:r>
              <a:rPr lang="en-GB" altLang="en-US" dirty="0">
                <a:solidFill>
                  <a:schemeClr val="accent1"/>
                </a:solidFill>
              </a:rPr>
              <a:t>Answers the ‘how many’ ‘A versus B’ survey type where there are a limited number of responses. Structured questionnaires, measuring scales and physiological measurement</a:t>
            </a:r>
          </a:p>
          <a:p>
            <a:pPr lvl="1" eaLnBrk="1" hangingPunct="1">
              <a:buFont typeface="Arial" panose="020B0604020202020204" pitchFamily="34" charset="0"/>
              <a:buNone/>
            </a:pPr>
            <a:endParaRPr lang="en-GB" altLang="en-US" dirty="0">
              <a:solidFill>
                <a:schemeClr val="accent1"/>
              </a:solidFill>
            </a:endParaRPr>
          </a:p>
          <a:p>
            <a:pPr eaLnBrk="1" hangingPunct="1"/>
            <a:r>
              <a:rPr lang="en-GB" altLang="en-US">
                <a:solidFill>
                  <a:schemeClr val="accent1"/>
                </a:solidFill>
              </a:rPr>
              <a:t>Qualitative Research</a:t>
            </a:r>
            <a:endParaRPr lang="en-GB" altLang="en-US" dirty="0">
              <a:solidFill>
                <a:schemeClr val="accent1"/>
              </a:solidFill>
            </a:endParaRPr>
          </a:p>
          <a:p>
            <a:pPr marL="0" indent="0">
              <a:buNone/>
            </a:pPr>
            <a:endParaRPr lang="en-GB" altLang="en-US" dirty="0">
              <a:solidFill>
                <a:schemeClr val="accent1"/>
              </a:solidFill>
            </a:endParaRPr>
          </a:p>
          <a:p>
            <a:pPr lvl="1" eaLnBrk="1" hangingPunct="1"/>
            <a:r>
              <a:rPr lang="en-GB" altLang="en-US" dirty="0">
                <a:solidFill>
                  <a:schemeClr val="accent1"/>
                </a:solidFill>
              </a:rPr>
              <a:t>Asks the why! Gathers non numerical data such as words and text – Interviews and observations</a:t>
            </a:r>
          </a:p>
        </p:txBody>
      </p:sp>
      <p:sp>
        <p:nvSpPr>
          <p:cNvPr id="2" name="Footer Placeholder 1">
            <a:extLst>
              <a:ext uri="{FF2B5EF4-FFF2-40B4-BE49-F238E27FC236}">
                <a16:creationId xmlns:a16="http://schemas.microsoft.com/office/drawing/2014/main" id="{C2529FE1-A3EF-4A90-9767-500515353A0B}"/>
              </a:ext>
            </a:extLst>
          </p:cNvPr>
          <p:cNvSpPr>
            <a:spLocks noGrp="1"/>
          </p:cNvSpPr>
          <p:nvPr>
            <p:ph type="ftr" sz="quarter" idx="11"/>
          </p:nvPr>
        </p:nvSpPr>
        <p:spPr/>
        <p:txBody>
          <a:bodyPr/>
          <a:lstStyle/>
          <a:p>
            <a:r>
              <a:rPr lang="en-US"/>
              <a:t>Created by Tayo Alebiosu</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8638-BB0D-411F-9B6F-011A6DA1956A}"/>
              </a:ext>
            </a:extLst>
          </p:cNvPr>
          <p:cNvSpPr>
            <a:spLocks noGrp="1"/>
          </p:cNvSpPr>
          <p:nvPr>
            <p:ph type="title"/>
          </p:nvPr>
        </p:nvSpPr>
        <p:spPr>
          <a:xfrm>
            <a:off x="358689" y="5098296"/>
            <a:ext cx="7410681" cy="1737360"/>
          </a:xfrm>
        </p:spPr>
        <p:txBody>
          <a:bodyPr>
            <a:normAutofit/>
          </a:bodyPr>
          <a:lstStyle/>
          <a:p>
            <a:pPr algn="ctr"/>
            <a:r>
              <a:rPr lang="en-GB" sz="3700" b="1" dirty="0">
                <a:solidFill>
                  <a:srgbClr val="7030A0"/>
                </a:solidFill>
              </a:rPr>
              <a:t>Example of qualitative and quantitative research methods</a:t>
            </a:r>
            <a:br>
              <a:rPr lang="en-GB" sz="3700" dirty="0"/>
            </a:br>
            <a:endParaRPr lang="en-GB" sz="3700" dirty="0"/>
          </a:p>
        </p:txBody>
      </p:sp>
      <p:sp>
        <p:nvSpPr>
          <p:cNvPr id="3" name="Content Placeholder 2">
            <a:extLst>
              <a:ext uri="{FF2B5EF4-FFF2-40B4-BE49-F238E27FC236}">
                <a16:creationId xmlns:a16="http://schemas.microsoft.com/office/drawing/2014/main" id="{AB88D0D9-9BD4-4A0E-852D-580A492A0E51}"/>
              </a:ext>
            </a:extLst>
          </p:cNvPr>
          <p:cNvSpPr>
            <a:spLocks noGrp="1"/>
          </p:cNvSpPr>
          <p:nvPr>
            <p:ph idx="1"/>
          </p:nvPr>
        </p:nvSpPr>
        <p:spPr>
          <a:xfrm>
            <a:off x="0" y="1266179"/>
            <a:ext cx="7410681" cy="3639510"/>
          </a:xfrm>
        </p:spPr>
        <p:txBody>
          <a:bodyPr anchor="ctr">
            <a:normAutofit/>
          </a:bodyPr>
          <a:lstStyle/>
          <a:p>
            <a:r>
              <a:rPr lang="en-GB" sz="2000" b="1" dirty="0"/>
              <a:t>There are different types of qualitative research methods like an in-depth interview, focus groups, ethnographic research, content analysis, case study research that are usually used. The results of qualitative methods are more descriptive and the inferences can be drawn quite easily from the data that is obtained.</a:t>
            </a:r>
          </a:p>
          <a:p>
            <a:endParaRPr lang="en-GB" sz="2000" b="1" dirty="0"/>
          </a:p>
          <a:p>
            <a:r>
              <a:rPr lang="en-GB" sz="2000" b="1" dirty="0"/>
              <a:t>Quantitative data collection methods include various forms of surveys – online surveys, paper surveys, mobile surveys and kiosk surveys, face-to-face interviews, telephone interviews, longitudinal studies, website interceptors, online polls, and systematic observations</a:t>
            </a:r>
          </a:p>
        </p:txBody>
      </p:sp>
      <p:sp>
        <p:nvSpPr>
          <p:cNvPr id="4" name="Footer Placeholder 3">
            <a:extLst>
              <a:ext uri="{FF2B5EF4-FFF2-40B4-BE49-F238E27FC236}">
                <a16:creationId xmlns:a16="http://schemas.microsoft.com/office/drawing/2014/main" id="{2B496719-9BF0-419A-B8B7-243E570210F0}"/>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662584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436D2E2-5907-4B00-8E02-EBE5FAAD7795}"/>
              </a:ext>
            </a:extLst>
          </p:cNvPr>
          <p:cNvSpPr>
            <a:spLocks noGrp="1"/>
          </p:cNvSpPr>
          <p:nvPr>
            <p:ph type="title"/>
          </p:nvPr>
        </p:nvSpPr>
        <p:spPr>
          <a:xfrm>
            <a:off x="2135188" y="333375"/>
            <a:ext cx="8229600" cy="1143000"/>
          </a:xfrm>
        </p:spPr>
        <p:txBody>
          <a:bodyPr/>
          <a:lstStyle/>
          <a:p>
            <a:pPr eaLnBrk="1" hangingPunct="1"/>
            <a:r>
              <a:rPr lang="en-GB" altLang="en-US">
                <a:solidFill>
                  <a:schemeClr val="accent1"/>
                </a:solidFill>
              </a:rPr>
              <a:t>Quantitative methodology</a:t>
            </a:r>
          </a:p>
        </p:txBody>
      </p:sp>
      <p:sp>
        <p:nvSpPr>
          <p:cNvPr id="23555" name="Content Placeholder 2">
            <a:extLst>
              <a:ext uri="{FF2B5EF4-FFF2-40B4-BE49-F238E27FC236}">
                <a16:creationId xmlns:a16="http://schemas.microsoft.com/office/drawing/2014/main" id="{AF0A8536-04FC-4AFE-B36F-3D93EDA584A1}"/>
              </a:ext>
            </a:extLst>
          </p:cNvPr>
          <p:cNvSpPr>
            <a:spLocks noGrp="1"/>
          </p:cNvSpPr>
          <p:nvPr>
            <p:ph idx="1"/>
          </p:nvPr>
        </p:nvSpPr>
        <p:spPr/>
        <p:txBody>
          <a:bodyPr/>
          <a:lstStyle/>
          <a:p>
            <a:pPr eaLnBrk="1" hangingPunct="1"/>
            <a:endParaRPr lang="en-GB" altLang="en-US"/>
          </a:p>
          <a:p>
            <a:pPr eaLnBrk="1" hangingPunct="1"/>
            <a:r>
              <a:rPr lang="en-GB" altLang="en-US">
                <a:solidFill>
                  <a:schemeClr val="accent1"/>
                </a:solidFill>
              </a:rPr>
              <a:t>To do with gaining new knowledge</a:t>
            </a:r>
          </a:p>
          <a:p>
            <a:pPr eaLnBrk="1" hangingPunct="1"/>
            <a:r>
              <a:rPr lang="en-GB" altLang="en-US">
                <a:solidFill>
                  <a:schemeClr val="accent1"/>
                </a:solidFill>
              </a:rPr>
              <a:t>Deals with ‘hard’ data, numbers , statistics, structured data and large samples</a:t>
            </a:r>
          </a:p>
        </p:txBody>
      </p:sp>
      <p:sp>
        <p:nvSpPr>
          <p:cNvPr id="2" name="Footer Placeholder 1">
            <a:extLst>
              <a:ext uri="{FF2B5EF4-FFF2-40B4-BE49-F238E27FC236}">
                <a16:creationId xmlns:a16="http://schemas.microsoft.com/office/drawing/2014/main" id="{B1C3C59D-D764-42A8-B1AF-032B56FD9B32}"/>
              </a:ext>
            </a:extLst>
          </p:cNvPr>
          <p:cNvSpPr>
            <a:spLocks noGrp="1"/>
          </p:cNvSpPr>
          <p:nvPr>
            <p:ph type="ftr" sz="quarter" idx="11"/>
          </p:nvPr>
        </p:nvSpPr>
        <p:spPr/>
        <p:txBody>
          <a:bodyPr/>
          <a:lstStyle/>
          <a:p>
            <a:r>
              <a:rPr lang="en-US"/>
              <a:t>Created by Tayo Alebiosu</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4CCDB0F-8817-4A7A-BA4F-E5688748BC34}"/>
              </a:ext>
            </a:extLst>
          </p:cNvPr>
          <p:cNvSpPr>
            <a:spLocks noGrp="1" noChangeArrowheads="1"/>
          </p:cNvSpPr>
          <p:nvPr>
            <p:ph type="title"/>
          </p:nvPr>
        </p:nvSpPr>
        <p:spPr>
          <a:xfrm>
            <a:off x="1825625" y="188913"/>
            <a:ext cx="8534400" cy="1008062"/>
          </a:xfrm>
        </p:spPr>
        <p:txBody>
          <a:bodyPr rtlCol="0">
            <a:normAutofit fontScale="90000"/>
          </a:bodyPr>
          <a:lstStyle/>
          <a:p>
            <a:pPr>
              <a:defRPr/>
            </a:pPr>
            <a:r>
              <a:rPr lang="en-GB" dirty="0">
                <a:solidFill>
                  <a:schemeClr val="accent3">
                    <a:shade val="75000"/>
                  </a:schemeClr>
                </a:solidFill>
              </a:rPr>
              <a:t>Introduction to quantitative and qualitative research</a:t>
            </a:r>
          </a:p>
        </p:txBody>
      </p:sp>
      <p:sp>
        <p:nvSpPr>
          <p:cNvPr id="28675" name="Rectangle 4">
            <a:extLst>
              <a:ext uri="{FF2B5EF4-FFF2-40B4-BE49-F238E27FC236}">
                <a16:creationId xmlns:a16="http://schemas.microsoft.com/office/drawing/2014/main" id="{0352BA31-2621-457C-94F7-34A4DD9873C0}"/>
              </a:ext>
            </a:extLst>
          </p:cNvPr>
          <p:cNvSpPr>
            <a:spLocks noGrp="1" noChangeArrowheads="1"/>
          </p:cNvSpPr>
          <p:nvPr>
            <p:ph sz="half" idx="1"/>
          </p:nvPr>
        </p:nvSpPr>
        <p:spPr>
          <a:xfrm>
            <a:off x="1774826" y="1341439"/>
            <a:ext cx="4321175" cy="4789487"/>
          </a:xfrm>
        </p:spPr>
        <p:txBody>
          <a:bodyPr>
            <a:normAutofit fontScale="92500" lnSpcReduction="10000"/>
          </a:bodyPr>
          <a:lstStyle/>
          <a:p>
            <a:pPr eaLnBrk="1" hangingPunct="1"/>
            <a:r>
              <a:rPr lang="en-GB" altLang="en-US" sz="2600" b="1">
                <a:solidFill>
                  <a:schemeClr val="accent1"/>
                </a:solidFill>
              </a:rPr>
              <a:t>Quantitative</a:t>
            </a:r>
          </a:p>
          <a:p>
            <a:pPr eaLnBrk="1" hangingPunct="1"/>
            <a:r>
              <a:rPr lang="en-GB" altLang="en-US" sz="2600" b="1">
                <a:solidFill>
                  <a:schemeClr val="accent1"/>
                </a:solidFill>
              </a:rPr>
              <a:t>deductive</a:t>
            </a:r>
          </a:p>
          <a:p>
            <a:pPr eaLnBrk="1" hangingPunct="1"/>
            <a:r>
              <a:rPr lang="en-GB" altLang="en-US" sz="2600">
                <a:solidFill>
                  <a:schemeClr val="accent1"/>
                </a:solidFill>
              </a:rPr>
              <a:t>Statistical (numbers)</a:t>
            </a:r>
          </a:p>
          <a:p>
            <a:pPr eaLnBrk="1" hangingPunct="1"/>
            <a:r>
              <a:rPr lang="en-GB" altLang="en-US" sz="2600">
                <a:solidFill>
                  <a:schemeClr val="accent1"/>
                </a:solidFill>
              </a:rPr>
              <a:t>Causes</a:t>
            </a:r>
          </a:p>
          <a:p>
            <a:pPr eaLnBrk="1" hangingPunct="1"/>
            <a:r>
              <a:rPr lang="en-GB" altLang="en-US" sz="2600">
                <a:solidFill>
                  <a:schemeClr val="accent1"/>
                </a:solidFill>
              </a:rPr>
              <a:t>Explain</a:t>
            </a:r>
          </a:p>
          <a:p>
            <a:pPr eaLnBrk="1" hangingPunct="1"/>
            <a:r>
              <a:rPr lang="en-GB" altLang="en-US" sz="2600">
                <a:solidFill>
                  <a:schemeClr val="accent1"/>
                </a:solidFill>
              </a:rPr>
              <a:t>Theory testing</a:t>
            </a:r>
          </a:p>
          <a:p>
            <a:pPr eaLnBrk="1" hangingPunct="1"/>
            <a:r>
              <a:rPr lang="en-GB" altLang="en-US" sz="2600">
                <a:solidFill>
                  <a:schemeClr val="accent1"/>
                </a:solidFill>
              </a:rPr>
              <a:t>Experimental</a:t>
            </a:r>
          </a:p>
          <a:p>
            <a:pPr eaLnBrk="1" hangingPunct="1"/>
            <a:r>
              <a:rPr lang="en-GB" altLang="en-US" sz="2600">
                <a:solidFill>
                  <a:schemeClr val="accent1"/>
                </a:solidFill>
              </a:rPr>
              <a:t>Control/rigour/replication</a:t>
            </a:r>
          </a:p>
          <a:p>
            <a:pPr eaLnBrk="1" hangingPunct="1"/>
            <a:r>
              <a:rPr lang="en-GB" altLang="en-US" sz="2600">
                <a:solidFill>
                  <a:schemeClr val="accent1"/>
                </a:solidFill>
              </a:rPr>
              <a:t>Objective (etic)</a:t>
            </a:r>
          </a:p>
          <a:p>
            <a:pPr eaLnBrk="1" hangingPunct="1"/>
            <a:r>
              <a:rPr lang="en-GB" altLang="en-US" sz="2600">
                <a:solidFill>
                  <a:schemeClr val="accent1"/>
                </a:solidFill>
              </a:rPr>
              <a:t>Problem known to researcher</a:t>
            </a:r>
          </a:p>
          <a:p>
            <a:pPr eaLnBrk="1" hangingPunct="1"/>
            <a:endParaRPr lang="en-GB" altLang="en-US" sz="2600"/>
          </a:p>
        </p:txBody>
      </p:sp>
      <p:sp>
        <p:nvSpPr>
          <p:cNvPr id="28676" name="Rectangle 5">
            <a:extLst>
              <a:ext uri="{FF2B5EF4-FFF2-40B4-BE49-F238E27FC236}">
                <a16:creationId xmlns:a16="http://schemas.microsoft.com/office/drawing/2014/main" id="{7E8CCAC7-DDC8-479E-9002-6C153E1940DD}"/>
              </a:ext>
            </a:extLst>
          </p:cNvPr>
          <p:cNvSpPr>
            <a:spLocks noGrp="1" noChangeArrowheads="1"/>
          </p:cNvSpPr>
          <p:nvPr>
            <p:ph sz="half" idx="2"/>
          </p:nvPr>
        </p:nvSpPr>
        <p:spPr>
          <a:xfrm>
            <a:off x="6324600" y="1371600"/>
            <a:ext cx="4038600" cy="4681538"/>
          </a:xfrm>
        </p:spPr>
        <p:txBody>
          <a:bodyPr>
            <a:normAutofit fontScale="92500" lnSpcReduction="10000"/>
          </a:bodyPr>
          <a:lstStyle/>
          <a:p>
            <a:pPr eaLnBrk="1" hangingPunct="1"/>
            <a:r>
              <a:rPr lang="en-GB" altLang="en-US" sz="2600" b="1">
                <a:solidFill>
                  <a:schemeClr val="accent1"/>
                </a:solidFill>
              </a:rPr>
              <a:t>Qualitative</a:t>
            </a:r>
          </a:p>
          <a:p>
            <a:pPr eaLnBrk="1" hangingPunct="1"/>
            <a:r>
              <a:rPr lang="en-GB" altLang="en-US" sz="2600" b="1">
                <a:solidFill>
                  <a:schemeClr val="accent1"/>
                </a:solidFill>
              </a:rPr>
              <a:t>Inductive</a:t>
            </a:r>
          </a:p>
          <a:p>
            <a:pPr eaLnBrk="1" hangingPunct="1"/>
            <a:r>
              <a:rPr lang="en-GB" altLang="en-US" sz="2600">
                <a:solidFill>
                  <a:schemeClr val="accent1"/>
                </a:solidFill>
              </a:rPr>
              <a:t>Understand (words)</a:t>
            </a:r>
          </a:p>
          <a:p>
            <a:pPr eaLnBrk="1" hangingPunct="1"/>
            <a:r>
              <a:rPr lang="en-GB" altLang="en-US" sz="2600">
                <a:solidFill>
                  <a:schemeClr val="accent1"/>
                </a:solidFill>
              </a:rPr>
              <a:t>Interpret</a:t>
            </a:r>
          </a:p>
          <a:p>
            <a:pPr eaLnBrk="1" hangingPunct="1"/>
            <a:r>
              <a:rPr lang="en-GB" altLang="en-US" sz="2600">
                <a:solidFill>
                  <a:schemeClr val="accent1"/>
                </a:solidFill>
              </a:rPr>
              <a:t>Find reasons</a:t>
            </a:r>
          </a:p>
          <a:p>
            <a:pPr eaLnBrk="1" hangingPunct="1"/>
            <a:r>
              <a:rPr lang="en-GB" altLang="en-US" sz="2600">
                <a:solidFill>
                  <a:schemeClr val="accent1"/>
                </a:solidFill>
              </a:rPr>
              <a:t>Experiences of people</a:t>
            </a:r>
          </a:p>
          <a:p>
            <a:pPr eaLnBrk="1" hangingPunct="1"/>
            <a:r>
              <a:rPr lang="en-GB" altLang="en-US" sz="2600">
                <a:solidFill>
                  <a:schemeClr val="accent1"/>
                </a:solidFill>
              </a:rPr>
              <a:t>Exploratory</a:t>
            </a:r>
          </a:p>
          <a:p>
            <a:pPr eaLnBrk="1" hangingPunct="1"/>
            <a:r>
              <a:rPr lang="en-GB" altLang="en-US" sz="2600">
                <a:solidFill>
                  <a:schemeClr val="accent1"/>
                </a:solidFill>
              </a:rPr>
              <a:t>Variable not controlled</a:t>
            </a:r>
          </a:p>
          <a:p>
            <a:pPr eaLnBrk="1" hangingPunct="1"/>
            <a:r>
              <a:rPr lang="en-GB" altLang="en-US" sz="2600">
                <a:solidFill>
                  <a:schemeClr val="accent1"/>
                </a:solidFill>
              </a:rPr>
              <a:t>Subjective (emic)</a:t>
            </a:r>
          </a:p>
          <a:p>
            <a:pPr eaLnBrk="1" hangingPunct="1"/>
            <a:r>
              <a:rPr lang="en-GB" altLang="en-US" sz="2600">
                <a:solidFill>
                  <a:schemeClr val="accent1"/>
                </a:solidFill>
              </a:rPr>
              <a:t>Little known about phenomenon</a:t>
            </a:r>
          </a:p>
          <a:p>
            <a:pPr eaLnBrk="1" hangingPunct="1"/>
            <a:endParaRPr lang="en-GB" altLang="en-US" sz="2600"/>
          </a:p>
          <a:p>
            <a:pPr eaLnBrk="1" hangingPunct="1"/>
            <a:endParaRPr lang="en-GB" altLang="en-US" sz="2600"/>
          </a:p>
        </p:txBody>
      </p:sp>
      <p:sp>
        <p:nvSpPr>
          <p:cNvPr id="2" name="Footer Placeholder 1">
            <a:extLst>
              <a:ext uri="{FF2B5EF4-FFF2-40B4-BE49-F238E27FC236}">
                <a16:creationId xmlns:a16="http://schemas.microsoft.com/office/drawing/2014/main" id="{2E8D1847-0DDC-4B09-8C01-E913C10930DF}"/>
              </a:ext>
            </a:extLst>
          </p:cNvPr>
          <p:cNvSpPr>
            <a:spLocks noGrp="1"/>
          </p:cNvSpPr>
          <p:nvPr>
            <p:ph type="ftr" sz="quarter" idx="11"/>
          </p:nvPr>
        </p:nvSpPr>
        <p:spPr/>
        <p:txBody>
          <a:bodyPr/>
          <a:lstStyle/>
          <a:p>
            <a:r>
              <a:rPr lang="en-US"/>
              <a:t>Created by Tayo Alebiosu</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AA3A66EC-4059-4A1E-A2AE-E4E457EFBFC0}"/>
              </a:ext>
            </a:extLst>
          </p:cNvPr>
          <p:cNvSpPr>
            <a:spLocks noGrp="1" noChangeArrowheads="1"/>
          </p:cNvSpPr>
          <p:nvPr>
            <p:ph type="title"/>
          </p:nvPr>
        </p:nvSpPr>
        <p:spPr/>
        <p:txBody>
          <a:bodyPr/>
          <a:lstStyle/>
          <a:p>
            <a:pPr>
              <a:defRPr/>
            </a:pPr>
            <a:r>
              <a:rPr lang="en-US" sz="3375" dirty="0"/>
              <a:t>Quantitative and Qualitative data</a:t>
            </a:r>
          </a:p>
        </p:txBody>
      </p:sp>
      <p:graphicFrame>
        <p:nvGraphicFramePr>
          <p:cNvPr id="17410" name="Group 2">
            <a:extLst>
              <a:ext uri="{FF2B5EF4-FFF2-40B4-BE49-F238E27FC236}">
                <a16:creationId xmlns:a16="http://schemas.microsoft.com/office/drawing/2014/main" id="{7D31C50F-9EB4-4D59-9E84-B4B7AC84068D}"/>
              </a:ext>
            </a:extLst>
          </p:cNvPr>
          <p:cNvGraphicFramePr>
            <a:graphicFrameLocks noGrp="1"/>
          </p:cNvGraphicFramePr>
          <p:nvPr/>
        </p:nvGraphicFramePr>
        <p:xfrm>
          <a:off x="2451101" y="1655763"/>
          <a:ext cx="7324725" cy="4506912"/>
        </p:xfrm>
        <a:graphic>
          <a:graphicData uri="http://schemas.openxmlformats.org/drawingml/2006/table">
            <a:tbl>
              <a:tblPr/>
              <a:tblGrid>
                <a:gridCol w="1335586">
                  <a:extLst>
                    <a:ext uri="{9D8B030D-6E8A-4147-A177-3AD203B41FA5}">
                      <a16:colId xmlns:a16="http://schemas.microsoft.com/office/drawing/2014/main" val="20000"/>
                    </a:ext>
                  </a:extLst>
                </a:gridCol>
                <a:gridCol w="3687562">
                  <a:extLst>
                    <a:ext uri="{9D8B030D-6E8A-4147-A177-3AD203B41FA5}">
                      <a16:colId xmlns:a16="http://schemas.microsoft.com/office/drawing/2014/main" val="20001"/>
                    </a:ext>
                  </a:extLst>
                </a:gridCol>
                <a:gridCol w="2301577">
                  <a:extLst>
                    <a:ext uri="{9D8B030D-6E8A-4147-A177-3AD203B41FA5}">
                      <a16:colId xmlns:a16="http://schemas.microsoft.com/office/drawing/2014/main" val="20002"/>
                    </a:ext>
                  </a:extLst>
                </a:gridCol>
              </a:tblGrid>
              <a:tr h="8194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1"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Description</a:t>
                      </a:r>
                    </a:p>
                  </a:txBody>
                  <a:tcPr marL="35720" marR="35720" marT="35725" marB="3572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1"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rPr>
                        <a:t>Quantitative Data</a:t>
                      </a:r>
                    </a:p>
                  </a:txBody>
                  <a:tcPr marL="35720" marR="35720" marT="35725" marB="3572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1"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rPr>
                        <a:t>Qualitative Data</a:t>
                      </a:r>
                    </a:p>
                  </a:txBody>
                  <a:tcPr marL="35720" marR="35720" marT="35725" marB="3572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4835">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rPr>
                        <a:t>Purpose</a:t>
                      </a:r>
                    </a:p>
                  </a:txBody>
                  <a:tcPr marL="35720" marR="35720" marT="35725" marB="3572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More useful for testing</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Provides summary information on many characteristics</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Useful in tracking trends</a:t>
                      </a:r>
                    </a:p>
                  </a:txBody>
                  <a:tcPr marL="35720" marR="35720" marT="35725" marB="3572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Lst>
                      </a:pPr>
                      <a:r>
                        <a:rPr kumimoji="0" lang="en-US" sz="13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rPr>
                        <a:t>More useful for discovering</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Lst>
                      </a:pPr>
                      <a:r>
                        <a:rPr kumimoji="0" lang="en-US" sz="13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rPr>
                        <a:t>Provides in depth (deeper understanding)information on few characteristics</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Lst>
                      </a:pPr>
                      <a:r>
                        <a:rPr kumimoji="0" lang="en-US" sz="13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rPr>
                        <a:t>Discovers hidden motivations and values</a:t>
                      </a:r>
                    </a:p>
                  </a:txBody>
                  <a:tcPr marL="35720" marR="35720" marT="35725" marB="3572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263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rPr>
                        <a:t>Properties</a:t>
                      </a:r>
                    </a:p>
                  </a:txBody>
                  <a:tcPr marL="35720" marR="35720" marT="35725" marB="3572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 pos="914400" algn="l"/>
                          <a:tab pos="914400" algn="l"/>
                          <a:tab pos="9144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More structured collection techniques and objective ratings</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 pos="914400" algn="l"/>
                          <a:tab pos="914400" algn="l"/>
                          <a:tab pos="9144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High concern for representativeness</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 pos="914400" algn="l"/>
                          <a:tab pos="914400" algn="l"/>
                          <a:tab pos="9144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Relatively short interviews (1 -20 minutes)</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 pos="914400" algn="l"/>
                          <a:tab pos="914400" algn="l"/>
                          <a:tab pos="9144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Interviewer is passive</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 pos="914400" algn="l"/>
                          <a:tab pos="914400" algn="l"/>
                          <a:tab pos="9144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Large samples (over 50)</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 pos="914400" algn="l"/>
                          <a:tab pos="914400" algn="l"/>
                          <a:tab pos="914400" algn="l"/>
                          <a:tab pos="9144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Results objective</a:t>
                      </a:r>
                    </a:p>
                  </a:txBody>
                  <a:tcPr marL="35720" marR="35720" marT="35725" marB="3572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More unstructured collection techniques requiring a subjective interpretation</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Little concern for representativeness</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Relatively long interviews (1/2 to many hours)</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Interviewer is active and should be highly skilled</a:t>
                      </a:r>
                    </a:p>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kumimoji="0" lang="en-US" sz="13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rPr>
                        <a:t>Small samples (1-50) Results subjective</a:t>
                      </a:r>
                    </a:p>
                  </a:txBody>
                  <a:tcPr marL="35720" marR="35720" marT="35725" marB="3572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Footer Placeholder 1">
            <a:extLst>
              <a:ext uri="{FF2B5EF4-FFF2-40B4-BE49-F238E27FC236}">
                <a16:creationId xmlns:a16="http://schemas.microsoft.com/office/drawing/2014/main" id="{83ABED01-B84C-4501-870A-725BB77AA7A7}"/>
              </a:ext>
            </a:extLst>
          </p:cNvPr>
          <p:cNvSpPr>
            <a:spLocks noGrp="1"/>
          </p:cNvSpPr>
          <p:nvPr>
            <p:ph type="ftr" sz="quarter" idx="11"/>
          </p:nvPr>
        </p:nvSpPr>
        <p:spPr/>
        <p:txBody>
          <a:bodyPr/>
          <a:lstStyle/>
          <a:p>
            <a:r>
              <a:rPr lang="en-US"/>
              <a:t>Created by Tayo Alebiosu</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1D6BA-2B58-4EC8-94F9-BC12891056E8}"/>
              </a:ext>
            </a:extLst>
          </p:cNvPr>
          <p:cNvSpPr>
            <a:spLocks noGrp="1"/>
          </p:cNvSpPr>
          <p:nvPr>
            <p:ph idx="1"/>
          </p:nvPr>
        </p:nvSpPr>
        <p:spPr/>
        <p:txBody>
          <a:bodyPr>
            <a:normAutofit lnSpcReduction="10000"/>
          </a:bodyPr>
          <a:lstStyle/>
          <a:p>
            <a:pPr algn="l">
              <a:buFont typeface="Arial" panose="020B0604020202020204" pitchFamily="34" charset="0"/>
              <a:buChar char="•"/>
            </a:pPr>
            <a:r>
              <a:rPr lang="en-GB" b="1" i="0" dirty="0">
                <a:solidFill>
                  <a:srgbClr val="333333"/>
                </a:solidFill>
                <a:effectLst/>
                <a:highlight>
                  <a:srgbClr val="FFFF00"/>
                </a:highlight>
                <a:latin typeface="Nunito Sans"/>
              </a:rPr>
              <a:t>Quantitative</a:t>
            </a:r>
            <a:r>
              <a:rPr lang="en-GB" b="1" i="0" dirty="0">
                <a:solidFill>
                  <a:srgbClr val="333333"/>
                </a:solidFill>
                <a:effectLst/>
                <a:latin typeface="Nunito Sans"/>
              </a:rPr>
              <a:t> research methods</a:t>
            </a:r>
            <a:r>
              <a:rPr lang="en-GB" b="0" i="0" dirty="0">
                <a:solidFill>
                  <a:srgbClr val="333333"/>
                </a:solidFill>
                <a:effectLst/>
                <a:latin typeface="Nunito Sans"/>
              </a:rPr>
              <a:t> are used to gather </a:t>
            </a:r>
            <a:r>
              <a:rPr lang="en-GB" b="1" i="0" u="none" strike="noStrike" dirty="0">
                <a:solidFill>
                  <a:srgbClr val="E3650C"/>
                </a:solidFill>
                <a:effectLst/>
                <a:latin typeface="Nunito Sans"/>
                <a:hlinkClick r:id="rId2"/>
              </a:rPr>
              <a:t>numerical</a:t>
            </a:r>
            <a:r>
              <a:rPr lang="en-GB" b="0" i="0" dirty="0">
                <a:solidFill>
                  <a:srgbClr val="333333"/>
                </a:solidFill>
                <a:effectLst/>
                <a:latin typeface="Nunito Sans"/>
              </a:rPr>
              <a:t> information. This research method is particularly useful if you are seeking to count, categorise, measure or identify patterns in data. To collect quantitative data, you might choose to conduct experiments, tests or surveys.</a:t>
            </a:r>
          </a:p>
          <a:p>
            <a:pPr algn="l">
              <a:buFont typeface="Arial" panose="020B0604020202020204" pitchFamily="34" charset="0"/>
              <a:buChar char="•"/>
            </a:pPr>
            <a:r>
              <a:rPr lang="en-GB" b="1" i="0" dirty="0">
                <a:solidFill>
                  <a:srgbClr val="333333"/>
                </a:solidFill>
                <a:effectLst/>
                <a:highlight>
                  <a:srgbClr val="FFFF00"/>
                </a:highlight>
                <a:latin typeface="Nunito Sans"/>
              </a:rPr>
              <a:t>Qualitative</a:t>
            </a:r>
            <a:r>
              <a:rPr lang="en-GB" b="1" i="0" dirty="0">
                <a:solidFill>
                  <a:srgbClr val="333333"/>
                </a:solidFill>
                <a:effectLst/>
                <a:latin typeface="Nunito Sans"/>
              </a:rPr>
              <a:t> research methods</a:t>
            </a:r>
            <a:r>
              <a:rPr lang="en-GB" b="0" i="0" dirty="0">
                <a:solidFill>
                  <a:srgbClr val="333333"/>
                </a:solidFill>
                <a:effectLst/>
                <a:latin typeface="Nunito Sans"/>
              </a:rPr>
              <a:t> are used to gather non-statistical data. Instead of using numbers to create charts or graphs, you will need to categorise the information according to identifiers. This research method is most useful if you are seeking to develop a hypothesis. To collect qualitative data, you might choose to conduct focus groups, interviews or observations.</a:t>
            </a:r>
          </a:p>
          <a:p>
            <a:endParaRPr lang="en-GB" dirty="0"/>
          </a:p>
        </p:txBody>
      </p:sp>
      <p:sp>
        <p:nvSpPr>
          <p:cNvPr id="2" name="Footer Placeholder 1">
            <a:extLst>
              <a:ext uri="{FF2B5EF4-FFF2-40B4-BE49-F238E27FC236}">
                <a16:creationId xmlns:a16="http://schemas.microsoft.com/office/drawing/2014/main" id="{6E7898C4-4D2D-4AD3-99D7-8A286C094B07}"/>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807075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73FA-8B2F-4BC2-96C8-2CB4784B2E49}"/>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3376B06B-AB9B-4AB8-A6E1-067331EAF9A4}"/>
              </a:ext>
            </a:extLst>
          </p:cNvPr>
          <p:cNvSpPr>
            <a:spLocks noGrp="1"/>
          </p:cNvSpPr>
          <p:nvPr>
            <p:ph idx="1"/>
          </p:nvPr>
        </p:nvSpPr>
        <p:spPr/>
        <p:txBody>
          <a:bodyPr>
            <a:normAutofit fontScale="85000" lnSpcReduction="20000"/>
          </a:bodyPr>
          <a:lstStyle/>
          <a:p>
            <a:pPr algn="l" fontAlgn="base"/>
            <a:r>
              <a:rPr lang="en-GB" b="0" i="0" dirty="0">
                <a:solidFill>
                  <a:srgbClr val="494949"/>
                </a:solidFill>
                <a:effectLst/>
                <a:latin typeface="Georgia" panose="02040502050405020303" pitchFamily="18" charset="0"/>
              </a:rPr>
              <a:t>It’s quite common for a </a:t>
            </a:r>
            <a:r>
              <a:rPr lang="en-GB" b="1" i="0" dirty="0">
                <a:solidFill>
                  <a:srgbClr val="494949"/>
                </a:solidFill>
                <a:effectLst/>
                <a:latin typeface="Georgia" panose="02040502050405020303" pitchFamily="18" charset="0"/>
              </a:rPr>
              <a:t>qualitative</a:t>
            </a:r>
            <a:r>
              <a:rPr lang="en-GB" b="0" i="0" dirty="0">
                <a:solidFill>
                  <a:srgbClr val="494949"/>
                </a:solidFill>
                <a:effectLst/>
                <a:latin typeface="Georgia" panose="02040502050405020303" pitchFamily="18" charset="0"/>
              </a:rPr>
              <a:t> methodology to be used when the research aims and objectives are </a:t>
            </a:r>
            <a:r>
              <a:rPr lang="en-GB" b="1" i="0" dirty="0">
                <a:solidFill>
                  <a:srgbClr val="494949"/>
                </a:solidFill>
                <a:effectLst/>
                <a:latin typeface="Georgia" panose="02040502050405020303" pitchFamily="18" charset="0"/>
              </a:rPr>
              <a:t>exploratory </a:t>
            </a:r>
            <a:r>
              <a:rPr lang="en-GB" b="0" i="0" dirty="0">
                <a:solidFill>
                  <a:srgbClr val="494949"/>
                </a:solidFill>
                <a:effectLst/>
                <a:latin typeface="Georgia" panose="02040502050405020303" pitchFamily="18" charset="0"/>
              </a:rPr>
              <a:t>in nature. For example, a qualitative methodology might be used to understand peoples’ perceptions about an event that took place, or a candidate running for president. </a:t>
            </a:r>
          </a:p>
          <a:p>
            <a:pPr algn="l" fontAlgn="base"/>
            <a:r>
              <a:rPr lang="en-GB" b="0" i="0" dirty="0">
                <a:solidFill>
                  <a:srgbClr val="494949"/>
                </a:solidFill>
                <a:effectLst/>
                <a:latin typeface="Georgia" panose="02040502050405020303" pitchFamily="18" charset="0"/>
              </a:rPr>
              <a:t>Contrasted to this, a </a:t>
            </a:r>
            <a:r>
              <a:rPr lang="en-GB" b="1" i="0" dirty="0">
                <a:solidFill>
                  <a:srgbClr val="494949"/>
                </a:solidFill>
                <a:effectLst/>
                <a:latin typeface="Georgia" panose="02040502050405020303" pitchFamily="18" charset="0"/>
              </a:rPr>
              <a:t>quantitative</a:t>
            </a:r>
            <a:r>
              <a:rPr lang="en-GB" b="0" i="0" dirty="0">
                <a:solidFill>
                  <a:srgbClr val="494949"/>
                </a:solidFill>
                <a:effectLst/>
                <a:latin typeface="Georgia" panose="02040502050405020303" pitchFamily="18" charset="0"/>
              </a:rPr>
              <a:t> methodology is typically used when the research aims and objectives are </a:t>
            </a:r>
            <a:r>
              <a:rPr lang="en-GB" b="1" i="0" dirty="0">
                <a:solidFill>
                  <a:srgbClr val="494949"/>
                </a:solidFill>
                <a:effectLst/>
                <a:latin typeface="Georgia" panose="02040502050405020303" pitchFamily="18" charset="0"/>
              </a:rPr>
              <a:t>confirmatory </a:t>
            </a:r>
            <a:r>
              <a:rPr lang="en-GB" b="0" i="0" dirty="0">
                <a:solidFill>
                  <a:srgbClr val="494949"/>
                </a:solidFill>
                <a:effectLst/>
                <a:latin typeface="Georgia" panose="02040502050405020303" pitchFamily="18" charset="0"/>
              </a:rPr>
              <a:t>in nature. For example, a quantitative methodology might be used to measure the relationship between two variables (e.g. personality type and likelihood to commit a crime) or to test a </a:t>
            </a:r>
            <a:r>
              <a:rPr lang="en-GB" b="0" i="0" u="none" strike="noStrike" dirty="0">
                <a:solidFill>
                  <a:srgbClr val="F16924"/>
                </a:solidFill>
                <a:effectLst/>
                <a:latin typeface="Georgia" panose="02040502050405020303" pitchFamily="18" charset="0"/>
                <a:hlinkClick r:id="rId2"/>
              </a:rPr>
              <a:t>set of hypotheses</a:t>
            </a:r>
            <a:r>
              <a:rPr lang="en-GB" b="0" i="0" dirty="0">
                <a:solidFill>
                  <a:srgbClr val="494949"/>
                </a:solidFill>
                <a:effectLst/>
                <a:latin typeface="Georgia" panose="02040502050405020303" pitchFamily="18" charset="0"/>
              </a:rPr>
              <a:t>.</a:t>
            </a:r>
          </a:p>
          <a:p>
            <a:pPr algn="l" fontAlgn="base"/>
            <a:r>
              <a:rPr lang="en-GB" b="0" i="0" dirty="0">
                <a:solidFill>
                  <a:srgbClr val="494949"/>
                </a:solidFill>
                <a:effectLst/>
                <a:latin typeface="Georgia" panose="02040502050405020303" pitchFamily="18" charset="0"/>
              </a:rPr>
              <a:t>As you’ve probably guessed, the </a:t>
            </a:r>
            <a:r>
              <a:rPr lang="en-GB" b="1" i="0" dirty="0">
                <a:solidFill>
                  <a:srgbClr val="494949"/>
                </a:solidFill>
                <a:effectLst/>
                <a:latin typeface="Georgia" panose="02040502050405020303" pitchFamily="18" charset="0"/>
              </a:rPr>
              <a:t>mixed-method</a:t>
            </a:r>
            <a:r>
              <a:rPr lang="en-GB" b="0" i="0" dirty="0">
                <a:solidFill>
                  <a:srgbClr val="494949"/>
                </a:solidFill>
                <a:effectLst/>
                <a:latin typeface="Georgia" panose="02040502050405020303" pitchFamily="18" charset="0"/>
              </a:rPr>
              <a:t> methodology attempts to combine the </a:t>
            </a:r>
            <a:r>
              <a:rPr lang="en-GB" b="1" i="0" dirty="0">
                <a:solidFill>
                  <a:srgbClr val="494949"/>
                </a:solidFill>
                <a:effectLst/>
                <a:latin typeface="Georgia" panose="02040502050405020303" pitchFamily="18" charset="0"/>
              </a:rPr>
              <a:t>best of both</a:t>
            </a:r>
            <a:r>
              <a:rPr lang="en-GB" b="0" i="0" dirty="0">
                <a:solidFill>
                  <a:srgbClr val="494949"/>
                </a:solidFill>
                <a:effectLst/>
                <a:latin typeface="Georgia" panose="02040502050405020303" pitchFamily="18" charset="0"/>
              </a:rPr>
              <a:t> qualitative and quantitative methodologies to integrate perspectives and create a rich picture.</a:t>
            </a:r>
          </a:p>
          <a:p>
            <a:br>
              <a:rPr lang="en-GB" dirty="0"/>
            </a:br>
            <a:endParaRPr lang="en-GB" dirty="0"/>
          </a:p>
        </p:txBody>
      </p:sp>
      <p:sp>
        <p:nvSpPr>
          <p:cNvPr id="4" name="Footer Placeholder 3">
            <a:extLst>
              <a:ext uri="{FF2B5EF4-FFF2-40B4-BE49-F238E27FC236}">
                <a16:creationId xmlns:a16="http://schemas.microsoft.com/office/drawing/2014/main" id="{26E4A297-73CF-431F-B409-4D7BD3C9ACBF}"/>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21913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04A9-84D8-402B-B724-1F2BDE8868B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6B89B1B-0481-4293-A904-13DBD39B339E}"/>
              </a:ext>
            </a:extLst>
          </p:cNvPr>
          <p:cNvSpPr>
            <a:spLocks noGrp="1"/>
          </p:cNvSpPr>
          <p:nvPr>
            <p:ph idx="1"/>
          </p:nvPr>
        </p:nvSpPr>
        <p:spPr/>
        <p:txBody>
          <a:bodyPr>
            <a:normAutofit fontScale="92500" lnSpcReduction="20000"/>
          </a:bodyPr>
          <a:lstStyle/>
          <a:p>
            <a:pPr algn="l"/>
            <a:r>
              <a:rPr lang="en-GB" b="1" i="0" dirty="0">
                <a:effectLst/>
                <a:latin typeface="Fira Sans"/>
              </a:rPr>
              <a:t>Qualitative methods</a:t>
            </a:r>
            <a:endParaRPr lang="en-GB" b="0" i="0" dirty="0">
              <a:effectLst/>
              <a:latin typeface="Fira Sans"/>
            </a:endParaRPr>
          </a:p>
          <a:p>
            <a:pPr algn="l"/>
            <a:r>
              <a:rPr lang="en-GB" b="0" i="0" u="none" strike="noStrike" dirty="0">
                <a:solidFill>
                  <a:srgbClr val="0A94DB"/>
                </a:solidFill>
                <a:effectLst/>
                <a:latin typeface="Fira Sans"/>
                <a:hlinkClick r:id="rId2"/>
              </a:rPr>
              <a:t>Qualitative research</a:t>
            </a:r>
            <a:r>
              <a:rPr lang="en-GB" b="0" i="0" dirty="0">
                <a:effectLst/>
                <a:latin typeface="Fira Sans"/>
              </a:rPr>
              <a:t> is a method that collects data using conversational methods, usually </a:t>
            </a:r>
            <a:r>
              <a:rPr lang="en-GB" b="0" i="0" u="none" strike="noStrike" dirty="0">
                <a:solidFill>
                  <a:srgbClr val="0A94DB"/>
                </a:solidFill>
                <a:effectLst/>
                <a:latin typeface="Fira Sans"/>
                <a:hlinkClick r:id="rId3"/>
              </a:rPr>
              <a:t>open-ended questions</a:t>
            </a:r>
            <a:r>
              <a:rPr lang="en-GB" b="0" i="0" dirty="0">
                <a:effectLst/>
                <a:latin typeface="Fira Sans"/>
              </a:rPr>
              <a:t>. The responses collected are essentially non-numerical. This method helps a researcher understand what participants think and why they think in a particular way.</a:t>
            </a:r>
          </a:p>
          <a:p>
            <a:pPr algn="l"/>
            <a:r>
              <a:rPr lang="en-GB" b="0" i="0" dirty="0">
                <a:effectLst/>
                <a:latin typeface="Fira Sans"/>
              </a:rPr>
              <a:t>Types of qualitative methods include:</a:t>
            </a:r>
          </a:p>
          <a:p>
            <a:pPr algn="l">
              <a:buFont typeface="+mj-lt"/>
              <a:buAutoNum type="arabicPeriod"/>
            </a:pPr>
            <a:r>
              <a:rPr lang="en-GB" b="0" i="0" dirty="0">
                <a:effectLst/>
                <a:latin typeface="Fira Sans"/>
              </a:rPr>
              <a:t>One-to-one Interview</a:t>
            </a:r>
          </a:p>
          <a:p>
            <a:pPr algn="l">
              <a:buFont typeface="+mj-lt"/>
              <a:buAutoNum type="arabicPeriod"/>
            </a:pPr>
            <a:r>
              <a:rPr lang="en-GB" b="0" i="0" u="none" strike="noStrike" dirty="0">
                <a:solidFill>
                  <a:srgbClr val="0A94DB"/>
                </a:solidFill>
                <a:effectLst/>
                <a:latin typeface="Fira Sans"/>
                <a:hlinkClick r:id="rId4"/>
              </a:rPr>
              <a:t>Focus Groups</a:t>
            </a:r>
            <a:endParaRPr lang="en-GB" b="0" i="0" dirty="0">
              <a:effectLst/>
              <a:latin typeface="Fira Sans"/>
            </a:endParaRPr>
          </a:p>
          <a:p>
            <a:pPr algn="l">
              <a:buFont typeface="+mj-lt"/>
              <a:buAutoNum type="arabicPeriod"/>
            </a:pPr>
            <a:r>
              <a:rPr lang="en-GB" b="0" i="0" dirty="0">
                <a:effectLst/>
                <a:latin typeface="Fira Sans"/>
              </a:rPr>
              <a:t>Ethnographic studies</a:t>
            </a:r>
          </a:p>
          <a:p>
            <a:pPr algn="l">
              <a:buFont typeface="+mj-lt"/>
              <a:buAutoNum type="arabicPeriod"/>
            </a:pPr>
            <a:r>
              <a:rPr lang="en-GB" b="0" i="0" u="none" strike="noStrike" dirty="0">
                <a:solidFill>
                  <a:srgbClr val="0A94DB"/>
                </a:solidFill>
                <a:effectLst/>
                <a:latin typeface="Fira Sans"/>
                <a:hlinkClick r:id="rId5"/>
              </a:rPr>
              <a:t>Text Analysis</a:t>
            </a:r>
            <a:endParaRPr lang="en-GB" b="0" i="0" dirty="0">
              <a:effectLst/>
              <a:latin typeface="Fira Sans"/>
            </a:endParaRPr>
          </a:p>
          <a:p>
            <a:pPr algn="l">
              <a:buFont typeface="+mj-lt"/>
              <a:buAutoNum type="arabicPeriod"/>
            </a:pPr>
            <a:r>
              <a:rPr lang="en-GB" b="0" i="0" dirty="0">
                <a:effectLst/>
                <a:latin typeface="Fira Sans"/>
              </a:rPr>
              <a:t>Case Study</a:t>
            </a:r>
          </a:p>
          <a:p>
            <a:endParaRPr lang="en-GB" dirty="0"/>
          </a:p>
        </p:txBody>
      </p:sp>
      <p:sp>
        <p:nvSpPr>
          <p:cNvPr id="4" name="Footer Placeholder 3">
            <a:extLst>
              <a:ext uri="{FF2B5EF4-FFF2-40B4-BE49-F238E27FC236}">
                <a16:creationId xmlns:a16="http://schemas.microsoft.com/office/drawing/2014/main" id="{CAC2381C-4961-4F3D-8824-11032D960C85}"/>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919838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EECF-6536-4939-94CF-126B4AE11442}"/>
              </a:ext>
            </a:extLst>
          </p:cNvPr>
          <p:cNvSpPr>
            <a:spLocks noGrp="1"/>
          </p:cNvSpPr>
          <p:nvPr>
            <p:ph type="title"/>
          </p:nvPr>
        </p:nvSpPr>
        <p:spPr/>
        <p:txBody>
          <a:bodyPr/>
          <a:lstStyle/>
          <a:p>
            <a:r>
              <a:rPr lang="en-GB" b="1" i="0" dirty="0">
                <a:effectLst/>
                <a:latin typeface="Fira Sans"/>
              </a:rPr>
              <a:t>Quantitative methods</a:t>
            </a:r>
            <a:br>
              <a:rPr lang="en-GB" b="0" i="0" dirty="0">
                <a:effectLst/>
                <a:latin typeface="Fira Sans"/>
              </a:rPr>
            </a:br>
            <a:endParaRPr lang="en-GB" dirty="0"/>
          </a:p>
        </p:txBody>
      </p:sp>
      <p:sp>
        <p:nvSpPr>
          <p:cNvPr id="3" name="Content Placeholder 2">
            <a:extLst>
              <a:ext uri="{FF2B5EF4-FFF2-40B4-BE49-F238E27FC236}">
                <a16:creationId xmlns:a16="http://schemas.microsoft.com/office/drawing/2014/main" id="{75720CD2-CB37-48F3-8121-5D221F5A1223}"/>
              </a:ext>
            </a:extLst>
          </p:cNvPr>
          <p:cNvSpPr>
            <a:spLocks noGrp="1"/>
          </p:cNvSpPr>
          <p:nvPr>
            <p:ph idx="1"/>
          </p:nvPr>
        </p:nvSpPr>
        <p:spPr/>
        <p:txBody>
          <a:bodyPr>
            <a:normAutofit fontScale="92500" lnSpcReduction="10000"/>
          </a:bodyPr>
          <a:lstStyle/>
          <a:p>
            <a:pPr algn="l"/>
            <a:r>
              <a:rPr lang="en-GB" b="0" i="0" u="none" strike="noStrike" dirty="0">
                <a:solidFill>
                  <a:srgbClr val="0A94DB"/>
                </a:solidFill>
                <a:effectLst/>
                <a:latin typeface="Fira Sans"/>
                <a:hlinkClick r:id="rId2"/>
              </a:rPr>
              <a:t>Quantitative</a:t>
            </a:r>
            <a:r>
              <a:rPr lang="en-GB" b="0" i="0" dirty="0">
                <a:effectLst/>
                <a:latin typeface="Fira Sans"/>
              </a:rPr>
              <a:t> methods deal with numbers and measurable </a:t>
            </a:r>
            <a:r>
              <a:rPr lang="en-GB" b="0" i="0" u="none" strike="noStrike" dirty="0">
                <a:solidFill>
                  <a:srgbClr val="0A94DB"/>
                </a:solidFill>
                <a:effectLst/>
                <a:latin typeface="Fira Sans"/>
                <a:hlinkClick r:id="rId3"/>
              </a:rPr>
              <a:t>forms</a:t>
            </a:r>
            <a:r>
              <a:rPr lang="en-GB" b="0" i="0" dirty="0">
                <a:effectLst/>
                <a:latin typeface="Fira Sans"/>
              </a:rPr>
              <a:t>. It uses a systematic way of investigating events or data. It answers questions to justify relationships with measurable variables to either explain, predict, or control a phenomenon.</a:t>
            </a:r>
          </a:p>
          <a:p>
            <a:pPr algn="l"/>
            <a:r>
              <a:rPr lang="en-GB" b="0" i="0" dirty="0">
                <a:effectLst/>
                <a:latin typeface="Fira Sans"/>
              </a:rPr>
              <a:t>Types of quantitative methods include:</a:t>
            </a:r>
          </a:p>
          <a:p>
            <a:pPr algn="l">
              <a:buFont typeface="+mj-lt"/>
              <a:buAutoNum type="arabicPeriod"/>
            </a:pPr>
            <a:r>
              <a:rPr lang="en-GB" b="0" i="0" u="none" strike="noStrike" dirty="0">
                <a:solidFill>
                  <a:srgbClr val="0A94DB"/>
                </a:solidFill>
                <a:effectLst/>
                <a:latin typeface="Fira Sans"/>
                <a:hlinkClick r:id="rId4"/>
              </a:rPr>
              <a:t>Survey research</a:t>
            </a:r>
            <a:endParaRPr lang="en-GB" b="0" i="0" dirty="0">
              <a:effectLst/>
              <a:latin typeface="Fira Sans"/>
            </a:endParaRPr>
          </a:p>
          <a:p>
            <a:pPr algn="l">
              <a:buFont typeface="+mj-lt"/>
              <a:buAutoNum type="arabicPeriod"/>
            </a:pPr>
            <a:r>
              <a:rPr lang="en-GB" b="0" i="0" u="none" strike="noStrike" dirty="0">
                <a:solidFill>
                  <a:srgbClr val="0A94DB"/>
                </a:solidFill>
                <a:effectLst/>
                <a:latin typeface="Fira Sans"/>
                <a:hlinkClick r:id="rId5"/>
              </a:rPr>
              <a:t>Descriptive research</a:t>
            </a:r>
            <a:endParaRPr lang="en-GB" b="0" i="0" dirty="0">
              <a:effectLst/>
              <a:latin typeface="Fira Sans"/>
            </a:endParaRPr>
          </a:p>
          <a:p>
            <a:pPr algn="l">
              <a:buFont typeface="+mj-lt"/>
              <a:buAutoNum type="arabicPeriod"/>
            </a:pPr>
            <a:r>
              <a:rPr lang="en-GB" b="0" i="0" u="none" strike="noStrike" dirty="0">
                <a:solidFill>
                  <a:srgbClr val="0A94DB"/>
                </a:solidFill>
                <a:effectLst/>
                <a:latin typeface="Fira Sans"/>
                <a:hlinkClick r:id="rId6"/>
              </a:rPr>
              <a:t>Correlational research</a:t>
            </a:r>
            <a:endParaRPr lang="en-GB" b="0" i="0" dirty="0">
              <a:effectLst/>
              <a:latin typeface="Fira Sans"/>
            </a:endParaRPr>
          </a:p>
          <a:p>
            <a:pPr algn="l"/>
            <a:r>
              <a:rPr lang="en-GB" b="0" i="0" dirty="0">
                <a:effectLst/>
                <a:latin typeface="Fira Sans"/>
              </a:rPr>
              <a:t>Remember, research is only valuable and useful when it is valid, accurate, and reliable. Incorrect results can lead to customer churn and a decrease in sales.</a:t>
            </a:r>
          </a:p>
          <a:p>
            <a:endParaRPr lang="en-GB" dirty="0"/>
          </a:p>
        </p:txBody>
      </p:sp>
      <p:sp>
        <p:nvSpPr>
          <p:cNvPr id="4" name="Footer Placeholder 3">
            <a:extLst>
              <a:ext uri="{FF2B5EF4-FFF2-40B4-BE49-F238E27FC236}">
                <a16:creationId xmlns:a16="http://schemas.microsoft.com/office/drawing/2014/main" id="{CCD960C4-82F3-4902-9B7C-3A7A10C51B67}"/>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98066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5F36-72AE-4569-87E1-B0D1A544D94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948D71-4065-460A-ABF1-CD2AF934DB37}"/>
              </a:ext>
            </a:extLst>
          </p:cNvPr>
          <p:cNvSpPr>
            <a:spLocks noGrp="1"/>
          </p:cNvSpPr>
          <p:nvPr>
            <p:ph idx="1"/>
          </p:nvPr>
        </p:nvSpPr>
        <p:spPr/>
        <p:txBody>
          <a:bodyPr/>
          <a:lstStyle/>
          <a:p>
            <a:pPr algn="l"/>
            <a:r>
              <a:rPr lang="en-GB" b="0" i="0" dirty="0">
                <a:effectLst/>
                <a:latin typeface="Fira Sans"/>
              </a:rPr>
              <a:t>It is essential to ensure that your data is:</a:t>
            </a:r>
          </a:p>
          <a:p>
            <a:pPr algn="l">
              <a:buFont typeface="Arial" panose="020B0604020202020204" pitchFamily="34" charset="0"/>
              <a:buChar char="•"/>
            </a:pPr>
            <a:r>
              <a:rPr lang="en-GB" b="0" i="0" dirty="0">
                <a:effectLst/>
                <a:latin typeface="Fira Sans"/>
              </a:rPr>
              <a:t>Valid – founded, logical, rigorous, and impartial.</a:t>
            </a:r>
          </a:p>
          <a:p>
            <a:pPr algn="l">
              <a:buFont typeface="Arial" panose="020B0604020202020204" pitchFamily="34" charset="0"/>
              <a:buChar char="•"/>
            </a:pPr>
            <a:r>
              <a:rPr lang="en-GB" b="0" i="0" dirty="0">
                <a:effectLst/>
                <a:latin typeface="Fira Sans"/>
              </a:rPr>
              <a:t>Accurate – free of errors and including required details.</a:t>
            </a:r>
          </a:p>
          <a:p>
            <a:pPr algn="l">
              <a:buFont typeface="Arial" panose="020B0604020202020204" pitchFamily="34" charset="0"/>
              <a:buChar char="•"/>
            </a:pPr>
            <a:r>
              <a:rPr lang="en-GB" b="0" i="0" dirty="0">
                <a:effectLst/>
                <a:latin typeface="Fira Sans"/>
              </a:rPr>
              <a:t>Reliable – other people who investigate in the same way can produce similar results.</a:t>
            </a:r>
          </a:p>
          <a:p>
            <a:pPr algn="l">
              <a:buFont typeface="Arial" panose="020B0604020202020204" pitchFamily="34" charset="0"/>
              <a:buChar char="•"/>
            </a:pPr>
            <a:r>
              <a:rPr lang="en-GB" b="0" i="0" dirty="0">
                <a:effectLst/>
                <a:latin typeface="Fira Sans"/>
              </a:rPr>
              <a:t>Timely – current and collected within an appropriate time frame.</a:t>
            </a:r>
          </a:p>
          <a:p>
            <a:pPr algn="l">
              <a:buFont typeface="Arial" panose="020B0604020202020204" pitchFamily="34" charset="0"/>
              <a:buChar char="•"/>
            </a:pPr>
            <a:r>
              <a:rPr lang="en-GB" b="0" i="0" dirty="0">
                <a:effectLst/>
                <a:latin typeface="Fira Sans"/>
              </a:rPr>
              <a:t>Complete – includes all the data you need to support your business decisions.</a:t>
            </a:r>
          </a:p>
          <a:p>
            <a:endParaRPr lang="en-GB" dirty="0"/>
          </a:p>
        </p:txBody>
      </p:sp>
      <p:sp>
        <p:nvSpPr>
          <p:cNvPr id="4" name="Footer Placeholder 3">
            <a:extLst>
              <a:ext uri="{FF2B5EF4-FFF2-40B4-BE49-F238E27FC236}">
                <a16:creationId xmlns:a16="http://schemas.microsoft.com/office/drawing/2014/main" id="{6E36C84B-7C56-49BD-A9AC-24F3FD88B1CF}"/>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57557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3CB6-EAB1-4883-84FC-F868B2554326}"/>
              </a:ext>
            </a:extLst>
          </p:cNvPr>
          <p:cNvSpPr>
            <a:spLocks noGrp="1"/>
          </p:cNvSpPr>
          <p:nvPr>
            <p:ph type="title"/>
          </p:nvPr>
        </p:nvSpPr>
        <p:spPr>
          <a:xfrm>
            <a:off x="5614876" y="802955"/>
            <a:ext cx="5457205" cy="1618727"/>
          </a:xfrm>
        </p:spPr>
        <p:txBody>
          <a:bodyPr>
            <a:normAutofit/>
          </a:bodyPr>
          <a:lstStyle/>
          <a:p>
            <a:r>
              <a:rPr lang="en-GB" b="1" dirty="0">
                <a:solidFill>
                  <a:srgbClr val="0070C0"/>
                </a:solidFill>
              </a:rPr>
              <a:t>Pair activity-20 minutes</a:t>
            </a:r>
          </a:p>
        </p:txBody>
      </p:sp>
      <p:pic>
        <p:nvPicPr>
          <p:cNvPr id="5" name="Picture 4" descr="C:\Users\owner\AppData\Local\Packages\Microsoft.Office.Desktop_8wekyb3d8bbwe\AC\INetCache\Content.MSO\FFF8EF41.tmp">
            <a:extLst>
              <a:ext uri="{FF2B5EF4-FFF2-40B4-BE49-F238E27FC236}">
                <a16:creationId xmlns:a16="http://schemas.microsoft.com/office/drawing/2014/main" id="{D0E144A9-8C73-4E0B-9B61-83D863C6E0EA}"/>
              </a:ext>
            </a:extLst>
          </p:cNvPr>
          <p:cNvPicPr/>
          <p:nvPr/>
        </p:nvPicPr>
        <p:blipFill rotWithShape="1">
          <a:blip r:embed="rId2">
            <a:alphaModFix/>
            <a:extLst>
              <a:ext uri="{28A0092B-C50C-407E-A947-70E740481C1C}">
                <a14:useLocalDpi xmlns:a14="http://schemas.microsoft.com/office/drawing/2010/main" val="0"/>
              </a:ext>
            </a:extLst>
          </a:blip>
          <a:srcRect l="25985" r="23778"/>
          <a:stretch/>
        </p:blipFill>
        <p:spPr bwMode="auto">
          <a:xfrm>
            <a:off x="162417" y="8971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p:spPr>
      </p:pic>
      <p:sp>
        <p:nvSpPr>
          <p:cNvPr id="3" name="Content Placeholder 2">
            <a:extLst>
              <a:ext uri="{FF2B5EF4-FFF2-40B4-BE49-F238E27FC236}">
                <a16:creationId xmlns:a16="http://schemas.microsoft.com/office/drawing/2014/main" id="{C14AD52C-1620-4E82-9DD1-16F1870F07BE}"/>
              </a:ext>
            </a:extLst>
          </p:cNvPr>
          <p:cNvSpPr>
            <a:spLocks noGrp="1"/>
          </p:cNvSpPr>
          <p:nvPr>
            <p:ph idx="1"/>
          </p:nvPr>
        </p:nvSpPr>
        <p:spPr>
          <a:xfrm>
            <a:off x="5453277" y="2421682"/>
            <a:ext cx="5614875" cy="3639289"/>
          </a:xfrm>
        </p:spPr>
        <p:txBody>
          <a:bodyPr anchor="ctr">
            <a:normAutofit fontScale="92500" lnSpcReduction="10000"/>
          </a:bodyPr>
          <a:lstStyle/>
          <a:p>
            <a:pPr marL="0" indent="0">
              <a:buNone/>
            </a:pPr>
            <a:r>
              <a:rPr lang="en-GB" dirty="0"/>
              <a:t>Research Onion Model - Philosophy, Approach, Strategy, Horizon &amp; Data Collection</a:t>
            </a:r>
          </a:p>
          <a:p>
            <a:pPr marL="0" indent="0">
              <a:buNone/>
            </a:pPr>
            <a:r>
              <a:rPr lang="en-US" sz="2000">
                <a:solidFill>
                  <a:srgbClr val="000000"/>
                </a:solidFill>
                <a:hlinkClick r:id="rId3"/>
              </a:rPr>
              <a:t>https://youtu.be/3Z7gGCpVf4w</a:t>
            </a:r>
            <a:endParaRPr lang="en-US" sz="2000">
              <a:solidFill>
                <a:srgbClr val="000000"/>
              </a:solidFill>
            </a:endParaRPr>
          </a:p>
          <a:p>
            <a:pPr marL="0" indent="0">
              <a:buNone/>
            </a:pPr>
            <a:endParaRPr lang="en-US" sz="2000" dirty="0">
              <a:solidFill>
                <a:srgbClr val="000000"/>
              </a:solidFill>
            </a:endParaRPr>
          </a:p>
          <a:p>
            <a:pPr>
              <a:buFont typeface="Wingdings" panose="05000000000000000000" pitchFamily="2" charset="2"/>
              <a:buChar char="§"/>
            </a:pPr>
            <a:endParaRPr lang="en-US" sz="3200" dirty="0">
              <a:solidFill>
                <a:srgbClr val="000000"/>
              </a:solidFill>
              <a:latin typeface="Tw Cen MT" panose="020B0602020104020603" pitchFamily="34" charset="0"/>
            </a:endParaRPr>
          </a:p>
          <a:p>
            <a:pPr>
              <a:buFont typeface="Wingdings" panose="05000000000000000000" pitchFamily="2" charset="2"/>
              <a:buChar char="§"/>
            </a:pPr>
            <a:r>
              <a:rPr lang="en-US" sz="3200" dirty="0">
                <a:solidFill>
                  <a:srgbClr val="000000"/>
                </a:solidFill>
                <a:latin typeface="Tw Cen MT" panose="020B0602020104020603" pitchFamily="34" charset="0"/>
              </a:rPr>
              <a:t>Identify the two forms of research and importance of each in healthcare practice.</a:t>
            </a:r>
            <a:endParaRPr lang="en-GB" sz="3200" dirty="0">
              <a:solidFill>
                <a:srgbClr val="000000"/>
              </a:solidFill>
              <a:latin typeface="Tw Cen MT" panose="020B0602020104020603" pitchFamily="34" charset="0"/>
            </a:endParaRPr>
          </a:p>
        </p:txBody>
      </p:sp>
      <p:sp>
        <p:nvSpPr>
          <p:cNvPr id="4" name="Footer Placeholder 3">
            <a:extLst>
              <a:ext uri="{FF2B5EF4-FFF2-40B4-BE49-F238E27FC236}">
                <a16:creationId xmlns:a16="http://schemas.microsoft.com/office/drawing/2014/main" id="{BD7E1840-547A-4D39-9DFC-FF925CD95F2E}"/>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189667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4336BD8-2F5D-4018-A1D0-15B92E42C6B6}"/>
              </a:ext>
            </a:extLst>
          </p:cNvPr>
          <p:cNvSpPr>
            <a:spLocks noChangeArrowheads="1"/>
          </p:cNvSpPr>
          <p:nvPr/>
        </p:nvSpPr>
        <p:spPr bwMode="auto">
          <a:xfrm>
            <a:off x="838200" y="291090"/>
            <a:ext cx="6167512" cy="98907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fontScale="6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endParaRPr kumimoji="0" lang="en-US" altLang="en-US" sz="5400" b="1" i="0" u="none" strike="noStrike" kern="1200" cap="none" normalizeH="0" baseline="0">
              <a:ln>
                <a:noFill/>
              </a:ln>
              <a:solidFill>
                <a:schemeClr val="tx1"/>
              </a:solidFill>
              <a:effectLst/>
              <a:latin typeface="+mj-lt"/>
              <a:ea typeface="+mj-ea"/>
              <a:cs typeface="+mj-cs"/>
            </a:endParaRPr>
          </a:p>
          <a:p>
            <a:pPr marL="0" marR="0" lvl="0" indent="0" eaLnBrk="1" fontAlgn="base" hangingPunct="1">
              <a:lnSpc>
                <a:spcPct val="90000"/>
              </a:lnSpc>
              <a:spcAft>
                <a:spcPts val="600"/>
              </a:spcAft>
              <a:buClrTx/>
              <a:buSzTx/>
              <a:tabLst/>
            </a:pPr>
            <a:r>
              <a:rPr kumimoji="0" lang="en-US" altLang="en-US" sz="5400" b="1" i="0" u="none" strike="noStrike" kern="1200" cap="none" normalizeH="0" baseline="0">
                <a:ln>
                  <a:noFill/>
                </a:ln>
                <a:solidFill>
                  <a:schemeClr val="tx1"/>
                </a:solidFill>
                <a:effectLst/>
                <a:latin typeface="+mj-lt"/>
                <a:ea typeface="+mj-ea"/>
                <a:cs typeface="+mj-cs"/>
              </a:rPr>
              <a:t>Data collection tools</a:t>
            </a:r>
          </a:p>
          <a:p>
            <a:pPr marL="0" marR="0" lvl="0" indent="0" eaLnBrk="1" fontAlgn="base" hangingPunct="1">
              <a:lnSpc>
                <a:spcPct val="90000"/>
              </a:lnSpc>
              <a:spcAft>
                <a:spcPts val="600"/>
              </a:spcAft>
              <a:buClrTx/>
              <a:buSzTx/>
              <a:tabLst/>
            </a:pPr>
            <a:endParaRPr kumimoji="0" lang="en-US" altLang="en-US" sz="5400" b="0" i="0" u="none" strike="noStrike" kern="1200" cap="none" normalizeH="0" baseline="0" dirty="0">
              <a:ln>
                <a:noFill/>
              </a:ln>
              <a:solidFill>
                <a:schemeClr val="tx1"/>
              </a:solidFill>
              <a:effectLst/>
              <a:latin typeface="+mj-lt"/>
              <a:ea typeface="+mj-ea"/>
              <a:cs typeface="+mj-cs"/>
            </a:endParaRPr>
          </a:p>
        </p:txBody>
      </p:sp>
      <p:sp>
        <p:nvSpPr>
          <p:cNvPr id="10" name="Rectangle 9">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D68A2318-6F06-4AA6-8F15-92F709F9481E}"/>
              </a:ext>
            </a:extLst>
          </p:cNvPr>
          <p:cNvGraphicFramePr>
            <a:graphicFrameLocks noGrp="1"/>
          </p:cNvGraphicFramePr>
          <p:nvPr>
            <p:ph idx="1"/>
            <p:extLst>
              <p:ext uri="{D42A27DB-BD31-4B8C-83A1-F6EECF244321}">
                <p14:modId xmlns:p14="http://schemas.microsoft.com/office/powerpoint/2010/main" val="1966914734"/>
              </p:ext>
            </p:extLst>
          </p:nvPr>
        </p:nvGraphicFramePr>
        <p:xfrm>
          <a:off x="583096" y="1060174"/>
          <a:ext cx="11012556" cy="5405905"/>
        </p:xfrm>
        <a:graphic>
          <a:graphicData uri="http://schemas.openxmlformats.org/drawingml/2006/table">
            <a:tbl>
              <a:tblPr firstRow="1" bandRow="1">
                <a:tableStyleId>{5C22544A-7EE6-4342-B048-85BDC9FD1C3A}</a:tableStyleId>
              </a:tblPr>
              <a:tblGrid>
                <a:gridCol w="5310737">
                  <a:extLst>
                    <a:ext uri="{9D8B030D-6E8A-4147-A177-3AD203B41FA5}">
                      <a16:colId xmlns:a16="http://schemas.microsoft.com/office/drawing/2014/main" val="3645837939"/>
                    </a:ext>
                  </a:extLst>
                </a:gridCol>
                <a:gridCol w="5701819">
                  <a:extLst>
                    <a:ext uri="{9D8B030D-6E8A-4147-A177-3AD203B41FA5}">
                      <a16:colId xmlns:a16="http://schemas.microsoft.com/office/drawing/2014/main" val="574094492"/>
                    </a:ext>
                  </a:extLst>
                </a:gridCol>
              </a:tblGrid>
              <a:tr h="490578">
                <a:tc gridSpan="2">
                  <a:txBody>
                    <a:bodyPr/>
                    <a:lstStyle/>
                    <a:p>
                      <a:r>
                        <a:rPr lang="en-GB" sz="1600" b="0" cap="none" spc="0">
                          <a:solidFill>
                            <a:schemeClr val="bg1"/>
                          </a:solidFill>
                        </a:rPr>
                        <a:t>Techniques or tools used for gathering research data include:</a:t>
                      </a:r>
                    </a:p>
                  </a:txBody>
                  <a:tcPr marL="47848" marR="47848" marT="105242" marB="39873" anchor="ctr"/>
                </a:tc>
                <a:tc hMerge="1">
                  <a:txBody>
                    <a:bodyPr/>
                    <a:lstStyle/>
                    <a:p>
                      <a:endParaRPr lang="en-GB"/>
                    </a:p>
                  </a:txBody>
                  <a:tcPr/>
                </a:tc>
                <a:extLst>
                  <a:ext uri="{0D108BD9-81ED-4DB2-BD59-A6C34878D82A}">
                    <a16:rowId xmlns:a16="http://schemas.microsoft.com/office/drawing/2014/main" val="1061997212"/>
                  </a:ext>
                </a:extLst>
              </a:tr>
              <a:tr h="457576">
                <a:tc>
                  <a:txBody>
                    <a:bodyPr/>
                    <a:lstStyle/>
                    <a:p>
                      <a:pPr algn="l" fontAlgn="ctr"/>
                      <a:r>
                        <a:rPr lang="en-GB" sz="1400" b="1" cap="none" spc="0">
                          <a:solidFill>
                            <a:schemeClr val="tx1"/>
                          </a:solidFill>
                          <a:effectLst/>
                        </a:rPr>
                        <a:t>Qualitative Techniques or Tools</a:t>
                      </a:r>
                      <a:endParaRPr lang="en-GB" sz="1400" cap="none" spc="0">
                        <a:solidFill>
                          <a:schemeClr val="tx1"/>
                        </a:solidFill>
                        <a:effectLst/>
                      </a:endParaRPr>
                    </a:p>
                  </a:txBody>
                  <a:tcPr marL="39873" marR="39873" marT="105242" marB="39873" anchor="ctr"/>
                </a:tc>
                <a:tc>
                  <a:txBody>
                    <a:bodyPr/>
                    <a:lstStyle/>
                    <a:p>
                      <a:pPr algn="l" fontAlgn="b"/>
                      <a:r>
                        <a:rPr lang="en-GB" sz="1400" b="1" cap="none" spc="0">
                          <a:solidFill>
                            <a:schemeClr val="tx1"/>
                          </a:solidFill>
                          <a:effectLst/>
                        </a:rPr>
                        <a:t>Quantitative Techniques or Tools</a:t>
                      </a:r>
                      <a:endParaRPr lang="en-GB" sz="1400" cap="none" spc="0">
                        <a:solidFill>
                          <a:schemeClr val="tx1"/>
                        </a:solidFill>
                        <a:effectLst/>
                      </a:endParaRPr>
                    </a:p>
                  </a:txBody>
                  <a:tcPr marL="39873" marR="39873" marT="105242" marB="39873" anchor="b"/>
                </a:tc>
                <a:extLst>
                  <a:ext uri="{0D108BD9-81ED-4DB2-BD59-A6C34878D82A}">
                    <a16:rowId xmlns:a16="http://schemas.microsoft.com/office/drawing/2014/main" val="766134007"/>
                  </a:ext>
                </a:extLst>
              </a:tr>
              <a:tr h="1142345">
                <a:tc>
                  <a:txBody>
                    <a:bodyPr/>
                    <a:lstStyle/>
                    <a:p>
                      <a:pPr fontAlgn="t"/>
                      <a:r>
                        <a:rPr lang="en-GB" sz="1400" b="1" cap="none" spc="0" dirty="0">
                          <a:solidFill>
                            <a:schemeClr val="tx1"/>
                          </a:solidFill>
                          <a:effectLst/>
                        </a:rPr>
                        <a:t>Interviews</a:t>
                      </a:r>
                      <a:r>
                        <a:rPr lang="en-GB" sz="1400" cap="none" spc="0" dirty="0">
                          <a:solidFill>
                            <a:schemeClr val="tx1"/>
                          </a:solidFill>
                          <a:effectLst/>
                        </a:rPr>
                        <a:t>: these can be structured, semi-structured or unstructured in-depth sessions with the researcher and a participant.</a:t>
                      </a:r>
                    </a:p>
                  </a:txBody>
                  <a:tcPr marL="39873" marR="39873" marT="105242" marB="39873"/>
                </a:tc>
                <a:tc>
                  <a:txBody>
                    <a:bodyPr/>
                    <a:lstStyle/>
                    <a:p>
                      <a:pPr fontAlgn="t"/>
                      <a:r>
                        <a:rPr lang="en-GB" sz="1400" b="1" cap="none" spc="0">
                          <a:solidFill>
                            <a:schemeClr val="tx1"/>
                          </a:solidFill>
                          <a:effectLst/>
                        </a:rPr>
                        <a:t>Surveys or questionnaires</a:t>
                      </a:r>
                      <a:r>
                        <a:rPr lang="en-GB" sz="1400" cap="none" spc="0">
                          <a:solidFill>
                            <a:schemeClr val="tx1"/>
                          </a:solidFill>
                          <a:effectLst/>
                        </a:rPr>
                        <a:t>: which ask the same questions to large numbers of participants or use Likert scales which measure opinions as numerical data.</a:t>
                      </a:r>
                    </a:p>
                  </a:txBody>
                  <a:tcPr marL="39873" marR="39873" marT="105242" marB="39873"/>
                </a:tc>
                <a:extLst>
                  <a:ext uri="{0D108BD9-81ED-4DB2-BD59-A6C34878D82A}">
                    <a16:rowId xmlns:a16="http://schemas.microsoft.com/office/drawing/2014/main" val="2413978368"/>
                  </a:ext>
                </a:extLst>
              </a:tr>
              <a:tr h="952610">
                <a:tc>
                  <a:txBody>
                    <a:bodyPr/>
                    <a:lstStyle/>
                    <a:p>
                      <a:pPr fontAlgn="t"/>
                      <a:r>
                        <a:rPr lang="en-GB" sz="1400" b="1" cap="none" spc="0">
                          <a:solidFill>
                            <a:schemeClr val="tx1"/>
                          </a:solidFill>
                          <a:effectLst/>
                        </a:rPr>
                        <a:t>Focus groups</a:t>
                      </a:r>
                      <a:r>
                        <a:rPr lang="en-GB" sz="1400" cap="none" spc="0">
                          <a:solidFill>
                            <a:schemeClr val="tx1"/>
                          </a:solidFill>
                          <a:effectLst/>
                        </a:rPr>
                        <a:t>: with several participants discussing a particular topic or a set of questions. Researchers can be facilitators or observers.</a:t>
                      </a:r>
                    </a:p>
                  </a:txBody>
                  <a:tcPr marL="39873" marR="39873" marT="105242" marB="39873"/>
                </a:tc>
                <a:tc>
                  <a:txBody>
                    <a:bodyPr/>
                    <a:lstStyle/>
                    <a:p>
                      <a:pPr fontAlgn="t"/>
                      <a:r>
                        <a:rPr lang="en-GB" sz="1400" b="1" cap="none" spc="0">
                          <a:solidFill>
                            <a:schemeClr val="tx1"/>
                          </a:solidFill>
                          <a:effectLst/>
                        </a:rPr>
                        <a:t>Observation</a:t>
                      </a:r>
                      <a:r>
                        <a:rPr lang="en-GB" sz="1400" cap="none" spc="0">
                          <a:solidFill>
                            <a:schemeClr val="tx1"/>
                          </a:solidFill>
                          <a:effectLst/>
                        </a:rPr>
                        <a:t>: which can either involve counting the number of times a specific phenomenon occurs, or the coding of observational data in order to translate it into numbers.</a:t>
                      </a:r>
                    </a:p>
                  </a:txBody>
                  <a:tcPr marL="39873" marR="39873" marT="105242" marB="39873"/>
                </a:tc>
                <a:extLst>
                  <a:ext uri="{0D108BD9-81ED-4DB2-BD59-A6C34878D82A}">
                    <a16:rowId xmlns:a16="http://schemas.microsoft.com/office/drawing/2014/main" val="1684036623"/>
                  </a:ext>
                </a:extLst>
              </a:tr>
              <a:tr h="705093">
                <a:tc>
                  <a:txBody>
                    <a:bodyPr/>
                    <a:lstStyle/>
                    <a:p>
                      <a:pPr fontAlgn="t"/>
                      <a:r>
                        <a:rPr lang="en-GB" sz="1400" b="1" cap="none" spc="0">
                          <a:solidFill>
                            <a:schemeClr val="tx1"/>
                          </a:solidFill>
                          <a:effectLst/>
                        </a:rPr>
                        <a:t>Observations</a:t>
                      </a:r>
                      <a:r>
                        <a:rPr lang="en-GB" sz="1400" cap="none" spc="0">
                          <a:solidFill>
                            <a:schemeClr val="tx1"/>
                          </a:solidFill>
                          <a:effectLst/>
                        </a:rPr>
                        <a:t>: On-site, in-context or role-play options.</a:t>
                      </a:r>
                    </a:p>
                  </a:txBody>
                  <a:tcPr marL="39873" marR="39873" marT="105242" marB="39873"/>
                </a:tc>
                <a:tc>
                  <a:txBody>
                    <a:bodyPr/>
                    <a:lstStyle/>
                    <a:p>
                      <a:pPr fontAlgn="t"/>
                      <a:r>
                        <a:rPr lang="en-GB" sz="1400" b="1" cap="none" spc="0">
                          <a:solidFill>
                            <a:schemeClr val="tx1"/>
                          </a:solidFill>
                          <a:effectLst/>
                        </a:rPr>
                        <a:t>Document screening</a:t>
                      </a:r>
                      <a:r>
                        <a:rPr lang="en-GB" sz="1400" cap="none" spc="0">
                          <a:solidFill>
                            <a:schemeClr val="tx1"/>
                          </a:solidFill>
                          <a:effectLst/>
                        </a:rPr>
                        <a:t>: sourcing numerical data from financial reports or counting word occurrences.</a:t>
                      </a:r>
                    </a:p>
                  </a:txBody>
                  <a:tcPr marL="39873" marR="39873" marT="105242" marB="39873"/>
                </a:tc>
                <a:extLst>
                  <a:ext uri="{0D108BD9-81ED-4DB2-BD59-A6C34878D82A}">
                    <a16:rowId xmlns:a16="http://schemas.microsoft.com/office/drawing/2014/main" val="429542247"/>
                  </a:ext>
                </a:extLst>
              </a:tr>
              <a:tr h="952610">
                <a:tc>
                  <a:txBody>
                    <a:bodyPr/>
                    <a:lstStyle/>
                    <a:p>
                      <a:pPr fontAlgn="t"/>
                      <a:r>
                        <a:rPr lang="en-GB" sz="1400" b="1" cap="none" spc="0">
                          <a:solidFill>
                            <a:schemeClr val="tx1"/>
                          </a:solidFill>
                          <a:effectLst/>
                        </a:rPr>
                        <a:t>Document analysis</a:t>
                      </a:r>
                      <a:r>
                        <a:rPr lang="en-GB" sz="1400" cap="none" spc="0">
                          <a:solidFill>
                            <a:schemeClr val="tx1"/>
                          </a:solidFill>
                          <a:effectLst/>
                        </a:rPr>
                        <a:t>: Interrogation of correspondence (letters, diaries, emails etc) or reports.</a:t>
                      </a:r>
                    </a:p>
                  </a:txBody>
                  <a:tcPr marL="39873" marR="39873" marT="105242" marB="39873"/>
                </a:tc>
                <a:tc>
                  <a:txBody>
                    <a:bodyPr/>
                    <a:lstStyle/>
                    <a:p>
                      <a:pPr fontAlgn="t"/>
                      <a:r>
                        <a:rPr lang="en-GB" sz="1400" b="1" cap="none" spc="0">
                          <a:solidFill>
                            <a:schemeClr val="tx1"/>
                          </a:solidFill>
                          <a:effectLst/>
                        </a:rPr>
                        <a:t>Experiments</a:t>
                      </a:r>
                      <a:r>
                        <a:rPr lang="en-GB" sz="1400" cap="none" spc="0">
                          <a:solidFill>
                            <a:schemeClr val="tx1"/>
                          </a:solidFill>
                          <a:effectLst/>
                        </a:rPr>
                        <a:t>: testing hypotheses in laboratories, testing cause and effect relationships, through field experiments, or via quasi- or natural experiments.</a:t>
                      </a:r>
                    </a:p>
                  </a:txBody>
                  <a:tcPr marL="39873" marR="39873" marT="105242" marB="39873"/>
                </a:tc>
                <a:extLst>
                  <a:ext uri="{0D108BD9-81ED-4DB2-BD59-A6C34878D82A}">
                    <a16:rowId xmlns:a16="http://schemas.microsoft.com/office/drawing/2014/main" val="3006940072"/>
                  </a:ext>
                </a:extLst>
              </a:tr>
              <a:tr h="705093">
                <a:tc>
                  <a:txBody>
                    <a:bodyPr/>
                    <a:lstStyle/>
                    <a:p>
                      <a:pPr fontAlgn="t"/>
                      <a:r>
                        <a:rPr lang="en-GB" sz="1400" b="1" cap="none" spc="0">
                          <a:solidFill>
                            <a:schemeClr val="tx1"/>
                          </a:solidFill>
                          <a:effectLst/>
                        </a:rPr>
                        <a:t>Oral history or life stories</a:t>
                      </a:r>
                      <a:r>
                        <a:rPr lang="en-GB" sz="1400" cap="none" spc="0">
                          <a:solidFill>
                            <a:schemeClr val="tx1"/>
                          </a:solidFill>
                          <a:effectLst/>
                        </a:rPr>
                        <a:t>: Remembrances or memories of experiences told to the researcher.</a:t>
                      </a:r>
                    </a:p>
                  </a:txBody>
                  <a:tcPr marL="39873" marR="39873" marT="105242" marB="39873"/>
                </a:tc>
                <a:tc>
                  <a:txBody>
                    <a:bodyPr/>
                    <a:lstStyle/>
                    <a:p>
                      <a:pPr fontAlgn="t"/>
                      <a:r>
                        <a:rPr lang="en-GB" sz="1400" cap="none" spc="0" dirty="0">
                          <a:solidFill>
                            <a:schemeClr val="tx1"/>
                          </a:solidFill>
                          <a:effectLst/>
                        </a:rPr>
                        <a:t> </a:t>
                      </a:r>
                    </a:p>
                  </a:txBody>
                  <a:tcPr marL="39873" marR="39873" marT="105242" marB="39873"/>
                </a:tc>
                <a:extLst>
                  <a:ext uri="{0D108BD9-81ED-4DB2-BD59-A6C34878D82A}">
                    <a16:rowId xmlns:a16="http://schemas.microsoft.com/office/drawing/2014/main" val="75441960"/>
                  </a:ext>
                </a:extLst>
              </a:tr>
            </a:tbl>
          </a:graphicData>
        </a:graphic>
      </p:graphicFrame>
      <p:sp>
        <p:nvSpPr>
          <p:cNvPr id="2" name="Footer Placeholder 1">
            <a:extLst>
              <a:ext uri="{FF2B5EF4-FFF2-40B4-BE49-F238E27FC236}">
                <a16:creationId xmlns:a16="http://schemas.microsoft.com/office/drawing/2014/main" id="{8F539F36-1568-4092-AD65-DC18AAC39D45}"/>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500313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Other Methods</a:t>
            </a:r>
          </a:p>
        </p:txBody>
      </p:sp>
      <p:sp>
        <p:nvSpPr>
          <p:cNvPr id="3" name="Content Placeholder 2"/>
          <p:cNvSpPr>
            <a:spLocks noGrp="1"/>
          </p:cNvSpPr>
          <p:nvPr>
            <p:ph idx="1"/>
          </p:nvPr>
        </p:nvSpPr>
        <p:spPr/>
        <p:txBody>
          <a:bodyPr>
            <a:normAutofit/>
          </a:bodyPr>
          <a:lstStyle/>
          <a:p>
            <a:r>
              <a:rPr lang="en-GB" dirty="0"/>
              <a:t>Focus Groups</a:t>
            </a:r>
          </a:p>
          <a:p>
            <a:pPr lvl="1"/>
            <a:r>
              <a:rPr lang="en-GB" dirty="0"/>
              <a:t>Mostly used in market research. </a:t>
            </a:r>
          </a:p>
          <a:p>
            <a:pPr lvl="1"/>
            <a:r>
              <a:rPr lang="en-GB" dirty="0"/>
              <a:t>Only useful if you want to canvas opinion on one particular concept. C.f. </a:t>
            </a:r>
            <a:r>
              <a:rPr lang="en-GB" dirty="0">
                <a:hlinkClick r:id="rId2"/>
              </a:rPr>
              <a:t>This</a:t>
            </a:r>
            <a:r>
              <a:rPr lang="en-GB" dirty="0"/>
              <a:t> </a:t>
            </a:r>
          </a:p>
          <a:p>
            <a:r>
              <a:rPr lang="en-GB" dirty="0"/>
              <a:t>Field Notes </a:t>
            </a:r>
          </a:p>
          <a:p>
            <a:pPr lvl="1"/>
            <a:r>
              <a:rPr lang="en-GB" dirty="0"/>
              <a:t>One classic example is Geography field trips. </a:t>
            </a:r>
          </a:p>
          <a:p>
            <a:pPr lvl="1"/>
            <a:r>
              <a:rPr lang="en-GB" dirty="0"/>
              <a:t>Best used if you need to observe behaviour, collect samples etc.</a:t>
            </a:r>
          </a:p>
          <a:p>
            <a:r>
              <a:rPr lang="en-GB" dirty="0"/>
              <a:t>Case Studies</a:t>
            </a:r>
          </a:p>
          <a:p>
            <a:pPr lvl="1"/>
            <a:r>
              <a:rPr lang="en-GB" dirty="0"/>
              <a:t>An in depth analysis of something bearing close relation to your project. </a:t>
            </a:r>
            <a:r>
              <a:rPr lang="en-GB" u="sng" dirty="0"/>
              <a:t>Very time consuming!</a:t>
            </a:r>
          </a:p>
        </p:txBody>
      </p:sp>
      <p:sp>
        <p:nvSpPr>
          <p:cNvPr id="4" name="Footer Placeholder 3">
            <a:extLst>
              <a:ext uri="{FF2B5EF4-FFF2-40B4-BE49-F238E27FC236}">
                <a16:creationId xmlns:a16="http://schemas.microsoft.com/office/drawing/2014/main" id="{41C2BE23-61D4-4755-A8E7-44853A6D1BC4}"/>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597431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678F-A6AB-4B83-8FE6-B44B21F89482}"/>
              </a:ext>
            </a:extLst>
          </p:cNvPr>
          <p:cNvSpPr>
            <a:spLocks noGrp="1"/>
          </p:cNvSpPr>
          <p:nvPr>
            <p:ph type="title"/>
          </p:nvPr>
        </p:nvSpPr>
        <p:spPr/>
        <p:txBody>
          <a:bodyPr/>
          <a:lstStyle/>
          <a:p>
            <a:pPr algn="ctr"/>
            <a:r>
              <a:rPr lang="en-GB" dirty="0">
                <a:solidFill>
                  <a:srgbClr val="00B0F0"/>
                </a:solidFill>
              </a:rPr>
              <a:t>Secondary sources of information for a literature</a:t>
            </a:r>
          </a:p>
        </p:txBody>
      </p:sp>
      <p:sp>
        <p:nvSpPr>
          <p:cNvPr id="3" name="Content Placeholder 2">
            <a:extLst>
              <a:ext uri="{FF2B5EF4-FFF2-40B4-BE49-F238E27FC236}">
                <a16:creationId xmlns:a16="http://schemas.microsoft.com/office/drawing/2014/main" id="{F467F52B-CD63-4ECD-ACDE-8BF92DF9495E}"/>
              </a:ext>
            </a:extLst>
          </p:cNvPr>
          <p:cNvSpPr>
            <a:spLocks noGrp="1"/>
          </p:cNvSpPr>
          <p:nvPr>
            <p:ph idx="1"/>
          </p:nvPr>
        </p:nvSpPr>
        <p:spPr/>
        <p:txBody>
          <a:bodyPr/>
          <a:lstStyle/>
          <a:p>
            <a:r>
              <a:rPr lang="en-GB" b="1" dirty="0"/>
              <a:t>Secondary sources</a:t>
            </a:r>
            <a:r>
              <a:rPr lang="en-GB" dirty="0"/>
              <a:t> provide second-hand </a:t>
            </a:r>
            <a:r>
              <a:rPr lang="en-GB" b="1" dirty="0"/>
              <a:t>information</a:t>
            </a:r>
            <a:r>
              <a:rPr lang="en-GB" dirty="0"/>
              <a:t> and commentary from other researchers. </a:t>
            </a:r>
            <a:r>
              <a:rPr lang="en-GB" b="1" dirty="0"/>
              <a:t>Examples</a:t>
            </a:r>
            <a:r>
              <a:rPr lang="en-GB" dirty="0"/>
              <a:t> include journal articles, reviews, and academic books. A </a:t>
            </a:r>
            <a:r>
              <a:rPr lang="en-GB" b="1" dirty="0"/>
              <a:t>secondary source</a:t>
            </a:r>
            <a:r>
              <a:rPr lang="en-GB" dirty="0"/>
              <a:t> describes, interprets, or synthesizes </a:t>
            </a:r>
            <a:r>
              <a:rPr lang="en-GB" b="1" dirty="0"/>
              <a:t>primary sources</a:t>
            </a:r>
            <a:r>
              <a:rPr lang="en-GB" dirty="0"/>
              <a:t>.</a:t>
            </a:r>
          </a:p>
          <a:p>
            <a:r>
              <a:rPr lang="en-GB" dirty="0"/>
              <a:t>This includes peer-reviewed articles, books, dissertations and conference papers. When reviewing the </a:t>
            </a:r>
            <a:r>
              <a:rPr lang="en-GB" b="1" dirty="0"/>
              <a:t>literature</a:t>
            </a:r>
            <a:r>
              <a:rPr lang="en-GB" dirty="0"/>
              <a:t>, be sure to include major works as well as studies that respond to major works. You will want to focus on primary </a:t>
            </a:r>
            <a:r>
              <a:rPr lang="en-GB" b="1" dirty="0"/>
              <a:t>sources</a:t>
            </a:r>
            <a:r>
              <a:rPr lang="en-GB" dirty="0"/>
              <a:t>, though secondary </a:t>
            </a:r>
            <a:r>
              <a:rPr lang="en-GB" b="1" dirty="0"/>
              <a:t>sources</a:t>
            </a:r>
            <a:r>
              <a:rPr lang="en-GB" dirty="0"/>
              <a:t> can be valuable as well.</a:t>
            </a:r>
          </a:p>
        </p:txBody>
      </p:sp>
      <p:sp>
        <p:nvSpPr>
          <p:cNvPr id="4" name="Footer Placeholder 3">
            <a:extLst>
              <a:ext uri="{FF2B5EF4-FFF2-40B4-BE49-F238E27FC236}">
                <a16:creationId xmlns:a16="http://schemas.microsoft.com/office/drawing/2014/main" id="{B4370243-AB02-4F0F-9695-9E15FC9DBD66}"/>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642540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Methods of Survey Research</a:t>
            </a:r>
          </a:p>
        </p:txBody>
      </p:sp>
      <p:sp>
        <p:nvSpPr>
          <p:cNvPr id="60419" name="Rectangle 3"/>
          <p:cNvSpPr>
            <a:spLocks noGrp="1" noChangeArrowheads="1"/>
          </p:cNvSpPr>
          <p:nvPr>
            <p:ph type="body" idx="1"/>
          </p:nvPr>
        </p:nvSpPr>
        <p:spPr/>
        <p:txBody>
          <a:bodyPr/>
          <a:lstStyle/>
          <a:p>
            <a:r>
              <a:rPr lang="en-US" altLang="en-US"/>
              <a:t>Personal interviews</a:t>
            </a:r>
          </a:p>
          <a:p>
            <a:endParaRPr lang="en-US" altLang="en-US"/>
          </a:p>
          <a:p>
            <a:r>
              <a:rPr lang="en-US" altLang="en-US"/>
              <a:t>Telephone interviews</a:t>
            </a:r>
          </a:p>
          <a:p>
            <a:endParaRPr lang="en-US" altLang="en-US"/>
          </a:p>
          <a:p>
            <a:r>
              <a:rPr lang="en-US" altLang="en-US"/>
              <a:t>Mail Surveys</a:t>
            </a:r>
          </a:p>
          <a:p>
            <a:endParaRPr lang="en-US" altLang="en-US"/>
          </a:p>
          <a:p>
            <a:r>
              <a:rPr lang="en-US" altLang="en-US"/>
              <a:t>Electronic/Interactive Surveys</a:t>
            </a:r>
          </a:p>
        </p:txBody>
      </p:sp>
      <p:sp>
        <p:nvSpPr>
          <p:cNvPr id="2" name="Footer Placeholder 1">
            <a:extLst>
              <a:ext uri="{FF2B5EF4-FFF2-40B4-BE49-F238E27FC236}">
                <a16:creationId xmlns:a16="http://schemas.microsoft.com/office/drawing/2014/main" id="{F45FF3B5-4124-44D6-AC29-3E4C22CCBD96}"/>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73573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8638-BB0D-411F-9B6F-011A6DA1956A}"/>
              </a:ext>
            </a:extLst>
          </p:cNvPr>
          <p:cNvSpPr>
            <a:spLocks noGrp="1"/>
          </p:cNvSpPr>
          <p:nvPr>
            <p:ph type="title"/>
          </p:nvPr>
        </p:nvSpPr>
        <p:spPr>
          <a:xfrm>
            <a:off x="358689" y="5098296"/>
            <a:ext cx="7410681" cy="1737360"/>
          </a:xfrm>
        </p:spPr>
        <p:txBody>
          <a:bodyPr>
            <a:normAutofit/>
          </a:bodyPr>
          <a:lstStyle/>
          <a:p>
            <a:pPr algn="ctr"/>
            <a:r>
              <a:rPr lang="en-GB" sz="3700" b="1" dirty="0">
                <a:solidFill>
                  <a:srgbClr val="7030A0"/>
                </a:solidFill>
              </a:rPr>
              <a:t>Example of qualitative and quantitative research methods</a:t>
            </a:r>
            <a:br>
              <a:rPr lang="en-GB" sz="3700" dirty="0"/>
            </a:br>
            <a:endParaRPr lang="en-GB" sz="3700" dirty="0"/>
          </a:p>
        </p:txBody>
      </p:sp>
      <p:sp>
        <p:nvSpPr>
          <p:cNvPr id="3" name="Content Placeholder 2">
            <a:extLst>
              <a:ext uri="{FF2B5EF4-FFF2-40B4-BE49-F238E27FC236}">
                <a16:creationId xmlns:a16="http://schemas.microsoft.com/office/drawing/2014/main" id="{AB88D0D9-9BD4-4A0E-852D-580A492A0E51}"/>
              </a:ext>
            </a:extLst>
          </p:cNvPr>
          <p:cNvSpPr>
            <a:spLocks noGrp="1"/>
          </p:cNvSpPr>
          <p:nvPr>
            <p:ph idx="1"/>
          </p:nvPr>
        </p:nvSpPr>
        <p:spPr>
          <a:xfrm>
            <a:off x="1" y="1392701"/>
            <a:ext cx="7146388" cy="3512987"/>
          </a:xfrm>
        </p:spPr>
        <p:txBody>
          <a:bodyPr anchor="ctr">
            <a:normAutofit lnSpcReduction="10000"/>
          </a:bodyPr>
          <a:lstStyle/>
          <a:p>
            <a:r>
              <a:rPr lang="en-GB" sz="2000" b="1" dirty="0"/>
              <a:t>There are different types of qualitative research methods like an in-depth interview, focus groups, ethnographic research, content analysis, case study research that are usually used. The results of qualitative methods are more descriptive and the inferences can be drawn quite easily from the data that is obtained.</a:t>
            </a:r>
          </a:p>
          <a:p>
            <a:endParaRPr lang="en-GB" sz="2000" b="1" dirty="0"/>
          </a:p>
          <a:p>
            <a:r>
              <a:rPr lang="en-GB" sz="2000" b="1" dirty="0"/>
              <a:t>Quantitative data collection methods include various forms of surveys – online surveys, paper surveys, mobile surveys and kiosk surveys, face-to-face interviews, telephone interviews, longitudinal studies, website interceptors, online polls, and systematic observations</a:t>
            </a:r>
            <a:r>
              <a:rPr lang="en-GB" sz="2000" b="1" dirty="0">
                <a:latin typeface="Tw Cen MT" panose="020B0602020104020603" pitchFamily="34" charset="0"/>
              </a:rPr>
              <a:t> (</a:t>
            </a:r>
            <a:r>
              <a:rPr lang="en-GB" sz="2000" b="1" dirty="0">
                <a:solidFill>
                  <a:srgbClr val="000000"/>
                </a:solidFill>
                <a:latin typeface="Tw Cen MT" panose="020B0602020104020603" pitchFamily="34" charset="0"/>
              </a:rPr>
              <a:t>Libguides.ithaca.edu, 2019)</a:t>
            </a:r>
            <a:endParaRPr lang="en-GB" sz="2000" b="1" dirty="0"/>
          </a:p>
        </p:txBody>
      </p:sp>
      <p:sp>
        <p:nvSpPr>
          <p:cNvPr id="4" name="Footer Placeholder 3">
            <a:extLst>
              <a:ext uri="{FF2B5EF4-FFF2-40B4-BE49-F238E27FC236}">
                <a16:creationId xmlns:a16="http://schemas.microsoft.com/office/drawing/2014/main" id="{6E8CD3BF-0313-4351-B6DC-F52C548AD1DD}"/>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284227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B9AE92-3CF4-4023-9AD3-0E8D6944E772}"/>
              </a:ext>
            </a:extLst>
          </p:cNvPr>
          <p:cNvSpPr>
            <a:spLocks noGrp="1"/>
          </p:cNvSpPr>
          <p:nvPr>
            <p:ph type="title"/>
          </p:nvPr>
        </p:nvSpPr>
        <p:spPr>
          <a:xfrm>
            <a:off x="863029" y="1012004"/>
            <a:ext cx="3416158" cy="4795408"/>
          </a:xfrm>
        </p:spPr>
        <p:txBody>
          <a:bodyPr>
            <a:normAutofit/>
          </a:bodyPr>
          <a:lstStyle/>
          <a:p>
            <a:r>
              <a:rPr lang="en-GB" b="1" dirty="0">
                <a:solidFill>
                  <a:srgbClr val="FFFFFF"/>
                </a:solidFill>
              </a:rPr>
              <a:t>Secondary Research: Definition</a:t>
            </a:r>
            <a:endParaRPr lang="en-GB" dirty="0">
              <a:solidFill>
                <a:srgbClr val="FFFFFF"/>
              </a:solidFill>
            </a:endParaRPr>
          </a:p>
        </p:txBody>
      </p:sp>
      <p:graphicFrame>
        <p:nvGraphicFramePr>
          <p:cNvPr id="5" name="Content Placeholder 2">
            <a:extLst>
              <a:ext uri="{FF2B5EF4-FFF2-40B4-BE49-F238E27FC236}">
                <a16:creationId xmlns:a16="http://schemas.microsoft.com/office/drawing/2014/main" id="{E41EF1DC-7142-4B70-9B7F-F5A5FA0B761B}"/>
              </a:ext>
            </a:extLst>
          </p:cNvPr>
          <p:cNvGraphicFramePr>
            <a:graphicFrameLocks noGrp="1"/>
          </p:cNvGraphicFramePr>
          <p:nvPr>
            <p:ph idx="1"/>
          </p:nvPr>
        </p:nvGraphicFramePr>
        <p:xfrm>
          <a:off x="4965895" y="470925"/>
          <a:ext cx="7019779" cy="6012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1D033FF-DFF4-406B-8FDD-4DF67007103E}"/>
              </a:ext>
            </a:extLst>
          </p:cNvPr>
          <p:cNvSpPr/>
          <p:nvPr/>
        </p:nvSpPr>
        <p:spPr>
          <a:xfrm>
            <a:off x="6591879" y="5622746"/>
            <a:ext cx="146995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GB" sz="2000" b="1" i="0" u="none" strike="noStrike" kern="1200" cap="none" spc="0" normalizeH="0" baseline="0" noProof="0" dirty="0" err="1">
                <a:ln>
                  <a:noFill/>
                </a:ln>
                <a:solidFill>
                  <a:prstClr val="black"/>
                </a:solidFill>
                <a:effectLst/>
                <a:uLnTx/>
                <a:uFillTx/>
                <a:latin typeface="Calibri" panose="020F0502020204030204"/>
                <a:ea typeface="+mn-ea"/>
                <a:cs typeface="+mn-cs"/>
              </a:rPr>
              <a:t>Hox</a:t>
            </a:r>
            <a:r>
              <a:rPr kumimoji="0" lang="en-GB" sz="2000" b="1" i="0" u="none" strike="noStrike" kern="1200" cap="none" spc="0" normalizeH="0" baseline="0" noProof="0" dirty="0">
                <a:ln>
                  <a:noFill/>
                </a:ln>
                <a:solidFill>
                  <a:prstClr val="black"/>
                </a:solidFill>
                <a:effectLst/>
                <a:uLnTx/>
                <a:uFillTx/>
                <a:latin typeface="Calibri" panose="020F0502020204030204"/>
                <a:ea typeface="+mn-ea"/>
                <a:cs typeface="+mn-cs"/>
              </a:rPr>
              <a:t>, 2005).</a:t>
            </a:r>
          </a:p>
        </p:txBody>
      </p:sp>
      <p:sp>
        <p:nvSpPr>
          <p:cNvPr id="4" name="Footer Placeholder 3">
            <a:extLst>
              <a:ext uri="{FF2B5EF4-FFF2-40B4-BE49-F238E27FC236}">
                <a16:creationId xmlns:a16="http://schemas.microsoft.com/office/drawing/2014/main" id="{DDC8331D-E964-477D-A439-7E636BD6E95D}"/>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871749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52F2-40A4-423D-9FE0-9F7F8C44145C}"/>
              </a:ext>
            </a:extLst>
          </p:cNvPr>
          <p:cNvSpPr>
            <a:spLocks noGrp="1"/>
          </p:cNvSpPr>
          <p:nvPr>
            <p:ph type="title"/>
          </p:nvPr>
        </p:nvSpPr>
        <p:spPr>
          <a:xfrm>
            <a:off x="583096" y="466431"/>
            <a:ext cx="8027504" cy="1325563"/>
          </a:xfrm>
        </p:spPr>
        <p:txBody>
          <a:bodyPr>
            <a:normAutofit/>
          </a:bodyPr>
          <a:lstStyle/>
          <a:p>
            <a:r>
              <a:rPr lang="en-GB" sz="4000" b="1" dirty="0">
                <a:latin typeface="Tw Cen MT" panose="020B0602020104020603" pitchFamily="34" charset="0"/>
              </a:rPr>
              <a:t>What are some examples of secondary research?</a:t>
            </a:r>
          </a:p>
        </p:txBody>
      </p:sp>
      <p:sp>
        <p:nvSpPr>
          <p:cNvPr id="3" name="Content Placeholder 2">
            <a:extLst>
              <a:ext uri="{FF2B5EF4-FFF2-40B4-BE49-F238E27FC236}">
                <a16:creationId xmlns:a16="http://schemas.microsoft.com/office/drawing/2014/main" id="{5B057C96-94AE-4129-8790-5A0690E360F5}"/>
              </a:ext>
            </a:extLst>
          </p:cNvPr>
          <p:cNvSpPr>
            <a:spLocks noGrp="1"/>
          </p:cNvSpPr>
          <p:nvPr>
            <p:ph idx="1"/>
          </p:nvPr>
        </p:nvSpPr>
        <p:spPr>
          <a:xfrm>
            <a:off x="797386" y="1814732"/>
            <a:ext cx="7778971" cy="4890867"/>
          </a:xfrm>
        </p:spPr>
        <p:txBody>
          <a:bodyPr anchor="ctr">
            <a:normAutofit fontScale="92500" lnSpcReduction="10000"/>
          </a:bodyPr>
          <a:lstStyle/>
          <a:p>
            <a:endParaRPr lang="en-GB" sz="2000" b="1" dirty="0">
              <a:latin typeface="Tw Cen MT" panose="020B0602020104020603" pitchFamily="34" charset="0"/>
            </a:endParaRPr>
          </a:p>
          <a:p>
            <a:r>
              <a:rPr lang="en-GB" b="1" dirty="0">
                <a:latin typeface="Tw Cen MT" panose="020B0602020104020603" pitchFamily="34" charset="0"/>
              </a:rPr>
              <a:t>Census data collected by the government.</a:t>
            </a:r>
          </a:p>
          <a:p>
            <a:r>
              <a:rPr lang="en-GB" b="1" dirty="0">
                <a:latin typeface="Tw Cen MT" panose="020B0602020104020603" pitchFamily="34" charset="0"/>
              </a:rPr>
              <a:t>Other population demographics collected by municipal, provincial or federal government agencies.</a:t>
            </a:r>
          </a:p>
          <a:p>
            <a:r>
              <a:rPr lang="en-GB" b="1" dirty="0">
                <a:latin typeface="Tw Cen MT" panose="020B0602020104020603" pitchFamily="34" charset="0"/>
              </a:rPr>
              <a:t>Reports issued by research institutions.</a:t>
            </a:r>
          </a:p>
          <a:p>
            <a:r>
              <a:rPr lang="en-GB" b="1" dirty="0">
                <a:latin typeface="Tw Cen MT" panose="020B0602020104020603" pitchFamily="34" charset="0"/>
              </a:rPr>
              <a:t>News reports.</a:t>
            </a:r>
          </a:p>
          <a:p>
            <a:r>
              <a:rPr lang="en-GB" b="1" dirty="0">
                <a:latin typeface="Tw Cen MT" panose="020B0602020104020603" pitchFamily="34" charset="0"/>
              </a:rPr>
              <a:t>Academic journals.</a:t>
            </a:r>
          </a:p>
          <a:p>
            <a:r>
              <a:rPr lang="en-GB" b="1" dirty="0">
                <a:latin typeface="Tw Cen MT" panose="020B0602020104020603" pitchFamily="34" charset="0"/>
              </a:rPr>
              <a:t>Newsletters.</a:t>
            </a:r>
          </a:p>
          <a:p>
            <a:r>
              <a:rPr lang="en-GB" b="1" dirty="0">
                <a:latin typeface="Tw Cen MT" panose="020B0602020104020603" pitchFamily="34" charset="0"/>
              </a:rPr>
              <a:t>Magazines and newspapers.</a:t>
            </a:r>
          </a:p>
          <a:p>
            <a:r>
              <a:rPr lang="en-GB" b="1" dirty="0">
                <a:latin typeface="Tw Cen MT" panose="020B0602020104020603" pitchFamily="34" charset="0"/>
              </a:rPr>
              <a:t>Pamphlets.</a:t>
            </a:r>
          </a:p>
          <a:p>
            <a:endParaRPr lang="en-GB" sz="2000" dirty="0"/>
          </a:p>
        </p:txBody>
      </p:sp>
      <p:sp>
        <p:nvSpPr>
          <p:cNvPr id="24" name="Rectangle 2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44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EFBD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15BAFFA-6215-4F6B-9354-C51434537667}"/>
              </a:ext>
            </a:extLst>
          </p:cNvPr>
          <p:cNvSpPr/>
          <p:nvPr/>
        </p:nvSpPr>
        <p:spPr>
          <a:xfrm>
            <a:off x="5877420" y="6359005"/>
            <a:ext cx="322556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Open Sans"/>
                <a:ea typeface="+mn-ea"/>
                <a:cs typeface="+mn-cs"/>
              </a:rPr>
              <a:t>(Libguides.ithaca.edu, 2019</a:t>
            </a:r>
            <a:r>
              <a:rPr kumimoji="0" lang="en-GB" sz="1800" b="0" i="0" u="none" strike="noStrike" kern="1200" cap="none" spc="0" normalizeH="0" baseline="0" noProof="0" dirty="0">
                <a:ln>
                  <a:noFill/>
                </a:ln>
                <a:solidFill>
                  <a:srgbClr val="000000"/>
                </a:solidFill>
                <a:effectLst/>
                <a:uLnTx/>
                <a:uFillTx/>
                <a:latin typeface="Open Sans"/>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30125E9-2A9A-4B9F-8F92-C742EBECDC36}"/>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838950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what is secondary research">
            <a:extLst>
              <a:ext uri="{FF2B5EF4-FFF2-40B4-BE49-F238E27FC236}">
                <a16:creationId xmlns:a16="http://schemas.microsoft.com/office/drawing/2014/main" id="{F916CB79-B3D7-4AC1-AFE0-D9385B641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72" y="220123"/>
            <a:ext cx="10851365" cy="64177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10733C3-F0F2-475B-AB53-269A0F0C568F}"/>
              </a:ext>
            </a:extLst>
          </p:cNvPr>
          <p:cNvSpPr/>
          <p:nvPr/>
        </p:nvSpPr>
        <p:spPr>
          <a:xfrm>
            <a:off x="8831003" y="6268545"/>
            <a:ext cx="314060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Open Sans"/>
                <a:ea typeface="+mn-ea"/>
                <a:cs typeface="+mn-cs"/>
              </a:rPr>
              <a:t>Libguides.ithaca.edu, 2019</a:t>
            </a:r>
            <a:r>
              <a:rPr kumimoji="0" lang="en-GB" sz="1800" b="0" i="0" u="none" strike="noStrike" kern="1200" cap="none" spc="0" normalizeH="0" baseline="0" noProof="0" dirty="0">
                <a:ln>
                  <a:noFill/>
                </a:ln>
                <a:solidFill>
                  <a:srgbClr val="000000"/>
                </a:solidFill>
                <a:effectLst/>
                <a:uLnTx/>
                <a:uFillTx/>
                <a:latin typeface="Open Sans"/>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C03160F0-1E38-4A3E-8DA9-ECA59167DF37}"/>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486484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8A98-E583-44C9-9BDB-880E319F20D8}"/>
              </a:ext>
            </a:extLst>
          </p:cNvPr>
          <p:cNvSpPr>
            <a:spLocks noGrp="1"/>
          </p:cNvSpPr>
          <p:nvPr>
            <p:ph type="title"/>
          </p:nvPr>
        </p:nvSpPr>
        <p:spPr>
          <a:xfrm>
            <a:off x="838200" y="365125"/>
            <a:ext cx="10515600" cy="1325563"/>
          </a:xfrm>
        </p:spPr>
        <p:txBody>
          <a:bodyPr>
            <a:normAutofit/>
          </a:bodyPr>
          <a:lstStyle/>
          <a:p>
            <a:r>
              <a:rPr lang="en-GB" dirty="0"/>
              <a:t>Qualitative research</a:t>
            </a:r>
          </a:p>
        </p:txBody>
      </p:sp>
      <p:graphicFrame>
        <p:nvGraphicFramePr>
          <p:cNvPr id="6" name="Content Placeholder 2">
            <a:extLst>
              <a:ext uri="{FF2B5EF4-FFF2-40B4-BE49-F238E27FC236}">
                <a16:creationId xmlns:a16="http://schemas.microsoft.com/office/drawing/2014/main" id="{E11BF42A-7B45-42B2-B265-2FE49265DC81}"/>
              </a:ext>
            </a:extLst>
          </p:cNvPr>
          <p:cNvGraphicFramePr>
            <a:graphicFrameLocks noGrp="1"/>
          </p:cNvGraphicFramePr>
          <p:nvPr>
            <p:ph idx="1"/>
          </p:nvPr>
        </p:nvGraphicFramePr>
        <p:xfrm>
          <a:off x="838200" y="1690688"/>
          <a:ext cx="10978662" cy="53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FED30D0D-B16B-4CC3-9285-F5C979D6F456}"/>
              </a:ext>
            </a:extLst>
          </p:cNvPr>
          <p:cNvSpPr/>
          <p:nvPr/>
        </p:nvSpPr>
        <p:spPr>
          <a:xfrm>
            <a:off x="7752522" y="6105621"/>
            <a:ext cx="3790123" cy="774507"/>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(Meyer, 2000)</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B34D26D-30CD-43AE-A060-65DE3BA66982}"/>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921341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E67535F-C1A8-4515-A5B4-4680B7C74BED}"/>
              </a:ext>
            </a:extLst>
          </p:cNvPr>
          <p:cNvSpPr>
            <a:spLocks noGrp="1"/>
          </p:cNvSpPr>
          <p:nvPr>
            <p:ph type="title"/>
          </p:nvPr>
        </p:nvSpPr>
        <p:spPr>
          <a:xfrm>
            <a:off x="535020" y="685800"/>
            <a:ext cx="2780271" cy="5105400"/>
          </a:xfrm>
        </p:spPr>
        <p:txBody>
          <a:bodyPr>
            <a:normAutofit/>
          </a:bodyPr>
          <a:lstStyle/>
          <a:p>
            <a:endParaRPr lang="en-GB" sz="4000">
              <a:solidFill>
                <a:srgbClr val="FFFFFF"/>
              </a:solidFill>
            </a:endParaRPr>
          </a:p>
        </p:txBody>
      </p:sp>
      <p:graphicFrame>
        <p:nvGraphicFramePr>
          <p:cNvPr id="6" name="Content Placeholder 2">
            <a:extLst>
              <a:ext uri="{FF2B5EF4-FFF2-40B4-BE49-F238E27FC236}">
                <a16:creationId xmlns:a16="http://schemas.microsoft.com/office/drawing/2014/main" id="{AD4D5830-72AC-456C-8C34-774FAEB9AAA4}"/>
              </a:ext>
            </a:extLst>
          </p:cNvPr>
          <p:cNvGraphicFramePr>
            <a:graphicFrameLocks noGrp="1"/>
          </p:cNvGraphicFramePr>
          <p:nvPr>
            <p:ph idx="1"/>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729C612-551E-4882-AA51-2CA61E7C056D}"/>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77498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1" name="Picture 9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A2852C-A22E-4B04-A76B-EEECFA54CE8F}"/>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rPr>
              <a:t>Learning outcomes</a:t>
            </a:r>
          </a:p>
        </p:txBody>
      </p:sp>
      <p:graphicFrame>
        <p:nvGraphicFramePr>
          <p:cNvPr id="77" name="Content Placeholder 2">
            <a:extLst>
              <a:ext uri="{FF2B5EF4-FFF2-40B4-BE49-F238E27FC236}">
                <a16:creationId xmlns:a16="http://schemas.microsoft.com/office/drawing/2014/main" id="{A16DF689-A844-4F2E-8F1F-39DB360BA7F1}"/>
              </a:ext>
            </a:extLst>
          </p:cNvPr>
          <p:cNvGraphicFramePr>
            <a:graphicFrameLocks noGrp="1"/>
          </p:cNvGraphicFramePr>
          <p:nvPr>
            <p:ph idx="1"/>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AAB1F18B-6108-4DC1-A3FC-7FD871B712EE}"/>
              </a:ext>
            </a:extLst>
          </p:cNvPr>
          <p:cNvSpPr/>
          <p:nvPr/>
        </p:nvSpPr>
        <p:spPr>
          <a:xfrm>
            <a:off x="8487339" y="5989564"/>
            <a:ext cx="2525435" cy="375552"/>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(Williamson et al., 2011).</a:t>
            </a:r>
          </a:p>
        </p:txBody>
      </p:sp>
      <p:sp>
        <p:nvSpPr>
          <p:cNvPr id="4" name="Footer Placeholder 3">
            <a:extLst>
              <a:ext uri="{FF2B5EF4-FFF2-40B4-BE49-F238E27FC236}">
                <a16:creationId xmlns:a16="http://schemas.microsoft.com/office/drawing/2014/main" id="{7B5A3579-640B-4D19-8086-EC971066621C}"/>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463989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379E-6A94-4BBC-A74E-CABF7F8CEA51}"/>
              </a:ext>
            </a:extLst>
          </p:cNvPr>
          <p:cNvSpPr>
            <a:spLocks noGrp="1"/>
          </p:cNvSpPr>
          <p:nvPr>
            <p:ph type="title"/>
          </p:nvPr>
        </p:nvSpPr>
        <p:spPr>
          <a:xfrm>
            <a:off x="635000" y="640823"/>
            <a:ext cx="3418659" cy="5583148"/>
          </a:xfrm>
        </p:spPr>
        <p:txBody>
          <a:bodyPr anchor="ctr">
            <a:normAutofit/>
          </a:bodyPr>
          <a:lstStyle/>
          <a:p>
            <a:r>
              <a:rPr lang="en-GB" sz="4200" b="1"/>
              <a:t>Methodologies</a:t>
            </a:r>
          </a:p>
        </p:txBody>
      </p:sp>
      <p:graphicFrame>
        <p:nvGraphicFramePr>
          <p:cNvPr id="6" name="Content Placeholder 2">
            <a:extLst>
              <a:ext uri="{FF2B5EF4-FFF2-40B4-BE49-F238E27FC236}">
                <a16:creationId xmlns:a16="http://schemas.microsoft.com/office/drawing/2014/main" id="{4F011219-B34F-4045-B465-C26080AF69AB}"/>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89F86F0-0878-4BA0-A512-3805CA31159E}"/>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4220891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4BA20-3048-4F57-93AF-E15644B53B78}"/>
              </a:ext>
            </a:extLst>
          </p:cNvPr>
          <p:cNvSpPr>
            <a:spLocks noGrp="1"/>
          </p:cNvSpPr>
          <p:nvPr>
            <p:ph type="title"/>
          </p:nvPr>
        </p:nvSpPr>
        <p:spPr>
          <a:xfrm>
            <a:off x="838200" y="114190"/>
            <a:ext cx="10515600" cy="1133693"/>
          </a:xfrm>
        </p:spPr>
        <p:txBody>
          <a:bodyPr>
            <a:normAutofit/>
          </a:bodyPr>
          <a:lstStyle/>
          <a:p>
            <a:r>
              <a:rPr lang="en-GB" sz="5200" b="1" i="0" dirty="0">
                <a:effectLst/>
                <a:latin typeface="Fira Sans"/>
              </a:rPr>
              <a:t>Qualitative methods</a:t>
            </a:r>
            <a:endParaRPr lang="en-GB" sz="5200" dirty="0"/>
          </a:p>
        </p:txBody>
      </p:sp>
      <p:graphicFrame>
        <p:nvGraphicFramePr>
          <p:cNvPr id="22" name="Content Placeholder 2">
            <a:extLst>
              <a:ext uri="{FF2B5EF4-FFF2-40B4-BE49-F238E27FC236}">
                <a16:creationId xmlns:a16="http://schemas.microsoft.com/office/drawing/2014/main" id="{A92F0832-1998-4382-8EEC-F2E41F365FDD}"/>
              </a:ext>
            </a:extLst>
          </p:cNvPr>
          <p:cNvGraphicFramePr>
            <a:graphicFrameLocks noGrp="1"/>
          </p:cNvGraphicFramePr>
          <p:nvPr>
            <p:ph idx="1"/>
            <p:extLst>
              <p:ext uri="{D42A27DB-BD31-4B8C-83A1-F6EECF244321}">
                <p14:modId xmlns:p14="http://schemas.microsoft.com/office/powerpoint/2010/main" val="535998598"/>
              </p:ext>
            </p:extLst>
          </p:nvPr>
        </p:nvGraphicFramePr>
        <p:xfrm>
          <a:off x="548640" y="1247883"/>
          <a:ext cx="11352628" cy="492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C91EEBEE-8651-4EA0-9779-D871BADC0D47}"/>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183190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Image result for what is qualitative research">
            <a:extLst>
              <a:ext uri="{FF2B5EF4-FFF2-40B4-BE49-F238E27FC236}">
                <a16:creationId xmlns:a16="http://schemas.microsoft.com/office/drawing/2014/main" id="{679226C6-7B2D-4639-B360-069F020B29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02" b="5048"/>
          <a:stretch/>
        </p:blipFill>
        <p:spPr bwMode="auto">
          <a:xfrm>
            <a:off x="20" y="-187771"/>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38CAB6C-65FD-483B-846A-D2BED65777B0}"/>
              </a:ext>
            </a:extLst>
          </p:cNvPr>
          <p:cNvSpPr/>
          <p:nvPr/>
        </p:nvSpPr>
        <p:spPr>
          <a:xfrm>
            <a:off x="10207205" y="6263889"/>
            <a:ext cx="1511183" cy="375552"/>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(Meyer, 2000)</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7E416C4F-8838-4F20-9B51-B6D42FDE3F3A}"/>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72437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FF6E-1508-49AF-B270-6015A4C28B20}"/>
              </a:ext>
            </a:extLst>
          </p:cNvPr>
          <p:cNvSpPr>
            <a:spLocks noGrp="1"/>
          </p:cNvSpPr>
          <p:nvPr>
            <p:ph type="title"/>
          </p:nvPr>
        </p:nvSpPr>
        <p:spPr>
          <a:xfrm>
            <a:off x="4965430" y="629268"/>
            <a:ext cx="6586491" cy="1286160"/>
          </a:xfrm>
        </p:spPr>
        <p:txBody>
          <a:bodyPr anchor="b">
            <a:normAutofit/>
          </a:bodyPr>
          <a:lstStyle/>
          <a:p>
            <a:r>
              <a:rPr lang="en-GB" sz="4100" b="1" dirty="0">
                <a:highlight>
                  <a:srgbClr val="00FFFF"/>
                </a:highlight>
              </a:rPr>
              <a:t>Writing methodology example</a:t>
            </a:r>
          </a:p>
        </p:txBody>
      </p:sp>
      <p:sp>
        <p:nvSpPr>
          <p:cNvPr id="3" name="Content Placeholder 2">
            <a:extLst>
              <a:ext uri="{FF2B5EF4-FFF2-40B4-BE49-F238E27FC236}">
                <a16:creationId xmlns:a16="http://schemas.microsoft.com/office/drawing/2014/main" id="{19507283-D785-4680-AC28-BDB5319625DE}"/>
              </a:ext>
            </a:extLst>
          </p:cNvPr>
          <p:cNvSpPr>
            <a:spLocks noGrp="1"/>
          </p:cNvSpPr>
          <p:nvPr>
            <p:ph idx="1"/>
          </p:nvPr>
        </p:nvSpPr>
        <p:spPr>
          <a:xfrm>
            <a:off x="4965431" y="2438400"/>
            <a:ext cx="6586489" cy="3785419"/>
          </a:xfrm>
        </p:spPr>
        <p:txBody>
          <a:bodyPr>
            <a:normAutofit/>
          </a:bodyPr>
          <a:lstStyle/>
          <a:p>
            <a:pPr marL="0" indent="0">
              <a:buNone/>
            </a:pPr>
            <a:r>
              <a:rPr lang="en-GB" sz="3600" b="1" dirty="0"/>
              <a:t>EXAMPLE:</a:t>
            </a:r>
          </a:p>
          <a:p>
            <a:r>
              <a:rPr lang="en-GB" sz="3600" b="1" dirty="0"/>
              <a:t>A </a:t>
            </a:r>
            <a:r>
              <a:rPr lang="en-GB" sz="3600" b="1" dirty="0">
                <a:highlight>
                  <a:srgbClr val="FFFF00"/>
                </a:highlight>
              </a:rPr>
              <a:t>secondary</a:t>
            </a:r>
            <a:r>
              <a:rPr lang="en-GB" sz="3600" b="1" dirty="0"/>
              <a:t> (type of research)research approach is proposed for this study by using a </a:t>
            </a:r>
            <a:r>
              <a:rPr lang="en-GB" sz="3600" b="1" dirty="0">
                <a:highlight>
                  <a:srgbClr val="FF00FF"/>
                </a:highlight>
              </a:rPr>
              <a:t>qualitative(</a:t>
            </a:r>
            <a:r>
              <a:rPr lang="en-GB" sz="3600" b="1" dirty="0"/>
              <a:t>form of research</a:t>
            </a:r>
            <a:r>
              <a:rPr lang="en-GB" sz="3600" b="1" dirty="0">
                <a:highlight>
                  <a:srgbClr val="FF00FF"/>
                </a:highlight>
              </a:rPr>
              <a:t>)</a:t>
            </a:r>
            <a:r>
              <a:rPr lang="en-GB" sz="3600" b="1" dirty="0"/>
              <a:t> data collection method.</a:t>
            </a:r>
          </a:p>
          <a:p>
            <a:endParaRPr lang="en-GB" sz="2000" dirty="0"/>
          </a:p>
        </p:txBody>
      </p:sp>
      <p:pic>
        <p:nvPicPr>
          <p:cNvPr id="5" name="Picture 4" descr="White bulbs with a yellow one standing out">
            <a:extLst>
              <a:ext uri="{FF2B5EF4-FFF2-40B4-BE49-F238E27FC236}">
                <a16:creationId xmlns:a16="http://schemas.microsoft.com/office/drawing/2014/main" id="{CD06F47A-6DAF-4127-9F21-8163C4938FC0}"/>
              </a:ext>
            </a:extLst>
          </p:cNvPr>
          <p:cNvPicPr>
            <a:picLocks noChangeAspect="1"/>
          </p:cNvPicPr>
          <p:nvPr/>
        </p:nvPicPr>
        <p:blipFill rotWithShape="1">
          <a:blip r:embed="rId2"/>
          <a:srcRect l="19505" r="3537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BAB92D"/>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CE52B0F-FAB9-4EC6-A620-0A39429A4680}"/>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029578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ED3D-1CF4-48D7-B0D6-2A6DF97DC762}"/>
              </a:ext>
            </a:extLst>
          </p:cNvPr>
          <p:cNvSpPr>
            <a:spLocks noGrp="1"/>
          </p:cNvSpPr>
          <p:nvPr>
            <p:ph type="title"/>
          </p:nvPr>
        </p:nvSpPr>
        <p:spPr>
          <a:xfrm>
            <a:off x="863029" y="1012004"/>
            <a:ext cx="3416158" cy="4795408"/>
          </a:xfrm>
        </p:spPr>
        <p:txBody>
          <a:bodyPr>
            <a:normAutofit/>
          </a:bodyPr>
          <a:lstStyle/>
          <a:p>
            <a:r>
              <a:rPr lang="en-GB" dirty="0">
                <a:highlight>
                  <a:srgbClr val="00FFFF"/>
                </a:highlight>
              </a:rPr>
              <a:t>Method/ methodology </a:t>
            </a:r>
          </a:p>
        </p:txBody>
      </p:sp>
      <p:graphicFrame>
        <p:nvGraphicFramePr>
          <p:cNvPr id="5" name="Content Placeholder 2">
            <a:extLst>
              <a:ext uri="{FF2B5EF4-FFF2-40B4-BE49-F238E27FC236}">
                <a16:creationId xmlns:a16="http://schemas.microsoft.com/office/drawing/2014/main" id="{713A281D-583E-4506-9980-8FD3EB9F9C73}"/>
              </a:ext>
            </a:extLst>
          </p:cNvPr>
          <p:cNvGraphicFramePr>
            <a:graphicFrameLocks noGrp="1"/>
          </p:cNvGraphicFramePr>
          <p:nvPr>
            <p:ph idx="1"/>
          </p:nvPr>
        </p:nvGraphicFramePr>
        <p:xfrm>
          <a:off x="4994031" y="470924"/>
          <a:ext cx="7043067"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BA74A72-5D3A-4EE7-AAF3-7DE6BE25CF3E}"/>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017945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F242DE-41B9-4EBD-B2E0-D8E108F3227F}"/>
              </a:ext>
            </a:extLst>
          </p:cNvPr>
          <p:cNvSpPr>
            <a:spLocks noGrp="1"/>
          </p:cNvSpPr>
          <p:nvPr>
            <p:ph type="title"/>
          </p:nvPr>
        </p:nvSpPr>
        <p:spPr>
          <a:xfrm>
            <a:off x="640079" y="2053641"/>
            <a:ext cx="3669161" cy="2760098"/>
          </a:xfrm>
        </p:spPr>
        <p:txBody>
          <a:bodyPr>
            <a:normAutofit/>
          </a:bodyPr>
          <a:lstStyle/>
          <a:p>
            <a:r>
              <a:rPr lang="en-GB">
                <a:solidFill>
                  <a:srgbClr val="FFFFFF"/>
                </a:solidFill>
              </a:rPr>
              <a:t>Quantitative research</a:t>
            </a:r>
          </a:p>
        </p:txBody>
      </p:sp>
      <p:sp>
        <p:nvSpPr>
          <p:cNvPr id="3" name="Content Placeholder 2">
            <a:extLst>
              <a:ext uri="{FF2B5EF4-FFF2-40B4-BE49-F238E27FC236}">
                <a16:creationId xmlns:a16="http://schemas.microsoft.com/office/drawing/2014/main" id="{5D360F90-1250-4807-8B6E-2F670720628A}"/>
              </a:ext>
            </a:extLst>
          </p:cNvPr>
          <p:cNvSpPr>
            <a:spLocks noGrp="1"/>
          </p:cNvSpPr>
          <p:nvPr>
            <p:ph idx="1"/>
          </p:nvPr>
        </p:nvSpPr>
        <p:spPr>
          <a:xfrm>
            <a:off x="5472332" y="562707"/>
            <a:ext cx="6719668" cy="5944109"/>
          </a:xfrm>
        </p:spPr>
        <p:txBody>
          <a:bodyPr anchor="ctr">
            <a:normAutofit/>
          </a:bodyPr>
          <a:lstStyle/>
          <a:p>
            <a:pPr marL="0" indent="0">
              <a:buNone/>
            </a:pPr>
            <a:r>
              <a:rPr lang="en-GB" sz="3600" b="1" dirty="0">
                <a:solidFill>
                  <a:srgbClr val="00B050"/>
                </a:solidFill>
                <a:latin typeface="Tw Cen MT" panose="020B0602020104020603" pitchFamily="34" charset="0"/>
              </a:rPr>
              <a:t>Quantitative research</a:t>
            </a:r>
            <a:r>
              <a:rPr lang="en-GB" sz="3600" dirty="0">
                <a:solidFill>
                  <a:srgbClr val="000000"/>
                </a:solidFill>
                <a:latin typeface="Tw Cen MT" panose="020B0602020104020603" pitchFamily="34" charset="0"/>
              </a:rPr>
              <a:t> </a:t>
            </a:r>
          </a:p>
          <a:p>
            <a:r>
              <a:rPr lang="en-GB" sz="3600" dirty="0">
                <a:solidFill>
                  <a:srgbClr val="000000"/>
                </a:solidFill>
                <a:latin typeface="Tw Cen MT" panose="020B0602020104020603" pitchFamily="34" charset="0"/>
              </a:rPr>
              <a:t>Is defined as a the systematic investigation of phenomena by gathering quantifiable data and performing statistical, mathematical or computational techniques. ..</a:t>
            </a:r>
            <a:r>
              <a:rPr lang="en-GB" sz="3600" dirty="0">
                <a:solidFill>
                  <a:srgbClr val="00B050"/>
                </a:solidFill>
                <a:latin typeface="Tw Cen MT" panose="020B0602020104020603" pitchFamily="34" charset="0"/>
              </a:rPr>
              <a:t>. </a:t>
            </a:r>
            <a:r>
              <a:rPr lang="en-GB" sz="3600" b="1" dirty="0">
                <a:solidFill>
                  <a:srgbClr val="00B050"/>
                </a:solidFill>
                <a:latin typeface="Tw Cen MT" panose="020B0602020104020603" pitchFamily="34" charset="0"/>
              </a:rPr>
              <a:t>Quantitative </a:t>
            </a:r>
            <a:r>
              <a:rPr lang="en-GB" sz="3600" b="1" dirty="0">
                <a:solidFill>
                  <a:srgbClr val="000000"/>
                </a:solidFill>
                <a:latin typeface="Tw Cen MT" panose="020B0602020104020603" pitchFamily="34" charset="0"/>
              </a:rPr>
              <a:t>research</a:t>
            </a:r>
            <a:r>
              <a:rPr lang="en-GB" sz="3600" dirty="0">
                <a:solidFill>
                  <a:srgbClr val="000000"/>
                </a:solidFill>
                <a:latin typeface="Tw Cen MT" panose="020B0602020104020603" pitchFamily="34" charset="0"/>
              </a:rPr>
              <a:t> templates are objective, elaborate and many a times, are investigational in nature.</a:t>
            </a:r>
          </a:p>
        </p:txBody>
      </p:sp>
      <p:sp>
        <p:nvSpPr>
          <p:cNvPr id="4" name="Rectangle 3">
            <a:extLst>
              <a:ext uri="{FF2B5EF4-FFF2-40B4-BE49-F238E27FC236}">
                <a16:creationId xmlns:a16="http://schemas.microsoft.com/office/drawing/2014/main" id="{617F991F-4348-42A3-82CF-A11643F5AF3D}"/>
              </a:ext>
            </a:extLst>
          </p:cNvPr>
          <p:cNvSpPr/>
          <p:nvPr/>
        </p:nvSpPr>
        <p:spPr>
          <a:xfrm>
            <a:off x="8832166" y="6107517"/>
            <a:ext cx="2525435" cy="375552"/>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(Williamson et al., 2011)</a:t>
            </a:r>
          </a:p>
        </p:txBody>
      </p:sp>
      <p:sp>
        <p:nvSpPr>
          <p:cNvPr id="5" name="Footer Placeholder 4">
            <a:extLst>
              <a:ext uri="{FF2B5EF4-FFF2-40B4-BE49-F238E27FC236}">
                <a16:creationId xmlns:a16="http://schemas.microsoft.com/office/drawing/2014/main" id="{231BC8BB-547D-4D26-A08C-8E3B9D163428}"/>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571585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9BACD4-E581-4B9D-8BDA-AD9091C98F95}"/>
              </a:ext>
            </a:extLst>
          </p:cNvPr>
          <p:cNvSpPr>
            <a:spLocks noGrp="1"/>
          </p:cNvSpPr>
          <p:nvPr>
            <p:ph type="title"/>
          </p:nvPr>
        </p:nvSpPr>
        <p:spPr>
          <a:xfrm>
            <a:off x="863029" y="1012004"/>
            <a:ext cx="3416158" cy="4795408"/>
          </a:xfrm>
        </p:spPr>
        <p:txBody>
          <a:bodyPr>
            <a:normAutofit/>
          </a:bodyPr>
          <a:lstStyle/>
          <a:p>
            <a:r>
              <a:rPr lang="en-GB" sz="4100">
                <a:solidFill>
                  <a:srgbClr val="FFFFFF"/>
                </a:solidFill>
              </a:rPr>
              <a:t>Quantitative….</a:t>
            </a:r>
          </a:p>
        </p:txBody>
      </p:sp>
      <p:graphicFrame>
        <p:nvGraphicFramePr>
          <p:cNvPr id="20" name="Content Placeholder 2">
            <a:extLst>
              <a:ext uri="{FF2B5EF4-FFF2-40B4-BE49-F238E27FC236}">
                <a16:creationId xmlns:a16="http://schemas.microsoft.com/office/drawing/2014/main" id="{8DEEEEB3-68A4-4FE2-BB17-0BC25381288E}"/>
              </a:ext>
            </a:extLst>
          </p:cNvPr>
          <p:cNvGraphicFramePr>
            <a:graphicFrameLocks noGrp="1"/>
          </p:cNvGraphicFramePr>
          <p:nvPr>
            <p:ph idx="1"/>
          </p:nvPr>
        </p:nvGraphicFramePr>
        <p:xfrm>
          <a:off x="4545496" y="636104"/>
          <a:ext cx="7646504" cy="6221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4A129EBA-7DAA-4C6B-B38E-00E031173DEE}"/>
              </a:ext>
            </a:extLst>
          </p:cNvPr>
          <p:cNvSpPr/>
          <p:nvPr/>
        </p:nvSpPr>
        <p:spPr>
          <a:xfrm>
            <a:off x="1886906" y="6348491"/>
            <a:ext cx="2525435" cy="375552"/>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(Williamson et al., 2011).</a:t>
            </a:r>
          </a:p>
        </p:txBody>
      </p:sp>
      <p:sp>
        <p:nvSpPr>
          <p:cNvPr id="4" name="Footer Placeholder 3">
            <a:extLst>
              <a:ext uri="{FF2B5EF4-FFF2-40B4-BE49-F238E27FC236}">
                <a16:creationId xmlns:a16="http://schemas.microsoft.com/office/drawing/2014/main" id="{A4CEDBC2-49C3-467A-B933-5E901AC1205A}"/>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908012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9DBC-1546-4873-A2D4-1875231B8E5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2B6C4AB-3B29-4E36-9722-43E81C58D13F}"/>
              </a:ext>
            </a:extLst>
          </p:cNvPr>
          <p:cNvSpPr>
            <a:spLocks noGrp="1"/>
          </p:cNvSpPr>
          <p:nvPr>
            <p:ph idx="1"/>
          </p:nvPr>
        </p:nvSpPr>
        <p:spPr/>
        <p:txBody>
          <a:bodyPr/>
          <a:lstStyle/>
          <a:p>
            <a:r>
              <a:rPr lang="en-GB" dirty="0"/>
              <a:t>What’s the difference between quantitative and qualitative methods?</a:t>
            </a:r>
          </a:p>
          <a:p>
            <a:endParaRPr lang="en-GB" dirty="0"/>
          </a:p>
        </p:txBody>
      </p:sp>
      <p:sp>
        <p:nvSpPr>
          <p:cNvPr id="4" name="Footer Placeholder 3">
            <a:extLst>
              <a:ext uri="{FF2B5EF4-FFF2-40B4-BE49-F238E27FC236}">
                <a16:creationId xmlns:a16="http://schemas.microsoft.com/office/drawing/2014/main" id="{B382A087-6888-436C-89D4-8DAA353F6148}"/>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99008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4FD4EC-1245-43C1-AA05-B4C6AD6A770D}"/>
              </a:ext>
            </a:extLst>
          </p:cNvPr>
          <p:cNvSpPr>
            <a:spLocks noGrp="1"/>
          </p:cNvSpPr>
          <p:nvPr>
            <p:ph type="title"/>
          </p:nvPr>
        </p:nvSpPr>
        <p:spPr>
          <a:xfrm>
            <a:off x="844061" y="1574020"/>
            <a:ext cx="2855741" cy="3166792"/>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Difference between primary and secondary research</a:t>
            </a:r>
          </a:p>
        </p:txBody>
      </p:sp>
      <p:pic>
        <p:nvPicPr>
          <p:cNvPr id="5122" name="Picture 2" descr="Image result for what is secondary research">
            <a:extLst>
              <a:ext uri="{FF2B5EF4-FFF2-40B4-BE49-F238E27FC236}">
                <a16:creationId xmlns:a16="http://schemas.microsoft.com/office/drawing/2014/main" id="{EF9AC45A-F289-4C49-A9CC-3C01A75562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95225" y="464480"/>
            <a:ext cx="8196775" cy="62317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EBA955D-7879-459A-BDE7-4DDCB03EEA0E}"/>
              </a:ext>
            </a:extLst>
          </p:cNvPr>
          <p:cNvSpPr/>
          <p:nvPr/>
        </p:nvSpPr>
        <p:spPr>
          <a:xfrm>
            <a:off x="9978887" y="6326889"/>
            <a:ext cx="1703358"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GB" sz="2000" b="1" i="0" u="none" strike="noStrike" kern="1200" cap="none" spc="0" normalizeH="0" baseline="0" noProof="0" dirty="0" err="1">
                <a:ln>
                  <a:noFill/>
                </a:ln>
                <a:solidFill>
                  <a:prstClr val="black"/>
                </a:solidFill>
                <a:effectLst/>
                <a:uLnTx/>
                <a:uFillTx/>
                <a:latin typeface="Calibri" panose="020F0502020204030204"/>
                <a:ea typeface="+mn-ea"/>
                <a:cs typeface="+mn-cs"/>
              </a:rPr>
              <a:t>Hox</a:t>
            </a:r>
            <a:r>
              <a:rPr kumimoji="0" lang="en-GB" sz="2000" b="1" i="0" u="none" strike="noStrike" kern="1200" cap="none" spc="0" normalizeH="0" baseline="0" noProof="0" dirty="0">
                <a:ln>
                  <a:noFill/>
                </a:ln>
                <a:solidFill>
                  <a:prstClr val="black"/>
                </a:solidFill>
                <a:effectLst/>
                <a:uLnTx/>
                <a:uFillTx/>
                <a:latin typeface="Calibri" panose="020F0502020204030204"/>
                <a:ea typeface="+mn-ea"/>
                <a:cs typeface="+mn-cs"/>
              </a:rPr>
              <a:t>, 2005)</a:t>
            </a:r>
          </a:p>
        </p:txBody>
      </p:sp>
      <p:sp>
        <p:nvSpPr>
          <p:cNvPr id="4" name="Footer Placeholder 3">
            <a:extLst>
              <a:ext uri="{FF2B5EF4-FFF2-40B4-BE49-F238E27FC236}">
                <a16:creationId xmlns:a16="http://schemas.microsoft.com/office/drawing/2014/main" id="{9AF0BD9B-0C36-4B65-A0C9-E4ED8015202B}"/>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311234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1FC0-3825-44E3-9EA8-B3BB222B973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804AF8D-C9AB-47B2-9D01-A0524F9F4E5D}"/>
              </a:ext>
            </a:extLst>
          </p:cNvPr>
          <p:cNvSpPr>
            <a:spLocks noGrp="1"/>
          </p:cNvSpPr>
          <p:nvPr>
            <p:ph idx="1"/>
          </p:nvPr>
        </p:nvSpPr>
        <p:spPr/>
        <p:txBody>
          <a:bodyPr>
            <a:normAutofit lnSpcReduction="10000"/>
          </a:bodyPr>
          <a:lstStyle/>
          <a:p>
            <a:r>
              <a:rPr lang="en-GB" b="1" i="0" u="none" strike="noStrike" dirty="0">
                <a:solidFill>
                  <a:srgbClr val="1F80E8"/>
                </a:solidFill>
                <a:effectLst/>
                <a:latin typeface="Noto Sans"/>
                <a:hlinkClick r:id="rId2"/>
              </a:rPr>
              <a:t>Quantitative research</a:t>
            </a:r>
            <a:r>
              <a:rPr lang="en-GB" b="0" i="0" dirty="0">
                <a:solidFill>
                  <a:srgbClr val="0D405F"/>
                </a:solidFill>
                <a:effectLst/>
                <a:latin typeface="Noto Sans"/>
              </a:rPr>
              <a:t> deals with numbers and statistics, while </a:t>
            </a:r>
            <a:r>
              <a:rPr lang="en-GB" b="1" i="0" u="none" strike="noStrike" dirty="0">
                <a:solidFill>
                  <a:srgbClr val="1F80E8"/>
                </a:solidFill>
                <a:effectLst/>
                <a:latin typeface="Noto Sans"/>
                <a:hlinkClick r:id="rId3"/>
              </a:rPr>
              <a:t>qualitative research</a:t>
            </a:r>
            <a:r>
              <a:rPr lang="en-GB" b="0" i="0" dirty="0">
                <a:solidFill>
                  <a:srgbClr val="0D405F"/>
                </a:solidFill>
                <a:effectLst/>
                <a:latin typeface="Noto Sans"/>
              </a:rPr>
              <a:t> deals with words and meanings.</a:t>
            </a:r>
          </a:p>
          <a:p>
            <a:endParaRPr lang="en-GB" dirty="0">
              <a:solidFill>
                <a:srgbClr val="0D405F"/>
              </a:solidFill>
              <a:latin typeface="Noto Sans"/>
            </a:endParaRPr>
          </a:p>
          <a:p>
            <a:r>
              <a:rPr lang="en-GB" dirty="0"/>
              <a:t>Quantitative research deals with numbers and statistics, while qualitative research deals with words and meanings.</a:t>
            </a:r>
          </a:p>
          <a:p>
            <a:endParaRPr lang="en-GB" dirty="0"/>
          </a:p>
          <a:p>
            <a:r>
              <a:rPr lang="en-GB" dirty="0"/>
              <a:t>Quantitative methods allow you to test a hypothesis by systematically collecting and </a:t>
            </a:r>
            <a:r>
              <a:rPr lang="en-GB" dirty="0" err="1"/>
              <a:t>analyzing</a:t>
            </a:r>
            <a:r>
              <a:rPr lang="en-GB" dirty="0"/>
              <a:t> data, while qualitative methods allow you to explore ideas and experiences in depth.</a:t>
            </a:r>
          </a:p>
          <a:p>
            <a:r>
              <a:rPr lang="en-GB" dirty="0">
                <a:hlinkClick r:id="rId4"/>
              </a:rPr>
              <a:t>https://www.scribbr.co.uk/thesis-dissertation/methodology/</a:t>
            </a:r>
            <a:endParaRPr lang="en-GB" dirty="0"/>
          </a:p>
          <a:p>
            <a:endParaRPr lang="en-GB" dirty="0"/>
          </a:p>
        </p:txBody>
      </p:sp>
      <p:sp>
        <p:nvSpPr>
          <p:cNvPr id="4" name="Footer Placeholder 3">
            <a:extLst>
              <a:ext uri="{FF2B5EF4-FFF2-40B4-BE49-F238E27FC236}">
                <a16:creationId xmlns:a16="http://schemas.microsoft.com/office/drawing/2014/main" id="{5FB6F08F-FADD-4BB7-8F6D-BB8F8F507084}"/>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25702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What are primary methods of data collection?">
            <a:extLst>
              <a:ext uri="{FF2B5EF4-FFF2-40B4-BE49-F238E27FC236}">
                <a16:creationId xmlns:a16="http://schemas.microsoft.com/office/drawing/2014/main" id="{247ED790-FE71-44F9-AC1B-76E7BC3CE5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8" b="8861"/>
          <a:stretch/>
        </p:blipFill>
        <p:spPr bwMode="auto">
          <a:xfrm>
            <a:off x="7146766" y="530087"/>
            <a:ext cx="4826010" cy="5329739"/>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485E7E-51F7-4359-AE13-F8BD28A36CCC}"/>
              </a:ext>
            </a:extLst>
          </p:cNvPr>
          <p:cNvSpPr>
            <a:spLocks noGrp="1"/>
          </p:cNvSpPr>
          <p:nvPr>
            <p:ph type="title"/>
          </p:nvPr>
        </p:nvSpPr>
        <p:spPr>
          <a:xfrm>
            <a:off x="237852" y="153526"/>
            <a:ext cx="5779320" cy="844648"/>
          </a:xfrm>
        </p:spPr>
        <p:txBody>
          <a:bodyPr>
            <a:normAutofit fontScale="90000"/>
          </a:bodyPr>
          <a:lstStyle/>
          <a:p>
            <a:pPr algn="ctr"/>
            <a:r>
              <a:rPr lang="en-GB" sz="3100" b="1" dirty="0">
                <a:solidFill>
                  <a:srgbClr val="0070C0"/>
                </a:solidFill>
                <a:effectLst/>
              </a:rPr>
              <a:t>Primary Research: Definition</a:t>
            </a:r>
            <a:br>
              <a:rPr lang="en-GB" sz="2800" dirty="0">
                <a:effectLst/>
              </a:rPr>
            </a:br>
            <a:endParaRPr lang="en-GB" sz="2800" dirty="0"/>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3E8918-6A5D-4511-9083-AF2AF1E2FEF9}"/>
              </a:ext>
            </a:extLst>
          </p:cNvPr>
          <p:cNvSpPr>
            <a:spLocks noGrp="1"/>
          </p:cNvSpPr>
          <p:nvPr>
            <p:ph idx="1"/>
          </p:nvPr>
        </p:nvSpPr>
        <p:spPr>
          <a:xfrm>
            <a:off x="384313" y="998174"/>
            <a:ext cx="6771861" cy="5039239"/>
          </a:xfrm>
        </p:spPr>
        <p:txBody>
          <a:bodyPr anchor="ctr">
            <a:normAutofit fontScale="92500" lnSpcReduction="10000"/>
          </a:bodyPr>
          <a:lstStyle/>
          <a:p>
            <a:endParaRPr lang="en-GB" dirty="0">
              <a:effectLst/>
            </a:endParaRPr>
          </a:p>
          <a:p>
            <a:r>
              <a:rPr lang="en-GB" dirty="0">
                <a:effectLst/>
              </a:rPr>
              <a:t>Primary research is defined as a methodology used by researchers to collect data directly, rather than depending on data collected from previously done research. </a:t>
            </a:r>
          </a:p>
          <a:p>
            <a:endParaRPr lang="en-GB" dirty="0">
              <a:effectLst/>
            </a:endParaRPr>
          </a:p>
          <a:p>
            <a:r>
              <a:rPr lang="en-GB" dirty="0"/>
              <a:t>Primary Data → Raw data or primary data is a term for data collected at source. ...</a:t>
            </a:r>
          </a:p>
          <a:p>
            <a:endParaRPr lang="en-GB" dirty="0">
              <a:effectLst/>
            </a:endParaRPr>
          </a:p>
          <a:p>
            <a:r>
              <a:rPr lang="en-GB" dirty="0">
                <a:effectLst/>
              </a:rPr>
              <a:t>Technically, they “own” the data. Primary research is solely carried out to address a certain problem, which requires in-depth analysis</a:t>
            </a:r>
            <a:r>
              <a:rPr lang="en-GB" dirty="0"/>
              <a:t> (</a:t>
            </a:r>
            <a:r>
              <a:rPr lang="en-GB" dirty="0" err="1"/>
              <a:t>Hox</a:t>
            </a:r>
            <a:r>
              <a:rPr lang="en-GB" dirty="0"/>
              <a:t>, 2005).</a:t>
            </a:r>
          </a:p>
          <a:p>
            <a:endParaRPr lang="en-GB" dirty="0">
              <a:effectLst/>
            </a:endParaRPr>
          </a:p>
          <a:p>
            <a:endParaRPr lang="en-GB" sz="1800" dirty="0"/>
          </a:p>
          <a:p>
            <a:endParaRPr lang="en-GB" sz="1800" dirty="0"/>
          </a:p>
        </p:txBody>
      </p:sp>
      <p:sp>
        <p:nvSpPr>
          <p:cNvPr id="4" name="Footer Placeholder 3">
            <a:extLst>
              <a:ext uri="{FF2B5EF4-FFF2-40B4-BE49-F238E27FC236}">
                <a16:creationId xmlns:a16="http://schemas.microsoft.com/office/drawing/2014/main" id="{4CB520E5-1649-40E1-BF86-54DE53ACF605}"/>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4259856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53C5-CF8B-406B-BCC5-0FA082387C8E}"/>
              </a:ext>
            </a:extLst>
          </p:cNvPr>
          <p:cNvSpPr>
            <a:spLocks noGrp="1"/>
          </p:cNvSpPr>
          <p:nvPr>
            <p:ph type="title"/>
          </p:nvPr>
        </p:nvSpPr>
        <p:spPr>
          <a:xfrm>
            <a:off x="960100" y="978102"/>
            <a:ext cx="10588434" cy="1062644"/>
          </a:xfrm>
        </p:spPr>
        <p:txBody>
          <a:bodyPr anchor="b">
            <a:normAutofit/>
          </a:bodyPr>
          <a:lstStyle/>
          <a:p>
            <a:r>
              <a:rPr lang="en-GB" b="1" dirty="0">
                <a:solidFill>
                  <a:schemeClr val="accent6"/>
                </a:solidFill>
                <a:latin typeface="Tw Cen MT" panose="020B0602020104020603" pitchFamily="34" charset="0"/>
              </a:rPr>
              <a:t>What is mixed methods in research?</a:t>
            </a:r>
          </a:p>
        </p:txBody>
      </p:sp>
      <p:cxnSp>
        <p:nvCxnSpPr>
          <p:cNvPr id="71" name="Straight Connector 7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218" name="Picture 2" descr="Image result for mixed methods research">
            <a:extLst>
              <a:ext uri="{FF2B5EF4-FFF2-40B4-BE49-F238E27FC236}">
                <a16:creationId xmlns:a16="http://schemas.microsoft.com/office/drawing/2014/main" id="{CB97777C-D814-44AD-996F-997895CD4E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5926" y="2265037"/>
            <a:ext cx="2928114" cy="29281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EC315F3-8C99-4570-A456-391B6C31C905}"/>
              </a:ext>
            </a:extLst>
          </p:cNvPr>
          <p:cNvSpPr>
            <a:spLocks noGrp="1"/>
          </p:cNvSpPr>
          <p:nvPr>
            <p:ph idx="1"/>
          </p:nvPr>
        </p:nvSpPr>
        <p:spPr>
          <a:xfrm>
            <a:off x="3164040" y="2265037"/>
            <a:ext cx="8792034" cy="4360843"/>
          </a:xfrm>
        </p:spPr>
        <p:txBody>
          <a:bodyPr>
            <a:normAutofit/>
          </a:bodyPr>
          <a:lstStyle/>
          <a:p>
            <a:endParaRPr lang="en-GB" b="1" dirty="0">
              <a:latin typeface="Tw Cen MT" panose="020B0602020104020603" pitchFamily="34" charset="0"/>
            </a:endParaRPr>
          </a:p>
          <a:p>
            <a:r>
              <a:rPr lang="en-GB" b="1" dirty="0">
                <a:latin typeface="Tw Cen MT" panose="020B0602020104020603" pitchFamily="34" charset="0"/>
              </a:rPr>
              <a:t>It simply refers to answering </a:t>
            </a:r>
            <a:r>
              <a:rPr lang="en-GB" b="1" u="sng" dirty="0">
                <a:latin typeface="Tw Cen MT" panose="020B0602020104020603" pitchFamily="34" charset="0"/>
                <a:hlinkClick r:id="rId3"/>
              </a:rPr>
              <a:t>research questions</a:t>
            </a:r>
            <a:r>
              <a:rPr lang="en-GB" b="1" dirty="0">
                <a:latin typeface="Tw Cen MT" panose="020B0602020104020603" pitchFamily="34" charset="0"/>
              </a:rPr>
              <a:t> through a combination of qualitative and quantitative data. This might mean running both interviews and surveys as part of a research project or complementing diary study data with analytics looking at the usage of a particular feature </a:t>
            </a:r>
            <a:r>
              <a:rPr lang="en-GB" b="1" dirty="0"/>
              <a:t>(Lieber, 2009)</a:t>
            </a:r>
            <a:endParaRPr lang="en-GB" dirty="0"/>
          </a:p>
          <a:p>
            <a:endParaRPr lang="en-GB" b="1" dirty="0">
              <a:latin typeface="Tw Cen MT" panose="020B0602020104020603" pitchFamily="34" charset="0"/>
            </a:endParaRPr>
          </a:p>
          <a:p>
            <a:endParaRPr lang="en-GB" sz="2400" dirty="0"/>
          </a:p>
        </p:txBody>
      </p:sp>
      <p:sp>
        <p:nvSpPr>
          <p:cNvPr id="4" name="Footer Placeholder 3">
            <a:extLst>
              <a:ext uri="{FF2B5EF4-FFF2-40B4-BE49-F238E27FC236}">
                <a16:creationId xmlns:a16="http://schemas.microsoft.com/office/drawing/2014/main" id="{0677CA5A-BB88-4778-B2BD-0DDB6F090D6D}"/>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196005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B705B2-EDE4-4C44-9159-C7917381AE7B}"/>
              </a:ext>
            </a:extLst>
          </p:cNvPr>
          <p:cNvSpPr>
            <a:spLocks noGrp="1"/>
          </p:cNvSpPr>
          <p:nvPr>
            <p:ph type="title"/>
          </p:nvPr>
        </p:nvSpPr>
        <p:spPr>
          <a:xfrm>
            <a:off x="-1090076" y="235363"/>
            <a:ext cx="10641036" cy="686188"/>
          </a:xfrm>
        </p:spPr>
        <p:txBody>
          <a:bodyPr>
            <a:normAutofit fontScale="90000"/>
          </a:bodyPr>
          <a:lstStyle/>
          <a:p>
            <a:pPr algn="r"/>
            <a:r>
              <a:rPr lang="en-GB" b="1" dirty="0">
                <a:solidFill>
                  <a:schemeClr val="accent1"/>
                </a:solidFill>
              </a:rPr>
              <a:t>Mixed methods = Holistic understanding</a:t>
            </a:r>
            <a:br>
              <a:rPr lang="en-GB" b="1" dirty="0">
                <a:solidFill>
                  <a:schemeClr val="accent1"/>
                </a:solidFill>
              </a:rPr>
            </a:br>
            <a:endParaRPr lang="en-GB" dirty="0">
              <a:solidFill>
                <a:schemeClr val="accent1"/>
              </a:solidFill>
            </a:endParaRPr>
          </a:p>
        </p:txBody>
      </p:sp>
      <p:sp>
        <p:nvSpPr>
          <p:cNvPr id="3" name="Content Placeholder 2">
            <a:extLst>
              <a:ext uri="{FF2B5EF4-FFF2-40B4-BE49-F238E27FC236}">
                <a16:creationId xmlns:a16="http://schemas.microsoft.com/office/drawing/2014/main" id="{9C1751EE-F6EF-4373-8CFE-9AED3985EA7F}"/>
              </a:ext>
            </a:extLst>
          </p:cNvPr>
          <p:cNvSpPr>
            <a:spLocks noGrp="1"/>
          </p:cNvSpPr>
          <p:nvPr>
            <p:ph idx="1"/>
          </p:nvPr>
        </p:nvSpPr>
        <p:spPr>
          <a:xfrm>
            <a:off x="321564" y="-97490"/>
            <a:ext cx="9550960" cy="6537959"/>
          </a:xfrm>
        </p:spPr>
        <p:txBody>
          <a:bodyPr anchor="ctr">
            <a:noAutofit/>
          </a:bodyPr>
          <a:lstStyle/>
          <a:p>
            <a:endParaRPr lang="en-GB" sz="3200" dirty="0">
              <a:latin typeface="Tw Cen MT" panose="020B0602020104020603" pitchFamily="34" charset="0"/>
            </a:endParaRPr>
          </a:p>
          <a:p>
            <a:pPr marL="0" indent="0">
              <a:buNone/>
            </a:pPr>
            <a:endParaRPr lang="en-GB" sz="3200" dirty="0">
              <a:latin typeface="Tw Cen MT" panose="020B0602020104020603" pitchFamily="34" charset="0"/>
            </a:endParaRPr>
          </a:p>
          <a:p>
            <a:endParaRPr lang="en-GB" sz="3200" dirty="0">
              <a:latin typeface="Tw Cen MT" panose="020B0602020104020603" pitchFamily="34" charset="0"/>
            </a:endParaRPr>
          </a:p>
          <a:p>
            <a:r>
              <a:rPr lang="en-GB" sz="3200" dirty="0">
                <a:latin typeface="Tw Cen MT" panose="020B0602020104020603" pitchFamily="34" charset="0"/>
              </a:rPr>
              <a:t>It makes sense: using both qualitative and quantitative methods to answer a single research question will mean you’re able to build a more complete understanding of the topic you’re investigating. </a:t>
            </a:r>
          </a:p>
          <a:p>
            <a:r>
              <a:rPr lang="en-GB" sz="3200" dirty="0">
                <a:latin typeface="Tw Cen MT" panose="020B0602020104020603" pitchFamily="34" charset="0"/>
              </a:rPr>
              <a:t>Quantitative data will tell you </a:t>
            </a:r>
            <a:r>
              <a:rPr lang="en-GB" sz="3200" i="1" dirty="0">
                <a:latin typeface="Tw Cen MT" panose="020B0602020104020603" pitchFamily="34" charset="0"/>
              </a:rPr>
              <a:t>what</a:t>
            </a:r>
            <a:r>
              <a:rPr lang="en-GB" sz="3200" dirty="0">
                <a:latin typeface="Tw Cen MT" panose="020B0602020104020603" pitchFamily="34" charset="0"/>
              </a:rPr>
              <a:t> is happening and help you understand magnitude, while </a:t>
            </a:r>
            <a:r>
              <a:rPr lang="en-GB" sz="3200" u="sng" dirty="0">
                <a:latin typeface="Tw Cen MT" panose="020B0602020104020603" pitchFamily="34" charset="0"/>
                <a:hlinkClick r:id="rId2"/>
              </a:rPr>
              <a:t>qualitative data</a:t>
            </a:r>
            <a:r>
              <a:rPr lang="en-GB" sz="3200" dirty="0">
                <a:latin typeface="Tw Cen MT" panose="020B0602020104020603" pitchFamily="34" charset="0"/>
              </a:rPr>
              <a:t> can tell you why something is happening. </a:t>
            </a:r>
          </a:p>
          <a:p>
            <a:r>
              <a:rPr lang="en-GB" sz="3200" dirty="0">
                <a:latin typeface="Tw Cen MT" panose="020B0602020104020603" pitchFamily="34" charset="0"/>
              </a:rPr>
              <a:t>Each type of data has its shortcomings, and by using a mixed methods approach you’re able to generate a clearer overall picture </a:t>
            </a:r>
            <a:r>
              <a:rPr lang="en-GB" b="1" dirty="0"/>
              <a:t>(Lieber, 2009).</a:t>
            </a:r>
            <a:endParaRPr lang="en-GB" dirty="0"/>
          </a:p>
          <a:p>
            <a:pPr marL="0" indent="0">
              <a:buNone/>
            </a:pPr>
            <a:endParaRPr lang="en-GB" sz="3200" dirty="0">
              <a:latin typeface="Tw Cen MT" panose="020B0602020104020603" pitchFamily="34" charset="0"/>
            </a:endParaRPr>
          </a:p>
        </p:txBody>
      </p:sp>
      <p:cxnSp>
        <p:nvCxnSpPr>
          <p:cNvPr id="23" name="Straight Connector 2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6E137C3-0B46-41D2-9E0B-92923EDE067C}"/>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621253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F95E-FE85-468A-9765-FD33AA13D373}"/>
              </a:ext>
            </a:extLst>
          </p:cNvPr>
          <p:cNvSpPr>
            <a:spLocks noGrp="1"/>
          </p:cNvSpPr>
          <p:nvPr>
            <p:ph type="title"/>
          </p:nvPr>
        </p:nvSpPr>
        <p:spPr>
          <a:xfrm>
            <a:off x="838200" y="99267"/>
            <a:ext cx="10515600" cy="1325563"/>
          </a:xfrm>
        </p:spPr>
        <p:txBody>
          <a:bodyPr/>
          <a:lstStyle/>
          <a:p>
            <a:r>
              <a:rPr lang="en-GB" b="1" dirty="0">
                <a:solidFill>
                  <a:schemeClr val="accent6"/>
                </a:solidFill>
              </a:rPr>
              <a:t>What is mixed methods in research?</a:t>
            </a:r>
          </a:p>
        </p:txBody>
      </p:sp>
      <p:pic>
        <p:nvPicPr>
          <p:cNvPr id="8194" name="Picture 2" descr="Image result for what is quantitative research">
            <a:extLst>
              <a:ext uri="{FF2B5EF4-FFF2-40B4-BE49-F238E27FC236}">
                <a16:creationId xmlns:a16="http://schemas.microsoft.com/office/drawing/2014/main" id="{AAAF3472-1067-4A04-A597-E06EEBD269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018898"/>
            <a:ext cx="11741426" cy="58391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EFC975-CAFC-4289-BDB2-AD02AC03FC10}"/>
              </a:ext>
            </a:extLst>
          </p:cNvPr>
          <p:cNvSpPr/>
          <p:nvPr/>
        </p:nvSpPr>
        <p:spPr>
          <a:xfrm>
            <a:off x="8754351" y="6135757"/>
            <a:ext cx="259944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(Williamson et al., 2011)</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B9E382B2-3A82-408E-8F07-8CB1C6DF6FCC}"/>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2373283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43C9-9B6A-49F0-B5AA-1AF522D81EE3}"/>
              </a:ext>
            </a:extLst>
          </p:cNvPr>
          <p:cNvSpPr>
            <a:spLocks noGrp="1"/>
          </p:cNvSpPr>
          <p:nvPr>
            <p:ph type="title"/>
          </p:nvPr>
        </p:nvSpPr>
        <p:spPr>
          <a:xfrm>
            <a:off x="424070" y="132523"/>
            <a:ext cx="10929730" cy="927652"/>
          </a:xfrm>
        </p:spPr>
        <p:txBody>
          <a:bodyPr/>
          <a:lstStyle/>
          <a:p>
            <a:r>
              <a:rPr lang="en-GB" b="1" dirty="0">
                <a:solidFill>
                  <a:srgbClr val="0070C0"/>
                </a:solidFill>
              </a:rPr>
              <a:t>Bibliography </a:t>
            </a:r>
            <a:r>
              <a:rPr lang="en-GB" dirty="0"/>
              <a:t> </a:t>
            </a:r>
          </a:p>
        </p:txBody>
      </p:sp>
      <p:sp>
        <p:nvSpPr>
          <p:cNvPr id="3" name="Content Placeholder 2">
            <a:extLst>
              <a:ext uri="{FF2B5EF4-FFF2-40B4-BE49-F238E27FC236}">
                <a16:creationId xmlns:a16="http://schemas.microsoft.com/office/drawing/2014/main" id="{550C6903-4955-483D-B80D-2FC97599FA89}"/>
              </a:ext>
            </a:extLst>
          </p:cNvPr>
          <p:cNvSpPr>
            <a:spLocks noGrp="1"/>
          </p:cNvSpPr>
          <p:nvPr>
            <p:ph idx="1"/>
          </p:nvPr>
        </p:nvSpPr>
        <p:spPr>
          <a:xfrm>
            <a:off x="318052" y="1272209"/>
            <a:ext cx="11035748" cy="5220666"/>
          </a:xfrm>
        </p:spPr>
        <p:txBody>
          <a:bodyPr>
            <a:normAutofit fontScale="32500" lnSpcReduction="20000"/>
          </a:bodyPr>
          <a:lstStyle/>
          <a:p>
            <a:r>
              <a:rPr lang="en-GB" sz="5000" dirty="0"/>
              <a:t>Williamson, G.R., Bellman, L. and Webster, J., 2011. </a:t>
            </a:r>
            <a:r>
              <a:rPr lang="en-GB" sz="5000" i="1" dirty="0"/>
              <a:t>Action research in nursing and healthcare</a:t>
            </a:r>
            <a:r>
              <a:rPr lang="en-GB" sz="5000" dirty="0"/>
              <a:t>. Sage.</a:t>
            </a:r>
          </a:p>
          <a:p>
            <a:endParaRPr lang="en-GB" sz="5000" dirty="0"/>
          </a:p>
          <a:p>
            <a:r>
              <a:rPr lang="en-GB" sz="5000" dirty="0"/>
              <a:t>Meyer, J., 2000. Using qualitative methods in health related action research. </a:t>
            </a:r>
            <a:r>
              <a:rPr lang="en-GB" sz="5000" i="1" dirty="0" err="1"/>
              <a:t>Bmj</a:t>
            </a:r>
            <a:r>
              <a:rPr lang="en-GB" sz="5000" dirty="0"/>
              <a:t>, </a:t>
            </a:r>
            <a:r>
              <a:rPr lang="en-GB" sz="5000" i="1" dirty="0"/>
              <a:t>320</a:t>
            </a:r>
            <a:r>
              <a:rPr lang="en-GB" sz="5000" dirty="0"/>
              <a:t>(7228), pp.178-181.</a:t>
            </a:r>
          </a:p>
          <a:p>
            <a:endParaRPr lang="en-GB" sz="5000" dirty="0"/>
          </a:p>
          <a:p>
            <a:r>
              <a:rPr lang="en-GB" sz="5000" dirty="0"/>
              <a:t>Libguides.ithaca.edu. (2019). </a:t>
            </a:r>
            <a:r>
              <a:rPr lang="en-GB" sz="5000" i="1" dirty="0" err="1"/>
              <a:t>LibGuides</a:t>
            </a:r>
            <a:r>
              <a:rPr lang="en-GB" sz="5000" i="1" dirty="0"/>
              <a:t>: Research 101: Primary and Secondary Sources</a:t>
            </a:r>
            <a:r>
              <a:rPr lang="en-GB" sz="5000" dirty="0"/>
              <a:t>. [online] Available at: https://libguides.ithaca.edu/research101/primary [Accessed 12 Nov. 2019].</a:t>
            </a:r>
          </a:p>
          <a:p>
            <a:r>
              <a:rPr lang="en-GB" sz="5000" dirty="0" err="1"/>
              <a:t>Hox</a:t>
            </a:r>
            <a:r>
              <a:rPr lang="en-GB" sz="5000" dirty="0"/>
              <a:t>, J.J. and </a:t>
            </a:r>
            <a:r>
              <a:rPr lang="en-GB" sz="5000" dirty="0" err="1"/>
              <a:t>Boeije</a:t>
            </a:r>
            <a:r>
              <a:rPr lang="en-GB" sz="5000" dirty="0"/>
              <a:t>, H.R., 2005. Data collection, primary versus secondary.</a:t>
            </a:r>
          </a:p>
          <a:p>
            <a:r>
              <a:rPr lang="en-GB" sz="5000" dirty="0"/>
              <a:t>https://libguides.newcastle.edu.au/researchmethods</a:t>
            </a:r>
          </a:p>
          <a:p>
            <a:endParaRPr lang="en-GB" sz="5000" dirty="0"/>
          </a:p>
          <a:p>
            <a:r>
              <a:rPr lang="en-GB" sz="5000" dirty="0"/>
              <a:t>Bryman, A., 2006. Integrating quantitative and qualitative research: how is it done?. </a:t>
            </a:r>
            <a:r>
              <a:rPr lang="en-GB" sz="5000" i="1" dirty="0"/>
              <a:t>Qualitative research</a:t>
            </a:r>
            <a:r>
              <a:rPr lang="en-GB" sz="5000" dirty="0"/>
              <a:t>, </a:t>
            </a:r>
            <a:r>
              <a:rPr lang="en-GB" sz="5000" i="1" dirty="0"/>
              <a:t>6</a:t>
            </a:r>
            <a:r>
              <a:rPr lang="en-GB" sz="5000" dirty="0"/>
              <a:t>(1), pp.97-113.</a:t>
            </a:r>
          </a:p>
          <a:p>
            <a:endParaRPr lang="en-GB" sz="5000" dirty="0"/>
          </a:p>
          <a:p>
            <a:r>
              <a:rPr lang="en-GB" sz="5000" dirty="0" err="1"/>
              <a:t>McCusker</a:t>
            </a:r>
            <a:r>
              <a:rPr lang="en-GB" sz="5000" dirty="0"/>
              <a:t>, K. and </a:t>
            </a:r>
            <a:r>
              <a:rPr lang="en-GB" sz="5000" dirty="0" err="1"/>
              <a:t>Gunaydin</a:t>
            </a:r>
            <a:r>
              <a:rPr lang="en-GB" sz="5000" dirty="0"/>
              <a:t>, S., 2015. Research using qualitative, quantitative or mixed methods and choice based on the research. </a:t>
            </a:r>
            <a:r>
              <a:rPr lang="en-GB" sz="5000" i="1" dirty="0"/>
              <a:t>Perfusion</a:t>
            </a:r>
            <a:r>
              <a:rPr lang="en-GB" sz="5000" dirty="0"/>
              <a:t>, </a:t>
            </a:r>
            <a:r>
              <a:rPr lang="en-GB" sz="5000" i="1" dirty="0"/>
              <a:t>30</a:t>
            </a:r>
            <a:r>
              <a:rPr lang="en-GB" sz="5000" dirty="0"/>
              <a:t>(7), pp.537-542.</a:t>
            </a:r>
          </a:p>
          <a:p>
            <a:endParaRPr lang="en-GB" sz="5000" dirty="0"/>
          </a:p>
          <a:p>
            <a:r>
              <a:rPr lang="en-GB" sz="5000" dirty="0"/>
              <a:t>Lieber, E., 2009. Mixing qualitative and quantitative methods: Insights into design and analysis issues. </a:t>
            </a:r>
            <a:r>
              <a:rPr lang="en-GB" sz="5000" i="1" dirty="0"/>
              <a:t>Journal of Ethnographic &amp; Qualitative Research</a:t>
            </a:r>
            <a:r>
              <a:rPr lang="en-GB" sz="5000" dirty="0"/>
              <a:t>, </a:t>
            </a:r>
            <a:r>
              <a:rPr lang="en-GB" sz="5000" i="1" dirty="0"/>
              <a:t>3</a:t>
            </a:r>
            <a:r>
              <a:rPr lang="en-GB" sz="5000" dirty="0"/>
              <a:t>(4).</a:t>
            </a:r>
          </a:p>
          <a:p>
            <a:endParaRPr lang="en-GB" dirty="0"/>
          </a:p>
        </p:txBody>
      </p:sp>
      <p:sp>
        <p:nvSpPr>
          <p:cNvPr id="4" name="Footer Placeholder 3">
            <a:extLst>
              <a:ext uri="{FF2B5EF4-FFF2-40B4-BE49-F238E27FC236}">
                <a16:creationId xmlns:a16="http://schemas.microsoft.com/office/drawing/2014/main" id="{469FE937-E94D-4EDF-AB77-C1AD41745117}"/>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347814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What are primary methods of data collection?">
            <a:extLst>
              <a:ext uri="{FF2B5EF4-FFF2-40B4-BE49-F238E27FC236}">
                <a16:creationId xmlns:a16="http://schemas.microsoft.com/office/drawing/2014/main" id="{351299DF-D6A7-479A-9108-D323A564F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6" y="75830"/>
            <a:ext cx="11479237" cy="67821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37B0D1E-85A9-4FBC-BA25-5197B79E585C}"/>
              </a:ext>
            </a:extLst>
          </p:cNvPr>
          <p:cNvSpPr/>
          <p:nvPr/>
        </p:nvSpPr>
        <p:spPr>
          <a:xfrm>
            <a:off x="6886451" y="6239325"/>
            <a:ext cx="300434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Open Sans"/>
                <a:ea typeface="+mn-ea"/>
                <a:cs typeface="+mn-cs"/>
              </a:rPr>
              <a:t>(Libguides.ithaca.edu, 2019)</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4A845F41-4F6B-458C-8E9B-624803BC5E49}"/>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20353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FA4F5D-2848-48EA-930A-850890550071}"/>
              </a:ext>
            </a:extLst>
          </p:cNvPr>
          <p:cNvSpPr>
            <a:spLocks noGrp="1"/>
          </p:cNvSpPr>
          <p:nvPr>
            <p:ph type="title"/>
          </p:nvPr>
        </p:nvSpPr>
        <p:spPr>
          <a:xfrm>
            <a:off x="640079" y="2023236"/>
            <a:ext cx="3659777" cy="2820908"/>
          </a:xfrm>
        </p:spPr>
        <p:txBody>
          <a:bodyPr>
            <a:normAutofit/>
          </a:bodyPr>
          <a:lstStyle/>
          <a:p>
            <a:r>
              <a:rPr lang="en-GB" sz="4000">
                <a:solidFill>
                  <a:srgbClr val="FFFFFF"/>
                </a:solidFill>
              </a:rPr>
              <a:t>Forms of research</a:t>
            </a:r>
          </a:p>
        </p:txBody>
      </p:sp>
      <p:graphicFrame>
        <p:nvGraphicFramePr>
          <p:cNvPr id="14" name="Content Placeholder 2">
            <a:extLst>
              <a:ext uri="{FF2B5EF4-FFF2-40B4-BE49-F238E27FC236}">
                <a16:creationId xmlns:a16="http://schemas.microsoft.com/office/drawing/2014/main" id="{FF180477-B46C-4CFD-B34F-2C91060461E0}"/>
              </a:ext>
            </a:extLst>
          </p:cNvPr>
          <p:cNvGraphicFramePr>
            <a:graphicFrameLocks noGrp="1"/>
          </p:cNvGraphicFramePr>
          <p:nvPr>
            <p:ph idx="1"/>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C346EA5A-DA21-4761-A88A-9CE529BB5CF7}"/>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17574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3EAA-E49E-4462-8FDD-713E3B16D534}"/>
              </a:ext>
            </a:extLst>
          </p:cNvPr>
          <p:cNvSpPr>
            <a:spLocks noGrp="1"/>
          </p:cNvSpPr>
          <p:nvPr>
            <p:ph type="title"/>
          </p:nvPr>
        </p:nvSpPr>
        <p:spPr/>
        <p:txBody>
          <a:bodyPr/>
          <a:lstStyle/>
          <a:p>
            <a:r>
              <a:rPr lang="en-GB" dirty="0"/>
              <a:t>The Difference between...</a:t>
            </a:r>
          </a:p>
        </p:txBody>
      </p:sp>
      <p:sp>
        <p:nvSpPr>
          <p:cNvPr id="3" name="Content Placeholder 2">
            <a:extLst>
              <a:ext uri="{FF2B5EF4-FFF2-40B4-BE49-F238E27FC236}">
                <a16:creationId xmlns:a16="http://schemas.microsoft.com/office/drawing/2014/main" id="{F7B724AF-F1CB-4044-9C45-4B7575DD233B}"/>
              </a:ext>
            </a:extLst>
          </p:cNvPr>
          <p:cNvSpPr>
            <a:spLocks noGrp="1"/>
          </p:cNvSpPr>
          <p:nvPr>
            <p:ph idx="1"/>
          </p:nvPr>
        </p:nvSpPr>
        <p:spPr/>
        <p:txBody>
          <a:bodyPr/>
          <a:lstStyle/>
          <a:p>
            <a:pPr marL="0" indent="0">
              <a:buNone/>
            </a:pPr>
            <a:r>
              <a:rPr lang="en-GB" b="1" dirty="0"/>
              <a:t>Primary Research</a:t>
            </a:r>
          </a:p>
          <a:p>
            <a:r>
              <a:rPr lang="en-GB" dirty="0"/>
              <a:t>New and original - no one's done it before</a:t>
            </a:r>
          </a:p>
          <a:p>
            <a:r>
              <a:rPr lang="en-GB" dirty="0"/>
              <a:t>Usually has a specific purpose</a:t>
            </a:r>
          </a:p>
          <a:p>
            <a:endParaRPr lang="en-GB" dirty="0"/>
          </a:p>
          <a:p>
            <a:pPr marL="0" indent="0">
              <a:buNone/>
            </a:pPr>
            <a:r>
              <a:rPr lang="en-GB" b="1" dirty="0"/>
              <a:t>Secondary Research</a:t>
            </a:r>
          </a:p>
          <a:p>
            <a:r>
              <a:rPr lang="en-GB" dirty="0"/>
              <a:t>Research done by somebody else</a:t>
            </a:r>
          </a:p>
          <a:p>
            <a:r>
              <a:rPr lang="en-GB" dirty="0"/>
              <a:t>One resource won’t be enough to answer your EBP question!</a:t>
            </a:r>
          </a:p>
          <a:p>
            <a:endParaRPr lang="en-GB" dirty="0"/>
          </a:p>
        </p:txBody>
      </p:sp>
      <p:sp>
        <p:nvSpPr>
          <p:cNvPr id="4" name="Footer Placeholder 3">
            <a:extLst>
              <a:ext uri="{FF2B5EF4-FFF2-40B4-BE49-F238E27FC236}">
                <a16:creationId xmlns:a16="http://schemas.microsoft.com/office/drawing/2014/main" id="{FBF2A7EF-191E-4901-AA2A-5DD0CB598343}"/>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101339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EF7C-7419-4917-AF1E-359E46524C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9C38A2E-1A29-406D-B076-84A35F9DC06D}"/>
              </a:ext>
            </a:extLst>
          </p:cNvPr>
          <p:cNvSpPr>
            <a:spLocks noGrp="1"/>
          </p:cNvSpPr>
          <p:nvPr>
            <p:ph idx="1"/>
          </p:nvPr>
        </p:nvSpPr>
        <p:spPr/>
        <p:txBody>
          <a:bodyPr>
            <a:normAutofit fontScale="77500" lnSpcReduction="20000"/>
          </a:bodyPr>
          <a:lstStyle/>
          <a:p>
            <a:pPr algn="l"/>
            <a:r>
              <a:rPr lang="en-GB" b="1" i="0" dirty="0">
                <a:solidFill>
                  <a:srgbClr val="333333"/>
                </a:solidFill>
                <a:effectLst/>
                <a:latin typeface="Arial" panose="020B0604020202020204" pitchFamily="34" charset="0"/>
              </a:rPr>
              <a:t>Primary research – what is it?</a:t>
            </a:r>
            <a:endParaRPr lang="en-GB" b="0" i="0" dirty="0">
              <a:solidFill>
                <a:srgbClr val="333333"/>
              </a:solidFill>
              <a:effectLst/>
              <a:latin typeface="Arial" panose="020B0604020202020204" pitchFamily="34" charset="0"/>
            </a:endParaRPr>
          </a:p>
          <a:p>
            <a:pPr algn="l"/>
            <a:r>
              <a:rPr lang="en-GB" b="0" i="0" dirty="0">
                <a:solidFill>
                  <a:srgbClr val="333333"/>
                </a:solidFill>
                <a:effectLst/>
                <a:latin typeface="Arial" panose="020B0604020202020204" pitchFamily="34" charset="0"/>
              </a:rPr>
              <a:t>Primary research involves gathering data that has not been collected before. It can include interviews, surveys or any type of research that you go out and collect yourself. The primary research will in turn act as a primary source such as an original study, document, object or eyewitness account. You may need to conduct primary research if there is little data available on a subject or you want to compare results to existing research.</a:t>
            </a:r>
          </a:p>
          <a:p>
            <a:pPr algn="l"/>
            <a:r>
              <a:rPr lang="en-GB" b="0" i="0" dirty="0">
                <a:solidFill>
                  <a:srgbClr val="333333"/>
                </a:solidFill>
                <a:effectLst/>
                <a:latin typeface="Arial" panose="020B0604020202020204" pitchFamily="34" charset="0"/>
              </a:rPr>
              <a:t>This type of research differs from secondary research which involves collecting data that already exists. A discussion or evaluation on the findings of a primary source or an analytical report on the way an original piece of research was performed is a secondary source.</a:t>
            </a:r>
          </a:p>
          <a:p>
            <a:pPr algn="l"/>
            <a:r>
              <a:rPr lang="en-GB" b="0" i="0" dirty="0">
                <a:solidFill>
                  <a:srgbClr val="333333"/>
                </a:solidFill>
                <a:effectLst/>
                <a:latin typeface="Arial" panose="020B0604020202020204" pitchFamily="34" charset="0"/>
              </a:rPr>
              <a:t>Primary research can be useful not just in academic settings but in the workplace and in our personal lives. Primary and secondary research can be used together. For example if you want to support your primary evidence you may want to quote from an interview and use the opinions of other authors who have critiqued or evaluated the way a piece of research was done.</a:t>
            </a:r>
          </a:p>
          <a:p>
            <a:endParaRPr lang="en-GB" dirty="0"/>
          </a:p>
        </p:txBody>
      </p:sp>
      <p:sp>
        <p:nvSpPr>
          <p:cNvPr id="4" name="Footer Placeholder 3">
            <a:extLst>
              <a:ext uri="{FF2B5EF4-FFF2-40B4-BE49-F238E27FC236}">
                <a16:creationId xmlns:a16="http://schemas.microsoft.com/office/drawing/2014/main" id="{693FB2AF-2184-460C-8FCB-383739E68CB1}"/>
              </a:ext>
            </a:extLst>
          </p:cNvPr>
          <p:cNvSpPr>
            <a:spLocks noGrp="1"/>
          </p:cNvSpPr>
          <p:nvPr>
            <p:ph type="ftr" sz="quarter" idx="11"/>
          </p:nvPr>
        </p:nvSpPr>
        <p:spPr/>
        <p:txBody>
          <a:bodyPr/>
          <a:lstStyle/>
          <a:p>
            <a:r>
              <a:rPr lang="en-US"/>
              <a:t>Created by Tayo Alebiosu</a:t>
            </a:r>
            <a:endParaRPr lang="en-US" dirty="0"/>
          </a:p>
        </p:txBody>
      </p:sp>
    </p:spTree>
    <p:extLst>
      <p:ext uri="{BB962C8B-B14F-4D97-AF65-F5344CB8AC3E}">
        <p14:creationId xmlns:p14="http://schemas.microsoft.com/office/powerpoint/2010/main" val="9606478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3861</Words>
  <Application>Microsoft Office PowerPoint</Application>
  <PresentationFormat>Widescreen</PresentationFormat>
  <Paragraphs>392</Paragraphs>
  <Slides>53</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Arial</vt:lpstr>
      <vt:lpstr>Arial Black</vt:lpstr>
      <vt:lpstr>Calibri</vt:lpstr>
      <vt:lpstr>Calibri Light</vt:lpstr>
      <vt:lpstr>Candara</vt:lpstr>
      <vt:lpstr>Fira Sans</vt:lpstr>
      <vt:lpstr>Georgia</vt:lpstr>
      <vt:lpstr>Gill Sans</vt:lpstr>
      <vt:lpstr>Monotype Sorts</vt:lpstr>
      <vt:lpstr>Montserrat</vt:lpstr>
      <vt:lpstr>Noto Sans</vt:lpstr>
      <vt:lpstr>Nunito Sans</vt:lpstr>
      <vt:lpstr>Open Sans</vt:lpstr>
      <vt:lpstr>Tw Cen MT</vt:lpstr>
      <vt:lpstr>Wingdings</vt:lpstr>
      <vt:lpstr>1_Office Theme</vt:lpstr>
      <vt:lpstr>PowerPoint Presentation</vt:lpstr>
      <vt:lpstr>Aim</vt:lpstr>
      <vt:lpstr>Pair activity-20 minutes</vt:lpstr>
      <vt:lpstr>Learning outcomes</vt:lpstr>
      <vt:lpstr>Primary Research: Definition </vt:lpstr>
      <vt:lpstr>PowerPoint Presentation</vt:lpstr>
      <vt:lpstr>Forms of research</vt:lpstr>
      <vt:lpstr>The Difference between...</vt:lpstr>
      <vt:lpstr>PowerPoint Presentation</vt:lpstr>
      <vt:lpstr>PowerPoint Presentation</vt:lpstr>
      <vt:lpstr>Different Primary Research options…</vt:lpstr>
      <vt:lpstr>PowerPoint Presentation</vt:lpstr>
      <vt:lpstr>What is an example of primary research? </vt:lpstr>
      <vt:lpstr>Primary Research Methods &amp; Techniques</vt:lpstr>
      <vt:lpstr>PowerPoint Presentation</vt:lpstr>
      <vt:lpstr>Questionnaires</vt:lpstr>
      <vt:lpstr>Interviews</vt:lpstr>
      <vt:lpstr>What are qualitative, quantitative and mixed-method methodologies? </vt:lpstr>
      <vt:lpstr>Qualitative methodology</vt:lpstr>
      <vt:lpstr>PowerPoint Presentation</vt:lpstr>
      <vt:lpstr>Example of qualitative and quantitative research methods </vt:lpstr>
      <vt:lpstr>Quantitative methodology</vt:lpstr>
      <vt:lpstr>Introduction to quantitative and qualitative research</vt:lpstr>
      <vt:lpstr>Quantitative and Qualitative data</vt:lpstr>
      <vt:lpstr>PowerPoint Presentation</vt:lpstr>
      <vt:lpstr>PowerPoint Presentation</vt:lpstr>
      <vt:lpstr>PowerPoint Presentation</vt:lpstr>
      <vt:lpstr>Quantitative methods </vt:lpstr>
      <vt:lpstr>PowerPoint Presentation</vt:lpstr>
      <vt:lpstr>PowerPoint Presentation</vt:lpstr>
      <vt:lpstr>The Other Methods</vt:lpstr>
      <vt:lpstr>Secondary sources of information for a literature</vt:lpstr>
      <vt:lpstr>Methods of Survey Research</vt:lpstr>
      <vt:lpstr>Example of qualitative and quantitative research methods </vt:lpstr>
      <vt:lpstr>Secondary Research: Definition</vt:lpstr>
      <vt:lpstr>What are some examples of secondary research?</vt:lpstr>
      <vt:lpstr>PowerPoint Presentation</vt:lpstr>
      <vt:lpstr>Qualitative research</vt:lpstr>
      <vt:lpstr>PowerPoint Presentation</vt:lpstr>
      <vt:lpstr>Methodologies</vt:lpstr>
      <vt:lpstr>Qualitative methods</vt:lpstr>
      <vt:lpstr>PowerPoint Presentation</vt:lpstr>
      <vt:lpstr>Writing methodology example</vt:lpstr>
      <vt:lpstr>Method/ methodology </vt:lpstr>
      <vt:lpstr>Quantitative research</vt:lpstr>
      <vt:lpstr>Quantitative….</vt:lpstr>
      <vt:lpstr>PowerPoint Presentation</vt:lpstr>
      <vt:lpstr>Difference between primary and secondary research</vt:lpstr>
      <vt:lpstr>PowerPoint Presentation</vt:lpstr>
      <vt:lpstr>What is mixed methods in research?</vt:lpstr>
      <vt:lpstr>Mixed methods = Holistic understanding </vt:lpstr>
      <vt:lpstr>What is mixed methods in research?</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23</cp:revision>
  <dcterms:created xsi:type="dcterms:W3CDTF">2021-04-14T00:40:11Z</dcterms:created>
  <dcterms:modified xsi:type="dcterms:W3CDTF">2021-04-28T11:55:26Z</dcterms:modified>
</cp:coreProperties>
</file>