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49" r:id="rId2"/>
    <p:sldId id="384" r:id="rId3"/>
    <p:sldId id="261" r:id="rId4"/>
    <p:sldId id="269" r:id="rId5"/>
    <p:sldId id="385" r:id="rId6"/>
    <p:sldId id="271" r:id="rId7"/>
    <p:sldId id="272" r:id="rId8"/>
    <p:sldId id="273" r:id="rId9"/>
    <p:sldId id="386" r:id="rId10"/>
    <p:sldId id="388" r:id="rId11"/>
    <p:sldId id="389" r:id="rId12"/>
    <p:sldId id="387" r:id="rId13"/>
    <p:sldId id="280" r:id="rId14"/>
    <p:sldId id="262" r:id="rId15"/>
    <p:sldId id="263" r:id="rId16"/>
    <p:sldId id="264" r:id="rId17"/>
    <p:sldId id="270" r:id="rId18"/>
    <p:sldId id="257" r:id="rId19"/>
    <p:sldId id="283" r:id="rId20"/>
    <p:sldId id="259" r:id="rId21"/>
    <p:sldId id="284" r:id="rId22"/>
    <p:sldId id="265" r:id="rId23"/>
    <p:sldId id="266" r:id="rId24"/>
    <p:sldId id="281" r:id="rId25"/>
    <p:sldId id="268" r:id="rId26"/>
    <p:sldId id="289" r:id="rId27"/>
    <p:sldId id="287" r:id="rId28"/>
    <p:sldId id="288" r:id="rId29"/>
    <p:sldId id="277" r:id="rId30"/>
    <p:sldId id="274" r:id="rId31"/>
    <p:sldId id="267" r:id="rId32"/>
    <p:sldId id="275" r:id="rId33"/>
    <p:sldId id="276" r:id="rId34"/>
    <p:sldId id="290" r:id="rId35"/>
    <p:sldId id="348" r:id="rId36"/>
    <p:sldId id="260"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hyperlink" Target="https://youtu.be/bCuwX35MHyE" TargetMode="Externa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youtu.be/bCuwX35MHyE" TargetMode="External"/><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C7147-DD00-4F09-8CE5-5ED46EAB71C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D8F48D9-3B97-470D-97F5-011033ABDB1F}">
      <dgm:prSet/>
      <dgm:spPr/>
      <dgm:t>
        <a:bodyPr/>
        <a:lstStyle/>
        <a:p>
          <a:r>
            <a:rPr lang="en-GB" b="0" i="0" dirty="0"/>
            <a:t>To provide the high quality and most cost-efficient healthcare  possible. </a:t>
          </a:r>
          <a:endParaRPr lang="en-US" dirty="0"/>
        </a:p>
      </dgm:t>
    </dgm:pt>
    <dgm:pt modelId="{C5950AD2-CAAB-4A1B-A933-6ABDE9CB9269}" type="parTrans" cxnId="{3B68A59F-B5D7-4E45-9DD8-52D015A9FB19}">
      <dgm:prSet/>
      <dgm:spPr/>
      <dgm:t>
        <a:bodyPr/>
        <a:lstStyle/>
        <a:p>
          <a:endParaRPr lang="en-US"/>
        </a:p>
      </dgm:t>
    </dgm:pt>
    <dgm:pt modelId="{C5E75C5A-78DA-4316-A0AC-F8A192C47880}" type="sibTrans" cxnId="{3B68A59F-B5D7-4E45-9DD8-52D015A9FB19}">
      <dgm:prSet/>
      <dgm:spPr/>
      <dgm:t>
        <a:bodyPr/>
        <a:lstStyle/>
        <a:p>
          <a:endParaRPr lang="en-US"/>
        </a:p>
      </dgm:t>
    </dgm:pt>
    <dgm:pt modelId="{E6A73107-5253-409F-AF24-66B20E29C645}">
      <dgm:prSet/>
      <dgm:spPr/>
      <dgm:t>
        <a:bodyPr/>
        <a:lstStyle/>
        <a:p>
          <a:r>
            <a:rPr lang="en-GB" b="0" i="0" dirty="0"/>
            <a:t>To advance quality of care provided by healthcare  practitioners. </a:t>
          </a:r>
          <a:endParaRPr lang="en-US" dirty="0"/>
        </a:p>
      </dgm:t>
    </dgm:pt>
    <dgm:pt modelId="{39BFA7CE-1C47-4DE7-945A-5D37B7CCFE1F}" type="parTrans" cxnId="{90E1F656-1160-4414-8DD0-45BF48481802}">
      <dgm:prSet/>
      <dgm:spPr/>
      <dgm:t>
        <a:bodyPr/>
        <a:lstStyle/>
        <a:p>
          <a:endParaRPr lang="en-US"/>
        </a:p>
      </dgm:t>
    </dgm:pt>
    <dgm:pt modelId="{D6978688-1AAC-412C-B7BF-58CAF528B8AB}" type="sibTrans" cxnId="{90E1F656-1160-4414-8DD0-45BF48481802}">
      <dgm:prSet/>
      <dgm:spPr/>
      <dgm:t>
        <a:bodyPr/>
        <a:lstStyle/>
        <a:p>
          <a:endParaRPr lang="en-US"/>
        </a:p>
      </dgm:t>
    </dgm:pt>
    <dgm:pt modelId="{36A0C1DD-97A6-4544-BED8-3EC52AC80AEE}">
      <dgm:prSet/>
      <dgm:spPr/>
      <dgm:t>
        <a:bodyPr/>
        <a:lstStyle/>
        <a:p>
          <a:r>
            <a:rPr lang="en-GB" b="0" i="0"/>
            <a:t>To increase satisfaction among patients. </a:t>
          </a:r>
          <a:endParaRPr lang="en-US"/>
        </a:p>
      </dgm:t>
    </dgm:pt>
    <dgm:pt modelId="{E6C4BAE2-8ABA-47E9-B5AF-C48231FC40A5}" type="parTrans" cxnId="{B2B44351-0B80-4510-9568-61B4F449926D}">
      <dgm:prSet/>
      <dgm:spPr/>
      <dgm:t>
        <a:bodyPr/>
        <a:lstStyle/>
        <a:p>
          <a:endParaRPr lang="en-US"/>
        </a:p>
      </dgm:t>
    </dgm:pt>
    <dgm:pt modelId="{E787C7E2-F2A5-4CDF-907B-F304A8CCF645}" type="sibTrans" cxnId="{B2B44351-0B80-4510-9568-61B4F449926D}">
      <dgm:prSet/>
      <dgm:spPr/>
      <dgm:t>
        <a:bodyPr/>
        <a:lstStyle/>
        <a:p>
          <a:endParaRPr lang="en-US"/>
        </a:p>
      </dgm:t>
    </dgm:pt>
    <dgm:pt modelId="{C6E87B0A-6889-4136-AE5F-60C1CA6DD9F9}">
      <dgm:prSet/>
      <dgm:spPr/>
      <dgm:t>
        <a:bodyPr/>
        <a:lstStyle/>
        <a:p>
          <a:r>
            <a:rPr lang="en-GB" b="0" i="0" dirty="0"/>
            <a:t>To focus on healthcare practice away from habits and tradition to evidence and research. </a:t>
          </a:r>
          <a:endParaRPr lang="en-US" dirty="0"/>
        </a:p>
      </dgm:t>
    </dgm:pt>
    <dgm:pt modelId="{280F8745-6220-4671-9B69-8FED19392A2A}" type="parTrans" cxnId="{B0562A7F-47B5-42DA-99C9-388068D2C5EB}">
      <dgm:prSet/>
      <dgm:spPr/>
      <dgm:t>
        <a:bodyPr/>
        <a:lstStyle/>
        <a:p>
          <a:endParaRPr lang="en-US"/>
        </a:p>
      </dgm:t>
    </dgm:pt>
    <dgm:pt modelId="{B82514F7-C23E-4893-BCCE-99DFAFFE3BD6}" type="sibTrans" cxnId="{B0562A7F-47B5-42DA-99C9-388068D2C5EB}">
      <dgm:prSet/>
      <dgm:spPr/>
      <dgm:t>
        <a:bodyPr/>
        <a:lstStyle/>
        <a:p>
          <a:endParaRPr lang="en-US"/>
        </a:p>
      </dgm:t>
    </dgm:pt>
    <dgm:pt modelId="{020D86CD-A210-437D-B96F-8EF5F24A56DF}">
      <dgm:prSet/>
      <dgm:spPr/>
      <dgm:t>
        <a:bodyPr/>
        <a:lstStyle/>
        <a:p>
          <a:r>
            <a:rPr lang="en-GB" b="0" i="0"/>
            <a:t>It results in better patient outcomes. </a:t>
          </a:r>
          <a:endParaRPr lang="en-US"/>
        </a:p>
      </dgm:t>
    </dgm:pt>
    <dgm:pt modelId="{040B0BC2-C6A4-4D13-9AAA-C496D4D176CF}" type="parTrans" cxnId="{1828529D-7C05-4EB2-B668-879B0EAFF61C}">
      <dgm:prSet/>
      <dgm:spPr/>
      <dgm:t>
        <a:bodyPr/>
        <a:lstStyle/>
        <a:p>
          <a:endParaRPr lang="en-US"/>
        </a:p>
      </dgm:t>
    </dgm:pt>
    <dgm:pt modelId="{7187F422-3590-4B61-BEC7-FA30C8FED53E}" type="sibTrans" cxnId="{1828529D-7C05-4EB2-B668-879B0EAFF61C}">
      <dgm:prSet/>
      <dgm:spPr/>
      <dgm:t>
        <a:bodyPr/>
        <a:lstStyle/>
        <a:p>
          <a:endParaRPr lang="en-US"/>
        </a:p>
      </dgm:t>
    </dgm:pt>
    <dgm:pt modelId="{0395CBCE-C5DE-42F3-AE51-F71814861035}">
      <dgm:prSet/>
      <dgm:spPr/>
      <dgm:t>
        <a:bodyPr/>
        <a:lstStyle/>
        <a:p>
          <a:r>
            <a:rPr lang="en-GB" b="0" i="0" dirty="0"/>
            <a:t>It contributes to the science of healthcare practice. </a:t>
          </a:r>
          <a:endParaRPr lang="en-US" dirty="0"/>
        </a:p>
      </dgm:t>
    </dgm:pt>
    <dgm:pt modelId="{7306BB5F-E48E-48A6-BBC6-992DA34DFA81}" type="parTrans" cxnId="{27D60DFD-EB59-4427-AAAC-540438FEA006}">
      <dgm:prSet/>
      <dgm:spPr/>
      <dgm:t>
        <a:bodyPr/>
        <a:lstStyle/>
        <a:p>
          <a:endParaRPr lang="en-US"/>
        </a:p>
      </dgm:t>
    </dgm:pt>
    <dgm:pt modelId="{9A4F72AC-B82B-4BE9-8FF4-E3EB58336077}" type="sibTrans" cxnId="{27D60DFD-EB59-4427-AAAC-540438FEA006}">
      <dgm:prSet/>
      <dgm:spPr/>
      <dgm:t>
        <a:bodyPr/>
        <a:lstStyle/>
        <a:p>
          <a:endParaRPr lang="en-US"/>
        </a:p>
      </dgm:t>
    </dgm:pt>
    <dgm:pt modelId="{7AFADB77-B2FD-409D-8CBE-FD591E1ED3DB}">
      <dgm:prSet/>
      <dgm:spPr/>
      <dgm:t>
        <a:bodyPr/>
        <a:lstStyle/>
        <a:p>
          <a:r>
            <a:rPr lang="en-GB" b="0" i="0"/>
            <a:t>It keeps practices current and relevant. </a:t>
          </a:r>
          <a:endParaRPr lang="en-US"/>
        </a:p>
      </dgm:t>
    </dgm:pt>
    <dgm:pt modelId="{58EB0786-19B7-4EE2-A043-C859E08157AA}" type="parTrans" cxnId="{C3915583-2002-4312-86E7-980F4EFEE382}">
      <dgm:prSet/>
      <dgm:spPr/>
      <dgm:t>
        <a:bodyPr/>
        <a:lstStyle/>
        <a:p>
          <a:endParaRPr lang="en-US"/>
        </a:p>
      </dgm:t>
    </dgm:pt>
    <dgm:pt modelId="{95689DDF-8497-42AE-9793-FD5047CD5ABF}" type="sibTrans" cxnId="{C3915583-2002-4312-86E7-980F4EFEE382}">
      <dgm:prSet/>
      <dgm:spPr/>
      <dgm:t>
        <a:bodyPr/>
        <a:lstStyle/>
        <a:p>
          <a:endParaRPr lang="en-US"/>
        </a:p>
      </dgm:t>
    </dgm:pt>
    <dgm:pt modelId="{80C63CE7-D70A-495B-A821-E1A57B238997}">
      <dgm:prSet/>
      <dgm:spPr/>
      <dgm:t>
        <a:bodyPr/>
        <a:lstStyle/>
        <a:p>
          <a:r>
            <a:rPr lang="en-GB" b="0" i="0"/>
            <a:t>It increases confidence in decision-making. </a:t>
          </a:r>
          <a:endParaRPr lang="en-US"/>
        </a:p>
      </dgm:t>
    </dgm:pt>
    <dgm:pt modelId="{38267F54-ED1D-4AE6-9A15-E97620CB8B9E}" type="parTrans" cxnId="{40E2B3EE-5512-4B42-9682-76A609340C0B}">
      <dgm:prSet/>
      <dgm:spPr/>
      <dgm:t>
        <a:bodyPr/>
        <a:lstStyle/>
        <a:p>
          <a:endParaRPr lang="en-US"/>
        </a:p>
      </dgm:t>
    </dgm:pt>
    <dgm:pt modelId="{9CB67694-DF58-4174-89E5-0BC15FF6ECAC}" type="sibTrans" cxnId="{40E2B3EE-5512-4B42-9682-76A609340C0B}">
      <dgm:prSet/>
      <dgm:spPr/>
      <dgm:t>
        <a:bodyPr/>
        <a:lstStyle/>
        <a:p>
          <a:endParaRPr lang="en-US"/>
        </a:p>
      </dgm:t>
    </dgm:pt>
    <dgm:pt modelId="{92169FD1-B0AE-424E-B11B-ACFA88D510DA}" type="pres">
      <dgm:prSet presAssocID="{EE8C7147-DD00-4F09-8CE5-5ED46EAB71CE}" presName="diagram" presStyleCnt="0">
        <dgm:presLayoutVars>
          <dgm:dir/>
          <dgm:resizeHandles val="exact"/>
        </dgm:presLayoutVars>
      </dgm:prSet>
      <dgm:spPr/>
    </dgm:pt>
    <dgm:pt modelId="{42D36A6E-E3C5-46A4-A38F-4E88AC84D18B}" type="pres">
      <dgm:prSet presAssocID="{DD8F48D9-3B97-470D-97F5-011033ABDB1F}" presName="node" presStyleLbl="node1" presStyleIdx="0" presStyleCnt="8">
        <dgm:presLayoutVars>
          <dgm:bulletEnabled val="1"/>
        </dgm:presLayoutVars>
      </dgm:prSet>
      <dgm:spPr/>
    </dgm:pt>
    <dgm:pt modelId="{C240B7D8-F4FF-4603-BC0A-EF0D645B7FCA}" type="pres">
      <dgm:prSet presAssocID="{C5E75C5A-78DA-4316-A0AC-F8A192C47880}" presName="sibTrans" presStyleCnt="0"/>
      <dgm:spPr/>
    </dgm:pt>
    <dgm:pt modelId="{5147EC1D-5877-48AE-8085-8D8168C91534}" type="pres">
      <dgm:prSet presAssocID="{E6A73107-5253-409F-AF24-66B20E29C645}" presName="node" presStyleLbl="node1" presStyleIdx="1" presStyleCnt="8">
        <dgm:presLayoutVars>
          <dgm:bulletEnabled val="1"/>
        </dgm:presLayoutVars>
      </dgm:prSet>
      <dgm:spPr/>
    </dgm:pt>
    <dgm:pt modelId="{3FC5B113-7DFA-4BE0-95A0-DC929B981EEA}" type="pres">
      <dgm:prSet presAssocID="{D6978688-1AAC-412C-B7BF-58CAF528B8AB}" presName="sibTrans" presStyleCnt="0"/>
      <dgm:spPr/>
    </dgm:pt>
    <dgm:pt modelId="{C21E0E44-CB6A-437B-82E7-5AAF36C18453}" type="pres">
      <dgm:prSet presAssocID="{36A0C1DD-97A6-4544-BED8-3EC52AC80AEE}" presName="node" presStyleLbl="node1" presStyleIdx="2" presStyleCnt="8">
        <dgm:presLayoutVars>
          <dgm:bulletEnabled val="1"/>
        </dgm:presLayoutVars>
      </dgm:prSet>
      <dgm:spPr/>
    </dgm:pt>
    <dgm:pt modelId="{2FBE03D1-4365-4701-ACF7-4CDA233ED294}" type="pres">
      <dgm:prSet presAssocID="{E787C7E2-F2A5-4CDF-907B-F304A8CCF645}" presName="sibTrans" presStyleCnt="0"/>
      <dgm:spPr/>
    </dgm:pt>
    <dgm:pt modelId="{79C2F725-C98D-4178-A438-A1A7D35BD064}" type="pres">
      <dgm:prSet presAssocID="{C6E87B0A-6889-4136-AE5F-60C1CA6DD9F9}" presName="node" presStyleLbl="node1" presStyleIdx="3" presStyleCnt="8">
        <dgm:presLayoutVars>
          <dgm:bulletEnabled val="1"/>
        </dgm:presLayoutVars>
      </dgm:prSet>
      <dgm:spPr/>
    </dgm:pt>
    <dgm:pt modelId="{9C165100-C1FC-44D6-86BE-5E2966C01AB6}" type="pres">
      <dgm:prSet presAssocID="{B82514F7-C23E-4893-BCCE-99DFAFFE3BD6}" presName="sibTrans" presStyleCnt="0"/>
      <dgm:spPr/>
    </dgm:pt>
    <dgm:pt modelId="{AAF62F1D-77EF-41A3-8FC4-5BDF5CC3ED9E}" type="pres">
      <dgm:prSet presAssocID="{020D86CD-A210-437D-B96F-8EF5F24A56DF}" presName="node" presStyleLbl="node1" presStyleIdx="4" presStyleCnt="8">
        <dgm:presLayoutVars>
          <dgm:bulletEnabled val="1"/>
        </dgm:presLayoutVars>
      </dgm:prSet>
      <dgm:spPr/>
    </dgm:pt>
    <dgm:pt modelId="{BF482413-90DF-49EB-B53B-78E0C1104CAA}" type="pres">
      <dgm:prSet presAssocID="{7187F422-3590-4B61-BEC7-FA30C8FED53E}" presName="sibTrans" presStyleCnt="0"/>
      <dgm:spPr/>
    </dgm:pt>
    <dgm:pt modelId="{ACABCF8F-65A8-4BEA-B149-69068D8560D4}" type="pres">
      <dgm:prSet presAssocID="{0395CBCE-C5DE-42F3-AE51-F71814861035}" presName="node" presStyleLbl="node1" presStyleIdx="5" presStyleCnt="8">
        <dgm:presLayoutVars>
          <dgm:bulletEnabled val="1"/>
        </dgm:presLayoutVars>
      </dgm:prSet>
      <dgm:spPr/>
    </dgm:pt>
    <dgm:pt modelId="{622FE9D7-6AD2-48F1-A362-084ECABF0761}" type="pres">
      <dgm:prSet presAssocID="{9A4F72AC-B82B-4BE9-8FF4-E3EB58336077}" presName="sibTrans" presStyleCnt="0"/>
      <dgm:spPr/>
    </dgm:pt>
    <dgm:pt modelId="{A7E8F714-CF85-4447-9DC1-51D1984E67C7}" type="pres">
      <dgm:prSet presAssocID="{7AFADB77-B2FD-409D-8CBE-FD591E1ED3DB}" presName="node" presStyleLbl="node1" presStyleIdx="6" presStyleCnt="8">
        <dgm:presLayoutVars>
          <dgm:bulletEnabled val="1"/>
        </dgm:presLayoutVars>
      </dgm:prSet>
      <dgm:spPr/>
    </dgm:pt>
    <dgm:pt modelId="{CBD3827F-3E66-4922-A27A-7453F3F9513E}" type="pres">
      <dgm:prSet presAssocID="{95689DDF-8497-42AE-9793-FD5047CD5ABF}" presName="sibTrans" presStyleCnt="0"/>
      <dgm:spPr/>
    </dgm:pt>
    <dgm:pt modelId="{669B9B8F-2F09-40E2-9FAE-34502C1182A7}" type="pres">
      <dgm:prSet presAssocID="{80C63CE7-D70A-495B-A821-E1A57B238997}" presName="node" presStyleLbl="node1" presStyleIdx="7" presStyleCnt="8">
        <dgm:presLayoutVars>
          <dgm:bulletEnabled val="1"/>
        </dgm:presLayoutVars>
      </dgm:prSet>
      <dgm:spPr/>
    </dgm:pt>
  </dgm:ptLst>
  <dgm:cxnLst>
    <dgm:cxn modelId="{A1E32F12-4876-4D70-8C11-B9A8F1E954C5}" type="presOf" srcId="{020D86CD-A210-437D-B96F-8EF5F24A56DF}" destId="{AAF62F1D-77EF-41A3-8FC4-5BDF5CC3ED9E}" srcOrd="0" destOrd="0" presId="urn:microsoft.com/office/officeart/2005/8/layout/default"/>
    <dgm:cxn modelId="{47015B6C-F5D8-4D2F-BA6B-600AC64308BE}" type="presOf" srcId="{EE8C7147-DD00-4F09-8CE5-5ED46EAB71CE}" destId="{92169FD1-B0AE-424E-B11B-ACFA88D510DA}" srcOrd="0" destOrd="0" presId="urn:microsoft.com/office/officeart/2005/8/layout/default"/>
    <dgm:cxn modelId="{B2B44351-0B80-4510-9568-61B4F449926D}" srcId="{EE8C7147-DD00-4F09-8CE5-5ED46EAB71CE}" destId="{36A0C1DD-97A6-4544-BED8-3EC52AC80AEE}" srcOrd="2" destOrd="0" parTransId="{E6C4BAE2-8ABA-47E9-B5AF-C48231FC40A5}" sibTransId="{E787C7E2-F2A5-4CDF-907B-F304A8CCF645}"/>
    <dgm:cxn modelId="{90E1F656-1160-4414-8DD0-45BF48481802}" srcId="{EE8C7147-DD00-4F09-8CE5-5ED46EAB71CE}" destId="{E6A73107-5253-409F-AF24-66B20E29C645}" srcOrd="1" destOrd="0" parTransId="{39BFA7CE-1C47-4DE7-945A-5D37B7CCFE1F}" sibTransId="{D6978688-1AAC-412C-B7BF-58CAF528B8AB}"/>
    <dgm:cxn modelId="{80474458-45A2-46A4-A76C-283D6A201848}" type="presOf" srcId="{0395CBCE-C5DE-42F3-AE51-F71814861035}" destId="{ACABCF8F-65A8-4BEA-B149-69068D8560D4}" srcOrd="0" destOrd="0" presId="urn:microsoft.com/office/officeart/2005/8/layout/default"/>
    <dgm:cxn modelId="{16B2C87B-5356-478B-B7FB-A3F0097FF9E6}" type="presOf" srcId="{80C63CE7-D70A-495B-A821-E1A57B238997}" destId="{669B9B8F-2F09-40E2-9FAE-34502C1182A7}" srcOrd="0" destOrd="0" presId="urn:microsoft.com/office/officeart/2005/8/layout/default"/>
    <dgm:cxn modelId="{B0562A7F-47B5-42DA-99C9-388068D2C5EB}" srcId="{EE8C7147-DD00-4F09-8CE5-5ED46EAB71CE}" destId="{C6E87B0A-6889-4136-AE5F-60C1CA6DD9F9}" srcOrd="3" destOrd="0" parTransId="{280F8745-6220-4671-9B69-8FED19392A2A}" sibTransId="{B82514F7-C23E-4893-BCCE-99DFAFFE3BD6}"/>
    <dgm:cxn modelId="{1CBF0280-1ED1-464D-B993-88310105032C}" type="presOf" srcId="{DD8F48D9-3B97-470D-97F5-011033ABDB1F}" destId="{42D36A6E-E3C5-46A4-A38F-4E88AC84D18B}" srcOrd="0" destOrd="0" presId="urn:microsoft.com/office/officeart/2005/8/layout/default"/>
    <dgm:cxn modelId="{C3915583-2002-4312-86E7-980F4EFEE382}" srcId="{EE8C7147-DD00-4F09-8CE5-5ED46EAB71CE}" destId="{7AFADB77-B2FD-409D-8CBE-FD591E1ED3DB}" srcOrd="6" destOrd="0" parTransId="{58EB0786-19B7-4EE2-A043-C859E08157AA}" sibTransId="{95689DDF-8497-42AE-9793-FD5047CD5ABF}"/>
    <dgm:cxn modelId="{AF04AF8D-D9F1-455C-8730-9A9F28244C3B}" type="presOf" srcId="{C6E87B0A-6889-4136-AE5F-60C1CA6DD9F9}" destId="{79C2F725-C98D-4178-A438-A1A7D35BD064}" srcOrd="0" destOrd="0" presId="urn:microsoft.com/office/officeart/2005/8/layout/default"/>
    <dgm:cxn modelId="{1828529D-7C05-4EB2-B668-879B0EAFF61C}" srcId="{EE8C7147-DD00-4F09-8CE5-5ED46EAB71CE}" destId="{020D86CD-A210-437D-B96F-8EF5F24A56DF}" srcOrd="4" destOrd="0" parTransId="{040B0BC2-C6A4-4D13-9AAA-C496D4D176CF}" sibTransId="{7187F422-3590-4B61-BEC7-FA30C8FED53E}"/>
    <dgm:cxn modelId="{3B68A59F-B5D7-4E45-9DD8-52D015A9FB19}" srcId="{EE8C7147-DD00-4F09-8CE5-5ED46EAB71CE}" destId="{DD8F48D9-3B97-470D-97F5-011033ABDB1F}" srcOrd="0" destOrd="0" parTransId="{C5950AD2-CAAB-4A1B-A933-6ABDE9CB9269}" sibTransId="{C5E75C5A-78DA-4316-A0AC-F8A192C47880}"/>
    <dgm:cxn modelId="{0CB701A8-1DE1-4E0D-BC01-FA082E037921}" type="presOf" srcId="{E6A73107-5253-409F-AF24-66B20E29C645}" destId="{5147EC1D-5877-48AE-8085-8D8168C91534}" srcOrd="0" destOrd="0" presId="urn:microsoft.com/office/officeart/2005/8/layout/default"/>
    <dgm:cxn modelId="{8CA62AC4-3FAB-48CE-96DD-AA5B28BBB524}" type="presOf" srcId="{7AFADB77-B2FD-409D-8CBE-FD591E1ED3DB}" destId="{A7E8F714-CF85-4447-9DC1-51D1984E67C7}" srcOrd="0" destOrd="0" presId="urn:microsoft.com/office/officeart/2005/8/layout/default"/>
    <dgm:cxn modelId="{40E2B3EE-5512-4B42-9682-76A609340C0B}" srcId="{EE8C7147-DD00-4F09-8CE5-5ED46EAB71CE}" destId="{80C63CE7-D70A-495B-A821-E1A57B238997}" srcOrd="7" destOrd="0" parTransId="{38267F54-ED1D-4AE6-9A15-E97620CB8B9E}" sibTransId="{9CB67694-DF58-4174-89E5-0BC15FF6ECAC}"/>
    <dgm:cxn modelId="{000A3EF1-AD4E-4632-8158-8C312E6DA8FF}" type="presOf" srcId="{36A0C1DD-97A6-4544-BED8-3EC52AC80AEE}" destId="{C21E0E44-CB6A-437B-82E7-5AAF36C18453}" srcOrd="0" destOrd="0" presId="urn:microsoft.com/office/officeart/2005/8/layout/default"/>
    <dgm:cxn modelId="{27D60DFD-EB59-4427-AAAC-540438FEA006}" srcId="{EE8C7147-DD00-4F09-8CE5-5ED46EAB71CE}" destId="{0395CBCE-C5DE-42F3-AE51-F71814861035}" srcOrd="5" destOrd="0" parTransId="{7306BB5F-E48E-48A6-BBC6-992DA34DFA81}" sibTransId="{9A4F72AC-B82B-4BE9-8FF4-E3EB58336077}"/>
    <dgm:cxn modelId="{D7875759-760C-46C1-B996-6C1B65085120}" type="presParOf" srcId="{92169FD1-B0AE-424E-B11B-ACFA88D510DA}" destId="{42D36A6E-E3C5-46A4-A38F-4E88AC84D18B}" srcOrd="0" destOrd="0" presId="urn:microsoft.com/office/officeart/2005/8/layout/default"/>
    <dgm:cxn modelId="{3C6D2A94-3DFA-4C24-8E99-5C4EC6A61134}" type="presParOf" srcId="{92169FD1-B0AE-424E-B11B-ACFA88D510DA}" destId="{C240B7D8-F4FF-4603-BC0A-EF0D645B7FCA}" srcOrd="1" destOrd="0" presId="urn:microsoft.com/office/officeart/2005/8/layout/default"/>
    <dgm:cxn modelId="{39CDE0C7-5A30-4FCB-B41A-8259D08524D4}" type="presParOf" srcId="{92169FD1-B0AE-424E-B11B-ACFA88D510DA}" destId="{5147EC1D-5877-48AE-8085-8D8168C91534}" srcOrd="2" destOrd="0" presId="urn:microsoft.com/office/officeart/2005/8/layout/default"/>
    <dgm:cxn modelId="{D4B0A55F-3086-42F8-B458-173B3771338F}" type="presParOf" srcId="{92169FD1-B0AE-424E-B11B-ACFA88D510DA}" destId="{3FC5B113-7DFA-4BE0-95A0-DC929B981EEA}" srcOrd="3" destOrd="0" presId="urn:microsoft.com/office/officeart/2005/8/layout/default"/>
    <dgm:cxn modelId="{5FA36A6A-6E1D-4441-AF71-204A3BD4378A}" type="presParOf" srcId="{92169FD1-B0AE-424E-B11B-ACFA88D510DA}" destId="{C21E0E44-CB6A-437B-82E7-5AAF36C18453}" srcOrd="4" destOrd="0" presId="urn:microsoft.com/office/officeart/2005/8/layout/default"/>
    <dgm:cxn modelId="{F989AAC5-92D7-4654-AB72-69B6AB03C905}" type="presParOf" srcId="{92169FD1-B0AE-424E-B11B-ACFA88D510DA}" destId="{2FBE03D1-4365-4701-ACF7-4CDA233ED294}" srcOrd="5" destOrd="0" presId="urn:microsoft.com/office/officeart/2005/8/layout/default"/>
    <dgm:cxn modelId="{05917890-1B09-47BD-9FBB-128019A74FE3}" type="presParOf" srcId="{92169FD1-B0AE-424E-B11B-ACFA88D510DA}" destId="{79C2F725-C98D-4178-A438-A1A7D35BD064}" srcOrd="6" destOrd="0" presId="urn:microsoft.com/office/officeart/2005/8/layout/default"/>
    <dgm:cxn modelId="{E5708B12-AB06-4FA7-87E3-5EBD80C100BE}" type="presParOf" srcId="{92169FD1-B0AE-424E-B11B-ACFA88D510DA}" destId="{9C165100-C1FC-44D6-86BE-5E2966C01AB6}" srcOrd="7" destOrd="0" presId="urn:microsoft.com/office/officeart/2005/8/layout/default"/>
    <dgm:cxn modelId="{C437B68F-DCFC-47CE-B1E4-BBF7F28B21B8}" type="presParOf" srcId="{92169FD1-B0AE-424E-B11B-ACFA88D510DA}" destId="{AAF62F1D-77EF-41A3-8FC4-5BDF5CC3ED9E}" srcOrd="8" destOrd="0" presId="urn:microsoft.com/office/officeart/2005/8/layout/default"/>
    <dgm:cxn modelId="{03442A0F-C2F1-4C8F-881F-83FE8768F098}" type="presParOf" srcId="{92169FD1-B0AE-424E-B11B-ACFA88D510DA}" destId="{BF482413-90DF-49EB-B53B-78E0C1104CAA}" srcOrd="9" destOrd="0" presId="urn:microsoft.com/office/officeart/2005/8/layout/default"/>
    <dgm:cxn modelId="{01573A95-A04F-4982-BDA0-579516C23ACB}" type="presParOf" srcId="{92169FD1-B0AE-424E-B11B-ACFA88D510DA}" destId="{ACABCF8F-65A8-4BEA-B149-69068D8560D4}" srcOrd="10" destOrd="0" presId="urn:microsoft.com/office/officeart/2005/8/layout/default"/>
    <dgm:cxn modelId="{8631DDD4-9AFB-4AC9-91BD-ACEEE948DE4C}" type="presParOf" srcId="{92169FD1-B0AE-424E-B11B-ACFA88D510DA}" destId="{622FE9D7-6AD2-48F1-A362-084ECABF0761}" srcOrd="11" destOrd="0" presId="urn:microsoft.com/office/officeart/2005/8/layout/default"/>
    <dgm:cxn modelId="{D7323966-B510-457C-B23A-D87A0B974469}" type="presParOf" srcId="{92169FD1-B0AE-424E-B11B-ACFA88D510DA}" destId="{A7E8F714-CF85-4447-9DC1-51D1984E67C7}" srcOrd="12" destOrd="0" presId="urn:microsoft.com/office/officeart/2005/8/layout/default"/>
    <dgm:cxn modelId="{F1820B60-29E8-478D-83CB-15296297CEA2}" type="presParOf" srcId="{92169FD1-B0AE-424E-B11B-ACFA88D510DA}" destId="{CBD3827F-3E66-4922-A27A-7453F3F9513E}" srcOrd="13" destOrd="0" presId="urn:microsoft.com/office/officeart/2005/8/layout/default"/>
    <dgm:cxn modelId="{0E453E60-604B-47AC-9BA9-9F6BAE02917E}" type="presParOf" srcId="{92169FD1-B0AE-424E-B11B-ACFA88D510DA}" destId="{669B9B8F-2F09-40E2-9FAE-34502C1182A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16BBD-079B-4CB9-9509-FCF7EC0FD9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42050C-8762-46DC-8D32-0C3CD977D194}">
      <dgm:prSet/>
      <dgm:spPr/>
      <dgm:t>
        <a:bodyPr/>
        <a:lstStyle/>
        <a:p>
          <a:r>
            <a:rPr lang="en-GB" b="0" i="0" dirty="0"/>
            <a:t>Problem based and within the scope of the practitioners experience. </a:t>
          </a:r>
          <a:endParaRPr lang="en-US" dirty="0"/>
        </a:p>
      </dgm:t>
    </dgm:pt>
    <dgm:pt modelId="{A5D054BA-A53D-47D2-9049-96552781BB87}" type="parTrans" cxnId="{8A3C14A3-7D5B-4200-9644-AD4DB71604AF}">
      <dgm:prSet/>
      <dgm:spPr/>
      <dgm:t>
        <a:bodyPr/>
        <a:lstStyle/>
        <a:p>
          <a:endParaRPr lang="en-US"/>
        </a:p>
      </dgm:t>
    </dgm:pt>
    <dgm:pt modelId="{B97C63D4-A961-4B10-BF0C-BEF430F9D9F4}" type="sibTrans" cxnId="{8A3C14A3-7D5B-4200-9644-AD4DB71604AF}">
      <dgm:prSet/>
      <dgm:spPr/>
      <dgm:t>
        <a:bodyPr/>
        <a:lstStyle/>
        <a:p>
          <a:endParaRPr lang="en-US"/>
        </a:p>
      </dgm:t>
    </dgm:pt>
    <dgm:pt modelId="{136D9D18-1DED-4583-9B79-F6425B8B0DFD}">
      <dgm:prSet/>
      <dgm:spPr/>
      <dgm:t>
        <a:bodyPr/>
        <a:lstStyle/>
        <a:p>
          <a:r>
            <a:rPr lang="en-GB" b="0" i="0"/>
            <a:t>It brings together the best available evidence and current practice by combining research with knowledge and theory. So it narrows the research practice gap.</a:t>
          </a:r>
          <a:endParaRPr lang="en-US"/>
        </a:p>
      </dgm:t>
    </dgm:pt>
    <dgm:pt modelId="{A5945007-7252-47F0-9E57-33C3D94A8201}" type="parTrans" cxnId="{BA2A477F-753C-4FEB-923E-C057807B12A8}">
      <dgm:prSet/>
      <dgm:spPr/>
      <dgm:t>
        <a:bodyPr/>
        <a:lstStyle/>
        <a:p>
          <a:endParaRPr lang="en-US"/>
        </a:p>
      </dgm:t>
    </dgm:pt>
    <dgm:pt modelId="{418F8F5A-D05F-486A-AE48-1C0D265757CF}" type="sibTrans" cxnId="{BA2A477F-753C-4FEB-923E-C057807B12A8}">
      <dgm:prSet/>
      <dgm:spPr/>
      <dgm:t>
        <a:bodyPr/>
        <a:lstStyle/>
        <a:p>
          <a:endParaRPr lang="en-US"/>
        </a:p>
      </dgm:t>
    </dgm:pt>
    <dgm:pt modelId="{27DB9019-9EB8-499C-984E-26E34CA8589F}">
      <dgm:prSet/>
      <dgm:spPr/>
      <dgm:t>
        <a:bodyPr/>
        <a:lstStyle/>
        <a:p>
          <a:r>
            <a:rPr lang="en-GB" b="0" i="0"/>
            <a:t>It facilitates application of research into practice by including both primary and secondary research findings.</a:t>
          </a:r>
          <a:endParaRPr lang="en-US"/>
        </a:p>
      </dgm:t>
    </dgm:pt>
    <dgm:pt modelId="{6003A6BB-C101-4F87-8C6B-868CEE64EB26}" type="parTrans" cxnId="{2BB62CCC-15C9-4D68-AC38-4A28F31A4977}">
      <dgm:prSet/>
      <dgm:spPr/>
      <dgm:t>
        <a:bodyPr/>
        <a:lstStyle/>
        <a:p>
          <a:endParaRPr lang="en-US"/>
        </a:p>
      </dgm:t>
    </dgm:pt>
    <dgm:pt modelId="{1A40E401-8324-4BE7-9679-B4EBE1401B04}" type="sibTrans" cxnId="{2BB62CCC-15C9-4D68-AC38-4A28F31A4977}">
      <dgm:prSet/>
      <dgm:spPr/>
      <dgm:t>
        <a:bodyPr/>
        <a:lstStyle/>
        <a:p>
          <a:endParaRPr lang="en-US"/>
        </a:p>
      </dgm:t>
    </dgm:pt>
    <dgm:pt modelId="{4EB22C88-1FC8-44DB-8662-9F2D95A8892E}" type="pres">
      <dgm:prSet presAssocID="{99316BBD-079B-4CB9-9509-FCF7EC0FD97A}" presName="root" presStyleCnt="0">
        <dgm:presLayoutVars>
          <dgm:dir/>
          <dgm:resizeHandles val="exact"/>
        </dgm:presLayoutVars>
      </dgm:prSet>
      <dgm:spPr/>
    </dgm:pt>
    <dgm:pt modelId="{48DD81F4-8E23-4472-BDCE-CDF5A670AEFE}" type="pres">
      <dgm:prSet presAssocID="{CA42050C-8762-46DC-8D32-0C3CD977D194}" presName="compNode" presStyleCnt="0"/>
      <dgm:spPr/>
    </dgm:pt>
    <dgm:pt modelId="{484CDF9D-6716-4790-9D5B-ECFD715C3AE1}" type="pres">
      <dgm:prSet presAssocID="{CA42050C-8762-46DC-8D32-0C3CD977D194}" presName="bgRect" presStyleLbl="bgShp" presStyleIdx="0" presStyleCnt="3"/>
      <dgm:spPr/>
    </dgm:pt>
    <dgm:pt modelId="{E02B3282-ABBE-4A87-AA50-88D58F7F9625}" type="pres">
      <dgm:prSet presAssocID="{CA42050C-8762-46DC-8D32-0C3CD977D1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BC6A9AED-9137-49B6-9511-17CC3118371E}" type="pres">
      <dgm:prSet presAssocID="{CA42050C-8762-46DC-8D32-0C3CD977D194}" presName="spaceRect" presStyleCnt="0"/>
      <dgm:spPr/>
    </dgm:pt>
    <dgm:pt modelId="{3D696137-DAA1-42A9-98B9-4B302D431397}" type="pres">
      <dgm:prSet presAssocID="{CA42050C-8762-46DC-8D32-0C3CD977D194}" presName="parTx" presStyleLbl="revTx" presStyleIdx="0" presStyleCnt="3">
        <dgm:presLayoutVars>
          <dgm:chMax val="0"/>
          <dgm:chPref val="0"/>
        </dgm:presLayoutVars>
      </dgm:prSet>
      <dgm:spPr/>
    </dgm:pt>
    <dgm:pt modelId="{9C46946B-2DEC-46AE-8B32-5A5C749E9F2F}" type="pres">
      <dgm:prSet presAssocID="{B97C63D4-A961-4B10-BF0C-BEF430F9D9F4}" presName="sibTrans" presStyleCnt="0"/>
      <dgm:spPr/>
    </dgm:pt>
    <dgm:pt modelId="{8E096D1A-AF8A-46C2-A6C9-6F6F0CBDBF91}" type="pres">
      <dgm:prSet presAssocID="{136D9D18-1DED-4583-9B79-F6425B8B0DFD}" presName="compNode" presStyleCnt="0"/>
      <dgm:spPr/>
    </dgm:pt>
    <dgm:pt modelId="{A754AD55-1538-487A-AEA3-1DF46C8A4974}" type="pres">
      <dgm:prSet presAssocID="{136D9D18-1DED-4583-9B79-F6425B8B0DFD}" presName="bgRect" presStyleLbl="bgShp" presStyleIdx="1" presStyleCnt="3"/>
      <dgm:spPr/>
    </dgm:pt>
    <dgm:pt modelId="{BA2DD6E4-98DA-49B7-9854-D3542B3CFDE8}" type="pres">
      <dgm:prSet presAssocID="{136D9D18-1DED-4583-9B79-F6425B8B0D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CA335451-99D5-4032-A6A1-67B22C13CD51}" type="pres">
      <dgm:prSet presAssocID="{136D9D18-1DED-4583-9B79-F6425B8B0DFD}" presName="spaceRect" presStyleCnt="0"/>
      <dgm:spPr/>
    </dgm:pt>
    <dgm:pt modelId="{3379C644-BF29-4E6F-82D1-F259084FC8A2}" type="pres">
      <dgm:prSet presAssocID="{136D9D18-1DED-4583-9B79-F6425B8B0DFD}" presName="parTx" presStyleLbl="revTx" presStyleIdx="1" presStyleCnt="3">
        <dgm:presLayoutVars>
          <dgm:chMax val="0"/>
          <dgm:chPref val="0"/>
        </dgm:presLayoutVars>
      </dgm:prSet>
      <dgm:spPr/>
    </dgm:pt>
    <dgm:pt modelId="{35621900-9BE7-42AE-8302-C48E09C6BD1F}" type="pres">
      <dgm:prSet presAssocID="{418F8F5A-D05F-486A-AE48-1C0D265757CF}" presName="sibTrans" presStyleCnt="0"/>
      <dgm:spPr/>
    </dgm:pt>
    <dgm:pt modelId="{90792F0B-6CB6-419B-8B74-94A5D533B2FD}" type="pres">
      <dgm:prSet presAssocID="{27DB9019-9EB8-499C-984E-26E34CA8589F}" presName="compNode" presStyleCnt="0"/>
      <dgm:spPr/>
    </dgm:pt>
    <dgm:pt modelId="{D12D12FD-93E2-4FCD-8E11-EB47F91D449E}" type="pres">
      <dgm:prSet presAssocID="{27DB9019-9EB8-499C-984E-26E34CA8589F}" presName="bgRect" presStyleLbl="bgShp" presStyleIdx="2" presStyleCnt="3"/>
      <dgm:spPr/>
    </dgm:pt>
    <dgm:pt modelId="{528689EF-5976-4848-AAF0-6D5482E4B25D}" type="pres">
      <dgm:prSet presAssocID="{27DB9019-9EB8-499C-984E-26E34CA858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C0EBABE2-665D-4682-9C93-749FE0AB905C}" type="pres">
      <dgm:prSet presAssocID="{27DB9019-9EB8-499C-984E-26E34CA8589F}" presName="spaceRect" presStyleCnt="0"/>
      <dgm:spPr/>
    </dgm:pt>
    <dgm:pt modelId="{007E21AA-23ED-4517-A3C0-281A706B975D}" type="pres">
      <dgm:prSet presAssocID="{27DB9019-9EB8-499C-984E-26E34CA8589F}" presName="parTx" presStyleLbl="revTx" presStyleIdx="2" presStyleCnt="3">
        <dgm:presLayoutVars>
          <dgm:chMax val="0"/>
          <dgm:chPref val="0"/>
        </dgm:presLayoutVars>
      </dgm:prSet>
      <dgm:spPr/>
    </dgm:pt>
  </dgm:ptLst>
  <dgm:cxnLst>
    <dgm:cxn modelId="{BE858512-99B9-4577-B1D9-7BD70948AB98}" type="presOf" srcId="{99316BBD-079B-4CB9-9509-FCF7EC0FD97A}" destId="{4EB22C88-1FC8-44DB-8662-9F2D95A8892E}" srcOrd="0" destOrd="0" presId="urn:microsoft.com/office/officeart/2018/2/layout/IconVerticalSolidList"/>
    <dgm:cxn modelId="{6900354A-C133-4023-9460-87F5C481CEBC}" type="presOf" srcId="{CA42050C-8762-46DC-8D32-0C3CD977D194}" destId="{3D696137-DAA1-42A9-98B9-4B302D431397}" srcOrd="0" destOrd="0" presId="urn:microsoft.com/office/officeart/2018/2/layout/IconVerticalSolidList"/>
    <dgm:cxn modelId="{2B64E56A-3006-460E-A75F-953442135E9E}" type="presOf" srcId="{136D9D18-1DED-4583-9B79-F6425B8B0DFD}" destId="{3379C644-BF29-4E6F-82D1-F259084FC8A2}" srcOrd="0" destOrd="0" presId="urn:microsoft.com/office/officeart/2018/2/layout/IconVerticalSolidList"/>
    <dgm:cxn modelId="{BA2A477F-753C-4FEB-923E-C057807B12A8}" srcId="{99316BBD-079B-4CB9-9509-FCF7EC0FD97A}" destId="{136D9D18-1DED-4583-9B79-F6425B8B0DFD}" srcOrd="1" destOrd="0" parTransId="{A5945007-7252-47F0-9E57-33C3D94A8201}" sibTransId="{418F8F5A-D05F-486A-AE48-1C0D265757CF}"/>
    <dgm:cxn modelId="{6D02797F-FAAF-4492-A6CB-61CED466CFA5}" type="presOf" srcId="{27DB9019-9EB8-499C-984E-26E34CA8589F}" destId="{007E21AA-23ED-4517-A3C0-281A706B975D}" srcOrd="0" destOrd="0" presId="urn:microsoft.com/office/officeart/2018/2/layout/IconVerticalSolidList"/>
    <dgm:cxn modelId="{8A3C14A3-7D5B-4200-9644-AD4DB71604AF}" srcId="{99316BBD-079B-4CB9-9509-FCF7EC0FD97A}" destId="{CA42050C-8762-46DC-8D32-0C3CD977D194}" srcOrd="0" destOrd="0" parTransId="{A5D054BA-A53D-47D2-9049-96552781BB87}" sibTransId="{B97C63D4-A961-4B10-BF0C-BEF430F9D9F4}"/>
    <dgm:cxn modelId="{2BB62CCC-15C9-4D68-AC38-4A28F31A4977}" srcId="{99316BBD-079B-4CB9-9509-FCF7EC0FD97A}" destId="{27DB9019-9EB8-499C-984E-26E34CA8589F}" srcOrd="2" destOrd="0" parTransId="{6003A6BB-C101-4F87-8C6B-868CEE64EB26}" sibTransId="{1A40E401-8324-4BE7-9679-B4EBE1401B04}"/>
    <dgm:cxn modelId="{288675CE-BC92-4E32-8AF9-13122B232BEA}" type="presParOf" srcId="{4EB22C88-1FC8-44DB-8662-9F2D95A8892E}" destId="{48DD81F4-8E23-4472-BDCE-CDF5A670AEFE}" srcOrd="0" destOrd="0" presId="urn:microsoft.com/office/officeart/2018/2/layout/IconVerticalSolidList"/>
    <dgm:cxn modelId="{CDF66AFD-BA46-4DEC-97AC-47A9C697B9D3}" type="presParOf" srcId="{48DD81F4-8E23-4472-BDCE-CDF5A670AEFE}" destId="{484CDF9D-6716-4790-9D5B-ECFD715C3AE1}" srcOrd="0" destOrd="0" presId="urn:microsoft.com/office/officeart/2018/2/layout/IconVerticalSolidList"/>
    <dgm:cxn modelId="{868FB3E9-5CE5-48A6-B0E0-4890757CE9DE}" type="presParOf" srcId="{48DD81F4-8E23-4472-BDCE-CDF5A670AEFE}" destId="{E02B3282-ABBE-4A87-AA50-88D58F7F9625}" srcOrd="1" destOrd="0" presId="urn:microsoft.com/office/officeart/2018/2/layout/IconVerticalSolidList"/>
    <dgm:cxn modelId="{0B8387BD-77D4-431C-B3E7-5D4639111AC1}" type="presParOf" srcId="{48DD81F4-8E23-4472-BDCE-CDF5A670AEFE}" destId="{BC6A9AED-9137-49B6-9511-17CC3118371E}" srcOrd="2" destOrd="0" presId="urn:microsoft.com/office/officeart/2018/2/layout/IconVerticalSolidList"/>
    <dgm:cxn modelId="{7D154D35-32D9-44C9-B145-8820F5D68885}" type="presParOf" srcId="{48DD81F4-8E23-4472-BDCE-CDF5A670AEFE}" destId="{3D696137-DAA1-42A9-98B9-4B302D431397}" srcOrd="3" destOrd="0" presId="urn:microsoft.com/office/officeart/2018/2/layout/IconVerticalSolidList"/>
    <dgm:cxn modelId="{07DBC0D4-5ED7-4281-A476-1A9C8FF41CCC}" type="presParOf" srcId="{4EB22C88-1FC8-44DB-8662-9F2D95A8892E}" destId="{9C46946B-2DEC-46AE-8B32-5A5C749E9F2F}" srcOrd="1" destOrd="0" presId="urn:microsoft.com/office/officeart/2018/2/layout/IconVerticalSolidList"/>
    <dgm:cxn modelId="{A388029B-0AE7-4FD4-A4BA-27D544215C9E}" type="presParOf" srcId="{4EB22C88-1FC8-44DB-8662-9F2D95A8892E}" destId="{8E096D1A-AF8A-46C2-A6C9-6F6F0CBDBF91}" srcOrd="2" destOrd="0" presId="urn:microsoft.com/office/officeart/2018/2/layout/IconVerticalSolidList"/>
    <dgm:cxn modelId="{714F2AA2-D842-4D3E-9786-DE899444A864}" type="presParOf" srcId="{8E096D1A-AF8A-46C2-A6C9-6F6F0CBDBF91}" destId="{A754AD55-1538-487A-AEA3-1DF46C8A4974}" srcOrd="0" destOrd="0" presId="urn:microsoft.com/office/officeart/2018/2/layout/IconVerticalSolidList"/>
    <dgm:cxn modelId="{54D9AE3E-EC0C-452D-A673-C440F616A367}" type="presParOf" srcId="{8E096D1A-AF8A-46C2-A6C9-6F6F0CBDBF91}" destId="{BA2DD6E4-98DA-49B7-9854-D3542B3CFDE8}" srcOrd="1" destOrd="0" presId="urn:microsoft.com/office/officeart/2018/2/layout/IconVerticalSolidList"/>
    <dgm:cxn modelId="{70B18B14-61F8-4D6E-8494-57A90CC6C852}" type="presParOf" srcId="{8E096D1A-AF8A-46C2-A6C9-6F6F0CBDBF91}" destId="{CA335451-99D5-4032-A6A1-67B22C13CD51}" srcOrd="2" destOrd="0" presId="urn:microsoft.com/office/officeart/2018/2/layout/IconVerticalSolidList"/>
    <dgm:cxn modelId="{99C3989A-6121-44A8-9ABD-0DF0520E9696}" type="presParOf" srcId="{8E096D1A-AF8A-46C2-A6C9-6F6F0CBDBF91}" destId="{3379C644-BF29-4E6F-82D1-F259084FC8A2}" srcOrd="3" destOrd="0" presId="urn:microsoft.com/office/officeart/2018/2/layout/IconVerticalSolidList"/>
    <dgm:cxn modelId="{1A811DDF-3B84-446C-B0F0-4ADE97852455}" type="presParOf" srcId="{4EB22C88-1FC8-44DB-8662-9F2D95A8892E}" destId="{35621900-9BE7-42AE-8302-C48E09C6BD1F}" srcOrd="3" destOrd="0" presId="urn:microsoft.com/office/officeart/2018/2/layout/IconVerticalSolidList"/>
    <dgm:cxn modelId="{F6AF028C-1808-454C-B43A-A33933C99589}" type="presParOf" srcId="{4EB22C88-1FC8-44DB-8662-9F2D95A8892E}" destId="{90792F0B-6CB6-419B-8B74-94A5D533B2FD}" srcOrd="4" destOrd="0" presId="urn:microsoft.com/office/officeart/2018/2/layout/IconVerticalSolidList"/>
    <dgm:cxn modelId="{30B919F3-8420-4687-85ED-6C9807454823}" type="presParOf" srcId="{90792F0B-6CB6-419B-8B74-94A5D533B2FD}" destId="{D12D12FD-93E2-4FCD-8E11-EB47F91D449E}" srcOrd="0" destOrd="0" presId="urn:microsoft.com/office/officeart/2018/2/layout/IconVerticalSolidList"/>
    <dgm:cxn modelId="{98E6BB3A-E466-48B9-AB40-297200011349}" type="presParOf" srcId="{90792F0B-6CB6-419B-8B74-94A5D533B2FD}" destId="{528689EF-5976-4848-AAF0-6D5482E4B25D}" srcOrd="1" destOrd="0" presId="urn:microsoft.com/office/officeart/2018/2/layout/IconVerticalSolidList"/>
    <dgm:cxn modelId="{05F026D6-CE49-4ECD-81B1-81865322633E}" type="presParOf" srcId="{90792F0B-6CB6-419B-8B74-94A5D533B2FD}" destId="{C0EBABE2-665D-4682-9C93-749FE0AB905C}" srcOrd="2" destOrd="0" presId="urn:microsoft.com/office/officeart/2018/2/layout/IconVerticalSolidList"/>
    <dgm:cxn modelId="{2EDC1CF9-2C94-4744-8729-E1A90D68309E}" type="presParOf" srcId="{90792F0B-6CB6-419B-8B74-94A5D533B2FD}" destId="{007E21AA-23ED-4517-A3C0-281A706B97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783FCD-24EE-4148-8A7F-F6D931BE4AA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FAA14B-AEDF-4BA9-86D9-999C6BE2C627}">
      <dgm:prSet/>
      <dgm:spPr/>
      <dgm:t>
        <a:bodyPr/>
        <a:lstStyle/>
        <a:p>
          <a:r>
            <a:rPr lang="en-GB" dirty="0"/>
            <a:t>Individually, from the below video link:</a:t>
          </a:r>
          <a:endParaRPr lang="en-US" dirty="0"/>
        </a:p>
      </dgm:t>
    </dgm:pt>
    <dgm:pt modelId="{C9B30D0B-FB59-45D6-A8DE-298CAAF241B8}" type="parTrans" cxnId="{64D97E17-33BA-4D31-9A02-23615F78F5F6}">
      <dgm:prSet/>
      <dgm:spPr/>
      <dgm:t>
        <a:bodyPr/>
        <a:lstStyle/>
        <a:p>
          <a:endParaRPr lang="en-US"/>
        </a:p>
      </dgm:t>
    </dgm:pt>
    <dgm:pt modelId="{4E8619C1-0C8C-4578-A60A-A38865121408}" type="sibTrans" cxnId="{64D97E17-33BA-4D31-9A02-23615F78F5F6}">
      <dgm:prSet/>
      <dgm:spPr/>
      <dgm:t>
        <a:bodyPr/>
        <a:lstStyle/>
        <a:p>
          <a:endParaRPr lang="en-US"/>
        </a:p>
      </dgm:t>
    </dgm:pt>
    <dgm:pt modelId="{9C220A33-C03C-4D30-A395-B8614EB0CDB2}">
      <dgm:prSet/>
      <dgm:spPr/>
      <dgm:t>
        <a:bodyPr/>
        <a:lstStyle/>
        <a:p>
          <a:r>
            <a:rPr lang="en-GB" dirty="0"/>
            <a:t>Identify the difference between qualitative and quantitative research methodology </a:t>
          </a:r>
          <a:endParaRPr lang="en-US" dirty="0"/>
        </a:p>
      </dgm:t>
    </dgm:pt>
    <dgm:pt modelId="{2160BF02-A66E-452B-A197-5312A33C8861}" type="parTrans" cxnId="{5D39D92C-B151-432E-A519-CF8A0282C187}">
      <dgm:prSet/>
      <dgm:spPr/>
      <dgm:t>
        <a:bodyPr/>
        <a:lstStyle/>
        <a:p>
          <a:endParaRPr lang="en-US"/>
        </a:p>
      </dgm:t>
    </dgm:pt>
    <dgm:pt modelId="{38814AD9-B852-4970-B8D8-20B439223043}" type="sibTrans" cxnId="{5D39D92C-B151-432E-A519-CF8A0282C187}">
      <dgm:prSet/>
      <dgm:spPr/>
      <dgm:t>
        <a:bodyPr/>
        <a:lstStyle/>
        <a:p>
          <a:endParaRPr lang="en-US"/>
        </a:p>
      </dgm:t>
    </dgm:pt>
    <dgm:pt modelId="{8F8505F1-969D-4968-B00F-A30D854086F5}">
      <dgm:prSet/>
      <dgm:spPr/>
      <dgm:t>
        <a:bodyPr/>
        <a:lstStyle/>
        <a:p>
          <a:r>
            <a:rPr lang="en-GB" dirty="0">
              <a:hlinkClick xmlns:r="http://schemas.openxmlformats.org/officeDocument/2006/relationships" r:id="rId1"/>
            </a:rPr>
            <a:t>https://youtu.be/bCuwX35MHyE</a:t>
          </a:r>
          <a:endParaRPr lang="en-US" dirty="0"/>
        </a:p>
      </dgm:t>
    </dgm:pt>
    <dgm:pt modelId="{992C4992-CA80-4D0A-94C9-3E0DE3DA7C84}" type="parTrans" cxnId="{17624998-DD69-432F-A0B9-214F5FFB2F68}">
      <dgm:prSet/>
      <dgm:spPr/>
      <dgm:t>
        <a:bodyPr/>
        <a:lstStyle/>
        <a:p>
          <a:endParaRPr lang="en-US"/>
        </a:p>
      </dgm:t>
    </dgm:pt>
    <dgm:pt modelId="{BF6C84F0-7BFE-4FFF-8B0A-2850408FA533}" type="sibTrans" cxnId="{17624998-DD69-432F-A0B9-214F5FFB2F68}">
      <dgm:prSet/>
      <dgm:spPr/>
      <dgm:t>
        <a:bodyPr/>
        <a:lstStyle/>
        <a:p>
          <a:endParaRPr lang="en-US"/>
        </a:p>
      </dgm:t>
    </dgm:pt>
    <dgm:pt modelId="{D6A7FD26-33A9-407D-A847-FA5F1AD412B2}" type="pres">
      <dgm:prSet presAssocID="{D8783FCD-24EE-4148-8A7F-F6D931BE4AAB}" presName="root" presStyleCnt="0">
        <dgm:presLayoutVars>
          <dgm:dir/>
          <dgm:resizeHandles val="exact"/>
        </dgm:presLayoutVars>
      </dgm:prSet>
      <dgm:spPr/>
    </dgm:pt>
    <dgm:pt modelId="{EB345905-BAF2-4939-A8A8-4ED983C8651F}" type="pres">
      <dgm:prSet presAssocID="{C0FAA14B-AEDF-4BA9-86D9-999C6BE2C627}" presName="compNode" presStyleCnt="0"/>
      <dgm:spPr/>
    </dgm:pt>
    <dgm:pt modelId="{292C188E-2CDC-4420-BA2F-122ACFC7D74E}" type="pres">
      <dgm:prSet presAssocID="{C0FAA14B-AEDF-4BA9-86D9-999C6BE2C627}" presName="bgRect" presStyleLbl="bgShp" presStyleIdx="0" presStyleCnt="3"/>
      <dgm:spPr/>
    </dgm:pt>
    <dgm:pt modelId="{392844F4-7198-4B3C-8243-367B01A313CC}" type="pres">
      <dgm:prSet presAssocID="{C0FAA14B-AEDF-4BA9-86D9-999C6BE2C62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ink"/>
        </a:ext>
      </dgm:extLst>
    </dgm:pt>
    <dgm:pt modelId="{E91BA89E-18F3-4E55-B7C2-FBBEBA4877DD}" type="pres">
      <dgm:prSet presAssocID="{C0FAA14B-AEDF-4BA9-86D9-999C6BE2C627}" presName="spaceRect" presStyleCnt="0"/>
      <dgm:spPr/>
    </dgm:pt>
    <dgm:pt modelId="{6F32FFA0-49C2-4138-AB44-55556CE9F1A7}" type="pres">
      <dgm:prSet presAssocID="{C0FAA14B-AEDF-4BA9-86D9-999C6BE2C627}" presName="parTx" presStyleLbl="revTx" presStyleIdx="0" presStyleCnt="3">
        <dgm:presLayoutVars>
          <dgm:chMax val="0"/>
          <dgm:chPref val="0"/>
        </dgm:presLayoutVars>
      </dgm:prSet>
      <dgm:spPr/>
    </dgm:pt>
    <dgm:pt modelId="{30324274-AA2E-4B33-8882-A2FF35646B26}" type="pres">
      <dgm:prSet presAssocID="{4E8619C1-0C8C-4578-A60A-A38865121408}" presName="sibTrans" presStyleCnt="0"/>
      <dgm:spPr/>
    </dgm:pt>
    <dgm:pt modelId="{0A66B75D-C849-495E-B815-1EB569495E4C}" type="pres">
      <dgm:prSet presAssocID="{9C220A33-C03C-4D30-A395-B8614EB0CDB2}" presName="compNode" presStyleCnt="0"/>
      <dgm:spPr/>
    </dgm:pt>
    <dgm:pt modelId="{BE1C9C2D-A3E1-4489-BC37-23392387DDE4}" type="pres">
      <dgm:prSet presAssocID="{9C220A33-C03C-4D30-A395-B8614EB0CDB2}" presName="bgRect" presStyleLbl="bgShp" presStyleIdx="1" presStyleCnt="3"/>
      <dgm:spPr/>
    </dgm:pt>
    <dgm:pt modelId="{5FACAA5C-FC92-43C9-8716-DBC9820BBF1C}" type="pres">
      <dgm:prSet presAssocID="{9C220A33-C03C-4D30-A395-B8614EB0CDB2}"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312AC75C-ED39-42AE-8E09-6247B4B0DDED}" type="pres">
      <dgm:prSet presAssocID="{9C220A33-C03C-4D30-A395-B8614EB0CDB2}" presName="spaceRect" presStyleCnt="0"/>
      <dgm:spPr/>
    </dgm:pt>
    <dgm:pt modelId="{0097FD5D-BE35-4EA5-8847-A5E018048169}" type="pres">
      <dgm:prSet presAssocID="{9C220A33-C03C-4D30-A395-B8614EB0CDB2}" presName="parTx" presStyleLbl="revTx" presStyleIdx="1" presStyleCnt="3">
        <dgm:presLayoutVars>
          <dgm:chMax val="0"/>
          <dgm:chPref val="0"/>
        </dgm:presLayoutVars>
      </dgm:prSet>
      <dgm:spPr/>
    </dgm:pt>
    <dgm:pt modelId="{B2147ACA-B2B8-48F0-9E29-FE82D7B770C7}" type="pres">
      <dgm:prSet presAssocID="{38814AD9-B852-4970-B8D8-20B439223043}" presName="sibTrans" presStyleCnt="0"/>
      <dgm:spPr/>
    </dgm:pt>
    <dgm:pt modelId="{42920019-08C2-4900-8594-B319C027891D}" type="pres">
      <dgm:prSet presAssocID="{8F8505F1-969D-4968-B00F-A30D854086F5}" presName="compNode" presStyleCnt="0"/>
      <dgm:spPr/>
    </dgm:pt>
    <dgm:pt modelId="{46B73C23-D76A-4835-86E3-FE338C29D014}" type="pres">
      <dgm:prSet presAssocID="{8F8505F1-969D-4968-B00F-A30D854086F5}" presName="bgRect" presStyleLbl="bgShp" presStyleIdx="2" presStyleCnt="3"/>
      <dgm:spPr/>
    </dgm:pt>
    <dgm:pt modelId="{6374D3F2-763B-4584-8CBE-459E8C82DC8B}" type="pres">
      <dgm:prSet presAssocID="{8F8505F1-969D-4968-B00F-A30D854086F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arth Globe Americas"/>
        </a:ext>
      </dgm:extLst>
    </dgm:pt>
    <dgm:pt modelId="{1C18F7BF-A4F1-4ECE-9C20-9EC78C2A86BC}" type="pres">
      <dgm:prSet presAssocID="{8F8505F1-969D-4968-B00F-A30D854086F5}" presName="spaceRect" presStyleCnt="0"/>
      <dgm:spPr/>
    </dgm:pt>
    <dgm:pt modelId="{3B12EBBA-CF23-4058-B456-9E817EB510CD}" type="pres">
      <dgm:prSet presAssocID="{8F8505F1-969D-4968-B00F-A30D854086F5}" presName="parTx" presStyleLbl="revTx" presStyleIdx="2" presStyleCnt="3">
        <dgm:presLayoutVars>
          <dgm:chMax val="0"/>
          <dgm:chPref val="0"/>
        </dgm:presLayoutVars>
      </dgm:prSet>
      <dgm:spPr/>
    </dgm:pt>
  </dgm:ptLst>
  <dgm:cxnLst>
    <dgm:cxn modelId="{CB3F7C10-2D50-4547-92C2-3501D769D1BF}" type="presOf" srcId="{D8783FCD-24EE-4148-8A7F-F6D931BE4AAB}" destId="{D6A7FD26-33A9-407D-A847-FA5F1AD412B2}" srcOrd="0" destOrd="0" presId="urn:microsoft.com/office/officeart/2018/2/layout/IconVerticalSolidList"/>
    <dgm:cxn modelId="{68D81512-F1A3-43D5-97E6-5646070C8DBA}" type="presOf" srcId="{8F8505F1-969D-4968-B00F-A30D854086F5}" destId="{3B12EBBA-CF23-4058-B456-9E817EB510CD}" srcOrd="0" destOrd="0" presId="urn:microsoft.com/office/officeart/2018/2/layout/IconVerticalSolidList"/>
    <dgm:cxn modelId="{64D97E17-33BA-4D31-9A02-23615F78F5F6}" srcId="{D8783FCD-24EE-4148-8A7F-F6D931BE4AAB}" destId="{C0FAA14B-AEDF-4BA9-86D9-999C6BE2C627}" srcOrd="0" destOrd="0" parTransId="{C9B30D0B-FB59-45D6-A8DE-298CAAF241B8}" sibTransId="{4E8619C1-0C8C-4578-A60A-A38865121408}"/>
    <dgm:cxn modelId="{5D39D92C-B151-432E-A519-CF8A0282C187}" srcId="{D8783FCD-24EE-4148-8A7F-F6D931BE4AAB}" destId="{9C220A33-C03C-4D30-A395-B8614EB0CDB2}" srcOrd="1" destOrd="0" parTransId="{2160BF02-A66E-452B-A197-5312A33C8861}" sibTransId="{38814AD9-B852-4970-B8D8-20B439223043}"/>
    <dgm:cxn modelId="{E9E1CF42-6114-49C4-B2BF-17D61FC37B17}" type="presOf" srcId="{9C220A33-C03C-4D30-A395-B8614EB0CDB2}" destId="{0097FD5D-BE35-4EA5-8847-A5E018048169}" srcOrd="0" destOrd="0" presId="urn:microsoft.com/office/officeart/2018/2/layout/IconVerticalSolidList"/>
    <dgm:cxn modelId="{E36A8C4C-F78F-4D44-97C8-0BD09A6637B8}" type="presOf" srcId="{C0FAA14B-AEDF-4BA9-86D9-999C6BE2C627}" destId="{6F32FFA0-49C2-4138-AB44-55556CE9F1A7}" srcOrd="0" destOrd="0" presId="urn:microsoft.com/office/officeart/2018/2/layout/IconVerticalSolidList"/>
    <dgm:cxn modelId="{17624998-DD69-432F-A0B9-214F5FFB2F68}" srcId="{D8783FCD-24EE-4148-8A7F-F6D931BE4AAB}" destId="{8F8505F1-969D-4968-B00F-A30D854086F5}" srcOrd="2" destOrd="0" parTransId="{992C4992-CA80-4D0A-94C9-3E0DE3DA7C84}" sibTransId="{BF6C84F0-7BFE-4FFF-8B0A-2850408FA533}"/>
    <dgm:cxn modelId="{93F353F8-06B0-43A8-9755-6D3D4DC98A52}" type="presParOf" srcId="{D6A7FD26-33A9-407D-A847-FA5F1AD412B2}" destId="{EB345905-BAF2-4939-A8A8-4ED983C8651F}" srcOrd="0" destOrd="0" presId="urn:microsoft.com/office/officeart/2018/2/layout/IconVerticalSolidList"/>
    <dgm:cxn modelId="{63A676DC-8284-47A9-B028-26F34827837F}" type="presParOf" srcId="{EB345905-BAF2-4939-A8A8-4ED983C8651F}" destId="{292C188E-2CDC-4420-BA2F-122ACFC7D74E}" srcOrd="0" destOrd="0" presId="urn:microsoft.com/office/officeart/2018/2/layout/IconVerticalSolidList"/>
    <dgm:cxn modelId="{869A2AEE-41C3-43CA-9E07-5D985DD19FD5}" type="presParOf" srcId="{EB345905-BAF2-4939-A8A8-4ED983C8651F}" destId="{392844F4-7198-4B3C-8243-367B01A313CC}" srcOrd="1" destOrd="0" presId="urn:microsoft.com/office/officeart/2018/2/layout/IconVerticalSolidList"/>
    <dgm:cxn modelId="{57D4C5D1-3286-4D6B-959C-5FB450920F22}" type="presParOf" srcId="{EB345905-BAF2-4939-A8A8-4ED983C8651F}" destId="{E91BA89E-18F3-4E55-B7C2-FBBEBA4877DD}" srcOrd="2" destOrd="0" presId="urn:microsoft.com/office/officeart/2018/2/layout/IconVerticalSolidList"/>
    <dgm:cxn modelId="{5156D13E-9C97-4B23-8A13-4433FC02F4DF}" type="presParOf" srcId="{EB345905-BAF2-4939-A8A8-4ED983C8651F}" destId="{6F32FFA0-49C2-4138-AB44-55556CE9F1A7}" srcOrd="3" destOrd="0" presId="urn:microsoft.com/office/officeart/2018/2/layout/IconVerticalSolidList"/>
    <dgm:cxn modelId="{8EB60AE3-521A-4145-B177-91765D6548D5}" type="presParOf" srcId="{D6A7FD26-33A9-407D-A847-FA5F1AD412B2}" destId="{30324274-AA2E-4B33-8882-A2FF35646B26}" srcOrd="1" destOrd="0" presId="urn:microsoft.com/office/officeart/2018/2/layout/IconVerticalSolidList"/>
    <dgm:cxn modelId="{8EBBDE3A-0DAB-4F9E-A9F1-E34B4B954528}" type="presParOf" srcId="{D6A7FD26-33A9-407D-A847-FA5F1AD412B2}" destId="{0A66B75D-C849-495E-B815-1EB569495E4C}" srcOrd="2" destOrd="0" presId="urn:microsoft.com/office/officeart/2018/2/layout/IconVerticalSolidList"/>
    <dgm:cxn modelId="{EC62B4FB-FF87-40DF-BDF0-BA5FE2C83FA1}" type="presParOf" srcId="{0A66B75D-C849-495E-B815-1EB569495E4C}" destId="{BE1C9C2D-A3E1-4489-BC37-23392387DDE4}" srcOrd="0" destOrd="0" presId="urn:microsoft.com/office/officeart/2018/2/layout/IconVerticalSolidList"/>
    <dgm:cxn modelId="{FABDDDF0-37A8-44F7-BCB2-84D6E8E833AC}" type="presParOf" srcId="{0A66B75D-C849-495E-B815-1EB569495E4C}" destId="{5FACAA5C-FC92-43C9-8716-DBC9820BBF1C}" srcOrd="1" destOrd="0" presId="urn:microsoft.com/office/officeart/2018/2/layout/IconVerticalSolidList"/>
    <dgm:cxn modelId="{6FB12B97-8D26-4FFE-BD3C-7A987780C460}" type="presParOf" srcId="{0A66B75D-C849-495E-B815-1EB569495E4C}" destId="{312AC75C-ED39-42AE-8E09-6247B4B0DDED}" srcOrd="2" destOrd="0" presId="urn:microsoft.com/office/officeart/2018/2/layout/IconVerticalSolidList"/>
    <dgm:cxn modelId="{7F29B5D9-34D9-4264-8C9A-D119A33A6BFC}" type="presParOf" srcId="{0A66B75D-C849-495E-B815-1EB569495E4C}" destId="{0097FD5D-BE35-4EA5-8847-A5E018048169}" srcOrd="3" destOrd="0" presId="urn:microsoft.com/office/officeart/2018/2/layout/IconVerticalSolidList"/>
    <dgm:cxn modelId="{0F81F392-3A59-4946-843E-C2F4926B09F8}" type="presParOf" srcId="{D6A7FD26-33A9-407D-A847-FA5F1AD412B2}" destId="{B2147ACA-B2B8-48F0-9E29-FE82D7B770C7}" srcOrd="3" destOrd="0" presId="urn:microsoft.com/office/officeart/2018/2/layout/IconVerticalSolidList"/>
    <dgm:cxn modelId="{A381014A-1DEE-419A-93AF-94A48B766359}" type="presParOf" srcId="{D6A7FD26-33A9-407D-A847-FA5F1AD412B2}" destId="{42920019-08C2-4900-8594-B319C027891D}" srcOrd="4" destOrd="0" presId="urn:microsoft.com/office/officeart/2018/2/layout/IconVerticalSolidList"/>
    <dgm:cxn modelId="{BED5E36D-C5D3-4F08-B7DF-AB9F0B55C7D5}" type="presParOf" srcId="{42920019-08C2-4900-8594-B319C027891D}" destId="{46B73C23-D76A-4835-86E3-FE338C29D014}" srcOrd="0" destOrd="0" presId="urn:microsoft.com/office/officeart/2018/2/layout/IconVerticalSolidList"/>
    <dgm:cxn modelId="{D47A176E-3422-48DA-9127-B73FC66A24E3}" type="presParOf" srcId="{42920019-08C2-4900-8594-B319C027891D}" destId="{6374D3F2-763B-4584-8CBE-459E8C82DC8B}" srcOrd="1" destOrd="0" presId="urn:microsoft.com/office/officeart/2018/2/layout/IconVerticalSolidList"/>
    <dgm:cxn modelId="{C267A906-C73D-421F-8B0A-BAA603A4D035}" type="presParOf" srcId="{42920019-08C2-4900-8594-B319C027891D}" destId="{1C18F7BF-A4F1-4ECE-9C20-9EC78C2A86BC}" srcOrd="2" destOrd="0" presId="urn:microsoft.com/office/officeart/2018/2/layout/IconVerticalSolidList"/>
    <dgm:cxn modelId="{48381768-9AEE-4865-890E-CE457C3D14B4}" type="presParOf" srcId="{42920019-08C2-4900-8594-B319C027891D}" destId="{3B12EBBA-CF23-4058-B456-9E817EB510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6617F7-D1BE-46D9-9BE9-EAFF77A7ED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8FC6F3-E12A-47C3-B182-E2C9C0A078D1}">
      <dgm:prSet/>
      <dgm:spPr/>
      <dgm:t>
        <a:bodyPr/>
        <a:lstStyle/>
        <a:p>
          <a:r>
            <a:rPr lang="en-GB" b="0" i="0"/>
            <a:t>The patient brings to the encounter his or her own personal preferences and unique concerns, expectations, and values.</a:t>
          </a:r>
          <a:endParaRPr lang="en-US"/>
        </a:p>
      </dgm:t>
    </dgm:pt>
    <dgm:pt modelId="{6D62D99B-AB30-4C72-9174-C0A847EABBD2}" type="parTrans" cxnId="{D585BE61-D81F-4E3B-8373-62ACFD2909AB}">
      <dgm:prSet/>
      <dgm:spPr/>
      <dgm:t>
        <a:bodyPr/>
        <a:lstStyle/>
        <a:p>
          <a:endParaRPr lang="en-US"/>
        </a:p>
      </dgm:t>
    </dgm:pt>
    <dgm:pt modelId="{77AB0C07-B3AC-473B-8C1B-A17E4DA6F11E}" type="sibTrans" cxnId="{D585BE61-D81F-4E3B-8373-62ACFD2909AB}">
      <dgm:prSet/>
      <dgm:spPr/>
      <dgm:t>
        <a:bodyPr/>
        <a:lstStyle/>
        <a:p>
          <a:endParaRPr lang="en-US"/>
        </a:p>
      </dgm:t>
    </dgm:pt>
    <dgm:pt modelId="{45B253C8-3530-4F87-A0F3-DE8B2564F23D}">
      <dgm:prSet/>
      <dgm:spPr/>
      <dgm:t>
        <a:bodyPr/>
        <a:lstStyle/>
        <a:p>
          <a:r>
            <a:rPr lang="en-GB" b="0" i="0"/>
            <a:t>Health care that is evidence-based and conducted in a caring context leads to better clinical decisions and patient outcomes.</a:t>
          </a:r>
          <a:endParaRPr lang="en-US"/>
        </a:p>
      </dgm:t>
    </dgm:pt>
    <dgm:pt modelId="{7BF6A723-2913-40D4-A571-C506E984FD0F}" type="parTrans" cxnId="{2FBB671E-CC2D-4EAE-B713-4245C218271B}">
      <dgm:prSet/>
      <dgm:spPr/>
      <dgm:t>
        <a:bodyPr/>
        <a:lstStyle/>
        <a:p>
          <a:endParaRPr lang="en-US"/>
        </a:p>
      </dgm:t>
    </dgm:pt>
    <dgm:pt modelId="{9B700C77-99E9-4A6C-9148-B63CB11EDADA}" type="sibTrans" cxnId="{2FBB671E-CC2D-4EAE-B713-4245C218271B}">
      <dgm:prSet/>
      <dgm:spPr/>
      <dgm:t>
        <a:bodyPr/>
        <a:lstStyle/>
        <a:p>
          <a:endParaRPr lang="en-US"/>
        </a:p>
      </dgm:t>
    </dgm:pt>
    <dgm:pt modelId="{0A334F01-3D21-48A0-9AC9-3A695DBD3EAB}">
      <dgm:prSet/>
      <dgm:spPr/>
      <dgm:t>
        <a:bodyPr/>
        <a:lstStyle/>
        <a:p>
          <a:r>
            <a:rPr lang="en-GB" b="0" i="0"/>
            <a:t>Gaining knowledge and skills in the EBP process provides nurses and other clinicians the tools needed to take ownership of their practices and transform health care.</a:t>
          </a:r>
          <a:endParaRPr lang="en-US"/>
        </a:p>
      </dgm:t>
    </dgm:pt>
    <dgm:pt modelId="{4E290178-5513-444F-8B84-E32701904F37}" type="parTrans" cxnId="{C393C141-529E-423F-94EA-52E6182CE4AD}">
      <dgm:prSet/>
      <dgm:spPr/>
      <dgm:t>
        <a:bodyPr/>
        <a:lstStyle/>
        <a:p>
          <a:endParaRPr lang="en-US"/>
        </a:p>
      </dgm:t>
    </dgm:pt>
    <dgm:pt modelId="{CB3A97CA-7BDC-4FB2-8416-F0471EED0B50}" type="sibTrans" cxnId="{C393C141-529E-423F-94EA-52E6182CE4AD}">
      <dgm:prSet/>
      <dgm:spPr/>
      <dgm:t>
        <a:bodyPr/>
        <a:lstStyle/>
        <a:p>
          <a:endParaRPr lang="en-US"/>
        </a:p>
      </dgm:t>
    </dgm:pt>
    <dgm:pt modelId="{53406E78-9C86-4988-9DB8-808B31CDA474}" type="pres">
      <dgm:prSet presAssocID="{606617F7-D1BE-46D9-9BE9-EAFF77A7ED08}" presName="linear" presStyleCnt="0">
        <dgm:presLayoutVars>
          <dgm:animLvl val="lvl"/>
          <dgm:resizeHandles val="exact"/>
        </dgm:presLayoutVars>
      </dgm:prSet>
      <dgm:spPr/>
    </dgm:pt>
    <dgm:pt modelId="{70EBE755-2EDD-4042-856D-89FB92B877B4}" type="pres">
      <dgm:prSet presAssocID="{528FC6F3-E12A-47C3-B182-E2C9C0A078D1}" presName="parentText" presStyleLbl="node1" presStyleIdx="0" presStyleCnt="3">
        <dgm:presLayoutVars>
          <dgm:chMax val="0"/>
          <dgm:bulletEnabled val="1"/>
        </dgm:presLayoutVars>
      </dgm:prSet>
      <dgm:spPr/>
    </dgm:pt>
    <dgm:pt modelId="{069564A8-E216-42EF-ADCD-783719D8F343}" type="pres">
      <dgm:prSet presAssocID="{77AB0C07-B3AC-473B-8C1B-A17E4DA6F11E}" presName="spacer" presStyleCnt="0"/>
      <dgm:spPr/>
    </dgm:pt>
    <dgm:pt modelId="{37036D75-9419-4BDE-9C5E-9BD4622CD624}" type="pres">
      <dgm:prSet presAssocID="{45B253C8-3530-4F87-A0F3-DE8B2564F23D}" presName="parentText" presStyleLbl="node1" presStyleIdx="1" presStyleCnt="3">
        <dgm:presLayoutVars>
          <dgm:chMax val="0"/>
          <dgm:bulletEnabled val="1"/>
        </dgm:presLayoutVars>
      </dgm:prSet>
      <dgm:spPr/>
    </dgm:pt>
    <dgm:pt modelId="{8434E5C9-BC28-4A1C-A292-C7739CEECD99}" type="pres">
      <dgm:prSet presAssocID="{9B700C77-99E9-4A6C-9148-B63CB11EDADA}" presName="spacer" presStyleCnt="0"/>
      <dgm:spPr/>
    </dgm:pt>
    <dgm:pt modelId="{B26DD295-4A29-49BD-A991-E3B79D80A783}" type="pres">
      <dgm:prSet presAssocID="{0A334F01-3D21-48A0-9AC9-3A695DBD3EAB}" presName="parentText" presStyleLbl="node1" presStyleIdx="2" presStyleCnt="3">
        <dgm:presLayoutVars>
          <dgm:chMax val="0"/>
          <dgm:bulletEnabled val="1"/>
        </dgm:presLayoutVars>
      </dgm:prSet>
      <dgm:spPr/>
    </dgm:pt>
  </dgm:ptLst>
  <dgm:cxnLst>
    <dgm:cxn modelId="{8E009915-6DE4-4526-9395-33CF3498B029}" type="presOf" srcId="{606617F7-D1BE-46D9-9BE9-EAFF77A7ED08}" destId="{53406E78-9C86-4988-9DB8-808B31CDA474}" srcOrd="0" destOrd="0" presId="urn:microsoft.com/office/officeart/2005/8/layout/vList2"/>
    <dgm:cxn modelId="{2FBB671E-CC2D-4EAE-B713-4245C218271B}" srcId="{606617F7-D1BE-46D9-9BE9-EAFF77A7ED08}" destId="{45B253C8-3530-4F87-A0F3-DE8B2564F23D}" srcOrd="1" destOrd="0" parTransId="{7BF6A723-2913-40D4-A571-C506E984FD0F}" sibTransId="{9B700C77-99E9-4A6C-9148-B63CB11EDADA}"/>
    <dgm:cxn modelId="{A9F49C33-9F89-4C32-AFC3-B0A807636DCC}" type="presOf" srcId="{45B253C8-3530-4F87-A0F3-DE8B2564F23D}" destId="{37036D75-9419-4BDE-9C5E-9BD4622CD624}" srcOrd="0" destOrd="0" presId="urn:microsoft.com/office/officeart/2005/8/layout/vList2"/>
    <dgm:cxn modelId="{D585BE61-D81F-4E3B-8373-62ACFD2909AB}" srcId="{606617F7-D1BE-46D9-9BE9-EAFF77A7ED08}" destId="{528FC6F3-E12A-47C3-B182-E2C9C0A078D1}" srcOrd="0" destOrd="0" parTransId="{6D62D99B-AB30-4C72-9174-C0A847EABBD2}" sibTransId="{77AB0C07-B3AC-473B-8C1B-A17E4DA6F11E}"/>
    <dgm:cxn modelId="{C393C141-529E-423F-94EA-52E6182CE4AD}" srcId="{606617F7-D1BE-46D9-9BE9-EAFF77A7ED08}" destId="{0A334F01-3D21-48A0-9AC9-3A695DBD3EAB}" srcOrd="2" destOrd="0" parTransId="{4E290178-5513-444F-8B84-E32701904F37}" sibTransId="{CB3A97CA-7BDC-4FB2-8416-F0471EED0B50}"/>
    <dgm:cxn modelId="{7D1F9E8C-80E7-4583-9547-B2134145DBB9}" type="presOf" srcId="{528FC6F3-E12A-47C3-B182-E2C9C0A078D1}" destId="{70EBE755-2EDD-4042-856D-89FB92B877B4}" srcOrd="0" destOrd="0" presId="urn:microsoft.com/office/officeart/2005/8/layout/vList2"/>
    <dgm:cxn modelId="{FCDFFDB2-6713-4522-84CC-1180F4B75E8A}" type="presOf" srcId="{0A334F01-3D21-48A0-9AC9-3A695DBD3EAB}" destId="{B26DD295-4A29-49BD-A991-E3B79D80A783}" srcOrd="0" destOrd="0" presId="urn:microsoft.com/office/officeart/2005/8/layout/vList2"/>
    <dgm:cxn modelId="{D3CED98D-5113-45A5-BB08-97E726C15724}" type="presParOf" srcId="{53406E78-9C86-4988-9DB8-808B31CDA474}" destId="{70EBE755-2EDD-4042-856D-89FB92B877B4}" srcOrd="0" destOrd="0" presId="urn:microsoft.com/office/officeart/2005/8/layout/vList2"/>
    <dgm:cxn modelId="{28713463-30D6-4572-B9CB-865831A3EB36}" type="presParOf" srcId="{53406E78-9C86-4988-9DB8-808B31CDA474}" destId="{069564A8-E216-42EF-ADCD-783719D8F343}" srcOrd="1" destOrd="0" presId="urn:microsoft.com/office/officeart/2005/8/layout/vList2"/>
    <dgm:cxn modelId="{6406A130-4603-4F69-948F-A6914FADFC22}" type="presParOf" srcId="{53406E78-9C86-4988-9DB8-808B31CDA474}" destId="{37036D75-9419-4BDE-9C5E-9BD4622CD624}" srcOrd="2" destOrd="0" presId="urn:microsoft.com/office/officeart/2005/8/layout/vList2"/>
    <dgm:cxn modelId="{CF58569B-54DA-4236-A2DD-EC43B8261220}" type="presParOf" srcId="{53406E78-9C86-4988-9DB8-808B31CDA474}" destId="{8434E5C9-BC28-4A1C-A292-C7739CEECD99}" srcOrd="3" destOrd="0" presId="urn:microsoft.com/office/officeart/2005/8/layout/vList2"/>
    <dgm:cxn modelId="{C380352E-D4F9-42BE-8252-4C27CF640E69}" type="presParOf" srcId="{53406E78-9C86-4988-9DB8-808B31CDA474}" destId="{B26DD295-4A29-49BD-A991-E3B79D80A7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535940-A888-4E9F-B198-EE0E4BF5454E}"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C6E5549-9548-479B-ACEA-5F6BB0909ECC}">
      <dgm:prSet/>
      <dgm:spPr/>
      <dgm:t>
        <a:bodyPr/>
        <a:lstStyle/>
        <a:p>
          <a:r>
            <a:rPr lang="en-GB" b="1" i="0"/>
            <a:t>Qualitative research</a:t>
          </a:r>
          <a:r>
            <a:rPr lang="en-GB" b="0" i="0"/>
            <a:t>, in particular, addresses </a:t>
          </a:r>
          <a:r>
            <a:rPr lang="en-GB" b="1" i="0"/>
            <a:t>research</a:t>
          </a:r>
          <a:r>
            <a:rPr lang="en-GB" b="0" i="0"/>
            <a:t> questions that are different from those considered by clinical epidemiology. </a:t>
          </a:r>
          <a:endParaRPr lang="en-US"/>
        </a:p>
      </dgm:t>
    </dgm:pt>
    <dgm:pt modelId="{6EF88173-2EA2-4BCE-B45E-CBCAD7B056CA}" type="parTrans" cxnId="{899D3AE7-3431-4B25-A0CB-DB6892D9643E}">
      <dgm:prSet/>
      <dgm:spPr/>
      <dgm:t>
        <a:bodyPr/>
        <a:lstStyle/>
        <a:p>
          <a:endParaRPr lang="en-US"/>
        </a:p>
      </dgm:t>
    </dgm:pt>
    <dgm:pt modelId="{383E6849-BCEB-4528-9F27-AF8DC930CEFB}" type="sibTrans" cxnId="{899D3AE7-3431-4B25-A0CB-DB6892D9643E}">
      <dgm:prSet/>
      <dgm:spPr/>
      <dgm:t>
        <a:bodyPr/>
        <a:lstStyle/>
        <a:p>
          <a:endParaRPr lang="en-US"/>
        </a:p>
      </dgm:t>
    </dgm:pt>
    <dgm:pt modelId="{06694D70-0CE9-4D50-AAFC-14BCD09BF9F0}">
      <dgm:prSet/>
      <dgm:spPr/>
      <dgm:t>
        <a:bodyPr/>
        <a:lstStyle/>
        <a:p>
          <a:r>
            <a:rPr lang="en-GB" b="1" i="0"/>
            <a:t>Qualitative research</a:t>
          </a:r>
          <a:r>
            <a:rPr lang="en-GB" b="0" i="0"/>
            <a:t> can investigate practitioners' and patients' attitudes, beliefs, and preferences, and the whole question of how </a:t>
          </a:r>
          <a:r>
            <a:rPr lang="en-GB" b="1" i="0"/>
            <a:t>evidence</a:t>
          </a:r>
          <a:r>
            <a:rPr lang="en-GB" b="0" i="0"/>
            <a:t> is turned into </a:t>
          </a:r>
          <a:r>
            <a:rPr lang="en-GB" b="1" i="0"/>
            <a:t>practice</a:t>
          </a:r>
          <a:r>
            <a:rPr lang="en-GB" b="0" i="0"/>
            <a:t>.</a:t>
          </a:r>
          <a:endParaRPr lang="en-US"/>
        </a:p>
      </dgm:t>
    </dgm:pt>
    <dgm:pt modelId="{6506C033-C936-4990-9586-2D0058F67A1B}" type="parTrans" cxnId="{F5640775-3B23-4781-823B-67ED390A092D}">
      <dgm:prSet/>
      <dgm:spPr/>
      <dgm:t>
        <a:bodyPr/>
        <a:lstStyle/>
        <a:p>
          <a:endParaRPr lang="en-US"/>
        </a:p>
      </dgm:t>
    </dgm:pt>
    <dgm:pt modelId="{04FB6A82-4205-4C60-BD41-5F981A54EA77}" type="sibTrans" cxnId="{F5640775-3B23-4781-823B-67ED390A092D}">
      <dgm:prSet/>
      <dgm:spPr/>
      <dgm:t>
        <a:bodyPr/>
        <a:lstStyle/>
        <a:p>
          <a:endParaRPr lang="en-US"/>
        </a:p>
      </dgm:t>
    </dgm:pt>
    <dgm:pt modelId="{D690C5FE-B804-4FE4-882D-B835CD02E391}">
      <dgm:prSet/>
      <dgm:spPr/>
      <dgm:t>
        <a:bodyPr/>
        <a:lstStyle/>
        <a:p>
          <a:r>
            <a:rPr lang="en-GB" b="0" i="0"/>
            <a:t>is a thoughtful integration of the best available evidence, coupled with clinical expertise. As such it enables health practitioners of all varieties to address healthcare questions with an evaluative and qualitative approach.</a:t>
          </a:r>
          <a:endParaRPr lang="en-US"/>
        </a:p>
      </dgm:t>
    </dgm:pt>
    <dgm:pt modelId="{D47AA336-30F6-4EFF-9A92-2AB7CF7BF251}" type="parTrans" cxnId="{468997CF-4997-4A3C-AEE2-F67E8FF20DA3}">
      <dgm:prSet/>
      <dgm:spPr/>
      <dgm:t>
        <a:bodyPr/>
        <a:lstStyle/>
        <a:p>
          <a:endParaRPr lang="en-US"/>
        </a:p>
      </dgm:t>
    </dgm:pt>
    <dgm:pt modelId="{21005B10-2BF3-4C66-9E26-CB2DF9AF5894}" type="sibTrans" cxnId="{468997CF-4997-4A3C-AEE2-F67E8FF20DA3}">
      <dgm:prSet/>
      <dgm:spPr/>
      <dgm:t>
        <a:bodyPr/>
        <a:lstStyle/>
        <a:p>
          <a:endParaRPr lang="en-US"/>
        </a:p>
      </dgm:t>
    </dgm:pt>
    <dgm:pt modelId="{BE3573C5-F83E-45E3-9DDD-4404A50676D5}" type="pres">
      <dgm:prSet presAssocID="{4B535940-A888-4E9F-B198-EE0E4BF5454E}" presName="vert0" presStyleCnt="0">
        <dgm:presLayoutVars>
          <dgm:dir/>
          <dgm:animOne val="branch"/>
          <dgm:animLvl val="lvl"/>
        </dgm:presLayoutVars>
      </dgm:prSet>
      <dgm:spPr/>
    </dgm:pt>
    <dgm:pt modelId="{2A656A17-E047-4C0C-B2F3-B4E1DB2AEC3C}" type="pres">
      <dgm:prSet presAssocID="{4C6E5549-9548-479B-ACEA-5F6BB0909ECC}" presName="thickLine" presStyleLbl="alignNode1" presStyleIdx="0" presStyleCnt="3"/>
      <dgm:spPr/>
    </dgm:pt>
    <dgm:pt modelId="{C8495F32-9586-411F-BCA3-F18F60838977}" type="pres">
      <dgm:prSet presAssocID="{4C6E5549-9548-479B-ACEA-5F6BB0909ECC}" presName="horz1" presStyleCnt="0"/>
      <dgm:spPr/>
    </dgm:pt>
    <dgm:pt modelId="{62237D15-0CD3-4923-95AE-62AF0105763C}" type="pres">
      <dgm:prSet presAssocID="{4C6E5549-9548-479B-ACEA-5F6BB0909ECC}" presName="tx1" presStyleLbl="revTx" presStyleIdx="0" presStyleCnt="3"/>
      <dgm:spPr/>
    </dgm:pt>
    <dgm:pt modelId="{39114DD1-C9B1-41D1-ABAB-CA2B6C20701D}" type="pres">
      <dgm:prSet presAssocID="{4C6E5549-9548-479B-ACEA-5F6BB0909ECC}" presName="vert1" presStyleCnt="0"/>
      <dgm:spPr/>
    </dgm:pt>
    <dgm:pt modelId="{0150E21E-D225-4769-B8A2-3D61AA227A32}" type="pres">
      <dgm:prSet presAssocID="{06694D70-0CE9-4D50-AAFC-14BCD09BF9F0}" presName="thickLine" presStyleLbl="alignNode1" presStyleIdx="1" presStyleCnt="3"/>
      <dgm:spPr/>
    </dgm:pt>
    <dgm:pt modelId="{EFAC2100-306B-459B-ABB1-82B5FB9F4B28}" type="pres">
      <dgm:prSet presAssocID="{06694D70-0CE9-4D50-AAFC-14BCD09BF9F0}" presName="horz1" presStyleCnt="0"/>
      <dgm:spPr/>
    </dgm:pt>
    <dgm:pt modelId="{F910B716-8CE9-4968-B600-35B62688F2F2}" type="pres">
      <dgm:prSet presAssocID="{06694D70-0CE9-4D50-AAFC-14BCD09BF9F0}" presName="tx1" presStyleLbl="revTx" presStyleIdx="1" presStyleCnt="3"/>
      <dgm:spPr/>
    </dgm:pt>
    <dgm:pt modelId="{9DE59722-451E-428C-81FE-E91A1B832274}" type="pres">
      <dgm:prSet presAssocID="{06694D70-0CE9-4D50-AAFC-14BCD09BF9F0}" presName="vert1" presStyleCnt="0"/>
      <dgm:spPr/>
    </dgm:pt>
    <dgm:pt modelId="{9BC0D24F-E964-4D95-9ADE-459BE42A7C5D}" type="pres">
      <dgm:prSet presAssocID="{D690C5FE-B804-4FE4-882D-B835CD02E391}" presName="thickLine" presStyleLbl="alignNode1" presStyleIdx="2" presStyleCnt="3"/>
      <dgm:spPr/>
    </dgm:pt>
    <dgm:pt modelId="{FD1871EB-D521-4939-8661-B322064B84F2}" type="pres">
      <dgm:prSet presAssocID="{D690C5FE-B804-4FE4-882D-B835CD02E391}" presName="horz1" presStyleCnt="0"/>
      <dgm:spPr/>
    </dgm:pt>
    <dgm:pt modelId="{829270AC-1FCC-4E06-9771-B145A95C42EC}" type="pres">
      <dgm:prSet presAssocID="{D690C5FE-B804-4FE4-882D-B835CD02E391}" presName="tx1" presStyleLbl="revTx" presStyleIdx="2" presStyleCnt="3"/>
      <dgm:spPr/>
    </dgm:pt>
    <dgm:pt modelId="{D2AF22CE-469D-44D3-999A-42AEFB8C1E8E}" type="pres">
      <dgm:prSet presAssocID="{D690C5FE-B804-4FE4-882D-B835CD02E391}" presName="vert1" presStyleCnt="0"/>
      <dgm:spPr/>
    </dgm:pt>
  </dgm:ptLst>
  <dgm:cxnLst>
    <dgm:cxn modelId="{E3A3B804-0B6B-4638-A75F-C0F26FEC310C}" type="presOf" srcId="{06694D70-0CE9-4D50-AAFC-14BCD09BF9F0}" destId="{F910B716-8CE9-4968-B600-35B62688F2F2}" srcOrd="0" destOrd="0" presId="urn:microsoft.com/office/officeart/2008/layout/LinedList"/>
    <dgm:cxn modelId="{7AB1051A-5C87-402F-B36B-E863306B8E16}" type="presOf" srcId="{4B535940-A888-4E9F-B198-EE0E4BF5454E}" destId="{BE3573C5-F83E-45E3-9DDD-4404A50676D5}" srcOrd="0" destOrd="0" presId="urn:microsoft.com/office/officeart/2008/layout/LinedList"/>
    <dgm:cxn modelId="{F5640775-3B23-4781-823B-67ED390A092D}" srcId="{4B535940-A888-4E9F-B198-EE0E4BF5454E}" destId="{06694D70-0CE9-4D50-AAFC-14BCD09BF9F0}" srcOrd="1" destOrd="0" parTransId="{6506C033-C936-4990-9586-2D0058F67A1B}" sibTransId="{04FB6A82-4205-4C60-BD41-5F981A54EA77}"/>
    <dgm:cxn modelId="{AECD2DCC-1954-4E8E-BF82-BF04E7F92A8D}" type="presOf" srcId="{4C6E5549-9548-479B-ACEA-5F6BB0909ECC}" destId="{62237D15-0CD3-4923-95AE-62AF0105763C}" srcOrd="0" destOrd="0" presId="urn:microsoft.com/office/officeart/2008/layout/LinedList"/>
    <dgm:cxn modelId="{468997CF-4997-4A3C-AEE2-F67E8FF20DA3}" srcId="{4B535940-A888-4E9F-B198-EE0E4BF5454E}" destId="{D690C5FE-B804-4FE4-882D-B835CD02E391}" srcOrd="2" destOrd="0" parTransId="{D47AA336-30F6-4EFF-9A92-2AB7CF7BF251}" sibTransId="{21005B10-2BF3-4C66-9E26-CB2DF9AF5894}"/>
    <dgm:cxn modelId="{568CAFDC-8E98-4490-9D41-927D365CB5F9}" type="presOf" srcId="{D690C5FE-B804-4FE4-882D-B835CD02E391}" destId="{829270AC-1FCC-4E06-9771-B145A95C42EC}" srcOrd="0" destOrd="0" presId="urn:microsoft.com/office/officeart/2008/layout/LinedList"/>
    <dgm:cxn modelId="{899D3AE7-3431-4B25-A0CB-DB6892D9643E}" srcId="{4B535940-A888-4E9F-B198-EE0E4BF5454E}" destId="{4C6E5549-9548-479B-ACEA-5F6BB0909ECC}" srcOrd="0" destOrd="0" parTransId="{6EF88173-2EA2-4BCE-B45E-CBCAD7B056CA}" sibTransId="{383E6849-BCEB-4528-9F27-AF8DC930CEFB}"/>
    <dgm:cxn modelId="{0789FB86-7C45-453C-8DB9-F99A1EBB7759}" type="presParOf" srcId="{BE3573C5-F83E-45E3-9DDD-4404A50676D5}" destId="{2A656A17-E047-4C0C-B2F3-B4E1DB2AEC3C}" srcOrd="0" destOrd="0" presId="urn:microsoft.com/office/officeart/2008/layout/LinedList"/>
    <dgm:cxn modelId="{4CECEC26-B392-41B1-B013-454F9C5126EB}" type="presParOf" srcId="{BE3573C5-F83E-45E3-9DDD-4404A50676D5}" destId="{C8495F32-9586-411F-BCA3-F18F60838977}" srcOrd="1" destOrd="0" presId="urn:microsoft.com/office/officeart/2008/layout/LinedList"/>
    <dgm:cxn modelId="{A46732F8-AC24-4E0B-8242-F2032C8DD820}" type="presParOf" srcId="{C8495F32-9586-411F-BCA3-F18F60838977}" destId="{62237D15-0CD3-4923-95AE-62AF0105763C}" srcOrd="0" destOrd="0" presId="urn:microsoft.com/office/officeart/2008/layout/LinedList"/>
    <dgm:cxn modelId="{EDA23C7C-CA17-4625-9409-C95DBB25E3FD}" type="presParOf" srcId="{C8495F32-9586-411F-BCA3-F18F60838977}" destId="{39114DD1-C9B1-41D1-ABAB-CA2B6C20701D}" srcOrd="1" destOrd="0" presId="urn:microsoft.com/office/officeart/2008/layout/LinedList"/>
    <dgm:cxn modelId="{8773A5ED-2BF3-4CAC-B527-2A22BE85560C}" type="presParOf" srcId="{BE3573C5-F83E-45E3-9DDD-4404A50676D5}" destId="{0150E21E-D225-4769-B8A2-3D61AA227A32}" srcOrd="2" destOrd="0" presId="urn:microsoft.com/office/officeart/2008/layout/LinedList"/>
    <dgm:cxn modelId="{D8BC36C0-95E5-42D9-97E4-36A71285D0DD}" type="presParOf" srcId="{BE3573C5-F83E-45E3-9DDD-4404A50676D5}" destId="{EFAC2100-306B-459B-ABB1-82B5FB9F4B28}" srcOrd="3" destOrd="0" presId="urn:microsoft.com/office/officeart/2008/layout/LinedList"/>
    <dgm:cxn modelId="{38AE6EA5-04DA-4A12-8FB6-58268BC215DA}" type="presParOf" srcId="{EFAC2100-306B-459B-ABB1-82B5FB9F4B28}" destId="{F910B716-8CE9-4968-B600-35B62688F2F2}" srcOrd="0" destOrd="0" presId="urn:microsoft.com/office/officeart/2008/layout/LinedList"/>
    <dgm:cxn modelId="{17130531-91E2-47A6-9893-F6DF60EC6D19}" type="presParOf" srcId="{EFAC2100-306B-459B-ABB1-82B5FB9F4B28}" destId="{9DE59722-451E-428C-81FE-E91A1B832274}" srcOrd="1" destOrd="0" presId="urn:microsoft.com/office/officeart/2008/layout/LinedList"/>
    <dgm:cxn modelId="{0ABD86C0-222C-4665-9FB3-BE68675CA124}" type="presParOf" srcId="{BE3573C5-F83E-45E3-9DDD-4404A50676D5}" destId="{9BC0D24F-E964-4D95-9ADE-459BE42A7C5D}" srcOrd="4" destOrd="0" presId="urn:microsoft.com/office/officeart/2008/layout/LinedList"/>
    <dgm:cxn modelId="{6BDC8B03-56D9-4F3A-83ED-897C84979E1C}" type="presParOf" srcId="{BE3573C5-F83E-45E3-9DDD-4404A50676D5}" destId="{FD1871EB-D521-4939-8661-B322064B84F2}" srcOrd="5" destOrd="0" presId="urn:microsoft.com/office/officeart/2008/layout/LinedList"/>
    <dgm:cxn modelId="{6656DAD6-1456-4DC0-A59B-535BF8E02CC4}" type="presParOf" srcId="{FD1871EB-D521-4939-8661-B322064B84F2}" destId="{829270AC-1FCC-4E06-9771-B145A95C42EC}" srcOrd="0" destOrd="0" presId="urn:microsoft.com/office/officeart/2008/layout/LinedList"/>
    <dgm:cxn modelId="{82FD0471-9FCA-43EC-923A-767D6665886D}" type="presParOf" srcId="{FD1871EB-D521-4939-8661-B322064B84F2}" destId="{D2AF22CE-469D-44D3-999A-42AEFB8C1E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13978B-218B-474C-8B15-4CC9BCCC0897}"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B454F313-EDBD-42EF-95D3-967473501065}">
      <dgm:prSet custT="1"/>
      <dgm:spPr/>
      <dgm:t>
        <a:bodyPr/>
        <a:lstStyle/>
        <a:p>
          <a:pPr algn="ctr"/>
          <a:r>
            <a:rPr lang="en-GB" sz="2800" dirty="0">
              <a:highlight>
                <a:srgbClr val="000080"/>
              </a:highlight>
              <a:latin typeface="+mn-lt"/>
            </a:rPr>
            <a:t>Practical example of contribution of qualitative research in EBA:</a:t>
          </a:r>
          <a:endParaRPr lang="en-US" sz="2800" dirty="0">
            <a:highlight>
              <a:srgbClr val="000080"/>
            </a:highlight>
            <a:latin typeface="+mn-lt"/>
          </a:endParaRPr>
        </a:p>
      </dgm:t>
    </dgm:pt>
    <dgm:pt modelId="{D456FE83-127D-452B-BB28-C1606AA41B84}" type="parTrans" cxnId="{0819C322-0099-47CA-B650-965C4B81FE4E}">
      <dgm:prSet/>
      <dgm:spPr/>
      <dgm:t>
        <a:bodyPr/>
        <a:lstStyle/>
        <a:p>
          <a:endParaRPr lang="en-US"/>
        </a:p>
      </dgm:t>
    </dgm:pt>
    <dgm:pt modelId="{588E134E-2054-4398-8F2A-12CFC73DD9F0}" type="sibTrans" cxnId="{0819C322-0099-47CA-B650-965C4B81FE4E}">
      <dgm:prSet/>
      <dgm:spPr/>
      <dgm:t>
        <a:bodyPr/>
        <a:lstStyle/>
        <a:p>
          <a:endParaRPr lang="en-US"/>
        </a:p>
      </dgm:t>
    </dgm:pt>
    <dgm:pt modelId="{AEF07CA7-7C63-4E88-BDAC-FFEB89BC97E4}">
      <dgm:prSet/>
      <dgm:spPr/>
      <dgm:t>
        <a:bodyPr/>
        <a:lstStyle/>
        <a:p>
          <a:r>
            <a:rPr lang="en-GB" dirty="0">
              <a:solidFill>
                <a:schemeClr val="bg1"/>
              </a:solidFill>
            </a:rPr>
            <a:t>Patients using resting between physical activities as a self-care strategy show greater decrease in the symptom of shortness of breath than patients who do not use this selfcare strategy.</a:t>
          </a:r>
          <a:endParaRPr lang="en-US" dirty="0">
            <a:solidFill>
              <a:schemeClr val="bg1"/>
            </a:solidFill>
          </a:endParaRPr>
        </a:p>
      </dgm:t>
    </dgm:pt>
    <dgm:pt modelId="{02BDE1FB-7385-4B1E-8AA8-F4C3E6C7F346}" type="parTrans" cxnId="{B1C5E0A0-CC38-4826-BA32-98D49F40A39B}">
      <dgm:prSet/>
      <dgm:spPr/>
      <dgm:t>
        <a:bodyPr/>
        <a:lstStyle/>
        <a:p>
          <a:endParaRPr lang="en-US"/>
        </a:p>
      </dgm:t>
    </dgm:pt>
    <dgm:pt modelId="{EEA8730E-6446-4C16-B85C-FD7D944A5844}" type="sibTrans" cxnId="{B1C5E0A0-CC38-4826-BA32-98D49F40A39B}">
      <dgm:prSet/>
      <dgm:spPr/>
      <dgm:t>
        <a:bodyPr/>
        <a:lstStyle/>
        <a:p>
          <a:endParaRPr lang="en-US"/>
        </a:p>
      </dgm:t>
    </dgm:pt>
    <dgm:pt modelId="{9383691C-D22E-4D91-BED7-EF91DB752EC2}">
      <dgm:prSet/>
      <dgm:spPr/>
      <dgm:t>
        <a:bodyPr/>
        <a:lstStyle/>
        <a:p>
          <a:r>
            <a:rPr lang="en-GB" b="0" i="0" dirty="0">
              <a:solidFill>
                <a:schemeClr val="bg1"/>
              </a:solidFill>
            </a:rPr>
            <a:t>With qualitative research, researchers learn about patient experiences through discussions and interviews. The point of qualitative research is to provide beneficial descriptions that allow insight into patient experiences. </a:t>
          </a:r>
          <a:endParaRPr lang="en-US" dirty="0">
            <a:solidFill>
              <a:schemeClr val="bg1"/>
            </a:solidFill>
          </a:endParaRPr>
        </a:p>
      </dgm:t>
    </dgm:pt>
    <dgm:pt modelId="{DBCD1777-2A4F-475A-B257-1BEF2774E226}" type="parTrans" cxnId="{DB69523C-00B7-4D71-A968-F82AE7408222}">
      <dgm:prSet/>
      <dgm:spPr/>
      <dgm:t>
        <a:bodyPr/>
        <a:lstStyle/>
        <a:p>
          <a:endParaRPr lang="en-US"/>
        </a:p>
      </dgm:t>
    </dgm:pt>
    <dgm:pt modelId="{8972F48A-3E1C-4F1A-BBC4-7647FA9BCBB0}" type="sibTrans" cxnId="{DB69523C-00B7-4D71-A968-F82AE7408222}">
      <dgm:prSet/>
      <dgm:spPr/>
      <dgm:t>
        <a:bodyPr/>
        <a:lstStyle/>
        <a:p>
          <a:endParaRPr lang="en-US"/>
        </a:p>
      </dgm:t>
    </dgm:pt>
    <dgm:pt modelId="{D08EEA50-7CC4-4AB4-B5D5-0D2767A0EE8E}">
      <dgm:prSet/>
      <dgm:spPr/>
      <dgm:t>
        <a:bodyPr/>
        <a:lstStyle/>
        <a:p>
          <a:r>
            <a:rPr lang="en-GB" b="0" i="0" dirty="0">
              <a:solidFill>
                <a:schemeClr val="bg1"/>
              </a:solidFill>
            </a:rPr>
            <a:t>"Hierarchies of research evidence traditionally categorize evidence from weakest to strongest, with an emphasis on support for the effectiveness of interventions.</a:t>
          </a:r>
          <a:endParaRPr lang="en-US" dirty="0">
            <a:solidFill>
              <a:schemeClr val="bg1"/>
            </a:solidFill>
          </a:endParaRPr>
        </a:p>
      </dgm:t>
    </dgm:pt>
    <dgm:pt modelId="{24DD5BEF-464D-4D91-952A-935AE63F1FD3}" type="parTrans" cxnId="{C9573AB1-D003-4038-833F-9007B2B88AEE}">
      <dgm:prSet/>
      <dgm:spPr/>
      <dgm:t>
        <a:bodyPr/>
        <a:lstStyle/>
        <a:p>
          <a:endParaRPr lang="en-US"/>
        </a:p>
      </dgm:t>
    </dgm:pt>
    <dgm:pt modelId="{040253E2-205B-43FA-9906-D8D3E5CE3F9B}" type="sibTrans" cxnId="{C9573AB1-D003-4038-833F-9007B2B88AEE}">
      <dgm:prSet/>
      <dgm:spPr/>
      <dgm:t>
        <a:bodyPr/>
        <a:lstStyle/>
        <a:p>
          <a:endParaRPr lang="en-US"/>
        </a:p>
      </dgm:t>
    </dgm:pt>
    <dgm:pt modelId="{513A7CC9-91AD-4F52-A775-5EC206556745}" type="pres">
      <dgm:prSet presAssocID="{3913978B-218B-474C-8B15-4CC9BCCC0897}" presName="outerComposite" presStyleCnt="0">
        <dgm:presLayoutVars>
          <dgm:chMax val="5"/>
          <dgm:dir/>
          <dgm:resizeHandles val="exact"/>
        </dgm:presLayoutVars>
      </dgm:prSet>
      <dgm:spPr/>
    </dgm:pt>
    <dgm:pt modelId="{383BE40E-83B9-4700-943B-3201AA817F22}" type="pres">
      <dgm:prSet presAssocID="{3913978B-218B-474C-8B15-4CC9BCCC0897}" presName="dummyMaxCanvas" presStyleCnt="0">
        <dgm:presLayoutVars/>
      </dgm:prSet>
      <dgm:spPr/>
    </dgm:pt>
    <dgm:pt modelId="{2732E3D9-C72D-4624-AF44-C08F91D4EC92}" type="pres">
      <dgm:prSet presAssocID="{3913978B-218B-474C-8B15-4CC9BCCC0897}" presName="FourNodes_1" presStyleLbl="node1" presStyleIdx="0" presStyleCnt="4" custLinFactNeighborX="-572" custLinFactNeighborY="1118">
        <dgm:presLayoutVars>
          <dgm:bulletEnabled val="1"/>
        </dgm:presLayoutVars>
      </dgm:prSet>
      <dgm:spPr/>
    </dgm:pt>
    <dgm:pt modelId="{71BDCD09-B8FC-4EE6-94A4-D8100975D4CA}" type="pres">
      <dgm:prSet presAssocID="{3913978B-218B-474C-8B15-4CC9BCCC0897}" presName="FourNodes_2" presStyleLbl="node1" presStyleIdx="1" presStyleCnt="4">
        <dgm:presLayoutVars>
          <dgm:bulletEnabled val="1"/>
        </dgm:presLayoutVars>
      </dgm:prSet>
      <dgm:spPr/>
    </dgm:pt>
    <dgm:pt modelId="{61972802-DFFE-4481-ABDC-95CB088A01E6}" type="pres">
      <dgm:prSet presAssocID="{3913978B-218B-474C-8B15-4CC9BCCC0897}" presName="FourNodes_3" presStyleLbl="node1" presStyleIdx="2" presStyleCnt="4">
        <dgm:presLayoutVars>
          <dgm:bulletEnabled val="1"/>
        </dgm:presLayoutVars>
      </dgm:prSet>
      <dgm:spPr/>
    </dgm:pt>
    <dgm:pt modelId="{148233B0-1195-47C0-96B7-4914ED482FAF}" type="pres">
      <dgm:prSet presAssocID="{3913978B-218B-474C-8B15-4CC9BCCC0897}" presName="FourNodes_4" presStyleLbl="node1" presStyleIdx="3" presStyleCnt="4">
        <dgm:presLayoutVars>
          <dgm:bulletEnabled val="1"/>
        </dgm:presLayoutVars>
      </dgm:prSet>
      <dgm:spPr/>
    </dgm:pt>
    <dgm:pt modelId="{909275ED-784E-4116-9639-23AB03B83DA3}" type="pres">
      <dgm:prSet presAssocID="{3913978B-218B-474C-8B15-4CC9BCCC0897}" presName="FourConn_1-2" presStyleLbl="fgAccFollowNode1" presStyleIdx="0" presStyleCnt="3">
        <dgm:presLayoutVars>
          <dgm:bulletEnabled val="1"/>
        </dgm:presLayoutVars>
      </dgm:prSet>
      <dgm:spPr/>
    </dgm:pt>
    <dgm:pt modelId="{B60A4A16-E6B1-4EBB-8114-955606B238E9}" type="pres">
      <dgm:prSet presAssocID="{3913978B-218B-474C-8B15-4CC9BCCC0897}" presName="FourConn_2-3" presStyleLbl="fgAccFollowNode1" presStyleIdx="1" presStyleCnt="3">
        <dgm:presLayoutVars>
          <dgm:bulletEnabled val="1"/>
        </dgm:presLayoutVars>
      </dgm:prSet>
      <dgm:spPr/>
    </dgm:pt>
    <dgm:pt modelId="{731CD879-327E-4F73-9E6E-32E17AEF54F4}" type="pres">
      <dgm:prSet presAssocID="{3913978B-218B-474C-8B15-4CC9BCCC0897}" presName="FourConn_3-4" presStyleLbl="fgAccFollowNode1" presStyleIdx="2" presStyleCnt="3">
        <dgm:presLayoutVars>
          <dgm:bulletEnabled val="1"/>
        </dgm:presLayoutVars>
      </dgm:prSet>
      <dgm:spPr/>
    </dgm:pt>
    <dgm:pt modelId="{BBB02982-CB10-4B29-9A3D-070BD29F3307}" type="pres">
      <dgm:prSet presAssocID="{3913978B-218B-474C-8B15-4CC9BCCC0897}" presName="FourNodes_1_text" presStyleLbl="node1" presStyleIdx="3" presStyleCnt="4">
        <dgm:presLayoutVars>
          <dgm:bulletEnabled val="1"/>
        </dgm:presLayoutVars>
      </dgm:prSet>
      <dgm:spPr/>
    </dgm:pt>
    <dgm:pt modelId="{7759AD8B-CFF0-43D9-9717-08BCF76F017F}" type="pres">
      <dgm:prSet presAssocID="{3913978B-218B-474C-8B15-4CC9BCCC0897}" presName="FourNodes_2_text" presStyleLbl="node1" presStyleIdx="3" presStyleCnt="4">
        <dgm:presLayoutVars>
          <dgm:bulletEnabled val="1"/>
        </dgm:presLayoutVars>
      </dgm:prSet>
      <dgm:spPr/>
    </dgm:pt>
    <dgm:pt modelId="{FFD684E6-58F4-4979-A794-33044AF5DEE2}" type="pres">
      <dgm:prSet presAssocID="{3913978B-218B-474C-8B15-4CC9BCCC0897}" presName="FourNodes_3_text" presStyleLbl="node1" presStyleIdx="3" presStyleCnt="4">
        <dgm:presLayoutVars>
          <dgm:bulletEnabled val="1"/>
        </dgm:presLayoutVars>
      </dgm:prSet>
      <dgm:spPr/>
    </dgm:pt>
    <dgm:pt modelId="{256F8690-1F26-4EAA-A3B5-86E9830FFFFA}" type="pres">
      <dgm:prSet presAssocID="{3913978B-218B-474C-8B15-4CC9BCCC0897}" presName="FourNodes_4_text" presStyleLbl="node1" presStyleIdx="3" presStyleCnt="4">
        <dgm:presLayoutVars>
          <dgm:bulletEnabled val="1"/>
        </dgm:presLayoutVars>
      </dgm:prSet>
      <dgm:spPr/>
    </dgm:pt>
  </dgm:ptLst>
  <dgm:cxnLst>
    <dgm:cxn modelId="{75FE5619-9EA2-49B3-879F-0A6B601EDDD7}" type="presOf" srcId="{9383691C-D22E-4D91-BED7-EF91DB752EC2}" destId="{61972802-DFFE-4481-ABDC-95CB088A01E6}" srcOrd="0" destOrd="0" presId="urn:microsoft.com/office/officeart/2005/8/layout/vProcess5"/>
    <dgm:cxn modelId="{0819C322-0099-47CA-B650-965C4B81FE4E}" srcId="{3913978B-218B-474C-8B15-4CC9BCCC0897}" destId="{B454F313-EDBD-42EF-95D3-967473501065}" srcOrd="0" destOrd="0" parTransId="{D456FE83-127D-452B-BB28-C1606AA41B84}" sibTransId="{588E134E-2054-4398-8F2A-12CFC73DD9F0}"/>
    <dgm:cxn modelId="{DB69523C-00B7-4D71-A968-F82AE7408222}" srcId="{3913978B-218B-474C-8B15-4CC9BCCC0897}" destId="{9383691C-D22E-4D91-BED7-EF91DB752EC2}" srcOrd="2" destOrd="0" parTransId="{DBCD1777-2A4F-475A-B257-1BEF2774E226}" sibTransId="{8972F48A-3E1C-4F1A-BBC4-7647FA9BCBB0}"/>
    <dgm:cxn modelId="{5B316F3D-1812-473C-B06D-A2818017E095}" type="presOf" srcId="{8972F48A-3E1C-4F1A-BBC4-7647FA9BCBB0}" destId="{731CD879-327E-4F73-9E6E-32E17AEF54F4}" srcOrd="0" destOrd="0" presId="urn:microsoft.com/office/officeart/2005/8/layout/vProcess5"/>
    <dgm:cxn modelId="{F4CD225C-9A78-4451-8F78-CC4579787BD4}" type="presOf" srcId="{B454F313-EDBD-42EF-95D3-967473501065}" destId="{2732E3D9-C72D-4624-AF44-C08F91D4EC92}" srcOrd="0" destOrd="0" presId="urn:microsoft.com/office/officeart/2005/8/layout/vProcess5"/>
    <dgm:cxn modelId="{96083542-A6D7-4F8A-A640-35D602C86B0E}" type="presOf" srcId="{EEA8730E-6446-4C16-B85C-FD7D944A5844}" destId="{B60A4A16-E6B1-4EBB-8114-955606B238E9}" srcOrd="0" destOrd="0" presId="urn:microsoft.com/office/officeart/2005/8/layout/vProcess5"/>
    <dgm:cxn modelId="{DA5CEF45-2816-426D-A54E-5E0846AA0A57}" type="presOf" srcId="{D08EEA50-7CC4-4AB4-B5D5-0D2767A0EE8E}" destId="{256F8690-1F26-4EAA-A3B5-86E9830FFFFA}" srcOrd="1" destOrd="0" presId="urn:microsoft.com/office/officeart/2005/8/layout/vProcess5"/>
    <dgm:cxn modelId="{2198E14D-6869-44A8-A299-2FEB48863222}" type="presOf" srcId="{3913978B-218B-474C-8B15-4CC9BCCC0897}" destId="{513A7CC9-91AD-4F52-A775-5EC206556745}" srcOrd="0" destOrd="0" presId="urn:microsoft.com/office/officeart/2005/8/layout/vProcess5"/>
    <dgm:cxn modelId="{3C345689-8CF1-4A5F-AA1A-3CB1B44B0313}" type="presOf" srcId="{588E134E-2054-4398-8F2A-12CFC73DD9F0}" destId="{909275ED-784E-4116-9639-23AB03B83DA3}" srcOrd="0" destOrd="0" presId="urn:microsoft.com/office/officeart/2005/8/layout/vProcess5"/>
    <dgm:cxn modelId="{B1C5E0A0-CC38-4826-BA32-98D49F40A39B}" srcId="{3913978B-218B-474C-8B15-4CC9BCCC0897}" destId="{AEF07CA7-7C63-4E88-BDAC-FFEB89BC97E4}" srcOrd="1" destOrd="0" parTransId="{02BDE1FB-7385-4B1E-8AA8-F4C3E6C7F346}" sibTransId="{EEA8730E-6446-4C16-B85C-FD7D944A5844}"/>
    <dgm:cxn modelId="{420A7EA7-469E-42E9-BD6E-B1F29FC17D78}" type="presOf" srcId="{9383691C-D22E-4D91-BED7-EF91DB752EC2}" destId="{FFD684E6-58F4-4979-A794-33044AF5DEE2}" srcOrd="1" destOrd="0" presId="urn:microsoft.com/office/officeart/2005/8/layout/vProcess5"/>
    <dgm:cxn modelId="{8300AFA8-C452-4B9F-9FEE-C2D515F1B832}" type="presOf" srcId="{AEF07CA7-7C63-4E88-BDAC-FFEB89BC97E4}" destId="{7759AD8B-CFF0-43D9-9717-08BCF76F017F}" srcOrd="1" destOrd="0" presId="urn:microsoft.com/office/officeart/2005/8/layout/vProcess5"/>
    <dgm:cxn modelId="{C9573AB1-D003-4038-833F-9007B2B88AEE}" srcId="{3913978B-218B-474C-8B15-4CC9BCCC0897}" destId="{D08EEA50-7CC4-4AB4-B5D5-0D2767A0EE8E}" srcOrd="3" destOrd="0" parTransId="{24DD5BEF-464D-4D91-952A-935AE63F1FD3}" sibTransId="{040253E2-205B-43FA-9906-D8D3E5CE3F9B}"/>
    <dgm:cxn modelId="{8CA591B3-614F-4A09-A1E0-0D3441F3F633}" type="presOf" srcId="{AEF07CA7-7C63-4E88-BDAC-FFEB89BC97E4}" destId="{71BDCD09-B8FC-4EE6-94A4-D8100975D4CA}" srcOrd="0" destOrd="0" presId="urn:microsoft.com/office/officeart/2005/8/layout/vProcess5"/>
    <dgm:cxn modelId="{56A0D3BE-7B50-4DBA-A861-A69C7DFE6E79}" type="presOf" srcId="{B454F313-EDBD-42EF-95D3-967473501065}" destId="{BBB02982-CB10-4B29-9A3D-070BD29F3307}" srcOrd="1" destOrd="0" presId="urn:microsoft.com/office/officeart/2005/8/layout/vProcess5"/>
    <dgm:cxn modelId="{B35065E4-CB48-42C5-BC07-51E7844879C3}" type="presOf" srcId="{D08EEA50-7CC4-4AB4-B5D5-0D2767A0EE8E}" destId="{148233B0-1195-47C0-96B7-4914ED482FAF}" srcOrd="0" destOrd="0" presId="urn:microsoft.com/office/officeart/2005/8/layout/vProcess5"/>
    <dgm:cxn modelId="{01A50666-D615-4153-83E3-367557D9A813}" type="presParOf" srcId="{513A7CC9-91AD-4F52-A775-5EC206556745}" destId="{383BE40E-83B9-4700-943B-3201AA817F22}" srcOrd="0" destOrd="0" presId="urn:microsoft.com/office/officeart/2005/8/layout/vProcess5"/>
    <dgm:cxn modelId="{E1C3BA80-1F93-4A37-859D-90D64520ADA2}" type="presParOf" srcId="{513A7CC9-91AD-4F52-A775-5EC206556745}" destId="{2732E3D9-C72D-4624-AF44-C08F91D4EC92}" srcOrd="1" destOrd="0" presId="urn:microsoft.com/office/officeart/2005/8/layout/vProcess5"/>
    <dgm:cxn modelId="{81A01F98-2FD4-4042-BAAC-4FD06EB42FF1}" type="presParOf" srcId="{513A7CC9-91AD-4F52-A775-5EC206556745}" destId="{71BDCD09-B8FC-4EE6-94A4-D8100975D4CA}" srcOrd="2" destOrd="0" presId="urn:microsoft.com/office/officeart/2005/8/layout/vProcess5"/>
    <dgm:cxn modelId="{BE29F748-88ED-44C9-8807-A4A0704BE872}" type="presParOf" srcId="{513A7CC9-91AD-4F52-A775-5EC206556745}" destId="{61972802-DFFE-4481-ABDC-95CB088A01E6}" srcOrd="3" destOrd="0" presId="urn:microsoft.com/office/officeart/2005/8/layout/vProcess5"/>
    <dgm:cxn modelId="{1EC564BB-52A2-429E-BA3D-B3E3B0B3DBED}" type="presParOf" srcId="{513A7CC9-91AD-4F52-A775-5EC206556745}" destId="{148233B0-1195-47C0-96B7-4914ED482FAF}" srcOrd="4" destOrd="0" presId="urn:microsoft.com/office/officeart/2005/8/layout/vProcess5"/>
    <dgm:cxn modelId="{FFDCEA2E-AB60-49CD-81C8-B85ED11BBA97}" type="presParOf" srcId="{513A7CC9-91AD-4F52-A775-5EC206556745}" destId="{909275ED-784E-4116-9639-23AB03B83DA3}" srcOrd="5" destOrd="0" presId="urn:microsoft.com/office/officeart/2005/8/layout/vProcess5"/>
    <dgm:cxn modelId="{074EFC22-392E-4E0D-A994-414D99495918}" type="presParOf" srcId="{513A7CC9-91AD-4F52-A775-5EC206556745}" destId="{B60A4A16-E6B1-4EBB-8114-955606B238E9}" srcOrd="6" destOrd="0" presId="urn:microsoft.com/office/officeart/2005/8/layout/vProcess5"/>
    <dgm:cxn modelId="{7BA0876C-4E4C-4A4D-98ED-FAA6A5624142}" type="presParOf" srcId="{513A7CC9-91AD-4F52-A775-5EC206556745}" destId="{731CD879-327E-4F73-9E6E-32E17AEF54F4}" srcOrd="7" destOrd="0" presId="urn:microsoft.com/office/officeart/2005/8/layout/vProcess5"/>
    <dgm:cxn modelId="{30ED1F70-674D-4B0F-B271-AF25DC5B5503}" type="presParOf" srcId="{513A7CC9-91AD-4F52-A775-5EC206556745}" destId="{BBB02982-CB10-4B29-9A3D-070BD29F3307}" srcOrd="8" destOrd="0" presId="urn:microsoft.com/office/officeart/2005/8/layout/vProcess5"/>
    <dgm:cxn modelId="{9D4A85C3-99F6-4FD4-BFD9-D5A3CAF8317E}" type="presParOf" srcId="{513A7CC9-91AD-4F52-A775-5EC206556745}" destId="{7759AD8B-CFF0-43D9-9717-08BCF76F017F}" srcOrd="9" destOrd="0" presId="urn:microsoft.com/office/officeart/2005/8/layout/vProcess5"/>
    <dgm:cxn modelId="{F77E0CF1-B85D-4175-B684-190B20BCE80D}" type="presParOf" srcId="{513A7CC9-91AD-4F52-A775-5EC206556745}" destId="{FFD684E6-58F4-4979-A794-33044AF5DEE2}" srcOrd="10" destOrd="0" presId="urn:microsoft.com/office/officeart/2005/8/layout/vProcess5"/>
    <dgm:cxn modelId="{60089318-88A3-49AD-8D2F-E81F10C6CE0C}" type="presParOf" srcId="{513A7CC9-91AD-4F52-A775-5EC206556745}" destId="{256F8690-1F26-4EAA-A3B5-86E9830FFFF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FDAA8-F3BB-4BA2-86BD-E8F6AC0447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C5AA3A7-01BA-4CA8-9A9A-B0D4FB7673B2}">
      <dgm:prSet/>
      <dgm:spPr/>
      <dgm:t>
        <a:bodyPr/>
        <a:lstStyle/>
        <a:p>
          <a:r>
            <a:rPr lang="en-GB"/>
            <a:t>Practical example of contribution of qualitative research in EBA:</a:t>
          </a:r>
          <a:endParaRPr lang="en-US"/>
        </a:p>
      </dgm:t>
    </dgm:pt>
    <dgm:pt modelId="{A24DD3C9-739A-4943-A229-4B760EAE066D}" type="parTrans" cxnId="{1B97B337-2529-4D91-B52E-8825D8E48A2B}">
      <dgm:prSet/>
      <dgm:spPr/>
      <dgm:t>
        <a:bodyPr/>
        <a:lstStyle/>
        <a:p>
          <a:endParaRPr lang="en-US"/>
        </a:p>
      </dgm:t>
    </dgm:pt>
    <dgm:pt modelId="{F65DDF59-F696-4939-9766-583075929D41}" type="sibTrans" cxnId="{1B97B337-2529-4D91-B52E-8825D8E48A2B}">
      <dgm:prSet/>
      <dgm:spPr/>
      <dgm:t>
        <a:bodyPr/>
        <a:lstStyle/>
        <a:p>
          <a:endParaRPr lang="en-US"/>
        </a:p>
      </dgm:t>
    </dgm:pt>
    <dgm:pt modelId="{B92B03A3-29DA-43BE-A912-414E1CDEDE70}">
      <dgm:prSet/>
      <dgm:spPr/>
      <dgm:t>
        <a:bodyPr/>
        <a:lstStyle/>
        <a:p>
          <a:r>
            <a:rPr lang="en-GB" b="0" i="0"/>
            <a:t>Qualitative research in nursing mainly deals with the lived experiences of patients and nurses. In the field of chronic illness, qualitative research has brought to the open some of the processes chronically ill patients undergo and what it means living with chronic illness. </a:t>
          </a:r>
          <a:endParaRPr lang="en-US"/>
        </a:p>
      </dgm:t>
    </dgm:pt>
    <dgm:pt modelId="{AA61A64F-233B-45C1-B68C-079B2808D678}" type="parTrans" cxnId="{182368FB-8D87-4D1C-A6EE-FF28905A0881}">
      <dgm:prSet/>
      <dgm:spPr/>
      <dgm:t>
        <a:bodyPr/>
        <a:lstStyle/>
        <a:p>
          <a:endParaRPr lang="en-US"/>
        </a:p>
      </dgm:t>
    </dgm:pt>
    <dgm:pt modelId="{BC6C8844-D58C-46C3-BDE5-DCC07A41D955}" type="sibTrans" cxnId="{182368FB-8D87-4D1C-A6EE-FF28905A0881}">
      <dgm:prSet/>
      <dgm:spPr/>
      <dgm:t>
        <a:bodyPr/>
        <a:lstStyle/>
        <a:p>
          <a:endParaRPr lang="en-US"/>
        </a:p>
      </dgm:t>
    </dgm:pt>
    <dgm:pt modelId="{3FDF45E0-D707-4CE7-855C-8751C5AF239A}">
      <dgm:prSet/>
      <dgm:spPr/>
      <dgm:t>
        <a:bodyPr/>
        <a:lstStyle/>
        <a:p>
          <a:r>
            <a:rPr lang="en-GB" b="0" i="0" dirty="0"/>
            <a:t>In addition, new insights were gained about the processes involved in receiving and in giving care. </a:t>
          </a:r>
          <a:endParaRPr lang="en-US" dirty="0"/>
        </a:p>
      </dgm:t>
    </dgm:pt>
    <dgm:pt modelId="{55EC5BF9-9CC1-4413-8E91-A9ADD83D28CE}" type="parTrans" cxnId="{E3CBC40B-F9F6-47B6-846C-7BB3E1949006}">
      <dgm:prSet/>
      <dgm:spPr/>
      <dgm:t>
        <a:bodyPr/>
        <a:lstStyle/>
        <a:p>
          <a:endParaRPr lang="en-US"/>
        </a:p>
      </dgm:t>
    </dgm:pt>
    <dgm:pt modelId="{7984AB8A-A5ED-4A4F-9907-89294652B714}" type="sibTrans" cxnId="{E3CBC40B-F9F6-47B6-846C-7BB3E1949006}">
      <dgm:prSet/>
      <dgm:spPr/>
      <dgm:t>
        <a:bodyPr/>
        <a:lstStyle/>
        <a:p>
          <a:endParaRPr lang="en-US"/>
        </a:p>
      </dgm:t>
    </dgm:pt>
    <dgm:pt modelId="{106CCF8F-957C-4398-BD38-37229D2909B6}">
      <dgm:prSet/>
      <dgm:spPr/>
      <dgm:t>
        <a:bodyPr/>
        <a:lstStyle/>
        <a:p>
          <a:r>
            <a:rPr lang="en-GB" b="0" i="0"/>
            <a:t>Qualitative research about chronic illness provided nurses with understanding of the lived experience of patients. This understanding is essential for good nursing care. </a:t>
          </a:r>
          <a:endParaRPr lang="en-US"/>
        </a:p>
      </dgm:t>
    </dgm:pt>
    <dgm:pt modelId="{35B7E41A-785B-4621-BBF6-921B0F8193EA}" type="parTrans" cxnId="{43E8E1F0-3DCB-4BC1-BD66-D19054B3ED22}">
      <dgm:prSet/>
      <dgm:spPr/>
      <dgm:t>
        <a:bodyPr/>
        <a:lstStyle/>
        <a:p>
          <a:endParaRPr lang="en-US"/>
        </a:p>
      </dgm:t>
    </dgm:pt>
    <dgm:pt modelId="{AB3BA9F7-441E-4A7B-9AA7-FD768D2E67C0}" type="sibTrans" cxnId="{43E8E1F0-3DCB-4BC1-BD66-D19054B3ED22}">
      <dgm:prSet/>
      <dgm:spPr/>
      <dgm:t>
        <a:bodyPr/>
        <a:lstStyle/>
        <a:p>
          <a:endParaRPr lang="en-US"/>
        </a:p>
      </dgm:t>
    </dgm:pt>
    <dgm:pt modelId="{9CC99B7A-85DC-495A-B00A-82CFE57D2483}">
      <dgm:prSet/>
      <dgm:spPr/>
      <dgm:t>
        <a:bodyPr/>
        <a:lstStyle/>
        <a:p>
          <a:r>
            <a:rPr lang="en-GB" b="0" i="0"/>
            <a:t>However, qualitative research is not the only method and for some aspects of nursing not the adequate one. Qualitative and quantitative research are complementary.</a:t>
          </a:r>
          <a:endParaRPr lang="en-US"/>
        </a:p>
      </dgm:t>
    </dgm:pt>
    <dgm:pt modelId="{F4A59F81-2BEB-4371-BE43-1B56884100D8}" type="parTrans" cxnId="{F01FA4E6-5B60-46ED-9F13-A33DE41904C3}">
      <dgm:prSet/>
      <dgm:spPr/>
      <dgm:t>
        <a:bodyPr/>
        <a:lstStyle/>
        <a:p>
          <a:endParaRPr lang="en-US"/>
        </a:p>
      </dgm:t>
    </dgm:pt>
    <dgm:pt modelId="{275706AC-5AF6-4B20-8199-26335B297CD6}" type="sibTrans" cxnId="{F01FA4E6-5B60-46ED-9F13-A33DE41904C3}">
      <dgm:prSet/>
      <dgm:spPr/>
      <dgm:t>
        <a:bodyPr/>
        <a:lstStyle/>
        <a:p>
          <a:endParaRPr lang="en-US"/>
        </a:p>
      </dgm:t>
    </dgm:pt>
    <dgm:pt modelId="{DC59D348-47D2-4689-B56C-89E6E2C5843A}" type="pres">
      <dgm:prSet presAssocID="{C07FDAA8-F3BB-4BA2-86BD-E8F6AC0447E2}" presName="linear" presStyleCnt="0">
        <dgm:presLayoutVars>
          <dgm:animLvl val="lvl"/>
          <dgm:resizeHandles val="exact"/>
        </dgm:presLayoutVars>
      </dgm:prSet>
      <dgm:spPr/>
    </dgm:pt>
    <dgm:pt modelId="{CAA9BA30-FFD2-49CB-9C38-BBD0FD605974}" type="pres">
      <dgm:prSet presAssocID="{9C5AA3A7-01BA-4CA8-9A9A-B0D4FB7673B2}" presName="parentText" presStyleLbl="node1" presStyleIdx="0" presStyleCnt="1">
        <dgm:presLayoutVars>
          <dgm:chMax val="0"/>
          <dgm:bulletEnabled val="1"/>
        </dgm:presLayoutVars>
      </dgm:prSet>
      <dgm:spPr/>
    </dgm:pt>
    <dgm:pt modelId="{C4617CAA-9A28-48EB-BDEF-A8259ECB93B3}" type="pres">
      <dgm:prSet presAssocID="{9C5AA3A7-01BA-4CA8-9A9A-B0D4FB7673B2}" presName="childText" presStyleLbl="revTx" presStyleIdx="0" presStyleCnt="1">
        <dgm:presLayoutVars>
          <dgm:bulletEnabled val="1"/>
        </dgm:presLayoutVars>
      </dgm:prSet>
      <dgm:spPr/>
    </dgm:pt>
  </dgm:ptLst>
  <dgm:cxnLst>
    <dgm:cxn modelId="{E3CBC40B-F9F6-47B6-846C-7BB3E1949006}" srcId="{9C5AA3A7-01BA-4CA8-9A9A-B0D4FB7673B2}" destId="{3FDF45E0-D707-4CE7-855C-8751C5AF239A}" srcOrd="1" destOrd="0" parTransId="{55EC5BF9-9CC1-4413-8E91-A9ADD83D28CE}" sibTransId="{7984AB8A-A5ED-4A4F-9907-89294652B714}"/>
    <dgm:cxn modelId="{B4F75011-FE6F-4982-9863-FB487AE485E6}" type="presOf" srcId="{106CCF8F-957C-4398-BD38-37229D2909B6}" destId="{C4617CAA-9A28-48EB-BDEF-A8259ECB93B3}" srcOrd="0" destOrd="2" presId="urn:microsoft.com/office/officeart/2005/8/layout/vList2"/>
    <dgm:cxn modelId="{8DB65127-E8B5-45FB-AA0F-F50833CB5368}" type="presOf" srcId="{9C5AA3A7-01BA-4CA8-9A9A-B0D4FB7673B2}" destId="{CAA9BA30-FFD2-49CB-9C38-BBD0FD605974}" srcOrd="0" destOrd="0" presId="urn:microsoft.com/office/officeart/2005/8/layout/vList2"/>
    <dgm:cxn modelId="{B8C8C22A-35BE-4B3B-9102-ACD2796D255B}" type="presOf" srcId="{9CC99B7A-85DC-495A-B00A-82CFE57D2483}" destId="{C4617CAA-9A28-48EB-BDEF-A8259ECB93B3}" srcOrd="0" destOrd="3" presId="urn:microsoft.com/office/officeart/2005/8/layout/vList2"/>
    <dgm:cxn modelId="{1B97B337-2529-4D91-B52E-8825D8E48A2B}" srcId="{C07FDAA8-F3BB-4BA2-86BD-E8F6AC0447E2}" destId="{9C5AA3A7-01BA-4CA8-9A9A-B0D4FB7673B2}" srcOrd="0" destOrd="0" parTransId="{A24DD3C9-739A-4943-A229-4B760EAE066D}" sibTransId="{F65DDF59-F696-4939-9766-583075929D41}"/>
    <dgm:cxn modelId="{0D334568-C087-4E7A-9BAF-5D8F006126A2}" type="presOf" srcId="{B92B03A3-29DA-43BE-A912-414E1CDEDE70}" destId="{C4617CAA-9A28-48EB-BDEF-A8259ECB93B3}" srcOrd="0" destOrd="0" presId="urn:microsoft.com/office/officeart/2005/8/layout/vList2"/>
    <dgm:cxn modelId="{ED0E3F86-DF08-44A5-A502-4435E1FB72FC}" type="presOf" srcId="{C07FDAA8-F3BB-4BA2-86BD-E8F6AC0447E2}" destId="{DC59D348-47D2-4689-B56C-89E6E2C5843A}" srcOrd="0" destOrd="0" presId="urn:microsoft.com/office/officeart/2005/8/layout/vList2"/>
    <dgm:cxn modelId="{F2FBD59E-D342-42C6-AC74-DAD40219A9A7}" type="presOf" srcId="{3FDF45E0-D707-4CE7-855C-8751C5AF239A}" destId="{C4617CAA-9A28-48EB-BDEF-A8259ECB93B3}" srcOrd="0" destOrd="1" presId="urn:microsoft.com/office/officeart/2005/8/layout/vList2"/>
    <dgm:cxn modelId="{F01FA4E6-5B60-46ED-9F13-A33DE41904C3}" srcId="{9C5AA3A7-01BA-4CA8-9A9A-B0D4FB7673B2}" destId="{9CC99B7A-85DC-495A-B00A-82CFE57D2483}" srcOrd="3" destOrd="0" parTransId="{F4A59F81-2BEB-4371-BE43-1B56884100D8}" sibTransId="{275706AC-5AF6-4B20-8199-26335B297CD6}"/>
    <dgm:cxn modelId="{43E8E1F0-3DCB-4BC1-BD66-D19054B3ED22}" srcId="{9C5AA3A7-01BA-4CA8-9A9A-B0D4FB7673B2}" destId="{106CCF8F-957C-4398-BD38-37229D2909B6}" srcOrd="2" destOrd="0" parTransId="{35B7E41A-785B-4621-BBF6-921B0F8193EA}" sibTransId="{AB3BA9F7-441E-4A7B-9AA7-FD768D2E67C0}"/>
    <dgm:cxn modelId="{182368FB-8D87-4D1C-A6EE-FF28905A0881}" srcId="{9C5AA3A7-01BA-4CA8-9A9A-B0D4FB7673B2}" destId="{B92B03A3-29DA-43BE-A912-414E1CDEDE70}" srcOrd="0" destOrd="0" parTransId="{AA61A64F-233B-45C1-B68C-079B2808D678}" sibTransId="{BC6C8844-D58C-46C3-BDE5-DCC07A41D955}"/>
    <dgm:cxn modelId="{27AD176A-9E2E-4A91-98CD-C7491373A1F1}" type="presParOf" srcId="{DC59D348-47D2-4689-B56C-89E6E2C5843A}" destId="{CAA9BA30-FFD2-49CB-9C38-BBD0FD605974}" srcOrd="0" destOrd="0" presId="urn:microsoft.com/office/officeart/2005/8/layout/vList2"/>
    <dgm:cxn modelId="{E3ECFE97-B00B-4CF2-A850-C81DA2FC19AC}" type="presParOf" srcId="{DC59D348-47D2-4689-B56C-89E6E2C5843A}" destId="{C4617CAA-9A28-48EB-BDEF-A8259ECB93B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1419A2-2A0A-4B9E-B47F-3E182DB583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72BA177-31D2-4394-BAD8-95C64E8AFCCA}">
      <dgm:prSet/>
      <dgm:spPr/>
      <dgm:t>
        <a:bodyPr/>
        <a:lstStyle/>
        <a:p>
          <a:r>
            <a:rPr lang="en-GB" b="0" i="0" dirty="0"/>
            <a:t>The main strength of </a:t>
          </a:r>
          <a:r>
            <a:rPr lang="en-GB" b="1" i="0" dirty="0"/>
            <a:t>quantitative</a:t>
          </a:r>
          <a:r>
            <a:rPr lang="en-GB" b="0" i="0" dirty="0"/>
            <a:t> methods is in their usefulness </a:t>
          </a:r>
          <a:r>
            <a:rPr lang="en-GB" b="0" i="0" dirty="0">
              <a:solidFill>
                <a:schemeClr val="tx1"/>
              </a:solidFill>
            </a:rPr>
            <a:t>in producing factual and reliable outcome data.</a:t>
          </a:r>
          <a:r>
            <a:rPr lang="en-GB" b="0" i="0" dirty="0"/>
            <a:t> After the effects of a given drug or treatment have been tested on a sample population, the statistic record of the observed outcomes will provide objective results generalizable to larger populations.</a:t>
          </a:r>
          <a:endParaRPr lang="en-US" dirty="0"/>
        </a:p>
      </dgm:t>
    </dgm:pt>
    <dgm:pt modelId="{AE4C3B23-3577-488B-B10F-CD1ADA43F3CF}" type="parTrans" cxnId="{494B8937-1344-4D24-ABA2-DA5F20B3F689}">
      <dgm:prSet/>
      <dgm:spPr/>
      <dgm:t>
        <a:bodyPr/>
        <a:lstStyle/>
        <a:p>
          <a:endParaRPr lang="en-US"/>
        </a:p>
      </dgm:t>
    </dgm:pt>
    <dgm:pt modelId="{6291C5F0-2C61-4250-9E1B-7C0A68748E49}" type="sibTrans" cxnId="{494B8937-1344-4D24-ABA2-DA5F20B3F689}">
      <dgm:prSet/>
      <dgm:spPr/>
      <dgm:t>
        <a:bodyPr/>
        <a:lstStyle/>
        <a:p>
          <a:endParaRPr lang="en-US"/>
        </a:p>
      </dgm:t>
    </dgm:pt>
    <dgm:pt modelId="{A8FCF2F9-077E-4679-938E-522DC66878E5}">
      <dgm:prSet/>
      <dgm:spPr/>
      <dgm:t>
        <a:bodyPr/>
        <a:lstStyle/>
        <a:p>
          <a:r>
            <a:rPr lang="en-GB"/>
            <a:t>It provides healthcare practitionets with specific protocols to analyse current levels of efficiency, design new services or redesign existing services to enhance efficiency, and implement change efficiency</a:t>
          </a:r>
          <a:endParaRPr lang="en-US"/>
        </a:p>
      </dgm:t>
    </dgm:pt>
    <dgm:pt modelId="{BBB3C5A7-3204-4979-A484-A0EC2281BFAC}" type="parTrans" cxnId="{FF9BD2D8-0ED1-4001-9B15-891D28D97368}">
      <dgm:prSet/>
      <dgm:spPr/>
      <dgm:t>
        <a:bodyPr/>
        <a:lstStyle/>
        <a:p>
          <a:endParaRPr lang="en-US"/>
        </a:p>
      </dgm:t>
    </dgm:pt>
    <dgm:pt modelId="{382D1DC8-CB39-4E7C-92B2-0701C21D5A25}" type="sibTrans" cxnId="{FF9BD2D8-0ED1-4001-9B15-891D28D97368}">
      <dgm:prSet/>
      <dgm:spPr/>
      <dgm:t>
        <a:bodyPr/>
        <a:lstStyle/>
        <a:p>
          <a:endParaRPr lang="en-US"/>
        </a:p>
      </dgm:t>
    </dgm:pt>
    <dgm:pt modelId="{6571D7BB-C61A-4500-846A-4840DE07C9CF}" type="pres">
      <dgm:prSet presAssocID="{961419A2-2A0A-4B9E-B47F-3E182DB583CB}" presName="linear" presStyleCnt="0">
        <dgm:presLayoutVars>
          <dgm:animLvl val="lvl"/>
          <dgm:resizeHandles val="exact"/>
        </dgm:presLayoutVars>
      </dgm:prSet>
      <dgm:spPr/>
    </dgm:pt>
    <dgm:pt modelId="{3FBA2273-04F0-4637-938E-5FB7E1DD2FE2}" type="pres">
      <dgm:prSet presAssocID="{172BA177-31D2-4394-BAD8-95C64E8AFCCA}" presName="parentText" presStyleLbl="node1" presStyleIdx="0" presStyleCnt="2">
        <dgm:presLayoutVars>
          <dgm:chMax val="0"/>
          <dgm:bulletEnabled val="1"/>
        </dgm:presLayoutVars>
      </dgm:prSet>
      <dgm:spPr/>
    </dgm:pt>
    <dgm:pt modelId="{2CB1E2A5-917C-40AC-A70D-B04D3C3E88DB}" type="pres">
      <dgm:prSet presAssocID="{6291C5F0-2C61-4250-9E1B-7C0A68748E49}" presName="spacer" presStyleCnt="0"/>
      <dgm:spPr/>
    </dgm:pt>
    <dgm:pt modelId="{7CF1CD98-BC81-4A8A-8CDB-7E1CBBC53F15}" type="pres">
      <dgm:prSet presAssocID="{A8FCF2F9-077E-4679-938E-522DC66878E5}" presName="parentText" presStyleLbl="node1" presStyleIdx="1" presStyleCnt="2">
        <dgm:presLayoutVars>
          <dgm:chMax val="0"/>
          <dgm:bulletEnabled val="1"/>
        </dgm:presLayoutVars>
      </dgm:prSet>
      <dgm:spPr/>
    </dgm:pt>
  </dgm:ptLst>
  <dgm:cxnLst>
    <dgm:cxn modelId="{B8463E18-4A42-4618-A0B9-A31FF73EC01E}" type="presOf" srcId="{961419A2-2A0A-4B9E-B47F-3E182DB583CB}" destId="{6571D7BB-C61A-4500-846A-4840DE07C9CF}" srcOrd="0" destOrd="0" presId="urn:microsoft.com/office/officeart/2005/8/layout/vList2"/>
    <dgm:cxn modelId="{494B8937-1344-4D24-ABA2-DA5F20B3F689}" srcId="{961419A2-2A0A-4B9E-B47F-3E182DB583CB}" destId="{172BA177-31D2-4394-BAD8-95C64E8AFCCA}" srcOrd="0" destOrd="0" parTransId="{AE4C3B23-3577-488B-B10F-CD1ADA43F3CF}" sibTransId="{6291C5F0-2C61-4250-9E1B-7C0A68748E49}"/>
    <dgm:cxn modelId="{BF0C2B6E-2AD6-4063-AFDB-5E170F02FF1B}" type="presOf" srcId="{A8FCF2F9-077E-4679-938E-522DC66878E5}" destId="{7CF1CD98-BC81-4A8A-8CDB-7E1CBBC53F15}" srcOrd="0" destOrd="0" presId="urn:microsoft.com/office/officeart/2005/8/layout/vList2"/>
    <dgm:cxn modelId="{FF9BD2D8-0ED1-4001-9B15-891D28D97368}" srcId="{961419A2-2A0A-4B9E-B47F-3E182DB583CB}" destId="{A8FCF2F9-077E-4679-938E-522DC66878E5}" srcOrd="1" destOrd="0" parTransId="{BBB3C5A7-3204-4979-A484-A0EC2281BFAC}" sibTransId="{382D1DC8-CB39-4E7C-92B2-0701C21D5A25}"/>
    <dgm:cxn modelId="{5B8468DB-F786-4AB9-B376-46BCB7DBF86B}" type="presOf" srcId="{172BA177-31D2-4394-BAD8-95C64E8AFCCA}" destId="{3FBA2273-04F0-4637-938E-5FB7E1DD2FE2}" srcOrd="0" destOrd="0" presId="urn:microsoft.com/office/officeart/2005/8/layout/vList2"/>
    <dgm:cxn modelId="{F41B1B6C-209E-402A-A444-E8EB17C5D063}" type="presParOf" srcId="{6571D7BB-C61A-4500-846A-4840DE07C9CF}" destId="{3FBA2273-04F0-4637-938E-5FB7E1DD2FE2}" srcOrd="0" destOrd="0" presId="urn:microsoft.com/office/officeart/2005/8/layout/vList2"/>
    <dgm:cxn modelId="{B97199F2-025A-4674-8D75-48FFB9F67EDD}" type="presParOf" srcId="{6571D7BB-C61A-4500-846A-4840DE07C9CF}" destId="{2CB1E2A5-917C-40AC-A70D-B04D3C3E88DB}" srcOrd="1" destOrd="0" presId="urn:microsoft.com/office/officeart/2005/8/layout/vList2"/>
    <dgm:cxn modelId="{176D48D3-B015-4554-8B19-C66529085B7B}" type="presParOf" srcId="{6571D7BB-C61A-4500-846A-4840DE07C9CF}" destId="{7CF1CD98-BC81-4A8A-8CDB-7E1CBBC53F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36A6E-E3C5-46A4-A38F-4E88AC84D18B}">
      <dsp:nvSpPr>
        <dsp:cNvPr id="0" name=""/>
        <dsp:cNvSpPr/>
      </dsp:nvSpPr>
      <dsp:spPr>
        <a:xfrm>
          <a:off x="3385" y="91126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To provide the high quality and most cost-efficient healthcare  possible. </a:t>
          </a:r>
          <a:endParaRPr lang="en-US" sz="2100" kern="1200" dirty="0"/>
        </a:p>
      </dsp:txBody>
      <dsp:txXfrm>
        <a:off x="3385" y="911263"/>
        <a:ext cx="2685843" cy="1611505"/>
      </dsp:txXfrm>
    </dsp:sp>
    <dsp:sp modelId="{5147EC1D-5877-48AE-8085-8D8168C91534}">
      <dsp:nvSpPr>
        <dsp:cNvPr id="0" name=""/>
        <dsp:cNvSpPr/>
      </dsp:nvSpPr>
      <dsp:spPr>
        <a:xfrm>
          <a:off x="2957812" y="91126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To advance quality of care provided by healthcare  practitioners. </a:t>
          </a:r>
          <a:endParaRPr lang="en-US" sz="2100" kern="1200" dirty="0"/>
        </a:p>
      </dsp:txBody>
      <dsp:txXfrm>
        <a:off x="2957812" y="911263"/>
        <a:ext cx="2685843" cy="1611505"/>
      </dsp:txXfrm>
    </dsp:sp>
    <dsp:sp modelId="{C21E0E44-CB6A-437B-82E7-5AAF36C18453}">
      <dsp:nvSpPr>
        <dsp:cNvPr id="0" name=""/>
        <dsp:cNvSpPr/>
      </dsp:nvSpPr>
      <dsp:spPr>
        <a:xfrm>
          <a:off x="5912240" y="91126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To increase satisfaction among patients. </a:t>
          </a:r>
          <a:endParaRPr lang="en-US" sz="2100" kern="1200"/>
        </a:p>
      </dsp:txBody>
      <dsp:txXfrm>
        <a:off x="5912240" y="911263"/>
        <a:ext cx="2685843" cy="1611505"/>
      </dsp:txXfrm>
    </dsp:sp>
    <dsp:sp modelId="{79C2F725-C98D-4178-A438-A1A7D35BD064}">
      <dsp:nvSpPr>
        <dsp:cNvPr id="0" name=""/>
        <dsp:cNvSpPr/>
      </dsp:nvSpPr>
      <dsp:spPr>
        <a:xfrm>
          <a:off x="8866667" y="91126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To focus on healthcare practice away from habits and tradition to evidence and research. </a:t>
          </a:r>
          <a:endParaRPr lang="en-US" sz="2100" kern="1200" dirty="0"/>
        </a:p>
      </dsp:txBody>
      <dsp:txXfrm>
        <a:off x="8866667" y="911263"/>
        <a:ext cx="2685843" cy="1611505"/>
      </dsp:txXfrm>
    </dsp:sp>
    <dsp:sp modelId="{AAF62F1D-77EF-41A3-8FC4-5BDF5CC3ED9E}">
      <dsp:nvSpPr>
        <dsp:cNvPr id="0" name=""/>
        <dsp:cNvSpPr/>
      </dsp:nvSpPr>
      <dsp:spPr>
        <a:xfrm>
          <a:off x="3385" y="279135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It results in better patient outcomes. </a:t>
          </a:r>
          <a:endParaRPr lang="en-US" sz="2100" kern="1200"/>
        </a:p>
      </dsp:txBody>
      <dsp:txXfrm>
        <a:off x="3385" y="2791353"/>
        <a:ext cx="2685843" cy="1611505"/>
      </dsp:txXfrm>
    </dsp:sp>
    <dsp:sp modelId="{ACABCF8F-65A8-4BEA-B149-69068D8560D4}">
      <dsp:nvSpPr>
        <dsp:cNvPr id="0" name=""/>
        <dsp:cNvSpPr/>
      </dsp:nvSpPr>
      <dsp:spPr>
        <a:xfrm>
          <a:off x="2957812" y="279135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It contributes to the science of healthcare practice. </a:t>
          </a:r>
          <a:endParaRPr lang="en-US" sz="2100" kern="1200" dirty="0"/>
        </a:p>
      </dsp:txBody>
      <dsp:txXfrm>
        <a:off x="2957812" y="2791353"/>
        <a:ext cx="2685843" cy="1611505"/>
      </dsp:txXfrm>
    </dsp:sp>
    <dsp:sp modelId="{A7E8F714-CF85-4447-9DC1-51D1984E67C7}">
      <dsp:nvSpPr>
        <dsp:cNvPr id="0" name=""/>
        <dsp:cNvSpPr/>
      </dsp:nvSpPr>
      <dsp:spPr>
        <a:xfrm>
          <a:off x="5912240" y="279135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It keeps practices current and relevant. </a:t>
          </a:r>
          <a:endParaRPr lang="en-US" sz="2100" kern="1200"/>
        </a:p>
      </dsp:txBody>
      <dsp:txXfrm>
        <a:off x="5912240" y="2791353"/>
        <a:ext cx="2685843" cy="1611505"/>
      </dsp:txXfrm>
    </dsp:sp>
    <dsp:sp modelId="{669B9B8F-2F09-40E2-9FAE-34502C1182A7}">
      <dsp:nvSpPr>
        <dsp:cNvPr id="0" name=""/>
        <dsp:cNvSpPr/>
      </dsp:nvSpPr>
      <dsp:spPr>
        <a:xfrm>
          <a:off x="8866667" y="2791353"/>
          <a:ext cx="2685843" cy="161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a:t>It increases confidence in decision-making. </a:t>
          </a:r>
          <a:endParaRPr lang="en-US" sz="2100" kern="1200"/>
        </a:p>
      </dsp:txBody>
      <dsp:txXfrm>
        <a:off x="8866667" y="2791353"/>
        <a:ext cx="2685843" cy="1611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CDF9D-6716-4790-9D5B-ECFD715C3AE1}">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B3282-ABBE-4A87-AA50-88D58F7F9625}">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96137-DAA1-42A9-98B9-4B302D431397}">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GB" sz="2400" b="0" i="0" kern="1200" dirty="0"/>
            <a:t>Problem based and within the scope of the practitioners experience. </a:t>
          </a:r>
          <a:endParaRPr lang="en-US" sz="2400" kern="1200" dirty="0"/>
        </a:p>
      </dsp:txBody>
      <dsp:txXfrm>
        <a:off x="1496324" y="553"/>
        <a:ext cx="9010131" cy="1295519"/>
      </dsp:txXfrm>
    </dsp:sp>
    <dsp:sp modelId="{A754AD55-1538-487A-AEA3-1DF46C8A4974}">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DD6E4-98DA-49B7-9854-D3542B3CFDE8}">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9C644-BF29-4E6F-82D1-F259084FC8A2}">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GB" sz="2400" b="0" i="0" kern="1200"/>
            <a:t>It brings together the best available evidence and current practice by combining research with knowledge and theory. So it narrows the research practice gap.</a:t>
          </a:r>
          <a:endParaRPr lang="en-US" sz="2400" kern="1200"/>
        </a:p>
      </dsp:txBody>
      <dsp:txXfrm>
        <a:off x="1496324" y="1619952"/>
        <a:ext cx="9010131" cy="1295519"/>
      </dsp:txXfrm>
    </dsp:sp>
    <dsp:sp modelId="{D12D12FD-93E2-4FCD-8E11-EB47F91D449E}">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689EF-5976-4848-AAF0-6D5482E4B25D}">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7E21AA-23ED-4517-A3C0-281A706B975D}">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GB" sz="2400" b="0" i="0" kern="1200"/>
            <a:t>It facilitates application of research into practice by including both primary and secondary research findings.</a:t>
          </a:r>
          <a:endParaRPr lang="en-US" sz="2400" kern="1200"/>
        </a:p>
      </dsp:txBody>
      <dsp:txXfrm>
        <a:off x="1496324" y="3239351"/>
        <a:ext cx="9010131" cy="129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C188E-2CDC-4420-BA2F-122ACFC7D74E}">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844F4-7198-4B3C-8243-367B01A313CC}">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2FFA0-49C2-4138-AB44-55556CE9F1A7}">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22350">
            <a:lnSpc>
              <a:spcPct val="90000"/>
            </a:lnSpc>
            <a:spcBef>
              <a:spcPct val="0"/>
            </a:spcBef>
            <a:spcAft>
              <a:spcPct val="35000"/>
            </a:spcAft>
            <a:buNone/>
          </a:pPr>
          <a:r>
            <a:rPr lang="en-GB" sz="2300" kern="1200" dirty="0"/>
            <a:t>Individually, from the below video link:</a:t>
          </a:r>
          <a:endParaRPr lang="en-US" sz="2300" kern="1200" dirty="0"/>
        </a:p>
      </dsp:txBody>
      <dsp:txXfrm>
        <a:off x="1866111" y="690"/>
        <a:ext cx="4382288" cy="1615680"/>
      </dsp:txXfrm>
    </dsp:sp>
    <dsp:sp modelId="{BE1C9C2D-A3E1-4489-BC37-23392387DDE4}">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CAA5C-FC92-43C9-8716-DBC9820BBF1C}">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7FD5D-BE35-4EA5-8847-A5E018048169}">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22350">
            <a:lnSpc>
              <a:spcPct val="90000"/>
            </a:lnSpc>
            <a:spcBef>
              <a:spcPct val="0"/>
            </a:spcBef>
            <a:spcAft>
              <a:spcPct val="35000"/>
            </a:spcAft>
            <a:buNone/>
          </a:pPr>
          <a:r>
            <a:rPr lang="en-GB" sz="2300" kern="1200" dirty="0"/>
            <a:t>Identify the difference between qualitative and quantitative research methodology </a:t>
          </a:r>
          <a:endParaRPr lang="en-US" sz="2300" kern="1200" dirty="0"/>
        </a:p>
      </dsp:txBody>
      <dsp:txXfrm>
        <a:off x="1866111" y="2020291"/>
        <a:ext cx="4382288" cy="1615680"/>
      </dsp:txXfrm>
    </dsp:sp>
    <dsp:sp modelId="{46B73C23-D76A-4835-86E3-FE338C29D014}">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4D3F2-763B-4584-8CBE-459E8C82DC8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2EBBA-CF23-4058-B456-9E817EB510CD}">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22350">
            <a:lnSpc>
              <a:spcPct val="90000"/>
            </a:lnSpc>
            <a:spcBef>
              <a:spcPct val="0"/>
            </a:spcBef>
            <a:spcAft>
              <a:spcPct val="35000"/>
            </a:spcAft>
            <a:buNone/>
          </a:pPr>
          <a:r>
            <a:rPr lang="en-GB" sz="2300" kern="1200" dirty="0">
              <a:hlinkClick xmlns:r="http://schemas.openxmlformats.org/officeDocument/2006/relationships" r:id="rId7"/>
            </a:rPr>
            <a:t>https://youtu.be/bCuwX35MHyE</a:t>
          </a:r>
          <a:endParaRPr lang="en-US" sz="2300" kern="1200" dirty="0"/>
        </a:p>
      </dsp:txBody>
      <dsp:txXfrm>
        <a:off x="1866111" y="4039891"/>
        <a:ext cx="4382288" cy="1615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BE755-2EDD-4042-856D-89FB92B877B4}">
      <dsp:nvSpPr>
        <dsp:cNvPr id="0" name=""/>
        <dsp:cNvSpPr/>
      </dsp:nvSpPr>
      <dsp:spPr>
        <a:xfrm>
          <a:off x="0" y="38246"/>
          <a:ext cx="626364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The patient brings to the encounter his or her own personal preferences and unique concerns, expectations, and values.</a:t>
          </a:r>
          <a:endParaRPr lang="en-US" sz="2500" kern="1200"/>
        </a:p>
      </dsp:txBody>
      <dsp:txXfrm>
        <a:off x="85984" y="124230"/>
        <a:ext cx="6091672" cy="1589430"/>
      </dsp:txXfrm>
    </dsp:sp>
    <dsp:sp modelId="{37036D75-9419-4BDE-9C5E-9BD4622CD624}">
      <dsp:nvSpPr>
        <dsp:cNvPr id="0" name=""/>
        <dsp:cNvSpPr/>
      </dsp:nvSpPr>
      <dsp:spPr>
        <a:xfrm>
          <a:off x="0" y="1871644"/>
          <a:ext cx="6263640" cy="176139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Health care that is evidence-based and conducted in a caring context leads to better clinical decisions and patient outcomes.</a:t>
          </a:r>
          <a:endParaRPr lang="en-US" sz="2500" kern="1200"/>
        </a:p>
      </dsp:txBody>
      <dsp:txXfrm>
        <a:off x="85984" y="1957628"/>
        <a:ext cx="6091672" cy="1589430"/>
      </dsp:txXfrm>
    </dsp:sp>
    <dsp:sp modelId="{B26DD295-4A29-49BD-A991-E3B79D80A783}">
      <dsp:nvSpPr>
        <dsp:cNvPr id="0" name=""/>
        <dsp:cNvSpPr/>
      </dsp:nvSpPr>
      <dsp:spPr>
        <a:xfrm>
          <a:off x="0" y="3705043"/>
          <a:ext cx="6263640" cy="176139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0" i="0" kern="1200"/>
            <a:t>Gaining knowledge and skills in the EBP process provides nurses and other clinicians the tools needed to take ownership of their practices and transform health care.</a:t>
          </a:r>
          <a:endParaRPr lang="en-US" sz="2500" kern="1200"/>
        </a:p>
      </dsp:txBody>
      <dsp:txXfrm>
        <a:off x="85984" y="3791027"/>
        <a:ext cx="6091672" cy="15894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56A17-E047-4C0C-B2F3-B4E1DB2AEC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37D15-0CD3-4923-95AE-62AF0105763C}">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i="0" kern="1200"/>
            <a:t>Qualitative research</a:t>
          </a:r>
          <a:r>
            <a:rPr lang="en-GB" sz="2300" b="0" i="0" kern="1200"/>
            <a:t>, in particular, addresses </a:t>
          </a:r>
          <a:r>
            <a:rPr lang="en-GB" sz="2300" b="1" i="0" kern="1200"/>
            <a:t>research</a:t>
          </a:r>
          <a:r>
            <a:rPr lang="en-GB" sz="2300" b="0" i="0" kern="1200"/>
            <a:t> questions that are different from those considered by clinical epidemiology. </a:t>
          </a:r>
          <a:endParaRPr lang="en-US" sz="2300" kern="1200"/>
        </a:p>
      </dsp:txBody>
      <dsp:txXfrm>
        <a:off x="0" y="2703"/>
        <a:ext cx="6900512" cy="1843578"/>
      </dsp:txXfrm>
    </dsp:sp>
    <dsp:sp modelId="{0150E21E-D225-4769-B8A2-3D61AA227A32}">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0B716-8CE9-4968-B600-35B62688F2F2}">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i="0" kern="1200"/>
            <a:t>Qualitative research</a:t>
          </a:r>
          <a:r>
            <a:rPr lang="en-GB" sz="2300" b="0" i="0" kern="1200"/>
            <a:t> can investigate practitioners' and patients' attitudes, beliefs, and preferences, and the whole question of how </a:t>
          </a:r>
          <a:r>
            <a:rPr lang="en-GB" sz="2300" b="1" i="0" kern="1200"/>
            <a:t>evidence</a:t>
          </a:r>
          <a:r>
            <a:rPr lang="en-GB" sz="2300" b="0" i="0" kern="1200"/>
            <a:t> is turned into </a:t>
          </a:r>
          <a:r>
            <a:rPr lang="en-GB" sz="2300" b="1" i="0" kern="1200"/>
            <a:t>practice</a:t>
          </a:r>
          <a:r>
            <a:rPr lang="en-GB" sz="2300" b="0" i="0" kern="1200"/>
            <a:t>.</a:t>
          </a:r>
          <a:endParaRPr lang="en-US" sz="2300" kern="1200"/>
        </a:p>
      </dsp:txBody>
      <dsp:txXfrm>
        <a:off x="0" y="1846281"/>
        <a:ext cx="6900512" cy="1843578"/>
      </dsp:txXfrm>
    </dsp:sp>
    <dsp:sp modelId="{9BC0D24F-E964-4D95-9ADE-459BE42A7C5D}">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270AC-1FCC-4E06-9771-B145A95C42E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0" i="0" kern="1200"/>
            <a:t>is a thoughtful integration of the best available evidence, coupled with clinical expertise. As such it enables health practitioners of all varieties to address healthcare questions with an evaluative and qualitative approach.</a:t>
          </a:r>
          <a:endParaRPr lang="en-US" sz="2300" kern="1200"/>
        </a:p>
      </dsp:txBody>
      <dsp:txXfrm>
        <a:off x="0" y="3689859"/>
        <a:ext cx="6900512" cy="1843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E3D9-C72D-4624-AF44-C08F91D4EC92}">
      <dsp:nvSpPr>
        <dsp:cNvPr id="0" name=""/>
        <dsp:cNvSpPr/>
      </dsp:nvSpPr>
      <dsp:spPr>
        <a:xfrm>
          <a:off x="0" y="13255"/>
          <a:ext cx="9262168" cy="11856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highlight>
                <a:srgbClr val="000080"/>
              </a:highlight>
              <a:latin typeface="+mn-lt"/>
            </a:rPr>
            <a:t>Practical example of contribution of qualitative research in EBA:</a:t>
          </a:r>
          <a:endParaRPr lang="en-US" sz="2800" kern="1200" dirty="0">
            <a:highlight>
              <a:srgbClr val="000080"/>
            </a:highlight>
            <a:latin typeface="+mn-lt"/>
          </a:endParaRPr>
        </a:p>
      </dsp:txBody>
      <dsp:txXfrm>
        <a:off x="34726" y="47981"/>
        <a:ext cx="7882608" cy="1116165"/>
      </dsp:txXfrm>
    </dsp:sp>
    <dsp:sp modelId="{71BDCD09-B8FC-4EE6-94A4-D8100975D4CA}">
      <dsp:nvSpPr>
        <dsp:cNvPr id="0" name=""/>
        <dsp:cNvSpPr/>
      </dsp:nvSpPr>
      <dsp:spPr>
        <a:xfrm>
          <a:off x="775706" y="1401184"/>
          <a:ext cx="9262168" cy="1185617"/>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bg1"/>
              </a:solidFill>
            </a:rPr>
            <a:t>Patients using resting between physical activities as a self-care strategy show greater decrease in the symptom of shortness of breath than patients who do not use this selfcare strategy.</a:t>
          </a:r>
          <a:endParaRPr lang="en-US" sz="1900" kern="1200" dirty="0">
            <a:solidFill>
              <a:schemeClr val="bg1"/>
            </a:solidFill>
          </a:endParaRPr>
        </a:p>
      </dsp:txBody>
      <dsp:txXfrm>
        <a:off x="810432" y="1435910"/>
        <a:ext cx="7646357" cy="1116165"/>
      </dsp:txXfrm>
    </dsp:sp>
    <dsp:sp modelId="{61972802-DFFE-4481-ABDC-95CB088A01E6}">
      <dsp:nvSpPr>
        <dsp:cNvPr id="0" name=""/>
        <dsp:cNvSpPr/>
      </dsp:nvSpPr>
      <dsp:spPr>
        <a:xfrm>
          <a:off x="1539835" y="2802369"/>
          <a:ext cx="9262168" cy="1185617"/>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chemeClr val="bg1"/>
              </a:solidFill>
            </a:rPr>
            <a:t>With qualitative research, researchers learn about patient experiences through discussions and interviews. The point of qualitative research is to provide beneficial descriptions that allow insight into patient experiences. </a:t>
          </a:r>
          <a:endParaRPr lang="en-US" sz="1900" kern="1200" dirty="0">
            <a:solidFill>
              <a:schemeClr val="bg1"/>
            </a:solidFill>
          </a:endParaRPr>
        </a:p>
      </dsp:txBody>
      <dsp:txXfrm>
        <a:off x="1574561" y="2837095"/>
        <a:ext cx="7657935" cy="1116165"/>
      </dsp:txXfrm>
    </dsp:sp>
    <dsp:sp modelId="{148233B0-1195-47C0-96B7-4914ED482FAF}">
      <dsp:nvSpPr>
        <dsp:cNvPr id="0" name=""/>
        <dsp:cNvSpPr/>
      </dsp:nvSpPr>
      <dsp:spPr>
        <a:xfrm>
          <a:off x="2315541" y="4203554"/>
          <a:ext cx="9262168" cy="118561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0" i="0" kern="1200" dirty="0">
              <a:solidFill>
                <a:schemeClr val="bg1"/>
              </a:solidFill>
            </a:rPr>
            <a:t>"Hierarchies of research evidence traditionally categorize evidence from weakest to strongest, with an emphasis on support for the effectiveness of interventions.</a:t>
          </a:r>
          <a:endParaRPr lang="en-US" sz="1900" kern="1200" dirty="0">
            <a:solidFill>
              <a:schemeClr val="bg1"/>
            </a:solidFill>
          </a:endParaRPr>
        </a:p>
      </dsp:txBody>
      <dsp:txXfrm>
        <a:off x="2350267" y="4238280"/>
        <a:ext cx="7646357" cy="1116165"/>
      </dsp:txXfrm>
    </dsp:sp>
    <dsp:sp modelId="{909275ED-784E-4116-9639-23AB03B83DA3}">
      <dsp:nvSpPr>
        <dsp:cNvPr id="0" name=""/>
        <dsp:cNvSpPr/>
      </dsp:nvSpPr>
      <dsp:spPr>
        <a:xfrm>
          <a:off x="8491516" y="908075"/>
          <a:ext cx="770651" cy="77065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64912" y="908075"/>
        <a:ext cx="423859" cy="579915"/>
      </dsp:txXfrm>
    </dsp:sp>
    <dsp:sp modelId="{B60A4A16-E6B1-4EBB-8114-955606B238E9}">
      <dsp:nvSpPr>
        <dsp:cNvPr id="0" name=""/>
        <dsp:cNvSpPr/>
      </dsp:nvSpPr>
      <dsp:spPr>
        <a:xfrm>
          <a:off x="9267222" y="2309260"/>
          <a:ext cx="770651" cy="770651"/>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440618" y="2309260"/>
        <a:ext cx="423859" cy="579915"/>
      </dsp:txXfrm>
    </dsp:sp>
    <dsp:sp modelId="{731CD879-327E-4F73-9E6E-32E17AEF54F4}">
      <dsp:nvSpPr>
        <dsp:cNvPr id="0" name=""/>
        <dsp:cNvSpPr/>
      </dsp:nvSpPr>
      <dsp:spPr>
        <a:xfrm>
          <a:off x="10031351" y="3710444"/>
          <a:ext cx="770651" cy="770651"/>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10204747" y="3710444"/>
        <a:ext cx="423859" cy="579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9BA30-FFD2-49CB-9C38-BBD0FD605974}">
      <dsp:nvSpPr>
        <dsp:cNvPr id="0" name=""/>
        <dsp:cNvSpPr/>
      </dsp:nvSpPr>
      <dsp:spPr>
        <a:xfrm>
          <a:off x="0" y="269681"/>
          <a:ext cx="10950526"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Practical example of contribution of qualitative research in EBA:</a:t>
          </a:r>
          <a:endParaRPr lang="en-US" sz="3200" kern="1200"/>
        </a:p>
      </dsp:txBody>
      <dsp:txXfrm>
        <a:off x="37467" y="307148"/>
        <a:ext cx="10875592" cy="692586"/>
      </dsp:txXfrm>
    </dsp:sp>
    <dsp:sp modelId="{C4617CAA-9A28-48EB-BDEF-A8259ECB93B3}">
      <dsp:nvSpPr>
        <dsp:cNvPr id="0" name=""/>
        <dsp:cNvSpPr/>
      </dsp:nvSpPr>
      <dsp:spPr>
        <a:xfrm>
          <a:off x="0" y="1037201"/>
          <a:ext cx="10950526" cy="450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67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0" i="0" kern="1200"/>
            <a:t>Qualitative research in nursing mainly deals with the lived experiences of patients and nurses. In the field of chronic illness, qualitative research has brought to the open some of the processes chronically ill patients undergo and what it means living with chronic illness. </a:t>
          </a:r>
          <a:endParaRPr lang="en-US" sz="2500" kern="1200"/>
        </a:p>
        <a:p>
          <a:pPr marL="228600" lvl="1" indent="-228600" algn="l" defTabSz="1111250">
            <a:lnSpc>
              <a:spcPct val="90000"/>
            </a:lnSpc>
            <a:spcBef>
              <a:spcPct val="0"/>
            </a:spcBef>
            <a:spcAft>
              <a:spcPct val="20000"/>
            </a:spcAft>
            <a:buChar char="•"/>
          </a:pPr>
          <a:r>
            <a:rPr lang="en-GB" sz="2500" b="0" i="0" kern="1200" dirty="0"/>
            <a:t>In addition, new insights were gained about the processes involved in receiving and in giving care. </a:t>
          </a:r>
          <a:endParaRPr lang="en-US" sz="2500" kern="1200" dirty="0"/>
        </a:p>
        <a:p>
          <a:pPr marL="228600" lvl="1" indent="-228600" algn="l" defTabSz="1111250">
            <a:lnSpc>
              <a:spcPct val="90000"/>
            </a:lnSpc>
            <a:spcBef>
              <a:spcPct val="0"/>
            </a:spcBef>
            <a:spcAft>
              <a:spcPct val="20000"/>
            </a:spcAft>
            <a:buChar char="•"/>
          </a:pPr>
          <a:r>
            <a:rPr lang="en-GB" sz="2500" b="0" i="0" kern="1200"/>
            <a:t>Qualitative research about chronic illness provided nurses with understanding of the lived experience of patients. This understanding is essential for good nursing care. </a:t>
          </a:r>
          <a:endParaRPr lang="en-US" sz="2500" kern="1200"/>
        </a:p>
        <a:p>
          <a:pPr marL="228600" lvl="1" indent="-228600" algn="l" defTabSz="1111250">
            <a:lnSpc>
              <a:spcPct val="90000"/>
            </a:lnSpc>
            <a:spcBef>
              <a:spcPct val="0"/>
            </a:spcBef>
            <a:spcAft>
              <a:spcPct val="20000"/>
            </a:spcAft>
            <a:buChar char="•"/>
          </a:pPr>
          <a:r>
            <a:rPr lang="en-GB" sz="2500" b="0" i="0" kern="1200"/>
            <a:t>However, qualitative research is not the only method and for some aspects of nursing not the adequate one. Qualitative and quantitative research are complementary.</a:t>
          </a:r>
          <a:endParaRPr lang="en-US" sz="2500" kern="1200"/>
        </a:p>
      </dsp:txBody>
      <dsp:txXfrm>
        <a:off x="0" y="1037201"/>
        <a:ext cx="10950526" cy="4504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A2273-04F0-4637-938E-5FB7E1DD2FE2}">
      <dsp:nvSpPr>
        <dsp:cNvPr id="0" name=""/>
        <dsp:cNvSpPr/>
      </dsp:nvSpPr>
      <dsp:spPr>
        <a:xfrm>
          <a:off x="0" y="28223"/>
          <a:ext cx="6263640" cy="2691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0" i="0" kern="1200" dirty="0"/>
            <a:t>The main strength of </a:t>
          </a:r>
          <a:r>
            <a:rPr lang="en-GB" sz="2300" b="1" i="0" kern="1200" dirty="0"/>
            <a:t>quantitative</a:t>
          </a:r>
          <a:r>
            <a:rPr lang="en-GB" sz="2300" b="0" i="0" kern="1200" dirty="0"/>
            <a:t> methods is in their usefulness </a:t>
          </a:r>
          <a:r>
            <a:rPr lang="en-GB" sz="2300" b="0" i="0" kern="1200" dirty="0">
              <a:solidFill>
                <a:schemeClr val="tx1"/>
              </a:solidFill>
            </a:rPr>
            <a:t>in producing factual and reliable outcome data.</a:t>
          </a:r>
          <a:r>
            <a:rPr lang="en-GB" sz="2300" b="0" i="0" kern="1200" dirty="0"/>
            <a:t> After the effects of a given drug or treatment have been tested on a sample population, the statistic record of the observed outcomes will provide objective results generalizable to larger populations.</a:t>
          </a:r>
          <a:endParaRPr lang="en-US" sz="2300" kern="1200" dirty="0"/>
        </a:p>
      </dsp:txBody>
      <dsp:txXfrm>
        <a:off x="131364" y="159587"/>
        <a:ext cx="6000912" cy="2428272"/>
      </dsp:txXfrm>
    </dsp:sp>
    <dsp:sp modelId="{7CF1CD98-BC81-4A8A-8CDB-7E1CBBC53F15}">
      <dsp:nvSpPr>
        <dsp:cNvPr id="0" name=""/>
        <dsp:cNvSpPr/>
      </dsp:nvSpPr>
      <dsp:spPr>
        <a:xfrm>
          <a:off x="0" y="2785464"/>
          <a:ext cx="6263640" cy="2691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It provides healthcare practitionets with specific protocols to analyse current levels of efficiency, design new services or redesign existing services to enhance efficiency, and implement change efficiency</a:t>
          </a:r>
          <a:endParaRPr lang="en-US" sz="2300" kern="1200"/>
        </a:p>
      </dsp:txBody>
      <dsp:txXfrm>
        <a:off x="131364" y="2916828"/>
        <a:ext cx="6000912" cy="24282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1607D-2AAA-49A2-9D8E-2EF267E9EC82}" type="datetimeFigureOut">
              <a:rPr lang="en-GB" smtClean="0"/>
              <a:t>09/05/2021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03B6B-A128-4E20-BB6F-23827955AA20}" type="slidenum">
              <a:rPr lang="en-GB" smtClean="0"/>
              <a:t>‹#›</a:t>
            </a:fld>
            <a:endParaRPr lang="en-GB"/>
          </a:p>
        </p:txBody>
      </p:sp>
    </p:spTree>
    <p:extLst>
      <p:ext uri="{BB962C8B-B14F-4D97-AF65-F5344CB8AC3E}">
        <p14:creationId xmlns:p14="http://schemas.microsoft.com/office/powerpoint/2010/main" val="31568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4DA-BE91-4A64-AC49-1EFA68D7A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851190E-B557-40C3-9CE4-2C81B26E6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04733A-FFC7-4F99-864C-3250C7E46F92}"/>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84CF7AB2-32B6-4FB2-B614-755F364CD22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5750355-FBA0-420B-A4F9-365CC98711AE}"/>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291028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6DA-83EE-4B66-BFB0-116934D4D4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4FE955-B066-4A44-9B69-066B253F4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7ACFA2-6624-42F5-8C1A-E1706F5C363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D0BA54F7-9C76-4C94-9E11-7C7F0E168A8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D485BB3B-5848-43A5-AEBC-505447F033EB}"/>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408891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5A637-DBCE-4F94-9019-EB6A11E2C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2B20C3-5942-49AA-A5E0-88283CAB6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A69E22-78AD-4307-BC9E-82463FC61F8F}"/>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24987E83-4C44-477F-BBF1-EDF1FEF0D2DD}"/>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D9ED22A4-5DE2-4E5D-BFA2-7B8046AFF4B9}"/>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290442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288710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6984-D727-4B6F-864F-61682A270A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A23CB0-53D4-4B1A-A52B-B06445215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7789B8-D0F1-47DA-80D1-331D875004C7}"/>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7FFCC8DD-9283-4FEA-9F6E-ECC3042E244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245A314-7EE5-46C8-BE65-C7D198AB011F}"/>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400964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F936-B6C7-42F4-B4CA-FC9A9C8B0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39BFDF-5E9B-4E48-A328-C752B62EE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FA359-054E-4D8F-BD66-6DC9D41325C3}"/>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6E72E58-3C52-41F9-B6FD-72381FF4968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555B14F-AE55-492A-9EB0-6A88F57E2F4A}"/>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173829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42A9-3C06-4207-8738-C7D917DB81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C6B73F-6729-4F5A-876D-7BABD1681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212671-F4FC-4A38-8B87-29A5F4159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D288C3-4B91-46F8-9F2A-C9DAB1C39231}"/>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9474930D-A981-44E1-85AF-24B16EF9B724}"/>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E3846C1-CCE1-4699-9197-B8EF4F67927D}"/>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421438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1F50-43AA-40EB-B2A1-57598F19DA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B4A7A5-E61B-4498-BBD8-A5B68769A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F1D9B-6918-4F22-BB2D-BC0493BFF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D62BE33-CED8-4341-A18A-6CC6392C1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D8D43-4356-475A-A9A5-F9A5F099A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6C5C57-36EF-4802-92A0-2F88A7804939}"/>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68FBB972-6FB1-4133-BCEF-6D59822CF515}"/>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3BD0E493-489D-4E4A-87C7-3218A4DBC976}"/>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251632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3887-55A2-469F-A63E-9A2A8F24A6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B19F4D-2A21-4768-81BE-300F8C63AB8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B1594A32-DE63-4F73-8A18-0D170108F53B}"/>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72C528F5-C7BA-405E-A885-3AC6C75FDAFF}"/>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53542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5A466-8FE2-441C-869A-A6A214F1D1B0}"/>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E34B3AA6-BB6C-4388-81E3-D84E62E5C8D2}"/>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F14BED12-329A-4C66-A602-4A886F5E11E1}"/>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344182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168E-E7FD-45FE-A125-9C0AB329F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D1693C-52B9-4BBD-9409-3E4665880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365481-3F8E-4CE5-A3F1-3364858DB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28A49-047E-4560-9281-58D0420FF2F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3F1EE090-1721-4E23-BD85-F1ACEA946453}"/>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7E0BAD1-119F-45BF-9E4D-80372896EE7F}"/>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210324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918D-11C4-49B8-AF69-D419F55D6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CB4408-F0C6-45D5-B421-B97F2FEBA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2E159F8-B976-4057-B453-C03BBDE2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EF2EC-933D-4E41-9F94-CC61D2D29B8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81A8E421-FB4E-4FD6-BF6A-67648932A9F7}"/>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BB741973-D554-44A0-A717-F820EA0E567C}"/>
              </a:ext>
            </a:extLst>
          </p:cNvPr>
          <p:cNvSpPr>
            <a:spLocks noGrp="1"/>
          </p:cNvSpPr>
          <p:nvPr>
            <p:ph type="sldNum" sz="quarter" idx="12"/>
          </p:nvPr>
        </p:nvSpPr>
        <p:spPr/>
        <p:txBody>
          <a:bodyPr/>
          <a:lstStyle/>
          <a:p>
            <a:fld id="{97AA055C-CFEB-4FB1-9BB7-F5EFC70D2D32}" type="slidenum">
              <a:rPr lang="en-GB" smtClean="0"/>
              <a:t>‹#›</a:t>
            </a:fld>
            <a:endParaRPr lang="en-GB"/>
          </a:p>
        </p:txBody>
      </p:sp>
    </p:spTree>
    <p:extLst>
      <p:ext uri="{BB962C8B-B14F-4D97-AF65-F5344CB8AC3E}">
        <p14:creationId xmlns:p14="http://schemas.microsoft.com/office/powerpoint/2010/main" val="15431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D3BC7-E684-4779-BC61-0370621AA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BA18C7-BC9A-47AA-9835-406FD36B0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37DE42-4CA1-4005-9094-6886365E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3F24A47C-8349-4E2D-B4AD-3A4372AF3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9BB93F1B-0E37-45F7-A0C2-440B826D7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A055C-CFEB-4FB1-9BB7-F5EFC70D2D32}" type="slidenum">
              <a:rPr lang="en-GB" smtClean="0"/>
              <a:t>‹#›</a:t>
            </a:fld>
            <a:endParaRPr lang="en-GB"/>
          </a:p>
        </p:txBody>
      </p:sp>
    </p:spTree>
    <p:extLst>
      <p:ext uri="{BB962C8B-B14F-4D97-AF65-F5344CB8AC3E}">
        <p14:creationId xmlns:p14="http://schemas.microsoft.com/office/powerpoint/2010/main" val="420879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a-XtVF7Bofg&amp;t=0s" TargetMode="External"/><Relationship Id="rId7" Type="http://schemas.openxmlformats.org/officeDocument/2006/relationships/hyperlink" Target="https://www.youtube.com/watch?v=a-XtVF7Bofg&amp;t=170s" TargetMode="External"/><Relationship Id="rId2" Type="http://schemas.openxmlformats.org/officeDocument/2006/relationships/hyperlink" Target="https://youtu.be/a-XtVF7Bofg" TargetMode="External"/><Relationship Id="rId1" Type="http://schemas.openxmlformats.org/officeDocument/2006/relationships/slideLayout" Target="../slideLayouts/slideLayout2.xml"/><Relationship Id="rId6" Type="http://schemas.openxmlformats.org/officeDocument/2006/relationships/hyperlink" Target="https://www.youtube.com/watch?v=a-XtVF7Bofg&amp;t=82s" TargetMode="External"/><Relationship Id="rId5" Type="http://schemas.openxmlformats.org/officeDocument/2006/relationships/hyperlink" Target="https://www.youtube.com/watch?v=a-XtVF7Bofg&amp;t=55s" TargetMode="External"/><Relationship Id="rId4" Type="http://schemas.openxmlformats.org/officeDocument/2006/relationships/hyperlink" Target="https://www.youtube.com/watch?v=a-XtVF7Bofg&amp;t=14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mples.jbpub.com/9780763758714/58714_ch01_lewis.p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www.orau.gov/cdcynergy/soc2web/Content/phase05/phase05_step03_deeper_qualitative_and_quantitative.htm" TargetMode="External"/><Relationship Id="rId2" Type="http://schemas.openxmlformats.org/officeDocument/2006/relationships/hyperlink" Target="https://www.ncbi.nlm.nih.gov/pmc/articles/PMC1112988/" TargetMode="External"/><Relationship Id="rId1" Type="http://schemas.openxmlformats.org/officeDocument/2006/relationships/slideLayout" Target="../slideLayouts/slideLayout2.xml"/><Relationship Id="rId5" Type="http://schemas.openxmlformats.org/officeDocument/2006/relationships/hyperlink" Target="https://www.nursingtimes.net/clinical-archive/public-health-clinical-archive/qualitative-research-and-its-role-in-nursing-knowledge-16-05-2006/" TargetMode="External"/><Relationship Id="rId4" Type="http://schemas.openxmlformats.org/officeDocument/2006/relationships/hyperlink" Target="https://pubmed.ncbi.nlm.nih.gov/937072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topics/nursing-and-health-professions/health-care-ne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nursing-and-health-professions/health-care-practi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20911233">
            <a:off x="-77837" y="232709"/>
            <a:ext cx="6304685" cy="278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7-Slide</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B31D2336-3DF5-4BED-97BE-6FC3FFA36C0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D8EAC6-F661-472E-8231-6857BAD31B4E}"/>
              </a:ext>
            </a:extLst>
          </p:cNvPr>
          <p:cNvSpPr>
            <a:spLocks noGrp="1"/>
          </p:cNvSpPr>
          <p:nvPr>
            <p:ph idx="1"/>
          </p:nvPr>
        </p:nvSpPr>
        <p:spPr>
          <a:xfrm>
            <a:off x="180535" y="136525"/>
            <a:ext cx="11830929" cy="7108337"/>
          </a:xfrm>
        </p:spPr>
        <p:txBody>
          <a:bodyPr>
            <a:noAutofit/>
          </a:bodyPr>
          <a:lstStyle/>
          <a:p>
            <a:pPr marL="0" indent="0">
              <a:buNone/>
            </a:pPr>
            <a:r>
              <a:rPr lang="en-GB" sz="3200" b="1" dirty="0">
                <a:highlight>
                  <a:srgbClr val="FFFF00"/>
                </a:highlight>
                <a:latin typeface="Candara" panose="020E0502030303020204" pitchFamily="34" charset="0"/>
              </a:rPr>
              <a:t>LO 1 Activity</a:t>
            </a:r>
          </a:p>
          <a:p>
            <a:pPr marL="0" indent="0">
              <a:buNone/>
            </a:pPr>
            <a:endParaRPr lang="en-GB" sz="2200" b="1" dirty="0">
              <a:highlight>
                <a:srgbClr val="FFFF00"/>
              </a:highlight>
              <a:latin typeface="Tw Cen MT" panose="020B0602020104020603" pitchFamily="34" charset="0"/>
            </a:endParaRPr>
          </a:p>
          <a:p>
            <a:r>
              <a:rPr lang="en-GB" sz="2200" dirty="0">
                <a:latin typeface="Tw Cen MT" panose="020B0602020104020603" pitchFamily="34" charset="0"/>
              </a:rPr>
              <a:t>Individually, from the below video link:</a:t>
            </a:r>
            <a:endParaRPr lang="en-US" sz="2200" dirty="0">
              <a:latin typeface="Tw Cen MT" panose="020B0602020104020603" pitchFamily="34" charset="0"/>
            </a:endParaRPr>
          </a:p>
          <a:p>
            <a:r>
              <a:rPr lang="en-GB" sz="2200" dirty="0">
                <a:latin typeface="Tw Cen MT" panose="020B0602020104020603" pitchFamily="34" charset="0"/>
              </a:rPr>
              <a:t>Identify the difference between qualitative and quantitative research methodology </a:t>
            </a:r>
          </a:p>
          <a:p>
            <a:endParaRPr lang="en-US" sz="2200" dirty="0">
              <a:latin typeface="Tw Cen MT" panose="020B0602020104020603" pitchFamily="34" charset="0"/>
            </a:endParaRPr>
          </a:p>
          <a:p>
            <a:r>
              <a:rPr lang="en-GB" sz="2200" dirty="0">
                <a:latin typeface="Tw Cen MT" panose="020B0602020104020603" pitchFamily="34" charset="0"/>
                <a:hlinkClick r:id="rId2"/>
              </a:rPr>
              <a:t>https://youtu.be/a-XtVF7Bofg</a:t>
            </a:r>
            <a:endParaRPr lang="en-GB" sz="2200" dirty="0">
              <a:latin typeface="Tw Cen MT" panose="020B0602020104020603" pitchFamily="34" charset="0"/>
            </a:endParaRPr>
          </a:p>
          <a:p>
            <a:r>
              <a:rPr lang="en-GB" sz="2200" b="0" i="0" dirty="0">
                <a:effectLst/>
                <a:latin typeface="Tw Cen MT" panose="020B0602020104020603" pitchFamily="34" charset="0"/>
              </a:rPr>
              <a:t>There are two approaches to collecting and analysing data: </a:t>
            </a:r>
            <a:r>
              <a:rPr lang="en-GB" sz="2200" b="0" i="0" dirty="0">
                <a:effectLst/>
                <a:highlight>
                  <a:srgbClr val="00FFFF"/>
                </a:highlight>
                <a:latin typeface="Tw Cen MT" panose="020B0602020104020603" pitchFamily="34" charset="0"/>
              </a:rPr>
              <a:t>qualitative</a:t>
            </a:r>
            <a:r>
              <a:rPr lang="en-GB" sz="2200" b="0" i="0" dirty="0">
                <a:effectLst/>
                <a:latin typeface="Tw Cen MT" panose="020B0602020104020603" pitchFamily="34" charset="0"/>
              </a:rPr>
              <a:t> research and </a:t>
            </a:r>
            <a:r>
              <a:rPr lang="en-GB" sz="2200" b="0" i="0" dirty="0">
                <a:effectLst/>
                <a:highlight>
                  <a:srgbClr val="00FFFF"/>
                </a:highlight>
                <a:latin typeface="Tw Cen MT" panose="020B0602020104020603" pitchFamily="34" charset="0"/>
              </a:rPr>
              <a:t>quantitative </a:t>
            </a:r>
            <a:r>
              <a:rPr lang="en-GB" sz="2200" b="0" i="0" dirty="0">
                <a:effectLst/>
                <a:latin typeface="Tw Cen MT" panose="020B0602020104020603" pitchFamily="34" charset="0"/>
              </a:rPr>
              <a:t>research. </a:t>
            </a:r>
          </a:p>
          <a:p>
            <a:r>
              <a:rPr lang="en-GB" sz="2200" b="0" i="0" dirty="0">
                <a:effectLst/>
                <a:latin typeface="Tw Cen MT" panose="020B0602020104020603" pitchFamily="34" charset="0"/>
              </a:rPr>
              <a:t>This video will explain the differences between the two research methods, as well as the mixed-methods approach.</a:t>
            </a:r>
          </a:p>
          <a:p>
            <a:pPr marL="0" indent="0">
              <a:buNone/>
            </a:pPr>
            <a:endParaRPr lang="en-GB" sz="2200" b="0" i="0" dirty="0">
              <a:effectLst/>
              <a:latin typeface="Tw Cen MT" panose="020B0602020104020603" pitchFamily="34" charset="0"/>
            </a:endParaRPr>
          </a:p>
          <a:p>
            <a:r>
              <a:rPr lang="en-GB" sz="2200" b="0" i="0" dirty="0">
                <a:effectLst/>
                <a:latin typeface="Tw Cen MT" panose="020B0602020104020603" pitchFamily="34" charset="0"/>
              </a:rPr>
              <a:t> Intro - </a:t>
            </a:r>
            <a:r>
              <a:rPr lang="en-GB" sz="2200" b="0" i="0" dirty="0">
                <a:effectLst/>
                <a:latin typeface="Tw Cen MT" panose="020B0602020104020603" pitchFamily="34" charset="0"/>
                <a:hlinkClick r:id="rId3"/>
              </a:rPr>
              <a:t>0:00</a:t>
            </a:r>
            <a:r>
              <a:rPr lang="en-GB" sz="2200" b="0" i="0" dirty="0">
                <a:effectLst/>
                <a:latin typeface="Tw Cen MT" panose="020B0602020104020603" pitchFamily="34" charset="0"/>
              </a:rPr>
              <a:t>​ </a:t>
            </a:r>
          </a:p>
          <a:p>
            <a:r>
              <a:rPr lang="en-GB" sz="2200" b="0" i="0" dirty="0">
                <a:effectLst/>
                <a:latin typeface="Tw Cen MT" panose="020B0602020104020603" pitchFamily="34" charset="0"/>
              </a:rPr>
              <a:t>1. Main differences: </a:t>
            </a:r>
            <a:r>
              <a:rPr lang="en-GB" sz="2200" b="0" i="0" dirty="0">
                <a:effectLst/>
                <a:latin typeface="Tw Cen MT" panose="020B0602020104020603" pitchFamily="34" charset="0"/>
                <a:hlinkClick r:id="rId4"/>
              </a:rPr>
              <a:t>0:14</a:t>
            </a:r>
            <a:r>
              <a:rPr lang="en-GB" sz="2200" b="0" i="0" dirty="0">
                <a:effectLst/>
                <a:latin typeface="Tw Cen MT" panose="020B0602020104020603" pitchFamily="34" charset="0"/>
              </a:rPr>
              <a:t>​ </a:t>
            </a:r>
          </a:p>
          <a:p>
            <a:r>
              <a:rPr lang="en-GB" sz="2200" b="0" i="0" dirty="0">
                <a:effectLst/>
                <a:latin typeface="Tw Cen MT" panose="020B0602020104020603" pitchFamily="34" charset="0"/>
              </a:rPr>
              <a:t>2. When to use qualitative vs. quantitative research: </a:t>
            </a:r>
            <a:r>
              <a:rPr lang="en-GB" sz="2200" b="0" i="0" dirty="0">
                <a:effectLst/>
                <a:latin typeface="Tw Cen MT" panose="020B0602020104020603" pitchFamily="34" charset="0"/>
                <a:hlinkClick r:id="rId5"/>
              </a:rPr>
              <a:t>0:55</a:t>
            </a:r>
            <a:r>
              <a:rPr lang="en-GB" sz="2200" b="0" i="0" dirty="0">
                <a:effectLst/>
                <a:latin typeface="Tw Cen MT" panose="020B0602020104020603" pitchFamily="34" charset="0"/>
              </a:rPr>
              <a:t>​ </a:t>
            </a:r>
          </a:p>
          <a:p>
            <a:r>
              <a:rPr lang="en-GB" sz="2200" b="0" i="0" dirty="0">
                <a:effectLst/>
                <a:latin typeface="Tw Cen MT" panose="020B0602020104020603" pitchFamily="34" charset="0"/>
              </a:rPr>
              <a:t>3. Using two approaches to answer the same research question: </a:t>
            </a:r>
            <a:r>
              <a:rPr lang="en-GB" sz="2200" b="0" i="0" dirty="0">
                <a:effectLst/>
                <a:latin typeface="Tw Cen MT" panose="020B0602020104020603" pitchFamily="34" charset="0"/>
                <a:hlinkClick r:id="rId6"/>
              </a:rPr>
              <a:t>1:22</a:t>
            </a:r>
            <a:r>
              <a:rPr lang="en-GB" sz="2200" b="0" i="0" dirty="0">
                <a:effectLst/>
                <a:latin typeface="Tw Cen MT" panose="020B0602020104020603" pitchFamily="34" charset="0"/>
              </a:rPr>
              <a:t>​ </a:t>
            </a:r>
          </a:p>
          <a:p>
            <a:r>
              <a:rPr lang="en-GB" sz="2200" b="0" i="0" dirty="0">
                <a:effectLst/>
                <a:latin typeface="Tw Cen MT" panose="020B0602020104020603" pitchFamily="34" charset="0"/>
              </a:rPr>
              <a:t>4. Data collection methods: </a:t>
            </a:r>
            <a:r>
              <a:rPr lang="en-GB" sz="2200" b="0" i="0" dirty="0">
                <a:effectLst/>
                <a:latin typeface="Tw Cen MT" panose="020B0602020104020603" pitchFamily="34" charset="0"/>
                <a:hlinkClick r:id="rId7"/>
              </a:rPr>
              <a:t>2:50</a:t>
            </a:r>
            <a:endParaRPr lang="en-GB" sz="2200" dirty="0">
              <a:latin typeface="Tw Cen MT" panose="020B0602020104020603" pitchFamily="34" charset="0"/>
            </a:endParaRPr>
          </a:p>
        </p:txBody>
      </p:sp>
      <p:sp>
        <p:nvSpPr>
          <p:cNvPr id="4" name="Footer Placeholder 3">
            <a:extLst>
              <a:ext uri="{FF2B5EF4-FFF2-40B4-BE49-F238E27FC236}">
                <a16:creationId xmlns:a16="http://schemas.microsoft.com/office/drawing/2014/main" id="{13F783BD-8F7A-4216-B734-65C0DE3F750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87995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026" name="Picture 2" descr="How to Use Boolean Search for Social Media Monitoring (and Why You Want to)  | Social Media Today">
            <a:extLst>
              <a:ext uri="{FF2B5EF4-FFF2-40B4-BE49-F238E27FC236}">
                <a16:creationId xmlns:a16="http://schemas.microsoft.com/office/drawing/2014/main" id="{68493ABC-18E1-49E2-A9D0-3351D87B14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5837" y="1286934"/>
            <a:ext cx="9460328" cy="410594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F3C72B8-6794-4FA6-8F5A-648D0C141B8E}"/>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253104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42C6C3-7190-4637-8BBA-02EAB0D2F03E}"/>
              </a:ext>
            </a:extLst>
          </p:cNvPr>
          <p:cNvSpPr>
            <a:spLocks noGrp="1"/>
          </p:cNvSpPr>
          <p:nvPr>
            <p:ph type="title"/>
          </p:nvPr>
        </p:nvSpPr>
        <p:spPr>
          <a:xfrm>
            <a:off x="762000" y="559678"/>
            <a:ext cx="3567915" cy="4952492"/>
          </a:xfrm>
        </p:spPr>
        <p:txBody>
          <a:bodyPr>
            <a:normAutofit/>
          </a:bodyPr>
          <a:lstStyle/>
          <a:p>
            <a:r>
              <a:rPr lang="en-GB" dirty="0">
                <a:solidFill>
                  <a:schemeClr val="bg1"/>
                </a:solidFill>
              </a:rPr>
              <a:t>Activity</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9A88E8B-3B34-47AC-8440-7044E144D90D}"/>
              </a:ext>
            </a:extLst>
          </p:cNvPr>
          <p:cNvSpPr>
            <a:spLocks noGrp="1"/>
          </p:cNvSpPr>
          <p:nvPr>
            <p:ph type="ftr" sz="quarter" idx="11"/>
          </p:nvPr>
        </p:nvSpPr>
        <p:spPr>
          <a:xfrm>
            <a:off x="5181600" y="6356350"/>
            <a:ext cx="4542118" cy="365125"/>
          </a:xfrm>
        </p:spPr>
        <p:txBody>
          <a:bodyPr>
            <a:normAutofit/>
          </a:bodyPr>
          <a:lstStyle/>
          <a:p>
            <a:pPr algn="l">
              <a:spcAft>
                <a:spcPts val="600"/>
              </a:spcAft>
            </a:pPr>
            <a:r>
              <a:rPr lang="en-GB">
                <a:solidFill>
                  <a:schemeClr val="tx1">
                    <a:alpha val="80000"/>
                  </a:schemeClr>
                </a:solidFill>
              </a:rPr>
              <a:t>Created by Tayo Alebiosu</a:t>
            </a:r>
          </a:p>
        </p:txBody>
      </p:sp>
      <p:graphicFrame>
        <p:nvGraphicFramePr>
          <p:cNvPr id="6" name="Content Placeholder 2">
            <a:extLst>
              <a:ext uri="{FF2B5EF4-FFF2-40B4-BE49-F238E27FC236}">
                <a16:creationId xmlns:a16="http://schemas.microsoft.com/office/drawing/2014/main" id="{92CEAF55-2F18-41CA-B32D-BF942DB11503}"/>
              </a:ext>
            </a:extLst>
          </p:cNvPr>
          <p:cNvGraphicFramePr>
            <a:graphicFrameLocks noGrp="1"/>
          </p:cNvGraphicFramePr>
          <p:nvPr>
            <p:ph idx="1"/>
            <p:extLst>
              <p:ext uri="{D42A27DB-BD31-4B8C-83A1-F6EECF244321}">
                <p14:modId xmlns:p14="http://schemas.microsoft.com/office/powerpoint/2010/main" val="334710744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92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5D38FEC-49CD-4FC8-B573-E269A6BBC90E}"/>
              </a:ext>
            </a:extLst>
          </p:cNvPr>
          <p:cNvGraphicFramePr>
            <a:graphicFrameLocks noGrp="1"/>
          </p:cNvGraphicFramePr>
          <p:nvPr>
            <p:extLst>
              <p:ext uri="{D42A27DB-BD31-4B8C-83A1-F6EECF244321}">
                <p14:modId xmlns:p14="http://schemas.microsoft.com/office/powerpoint/2010/main" val="592029353"/>
              </p:ext>
            </p:extLst>
          </p:nvPr>
        </p:nvGraphicFramePr>
        <p:xfrm>
          <a:off x="530087" y="168403"/>
          <a:ext cx="10574807" cy="6704074"/>
        </p:xfrm>
        <a:graphic>
          <a:graphicData uri="http://schemas.openxmlformats.org/drawingml/2006/table">
            <a:tbl>
              <a:tblPr firstRow="1" firstCol="1" bandRow="1"/>
              <a:tblGrid>
                <a:gridCol w="5235795">
                  <a:extLst>
                    <a:ext uri="{9D8B030D-6E8A-4147-A177-3AD203B41FA5}">
                      <a16:colId xmlns:a16="http://schemas.microsoft.com/office/drawing/2014/main" val="3057178431"/>
                    </a:ext>
                  </a:extLst>
                </a:gridCol>
                <a:gridCol w="5339012">
                  <a:extLst>
                    <a:ext uri="{9D8B030D-6E8A-4147-A177-3AD203B41FA5}">
                      <a16:colId xmlns:a16="http://schemas.microsoft.com/office/drawing/2014/main" val="3143465287"/>
                    </a:ext>
                  </a:extLst>
                </a:gridCol>
              </a:tblGrid>
              <a:tr h="420454">
                <a:tc gridSpan="2">
                  <a:txBody>
                    <a:bodyPr/>
                    <a:lstStyle/>
                    <a:p>
                      <a:pPr algn="ctr" fontAlgn="ctr">
                        <a:lnSpc>
                          <a:spcPct val="150000"/>
                        </a:lnSpc>
                        <a:spcBef>
                          <a:spcPts val="0"/>
                        </a:spcBef>
                        <a:spcAft>
                          <a:spcPts val="1500"/>
                        </a:spcAft>
                      </a:pPr>
                      <a:r>
                        <a:rPr lang="en-GB" sz="2400" b="1" i="0" u="none" strike="noStrike">
                          <a:solidFill>
                            <a:srgbClr val="000080"/>
                          </a:solidFill>
                          <a:effectLst/>
                          <a:highlight>
                            <a:srgbClr val="FFFF00"/>
                          </a:highlight>
                          <a:latin typeface="Candara" panose="020E0502030303020204" pitchFamily="34" charset="0"/>
                          <a:ea typeface="Times New Roman" panose="02020603050405020304" pitchFamily="18" charset="0"/>
                          <a:cs typeface="Times New Roman" panose="02020603050405020304" pitchFamily="18" charset="0"/>
                        </a:rPr>
                        <a:t>Differences between Qualitative and Quantitative Research</a:t>
                      </a:r>
                      <a:endParaRPr lang="en-GB" sz="2400" b="0" i="0" u="none" strike="noStrike" dirty="0">
                        <a:effectLst/>
                        <a:highlight>
                          <a:srgbClr val="FFFF00"/>
                        </a:highlight>
                        <a:latin typeface="Candara" panose="020E0502030303020204" pitchFamily="34" charset="0"/>
                      </a:endParaRPr>
                    </a:p>
                  </a:txBody>
                  <a:tcPr marL="68751" marR="68751" marT="34376" marB="34376">
                    <a:lnL>
                      <a:noFill/>
                    </a:lnL>
                    <a:lnR>
                      <a:noFill/>
                    </a:lnR>
                    <a:lnT>
                      <a:noFill/>
                    </a:lnT>
                    <a:lnB w="12700" cap="flat" cmpd="sng" algn="ctr">
                      <a:solidFill>
                        <a:srgbClr val="DDDDDD"/>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378348912"/>
                  </a:ext>
                </a:extLst>
              </a:tr>
              <a:tr h="401699">
                <a:tc>
                  <a:txBody>
                    <a:bodyPr/>
                    <a:lstStyle/>
                    <a:p>
                      <a:pPr algn="l" fontAlgn="b">
                        <a:lnSpc>
                          <a:spcPct val="150000"/>
                        </a:lnSpc>
                        <a:spcBef>
                          <a:spcPts val="0"/>
                        </a:spcBef>
                        <a:spcAft>
                          <a:spcPts val="1500"/>
                        </a:spcAft>
                      </a:pPr>
                      <a:r>
                        <a:rPr lang="en-GB" sz="1600" b="1" i="0" u="none" strike="noStrike">
                          <a:solidFill>
                            <a:srgbClr val="FF0000"/>
                          </a:solidFill>
                          <a:effectLst/>
                          <a:latin typeface="Tw Cen MT" panose="020B0602020104020603" pitchFamily="34" charset="0"/>
                          <a:ea typeface="Times New Roman" panose="02020603050405020304" pitchFamily="18" charset="0"/>
                          <a:cs typeface="Times New Roman" panose="02020603050405020304" pitchFamily="18" charset="0"/>
                        </a:rPr>
                        <a:t>QUALITATIVE</a:t>
                      </a:r>
                      <a:endParaRPr lang="en-GB" sz="1600" b="0" i="0" u="none" strike="noStrike" dirty="0">
                        <a:effectLst/>
                        <a:latin typeface="Tw Cen MT" panose="020B0602020104020603" pitchFamily="34" charset="0"/>
                      </a:endParaRPr>
                    </a:p>
                  </a:txBody>
                  <a:tcPr marL="57292" marR="57292" marT="57292" marB="57292"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b">
                        <a:lnSpc>
                          <a:spcPct val="150000"/>
                        </a:lnSpc>
                        <a:spcBef>
                          <a:spcPts val="0"/>
                        </a:spcBef>
                        <a:spcAft>
                          <a:spcPts val="1500"/>
                        </a:spcAft>
                      </a:pPr>
                      <a:r>
                        <a:rPr lang="en-GB" sz="1600" b="1" i="0" u="none" strike="noStrike">
                          <a:solidFill>
                            <a:srgbClr val="FF0000"/>
                          </a:solidFill>
                          <a:effectLst/>
                          <a:latin typeface="Tw Cen MT" panose="020B0602020104020603" pitchFamily="34" charset="0"/>
                          <a:ea typeface="Times New Roman" panose="02020603050405020304" pitchFamily="18" charset="0"/>
                          <a:cs typeface="Times New Roman" panose="02020603050405020304" pitchFamily="18" charset="0"/>
                        </a:rPr>
                        <a:t>QUANTITATIVE</a:t>
                      </a:r>
                      <a:endParaRPr lang="en-GB" sz="1600" b="0" i="0" u="none" strike="noStrike">
                        <a:effectLst/>
                        <a:latin typeface="Tw Cen MT" panose="020B0602020104020603" pitchFamily="34" charset="0"/>
                      </a:endParaRPr>
                    </a:p>
                  </a:txBody>
                  <a:tcPr marL="57292" marR="57292" marT="57292" marB="57292"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0777792"/>
                  </a:ext>
                </a:extLst>
              </a:tr>
              <a:tr h="1172654">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Methods include focus groups, unstructured or in-depth interviews, and reviews of documents for types of themes</a:t>
                      </a:r>
                      <a:endParaRPr lang="en-GB" sz="1600" b="0" i="0" u="none" strike="noStrike" dirty="0">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Surveys, structured interviews, measurements &amp; observations, and reviews of records or documents for </a:t>
                      </a:r>
                      <a:r>
                        <a:rPr lang="en-GB" sz="1600" b="1"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numeric or quantifiable information</a:t>
                      </a:r>
                      <a:endParaRPr lang="en-GB" sz="1600" b="0" i="0" u="none" strike="noStrike" dirty="0">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27027484"/>
                  </a:ext>
                </a:extLst>
              </a:tr>
              <a:tr h="818728">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Primarily inductive process used to formulate theory or hypotheses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Primarily deductive process used to test pre-specified concepts, constructs, and hypotheses that make up a theory</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1318844"/>
                  </a:ext>
                </a:extLst>
              </a:tr>
              <a:tr h="818728">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More subjective: </a:t>
                      </a:r>
                      <a:r>
                        <a:rPr lang="en-GB" sz="1600" b="1"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describes a problem or condition from the point of view of those experiencing it</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More objective: </a:t>
                      </a:r>
                      <a:r>
                        <a:rPr lang="en-GB" sz="1600" b="1"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provides observed effects</a:t>
                      </a: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 (interpreted by researchers) of a program on a problem or condition</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10529752"/>
                  </a:ext>
                </a:extLst>
              </a:tr>
              <a:tr h="464803">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Text-based</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1"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Number-based</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57410058"/>
                  </a:ext>
                </a:extLst>
              </a:tr>
              <a:tr h="818728">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More in-depth information on a few cases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Less in-depth but more breadth of information across a large number of cases</a:t>
                      </a:r>
                      <a:endParaRPr lang="en-GB" sz="1600" b="0" i="0" u="none" strike="noStrike" dirty="0">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79613951"/>
                  </a:ext>
                </a:extLst>
              </a:tr>
              <a:tr h="464803">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Unstructured or semi-structured response options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Fixed response options, measurements, or observations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2372322"/>
                  </a:ext>
                </a:extLst>
              </a:tr>
              <a:tr h="464803">
                <a:tc>
                  <a:txBody>
                    <a:bodyPr/>
                    <a:lstStyle/>
                    <a:p>
                      <a:pPr algn="l" fontAlgn="t">
                        <a:lnSpc>
                          <a:spcPct val="150000"/>
                        </a:lnSpc>
                        <a:spcBef>
                          <a:spcPts val="0"/>
                        </a:spcBef>
                        <a:spcAft>
                          <a:spcPts val="1500"/>
                        </a:spcAft>
                      </a:pPr>
                      <a:r>
                        <a:rPr lang="en-GB" sz="1600" b="1"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No statistical tests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Statistical tests are used for analysis</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99874645"/>
                  </a:ext>
                </a:extLst>
              </a:tr>
              <a:tr h="464803">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Less generalizable</a:t>
                      </a:r>
                      <a:endParaRPr lang="en-GB" sz="1600" b="0" i="0" u="none" strike="noStrike">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l" fontAlgn="t">
                        <a:lnSpc>
                          <a:spcPct val="150000"/>
                        </a:lnSpc>
                        <a:spcBef>
                          <a:spcPts val="0"/>
                        </a:spcBef>
                        <a:spcAft>
                          <a:spcPts val="1500"/>
                        </a:spcAft>
                      </a:pPr>
                      <a:r>
                        <a:rPr lang="en-GB" sz="1600" b="0" i="0" u="none" strike="noStrike">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More generalizable</a:t>
                      </a:r>
                      <a:endParaRPr lang="en-GB" sz="1600" b="0" i="0" u="none" strike="noStrike" dirty="0">
                        <a:effectLst/>
                        <a:latin typeface="Tw Cen MT" panose="020B0602020104020603" pitchFamily="34" charset="0"/>
                      </a:endParaRPr>
                    </a:p>
                  </a:txBody>
                  <a:tcPr marL="57292" marR="57292" marT="57292" marB="57292">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1766288"/>
                  </a:ext>
                </a:extLst>
              </a:tr>
            </a:tbl>
          </a:graphicData>
        </a:graphic>
      </p:graphicFrame>
      <p:sp>
        <p:nvSpPr>
          <p:cNvPr id="2" name="Footer Placeholder 1">
            <a:extLst>
              <a:ext uri="{FF2B5EF4-FFF2-40B4-BE49-F238E27FC236}">
                <a16:creationId xmlns:a16="http://schemas.microsoft.com/office/drawing/2014/main" id="{87BD479E-4202-422B-8B91-5DBCD77AEBA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9116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bstract blurred public library with bookshelves">
            <a:extLst>
              <a:ext uri="{FF2B5EF4-FFF2-40B4-BE49-F238E27FC236}">
                <a16:creationId xmlns:a16="http://schemas.microsoft.com/office/drawing/2014/main" id="{C93CA930-5483-4864-914F-1A490BE50813}"/>
              </a:ext>
            </a:extLst>
          </p:cNvPr>
          <p:cNvPicPr>
            <a:picLocks noChangeAspect="1"/>
          </p:cNvPicPr>
          <p:nvPr/>
        </p:nvPicPr>
        <p:blipFill rotWithShape="1">
          <a:blip r:embed="rId2">
            <a:alphaModFix amt="35000"/>
          </a:blip>
          <a:srcRect t="1325" r="1" b="14436"/>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3E102238-267B-41F5-9285-880F6B3514CE}"/>
              </a:ext>
            </a:extLst>
          </p:cNvPr>
          <p:cNvSpPr>
            <a:spLocks noGrp="1"/>
          </p:cNvSpPr>
          <p:nvPr>
            <p:ph idx="1"/>
          </p:nvPr>
        </p:nvSpPr>
        <p:spPr>
          <a:xfrm>
            <a:off x="643467" y="1782981"/>
            <a:ext cx="10905066" cy="4393982"/>
          </a:xfrm>
        </p:spPr>
        <p:txBody>
          <a:bodyPr>
            <a:normAutofit fontScale="85000" lnSpcReduction="20000"/>
          </a:bodyPr>
          <a:lstStyle/>
          <a:p>
            <a:pPr marL="0" indent="0">
              <a:buNone/>
            </a:pPr>
            <a:r>
              <a:rPr lang="en-GB" b="1" i="0" dirty="0">
                <a:effectLst/>
                <a:highlight>
                  <a:srgbClr val="FFFF00"/>
                </a:highlight>
                <a:latin typeface="Tw Cen MT" panose="020B0602020104020603" pitchFamily="34" charset="0"/>
              </a:rPr>
              <a:t>Qualitative research</a:t>
            </a:r>
            <a:endParaRPr lang="en-GB" b="0" i="0" dirty="0">
              <a:effectLst/>
              <a:highlight>
                <a:srgbClr val="FFFF00"/>
              </a:highlight>
              <a:latin typeface="Tw Cen MT" panose="020B0602020104020603" pitchFamily="34" charset="0"/>
            </a:endParaRPr>
          </a:p>
          <a:p>
            <a:r>
              <a:rPr lang="en-GB" b="0" i="0" dirty="0">
                <a:effectLst/>
                <a:latin typeface="Tw Cen MT" panose="020B0602020104020603" pitchFamily="34" charset="0"/>
              </a:rPr>
              <a:t>According to Denzin and Lincoln (2000), qualitative research is a distinct field of enquiry in its own right. </a:t>
            </a:r>
          </a:p>
          <a:p>
            <a:endParaRPr lang="en-GB" dirty="0">
              <a:latin typeface="Tw Cen MT" panose="020B0602020104020603" pitchFamily="34" charset="0"/>
            </a:endParaRPr>
          </a:p>
          <a:p>
            <a:r>
              <a:rPr lang="en-GB" b="0" i="0" dirty="0">
                <a:effectLst/>
                <a:latin typeface="Tw Cen MT" panose="020B0602020104020603" pitchFamily="34" charset="0"/>
              </a:rPr>
              <a:t>The literature indicates that qualitative research methodology </a:t>
            </a:r>
            <a:r>
              <a:rPr lang="en-GB" b="0" i="0" dirty="0">
                <a:effectLst/>
                <a:highlight>
                  <a:srgbClr val="00FFFF"/>
                </a:highlight>
                <a:latin typeface="Tw Cen MT" panose="020B0602020104020603" pitchFamily="34" charset="0"/>
              </a:rPr>
              <a:t>refers to the ideas and principles that researchers use to base their procedures and strategies </a:t>
            </a:r>
            <a:r>
              <a:rPr lang="en-GB" b="0" i="0" dirty="0">
                <a:effectLst/>
                <a:latin typeface="Tw Cen MT" panose="020B0602020104020603" pitchFamily="34" charset="0"/>
              </a:rPr>
              <a:t>(methods)</a:t>
            </a:r>
          </a:p>
          <a:p>
            <a:pPr marL="0" indent="0">
              <a:buNone/>
            </a:pPr>
            <a:endParaRPr lang="en-GB" dirty="0">
              <a:latin typeface="Tw Cen MT" panose="020B0602020104020603" pitchFamily="34" charset="0"/>
            </a:endParaRPr>
          </a:p>
          <a:p>
            <a:r>
              <a:rPr lang="en-GB" b="1" i="0" dirty="0">
                <a:effectLst/>
                <a:highlight>
                  <a:srgbClr val="FFFF00"/>
                </a:highlight>
                <a:latin typeface="Tw Cen MT" panose="020B0602020104020603" pitchFamily="34" charset="0"/>
              </a:rPr>
              <a:t>Qualitative research </a:t>
            </a:r>
            <a:r>
              <a:rPr lang="en-GB" b="0" i="0" dirty="0">
                <a:effectLst/>
                <a:latin typeface="Tw Cen MT" panose="020B0602020104020603" pitchFamily="34" charset="0"/>
              </a:rPr>
              <a:t>presents its findings through participants’ words and stories, which are easily applied to nursing care practices. </a:t>
            </a:r>
          </a:p>
          <a:p>
            <a:pPr marL="0" indent="0">
              <a:buNone/>
            </a:pPr>
            <a:endParaRPr lang="en-GB" b="0" i="0" dirty="0">
              <a:effectLst/>
              <a:latin typeface="Tw Cen MT" panose="020B0602020104020603" pitchFamily="34" charset="0"/>
            </a:endParaRPr>
          </a:p>
          <a:p>
            <a:r>
              <a:rPr lang="en-GB" b="1" i="0" dirty="0">
                <a:effectLst/>
                <a:latin typeface="Tw Cen MT" panose="020B0602020104020603" pitchFamily="34" charset="0"/>
              </a:rPr>
              <a:t>Qualitative research</a:t>
            </a:r>
            <a:r>
              <a:rPr lang="en-GB" b="0" i="0" dirty="0">
                <a:effectLst/>
                <a:latin typeface="Tw Cen MT" panose="020B0602020104020603" pitchFamily="34" charset="0"/>
              </a:rPr>
              <a:t> can investigate practitioners' and patients' attitudes, beliefs, and preferences, and the whole question of how </a:t>
            </a:r>
            <a:r>
              <a:rPr lang="en-GB" b="1" i="0" dirty="0">
                <a:effectLst/>
                <a:latin typeface="Tw Cen MT" panose="020B0602020104020603" pitchFamily="34" charset="0"/>
              </a:rPr>
              <a:t>evidence</a:t>
            </a:r>
            <a:r>
              <a:rPr lang="en-GB" b="0" i="0" dirty="0">
                <a:effectLst/>
                <a:latin typeface="Tw Cen MT" panose="020B0602020104020603" pitchFamily="34" charset="0"/>
              </a:rPr>
              <a:t> is turned into </a:t>
            </a:r>
            <a:r>
              <a:rPr lang="en-GB" b="1" i="0" dirty="0">
                <a:effectLst/>
                <a:latin typeface="Tw Cen MT" panose="020B0602020104020603" pitchFamily="34" charset="0"/>
              </a:rPr>
              <a:t>practice</a:t>
            </a:r>
            <a:r>
              <a:rPr lang="en-GB" b="0" i="0" dirty="0">
                <a:effectLst/>
                <a:latin typeface="Tw Cen MT" panose="020B0602020104020603" pitchFamily="34" charset="0"/>
              </a:rPr>
              <a:t>.</a:t>
            </a:r>
          </a:p>
          <a:p>
            <a:endParaRPr lang="en-GB"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8A4C4E9-9D08-460A-A2CB-14897CBAC9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268276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3E4E4C-05FA-4957-B2B6-59EA7138CF87}"/>
              </a:ext>
            </a:extLst>
          </p:cNvPr>
          <p:cNvSpPr>
            <a:spLocks noGrp="1"/>
          </p:cNvSpPr>
          <p:nvPr>
            <p:ph type="title"/>
          </p:nvPr>
        </p:nvSpPr>
        <p:spPr>
          <a:xfrm>
            <a:off x="643467" y="321734"/>
            <a:ext cx="10905066" cy="1135737"/>
          </a:xfrm>
        </p:spPr>
        <p:txBody>
          <a:bodyPr>
            <a:normAutofit/>
          </a:bodyPr>
          <a:lstStyle/>
          <a:p>
            <a:pPr algn="ctr"/>
            <a:r>
              <a:rPr lang="en-GB" sz="3600" b="1" i="1" dirty="0">
                <a:effectLst/>
                <a:highlight>
                  <a:srgbClr val="FFFF00"/>
                </a:highlight>
                <a:latin typeface="Candara" panose="020E0502030303020204" pitchFamily="34" charset="0"/>
              </a:rPr>
              <a:t>Contribution of qualitative research to evidence-based practice?</a:t>
            </a:r>
            <a:endParaRPr lang="en-GB" sz="3600" dirty="0"/>
          </a:p>
        </p:txBody>
      </p:sp>
      <p:sp>
        <p:nvSpPr>
          <p:cNvPr id="3" name="Content Placeholder 2">
            <a:extLst>
              <a:ext uri="{FF2B5EF4-FFF2-40B4-BE49-F238E27FC236}">
                <a16:creationId xmlns:a16="http://schemas.microsoft.com/office/drawing/2014/main" id="{B96A6D66-FE62-4577-8549-CB1EC01F8B12}"/>
              </a:ext>
            </a:extLst>
          </p:cNvPr>
          <p:cNvSpPr>
            <a:spLocks noGrp="1"/>
          </p:cNvSpPr>
          <p:nvPr>
            <p:ph idx="1"/>
          </p:nvPr>
        </p:nvSpPr>
        <p:spPr>
          <a:xfrm>
            <a:off x="643467" y="1782981"/>
            <a:ext cx="10905066" cy="4393982"/>
          </a:xfrm>
        </p:spPr>
        <p:txBody>
          <a:bodyPr>
            <a:normAutofit fontScale="92500" lnSpcReduction="10000"/>
          </a:bodyPr>
          <a:lstStyle/>
          <a:p>
            <a:r>
              <a:rPr lang="en-GB" b="0" i="0" dirty="0">
                <a:effectLst/>
                <a:latin typeface="Tw Cen MT" panose="020B0602020104020603" pitchFamily="34" charset="0"/>
              </a:rPr>
              <a:t>Healthcare practitioners are attracted to qualitative research because its methods and findings often emulate the art of healthcare practice, where understanding the whole patient/ service users/residents and knowing </a:t>
            </a:r>
            <a:r>
              <a:rPr lang="en-GB" b="0" i="0" dirty="0">
                <a:effectLst/>
                <a:highlight>
                  <a:srgbClr val="00FFFF"/>
                </a:highlight>
                <a:latin typeface="Tw Cen MT" panose="020B0602020104020603" pitchFamily="34" charset="0"/>
              </a:rPr>
              <a:t>patients individually matters.</a:t>
            </a:r>
          </a:p>
          <a:p>
            <a:r>
              <a:rPr lang="en-GB" b="0" i="0" dirty="0">
                <a:effectLst/>
                <a:latin typeface="Tw Cen MT" panose="020B0602020104020603" pitchFamily="34" charset="0"/>
              </a:rPr>
              <a:t>Qualitative evidence provides richer, deeper and broader information based on a few individuals or case examples. This type of evidence is valuable for </a:t>
            </a:r>
            <a:r>
              <a:rPr lang="en-GB" b="0" i="0" dirty="0">
                <a:effectLst/>
                <a:highlight>
                  <a:srgbClr val="FFFF00"/>
                </a:highlight>
                <a:latin typeface="Tw Cen MT" panose="020B0602020104020603" pitchFamily="34" charset="0"/>
              </a:rPr>
              <a:t>describing how and why</a:t>
            </a:r>
            <a:r>
              <a:rPr lang="en-GB" b="0" i="0" dirty="0">
                <a:effectLst/>
                <a:latin typeface="Tw Cen MT" panose="020B0602020104020603" pitchFamily="34" charset="0"/>
              </a:rPr>
              <a:t>.</a:t>
            </a:r>
          </a:p>
          <a:p>
            <a:r>
              <a:rPr lang="en-GB" b="0" i="0" dirty="0">
                <a:effectLst/>
                <a:latin typeface="Tw Cen MT" panose="020B0602020104020603" pitchFamily="34" charset="0"/>
              </a:rPr>
              <a:t>The literature suggests that the contribution of qualitative research is growing and it is advancing healthcare knowledge, particularly in relation to certain aspects of that knowledge. </a:t>
            </a:r>
          </a:p>
          <a:p>
            <a:r>
              <a:rPr lang="en-GB" b="0" i="0" dirty="0">
                <a:effectLst/>
                <a:latin typeface="Tw Cen MT" panose="020B0602020104020603" pitchFamily="34" charset="0"/>
              </a:rPr>
              <a:t>This implies it is important that healthcare  practitioners in practice understand it and can judge its worth and relate it to their care of patients.</a:t>
            </a:r>
          </a:p>
          <a:p>
            <a:endParaRPr lang="en-GB" dirty="0">
              <a:latin typeface="Open Sans"/>
            </a:endParaRPr>
          </a:p>
          <a:p>
            <a:endParaRPr lang="en-GB"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449A9C95-86EC-4BDB-8F83-E19DDE078F8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413734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1D0D00-0B9F-426E-B823-7A51962B57B1}"/>
              </a:ext>
            </a:extLst>
          </p:cNvPr>
          <p:cNvSpPr>
            <a:spLocks noGrp="1"/>
          </p:cNvSpPr>
          <p:nvPr>
            <p:ph type="title"/>
          </p:nvPr>
        </p:nvSpPr>
        <p:spPr>
          <a:xfrm>
            <a:off x="934872" y="982272"/>
            <a:ext cx="3388419" cy="4560970"/>
          </a:xfrm>
        </p:spPr>
        <p:txBody>
          <a:bodyPr>
            <a:normAutofit/>
          </a:bodyPr>
          <a:lstStyle/>
          <a:p>
            <a:r>
              <a:rPr lang="en-GB" sz="4000" b="1" i="1">
                <a:solidFill>
                  <a:srgbClr val="FFFFFF"/>
                </a:solidFill>
                <a:latin typeface="Candara" panose="020E0502030303020204" pitchFamily="34" charset="0"/>
              </a:rPr>
              <a:t>Q</a:t>
            </a:r>
            <a:r>
              <a:rPr lang="en-GB" sz="4000" b="1" i="1">
                <a:solidFill>
                  <a:srgbClr val="FFFFFF"/>
                </a:solidFill>
                <a:effectLst/>
                <a:latin typeface="Candara" panose="020E0502030303020204" pitchFamily="34" charset="0"/>
              </a:rPr>
              <a:t>uantitative and qualitative research methods generate valuable knowledge for our practice</a:t>
            </a:r>
            <a:endParaRPr lang="en-GB" sz="4000" b="1" i="1">
              <a:solidFill>
                <a:srgbClr val="FFFFFF"/>
              </a:solidFill>
              <a:latin typeface="Candara" panose="020E0502030303020204" pitchFamily="34" charset="0"/>
            </a:endParaRPr>
          </a:p>
        </p:txBody>
      </p:sp>
      <p:sp>
        <p:nvSpPr>
          <p:cNvPr id="3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Content Placeholder 2">
            <a:extLst>
              <a:ext uri="{FF2B5EF4-FFF2-40B4-BE49-F238E27FC236}">
                <a16:creationId xmlns:a16="http://schemas.microsoft.com/office/drawing/2014/main" id="{B583446C-9AD3-4111-997E-D91C2716C522}"/>
              </a:ext>
            </a:extLst>
          </p:cNvPr>
          <p:cNvSpPr>
            <a:spLocks noGrp="1"/>
          </p:cNvSpPr>
          <p:nvPr>
            <p:ph idx="1"/>
          </p:nvPr>
        </p:nvSpPr>
        <p:spPr>
          <a:xfrm>
            <a:off x="5221862" y="1719618"/>
            <a:ext cx="5948831" cy="4334629"/>
          </a:xfrm>
        </p:spPr>
        <p:txBody>
          <a:bodyPr anchor="ctr">
            <a:normAutofit/>
          </a:bodyPr>
          <a:lstStyle/>
          <a:p>
            <a:r>
              <a:rPr lang="en-GB" sz="2200" b="0" i="0" dirty="0">
                <a:solidFill>
                  <a:srgbClr val="FEFFFF"/>
                </a:solidFill>
                <a:effectLst/>
                <a:latin typeface="Open Sans"/>
              </a:rPr>
              <a:t>Both quantitative and qualitative research methods generate valuable knowledge for our practice;</a:t>
            </a:r>
          </a:p>
          <a:p>
            <a:r>
              <a:rPr lang="en-GB" sz="2200" dirty="0">
                <a:solidFill>
                  <a:srgbClr val="FEFFFF"/>
                </a:solidFill>
                <a:latin typeface="Open Sans"/>
              </a:rPr>
              <a:t>H</a:t>
            </a:r>
            <a:r>
              <a:rPr lang="en-GB" sz="2200" b="0" i="0" dirty="0">
                <a:solidFill>
                  <a:srgbClr val="FEFFFF"/>
                </a:solidFill>
                <a:effectLst/>
                <a:latin typeface="Open Sans"/>
              </a:rPr>
              <a:t>owever, it is critical to identify which type of evidence provides the best answers for specific practice questions.</a:t>
            </a:r>
            <a:endParaRPr lang="en-GB" sz="2200" dirty="0">
              <a:solidFill>
                <a:srgbClr val="FEFFFF"/>
              </a:solidFill>
            </a:endParaRPr>
          </a:p>
          <a:p>
            <a:r>
              <a:rPr lang="en-GB" sz="2200" b="0" i="0" dirty="0">
                <a:solidFill>
                  <a:srgbClr val="FEFFFF"/>
                </a:solidFill>
                <a:effectLst/>
                <a:latin typeface="interfaceregular"/>
              </a:rPr>
              <a:t> In </a:t>
            </a:r>
            <a:r>
              <a:rPr lang="en-GB" sz="2200" b="0" i="0" dirty="0">
                <a:solidFill>
                  <a:srgbClr val="FEFFFF"/>
                </a:solidFill>
                <a:effectLst/>
                <a:highlight>
                  <a:srgbClr val="000000"/>
                </a:highlight>
                <a:latin typeface="interfaceregular"/>
              </a:rPr>
              <a:t>quantitative approaches</a:t>
            </a:r>
            <a:r>
              <a:rPr lang="en-GB" sz="2200" b="0" i="0" dirty="0">
                <a:solidFill>
                  <a:srgbClr val="FEFFFF"/>
                </a:solidFill>
                <a:effectLst/>
                <a:latin typeface="interfaceregular"/>
              </a:rPr>
              <a:t>, data take the form of numbers, whereas in </a:t>
            </a:r>
            <a:r>
              <a:rPr lang="en-GB" sz="2200" b="0" i="0" dirty="0">
                <a:solidFill>
                  <a:srgbClr val="FEFFFF"/>
                </a:solidFill>
                <a:effectLst/>
                <a:highlight>
                  <a:srgbClr val="000080"/>
                </a:highlight>
                <a:latin typeface="interfaceregular"/>
              </a:rPr>
              <a:t>qualitative approaches</a:t>
            </a:r>
            <a:r>
              <a:rPr lang="en-GB" sz="2200" b="0" i="0" dirty="0">
                <a:solidFill>
                  <a:srgbClr val="FEFFFF"/>
                </a:solidFill>
                <a:effectLst/>
                <a:latin typeface="interfaceregular"/>
              </a:rPr>
              <a:t>, data usually take the form of text (</a:t>
            </a:r>
            <a:r>
              <a:rPr lang="en-GB" sz="2200" b="0" i="0" dirty="0" err="1">
                <a:solidFill>
                  <a:srgbClr val="FEFFFF"/>
                </a:solidFill>
                <a:effectLst/>
                <a:latin typeface="interfaceregular"/>
              </a:rPr>
              <a:t>ie</a:t>
            </a:r>
            <a:r>
              <a:rPr lang="en-GB" sz="2200" b="0" i="0" dirty="0">
                <a:solidFill>
                  <a:srgbClr val="FEFFFF"/>
                </a:solidFill>
                <a:effectLst/>
                <a:latin typeface="interfaceregular"/>
              </a:rPr>
              <a:t>, observation is transformed into text for the purpose of analysis). In qualitative approaches, reasoning is …</a:t>
            </a:r>
            <a:endParaRPr lang="en-GB" sz="2200" dirty="0">
              <a:solidFill>
                <a:srgbClr val="FEFFFF"/>
              </a:solidFill>
            </a:endParaRPr>
          </a:p>
        </p:txBody>
      </p:sp>
      <p:sp>
        <p:nvSpPr>
          <p:cNvPr id="4" name="Footer Placeholder 3">
            <a:extLst>
              <a:ext uri="{FF2B5EF4-FFF2-40B4-BE49-F238E27FC236}">
                <a16:creationId xmlns:a16="http://schemas.microsoft.com/office/drawing/2014/main" id="{03177C59-A823-4BB6-829B-453836E5F70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4470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4BB3-C981-45C3-AEAF-8C3BF04D49E7}"/>
              </a:ext>
            </a:extLst>
          </p:cNvPr>
          <p:cNvSpPr>
            <a:spLocks noGrp="1"/>
          </p:cNvSpPr>
          <p:nvPr>
            <p:ph type="title"/>
          </p:nvPr>
        </p:nvSpPr>
        <p:spPr>
          <a:xfrm>
            <a:off x="524741" y="620392"/>
            <a:ext cx="3808268" cy="5504688"/>
          </a:xfrm>
        </p:spPr>
        <p:txBody>
          <a:bodyPr>
            <a:normAutofit/>
          </a:bodyPr>
          <a:lstStyle/>
          <a:p>
            <a:r>
              <a:rPr lang="en-GB" sz="5100" b="1" i="1" dirty="0">
                <a:effectLst/>
                <a:highlight>
                  <a:srgbClr val="00FFFF"/>
                </a:highlight>
                <a:latin typeface="Candara" panose="020E0502030303020204" pitchFamily="34" charset="0"/>
              </a:rPr>
              <a:t>Contribution of qualitative research to evidence-based practice?</a:t>
            </a:r>
            <a:endParaRPr lang="en-GB" sz="5100" dirty="0">
              <a:highlight>
                <a:srgbClr val="00FFFF"/>
              </a:highlight>
            </a:endParaRPr>
          </a:p>
        </p:txBody>
      </p:sp>
      <p:sp>
        <p:nvSpPr>
          <p:cNvPr id="4" name="Footer Placeholder 3">
            <a:extLst>
              <a:ext uri="{FF2B5EF4-FFF2-40B4-BE49-F238E27FC236}">
                <a16:creationId xmlns:a16="http://schemas.microsoft.com/office/drawing/2014/main" id="{D227D08B-F4A3-4319-9633-E6757B21A7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graphicFrame>
        <p:nvGraphicFramePr>
          <p:cNvPr id="6" name="Content Placeholder 2">
            <a:extLst>
              <a:ext uri="{FF2B5EF4-FFF2-40B4-BE49-F238E27FC236}">
                <a16:creationId xmlns:a16="http://schemas.microsoft.com/office/drawing/2014/main" id="{0C8800E1-9512-4BAA-992D-64AFF93CC9BA}"/>
              </a:ext>
            </a:extLst>
          </p:cNvPr>
          <p:cNvGraphicFramePr>
            <a:graphicFrameLocks noGrp="1"/>
          </p:cNvGraphicFramePr>
          <p:nvPr>
            <p:ph idx="1"/>
            <p:extLst>
              <p:ext uri="{D42A27DB-BD31-4B8C-83A1-F6EECF244321}">
                <p14:modId xmlns:p14="http://schemas.microsoft.com/office/powerpoint/2010/main" val="307867361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37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71CA9-97DE-4AED-9CE0-8A391E3C0314}"/>
              </a:ext>
            </a:extLst>
          </p:cNvPr>
          <p:cNvSpPr>
            <a:spLocks noGrp="1"/>
          </p:cNvSpPr>
          <p:nvPr>
            <p:ph type="title"/>
          </p:nvPr>
        </p:nvSpPr>
        <p:spPr>
          <a:xfrm>
            <a:off x="635000" y="640823"/>
            <a:ext cx="3418659" cy="5583148"/>
          </a:xfrm>
        </p:spPr>
        <p:txBody>
          <a:bodyPr anchor="ctr">
            <a:normAutofit/>
          </a:bodyPr>
          <a:lstStyle/>
          <a:p>
            <a:r>
              <a:rPr lang="en-GB" sz="5000" b="1" i="1" dirty="0">
                <a:effectLst/>
                <a:highlight>
                  <a:srgbClr val="00FFFF"/>
                </a:highlight>
                <a:latin typeface="Candara" panose="020E0502030303020204" pitchFamily="34" charset="0"/>
              </a:rPr>
              <a:t>Contribute of qualitative research to evidence-based practice?</a:t>
            </a:r>
            <a:br>
              <a:rPr lang="en-GB" sz="5000" b="0" i="0" dirty="0">
                <a:effectLst/>
                <a:latin typeface="Tw Cen MT" panose="020B0602020104020603" pitchFamily="34" charset="0"/>
              </a:rPr>
            </a:br>
            <a:endParaRPr lang="en-GB" sz="5000" dirty="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F585E2A-A5A7-4A42-94EA-C01EF319718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graphicFrame>
        <p:nvGraphicFramePr>
          <p:cNvPr id="17" name="Content Placeholder 2">
            <a:extLst>
              <a:ext uri="{FF2B5EF4-FFF2-40B4-BE49-F238E27FC236}">
                <a16:creationId xmlns:a16="http://schemas.microsoft.com/office/drawing/2014/main" id="{1D861EE7-417D-4F30-882A-17448615405A}"/>
              </a:ext>
            </a:extLst>
          </p:cNvPr>
          <p:cNvGraphicFramePr>
            <a:graphicFrameLocks noGrp="1"/>
          </p:cNvGraphicFramePr>
          <p:nvPr>
            <p:ph idx="1"/>
            <p:extLst>
              <p:ext uri="{D42A27DB-BD31-4B8C-83A1-F6EECF244321}">
                <p14:modId xmlns:p14="http://schemas.microsoft.com/office/powerpoint/2010/main" val="66064248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1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9C6F52-F957-4FAA-BD26-32C82ABC6CC1}"/>
              </a:ext>
            </a:extLst>
          </p:cNvPr>
          <p:cNvSpPr>
            <a:spLocks noGrp="1"/>
          </p:cNvSpPr>
          <p:nvPr>
            <p:ph idx="1"/>
          </p:nvPr>
        </p:nvSpPr>
        <p:spPr>
          <a:xfrm>
            <a:off x="397566" y="1929383"/>
            <a:ext cx="11595652" cy="4459261"/>
          </a:xfrm>
        </p:spPr>
        <p:txBody>
          <a:bodyPr>
            <a:normAutofit/>
          </a:bodyPr>
          <a:lstStyle/>
          <a:p>
            <a:r>
              <a:rPr lang="en-GB" sz="2400" dirty="0">
                <a:latin typeface="Tw Cen MT" panose="020B0602020104020603" pitchFamily="34" charset="0"/>
              </a:rPr>
              <a:t>It ensures a unique perspective and is often a relatively deep insight into human beings. It generates knowledge that is needed to care for patients as it is usually person centred, holistic, interactive and inductive.</a:t>
            </a:r>
          </a:p>
          <a:p>
            <a:r>
              <a:rPr lang="en-GB" sz="2400" dirty="0">
                <a:latin typeface="Tw Cen MT" panose="020B0602020104020603" pitchFamily="34" charset="0"/>
              </a:rPr>
              <a:t> It is based on ‘emic’ perspectives - views of people, their perceptions and meanings - and is useful for exploring knowledge questions related to feelings, behaviour, experiences and meanings.</a:t>
            </a:r>
          </a:p>
          <a:p>
            <a:r>
              <a:rPr lang="en-GB" sz="2400" dirty="0">
                <a:latin typeface="Tw Cen MT" panose="020B0602020104020603" pitchFamily="34" charset="0"/>
              </a:rPr>
              <a:t>Many experienced nurses have only relatively recently been introduced to qualitative approaches. </a:t>
            </a:r>
          </a:p>
          <a:p>
            <a:r>
              <a:rPr lang="en-GB" sz="2400" dirty="0">
                <a:latin typeface="Tw Cen MT" panose="020B0602020104020603" pitchFamily="34" charset="0"/>
              </a:rPr>
              <a:t>It is important to realise that knowledge created by quantitative research also has its place in enhancing patient care. </a:t>
            </a:r>
            <a:r>
              <a:rPr lang="en-GB" sz="2400" dirty="0">
                <a:highlight>
                  <a:srgbClr val="FFFF00"/>
                </a:highlight>
                <a:latin typeface="Tw Cen MT" panose="020B0602020104020603" pitchFamily="34" charset="0"/>
              </a:rPr>
              <a:t>For example</a:t>
            </a:r>
            <a:r>
              <a:rPr lang="en-GB" sz="2400" dirty="0">
                <a:latin typeface="Tw Cen MT" panose="020B0602020104020603" pitchFamily="34" charset="0"/>
              </a:rPr>
              <a:t>, clinical trials provide the valuable data on oncology treatments and interventions.</a:t>
            </a:r>
          </a:p>
        </p:txBody>
      </p:sp>
      <p:sp>
        <p:nvSpPr>
          <p:cNvPr id="4" name="Footer Placeholder 3">
            <a:extLst>
              <a:ext uri="{FF2B5EF4-FFF2-40B4-BE49-F238E27FC236}">
                <a16:creationId xmlns:a16="http://schemas.microsoft.com/office/drawing/2014/main" id="{1EA2CB05-97AE-4913-A0B1-67B74BBF866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
        <p:nvSpPr>
          <p:cNvPr id="7" name="TextBox 6">
            <a:extLst>
              <a:ext uri="{FF2B5EF4-FFF2-40B4-BE49-F238E27FC236}">
                <a16:creationId xmlns:a16="http://schemas.microsoft.com/office/drawing/2014/main" id="{BEECDB3D-8378-4072-92D3-05F3211AA6B4}"/>
              </a:ext>
            </a:extLst>
          </p:cNvPr>
          <p:cNvSpPr txBox="1"/>
          <p:nvPr/>
        </p:nvSpPr>
        <p:spPr>
          <a:xfrm>
            <a:off x="1404731" y="469355"/>
            <a:ext cx="7977808" cy="954107"/>
          </a:xfrm>
          <a:prstGeom prst="rect">
            <a:avLst/>
          </a:prstGeom>
          <a:noFill/>
        </p:spPr>
        <p:txBody>
          <a:bodyPr wrap="square">
            <a:spAutoFit/>
          </a:bodyPr>
          <a:lstStyle/>
          <a:p>
            <a:pPr marL="0" indent="0" algn="ctr">
              <a:buNone/>
            </a:pPr>
            <a:r>
              <a:rPr lang="en-GB" sz="2800" b="1" i="1" dirty="0">
                <a:effectLst/>
                <a:highlight>
                  <a:srgbClr val="FFFF00"/>
                </a:highlight>
                <a:latin typeface="Candara" panose="020E0502030303020204" pitchFamily="34" charset="0"/>
              </a:rPr>
              <a:t>Contribute of qualitative research to evidence-based practice</a:t>
            </a:r>
          </a:p>
        </p:txBody>
      </p:sp>
    </p:spTree>
    <p:extLst>
      <p:ext uri="{BB962C8B-B14F-4D97-AF65-F5344CB8AC3E}">
        <p14:creationId xmlns:p14="http://schemas.microsoft.com/office/powerpoint/2010/main" val="360957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sz="2600" dirty="0">
                <a:effectLst/>
                <a:latin typeface="Tw Cen MT" panose="020B0602020104020603" pitchFamily="34" charset="0"/>
                <a:ea typeface="Calibri" panose="020F0502020204030204" pitchFamily="34" charset="0"/>
                <a:cs typeface="Times New Roman" panose="02020603050405020304" pitchFamily="18" charset="0"/>
              </a:rPr>
              <a:t>Recognise the appropriateness of </a:t>
            </a:r>
            <a:r>
              <a:rPr lang="en-GB" sz="2600" dirty="0">
                <a:effectLst/>
                <a:latin typeface="Tw Cen MT" panose="020B0602020104020603" pitchFamily="34" charset="0"/>
                <a:ea typeface="Calibri" panose="020F0502020204030204" pitchFamily="34" charset="0"/>
              </a:rPr>
              <a:t>qualitative and quantitative research methodology </a:t>
            </a:r>
            <a:r>
              <a:rPr lang="en-GB" sz="2600" dirty="0">
                <a:effectLst/>
                <a:latin typeface="Tw Cen MT" panose="020B0602020104020603" pitchFamily="34" charset="0"/>
                <a:ea typeface="Calibri" panose="020F0502020204030204" pitchFamily="34" charset="0"/>
                <a:cs typeface="Times New Roman" panose="02020603050405020304" pitchFamily="18" charset="0"/>
              </a:rPr>
              <a:t>application in research and evidence-based approaches.</a:t>
            </a:r>
          </a:p>
          <a:p>
            <a:pPr marL="0" indent="0">
              <a:lnSpc>
                <a:spcPct val="107000"/>
              </a:lnSpc>
              <a:spcAft>
                <a:spcPts val="800"/>
              </a:spcAft>
              <a:buNone/>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sz="2600" dirty="0">
                <a:effectLst/>
                <a:latin typeface="Tw Cen MT" panose="020B0602020104020603" pitchFamily="34" charset="0"/>
                <a:ea typeface="Calibri" panose="020F0502020204030204" pitchFamily="34" charset="0"/>
              </a:rPr>
              <a:t>Explain qualitative and quantitative research methodology</a:t>
            </a:r>
          </a:p>
          <a:p>
            <a:pPr marL="514350" indent="-514350">
              <a:buFont typeface="+mj-lt"/>
              <a:buAutoNum type="arabicPeriod"/>
            </a:pPr>
            <a:r>
              <a:rPr lang="en-GB" sz="2600" dirty="0">
                <a:latin typeface="Tw Cen MT" panose="020B0602020104020603" pitchFamily="34" charset="0"/>
              </a:rPr>
              <a:t>Explore </a:t>
            </a:r>
            <a:r>
              <a:rPr lang="en-GB" sz="2600" dirty="0">
                <a:effectLst/>
                <a:latin typeface="Tw Cen MT" panose="020B0602020104020603" pitchFamily="34" charset="0"/>
                <a:ea typeface="Calibri" panose="020F0502020204030204" pitchFamily="34" charset="0"/>
              </a:rPr>
              <a:t>how qualitative and quantitative research methodology can lead to service improvement in evidence-based practice </a:t>
            </a:r>
            <a:endParaRPr lang="en-US" sz="2600" dirty="0">
              <a:latin typeface="Tw Cen MT" panose="020B0602020104020603" pitchFamily="34" charset="0"/>
            </a:endParaRPr>
          </a:p>
          <a:p>
            <a:pPr marL="514350" indent="-514350">
              <a:buFont typeface="+mj-lt"/>
              <a:buAutoNum type="arabicPeriod"/>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63CBC497-9E00-4148-876F-75B2ABAD663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4746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9B71C5-77CE-4F1D-B61B-ADD0AA7015D8}"/>
              </a:ext>
            </a:extLst>
          </p:cNvPr>
          <p:cNvSpPr>
            <a:spLocks noGrp="1"/>
          </p:cNvSpPr>
          <p:nvPr>
            <p:ph idx="1"/>
          </p:nvPr>
        </p:nvSpPr>
        <p:spPr>
          <a:xfrm>
            <a:off x="499872" y="1918385"/>
            <a:ext cx="10853928" cy="4498848"/>
          </a:xfrm>
        </p:spPr>
        <p:txBody>
          <a:bodyPr>
            <a:normAutofit/>
          </a:bodyPr>
          <a:lstStyle/>
          <a:p>
            <a:pPr marL="0" indent="0">
              <a:buNone/>
            </a:pPr>
            <a:endParaRPr lang="en-GB" sz="2200" b="1" i="1" dirty="0">
              <a:effectLst/>
              <a:highlight>
                <a:srgbClr val="FFFF00"/>
              </a:highlight>
              <a:latin typeface="Candara" panose="020E0502030303020204" pitchFamily="34" charset="0"/>
            </a:endParaRPr>
          </a:p>
          <a:p>
            <a:pPr>
              <a:buFont typeface="Arial" panose="020B0604020202020204" pitchFamily="34" charset="0"/>
              <a:buChar char="•"/>
            </a:pPr>
            <a:r>
              <a:rPr lang="en-GB" b="0" i="0" dirty="0">
                <a:effectLst/>
                <a:latin typeface="Tw Cen MT" panose="020B0602020104020603" pitchFamily="34" charset="0"/>
              </a:rPr>
              <a:t>Qualitative methods can help bridge the gap between scientific evidence and clinical practice</a:t>
            </a:r>
          </a:p>
          <a:p>
            <a:pPr>
              <a:buFont typeface="Arial" panose="020B0604020202020204" pitchFamily="34" charset="0"/>
              <a:buChar char="•"/>
            </a:pPr>
            <a:r>
              <a:rPr lang="en-GB" b="0" i="0" dirty="0">
                <a:effectLst/>
                <a:latin typeface="Tw Cen MT" panose="020B0602020104020603" pitchFamily="34" charset="0"/>
              </a:rPr>
              <a:t>Qualitative research findings provide rigorous accounts of treatment regimens in everyday contexts</a:t>
            </a:r>
          </a:p>
          <a:p>
            <a:pPr>
              <a:buFont typeface="Arial" panose="020B0604020202020204" pitchFamily="34" charset="0"/>
              <a:buChar char="•"/>
            </a:pPr>
            <a:r>
              <a:rPr lang="en-GB" b="0" i="0" dirty="0">
                <a:effectLst/>
                <a:latin typeface="Tw Cen MT" panose="020B0602020104020603" pitchFamily="34" charset="0"/>
              </a:rPr>
              <a:t>This can help us understand the barriers to using evidence based medicine, and its limitations in informing decisions about treatment</a:t>
            </a:r>
          </a:p>
          <a:p>
            <a:pPr>
              <a:buFont typeface="Arial" panose="020B0604020202020204" pitchFamily="34" charset="0"/>
              <a:buChar char="•"/>
            </a:pPr>
            <a:r>
              <a:rPr lang="en-GB" b="0" i="0" dirty="0">
                <a:effectLst/>
                <a:latin typeface="Tw Cen MT" panose="020B0602020104020603" pitchFamily="34" charset="0"/>
              </a:rPr>
              <a:t>Recognising the limits of evidence based medicine does not imply a rejection of research evidence but awareness that different research questions require different kinds of research</a:t>
            </a:r>
          </a:p>
          <a:p>
            <a:endParaRPr lang="en-GB" sz="2200" dirty="0"/>
          </a:p>
        </p:txBody>
      </p:sp>
      <p:sp>
        <p:nvSpPr>
          <p:cNvPr id="4" name="Footer Placeholder 3">
            <a:extLst>
              <a:ext uri="{FF2B5EF4-FFF2-40B4-BE49-F238E27FC236}">
                <a16:creationId xmlns:a16="http://schemas.microsoft.com/office/drawing/2014/main" id="{2C4761E6-C985-47D8-8E26-67725057320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
        <p:nvSpPr>
          <p:cNvPr id="7" name="TextBox 6">
            <a:extLst>
              <a:ext uri="{FF2B5EF4-FFF2-40B4-BE49-F238E27FC236}">
                <a16:creationId xmlns:a16="http://schemas.microsoft.com/office/drawing/2014/main" id="{38AA9945-D76A-451E-A662-91D7824B24EB}"/>
              </a:ext>
            </a:extLst>
          </p:cNvPr>
          <p:cNvSpPr txBox="1"/>
          <p:nvPr/>
        </p:nvSpPr>
        <p:spPr>
          <a:xfrm>
            <a:off x="1126435" y="591015"/>
            <a:ext cx="10396529" cy="523220"/>
          </a:xfrm>
          <a:prstGeom prst="rect">
            <a:avLst/>
          </a:prstGeom>
          <a:noFill/>
        </p:spPr>
        <p:txBody>
          <a:bodyPr wrap="square">
            <a:spAutoFit/>
          </a:bodyPr>
          <a:lstStyle/>
          <a:p>
            <a:pPr marL="0" indent="0">
              <a:buNone/>
            </a:pPr>
            <a:r>
              <a:rPr lang="en-GB" sz="2800" b="1" i="1" dirty="0">
                <a:effectLst/>
                <a:highlight>
                  <a:srgbClr val="FFFF00"/>
                </a:highlight>
                <a:latin typeface="Candara" panose="020E0502030303020204" pitchFamily="34" charset="0"/>
              </a:rPr>
              <a:t>Contribute of qualitative research to evidence-based practice-  cont.</a:t>
            </a:r>
          </a:p>
        </p:txBody>
      </p:sp>
    </p:spTree>
    <p:extLst>
      <p:ext uri="{BB962C8B-B14F-4D97-AF65-F5344CB8AC3E}">
        <p14:creationId xmlns:p14="http://schemas.microsoft.com/office/powerpoint/2010/main" val="73700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44F0E8-73D4-4CE7-AA36-1EC7291D8FBF}"/>
              </a:ext>
            </a:extLst>
          </p:cNvPr>
          <p:cNvSpPr>
            <a:spLocks noGrp="1"/>
          </p:cNvSpPr>
          <p:nvPr>
            <p:ph idx="1"/>
          </p:nvPr>
        </p:nvSpPr>
        <p:spPr>
          <a:xfrm>
            <a:off x="838200" y="1929384"/>
            <a:ext cx="10515600" cy="4251960"/>
          </a:xfrm>
        </p:spPr>
        <p:txBody>
          <a:bodyPr>
            <a:normAutofit/>
          </a:bodyPr>
          <a:lstStyle/>
          <a:p>
            <a:pPr marL="0" indent="0">
              <a:buNone/>
            </a:pPr>
            <a:endParaRPr lang="en-GB" sz="1500" b="1" i="1" dirty="0">
              <a:effectLst/>
              <a:highlight>
                <a:srgbClr val="FFFF00"/>
              </a:highlight>
              <a:latin typeface="Tw Cen MT" panose="020B0602020104020603" pitchFamily="34" charset="0"/>
            </a:endParaRPr>
          </a:p>
          <a:p>
            <a:r>
              <a:rPr lang="en-GB" sz="1500" b="0" i="0" dirty="0">
                <a:effectLst/>
                <a:latin typeface="Tw Cen MT" panose="020B0602020104020603" pitchFamily="34" charset="0"/>
              </a:rPr>
              <a:t>In terms of practice knowledge created by qualitative research, it helps ensure patients are viewed as individual patients rather than medical conditions. In healthcare research this is an important perspective when trying to make effective policy and practice decisions (Bowling and Ebrahim, 2005)</a:t>
            </a:r>
          </a:p>
          <a:p>
            <a:endParaRPr lang="en-GB" sz="1500" b="0" i="0" dirty="0">
              <a:effectLst/>
              <a:latin typeface="Tw Cen MT" panose="020B0602020104020603" pitchFamily="34" charset="0"/>
            </a:endParaRPr>
          </a:p>
          <a:p>
            <a:r>
              <a:rPr lang="en-GB" sz="1500" dirty="0">
                <a:latin typeface="Tw Cen MT" panose="020B0602020104020603" pitchFamily="34" charset="0"/>
              </a:rPr>
              <a:t>They are useful methods that can perhaps look at issues in more depth from the patient perspective.</a:t>
            </a:r>
          </a:p>
          <a:p>
            <a:pPr marL="0" indent="0">
              <a:buNone/>
            </a:pPr>
            <a:endParaRPr lang="en-GB" sz="1500" dirty="0">
              <a:latin typeface="Tw Cen MT" panose="020B0602020104020603" pitchFamily="34" charset="0"/>
            </a:endParaRPr>
          </a:p>
          <a:p>
            <a:r>
              <a:rPr lang="en-GB" sz="1500" dirty="0">
                <a:latin typeface="Tw Cen MT" panose="020B0602020104020603" pitchFamily="34" charset="0"/>
              </a:rPr>
              <a:t> It advances nursing knowledge considerably and, importantly, it is valuable, as good qualitative research can be used to enhance patient care.</a:t>
            </a:r>
          </a:p>
          <a:p>
            <a:pPr marL="0" indent="0">
              <a:buNone/>
            </a:pPr>
            <a:endParaRPr lang="en-GB" sz="1500" dirty="0">
              <a:latin typeface="Tw Cen MT" panose="020B0602020104020603" pitchFamily="34" charset="0"/>
            </a:endParaRPr>
          </a:p>
          <a:p>
            <a:r>
              <a:rPr lang="en-GB" sz="1500" b="0" i="0" dirty="0">
                <a:effectLst/>
                <a:latin typeface="Tw Cen MT" panose="020B0602020104020603" pitchFamily="34" charset="0"/>
              </a:rPr>
              <a:t>Conceptually and symbolically, </a:t>
            </a:r>
            <a:r>
              <a:rPr lang="en-GB" sz="1500" b="1" i="0" dirty="0">
                <a:effectLst/>
                <a:latin typeface="Tw Cen MT" panose="020B0602020104020603" pitchFamily="34" charset="0"/>
              </a:rPr>
              <a:t>qualitative</a:t>
            </a:r>
            <a:r>
              <a:rPr lang="en-GB" sz="1500" b="0" i="0" dirty="0">
                <a:effectLst/>
                <a:latin typeface="Tw Cen MT" panose="020B0602020104020603" pitchFamily="34" charset="0"/>
              </a:rPr>
              <a:t> findings are useful by increasing </a:t>
            </a:r>
            <a:r>
              <a:rPr lang="en-GB" sz="1500" b="1" i="0" dirty="0">
                <a:effectLst/>
                <a:latin typeface="Tw Cen MT" panose="020B0602020104020603" pitchFamily="34" charset="0"/>
              </a:rPr>
              <a:t>nurses</a:t>
            </a:r>
            <a:r>
              <a:rPr lang="en-GB" sz="1500" b="0" i="0" dirty="0">
                <a:effectLst/>
                <a:latin typeface="Tw Cen MT" panose="020B0602020104020603" pitchFamily="34" charset="0"/>
              </a:rPr>
              <a:t>' understanding of patients' experiences, thereby allowing for more tailored interventions in care, as well as the anticipation of problems that might be encountered by a particular patient in a particular context.</a:t>
            </a:r>
            <a:endParaRPr lang="en-GB" sz="1500" dirty="0">
              <a:latin typeface="Tw Cen MT" panose="020B0602020104020603" pitchFamily="34" charset="0"/>
            </a:endParaRPr>
          </a:p>
        </p:txBody>
      </p:sp>
      <p:sp>
        <p:nvSpPr>
          <p:cNvPr id="4" name="Footer Placeholder 3">
            <a:extLst>
              <a:ext uri="{FF2B5EF4-FFF2-40B4-BE49-F238E27FC236}">
                <a16:creationId xmlns:a16="http://schemas.microsoft.com/office/drawing/2014/main" id="{55EEB62F-E99B-437A-BCC6-4630C6A4662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
        <p:nvSpPr>
          <p:cNvPr id="7" name="TextBox 6">
            <a:extLst>
              <a:ext uri="{FF2B5EF4-FFF2-40B4-BE49-F238E27FC236}">
                <a16:creationId xmlns:a16="http://schemas.microsoft.com/office/drawing/2014/main" id="{636A9EB7-63A1-4C89-A978-89E84B236618}"/>
              </a:ext>
            </a:extLst>
          </p:cNvPr>
          <p:cNvSpPr txBox="1"/>
          <p:nvPr/>
        </p:nvSpPr>
        <p:spPr>
          <a:xfrm>
            <a:off x="1298713" y="620374"/>
            <a:ext cx="10224251" cy="523220"/>
          </a:xfrm>
          <a:prstGeom prst="rect">
            <a:avLst/>
          </a:prstGeom>
          <a:noFill/>
        </p:spPr>
        <p:txBody>
          <a:bodyPr wrap="square">
            <a:spAutoFit/>
          </a:bodyPr>
          <a:lstStyle/>
          <a:p>
            <a:pPr marL="0" indent="0">
              <a:buNone/>
            </a:pPr>
            <a:r>
              <a:rPr lang="en-GB" sz="2800" b="1" i="1" dirty="0">
                <a:effectLst/>
                <a:highlight>
                  <a:srgbClr val="FFFF00"/>
                </a:highlight>
                <a:latin typeface="Candara" panose="020E0502030303020204" pitchFamily="34" charset="0"/>
              </a:rPr>
              <a:t>Contribute of qualitative research to evidence-based practice-  cont</a:t>
            </a:r>
            <a:r>
              <a:rPr lang="en-GB" sz="1800" b="1" i="1" dirty="0">
                <a:effectLst/>
                <a:highlight>
                  <a:srgbClr val="FFFF00"/>
                </a:highlight>
                <a:latin typeface="Candara" panose="020E0502030303020204" pitchFamily="34" charset="0"/>
              </a:rPr>
              <a:t>.</a:t>
            </a:r>
          </a:p>
        </p:txBody>
      </p:sp>
    </p:spTree>
    <p:extLst>
      <p:ext uri="{BB962C8B-B14F-4D97-AF65-F5344CB8AC3E}">
        <p14:creationId xmlns:p14="http://schemas.microsoft.com/office/powerpoint/2010/main" val="348579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Graph on document with pen">
            <a:extLst>
              <a:ext uri="{FF2B5EF4-FFF2-40B4-BE49-F238E27FC236}">
                <a16:creationId xmlns:a16="http://schemas.microsoft.com/office/drawing/2014/main" id="{70DB36EC-C84C-4692-A43D-E92530A6965E}"/>
              </a:ext>
            </a:extLst>
          </p:cNvPr>
          <p:cNvPicPr>
            <a:picLocks noChangeAspect="1"/>
          </p:cNvPicPr>
          <p:nvPr/>
        </p:nvPicPr>
        <p:blipFill rotWithShape="1">
          <a:blip r:embed="rId2">
            <a:alphaModFix amt="35000"/>
          </a:blip>
          <a:srcRect t="1525" r="1" b="14236"/>
          <a:stretch/>
        </p:blipFill>
        <p:spPr>
          <a:xfrm>
            <a:off x="-4243" y="10"/>
            <a:ext cx="12196243" cy="6857990"/>
          </a:xfrm>
          <a:prstGeom prst="rect">
            <a:avLst/>
          </a:prstGeom>
        </p:spPr>
      </p:pic>
      <p:sp>
        <p:nvSpPr>
          <p:cNvPr id="3" name="Content Placeholder 2">
            <a:extLst>
              <a:ext uri="{FF2B5EF4-FFF2-40B4-BE49-F238E27FC236}">
                <a16:creationId xmlns:a16="http://schemas.microsoft.com/office/drawing/2014/main" id="{0D8B1798-209F-4390-BD2E-6517861ABCBA}"/>
              </a:ext>
            </a:extLst>
          </p:cNvPr>
          <p:cNvSpPr>
            <a:spLocks noGrp="1"/>
          </p:cNvSpPr>
          <p:nvPr>
            <p:ph idx="1"/>
          </p:nvPr>
        </p:nvSpPr>
        <p:spPr>
          <a:xfrm>
            <a:off x="327349" y="419139"/>
            <a:ext cx="10905066" cy="5895714"/>
          </a:xfrm>
        </p:spPr>
        <p:txBody>
          <a:bodyPr>
            <a:noAutofit/>
          </a:bodyPr>
          <a:lstStyle/>
          <a:p>
            <a:pPr marL="0" indent="0">
              <a:buNone/>
            </a:pPr>
            <a:r>
              <a:rPr lang="en-GB" sz="3200" b="1" i="1" dirty="0">
                <a:effectLst/>
                <a:highlight>
                  <a:srgbClr val="FFFF00"/>
                </a:highlight>
                <a:latin typeface="Tw Cen MT" panose="020B0602020104020603" pitchFamily="34" charset="0"/>
              </a:rPr>
              <a:t>Contribute of qualitative research to evidence-based practice-  cont.</a:t>
            </a:r>
          </a:p>
          <a:p>
            <a:pPr marL="0" indent="0">
              <a:buNone/>
            </a:pPr>
            <a:endParaRPr lang="en-GB" sz="3200" b="1" i="1" dirty="0">
              <a:effectLst/>
              <a:highlight>
                <a:srgbClr val="FFFF00"/>
              </a:highlight>
              <a:latin typeface="Tw Cen MT" panose="020B0602020104020603" pitchFamily="34" charset="0"/>
            </a:endParaRPr>
          </a:p>
          <a:p>
            <a:r>
              <a:rPr lang="en-GB" sz="3200" dirty="0">
                <a:latin typeface="Tw Cen MT" panose="020B0602020104020603" pitchFamily="34" charset="0"/>
              </a:rPr>
              <a:t>A major contribution of qualitative research is that of generating hypotheses. When a qualitative study is being conducted, the findings often suggest hypotheses (recommendations) that can be tested in future research. </a:t>
            </a:r>
          </a:p>
          <a:p>
            <a:pPr marL="0" indent="0">
              <a:buNone/>
            </a:pPr>
            <a:r>
              <a:rPr lang="en-GB" sz="3200" dirty="0">
                <a:highlight>
                  <a:srgbClr val="FFFF00"/>
                </a:highlight>
                <a:latin typeface="Tw Cen MT" panose="020B0602020104020603" pitchFamily="34" charset="0"/>
              </a:rPr>
              <a:t>Practical example of contribution of qualitative research in EBA:</a:t>
            </a:r>
          </a:p>
          <a:p>
            <a:r>
              <a:rPr lang="en-GB" sz="3200" dirty="0">
                <a:latin typeface="Tw Cen MT" panose="020B0602020104020603" pitchFamily="34" charset="0"/>
              </a:rPr>
              <a:t> In a recent study on symptom management of chronic heart failure that included shortness of breath(14), employed a qualitative design to identify numerous self-care strategies used by patients (e.g., resting between physical activities).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8BD5030-12A7-48C7-A0D2-64F139EFAC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27237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22455A4-2AF3-4E3B-8A78-CAF500205552}"/>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4" name="Footer Placeholder 3">
            <a:extLst>
              <a:ext uri="{FF2B5EF4-FFF2-40B4-BE49-F238E27FC236}">
                <a16:creationId xmlns:a16="http://schemas.microsoft.com/office/drawing/2014/main" id="{80B28B20-5899-42B6-8433-F8ECEA4ED04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graphicFrame>
        <p:nvGraphicFramePr>
          <p:cNvPr id="15" name="Content Placeholder 2">
            <a:extLst>
              <a:ext uri="{FF2B5EF4-FFF2-40B4-BE49-F238E27FC236}">
                <a16:creationId xmlns:a16="http://schemas.microsoft.com/office/drawing/2014/main" id="{8D2B52D2-EE3B-4F70-B3F7-C23E25B71C97}"/>
              </a:ext>
            </a:extLst>
          </p:cNvPr>
          <p:cNvGraphicFramePr>
            <a:graphicFrameLocks noGrp="1"/>
          </p:cNvGraphicFramePr>
          <p:nvPr>
            <p:ph idx="1"/>
            <p:extLst>
              <p:ext uri="{D42A27DB-BD31-4B8C-83A1-F6EECF244321}">
                <p14:modId xmlns:p14="http://schemas.microsoft.com/office/powerpoint/2010/main" val="3407503578"/>
              </p:ext>
            </p:extLst>
          </p:nvPr>
        </p:nvGraphicFramePr>
        <p:xfrm>
          <a:off x="281355" y="787791"/>
          <a:ext cx="11577710" cy="538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3267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F206E44-B866-4DE2-B0CA-D55E67B5D5CF}"/>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4" name="Footer Placeholder 3">
            <a:extLst>
              <a:ext uri="{FF2B5EF4-FFF2-40B4-BE49-F238E27FC236}">
                <a16:creationId xmlns:a16="http://schemas.microsoft.com/office/drawing/2014/main" id="{12D1DC20-004C-4D02-8BA9-0746BE4417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graphicFrame>
        <p:nvGraphicFramePr>
          <p:cNvPr id="6" name="Content Placeholder 2">
            <a:extLst>
              <a:ext uri="{FF2B5EF4-FFF2-40B4-BE49-F238E27FC236}">
                <a16:creationId xmlns:a16="http://schemas.microsoft.com/office/drawing/2014/main" id="{BB0A5B8E-621E-43C0-98FC-A7400ABB0448}"/>
              </a:ext>
            </a:extLst>
          </p:cNvPr>
          <p:cNvGraphicFramePr>
            <a:graphicFrameLocks noGrp="1"/>
          </p:cNvGraphicFramePr>
          <p:nvPr>
            <p:ph idx="1"/>
            <p:extLst>
              <p:ext uri="{D42A27DB-BD31-4B8C-83A1-F6EECF244321}">
                <p14:modId xmlns:p14="http://schemas.microsoft.com/office/powerpoint/2010/main" val="1718439712"/>
              </p:ext>
            </p:extLst>
          </p:nvPr>
        </p:nvGraphicFramePr>
        <p:xfrm>
          <a:off x="838200" y="365760"/>
          <a:ext cx="10950526" cy="5811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244310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BCDAC-4E64-4D7A-BD76-3486AC8704F1}"/>
              </a:ext>
            </a:extLst>
          </p:cNvPr>
          <p:cNvSpPr>
            <a:spLocks noGrp="1"/>
          </p:cNvSpPr>
          <p:nvPr>
            <p:ph type="title"/>
          </p:nvPr>
        </p:nvSpPr>
        <p:spPr>
          <a:xfrm>
            <a:off x="1371599" y="294538"/>
            <a:ext cx="9895951" cy="1033669"/>
          </a:xfrm>
        </p:spPr>
        <p:txBody>
          <a:bodyPr>
            <a:normAutofit/>
          </a:bodyPr>
          <a:lstStyle/>
          <a:p>
            <a:r>
              <a:rPr lang="en-GB" sz="4000" b="1" i="0" dirty="0">
                <a:effectLst/>
                <a:highlight>
                  <a:srgbClr val="00FFFF"/>
                </a:highlight>
                <a:latin typeface="Google Sans"/>
              </a:rPr>
              <a:t>What is quantitative research</a:t>
            </a:r>
            <a:r>
              <a:rPr lang="en-GB" sz="4000" b="0" i="0" dirty="0">
                <a:effectLst/>
                <a:highlight>
                  <a:srgbClr val="00FFFF"/>
                </a:highlight>
                <a:latin typeface="Google Sans"/>
              </a:rPr>
              <a:t>? </a:t>
            </a:r>
            <a:endParaRPr lang="en-GB" sz="4000" dirty="0">
              <a:highlight>
                <a:srgbClr val="00FFFF"/>
              </a:highlight>
            </a:endParaRPr>
          </a:p>
        </p:txBody>
      </p:sp>
      <p:sp>
        <p:nvSpPr>
          <p:cNvPr id="4" name="Footer Placeholder 3">
            <a:extLst>
              <a:ext uri="{FF2B5EF4-FFF2-40B4-BE49-F238E27FC236}">
                <a16:creationId xmlns:a16="http://schemas.microsoft.com/office/drawing/2014/main" id="{4B519A93-2C09-4D96-ABC2-A4D0862F6167}"/>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A24B2BB8-1504-4F4E-BB69-376132A7C168}"/>
              </a:ext>
            </a:extLst>
          </p:cNvPr>
          <p:cNvSpPr>
            <a:spLocks noGrp="1"/>
          </p:cNvSpPr>
          <p:nvPr>
            <p:ph idx="1"/>
          </p:nvPr>
        </p:nvSpPr>
        <p:spPr>
          <a:xfrm>
            <a:off x="412238" y="2107096"/>
            <a:ext cx="11474961" cy="3894459"/>
          </a:xfrm>
        </p:spPr>
        <p:txBody>
          <a:bodyPr anchor="ctr">
            <a:normAutofit/>
          </a:bodyPr>
          <a:lstStyle/>
          <a:p>
            <a:pPr marL="0" indent="0">
              <a:buNone/>
            </a:pPr>
            <a:r>
              <a:rPr lang="en-GB" sz="2400" b="1" i="0" dirty="0">
                <a:effectLst/>
                <a:highlight>
                  <a:srgbClr val="FF00FF"/>
                </a:highlight>
                <a:latin typeface="Tw Cen MT" panose="020B0602020104020603" pitchFamily="34" charset="0"/>
              </a:rPr>
              <a:t>Quantitative</a:t>
            </a:r>
            <a:r>
              <a:rPr lang="en-GB" sz="2400" b="0" i="0" dirty="0">
                <a:effectLst/>
                <a:highlight>
                  <a:srgbClr val="FF00FF"/>
                </a:highlight>
                <a:latin typeface="Tw Cen MT" panose="020B0602020104020603" pitchFamily="34" charset="0"/>
              </a:rPr>
              <a:t>: </a:t>
            </a:r>
          </a:p>
          <a:p>
            <a:r>
              <a:rPr lang="en-GB" sz="2400" b="0" i="0" dirty="0">
                <a:effectLst/>
                <a:latin typeface="Tw Cen MT" panose="020B0602020104020603" pitchFamily="34" charset="0"/>
              </a:rPr>
              <a:t>Numerical or statistical information (data), which often comes from surveys, surveillance or from administration records. ... </a:t>
            </a:r>
            <a:r>
              <a:rPr lang="en-GB" sz="2400" b="1" i="0" dirty="0">
                <a:effectLst/>
                <a:latin typeface="Tw Cen MT" panose="020B0602020104020603" pitchFamily="34" charset="0"/>
              </a:rPr>
              <a:t>Quantitative evidence</a:t>
            </a:r>
            <a:r>
              <a:rPr lang="en-GB" sz="2400" b="0" i="0" dirty="0">
                <a:effectLst/>
                <a:latin typeface="Tw Cen MT" panose="020B0602020104020603" pitchFamily="34" charset="0"/>
              </a:rPr>
              <a:t> provides a </a:t>
            </a:r>
            <a:r>
              <a:rPr lang="en-GB" sz="2400" b="0" i="0" dirty="0">
                <a:effectLst/>
                <a:highlight>
                  <a:srgbClr val="FFFF00"/>
                </a:highlight>
                <a:latin typeface="Tw Cen MT" panose="020B0602020104020603" pitchFamily="34" charset="0"/>
              </a:rPr>
              <a:t>good overall picture of a population or geographical </a:t>
            </a:r>
            <a:r>
              <a:rPr lang="en-GB" sz="2400" b="0" i="0" dirty="0">
                <a:effectLst/>
                <a:latin typeface="Tw Cen MT" panose="020B0602020104020603" pitchFamily="34" charset="0"/>
              </a:rPr>
              <a:t>region. It can also often be used to measure trends over time. </a:t>
            </a:r>
          </a:p>
          <a:p>
            <a:pPr marL="0" indent="0">
              <a:buNone/>
            </a:pPr>
            <a:endParaRPr lang="en-GB" sz="2400" b="0" i="0" dirty="0">
              <a:effectLst/>
              <a:latin typeface="Tw Cen MT" panose="020B0602020104020603" pitchFamily="34" charset="0"/>
            </a:endParaRPr>
          </a:p>
          <a:p>
            <a:r>
              <a:rPr lang="en-GB" sz="2400" b="0" i="0" dirty="0">
                <a:effectLst/>
                <a:latin typeface="Tw Cen MT" panose="020B0602020104020603" pitchFamily="34" charset="0"/>
              </a:rPr>
              <a:t>This type of evidence is valuable for describing </a:t>
            </a:r>
            <a:r>
              <a:rPr lang="en-GB" sz="2400" b="0" i="0" dirty="0">
                <a:effectLst/>
                <a:highlight>
                  <a:srgbClr val="00FFFF"/>
                </a:highlight>
                <a:latin typeface="Tw Cen MT" panose="020B0602020104020603" pitchFamily="34" charset="0"/>
              </a:rPr>
              <a:t>who</a:t>
            </a:r>
            <a:r>
              <a:rPr lang="en-GB" sz="2400" b="0" i="0" dirty="0">
                <a:effectLst/>
                <a:latin typeface="Tw Cen MT" panose="020B0602020104020603" pitchFamily="34" charset="0"/>
              </a:rPr>
              <a:t>, </a:t>
            </a:r>
            <a:r>
              <a:rPr lang="en-GB" sz="2400" b="0" i="0" dirty="0">
                <a:effectLst/>
                <a:highlight>
                  <a:srgbClr val="00FFFF"/>
                </a:highlight>
                <a:latin typeface="Tw Cen MT" panose="020B0602020104020603" pitchFamily="34" charset="0"/>
              </a:rPr>
              <a:t>what</a:t>
            </a:r>
            <a:r>
              <a:rPr lang="en-GB" sz="2400" b="0" i="0" dirty="0">
                <a:effectLst/>
                <a:latin typeface="Tw Cen MT" panose="020B0602020104020603" pitchFamily="34" charset="0"/>
              </a:rPr>
              <a:t>, </a:t>
            </a:r>
            <a:r>
              <a:rPr lang="en-GB" sz="2400" b="0" i="0" dirty="0">
                <a:effectLst/>
                <a:highlight>
                  <a:srgbClr val="00FFFF"/>
                </a:highlight>
                <a:latin typeface="Tw Cen MT" panose="020B0602020104020603" pitchFamily="34" charset="0"/>
              </a:rPr>
              <a:t>where</a:t>
            </a:r>
            <a:r>
              <a:rPr lang="en-GB" sz="2400" b="0" i="0" dirty="0">
                <a:effectLst/>
                <a:latin typeface="Tw Cen MT" panose="020B0602020104020603" pitchFamily="34" charset="0"/>
              </a:rPr>
              <a:t> and </a:t>
            </a:r>
            <a:r>
              <a:rPr lang="en-GB" sz="2400" b="0" i="0" dirty="0">
                <a:effectLst/>
                <a:highlight>
                  <a:srgbClr val="00FFFF"/>
                </a:highlight>
                <a:latin typeface="Tw Cen MT" panose="020B0602020104020603" pitchFamily="34" charset="0"/>
              </a:rPr>
              <a:t>when.</a:t>
            </a:r>
          </a:p>
          <a:p>
            <a:pPr marL="0" indent="0">
              <a:buNone/>
            </a:pPr>
            <a:r>
              <a:rPr lang="en-GB" sz="2400" b="1" i="0" dirty="0">
                <a:effectLst/>
                <a:highlight>
                  <a:srgbClr val="FF00FF"/>
                </a:highlight>
                <a:latin typeface="Tw Cen MT" panose="020B0602020104020603" pitchFamily="34" charset="0"/>
              </a:rPr>
              <a:t>Quantitative research</a:t>
            </a:r>
            <a:r>
              <a:rPr lang="en-GB" sz="2400" b="0" i="0" dirty="0">
                <a:effectLst/>
                <a:highlight>
                  <a:srgbClr val="FF00FF"/>
                </a:highlight>
                <a:latin typeface="Tw Cen MT" panose="020B0602020104020603" pitchFamily="34" charset="0"/>
              </a:rPr>
              <a:t> </a:t>
            </a:r>
            <a:r>
              <a:rPr lang="en-GB" sz="2400" b="0" i="0" dirty="0">
                <a:effectLst/>
                <a:latin typeface="Tw Cen MT" panose="020B0602020104020603" pitchFamily="34" charset="0"/>
              </a:rPr>
              <a:t>methods are frequently applied in </a:t>
            </a:r>
            <a:r>
              <a:rPr lang="en-GB" sz="2400" b="1" i="0" dirty="0">
                <a:effectLst/>
                <a:latin typeface="Tw Cen MT" panose="020B0602020104020603" pitchFamily="34" charset="0"/>
              </a:rPr>
              <a:t>health</a:t>
            </a:r>
            <a:r>
              <a:rPr lang="en-GB" sz="2400" b="0" i="0" dirty="0">
                <a:effectLst/>
                <a:latin typeface="Tw Cen MT" panose="020B0602020104020603" pitchFamily="34" charset="0"/>
              </a:rPr>
              <a:t> and social care </a:t>
            </a:r>
            <a:r>
              <a:rPr lang="en-GB" sz="2400" b="1" i="0" dirty="0">
                <a:effectLst/>
                <a:latin typeface="Tw Cen MT" panose="020B0602020104020603" pitchFamily="34" charset="0"/>
              </a:rPr>
              <a:t>research</a:t>
            </a:r>
            <a:r>
              <a:rPr lang="en-GB" sz="2400" b="0" i="0" dirty="0">
                <a:effectLst/>
                <a:latin typeface="Tw Cen MT" panose="020B0602020104020603" pitchFamily="34" charset="0"/>
              </a:rPr>
              <a:t>. They use objective measurements with statistical methods, mathematics, economic </a:t>
            </a:r>
            <a:r>
              <a:rPr lang="en-GB" sz="2400" b="1" i="0" dirty="0">
                <a:effectLst/>
                <a:latin typeface="Tw Cen MT" panose="020B0602020104020603" pitchFamily="34" charset="0"/>
              </a:rPr>
              <a:t>studies</a:t>
            </a:r>
            <a:r>
              <a:rPr lang="en-GB" sz="2400" b="0" i="0" dirty="0">
                <a:effectLst/>
                <a:latin typeface="Tw Cen MT" panose="020B0602020104020603" pitchFamily="34" charset="0"/>
              </a:rPr>
              <a:t> or computational modelling to enable a systematic, rigorous, empirical investigation.</a:t>
            </a:r>
            <a:endParaRPr lang="en-GB" sz="2400" dirty="0">
              <a:latin typeface="Tw Cen MT" panose="020B0602020104020603" pitchFamily="34" charset="0"/>
            </a:endParaRPr>
          </a:p>
        </p:txBody>
      </p:sp>
    </p:spTree>
    <p:extLst>
      <p:ext uri="{BB962C8B-B14F-4D97-AF65-F5344CB8AC3E}">
        <p14:creationId xmlns:p14="http://schemas.microsoft.com/office/powerpoint/2010/main" val="76803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16A6-FA80-4BC5-9842-DED86F5764E6}"/>
              </a:ext>
            </a:extLst>
          </p:cNvPr>
          <p:cNvSpPr>
            <a:spLocks noGrp="1"/>
          </p:cNvSpPr>
          <p:nvPr>
            <p:ph type="title"/>
          </p:nvPr>
        </p:nvSpPr>
        <p:spPr>
          <a:xfrm>
            <a:off x="524741" y="620392"/>
            <a:ext cx="3808268" cy="5504688"/>
          </a:xfrm>
        </p:spPr>
        <p:txBody>
          <a:bodyPr>
            <a:normAutofit/>
          </a:bodyPr>
          <a:lstStyle/>
          <a:p>
            <a:r>
              <a:rPr lang="en-GB" sz="5600" b="0" i="0" dirty="0">
                <a:effectLst/>
                <a:latin typeface="Google Sans"/>
              </a:rPr>
              <a:t>Why is quantitative research important in healthcare?</a:t>
            </a:r>
            <a:br>
              <a:rPr lang="en-GB" sz="5600" b="0" i="0" dirty="0">
                <a:effectLst/>
                <a:latin typeface="Google Sans"/>
              </a:rPr>
            </a:br>
            <a:endParaRPr lang="en-GB" sz="5600" dirty="0"/>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16FE754-24B6-4B9A-8E1C-CC90849FFD24}"/>
              </a:ext>
            </a:extLst>
          </p:cNvPr>
          <p:cNvGraphicFramePr>
            <a:graphicFrameLocks noGrp="1"/>
          </p:cNvGraphicFramePr>
          <p:nvPr>
            <p:ph idx="1"/>
            <p:extLst>
              <p:ext uri="{D42A27DB-BD31-4B8C-83A1-F6EECF244321}">
                <p14:modId xmlns:p14="http://schemas.microsoft.com/office/powerpoint/2010/main" val="391507291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702D9DC-2903-4445-AE43-77BA63CF15D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48309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3D4DC41-FA21-4F51-87D0-9740CA91823A}"/>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83515F39-1903-4C47-9FA1-037AB2C27E6A}"/>
              </a:ext>
            </a:extLst>
          </p:cNvPr>
          <p:cNvSpPr>
            <a:spLocks noGrp="1"/>
          </p:cNvSpPr>
          <p:nvPr>
            <p:ph idx="1"/>
          </p:nvPr>
        </p:nvSpPr>
        <p:spPr>
          <a:xfrm>
            <a:off x="278297" y="2213113"/>
            <a:ext cx="11237842" cy="3988904"/>
          </a:xfrm>
        </p:spPr>
        <p:txBody>
          <a:bodyPr anchor="ctr">
            <a:noAutofit/>
          </a:bodyPr>
          <a:lstStyle/>
          <a:p>
            <a:r>
              <a:rPr lang="en-GB" sz="2400" b="0" i="0" dirty="0">
                <a:effectLst/>
                <a:latin typeface="Tw Cen MT" panose="020B0602020104020603" pitchFamily="34" charset="0"/>
              </a:rPr>
              <a:t>In health care, ground-breaking solutions often follow a new capacity for measurement and pattern finding</a:t>
            </a:r>
            <a:r>
              <a:rPr lang="en-GB" sz="2400" b="0" i="0" dirty="0">
                <a:effectLst/>
                <a:highlight>
                  <a:srgbClr val="FFFF00"/>
                </a:highlight>
                <a:latin typeface="Tw Cen MT" panose="020B0602020104020603" pitchFamily="34" charset="0"/>
              </a:rPr>
              <a:t>. </a:t>
            </a:r>
          </a:p>
          <a:p>
            <a:pPr marL="0" indent="0">
              <a:buNone/>
            </a:pPr>
            <a:r>
              <a:rPr lang="en-GB" sz="2400" b="0" i="0" dirty="0">
                <a:effectLst/>
                <a:highlight>
                  <a:srgbClr val="FFFF00"/>
                </a:highlight>
                <a:latin typeface="Tw Cen MT" panose="020B0602020104020603" pitchFamily="34" charset="0"/>
              </a:rPr>
              <a:t>For example</a:t>
            </a:r>
            <a:r>
              <a:rPr lang="en-GB" sz="2400" b="0" i="0" dirty="0">
                <a:effectLst/>
                <a:latin typeface="Tw Cen MT" panose="020B0602020104020603" pitchFamily="34" charset="0"/>
              </a:rPr>
              <a:t>, developing the ability to measure blood glucose levels led to better treatments of diabetes. </a:t>
            </a:r>
          </a:p>
          <a:p>
            <a:r>
              <a:rPr lang="en-GB" sz="2400" b="0" i="0" dirty="0">
                <a:effectLst/>
                <a:latin typeface="Tw Cen MT" panose="020B0602020104020603" pitchFamily="34" charset="0"/>
              </a:rPr>
              <a:t>Florence Nightingale changed nursing forever with her careful measurements of </a:t>
            </a:r>
            <a:r>
              <a:rPr lang="en-GB" sz="2400" b="0" i="0" dirty="0">
                <a:effectLst/>
                <a:highlight>
                  <a:srgbClr val="00FFFF"/>
                </a:highlight>
                <a:latin typeface="Tw Cen MT" panose="020B0602020104020603" pitchFamily="34" charset="0"/>
              </a:rPr>
              <a:t>hospital care outcomes. </a:t>
            </a:r>
          </a:p>
          <a:p>
            <a:r>
              <a:rPr lang="en-GB" sz="2400" b="0" i="0" dirty="0">
                <a:effectLst/>
                <a:latin typeface="Tw Cen MT" panose="020B0602020104020603" pitchFamily="34" charset="0"/>
              </a:rPr>
              <a:t>Today, we’re in the midst of an even more significant change in the health care industry: Troves of data are mixing with technologies newly powerful enough to adequately </a:t>
            </a:r>
            <a:r>
              <a:rPr lang="en-GB" sz="2400" b="0" i="0" dirty="0" err="1">
                <a:effectLst/>
                <a:latin typeface="Tw Cen MT" panose="020B0602020104020603" pitchFamily="34" charset="0"/>
              </a:rPr>
              <a:t>analyze</a:t>
            </a:r>
            <a:r>
              <a:rPr lang="en-GB" sz="2400" b="0" i="0" dirty="0">
                <a:effectLst/>
                <a:latin typeface="Tw Cen MT" panose="020B0602020104020603" pitchFamily="34" charset="0"/>
              </a:rPr>
              <a:t> them.</a:t>
            </a:r>
          </a:p>
          <a:p>
            <a:r>
              <a:rPr lang="en-GB" sz="2400" b="0" i="0" dirty="0">
                <a:effectLst/>
                <a:latin typeface="Tw Cen MT" panose="020B0602020104020603" pitchFamily="34" charset="0"/>
              </a:rPr>
              <a:t> As a result, the unprecedented pattern-finding power of quantitative analysis is remaking the health care industry.</a:t>
            </a:r>
            <a:endParaRPr lang="en-GB" sz="2400" dirty="0">
              <a:latin typeface="Tw Cen MT" panose="020B0602020104020603" pitchFamily="34" charset="0"/>
            </a:endParaRPr>
          </a:p>
        </p:txBody>
      </p:sp>
      <p:sp>
        <p:nvSpPr>
          <p:cNvPr id="10" name="TextBox 9">
            <a:extLst>
              <a:ext uri="{FF2B5EF4-FFF2-40B4-BE49-F238E27FC236}">
                <a16:creationId xmlns:a16="http://schemas.microsoft.com/office/drawing/2014/main" id="{6BDEB095-5BBB-4213-9AEE-85B4D3934153}"/>
              </a:ext>
            </a:extLst>
          </p:cNvPr>
          <p:cNvSpPr txBox="1"/>
          <p:nvPr/>
        </p:nvSpPr>
        <p:spPr>
          <a:xfrm>
            <a:off x="2385391" y="487113"/>
            <a:ext cx="7553739" cy="584775"/>
          </a:xfrm>
          <a:prstGeom prst="rect">
            <a:avLst/>
          </a:prstGeom>
          <a:noFill/>
        </p:spPr>
        <p:txBody>
          <a:bodyPr wrap="square">
            <a:spAutoFit/>
          </a:bodyPr>
          <a:lstStyle/>
          <a:p>
            <a:pPr marL="0" indent="0">
              <a:buNone/>
            </a:pPr>
            <a:r>
              <a:rPr lang="en-GB" sz="3200" b="1" dirty="0">
                <a:highlight>
                  <a:srgbClr val="00FFFF"/>
                </a:highlight>
                <a:latin typeface="Candara" panose="020E0502030303020204" pitchFamily="34" charset="0"/>
              </a:rPr>
              <a:t>Examples of quantitative in healthcare</a:t>
            </a:r>
          </a:p>
        </p:txBody>
      </p:sp>
    </p:spTree>
    <p:extLst>
      <p:ext uri="{BB962C8B-B14F-4D97-AF65-F5344CB8AC3E}">
        <p14:creationId xmlns:p14="http://schemas.microsoft.com/office/powerpoint/2010/main" val="2601358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4D481C6-5CA1-4C70-B805-C92A611BEA20}"/>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GB" sz="900">
                <a:solidFill>
                  <a:schemeClr val="tx1"/>
                </a:solidFill>
              </a:rPr>
              <a:t>Created by Tayo Alebiosu</a:t>
            </a:r>
          </a:p>
        </p:txBody>
      </p:sp>
      <p:sp>
        <p:nvSpPr>
          <p:cNvPr id="3" name="Content Placeholder 2">
            <a:extLst>
              <a:ext uri="{FF2B5EF4-FFF2-40B4-BE49-F238E27FC236}">
                <a16:creationId xmlns:a16="http://schemas.microsoft.com/office/drawing/2014/main" id="{7F8BE69C-2560-41F4-AAC8-C706EF2ADD87}"/>
              </a:ext>
            </a:extLst>
          </p:cNvPr>
          <p:cNvSpPr>
            <a:spLocks noGrp="1"/>
          </p:cNvSpPr>
          <p:nvPr>
            <p:ph idx="1"/>
          </p:nvPr>
        </p:nvSpPr>
        <p:spPr>
          <a:xfrm>
            <a:off x="530088" y="2217343"/>
            <a:ext cx="11237842" cy="3959619"/>
          </a:xfrm>
        </p:spPr>
        <p:txBody>
          <a:bodyPr>
            <a:normAutofit fontScale="92500"/>
          </a:bodyPr>
          <a:lstStyle/>
          <a:p>
            <a:r>
              <a:rPr lang="en-GB" b="1" dirty="0">
                <a:highlight>
                  <a:srgbClr val="FFFF00"/>
                </a:highlight>
                <a:latin typeface="Tw Cen MT" panose="020B0602020104020603" pitchFamily="34" charset="0"/>
              </a:rPr>
              <a:t>P</a:t>
            </a:r>
            <a:r>
              <a:rPr lang="en-GB" b="0" i="0" dirty="0">
                <a:effectLst/>
                <a:latin typeface="Tw Cen MT" panose="020B0602020104020603" pitchFamily="34" charset="0"/>
              </a:rPr>
              <a:t>rovides the empiric knowing necessary for practice, and qualitative evidence supports the personal and experiential knowing critical for practice </a:t>
            </a:r>
          </a:p>
          <a:p>
            <a:r>
              <a:rPr lang="en-GB" b="1" i="0" dirty="0">
                <a:effectLst/>
                <a:latin typeface="Tw Cen MT" panose="020B0602020104020603" pitchFamily="34" charset="0"/>
              </a:rPr>
              <a:t>Quantitative research</a:t>
            </a:r>
            <a:r>
              <a:rPr lang="en-GB" b="0" i="0" dirty="0">
                <a:effectLst/>
                <a:latin typeface="Tw Cen MT" panose="020B0602020104020603" pitchFamily="34" charset="0"/>
              </a:rPr>
              <a:t> objectives can be to establish the incidence or prevalence of a </a:t>
            </a:r>
            <a:r>
              <a:rPr lang="en-GB" b="1" i="0" dirty="0">
                <a:effectLst/>
                <a:latin typeface="Tw Cen MT" panose="020B0602020104020603" pitchFamily="34" charset="0"/>
              </a:rPr>
              <a:t>health</a:t>
            </a:r>
            <a:r>
              <a:rPr lang="en-GB" b="0" i="0" dirty="0">
                <a:effectLst/>
                <a:latin typeface="Tw Cen MT" panose="020B0602020104020603" pitchFamily="34" charset="0"/>
              </a:rPr>
              <a:t> problem; the </a:t>
            </a:r>
            <a:r>
              <a:rPr lang="en-GB" b="1" i="0" dirty="0">
                <a:effectLst/>
                <a:latin typeface="Tw Cen MT" panose="020B0602020104020603" pitchFamily="34" charset="0"/>
              </a:rPr>
              <a:t>health</a:t>
            </a:r>
            <a:r>
              <a:rPr lang="en-GB" b="0" i="0" dirty="0">
                <a:effectLst/>
                <a:latin typeface="Tw Cen MT" panose="020B0602020104020603" pitchFamily="34" charset="0"/>
              </a:rPr>
              <a:t> personnel degree of adherence to a new intervention; or, the users' level of satisfaction with a service. Qualitative </a:t>
            </a:r>
            <a:r>
              <a:rPr lang="en-GB" b="1" i="0" dirty="0">
                <a:effectLst/>
                <a:latin typeface="Tw Cen MT" panose="020B0602020104020603" pitchFamily="34" charset="0"/>
              </a:rPr>
              <a:t>research</a:t>
            </a:r>
            <a:r>
              <a:rPr lang="en-GB" b="0" i="0" dirty="0">
                <a:effectLst/>
                <a:latin typeface="Tw Cen MT" panose="020B0602020104020603" pitchFamily="34" charset="0"/>
              </a:rPr>
              <a:t> aims at understanding what exists from social actors' perspectives.</a:t>
            </a:r>
          </a:p>
          <a:p>
            <a:r>
              <a:rPr lang="en-GB" b="0" i="0" dirty="0">
                <a:effectLst/>
                <a:latin typeface="Tw Cen MT" panose="020B0602020104020603" pitchFamily="34" charset="0"/>
              </a:rPr>
              <a:t>In applied health research, descriptive studies can be used to examine trends and patterns in health and health care use that can help planning and monitoring, this refers to frequencies, averages and other statistical calculations.</a:t>
            </a:r>
          </a:p>
          <a:p>
            <a:endParaRPr lang="en-GB" sz="2200" dirty="0"/>
          </a:p>
        </p:txBody>
      </p:sp>
      <p:sp>
        <p:nvSpPr>
          <p:cNvPr id="8" name="TextBox 7">
            <a:extLst>
              <a:ext uri="{FF2B5EF4-FFF2-40B4-BE49-F238E27FC236}">
                <a16:creationId xmlns:a16="http://schemas.microsoft.com/office/drawing/2014/main" id="{1AC19754-136A-4C8A-A30C-F37302497DF7}"/>
              </a:ext>
            </a:extLst>
          </p:cNvPr>
          <p:cNvSpPr txBox="1"/>
          <p:nvPr/>
        </p:nvSpPr>
        <p:spPr>
          <a:xfrm>
            <a:off x="3379304" y="458215"/>
            <a:ext cx="6096000" cy="707886"/>
          </a:xfrm>
          <a:prstGeom prst="rect">
            <a:avLst/>
          </a:prstGeom>
          <a:noFill/>
        </p:spPr>
        <p:txBody>
          <a:bodyPr wrap="square">
            <a:spAutoFit/>
          </a:bodyPr>
          <a:lstStyle/>
          <a:p>
            <a:pPr marL="0" indent="0" algn="ctr">
              <a:buNone/>
            </a:pPr>
            <a:r>
              <a:rPr lang="en-GB" sz="4000" b="1" i="0" dirty="0">
                <a:effectLst/>
                <a:highlight>
                  <a:srgbClr val="FFFF00"/>
                </a:highlight>
                <a:latin typeface="Tw Cen MT" panose="020B0602020104020603" pitchFamily="34" charset="0"/>
              </a:rPr>
              <a:t>Quantitative evidence:</a:t>
            </a:r>
          </a:p>
        </p:txBody>
      </p:sp>
    </p:spTree>
    <p:extLst>
      <p:ext uri="{BB962C8B-B14F-4D97-AF65-F5344CB8AC3E}">
        <p14:creationId xmlns:p14="http://schemas.microsoft.com/office/powerpoint/2010/main" val="3607270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B7A528D-4B6C-4A02-A39C-4A52579D5BB3}"/>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A344908D-B1AE-412F-9B5C-36F519D28988}"/>
              </a:ext>
            </a:extLst>
          </p:cNvPr>
          <p:cNvSpPr>
            <a:spLocks noGrp="1"/>
          </p:cNvSpPr>
          <p:nvPr>
            <p:ph idx="1"/>
          </p:nvPr>
        </p:nvSpPr>
        <p:spPr>
          <a:xfrm>
            <a:off x="412239" y="1886754"/>
            <a:ext cx="10683392" cy="4114801"/>
          </a:xfrm>
        </p:spPr>
        <p:txBody>
          <a:bodyPr anchor="ctr">
            <a:noAutofit/>
          </a:bodyPr>
          <a:lstStyle/>
          <a:p>
            <a:r>
              <a:rPr lang="en-GB" sz="2400" b="0" i="0" dirty="0">
                <a:effectLst/>
                <a:latin typeface="Tw Cen MT" panose="020B0602020104020603" pitchFamily="34" charset="0"/>
              </a:rPr>
              <a:t>The statistical methods associated with quantitative research are well suited for figuring out ways to maximize dependent variables on the basis of independents, which translates into a capability for</a:t>
            </a:r>
            <a:r>
              <a:rPr lang="en-GB" sz="2400" b="0" i="0" dirty="0">
                <a:effectLst/>
                <a:highlight>
                  <a:srgbClr val="00FFFF"/>
                </a:highlight>
                <a:latin typeface="Tw Cen MT" panose="020B0602020104020603" pitchFamily="34" charset="0"/>
              </a:rPr>
              <a:t> identifying and applying the interventions that can maximize the quality and quantity of life for a patient.</a:t>
            </a:r>
          </a:p>
          <a:p>
            <a:r>
              <a:rPr lang="en-GB" sz="2400" b="0" i="0" dirty="0">
                <a:effectLst/>
                <a:latin typeface="Tw Cen MT" panose="020B0602020104020603" pitchFamily="34" charset="0"/>
              </a:rPr>
              <a:t>For many of these studies, it is necessary to use the tools of quantitative research, such as the evaluation of the quality of care, the satisfaction of services, health programs, among others.</a:t>
            </a:r>
          </a:p>
          <a:p>
            <a:r>
              <a:rPr lang="en-GB" sz="2400" b="0" i="0" dirty="0">
                <a:effectLst/>
                <a:latin typeface="Tw Cen MT" panose="020B0602020104020603" pitchFamily="34" charset="0"/>
              </a:rPr>
              <a:t> This is the importance of knowing this area of research, complementing it with qualitative research and achieving mixed studies focused on caring for humans and their environment.</a:t>
            </a:r>
            <a:endParaRPr lang="en-GB" sz="2400" dirty="0">
              <a:highlight>
                <a:srgbClr val="FFFF00"/>
              </a:highlight>
              <a:latin typeface="Tw Cen MT" panose="020B0602020104020603" pitchFamily="34" charset="0"/>
            </a:endParaRPr>
          </a:p>
        </p:txBody>
      </p:sp>
      <p:sp>
        <p:nvSpPr>
          <p:cNvPr id="31" name="TextBox 30">
            <a:extLst>
              <a:ext uri="{FF2B5EF4-FFF2-40B4-BE49-F238E27FC236}">
                <a16:creationId xmlns:a16="http://schemas.microsoft.com/office/drawing/2014/main" id="{0E012816-C2B4-45A1-94AE-EE33700EA3D3}"/>
              </a:ext>
            </a:extLst>
          </p:cNvPr>
          <p:cNvSpPr txBox="1"/>
          <p:nvPr/>
        </p:nvSpPr>
        <p:spPr>
          <a:xfrm>
            <a:off x="3803374" y="610704"/>
            <a:ext cx="6096000" cy="646331"/>
          </a:xfrm>
          <a:prstGeom prst="rect">
            <a:avLst/>
          </a:prstGeom>
          <a:noFill/>
        </p:spPr>
        <p:txBody>
          <a:bodyPr wrap="square">
            <a:spAutoFit/>
          </a:bodyPr>
          <a:lstStyle/>
          <a:p>
            <a:pPr marL="0" indent="0">
              <a:buNone/>
            </a:pPr>
            <a:r>
              <a:rPr lang="en-GB" sz="3600" dirty="0">
                <a:highlight>
                  <a:srgbClr val="FFFF00"/>
                </a:highlight>
                <a:latin typeface="Tw Cen MT" panose="020B0602020104020603" pitchFamily="34" charset="0"/>
              </a:rPr>
              <a:t>Quantitative research</a:t>
            </a:r>
          </a:p>
        </p:txBody>
      </p:sp>
    </p:spTree>
    <p:extLst>
      <p:ext uri="{BB962C8B-B14F-4D97-AF65-F5344CB8AC3E}">
        <p14:creationId xmlns:p14="http://schemas.microsoft.com/office/powerpoint/2010/main" val="23182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1C6660-344F-48CA-AF4C-04E631437127}"/>
              </a:ext>
            </a:extLst>
          </p:cNvPr>
          <p:cNvSpPr>
            <a:spLocks noGrp="1"/>
          </p:cNvSpPr>
          <p:nvPr>
            <p:ph idx="1"/>
          </p:nvPr>
        </p:nvSpPr>
        <p:spPr>
          <a:xfrm>
            <a:off x="4167272" y="591344"/>
            <a:ext cx="7653667" cy="5585619"/>
          </a:xfrm>
        </p:spPr>
        <p:txBody>
          <a:bodyPr anchor="ctr">
            <a:normAutofit/>
          </a:bodyPr>
          <a:lstStyle/>
          <a:p>
            <a:r>
              <a:rPr lang="en-GB" sz="2400" b="1" i="0" dirty="0">
                <a:effectLst/>
                <a:latin typeface="Tw Cen MT" panose="020B0602020104020603" pitchFamily="34" charset="0"/>
              </a:rPr>
              <a:t>E</a:t>
            </a:r>
            <a:r>
              <a:rPr lang="en-GB" sz="2400" b="0" i="0" dirty="0">
                <a:effectLst/>
                <a:latin typeface="Tw Cen MT" panose="020B0602020104020603" pitchFamily="34" charset="0"/>
              </a:rPr>
              <a:t>VIDENCE-BASED PRACTICE </a:t>
            </a:r>
            <a:r>
              <a:rPr lang="en-GB" sz="2400" b="0" i="0" dirty="0">
                <a:effectLst/>
                <a:highlight>
                  <a:srgbClr val="00FFFF"/>
                </a:highlight>
                <a:latin typeface="Tw Cen MT" panose="020B0602020104020603" pitchFamily="34" charset="0"/>
              </a:rPr>
              <a:t>ensures that the best care is provided to patients and families, and the results include improved patient outcomes and satisfaction. </a:t>
            </a:r>
          </a:p>
          <a:p>
            <a:r>
              <a:rPr lang="en-GB" sz="2400" b="0" i="0" dirty="0">
                <a:effectLst/>
                <a:latin typeface="Tw Cen MT" panose="020B0602020104020603" pitchFamily="34" charset="0"/>
              </a:rPr>
              <a:t>As nurses master evidence-based practice, they are faced with searching out the best evidence to support assessments and interventions, refine policies, and develop new practices. </a:t>
            </a:r>
          </a:p>
          <a:p>
            <a:r>
              <a:rPr lang="en-GB" sz="2400" b="1" i="0" dirty="0">
                <a:effectLst/>
                <a:latin typeface="Tw Cen MT" panose="020B0602020104020603" pitchFamily="34" charset="0"/>
              </a:rPr>
              <a:t>Evidence</a:t>
            </a:r>
            <a:r>
              <a:rPr lang="en-GB" sz="2400" b="0" i="0" dirty="0">
                <a:effectLst/>
                <a:latin typeface="Tw Cen MT" panose="020B0602020104020603" pitchFamily="34" charset="0"/>
              </a:rPr>
              <a:t>-</a:t>
            </a:r>
            <a:r>
              <a:rPr lang="en-GB" sz="2400" b="1" i="0" dirty="0">
                <a:effectLst/>
                <a:latin typeface="Tw Cen MT" panose="020B0602020104020603" pitchFamily="34" charset="0"/>
              </a:rPr>
              <a:t>based practice</a:t>
            </a:r>
            <a:r>
              <a:rPr lang="en-GB" sz="2400" b="0" i="0" dirty="0">
                <a:effectLst/>
                <a:latin typeface="Tw Cen MT" panose="020B0602020104020603" pitchFamily="34" charset="0"/>
              </a:rPr>
              <a:t> (</a:t>
            </a:r>
            <a:r>
              <a:rPr lang="en-GB" sz="2400" b="1" i="0" dirty="0">
                <a:effectLst/>
                <a:latin typeface="Tw Cen MT" panose="020B0602020104020603" pitchFamily="34" charset="0"/>
              </a:rPr>
              <a:t>EBP</a:t>
            </a:r>
            <a:r>
              <a:rPr lang="en-GB" sz="2400" b="0" i="0" dirty="0">
                <a:effectLst/>
                <a:latin typeface="Tw Cen MT" panose="020B0602020104020603" pitchFamily="34" charset="0"/>
              </a:rPr>
              <a:t>) </a:t>
            </a:r>
            <a:r>
              <a:rPr lang="en-GB" sz="2400" b="1" i="0" dirty="0">
                <a:effectLst/>
                <a:latin typeface="Tw Cen MT" panose="020B0602020104020603" pitchFamily="34" charset="0"/>
              </a:rPr>
              <a:t>is</a:t>
            </a:r>
            <a:r>
              <a:rPr lang="en-GB" sz="2400" b="0" i="0" dirty="0">
                <a:effectLst/>
                <a:latin typeface="Tw Cen MT" panose="020B0602020104020603" pitchFamily="34" charset="0"/>
              </a:rPr>
              <a:t> the process of collecting, processing, and implementing </a:t>
            </a:r>
            <a:r>
              <a:rPr lang="en-GB" sz="2400" b="1" i="0" dirty="0">
                <a:effectLst/>
                <a:latin typeface="Tw Cen MT" panose="020B0602020104020603" pitchFamily="34" charset="0"/>
              </a:rPr>
              <a:t>research</a:t>
            </a:r>
            <a:r>
              <a:rPr lang="en-GB" sz="2400" b="0" i="0" dirty="0">
                <a:effectLst/>
                <a:latin typeface="Tw Cen MT" panose="020B0602020104020603" pitchFamily="34" charset="0"/>
              </a:rPr>
              <a:t> findings to improve clinical </a:t>
            </a:r>
            <a:r>
              <a:rPr lang="en-GB" sz="2400" b="1" i="0" dirty="0">
                <a:effectLst/>
                <a:latin typeface="Tw Cen MT" panose="020B0602020104020603" pitchFamily="34" charset="0"/>
              </a:rPr>
              <a:t>practice</a:t>
            </a:r>
            <a:r>
              <a:rPr lang="en-GB" sz="2400" b="0" i="0" dirty="0">
                <a:effectLst/>
                <a:latin typeface="Tw Cen MT" panose="020B0602020104020603" pitchFamily="34" charset="0"/>
              </a:rPr>
              <a:t>, the work environment, or patient </a:t>
            </a:r>
            <a:r>
              <a:rPr lang="en-GB" sz="2400" b="0" i="0">
                <a:effectLst/>
                <a:latin typeface="Tw Cen MT" panose="020B0602020104020603" pitchFamily="34" charset="0"/>
              </a:rPr>
              <a:t>outcomes.</a:t>
            </a:r>
          </a:p>
          <a:p>
            <a:r>
              <a:rPr lang="en-GB" sz="2400" b="0" i="0">
                <a:effectLst/>
                <a:latin typeface="Tw Cen MT" panose="020B0602020104020603" pitchFamily="34" charset="0"/>
              </a:rPr>
              <a:t> </a:t>
            </a:r>
            <a:r>
              <a:rPr lang="en-GB" sz="2400" b="0" i="0" dirty="0">
                <a:effectLst/>
                <a:latin typeface="Tw Cen MT" panose="020B0602020104020603" pitchFamily="34" charset="0"/>
              </a:rPr>
              <a:t>... Utilizing the </a:t>
            </a:r>
            <a:r>
              <a:rPr lang="en-GB" sz="2400" b="1" i="0" dirty="0">
                <a:effectLst/>
                <a:latin typeface="Tw Cen MT" panose="020B0602020104020603" pitchFamily="34" charset="0"/>
              </a:rPr>
              <a:t>EBP</a:t>
            </a:r>
            <a:r>
              <a:rPr lang="en-GB" sz="2400" b="0" i="0" dirty="0">
                <a:effectLst/>
                <a:latin typeface="Tw Cen MT" panose="020B0602020104020603" pitchFamily="34" charset="0"/>
              </a:rPr>
              <a:t> approach to nursing </a:t>
            </a:r>
            <a:r>
              <a:rPr lang="en-GB" sz="2400" b="1" i="0" dirty="0">
                <a:effectLst/>
                <a:latin typeface="Tw Cen MT" panose="020B0602020104020603" pitchFamily="34" charset="0"/>
              </a:rPr>
              <a:t>practice</a:t>
            </a:r>
            <a:r>
              <a:rPr lang="en-GB" sz="2400" b="0" i="0" dirty="0">
                <a:effectLst/>
                <a:latin typeface="Tw Cen MT" panose="020B0602020104020603" pitchFamily="34" charset="0"/>
              </a:rPr>
              <a:t> helps us provide the highest quality and most cost-efficient patient care possible.</a:t>
            </a:r>
          </a:p>
          <a:p>
            <a:endParaRPr lang="en-GB" sz="2400" dirty="0">
              <a:latin typeface="Open Sans"/>
            </a:endParaRPr>
          </a:p>
        </p:txBody>
      </p:sp>
      <p:sp>
        <p:nvSpPr>
          <p:cNvPr id="4" name="Footer Placeholder 3">
            <a:extLst>
              <a:ext uri="{FF2B5EF4-FFF2-40B4-BE49-F238E27FC236}">
                <a16:creationId xmlns:a16="http://schemas.microsoft.com/office/drawing/2014/main" id="{10AD0C5C-1153-4140-83C2-56B07EF8324D}"/>
              </a:ext>
            </a:extLst>
          </p:cNvPr>
          <p:cNvSpPr>
            <a:spLocks noGrp="1"/>
          </p:cNvSpPr>
          <p:nvPr>
            <p:ph type="ftr" sz="quarter" idx="11"/>
          </p:nvPr>
        </p:nvSpPr>
        <p:spPr/>
        <p:txBody>
          <a:bodyPr/>
          <a:lstStyle/>
          <a:p>
            <a:r>
              <a:rPr lang="en-GB"/>
              <a:t>Created by Tayo Alebiosu</a:t>
            </a:r>
          </a:p>
        </p:txBody>
      </p:sp>
      <p:sp>
        <p:nvSpPr>
          <p:cNvPr id="9" name="TextBox 8">
            <a:extLst>
              <a:ext uri="{FF2B5EF4-FFF2-40B4-BE49-F238E27FC236}">
                <a16:creationId xmlns:a16="http://schemas.microsoft.com/office/drawing/2014/main" id="{ABF406EB-AF18-43EC-8374-DA8EE1669C22}"/>
              </a:ext>
            </a:extLst>
          </p:cNvPr>
          <p:cNvSpPr txBox="1"/>
          <p:nvPr/>
        </p:nvSpPr>
        <p:spPr>
          <a:xfrm rot="19492345">
            <a:off x="-175225" y="3751157"/>
            <a:ext cx="4528235" cy="523220"/>
          </a:xfrm>
          <a:prstGeom prst="rect">
            <a:avLst/>
          </a:prstGeom>
          <a:noFill/>
        </p:spPr>
        <p:txBody>
          <a:bodyPr wrap="square">
            <a:spAutoFit/>
          </a:bodyPr>
          <a:lstStyle/>
          <a:p>
            <a:r>
              <a:rPr lang="en-GB" sz="2800" b="1" i="0" dirty="0">
                <a:effectLst/>
                <a:latin typeface="Candara" panose="020E0502030303020204" pitchFamily="34" charset="0"/>
              </a:rPr>
              <a:t>EVIDENCE-BASED PRACTICE </a:t>
            </a:r>
            <a:endParaRPr lang="en-GB" sz="2800" b="1" dirty="0">
              <a:latin typeface="Candara" panose="020E0502030303020204" pitchFamily="34" charset="0"/>
            </a:endParaRPr>
          </a:p>
        </p:txBody>
      </p:sp>
    </p:spTree>
    <p:extLst>
      <p:ext uri="{BB962C8B-B14F-4D97-AF65-F5344CB8AC3E}">
        <p14:creationId xmlns:p14="http://schemas.microsoft.com/office/powerpoint/2010/main" val="24710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7221D-A450-4149-B405-1305FA792FB6}"/>
              </a:ext>
            </a:extLst>
          </p:cNvPr>
          <p:cNvSpPr>
            <a:spLocks noGrp="1"/>
          </p:cNvSpPr>
          <p:nvPr>
            <p:ph type="title"/>
          </p:nvPr>
        </p:nvSpPr>
        <p:spPr>
          <a:xfrm>
            <a:off x="1371599" y="294538"/>
            <a:ext cx="9895951" cy="1033669"/>
          </a:xfrm>
        </p:spPr>
        <p:txBody>
          <a:bodyPr>
            <a:normAutofit/>
          </a:bodyPr>
          <a:lstStyle/>
          <a:p>
            <a:pPr algn="ctr"/>
            <a:r>
              <a:rPr lang="en-GB" sz="4000" b="1" dirty="0">
                <a:highlight>
                  <a:srgbClr val="FFFF00"/>
                </a:highlight>
              </a:rPr>
              <a:t>Quantitative research</a:t>
            </a:r>
          </a:p>
        </p:txBody>
      </p:sp>
      <p:sp>
        <p:nvSpPr>
          <p:cNvPr id="4" name="Footer Placeholder 3">
            <a:extLst>
              <a:ext uri="{FF2B5EF4-FFF2-40B4-BE49-F238E27FC236}">
                <a16:creationId xmlns:a16="http://schemas.microsoft.com/office/drawing/2014/main" id="{012F70A3-BAE6-4E8D-BA06-B72E2D76BD4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15A7349C-2ED9-4C7E-B611-94D74B232E74}"/>
              </a:ext>
            </a:extLst>
          </p:cNvPr>
          <p:cNvSpPr>
            <a:spLocks noGrp="1"/>
          </p:cNvSpPr>
          <p:nvPr>
            <p:ph idx="1"/>
          </p:nvPr>
        </p:nvSpPr>
        <p:spPr>
          <a:xfrm>
            <a:off x="412238" y="1891970"/>
            <a:ext cx="11620735" cy="4429317"/>
          </a:xfrm>
        </p:spPr>
        <p:txBody>
          <a:bodyPr anchor="ctr">
            <a:noAutofit/>
          </a:bodyPr>
          <a:lstStyle/>
          <a:p>
            <a:r>
              <a:rPr lang="en-GB" sz="2000" dirty="0">
                <a:latin typeface="Tw Cen MT" panose="020B0602020104020603" pitchFamily="34" charset="0"/>
              </a:rPr>
              <a:t>Quantitative research is a process for gathering and statistically </a:t>
            </a:r>
            <a:r>
              <a:rPr lang="en-GB" sz="2000" dirty="0" err="1">
                <a:latin typeface="Tw Cen MT" panose="020B0602020104020603" pitchFamily="34" charset="0"/>
              </a:rPr>
              <a:t>analyzing</a:t>
            </a:r>
            <a:r>
              <a:rPr lang="en-GB" sz="2000" dirty="0">
                <a:latin typeface="Tw Cen MT" panose="020B0602020104020603" pitchFamily="34" charset="0"/>
              </a:rPr>
              <a:t> information that is measured by an instrument. </a:t>
            </a:r>
          </a:p>
          <a:p>
            <a:r>
              <a:rPr lang="en-GB" sz="2000" dirty="0">
                <a:latin typeface="Tw Cen MT" panose="020B0602020104020603" pitchFamily="34" charset="0"/>
              </a:rPr>
              <a:t>Empirical research is another name for this research method based on something that the researcher can measure precisely and accurately.</a:t>
            </a:r>
          </a:p>
          <a:p>
            <a:r>
              <a:rPr lang="en-GB" sz="2000" b="0" i="0" dirty="0">
                <a:effectLst/>
                <a:latin typeface="Tw Cen MT" panose="020B0602020104020603" pitchFamily="34" charset="0"/>
              </a:rPr>
              <a:t>Quantitative analysis refers to the process of using complex mathematical or statistical </a:t>
            </a:r>
            <a:r>
              <a:rPr lang="en-GB" sz="2000" b="0" i="0" dirty="0" err="1">
                <a:effectLst/>
                <a:latin typeface="Tw Cen MT" panose="020B0602020104020603" pitchFamily="34" charset="0"/>
              </a:rPr>
              <a:t>modeling</a:t>
            </a:r>
            <a:r>
              <a:rPr lang="en-GB" sz="2000" b="0" i="0" dirty="0">
                <a:effectLst/>
                <a:latin typeface="Tw Cen MT" panose="020B0602020104020603" pitchFamily="34" charset="0"/>
              </a:rPr>
              <a:t> to make sense of data and potentially to predict </a:t>
            </a:r>
            <a:r>
              <a:rPr lang="en-GB" sz="2000" b="0" i="0" dirty="0" err="1">
                <a:effectLst/>
                <a:latin typeface="Tw Cen MT" panose="020B0602020104020603" pitchFamily="34" charset="0"/>
              </a:rPr>
              <a:t>behavior</a:t>
            </a:r>
            <a:r>
              <a:rPr lang="en-GB" sz="2000" b="0" i="0" dirty="0">
                <a:effectLst/>
                <a:latin typeface="Tw Cen MT" panose="020B0602020104020603" pitchFamily="34" charset="0"/>
              </a:rPr>
              <a:t>. </a:t>
            </a:r>
            <a:endParaRPr lang="en-GB" sz="2000" dirty="0">
              <a:latin typeface="Tw Cen MT" panose="020B0602020104020603" pitchFamily="34" charset="0"/>
            </a:endParaRPr>
          </a:p>
          <a:p>
            <a:r>
              <a:rPr lang="en-GB" sz="2000" dirty="0">
                <a:highlight>
                  <a:srgbClr val="FFFF00"/>
                </a:highlight>
                <a:latin typeface="Tw Cen MT" panose="020B0602020104020603" pitchFamily="34" charset="0"/>
              </a:rPr>
              <a:t>For example</a:t>
            </a:r>
            <a:r>
              <a:rPr lang="en-GB" sz="2000" dirty="0">
                <a:latin typeface="Tw Cen MT" panose="020B0602020104020603" pitchFamily="34" charset="0"/>
              </a:rPr>
              <a:t>, you can measure the temperature or heart rate. When you gauge the effect of exercising on blood pressure, it is a research question that you can answer by conducting quantitative research because it is measurable. The unit of analysis is blood pressure measurements before beginning and after completing exercises.</a:t>
            </a:r>
          </a:p>
          <a:p>
            <a:endParaRPr lang="en-GB" sz="2000" dirty="0">
              <a:latin typeface="Tw Cen MT" panose="020B0602020104020603" pitchFamily="34" charset="0"/>
            </a:endParaRPr>
          </a:p>
          <a:p>
            <a:r>
              <a:rPr lang="en-GB" sz="2000" dirty="0">
                <a:latin typeface="Tw Cen MT" panose="020B0602020104020603" pitchFamily="34" charset="0"/>
              </a:rPr>
              <a:t>There is much confusion between quantitative and qualitative research. Both methods are quite different as the basis of qualitative research is on something without precise measurement.</a:t>
            </a:r>
          </a:p>
        </p:txBody>
      </p:sp>
    </p:spTree>
    <p:extLst>
      <p:ext uri="{BB962C8B-B14F-4D97-AF65-F5344CB8AC3E}">
        <p14:creationId xmlns:p14="http://schemas.microsoft.com/office/powerpoint/2010/main" val="254425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67F318-1487-4F34-8F05-CFDC084465A2}"/>
              </a:ext>
            </a:extLst>
          </p:cNvPr>
          <p:cNvSpPr>
            <a:spLocks noGrp="1"/>
          </p:cNvSpPr>
          <p:nvPr>
            <p:ph idx="1"/>
          </p:nvPr>
        </p:nvSpPr>
        <p:spPr>
          <a:xfrm>
            <a:off x="119269" y="372868"/>
            <a:ext cx="11088757" cy="6253219"/>
          </a:xfrm>
        </p:spPr>
        <p:txBody>
          <a:bodyPr>
            <a:noAutofit/>
          </a:bodyPr>
          <a:lstStyle/>
          <a:p>
            <a:pPr marL="0" indent="0">
              <a:buNone/>
            </a:pPr>
            <a:r>
              <a:rPr lang="en-GB" b="1" i="1" dirty="0">
                <a:effectLst/>
                <a:highlight>
                  <a:srgbClr val="FFFF00"/>
                </a:highlight>
                <a:latin typeface="Candara" panose="020E0502030303020204" pitchFamily="34" charset="0"/>
              </a:rPr>
              <a:t>How does quantitative research contribute to evidence-based practice?</a:t>
            </a:r>
          </a:p>
          <a:p>
            <a:r>
              <a:rPr lang="en-GB" sz="2400" b="0" i="0" dirty="0">
                <a:effectLst/>
                <a:latin typeface="Tw Cen MT" panose="020B0602020104020603" pitchFamily="34" charset="0"/>
              </a:rPr>
              <a:t>It provides scientific support for policies already in place. More evidence makes an existent policy more defensible.</a:t>
            </a:r>
          </a:p>
          <a:p>
            <a:r>
              <a:rPr lang="en-GB" sz="2400" b="0" i="0" dirty="0">
                <a:effectLst/>
                <a:latin typeface="Tw Cen MT" panose="020B0602020104020603" pitchFamily="34" charset="0"/>
              </a:rPr>
              <a:t>It provides evidence opposing policies already in place. Evidence in opposition to policies may result in new policies.</a:t>
            </a:r>
          </a:p>
          <a:p>
            <a:r>
              <a:rPr lang="en-GB" sz="2400" dirty="0">
                <a:latin typeface="Tw Cen MT" panose="020B0602020104020603" pitchFamily="34" charset="0"/>
              </a:rPr>
              <a:t>The purpose of using quantitative research for nursing is that it uses an accurate approach for collecting and </a:t>
            </a:r>
            <a:r>
              <a:rPr lang="en-GB" sz="2400" dirty="0" err="1">
                <a:latin typeface="Tw Cen MT" panose="020B0602020104020603" pitchFamily="34" charset="0"/>
              </a:rPr>
              <a:t>analyzing</a:t>
            </a:r>
            <a:r>
              <a:rPr lang="en-GB" sz="2400" dirty="0">
                <a:latin typeface="Tw Cen MT" panose="020B0602020104020603" pitchFamily="34" charset="0"/>
              </a:rPr>
              <a:t> measurable data. It is number oriented and precise thus accuracy is high. It is also simpler to make conclusions because the numbers are clear. </a:t>
            </a:r>
          </a:p>
          <a:p>
            <a:r>
              <a:rPr lang="en-GB" sz="2400" b="0" i="0" dirty="0">
                <a:effectLst/>
                <a:latin typeface="Tw Cen MT" panose="020B0602020104020603" pitchFamily="34" charset="0"/>
              </a:rPr>
              <a:t>The main strength of </a:t>
            </a:r>
            <a:r>
              <a:rPr lang="en-GB" sz="2400" b="1" i="0" dirty="0">
                <a:effectLst/>
                <a:latin typeface="Tw Cen MT" panose="020B0602020104020603" pitchFamily="34" charset="0"/>
              </a:rPr>
              <a:t>quantitative</a:t>
            </a:r>
            <a:r>
              <a:rPr lang="en-GB" sz="2400" b="0" i="0" dirty="0">
                <a:effectLst/>
                <a:latin typeface="Tw Cen MT" panose="020B0602020104020603" pitchFamily="34" charset="0"/>
              </a:rPr>
              <a:t> methods is in their usefulness in producing factual and reliable outcome data. </a:t>
            </a:r>
          </a:p>
          <a:p>
            <a:pPr marL="0" indent="0">
              <a:buNone/>
            </a:pPr>
            <a:r>
              <a:rPr lang="en-GB" sz="2400" dirty="0">
                <a:highlight>
                  <a:srgbClr val="FFFF00"/>
                </a:highlight>
                <a:latin typeface="Tw Cen MT" panose="020B0602020104020603" pitchFamily="34" charset="0"/>
              </a:rPr>
              <a:t>EXAMPLE:</a:t>
            </a:r>
          </a:p>
          <a:p>
            <a:pPr marL="0" indent="0">
              <a:buNone/>
            </a:pPr>
            <a:r>
              <a:rPr lang="en-GB" sz="2400" b="0" i="0" dirty="0">
                <a:effectLst/>
                <a:latin typeface="Tw Cen MT" panose="020B0602020104020603" pitchFamily="34" charset="0"/>
              </a:rPr>
              <a:t>After the effects of a given drug or treatment have been tested on a sample population, the statistic record of the observed outcomes will provide objective results generalizable to larger populations.</a:t>
            </a:r>
            <a:endParaRPr lang="en-GB" sz="2400" dirty="0">
              <a:latin typeface="Tw Cen MT" panose="020B0602020104020603" pitchFamily="34" charset="0"/>
            </a:endParaRPr>
          </a:p>
        </p:txBody>
      </p:sp>
      <p:sp>
        <p:nvSpPr>
          <p:cNvPr id="4" name="Footer Placeholder 3">
            <a:extLst>
              <a:ext uri="{FF2B5EF4-FFF2-40B4-BE49-F238E27FC236}">
                <a16:creationId xmlns:a16="http://schemas.microsoft.com/office/drawing/2014/main" id="{6ED5B9EA-3655-4917-9D4D-A40E564EB49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5788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58FD05-DECE-46FE-AED1-340ECD54D22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000" b="1" kern="1200" dirty="0">
                <a:solidFill>
                  <a:schemeClr val="tx1"/>
                </a:solidFill>
                <a:highlight>
                  <a:srgbClr val="FFFF00"/>
                </a:highlight>
                <a:latin typeface="Candara" panose="020E0502030303020204" pitchFamily="34" charset="0"/>
              </a:rPr>
              <a:t>Benefits of Quantitative Research</a:t>
            </a:r>
            <a:br>
              <a:rPr lang="en-US" sz="4000" b="1" kern="1200" dirty="0">
                <a:solidFill>
                  <a:schemeClr val="tx1"/>
                </a:solidFill>
                <a:highlight>
                  <a:srgbClr val="FFFF00"/>
                </a:highlight>
                <a:latin typeface="Candara" panose="020E0502030303020204" pitchFamily="34" charset="0"/>
              </a:rPr>
            </a:br>
            <a:endParaRPr lang="en-US" sz="4000" b="1" kern="1200" dirty="0">
              <a:solidFill>
                <a:schemeClr val="tx1"/>
              </a:solidFill>
              <a:highlight>
                <a:srgbClr val="FFFF00"/>
              </a:highlight>
              <a:latin typeface="Candara" panose="020E0502030303020204" pitchFamily="34" charset="0"/>
            </a:endParaRPr>
          </a:p>
        </p:txBody>
      </p:sp>
      <p:sp>
        <p:nvSpPr>
          <p:cNvPr id="29"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E59B329D-2221-4FF2-8C65-6FAFA48A8F52}"/>
              </a:ext>
            </a:extLst>
          </p:cNvPr>
          <p:cNvSpPr txBox="1"/>
          <p:nvPr/>
        </p:nvSpPr>
        <p:spPr>
          <a:xfrm>
            <a:off x="265043" y="1690688"/>
            <a:ext cx="11088757" cy="4802187"/>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endParaRPr lang="en-US" sz="26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600" dirty="0">
                <a:latin typeface="Tw Cen MT" panose="020B0602020104020603" pitchFamily="34" charset="0"/>
              </a:rPr>
              <a:t>It is precise- Quantitative research is a number based method. It provides very accurate results which are a crucial factor in medical field outcomes. It is also possible to generalize the results for an appropriate purpose.</a:t>
            </a:r>
          </a:p>
          <a:p>
            <a:pPr indent="-228600">
              <a:lnSpc>
                <a:spcPct val="90000"/>
              </a:lnSpc>
              <a:spcAft>
                <a:spcPts val="600"/>
              </a:spcAft>
              <a:buFont typeface="Arial" panose="020B0604020202020204" pitchFamily="34" charset="0"/>
              <a:buChar char="•"/>
            </a:pPr>
            <a:endParaRPr lang="en-US" sz="26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600" dirty="0">
                <a:latin typeface="Tw Cen MT" panose="020B0602020104020603" pitchFamily="34" charset="0"/>
              </a:rPr>
              <a:t>Fast data collection- A major advantage of quantitative research is that it allows fast speed at which you can collect data. It is also simpler to analyze data faster than when you use other known- precise methods.</a:t>
            </a:r>
          </a:p>
          <a:p>
            <a:pPr indent="-228600">
              <a:lnSpc>
                <a:spcPct val="90000"/>
              </a:lnSpc>
              <a:spcAft>
                <a:spcPts val="600"/>
              </a:spcAft>
              <a:buFont typeface="Arial" panose="020B0604020202020204" pitchFamily="34" charset="0"/>
              <a:buChar char="•"/>
            </a:pPr>
            <a:endParaRPr lang="en-US" sz="26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600" dirty="0">
                <a:latin typeface="Tw Cen MT" panose="020B0602020104020603" pitchFamily="34" charset="0"/>
              </a:rPr>
              <a:t>Generalization- You can use statistically valid random samples to generalize a survey to an entire population. The finding can be generalized even beyond the participant groups.</a:t>
            </a:r>
          </a:p>
          <a:p>
            <a:pPr indent="-228600">
              <a:lnSpc>
                <a:spcPct val="90000"/>
              </a:lnSpc>
              <a:spcAft>
                <a:spcPts val="600"/>
              </a:spcAft>
              <a:buFont typeface="Arial" panose="020B0604020202020204" pitchFamily="34" charset="0"/>
              <a:buChar char="•"/>
            </a:pPr>
            <a:endParaRPr lang="en-US" sz="26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600" dirty="0">
                <a:latin typeface="Tw Cen MT" panose="020B0602020104020603" pitchFamily="34" charset="0"/>
              </a:rPr>
              <a:t>Anonymity- Quantitative research can be tailored to be anonymous. It is a helpful aspect when dealing with a sensitive issue for the patients.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2B06E268-09A0-48F1-95FA-5853BF3FC72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77057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76CC85-DF70-43D6-9CEF-B6B6DE9B84F1}"/>
              </a:ext>
            </a:extLst>
          </p:cNvPr>
          <p:cNvSpPr>
            <a:spLocks noGrp="1"/>
          </p:cNvSpPr>
          <p:nvPr>
            <p:ph idx="1"/>
          </p:nvPr>
        </p:nvSpPr>
        <p:spPr>
          <a:xfrm>
            <a:off x="555710" y="798684"/>
            <a:ext cx="10515600" cy="5270812"/>
          </a:xfrm>
        </p:spPr>
        <p:txBody>
          <a:bodyPr>
            <a:normAutofit fontScale="77500" lnSpcReduction="20000"/>
          </a:bodyPr>
          <a:lstStyle/>
          <a:p>
            <a:endParaRPr lang="en-GB" sz="2200" dirty="0"/>
          </a:p>
          <a:p>
            <a:pPr marL="0" indent="0">
              <a:buNone/>
            </a:pPr>
            <a:r>
              <a:rPr lang="en-US" sz="3600" b="1" kern="1200" dirty="0">
                <a:solidFill>
                  <a:schemeClr val="tx1"/>
                </a:solidFill>
                <a:highlight>
                  <a:srgbClr val="FFFF00"/>
                </a:highlight>
                <a:latin typeface="Tw Cen MT" panose="020B0602020104020603" pitchFamily="34" charset="0"/>
              </a:rPr>
              <a:t>Benefits of Quantitative Research</a:t>
            </a:r>
          </a:p>
          <a:p>
            <a:pPr marL="0" indent="0">
              <a:buNone/>
            </a:pPr>
            <a:endParaRPr lang="en-US" sz="3600" b="1" kern="1200" dirty="0">
              <a:solidFill>
                <a:schemeClr val="tx1"/>
              </a:solidFill>
              <a:highlight>
                <a:srgbClr val="FFFF00"/>
              </a:highlight>
              <a:latin typeface="Tw Cen MT" panose="020B0602020104020603" pitchFamily="34" charset="0"/>
            </a:endParaRPr>
          </a:p>
          <a:p>
            <a:r>
              <a:rPr lang="en-GB" sz="3600" dirty="0">
                <a:latin typeface="Tw Cen MT" panose="020B0602020104020603" pitchFamily="34" charset="0"/>
              </a:rPr>
              <a:t>Complete and extensive picture- Quantitative evidence provides an excellent overalls picture for a geographical region or population. It is the type of evidence that describes who, what, when and where. Additionally, it helps to measure trends over time such as the frequency of measles outbreaks in a particular community.</a:t>
            </a:r>
          </a:p>
          <a:p>
            <a:r>
              <a:rPr lang="en-GB" sz="3600" dirty="0">
                <a:latin typeface="Tw Cen MT" panose="020B0602020104020603" pitchFamily="34" charset="0"/>
              </a:rPr>
              <a:t>For the success of quantitative research, it is necessary to narrow research studies to one problem you are surveying. They will produce more precise details with similarity to the situation at hand.</a:t>
            </a:r>
          </a:p>
          <a:p>
            <a:endParaRPr lang="en-GB" sz="3600" dirty="0">
              <a:latin typeface="Tw Cen MT" panose="020B0602020104020603" pitchFamily="34" charset="0"/>
            </a:endParaRPr>
          </a:p>
          <a:p>
            <a:r>
              <a:rPr lang="en-GB" sz="3600" dirty="0">
                <a:latin typeface="Tw Cen MT" panose="020B0602020104020603" pitchFamily="34" charset="0"/>
              </a:rPr>
              <a:t>Reliable information from this type of research provides trustworthy statistics that create more confidence to make correct plans.</a:t>
            </a:r>
          </a:p>
          <a:p>
            <a:endParaRPr lang="en-GB" sz="2200" dirty="0"/>
          </a:p>
          <a:p>
            <a:endParaRPr lang="en-GB" sz="2200" dirty="0"/>
          </a:p>
        </p:txBody>
      </p:sp>
      <p:sp>
        <p:nvSpPr>
          <p:cNvPr id="4" name="Footer Placeholder 3">
            <a:extLst>
              <a:ext uri="{FF2B5EF4-FFF2-40B4-BE49-F238E27FC236}">
                <a16:creationId xmlns:a16="http://schemas.microsoft.com/office/drawing/2014/main" id="{164770C6-A5F3-42DF-A9D2-6AFE709A21A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5024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Arc 3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287BDC-51EF-4F3F-B97B-1DCA1692D058}"/>
              </a:ext>
            </a:extLst>
          </p:cNvPr>
          <p:cNvSpPr>
            <a:spLocks noGrp="1"/>
          </p:cNvSpPr>
          <p:nvPr>
            <p:ph idx="1"/>
          </p:nvPr>
        </p:nvSpPr>
        <p:spPr>
          <a:xfrm>
            <a:off x="838200" y="591344"/>
            <a:ext cx="10515600" cy="5585619"/>
          </a:xfrm>
        </p:spPr>
        <p:txBody>
          <a:bodyPr>
            <a:normAutofit/>
          </a:bodyPr>
          <a:lstStyle/>
          <a:p>
            <a:pPr marL="0" indent="0">
              <a:buNone/>
            </a:pPr>
            <a:r>
              <a:rPr lang="en-GB" dirty="0">
                <a:highlight>
                  <a:srgbClr val="FFFF00"/>
                </a:highlight>
                <a:latin typeface="Tw Cen MT" panose="020B0602020104020603" pitchFamily="34" charset="0"/>
              </a:rPr>
              <a:t>Quantitative measures used in healthcare sector </a:t>
            </a:r>
          </a:p>
          <a:p>
            <a:r>
              <a:rPr lang="en-GB" dirty="0">
                <a:latin typeface="Tw Cen MT" panose="020B0602020104020603" pitchFamily="34" charset="0"/>
              </a:rPr>
              <a:t>Most of the quantitative methods used by health services are based upon the ability of healthcare organisation and administration to count. </a:t>
            </a:r>
            <a:r>
              <a:rPr lang="en-GB" dirty="0">
                <a:highlight>
                  <a:srgbClr val="00FFFF"/>
                </a:highlight>
                <a:latin typeface="Tw Cen MT" panose="020B0602020104020603" pitchFamily="34" charset="0"/>
              </a:rPr>
              <a:t>For example,</a:t>
            </a:r>
            <a:r>
              <a:rPr lang="en-GB" dirty="0">
                <a:latin typeface="Tw Cen MT" panose="020B0602020104020603" pitchFamily="34" charset="0"/>
              </a:rPr>
              <a:t> to determine service </a:t>
            </a:r>
            <a:r>
              <a:rPr lang="en-GB" dirty="0" err="1">
                <a:latin typeface="Tw Cen MT" panose="020B0602020104020603" pitchFamily="34" charset="0"/>
              </a:rPr>
              <a:t>service</a:t>
            </a:r>
            <a:r>
              <a:rPr lang="en-GB" dirty="0">
                <a:latin typeface="Tw Cen MT" panose="020B0602020104020603" pitchFamily="34" charset="0"/>
              </a:rPr>
              <a:t> efficiency, healthcare organisation count or account for their resources and services and for services. </a:t>
            </a:r>
          </a:p>
          <a:p>
            <a:r>
              <a:rPr lang="en-GB" dirty="0">
                <a:latin typeface="Tw Cen MT" panose="020B0602020104020603" pitchFamily="34" charset="0"/>
              </a:rPr>
              <a:t>Example are management actions designed to assess and improve the efficiency and effectiveness of a healthcare organisation always begin by counting what is currently being done.</a:t>
            </a:r>
          </a:p>
          <a:p>
            <a:r>
              <a:rPr lang="en-GB" dirty="0">
                <a:latin typeface="Tw Cen MT" panose="020B0602020104020603" pitchFamily="34" charset="0"/>
              </a:rPr>
              <a:t>Click on the link below for more examples of quantitative measures used in healthcare sector:</a:t>
            </a:r>
          </a:p>
          <a:p>
            <a:r>
              <a:rPr lang="en-GB" sz="2600" dirty="0">
                <a:hlinkClick r:id="rId2">
                  <a:extLst>
                    <a:ext uri="{A12FA001-AC4F-418D-AE19-62706E023703}">
                      <ahyp:hlinkClr xmlns:ahyp="http://schemas.microsoft.com/office/drawing/2018/hyperlinkcolor" val="tx"/>
                    </a:ext>
                  </a:extLst>
                </a:hlinkClick>
              </a:rPr>
              <a:t>http://samples.jbpub.com/9780763758714/58714_ch01_lewis.pd</a:t>
            </a:r>
            <a:endParaRPr lang="en-GB" sz="2600" dirty="0"/>
          </a:p>
          <a:p>
            <a:endParaRPr lang="en-GB" sz="2600" dirty="0"/>
          </a:p>
          <a:p>
            <a:endParaRPr lang="en-GB" sz="2600" dirty="0"/>
          </a:p>
        </p:txBody>
      </p:sp>
      <p:sp>
        <p:nvSpPr>
          <p:cNvPr id="4" name="Footer Placeholder 3">
            <a:extLst>
              <a:ext uri="{FF2B5EF4-FFF2-40B4-BE49-F238E27FC236}">
                <a16:creationId xmlns:a16="http://schemas.microsoft.com/office/drawing/2014/main" id="{1590E301-3670-455A-8727-FCB16054522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2640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F450A78A-966A-4038-8966-69262889DC7A}"/>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D5EE-3D21-4ED3-8859-D734304E4DC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3C0DAA2-20DC-47E3-9B19-9EA4DA055265}"/>
              </a:ext>
            </a:extLst>
          </p:cNvPr>
          <p:cNvSpPr>
            <a:spLocks noGrp="1"/>
          </p:cNvSpPr>
          <p:nvPr>
            <p:ph idx="1"/>
          </p:nvPr>
        </p:nvSpPr>
        <p:spPr/>
        <p:txBody>
          <a:bodyPr/>
          <a:lstStyle/>
          <a:p>
            <a:r>
              <a:rPr lang="en-GB" dirty="0">
                <a:hlinkClick r:id="rId2"/>
              </a:rPr>
              <a:t>https://www.ncbi.nlm.nih.gov/pmc/articles/PMC1112988/</a:t>
            </a:r>
            <a:endParaRPr lang="en-GB" dirty="0"/>
          </a:p>
          <a:p>
            <a:r>
              <a:rPr lang="en-GB" sz="1800"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Adapted from </a:t>
            </a:r>
            <a:r>
              <a:rPr lang="en-GB" sz="1800" u="sng" dirty="0">
                <a:solidFill>
                  <a:srgbClr val="0064B1"/>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https://www.orau.gov/cdcynergy/soc2web/Content/phase05/phase05_step03_deeper_qualitative_and_quantitative.htm​</a:t>
            </a:r>
            <a:endParaRPr lang="en-GB" sz="1800" u="sng" dirty="0">
              <a:solidFill>
                <a:srgbClr val="0064B1"/>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hlinkClick r:id="rId4"/>
              </a:rPr>
              <a:t>https://pubmed.ncbi.nlm.nih.gov/9370721/</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u="sng" dirty="0">
                <a:solidFill>
                  <a:srgbClr val="0064B1"/>
                </a:solidFill>
                <a:latin typeface="Arial" panose="020B0604020202020204" pitchFamily="34" charset="0"/>
                <a:ea typeface="Calibri" panose="020F0502020204030204" pitchFamily="34" charset="0"/>
                <a:cs typeface="Times New Roman" panose="02020603050405020304" pitchFamily="18" charset="0"/>
                <a:hlinkClick r:id="rId5"/>
              </a:rPr>
              <a:t>https://www.nursingtimes.net/clinical-archive/public-health-clinical-archive/qualitative-research-and-its-role-in-nursing-knowledge-16-05-2006/</a:t>
            </a:r>
            <a:endParaRPr lang="en-GB" sz="1800" u="sng" dirty="0">
              <a:solidFill>
                <a:srgbClr val="0064B1"/>
              </a:solidFill>
              <a:latin typeface="Arial" panose="020B0604020202020204" pitchFamily="34" charset="0"/>
              <a:ea typeface="Calibri" panose="020F0502020204030204" pitchFamily="34" charset="0"/>
              <a:cs typeface="Times New Roman" panose="02020603050405020304" pitchFamily="18" charset="0"/>
            </a:endParaRPr>
          </a:p>
          <a:p>
            <a:r>
              <a:rPr lang="en-GB" sz="1800" u="sng" dirty="0">
                <a:solidFill>
                  <a:srgbClr val="0064B1"/>
                </a:solidFill>
                <a:latin typeface="Arial" panose="020B0604020202020204" pitchFamily="34" charset="0"/>
                <a:ea typeface="Calibri" panose="020F0502020204030204" pitchFamily="34" charset="0"/>
                <a:cs typeface="Times New Roman" panose="02020603050405020304" pitchFamily="18" charset="0"/>
              </a:rPr>
              <a:t>https://rds-nenc.nihr.ac.uk/how-we-can-help/quantitative-study-design/</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4" name="Footer Placeholder 3">
            <a:extLst>
              <a:ext uri="{FF2B5EF4-FFF2-40B4-BE49-F238E27FC236}">
                <a16:creationId xmlns:a16="http://schemas.microsoft.com/office/drawing/2014/main" id="{CFD403C0-395C-46F7-ACD8-927B8F1207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3152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E6755-A912-4337-A575-23F1DE02AB0F}"/>
              </a:ext>
            </a:extLst>
          </p:cNvPr>
          <p:cNvSpPr>
            <a:spLocks noGrp="1"/>
          </p:cNvSpPr>
          <p:nvPr>
            <p:ph idx="1"/>
          </p:nvPr>
        </p:nvSpPr>
        <p:spPr/>
        <p:txBody>
          <a:bodyPr/>
          <a:lstStyle/>
          <a:p>
            <a:r>
              <a:rPr lang="en-GB" b="0" i="0" dirty="0">
                <a:solidFill>
                  <a:srgbClr val="202124"/>
                </a:solidFill>
                <a:effectLst/>
                <a:latin typeface="Google Sans"/>
              </a:rPr>
              <a:t>The </a:t>
            </a:r>
            <a:r>
              <a:rPr lang="en-GB" b="1" i="0" dirty="0">
                <a:solidFill>
                  <a:srgbClr val="202124"/>
                </a:solidFill>
                <a:effectLst/>
                <a:highlight>
                  <a:srgbClr val="00FFFF"/>
                </a:highlight>
                <a:latin typeface="Google Sans"/>
              </a:rPr>
              <a:t>emic perspective </a:t>
            </a:r>
            <a:r>
              <a:rPr lang="en-GB" b="1" i="0" dirty="0">
                <a:solidFill>
                  <a:srgbClr val="202124"/>
                </a:solidFill>
                <a:effectLst/>
                <a:latin typeface="Google Sans"/>
              </a:rPr>
              <a:t>is</a:t>
            </a:r>
            <a:r>
              <a:rPr lang="en-GB" b="0" i="0" dirty="0">
                <a:solidFill>
                  <a:srgbClr val="202124"/>
                </a:solidFill>
                <a:effectLst/>
                <a:latin typeface="Google Sans"/>
              </a:rPr>
              <a:t> the insider's </a:t>
            </a:r>
            <a:r>
              <a:rPr lang="en-GB" b="1" i="0" dirty="0">
                <a:solidFill>
                  <a:srgbClr val="202124"/>
                </a:solidFill>
                <a:effectLst/>
                <a:latin typeface="Google Sans"/>
              </a:rPr>
              <a:t>perspective</a:t>
            </a:r>
            <a:r>
              <a:rPr lang="en-GB" b="0" i="0" dirty="0">
                <a:solidFill>
                  <a:srgbClr val="202124"/>
                </a:solidFill>
                <a:effectLst/>
                <a:latin typeface="Google Sans"/>
              </a:rPr>
              <a:t>, the </a:t>
            </a:r>
            <a:r>
              <a:rPr lang="en-GB" b="1" i="0" dirty="0">
                <a:solidFill>
                  <a:srgbClr val="202124"/>
                </a:solidFill>
                <a:effectLst/>
                <a:latin typeface="Google Sans"/>
              </a:rPr>
              <a:t>perspective</a:t>
            </a:r>
            <a:r>
              <a:rPr lang="en-GB" b="0" i="0" dirty="0">
                <a:solidFill>
                  <a:srgbClr val="202124"/>
                </a:solidFill>
                <a:effectLst/>
                <a:latin typeface="Google Sans"/>
              </a:rPr>
              <a:t> that comes from within the culture where the project </a:t>
            </a:r>
            <a:r>
              <a:rPr lang="en-GB" b="1" i="0" dirty="0">
                <a:solidFill>
                  <a:srgbClr val="202124"/>
                </a:solidFill>
                <a:effectLst/>
                <a:latin typeface="Google Sans"/>
              </a:rPr>
              <a:t>is</a:t>
            </a:r>
            <a:r>
              <a:rPr lang="en-GB" b="0" i="0" dirty="0">
                <a:solidFill>
                  <a:srgbClr val="202124"/>
                </a:solidFill>
                <a:effectLst/>
                <a:latin typeface="Google Sans"/>
              </a:rPr>
              <a:t> situated—for example, gender </a:t>
            </a:r>
            <a:r>
              <a:rPr lang="en-GB" b="1" i="0" dirty="0">
                <a:solidFill>
                  <a:srgbClr val="202124"/>
                </a:solidFill>
                <a:effectLst/>
                <a:latin typeface="Google Sans"/>
              </a:rPr>
              <a:t>perspectives</a:t>
            </a:r>
            <a:r>
              <a:rPr lang="en-GB" b="0" i="0" dirty="0">
                <a:solidFill>
                  <a:srgbClr val="202124"/>
                </a:solidFill>
                <a:effectLst/>
                <a:latin typeface="Google Sans"/>
              </a:rPr>
              <a:t> of women involved in a project in Afghanistan.</a:t>
            </a:r>
          </a:p>
          <a:p>
            <a:pPr algn="l"/>
            <a:r>
              <a:rPr lang="en-GB" b="0" i="0" dirty="0">
                <a:solidFill>
                  <a:srgbClr val="202124"/>
                </a:solidFill>
                <a:effectLst/>
                <a:latin typeface="Google Sans"/>
              </a:rPr>
              <a:t>What is Emic perspective in qualitative research?</a:t>
            </a:r>
          </a:p>
          <a:p>
            <a:pPr algn="l"/>
            <a:r>
              <a:rPr lang="en-GB" b="0" i="0" dirty="0">
                <a:solidFill>
                  <a:srgbClr val="202124"/>
                </a:solidFill>
                <a:effectLst/>
                <a:latin typeface="Google Sans"/>
              </a:rPr>
              <a:t>An </a:t>
            </a:r>
            <a:r>
              <a:rPr lang="en-GB" b="1" i="0" dirty="0">
                <a:solidFill>
                  <a:srgbClr val="202124"/>
                </a:solidFill>
                <a:effectLst/>
                <a:latin typeface="Google Sans"/>
              </a:rPr>
              <a:t>emic perspective</a:t>
            </a:r>
            <a:r>
              <a:rPr lang="en-GB" b="0" i="0" dirty="0">
                <a:solidFill>
                  <a:srgbClr val="202124"/>
                </a:solidFill>
                <a:effectLst/>
                <a:latin typeface="Google Sans"/>
              </a:rPr>
              <a:t> is the insider's view of reality. It is one of the principal concepts guiding </a:t>
            </a:r>
            <a:r>
              <a:rPr lang="en-GB" b="1" i="0" dirty="0">
                <a:solidFill>
                  <a:srgbClr val="202124"/>
                </a:solidFill>
                <a:effectLst/>
                <a:latin typeface="Google Sans"/>
              </a:rPr>
              <a:t>qualitative research</a:t>
            </a:r>
            <a:r>
              <a:rPr lang="en-GB" b="0" i="0" dirty="0">
                <a:solidFill>
                  <a:srgbClr val="202124"/>
                </a:solidFill>
                <a:effectLst/>
                <a:latin typeface="Google Sans"/>
              </a:rPr>
              <a:t>. An </a:t>
            </a:r>
            <a:r>
              <a:rPr lang="en-GB" b="1" i="0" dirty="0">
                <a:solidFill>
                  <a:srgbClr val="202124"/>
                </a:solidFill>
                <a:effectLst/>
                <a:latin typeface="Google Sans"/>
              </a:rPr>
              <a:t>emic perspective</a:t>
            </a:r>
            <a:r>
              <a:rPr lang="en-GB" b="0" i="0" dirty="0">
                <a:solidFill>
                  <a:srgbClr val="202124"/>
                </a:solidFill>
                <a:effectLst/>
                <a:latin typeface="Google Sans"/>
              </a:rPr>
              <a:t> is fundamental to understanding how people perceive the world around them. ... An individual's view of the world might not conform with “objective” reality.</a:t>
            </a:r>
          </a:p>
          <a:p>
            <a:endParaRPr lang="en-GB" dirty="0"/>
          </a:p>
        </p:txBody>
      </p:sp>
      <p:sp>
        <p:nvSpPr>
          <p:cNvPr id="4" name="Footer Placeholder 3">
            <a:extLst>
              <a:ext uri="{FF2B5EF4-FFF2-40B4-BE49-F238E27FC236}">
                <a16:creationId xmlns:a16="http://schemas.microsoft.com/office/drawing/2014/main" id="{E6248AFA-1EEE-4C26-8FBD-D84B76BAFD1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5703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1784BBD-06A4-4745-90DB-DDB4FB06FA13}"/>
              </a:ext>
            </a:extLst>
          </p:cNvPr>
          <p:cNvSpPr>
            <a:spLocks noGrp="1"/>
          </p:cNvSpPr>
          <p:nvPr>
            <p:ph idx="1"/>
          </p:nvPr>
        </p:nvSpPr>
        <p:spPr>
          <a:xfrm>
            <a:off x="168812" y="591344"/>
            <a:ext cx="11467478" cy="6061247"/>
          </a:xfrm>
        </p:spPr>
        <p:txBody>
          <a:bodyPr>
            <a:normAutofit/>
          </a:bodyPr>
          <a:lstStyle/>
          <a:p>
            <a:pPr marL="0" indent="0">
              <a:buNone/>
            </a:pPr>
            <a:r>
              <a:rPr lang="en-GB" b="1" dirty="0">
                <a:highlight>
                  <a:srgbClr val="FFFF00"/>
                </a:highlight>
                <a:latin typeface="Candara" panose="020E0502030303020204" pitchFamily="34" charset="0"/>
              </a:rPr>
              <a:t>E</a:t>
            </a:r>
            <a:r>
              <a:rPr lang="en-GB" b="1" i="0" dirty="0">
                <a:effectLst/>
                <a:highlight>
                  <a:srgbClr val="FFFF00"/>
                </a:highlight>
                <a:latin typeface="Candara" panose="020E0502030303020204" pitchFamily="34" charset="0"/>
              </a:rPr>
              <a:t>vidence-based healthcare as a cyclical process. </a:t>
            </a:r>
          </a:p>
          <a:p>
            <a:endParaRPr lang="en-GB" sz="2400" b="0" i="0" dirty="0">
              <a:effectLst/>
              <a:latin typeface="Tw Cen MT" panose="020B0602020104020603" pitchFamily="34" charset="0"/>
            </a:endParaRPr>
          </a:p>
          <a:p>
            <a:r>
              <a:rPr lang="en-GB" sz="2400" b="0" i="0" dirty="0">
                <a:effectLst/>
                <a:latin typeface="Tw Cen MT" panose="020B0602020104020603" pitchFamily="34" charset="0"/>
              </a:rPr>
              <a:t>Global </a:t>
            </a:r>
            <a:r>
              <a:rPr lang="en-GB" sz="2400" b="0" i="0" u="none" strike="noStrike" dirty="0">
                <a:effectLst/>
                <a:latin typeface="Tw Cen MT" panose="020B0602020104020603" pitchFamily="34" charset="0"/>
                <a:hlinkClick r:id="rId2" tooltip="Learn more about Health Care Need from ScienceDirect's AI-generated Topic Pages"/>
              </a:rPr>
              <a:t>healthcare needs</a:t>
            </a:r>
            <a:r>
              <a:rPr lang="en-GB" sz="2400" b="0" i="0" dirty="0">
                <a:effectLst/>
                <a:latin typeface="Tw Cen MT" panose="020B0602020104020603" pitchFamily="34" charset="0"/>
              </a:rPr>
              <a:t>, as identified by clinicians or patients/consumers, are addressed through the generation of research evidence that is effective, feasible, appropriate and meaningful to specific populations, cultures and settings. </a:t>
            </a:r>
          </a:p>
          <a:p>
            <a:pPr marL="0" indent="0">
              <a:buNone/>
            </a:pPr>
            <a:endParaRPr lang="en-GB" sz="2400" b="0" i="0" dirty="0">
              <a:effectLst/>
              <a:latin typeface="Tw Cen MT" panose="020B0602020104020603" pitchFamily="34" charset="0"/>
            </a:endParaRPr>
          </a:p>
          <a:p>
            <a:r>
              <a:rPr lang="en-GB" sz="2400" b="0" i="0" dirty="0">
                <a:effectLst/>
                <a:latin typeface="Tw Cen MT" panose="020B0602020104020603" pitchFamily="34" charset="0"/>
              </a:rPr>
              <a:t>This evidence is collected and the results are appraised, synthesized and transferred to service delivery settings and health professionals who utilize it and evaluate its impact on health outcomes, health systems and professional practice. </a:t>
            </a:r>
          </a:p>
          <a:p>
            <a:endParaRPr lang="en-GB" sz="2400" b="0" i="0" dirty="0">
              <a:effectLst/>
              <a:latin typeface="Tw Cen MT" panose="020B0602020104020603" pitchFamily="34" charset="0"/>
            </a:endParaRPr>
          </a:p>
          <a:p>
            <a:r>
              <a:rPr lang="en-GB" sz="2400" b="0" i="0" dirty="0">
                <a:effectLst/>
                <a:latin typeface="Tw Cen MT" panose="020B0602020104020603" pitchFamily="34" charset="0"/>
              </a:rPr>
              <a:t>Therefore, in order to work in and use healthcare systems globally, one should consider evidence generation, different forms of evidence in a formal assessment called a systematic review (evidence synthesis), </a:t>
            </a:r>
          </a:p>
          <a:p>
            <a:endParaRPr lang="en-GB" sz="1800" dirty="0"/>
          </a:p>
        </p:txBody>
      </p:sp>
      <p:sp>
        <p:nvSpPr>
          <p:cNvPr id="4" name="Footer Placeholder 3">
            <a:extLst>
              <a:ext uri="{FF2B5EF4-FFF2-40B4-BE49-F238E27FC236}">
                <a16:creationId xmlns:a16="http://schemas.microsoft.com/office/drawing/2014/main" id="{DF67D8D8-1547-4DD4-A66A-C444851C669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3379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746FA-210D-45D5-96AD-B136FA92960A}"/>
              </a:ext>
            </a:extLst>
          </p:cNvPr>
          <p:cNvSpPr>
            <a:spLocks noGrp="1"/>
          </p:cNvSpPr>
          <p:nvPr>
            <p:ph idx="1"/>
          </p:nvPr>
        </p:nvSpPr>
        <p:spPr>
          <a:xfrm>
            <a:off x="838200" y="437322"/>
            <a:ext cx="10515600" cy="5739641"/>
          </a:xfrm>
        </p:spPr>
        <p:txBody>
          <a:bodyPr/>
          <a:lstStyle/>
          <a:p>
            <a:pPr marL="0" indent="0">
              <a:buNone/>
            </a:pPr>
            <a:r>
              <a:rPr lang="en-GB" b="1" dirty="0">
                <a:highlight>
                  <a:srgbClr val="FFFF00"/>
                </a:highlight>
                <a:latin typeface="Candara" panose="020E0502030303020204" pitchFamily="34" charset="0"/>
              </a:rPr>
              <a:t>E</a:t>
            </a:r>
            <a:r>
              <a:rPr lang="en-GB" b="1" i="0" dirty="0">
                <a:effectLst/>
                <a:highlight>
                  <a:srgbClr val="FFFF00"/>
                </a:highlight>
                <a:latin typeface="Candara" panose="020E0502030303020204" pitchFamily="34" charset="0"/>
              </a:rPr>
              <a:t>vidence-based healthcare as a cyclical process-c0nt. </a:t>
            </a:r>
          </a:p>
          <a:p>
            <a:pPr marL="0" indent="0">
              <a:buNone/>
            </a:pPr>
            <a:endParaRPr lang="en-GB" b="1" i="0" dirty="0">
              <a:effectLst/>
              <a:highlight>
                <a:srgbClr val="FFFF00"/>
              </a:highlight>
              <a:latin typeface="Candara" panose="020E0502030303020204" pitchFamily="34" charset="0"/>
            </a:endParaRPr>
          </a:p>
          <a:p>
            <a:r>
              <a:rPr lang="en-GB" sz="2800" b="0" i="0" dirty="0">
                <a:effectLst/>
                <a:latin typeface="Tw Cen MT" panose="020B0602020104020603" pitchFamily="34" charset="0"/>
              </a:rPr>
              <a:t>dissemination of information in appropriate, relevant formats to inform health systems, health professionals and consumers (evidence transfer), and effective implementation of evidence and evaluation of its impact on </a:t>
            </a:r>
            <a:r>
              <a:rPr lang="en-GB" sz="2800" b="0" i="0" u="none" strike="noStrike" dirty="0">
                <a:effectLst/>
                <a:latin typeface="Tw Cen MT" panose="020B0602020104020603" pitchFamily="34" charset="0"/>
                <a:hlinkClick r:id="rId2" tooltip="Learn more about Health Care Practice from ScienceDirect's AI-generated Topic Pages"/>
              </a:rPr>
              <a:t>healthcare practice</a:t>
            </a:r>
            <a:r>
              <a:rPr lang="en-GB" sz="2800" b="0" i="0" dirty="0">
                <a:effectLst/>
                <a:latin typeface="Tw Cen MT" panose="020B0602020104020603" pitchFamily="34" charset="0"/>
              </a:rPr>
              <a:t> (evidence utilization) </a:t>
            </a:r>
          </a:p>
          <a:p>
            <a:pPr marL="0" indent="0">
              <a:buNone/>
            </a:pPr>
            <a:endParaRPr lang="en-GB" sz="2800" b="0" i="0" dirty="0">
              <a:effectLst/>
              <a:latin typeface="Tw Cen MT" panose="020B0602020104020603" pitchFamily="34" charset="0"/>
            </a:endParaRPr>
          </a:p>
          <a:p>
            <a:r>
              <a:rPr lang="en-GB" sz="2800" b="0" i="0" dirty="0">
                <a:effectLst/>
                <a:latin typeface="Tw Cen MT" panose="020B0602020104020603" pitchFamily="34" charset="0"/>
              </a:rPr>
              <a:t>The best research evidence is usually found in clinically relevant research that has been conducted using sound methodology. </a:t>
            </a:r>
          </a:p>
          <a:p>
            <a:endParaRPr lang="en-GB" dirty="0"/>
          </a:p>
        </p:txBody>
      </p:sp>
      <p:sp>
        <p:nvSpPr>
          <p:cNvPr id="6" name="Footer Placeholder 5">
            <a:extLst>
              <a:ext uri="{FF2B5EF4-FFF2-40B4-BE49-F238E27FC236}">
                <a16:creationId xmlns:a16="http://schemas.microsoft.com/office/drawing/2014/main" id="{1A31E8F6-5794-467F-9D92-571074EA946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7217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ADF4-2395-4470-BFE9-CA57A7D58C91}"/>
              </a:ext>
            </a:extLst>
          </p:cNvPr>
          <p:cNvSpPr>
            <a:spLocks noGrp="1"/>
          </p:cNvSpPr>
          <p:nvPr>
            <p:ph type="title"/>
          </p:nvPr>
        </p:nvSpPr>
        <p:spPr>
          <a:xfrm>
            <a:off x="1258958" y="331305"/>
            <a:ext cx="10094842" cy="887895"/>
          </a:xfrm>
        </p:spPr>
        <p:txBody>
          <a:bodyPr>
            <a:normAutofit/>
          </a:bodyPr>
          <a:lstStyle/>
          <a:p>
            <a:pPr algn="ctr"/>
            <a:r>
              <a:rPr lang="en-GB" b="1" i="1" dirty="0">
                <a:solidFill>
                  <a:srgbClr val="3B3835"/>
                </a:solidFill>
                <a:effectLst/>
                <a:highlight>
                  <a:srgbClr val="FFFF00"/>
                </a:highlight>
                <a:latin typeface="Candara" panose="020E0502030303020204" pitchFamily="34" charset="0"/>
              </a:rPr>
              <a:t>Aims of evidence based practice</a:t>
            </a:r>
            <a:endParaRPr lang="en-GB" b="1" i="1" dirty="0">
              <a:highlight>
                <a:srgbClr val="FFFF00"/>
              </a:highlight>
              <a:latin typeface="Candara" panose="020E0502030303020204" pitchFamily="34" charset="0"/>
            </a:endParaRPr>
          </a:p>
        </p:txBody>
      </p:sp>
      <p:graphicFrame>
        <p:nvGraphicFramePr>
          <p:cNvPr id="7" name="Content Placeholder 2">
            <a:extLst>
              <a:ext uri="{FF2B5EF4-FFF2-40B4-BE49-F238E27FC236}">
                <a16:creationId xmlns:a16="http://schemas.microsoft.com/office/drawing/2014/main" id="{99921EA9-70B4-40B5-9DC4-69ECA7886410}"/>
              </a:ext>
            </a:extLst>
          </p:cNvPr>
          <p:cNvGraphicFramePr>
            <a:graphicFrameLocks noGrp="1"/>
          </p:cNvGraphicFramePr>
          <p:nvPr>
            <p:ph idx="1"/>
            <p:extLst>
              <p:ext uri="{D42A27DB-BD31-4B8C-83A1-F6EECF244321}">
                <p14:modId xmlns:p14="http://schemas.microsoft.com/office/powerpoint/2010/main" val="3909468859"/>
              </p:ext>
            </p:extLst>
          </p:nvPr>
        </p:nvGraphicFramePr>
        <p:xfrm>
          <a:off x="185530" y="1325217"/>
          <a:ext cx="11555896" cy="5314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64EBF65-2C0D-4ED9-92DF-297943E81E2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1416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rge skydiving group mid-air">
            <a:extLst>
              <a:ext uri="{FF2B5EF4-FFF2-40B4-BE49-F238E27FC236}">
                <a16:creationId xmlns:a16="http://schemas.microsoft.com/office/drawing/2014/main" id="{A3EFA2C7-4B86-4BEF-B5C1-42A7623B1A70}"/>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CA7B6C-7AAB-4378-ACAE-7BB0B0655D8B}"/>
              </a:ext>
            </a:extLst>
          </p:cNvPr>
          <p:cNvSpPr>
            <a:spLocks noGrp="1"/>
          </p:cNvSpPr>
          <p:nvPr>
            <p:ph type="title"/>
          </p:nvPr>
        </p:nvSpPr>
        <p:spPr>
          <a:xfrm>
            <a:off x="2444261" y="276079"/>
            <a:ext cx="5724906" cy="1124712"/>
          </a:xfrm>
        </p:spPr>
        <p:txBody>
          <a:bodyPr anchor="b">
            <a:normAutofit/>
          </a:bodyPr>
          <a:lstStyle/>
          <a:p>
            <a:r>
              <a:rPr lang="en-GB" sz="2800" b="1" i="1" dirty="0">
                <a:effectLst/>
                <a:highlight>
                  <a:srgbClr val="FFFF00"/>
                </a:highlight>
                <a:latin typeface="Candara" panose="020E0502030303020204" pitchFamily="34" charset="0"/>
              </a:rPr>
              <a:t>Purposes and objectives</a:t>
            </a:r>
            <a:endParaRPr lang="en-GB" sz="2800" b="1" i="1" dirty="0">
              <a:highlight>
                <a:srgbClr val="FFFF00"/>
              </a:highlight>
              <a:latin typeface="Candara" panose="020E0502030303020204" pitchFamily="34" charset="0"/>
            </a:endParaRP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667D1F-0BC8-4B2B-9F7C-52776E0EC2D8}"/>
              </a:ext>
            </a:extLst>
          </p:cNvPr>
          <p:cNvSpPr>
            <a:spLocks noGrp="1"/>
          </p:cNvSpPr>
          <p:nvPr>
            <p:ph idx="1"/>
          </p:nvPr>
        </p:nvSpPr>
        <p:spPr>
          <a:xfrm>
            <a:off x="182881" y="1676870"/>
            <a:ext cx="6977574" cy="4248442"/>
          </a:xfrm>
        </p:spPr>
        <p:txBody>
          <a:bodyPr anchor="t">
            <a:noAutofit/>
          </a:bodyPr>
          <a:lstStyle/>
          <a:p>
            <a:r>
              <a:rPr lang="en-GB" b="0" i="0" dirty="0">
                <a:effectLst/>
                <a:latin typeface="Tw Cen MT" panose="020B0602020104020603" pitchFamily="34" charset="0"/>
              </a:rPr>
              <a:t>Evidence based practice seeks to replace practice as usual, with practice guided by rigorous outcome- oriented research, ideally randomized controlled trials.</a:t>
            </a:r>
          </a:p>
          <a:p>
            <a:r>
              <a:rPr lang="en-GB" b="0" i="0" dirty="0">
                <a:effectLst/>
                <a:latin typeface="Tw Cen MT" panose="020B0602020104020603" pitchFamily="34" charset="0"/>
              </a:rPr>
              <a:t> It also seeks to make practice a less subjective enterprise, and to raise it to a higher level of accountability. It is associated with efforts to identify best practices in </a:t>
            </a:r>
            <a:r>
              <a:rPr lang="en-GB" b="0" i="0" dirty="0"/>
              <a:t>healthcare</a:t>
            </a:r>
            <a:r>
              <a:rPr lang="en-GB" b="0" i="0" dirty="0">
                <a:effectLst/>
                <a:latin typeface="Tw Cen MT" panose="020B0602020104020603" pitchFamily="34" charset="0"/>
              </a:rPr>
              <a:t> and other disciplines. (Baumann SL, 2010)</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B43748AA-5B27-4EAA-8B86-F605C9CDCEF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4804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11EC4-2C75-4EFC-B8B4-E048FE70E3AC}"/>
              </a:ext>
            </a:extLst>
          </p:cNvPr>
          <p:cNvSpPr>
            <a:spLocks noGrp="1"/>
          </p:cNvSpPr>
          <p:nvPr>
            <p:ph type="title"/>
          </p:nvPr>
        </p:nvSpPr>
        <p:spPr>
          <a:xfrm>
            <a:off x="841248" y="334644"/>
            <a:ext cx="10509504" cy="1076914"/>
          </a:xfrm>
        </p:spPr>
        <p:txBody>
          <a:bodyPr anchor="ctr">
            <a:normAutofit/>
          </a:bodyPr>
          <a:lstStyle/>
          <a:p>
            <a:pPr algn="ctr"/>
            <a:r>
              <a:rPr lang="en-GB" sz="4000" b="1" i="1" dirty="0">
                <a:latin typeface="Candara" panose="020E0502030303020204" pitchFamily="34" charset="0"/>
              </a:rPr>
              <a:t>F</a:t>
            </a:r>
            <a:r>
              <a:rPr lang="en-GB" sz="4000" b="1" i="1" dirty="0">
                <a:effectLst/>
                <a:latin typeface="Candara" panose="020E0502030303020204" pitchFamily="34" charset="0"/>
              </a:rPr>
              <a:t>eatures of </a:t>
            </a:r>
            <a:r>
              <a:rPr lang="en-GB" sz="4000" b="1" i="1" dirty="0">
                <a:latin typeface="Candara" panose="020E0502030303020204" pitchFamily="34" charset="0"/>
              </a:rPr>
              <a:t>EBP</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608ED5B-D4AC-4BF6-BE21-CFABD78C4D74}"/>
              </a:ext>
            </a:extLst>
          </p:cNvPr>
          <p:cNvGraphicFramePr>
            <a:graphicFrameLocks noGrp="1"/>
          </p:cNvGraphicFramePr>
          <p:nvPr>
            <p:ph idx="1"/>
            <p:extLst>
              <p:ext uri="{D42A27DB-BD31-4B8C-83A1-F6EECF244321}">
                <p14:modId xmlns:p14="http://schemas.microsoft.com/office/powerpoint/2010/main" val="143365277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B2C1FA6-F5EC-46D6-9900-C1D112B5CE0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6162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D6473-756C-488E-8834-9209A5BCA136}"/>
              </a:ext>
            </a:extLst>
          </p:cNvPr>
          <p:cNvSpPr>
            <a:spLocks noGrp="1"/>
          </p:cNvSpPr>
          <p:nvPr>
            <p:ph idx="1"/>
          </p:nvPr>
        </p:nvSpPr>
        <p:spPr/>
        <p:txBody>
          <a:bodyPr/>
          <a:lstStyle/>
          <a:p>
            <a:r>
              <a:rPr lang="en-GB" b="1" dirty="0">
                <a:highlight>
                  <a:srgbClr val="00FFFF"/>
                </a:highlight>
                <a:latin typeface="Candara" panose="020E0502030303020204" pitchFamily="34" charset="0"/>
              </a:rPr>
              <a:t>Now…lets look at </a:t>
            </a:r>
            <a:r>
              <a:rPr lang="en-GB" sz="2800" b="1" dirty="0">
                <a:effectLst/>
                <a:highlight>
                  <a:srgbClr val="00FFFF"/>
                </a:highlight>
                <a:latin typeface="Candara" panose="020E0502030303020204" pitchFamily="34" charset="0"/>
                <a:ea typeface="Calibri" panose="020F0502020204030204" pitchFamily="34" charset="0"/>
              </a:rPr>
              <a:t>how qualitative and quantitative research methodology can lead to service improvement in evidence-based practice </a:t>
            </a:r>
            <a:endParaRPr lang="en-US" sz="2800" b="1" dirty="0">
              <a:highlight>
                <a:srgbClr val="00FFFF"/>
              </a:highlight>
              <a:latin typeface="Candara" panose="020E0502030303020204" pitchFamily="34" charset="0"/>
            </a:endParaRPr>
          </a:p>
          <a:p>
            <a:endParaRPr lang="en-GB" dirty="0"/>
          </a:p>
        </p:txBody>
      </p:sp>
      <p:sp>
        <p:nvSpPr>
          <p:cNvPr id="4" name="Footer Placeholder 3">
            <a:extLst>
              <a:ext uri="{FF2B5EF4-FFF2-40B4-BE49-F238E27FC236}">
                <a16:creationId xmlns:a16="http://schemas.microsoft.com/office/drawing/2014/main" id="{1209C9A7-6555-443F-BBF0-CBD8F24859A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0218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4075</TotalTime>
  <Words>3548</Words>
  <Application>Microsoft Office PowerPoint</Application>
  <PresentationFormat>Widescreen</PresentationFormat>
  <Paragraphs>249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Candara</vt:lpstr>
      <vt:lpstr>Google Sans</vt:lpstr>
      <vt:lpstr>interfaceregular</vt:lpstr>
      <vt:lpstr>Open Sans</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Aims of evidence based practice</vt:lpstr>
      <vt:lpstr>Purposes and objectives</vt:lpstr>
      <vt:lpstr>Features of EBP</vt:lpstr>
      <vt:lpstr>PowerPoint Presentation</vt:lpstr>
      <vt:lpstr>PowerPoint Presentation</vt:lpstr>
      <vt:lpstr>PowerPoint Presentation</vt:lpstr>
      <vt:lpstr>Activity</vt:lpstr>
      <vt:lpstr>PowerPoint Presentation</vt:lpstr>
      <vt:lpstr>PowerPoint Presentation</vt:lpstr>
      <vt:lpstr>Contribution of qualitative research to evidence-based practice?</vt:lpstr>
      <vt:lpstr>Quantitative and qualitative research methods generate valuable knowledge for our practice</vt:lpstr>
      <vt:lpstr>Contribution of qualitative research to evidence-based practice?</vt:lpstr>
      <vt:lpstr>Contribute of qualitative research to evidence-based practice? </vt:lpstr>
      <vt:lpstr>PowerPoint Presentation</vt:lpstr>
      <vt:lpstr>PowerPoint Presentation</vt:lpstr>
      <vt:lpstr>PowerPoint Presentation</vt:lpstr>
      <vt:lpstr>PowerPoint Presentation</vt:lpstr>
      <vt:lpstr>PowerPoint Presentation</vt:lpstr>
      <vt:lpstr>PowerPoint Presentation</vt:lpstr>
      <vt:lpstr>What is quantitative research? </vt:lpstr>
      <vt:lpstr>Why is quantitative research important in healthcare? </vt:lpstr>
      <vt:lpstr>PowerPoint Presentation</vt:lpstr>
      <vt:lpstr>PowerPoint Presentation</vt:lpstr>
      <vt:lpstr>PowerPoint Presentation</vt:lpstr>
      <vt:lpstr>Quantitative research</vt:lpstr>
      <vt:lpstr>PowerPoint Presentation</vt:lpstr>
      <vt:lpstr>Benefits of Quantitative Research </vt:lpstr>
      <vt:lpstr>PowerPoint Presentation</vt:lpstr>
      <vt:lpstr>PowerPoint Presentation</vt:lpstr>
      <vt:lpstr>WRAP-UP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68</cp:revision>
  <dcterms:created xsi:type="dcterms:W3CDTF">2021-04-27T12:23:27Z</dcterms:created>
  <dcterms:modified xsi:type="dcterms:W3CDTF">2021-05-09T21:38:30Z</dcterms:modified>
</cp:coreProperties>
</file>