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49" r:id="rId2"/>
    <p:sldId id="256" r:id="rId3"/>
    <p:sldId id="267" r:id="rId4"/>
    <p:sldId id="304" r:id="rId5"/>
    <p:sldId id="340" r:id="rId6"/>
    <p:sldId id="298" r:id="rId7"/>
    <p:sldId id="284" r:id="rId8"/>
    <p:sldId id="354" r:id="rId9"/>
    <p:sldId id="357" r:id="rId10"/>
    <p:sldId id="350" r:id="rId11"/>
    <p:sldId id="300" r:id="rId12"/>
    <p:sldId id="353" r:id="rId13"/>
    <p:sldId id="288" r:id="rId14"/>
    <p:sldId id="276" r:id="rId15"/>
    <p:sldId id="351" r:id="rId16"/>
    <p:sldId id="302" r:id="rId17"/>
    <p:sldId id="363" r:id="rId18"/>
    <p:sldId id="310" r:id="rId19"/>
    <p:sldId id="303" r:id="rId20"/>
    <p:sldId id="348"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007158-A38E-4025-A864-2B46C136979F}"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F8C6F1D4-C084-4F59-AA86-FB74E5EDEF32}">
      <dgm:prSet/>
      <dgm:spPr/>
      <dgm:t>
        <a:bodyPr/>
        <a:lstStyle/>
        <a:p>
          <a:r>
            <a:rPr lang="en-US" dirty="0"/>
            <a:t>Group</a:t>
          </a:r>
        </a:p>
      </dgm:t>
    </dgm:pt>
    <dgm:pt modelId="{584A0C27-B1EC-45AE-9D03-272A5404774A}" type="parTrans" cxnId="{92F5ED1D-288E-493C-B7A8-1119984B5509}">
      <dgm:prSet/>
      <dgm:spPr/>
      <dgm:t>
        <a:bodyPr/>
        <a:lstStyle/>
        <a:p>
          <a:endParaRPr lang="en-US"/>
        </a:p>
      </dgm:t>
    </dgm:pt>
    <dgm:pt modelId="{BA59787F-8891-45EA-9206-2E637EC026E4}" type="sibTrans" cxnId="{92F5ED1D-288E-493C-B7A8-1119984B5509}">
      <dgm:prSet/>
      <dgm:spPr/>
      <dgm:t>
        <a:bodyPr/>
        <a:lstStyle/>
        <a:p>
          <a:endParaRPr lang="en-US"/>
        </a:p>
      </dgm:t>
    </dgm:pt>
    <dgm:pt modelId="{F41F3190-77F2-44E2-ABD8-CFB1A74AE615}">
      <dgm:prSet/>
      <dgm:spPr/>
      <dgm:t>
        <a:bodyPr/>
        <a:lstStyle/>
        <a:p>
          <a:r>
            <a:rPr lang="en-US"/>
            <a:t>In small group, with extracts from the video clip,  </a:t>
          </a:r>
        </a:p>
      </dgm:t>
    </dgm:pt>
    <dgm:pt modelId="{D72F5BBA-006D-4CA6-8F17-553FD24456BD}" type="parTrans" cxnId="{D6AA43CF-F5E3-4DAC-A28A-F63AAFDFD856}">
      <dgm:prSet/>
      <dgm:spPr/>
      <dgm:t>
        <a:bodyPr/>
        <a:lstStyle/>
        <a:p>
          <a:endParaRPr lang="en-US"/>
        </a:p>
      </dgm:t>
    </dgm:pt>
    <dgm:pt modelId="{B2B633A7-7A93-4BF0-8858-E967F82CCF8E}" type="sibTrans" cxnId="{D6AA43CF-F5E3-4DAC-A28A-F63AAFDFD856}">
      <dgm:prSet/>
      <dgm:spPr/>
      <dgm:t>
        <a:bodyPr/>
        <a:lstStyle/>
        <a:p>
          <a:endParaRPr lang="en-US"/>
        </a:p>
      </dgm:t>
    </dgm:pt>
    <dgm:pt modelId="{1B69C1D7-5C9F-4F3E-9D26-C5D0EDD02137}">
      <dgm:prSet/>
      <dgm:spPr/>
      <dgm:t>
        <a:bodyPr/>
        <a:lstStyle/>
        <a:p>
          <a:r>
            <a:rPr lang="en-US" dirty="0"/>
            <a:t>Define</a:t>
          </a:r>
        </a:p>
      </dgm:t>
    </dgm:pt>
    <dgm:pt modelId="{636F863F-5CD9-4072-911C-343F6E98F8B5}" type="parTrans" cxnId="{69E2237A-5E4A-48B1-96CE-0E3C988ADCE4}">
      <dgm:prSet/>
      <dgm:spPr/>
      <dgm:t>
        <a:bodyPr/>
        <a:lstStyle/>
        <a:p>
          <a:endParaRPr lang="en-US"/>
        </a:p>
      </dgm:t>
    </dgm:pt>
    <dgm:pt modelId="{DF82A2B3-DF67-49AF-A398-F79892489B08}" type="sibTrans" cxnId="{69E2237A-5E4A-48B1-96CE-0E3C988ADCE4}">
      <dgm:prSet/>
      <dgm:spPr/>
      <dgm:t>
        <a:bodyPr/>
        <a:lstStyle/>
        <a:p>
          <a:endParaRPr lang="en-US"/>
        </a:p>
      </dgm:t>
    </dgm:pt>
    <dgm:pt modelId="{EC30C1CA-7AD9-4CBF-B831-ADFD0A5A9216}">
      <dgm:prSet/>
      <dgm:spPr/>
      <dgm:t>
        <a:bodyPr/>
        <a:lstStyle/>
        <a:p>
          <a:r>
            <a:rPr lang="en-US"/>
            <a:t>Define the literature review concept </a:t>
          </a:r>
        </a:p>
      </dgm:t>
    </dgm:pt>
    <dgm:pt modelId="{FCBF04CD-72E2-4EE2-AA1E-6836C405C43F}" type="parTrans" cxnId="{A86A8C2B-8417-4373-A526-1AA54BC2CBDB}">
      <dgm:prSet/>
      <dgm:spPr/>
      <dgm:t>
        <a:bodyPr/>
        <a:lstStyle/>
        <a:p>
          <a:endParaRPr lang="en-US"/>
        </a:p>
      </dgm:t>
    </dgm:pt>
    <dgm:pt modelId="{EF03B949-6E3B-432D-A5A3-A64E82AF5104}" type="sibTrans" cxnId="{A86A8C2B-8417-4373-A526-1AA54BC2CBDB}">
      <dgm:prSet/>
      <dgm:spPr/>
      <dgm:t>
        <a:bodyPr/>
        <a:lstStyle/>
        <a:p>
          <a:endParaRPr lang="en-US"/>
        </a:p>
      </dgm:t>
    </dgm:pt>
    <dgm:pt modelId="{5A783412-516E-4B60-9DA2-19C0B4F5777A}">
      <dgm:prSet/>
      <dgm:spPr/>
      <dgm:t>
        <a:bodyPr/>
        <a:lstStyle/>
        <a:p>
          <a:r>
            <a:rPr lang="en-US"/>
            <a:t>Explain</a:t>
          </a:r>
        </a:p>
      </dgm:t>
    </dgm:pt>
    <dgm:pt modelId="{94D6D262-AFF1-4812-A52B-5FEA2C883FD8}" type="parTrans" cxnId="{12A65486-1829-4DD8-BF38-7978426124EC}">
      <dgm:prSet/>
      <dgm:spPr/>
      <dgm:t>
        <a:bodyPr/>
        <a:lstStyle/>
        <a:p>
          <a:endParaRPr lang="en-US"/>
        </a:p>
      </dgm:t>
    </dgm:pt>
    <dgm:pt modelId="{BE432EAE-888A-4D08-B40B-3C248BEEA7A7}" type="sibTrans" cxnId="{12A65486-1829-4DD8-BF38-7978426124EC}">
      <dgm:prSet/>
      <dgm:spPr/>
      <dgm:t>
        <a:bodyPr/>
        <a:lstStyle/>
        <a:p>
          <a:endParaRPr lang="en-US"/>
        </a:p>
      </dgm:t>
    </dgm:pt>
    <dgm:pt modelId="{9564C0FE-B04A-4800-B46F-2EF7B64A90CE}">
      <dgm:prSet/>
      <dgm:spPr/>
      <dgm:t>
        <a:bodyPr/>
        <a:lstStyle/>
        <a:p>
          <a:r>
            <a:rPr lang="en-US"/>
            <a:t>Explain the purpose of Literature review in the research process.</a:t>
          </a:r>
        </a:p>
      </dgm:t>
    </dgm:pt>
    <dgm:pt modelId="{5FDCD6A9-B54B-4FD3-9080-5053EDCED2B8}" type="parTrans" cxnId="{8C1EB840-B0AC-4946-A89F-2AAA94B314E8}">
      <dgm:prSet/>
      <dgm:spPr/>
      <dgm:t>
        <a:bodyPr/>
        <a:lstStyle/>
        <a:p>
          <a:endParaRPr lang="en-US"/>
        </a:p>
      </dgm:t>
    </dgm:pt>
    <dgm:pt modelId="{232763C7-A490-43B5-8F23-071D9CF15EF6}" type="sibTrans" cxnId="{8C1EB840-B0AC-4946-A89F-2AAA94B314E8}">
      <dgm:prSet/>
      <dgm:spPr/>
      <dgm:t>
        <a:bodyPr/>
        <a:lstStyle/>
        <a:p>
          <a:endParaRPr lang="en-US"/>
        </a:p>
      </dgm:t>
    </dgm:pt>
    <dgm:pt modelId="{D2CFDAAF-378C-4061-91AC-C7A93C8414E5}" type="pres">
      <dgm:prSet presAssocID="{BE007158-A38E-4025-A864-2B46C136979F}" presName="Name0" presStyleCnt="0">
        <dgm:presLayoutVars>
          <dgm:dir/>
          <dgm:animLvl val="lvl"/>
          <dgm:resizeHandles val="exact"/>
        </dgm:presLayoutVars>
      </dgm:prSet>
      <dgm:spPr/>
    </dgm:pt>
    <dgm:pt modelId="{B946CE35-8FEA-42B8-89C2-6FAE108F4C42}" type="pres">
      <dgm:prSet presAssocID="{F8C6F1D4-C084-4F59-AA86-FB74E5EDEF32}" presName="composite" presStyleCnt="0"/>
      <dgm:spPr/>
    </dgm:pt>
    <dgm:pt modelId="{7C5E43CC-A7BE-4368-83FD-B98E7D458B05}" type="pres">
      <dgm:prSet presAssocID="{F8C6F1D4-C084-4F59-AA86-FB74E5EDEF32}" presName="parTx" presStyleLbl="alignNode1" presStyleIdx="0" presStyleCnt="3">
        <dgm:presLayoutVars>
          <dgm:chMax val="0"/>
          <dgm:chPref val="0"/>
        </dgm:presLayoutVars>
      </dgm:prSet>
      <dgm:spPr/>
    </dgm:pt>
    <dgm:pt modelId="{D40A268D-8E88-486A-A024-BFEDB77B16CD}" type="pres">
      <dgm:prSet presAssocID="{F8C6F1D4-C084-4F59-AA86-FB74E5EDEF32}" presName="desTx" presStyleLbl="alignAccFollowNode1" presStyleIdx="0" presStyleCnt="3">
        <dgm:presLayoutVars/>
      </dgm:prSet>
      <dgm:spPr/>
    </dgm:pt>
    <dgm:pt modelId="{D98BACAE-6FEF-4D70-885D-C65F6A826B13}" type="pres">
      <dgm:prSet presAssocID="{BA59787F-8891-45EA-9206-2E637EC026E4}" presName="space" presStyleCnt="0"/>
      <dgm:spPr/>
    </dgm:pt>
    <dgm:pt modelId="{9631BDE8-8086-4CC2-A3AD-3206BF38011F}" type="pres">
      <dgm:prSet presAssocID="{1B69C1D7-5C9F-4F3E-9D26-C5D0EDD02137}" presName="composite" presStyleCnt="0"/>
      <dgm:spPr/>
    </dgm:pt>
    <dgm:pt modelId="{E70DCBA9-64B7-479B-A0CE-5AED6C05531D}" type="pres">
      <dgm:prSet presAssocID="{1B69C1D7-5C9F-4F3E-9D26-C5D0EDD02137}" presName="parTx" presStyleLbl="alignNode1" presStyleIdx="1" presStyleCnt="3">
        <dgm:presLayoutVars>
          <dgm:chMax val="0"/>
          <dgm:chPref val="0"/>
        </dgm:presLayoutVars>
      </dgm:prSet>
      <dgm:spPr/>
    </dgm:pt>
    <dgm:pt modelId="{0E58344A-1072-49D5-B36A-AFBCB6F04DA7}" type="pres">
      <dgm:prSet presAssocID="{1B69C1D7-5C9F-4F3E-9D26-C5D0EDD02137}" presName="desTx" presStyleLbl="alignAccFollowNode1" presStyleIdx="1" presStyleCnt="3">
        <dgm:presLayoutVars/>
      </dgm:prSet>
      <dgm:spPr/>
    </dgm:pt>
    <dgm:pt modelId="{30CFA2F8-A732-4FB7-9FCF-DF389FBA35AB}" type="pres">
      <dgm:prSet presAssocID="{DF82A2B3-DF67-49AF-A398-F79892489B08}" presName="space" presStyleCnt="0"/>
      <dgm:spPr/>
    </dgm:pt>
    <dgm:pt modelId="{570824AE-738B-45A6-8B73-C21434E35D6A}" type="pres">
      <dgm:prSet presAssocID="{5A783412-516E-4B60-9DA2-19C0B4F5777A}" presName="composite" presStyleCnt="0"/>
      <dgm:spPr/>
    </dgm:pt>
    <dgm:pt modelId="{BB8D6123-6CF1-41ED-9021-6DCEDD90FDFE}" type="pres">
      <dgm:prSet presAssocID="{5A783412-516E-4B60-9DA2-19C0B4F5777A}" presName="parTx" presStyleLbl="alignNode1" presStyleIdx="2" presStyleCnt="3">
        <dgm:presLayoutVars>
          <dgm:chMax val="0"/>
          <dgm:chPref val="0"/>
        </dgm:presLayoutVars>
      </dgm:prSet>
      <dgm:spPr/>
    </dgm:pt>
    <dgm:pt modelId="{B2062681-9497-4F05-AC48-880A7D9D84D8}" type="pres">
      <dgm:prSet presAssocID="{5A783412-516E-4B60-9DA2-19C0B4F5777A}" presName="desTx" presStyleLbl="alignAccFollowNode1" presStyleIdx="2" presStyleCnt="3">
        <dgm:presLayoutVars/>
      </dgm:prSet>
      <dgm:spPr/>
    </dgm:pt>
  </dgm:ptLst>
  <dgm:cxnLst>
    <dgm:cxn modelId="{92F5ED1D-288E-493C-B7A8-1119984B5509}" srcId="{BE007158-A38E-4025-A864-2B46C136979F}" destId="{F8C6F1D4-C084-4F59-AA86-FB74E5EDEF32}" srcOrd="0" destOrd="0" parTransId="{584A0C27-B1EC-45AE-9D03-272A5404774A}" sibTransId="{BA59787F-8891-45EA-9206-2E637EC026E4}"/>
    <dgm:cxn modelId="{A86A8C2B-8417-4373-A526-1AA54BC2CBDB}" srcId="{1B69C1D7-5C9F-4F3E-9D26-C5D0EDD02137}" destId="{EC30C1CA-7AD9-4CBF-B831-ADFD0A5A9216}" srcOrd="0" destOrd="0" parTransId="{FCBF04CD-72E2-4EE2-AA1E-6836C405C43F}" sibTransId="{EF03B949-6E3B-432D-A5A3-A64E82AF5104}"/>
    <dgm:cxn modelId="{A808E738-0C45-4BF7-8F67-0777DAFDCFB5}" type="presOf" srcId="{EC30C1CA-7AD9-4CBF-B831-ADFD0A5A9216}" destId="{0E58344A-1072-49D5-B36A-AFBCB6F04DA7}" srcOrd="0" destOrd="0" presId="urn:microsoft.com/office/officeart/2016/7/layout/HorizontalActionList"/>
    <dgm:cxn modelId="{6A3F0F39-07F4-4FDB-9201-95DBF2CAEA17}" type="presOf" srcId="{1B69C1D7-5C9F-4F3E-9D26-C5D0EDD02137}" destId="{E70DCBA9-64B7-479B-A0CE-5AED6C05531D}" srcOrd="0" destOrd="0" presId="urn:microsoft.com/office/officeart/2016/7/layout/HorizontalActionList"/>
    <dgm:cxn modelId="{8C1EB840-B0AC-4946-A89F-2AAA94B314E8}" srcId="{5A783412-516E-4B60-9DA2-19C0B4F5777A}" destId="{9564C0FE-B04A-4800-B46F-2EF7B64A90CE}" srcOrd="0" destOrd="0" parTransId="{5FDCD6A9-B54B-4FD3-9080-5053EDCED2B8}" sibTransId="{232763C7-A490-43B5-8F23-071D9CF15EF6}"/>
    <dgm:cxn modelId="{72784D4F-8A93-48BB-8B9C-D5A38920314D}" type="presOf" srcId="{9564C0FE-B04A-4800-B46F-2EF7B64A90CE}" destId="{B2062681-9497-4F05-AC48-880A7D9D84D8}" srcOrd="0" destOrd="0" presId="urn:microsoft.com/office/officeart/2016/7/layout/HorizontalActionList"/>
    <dgm:cxn modelId="{3F75C157-4DEE-4B71-84F2-C33234206C15}" type="presOf" srcId="{BE007158-A38E-4025-A864-2B46C136979F}" destId="{D2CFDAAF-378C-4061-91AC-C7A93C8414E5}" srcOrd="0" destOrd="0" presId="urn:microsoft.com/office/officeart/2016/7/layout/HorizontalActionList"/>
    <dgm:cxn modelId="{69E2237A-5E4A-48B1-96CE-0E3C988ADCE4}" srcId="{BE007158-A38E-4025-A864-2B46C136979F}" destId="{1B69C1D7-5C9F-4F3E-9D26-C5D0EDD02137}" srcOrd="1" destOrd="0" parTransId="{636F863F-5CD9-4072-911C-343F6E98F8B5}" sibTransId="{DF82A2B3-DF67-49AF-A398-F79892489B08}"/>
    <dgm:cxn modelId="{12A65486-1829-4DD8-BF38-7978426124EC}" srcId="{BE007158-A38E-4025-A864-2B46C136979F}" destId="{5A783412-516E-4B60-9DA2-19C0B4F5777A}" srcOrd="2" destOrd="0" parTransId="{94D6D262-AFF1-4812-A52B-5FEA2C883FD8}" sibTransId="{BE432EAE-888A-4D08-B40B-3C248BEEA7A7}"/>
    <dgm:cxn modelId="{06A92F96-D5FA-4B0A-8F93-422B43E425DC}" type="presOf" srcId="{5A783412-516E-4B60-9DA2-19C0B4F5777A}" destId="{BB8D6123-6CF1-41ED-9021-6DCEDD90FDFE}" srcOrd="0" destOrd="0" presId="urn:microsoft.com/office/officeart/2016/7/layout/HorizontalActionList"/>
    <dgm:cxn modelId="{F08FD098-4F4C-40F6-BD68-BDE632872194}" type="presOf" srcId="{F8C6F1D4-C084-4F59-AA86-FB74E5EDEF32}" destId="{7C5E43CC-A7BE-4368-83FD-B98E7D458B05}" srcOrd="0" destOrd="0" presId="urn:microsoft.com/office/officeart/2016/7/layout/HorizontalActionList"/>
    <dgm:cxn modelId="{7EF3D3BB-8AEB-4F1A-9E29-74746838DF35}" type="presOf" srcId="{F41F3190-77F2-44E2-ABD8-CFB1A74AE615}" destId="{D40A268D-8E88-486A-A024-BFEDB77B16CD}" srcOrd="0" destOrd="0" presId="urn:microsoft.com/office/officeart/2016/7/layout/HorizontalActionList"/>
    <dgm:cxn modelId="{D6AA43CF-F5E3-4DAC-A28A-F63AAFDFD856}" srcId="{F8C6F1D4-C084-4F59-AA86-FB74E5EDEF32}" destId="{F41F3190-77F2-44E2-ABD8-CFB1A74AE615}" srcOrd="0" destOrd="0" parTransId="{D72F5BBA-006D-4CA6-8F17-553FD24456BD}" sibTransId="{B2B633A7-7A93-4BF0-8858-E967F82CCF8E}"/>
    <dgm:cxn modelId="{420D5185-3319-4579-B8F9-6B135BA79F15}" type="presParOf" srcId="{D2CFDAAF-378C-4061-91AC-C7A93C8414E5}" destId="{B946CE35-8FEA-42B8-89C2-6FAE108F4C42}" srcOrd="0" destOrd="0" presId="urn:microsoft.com/office/officeart/2016/7/layout/HorizontalActionList"/>
    <dgm:cxn modelId="{813EBB84-92FB-4FFD-B51D-EE22D655B7BC}" type="presParOf" srcId="{B946CE35-8FEA-42B8-89C2-6FAE108F4C42}" destId="{7C5E43CC-A7BE-4368-83FD-B98E7D458B05}" srcOrd="0" destOrd="0" presId="urn:microsoft.com/office/officeart/2016/7/layout/HorizontalActionList"/>
    <dgm:cxn modelId="{E5E2091B-B40D-429D-A90A-6D5350CE9362}" type="presParOf" srcId="{B946CE35-8FEA-42B8-89C2-6FAE108F4C42}" destId="{D40A268D-8E88-486A-A024-BFEDB77B16CD}" srcOrd="1" destOrd="0" presId="urn:microsoft.com/office/officeart/2016/7/layout/HorizontalActionList"/>
    <dgm:cxn modelId="{6F200160-E8AD-4C47-BC3E-8F2175987F0C}" type="presParOf" srcId="{D2CFDAAF-378C-4061-91AC-C7A93C8414E5}" destId="{D98BACAE-6FEF-4D70-885D-C65F6A826B13}" srcOrd="1" destOrd="0" presId="urn:microsoft.com/office/officeart/2016/7/layout/HorizontalActionList"/>
    <dgm:cxn modelId="{EE03CF36-45DC-49F4-9611-36ACC9128FF8}" type="presParOf" srcId="{D2CFDAAF-378C-4061-91AC-C7A93C8414E5}" destId="{9631BDE8-8086-4CC2-A3AD-3206BF38011F}" srcOrd="2" destOrd="0" presId="urn:microsoft.com/office/officeart/2016/7/layout/HorizontalActionList"/>
    <dgm:cxn modelId="{6EE77856-F9A2-4CFD-91AD-1B6BBAB7B635}" type="presParOf" srcId="{9631BDE8-8086-4CC2-A3AD-3206BF38011F}" destId="{E70DCBA9-64B7-479B-A0CE-5AED6C05531D}" srcOrd="0" destOrd="0" presId="urn:microsoft.com/office/officeart/2016/7/layout/HorizontalActionList"/>
    <dgm:cxn modelId="{7D92CFDC-42C3-43DC-9A62-2FC16ED4E0D2}" type="presParOf" srcId="{9631BDE8-8086-4CC2-A3AD-3206BF38011F}" destId="{0E58344A-1072-49D5-B36A-AFBCB6F04DA7}" srcOrd="1" destOrd="0" presId="urn:microsoft.com/office/officeart/2016/7/layout/HorizontalActionList"/>
    <dgm:cxn modelId="{F4E452F3-2970-4865-823B-73592F0273E9}" type="presParOf" srcId="{D2CFDAAF-378C-4061-91AC-C7A93C8414E5}" destId="{30CFA2F8-A732-4FB7-9FCF-DF389FBA35AB}" srcOrd="3" destOrd="0" presId="urn:microsoft.com/office/officeart/2016/7/layout/HorizontalActionList"/>
    <dgm:cxn modelId="{05BE74EC-6527-4108-870E-1132BFA892B2}" type="presParOf" srcId="{D2CFDAAF-378C-4061-91AC-C7A93C8414E5}" destId="{570824AE-738B-45A6-8B73-C21434E35D6A}" srcOrd="4" destOrd="0" presId="urn:microsoft.com/office/officeart/2016/7/layout/HorizontalActionList"/>
    <dgm:cxn modelId="{ADD9812A-E11C-4DC6-8A12-74B8670B8EDD}" type="presParOf" srcId="{570824AE-738B-45A6-8B73-C21434E35D6A}" destId="{BB8D6123-6CF1-41ED-9021-6DCEDD90FDFE}" srcOrd="0" destOrd="0" presId="urn:microsoft.com/office/officeart/2016/7/layout/HorizontalActionList"/>
    <dgm:cxn modelId="{4A6A7D69-0EC3-4873-9D93-D20D0C2F87C2}" type="presParOf" srcId="{570824AE-738B-45A6-8B73-C21434E35D6A}" destId="{B2062681-9497-4F05-AC48-880A7D9D84D8}"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76B6C-3423-401D-82CE-B177D81B8A3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1F9AC16-7057-46D1-832E-E4223339E7B3}">
      <dgm:prSet/>
      <dgm:spPr/>
      <dgm:t>
        <a:bodyPr/>
        <a:lstStyle/>
        <a:p>
          <a:r>
            <a:rPr lang="en-GB" dirty="0"/>
            <a:t>To identify data sources that other researchers have used. ... </a:t>
          </a:r>
          <a:r>
            <a:rPr lang="en-GB" dirty="0">
              <a:highlight>
                <a:srgbClr val="000000"/>
              </a:highlight>
            </a:rPr>
            <a:t>To contribute to the field by moving research forward. Reviewing the </a:t>
          </a:r>
          <a:r>
            <a:rPr lang="en-GB" b="1" dirty="0">
              <a:highlight>
                <a:srgbClr val="000000"/>
              </a:highlight>
            </a:rPr>
            <a:t>literature</a:t>
          </a:r>
          <a:r>
            <a:rPr lang="en-GB" dirty="0">
              <a:highlight>
                <a:srgbClr val="000000"/>
              </a:highlight>
            </a:rPr>
            <a:t> lets you see what came before, </a:t>
          </a:r>
          <a:r>
            <a:rPr lang="en-GB" dirty="0"/>
            <a:t>and what </a:t>
          </a:r>
          <a:r>
            <a:rPr lang="en-GB" b="1" dirty="0"/>
            <a:t>did</a:t>
          </a:r>
          <a:r>
            <a:rPr lang="en-GB" dirty="0"/>
            <a:t> and didn't work for other researchers. To demonstrate your understanding, and your ability to critically evaluate research in the field.</a:t>
          </a:r>
          <a:endParaRPr lang="en-US" dirty="0"/>
        </a:p>
      </dgm:t>
    </dgm:pt>
    <dgm:pt modelId="{6CFE0809-595D-496D-8F63-F8625F94EB87}" type="parTrans" cxnId="{2F2C9BBA-E752-43A8-872E-CF81DEA64074}">
      <dgm:prSet/>
      <dgm:spPr/>
      <dgm:t>
        <a:bodyPr/>
        <a:lstStyle/>
        <a:p>
          <a:endParaRPr lang="en-US"/>
        </a:p>
      </dgm:t>
    </dgm:pt>
    <dgm:pt modelId="{16A10DD3-6E8C-4767-B966-4FD4CD021557}" type="sibTrans" cxnId="{2F2C9BBA-E752-43A8-872E-CF81DEA64074}">
      <dgm:prSet/>
      <dgm:spPr/>
      <dgm:t>
        <a:bodyPr/>
        <a:lstStyle/>
        <a:p>
          <a:endParaRPr lang="en-US"/>
        </a:p>
      </dgm:t>
    </dgm:pt>
    <dgm:pt modelId="{0E195D00-7958-4207-8477-CAE80C9DB6BC}">
      <dgm:prSet/>
      <dgm:spPr/>
      <dgm:t>
        <a:bodyPr/>
        <a:lstStyle/>
        <a:p>
          <a:r>
            <a:rPr lang="en-GB"/>
            <a:t>A </a:t>
          </a:r>
          <a:r>
            <a:rPr lang="en-GB" b="1"/>
            <a:t>good literature review</a:t>
          </a:r>
          <a:r>
            <a:rPr lang="en-GB"/>
            <a:t> will not only summarize the information, but also point out weaknesses in the experimental procedures as well as possible theoretical conflicts. It builds on the current knowledge by identifying gaps in the available </a:t>
          </a:r>
          <a:r>
            <a:rPr lang="en-GB" b="1"/>
            <a:t>literature</a:t>
          </a:r>
          <a:r>
            <a:rPr lang="en-GB"/>
            <a:t> and suggesting future directions for research.</a:t>
          </a:r>
          <a:endParaRPr lang="en-US"/>
        </a:p>
      </dgm:t>
    </dgm:pt>
    <dgm:pt modelId="{9AF3AF7C-E1A6-4B32-8715-0ADD8E44CCDB}" type="parTrans" cxnId="{71ECB790-76AA-419F-9A64-5CEAA1E39EC0}">
      <dgm:prSet/>
      <dgm:spPr/>
      <dgm:t>
        <a:bodyPr/>
        <a:lstStyle/>
        <a:p>
          <a:endParaRPr lang="en-US"/>
        </a:p>
      </dgm:t>
    </dgm:pt>
    <dgm:pt modelId="{DE2CAB48-FF82-4B75-9F00-7704D046EB8E}" type="sibTrans" cxnId="{71ECB790-76AA-419F-9A64-5CEAA1E39EC0}">
      <dgm:prSet/>
      <dgm:spPr/>
      <dgm:t>
        <a:bodyPr/>
        <a:lstStyle/>
        <a:p>
          <a:endParaRPr lang="en-US"/>
        </a:p>
      </dgm:t>
    </dgm:pt>
    <dgm:pt modelId="{336D4126-B15C-4313-8517-3B0B2D4EB55D}" type="pres">
      <dgm:prSet presAssocID="{9C676B6C-3423-401D-82CE-B177D81B8A37}" presName="linear" presStyleCnt="0">
        <dgm:presLayoutVars>
          <dgm:animLvl val="lvl"/>
          <dgm:resizeHandles val="exact"/>
        </dgm:presLayoutVars>
      </dgm:prSet>
      <dgm:spPr/>
    </dgm:pt>
    <dgm:pt modelId="{4B993468-8F88-451D-B2F1-4C9F6819AE0E}" type="pres">
      <dgm:prSet presAssocID="{E1F9AC16-7057-46D1-832E-E4223339E7B3}" presName="parentText" presStyleLbl="node1" presStyleIdx="0" presStyleCnt="2">
        <dgm:presLayoutVars>
          <dgm:chMax val="0"/>
          <dgm:bulletEnabled val="1"/>
        </dgm:presLayoutVars>
      </dgm:prSet>
      <dgm:spPr/>
    </dgm:pt>
    <dgm:pt modelId="{C76241A7-00B9-415C-A9F3-020C60F25D14}" type="pres">
      <dgm:prSet presAssocID="{16A10DD3-6E8C-4767-B966-4FD4CD021557}" presName="spacer" presStyleCnt="0"/>
      <dgm:spPr/>
    </dgm:pt>
    <dgm:pt modelId="{CABE6FF8-1AA0-4CC4-B31F-4B2D94903438}" type="pres">
      <dgm:prSet presAssocID="{0E195D00-7958-4207-8477-CAE80C9DB6BC}" presName="parentText" presStyleLbl="node1" presStyleIdx="1" presStyleCnt="2">
        <dgm:presLayoutVars>
          <dgm:chMax val="0"/>
          <dgm:bulletEnabled val="1"/>
        </dgm:presLayoutVars>
      </dgm:prSet>
      <dgm:spPr/>
    </dgm:pt>
  </dgm:ptLst>
  <dgm:cxnLst>
    <dgm:cxn modelId="{EA696722-09A5-4DB8-A20D-E5197ADE7551}" type="presOf" srcId="{E1F9AC16-7057-46D1-832E-E4223339E7B3}" destId="{4B993468-8F88-451D-B2F1-4C9F6819AE0E}" srcOrd="0" destOrd="0" presId="urn:microsoft.com/office/officeart/2005/8/layout/vList2"/>
    <dgm:cxn modelId="{D541DD6B-FF89-4AE2-B74D-0E0D25B35DAA}" type="presOf" srcId="{0E195D00-7958-4207-8477-CAE80C9DB6BC}" destId="{CABE6FF8-1AA0-4CC4-B31F-4B2D94903438}" srcOrd="0" destOrd="0" presId="urn:microsoft.com/office/officeart/2005/8/layout/vList2"/>
    <dgm:cxn modelId="{C57FE250-274C-4CFE-99E5-E9705AD70FAE}" type="presOf" srcId="{9C676B6C-3423-401D-82CE-B177D81B8A37}" destId="{336D4126-B15C-4313-8517-3B0B2D4EB55D}" srcOrd="0" destOrd="0" presId="urn:microsoft.com/office/officeart/2005/8/layout/vList2"/>
    <dgm:cxn modelId="{71ECB790-76AA-419F-9A64-5CEAA1E39EC0}" srcId="{9C676B6C-3423-401D-82CE-B177D81B8A37}" destId="{0E195D00-7958-4207-8477-CAE80C9DB6BC}" srcOrd="1" destOrd="0" parTransId="{9AF3AF7C-E1A6-4B32-8715-0ADD8E44CCDB}" sibTransId="{DE2CAB48-FF82-4B75-9F00-7704D046EB8E}"/>
    <dgm:cxn modelId="{2F2C9BBA-E752-43A8-872E-CF81DEA64074}" srcId="{9C676B6C-3423-401D-82CE-B177D81B8A37}" destId="{E1F9AC16-7057-46D1-832E-E4223339E7B3}" srcOrd="0" destOrd="0" parTransId="{6CFE0809-595D-496D-8F63-F8625F94EB87}" sibTransId="{16A10DD3-6E8C-4767-B966-4FD4CD021557}"/>
    <dgm:cxn modelId="{FAF90C1B-A8E1-4D49-BE3B-7379CB6C021B}" type="presParOf" srcId="{336D4126-B15C-4313-8517-3B0B2D4EB55D}" destId="{4B993468-8F88-451D-B2F1-4C9F6819AE0E}" srcOrd="0" destOrd="0" presId="urn:microsoft.com/office/officeart/2005/8/layout/vList2"/>
    <dgm:cxn modelId="{8802A5BB-C44D-4349-8B33-7D4BD7C2F071}" type="presParOf" srcId="{336D4126-B15C-4313-8517-3B0B2D4EB55D}" destId="{C76241A7-00B9-415C-A9F3-020C60F25D14}" srcOrd="1" destOrd="0" presId="urn:microsoft.com/office/officeart/2005/8/layout/vList2"/>
    <dgm:cxn modelId="{C3C8CF74-E686-456B-8D02-D8FE19D130AE}" type="presParOf" srcId="{336D4126-B15C-4313-8517-3B0B2D4EB55D}" destId="{CABE6FF8-1AA0-4CC4-B31F-4B2D9490343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6B09FD-439C-4EA0-BFF2-C569B41E4F35}" type="doc">
      <dgm:prSet loTypeId="urn:microsoft.com/office/officeart/2016/7/layout/ChevronBlockProcess" loCatId="process" qsTypeId="urn:microsoft.com/office/officeart/2005/8/quickstyle/simple1" qsCatId="simple" csTypeId="urn:microsoft.com/office/officeart/2005/8/colors/colorful5" csCatId="colorful"/>
      <dgm:spPr/>
      <dgm:t>
        <a:bodyPr/>
        <a:lstStyle/>
        <a:p>
          <a:endParaRPr lang="en-US"/>
        </a:p>
      </dgm:t>
    </dgm:pt>
    <dgm:pt modelId="{E99D8D3B-E58F-4E5E-B6E6-BADCA1CB5936}">
      <dgm:prSet custT="1"/>
      <dgm:spPr/>
      <dgm:t>
        <a:bodyPr/>
        <a:lstStyle/>
        <a:p>
          <a:r>
            <a:rPr lang="en-US" sz="2200">
              <a:latin typeface="Tw Cen MT" panose="020B0602020104020603" pitchFamily="34" charset="0"/>
            </a:rPr>
            <a:t>Provide</a:t>
          </a:r>
        </a:p>
      </dgm:t>
    </dgm:pt>
    <dgm:pt modelId="{5070A85D-B1E0-4939-91D5-DAA18F9F857A}" type="parTrans" cxnId="{A9A64E09-148E-4AF9-A94F-6A9E1AFBBA55}">
      <dgm:prSet/>
      <dgm:spPr/>
      <dgm:t>
        <a:bodyPr/>
        <a:lstStyle/>
        <a:p>
          <a:endParaRPr lang="en-US" sz="2200">
            <a:latin typeface="Tw Cen MT" panose="020B0602020104020603" pitchFamily="34" charset="0"/>
          </a:endParaRPr>
        </a:p>
      </dgm:t>
    </dgm:pt>
    <dgm:pt modelId="{92D5008E-F4CB-4108-A99E-DE690BE93239}" type="sibTrans" cxnId="{A9A64E09-148E-4AF9-A94F-6A9E1AFBBA55}">
      <dgm:prSet/>
      <dgm:spPr/>
      <dgm:t>
        <a:bodyPr/>
        <a:lstStyle/>
        <a:p>
          <a:endParaRPr lang="en-US" sz="2200">
            <a:latin typeface="Tw Cen MT" panose="020B0602020104020603" pitchFamily="34" charset="0"/>
          </a:endParaRPr>
        </a:p>
      </dgm:t>
    </dgm:pt>
    <dgm:pt modelId="{FE4B5BF0-6024-4EE0-9C0E-F68F4D3A8EF7}">
      <dgm:prSet custT="1"/>
      <dgm:spPr/>
      <dgm:t>
        <a:bodyPr/>
        <a:lstStyle/>
        <a:p>
          <a:r>
            <a:rPr lang="en-US" sz="2200">
              <a:latin typeface="Tw Cen MT" panose="020B0602020104020603" pitchFamily="34" charset="0"/>
            </a:rPr>
            <a:t>Provide foundation of knowledge on topic</a:t>
          </a:r>
        </a:p>
      </dgm:t>
    </dgm:pt>
    <dgm:pt modelId="{332EBFAF-8DA5-4C62-B0A9-28057F0C7586}" type="parTrans" cxnId="{39508186-EF5D-48F9-A1ED-7DF4FC4BAE0D}">
      <dgm:prSet/>
      <dgm:spPr/>
      <dgm:t>
        <a:bodyPr/>
        <a:lstStyle/>
        <a:p>
          <a:endParaRPr lang="en-US" sz="2200">
            <a:latin typeface="Tw Cen MT" panose="020B0602020104020603" pitchFamily="34" charset="0"/>
          </a:endParaRPr>
        </a:p>
      </dgm:t>
    </dgm:pt>
    <dgm:pt modelId="{257178F0-FC59-486B-89C6-F338A2A68CC0}" type="sibTrans" cxnId="{39508186-EF5D-48F9-A1ED-7DF4FC4BAE0D}">
      <dgm:prSet/>
      <dgm:spPr/>
      <dgm:t>
        <a:bodyPr/>
        <a:lstStyle/>
        <a:p>
          <a:endParaRPr lang="en-US" sz="2200">
            <a:latin typeface="Tw Cen MT" panose="020B0602020104020603" pitchFamily="34" charset="0"/>
          </a:endParaRPr>
        </a:p>
      </dgm:t>
    </dgm:pt>
    <dgm:pt modelId="{C1F97B85-7DDB-4EF2-B2E6-E1C9964AC976}">
      <dgm:prSet custT="1"/>
      <dgm:spPr/>
      <dgm:t>
        <a:bodyPr/>
        <a:lstStyle/>
        <a:p>
          <a:r>
            <a:rPr lang="en-US" sz="2200">
              <a:latin typeface="Tw Cen MT" panose="020B0602020104020603" pitchFamily="34" charset="0"/>
            </a:rPr>
            <a:t>Identify</a:t>
          </a:r>
        </a:p>
      </dgm:t>
    </dgm:pt>
    <dgm:pt modelId="{27E1D365-0E79-4BF7-A037-4E1F592C36EC}" type="parTrans" cxnId="{204C174E-BCE3-43FD-9266-8D2D5B2C40C2}">
      <dgm:prSet/>
      <dgm:spPr/>
      <dgm:t>
        <a:bodyPr/>
        <a:lstStyle/>
        <a:p>
          <a:endParaRPr lang="en-US" sz="2200">
            <a:latin typeface="Tw Cen MT" panose="020B0602020104020603" pitchFamily="34" charset="0"/>
          </a:endParaRPr>
        </a:p>
      </dgm:t>
    </dgm:pt>
    <dgm:pt modelId="{712674B6-DA0B-446F-8317-750CA70072C2}" type="sibTrans" cxnId="{204C174E-BCE3-43FD-9266-8D2D5B2C40C2}">
      <dgm:prSet/>
      <dgm:spPr/>
      <dgm:t>
        <a:bodyPr/>
        <a:lstStyle/>
        <a:p>
          <a:endParaRPr lang="en-US" sz="2200">
            <a:latin typeface="Tw Cen MT" panose="020B0602020104020603" pitchFamily="34" charset="0"/>
          </a:endParaRPr>
        </a:p>
      </dgm:t>
    </dgm:pt>
    <dgm:pt modelId="{29E57942-EF1C-44EC-870F-BAB7FC671834}">
      <dgm:prSet custT="1"/>
      <dgm:spPr/>
      <dgm:t>
        <a:bodyPr/>
        <a:lstStyle/>
        <a:p>
          <a:r>
            <a:rPr lang="en-US" sz="2200">
              <a:latin typeface="Tw Cen MT" panose="020B0602020104020603" pitchFamily="34" charset="0"/>
            </a:rPr>
            <a:t>Identify areas of prior scholarship to prevent duplication and give credit to other researchers</a:t>
          </a:r>
        </a:p>
      </dgm:t>
    </dgm:pt>
    <dgm:pt modelId="{F6AF4D24-86E4-4956-9EAE-4351F58638C1}" type="parTrans" cxnId="{424F8E82-10E3-4B56-A5E8-DA3BCCA254D5}">
      <dgm:prSet/>
      <dgm:spPr/>
      <dgm:t>
        <a:bodyPr/>
        <a:lstStyle/>
        <a:p>
          <a:endParaRPr lang="en-US" sz="2200">
            <a:latin typeface="Tw Cen MT" panose="020B0602020104020603" pitchFamily="34" charset="0"/>
          </a:endParaRPr>
        </a:p>
      </dgm:t>
    </dgm:pt>
    <dgm:pt modelId="{C7CF8E66-0CDC-4DE1-B3DC-DE5132809473}" type="sibTrans" cxnId="{424F8E82-10E3-4B56-A5E8-DA3BCCA254D5}">
      <dgm:prSet/>
      <dgm:spPr/>
      <dgm:t>
        <a:bodyPr/>
        <a:lstStyle/>
        <a:p>
          <a:endParaRPr lang="en-US" sz="2200">
            <a:latin typeface="Tw Cen MT" panose="020B0602020104020603" pitchFamily="34" charset="0"/>
          </a:endParaRPr>
        </a:p>
      </dgm:t>
    </dgm:pt>
    <dgm:pt modelId="{5223D95C-E354-4257-84EA-BABD3378089A}">
      <dgm:prSet custT="1"/>
      <dgm:spPr/>
      <dgm:t>
        <a:bodyPr/>
        <a:lstStyle/>
        <a:p>
          <a:r>
            <a:rPr lang="en-US" sz="2200">
              <a:latin typeface="Tw Cen MT" panose="020B0602020104020603" pitchFamily="34" charset="0"/>
            </a:rPr>
            <a:t>Identify</a:t>
          </a:r>
        </a:p>
      </dgm:t>
    </dgm:pt>
    <dgm:pt modelId="{4641C1D8-6B10-44FD-AB8B-9D4C26A5AEDB}" type="parTrans" cxnId="{A5F61363-425F-43C6-99BD-B31BD7298D42}">
      <dgm:prSet/>
      <dgm:spPr/>
      <dgm:t>
        <a:bodyPr/>
        <a:lstStyle/>
        <a:p>
          <a:endParaRPr lang="en-US" sz="2200">
            <a:latin typeface="Tw Cen MT" panose="020B0602020104020603" pitchFamily="34" charset="0"/>
          </a:endParaRPr>
        </a:p>
      </dgm:t>
    </dgm:pt>
    <dgm:pt modelId="{723FA0DF-62E4-4B8E-BA99-0F10B2411F68}" type="sibTrans" cxnId="{A5F61363-425F-43C6-99BD-B31BD7298D42}">
      <dgm:prSet/>
      <dgm:spPr/>
      <dgm:t>
        <a:bodyPr/>
        <a:lstStyle/>
        <a:p>
          <a:endParaRPr lang="en-US" sz="2200">
            <a:latin typeface="Tw Cen MT" panose="020B0602020104020603" pitchFamily="34" charset="0"/>
          </a:endParaRPr>
        </a:p>
      </dgm:t>
    </dgm:pt>
    <dgm:pt modelId="{F123D5A6-851D-4293-BFF4-D89E7137956A}">
      <dgm:prSet custT="1"/>
      <dgm:spPr/>
      <dgm:t>
        <a:bodyPr/>
        <a:lstStyle/>
        <a:p>
          <a:r>
            <a:rPr lang="en-US" sz="2200" dirty="0">
              <a:latin typeface="Tw Cen MT" panose="020B0602020104020603" pitchFamily="34" charset="0"/>
            </a:rPr>
            <a:t>Identify inconstancies: gaps in research, conflicts in previous studies, open questions left from other research</a:t>
          </a:r>
        </a:p>
      </dgm:t>
    </dgm:pt>
    <dgm:pt modelId="{17AE5511-83EF-4B52-81FF-D7094EB080E5}" type="parTrans" cxnId="{0F545EA2-76BE-4E93-B1CA-C2A4D0336CEB}">
      <dgm:prSet/>
      <dgm:spPr/>
      <dgm:t>
        <a:bodyPr/>
        <a:lstStyle/>
        <a:p>
          <a:endParaRPr lang="en-US" sz="2200">
            <a:latin typeface="Tw Cen MT" panose="020B0602020104020603" pitchFamily="34" charset="0"/>
          </a:endParaRPr>
        </a:p>
      </dgm:t>
    </dgm:pt>
    <dgm:pt modelId="{D713150E-70EF-4948-BF99-76065110D4D3}" type="sibTrans" cxnId="{0F545EA2-76BE-4E93-B1CA-C2A4D0336CEB}">
      <dgm:prSet/>
      <dgm:spPr/>
      <dgm:t>
        <a:bodyPr/>
        <a:lstStyle/>
        <a:p>
          <a:endParaRPr lang="en-US" sz="2200">
            <a:latin typeface="Tw Cen MT" panose="020B0602020104020603" pitchFamily="34" charset="0"/>
          </a:endParaRPr>
        </a:p>
      </dgm:t>
    </dgm:pt>
    <dgm:pt modelId="{33AF66C4-E499-464C-9F6E-A890941A5A2E}">
      <dgm:prSet custT="1"/>
      <dgm:spPr/>
      <dgm:t>
        <a:bodyPr/>
        <a:lstStyle/>
        <a:p>
          <a:r>
            <a:rPr lang="en-US" sz="2200">
              <a:latin typeface="Tw Cen MT" panose="020B0602020104020603" pitchFamily="34" charset="0"/>
            </a:rPr>
            <a:t>Identify</a:t>
          </a:r>
        </a:p>
      </dgm:t>
    </dgm:pt>
    <dgm:pt modelId="{3097FCC7-7969-4AD8-B368-BEFA1F963A9F}" type="parTrans" cxnId="{DC2BB678-3020-4519-9452-3E8C3E15EB18}">
      <dgm:prSet/>
      <dgm:spPr/>
      <dgm:t>
        <a:bodyPr/>
        <a:lstStyle/>
        <a:p>
          <a:endParaRPr lang="en-US" sz="2200">
            <a:latin typeface="Tw Cen MT" panose="020B0602020104020603" pitchFamily="34" charset="0"/>
          </a:endParaRPr>
        </a:p>
      </dgm:t>
    </dgm:pt>
    <dgm:pt modelId="{E4A1D689-4094-43EA-8277-4457BD1F19CA}" type="sibTrans" cxnId="{DC2BB678-3020-4519-9452-3E8C3E15EB18}">
      <dgm:prSet/>
      <dgm:spPr/>
      <dgm:t>
        <a:bodyPr/>
        <a:lstStyle/>
        <a:p>
          <a:endParaRPr lang="en-US" sz="2200">
            <a:latin typeface="Tw Cen MT" panose="020B0602020104020603" pitchFamily="34" charset="0"/>
          </a:endParaRPr>
        </a:p>
      </dgm:t>
    </dgm:pt>
    <dgm:pt modelId="{70B4A1A2-CEE5-42BA-8F67-F0966A1CE4E1}">
      <dgm:prSet custT="1"/>
      <dgm:spPr/>
      <dgm:t>
        <a:bodyPr/>
        <a:lstStyle/>
        <a:p>
          <a:r>
            <a:rPr lang="en-US" sz="2200">
              <a:latin typeface="Tw Cen MT" panose="020B0602020104020603" pitchFamily="34" charset="0"/>
            </a:rPr>
            <a:t>Identify need for additional research (justifying your research)</a:t>
          </a:r>
        </a:p>
      </dgm:t>
    </dgm:pt>
    <dgm:pt modelId="{2B4A0099-A0F1-4F13-BC1C-42C53D77E494}" type="parTrans" cxnId="{BF41E0B7-8161-4690-A5AD-A52FFDF918A6}">
      <dgm:prSet/>
      <dgm:spPr/>
      <dgm:t>
        <a:bodyPr/>
        <a:lstStyle/>
        <a:p>
          <a:endParaRPr lang="en-US" sz="2200">
            <a:latin typeface="Tw Cen MT" panose="020B0602020104020603" pitchFamily="34" charset="0"/>
          </a:endParaRPr>
        </a:p>
      </dgm:t>
    </dgm:pt>
    <dgm:pt modelId="{E4F49873-09F4-4125-9765-DC457461BEA5}" type="sibTrans" cxnId="{BF41E0B7-8161-4690-A5AD-A52FFDF918A6}">
      <dgm:prSet/>
      <dgm:spPr/>
      <dgm:t>
        <a:bodyPr/>
        <a:lstStyle/>
        <a:p>
          <a:endParaRPr lang="en-US" sz="2200">
            <a:latin typeface="Tw Cen MT" panose="020B0602020104020603" pitchFamily="34" charset="0"/>
          </a:endParaRPr>
        </a:p>
      </dgm:t>
    </dgm:pt>
    <dgm:pt modelId="{FC38FC7A-F4E9-4B22-B7AA-9DFD5C40FC2A}">
      <dgm:prSet custT="1"/>
      <dgm:spPr/>
      <dgm:t>
        <a:bodyPr/>
        <a:lstStyle/>
        <a:p>
          <a:r>
            <a:rPr lang="en-US" sz="2200">
              <a:latin typeface="Tw Cen MT" panose="020B0602020104020603" pitchFamily="34" charset="0"/>
            </a:rPr>
            <a:t>Identify</a:t>
          </a:r>
        </a:p>
      </dgm:t>
    </dgm:pt>
    <dgm:pt modelId="{D2866D35-9A49-47EC-8228-DBA55BC6E1AC}" type="parTrans" cxnId="{73C4A6CA-C2F6-4D1D-85B9-A48EC8F24F99}">
      <dgm:prSet/>
      <dgm:spPr/>
      <dgm:t>
        <a:bodyPr/>
        <a:lstStyle/>
        <a:p>
          <a:endParaRPr lang="en-US" sz="2200">
            <a:latin typeface="Tw Cen MT" panose="020B0602020104020603" pitchFamily="34" charset="0"/>
          </a:endParaRPr>
        </a:p>
      </dgm:t>
    </dgm:pt>
    <dgm:pt modelId="{88E49EEB-A3B4-491E-A880-CA28EF828617}" type="sibTrans" cxnId="{73C4A6CA-C2F6-4D1D-85B9-A48EC8F24F99}">
      <dgm:prSet/>
      <dgm:spPr/>
      <dgm:t>
        <a:bodyPr/>
        <a:lstStyle/>
        <a:p>
          <a:endParaRPr lang="en-US" sz="2200">
            <a:latin typeface="Tw Cen MT" panose="020B0602020104020603" pitchFamily="34" charset="0"/>
          </a:endParaRPr>
        </a:p>
      </dgm:t>
    </dgm:pt>
    <dgm:pt modelId="{7670D973-CD54-4AAE-98E3-F4007556157C}">
      <dgm:prSet custT="1"/>
      <dgm:spPr/>
      <dgm:t>
        <a:bodyPr/>
        <a:lstStyle/>
        <a:p>
          <a:r>
            <a:rPr lang="en-US" sz="2200">
              <a:latin typeface="Tw Cen MT" panose="020B0602020104020603" pitchFamily="34" charset="0"/>
            </a:rPr>
            <a:t>Identify the relationship of works in context of its contribution to the topic and to other works</a:t>
          </a:r>
        </a:p>
      </dgm:t>
    </dgm:pt>
    <dgm:pt modelId="{00A15FAF-CEAC-49E6-8806-0321616418BE}" type="parTrans" cxnId="{68CAC3E5-0F70-41DC-A64B-2BFE543BC259}">
      <dgm:prSet/>
      <dgm:spPr/>
      <dgm:t>
        <a:bodyPr/>
        <a:lstStyle/>
        <a:p>
          <a:endParaRPr lang="en-US" sz="2200">
            <a:latin typeface="Tw Cen MT" panose="020B0602020104020603" pitchFamily="34" charset="0"/>
          </a:endParaRPr>
        </a:p>
      </dgm:t>
    </dgm:pt>
    <dgm:pt modelId="{7C05C11A-09FE-405D-B876-3EE5D6E06E05}" type="sibTrans" cxnId="{68CAC3E5-0F70-41DC-A64B-2BFE543BC259}">
      <dgm:prSet/>
      <dgm:spPr/>
      <dgm:t>
        <a:bodyPr/>
        <a:lstStyle/>
        <a:p>
          <a:endParaRPr lang="en-US" sz="2200">
            <a:latin typeface="Tw Cen MT" panose="020B0602020104020603" pitchFamily="34" charset="0"/>
          </a:endParaRPr>
        </a:p>
      </dgm:t>
    </dgm:pt>
    <dgm:pt modelId="{A23462DD-6E85-44C3-96CE-4C4E9AC2A5EE}">
      <dgm:prSet custT="1"/>
      <dgm:spPr/>
      <dgm:t>
        <a:bodyPr/>
        <a:lstStyle/>
        <a:p>
          <a:r>
            <a:rPr lang="en-US" sz="2200">
              <a:latin typeface="Tw Cen MT" panose="020B0602020104020603" pitchFamily="34" charset="0"/>
            </a:rPr>
            <a:t>Place</a:t>
          </a:r>
        </a:p>
      </dgm:t>
    </dgm:pt>
    <dgm:pt modelId="{459A39E3-58A0-47C1-AED3-C7112D9D2F14}" type="parTrans" cxnId="{B2A49080-16E1-42B4-B83D-53983398C7B3}">
      <dgm:prSet/>
      <dgm:spPr/>
      <dgm:t>
        <a:bodyPr/>
        <a:lstStyle/>
        <a:p>
          <a:endParaRPr lang="en-US" sz="2200">
            <a:latin typeface="Tw Cen MT" panose="020B0602020104020603" pitchFamily="34" charset="0"/>
          </a:endParaRPr>
        </a:p>
      </dgm:t>
    </dgm:pt>
    <dgm:pt modelId="{00AB4A2E-D339-4037-9E22-2F0E9940A9CE}" type="sibTrans" cxnId="{B2A49080-16E1-42B4-B83D-53983398C7B3}">
      <dgm:prSet/>
      <dgm:spPr/>
      <dgm:t>
        <a:bodyPr/>
        <a:lstStyle/>
        <a:p>
          <a:endParaRPr lang="en-US" sz="2200">
            <a:latin typeface="Tw Cen MT" panose="020B0602020104020603" pitchFamily="34" charset="0"/>
          </a:endParaRPr>
        </a:p>
      </dgm:t>
    </dgm:pt>
    <dgm:pt modelId="{983D061F-1579-4073-A65E-99506E9E9931}">
      <dgm:prSet custT="1"/>
      <dgm:spPr/>
      <dgm:t>
        <a:bodyPr/>
        <a:lstStyle/>
        <a:p>
          <a:r>
            <a:rPr lang="en-US" sz="2200">
              <a:latin typeface="Tw Cen MT" panose="020B0602020104020603" pitchFamily="34" charset="0"/>
            </a:rPr>
            <a:t>Place your own research within the context of existing literature making a case for why further study is needed.</a:t>
          </a:r>
        </a:p>
      </dgm:t>
    </dgm:pt>
    <dgm:pt modelId="{E2006909-4599-4AB8-98A6-1911F290007F}" type="parTrans" cxnId="{C236B5B5-99F5-459F-A398-0259F09D311F}">
      <dgm:prSet/>
      <dgm:spPr/>
      <dgm:t>
        <a:bodyPr/>
        <a:lstStyle/>
        <a:p>
          <a:endParaRPr lang="en-US" sz="2200">
            <a:latin typeface="Tw Cen MT" panose="020B0602020104020603" pitchFamily="34" charset="0"/>
          </a:endParaRPr>
        </a:p>
      </dgm:t>
    </dgm:pt>
    <dgm:pt modelId="{86062241-F5CB-48CD-AFF1-BAD004FD9DDE}" type="sibTrans" cxnId="{C236B5B5-99F5-459F-A398-0259F09D311F}">
      <dgm:prSet/>
      <dgm:spPr/>
      <dgm:t>
        <a:bodyPr/>
        <a:lstStyle/>
        <a:p>
          <a:endParaRPr lang="en-US" sz="2200">
            <a:latin typeface="Tw Cen MT" panose="020B0602020104020603" pitchFamily="34" charset="0"/>
          </a:endParaRPr>
        </a:p>
      </dgm:t>
    </dgm:pt>
    <dgm:pt modelId="{D745FF0A-30B7-4EA3-A8F4-E6D2738FC2BB}" type="pres">
      <dgm:prSet presAssocID="{CD6B09FD-439C-4EA0-BFF2-C569B41E4F35}" presName="Name0" presStyleCnt="0">
        <dgm:presLayoutVars>
          <dgm:dir/>
          <dgm:animLvl val="lvl"/>
          <dgm:resizeHandles val="exact"/>
        </dgm:presLayoutVars>
      </dgm:prSet>
      <dgm:spPr/>
    </dgm:pt>
    <dgm:pt modelId="{A0FF602E-DAF7-4D8A-8242-32A6FC59077E}" type="pres">
      <dgm:prSet presAssocID="{E99D8D3B-E58F-4E5E-B6E6-BADCA1CB5936}" presName="composite" presStyleCnt="0"/>
      <dgm:spPr/>
    </dgm:pt>
    <dgm:pt modelId="{B78289BE-C302-48ED-AAC3-1548411FB947}" type="pres">
      <dgm:prSet presAssocID="{E99D8D3B-E58F-4E5E-B6E6-BADCA1CB5936}" presName="parTx" presStyleLbl="alignNode1" presStyleIdx="0" presStyleCnt="6">
        <dgm:presLayoutVars>
          <dgm:chMax val="0"/>
          <dgm:chPref val="0"/>
        </dgm:presLayoutVars>
      </dgm:prSet>
      <dgm:spPr/>
    </dgm:pt>
    <dgm:pt modelId="{8A66EC96-4B7F-4C4F-8B73-72DF276EBDE7}" type="pres">
      <dgm:prSet presAssocID="{E99D8D3B-E58F-4E5E-B6E6-BADCA1CB5936}" presName="desTx" presStyleLbl="alignAccFollowNode1" presStyleIdx="0" presStyleCnt="6">
        <dgm:presLayoutVars/>
      </dgm:prSet>
      <dgm:spPr/>
    </dgm:pt>
    <dgm:pt modelId="{64E882A0-C22A-4BC0-BA79-2824301134CF}" type="pres">
      <dgm:prSet presAssocID="{92D5008E-F4CB-4108-A99E-DE690BE93239}" presName="space" presStyleCnt="0"/>
      <dgm:spPr/>
    </dgm:pt>
    <dgm:pt modelId="{3F806B9F-D1F8-4037-8FA4-F98C16F8876B}" type="pres">
      <dgm:prSet presAssocID="{C1F97B85-7DDB-4EF2-B2E6-E1C9964AC976}" presName="composite" presStyleCnt="0"/>
      <dgm:spPr/>
    </dgm:pt>
    <dgm:pt modelId="{C033A6D2-15E7-42C2-B799-135EFE1130F7}" type="pres">
      <dgm:prSet presAssocID="{C1F97B85-7DDB-4EF2-B2E6-E1C9964AC976}" presName="parTx" presStyleLbl="alignNode1" presStyleIdx="1" presStyleCnt="6">
        <dgm:presLayoutVars>
          <dgm:chMax val="0"/>
          <dgm:chPref val="0"/>
        </dgm:presLayoutVars>
      </dgm:prSet>
      <dgm:spPr/>
    </dgm:pt>
    <dgm:pt modelId="{00810E49-0018-45D0-86BA-06BDB45B19AB}" type="pres">
      <dgm:prSet presAssocID="{C1F97B85-7DDB-4EF2-B2E6-E1C9964AC976}" presName="desTx" presStyleLbl="alignAccFollowNode1" presStyleIdx="1" presStyleCnt="6">
        <dgm:presLayoutVars/>
      </dgm:prSet>
      <dgm:spPr/>
    </dgm:pt>
    <dgm:pt modelId="{511AA054-6BEB-4EBA-B900-4807382AA39D}" type="pres">
      <dgm:prSet presAssocID="{712674B6-DA0B-446F-8317-750CA70072C2}" presName="space" presStyleCnt="0"/>
      <dgm:spPr/>
    </dgm:pt>
    <dgm:pt modelId="{7C254CDF-C8F3-4CDF-BF12-64BEA0F87833}" type="pres">
      <dgm:prSet presAssocID="{5223D95C-E354-4257-84EA-BABD3378089A}" presName="composite" presStyleCnt="0"/>
      <dgm:spPr/>
    </dgm:pt>
    <dgm:pt modelId="{CFEC3F60-B4E6-4830-A499-E3D740F61212}" type="pres">
      <dgm:prSet presAssocID="{5223D95C-E354-4257-84EA-BABD3378089A}" presName="parTx" presStyleLbl="alignNode1" presStyleIdx="2" presStyleCnt="6">
        <dgm:presLayoutVars>
          <dgm:chMax val="0"/>
          <dgm:chPref val="0"/>
        </dgm:presLayoutVars>
      </dgm:prSet>
      <dgm:spPr/>
    </dgm:pt>
    <dgm:pt modelId="{0690105C-481B-4418-A29F-721C0561EC9C}" type="pres">
      <dgm:prSet presAssocID="{5223D95C-E354-4257-84EA-BABD3378089A}" presName="desTx" presStyleLbl="alignAccFollowNode1" presStyleIdx="2" presStyleCnt="6">
        <dgm:presLayoutVars/>
      </dgm:prSet>
      <dgm:spPr/>
    </dgm:pt>
    <dgm:pt modelId="{7C554A89-2643-441C-B7A5-44F6077F8A0D}" type="pres">
      <dgm:prSet presAssocID="{723FA0DF-62E4-4B8E-BA99-0F10B2411F68}" presName="space" presStyleCnt="0"/>
      <dgm:spPr/>
    </dgm:pt>
    <dgm:pt modelId="{708A55DB-C8BA-498D-8552-B3DFB2E0040A}" type="pres">
      <dgm:prSet presAssocID="{33AF66C4-E499-464C-9F6E-A890941A5A2E}" presName="composite" presStyleCnt="0"/>
      <dgm:spPr/>
    </dgm:pt>
    <dgm:pt modelId="{7B02B470-538A-4B00-A619-830E74D4B9E4}" type="pres">
      <dgm:prSet presAssocID="{33AF66C4-E499-464C-9F6E-A890941A5A2E}" presName="parTx" presStyleLbl="alignNode1" presStyleIdx="3" presStyleCnt="6">
        <dgm:presLayoutVars>
          <dgm:chMax val="0"/>
          <dgm:chPref val="0"/>
        </dgm:presLayoutVars>
      </dgm:prSet>
      <dgm:spPr/>
    </dgm:pt>
    <dgm:pt modelId="{C4307E19-5407-4BF9-9F56-5D9596126A25}" type="pres">
      <dgm:prSet presAssocID="{33AF66C4-E499-464C-9F6E-A890941A5A2E}" presName="desTx" presStyleLbl="alignAccFollowNode1" presStyleIdx="3" presStyleCnt="6">
        <dgm:presLayoutVars/>
      </dgm:prSet>
      <dgm:spPr/>
    </dgm:pt>
    <dgm:pt modelId="{E8516DB8-99C9-4B90-8707-55222839569E}" type="pres">
      <dgm:prSet presAssocID="{E4A1D689-4094-43EA-8277-4457BD1F19CA}" presName="space" presStyleCnt="0"/>
      <dgm:spPr/>
    </dgm:pt>
    <dgm:pt modelId="{011AE021-66E8-4E7F-84EE-53DB1F73FF1A}" type="pres">
      <dgm:prSet presAssocID="{FC38FC7A-F4E9-4B22-B7AA-9DFD5C40FC2A}" presName="composite" presStyleCnt="0"/>
      <dgm:spPr/>
    </dgm:pt>
    <dgm:pt modelId="{9388645E-9755-4930-97D9-9D06DD104626}" type="pres">
      <dgm:prSet presAssocID="{FC38FC7A-F4E9-4B22-B7AA-9DFD5C40FC2A}" presName="parTx" presStyleLbl="alignNode1" presStyleIdx="4" presStyleCnt="6">
        <dgm:presLayoutVars>
          <dgm:chMax val="0"/>
          <dgm:chPref val="0"/>
        </dgm:presLayoutVars>
      </dgm:prSet>
      <dgm:spPr/>
    </dgm:pt>
    <dgm:pt modelId="{0BFAE0AC-F4B8-439C-8203-BB289F23AB79}" type="pres">
      <dgm:prSet presAssocID="{FC38FC7A-F4E9-4B22-B7AA-9DFD5C40FC2A}" presName="desTx" presStyleLbl="alignAccFollowNode1" presStyleIdx="4" presStyleCnt="6">
        <dgm:presLayoutVars/>
      </dgm:prSet>
      <dgm:spPr/>
    </dgm:pt>
    <dgm:pt modelId="{791830EE-DD80-4036-8ADA-F31CD0799B27}" type="pres">
      <dgm:prSet presAssocID="{88E49EEB-A3B4-491E-A880-CA28EF828617}" presName="space" presStyleCnt="0"/>
      <dgm:spPr/>
    </dgm:pt>
    <dgm:pt modelId="{002BDC3B-24BB-48E6-820A-03E0B21D3135}" type="pres">
      <dgm:prSet presAssocID="{A23462DD-6E85-44C3-96CE-4C4E9AC2A5EE}" presName="composite" presStyleCnt="0"/>
      <dgm:spPr/>
    </dgm:pt>
    <dgm:pt modelId="{D3F979F2-8E8E-431E-9CA7-708537437F85}" type="pres">
      <dgm:prSet presAssocID="{A23462DD-6E85-44C3-96CE-4C4E9AC2A5EE}" presName="parTx" presStyleLbl="alignNode1" presStyleIdx="5" presStyleCnt="6">
        <dgm:presLayoutVars>
          <dgm:chMax val="0"/>
          <dgm:chPref val="0"/>
        </dgm:presLayoutVars>
      </dgm:prSet>
      <dgm:spPr/>
    </dgm:pt>
    <dgm:pt modelId="{6759D570-C4AD-4D1F-BA58-65A5F5B7F04C}" type="pres">
      <dgm:prSet presAssocID="{A23462DD-6E85-44C3-96CE-4C4E9AC2A5EE}" presName="desTx" presStyleLbl="alignAccFollowNode1" presStyleIdx="5" presStyleCnt="6">
        <dgm:presLayoutVars/>
      </dgm:prSet>
      <dgm:spPr/>
    </dgm:pt>
  </dgm:ptLst>
  <dgm:cxnLst>
    <dgm:cxn modelId="{A9A64E09-148E-4AF9-A94F-6A9E1AFBBA55}" srcId="{CD6B09FD-439C-4EA0-BFF2-C569B41E4F35}" destId="{E99D8D3B-E58F-4E5E-B6E6-BADCA1CB5936}" srcOrd="0" destOrd="0" parTransId="{5070A85D-B1E0-4939-91D5-DAA18F9F857A}" sibTransId="{92D5008E-F4CB-4108-A99E-DE690BE93239}"/>
    <dgm:cxn modelId="{2E2CF209-7701-4E31-866A-60380E34B684}" type="presOf" srcId="{5223D95C-E354-4257-84EA-BABD3378089A}" destId="{CFEC3F60-B4E6-4830-A499-E3D740F61212}" srcOrd="0" destOrd="0" presId="urn:microsoft.com/office/officeart/2016/7/layout/ChevronBlockProcess"/>
    <dgm:cxn modelId="{BB9EA520-57F5-4DA3-A052-A72D6D9DEBB0}" type="presOf" srcId="{983D061F-1579-4073-A65E-99506E9E9931}" destId="{6759D570-C4AD-4D1F-BA58-65A5F5B7F04C}" srcOrd="0" destOrd="0" presId="urn:microsoft.com/office/officeart/2016/7/layout/ChevronBlockProcess"/>
    <dgm:cxn modelId="{8DE6E326-7FBF-4C91-ADA9-17A2B402D5DF}" type="presOf" srcId="{FC38FC7A-F4E9-4B22-B7AA-9DFD5C40FC2A}" destId="{9388645E-9755-4930-97D9-9D06DD104626}" srcOrd="0" destOrd="0" presId="urn:microsoft.com/office/officeart/2016/7/layout/ChevronBlockProcess"/>
    <dgm:cxn modelId="{FEEBA73D-CAE2-4053-85E6-0700A7281356}" type="presOf" srcId="{70B4A1A2-CEE5-42BA-8F67-F0966A1CE4E1}" destId="{C4307E19-5407-4BF9-9F56-5D9596126A25}" srcOrd="0" destOrd="0" presId="urn:microsoft.com/office/officeart/2016/7/layout/ChevronBlockProcess"/>
    <dgm:cxn modelId="{A5F61363-425F-43C6-99BD-B31BD7298D42}" srcId="{CD6B09FD-439C-4EA0-BFF2-C569B41E4F35}" destId="{5223D95C-E354-4257-84EA-BABD3378089A}" srcOrd="2" destOrd="0" parTransId="{4641C1D8-6B10-44FD-AB8B-9D4C26A5AEDB}" sibTransId="{723FA0DF-62E4-4B8E-BA99-0F10B2411F68}"/>
    <dgm:cxn modelId="{A748074B-17FC-4B00-ACCC-33CD47073DF8}" type="presOf" srcId="{29E57942-EF1C-44EC-870F-BAB7FC671834}" destId="{00810E49-0018-45D0-86BA-06BDB45B19AB}" srcOrd="0" destOrd="0" presId="urn:microsoft.com/office/officeart/2016/7/layout/ChevronBlockProcess"/>
    <dgm:cxn modelId="{204C174E-BCE3-43FD-9266-8D2D5B2C40C2}" srcId="{CD6B09FD-439C-4EA0-BFF2-C569B41E4F35}" destId="{C1F97B85-7DDB-4EF2-B2E6-E1C9964AC976}" srcOrd="1" destOrd="0" parTransId="{27E1D365-0E79-4BF7-A037-4E1F592C36EC}" sibTransId="{712674B6-DA0B-446F-8317-750CA70072C2}"/>
    <dgm:cxn modelId="{1093E251-EDB6-4E2C-95CD-9DEE7331C11B}" type="presOf" srcId="{FE4B5BF0-6024-4EE0-9C0E-F68F4D3A8EF7}" destId="{8A66EC96-4B7F-4C4F-8B73-72DF276EBDE7}" srcOrd="0" destOrd="0" presId="urn:microsoft.com/office/officeart/2016/7/layout/ChevronBlockProcess"/>
    <dgm:cxn modelId="{96ECB153-00F8-4D3F-A552-DD05FB168EDC}" type="presOf" srcId="{A23462DD-6E85-44C3-96CE-4C4E9AC2A5EE}" destId="{D3F979F2-8E8E-431E-9CA7-708537437F85}" srcOrd="0" destOrd="0" presId="urn:microsoft.com/office/officeart/2016/7/layout/ChevronBlockProcess"/>
    <dgm:cxn modelId="{D1384474-0C2E-44E3-9E6D-0CDD840B5F0B}" type="presOf" srcId="{F123D5A6-851D-4293-BFF4-D89E7137956A}" destId="{0690105C-481B-4418-A29F-721C0561EC9C}" srcOrd="0" destOrd="0" presId="urn:microsoft.com/office/officeart/2016/7/layout/ChevronBlockProcess"/>
    <dgm:cxn modelId="{DC2BB678-3020-4519-9452-3E8C3E15EB18}" srcId="{CD6B09FD-439C-4EA0-BFF2-C569B41E4F35}" destId="{33AF66C4-E499-464C-9F6E-A890941A5A2E}" srcOrd="3" destOrd="0" parTransId="{3097FCC7-7969-4AD8-B368-BEFA1F963A9F}" sibTransId="{E4A1D689-4094-43EA-8277-4457BD1F19CA}"/>
    <dgm:cxn modelId="{B2A49080-16E1-42B4-B83D-53983398C7B3}" srcId="{CD6B09FD-439C-4EA0-BFF2-C569B41E4F35}" destId="{A23462DD-6E85-44C3-96CE-4C4E9AC2A5EE}" srcOrd="5" destOrd="0" parTransId="{459A39E3-58A0-47C1-AED3-C7112D9D2F14}" sibTransId="{00AB4A2E-D339-4037-9E22-2F0E9940A9CE}"/>
    <dgm:cxn modelId="{424F8E82-10E3-4B56-A5E8-DA3BCCA254D5}" srcId="{C1F97B85-7DDB-4EF2-B2E6-E1C9964AC976}" destId="{29E57942-EF1C-44EC-870F-BAB7FC671834}" srcOrd="0" destOrd="0" parTransId="{F6AF4D24-86E4-4956-9EAE-4351F58638C1}" sibTransId="{C7CF8E66-0CDC-4DE1-B3DC-DE5132809473}"/>
    <dgm:cxn modelId="{39508186-EF5D-48F9-A1ED-7DF4FC4BAE0D}" srcId="{E99D8D3B-E58F-4E5E-B6E6-BADCA1CB5936}" destId="{FE4B5BF0-6024-4EE0-9C0E-F68F4D3A8EF7}" srcOrd="0" destOrd="0" parTransId="{332EBFAF-8DA5-4C62-B0A9-28057F0C7586}" sibTransId="{257178F0-FC59-486B-89C6-F338A2A68CC0}"/>
    <dgm:cxn modelId="{71BE3E88-EB37-42D0-9123-DA72FBDB9727}" type="presOf" srcId="{C1F97B85-7DDB-4EF2-B2E6-E1C9964AC976}" destId="{C033A6D2-15E7-42C2-B799-135EFE1130F7}" srcOrd="0" destOrd="0" presId="urn:microsoft.com/office/officeart/2016/7/layout/ChevronBlockProcess"/>
    <dgm:cxn modelId="{1757B297-66FB-43C2-A1D3-36B58E63103E}" type="presOf" srcId="{7670D973-CD54-4AAE-98E3-F4007556157C}" destId="{0BFAE0AC-F4B8-439C-8203-BB289F23AB79}" srcOrd="0" destOrd="0" presId="urn:microsoft.com/office/officeart/2016/7/layout/ChevronBlockProcess"/>
    <dgm:cxn modelId="{0F545EA2-76BE-4E93-B1CA-C2A4D0336CEB}" srcId="{5223D95C-E354-4257-84EA-BABD3378089A}" destId="{F123D5A6-851D-4293-BFF4-D89E7137956A}" srcOrd="0" destOrd="0" parTransId="{17AE5511-83EF-4B52-81FF-D7094EB080E5}" sibTransId="{D713150E-70EF-4948-BF99-76065110D4D3}"/>
    <dgm:cxn modelId="{D34AB6A2-AEFD-48F8-B04F-B5314E05175F}" type="presOf" srcId="{33AF66C4-E499-464C-9F6E-A890941A5A2E}" destId="{7B02B470-538A-4B00-A619-830E74D4B9E4}" srcOrd="0" destOrd="0" presId="urn:microsoft.com/office/officeart/2016/7/layout/ChevronBlockProcess"/>
    <dgm:cxn modelId="{C236B5B5-99F5-459F-A398-0259F09D311F}" srcId="{A23462DD-6E85-44C3-96CE-4C4E9AC2A5EE}" destId="{983D061F-1579-4073-A65E-99506E9E9931}" srcOrd="0" destOrd="0" parTransId="{E2006909-4599-4AB8-98A6-1911F290007F}" sibTransId="{86062241-F5CB-48CD-AFF1-BAD004FD9DDE}"/>
    <dgm:cxn modelId="{BF41E0B7-8161-4690-A5AD-A52FFDF918A6}" srcId="{33AF66C4-E499-464C-9F6E-A890941A5A2E}" destId="{70B4A1A2-CEE5-42BA-8F67-F0966A1CE4E1}" srcOrd="0" destOrd="0" parTransId="{2B4A0099-A0F1-4F13-BC1C-42C53D77E494}" sibTransId="{E4F49873-09F4-4125-9765-DC457461BEA5}"/>
    <dgm:cxn modelId="{272467BF-44DF-4EDC-A08C-6715CCCB36E9}" type="presOf" srcId="{E99D8D3B-E58F-4E5E-B6E6-BADCA1CB5936}" destId="{B78289BE-C302-48ED-AAC3-1548411FB947}" srcOrd="0" destOrd="0" presId="urn:microsoft.com/office/officeart/2016/7/layout/ChevronBlockProcess"/>
    <dgm:cxn modelId="{73C4A6CA-C2F6-4D1D-85B9-A48EC8F24F99}" srcId="{CD6B09FD-439C-4EA0-BFF2-C569B41E4F35}" destId="{FC38FC7A-F4E9-4B22-B7AA-9DFD5C40FC2A}" srcOrd="4" destOrd="0" parTransId="{D2866D35-9A49-47EC-8228-DBA55BC6E1AC}" sibTransId="{88E49EEB-A3B4-491E-A880-CA28EF828617}"/>
    <dgm:cxn modelId="{68CAC3E5-0F70-41DC-A64B-2BFE543BC259}" srcId="{FC38FC7A-F4E9-4B22-B7AA-9DFD5C40FC2A}" destId="{7670D973-CD54-4AAE-98E3-F4007556157C}" srcOrd="0" destOrd="0" parTransId="{00A15FAF-CEAC-49E6-8806-0321616418BE}" sibTransId="{7C05C11A-09FE-405D-B876-3EE5D6E06E05}"/>
    <dgm:cxn modelId="{B47F41F5-C079-420E-AC3E-95083DCD87EC}" type="presOf" srcId="{CD6B09FD-439C-4EA0-BFF2-C569B41E4F35}" destId="{D745FF0A-30B7-4EA3-A8F4-E6D2738FC2BB}" srcOrd="0" destOrd="0" presId="urn:microsoft.com/office/officeart/2016/7/layout/ChevronBlockProcess"/>
    <dgm:cxn modelId="{0A5996B2-C9A3-4A24-84F0-D9DFE9855D85}" type="presParOf" srcId="{D745FF0A-30B7-4EA3-A8F4-E6D2738FC2BB}" destId="{A0FF602E-DAF7-4D8A-8242-32A6FC59077E}" srcOrd="0" destOrd="0" presId="urn:microsoft.com/office/officeart/2016/7/layout/ChevronBlockProcess"/>
    <dgm:cxn modelId="{E23149D2-56AB-4463-BF1F-244AFC713E43}" type="presParOf" srcId="{A0FF602E-DAF7-4D8A-8242-32A6FC59077E}" destId="{B78289BE-C302-48ED-AAC3-1548411FB947}" srcOrd="0" destOrd="0" presId="urn:microsoft.com/office/officeart/2016/7/layout/ChevronBlockProcess"/>
    <dgm:cxn modelId="{CC8ED113-3EA5-407D-8236-C1BC4697813B}" type="presParOf" srcId="{A0FF602E-DAF7-4D8A-8242-32A6FC59077E}" destId="{8A66EC96-4B7F-4C4F-8B73-72DF276EBDE7}" srcOrd="1" destOrd="0" presId="urn:microsoft.com/office/officeart/2016/7/layout/ChevronBlockProcess"/>
    <dgm:cxn modelId="{81176E6B-7F20-4378-8CC5-1E51A14B9696}" type="presParOf" srcId="{D745FF0A-30B7-4EA3-A8F4-E6D2738FC2BB}" destId="{64E882A0-C22A-4BC0-BA79-2824301134CF}" srcOrd="1" destOrd="0" presId="urn:microsoft.com/office/officeart/2016/7/layout/ChevronBlockProcess"/>
    <dgm:cxn modelId="{08A0C252-52DB-40A9-9217-DFEEC51A0295}" type="presParOf" srcId="{D745FF0A-30B7-4EA3-A8F4-E6D2738FC2BB}" destId="{3F806B9F-D1F8-4037-8FA4-F98C16F8876B}" srcOrd="2" destOrd="0" presId="urn:microsoft.com/office/officeart/2016/7/layout/ChevronBlockProcess"/>
    <dgm:cxn modelId="{3357DD2F-1A97-40BF-8168-376FA44F2B1D}" type="presParOf" srcId="{3F806B9F-D1F8-4037-8FA4-F98C16F8876B}" destId="{C033A6D2-15E7-42C2-B799-135EFE1130F7}" srcOrd="0" destOrd="0" presId="urn:microsoft.com/office/officeart/2016/7/layout/ChevronBlockProcess"/>
    <dgm:cxn modelId="{DB9F1E1F-15D4-48CD-B058-6AE3ED7AAC68}" type="presParOf" srcId="{3F806B9F-D1F8-4037-8FA4-F98C16F8876B}" destId="{00810E49-0018-45D0-86BA-06BDB45B19AB}" srcOrd="1" destOrd="0" presId="urn:microsoft.com/office/officeart/2016/7/layout/ChevronBlockProcess"/>
    <dgm:cxn modelId="{17CAB44B-50B2-4DDD-A830-FFD7ABE3B06D}" type="presParOf" srcId="{D745FF0A-30B7-4EA3-A8F4-E6D2738FC2BB}" destId="{511AA054-6BEB-4EBA-B900-4807382AA39D}" srcOrd="3" destOrd="0" presId="urn:microsoft.com/office/officeart/2016/7/layout/ChevronBlockProcess"/>
    <dgm:cxn modelId="{93D936DE-E89E-425C-853C-8A594CD716E9}" type="presParOf" srcId="{D745FF0A-30B7-4EA3-A8F4-E6D2738FC2BB}" destId="{7C254CDF-C8F3-4CDF-BF12-64BEA0F87833}" srcOrd="4" destOrd="0" presId="urn:microsoft.com/office/officeart/2016/7/layout/ChevronBlockProcess"/>
    <dgm:cxn modelId="{993B8876-A5CC-4A61-933F-903346C84432}" type="presParOf" srcId="{7C254CDF-C8F3-4CDF-BF12-64BEA0F87833}" destId="{CFEC3F60-B4E6-4830-A499-E3D740F61212}" srcOrd="0" destOrd="0" presId="urn:microsoft.com/office/officeart/2016/7/layout/ChevronBlockProcess"/>
    <dgm:cxn modelId="{D57D86D9-A14C-4922-8352-5A0EBB820686}" type="presParOf" srcId="{7C254CDF-C8F3-4CDF-BF12-64BEA0F87833}" destId="{0690105C-481B-4418-A29F-721C0561EC9C}" srcOrd="1" destOrd="0" presId="urn:microsoft.com/office/officeart/2016/7/layout/ChevronBlockProcess"/>
    <dgm:cxn modelId="{5D0A84A6-FB60-4733-B4E2-ED84DB8A6258}" type="presParOf" srcId="{D745FF0A-30B7-4EA3-A8F4-E6D2738FC2BB}" destId="{7C554A89-2643-441C-B7A5-44F6077F8A0D}" srcOrd="5" destOrd="0" presId="urn:microsoft.com/office/officeart/2016/7/layout/ChevronBlockProcess"/>
    <dgm:cxn modelId="{17260056-5CB2-410F-AC0F-ECDD4ADD1CC8}" type="presParOf" srcId="{D745FF0A-30B7-4EA3-A8F4-E6D2738FC2BB}" destId="{708A55DB-C8BA-498D-8552-B3DFB2E0040A}" srcOrd="6" destOrd="0" presId="urn:microsoft.com/office/officeart/2016/7/layout/ChevronBlockProcess"/>
    <dgm:cxn modelId="{0D89B880-9E1A-451C-9017-70C68805587B}" type="presParOf" srcId="{708A55DB-C8BA-498D-8552-B3DFB2E0040A}" destId="{7B02B470-538A-4B00-A619-830E74D4B9E4}" srcOrd="0" destOrd="0" presId="urn:microsoft.com/office/officeart/2016/7/layout/ChevronBlockProcess"/>
    <dgm:cxn modelId="{C78F44C0-8B80-4DCE-AD68-A57C9174EB18}" type="presParOf" srcId="{708A55DB-C8BA-498D-8552-B3DFB2E0040A}" destId="{C4307E19-5407-4BF9-9F56-5D9596126A25}" srcOrd="1" destOrd="0" presId="urn:microsoft.com/office/officeart/2016/7/layout/ChevronBlockProcess"/>
    <dgm:cxn modelId="{1F5A256F-1C32-4472-B81E-C6CB851534AC}" type="presParOf" srcId="{D745FF0A-30B7-4EA3-A8F4-E6D2738FC2BB}" destId="{E8516DB8-99C9-4B90-8707-55222839569E}" srcOrd="7" destOrd="0" presId="urn:microsoft.com/office/officeart/2016/7/layout/ChevronBlockProcess"/>
    <dgm:cxn modelId="{C61E32EB-ACC9-472A-9F54-80CC6EEDA08C}" type="presParOf" srcId="{D745FF0A-30B7-4EA3-A8F4-E6D2738FC2BB}" destId="{011AE021-66E8-4E7F-84EE-53DB1F73FF1A}" srcOrd="8" destOrd="0" presId="urn:microsoft.com/office/officeart/2016/7/layout/ChevronBlockProcess"/>
    <dgm:cxn modelId="{849C734C-1FC2-471B-8D34-66FBF1CE5038}" type="presParOf" srcId="{011AE021-66E8-4E7F-84EE-53DB1F73FF1A}" destId="{9388645E-9755-4930-97D9-9D06DD104626}" srcOrd="0" destOrd="0" presId="urn:microsoft.com/office/officeart/2016/7/layout/ChevronBlockProcess"/>
    <dgm:cxn modelId="{05FEC852-93C6-4058-AA61-89ECDCE5EB06}" type="presParOf" srcId="{011AE021-66E8-4E7F-84EE-53DB1F73FF1A}" destId="{0BFAE0AC-F4B8-439C-8203-BB289F23AB79}" srcOrd="1" destOrd="0" presId="urn:microsoft.com/office/officeart/2016/7/layout/ChevronBlockProcess"/>
    <dgm:cxn modelId="{5ADED8C1-8A99-4C35-B349-1A49748F35DC}" type="presParOf" srcId="{D745FF0A-30B7-4EA3-A8F4-E6D2738FC2BB}" destId="{791830EE-DD80-4036-8ADA-F31CD0799B27}" srcOrd="9" destOrd="0" presId="urn:microsoft.com/office/officeart/2016/7/layout/ChevronBlockProcess"/>
    <dgm:cxn modelId="{817D44EA-80F0-46B6-9A0A-F4B7A2714971}" type="presParOf" srcId="{D745FF0A-30B7-4EA3-A8F4-E6D2738FC2BB}" destId="{002BDC3B-24BB-48E6-820A-03E0B21D3135}" srcOrd="10" destOrd="0" presId="urn:microsoft.com/office/officeart/2016/7/layout/ChevronBlockProcess"/>
    <dgm:cxn modelId="{AA3F4485-371B-423A-90CC-75A658B526A2}" type="presParOf" srcId="{002BDC3B-24BB-48E6-820A-03E0B21D3135}" destId="{D3F979F2-8E8E-431E-9CA7-708537437F85}" srcOrd="0" destOrd="0" presId="urn:microsoft.com/office/officeart/2016/7/layout/ChevronBlockProcess"/>
    <dgm:cxn modelId="{CCFD250C-150D-47C4-A26E-A5B5261C1E13}" type="presParOf" srcId="{002BDC3B-24BB-48E6-820A-03E0B21D3135}" destId="{6759D570-C4AD-4D1F-BA58-65A5F5B7F04C}"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4154A9-C630-4C3E-BC9D-0CE43025666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29AA180-73EB-4083-9AEC-C02F78CCD8BB}">
      <dgm:prSet/>
      <dgm:spPr/>
      <dgm:t>
        <a:bodyPr/>
        <a:lstStyle/>
        <a:p>
          <a:r>
            <a:rPr lang="en-GB"/>
            <a:t>Textbooks</a:t>
          </a:r>
          <a:endParaRPr lang="en-US"/>
        </a:p>
      </dgm:t>
    </dgm:pt>
    <dgm:pt modelId="{404FF6D6-99CD-4EF5-84B8-BEE1266DF218}" type="parTrans" cxnId="{ABB7ABD5-BD34-4CF4-AA4D-EFD97B1401EC}">
      <dgm:prSet/>
      <dgm:spPr/>
      <dgm:t>
        <a:bodyPr/>
        <a:lstStyle/>
        <a:p>
          <a:endParaRPr lang="en-US"/>
        </a:p>
      </dgm:t>
    </dgm:pt>
    <dgm:pt modelId="{0E7A933D-50F8-48A3-BAAC-A539EF0E2B40}" type="sibTrans" cxnId="{ABB7ABD5-BD34-4CF4-AA4D-EFD97B1401EC}">
      <dgm:prSet/>
      <dgm:spPr/>
      <dgm:t>
        <a:bodyPr/>
        <a:lstStyle/>
        <a:p>
          <a:endParaRPr lang="en-US"/>
        </a:p>
      </dgm:t>
    </dgm:pt>
    <dgm:pt modelId="{E2AFE5CD-A883-40EB-BEFD-B20CC0D0E4DD}">
      <dgm:prSet/>
      <dgm:spPr/>
      <dgm:t>
        <a:bodyPr/>
        <a:lstStyle/>
        <a:p>
          <a:r>
            <a:rPr lang="en-GB"/>
            <a:t>Specialist books</a:t>
          </a:r>
          <a:endParaRPr lang="en-US"/>
        </a:p>
      </dgm:t>
    </dgm:pt>
    <dgm:pt modelId="{A16D4DEF-E0AE-4285-8C90-16376B804751}" type="parTrans" cxnId="{0D19071A-9997-457E-AA41-D4AA5ABDE591}">
      <dgm:prSet/>
      <dgm:spPr/>
      <dgm:t>
        <a:bodyPr/>
        <a:lstStyle/>
        <a:p>
          <a:endParaRPr lang="en-US"/>
        </a:p>
      </dgm:t>
    </dgm:pt>
    <dgm:pt modelId="{D58207DD-56D7-4AB0-B6E7-BD5C3343D8E6}" type="sibTrans" cxnId="{0D19071A-9997-457E-AA41-D4AA5ABDE591}">
      <dgm:prSet/>
      <dgm:spPr/>
      <dgm:t>
        <a:bodyPr/>
        <a:lstStyle/>
        <a:p>
          <a:endParaRPr lang="en-US"/>
        </a:p>
      </dgm:t>
    </dgm:pt>
    <dgm:pt modelId="{E1D254F0-66FD-4C80-872C-9E1B54912D42}">
      <dgm:prSet/>
      <dgm:spPr/>
      <dgm:t>
        <a:bodyPr/>
        <a:lstStyle/>
        <a:p>
          <a:r>
            <a:rPr lang="en-GB"/>
            <a:t>Journals</a:t>
          </a:r>
          <a:endParaRPr lang="en-US"/>
        </a:p>
      </dgm:t>
    </dgm:pt>
    <dgm:pt modelId="{C5B00BFB-6566-40A7-9E9D-59FAD6517790}" type="parTrans" cxnId="{735802DC-76DD-4DEC-8424-C2E2238C13F1}">
      <dgm:prSet/>
      <dgm:spPr/>
      <dgm:t>
        <a:bodyPr/>
        <a:lstStyle/>
        <a:p>
          <a:endParaRPr lang="en-US"/>
        </a:p>
      </dgm:t>
    </dgm:pt>
    <dgm:pt modelId="{B1270B2C-BE8D-4C94-B3CD-95FF2E46F8FF}" type="sibTrans" cxnId="{735802DC-76DD-4DEC-8424-C2E2238C13F1}">
      <dgm:prSet/>
      <dgm:spPr/>
      <dgm:t>
        <a:bodyPr/>
        <a:lstStyle/>
        <a:p>
          <a:endParaRPr lang="en-US"/>
        </a:p>
      </dgm:t>
    </dgm:pt>
    <dgm:pt modelId="{28F70E31-505C-414A-96EB-1BB0A216822B}">
      <dgm:prSet/>
      <dgm:spPr/>
      <dgm:t>
        <a:bodyPr/>
        <a:lstStyle/>
        <a:p>
          <a:r>
            <a:rPr lang="en-GB"/>
            <a:t>Sector magazines</a:t>
          </a:r>
          <a:endParaRPr lang="en-US"/>
        </a:p>
      </dgm:t>
    </dgm:pt>
    <dgm:pt modelId="{08183A36-2E7A-4D3C-8ECF-7843C50FD880}" type="parTrans" cxnId="{F0771C21-9794-42F9-B60B-6B3836694EA9}">
      <dgm:prSet/>
      <dgm:spPr/>
      <dgm:t>
        <a:bodyPr/>
        <a:lstStyle/>
        <a:p>
          <a:endParaRPr lang="en-US"/>
        </a:p>
      </dgm:t>
    </dgm:pt>
    <dgm:pt modelId="{1D1EB402-132C-494D-AD4C-B0F287D19A28}" type="sibTrans" cxnId="{F0771C21-9794-42F9-B60B-6B3836694EA9}">
      <dgm:prSet/>
      <dgm:spPr/>
      <dgm:t>
        <a:bodyPr/>
        <a:lstStyle/>
        <a:p>
          <a:endParaRPr lang="en-US"/>
        </a:p>
      </dgm:t>
    </dgm:pt>
    <dgm:pt modelId="{03665368-D2F6-40CB-9E11-013AA283109C}">
      <dgm:prSet/>
      <dgm:spPr/>
      <dgm:t>
        <a:bodyPr/>
        <a:lstStyle/>
        <a:p>
          <a:r>
            <a:rPr lang="en-GB"/>
            <a:t>Commissioned reports</a:t>
          </a:r>
          <a:endParaRPr lang="en-US"/>
        </a:p>
      </dgm:t>
    </dgm:pt>
    <dgm:pt modelId="{B0159C5A-12E8-46C6-A1AE-FD00388B5F38}" type="parTrans" cxnId="{ACB5D24C-EE4E-4A6F-8D4C-DBF7593BAC60}">
      <dgm:prSet/>
      <dgm:spPr/>
      <dgm:t>
        <a:bodyPr/>
        <a:lstStyle/>
        <a:p>
          <a:endParaRPr lang="en-US"/>
        </a:p>
      </dgm:t>
    </dgm:pt>
    <dgm:pt modelId="{E13F2F2C-103F-40D2-82C5-A0017873F4EB}" type="sibTrans" cxnId="{ACB5D24C-EE4E-4A6F-8D4C-DBF7593BAC60}">
      <dgm:prSet/>
      <dgm:spPr/>
      <dgm:t>
        <a:bodyPr/>
        <a:lstStyle/>
        <a:p>
          <a:endParaRPr lang="en-US"/>
        </a:p>
      </dgm:t>
    </dgm:pt>
    <dgm:pt modelId="{20BC1059-9D95-466D-A08D-DE81DF43E84A}">
      <dgm:prSet/>
      <dgm:spPr/>
      <dgm:t>
        <a:bodyPr/>
        <a:lstStyle/>
        <a:p>
          <a:r>
            <a:rPr lang="en-GB"/>
            <a:t>Regulator reports</a:t>
          </a:r>
          <a:endParaRPr lang="en-US"/>
        </a:p>
      </dgm:t>
    </dgm:pt>
    <dgm:pt modelId="{647767DB-5A74-405C-831E-90C88D810AD1}" type="parTrans" cxnId="{8DD69CD9-0B15-4E35-A517-257E216A9D6F}">
      <dgm:prSet/>
      <dgm:spPr/>
      <dgm:t>
        <a:bodyPr/>
        <a:lstStyle/>
        <a:p>
          <a:endParaRPr lang="en-US"/>
        </a:p>
      </dgm:t>
    </dgm:pt>
    <dgm:pt modelId="{495DF24B-3B5E-412C-A2DD-DC25BE53EC36}" type="sibTrans" cxnId="{8DD69CD9-0B15-4E35-A517-257E216A9D6F}">
      <dgm:prSet/>
      <dgm:spPr/>
      <dgm:t>
        <a:bodyPr/>
        <a:lstStyle/>
        <a:p>
          <a:endParaRPr lang="en-US"/>
        </a:p>
      </dgm:t>
    </dgm:pt>
    <dgm:pt modelId="{47507831-F3AB-4874-AD16-68A1973F1CD3}">
      <dgm:prSet/>
      <dgm:spPr/>
      <dgm:t>
        <a:bodyPr/>
        <a:lstStyle/>
        <a:p>
          <a:r>
            <a:rPr lang="en-GB"/>
            <a:t>Government organisation websites</a:t>
          </a:r>
          <a:endParaRPr lang="en-US"/>
        </a:p>
      </dgm:t>
    </dgm:pt>
    <dgm:pt modelId="{FBD9F4F7-5CCC-4457-A0E6-E4CBC7361968}" type="parTrans" cxnId="{6EF0E8A3-016D-47C9-9013-F0F810C8BBAD}">
      <dgm:prSet/>
      <dgm:spPr/>
      <dgm:t>
        <a:bodyPr/>
        <a:lstStyle/>
        <a:p>
          <a:endParaRPr lang="en-US"/>
        </a:p>
      </dgm:t>
    </dgm:pt>
    <dgm:pt modelId="{DE6762D5-7540-41E2-8EF7-D8BA01397B19}" type="sibTrans" cxnId="{6EF0E8A3-016D-47C9-9013-F0F810C8BBAD}">
      <dgm:prSet/>
      <dgm:spPr/>
      <dgm:t>
        <a:bodyPr/>
        <a:lstStyle/>
        <a:p>
          <a:endParaRPr lang="en-US"/>
        </a:p>
      </dgm:t>
    </dgm:pt>
    <dgm:pt modelId="{C17337F5-CCE5-4630-AC35-6EB5703E2724}">
      <dgm:prSet/>
      <dgm:spPr/>
      <dgm:t>
        <a:bodyPr/>
        <a:lstStyle/>
        <a:p>
          <a:r>
            <a:rPr lang="en-GB"/>
            <a:t>Google Scholar</a:t>
          </a:r>
          <a:endParaRPr lang="en-US"/>
        </a:p>
      </dgm:t>
    </dgm:pt>
    <dgm:pt modelId="{755A1297-0A8E-43CB-A2D2-E7DB96DFD815}" type="parTrans" cxnId="{CB5C63E2-8E58-46D3-B2D4-0120BE5FE439}">
      <dgm:prSet/>
      <dgm:spPr/>
      <dgm:t>
        <a:bodyPr/>
        <a:lstStyle/>
        <a:p>
          <a:endParaRPr lang="en-US"/>
        </a:p>
      </dgm:t>
    </dgm:pt>
    <dgm:pt modelId="{59619797-AAA6-4B97-A0DC-4116D317AF82}" type="sibTrans" cxnId="{CB5C63E2-8E58-46D3-B2D4-0120BE5FE439}">
      <dgm:prSet/>
      <dgm:spPr/>
      <dgm:t>
        <a:bodyPr/>
        <a:lstStyle/>
        <a:p>
          <a:endParaRPr lang="en-US"/>
        </a:p>
      </dgm:t>
    </dgm:pt>
    <dgm:pt modelId="{C1734377-10B3-4991-8C4C-62C902D7C1CB}">
      <dgm:prSet/>
      <dgm:spPr/>
      <dgm:t>
        <a:bodyPr/>
        <a:lstStyle/>
        <a:p>
          <a:r>
            <a:rPr lang="en-US" dirty="0"/>
            <a:t>www</a:t>
          </a:r>
        </a:p>
      </dgm:t>
    </dgm:pt>
    <dgm:pt modelId="{C63F07AE-AC0A-42AE-96BE-6680FAB1E55F}" type="parTrans" cxnId="{5EAF3E58-870E-4801-BAD1-7B3558B8D46A}">
      <dgm:prSet/>
      <dgm:spPr/>
      <dgm:t>
        <a:bodyPr/>
        <a:lstStyle/>
        <a:p>
          <a:endParaRPr lang="en-US"/>
        </a:p>
      </dgm:t>
    </dgm:pt>
    <dgm:pt modelId="{13050673-CCE6-4918-AC65-499FBB33C4EE}" type="sibTrans" cxnId="{5EAF3E58-870E-4801-BAD1-7B3558B8D46A}">
      <dgm:prSet/>
      <dgm:spPr/>
      <dgm:t>
        <a:bodyPr/>
        <a:lstStyle/>
        <a:p>
          <a:endParaRPr lang="en-US"/>
        </a:p>
      </dgm:t>
    </dgm:pt>
    <dgm:pt modelId="{ED1E3A70-BA15-4FE0-AEB2-2774CAB02B0F}">
      <dgm:prSet/>
      <dgm:spPr/>
      <dgm:t>
        <a:bodyPr/>
        <a:lstStyle/>
        <a:p>
          <a:r>
            <a:rPr lang="en-GB"/>
            <a:t>NHS</a:t>
          </a:r>
          <a:endParaRPr lang="en-US"/>
        </a:p>
      </dgm:t>
    </dgm:pt>
    <dgm:pt modelId="{3D42A55F-3D47-4A14-A553-232F6CFF892A}" type="parTrans" cxnId="{DCA218DF-CC2B-417A-AFDA-71A7C2BF270D}">
      <dgm:prSet/>
      <dgm:spPr/>
      <dgm:t>
        <a:bodyPr/>
        <a:lstStyle/>
        <a:p>
          <a:endParaRPr lang="en-US"/>
        </a:p>
      </dgm:t>
    </dgm:pt>
    <dgm:pt modelId="{99BA48EB-D4BB-4986-BD26-A174780AA90A}" type="sibTrans" cxnId="{DCA218DF-CC2B-417A-AFDA-71A7C2BF270D}">
      <dgm:prSet/>
      <dgm:spPr/>
      <dgm:t>
        <a:bodyPr/>
        <a:lstStyle/>
        <a:p>
          <a:endParaRPr lang="en-US"/>
        </a:p>
      </dgm:t>
    </dgm:pt>
    <dgm:pt modelId="{87A05182-4A89-4EF8-A062-77EED7D6048F}">
      <dgm:prSet/>
      <dgm:spPr/>
      <dgm:t>
        <a:bodyPr/>
        <a:lstStyle/>
        <a:p>
          <a:r>
            <a:rPr lang="en-GB"/>
            <a:t>Charities</a:t>
          </a:r>
          <a:endParaRPr lang="en-US"/>
        </a:p>
      </dgm:t>
    </dgm:pt>
    <dgm:pt modelId="{6E19AE2E-76D3-4B25-9067-9C7B9199F42F}" type="parTrans" cxnId="{908051AD-B744-46F2-8D0E-DDB95139869E}">
      <dgm:prSet/>
      <dgm:spPr/>
      <dgm:t>
        <a:bodyPr/>
        <a:lstStyle/>
        <a:p>
          <a:endParaRPr lang="en-US"/>
        </a:p>
      </dgm:t>
    </dgm:pt>
    <dgm:pt modelId="{E1083B69-BCD4-4011-96F3-FD7FFDC72087}" type="sibTrans" cxnId="{908051AD-B744-46F2-8D0E-DDB95139869E}">
      <dgm:prSet/>
      <dgm:spPr/>
      <dgm:t>
        <a:bodyPr/>
        <a:lstStyle/>
        <a:p>
          <a:endParaRPr lang="en-US"/>
        </a:p>
      </dgm:t>
    </dgm:pt>
    <dgm:pt modelId="{29883E10-F0F7-4801-B4B8-2694B9C4B460}">
      <dgm:prSet/>
      <dgm:spPr/>
      <dgm:t>
        <a:bodyPr/>
        <a:lstStyle/>
        <a:p>
          <a:r>
            <a:rPr lang="en-GB"/>
            <a:t>Leaflets</a:t>
          </a:r>
          <a:endParaRPr lang="en-US"/>
        </a:p>
      </dgm:t>
    </dgm:pt>
    <dgm:pt modelId="{0C17B3A7-F3CC-469F-9E6C-775B56D0E1EF}" type="parTrans" cxnId="{07520105-81B1-4D08-8339-0F1ADEF85D85}">
      <dgm:prSet/>
      <dgm:spPr/>
      <dgm:t>
        <a:bodyPr/>
        <a:lstStyle/>
        <a:p>
          <a:endParaRPr lang="en-US"/>
        </a:p>
      </dgm:t>
    </dgm:pt>
    <dgm:pt modelId="{32375F92-3602-4BCF-A5F8-4887AC3F3F4A}" type="sibTrans" cxnId="{07520105-81B1-4D08-8339-0F1ADEF85D85}">
      <dgm:prSet/>
      <dgm:spPr/>
      <dgm:t>
        <a:bodyPr/>
        <a:lstStyle/>
        <a:p>
          <a:endParaRPr lang="en-US"/>
        </a:p>
      </dgm:t>
    </dgm:pt>
    <dgm:pt modelId="{F2B78E31-BF7F-45DD-889C-EA8BBA7B56C1}">
      <dgm:prSet/>
      <dgm:spPr/>
      <dgm:t>
        <a:bodyPr/>
        <a:lstStyle/>
        <a:p>
          <a:r>
            <a:rPr lang="en-GB"/>
            <a:t>Social media </a:t>
          </a:r>
          <a:endParaRPr lang="en-US"/>
        </a:p>
      </dgm:t>
    </dgm:pt>
    <dgm:pt modelId="{B1D9B986-CF71-4822-AEB4-4CA7B77F9396}" type="parTrans" cxnId="{A1E4F7F8-F2F3-4835-A67D-9B58121EBFE8}">
      <dgm:prSet/>
      <dgm:spPr/>
      <dgm:t>
        <a:bodyPr/>
        <a:lstStyle/>
        <a:p>
          <a:endParaRPr lang="en-US"/>
        </a:p>
      </dgm:t>
    </dgm:pt>
    <dgm:pt modelId="{4B44CF65-F03F-4270-933A-0C04E01EAB15}" type="sibTrans" cxnId="{A1E4F7F8-F2F3-4835-A67D-9B58121EBFE8}">
      <dgm:prSet/>
      <dgm:spPr/>
      <dgm:t>
        <a:bodyPr/>
        <a:lstStyle/>
        <a:p>
          <a:endParaRPr lang="en-US"/>
        </a:p>
      </dgm:t>
    </dgm:pt>
    <dgm:pt modelId="{F3ABAA6A-B01F-4798-BBB7-56CE37328B26}">
      <dgm:prSet/>
      <dgm:spPr/>
      <dgm:t>
        <a:bodyPr/>
        <a:lstStyle/>
        <a:p>
          <a:r>
            <a:rPr lang="en-GB"/>
            <a:t>Pubmed </a:t>
          </a:r>
          <a:endParaRPr lang="en-US"/>
        </a:p>
      </dgm:t>
    </dgm:pt>
    <dgm:pt modelId="{0ABF38E0-5B5B-4664-BC74-53F07CA94DB4}" type="parTrans" cxnId="{B9CD3275-60D4-4ECA-8D63-4FDD65C01873}">
      <dgm:prSet/>
      <dgm:spPr/>
      <dgm:t>
        <a:bodyPr/>
        <a:lstStyle/>
        <a:p>
          <a:endParaRPr lang="en-US"/>
        </a:p>
      </dgm:t>
    </dgm:pt>
    <dgm:pt modelId="{E0F6DEA7-A97A-4764-A220-68401DCD74D6}" type="sibTrans" cxnId="{B9CD3275-60D4-4ECA-8D63-4FDD65C01873}">
      <dgm:prSet/>
      <dgm:spPr/>
      <dgm:t>
        <a:bodyPr/>
        <a:lstStyle/>
        <a:p>
          <a:endParaRPr lang="en-US"/>
        </a:p>
      </dgm:t>
    </dgm:pt>
    <dgm:pt modelId="{F69ECA88-760E-4374-8778-CB33121FD1CB}" type="pres">
      <dgm:prSet presAssocID="{5E4154A9-C630-4C3E-BC9D-0CE43025666B}" presName="diagram" presStyleCnt="0">
        <dgm:presLayoutVars>
          <dgm:dir/>
          <dgm:resizeHandles val="exact"/>
        </dgm:presLayoutVars>
      </dgm:prSet>
      <dgm:spPr/>
    </dgm:pt>
    <dgm:pt modelId="{56E3F669-EDC0-4608-89AF-E16878085D41}" type="pres">
      <dgm:prSet presAssocID="{E29AA180-73EB-4083-9AEC-C02F78CCD8BB}" presName="node" presStyleLbl="node1" presStyleIdx="0" presStyleCnt="14">
        <dgm:presLayoutVars>
          <dgm:bulletEnabled val="1"/>
        </dgm:presLayoutVars>
      </dgm:prSet>
      <dgm:spPr/>
    </dgm:pt>
    <dgm:pt modelId="{F3FCADCE-C1BB-417A-AB98-D16F281DBB4A}" type="pres">
      <dgm:prSet presAssocID="{0E7A933D-50F8-48A3-BAAC-A539EF0E2B40}" presName="sibTrans" presStyleCnt="0"/>
      <dgm:spPr/>
    </dgm:pt>
    <dgm:pt modelId="{6D9A1762-085A-44CA-A127-6905332DD96D}" type="pres">
      <dgm:prSet presAssocID="{E2AFE5CD-A883-40EB-BEFD-B20CC0D0E4DD}" presName="node" presStyleLbl="node1" presStyleIdx="1" presStyleCnt="14">
        <dgm:presLayoutVars>
          <dgm:bulletEnabled val="1"/>
        </dgm:presLayoutVars>
      </dgm:prSet>
      <dgm:spPr/>
    </dgm:pt>
    <dgm:pt modelId="{7F9FA088-9816-43DE-BFAC-196DCB07E587}" type="pres">
      <dgm:prSet presAssocID="{D58207DD-56D7-4AB0-B6E7-BD5C3343D8E6}" presName="sibTrans" presStyleCnt="0"/>
      <dgm:spPr/>
    </dgm:pt>
    <dgm:pt modelId="{CDCD58BD-8765-4638-90B3-7030692DDE07}" type="pres">
      <dgm:prSet presAssocID="{E1D254F0-66FD-4C80-872C-9E1B54912D42}" presName="node" presStyleLbl="node1" presStyleIdx="2" presStyleCnt="14">
        <dgm:presLayoutVars>
          <dgm:bulletEnabled val="1"/>
        </dgm:presLayoutVars>
      </dgm:prSet>
      <dgm:spPr/>
    </dgm:pt>
    <dgm:pt modelId="{6BC2D0AC-8037-4833-AF15-911DE9D4373D}" type="pres">
      <dgm:prSet presAssocID="{B1270B2C-BE8D-4C94-B3CD-95FF2E46F8FF}" presName="sibTrans" presStyleCnt="0"/>
      <dgm:spPr/>
    </dgm:pt>
    <dgm:pt modelId="{6DB2055E-C591-4E87-9159-0011AF013547}" type="pres">
      <dgm:prSet presAssocID="{28F70E31-505C-414A-96EB-1BB0A216822B}" presName="node" presStyleLbl="node1" presStyleIdx="3" presStyleCnt="14">
        <dgm:presLayoutVars>
          <dgm:bulletEnabled val="1"/>
        </dgm:presLayoutVars>
      </dgm:prSet>
      <dgm:spPr/>
    </dgm:pt>
    <dgm:pt modelId="{F69FA630-CFB1-4BDE-860B-E8C6389D8C2E}" type="pres">
      <dgm:prSet presAssocID="{1D1EB402-132C-494D-AD4C-B0F287D19A28}" presName="sibTrans" presStyleCnt="0"/>
      <dgm:spPr/>
    </dgm:pt>
    <dgm:pt modelId="{5449DC0E-9F5B-4FCE-8160-D135E832913A}" type="pres">
      <dgm:prSet presAssocID="{03665368-D2F6-40CB-9E11-013AA283109C}" presName="node" presStyleLbl="node1" presStyleIdx="4" presStyleCnt="14">
        <dgm:presLayoutVars>
          <dgm:bulletEnabled val="1"/>
        </dgm:presLayoutVars>
      </dgm:prSet>
      <dgm:spPr/>
    </dgm:pt>
    <dgm:pt modelId="{69AC52CD-3E09-467B-AA3A-0BAE05323EBF}" type="pres">
      <dgm:prSet presAssocID="{E13F2F2C-103F-40D2-82C5-A0017873F4EB}" presName="sibTrans" presStyleCnt="0"/>
      <dgm:spPr/>
    </dgm:pt>
    <dgm:pt modelId="{FFEE1B2D-80B9-4BE8-8436-D58A66725FAB}" type="pres">
      <dgm:prSet presAssocID="{20BC1059-9D95-466D-A08D-DE81DF43E84A}" presName="node" presStyleLbl="node1" presStyleIdx="5" presStyleCnt="14">
        <dgm:presLayoutVars>
          <dgm:bulletEnabled val="1"/>
        </dgm:presLayoutVars>
      </dgm:prSet>
      <dgm:spPr/>
    </dgm:pt>
    <dgm:pt modelId="{8BE7C8A0-1882-4503-92FE-6E0A58F54F40}" type="pres">
      <dgm:prSet presAssocID="{495DF24B-3B5E-412C-A2DD-DC25BE53EC36}" presName="sibTrans" presStyleCnt="0"/>
      <dgm:spPr/>
    </dgm:pt>
    <dgm:pt modelId="{5F064360-B015-48CF-9AA0-678D2A213B22}" type="pres">
      <dgm:prSet presAssocID="{47507831-F3AB-4874-AD16-68A1973F1CD3}" presName="node" presStyleLbl="node1" presStyleIdx="6" presStyleCnt="14">
        <dgm:presLayoutVars>
          <dgm:bulletEnabled val="1"/>
        </dgm:presLayoutVars>
      </dgm:prSet>
      <dgm:spPr/>
    </dgm:pt>
    <dgm:pt modelId="{69A530A1-E9CC-42C4-851E-A9CCD3E48963}" type="pres">
      <dgm:prSet presAssocID="{DE6762D5-7540-41E2-8EF7-D8BA01397B19}" presName="sibTrans" presStyleCnt="0"/>
      <dgm:spPr/>
    </dgm:pt>
    <dgm:pt modelId="{3B5E7291-13E5-4E66-AE32-5A0120B01CA5}" type="pres">
      <dgm:prSet presAssocID="{C17337F5-CCE5-4630-AC35-6EB5703E2724}" presName="node" presStyleLbl="node1" presStyleIdx="7" presStyleCnt="14">
        <dgm:presLayoutVars>
          <dgm:bulletEnabled val="1"/>
        </dgm:presLayoutVars>
      </dgm:prSet>
      <dgm:spPr/>
    </dgm:pt>
    <dgm:pt modelId="{56592338-CF55-4B3A-B2BA-E5BB4FC5E1BA}" type="pres">
      <dgm:prSet presAssocID="{59619797-AAA6-4B97-A0DC-4116D317AF82}" presName="sibTrans" presStyleCnt="0"/>
      <dgm:spPr/>
    </dgm:pt>
    <dgm:pt modelId="{EF8EA7CB-F93F-4E17-B5AC-25EE0D50A93E}" type="pres">
      <dgm:prSet presAssocID="{C1734377-10B3-4991-8C4C-62C902D7C1CB}" presName="node" presStyleLbl="node1" presStyleIdx="8" presStyleCnt="14">
        <dgm:presLayoutVars>
          <dgm:bulletEnabled val="1"/>
        </dgm:presLayoutVars>
      </dgm:prSet>
      <dgm:spPr/>
    </dgm:pt>
    <dgm:pt modelId="{5CAB1EFA-5CA3-458A-987D-97CF80A86A7B}" type="pres">
      <dgm:prSet presAssocID="{13050673-CCE6-4918-AC65-499FBB33C4EE}" presName="sibTrans" presStyleCnt="0"/>
      <dgm:spPr/>
    </dgm:pt>
    <dgm:pt modelId="{7E870B2D-7045-4FA2-9196-6E89CEAE3595}" type="pres">
      <dgm:prSet presAssocID="{ED1E3A70-BA15-4FE0-AEB2-2774CAB02B0F}" presName="node" presStyleLbl="node1" presStyleIdx="9" presStyleCnt="14">
        <dgm:presLayoutVars>
          <dgm:bulletEnabled val="1"/>
        </dgm:presLayoutVars>
      </dgm:prSet>
      <dgm:spPr/>
    </dgm:pt>
    <dgm:pt modelId="{FCA236BF-86CF-488E-9259-082C3BB3D97C}" type="pres">
      <dgm:prSet presAssocID="{99BA48EB-D4BB-4986-BD26-A174780AA90A}" presName="sibTrans" presStyleCnt="0"/>
      <dgm:spPr/>
    </dgm:pt>
    <dgm:pt modelId="{9C0151D5-0D28-42E6-8396-502F10C1F305}" type="pres">
      <dgm:prSet presAssocID="{87A05182-4A89-4EF8-A062-77EED7D6048F}" presName="node" presStyleLbl="node1" presStyleIdx="10" presStyleCnt="14">
        <dgm:presLayoutVars>
          <dgm:bulletEnabled val="1"/>
        </dgm:presLayoutVars>
      </dgm:prSet>
      <dgm:spPr/>
    </dgm:pt>
    <dgm:pt modelId="{DBA433C5-2DF8-4948-95DC-0F025D4C1B70}" type="pres">
      <dgm:prSet presAssocID="{E1083B69-BCD4-4011-96F3-FD7FFDC72087}" presName="sibTrans" presStyleCnt="0"/>
      <dgm:spPr/>
    </dgm:pt>
    <dgm:pt modelId="{5DBFD218-FAB4-4304-A4DD-DF94EA664F1F}" type="pres">
      <dgm:prSet presAssocID="{29883E10-F0F7-4801-B4B8-2694B9C4B460}" presName="node" presStyleLbl="node1" presStyleIdx="11" presStyleCnt="14">
        <dgm:presLayoutVars>
          <dgm:bulletEnabled val="1"/>
        </dgm:presLayoutVars>
      </dgm:prSet>
      <dgm:spPr/>
    </dgm:pt>
    <dgm:pt modelId="{2275825D-7F31-4F67-8461-109C5D9F93A7}" type="pres">
      <dgm:prSet presAssocID="{32375F92-3602-4BCF-A5F8-4887AC3F3F4A}" presName="sibTrans" presStyleCnt="0"/>
      <dgm:spPr/>
    </dgm:pt>
    <dgm:pt modelId="{8F435B1E-7009-46B9-ADCC-A23A82E8C039}" type="pres">
      <dgm:prSet presAssocID="{F2B78E31-BF7F-45DD-889C-EA8BBA7B56C1}" presName="node" presStyleLbl="node1" presStyleIdx="12" presStyleCnt="14">
        <dgm:presLayoutVars>
          <dgm:bulletEnabled val="1"/>
        </dgm:presLayoutVars>
      </dgm:prSet>
      <dgm:spPr/>
    </dgm:pt>
    <dgm:pt modelId="{C7C3A25E-CD9E-487B-9DE4-ADD70D04E1F8}" type="pres">
      <dgm:prSet presAssocID="{4B44CF65-F03F-4270-933A-0C04E01EAB15}" presName="sibTrans" presStyleCnt="0"/>
      <dgm:spPr/>
    </dgm:pt>
    <dgm:pt modelId="{E5EBD63B-A276-4C70-8CB9-75E5592A31B3}" type="pres">
      <dgm:prSet presAssocID="{F3ABAA6A-B01F-4798-BBB7-56CE37328B26}" presName="node" presStyleLbl="node1" presStyleIdx="13" presStyleCnt="14">
        <dgm:presLayoutVars>
          <dgm:bulletEnabled val="1"/>
        </dgm:presLayoutVars>
      </dgm:prSet>
      <dgm:spPr/>
    </dgm:pt>
  </dgm:ptLst>
  <dgm:cxnLst>
    <dgm:cxn modelId="{07520105-81B1-4D08-8339-0F1ADEF85D85}" srcId="{5E4154A9-C630-4C3E-BC9D-0CE43025666B}" destId="{29883E10-F0F7-4801-B4B8-2694B9C4B460}" srcOrd="11" destOrd="0" parTransId="{0C17B3A7-F3CC-469F-9E6C-775B56D0E1EF}" sibTransId="{32375F92-3602-4BCF-A5F8-4887AC3F3F4A}"/>
    <dgm:cxn modelId="{04E7FB0D-8008-443A-B247-8DB5B584FDC3}" type="presOf" srcId="{F2B78E31-BF7F-45DD-889C-EA8BBA7B56C1}" destId="{8F435B1E-7009-46B9-ADCC-A23A82E8C039}" srcOrd="0" destOrd="0" presId="urn:microsoft.com/office/officeart/2005/8/layout/default"/>
    <dgm:cxn modelId="{0D19071A-9997-457E-AA41-D4AA5ABDE591}" srcId="{5E4154A9-C630-4C3E-BC9D-0CE43025666B}" destId="{E2AFE5CD-A883-40EB-BEFD-B20CC0D0E4DD}" srcOrd="1" destOrd="0" parTransId="{A16D4DEF-E0AE-4285-8C90-16376B804751}" sibTransId="{D58207DD-56D7-4AB0-B6E7-BD5C3343D8E6}"/>
    <dgm:cxn modelId="{F0771C21-9794-42F9-B60B-6B3836694EA9}" srcId="{5E4154A9-C630-4C3E-BC9D-0CE43025666B}" destId="{28F70E31-505C-414A-96EB-1BB0A216822B}" srcOrd="3" destOrd="0" parTransId="{08183A36-2E7A-4D3C-8ECF-7843C50FD880}" sibTransId="{1D1EB402-132C-494D-AD4C-B0F287D19A28}"/>
    <dgm:cxn modelId="{F611D835-5BB4-472D-A04C-A02E080C8507}" type="presOf" srcId="{03665368-D2F6-40CB-9E11-013AA283109C}" destId="{5449DC0E-9F5B-4FCE-8160-D135E832913A}" srcOrd="0" destOrd="0" presId="urn:microsoft.com/office/officeart/2005/8/layout/default"/>
    <dgm:cxn modelId="{C1089936-9A73-40DF-86A5-AB553E40A8A3}" type="presOf" srcId="{C1734377-10B3-4991-8C4C-62C902D7C1CB}" destId="{EF8EA7CB-F93F-4E17-B5AC-25EE0D50A93E}" srcOrd="0" destOrd="0" presId="urn:microsoft.com/office/officeart/2005/8/layout/default"/>
    <dgm:cxn modelId="{81029D5D-AF4F-4F39-96B2-A282A3429CDB}" type="presOf" srcId="{C17337F5-CCE5-4630-AC35-6EB5703E2724}" destId="{3B5E7291-13E5-4E66-AE32-5A0120B01CA5}" srcOrd="0" destOrd="0" presId="urn:microsoft.com/office/officeart/2005/8/layout/default"/>
    <dgm:cxn modelId="{E0764465-92F8-448E-A8A8-902904E35C68}" type="presOf" srcId="{5E4154A9-C630-4C3E-BC9D-0CE43025666B}" destId="{F69ECA88-760E-4374-8778-CB33121FD1CB}" srcOrd="0" destOrd="0" presId="urn:microsoft.com/office/officeart/2005/8/layout/default"/>
    <dgm:cxn modelId="{01399C48-BF78-4F71-8F2E-5635DB66A964}" type="presOf" srcId="{28F70E31-505C-414A-96EB-1BB0A216822B}" destId="{6DB2055E-C591-4E87-9159-0011AF013547}" srcOrd="0" destOrd="0" presId="urn:microsoft.com/office/officeart/2005/8/layout/default"/>
    <dgm:cxn modelId="{4CE7386B-D109-42C5-A984-B4326D099139}" type="presOf" srcId="{F3ABAA6A-B01F-4798-BBB7-56CE37328B26}" destId="{E5EBD63B-A276-4C70-8CB9-75E5592A31B3}" srcOrd="0" destOrd="0" presId="urn:microsoft.com/office/officeart/2005/8/layout/default"/>
    <dgm:cxn modelId="{ACB5D24C-EE4E-4A6F-8D4C-DBF7593BAC60}" srcId="{5E4154A9-C630-4C3E-BC9D-0CE43025666B}" destId="{03665368-D2F6-40CB-9E11-013AA283109C}" srcOrd="4" destOrd="0" parTransId="{B0159C5A-12E8-46C6-A1AE-FD00388B5F38}" sibTransId="{E13F2F2C-103F-40D2-82C5-A0017873F4EB}"/>
    <dgm:cxn modelId="{05BD4971-08B5-4872-BE6A-3ACAD669547F}" type="presOf" srcId="{E2AFE5CD-A883-40EB-BEFD-B20CC0D0E4DD}" destId="{6D9A1762-085A-44CA-A127-6905332DD96D}" srcOrd="0" destOrd="0" presId="urn:microsoft.com/office/officeart/2005/8/layout/default"/>
    <dgm:cxn modelId="{57EB5B54-6F04-4F72-B0C0-3347ACF0DD85}" type="presOf" srcId="{E1D254F0-66FD-4C80-872C-9E1B54912D42}" destId="{CDCD58BD-8765-4638-90B3-7030692DDE07}" srcOrd="0" destOrd="0" presId="urn:microsoft.com/office/officeart/2005/8/layout/default"/>
    <dgm:cxn modelId="{B9CD3275-60D4-4ECA-8D63-4FDD65C01873}" srcId="{5E4154A9-C630-4C3E-BC9D-0CE43025666B}" destId="{F3ABAA6A-B01F-4798-BBB7-56CE37328B26}" srcOrd="13" destOrd="0" parTransId="{0ABF38E0-5B5B-4664-BC74-53F07CA94DB4}" sibTransId="{E0F6DEA7-A97A-4764-A220-68401DCD74D6}"/>
    <dgm:cxn modelId="{5EAF3E58-870E-4801-BAD1-7B3558B8D46A}" srcId="{5E4154A9-C630-4C3E-BC9D-0CE43025666B}" destId="{C1734377-10B3-4991-8C4C-62C902D7C1CB}" srcOrd="8" destOrd="0" parTransId="{C63F07AE-AC0A-42AE-96BE-6680FAB1E55F}" sibTransId="{13050673-CCE6-4918-AC65-499FBB33C4EE}"/>
    <dgm:cxn modelId="{E3454289-BDFF-4067-BE5D-F2A8B62797CB}" type="presOf" srcId="{E29AA180-73EB-4083-9AEC-C02F78CCD8BB}" destId="{56E3F669-EDC0-4608-89AF-E16878085D41}" srcOrd="0" destOrd="0" presId="urn:microsoft.com/office/officeart/2005/8/layout/default"/>
    <dgm:cxn modelId="{FD853B90-0B7B-4FFD-A8D4-35606FB5437A}" type="presOf" srcId="{29883E10-F0F7-4801-B4B8-2694B9C4B460}" destId="{5DBFD218-FAB4-4304-A4DD-DF94EA664F1F}" srcOrd="0" destOrd="0" presId="urn:microsoft.com/office/officeart/2005/8/layout/default"/>
    <dgm:cxn modelId="{4B9BBB90-EDF1-452A-89BE-4259C0D82047}" type="presOf" srcId="{47507831-F3AB-4874-AD16-68A1973F1CD3}" destId="{5F064360-B015-48CF-9AA0-678D2A213B22}" srcOrd="0" destOrd="0" presId="urn:microsoft.com/office/officeart/2005/8/layout/default"/>
    <dgm:cxn modelId="{9D809BA3-0615-4962-9C8C-3AF78084FF7F}" type="presOf" srcId="{87A05182-4A89-4EF8-A062-77EED7D6048F}" destId="{9C0151D5-0D28-42E6-8396-502F10C1F305}" srcOrd="0" destOrd="0" presId="urn:microsoft.com/office/officeart/2005/8/layout/default"/>
    <dgm:cxn modelId="{6EF0E8A3-016D-47C9-9013-F0F810C8BBAD}" srcId="{5E4154A9-C630-4C3E-BC9D-0CE43025666B}" destId="{47507831-F3AB-4874-AD16-68A1973F1CD3}" srcOrd="6" destOrd="0" parTransId="{FBD9F4F7-5CCC-4457-A0E6-E4CBC7361968}" sibTransId="{DE6762D5-7540-41E2-8EF7-D8BA01397B19}"/>
    <dgm:cxn modelId="{908051AD-B744-46F2-8D0E-DDB95139869E}" srcId="{5E4154A9-C630-4C3E-BC9D-0CE43025666B}" destId="{87A05182-4A89-4EF8-A062-77EED7D6048F}" srcOrd="10" destOrd="0" parTransId="{6E19AE2E-76D3-4B25-9067-9C7B9199F42F}" sibTransId="{E1083B69-BCD4-4011-96F3-FD7FFDC72087}"/>
    <dgm:cxn modelId="{ABB7ABD5-BD34-4CF4-AA4D-EFD97B1401EC}" srcId="{5E4154A9-C630-4C3E-BC9D-0CE43025666B}" destId="{E29AA180-73EB-4083-9AEC-C02F78CCD8BB}" srcOrd="0" destOrd="0" parTransId="{404FF6D6-99CD-4EF5-84B8-BEE1266DF218}" sibTransId="{0E7A933D-50F8-48A3-BAAC-A539EF0E2B40}"/>
    <dgm:cxn modelId="{EE0DBAD5-78A9-421A-B38C-1B7BD5AE23E8}" type="presOf" srcId="{20BC1059-9D95-466D-A08D-DE81DF43E84A}" destId="{FFEE1B2D-80B9-4BE8-8436-D58A66725FAB}" srcOrd="0" destOrd="0" presId="urn:microsoft.com/office/officeart/2005/8/layout/default"/>
    <dgm:cxn modelId="{8DD69CD9-0B15-4E35-A517-257E216A9D6F}" srcId="{5E4154A9-C630-4C3E-BC9D-0CE43025666B}" destId="{20BC1059-9D95-466D-A08D-DE81DF43E84A}" srcOrd="5" destOrd="0" parTransId="{647767DB-5A74-405C-831E-90C88D810AD1}" sibTransId="{495DF24B-3B5E-412C-A2DD-DC25BE53EC36}"/>
    <dgm:cxn modelId="{735802DC-76DD-4DEC-8424-C2E2238C13F1}" srcId="{5E4154A9-C630-4C3E-BC9D-0CE43025666B}" destId="{E1D254F0-66FD-4C80-872C-9E1B54912D42}" srcOrd="2" destOrd="0" parTransId="{C5B00BFB-6566-40A7-9E9D-59FAD6517790}" sibTransId="{B1270B2C-BE8D-4C94-B3CD-95FF2E46F8FF}"/>
    <dgm:cxn modelId="{DCA218DF-CC2B-417A-AFDA-71A7C2BF270D}" srcId="{5E4154A9-C630-4C3E-BC9D-0CE43025666B}" destId="{ED1E3A70-BA15-4FE0-AEB2-2774CAB02B0F}" srcOrd="9" destOrd="0" parTransId="{3D42A55F-3D47-4A14-A553-232F6CFF892A}" sibTransId="{99BA48EB-D4BB-4986-BD26-A174780AA90A}"/>
    <dgm:cxn modelId="{CB5C63E2-8E58-46D3-B2D4-0120BE5FE439}" srcId="{5E4154A9-C630-4C3E-BC9D-0CE43025666B}" destId="{C17337F5-CCE5-4630-AC35-6EB5703E2724}" srcOrd="7" destOrd="0" parTransId="{755A1297-0A8E-43CB-A2D2-E7DB96DFD815}" sibTransId="{59619797-AAA6-4B97-A0DC-4116D317AF82}"/>
    <dgm:cxn modelId="{69501AE6-C9E5-4A6A-A08B-DA6BE89DE490}" type="presOf" srcId="{ED1E3A70-BA15-4FE0-AEB2-2774CAB02B0F}" destId="{7E870B2D-7045-4FA2-9196-6E89CEAE3595}" srcOrd="0" destOrd="0" presId="urn:microsoft.com/office/officeart/2005/8/layout/default"/>
    <dgm:cxn modelId="{A1E4F7F8-F2F3-4835-A67D-9B58121EBFE8}" srcId="{5E4154A9-C630-4C3E-BC9D-0CE43025666B}" destId="{F2B78E31-BF7F-45DD-889C-EA8BBA7B56C1}" srcOrd="12" destOrd="0" parTransId="{B1D9B986-CF71-4822-AEB4-4CA7B77F9396}" sibTransId="{4B44CF65-F03F-4270-933A-0C04E01EAB15}"/>
    <dgm:cxn modelId="{8A7EBF28-2E5A-403D-9700-C420781D7646}" type="presParOf" srcId="{F69ECA88-760E-4374-8778-CB33121FD1CB}" destId="{56E3F669-EDC0-4608-89AF-E16878085D41}" srcOrd="0" destOrd="0" presId="urn:microsoft.com/office/officeart/2005/8/layout/default"/>
    <dgm:cxn modelId="{D7E99ABD-BACB-47E4-AD6D-351D9ED5EB74}" type="presParOf" srcId="{F69ECA88-760E-4374-8778-CB33121FD1CB}" destId="{F3FCADCE-C1BB-417A-AB98-D16F281DBB4A}" srcOrd="1" destOrd="0" presId="urn:microsoft.com/office/officeart/2005/8/layout/default"/>
    <dgm:cxn modelId="{4CB874F3-636C-44C3-9BC8-914B2E9DB851}" type="presParOf" srcId="{F69ECA88-760E-4374-8778-CB33121FD1CB}" destId="{6D9A1762-085A-44CA-A127-6905332DD96D}" srcOrd="2" destOrd="0" presId="urn:microsoft.com/office/officeart/2005/8/layout/default"/>
    <dgm:cxn modelId="{904737E0-BD5A-4EBF-B619-F0E47D7EF998}" type="presParOf" srcId="{F69ECA88-760E-4374-8778-CB33121FD1CB}" destId="{7F9FA088-9816-43DE-BFAC-196DCB07E587}" srcOrd="3" destOrd="0" presId="urn:microsoft.com/office/officeart/2005/8/layout/default"/>
    <dgm:cxn modelId="{B12B4AE7-D270-4057-B44D-3309C1CA9AF7}" type="presParOf" srcId="{F69ECA88-760E-4374-8778-CB33121FD1CB}" destId="{CDCD58BD-8765-4638-90B3-7030692DDE07}" srcOrd="4" destOrd="0" presId="urn:microsoft.com/office/officeart/2005/8/layout/default"/>
    <dgm:cxn modelId="{AE877B51-D2D6-43D4-B1F9-EA51AED9D3B8}" type="presParOf" srcId="{F69ECA88-760E-4374-8778-CB33121FD1CB}" destId="{6BC2D0AC-8037-4833-AF15-911DE9D4373D}" srcOrd="5" destOrd="0" presId="urn:microsoft.com/office/officeart/2005/8/layout/default"/>
    <dgm:cxn modelId="{507B7DAD-0EBF-4FC7-B282-31CA227E61CF}" type="presParOf" srcId="{F69ECA88-760E-4374-8778-CB33121FD1CB}" destId="{6DB2055E-C591-4E87-9159-0011AF013547}" srcOrd="6" destOrd="0" presId="urn:microsoft.com/office/officeart/2005/8/layout/default"/>
    <dgm:cxn modelId="{D252A3E1-119A-4B70-ABCE-2F2E9F10BF3C}" type="presParOf" srcId="{F69ECA88-760E-4374-8778-CB33121FD1CB}" destId="{F69FA630-CFB1-4BDE-860B-E8C6389D8C2E}" srcOrd="7" destOrd="0" presId="urn:microsoft.com/office/officeart/2005/8/layout/default"/>
    <dgm:cxn modelId="{852C73F4-04B5-4526-A3C0-F796F18A2FA1}" type="presParOf" srcId="{F69ECA88-760E-4374-8778-CB33121FD1CB}" destId="{5449DC0E-9F5B-4FCE-8160-D135E832913A}" srcOrd="8" destOrd="0" presId="urn:microsoft.com/office/officeart/2005/8/layout/default"/>
    <dgm:cxn modelId="{60532B4A-83C5-405B-A07F-B16F2ACE12B0}" type="presParOf" srcId="{F69ECA88-760E-4374-8778-CB33121FD1CB}" destId="{69AC52CD-3E09-467B-AA3A-0BAE05323EBF}" srcOrd="9" destOrd="0" presId="urn:microsoft.com/office/officeart/2005/8/layout/default"/>
    <dgm:cxn modelId="{C70FB62C-5143-42D4-B7F0-9A58613034EA}" type="presParOf" srcId="{F69ECA88-760E-4374-8778-CB33121FD1CB}" destId="{FFEE1B2D-80B9-4BE8-8436-D58A66725FAB}" srcOrd="10" destOrd="0" presId="urn:microsoft.com/office/officeart/2005/8/layout/default"/>
    <dgm:cxn modelId="{51196923-5815-45FA-B6B1-88C0CA956C45}" type="presParOf" srcId="{F69ECA88-760E-4374-8778-CB33121FD1CB}" destId="{8BE7C8A0-1882-4503-92FE-6E0A58F54F40}" srcOrd="11" destOrd="0" presId="urn:microsoft.com/office/officeart/2005/8/layout/default"/>
    <dgm:cxn modelId="{D4971FD4-FBB0-4BC3-B227-269B2C4AF13D}" type="presParOf" srcId="{F69ECA88-760E-4374-8778-CB33121FD1CB}" destId="{5F064360-B015-48CF-9AA0-678D2A213B22}" srcOrd="12" destOrd="0" presId="urn:microsoft.com/office/officeart/2005/8/layout/default"/>
    <dgm:cxn modelId="{6CAA0C06-42D3-4129-964B-BA5B700E8761}" type="presParOf" srcId="{F69ECA88-760E-4374-8778-CB33121FD1CB}" destId="{69A530A1-E9CC-42C4-851E-A9CCD3E48963}" srcOrd="13" destOrd="0" presId="urn:microsoft.com/office/officeart/2005/8/layout/default"/>
    <dgm:cxn modelId="{80E693DA-3D7D-48DC-AB88-15A86FC24E4F}" type="presParOf" srcId="{F69ECA88-760E-4374-8778-CB33121FD1CB}" destId="{3B5E7291-13E5-4E66-AE32-5A0120B01CA5}" srcOrd="14" destOrd="0" presId="urn:microsoft.com/office/officeart/2005/8/layout/default"/>
    <dgm:cxn modelId="{29D03380-294B-4495-9C72-BBFFB72BBBD1}" type="presParOf" srcId="{F69ECA88-760E-4374-8778-CB33121FD1CB}" destId="{56592338-CF55-4B3A-B2BA-E5BB4FC5E1BA}" srcOrd="15" destOrd="0" presId="urn:microsoft.com/office/officeart/2005/8/layout/default"/>
    <dgm:cxn modelId="{09C1714A-22B3-438A-896B-458A82D91EA4}" type="presParOf" srcId="{F69ECA88-760E-4374-8778-CB33121FD1CB}" destId="{EF8EA7CB-F93F-4E17-B5AC-25EE0D50A93E}" srcOrd="16" destOrd="0" presId="urn:microsoft.com/office/officeart/2005/8/layout/default"/>
    <dgm:cxn modelId="{F1F714E6-B540-4A71-87B5-D22058A1F6FF}" type="presParOf" srcId="{F69ECA88-760E-4374-8778-CB33121FD1CB}" destId="{5CAB1EFA-5CA3-458A-987D-97CF80A86A7B}" srcOrd="17" destOrd="0" presId="urn:microsoft.com/office/officeart/2005/8/layout/default"/>
    <dgm:cxn modelId="{1EDEF1D2-A9AC-423C-A266-C44EF277F321}" type="presParOf" srcId="{F69ECA88-760E-4374-8778-CB33121FD1CB}" destId="{7E870B2D-7045-4FA2-9196-6E89CEAE3595}" srcOrd="18" destOrd="0" presId="urn:microsoft.com/office/officeart/2005/8/layout/default"/>
    <dgm:cxn modelId="{79164B52-389D-4265-A9B7-5010ADBB64BD}" type="presParOf" srcId="{F69ECA88-760E-4374-8778-CB33121FD1CB}" destId="{FCA236BF-86CF-488E-9259-082C3BB3D97C}" srcOrd="19" destOrd="0" presId="urn:microsoft.com/office/officeart/2005/8/layout/default"/>
    <dgm:cxn modelId="{51E4CD1E-6086-43C9-96E8-1F4D28C181C4}" type="presParOf" srcId="{F69ECA88-760E-4374-8778-CB33121FD1CB}" destId="{9C0151D5-0D28-42E6-8396-502F10C1F305}" srcOrd="20" destOrd="0" presId="urn:microsoft.com/office/officeart/2005/8/layout/default"/>
    <dgm:cxn modelId="{56F05545-EFF4-43EF-9A5B-8C024BAE81D9}" type="presParOf" srcId="{F69ECA88-760E-4374-8778-CB33121FD1CB}" destId="{DBA433C5-2DF8-4948-95DC-0F025D4C1B70}" srcOrd="21" destOrd="0" presId="urn:microsoft.com/office/officeart/2005/8/layout/default"/>
    <dgm:cxn modelId="{EAECD7AA-FB9D-4914-98A8-395FB1CEC7F5}" type="presParOf" srcId="{F69ECA88-760E-4374-8778-CB33121FD1CB}" destId="{5DBFD218-FAB4-4304-A4DD-DF94EA664F1F}" srcOrd="22" destOrd="0" presId="urn:microsoft.com/office/officeart/2005/8/layout/default"/>
    <dgm:cxn modelId="{A314909E-9543-48C4-AE95-3BAEF948CE60}" type="presParOf" srcId="{F69ECA88-760E-4374-8778-CB33121FD1CB}" destId="{2275825D-7F31-4F67-8461-109C5D9F93A7}" srcOrd="23" destOrd="0" presId="urn:microsoft.com/office/officeart/2005/8/layout/default"/>
    <dgm:cxn modelId="{0733D0B7-CBD3-4E34-AF6E-B214EEF57079}" type="presParOf" srcId="{F69ECA88-760E-4374-8778-CB33121FD1CB}" destId="{8F435B1E-7009-46B9-ADCC-A23A82E8C039}" srcOrd="24" destOrd="0" presId="urn:microsoft.com/office/officeart/2005/8/layout/default"/>
    <dgm:cxn modelId="{E460A88C-1359-496A-B91C-BFBAE42266B0}" type="presParOf" srcId="{F69ECA88-760E-4374-8778-CB33121FD1CB}" destId="{C7C3A25E-CD9E-487B-9DE4-ADD70D04E1F8}" srcOrd="25" destOrd="0" presId="urn:microsoft.com/office/officeart/2005/8/layout/default"/>
    <dgm:cxn modelId="{7F4E399D-6E69-4FFB-97BE-9CEED40A1A61}" type="presParOf" srcId="{F69ECA88-760E-4374-8778-CB33121FD1CB}" destId="{E5EBD63B-A276-4C70-8CB9-75E5592A31B3}"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E43CC-A7BE-4368-83FD-B98E7D458B05}">
      <dsp:nvSpPr>
        <dsp:cNvPr id="0" name=""/>
        <dsp:cNvSpPr/>
      </dsp:nvSpPr>
      <dsp:spPr>
        <a:xfrm>
          <a:off x="10090" y="578505"/>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dirty="0"/>
            <a:t>Group</a:t>
          </a:r>
        </a:p>
      </dsp:txBody>
      <dsp:txXfrm>
        <a:off x="10090" y="578505"/>
        <a:ext cx="3426543" cy="1027963"/>
      </dsp:txXfrm>
    </dsp:sp>
    <dsp:sp modelId="{D40A268D-8E88-486A-A024-BFEDB77B16CD}">
      <dsp:nvSpPr>
        <dsp:cNvPr id="0" name=""/>
        <dsp:cNvSpPr/>
      </dsp:nvSpPr>
      <dsp:spPr>
        <a:xfrm>
          <a:off x="10090" y="1606468"/>
          <a:ext cx="3426543" cy="21663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In small group, with extracts from the video clip,  </a:t>
          </a:r>
        </a:p>
      </dsp:txBody>
      <dsp:txXfrm>
        <a:off x="10090" y="1606468"/>
        <a:ext cx="3426543" cy="2166364"/>
      </dsp:txXfrm>
    </dsp:sp>
    <dsp:sp modelId="{E70DCBA9-64B7-479B-A0CE-5AED6C05531D}">
      <dsp:nvSpPr>
        <dsp:cNvPr id="0" name=""/>
        <dsp:cNvSpPr/>
      </dsp:nvSpPr>
      <dsp:spPr>
        <a:xfrm>
          <a:off x="3544528" y="578505"/>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dirty="0"/>
            <a:t>Define</a:t>
          </a:r>
        </a:p>
      </dsp:txBody>
      <dsp:txXfrm>
        <a:off x="3544528" y="578505"/>
        <a:ext cx="3426543" cy="1027963"/>
      </dsp:txXfrm>
    </dsp:sp>
    <dsp:sp modelId="{0E58344A-1072-49D5-B36A-AFBCB6F04DA7}">
      <dsp:nvSpPr>
        <dsp:cNvPr id="0" name=""/>
        <dsp:cNvSpPr/>
      </dsp:nvSpPr>
      <dsp:spPr>
        <a:xfrm>
          <a:off x="3544528" y="1606468"/>
          <a:ext cx="3426543" cy="21663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Define the literature review concept </a:t>
          </a:r>
        </a:p>
      </dsp:txBody>
      <dsp:txXfrm>
        <a:off x="3544528" y="1606468"/>
        <a:ext cx="3426543" cy="2166364"/>
      </dsp:txXfrm>
    </dsp:sp>
    <dsp:sp modelId="{BB8D6123-6CF1-41ED-9021-6DCEDD90FDFE}">
      <dsp:nvSpPr>
        <dsp:cNvPr id="0" name=""/>
        <dsp:cNvSpPr/>
      </dsp:nvSpPr>
      <dsp:spPr>
        <a:xfrm>
          <a:off x="7078966" y="578505"/>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Explain</a:t>
          </a:r>
        </a:p>
      </dsp:txBody>
      <dsp:txXfrm>
        <a:off x="7078966" y="578505"/>
        <a:ext cx="3426543" cy="1027963"/>
      </dsp:txXfrm>
    </dsp:sp>
    <dsp:sp modelId="{B2062681-9497-4F05-AC48-880A7D9D84D8}">
      <dsp:nvSpPr>
        <dsp:cNvPr id="0" name=""/>
        <dsp:cNvSpPr/>
      </dsp:nvSpPr>
      <dsp:spPr>
        <a:xfrm>
          <a:off x="7078966" y="1606468"/>
          <a:ext cx="3426543" cy="21663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Explain the purpose of Literature review in the research process.</a:t>
          </a:r>
        </a:p>
      </dsp:txBody>
      <dsp:txXfrm>
        <a:off x="7078966" y="1606468"/>
        <a:ext cx="3426543" cy="2166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93468-8F88-451D-B2F1-4C9F6819AE0E}">
      <dsp:nvSpPr>
        <dsp:cNvPr id="0" name=""/>
        <dsp:cNvSpPr/>
      </dsp:nvSpPr>
      <dsp:spPr>
        <a:xfrm>
          <a:off x="0" y="37943"/>
          <a:ext cx="8088922" cy="2676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To identify data sources that other researchers have used. ... </a:t>
          </a:r>
          <a:r>
            <a:rPr lang="en-GB" sz="2600" kern="1200" dirty="0">
              <a:highlight>
                <a:srgbClr val="000000"/>
              </a:highlight>
            </a:rPr>
            <a:t>To contribute to the field by moving research forward. Reviewing the </a:t>
          </a:r>
          <a:r>
            <a:rPr lang="en-GB" sz="2600" b="1" kern="1200" dirty="0">
              <a:highlight>
                <a:srgbClr val="000000"/>
              </a:highlight>
            </a:rPr>
            <a:t>literature</a:t>
          </a:r>
          <a:r>
            <a:rPr lang="en-GB" sz="2600" kern="1200" dirty="0">
              <a:highlight>
                <a:srgbClr val="000000"/>
              </a:highlight>
            </a:rPr>
            <a:t> lets you see what came before, </a:t>
          </a:r>
          <a:r>
            <a:rPr lang="en-GB" sz="2600" kern="1200" dirty="0"/>
            <a:t>and what </a:t>
          </a:r>
          <a:r>
            <a:rPr lang="en-GB" sz="2600" b="1" kern="1200" dirty="0"/>
            <a:t>did</a:t>
          </a:r>
          <a:r>
            <a:rPr lang="en-GB" sz="2600" kern="1200" dirty="0"/>
            <a:t> and didn't work for other researchers. To demonstrate your understanding, and your ability to critically evaluate research in the field.</a:t>
          </a:r>
          <a:endParaRPr lang="en-US" sz="2600" kern="1200" dirty="0"/>
        </a:p>
      </dsp:txBody>
      <dsp:txXfrm>
        <a:off x="130678" y="168621"/>
        <a:ext cx="7827566" cy="2415604"/>
      </dsp:txXfrm>
    </dsp:sp>
    <dsp:sp modelId="{CABE6FF8-1AA0-4CC4-B31F-4B2D94903438}">
      <dsp:nvSpPr>
        <dsp:cNvPr id="0" name=""/>
        <dsp:cNvSpPr/>
      </dsp:nvSpPr>
      <dsp:spPr>
        <a:xfrm>
          <a:off x="0" y="2789784"/>
          <a:ext cx="8088922" cy="2676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A </a:t>
          </a:r>
          <a:r>
            <a:rPr lang="en-GB" sz="2600" b="1" kern="1200"/>
            <a:t>good literature review</a:t>
          </a:r>
          <a:r>
            <a:rPr lang="en-GB" sz="2600" kern="1200"/>
            <a:t> will not only summarize the information, but also point out weaknesses in the experimental procedures as well as possible theoretical conflicts. It builds on the current knowledge by identifying gaps in the available </a:t>
          </a:r>
          <a:r>
            <a:rPr lang="en-GB" sz="2600" b="1" kern="1200"/>
            <a:t>literature</a:t>
          </a:r>
          <a:r>
            <a:rPr lang="en-GB" sz="2600" kern="1200"/>
            <a:t> and suggesting future directions for research.</a:t>
          </a:r>
          <a:endParaRPr lang="en-US" sz="2600" kern="1200"/>
        </a:p>
      </dsp:txBody>
      <dsp:txXfrm>
        <a:off x="130678" y="2920462"/>
        <a:ext cx="7827566" cy="24156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289BE-C302-48ED-AAC3-1548411FB947}">
      <dsp:nvSpPr>
        <dsp:cNvPr id="0" name=""/>
        <dsp:cNvSpPr/>
      </dsp:nvSpPr>
      <dsp:spPr>
        <a:xfrm>
          <a:off x="11503" y="32231"/>
          <a:ext cx="1913654" cy="574096"/>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885" tIns="70885" rIns="70885" bIns="70885" numCol="1" spcCol="1270" anchor="ctr" anchorCtr="0">
          <a:noAutofit/>
        </a:bodyPr>
        <a:lstStyle/>
        <a:p>
          <a:pPr marL="0" lvl="0" indent="0" algn="ctr" defTabSz="977900">
            <a:lnSpc>
              <a:spcPct val="90000"/>
            </a:lnSpc>
            <a:spcBef>
              <a:spcPct val="0"/>
            </a:spcBef>
            <a:spcAft>
              <a:spcPct val="35000"/>
            </a:spcAft>
            <a:buNone/>
          </a:pPr>
          <a:r>
            <a:rPr lang="en-US" sz="2200" kern="1200">
              <a:latin typeface="Tw Cen MT" panose="020B0602020104020603" pitchFamily="34" charset="0"/>
            </a:rPr>
            <a:t>Provide</a:t>
          </a:r>
        </a:p>
      </dsp:txBody>
      <dsp:txXfrm>
        <a:off x="183732" y="32231"/>
        <a:ext cx="1569196" cy="574096"/>
      </dsp:txXfrm>
    </dsp:sp>
    <dsp:sp modelId="{8A66EC96-4B7F-4C4F-8B73-72DF276EBDE7}">
      <dsp:nvSpPr>
        <dsp:cNvPr id="0" name=""/>
        <dsp:cNvSpPr/>
      </dsp:nvSpPr>
      <dsp:spPr>
        <a:xfrm>
          <a:off x="11503" y="606327"/>
          <a:ext cx="1741425" cy="343254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611" tIns="137611" rIns="137611" bIns="275223" numCol="1" spcCol="1270" anchor="t" anchorCtr="0">
          <a:noAutofit/>
        </a:bodyPr>
        <a:lstStyle/>
        <a:p>
          <a:pPr marL="0" lvl="0" indent="0" algn="l" defTabSz="977900">
            <a:lnSpc>
              <a:spcPct val="90000"/>
            </a:lnSpc>
            <a:spcBef>
              <a:spcPct val="0"/>
            </a:spcBef>
            <a:spcAft>
              <a:spcPct val="35000"/>
            </a:spcAft>
            <a:buNone/>
          </a:pPr>
          <a:r>
            <a:rPr lang="en-US" sz="2200" kern="1200">
              <a:latin typeface="Tw Cen MT" panose="020B0602020104020603" pitchFamily="34" charset="0"/>
            </a:rPr>
            <a:t>Provide foundation of knowledge on topic</a:t>
          </a:r>
        </a:p>
      </dsp:txBody>
      <dsp:txXfrm>
        <a:off x="11503" y="606327"/>
        <a:ext cx="1741425" cy="3432549"/>
      </dsp:txXfrm>
    </dsp:sp>
    <dsp:sp modelId="{C033A6D2-15E7-42C2-B799-135EFE1130F7}">
      <dsp:nvSpPr>
        <dsp:cNvPr id="0" name=""/>
        <dsp:cNvSpPr/>
      </dsp:nvSpPr>
      <dsp:spPr>
        <a:xfrm>
          <a:off x="1869089" y="32231"/>
          <a:ext cx="1913654" cy="574096"/>
        </a:xfrm>
        <a:prstGeom prst="chevron">
          <a:avLst>
            <a:gd name="adj" fmla="val 30000"/>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885" tIns="70885" rIns="70885" bIns="70885" numCol="1" spcCol="1270" anchor="ctr" anchorCtr="0">
          <a:noAutofit/>
        </a:bodyPr>
        <a:lstStyle/>
        <a:p>
          <a:pPr marL="0" lvl="0" indent="0" algn="ctr" defTabSz="977900">
            <a:lnSpc>
              <a:spcPct val="90000"/>
            </a:lnSpc>
            <a:spcBef>
              <a:spcPct val="0"/>
            </a:spcBef>
            <a:spcAft>
              <a:spcPct val="35000"/>
            </a:spcAft>
            <a:buNone/>
          </a:pPr>
          <a:r>
            <a:rPr lang="en-US" sz="2200" kern="1200">
              <a:latin typeface="Tw Cen MT" panose="020B0602020104020603" pitchFamily="34" charset="0"/>
            </a:rPr>
            <a:t>Identify</a:t>
          </a:r>
        </a:p>
      </dsp:txBody>
      <dsp:txXfrm>
        <a:off x="2041318" y="32231"/>
        <a:ext cx="1569196" cy="574096"/>
      </dsp:txXfrm>
    </dsp:sp>
    <dsp:sp modelId="{00810E49-0018-45D0-86BA-06BDB45B19AB}">
      <dsp:nvSpPr>
        <dsp:cNvPr id="0" name=""/>
        <dsp:cNvSpPr/>
      </dsp:nvSpPr>
      <dsp:spPr>
        <a:xfrm>
          <a:off x="1869089" y="606327"/>
          <a:ext cx="1741425" cy="343254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611" tIns="137611" rIns="137611" bIns="275223" numCol="1" spcCol="1270" anchor="t" anchorCtr="0">
          <a:noAutofit/>
        </a:bodyPr>
        <a:lstStyle/>
        <a:p>
          <a:pPr marL="0" lvl="0" indent="0" algn="l" defTabSz="977900">
            <a:lnSpc>
              <a:spcPct val="90000"/>
            </a:lnSpc>
            <a:spcBef>
              <a:spcPct val="0"/>
            </a:spcBef>
            <a:spcAft>
              <a:spcPct val="35000"/>
            </a:spcAft>
            <a:buNone/>
          </a:pPr>
          <a:r>
            <a:rPr lang="en-US" sz="2200" kern="1200">
              <a:latin typeface="Tw Cen MT" panose="020B0602020104020603" pitchFamily="34" charset="0"/>
            </a:rPr>
            <a:t>Identify areas of prior scholarship to prevent duplication and give credit to other researchers</a:t>
          </a:r>
        </a:p>
      </dsp:txBody>
      <dsp:txXfrm>
        <a:off x="1869089" y="606327"/>
        <a:ext cx="1741425" cy="3432549"/>
      </dsp:txXfrm>
    </dsp:sp>
    <dsp:sp modelId="{CFEC3F60-B4E6-4830-A499-E3D740F61212}">
      <dsp:nvSpPr>
        <dsp:cNvPr id="0" name=""/>
        <dsp:cNvSpPr/>
      </dsp:nvSpPr>
      <dsp:spPr>
        <a:xfrm>
          <a:off x="3726675" y="32231"/>
          <a:ext cx="1913654" cy="574096"/>
        </a:xfrm>
        <a:prstGeom prst="chevron">
          <a:avLst>
            <a:gd name="adj" fmla="val 30000"/>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885" tIns="70885" rIns="70885" bIns="70885" numCol="1" spcCol="1270" anchor="ctr" anchorCtr="0">
          <a:noAutofit/>
        </a:bodyPr>
        <a:lstStyle/>
        <a:p>
          <a:pPr marL="0" lvl="0" indent="0" algn="ctr" defTabSz="977900">
            <a:lnSpc>
              <a:spcPct val="90000"/>
            </a:lnSpc>
            <a:spcBef>
              <a:spcPct val="0"/>
            </a:spcBef>
            <a:spcAft>
              <a:spcPct val="35000"/>
            </a:spcAft>
            <a:buNone/>
          </a:pPr>
          <a:r>
            <a:rPr lang="en-US" sz="2200" kern="1200">
              <a:latin typeface="Tw Cen MT" panose="020B0602020104020603" pitchFamily="34" charset="0"/>
            </a:rPr>
            <a:t>Identify</a:t>
          </a:r>
        </a:p>
      </dsp:txBody>
      <dsp:txXfrm>
        <a:off x="3898904" y="32231"/>
        <a:ext cx="1569196" cy="574096"/>
      </dsp:txXfrm>
    </dsp:sp>
    <dsp:sp modelId="{0690105C-481B-4418-A29F-721C0561EC9C}">
      <dsp:nvSpPr>
        <dsp:cNvPr id="0" name=""/>
        <dsp:cNvSpPr/>
      </dsp:nvSpPr>
      <dsp:spPr>
        <a:xfrm>
          <a:off x="3726675" y="606327"/>
          <a:ext cx="1741425" cy="343254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611" tIns="137611" rIns="137611" bIns="275223" numCol="1" spcCol="1270" anchor="t" anchorCtr="0">
          <a:noAutofit/>
        </a:bodyPr>
        <a:lstStyle/>
        <a:p>
          <a:pPr marL="0" lvl="0" indent="0" algn="l" defTabSz="977900">
            <a:lnSpc>
              <a:spcPct val="90000"/>
            </a:lnSpc>
            <a:spcBef>
              <a:spcPct val="0"/>
            </a:spcBef>
            <a:spcAft>
              <a:spcPct val="35000"/>
            </a:spcAft>
            <a:buNone/>
          </a:pPr>
          <a:r>
            <a:rPr lang="en-US" sz="2200" kern="1200" dirty="0">
              <a:latin typeface="Tw Cen MT" panose="020B0602020104020603" pitchFamily="34" charset="0"/>
            </a:rPr>
            <a:t>Identify inconstancies: gaps in research, conflicts in previous studies, open questions left from other research</a:t>
          </a:r>
        </a:p>
      </dsp:txBody>
      <dsp:txXfrm>
        <a:off x="3726675" y="606327"/>
        <a:ext cx="1741425" cy="3432549"/>
      </dsp:txXfrm>
    </dsp:sp>
    <dsp:sp modelId="{7B02B470-538A-4B00-A619-830E74D4B9E4}">
      <dsp:nvSpPr>
        <dsp:cNvPr id="0" name=""/>
        <dsp:cNvSpPr/>
      </dsp:nvSpPr>
      <dsp:spPr>
        <a:xfrm>
          <a:off x="5584261" y="32231"/>
          <a:ext cx="1913654" cy="574096"/>
        </a:xfrm>
        <a:prstGeom prst="chevron">
          <a:avLst>
            <a:gd name="adj" fmla="val 30000"/>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885" tIns="70885" rIns="70885" bIns="70885" numCol="1" spcCol="1270" anchor="ctr" anchorCtr="0">
          <a:noAutofit/>
        </a:bodyPr>
        <a:lstStyle/>
        <a:p>
          <a:pPr marL="0" lvl="0" indent="0" algn="ctr" defTabSz="977900">
            <a:lnSpc>
              <a:spcPct val="90000"/>
            </a:lnSpc>
            <a:spcBef>
              <a:spcPct val="0"/>
            </a:spcBef>
            <a:spcAft>
              <a:spcPct val="35000"/>
            </a:spcAft>
            <a:buNone/>
          </a:pPr>
          <a:r>
            <a:rPr lang="en-US" sz="2200" kern="1200">
              <a:latin typeface="Tw Cen MT" panose="020B0602020104020603" pitchFamily="34" charset="0"/>
            </a:rPr>
            <a:t>Identify</a:t>
          </a:r>
        </a:p>
      </dsp:txBody>
      <dsp:txXfrm>
        <a:off x="5756490" y="32231"/>
        <a:ext cx="1569196" cy="574096"/>
      </dsp:txXfrm>
    </dsp:sp>
    <dsp:sp modelId="{C4307E19-5407-4BF9-9F56-5D9596126A25}">
      <dsp:nvSpPr>
        <dsp:cNvPr id="0" name=""/>
        <dsp:cNvSpPr/>
      </dsp:nvSpPr>
      <dsp:spPr>
        <a:xfrm>
          <a:off x="5584261" y="606327"/>
          <a:ext cx="1741425" cy="343254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611" tIns="137611" rIns="137611" bIns="275223" numCol="1" spcCol="1270" anchor="t" anchorCtr="0">
          <a:noAutofit/>
        </a:bodyPr>
        <a:lstStyle/>
        <a:p>
          <a:pPr marL="0" lvl="0" indent="0" algn="l" defTabSz="977900">
            <a:lnSpc>
              <a:spcPct val="90000"/>
            </a:lnSpc>
            <a:spcBef>
              <a:spcPct val="0"/>
            </a:spcBef>
            <a:spcAft>
              <a:spcPct val="35000"/>
            </a:spcAft>
            <a:buNone/>
          </a:pPr>
          <a:r>
            <a:rPr lang="en-US" sz="2200" kern="1200">
              <a:latin typeface="Tw Cen MT" panose="020B0602020104020603" pitchFamily="34" charset="0"/>
            </a:rPr>
            <a:t>Identify need for additional research (justifying your research)</a:t>
          </a:r>
        </a:p>
      </dsp:txBody>
      <dsp:txXfrm>
        <a:off x="5584261" y="606327"/>
        <a:ext cx="1741425" cy="3432549"/>
      </dsp:txXfrm>
    </dsp:sp>
    <dsp:sp modelId="{9388645E-9755-4930-97D9-9D06DD104626}">
      <dsp:nvSpPr>
        <dsp:cNvPr id="0" name=""/>
        <dsp:cNvSpPr/>
      </dsp:nvSpPr>
      <dsp:spPr>
        <a:xfrm>
          <a:off x="7441847" y="32231"/>
          <a:ext cx="1913654" cy="574096"/>
        </a:xfrm>
        <a:prstGeom prst="chevron">
          <a:avLst>
            <a:gd name="adj" fmla="val 30000"/>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885" tIns="70885" rIns="70885" bIns="70885" numCol="1" spcCol="1270" anchor="ctr" anchorCtr="0">
          <a:noAutofit/>
        </a:bodyPr>
        <a:lstStyle/>
        <a:p>
          <a:pPr marL="0" lvl="0" indent="0" algn="ctr" defTabSz="977900">
            <a:lnSpc>
              <a:spcPct val="90000"/>
            </a:lnSpc>
            <a:spcBef>
              <a:spcPct val="0"/>
            </a:spcBef>
            <a:spcAft>
              <a:spcPct val="35000"/>
            </a:spcAft>
            <a:buNone/>
          </a:pPr>
          <a:r>
            <a:rPr lang="en-US" sz="2200" kern="1200">
              <a:latin typeface="Tw Cen MT" panose="020B0602020104020603" pitchFamily="34" charset="0"/>
            </a:rPr>
            <a:t>Identify</a:t>
          </a:r>
        </a:p>
      </dsp:txBody>
      <dsp:txXfrm>
        <a:off x="7614076" y="32231"/>
        <a:ext cx="1569196" cy="574096"/>
      </dsp:txXfrm>
    </dsp:sp>
    <dsp:sp modelId="{0BFAE0AC-F4B8-439C-8203-BB289F23AB79}">
      <dsp:nvSpPr>
        <dsp:cNvPr id="0" name=""/>
        <dsp:cNvSpPr/>
      </dsp:nvSpPr>
      <dsp:spPr>
        <a:xfrm>
          <a:off x="7441847" y="606327"/>
          <a:ext cx="1741425" cy="343254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611" tIns="137611" rIns="137611" bIns="275223" numCol="1" spcCol="1270" anchor="t" anchorCtr="0">
          <a:noAutofit/>
        </a:bodyPr>
        <a:lstStyle/>
        <a:p>
          <a:pPr marL="0" lvl="0" indent="0" algn="l" defTabSz="977900">
            <a:lnSpc>
              <a:spcPct val="90000"/>
            </a:lnSpc>
            <a:spcBef>
              <a:spcPct val="0"/>
            </a:spcBef>
            <a:spcAft>
              <a:spcPct val="35000"/>
            </a:spcAft>
            <a:buNone/>
          </a:pPr>
          <a:r>
            <a:rPr lang="en-US" sz="2200" kern="1200">
              <a:latin typeface="Tw Cen MT" panose="020B0602020104020603" pitchFamily="34" charset="0"/>
            </a:rPr>
            <a:t>Identify the relationship of works in context of its contribution to the topic and to other works</a:t>
          </a:r>
        </a:p>
      </dsp:txBody>
      <dsp:txXfrm>
        <a:off x="7441847" y="606327"/>
        <a:ext cx="1741425" cy="3432549"/>
      </dsp:txXfrm>
    </dsp:sp>
    <dsp:sp modelId="{D3F979F2-8E8E-431E-9CA7-708537437F85}">
      <dsp:nvSpPr>
        <dsp:cNvPr id="0" name=""/>
        <dsp:cNvSpPr/>
      </dsp:nvSpPr>
      <dsp:spPr>
        <a:xfrm>
          <a:off x="9299433" y="32231"/>
          <a:ext cx="1913654" cy="574096"/>
        </a:xfrm>
        <a:prstGeom prst="chevron">
          <a:avLst>
            <a:gd name="adj" fmla="val 30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885" tIns="70885" rIns="70885" bIns="70885" numCol="1" spcCol="1270" anchor="ctr" anchorCtr="0">
          <a:noAutofit/>
        </a:bodyPr>
        <a:lstStyle/>
        <a:p>
          <a:pPr marL="0" lvl="0" indent="0" algn="ctr" defTabSz="977900">
            <a:lnSpc>
              <a:spcPct val="90000"/>
            </a:lnSpc>
            <a:spcBef>
              <a:spcPct val="0"/>
            </a:spcBef>
            <a:spcAft>
              <a:spcPct val="35000"/>
            </a:spcAft>
            <a:buNone/>
          </a:pPr>
          <a:r>
            <a:rPr lang="en-US" sz="2200" kern="1200">
              <a:latin typeface="Tw Cen MT" panose="020B0602020104020603" pitchFamily="34" charset="0"/>
            </a:rPr>
            <a:t>Place</a:t>
          </a:r>
        </a:p>
      </dsp:txBody>
      <dsp:txXfrm>
        <a:off x="9471662" y="32231"/>
        <a:ext cx="1569196" cy="574096"/>
      </dsp:txXfrm>
    </dsp:sp>
    <dsp:sp modelId="{6759D570-C4AD-4D1F-BA58-65A5F5B7F04C}">
      <dsp:nvSpPr>
        <dsp:cNvPr id="0" name=""/>
        <dsp:cNvSpPr/>
      </dsp:nvSpPr>
      <dsp:spPr>
        <a:xfrm>
          <a:off x="9299433" y="606327"/>
          <a:ext cx="1741425" cy="343254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611" tIns="137611" rIns="137611" bIns="275223" numCol="1" spcCol="1270" anchor="t" anchorCtr="0">
          <a:noAutofit/>
        </a:bodyPr>
        <a:lstStyle/>
        <a:p>
          <a:pPr marL="0" lvl="0" indent="0" algn="l" defTabSz="977900">
            <a:lnSpc>
              <a:spcPct val="90000"/>
            </a:lnSpc>
            <a:spcBef>
              <a:spcPct val="0"/>
            </a:spcBef>
            <a:spcAft>
              <a:spcPct val="35000"/>
            </a:spcAft>
            <a:buNone/>
          </a:pPr>
          <a:r>
            <a:rPr lang="en-US" sz="2200" kern="1200">
              <a:latin typeface="Tw Cen MT" panose="020B0602020104020603" pitchFamily="34" charset="0"/>
            </a:rPr>
            <a:t>Place your own research within the context of existing literature making a case for why further study is needed.</a:t>
          </a:r>
        </a:p>
      </dsp:txBody>
      <dsp:txXfrm>
        <a:off x="9299433" y="606327"/>
        <a:ext cx="1741425" cy="34325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3F669-EDC0-4608-89AF-E16878085D41}">
      <dsp:nvSpPr>
        <dsp:cNvPr id="0" name=""/>
        <dsp:cNvSpPr/>
      </dsp:nvSpPr>
      <dsp:spPr>
        <a:xfrm>
          <a:off x="3594" y="229666"/>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Textbooks</a:t>
          </a:r>
          <a:endParaRPr lang="en-US" sz="2300" kern="1200"/>
        </a:p>
      </dsp:txBody>
      <dsp:txXfrm>
        <a:off x="3594" y="229666"/>
        <a:ext cx="1946002" cy="1167601"/>
      </dsp:txXfrm>
    </dsp:sp>
    <dsp:sp modelId="{6D9A1762-085A-44CA-A127-6905332DD96D}">
      <dsp:nvSpPr>
        <dsp:cNvPr id="0" name=""/>
        <dsp:cNvSpPr/>
      </dsp:nvSpPr>
      <dsp:spPr>
        <a:xfrm>
          <a:off x="2144196" y="229666"/>
          <a:ext cx="1946002" cy="1167601"/>
        </a:xfrm>
        <a:prstGeom prst="rect">
          <a:avLst/>
        </a:prstGeom>
        <a:solidFill>
          <a:schemeClr val="accent2">
            <a:hueOff val="-111951"/>
            <a:satOff val="-6456"/>
            <a:lumOff val="6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Specialist books</a:t>
          </a:r>
          <a:endParaRPr lang="en-US" sz="2300" kern="1200"/>
        </a:p>
      </dsp:txBody>
      <dsp:txXfrm>
        <a:off x="2144196" y="229666"/>
        <a:ext cx="1946002" cy="1167601"/>
      </dsp:txXfrm>
    </dsp:sp>
    <dsp:sp modelId="{CDCD58BD-8765-4638-90B3-7030692DDE07}">
      <dsp:nvSpPr>
        <dsp:cNvPr id="0" name=""/>
        <dsp:cNvSpPr/>
      </dsp:nvSpPr>
      <dsp:spPr>
        <a:xfrm>
          <a:off x="4284798" y="229666"/>
          <a:ext cx="1946002" cy="1167601"/>
        </a:xfrm>
        <a:prstGeom prst="rect">
          <a:avLst/>
        </a:prstGeom>
        <a:solidFill>
          <a:schemeClr val="accent2">
            <a:hueOff val="-223902"/>
            <a:satOff val="-12912"/>
            <a:lumOff val="1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Journals</a:t>
          </a:r>
          <a:endParaRPr lang="en-US" sz="2300" kern="1200"/>
        </a:p>
      </dsp:txBody>
      <dsp:txXfrm>
        <a:off x="4284798" y="229666"/>
        <a:ext cx="1946002" cy="1167601"/>
      </dsp:txXfrm>
    </dsp:sp>
    <dsp:sp modelId="{6DB2055E-C591-4E87-9159-0011AF013547}">
      <dsp:nvSpPr>
        <dsp:cNvPr id="0" name=""/>
        <dsp:cNvSpPr/>
      </dsp:nvSpPr>
      <dsp:spPr>
        <a:xfrm>
          <a:off x="6425401" y="229666"/>
          <a:ext cx="1946002" cy="1167601"/>
        </a:xfrm>
        <a:prstGeom prst="rect">
          <a:avLst/>
        </a:prstGeom>
        <a:solidFill>
          <a:schemeClr val="accent2">
            <a:hueOff val="-335853"/>
            <a:satOff val="-19368"/>
            <a:lumOff val="19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Sector magazines</a:t>
          </a:r>
          <a:endParaRPr lang="en-US" sz="2300" kern="1200"/>
        </a:p>
      </dsp:txBody>
      <dsp:txXfrm>
        <a:off x="6425401" y="229666"/>
        <a:ext cx="1946002" cy="1167601"/>
      </dsp:txXfrm>
    </dsp:sp>
    <dsp:sp modelId="{5449DC0E-9F5B-4FCE-8160-D135E832913A}">
      <dsp:nvSpPr>
        <dsp:cNvPr id="0" name=""/>
        <dsp:cNvSpPr/>
      </dsp:nvSpPr>
      <dsp:spPr>
        <a:xfrm>
          <a:off x="8566003" y="229666"/>
          <a:ext cx="1946002" cy="1167601"/>
        </a:xfrm>
        <a:prstGeom prst="rect">
          <a:avLst/>
        </a:prstGeom>
        <a:solidFill>
          <a:schemeClr val="accent2">
            <a:hueOff val="-447804"/>
            <a:satOff val="-25824"/>
            <a:lumOff val="26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Commissioned reports</a:t>
          </a:r>
          <a:endParaRPr lang="en-US" sz="2300" kern="1200"/>
        </a:p>
      </dsp:txBody>
      <dsp:txXfrm>
        <a:off x="8566003" y="229666"/>
        <a:ext cx="1946002" cy="1167601"/>
      </dsp:txXfrm>
    </dsp:sp>
    <dsp:sp modelId="{FFEE1B2D-80B9-4BE8-8436-D58A66725FAB}">
      <dsp:nvSpPr>
        <dsp:cNvPr id="0" name=""/>
        <dsp:cNvSpPr/>
      </dsp:nvSpPr>
      <dsp:spPr>
        <a:xfrm>
          <a:off x="3594" y="1591868"/>
          <a:ext cx="1946002" cy="1167601"/>
        </a:xfrm>
        <a:prstGeom prst="rect">
          <a:avLst/>
        </a:prstGeom>
        <a:solidFill>
          <a:schemeClr val="accent2">
            <a:hueOff val="-559755"/>
            <a:satOff val="-32280"/>
            <a:lumOff val="33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Regulator reports</a:t>
          </a:r>
          <a:endParaRPr lang="en-US" sz="2300" kern="1200"/>
        </a:p>
      </dsp:txBody>
      <dsp:txXfrm>
        <a:off x="3594" y="1591868"/>
        <a:ext cx="1946002" cy="1167601"/>
      </dsp:txXfrm>
    </dsp:sp>
    <dsp:sp modelId="{5F064360-B015-48CF-9AA0-678D2A213B22}">
      <dsp:nvSpPr>
        <dsp:cNvPr id="0" name=""/>
        <dsp:cNvSpPr/>
      </dsp:nvSpPr>
      <dsp:spPr>
        <a:xfrm>
          <a:off x="2144196" y="1591868"/>
          <a:ext cx="1946002" cy="1167601"/>
        </a:xfrm>
        <a:prstGeom prst="rect">
          <a:avLst/>
        </a:prstGeom>
        <a:solidFill>
          <a:schemeClr val="accent2">
            <a:hueOff val="-671706"/>
            <a:satOff val="-38736"/>
            <a:lumOff val="39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Government organisation websites</a:t>
          </a:r>
          <a:endParaRPr lang="en-US" sz="2300" kern="1200"/>
        </a:p>
      </dsp:txBody>
      <dsp:txXfrm>
        <a:off x="2144196" y="1591868"/>
        <a:ext cx="1946002" cy="1167601"/>
      </dsp:txXfrm>
    </dsp:sp>
    <dsp:sp modelId="{3B5E7291-13E5-4E66-AE32-5A0120B01CA5}">
      <dsp:nvSpPr>
        <dsp:cNvPr id="0" name=""/>
        <dsp:cNvSpPr/>
      </dsp:nvSpPr>
      <dsp:spPr>
        <a:xfrm>
          <a:off x="4284798" y="1591868"/>
          <a:ext cx="1946002" cy="1167601"/>
        </a:xfrm>
        <a:prstGeom prst="rect">
          <a:avLst/>
        </a:prstGeom>
        <a:solidFill>
          <a:schemeClr val="accent2">
            <a:hueOff val="-783657"/>
            <a:satOff val="-45192"/>
            <a:lumOff val="4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Google Scholar</a:t>
          </a:r>
          <a:endParaRPr lang="en-US" sz="2300" kern="1200"/>
        </a:p>
      </dsp:txBody>
      <dsp:txXfrm>
        <a:off x="4284798" y="1591868"/>
        <a:ext cx="1946002" cy="1167601"/>
      </dsp:txXfrm>
    </dsp:sp>
    <dsp:sp modelId="{EF8EA7CB-F93F-4E17-B5AC-25EE0D50A93E}">
      <dsp:nvSpPr>
        <dsp:cNvPr id="0" name=""/>
        <dsp:cNvSpPr/>
      </dsp:nvSpPr>
      <dsp:spPr>
        <a:xfrm>
          <a:off x="6425401" y="1591868"/>
          <a:ext cx="1946002" cy="1167601"/>
        </a:xfrm>
        <a:prstGeom prst="rect">
          <a:avLst/>
        </a:prstGeom>
        <a:solidFill>
          <a:schemeClr val="accent2">
            <a:hueOff val="-895608"/>
            <a:satOff val="-51648"/>
            <a:lumOff val="53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www</a:t>
          </a:r>
        </a:p>
      </dsp:txBody>
      <dsp:txXfrm>
        <a:off x="6425401" y="1591868"/>
        <a:ext cx="1946002" cy="1167601"/>
      </dsp:txXfrm>
    </dsp:sp>
    <dsp:sp modelId="{7E870B2D-7045-4FA2-9196-6E89CEAE3595}">
      <dsp:nvSpPr>
        <dsp:cNvPr id="0" name=""/>
        <dsp:cNvSpPr/>
      </dsp:nvSpPr>
      <dsp:spPr>
        <a:xfrm>
          <a:off x="8566003" y="1591868"/>
          <a:ext cx="1946002" cy="1167601"/>
        </a:xfrm>
        <a:prstGeom prst="rect">
          <a:avLst/>
        </a:prstGeom>
        <a:solidFill>
          <a:schemeClr val="accent2">
            <a:hueOff val="-1007559"/>
            <a:satOff val="-58104"/>
            <a:lumOff val="59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NHS</a:t>
          </a:r>
          <a:endParaRPr lang="en-US" sz="2300" kern="1200"/>
        </a:p>
      </dsp:txBody>
      <dsp:txXfrm>
        <a:off x="8566003" y="1591868"/>
        <a:ext cx="1946002" cy="1167601"/>
      </dsp:txXfrm>
    </dsp:sp>
    <dsp:sp modelId="{9C0151D5-0D28-42E6-8396-502F10C1F305}">
      <dsp:nvSpPr>
        <dsp:cNvPr id="0" name=""/>
        <dsp:cNvSpPr/>
      </dsp:nvSpPr>
      <dsp:spPr>
        <a:xfrm>
          <a:off x="1073895" y="2954069"/>
          <a:ext cx="1946002" cy="1167601"/>
        </a:xfrm>
        <a:prstGeom prst="rect">
          <a:avLst/>
        </a:prstGeom>
        <a:solidFill>
          <a:schemeClr val="accent2">
            <a:hueOff val="-1119510"/>
            <a:satOff val="-64560"/>
            <a:lumOff val="6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Charities</a:t>
          </a:r>
          <a:endParaRPr lang="en-US" sz="2300" kern="1200"/>
        </a:p>
      </dsp:txBody>
      <dsp:txXfrm>
        <a:off x="1073895" y="2954069"/>
        <a:ext cx="1946002" cy="1167601"/>
      </dsp:txXfrm>
    </dsp:sp>
    <dsp:sp modelId="{5DBFD218-FAB4-4304-A4DD-DF94EA664F1F}">
      <dsp:nvSpPr>
        <dsp:cNvPr id="0" name=""/>
        <dsp:cNvSpPr/>
      </dsp:nvSpPr>
      <dsp:spPr>
        <a:xfrm>
          <a:off x="3214497" y="2954069"/>
          <a:ext cx="1946002" cy="1167601"/>
        </a:xfrm>
        <a:prstGeom prst="rect">
          <a:avLst/>
        </a:prstGeom>
        <a:solidFill>
          <a:schemeClr val="accent2">
            <a:hueOff val="-1231461"/>
            <a:satOff val="-71016"/>
            <a:lumOff val="7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Leaflets</a:t>
          </a:r>
          <a:endParaRPr lang="en-US" sz="2300" kern="1200"/>
        </a:p>
      </dsp:txBody>
      <dsp:txXfrm>
        <a:off x="3214497" y="2954069"/>
        <a:ext cx="1946002" cy="1167601"/>
      </dsp:txXfrm>
    </dsp:sp>
    <dsp:sp modelId="{8F435B1E-7009-46B9-ADCC-A23A82E8C039}">
      <dsp:nvSpPr>
        <dsp:cNvPr id="0" name=""/>
        <dsp:cNvSpPr/>
      </dsp:nvSpPr>
      <dsp:spPr>
        <a:xfrm>
          <a:off x="5355100" y="2954069"/>
          <a:ext cx="1946002" cy="1167601"/>
        </a:xfrm>
        <a:prstGeom prst="rect">
          <a:avLst/>
        </a:prstGeom>
        <a:solidFill>
          <a:schemeClr val="accent2">
            <a:hueOff val="-1343412"/>
            <a:satOff val="-77472"/>
            <a:lumOff val="79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Social media </a:t>
          </a:r>
          <a:endParaRPr lang="en-US" sz="2300" kern="1200"/>
        </a:p>
      </dsp:txBody>
      <dsp:txXfrm>
        <a:off x="5355100" y="2954069"/>
        <a:ext cx="1946002" cy="1167601"/>
      </dsp:txXfrm>
    </dsp:sp>
    <dsp:sp modelId="{E5EBD63B-A276-4C70-8CB9-75E5592A31B3}">
      <dsp:nvSpPr>
        <dsp:cNvPr id="0" name=""/>
        <dsp:cNvSpPr/>
      </dsp:nvSpPr>
      <dsp:spPr>
        <a:xfrm>
          <a:off x="7495702" y="2954069"/>
          <a:ext cx="1946002" cy="116760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Pubmed </a:t>
          </a:r>
          <a:endParaRPr lang="en-US" sz="2300" kern="1200"/>
        </a:p>
      </dsp:txBody>
      <dsp:txXfrm>
        <a:off x="7495702" y="2954069"/>
        <a:ext cx="1946002" cy="116760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AA266-38AB-49F3-AFA6-F0575454B0D2}" type="datetimeFigureOut">
              <a:rPr lang="en-GB" smtClean="0"/>
              <a:t>08/05/2021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31A5D-23EE-4321-8532-E0E69B81C11E}" type="slidenum">
              <a:rPr lang="en-GB" smtClean="0"/>
              <a:t>‹#›</a:t>
            </a:fld>
            <a:endParaRPr lang="en-GB"/>
          </a:p>
        </p:txBody>
      </p:sp>
    </p:spTree>
    <p:extLst>
      <p:ext uri="{BB962C8B-B14F-4D97-AF65-F5344CB8AC3E}">
        <p14:creationId xmlns:p14="http://schemas.microsoft.com/office/powerpoint/2010/main" val="352640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EDE3-1118-4FD4-8C0F-DDEC6B55D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7D227CE-B745-470D-9CCA-0FA4A838C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BC6068-9985-4D5F-83B3-168D30932C07}"/>
              </a:ext>
            </a:extLst>
          </p:cNvPr>
          <p:cNvSpPr>
            <a:spLocks noGrp="1"/>
          </p:cNvSpPr>
          <p:nvPr>
            <p:ph type="dt" sz="half" idx="10"/>
          </p:nvPr>
        </p:nvSpPr>
        <p:spPr/>
        <p:txBody>
          <a:bodyPr/>
          <a:lstStyle/>
          <a:p>
            <a:fld id="{4DEC7E79-79CC-406D-A5AF-F13A2AFEDFA9}" type="datetime1">
              <a:rPr lang="en-GB" smtClean="0"/>
              <a:t>08/05/2021</a:t>
            </a:fld>
            <a:endParaRPr lang="en-GB"/>
          </a:p>
        </p:txBody>
      </p:sp>
      <p:sp>
        <p:nvSpPr>
          <p:cNvPr id="5" name="Footer Placeholder 4">
            <a:extLst>
              <a:ext uri="{FF2B5EF4-FFF2-40B4-BE49-F238E27FC236}">
                <a16:creationId xmlns:a16="http://schemas.microsoft.com/office/drawing/2014/main" id="{03CB2208-72F5-4E34-8F51-47733A35A59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7FAC97BF-0AC0-4241-AD04-87558716D2AF}"/>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174559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8A27-DAC6-4137-9E72-F2C334B552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A10E9C-725B-4EDC-8D8C-6BF05EE5E8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949FA-E04A-4073-A628-92F643DC1E0E}"/>
              </a:ext>
            </a:extLst>
          </p:cNvPr>
          <p:cNvSpPr>
            <a:spLocks noGrp="1"/>
          </p:cNvSpPr>
          <p:nvPr>
            <p:ph type="dt" sz="half" idx="10"/>
          </p:nvPr>
        </p:nvSpPr>
        <p:spPr/>
        <p:txBody>
          <a:bodyPr/>
          <a:lstStyle/>
          <a:p>
            <a:fld id="{F4C425A8-FD60-4B9B-98D0-32B0EF7E6198}" type="datetime1">
              <a:rPr lang="en-GB" smtClean="0"/>
              <a:t>08/05/2021</a:t>
            </a:fld>
            <a:endParaRPr lang="en-GB"/>
          </a:p>
        </p:txBody>
      </p:sp>
      <p:sp>
        <p:nvSpPr>
          <p:cNvPr id="5" name="Footer Placeholder 4">
            <a:extLst>
              <a:ext uri="{FF2B5EF4-FFF2-40B4-BE49-F238E27FC236}">
                <a16:creationId xmlns:a16="http://schemas.microsoft.com/office/drawing/2014/main" id="{C1C291DC-D35E-4362-9266-0E398D8C6AF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3B23EAD-4683-4570-B487-D2A5A424A7BB}"/>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252019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CAECB-E7B2-46A7-83D5-139D5807A6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236743-EA40-4461-BC0D-88CA138BC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9B16D9-7E29-4578-979B-A493E620B514}"/>
              </a:ext>
            </a:extLst>
          </p:cNvPr>
          <p:cNvSpPr>
            <a:spLocks noGrp="1"/>
          </p:cNvSpPr>
          <p:nvPr>
            <p:ph type="dt" sz="half" idx="10"/>
          </p:nvPr>
        </p:nvSpPr>
        <p:spPr/>
        <p:txBody>
          <a:bodyPr/>
          <a:lstStyle/>
          <a:p>
            <a:fld id="{F7C31FBA-EF4C-403F-88DB-EF46B86D64BC}" type="datetime1">
              <a:rPr lang="en-GB" smtClean="0"/>
              <a:t>08/05/2021</a:t>
            </a:fld>
            <a:endParaRPr lang="en-GB"/>
          </a:p>
        </p:txBody>
      </p:sp>
      <p:sp>
        <p:nvSpPr>
          <p:cNvPr id="5" name="Footer Placeholder 4">
            <a:extLst>
              <a:ext uri="{FF2B5EF4-FFF2-40B4-BE49-F238E27FC236}">
                <a16:creationId xmlns:a16="http://schemas.microsoft.com/office/drawing/2014/main" id="{4DF4EAEE-5A25-4EB8-98D5-CD7EB78E9670}"/>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B59B2153-4201-4F08-B4F0-E28779B991F1}"/>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3773639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43A69585-0D74-4F6A-8BEB-DE11E6D6068C}" type="datetime1">
              <a:rPr lang="en-GB" altLang="en-US" smtClean="0"/>
              <a:t>08/05/2021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418438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9004-7FCC-4C69-A18A-4E8A3B80A0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BD2745-BB8A-4F67-AA88-17B574E48A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D896C8-8C73-4969-8911-78AF3481CF3E}"/>
              </a:ext>
            </a:extLst>
          </p:cNvPr>
          <p:cNvSpPr>
            <a:spLocks noGrp="1"/>
          </p:cNvSpPr>
          <p:nvPr>
            <p:ph type="dt" sz="half" idx="10"/>
          </p:nvPr>
        </p:nvSpPr>
        <p:spPr/>
        <p:txBody>
          <a:bodyPr/>
          <a:lstStyle/>
          <a:p>
            <a:fld id="{A269D14B-7734-42B2-8A3A-EFFB1F667A60}" type="datetime1">
              <a:rPr lang="en-GB" smtClean="0"/>
              <a:t>08/05/2021</a:t>
            </a:fld>
            <a:endParaRPr lang="en-GB"/>
          </a:p>
        </p:txBody>
      </p:sp>
      <p:sp>
        <p:nvSpPr>
          <p:cNvPr id="5" name="Footer Placeholder 4">
            <a:extLst>
              <a:ext uri="{FF2B5EF4-FFF2-40B4-BE49-F238E27FC236}">
                <a16:creationId xmlns:a16="http://schemas.microsoft.com/office/drawing/2014/main" id="{06CDDE4B-AC30-460D-B1B0-E4DC81B64D0E}"/>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143B912F-65E3-4521-9B7F-43BC28AC8289}"/>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128652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AEFE-2A8E-45F1-9805-6A30446384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AA5849-B5A3-4E0C-86D9-D0E383C39C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EAA973-7D45-4267-9D06-8A25C498137F}"/>
              </a:ext>
            </a:extLst>
          </p:cNvPr>
          <p:cNvSpPr>
            <a:spLocks noGrp="1"/>
          </p:cNvSpPr>
          <p:nvPr>
            <p:ph type="dt" sz="half" idx="10"/>
          </p:nvPr>
        </p:nvSpPr>
        <p:spPr/>
        <p:txBody>
          <a:bodyPr/>
          <a:lstStyle/>
          <a:p>
            <a:fld id="{97A8EB63-502A-4CED-AA50-DCF715CEE4CE}" type="datetime1">
              <a:rPr lang="en-GB" smtClean="0"/>
              <a:t>08/05/2021</a:t>
            </a:fld>
            <a:endParaRPr lang="en-GB"/>
          </a:p>
        </p:txBody>
      </p:sp>
      <p:sp>
        <p:nvSpPr>
          <p:cNvPr id="5" name="Footer Placeholder 4">
            <a:extLst>
              <a:ext uri="{FF2B5EF4-FFF2-40B4-BE49-F238E27FC236}">
                <a16:creationId xmlns:a16="http://schemas.microsoft.com/office/drawing/2014/main" id="{1B06EC80-69CD-4F0B-9812-70DE2ABA499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448D0E45-C8AB-4D2E-B27C-056E49149042}"/>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7905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3F56-EC90-460B-918F-4F72616C33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843310-57EF-4141-A056-CD419C818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4BB5727-09CB-474E-A73C-EFC63745F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F8B8A2-2AA1-495D-BE64-B19264987CEA}"/>
              </a:ext>
            </a:extLst>
          </p:cNvPr>
          <p:cNvSpPr>
            <a:spLocks noGrp="1"/>
          </p:cNvSpPr>
          <p:nvPr>
            <p:ph type="dt" sz="half" idx="10"/>
          </p:nvPr>
        </p:nvSpPr>
        <p:spPr/>
        <p:txBody>
          <a:bodyPr/>
          <a:lstStyle/>
          <a:p>
            <a:fld id="{0E515146-B29C-49FA-95E2-0158D0DF6FAB}" type="datetime1">
              <a:rPr lang="en-GB" smtClean="0"/>
              <a:t>08/05/2021</a:t>
            </a:fld>
            <a:endParaRPr lang="en-GB"/>
          </a:p>
        </p:txBody>
      </p:sp>
      <p:sp>
        <p:nvSpPr>
          <p:cNvPr id="6" name="Footer Placeholder 5">
            <a:extLst>
              <a:ext uri="{FF2B5EF4-FFF2-40B4-BE49-F238E27FC236}">
                <a16:creationId xmlns:a16="http://schemas.microsoft.com/office/drawing/2014/main" id="{8A574E50-6853-49F5-BD89-D8B14A0CEE22}"/>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CFFF32BC-3C29-476D-81A0-8D10E2FC9283}"/>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130427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49FE-7A4F-4844-B6C6-C1486E5F7D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168C04-059A-43F4-9084-3C02AC637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9B53F2-A876-4D02-A4BE-C2B9EC557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193C9C-9F3A-45A3-BD5B-6903AF562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AC7ABA-6D8B-4809-83A5-8ED2C4F54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0379EA6-6C5E-4644-A8BC-4F4F2B104262}"/>
              </a:ext>
            </a:extLst>
          </p:cNvPr>
          <p:cNvSpPr>
            <a:spLocks noGrp="1"/>
          </p:cNvSpPr>
          <p:nvPr>
            <p:ph type="dt" sz="half" idx="10"/>
          </p:nvPr>
        </p:nvSpPr>
        <p:spPr/>
        <p:txBody>
          <a:bodyPr/>
          <a:lstStyle/>
          <a:p>
            <a:fld id="{38D84A23-638A-457D-ADCA-2B752E88CD1E}" type="datetime1">
              <a:rPr lang="en-GB" smtClean="0"/>
              <a:t>08/05/2021</a:t>
            </a:fld>
            <a:endParaRPr lang="en-GB"/>
          </a:p>
        </p:txBody>
      </p:sp>
      <p:sp>
        <p:nvSpPr>
          <p:cNvPr id="8" name="Footer Placeholder 7">
            <a:extLst>
              <a:ext uri="{FF2B5EF4-FFF2-40B4-BE49-F238E27FC236}">
                <a16:creationId xmlns:a16="http://schemas.microsoft.com/office/drawing/2014/main" id="{522918C5-178F-4F4D-95E1-90AA5102B8FC}"/>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96F68CDE-B424-4A3D-8911-054C48F686C7}"/>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370836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11AB-9450-4215-8B4E-2D25DF0BF08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23F4868-5C87-4E6F-A518-4699E82B6B6F}"/>
              </a:ext>
            </a:extLst>
          </p:cNvPr>
          <p:cNvSpPr>
            <a:spLocks noGrp="1"/>
          </p:cNvSpPr>
          <p:nvPr>
            <p:ph type="dt" sz="half" idx="10"/>
          </p:nvPr>
        </p:nvSpPr>
        <p:spPr/>
        <p:txBody>
          <a:bodyPr/>
          <a:lstStyle/>
          <a:p>
            <a:fld id="{A632AE70-A022-42B0-8445-74E420D8A04F}" type="datetime1">
              <a:rPr lang="en-GB" smtClean="0"/>
              <a:t>08/05/2021</a:t>
            </a:fld>
            <a:endParaRPr lang="en-GB"/>
          </a:p>
        </p:txBody>
      </p:sp>
      <p:sp>
        <p:nvSpPr>
          <p:cNvPr id="4" name="Footer Placeholder 3">
            <a:extLst>
              <a:ext uri="{FF2B5EF4-FFF2-40B4-BE49-F238E27FC236}">
                <a16:creationId xmlns:a16="http://schemas.microsoft.com/office/drawing/2014/main" id="{FEB65DD8-0239-478B-9DAA-F8CDB02E500E}"/>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E3B3A1C5-7026-469C-B1DD-47CB8E47634C}"/>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131479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8C323-B8E6-4826-AF0F-F051A3213377}"/>
              </a:ext>
            </a:extLst>
          </p:cNvPr>
          <p:cNvSpPr>
            <a:spLocks noGrp="1"/>
          </p:cNvSpPr>
          <p:nvPr>
            <p:ph type="dt" sz="half" idx="10"/>
          </p:nvPr>
        </p:nvSpPr>
        <p:spPr/>
        <p:txBody>
          <a:bodyPr/>
          <a:lstStyle/>
          <a:p>
            <a:fld id="{18E69331-4FD9-4E66-93AD-6975845655CA}" type="datetime1">
              <a:rPr lang="en-GB" smtClean="0"/>
              <a:t>08/05/2021</a:t>
            </a:fld>
            <a:endParaRPr lang="en-GB"/>
          </a:p>
        </p:txBody>
      </p:sp>
      <p:sp>
        <p:nvSpPr>
          <p:cNvPr id="3" name="Footer Placeholder 2">
            <a:extLst>
              <a:ext uri="{FF2B5EF4-FFF2-40B4-BE49-F238E27FC236}">
                <a16:creationId xmlns:a16="http://schemas.microsoft.com/office/drawing/2014/main" id="{8A56FBD4-861B-4431-A973-3C6D3DD5A3AA}"/>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D678C58C-AF20-447B-8B14-61ADCB70489E}"/>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115541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4691-3C75-4257-86AC-7D399DABB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BE22287-B0E7-4A06-8AA3-967770AE0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A5A47C-DB04-454B-9D45-EDB2826CB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F08F6-A402-4CFD-8B7F-22B533E8A805}"/>
              </a:ext>
            </a:extLst>
          </p:cNvPr>
          <p:cNvSpPr>
            <a:spLocks noGrp="1"/>
          </p:cNvSpPr>
          <p:nvPr>
            <p:ph type="dt" sz="half" idx="10"/>
          </p:nvPr>
        </p:nvSpPr>
        <p:spPr/>
        <p:txBody>
          <a:bodyPr/>
          <a:lstStyle/>
          <a:p>
            <a:fld id="{12F172CD-81E1-483B-9963-2B6D4EF4ECA9}" type="datetime1">
              <a:rPr lang="en-GB" smtClean="0"/>
              <a:t>08/05/2021</a:t>
            </a:fld>
            <a:endParaRPr lang="en-GB"/>
          </a:p>
        </p:txBody>
      </p:sp>
      <p:sp>
        <p:nvSpPr>
          <p:cNvPr id="6" name="Footer Placeholder 5">
            <a:extLst>
              <a:ext uri="{FF2B5EF4-FFF2-40B4-BE49-F238E27FC236}">
                <a16:creationId xmlns:a16="http://schemas.microsoft.com/office/drawing/2014/main" id="{AAC52EC9-6AC3-407E-977D-0D98C62B1F39}"/>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7631B5A0-FD86-4A25-9C82-C819274301CA}"/>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426076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F0FA-4242-4B49-8FED-B5611DCA4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7096CA-5E5B-4B37-AD25-B357AE24B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0F68DA0-4E6A-40E3-85A4-1F2315F1D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3470C-5BAF-469A-A4E6-74926FF81421}"/>
              </a:ext>
            </a:extLst>
          </p:cNvPr>
          <p:cNvSpPr>
            <a:spLocks noGrp="1"/>
          </p:cNvSpPr>
          <p:nvPr>
            <p:ph type="dt" sz="half" idx="10"/>
          </p:nvPr>
        </p:nvSpPr>
        <p:spPr/>
        <p:txBody>
          <a:bodyPr/>
          <a:lstStyle/>
          <a:p>
            <a:fld id="{B55D88E7-0F45-40F7-906C-EB6E5F2B89B5}" type="datetime1">
              <a:rPr lang="en-GB" smtClean="0"/>
              <a:t>08/05/2021</a:t>
            </a:fld>
            <a:endParaRPr lang="en-GB"/>
          </a:p>
        </p:txBody>
      </p:sp>
      <p:sp>
        <p:nvSpPr>
          <p:cNvPr id="6" name="Footer Placeholder 5">
            <a:extLst>
              <a:ext uri="{FF2B5EF4-FFF2-40B4-BE49-F238E27FC236}">
                <a16:creationId xmlns:a16="http://schemas.microsoft.com/office/drawing/2014/main" id="{5E0442AC-7B3A-4D18-A611-98F5B881E4CF}"/>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0273332B-34F8-4EBD-9EA7-0E397C45F6BF}"/>
              </a:ext>
            </a:extLst>
          </p:cNvPr>
          <p:cNvSpPr>
            <a:spLocks noGrp="1"/>
          </p:cNvSpPr>
          <p:nvPr>
            <p:ph type="sldNum" sz="quarter" idx="12"/>
          </p:nvPr>
        </p:nvSpPr>
        <p:spPr/>
        <p:txBody>
          <a:bodyPr/>
          <a:lstStyle/>
          <a:p>
            <a:fld id="{B74350DF-7440-47C7-AAC1-9A1E23061D6A}" type="slidenum">
              <a:rPr lang="en-GB" smtClean="0"/>
              <a:t>‹#›</a:t>
            </a:fld>
            <a:endParaRPr lang="en-GB"/>
          </a:p>
        </p:txBody>
      </p:sp>
    </p:spTree>
    <p:extLst>
      <p:ext uri="{BB962C8B-B14F-4D97-AF65-F5344CB8AC3E}">
        <p14:creationId xmlns:p14="http://schemas.microsoft.com/office/powerpoint/2010/main" val="44537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5AF78-07AE-449D-9159-A638DF63D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B1A024-D1BA-4843-8ED8-CE1FD516E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3A5E89-1A37-4ECB-84A3-CE015A2EA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5A72A-CB87-4939-BF11-A1FFEA6FEE9F}" type="datetime1">
              <a:rPr lang="en-GB" smtClean="0"/>
              <a:t>08/05/2021</a:t>
            </a:fld>
            <a:endParaRPr lang="en-GB"/>
          </a:p>
        </p:txBody>
      </p:sp>
      <p:sp>
        <p:nvSpPr>
          <p:cNvPr id="5" name="Footer Placeholder 4">
            <a:extLst>
              <a:ext uri="{FF2B5EF4-FFF2-40B4-BE49-F238E27FC236}">
                <a16:creationId xmlns:a16="http://schemas.microsoft.com/office/drawing/2014/main" id="{1EE401AB-3F4C-40B6-BA60-A98343A8B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AC1AF8A1-83EB-4C09-9ECF-40B5634F6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350DF-7440-47C7-AAC1-9A1E23061D6A}" type="slidenum">
              <a:rPr lang="en-GB" smtClean="0"/>
              <a:t>‹#›</a:t>
            </a:fld>
            <a:endParaRPr lang="en-GB"/>
          </a:p>
        </p:txBody>
      </p:sp>
    </p:spTree>
    <p:extLst>
      <p:ext uri="{BB962C8B-B14F-4D97-AF65-F5344CB8AC3E}">
        <p14:creationId xmlns:p14="http://schemas.microsoft.com/office/powerpoint/2010/main" val="220502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B461937-55AE-4216-B24E-4A233F28D522}"/>
              </a:ext>
            </a:extLst>
          </p:cNvPr>
          <p:cNvSpPr/>
          <p:nvPr/>
        </p:nvSpPr>
        <p:spPr>
          <a:xfrm rot="20911233">
            <a:off x="-77837" y="232709"/>
            <a:ext cx="6304685" cy="2781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Week 8-Slide</a:t>
            </a: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2790114" y="2383241"/>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2" name="Footer Placeholder 1">
            <a:extLst>
              <a:ext uri="{FF2B5EF4-FFF2-40B4-BE49-F238E27FC236}">
                <a16:creationId xmlns:a16="http://schemas.microsoft.com/office/drawing/2014/main" id="{B31D2336-3DF5-4BED-97BE-6FC3FFA36C0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2690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2D281CE-564A-4F8C-85E3-15362B9EBCE8}"/>
              </a:ext>
            </a:extLst>
          </p:cNvPr>
          <p:cNvSpPr/>
          <p:nvPr/>
        </p:nvSpPr>
        <p:spPr>
          <a:xfrm>
            <a:off x="235933" y="198783"/>
            <a:ext cx="7969695" cy="6659217"/>
          </a:xfrm>
          <a:prstGeom prst="rect">
            <a:avLst/>
          </a:prstGeom>
        </p:spPr>
        <p:txBody>
          <a:bodyPr vert="horz" lIns="91440" tIns="45720" rIns="91440" bIns="45720" rtlCol="0">
            <a:normAutofit/>
          </a:bodyPr>
          <a:lstStyle/>
          <a:p>
            <a:pPr>
              <a:lnSpc>
                <a:spcPct val="90000"/>
              </a:lnSpc>
              <a:spcAft>
                <a:spcPts val="600"/>
              </a:spcAft>
            </a:pPr>
            <a:r>
              <a:rPr lang="en-US" sz="2800" b="1" dirty="0">
                <a:solidFill>
                  <a:schemeClr val="bg1"/>
                </a:solidFill>
                <a:highlight>
                  <a:srgbClr val="008080"/>
                </a:highlight>
                <a:latin typeface="Candara" panose="020E0502030303020204" pitchFamily="34" charset="0"/>
              </a:rPr>
              <a:t>A literature review</a:t>
            </a:r>
          </a:p>
          <a:p>
            <a:pPr>
              <a:lnSpc>
                <a:spcPct val="90000"/>
              </a:lnSpc>
              <a:spcAft>
                <a:spcPts val="600"/>
              </a:spcAft>
            </a:pPr>
            <a:endParaRPr lang="en-US" sz="2800" b="1" dirty="0">
              <a:solidFill>
                <a:schemeClr val="bg1"/>
              </a:solidFill>
              <a:highlight>
                <a:srgbClr val="008080"/>
              </a:highlight>
              <a:latin typeface="Candara" panose="020E0502030303020204" pitchFamily="34" charset="0"/>
            </a:endParaRPr>
          </a:p>
          <a:p>
            <a:pPr marL="285750" indent="-228600">
              <a:lnSpc>
                <a:spcPct val="90000"/>
              </a:lnSpc>
              <a:spcAft>
                <a:spcPts val="600"/>
              </a:spcAft>
              <a:buFont typeface="Arial" panose="020B0604020202020204" pitchFamily="34" charset="0"/>
              <a:buChar char="•"/>
            </a:pPr>
            <a:r>
              <a:rPr lang="en-US" sz="2600" dirty="0">
                <a:latin typeface="Tw Cen MT" panose="020B0602020104020603" pitchFamily="34" charset="0"/>
              </a:rPr>
              <a:t>The literature review is a critical discussion and summary of statistical literature that is of ‘general’ and ‘specialized’ relevance to the particular area and topic of the research problem in statistics.</a:t>
            </a:r>
          </a:p>
          <a:p>
            <a:pPr marL="285750" indent="-228600">
              <a:lnSpc>
                <a:spcPct val="90000"/>
              </a:lnSpc>
              <a:spcAft>
                <a:spcPts val="600"/>
              </a:spcAft>
              <a:buFont typeface="Arial" panose="020B0604020202020204" pitchFamily="34" charset="0"/>
              <a:buChar char="•"/>
            </a:pPr>
            <a:r>
              <a:rPr lang="en-US" sz="2600" dirty="0">
                <a:latin typeface="Tw Cen MT" panose="020B0602020104020603" pitchFamily="34" charset="0"/>
              </a:rPr>
              <a:t>It surveys the literature in your chosen area of study.</a:t>
            </a:r>
          </a:p>
          <a:p>
            <a:pPr marL="285750" indent="-228600">
              <a:lnSpc>
                <a:spcPct val="90000"/>
              </a:lnSpc>
              <a:spcAft>
                <a:spcPts val="600"/>
              </a:spcAft>
              <a:buFont typeface="Arial" panose="020B0604020202020204" pitchFamily="34" charset="0"/>
              <a:buChar char="•"/>
            </a:pPr>
            <a:r>
              <a:rPr lang="en-US" sz="2600" dirty="0">
                <a:latin typeface="Tw Cen MT" panose="020B0602020104020603" pitchFamily="34" charset="0"/>
              </a:rPr>
              <a:t> It synthesizes the information in that literature into a summary.</a:t>
            </a:r>
          </a:p>
          <a:p>
            <a:pPr marL="285750" indent="-228600">
              <a:lnSpc>
                <a:spcPct val="90000"/>
              </a:lnSpc>
              <a:spcAft>
                <a:spcPts val="600"/>
              </a:spcAft>
              <a:buFont typeface="Arial" panose="020B0604020202020204" pitchFamily="34" charset="0"/>
              <a:buChar char="•"/>
            </a:pPr>
            <a:r>
              <a:rPr lang="en-US" sz="2600" dirty="0">
                <a:latin typeface="Tw Cen MT" panose="020B0602020104020603" pitchFamily="34" charset="0"/>
              </a:rPr>
              <a:t> A </a:t>
            </a:r>
            <a:r>
              <a:rPr lang="en-US" sz="2600" b="1" dirty="0">
                <a:latin typeface="Tw Cen MT" panose="020B0602020104020603" pitchFamily="34" charset="0"/>
              </a:rPr>
              <a:t>literature</a:t>
            </a:r>
            <a:r>
              <a:rPr lang="en-US" sz="2600" dirty="0">
                <a:latin typeface="Tw Cen MT" panose="020B0602020104020603" pitchFamily="34" charset="0"/>
              </a:rPr>
              <a:t> review provides context, informs methodology, maximizes innovation, avoids duplicative </a:t>
            </a:r>
            <a:r>
              <a:rPr lang="en-US" sz="2600" b="1" dirty="0">
                <a:latin typeface="Tw Cen MT" panose="020B0602020104020603" pitchFamily="34" charset="0"/>
              </a:rPr>
              <a:t>research</a:t>
            </a:r>
            <a:r>
              <a:rPr lang="en-US" sz="2600" dirty="0">
                <a:latin typeface="Tw Cen MT" panose="020B0602020104020603" pitchFamily="34" charset="0"/>
              </a:rPr>
              <a:t>, and ensures that professional standards are met.</a:t>
            </a:r>
          </a:p>
          <a:p>
            <a:pPr marL="285750" indent="-228600">
              <a:lnSpc>
                <a:spcPct val="90000"/>
              </a:lnSpc>
              <a:spcAft>
                <a:spcPts val="600"/>
              </a:spcAft>
              <a:buFont typeface="Arial" panose="020B0604020202020204" pitchFamily="34" charset="0"/>
              <a:buChar char="•"/>
            </a:pPr>
            <a:r>
              <a:rPr lang="en-US" sz="2600" dirty="0">
                <a:latin typeface="Tw Cen MT" panose="020B0602020104020603" pitchFamily="34" charset="0"/>
              </a:rPr>
              <a:t> A literature review in a proposal should be long enough to convince your committee that you have thoroughly explored the research topic. </a:t>
            </a:r>
          </a:p>
          <a:p>
            <a:pPr marL="285750" indent="-228600">
              <a:lnSpc>
                <a:spcPct val="90000"/>
              </a:lnSpc>
              <a:spcAft>
                <a:spcPts val="600"/>
              </a:spcAft>
              <a:buFont typeface="Arial" panose="020B0604020202020204" pitchFamily="34" charset="0"/>
              <a:buChar char="•"/>
            </a:pPr>
            <a:endParaRPr lang="en-US" sz="1700" dirty="0"/>
          </a:p>
        </p:txBody>
      </p:sp>
      <p:pic>
        <p:nvPicPr>
          <p:cNvPr id="1026" name="Picture 2" descr="Literature Review Clipart #1 | Clipart Panda - Free Clipart Images">
            <a:extLst>
              <a:ext uri="{FF2B5EF4-FFF2-40B4-BE49-F238E27FC236}">
                <a16:creationId xmlns:a16="http://schemas.microsoft.com/office/drawing/2014/main" id="{7966A7AA-0569-4485-AF2B-BF28EF1B17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37" r="23964"/>
          <a:stretch/>
        </p:blipFill>
        <p:spPr bwMode="auto">
          <a:xfrm>
            <a:off x="8975188" y="10"/>
            <a:ext cx="3216812"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C1D8FF9F-B580-4FD8-B5BB-044841ACB28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4526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91FD-8161-4980-835A-570B4B0AAAE0}"/>
              </a:ext>
            </a:extLst>
          </p:cNvPr>
          <p:cNvSpPr>
            <a:spLocks noGrp="1"/>
          </p:cNvSpPr>
          <p:nvPr>
            <p:ph type="title"/>
          </p:nvPr>
        </p:nvSpPr>
        <p:spPr>
          <a:xfrm>
            <a:off x="241262" y="585718"/>
            <a:ext cx="3374136" cy="5504688"/>
          </a:xfrm>
        </p:spPr>
        <p:txBody>
          <a:bodyPr>
            <a:normAutofit/>
          </a:bodyPr>
          <a:lstStyle/>
          <a:p>
            <a:r>
              <a:rPr lang="en-GB" b="1" dirty="0">
                <a:solidFill>
                  <a:srgbClr val="0070C0"/>
                </a:solidFill>
                <a:highlight>
                  <a:srgbClr val="C0C0C0"/>
                </a:highlight>
              </a:rPr>
              <a:t>Why do we need a literature review</a:t>
            </a:r>
          </a:p>
        </p:txBody>
      </p:sp>
      <p:graphicFrame>
        <p:nvGraphicFramePr>
          <p:cNvPr id="5" name="Content Placeholder 2">
            <a:extLst>
              <a:ext uri="{FF2B5EF4-FFF2-40B4-BE49-F238E27FC236}">
                <a16:creationId xmlns:a16="http://schemas.microsoft.com/office/drawing/2014/main" id="{73DF0034-C15E-492D-B091-DCA7F540AB50}"/>
              </a:ext>
            </a:extLst>
          </p:cNvPr>
          <p:cNvGraphicFramePr>
            <a:graphicFrameLocks noGrp="1"/>
          </p:cNvGraphicFramePr>
          <p:nvPr>
            <p:ph idx="1"/>
            <p:extLst>
              <p:ext uri="{D42A27DB-BD31-4B8C-83A1-F6EECF244321}">
                <p14:modId xmlns:p14="http://schemas.microsoft.com/office/powerpoint/2010/main" val="2075759570"/>
              </p:ext>
            </p:extLst>
          </p:nvPr>
        </p:nvGraphicFramePr>
        <p:xfrm>
          <a:off x="3615398" y="1084626"/>
          <a:ext cx="8088922"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E092374-CFE6-4AA9-B1C5-C7DF03D07A3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2257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3" name="Freeform: Shape 142">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Working on a Literature Review in 2021 | Academic writing services,  Dissertation writing services, Literature">
            <a:extLst>
              <a:ext uri="{FF2B5EF4-FFF2-40B4-BE49-F238E27FC236}">
                <a16:creationId xmlns:a16="http://schemas.microsoft.com/office/drawing/2014/main" id="{E5D91C01-C804-4109-AC46-8D63163445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733" y="1492418"/>
            <a:ext cx="3835488" cy="19369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E639BA7-FA36-4D4D-AD34-F521FF82EED2}"/>
              </a:ext>
            </a:extLst>
          </p:cNvPr>
          <p:cNvSpPr/>
          <p:nvPr/>
        </p:nvSpPr>
        <p:spPr>
          <a:xfrm>
            <a:off x="5269134" y="478302"/>
            <a:ext cx="6922866" cy="6035040"/>
          </a:xfrm>
          <a:prstGeom prst="rect">
            <a:avLst/>
          </a:prstGeom>
        </p:spPr>
        <p:txBody>
          <a:bodyPr vert="horz" lIns="91440" tIns="45720" rIns="91440" bIns="45720" rtlCol="0" anchor="t">
            <a:normAutofit fontScale="92500" lnSpcReduction="10000"/>
          </a:bodyPr>
          <a:lstStyle/>
          <a:p>
            <a:pPr algn="ctr">
              <a:lnSpc>
                <a:spcPct val="90000"/>
              </a:lnSpc>
              <a:spcAft>
                <a:spcPts val="600"/>
              </a:spcAft>
            </a:pPr>
            <a:r>
              <a:rPr lang="en-US" sz="2800" b="1" i="0" u="none" strike="noStrike" dirty="0">
                <a:solidFill>
                  <a:schemeClr val="bg1"/>
                </a:solidFill>
                <a:effectLst/>
                <a:highlight>
                  <a:srgbClr val="00FFFF"/>
                </a:highlight>
                <a:latin typeface="Candara" panose="020E0502030303020204" pitchFamily="34" charset="0"/>
              </a:rPr>
              <a:t>What is the main purpose of literature review?</a:t>
            </a:r>
          </a:p>
          <a:p>
            <a:pPr algn="ctr">
              <a:lnSpc>
                <a:spcPct val="90000"/>
              </a:lnSpc>
              <a:spcAft>
                <a:spcPts val="600"/>
              </a:spcAft>
            </a:pPr>
            <a:endParaRPr lang="en-US" sz="2800" b="1" i="0" u="none" strike="noStrike" dirty="0">
              <a:effectLst/>
              <a:latin typeface="Candara" panose="020E0502030303020204" pitchFamily="34" charset="0"/>
            </a:endParaRPr>
          </a:p>
          <a:p>
            <a:pPr>
              <a:lnSpc>
                <a:spcPct val="90000"/>
              </a:lnSpc>
              <a:spcAft>
                <a:spcPts val="600"/>
              </a:spcAft>
            </a:pPr>
            <a:r>
              <a:rPr lang="en-US" sz="2400" b="0" i="0" dirty="0">
                <a:effectLst/>
                <a:latin typeface="Tw Cen MT" panose="020B0602020104020603" pitchFamily="34" charset="0"/>
              </a:rPr>
              <a:t>The </a:t>
            </a:r>
            <a:r>
              <a:rPr lang="en-US" sz="2400" b="1" i="0" dirty="0">
                <a:effectLst/>
                <a:latin typeface="Tw Cen MT" panose="020B0602020104020603" pitchFamily="34" charset="0"/>
              </a:rPr>
              <a:t>purpose</a:t>
            </a:r>
            <a:r>
              <a:rPr lang="en-US" sz="2400" b="0" i="0" dirty="0">
                <a:effectLst/>
                <a:latin typeface="Tw Cen MT" panose="020B0602020104020603" pitchFamily="34" charset="0"/>
              </a:rPr>
              <a:t> of a </a:t>
            </a:r>
            <a:r>
              <a:rPr lang="en-US" sz="2400" b="1" i="0" dirty="0">
                <a:effectLst/>
                <a:latin typeface="Tw Cen MT" panose="020B0602020104020603" pitchFamily="34" charset="0"/>
              </a:rPr>
              <a:t>literature review</a:t>
            </a:r>
            <a:r>
              <a:rPr lang="en-US" sz="2400" b="0" i="0" dirty="0">
                <a:effectLst/>
                <a:latin typeface="Tw Cen MT" panose="020B0602020104020603" pitchFamily="34" charset="0"/>
              </a:rPr>
              <a:t> is to:</a:t>
            </a:r>
          </a:p>
          <a:p>
            <a:pPr marL="457200"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Provide foundation of knowledge on topic. Identify areas of prior scholarship to prevent duplication and give credit to other researchers. Identify inconstancies: gaps in research, conflicts in previous studies, open questions left from other research.</a:t>
            </a:r>
          </a:p>
          <a:p>
            <a:pPr indent="-228600">
              <a:lnSpc>
                <a:spcPct val="90000"/>
              </a:lnSpc>
              <a:spcAft>
                <a:spcPts val="600"/>
              </a:spcAft>
              <a:buFont typeface="Arial" panose="020B0604020202020204" pitchFamily="34" charset="0"/>
              <a:buChar char="•"/>
            </a:pPr>
            <a:endParaRPr lang="en-US" sz="2400" b="0" i="0" dirty="0">
              <a:effectLst/>
              <a:latin typeface="Tw Cen MT" panose="020B0602020104020603" pitchFamily="34" charset="0"/>
            </a:endParaRPr>
          </a:p>
          <a:p>
            <a:pPr marL="457200" indent="-228600">
              <a:lnSpc>
                <a:spcPct val="90000"/>
              </a:lnSpc>
              <a:spcAft>
                <a:spcPts val="600"/>
              </a:spcAft>
              <a:buFont typeface="Arial" panose="020B0604020202020204" pitchFamily="34" charset="0"/>
              <a:buChar char="•"/>
            </a:pPr>
            <a:r>
              <a:rPr lang="en-US" sz="2400" dirty="0">
                <a:latin typeface="Tw Cen MT" panose="020B0602020104020603" pitchFamily="34" charset="0"/>
              </a:rPr>
              <a:t>A literature review is to offer an </a:t>
            </a:r>
            <a:r>
              <a:rPr lang="en-US" sz="2400" b="1" dirty="0">
                <a:latin typeface="Tw Cen MT" panose="020B0602020104020603" pitchFamily="34" charset="0"/>
              </a:rPr>
              <a:t>overview of existing literature on a specific topic</a:t>
            </a:r>
            <a:r>
              <a:rPr lang="en-US" sz="2400" dirty="0">
                <a:latin typeface="Tw Cen MT" panose="020B0602020104020603" pitchFamily="34" charset="0"/>
              </a:rPr>
              <a:t> along with an </a:t>
            </a:r>
            <a:r>
              <a:rPr lang="en-US" sz="2400" b="1" dirty="0">
                <a:latin typeface="Tw Cen MT" panose="020B0602020104020603" pitchFamily="34" charset="0"/>
              </a:rPr>
              <a:t>evaluation of the strengths and weaknesses of the author’s arguments</a:t>
            </a:r>
            <a:r>
              <a:rPr lang="en-US" sz="2400" dirty="0">
                <a:latin typeface="Tw Cen MT" panose="020B0602020104020603" pitchFamily="34" charset="0"/>
              </a:rPr>
              <a:t>. </a:t>
            </a:r>
          </a:p>
          <a:p>
            <a:pPr marL="457200" indent="-228600">
              <a:lnSpc>
                <a:spcPct val="90000"/>
              </a:lnSpc>
              <a:spcAft>
                <a:spcPts val="600"/>
              </a:spcAft>
              <a:buFont typeface="Arial" panose="020B0604020202020204" pitchFamily="34" charset="0"/>
              <a:buChar char="•"/>
            </a:pPr>
            <a:r>
              <a:rPr lang="en-US" sz="2400" dirty="0">
                <a:latin typeface="Tw Cen MT" panose="020B0602020104020603" pitchFamily="34" charset="0"/>
              </a:rPr>
              <a:t>You are summarizing what is available on a certain topic and then drawing conclusions about the topic. To make gathering your research easier, be sure to start with a narrow/specific topic and then widen your topic if necessary.</a:t>
            </a:r>
          </a:p>
          <a:p>
            <a:pPr indent="-228600">
              <a:lnSpc>
                <a:spcPct val="90000"/>
              </a:lnSpc>
              <a:spcAft>
                <a:spcPts val="600"/>
              </a:spcAft>
              <a:buFont typeface="Arial" panose="020B0604020202020204" pitchFamily="34" charset="0"/>
              <a:buChar char="•"/>
            </a:pPr>
            <a:endParaRPr lang="en-US" sz="1300" b="0" i="0" dirty="0">
              <a:effectLst/>
            </a:endParaRPr>
          </a:p>
          <a:p>
            <a:pPr indent="-228600" algn="ctr">
              <a:lnSpc>
                <a:spcPct val="90000"/>
              </a:lnSpc>
              <a:spcAft>
                <a:spcPts val="600"/>
              </a:spcAft>
              <a:buFont typeface="Arial" panose="020B0604020202020204" pitchFamily="34" charset="0"/>
              <a:buChar char="•"/>
            </a:pPr>
            <a:endParaRPr lang="en-US" sz="1300" b="0" i="0" dirty="0">
              <a:effectLst/>
            </a:endParaRPr>
          </a:p>
        </p:txBody>
      </p:sp>
      <p:sp>
        <p:nvSpPr>
          <p:cNvPr id="2" name="Footer Placeholder 1">
            <a:extLst>
              <a:ext uri="{FF2B5EF4-FFF2-40B4-BE49-F238E27FC236}">
                <a16:creationId xmlns:a16="http://schemas.microsoft.com/office/drawing/2014/main" id="{E6B99707-3EC2-46A6-8716-B17B15F2531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933623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950FC9-96F8-481E-B2FF-741D34A8F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B2B4586-EC5C-4ED3-82D8-63143F7C7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2012" y="0"/>
            <a:ext cx="6829989" cy="6858000"/>
          </a:xfrm>
          <a:custGeom>
            <a:avLst/>
            <a:gdLst>
              <a:gd name="connsiteX0" fmla="*/ 0 w 6829989"/>
              <a:gd name="connsiteY0" fmla="*/ 0 h 6858000"/>
              <a:gd name="connsiteX1" fmla="*/ 6829989 w 6829989"/>
              <a:gd name="connsiteY1" fmla="*/ 0 h 6858000"/>
              <a:gd name="connsiteX2" fmla="*/ 6829989 w 6829989"/>
              <a:gd name="connsiteY2" fmla="*/ 6858000 h 6858000"/>
              <a:gd name="connsiteX3" fmla="*/ 1 w 6829989"/>
              <a:gd name="connsiteY3" fmla="*/ 6858000 h 6858000"/>
              <a:gd name="connsiteX4" fmla="*/ 4006 w 6829989"/>
              <a:gd name="connsiteY4" fmla="*/ 6854853 h 6858000"/>
              <a:gd name="connsiteX5" fmla="*/ 1619628 w 6829989"/>
              <a:gd name="connsiteY5" fmla="*/ 3429000 h 6858000"/>
              <a:gd name="connsiteX6" fmla="*/ 4006 w 682998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89" h="6858000">
                <a:moveTo>
                  <a:pt x="0" y="0"/>
                </a:moveTo>
                <a:lnTo>
                  <a:pt x="6829989" y="0"/>
                </a:lnTo>
                <a:lnTo>
                  <a:pt x="6829989"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BD18CC4-F639-47CF-96DD-9BA6031B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3038" y="1992863"/>
            <a:ext cx="1488962" cy="2872274"/>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BB49E4-CE98-4104-A607-A5F443F28049}"/>
              </a:ext>
            </a:extLst>
          </p:cNvPr>
          <p:cNvSpPr>
            <a:spLocks noGrp="1"/>
          </p:cNvSpPr>
          <p:nvPr>
            <p:ph type="title"/>
          </p:nvPr>
        </p:nvSpPr>
        <p:spPr>
          <a:xfrm>
            <a:off x="7458500" y="1091821"/>
            <a:ext cx="3366816" cy="4674358"/>
          </a:xfrm>
        </p:spPr>
        <p:txBody>
          <a:bodyPr anchor="ctr">
            <a:normAutofit/>
          </a:bodyPr>
          <a:lstStyle/>
          <a:p>
            <a:r>
              <a:rPr lang="en-GB" sz="6100" b="1" i="1">
                <a:solidFill>
                  <a:schemeClr val="bg1"/>
                </a:solidFill>
              </a:rPr>
              <a:t>Finding Relevant Literature</a:t>
            </a:r>
          </a:p>
        </p:txBody>
      </p:sp>
      <p:sp>
        <p:nvSpPr>
          <p:cNvPr id="3" name="Content Placeholder 2">
            <a:extLst>
              <a:ext uri="{FF2B5EF4-FFF2-40B4-BE49-F238E27FC236}">
                <a16:creationId xmlns:a16="http://schemas.microsoft.com/office/drawing/2014/main" id="{EC4CEE7F-05F0-432B-B14A-A9CBE554AE80}"/>
              </a:ext>
            </a:extLst>
          </p:cNvPr>
          <p:cNvSpPr>
            <a:spLocks noGrp="1"/>
          </p:cNvSpPr>
          <p:nvPr>
            <p:ph idx="1"/>
          </p:nvPr>
        </p:nvSpPr>
        <p:spPr>
          <a:xfrm>
            <a:off x="365760" y="858129"/>
            <a:ext cx="6161649" cy="5148775"/>
          </a:xfrm>
        </p:spPr>
        <p:txBody>
          <a:bodyPr anchor="ctr">
            <a:normAutofit/>
          </a:bodyPr>
          <a:lstStyle/>
          <a:p>
            <a:r>
              <a:rPr lang="en-GB" sz="2400" dirty="0">
                <a:solidFill>
                  <a:schemeClr val="tx1">
                    <a:lumMod val="85000"/>
                    <a:lumOff val="15000"/>
                  </a:schemeClr>
                </a:solidFill>
                <a:latin typeface="Tw Cen MT" panose="020B0602020104020603" pitchFamily="34" charset="0"/>
              </a:rPr>
              <a:t>As part of your initial reflection, you should find out whether there is any relevant literature to aid your particular project. </a:t>
            </a:r>
          </a:p>
          <a:p>
            <a:r>
              <a:rPr lang="en-GB" sz="2400" dirty="0">
                <a:solidFill>
                  <a:schemeClr val="tx1">
                    <a:lumMod val="85000"/>
                    <a:lumOff val="15000"/>
                  </a:schemeClr>
                </a:solidFill>
                <a:latin typeface="Tw Cen MT" panose="020B0602020104020603" pitchFamily="34" charset="0"/>
              </a:rPr>
              <a:t>The educational literature is now so extensive that it is unlikely that there isn’t.</a:t>
            </a:r>
          </a:p>
          <a:p>
            <a:pPr marL="0" indent="0">
              <a:buNone/>
            </a:pPr>
            <a:endParaRPr lang="en-GB" sz="2400" dirty="0">
              <a:solidFill>
                <a:schemeClr val="tx1">
                  <a:lumMod val="85000"/>
                  <a:lumOff val="15000"/>
                </a:schemeClr>
              </a:solidFill>
              <a:latin typeface="Tw Cen MT" panose="020B0602020104020603" pitchFamily="34" charset="0"/>
            </a:endParaRPr>
          </a:p>
          <a:p>
            <a:r>
              <a:rPr lang="en-GB" sz="2400" dirty="0">
                <a:solidFill>
                  <a:schemeClr val="tx1">
                    <a:lumMod val="85000"/>
                    <a:lumOff val="15000"/>
                  </a:schemeClr>
                </a:solidFill>
                <a:latin typeface="Tw Cen MT" panose="020B0602020104020603" pitchFamily="34" charset="0"/>
              </a:rPr>
              <a:t>You could save time reading numerous journal articles if you can locate a book or review relevant to your problem </a:t>
            </a:r>
            <a:r>
              <a:rPr lang="en-GB" sz="1800" dirty="0">
                <a:solidFill>
                  <a:schemeClr val="tx1">
                    <a:lumMod val="85000"/>
                    <a:lumOff val="15000"/>
                  </a:schemeClr>
                </a:solidFill>
                <a:latin typeface="Tw Cen MT" panose="020B0602020104020603" pitchFamily="34" charset="0"/>
              </a:rPr>
              <a:t>(Guides.lib.vt.edu, 2019).</a:t>
            </a:r>
            <a:endParaRPr lang="en-GB" sz="1800" b="1" dirty="0">
              <a:solidFill>
                <a:schemeClr val="tx1">
                  <a:lumMod val="85000"/>
                  <a:lumOff val="15000"/>
                </a:schemeClr>
              </a:solidFill>
              <a:latin typeface="Tw Cen MT" panose="020B0602020104020603" pitchFamily="34" charset="0"/>
            </a:endParaRPr>
          </a:p>
        </p:txBody>
      </p:sp>
      <p:sp>
        <p:nvSpPr>
          <p:cNvPr id="4" name="Footer Placeholder 3">
            <a:extLst>
              <a:ext uri="{FF2B5EF4-FFF2-40B4-BE49-F238E27FC236}">
                <a16:creationId xmlns:a16="http://schemas.microsoft.com/office/drawing/2014/main" id="{7E5969E8-DC2D-4334-BEC6-814CEE202D9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82203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E74A-7AF7-4A5C-8E3A-F2D9E5EF2A15}"/>
              </a:ext>
            </a:extLst>
          </p:cNvPr>
          <p:cNvSpPr>
            <a:spLocks noGrp="1"/>
          </p:cNvSpPr>
          <p:nvPr>
            <p:ph type="title"/>
          </p:nvPr>
        </p:nvSpPr>
        <p:spPr>
          <a:xfrm>
            <a:off x="1000874" y="622853"/>
            <a:ext cx="8400405" cy="995364"/>
          </a:xfrm>
        </p:spPr>
        <p:txBody>
          <a:bodyPr anchor="ctr">
            <a:normAutofit fontScale="90000"/>
          </a:bodyPr>
          <a:lstStyle/>
          <a:p>
            <a:pPr algn="ctr"/>
            <a:r>
              <a:rPr lang="en-GB" sz="4000" b="1" dirty="0">
                <a:solidFill>
                  <a:srgbClr val="00B0F0"/>
                </a:solidFill>
                <a:latin typeface="Tw Cen MT" panose="020B0602020104020603" pitchFamily="34" charset="0"/>
              </a:rPr>
              <a:t>The purpose of a literature review is to:</a:t>
            </a:r>
            <a:br>
              <a:rPr lang="en-GB" dirty="0">
                <a:solidFill>
                  <a:srgbClr val="00B0F0"/>
                </a:solidFill>
              </a:rPr>
            </a:br>
            <a:endParaRPr lang="en-GB" dirty="0">
              <a:solidFill>
                <a:srgbClr val="00B0F0"/>
              </a:solidFill>
            </a:endParaRPr>
          </a:p>
        </p:txBody>
      </p:sp>
      <p:sp>
        <p:nvSpPr>
          <p:cNvPr id="4" name="Rectangle 3">
            <a:extLst>
              <a:ext uri="{FF2B5EF4-FFF2-40B4-BE49-F238E27FC236}">
                <a16:creationId xmlns:a16="http://schemas.microsoft.com/office/drawing/2014/main" id="{B4D25288-64DF-49DF-B7D7-8972C5BB7CA2}"/>
              </a:ext>
            </a:extLst>
          </p:cNvPr>
          <p:cNvSpPr/>
          <p:nvPr/>
        </p:nvSpPr>
        <p:spPr>
          <a:xfrm>
            <a:off x="7585475" y="5989122"/>
            <a:ext cx="352032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800" b="0" i="0" u="none" strike="noStrike" kern="1200" cap="none" spc="0" normalizeH="0" baseline="0" noProof="0">
                <a:ln>
                  <a:noFill/>
                </a:ln>
                <a:solidFill>
                  <a:srgbClr val="000000"/>
                </a:solidFill>
                <a:effectLst/>
                <a:uLnTx/>
                <a:uFillTx/>
                <a:latin typeface="Open Sans"/>
                <a:ea typeface="+mn-ea"/>
                <a:cs typeface="+mn-cs"/>
              </a:rPr>
              <a:t>(Uscupstate.libguides.com, 2019)</a:t>
            </a: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6E55AF50-57C0-4182-BC7C-B31BA4BCFBE2}"/>
              </a:ext>
            </a:extLst>
          </p:cNvPr>
          <p:cNvGraphicFramePr>
            <a:graphicFrameLocks noGrp="1"/>
          </p:cNvGraphicFramePr>
          <p:nvPr>
            <p:ph idx="1"/>
          </p:nvPr>
        </p:nvGraphicFramePr>
        <p:xfrm>
          <a:off x="689113" y="1932127"/>
          <a:ext cx="11224591" cy="4071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6C0D041-E8E8-4CA0-8733-5100BAB1370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1323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31B5E604-3739-4338-8353-A5576750FA73}"/>
              </a:ext>
            </a:extLst>
          </p:cNvPr>
          <p:cNvSpPr txBox="1"/>
          <p:nvPr/>
        </p:nvSpPr>
        <p:spPr>
          <a:xfrm>
            <a:off x="1222645" y="754784"/>
            <a:ext cx="7777531" cy="1028408"/>
          </a:xfrm>
          <a:prstGeom prst="rect">
            <a:avLst/>
          </a:prstGeom>
        </p:spPr>
        <p:txBody>
          <a:bodyPr vert="horz" lIns="91440" tIns="45720" rIns="91440" bIns="45720" rtlCol="0" anchor="ctr">
            <a:normAutofit fontScale="92500" lnSpcReduction="10000"/>
          </a:bodyPr>
          <a:lstStyle/>
          <a:p>
            <a:pPr algn="ctr">
              <a:lnSpc>
                <a:spcPct val="90000"/>
              </a:lnSpc>
              <a:spcBef>
                <a:spcPct val="0"/>
              </a:spcBef>
              <a:spcAft>
                <a:spcPts val="600"/>
              </a:spcAft>
            </a:pPr>
            <a:r>
              <a:rPr lang="en-US" sz="4000" b="1" kern="1200" dirty="0">
                <a:solidFill>
                  <a:srgbClr val="FFFFFF"/>
                </a:solidFill>
                <a:latin typeface="+mj-lt"/>
                <a:ea typeface="+mj-ea"/>
                <a:cs typeface="+mj-cs"/>
              </a:rPr>
              <a:t>I</a:t>
            </a:r>
            <a:r>
              <a:rPr lang="en-US" sz="4000" b="1" i="0" u="none" strike="noStrike" kern="1200" dirty="0">
                <a:solidFill>
                  <a:srgbClr val="FFFFFF"/>
                </a:solidFill>
                <a:effectLst/>
                <a:latin typeface="+mj-lt"/>
                <a:ea typeface="+mj-ea"/>
                <a:cs typeface="+mj-cs"/>
              </a:rPr>
              <a:t>mportance of literature review in research</a:t>
            </a:r>
          </a:p>
        </p:txBody>
      </p:sp>
      <p:sp>
        <p:nvSpPr>
          <p:cNvPr id="2" name="Rectangle 1">
            <a:extLst>
              <a:ext uri="{FF2B5EF4-FFF2-40B4-BE49-F238E27FC236}">
                <a16:creationId xmlns:a16="http://schemas.microsoft.com/office/drawing/2014/main" id="{BF3A081B-9B5E-4D84-89C9-4C2B5CA389B8}"/>
              </a:ext>
            </a:extLst>
          </p:cNvPr>
          <p:cNvSpPr/>
          <p:nvPr/>
        </p:nvSpPr>
        <p:spPr>
          <a:xfrm>
            <a:off x="1119322" y="2490436"/>
            <a:ext cx="10662968" cy="4228416"/>
          </a:xfrm>
          <a:prstGeom prst="rect">
            <a:avLst/>
          </a:prstGeom>
        </p:spPr>
        <p:txBody>
          <a:bodyPr vert="horz" lIns="91440" tIns="45720" rIns="91440" bIns="45720" rtlCol="0" anchor="ctr">
            <a:normAutofit lnSpcReduction="10000"/>
          </a:bodyPr>
          <a:lstStyle/>
          <a:p>
            <a:pPr>
              <a:lnSpc>
                <a:spcPct val="90000"/>
              </a:lnSpc>
              <a:spcAft>
                <a:spcPts val="600"/>
              </a:spcAft>
            </a:pPr>
            <a:r>
              <a:rPr lang="en-US" sz="2400" b="0" i="0" dirty="0">
                <a:effectLst/>
                <a:highlight>
                  <a:srgbClr val="00FFFF"/>
                </a:highlight>
                <a:latin typeface="Tw Cen MT" panose="020B0602020104020603" pitchFamily="34" charset="0"/>
              </a:rPr>
              <a:t>The </a:t>
            </a:r>
            <a:r>
              <a:rPr lang="en-US" sz="2400" b="1" i="0" dirty="0">
                <a:effectLst/>
                <a:highlight>
                  <a:srgbClr val="00FFFF"/>
                </a:highlight>
                <a:latin typeface="Tw Cen MT" panose="020B0602020104020603" pitchFamily="34" charset="0"/>
              </a:rPr>
              <a:t>literature review</a:t>
            </a:r>
            <a:r>
              <a:rPr lang="en-US" sz="2400" b="0" i="0" dirty="0">
                <a:effectLst/>
                <a:highlight>
                  <a:srgbClr val="00FFFF"/>
                </a:highlight>
                <a:latin typeface="Tw Cen MT" panose="020B0602020104020603" pitchFamily="34" charset="0"/>
              </a:rPr>
              <a:t> is </a:t>
            </a:r>
            <a:r>
              <a:rPr lang="en-US" sz="2400" b="1" i="0" dirty="0">
                <a:effectLst/>
                <a:highlight>
                  <a:srgbClr val="00FFFF"/>
                </a:highlight>
                <a:latin typeface="Tw Cen MT" panose="020B0602020104020603" pitchFamily="34" charset="0"/>
              </a:rPr>
              <a:t>important</a:t>
            </a:r>
            <a:r>
              <a:rPr lang="en-US" sz="2400" b="0" i="0" dirty="0">
                <a:effectLst/>
                <a:highlight>
                  <a:srgbClr val="00FFFF"/>
                </a:highlight>
                <a:latin typeface="Tw Cen MT" panose="020B0602020104020603" pitchFamily="34" charset="0"/>
              </a:rPr>
              <a:t> because: </a:t>
            </a:r>
          </a:p>
          <a:p>
            <a:pPr marL="285750"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It describes how the proposed </a:t>
            </a:r>
            <a:r>
              <a:rPr lang="en-US" sz="2400" b="1" i="0" dirty="0">
                <a:effectLst/>
                <a:latin typeface="Tw Cen MT" panose="020B0602020104020603" pitchFamily="34" charset="0"/>
              </a:rPr>
              <a:t>research</a:t>
            </a:r>
            <a:r>
              <a:rPr lang="en-US" sz="2400" b="0" i="0" dirty="0">
                <a:effectLst/>
                <a:latin typeface="Tw Cen MT" panose="020B0602020104020603" pitchFamily="34" charset="0"/>
              </a:rPr>
              <a:t> is related to prior </a:t>
            </a:r>
            <a:r>
              <a:rPr lang="en-US" sz="2400" b="1" i="0" dirty="0">
                <a:effectLst/>
                <a:latin typeface="Tw Cen MT" panose="020B0602020104020603" pitchFamily="34" charset="0"/>
              </a:rPr>
              <a:t>research</a:t>
            </a:r>
            <a:r>
              <a:rPr lang="en-US" sz="2400" b="0" i="0" dirty="0">
                <a:effectLst/>
                <a:latin typeface="Tw Cen MT" panose="020B0602020104020603" pitchFamily="34" charset="0"/>
              </a:rPr>
              <a:t> in statistics.</a:t>
            </a:r>
          </a:p>
          <a:p>
            <a:pPr marL="285750"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 It shows the originality and relevance of your </a:t>
            </a:r>
            <a:r>
              <a:rPr lang="en-US" sz="2400" b="1" i="0" dirty="0">
                <a:effectLst/>
                <a:latin typeface="Tw Cen MT" panose="020B0602020104020603" pitchFamily="34" charset="0"/>
              </a:rPr>
              <a:t>research</a:t>
            </a:r>
            <a:r>
              <a:rPr lang="en-US" sz="2400" b="0" i="0" dirty="0">
                <a:effectLst/>
                <a:latin typeface="Tw Cen MT" panose="020B0602020104020603" pitchFamily="34" charset="0"/>
              </a:rPr>
              <a:t> problem. Specifically, your </a:t>
            </a:r>
            <a:r>
              <a:rPr lang="en-US" sz="2400" b="1" i="0" dirty="0">
                <a:effectLst/>
                <a:latin typeface="Tw Cen MT" panose="020B0602020104020603" pitchFamily="34" charset="0"/>
              </a:rPr>
              <a:t>research</a:t>
            </a:r>
            <a:r>
              <a:rPr lang="en-US" sz="2400" b="0" i="0" dirty="0">
                <a:effectLst/>
                <a:latin typeface="Tw Cen MT" panose="020B0602020104020603" pitchFamily="34" charset="0"/>
              </a:rPr>
              <a:t> is different from other statisticians. It justifies your proposed methodology.</a:t>
            </a:r>
          </a:p>
          <a:p>
            <a:pPr marL="285750" indent="-228600">
              <a:lnSpc>
                <a:spcPct val="90000"/>
              </a:lnSpc>
              <a:spcAft>
                <a:spcPts val="600"/>
              </a:spcAft>
              <a:buFont typeface="Arial" panose="020B0604020202020204" pitchFamily="34" charset="0"/>
              <a:buChar char="•"/>
            </a:pPr>
            <a:r>
              <a:rPr lang="en-US" sz="2400" dirty="0">
                <a:latin typeface="Tw Cen MT" panose="020B0602020104020603" pitchFamily="34" charset="0"/>
              </a:rPr>
              <a:t>It demonstrates your preparedness to complete the research.</a:t>
            </a:r>
          </a:p>
          <a:p>
            <a:pPr marL="285750" indent="-228600">
              <a:lnSpc>
                <a:spcPct val="90000"/>
              </a:lnSpc>
              <a:spcAft>
                <a:spcPts val="600"/>
              </a:spcAft>
              <a:buFont typeface="Arial" panose="020B0604020202020204" pitchFamily="34" charset="0"/>
              <a:buChar char="•"/>
            </a:pPr>
            <a:r>
              <a:rPr lang="en-US" sz="2400" dirty="0">
                <a:latin typeface="Tw Cen MT" panose="020B0602020104020603" pitchFamily="34" charset="0"/>
              </a:rPr>
              <a:t>Every statement in a literature review must be supported either by a reference to published statistical literature.</a:t>
            </a: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 </a:t>
            </a:r>
            <a:r>
              <a:rPr lang="en-US" sz="2400" b="1" i="0" dirty="0">
                <a:effectLst/>
                <a:latin typeface="Tw Cen MT" panose="020B0602020104020603" pitchFamily="34" charset="0"/>
              </a:rPr>
              <a:t>Literature reviews</a:t>
            </a:r>
            <a:r>
              <a:rPr lang="en-US" sz="2400" b="0" i="0" dirty="0">
                <a:effectLst/>
                <a:latin typeface="Tw Cen MT" panose="020B0602020104020603" pitchFamily="34" charset="0"/>
              </a:rPr>
              <a:t> give a conceptual framework for research or project planning because students can have a clear idea of what has already been done in the field. </a:t>
            </a: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T</a:t>
            </a:r>
            <a:r>
              <a:rPr lang="en-US" sz="2400" b="0" i="0" dirty="0">
                <a:effectLst/>
                <a:latin typeface="Tw Cen MT" panose="020B0602020104020603" pitchFamily="34" charset="0"/>
              </a:rPr>
              <a:t>his helps students build up new research topics on the basis of existing literatures. Can substitute with computers.</a:t>
            </a:r>
          </a:p>
          <a:p>
            <a:pPr marL="285750" indent="-228600">
              <a:lnSpc>
                <a:spcPct val="90000"/>
              </a:lnSpc>
              <a:spcAft>
                <a:spcPts val="600"/>
              </a:spcAft>
              <a:buFont typeface="Arial" panose="020B0604020202020204" pitchFamily="34" charset="0"/>
              <a:buChar char="•"/>
            </a:pPr>
            <a:endParaRPr lang="en-US" sz="1900" b="0" i="0" dirty="0">
              <a:effectLst/>
            </a:endParaRPr>
          </a:p>
        </p:txBody>
      </p:sp>
      <p:pic>
        <p:nvPicPr>
          <p:cNvPr id="28" name="Picture 2" descr="Review Of Literature Clipart | Free Images at Clker.com - vector clip art  online, royalty free &amp; public domain">
            <a:extLst>
              <a:ext uri="{FF2B5EF4-FFF2-40B4-BE49-F238E27FC236}">
                <a16:creationId xmlns:a16="http://schemas.microsoft.com/office/drawing/2014/main" id="{C99B5A01-34D1-44AD-8FE8-93125AF514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47" b="2"/>
          <a:stretch/>
        </p:blipFill>
        <p:spPr bwMode="auto">
          <a:xfrm>
            <a:off x="8923309" y="392899"/>
            <a:ext cx="2731932" cy="202708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96A914E-27C9-471B-8835-ED39FFB9F94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8700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microscope&#10;&#10;Description automatically generated with low confidence">
            <a:extLst>
              <a:ext uri="{FF2B5EF4-FFF2-40B4-BE49-F238E27FC236}">
                <a16:creationId xmlns:a16="http://schemas.microsoft.com/office/drawing/2014/main" id="{AC1C925E-4881-4AE2-A28C-CB5A59B6CE2C}"/>
              </a:ext>
            </a:extLst>
          </p:cNvPr>
          <p:cNvPicPr>
            <a:picLocks noChangeAspect="1"/>
          </p:cNvPicPr>
          <p:nvPr/>
        </p:nvPicPr>
        <p:blipFill rotWithShape="1">
          <a:blip r:embed="rId2"/>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pPr algn="ctr"/>
            <a:r>
              <a:rPr lang="en-GB" sz="3600" b="1" i="1" dirty="0">
                <a:solidFill>
                  <a:schemeClr val="bg1"/>
                </a:solidFill>
                <a:highlight>
                  <a:srgbClr val="008080"/>
                </a:highlight>
                <a:latin typeface="Candara" panose="020E0502030303020204" pitchFamily="34" charset="0"/>
              </a:rPr>
              <a:t>Conducting a literature review using various resources – secondary sources</a:t>
            </a:r>
          </a:p>
        </p:txBody>
      </p:sp>
      <p:graphicFrame>
        <p:nvGraphicFramePr>
          <p:cNvPr id="5" name="Content Placeholder 2">
            <a:extLst>
              <a:ext uri="{FF2B5EF4-FFF2-40B4-BE49-F238E27FC236}">
                <a16:creationId xmlns:a16="http://schemas.microsoft.com/office/drawing/2014/main" id="{3D5F65E9-4872-49BE-9B41-EBED5616C7A1}"/>
              </a:ext>
            </a:extLst>
          </p:cNvPr>
          <p:cNvGraphicFramePr>
            <a:graphicFrameLocks noGrp="1"/>
          </p:cNvGraphicFramePr>
          <p:nvPr>
            <p:ph idx="1"/>
            <p:extLst>
              <p:ext uri="{D42A27DB-BD31-4B8C-83A1-F6EECF244321}">
                <p14:modId xmlns:p14="http://schemas.microsoft.com/office/powerpoint/2010/main" val="2615603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C71A0C93-6F56-4BE4-9910-74AEAFB39B5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641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F58CAA44-9835-4D5E-A13E-52623631D9D2}"/>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EA58-58C6-43E2-BE15-B8315019CF8D}"/>
              </a:ext>
            </a:extLst>
          </p:cNvPr>
          <p:cNvSpPr>
            <a:spLocks noGrp="1"/>
          </p:cNvSpPr>
          <p:nvPr>
            <p:ph type="title"/>
          </p:nvPr>
        </p:nvSpPr>
        <p:spPr/>
        <p:txBody>
          <a:bodyPr/>
          <a:lstStyle/>
          <a:p>
            <a:r>
              <a:rPr lang="en-GB" b="1" i="1" dirty="0">
                <a:solidFill>
                  <a:srgbClr val="0070C0"/>
                </a:solidFill>
                <a:effectLst>
                  <a:outerShdw blurRad="38100" dist="38100" dir="2700000" algn="tl">
                    <a:srgbClr val="000000">
                      <a:alpha val="43137"/>
                    </a:srgbClr>
                  </a:outerShdw>
                </a:effectLst>
              </a:rPr>
              <a:t>Glossary of different health care Perspectives </a:t>
            </a:r>
          </a:p>
        </p:txBody>
      </p:sp>
      <p:sp>
        <p:nvSpPr>
          <p:cNvPr id="3" name="Content Placeholder 2">
            <a:extLst>
              <a:ext uri="{FF2B5EF4-FFF2-40B4-BE49-F238E27FC236}">
                <a16:creationId xmlns:a16="http://schemas.microsoft.com/office/drawing/2014/main" id="{FDD3A132-25C0-444E-9088-FF8AD626E906}"/>
              </a:ext>
            </a:extLst>
          </p:cNvPr>
          <p:cNvSpPr>
            <a:spLocks noGrp="1"/>
          </p:cNvSpPr>
          <p:nvPr>
            <p:ph sz="half" idx="1"/>
          </p:nvPr>
        </p:nvSpPr>
        <p:spPr/>
        <p:txBody>
          <a:bodyPr>
            <a:noAutofit/>
          </a:bodyPr>
          <a:lstStyle/>
          <a:p>
            <a:r>
              <a:rPr lang="en-GB" sz="2200" dirty="0">
                <a:latin typeface="Tw Cen MT" panose="020B0602020104020603" pitchFamily="34" charset="0"/>
              </a:rPr>
              <a:t>BMA: British Medical Association</a:t>
            </a:r>
          </a:p>
          <a:p>
            <a:r>
              <a:rPr lang="en-GB" sz="2200">
                <a:latin typeface="Tw Cen MT" panose="020B0602020104020603" pitchFamily="34" charset="0"/>
              </a:rPr>
              <a:t>BMJ-British Medical Journal</a:t>
            </a:r>
            <a:endParaRPr lang="en-GB" sz="2200" dirty="0">
              <a:latin typeface="Tw Cen MT" panose="020B0602020104020603" pitchFamily="34" charset="0"/>
            </a:endParaRPr>
          </a:p>
          <a:p>
            <a:r>
              <a:rPr lang="en-GB" sz="2200" dirty="0">
                <a:latin typeface="Tw Cen MT" panose="020B0602020104020603" pitchFamily="34" charset="0"/>
              </a:rPr>
              <a:t>CCG: Clinical Commissioning Groups</a:t>
            </a:r>
          </a:p>
          <a:p>
            <a:r>
              <a:rPr lang="en-GB" sz="2200" dirty="0">
                <a:latin typeface="Tw Cen MT" panose="020B0602020104020603" pitchFamily="34" charset="0"/>
              </a:rPr>
              <a:t>DCN: District Councils Network</a:t>
            </a:r>
          </a:p>
          <a:p>
            <a:r>
              <a:rPr lang="en-GB" sz="2200" dirty="0">
                <a:latin typeface="Tw Cen MT" panose="020B0602020104020603" pitchFamily="34" charset="0"/>
              </a:rPr>
              <a:t>DPH: Director of Public Health</a:t>
            </a:r>
          </a:p>
          <a:p>
            <a:r>
              <a:rPr lang="en-GB" sz="2200" dirty="0">
                <a:latin typeface="Tw Cen MT" panose="020B0602020104020603" pitchFamily="34" charset="0"/>
              </a:rPr>
              <a:t>GP: General Practitioner</a:t>
            </a:r>
          </a:p>
          <a:p>
            <a:r>
              <a:rPr lang="en-GB" sz="2200" dirty="0">
                <a:latin typeface="Tw Cen MT" panose="020B0602020104020603" pitchFamily="34" charset="0"/>
              </a:rPr>
              <a:t>HWB(s): Health and Wellbeing Board(s)</a:t>
            </a:r>
          </a:p>
          <a:p>
            <a:r>
              <a:rPr lang="en-GB" sz="2200" dirty="0">
                <a:latin typeface="Tw Cen MT" panose="020B0602020104020603" pitchFamily="34" charset="0"/>
              </a:rPr>
              <a:t>JSNA: Joint Strategic Needs Assessment</a:t>
            </a:r>
          </a:p>
          <a:p>
            <a:r>
              <a:rPr lang="en-GB" sz="2200" dirty="0">
                <a:latin typeface="Tw Cen MT" panose="020B0602020104020603" pitchFamily="34" charset="0"/>
              </a:rPr>
              <a:t>JHWS: Joint Health and Wellbeing Strategy </a:t>
            </a:r>
          </a:p>
          <a:p>
            <a:r>
              <a:rPr lang="en-GB" sz="2000" dirty="0">
                <a:latin typeface="Tw Cen MT" panose="020B0602020104020603" pitchFamily="34" charset="0"/>
              </a:rPr>
              <a:t>RCN: Royal College of Nursing</a:t>
            </a:r>
          </a:p>
          <a:p>
            <a:endParaRPr lang="en-GB" sz="2200" dirty="0">
              <a:latin typeface="Tw Cen MT" panose="020B0602020104020603" pitchFamily="34" charset="0"/>
            </a:endParaRPr>
          </a:p>
        </p:txBody>
      </p:sp>
      <p:sp>
        <p:nvSpPr>
          <p:cNvPr id="4" name="Content Placeholder 3">
            <a:extLst>
              <a:ext uri="{FF2B5EF4-FFF2-40B4-BE49-F238E27FC236}">
                <a16:creationId xmlns:a16="http://schemas.microsoft.com/office/drawing/2014/main" id="{F331D760-165D-4D9F-A126-50C7ADB09CEC}"/>
              </a:ext>
            </a:extLst>
          </p:cNvPr>
          <p:cNvSpPr>
            <a:spLocks noGrp="1"/>
          </p:cNvSpPr>
          <p:nvPr>
            <p:ph sz="half" idx="2"/>
          </p:nvPr>
        </p:nvSpPr>
        <p:spPr>
          <a:xfrm>
            <a:off x="6172200" y="1825625"/>
            <a:ext cx="5181600" cy="4667250"/>
          </a:xfrm>
        </p:spPr>
        <p:txBody>
          <a:bodyPr>
            <a:noAutofit/>
          </a:bodyPr>
          <a:lstStyle/>
          <a:p>
            <a:r>
              <a:rPr lang="en-GB" sz="2400" dirty="0">
                <a:latin typeface="Tw Cen MT" panose="020B0602020104020603" pitchFamily="34" charset="0"/>
              </a:rPr>
              <a:t>LSHTM: London School of Hygiene and Tropical Medicine</a:t>
            </a:r>
          </a:p>
          <a:p>
            <a:r>
              <a:rPr lang="en-GB" sz="2400" dirty="0">
                <a:latin typeface="Tw Cen MT" panose="020B0602020104020603" pitchFamily="34" charset="0"/>
              </a:rPr>
              <a:t>NHSE: NHS England</a:t>
            </a:r>
          </a:p>
          <a:p>
            <a:r>
              <a:rPr lang="en-GB" sz="2400" dirty="0">
                <a:latin typeface="Tw Cen MT" panose="020B0602020104020603" pitchFamily="34" charset="0"/>
              </a:rPr>
              <a:t>PCT: Primary Care Trust</a:t>
            </a:r>
          </a:p>
          <a:p>
            <a:r>
              <a:rPr lang="en-GB" sz="2400" dirty="0">
                <a:latin typeface="Tw Cen MT" panose="020B0602020104020603" pitchFamily="34" charset="0"/>
              </a:rPr>
              <a:t>PHE: Public Health England</a:t>
            </a:r>
          </a:p>
          <a:p>
            <a:r>
              <a:rPr lang="en-GB" sz="2400" dirty="0">
                <a:latin typeface="Tw Cen MT" panose="020B0602020104020603" pitchFamily="34" charset="0"/>
              </a:rPr>
              <a:t>PHOF: Public Health Outcomes Framework</a:t>
            </a:r>
          </a:p>
          <a:p>
            <a:r>
              <a:rPr lang="en-GB" sz="2400" dirty="0" err="1">
                <a:latin typeface="Tw Cen MT" panose="020B0602020104020603" pitchFamily="34" charset="0"/>
              </a:rPr>
              <a:t>PRUComm</a:t>
            </a:r>
            <a:r>
              <a:rPr lang="en-GB" sz="2400" dirty="0">
                <a:latin typeface="Tw Cen MT" panose="020B0602020104020603" pitchFamily="34" charset="0"/>
              </a:rPr>
              <a:t>: Policy Research Unit in Commissioning and the Health Care System</a:t>
            </a:r>
          </a:p>
          <a:p>
            <a:r>
              <a:rPr lang="en-GB" sz="2400" dirty="0">
                <a:latin typeface="Tw Cen MT" panose="020B0602020104020603" pitchFamily="34" charset="0"/>
              </a:rPr>
              <a:t>UKFPH: UK Faculty of Public Health</a:t>
            </a:r>
          </a:p>
        </p:txBody>
      </p:sp>
      <p:sp>
        <p:nvSpPr>
          <p:cNvPr id="5" name="Footer Placeholder 4">
            <a:extLst>
              <a:ext uri="{FF2B5EF4-FFF2-40B4-BE49-F238E27FC236}">
                <a16:creationId xmlns:a16="http://schemas.microsoft.com/office/drawing/2014/main" id="{F7693830-D6A5-4410-8C64-3CEBF198323A}"/>
              </a:ext>
            </a:extLst>
          </p:cNvPr>
          <p:cNvSpPr>
            <a:spLocks noGrp="1"/>
          </p:cNvSpPr>
          <p:nvPr>
            <p:ph type="ftr" sz="quarter" idx="11"/>
          </p:nvPr>
        </p:nvSpPr>
        <p:spPr>
          <a:xfrm>
            <a:off x="3203713" y="6492875"/>
            <a:ext cx="4114800" cy="365125"/>
          </a:xfrm>
        </p:spPr>
        <p:txBody>
          <a:bodyPr/>
          <a:lstStyle/>
          <a:p>
            <a:r>
              <a:rPr lang="en-GB" dirty="0"/>
              <a:t>Created by Tayo Alebiosu</a:t>
            </a:r>
          </a:p>
        </p:txBody>
      </p:sp>
    </p:spTree>
    <p:extLst>
      <p:ext uri="{BB962C8B-B14F-4D97-AF65-F5344CB8AC3E}">
        <p14:creationId xmlns:p14="http://schemas.microsoft.com/office/powerpoint/2010/main" val="197181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dirty="0"/>
              <a:t>Homework</a:t>
            </a:r>
            <a:br>
              <a:rPr lang="en-GB" b="1" i="1" dirty="0">
                <a:solidFill>
                  <a:srgbClr val="00B0F0"/>
                </a:solidFill>
              </a:rPr>
            </a:br>
            <a:r>
              <a:rPr lang="en-GB" b="1" i="1" dirty="0">
                <a:solidFill>
                  <a:srgbClr val="00B0F0"/>
                </a:solidFill>
              </a:rPr>
              <a:t>Reading techniques</a:t>
            </a:r>
          </a:p>
        </p:txBody>
      </p:sp>
      <p:sp>
        <p:nvSpPr>
          <p:cNvPr id="3" name="Content Placeholder 2"/>
          <p:cNvSpPr>
            <a:spLocks noGrp="1"/>
          </p:cNvSpPr>
          <p:nvPr>
            <p:ph idx="1"/>
          </p:nvPr>
        </p:nvSpPr>
        <p:spPr/>
        <p:txBody>
          <a:bodyPr/>
          <a:lstStyle/>
          <a:p>
            <a:r>
              <a:rPr lang="en-GB" dirty="0"/>
              <a:t>Scanning</a:t>
            </a:r>
          </a:p>
          <a:p>
            <a:r>
              <a:rPr lang="en-GB" dirty="0"/>
              <a:t>Skimming </a:t>
            </a:r>
          </a:p>
          <a:p>
            <a:endParaRPr lang="en-GB" dirty="0"/>
          </a:p>
          <a:p>
            <a:endParaRPr lang="en-GB" dirty="0"/>
          </a:p>
        </p:txBody>
      </p:sp>
      <p:sp>
        <p:nvSpPr>
          <p:cNvPr id="4" name="Oval 3">
            <a:extLst>
              <a:ext uri="{FF2B5EF4-FFF2-40B4-BE49-F238E27FC236}">
                <a16:creationId xmlns:a16="http://schemas.microsoft.com/office/drawing/2014/main" id="{04AE3A1F-BA03-4CBD-B205-560B51759306}"/>
              </a:ext>
            </a:extLst>
          </p:cNvPr>
          <p:cNvSpPr/>
          <p:nvPr/>
        </p:nvSpPr>
        <p:spPr>
          <a:xfrm rot="20925636">
            <a:off x="3578087" y="1825625"/>
            <a:ext cx="7195930" cy="416435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In pairs, explain</a:t>
            </a:r>
          </a:p>
          <a:p>
            <a:pPr algn="ctr"/>
            <a:r>
              <a:rPr lang="en-GB" sz="2800" dirty="0"/>
              <a:t>Why are these important when carrying out a literature review?</a:t>
            </a:r>
          </a:p>
          <a:p>
            <a:pPr algn="ctr"/>
            <a:r>
              <a:rPr lang="en-GB" dirty="0"/>
              <a:t> </a:t>
            </a:r>
          </a:p>
        </p:txBody>
      </p:sp>
      <p:sp>
        <p:nvSpPr>
          <p:cNvPr id="5" name="Footer Placeholder 4">
            <a:extLst>
              <a:ext uri="{FF2B5EF4-FFF2-40B4-BE49-F238E27FC236}">
                <a16:creationId xmlns:a16="http://schemas.microsoft.com/office/drawing/2014/main" id="{0A3D4C41-367D-4FE1-886C-F554A99B4CD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6175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D94CC23-FB84-46EE-9792-5CFBA700EB7C}"/>
              </a:ext>
            </a:extLst>
          </p:cNvPr>
          <p:cNvSpPr>
            <a:spLocks noGrp="1"/>
          </p:cNvSpPr>
          <p:nvPr>
            <p:ph type="subTitle" idx="1"/>
          </p:nvPr>
        </p:nvSpPr>
        <p:spPr>
          <a:xfrm>
            <a:off x="238538" y="858596"/>
            <a:ext cx="7129671" cy="5634969"/>
          </a:xfrm>
        </p:spPr>
        <p:txBody>
          <a:bodyPr vert="horz" lIns="91440" tIns="45720" rIns="91440" bIns="45720" rtlCol="0">
            <a:normAutofit fontScale="92500" lnSpcReduction="10000"/>
          </a:bodyPr>
          <a:lstStyle/>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Aim;</a:t>
            </a:r>
          </a:p>
          <a:p>
            <a:pPr indent="-228600" algn="l">
              <a:buFont typeface="Arial" panose="020B0604020202020204" pitchFamily="34" charset="0"/>
              <a:buChar char="•"/>
              <a:defRPr/>
            </a:pPr>
            <a:r>
              <a:rPr kumimoji="0" lang="en-US" sz="3200" b="0" i="0" u="none" strike="noStrike" cap="none" spc="0" normalizeH="0" baseline="0" noProof="0" dirty="0">
                <a:ln>
                  <a:noFill/>
                </a:ln>
                <a:effectLst/>
                <a:uLnTx/>
                <a:uFillTx/>
                <a:latin typeface="Tw Cen MT" panose="020B0602020104020603" pitchFamily="34" charset="0"/>
              </a:rPr>
              <a:t>To </a:t>
            </a:r>
            <a:r>
              <a:rPr lang="en-US" sz="3200" dirty="0">
                <a:latin typeface="Tw Cen MT" panose="020B0602020104020603" pitchFamily="34" charset="0"/>
              </a:rPr>
              <a:t>Conduct a review of key literature relating to a research topic towards improvements in care practice.</a:t>
            </a:r>
          </a:p>
          <a:p>
            <a:pPr indent="-228600" algn="l">
              <a:buFont typeface="Arial" panose="020B0604020202020204" pitchFamily="34" charset="0"/>
              <a:buChar char="•"/>
              <a:defRPr/>
            </a:pPr>
            <a:endParaRPr lang="en-US" sz="3200" dirty="0">
              <a:latin typeface="Tw Cen MT" panose="020B0602020104020603" pitchFamily="34" charset="0"/>
            </a:endParaRPr>
          </a:p>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Learning Outcomes;</a:t>
            </a:r>
          </a:p>
          <a:p>
            <a:pPr marL="514350" indent="-228600" algn="l">
              <a:buFont typeface="Arial" panose="020B0604020202020204" pitchFamily="34" charset="0"/>
              <a:buChar char="•"/>
              <a:defRPr/>
            </a:pPr>
            <a:r>
              <a:rPr lang="en-US" sz="3200" dirty="0">
                <a:latin typeface="Tw Cen MT" panose="020B0602020104020603" pitchFamily="34" charset="0"/>
              </a:rPr>
              <a:t>Explore the definition and process of a literature review</a:t>
            </a:r>
          </a:p>
          <a:p>
            <a:pPr marL="514350" indent="-228600" algn="l">
              <a:buFont typeface="Arial" panose="020B0604020202020204" pitchFamily="34" charset="0"/>
              <a:buChar char="•"/>
              <a:defRPr/>
            </a:pPr>
            <a:r>
              <a:rPr lang="en-GB" sz="3200" dirty="0"/>
              <a:t>Evaluate the reliability and validity of own literature review</a:t>
            </a:r>
          </a:p>
          <a:p>
            <a:pPr marL="514350" indent="-228600" algn="l">
              <a:buFont typeface="Arial" panose="020B0604020202020204" pitchFamily="34" charset="0"/>
              <a:buChar char="•"/>
              <a:defRPr/>
            </a:pPr>
            <a:r>
              <a:rPr lang="en-GB" sz="3200" dirty="0"/>
              <a:t>Explain the </a:t>
            </a:r>
            <a:r>
              <a:rPr lang="en-GB" sz="3600" b="1" dirty="0">
                <a:latin typeface="Tw Cen MT" panose="020B0602020104020603" pitchFamily="34" charset="0"/>
              </a:rPr>
              <a:t>Boolean</a:t>
            </a:r>
            <a:r>
              <a:rPr lang="en-GB" sz="3600" dirty="0">
                <a:latin typeface="Tw Cen MT" panose="020B0602020104020603" pitchFamily="34" charset="0"/>
              </a:rPr>
              <a:t> methods </a:t>
            </a:r>
            <a:r>
              <a:rPr lang="en-GB" sz="3600" b="1" dirty="0">
                <a:latin typeface="Tw Cen MT" panose="020B0602020104020603" pitchFamily="34" charset="0"/>
              </a:rPr>
              <a:t>can</a:t>
            </a:r>
            <a:r>
              <a:rPr lang="en-GB" sz="3600" dirty="0">
                <a:latin typeface="Tw Cen MT" panose="020B0602020104020603" pitchFamily="34" charset="0"/>
              </a:rPr>
              <a:t> be used to </a:t>
            </a:r>
            <a:r>
              <a:rPr lang="en-GB" sz="4000" dirty="0">
                <a:latin typeface="Tw Cen MT" panose="020B0602020104020603" pitchFamily="34" charset="0"/>
              </a:rPr>
              <a:t>narrow search</a:t>
            </a:r>
            <a:endParaRPr lang="en-GB" sz="3200" dirty="0"/>
          </a:p>
          <a:p>
            <a:pPr marL="514350" indent="-228600" algn="l">
              <a:buFont typeface="Arial" panose="020B0604020202020204" pitchFamily="34" charset="0"/>
              <a:buChar char="•"/>
              <a:defRPr/>
            </a:pPr>
            <a:endParaRPr lang="en-GB" sz="3200" dirty="0">
              <a:latin typeface="Arial" panose="020B0604020202020204" pitchFamily="34" charset="0"/>
              <a:ea typeface="Times New Roman" panose="02020603050405020304" pitchFamily="18" charset="0"/>
            </a:endParaRPr>
          </a:p>
          <a:p>
            <a:pPr marL="514350" indent="-228600" algn="l">
              <a:buFont typeface="Arial" panose="020B0604020202020204" pitchFamily="34" charset="0"/>
              <a:buChar char="•"/>
              <a:defRPr/>
            </a:pPr>
            <a:endParaRPr lang="en-US" sz="3200" dirty="0">
              <a:latin typeface="Tw Cen MT" panose="020B0602020104020603" pitchFamily="34" charset="0"/>
            </a:endParaRPr>
          </a:p>
          <a:p>
            <a:pPr indent="-228600" algn="l">
              <a:buFont typeface="Arial" panose="020B0604020202020204" pitchFamily="34" charset="0"/>
              <a:buChar char="•"/>
              <a:defRPr/>
            </a:pPr>
            <a:endParaRPr lang="en-US" sz="2000" dirty="0"/>
          </a:p>
          <a:p>
            <a:pPr indent="-228600" algn="l">
              <a:buFont typeface="Arial" panose="020B0604020202020204" pitchFamily="34" charset="0"/>
              <a:buChar char="•"/>
            </a:pPr>
            <a:endParaRPr lang="en-US" sz="2000" dirty="0"/>
          </a:p>
        </p:txBody>
      </p:sp>
      <p:pic>
        <p:nvPicPr>
          <p:cNvPr id="6" name="Picture 5" descr="Three darts on bullseye">
            <a:extLst>
              <a:ext uri="{FF2B5EF4-FFF2-40B4-BE49-F238E27FC236}">
                <a16:creationId xmlns:a16="http://schemas.microsoft.com/office/drawing/2014/main" id="{D547E4E7-E83C-442D-B7C0-2BBC2FD8CA62}"/>
              </a:ext>
            </a:extLst>
          </p:cNvPr>
          <p:cNvPicPr>
            <a:picLocks noChangeAspect="1"/>
          </p:cNvPicPr>
          <p:nvPr/>
        </p:nvPicPr>
        <p:blipFill rotWithShape="1">
          <a:blip r:embed="rId2"/>
          <a:srcRect l="10712" r="19047"/>
          <a:stretch/>
        </p:blipFill>
        <p:spPr>
          <a:xfrm>
            <a:off x="6824870" y="1"/>
            <a:ext cx="5367130"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4" name="Footer Placeholder 3">
            <a:extLst>
              <a:ext uri="{FF2B5EF4-FFF2-40B4-BE49-F238E27FC236}">
                <a16:creationId xmlns:a16="http://schemas.microsoft.com/office/drawing/2014/main" id="{4F8C9644-088F-422B-96E6-57284D6D0FB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srgbClr val="FFFFFF"/>
                </a:solidFill>
                <a:latin typeface="Calibri" panose="020F0502020204030204"/>
                <a:ea typeface="+mn-ea"/>
                <a:cs typeface="+mn-cs"/>
              </a:rPr>
              <a:t>Created by Tayo Alebiosu</a:t>
            </a:r>
          </a:p>
        </p:txBody>
      </p:sp>
    </p:spTree>
    <p:extLst>
      <p:ext uri="{BB962C8B-B14F-4D97-AF65-F5344CB8AC3E}">
        <p14:creationId xmlns:p14="http://schemas.microsoft.com/office/powerpoint/2010/main" val="399713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40A-B42F-410D-A1EA-899FDB231B6E}"/>
              </a:ext>
            </a:extLst>
          </p:cNvPr>
          <p:cNvSpPr>
            <a:spLocks noGrp="1"/>
          </p:cNvSpPr>
          <p:nvPr>
            <p:ph type="title"/>
          </p:nvPr>
        </p:nvSpPr>
        <p:spPr>
          <a:xfrm>
            <a:off x="838200" y="153091"/>
            <a:ext cx="10515600" cy="761310"/>
          </a:xfrm>
        </p:spPr>
        <p:txBody>
          <a:bodyPr/>
          <a:lstStyle/>
          <a:p>
            <a:pPr algn="ctr"/>
            <a:r>
              <a:rPr lang="en-GB" b="1" dirty="0">
                <a:highlight>
                  <a:srgbClr val="00FFFF"/>
                </a:highlight>
                <a:latin typeface="Tw Cen MT" panose="020B0602020104020603" pitchFamily="34" charset="0"/>
              </a:rPr>
              <a:t>Bibliography</a:t>
            </a:r>
            <a:r>
              <a:rPr lang="en-GB" b="1" dirty="0">
                <a:highlight>
                  <a:srgbClr val="00FFFF"/>
                </a:highlight>
              </a:rPr>
              <a:t> </a:t>
            </a:r>
          </a:p>
        </p:txBody>
      </p:sp>
      <p:sp>
        <p:nvSpPr>
          <p:cNvPr id="3" name="Content Placeholder 2">
            <a:extLst>
              <a:ext uri="{FF2B5EF4-FFF2-40B4-BE49-F238E27FC236}">
                <a16:creationId xmlns:a16="http://schemas.microsoft.com/office/drawing/2014/main" id="{D0AB8DA2-49CB-4896-9987-642256A3F30C}"/>
              </a:ext>
            </a:extLst>
          </p:cNvPr>
          <p:cNvSpPr>
            <a:spLocks noGrp="1"/>
          </p:cNvSpPr>
          <p:nvPr>
            <p:ph idx="1"/>
          </p:nvPr>
        </p:nvSpPr>
        <p:spPr>
          <a:xfrm>
            <a:off x="344558" y="1126435"/>
            <a:ext cx="11277600" cy="5578474"/>
          </a:xfrm>
        </p:spPr>
        <p:txBody>
          <a:bodyPr>
            <a:normAutofit fontScale="40000" lnSpcReduction="20000"/>
          </a:bodyPr>
          <a:lstStyle/>
          <a:p>
            <a:endParaRPr lang="en-GB" dirty="0"/>
          </a:p>
          <a:p>
            <a:r>
              <a:rPr lang="en-GB" sz="3500" dirty="0">
                <a:latin typeface="Tw Cen MT" panose="020B0602020104020603" pitchFamily="34" charset="0"/>
              </a:rPr>
              <a:t>The Royal Literary Fund. (2019). </a:t>
            </a:r>
            <a:r>
              <a:rPr lang="en-GB" sz="3500" i="1" dirty="0">
                <a:latin typeface="Tw Cen MT" panose="020B0602020104020603" pitchFamily="34" charset="0"/>
              </a:rPr>
              <a:t>The structure of a literature review</a:t>
            </a:r>
            <a:r>
              <a:rPr lang="en-GB" sz="3500" dirty="0">
                <a:latin typeface="Tw Cen MT" panose="020B0602020104020603" pitchFamily="34" charset="0"/>
              </a:rPr>
              <a:t>. [online] Available at: https://www.rlf.org.uk/resources/the-structure-of-a-literature-review/ [Accessed 19 Nov. 2019].</a:t>
            </a:r>
          </a:p>
          <a:p>
            <a:endParaRPr lang="en-GB" sz="3500" dirty="0">
              <a:latin typeface="Tw Cen MT" panose="020B0602020104020603" pitchFamily="34" charset="0"/>
            </a:endParaRPr>
          </a:p>
          <a:p>
            <a:r>
              <a:rPr lang="en-GB" sz="3500" dirty="0">
                <a:latin typeface="Tw Cen MT" panose="020B0602020104020603" pitchFamily="34" charset="0"/>
              </a:rPr>
              <a:t>Uscupstate.libguides.com. (2019). </a:t>
            </a:r>
            <a:r>
              <a:rPr lang="en-GB" sz="3500" i="1" dirty="0" err="1">
                <a:latin typeface="Tw Cen MT" panose="020B0602020104020603" pitchFamily="34" charset="0"/>
              </a:rPr>
              <a:t>LibGuides</a:t>
            </a:r>
            <a:r>
              <a:rPr lang="en-GB" sz="3500" i="1" dirty="0">
                <a:latin typeface="Tw Cen MT" panose="020B0602020104020603" pitchFamily="34" charset="0"/>
              </a:rPr>
              <a:t>: Literature Review: Purpose of a Literature Review</a:t>
            </a:r>
            <a:r>
              <a:rPr lang="en-GB" sz="3500" dirty="0">
                <a:latin typeface="Tw Cen MT" panose="020B0602020104020603" pitchFamily="34" charset="0"/>
              </a:rPr>
              <a:t>. [online] Available at: https://uscupstate.libguides.com/c.php?g=627058&amp;p=4389968 [Accessed 19 Nov. 2019].</a:t>
            </a:r>
          </a:p>
          <a:p>
            <a:r>
              <a:rPr lang="en-GB" sz="3500" dirty="0" err="1">
                <a:latin typeface="Tw Cen MT" panose="020B0602020104020603" pitchFamily="34" charset="0"/>
              </a:rPr>
              <a:t>Scribbr</a:t>
            </a:r>
            <a:r>
              <a:rPr lang="en-GB" sz="3500" dirty="0">
                <a:latin typeface="Tw Cen MT" panose="020B0602020104020603" pitchFamily="34" charset="0"/>
              </a:rPr>
              <a:t>. (2019). </a:t>
            </a:r>
            <a:r>
              <a:rPr lang="en-GB" sz="3500" i="1" dirty="0">
                <a:latin typeface="Tw Cen MT" panose="020B0602020104020603" pitchFamily="34" charset="0"/>
              </a:rPr>
              <a:t>Reliability vs Validity in Research | Differences, Types and Examples</a:t>
            </a:r>
            <a:r>
              <a:rPr lang="en-GB" sz="3500" dirty="0">
                <a:latin typeface="Tw Cen MT" panose="020B0602020104020603" pitchFamily="34" charset="0"/>
              </a:rPr>
              <a:t>. [online] Available at: https://www.scribbr.com/methodology/reliability-vs-validity/ [Accessed 19 Nov. 2019].</a:t>
            </a:r>
          </a:p>
          <a:p>
            <a:endParaRPr lang="en-GB" sz="3500" dirty="0">
              <a:latin typeface="Tw Cen MT" panose="020B0602020104020603" pitchFamily="34" charset="0"/>
            </a:endParaRPr>
          </a:p>
          <a:p>
            <a:r>
              <a:rPr lang="en-GB" sz="3500" dirty="0" err="1">
                <a:latin typeface="Tw Cen MT" panose="020B0602020104020603" pitchFamily="34" charset="0"/>
              </a:rPr>
              <a:t>Golafshani</a:t>
            </a:r>
            <a:r>
              <a:rPr lang="en-GB" sz="3500" dirty="0">
                <a:latin typeface="Tw Cen MT" panose="020B0602020104020603" pitchFamily="34" charset="0"/>
              </a:rPr>
              <a:t>, N., 2003. Understanding reliability and validity in qualitative research. </a:t>
            </a:r>
            <a:r>
              <a:rPr lang="en-GB" sz="3500" i="1" dirty="0">
                <a:latin typeface="Tw Cen MT" panose="020B0602020104020603" pitchFamily="34" charset="0"/>
              </a:rPr>
              <a:t>The qualitative report</a:t>
            </a:r>
            <a:r>
              <a:rPr lang="en-GB" sz="3500" dirty="0">
                <a:latin typeface="Tw Cen MT" panose="020B0602020104020603" pitchFamily="34" charset="0"/>
              </a:rPr>
              <a:t>, </a:t>
            </a:r>
            <a:r>
              <a:rPr lang="en-GB" sz="3500" i="1" dirty="0">
                <a:latin typeface="Tw Cen MT" panose="020B0602020104020603" pitchFamily="34" charset="0"/>
              </a:rPr>
              <a:t>8</a:t>
            </a:r>
            <a:r>
              <a:rPr lang="en-GB" sz="3500" dirty="0">
                <a:latin typeface="Tw Cen MT" panose="020B0602020104020603" pitchFamily="34" charset="0"/>
              </a:rPr>
              <a:t>(4), pp.597-606.</a:t>
            </a:r>
          </a:p>
          <a:p>
            <a:endParaRPr lang="en-GB" sz="3500" dirty="0">
              <a:latin typeface="Tw Cen MT" panose="020B0602020104020603" pitchFamily="34" charset="0"/>
            </a:endParaRPr>
          </a:p>
          <a:p>
            <a:endParaRPr lang="en-GB" sz="3500" dirty="0">
              <a:latin typeface="Tw Cen MT" panose="020B0602020104020603" pitchFamily="34" charset="0"/>
            </a:endParaRPr>
          </a:p>
          <a:p>
            <a:r>
              <a:rPr lang="en-GB" sz="3500" dirty="0">
                <a:latin typeface="Tw Cen MT" panose="020B0602020104020603" pitchFamily="34" charset="0"/>
              </a:rPr>
              <a:t>Cronin, P., Ryan, F. and Coughlan, M., 2008. Undertaking a literature review: a step-by-step approach. </a:t>
            </a:r>
            <a:r>
              <a:rPr lang="en-GB" sz="3500" i="1" dirty="0">
                <a:latin typeface="Tw Cen MT" panose="020B0602020104020603" pitchFamily="34" charset="0"/>
              </a:rPr>
              <a:t>British journal of nursing</a:t>
            </a:r>
            <a:r>
              <a:rPr lang="en-GB" sz="3500" dirty="0">
                <a:latin typeface="Tw Cen MT" panose="020B0602020104020603" pitchFamily="34" charset="0"/>
              </a:rPr>
              <a:t>, </a:t>
            </a:r>
            <a:r>
              <a:rPr lang="en-GB" sz="3500" i="1" dirty="0">
                <a:latin typeface="Tw Cen MT" panose="020B0602020104020603" pitchFamily="34" charset="0"/>
              </a:rPr>
              <a:t>17</a:t>
            </a:r>
            <a:r>
              <a:rPr lang="en-GB" sz="3500" dirty="0">
                <a:latin typeface="Tw Cen MT" panose="020B0602020104020603" pitchFamily="34" charset="0"/>
              </a:rPr>
              <a:t>(1), pp.38-43.</a:t>
            </a:r>
          </a:p>
          <a:p>
            <a:r>
              <a:rPr lang="en-GB" sz="3500" dirty="0" err="1">
                <a:latin typeface="Tw Cen MT" panose="020B0602020104020603" pitchFamily="34" charset="0"/>
              </a:rPr>
              <a:t>Golafshani</a:t>
            </a:r>
            <a:r>
              <a:rPr lang="en-GB" sz="3500" dirty="0">
                <a:latin typeface="Tw Cen MT" panose="020B0602020104020603" pitchFamily="34" charset="0"/>
              </a:rPr>
              <a:t>, N., 2003. Understanding reliability and validity in qualitative research. </a:t>
            </a:r>
            <a:r>
              <a:rPr lang="en-GB" sz="3500" i="1" dirty="0">
                <a:latin typeface="Tw Cen MT" panose="020B0602020104020603" pitchFamily="34" charset="0"/>
              </a:rPr>
              <a:t>The qualitative report</a:t>
            </a:r>
            <a:r>
              <a:rPr lang="en-GB" sz="3500" dirty="0">
                <a:latin typeface="Tw Cen MT" panose="020B0602020104020603" pitchFamily="34" charset="0"/>
              </a:rPr>
              <a:t>, </a:t>
            </a:r>
            <a:r>
              <a:rPr lang="en-GB" sz="3500" i="1" dirty="0">
                <a:latin typeface="Tw Cen MT" panose="020B0602020104020603" pitchFamily="34" charset="0"/>
              </a:rPr>
              <a:t>8</a:t>
            </a:r>
            <a:r>
              <a:rPr lang="en-GB" sz="3500" dirty="0">
                <a:latin typeface="Tw Cen MT" panose="020B0602020104020603" pitchFamily="34" charset="0"/>
              </a:rPr>
              <a:t>(4), pp.597-606.</a:t>
            </a:r>
          </a:p>
          <a:p>
            <a:endParaRPr lang="en-GB" sz="3500" dirty="0">
              <a:latin typeface="Tw Cen MT" panose="020B0602020104020603" pitchFamily="34" charset="0"/>
            </a:endParaRPr>
          </a:p>
          <a:p>
            <a:r>
              <a:rPr lang="en-GB" sz="3500" dirty="0" err="1">
                <a:latin typeface="Tw Cen MT" panose="020B0602020104020603" pitchFamily="34" charset="0"/>
              </a:rPr>
              <a:t>McCusker</a:t>
            </a:r>
            <a:r>
              <a:rPr lang="en-GB" sz="3500" dirty="0">
                <a:latin typeface="Tw Cen MT" panose="020B0602020104020603" pitchFamily="34" charset="0"/>
              </a:rPr>
              <a:t>, K. and </a:t>
            </a:r>
            <a:r>
              <a:rPr lang="en-GB" sz="3500" dirty="0" err="1">
                <a:latin typeface="Tw Cen MT" panose="020B0602020104020603" pitchFamily="34" charset="0"/>
              </a:rPr>
              <a:t>Gunaydin</a:t>
            </a:r>
            <a:r>
              <a:rPr lang="en-GB" sz="3500" dirty="0">
                <a:latin typeface="Tw Cen MT" panose="020B0602020104020603" pitchFamily="34" charset="0"/>
              </a:rPr>
              <a:t>, S., 2015. Research using qualitative, quantitative or mixed methods and choice based on the research. </a:t>
            </a:r>
            <a:r>
              <a:rPr lang="en-GB" sz="3500" i="1" dirty="0">
                <a:latin typeface="Tw Cen MT" panose="020B0602020104020603" pitchFamily="34" charset="0"/>
              </a:rPr>
              <a:t>Perfusion</a:t>
            </a:r>
            <a:r>
              <a:rPr lang="en-GB" sz="3500" dirty="0">
                <a:latin typeface="Tw Cen MT" panose="020B0602020104020603" pitchFamily="34" charset="0"/>
              </a:rPr>
              <a:t>, </a:t>
            </a:r>
            <a:r>
              <a:rPr lang="en-GB" sz="3500" i="1" dirty="0">
                <a:latin typeface="Tw Cen MT" panose="020B0602020104020603" pitchFamily="34" charset="0"/>
              </a:rPr>
              <a:t>30</a:t>
            </a:r>
            <a:r>
              <a:rPr lang="en-GB" sz="3500" dirty="0">
                <a:latin typeface="Tw Cen MT" panose="020B0602020104020603" pitchFamily="34" charset="0"/>
              </a:rPr>
              <a:t>(7), pp.537-542.</a:t>
            </a:r>
          </a:p>
          <a:p>
            <a:endParaRPr lang="en-GB" sz="3500" dirty="0">
              <a:latin typeface="Tw Cen MT" panose="020B0602020104020603" pitchFamily="34" charset="0"/>
            </a:endParaRPr>
          </a:p>
          <a:p>
            <a:r>
              <a:rPr lang="en-GB" sz="3500" dirty="0" err="1">
                <a:latin typeface="Tw Cen MT" panose="020B0602020104020603" pitchFamily="34" charset="0"/>
              </a:rPr>
              <a:t>Scribbr</a:t>
            </a:r>
            <a:r>
              <a:rPr lang="en-GB" sz="3500" dirty="0">
                <a:latin typeface="Tw Cen MT" panose="020B0602020104020603" pitchFamily="34" charset="0"/>
              </a:rPr>
              <a:t>. (2019). </a:t>
            </a:r>
            <a:r>
              <a:rPr lang="en-GB" sz="3500" i="1" dirty="0">
                <a:latin typeface="Tw Cen MT" panose="020B0602020104020603" pitchFamily="34" charset="0"/>
              </a:rPr>
              <a:t>Reliability vs Validity in Research | Differences, Types and Examples</a:t>
            </a:r>
            <a:r>
              <a:rPr lang="en-GB" sz="3500" dirty="0">
                <a:latin typeface="Tw Cen MT" panose="020B0602020104020603" pitchFamily="34" charset="0"/>
              </a:rPr>
              <a:t>. [online] Available at: https://www.scribbr.com/methodology/reliability-vs-validity/ [Accessed 19 Nov. 2019].</a:t>
            </a:r>
          </a:p>
          <a:p>
            <a:endParaRPr lang="en-GB" dirty="0"/>
          </a:p>
        </p:txBody>
      </p:sp>
      <p:sp>
        <p:nvSpPr>
          <p:cNvPr id="4" name="Footer Placeholder 3">
            <a:extLst>
              <a:ext uri="{FF2B5EF4-FFF2-40B4-BE49-F238E27FC236}">
                <a16:creationId xmlns:a16="http://schemas.microsoft.com/office/drawing/2014/main" id="{D1C6EC13-8C57-4A17-AC65-4588DD45EAE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78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43C9-9B6A-49F0-B5AA-1AF522D81EE3}"/>
              </a:ext>
            </a:extLst>
          </p:cNvPr>
          <p:cNvSpPr>
            <a:spLocks noGrp="1"/>
          </p:cNvSpPr>
          <p:nvPr>
            <p:ph type="title"/>
          </p:nvPr>
        </p:nvSpPr>
        <p:spPr>
          <a:xfrm>
            <a:off x="1603514" y="132522"/>
            <a:ext cx="7540487" cy="954155"/>
          </a:xfrm>
        </p:spPr>
        <p:txBody>
          <a:bodyPr/>
          <a:lstStyle/>
          <a:p>
            <a:pPr algn="ctr"/>
            <a:r>
              <a:rPr lang="en-GB" b="1" dirty="0">
                <a:highlight>
                  <a:srgbClr val="00FFFF"/>
                </a:highlight>
              </a:rPr>
              <a:t>Bibliography</a:t>
            </a:r>
            <a:r>
              <a:rPr lang="en-GB" b="1" dirty="0">
                <a:solidFill>
                  <a:srgbClr val="0070C0"/>
                </a:solidFill>
              </a:rPr>
              <a:t> </a:t>
            </a:r>
            <a:r>
              <a:rPr lang="en-GB" dirty="0"/>
              <a:t> </a:t>
            </a:r>
          </a:p>
        </p:txBody>
      </p:sp>
      <p:sp>
        <p:nvSpPr>
          <p:cNvPr id="3" name="Content Placeholder 2">
            <a:extLst>
              <a:ext uri="{FF2B5EF4-FFF2-40B4-BE49-F238E27FC236}">
                <a16:creationId xmlns:a16="http://schemas.microsoft.com/office/drawing/2014/main" id="{550C6903-4955-483D-B80D-2FC97599FA89}"/>
              </a:ext>
            </a:extLst>
          </p:cNvPr>
          <p:cNvSpPr>
            <a:spLocks noGrp="1"/>
          </p:cNvSpPr>
          <p:nvPr>
            <p:ph idx="1"/>
          </p:nvPr>
        </p:nvSpPr>
        <p:spPr>
          <a:xfrm>
            <a:off x="318052" y="1272209"/>
            <a:ext cx="11035748" cy="5220666"/>
          </a:xfrm>
        </p:spPr>
        <p:txBody>
          <a:bodyPr>
            <a:normAutofit fontScale="40000" lnSpcReduction="20000"/>
          </a:bodyPr>
          <a:lstStyle/>
          <a:p>
            <a:r>
              <a:rPr lang="en-GB" sz="5000" dirty="0"/>
              <a:t>Williamson, G.R., Bellman, L. and Webster, J., 2011. </a:t>
            </a:r>
            <a:r>
              <a:rPr lang="en-GB" sz="5000" i="1" dirty="0"/>
              <a:t>Action research in nursing and healthcare</a:t>
            </a:r>
            <a:r>
              <a:rPr lang="en-GB" sz="5000" dirty="0"/>
              <a:t>. Sage.</a:t>
            </a:r>
          </a:p>
          <a:p>
            <a:endParaRPr lang="en-GB" sz="5000" dirty="0"/>
          </a:p>
          <a:p>
            <a:r>
              <a:rPr lang="en-GB" sz="5000" dirty="0"/>
              <a:t>Meyer, J., 2000. Using qualitative methods in health related action research. </a:t>
            </a:r>
            <a:r>
              <a:rPr lang="en-GB" sz="5000" i="1" dirty="0" err="1"/>
              <a:t>Bmj</a:t>
            </a:r>
            <a:r>
              <a:rPr lang="en-GB" sz="5000" dirty="0"/>
              <a:t>, </a:t>
            </a:r>
            <a:r>
              <a:rPr lang="en-GB" sz="5000" i="1" dirty="0"/>
              <a:t>320</a:t>
            </a:r>
            <a:r>
              <a:rPr lang="en-GB" sz="5000" dirty="0"/>
              <a:t>(7228), pp.178-181.</a:t>
            </a:r>
          </a:p>
          <a:p>
            <a:endParaRPr lang="en-GB" sz="5000" dirty="0"/>
          </a:p>
          <a:p>
            <a:r>
              <a:rPr lang="en-GB" sz="5000" dirty="0"/>
              <a:t>Libguides.ithaca.edu. (2019). </a:t>
            </a:r>
            <a:r>
              <a:rPr lang="en-GB" sz="5000" i="1" dirty="0" err="1"/>
              <a:t>LibGuides</a:t>
            </a:r>
            <a:r>
              <a:rPr lang="en-GB" sz="5000" i="1" dirty="0"/>
              <a:t>: Research 101: Primary and Secondary Sources</a:t>
            </a:r>
            <a:r>
              <a:rPr lang="en-GB" sz="5000" dirty="0"/>
              <a:t>. [online] Available at: https://libguides.ithaca.edu/research101/primary [Accessed 12 Nov. 2019].</a:t>
            </a:r>
          </a:p>
          <a:p>
            <a:r>
              <a:rPr lang="en-GB" sz="5000" dirty="0" err="1"/>
              <a:t>Hox</a:t>
            </a:r>
            <a:r>
              <a:rPr lang="en-GB" sz="5000" dirty="0"/>
              <a:t>, J.J. and </a:t>
            </a:r>
            <a:r>
              <a:rPr lang="en-GB" sz="5000" dirty="0" err="1"/>
              <a:t>Boeije</a:t>
            </a:r>
            <a:r>
              <a:rPr lang="en-GB" sz="5000" dirty="0"/>
              <a:t>, H.R., 2005. Data collection, primary versus secondary.</a:t>
            </a:r>
          </a:p>
          <a:p>
            <a:endParaRPr lang="en-GB" sz="5000" dirty="0"/>
          </a:p>
          <a:p>
            <a:r>
              <a:rPr lang="en-GB" sz="5000" dirty="0"/>
              <a:t>Bryman, A., 2006. Integrating quantitative and qualitative research: how is it done?. </a:t>
            </a:r>
            <a:r>
              <a:rPr lang="en-GB" sz="5000" i="1" dirty="0"/>
              <a:t>Qualitative research</a:t>
            </a:r>
            <a:r>
              <a:rPr lang="en-GB" sz="5000" dirty="0"/>
              <a:t>, </a:t>
            </a:r>
            <a:r>
              <a:rPr lang="en-GB" sz="5000" i="1" dirty="0"/>
              <a:t>6</a:t>
            </a:r>
            <a:r>
              <a:rPr lang="en-GB" sz="5000" dirty="0"/>
              <a:t>(1), pp.97-113.</a:t>
            </a:r>
          </a:p>
          <a:p>
            <a:endParaRPr lang="en-GB" sz="5000" dirty="0"/>
          </a:p>
          <a:p>
            <a:r>
              <a:rPr lang="en-GB" sz="5000" dirty="0" err="1"/>
              <a:t>McCusker</a:t>
            </a:r>
            <a:r>
              <a:rPr lang="en-GB" sz="5000" dirty="0"/>
              <a:t>, K. and </a:t>
            </a:r>
            <a:r>
              <a:rPr lang="en-GB" sz="5000" dirty="0" err="1"/>
              <a:t>Gunaydin</a:t>
            </a:r>
            <a:r>
              <a:rPr lang="en-GB" sz="5000" dirty="0"/>
              <a:t>, S., 2015. Research using qualitative, quantitative or mixed methods and choice based on the research. </a:t>
            </a:r>
            <a:r>
              <a:rPr lang="en-GB" sz="5000" i="1" dirty="0"/>
              <a:t>Perfusion</a:t>
            </a:r>
            <a:r>
              <a:rPr lang="en-GB" sz="5000" dirty="0"/>
              <a:t>, </a:t>
            </a:r>
            <a:r>
              <a:rPr lang="en-GB" sz="5000" i="1" dirty="0"/>
              <a:t>30</a:t>
            </a:r>
            <a:r>
              <a:rPr lang="en-GB" sz="5000" dirty="0"/>
              <a:t>(7), pp.537-542.</a:t>
            </a:r>
          </a:p>
          <a:p>
            <a:endParaRPr lang="en-GB" sz="5000" dirty="0"/>
          </a:p>
          <a:p>
            <a:r>
              <a:rPr lang="en-GB" sz="5000" dirty="0"/>
              <a:t>Lieber, E., 2009. Mixing qualitative and quantitative methods: Insights into design and analysis issues. </a:t>
            </a:r>
            <a:r>
              <a:rPr lang="en-GB" sz="5000" i="1" dirty="0"/>
              <a:t>Journal of Ethnographic &amp; Qualitative Research</a:t>
            </a:r>
            <a:r>
              <a:rPr lang="en-GB" sz="5000" dirty="0"/>
              <a:t>, </a:t>
            </a:r>
            <a:r>
              <a:rPr lang="en-GB" sz="5000" i="1" dirty="0"/>
              <a:t>3</a:t>
            </a:r>
            <a:r>
              <a:rPr lang="en-GB" sz="5000" dirty="0"/>
              <a:t>(4).</a:t>
            </a:r>
          </a:p>
          <a:p>
            <a:endParaRPr lang="en-GB" dirty="0"/>
          </a:p>
        </p:txBody>
      </p:sp>
      <p:sp>
        <p:nvSpPr>
          <p:cNvPr id="4" name="Footer Placeholder 3">
            <a:extLst>
              <a:ext uri="{FF2B5EF4-FFF2-40B4-BE49-F238E27FC236}">
                <a16:creationId xmlns:a16="http://schemas.microsoft.com/office/drawing/2014/main" id="{CAF8BD8E-AB30-4317-8623-60D64E4FF5A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7814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Image result for literature images">
            <a:extLst>
              <a:ext uri="{FF2B5EF4-FFF2-40B4-BE49-F238E27FC236}">
                <a16:creationId xmlns:a16="http://schemas.microsoft.com/office/drawing/2014/main" id="{80582315-1433-4D20-AF22-4E6C59B5B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357" y="358609"/>
            <a:ext cx="6479706" cy="596998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C4665F2-8DC3-4FDB-816D-7B63A8584D3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7356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4708-841D-4C70-9A17-267FCAA82D0C}"/>
              </a:ext>
            </a:extLst>
          </p:cNvPr>
          <p:cNvSpPr>
            <a:spLocks noGrp="1"/>
          </p:cNvSpPr>
          <p:nvPr>
            <p:ph type="title"/>
          </p:nvPr>
        </p:nvSpPr>
        <p:spPr>
          <a:xfrm>
            <a:off x="2022103" y="365126"/>
            <a:ext cx="6728791" cy="1052858"/>
          </a:xfrm>
        </p:spPr>
        <p:txBody>
          <a:bodyPr>
            <a:normAutofit/>
          </a:bodyPr>
          <a:lstStyle/>
          <a:p>
            <a:pPr algn="ctr"/>
            <a:r>
              <a:rPr lang="en-GB" sz="5400" dirty="0">
                <a:solidFill>
                  <a:srgbClr val="0070C0"/>
                </a:solidFill>
                <a:latin typeface="Tw Cen MT" panose="020B0602020104020603" pitchFamily="34" charset="0"/>
              </a:rPr>
              <a:t>Recap</a:t>
            </a:r>
          </a:p>
        </p:txBody>
      </p:sp>
      <p:sp>
        <p:nvSpPr>
          <p:cNvPr id="4" name="Rectangle 3">
            <a:extLst>
              <a:ext uri="{FF2B5EF4-FFF2-40B4-BE49-F238E27FC236}">
                <a16:creationId xmlns:a16="http://schemas.microsoft.com/office/drawing/2014/main" id="{8356399E-C63D-4B82-9894-02709D03093B}"/>
              </a:ext>
            </a:extLst>
          </p:cNvPr>
          <p:cNvSpPr/>
          <p:nvPr/>
        </p:nvSpPr>
        <p:spPr>
          <a:xfrm>
            <a:off x="2022103" y="2192731"/>
            <a:ext cx="8574157" cy="3816429"/>
          </a:xfrm>
          <a:prstGeom prst="rect">
            <a:avLst/>
          </a:prstGeom>
        </p:spPr>
        <p:txBody>
          <a:bodyPr wrap="square">
            <a:spAutoFit/>
          </a:bodyPr>
          <a:lstStyle/>
          <a:p>
            <a:r>
              <a:rPr lang="en-GB" sz="3200" dirty="0">
                <a:latin typeface="Tw Cen MT" panose="020B0602020104020603" pitchFamily="34" charset="0"/>
              </a:rPr>
              <a:t>In pairs/ small group, (5 minutes)</a:t>
            </a:r>
          </a:p>
          <a:p>
            <a:pPr marL="514350" indent="-514350">
              <a:buFont typeface="+mj-lt"/>
              <a:buAutoNum type="arabicPeriod"/>
            </a:pPr>
            <a:r>
              <a:rPr lang="en-GB" sz="3200" dirty="0">
                <a:effectLst/>
                <a:latin typeface="Tw Cen MT" panose="020B0602020104020603" pitchFamily="34" charset="0"/>
                <a:ea typeface="Calibri" panose="020F0502020204030204" pitchFamily="34" charset="0"/>
              </a:rPr>
              <a:t>Explain qualitative and quantitative research methodology</a:t>
            </a:r>
          </a:p>
          <a:p>
            <a:pPr marL="514350" indent="-514350">
              <a:buFont typeface="+mj-lt"/>
              <a:buAutoNum type="arabicPeriod"/>
            </a:pPr>
            <a:r>
              <a:rPr lang="en-GB" sz="3200" dirty="0">
                <a:latin typeface="Tw Cen MT" panose="020B0602020104020603" pitchFamily="34" charset="0"/>
                <a:ea typeface="Calibri" panose="020F0502020204030204" pitchFamily="34" charset="0"/>
              </a:rPr>
              <a:t>How does </a:t>
            </a:r>
            <a:r>
              <a:rPr lang="en-GB" sz="3200" dirty="0">
                <a:effectLst/>
                <a:latin typeface="Tw Cen MT" panose="020B0602020104020603" pitchFamily="34" charset="0"/>
                <a:ea typeface="Calibri" panose="020F0502020204030204" pitchFamily="34" charset="0"/>
              </a:rPr>
              <a:t>qualitative and quantitative research methodology lead to service improvement in evidence-based practice </a:t>
            </a:r>
            <a:endParaRPr lang="en-US" sz="3200" dirty="0">
              <a:latin typeface="Tw Cen MT" panose="020B0602020104020603" pitchFamily="34" charset="0"/>
            </a:endParaRPr>
          </a:p>
          <a:p>
            <a:pPr marL="342900" indent="-342900">
              <a:buFont typeface="Arial" panose="020B0604020202020204" pitchFamily="34" charset="0"/>
              <a:buChar char="•"/>
            </a:pPr>
            <a:r>
              <a:rPr lang="en-GB" sz="3200" dirty="0">
                <a:latin typeface="Tw Cen MT" panose="020B0602020104020603" pitchFamily="34" charset="0"/>
              </a:rPr>
              <a:t>Group feedback to the class</a:t>
            </a:r>
          </a:p>
          <a:p>
            <a:pPr marL="342900" indent="-342900">
              <a:buFont typeface="Arial" panose="020B0604020202020204" pitchFamily="34" charset="0"/>
              <a:buChar char="•"/>
            </a:pPr>
            <a:endParaRPr lang="en-GB" dirty="0">
              <a:latin typeface="Tw Cen MT" panose="020B0602020104020603" pitchFamily="34" charset="0"/>
            </a:endParaRPr>
          </a:p>
        </p:txBody>
      </p:sp>
      <p:pic>
        <p:nvPicPr>
          <p:cNvPr id="7" name="Picture 6">
            <a:extLst>
              <a:ext uri="{FF2B5EF4-FFF2-40B4-BE49-F238E27FC236}">
                <a16:creationId xmlns:a16="http://schemas.microsoft.com/office/drawing/2014/main" id="{5439B201-6B9B-47BF-8D2B-FD908EDBE995}"/>
              </a:ext>
            </a:extLst>
          </p:cNvPr>
          <p:cNvPicPr>
            <a:picLocks noChangeAspect="1"/>
          </p:cNvPicPr>
          <p:nvPr/>
        </p:nvPicPr>
        <p:blipFill>
          <a:blip r:embed="rId2"/>
          <a:stretch>
            <a:fillRect/>
          </a:stretch>
        </p:blipFill>
        <p:spPr>
          <a:xfrm>
            <a:off x="0" y="4717773"/>
            <a:ext cx="2149993" cy="2026477"/>
          </a:xfrm>
          <a:prstGeom prst="rect">
            <a:avLst/>
          </a:prstGeom>
        </p:spPr>
      </p:pic>
      <p:sp>
        <p:nvSpPr>
          <p:cNvPr id="3" name="Footer Placeholder 2">
            <a:extLst>
              <a:ext uri="{FF2B5EF4-FFF2-40B4-BE49-F238E27FC236}">
                <a16:creationId xmlns:a16="http://schemas.microsoft.com/office/drawing/2014/main" id="{B55ABFCF-5AA4-4EF5-B1AF-B341C1FDA8B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630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6CD4-9A52-4213-ADCF-7F08223F4316}"/>
              </a:ext>
            </a:extLst>
          </p:cNvPr>
          <p:cNvSpPr>
            <a:spLocks noGrp="1"/>
          </p:cNvSpPr>
          <p:nvPr>
            <p:ph type="title"/>
          </p:nvPr>
        </p:nvSpPr>
        <p:spPr>
          <a:xfrm>
            <a:off x="1472192" y="96698"/>
            <a:ext cx="6312885" cy="724937"/>
          </a:xfrm>
        </p:spPr>
        <p:txBody>
          <a:bodyPr>
            <a:normAutofit/>
          </a:bodyPr>
          <a:lstStyle/>
          <a:p>
            <a:pPr algn="ctr"/>
            <a:r>
              <a:rPr lang="en-GB" b="1" dirty="0">
                <a:highlight>
                  <a:srgbClr val="00FFFF"/>
                </a:highlight>
                <a:latin typeface="Candara" panose="020E0502030303020204" pitchFamily="34" charset="0"/>
              </a:rPr>
              <a:t>LO1 Activity (10 minutes)</a:t>
            </a:r>
          </a:p>
        </p:txBody>
      </p:sp>
      <p:sp>
        <p:nvSpPr>
          <p:cNvPr id="3" name="Rectangle 2">
            <a:extLst>
              <a:ext uri="{FF2B5EF4-FFF2-40B4-BE49-F238E27FC236}">
                <a16:creationId xmlns:a16="http://schemas.microsoft.com/office/drawing/2014/main" id="{52486BE2-4639-4D28-977E-CA7D5F7C01B0}"/>
              </a:ext>
            </a:extLst>
          </p:cNvPr>
          <p:cNvSpPr/>
          <p:nvPr/>
        </p:nvSpPr>
        <p:spPr>
          <a:xfrm>
            <a:off x="3766470" y="1318495"/>
            <a:ext cx="4458783" cy="461665"/>
          </a:xfrm>
          <a:prstGeom prst="rect">
            <a:avLst/>
          </a:prstGeom>
        </p:spPr>
        <p:txBody>
          <a:bodyPr wrap="square">
            <a:spAutoFit/>
          </a:bodyPr>
          <a:lstStyle/>
          <a:p>
            <a:r>
              <a:rPr lang="en-GB" sz="2400" dirty="0">
                <a:solidFill>
                  <a:schemeClr val="bg1"/>
                </a:solidFill>
                <a:highlight>
                  <a:srgbClr val="008080"/>
                </a:highlight>
              </a:rPr>
              <a:t>https://youtu.be/Ry_54WleO7Y</a:t>
            </a:r>
          </a:p>
        </p:txBody>
      </p:sp>
      <p:graphicFrame>
        <p:nvGraphicFramePr>
          <p:cNvPr id="10" name="Content Placeholder 2">
            <a:extLst>
              <a:ext uri="{FF2B5EF4-FFF2-40B4-BE49-F238E27FC236}">
                <a16:creationId xmlns:a16="http://schemas.microsoft.com/office/drawing/2014/main" id="{E0E1D4B0-E9CA-48DB-BE7E-589BB20E8FB6}"/>
              </a:ext>
            </a:extLst>
          </p:cNvPr>
          <p:cNvGraphicFramePr/>
          <p:nvPr>
            <p:extLst>
              <p:ext uri="{D42A27DB-BD31-4B8C-83A1-F6EECF244321}">
                <p14:modId xmlns:p14="http://schemas.microsoft.com/office/powerpoint/2010/main" val="3555482936"/>
              </p:ext>
            </p:extLst>
          </p:nvPr>
        </p:nvGraphicFramePr>
        <p:xfrm>
          <a:off x="974035" y="178016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873DD42-445D-487A-9EA1-CDCB39CCC36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5753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 up of heart shaped pages of a book">
            <a:extLst>
              <a:ext uri="{FF2B5EF4-FFF2-40B4-BE49-F238E27FC236}">
                <a16:creationId xmlns:a16="http://schemas.microsoft.com/office/drawing/2014/main" id="{3A39A9BA-C1E3-4530-8439-DE961A0734D8}"/>
              </a:ext>
            </a:extLst>
          </p:cNvPr>
          <p:cNvPicPr>
            <a:picLocks noChangeAspect="1"/>
          </p:cNvPicPr>
          <p:nvPr/>
        </p:nvPicPr>
        <p:blipFill rotWithShape="1">
          <a:blip r:embed="rId2"/>
          <a:srcRect l="29792" r="29097" b="-1"/>
          <a:stretch/>
        </p:blipFill>
        <p:spPr>
          <a:xfrm>
            <a:off x="8405544" y="10"/>
            <a:ext cx="3786456"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57572C84-A7AC-49D7-9BA8-454A8C94AF96}"/>
              </a:ext>
            </a:extLst>
          </p:cNvPr>
          <p:cNvSpPr>
            <a:spLocks noGrp="1"/>
          </p:cNvSpPr>
          <p:nvPr>
            <p:ph type="title"/>
          </p:nvPr>
        </p:nvSpPr>
        <p:spPr>
          <a:xfrm>
            <a:off x="437322" y="463827"/>
            <a:ext cx="7530900" cy="251730"/>
          </a:xfrm>
        </p:spPr>
        <p:txBody>
          <a:bodyPr vert="horz" lIns="91440" tIns="45720" rIns="91440" bIns="45720" rtlCol="0" anchor="ctr">
            <a:normAutofit fontScale="90000"/>
          </a:bodyPr>
          <a:lstStyle/>
          <a:p>
            <a:pPr algn="ctr"/>
            <a:r>
              <a:rPr lang="en-US" b="1" dirty="0">
                <a:highlight>
                  <a:srgbClr val="00FFFF"/>
                </a:highlight>
                <a:latin typeface="Candara" panose="020E0502030303020204" pitchFamily="34" charset="0"/>
              </a:rPr>
              <a:t>Now ….what is literature review?</a:t>
            </a:r>
            <a:endParaRPr lang="en-US" dirty="0">
              <a:highlight>
                <a:srgbClr val="00FFFF"/>
              </a:highlight>
              <a:latin typeface="Candara" panose="020E0502030303020204" pitchFamily="34" charset="0"/>
            </a:endParaRPr>
          </a:p>
        </p:txBody>
      </p:sp>
      <p:sp>
        <p:nvSpPr>
          <p:cNvPr id="4" name="Rectangle 3">
            <a:extLst>
              <a:ext uri="{FF2B5EF4-FFF2-40B4-BE49-F238E27FC236}">
                <a16:creationId xmlns:a16="http://schemas.microsoft.com/office/drawing/2014/main" id="{E419BDD3-0C90-487C-A40E-2FEE5C9F0359}"/>
              </a:ext>
            </a:extLst>
          </p:cNvPr>
          <p:cNvSpPr/>
          <p:nvPr/>
        </p:nvSpPr>
        <p:spPr>
          <a:xfrm>
            <a:off x="218661" y="1530564"/>
            <a:ext cx="7968222" cy="4512427"/>
          </a:xfrm>
          <a:prstGeom prst="rect">
            <a:avLst/>
          </a:prstGeom>
        </p:spPr>
        <p:txBody>
          <a:bodyPr vert="horz" lIns="91440" tIns="45720" rIns="91440" bIns="45720" rtlCol="0">
            <a:normAutofit fontScale="92500" lnSpcReduction="20000"/>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200" b="1" i="0" u="none" strike="noStrike" cap="none" spc="0" normalizeH="0" baseline="0" noProof="0" dirty="0">
                <a:ln>
                  <a:noFill/>
                </a:ln>
                <a:effectLst/>
                <a:uLnTx/>
                <a:uFillTx/>
                <a:latin typeface="Tw Cen MT" panose="020B0602020104020603" pitchFamily="34" charset="0"/>
              </a:rPr>
              <a:t>Literature reviews</a:t>
            </a:r>
            <a:r>
              <a:rPr kumimoji="0" lang="en-US" sz="2200" b="0" i="0" u="none" strike="noStrike" cap="none" spc="0" normalizeH="0" baseline="0" noProof="0" dirty="0">
                <a:ln>
                  <a:noFill/>
                </a:ln>
                <a:effectLst/>
                <a:uLnTx/>
                <a:uFillTx/>
                <a:latin typeface="Tw Cen MT" panose="020B0602020104020603" pitchFamily="34" charset="0"/>
              </a:rPr>
              <a:t> are secondary sources, and do not report new or original experimental work.</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200" b="0" i="0" u="none" strike="noStrike" cap="none" spc="0" normalizeH="0" baseline="0" noProof="0" dirty="0">
                <a:ln>
                  <a:noFill/>
                </a:ln>
                <a:effectLst/>
                <a:uLnTx/>
                <a:uFillTx/>
                <a:latin typeface="Tw Cen MT" panose="020B0602020104020603" pitchFamily="34" charset="0"/>
              </a:rPr>
              <a:t>This investigation should provide a </a:t>
            </a:r>
            <a:r>
              <a:rPr kumimoji="0" lang="en-US" sz="2200" b="0" i="0" u="none" strike="noStrike" cap="none" spc="0" normalizeH="0" baseline="0" noProof="0" dirty="0">
                <a:ln>
                  <a:noFill/>
                </a:ln>
                <a:effectLst/>
                <a:highlight>
                  <a:srgbClr val="00FF00"/>
                </a:highlight>
                <a:uLnTx/>
                <a:uFillTx/>
                <a:latin typeface="Tw Cen MT" panose="020B0602020104020603" pitchFamily="34" charset="0"/>
              </a:rPr>
              <a:t>description</a:t>
            </a:r>
            <a:r>
              <a:rPr kumimoji="0" lang="en-US" sz="2200" b="0" i="0" u="none" strike="noStrike" cap="none" spc="0" normalizeH="0" baseline="0" noProof="0" dirty="0">
                <a:ln>
                  <a:noFill/>
                </a:ln>
                <a:effectLst/>
                <a:uLnTx/>
                <a:uFillTx/>
                <a:latin typeface="Tw Cen MT" panose="020B0602020104020603" pitchFamily="34" charset="0"/>
              </a:rPr>
              <a:t>, </a:t>
            </a:r>
            <a:r>
              <a:rPr kumimoji="0" lang="en-US" sz="2200" b="0" i="0" u="none" strike="noStrike" cap="none" spc="0" normalizeH="0" baseline="0" noProof="0" dirty="0">
                <a:ln>
                  <a:noFill/>
                </a:ln>
                <a:effectLst/>
                <a:highlight>
                  <a:srgbClr val="FFFF00"/>
                </a:highlight>
                <a:uLnTx/>
                <a:uFillTx/>
                <a:latin typeface="Tw Cen MT" panose="020B0602020104020603" pitchFamily="34" charset="0"/>
              </a:rPr>
              <a:t>summary</a:t>
            </a:r>
            <a:r>
              <a:rPr kumimoji="0" lang="en-US" sz="2200" b="0" i="0" u="none" strike="noStrike" cap="none" spc="0" normalizeH="0" baseline="0" noProof="0" dirty="0">
                <a:ln>
                  <a:noFill/>
                </a:ln>
                <a:effectLst/>
                <a:uLnTx/>
                <a:uFillTx/>
                <a:latin typeface="Tw Cen MT" panose="020B0602020104020603" pitchFamily="34" charset="0"/>
              </a:rPr>
              <a:t>, and</a:t>
            </a:r>
            <a:r>
              <a:rPr kumimoji="0" lang="en-US" sz="2200" b="1" i="0" u="none" strike="noStrike" cap="none" spc="0" normalizeH="0" baseline="0" noProof="0" dirty="0">
                <a:ln>
                  <a:noFill/>
                </a:ln>
                <a:effectLst/>
                <a:uLnTx/>
                <a:uFillTx/>
                <a:latin typeface="Tw Cen MT" panose="020B0602020104020603" pitchFamily="34" charset="0"/>
              </a:rPr>
              <a:t> </a:t>
            </a:r>
            <a:r>
              <a:rPr kumimoji="0" lang="en-US" sz="2200" b="1" i="0" u="none" strike="noStrike" cap="none" spc="0" normalizeH="0" baseline="0" noProof="0" dirty="0">
                <a:ln>
                  <a:noFill/>
                </a:ln>
                <a:effectLst/>
                <a:highlight>
                  <a:srgbClr val="FF00FF"/>
                </a:highlight>
                <a:uLnTx/>
                <a:uFillTx/>
                <a:latin typeface="Tw Cen MT" panose="020B0602020104020603" pitchFamily="34" charset="0"/>
              </a:rPr>
              <a:t>critical evaluation of works</a:t>
            </a:r>
            <a:r>
              <a:rPr kumimoji="0" lang="en-US" sz="2200" b="0" i="0" u="none" strike="noStrike" cap="none" spc="0" normalizeH="0" baseline="0" noProof="0" dirty="0">
                <a:ln>
                  <a:noFill/>
                </a:ln>
                <a:effectLst/>
                <a:highlight>
                  <a:srgbClr val="FF00FF"/>
                </a:highlight>
                <a:uLnTx/>
                <a:uFillTx/>
                <a:latin typeface="Tw Cen MT" panose="020B0602020104020603" pitchFamily="34" charset="0"/>
              </a:rPr>
              <a:t> </a:t>
            </a:r>
            <a:r>
              <a:rPr kumimoji="0" lang="en-US" sz="2200" b="0" i="0" u="none" strike="noStrike" cap="none" spc="0" normalizeH="0" baseline="0" noProof="0" dirty="0">
                <a:ln>
                  <a:noFill/>
                </a:ln>
                <a:effectLst/>
                <a:uLnTx/>
                <a:uFillTx/>
                <a:latin typeface="Tw Cen MT" panose="020B0602020104020603" pitchFamily="34" charset="0"/>
              </a:rPr>
              <a:t>related to the research problem or topic and should also add to the overall knowledge of the topic as well as demonstrating how your research will fit within a larger field of study</a:t>
            </a:r>
            <a:endParaRPr kumimoji="0" lang="en-US" sz="2200" b="1" i="0" u="none" strike="noStrike" cap="none" spc="0" normalizeH="0" baseline="0" noProof="0" dirty="0">
              <a:ln>
                <a:noFill/>
              </a:ln>
              <a:effectLst/>
              <a:uLnTx/>
              <a:uFillTx/>
              <a:latin typeface="Tw Cen MT" panose="020B0602020104020603" pitchFamily="34" charset="0"/>
            </a:endParaRPr>
          </a:p>
          <a:p>
            <a:pPr marL="0" indent="0">
              <a:buNone/>
            </a:pPr>
            <a:r>
              <a:rPr lang="en-GB" sz="2200" b="1" dirty="0">
                <a:latin typeface="Tw Cen MT" panose="020B0602020104020603" pitchFamily="34" charset="0"/>
              </a:rPr>
              <a:t> </a:t>
            </a:r>
            <a:endParaRPr lang="en-GB" sz="2200" b="1" dirty="0">
              <a:solidFill>
                <a:schemeClr val="accent1"/>
              </a:solidFill>
              <a:highlight>
                <a:srgbClr val="C0C0C0"/>
              </a:highlight>
            </a:endParaRPr>
          </a:p>
          <a:p>
            <a:r>
              <a:rPr lang="en-GB" sz="2200" b="1" dirty="0">
                <a:latin typeface="Tw Cen MT" panose="020B0602020104020603" pitchFamily="34" charset="0"/>
              </a:rPr>
              <a:t>A literature review</a:t>
            </a:r>
            <a:r>
              <a:rPr lang="en-GB" sz="2200" dirty="0">
                <a:latin typeface="Tw Cen MT" panose="020B0602020104020603" pitchFamily="34" charset="0"/>
              </a:rPr>
              <a:t> is a comprehensive summary of previous </a:t>
            </a:r>
            <a:r>
              <a:rPr lang="en-GB" sz="2200" b="1" dirty="0">
                <a:latin typeface="Tw Cen MT" panose="020B0602020104020603" pitchFamily="34" charset="0"/>
              </a:rPr>
              <a:t>research</a:t>
            </a:r>
            <a:r>
              <a:rPr lang="en-GB" sz="2200" dirty="0">
                <a:latin typeface="Tw Cen MT" panose="020B0602020104020603" pitchFamily="34" charset="0"/>
              </a:rPr>
              <a:t> on a topic.  A </a:t>
            </a:r>
            <a:r>
              <a:rPr lang="en-GB" sz="2200" b="1" dirty="0">
                <a:latin typeface="Tw Cen MT" panose="020B0602020104020603" pitchFamily="34" charset="0"/>
              </a:rPr>
              <a:t>literature review</a:t>
            </a:r>
            <a:r>
              <a:rPr lang="en-GB" sz="2200" dirty="0">
                <a:latin typeface="Tw Cen MT" panose="020B0602020104020603" pitchFamily="34" charset="0"/>
              </a:rPr>
              <a:t> surveys books, scholarly articles, and any other sources relevant to a particular issue, area of </a:t>
            </a:r>
            <a:r>
              <a:rPr lang="en-GB" sz="2200" b="1" dirty="0">
                <a:latin typeface="Tw Cen MT" panose="020B0602020104020603" pitchFamily="34" charset="0"/>
              </a:rPr>
              <a:t>research</a:t>
            </a:r>
            <a:r>
              <a:rPr lang="en-GB" sz="2200" dirty="0">
                <a:latin typeface="Tw Cen MT" panose="020B0602020104020603" pitchFamily="34" charset="0"/>
              </a:rPr>
              <a:t>, or theory, and by so doing, provides a description, summary, and critical evaluation of these works in relation to the </a:t>
            </a:r>
            <a:r>
              <a:rPr lang="en-GB" sz="2200" b="1" dirty="0">
                <a:latin typeface="Tw Cen MT" panose="020B0602020104020603" pitchFamily="34" charset="0"/>
              </a:rPr>
              <a:t>research</a:t>
            </a:r>
            <a:r>
              <a:rPr lang="en-GB" sz="2200" dirty="0">
                <a:latin typeface="Tw Cen MT" panose="020B0602020104020603" pitchFamily="34" charset="0"/>
              </a:rPr>
              <a:t> problem being investigated.</a:t>
            </a:r>
          </a:p>
          <a:p>
            <a:pPr marL="0" indent="0">
              <a:buNone/>
            </a:pPr>
            <a:endParaRPr lang="en-GB" sz="2200" dirty="0">
              <a:latin typeface="Tw Cen MT" panose="020B0602020104020603" pitchFamily="34" charset="0"/>
            </a:endParaRPr>
          </a:p>
          <a:p>
            <a:r>
              <a:rPr lang="en-GB" sz="2200" b="1" dirty="0">
                <a:latin typeface="Tw Cen MT" panose="020B0602020104020603" pitchFamily="34" charset="0"/>
              </a:rPr>
              <a:t>The Literature </a:t>
            </a:r>
            <a:r>
              <a:rPr lang="en-GB" sz="2200" dirty="0">
                <a:latin typeface="Tw Cen MT" panose="020B0602020104020603" pitchFamily="34" charset="0"/>
              </a:rPr>
              <a:t>refers to the collection of scholarly writings on a topic. This includes peer-</a:t>
            </a:r>
            <a:r>
              <a:rPr lang="en-GB" sz="2200" b="1" dirty="0">
                <a:latin typeface="Tw Cen MT" panose="020B0602020104020603" pitchFamily="34" charset="0"/>
              </a:rPr>
              <a:t>reviewed</a:t>
            </a:r>
            <a:r>
              <a:rPr lang="en-GB" sz="2200" dirty="0">
                <a:latin typeface="Tw Cen MT" panose="020B0602020104020603" pitchFamily="34" charset="0"/>
              </a:rPr>
              <a:t> articles, books, dissertations and conference papers. When reviewing the </a:t>
            </a:r>
            <a:r>
              <a:rPr lang="en-GB" sz="2200" b="1" dirty="0">
                <a:latin typeface="Tw Cen MT" panose="020B0602020104020603" pitchFamily="34" charset="0"/>
              </a:rPr>
              <a:t>literature</a:t>
            </a:r>
            <a:r>
              <a:rPr lang="en-GB" sz="2200" dirty="0">
                <a:latin typeface="Tw Cen MT" panose="020B0602020104020603" pitchFamily="34" charset="0"/>
              </a:rPr>
              <a:t>, be sure to include major works as well as studies that respond to major works.</a:t>
            </a:r>
            <a:r>
              <a:rPr kumimoji="0" lang="en-US" sz="2200" b="1" i="0" u="none" strike="noStrike" cap="none" spc="0" normalizeH="0" baseline="0" noProof="0" dirty="0">
                <a:ln>
                  <a:noFill/>
                </a:ln>
                <a:effectLst/>
                <a:uLnTx/>
                <a:uFillTx/>
                <a:latin typeface="Tw Cen MT" panose="020B0602020104020603" pitchFamily="34" charset="0"/>
              </a:rPr>
              <a:t> (Laverne.libguides.com, 2019).</a:t>
            </a:r>
            <a:endParaRPr lang="en-GB" sz="2200" dirty="0">
              <a:latin typeface="Tw Cen MT" panose="020B0602020104020603" pitchFamily="34" charset="0"/>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1" i="0" u="none" strike="noStrike" cap="none" spc="0" normalizeH="0" baseline="0" noProof="0" dirty="0">
              <a:ln>
                <a:noFill/>
              </a:ln>
              <a:effectLst/>
              <a:uLnTx/>
              <a:uFillTx/>
              <a:latin typeface="Tw Cen MT" panose="020B0602020104020603" pitchFamily="34" charset="0"/>
            </a:endParaRPr>
          </a:p>
        </p:txBody>
      </p:sp>
      <p:sp>
        <p:nvSpPr>
          <p:cNvPr id="3" name="Footer Placeholder 2">
            <a:extLst>
              <a:ext uri="{FF2B5EF4-FFF2-40B4-BE49-F238E27FC236}">
                <a16:creationId xmlns:a16="http://schemas.microsoft.com/office/drawing/2014/main" id="{52CABACB-19AC-44DE-A8DE-BE46F13BA0E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2754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Isosceles Triangle 3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2610380" y="643467"/>
            <a:ext cx="6971239" cy="5571065"/>
          </a:xfrm>
          <a:prstGeom prst="rect">
            <a:avLst/>
          </a:prstGeom>
          <a:ln>
            <a:noFill/>
          </a:ln>
        </p:spPr>
      </p:pic>
      <p:sp>
        <p:nvSpPr>
          <p:cNvPr id="34" name="Isosceles Triangle 3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CB5C895B-986A-468B-A7C9-8CFE5A97A85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3639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c 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ADF3D871-3250-472C-B832-761E539A0236}"/>
              </a:ext>
            </a:extLst>
          </p:cNvPr>
          <p:cNvSpPr/>
          <p:nvPr/>
        </p:nvSpPr>
        <p:spPr>
          <a:xfrm>
            <a:off x="456061" y="484431"/>
            <a:ext cx="6468857" cy="588913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Keep your audience / reader in mind – be sure to write to the level of your reader</a:t>
            </a:r>
          </a:p>
          <a:p>
            <a:pPr>
              <a:lnSpc>
                <a:spcPct val="90000"/>
              </a:lnSpc>
              <a:spcAft>
                <a:spcPts val="600"/>
              </a:spcAft>
            </a:pPr>
            <a:endParaRPr lang="en-US" sz="2400" b="0" i="0" dirty="0">
              <a:effectLst/>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Use subheadings to clarify your structure – it will make your review more manageable to read and “chunks” the information</a:t>
            </a:r>
          </a:p>
          <a:p>
            <a:pPr indent="-228600">
              <a:lnSpc>
                <a:spcPct val="90000"/>
              </a:lnSpc>
              <a:spcAft>
                <a:spcPts val="600"/>
              </a:spcAft>
              <a:buFont typeface="Arial" panose="020B0604020202020204" pitchFamily="34" charset="0"/>
              <a:buChar char="•"/>
            </a:pPr>
            <a:endParaRPr lang="en-US" sz="2400" b="0" i="0" dirty="0">
              <a:effectLst/>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Use evidence</a:t>
            </a: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Be selective – pick the most important points from each source</a:t>
            </a: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Paraphrasing is preferred to using many direct quotes – this allows you to use your own voice and show your understanding of the research</a:t>
            </a: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Do not cite references you have not read</a:t>
            </a:r>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54B6FEB-134B-4D90-9848-3A554D234088}"/>
              </a:ext>
            </a:extLst>
          </p:cNvPr>
          <p:cNvSpPr txBox="1"/>
          <p:nvPr/>
        </p:nvSpPr>
        <p:spPr>
          <a:xfrm rot="1618351">
            <a:off x="7376079" y="3129546"/>
            <a:ext cx="3691419" cy="867930"/>
          </a:xfrm>
          <a:prstGeom prst="rect">
            <a:avLst/>
          </a:prstGeom>
          <a:noFill/>
        </p:spPr>
        <p:txBody>
          <a:bodyPr wrap="square">
            <a:spAutoFit/>
          </a:bodyPr>
          <a:lstStyle/>
          <a:p>
            <a:pPr algn="ctr">
              <a:lnSpc>
                <a:spcPct val="90000"/>
              </a:lnSpc>
              <a:spcAft>
                <a:spcPts val="600"/>
              </a:spcAft>
            </a:pPr>
            <a:r>
              <a:rPr lang="en-US" sz="2800" b="1" i="0" dirty="0">
                <a:effectLst/>
                <a:latin typeface="Candara" panose="020E0502030303020204" pitchFamily="34" charset="0"/>
              </a:rPr>
              <a:t>Writing the Literature Review</a:t>
            </a:r>
            <a:endParaRPr lang="en-US" sz="2800" b="0" i="0" dirty="0">
              <a:effectLst/>
              <a:latin typeface="Candara" panose="020E0502030303020204" pitchFamily="34" charset="0"/>
            </a:endParaRPr>
          </a:p>
        </p:txBody>
      </p:sp>
      <p:sp>
        <p:nvSpPr>
          <p:cNvPr id="3" name="Footer Placeholder 2">
            <a:extLst>
              <a:ext uri="{FF2B5EF4-FFF2-40B4-BE49-F238E27FC236}">
                <a16:creationId xmlns:a16="http://schemas.microsoft.com/office/drawing/2014/main" id="{A36A6B50-E8D6-46BC-8C53-F3357566195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5711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E612C7-B066-4023-9D0A-7C54D1E33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036AB5-6548-43EF-8C64-6DC1EE48222C}"/>
              </a:ext>
            </a:extLst>
          </p:cNvPr>
          <p:cNvSpPr>
            <a:spLocks noGrp="1"/>
          </p:cNvSpPr>
          <p:nvPr>
            <p:ph idx="1"/>
          </p:nvPr>
        </p:nvSpPr>
        <p:spPr>
          <a:xfrm>
            <a:off x="106017" y="1617785"/>
            <a:ext cx="5989983" cy="4397347"/>
          </a:xfrm>
        </p:spPr>
        <p:txBody>
          <a:bodyPr>
            <a:normAutofit/>
          </a:bodyPr>
          <a:lstStyle/>
          <a:p>
            <a:pPr marL="0" indent="0">
              <a:buNone/>
            </a:pPr>
            <a:r>
              <a:rPr lang="en-GB" sz="3600" b="1" dirty="0">
                <a:solidFill>
                  <a:schemeClr val="tx1">
                    <a:lumMod val="85000"/>
                    <a:lumOff val="15000"/>
                  </a:schemeClr>
                </a:solidFill>
                <a:highlight>
                  <a:srgbClr val="00FFFF"/>
                </a:highlight>
                <a:latin typeface="Tw Cen MT" panose="020B0602020104020603" pitchFamily="34" charset="0"/>
              </a:rPr>
              <a:t>LO1 Activity (10 minutes</a:t>
            </a:r>
            <a:r>
              <a:rPr lang="en-GB" sz="3600" b="1" dirty="0">
                <a:solidFill>
                  <a:schemeClr val="tx1">
                    <a:lumMod val="85000"/>
                    <a:lumOff val="15000"/>
                  </a:schemeClr>
                </a:solidFill>
                <a:latin typeface="Tw Cen MT" panose="020B0602020104020603" pitchFamily="34" charset="0"/>
              </a:rPr>
              <a:t>)</a:t>
            </a:r>
          </a:p>
          <a:p>
            <a:pPr marL="0" indent="0">
              <a:buNone/>
            </a:pPr>
            <a:r>
              <a:rPr lang="en-GB" sz="3600" b="1" dirty="0">
                <a:solidFill>
                  <a:schemeClr val="tx1">
                    <a:lumMod val="85000"/>
                    <a:lumOff val="15000"/>
                  </a:schemeClr>
                </a:solidFill>
                <a:latin typeface="Tw Cen MT" panose="020B0602020104020603" pitchFamily="34" charset="0"/>
              </a:rPr>
              <a:t>Individually </a:t>
            </a:r>
          </a:p>
          <a:p>
            <a:r>
              <a:rPr lang="en-GB" sz="3600" b="0" i="0" dirty="0">
                <a:solidFill>
                  <a:schemeClr val="tx1">
                    <a:lumMod val="85000"/>
                    <a:lumOff val="15000"/>
                  </a:schemeClr>
                </a:solidFill>
                <a:latin typeface="Tw Cen MT" panose="020B0602020104020603" pitchFamily="34" charset="0"/>
              </a:rPr>
              <a:t>Research the meaning of literature review</a:t>
            </a:r>
          </a:p>
          <a:p>
            <a:r>
              <a:rPr lang="en-GB" sz="3600" dirty="0">
                <a:solidFill>
                  <a:schemeClr val="tx1">
                    <a:lumMod val="85000"/>
                    <a:lumOff val="15000"/>
                  </a:schemeClr>
                </a:solidFill>
                <a:latin typeface="Tw Cen MT" panose="020B0602020104020603" pitchFamily="34" charset="0"/>
              </a:rPr>
              <a:t>Feedback to the class</a:t>
            </a:r>
          </a:p>
          <a:p>
            <a:endParaRPr lang="en-GB" sz="1800" dirty="0">
              <a:solidFill>
                <a:schemeClr val="tx1">
                  <a:lumMod val="85000"/>
                  <a:lumOff val="15000"/>
                </a:schemeClr>
              </a:solidFill>
              <a:hlinkClick r:id="" action="ppaction://noaction"/>
            </a:endParaRPr>
          </a:p>
          <a:p>
            <a:pPr marL="0" indent="0">
              <a:buNone/>
            </a:pPr>
            <a:endParaRPr lang="en-GB" sz="1800" dirty="0">
              <a:solidFill>
                <a:schemeClr val="tx1">
                  <a:lumMod val="85000"/>
                  <a:lumOff val="15000"/>
                </a:schemeClr>
              </a:solidFill>
            </a:endParaRPr>
          </a:p>
          <a:p>
            <a:endParaRPr lang="en-GB" sz="1800" dirty="0">
              <a:solidFill>
                <a:schemeClr val="tx1">
                  <a:lumMod val="85000"/>
                  <a:lumOff val="15000"/>
                </a:schemeClr>
              </a:solidFill>
            </a:endParaRPr>
          </a:p>
        </p:txBody>
      </p:sp>
      <p:sp>
        <p:nvSpPr>
          <p:cNvPr id="13" name="Freeform: Shape 12">
            <a:extLst>
              <a:ext uri="{FF2B5EF4-FFF2-40B4-BE49-F238E27FC236}">
                <a16:creationId xmlns:a16="http://schemas.microsoft.com/office/drawing/2014/main" id="{34CFA7DE-DC24-4883-9E7E-838305755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2472664" cy="6858000"/>
          </a:xfrm>
          <a:custGeom>
            <a:avLst/>
            <a:gdLst>
              <a:gd name="connsiteX0" fmla="*/ 1056708 w 2472664"/>
              <a:gd name="connsiteY0" fmla="*/ 0 h 6858000"/>
              <a:gd name="connsiteX1" fmla="*/ 2472664 w 2472664"/>
              <a:gd name="connsiteY1" fmla="*/ 0 h 6858000"/>
              <a:gd name="connsiteX2" fmla="*/ 2400427 w 2472664"/>
              <a:gd name="connsiteY2" fmla="*/ 75768 h 6858000"/>
              <a:gd name="connsiteX3" fmla="*/ 1104861 w 2472664"/>
              <a:gd name="connsiteY3" fmla="*/ 3429000 h 6858000"/>
              <a:gd name="connsiteX4" fmla="*/ 2400427 w 2472664"/>
              <a:gd name="connsiteY4" fmla="*/ 6782233 h 6858000"/>
              <a:gd name="connsiteX5" fmla="*/ 2472664 w 2472664"/>
              <a:gd name="connsiteY5" fmla="*/ 6858000 h 6858000"/>
              <a:gd name="connsiteX6" fmla="*/ 1056708 w 2472664"/>
              <a:gd name="connsiteY6" fmla="*/ 6858000 h 6858000"/>
              <a:gd name="connsiteX7" fmla="*/ 1040416 w 2472664"/>
              <a:gd name="connsiteY7" fmla="*/ 6835090 h 6858000"/>
              <a:gd name="connsiteX8" fmla="*/ 0 w 2472664"/>
              <a:gd name="connsiteY8" fmla="*/ 3429000 h 6858000"/>
              <a:gd name="connsiteX9" fmla="*/ 1040416 w 2472664"/>
              <a:gd name="connsiteY9" fmla="*/ 229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2664" h="6858000">
                <a:moveTo>
                  <a:pt x="1056708" y="0"/>
                </a:moveTo>
                <a:lnTo>
                  <a:pt x="2472664" y="0"/>
                </a:lnTo>
                <a:lnTo>
                  <a:pt x="2400427" y="75768"/>
                </a:lnTo>
                <a:cubicBezTo>
                  <a:pt x="1595469" y="961418"/>
                  <a:pt x="1104861" y="2137915"/>
                  <a:pt x="1104861" y="3429000"/>
                </a:cubicBezTo>
                <a:cubicBezTo>
                  <a:pt x="1104861" y="4720086"/>
                  <a:pt x="1595469" y="5896583"/>
                  <a:pt x="2400427" y="6782233"/>
                </a:cubicBezTo>
                <a:lnTo>
                  <a:pt x="2472664" y="6858000"/>
                </a:lnTo>
                <a:lnTo>
                  <a:pt x="1056708" y="6858000"/>
                </a:lnTo>
                <a:lnTo>
                  <a:pt x="1040416" y="6835090"/>
                </a:lnTo>
                <a:cubicBezTo>
                  <a:pt x="383551" y="5862802"/>
                  <a:pt x="0" y="4690693"/>
                  <a:pt x="0" y="3429000"/>
                </a:cubicBezTo>
                <a:cubicBezTo>
                  <a:pt x="0" y="2167308"/>
                  <a:pt x="383551" y="995199"/>
                  <a:pt x="1040416" y="22911"/>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344D45F-809E-450B-B6A3-589A1482E025}"/>
              </a:ext>
            </a:extLst>
          </p:cNvPr>
          <p:cNvPicPr>
            <a:picLocks noChangeAspect="1"/>
          </p:cNvPicPr>
          <p:nvPr/>
        </p:nvPicPr>
        <p:blipFill>
          <a:blip r:embed="rId2">
            <a:duotone>
              <a:prstClr val="black"/>
              <a:prstClr val="white"/>
            </a:duotone>
          </a:blip>
          <a:stretch>
            <a:fillRect/>
          </a:stretch>
        </p:blipFill>
        <p:spPr>
          <a:xfrm>
            <a:off x="8030817" y="1810112"/>
            <a:ext cx="3442915" cy="3182088"/>
          </a:xfrm>
          <a:prstGeom prst="rect">
            <a:avLst/>
          </a:prstGeom>
        </p:spPr>
      </p:pic>
      <p:sp>
        <p:nvSpPr>
          <p:cNvPr id="2" name="Footer Placeholder 1">
            <a:extLst>
              <a:ext uri="{FF2B5EF4-FFF2-40B4-BE49-F238E27FC236}">
                <a16:creationId xmlns:a16="http://schemas.microsoft.com/office/drawing/2014/main" id="{6B0FFE24-3341-4CCA-9732-F4CF1750C8F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98096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3057</TotalTime>
  <Words>1858</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Candara</vt:lpstr>
      <vt:lpstr>Open Sans</vt:lpstr>
      <vt:lpstr>Tw Cen MT</vt:lpstr>
      <vt:lpstr>Wingdings</vt:lpstr>
      <vt:lpstr>Office Theme</vt:lpstr>
      <vt:lpstr>PowerPoint Presentation</vt:lpstr>
      <vt:lpstr>PowerPoint Presentation</vt:lpstr>
      <vt:lpstr>PowerPoint Presentation</vt:lpstr>
      <vt:lpstr>Recap</vt:lpstr>
      <vt:lpstr>LO1 Activity (10 minutes)</vt:lpstr>
      <vt:lpstr>Now ….what is literature review?</vt:lpstr>
      <vt:lpstr>PowerPoint Presentation</vt:lpstr>
      <vt:lpstr>PowerPoint Presentation</vt:lpstr>
      <vt:lpstr>PowerPoint Presentation</vt:lpstr>
      <vt:lpstr>PowerPoint Presentation</vt:lpstr>
      <vt:lpstr>Why do we need a literature review</vt:lpstr>
      <vt:lpstr>PowerPoint Presentation</vt:lpstr>
      <vt:lpstr>Finding Relevant Literature</vt:lpstr>
      <vt:lpstr>The purpose of a literature review is to: </vt:lpstr>
      <vt:lpstr>PowerPoint Presentation</vt:lpstr>
      <vt:lpstr>Conducting a literature review using various resources – secondary sources</vt:lpstr>
      <vt:lpstr>WRAP-UP</vt:lpstr>
      <vt:lpstr>Glossary of different health care Perspectives </vt:lpstr>
      <vt:lpstr>Homework Reading techniques</vt:lpstr>
      <vt:lpstr>Bibliography </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45</cp:revision>
  <dcterms:created xsi:type="dcterms:W3CDTF">2021-05-03T07:56:37Z</dcterms:created>
  <dcterms:modified xsi:type="dcterms:W3CDTF">2021-05-08T01:15:39Z</dcterms:modified>
</cp:coreProperties>
</file>