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76" r:id="rId2"/>
    <p:sldId id="377" r:id="rId3"/>
    <p:sldId id="378" r:id="rId4"/>
    <p:sldId id="371" r:id="rId5"/>
    <p:sldId id="354" r:id="rId6"/>
    <p:sldId id="372" r:id="rId7"/>
    <p:sldId id="370" r:id="rId8"/>
    <p:sldId id="373" r:id="rId9"/>
    <p:sldId id="374" r:id="rId10"/>
    <p:sldId id="375" r:id="rId11"/>
    <p:sldId id="299" r:id="rId12"/>
    <p:sldId id="279" r:id="rId13"/>
    <p:sldId id="302" r:id="rId14"/>
    <p:sldId id="364" r:id="rId15"/>
    <p:sldId id="369" r:id="rId16"/>
    <p:sldId id="379" r:id="rId17"/>
    <p:sldId id="366" r:id="rId18"/>
    <p:sldId id="360" r:id="rId19"/>
    <p:sldId id="381" r:id="rId20"/>
    <p:sldId id="344" r:id="rId21"/>
    <p:sldId id="345" r:id="rId22"/>
    <p:sldId id="283" r:id="rId23"/>
    <p:sldId id="382" r:id="rId24"/>
    <p:sldId id="278" r:id="rId25"/>
    <p:sldId id="346" r:id="rId26"/>
    <p:sldId id="367" r:id="rId27"/>
    <p:sldId id="285" r:id="rId28"/>
    <p:sldId id="383" r:id="rId29"/>
    <p:sldId id="368" r:id="rId30"/>
    <p:sldId id="286" r:id="rId31"/>
    <p:sldId id="347" r:id="rId32"/>
    <p:sldId id="310" r:id="rId33"/>
    <p:sldId id="303" r:id="rId34"/>
    <p:sldId id="363" r:id="rId35"/>
    <p:sldId id="297" r:id="rId36"/>
    <p:sldId id="380" r:id="rId37"/>
    <p:sldId id="348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54A9-C630-4C3E-BC9D-0CE43025666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9AA180-73EB-4083-9AEC-C02F78CCD8BB}">
      <dgm:prSet/>
      <dgm:spPr/>
      <dgm:t>
        <a:bodyPr/>
        <a:lstStyle/>
        <a:p>
          <a:r>
            <a:rPr lang="en-GB"/>
            <a:t>Textbooks</a:t>
          </a:r>
          <a:endParaRPr lang="en-US"/>
        </a:p>
      </dgm:t>
    </dgm:pt>
    <dgm:pt modelId="{404FF6D6-99CD-4EF5-84B8-BEE1266DF218}" type="parTrans" cxnId="{ABB7ABD5-BD34-4CF4-AA4D-EFD97B1401EC}">
      <dgm:prSet/>
      <dgm:spPr/>
      <dgm:t>
        <a:bodyPr/>
        <a:lstStyle/>
        <a:p>
          <a:endParaRPr lang="en-US"/>
        </a:p>
      </dgm:t>
    </dgm:pt>
    <dgm:pt modelId="{0E7A933D-50F8-48A3-BAAC-A539EF0E2B40}" type="sibTrans" cxnId="{ABB7ABD5-BD34-4CF4-AA4D-EFD97B1401EC}">
      <dgm:prSet/>
      <dgm:spPr/>
      <dgm:t>
        <a:bodyPr/>
        <a:lstStyle/>
        <a:p>
          <a:endParaRPr lang="en-US"/>
        </a:p>
      </dgm:t>
    </dgm:pt>
    <dgm:pt modelId="{E2AFE5CD-A883-40EB-BEFD-B20CC0D0E4DD}">
      <dgm:prSet/>
      <dgm:spPr/>
      <dgm:t>
        <a:bodyPr/>
        <a:lstStyle/>
        <a:p>
          <a:r>
            <a:rPr lang="en-GB"/>
            <a:t>Specialist books</a:t>
          </a:r>
          <a:endParaRPr lang="en-US"/>
        </a:p>
      </dgm:t>
    </dgm:pt>
    <dgm:pt modelId="{A16D4DEF-E0AE-4285-8C90-16376B804751}" type="parTrans" cxnId="{0D19071A-9997-457E-AA41-D4AA5ABDE591}">
      <dgm:prSet/>
      <dgm:spPr/>
      <dgm:t>
        <a:bodyPr/>
        <a:lstStyle/>
        <a:p>
          <a:endParaRPr lang="en-US"/>
        </a:p>
      </dgm:t>
    </dgm:pt>
    <dgm:pt modelId="{D58207DD-56D7-4AB0-B6E7-BD5C3343D8E6}" type="sibTrans" cxnId="{0D19071A-9997-457E-AA41-D4AA5ABDE591}">
      <dgm:prSet/>
      <dgm:spPr/>
      <dgm:t>
        <a:bodyPr/>
        <a:lstStyle/>
        <a:p>
          <a:endParaRPr lang="en-US"/>
        </a:p>
      </dgm:t>
    </dgm:pt>
    <dgm:pt modelId="{E1D254F0-66FD-4C80-872C-9E1B54912D42}">
      <dgm:prSet/>
      <dgm:spPr/>
      <dgm:t>
        <a:bodyPr/>
        <a:lstStyle/>
        <a:p>
          <a:r>
            <a:rPr lang="en-GB"/>
            <a:t>Journals</a:t>
          </a:r>
          <a:endParaRPr lang="en-US"/>
        </a:p>
      </dgm:t>
    </dgm:pt>
    <dgm:pt modelId="{C5B00BFB-6566-40A7-9E9D-59FAD6517790}" type="parTrans" cxnId="{735802DC-76DD-4DEC-8424-C2E2238C13F1}">
      <dgm:prSet/>
      <dgm:spPr/>
      <dgm:t>
        <a:bodyPr/>
        <a:lstStyle/>
        <a:p>
          <a:endParaRPr lang="en-US"/>
        </a:p>
      </dgm:t>
    </dgm:pt>
    <dgm:pt modelId="{B1270B2C-BE8D-4C94-B3CD-95FF2E46F8FF}" type="sibTrans" cxnId="{735802DC-76DD-4DEC-8424-C2E2238C13F1}">
      <dgm:prSet/>
      <dgm:spPr/>
      <dgm:t>
        <a:bodyPr/>
        <a:lstStyle/>
        <a:p>
          <a:endParaRPr lang="en-US"/>
        </a:p>
      </dgm:t>
    </dgm:pt>
    <dgm:pt modelId="{28F70E31-505C-414A-96EB-1BB0A216822B}">
      <dgm:prSet/>
      <dgm:spPr/>
      <dgm:t>
        <a:bodyPr/>
        <a:lstStyle/>
        <a:p>
          <a:r>
            <a:rPr lang="en-GB"/>
            <a:t>Sector magazines</a:t>
          </a:r>
          <a:endParaRPr lang="en-US"/>
        </a:p>
      </dgm:t>
    </dgm:pt>
    <dgm:pt modelId="{08183A36-2E7A-4D3C-8ECF-7843C50FD880}" type="parTrans" cxnId="{F0771C21-9794-42F9-B60B-6B3836694EA9}">
      <dgm:prSet/>
      <dgm:spPr/>
      <dgm:t>
        <a:bodyPr/>
        <a:lstStyle/>
        <a:p>
          <a:endParaRPr lang="en-US"/>
        </a:p>
      </dgm:t>
    </dgm:pt>
    <dgm:pt modelId="{1D1EB402-132C-494D-AD4C-B0F287D19A28}" type="sibTrans" cxnId="{F0771C21-9794-42F9-B60B-6B3836694EA9}">
      <dgm:prSet/>
      <dgm:spPr/>
      <dgm:t>
        <a:bodyPr/>
        <a:lstStyle/>
        <a:p>
          <a:endParaRPr lang="en-US"/>
        </a:p>
      </dgm:t>
    </dgm:pt>
    <dgm:pt modelId="{03665368-D2F6-40CB-9E11-013AA283109C}">
      <dgm:prSet/>
      <dgm:spPr/>
      <dgm:t>
        <a:bodyPr/>
        <a:lstStyle/>
        <a:p>
          <a:r>
            <a:rPr lang="en-GB"/>
            <a:t>Commissioned reports</a:t>
          </a:r>
          <a:endParaRPr lang="en-US"/>
        </a:p>
      </dgm:t>
    </dgm:pt>
    <dgm:pt modelId="{B0159C5A-12E8-46C6-A1AE-FD00388B5F38}" type="parTrans" cxnId="{ACB5D24C-EE4E-4A6F-8D4C-DBF7593BAC60}">
      <dgm:prSet/>
      <dgm:spPr/>
      <dgm:t>
        <a:bodyPr/>
        <a:lstStyle/>
        <a:p>
          <a:endParaRPr lang="en-US"/>
        </a:p>
      </dgm:t>
    </dgm:pt>
    <dgm:pt modelId="{E13F2F2C-103F-40D2-82C5-A0017873F4EB}" type="sibTrans" cxnId="{ACB5D24C-EE4E-4A6F-8D4C-DBF7593BAC60}">
      <dgm:prSet/>
      <dgm:spPr/>
      <dgm:t>
        <a:bodyPr/>
        <a:lstStyle/>
        <a:p>
          <a:endParaRPr lang="en-US"/>
        </a:p>
      </dgm:t>
    </dgm:pt>
    <dgm:pt modelId="{20BC1059-9D95-466D-A08D-DE81DF43E84A}">
      <dgm:prSet/>
      <dgm:spPr/>
      <dgm:t>
        <a:bodyPr/>
        <a:lstStyle/>
        <a:p>
          <a:r>
            <a:rPr lang="en-GB"/>
            <a:t>Regulator reports</a:t>
          </a:r>
          <a:endParaRPr lang="en-US"/>
        </a:p>
      </dgm:t>
    </dgm:pt>
    <dgm:pt modelId="{647767DB-5A74-405C-831E-90C88D810AD1}" type="parTrans" cxnId="{8DD69CD9-0B15-4E35-A517-257E216A9D6F}">
      <dgm:prSet/>
      <dgm:spPr/>
      <dgm:t>
        <a:bodyPr/>
        <a:lstStyle/>
        <a:p>
          <a:endParaRPr lang="en-US"/>
        </a:p>
      </dgm:t>
    </dgm:pt>
    <dgm:pt modelId="{495DF24B-3B5E-412C-A2DD-DC25BE53EC36}" type="sibTrans" cxnId="{8DD69CD9-0B15-4E35-A517-257E216A9D6F}">
      <dgm:prSet/>
      <dgm:spPr/>
      <dgm:t>
        <a:bodyPr/>
        <a:lstStyle/>
        <a:p>
          <a:endParaRPr lang="en-US"/>
        </a:p>
      </dgm:t>
    </dgm:pt>
    <dgm:pt modelId="{47507831-F3AB-4874-AD16-68A1973F1CD3}">
      <dgm:prSet/>
      <dgm:spPr/>
      <dgm:t>
        <a:bodyPr/>
        <a:lstStyle/>
        <a:p>
          <a:r>
            <a:rPr lang="en-GB"/>
            <a:t>Government organisation websites</a:t>
          </a:r>
          <a:endParaRPr lang="en-US"/>
        </a:p>
      </dgm:t>
    </dgm:pt>
    <dgm:pt modelId="{FBD9F4F7-5CCC-4457-A0E6-E4CBC7361968}" type="parTrans" cxnId="{6EF0E8A3-016D-47C9-9013-F0F810C8BBAD}">
      <dgm:prSet/>
      <dgm:spPr/>
      <dgm:t>
        <a:bodyPr/>
        <a:lstStyle/>
        <a:p>
          <a:endParaRPr lang="en-US"/>
        </a:p>
      </dgm:t>
    </dgm:pt>
    <dgm:pt modelId="{DE6762D5-7540-41E2-8EF7-D8BA01397B19}" type="sibTrans" cxnId="{6EF0E8A3-016D-47C9-9013-F0F810C8BBAD}">
      <dgm:prSet/>
      <dgm:spPr/>
      <dgm:t>
        <a:bodyPr/>
        <a:lstStyle/>
        <a:p>
          <a:endParaRPr lang="en-US"/>
        </a:p>
      </dgm:t>
    </dgm:pt>
    <dgm:pt modelId="{C17337F5-CCE5-4630-AC35-6EB5703E2724}">
      <dgm:prSet/>
      <dgm:spPr/>
      <dgm:t>
        <a:bodyPr/>
        <a:lstStyle/>
        <a:p>
          <a:r>
            <a:rPr lang="en-GB"/>
            <a:t>Google Scholar</a:t>
          </a:r>
          <a:endParaRPr lang="en-US"/>
        </a:p>
      </dgm:t>
    </dgm:pt>
    <dgm:pt modelId="{755A1297-0A8E-43CB-A2D2-E7DB96DFD815}" type="parTrans" cxnId="{CB5C63E2-8E58-46D3-B2D4-0120BE5FE439}">
      <dgm:prSet/>
      <dgm:spPr/>
      <dgm:t>
        <a:bodyPr/>
        <a:lstStyle/>
        <a:p>
          <a:endParaRPr lang="en-US"/>
        </a:p>
      </dgm:t>
    </dgm:pt>
    <dgm:pt modelId="{59619797-AAA6-4B97-A0DC-4116D317AF82}" type="sibTrans" cxnId="{CB5C63E2-8E58-46D3-B2D4-0120BE5FE439}">
      <dgm:prSet/>
      <dgm:spPr/>
      <dgm:t>
        <a:bodyPr/>
        <a:lstStyle/>
        <a:p>
          <a:endParaRPr lang="en-US"/>
        </a:p>
      </dgm:t>
    </dgm:pt>
    <dgm:pt modelId="{C1734377-10B3-4991-8C4C-62C902D7C1CB}">
      <dgm:prSet/>
      <dgm:spPr/>
      <dgm:t>
        <a:bodyPr/>
        <a:lstStyle/>
        <a:p>
          <a:r>
            <a:rPr lang="en-GB" dirty="0"/>
            <a:t>WWW</a:t>
          </a:r>
          <a:endParaRPr lang="en-US" dirty="0"/>
        </a:p>
      </dgm:t>
    </dgm:pt>
    <dgm:pt modelId="{C63F07AE-AC0A-42AE-96BE-6680FAB1E55F}" type="parTrans" cxnId="{5EAF3E58-870E-4801-BAD1-7B3558B8D46A}">
      <dgm:prSet/>
      <dgm:spPr/>
      <dgm:t>
        <a:bodyPr/>
        <a:lstStyle/>
        <a:p>
          <a:endParaRPr lang="en-US"/>
        </a:p>
      </dgm:t>
    </dgm:pt>
    <dgm:pt modelId="{13050673-CCE6-4918-AC65-499FBB33C4EE}" type="sibTrans" cxnId="{5EAF3E58-870E-4801-BAD1-7B3558B8D46A}">
      <dgm:prSet/>
      <dgm:spPr/>
      <dgm:t>
        <a:bodyPr/>
        <a:lstStyle/>
        <a:p>
          <a:endParaRPr lang="en-US"/>
        </a:p>
      </dgm:t>
    </dgm:pt>
    <dgm:pt modelId="{ED1E3A70-BA15-4FE0-AEB2-2774CAB02B0F}">
      <dgm:prSet/>
      <dgm:spPr/>
      <dgm:t>
        <a:bodyPr/>
        <a:lstStyle/>
        <a:p>
          <a:r>
            <a:rPr lang="en-GB"/>
            <a:t>NHS</a:t>
          </a:r>
          <a:endParaRPr lang="en-US"/>
        </a:p>
      </dgm:t>
    </dgm:pt>
    <dgm:pt modelId="{3D42A55F-3D47-4A14-A553-232F6CFF892A}" type="parTrans" cxnId="{DCA218DF-CC2B-417A-AFDA-71A7C2BF270D}">
      <dgm:prSet/>
      <dgm:spPr/>
      <dgm:t>
        <a:bodyPr/>
        <a:lstStyle/>
        <a:p>
          <a:endParaRPr lang="en-US"/>
        </a:p>
      </dgm:t>
    </dgm:pt>
    <dgm:pt modelId="{99BA48EB-D4BB-4986-BD26-A174780AA90A}" type="sibTrans" cxnId="{DCA218DF-CC2B-417A-AFDA-71A7C2BF270D}">
      <dgm:prSet/>
      <dgm:spPr/>
      <dgm:t>
        <a:bodyPr/>
        <a:lstStyle/>
        <a:p>
          <a:endParaRPr lang="en-US"/>
        </a:p>
      </dgm:t>
    </dgm:pt>
    <dgm:pt modelId="{87A05182-4A89-4EF8-A062-77EED7D6048F}">
      <dgm:prSet/>
      <dgm:spPr/>
      <dgm:t>
        <a:bodyPr/>
        <a:lstStyle/>
        <a:p>
          <a:r>
            <a:rPr lang="en-GB"/>
            <a:t>Charities</a:t>
          </a:r>
          <a:endParaRPr lang="en-US"/>
        </a:p>
      </dgm:t>
    </dgm:pt>
    <dgm:pt modelId="{6E19AE2E-76D3-4B25-9067-9C7B9199F42F}" type="parTrans" cxnId="{908051AD-B744-46F2-8D0E-DDB95139869E}">
      <dgm:prSet/>
      <dgm:spPr/>
      <dgm:t>
        <a:bodyPr/>
        <a:lstStyle/>
        <a:p>
          <a:endParaRPr lang="en-US"/>
        </a:p>
      </dgm:t>
    </dgm:pt>
    <dgm:pt modelId="{E1083B69-BCD4-4011-96F3-FD7FFDC72087}" type="sibTrans" cxnId="{908051AD-B744-46F2-8D0E-DDB95139869E}">
      <dgm:prSet/>
      <dgm:spPr/>
      <dgm:t>
        <a:bodyPr/>
        <a:lstStyle/>
        <a:p>
          <a:endParaRPr lang="en-US"/>
        </a:p>
      </dgm:t>
    </dgm:pt>
    <dgm:pt modelId="{29883E10-F0F7-4801-B4B8-2694B9C4B460}">
      <dgm:prSet/>
      <dgm:spPr/>
      <dgm:t>
        <a:bodyPr/>
        <a:lstStyle/>
        <a:p>
          <a:r>
            <a:rPr lang="en-GB"/>
            <a:t>Leaflets</a:t>
          </a:r>
          <a:endParaRPr lang="en-US"/>
        </a:p>
      </dgm:t>
    </dgm:pt>
    <dgm:pt modelId="{0C17B3A7-F3CC-469F-9E6C-775B56D0E1EF}" type="parTrans" cxnId="{07520105-81B1-4D08-8339-0F1ADEF85D85}">
      <dgm:prSet/>
      <dgm:spPr/>
      <dgm:t>
        <a:bodyPr/>
        <a:lstStyle/>
        <a:p>
          <a:endParaRPr lang="en-US"/>
        </a:p>
      </dgm:t>
    </dgm:pt>
    <dgm:pt modelId="{32375F92-3602-4BCF-A5F8-4887AC3F3F4A}" type="sibTrans" cxnId="{07520105-81B1-4D08-8339-0F1ADEF85D85}">
      <dgm:prSet/>
      <dgm:spPr/>
      <dgm:t>
        <a:bodyPr/>
        <a:lstStyle/>
        <a:p>
          <a:endParaRPr lang="en-US"/>
        </a:p>
      </dgm:t>
    </dgm:pt>
    <dgm:pt modelId="{F2B78E31-BF7F-45DD-889C-EA8BBA7B56C1}">
      <dgm:prSet/>
      <dgm:spPr/>
      <dgm:t>
        <a:bodyPr/>
        <a:lstStyle/>
        <a:p>
          <a:r>
            <a:rPr lang="en-GB"/>
            <a:t>Social media </a:t>
          </a:r>
          <a:endParaRPr lang="en-US"/>
        </a:p>
      </dgm:t>
    </dgm:pt>
    <dgm:pt modelId="{B1D9B986-CF71-4822-AEB4-4CA7B77F9396}" type="parTrans" cxnId="{A1E4F7F8-F2F3-4835-A67D-9B58121EBFE8}">
      <dgm:prSet/>
      <dgm:spPr/>
      <dgm:t>
        <a:bodyPr/>
        <a:lstStyle/>
        <a:p>
          <a:endParaRPr lang="en-US"/>
        </a:p>
      </dgm:t>
    </dgm:pt>
    <dgm:pt modelId="{4B44CF65-F03F-4270-933A-0C04E01EAB15}" type="sibTrans" cxnId="{A1E4F7F8-F2F3-4835-A67D-9B58121EBFE8}">
      <dgm:prSet/>
      <dgm:spPr/>
      <dgm:t>
        <a:bodyPr/>
        <a:lstStyle/>
        <a:p>
          <a:endParaRPr lang="en-US"/>
        </a:p>
      </dgm:t>
    </dgm:pt>
    <dgm:pt modelId="{F3ABAA6A-B01F-4798-BBB7-56CE37328B26}">
      <dgm:prSet/>
      <dgm:spPr/>
      <dgm:t>
        <a:bodyPr/>
        <a:lstStyle/>
        <a:p>
          <a:r>
            <a:rPr lang="en-GB"/>
            <a:t>Pubmed </a:t>
          </a:r>
          <a:endParaRPr lang="en-US"/>
        </a:p>
      </dgm:t>
    </dgm:pt>
    <dgm:pt modelId="{0ABF38E0-5B5B-4664-BC74-53F07CA94DB4}" type="parTrans" cxnId="{B9CD3275-60D4-4ECA-8D63-4FDD65C01873}">
      <dgm:prSet/>
      <dgm:spPr/>
      <dgm:t>
        <a:bodyPr/>
        <a:lstStyle/>
        <a:p>
          <a:endParaRPr lang="en-US"/>
        </a:p>
      </dgm:t>
    </dgm:pt>
    <dgm:pt modelId="{E0F6DEA7-A97A-4764-A220-68401DCD74D6}" type="sibTrans" cxnId="{B9CD3275-60D4-4ECA-8D63-4FDD65C01873}">
      <dgm:prSet/>
      <dgm:spPr/>
      <dgm:t>
        <a:bodyPr/>
        <a:lstStyle/>
        <a:p>
          <a:endParaRPr lang="en-US"/>
        </a:p>
      </dgm:t>
    </dgm:pt>
    <dgm:pt modelId="{F69ECA88-760E-4374-8778-CB33121FD1CB}" type="pres">
      <dgm:prSet presAssocID="{5E4154A9-C630-4C3E-BC9D-0CE43025666B}" presName="diagram" presStyleCnt="0">
        <dgm:presLayoutVars>
          <dgm:dir/>
          <dgm:resizeHandles val="exact"/>
        </dgm:presLayoutVars>
      </dgm:prSet>
      <dgm:spPr/>
    </dgm:pt>
    <dgm:pt modelId="{56E3F669-EDC0-4608-89AF-E16878085D41}" type="pres">
      <dgm:prSet presAssocID="{E29AA180-73EB-4083-9AEC-C02F78CCD8BB}" presName="node" presStyleLbl="node1" presStyleIdx="0" presStyleCnt="14">
        <dgm:presLayoutVars>
          <dgm:bulletEnabled val="1"/>
        </dgm:presLayoutVars>
      </dgm:prSet>
      <dgm:spPr/>
    </dgm:pt>
    <dgm:pt modelId="{F3FCADCE-C1BB-417A-AB98-D16F281DBB4A}" type="pres">
      <dgm:prSet presAssocID="{0E7A933D-50F8-48A3-BAAC-A539EF0E2B40}" presName="sibTrans" presStyleCnt="0"/>
      <dgm:spPr/>
    </dgm:pt>
    <dgm:pt modelId="{6D9A1762-085A-44CA-A127-6905332DD96D}" type="pres">
      <dgm:prSet presAssocID="{E2AFE5CD-A883-40EB-BEFD-B20CC0D0E4DD}" presName="node" presStyleLbl="node1" presStyleIdx="1" presStyleCnt="14">
        <dgm:presLayoutVars>
          <dgm:bulletEnabled val="1"/>
        </dgm:presLayoutVars>
      </dgm:prSet>
      <dgm:spPr/>
    </dgm:pt>
    <dgm:pt modelId="{7F9FA088-9816-43DE-BFAC-196DCB07E587}" type="pres">
      <dgm:prSet presAssocID="{D58207DD-56D7-4AB0-B6E7-BD5C3343D8E6}" presName="sibTrans" presStyleCnt="0"/>
      <dgm:spPr/>
    </dgm:pt>
    <dgm:pt modelId="{CDCD58BD-8765-4638-90B3-7030692DDE07}" type="pres">
      <dgm:prSet presAssocID="{E1D254F0-66FD-4C80-872C-9E1B54912D42}" presName="node" presStyleLbl="node1" presStyleIdx="2" presStyleCnt="14">
        <dgm:presLayoutVars>
          <dgm:bulletEnabled val="1"/>
        </dgm:presLayoutVars>
      </dgm:prSet>
      <dgm:spPr/>
    </dgm:pt>
    <dgm:pt modelId="{6BC2D0AC-8037-4833-AF15-911DE9D4373D}" type="pres">
      <dgm:prSet presAssocID="{B1270B2C-BE8D-4C94-B3CD-95FF2E46F8FF}" presName="sibTrans" presStyleCnt="0"/>
      <dgm:spPr/>
    </dgm:pt>
    <dgm:pt modelId="{6DB2055E-C591-4E87-9159-0011AF013547}" type="pres">
      <dgm:prSet presAssocID="{28F70E31-505C-414A-96EB-1BB0A216822B}" presName="node" presStyleLbl="node1" presStyleIdx="3" presStyleCnt="14">
        <dgm:presLayoutVars>
          <dgm:bulletEnabled val="1"/>
        </dgm:presLayoutVars>
      </dgm:prSet>
      <dgm:spPr/>
    </dgm:pt>
    <dgm:pt modelId="{F69FA630-CFB1-4BDE-860B-E8C6389D8C2E}" type="pres">
      <dgm:prSet presAssocID="{1D1EB402-132C-494D-AD4C-B0F287D19A28}" presName="sibTrans" presStyleCnt="0"/>
      <dgm:spPr/>
    </dgm:pt>
    <dgm:pt modelId="{5449DC0E-9F5B-4FCE-8160-D135E832913A}" type="pres">
      <dgm:prSet presAssocID="{03665368-D2F6-40CB-9E11-013AA283109C}" presName="node" presStyleLbl="node1" presStyleIdx="4" presStyleCnt="14">
        <dgm:presLayoutVars>
          <dgm:bulletEnabled val="1"/>
        </dgm:presLayoutVars>
      </dgm:prSet>
      <dgm:spPr/>
    </dgm:pt>
    <dgm:pt modelId="{69AC52CD-3E09-467B-AA3A-0BAE05323EBF}" type="pres">
      <dgm:prSet presAssocID="{E13F2F2C-103F-40D2-82C5-A0017873F4EB}" presName="sibTrans" presStyleCnt="0"/>
      <dgm:spPr/>
    </dgm:pt>
    <dgm:pt modelId="{FFEE1B2D-80B9-4BE8-8436-D58A66725FAB}" type="pres">
      <dgm:prSet presAssocID="{20BC1059-9D95-466D-A08D-DE81DF43E84A}" presName="node" presStyleLbl="node1" presStyleIdx="5" presStyleCnt="14">
        <dgm:presLayoutVars>
          <dgm:bulletEnabled val="1"/>
        </dgm:presLayoutVars>
      </dgm:prSet>
      <dgm:spPr/>
    </dgm:pt>
    <dgm:pt modelId="{8BE7C8A0-1882-4503-92FE-6E0A58F54F40}" type="pres">
      <dgm:prSet presAssocID="{495DF24B-3B5E-412C-A2DD-DC25BE53EC36}" presName="sibTrans" presStyleCnt="0"/>
      <dgm:spPr/>
    </dgm:pt>
    <dgm:pt modelId="{5F064360-B015-48CF-9AA0-678D2A213B22}" type="pres">
      <dgm:prSet presAssocID="{47507831-F3AB-4874-AD16-68A1973F1CD3}" presName="node" presStyleLbl="node1" presStyleIdx="6" presStyleCnt="14">
        <dgm:presLayoutVars>
          <dgm:bulletEnabled val="1"/>
        </dgm:presLayoutVars>
      </dgm:prSet>
      <dgm:spPr/>
    </dgm:pt>
    <dgm:pt modelId="{69A530A1-E9CC-42C4-851E-A9CCD3E48963}" type="pres">
      <dgm:prSet presAssocID="{DE6762D5-7540-41E2-8EF7-D8BA01397B19}" presName="sibTrans" presStyleCnt="0"/>
      <dgm:spPr/>
    </dgm:pt>
    <dgm:pt modelId="{3B5E7291-13E5-4E66-AE32-5A0120B01CA5}" type="pres">
      <dgm:prSet presAssocID="{C17337F5-CCE5-4630-AC35-6EB5703E2724}" presName="node" presStyleLbl="node1" presStyleIdx="7" presStyleCnt="14">
        <dgm:presLayoutVars>
          <dgm:bulletEnabled val="1"/>
        </dgm:presLayoutVars>
      </dgm:prSet>
      <dgm:spPr/>
    </dgm:pt>
    <dgm:pt modelId="{56592338-CF55-4B3A-B2BA-E5BB4FC5E1BA}" type="pres">
      <dgm:prSet presAssocID="{59619797-AAA6-4B97-A0DC-4116D317AF82}" presName="sibTrans" presStyleCnt="0"/>
      <dgm:spPr/>
    </dgm:pt>
    <dgm:pt modelId="{EF8EA7CB-F93F-4E17-B5AC-25EE0D50A93E}" type="pres">
      <dgm:prSet presAssocID="{C1734377-10B3-4991-8C4C-62C902D7C1CB}" presName="node" presStyleLbl="node1" presStyleIdx="8" presStyleCnt="14">
        <dgm:presLayoutVars>
          <dgm:bulletEnabled val="1"/>
        </dgm:presLayoutVars>
      </dgm:prSet>
      <dgm:spPr/>
    </dgm:pt>
    <dgm:pt modelId="{5CAB1EFA-5CA3-458A-987D-97CF80A86A7B}" type="pres">
      <dgm:prSet presAssocID="{13050673-CCE6-4918-AC65-499FBB33C4EE}" presName="sibTrans" presStyleCnt="0"/>
      <dgm:spPr/>
    </dgm:pt>
    <dgm:pt modelId="{7E870B2D-7045-4FA2-9196-6E89CEAE3595}" type="pres">
      <dgm:prSet presAssocID="{ED1E3A70-BA15-4FE0-AEB2-2774CAB02B0F}" presName="node" presStyleLbl="node1" presStyleIdx="9" presStyleCnt="14">
        <dgm:presLayoutVars>
          <dgm:bulletEnabled val="1"/>
        </dgm:presLayoutVars>
      </dgm:prSet>
      <dgm:spPr/>
    </dgm:pt>
    <dgm:pt modelId="{FCA236BF-86CF-488E-9259-082C3BB3D97C}" type="pres">
      <dgm:prSet presAssocID="{99BA48EB-D4BB-4986-BD26-A174780AA90A}" presName="sibTrans" presStyleCnt="0"/>
      <dgm:spPr/>
    </dgm:pt>
    <dgm:pt modelId="{9C0151D5-0D28-42E6-8396-502F10C1F305}" type="pres">
      <dgm:prSet presAssocID="{87A05182-4A89-4EF8-A062-77EED7D6048F}" presName="node" presStyleLbl="node1" presStyleIdx="10" presStyleCnt="14">
        <dgm:presLayoutVars>
          <dgm:bulletEnabled val="1"/>
        </dgm:presLayoutVars>
      </dgm:prSet>
      <dgm:spPr/>
    </dgm:pt>
    <dgm:pt modelId="{DBA433C5-2DF8-4948-95DC-0F025D4C1B70}" type="pres">
      <dgm:prSet presAssocID="{E1083B69-BCD4-4011-96F3-FD7FFDC72087}" presName="sibTrans" presStyleCnt="0"/>
      <dgm:spPr/>
    </dgm:pt>
    <dgm:pt modelId="{5DBFD218-FAB4-4304-A4DD-DF94EA664F1F}" type="pres">
      <dgm:prSet presAssocID="{29883E10-F0F7-4801-B4B8-2694B9C4B460}" presName="node" presStyleLbl="node1" presStyleIdx="11" presStyleCnt="14">
        <dgm:presLayoutVars>
          <dgm:bulletEnabled val="1"/>
        </dgm:presLayoutVars>
      </dgm:prSet>
      <dgm:spPr/>
    </dgm:pt>
    <dgm:pt modelId="{2275825D-7F31-4F67-8461-109C5D9F93A7}" type="pres">
      <dgm:prSet presAssocID="{32375F92-3602-4BCF-A5F8-4887AC3F3F4A}" presName="sibTrans" presStyleCnt="0"/>
      <dgm:spPr/>
    </dgm:pt>
    <dgm:pt modelId="{8F435B1E-7009-46B9-ADCC-A23A82E8C039}" type="pres">
      <dgm:prSet presAssocID="{F2B78E31-BF7F-45DD-889C-EA8BBA7B56C1}" presName="node" presStyleLbl="node1" presStyleIdx="12" presStyleCnt="14">
        <dgm:presLayoutVars>
          <dgm:bulletEnabled val="1"/>
        </dgm:presLayoutVars>
      </dgm:prSet>
      <dgm:spPr/>
    </dgm:pt>
    <dgm:pt modelId="{C7C3A25E-CD9E-487B-9DE4-ADD70D04E1F8}" type="pres">
      <dgm:prSet presAssocID="{4B44CF65-F03F-4270-933A-0C04E01EAB15}" presName="sibTrans" presStyleCnt="0"/>
      <dgm:spPr/>
    </dgm:pt>
    <dgm:pt modelId="{E5EBD63B-A276-4C70-8CB9-75E5592A31B3}" type="pres">
      <dgm:prSet presAssocID="{F3ABAA6A-B01F-4798-BBB7-56CE37328B26}" presName="node" presStyleLbl="node1" presStyleIdx="13" presStyleCnt="14">
        <dgm:presLayoutVars>
          <dgm:bulletEnabled val="1"/>
        </dgm:presLayoutVars>
      </dgm:prSet>
      <dgm:spPr/>
    </dgm:pt>
  </dgm:ptLst>
  <dgm:cxnLst>
    <dgm:cxn modelId="{07520105-81B1-4D08-8339-0F1ADEF85D85}" srcId="{5E4154A9-C630-4C3E-BC9D-0CE43025666B}" destId="{29883E10-F0F7-4801-B4B8-2694B9C4B460}" srcOrd="11" destOrd="0" parTransId="{0C17B3A7-F3CC-469F-9E6C-775B56D0E1EF}" sibTransId="{32375F92-3602-4BCF-A5F8-4887AC3F3F4A}"/>
    <dgm:cxn modelId="{04E7FB0D-8008-443A-B247-8DB5B584FDC3}" type="presOf" srcId="{F2B78E31-BF7F-45DD-889C-EA8BBA7B56C1}" destId="{8F435B1E-7009-46B9-ADCC-A23A82E8C039}" srcOrd="0" destOrd="0" presId="urn:microsoft.com/office/officeart/2005/8/layout/default"/>
    <dgm:cxn modelId="{0D19071A-9997-457E-AA41-D4AA5ABDE591}" srcId="{5E4154A9-C630-4C3E-BC9D-0CE43025666B}" destId="{E2AFE5CD-A883-40EB-BEFD-B20CC0D0E4DD}" srcOrd="1" destOrd="0" parTransId="{A16D4DEF-E0AE-4285-8C90-16376B804751}" sibTransId="{D58207DD-56D7-4AB0-B6E7-BD5C3343D8E6}"/>
    <dgm:cxn modelId="{F0771C21-9794-42F9-B60B-6B3836694EA9}" srcId="{5E4154A9-C630-4C3E-BC9D-0CE43025666B}" destId="{28F70E31-505C-414A-96EB-1BB0A216822B}" srcOrd="3" destOrd="0" parTransId="{08183A36-2E7A-4D3C-8ECF-7843C50FD880}" sibTransId="{1D1EB402-132C-494D-AD4C-B0F287D19A28}"/>
    <dgm:cxn modelId="{F611D835-5BB4-472D-A04C-A02E080C8507}" type="presOf" srcId="{03665368-D2F6-40CB-9E11-013AA283109C}" destId="{5449DC0E-9F5B-4FCE-8160-D135E832913A}" srcOrd="0" destOrd="0" presId="urn:microsoft.com/office/officeart/2005/8/layout/default"/>
    <dgm:cxn modelId="{C1089936-9A73-40DF-86A5-AB553E40A8A3}" type="presOf" srcId="{C1734377-10B3-4991-8C4C-62C902D7C1CB}" destId="{EF8EA7CB-F93F-4E17-B5AC-25EE0D50A93E}" srcOrd="0" destOrd="0" presId="urn:microsoft.com/office/officeart/2005/8/layout/default"/>
    <dgm:cxn modelId="{81029D5D-AF4F-4F39-96B2-A282A3429CDB}" type="presOf" srcId="{C17337F5-CCE5-4630-AC35-6EB5703E2724}" destId="{3B5E7291-13E5-4E66-AE32-5A0120B01CA5}" srcOrd="0" destOrd="0" presId="urn:microsoft.com/office/officeart/2005/8/layout/default"/>
    <dgm:cxn modelId="{E0764465-92F8-448E-A8A8-902904E35C68}" type="presOf" srcId="{5E4154A9-C630-4C3E-BC9D-0CE43025666B}" destId="{F69ECA88-760E-4374-8778-CB33121FD1CB}" srcOrd="0" destOrd="0" presId="urn:microsoft.com/office/officeart/2005/8/layout/default"/>
    <dgm:cxn modelId="{01399C48-BF78-4F71-8F2E-5635DB66A964}" type="presOf" srcId="{28F70E31-505C-414A-96EB-1BB0A216822B}" destId="{6DB2055E-C591-4E87-9159-0011AF013547}" srcOrd="0" destOrd="0" presId="urn:microsoft.com/office/officeart/2005/8/layout/default"/>
    <dgm:cxn modelId="{4CE7386B-D109-42C5-A984-B4326D099139}" type="presOf" srcId="{F3ABAA6A-B01F-4798-BBB7-56CE37328B26}" destId="{E5EBD63B-A276-4C70-8CB9-75E5592A31B3}" srcOrd="0" destOrd="0" presId="urn:microsoft.com/office/officeart/2005/8/layout/default"/>
    <dgm:cxn modelId="{ACB5D24C-EE4E-4A6F-8D4C-DBF7593BAC60}" srcId="{5E4154A9-C630-4C3E-BC9D-0CE43025666B}" destId="{03665368-D2F6-40CB-9E11-013AA283109C}" srcOrd="4" destOrd="0" parTransId="{B0159C5A-12E8-46C6-A1AE-FD00388B5F38}" sibTransId="{E13F2F2C-103F-40D2-82C5-A0017873F4EB}"/>
    <dgm:cxn modelId="{05BD4971-08B5-4872-BE6A-3ACAD669547F}" type="presOf" srcId="{E2AFE5CD-A883-40EB-BEFD-B20CC0D0E4DD}" destId="{6D9A1762-085A-44CA-A127-6905332DD96D}" srcOrd="0" destOrd="0" presId="urn:microsoft.com/office/officeart/2005/8/layout/default"/>
    <dgm:cxn modelId="{57EB5B54-6F04-4F72-B0C0-3347ACF0DD85}" type="presOf" srcId="{E1D254F0-66FD-4C80-872C-9E1B54912D42}" destId="{CDCD58BD-8765-4638-90B3-7030692DDE07}" srcOrd="0" destOrd="0" presId="urn:microsoft.com/office/officeart/2005/8/layout/default"/>
    <dgm:cxn modelId="{B9CD3275-60D4-4ECA-8D63-4FDD65C01873}" srcId="{5E4154A9-C630-4C3E-BC9D-0CE43025666B}" destId="{F3ABAA6A-B01F-4798-BBB7-56CE37328B26}" srcOrd="13" destOrd="0" parTransId="{0ABF38E0-5B5B-4664-BC74-53F07CA94DB4}" sibTransId="{E0F6DEA7-A97A-4764-A220-68401DCD74D6}"/>
    <dgm:cxn modelId="{5EAF3E58-870E-4801-BAD1-7B3558B8D46A}" srcId="{5E4154A9-C630-4C3E-BC9D-0CE43025666B}" destId="{C1734377-10B3-4991-8C4C-62C902D7C1CB}" srcOrd="8" destOrd="0" parTransId="{C63F07AE-AC0A-42AE-96BE-6680FAB1E55F}" sibTransId="{13050673-CCE6-4918-AC65-499FBB33C4EE}"/>
    <dgm:cxn modelId="{E3454289-BDFF-4067-BE5D-F2A8B62797CB}" type="presOf" srcId="{E29AA180-73EB-4083-9AEC-C02F78CCD8BB}" destId="{56E3F669-EDC0-4608-89AF-E16878085D41}" srcOrd="0" destOrd="0" presId="urn:microsoft.com/office/officeart/2005/8/layout/default"/>
    <dgm:cxn modelId="{FD853B90-0B7B-4FFD-A8D4-35606FB5437A}" type="presOf" srcId="{29883E10-F0F7-4801-B4B8-2694B9C4B460}" destId="{5DBFD218-FAB4-4304-A4DD-DF94EA664F1F}" srcOrd="0" destOrd="0" presId="urn:microsoft.com/office/officeart/2005/8/layout/default"/>
    <dgm:cxn modelId="{4B9BBB90-EDF1-452A-89BE-4259C0D82047}" type="presOf" srcId="{47507831-F3AB-4874-AD16-68A1973F1CD3}" destId="{5F064360-B015-48CF-9AA0-678D2A213B22}" srcOrd="0" destOrd="0" presId="urn:microsoft.com/office/officeart/2005/8/layout/default"/>
    <dgm:cxn modelId="{9D809BA3-0615-4962-9C8C-3AF78084FF7F}" type="presOf" srcId="{87A05182-4A89-4EF8-A062-77EED7D6048F}" destId="{9C0151D5-0D28-42E6-8396-502F10C1F305}" srcOrd="0" destOrd="0" presId="urn:microsoft.com/office/officeart/2005/8/layout/default"/>
    <dgm:cxn modelId="{6EF0E8A3-016D-47C9-9013-F0F810C8BBAD}" srcId="{5E4154A9-C630-4C3E-BC9D-0CE43025666B}" destId="{47507831-F3AB-4874-AD16-68A1973F1CD3}" srcOrd="6" destOrd="0" parTransId="{FBD9F4F7-5CCC-4457-A0E6-E4CBC7361968}" sibTransId="{DE6762D5-7540-41E2-8EF7-D8BA01397B19}"/>
    <dgm:cxn modelId="{908051AD-B744-46F2-8D0E-DDB95139869E}" srcId="{5E4154A9-C630-4C3E-BC9D-0CE43025666B}" destId="{87A05182-4A89-4EF8-A062-77EED7D6048F}" srcOrd="10" destOrd="0" parTransId="{6E19AE2E-76D3-4B25-9067-9C7B9199F42F}" sibTransId="{E1083B69-BCD4-4011-96F3-FD7FFDC72087}"/>
    <dgm:cxn modelId="{ABB7ABD5-BD34-4CF4-AA4D-EFD97B1401EC}" srcId="{5E4154A9-C630-4C3E-BC9D-0CE43025666B}" destId="{E29AA180-73EB-4083-9AEC-C02F78CCD8BB}" srcOrd="0" destOrd="0" parTransId="{404FF6D6-99CD-4EF5-84B8-BEE1266DF218}" sibTransId="{0E7A933D-50F8-48A3-BAAC-A539EF0E2B40}"/>
    <dgm:cxn modelId="{EE0DBAD5-78A9-421A-B38C-1B7BD5AE23E8}" type="presOf" srcId="{20BC1059-9D95-466D-A08D-DE81DF43E84A}" destId="{FFEE1B2D-80B9-4BE8-8436-D58A66725FAB}" srcOrd="0" destOrd="0" presId="urn:microsoft.com/office/officeart/2005/8/layout/default"/>
    <dgm:cxn modelId="{8DD69CD9-0B15-4E35-A517-257E216A9D6F}" srcId="{5E4154A9-C630-4C3E-BC9D-0CE43025666B}" destId="{20BC1059-9D95-466D-A08D-DE81DF43E84A}" srcOrd="5" destOrd="0" parTransId="{647767DB-5A74-405C-831E-90C88D810AD1}" sibTransId="{495DF24B-3B5E-412C-A2DD-DC25BE53EC36}"/>
    <dgm:cxn modelId="{735802DC-76DD-4DEC-8424-C2E2238C13F1}" srcId="{5E4154A9-C630-4C3E-BC9D-0CE43025666B}" destId="{E1D254F0-66FD-4C80-872C-9E1B54912D42}" srcOrd="2" destOrd="0" parTransId="{C5B00BFB-6566-40A7-9E9D-59FAD6517790}" sibTransId="{B1270B2C-BE8D-4C94-B3CD-95FF2E46F8FF}"/>
    <dgm:cxn modelId="{DCA218DF-CC2B-417A-AFDA-71A7C2BF270D}" srcId="{5E4154A9-C630-4C3E-BC9D-0CE43025666B}" destId="{ED1E3A70-BA15-4FE0-AEB2-2774CAB02B0F}" srcOrd="9" destOrd="0" parTransId="{3D42A55F-3D47-4A14-A553-232F6CFF892A}" sibTransId="{99BA48EB-D4BB-4986-BD26-A174780AA90A}"/>
    <dgm:cxn modelId="{CB5C63E2-8E58-46D3-B2D4-0120BE5FE439}" srcId="{5E4154A9-C630-4C3E-BC9D-0CE43025666B}" destId="{C17337F5-CCE5-4630-AC35-6EB5703E2724}" srcOrd="7" destOrd="0" parTransId="{755A1297-0A8E-43CB-A2D2-E7DB96DFD815}" sibTransId="{59619797-AAA6-4B97-A0DC-4116D317AF82}"/>
    <dgm:cxn modelId="{69501AE6-C9E5-4A6A-A08B-DA6BE89DE490}" type="presOf" srcId="{ED1E3A70-BA15-4FE0-AEB2-2774CAB02B0F}" destId="{7E870B2D-7045-4FA2-9196-6E89CEAE3595}" srcOrd="0" destOrd="0" presId="urn:microsoft.com/office/officeart/2005/8/layout/default"/>
    <dgm:cxn modelId="{A1E4F7F8-F2F3-4835-A67D-9B58121EBFE8}" srcId="{5E4154A9-C630-4C3E-BC9D-0CE43025666B}" destId="{F2B78E31-BF7F-45DD-889C-EA8BBA7B56C1}" srcOrd="12" destOrd="0" parTransId="{B1D9B986-CF71-4822-AEB4-4CA7B77F9396}" sibTransId="{4B44CF65-F03F-4270-933A-0C04E01EAB15}"/>
    <dgm:cxn modelId="{8A7EBF28-2E5A-403D-9700-C420781D7646}" type="presParOf" srcId="{F69ECA88-760E-4374-8778-CB33121FD1CB}" destId="{56E3F669-EDC0-4608-89AF-E16878085D41}" srcOrd="0" destOrd="0" presId="urn:microsoft.com/office/officeart/2005/8/layout/default"/>
    <dgm:cxn modelId="{D7E99ABD-BACB-47E4-AD6D-351D9ED5EB74}" type="presParOf" srcId="{F69ECA88-760E-4374-8778-CB33121FD1CB}" destId="{F3FCADCE-C1BB-417A-AB98-D16F281DBB4A}" srcOrd="1" destOrd="0" presId="urn:microsoft.com/office/officeart/2005/8/layout/default"/>
    <dgm:cxn modelId="{4CB874F3-636C-44C3-9BC8-914B2E9DB851}" type="presParOf" srcId="{F69ECA88-760E-4374-8778-CB33121FD1CB}" destId="{6D9A1762-085A-44CA-A127-6905332DD96D}" srcOrd="2" destOrd="0" presId="urn:microsoft.com/office/officeart/2005/8/layout/default"/>
    <dgm:cxn modelId="{904737E0-BD5A-4EBF-B619-F0E47D7EF998}" type="presParOf" srcId="{F69ECA88-760E-4374-8778-CB33121FD1CB}" destId="{7F9FA088-9816-43DE-BFAC-196DCB07E587}" srcOrd="3" destOrd="0" presId="urn:microsoft.com/office/officeart/2005/8/layout/default"/>
    <dgm:cxn modelId="{B12B4AE7-D270-4057-B44D-3309C1CA9AF7}" type="presParOf" srcId="{F69ECA88-760E-4374-8778-CB33121FD1CB}" destId="{CDCD58BD-8765-4638-90B3-7030692DDE07}" srcOrd="4" destOrd="0" presId="urn:microsoft.com/office/officeart/2005/8/layout/default"/>
    <dgm:cxn modelId="{AE877B51-D2D6-43D4-B1F9-EA51AED9D3B8}" type="presParOf" srcId="{F69ECA88-760E-4374-8778-CB33121FD1CB}" destId="{6BC2D0AC-8037-4833-AF15-911DE9D4373D}" srcOrd="5" destOrd="0" presId="urn:microsoft.com/office/officeart/2005/8/layout/default"/>
    <dgm:cxn modelId="{507B7DAD-0EBF-4FC7-B282-31CA227E61CF}" type="presParOf" srcId="{F69ECA88-760E-4374-8778-CB33121FD1CB}" destId="{6DB2055E-C591-4E87-9159-0011AF013547}" srcOrd="6" destOrd="0" presId="urn:microsoft.com/office/officeart/2005/8/layout/default"/>
    <dgm:cxn modelId="{D252A3E1-119A-4B70-ABCE-2F2E9F10BF3C}" type="presParOf" srcId="{F69ECA88-760E-4374-8778-CB33121FD1CB}" destId="{F69FA630-CFB1-4BDE-860B-E8C6389D8C2E}" srcOrd="7" destOrd="0" presId="urn:microsoft.com/office/officeart/2005/8/layout/default"/>
    <dgm:cxn modelId="{852C73F4-04B5-4526-A3C0-F796F18A2FA1}" type="presParOf" srcId="{F69ECA88-760E-4374-8778-CB33121FD1CB}" destId="{5449DC0E-9F5B-4FCE-8160-D135E832913A}" srcOrd="8" destOrd="0" presId="urn:microsoft.com/office/officeart/2005/8/layout/default"/>
    <dgm:cxn modelId="{60532B4A-83C5-405B-A07F-B16F2ACE12B0}" type="presParOf" srcId="{F69ECA88-760E-4374-8778-CB33121FD1CB}" destId="{69AC52CD-3E09-467B-AA3A-0BAE05323EBF}" srcOrd="9" destOrd="0" presId="urn:microsoft.com/office/officeart/2005/8/layout/default"/>
    <dgm:cxn modelId="{C70FB62C-5143-42D4-B7F0-9A58613034EA}" type="presParOf" srcId="{F69ECA88-760E-4374-8778-CB33121FD1CB}" destId="{FFEE1B2D-80B9-4BE8-8436-D58A66725FAB}" srcOrd="10" destOrd="0" presId="urn:microsoft.com/office/officeart/2005/8/layout/default"/>
    <dgm:cxn modelId="{51196923-5815-45FA-B6B1-88C0CA956C45}" type="presParOf" srcId="{F69ECA88-760E-4374-8778-CB33121FD1CB}" destId="{8BE7C8A0-1882-4503-92FE-6E0A58F54F40}" srcOrd="11" destOrd="0" presId="urn:microsoft.com/office/officeart/2005/8/layout/default"/>
    <dgm:cxn modelId="{D4971FD4-FBB0-4BC3-B227-269B2C4AF13D}" type="presParOf" srcId="{F69ECA88-760E-4374-8778-CB33121FD1CB}" destId="{5F064360-B015-48CF-9AA0-678D2A213B22}" srcOrd="12" destOrd="0" presId="urn:microsoft.com/office/officeart/2005/8/layout/default"/>
    <dgm:cxn modelId="{6CAA0C06-42D3-4129-964B-BA5B700E8761}" type="presParOf" srcId="{F69ECA88-760E-4374-8778-CB33121FD1CB}" destId="{69A530A1-E9CC-42C4-851E-A9CCD3E48963}" srcOrd="13" destOrd="0" presId="urn:microsoft.com/office/officeart/2005/8/layout/default"/>
    <dgm:cxn modelId="{80E693DA-3D7D-48DC-AB88-15A86FC24E4F}" type="presParOf" srcId="{F69ECA88-760E-4374-8778-CB33121FD1CB}" destId="{3B5E7291-13E5-4E66-AE32-5A0120B01CA5}" srcOrd="14" destOrd="0" presId="urn:microsoft.com/office/officeart/2005/8/layout/default"/>
    <dgm:cxn modelId="{29D03380-294B-4495-9C72-BBFFB72BBBD1}" type="presParOf" srcId="{F69ECA88-760E-4374-8778-CB33121FD1CB}" destId="{56592338-CF55-4B3A-B2BA-E5BB4FC5E1BA}" srcOrd="15" destOrd="0" presId="urn:microsoft.com/office/officeart/2005/8/layout/default"/>
    <dgm:cxn modelId="{09C1714A-22B3-438A-896B-458A82D91EA4}" type="presParOf" srcId="{F69ECA88-760E-4374-8778-CB33121FD1CB}" destId="{EF8EA7CB-F93F-4E17-B5AC-25EE0D50A93E}" srcOrd="16" destOrd="0" presId="urn:microsoft.com/office/officeart/2005/8/layout/default"/>
    <dgm:cxn modelId="{F1F714E6-B540-4A71-87B5-D22058A1F6FF}" type="presParOf" srcId="{F69ECA88-760E-4374-8778-CB33121FD1CB}" destId="{5CAB1EFA-5CA3-458A-987D-97CF80A86A7B}" srcOrd="17" destOrd="0" presId="urn:microsoft.com/office/officeart/2005/8/layout/default"/>
    <dgm:cxn modelId="{1EDEF1D2-A9AC-423C-A266-C44EF277F321}" type="presParOf" srcId="{F69ECA88-760E-4374-8778-CB33121FD1CB}" destId="{7E870B2D-7045-4FA2-9196-6E89CEAE3595}" srcOrd="18" destOrd="0" presId="urn:microsoft.com/office/officeart/2005/8/layout/default"/>
    <dgm:cxn modelId="{79164B52-389D-4265-A9B7-5010ADBB64BD}" type="presParOf" srcId="{F69ECA88-760E-4374-8778-CB33121FD1CB}" destId="{FCA236BF-86CF-488E-9259-082C3BB3D97C}" srcOrd="19" destOrd="0" presId="urn:microsoft.com/office/officeart/2005/8/layout/default"/>
    <dgm:cxn modelId="{51E4CD1E-6086-43C9-96E8-1F4D28C181C4}" type="presParOf" srcId="{F69ECA88-760E-4374-8778-CB33121FD1CB}" destId="{9C0151D5-0D28-42E6-8396-502F10C1F305}" srcOrd="20" destOrd="0" presId="urn:microsoft.com/office/officeart/2005/8/layout/default"/>
    <dgm:cxn modelId="{56F05545-EFF4-43EF-9A5B-8C024BAE81D9}" type="presParOf" srcId="{F69ECA88-760E-4374-8778-CB33121FD1CB}" destId="{DBA433C5-2DF8-4948-95DC-0F025D4C1B70}" srcOrd="21" destOrd="0" presId="urn:microsoft.com/office/officeart/2005/8/layout/default"/>
    <dgm:cxn modelId="{EAECD7AA-FB9D-4914-98A8-395FB1CEC7F5}" type="presParOf" srcId="{F69ECA88-760E-4374-8778-CB33121FD1CB}" destId="{5DBFD218-FAB4-4304-A4DD-DF94EA664F1F}" srcOrd="22" destOrd="0" presId="urn:microsoft.com/office/officeart/2005/8/layout/default"/>
    <dgm:cxn modelId="{A314909E-9543-48C4-AE95-3BAEF948CE60}" type="presParOf" srcId="{F69ECA88-760E-4374-8778-CB33121FD1CB}" destId="{2275825D-7F31-4F67-8461-109C5D9F93A7}" srcOrd="23" destOrd="0" presId="urn:microsoft.com/office/officeart/2005/8/layout/default"/>
    <dgm:cxn modelId="{0733D0B7-CBD3-4E34-AF6E-B214EEF57079}" type="presParOf" srcId="{F69ECA88-760E-4374-8778-CB33121FD1CB}" destId="{8F435B1E-7009-46B9-ADCC-A23A82E8C039}" srcOrd="24" destOrd="0" presId="urn:microsoft.com/office/officeart/2005/8/layout/default"/>
    <dgm:cxn modelId="{E460A88C-1359-496A-B91C-BFBAE42266B0}" type="presParOf" srcId="{F69ECA88-760E-4374-8778-CB33121FD1CB}" destId="{C7C3A25E-CD9E-487B-9DE4-ADD70D04E1F8}" srcOrd="25" destOrd="0" presId="urn:microsoft.com/office/officeart/2005/8/layout/default"/>
    <dgm:cxn modelId="{7F4E399D-6E69-4FFB-97BE-9CEED40A1A61}" type="presParOf" srcId="{F69ECA88-760E-4374-8778-CB33121FD1CB}" destId="{E5EBD63B-A276-4C70-8CB9-75E5592A31B3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3F669-EDC0-4608-89AF-E16878085D41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Textbooks</a:t>
          </a:r>
          <a:endParaRPr lang="en-US" sz="2300" kern="1200"/>
        </a:p>
      </dsp:txBody>
      <dsp:txXfrm>
        <a:off x="3594" y="229666"/>
        <a:ext cx="1946002" cy="1167601"/>
      </dsp:txXfrm>
    </dsp:sp>
    <dsp:sp modelId="{6D9A1762-085A-44CA-A127-6905332DD96D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2">
            <a:hueOff val="-111951"/>
            <a:satOff val="-6456"/>
            <a:lumOff val="6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Specialist books</a:t>
          </a:r>
          <a:endParaRPr lang="en-US" sz="2300" kern="1200"/>
        </a:p>
      </dsp:txBody>
      <dsp:txXfrm>
        <a:off x="2144196" y="229666"/>
        <a:ext cx="1946002" cy="1167601"/>
      </dsp:txXfrm>
    </dsp:sp>
    <dsp:sp modelId="{CDCD58BD-8765-4638-90B3-7030692DDE07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2">
            <a:hueOff val="-223902"/>
            <a:satOff val="-12912"/>
            <a:lumOff val="1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Journals</a:t>
          </a:r>
          <a:endParaRPr lang="en-US" sz="2300" kern="1200"/>
        </a:p>
      </dsp:txBody>
      <dsp:txXfrm>
        <a:off x="4284798" y="229666"/>
        <a:ext cx="1946002" cy="1167601"/>
      </dsp:txXfrm>
    </dsp:sp>
    <dsp:sp modelId="{6DB2055E-C591-4E87-9159-0011AF013547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2">
            <a:hueOff val="-335853"/>
            <a:satOff val="-19368"/>
            <a:lumOff val="1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Sector magazines</a:t>
          </a:r>
          <a:endParaRPr lang="en-US" sz="2300" kern="1200"/>
        </a:p>
      </dsp:txBody>
      <dsp:txXfrm>
        <a:off x="6425401" y="229666"/>
        <a:ext cx="1946002" cy="1167601"/>
      </dsp:txXfrm>
    </dsp:sp>
    <dsp:sp modelId="{5449DC0E-9F5B-4FCE-8160-D135E832913A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2">
            <a:hueOff val="-447804"/>
            <a:satOff val="-25824"/>
            <a:lumOff val="2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Commissioned reports</a:t>
          </a:r>
          <a:endParaRPr lang="en-US" sz="2300" kern="1200"/>
        </a:p>
      </dsp:txBody>
      <dsp:txXfrm>
        <a:off x="8566003" y="229666"/>
        <a:ext cx="1946002" cy="1167601"/>
      </dsp:txXfrm>
    </dsp:sp>
    <dsp:sp modelId="{FFEE1B2D-80B9-4BE8-8436-D58A66725FAB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-559755"/>
            <a:satOff val="-32280"/>
            <a:lumOff val="33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Regulator reports</a:t>
          </a:r>
          <a:endParaRPr lang="en-US" sz="2300" kern="1200"/>
        </a:p>
      </dsp:txBody>
      <dsp:txXfrm>
        <a:off x="3594" y="1591868"/>
        <a:ext cx="1946002" cy="1167601"/>
      </dsp:txXfrm>
    </dsp:sp>
    <dsp:sp modelId="{5F064360-B015-48CF-9AA0-678D2A213B22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2">
            <a:hueOff val="-671706"/>
            <a:satOff val="-38736"/>
            <a:lumOff val="3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Government organisation websites</a:t>
          </a:r>
          <a:endParaRPr lang="en-US" sz="2300" kern="1200"/>
        </a:p>
      </dsp:txBody>
      <dsp:txXfrm>
        <a:off x="2144196" y="1591868"/>
        <a:ext cx="1946002" cy="1167601"/>
      </dsp:txXfrm>
    </dsp:sp>
    <dsp:sp modelId="{3B5E7291-13E5-4E66-AE32-5A0120B01CA5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2">
            <a:hueOff val="-783657"/>
            <a:satOff val="-45192"/>
            <a:lumOff val="4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Google Scholar</a:t>
          </a:r>
          <a:endParaRPr lang="en-US" sz="2300" kern="1200"/>
        </a:p>
      </dsp:txBody>
      <dsp:txXfrm>
        <a:off x="4284798" y="1591868"/>
        <a:ext cx="1946002" cy="1167601"/>
      </dsp:txXfrm>
    </dsp:sp>
    <dsp:sp modelId="{EF8EA7CB-F93F-4E17-B5AC-25EE0D50A93E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2">
            <a:hueOff val="-895608"/>
            <a:satOff val="-51648"/>
            <a:lumOff val="5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WWW</a:t>
          </a:r>
          <a:endParaRPr lang="en-US" sz="2300" kern="1200" dirty="0"/>
        </a:p>
      </dsp:txBody>
      <dsp:txXfrm>
        <a:off x="6425401" y="1591868"/>
        <a:ext cx="1946002" cy="1167601"/>
      </dsp:txXfrm>
    </dsp:sp>
    <dsp:sp modelId="{7E870B2D-7045-4FA2-9196-6E89CEAE3595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2">
            <a:hueOff val="-1007559"/>
            <a:satOff val="-58104"/>
            <a:lumOff val="5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NHS</a:t>
          </a:r>
          <a:endParaRPr lang="en-US" sz="2300" kern="1200"/>
        </a:p>
      </dsp:txBody>
      <dsp:txXfrm>
        <a:off x="8566003" y="1591868"/>
        <a:ext cx="1946002" cy="1167601"/>
      </dsp:txXfrm>
    </dsp:sp>
    <dsp:sp modelId="{9C0151D5-0D28-42E6-8396-502F10C1F305}">
      <dsp:nvSpPr>
        <dsp:cNvPr id="0" name=""/>
        <dsp:cNvSpPr/>
      </dsp:nvSpPr>
      <dsp:spPr>
        <a:xfrm>
          <a:off x="1073895" y="2954069"/>
          <a:ext cx="1946002" cy="1167601"/>
        </a:xfrm>
        <a:prstGeom prst="rect">
          <a:avLst/>
        </a:prstGeom>
        <a:solidFill>
          <a:schemeClr val="accent2">
            <a:hueOff val="-1119510"/>
            <a:satOff val="-64560"/>
            <a:lumOff val="6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Charities</a:t>
          </a:r>
          <a:endParaRPr lang="en-US" sz="2300" kern="1200"/>
        </a:p>
      </dsp:txBody>
      <dsp:txXfrm>
        <a:off x="1073895" y="2954069"/>
        <a:ext cx="1946002" cy="1167601"/>
      </dsp:txXfrm>
    </dsp:sp>
    <dsp:sp modelId="{5DBFD218-FAB4-4304-A4DD-DF94EA664F1F}">
      <dsp:nvSpPr>
        <dsp:cNvPr id="0" name=""/>
        <dsp:cNvSpPr/>
      </dsp:nvSpPr>
      <dsp:spPr>
        <a:xfrm>
          <a:off x="3214497" y="2954069"/>
          <a:ext cx="1946002" cy="1167601"/>
        </a:xfrm>
        <a:prstGeom prst="rect">
          <a:avLst/>
        </a:prstGeom>
        <a:solidFill>
          <a:schemeClr val="accent2">
            <a:hueOff val="-1231461"/>
            <a:satOff val="-71016"/>
            <a:lumOff val="7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Leaflets</a:t>
          </a:r>
          <a:endParaRPr lang="en-US" sz="2300" kern="1200"/>
        </a:p>
      </dsp:txBody>
      <dsp:txXfrm>
        <a:off x="3214497" y="2954069"/>
        <a:ext cx="1946002" cy="1167601"/>
      </dsp:txXfrm>
    </dsp:sp>
    <dsp:sp modelId="{8F435B1E-7009-46B9-ADCC-A23A82E8C039}">
      <dsp:nvSpPr>
        <dsp:cNvPr id="0" name=""/>
        <dsp:cNvSpPr/>
      </dsp:nvSpPr>
      <dsp:spPr>
        <a:xfrm>
          <a:off x="5355100" y="2954069"/>
          <a:ext cx="1946002" cy="1167601"/>
        </a:xfrm>
        <a:prstGeom prst="rect">
          <a:avLst/>
        </a:prstGeom>
        <a:solidFill>
          <a:schemeClr val="accent2">
            <a:hueOff val="-1343412"/>
            <a:satOff val="-77472"/>
            <a:lumOff val="79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Social media </a:t>
          </a:r>
          <a:endParaRPr lang="en-US" sz="2300" kern="1200"/>
        </a:p>
      </dsp:txBody>
      <dsp:txXfrm>
        <a:off x="5355100" y="2954069"/>
        <a:ext cx="1946002" cy="1167601"/>
      </dsp:txXfrm>
    </dsp:sp>
    <dsp:sp modelId="{E5EBD63B-A276-4C70-8CB9-75E5592A31B3}">
      <dsp:nvSpPr>
        <dsp:cNvPr id="0" name=""/>
        <dsp:cNvSpPr/>
      </dsp:nvSpPr>
      <dsp:spPr>
        <a:xfrm>
          <a:off x="7495702" y="2954069"/>
          <a:ext cx="1946002" cy="116760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Pubmed </a:t>
          </a:r>
          <a:endParaRPr lang="en-US" sz="2300" kern="1200"/>
        </a:p>
      </dsp:txBody>
      <dsp:txXfrm>
        <a:off x="7495702" y="2954069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2E2F-4C7C-4BF2-8474-668E12F16A57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D94-35AE-43F2-8823-46FAD24E7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7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4BB2-45A8-4D95-809D-57DCA229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915AC-4DE1-439E-BCDF-0F32880A7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2F20-6FF0-4015-818B-7E0EEDD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B785-408E-4578-9944-9E2D76748B9D}" type="datetime1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25D8-4834-4A1C-835A-F7E22CAF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FC82-B227-47E0-909F-895D6018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2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4D9-ED25-478C-8517-D298441D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2C8B0-0982-4BD1-8962-48266E77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90A6-FF42-4BB6-B80F-3772EC7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5F8-A4F4-4541-9331-520177FC2813}" type="datetime1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3FFF-4CD4-4915-AA6B-E288A71B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C742-311E-4BF4-8A4C-E2650460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1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BD64A-209C-4EE2-8665-71117984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1FD8-40C8-4C08-B159-CBDA8F18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C967-27C4-4BD8-B2D2-785396FD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F6F-4417-4BEB-A8A5-2FA2D28F8AEB}" type="datetime1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54DD-4D17-482C-8D68-5234DE1C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1D02-5FAA-450C-96F2-5A5488EB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63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2214563"/>
            <a:ext cx="5202767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85467" y="2214563"/>
            <a:ext cx="5204884" cy="38814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8">
            <a:extLst>
              <a:ext uri="{FF2B5EF4-FFF2-40B4-BE49-F238E27FC236}">
                <a16:creationId xmlns:a16="http://schemas.microsoft.com/office/drawing/2014/main" id="{61293E4A-B547-41A9-B7C8-944A5F3D2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7B7B0-50F2-4953-B548-3C0497589E74}" type="datetime1">
              <a:rPr lang="en-GB" altLang="en-US" smtClean="0"/>
              <a:t>17/10/2021</a:t>
            </a:fld>
            <a:endParaRPr lang="en-US" altLang="en-US"/>
          </a:p>
        </p:txBody>
      </p:sp>
      <p:sp>
        <p:nvSpPr>
          <p:cNvPr id="6" name="Rectangle 109">
            <a:extLst>
              <a:ext uri="{FF2B5EF4-FFF2-40B4-BE49-F238E27FC236}">
                <a16:creationId xmlns:a16="http://schemas.microsoft.com/office/drawing/2014/main" id="{D32C04F9-588F-465A-96DE-98A480A33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Created by Tayo Alebiosu</a:t>
            </a: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0F733369-7C76-44B8-AFC8-0A5C06208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41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752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0D9C-1AB0-42A0-9533-F6BE76D1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9B0-9B9A-4F22-AA52-4A036CEB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FE7C-A95B-4AF0-8BBE-8EF8CABC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95A3-12A3-44BF-97D2-3A62FC61294D}" type="datetime1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4247-FA7A-44B5-88B6-71CCB9FB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1D8E-BA7D-4669-A526-82B13016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029F-DFC1-452B-AA26-9EC21055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1A36C-79EF-460E-923A-95F8A91D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8549-8D21-4E14-831D-55EFE003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98E-E7B1-4727-B223-3D1953C3CF41}" type="datetime1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EF0B-8C02-461E-A6EF-A5348945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6A1A-C2B0-4D3D-B3F4-5014AF8F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51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CE76-511A-4A3A-BC26-0F8F537F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22E-2B45-4031-8DAD-2486A185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302D-B8A1-457D-BB12-9F7BE07DE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E201-A1B6-4037-8B87-66F59A1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4380-2F27-4B93-AD5D-47D57600EDC0}" type="datetime1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E44F-F433-40B4-975C-BF58E4DD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504B-38A0-4A36-80F9-CABBE049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C8E4-3204-4DA3-8A6B-FB37723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1117-7E6A-40A8-ACDC-A8EFA019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4DB4-F7B6-4735-9D46-12ADE4DD1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9A3D2-B32E-42DF-BE7A-69B36420D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3F90C-C99A-4B13-8FD2-866A5EBD8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A7BB-F10B-4C91-B0D4-E707B60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A7B4-6B35-4FDB-989F-72887ABF00A9}" type="datetime1">
              <a:rPr lang="en-GB" smtClean="0"/>
              <a:t>17/10/2021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78A79-7A2C-41A8-A3D5-DEC8420E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995DD-16BD-467E-89B0-73B811D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2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DA30-CC12-4544-993F-EBBB2104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5C7EF-569A-43FA-A2A0-A0A64F8D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0086-E9D1-4BAF-978E-A1BEFF6CB5B8}" type="datetime1">
              <a:rPr lang="en-GB" smtClean="0"/>
              <a:t>17/10/2021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47555-CC3F-4476-8269-A1508B29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1C01-8655-4B3B-9F93-EE8AB721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9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33278-E62A-45E8-8A7D-FAD3B76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8109-3B18-462E-B77B-3A947ED7EFE7}" type="datetime1">
              <a:rPr lang="en-GB" smtClean="0"/>
              <a:t>17/10/2021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0A22D-840C-4725-B109-8C6DD16D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E7D17-1FB1-493B-AB5A-FA1C9A35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A937-B3F2-4691-B53E-D6BC5C03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122F-D1C7-48E2-8A56-69833163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AC0A9-F2C4-454F-A836-122F3223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604CB-BB6D-4037-8923-6A383AEB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3667-4D1D-42D1-8C29-8673A0669601}" type="datetime1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7453-3B8D-43E1-AB98-DA171A50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3D0C-A177-4DC0-9D2F-43FED31F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3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713B-D70E-4E5E-A0A7-993ADE7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1F529-7928-42B6-B1AF-E145B6FEC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0812-AA25-48E8-BC4A-C36CF88C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DE1DD-08DF-4A9D-9078-7A5602D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46C1-2E82-460D-AEEA-659AB12F5511}" type="datetime1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F44ED-1210-482A-B51B-7E98D3E2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6B0A-ABCD-46D4-8072-26F7F18F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59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8D31C-4591-4520-8063-C1968569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184D7-219D-492A-96AE-8B287B3F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C8D7-CF50-4215-A3E8-41A3119F3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B237-D854-4E94-9EB0-E23231E9AF99}" type="datetime1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D77A-B8E2-4D52-BDAF-863F89EF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AA10-4786-4990-BAF1-885D87A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kW6Uzn-8uM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redirect?event=video_description&amp;redir_token=QUFFLUhqbXBSc0hEM1ZPT05kSzN5WEtfY1ZMRy1Ha1ZMUXxBQ3Jtc0trUnZpbkR6eWNQQ2FBTUtMM1N1VUdwb2x2R0dva3ZQTW9JUGgyOXdqMHloNTlIMXg2YzVxUmZFR2x3MmRsLWwwbWV3VHpvdDd6RGo5MkFaLWhoU1ZBVWdPbkhiUWJ4b2szN1BtV3JveC1jSTJNTWdQWQ&amp;q=http%3A%2F%2Fwww.peakwriting.com%2Flitreview%2FIndex.html" TargetMode="External"/><Relationship Id="rId4" Type="http://schemas.openxmlformats.org/officeDocument/2006/relationships/hyperlink" Target="https://youtu.be/UoYpyY9n9YQ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rasebank.manchester.ac.u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nF2hrLZHo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0KVJ0lj8rw&amp;t=152s" TargetMode="External"/><Relationship Id="rId3" Type="http://schemas.openxmlformats.org/officeDocument/2006/relationships/hyperlink" Target="https://www.youtube.com/watch?v=u0KVJ0lj8rw&amp;t=0s" TargetMode="External"/><Relationship Id="rId7" Type="http://schemas.openxmlformats.org/officeDocument/2006/relationships/hyperlink" Target="https://www.youtube.com/watch?v=u0KVJ0lj8rw&amp;t=84s" TargetMode="External"/><Relationship Id="rId2" Type="http://schemas.openxmlformats.org/officeDocument/2006/relationships/hyperlink" Target="https://youtu.be/u0KVJ0lj8r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0KVJ0lj8rw&amp;t=68s" TargetMode="External"/><Relationship Id="rId5" Type="http://schemas.openxmlformats.org/officeDocument/2006/relationships/hyperlink" Target="https://www.youtube.com/watch?v=u0KVJ0lj8rw&amp;t=47s" TargetMode="External"/><Relationship Id="rId4" Type="http://schemas.openxmlformats.org/officeDocument/2006/relationships/hyperlink" Target="https://www.youtube.com/watch?v=u0KVJ0lj8rw&amp;t=17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B461937-55AE-4216-B24E-4A233F28D522}"/>
              </a:ext>
            </a:extLst>
          </p:cNvPr>
          <p:cNvSpPr/>
          <p:nvPr/>
        </p:nvSpPr>
        <p:spPr>
          <a:xfrm rot="20911233">
            <a:off x="-77837" y="232709"/>
            <a:ext cx="6304685" cy="2781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GB" sz="4000" b="1" dirty="0">
                <a:latin typeface="Candara" panose="020E0502030303020204" pitchFamily="34" charset="0"/>
              </a:rPr>
              <a:t>Evidence Based Approaches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Week 9-Slide</a:t>
            </a:r>
          </a:p>
        </p:txBody>
      </p:sp>
      <p:pic>
        <p:nvPicPr>
          <p:cNvPr id="3076" name="Picture 4" descr="Image result for evidence based practice images">
            <a:extLst>
              <a:ext uri="{FF2B5EF4-FFF2-40B4-BE49-F238E27FC236}">
                <a16:creationId xmlns:a16="http://schemas.microsoft.com/office/drawing/2014/main" id="{DA171C5B-0A2C-437B-918C-C9EB7346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1528" y="433052"/>
            <a:ext cx="5445980" cy="6120148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F11A3CA7-6822-4091-839A-8CF483418F2B}"/>
              </a:ext>
            </a:extLst>
          </p:cNvPr>
          <p:cNvSpPr/>
          <p:nvPr/>
        </p:nvSpPr>
        <p:spPr>
          <a:xfrm rot="19905172">
            <a:off x="2790114" y="2383241"/>
            <a:ext cx="4944835" cy="3158902"/>
          </a:xfrm>
          <a:prstGeom prst="cloud">
            <a:avLst/>
          </a:prstGeom>
          <a:ln w="57150">
            <a:solidFill>
              <a:srgbClr val="0070C0"/>
            </a:solidFill>
            <a:prstDash val="soli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7030A0"/>
                </a:solidFill>
                <a:latin typeface="Candara" panose="020E0502030303020204" pitchFamily="34" charset="0"/>
              </a:rPr>
              <a:t>Evidence based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1D2336-3DF5-4BED-97BE-6FC3FFA3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71221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0B1C0907-3368-4205-AFBF-59294BFE5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1467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0C95-074E-4CF6-98A1-7C47F840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1" y="543147"/>
            <a:ext cx="7110584" cy="563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Conclude your literature review by: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Concluding how your literature review has met the aims outlined in your introduction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Summarising and synthesising the main issues/themes related to your topic area and research questions as identified in the literature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Suggesting areas of further study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Outlining implications and significance of the identified themes/issues for your dissertation topic and field of study 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Identifying why and how your own research will aim to address the gaps identified – providing a rationale for your chosen dissertation topic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2CCBE-FE33-4060-9A89-4EB4965D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59089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627B7E06-7B3E-4B6C-8479-D99D6AFA4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1467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CA982-2879-4666-86AB-35146334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Structure of a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784D-168C-4121-884C-1B349AF6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82981"/>
            <a:ext cx="7991060" cy="43939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w Cen MT" panose="020B0602020104020603" pitchFamily="34" charset="0"/>
              </a:rPr>
              <a:t>Like essays, a literature review must have an introduction, a body and a conclusion.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The structure of a literature review</a:t>
            </a:r>
          </a:p>
          <a:p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Introduction</a:t>
            </a:r>
            <a:r>
              <a:rPr lang="en-GB" sz="2400" dirty="0">
                <a:latin typeface="Tw Cen MT" panose="020B0602020104020603" pitchFamily="34" charset="0"/>
              </a:rPr>
              <a:t>- The introduction should: define your topic and provide an appropriate context for reviewing the literature; ...</a:t>
            </a:r>
          </a:p>
          <a:p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Main body- </a:t>
            </a:r>
            <a:r>
              <a:rPr lang="en-GB" sz="2400" dirty="0">
                <a:latin typeface="Tw Cen MT" panose="020B0602020104020603" pitchFamily="34" charset="0"/>
              </a:rPr>
              <a:t>The middle or main body should: organise the literature according to common themes; ...</a:t>
            </a:r>
          </a:p>
          <a:p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Conclusion</a:t>
            </a:r>
            <a:r>
              <a:rPr lang="en-GB" sz="2400" dirty="0">
                <a:latin typeface="Tw Cen MT" panose="020B0602020104020603" pitchFamily="34" charset="0"/>
              </a:rPr>
              <a:t>-  The conclusion should: summarise the important aspects of the existing body of literature </a:t>
            </a:r>
            <a:r>
              <a:rPr lang="en-GB" sz="1200" b="1" dirty="0"/>
              <a:t>(The Royal Literary Fund, 2019).</a:t>
            </a:r>
          </a:p>
          <a:p>
            <a:endParaRPr lang="en-GB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ADB2-2C0F-450A-9FD7-06CB3EF1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0306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E44D12-826E-49F5-BC60-9AAA57AA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642938"/>
            <a:ext cx="9080500" cy="557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E3AB94-4578-4DE5-A500-895C160751D8}"/>
              </a:ext>
            </a:extLst>
          </p:cNvPr>
          <p:cNvSpPr/>
          <p:nvPr/>
        </p:nvSpPr>
        <p:spPr>
          <a:xfrm>
            <a:off x="2419350" y="6006905"/>
            <a:ext cx="3179592" cy="20657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(Uscupstate.libguides.com, 2019)</a:t>
            </a:r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DF914-31D7-460E-8061-CD27C516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21490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icroscope&#10;&#10;Description automatically generated with low confidence">
            <a:extLst>
              <a:ext uri="{FF2B5EF4-FFF2-40B4-BE49-F238E27FC236}">
                <a16:creationId xmlns:a16="http://schemas.microsoft.com/office/drawing/2014/main" id="{AC1C925E-4881-4AE2-A28C-CB5A59B6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Conducting a literature review using various resources – secondary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5F65E9-4872-49BE-9B41-EBED5616C7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6E8E1-EE24-43D9-B42A-56B6DEC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4641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799A-3E46-40C4-8B4A-52DEDBCC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640081"/>
            <a:ext cx="7693804" cy="62179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 Activity (10 minutes)</a:t>
            </a:r>
          </a:p>
          <a:p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Individually, </a:t>
            </a:r>
          </a:p>
          <a:p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Ide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n</a:t>
            </a:r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tif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y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and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Tw Cen MT" panose="020B0602020104020603" pitchFamily="34" charset="0"/>
              </a:rPr>
              <a:t>Explain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t</a:t>
            </a:r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h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e MAIN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structure of a literature review i.e., Introduction, main body and conclusion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Feedback to the class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hlinkClick r:id="rId2"/>
              </a:rPr>
              <a:t>https://youtu.be/kW6Uzn-8uMI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Just like any other academic text, your literature review should have an </a:t>
            </a:r>
            <a:r>
              <a:rPr lang="en-GB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Tw Cen MT" panose="020B0602020104020603" pitchFamily="34" charset="0"/>
              </a:rPr>
              <a:t>introduction</a:t>
            </a:r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, a </a:t>
            </a:r>
            <a:r>
              <a:rPr lang="en-GB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Tw Cen MT" panose="020B0602020104020603" pitchFamily="34" charset="0"/>
              </a:rPr>
              <a:t>main body</a:t>
            </a:r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, and a </a:t>
            </a:r>
            <a:r>
              <a:rPr lang="en-GB" sz="24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Tw Cen MT" panose="020B0602020104020603" pitchFamily="34" charset="0"/>
              </a:rPr>
              <a:t>conclusion</a:t>
            </a:r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.</a:t>
            </a:r>
          </a:p>
          <a:p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 In this video, you’ll learn what to include in each section, as well as 4 tips for the main body illustrated with an example. </a:t>
            </a:r>
          </a:p>
          <a:p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endParaRPr lang="en-GB" sz="1300" b="1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endParaRPr lang="en-GB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671FEF-D288-4A69-B22A-2A90E3BED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03" r="16484" b="-1"/>
          <a:stretch/>
        </p:blipFill>
        <p:spPr>
          <a:xfrm>
            <a:off x="8100821" y="1980143"/>
            <a:ext cx="3661831" cy="291791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446F4E-5384-4A57-AB0C-4F1B3A98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415919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D0A02A41-9B91-446D-BF11-0837D56C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21F5-4ADD-4855-A803-6BBD7CEE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r>
              <a:rPr lang="en-GB" sz="3200" b="1" dirty="0">
                <a:highlight>
                  <a:srgbClr val="00FFFF"/>
                </a:highlight>
                <a:latin typeface="Candara" panose="020E0502030303020204" pitchFamily="34" charset="0"/>
              </a:rPr>
              <a:t>10 minutes break</a:t>
            </a:r>
          </a:p>
          <a:p>
            <a:endParaRPr lang="en-GB" sz="2000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8EA2-BD03-450C-9677-C961E0D8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17" name="Picture 2" descr="Tea break - Free icons">
            <a:extLst>
              <a:ext uri="{FF2B5EF4-FFF2-40B4-BE49-F238E27FC236}">
                <a16:creationId xmlns:a16="http://schemas.microsoft.com/office/drawing/2014/main" id="{9C562903-19CB-4F92-8343-76BD705F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154" y="3684772"/>
            <a:ext cx="2752751" cy="2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4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4621EE79-967C-40A0-AF61-FEC2F1013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7081-9F2C-44CB-9990-AA578B5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5553"/>
            <a:ext cx="5861107" cy="1868697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highlight>
                  <a:srgbClr val="00FF00"/>
                </a:highlight>
              </a:rPr>
              <a:t>Organising your 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03885-56CB-4088-ACF7-50D7741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01477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40E9A4E-3274-4451-8251-FFFFEFAA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1328" y="295422"/>
            <a:ext cx="3930671" cy="393067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F570-BF48-4030-AACF-B7B06C01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93" y="419585"/>
            <a:ext cx="8666514" cy="631251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GB" sz="9600" b="1" dirty="0">
                <a:solidFill>
                  <a:srgbClr val="0070C0"/>
                </a:solidFill>
                <a:latin typeface="Tw Cen MT" panose="020B0602020104020603" pitchFamily="34" charset="0"/>
              </a:rPr>
              <a:t>Individually / small group activity  (10 minutes)</a:t>
            </a:r>
          </a:p>
          <a:p>
            <a:pPr marL="0" indent="0">
              <a:buNone/>
            </a:pPr>
            <a:r>
              <a:rPr lang="en-GB" sz="9600" dirty="0">
                <a:latin typeface="Tw Cen MT" panose="020B0602020104020603" pitchFamily="34" charset="0"/>
              </a:rPr>
              <a:t>Working in small group, with extracts from the video clip, </a:t>
            </a:r>
          </a:p>
          <a:p>
            <a:pPr marL="0" indent="0">
              <a:buNone/>
            </a:pPr>
            <a:endParaRPr lang="en-GB" sz="9600" dirty="0">
              <a:latin typeface="Tw Cen MT" panose="020B0602020104020603" pitchFamily="34" charset="0"/>
            </a:endParaRPr>
          </a:p>
          <a:p>
            <a:r>
              <a:rPr lang="en-GB" sz="9600" b="0" i="0" dirty="0">
                <a:latin typeface="Tw Cen MT" panose="020B0602020104020603" pitchFamily="34" charset="0"/>
              </a:rPr>
              <a:t>Ide</a:t>
            </a:r>
            <a:r>
              <a:rPr lang="en-GB" sz="9600" b="1" dirty="0">
                <a:latin typeface="Tw Cen MT" panose="020B0602020104020603" pitchFamily="34" charset="0"/>
              </a:rPr>
              <a:t>n</a:t>
            </a:r>
            <a:r>
              <a:rPr lang="en-GB" sz="9600" b="0" i="0" dirty="0">
                <a:latin typeface="Tw Cen MT" panose="020B0602020104020603" pitchFamily="34" charset="0"/>
              </a:rPr>
              <a:t>tif</a:t>
            </a:r>
            <a:r>
              <a:rPr lang="en-GB" sz="9600" b="1" dirty="0">
                <a:latin typeface="Tw Cen MT" panose="020B0602020104020603" pitchFamily="34" charset="0"/>
              </a:rPr>
              <a:t>y and Explain t</a:t>
            </a:r>
            <a:r>
              <a:rPr lang="en-GB" sz="9600" b="0" i="0" dirty="0">
                <a:latin typeface="Tw Cen MT" panose="020B0602020104020603" pitchFamily="34" charset="0"/>
              </a:rPr>
              <a:t>h</a:t>
            </a:r>
            <a:r>
              <a:rPr lang="en-GB" sz="9600" b="1" dirty="0">
                <a:latin typeface="Tw Cen MT" panose="020B0602020104020603" pitchFamily="34" charset="0"/>
              </a:rPr>
              <a:t>e </a:t>
            </a:r>
            <a:r>
              <a:rPr lang="en-GB" sz="9600" b="1" i="0" dirty="0">
                <a:effectLst/>
                <a:highlight>
                  <a:srgbClr val="FFFF00"/>
                </a:highlight>
                <a:latin typeface="Tw Cen MT" panose="020B0602020104020603" pitchFamily="34" charset="0"/>
              </a:rPr>
              <a:t>Ways to Organize </a:t>
            </a:r>
            <a:r>
              <a:rPr lang="en-GB" sz="9600" b="1" i="0" dirty="0">
                <a:effectLst/>
                <a:latin typeface="Tw Cen MT" panose="020B0602020104020603" pitchFamily="34" charset="0"/>
              </a:rPr>
              <a:t>Your Literature Review</a:t>
            </a:r>
            <a:endParaRPr lang="en-GB" sz="9600" dirty="0">
              <a:latin typeface="Tw Cen MT" panose="020B0602020104020603" pitchFamily="34" charset="0"/>
            </a:endParaRPr>
          </a:p>
          <a:p>
            <a:r>
              <a:rPr lang="en-GB" sz="9600" dirty="0">
                <a:latin typeface="Tw Cen MT" panose="020B0602020104020603" pitchFamily="34" charset="0"/>
              </a:rPr>
              <a:t>Group present feedback.</a:t>
            </a:r>
          </a:p>
          <a:p>
            <a:pPr marL="0" indent="0">
              <a:buNone/>
            </a:pPr>
            <a:endParaRPr lang="en-GB" sz="9600" b="1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All you do is: 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Gather the summaries of your sources.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Put the summaries in groups based on theme. 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Turn each group into a paragraph with a topic sentence and transitions between each source. 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Add introduction and conclusion paragraphs. </a:t>
            </a:r>
          </a:p>
          <a:p>
            <a:pPr marL="0" indent="0">
              <a:buNone/>
            </a:pPr>
            <a:endParaRPr lang="en-GB" sz="9600" b="0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You're done! Here is a simple demonstration of the procedure: </a:t>
            </a:r>
          </a:p>
          <a:p>
            <a:r>
              <a:rPr lang="en-GB" sz="9600" dirty="0">
                <a:latin typeface="Tw Cen MT" panose="020B0602020104020603" pitchFamily="34" charset="0"/>
                <a:hlinkClick r:id="rId4"/>
              </a:rPr>
              <a:t>https://youtu.be/UoYpyY9n9YQ</a:t>
            </a:r>
            <a:endParaRPr lang="en-GB" sz="9600" dirty="0">
              <a:latin typeface="Tw Cen MT" panose="020B0602020104020603" pitchFamily="34" charset="0"/>
            </a:endParaRPr>
          </a:p>
          <a:p>
            <a:r>
              <a:rPr lang="en-GB" sz="9600" b="0" i="0" dirty="0">
                <a:effectLst/>
                <a:latin typeface="Tw Cen MT" panose="020B0602020104020603" pitchFamily="34" charset="0"/>
                <a:hlinkClick r:id="rId5"/>
              </a:rPr>
              <a:t>http://www.peakwriting.com/</a:t>
            </a:r>
            <a:r>
              <a:rPr lang="en-GB" sz="9600" b="0" i="0" dirty="0" err="1">
                <a:effectLst/>
                <a:latin typeface="Tw Cen MT" panose="020B0602020104020603" pitchFamily="34" charset="0"/>
                <a:hlinkClick r:id="rId5"/>
              </a:rPr>
              <a:t>litreview</a:t>
            </a:r>
            <a:r>
              <a:rPr lang="en-GB" sz="9600" b="0" i="0" dirty="0">
                <a:effectLst/>
                <a:latin typeface="Tw Cen MT" panose="020B0602020104020603" pitchFamily="34" charset="0"/>
                <a:hlinkClick r:id="rId5"/>
              </a:rPr>
              <a:t>/...</a:t>
            </a:r>
          </a:p>
          <a:p>
            <a:pPr marL="0" indent="0">
              <a:buNone/>
            </a:pPr>
            <a:br>
              <a:rPr lang="en-GB" sz="2400" dirty="0">
                <a:effectLst/>
                <a:latin typeface="Tw Cen MT" panose="020B0602020104020603" pitchFamily="34" charset="0"/>
              </a:rPr>
            </a:br>
            <a:endParaRPr lang="en-GB" sz="2400" b="0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br>
              <a:rPr lang="en-GB" sz="1300" dirty="0">
                <a:effectLst/>
              </a:rPr>
            </a:br>
            <a:endParaRPr lang="en-GB" sz="13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BE0507-A276-4771-B6C8-7EAFB73A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556" y="6255852"/>
            <a:ext cx="4114800" cy="365125"/>
          </a:xfrm>
        </p:spPr>
        <p:txBody>
          <a:bodyPr/>
          <a:lstStyle/>
          <a:p>
            <a:r>
              <a:rPr lang="en-GB" dirty="0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22269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12B3D-AF25-4DA3-8F76-0FEEED04DEA0}"/>
              </a:ext>
            </a:extLst>
          </p:cNvPr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effectLst/>
                <a:latin typeface="+mj-lt"/>
                <a:ea typeface="+mj-ea"/>
                <a:cs typeface="+mj-cs"/>
              </a:rPr>
              <a:t>Ways to Organize Your Literature Review</a:t>
            </a:r>
            <a:endParaRPr lang="en-US" sz="4400" b="0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CBA3D-BCDE-4EB4-9EA6-8A61F88DD75C}"/>
              </a:ext>
            </a:extLst>
          </p:cNvPr>
          <p:cNvSpPr/>
          <p:nvPr/>
        </p:nvSpPr>
        <p:spPr>
          <a:xfrm>
            <a:off x="5595268" y="1396686"/>
            <a:ext cx="5813085" cy="447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Chronologically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By author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Different theoretical approaches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Specific concepts or issues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Different methodologies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Level of support to your hypothesis/theory/topic of review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993FA8-0C28-4AC2-8505-FC0D29F1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82150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11B9-A997-4867-9B5C-86764063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br>
              <a:rPr lang="en-GB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GB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Academic </a:t>
            </a:r>
            <a:r>
              <a:rPr lang="en-GB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Phrasebank</a:t>
            </a:r>
            <a:r>
              <a:rPr lang="en-GB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 - The University of Manchester</a:t>
            </a:r>
          </a:p>
          <a:p>
            <a:pPr algn="l"/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2"/>
              </a:rPr>
              <a:t>https://www.phrasebank.manchester.ac.uk</a:t>
            </a:r>
            <a:endParaRPr lang="en-GB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BF20E-71DA-43F1-9D54-F7CFBD54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69462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4CC23-FB84-46EE-9792-5CFBA700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8" y="858596"/>
            <a:ext cx="7129671" cy="563496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algn="l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Tw Cen MT" panose="020B0602020104020603" pitchFamily="34" charset="0"/>
              </a:rPr>
              <a:t>Aim;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To </a:t>
            </a:r>
            <a:r>
              <a:rPr lang="en-US" sz="3200" dirty="0">
                <a:latin typeface="Tw Cen MT" panose="020B0602020104020603" pitchFamily="34" charset="0"/>
              </a:rPr>
              <a:t>Conduct a review of key literature relating to a research topic towards improvements in care practice.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Tw Cen MT" panose="020B0602020104020603" pitchFamily="34" charset="0"/>
            </a:endParaRPr>
          </a:p>
          <a:p>
            <a:pPr marR="0" lvl="0" algn="l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Tw Cen MT" panose="020B0602020104020603" pitchFamily="34" charset="0"/>
              </a:rPr>
              <a:t>Learning Outcomes;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w Cen MT" panose="020B0602020104020603" pitchFamily="34" charset="0"/>
              </a:rPr>
              <a:t>Explore the structure of a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Evaluate the reliability and validity of own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Explain the </a:t>
            </a:r>
            <a:r>
              <a:rPr lang="en-GB" sz="3600" b="1" dirty="0">
                <a:latin typeface="Tw Cen MT" panose="020B0602020104020603" pitchFamily="34" charset="0"/>
              </a:rPr>
              <a:t>Boolean</a:t>
            </a:r>
            <a:r>
              <a:rPr lang="en-GB" sz="3600" dirty="0">
                <a:latin typeface="Tw Cen MT" panose="020B0602020104020603" pitchFamily="34" charset="0"/>
              </a:rPr>
              <a:t> methods </a:t>
            </a:r>
            <a:r>
              <a:rPr lang="en-GB" sz="3600" b="1" dirty="0">
                <a:latin typeface="Tw Cen MT" panose="020B0602020104020603" pitchFamily="34" charset="0"/>
              </a:rPr>
              <a:t>can</a:t>
            </a:r>
            <a:r>
              <a:rPr lang="en-GB" sz="3600" dirty="0">
                <a:latin typeface="Tw Cen MT" panose="020B0602020104020603" pitchFamily="34" charset="0"/>
              </a:rPr>
              <a:t> be used to </a:t>
            </a:r>
            <a:r>
              <a:rPr lang="en-GB" sz="4000" dirty="0">
                <a:latin typeface="Tw Cen MT" panose="020B0602020104020603" pitchFamily="34" charset="0"/>
              </a:rPr>
              <a:t>narrow search</a:t>
            </a:r>
            <a:endParaRPr lang="en-GB" sz="3200" dirty="0"/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endParaRPr lang="en-GB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Tw Cen MT" panose="020B0602020104020603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Three darts on bullseye">
            <a:extLst>
              <a:ext uri="{FF2B5EF4-FFF2-40B4-BE49-F238E27FC236}">
                <a16:creationId xmlns:a16="http://schemas.microsoft.com/office/drawing/2014/main" id="{D547E4E7-E83C-442D-B7C0-2BBC2FD8C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2" r="19047"/>
          <a:stretch/>
        </p:blipFill>
        <p:spPr>
          <a:xfrm>
            <a:off x="6824870" y="1"/>
            <a:ext cx="5367130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C9644-088F-422B-96E6-57284D6D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60726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57A1-C5BF-4741-9153-42A7B686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225136"/>
            <a:ext cx="11675165" cy="5344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>
                <a:latin typeface="Tw Cen MT" panose="020B0602020104020603" pitchFamily="34" charset="0"/>
              </a:rPr>
              <a:t>Research the meaning of reliability and validity</a:t>
            </a:r>
          </a:p>
          <a:p>
            <a:r>
              <a:rPr lang="en-GB" sz="3500" dirty="0">
                <a:latin typeface="Tw Cen MT" panose="020B0602020104020603" pitchFamily="34" charset="0"/>
              </a:rPr>
              <a:t>Explain the difference between </a:t>
            </a:r>
            <a:r>
              <a:rPr lang="en-GB" sz="3500" b="1" dirty="0">
                <a:solidFill>
                  <a:srgbClr val="00B0F0"/>
                </a:solidFill>
                <a:latin typeface="Tw Cen MT" panose="020B0602020104020603" pitchFamily="34" charset="0"/>
              </a:rPr>
              <a:t>reliability and validity</a:t>
            </a:r>
          </a:p>
          <a:p>
            <a:pPr marL="0" indent="0">
              <a:buNone/>
            </a:pPr>
            <a:endParaRPr lang="en-GB" sz="11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GB" sz="3200" b="1" dirty="0">
                <a:solidFill>
                  <a:srgbClr val="00B0F0"/>
                </a:solidFill>
                <a:latin typeface="Tw Cen MT" panose="020B0602020104020603" pitchFamily="34" charset="0"/>
              </a:rPr>
              <a:t> 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84687-4CD4-4AFB-A4F4-9D27E4A24D82}"/>
              </a:ext>
            </a:extLst>
          </p:cNvPr>
          <p:cNvSpPr/>
          <p:nvPr/>
        </p:nvSpPr>
        <p:spPr>
          <a:xfrm rot="151894">
            <a:off x="6512211" y="4000716"/>
            <a:ext cx="529465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hlinkClick r:id="rId2"/>
              </a:rPr>
              <a:t>https://youtu.be/fnF2hrLZHoA</a:t>
            </a:r>
            <a:endParaRPr lang="en-GB" sz="3200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2F8461-0086-4730-AF2A-CDCF6B9E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31368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iability stock illustration. Illustration of rise - 29889278">
            <a:extLst>
              <a:ext uri="{FF2B5EF4-FFF2-40B4-BE49-F238E27FC236}">
                <a16:creationId xmlns:a16="http://schemas.microsoft.com/office/drawing/2014/main" id="{C925F7C8-D89E-4DC1-9FC5-9DCBEDDEC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" b="30577"/>
          <a:stretch/>
        </p:blipFill>
        <p:spPr bwMode="auto">
          <a:xfrm rot="1742598">
            <a:off x="8371878" y="3797113"/>
            <a:ext cx="3277465" cy="18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0F6F0-3104-414A-BB51-30AC3EEA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430" y="319912"/>
            <a:ext cx="5321235" cy="580419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highlight>
                  <a:srgbClr val="00FFFF"/>
                </a:highlight>
                <a:latin typeface="Tw Cen MT" panose="020B0602020104020603" pitchFamily="34" charset="0"/>
              </a:rPr>
              <a:t>What is reliability?</a:t>
            </a:r>
            <a:br>
              <a:rPr lang="en-GB" sz="3600" b="1" dirty="0">
                <a:highlight>
                  <a:srgbClr val="00FFFF"/>
                </a:highlight>
              </a:rPr>
            </a:br>
            <a:endParaRPr lang="en-GB" sz="3600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9DEE-2F05-489C-9924-5D10F138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3128"/>
            <a:ext cx="9031458" cy="5823137"/>
          </a:xfrm>
        </p:spPr>
        <p:txBody>
          <a:bodyPr>
            <a:normAutofit/>
          </a:bodyPr>
          <a:lstStyle/>
          <a:p>
            <a:endParaRPr lang="en-GB" sz="1800" dirty="0">
              <a:latin typeface="Tw Cen MT" panose="020B0602020104020603" pitchFamily="34" charset="0"/>
            </a:endParaRPr>
          </a:p>
          <a:p>
            <a:endParaRPr lang="en-GB" sz="2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highlight>
                  <a:srgbClr val="00FFFF"/>
                </a:highlight>
                <a:latin typeface="Tw Cen MT" panose="020B0602020104020603" pitchFamily="34" charset="0"/>
              </a:rPr>
              <a:t>EXAMPLE: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You measure the temperature of a liquid sample several times under identical conditions.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The thermometer displays the same temperature every time, so the results are reliable.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A doctor uses a symptom questionnaire to diagnose a patient with a long-term medical condition.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 Several different doctors use the same questionnaire with the same patient but give different diagnoses.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This indicates that the questionnaire has low reliability as a measure of the condition (</a:t>
            </a:r>
            <a:r>
              <a:rPr lang="en-GB" sz="2400" b="1" dirty="0" err="1">
                <a:latin typeface="Tw Cen MT" panose="020B0602020104020603" pitchFamily="34" charset="0"/>
              </a:rPr>
              <a:t>Scribbr</a:t>
            </a:r>
            <a:r>
              <a:rPr lang="en-GB" sz="2400" b="1" dirty="0">
                <a:latin typeface="Tw Cen MT" panose="020B0602020104020603" pitchFamily="34" charset="0"/>
              </a:rPr>
              <a:t>, 2019).</a:t>
            </a:r>
            <a:endParaRPr lang="en-GB" sz="2400" dirty="0">
              <a:latin typeface="Tw Cen MT" panose="020B0602020104020603" pitchFamily="34" charset="0"/>
            </a:endParaRPr>
          </a:p>
          <a:p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55C5C-2AF9-4A3D-8D59-37F900DE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4731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2A28-8D72-452E-9464-1222D1D9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Research reliability</a:t>
            </a:r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868F-7C1E-4FBA-B588-6C072E87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2279017"/>
            <a:ext cx="6047663" cy="3896699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simple terms, </a:t>
            </a:r>
            <a:r>
              <a:rPr lang="en-GB" b="1" dirty="0">
                <a:latin typeface="Tw Cen MT" panose="020B0602020104020603" pitchFamily="34" charset="0"/>
              </a:rPr>
              <a:t>research reliability</a:t>
            </a:r>
            <a:r>
              <a:rPr lang="en-GB" dirty="0">
                <a:latin typeface="Tw Cen MT" panose="020B0602020104020603" pitchFamily="34" charset="0"/>
              </a:rPr>
              <a:t> is the degree to which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method produces stable and consistent results. A specific measure is considered to be </a:t>
            </a:r>
            <a:r>
              <a:rPr lang="en-GB" b="1" dirty="0">
                <a:latin typeface="Tw Cen MT" panose="020B0602020104020603" pitchFamily="34" charset="0"/>
              </a:rPr>
              <a:t>reliable</a:t>
            </a:r>
            <a:r>
              <a:rPr lang="en-GB" dirty="0">
                <a:latin typeface="Tw Cen MT" panose="020B0602020104020603" pitchFamily="34" charset="0"/>
              </a:rPr>
              <a:t> if its application on the same object of measurement number of times produces the same results (</a:t>
            </a:r>
            <a:r>
              <a:rPr lang="en-GB" dirty="0" err="1">
                <a:latin typeface="Tw Cen MT" panose="020B0602020104020603" pitchFamily="34" charset="0"/>
              </a:rPr>
              <a:t>Golafshani</a:t>
            </a:r>
            <a:r>
              <a:rPr lang="en-GB" dirty="0">
                <a:latin typeface="Tw Cen MT" panose="020B0602020104020603" pitchFamily="34" charset="0"/>
              </a:rPr>
              <a:t>, 2003).</a:t>
            </a:r>
          </a:p>
          <a:p>
            <a:endParaRPr lang="en-GB" sz="1800" dirty="0"/>
          </a:p>
        </p:txBody>
      </p:sp>
      <p:pic>
        <p:nvPicPr>
          <p:cNvPr id="2050" name="Picture 2" descr="Quality, Service, Reliability, Flat Design Arrows Stock Illustration -  Illustration of client, confident: 38496709">
            <a:extLst>
              <a:ext uri="{FF2B5EF4-FFF2-40B4-BE49-F238E27FC236}">
                <a16:creationId xmlns:a16="http://schemas.microsoft.com/office/drawing/2014/main" id="{66A4FD6F-A08D-43D9-8E39-296AB3AB7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" r="-3" b="1748"/>
          <a:stretch/>
        </p:blipFill>
        <p:spPr bwMode="auto">
          <a:xfrm>
            <a:off x="6750141" y="0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76791-C72D-4489-BA62-89BADCFA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62585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5375-397F-4FD8-8C49-AEEA3E8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latin typeface="Tw Cen MT" panose="020B0602020104020603" pitchFamily="34" charset="0"/>
              </a:rPr>
              <a:t>Reliability refers to how consistently a method measures something.</a:t>
            </a:r>
          </a:p>
          <a:p>
            <a:r>
              <a:rPr lang="en-GB" sz="2800" b="1" dirty="0">
                <a:latin typeface="Tw Cen MT" panose="020B0602020104020603" pitchFamily="34" charset="0"/>
              </a:rPr>
              <a:t> If the same result can be consistently achieved by using the same methods under the same circumstances, the measurement is considered reliable.</a:t>
            </a:r>
          </a:p>
          <a:p>
            <a:r>
              <a:rPr lang="en-GB" sz="2800" b="1" dirty="0">
                <a:latin typeface="Tw Cen MT" panose="020B0602020104020603" pitchFamily="34" charset="0"/>
              </a:rPr>
              <a:t>Reliability and validity are closely related, but they mean different things.</a:t>
            </a:r>
          </a:p>
          <a:p>
            <a:r>
              <a:rPr lang="en-GB" sz="2800" b="1" dirty="0">
                <a:latin typeface="Tw Cen MT" panose="020B0602020104020603" pitchFamily="34" charset="0"/>
              </a:rPr>
              <a:t> </a:t>
            </a:r>
            <a:r>
              <a:rPr lang="en-GB" sz="2800" b="1" dirty="0">
                <a:highlight>
                  <a:srgbClr val="FFFF00"/>
                </a:highlight>
                <a:latin typeface="Tw Cen MT" panose="020B0602020104020603" pitchFamily="34" charset="0"/>
              </a:rPr>
              <a:t>A measurement can be reliable without being valid. However, if a measurement is valid, it is usually also reliable.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E6E47-3C94-426D-ACC8-91B977B9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62857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C11-1ADE-41C4-8261-70678132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dirty="0">
                <a:latin typeface="Tw Cen MT" panose="020B0602020104020603" pitchFamily="34" charset="0"/>
              </a:rPr>
              <a:t>Focusing on reliability and validity 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8EB3-18CE-43B0-A135-F4D4F62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660182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Reliability and Validity activity</a:t>
            </a:r>
            <a:endParaRPr lang="en-GB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GB" sz="2400" b="1" dirty="0">
                <a:latin typeface="Tw Cen MT" panose="020B0602020104020603" pitchFamily="34" charset="0"/>
              </a:rPr>
              <a:t>Reliability and validity</a:t>
            </a:r>
            <a:r>
              <a:rPr lang="en-GB" sz="2400" dirty="0">
                <a:latin typeface="Tw Cen MT" panose="020B0602020104020603" pitchFamily="34" charset="0"/>
              </a:rPr>
              <a:t> are concepts used to evaluate the quality of </a:t>
            </a:r>
            <a:r>
              <a:rPr lang="en-GB" sz="2400" b="1" dirty="0">
                <a:latin typeface="Tw Cen MT" panose="020B0602020104020603" pitchFamily="34" charset="0"/>
              </a:rPr>
              <a:t>research</a:t>
            </a:r>
            <a:r>
              <a:rPr lang="en-GB" sz="2400" dirty="0">
                <a:latin typeface="Tw Cen MT" panose="020B0602020104020603" pitchFamily="34" charset="0"/>
              </a:rPr>
              <a:t>. They indicate how well a method, technique or test measures something. 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Reliability</a:t>
            </a:r>
            <a:r>
              <a:rPr lang="en-GB" sz="2400" dirty="0">
                <a:latin typeface="Tw Cen MT" panose="020B0602020104020603" pitchFamily="34" charset="0"/>
              </a:rPr>
              <a:t> is about the consistency of a measure, and </a:t>
            </a:r>
            <a:r>
              <a:rPr lang="en-GB" sz="2400" b="1" dirty="0">
                <a:latin typeface="Tw Cen MT" panose="020B0602020104020603" pitchFamily="34" charset="0"/>
              </a:rPr>
              <a:t>validity</a:t>
            </a:r>
            <a:r>
              <a:rPr lang="en-GB" sz="2400" dirty="0">
                <a:latin typeface="Tw Cen MT" panose="020B0602020104020603" pitchFamily="34" charset="0"/>
              </a:rPr>
              <a:t> is about the accuracy of a measure.</a:t>
            </a:r>
          </a:p>
          <a:p>
            <a:endParaRPr lang="en-GB" sz="2400" dirty="0">
              <a:latin typeface="Tw Cen MT" panose="020B0602020104020603" pitchFamily="34" charset="0"/>
            </a:endParaRPr>
          </a:p>
          <a:p>
            <a:r>
              <a:rPr lang="en-GB" sz="2400" dirty="0">
                <a:latin typeface="Tw Cen MT" panose="020B0602020104020603" pitchFamily="34" charset="0"/>
              </a:rPr>
              <a:t>For </a:t>
            </a:r>
            <a:r>
              <a:rPr lang="en-GB" sz="2400" b="1" dirty="0">
                <a:latin typeface="Tw Cen MT" panose="020B0602020104020603" pitchFamily="34" charset="0"/>
              </a:rPr>
              <a:t>research</a:t>
            </a:r>
            <a:r>
              <a:rPr lang="en-GB" sz="2400" dirty="0">
                <a:latin typeface="Tw Cen MT" panose="020B0602020104020603" pitchFamily="34" charset="0"/>
              </a:rPr>
              <a:t> and testing, there </a:t>
            </a:r>
            <a:r>
              <a:rPr lang="en-GB" sz="2400" b="1" dirty="0">
                <a:latin typeface="Tw Cen MT" panose="020B0602020104020603" pitchFamily="34" charset="0"/>
              </a:rPr>
              <a:t>are</a:t>
            </a:r>
            <a:r>
              <a:rPr lang="en-GB" sz="2400" dirty="0">
                <a:latin typeface="Tw Cen MT" panose="020B0602020104020603" pitchFamily="34" charset="0"/>
              </a:rPr>
              <a:t> subtle differences. </a:t>
            </a:r>
            <a:r>
              <a:rPr lang="en-GB" sz="2400" b="1" dirty="0">
                <a:latin typeface="Tw Cen MT" panose="020B0602020104020603" pitchFamily="34" charset="0"/>
              </a:rPr>
              <a:t>Reliability</a:t>
            </a:r>
            <a:r>
              <a:rPr lang="en-GB" sz="2400" dirty="0">
                <a:latin typeface="Tw Cen MT" panose="020B0602020104020603" pitchFamily="34" charset="0"/>
              </a:rPr>
              <a:t> implies consistency: if </a:t>
            </a:r>
            <a:r>
              <a:rPr lang="en-GB" sz="2400" b="1" dirty="0">
                <a:latin typeface="Tw Cen MT" panose="020B0602020104020603" pitchFamily="34" charset="0"/>
              </a:rPr>
              <a:t>you</a:t>
            </a:r>
            <a:r>
              <a:rPr lang="en-GB" sz="2400" dirty="0">
                <a:latin typeface="Tw Cen MT" panose="020B0602020104020603" pitchFamily="34" charset="0"/>
              </a:rPr>
              <a:t> take the ACT five times, </a:t>
            </a:r>
            <a:r>
              <a:rPr lang="en-GB" sz="2400" b="1" dirty="0">
                <a:latin typeface="Tw Cen MT" panose="020B0602020104020603" pitchFamily="34" charset="0"/>
              </a:rPr>
              <a:t>you should</a:t>
            </a:r>
            <a:r>
              <a:rPr lang="en-GB" sz="2400" dirty="0">
                <a:latin typeface="Tw Cen MT" panose="020B0602020104020603" pitchFamily="34" charset="0"/>
              </a:rPr>
              <a:t> get roughly the same results every time. A test is </a:t>
            </a:r>
            <a:r>
              <a:rPr lang="en-GB" sz="2400" b="1" dirty="0">
                <a:latin typeface="Tw Cen MT" panose="020B0602020104020603" pitchFamily="34" charset="0"/>
              </a:rPr>
              <a:t>valid</a:t>
            </a:r>
            <a:r>
              <a:rPr lang="en-GB" sz="2400" dirty="0">
                <a:latin typeface="Tw Cen MT" panose="020B0602020104020603" pitchFamily="34" charset="0"/>
              </a:rPr>
              <a:t> if it measures what it's supposed to. Tests that </a:t>
            </a:r>
            <a:r>
              <a:rPr lang="en-GB" sz="2400" b="1" dirty="0">
                <a:latin typeface="Tw Cen MT" panose="020B0602020104020603" pitchFamily="34" charset="0"/>
              </a:rPr>
              <a:t>are valid are</a:t>
            </a:r>
            <a:r>
              <a:rPr lang="en-GB" sz="2400" dirty="0">
                <a:latin typeface="Tw Cen MT" panose="020B0602020104020603" pitchFamily="34" charset="0"/>
              </a:rPr>
              <a:t> also </a:t>
            </a:r>
            <a:r>
              <a:rPr lang="en-GB" sz="2400" b="1" dirty="0">
                <a:latin typeface="Tw Cen MT" panose="020B0602020104020603" pitchFamily="34" charset="0"/>
              </a:rPr>
              <a:t>reliable</a:t>
            </a:r>
            <a:r>
              <a:rPr lang="en-GB" sz="2400" dirty="0">
                <a:latin typeface="Tw Cen MT" panose="020B0602020104020603" pitchFamily="34" charset="0"/>
              </a:rPr>
              <a:t> </a:t>
            </a:r>
            <a:r>
              <a:rPr lang="en-GB" sz="2400" b="1" dirty="0">
                <a:latin typeface="Tw Cen MT" panose="020B0602020104020603" pitchFamily="34" charset="0"/>
              </a:rPr>
              <a:t>(</a:t>
            </a:r>
            <a:r>
              <a:rPr lang="en-GB" sz="2400" b="1" dirty="0" err="1">
                <a:latin typeface="Tw Cen MT" panose="020B0602020104020603" pitchFamily="34" charset="0"/>
              </a:rPr>
              <a:t>Scribbr</a:t>
            </a:r>
            <a:r>
              <a:rPr lang="en-GB" sz="2400" b="1" dirty="0">
                <a:latin typeface="Tw Cen MT" panose="020B0602020104020603" pitchFamily="34" charset="0"/>
              </a:rPr>
              <a:t>, 2019).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76A73-F4CF-4430-AFB2-C6BA3532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87340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FBB7-BE05-40E8-87DD-B2048FF9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What is validity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84CD-BBF1-4159-B250-4E1D8363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279018"/>
            <a:ext cx="6103027" cy="3375920"/>
          </a:xfrm>
        </p:spPr>
        <p:txBody>
          <a:bodyPr anchor="t">
            <a:normAutofit lnSpcReduction="10000"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general,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is an indication of how sound your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is. More specifically,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applies to both the design and the methods of your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. </a:t>
            </a:r>
          </a:p>
          <a:p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in data collection means that your findings truly represent the phenomenon you are claiming to measure. (</a:t>
            </a:r>
            <a:r>
              <a:rPr lang="en-GB" dirty="0" err="1">
                <a:latin typeface="Tw Cen MT" panose="020B0602020104020603" pitchFamily="34" charset="0"/>
              </a:rPr>
              <a:t>Golafshani</a:t>
            </a:r>
            <a:r>
              <a:rPr lang="en-GB" dirty="0">
                <a:latin typeface="Tw Cen MT" panose="020B0602020104020603" pitchFamily="34" charset="0"/>
              </a:rPr>
              <a:t>, 2003).</a:t>
            </a:r>
          </a:p>
          <a:p>
            <a:endParaRPr lang="en-GB" sz="1800" dirty="0"/>
          </a:p>
        </p:txBody>
      </p:sp>
      <p:pic>
        <p:nvPicPr>
          <p:cNvPr id="3074" name="Picture 2" descr="How to Ensure the Validity of People Analytics Efforts? | AIHR Analytics">
            <a:extLst>
              <a:ext uri="{FF2B5EF4-FFF2-40B4-BE49-F238E27FC236}">
                <a16:creationId xmlns:a16="http://schemas.microsoft.com/office/drawing/2014/main" id="{E6B828E7-B845-479E-82AC-29F9577F5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7" r="1350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31A0-0573-4296-9EAF-2FD45606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55044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iability vs. Validity: Useful Difference between Validity vs.  Reliability • 7ESL">
            <a:extLst>
              <a:ext uri="{FF2B5EF4-FFF2-40B4-BE49-F238E27FC236}">
                <a16:creationId xmlns:a16="http://schemas.microsoft.com/office/drawing/2014/main" id="{512F5998-A5A7-4452-8436-D1EB1D38E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6" y="643467"/>
            <a:ext cx="1066232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5F4BB6-9994-4BE9-A06D-AAE2D01D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55506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679-55E5-4AE1-BADA-718B7CF9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4151642" cy="3117038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Validity</a:t>
            </a:r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 and </a:t>
            </a:r>
            <a:r>
              <a:rPr lang="en-GB" sz="3200" b="1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Reliability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ABF6-7FDA-434B-8377-AFAA641E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8" y="994145"/>
            <a:ext cx="5672007" cy="4832498"/>
          </a:xfrm>
        </p:spPr>
        <p:txBody>
          <a:bodyPr anchor="ctr">
            <a:normAutofit/>
          </a:bodyPr>
          <a:lstStyle/>
          <a:p>
            <a:endParaRPr lang="en-GB" sz="2100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In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terms, </a:t>
            </a:r>
            <a:r>
              <a:rPr lang="en-GB" b="1" dirty="0">
                <a:latin typeface="Tw Cen MT" panose="020B0602020104020603" pitchFamily="34" charset="0"/>
              </a:rPr>
              <a:t>reliability</a:t>
            </a:r>
            <a:r>
              <a:rPr lang="en-GB" dirty="0">
                <a:latin typeface="Tw Cen MT" panose="020B0602020104020603" pitchFamily="34" charset="0"/>
              </a:rPr>
              <a:t> refers to consistency. Just as you can count on the consistency of your friend, </a:t>
            </a:r>
            <a:r>
              <a:rPr lang="en-GB" b="1" dirty="0">
                <a:latin typeface="Tw Cen MT" panose="020B0602020104020603" pitchFamily="34" charset="0"/>
              </a:rPr>
              <a:t>when</a:t>
            </a:r>
            <a:r>
              <a:rPr lang="en-GB" dirty="0">
                <a:latin typeface="Tw Cen MT" panose="020B0602020104020603" pitchFamily="34" charset="0"/>
              </a:rPr>
              <a:t> something is </a:t>
            </a:r>
            <a:r>
              <a:rPr lang="en-GB" b="1" dirty="0">
                <a:latin typeface="Tw Cen MT" panose="020B0602020104020603" pitchFamily="34" charset="0"/>
              </a:rPr>
              <a:t>reliable</a:t>
            </a:r>
            <a:r>
              <a:rPr lang="en-GB" dirty="0">
                <a:latin typeface="Tw Cen MT" panose="020B0602020104020603" pitchFamily="34" charset="0"/>
              </a:rPr>
              <a:t> in science this indicates some level of consistency. </a:t>
            </a:r>
          </a:p>
          <a:p>
            <a:r>
              <a:rPr lang="en-GB" dirty="0">
                <a:latin typeface="Tw Cen MT" panose="020B0602020104020603" pitchFamily="34" charset="0"/>
              </a:rPr>
              <a:t>In science,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refers to accuracy; </a:t>
            </a:r>
            <a:r>
              <a:rPr lang="en-GB" b="1" dirty="0">
                <a:latin typeface="Tw Cen MT" panose="020B0602020104020603" pitchFamily="34" charset="0"/>
              </a:rPr>
              <a:t>if</a:t>
            </a:r>
            <a:r>
              <a:rPr lang="en-GB" dirty="0">
                <a:latin typeface="Tw Cen MT" panose="020B0602020104020603" pitchFamily="34" charset="0"/>
              </a:rPr>
              <a:t> something is not accurate, it is not </a:t>
            </a:r>
            <a:r>
              <a:rPr lang="en-GB" b="1" dirty="0">
                <a:latin typeface="Tw Cen MT" panose="020B0602020104020603" pitchFamily="34" charset="0"/>
              </a:rPr>
              <a:t>valid </a:t>
            </a:r>
            <a:r>
              <a:rPr lang="en-GB" sz="1600" dirty="0">
                <a:latin typeface="Tw Cen MT" panose="020B0602020104020603" pitchFamily="34" charset="0"/>
              </a:rPr>
              <a:t>(</a:t>
            </a:r>
            <a:r>
              <a:rPr lang="en-GB" sz="1600" dirty="0" err="1">
                <a:latin typeface="Tw Cen MT" panose="020B0602020104020603" pitchFamily="34" charset="0"/>
              </a:rPr>
              <a:t>Golafshani</a:t>
            </a:r>
            <a:r>
              <a:rPr lang="en-GB" sz="1600" dirty="0">
                <a:latin typeface="Tw Cen MT" panose="020B0602020104020603" pitchFamily="34" charset="0"/>
              </a:rPr>
              <a:t>, 2003).</a:t>
            </a:r>
          </a:p>
          <a:p>
            <a:endParaRPr lang="en-GB" sz="2100" dirty="0"/>
          </a:p>
          <a:p>
            <a:endParaRPr lang="en-GB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9F387-AD24-49EB-AF92-30E38CF4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716411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BEA0-A064-4F76-84D4-71FDFCE3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highlight>
                  <a:srgbClr val="00FF00"/>
                </a:highlight>
                <a:latin typeface="Candara" panose="020E0502030303020204" pitchFamily="34" charset="0"/>
              </a:rPr>
              <a:t>Boolean Search Modifier: QUOTATION MARKS </a:t>
            </a:r>
            <a:r>
              <a:rPr lang="en-GB" sz="2800" dirty="0">
                <a:highlight>
                  <a:srgbClr val="00FF00"/>
                </a:highlight>
                <a:latin typeface="Candara" panose="020E0502030303020204" pitchFamily="34" charset="0"/>
              </a:rPr>
              <a:t>” </a:t>
            </a:r>
            <a:br>
              <a:rPr lang="en-GB" sz="2000" dirty="0">
                <a:highlight>
                  <a:srgbClr val="00FF00"/>
                </a:highlight>
                <a:latin typeface="Tw Cen MT" panose="020B0602020104020603" pitchFamily="34" charset="0"/>
              </a:rPr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F3D4-888D-4781-AFBB-93DEA04F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99749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0C26-EF73-4DC4-A428-02D94BF8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087" y="331304"/>
            <a:ext cx="9912626" cy="6526696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With extracts from the video clips, </a:t>
            </a:r>
          </a:p>
          <a:p>
            <a:r>
              <a:rPr lang="en-GB" dirty="0">
                <a:latin typeface="Tw Cen MT" panose="020B0602020104020603" pitchFamily="34" charset="0"/>
              </a:rPr>
              <a:t>Explain how to search using </a:t>
            </a:r>
            <a:r>
              <a:rPr lang="en-GB" dirty="0">
                <a:solidFill>
                  <a:schemeClr val="bg1"/>
                </a:solidFill>
                <a:highlight>
                  <a:srgbClr val="008000"/>
                </a:highlight>
                <a:latin typeface="Tw Cen MT" panose="020B0602020104020603" pitchFamily="34" charset="0"/>
              </a:rPr>
              <a:t>Boolean operators</a:t>
            </a:r>
          </a:p>
          <a:p>
            <a:r>
              <a:rPr lang="en-GB" b="1" dirty="0">
                <a:solidFill>
                  <a:schemeClr val="bg1"/>
                </a:solidFill>
                <a:highlight>
                  <a:srgbClr val="008000"/>
                </a:highlight>
                <a:latin typeface="Tw Cen MT" panose="020B0602020104020603" pitchFamily="34" charset="0"/>
              </a:rPr>
              <a:t>Group feedback with examples</a:t>
            </a:r>
          </a:p>
          <a:p>
            <a:pPr marL="0" indent="0">
              <a:buNone/>
            </a:pPr>
            <a:endParaRPr lang="en-GB" b="1" dirty="0">
              <a:latin typeface="Tw Cen MT" panose="020B0602020104020603" pitchFamily="34" charset="0"/>
            </a:endParaRPr>
          </a:p>
          <a:p>
            <a:r>
              <a:rPr lang="en-GB" b="0" i="0" dirty="0">
                <a:effectLst/>
                <a:latin typeface="Tw Cen MT" panose="020B0602020104020603" pitchFamily="34" charset="0"/>
              </a:rPr>
              <a:t>This video will show you the </a:t>
            </a:r>
            <a:r>
              <a:rPr lang="en-GB" b="0" i="0" dirty="0">
                <a:effectLst/>
                <a:highlight>
                  <a:srgbClr val="FF00FF"/>
                </a:highlight>
                <a:latin typeface="Tw Cen MT" panose="020B0602020104020603" pitchFamily="34" charset="0"/>
              </a:rPr>
              <a:t>best tips </a:t>
            </a:r>
            <a:r>
              <a:rPr lang="en-GB" b="0" i="0" dirty="0">
                <a:effectLst/>
                <a:latin typeface="Tw Cen MT" panose="020B0602020104020603" pitchFamily="34" charset="0"/>
              </a:rPr>
              <a:t>and </a:t>
            </a:r>
            <a:r>
              <a:rPr lang="en-GB" b="0" i="0" dirty="0">
                <a:effectLst/>
                <a:highlight>
                  <a:srgbClr val="FFFF00"/>
                </a:highlight>
                <a:latin typeface="Tw Cen MT" panose="020B0602020104020603" pitchFamily="34" charset="0"/>
              </a:rPr>
              <a:t>tricks</a:t>
            </a:r>
            <a:r>
              <a:rPr lang="en-GB" b="0" i="0" dirty="0">
                <a:effectLst/>
                <a:latin typeface="Tw Cen MT" panose="020B0602020104020603" pitchFamily="34" charset="0"/>
              </a:rPr>
              <a:t> to narrow down and find relevant literature fast. </a:t>
            </a:r>
          </a:p>
          <a:p>
            <a:r>
              <a:rPr lang="en-GB" dirty="0">
                <a:latin typeface="Tw Cen MT" panose="020B0602020104020603" pitchFamily="34" charset="0"/>
                <a:hlinkClick r:id="rId2"/>
              </a:rPr>
              <a:t>https://youtu.be/u0KVJ0lj8rw</a:t>
            </a:r>
            <a:endParaRPr lang="en-GB" b="0" i="0" dirty="0">
              <a:effectLst/>
              <a:latin typeface="Tw Cen MT" panose="020B0602020104020603" pitchFamily="34" charset="0"/>
            </a:endParaRPr>
          </a:p>
          <a:p>
            <a:r>
              <a:rPr lang="en-GB" b="0" i="0" dirty="0">
                <a:effectLst/>
                <a:latin typeface="Tw Cen MT" panose="020B0602020104020603" pitchFamily="34" charset="0"/>
              </a:rPr>
              <a:t>Intro - </a:t>
            </a:r>
            <a:r>
              <a:rPr lang="en-GB" b="0" i="0" dirty="0">
                <a:effectLst/>
                <a:latin typeface="Tw Cen MT" panose="020B0602020104020603" pitchFamily="34" charset="0"/>
                <a:hlinkClick r:id="rId3"/>
              </a:rPr>
              <a:t>00:00</a:t>
            </a:r>
            <a:r>
              <a:rPr lang="en-GB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b="0" i="0" dirty="0">
                <a:effectLst/>
                <a:latin typeface="Tw Cen MT" panose="020B0602020104020603" pitchFamily="34" charset="0"/>
              </a:rPr>
              <a:t>1. List out keywords - </a:t>
            </a:r>
            <a:r>
              <a:rPr lang="en-GB" b="0" i="0" dirty="0">
                <a:effectLst/>
                <a:latin typeface="Tw Cen MT" panose="020B0602020104020603" pitchFamily="34" charset="0"/>
                <a:hlinkClick r:id="rId4"/>
              </a:rPr>
              <a:t>0:17</a:t>
            </a:r>
            <a:r>
              <a:rPr lang="en-GB" b="0" i="0" dirty="0">
                <a:effectLst/>
                <a:latin typeface="Tw Cen MT" panose="020B0602020104020603" pitchFamily="34" charset="0"/>
              </a:rPr>
              <a:t>​</a:t>
            </a:r>
          </a:p>
          <a:p>
            <a:r>
              <a:rPr lang="en-GB" b="0" i="0" dirty="0">
                <a:effectLst/>
                <a:latin typeface="Tw Cen MT" panose="020B0602020104020603" pitchFamily="34" charset="0"/>
              </a:rPr>
              <a:t> 2. Search databases - </a:t>
            </a:r>
            <a:r>
              <a:rPr lang="en-GB" b="0" i="0" dirty="0">
                <a:effectLst/>
                <a:latin typeface="Tw Cen MT" panose="020B0602020104020603" pitchFamily="34" charset="0"/>
                <a:hlinkClick r:id="rId5"/>
              </a:rPr>
              <a:t>0:47</a:t>
            </a:r>
            <a:r>
              <a:rPr lang="en-GB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b="0" i="0" dirty="0">
                <a:effectLst/>
                <a:latin typeface="Tw Cen MT" panose="020B0602020104020603" pitchFamily="34" charset="0"/>
              </a:rPr>
              <a:t>3. Boolean operators (list out synonyms) - </a:t>
            </a:r>
            <a:r>
              <a:rPr lang="en-GB" b="0" i="0" dirty="0">
                <a:effectLst/>
                <a:latin typeface="Tw Cen MT" panose="020B0602020104020603" pitchFamily="34" charset="0"/>
                <a:hlinkClick r:id="rId6"/>
              </a:rPr>
              <a:t>1:08</a:t>
            </a:r>
            <a:r>
              <a:rPr lang="en-GB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b="0" i="0" dirty="0">
                <a:effectLst/>
                <a:latin typeface="Tw Cen MT" panose="020B0602020104020603" pitchFamily="34" charset="0"/>
              </a:rPr>
              <a:t>4. Boolean operators (Google Scholar search) - </a:t>
            </a:r>
            <a:r>
              <a:rPr lang="en-GB" b="0" i="0" dirty="0">
                <a:effectLst/>
                <a:latin typeface="Tw Cen MT" panose="020B0602020104020603" pitchFamily="34" charset="0"/>
                <a:hlinkClick r:id="rId7"/>
              </a:rPr>
              <a:t>1:24</a:t>
            </a:r>
            <a:r>
              <a:rPr lang="en-GB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b="0" i="0" dirty="0">
                <a:effectLst/>
                <a:latin typeface="Tw Cen MT" panose="020B0602020104020603" pitchFamily="34" charset="0"/>
              </a:rPr>
              <a:t>5. Identify important publications - </a:t>
            </a:r>
            <a:r>
              <a:rPr lang="en-GB" b="0" i="0" dirty="0">
                <a:effectLst/>
                <a:latin typeface="Tw Cen MT" panose="020B0602020104020603" pitchFamily="34" charset="0"/>
                <a:hlinkClick r:id="rId8"/>
              </a:rPr>
              <a:t>2:32</a:t>
            </a:r>
            <a:endParaRPr lang="en-GB" b="1" dirty="0">
              <a:latin typeface="Tw Cen MT" panose="020B0602020104020603" pitchFamily="34" charset="0"/>
            </a:endParaRPr>
          </a:p>
          <a:p>
            <a:endParaRPr lang="en-GB" sz="2200" dirty="0">
              <a:latin typeface="Tw Cen MT" panose="020B0602020104020603" pitchFamily="34" charset="0"/>
            </a:endParaRPr>
          </a:p>
          <a:p>
            <a:endParaRPr lang="en-GB" sz="2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4A61EA-1AD9-4BB5-BDD9-0A6653612F4E}"/>
              </a:ext>
            </a:extLst>
          </p:cNvPr>
          <p:cNvSpPr txBox="1"/>
          <p:nvPr/>
        </p:nvSpPr>
        <p:spPr>
          <a:xfrm rot="19878137">
            <a:off x="171715" y="486106"/>
            <a:ext cx="22214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highlight>
                  <a:srgbClr val="000000"/>
                </a:highlight>
                <a:latin typeface="Tw Cen MT" panose="020B0602020104020603" pitchFamily="34" charset="0"/>
              </a:rPr>
              <a:t>Activit</a:t>
            </a:r>
            <a:r>
              <a:rPr lang="en-GB" sz="4000" dirty="0">
                <a:solidFill>
                  <a:schemeClr val="bg1"/>
                </a:solidFill>
                <a:highlight>
                  <a:srgbClr val="000000"/>
                </a:highlight>
                <a:latin typeface="Tw Cen MT" panose="020B0602020104020603" pitchFamily="34" charset="0"/>
              </a:rPr>
              <a:t>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0A008-EB76-4F06-8F83-72C3DE0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69803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 result for literature images">
            <a:extLst>
              <a:ext uri="{FF2B5EF4-FFF2-40B4-BE49-F238E27FC236}">
                <a16:creationId xmlns:a16="http://schemas.microsoft.com/office/drawing/2014/main" id="{80582315-1433-4D20-AF22-4E6C59B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358609"/>
            <a:ext cx="6479706" cy="59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4665F2-8DC3-4FDB-816D-7B63A858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238003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9D2A-37D1-4041-B0C3-2D86641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479493"/>
            <a:ext cx="8829820" cy="754861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highlight>
                  <a:srgbClr val="00FF00"/>
                </a:highlight>
                <a:latin typeface="Candara" panose="020E0502030303020204" pitchFamily="34" charset="0"/>
              </a:rPr>
              <a:t>Boolean Search Modifier: QUOTATION MARKS </a:t>
            </a:r>
            <a:r>
              <a:rPr lang="en-GB" sz="3600" dirty="0">
                <a:highlight>
                  <a:srgbClr val="00FF00"/>
                </a:highlight>
                <a:latin typeface="Candara" panose="020E0502030303020204" pitchFamily="34" charset="0"/>
              </a:rPr>
              <a:t>” “</a:t>
            </a:r>
            <a:br>
              <a:rPr lang="en-GB" sz="2800" dirty="0">
                <a:highlight>
                  <a:srgbClr val="00FF00"/>
                </a:highlight>
                <a:latin typeface="Tw Cen MT" panose="020B0602020104020603" pitchFamily="34" charset="0"/>
              </a:rPr>
            </a:br>
            <a:endParaRPr lang="en-GB" sz="2800" dirty="0">
              <a:highlight>
                <a:srgbClr val="00FF00"/>
              </a:highlight>
              <a:latin typeface="Tw Cen MT" panose="020B0602020104020603" pitchFamily="34" charset="0"/>
            </a:endParaRPr>
          </a:p>
        </p:txBody>
      </p:sp>
      <p:pic>
        <p:nvPicPr>
          <p:cNvPr id="5122" name="Picture 2" descr="Search Google and Google Scholar with Boolean Operators | MSK Library Blog">
            <a:extLst>
              <a:ext uri="{FF2B5EF4-FFF2-40B4-BE49-F238E27FC236}">
                <a16:creationId xmlns:a16="http://schemas.microsoft.com/office/drawing/2014/main" id="{AFA7C999-4010-41E5-86B5-139AF4AB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9137" y="5251888"/>
            <a:ext cx="2672863" cy="171063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5635-974E-4B3F-80A6-BA8F0D9F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7" y="1338874"/>
            <a:ext cx="11257943" cy="4192520"/>
          </a:xfrm>
        </p:spPr>
        <p:txBody>
          <a:bodyPr>
            <a:normAutofit fontScale="92500"/>
          </a:bodyPr>
          <a:lstStyle/>
          <a:p>
            <a:r>
              <a:rPr lang="en-GB" b="1" dirty="0">
                <a:latin typeface="Tw Cen MT" panose="020B0602020104020603" pitchFamily="34" charset="0"/>
              </a:rPr>
              <a:t>Boolean</a:t>
            </a:r>
            <a:r>
              <a:rPr lang="en-GB" dirty="0">
                <a:latin typeface="Tw Cen MT" panose="020B0602020104020603" pitchFamily="34" charset="0"/>
              </a:rPr>
              <a:t> methods </a:t>
            </a:r>
            <a:r>
              <a:rPr lang="en-GB" b="1" dirty="0">
                <a:latin typeface="Tw Cen MT" panose="020B0602020104020603" pitchFamily="34" charset="0"/>
              </a:rPr>
              <a:t>can</a:t>
            </a:r>
            <a:r>
              <a:rPr lang="en-GB" dirty="0">
                <a:latin typeface="Tw Cen MT" panose="020B0602020104020603" pitchFamily="34" charset="0"/>
              </a:rPr>
              <a:t> be used on any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engine: </a:t>
            </a:r>
          </a:p>
          <a:p>
            <a:r>
              <a:rPr lang="en-GB" b="1" dirty="0">
                <a:latin typeface="Tw Cen MT" panose="020B0602020104020603" pitchFamily="34" charset="0"/>
              </a:rPr>
              <a:t>Google</a:t>
            </a:r>
            <a:r>
              <a:rPr lang="en-GB" dirty="0">
                <a:latin typeface="Tw Cen MT" panose="020B0602020104020603" pitchFamily="34" charset="0"/>
              </a:rPr>
              <a:t>, LinkedIn, or even Facebook. </a:t>
            </a:r>
            <a:r>
              <a:rPr lang="en-GB" b="1" dirty="0">
                <a:latin typeface="Tw Cen MT" panose="020B0602020104020603" pitchFamily="34" charset="0"/>
              </a:rPr>
              <a:t>Boolean</a:t>
            </a:r>
            <a:r>
              <a:rPr lang="en-GB" dirty="0">
                <a:latin typeface="Tw Cen MT" panose="020B0602020104020603" pitchFamily="34" charset="0"/>
              </a:rPr>
              <a:t> is a term used to define the process of </a:t>
            </a:r>
            <a:r>
              <a:rPr lang="en-GB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combining keywords</a:t>
            </a:r>
            <a:r>
              <a:rPr lang="en-GB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GB" dirty="0">
                <a:latin typeface="Tw Cen MT" panose="020B0602020104020603" pitchFamily="34" charset="0"/>
              </a:rPr>
              <a:t>with words called “</a:t>
            </a:r>
            <a:r>
              <a:rPr lang="en-GB" b="1" dirty="0">
                <a:latin typeface="Tw Cen MT" panose="020B0602020104020603" pitchFamily="34" charset="0"/>
              </a:rPr>
              <a:t>operators</a:t>
            </a:r>
            <a:r>
              <a:rPr lang="en-GB" dirty="0">
                <a:latin typeface="Tw Cen MT" panose="020B0602020104020603" pitchFamily="34" charset="0"/>
              </a:rPr>
              <a:t>.” </a:t>
            </a:r>
          </a:p>
          <a:p>
            <a:r>
              <a:rPr lang="en-GB" dirty="0">
                <a:latin typeface="Tw Cen MT" panose="020B0602020104020603" pitchFamily="34" charset="0"/>
              </a:rPr>
              <a:t>These </a:t>
            </a:r>
            <a:r>
              <a:rPr lang="en-GB" b="1" dirty="0">
                <a:latin typeface="Tw Cen MT" panose="020B0602020104020603" pitchFamily="34" charset="0"/>
              </a:rPr>
              <a:t>operators</a:t>
            </a:r>
            <a:r>
              <a:rPr lang="en-GB" dirty="0">
                <a:latin typeface="Tw Cen MT" panose="020B0602020104020603" pitchFamily="34" charset="0"/>
              </a:rPr>
              <a:t> tell the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engine </a:t>
            </a:r>
            <a:r>
              <a:rPr lang="en-GB" b="1" dirty="0">
                <a:latin typeface="Tw Cen MT" panose="020B0602020104020603" pitchFamily="34" charset="0"/>
              </a:rPr>
              <a:t>how to</a:t>
            </a:r>
            <a:r>
              <a:rPr lang="en-GB" dirty="0">
                <a:latin typeface="Tw Cen MT" panose="020B0602020104020603" pitchFamily="34" charset="0"/>
              </a:rPr>
              <a:t> use the keywords in the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. </a:t>
            </a:r>
          </a:p>
          <a:p>
            <a:r>
              <a:rPr lang="en-GB" b="1" dirty="0">
                <a:latin typeface="Tw Cen MT" panose="020B0602020104020603" pitchFamily="34" charset="0"/>
              </a:rPr>
              <a:t>Operator</a:t>
            </a:r>
            <a:r>
              <a:rPr lang="en-GB" dirty="0">
                <a:latin typeface="Tw Cen MT" panose="020B0602020104020603" pitchFamily="34" charset="0"/>
              </a:rPr>
              <a:t> word examples are </a:t>
            </a:r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AND</a:t>
            </a:r>
            <a:r>
              <a:rPr lang="en-GB" dirty="0">
                <a:latin typeface="Tw Cen MT" panose="020B0602020104020603" pitchFamily="34" charset="0"/>
              </a:rPr>
              <a:t>, </a:t>
            </a:r>
            <a:r>
              <a:rPr lang="en-GB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NOT</a:t>
            </a:r>
            <a:r>
              <a:rPr lang="en-GB" dirty="0">
                <a:latin typeface="Tw Cen MT" panose="020B0602020104020603" pitchFamily="34" charset="0"/>
              </a:rPr>
              <a:t>, and </a:t>
            </a:r>
            <a:r>
              <a:rPr lang="en-GB" dirty="0">
                <a:highlight>
                  <a:srgbClr val="00FFFF"/>
                </a:highlight>
                <a:latin typeface="Tw Cen MT" panose="020B0602020104020603" pitchFamily="34" charset="0"/>
              </a:rPr>
              <a:t>OR</a:t>
            </a:r>
            <a:r>
              <a:rPr lang="en-GB" dirty="0">
                <a:latin typeface="Tw Cen MT" panose="020B0602020104020603" pitchFamily="34" charset="0"/>
              </a:rPr>
              <a:t>.</a:t>
            </a:r>
          </a:p>
          <a:p>
            <a:endParaRPr lang="en-GB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Quotation marks must be used when </a:t>
            </a:r>
            <a:r>
              <a:rPr lang="en-GB" b="1" dirty="0">
                <a:latin typeface="Tw Cen MT" panose="020B0602020104020603" pitchFamily="34" charset="0"/>
              </a:rPr>
              <a:t>searching</a:t>
            </a:r>
            <a:r>
              <a:rPr lang="en-GB" dirty="0">
                <a:latin typeface="Tw Cen MT" panose="020B0602020104020603" pitchFamily="34" charset="0"/>
              </a:rPr>
              <a:t> for exact phrases of more than one word, or else some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engines will split the phrase up into single word components. </a:t>
            </a:r>
            <a:r>
              <a:rPr lang="en-GB" dirty="0">
                <a:highlight>
                  <a:srgbClr val="008080"/>
                </a:highlight>
                <a:latin typeface="Tw Cen MT" panose="020B0602020104020603" pitchFamily="34" charset="0"/>
              </a:rPr>
              <a:t>For example: </a:t>
            </a:r>
            <a:r>
              <a:rPr lang="en-GB" dirty="0">
                <a:latin typeface="Tw Cen MT" panose="020B0602020104020603" pitchFamily="34" charset="0"/>
              </a:rPr>
              <a:t>“Director of Tax” will only return “Director of Tax.” </a:t>
            </a:r>
            <a:r>
              <a:rPr lang="en-GB" sz="1800" dirty="0">
                <a:latin typeface="Tw Cen MT" panose="020B0602020104020603" pitchFamily="34" charset="0"/>
              </a:rPr>
              <a:t>(Rau, 2004).</a:t>
            </a:r>
          </a:p>
          <a:p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0624A-A897-46E1-B8E9-A954ABCF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736677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DAB8-88A1-49E1-88B6-F5A8EEB6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highlight>
                  <a:srgbClr val="00FF00"/>
                </a:highlight>
                <a:latin typeface="Candara" panose="020E0502030303020204" pitchFamily="34" charset="0"/>
              </a:rPr>
              <a:t>The three Boolean operators are AND, OR and NOT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A82B-FA85-48A8-B50D-E6B79B19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9" y="1294228"/>
            <a:ext cx="11589317" cy="4631252"/>
          </a:xfrm>
        </p:spPr>
        <p:txBody>
          <a:bodyPr>
            <a:normAutofit/>
          </a:bodyPr>
          <a:lstStyle/>
          <a:p>
            <a:endParaRPr lang="en-GB" sz="2400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AND. Use AND to narrow your search: all of your search terms will present in the retrieved records. ...</a:t>
            </a:r>
          </a:p>
          <a:p>
            <a:r>
              <a:rPr lang="en-GB" dirty="0">
                <a:latin typeface="Tw Cen MT" panose="020B0602020104020603" pitchFamily="34" charset="0"/>
              </a:rPr>
              <a:t>OR. Use OR to broaden your search by connecting two or more synonyms. ...</a:t>
            </a:r>
          </a:p>
          <a:p>
            <a:r>
              <a:rPr lang="en-GB" dirty="0">
                <a:latin typeface="Tw Cen MT" panose="020B0602020104020603" pitchFamily="34" charset="0"/>
              </a:rPr>
              <a:t>NOT. Use NOT to exclude term(s) from your search results.</a:t>
            </a:r>
          </a:p>
          <a:p>
            <a:r>
              <a:rPr lang="en-GB" b="1" dirty="0">
                <a:latin typeface="Tw Cen MT" panose="020B0602020104020603" pitchFamily="34" charset="0"/>
              </a:rPr>
              <a:t>Boolean searching</a:t>
            </a:r>
            <a:r>
              <a:rPr lang="en-GB" dirty="0">
                <a:latin typeface="Tw Cen MT" panose="020B0602020104020603" pitchFamily="34" charset="0"/>
              </a:rPr>
              <a:t> allows the user to combine or limit words and phrases in an online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in order to </a:t>
            </a:r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retrieve relevant results</a:t>
            </a:r>
            <a:r>
              <a:rPr lang="en-GB" dirty="0">
                <a:latin typeface="Tw Cen MT" panose="020B0602020104020603" pitchFamily="34" charset="0"/>
              </a:rPr>
              <a:t>.</a:t>
            </a:r>
          </a:p>
          <a:p>
            <a:r>
              <a:rPr lang="en-GB" dirty="0">
                <a:latin typeface="Tw Cen MT" panose="020B0602020104020603" pitchFamily="34" charset="0"/>
              </a:rPr>
              <a:t> Using the </a:t>
            </a:r>
            <a:r>
              <a:rPr lang="en-GB" b="1" dirty="0">
                <a:latin typeface="Tw Cen MT" panose="020B0602020104020603" pitchFamily="34" charset="0"/>
              </a:rPr>
              <a:t>Boolean</a:t>
            </a:r>
            <a:r>
              <a:rPr lang="en-GB" dirty="0">
                <a:latin typeface="Tw Cen MT" panose="020B0602020104020603" pitchFamily="34" charset="0"/>
              </a:rPr>
              <a:t> terms: AND, OR, NOT, the searcher is able to define relationships among concepts. Use OR to broaden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results </a:t>
            </a:r>
            <a:r>
              <a:rPr lang="en-GB" dirty="0"/>
              <a:t>(Rau, 2004).</a:t>
            </a:r>
          </a:p>
          <a:p>
            <a:endParaRPr lang="en-GB" sz="2000" dirty="0"/>
          </a:p>
        </p:txBody>
      </p:sp>
      <p:pic>
        <p:nvPicPr>
          <p:cNvPr id="4" name="Picture 2" descr="Search Google and Google Scholar with Boolean Operators | MSK Library Blog">
            <a:extLst>
              <a:ext uri="{FF2B5EF4-FFF2-40B4-BE49-F238E27FC236}">
                <a16:creationId xmlns:a16="http://schemas.microsoft.com/office/drawing/2014/main" id="{4CF86C9D-362D-41A6-BDD1-F96963C6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3700" y="5326501"/>
            <a:ext cx="2392965" cy="15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4312-26F7-43C8-96AB-B2820E21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50134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EA58-58C6-43E2-BE15-B8315019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 of different health care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A132-25C0-444E-9088-FF8AD626E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200" dirty="0">
                <a:latin typeface="Tw Cen MT" panose="020B0602020104020603" pitchFamily="34" charset="0"/>
              </a:rPr>
              <a:t>BMA: British Medical Association</a:t>
            </a:r>
          </a:p>
          <a:p>
            <a:r>
              <a:rPr lang="en-GB" sz="2200">
                <a:latin typeface="Tw Cen MT" panose="020B0602020104020603" pitchFamily="34" charset="0"/>
              </a:rPr>
              <a:t>BMJ-British Medical Journal</a:t>
            </a:r>
            <a:endParaRPr lang="en-GB" sz="2200" dirty="0">
              <a:latin typeface="Tw Cen MT" panose="020B0602020104020603" pitchFamily="34" charset="0"/>
            </a:endParaRPr>
          </a:p>
          <a:p>
            <a:r>
              <a:rPr lang="en-GB" sz="2200" dirty="0">
                <a:latin typeface="Tw Cen MT" panose="020B0602020104020603" pitchFamily="34" charset="0"/>
              </a:rPr>
              <a:t>CCG: Clinical Commissioning Groups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DCN: District Councils Network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DPH: Director of Public Health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GP: General Practitioner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HWB(s): Health and Wellbeing Board(s)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JSNA: Joint Strategic Needs Assessment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JHWS: Joint Health and Wellbeing Strategy </a:t>
            </a:r>
          </a:p>
          <a:p>
            <a:r>
              <a:rPr lang="en-GB" sz="2000" dirty="0">
                <a:latin typeface="Tw Cen MT" panose="020B0602020104020603" pitchFamily="34" charset="0"/>
              </a:rPr>
              <a:t>RCN: Royal College of Nursing</a:t>
            </a:r>
          </a:p>
          <a:p>
            <a:endParaRPr lang="en-GB" sz="2200" dirty="0">
              <a:latin typeface="Tw Cen MT" panose="020B06020201040206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D760-165D-4D9F-A126-50C7ADB0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Tw Cen MT" panose="020B0602020104020603" pitchFamily="34" charset="0"/>
              </a:rPr>
              <a:t>LSHTM: London School of Hygiene and Tropical Medicine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NHSE: NHS England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PCT: Primary Care Trust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PHE: Public Health England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PHOF: Public Health Outcomes Framework</a:t>
            </a:r>
          </a:p>
          <a:p>
            <a:r>
              <a:rPr lang="en-GB" sz="2400" dirty="0" err="1">
                <a:latin typeface="Tw Cen MT" panose="020B0602020104020603" pitchFamily="34" charset="0"/>
              </a:rPr>
              <a:t>PRUComm</a:t>
            </a:r>
            <a:r>
              <a:rPr lang="en-GB" sz="2400" dirty="0">
                <a:latin typeface="Tw Cen MT" panose="020B0602020104020603" pitchFamily="34" charset="0"/>
              </a:rPr>
              <a:t>: Policy Research Unit in Commissioning and the Health Care System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UKFPH: UK Faculty of Public Health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3830-D6A5-4410-8C64-3CEBF19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713" y="6492875"/>
            <a:ext cx="4114800" cy="365125"/>
          </a:xfrm>
        </p:spPr>
        <p:txBody>
          <a:bodyPr/>
          <a:lstStyle/>
          <a:p>
            <a:r>
              <a:rPr lang="en-GB" dirty="0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971819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Homework</a:t>
            </a:r>
            <a:br>
              <a:rPr lang="en-GB" b="1" i="1" dirty="0">
                <a:solidFill>
                  <a:srgbClr val="00B0F0"/>
                </a:solidFill>
              </a:rPr>
            </a:br>
            <a:r>
              <a:rPr lang="en-GB" b="1" i="1" dirty="0">
                <a:solidFill>
                  <a:srgbClr val="00B0F0"/>
                </a:solidFill>
              </a:rPr>
              <a:t>Reading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Scanning</a:t>
            </a:r>
          </a:p>
          <a:p>
            <a:r>
              <a:rPr lang="en-GB" dirty="0"/>
              <a:t>Skimming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AE3A1F-BA03-4CBD-B205-560B51759306}"/>
              </a:ext>
            </a:extLst>
          </p:cNvPr>
          <p:cNvSpPr/>
          <p:nvPr/>
        </p:nvSpPr>
        <p:spPr>
          <a:xfrm rot="20925636">
            <a:off x="3578087" y="1825625"/>
            <a:ext cx="7195930" cy="416435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 pairs, explain</a:t>
            </a:r>
          </a:p>
          <a:p>
            <a:pPr algn="ctr"/>
            <a:r>
              <a:rPr lang="en-GB" sz="2800" dirty="0"/>
              <a:t>Why are these important when carrying out a literature review?</a:t>
            </a:r>
          </a:p>
          <a:p>
            <a:pPr algn="ctr"/>
            <a:r>
              <a:rPr lang="en-GB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5406-1844-4746-8410-686F7B53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96175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1A6C6-20AC-4664-B41A-194A4ED04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1" y="609600"/>
            <a:ext cx="4717774" cy="67586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WRAP-UP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D5223D2-9CA4-4DE1-BC62-B40BEC128A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362201" y="2209800"/>
            <a:ext cx="3902075" cy="388143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6000"/>
              <a:t>Question and Answer Session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EBEEBCE0-0957-4276-990B-3E2D4308227D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1" y="2514600"/>
            <a:ext cx="3903663" cy="32766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40D1C3-2DF8-479B-B913-EA18A898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Created by Tayo Alebiosu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AE6F-56B0-4B47-B66F-1511E856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highlight>
                  <a:srgbClr val="00FF00"/>
                </a:highlight>
              </a:rPr>
              <a:t>Today, we have learnt…..</a:t>
            </a:r>
          </a:p>
        </p:txBody>
      </p:sp>
      <p:pic>
        <p:nvPicPr>
          <p:cNvPr id="5" name="Picture 2" descr="Image result for summary images">
            <a:extLst>
              <a:ext uri="{FF2B5EF4-FFF2-40B4-BE49-F238E27FC236}">
                <a16:creationId xmlns:a16="http://schemas.microsoft.com/office/drawing/2014/main" id="{4FA468A4-F8F1-4F70-A2F6-0FD473407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390"/>
          <a:stretch/>
        </p:blipFill>
        <p:spPr bwMode="auto">
          <a:xfrm>
            <a:off x="841248" y="2516777"/>
            <a:ext cx="4148830" cy="24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1649EC-5DEF-4E14-806B-4E8FC5BFFA6D}"/>
              </a:ext>
            </a:extLst>
          </p:cNvPr>
          <p:cNvSpPr/>
          <p:nvPr/>
        </p:nvSpPr>
        <p:spPr>
          <a:xfrm>
            <a:off x="5247249" y="2516777"/>
            <a:ext cx="6794696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Tw Cen MT" panose="020B06020201040206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Tw Cen MT" panose="020B0602020104020603" pitchFamily="34" charset="0"/>
              </a:rPr>
              <a:t>In this session: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All / most learners were able to: 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w Cen MT" panose="020B0602020104020603" pitchFamily="34" charset="0"/>
              </a:rPr>
              <a:t>Explore the structure of a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Evaluate the reliability and validity of own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Explain the </a:t>
            </a:r>
            <a:r>
              <a:rPr lang="en-GB" sz="3200" b="1" dirty="0">
                <a:latin typeface="Tw Cen MT" panose="020B0602020104020603" pitchFamily="34" charset="0"/>
              </a:rPr>
              <a:t>Boolean</a:t>
            </a:r>
            <a:r>
              <a:rPr lang="en-GB" sz="3200" dirty="0">
                <a:latin typeface="Tw Cen MT" panose="020B0602020104020603" pitchFamily="34" charset="0"/>
              </a:rPr>
              <a:t> methods </a:t>
            </a:r>
            <a:r>
              <a:rPr lang="en-GB" sz="3200" b="1" dirty="0">
                <a:latin typeface="Tw Cen MT" panose="020B0602020104020603" pitchFamily="34" charset="0"/>
              </a:rPr>
              <a:t>can</a:t>
            </a:r>
            <a:r>
              <a:rPr lang="en-GB" sz="3200" dirty="0">
                <a:latin typeface="Tw Cen MT" panose="020B0602020104020603" pitchFamily="34" charset="0"/>
              </a:rPr>
              <a:t> be used to </a:t>
            </a:r>
            <a:r>
              <a:rPr lang="en-GB" sz="3600" dirty="0">
                <a:latin typeface="Tw Cen MT" panose="020B0602020104020603" pitchFamily="34" charset="0"/>
              </a:rPr>
              <a:t>narrow search</a:t>
            </a:r>
            <a:endParaRPr lang="en-GB" sz="2800" dirty="0">
              <a:latin typeface="Tw Cen MT" panose="020B0602020104020603" pitchFamily="34" charset="0"/>
            </a:endParaRP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E571D-0CBC-4960-A0F7-87264BAD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631674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478417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1137035" y="2194102"/>
            <a:ext cx="6684602" cy="323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211"/>
              </a:spcBef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3600" dirty="0">
              <a:latin typeface="Candara" panose="020E0502030303020204" pitchFamily="34" charset="0"/>
            </a:endParaRPr>
          </a:p>
          <a:p>
            <a:pPr marL="220410" indent="0">
              <a:spcBef>
                <a:spcPts val="211"/>
              </a:spcBef>
              <a:buClr>
                <a:srgbClr val="31B6FD"/>
              </a:buClr>
              <a:buSzPct val="100000"/>
              <a:buNone/>
              <a:defRPr sz="2400">
                <a:solidFill>
                  <a:srgbClr val="FFFD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600" dirty="0">
                <a:highlight>
                  <a:srgbClr val="008080"/>
                </a:highlight>
                <a:latin typeface="Candara" panose="020E0502030303020204" pitchFamily="34" charset="0"/>
              </a:rPr>
              <a:t>This session has ended. Thank for your attendance and active participation. </a:t>
            </a:r>
            <a:r>
              <a:rPr lang="en-US" sz="3600" b="1" dirty="0">
                <a:highlight>
                  <a:srgbClr val="008080"/>
                </a:highlight>
                <a:latin typeface="Candara" panose="020E0502030303020204" pitchFamily="34" charset="0"/>
              </a:rPr>
              <a:t>IT’S ALL ABOUT YOU !</a:t>
            </a:r>
          </a:p>
        </p:txBody>
      </p:sp>
      <p:pic>
        <p:nvPicPr>
          <p:cNvPr id="96" name="Graphic 95" descr="Clapping Hands">
            <a:extLst>
              <a:ext uri="{FF2B5EF4-FFF2-40B4-BE49-F238E27FC236}">
                <a16:creationId xmlns:a16="http://schemas.microsoft.com/office/drawing/2014/main" id="{2356A549-C8DD-4963-B80F-8B56C9AB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123" y="1662682"/>
            <a:ext cx="3521122" cy="35211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40A-B42F-410D-A1EA-899FDB23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761310"/>
          </a:xfrm>
        </p:spPr>
        <p:txBody>
          <a:bodyPr/>
          <a:lstStyle/>
          <a:p>
            <a:pPr algn="ctr"/>
            <a:r>
              <a:rPr lang="en-GB" b="1" dirty="0">
                <a:highlight>
                  <a:srgbClr val="00FFFF"/>
                </a:highlight>
                <a:latin typeface="Tw Cen MT" panose="020B0602020104020603" pitchFamily="34" charset="0"/>
              </a:rPr>
              <a:t>Bibliography</a:t>
            </a:r>
            <a:r>
              <a:rPr lang="en-GB" b="1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8DA2-49CB-4896-9987-642256A3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126435"/>
            <a:ext cx="11277600" cy="5578474"/>
          </a:xfrm>
        </p:spPr>
        <p:txBody>
          <a:bodyPr>
            <a:normAutofit fontScale="40000" lnSpcReduction="20000"/>
          </a:bodyPr>
          <a:lstStyle/>
          <a:p>
            <a:endParaRPr lang="en-GB" dirty="0"/>
          </a:p>
          <a:p>
            <a:r>
              <a:rPr lang="en-GB" sz="3500" dirty="0">
                <a:latin typeface="Tw Cen MT" panose="020B0602020104020603" pitchFamily="34" charset="0"/>
              </a:rPr>
              <a:t>The Royal Literary Fund. (2019). </a:t>
            </a:r>
            <a:r>
              <a:rPr lang="en-GB" sz="3500" i="1" dirty="0">
                <a:latin typeface="Tw Cen MT" panose="020B0602020104020603" pitchFamily="34" charset="0"/>
              </a:rPr>
              <a:t>The structure of a literature review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https://www.rlf.org.uk/resources/the-structure-of-a-literature-review/ [Accessed 19 Nov. 2019].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>
                <a:latin typeface="Tw Cen MT" panose="020B0602020104020603" pitchFamily="34" charset="0"/>
              </a:rPr>
              <a:t>Uscupstate.libguides.com. (2019). </a:t>
            </a:r>
            <a:r>
              <a:rPr lang="en-GB" sz="3500" i="1" dirty="0" err="1">
                <a:latin typeface="Tw Cen MT" panose="020B0602020104020603" pitchFamily="34" charset="0"/>
              </a:rPr>
              <a:t>LibGuides</a:t>
            </a:r>
            <a:r>
              <a:rPr lang="en-GB" sz="3500" i="1" dirty="0">
                <a:latin typeface="Tw Cen MT" panose="020B0602020104020603" pitchFamily="34" charset="0"/>
              </a:rPr>
              <a:t>: Literature Review: Purpose of a Literature Review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https://uscupstate.libguides.com/c.php?g=627058&amp;p=4389968 [Accessed 19 Nov. 2019].</a:t>
            </a:r>
          </a:p>
          <a:p>
            <a:r>
              <a:rPr lang="en-GB" sz="3500" dirty="0" err="1">
                <a:latin typeface="Tw Cen MT" panose="020B0602020104020603" pitchFamily="34" charset="0"/>
              </a:rPr>
              <a:t>Scribbr</a:t>
            </a:r>
            <a:r>
              <a:rPr lang="en-GB" sz="3500" dirty="0">
                <a:latin typeface="Tw Cen MT" panose="020B0602020104020603" pitchFamily="34" charset="0"/>
              </a:rPr>
              <a:t>. (2019). </a:t>
            </a:r>
            <a:r>
              <a:rPr lang="en-GB" sz="3500" i="1" dirty="0">
                <a:latin typeface="Tw Cen MT" panose="020B0602020104020603" pitchFamily="34" charset="0"/>
              </a:rPr>
              <a:t>Reliability vs Validity in Research | Differences, Types and Examples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https://www.scribbr.com/methodology/reliability-vs-validity/ [Accessed 19 Nov. 2019].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Golafshani</a:t>
            </a:r>
            <a:r>
              <a:rPr lang="en-GB" sz="3500" dirty="0">
                <a:latin typeface="Tw Cen MT" panose="020B0602020104020603" pitchFamily="34" charset="0"/>
              </a:rPr>
              <a:t>, N., 2003. Understanding reliability and validity in qualitative research. </a:t>
            </a:r>
            <a:r>
              <a:rPr lang="en-GB" sz="3500" i="1" dirty="0">
                <a:latin typeface="Tw Cen MT" panose="020B0602020104020603" pitchFamily="34" charset="0"/>
              </a:rPr>
              <a:t>The qualitative report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8</a:t>
            </a:r>
            <a:r>
              <a:rPr lang="en-GB" sz="3500" dirty="0">
                <a:latin typeface="Tw Cen MT" panose="020B0602020104020603" pitchFamily="34" charset="0"/>
              </a:rPr>
              <a:t>(4), pp.597-606.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>
                <a:latin typeface="Tw Cen MT" panose="020B0602020104020603" pitchFamily="34" charset="0"/>
              </a:rPr>
              <a:t>Cronin, P., Ryan, F. and Coughlan, M., 2008. Undertaking a literature review: a step-by-step approach. </a:t>
            </a:r>
            <a:r>
              <a:rPr lang="en-GB" sz="3500" i="1" dirty="0">
                <a:latin typeface="Tw Cen MT" panose="020B0602020104020603" pitchFamily="34" charset="0"/>
              </a:rPr>
              <a:t>British journal of nursing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17</a:t>
            </a:r>
            <a:r>
              <a:rPr lang="en-GB" sz="3500" dirty="0">
                <a:latin typeface="Tw Cen MT" panose="020B0602020104020603" pitchFamily="34" charset="0"/>
              </a:rPr>
              <a:t>(1), pp.38-43.</a:t>
            </a:r>
          </a:p>
          <a:p>
            <a:r>
              <a:rPr lang="en-GB" sz="3500" dirty="0" err="1">
                <a:latin typeface="Tw Cen MT" panose="020B0602020104020603" pitchFamily="34" charset="0"/>
              </a:rPr>
              <a:t>Golafshani</a:t>
            </a:r>
            <a:r>
              <a:rPr lang="en-GB" sz="3500" dirty="0">
                <a:latin typeface="Tw Cen MT" panose="020B0602020104020603" pitchFamily="34" charset="0"/>
              </a:rPr>
              <a:t>, N., 2003. Understanding reliability and validity in qualitative research. </a:t>
            </a:r>
            <a:r>
              <a:rPr lang="en-GB" sz="3500" i="1" dirty="0">
                <a:latin typeface="Tw Cen MT" panose="020B0602020104020603" pitchFamily="34" charset="0"/>
              </a:rPr>
              <a:t>The qualitative report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8</a:t>
            </a:r>
            <a:r>
              <a:rPr lang="en-GB" sz="3500" dirty="0">
                <a:latin typeface="Tw Cen MT" panose="020B0602020104020603" pitchFamily="34" charset="0"/>
              </a:rPr>
              <a:t>(4), pp.597-606.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McCusker</a:t>
            </a:r>
            <a:r>
              <a:rPr lang="en-GB" sz="3500" dirty="0">
                <a:latin typeface="Tw Cen MT" panose="020B0602020104020603" pitchFamily="34" charset="0"/>
              </a:rPr>
              <a:t>, K. and </a:t>
            </a:r>
            <a:r>
              <a:rPr lang="en-GB" sz="3500" dirty="0" err="1">
                <a:latin typeface="Tw Cen MT" panose="020B0602020104020603" pitchFamily="34" charset="0"/>
              </a:rPr>
              <a:t>Gunaydin</a:t>
            </a:r>
            <a:r>
              <a:rPr lang="en-GB" sz="3500" dirty="0">
                <a:latin typeface="Tw Cen MT" panose="020B0602020104020603" pitchFamily="34" charset="0"/>
              </a:rPr>
              <a:t>, S., 2015. Research using qualitative, quantitative or mixed methods and choice based on the research. </a:t>
            </a:r>
            <a:r>
              <a:rPr lang="en-GB" sz="3500" i="1" dirty="0">
                <a:latin typeface="Tw Cen MT" panose="020B0602020104020603" pitchFamily="34" charset="0"/>
              </a:rPr>
              <a:t>Perfusion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30</a:t>
            </a:r>
            <a:r>
              <a:rPr lang="en-GB" sz="3500" dirty="0">
                <a:latin typeface="Tw Cen MT" panose="020B0602020104020603" pitchFamily="34" charset="0"/>
              </a:rPr>
              <a:t>(7), pp.537-542.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Scribbr</a:t>
            </a:r>
            <a:r>
              <a:rPr lang="en-GB" sz="3500" dirty="0">
                <a:latin typeface="Tw Cen MT" panose="020B0602020104020603" pitchFamily="34" charset="0"/>
              </a:rPr>
              <a:t>. (2019). </a:t>
            </a:r>
            <a:r>
              <a:rPr lang="en-GB" sz="3500" i="1" dirty="0">
                <a:latin typeface="Tw Cen MT" panose="020B0602020104020603" pitchFamily="34" charset="0"/>
              </a:rPr>
              <a:t>Reliability vs Validity in Research | Differences, Types and Examples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https://www.scribbr.com/methodology/reliability-vs-validity/ [Accessed 19 Nov. 2019].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AC29C-9363-41C1-B834-FD2D863B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786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43C9-9B6A-49F0-B5AA-1AF522D8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4" y="132522"/>
            <a:ext cx="7540487" cy="954155"/>
          </a:xfrm>
        </p:spPr>
        <p:txBody>
          <a:bodyPr/>
          <a:lstStyle/>
          <a:p>
            <a:pPr algn="ctr"/>
            <a:r>
              <a:rPr lang="en-GB" b="1" dirty="0">
                <a:highlight>
                  <a:srgbClr val="00FFFF"/>
                </a:highlight>
              </a:rPr>
              <a:t>Bibliography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6903-4955-483D-B80D-2FC97599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72209"/>
            <a:ext cx="11035748" cy="5220666"/>
          </a:xfrm>
        </p:spPr>
        <p:txBody>
          <a:bodyPr>
            <a:normAutofit fontScale="40000" lnSpcReduction="20000"/>
          </a:bodyPr>
          <a:lstStyle/>
          <a:p>
            <a:r>
              <a:rPr lang="en-GB" sz="5000" dirty="0"/>
              <a:t>Williamson, G.R., Bellman, L. and Webster, J., 2011. </a:t>
            </a:r>
            <a:r>
              <a:rPr lang="en-GB" sz="5000" i="1" dirty="0"/>
              <a:t>Action research in nursing and healthcare</a:t>
            </a:r>
            <a:r>
              <a:rPr lang="en-GB" sz="5000" dirty="0"/>
              <a:t>. Sage.</a:t>
            </a:r>
          </a:p>
          <a:p>
            <a:endParaRPr lang="en-GB" sz="5000" dirty="0"/>
          </a:p>
          <a:p>
            <a:r>
              <a:rPr lang="en-GB" sz="5000" dirty="0"/>
              <a:t>Meyer, J., 2000. Using qualitative methods in health related action research. </a:t>
            </a:r>
            <a:r>
              <a:rPr lang="en-GB" sz="5000" i="1" dirty="0" err="1"/>
              <a:t>Bmj</a:t>
            </a:r>
            <a:r>
              <a:rPr lang="en-GB" sz="5000" dirty="0"/>
              <a:t>, </a:t>
            </a:r>
            <a:r>
              <a:rPr lang="en-GB" sz="5000" i="1" dirty="0"/>
              <a:t>320</a:t>
            </a:r>
            <a:r>
              <a:rPr lang="en-GB" sz="5000" dirty="0"/>
              <a:t>(7228), pp.178-181.</a:t>
            </a:r>
          </a:p>
          <a:p>
            <a:endParaRPr lang="en-GB" sz="5000" dirty="0"/>
          </a:p>
          <a:p>
            <a:r>
              <a:rPr lang="en-GB" sz="5000" dirty="0"/>
              <a:t>Libguides.ithaca.edu. (2019). </a:t>
            </a:r>
            <a:r>
              <a:rPr lang="en-GB" sz="5000" i="1" dirty="0" err="1"/>
              <a:t>LibGuides</a:t>
            </a:r>
            <a:r>
              <a:rPr lang="en-GB" sz="5000" i="1" dirty="0"/>
              <a:t>: Research 101: Primary and Secondary Sources</a:t>
            </a:r>
            <a:r>
              <a:rPr lang="en-GB" sz="5000" dirty="0"/>
              <a:t>. [online] Available at: https://libguides.ithaca.edu/research101/primary [Accessed 12 Nov. 2019].</a:t>
            </a:r>
          </a:p>
          <a:p>
            <a:r>
              <a:rPr lang="en-GB" sz="5000" dirty="0" err="1"/>
              <a:t>Hox</a:t>
            </a:r>
            <a:r>
              <a:rPr lang="en-GB" sz="5000" dirty="0"/>
              <a:t>, J.J. and </a:t>
            </a:r>
            <a:r>
              <a:rPr lang="en-GB" sz="5000" dirty="0" err="1"/>
              <a:t>Boeije</a:t>
            </a:r>
            <a:r>
              <a:rPr lang="en-GB" sz="5000" dirty="0"/>
              <a:t>, H.R., 2005. Data collection, primary versus secondary.</a:t>
            </a:r>
          </a:p>
          <a:p>
            <a:endParaRPr lang="en-GB" sz="5000" dirty="0"/>
          </a:p>
          <a:p>
            <a:r>
              <a:rPr lang="en-GB" sz="5000" dirty="0"/>
              <a:t>Bryman, A., 2006. Integrating quantitative and qualitative research: how is it done?. </a:t>
            </a:r>
            <a:r>
              <a:rPr lang="en-GB" sz="5000" i="1" dirty="0"/>
              <a:t>Qualitative research</a:t>
            </a:r>
            <a:r>
              <a:rPr lang="en-GB" sz="5000" dirty="0"/>
              <a:t>, </a:t>
            </a:r>
            <a:r>
              <a:rPr lang="en-GB" sz="5000" i="1" dirty="0"/>
              <a:t>6</a:t>
            </a:r>
            <a:r>
              <a:rPr lang="en-GB" sz="5000" dirty="0"/>
              <a:t>(1), pp.97-113.</a:t>
            </a:r>
          </a:p>
          <a:p>
            <a:endParaRPr lang="en-GB" sz="5000" dirty="0"/>
          </a:p>
          <a:p>
            <a:r>
              <a:rPr lang="en-GB" sz="5000" dirty="0" err="1"/>
              <a:t>McCusker</a:t>
            </a:r>
            <a:r>
              <a:rPr lang="en-GB" sz="5000" dirty="0"/>
              <a:t>, K. and </a:t>
            </a:r>
            <a:r>
              <a:rPr lang="en-GB" sz="5000" dirty="0" err="1"/>
              <a:t>Gunaydin</a:t>
            </a:r>
            <a:r>
              <a:rPr lang="en-GB" sz="5000" dirty="0"/>
              <a:t>, S., 2015. Research using qualitative, quantitative or mixed methods and choice based on the research. </a:t>
            </a:r>
            <a:r>
              <a:rPr lang="en-GB" sz="5000" i="1" dirty="0"/>
              <a:t>Perfusion</a:t>
            </a:r>
            <a:r>
              <a:rPr lang="en-GB" sz="5000" dirty="0"/>
              <a:t>, </a:t>
            </a:r>
            <a:r>
              <a:rPr lang="en-GB" sz="5000" i="1" dirty="0"/>
              <a:t>30</a:t>
            </a:r>
            <a:r>
              <a:rPr lang="en-GB" sz="5000" dirty="0"/>
              <a:t>(7), pp.537-542.</a:t>
            </a:r>
          </a:p>
          <a:p>
            <a:endParaRPr lang="en-GB" sz="5000" dirty="0"/>
          </a:p>
          <a:p>
            <a:r>
              <a:rPr lang="en-GB" sz="5000" dirty="0"/>
              <a:t>Lieber, E., 2009. Mixing qualitative and quantitative methods: Insights into design and analysis issues. </a:t>
            </a:r>
            <a:r>
              <a:rPr lang="en-GB" sz="5000" i="1" dirty="0"/>
              <a:t>Journal of Ethnographic &amp; Qualitative Research</a:t>
            </a:r>
            <a:r>
              <a:rPr lang="en-GB" sz="5000" dirty="0"/>
              <a:t>, </a:t>
            </a:r>
            <a:r>
              <a:rPr lang="en-GB" sz="5000" i="1" dirty="0"/>
              <a:t>3</a:t>
            </a:r>
            <a:r>
              <a:rPr lang="en-GB" sz="5000" dirty="0"/>
              <a:t>(4).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DE3D3-3276-4544-A9B6-20EC972F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4781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0A1E4033-03AC-4DCE-BD25-C1513325F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6DBC8B-299D-4A50-BAD9-AF0275F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i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Getting Started </a:t>
            </a:r>
          </a:p>
          <a:p>
            <a:r>
              <a:rPr lang="en-GB" sz="3200" dirty="0">
                <a:latin typeface="Tw Cen MT" panose="020B0602020104020603" pitchFamily="34" charset="0"/>
              </a:rPr>
              <a:t>Once you are clear on what specific areas/issues your literature review will cover, you should start by searching for relevant reading material. </a:t>
            </a:r>
          </a:p>
          <a:p>
            <a:r>
              <a:rPr lang="en-GB" sz="3200" dirty="0">
                <a:latin typeface="Tw Cen MT" panose="020B0602020104020603" pitchFamily="34" charset="0"/>
              </a:rPr>
              <a:t>You should aim to use a variety of different</a:t>
            </a:r>
            <a:r>
              <a:rPr lang="en-GB" sz="32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types of sources</a:t>
            </a:r>
            <a:r>
              <a:rPr lang="en-GB" sz="3200" dirty="0">
                <a:latin typeface="Tw Cen MT" panose="020B0602020104020603" pitchFamily="34" charset="0"/>
              </a:rPr>
              <a:t>, which can include, but is not limited to:</a:t>
            </a:r>
          </a:p>
          <a:p>
            <a:endParaRPr lang="en-GB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3BD1-2BF4-4C73-B9CA-0E552A2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13315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FEB-134B-4D90-9848-3A554D234088}"/>
              </a:ext>
            </a:extLst>
          </p:cNvPr>
          <p:cNvSpPr txBox="1"/>
          <p:nvPr/>
        </p:nvSpPr>
        <p:spPr>
          <a:xfrm>
            <a:off x="4582479" y="-785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+mj-lt"/>
                <a:ea typeface="+mj-ea"/>
                <a:cs typeface="+mj-cs"/>
              </a:rPr>
              <a:t>Writing the Literature Review</a:t>
            </a:r>
            <a:endParaRPr lang="en-US" sz="4400" b="0" i="0" dirty="0">
              <a:solidFill>
                <a:schemeClr val="bg1"/>
              </a:solidFill>
              <a:effectLst/>
              <a:highlight>
                <a:srgbClr val="00808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Close up of book pages">
            <a:extLst>
              <a:ext uri="{FF2B5EF4-FFF2-40B4-BE49-F238E27FC236}">
                <a16:creationId xmlns:a16="http://schemas.microsoft.com/office/drawing/2014/main" id="{6F67FD81-7E10-4F58-809F-1DB41E4C9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9" r="19178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F3D871-3250-472C-B832-761E539A0236}"/>
              </a:ext>
            </a:extLst>
          </p:cNvPr>
          <p:cNvSpPr/>
          <p:nvPr/>
        </p:nvSpPr>
        <p:spPr>
          <a:xfrm>
            <a:off x="4038600" y="1201989"/>
            <a:ext cx="7113105" cy="5304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Keep your audience / reader in mind – be sure to write to the level of your reader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w Cen MT" panose="020B06020201040206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Use subheadings to clarify your structure – it will make your review more manageable to read and “chunks” the 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w Cen MT" panose="020B06020201040206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Use evidence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Be selective – pick the most important points from each source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Paraphrasing is preferred to using many direct quotes – this allows you to use your own voice and show your understanding of the research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Do not cite references you have not read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BBBE5-3B2F-4BD4-928D-D36B6055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95711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C72B-DC3E-4BB7-9AE0-28E7285B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32" y="1096507"/>
            <a:ext cx="6955301" cy="4827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Structuring the Literature Review </a:t>
            </a:r>
          </a:p>
          <a:p>
            <a:r>
              <a:rPr lang="en-GB" dirty="0">
                <a:latin typeface="Tw Cen MT" panose="020B0602020104020603" pitchFamily="34" charset="0"/>
              </a:rPr>
              <a:t>The main part of your literature review will be the discussion and analysis of the literature. </a:t>
            </a:r>
          </a:p>
          <a:p>
            <a:r>
              <a:rPr lang="en-GB" dirty="0">
                <a:latin typeface="Tw Cen MT" panose="020B0602020104020603" pitchFamily="34" charset="0"/>
              </a:rPr>
              <a:t>You should also include an introduction to the main discussion as well as a conclusion that summarises the key points of the discussion. </a:t>
            </a:r>
          </a:p>
          <a:p>
            <a:r>
              <a:rPr lang="en-GB" dirty="0">
                <a:latin typeface="Tw Cen MT" panose="020B0602020104020603" pitchFamily="34" charset="0"/>
              </a:rPr>
              <a:t>Below is an overview of how you could structure your literature review. </a:t>
            </a:r>
          </a:p>
        </p:txBody>
      </p:sp>
      <p:pic>
        <p:nvPicPr>
          <p:cNvPr id="1026" name="Picture 2" descr="How To Structure Your Literature Review (With Examples) - Grad Coach">
            <a:extLst>
              <a:ext uri="{FF2B5EF4-FFF2-40B4-BE49-F238E27FC236}">
                <a16:creationId xmlns:a16="http://schemas.microsoft.com/office/drawing/2014/main" id="{25AB7623-3934-4E8E-8E6E-D89C1478D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r="13592" b="-1"/>
          <a:stretch/>
        </p:blipFill>
        <p:spPr bwMode="auto">
          <a:xfrm>
            <a:off x="8038918" y="3559126"/>
            <a:ext cx="3346286" cy="2666484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1A259-53AD-40B2-8337-962F2DFB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4719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heart shaped pages of a book">
            <a:extLst>
              <a:ext uri="{FF2B5EF4-FFF2-40B4-BE49-F238E27FC236}">
                <a16:creationId xmlns:a16="http://schemas.microsoft.com/office/drawing/2014/main" id="{CADBEE26-4049-4F7B-B2E7-B7D1E1445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2C5C-C7C3-42FB-B497-CC9457C7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" y="238923"/>
            <a:ext cx="7337707" cy="6380153"/>
          </a:xfrm>
        </p:spPr>
        <p:txBody>
          <a:bodyPr>
            <a:no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your literature review you will normally be expected to:</a:t>
            </a:r>
          </a:p>
          <a:p>
            <a:r>
              <a:rPr lang="en-GB" dirty="0">
                <a:latin typeface="Tw Cen MT" panose="020B0602020104020603" pitchFamily="34" charset="0"/>
              </a:rPr>
              <a:t>  Identify and group together common issues/themes/areas of discussion Identify and group together similar studies </a:t>
            </a:r>
          </a:p>
          <a:p>
            <a:r>
              <a:rPr lang="en-GB" dirty="0">
                <a:latin typeface="Tw Cen MT" panose="020B0602020104020603" pitchFamily="34" charset="0"/>
              </a:rPr>
              <a:t> </a:t>
            </a:r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Compare, contrast and evaluate </a:t>
            </a:r>
            <a:r>
              <a:rPr lang="en-GB" dirty="0">
                <a:latin typeface="Tw Cen MT" panose="020B0602020104020603" pitchFamily="34" charset="0"/>
              </a:rPr>
              <a:t>research/themes/issues </a:t>
            </a:r>
          </a:p>
          <a:p>
            <a:r>
              <a:rPr lang="en-GB" dirty="0">
                <a:latin typeface="Tw Cen MT" panose="020B0602020104020603" pitchFamily="34" charset="0"/>
              </a:rPr>
              <a:t> Identify how research/themes/issues have developed over time as well as the current state of research </a:t>
            </a:r>
          </a:p>
          <a:p>
            <a:r>
              <a:rPr lang="en-GB" dirty="0">
                <a:latin typeface="Tw Cen MT" panose="020B0602020104020603" pitchFamily="34" charset="0"/>
              </a:rPr>
              <a:t> Identify gaps in research and areas for further study </a:t>
            </a:r>
          </a:p>
          <a:p>
            <a:r>
              <a:rPr lang="en-GB" dirty="0">
                <a:latin typeface="Tw Cen MT" panose="020B0602020104020603" pitchFamily="34" charset="0"/>
              </a:rPr>
              <a:t> Demonstrate why your dissertation topic and research is relevant to your field of study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BD3A0-6E0C-4458-BA7D-9D1F8C02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647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E020E-EB03-483E-9677-0E436566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809" y="365125"/>
            <a:ext cx="8483989" cy="1952744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Structuring the Literature Review </a:t>
            </a:r>
            <a:br>
              <a:rPr lang="en-GB" b="1" i="1" dirty="0">
                <a:highlight>
                  <a:srgbClr val="008080"/>
                </a:highlight>
                <a:latin typeface="Candara" panose="020E0502030303020204" pitchFamily="34" charset="0"/>
              </a:rPr>
            </a:br>
            <a:endParaRPr lang="en-GB" dirty="0"/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ooks on Shelf">
            <a:extLst>
              <a:ext uri="{FF2B5EF4-FFF2-40B4-BE49-F238E27FC236}">
                <a16:creationId xmlns:a16="http://schemas.microsoft.com/office/drawing/2014/main" id="{DD10AF5C-FA3E-4E44-A944-922A6E219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6917" y="3536822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9B17-A584-41AE-B856-1A84829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288" y="1775791"/>
            <a:ext cx="8328466" cy="455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i="1" dirty="0">
                <a:highlight>
                  <a:srgbClr val="FFFF00"/>
                </a:highlight>
                <a:latin typeface="Candara" panose="020E0502030303020204" pitchFamily="34" charset="0"/>
              </a:rPr>
              <a:t>Introduce your literature review by: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  Outlining the wider context of your literature review – where/how does your dissertation topic fit in to the wider subject area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  Outlining the scope of your literature review – sources, areas to be discussed 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 Outlining how and why you have selected the literature to be reviewed 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 Providing a rationale – i.e. reason and aims – for reviewing the literature on the specific topic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24337-EA59-4156-A9F5-F3A99E67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7931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FC5E64F2-19FB-40F6-9E0C-402245BAC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194A-9F00-467A-8CF8-1945C74A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7" y="543147"/>
            <a:ext cx="7207307" cy="563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i="1" dirty="0" err="1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Contd</a:t>
            </a:r>
            <a:r>
              <a:rPr lang="en-GB" sz="2400" b="1" i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…</a:t>
            </a:r>
          </a:p>
          <a:p>
            <a:pPr marL="0" indent="0">
              <a:buNone/>
            </a:pPr>
            <a:endParaRPr lang="en-GB" sz="2400" b="1" i="1" dirty="0">
              <a:solidFill>
                <a:schemeClr val="bg1"/>
              </a:solidFill>
              <a:highlight>
                <a:srgbClr val="008080"/>
              </a:highlight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Form the main discussion of your literature review by: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Analysing and evaluating the themes, issues, propositions (=suggestions, conclusions, opinions of authors) found in the literature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Synthesising (=drawing together/combining) common themes, issues, propositions to enable you to draw reasoned conclusions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Comparing and contrasting themes, issues, propositions, research outcomes Language tip: </a:t>
            </a:r>
            <a:r>
              <a:rPr lang="en-GB" sz="2400" b="1" i="1" dirty="0">
                <a:highlight>
                  <a:srgbClr val="FFFF00"/>
                </a:highlight>
                <a:latin typeface="Tw Cen MT" panose="020B0602020104020603" pitchFamily="34" charset="0"/>
              </a:rPr>
              <a:t>Use linking words to help with signposting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44901-3C17-4EFB-B5CF-18836563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9293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2630</Words>
  <Application>Microsoft Office PowerPoint</Application>
  <PresentationFormat>Widescreen</PresentationFormat>
  <Paragraphs>280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</vt:lpstr>
      <vt:lpstr>Calibri</vt:lpstr>
      <vt:lpstr>Calibri Light</vt:lpstr>
      <vt:lpstr>Candara</vt:lpstr>
      <vt:lpstr>Open Sans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Structuring the Literature Review  </vt:lpstr>
      <vt:lpstr>PowerPoint Presentation</vt:lpstr>
      <vt:lpstr>PowerPoint Presentation</vt:lpstr>
      <vt:lpstr>Structure of a literature review</vt:lpstr>
      <vt:lpstr>PowerPoint Presentation</vt:lpstr>
      <vt:lpstr>Conducting a literature review using various resources – secondary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reliability? </vt:lpstr>
      <vt:lpstr>Research reliability </vt:lpstr>
      <vt:lpstr>PowerPoint Presentation</vt:lpstr>
      <vt:lpstr>Focusing on reliability and validity  </vt:lpstr>
      <vt:lpstr>What is validity </vt:lpstr>
      <vt:lpstr>PowerPoint Presentation</vt:lpstr>
      <vt:lpstr>Validity and Reliability </vt:lpstr>
      <vt:lpstr>PowerPoint Presentation</vt:lpstr>
      <vt:lpstr>PowerPoint Presentation</vt:lpstr>
      <vt:lpstr>Boolean Search Modifier: QUOTATION MARKS ” “ </vt:lpstr>
      <vt:lpstr>The three Boolean operators are AND, OR and NOT </vt:lpstr>
      <vt:lpstr>Glossary of different health care Perspectives </vt:lpstr>
      <vt:lpstr>Homework Reading techniques</vt:lpstr>
      <vt:lpstr>WRAP-UP</vt:lpstr>
      <vt:lpstr>Today, we have learnt…..</vt:lpstr>
      <vt:lpstr>End</vt:lpstr>
      <vt:lpstr>Bibliography </vt:lpstr>
      <vt:lpstr>Bibliography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Alebiosu</dc:creator>
  <cp:lastModifiedBy>Tayo Alebiosu</cp:lastModifiedBy>
  <cp:revision>26</cp:revision>
  <dcterms:created xsi:type="dcterms:W3CDTF">2021-05-07T23:55:54Z</dcterms:created>
  <dcterms:modified xsi:type="dcterms:W3CDTF">2021-10-17T01:32:05Z</dcterms:modified>
</cp:coreProperties>
</file>