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12" r:id="rId2"/>
    <p:sldId id="286" r:id="rId3"/>
    <p:sldId id="315" r:id="rId4"/>
    <p:sldId id="257" r:id="rId5"/>
    <p:sldId id="267" r:id="rId6"/>
    <p:sldId id="284" r:id="rId7"/>
    <p:sldId id="313" r:id="rId8"/>
    <p:sldId id="273" r:id="rId9"/>
    <p:sldId id="314" r:id="rId10"/>
    <p:sldId id="281" r:id="rId11"/>
    <p:sldId id="280" r:id="rId12"/>
    <p:sldId id="279" r:id="rId13"/>
    <p:sldId id="265" r:id="rId14"/>
    <p:sldId id="311" r:id="rId15"/>
    <p:sldId id="277" r:id="rId16"/>
    <p:sldId id="287" r:id="rId17"/>
    <p:sldId id="274" r:id="rId18"/>
    <p:sldId id="316" r:id="rId19"/>
    <p:sldId id="275" r:id="rId20"/>
    <p:sldId id="288" r:id="rId21"/>
    <p:sldId id="276" r:id="rId22"/>
    <p:sldId id="283" r:id="rId23"/>
    <p:sldId id="289" r:id="rId24"/>
    <p:sldId id="259" r:id="rId25"/>
    <p:sldId id="258" r:id="rId26"/>
    <p:sldId id="269" r:id="rId27"/>
    <p:sldId id="261" r:id="rId28"/>
    <p:sldId id="271" r:id="rId29"/>
    <p:sldId id="263" r:id="rId30"/>
    <p:sldId id="262" r:id="rId31"/>
    <p:sldId id="268" r:id="rId32"/>
    <p:sldId id="326" r:id="rId33"/>
    <p:sldId id="27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FCAADE-A23D-4F3E-B918-2E6BDCEE1554}" type="doc">
      <dgm:prSet loTypeId="urn:microsoft.com/office/officeart/2016/7/layout/BasicLinearProcessNumbered" loCatId="process" qsTypeId="urn:microsoft.com/office/officeart/2005/8/quickstyle/simple4" qsCatId="simple" csTypeId="urn:microsoft.com/office/officeart/2005/8/colors/colorful5" csCatId="colorful" phldr="1"/>
      <dgm:spPr/>
      <dgm:t>
        <a:bodyPr/>
        <a:lstStyle/>
        <a:p>
          <a:endParaRPr lang="en-US"/>
        </a:p>
      </dgm:t>
    </dgm:pt>
    <dgm:pt modelId="{4A729842-3D3D-476B-889E-37D52DBC1262}">
      <dgm:prSet/>
      <dgm:spPr/>
      <dgm:t>
        <a:bodyPr/>
        <a:lstStyle/>
        <a:p>
          <a:r>
            <a:rPr lang="en-US"/>
            <a:t>Identify</a:t>
          </a:r>
        </a:p>
      </dgm:t>
    </dgm:pt>
    <dgm:pt modelId="{151A0177-776F-40F5-8CF3-44B9DDCA9EDA}" type="parTrans" cxnId="{82E1E61D-F9DE-4645-A9C6-3162B0B4F0F3}">
      <dgm:prSet/>
      <dgm:spPr/>
      <dgm:t>
        <a:bodyPr/>
        <a:lstStyle/>
        <a:p>
          <a:endParaRPr lang="en-US"/>
        </a:p>
      </dgm:t>
    </dgm:pt>
    <dgm:pt modelId="{C094A169-44C5-45A0-AB02-D7FC287C8A53}" type="sibTrans" cxnId="{82E1E61D-F9DE-4645-A9C6-3162B0B4F0F3}">
      <dgm:prSet phldrT="1"/>
      <dgm:spPr/>
      <dgm:t>
        <a:bodyPr/>
        <a:lstStyle/>
        <a:p>
          <a:r>
            <a:rPr lang="en-US"/>
            <a:t>1</a:t>
          </a:r>
        </a:p>
      </dgm:t>
    </dgm:pt>
    <dgm:pt modelId="{A64EE5BB-5FC6-47F8-84CA-5D8398560E1E}">
      <dgm:prSet/>
      <dgm:spPr/>
      <dgm:t>
        <a:bodyPr/>
        <a:lstStyle/>
        <a:p>
          <a:r>
            <a:rPr lang="en-US" dirty="0"/>
            <a:t>Identify a problem from practice and turn into a specific question</a:t>
          </a:r>
        </a:p>
      </dgm:t>
    </dgm:pt>
    <dgm:pt modelId="{864FA23F-2921-4FD2-A110-95BDA33D2E8C}" type="parTrans" cxnId="{F78E27AD-4B7F-4EBB-9257-34E5E7E6264D}">
      <dgm:prSet/>
      <dgm:spPr/>
      <dgm:t>
        <a:bodyPr/>
        <a:lstStyle/>
        <a:p>
          <a:endParaRPr lang="en-US"/>
        </a:p>
      </dgm:t>
    </dgm:pt>
    <dgm:pt modelId="{A0A1C0A1-E29F-4BC4-8FD6-3B20CF543724}" type="sibTrans" cxnId="{F78E27AD-4B7F-4EBB-9257-34E5E7E6264D}">
      <dgm:prSet/>
      <dgm:spPr/>
      <dgm:t>
        <a:bodyPr/>
        <a:lstStyle/>
        <a:p>
          <a:endParaRPr lang="en-US"/>
        </a:p>
      </dgm:t>
    </dgm:pt>
    <dgm:pt modelId="{8D1B4320-D34D-4181-8431-031572A6E323}">
      <dgm:prSet/>
      <dgm:spPr/>
      <dgm:t>
        <a:bodyPr/>
        <a:lstStyle/>
        <a:p>
          <a:r>
            <a:rPr lang="en-US"/>
            <a:t>Find</a:t>
          </a:r>
        </a:p>
      </dgm:t>
    </dgm:pt>
    <dgm:pt modelId="{3B02BE2F-CE92-4533-B8F5-6528B59FA224}" type="parTrans" cxnId="{AFEA2FC9-CA88-4778-81DF-F513F241132A}">
      <dgm:prSet/>
      <dgm:spPr/>
      <dgm:t>
        <a:bodyPr/>
        <a:lstStyle/>
        <a:p>
          <a:endParaRPr lang="en-US"/>
        </a:p>
      </dgm:t>
    </dgm:pt>
    <dgm:pt modelId="{3D259C9B-14EE-4839-8F23-4547CEDBCE28}" type="sibTrans" cxnId="{AFEA2FC9-CA88-4778-81DF-F513F241132A}">
      <dgm:prSet phldrT="2"/>
      <dgm:spPr/>
      <dgm:t>
        <a:bodyPr/>
        <a:lstStyle/>
        <a:p>
          <a:r>
            <a:rPr lang="en-US"/>
            <a:t>2</a:t>
          </a:r>
        </a:p>
      </dgm:t>
    </dgm:pt>
    <dgm:pt modelId="{8136E9C3-1107-4DA9-B35C-42753CC38524}">
      <dgm:prSet/>
      <dgm:spPr/>
      <dgm:t>
        <a:bodyPr/>
        <a:lstStyle/>
        <a:p>
          <a:r>
            <a:rPr lang="en-US" dirty="0"/>
            <a:t>Find the best available evidence </a:t>
          </a:r>
        </a:p>
      </dgm:t>
    </dgm:pt>
    <dgm:pt modelId="{7D71EC25-2481-4DF8-BA37-F15CD1251361}" type="parTrans" cxnId="{B840D776-9760-4416-AD4C-07F809B7ADF4}">
      <dgm:prSet/>
      <dgm:spPr/>
      <dgm:t>
        <a:bodyPr/>
        <a:lstStyle/>
        <a:p>
          <a:endParaRPr lang="en-US"/>
        </a:p>
      </dgm:t>
    </dgm:pt>
    <dgm:pt modelId="{27D9843C-5CC7-4A3E-88D9-18C51FD8AAB2}" type="sibTrans" cxnId="{B840D776-9760-4416-AD4C-07F809B7ADF4}">
      <dgm:prSet/>
      <dgm:spPr/>
      <dgm:t>
        <a:bodyPr/>
        <a:lstStyle/>
        <a:p>
          <a:endParaRPr lang="en-US"/>
        </a:p>
      </dgm:t>
    </dgm:pt>
    <dgm:pt modelId="{0DACD981-756D-4D9C-AD72-B69B5C0BEB18}">
      <dgm:prSet/>
      <dgm:spPr/>
      <dgm:t>
        <a:bodyPr/>
        <a:lstStyle/>
        <a:p>
          <a:r>
            <a:rPr lang="en-US" dirty="0"/>
            <a:t>Appraise</a:t>
          </a:r>
        </a:p>
      </dgm:t>
    </dgm:pt>
    <dgm:pt modelId="{87F1BF6C-2F10-434B-93E6-F5269AE94AF0}" type="parTrans" cxnId="{5E99DE64-56A5-4963-AAD8-53747E444A63}">
      <dgm:prSet/>
      <dgm:spPr/>
      <dgm:t>
        <a:bodyPr/>
        <a:lstStyle/>
        <a:p>
          <a:endParaRPr lang="en-US"/>
        </a:p>
      </dgm:t>
    </dgm:pt>
    <dgm:pt modelId="{DFE4931E-A5E7-452C-9490-214233A272BE}" type="sibTrans" cxnId="{5E99DE64-56A5-4963-AAD8-53747E444A63}">
      <dgm:prSet phldrT="3"/>
      <dgm:spPr/>
      <dgm:t>
        <a:bodyPr/>
        <a:lstStyle/>
        <a:p>
          <a:r>
            <a:rPr lang="en-US"/>
            <a:t>3</a:t>
          </a:r>
        </a:p>
      </dgm:t>
    </dgm:pt>
    <dgm:pt modelId="{1C66CE33-4495-4AFA-A704-EED11B3D6BDE}">
      <dgm:prSet/>
      <dgm:spPr/>
      <dgm:t>
        <a:bodyPr/>
        <a:lstStyle/>
        <a:p>
          <a:r>
            <a:rPr lang="en-US" dirty="0"/>
            <a:t>Appraise the evidence for its validity – usefulness and methodological </a:t>
          </a:r>
          <a:r>
            <a:rPr lang="en-US" dirty="0" err="1"/>
            <a:t>rigour</a:t>
          </a:r>
          <a:endParaRPr lang="en-US" dirty="0"/>
        </a:p>
      </dgm:t>
    </dgm:pt>
    <dgm:pt modelId="{6074F4F3-C65E-4334-8A28-63AF4EFD087F}" type="parTrans" cxnId="{72E85B3D-44B3-4F5E-8390-4F842BE73B31}">
      <dgm:prSet/>
      <dgm:spPr/>
      <dgm:t>
        <a:bodyPr/>
        <a:lstStyle/>
        <a:p>
          <a:endParaRPr lang="en-US"/>
        </a:p>
      </dgm:t>
    </dgm:pt>
    <dgm:pt modelId="{034EAF92-2230-4AC3-B05D-8E7DB62E5E57}" type="sibTrans" cxnId="{72E85B3D-44B3-4F5E-8390-4F842BE73B31}">
      <dgm:prSet/>
      <dgm:spPr/>
      <dgm:t>
        <a:bodyPr/>
        <a:lstStyle/>
        <a:p>
          <a:endParaRPr lang="en-US"/>
        </a:p>
      </dgm:t>
    </dgm:pt>
    <dgm:pt modelId="{244BBE8D-F829-43D9-8515-FCB0C98328F7}">
      <dgm:prSet/>
      <dgm:spPr/>
      <dgm:t>
        <a:bodyPr/>
        <a:lstStyle/>
        <a:p>
          <a:r>
            <a:rPr lang="en-US"/>
            <a:t>Identify</a:t>
          </a:r>
        </a:p>
      </dgm:t>
    </dgm:pt>
    <dgm:pt modelId="{3D838F34-C0B0-405B-AD32-00FEDAF5FE89}" type="parTrans" cxnId="{0D8E3923-B6D6-4207-93F9-3EB6D4131268}">
      <dgm:prSet/>
      <dgm:spPr/>
      <dgm:t>
        <a:bodyPr/>
        <a:lstStyle/>
        <a:p>
          <a:endParaRPr lang="en-US"/>
        </a:p>
      </dgm:t>
    </dgm:pt>
    <dgm:pt modelId="{42076E8F-9D14-4D9A-97C0-6AE5637CE05A}" type="sibTrans" cxnId="{0D8E3923-B6D6-4207-93F9-3EB6D4131268}">
      <dgm:prSet phldrT="4"/>
      <dgm:spPr/>
      <dgm:t>
        <a:bodyPr/>
        <a:lstStyle/>
        <a:p>
          <a:r>
            <a:rPr lang="en-US"/>
            <a:t>4</a:t>
          </a:r>
        </a:p>
      </dgm:t>
    </dgm:pt>
    <dgm:pt modelId="{7712671C-EF0B-4884-8CBE-1CBF9B07BC15}">
      <dgm:prSet/>
      <dgm:spPr/>
      <dgm:t>
        <a:bodyPr/>
        <a:lstStyle/>
        <a:p>
          <a:r>
            <a:rPr lang="en-US" dirty="0"/>
            <a:t>Identify current best evidence and apply to the situation</a:t>
          </a:r>
        </a:p>
      </dgm:t>
    </dgm:pt>
    <dgm:pt modelId="{8DFD7AB5-89E6-4B90-AB27-6CD60A2AF5F6}" type="parTrans" cxnId="{E2C99746-A445-471D-B4D7-8B1919109FD5}">
      <dgm:prSet/>
      <dgm:spPr/>
      <dgm:t>
        <a:bodyPr/>
        <a:lstStyle/>
        <a:p>
          <a:endParaRPr lang="en-US"/>
        </a:p>
      </dgm:t>
    </dgm:pt>
    <dgm:pt modelId="{352C4515-4797-478C-BFCD-002542FF6DA7}" type="sibTrans" cxnId="{E2C99746-A445-471D-B4D7-8B1919109FD5}">
      <dgm:prSet/>
      <dgm:spPr/>
      <dgm:t>
        <a:bodyPr/>
        <a:lstStyle/>
        <a:p>
          <a:endParaRPr lang="en-US"/>
        </a:p>
      </dgm:t>
    </dgm:pt>
    <dgm:pt modelId="{59586FE0-444F-42FF-AD97-F28F5EADCCBC}">
      <dgm:prSet/>
      <dgm:spPr/>
      <dgm:t>
        <a:bodyPr/>
        <a:lstStyle/>
        <a:p>
          <a:r>
            <a:rPr lang="en-US" dirty="0"/>
            <a:t>Evaluate</a:t>
          </a:r>
        </a:p>
      </dgm:t>
    </dgm:pt>
    <dgm:pt modelId="{69C53C03-42D6-4394-A7F2-5365A7AC7120}" type="parTrans" cxnId="{64BCA908-29F3-49EB-84E9-20E828F4FA58}">
      <dgm:prSet/>
      <dgm:spPr/>
      <dgm:t>
        <a:bodyPr/>
        <a:lstStyle/>
        <a:p>
          <a:endParaRPr lang="en-US"/>
        </a:p>
      </dgm:t>
    </dgm:pt>
    <dgm:pt modelId="{AB96AD2C-4E5F-4CD6-A3DA-2E8402F8C348}" type="sibTrans" cxnId="{64BCA908-29F3-49EB-84E9-20E828F4FA58}">
      <dgm:prSet phldrT="5"/>
      <dgm:spPr/>
      <dgm:t>
        <a:bodyPr/>
        <a:lstStyle/>
        <a:p>
          <a:r>
            <a:rPr lang="en-US"/>
            <a:t>5</a:t>
          </a:r>
        </a:p>
      </dgm:t>
    </dgm:pt>
    <dgm:pt modelId="{C89E658B-10F5-48E3-AD20-C248E3AEC50E}">
      <dgm:prSet/>
      <dgm:spPr/>
      <dgm:t>
        <a:bodyPr/>
        <a:lstStyle/>
        <a:p>
          <a:r>
            <a:rPr lang="en-US" dirty="0"/>
            <a:t>Evaluate the effect on the client &amp; practitioners own performance</a:t>
          </a:r>
        </a:p>
      </dgm:t>
    </dgm:pt>
    <dgm:pt modelId="{40C3F431-BF4F-4095-922C-345217EC4447}" type="parTrans" cxnId="{48746A33-43A4-4A88-B9D5-92C4BC34F2F5}">
      <dgm:prSet/>
      <dgm:spPr/>
      <dgm:t>
        <a:bodyPr/>
        <a:lstStyle/>
        <a:p>
          <a:endParaRPr lang="en-US"/>
        </a:p>
      </dgm:t>
    </dgm:pt>
    <dgm:pt modelId="{D8D43981-E6A4-40FB-BCA0-EFD6BAFA8F4B}" type="sibTrans" cxnId="{48746A33-43A4-4A88-B9D5-92C4BC34F2F5}">
      <dgm:prSet/>
      <dgm:spPr/>
      <dgm:t>
        <a:bodyPr/>
        <a:lstStyle/>
        <a:p>
          <a:endParaRPr lang="en-US"/>
        </a:p>
      </dgm:t>
    </dgm:pt>
    <dgm:pt modelId="{61AE60A4-566F-449F-AB96-0F8F85914CBD}" type="pres">
      <dgm:prSet presAssocID="{ADFCAADE-A23D-4F3E-B918-2E6BDCEE1554}" presName="Name0" presStyleCnt="0">
        <dgm:presLayoutVars>
          <dgm:animLvl val="lvl"/>
          <dgm:resizeHandles val="exact"/>
        </dgm:presLayoutVars>
      </dgm:prSet>
      <dgm:spPr/>
    </dgm:pt>
    <dgm:pt modelId="{E5F24760-80A0-459F-945A-936C23A1157A}" type="pres">
      <dgm:prSet presAssocID="{4A729842-3D3D-476B-889E-37D52DBC1262}" presName="compositeNode" presStyleCnt="0">
        <dgm:presLayoutVars>
          <dgm:bulletEnabled val="1"/>
        </dgm:presLayoutVars>
      </dgm:prSet>
      <dgm:spPr/>
    </dgm:pt>
    <dgm:pt modelId="{EB120C1B-7BF2-432C-902E-602D282B0E2B}" type="pres">
      <dgm:prSet presAssocID="{4A729842-3D3D-476B-889E-37D52DBC1262}" presName="bgRect" presStyleLbl="bgAccFollowNode1" presStyleIdx="0" presStyleCnt="5" custScaleY="153161"/>
      <dgm:spPr/>
    </dgm:pt>
    <dgm:pt modelId="{A70D0247-8C17-4B10-AEBD-7D94A83E9E1E}" type="pres">
      <dgm:prSet presAssocID="{C094A169-44C5-45A0-AB02-D7FC287C8A53}" presName="sibTransNodeCircle" presStyleLbl="alignNode1" presStyleIdx="0" presStyleCnt="10">
        <dgm:presLayoutVars>
          <dgm:chMax val="0"/>
          <dgm:bulletEnabled/>
        </dgm:presLayoutVars>
      </dgm:prSet>
      <dgm:spPr/>
    </dgm:pt>
    <dgm:pt modelId="{AA430514-D95B-42C5-9652-3E3C08DAB75F}" type="pres">
      <dgm:prSet presAssocID="{4A729842-3D3D-476B-889E-37D52DBC1262}" presName="bottomLine" presStyleLbl="alignNode1" presStyleIdx="1" presStyleCnt="10">
        <dgm:presLayoutVars/>
      </dgm:prSet>
      <dgm:spPr/>
    </dgm:pt>
    <dgm:pt modelId="{37570409-07FF-4ADC-B686-DC504D01B2C3}" type="pres">
      <dgm:prSet presAssocID="{4A729842-3D3D-476B-889E-37D52DBC1262}" presName="nodeText" presStyleLbl="bgAccFollowNode1" presStyleIdx="0" presStyleCnt="5">
        <dgm:presLayoutVars>
          <dgm:bulletEnabled val="1"/>
        </dgm:presLayoutVars>
      </dgm:prSet>
      <dgm:spPr/>
    </dgm:pt>
    <dgm:pt modelId="{D92DEA65-EB77-4E61-B99B-E6C2B0C0122D}" type="pres">
      <dgm:prSet presAssocID="{C094A169-44C5-45A0-AB02-D7FC287C8A53}" presName="sibTrans" presStyleCnt="0"/>
      <dgm:spPr/>
    </dgm:pt>
    <dgm:pt modelId="{A198375C-2403-41AE-AF04-5749E44DBBA6}" type="pres">
      <dgm:prSet presAssocID="{8D1B4320-D34D-4181-8431-031572A6E323}" presName="compositeNode" presStyleCnt="0">
        <dgm:presLayoutVars>
          <dgm:bulletEnabled val="1"/>
        </dgm:presLayoutVars>
      </dgm:prSet>
      <dgm:spPr/>
    </dgm:pt>
    <dgm:pt modelId="{2BA6DFF9-4D07-47DE-9FBD-C4A29A9B89EA}" type="pres">
      <dgm:prSet presAssocID="{8D1B4320-D34D-4181-8431-031572A6E323}" presName="bgRect" presStyleLbl="bgAccFollowNode1" presStyleIdx="1" presStyleCnt="5" custScaleY="150700"/>
      <dgm:spPr/>
    </dgm:pt>
    <dgm:pt modelId="{A834AEAC-500A-428D-A35A-53ABF5660D6A}" type="pres">
      <dgm:prSet presAssocID="{3D259C9B-14EE-4839-8F23-4547CEDBCE28}" presName="sibTransNodeCircle" presStyleLbl="alignNode1" presStyleIdx="2" presStyleCnt="10">
        <dgm:presLayoutVars>
          <dgm:chMax val="0"/>
          <dgm:bulletEnabled/>
        </dgm:presLayoutVars>
      </dgm:prSet>
      <dgm:spPr/>
    </dgm:pt>
    <dgm:pt modelId="{3A377808-F70E-41D8-9C22-B09D9B77F57D}" type="pres">
      <dgm:prSet presAssocID="{8D1B4320-D34D-4181-8431-031572A6E323}" presName="bottomLine" presStyleLbl="alignNode1" presStyleIdx="3" presStyleCnt="10">
        <dgm:presLayoutVars/>
      </dgm:prSet>
      <dgm:spPr/>
    </dgm:pt>
    <dgm:pt modelId="{3A9E76A6-6DF8-4566-B57E-E002DDB3BD8F}" type="pres">
      <dgm:prSet presAssocID="{8D1B4320-D34D-4181-8431-031572A6E323}" presName="nodeText" presStyleLbl="bgAccFollowNode1" presStyleIdx="1" presStyleCnt="5">
        <dgm:presLayoutVars>
          <dgm:bulletEnabled val="1"/>
        </dgm:presLayoutVars>
      </dgm:prSet>
      <dgm:spPr/>
    </dgm:pt>
    <dgm:pt modelId="{4FA3CA76-E883-4B7A-A148-370C922EB8D3}" type="pres">
      <dgm:prSet presAssocID="{3D259C9B-14EE-4839-8F23-4547CEDBCE28}" presName="sibTrans" presStyleCnt="0"/>
      <dgm:spPr/>
    </dgm:pt>
    <dgm:pt modelId="{6F094F28-62FC-4F6E-9C3C-21486F8181C4}" type="pres">
      <dgm:prSet presAssocID="{0DACD981-756D-4D9C-AD72-B69B5C0BEB18}" presName="compositeNode" presStyleCnt="0">
        <dgm:presLayoutVars>
          <dgm:bulletEnabled val="1"/>
        </dgm:presLayoutVars>
      </dgm:prSet>
      <dgm:spPr/>
    </dgm:pt>
    <dgm:pt modelId="{11DAD259-E143-4027-8DA7-B598D860F39C}" type="pres">
      <dgm:prSet presAssocID="{0DACD981-756D-4D9C-AD72-B69B5C0BEB18}" presName="bgRect" presStyleLbl="bgAccFollowNode1" presStyleIdx="2" presStyleCnt="5" custScaleY="146397"/>
      <dgm:spPr/>
    </dgm:pt>
    <dgm:pt modelId="{DDFCFABC-8D7D-421B-9BB8-6F26A9C4940A}" type="pres">
      <dgm:prSet presAssocID="{DFE4931E-A5E7-452C-9490-214233A272BE}" presName="sibTransNodeCircle" presStyleLbl="alignNode1" presStyleIdx="4" presStyleCnt="10">
        <dgm:presLayoutVars>
          <dgm:chMax val="0"/>
          <dgm:bulletEnabled/>
        </dgm:presLayoutVars>
      </dgm:prSet>
      <dgm:spPr/>
    </dgm:pt>
    <dgm:pt modelId="{E36F936D-B40B-49D6-B79A-F103C5307248}" type="pres">
      <dgm:prSet presAssocID="{0DACD981-756D-4D9C-AD72-B69B5C0BEB18}" presName="bottomLine" presStyleLbl="alignNode1" presStyleIdx="5" presStyleCnt="10">
        <dgm:presLayoutVars/>
      </dgm:prSet>
      <dgm:spPr/>
    </dgm:pt>
    <dgm:pt modelId="{8BAAC604-A920-472D-B2D0-A3C7466E929D}" type="pres">
      <dgm:prSet presAssocID="{0DACD981-756D-4D9C-AD72-B69B5C0BEB18}" presName="nodeText" presStyleLbl="bgAccFollowNode1" presStyleIdx="2" presStyleCnt="5">
        <dgm:presLayoutVars>
          <dgm:bulletEnabled val="1"/>
        </dgm:presLayoutVars>
      </dgm:prSet>
      <dgm:spPr/>
    </dgm:pt>
    <dgm:pt modelId="{A503DB56-D21C-485F-AF76-6AD7392A6115}" type="pres">
      <dgm:prSet presAssocID="{DFE4931E-A5E7-452C-9490-214233A272BE}" presName="sibTrans" presStyleCnt="0"/>
      <dgm:spPr/>
    </dgm:pt>
    <dgm:pt modelId="{BE87555B-7312-4457-ABD5-BE44D806ABE5}" type="pres">
      <dgm:prSet presAssocID="{244BBE8D-F829-43D9-8515-FCB0C98328F7}" presName="compositeNode" presStyleCnt="0">
        <dgm:presLayoutVars>
          <dgm:bulletEnabled val="1"/>
        </dgm:presLayoutVars>
      </dgm:prSet>
      <dgm:spPr/>
    </dgm:pt>
    <dgm:pt modelId="{C3DB2155-E528-41B4-B78A-EFEFC6326856}" type="pres">
      <dgm:prSet presAssocID="{244BBE8D-F829-43D9-8515-FCB0C98328F7}" presName="bgRect" presStyleLbl="bgAccFollowNode1" presStyleIdx="3" presStyleCnt="5" custScaleY="148979"/>
      <dgm:spPr/>
    </dgm:pt>
    <dgm:pt modelId="{BAFD9B2F-F829-4091-8459-8A9DD973E2E0}" type="pres">
      <dgm:prSet presAssocID="{42076E8F-9D14-4D9A-97C0-6AE5637CE05A}" presName="sibTransNodeCircle" presStyleLbl="alignNode1" presStyleIdx="6" presStyleCnt="10">
        <dgm:presLayoutVars>
          <dgm:chMax val="0"/>
          <dgm:bulletEnabled/>
        </dgm:presLayoutVars>
      </dgm:prSet>
      <dgm:spPr/>
    </dgm:pt>
    <dgm:pt modelId="{049B2989-BA6C-4380-AB50-79398849C929}" type="pres">
      <dgm:prSet presAssocID="{244BBE8D-F829-43D9-8515-FCB0C98328F7}" presName="bottomLine" presStyleLbl="alignNode1" presStyleIdx="7" presStyleCnt="10">
        <dgm:presLayoutVars/>
      </dgm:prSet>
      <dgm:spPr/>
    </dgm:pt>
    <dgm:pt modelId="{AF9B0D5C-7A8F-443B-B09C-8E7DF1B5297A}" type="pres">
      <dgm:prSet presAssocID="{244BBE8D-F829-43D9-8515-FCB0C98328F7}" presName="nodeText" presStyleLbl="bgAccFollowNode1" presStyleIdx="3" presStyleCnt="5">
        <dgm:presLayoutVars>
          <dgm:bulletEnabled val="1"/>
        </dgm:presLayoutVars>
      </dgm:prSet>
      <dgm:spPr/>
    </dgm:pt>
    <dgm:pt modelId="{5042449F-0624-4809-B50E-049D8799D0BF}" type="pres">
      <dgm:prSet presAssocID="{42076E8F-9D14-4D9A-97C0-6AE5637CE05A}" presName="sibTrans" presStyleCnt="0"/>
      <dgm:spPr/>
    </dgm:pt>
    <dgm:pt modelId="{71C20EC4-A0E3-4008-9810-D4F1B1EAE3A9}" type="pres">
      <dgm:prSet presAssocID="{59586FE0-444F-42FF-AD97-F28F5EADCCBC}" presName="compositeNode" presStyleCnt="0">
        <dgm:presLayoutVars>
          <dgm:bulletEnabled val="1"/>
        </dgm:presLayoutVars>
      </dgm:prSet>
      <dgm:spPr/>
    </dgm:pt>
    <dgm:pt modelId="{F3995DF2-2182-4602-9AA7-B0A551457C20}" type="pres">
      <dgm:prSet presAssocID="{59586FE0-444F-42FF-AD97-F28F5EADCCBC}" presName="bgRect" presStyleLbl="bgAccFollowNode1" presStyleIdx="4" presStyleCnt="5" custScaleY="146352"/>
      <dgm:spPr/>
    </dgm:pt>
    <dgm:pt modelId="{F991527F-2472-4968-BD13-A15AF16DC270}" type="pres">
      <dgm:prSet presAssocID="{AB96AD2C-4E5F-4CD6-A3DA-2E8402F8C348}" presName="sibTransNodeCircle" presStyleLbl="alignNode1" presStyleIdx="8" presStyleCnt="10">
        <dgm:presLayoutVars>
          <dgm:chMax val="0"/>
          <dgm:bulletEnabled/>
        </dgm:presLayoutVars>
      </dgm:prSet>
      <dgm:spPr/>
    </dgm:pt>
    <dgm:pt modelId="{EE7B9A39-29CB-4216-92B8-9046DD76FA2C}" type="pres">
      <dgm:prSet presAssocID="{59586FE0-444F-42FF-AD97-F28F5EADCCBC}" presName="bottomLine" presStyleLbl="alignNode1" presStyleIdx="9" presStyleCnt="10">
        <dgm:presLayoutVars/>
      </dgm:prSet>
      <dgm:spPr/>
    </dgm:pt>
    <dgm:pt modelId="{FBD6D701-9D3A-4E23-BD7D-F3DEE2B37692}" type="pres">
      <dgm:prSet presAssocID="{59586FE0-444F-42FF-AD97-F28F5EADCCBC}" presName="nodeText" presStyleLbl="bgAccFollowNode1" presStyleIdx="4" presStyleCnt="5">
        <dgm:presLayoutVars>
          <dgm:bulletEnabled val="1"/>
        </dgm:presLayoutVars>
      </dgm:prSet>
      <dgm:spPr/>
    </dgm:pt>
  </dgm:ptLst>
  <dgm:cxnLst>
    <dgm:cxn modelId="{275A4200-8CB2-4628-BD50-A528A6AAD31C}" type="presOf" srcId="{8136E9C3-1107-4DA9-B35C-42753CC38524}" destId="{3A9E76A6-6DF8-4566-B57E-E002DDB3BD8F}" srcOrd="0" destOrd="1" presId="urn:microsoft.com/office/officeart/2016/7/layout/BasicLinearProcessNumbered"/>
    <dgm:cxn modelId="{F17A2102-455B-4837-A940-6843215E8ADF}" type="presOf" srcId="{AB96AD2C-4E5F-4CD6-A3DA-2E8402F8C348}" destId="{F991527F-2472-4968-BD13-A15AF16DC270}" srcOrd="0" destOrd="0" presId="urn:microsoft.com/office/officeart/2016/7/layout/BasicLinearProcessNumbered"/>
    <dgm:cxn modelId="{46C4DD03-C78E-4F41-9CA0-5E91DEED865E}" type="presOf" srcId="{3D259C9B-14EE-4839-8F23-4547CEDBCE28}" destId="{A834AEAC-500A-428D-A35A-53ABF5660D6A}" srcOrd="0" destOrd="0" presId="urn:microsoft.com/office/officeart/2016/7/layout/BasicLinearProcessNumbered"/>
    <dgm:cxn modelId="{64BCA908-29F3-49EB-84E9-20E828F4FA58}" srcId="{ADFCAADE-A23D-4F3E-B918-2E6BDCEE1554}" destId="{59586FE0-444F-42FF-AD97-F28F5EADCCBC}" srcOrd="4" destOrd="0" parTransId="{69C53C03-42D6-4394-A7F2-5365A7AC7120}" sibTransId="{AB96AD2C-4E5F-4CD6-A3DA-2E8402F8C348}"/>
    <dgm:cxn modelId="{96E1EE0B-15C9-4D76-AE02-7A832F3A5952}" type="presOf" srcId="{4A729842-3D3D-476B-889E-37D52DBC1262}" destId="{EB120C1B-7BF2-432C-902E-602D282B0E2B}" srcOrd="0" destOrd="0" presId="urn:microsoft.com/office/officeart/2016/7/layout/BasicLinearProcessNumbered"/>
    <dgm:cxn modelId="{E12E440E-D057-4214-BE03-74A7D48E2E07}" type="presOf" srcId="{DFE4931E-A5E7-452C-9490-214233A272BE}" destId="{DDFCFABC-8D7D-421B-9BB8-6F26A9C4940A}" srcOrd="0" destOrd="0" presId="urn:microsoft.com/office/officeart/2016/7/layout/BasicLinearProcessNumbered"/>
    <dgm:cxn modelId="{485EB518-D811-42D5-9CC0-FA9FAE037EBD}" type="presOf" srcId="{7712671C-EF0B-4884-8CBE-1CBF9B07BC15}" destId="{AF9B0D5C-7A8F-443B-B09C-8E7DF1B5297A}" srcOrd="0" destOrd="1" presId="urn:microsoft.com/office/officeart/2016/7/layout/BasicLinearProcessNumbered"/>
    <dgm:cxn modelId="{82E1E61D-F9DE-4645-A9C6-3162B0B4F0F3}" srcId="{ADFCAADE-A23D-4F3E-B918-2E6BDCEE1554}" destId="{4A729842-3D3D-476B-889E-37D52DBC1262}" srcOrd="0" destOrd="0" parTransId="{151A0177-776F-40F5-8CF3-44B9DDCA9EDA}" sibTransId="{C094A169-44C5-45A0-AB02-D7FC287C8A53}"/>
    <dgm:cxn modelId="{709A4D1F-A799-48A9-8506-B16A0248A677}" type="presOf" srcId="{ADFCAADE-A23D-4F3E-B918-2E6BDCEE1554}" destId="{61AE60A4-566F-449F-AB96-0F8F85914CBD}" srcOrd="0" destOrd="0" presId="urn:microsoft.com/office/officeart/2016/7/layout/BasicLinearProcessNumbered"/>
    <dgm:cxn modelId="{0D8E3923-B6D6-4207-93F9-3EB6D4131268}" srcId="{ADFCAADE-A23D-4F3E-B918-2E6BDCEE1554}" destId="{244BBE8D-F829-43D9-8515-FCB0C98328F7}" srcOrd="3" destOrd="0" parTransId="{3D838F34-C0B0-405B-AD32-00FEDAF5FE89}" sibTransId="{42076E8F-9D14-4D9A-97C0-6AE5637CE05A}"/>
    <dgm:cxn modelId="{446FC02C-D294-44B9-A39E-FD12E6CABF24}" type="presOf" srcId="{8D1B4320-D34D-4181-8431-031572A6E323}" destId="{3A9E76A6-6DF8-4566-B57E-E002DDB3BD8F}" srcOrd="1" destOrd="0" presId="urn:microsoft.com/office/officeart/2016/7/layout/BasicLinearProcessNumbered"/>
    <dgm:cxn modelId="{2E64A62E-3820-4CF6-8567-5BC007177D83}" type="presOf" srcId="{0DACD981-756D-4D9C-AD72-B69B5C0BEB18}" destId="{11DAD259-E143-4027-8DA7-B598D860F39C}" srcOrd="0" destOrd="0" presId="urn:microsoft.com/office/officeart/2016/7/layout/BasicLinearProcessNumbered"/>
    <dgm:cxn modelId="{48746A33-43A4-4A88-B9D5-92C4BC34F2F5}" srcId="{59586FE0-444F-42FF-AD97-F28F5EADCCBC}" destId="{C89E658B-10F5-48E3-AD20-C248E3AEC50E}" srcOrd="0" destOrd="0" parTransId="{40C3F431-BF4F-4095-922C-345217EC4447}" sibTransId="{D8D43981-E6A4-40FB-BCA0-EFD6BAFA8F4B}"/>
    <dgm:cxn modelId="{62A51E3C-884D-4DE7-968B-FC0D5C1FDABB}" type="presOf" srcId="{59586FE0-444F-42FF-AD97-F28F5EADCCBC}" destId="{F3995DF2-2182-4602-9AA7-B0A551457C20}" srcOrd="0" destOrd="0" presId="urn:microsoft.com/office/officeart/2016/7/layout/BasicLinearProcessNumbered"/>
    <dgm:cxn modelId="{72E85B3D-44B3-4F5E-8390-4F842BE73B31}" srcId="{0DACD981-756D-4D9C-AD72-B69B5C0BEB18}" destId="{1C66CE33-4495-4AFA-A704-EED11B3D6BDE}" srcOrd="0" destOrd="0" parTransId="{6074F4F3-C65E-4334-8A28-63AF4EFD087F}" sibTransId="{034EAF92-2230-4AC3-B05D-8E7DB62E5E57}"/>
    <dgm:cxn modelId="{5E99DE64-56A5-4963-AAD8-53747E444A63}" srcId="{ADFCAADE-A23D-4F3E-B918-2E6BDCEE1554}" destId="{0DACD981-756D-4D9C-AD72-B69B5C0BEB18}" srcOrd="2" destOrd="0" parTransId="{87F1BF6C-2F10-434B-93E6-F5269AE94AF0}" sibTransId="{DFE4931E-A5E7-452C-9490-214233A272BE}"/>
    <dgm:cxn modelId="{E2C99746-A445-471D-B4D7-8B1919109FD5}" srcId="{244BBE8D-F829-43D9-8515-FCB0C98328F7}" destId="{7712671C-EF0B-4884-8CBE-1CBF9B07BC15}" srcOrd="0" destOrd="0" parTransId="{8DFD7AB5-89E6-4B90-AB27-6CD60A2AF5F6}" sibTransId="{352C4515-4797-478C-BFCD-002542FF6DA7}"/>
    <dgm:cxn modelId="{DDF5FA4D-E189-436E-A138-D5770F7CCEE2}" type="presOf" srcId="{59586FE0-444F-42FF-AD97-F28F5EADCCBC}" destId="{FBD6D701-9D3A-4E23-BD7D-F3DEE2B37692}" srcOrd="1" destOrd="0" presId="urn:microsoft.com/office/officeart/2016/7/layout/BasicLinearProcessNumbered"/>
    <dgm:cxn modelId="{B840D776-9760-4416-AD4C-07F809B7ADF4}" srcId="{8D1B4320-D34D-4181-8431-031572A6E323}" destId="{8136E9C3-1107-4DA9-B35C-42753CC38524}" srcOrd="0" destOrd="0" parTransId="{7D71EC25-2481-4DF8-BA37-F15CD1251361}" sibTransId="{27D9843C-5CC7-4A3E-88D9-18C51FD8AAB2}"/>
    <dgm:cxn modelId="{C9858D57-BB64-4DF9-A972-537F4BA5ECEE}" type="presOf" srcId="{8D1B4320-D34D-4181-8431-031572A6E323}" destId="{2BA6DFF9-4D07-47DE-9FBD-C4A29A9B89EA}" srcOrd="0" destOrd="0" presId="urn:microsoft.com/office/officeart/2016/7/layout/BasicLinearProcessNumbered"/>
    <dgm:cxn modelId="{58DB567D-69BB-4EB6-A858-4B7485A187AB}" type="presOf" srcId="{0DACD981-756D-4D9C-AD72-B69B5C0BEB18}" destId="{8BAAC604-A920-472D-B2D0-A3C7466E929D}" srcOrd="1" destOrd="0" presId="urn:microsoft.com/office/officeart/2016/7/layout/BasicLinearProcessNumbered"/>
    <dgm:cxn modelId="{B1E4CB7F-1792-4F15-B61A-CF92984C772C}" type="presOf" srcId="{A64EE5BB-5FC6-47F8-84CA-5D8398560E1E}" destId="{37570409-07FF-4ADC-B686-DC504D01B2C3}" srcOrd="0" destOrd="1" presId="urn:microsoft.com/office/officeart/2016/7/layout/BasicLinearProcessNumbered"/>
    <dgm:cxn modelId="{6B47A98C-1006-49AE-8BFD-B4BAA0653737}" type="presOf" srcId="{244BBE8D-F829-43D9-8515-FCB0C98328F7}" destId="{C3DB2155-E528-41B4-B78A-EFEFC6326856}" srcOrd="0" destOrd="0" presId="urn:microsoft.com/office/officeart/2016/7/layout/BasicLinearProcessNumbered"/>
    <dgm:cxn modelId="{31B26496-A056-4D00-8112-2313E630F290}" type="presOf" srcId="{42076E8F-9D14-4D9A-97C0-6AE5637CE05A}" destId="{BAFD9B2F-F829-4091-8459-8A9DD973E2E0}" srcOrd="0" destOrd="0" presId="urn:microsoft.com/office/officeart/2016/7/layout/BasicLinearProcessNumbered"/>
    <dgm:cxn modelId="{7B84D499-D6A0-4941-830D-8908728ADF61}" type="presOf" srcId="{C89E658B-10F5-48E3-AD20-C248E3AEC50E}" destId="{FBD6D701-9D3A-4E23-BD7D-F3DEE2B37692}" srcOrd="0" destOrd="1" presId="urn:microsoft.com/office/officeart/2016/7/layout/BasicLinearProcessNumbered"/>
    <dgm:cxn modelId="{E3C4449B-F65B-4133-A67A-6385886CE9EC}" type="presOf" srcId="{C094A169-44C5-45A0-AB02-D7FC287C8A53}" destId="{A70D0247-8C17-4B10-AEBD-7D94A83E9E1E}" srcOrd="0" destOrd="0" presId="urn:microsoft.com/office/officeart/2016/7/layout/BasicLinearProcessNumbered"/>
    <dgm:cxn modelId="{DBF8D4A6-3699-4570-BF5B-971F68F9D70B}" type="presOf" srcId="{244BBE8D-F829-43D9-8515-FCB0C98328F7}" destId="{AF9B0D5C-7A8F-443B-B09C-8E7DF1B5297A}" srcOrd="1" destOrd="0" presId="urn:microsoft.com/office/officeart/2016/7/layout/BasicLinearProcessNumbered"/>
    <dgm:cxn modelId="{F78E27AD-4B7F-4EBB-9257-34E5E7E6264D}" srcId="{4A729842-3D3D-476B-889E-37D52DBC1262}" destId="{A64EE5BB-5FC6-47F8-84CA-5D8398560E1E}" srcOrd="0" destOrd="0" parTransId="{864FA23F-2921-4FD2-A110-95BDA33D2E8C}" sibTransId="{A0A1C0A1-E29F-4BC4-8FD6-3B20CF543724}"/>
    <dgm:cxn modelId="{45F877B3-C1B6-4DBA-B3BC-085D8382A202}" type="presOf" srcId="{1C66CE33-4495-4AFA-A704-EED11B3D6BDE}" destId="{8BAAC604-A920-472D-B2D0-A3C7466E929D}" srcOrd="0" destOrd="1" presId="urn:microsoft.com/office/officeart/2016/7/layout/BasicLinearProcessNumbered"/>
    <dgm:cxn modelId="{AFEA2FC9-CA88-4778-81DF-F513F241132A}" srcId="{ADFCAADE-A23D-4F3E-B918-2E6BDCEE1554}" destId="{8D1B4320-D34D-4181-8431-031572A6E323}" srcOrd="1" destOrd="0" parTransId="{3B02BE2F-CE92-4533-B8F5-6528B59FA224}" sibTransId="{3D259C9B-14EE-4839-8F23-4547CEDBCE28}"/>
    <dgm:cxn modelId="{13B0DFD1-A911-4086-A98E-1FDFA7E41F40}" type="presOf" srcId="{4A729842-3D3D-476B-889E-37D52DBC1262}" destId="{37570409-07FF-4ADC-B686-DC504D01B2C3}" srcOrd="1" destOrd="0" presId="urn:microsoft.com/office/officeart/2016/7/layout/BasicLinearProcessNumbered"/>
    <dgm:cxn modelId="{F6D7FFE7-F01E-464D-A07D-8F26AD8D8E55}" type="presParOf" srcId="{61AE60A4-566F-449F-AB96-0F8F85914CBD}" destId="{E5F24760-80A0-459F-945A-936C23A1157A}" srcOrd="0" destOrd="0" presId="urn:microsoft.com/office/officeart/2016/7/layout/BasicLinearProcessNumbered"/>
    <dgm:cxn modelId="{FC46FBE8-18B4-4CCD-836B-9EB0E50717DC}" type="presParOf" srcId="{E5F24760-80A0-459F-945A-936C23A1157A}" destId="{EB120C1B-7BF2-432C-902E-602D282B0E2B}" srcOrd="0" destOrd="0" presId="urn:microsoft.com/office/officeart/2016/7/layout/BasicLinearProcessNumbered"/>
    <dgm:cxn modelId="{24B64440-69CD-4965-9189-E97A920D2A43}" type="presParOf" srcId="{E5F24760-80A0-459F-945A-936C23A1157A}" destId="{A70D0247-8C17-4B10-AEBD-7D94A83E9E1E}" srcOrd="1" destOrd="0" presId="urn:microsoft.com/office/officeart/2016/7/layout/BasicLinearProcessNumbered"/>
    <dgm:cxn modelId="{CC6DF4C5-5440-4727-B5C6-EC194E990B2E}" type="presParOf" srcId="{E5F24760-80A0-459F-945A-936C23A1157A}" destId="{AA430514-D95B-42C5-9652-3E3C08DAB75F}" srcOrd="2" destOrd="0" presId="urn:microsoft.com/office/officeart/2016/7/layout/BasicLinearProcessNumbered"/>
    <dgm:cxn modelId="{B6CEBAE3-B740-407B-A005-F8B54FD8D18F}" type="presParOf" srcId="{E5F24760-80A0-459F-945A-936C23A1157A}" destId="{37570409-07FF-4ADC-B686-DC504D01B2C3}" srcOrd="3" destOrd="0" presId="urn:microsoft.com/office/officeart/2016/7/layout/BasicLinearProcessNumbered"/>
    <dgm:cxn modelId="{E4087AF2-37ED-4950-ABFB-9FAA427B6EAC}" type="presParOf" srcId="{61AE60A4-566F-449F-AB96-0F8F85914CBD}" destId="{D92DEA65-EB77-4E61-B99B-E6C2B0C0122D}" srcOrd="1" destOrd="0" presId="urn:microsoft.com/office/officeart/2016/7/layout/BasicLinearProcessNumbered"/>
    <dgm:cxn modelId="{1CB568D2-0FBF-407C-8220-9004DA58186F}" type="presParOf" srcId="{61AE60A4-566F-449F-AB96-0F8F85914CBD}" destId="{A198375C-2403-41AE-AF04-5749E44DBBA6}" srcOrd="2" destOrd="0" presId="urn:microsoft.com/office/officeart/2016/7/layout/BasicLinearProcessNumbered"/>
    <dgm:cxn modelId="{2137A6C7-6491-4522-AC60-A9F1F2BDD281}" type="presParOf" srcId="{A198375C-2403-41AE-AF04-5749E44DBBA6}" destId="{2BA6DFF9-4D07-47DE-9FBD-C4A29A9B89EA}" srcOrd="0" destOrd="0" presId="urn:microsoft.com/office/officeart/2016/7/layout/BasicLinearProcessNumbered"/>
    <dgm:cxn modelId="{9FE35026-8CBB-4FF8-8025-9AF99D97126C}" type="presParOf" srcId="{A198375C-2403-41AE-AF04-5749E44DBBA6}" destId="{A834AEAC-500A-428D-A35A-53ABF5660D6A}" srcOrd="1" destOrd="0" presId="urn:microsoft.com/office/officeart/2016/7/layout/BasicLinearProcessNumbered"/>
    <dgm:cxn modelId="{67595657-4911-470D-BF84-B3B636162A98}" type="presParOf" srcId="{A198375C-2403-41AE-AF04-5749E44DBBA6}" destId="{3A377808-F70E-41D8-9C22-B09D9B77F57D}" srcOrd="2" destOrd="0" presId="urn:microsoft.com/office/officeart/2016/7/layout/BasicLinearProcessNumbered"/>
    <dgm:cxn modelId="{34458884-5746-4B34-8F80-57C86BA7347B}" type="presParOf" srcId="{A198375C-2403-41AE-AF04-5749E44DBBA6}" destId="{3A9E76A6-6DF8-4566-B57E-E002DDB3BD8F}" srcOrd="3" destOrd="0" presId="urn:microsoft.com/office/officeart/2016/7/layout/BasicLinearProcessNumbered"/>
    <dgm:cxn modelId="{9E4EF2C2-0BF4-4CC1-AF16-561414377E1A}" type="presParOf" srcId="{61AE60A4-566F-449F-AB96-0F8F85914CBD}" destId="{4FA3CA76-E883-4B7A-A148-370C922EB8D3}" srcOrd="3" destOrd="0" presId="urn:microsoft.com/office/officeart/2016/7/layout/BasicLinearProcessNumbered"/>
    <dgm:cxn modelId="{A43B4779-918A-4B07-81DC-264915BCB3E5}" type="presParOf" srcId="{61AE60A4-566F-449F-AB96-0F8F85914CBD}" destId="{6F094F28-62FC-4F6E-9C3C-21486F8181C4}" srcOrd="4" destOrd="0" presId="urn:microsoft.com/office/officeart/2016/7/layout/BasicLinearProcessNumbered"/>
    <dgm:cxn modelId="{0ADAFE86-B077-4F85-9EED-E2561AE3FDCD}" type="presParOf" srcId="{6F094F28-62FC-4F6E-9C3C-21486F8181C4}" destId="{11DAD259-E143-4027-8DA7-B598D860F39C}" srcOrd="0" destOrd="0" presId="urn:microsoft.com/office/officeart/2016/7/layout/BasicLinearProcessNumbered"/>
    <dgm:cxn modelId="{BB787AD1-3D02-48BA-BFF6-6EB011E3A3FE}" type="presParOf" srcId="{6F094F28-62FC-4F6E-9C3C-21486F8181C4}" destId="{DDFCFABC-8D7D-421B-9BB8-6F26A9C4940A}" srcOrd="1" destOrd="0" presId="urn:microsoft.com/office/officeart/2016/7/layout/BasicLinearProcessNumbered"/>
    <dgm:cxn modelId="{EF1673DA-446B-48E9-94B5-BF5F31F67A10}" type="presParOf" srcId="{6F094F28-62FC-4F6E-9C3C-21486F8181C4}" destId="{E36F936D-B40B-49D6-B79A-F103C5307248}" srcOrd="2" destOrd="0" presId="urn:microsoft.com/office/officeart/2016/7/layout/BasicLinearProcessNumbered"/>
    <dgm:cxn modelId="{37F49EDD-1C0E-4D2C-80F6-7126FE8C4A29}" type="presParOf" srcId="{6F094F28-62FC-4F6E-9C3C-21486F8181C4}" destId="{8BAAC604-A920-472D-B2D0-A3C7466E929D}" srcOrd="3" destOrd="0" presId="urn:microsoft.com/office/officeart/2016/7/layout/BasicLinearProcessNumbered"/>
    <dgm:cxn modelId="{7FFC3C42-CE2B-447D-B18E-8B0F1573C0E7}" type="presParOf" srcId="{61AE60A4-566F-449F-AB96-0F8F85914CBD}" destId="{A503DB56-D21C-485F-AF76-6AD7392A6115}" srcOrd="5" destOrd="0" presId="urn:microsoft.com/office/officeart/2016/7/layout/BasicLinearProcessNumbered"/>
    <dgm:cxn modelId="{6A043175-EC81-4F75-ABC4-BAEFC3AB0573}" type="presParOf" srcId="{61AE60A4-566F-449F-AB96-0F8F85914CBD}" destId="{BE87555B-7312-4457-ABD5-BE44D806ABE5}" srcOrd="6" destOrd="0" presId="urn:microsoft.com/office/officeart/2016/7/layout/BasicLinearProcessNumbered"/>
    <dgm:cxn modelId="{8A55F3C7-5173-4516-88A2-1DF360D9F9AA}" type="presParOf" srcId="{BE87555B-7312-4457-ABD5-BE44D806ABE5}" destId="{C3DB2155-E528-41B4-B78A-EFEFC6326856}" srcOrd="0" destOrd="0" presId="urn:microsoft.com/office/officeart/2016/7/layout/BasicLinearProcessNumbered"/>
    <dgm:cxn modelId="{7365FD55-5FE4-4295-8C00-07C494AAF6A5}" type="presParOf" srcId="{BE87555B-7312-4457-ABD5-BE44D806ABE5}" destId="{BAFD9B2F-F829-4091-8459-8A9DD973E2E0}" srcOrd="1" destOrd="0" presId="urn:microsoft.com/office/officeart/2016/7/layout/BasicLinearProcessNumbered"/>
    <dgm:cxn modelId="{2972164D-E463-4E97-80A0-F296150D9158}" type="presParOf" srcId="{BE87555B-7312-4457-ABD5-BE44D806ABE5}" destId="{049B2989-BA6C-4380-AB50-79398849C929}" srcOrd="2" destOrd="0" presId="urn:microsoft.com/office/officeart/2016/7/layout/BasicLinearProcessNumbered"/>
    <dgm:cxn modelId="{88EFB98B-7DFB-4311-AD5C-04454DAEAFB1}" type="presParOf" srcId="{BE87555B-7312-4457-ABD5-BE44D806ABE5}" destId="{AF9B0D5C-7A8F-443B-B09C-8E7DF1B5297A}" srcOrd="3" destOrd="0" presId="urn:microsoft.com/office/officeart/2016/7/layout/BasicLinearProcessNumbered"/>
    <dgm:cxn modelId="{B98C48CE-4C65-4253-B27A-35E4244D9C3A}" type="presParOf" srcId="{61AE60A4-566F-449F-AB96-0F8F85914CBD}" destId="{5042449F-0624-4809-B50E-049D8799D0BF}" srcOrd="7" destOrd="0" presId="urn:microsoft.com/office/officeart/2016/7/layout/BasicLinearProcessNumbered"/>
    <dgm:cxn modelId="{ADF46BBA-2DE1-4F40-A370-A278927C0C64}" type="presParOf" srcId="{61AE60A4-566F-449F-AB96-0F8F85914CBD}" destId="{71C20EC4-A0E3-4008-9810-D4F1B1EAE3A9}" srcOrd="8" destOrd="0" presId="urn:microsoft.com/office/officeart/2016/7/layout/BasicLinearProcessNumbered"/>
    <dgm:cxn modelId="{45463AC7-D2F6-4293-A22B-747EFBF642D3}" type="presParOf" srcId="{71C20EC4-A0E3-4008-9810-D4F1B1EAE3A9}" destId="{F3995DF2-2182-4602-9AA7-B0A551457C20}" srcOrd="0" destOrd="0" presId="urn:microsoft.com/office/officeart/2016/7/layout/BasicLinearProcessNumbered"/>
    <dgm:cxn modelId="{2F3813D8-6249-41F4-B729-1D63CD0A88D6}" type="presParOf" srcId="{71C20EC4-A0E3-4008-9810-D4F1B1EAE3A9}" destId="{F991527F-2472-4968-BD13-A15AF16DC270}" srcOrd="1" destOrd="0" presId="urn:microsoft.com/office/officeart/2016/7/layout/BasicLinearProcessNumbered"/>
    <dgm:cxn modelId="{0EB719D7-1416-4F18-8E2C-877EF8B95044}" type="presParOf" srcId="{71C20EC4-A0E3-4008-9810-D4F1B1EAE3A9}" destId="{EE7B9A39-29CB-4216-92B8-9046DD76FA2C}" srcOrd="2" destOrd="0" presId="urn:microsoft.com/office/officeart/2016/7/layout/BasicLinearProcessNumbered"/>
    <dgm:cxn modelId="{A914AEF8-A0FE-4236-828C-063FECBDCD25}" type="presParOf" srcId="{71C20EC4-A0E3-4008-9810-D4F1B1EAE3A9}" destId="{FBD6D701-9D3A-4E23-BD7D-F3DEE2B37692}"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5CB921-40A0-4545-9032-7D7AB1F40530}" type="doc">
      <dgm:prSet loTypeId="urn:microsoft.com/office/officeart/2008/layout/LinedList" loCatId="list" qsTypeId="urn:microsoft.com/office/officeart/2005/8/quickstyle/simple2" qsCatId="simple" csTypeId="urn:microsoft.com/office/officeart/2005/8/colors/accent6_2" csCatId="accent6"/>
      <dgm:spPr/>
      <dgm:t>
        <a:bodyPr/>
        <a:lstStyle/>
        <a:p>
          <a:endParaRPr lang="en-US"/>
        </a:p>
      </dgm:t>
    </dgm:pt>
    <dgm:pt modelId="{FDB4FDEF-D199-4BF3-B8C9-71C7BC923B41}">
      <dgm:prSet/>
      <dgm:spPr/>
      <dgm:t>
        <a:bodyPr/>
        <a:lstStyle/>
        <a:p>
          <a:r>
            <a:rPr lang="en-GB" b="1" dirty="0">
              <a:latin typeface="Tw Cen MT" panose="020B0602020104020603" pitchFamily="34" charset="0"/>
            </a:rPr>
            <a:t>The mother/infant unit had previously implemented a dress code based on the recommendations wear solid lilac or a combination of lilac and white, while care partners wear solid purple.</a:t>
          </a:r>
          <a:endParaRPr lang="en-US" b="1" dirty="0">
            <a:latin typeface="Tw Cen MT" panose="020B0602020104020603" pitchFamily="34" charset="0"/>
          </a:endParaRPr>
        </a:p>
      </dgm:t>
    </dgm:pt>
    <dgm:pt modelId="{6183AE73-FA1E-4F1E-968B-4B6C8D93A8AB}" type="parTrans" cxnId="{C6FF150B-476B-40DC-BB05-D3E754AFCA2E}">
      <dgm:prSet/>
      <dgm:spPr/>
      <dgm:t>
        <a:bodyPr/>
        <a:lstStyle/>
        <a:p>
          <a:endParaRPr lang="en-US"/>
        </a:p>
      </dgm:t>
    </dgm:pt>
    <dgm:pt modelId="{741CC7CC-817A-4777-9406-508D1033A9FA}" type="sibTrans" cxnId="{C6FF150B-476B-40DC-BB05-D3E754AFCA2E}">
      <dgm:prSet/>
      <dgm:spPr/>
      <dgm:t>
        <a:bodyPr/>
        <a:lstStyle/>
        <a:p>
          <a:endParaRPr lang="en-US"/>
        </a:p>
      </dgm:t>
    </dgm:pt>
    <dgm:pt modelId="{4D5FA6ED-B727-463C-B3E6-4EB05CDDA6F9}">
      <dgm:prSet/>
      <dgm:spPr/>
      <dgm:t>
        <a:bodyPr/>
        <a:lstStyle/>
        <a:p>
          <a:r>
            <a:rPr lang="en-GB" b="1" dirty="0"/>
            <a:t>Gold and black identification tags with the employee’s professional title were issued to staff. This tag, which lies behind the staff’s picture ID, helps patients, family members, and other healthcare team members to distinguish who is providing care to the patient.</a:t>
          </a:r>
          <a:endParaRPr lang="en-US" b="1" dirty="0"/>
        </a:p>
      </dgm:t>
    </dgm:pt>
    <dgm:pt modelId="{4C901C8B-E363-4AB4-96AE-CD954C633E99}" type="parTrans" cxnId="{92746C39-7709-4D5C-B401-EADE5DE357FE}">
      <dgm:prSet/>
      <dgm:spPr/>
      <dgm:t>
        <a:bodyPr/>
        <a:lstStyle/>
        <a:p>
          <a:endParaRPr lang="en-US"/>
        </a:p>
      </dgm:t>
    </dgm:pt>
    <dgm:pt modelId="{0417AAAA-DE42-44AF-9641-373E4C7B5543}" type="sibTrans" cxnId="{92746C39-7709-4D5C-B401-EADE5DE357FE}">
      <dgm:prSet/>
      <dgm:spPr/>
      <dgm:t>
        <a:bodyPr/>
        <a:lstStyle/>
        <a:p>
          <a:endParaRPr lang="en-US"/>
        </a:p>
      </dgm:t>
    </dgm:pt>
    <dgm:pt modelId="{09AA94BB-B668-4472-9DFB-FC0CF4F1E5FA}" type="pres">
      <dgm:prSet presAssocID="{DA5CB921-40A0-4545-9032-7D7AB1F40530}" presName="vert0" presStyleCnt="0">
        <dgm:presLayoutVars>
          <dgm:dir/>
          <dgm:animOne val="branch"/>
          <dgm:animLvl val="lvl"/>
        </dgm:presLayoutVars>
      </dgm:prSet>
      <dgm:spPr/>
    </dgm:pt>
    <dgm:pt modelId="{01B645BA-98BE-4C78-995C-EC0AE5F1494A}" type="pres">
      <dgm:prSet presAssocID="{FDB4FDEF-D199-4BF3-B8C9-71C7BC923B41}" presName="thickLine" presStyleLbl="alignNode1" presStyleIdx="0" presStyleCnt="2"/>
      <dgm:spPr/>
    </dgm:pt>
    <dgm:pt modelId="{F78E87BC-2D37-4E6D-9C17-7F5EE908AF0E}" type="pres">
      <dgm:prSet presAssocID="{FDB4FDEF-D199-4BF3-B8C9-71C7BC923B41}" presName="horz1" presStyleCnt="0"/>
      <dgm:spPr/>
    </dgm:pt>
    <dgm:pt modelId="{51DFCDC7-513F-4AC7-8D9B-A5DA4F6B5154}" type="pres">
      <dgm:prSet presAssocID="{FDB4FDEF-D199-4BF3-B8C9-71C7BC923B41}" presName="tx1" presStyleLbl="revTx" presStyleIdx="0" presStyleCnt="2"/>
      <dgm:spPr/>
    </dgm:pt>
    <dgm:pt modelId="{347FD618-66A9-4A3E-8A91-A26D4CB6BB5A}" type="pres">
      <dgm:prSet presAssocID="{FDB4FDEF-D199-4BF3-B8C9-71C7BC923B41}" presName="vert1" presStyleCnt="0"/>
      <dgm:spPr/>
    </dgm:pt>
    <dgm:pt modelId="{B4E3C840-8C0B-4172-8703-4121B6822F38}" type="pres">
      <dgm:prSet presAssocID="{4D5FA6ED-B727-463C-B3E6-4EB05CDDA6F9}" presName="thickLine" presStyleLbl="alignNode1" presStyleIdx="1" presStyleCnt="2"/>
      <dgm:spPr/>
    </dgm:pt>
    <dgm:pt modelId="{7584DD88-E3FB-4F9F-A391-E14A5F7914A5}" type="pres">
      <dgm:prSet presAssocID="{4D5FA6ED-B727-463C-B3E6-4EB05CDDA6F9}" presName="horz1" presStyleCnt="0"/>
      <dgm:spPr/>
    </dgm:pt>
    <dgm:pt modelId="{FFE3BF95-8221-466B-AA01-A582DF457FBE}" type="pres">
      <dgm:prSet presAssocID="{4D5FA6ED-B727-463C-B3E6-4EB05CDDA6F9}" presName="tx1" presStyleLbl="revTx" presStyleIdx="1" presStyleCnt="2"/>
      <dgm:spPr/>
    </dgm:pt>
    <dgm:pt modelId="{52497BB8-AA79-47FC-B1A7-6C4874359CE4}" type="pres">
      <dgm:prSet presAssocID="{4D5FA6ED-B727-463C-B3E6-4EB05CDDA6F9}" presName="vert1" presStyleCnt="0"/>
      <dgm:spPr/>
    </dgm:pt>
  </dgm:ptLst>
  <dgm:cxnLst>
    <dgm:cxn modelId="{C6FF150B-476B-40DC-BB05-D3E754AFCA2E}" srcId="{DA5CB921-40A0-4545-9032-7D7AB1F40530}" destId="{FDB4FDEF-D199-4BF3-B8C9-71C7BC923B41}" srcOrd="0" destOrd="0" parTransId="{6183AE73-FA1E-4F1E-968B-4B6C8D93A8AB}" sibTransId="{741CC7CC-817A-4777-9406-508D1033A9FA}"/>
    <dgm:cxn modelId="{F997771E-651C-4B09-BEB3-682A6AB19797}" type="presOf" srcId="{FDB4FDEF-D199-4BF3-B8C9-71C7BC923B41}" destId="{51DFCDC7-513F-4AC7-8D9B-A5DA4F6B5154}" srcOrd="0" destOrd="0" presId="urn:microsoft.com/office/officeart/2008/layout/LinedList"/>
    <dgm:cxn modelId="{92746C39-7709-4D5C-B401-EADE5DE357FE}" srcId="{DA5CB921-40A0-4545-9032-7D7AB1F40530}" destId="{4D5FA6ED-B727-463C-B3E6-4EB05CDDA6F9}" srcOrd="1" destOrd="0" parTransId="{4C901C8B-E363-4AB4-96AE-CD954C633E99}" sibTransId="{0417AAAA-DE42-44AF-9641-373E4C7B5543}"/>
    <dgm:cxn modelId="{920E0274-FEB3-4862-AED4-DB9226000D59}" type="presOf" srcId="{DA5CB921-40A0-4545-9032-7D7AB1F40530}" destId="{09AA94BB-B668-4472-9DFB-FC0CF4F1E5FA}" srcOrd="0" destOrd="0" presId="urn:microsoft.com/office/officeart/2008/layout/LinedList"/>
    <dgm:cxn modelId="{45E30EE8-C1F7-45F4-9F62-12BA63A6A537}" type="presOf" srcId="{4D5FA6ED-B727-463C-B3E6-4EB05CDDA6F9}" destId="{FFE3BF95-8221-466B-AA01-A582DF457FBE}" srcOrd="0" destOrd="0" presId="urn:microsoft.com/office/officeart/2008/layout/LinedList"/>
    <dgm:cxn modelId="{64090615-3EF7-462A-9071-9EDB05CEDCD0}" type="presParOf" srcId="{09AA94BB-B668-4472-9DFB-FC0CF4F1E5FA}" destId="{01B645BA-98BE-4C78-995C-EC0AE5F1494A}" srcOrd="0" destOrd="0" presId="urn:microsoft.com/office/officeart/2008/layout/LinedList"/>
    <dgm:cxn modelId="{581CE87A-EAE2-4BEA-90D3-632380060B30}" type="presParOf" srcId="{09AA94BB-B668-4472-9DFB-FC0CF4F1E5FA}" destId="{F78E87BC-2D37-4E6D-9C17-7F5EE908AF0E}" srcOrd="1" destOrd="0" presId="urn:microsoft.com/office/officeart/2008/layout/LinedList"/>
    <dgm:cxn modelId="{B8B4E870-CCC8-41F9-97E2-7329136FFB43}" type="presParOf" srcId="{F78E87BC-2D37-4E6D-9C17-7F5EE908AF0E}" destId="{51DFCDC7-513F-4AC7-8D9B-A5DA4F6B5154}" srcOrd="0" destOrd="0" presId="urn:microsoft.com/office/officeart/2008/layout/LinedList"/>
    <dgm:cxn modelId="{4C98EBE5-469B-423C-A69E-5CC15CB202ED}" type="presParOf" srcId="{F78E87BC-2D37-4E6D-9C17-7F5EE908AF0E}" destId="{347FD618-66A9-4A3E-8A91-A26D4CB6BB5A}" srcOrd="1" destOrd="0" presId="urn:microsoft.com/office/officeart/2008/layout/LinedList"/>
    <dgm:cxn modelId="{18341562-3A6A-4542-A479-E052D840ACDA}" type="presParOf" srcId="{09AA94BB-B668-4472-9DFB-FC0CF4F1E5FA}" destId="{B4E3C840-8C0B-4172-8703-4121B6822F38}" srcOrd="2" destOrd="0" presId="urn:microsoft.com/office/officeart/2008/layout/LinedList"/>
    <dgm:cxn modelId="{0D5C7630-4D86-4511-89C3-653B6A6EAD4F}" type="presParOf" srcId="{09AA94BB-B668-4472-9DFB-FC0CF4F1E5FA}" destId="{7584DD88-E3FB-4F9F-A391-E14A5F7914A5}" srcOrd="3" destOrd="0" presId="urn:microsoft.com/office/officeart/2008/layout/LinedList"/>
    <dgm:cxn modelId="{2731A822-1141-4656-BD5F-158EDD0847A1}" type="presParOf" srcId="{7584DD88-E3FB-4F9F-A391-E14A5F7914A5}" destId="{FFE3BF95-8221-466B-AA01-A582DF457FBE}" srcOrd="0" destOrd="0" presId="urn:microsoft.com/office/officeart/2008/layout/LinedList"/>
    <dgm:cxn modelId="{2815D9C5-1B70-4FFF-B2B0-BF1CF644F2AD}" type="presParOf" srcId="{7584DD88-E3FB-4F9F-A391-E14A5F7914A5}" destId="{52497BB8-AA79-47FC-B1A7-6C4874359CE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20C1B-7BF2-432C-902E-602D282B0E2B}">
      <dsp:nvSpPr>
        <dsp:cNvPr id="0" name=""/>
        <dsp:cNvSpPr/>
      </dsp:nvSpPr>
      <dsp:spPr>
        <a:xfrm>
          <a:off x="4063" y="683637"/>
          <a:ext cx="2199828" cy="4716991"/>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1507" tIns="330200" rIns="171507" bIns="330200" numCol="1" spcCol="1270" anchor="t" anchorCtr="0">
          <a:noAutofit/>
        </a:bodyPr>
        <a:lstStyle/>
        <a:p>
          <a:pPr marL="0" lvl="0" indent="0" algn="l" defTabSz="933450">
            <a:lnSpc>
              <a:spcPct val="90000"/>
            </a:lnSpc>
            <a:spcBef>
              <a:spcPct val="0"/>
            </a:spcBef>
            <a:spcAft>
              <a:spcPct val="35000"/>
            </a:spcAft>
            <a:buNone/>
          </a:pPr>
          <a:r>
            <a:rPr lang="en-US" sz="2100" kern="1200"/>
            <a:t>Identify</a:t>
          </a:r>
        </a:p>
        <a:p>
          <a:pPr marL="171450" lvl="1" indent="-171450" algn="l" defTabSz="711200">
            <a:lnSpc>
              <a:spcPct val="90000"/>
            </a:lnSpc>
            <a:spcBef>
              <a:spcPct val="0"/>
            </a:spcBef>
            <a:spcAft>
              <a:spcPct val="15000"/>
            </a:spcAft>
            <a:buChar char="•"/>
          </a:pPr>
          <a:r>
            <a:rPr lang="en-US" sz="1600" kern="1200" dirty="0"/>
            <a:t>Identify a problem from practice and turn into a specific question</a:t>
          </a:r>
        </a:p>
      </dsp:txBody>
      <dsp:txXfrm>
        <a:off x="4063" y="2476094"/>
        <a:ext cx="2199828" cy="2830194"/>
      </dsp:txXfrm>
    </dsp:sp>
    <dsp:sp modelId="{A70D0247-8C17-4B10-AEBD-7D94A83E9E1E}">
      <dsp:nvSpPr>
        <dsp:cNvPr id="0" name=""/>
        <dsp:cNvSpPr/>
      </dsp:nvSpPr>
      <dsp:spPr>
        <a:xfrm>
          <a:off x="642013" y="1810229"/>
          <a:ext cx="923927" cy="92392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2033" tIns="12700" rIns="72033" bIns="12700" numCol="1" spcCol="1270" anchor="ctr" anchorCtr="0">
          <a:noAutofit/>
        </a:bodyPr>
        <a:lstStyle/>
        <a:p>
          <a:pPr marL="0" lvl="0" indent="0" algn="ctr" defTabSz="2000250">
            <a:lnSpc>
              <a:spcPct val="90000"/>
            </a:lnSpc>
            <a:spcBef>
              <a:spcPct val="0"/>
            </a:spcBef>
            <a:spcAft>
              <a:spcPct val="35000"/>
            </a:spcAft>
            <a:buNone/>
          </a:pPr>
          <a:r>
            <a:rPr lang="en-US" sz="4500" kern="1200"/>
            <a:t>1</a:t>
          </a:r>
        </a:p>
      </dsp:txBody>
      <dsp:txXfrm>
        <a:off x="777319" y="1945535"/>
        <a:ext cx="653315" cy="653315"/>
      </dsp:txXfrm>
    </dsp:sp>
    <dsp:sp modelId="{AA430514-D95B-42C5-9652-3E3C08DAB75F}">
      <dsp:nvSpPr>
        <dsp:cNvPr id="0" name=""/>
        <dsp:cNvSpPr/>
      </dsp:nvSpPr>
      <dsp:spPr>
        <a:xfrm>
          <a:off x="4063" y="4581941"/>
          <a:ext cx="2199828" cy="72"/>
        </a:xfrm>
        <a:prstGeom prst="rect">
          <a:avLst/>
        </a:prstGeom>
        <a:gradFill rotWithShape="0">
          <a:gsLst>
            <a:gs pos="0">
              <a:schemeClr val="accent5">
                <a:hueOff val="-750949"/>
                <a:satOff val="-1935"/>
                <a:lumOff val="-1307"/>
                <a:alphaOff val="0"/>
                <a:satMod val="103000"/>
                <a:lumMod val="102000"/>
                <a:tint val="94000"/>
              </a:schemeClr>
            </a:gs>
            <a:gs pos="50000">
              <a:schemeClr val="accent5">
                <a:hueOff val="-750949"/>
                <a:satOff val="-1935"/>
                <a:lumOff val="-1307"/>
                <a:alphaOff val="0"/>
                <a:satMod val="110000"/>
                <a:lumMod val="100000"/>
                <a:shade val="100000"/>
              </a:schemeClr>
            </a:gs>
            <a:gs pos="100000">
              <a:schemeClr val="accent5">
                <a:hueOff val="-750949"/>
                <a:satOff val="-1935"/>
                <a:lumOff val="-1307"/>
                <a:alphaOff val="0"/>
                <a:lumMod val="99000"/>
                <a:satMod val="120000"/>
                <a:shade val="78000"/>
              </a:schemeClr>
            </a:gs>
          </a:gsLst>
          <a:lin ang="5400000" scaled="0"/>
        </a:gradFill>
        <a:ln w="6350" cap="flat" cmpd="sng" algn="ctr">
          <a:solidFill>
            <a:schemeClr val="accent5">
              <a:hueOff val="-750949"/>
              <a:satOff val="-1935"/>
              <a:lumOff val="-130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BA6DFF9-4D07-47DE-9FBD-C4A29A9B89EA}">
      <dsp:nvSpPr>
        <dsp:cNvPr id="0" name=""/>
        <dsp:cNvSpPr/>
      </dsp:nvSpPr>
      <dsp:spPr>
        <a:xfrm>
          <a:off x="2423874" y="683637"/>
          <a:ext cx="2199828" cy="4641198"/>
        </a:xfrm>
        <a:prstGeom prst="rect">
          <a:avLst/>
        </a:prstGeom>
        <a:solidFill>
          <a:schemeClr val="accent5">
            <a:tint val="40000"/>
            <a:alpha val="90000"/>
            <a:hueOff val="-1684941"/>
            <a:satOff val="-5708"/>
            <a:lumOff val="-732"/>
            <a:alphaOff val="0"/>
          </a:schemeClr>
        </a:solidFill>
        <a:ln w="6350" cap="flat" cmpd="sng" algn="ctr">
          <a:solidFill>
            <a:schemeClr val="accent5">
              <a:tint val="40000"/>
              <a:alpha val="90000"/>
              <a:hueOff val="-1684941"/>
              <a:satOff val="-5708"/>
              <a:lumOff val="-73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1507" tIns="330200" rIns="171507" bIns="330200" numCol="1" spcCol="1270" anchor="t" anchorCtr="0">
          <a:noAutofit/>
        </a:bodyPr>
        <a:lstStyle/>
        <a:p>
          <a:pPr marL="0" lvl="0" indent="0" algn="l" defTabSz="933450">
            <a:lnSpc>
              <a:spcPct val="90000"/>
            </a:lnSpc>
            <a:spcBef>
              <a:spcPct val="0"/>
            </a:spcBef>
            <a:spcAft>
              <a:spcPct val="35000"/>
            </a:spcAft>
            <a:buNone/>
          </a:pPr>
          <a:r>
            <a:rPr lang="en-US" sz="2100" kern="1200"/>
            <a:t>Find</a:t>
          </a:r>
        </a:p>
        <a:p>
          <a:pPr marL="171450" lvl="1" indent="-171450" algn="l" defTabSz="711200">
            <a:lnSpc>
              <a:spcPct val="90000"/>
            </a:lnSpc>
            <a:spcBef>
              <a:spcPct val="0"/>
            </a:spcBef>
            <a:spcAft>
              <a:spcPct val="15000"/>
            </a:spcAft>
            <a:buChar char="•"/>
          </a:pPr>
          <a:r>
            <a:rPr lang="en-US" sz="1600" kern="1200" dirty="0"/>
            <a:t>Find the best available evidence </a:t>
          </a:r>
        </a:p>
      </dsp:txBody>
      <dsp:txXfrm>
        <a:off x="2423874" y="2447293"/>
        <a:ext cx="2199828" cy="2784718"/>
      </dsp:txXfrm>
    </dsp:sp>
    <dsp:sp modelId="{A834AEAC-500A-428D-A35A-53ABF5660D6A}">
      <dsp:nvSpPr>
        <dsp:cNvPr id="0" name=""/>
        <dsp:cNvSpPr/>
      </dsp:nvSpPr>
      <dsp:spPr>
        <a:xfrm>
          <a:off x="3061824" y="1772333"/>
          <a:ext cx="923927" cy="923927"/>
        </a:xfrm>
        <a:prstGeom prst="ellipse">
          <a:avLst/>
        </a:prstGeom>
        <a:gradFill rotWithShape="0">
          <a:gsLst>
            <a:gs pos="0">
              <a:schemeClr val="accent5">
                <a:hueOff val="-1501898"/>
                <a:satOff val="-3871"/>
                <a:lumOff val="-2614"/>
                <a:alphaOff val="0"/>
                <a:satMod val="103000"/>
                <a:lumMod val="102000"/>
                <a:tint val="94000"/>
              </a:schemeClr>
            </a:gs>
            <a:gs pos="50000">
              <a:schemeClr val="accent5">
                <a:hueOff val="-1501898"/>
                <a:satOff val="-3871"/>
                <a:lumOff val="-2614"/>
                <a:alphaOff val="0"/>
                <a:satMod val="110000"/>
                <a:lumMod val="100000"/>
                <a:shade val="100000"/>
              </a:schemeClr>
            </a:gs>
            <a:gs pos="100000">
              <a:schemeClr val="accent5">
                <a:hueOff val="-1501898"/>
                <a:satOff val="-3871"/>
                <a:lumOff val="-2614"/>
                <a:alphaOff val="0"/>
                <a:lumMod val="99000"/>
                <a:satMod val="120000"/>
                <a:shade val="78000"/>
              </a:schemeClr>
            </a:gs>
          </a:gsLst>
          <a:lin ang="5400000" scaled="0"/>
        </a:gradFill>
        <a:ln w="6350" cap="flat" cmpd="sng" algn="ctr">
          <a:solidFill>
            <a:schemeClr val="accent5">
              <a:hueOff val="-1501898"/>
              <a:satOff val="-3871"/>
              <a:lumOff val="-261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2033" tIns="12700" rIns="72033" bIns="12700" numCol="1" spcCol="1270" anchor="ctr" anchorCtr="0">
          <a:noAutofit/>
        </a:bodyPr>
        <a:lstStyle/>
        <a:p>
          <a:pPr marL="0" lvl="0" indent="0" algn="ctr" defTabSz="2000250">
            <a:lnSpc>
              <a:spcPct val="90000"/>
            </a:lnSpc>
            <a:spcBef>
              <a:spcPct val="0"/>
            </a:spcBef>
            <a:spcAft>
              <a:spcPct val="35000"/>
            </a:spcAft>
            <a:buNone/>
          </a:pPr>
          <a:r>
            <a:rPr lang="en-US" sz="4500" kern="1200"/>
            <a:t>2</a:t>
          </a:r>
        </a:p>
      </dsp:txBody>
      <dsp:txXfrm>
        <a:off x="3197130" y="1907639"/>
        <a:ext cx="653315" cy="653315"/>
      </dsp:txXfrm>
    </dsp:sp>
    <dsp:sp modelId="{3A377808-F70E-41D8-9C22-B09D9B77F57D}">
      <dsp:nvSpPr>
        <dsp:cNvPr id="0" name=""/>
        <dsp:cNvSpPr/>
      </dsp:nvSpPr>
      <dsp:spPr>
        <a:xfrm>
          <a:off x="2423874" y="4544045"/>
          <a:ext cx="2199828" cy="72"/>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w="6350" cap="flat" cmpd="sng" algn="ctr">
          <a:solidFill>
            <a:schemeClr val="accent5">
              <a:hueOff val="-2252848"/>
              <a:satOff val="-5806"/>
              <a:lumOff val="-392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1DAD259-E143-4027-8DA7-B598D860F39C}">
      <dsp:nvSpPr>
        <dsp:cNvPr id="0" name=""/>
        <dsp:cNvSpPr/>
      </dsp:nvSpPr>
      <dsp:spPr>
        <a:xfrm>
          <a:off x="4843685" y="683637"/>
          <a:ext cx="2199828" cy="4508676"/>
        </a:xfrm>
        <a:prstGeom prst="rect">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3369881"/>
              <a:satOff val="-11416"/>
              <a:lumOff val="-146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1507" tIns="330200" rIns="171507" bIns="330200" numCol="1" spcCol="1270" anchor="t" anchorCtr="0">
          <a:noAutofit/>
        </a:bodyPr>
        <a:lstStyle/>
        <a:p>
          <a:pPr marL="0" lvl="0" indent="0" algn="l" defTabSz="933450">
            <a:lnSpc>
              <a:spcPct val="90000"/>
            </a:lnSpc>
            <a:spcBef>
              <a:spcPct val="0"/>
            </a:spcBef>
            <a:spcAft>
              <a:spcPct val="35000"/>
            </a:spcAft>
            <a:buNone/>
          </a:pPr>
          <a:r>
            <a:rPr lang="en-US" sz="2100" kern="1200" dirty="0"/>
            <a:t>Appraise</a:t>
          </a:r>
        </a:p>
        <a:p>
          <a:pPr marL="171450" lvl="1" indent="-171450" algn="l" defTabSz="711200">
            <a:lnSpc>
              <a:spcPct val="90000"/>
            </a:lnSpc>
            <a:spcBef>
              <a:spcPct val="0"/>
            </a:spcBef>
            <a:spcAft>
              <a:spcPct val="15000"/>
            </a:spcAft>
            <a:buChar char="•"/>
          </a:pPr>
          <a:r>
            <a:rPr lang="en-US" sz="1600" kern="1200" dirty="0"/>
            <a:t>Appraise the evidence for its validity – usefulness and methodological </a:t>
          </a:r>
          <a:r>
            <a:rPr lang="en-US" sz="1600" kern="1200" dirty="0" err="1"/>
            <a:t>rigour</a:t>
          </a:r>
          <a:endParaRPr lang="en-US" sz="1600" kern="1200" dirty="0"/>
        </a:p>
      </dsp:txBody>
      <dsp:txXfrm>
        <a:off x="4843685" y="2396934"/>
        <a:ext cx="2199828" cy="2705205"/>
      </dsp:txXfrm>
    </dsp:sp>
    <dsp:sp modelId="{DDFCFABC-8D7D-421B-9BB8-6F26A9C4940A}">
      <dsp:nvSpPr>
        <dsp:cNvPr id="0" name=""/>
        <dsp:cNvSpPr/>
      </dsp:nvSpPr>
      <dsp:spPr>
        <a:xfrm>
          <a:off x="5481636" y="1706072"/>
          <a:ext cx="923927" cy="923927"/>
        </a:xfrm>
        <a:prstGeom prst="ellipse">
          <a:avLst/>
        </a:prstGeom>
        <a:gradFill rotWithShape="0">
          <a:gsLst>
            <a:gs pos="0">
              <a:schemeClr val="accent5">
                <a:hueOff val="-3003797"/>
                <a:satOff val="-7742"/>
                <a:lumOff val="-5229"/>
                <a:alphaOff val="0"/>
                <a:satMod val="103000"/>
                <a:lumMod val="102000"/>
                <a:tint val="94000"/>
              </a:schemeClr>
            </a:gs>
            <a:gs pos="50000">
              <a:schemeClr val="accent5">
                <a:hueOff val="-3003797"/>
                <a:satOff val="-7742"/>
                <a:lumOff val="-5229"/>
                <a:alphaOff val="0"/>
                <a:satMod val="110000"/>
                <a:lumMod val="100000"/>
                <a:shade val="100000"/>
              </a:schemeClr>
            </a:gs>
            <a:gs pos="100000">
              <a:schemeClr val="accent5">
                <a:hueOff val="-3003797"/>
                <a:satOff val="-7742"/>
                <a:lumOff val="-5229"/>
                <a:alphaOff val="0"/>
                <a:lumMod val="99000"/>
                <a:satMod val="120000"/>
                <a:shade val="78000"/>
              </a:schemeClr>
            </a:gs>
          </a:gsLst>
          <a:lin ang="5400000" scaled="0"/>
        </a:gradFill>
        <a:ln w="6350" cap="flat" cmpd="sng" algn="ctr">
          <a:solidFill>
            <a:schemeClr val="accent5">
              <a:hueOff val="-3003797"/>
              <a:satOff val="-7742"/>
              <a:lumOff val="-522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2033" tIns="12700" rIns="72033" bIns="12700" numCol="1" spcCol="1270" anchor="ctr" anchorCtr="0">
          <a:noAutofit/>
        </a:bodyPr>
        <a:lstStyle/>
        <a:p>
          <a:pPr marL="0" lvl="0" indent="0" algn="ctr" defTabSz="2000250">
            <a:lnSpc>
              <a:spcPct val="90000"/>
            </a:lnSpc>
            <a:spcBef>
              <a:spcPct val="0"/>
            </a:spcBef>
            <a:spcAft>
              <a:spcPct val="35000"/>
            </a:spcAft>
            <a:buNone/>
          </a:pPr>
          <a:r>
            <a:rPr lang="en-US" sz="4500" kern="1200"/>
            <a:t>3</a:t>
          </a:r>
        </a:p>
      </dsp:txBody>
      <dsp:txXfrm>
        <a:off x="5616942" y="1841378"/>
        <a:ext cx="653315" cy="653315"/>
      </dsp:txXfrm>
    </dsp:sp>
    <dsp:sp modelId="{E36F936D-B40B-49D6-B79A-F103C5307248}">
      <dsp:nvSpPr>
        <dsp:cNvPr id="0" name=""/>
        <dsp:cNvSpPr/>
      </dsp:nvSpPr>
      <dsp:spPr>
        <a:xfrm>
          <a:off x="4843685" y="4477783"/>
          <a:ext cx="2199828" cy="72"/>
        </a:xfrm>
        <a:prstGeom prst="rect">
          <a:avLst/>
        </a:prstGeom>
        <a:gradFill rotWithShape="0">
          <a:gsLst>
            <a:gs pos="0">
              <a:schemeClr val="accent5">
                <a:hueOff val="-3754746"/>
                <a:satOff val="-9677"/>
                <a:lumOff val="-6536"/>
                <a:alphaOff val="0"/>
                <a:satMod val="103000"/>
                <a:lumMod val="102000"/>
                <a:tint val="94000"/>
              </a:schemeClr>
            </a:gs>
            <a:gs pos="50000">
              <a:schemeClr val="accent5">
                <a:hueOff val="-3754746"/>
                <a:satOff val="-9677"/>
                <a:lumOff val="-6536"/>
                <a:alphaOff val="0"/>
                <a:satMod val="110000"/>
                <a:lumMod val="100000"/>
                <a:shade val="100000"/>
              </a:schemeClr>
            </a:gs>
            <a:gs pos="100000">
              <a:schemeClr val="accent5">
                <a:hueOff val="-3754746"/>
                <a:satOff val="-9677"/>
                <a:lumOff val="-6536"/>
                <a:alphaOff val="0"/>
                <a:lumMod val="99000"/>
                <a:satMod val="120000"/>
                <a:shade val="78000"/>
              </a:schemeClr>
            </a:gs>
          </a:gsLst>
          <a:lin ang="5400000" scaled="0"/>
        </a:gradFill>
        <a:ln w="6350" cap="flat" cmpd="sng" algn="ctr">
          <a:solidFill>
            <a:schemeClr val="accent5">
              <a:hueOff val="-3754746"/>
              <a:satOff val="-9677"/>
              <a:lumOff val="-653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3DB2155-E528-41B4-B78A-EFEFC6326856}">
      <dsp:nvSpPr>
        <dsp:cNvPr id="0" name=""/>
        <dsp:cNvSpPr/>
      </dsp:nvSpPr>
      <dsp:spPr>
        <a:xfrm>
          <a:off x="7263497" y="683637"/>
          <a:ext cx="2199828" cy="4588195"/>
        </a:xfrm>
        <a:prstGeom prst="rect">
          <a:avLst/>
        </a:prstGeom>
        <a:solidFill>
          <a:schemeClr val="accent5">
            <a:tint val="40000"/>
            <a:alpha val="90000"/>
            <a:hueOff val="-5054821"/>
            <a:satOff val="-17124"/>
            <a:lumOff val="-2196"/>
            <a:alphaOff val="0"/>
          </a:schemeClr>
        </a:solidFill>
        <a:ln w="6350" cap="flat" cmpd="sng" algn="ctr">
          <a:solidFill>
            <a:schemeClr val="accent5">
              <a:tint val="40000"/>
              <a:alpha val="90000"/>
              <a:hueOff val="-5054821"/>
              <a:satOff val="-17124"/>
              <a:lumOff val="-219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1507" tIns="330200" rIns="171507" bIns="330200" numCol="1" spcCol="1270" anchor="t" anchorCtr="0">
          <a:noAutofit/>
        </a:bodyPr>
        <a:lstStyle/>
        <a:p>
          <a:pPr marL="0" lvl="0" indent="0" algn="l" defTabSz="933450">
            <a:lnSpc>
              <a:spcPct val="90000"/>
            </a:lnSpc>
            <a:spcBef>
              <a:spcPct val="0"/>
            </a:spcBef>
            <a:spcAft>
              <a:spcPct val="35000"/>
            </a:spcAft>
            <a:buNone/>
          </a:pPr>
          <a:r>
            <a:rPr lang="en-US" sz="2100" kern="1200"/>
            <a:t>Identify</a:t>
          </a:r>
        </a:p>
        <a:p>
          <a:pPr marL="171450" lvl="1" indent="-171450" algn="l" defTabSz="711200">
            <a:lnSpc>
              <a:spcPct val="90000"/>
            </a:lnSpc>
            <a:spcBef>
              <a:spcPct val="0"/>
            </a:spcBef>
            <a:spcAft>
              <a:spcPct val="15000"/>
            </a:spcAft>
            <a:buChar char="•"/>
          </a:pPr>
          <a:r>
            <a:rPr lang="en-US" sz="1600" kern="1200" dirty="0"/>
            <a:t>Identify current best evidence and apply to the situation</a:t>
          </a:r>
        </a:p>
      </dsp:txBody>
      <dsp:txXfrm>
        <a:off x="7263497" y="2427152"/>
        <a:ext cx="2199828" cy="2752917"/>
      </dsp:txXfrm>
    </dsp:sp>
    <dsp:sp modelId="{BAFD9B2F-F829-4091-8459-8A9DD973E2E0}">
      <dsp:nvSpPr>
        <dsp:cNvPr id="0" name=""/>
        <dsp:cNvSpPr/>
      </dsp:nvSpPr>
      <dsp:spPr>
        <a:xfrm>
          <a:off x="7901447" y="1745831"/>
          <a:ext cx="923927" cy="923927"/>
        </a:xfrm>
        <a:prstGeom prst="ellipse">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w="6350" cap="flat" cmpd="sng" algn="ctr">
          <a:solidFill>
            <a:schemeClr val="accent5">
              <a:hueOff val="-4505695"/>
              <a:satOff val="-11613"/>
              <a:lumOff val="-784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2033" tIns="12700" rIns="72033" bIns="12700" numCol="1" spcCol="1270" anchor="ctr" anchorCtr="0">
          <a:noAutofit/>
        </a:bodyPr>
        <a:lstStyle/>
        <a:p>
          <a:pPr marL="0" lvl="0" indent="0" algn="ctr" defTabSz="2000250">
            <a:lnSpc>
              <a:spcPct val="90000"/>
            </a:lnSpc>
            <a:spcBef>
              <a:spcPct val="0"/>
            </a:spcBef>
            <a:spcAft>
              <a:spcPct val="35000"/>
            </a:spcAft>
            <a:buNone/>
          </a:pPr>
          <a:r>
            <a:rPr lang="en-US" sz="4500" kern="1200"/>
            <a:t>4</a:t>
          </a:r>
        </a:p>
      </dsp:txBody>
      <dsp:txXfrm>
        <a:off x="8036753" y="1881137"/>
        <a:ext cx="653315" cy="653315"/>
      </dsp:txXfrm>
    </dsp:sp>
    <dsp:sp modelId="{049B2989-BA6C-4380-AB50-79398849C929}">
      <dsp:nvSpPr>
        <dsp:cNvPr id="0" name=""/>
        <dsp:cNvSpPr/>
      </dsp:nvSpPr>
      <dsp:spPr>
        <a:xfrm>
          <a:off x="7263497" y="4517543"/>
          <a:ext cx="2199828" cy="72"/>
        </a:xfrm>
        <a:prstGeom prst="rect">
          <a:avLst/>
        </a:prstGeom>
        <a:gradFill rotWithShape="0">
          <a:gsLst>
            <a:gs pos="0">
              <a:schemeClr val="accent5">
                <a:hueOff val="-5256644"/>
                <a:satOff val="-13548"/>
                <a:lumOff val="-9151"/>
                <a:alphaOff val="0"/>
                <a:satMod val="103000"/>
                <a:lumMod val="102000"/>
                <a:tint val="94000"/>
              </a:schemeClr>
            </a:gs>
            <a:gs pos="50000">
              <a:schemeClr val="accent5">
                <a:hueOff val="-5256644"/>
                <a:satOff val="-13548"/>
                <a:lumOff val="-9151"/>
                <a:alphaOff val="0"/>
                <a:satMod val="110000"/>
                <a:lumMod val="100000"/>
                <a:shade val="100000"/>
              </a:schemeClr>
            </a:gs>
            <a:gs pos="100000">
              <a:schemeClr val="accent5">
                <a:hueOff val="-5256644"/>
                <a:satOff val="-13548"/>
                <a:lumOff val="-9151"/>
                <a:alphaOff val="0"/>
                <a:lumMod val="99000"/>
                <a:satMod val="120000"/>
                <a:shade val="78000"/>
              </a:schemeClr>
            </a:gs>
          </a:gsLst>
          <a:lin ang="5400000" scaled="0"/>
        </a:gradFill>
        <a:ln w="6350" cap="flat" cmpd="sng" algn="ctr">
          <a:solidFill>
            <a:schemeClr val="accent5">
              <a:hueOff val="-5256644"/>
              <a:satOff val="-13548"/>
              <a:lumOff val="-915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3995DF2-2182-4602-9AA7-B0A551457C20}">
      <dsp:nvSpPr>
        <dsp:cNvPr id="0" name=""/>
        <dsp:cNvSpPr/>
      </dsp:nvSpPr>
      <dsp:spPr>
        <a:xfrm>
          <a:off x="9683308" y="683637"/>
          <a:ext cx="2199828" cy="4507290"/>
        </a:xfrm>
        <a:prstGeom prst="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1507" tIns="330200" rIns="171507" bIns="330200" numCol="1" spcCol="1270" anchor="t" anchorCtr="0">
          <a:noAutofit/>
        </a:bodyPr>
        <a:lstStyle/>
        <a:p>
          <a:pPr marL="0" lvl="0" indent="0" algn="l" defTabSz="889000">
            <a:lnSpc>
              <a:spcPct val="90000"/>
            </a:lnSpc>
            <a:spcBef>
              <a:spcPct val="0"/>
            </a:spcBef>
            <a:spcAft>
              <a:spcPct val="35000"/>
            </a:spcAft>
            <a:buNone/>
          </a:pPr>
          <a:r>
            <a:rPr lang="en-US" sz="2000" kern="1200" dirty="0"/>
            <a:t>Evaluate</a:t>
          </a:r>
        </a:p>
        <a:p>
          <a:pPr marL="171450" lvl="1" indent="-171450" algn="l" defTabSz="711200">
            <a:lnSpc>
              <a:spcPct val="90000"/>
            </a:lnSpc>
            <a:spcBef>
              <a:spcPct val="0"/>
            </a:spcBef>
            <a:spcAft>
              <a:spcPct val="15000"/>
            </a:spcAft>
            <a:buChar char="•"/>
          </a:pPr>
          <a:r>
            <a:rPr lang="en-US" sz="1600" kern="1200" dirty="0"/>
            <a:t>Evaluate the effect on the client &amp; practitioners own performance</a:t>
          </a:r>
        </a:p>
      </dsp:txBody>
      <dsp:txXfrm>
        <a:off x="9683308" y="2396408"/>
        <a:ext cx="2199828" cy="2704374"/>
      </dsp:txXfrm>
    </dsp:sp>
    <dsp:sp modelId="{F991527F-2472-4968-BD13-A15AF16DC270}">
      <dsp:nvSpPr>
        <dsp:cNvPr id="0" name=""/>
        <dsp:cNvSpPr/>
      </dsp:nvSpPr>
      <dsp:spPr>
        <a:xfrm>
          <a:off x="10321258" y="1705379"/>
          <a:ext cx="923927" cy="923927"/>
        </a:xfrm>
        <a:prstGeom prst="ellipse">
          <a:avLst/>
        </a:prstGeom>
        <a:gradFill rotWithShape="0">
          <a:gsLst>
            <a:gs pos="0">
              <a:schemeClr val="accent5">
                <a:hueOff val="-6007594"/>
                <a:satOff val="-15484"/>
                <a:lumOff val="-10458"/>
                <a:alphaOff val="0"/>
                <a:satMod val="103000"/>
                <a:lumMod val="102000"/>
                <a:tint val="94000"/>
              </a:schemeClr>
            </a:gs>
            <a:gs pos="50000">
              <a:schemeClr val="accent5">
                <a:hueOff val="-6007594"/>
                <a:satOff val="-15484"/>
                <a:lumOff val="-10458"/>
                <a:alphaOff val="0"/>
                <a:satMod val="110000"/>
                <a:lumMod val="100000"/>
                <a:shade val="100000"/>
              </a:schemeClr>
            </a:gs>
            <a:gs pos="100000">
              <a:schemeClr val="accent5">
                <a:hueOff val="-6007594"/>
                <a:satOff val="-15484"/>
                <a:lumOff val="-10458"/>
                <a:alphaOff val="0"/>
                <a:lumMod val="99000"/>
                <a:satMod val="120000"/>
                <a:shade val="78000"/>
              </a:schemeClr>
            </a:gs>
          </a:gsLst>
          <a:lin ang="5400000" scaled="0"/>
        </a:gradFill>
        <a:ln w="6350" cap="flat" cmpd="sng" algn="ctr">
          <a:solidFill>
            <a:schemeClr val="accent5">
              <a:hueOff val="-6007594"/>
              <a:satOff val="-15484"/>
              <a:lumOff val="-1045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2033" tIns="12700" rIns="72033" bIns="12700" numCol="1" spcCol="1270" anchor="ctr" anchorCtr="0">
          <a:noAutofit/>
        </a:bodyPr>
        <a:lstStyle/>
        <a:p>
          <a:pPr marL="0" lvl="0" indent="0" algn="ctr" defTabSz="2000250">
            <a:lnSpc>
              <a:spcPct val="90000"/>
            </a:lnSpc>
            <a:spcBef>
              <a:spcPct val="0"/>
            </a:spcBef>
            <a:spcAft>
              <a:spcPct val="35000"/>
            </a:spcAft>
            <a:buNone/>
          </a:pPr>
          <a:r>
            <a:rPr lang="en-US" sz="4500" kern="1200"/>
            <a:t>5</a:t>
          </a:r>
        </a:p>
      </dsp:txBody>
      <dsp:txXfrm>
        <a:off x="10456564" y="1840685"/>
        <a:ext cx="653315" cy="653315"/>
      </dsp:txXfrm>
    </dsp:sp>
    <dsp:sp modelId="{EE7B9A39-29CB-4216-92B8-9046DD76FA2C}">
      <dsp:nvSpPr>
        <dsp:cNvPr id="0" name=""/>
        <dsp:cNvSpPr/>
      </dsp:nvSpPr>
      <dsp:spPr>
        <a:xfrm>
          <a:off x="9683308" y="4477091"/>
          <a:ext cx="2199828" cy="72"/>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B645BA-98BE-4C78-995C-EC0AE5F1494A}">
      <dsp:nvSpPr>
        <dsp:cNvPr id="0" name=""/>
        <dsp:cNvSpPr/>
      </dsp:nvSpPr>
      <dsp:spPr>
        <a:xfrm>
          <a:off x="0" y="0"/>
          <a:ext cx="119012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1DFCDC7-513F-4AC7-8D9B-A5DA4F6B5154}">
      <dsp:nvSpPr>
        <dsp:cNvPr id="0" name=""/>
        <dsp:cNvSpPr/>
      </dsp:nvSpPr>
      <dsp:spPr>
        <a:xfrm>
          <a:off x="0" y="0"/>
          <a:ext cx="11901269" cy="2469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b="1" kern="1200" dirty="0">
              <a:latin typeface="Tw Cen MT" panose="020B0602020104020603" pitchFamily="34" charset="0"/>
            </a:rPr>
            <a:t>The mother/infant unit had previously implemented a dress code based on the recommendations wear solid lilac or a combination of lilac and white, while care partners wear solid purple.</a:t>
          </a:r>
          <a:endParaRPr lang="en-US" sz="3300" b="1" kern="1200" dirty="0">
            <a:latin typeface="Tw Cen MT" panose="020B0602020104020603" pitchFamily="34" charset="0"/>
          </a:endParaRPr>
        </a:p>
      </dsp:txBody>
      <dsp:txXfrm>
        <a:off x="0" y="0"/>
        <a:ext cx="11901269" cy="2469967"/>
      </dsp:txXfrm>
    </dsp:sp>
    <dsp:sp modelId="{B4E3C840-8C0B-4172-8703-4121B6822F38}">
      <dsp:nvSpPr>
        <dsp:cNvPr id="0" name=""/>
        <dsp:cNvSpPr/>
      </dsp:nvSpPr>
      <dsp:spPr>
        <a:xfrm>
          <a:off x="0" y="2469967"/>
          <a:ext cx="1190126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FE3BF95-8221-466B-AA01-A582DF457FBE}">
      <dsp:nvSpPr>
        <dsp:cNvPr id="0" name=""/>
        <dsp:cNvSpPr/>
      </dsp:nvSpPr>
      <dsp:spPr>
        <a:xfrm>
          <a:off x="0" y="2469967"/>
          <a:ext cx="11901269" cy="2469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b="1" kern="1200" dirty="0"/>
            <a:t>Gold and black identification tags with the employee’s professional title were issued to staff. This tag, which lies behind the staff’s picture ID, helps patients, family members, and other healthcare team members to distinguish who is providing care to the patient.</a:t>
          </a:r>
          <a:endParaRPr lang="en-US" sz="3300" b="1" kern="1200" dirty="0"/>
        </a:p>
      </dsp:txBody>
      <dsp:txXfrm>
        <a:off x="0" y="2469967"/>
        <a:ext cx="11901269" cy="2469967"/>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0F10D-95A6-4D55-BC98-044B95B6F0A4}" type="datetimeFigureOut">
              <a:rPr lang="en-GB" smtClean="0"/>
              <a:t>28/04/2021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3FE71-A3A0-4BFB-969E-797609FB852A}" type="slidenum">
              <a:rPr lang="en-GB" smtClean="0"/>
              <a:t>‹#›</a:t>
            </a:fld>
            <a:endParaRPr lang="en-GB"/>
          </a:p>
        </p:txBody>
      </p:sp>
    </p:spTree>
    <p:extLst>
      <p:ext uri="{BB962C8B-B14F-4D97-AF65-F5344CB8AC3E}">
        <p14:creationId xmlns:p14="http://schemas.microsoft.com/office/powerpoint/2010/main" val="3967977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21225D32-F51B-44F3-887B-DDBECD5DD5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5A64D3C7-9790-472E-A103-B79E7F551F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Evidence-based practice is an amalgam of scientific and professional practice…..</a:t>
            </a:r>
          </a:p>
          <a:p>
            <a:pPr eaLnBrk="1" hangingPunct="1">
              <a:spcBef>
                <a:spcPct val="0"/>
              </a:spcBef>
              <a:buFont typeface="Wingdings" panose="05000000000000000000" pitchFamily="2" charset="2"/>
              <a:buNone/>
            </a:pPr>
            <a:r>
              <a:rPr lang="en-GB" altLang="en-US"/>
              <a:t>	</a:t>
            </a:r>
          </a:p>
          <a:p>
            <a:pPr algn="ctr" eaLnBrk="1" hangingPunct="1">
              <a:spcBef>
                <a:spcPct val="0"/>
              </a:spcBef>
              <a:buFont typeface="Wingdings" panose="05000000000000000000" pitchFamily="2" charset="2"/>
              <a:buNone/>
            </a:pPr>
            <a:r>
              <a:rPr lang="en-GB" altLang="en-US"/>
              <a:t>‘Evidence-based’ implies concepts of scientific rationality and ‘practice’ is about individual practitioners behaviour….in essence it is theory practice integration</a:t>
            </a:r>
          </a:p>
          <a:p>
            <a:pPr eaLnBrk="1" hangingPunct="1">
              <a:spcBef>
                <a:spcPct val="0"/>
              </a:spcBef>
            </a:pPr>
            <a:endParaRPr lang="en-GB" altLang="en-US"/>
          </a:p>
          <a:p>
            <a:pPr eaLnBrk="1" hangingPunct="1">
              <a:spcBef>
                <a:spcPct val="0"/>
              </a:spcBef>
            </a:pPr>
            <a:r>
              <a:rPr lang="en-GB" altLang="en-US"/>
              <a:t>So all three elements should be used together – over riding principle is to give the most effective care to maximise the quality of life of the individual.</a:t>
            </a:r>
          </a:p>
        </p:txBody>
      </p:sp>
      <p:sp>
        <p:nvSpPr>
          <p:cNvPr id="26628" name="Slide Number Placeholder 3">
            <a:extLst>
              <a:ext uri="{FF2B5EF4-FFF2-40B4-BE49-F238E27FC236}">
                <a16:creationId xmlns:a16="http://schemas.microsoft.com/office/drawing/2014/main" id="{5C2A93F1-BC7C-4611-B244-BD4C5CD4C8D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150C4E7-8C88-4BDA-9BD1-9E9F3B0514F9}" type="slidenum">
              <a:rPr lang="en-GB" altLang="en-US"/>
              <a:pPr eaLnBrk="1" hangingPunct="1"/>
              <a:t>7</a:t>
            </a:fld>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CBDAC198-CBF8-4F63-BB64-D8C5E141CF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70C40FD0-B0AF-4D87-8830-17252E375F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buFontTx/>
              <a:buAutoNum type="arabicPeriod"/>
            </a:pPr>
            <a:r>
              <a:rPr lang="en-GB" altLang="en-US"/>
              <a:t>This might be about the most effective intervention for a particular client or an assessment of causation, or about the most appropriate test, or method for delivering a service,</a:t>
            </a:r>
          </a:p>
          <a:p>
            <a:pPr marL="228600" indent="-228600">
              <a:buFontTx/>
              <a:buAutoNum type="arabicPeriod"/>
            </a:pPr>
            <a:r>
              <a:rPr lang="en-GB" altLang="en-US"/>
              <a:t> so look for best available evidence that relates to the question – usually by making a thorough search of the literature.</a:t>
            </a:r>
          </a:p>
          <a:p>
            <a:pPr marL="228600" indent="-228600"/>
            <a:endParaRPr lang="en-GB" altLang="en-US"/>
          </a:p>
          <a:p>
            <a:pPr marL="228600" indent="-228600"/>
            <a:endParaRPr lang="en-GB" altLang="en-US"/>
          </a:p>
          <a:p>
            <a:pPr marL="228600" indent="-228600"/>
            <a:r>
              <a:rPr lang="en-GB" altLang="en-US"/>
              <a:t>4.  So think about the clients preferences when the evidence is applied to the situation.</a:t>
            </a:r>
          </a:p>
        </p:txBody>
      </p:sp>
      <p:sp>
        <p:nvSpPr>
          <p:cNvPr id="27652" name="Slide Number Placeholder 3">
            <a:extLst>
              <a:ext uri="{FF2B5EF4-FFF2-40B4-BE49-F238E27FC236}">
                <a16:creationId xmlns:a16="http://schemas.microsoft.com/office/drawing/2014/main" id="{74FD3931-24DF-4830-88A5-62622FFD767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572566B-0564-47A5-A635-FF35DB049BF5}" type="slidenum">
              <a:rPr lang="en-GB" altLang="en-US"/>
              <a:pPr eaLnBrk="1" hangingPunct="1"/>
              <a:t>8</a:t>
            </a:fld>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8AB568B-DAA6-409A-9371-97AB34E5CEE0}" type="slidenum">
              <a:rPr lang="en-GB" smtClean="0"/>
              <a:t>22</a:t>
            </a:fld>
            <a:endParaRPr lang="en-GB"/>
          </a:p>
        </p:txBody>
      </p:sp>
    </p:spTree>
    <p:extLst>
      <p:ext uri="{BB962C8B-B14F-4D97-AF65-F5344CB8AC3E}">
        <p14:creationId xmlns:p14="http://schemas.microsoft.com/office/powerpoint/2010/main" val="935058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A760A-2E82-4743-9AEF-3A3ED569B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C9CDFA7-0630-4C49-81BB-270022E684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D3A01B3-6E4B-48E1-98D9-0147E5AB70F1}"/>
              </a:ext>
            </a:extLst>
          </p:cNvPr>
          <p:cNvSpPr>
            <a:spLocks noGrp="1"/>
          </p:cNvSpPr>
          <p:nvPr>
            <p:ph type="dt" sz="half" idx="10"/>
          </p:nvPr>
        </p:nvSpPr>
        <p:spPr/>
        <p:txBody>
          <a:bodyPr/>
          <a:lstStyle/>
          <a:p>
            <a:fld id="{132BF3C4-EF00-416E-AD68-88EAD96195C3}" type="datetime1">
              <a:rPr lang="en-GB" smtClean="0"/>
              <a:t>28/04/2021</a:t>
            </a:fld>
            <a:endParaRPr lang="en-GB"/>
          </a:p>
        </p:txBody>
      </p:sp>
      <p:sp>
        <p:nvSpPr>
          <p:cNvPr id="5" name="Footer Placeholder 4">
            <a:extLst>
              <a:ext uri="{FF2B5EF4-FFF2-40B4-BE49-F238E27FC236}">
                <a16:creationId xmlns:a16="http://schemas.microsoft.com/office/drawing/2014/main" id="{94DC687A-21BE-4A54-B1E9-2A92D5FB7CFA}"/>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C6B61240-8FDB-44A1-AD38-CA8A44EF5257}"/>
              </a:ext>
            </a:extLst>
          </p:cNvPr>
          <p:cNvSpPr>
            <a:spLocks noGrp="1"/>
          </p:cNvSpPr>
          <p:nvPr>
            <p:ph type="sldNum" sz="quarter" idx="12"/>
          </p:nvPr>
        </p:nvSpPr>
        <p:spPr/>
        <p:txBody>
          <a:bodyPr/>
          <a:lstStyle/>
          <a:p>
            <a:fld id="{B6ADA1EB-79D6-4AAD-AFB0-AE45DD6AA4CB}" type="slidenum">
              <a:rPr lang="en-GB" smtClean="0"/>
              <a:t>‹#›</a:t>
            </a:fld>
            <a:endParaRPr lang="en-GB"/>
          </a:p>
        </p:txBody>
      </p:sp>
    </p:spTree>
    <p:extLst>
      <p:ext uri="{BB962C8B-B14F-4D97-AF65-F5344CB8AC3E}">
        <p14:creationId xmlns:p14="http://schemas.microsoft.com/office/powerpoint/2010/main" val="2480225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5EAC-DEBB-4B73-82BD-91F4E16DE99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344EDDA-8B0F-4291-B7BE-B15A7BEC52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C26FB2-49EB-482E-849F-88BAD9134390}"/>
              </a:ext>
            </a:extLst>
          </p:cNvPr>
          <p:cNvSpPr>
            <a:spLocks noGrp="1"/>
          </p:cNvSpPr>
          <p:nvPr>
            <p:ph type="dt" sz="half" idx="10"/>
          </p:nvPr>
        </p:nvSpPr>
        <p:spPr/>
        <p:txBody>
          <a:bodyPr/>
          <a:lstStyle/>
          <a:p>
            <a:fld id="{7FC8CC94-EF97-4B60-86D1-639D827FEC89}" type="datetime1">
              <a:rPr lang="en-GB" smtClean="0"/>
              <a:t>28/04/2021</a:t>
            </a:fld>
            <a:endParaRPr lang="en-GB"/>
          </a:p>
        </p:txBody>
      </p:sp>
      <p:sp>
        <p:nvSpPr>
          <p:cNvPr id="5" name="Footer Placeholder 4">
            <a:extLst>
              <a:ext uri="{FF2B5EF4-FFF2-40B4-BE49-F238E27FC236}">
                <a16:creationId xmlns:a16="http://schemas.microsoft.com/office/drawing/2014/main" id="{B63497B3-974E-455F-ACA8-BF734A249ED8}"/>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29027181-BE5C-4D12-815C-0E3249A6113E}"/>
              </a:ext>
            </a:extLst>
          </p:cNvPr>
          <p:cNvSpPr>
            <a:spLocks noGrp="1"/>
          </p:cNvSpPr>
          <p:nvPr>
            <p:ph type="sldNum" sz="quarter" idx="12"/>
          </p:nvPr>
        </p:nvSpPr>
        <p:spPr/>
        <p:txBody>
          <a:bodyPr/>
          <a:lstStyle/>
          <a:p>
            <a:fld id="{B6ADA1EB-79D6-4AAD-AFB0-AE45DD6AA4CB}" type="slidenum">
              <a:rPr lang="en-GB" smtClean="0"/>
              <a:t>‹#›</a:t>
            </a:fld>
            <a:endParaRPr lang="en-GB"/>
          </a:p>
        </p:txBody>
      </p:sp>
    </p:spTree>
    <p:extLst>
      <p:ext uri="{BB962C8B-B14F-4D97-AF65-F5344CB8AC3E}">
        <p14:creationId xmlns:p14="http://schemas.microsoft.com/office/powerpoint/2010/main" val="217087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E96BC1-54C9-4A54-AEE1-86EA23161C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D656B05-BC0B-42E7-9340-508605906D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502403-BFBB-4DD1-A6D6-7D1494F40EBE}"/>
              </a:ext>
            </a:extLst>
          </p:cNvPr>
          <p:cNvSpPr>
            <a:spLocks noGrp="1"/>
          </p:cNvSpPr>
          <p:nvPr>
            <p:ph type="dt" sz="half" idx="10"/>
          </p:nvPr>
        </p:nvSpPr>
        <p:spPr/>
        <p:txBody>
          <a:bodyPr/>
          <a:lstStyle/>
          <a:p>
            <a:fld id="{60E7628E-CFA9-4E9B-A736-8460C8B10B53}" type="datetime1">
              <a:rPr lang="en-GB" smtClean="0"/>
              <a:t>28/04/2021</a:t>
            </a:fld>
            <a:endParaRPr lang="en-GB"/>
          </a:p>
        </p:txBody>
      </p:sp>
      <p:sp>
        <p:nvSpPr>
          <p:cNvPr id="5" name="Footer Placeholder 4">
            <a:extLst>
              <a:ext uri="{FF2B5EF4-FFF2-40B4-BE49-F238E27FC236}">
                <a16:creationId xmlns:a16="http://schemas.microsoft.com/office/drawing/2014/main" id="{185A00D0-3AE1-4824-BA56-33B1CBB0A037}"/>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C8AC622B-39CB-4887-B924-B8EE34A542D7}"/>
              </a:ext>
            </a:extLst>
          </p:cNvPr>
          <p:cNvSpPr>
            <a:spLocks noGrp="1"/>
          </p:cNvSpPr>
          <p:nvPr>
            <p:ph type="sldNum" sz="quarter" idx="12"/>
          </p:nvPr>
        </p:nvSpPr>
        <p:spPr/>
        <p:txBody>
          <a:bodyPr/>
          <a:lstStyle/>
          <a:p>
            <a:fld id="{B6ADA1EB-79D6-4AAD-AFB0-AE45DD6AA4CB}" type="slidenum">
              <a:rPr lang="en-GB" smtClean="0"/>
              <a:t>‹#›</a:t>
            </a:fld>
            <a:endParaRPr lang="en-GB"/>
          </a:p>
        </p:txBody>
      </p:sp>
    </p:spTree>
    <p:extLst>
      <p:ext uri="{BB962C8B-B14F-4D97-AF65-F5344CB8AC3E}">
        <p14:creationId xmlns:p14="http://schemas.microsoft.com/office/powerpoint/2010/main" val="31888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CF69-1718-40FC-AFF7-D88BE96AF89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B4ED1F-660B-4067-97EF-07462F23E6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5ABF07-5986-414C-BC88-E7A086211B4C}"/>
              </a:ext>
            </a:extLst>
          </p:cNvPr>
          <p:cNvSpPr>
            <a:spLocks noGrp="1"/>
          </p:cNvSpPr>
          <p:nvPr>
            <p:ph type="dt" sz="half" idx="10"/>
          </p:nvPr>
        </p:nvSpPr>
        <p:spPr/>
        <p:txBody>
          <a:bodyPr/>
          <a:lstStyle/>
          <a:p>
            <a:fld id="{25215A75-C9AD-4364-B216-6D53687ECEF8}" type="datetime1">
              <a:rPr lang="en-GB" smtClean="0"/>
              <a:t>28/04/2021</a:t>
            </a:fld>
            <a:endParaRPr lang="en-GB"/>
          </a:p>
        </p:txBody>
      </p:sp>
      <p:sp>
        <p:nvSpPr>
          <p:cNvPr id="5" name="Footer Placeholder 4">
            <a:extLst>
              <a:ext uri="{FF2B5EF4-FFF2-40B4-BE49-F238E27FC236}">
                <a16:creationId xmlns:a16="http://schemas.microsoft.com/office/drawing/2014/main" id="{858F316E-8E0B-49AE-810B-B1CA091C0889}"/>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620E941F-ECD0-46C3-99D1-0FB3B6084C2D}"/>
              </a:ext>
            </a:extLst>
          </p:cNvPr>
          <p:cNvSpPr>
            <a:spLocks noGrp="1"/>
          </p:cNvSpPr>
          <p:nvPr>
            <p:ph type="sldNum" sz="quarter" idx="12"/>
          </p:nvPr>
        </p:nvSpPr>
        <p:spPr/>
        <p:txBody>
          <a:bodyPr/>
          <a:lstStyle/>
          <a:p>
            <a:fld id="{B6ADA1EB-79D6-4AAD-AFB0-AE45DD6AA4CB}" type="slidenum">
              <a:rPr lang="en-GB" smtClean="0"/>
              <a:t>‹#›</a:t>
            </a:fld>
            <a:endParaRPr lang="en-GB"/>
          </a:p>
        </p:txBody>
      </p:sp>
    </p:spTree>
    <p:extLst>
      <p:ext uri="{BB962C8B-B14F-4D97-AF65-F5344CB8AC3E}">
        <p14:creationId xmlns:p14="http://schemas.microsoft.com/office/powerpoint/2010/main" val="380464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3F673-A0D9-4001-BB7B-A68D3AB788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1C34DF2-EA90-4968-AD9B-6068E768F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1B7EAB-BC97-4FD0-872F-5D7BAF2DDE18}"/>
              </a:ext>
            </a:extLst>
          </p:cNvPr>
          <p:cNvSpPr>
            <a:spLocks noGrp="1"/>
          </p:cNvSpPr>
          <p:nvPr>
            <p:ph type="dt" sz="half" idx="10"/>
          </p:nvPr>
        </p:nvSpPr>
        <p:spPr/>
        <p:txBody>
          <a:bodyPr/>
          <a:lstStyle/>
          <a:p>
            <a:fld id="{6B48E809-CA05-406B-9E7D-4288F1D4AF19}" type="datetime1">
              <a:rPr lang="en-GB" smtClean="0"/>
              <a:t>28/04/2021</a:t>
            </a:fld>
            <a:endParaRPr lang="en-GB"/>
          </a:p>
        </p:txBody>
      </p:sp>
      <p:sp>
        <p:nvSpPr>
          <p:cNvPr id="5" name="Footer Placeholder 4">
            <a:extLst>
              <a:ext uri="{FF2B5EF4-FFF2-40B4-BE49-F238E27FC236}">
                <a16:creationId xmlns:a16="http://schemas.microsoft.com/office/drawing/2014/main" id="{7376CFB3-90E7-4186-8515-E83093B2E164}"/>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7F81A2B2-D949-4A24-B986-8B52C7A9193A}"/>
              </a:ext>
            </a:extLst>
          </p:cNvPr>
          <p:cNvSpPr>
            <a:spLocks noGrp="1"/>
          </p:cNvSpPr>
          <p:nvPr>
            <p:ph type="sldNum" sz="quarter" idx="12"/>
          </p:nvPr>
        </p:nvSpPr>
        <p:spPr/>
        <p:txBody>
          <a:bodyPr/>
          <a:lstStyle/>
          <a:p>
            <a:fld id="{B6ADA1EB-79D6-4AAD-AFB0-AE45DD6AA4CB}" type="slidenum">
              <a:rPr lang="en-GB" smtClean="0"/>
              <a:t>‹#›</a:t>
            </a:fld>
            <a:endParaRPr lang="en-GB"/>
          </a:p>
        </p:txBody>
      </p:sp>
    </p:spTree>
    <p:extLst>
      <p:ext uri="{BB962C8B-B14F-4D97-AF65-F5344CB8AC3E}">
        <p14:creationId xmlns:p14="http://schemas.microsoft.com/office/powerpoint/2010/main" val="2484148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CE2E-9BFD-4F92-A059-A6984973D3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0A3AB18-5C04-4A48-8E63-1CE3FB066B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CFC4AC5-E20B-4EEF-BECC-6BE1A44CB3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6F37C8B-BDF2-4F80-88F1-ECA4EEF33442}"/>
              </a:ext>
            </a:extLst>
          </p:cNvPr>
          <p:cNvSpPr>
            <a:spLocks noGrp="1"/>
          </p:cNvSpPr>
          <p:nvPr>
            <p:ph type="dt" sz="half" idx="10"/>
          </p:nvPr>
        </p:nvSpPr>
        <p:spPr/>
        <p:txBody>
          <a:bodyPr/>
          <a:lstStyle/>
          <a:p>
            <a:fld id="{6CF3E3C6-70D7-49C8-9CA4-24B1E50F436F}" type="datetime1">
              <a:rPr lang="en-GB" smtClean="0"/>
              <a:t>28/04/2021</a:t>
            </a:fld>
            <a:endParaRPr lang="en-GB"/>
          </a:p>
        </p:txBody>
      </p:sp>
      <p:sp>
        <p:nvSpPr>
          <p:cNvPr id="6" name="Footer Placeholder 5">
            <a:extLst>
              <a:ext uri="{FF2B5EF4-FFF2-40B4-BE49-F238E27FC236}">
                <a16:creationId xmlns:a16="http://schemas.microsoft.com/office/drawing/2014/main" id="{DA486905-4427-4DC4-BAB6-2B08A7C1C500}"/>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3152E37F-27C1-4A96-B618-D337CD2BC90D}"/>
              </a:ext>
            </a:extLst>
          </p:cNvPr>
          <p:cNvSpPr>
            <a:spLocks noGrp="1"/>
          </p:cNvSpPr>
          <p:nvPr>
            <p:ph type="sldNum" sz="quarter" idx="12"/>
          </p:nvPr>
        </p:nvSpPr>
        <p:spPr/>
        <p:txBody>
          <a:bodyPr/>
          <a:lstStyle/>
          <a:p>
            <a:fld id="{B6ADA1EB-79D6-4AAD-AFB0-AE45DD6AA4CB}" type="slidenum">
              <a:rPr lang="en-GB" smtClean="0"/>
              <a:t>‹#›</a:t>
            </a:fld>
            <a:endParaRPr lang="en-GB"/>
          </a:p>
        </p:txBody>
      </p:sp>
    </p:spTree>
    <p:extLst>
      <p:ext uri="{BB962C8B-B14F-4D97-AF65-F5344CB8AC3E}">
        <p14:creationId xmlns:p14="http://schemas.microsoft.com/office/powerpoint/2010/main" val="3056472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FA63E-FBF8-43D9-A00A-EAD3D40B141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4BB56AB-166F-4FBD-AC25-B3412A161D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DB4EA0-B240-4709-A23C-629F5CDD21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B968578-2A4A-4D9B-943D-B2FB62C8A1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5CE740-A093-430A-B998-05B743BD60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5C9C291-DC4D-4418-A2ED-AC13A411244F}"/>
              </a:ext>
            </a:extLst>
          </p:cNvPr>
          <p:cNvSpPr>
            <a:spLocks noGrp="1"/>
          </p:cNvSpPr>
          <p:nvPr>
            <p:ph type="dt" sz="half" idx="10"/>
          </p:nvPr>
        </p:nvSpPr>
        <p:spPr/>
        <p:txBody>
          <a:bodyPr/>
          <a:lstStyle/>
          <a:p>
            <a:fld id="{10617FEB-201F-4E6A-82C3-BE366AFBD029}" type="datetime1">
              <a:rPr lang="en-GB" smtClean="0"/>
              <a:t>28/04/2021</a:t>
            </a:fld>
            <a:endParaRPr lang="en-GB"/>
          </a:p>
        </p:txBody>
      </p:sp>
      <p:sp>
        <p:nvSpPr>
          <p:cNvPr id="8" name="Footer Placeholder 7">
            <a:extLst>
              <a:ext uri="{FF2B5EF4-FFF2-40B4-BE49-F238E27FC236}">
                <a16:creationId xmlns:a16="http://schemas.microsoft.com/office/drawing/2014/main" id="{50B73B2D-A9C0-4BAD-8E52-A448AD2A3EA5}"/>
              </a:ext>
            </a:extLst>
          </p:cNvPr>
          <p:cNvSpPr>
            <a:spLocks noGrp="1"/>
          </p:cNvSpPr>
          <p:nvPr>
            <p:ph type="ftr" sz="quarter" idx="11"/>
          </p:nvPr>
        </p:nvSpPr>
        <p:spPr/>
        <p:txBody>
          <a:bodyPr/>
          <a:lstStyle/>
          <a:p>
            <a:r>
              <a:rPr lang="en-GB"/>
              <a:t>Created by Tayo Alebiosu</a:t>
            </a:r>
          </a:p>
        </p:txBody>
      </p:sp>
      <p:sp>
        <p:nvSpPr>
          <p:cNvPr id="9" name="Slide Number Placeholder 8">
            <a:extLst>
              <a:ext uri="{FF2B5EF4-FFF2-40B4-BE49-F238E27FC236}">
                <a16:creationId xmlns:a16="http://schemas.microsoft.com/office/drawing/2014/main" id="{340CBF30-FC21-49F4-A77F-B72CC4D0610B}"/>
              </a:ext>
            </a:extLst>
          </p:cNvPr>
          <p:cNvSpPr>
            <a:spLocks noGrp="1"/>
          </p:cNvSpPr>
          <p:nvPr>
            <p:ph type="sldNum" sz="quarter" idx="12"/>
          </p:nvPr>
        </p:nvSpPr>
        <p:spPr/>
        <p:txBody>
          <a:bodyPr/>
          <a:lstStyle/>
          <a:p>
            <a:fld id="{B6ADA1EB-79D6-4AAD-AFB0-AE45DD6AA4CB}" type="slidenum">
              <a:rPr lang="en-GB" smtClean="0"/>
              <a:t>‹#›</a:t>
            </a:fld>
            <a:endParaRPr lang="en-GB"/>
          </a:p>
        </p:txBody>
      </p:sp>
    </p:spTree>
    <p:extLst>
      <p:ext uri="{BB962C8B-B14F-4D97-AF65-F5344CB8AC3E}">
        <p14:creationId xmlns:p14="http://schemas.microsoft.com/office/powerpoint/2010/main" val="12621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45441-2C6D-4054-BAAE-F6665CEB31B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35419A5-A7AC-46B6-90DB-7F166FC4614E}"/>
              </a:ext>
            </a:extLst>
          </p:cNvPr>
          <p:cNvSpPr>
            <a:spLocks noGrp="1"/>
          </p:cNvSpPr>
          <p:nvPr>
            <p:ph type="dt" sz="half" idx="10"/>
          </p:nvPr>
        </p:nvSpPr>
        <p:spPr/>
        <p:txBody>
          <a:bodyPr/>
          <a:lstStyle/>
          <a:p>
            <a:fld id="{FBE5F97A-C512-4E5C-BE84-81B1BAF51A70}" type="datetime1">
              <a:rPr lang="en-GB" smtClean="0"/>
              <a:t>28/04/2021</a:t>
            </a:fld>
            <a:endParaRPr lang="en-GB"/>
          </a:p>
        </p:txBody>
      </p:sp>
      <p:sp>
        <p:nvSpPr>
          <p:cNvPr id="4" name="Footer Placeholder 3">
            <a:extLst>
              <a:ext uri="{FF2B5EF4-FFF2-40B4-BE49-F238E27FC236}">
                <a16:creationId xmlns:a16="http://schemas.microsoft.com/office/drawing/2014/main" id="{EA611953-ABF4-4DC6-9244-ACEF6C73E0E1}"/>
              </a:ext>
            </a:extLst>
          </p:cNvPr>
          <p:cNvSpPr>
            <a:spLocks noGrp="1"/>
          </p:cNvSpPr>
          <p:nvPr>
            <p:ph type="ftr" sz="quarter" idx="11"/>
          </p:nvPr>
        </p:nvSpPr>
        <p:spPr/>
        <p:txBody>
          <a:bodyPr/>
          <a:lstStyle/>
          <a:p>
            <a:r>
              <a:rPr lang="en-GB"/>
              <a:t>Created by Tayo Alebiosu</a:t>
            </a:r>
          </a:p>
        </p:txBody>
      </p:sp>
      <p:sp>
        <p:nvSpPr>
          <p:cNvPr id="5" name="Slide Number Placeholder 4">
            <a:extLst>
              <a:ext uri="{FF2B5EF4-FFF2-40B4-BE49-F238E27FC236}">
                <a16:creationId xmlns:a16="http://schemas.microsoft.com/office/drawing/2014/main" id="{F15C73C4-9893-423E-B188-93DB36575E08}"/>
              </a:ext>
            </a:extLst>
          </p:cNvPr>
          <p:cNvSpPr>
            <a:spLocks noGrp="1"/>
          </p:cNvSpPr>
          <p:nvPr>
            <p:ph type="sldNum" sz="quarter" idx="12"/>
          </p:nvPr>
        </p:nvSpPr>
        <p:spPr/>
        <p:txBody>
          <a:bodyPr/>
          <a:lstStyle/>
          <a:p>
            <a:fld id="{B6ADA1EB-79D6-4AAD-AFB0-AE45DD6AA4CB}" type="slidenum">
              <a:rPr lang="en-GB" smtClean="0"/>
              <a:t>‹#›</a:t>
            </a:fld>
            <a:endParaRPr lang="en-GB"/>
          </a:p>
        </p:txBody>
      </p:sp>
    </p:spTree>
    <p:extLst>
      <p:ext uri="{BB962C8B-B14F-4D97-AF65-F5344CB8AC3E}">
        <p14:creationId xmlns:p14="http://schemas.microsoft.com/office/powerpoint/2010/main" val="355537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DEDB25-0F37-42BB-B24C-13F89BBC41CC}"/>
              </a:ext>
            </a:extLst>
          </p:cNvPr>
          <p:cNvSpPr>
            <a:spLocks noGrp="1"/>
          </p:cNvSpPr>
          <p:nvPr>
            <p:ph type="dt" sz="half" idx="10"/>
          </p:nvPr>
        </p:nvSpPr>
        <p:spPr/>
        <p:txBody>
          <a:bodyPr/>
          <a:lstStyle/>
          <a:p>
            <a:fld id="{12BC9B5E-546B-4FFC-96DA-F7B61B6E6CA7}" type="datetime1">
              <a:rPr lang="en-GB" smtClean="0"/>
              <a:t>28/04/2021</a:t>
            </a:fld>
            <a:endParaRPr lang="en-GB"/>
          </a:p>
        </p:txBody>
      </p:sp>
      <p:sp>
        <p:nvSpPr>
          <p:cNvPr id="3" name="Footer Placeholder 2">
            <a:extLst>
              <a:ext uri="{FF2B5EF4-FFF2-40B4-BE49-F238E27FC236}">
                <a16:creationId xmlns:a16="http://schemas.microsoft.com/office/drawing/2014/main" id="{7242E52A-1139-4AEC-9759-ACBE0A5761AB}"/>
              </a:ext>
            </a:extLst>
          </p:cNvPr>
          <p:cNvSpPr>
            <a:spLocks noGrp="1"/>
          </p:cNvSpPr>
          <p:nvPr>
            <p:ph type="ftr" sz="quarter" idx="11"/>
          </p:nvPr>
        </p:nvSpPr>
        <p:spPr/>
        <p:txBody>
          <a:bodyPr/>
          <a:lstStyle/>
          <a:p>
            <a:r>
              <a:rPr lang="en-GB"/>
              <a:t>Created by Tayo Alebiosu</a:t>
            </a:r>
          </a:p>
        </p:txBody>
      </p:sp>
      <p:sp>
        <p:nvSpPr>
          <p:cNvPr id="4" name="Slide Number Placeholder 3">
            <a:extLst>
              <a:ext uri="{FF2B5EF4-FFF2-40B4-BE49-F238E27FC236}">
                <a16:creationId xmlns:a16="http://schemas.microsoft.com/office/drawing/2014/main" id="{C4AF8068-EF86-4FC0-8A24-8467341A3D9F}"/>
              </a:ext>
            </a:extLst>
          </p:cNvPr>
          <p:cNvSpPr>
            <a:spLocks noGrp="1"/>
          </p:cNvSpPr>
          <p:nvPr>
            <p:ph type="sldNum" sz="quarter" idx="12"/>
          </p:nvPr>
        </p:nvSpPr>
        <p:spPr/>
        <p:txBody>
          <a:bodyPr/>
          <a:lstStyle/>
          <a:p>
            <a:fld id="{B6ADA1EB-79D6-4AAD-AFB0-AE45DD6AA4CB}" type="slidenum">
              <a:rPr lang="en-GB" smtClean="0"/>
              <a:t>‹#›</a:t>
            </a:fld>
            <a:endParaRPr lang="en-GB"/>
          </a:p>
        </p:txBody>
      </p:sp>
    </p:spTree>
    <p:extLst>
      <p:ext uri="{BB962C8B-B14F-4D97-AF65-F5344CB8AC3E}">
        <p14:creationId xmlns:p14="http://schemas.microsoft.com/office/powerpoint/2010/main" val="2178602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FFCB-D3F4-4D64-AC4D-2E69DD9C62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6E6316B-CDC9-4A28-866A-B696C7867E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0B9EDDA-C1BC-4129-9B23-F25FAA07A3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E4A823-1AB3-4A88-A696-F242085380D5}"/>
              </a:ext>
            </a:extLst>
          </p:cNvPr>
          <p:cNvSpPr>
            <a:spLocks noGrp="1"/>
          </p:cNvSpPr>
          <p:nvPr>
            <p:ph type="dt" sz="half" idx="10"/>
          </p:nvPr>
        </p:nvSpPr>
        <p:spPr/>
        <p:txBody>
          <a:bodyPr/>
          <a:lstStyle/>
          <a:p>
            <a:fld id="{DAF3ACEF-3F47-4B1F-90CD-7AA90469F3A0}" type="datetime1">
              <a:rPr lang="en-GB" smtClean="0"/>
              <a:t>28/04/2021</a:t>
            </a:fld>
            <a:endParaRPr lang="en-GB"/>
          </a:p>
        </p:txBody>
      </p:sp>
      <p:sp>
        <p:nvSpPr>
          <p:cNvPr id="6" name="Footer Placeholder 5">
            <a:extLst>
              <a:ext uri="{FF2B5EF4-FFF2-40B4-BE49-F238E27FC236}">
                <a16:creationId xmlns:a16="http://schemas.microsoft.com/office/drawing/2014/main" id="{A54B2B4E-BF9A-404E-BF61-D039E0A47B21}"/>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CFD8FB60-C9B2-4DF7-9D33-7BB00D8B213E}"/>
              </a:ext>
            </a:extLst>
          </p:cNvPr>
          <p:cNvSpPr>
            <a:spLocks noGrp="1"/>
          </p:cNvSpPr>
          <p:nvPr>
            <p:ph type="sldNum" sz="quarter" idx="12"/>
          </p:nvPr>
        </p:nvSpPr>
        <p:spPr/>
        <p:txBody>
          <a:bodyPr/>
          <a:lstStyle/>
          <a:p>
            <a:fld id="{B6ADA1EB-79D6-4AAD-AFB0-AE45DD6AA4CB}" type="slidenum">
              <a:rPr lang="en-GB" smtClean="0"/>
              <a:t>‹#›</a:t>
            </a:fld>
            <a:endParaRPr lang="en-GB"/>
          </a:p>
        </p:txBody>
      </p:sp>
    </p:spTree>
    <p:extLst>
      <p:ext uri="{BB962C8B-B14F-4D97-AF65-F5344CB8AC3E}">
        <p14:creationId xmlns:p14="http://schemas.microsoft.com/office/powerpoint/2010/main" val="2975577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D64A6-864D-4FD3-933B-7ECF3218A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3D33605-98FC-4E35-B772-176D1E2ADA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B1EEF9A-B915-411C-9750-25A660EF2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25ECAF-963D-4E3C-BAFF-08E5DA3647B3}"/>
              </a:ext>
            </a:extLst>
          </p:cNvPr>
          <p:cNvSpPr>
            <a:spLocks noGrp="1"/>
          </p:cNvSpPr>
          <p:nvPr>
            <p:ph type="dt" sz="half" idx="10"/>
          </p:nvPr>
        </p:nvSpPr>
        <p:spPr/>
        <p:txBody>
          <a:bodyPr/>
          <a:lstStyle/>
          <a:p>
            <a:fld id="{3952F127-9061-42D6-9A9D-240F7383215C}" type="datetime1">
              <a:rPr lang="en-GB" smtClean="0"/>
              <a:t>28/04/2021</a:t>
            </a:fld>
            <a:endParaRPr lang="en-GB"/>
          </a:p>
        </p:txBody>
      </p:sp>
      <p:sp>
        <p:nvSpPr>
          <p:cNvPr id="6" name="Footer Placeholder 5">
            <a:extLst>
              <a:ext uri="{FF2B5EF4-FFF2-40B4-BE49-F238E27FC236}">
                <a16:creationId xmlns:a16="http://schemas.microsoft.com/office/drawing/2014/main" id="{C65CD195-8E2C-43B3-8965-46CC068ED289}"/>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2EA903BF-E492-44E5-ACEE-2173D5A81530}"/>
              </a:ext>
            </a:extLst>
          </p:cNvPr>
          <p:cNvSpPr>
            <a:spLocks noGrp="1"/>
          </p:cNvSpPr>
          <p:nvPr>
            <p:ph type="sldNum" sz="quarter" idx="12"/>
          </p:nvPr>
        </p:nvSpPr>
        <p:spPr/>
        <p:txBody>
          <a:bodyPr/>
          <a:lstStyle/>
          <a:p>
            <a:fld id="{B6ADA1EB-79D6-4AAD-AFB0-AE45DD6AA4CB}" type="slidenum">
              <a:rPr lang="en-GB" smtClean="0"/>
              <a:t>‹#›</a:t>
            </a:fld>
            <a:endParaRPr lang="en-GB"/>
          </a:p>
        </p:txBody>
      </p:sp>
    </p:spTree>
    <p:extLst>
      <p:ext uri="{BB962C8B-B14F-4D97-AF65-F5344CB8AC3E}">
        <p14:creationId xmlns:p14="http://schemas.microsoft.com/office/powerpoint/2010/main" val="196791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B6F871-3EFD-4441-8C36-FD688B78FC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2F0F9-53A3-4D29-90F1-A9577110CB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412C65-090F-46E7-97D2-0A0DBD48DF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38982-E019-4E1C-BB30-A369DD036AA4}" type="datetime1">
              <a:rPr lang="en-GB" smtClean="0"/>
              <a:t>28/04/2021</a:t>
            </a:fld>
            <a:endParaRPr lang="en-GB"/>
          </a:p>
        </p:txBody>
      </p:sp>
      <p:sp>
        <p:nvSpPr>
          <p:cNvPr id="5" name="Footer Placeholder 4">
            <a:extLst>
              <a:ext uri="{FF2B5EF4-FFF2-40B4-BE49-F238E27FC236}">
                <a16:creationId xmlns:a16="http://schemas.microsoft.com/office/drawing/2014/main" id="{1979354C-FEDD-469C-B624-37328FD95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Created by Tayo Alebiosu</a:t>
            </a:r>
          </a:p>
        </p:txBody>
      </p:sp>
      <p:sp>
        <p:nvSpPr>
          <p:cNvPr id="6" name="Slide Number Placeholder 5">
            <a:extLst>
              <a:ext uri="{FF2B5EF4-FFF2-40B4-BE49-F238E27FC236}">
                <a16:creationId xmlns:a16="http://schemas.microsoft.com/office/drawing/2014/main" id="{E33EB4E0-4B70-44E5-BC5F-A4644154B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ADA1EB-79D6-4AAD-AFB0-AE45DD6AA4CB}" type="slidenum">
              <a:rPr lang="en-GB" smtClean="0"/>
              <a:t>‹#›</a:t>
            </a:fld>
            <a:endParaRPr lang="en-GB"/>
          </a:p>
        </p:txBody>
      </p:sp>
    </p:spTree>
    <p:extLst>
      <p:ext uri="{BB962C8B-B14F-4D97-AF65-F5344CB8AC3E}">
        <p14:creationId xmlns:p14="http://schemas.microsoft.com/office/powerpoint/2010/main" val="3870503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ojin.nursingworld.org/MainMenuCategories/ANAMarketplace/ANAPeriodicals/OJIN/TableofContents/Vol-18-2013/No2-May-2013/Impact-of-Evidence-Based-Practice.html#IOM90" TargetMode="External"/><Relationship Id="rId2" Type="http://schemas.openxmlformats.org/officeDocument/2006/relationships/hyperlink" Target="https://learnonline.eiu.edu/articles/rnbsn/evidence-based-practice-important.aspx" TargetMode="External"/><Relationship Id="rId1" Type="http://schemas.openxmlformats.org/officeDocument/2006/relationships/slideLayout" Target="../slideLayouts/slideLayout2.xml"/><Relationship Id="rId4" Type="http://schemas.openxmlformats.org/officeDocument/2006/relationships/hyperlink" Target="https://ojin.nursingworld.org/MainMenuCategories/ANAMarketplace/ANAPeriodicals/OJIN/TableofContents/Vol-18-2013/No2-May-2013/Impact-of-Evidence-Based-Practice.html#IOM1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B461937-55AE-4216-B24E-4A233F28D522}"/>
              </a:ext>
            </a:extLst>
          </p:cNvPr>
          <p:cNvSpPr/>
          <p:nvPr/>
        </p:nvSpPr>
        <p:spPr>
          <a:xfrm rot="20911233">
            <a:off x="440074" y="51987"/>
            <a:ext cx="5985547" cy="35720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lvl="0">
              <a:lnSpc>
                <a:spcPct val="90000"/>
              </a:lnSpc>
              <a:spcBef>
                <a:spcPct val="0"/>
              </a:spcBef>
              <a:spcAft>
                <a:spcPts val="600"/>
              </a:spcAft>
              <a:defRPr/>
            </a:pPr>
            <a:r>
              <a:rPr lang="en-GB" sz="4000" b="1" dirty="0">
                <a:latin typeface="Candara" panose="020E0502030303020204" pitchFamily="34" charset="0"/>
              </a:rPr>
              <a:t>Evidence Based Approaches </a:t>
            </a:r>
            <a:endParaRPr kumimoji="0" lang="en-US" sz="4000" b="1" i="0" u="none" strike="noStrike" kern="1200" cap="none" spc="0" normalizeH="0" baseline="0" noProof="0" dirty="0">
              <a:ln>
                <a:noFill/>
              </a:ln>
              <a:solidFill>
                <a:prstClr val="black"/>
              </a:solidFill>
              <a:effectLst/>
              <a:uLnTx/>
              <a:uFillTx/>
              <a:latin typeface="Candara" panose="020E0502030303020204" pitchFamily="34" charset="0"/>
            </a:endParaRP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600" b="1" i="0" u="none" strike="noStrike" kern="1200" cap="none" spc="0" normalizeH="0" baseline="0" noProof="0">
                <a:ln>
                  <a:noFill/>
                </a:ln>
                <a:solidFill>
                  <a:prstClr val="black"/>
                </a:solidFill>
                <a:effectLst/>
                <a:highlight>
                  <a:srgbClr val="FFFF00"/>
                </a:highlight>
                <a:uLnTx/>
                <a:uFillTx/>
                <a:latin typeface="Calibri Light" panose="020F0302020204030204"/>
                <a:ea typeface="+mn-ea"/>
                <a:cs typeface="+mn-cs"/>
              </a:rPr>
              <a:t>Week </a:t>
            </a:r>
            <a:r>
              <a:rPr lang="en-US" sz="3600" b="1">
                <a:solidFill>
                  <a:prstClr val="black"/>
                </a:solidFill>
                <a:highlight>
                  <a:srgbClr val="FFFF00"/>
                </a:highlight>
                <a:latin typeface="Calibri Light" panose="020F0302020204030204"/>
              </a:rPr>
              <a:t>3</a:t>
            </a:r>
            <a:endParaRPr kumimoji="0" lang="en-US" sz="3600" b="1" i="0" u="none" strike="noStrike" kern="1200" cap="none" spc="0" normalizeH="0" baseline="0" noProof="0" dirty="0">
              <a:ln>
                <a:noFill/>
              </a:ln>
              <a:solidFill>
                <a:prstClr val="black"/>
              </a:solidFill>
              <a:effectLst/>
              <a:highlight>
                <a:srgbClr val="FFFF00"/>
              </a:highlight>
              <a:uLnTx/>
              <a:uFillTx/>
              <a:latin typeface="Calibri Light" panose="020F0302020204030204"/>
              <a:ea typeface="+mn-ea"/>
              <a:cs typeface="+mn-cs"/>
            </a:endParaRPr>
          </a:p>
        </p:txBody>
      </p:sp>
      <p:pic>
        <p:nvPicPr>
          <p:cNvPr id="3076" name="Picture 4" descr="Image result for evidence based practice images">
            <a:extLst>
              <a:ext uri="{FF2B5EF4-FFF2-40B4-BE49-F238E27FC236}">
                <a16:creationId xmlns:a16="http://schemas.microsoft.com/office/drawing/2014/main" id="{DA171C5B-0A2C-437B-918C-C9EB7346E9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01528" y="433052"/>
            <a:ext cx="5445980" cy="6120148"/>
          </a:xfrm>
          <a:prstGeom prst="rect">
            <a:avLst/>
          </a:prstGeom>
          <a:noFill/>
          <a:effectLst>
            <a:outerShdw blurRad="406400" dist="317500" dir="5400000" sx="89000" sy="8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sp>
        <p:nvSpPr>
          <p:cNvPr id="8" name="Cloud 7">
            <a:extLst>
              <a:ext uri="{FF2B5EF4-FFF2-40B4-BE49-F238E27FC236}">
                <a16:creationId xmlns:a16="http://schemas.microsoft.com/office/drawing/2014/main" id="{F11A3CA7-6822-4091-839A-8CF483418F2B}"/>
              </a:ext>
            </a:extLst>
          </p:cNvPr>
          <p:cNvSpPr/>
          <p:nvPr/>
        </p:nvSpPr>
        <p:spPr>
          <a:xfrm rot="19905172">
            <a:off x="2790114" y="2383241"/>
            <a:ext cx="4944835" cy="3158902"/>
          </a:xfrm>
          <a:prstGeom prst="cloud">
            <a:avLst/>
          </a:prstGeom>
          <a:ln w="57150">
            <a:solidFill>
              <a:srgbClr val="0070C0"/>
            </a:solidFill>
            <a:prstDash val="solid"/>
          </a:ln>
          <a:effectLst>
            <a:glow rad="228600">
              <a:schemeClr val="accent5">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3600" b="1" dirty="0">
                <a:solidFill>
                  <a:srgbClr val="7030A0"/>
                </a:solidFill>
                <a:latin typeface="Candara" panose="020E0502030303020204" pitchFamily="34" charset="0"/>
              </a:rPr>
              <a:t>Evidence based Approaches</a:t>
            </a:r>
          </a:p>
        </p:txBody>
      </p:sp>
      <p:sp>
        <p:nvSpPr>
          <p:cNvPr id="2" name="Footer Placeholder 1">
            <a:extLst>
              <a:ext uri="{FF2B5EF4-FFF2-40B4-BE49-F238E27FC236}">
                <a16:creationId xmlns:a16="http://schemas.microsoft.com/office/drawing/2014/main" id="{8FDBB2FD-CD8E-402A-A997-CCD2AC7147A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966765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78467-5544-4EB4-AEBC-BA3C0112948E}"/>
              </a:ext>
            </a:extLst>
          </p:cNvPr>
          <p:cNvSpPr>
            <a:spLocks noGrp="1"/>
          </p:cNvSpPr>
          <p:nvPr>
            <p:ph type="title"/>
          </p:nvPr>
        </p:nvSpPr>
        <p:spPr>
          <a:xfrm>
            <a:off x="675861" y="79168"/>
            <a:ext cx="9422296" cy="1193041"/>
          </a:xfrm>
        </p:spPr>
        <p:txBody>
          <a:bodyPr>
            <a:normAutofit/>
          </a:bodyPr>
          <a:lstStyle/>
          <a:p>
            <a:pPr algn="ctr"/>
            <a:r>
              <a:rPr lang="en-GB" sz="3600" b="1" i="1" dirty="0">
                <a:solidFill>
                  <a:schemeClr val="bg1"/>
                </a:solidFill>
                <a:highlight>
                  <a:srgbClr val="008080"/>
                </a:highlight>
                <a:latin typeface="Candara" panose="020E0502030303020204" pitchFamily="34" charset="0"/>
              </a:rPr>
              <a:t>Evidence-based practice holds Great promise</a:t>
            </a:r>
          </a:p>
        </p:txBody>
      </p:sp>
      <p:sp>
        <p:nvSpPr>
          <p:cNvPr id="4" name="Rounded Rectangle 3">
            <a:extLst>
              <a:ext uri="{FF2B5EF4-FFF2-40B4-BE49-F238E27FC236}">
                <a16:creationId xmlns:a16="http://schemas.microsoft.com/office/drawing/2014/main" id="{349F27F0-5942-4E6D-8BE3-61E264477DA7}"/>
              </a:ext>
            </a:extLst>
          </p:cNvPr>
          <p:cNvSpPr>
            <a:spLocks noGrp="1"/>
          </p:cNvSpPr>
          <p:nvPr>
            <p:ph idx="1"/>
          </p:nvPr>
        </p:nvSpPr>
        <p:spPr>
          <a:xfrm>
            <a:off x="8375374" y="1404731"/>
            <a:ext cx="2978426" cy="4772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r>
              <a:rPr lang="en-GB" dirty="0"/>
              <a:t>Choose a question</a:t>
            </a:r>
          </a:p>
          <a:p>
            <a:pPr algn="ctr"/>
            <a:r>
              <a:rPr lang="en-GB" dirty="0"/>
              <a:t>Search for the best evidence</a:t>
            </a:r>
          </a:p>
          <a:p>
            <a:pPr algn="ctr"/>
            <a:r>
              <a:rPr lang="en-GB" dirty="0"/>
              <a:t>Is it reliable, valid and applicable?</a:t>
            </a:r>
          </a:p>
          <a:p>
            <a:pPr algn="ctr"/>
            <a:r>
              <a:rPr lang="en-GB" dirty="0"/>
              <a:t>Integrate evidence with own expertise</a:t>
            </a:r>
          </a:p>
          <a:p>
            <a:pPr algn="ctr"/>
            <a:r>
              <a:rPr lang="en-GB" dirty="0"/>
              <a:t>Evaluate the outcomes of EBP decision</a:t>
            </a:r>
          </a:p>
          <a:p>
            <a:pPr algn="ctr"/>
            <a:r>
              <a:rPr lang="en-GB" dirty="0"/>
              <a:t>Share outcome</a:t>
            </a:r>
          </a:p>
        </p:txBody>
      </p:sp>
      <p:sp>
        <p:nvSpPr>
          <p:cNvPr id="5" name="Rectangle 4">
            <a:extLst>
              <a:ext uri="{FF2B5EF4-FFF2-40B4-BE49-F238E27FC236}">
                <a16:creationId xmlns:a16="http://schemas.microsoft.com/office/drawing/2014/main" id="{47D6106D-5585-40EE-A417-91FC7B43A26B}"/>
              </a:ext>
            </a:extLst>
          </p:cNvPr>
          <p:cNvSpPr/>
          <p:nvPr/>
        </p:nvSpPr>
        <p:spPr>
          <a:xfrm>
            <a:off x="132522" y="1643270"/>
            <a:ext cx="8044069" cy="5047536"/>
          </a:xfrm>
          <a:prstGeom prst="rect">
            <a:avLst/>
          </a:prstGeom>
        </p:spPr>
        <p:txBody>
          <a:bodyPr wrap="square">
            <a:spAutoFit/>
          </a:bodyPr>
          <a:lstStyle/>
          <a:p>
            <a:pPr marL="457200" indent="-457200">
              <a:buFont typeface="Arial" panose="020B0604020202020204" pitchFamily="34" charset="0"/>
              <a:buChar char="•"/>
            </a:pPr>
            <a:r>
              <a:rPr lang="en-GB" sz="2800" dirty="0">
                <a:latin typeface="Tw Cen MT" panose="020B0602020104020603" pitchFamily="34" charset="0"/>
              </a:rPr>
              <a:t>Evidence-based practice holds great promise for moving care to a high level of likelihood for… producing the intended health outcome. </a:t>
            </a:r>
          </a:p>
          <a:p>
            <a:pPr marL="457200" indent="-457200">
              <a:buFont typeface="Arial" panose="020B0604020202020204" pitchFamily="34" charset="0"/>
              <a:buChar char="•"/>
            </a:pPr>
            <a:endParaRPr lang="en-GB" sz="2800" dirty="0">
              <a:latin typeface="Tw Cen MT" panose="020B0602020104020603" pitchFamily="34" charset="0"/>
            </a:endParaRPr>
          </a:p>
          <a:p>
            <a:pPr marL="457200" indent="-457200">
              <a:buFont typeface="Arial" panose="020B0604020202020204" pitchFamily="34" charset="0"/>
              <a:buChar char="•"/>
            </a:pPr>
            <a:r>
              <a:rPr lang="en-GB" sz="2800" dirty="0">
                <a:latin typeface="Tw Cen MT" panose="020B0602020104020603" pitchFamily="34" charset="0"/>
              </a:rPr>
              <a:t>The definition of healthcare quality is foundational to evidence-based practice.</a:t>
            </a:r>
          </a:p>
          <a:p>
            <a:pPr>
              <a:lnSpc>
                <a:spcPct val="90000"/>
              </a:lnSpc>
              <a:spcAft>
                <a:spcPts val="600"/>
              </a:spcAft>
            </a:pPr>
            <a:endParaRPr lang="en-US" sz="2800" dirty="0">
              <a:latin typeface="Tw Cen MT" panose="020B0602020104020603" pitchFamily="34" charset="0"/>
            </a:endParaRPr>
          </a:p>
          <a:p>
            <a:pPr indent="-228600">
              <a:lnSpc>
                <a:spcPct val="90000"/>
              </a:lnSpc>
              <a:spcAft>
                <a:spcPts val="600"/>
              </a:spcAft>
              <a:buFont typeface="Arial" panose="020B0604020202020204" pitchFamily="34" charset="0"/>
              <a:buChar char="•"/>
            </a:pPr>
            <a:r>
              <a:rPr lang="en-US" sz="2800" dirty="0">
                <a:latin typeface="Tw Cen MT" panose="020B0602020104020603" pitchFamily="34" charset="0"/>
              </a:rPr>
              <a:t>Development of </a:t>
            </a:r>
            <a:r>
              <a:rPr lang="en-US" sz="2800" dirty="0">
                <a:highlight>
                  <a:srgbClr val="00FFFF"/>
                </a:highlight>
                <a:latin typeface="Tw Cen MT" panose="020B0602020104020603" pitchFamily="34" charset="0"/>
              </a:rPr>
              <a:t>evidence-based practice </a:t>
            </a:r>
            <a:r>
              <a:rPr lang="en-US" sz="2800" dirty="0">
                <a:latin typeface="Tw Cen MT" panose="020B0602020104020603" pitchFamily="34" charset="0"/>
              </a:rPr>
              <a:t>is fueled by the increasing public and professional demand for </a:t>
            </a:r>
            <a:r>
              <a:rPr lang="en-US" sz="2800" dirty="0">
                <a:highlight>
                  <a:srgbClr val="FFFF00"/>
                </a:highlight>
                <a:latin typeface="Tw Cen MT" panose="020B0602020104020603" pitchFamily="34" charset="0"/>
              </a:rPr>
              <a:t>accountability in safety and quality improvement in health care</a:t>
            </a:r>
            <a:r>
              <a:rPr lang="en-US" sz="2800" dirty="0">
                <a:latin typeface="Tw Cen MT" panose="020B0602020104020603" pitchFamily="34" charset="0"/>
              </a:rPr>
              <a:t>.</a:t>
            </a:r>
          </a:p>
          <a:p>
            <a:pPr algn="ctr"/>
            <a:endParaRPr lang="en-GB" dirty="0"/>
          </a:p>
        </p:txBody>
      </p:sp>
      <p:sp>
        <p:nvSpPr>
          <p:cNvPr id="3" name="Footer Placeholder 2">
            <a:extLst>
              <a:ext uri="{FF2B5EF4-FFF2-40B4-BE49-F238E27FC236}">
                <a16:creationId xmlns:a16="http://schemas.microsoft.com/office/drawing/2014/main" id="{896CC33D-791D-4832-B5C6-59BF57C07A0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186385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F605489-EA98-4B98-9C78-CA468584B4C1}"/>
              </a:ext>
            </a:extLst>
          </p:cNvPr>
          <p:cNvSpPr>
            <a:spLocks noGrp="1"/>
          </p:cNvSpPr>
          <p:nvPr>
            <p:ph type="title"/>
          </p:nvPr>
        </p:nvSpPr>
        <p:spPr>
          <a:xfrm>
            <a:off x="169790" y="312514"/>
            <a:ext cx="6225209" cy="1325563"/>
          </a:xfrm>
        </p:spPr>
        <p:txBody>
          <a:bodyPr vert="horz" lIns="91440" tIns="45720" rIns="91440" bIns="45720" rtlCol="0" anchor="ctr">
            <a:normAutofit fontScale="90000"/>
          </a:bodyPr>
          <a:lstStyle/>
          <a:p>
            <a:r>
              <a:rPr lang="en-US" sz="4000" b="1" i="1" dirty="0">
                <a:solidFill>
                  <a:schemeClr val="bg1"/>
                </a:solidFill>
                <a:highlight>
                  <a:srgbClr val="008080"/>
                </a:highlight>
                <a:latin typeface="Candara" panose="020E0502030303020204" pitchFamily="34" charset="0"/>
              </a:rPr>
              <a:t>Definition of Quality Healthcare</a:t>
            </a:r>
            <a:br>
              <a:rPr lang="en-US" sz="3100" dirty="0"/>
            </a:br>
            <a:endParaRPr lang="en-US" sz="3100" dirty="0"/>
          </a:p>
        </p:txBody>
      </p:sp>
      <p:sp>
        <p:nvSpPr>
          <p:cNvPr id="73" name="Freeform: Shape 72">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03DBF47F-5CFD-46A4-8F3A-D0B3AAB3A9BD}"/>
              </a:ext>
            </a:extLst>
          </p:cNvPr>
          <p:cNvSpPr/>
          <p:nvPr/>
        </p:nvSpPr>
        <p:spPr>
          <a:xfrm>
            <a:off x="-12546" y="2319106"/>
            <a:ext cx="7054752" cy="4981754"/>
          </a:xfrm>
          <a:prstGeom prst="rect">
            <a:avLst/>
          </a:prstGeom>
        </p:spPr>
        <p:txBody>
          <a:bodyPr vert="horz" lIns="91440" tIns="45720" rIns="91440" bIns="45720" rtlCol="0">
            <a:noAutofit/>
          </a:bodyPr>
          <a:lstStyle/>
          <a:p>
            <a:pPr marL="457200" indent="-457200">
              <a:lnSpc>
                <a:spcPct val="90000"/>
              </a:lnSpc>
              <a:spcAft>
                <a:spcPts val="600"/>
              </a:spcAft>
              <a:buFont typeface="Arial" panose="020B0604020202020204" pitchFamily="34" charset="0"/>
              <a:buChar char="•"/>
            </a:pPr>
            <a:r>
              <a:rPr lang="en-US" sz="4000" i="1" dirty="0">
                <a:latin typeface="Tw Cen MT" panose="020B0602020104020603" pitchFamily="34" charset="0"/>
              </a:rPr>
              <a:t>Degree to which health services for individuals and populations increase the likelihood of desired health outcomes and are consistent with current professional knowledge.</a:t>
            </a:r>
          </a:p>
          <a:p>
            <a:pPr>
              <a:lnSpc>
                <a:spcPct val="90000"/>
              </a:lnSpc>
              <a:spcAft>
                <a:spcPts val="600"/>
              </a:spcAft>
            </a:pPr>
            <a:endParaRPr lang="en-US" sz="2600" i="1" dirty="0">
              <a:latin typeface="Tw Cen MT" panose="020B0602020104020603" pitchFamily="34" charset="0"/>
            </a:endParaRPr>
          </a:p>
        </p:txBody>
      </p:sp>
      <p:sp>
        <p:nvSpPr>
          <p:cNvPr id="75" name="Oval 74">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2050" name="Picture 2" descr="WHO | World Health Organization">
            <a:extLst>
              <a:ext uri="{FF2B5EF4-FFF2-40B4-BE49-F238E27FC236}">
                <a16:creationId xmlns:a16="http://schemas.microsoft.com/office/drawing/2014/main" id="{5D766086-47C7-47BB-87C1-3E7DDB2F79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
          <a:stretch/>
        </p:blipFill>
        <p:spPr bwMode="auto">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79" name="Freeform: Shape 78">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81" name="Straight Connector 80">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3" name="Freeform: Shape 82">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 name="Footer Placeholder 2">
            <a:extLst>
              <a:ext uri="{FF2B5EF4-FFF2-40B4-BE49-F238E27FC236}">
                <a16:creationId xmlns:a16="http://schemas.microsoft.com/office/drawing/2014/main" id="{8733F6BC-F352-49D4-B877-A7B33C987A2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30883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0110D2E-0F72-426E-AEF3-FD3E5DFAB851}"/>
              </a:ext>
            </a:extLst>
          </p:cNvPr>
          <p:cNvSpPr>
            <a:spLocks noGrp="1"/>
          </p:cNvSpPr>
          <p:nvPr>
            <p:ph type="title"/>
          </p:nvPr>
        </p:nvSpPr>
        <p:spPr>
          <a:xfrm>
            <a:off x="0" y="425927"/>
            <a:ext cx="10284437" cy="1325563"/>
          </a:xfrm>
        </p:spPr>
        <p:txBody>
          <a:bodyPr>
            <a:normAutofit/>
          </a:bodyPr>
          <a:lstStyle/>
          <a:p>
            <a:pPr algn="ctr"/>
            <a:r>
              <a:rPr lang="en-US" b="1" i="1" dirty="0">
                <a:solidFill>
                  <a:schemeClr val="bg1"/>
                </a:solidFill>
                <a:highlight>
                  <a:srgbClr val="008080"/>
                </a:highlight>
                <a:latin typeface="Candara" panose="020E0502030303020204" pitchFamily="34" charset="0"/>
              </a:rPr>
              <a:t>Definition of Quality Healthcare-contd..</a:t>
            </a:r>
            <a:endParaRPr lang="en-GB" dirty="0">
              <a:solidFill>
                <a:schemeClr val="bg1"/>
              </a:solidFill>
            </a:endParaRPr>
          </a:p>
        </p:txBody>
      </p:sp>
      <p:sp>
        <p:nvSpPr>
          <p:cNvPr id="3" name="Content Placeholder 2">
            <a:extLst>
              <a:ext uri="{FF2B5EF4-FFF2-40B4-BE49-F238E27FC236}">
                <a16:creationId xmlns:a16="http://schemas.microsoft.com/office/drawing/2014/main" id="{449F8720-8317-4DDC-BC61-BA0D6AC73342}"/>
              </a:ext>
            </a:extLst>
          </p:cNvPr>
          <p:cNvSpPr>
            <a:spLocks noGrp="1"/>
          </p:cNvSpPr>
          <p:nvPr>
            <p:ph idx="1"/>
          </p:nvPr>
        </p:nvSpPr>
        <p:spPr>
          <a:xfrm>
            <a:off x="154540" y="2045248"/>
            <a:ext cx="10284438" cy="5221011"/>
          </a:xfrm>
        </p:spPr>
        <p:txBody>
          <a:bodyPr>
            <a:normAutofit/>
          </a:bodyPr>
          <a:lstStyle/>
          <a:p>
            <a:r>
              <a:rPr lang="en-GB" sz="2600" dirty="0">
                <a:latin typeface="Tw Cen MT" panose="020B0602020104020603" pitchFamily="34" charset="0"/>
              </a:rPr>
              <a:t>The phrases in this definition bring into focus three aspects of </a:t>
            </a:r>
            <a:r>
              <a:rPr lang="en-GB" sz="2600" i="1" dirty="0">
                <a:latin typeface="Tw Cen MT" panose="020B0602020104020603" pitchFamily="34" charset="0"/>
              </a:rPr>
              <a:t>quality</a:t>
            </a:r>
            <a:r>
              <a:rPr lang="en-GB" sz="2600" dirty="0">
                <a:latin typeface="Tw Cen MT" panose="020B0602020104020603" pitchFamily="34" charset="0"/>
              </a:rPr>
              <a:t>: </a:t>
            </a:r>
            <a:r>
              <a:rPr lang="en-GB" sz="2600" dirty="0">
                <a:highlight>
                  <a:srgbClr val="FFFF00"/>
                </a:highlight>
                <a:latin typeface="Tw Cen MT" panose="020B0602020104020603" pitchFamily="34" charset="0"/>
              </a:rPr>
              <a:t>services</a:t>
            </a:r>
            <a:r>
              <a:rPr lang="en-GB" sz="2600" dirty="0">
                <a:latin typeface="Tw Cen MT" panose="020B0602020104020603" pitchFamily="34" charset="0"/>
              </a:rPr>
              <a:t> (interventions), </a:t>
            </a:r>
            <a:r>
              <a:rPr lang="en-GB" sz="2600" dirty="0">
                <a:highlight>
                  <a:srgbClr val="FF00FF"/>
                </a:highlight>
                <a:latin typeface="Tw Cen MT" panose="020B0602020104020603" pitchFamily="34" charset="0"/>
              </a:rPr>
              <a:t>targeted health outcomes</a:t>
            </a:r>
            <a:r>
              <a:rPr lang="en-GB" sz="2600" dirty="0">
                <a:latin typeface="Tw Cen MT" panose="020B0602020104020603" pitchFamily="34" charset="0"/>
              </a:rPr>
              <a:t>, and </a:t>
            </a:r>
            <a:r>
              <a:rPr lang="en-GB" sz="2600" dirty="0">
                <a:highlight>
                  <a:srgbClr val="00FFFF"/>
                </a:highlight>
                <a:latin typeface="Tw Cen MT" panose="020B0602020104020603" pitchFamily="34" charset="0"/>
              </a:rPr>
              <a:t>consistency with current knowledge </a:t>
            </a:r>
            <a:r>
              <a:rPr lang="en-GB" sz="2600" dirty="0">
                <a:latin typeface="Tw Cen MT" panose="020B0602020104020603" pitchFamily="34" charset="0"/>
              </a:rPr>
              <a:t>(research evidence). </a:t>
            </a:r>
          </a:p>
          <a:p>
            <a:r>
              <a:rPr lang="en-GB" sz="2600" dirty="0">
                <a:latin typeface="Tw Cen MT" panose="020B0602020104020603" pitchFamily="34" charset="0"/>
              </a:rPr>
              <a:t>It expresses an underlying belief that research produces the most reliable knowledge about the likelihood </a:t>
            </a:r>
            <a:r>
              <a:rPr lang="en-GB" sz="2600" b="1" dirty="0">
                <a:highlight>
                  <a:srgbClr val="C0C0C0"/>
                </a:highlight>
                <a:latin typeface="Tw Cen MT" panose="020B0602020104020603" pitchFamily="34" charset="0"/>
              </a:rPr>
              <a:t>that a given strategy will change a patient's current health status into desired outcomes</a:t>
            </a:r>
            <a:r>
              <a:rPr lang="en-GB" sz="2600" dirty="0">
                <a:latin typeface="Tw Cen MT" panose="020B0602020104020603" pitchFamily="34" charset="0"/>
              </a:rPr>
              <a:t>.</a:t>
            </a:r>
          </a:p>
          <a:p>
            <a:r>
              <a:rPr lang="en-GB" sz="2600" dirty="0">
                <a:highlight>
                  <a:srgbClr val="00FF00"/>
                </a:highlight>
                <a:latin typeface="Tw Cen MT" panose="020B0602020104020603" pitchFamily="34" charset="0"/>
              </a:rPr>
              <a:t>Alignment</a:t>
            </a:r>
            <a:r>
              <a:rPr lang="en-GB" sz="2600" dirty="0">
                <a:latin typeface="Tw Cen MT" panose="020B0602020104020603" pitchFamily="34" charset="0"/>
              </a:rPr>
              <a:t> of services with current professional knowledge (evidence) is a key goal in quality. The definition also calls into play the aim of </a:t>
            </a:r>
          </a:p>
          <a:p>
            <a:pPr marL="0" indent="0">
              <a:buNone/>
            </a:pPr>
            <a:r>
              <a:rPr lang="en-GB" sz="2600" dirty="0">
                <a:latin typeface="Tw Cen MT" panose="020B0602020104020603" pitchFamily="34" charset="0"/>
              </a:rPr>
              <a:t>reducing illogical variation in care by standardizing all care to </a:t>
            </a:r>
          </a:p>
          <a:p>
            <a:pPr marL="0" indent="0">
              <a:buNone/>
            </a:pPr>
            <a:r>
              <a:rPr lang="en-GB" sz="2600" dirty="0">
                <a:latin typeface="Tw Cen MT" panose="020B0602020104020603" pitchFamily="34" charset="0"/>
              </a:rPr>
              <a:t>scientific best evidence.</a:t>
            </a:r>
          </a:p>
        </p:txBody>
      </p:sp>
      <p:pic>
        <p:nvPicPr>
          <p:cNvPr id="3074" name="Picture 2" descr="Picking Up the Pieces: Healthcare Quality in a Post-COVID-19 World">
            <a:extLst>
              <a:ext uri="{FF2B5EF4-FFF2-40B4-BE49-F238E27FC236}">
                <a16:creationId xmlns:a16="http://schemas.microsoft.com/office/drawing/2014/main" id="{30724567-08D4-4632-AA7C-49148E9527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11" r="36763" b="-1"/>
          <a:stretch/>
        </p:blipFill>
        <p:spPr bwMode="auto">
          <a:xfrm>
            <a:off x="9643746" y="4313462"/>
            <a:ext cx="2548253" cy="2544538"/>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a:noFill/>
          <a:extLst>
            <a:ext uri="{909E8E84-426E-40DD-AFC4-6F175D3DCCD1}">
              <a14:hiddenFill xmlns:a14="http://schemas.microsoft.com/office/drawing/2010/main">
                <a:solidFill>
                  <a:srgbClr val="FFFFFF"/>
                </a:solidFill>
              </a14:hiddenFill>
            </a:ext>
          </a:extLst>
        </p:spPr>
      </p:pic>
      <p:sp>
        <p:nvSpPr>
          <p:cNvPr id="73"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5"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0FC4EFA3-2650-4D58-830A-9E8D09BCDD2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850536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8EDEF16-0A42-42C7-978A-A1A0FDF7FF61}"/>
              </a:ext>
            </a:extLst>
          </p:cNvPr>
          <p:cNvSpPr>
            <a:spLocks noGrp="1"/>
          </p:cNvSpPr>
          <p:nvPr>
            <p:ph type="title"/>
          </p:nvPr>
        </p:nvSpPr>
        <p:spPr>
          <a:xfrm>
            <a:off x="838200" y="365125"/>
            <a:ext cx="10515600" cy="1325563"/>
          </a:xfrm>
        </p:spPr>
        <p:txBody>
          <a:bodyPr>
            <a:normAutofit/>
          </a:bodyPr>
          <a:lstStyle/>
          <a:p>
            <a:r>
              <a:rPr lang="en-GB" sz="4000" b="1" i="1" dirty="0">
                <a:solidFill>
                  <a:schemeClr val="bg1"/>
                </a:solidFill>
                <a:highlight>
                  <a:srgbClr val="008080"/>
                </a:highlight>
                <a:latin typeface="Candara" panose="020E0502030303020204" pitchFamily="34" charset="0"/>
              </a:rPr>
              <a:t>Evidence based practice for service improvement</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04450AD-810B-4DBC-A90D-EE7D8015F2A5}"/>
              </a:ext>
            </a:extLst>
          </p:cNvPr>
          <p:cNvSpPr>
            <a:spLocks noGrp="1"/>
          </p:cNvSpPr>
          <p:nvPr>
            <p:ph idx="1"/>
          </p:nvPr>
        </p:nvSpPr>
        <p:spPr>
          <a:xfrm>
            <a:off x="838200" y="1825625"/>
            <a:ext cx="10515600" cy="4351338"/>
          </a:xfrm>
        </p:spPr>
        <p:txBody>
          <a:bodyPr>
            <a:normAutofit/>
          </a:bodyPr>
          <a:lstStyle/>
          <a:p>
            <a:pPr fontAlgn="base"/>
            <a:r>
              <a:rPr lang="en-GB"/>
              <a:t>Research and Evidence-Based Practice emphasizes how to identify clinical questions, critically assess evidence and convert findings into healthcare practice.</a:t>
            </a:r>
          </a:p>
          <a:p>
            <a:pPr fontAlgn="base"/>
            <a:r>
              <a:rPr lang="en-GB"/>
              <a:t>Health and social care practitioners </a:t>
            </a:r>
            <a:r>
              <a:rPr lang="en-GB">
                <a:highlight>
                  <a:srgbClr val="00FF00"/>
                </a:highlight>
              </a:rPr>
              <a:t>learn to seek the most current scientific evidence</a:t>
            </a:r>
            <a:r>
              <a:rPr lang="en-GB"/>
              <a:t> in order to provide </a:t>
            </a:r>
            <a:r>
              <a:rPr lang="en-GB">
                <a:highlight>
                  <a:srgbClr val="C0C0C0"/>
                </a:highlight>
              </a:rPr>
              <a:t>excellent patient care</a:t>
            </a:r>
            <a:r>
              <a:rPr lang="en-GB"/>
              <a:t>.</a:t>
            </a:r>
          </a:p>
          <a:p>
            <a:pPr fontAlgn="base"/>
            <a:r>
              <a:rPr lang="en-GB"/>
              <a:t> Evidence-based practice in healthcare is crucial to successful patient care, and it is also a </a:t>
            </a:r>
            <a:r>
              <a:rPr lang="en-GB">
                <a:highlight>
                  <a:srgbClr val="00FFFF"/>
                </a:highlight>
              </a:rPr>
              <a:t>good tool for shaping policies, procedures and safety regulations.</a:t>
            </a:r>
          </a:p>
          <a:p>
            <a:pPr fontAlgn="base"/>
            <a:r>
              <a:rPr lang="en-GB"/>
              <a:t> Thus, </a:t>
            </a:r>
            <a:r>
              <a:rPr lang="en-GB">
                <a:highlight>
                  <a:srgbClr val="FFFF00"/>
                </a:highlight>
              </a:rPr>
              <a:t>EBP continues to improve </a:t>
            </a:r>
            <a:r>
              <a:rPr lang="en-GB"/>
              <a:t>our healthcare systems both for patients and healthcare professionals.</a:t>
            </a:r>
          </a:p>
          <a:p>
            <a:endParaRPr lang="en-GB"/>
          </a:p>
        </p:txBody>
      </p:sp>
      <p:sp>
        <p:nvSpPr>
          <p:cNvPr id="4" name="Footer Placeholder 3">
            <a:extLst>
              <a:ext uri="{FF2B5EF4-FFF2-40B4-BE49-F238E27FC236}">
                <a16:creationId xmlns:a16="http://schemas.microsoft.com/office/drawing/2014/main" id="{2A9A7AE5-91D9-45CA-9123-640D9BF5CCD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648464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7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7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77" name="Freeform: Shape 76">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Freeform: Shape 78">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Graphic 6" descr="Coffee">
            <a:extLst>
              <a:ext uri="{FF2B5EF4-FFF2-40B4-BE49-F238E27FC236}">
                <a16:creationId xmlns:a16="http://schemas.microsoft.com/office/drawing/2014/main" id="{D0A02A41-9B91-446D-BF11-0837D56C17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6211" y="165871"/>
            <a:ext cx="2353922" cy="2353922"/>
          </a:xfrm>
          <a:prstGeom prst="rect">
            <a:avLst/>
          </a:prstGeom>
        </p:spPr>
      </p:pic>
      <p:sp>
        <p:nvSpPr>
          <p:cNvPr id="3" name="Content Placeholder 2">
            <a:extLst>
              <a:ext uri="{FF2B5EF4-FFF2-40B4-BE49-F238E27FC236}">
                <a16:creationId xmlns:a16="http://schemas.microsoft.com/office/drawing/2014/main" id="{E90921F5-4ADD-4855-A803-6BBD7CEE85BA}"/>
              </a:ext>
            </a:extLst>
          </p:cNvPr>
          <p:cNvSpPr>
            <a:spLocks noGrp="1"/>
          </p:cNvSpPr>
          <p:nvPr>
            <p:ph idx="1"/>
          </p:nvPr>
        </p:nvSpPr>
        <p:spPr>
          <a:xfrm>
            <a:off x="6657715" y="2990818"/>
            <a:ext cx="4195675" cy="619576"/>
          </a:xfrm>
        </p:spPr>
        <p:txBody>
          <a:bodyPr anchor="t">
            <a:normAutofit lnSpcReduction="10000"/>
          </a:bodyPr>
          <a:lstStyle/>
          <a:p>
            <a:r>
              <a:rPr lang="en-GB" sz="4000" b="1" dirty="0">
                <a:highlight>
                  <a:srgbClr val="00FFFF"/>
                </a:highlight>
                <a:latin typeface="Candara" panose="020E0502030303020204" pitchFamily="34" charset="0"/>
              </a:rPr>
              <a:t>10 minutes break</a:t>
            </a:r>
          </a:p>
          <a:p>
            <a:endParaRPr lang="en-GB" sz="2000" dirty="0">
              <a:latin typeface="Tw Cen MT" panose="020B0602020104020603" pitchFamily="34" charset="0"/>
            </a:endParaRPr>
          </a:p>
        </p:txBody>
      </p:sp>
      <p:sp>
        <p:nvSpPr>
          <p:cNvPr id="4" name="Footer Placeholder 3">
            <a:extLst>
              <a:ext uri="{FF2B5EF4-FFF2-40B4-BE49-F238E27FC236}">
                <a16:creationId xmlns:a16="http://schemas.microsoft.com/office/drawing/2014/main" id="{869F8EA2-BD03-450C-9677-C961E0D8F027}"/>
              </a:ext>
            </a:extLst>
          </p:cNvPr>
          <p:cNvSpPr>
            <a:spLocks noGrp="1"/>
          </p:cNvSpPr>
          <p:nvPr>
            <p:ph type="ftr" sz="quarter" idx="11"/>
          </p:nvPr>
        </p:nvSpPr>
        <p:spPr>
          <a:xfrm rot="16200000">
            <a:off x="9812115" y="1591485"/>
            <a:ext cx="3548094"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r>
              <a:rPr kumimoji="0" lang="en-GB" b="0" i="0" u="none" strike="noStrike" kern="1200" cap="none" spc="0" normalizeH="0" baseline="0" noProof="0">
                <a:ln>
                  <a:noFill/>
                </a:ln>
                <a:solidFill>
                  <a:schemeClr val="tx1">
                    <a:alpha val="60000"/>
                  </a:schemeClr>
                </a:solidFill>
                <a:effectLst/>
                <a:uLnTx/>
                <a:uFillTx/>
                <a:latin typeface="Calibri" panose="020F0502020204030204"/>
                <a:ea typeface="+mn-ea"/>
                <a:cs typeface="+mn-cs"/>
              </a:rPr>
              <a:t>Created by Tayo Alebiosu</a:t>
            </a:r>
          </a:p>
        </p:txBody>
      </p:sp>
      <p:pic>
        <p:nvPicPr>
          <p:cNvPr id="1026" name="Picture 2" descr="Tea break - Free icons">
            <a:extLst>
              <a:ext uri="{FF2B5EF4-FFF2-40B4-BE49-F238E27FC236}">
                <a16:creationId xmlns:a16="http://schemas.microsoft.com/office/drawing/2014/main" id="{B04110D2-F05C-448C-95D8-8385E53A7E8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5154" y="3684772"/>
            <a:ext cx="2752751" cy="2752751"/>
          </a:xfrm>
          <a:prstGeom prst="rect">
            <a:avLst/>
          </a:prstGeom>
          <a:noFill/>
          <a:extLst>
            <a:ext uri="{909E8E84-426E-40DD-AFC4-6F175D3DCCD1}">
              <a14:hiddenFill xmlns:a14="http://schemas.microsoft.com/office/drawing/2010/main">
                <a:solidFill>
                  <a:srgbClr val="FFFFFF"/>
                </a:solidFill>
              </a14:hiddenFill>
            </a:ext>
          </a:extLst>
        </p:spPr>
      </p:pic>
      <p:sp>
        <p:nvSpPr>
          <p:cNvPr id="8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83" name="Straight Connector 8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948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It's About Time We Integrate The Physical and The Behavioral Health |  Innovaccer">
            <a:extLst>
              <a:ext uri="{FF2B5EF4-FFF2-40B4-BE49-F238E27FC236}">
                <a16:creationId xmlns:a16="http://schemas.microsoft.com/office/drawing/2014/main" id="{CD05011A-49B8-47A2-B9D9-3C239EDC86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584" r="9091" b="609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0" name="Rectangle 70">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08DCF5-7D03-4EC6-8BD4-607B9889952D}"/>
              </a:ext>
            </a:extLst>
          </p:cNvPr>
          <p:cNvSpPr>
            <a:spLocks noGrp="1"/>
          </p:cNvSpPr>
          <p:nvPr>
            <p:ph idx="1"/>
          </p:nvPr>
        </p:nvSpPr>
        <p:spPr>
          <a:xfrm>
            <a:off x="174295" y="453698"/>
            <a:ext cx="7522949" cy="6536813"/>
          </a:xfrm>
        </p:spPr>
        <p:txBody>
          <a:bodyPr>
            <a:normAutofit/>
          </a:bodyPr>
          <a:lstStyle/>
          <a:p>
            <a:pPr marL="0" indent="0" fontAlgn="base">
              <a:buNone/>
            </a:pPr>
            <a:r>
              <a:rPr lang="en-GB" sz="3400" b="1" i="1" dirty="0">
                <a:solidFill>
                  <a:schemeClr val="bg1"/>
                </a:solidFill>
                <a:highlight>
                  <a:srgbClr val="008080"/>
                </a:highlight>
                <a:latin typeface="Candara" panose="020E0502030303020204" pitchFamily="34" charset="0"/>
              </a:rPr>
              <a:t>How Is EBP Incorporated In Healthcare?</a:t>
            </a:r>
          </a:p>
          <a:p>
            <a:pPr marL="0" indent="0" fontAlgn="base">
              <a:buNone/>
            </a:pPr>
            <a:endParaRPr lang="en-GB" sz="3400" b="1" i="1" dirty="0">
              <a:solidFill>
                <a:schemeClr val="bg1"/>
              </a:solidFill>
              <a:highlight>
                <a:srgbClr val="008080"/>
              </a:highlight>
              <a:latin typeface="Candara" panose="020E0502030303020204" pitchFamily="34" charset="0"/>
            </a:endParaRPr>
          </a:p>
          <a:p>
            <a:pPr fontAlgn="base"/>
            <a:r>
              <a:rPr lang="en-GB" dirty="0">
                <a:latin typeface="Tw Cen MT" panose="020B0602020104020603" pitchFamily="34" charset="0"/>
              </a:rPr>
              <a:t>EBP helps healthcare practitioners determine an effective course of action for care delivery.</a:t>
            </a:r>
          </a:p>
          <a:p>
            <a:pPr marL="0" indent="0" fontAlgn="base">
              <a:buNone/>
            </a:pPr>
            <a:r>
              <a:rPr lang="en-GB" b="1" dirty="0">
                <a:solidFill>
                  <a:schemeClr val="bg1"/>
                </a:solidFill>
                <a:highlight>
                  <a:srgbClr val="008080"/>
                </a:highlight>
                <a:latin typeface="Tw Cen MT" panose="020B0602020104020603" pitchFamily="34" charset="0"/>
              </a:rPr>
              <a:t>EBP involves the following five steps:</a:t>
            </a:r>
          </a:p>
          <a:p>
            <a:pPr fontAlgn="base"/>
            <a:r>
              <a:rPr lang="en-GB" dirty="0">
                <a:latin typeface="Tw Cen MT" panose="020B0602020104020603" pitchFamily="34" charset="0"/>
              </a:rPr>
              <a:t>Form a clinical question to identify a problem.</a:t>
            </a:r>
          </a:p>
          <a:p>
            <a:pPr fontAlgn="base"/>
            <a:r>
              <a:rPr lang="en-GB" dirty="0">
                <a:latin typeface="Tw Cen MT" panose="020B0602020104020603" pitchFamily="34" charset="0"/>
              </a:rPr>
              <a:t>Gather the best evidence.</a:t>
            </a:r>
          </a:p>
          <a:p>
            <a:pPr fontAlgn="base"/>
            <a:r>
              <a:rPr lang="en-GB" dirty="0" err="1">
                <a:latin typeface="Tw Cen MT" panose="020B0602020104020603" pitchFamily="34" charset="0"/>
              </a:rPr>
              <a:t>Analyze</a:t>
            </a:r>
            <a:r>
              <a:rPr lang="en-GB" dirty="0">
                <a:latin typeface="Tw Cen MT" panose="020B0602020104020603" pitchFamily="34" charset="0"/>
              </a:rPr>
              <a:t> the evidence.</a:t>
            </a:r>
          </a:p>
          <a:p>
            <a:pPr fontAlgn="base"/>
            <a:r>
              <a:rPr lang="en-GB" dirty="0">
                <a:latin typeface="Tw Cen MT" panose="020B0602020104020603" pitchFamily="34" charset="0"/>
              </a:rPr>
              <a:t>Apply the evidence to clinical practice.</a:t>
            </a:r>
          </a:p>
          <a:p>
            <a:pPr fontAlgn="base"/>
            <a:r>
              <a:rPr lang="en-GB" dirty="0">
                <a:latin typeface="Tw Cen MT" panose="020B0602020104020603" pitchFamily="34" charset="0"/>
              </a:rPr>
              <a:t>Assess the result.</a:t>
            </a:r>
          </a:p>
          <a:p>
            <a:endParaRPr lang="en-GB" sz="1000" dirty="0"/>
          </a:p>
        </p:txBody>
      </p:sp>
      <p:sp>
        <p:nvSpPr>
          <p:cNvPr id="2" name="Footer Placeholder 1">
            <a:extLst>
              <a:ext uri="{FF2B5EF4-FFF2-40B4-BE49-F238E27FC236}">
                <a16:creationId xmlns:a16="http://schemas.microsoft.com/office/drawing/2014/main" id="{D78BF4F8-5E60-4EAC-BD8C-861F81597A9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335754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It's About Time We Integrate The Physical and The Behavioral Health |  Innovaccer">
            <a:extLst>
              <a:ext uri="{FF2B5EF4-FFF2-40B4-BE49-F238E27FC236}">
                <a16:creationId xmlns:a16="http://schemas.microsoft.com/office/drawing/2014/main" id="{0B95EFE4-A9D6-4355-BB2E-BE33749DC9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584" r="9091" b="609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2763CE-E964-40E9-A825-09EC6C1C3ABA}"/>
              </a:ext>
            </a:extLst>
          </p:cNvPr>
          <p:cNvSpPr>
            <a:spLocks noGrp="1"/>
          </p:cNvSpPr>
          <p:nvPr>
            <p:ph type="title"/>
          </p:nvPr>
        </p:nvSpPr>
        <p:spPr>
          <a:xfrm>
            <a:off x="594804" y="640263"/>
            <a:ext cx="7197772" cy="1344975"/>
          </a:xfrm>
        </p:spPr>
        <p:txBody>
          <a:bodyPr>
            <a:normAutofit fontScale="90000"/>
          </a:bodyPr>
          <a:lstStyle/>
          <a:p>
            <a:r>
              <a:rPr lang="en-GB" sz="3600" b="1" i="1" dirty="0">
                <a:solidFill>
                  <a:schemeClr val="bg1"/>
                </a:solidFill>
                <a:highlight>
                  <a:srgbClr val="008080"/>
                </a:highlight>
                <a:latin typeface="Candara" panose="020E0502030303020204" pitchFamily="34" charset="0"/>
              </a:rPr>
              <a:t>What Kind Of Research Is Used In EBP?</a:t>
            </a:r>
            <a:br>
              <a:rPr lang="en-GB" sz="3100" b="1" i="1" dirty="0">
                <a:solidFill>
                  <a:schemeClr val="bg1"/>
                </a:solidFill>
                <a:latin typeface="Tw Cen MT" panose="020B0602020104020603" pitchFamily="34" charset="0"/>
              </a:rPr>
            </a:br>
            <a:endParaRPr lang="en-GB" sz="3100" b="1" i="1" dirty="0">
              <a:solidFill>
                <a:schemeClr val="bg1"/>
              </a:solidFill>
            </a:endParaRPr>
          </a:p>
        </p:txBody>
      </p:sp>
      <p:sp>
        <p:nvSpPr>
          <p:cNvPr id="3" name="Content Placeholder 2">
            <a:extLst>
              <a:ext uri="{FF2B5EF4-FFF2-40B4-BE49-F238E27FC236}">
                <a16:creationId xmlns:a16="http://schemas.microsoft.com/office/drawing/2014/main" id="{553C794A-1C45-4F10-BBDC-11E573A015DF}"/>
              </a:ext>
            </a:extLst>
          </p:cNvPr>
          <p:cNvSpPr>
            <a:spLocks noGrp="1"/>
          </p:cNvSpPr>
          <p:nvPr>
            <p:ph idx="1"/>
          </p:nvPr>
        </p:nvSpPr>
        <p:spPr>
          <a:xfrm>
            <a:off x="132523" y="1915704"/>
            <a:ext cx="8004312" cy="4279037"/>
          </a:xfrm>
        </p:spPr>
        <p:txBody>
          <a:bodyPr>
            <a:normAutofit/>
          </a:bodyPr>
          <a:lstStyle/>
          <a:p>
            <a:pPr marL="0" indent="0" fontAlgn="base">
              <a:buNone/>
            </a:pPr>
            <a:r>
              <a:rPr lang="en-GB" sz="2600" dirty="0">
                <a:latin typeface="Tw Cen MT" panose="020B0602020104020603" pitchFamily="34" charset="0"/>
              </a:rPr>
              <a:t>Research utilized in EBP falls into four categories. They are:</a:t>
            </a:r>
          </a:p>
          <a:p>
            <a:pPr fontAlgn="base"/>
            <a:r>
              <a:rPr lang="en-GB" sz="2600" dirty="0">
                <a:latin typeface="Tw Cen MT" panose="020B0602020104020603" pitchFamily="34" charset="0"/>
              </a:rPr>
              <a:t>Randomized controlled trials.</a:t>
            </a:r>
          </a:p>
          <a:p>
            <a:pPr fontAlgn="base"/>
            <a:r>
              <a:rPr lang="en-GB" sz="2600" dirty="0">
                <a:latin typeface="Tw Cen MT" panose="020B0602020104020603" pitchFamily="34" charset="0"/>
              </a:rPr>
              <a:t>Evidence gathered from cohort, case-control analysis or observational studies.</a:t>
            </a:r>
          </a:p>
          <a:p>
            <a:pPr fontAlgn="base"/>
            <a:r>
              <a:rPr lang="en-GB" sz="2600" dirty="0">
                <a:latin typeface="Tw Cen MT" panose="020B0602020104020603" pitchFamily="34" charset="0"/>
              </a:rPr>
              <a:t>Opinions from clinical experts that are supported by experiences, studies or reports from committees.</a:t>
            </a:r>
          </a:p>
          <a:p>
            <a:pPr fontAlgn="base"/>
            <a:r>
              <a:rPr lang="en-GB" sz="2600" dirty="0">
                <a:latin typeface="Tw Cen MT" panose="020B0602020104020603" pitchFamily="34" charset="0"/>
              </a:rPr>
              <a:t>Personal experience.</a:t>
            </a:r>
          </a:p>
          <a:p>
            <a:pPr marL="0" indent="0" fontAlgn="base">
              <a:buNone/>
            </a:pPr>
            <a:r>
              <a:rPr lang="en-GB" sz="2600" dirty="0">
                <a:latin typeface="Tw Cen MT" panose="020B0602020104020603" pitchFamily="34" charset="0"/>
              </a:rPr>
              <a:t>The above four categories are listed in descending order from most credible to less reliable.</a:t>
            </a:r>
          </a:p>
          <a:p>
            <a:endParaRPr lang="en-GB" sz="2200" dirty="0"/>
          </a:p>
        </p:txBody>
      </p:sp>
      <p:sp>
        <p:nvSpPr>
          <p:cNvPr id="4" name="Footer Placeholder 3">
            <a:extLst>
              <a:ext uri="{FF2B5EF4-FFF2-40B4-BE49-F238E27FC236}">
                <a16:creationId xmlns:a16="http://schemas.microsoft.com/office/drawing/2014/main" id="{129B59C5-1841-4941-B443-D75397131EB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204121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48" name="Rectangle 1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DE578-02FF-4D86-AC1E-C6A290F37522}"/>
              </a:ext>
            </a:extLst>
          </p:cNvPr>
          <p:cNvSpPr>
            <a:spLocks noGrp="1"/>
          </p:cNvSpPr>
          <p:nvPr>
            <p:ph type="title"/>
          </p:nvPr>
        </p:nvSpPr>
        <p:spPr>
          <a:xfrm>
            <a:off x="572493" y="238539"/>
            <a:ext cx="11018520" cy="1434415"/>
          </a:xfrm>
        </p:spPr>
        <p:txBody>
          <a:bodyPr anchor="b">
            <a:normAutofit/>
          </a:bodyPr>
          <a:lstStyle/>
          <a:p>
            <a:r>
              <a:rPr lang="en-GB" sz="4600" b="1" i="1" dirty="0">
                <a:solidFill>
                  <a:schemeClr val="bg1"/>
                </a:solidFill>
                <a:highlight>
                  <a:srgbClr val="008080"/>
                </a:highlight>
                <a:latin typeface="Candara" panose="020E0502030303020204" pitchFamily="34" charset="0"/>
              </a:rPr>
              <a:t>Now…let’s look at the history Of EBP</a:t>
            </a:r>
            <a:br>
              <a:rPr lang="en-GB" sz="4600" dirty="0">
                <a:highlight>
                  <a:srgbClr val="008080"/>
                </a:highlight>
                <a:latin typeface="Candara" panose="020E0502030303020204" pitchFamily="34" charset="0"/>
              </a:rPr>
            </a:br>
            <a:endParaRPr lang="en-GB" sz="4600" dirty="0">
              <a:highlight>
                <a:srgbClr val="008080"/>
              </a:highlight>
              <a:latin typeface="Candara" panose="020E0502030303020204" pitchFamily="34" charset="0"/>
            </a:endParaRPr>
          </a:p>
        </p:txBody>
      </p:sp>
      <p:sp>
        <p:nvSpPr>
          <p:cNvPr id="614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967EBB-0A30-4799-8BE0-6C45688498A0}"/>
              </a:ext>
            </a:extLst>
          </p:cNvPr>
          <p:cNvSpPr>
            <a:spLocks noGrp="1"/>
          </p:cNvSpPr>
          <p:nvPr>
            <p:ph idx="1"/>
          </p:nvPr>
        </p:nvSpPr>
        <p:spPr>
          <a:xfrm>
            <a:off x="572493" y="1911493"/>
            <a:ext cx="10972799" cy="5267556"/>
          </a:xfrm>
        </p:spPr>
        <p:txBody>
          <a:bodyPr anchor="t">
            <a:normAutofit/>
          </a:bodyPr>
          <a:lstStyle/>
          <a:p>
            <a:pPr fontAlgn="base"/>
            <a:r>
              <a:rPr lang="en-GB" sz="2600" dirty="0">
                <a:latin typeface="Tw Cen MT" panose="020B0602020104020603" pitchFamily="34" charset="0"/>
              </a:rPr>
              <a:t>Florence Nightingale </a:t>
            </a:r>
            <a:r>
              <a:rPr lang="en-GB" sz="2600" dirty="0">
                <a:highlight>
                  <a:srgbClr val="FFFF00"/>
                </a:highlight>
                <a:latin typeface="Tw Cen MT" panose="020B0602020104020603" pitchFamily="34" charset="0"/>
              </a:rPr>
              <a:t>was credited with improving patient care in the 1800s </a:t>
            </a:r>
            <a:r>
              <a:rPr lang="en-GB" sz="2600" dirty="0">
                <a:latin typeface="Tw Cen MT" panose="020B0602020104020603" pitchFamily="34" charset="0"/>
              </a:rPr>
              <a:t>when she noted that </a:t>
            </a:r>
            <a:r>
              <a:rPr lang="en-GB" sz="2600" dirty="0">
                <a:highlight>
                  <a:srgbClr val="00FF00"/>
                </a:highlight>
                <a:latin typeface="Tw Cen MT" panose="020B0602020104020603" pitchFamily="34" charset="0"/>
              </a:rPr>
              <a:t>unsanitary conditions and restricted ventilation </a:t>
            </a:r>
            <a:r>
              <a:rPr lang="en-GB" sz="2600" dirty="0">
                <a:latin typeface="Tw Cen MT" panose="020B0602020104020603" pitchFamily="34" charset="0"/>
              </a:rPr>
              <a:t>could adversely affect the health of patients. </a:t>
            </a:r>
          </a:p>
          <a:p>
            <a:pPr fontAlgn="base"/>
            <a:r>
              <a:rPr lang="en-GB" sz="2600" dirty="0">
                <a:latin typeface="Tw Cen MT" panose="020B0602020104020603" pitchFamily="34" charset="0"/>
              </a:rPr>
              <a:t>She went on to </a:t>
            </a:r>
            <a:r>
              <a:rPr lang="en-GB" sz="2600" dirty="0">
                <a:highlight>
                  <a:srgbClr val="FFFF00"/>
                </a:highlight>
                <a:latin typeface="Tw Cen MT" panose="020B0602020104020603" pitchFamily="34" charset="0"/>
              </a:rPr>
              <a:t>record medical statistics </a:t>
            </a:r>
            <a:r>
              <a:rPr lang="en-GB" sz="2600" dirty="0">
                <a:latin typeface="Tw Cen MT" panose="020B0602020104020603" pitchFamily="34" charset="0"/>
              </a:rPr>
              <a:t>using patient demographics to ascertain the number of deaths in hospitals and the mortality rate connected to different illnesses and injuries.</a:t>
            </a:r>
          </a:p>
          <a:p>
            <a:pPr fontAlgn="base"/>
            <a:r>
              <a:rPr lang="en-GB" sz="2600" dirty="0">
                <a:latin typeface="Tw Cen MT" panose="020B0602020104020603" pitchFamily="34" charset="0"/>
              </a:rPr>
              <a:t>Archie Cochrane introduced the </a:t>
            </a:r>
            <a:r>
              <a:rPr lang="en-GB" sz="2600" dirty="0">
                <a:highlight>
                  <a:srgbClr val="00FFFF"/>
                </a:highlight>
                <a:latin typeface="Tw Cen MT" panose="020B0602020104020603" pitchFamily="34" charset="0"/>
              </a:rPr>
              <a:t>concept of applying randomized controlled trials </a:t>
            </a:r>
            <a:r>
              <a:rPr lang="en-GB" sz="2600" dirty="0">
                <a:latin typeface="Tw Cen MT" panose="020B0602020104020603" pitchFamily="34" charset="0"/>
              </a:rPr>
              <a:t>(RTC) and other types of research to the nursing practice in 1972.</a:t>
            </a:r>
          </a:p>
          <a:p>
            <a:pPr fontAlgn="base"/>
            <a:r>
              <a:rPr lang="en-GB" sz="2600" dirty="0">
                <a:latin typeface="Tw Cen MT" panose="020B0602020104020603" pitchFamily="34" charset="0"/>
              </a:rPr>
              <a:t> Before Cochrane's contribution to healthcare, medical care </a:t>
            </a:r>
            <a:r>
              <a:rPr lang="en-GB" sz="2600" dirty="0" err="1">
                <a:latin typeface="Tw Cen MT" panose="020B0602020104020603" pitchFamily="34" charset="0"/>
              </a:rPr>
              <a:t>centered</a:t>
            </a:r>
            <a:r>
              <a:rPr lang="en-GB" sz="2600" dirty="0">
                <a:latin typeface="Tw Cen MT" panose="020B0602020104020603" pitchFamily="34" charset="0"/>
              </a:rPr>
              <a:t> on unfounded assumptions without consideration for the individual patient. </a:t>
            </a:r>
          </a:p>
          <a:p>
            <a:endParaRPr lang="en-GB" sz="1700" dirty="0"/>
          </a:p>
        </p:txBody>
      </p:sp>
      <p:pic>
        <p:nvPicPr>
          <p:cNvPr id="6146" name="Picture 2" descr="1,009 Florence Nightingale Photos and Premium High Res Pictures - Getty  Images">
            <a:extLst>
              <a:ext uri="{FF2B5EF4-FFF2-40B4-BE49-F238E27FC236}">
                <a16:creationId xmlns:a16="http://schemas.microsoft.com/office/drawing/2014/main" id="{FD71DFE5-E2A9-4811-B38E-25AF2F86D3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521" r="739" b="-4"/>
          <a:stretch/>
        </p:blipFill>
        <p:spPr bwMode="auto">
          <a:xfrm>
            <a:off x="11000935" y="4773870"/>
            <a:ext cx="1188017" cy="208413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7F5FE9B-C931-4011-BEF2-94BF2BEADC2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266074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7A0EB-708F-41D6-BCDE-7D0B78F3A1B8}"/>
              </a:ext>
            </a:extLst>
          </p:cNvPr>
          <p:cNvSpPr>
            <a:spLocks noGrp="1"/>
          </p:cNvSpPr>
          <p:nvPr>
            <p:ph type="title"/>
          </p:nvPr>
        </p:nvSpPr>
        <p:spPr/>
        <p:txBody>
          <a:bodyPr/>
          <a:lstStyle/>
          <a:p>
            <a:r>
              <a:rPr lang="en-GB" b="1" i="1" dirty="0">
                <a:solidFill>
                  <a:schemeClr val="bg1"/>
                </a:solidFill>
                <a:highlight>
                  <a:srgbClr val="008080"/>
                </a:highlight>
                <a:latin typeface="Candara" panose="020E0502030303020204" pitchFamily="34" charset="0"/>
              </a:rPr>
              <a:t>History Of EBP-contd..</a:t>
            </a:r>
            <a:endParaRPr lang="en-GB" dirty="0">
              <a:solidFill>
                <a:schemeClr val="bg1"/>
              </a:solidFill>
            </a:endParaRPr>
          </a:p>
        </p:txBody>
      </p:sp>
      <p:sp>
        <p:nvSpPr>
          <p:cNvPr id="3" name="Content Placeholder 2">
            <a:extLst>
              <a:ext uri="{FF2B5EF4-FFF2-40B4-BE49-F238E27FC236}">
                <a16:creationId xmlns:a16="http://schemas.microsoft.com/office/drawing/2014/main" id="{E6404661-6977-4E37-842D-C17C32D411D1}"/>
              </a:ext>
            </a:extLst>
          </p:cNvPr>
          <p:cNvSpPr>
            <a:spLocks noGrp="1"/>
          </p:cNvSpPr>
          <p:nvPr>
            <p:ph idx="1"/>
          </p:nvPr>
        </p:nvSpPr>
        <p:spPr/>
        <p:txBody>
          <a:bodyPr/>
          <a:lstStyle/>
          <a:p>
            <a:pPr fontAlgn="base"/>
            <a:r>
              <a:rPr lang="en-GB" dirty="0">
                <a:latin typeface="Tw Cen MT" panose="020B0602020104020603" pitchFamily="34" charset="0"/>
              </a:rPr>
              <a:t>Cochrane proposed that healthcare systems have limited resources so they should only use </a:t>
            </a:r>
            <a:r>
              <a:rPr lang="en-GB" dirty="0">
                <a:highlight>
                  <a:srgbClr val="FFFF00"/>
                </a:highlight>
                <a:latin typeface="Tw Cen MT" panose="020B0602020104020603" pitchFamily="34" charset="0"/>
              </a:rPr>
              <a:t>treatments that are proven to be effective</a:t>
            </a:r>
            <a:r>
              <a:rPr lang="en-GB" dirty="0">
                <a:latin typeface="Tw Cen MT" panose="020B0602020104020603" pitchFamily="34" charset="0"/>
              </a:rPr>
              <a:t>.</a:t>
            </a:r>
          </a:p>
          <a:p>
            <a:pPr fontAlgn="base"/>
            <a:r>
              <a:rPr lang="en-GB" dirty="0">
                <a:latin typeface="Tw Cen MT" panose="020B0602020104020603" pitchFamily="34" charset="0"/>
              </a:rPr>
              <a:t> He believed that RTCs were the most verified form of evidence and his assertion created the foundation for the EBP movement.</a:t>
            </a:r>
          </a:p>
          <a:p>
            <a:pPr fontAlgn="base"/>
            <a:r>
              <a:rPr lang="en-GB" dirty="0">
                <a:latin typeface="Tw Cen MT" panose="020B0602020104020603" pitchFamily="34" charset="0"/>
              </a:rPr>
              <a:t>In 1996 David Sackett introduced the term evidence-based medicine along with a definition that is still widely used today.</a:t>
            </a:r>
          </a:p>
          <a:p>
            <a:pPr fontAlgn="base"/>
            <a:r>
              <a:rPr lang="en-GB" dirty="0">
                <a:latin typeface="Tw Cen MT" panose="020B0602020104020603" pitchFamily="34" charset="0"/>
              </a:rPr>
              <a:t> Unlike Cochrane, Sackett </a:t>
            </a:r>
            <a:r>
              <a:rPr lang="en-GB" dirty="0">
                <a:highlight>
                  <a:srgbClr val="00FFFF"/>
                </a:highlight>
                <a:latin typeface="Tw Cen MT" panose="020B0602020104020603" pitchFamily="34" charset="0"/>
              </a:rPr>
              <a:t>felt that EBP should not only focus on research but should merge evidence, clinical experience and patient values</a:t>
            </a:r>
            <a:r>
              <a:rPr lang="en-GB" dirty="0">
                <a:latin typeface="Tw Cen MT" panose="020B0602020104020603" pitchFamily="34" charset="0"/>
              </a:rPr>
              <a:t>. </a:t>
            </a:r>
          </a:p>
          <a:p>
            <a:pPr fontAlgn="base"/>
            <a:endParaRPr lang="en-GB" dirty="0">
              <a:latin typeface="Tw Cen MT" panose="020B0602020104020603" pitchFamily="34" charset="0"/>
            </a:endParaRPr>
          </a:p>
          <a:p>
            <a:endParaRPr lang="en-GB" dirty="0"/>
          </a:p>
        </p:txBody>
      </p:sp>
      <p:sp>
        <p:nvSpPr>
          <p:cNvPr id="4" name="Footer Placeholder 3">
            <a:extLst>
              <a:ext uri="{FF2B5EF4-FFF2-40B4-BE49-F238E27FC236}">
                <a16:creationId xmlns:a16="http://schemas.microsoft.com/office/drawing/2014/main" id="{205B1691-87EA-47A4-9BF9-4D3496CEAFC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586433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E5E0-CA3E-4BE7-92E8-4FABECC69DFA}"/>
              </a:ext>
            </a:extLst>
          </p:cNvPr>
          <p:cNvSpPr>
            <a:spLocks noGrp="1"/>
          </p:cNvSpPr>
          <p:nvPr>
            <p:ph type="title"/>
          </p:nvPr>
        </p:nvSpPr>
        <p:spPr>
          <a:xfrm>
            <a:off x="944217" y="0"/>
            <a:ext cx="10515600" cy="1325563"/>
          </a:xfrm>
        </p:spPr>
        <p:txBody>
          <a:bodyPr/>
          <a:lstStyle/>
          <a:p>
            <a:r>
              <a:rPr lang="en-GB" b="1" i="1" dirty="0">
                <a:solidFill>
                  <a:schemeClr val="bg1"/>
                </a:solidFill>
                <a:highlight>
                  <a:srgbClr val="008080"/>
                </a:highlight>
                <a:latin typeface="Candara" panose="020E0502030303020204" pitchFamily="34" charset="0"/>
              </a:rPr>
              <a:t>History Of EBP--</a:t>
            </a:r>
            <a:r>
              <a:rPr lang="en-GB" b="1" i="1" dirty="0" err="1">
                <a:solidFill>
                  <a:schemeClr val="bg1"/>
                </a:solidFill>
                <a:highlight>
                  <a:srgbClr val="008080"/>
                </a:highlight>
                <a:latin typeface="Candara" panose="020E0502030303020204" pitchFamily="34" charset="0"/>
              </a:rPr>
              <a:t>contd</a:t>
            </a:r>
            <a:endParaRPr lang="en-GB" dirty="0">
              <a:solidFill>
                <a:schemeClr val="bg1"/>
              </a:solidFill>
            </a:endParaRPr>
          </a:p>
        </p:txBody>
      </p:sp>
      <p:sp>
        <p:nvSpPr>
          <p:cNvPr id="3" name="Content Placeholder 2">
            <a:extLst>
              <a:ext uri="{FF2B5EF4-FFF2-40B4-BE49-F238E27FC236}">
                <a16:creationId xmlns:a16="http://schemas.microsoft.com/office/drawing/2014/main" id="{0A710EF9-F80C-4C1A-95BA-A1CDB8639E31}"/>
              </a:ext>
            </a:extLst>
          </p:cNvPr>
          <p:cNvSpPr>
            <a:spLocks noGrp="1"/>
          </p:cNvSpPr>
          <p:nvPr>
            <p:ph idx="1"/>
          </p:nvPr>
        </p:nvSpPr>
        <p:spPr>
          <a:xfrm>
            <a:off x="185531" y="1232452"/>
            <a:ext cx="11900452" cy="5367131"/>
          </a:xfrm>
        </p:spPr>
        <p:txBody>
          <a:bodyPr>
            <a:normAutofit lnSpcReduction="10000"/>
          </a:bodyPr>
          <a:lstStyle/>
          <a:p>
            <a:pPr fontAlgn="base"/>
            <a:r>
              <a:rPr lang="en-GB" sz="3100" dirty="0">
                <a:latin typeface="Tw Cen MT" panose="020B0602020104020603" pitchFamily="34" charset="0"/>
              </a:rPr>
              <a:t>As other healthcare professions began adopting Sackett's concept for patient care, it was renamed evidenced-based practice.</a:t>
            </a:r>
          </a:p>
          <a:p>
            <a:pPr fontAlgn="base"/>
            <a:r>
              <a:rPr lang="en-GB" sz="3100" b="1" i="1" dirty="0">
                <a:highlight>
                  <a:srgbClr val="C0C0C0"/>
                </a:highlight>
                <a:latin typeface="Tw Cen MT" panose="020B0602020104020603" pitchFamily="34" charset="0"/>
              </a:rPr>
              <a:t>EBP is an essential component of safe, quality patient care. healthcare practitioners must be aware of current practices in order to provide care to patients with complicated and debilitating conditions.</a:t>
            </a:r>
          </a:p>
          <a:p>
            <a:pPr fontAlgn="base"/>
            <a:r>
              <a:rPr lang="en-GB" sz="3100" dirty="0">
                <a:latin typeface="Tw Cen MT" panose="020B0602020104020603" pitchFamily="34" charset="0"/>
              </a:rPr>
              <a:t>Healthcare and Nursing students learn the role of research in the nursing practice. </a:t>
            </a:r>
          </a:p>
          <a:p>
            <a:pPr fontAlgn="base"/>
            <a:r>
              <a:rPr lang="en-GB" sz="3100" dirty="0">
                <a:latin typeface="Tw Cen MT" panose="020B0602020104020603" pitchFamily="34" charset="0"/>
              </a:rPr>
              <a:t>These programs cover the design, methodologies, process and ethical principles of research. </a:t>
            </a:r>
          </a:p>
          <a:p>
            <a:pPr fontAlgn="base"/>
            <a:r>
              <a:rPr lang="en-GB" sz="3100" dirty="0">
                <a:latin typeface="Tw Cen MT" panose="020B0602020104020603" pitchFamily="34" charset="0"/>
              </a:rPr>
              <a:t>In addition, nursing students use critical thinking skills to evaluate and critique research studies in order to apply the findings to their nursing practice.</a:t>
            </a:r>
          </a:p>
          <a:p>
            <a:endParaRPr lang="en-GB" dirty="0"/>
          </a:p>
        </p:txBody>
      </p:sp>
      <p:sp>
        <p:nvSpPr>
          <p:cNvPr id="4" name="Footer Placeholder 3">
            <a:extLst>
              <a:ext uri="{FF2B5EF4-FFF2-40B4-BE49-F238E27FC236}">
                <a16:creationId xmlns:a16="http://schemas.microsoft.com/office/drawing/2014/main" id="{D98BE826-2226-47E9-8057-E2F0253121C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64033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IM">
            <a:extLst>
              <a:ext uri="{FF2B5EF4-FFF2-40B4-BE49-F238E27FC236}">
                <a16:creationId xmlns:a16="http://schemas.microsoft.com/office/drawing/2014/main" id="{E8CC29C1-70F3-43ED-9D6B-8032B1B5529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10268" b="8331"/>
          <a:stretch/>
        </p:blipFill>
        <p:spPr bwMode="auto">
          <a:xfrm>
            <a:off x="8010195" y="4505738"/>
            <a:ext cx="4181803" cy="235226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BA89F6-93B5-4864-88D2-50C001B26350}"/>
              </a:ext>
            </a:extLst>
          </p:cNvPr>
          <p:cNvSpPr>
            <a:spLocks noGrp="1"/>
          </p:cNvSpPr>
          <p:nvPr>
            <p:ph idx="1"/>
          </p:nvPr>
        </p:nvSpPr>
        <p:spPr>
          <a:xfrm>
            <a:off x="448451" y="808838"/>
            <a:ext cx="10192832" cy="4598049"/>
          </a:xfrm>
        </p:spPr>
        <p:txBody>
          <a:bodyPr>
            <a:normAutofit/>
          </a:bodyPr>
          <a:lstStyle/>
          <a:p>
            <a:pPr marL="0" indent="0">
              <a:buNone/>
            </a:pPr>
            <a:r>
              <a:rPr lang="en-GB" sz="3200" b="1" i="1" dirty="0">
                <a:highlight>
                  <a:srgbClr val="00FF00"/>
                </a:highlight>
                <a:latin typeface="Candara" panose="020E0502030303020204" pitchFamily="34" charset="0"/>
              </a:rPr>
              <a:t>Aim;</a:t>
            </a:r>
          </a:p>
          <a:p>
            <a:pPr marL="0" indent="0">
              <a:buNone/>
            </a:pPr>
            <a:r>
              <a:rPr lang="en-US" dirty="0">
                <a:latin typeface="Tw Cen MT" panose="020B0602020104020603" pitchFamily="34" charset="0"/>
              </a:rPr>
              <a:t>Explain the role of research for evidence-based practice in health and social care </a:t>
            </a:r>
          </a:p>
          <a:p>
            <a:pPr marL="0" indent="0">
              <a:buNone/>
            </a:pPr>
            <a:r>
              <a:rPr lang="en-GB" sz="2600" b="1" i="1" dirty="0">
                <a:highlight>
                  <a:srgbClr val="00FF00"/>
                </a:highlight>
                <a:latin typeface="Candara" panose="020E0502030303020204" pitchFamily="34" charset="0"/>
              </a:rPr>
              <a:t>Learning outcomes At the end of this lesson students will be able to </a:t>
            </a:r>
            <a:r>
              <a:rPr lang="en-GB" b="1" i="1" dirty="0">
                <a:highlight>
                  <a:srgbClr val="00FF00"/>
                </a:highlight>
                <a:latin typeface="Tw Cen MT" panose="020B0602020104020603" pitchFamily="34" charset="0"/>
              </a:rPr>
              <a:t>;</a:t>
            </a:r>
          </a:p>
          <a:p>
            <a:pPr marL="0" indent="0">
              <a:buNone/>
            </a:pPr>
            <a:r>
              <a:rPr lang="en-GB" dirty="0">
                <a:latin typeface="Tw Cen MT" panose="020B0602020104020603" pitchFamily="34" charset="0"/>
              </a:rPr>
              <a:t>1-Explain the purpose of evidence-based practice</a:t>
            </a:r>
          </a:p>
          <a:p>
            <a:pPr marL="0" indent="0">
              <a:buNone/>
            </a:pPr>
            <a:r>
              <a:rPr lang="en-GB" dirty="0">
                <a:latin typeface="Tw Cen MT" panose="020B0602020104020603" pitchFamily="34" charset="0"/>
              </a:rPr>
              <a:t>2-Describe the ability of EBP to gain access to new ideas and thinking in finding solutions to health care problems.</a:t>
            </a:r>
          </a:p>
          <a:p>
            <a:endParaRPr lang="en-GB" sz="2400" dirty="0"/>
          </a:p>
        </p:txBody>
      </p:sp>
      <p:sp>
        <p:nvSpPr>
          <p:cNvPr id="2" name="Footer Placeholder 1">
            <a:extLst>
              <a:ext uri="{FF2B5EF4-FFF2-40B4-BE49-F238E27FC236}">
                <a16:creationId xmlns:a16="http://schemas.microsoft.com/office/drawing/2014/main" id="{F5F8D28D-012F-402E-9AD1-DE8B80C3267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378381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2077F-980A-4D84-AF97-2328CD2DD9C6}"/>
              </a:ext>
            </a:extLst>
          </p:cNvPr>
          <p:cNvSpPr>
            <a:spLocks noGrp="1"/>
          </p:cNvSpPr>
          <p:nvPr>
            <p:ph type="title"/>
          </p:nvPr>
        </p:nvSpPr>
        <p:spPr>
          <a:xfrm>
            <a:off x="1924878" y="114851"/>
            <a:ext cx="6861313" cy="1132371"/>
          </a:xfrm>
        </p:spPr>
        <p:txBody>
          <a:bodyPr/>
          <a:lstStyle/>
          <a:p>
            <a:pPr algn="ctr"/>
            <a:r>
              <a:rPr lang="en-GB" b="1" dirty="0">
                <a:highlight>
                  <a:srgbClr val="00FFFF"/>
                </a:highlight>
                <a:latin typeface="Candara" panose="020E0502030303020204" pitchFamily="34" charset="0"/>
              </a:rPr>
              <a:t>LO2 Activity-</a:t>
            </a:r>
            <a:r>
              <a:rPr lang="en-GB" b="1" dirty="0">
                <a:latin typeface="Candara" panose="020E0502030303020204" pitchFamily="34" charset="0"/>
              </a:rPr>
              <a:t>10 Minutes</a:t>
            </a:r>
          </a:p>
        </p:txBody>
      </p:sp>
      <p:sp>
        <p:nvSpPr>
          <p:cNvPr id="3" name="Content Placeholder 2">
            <a:extLst>
              <a:ext uri="{FF2B5EF4-FFF2-40B4-BE49-F238E27FC236}">
                <a16:creationId xmlns:a16="http://schemas.microsoft.com/office/drawing/2014/main" id="{DFA7BFBD-AE85-470D-9C4A-83ACA4AEFFF5}"/>
              </a:ext>
            </a:extLst>
          </p:cNvPr>
          <p:cNvSpPr>
            <a:spLocks noGrp="1"/>
          </p:cNvSpPr>
          <p:nvPr>
            <p:ph idx="1"/>
          </p:nvPr>
        </p:nvSpPr>
        <p:spPr/>
        <p:txBody>
          <a:bodyPr/>
          <a:lstStyle/>
          <a:p>
            <a:r>
              <a:rPr lang="en-GB" dirty="0"/>
              <a:t>Individually, research the Advantage Of </a:t>
            </a:r>
            <a:r>
              <a:rPr lang="en-GB" b="1" dirty="0">
                <a:highlight>
                  <a:srgbClr val="00FF00"/>
                </a:highlight>
              </a:rPr>
              <a:t>EBP</a:t>
            </a:r>
            <a:r>
              <a:rPr lang="en-GB" dirty="0"/>
              <a:t> For patients, practitioners and healthcare Organizations?</a:t>
            </a:r>
          </a:p>
          <a:p>
            <a:r>
              <a:rPr lang="en-GB" dirty="0"/>
              <a:t> Feedback to the class</a:t>
            </a:r>
          </a:p>
        </p:txBody>
      </p:sp>
      <p:graphicFrame>
        <p:nvGraphicFramePr>
          <p:cNvPr id="4" name="Table 4">
            <a:extLst>
              <a:ext uri="{FF2B5EF4-FFF2-40B4-BE49-F238E27FC236}">
                <a16:creationId xmlns:a16="http://schemas.microsoft.com/office/drawing/2014/main" id="{51E59151-4B29-49CD-B05E-36CD9BF486D1}"/>
              </a:ext>
            </a:extLst>
          </p:cNvPr>
          <p:cNvGraphicFramePr>
            <a:graphicFrameLocks noGrp="1"/>
          </p:cNvGraphicFramePr>
          <p:nvPr>
            <p:extLst>
              <p:ext uri="{D42A27DB-BD31-4B8C-83A1-F6EECF244321}">
                <p14:modId xmlns:p14="http://schemas.microsoft.com/office/powerpoint/2010/main" val="2428879582"/>
              </p:ext>
            </p:extLst>
          </p:nvPr>
        </p:nvGraphicFramePr>
        <p:xfrm>
          <a:off x="1117600" y="3630453"/>
          <a:ext cx="8662503" cy="875285"/>
        </p:xfrm>
        <a:graphic>
          <a:graphicData uri="http://schemas.openxmlformats.org/drawingml/2006/table">
            <a:tbl>
              <a:tblPr firstRow="1" bandRow="1">
                <a:tableStyleId>{5C22544A-7EE6-4342-B048-85BDC9FD1C3A}</a:tableStyleId>
              </a:tblPr>
              <a:tblGrid>
                <a:gridCol w="2887501">
                  <a:extLst>
                    <a:ext uri="{9D8B030D-6E8A-4147-A177-3AD203B41FA5}">
                      <a16:colId xmlns:a16="http://schemas.microsoft.com/office/drawing/2014/main" val="510776509"/>
                    </a:ext>
                  </a:extLst>
                </a:gridCol>
                <a:gridCol w="2887501">
                  <a:extLst>
                    <a:ext uri="{9D8B030D-6E8A-4147-A177-3AD203B41FA5}">
                      <a16:colId xmlns:a16="http://schemas.microsoft.com/office/drawing/2014/main" val="1270379386"/>
                    </a:ext>
                  </a:extLst>
                </a:gridCol>
                <a:gridCol w="2887501">
                  <a:extLst>
                    <a:ext uri="{9D8B030D-6E8A-4147-A177-3AD203B41FA5}">
                      <a16:colId xmlns:a16="http://schemas.microsoft.com/office/drawing/2014/main" val="502248207"/>
                    </a:ext>
                  </a:extLst>
                </a:gridCol>
              </a:tblGrid>
              <a:tr h="875285">
                <a:tc>
                  <a:txBody>
                    <a:bodyPr/>
                    <a:lstStyle/>
                    <a:p>
                      <a:r>
                        <a:rPr lang="en-GB" sz="2000" dirty="0"/>
                        <a:t>Patients/ service users</a:t>
                      </a:r>
                    </a:p>
                  </a:txBody>
                  <a:tcPr/>
                </a:tc>
                <a:tc>
                  <a:txBody>
                    <a:bodyPr/>
                    <a:lstStyle/>
                    <a:p>
                      <a:r>
                        <a:rPr lang="en-GB" sz="2000" dirty="0"/>
                        <a:t>Healthcare Practitioners</a:t>
                      </a:r>
                    </a:p>
                  </a:txBody>
                  <a:tcPr/>
                </a:tc>
                <a:tc>
                  <a:txBody>
                    <a:bodyPr/>
                    <a:lstStyle/>
                    <a:p>
                      <a:r>
                        <a:rPr lang="en-GB" sz="2000" dirty="0"/>
                        <a:t>Healthcare Organisation</a:t>
                      </a:r>
                    </a:p>
                  </a:txBody>
                  <a:tcPr/>
                </a:tc>
                <a:extLst>
                  <a:ext uri="{0D108BD9-81ED-4DB2-BD59-A6C34878D82A}">
                    <a16:rowId xmlns:a16="http://schemas.microsoft.com/office/drawing/2014/main" val="2151366438"/>
                  </a:ext>
                </a:extLst>
              </a:tr>
            </a:tbl>
          </a:graphicData>
        </a:graphic>
      </p:graphicFrame>
      <p:sp>
        <p:nvSpPr>
          <p:cNvPr id="5" name="Footer Placeholder 4">
            <a:extLst>
              <a:ext uri="{FF2B5EF4-FFF2-40B4-BE49-F238E27FC236}">
                <a16:creationId xmlns:a16="http://schemas.microsoft.com/office/drawing/2014/main" id="{16663055-9E4C-460B-A801-08E3741DAE3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30407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05DA60-B298-4FA7-859A-E587D235E01D}"/>
              </a:ext>
            </a:extLst>
          </p:cNvPr>
          <p:cNvSpPr>
            <a:spLocks noGrp="1"/>
          </p:cNvSpPr>
          <p:nvPr>
            <p:ph idx="1"/>
          </p:nvPr>
        </p:nvSpPr>
        <p:spPr>
          <a:xfrm>
            <a:off x="331304" y="543339"/>
            <a:ext cx="11022496" cy="5633624"/>
          </a:xfrm>
        </p:spPr>
        <p:txBody>
          <a:bodyPr>
            <a:normAutofit fontScale="92500" lnSpcReduction="10000"/>
          </a:bodyPr>
          <a:lstStyle/>
          <a:p>
            <a:pPr marL="0" indent="0" fontAlgn="base">
              <a:buNone/>
            </a:pPr>
            <a:r>
              <a:rPr lang="en-GB" b="1" i="1" dirty="0">
                <a:solidFill>
                  <a:schemeClr val="bg1"/>
                </a:solidFill>
                <a:highlight>
                  <a:srgbClr val="008080"/>
                </a:highlight>
                <a:latin typeface="Candara" panose="020E0502030303020204" pitchFamily="34" charset="0"/>
              </a:rPr>
              <a:t>How Does EBP Benefit healthcare practitioners and patients</a:t>
            </a:r>
            <a:r>
              <a:rPr lang="en-GB" b="1" i="1" dirty="0">
                <a:highlight>
                  <a:srgbClr val="008080"/>
                </a:highlight>
                <a:latin typeface="Candara" panose="020E0502030303020204" pitchFamily="34" charset="0"/>
              </a:rPr>
              <a:t>?</a:t>
            </a:r>
          </a:p>
          <a:p>
            <a:pPr marL="0" indent="0" fontAlgn="base">
              <a:buNone/>
            </a:pPr>
            <a:r>
              <a:rPr lang="en-GB" dirty="0"/>
              <a:t>The inclusion of EBP in </a:t>
            </a:r>
            <a:r>
              <a:rPr lang="en-GB" b="1" i="1" dirty="0">
                <a:latin typeface="Candara" panose="020E0502030303020204" pitchFamily="34" charset="0"/>
              </a:rPr>
              <a:t>healthcare practitioners</a:t>
            </a:r>
            <a:r>
              <a:rPr lang="en-GB" dirty="0"/>
              <a:t> provides nurses with;</a:t>
            </a:r>
          </a:p>
          <a:p>
            <a:pPr fontAlgn="base"/>
            <a:r>
              <a:rPr lang="en-GB" dirty="0"/>
              <a:t>The scientific research to make well-founded decisions. </a:t>
            </a:r>
          </a:p>
          <a:p>
            <a:pPr fontAlgn="base"/>
            <a:r>
              <a:rPr lang="en-GB" dirty="0"/>
              <a:t>Through EBP, </a:t>
            </a:r>
            <a:r>
              <a:rPr lang="en-GB" b="1" i="1" dirty="0">
                <a:latin typeface="Candara" panose="020E0502030303020204" pitchFamily="34" charset="0"/>
              </a:rPr>
              <a:t>healthcare practitioners</a:t>
            </a:r>
            <a:r>
              <a:rPr lang="en-GB" dirty="0"/>
              <a:t> can stay updated about new medical protocols for patient care. By searching for documented interventions that fit the profiles of their patients, nurses can increase their patients' chances for recovery.</a:t>
            </a:r>
          </a:p>
          <a:p>
            <a:pPr fontAlgn="base"/>
            <a:r>
              <a:rPr lang="en-GB" dirty="0"/>
              <a:t>EBP enables </a:t>
            </a:r>
            <a:r>
              <a:rPr lang="en-GB" b="1" i="1" dirty="0">
                <a:latin typeface="Candara" panose="020E0502030303020204" pitchFamily="34" charset="0"/>
              </a:rPr>
              <a:t>healthcare practitioners</a:t>
            </a:r>
            <a:r>
              <a:rPr lang="en-GB" dirty="0"/>
              <a:t> to evaluate research so they understand the risks or effectiveness of a diagnostic test or treatments. </a:t>
            </a:r>
          </a:p>
          <a:p>
            <a:pPr fontAlgn="base"/>
            <a:r>
              <a:rPr lang="en-GB" dirty="0"/>
              <a:t>The application of EBP enables </a:t>
            </a:r>
            <a:r>
              <a:rPr lang="en-GB" b="1" i="1" dirty="0">
                <a:latin typeface="Candara" panose="020E0502030303020204" pitchFamily="34" charset="0"/>
              </a:rPr>
              <a:t>healthcare practitioners</a:t>
            </a:r>
            <a:r>
              <a:rPr lang="en-GB" dirty="0"/>
              <a:t> to include patients / service users in their care plan.</a:t>
            </a:r>
          </a:p>
          <a:p>
            <a:pPr fontAlgn="base"/>
            <a:r>
              <a:rPr lang="en-GB" dirty="0"/>
              <a:t> This allows patients to have a proactive role in their own healthcare since they can voice concerns, share their values and preferences and make suggestions on how they want to proceed.</a:t>
            </a:r>
          </a:p>
          <a:p>
            <a:endParaRPr lang="en-GB" dirty="0"/>
          </a:p>
        </p:txBody>
      </p:sp>
      <p:sp>
        <p:nvSpPr>
          <p:cNvPr id="2" name="Footer Placeholder 1">
            <a:extLst>
              <a:ext uri="{FF2B5EF4-FFF2-40B4-BE49-F238E27FC236}">
                <a16:creationId xmlns:a16="http://schemas.microsoft.com/office/drawing/2014/main" id="{AFA4C866-E4B3-4E00-9FE1-5B8AAEFDD71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021625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 EBP</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7799665"/>
              </p:ext>
            </p:extLst>
          </p:nvPr>
        </p:nvGraphicFramePr>
        <p:xfrm>
          <a:off x="742666" y="1279714"/>
          <a:ext cx="10611134" cy="5174102"/>
        </p:xfrm>
        <a:graphic>
          <a:graphicData uri="http://schemas.openxmlformats.org/drawingml/2006/table">
            <a:tbl>
              <a:tblPr firstRow="1" bandRow="1">
                <a:tableStyleId>{5C22544A-7EE6-4342-B048-85BDC9FD1C3A}</a:tableStyleId>
              </a:tblPr>
              <a:tblGrid>
                <a:gridCol w="3079134">
                  <a:extLst>
                    <a:ext uri="{9D8B030D-6E8A-4147-A177-3AD203B41FA5}">
                      <a16:colId xmlns:a16="http://schemas.microsoft.com/office/drawing/2014/main" val="20000"/>
                    </a:ext>
                  </a:extLst>
                </a:gridCol>
                <a:gridCol w="3766000">
                  <a:extLst>
                    <a:ext uri="{9D8B030D-6E8A-4147-A177-3AD203B41FA5}">
                      <a16:colId xmlns:a16="http://schemas.microsoft.com/office/drawing/2014/main" val="20001"/>
                    </a:ext>
                  </a:extLst>
                </a:gridCol>
                <a:gridCol w="3766000">
                  <a:extLst>
                    <a:ext uri="{9D8B030D-6E8A-4147-A177-3AD203B41FA5}">
                      <a16:colId xmlns:a16="http://schemas.microsoft.com/office/drawing/2014/main" val="20002"/>
                    </a:ext>
                  </a:extLst>
                </a:gridCol>
              </a:tblGrid>
              <a:tr h="353687">
                <a:tc>
                  <a:txBody>
                    <a:bodyPr/>
                    <a:lstStyle/>
                    <a:p>
                      <a:r>
                        <a:rPr lang="en-GB" dirty="0"/>
                        <a:t>Patients/ service users</a:t>
                      </a:r>
                    </a:p>
                  </a:txBody>
                  <a:tcPr/>
                </a:tc>
                <a:tc>
                  <a:txBody>
                    <a:bodyPr/>
                    <a:lstStyle/>
                    <a:p>
                      <a:r>
                        <a:rPr lang="en-GB" dirty="0"/>
                        <a:t>Practitioners</a:t>
                      </a:r>
                    </a:p>
                  </a:txBody>
                  <a:tcPr/>
                </a:tc>
                <a:tc>
                  <a:txBody>
                    <a:bodyPr/>
                    <a:lstStyle/>
                    <a:p>
                      <a:r>
                        <a:rPr lang="en-GB" dirty="0"/>
                        <a:t>Organisation </a:t>
                      </a:r>
                    </a:p>
                  </a:txBody>
                  <a:tcPr/>
                </a:tc>
                <a:extLst>
                  <a:ext uri="{0D108BD9-81ED-4DB2-BD59-A6C34878D82A}">
                    <a16:rowId xmlns:a16="http://schemas.microsoft.com/office/drawing/2014/main" val="10000"/>
                  </a:ext>
                </a:extLst>
              </a:tr>
              <a:tr h="4808342">
                <a:tc>
                  <a:txBody>
                    <a:bodyPr/>
                    <a:lstStyle/>
                    <a:p>
                      <a:endParaRPr lang="en-GB" dirty="0"/>
                    </a:p>
                    <a:p>
                      <a:pPr marL="285750" indent="-285750">
                        <a:buFont typeface="Wingdings" panose="05000000000000000000" pitchFamily="2" charset="2"/>
                        <a:buChar char="ü"/>
                      </a:pPr>
                      <a:r>
                        <a:rPr lang="en-GB" dirty="0"/>
                        <a:t>Reduces the amount of time</a:t>
                      </a:r>
                      <a:r>
                        <a:rPr lang="en-GB" baseline="0" dirty="0"/>
                        <a:t> </a:t>
                      </a:r>
                      <a:r>
                        <a:rPr lang="en-GB" dirty="0"/>
                        <a:t>wasted on inappropriate</a:t>
                      </a:r>
                      <a:r>
                        <a:rPr lang="en-GB" baseline="0" dirty="0"/>
                        <a:t> </a:t>
                      </a:r>
                      <a:r>
                        <a:rPr lang="en-GB" dirty="0"/>
                        <a:t>care options</a:t>
                      </a:r>
                    </a:p>
                    <a:p>
                      <a:pPr marL="285750" indent="-285750">
                        <a:buFont typeface="Wingdings" panose="05000000000000000000" pitchFamily="2" charset="2"/>
                        <a:buChar char="ü"/>
                      </a:pPr>
                      <a:r>
                        <a:rPr lang="en-GB" dirty="0"/>
                        <a:t>Increased consistency as all</a:t>
                      </a:r>
                      <a:r>
                        <a:rPr lang="en-GB" baseline="0" dirty="0"/>
                        <a:t> </a:t>
                      </a:r>
                      <a:r>
                        <a:rPr lang="en-GB" dirty="0"/>
                        <a:t>patients receive the same</a:t>
                      </a:r>
                      <a:r>
                        <a:rPr lang="en-GB" baseline="0" dirty="0"/>
                        <a:t> </a:t>
                      </a:r>
                      <a:r>
                        <a:rPr lang="en-GB" dirty="0"/>
                        <a:t>level of care</a:t>
                      </a:r>
                    </a:p>
                    <a:p>
                      <a:pPr marL="285750" indent="-285750">
                        <a:buFont typeface="Wingdings" panose="05000000000000000000" pitchFamily="2" charset="2"/>
                        <a:buChar char="ü"/>
                      </a:pPr>
                      <a:r>
                        <a:rPr lang="en-GB" dirty="0"/>
                        <a:t>Increased confidence in</a:t>
                      </a:r>
                      <a:r>
                        <a:rPr lang="en-GB" baseline="0" dirty="0"/>
                        <a:t> </a:t>
                      </a:r>
                      <a:r>
                        <a:rPr lang="en-GB" dirty="0"/>
                        <a:t>practitioners as their</a:t>
                      </a:r>
                      <a:r>
                        <a:rPr lang="en-GB" baseline="0" dirty="0"/>
                        <a:t> </a:t>
                      </a:r>
                      <a:r>
                        <a:rPr lang="en-GB" dirty="0"/>
                        <a:t>knowledge of options is</a:t>
                      </a:r>
                      <a:r>
                        <a:rPr lang="en-GB" baseline="0" dirty="0"/>
                        <a:t> </a:t>
                      </a:r>
                      <a:r>
                        <a:rPr lang="en-GB" dirty="0"/>
                        <a:t>transparent</a:t>
                      </a:r>
                    </a:p>
                    <a:p>
                      <a:pPr marL="285750" indent="-285750">
                        <a:buFont typeface="Wingdings" panose="05000000000000000000" pitchFamily="2" charset="2"/>
                        <a:buChar char="ü"/>
                      </a:pPr>
                      <a:r>
                        <a:rPr lang="en-GB" dirty="0"/>
                        <a:t>Increased value for money</a:t>
                      </a:r>
                    </a:p>
                    <a:p>
                      <a:pPr marL="285750" indent="-285750">
                        <a:buFont typeface="Wingdings" panose="05000000000000000000" pitchFamily="2" charset="2"/>
                        <a:buChar char="ü"/>
                      </a:pPr>
                      <a:r>
                        <a:rPr lang="en-GB" dirty="0"/>
                        <a:t>Reduced variation of</a:t>
                      </a:r>
                      <a:r>
                        <a:rPr lang="en-GB" baseline="0" dirty="0"/>
                        <a:t> </a:t>
                      </a:r>
                      <a:r>
                        <a:rPr lang="en-GB" dirty="0"/>
                        <a:t>services</a:t>
                      </a:r>
                    </a:p>
                    <a:p>
                      <a:pPr marL="285750" indent="-285750">
                        <a:buFont typeface="Wingdings" panose="05000000000000000000" pitchFamily="2" charset="2"/>
                        <a:buChar char="ü"/>
                      </a:pPr>
                      <a:r>
                        <a:rPr lang="en-GB" dirty="0"/>
                        <a:t>Evidence can be used to</a:t>
                      </a:r>
                      <a:r>
                        <a:rPr lang="en-GB" baseline="0" dirty="0"/>
                        <a:t> </a:t>
                      </a:r>
                      <a:r>
                        <a:rPr lang="en-GB" dirty="0"/>
                        <a:t>support the need for</a:t>
                      </a:r>
                      <a:r>
                        <a:rPr lang="en-GB" baseline="0" dirty="0"/>
                        <a:t> </a:t>
                      </a:r>
                      <a:r>
                        <a:rPr lang="en-GB" dirty="0"/>
                        <a:t>additional resources</a:t>
                      </a:r>
                    </a:p>
                  </a:txBody>
                  <a:tcPr/>
                </a:tc>
                <a:tc>
                  <a:txBody>
                    <a:bodyPr/>
                    <a:lstStyle/>
                    <a:p>
                      <a:endParaRPr lang="en-GB" dirty="0"/>
                    </a:p>
                    <a:p>
                      <a:pPr marL="285750" indent="-285750">
                        <a:buFont typeface="Wingdings" panose="05000000000000000000" pitchFamily="2" charset="2"/>
                        <a:buChar char="ü"/>
                      </a:pPr>
                      <a:r>
                        <a:rPr lang="en-GB" dirty="0"/>
                        <a:t>Professional empowerment</a:t>
                      </a:r>
                      <a:r>
                        <a:rPr lang="en-GB" baseline="0" dirty="0"/>
                        <a:t> </a:t>
                      </a:r>
                      <a:r>
                        <a:rPr lang="en-GB" dirty="0"/>
                        <a:t>through enhanced</a:t>
                      </a:r>
                      <a:r>
                        <a:rPr lang="en-GB" baseline="0" dirty="0"/>
                        <a:t> </a:t>
                      </a:r>
                      <a:r>
                        <a:rPr lang="en-GB" dirty="0"/>
                        <a:t>knowledge</a:t>
                      </a:r>
                    </a:p>
                    <a:p>
                      <a:pPr marL="285750" indent="-285750">
                        <a:buFont typeface="Wingdings" panose="05000000000000000000" pitchFamily="2" charset="2"/>
                        <a:buChar char="ü"/>
                      </a:pPr>
                      <a:r>
                        <a:rPr lang="en-GB" dirty="0"/>
                        <a:t>Increased personal and</a:t>
                      </a:r>
                      <a:r>
                        <a:rPr lang="en-GB" baseline="0" dirty="0"/>
                        <a:t> </a:t>
                      </a:r>
                      <a:r>
                        <a:rPr lang="en-GB" dirty="0"/>
                        <a:t>professional confidence in</a:t>
                      </a:r>
                      <a:r>
                        <a:rPr lang="en-GB" baseline="0" dirty="0"/>
                        <a:t> </a:t>
                      </a:r>
                      <a:r>
                        <a:rPr lang="en-GB" dirty="0"/>
                        <a:t>problem solving as</a:t>
                      </a:r>
                      <a:r>
                        <a:rPr lang="en-GB" baseline="0" dirty="0"/>
                        <a:t> </a:t>
                      </a:r>
                      <a:r>
                        <a:rPr lang="en-GB" dirty="0"/>
                        <a:t>practitioners adopt a</a:t>
                      </a:r>
                      <a:r>
                        <a:rPr lang="en-GB" baseline="0" dirty="0"/>
                        <a:t> </a:t>
                      </a:r>
                      <a:r>
                        <a:rPr lang="en-GB" dirty="0"/>
                        <a:t>critical approach</a:t>
                      </a:r>
                    </a:p>
                    <a:p>
                      <a:pPr marL="285750" indent="-285750">
                        <a:buFont typeface="Wingdings" panose="05000000000000000000" pitchFamily="2" charset="2"/>
                        <a:buChar char="ü"/>
                      </a:pPr>
                      <a:r>
                        <a:rPr lang="en-GB" dirty="0"/>
                        <a:t>Increased quality of care</a:t>
                      </a:r>
                      <a:r>
                        <a:rPr lang="en-GB" baseline="0" dirty="0"/>
                        <a:t> </a:t>
                      </a:r>
                      <a:r>
                        <a:rPr lang="en-GB" dirty="0"/>
                        <a:t>through patient</a:t>
                      </a:r>
                      <a:r>
                        <a:rPr lang="en-GB" baseline="0" dirty="0"/>
                        <a:t> </a:t>
                      </a:r>
                      <a:r>
                        <a:rPr lang="en-GB" dirty="0"/>
                        <a:t>satisfaction and positive</a:t>
                      </a:r>
                      <a:r>
                        <a:rPr lang="en-GB" baseline="0" dirty="0"/>
                        <a:t> </a:t>
                      </a:r>
                      <a:r>
                        <a:rPr lang="en-GB" dirty="0"/>
                        <a:t>healthcare outcomes</a:t>
                      </a:r>
                    </a:p>
                    <a:p>
                      <a:pPr marL="285750" indent="-285750">
                        <a:buFont typeface="Wingdings" panose="05000000000000000000" pitchFamily="2" charset="2"/>
                        <a:buChar char="ü"/>
                      </a:pPr>
                      <a:r>
                        <a:rPr lang="en-GB" dirty="0"/>
                        <a:t>Protection against litigation</a:t>
                      </a:r>
                      <a:r>
                        <a:rPr lang="en-GB" baseline="0" dirty="0"/>
                        <a:t> </a:t>
                      </a:r>
                      <a:r>
                        <a:rPr lang="en-GB" dirty="0"/>
                        <a:t>through rationales for</a:t>
                      </a:r>
                      <a:r>
                        <a:rPr lang="en-GB" baseline="0" dirty="0"/>
                        <a:t> </a:t>
                      </a:r>
                      <a:r>
                        <a:rPr lang="en-GB" dirty="0"/>
                        <a:t>action</a:t>
                      </a:r>
                    </a:p>
                    <a:p>
                      <a:pPr marL="285750" indent="-285750">
                        <a:buFont typeface="Wingdings" panose="05000000000000000000" pitchFamily="2" charset="2"/>
                        <a:buChar char="ü"/>
                      </a:pPr>
                      <a:r>
                        <a:rPr lang="en-GB" dirty="0"/>
                        <a:t>Ability to scientifically</a:t>
                      </a:r>
                      <a:r>
                        <a:rPr lang="en-GB" baseline="0" dirty="0"/>
                        <a:t> </a:t>
                      </a:r>
                      <a:r>
                        <a:rPr lang="en-GB" dirty="0"/>
                        <a:t>support actions</a:t>
                      </a:r>
                    </a:p>
                    <a:p>
                      <a:pPr marL="285750" indent="-285750">
                        <a:buFont typeface="Wingdings" panose="05000000000000000000" pitchFamily="2" charset="2"/>
                        <a:buChar char="ü"/>
                      </a:pPr>
                      <a:endParaRPr lang="en-GB" dirty="0"/>
                    </a:p>
                    <a:p>
                      <a:endParaRPr lang="en-GB" dirty="0"/>
                    </a:p>
                    <a:p>
                      <a:endParaRPr lang="en-GB" dirty="0"/>
                    </a:p>
                  </a:txBody>
                  <a:tcPr/>
                </a:tc>
                <a:tc>
                  <a:txBody>
                    <a:bodyPr/>
                    <a:lstStyle/>
                    <a:p>
                      <a:endParaRPr lang="en-GB" dirty="0"/>
                    </a:p>
                    <a:p>
                      <a:pPr marL="285750" indent="-285750">
                        <a:buFont typeface="Wingdings" panose="05000000000000000000" pitchFamily="2" charset="2"/>
                        <a:buChar char="ü"/>
                      </a:pPr>
                      <a:r>
                        <a:rPr lang="en-GB" dirty="0"/>
                        <a:t>Enhance quality of service</a:t>
                      </a:r>
                      <a:r>
                        <a:rPr lang="en-GB" baseline="0" dirty="0"/>
                        <a:t> </a:t>
                      </a:r>
                      <a:r>
                        <a:rPr lang="en-GB" dirty="0"/>
                        <a:t>delivery as practitioners</a:t>
                      </a:r>
                      <a:r>
                        <a:rPr lang="en-GB" baseline="0" dirty="0"/>
                        <a:t> </a:t>
                      </a:r>
                      <a:r>
                        <a:rPr lang="en-GB" dirty="0"/>
                        <a:t>can draw upon a variety</a:t>
                      </a:r>
                      <a:r>
                        <a:rPr lang="en-GB" baseline="0" dirty="0"/>
                        <a:t> </a:t>
                      </a:r>
                      <a:r>
                        <a:rPr lang="en-GB" dirty="0"/>
                        <a:t>of options</a:t>
                      </a:r>
                    </a:p>
                    <a:p>
                      <a:pPr marL="285750" indent="-285750">
                        <a:buFont typeface="Wingdings" panose="05000000000000000000" pitchFamily="2" charset="2"/>
                        <a:buChar char="ü"/>
                      </a:pPr>
                      <a:r>
                        <a:rPr lang="en-GB" dirty="0"/>
                        <a:t>Enhanced confidence in the</a:t>
                      </a:r>
                      <a:r>
                        <a:rPr lang="en-GB" baseline="0" dirty="0"/>
                        <a:t> </a:t>
                      </a:r>
                      <a:r>
                        <a:rPr lang="en-GB" dirty="0"/>
                        <a:t>workforce as decision</a:t>
                      </a:r>
                      <a:r>
                        <a:rPr lang="en-GB" baseline="0" dirty="0"/>
                        <a:t> </a:t>
                      </a:r>
                      <a:r>
                        <a:rPr lang="en-GB" dirty="0"/>
                        <a:t>making is reflected in</a:t>
                      </a:r>
                      <a:r>
                        <a:rPr lang="en-GB" baseline="0" dirty="0"/>
                        <a:t> </a:t>
                      </a:r>
                      <a:r>
                        <a:rPr lang="en-GB" dirty="0"/>
                        <a:t>enhanced care outcomes</a:t>
                      </a:r>
                    </a:p>
                    <a:p>
                      <a:pPr marL="285750" indent="-285750">
                        <a:buFont typeface="Wingdings" panose="05000000000000000000" pitchFamily="2" charset="2"/>
                        <a:buChar char="ü"/>
                      </a:pPr>
                      <a:r>
                        <a:rPr lang="en-GB" dirty="0"/>
                        <a:t>Reduction in complaints</a:t>
                      </a:r>
                      <a:r>
                        <a:rPr lang="en-GB" baseline="0" dirty="0"/>
                        <a:t> </a:t>
                      </a:r>
                      <a:r>
                        <a:rPr lang="en-GB" dirty="0"/>
                        <a:t>and litigation</a:t>
                      </a:r>
                    </a:p>
                    <a:p>
                      <a:pPr marL="285750" indent="-285750">
                        <a:buFont typeface="Wingdings" panose="05000000000000000000" pitchFamily="2" charset="2"/>
                        <a:buChar char="ü"/>
                      </a:pPr>
                      <a:r>
                        <a:rPr lang="en-GB" dirty="0"/>
                        <a:t>Observable commitment to</a:t>
                      </a:r>
                      <a:r>
                        <a:rPr lang="en-GB" baseline="0" dirty="0"/>
                        <a:t> </a:t>
                      </a:r>
                      <a:r>
                        <a:rPr lang="en-GB" dirty="0"/>
                        <a:t>clinical governance</a:t>
                      </a:r>
                    </a:p>
                    <a:p>
                      <a:pPr marL="285750" indent="-285750">
                        <a:buFont typeface="Wingdings" panose="05000000000000000000" pitchFamily="2" charset="2"/>
                        <a:buChar char="ü"/>
                      </a:pPr>
                      <a:r>
                        <a:rPr lang="en-GB" dirty="0"/>
                        <a:t>Increased cost effectiveness</a:t>
                      </a:r>
                      <a:r>
                        <a:rPr lang="en-GB" baseline="0" dirty="0"/>
                        <a:t> </a:t>
                      </a:r>
                      <a:r>
                        <a:rPr lang="en-GB" dirty="0"/>
                        <a:t>and value for money</a:t>
                      </a:r>
                    </a:p>
                    <a:p>
                      <a:pPr marL="285750" indent="-285750">
                        <a:buFont typeface="Wingdings" panose="05000000000000000000" pitchFamily="2" charset="2"/>
                        <a:buChar char="ü"/>
                      </a:pPr>
                      <a:r>
                        <a:rPr lang="en-GB" dirty="0"/>
                        <a:t>Evidence for the allocation</a:t>
                      </a:r>
                      <a:r>
                        <a:rPr lang="en-GB" baseline="0" dirty="0"/>
                        <a:t> </a:t>
                      </a:r>
                      <a:r>
                        <a:rPr lang="en-GB" dirty="0"/>
                        <a:t>of resources</a:t>
                      </a:r>
                    </a:p>
                  </a:txBody>
                  <a:tcPr/>
                </a:tc>
                <a:extLst>
                  <a:ext uri="{0D108BD9-81ED-4DB2-BD59-A6C34878D82A}">
                    <a16:rowId xmlns:a16="http://schemas.microsoft.com/office/drawing/2014/main" val="10001"/>
                  </a:ext>
                </a:extLst>
              </a:tr>
            </a:tbl>
          </a:graphicData>
        </a:graphic>
      </p:graphicFrame>
      <p:sp>
        <p:nvSpPr>
          <p:cNvPr id="5" name="Rounded Rectangle 4"/>
          <p:cNvSpPr/>
          <p:nvPr/>
        </p:nvSpPr>
        <p:spPr>
          <a:xfrm>
            <a:off x="5459104" y="365126"/>
            <a:ext cx="2415654" cy="4946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(Ross, 2012)</a:t>
            </a:r>
          </a:p>
        </p:txBody>
      </p:sp>
      <p:sp>
        <p:nvSpPr>
          <p:cNvPr id="3" name="Footer Placeholder 2">
            <a:extLst>
              <a:ext uri="{FF2B5EF4-FFF2-40B4-BE49-F238E27FC236}">
                <a16:creationId xmlns:a16="http://schemas.microsoft.com/office/drawing/2014/main" id="{7C2F1415-A9CF-4F23-8F6B-0696F646E7C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373057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0E0D5FA-67B3-4670-92D3-9F17EB1CBFE3}"/>
              </a:ext>
            </a:extLst>
          </p:cNvPr>
          <p:cNvSpPr>
            <a:spLocks noGrp="1"/>
          </p:cNvSpPr>
          <p:nvPr>
            <p:ph idx="1"/>
          </p:nvPr>
        </p:nvSpPr>
        <p:spPr>
          <a:xfrm>
            <a:off x="172154" y="562673"/>
            <a:ext cx="7398940" cy="6103170"/>
          </a:xfrm>
        </p:spPr>
        <p:txBody>
          <a:bodyPr>
            <a:normAutofit/>
          </a:bodyPr>
          <a:lstStyle/>
          <a:p>
            <a:pPr marL="0" indent="0" algn="ctr" fontAlgn="base">
              <a:buNone/>
            </a:pPr>
            <a:r>
              <a:rPr lang="en-GB" sz="3600" b="1" i="1" dirty="0">
                <a:solidFill>
                  <a:schemeClr val="bg1"/>
                </a:solidFill>
                <a:highlight>
                  <a:srgbClr val="008080"/>
                </a:highlight>
                <a:latin typeface="Candara" panose="020E0502030303020204" pitchFamily="34" charset="0"/>
              </a:rPr>
              <a:t>The Advantage Of EBP For Healthcare Organizations?</a:t>
            </a:r>
          </a:p>
          <a:p>
            <a:pPr marL="0" indent="0" algn="ctr" fontAlgn="base">
              <a:buNone/>
            </a:pPr>
            <a:endParaRPr lang="en-GB" sz="3600" b="1" i="1" dirty="0">
              <a:highlight>
                <a:srgbClr val="00FFFF"/>
              </a:highlight>
              <a:latin typeface="Candara" panose="020E0502030303020204" pitchFamily="34" charset="0"/>
            </a:endParaRPr>
          </a:p>
          <a:p>
            <a:pPr fontAlgn="base"/>
            <a:r>
              <a:rPr lang="en-GB" dirty="0">
                <a:latin typeface="Tw Cen MT" panose="020B0602020104020603" pitchFamily="34" charset="0"/>
              </a:rPr>
              <a:t>With the application of EBP comes better patient outcomes, which can decrease the demand for healthcare resources.</a:t>
            </a:r>
          </a:p>
          <a:p>
            <a:pPr fontAlgn="base"/>
            <a:r>
              <a:rPr lang="en-GB" dirty="0">
                <a:latin typeface="Tw Cen MT" panose="020B0602020104020603" pitchFamily="34" charset="0"/>
              </a:rPr>
              <a:t> Thus, healthcare organizations can reduce expenses. </a:t>
            </a:r>
          </a:p>
          <a:p>
            <a:pPr fontAlgn="base"/>
            <a:r>
              <a:rPr lang="en-GB" dirty="0">
                <a:latin typeface="Tw Cen MT" panose="020B0602020104020603" pitchFamily="34" charset="0"/>
              </a:rPr>
              <a:t>For example, outdated practices may have included supplies, equipment or products that are no longer necessary for certain procedures or techniques.</a:t>
            </a:r>
          </a:p>
          <a:p>
            <a:endParaRPr lang="en-GB" sz="2200" dirty="0"/>
          </a:p>
        </p:txBody>
      </p:sp>
      <p:sp>
        <p:nvSpPr>
          <p:cNvPr id="78" name="Oval 77">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7170" name="Picture 2" descr="Triad of Evidence Based Practice | Download Scientific Diagram">
            <a:extLst>
              <a:ext uri="{FF2B5EF4-FFF2-40B4-BE49-F238E27FC236}">
                <a16:creationId xmlns:a16="http://schemas.microsoft.com/office/drawing/2014/main" id="{D345BA7B-E5C5-4E37-9994-32ADA362D8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 r="14023" b="-4"/>
          <a:stretch/>
        </p:blipFill>
        <p:spPr bwMode="auto">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82" name="Freeform: Shape 81">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84" name="Straight Connector 83">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6" name="Freeform: Shape 85">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 name="Footer Placeholder 1">
            <a:extLst>
              <a:ext uri="{FF2B5EF4-FFF2-40B4-BE49-F238E27FC236}">
                <a16:creationId xmlns:a16="http://schemas.microsoft.com/office/drawing/2014/main" id="{7F4C0FC0-A1A4-4A5B-A597-1128B572E03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143850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FEFCA-6D46-4478-843F-C6A899E13A49}"/>
              </a:ext>
            </a:extLst>
          </p:cNvPr>
          <p:cNvSpPr>
            <a:spLocks noGrp="1"/>
          </p:cNvSpPr>
          <p:nvPr>
            <p:ph type="title"/>
          </p:nvPr>
        </p:nvSpPr>
        <p:spPr>
          <a:xfrm>
            <a:off x="1381539" y="444639"/>
            <a:ext cx="8796130" cy="933588"/>
          </a:xfrm>
        </p:spPr>
        <p:txBody>
          <a:bodyPr>
            <a:normAutofit fontScale="90000"/>
          </a:bodyPr>
          <a:lstStyle/>
          <a:p>
            <a:r>
              <a:rPr lang="en-GB" b="1" i="1" dirty="0">
                <a:solidFill>
                  <a:schemeClr val="bg1"/>
                </a:solidFill>
                <a:highlight>
                  <a:srgbClr val="008080"/>
                </a:highlight>
                <a:latin typeface="Candara" panose="020E0502030303020204" pitchFamily="34" charset="0"/>
              </a:rPr>
              <a:t>Evidence-based healthcare decisions</a:t>
            </a:r>
            <a:br>
              <a:rPr lang="en-GB" b="1" cap="all" dirty="0">
                <a:highlight>
                  <a:srgbClr val="008080"/>
                </a:highlight>
              </a:rPr>
            </a:br>
            <a:endParaRPr lang="en-GB" dirty="0">
              <a:highlight>
                <a:srgbClr val="008080"/>
              </a:highlight>
            </a:endParaRPr>
          </a:p>
        </p:txBody>
      </p:sp>
      <p:sp>
        <p:nvSpPr>
          <p:cNvPr id="3" name="Content Placeholder 2">
            <a:extLst>
              <a:ext uri="{FF2B5EF4-FFF2-40B4-BE49-F238E27FC236}">
                <a16:creationId xmlns:a16="http://schemas.microsoft.com/office/drawing/2014/main" id="{CBDA0487-83C7-4163-B780-4EA927AEDEFD}"/>
              </a:ext>
            </a:extLst>
          </p:cNvPr>
          <p:cNvSpPr>
            <a:spLocks noGrp="1"/>
          </p:cNvSpPr>
          <p:nvPr>
            <p:ph idx="1"/>
          </p:nvPr>
        </p:nvSpPr>
        <p:spPr>
          <a:xfrm>
            <a:off x="838199" y="1378227"/>
            <a:ext cx="10982739" cy="4798736"/>
          </a:xfrm>
        </p:spPr>
        <p:txBody>
          <a:bodyPr>
            <a:normAutofit/>
          </a:bodyPr>
          <a:lstStyle/>
          <a:p>
            <a:pPr marL="0" indent="0" fontAlgn="base">
              <a:buNone/>
            </a:pPr>
            <a:r>
              <a:rPr lang="en-GB" dirty="0">
                <a:latin typeface="Tw Cen MT" panose="020B0602020104020603" pitchFamily="34" charset="0"/>
              </a:rPr>
              <a:t>Many healthcare systems have adopted EBP to create policies that address administrative and safety issues as well as patient satisfaction. </a:t>
            </a:r>
          </a:p>
          <a:p>
            <a:pPr fontAlgn="base"/>
            <a:r>
              <a:rPr lang="en-GB" dirty="0">
                <a:latin typeface="Tw Cen MT" panose="020B0602020104020603" pitchFamily="34" charset="0"/>
              </a:rPr>
              <a:t>It is important for organizations to use EBP when determining dress code policies or how to help nursing staff cope with alarm fatigue. </a:t>
            </a:r>
          </a:p>
          <a:p>
            <a:pPr fontAlgn="base"/>
            <a:r>
              <a:rPr lang="en-GB" dirty="0">
                <a:latin typeface="Tw Cen MT" panose="020B0602020104020603" pitchFamily="34" charset="0"/>
              </a:rPr>
              <a:t>The PICOT model is a technique healthcare professionals can use to frame a clinical question and find an answer:</a:t>
            </a:r>
          </a:p>
          <a:p>
            <a:pPr fontAlgn="base"/>
            <a:r>
              <a:rPr lang="en-GB" dirty="0">
                <a:latin typeface="Tw Cen MT" panose="020B0602020104020603" pitchFamily="34" charset="0"/>
              </a:rPr>
              <a:t>P — Patient or problem.</a:t>
            </a:r>
            <a:br>
              <a:rPr lang="en-GB" dirty="0">
                <a:latin typeface="Tw Cen MT" panose="020B0602020104020603" pitchFamily="34" charset="0"/>
              </a:rPr>
            </a:br>
            <a:r>
              <a:rPr lang="en-GB" dirty="0">
                <a:latin typeface="Tw Cen MT" panose="020B0602020104020603" pitchFamily="34" charset="0"/>
              </a:rPr>
              <a:t>I — Intervention or issue.</a:t>
            </a:r>
            <a:br>
              <a:rPr lang="en-GB" dirty="0">
                <a:latin typeface="Tw Cen MT" panose="020B0602020104020603" pitchFamily="34" charset="0"/>
              </a:rPr>
            </a:br>
            <a:r>
              <a:rPr lang="en-GB" dirty="0">
                <a:latin typeface="Tw Cen MT" panose="020B0602020104020603" pitchFamily="34" charset="0"/>
              </a:rPr>
              <a:t>C — Comparison.</a:t>
            </a:r>
            <a:br>
              <a:rPr lang="en-GB" dirty="0">
                <a:latin typeface="Tw Cen MT" panose="020B0602020104020603" pitchFamily="34" charset="0"/>
              </a:rPr>
            </a:br>
            <a:r>
              <a:rPr lang="en-GB" dirty="0">
                <a:latin typeface="Tw Cen MT" panose="020B0602020104020603" pitchFamily="34" charset="0"/>
              </a:rPr>
              <a:t>O — Outcome.</a:t>
            </a:r>
            <a:br>
              <a:rPr lang="en-GB" dirty="0">
                <a:latin typeface="Tw Cen MT" panose="020B0602020104020603" pitchFamily="34" charset="0"/>
              </a:rPr>
            </a:br>
            <a:r>
              <a:rPr lang="en-GB" dirty="0">
                <a:latin typeface="Tw Cen MT" panose="020B0602020104020603" pitchFamily="34" charset="0"/>
              </a:rPr>
              <a:t>T — Time</a:t>
            </a:r>
          </a:p>
          <a:p>
            <a:endParaRPr lang="en-GB" dirty="0"/>
          </a:p>
        </p:txBody>
      </p:sp>
      <p:sp>
        <p:nvSpPr>
          <p:cNvPr id="4" name="Footer Placeholder 3">
            <a:extLst>
              <a:ext uri="{FF2B5EF4-FFF2-40B4-BE49-F238E27FC236}">
                <a16:creationId xmlns:a16="http://schemas.microsoft.com/office/drawing/2014/main" id="{3782AD6A-5EDB-42BC-A70A-E5F3AFDE6C9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90892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Examples High Res Stock Images | Shutterstock">
            <a:extLst>
              <a:ext uri="{FF2B5EF4-FFF2-40B4-BE49-F238E27FC236}">
                <a16:creationId xmlns:a16="http://schemas.microsoft.com/office/drawing/2014/main" id="{AADAC05F-DF2F-4948-8A0C-936034ABB8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20" b="20515"/>
          <a:stretch/>
        </p:blipFill>
        <p:spPr bwMode="auto">
          <a:xfrm>
            <a:off x="20" y="11"/>
            <a:ext cx="12191980" cy="2452688"/>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3AD4194-7260-4262-ADAA-A4A722A268D0}"/>
              </a:ext>
            </a:extLst>
          </p:cNvPr>
          <p:cNvSpPr>
            <a:spLocks noGrp="1"/>
          </p:cNvSpPr>
          <p:nvPr>
            <p:ph idx="1"/>
          </p:nvPr>
        </p:nvSpPr>
        <p:spPr>
          <a:xfrm>
            <a:off x="365760" y="2236763"/>
            <a:ext cx="11343635" cy="4621225"/>
          </a:xfrm>
        </p:spPr>
        <p:txBody>
          <a:bodyPr anchor="ctr">
            <a:normAutofit lnSpcReduction="10000"/>
          </a:bodyPr>
          <a:lstStyle/>
          <a:p>
            <a:pPr marL="0" indent="0">
              <a:buNone/>
            </a:pPr>
            <a:r>
              <a:rPr lang="en-GB" sz="3600" b="1" i="1" dirty="0">
                <a:solidFill>
                  <a:schemeClr val="bg1"/>
                </a:solidFill>
                <a:highlight>
                  <a:srgbClr val="008080"/>
                </a:highlight>
                <a:latin typeface="Candara" panose="020E0502030303020204" pitchFamily="34" charset="0"/>
              </a:rPr>
              <a:t>Practical</a:t>
            </a:r>
            <a:r>
              <a:rPr lang="en-GB" sz="3600" b="1" i="1" dirty="0">
                <a:highlight>
                  <a:srgbClr val="008080"/>
                </a:highlight>
                <a:latin typeface="Candara" panose="020E0502030303020204" pitchFamily="34" charset="0"/>
              </a:rPr>
              <a:t> </a:t>
            </a:r>
            <a:r>
              <a:rPr lang="en-GB" sz="3600" b="1" i="1" dirty="0">
                <a:highlight>
                  <a:srgbClr val="00FFFF"/>
                </a:highlight>
                <a:latin typeface="Candara" panose="020E0502030303020204" pitchFamily="34" charset="0"/>
              </a:rPr>
              <a:t>examples </a:t>
            </a:r>
            <a:r>
              <a:rPr lang="en-GB" sz="3600" b="1" i="1" dirty="0">
                <a:solidFill>
                  <a:schemeClr val="bg1"/>
                </a:solidFill>
                <a:highlight>
                  <a:srgbClr val="008080"/>
                </a:highlight>
                <a:latin typeface="Candara" panose="020E0502030303020204" pitchFamily="34" charset="0"/>
              </a:rPr>
              <a:t>of EBP</a:t>
            </a:r>
          </a:p>
          <a:p>
            <a:pPr marL="0" indent="0">
              <a:buNone/>
            </a:pPr>
            <a:endParaRPr lang="en-GB" b="1" i="1" dirty="0">
              <a:highlight>
                <a:srgbClr val="008080"/>
              </a:highlight>
              <a:latin typeface="Tw Cen MT" panose="020B0602020104020603" pitchFamily="34" charset="0"/>
            </a:endParaRPr>
          </a:p>
          <a:p>
            <a:r>
              <a:rPr lang="en-GB" dirty="0">
                <a:latin typeface="Tw Cen MT" panose="020B0602020104020603" pitchFamily="34" charset="0"/>
              </a:rPr>
              <a:t>When nurses look critically at existing methods, they can improve medical care. For instance, the </a:t>
            </a:r>
            <a:r>
              <a:rPr lang="en-GB" dirty="0">
                <a:highlight>
                  <a:srgbClr val="00FF00"/>
                </a:highlight>
                <a:latin typeface="Tw Cen MT" panose="020B0602020104020603" pitchFamily="34" charset="0"/>
              </a:rPr>
              <a:t>treatment for acute muscle strain </a:t>
            </a:r>
            <a:r>
              <a:rPr lang="en-GB" dirty="0">
                <a:latin typeface="Tw Cen MT" panose="020B0602020104020603" pitchFamily="34" charset="0"/>
              </a:rPr>
              <a:t>has changed over the years.</a:t>
            </a:r>
          </a:p>
          <a:p>
            <a:r>
              <a:rPr lang="en-GB" dirty="0">
                <a:latin typeface="Tw Cen MT" panose="020B0602020104020603" pitchFamily="34" charset="0"/>
              </a:rPr>
              <a:t> Previously, nurses learned to </a:t>
            </a:r>
            <a:r>
              <a:rPr lang="en-GB" dirty="0">
                <a:highlight>
                  <a:srgbClr val="FFFF00"/>
                </a:highlight>
                <a:latin typeface="Tw Cen MT" panose="020B0602020104020603" pitchFamily="34" charset="0"/>
              </a:rPr>
              <a:t>ice certain injuries for the first 24 hours </a:t>
            </a:r>
            <a:r>
              <a:rPr lang="en-GB" dirty="0">
                <a:latin typeface="Tw Cen MT" panose="020B0602020104020603" pitchFamily="34" charset="0"/>
              </a:rPr>
              <a:t>and then </a:t>
            </a:r>
            <a:r>
              <a:rPr lang="en-GB" dirty="0">
                <a:highlight>
                  <a:srgbClr val="C0C0C0"/>
                </a:highlight>
                <a:latin typeface="Tw Cen MT" panose="020B0602020104020603" pitchFamily="34" charset="0"/>
              </a:rPr>
              <a:t>apply heat to increase blood flow</a:t>
            </a:r>
            <a:r>
              <a:rPr lang="en-GB" dirty="0">
                <a:latin typeface="Tw Cen MT" panose="020B0602020104020603" pitchFamily="34" charset="0"/>
              </a:rPr>
              <a:t>. Now, evidence shows that only heat is beneficial.</a:t>
            </a:r>
          </a:p>
          <a:p>
            <a:r>
              <a:rPr lang="en-GB" dirty="0">
                <a:latin typeface="Tw Cen MT" panose="020B0602020104020603" pitchFamily="34" charset="0"/>
              </a:rPr>
              <a:t>Evidence-based practice </a:t>
            </a:r>
            <a:r>
              <a:rPr lang="en-GB" dirty="0">
                <a:highlight>
                  <a:srgbClr val="00FFFF"/>
                </a:highlight>
                <a:latin typeface="Tw Cen MT" panose="020B0602020104020603" pitchFamily="34" charset="0"/>
              </a:rPr>
              <a:t>challenges nurses to look at the "why</a:t>
            </a:r>
            <a:r>
              <a:rPr lang="en-GB" dirty="0">
                <a:latin typeface="Tw Cen MT" panose="020B0602020104020603" pitchFamily="34" charset="0"/>
              </a:rPr>
              <a:t>" behind existing methods and processes in the search for improvement</a:t>
            </a:r>
            <a:r>
              <a:rPr lang="en-GB" sz="1300" dirty="0">
                <a:latin typeface="Tw Cen MT" panose="020B0602020104020603" pitchFamily="34" charset="0"/>
              </a:rPr>
              <a:t>.</a:t>
            </a:r>
            <a:br>
              <a:rPr lang="en-GB" sz="1300" dirty="0"/>
            </a:br>
            <a:br>
              <a:rPr lang="en-GB" sz="1300" dirty="0"/>
            </a:br>
            <a:endParaRPr lang="en-GB" sz="1300" dirty="0"/>
          </a:p>
        </p:txBody>
      </p:sp>
      <p:sp>
        <p:nvSpPr>
          <p:cNvPr id="2" name="Footer Placeholder 1">
            <a:extLst>
              <a:ext uri="{FF2B5EF4-FFF2-40B4-BE49-F238E27FC236}">
                <a16:creationId xmlns:a16="http://schemas.microsoft.com/office/drawing/2014/main" id="{5F59BE50-5B41-46B4-B120-A13058B4B22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280538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F110F0-E2B0-4325-9ABC-0BAE4259E60C}"/>
              </a:ext>
            </a:extLst>
          </p:cNvPr>
          <p:cNvSpPr/>
          <p:nvPr/>
        </p:nvSpPr>
        <p:spPr>
          <a:xfrm>
            <a:off x="450574" y="2411900"/>
            <a:ext cx="11555896" cy="4524315"/>
          </a:xfrm>
          <a:prstGeom prst="rect">
            <a:avLst/>
          </a:prstGeom>
        </p:spPr>
        <p:txBody>
          <a:bodyPr wrap="square">
            <a:spAutoFit/>
          </a:bodyPr>
          <a:lstStyle/>
          <a:p>
            <a:pPr marL="457200" indent="-457200">
              <a:buFont typeface="Arial" panose="020B0604020202020204" pitchFamily="34" charset="0"/>
              <a:buChar char="•"/>
            </a:pPr>
            <a:r>
              <a:rPr lang="en-GB" sz="2800" dirty="0">
                <a:solidFill>
                  <a:srgbClr val="222222"/>
                </a:solidFill>
                <a:latin typeface="Tw Cen MT" panose="020B0602020104020603" pitchFamily="34" charset="0"/>
              </a:rPr>
              <a:t>The Nursing council was charged with evaluating various sources of evidence related to a nursing staff dress code and patient perception. </a:t>
            </a:r>
          </a:p>
          <a:p>
            <a:pPr marL="457200" indent="-457200">
              <a:buFont typeface="Arial" panose="020B0604020202020204" pitchFamily="34" charset="0"/>
              <a:buChar char="•"/>
            </a:pPr>
            <a:r>
              <a:rPr lang="en-GB" sz="2800" dirty="0">
                <a:solidFill>
                  <a:srgbClr val="222222"/>
                </a:solidFill>
                <a:latin typeface="Tw Cen MT" panose="020B0602020104020603" pitchFamily="34" charset="0"/>
              </a:rPr>
              <a:t>Based on the evidence review, recommendations would be made as to whether the current dress code needed to be changed.</a:t>
            </a:r>
          </a:p>
          <a:p>
            <a:endParaRPr lang="en-GB" sz="2800" dirty="0">
              <a:latin typeface="Tw Cen MT" panose="020B0602020104020603" pitchFamily="34" charset="0"/>
            </a:endParaRPr>
          </a:p>
          <a:p>
            <a:pPr marL="457200" indent="-457200">
              <a:buFont typeface="Arial" panose="020B0604020202020204" pitchFamily="34" charset="0"/>
              <a:buChar char="•"/>
            </a:pPr>
            <a:r>
              <a:rPr lang="en-GB" sz="2800" dirty="0">
                <a:latin typeface="Tw Cen MT" panose="020B0602020104020603" pitchFamily="34" charset="0"/>
              </a:rPr>
              <a:t> EBP replaces policies and procedures based on other sources of evidence such as tradition or authority. </a:t>
            </a:r>
          </a:p>
          <a:p>
            <a:pPr marL="457200" indent="-457200">
              <a:buFont typeface="Arial" panose="020B0604020202020204" pitchFamily="34" charset="0"/>
              <a:buChar char="•"/>
            </a:pPr>
            <a:r>
              <a:rPr lang="en-GB" sz="2800" dirty="0">
                <a:latin typeface="Tw Cen MT" panose="020B0602020104020603" pitchFamily="34" charset="0"/>
              </a:rPr>
              <a:t>It takes into account three things healthcare students should consider at all times: </a:t>
            </a:r>
            <a:r>
              <a:rPr lang="en-GB" sz="2800" dirty="0">
                <a:highlight>
                  <a:srgbClr val="00FFFF"/>
                </a:highlight>
                <a:latin typeface="Tw Cen MT" panose="020B0602020104020603" pitchFamily="34" charset="0"/>
              </a:rPr>
              <a:t>best practice evidence</a:t>
            </a:r>
            <a:r>
              <a:rPr lang="en-GB" sz="2800" dirty="0">
                <a:latin typeface="Tw Cen MT" panose="020B0602020104020603" pitchFamily="34" charset="0"/>
              </a:rPr>
              <a:t>, </a:t>
            </a:r>
            <a:r>
              <a:rPr lang="en-GB" sz="2800" dirty="0">
                <a:highlight>
                  <a:srgbClr val="00FFFF"/>
                </a:highlight>
                <a:latin typeface="Tw Cen MT" panose="020B0602020104020603" pitchFamily="34" charset="0"/>
              </a:rPr>
              <a:t>patient preferences </a:t>
            </a:r>
            <a:r>
              <a:rPr lang="en-GB" sz="2800" dirty="0">
                <a:latin typeface="Tw Cen MT" panose="020B0602020104020603" pitchFamily="34" charset="0"/>
              </a:rPr>
              <a:t>and </a:t>
            </a:r>
            <a:r>
              <a:rPr lang="en-GB" sz="2800" dirty="0">
                <a:highlight>
                  <a:srgbClr val="00FFFF"/>
                </a:highlight>
                <a:latin typeface="Tw Cen MT" panose="020B0602020104020603" pitchFamily="34" charset="0"/>
              </a:rPr>
              <a:t>clinical expertise</a:t>
            </a:r>
            <a:r>
              <a:rPr lang="en-GB" sz="2600" dirty="0">
                <a:latin typeface="Tw Cen MT" panose="020B0602020104020603" pitchFamily="34" charset="0"/>
              </a:rPr>
              <a:t>.</a:t>
            </a:r>
          </a:p>
          <a:p>
            <a:br>
              <a:rPr lang="en-GB" dirty="0">
                <a:latin typeface="Tw Cen MT" panose="020B0602020104020603" pitchFamily="34" charset="0"/>
              </a:rPr>
            </a:br>
            <a:endParaRPr lang="en-GB" dirty="0">
              <a:latin typeface="Tw Cen MT" panose="020B0602020104020603" pitchFamily="34" charset="0"/>
            </a:endParaRPr>
          </a:p>
        </p:txBody>
      </p:sp>
      <p:pic>
        <p:nvPicPr>
          <p:cNvPr id="3" name="Picture 2" descr="dress code">
            <a:extLst>
              <a:ext uri="{FF2B5EF4-FFF2-40B4-BE49-F238E27FC236}">
                <a16:creationId xmlns:a16="http://schemas.microsoft.com/office/drawing/2014/main" id="{B34E14F4-8AD7-4237-945D-9E8AA31EB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977893">
            <a:off x="419046" y="241044"/>
            <a:ext cx="3722929" cy="192375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291376B-796C-408A-BDF2-6D9BCEF220C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805375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4B8048-DE95-4653-AF52-48CEF38D0762}"/>
              </a:ext>
            </a:extLst>
          </p:cNvPr>
          <p:cNvSpPr/>
          <p:nvPr/>
        </p:nvSpPr>
        <p:spPr>
          <a:xfrm>
            <a:off x="172279" y="335846"/>
            <a:ext cx="11595652" cy="6494085"/>
          </a:xfrm>
          <a:prstGeom prst="rect">
            <a:avLst/>
          </a:prstGeom>
        </p:spPr>
        <p:txBody>
          <a:bodyPr wrap="square">
            <a:spAutoFit/>
          </a:bodyPr>
          <a:lstStyle/>
          <a:p>
            <a:pPr fontAlgn="base"/>
            <a:r>
              <a:rPr lang="en-GB" sz="3200" b="1" i="1" cap="all" dirty="0">
                <a:effectLst/>
                <a:highlight>
                  <a:srgbClr val="FFFF00"/>
                </a:highlight>
                <a:latin typeface="Tw Cen MT" panose="020B0602020104020603" pitchFamily="34" charset="0"/>
              </a:rPr>
              <a:t>EXAMPLE:</a:t>
            </a:r>
          </a:p>
          <a:p>
            <a:pPr fontAlgn="base"/>
            <a:r>
              <a:rPr lang="en-GB" sz="2600" b="1" i="0" dirty="0">
                <a:solidFill>
                  <a:srgbClr val="C10037"/>
                </a:solidFill>
                <a:effectLst/>
                <a:latin typeface="Tw Cen MT" panose="020B0602020104020603" pitchFamily="34" charset="0"/>
              </a:rPr>
              <a:t>The benefits of a dress code</a:t>
            </a:r>
          </a:p>
          <a:p>
            <a:pPr fontAlgn="base"/>
            <a:r>
              <a:rPr lang="en-GB" sz="2200" b="0" i="0" dirty="0">
                <a:solidFill>
                  <a:srgbClr val="222222"/>
                </a:solidFill>
                <a:effectLst/>
                <a:latin typeface="Tw Cen MT" panose="020B0602020104020603" pitchFamily="34" charset="0"/>
              </a:rPr>
              <a:t>An important concern for many healthcare facilities is whether or not patients can identify nurses. Dress codes can also affect the spread of infection by restricting exposure to unsterile garments. Personal accessories can also affect patient perceptions — nurses need to appear professional.</a:t>
            </a:r>
          </a:p>
          <a:p>
            <a:pPr fontAlgn="base"/>
            <a:endParaRPr lang="en-GB" sz="2600" b="1" i="1" dirty="0">
              <a:solidFill>
                <a:srgbClr val="222222"/>
              </a:solidFill>
              <a:effectLst/>
              <a:latin typeface="Tw Cen MT" panose="020B0602020104020603" pitchFamily="34" charset="0"/>
            </a:endParaRPr>
          </a:p>
          <a:p>
            <a:pPr fontAlgn="base"/>
            <a:r>
              <a:rPr lang="en-GB" sz="2600" b="1" i="1" dirty="0">
                <a:solidFill>
                  <a:srgbClr val="C10037"/>
                </a:solidFill>
                <a:effectLst/>
                <a:latin typeface="Tw Cen MT" panose="020B0602020104020603" pitchFamily="34" charset="0"/>
              </a:rPr>
              <a:t>Evidence-based dress code</a:t>
            </a:r>
          </a:p>
          <a:p>
            <a:pPr fontAlgn="base"/>
            <a:r>
              <a:rPr lang="en-GB" sz="2200" b="0" i="0" dirty="0">
                <a:solidFill>
                  <a:srgbClr val="222222"/>
                </a:solidFill>
                <a:effectLst/>
                <a:latin typeface="Tw Cen MT" panose="020B0602020104020603" pitchFamily="34" charset="0"/>
              </a:rPr>
              <a:t>Healthcare organizations can turn to EBP to determine the appropriate dress code for their facilities. If the organization cannot find research to guide them, they can form a committee to conduct their own. Here are some questions the committee may pose:</a:t>
            </a:r>
          </a:p>
          <a:p>
            <a:pPr fontAlgn="base"/>
            <a:endParaRPr lang="en-GB" sz="3200" b="1" i="1" dirty="0">
              <a:solidFill>
                <a:srgbClr val="C00000"/>
              </a:solidFill>
              <a:effectLst/>
              <a:latin typeface="Tw Cen MT" panose="020B0602020104020603" pitchFamily="34" charset="0"/>
            </a:endParaRPr>
          </a:p>
          <a:p>
            <a:pPr fontAlgn="base"/>
            <a:r>
              <a:rPr lang="en-GB" sz="3200" b="1" i="1" dirty="0">
                <a:solidFill>
                  <a:srgbClr val="C00000"/>
                </a:solidFill>
                <a:effectLst/>
                <a:latin typeface="Tw Cen MT" panose="020B0602020104020603" pitchFamily="34" charset="0"/>
              </a:rPr>
              <a:t>What attire do patients perceive as professional?</a:t>
            </a:r>
          </a:p>
          <a:p>
            <a:pPr fontAlgn="base">
              <a:buFont typeface="Arial" panose="020B0604020202020204" pitchFamily="34" charset="0"/>
              <a:buChar char="•"/>
            </a:pPr>
            <a:r>
              <a:rPr lang="en-GB" sz="2200" b="0" i="0" dirty="0">
                <a:solidFill>
                  <a:srgbClr val="222222"/>
                </a:solidFill>
                <a:effectLst/>
                <a:latin typeface="Tw Cen MT" panose="020B0602020104020603" pitchFamily="34" charset="0"/>
              </a:rPr>
              <a:t>How do patients recognize a nurse?</a:t>
            </a:r>
          </a:p>
          <a:p>
            <a:pPr fontAlgn="base">
              <a:buFont typeface="Arial" panose="020B0604020202020204" pitchFamily="34" charset="0"/>
              <a:buChar char="•"/>
            </a:pPr>
            <a:r>
              <a:rPr lang="en-GB" sz="2200" b="0" i="0" dirty="0">
                <a:solidFill>
                  <a:srgbClr val="222222"/>
                </a:solidFill>
                <a:effectLst/>
                <a:latin typeface="Tw Cen MT" panose="020B0602020104020603" pitchFamily="34" charset="0"/>
              </a:rPr>
              <a:t>What do patients think nurses should wear?</a:t>
            </a:r>
          </a:p>
          <a:p>
            <a:pPr fontAlgn="base"/>
            <a:r>
              <a:rPr lang="en-GB" sz="2200" b="0" i="0" dirty="0">
                <a:solidFill>
                  <a:srgbClr val="222222"/>
                </a:solidFill>
                <a:effectLst/>
                <a:latin typeface="Tw Cen MT" panose="020B0602020104020603" pitchFamily="34" charset="0"/>
              </a:rPr>
              <a:t>Once it has developed a survey, the committee can distribute it to patients. Asking staff about their attire preferences and consulting with other healthcare systems can also yield useful data. Afterwards, the committee can evaluate the results to develop a dress code that is right for their facility.</a:t>
            </a:r>
          </a:p>
        </p:txBody>
      </p:sp>
      <p:sp>
        <p:nvSpPr>
          <p:cNvPr id="3" name="Footer Placeholder 2">
            <a:extLst>
              <a:ext uri="{FF2B5EF4-FFF2-40B4-BE49-F238E27FC236}">
                <a16:creationId xmlns:a16="http://schemas.microsoft.com/office/drawing/2014/main" id="{4DB03B57-1A78-4B9C-83F2-034E9EA6CB4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418093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42" name="Picture 2" descr="Examples High Res Stock Images | Shutterstock">
            <a:extLst>
              <a:ext uri="{FF2B5EF4-FFF2-40B4-BE49-F238E27FC236}">
                <a16:creationId xmlns:a16="http://schemas.microsoft.com/office/drawing/2014/main" id="{47B235EE-8CDD-453C-AFD1-3B1CDA2A69ED}"/>
              </a:ext>
            </a:extLst>
          </p:cNvPr>
          <p:cNvPicPr>
            <a:picLocks noChangeAspect="1" noChangeArrowheads="1"/>
          </p:cNvPicPr>
          <p:nvPr/>
        </p:nvPicPr>
        <p:blipFill rotWithShape="1">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t="174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1285E52-33F0-405F-8AE6-5A0E9B44DBF0}"/>
              </a:ext>
            </a:extLst>
          </p:cNvPr>
          <p:cNvSpPr>
            <a:spLocks noGrp="1"/>
          </p:cNvSpPr>
          <p:nvPr>
            <p:ph type="title"/>
          </p:nvPr>
        </p:nvSpPr>
        <p:spPr>
          <a:xfrm>
            <a:off x="1724464" y="125045"/>
            <a:ext cx="8263597" cy="1111983"/>
          </a:xfrm>
        </p:spPr>
        <p:txBody>
          <a:bodyPr>
            <a:normAutofit/>
          </a:bodyPr>
          <a:lstStyle/>
          <a:p>
            <a:r>
              <a:rPr lang="en-GB" b="1" i="1" dirty="0">
                <a:highlight>
                  <a:srgbClr val="008080"/>
                </a:highlight>
                <a:latin typeface="Candara" panose="020E0502030303020204" pitchFamily="34" charset="0"/>
              </a:rPr>
              <a:t>Nursing dress code implemented</a:t>
            </a:r>
          </a:p>
        </p:txBody>
      </p:sp>
      <p:graphicFrame>
        <p:nvGraphicFramePr>
          <p:cNvPr id="6" name="Content Placeholder 2">
            <a:extLst>
              <a:ext uri="{FF2B5EF4-FFF2-40B4-BE49-F238E27FC236}">
                <a16:creationId xmlns:a16="http://schemas.microsoft.com/office/drawing/2014/main" id="{706B0440-4D19-49D3-90A1-F483666AF07B}"/>
              </a:ext>
            </a:extLst>
          </p:cNvPr>
          <p:cNvGraphicFramePr>
            <a:graphicFrameLocks noGrp="1"/>
          </p:cNvGraphicFramePr>
          <p:nvPr>
            <p:ph idx="1"/>
            <p:extLst>
              <p:ext uri="{D42A27DB-BD31-4B8C-83A1-F6EECF244321}">
                <p14:modId xmlns:p14="http://schemas.microsoft.com/office/powerpoint/2010/main" val="896886142"/>
              </p:ext>
            </p:extLst>
          </p:nvPr>
        </p:nvGraphicFramePr>
        <p:xfrm>
          <a:off x="182879" y="1237028"/>
          <a:ext cx="11901269" cy="4939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E00241D9-3AA9-4E67-B2D2-ECDAE9EF222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868296066"/>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6AF7B0-198C-4DBE-95E0-8725D082A106}"/>
              </a:ext>
            </a:extLst>
          </p:cNvPr>
          <p:cNvSpPr/>
          <p:nvPr/>
        </p:nvSpPr>
        <p:spPr>
          <a:xfrm>
            <a:off x="576469" y="797510"/>
            <a:ext cx="11039061" cy="5262979"/>
          </a:xfrm>
          <a:prstGeom prst="rect">
            <a:avLst/>
          </a:prstGeom>
        </p:spPr>
        <p:txBody>
          <a:bodyPr wrap="square">
            <a:spAutoFit/>
          </a:bodyPr>
          <a:lstStyle/>
          <a:p>
            <a:pPr fontAlgn="base"/>
            <a:r>
              <a:rPr lang="en-GB" sz="2800" b="1" i="1" cap="all" dirty="0">
                <a:solidFill>
                  <a:schemeClr val="bg1"/>
                </a:solidFill>
                <a:effectLst/>
                <a:highlight>
                  <a:srgbClr val="008080"/>
                </a:highlight>
                <a:latin typeface="Candara" panose="020E0502030303020204" pitchFamily="34" charset="0"/>
              </a:rPr>
              <a:t>NURSES AND ALARM FATIGUE</a:t>
            </a:r>
          </a:p>
          <a:p>
            <a:pPr marL="457200" indent="-457200" fontAlgn="base">
              <a:buFont typeface="Arial" panose="020B0604020202020204" pitchFamily="34" charset="0"/>
              <a:buChar char="•"/>
            </a:pPr>
            <a:r>
              <a:rPr lang="en-GB" sz="2800" b="0" i="0" dirty="0">
                <a:solidFill>
                  <a:srgbClr val="222222"/>
                </a:solidFill>
                <a:effectLst/>
                <a:latin typeface="Tw Cen MT" panose="020B0602020104020603" pitchFamily="34" charset="0"/>
              </a:rPr>
              <a:t>Nurses hear many alarms in the course of their work, which can lead to desensitization to sound. </a:t>
            </a:r>
          </a:p>
          <a:p>
            <a:pPr marL="457200" indent="-457200" fontAlgn="base">
              <a:buFont typeface="Arial" panose="020B0604020202020204" pitchFamily="34" charset="0"/>
              <a:buChar char="•"/>
            </a:pPr>
            <a:r>
              <a:rPr lang="en-GB" sz="2800" b="0" i="0" dirty="0">
                <a:solidFill>
                  <a:srgbClr val="222222"/>
                </a:solidFill>
                <a:effectLst/>
                <a:latin typeface="Tw Cen MT" panose="020B0602020104020603" pitchFamily="34" charset="0"/>
              </a:rPr>
              <a:t>Many healthcare devices feature audible alarms, such as beds, infusion pumps, cardiac monitors, ventilators and mechanical vital sign machines. </a:t>
            </a:r>
          </a:p>
          <a:p>
            <a:pPr marL="457200" indent="-457200" fontAlgn="base">
              <a:buFont typeface="Arial" panose="020B0604020202020204" pitchFamily="34" charset="0"/>
              <a:buChar char="•"/>
            </a:pPr>
            <a:r>
              <a:rPr lang="en-GB" sz="2800" b="0" i="0" dirty="0">
                <a:solidFill>
                  <a:srgbClr val="222222"/>
                </a:solidFill>
                <a:effectLst/>
                <a:latin typeface="Tw Cen MT" panose="020B0602020104020603" pitchFamily="34" charset="0"/>
              </a:rPr>
              <a:t>While these alarms are essential, research shows that 72 to 99 percent of alarms that go off do not indicate an emergency.</a:t>
            </a:r>
          </a:p>
          <a:p>
            <a:pPr fontAlgn="base"/>
            <a:r>
              <a:rPr lang="en-GB" sz="2800" b="1" i="1" dirty="0">
                <a:solidFill>
                  <a:srgbClr val="222222"/>
                </a:solidFill>
                <a:effectLst/>
                <a:highlight>
                  <a:srgbClr val="FFFF00"/>
                </a:highlight>
                <a:latin typeface="Tw Cen MT" panose="020B0602020104020603" pitchFamily="34" charset="0"/>
              </a:rPr>
              <a:t>Unfortunately, patient deaths have occurred due to alarm fatigue; a famous case occurred in a Boston hospital. </a:t>
            </a:r>
          </a:p>
          <a:p>
            <a:pPr marL="457200" indent="-457200" fontAlgn="base">
              <a:buFont typeface="Arial" panose="020B0604020202020204" pitchFamily="34" charset="0"/>
              <a:buChar char="•"/>
            </a:pPr>
            <a:r>
              <a:rPr lang="en-GB" sz="2800" b="0" i="0" dirty="0">
                <a:solidFill>
                  <a:srgbClr val="222222"/>
                </a:solidFill>
                <a:effectLst/>
                <a:latin typeface="Tw Cen MT" panose="020B0602020104020603" pitchFamily="34" charset="0"/>
              </a:rPr>
              <a:t>The patient’s alarm volume was turned off — possibly to stop the annoyance of an unneeded alarm — so nurses did not have any indication that the patient was in distress</a:t>
            </a:r>
            <a:r>
              <a:rPr lang="en-GB" sz="2400" b="0" i="0" dirty="0">
                <a:solidFill>
                  <a:srgbClr val="222222"/>
                </a:solidFill>
                <a:effectLst/>
                <a:latin typeface="Tw Cen MT" panose="020B0602020104020603" pitchFamily="34" charset="0"/>
              </a:rPr>
              <a:t>.</a:t>
            </a:r>
          </a:p>
        </p:txBody>
      </p:sp>
      <p:sp>
        <p:nvSpPr>
          <p:cNvPr id="3" name="Footer Placeholder 2">
            <a:extLst>
              <a:ext uri="{FF2B5EF4-FFF2-40B4-BE49-F238E27FC236}">
                <a16:creationId xmlns:a16="http://schemas.microsoft.com/office/drawing/2014/main" id="{8F800AE3-AC7A-4256-A47B-09BFED64314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96065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D6FE5-8F20-4DF1-97A3-20D493C95BBA}"/>
              </a:ext>
            </a:extLst>
          </p:cNvPr>
          <p:cNvSpPr>
            <a:spLocks noGrp="1"/>
          </p:cNvSpPr>
          <p:nvPr>
            <p:ph type="title"/>
          </p:nvPr>
        </p:nvSpPr>
        <p:spPr/>
        <p:txBody>
          <a:bodyPr/>
          <a:lstStyle/>
          <a:p>
            <a:r>
              <a:rPr lang="en-GB" b="1" i="1" dirty="0">
                <a:solidFill>
                  <a:schemeClr val="bg1"/>
                </a:solidFill>
                <a:highlight>
                  <a:srgbClr val="008080"/>
                </a:highlight>
                <a:latin typeface="Candara" panose="020E0502030303020204" pitchFamily="34" charset="0"/>
              </a:rPr>
              <a:t>LO1 Activity-10 minutes</a:t>
            </a:r>
          </a:p>
        </p:txBody>
      </p:sp>
      <p:sp>
        <p:nvSpPr>
          <p:cNvPr id="3" name="Content Placeholder 2">
            <a:extLst>
              <a:ext uri="{FF2B5EF4-FFF2-40B4-BE49-F238E27FC236}">
                <a16:creationId xmlns:a16="http://schemas.microsoft.com/office/drawing/2014/main" id="{08FFB5A0-5EA6-43EF-9EC7-3486829A908F}"/>
              </a:ext>
            </a:extLst>
          </p:cNvPr>
          <p:cNvSpPr>
            <a:spLocks noGrp="1"/>
          </p:cNvSpPr>
          <p:nvPr>
            <p:ph idx="1"/>
          </p:nvPr>
        </p:nvSpPr>
        <p:spPr/>
        <p:txBody>
          <a:bodyPr/>
          <a:lstStyle/>
          <a:p>
            <a:r>
              <a:rPr lang="en-GB" dirty="0"/>
              <a:t>What is evidence based practice in healthcare?</a:t>
            </a:r>
          </a:p>
          <a:p>
            <a:r>
              <a:rPr lang="en-GB" dirty="0"/>
              <a:t>Feedback to the class</a:t>
            </a:r>
          </a:p>
        </p:txBody>
      </p:sp>
      <p:sp>
        <p:nvSpPr>
          <p:cNvPr id="4" name="Footer Placeholder 3">
            <a:extLst>
              <a:ext uri="{FF2B5EF4-FFF2-40B4-BE49-F238E27FC236}">
                <a16:creationId xmlns:a16="http://schemas.microsoft.com/office/drawing/2014/main" id="{418BD162-4E04-4D27-A436-24B89599295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877170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739D86-9067-43D2-B0B9-AB121E2FB154}"/>
              </a:ext>
            </a:extLst>
          </p:cNvPr>
          <p:cNvSpPr/>
          <p:nvPr/>
        </p:nvSpPr>
        <p:spPr>
          <a:xfrm>
            <a:off x="172279" y="397565"/>
            <a:ext cx="11602278" cy="5693866"/>
          </a:xfrm>
          <a:prstGeom prst="rect">
            <a:avLst/>
          </a:prstGeom>
        </p:spPr>
        <p:txBody>
          <a:bodyPr wrap="square">
            <a:spAutoFit/>
          </a:bodyPr>
          <a:lstStyle/>
          <a:p>
            <a:pPr fontAlgn="base"/>
            <a:r>
              <a:rPr lang="en-GB" sz="2600" b="1" i="0" cap="all" dirty="0">
                <a:solidFill>
                  <a:srgbClr val="C10037"/>
                </a:solidFill>
                <a:effectLst/>
                <a:latin typeface="Tw Cen MT" panose="020B0602020104020603" pitchFamily="34" charset="0"/>
              </a:rPr>
              <a:t>EVIDENCE-BASED ACTION AGAINST ALARM FATIGUE</a:t>
            </a:r>
          </a:p>
          <a:p>
            <a:pPr fontAlgn="base"/>
            <a:r>
              <a:rPr lang="en-GB" sz="2600" b="0" i="0" dirty="0">
                <a:solidFill>
                  <a:srgbClr val="222222"/>
                </a:solidFill>
                <a:effectLst/>
                <a:latin typeface="Tw Cen MT" panose="020B0602020104020603" pitchFamily="34" charset="0"/>
              </a:rPr>
              <a:t>Healthcare facilities need to commit to eliminating alarm fatigue. They can assemble a team to collect data on the cases of false alarms and response times. </a:t>
            </a:r>
          </a:p>
          <a:p>
            <a:pPr fontAlgn="base"/>
            <a:endParaRPr lang="en-GB" sz="2600" dirty="0">
              <a:solidFill>
                <a:srgbClr val="222222"/>
              </a:solidFill>
              <a:latin typeface="Tw Cen MT" panose="020B0602020104020603" pitchFamily="34" charset="0"/>
            </a:endParaRPr>
          </a:p>
          <a:p>
            <a:pPr fontAlgn="base"/>
            <a:r>
              <a:rPr lang="en-GB" sz="2600" b="1" i="0" dirty="0">
                <a:solidFill>
                  <a:srgbClr val="222222"/>
                </a:solidFill>
                <a:effectLst/>
                <a:highlight>
                  <a:srgbClr val="FFFF00"/>
                </a:highlight>
                <a:latin typeface="Tw Cen MT" panose="020B0602020104020603" pitchFamily="34" charset="0"/>
              </a:rPr>
              <a:t>The following questions can guide their research:</a:t>
            </a:r>
          </a:p>
          <a:p>
            <a:pPr fontAlgn="base">
              <a:buFont typeface="Arial" panose="020B0604020202020204" pitchFamily="34" charset="0"/>
              <a:buChar char="•"/>
            </a:pPr>
            <a:r>
              <a:rPr lang="en-GB" sz="2600" b="0" i="0" dirty="0">
                <a:solidFill>
                  <a:srgbClr val="222222"/>
                </a:solidFill>
                <a:effectLst/>
                <a:latin typeface="Tw Cen MT" panose="020B0602020104020603" pitchFamily="34" charset="0"/>
              </a:rPr>
              <a:t>What types of alarms do nurses rely on and in which areas?</a:t>
            </a:r>
          </a:p>
          <a:p>
            <a:pPr fontAlgn="base">
              <a:buFont typeface="Arial" panose="020B0604020202020204" pitchFamily="34" charset="0"/>
              <a:buChar char="•"/>
            </a:pPr>
            <a:r>
              <a:rPr lang="en-GB" sz="2600" b="0" i="0" dirty="0">
                <a:solidFill>
                  <a:srgbClr val="222222"/>
                </a:solidFill>
                <a:effectLst/>
                <a:latin typeface="Tw Cen MT" panose="020B0602020104020603" pitchFamily="34" charset="0"/>
              </a:rPr>
              <a:t>What are the various levels of alarms (high, medium or low)?</a:t>
            </a:r>
          </a:p>
          <a:p>
            <a:pPr fontAlgn="base">
              <a:buFont typeface="Arial" panose="020B0604020202020204" pitchFamily="34" charset="0"/>
              <a:buChar char="•"/>
            </a:pPr>
            <a:r>
              <a:rPr lang="en-GB" sz="2600" b="0" i="0" dirty="0">
                <a:solidFill>
                  <a:srgbClr val="222222"/>
                </a:solidFill>
                <a:effectLst/>
                <a:latin typeface="Tw Cen MT" panose="020B0602020104020603" pitchFamily="34" charset="0"/>
              </a:rPr>
              <a:t>What is the frequency of alarms?</a:t>
            </a:r>
          </a:p>
          <a:p>
            <a:pPr fontAlgn="base">
              <a:buFont typeface="Arial" panose="020B0604020202020204" pitchFamily="34" charset="0"/>
              <a:buChar char="•"/>
            </a:pPr>
            <a:r>
              <a:rPr lang="en-GB" sz="2600" b="0" i="0" dirty="0">
                <a:solidFill>
                  <a:srgbClr val="222222"/>
                </a:solidFill>
                <a:effectLst/>
                <a:latin typeface="Tw Cen MT" panose="020B0602020104020603" pitchFamily="34" charset="0"/>
              </a:rPr>
              <a:t>What is the alarm response process?</a:t>
            </a:r>
          </a:p>
          <a:p>
            <a:pPr fontAlgn="base">
              <a:buFont typeface="Arial" panose="020B0604020202020204" pitchFamily="34" charset="0"/>
              <a:buChar char="•"/>
            </a:pPr>
            <a:r>
              <a:rPr lang="en-GB" sz="2600" b="0" i="0" dirty="0">
                <a:solidFill>
                  <a:srgbClr val="222222"/>
                </a:solidFill>
                <a:effectLst/>
                <a:latin typeface="Tw Cen MT" panose="020B0602020104020603" pitchFamily="34" charset="0"/>
              </a:rPr>
              <a:t>What are the impediments to alarm response?</a:t>
            </a:r>
          </a:p>
          <a:p>
            <a:pPr fontAlgn="base"/>
            <a:endParaRPr lang="en-GB" sz="2600" b="0" i="0" dirty="0">
              <a:solidFill>
                <a:srgbClr val="222222"/>
              </a:solidFill>
              <a:effectLst/>
              <a:latin typeface="Tw Cen MT" panose="020B0602020104020603" pitchFamily="34" charset="0"/>
            </a:endParaRPr>
          </a:p>
          <a:p>
            <a:pPr fontAlgn="base"/>
            <a:r>
              <a:rPr lang="en-GB" sz="2600" b="0" i="0" dirty="0">
                <a:solidFill>
                  <a:srgbClr val="222222"/>
                </a:solidFill>
                <a:effectLst/>
                <a:latin typeface="Tw Cen MT" panose="020B0602020104020603" pitchFamily="34" charset="0"/>
              </a:rPr>
              <a:t>After gathering this information, nursing staff can create protocols to ensure suitable patient monitoring. Nurses should understand the various alarms in use throughout their healthcare facilities, so they can devise backup plans to guarantee alarm response.</a:t>
            </a:r>
          </a:p>
        </p:txBody>
      </p:sp>
      <p:sp>
        <p:nvSpPr>
          <p:cNvPr id="3" name="Footer Placeholder 2">
            <a:extLst>
              <a:ext uri="{FF2B5EF4-FFF2-40B4-BE49-F238E27FC236}">
                <a16:creationId xmlns:a16="http://schemas.microsoft.com/office/drawing/2014/main" id="{6BD24578-9108-4B0A-BA67-BE34ED5DC00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63289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5619-67BA-4A8A-9D1B-BBAA0709CFE3}"/>
              </a:ext>
            </a:extLst>
          </p:cNvPr>
          <p:cNvSpPr>
            <a:spLocks noGrp="1"/>
          </p:cNvSpPr>
          <p:nvPr>
            <p:ph type="title"/>
          </p:nvPr>
        </p:nvSpPr>
        <p:spPr>
          <a:xfrm>
            <a:off x="838200" y="365126"/>
            <a:ext cx="9432235" cy="933588"/>
          </a:xfrm>
        </p:spPr>
        <p:txBody>
          <a:bodyPr>
            <a:normAutofit fontScale="90000"/>
          </a:bodyPr>
          <a:lstStyle/>
          <a:p>
            <a:pPr algn="ctr"/>
            <a:r>
              <a:rPr lang="en-GB" b="1" i="1" dirty="0">
                <a:solidFill>
                  <a:schemeClr val="bg1"/>
                </a:solidFill>
                <a:highlight>
                  <a:srgbClr val="008080"/>
                </a:highlight>
                <a:latin typeface="Candara" panose="020E0502030303020204" pitchFamily="34" charset="0"/>
              </a:rPr>
              <a:t>Four components of clinical inquiry</a:t>
            </a:r>
            <a:br>
              <a:rPr lang="en-GB" dirty="0"/>
            </a:br>
            <a:endParaRPr lang="en-GB" dirty="0"/>
          </a:p>
        </p:txBody>
      </p:sp>
      <p:sp>
        <p:nvSpPr>
          <p:cNvPr id="3" name="Content Placeholder 2">
            <a:extLst>
              <a:ext uri="{FF2B5EF4-FFF2-40B4-BE49-F238E27FC236}">
                <a16:creationId xmlns:a16="http://schemas.microsoft.com/office/drawing/2014/main" id="{7AF78FFD-CEC2-4A80-86A2-9571440651C9}"/>
              </a:ext>
            </a:extLst>
          </p:cNvPr>
          <p:cNvSpPr>
            <a:spLocks noGrp="1"/>
          </p:cNvSpPr>
          <p:nvPr>
            <p:ph idx="1"/>
          </p:nvPr>
        </p:nvSpPr>
        <p:spPr>
          <a:xfrm>
            <a:off x="265043" y="1073426"/>
            <a:ext cx="11926957" cy="5419447"/>
          </a:xfrm>
        </p:spPr>
        <p:txBody>
          <a:bodyPr>
            <a:normAutofit/>
          </a:bodyPr>
          <a:lstStyle/>
          <a:p>
            <a:pPr marL="0" indent="0">
              <a:buNone/>
            </a:pPr>
            <a:r>
              <a:rPr lang="en-GB" dirty="0">
                <a:latin typeface="Tw Cen MT" panose="020B0602020104020603" pitchFamily="34" charset="0"/>
              </a:rPr>
              <a:t>Clinical inquiry consists of four components to improve health for patients, families, and communities.</a:t>
            </a:r>
          </a:p>
          <a:p>
            <a:r>
              <a:rPr lang="en-GB" b="1" dirty="0">
                <a:highlight>
                  <a:srgbClr val="00FFFF"/>
                </a:highlight>
                <a:latin typeface="Tw Cen MT" panose="020B0602020104020603" pitchFamily="34" charset="0"/>
              </a:rPr>
              <a:t>Research</a:t>
            </a:r>
            <a:r>
              <a:rPr lang="en-GB" dirty="0">
                <a:latin typeface="Tw Cen MT" panose="020B0602020104020603" pitchFamily="34" charset="0"/>
              </a:rPr>
              <a:t> begins with a question and uses systematic, scientific inquiry to answer it. Research generates new knowledge and is integral to professional practice.</a:t>
            </a:r>
          </a:p>
          <a:p>
            <a:r>
              <a:rPr lang="en-GB" b="1" dirty="0">
                <a:highlight>
                  <a:srgbClr val="00FFFF"/>
                </a:highlight>
                <a:latin typeface="Tw Cen MT" panose="020B0602020104020603" pitchFamily="34" charset="0"/>
              </a:rPr>
              <a:t>Evidence-based practice</a:t>
            </a:r>
            <a:r>
              <a:rPr lang="en-GB" dirty="0">
                <a:highlight>
                  <a:srgbClr val="00FFFF"/>
                </a:highlight>
                <a:latin typeface="Tw Cen MT" panose="020B0602020104020603" pitchFamily="34" charset="0"/>
              </a:rPr>
              <a:t> </a:t>
            </a:r>
            <a:r>
              <a:rPr lang="en-GB" dirty="0">
                <a:latin typeface="Tw Cen MT" panose="020B0602020104020603" pitchFamily="34" charset="0"/>
              </a:rPr>
              <a:t>uses the best scientific evidence, integrated with clinical experience and patient values and preferences, to ensure the best possible patient care.</a:t>
            </a:r>
          </a:p>
          <a:p>
            <a:r>
              <a:rPr lang="en-GB" b="1" dirty="0">
                <a:highlight>
                  <a:srgbClr val="00FFFF"/>
                </a:highlight>
                <a:latin typeface="Tw Cen MT" panose="020B0602020104020603" pitchFamily="34" charset="0"/>
              </a:rPr>
              <a:t>Process and quality improvement</a:t>
            </a:r>
            <a:r>
              <a:rPr lang="en-GB" dirty="0">
                <a:highlight>
                  <a:srgbClr val="00FFFF"/>
                </a:highlight>
                <a:latin typeface="Tw Cen MT" panose="020B0602020104020603" pitchFamily="34" charset="0"/>
              </a:rPr>
              <a:t> </a:t>
            </a:r>
            <a:r>
              <a:rPr lang="en-GB" dirty="0">
                <a:latin typeface="Tw Cen MT" panose="020B0602020104020603" pitchFamily="34" charset="0"/>
              </a:rPr>
              <a:t>allows nurses to improve systems at the local level using Plan, Do, Check, Act to monitor performance and improve outcomes.</a:t>
            </a:r>
          </a:p>
          <a:p>
            <a:r>
              <a:rPr lang="en-GB" b="1" dirty="0">
                <a:highlight>
                  <a:srgbClr val="00FFFF"/>
                </a:highlight>
                <a:latin typeface="Tw Cen MT" panose="020B0602020104020603" pitchFamily="34" charset="0"/>
              </a:rPr>
              <a:t>Innovation</a:t>
            </a:r>
            <a:r>
              <a:rPr lang="en-GB" dirty="0">
                <a:latin typeface="Tw Cen MT" panose="020B0602020104020603" pitchFamily="34" charset="0"/>
              </a:rPr>
              <a:t> involves applying creativity or problem-solving skills to adopt a new product or service to meet a need.</a:t>
            </a:r>
          </a:p>
          <a:p>
            <a:endParaRPr lang="en-GB" dirty="0"/>
          </a:p>
        </p:txBody>
      </p:sp>
      <p:sp>
        <p:nvSpPr>
          <p:cNvPr id="4" name="Footer Placeholder 3">
            <a:extLst>
              <a:ext uri="{FF2B5EF4-FFF2-40B4-BE49-F238E27FC236}">
                <a16:creationId xmlns:a16="http://schemas.microsoft.com/office/drawing/2014/main" id="{0105D8B3-8DC5-4B61-9C50-6F15759FD8E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543588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BF4574-45C7-4A7D-ACE5-70B75FCF3376}"/>
              </a:ext>
            </a:extLst>
          </p:cNvPr>
          <p:cNvSpPr>
            <a:spLocks noGrp="1"/>
          </p:cNvSpPr>
          <p:nvPr>
            <p:ph idx="1"/>
          </p:nvPr>
        </p:nvSpPr>
        <p:spPr>
          <a:xfrm>
            <a:off x="838200" y="1139687"/>
            <a:ext cx="10515600" cy="5037276"/>
          </a:xfrm>
        </p:spPr>
        <p:txBody>
          <a:bodyPr/>
          <a:lstStyle/>
          <a:p>
            <a:pPr marL="0" indent="0">
              <a:buNone/>
            </a:pPr>
            <a:r>
              <a:rPr lang="en-GB" b="1" dirty="0">
                <a:highlight>
                  <a:srgbClr val="00FFFF"/>
                </a:highlight>
              </a:rPr>
              <a:t>ASSESSMENT SUBMISSION</a:t>
            </a:r>
            <a:endParaRPr lang="en-GB" dirty="0">
              <a:highlight>
                <a:srgbClr val="00FFFF"/>
              </a:highlight>
            </a:endParaRPr>
          </a:p>
          <a:p>
            <a:r>
              <a:rPr lang="en-GB" b="1" dirty="0"/>
              <a:t>All assignment will be submitted in electronic format and uploaded to LSC Portal on Turnitin</a:t>
            </a:r>
            <a:endParaRPr lang="en-GB" dirty="0"/>
          </a:p>
          <a:p>
            <a:r>
              <a:rPr lang="en-GB" b="1" dirty="0"/>
              <a:t>Date assignment set:	March 2021</a:t>
            </a:r>
            <a:endParaRPr lang="en-GB" dirty="0"/>
          </a:p>
          <a:p>
            <a:r>
              <a:rPr lang="en-GB" b="1" dirty="0"/>
              <a:t>Submission deadline date: </a:t>
            </a:r>
            <a:r>
              <a:rPr lang="en-GB" b="1" dirty="0">
                <a:highlight>
                  <a:srgbClr val="00FFFF"/>
                </a:highlight>
              </a:rPr>
              <a:t>1</a:t>
            </a:r>
            <a:r>
              <a:rPr lang="en-GB" b="1" baseline="30000" dirty="0">
                <a:highlight>
                  <a:srgbClr val="00FFFF"/>
                </a:highlight>
              </a:rPr>
              <a:t>st</a:t>
            </a:r>
            <a:r>
              <a:rPr lang="en-GB" b="1" dirty="0">
                <a:highlight>
                  <a:srgbClr val="00FFFF"/>
                </a:highlight>
              </a:rPr>
              <a:t> June 2021</a:t>
            </a:r>
            <a:endParaRPr lang="en-GB" dirty="0">
              <a:highlight>
                <a:srgbClr val="00FFFF"/>
              </a:highlight>
            </a:endParaRPr>
          </a:p>
          <a:p>
            <a:r>
              <a:rPr lang="en-GB" b="1" dirty="0"/>
              <a:t>Return date to students: 28/06/2021</a:t>
            </a:r>
            <a:endParaRPr lang="en-GB" dirty="0"/>
          </a:p>
          <a:p>
            <a:r>
              <a:rPr lang="en-GB" b="1" dirty="0"/>
              <a:t>Word Limit: </a:t>
            </a:r>
            <a:r>
              <a:rPr lang="en-GB" b="1" dirty="0">
                <a:highlight>
                  <a:srgbClr val="FFFF00"/>
                </a:highlight>
              </a:rPr>
              <a:t>2500 words</a:t>
            </a:r>
            <a:endParaRPr lang="en-GB" dirty="0">
              <a:highlight>
                <a:srgbClr val="FFFF00"/>
              </a:highlight>
            </a:endParaRPr>
          </a:p>
          <a:p>
            <a:r>
              <a:rPr lang="en-GB" dirty="0"/>
              <a:t>Assessment Weighting Criteria (100%)</a:t>
            </a:r>
          </a:p>
          <a:p>
            <a:pPr marL="0" indent="0">
              <a:buNone/>
            </a:pPr>
            <a:endParaRPr lang="en-GB" dirty="0"/>
          </a:p>
        </p:txBody>
      </p:sp>
      <p:sp>
        <p:nvSpPr>
          <p:cNvPr id="4" name="Footer Placeholder 3">
            <a:extLst>
              <a:ext uri="{FF2B5EF4-FFF2-40B4-BE49-F238E27FC236}">
                <a16:creationId xmlns:a16="http://schemas.microsoft.com/office/drawing/2014/main" id="{CB3FC751-5D43-4D05-B21E-445C84E73AF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857604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35A4E-1757-4DDC-A413-94C62F707B17}"/>
              </a:ext>
            </a:extLst>
          </p:cNvPr>
          <p:cNvSpPr>
            <a:spLocks noGrp="1"/>
          </p:cNvSpPr>
          <p:nvPr>
            <p:ph type="title"/>
          </p:nvPr>
        </p:nvSpPr>
        <p:spPr>
          <a:xfrm>
            <a:off x="1245072" y="1289765"/>
            <a:ext cx="3651101" cy="4270963"/>
          </a:xfrm>
        </p:spPr>
        <p:txBody>
          <a:bodyPr anchor="ctr">
            <a:normAutofit/>
          </a:bodyPr>
          <a:lstStyle/>
          <a:p>
            <a:pPr algn="ctr"/>
            <a:r>
              <a:rPr lang="en-GB" sz="5600" b="1" i="1">
                <a:solidFill>
                  <a:srgbClr val="FFFFFF"/>
                </a:solidFill>
                <a:highlight>
                  <a:srgbClr val="008080"/>
                </a:highlight>
                <a:latin typeface="Candara" panose="020E0502030303020204" pitchFamily="34" charset="0"/>
              </a:rPr>
              <a:t>Reference</a:t>
            </a:r>
            <a:br>
              <a:rPr lang="en-GB" sz="5600">
                <a:solidFill>
                  <a:srgbClr val="FFFFFF"/>
                </a:solidFill>
              </a:rPr>
            </a:br>
            <a:endParaRPr lang="en-GB" sz="560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BEEB505D-277B-42B0-BC11-287D64F18AB6}"/>
              </a:ext>
            </a:extLst>
          </p:cNvPr>
          <p:cNvSpPr>
            <a:spLocks noGrp="1"/>
          </p:cNvSpPr>
          <p:nvPr>
            <p:ph idx="1"/>
          </p:nvPr>
        </p:nvSpPr>
        <p:spPr>
          <a:xfrm>
            <a:off x="6297233" y="518400"/>
            <a:ext cx="4771607" cy="5837949"/>
          </a:xfrm>
        </p:spPr>
        <p:txBody>
          <a:bodyPr anchor="ctr">
            <a:normAutofit/>
          </a:bodyPr>
          <a:lstStyle/>
          <a:p>
            <a:r>
              <a:rPr lang="en-GB" sz="2000">
                <a:solidFill>
                  <a:schemeClr val="tx1">
                    <a:alpha val="80000"/>
                  </a:schemeClr>
                </a:solidFill>
                <a:hlinkClick r:id="rId2"/>
              </a:rPr>
              <a:t>https://learnonline.eiu.edu/articles/rnbsn/evidence-based-practice-important.aspx</a:t>
            </a:r>
            <a:endParaRPr lang="en-GB" sz="2000">
              <a:solidFill>
                <a:schemeClr val="tx1">
                  <a:alpha val="80000"/>
                </a:schemeClr>
              </a:solidFill>
            </a:endParaRPr>
          </a:p>
          <a:p>
            <a:r>
              <a:rPr lang="en-GB" sz="2000" b="1">
                <a:solidFill>
                  <a:schemeClr val="tx1">
                    <a:alpha val="80000"/>
                  </a:schemeClr>
                </a:solidFill>
              </a:rPr>
              <a:t>DOI:</a:t>
            </a:r>
            <a:r>
              <a:rPr lang="en-GB" sz="2000">
                <a:solidFill>
                  <a:schemeClr val="tx1">
                    <a:alpha val="80000"/>
                  </a:schemeClr>
                </a:solidFill>
              </a:rPr>
              <a:t> 10.3912/OJIN.Vol18No02Man04</a:t>
            </a:r>
          </a:p>
          <a:p>
            <a:r>
              <a:rPr lang="en-US" sz="2000">
                <a:solidFill>
                  <a:schemeClr val="tx1">
                    <a:alpha val="80000"/>
                  </a:schemeClr>
                </a:solidFill>
                <a:latin typeface="Tw Cen MT" panose="020B0602020104020603" pitchFamily="34" charset="0"/>
              </a:rPr>
              <a:t> (</a:t>
            </a:r>
            <a:r>
              <a:rPr lang="en-US" sz="2000">
                <a:solidFill>
                  <a:schemeClr val="tx1">
                    <a:alpha val="80000"/>
                  </a:schemeClr>
                </a:solidFill>
                <a:latin typeface="Tw Cen MT" panose="020B0602020104020603" pitchFamily="34" charset="0"/>
                <a:hlinkClick r:id="rId3"/>
              </a:rPr>
              <a:t>IOM 1990</a:t>
            </a:r>
            <a:r>
              <a:rPr lang="en-US" sz="2000">
                <a:solidFill>
                  <a:schemeClr val="tx1">
                    <a:alpha val="80000"/>
                  </a:schemeClr>
                </a:solidFill>
                <a:latin typeface="Tw Cen MT" panose="020B0602020104020603" pitchFamily="34" charset="0"/>
              </a:rPr>
              <a:t>; </a:t>
            </a:r>
            <a:r>
              <a:rPr lang="en-US" sz="2000">
                <a:solidFill>
                  <a:schemeClr val="tx1">
                    <a:alpha val="80000"/>
                  </a:schemeClr>
                </a:solidFill>
                <a:latin typeface="Tw Cen MT" panose="020B0602020104020603" pitchFamily="34" charset="0"/>
                <a:hlinkClick r:id="rId4"/>
              </a:rPr>
              <a:t>2013</a:t>
            </a:r>
            <a:r>
              <a:rPr lang="en-US" sz="2000">
                <a:solidFill>
                  <a:schemeClr val="tx1">
                    <a:alpha val="80000"/>
                  </a:schemeClr>
                </a:solidFill>
                <a:latin typeface="Tw Cen MT" panose="020B0602020104020603" pitchFamily="34" charset="0"/>
              </a:rPr>
              <a:t>, para 3).</a:t>
            </a:r>
            <a:endParaRPr lang="en-GB" sz="2000">
              <a:solidFill>
                <a:schemeClr val="tx1">
                  <a:alpha val="80000"/>
                </a:schemeClr>
              </a:solidFill>
            </a:endParaRPr>
          </a:p>
          <a:p>
            <a:r>
              <a:rPr lang="en-GB" altLang="en-US" sz="2000">
                <a:solidFill>
                  <a:schemeClr val="tx1">
                    <a:alpha val="80000"/>
                  </a:schemeClr>
                </a:solidFill>
              </a:rPr>
              <a:t>Sackett et al 2000</a:t>
            </a:r>
          </a:p>
          <a:p>
            <a:endParaRPr lang="en-GB" sz="2000">
              <a:solidFill>
                <a:schemeClr val="tx1">
                  <a:alpha val="80000"/>
                </a:schemeClr>
              </a:solidFill>
            </a:endParaRPr>
          </a:p>
          <a:p>
            <a:endParaRPr lang="en-GB" sz="200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5D9631E-6010-405A-A980-AC80E533A2B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521177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B1B549-1A44-46BB-B91C-B5F93E262203}"/>
              </a:ext>
            </a:extLst>
          </p:cNvPr>
          <p:cNvSpPr>
            <a:spLocks noGrp="1"/>
          </p:cNvSpPr>
          <p:nvPr>
            <p:ph type="title"/>
          </p:nvPr>
        </p:nvSpPr>
        <p:spPr>
          <a:xfrm>
            <a:off x="0" y="1153572"/>
            <a:ext cx="3887234" cy="4461163"/>
          </a:xfrm>
        </p:spPr>
        <p:txBody>
          <a:bodyPr>
            <a:normAutofit/>
          </a:bodyPr>
          <a:lstStyle/>
          <a:p>
            <a:br>
              <a:rPr lang="en-GB" b="1" i="1" cap="all" dirty="0">
                <a:solidFill>
                  <a:srgbClr val="FFFFFF"/>
                </a:solidFill>
                <a:highlight>
                  <a:srgbClr val="00FFFF"/>
                </a:highlight>
                <a:latin typeface="Candara" panose="020E0502030303020204" pitchFamily="34" charset="0"/>
              </a:rPr>
            </a:br>
            <a:r>
              <a:rPr lang="en-GB" b="1" i="1" cap="all" dirty="0">
                <a:highlight>
                  <a:srgbClr val="00FFFF"/>
                </a:highlight>
                <a:latin typeface="Candara" panose="020E0502030303020204" pitchFamily="34" charset="0"/>
              </a:rPr>
              <a:t>WHAT IS EVIDENCE-BASED PRACTICE?</a:t>
            </a:r>
            <a:br>
              <a:rPr lang="en-GB" b="1" cap="all" dirty="0"/>
            </a:br>
            <a:endParaRPr lang="en-GB"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96DF925-93E4-4C3C-B62F-565FFFD39ADE}"/>
              </a:ext>
            </a:extLst>
          </p:cNvPr>
          <p:cNvSpPr>
            <a:spLocks noGrp="1"/>
          </p:cNvSpPr>
          <p:nvPr>
            <p:ph idx="1"/>
          </p:nvPr>
        </p:nvSpPr>
        <p:spPr>
          <a:xfrm>
            <a:off x="3887234" y="92765"/>
            <a:ext cx="8079479" cy="6084199"/>
          </a:xfrm>
        </p:spPr>
        <p:txBody>
          <a:bodyPr anchor="ctr">
            <a:normAutofit/>
          </a:bodyPr>
          <a:lstStyle/>
          <a:p>
            <a:pPr marL="0" indent="0" fontAlgn="base">
              <a:buNone/>
            </a:pPr>
            <a:r>
              <a:rPr lang="en-GB" dirty="0">
                <a:latin typeface="Tw Cen MT" panose="020B0602020104020603" pitchFamily="34" charset="0"/>
              </a:rPr>
              <a:t>EBP is the use of clinical research to determine the best forms of patient care. By studying research, expert opinions, and other forms of data, nurses can identify ways to provide optimal patient care.</a:t>
            </a:r>
          </a:p>
          <a:p>
            <a:pPr marL="0" indent="0" fontAlgn="base">
              <a:buNone/>
            </a:pPr>
            <a:endParaRPr lang="en-GB" dirty="0"/>
          </a:p>
          <a:p>
            <a:pPr marL="0" indent="0" fontAlgn="base">
              <a:buNone/>
            </a:pPr>
            <a:r>
              <a:rPr lang="en-GB" i="1" dirty="0">
                <a:solidFill>
                  <a:schemeClr val="bg1"/>
                </a:solidFill>
              </a:rPr>
              <a:t> </a:t>
            </a:r>
            <a:r>
              <a:rPr lang="en-GB" sz="3400" b="1" i="1" dirty="0">
                <a:solidFill>
                  <a:schemeClr val="bg1"/>
                </a:solidFill>
                <a:highlight>
                  <a:srgbClr val="008080"/>
                </a:highlight>
                <a:latin typeface="Candara" panose="020E0502030303020204" pitchFamily="34" charset="0"/>
              </a:rPr>
              <a:t>The EBP systematic process includes the following steps:</a:t>
            </a:r>
          </a:p>
          <a:p>
            <a:pPr fontAlgn="base"/>
            <a:r>
              <a:rPr lang="en-GB" dirty="0">
                <a:latin typeface="Tw Cen MT" panose="020B0602020104020603" pitchFamily="34" charset="0"/>
              </a:rPr>
              <a:t>Ask a question.</a:t>
            </a:r>
          </a:p>
          <a:p>
            <a:pPr fontAlgn="base"/>
            <a:r>
              <a:rPr lang="en-GB" dirty="0">
                <a:latin typeface="Tw Cen MT" panose="020B0602020104020603" pitchFamily="34" charset="0"/>
              </a:rPr>
              <a:t>Search the latest research.</a:t>
            </a:r>
          </a:p>
          <a:p>
            <a:pPr fontAlgn="base"/>
            <a:r>
              <a:rPr lang="en-GB" dirty="0">
                <a:latin typeface="Tw Cen MT" panose="020B0602020104020603" pitchFamily="34" charset="0"/>
              </a:rPr>
              <a:t>Incorporate clinical experience.</a:t>
            </a:r>
          </a:p>
          <a:p>
            <a:pPr fontAlgn="base"/>
            <a:r>
              <a:rPr lang="en-GB" dirty="0">
                <a:latin typeface="Tw Cen MT" panose="020B0602020104020603" pitchFamily="34" charset="0"/>
              </a:rPr>
              <a:t>Accommodate patient preferences.</a:t>
            </a:r>
          </a:p>
          <a:p>
            <a:pPr fontAlgn="base"/>
            <a:r>
              <a:rPr lang="en-GB" dirty="0">
                <a:latin typeface="Tw Cen MT" panose="020B0602020104020603" pitchFamily="34" charset="0"/>
              </a:rPr>
              <a:t>Apply the results.</a:t>
            </a:r>
          </a:p>
          <a:p>
            <a:endParaRPr lang="en-GB" dirty="0"/>
          </a:p>
        </p:txBody>
      </p:sp>
      <p:sp>
        <p:nvSpPr>
          <p:cNvPr id="4" name="Footer Placeholder 3">
            <a:extLst>
              <a:ext uri="{FF2B5EF4-FFF2-40B4-BE49-F238E27FC236}">
                <a16:creationId xmlns:a16="http://schemas.microsoft.com/office/drawing/2014/main" id="{E3E7A31E-9411-4D6A-B662-BF8C519EF4F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49452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5418161" y="351736"/>
            <a:ext cx="1352113"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4160AFB-2049-463D-8C22-791BD1906717}"/>
              </a:ext>
            </a:extLst>
          </p:cNvPr>
          <p:cNvSpPr>
            <a:spLocks noGrp="1"/>
          </p:cNvSpPr>
          <p:nvPr>
            <p:ph idx="1"/>
          </p:nvPr>
        </p:nvSpPr>
        <p:spPr>
          <a:xfrm>
            <a:off x="703384" y="955746"/>
            <a:ext cx="10733649" cy="5782679"/>
          </a:xfrm>
        </p:spPr>
        <p:txBody>
          <a:bodyPr>
            <a:noAutofit/>
          </a:bodyPr>
          <a:lstStyle/>
          <a:p>
            <a:pPr marL="0" indent="0">
              <a:buNone/>
            </a:pPr>
            <a:r>
              <a:rPr lang="en-GB" sz="4000" b="1" i="1" dirty="0">
                <a:solidFill>
                  <a:schemeClr val="bg1"/>
                </a:solidFill>
                <a:highlight>
                  <a:srgbClr val="008080"/>
                </a:highlight>
                <a:latin typeface="Candara" panose="020E0502030303020204" pitchFamily="34" charset="0"/>
              </a:rPr>
              <a:t>Evidence-based practice</a:t>
            </a:r>
          </a:p>
          <a:p>
            <a:pPr marL="0" indent="0">
              <a:buNone/>
            </a:pPr>
            <a:br>
              <a:rPr lang="en-GB" sz="3200" dirty="0">
                <a:latin typeface="Tw Cen MT" panose="020B0602020104020603" pitchFamily="34" charset="0"/>
              </a:rPr>
            </a:br>
            <a:r>
              <a:rPr lang="en-GB" sz="3200" dirty="0">
                <a:latin typeface="Tw Cen MT" panose="020B0602020104020603" pitchFamily="34" charset="0"/>
              </a:rPr>
              <a:t>Evidence-based practice looks at research findings, quality improvement data and other forms of evaluation data, and expert opinion to identify methods of improvement.</a:t>
            </a:r>
          </a:p>
          <a:p>
            <a:r>
              <a:rPr lang="en-GB" sz="3200" dirty="0">
                <a:latin typeface="Tw Cen MT" panose="020B0602020104020603" pitchFamily="34" charset="0"/>
              </a:rPr>
              <a:t>It's identifying what exactly differentiates evidence-based practice from research that can be challenging for staff members.</a:t>
            </a:r>
          </a:p>
          <a:p>
            <a:r>
              <a:rPr lang="en-GB" sz="3200" dirty="0">
                <a:latin typeface="Tw Cen MT" panose="020B0602020104020603" pitchFamily="34" charset="0"/>
              </a:rPr>
              <a:t>"Evidence-based practice is used to close the gap between the research being conducted and the practice.</a:t>
            </a:r>
          </a:p>
        </p:txBody>
      </p:sp>
      <p:sp>
        <p:nvSpPr>
          <p:cNvPr id="2" name="Footer Placeholder 1">
            <a:extLst>
              <a:ext uri="{FF2B5EF4-FFF2-40B4-BE49-F238E27FC236}">
                <a16:creationId xmlns:a16="http://schemas.microsoft.com/office/drawing/2014/main" id="{7D3B69CC-ED77-4F2A-9F1D-7F1BC39E12D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48734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191">
            <a:extLst>
              <a:ext uri="{FF2B5EF4-FFF2-40B4-BE49-F238E27FC236}">
                <a16:creationId xmlns:a16="http://schemas.microsoft.com/office/drawing/2014/main" id="{39F23E05-E5C5-497C-A842-7BD21B207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FD6088-A887-4E81-9E1F-FC2AFAE87209}"/>
              </a:ext>
            </a:extLst>
          </p:cNvPr>
          <p:cNvSpPr>
            <a:spLocks noGrp="1"/>
          </p:cNvSpPr>
          <p:nvPr>
            <p:ph idx="1"/>
          </p:nvPr>
        </p:nvSpPr>
        <p:spPr>
          <a:xfrm>
            <a:off x="331762" y="351692"/>
            <a:ext cx="11857187" cy="5887911"/>
          </a:xfrm>
        </p:spPr>
        <p:txBody>
          <a:bodyPr>
            <a:normAutofit/>
          </a:bodyPr>
          <a:lstStyle/>
          <a:p>
            <a:pPr marL="0" indent="0">
              <a:buNone/>
            </a:pPr>
            <a:r>
              <a:rPr lang="en-GB" sz="3600" b="1" dirty="0">
                <a:solidFill>
                  <a:schemeClr val="bg1"/>
                </a:solidFill>
                <a:highlight>
                  <a:srgbClr val="008080"/>
                </a:highlight>
                <a:latin typeface="Candara" panose="020E0502030303020204" pitchFamily="34" charset="0"/>
              </a:rPr>
              <a:t>To provide effective care </a:t>
            </a:r>
          </a:p>
          <a:p>
            <a:pPr marL="0" indent="0">
              <a:buNone/>
            </a:pPr>
            <a:endParaRPr lang="en-GB" sz="2400" dirty="0">
              <a:highlight>
                <a:srgbClr val="008080"/>
              </a:highlight>
              <a:latin typeface="Tw Cen MT" panose="020B0602020104020603" pitchFamily="34" charset="0"/>
            </a:endParaRPr>
          </a:p>
          <a:p>
            <a:r>
              <a:rPr lang="en-GB" sz="2600" dirty="0">
                <a:latin typeface="Tw Cen MT" panose="020B0602020104020603" pitchFamily="34" charset="0"/>
              </a:rPr>
              <a:t>You have a </a:t>
            </a:r>
            <a:r>
              <a:rPr lang="en-GB" sz="2600" dirty="0">
                <a:highlight>
                  <a:srgbClr val="FFFF00"/>
                </a:highlight>
                <a:latin typeface="Tw Cen MT" panose="020B0602020104020603" pitchFamily="34" charset="0"/>
              </a:rPr>
              <a:t>professional responsibility </a:t>
            </a:r>
            <a:r>
              <a:rPr lang="en-GB" sz="2600" dirty="0">
                <a:latin typeface="Tw Cen MT" panose="020B0602020104020603" pitchFamily="34" charset="0"/>
              </a:rPr>
              <a:t>to practice evidence based care in order to </a:t>
            </a:r>
            <a:r>
              <a:rPr lang="en-GB" sz="2600" dirty="0">
                <a:highlight>
                  <a:srgbClr val="C0C0C0"/>
                </a:highlight>
                <a:latin typeface="Tw Cen MT" panose="020B0602020104020603" pitchFamily="34" charset="0"/>
              </a:rPr>
              <a:t>empower </a:t>
            </a:r>
            <a:r>
              <a:rPr lang="en-GB" sz="2600" dirty="0">
                <a:latin typeface="Tw Cen MT" panose="020B0602020104020603" pitchFamily="34" charset="0"/>
              </a:rPr>
              <a:t>your individual profession through the use of knowledge but there also exists a moral necessity as healthcare practitioners are accountable to society for the care that they deliver.</a:t>
            </a:r>
          </a:p>
          <a:p>
            <a:pPr marL="0" indent="0">
              <a:buNone/>
            </a:pPr>
            <a:endParaRPr lang="en-GB" sz="2600" dirty="0">
              <a:latin typeface="Tw Cen MT" panose="020B0602020104020603" pitchFamily="34" charset="0"/>
            </a:endParaRPr>
          </a:p>
          <a:p>
            <a:r>
              <a:rPr lang="en-GB" sz="2600" dirty="0">
                <a:latin typeface="Tw Cen MT" panose="020B0602020104020603" pitchFamily="34" charset="0"/>
              </a:rPr>
              <a:t> Sick people are vulnerable and </a:t>
            </a:r>
            <a:r>
              <a:rPr lang="en-GB" sz="2600" dirty="0">
                <a:highlight>
                  <a:srgbClr val="00FFFF"/>
                </a:highlight>
                <a:latin typeface="Tw Cen MT" panose="020B0602020104020603" pitchFamily="34" charset="0"/>
              </a:rPr>
              <a:t>trust those with expert knowledge to advocate on their behalf through the delivery of the best care possible</a:t>
            </a:r>
            <a:r>
              <a:rPr lang="en-GB" sz="2600" dirty="0">
                <a:latin typeface="Tw Cen MT" panose="020B0602020104020603" pitchFamily="34" charset="0"/>
              </a:rPr>
              <a:t>; </a:t>
            </a:r>
          </a:p>
          <a:p>
            <a:r>
              <a:rPr lang="en-GB" sz="2600" dirty="0">
                <a:latin typeface="Tw Cen MT" panose="020B0602020104020603" pitchFamily="34" charset="0"/>
              </a:rPr>
              <a:t>You can only deliver the best if you know what the best is.</a:t>
            </a:r>
          </a:p>
          <a:p>
            <a:r>
              <a:rPr lang="en-GB" sz="2600" dirty="0">
                <a:latin typeface="Tw Cen MT" panose="020B0602020104020603" pitchFamily="34" charset="0"/>
              </a:rPr>
              <a:t> In order to </a:t>
            </a:r>
            <a:r>
              <a:rPr lang="en-GB" sz="2600" dirty="0">
                <a:highlight>
                  <a:srgbClr val="C0C0C0"/>
                </a:highlight>
                <a:latin typeface="Tw Cen MT" panose="020B0602020104020603" pitchFamily="34" charset="0"/>
              </a:rPr>
              <a:t>determine </a:t>
            </a:r>
            <a:r>
              <a:rPr lang="en-GB" sz="2600" dirty="0">
                <a:latin typeface="Tw Cen MT" panose="020B0602020104020603" pitchFamily="34" charset="0"/>
              </a:rPr>
              <a:t>the best you have to </a:t>
            </a:r>
            <a:r>
              <a:rPr lang="en-GB" sz="2600" dirty="0">
                <a:highlight>
                  <a:srgbClr val="FFFF00"/>
                </a:highlight>
                <a:latin typeface="Tw Cen MT" panose="020B0602020104020603" pitchFamily="34" charset="0"/>
              </a:rPr>
              <a:t>investigate</a:t>
            </a:r>
            <a:r>
              <a:rPr lang="en-GB" sz="2600" dirty="0">
                <a:latin typeface="Tw Cen MT" panose="020B0602020104020603" pitchFamily="34" charset="0"/>
              </a:rPr>
              <a:t>. </a:t>
            </a:r>
          </a:p>
          <a:p>
            <a:r>
              <a:rPr lang="en-GB" sz="2600" dirty="0">
                <a:latin typeface="Tw Cen MT" panose="020B0602020104020603" pitchFamily="34" charset="0"/>
              </a:rPr>
              <a:t>Healthcare providers have a duty to safeguard all patients from </a:t>
            </a:r>
          </a:p>
          <a:p>
            <a:pPr marL="0" indent="0">
              <a:buNone/>
            </a:pPr>
            <a:r>
              <a:rPr lang="en-GB" sz="2600" dirty="0">
                <a:latin typeface="Tw Cen MT" panose="020B0602020104020603" pitchFamily="34" charset="0"/>
              </a:rPr>
              <a:t>harm and minimize risk.</a:t>
            </a:r>
          </a:p>
          <a:p>
            <a:endParaRPr lang="en-GB" sz="1700" dirty="0"/>
          </a:p>
        </p:txBody>
      </p:sp>
      <p:pic>
        <p:nvPicPr>
          <p:cNvPr id="1028" name="Picture 4" descr="Promoting independence and wellbeing - SCIE">
            <a:extLst>
              <a:ext uri="{FF2B5EF4-FFF2-40B4-BE49-F238E27FC236}">
                <a16:creationId xmlns:a16="http://schemas.microsoft.com/office/drawing/2014/main" id="{8C1926D5-F118-45EB-B89E-68CC7E5F98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12" r="29341"/>
          <a:stretch/>
        </p:blipFill>
        <p:spPr bwMode="auto">
          <a:xfrm>
            <a:off x="9263270" y="4002158"/>
            <a:ext cx="2740150" cy="258913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0D637683-2883-4085-A047-4D0329C08FB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980342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221" name="Picture 9220" descr="Light bulb on yellow background with sketched light beams and cord">
            <a:extLst>
              <a:ext uri="{FF2B5EF4-FFF2-40B4-BE49-F238E27FC236}">
                <a16:creationId xmlns:a16="http://schemas.microsoft.com/office/drawing/2014/main" id="{6761C8C9-DD1C-4A8F-A0CA-3A0663EF509F}"/>
              </a:ext>
            </a:extLst>
          </p:cNvPr>
          <p:cNvPicPr>
            <a:picLocks noChangeAspect="1"/>
          </p:cNvPicPr>
          <p:nvPr/>
        </p:nvPicPr>
        <p:blipFill rotWithShape="1">
          <a:blip r:embed="rId3">
            <a:duotone>
              <a:prstClr val="black"/>
              <a:schemeClr val="tx2">
                <a:tint val="45000"/>
                <a:satMod val="400000"/>
              </a:schemeClr>
            </a:duotone>
            <a:alphaModFix amt="25000"/>
          </a:blip>
          <a:srcRect t="8537"/>
          <a:stretch/>
        </p:blipFill>
        <p:spPr>
          <a:xfrm>
            <a:off x="20" y="10"/>
            <a:ext cx="12191980" cy="6857990"/>
          </a:xfrm>
          <a:prstGeom prst="rect">
            <a:avLst/>
          </a:prstGeom>
        </p:spPr>
      </p:pic>
      <p:sp>
        <p:nvSpPr>
          <p:cNvPr id="9218" name="Rectangle 2">
            <a:extLst>
              <a:ext uri="{FF2B5EF4-FFF2-40B4-BE49-F238E27FC236}">
                <a16:creationId xmlns:a16="http://schemas.microsoft.com/office/drawing/2014/main" id="{32A45983-CF33-4A30-B947-96D9DD082D22}"/>
              </a:ext>
            </a:extLst>
          </p:cNvPr>
          <p:cNvSpPr>
            <a:spLocks noGrp="1" noChangeArrowheads="1"/>
          </p:cNvSpPr>
          <p:nvPr>
            <p:ph type="title"/>
          </p:nvPr>
        </p:nvSpPr>
        <p:spPr>
          <a:xfrm>
            <a:off x="838200" y="365125"/>
            <a:ext cx="10515600" cy="1325563"/>
          </a:xfrm>
        </p:spPr>
        <p:txBody>
          <a:bodyPr>
            <a:normAutofit/>
          </a:bodyPr>
          <a:lstStyle/>
          <a:p>
            <a:pPr algn="ctr" eaLnBrk="1" hangingPunct="1"/>
            <a:r>
              <a:rPr lang="en-GB" altLang="en-US" b="1" i="1" dirty="0">
                <a:latin typeface="Candara" panose="020E0502030303020204" pitchFamily="34" charset="0"/>
              </a:rPr>
              <a:t>Elements...</a:t>
            </a:r>
          </a:p>
        </p:txBody>
      </p:sp>
      <p:sp>
        <p:nvSpPr>
          <p:cNvPr id="9219" name="Rectangle 3">
            <a:extLst>
              <a:ext uri="{FF2B5EF4-FFF2-40B4-BE49-F238E27FC236}">
                <a16:creationId xmlns:a16="http://schemas.microsoft.com/office/drawing/2014/main" id="{6CDD0FBD-599E-440D-8F81-62F0010D15CF}"/>
              </a:ext>
            </a:extLst>
          </p:cNvPr>
          <p:cNvSpPr>
            <a:spLocks noGrp="1" noChangeArrowheads="1"/>
          </p:cNvSpPr>
          <p:nvPr>
            <p:ph type="body" idx="1"/>
          </p:nvPr>
        </p:nvSpPr>
        <p:spPr>
          <a:xfrm>
            <a:off x="838200" y="1825625"/>
            <a:ext cx="10515600" cy="4351338"/>
          </a:xfrm>
        </p:spPr>
        <p:txBody>
          <a:bodyPr>
            <a:normAutofit/>
          </a:bodyPr>
          <a:lstStyle/>
          <a:p>
            <a:pPr eaLnBrk="1" hangingPunct="1"/>
            <a:r>
              <a:rPr lang="en-GB" altLang="en-US" sz="3200" dirty="0">
                <a:latin typeface="Tw Cen MT" panose="020B0602020104020603" pitchFamily="34" charset="0"/>
              </a:rPr>
              <a:t>Use the best available current evidence</a:t>
            </a:r>
          </a:p>
          <a:p>
            <a:pPr marL="0" indent="0" eaLnBrk="1" hangingPunct="1">
              <a:buNone/>
            </a:pPr>
            <a:endParaRPr lang="en-GB" altLang="en-US" sz="3200" dirty="0">
              <a:latin typeface="Tw Cen MT" panose="020B0602020104020603" pitchFamily="34" charset="0"/>
            </a:endParaRPr>
          </a:p>
          <a:p>
            <a:pPr eaLnBrk="1" hangingPunct="1"/>
            <a:r>
              <a:rPr lang="en-GB" altLang="en-US" sz="3200" dirty="0">
                <a:latin typeface="Tw Cen MT" panose="020B0602020104020603" pitchFamily="34" charset="0"/>
              </a:rPr>
              <a:t>Consider the preference of the individual/client</a:t>
            </a:r>
          </a:p>
          <a:p>
            <a:pPr eaLnBrk="1" hangingPunct="1"/>
            <a:endParaRPr lang="en-GB" altLang="en-US" sz="3200" dirty="0">
              <a:latin typeface="Tw Cen MT" panose="020B0602020104020603" pitchFamily="34" charset="0"/>
            </a:endParaRPr>
          </a:p>
          <a:p>
            <a:pPr eaLnBrk="1" hangingPunct="1"/>
            <a:r>
              <a:rPr lang="en-GB" altLang="en-US" sz="3200" dirty="0">
                <a:latin typeface="Tw Cen MT" panose="020B0602020104020603" pitchFamily="34" charset="0"/>
              </a:rPr>
              <a:t>Practitioner to use their own expertise and experience to make decisions</a:t>
            </a:r>
          </a:p>
        </p:txBody>
      </p:sp>
      <p:sp>
        <p:nvSpPr>
          <p:cNvPr id="2" name="Footer Placeholder 1">
            <a:extLst>
              <a:ext uri="{FF2B5EF4-FFF2-40B4-BE49-F238E27FC236}">
                <a16:creationId xmlns:a16="http://schemas.microsoft.com/office/drawing/2014/main" id="{6C0A0825-CFC1-47D7-B9E8-3CFEDCA7A269}"/>
              </a:ext>
            </a:extLst>
          </p:cNvPr>
          <p:cNvSpPr>
            <a:spLocks noGrp="1"/>
          </p:cNvSpPr>
          <p:nvPr>
            <p:ph type="ftr" sz="quarter" idx="11"/>
          </p:nvPr>
        </p:nvSpPr>
        <p:spPr/>
        <p:txBody>
          <a:bodyPr/>
          <a:lstStyle/>
          <a:p>
            <a:r>
              <a:rPr lang="en-GB"/>
              <a:t>Created by Tayo Alebiosu</a:t>
            </a:r>
          </a:p>
        </p:txBody>
      </p:sp>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Rectangle 13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5" name="Picture 10244" descr="Many question marks on black background">
            <a:extLst>
              <a:ext uri="{FF2B5EF4-FFF2-40B4-BE49-F238E27FC236}">
                <a16:creationId xmlns:a16="http://schemas.microsoft.com/office/drawing/2014/main" id="{794C6F91-50B0-4BD0-809E-8504A9FD880D}"/>
              </a:ext>
            </a:extLst>
          </p:cNvPr>
          <p:cNvPicPr>
            <a:picLocks noChangeAspect="1"/>
          </p:cNvPicPr>
          <p:nvPr/>
        </p:nvPicPr>
        <p:blipFill rotWithShape="1">
          <a:blip r:embed="rId3">
            <a:alphaModFix amt="35000"/>
          </a:blip>
          <a:srcRect t="7787"/>
          <a:stretch/>
        </p:blipFill>
        <p:spPr>
          <a:xfrm>
            <a:off x="-140677" y="10"/>
            <a:ext cx="12332677" cy="6857990"/>
          </a:xfrm>
          <a:prstGeom prst="rect">
            <a:avLst/>
          </a:prstGeom>
        </p:spPr>
      </p:pic>
      <p:sp>
        <p:nvSpPr>
          <p:cNvPr id="10242" name="Title 1">
            <a:extLst>
              <a:ext uri="{FF2B5EF4-FFF2-40B4-BE49-F238E27FC236}">
                <a16:creationId xmlns:a16="http://schemas.microsoft.com/office/drawing/2014/main" id="{90BAE56B-CC53-4161-BE8A-E0A2685B9287}"/>
              </a:ext>
            </a:extLst>
          </p:cNvPr>
          <p:cNvSpPr>
            <a:spLocks noGrp="1"/>
          </p:cNvSpPr>
          <p:nvPr>
            <p:ph type="title"/>
          </p:nvPr>
        </p:nvSpPr>
        <p:spPr>
          <a:xfrm>
            <a:off x="838200" y="0"/>
            <a:ext cx="10515600" cy="1325563"/>
          </a:xfrm>
        </p:spPr>
        <p:txBody>
          <a:bodyPr>
            <a:normAutofit/>
          </a:bodyPr>
          <a:lstStyle/>
          <a:p>
            <a:r>
              <a:rPr lang="en-GB" altLang="en-US" b="1" dirty="0">
                <a:solidFill>
                  <a:srgbClr val="FFFFFF"/>
                </a:solidFill>
                <a:latin typeface="Candara" panose="020E0502030303020204" pitchFamily="34" charset="0"/>
              </a:rPr>
              <a:t>5 steps</a:t>
            </a:r>
          </a:p>
        </p:txBody>
      </p:sp>
      <p:graphicFrame>
        <p:nvGraphicFramePr>
          <p:cNvPr id="10247" name="Content Placeholder 2">
            <a:extLst>
              <a:ext uri="{FF2B5EF4-FFF2-40B4-BE49-F238E27FC236}">
                <a16:creationId xmlns:a16="http://schemas.microsoft.com/office/drawing/2014/main" id="{A0B49080-3EA1-40C2-BE23-C7C32E1C15A9}"/>
              </a:ext>
            </a:extLst>
          </p:cNvPr>
          <p:cNvGraphicFramePr>
            <a:graphicFrameLocks noGrp="1"/>
          </p:cNvGraphicFramePr>
          <p:nvPr>
            <p:ph idx="1"/>
            <p:extLst>
              <p:ext uri="{D42A27DB-BD31-4B8C-83A1-F6EECF244321}">
                <p14:modId xmlns:p14="http://schemas.microsoft.com/office/powerpoint/2010/main" val="3521474585"/>
              </p:ext>
            </p:extLst>
          </p:nvPr>
        </p:nvGraphicFramePr>
        <p:xfrm>
          <a:off x="196948" y="773723"/>
          <a:ext cx="11887200" cy="60842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Footer Placeholder 1">
            <a:extLst>
              <a:ext uri="{FF2B5EF4-FFF2-40B4-BE49-F238E27FC236}">
                <a16:creationId xmlns:a16="http://schemas.microsoft.com/office/drawing/2014/main" id="{E8DA482C-E98A-40DA-B6F1-4853071B9EE5}"/>
              </a:ext>
            </a:extLst>
          </p:cNvPr>
          <p:cNvSpPr>
            <a:spLocks noGrp="1"/>
          </p:cNvSpPr>
          <p:nvPr>
            <p:ph type="ftr" sz="quarter" idx="11"/>
          </p:nvPr>
        </p:nvSpPr>
        <p:spPr/>
        <p:txBody>
          <a:bodyPr/>
          <a:lstStyle/>
          <a:p>
            <a:r>
              <a:rPr lang="en-GB"/>
              <a:t>Created by Tayo Alebiosu</a:t>
            </a:r>
          </a:p>
        </p:txBody>
      </p:sp>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3A4E2A5-17AA-409B-BCBF-0A276C198153}"/>
              </a:ext>
            </a:extLst>
          </p:cNvPr>
          <p:cNvSpPr>
            <a:spLocks noGrp="1" noChangeArrowheads="1"/>
          </p:cNvSpPr>
          <p:nvPr>
            <p:ph type="title"/>
          </p:nvPr>
        </p:nvSpPr>
        <p:spPr/>
        <p:txBody>
          <a:bodyPr/>
          <a:lstStyle/>
          <a:p>
            <a:pPr algn="ctr" eaLnBrk="1" hangingPunct="1"/>
            <a:r>
              <a:rPr lang="en-GB" altLang="en-US" b="1" dirty="0">
                <a:solidFill>
                  <a:schemeClr val="bg1"/>
                </a:solidFill>
                <a:highlight>
                  <a:srgbClr val="008080"/>
                </a:highlight>
                <a:latin typeface="Candara" panose="020E0502030303020204" pitchFamily="34" charset="0"/>
              </a:rPr>
              <a:t>Types of evidence</a:t>
            </a:r>
          </a:p>
        </p:txBody>
      </p:sp>
      <p:sp>
        <p:nvSpPr>
          <p:cNvPr id="15363" name="Rectangle 3">
            <a:extLst>
              <a:ext uri="{FF2B5EF4-FFF2-40B4-BE49-F238E27FC236}">
                <a16:creationId xmlns:a16="http://schemas.microsoft.com/office/drawing/2014/main" id="{9A4E2A86-7812-4FA4-8AD9-265AEC679AA6}"/>
              </a:ext>
            </a:extLst>
          </p:cNvPr>
          <p:cNvSpPr>
            <a:spLocks noGrp="1" noChangeArrowheads="1"/>
          </p:cNvSpPr>
          <p:nvPr>
            <p:ph type="body" idx="1"/>
          </p:nvPr>
        </p:nvSpPr>
        <p:spPr/>
        <p:txBody>
          <a:bodyPr/>
          <a:lstStyle/>
          <a:p>
            <a:pPr eaLnBrk="1" hangingPunct="1"/>
            <a:r>
              <a:rPr lang="en-GB" altLang="en-US" sz="3600" dirty="0">
                <a:latin typeface="Tw Cen MT" panose="020B0602020104020603" pitchFamily="34" charset="0"/>
              </a:rPr>
              <a:t>Evidence </a:t>
            </a:r>
            <a:r>
              <a:rPr lang="en-GB" altLang="en-US" sz="3600" dirty="0" err="1">
                <a:latin typeface="Tw Cen MT" panose="020B0602020104020603" pitchFamily="34" charset="0"/>
              </a:rPr>
              <a:t>evidence</a:t>
            </a:r>
            <a:r>
              <a:rPr lang="en-GB" altLang="en-US" sz="3600" dirty="0">
                <a:latin typeface="Tw Cen MT" panose="020B0602020104020603" pitchFamily="34" charset="0"/>
              </a:rPr>
              <a:t> everywhere!!!!</a:t>
            </a:r>
          </a:p>
          <a:p>
            <a:pPr lvl="1" eaLnBrk="1" hangingPunct="1"/>
            <a:r>
              <a:rPr lang="en-GB" altLang="en-US" sz="3600" dirty="0">
                <a:latin typeface="Tw Cen MT" panose="020B0602020104020603" pitchFamily="34" charset="0"/>
              </a:rPr>
              <a:t>Research</a:t>
            </a:r>
          </a:p>
          <a:p>
            <a:pPr lvl="1" eaLnBrk="1" hangingPunct="1"/>
            <a:r>
              <a:rPr lang="en-GB" altLang="en-US" sz="3600" dirty="0">
                <a:latin typeface="Tw Cen MT" panose="020B0602020104020603" pitchFamily="34" charset="0"/>
              </a:rPr>
              <a:t>Professional opinion</a:t>
            </a:r>
          </a:p>
          <a:p>
            <a:pPr lvl="1" eaLnBrk="1" hangingPunct="1"/>
            <a:r>
              <a:rPr lang="en-GB" altLang="en-US" sz="3600" dirty="0">
                <a:latin typeface="Tw Cen MT" panose="020B0602020104020603" pitchFamily="34" charset="0"/>
              </a:rPr>
              <a:t>Randomised controlled trails</a:t>
            </a:r>
          </a:p>
          <a:p>
            <a:pPr lvl="1" eaLnBrk="1" hangingPunct="1"/>
            <a:r>
              <a:rPr lang="en-GB" altLang="en-US" sz="3600" dirty="0">
                <a:latin typeface="Tw Cen MT" panose="020B0602020104020603" pitchFamily="34" charset="0"/>
              </a:rPr>
              <a:t>Teaching from formal education</a:t>
            </a:r>
          </a:p>
          <a:p>
            <a:pPr lvl="1" eaLnBrk="1" hangingPunct="1"/>
            <a:r>
              <a:rPr lang="en-GB" altLang="en-US" sz="3600" dirty="0">
                <a:latin typeface="Tw Cen MT" panose="020B0602020104020603" pitchFamily="34" charset="0"/>
              </a:rPr>
              <a:t>Clinical guidelines</a:t>
            </a:r>
          </a:p>
          <a:p>
            <a:pPr lvl="1" eaLnBrk="1" hangingPunct="1"/>
            <a:r>
              <a:rPr lang="en-GB" altLang="en-US" sz="3600" dirty="0">
                <a:latin typeface="Tw Cen MT" panose="020B0602020104020603" pitchFamily="34" charset="0"/>
              </a:rPr>
              <a:t>Benchmark statements</a:t>
            </a:r>
          </a:p>
          <a:p>
            <a:pPr lvl="1" eaLnBrk="1" hangingPunct="1"/>
            <a:endParaRPr lang="en-GB" altLang="en-US" dirty="0"/>
          </a:p>
          <a:p>
            <a:pPr lvl="1" eaLnBrk="1" hangingPunct="1"/>
            <a:endParaRPr lang="en-GB" altLang="en-US" dirty="0"/>
          </a:p>
        </p:txBody>
      </p:sp>
      <p:pic>
        <p:nvPicPr>
          <p:cNvPr id="11266" name="Picture 2" descr="Developing the Evidence Base for Nutrition Recommendations">
            <a:extLst>
              <a:ext uri="{FF2B5EF4-FFF2-40B4-BE49-F238E27FC236}">
                <a16:creationId xmlns:a16="http://schemas.microsoft.com/office/drawing/2014/main" id="{4DE0D9ED-80FA-4295-9F36-8B5F2F75A9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48954"/>
            <a:ext cx="6375400" cy="3984625"/>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024E94FA-2BAD-4E12-BD76-C074D68B774C}"/>
              </a:ext>
            </a:extLst>
          </p:cNvPr>
          <p:cNvSpPr>
            <a:spLocks noGrp="1"/>
          </p:cNvSpPr>
          <p:nvPr>
            <p:ph type="ftr" sz="quarter" idx="11"/>
          </p:nvPr>
        </p:nvSpPr>
        <p:spPr/>
        <p:txBody>
          <a:bodyPr/>
          <a:lstStyle/>
          <a:p>
            <a:r>
              <a:rPr lang="en-GB"/>
              <a:t>Created by Tayo Alebiosu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0" dur="500"/>
                                        <p:tgtEl>
                                          <p:spTgt spid="1536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3" dur="500"/>
                                        <p:tgtEl>
                                          <p:spTgt spid="1536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16" dur="500"/>
                                        <p:tgtEl>
                                          <p:spTgt spid="1536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19" dur="500"/>
                                        <p:tgtEl>
                                          <p:spTgt spid="1536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5363">
                                            <p:txEl>
                                              <p:pRg st="5" end="5"/>
                                            </p:txEl>
                                          </p:spTgt>
                                        </p:tgtEl>
                                        <p:attrNameLst>
                                          <p:attrName>style.visibility</p:attrName>
                                        </p:attrNameLst>
                                      </p:cBhvr>
                                      <p:to>
                                        <p:strVal val="visible"/>
                                      </p:to>
                                    </p:set>
                                    <p:animEffect transition="in" filter="blinds(horizontal)">
                                      <p:cBhvr>
                                        <p:cTn id="22" dur="500"/>
                                        <p:tgtEl>
                                          <p:spTgt spid="15363">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5363">
                                            <p:txEl>
                                              <p:pRg st="6" end="6"/>
                                            </p:txEl>
                                          </p:spTgt>
                                        </p:tgtEl>
                                        <p:attrNameLst>
                                          <p:attrName>style.visibility</p:attrName>
                                        </p:attrNameLst>
                                      </p:cBhvr>
                                      <p:to>
                                        <p:strVal val="visible"/>
                                      </p:to>
                                    </p:set>
                                    <p:animEffect transition="in" filter="blinds(horizontal)">
                                      <p:cBhvr>
                                        <p:cTn id="25" dur="500"/>
                                        <p:tgtEl>
                                          <p:spTgt spid="15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5251</TotalTime>
  <Words>2862</Words>
  <Application>Microsoft Office PowerPoint</Application>
  <PresentationFormat>Widescreen</PresentationFormat>
  <Paragraphs>276</Paragraphs>
  <Slides>33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Candara</vt:lpstr>
      <vt:lpstr>Tw Cen MT</vt:lpstr>
      <vt:lpstr>Wingdings</vt:lpstr>
      <vt:lpstr>Office Theme</vt:lpstr>
      <vt:lpstr>PowerPoint Presentation</vt:lpstr>
      <vt:lpstr>PowerPoint Presentation</vt:lpstr>
      <vt:lpstr>LO1 Activity-10 minutes</vt:lpstr>
      <vt:lpstr> WHAT IS EVIDENCE-BASED PRACTICE? </vt:lpstr>
      <vt:lpstr>PowerPoint Presentation</vt:lpstr>
      <vt:lpstr>PowerPoint Presentation</vt:lpstr>
      <vt:lpstr>Elements...</vt:lpstr>
      <vt:lpstr>5 steps</vt:lpstr>
      <vt:lpstr>Types of evidence</vt:lpstr>
      <vt:lpstr>Evidence-based practice holds Great promise</vt:lpstr>
      <vt:lpstr>Definition of Quality Healthcare </vt:lpstr>
      <vt:lpstr>Definition of Quality Healthcare-contd..</vt:lpstr>
      <vt:lpstr>Evidence based practice for service improvement</vt:lpstr>
      <vt:lpstr>PowerPoint Presentation</vt:lpstr>
      <vt:lpstr>PowerPoint Presentation</vt:lpstr>
      <vt:lpstr>What Kind Of Research Is Used In EBP? </vt:lpstr>
      <vt:lpstr>Now…let’s look at the history Of EBP </vt:lpstr>
      <vt:lpstr>History Of EBP-contd..</vt:lpstr>
      <vt:lpstr>History Of EBP--contd</vt:lpstr>
      <vt:lpstr>LO2 Activity-10 Minutes</vt:lpstr>
      <vt:lpstr>PowerPoint Presentation</vt:lpstr>
      <vt:lpstr>Advantages EBP</vt:lpstr>
      <vt:lpstr>PowerPoint Presentation</vt:lpstr>
      <vt:lpstr>Evidence-based healthcare decisions </vt:lpstr>
      <vt:lpstr>PowerPoint Presentation</vt:lpstr>
      <vt:lpstr>PowerPoint Presentation</vt:lpstr>
      <vt:lpstr>PowerPoint Presentation</vt:lpstr>
      <vt:lpstr>Nursing dress code implemented</vt:lpstr>
      <vt:lpstr>PowerPoint Presentation</vt:lpstr>
      <vt:lpstr>PowerPoint Presentation</vt:lpstr>
      <vt:lpstr>Four components of clinical inquiry </vt:lpstr>
      <vt:lpstr>PowerPoint Presentation</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58</cp:revision>
  <dcterms:created xsi:type="dcterms:W3CDTF">2021-03-25T14:05:17Z</dcterms:created>
  <dcterms:modified xsi:type="dcterms:W3CDTF">2021-04-28T11:58:18Z</dcterms:modified>
</cp:coreProperties>
</file>