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handoutMasterIdLst>
    <p:handoutMasterId r:id="rId24"/>
  </p:handoutMasterIdLst>
  <p:sldIdLst>
    <p:sldId id="256" r:id="rId2"/>
    <p:sldId id="269" r:id="rId3"/>
    <p:sldId id="257" r:id="rId4"/>
    <p:sldId id="259" r:id="rId5"/>
    <p:sldId id="258" r:id="rId6"/>
    <p:sldId id="265" r:id="rId7"/>
    <p:sldId id="268" r:id="rId8"/>
    <p:sldId id="260" r:id="rId9"/>
    <p:sldId id="263" r:id="rId10"/>
    <p:sldId id="261" r:id="rId11"/>
    <p:sldId id="262" r:id="rId12"/>
    <p:sldId id="267" r:id="rId13"/>
    <p:sldId id="271" r:id="rId14"/>
    <p:sldId id="272" r:id="rId15"/>
    <p:sldId id="273" r:id="rId16"/>
    <p:sldId id="274" r:id="rId17"/>
    <p:sldId id="275" r:id="rId18"/>
    <p:sldId id="276" r:id="rId19"/>
    <p:sldId id="266" r:id="rId20"/>
    <p:sldId id="277" r:id="rId21"/>
    <p:sldId id="270" r:id="rId22"/>
  </p:sldIdLst>
  <p:sldSz cx="9144000" cy="6858000" type="screen4x3"/>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43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175"/>
          </a:xfrm>
          <a:prstGeom prst="rect">
            <a:avLst/>
          </a:prstGeom>
        </p:spPr>
        <p:txBody>
          <a:bodyPr vert="horz" lIns="94704" tIns="47352" rIns="94704" bIns="47352" rtlCol="0"/>
          <a:lstStyle>
            <a:lvl1pPr algn="l">
              <a:defRPr sz="1200"/>
            </a:lvl1pPr>
          </a:lstStyle>
          <a:p>
            <a:endParaRPr lang="en-GB"/>
          </a:p>
        </p:txBody>
      </p:sp>
      <p:sp>
        <p:nvSpPr>
          <p:cNvPr id="3" name="Date Placeholder 2"/>
          <p:cNvSpPr>
            <a:spLocks noGrp="1"/>
          </p:cNvSpPr>
          <p:nvPr>
            <p:ph type="dt" sz="quarter" idx="1"/>
          </p:nvPr>
        </p:nvSpPr>
        <p:spPr>
          <a:xfrm>
            <a:off x="4021295" y="0"/>
            <a:ext cx="3076363" cy="511175"/>
          </a:xfrm>
          <a:prstGeom prst="rect">
            <a:avLst/>
          </a:prstGeom>
        </p:spPr>
        <p:txBody>
          <a:bodyPr vert="horz" lIns="94704" tIns="47352" rIns="94704" bIns="47352" rtlCol="0"/>
          <a:lstStyle>
            <a:lvl1pPr algn="r">
              <a:defRPr sz="1200"/>
            </a:lvl1pPr>
          </a:lstStyle>
          <a:p>
            <a:fld id="{32F3CAF8-11B0-418E-BD0D-D260DE7833F0}" type="datetimeFigureOut">
              <a:rPr lang="en-GB" smtClean="0"/>
              <a:pPr/>
              <a:t>22/11/2011</a:t>
            </a:fld>
            <a:endParaRPr lang="en-GB"/>
          </a:p>
        </p:txBody>
      </p:sp>
      <p:sp>
        <p:nvSpPr>
          <p:cNvPr id="4" name="Footer Placeholder 3"/>
          <p:cNvSpPr>
            <a:spLocks noGrp="1"/>
          </p:cNvSpPr>
          <p:nvPr>
            <p:ph type="ftr" sz="quarter" idx="2"/>
          </p:nvPr>
        </p:nvSpPr>
        <p:spPr>
          <a:xfrm>
            <a:off x="1" y="9710550"/>
            <a:ext cx="3076363" cy="511175"/>
          </a:xfrm>
          <a:prstGeom prst="rect">
            <a:avLst/>
          </a:prstGeom>
        </p:spPr>
        <p:txBody>
          <a:bodyPr vert="horz" lIns="94704" tIns="47352" rIns="94704" bIns="47352" rtlCol="0" anchor="b"/>
          <a:lstStyle>
            <a:lvl1pPr algn="l">
              <a:defRPr sz="1200"/>
            </a:lvl1pPr>
          </a:lstStyle>
          <a:p>
            <a:endParaRPr lang="en-GB"/>
          </a:p>
        </p:txBody>
      </p:sp>
      <p:sp>
        <p:nvSpPr>
          <p:cNvPr id="5" name="Slide Number Placeholder 4"/>
          <p:cNvSpPr>
            <a:spLocks noGrp="1"/>
          </p:cNvSpPr>
          <p:nvPr>
            <p:ph type="sldNum" sz="quarter" idx="3"/>
          </p:nvPr>
        </p:nvSpPr>
        <p:spPr>
          <a:xfrm>
            <a:off x="4021295" y="9710550"/>
            <a:ext cx="3076363" cy="511175"/>
          </a:xfrm>
          <a:prstGeom prst="rect">
            <a:avLst/>
          </a:prstGeom>
        </p:spPr>
        <p:txBody>
          <a:bodyPr vert="horz" lIns="94704" tIns="47352" rIns="94704" bIns="47352" rtlCol="0" anchor="b"/>
          <a:lstStyle>
            <a:lvl1pPr algn="r">
              <a:defRPr sz="1200"/>
            </a:lvl1pPr>
          </a:lstStyle>
          <a:p>
            <a:fld id="{91E9109D-0D8C-43DC-B1FE-8597CFBA7FBC}" type="slidenum">
              <a:rPr lang="en-GB" smtClean="0"/>
              <a:pPr/>
              <a:t>‹#›</a:t>
            </a:fld>
            <a:endParaRPr lang="en-GB"/>
          </a:p>
        </p:txBody>
      </p:sp>
    </p:spTree>
    <p:extLst>
      <p:ext uri="{BB962C8B-B14F-4D97-AF65-F5344CB8AC3E}">
        <p14:creationId xmlns:p14="http://schemas.microsoft.com/office/powerpoint/2010/main" val="29760214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137" cy="511748"/>
          </a:xfrm>
          <a:prstGeom prst="rect">
            <a:avLst/>
          </a:prstGeom>
        </p:spPr>
        <p:txBody>
          <a:bodyPr vert="horz" lIns="94704" tIns="47352" rIns="94704" bIns="47352" rtlCol="0"/>
          <a:lstStyle>
            <a:lvl1pPr algn="l">
              <a:defRPr sz="1200"/>
            </a:lvl1pPr>
          </a:lstStyle>
          <a:p>
            <a:endParaRPr lang="en-GB"/>
          </a:p>
        </p:txBody>
      </p:sp>
      <p:sp>
        <p:nvSpPr>
          <p:cNvPr id="3" name="Date Placeholder 2"/>
          <p:cNvSpPr>
            <a:spLocks noGrp="1"/>
          </p:cNvSpPr>
          <p:nvPr>
            <p:ph type="dt" idx="1"/>
          </p:nvPr>
        </p:nvSpPr>
        <p:spPr>
          <a:xfrm>
            <a:off x="4020506" y="0"/>
            <a:ext cx="3077137" cy="511748"/>
          </a:xfrm>
          <a:prstGeom prst="rect">
            <a:avLst/>
          </a:prstGeom>
        </p:spPr>
        <p:txBody>
          <a:bodyPr vert="horz" lIns="94704" tIns="47352" rIns="94704" bIns="47352" rtlCol="0"/>
          <a:lstStyle>
            <a:lvl1pPr algn="r">
              <a:defRPr sz="1200"/>
            </a:lvl1pPr>
          </a:lstStyle>
          <a:p>
            <a:fld id="{04BABB6C-D92B-4737-8990-02C9D02E8158}" type="datetimeFigureOut">
              <a:rPr lang="en-GB" smtClean="0"/>
              <a:t>22/11/2011</a:t>
            </a:fld>
            <a:endParaRPr lang="en-GB"/>
          </a:p>
        </p:txBody>
      </p:sp>
      <p:sp>
        <p:nvSpPr>
          <p:cNvPr id="4" name="Slide Image Placeholder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4704" tIns="47352" rIns="94704" bIns="47352" rtlCol="0" anchor="ctr"/>
          <a:lstStyle/>
          <a:p>
            <a:endParaRPr lang="en-GB"/>
          </a:p>
        </p:txBody>
      </p:sp>
      <p:sp>
        <p:nvSpPr>
          <p:cNvPr id="5" name="Notes Placeholder 4"/>
          <p:cNvSpPr>
            <a:spLocks noGrp="1"/>
          </p:cNvSpPr>
          <p:nvPr>
            <p:ph type="body" sz="quarter" idx="3"/>
          </p:nvPr>
        </p:nvSpPr>
        <p:spPr>
          <a:xfrm>
            <a:off x="709599" y="4855877"/>
            <a:ext cx="5680103" cy="4600820"/>
          </a:xfrm>
          <a:prstGeom prst="rect">
            <a:avLst/>
          </a:prstGeom>
        </p:spPr>
        <p:txBody>
          <a:bodyPr vert="horz" lIns="94704" tIns="47352" rIns="94704" bIns="4735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710118"/>
            <a:ext cx="3077137" cy="511747"/>
          </a:xfrm>
          <a:prstGeom prst="rect">
            <a:avLst/>
          </a:prstGeom>
        </p:spPr>
        <p:txBody>
          <a:bodyPr vert="horz" lIns="94704" tIns="47352" rIns="94704" bIns="47352" rtlCol="0" anchor="b"/>
          <a:lstStyle>
            <a:lvl1pPr algn="l">
              <a:defRPr sz="1200"/>
            </a:lvl1pPr>
          </a:lstStyle>
          <a:p>
            <a:endParaRPr lang="en-GB"/>
          </a:p>
        </p:txBody>
      </p:sp>
      <p:sp>
        <p:nvSpPr>
          <p:cNvPr id="7" name="Slide Number Placeholder 6"/>
          <p:cNvSpPr>
            <a:spLocks noGrp="1"/>
          </p:cNvSpPr>
          <p:nvPr>
            <p:ph type="sldNum" sz="quarter" idx="5"/>
          </p:nvPr>
        </p:nvSpPr>
        <p:spPr>
          <a:xfrm>
            <a:off x="4020506" y="9710118"/>
            <a:ext cx="3077137" cy="511747"/>
          </a:xfrm>
          <a:prstGeom prst="rect">
            <a:avLst/>
          </a:prstGeom>
        </p:spPr>
        <p:txBody>
          <a:bodyPr vert="horz" lIns="94704" tIns="47352" rIns="94704" bIns="47352" rtlCol="0" anchor="b"/>
          <a:lstStyle>
            <a:lvl1pPr algn="r">
              <a:defRPr sz="1200"/>
            </a:lvl1pPr>
          </a:lstStyle>
          <a:p>
            <a:fld id="{CAE217CC-B51E-4AC9-8592-4C60CAA66775}" type="slidenum">
              <a:rPr lang="en-GB" smtClean="0"/>
              <a:t>‹#›</a:t>
            </a:fld>
            <a:endParaRPr lang="en-GB"/>
          </a:p>
        </p:txBody>
      </p:sp>
    </p:spTree>
    <p:extLst>
      <p:ext uri="{BB962C8B-B14F-4D97-AF65-F5344CB8AC3E}">
        <p14:creationId xmlns:p14="http://schemas.microsoft.com/office/powerpoint/2010/main" val="444073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E217CC-B51E-4AC9-8592-4C60CAA66775}" type="slidenum">
              <a:rPr lang="en-GB" smtClean="0"/>
              <a:t>1</a:t>
            </a:fld>
            <a:endParaRPr lang="en-GB"/>
          </a:p>
        </p:txBody>
      </p:sp>
    </p:spTree>
    <p:extLst>
      <p:ext uri="{BB962C8B-B14F-4D97-AF65-F5344CB8AC3E}">
        <p14:creationId xmlns:p14="http://schemas.microsoft.com/office/powerpoint/2010/main" val="1124803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E217CC-B51E-4AC9-8592-4C60CAA66775}" type="slidenum">
              <a:rPr lang="en-GB" smtClean="0"/>
              <a:t>10</a:t>
            </a:fld>
            <a:endParaRPr lang="en-GB"/>
          </a:p>
        </p:txBody>
      </p:sp>
    </p:spTree>
    <p:extLst>
      <p:ext uri="{BB962C8B-B14F-4D97-AF65-F5344CB8AC3E}">
        <p14:creationId xmlns:p14="http://schemas.microsoft.com/office/powerpoint/2010/main" val="1119198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E217CC-B51E-4AC9-8592-4C60CAA66775}" type="slidenum">
              <a:rPr lang="en-GB" smtClean="0"/>
              <a:t>11</a:t>
            </a:fld>
            <a:endParaRPr lang="en-GB"/>
          </a:p>
        </p:txBody>
      </p:sp>
    </p:spTree>
    <p:extLst>
      <p:ext uri="{BB962C8B-B14F-4D97-AF65-F5344CB8AC3E}">
        <p14:creationId xmlns:p14="http://schemas.microsoft.com/office/powerpoint/2010/main" val="725415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E217CC-B51E-4AC9-8592-4C60CAA66775}" type="slidenum">
              <a:rPr lang="en-GB" smtClean="0"/>
              <a:t>12</a:t>
            </a:fld>
            <a:endParaRPr lang="en-GB"/>
          </a:p>
        </p:txBody>
      </p:sp>
    </p:spTree>
    <p:extLst>
      <p:ext uri="{BB962C8B-B14F-4D97-AF65-F5344CB8AC3E}">
        <p14:creationId xmlns:p14="http://schemas.microsoft.com/office/powerpoint/2010/main" val="343076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E217CC-B51E-4AC9-8592-4C60CAA66775}" type="slidenum">
              <a:rPr lang="en-GB" smtClean="0"/>
              <a:t>13</a:t>
            </a:fld>
            <a:endParaRPr lang="en-GB"/>
          </a:p>
        </p:txBody>
      </p:sp>
    </p:spTree>
    <p:extLst>
      <p:ext uri="{BB962C8B-B14F-4D97-AF65-F5344CB8AC3E}">
        <p14:creationId xmlns:p14="http://schemas.microsoft.com/office/powerpoint/2010/main" val="233283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smtClean="0"/>
              <a:t>Evidence-based practice is an amalgam of scientific and professional practice…..</a:t>
            </a:r>
          </a:p>
          <a:p>
            <a:pPr eaLnBrk="1" hangingPunct="1">
              <a:spcBef>
                <a:spcPct val="0"/>
              </a:spcBef>
              <a:buFont typeface="Wingdings" pitchFamily="2" charset="2"/>
              <a:buNone/>
            </a:pPr>
            <a:r>
              <a:rPr lang="en-GB" smtClean="0"/>
              <a:t>	</a:t>
            </a:r>
          </a:p>
          <a:p>
            <a:pPr algn="ctr" eaLnBrk="1" hangingPunct="1">
              <a:spcBef>
                <a:spcPct val="0"/>
              </a:spcBef>
              <a:buFont typeface="Wingdings" pitchFamily="2" charset="2"/>
              <a:buNone/>
            </a:pPr>
            <a:r>
              <a:rPr lang="en-GB" smtClean="0"/>
              <a:t>‘Evidence-based’ implies concepts of scientific rationality and ‘practice’ is about individual practitioners behaviour….in essence it is theory practice integration</a:t>
            </a:r>
          </a:p>
          <a:p>
            <a:pPr eaLnBrk="1" hangingPunct="1">
              <a:spcBef>
                <a:spcPct val="0"/>
              </a:spcBef>
            </a:pPr>
            <a:endParaRPr lang="en-GB" smtClean="0"/>
          </a:p>
          <a:p>
            <a:pPr eaLnBrk="1" hangingPunct="1">
              <a:spcBef>
                <a:spcPct val="0"/>
              </a:spcBef>
            </a:pPr>
            <a:r>
              <a:rPr lang="en-GB" smtClean="0"/>
              <a:t>So all three elements should be used together – over riding principle is to give the most effective care to maximise the quality of life of the individual.</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69473" indent="-295951" eaLnBrk="0" hangingPunct="0">
              <a:defRPr>
                <a:solidFill>
                  <a:schemeClr val="tx1"/>
                </a:solidFill>
                <a:latin typeface="Arial" charset="0"/>
              </a:defRPr>
            </a:lvl2pPr>
            <a:lvl3pPr marL="1183805" indent="-236761" eaLnBrk="0" hangingPunct="0">
              <a:defRPr>
                <a:solidFill>
                  <a:schemeClr val="tx1"/>
                </a:solidFill>
                <a:latin typeface="Arial" charset="0"/>
              </a:defRPr>
            </a:lvl3pPr>
            <a:lvl4pPr marL="1657327" indent="-236761" eaLnBrk="0" hangingPunct="0">
              <a:defRPr>
                <a:solidFill>
                  <a:schemeClr val="tx1"/>
                </a:solidFill>
                <a:latin typeface="Arial" charset="0"/>
              </a:defRPr>
            </a:lvl4pPr>
            <a:lvl5pPr marL="2130849" indent="-236761" eaLnBrk="0" hangingPunct="0">
              <a:defRPr>
                <a:solidFill>
                  <a:schemeClr val="tx1"/>
                </a:solidFill>
                <a:latin typeface="Arial" charset="0"/>
              </a:defRPr>
            </a:lvl5pPr>
            <a:lvl6pPr marL="2604371" indent="-236761" eaLnBrk="0" fontAlgn="base" hangingPunct="0">
              <a:spcBef>
                <a:spcPct val="0"/>
              </a:spcBef>
              <a:spcAft>
                <a:spcPct val="0"/>
              </a:spcAft>
              <a:defRPr>
                <a:solidFill>
                  <a:schemeClr val="tx1"/>
                </a:solidFill>
                <a:latin typeface="Arial" charset="0"/>
              </a:defRPr>
            </a:lvl6pPr>
            <a:lvl7pPr marL="3077893" indent="-236761" eaLnBrk="0" fontAlgn="base" hangingPunct="0">
              <a:spcBef>
                <a:spcPct val="0"/>
              </a:spcBef>
              <a:spcAft>
                <a:spcPct val="0"/>
              </a:spcAft>
              <a:defRPr>
                <a:solidFill>
                  <a:schemeClr val="tx1"/>
                </a:solidFill>
                <a:latin typeface="Arial" charset="0"/>
              </a:defRPr>
            </a:lvl7pPr>
            <a:lvl8pPr marL="3551415" indent="-236761" eaLnBrk="0" fontAlgn="base" hangingPunct="0">
              <a:spcBef>
                <a:spcPct val="0"/>
              </a:spcBef>
              <a:spcAft>
                <a:spcPct val="0"/>
              </a:spcAft>
              <a:defRPr>
                <a:solidFill>
                  <a:schemeClr val="tx1"/>
                </a:solidFill>
                <a:latin typeface="Arial" charset="0"/>
              </a:defRPr>
            </a:lvl8pPr>
            <a:lvl9pPr marL="4024937" indent="-236761" eaLnBrk="0" fontAlgn="base" hangingPunct="0">
              <a:spcBef>
                <a:spcPct val="0"/>
              </a:spcBef>
              <a:spcAft>
                <a:spcPct val="0"/>
              </a:spcAft>
              <a:defRPr>
                <a:solidFill>
                  <a:schemeClr val="tx1"/>
                </a:solidFill>
                <a:latin typeface="Arial" charset="0"/>
              </a:defRPr>
            </a:lvl9pPr>
          </a:lstStyle>
          <a:p>
            <a:pPr eaLnBrk="1" hangingPunct="1"/>
            <a:fld id="{1040DC2B-8610-4C96-8EB2-4D85D04554B6}" type="slidenum">
              <a:rPr lang="en-GB" smtClean="0"/>
              <a:pPr eaLnBrk="1" hangingPunct="1"/>
              <a:t>14</a:t>
            </a:fld>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36761" indent="-236761">
              <a:buFontTx/>
              <a:buAutoNum type="arabicPeriod"/>
            </a:pPr>
            <a:r>
              <a:rPr lang="en-GB" smtClean="0"/>
              <a:t>This might be about the most effective intervention for a particular client or an assessment of causation, or about the most appropriate test, or method for delivering a service,</a:t>
            </a:r>
          </a:p>
          <a:p>
            <a:pPr marL="236761" indent="-236761">
              <a:buFontTx/>
              <a:buAutoNum type="arabicPeriod"/>
            </a:pPr>
            <a:r>
              <a:rPr lang="en-GB" smtClean="0"/>
              <a:t> so look for best available evidence that relates to the question – usually by making a thorough search of the literature.</a:t>
            </a:r>
          </a:p>
          <a:p>
            <a:pPr marL="236761" indent="-236761"/>
            <a:endParaRPr lang="en-GB" smtClean="0"/>
          </a:p>
          <a:p>
            <a:pPr marL="236761" indent="-236761"/>
            <a:endParaRPr lang="en-GB" smtClean="0"/>
          </a:p>
          <a:p>
            <a:pPr marL="236761" indent="-236761"/>
            <a:r>
              <a:rPr lang="en-GB" smtClean="0"/>
              <a:t>4.  So think about the clients preferences when the evidence is applied to the situation.</a:t>
            </a: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69473" indent="-295951" eaLnBrk="0" hangingPunct="0">
              <a:defRPr>
                <a:solidFill>
                  <a:schemeClr val="tx1"/>
                </a:solidFill>
                <a:latin typeface="Arial" charset="0"/>
              </a:defRPr>
            </a:lvl2pPr>
            <a:lvl3pPr marL="1183805" indent="-236761" eaLnBrk="0" hangingPunct="0">
              <a:defRPr>
                <a:solidFill>
                  <a:schemeClr val="tx1"/>
                </a:solidFill>
                <a:latin typeface="Arial" charset="0"/>
              </a:defRPr>
            </a:lvl3pPr>
            <a:lvl4pPr marL="1657327" indent="-236761" eaLnBrk="0" hangingPunct="0">
              <a:defRPr>
                <a:solidFill>
                  <a:schemeClr val="tx1"/>
                </a:solidFill>
                <a:latin typeface="Arial" charset="0"/>
              </a:defRPr>
            </a:lvl4pPr>
            <a:lvl5pPr marL="2130849" indent="-236761" eaLnBrk="0" hangingPunct="0">
              <a:defRPr>
                <a:solidFill>
                  <a:schemeClr val="tx1"/>
                </a:solidFill>
                <a:latin typeface="Arial" charset="0"/>
              </a:defRPr>
            </a:lvl5pPr>
            <a:lvl6pPr marL="2604371" indent="-236761" eaLnBrk="0" fontAlgn="base" hangingPunct="0">
              <a:spcBef>
                <a:spcPct val="0"/>
              </a:spcBef>
              <a:spcAft>
                <a:spcPct val="0"/>
              </a:spcAft>
              <a:defRPr>
                <a:solidFill>
                  <a:schemeClr val="tx1"/>
                </a:solidFill>
                <a:latin typeface="Arial" charset="0"/>
              </a:defRPr>
            </a:lvl6pPr>
            <a:lvl7pPr marL="3077893" indent="-236761" eaLnBrk="0" fontAlgn="base" hangingPunct="0">
              <a:spcBef>
                <a:spcPct val="0"/>
              </a:spcBef>
              <a:spcAft>
                <a:spcPct val="0"/>
              </a:spcAft>
              <a:defRPr>
                <a:solidFill>
                  <a:schemeClr val="tx1"/>
                </a:solidFill>
                <a:latin typeface="Arial" charset="0"/>
              </a:defRPr>
            </a:lvl7pPr>
            <a:lvl8pPr marL="3551415" indent="-236761" eaLnBrk="0" fontAlgn="base" hangingPunct="0">
              <a:spcBef>
                <a:spcPct val="0"/>
              </a:spcBef>
              <a:spcAft>
                <a:spcPct val="0"/>
              </a:spcAft>
              <a:defRPr>
                <a:solidFill>
                  <a:schemeClr val="tx1"/>
                </a:solidFill>
                <a:latin typeface="Arial" charset="0"/>
              </a:defRPr>
            </a:lvl8pPr>
            <a:lvl9pPr marL="4024937" indent="-236761" eaLnBrk="0" fontAlgn="base" hangingPunct="0">
              <a:spcBef>
                <a:spcPct val="0"/>
              </a:spcBef>
              <a:spcAft>
                <a:spcPct val="0"/>
              </a:spcAft>
              <a:defRPr>
                <a:solidFill>
                  <a:schemeClr val="tx1"/>
                </a:solidFill>
                <a:latin typeface="Arial" charset="0"/>
              </a:defRPr>
            </a:lvl9pPr>
          </a:lstStyle>
          <a:p>
            <a:pPr eaLnBrk="1" hangingPunct="1"/>
            <a:fld id="{0219DAD2-2296-4334-A83C-43ABD13DBAB5}" type="slidenum">
              <a:rPr lang="en-GB" smtClean="0"/>
              <a:pPr eaLnBrk="1" hangingPunct="1"/>
              <a:t>15</a:t>
            </a:fld>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dirty="0" smtClean="0"/>
              <a:t>1990’s onwards increasing pressure to become evidence based – initial focus on evidence based medicine – and this notion was adopted by other professional groups.</a:t>
            </a:r>
          </a:p>
          <a:p>
            <a:pPr eaLnBrk="1" hangingPunct="1">
              <a:spcBef>
                <a:spcPct val="0"/>
              </a:spcBef>
            </a:pPr>
            <a:endParaRPr lang="en-GB" dirty="0" smtClean="0"/>
          </a:p>
          <a:p>
            <a:pPr eaLnBrk="1" hangingPunct="1">
              <a:spcBef>
                <a:spcPct val="0"/>
              </a:spcBef>
            </a:pPr>
            <a:r>
              <a:rPr lang="en-GB" dirty="0" smtClean="0"/>
              <a:t>Increasing pressure to justify actions – no longer acceptable to simply base care on historical approaches.</a:t>
            </a:r>
          </a:p>
          <a:p>
            <a:pPr eaLnBrk="1" hangingPunct="1">
              <a:spcBef>
                <a:spcPct val="0"/>
              </a:spcBef>
            </a:pPr>
            <a:endParaRPr lang="en-GB" dirty="0"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69473" indent="-295951" eaLnBrk="0" hangingPunct="0">
              <a:defRPr>
                <a:solidFill>
                  <a:schemeClr val="tx1"/>
                </a:solidFill>
                <a:latin typeface="Arial" charset="0"/>
              </a:defRPr>
            </a:lvl2pPr>
            <a:lvl3pPr marL="1183805" indent="-236761" eaLnBrk="0" hangingPunct="0">
              <a:defRPr>
                <a:solidFill>
                  <a:schemeClr val="tx1"/>
                </a:solidFill>
                <a:latin typeface="Arial" charset="0"/>
              </a:defRPr>
            </a:lvl3pPr>
            <a:lvl4pPr marL="1657327" indent="-236761" eaLnBrk="0" hangingPunct="0">
              <a:defRPr>
                <a:solidFill>
                  <a:schemeClr val="tx1"/>
                </a:solidFill>
                <a:latin typeface="Arial" charset="0"/>
              </a:defRPr>
            </a:lvl4pPr>
            <a:lvl5pPr marL="2130849" indent="-236761" eaLnBrk="0" hangingPunct="0">
              <a:defRPr>
                <a:solidFill>
                  <a:schemeClr val="tx1"/>
                </a:solidFill>
                <a:latin typeface="Arial" charset="0"/>
              </a:defRPr>
            </a:lvl5pPr>
            <a:lvl6pPr marL="2604371" indent="-236761" eaLnBrk="0" fontAlgn="base" hangingPunct="0">
              <a:spcBef>
                <a:spcPct val="0"/>
              </a:spcBef>
              <a:spcAft>
                <a:spcPct val="0"/>
              </a:spcAft>
              <a:defRPr>
                <a:solidFill>
                  <a:schemeClr val="tx1"/>
                </a:solidFill>
                <a:latin typeface="Arial" charset="0"/>
              </a:defRPr>
            </a:lvl6pPr>
            <a:lvl7pPr marL="3077893" indent="-236761" eaLnBrk="0" fontAlgn="base" hangingPunct="0">
              <a:spcBef>
                <a:spcPct val="0"/>
              </a:spcBef>
              <a:spcAft>
                <a:spcPct val="0"/>
              </a:spcAft>
              <a:defRPr>
                <a:solidFill>
                  <a:schemeClr val="tx1"/>
                </a:solidFill>
                <a:latin typeface="Arial" charset="0"/>
              </a:defRPr>
            </a:lvl7pPr>
            <a:lvl8pPr marL="3551415" indent="-236761" eaLnBrk="0" fontAlgn="base" hangingPunct="0">
              <a:spcBef>
                <a:spcPct val="0"/>
              </a:spcBef>
              <a:spcAft>
                <a:spcPct val="0"/>
              </a:spcAft>
              <a:defRPr>
                <a:solidFill>
                  <a:schemeClr val="tx1"/>
                </a:solidFill>
                <a:latin typeface="Arial" charset="0"/>
              </a:defRPr>
            </a:lvl8pPr>
            <a:lvl9pPr marL="4024937" indent="-236761" eaLnBrk="0" fontAlgn="base" hangingPunct="0">
              <a:spcBef>
                <a:spcPct val="0"/>
              </a:spcBef>
              <a:spcAft>
                <a:spcPct val="0"/>
              </a:spcAft>
              <a:defRPr>
                <a:solidFill>
                  <a:schemeClr val="tx1"/>
                </a:solidFill>
                <a:latin typeface="Arial" charset="0"/>
              </a:defRPr>
            </a:lvl9pPr>
          </a:lstStyle>
          <a:p>
            <a:pPr eaLnBrk="1" hangingPunct="1"/>
            <a:fld id="{82CE2719-155E-4427-B284-F11341F9AB71}" type="slidenum">
              <a:rPr lang="en-GB" smtClean="0"/>
              <a:pPr eaLnBrk="1" hangingPunct="1"/>
              <a:t>16</a:t>
            </a:fld>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E217CC-B51E-4AC9-8592-4C60CAA66775}" type="slidenum">
              <a:rPr lang="en-GB" smtClean="0"/>
              <a:t>17</a:t>
            </a:fld>
            <a:endParaRPr lang="en-GB"/>
          </a:p>
        </p:txBody>
      </p:sp>
    </p:spTree>
    <p:extLst>
      <p:ext uri="{BB962C8B-B14F-4D97-AF65-F5344CB8AC3E}">
        <p14:creationId xmlns:p14="http://schemas.microsoft.com/office/powerpoint/2010/main" val="2001919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smtClean="0"/>
              <a:t>So there are a huge number of drivers for EBP</a:t>
            </a: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69473" indent="-295951" eaLnBrk="0" hangingPunct="0">
              <a:defRPr>
                <a:solidFill>
                  <a:schemeClr val="tx1"/>
                </a:solidFill>
                <a:latin typeface="Arial" charset="0"/>
              </a:defRPr>
            </a:lvl2pPr>
            <a:lvl3pPr marL="1183805" indent="-236761" eaLnBrk="0" hangingPunct="0">
              <a:defRPr>
                <a:solidFill>
                  <a:schemeClr val="tx1"/>
                </a:solidFill>
                <a:latin typeface="Arial" charset="0"/>
              </a:defRPr>
            </a:lvl3pPr>
            <a:lvl4pPr marL="1657327" indent="-236761" eaLnBrk="0" hangingPunct="0">
              <a:defRPr>
                <a:solidFill>
                  <a:schemeClr val="tx1"/>
                </a:solidFill>
                <a:latin typeface="Arial" charset="0"/>
              </a:defRPr>
            </a:lvl4pPr>
            <a:lvl5pPr marL="2130849" indent="-236761" eaLnBrk="0" hangingPunct="0">
              <a:defRPr>
                <a:solidFill>
                  <a:schemeClr val="tx1"/>
                </a:solidFill>
                <a:latin typeface="Arial" charset="0"/>
              </a:defRPr>
            </a:lvl5pPr>
            <a:lvl6pPr marL="2604371" indent="-236761" eaLnBrk="0" fontAlgn="base" hangingPunct="0">
              <a:spcBef>
                <a:spcPct val="0"/>
              </a:spcBef>
              <a:spcAft>
                <a:spcPct val="0"/>
              </a:spcAft>
              <a:defRPr>
                <a:solidFill>
                  <a:schemeClr val="tx1"/>
                </a:solidFill>
                <a:latin typeface="Arial" charset="0"/>
              </a:defRPr>
            </a:lvl6pPr>
            <a:lvl7pPr marL="3077893" indent="-236761" eaLnBrk="0" fontAlgn="base" hangingPunct="0">
              <a:spcBef>
                <a:spcPct val="0"/>
              </a:spcBef>
              <a:spcAft>
                <a:spcPct val="0"/>
              </a:spcAft>
              <a:defRPr>
                <a:solidFill>
                  <a:schemeClr val="tx1"/>
                </a:solidFill>
                <a:latin typeface="Arial" charset="0"/>
              </a:defRPr>
            </a:lvl7pPr>
            <a:lvl8pPr marL="3551415" indent="-236761" eaLnBrk="0" fontAlgn="base" hangingPunct="0">
              <a:spcBef>
                <a:spcPct val="0"/>
              </a:spcBef>
              <a:spcAft>
                <a:spcPct val="0"/>
              </a:spcAft>
              <a:defRPr>
                <a:solidFill>
                  <a:schemeClr val="tx1"/>
                </a:solidFill>
                <a:latin typeface="Arial" charset="0"/>
              </a:defRPr>
            </a:lvl8pPr>
            <a:lvl9pPr marL="4024937" indent="-236761" eaLnBrk="0" fontAlgn="base" hangingPunct="0">
              <a:spcBef>
                <a:spcPct val="0"/>
              </a:spcBef>
              <a:spcAft>
                <a:spcPct val="0"/>
              </a:spcAft>
              <a:defRPr>
                <a:solidFill>
                  <a:schemeClr val="tx1"/>
                </a:solidFill>
                <a:latin typeface="Arial" charset="0"/>
              </a:defRPr>
            </a:lvl9pPr>
          </a:lstStyle>
          <a:p>
            <a:pPr eaLnBrk="1" hangingPunct="1"/>
            <a:fld id="{115DC4E3-7E33-4520-8C15-30D948D7FDAF}" type="slidenum">
              <a:rPr lang="en-GB" smtClean="0"/>
              <a:pPr eaLnBrk="1" hangingPunct="1"/>
              <a:t>18</a:t>
            </a:fld>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E217CC-B51E-4AC9-8592-4C60CAA66775}" type="slidenum">
              <a:rPr lang="en-GB" smtClean="0"/>
              <a:t>19</a:t>
            </a:fld>
            <a:endParaRPr lang="en-GB"/>
          </a:p>
        </p:txBody>
      </p:sp>
    </p:spTree>
    <p:extLst>
      <p:ext uri="{BB962C8B-B14F-4D97-AF65-F5344CB8AC3E}">
        <p14:creationId xmlns:p14="http://schemas.microsoft.com/office/powerpoint/2010/main" val="240229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E217CC-B51E-4AC9-8592-4C60CAA66775}" type="slidenum">
              <a:rPr lang="en-GB" smtClean="0"/>
              <a:t>2</a:t>
            </a:fld>
            <a:endParaRPr lang="en-GB"/>
          </a:p>
        </p:txBody>
      </p:sp>
    </p:spTree>
    <p:extLst>
      <p:ext uri="{BB962C8B-B14F-4D97-AF65-F5344CB8AC3E}">
        <p14:creationId xmlns:p14="http://schemas.microsoft.com/office/powerpoint/2010/main" val="1466503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dirty="0" smtClean="0"/>
              <a:t>The idea of a hierarchy has evolved in response to the notion that some types of research (those using quant methods) are more able than others to provide robust evidence. ... So how believable is the evidence.</a:t>
            </a:r>
          </a:p>
          <a:p>
            <a:pPr eaLnBrk="1" hangingPunct="1">
              <a:spcBef>
                <a:spcPct val="0"/>
              </a:spcBef>
            </a:pPr>
            <a:endParaRPr lang="en-GB" dirty="0" smtClean="0"/>
          </a:p>
          <a:p>
            <a:pPr eaLnBrk="1" hangingPunct="1">
              <a:spcBef>
                <a:spcPct val="0"/>
              </a:spcBef>
            </a:pPr>
            <a:r>
              <a:rPr lang="en-GB" dirty="0" smtClean="0"/>
              <a:t>Systematic reviews – review of a clearly formulated question that uses systematic and explicit methods to identify, select and critically appraise relevant research, and to collect and analyse data from the studies which are included in the review) </a:t>
            </a:r>
          </a:p>
          <a:p>
            <a:pPr eaLnBrk="1" hangingPunct="1">
              <a:spcBef>
                <a:spcPct val="0"/>
              </a:spcBef>
            </a:pPr>
            <a:r>
              <a:rPr lang="en-GB" dirty="0" smtClean="0"/>
              <a:t>RCT – the true experiment – control group( no treatment), </a:t>
            </a:r>
            <a:r>
              <a:rPr lang="en-GB" dirty="0" err="1" smtClean="0"/>
              <a:t>randomisaton</a:t>
            </a:r>
            <a:r>
              <a:rPr lang="en-GB" dirty="0" smtClean="0"/>
              <a:t> and an intervention – usually conducted in clinical settings.</a:t>
            </a:r>
          </a:p>
          <a:p>
            <a:pPr eaLnBrk="1" hangingPunct="1">
              <a:spcBef>
                <a:spcPct val="0"/>
              </a:spcBef>
            </a:pPr>
            <a:endParaRPr lang="en-GB" dirty="0" smtClean="0"/>
          </a:p>
          <a:p>
            <a:pPr eaLnBrk="1" hangingPunct="1">
              <a:spcBef>
                <a:spcPct val="0"/>
              </a:spcBef>
            </a:pPr>
            <a:r>
              <a:rPr lang="en-GB" dirty="0" smtClean="0"/>
              <a:t>Cohort- observational – based on exposure characteristics or belonging to a defined group (so may watch a group over a period of time to see if following exposure to a phenomenon they develop problems – looks into cause and effect – info such as disease, death – other health related outcomes are ascertained and compared.  Longitudinal (sometimes called cross-section – </a:t>
            </a:r>
            <a:r>
              <a:rPr lang="en-GB" dirty="0" err="1" smtClean="0"/>
              <a:t>probs</a:t>
            </a:r>
            <a:r>
              <a:rPr lang="en-GB" dirty="0" smtClean="0"/>
              <a:t> with attrition due to length and costly.</a:t>
            </a:r>
          </a:p>
          <a:p>
            <a:pPr eaLnBrk="1" hangingPunct="1">
              <a:spcBef>
                <a:spcPct val="0"/>
              </a:spcBef>
            </a:pPr>
            <a:endParaRPr lang="en-GB" dirty="0" smtClean="0"/>
          </a:p>
          <a:p>
            <a:pPr eaLnBrk="1" hangingPunct="1">
              <a:spcBef>
                <a:spcPct val="0"/>
              </a:spcBef>
            </a:pPr>
            <a:r>
              <a:rPr lang="en-GB" dirty="0" smtClean="0"/>
              <a:t>Case-control studies – type of observational  study – enrolment in the study is based on presence (case) or absence (control) of disease.  Characteristics such as previous exposure are then compared between cases and controls- again usually want to examine cause and effect.</a:t>
            </a:r>
          </a:p>
          <a:p>
            <a:pPr eaLnBrk="1" hangingPunct="1">
              <a:spcBef>
                <a:spcPct val="0"/>
              </a:spcBef>
            </a:pPr>
            <a:endParaRPr lang="en-GB" dirty="0" smtClean="0"/>
          </a:p>
          <a:p>
            <a:pPr eaLnBrk="1" hangingPunct="1">
              <a:spcBef>
                <a:spcPct val="0"/>
              </a:spcBef>
            </a:pPr>
            <a:r>
              <a:rPr lang="en-GB" dirty="0" smtClean="0"/>
              <a:t>Grey literature – </a:t>
            </a:r>
            <a:r>
              <a:rPr lang="en-GB" dirty="0" err="1" smtClean="0"/>
              <a:t>i.e</a:t>
            </a:r>
            <a:r>
              <a:rPr lang="en-GB" dirty="0" smtClean="0"/>
              <a:t> anecdotal evidence  - also leaflets, circulars, bulletins – documents that may not be published in the conventional way and so may not turn up by electronic searching.  Wide range of organisations publish grey literature – universities, voluntary organisations, professional organisations.</a:t>
            </a:r>
          </a:p>
          <a:p>
            <a:pPr eaLnBrk="1" hangingPunct="1">
              <a:spcBef>
                <a:spcPct val="0"/>
              </a:spcBef>
            </a:pPr>
            <a:endParaRPr lang="en-GB" dirty="0" smtClean="0"/>
          </a:p>
          <a:p>
            <a:pPr eaLnBrk="1" hangingPunct="1">
              <a:spcBef>
                <a:spcPct val="0"/>
              </a:spcBef>
            </a:pPr>
            <a:r>
              <a:rPr lang="en-GB" dirty="0" smtClean="0"/>
              <a:t>Often grey literature – may be used to inform discussion in the absence of any other evidence that is higher up the hierarchy. – may range from level 4-6 on the hierarchy (some say policy, white papers are included in this....also other evidence such as anecdotal evidence </a:t>
            </a:r>
            <a:r>
              <a:rPr lang="en-GB" dirty="0" err="1" smtClean="0"/>
              <a:t>etc</a:t>
            </a:r>
            <a:r>
              <a:rPr lang="en-GB" dirty="0" smtClean="0"/>
              <a:t> may be included) info that has been produced but has not necessarily followed a systematic EBP approach.</a:t>
            </a: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69473" indent="-295951" eaLnBrk="0" hangingPunct="0">
              <a:defRPr>
                <a:solidFill>
                  <a:schemeClr val="tx1"/>
                </a:solidFill>
                <a:latin typeface="Arial" charset="0"/>
              </a:defRPr>
            </a:lvl2pPr>
            <a:lvl3pPr marL="1183805" indent="-236761" eaLnBrk="0" hangingPunct="0">
              <a:defRPr>
                <a:solidFill>
                  <a:schemeClr val="tx1"/>
                </a:solidFill>
                <a:latin typeface="Arial" charset="0"/>
              </a:defRPr>
            </a:lvl3pPr>
            <a:lvl4pPr marL="1657327" indent="-236761" eaLnBrk="0" hangingPunct="0">
              <a:defRPr>
                <a:solidFill>
                  <a:schemeClr val="tx1"/>
                </a:solidFill>
                <a:latin typeface="Arial" charset="0"/>
              </a:defRPr>
            </a:lvl4pPr>
            <a:lvl5pPr marL="2130849" indent="-236761" eaLnBrk="0" hangingPunct="0">
              <a:defRPr>
                <a:solidFill>
                  <a:schemeClr val="tx1"/>
                </a:solidFill>
                <a:latin typeface="Arial" charset="0"/>
              </a:defRPr>
            </a:lvl5pPr>
            <a:lvl6pPr marL="2604371" indent="-236761" eaLnBrk="0" fontAlgn="base" hangingPunct="0">
              <a:spcBef>
                <a:spcPct val="0"/>
              </a:spcBef>
              <a:spcAft>
                <a:spcPct val="0"/>
              </a:spcAft>
              <a:defRPr>
                <a:solidFill>
                  <a:schemeClr val="tx1"/>
                </a:solidFill>
                <a:latin typeface="Arial" charset="0"/>
              </a:defRPr>
            </a:lvl6pPr>
            <a:lvl7pPr marL="3077893" indent="-236761" eaLnBrk="0" fontAlgn="base" hangingPunct="0">
              <a:spcBef>
                <a:spcPct val="0"/>
              </a:spcBef>
              <a:spcAft>
                <a:spcPct val="0"/>
              </a:spcAft>
              <a:defRPr>
                <a:solidFill>
                  <a:schemeClr val="tx1"/>
                </a:solidFill>
                <a:latin typeface="Arial" charset="0"/>
              </a:defRPr>
            </a:lvl7pPr>
            <a:lvl8pPr marL="3551415" indent="-236761" eaLnBrk="0" fontAlgn="base" hangingPunct="0">
              <a:spcBef>
                <a:spcPct val="0"/>
              </a:spcBef>
              <a:spcAft>
                <a:spcPct val="0"/>
              </a:spcAft>
              <a:defRPr>
                <a:solidFill>
                  <a:schemeClr val="tx1"/>
                </a:solidFill>
                <a:latin typeface="Arial" charset="0"/>
              </a:defRPr>
            </a:lvl8pPr>
            <a:lvl9pPr marL="4024937" indent="-236761" eaLnBrk="0" fontAlgn="base" hangingPunct="0">
              <a:spcBef>
                <a:spcPct val="0"/>
              </a:spcBef>
              <a:spcAft>
                <a:spcPct val="0"/>
              </a:spcAft>
              <a:defRPr>
                <a:solidFill>
                  <a:schemeClr val="tx1"/>
                </a:solidFill>
                <a:latin typeface="Arial" charset="0"/>
              </a:defRPr>
            </a:lvl9pPr>
          </a:lstStyle>
          <a:p>
            <a:pPr eaLnBrk="1" hangingPunct="1"/>
            <a:fld id="{1EE8662C-0BF6-4DB7-80BB-387A38A9C249}" type="slidenum">
              <a:rPr lang="en-GB" smtClean="0"/>
              <a:pPr eaLnBrk="1" hangingPunct="1"/>
              <a:t>20</a:t>
            </a:fld>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E217CC-B51E-4AC9-8592-4C60CAA66775}" type="slidenum">
              <a:rPr lang="en-GB" smtClean="0"/>
              <a:t>21</a:t>
            </a:fld>
            <a:endParaRPr lang="en-GB"/>
          </a:p>
        </p:txBody>
      </p:sp>
    </p:spTree>
    <p:extLst>
      <p:ext uri="{BB962C8B-B14F-4D97-AF65-F5344CB8AC3E}">
        <p14:creationId xmlns:p14="http://schemas.microsoft.com/office/powerpoint/2010/main" val="1245974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E217CC-B51E-4AC9-8592-4C60CAA66775}" type="slidenum">
              <a:rPr lang="en-GB" smtClean="0"/>
              <a:t>3</a:t>
            </a:fld>
            <a:endParaRPr lang="en-GB"/>
          </a:p>
        </p:txBody>
      </p:sp>
    </p:spTree>
    <p:extLst>
      <p:ext uri="{BB962C8B-B14F-4D97-AF65-F5344CB8AC3E}">
        <p14:creationId xmlns:p14="http://schemas.microsoft.com/office/powerpoint/2010/main" val="403498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E217CC-B51E-4AC9-8592-4C60CAA66775}" type="slidenum">
              <a:rPr lang="en-GB" smtClean="0"/>
              <a:t>4</a:t>
            </a:fld>
            <a:endParaRPr lang="en-GB"/>
          </a:p>
        </p:txBody>
      </p:sp>
    </p:spTree>
    <p:extLst>
      <p:ext uri="{BB962C8B-B14F-4D97-AF65-F5344CB8AC3E}">
        <p14:creationId xmlns:p14="http://schemas.microsoft.com/office/powerpoint/2010/main" val="559063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E217CC-B51E-4AC9-8592-4C60CAA66775}" type="slidenum">
              <a:rPr lang="en-GB" smtClean="0"/>
              <a:t>5</a:t>
            </a:fld>
            <a:endParaRPr lang="en-GB"/>
          </a:p>
        </p:txBody>
      </p:sp>
    </p:spTree>
    <p:extLst>
      <p:ext uri="{BB962C8B-B14F-4D97-AF65-F5344CB8AC3E}">
        <p14:creationId xmlns:p14="http://schemas.microsoft.com/office/powerpoint/2010/main" val="1930853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E217CC-B51E-4AC9-8592-4C60CAA66775}" type="slidenum">
              <a:rPr lang="en-GB" smtClean="0"/>
              <a:t>6</a:t>
            </a:fld>
            <a:endParaRPr lang="en-GB"/>
          </a:p>
        </p:txBody>
      </p:sp>
    </p:spTree>
    <p:extLst>
      <p:ext uri="{BB962C8B-B14F-4D97-AF65-F5344CB8AC3E}">
        <p14:creationId xmlns:p14="http://schemas.microsoft.com/office/powerpoint/2010/main" val="1183829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E217CC-B51E-4AC9-8592-4C60CAA66775}" type="slidenum">
              <a:rPr lang="en-GB" smtClean="0"/>
              <a:t>7</a:t>
            </a:fld>
            <a:endParaRPr lang="en-GB"/>
          </a:p>
        </p:txBody>
      </p:sp>
    </p:spTree>
    <p:extLst>
      <p:ext uri="{BB962C8B-B14F-4D97-AF65-F5344CB8AC3E}">
        <p14:creationId xmlns:p14="http://schemas.microsoft.com/office/powerpoint/2010/main" val="1161393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E217CC-B51E-4AC9-8592-4C60CAA66775}" type="slidenum">
              <a:rPr lang="en-GB" smtClean="0"/>
              <a:t>8</a:t>
            </a:fld>
            <a:endParaRPr lang="en-GB"/>
          </a:p>
        </p:txBody>
      </p:sp>
    </p:spTree>
    <p:extLst>
      <p:ext uri="{BB962C8B-B14F-4D97-AF65-F5344CB8AC3E}">
        <p14:creationId xmlns:p14="http://schemas.microsoft.com/office/powerpoint/2010/main" val="2622902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AE217CC-B51E-4AC9-8592-4C60CAA66775}" type="slidenum">
              <a:rPr lang="en-GB" smtClean="0"/>
              <a:t>9</a:t>
            </a:fld>
            <a:endParaRPr lang="en-GB"/>
          </a:p>
        </p:txBody>
      </p:sp>
    </p:spTree>
    <p:extLst>
      <p:ext uri="{BB962C8B-B14F-4D97-AF65-F5344CB8AC3E}">
        <p14:creationId xmlns:p14="http://schemas.microsoft.com/office/powerpoint/2010/main" val="2101899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9BF087C-E52F-4D32-8F68-CA8DA4A02E5C}" type="datetimeFigureOut">
              <a:rPr lang="en-US" smtClean="0"/>
              <a:pPr/>
              <a:t>11/22/2011</a:t>
            </a:fld>
            <a:endParaRPr lang="en-GB"/>
          </a:p>
        </p:txBody>
      </p:sp>
      <p:sp>
        <p:nvSpPr>
          <p:cNvPr id="20" name="Footer Placeholder 19"/>
          <p:cNvSpPr>
            <a:spLocks noGrp="1"/>
          </p:cNvSpPr>
          <p:nvPr>
            <p:ph type="ftr" sz="quarter" idx="11"/>
          </p:nvPr>
        </p:nvSpPr>
        <p:spPr/>
        <p:txBody>
          <a:bodyPr/>
          <a:lstStyle>
            <a:extLst/>
          </a:lstStyle>
          <a:p>
            <a:endParaRPr lang="en-GB"/>
          </a:p>
        </p:txBody>
      </p:sp>
      <p:sp>
        <p:nvSpPr>
          <p:cNvPr id="10" name="Slide Number Placeholder 9"/>
          <p:cNvSpPr>
            <a:spLocks noGrp="1"/>
          </p:cNvSpPr>
          <p:nvPr>
            <p:ph type="sldNum" sz="quarter" idx="12"/>
          </p:nvPr>
        </p:nvSpPr>
        <p:spPr/>
        <p:txBody>
          <a:bodyPr/>
          <a:lstStyle>
            <a:extLst/>
          </a:lstStyle>
          <a:p>
            <a:fld id="{8165A12A-4040-4085-A327-40528C3596AB}"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BF087C-E52F-4D32-8F68-CA8DA4A02E5C}" type="datetimeFigureOut">
              <a:rPr lang="en-US" smtClean="0"/>
              <a:pPr/>
              <a:t>11/22/2011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165A12A-4040-4085-A327-40528C3596A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BF087C-E52F-4D32-8F68-CA8DA4A02E5C}" type="datetimeFigureOut">
              <a:rPr lang="en-US" smtClean="0"/>
              <a:pPr/>
              <a:t>11/22/2011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165A12A-4040-4085-A327-40528C3596A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9BF087C-E52F-4D32-8F68-CA8DA4A02E5C}" type="datetimeFigureOut">
              <a:rPr lang="en-US" smtClean="0"/>
              <a:pPr/>
              <a:t>11/22/2011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165A12A-4040-4085-A327-40528C3596A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9BF087C-E52F-4D32-8F68-CA8DA4A02E5C}" type="datetimeFigureOut">
              <a:rPr lang="en-US" smtClean="0"/>
              <a:pPr/>
              <a:t>11/22/2011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165A12A-4040-4085-A327-40528C3596AB}"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BF087C-E52F-4D32-8F68-CA8DA4A02E5C}" type="datetimeFigureOut">
              <a:rPr lang="en-US" smtClean="0"/>
              <a:pPr/>
              <a:t>11/22/2011</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165A12A-4040-4085-A327-40528C3596AB}"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9BF087C-E52F-4D32-8F68-CA8DA4A02E5C}" type="datetimeFigureOut">
              <a:rPr lang="en-US" smtClean="0"/>
              <a:pPr/>
              <a:t>11/22/2011</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8165A12A-4040-4085-A327-40528C3596A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9BF087C-E52F-4D32-8F68-CA8DA4A02E5C}" type="datetimeFigureOut">
              <a:rPr lang="en-US" smtClean="0"/>
              <a:pPr/>
              <a:t>11/22/2011</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8165A12A-4040-4085-A327-40528C3596A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9BF087C-E52F-4D32-8F68-CA8DA4A02E5C}" type="datetimeFigureOut">
              <a:rPr lang="en-US" smtClean="0"/>
              <a:pPr/>
              <a:t>11/22/2011</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8165A12A-4040-4085-A327-40528C3596AB}"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9BF087C-E52F-4D32-8F68-CA8DA4A02E5C}" type="datetimeFigureOut">
              <a:rPr lang="en-US" smtClean="0"/>
              <a:pPr/>
              <a:t>11/22/2011</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165A12A-4040-4085-A327-40528C3596A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9BF087C-E52F-4D32-8F68-CA8DA4A02E5C}" type="datetimeFigureOut">
              <a:rPr lang="en-US" smtClean="0"/>
              <a:pPr/>
              <a:t>11/22/2011</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165A12A-4040-4085-A327-40528C3596AB}"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9BF087C-E52F-4D32-8F68-CA8DA4A02E5C}" type="datetimeFigureOut">
              <a:rPr lang="en-US" smtClean="0"/>
              <a:pPr/>
              <a:t>11/22/2011</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165A12A-4040-4085-A327-40528C3596AB}"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wmf"/><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Evaluating Evidence</a:t>
            </a:r>
            <a:endParaRPr lang="en-GB" dirty="0"/>
          </a:p>
        </p:txBody>
      </p:sp>
      <p:pic>
        <p:nvPicPr>
          <p:cNvPr id="1027" name="Picture 3" descr="C:\Users\108654\AppData\Local\Microsoft\Windows\Temporary Internet Files\Content.IE5\NNABGETL\MC900432594[1].png"/>
          <p:cNvPicPr>
            <a:picLocks noChangeAspect="1" noChangeArrowheads="1"/>
          </p:cNvPicPr>
          <p:nvPr/>
        </p:nvPicPr>
        <p:blipFill>
          <a:blip r:embed="rId3" cstate="print"/>
          <a:srcRect/>
          <a:stretch>
            <a:fillRect/>
          </a:stretch>
        </p:blipFill>
        <p:spPr bwMode="auto">
          <a:xfrm>
            <a:off x="5796136" y="2204864"/>
            <a:ext cx="1828800" cy="1828800"/>
          </a:xfrm>
          <a:prstGeom prst="rect">
            <a:avLst/>
          </a:prstGeom>
          <a:noFill/>
        </p:spPr>
      </p:pic>
      <p:pic>
        <p:nvPicPr>
          <p:cNvPr id="1028" name="Picture 4" descr="C:\Users\108654\AppData\Local\Microsoft\Windows\Temporary Internet Files\Content.IE5\FJQWW8I9\MC900030271[1].wmf"/>
          <p:cNvPicPr>
            <a:picLocks noChangeAspect="1" noChangeArrowheads="1"/>
          </p:cNvPicPr>
          <p:nvPr/>
        </p:nvPicPr>
        <p:blipFill>
          <a:blip r:embed="rId4" cstate="print"/>
          <a:srcRect/>
          <a:stretch>
            <a:fillRect/>
          </a:stretch>
        </p:blipFill>
        <p:spPr bwMode="auto">
          <a:xfrm>
            <a:off x="2051720" y="3140968"/>
            <a:ext cx="1995488" cy="1270000"/>
          </a:xfrm>
          <a:prstGeom prst="rect">
            <a:avLst/>
          </a:prstGeom>
          <a:noFill/>
        </p:spPr>
      </p:pic>
      <p:pic>
        <p:nvPicPr>
          <p:cNvPr id="1026" name="Picture 2" descr="C:\Users\Chrispen\AppData\Local\Microsoft\Windows\Temporary Internet Files\Content.IE5\Q7L2OOTL\MC900237201[1].wmf"/>
          <p:cNvPicPr>
            <a:picLocks noChangeAspect="1" noChangeArrowheads="1"/>
          </p:cNvPicPr>
          <p:nvPr/>
        </p:nvPicPr>
        <p:blipFill>
          <a:blip r:embed="rId5" cstate="print"/>
          <a:srcRect/>
          <a:stretch>
            <a:fillRect/>
          </a:stretch>
        </p:blipFill>
        <p:spPr bwMode="auto">
          <a:xfrm>
            <a:off x="4716016" y="4293096"/>
            <a:ext cx="2239963" cy="202088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Currency </a:t>
            </a:r>
            <a:endParaRPr lang="en-GB"/>
          </a:p>
        </p:txBody>
      </p:sp>
      <p:sp>
        <p:nvSpPr>
          <p:cNvPr id="3" name="Content Placeholder 2"/>
          <p:cNvSpPr>
            <a:spLocks noGrp="1"/>
          </p:cNvSpPr>
          <p:nvPr>
            <p:ph idx="1"/>
          </p:nvPr>
        </p:nvSpPr>
        <p:spPr>
          <a:xfrm>
            <a:off x="914400" y="1571612"/>
            <a:ext cx="8086756" cy="4757758"/>
          </a:xfrm>
        </p:spPr>
        <p:txBody>
          <a:bodyPr>
            <a:normAutofit fontScale="92500" lnSpcReduction="20000"/>
          </a:bodyPr>
          <a:lstStyle/>
          <a:p>
            <a:r>
              <a:rPr lang="en-GB" i="1" dirty="0" smtClean="0"/>
              <a:t>‘Having currency’ </a:t>
            </a:r>
            <a:r>
              <a:rPr lang="en-GB" dirty="0" smtClean="0"/>
              <a:t>= still relevant in the present.</a:t>
            </a:r>
          </a:p>
          <a:p>
            <a:pPr lvl="1"/>
            <a:r>
              <a:rPr lang="en-GB" dirty="0" smtClean="0"/>
              <a:t>Published recently</a:t>
            </a:r>
          </a:p>
          <a:p>
            <a:pPr lvl="1"/>
            <a:r>
              <a:rPr lang="en-GB" dirty="0" smtClean="0"/>
              <a:t>Updated recently</a:t>
            </a:r>
          </a:p>
          <a:p>
            <a:pPr lvl="1"/>
            <a:r>
              <a:rPr lang="en-GB" dirty="0" smtClean="0"/>
              <a:t>New edition that takes account of latest research</a:t>
            </a:r>
          </a:p>
          <a:p>
            <a:pPr lvl="1"/>
            <a:r>
              <a:rPr lang="en-GB" dirty="0" smtClean="0"/>
              <a:t>Material covered is relatively unchanging over time, remaining relevant – e.g. anatomy, biographies</a:t>
            </a:r>
          </a:p>
          <a:p>
            <a:pPr lvl="1"/>
            <a:endParaRPr lang="en-GB" dirty="0" smtClean="0"/>
          </a:p>
          <a:p>
            <a:r>
              <a:rPr lang="en-GB" dirty="0" smtClean="0"/>
              <a:t>Why look for currency? New research can appear at any time.</a:t>
            </a:r>
          </a:p>
          <a:p>
            <a:endParaRPr lang="en-GB" sz="2200" dirty="0" smtClean="0"/>
          </a:p>
          <a:p>
            <a:r>
              <a:rPr lang="en-GB" sz="2100" i="1" dirty="0" smtClean="0"/>
              <a:t>‘Currency’</a:t>
            </a:r>
            <a:r>
              <a:rPr lang="en-GB" sz="2100" dirty="0" smtClean="0"/>
              <a:t> is applied to secondary sources: because primary sources are contemporary to an event questions of currency are not usually appropriate.</a:t>
            </a:r>
            <a:endParaRPr lang="en-GB" sz="21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Seminal Works</a:t>
            </a:r>
            <a:endParaRPr lang="en-GB" dirty="0"/>
          </a:p>
        </p:txBody>
      </p:sp>
      <p:sp>
        <p:nvSpPr>
          <p:cNvPr id="3" name="Content Placeholder 2"/>
          <p:cNvSpPr>
            <a:spLocks noGrp="1"/>
          </p:cNvSpPr>
          <p:nvPr>
            <p:ph idx="1"/>
          </p:nvPr>
        </p:nvSpPr>
        <p:spPr/>
        <p:txBody>
          <a:bodyPr>
            <a:normAutofit lnSpcReduction="10000"/>
          </a:bodyPr>
          <a:lstStyle/>
          <a:p>
            <a:r>
              <a:rPr lang="en-GB" dirty="0" smtClean="0"/>
              <a:t>So original or far-reaching in their findings that they continue to exert an influence for a long time.</a:t>
            </a:r>
          </a:p>
          <a:p>
            <a:pPr lvl="1"/>
            <a:r>
              <a:rPr lang="en-GB" dirty="0" smtClean="0"/>
              <a:t>A text, film, music, art, architecture, commercial design...</a:t>
            </a:r>
          </a:p>
          <a:p>
            <a:pPr lvl="1">
              <a:buNone/>
            </a:pPr>
            <a:endParaRPr lang="en-GB" dirty="0" smtClean="0"/>
          </a:p>
          <a:p>
            <a:r>
              <a:rPr lang="en-GB" dirty="0" smtClean="0"/>
              <a:t>If we are familiar with the seminal works on a topic we are in a better position to recognise theoretical perspective informing other research and so on.</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Think about...</a:t>
            </a:r>
            <a:endParaRPr lang="en-GB" dirty="0"/>
          </a:p>
        </p:txBody>
      </p:sp>
      <p:sp>
        <p:nvSpPr>
          <p:cNvPr id="3" name="Content Placeholder 2"/>
          <p:cNvSpPr>
            <a:spLocks noGrp="1"/>
          </p:cNvSpPr>
          <p:nvPr>
            <p:ph sz="half" idx="1"/>
          </p:nvPr>
        </p:nvSpPr>
        <p:spPr/>
        <p:txBody>
          <a:bodyPr>
            <a:normAutofit/>
          </a:bodyPr>
          <a:lstStyle/>
          <a:p>
            <a:pPr marL="342900" lvl="2" indent="-342900"/>
            <a:r>
              <a:rPr lang="en-GB" sz="3000" dirty="0" smtClean="0"/>
              <a:t>Argument</a:t>
            </a:r>
          </a:p>
          <a:p>
            <a:pPr marL="342900" lvl="2" indent="-342900"/>
            <a:endParaRPr lang="en-GB" dirty="0" smtClean="0"/>
          </a:p>
          <a:p>
            <a:pPr marL="342900" lvl="2" indent="-342900"/>
            <a:r>
              <a:rPr lang="en-GB" sz="3000" dirty="0" smtClean="0"/>
              <a:t>Credibility</a:t>
            </a:r>
          </a:p>
          <a:p>
            <a:pPr marL="342900" lvl="2" indent="-342900"/>
            <a:endParaRPr lang="en-GB" dirty="0" smtClean="0"/>
          </a:p>
          <a:p>
            <a:pPr marL="342900" lvl="2" indent="-342900"/>
            <a:r>
              <a:rPr lang="en-GB" sz="3000" dirty="0" smtClean="0"/>
              <a:t>Assumption</a:t>
            </a:r>
          </a:p>
          <a:p>
            <a:pPr marL="342900" lvl="2" indent="-342900"/>
            <a:endParaRPr lang="en-GB" dirty="0" smtClean="0"/>
          </a:p>
          <a:p>
            <a:pPr marL="342900" lvl="2" indent="-342900">
              <a:buNone/>
            </a:pPr>
            <a:r>
              <a:rPr lang="en-GB" sz="3000" dirty="0" smtClean="0"/>
              <a:t>Primary/secondary</a:t>
            </a:r>
          </a:p>
          <a:p>
            <a:pPr marL="342900" lvl="2" indent="-342900"/>
            <a:endParaRPr lang="en-GB" dirty="0" smtClean="0"/>
          </a:p>
          <a:p>
            <a:pPr marL="342900" lvl="2" indent="-342900"/>
            <a:r>
              <a:rPr lang="en-GB" sz="3000" dirty="0" smtClean="0"/>
              <a:t>Reputability</a:t>
            </a:r>
          </a:p>
          <a:p>
            <a:pPr marL="342900" lvl="2" indent="-342900"/>
            <a:endParaRPr lang="en-GB" dirty="0" smtClean="0"/>
          </a:p>
          <a:p>
            <a:pPr marL="342900" lvl="2" indent="-342900"/>
            <a:endParaRPr lang="en-GB" dirty="0" smtClean="0"/>
          </a:p>
          <a:p>
            <a:endParaRPr lang="en-GB" dirty="0"/>
          </a:p>
        </p:txBody>
      </p:sp>
      <p:sp>
        <p:nvSpPr>
          <p:cNvPr id="4" name="Content Placeholder 3"/>
          <p:cNvSpPr>
            <a:spLocks noGrp="1"/>
          </p:cNvSpPr>
          <p:nvPr>
            <p:ph sz="half" idx="2"/>
          </p:nvPr>
        </p:nvSpPr>
        <p:spPr/>
        <p:txBody>
          <a:bodyPr>
            <a:normAutofit/>
          </a:bodyPr>
          <a:lstStyle/>
          <a:p>
            <a:pPr marL="342900" lvl="2" indent="-342900"/>
            <a:r>
              <a:rPr lang="en-GB" sz="3000" dirty="0" smtClean="0"/>
              <a:t>Facts &amp; opinions</a:t>
            </a:r>
          </a:p>
          <a:p>
            <a:pPr marL="342900" lvl="2" indent="-342900"/>
            <a:endParaRPr lang="en-GB" dirty="0" smtClean="0"/>
          </a:p>
          <a:p>
            <a:pPr marL="342900" lvl="2" indent="-342900"/>
            <a:r>
              <a:rPr lang="en-GB" sz="3000" dirty="0" smtClean="0"/>
              <a:t>Authenticity</a:t>
            </a:r>
          </a:p>
          <a:p>
            <a:pPr marL="342900" lvl="2" indent="-342900"/>
            <a:endParaRPr lang="en-GB" dirty="0" smtClean="0"/>
          </a:p>
          <a:p>
            <a:pPr marL="342900" lvl="2" indent="-342900"/>
            <a:r>
              <a:rPr lang="en-GB" sz="3000" dirty="0" smtClean="0"/>
              <a:t>Validity</a:t>
            </a:r>
          </a:p>
          <a:p>
            <a:pPr marL="342900" lvl="2" indent="-342900"/>
            <a:endParaRPr lang="en-GB" dirty="0" smtClean="0"/>
          </a:p>
          <a:p>
            <a:pPr marL="342900" lvl="2" indent="-342900"/>
            <a:r>
              <a:rPr lang="en-GB" sz="3000" dirty="0" smtClean="0"/>
              <a:t>Reliability</a:t>
            </a:r>
          </a:p>
          <a:p>
            <a:pPr marL="342900" lvl="2" indent="-342900"/>
            <a:endParaRPr lang="en-GB" dirty="0" smtClean="0"/>
          </a:p>
          <a:p>
            <a:pPr marL="342900" lvl="2" indent="-342900"/>
            <a:r>
              <a:rPr lang="en-GB" sz="3000" dirty="0" smtClean="0"/>
              <a:t>Currency</a:t>
            </a:r>
          </a:p>
          <a:p>
            <a:pPr marL="342900" lvl="2" indent="-342900"/>
            <a:endParaRPr lang="en-GB"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Definitions Of EBP</a:t>
            </a:r>
          </a:p>
        </p:txBody>
      </p:sp>
      <p:sp>
        <p:nvSpPr>
          <p:cNvPr id="7171" name="Rectangle 3"/>
          <p:cNvSpPr>
            <a:spLocks noGrp="1" noChangeArrowheads="1"/>
          </p:cNvSpPr>
          <p:nvPr>
            <p:ph type="body" idx="1"/>
          </p:nvPr>
        </p:nvSpPr>
        <p:spPr/>
        <p:txBody>
          <a:bodyPr/>
          <a:lstStyle/>
          <a:p>
            <a:pPr eaLnBrk="1" hangingPunct="1">
              <a:lnSpc>
                <a:spcPct val="90000"/>
              </a:lnSpc>
            </a:pPr>
            <a:r>
              <a:rPr lang="en-GB" dirty="0" smtClean="0"/>
              <a:t>The process of systematically finding, appraising and using contemporaneous research findings as the basis for clinical decisions. </a:t>
            </a:r>
          </a:p>
          <a:p>
            <a:pPr lvl="2" eaLnBrk="1" hangingPunct="1">
              <a:lnSpc>
                <a:spcPct val="90000"/>
              </a:lnSpc>
            </a:pPr>
            <a:r>
              <a:rPr lang="en-GB" dirty="0" smtClean="0"/>
              <a:t>Rosenberg and Donald 1995</a:t>
            </a:r>
          </a:p>
          <a:p>
            <a:pPr lvl="2" eaLnBrk="1" hangingPunct="1">
              <a:lnSpc>
                <a:spcPct val="90000"/>
              </a:lnSpc>
              <a:buFont typeface="Wingdings" pitchFamily="2" charset="2"/>
              <a:buNone/>
            </a:pPr>
            <a:endParaRPr lang="en-GB" dirty="0" smtClean="0"/>
          </a:p>
          <a:p>
            <a:pPr eaLnBrk="1" hangingPunct="1">
              <a:lnSpc>
                <a:spcPct val="90000"/>
              </a:lnSpc>
            </a:pPr>
            <a:r>
              <a:rPr lang="en-GB" dirty="0" smtClean="0"/>
              <a:t>It is the use of “best evidence in making decisions about patient care”</a:t>
            </a:r>
          </a:p>
          <a:p>
            <a:pPr lvl="2" eaLnBrk="1" hangingPunct="1">
              <a:lnSpc>
                <a:spcPct val="90000"/>
              </a:lnSpc>
            </a:pPr>
            <a:r>
              <a:rPr lang="en-GB" dirty="0" err="1" smtClean="0"/>
              <a:t>Sackett</a:t>
            </a:r>
            <a:r>
              <a:rPr lang="en-GB" dirty="0" smtClean="0"/>
              <a:t> et al 2000</a:t>
            </a:r>
          </a:p>
        </p:txBody>
      </p:sp>
    </p:spTree>
    <p:extLst>
      <p:ext uri="{BB962C8B-B14F-4D97-AF65-F5344CB8AC3E}">
        <p14:creationId xmlns:p14="http://schemas.microsoft.com/office/powerpoint/2010/main" val="2103590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anim calcmode="lin" valueType="num">
                                      <p:cBhvr additive="base">
                                        <p:cTn id="11"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 calcmode="lin" valueType="num">
                                      <p:cBhvr additive="base">
                                        <p:cTn id="17"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 calcmode="lin" valueType="num">
                                      <p:cBhvr additive="base">
                                        <p:cTn id="21"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Elements...</a:t>
            </a:r>
          </a:p>
        </p:txBody>
      </p:sp>
      <p:sp>
        <p:nvSpPr>
          <p:cNvPr id="9219" name="Rectangle 3"/>
          <p:cNvSpPr>
            <a:spLocks noGrp="1" noChangeArrowheads="1"/>
          </p:cNvSpPr>
          <p:nvPr>
            <p:ph type="body" idx="1"/>
          </p:nvPr>
        </p:nvSpPr>
        <p:spPr/>
        <p:txBody>
          <a:bodyPr/>
          <a:lstStyle/>
          <a:p>
            <a:pPr eaLnBrk="1" hangingPunct="1"/>
            <a:r>
              <a:rPr lang="en-GB" smtClean="0"/>
              <a:t>Use the best available current evidence</a:t>
            </a:r>
          </a:p>
          <a:p>
            <a:pPr eaLnBrk="1" hangingPunct="1"/>
            <a:endParaRPr lang="en-GB" smtClean="0"/>
          </a:p>
          <a:p>
            <a:pPr eaLnBrk="1" hangingPunct="1"/>
            <a:r>
              <a:rPr lang="en-GB" smtClean="0"/>
              <a:t>Consider the preference of the individual/client</a:t>
            </a:r>
          </a:p>
          <a:p>
            <a:pPr eaLnBrk="1" hangingPunct="1"/>
            <a:endParaRPr lang="en-GB" smtClean="0"/>
          </a:p>
          <a:p>
            <a:pPr eaLnBrk="1" hangingPunct="1"/>
            <a:r>
              <a:rPr lang="en-GB" smtClean="0"/>
              <a:t>Practitioner to use their own expertise and experience to make decisions</a:t>
            </a:r>
          </a:p>
        </p:txBody>
      </p:sp>
    </p:spTree>
    <p:extLst>
      <p:ext uri="{BB962C8B-B14F-4D97-AF65-F5344CB8AC3E}">
        <p14:creationId xmlns:p14="http://schemas.microsoft.com/office/powerpoint/2010/main" val="3045678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smtClean="0"/>
              <a:t>5 steps</a:t>
            </a:r>
          </a:p>
        </p:txBody>
      </p:sp>
      <p:sp>
        <p:nvSpPr>
          <p:cNvPr id="10243" name="Content Placeholder 2"/>
          <p:cNvSpPr>
            <a:spLocks noGrp="1"/>
          </p:cNvSpPr>
          <p:nvPr>
            <p:ph idx="1"/>
          </p:nvPr>
        </p:nvSpPr>
        <p:spPr/>
        <p:txBody>
          <a:bodyPr/>
          <a:lstStyle/>
          <a:p>
            <a:r>
              <a:rPr lang="en-GB" smtClean="0"/>
              <a:t>1. Identify a problem from practice and turn into a specific question</a:t>
            </a:r>
          </a:p>
          <a:p>
            <a:r>
              <a:rPr lang="en-GB" smtClean="0"/>
              <a:t>2.  Find the best available evidence </a:t>
            </a:r>
          </a:p>
          <a:p>
            <a:r>
              <a:rPr lang="en-GB" smtClean="0"/>
              <a:t>3.  Appraise the evidence for its validity – usefulness and methodological rigour</a:t>
            </a:r>
          </a:p>
          <a:p>
            <a:r>
              <a:rPr lang="en-GB" smtClean="0"/>
              <a:t>4.  Identify current best evidence and apply to the situation</a:t>
            </a:r>
          </a:p>
          <a:p>
            <a:r>
              <a:rPr lang="en-GB" smtClean="0"/>
              <a:t>5.  Evaluate the effect on the client &amp; practitioners own performance</a:t>
            </a:r>
          </a:p>
        </p:txBody>
      </p:sp>
    </p:spTree>
    <p:extLst>
      <p:ext uri="{BB962C8B-B14F-4D97-AF65-F5344CB8AC3E}">
        <p14:creationId xmlns:p14="http://schemas.microsoft.com/office/powerpoint/2010/main" val="2080888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mtClean="0"/>
              <a:t>Where has it come from</a:t>
            </a:r>
          </a:p>
        </p:txBody>
      </p:sp>
      <p:sp>
        <p:nvSpPr>
          <p:cNvPr id="11267" name="Rectangle 3"/>
          <p:cNvSpPr>
            <a:spLocks noGrp="1" noChangeArrowheads="1"/>
          </p:cNvSpPr>
          <p:nvPr>
            <p:ph type="body" idx="1"/>
          </p:nvPr>
        </p:nvSpPr>
        <p:spPr/>
        <p:txBody>
          <a:bodyPr/>
          <a:lstStyle/>
          <a:p>
            <a:pPr eaLnBrk="1" hangingPunct="1"/>
            <a:r>
              <a:rPr lang="en-GB" smtClean="0"/>
              <a:t>UK 1990’s &gt;</a:t>
            </a:r>
          </a:p>
          <a:p>
            <a:pPr eaLnBrk="1" hangingPunct="1"/>
            <a:endParaRPr lang="en-GB" smtClean="0"/>
          </a:p>
          <a:p>
            <a:pPr eaLnBrk="1" hangingPunct="1"/>
            <a:r>
              <a:rPr lang="en-GB" smtClean="0"/>
              <a:t>Cultural shift</a:t>
            </a:r>
          </a:p>
          <a:p>
            <a:pPr eaLnBrk="1" hangingPunct="1"/>
            <a:endParaRPr lang="en-GB" smtClean="0"/>
          </a:p>
        </p:txBody>
      </p:sp>
    </p:spTree>
    <p:extLst>
      <p:ext uri="{BB962C8B-B14F-4D97-AF65-F5344CB8AC3E}">
        <p14:creationId xmlns:p14="http://schemas.microsoft.com/office/powerpoint/2010/main" val="1246295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smtClean="0"/>
              <a:t>groups</a:t>
            </a:r>
          </a:p>
        </p:txBody>
      </p:sp>
      <p:sp>
        <p:nvSpPr>
          <p:cNvPr id="12291" name="Content Placeholder 2"/>
          <p:cNvSpPr>
            <a:spLocks noGrp="1"/>
          </p:cNvSpPr>
          <p:nvPr>
            <p:ph idx="1"/>
          </p:nvPr>
        </p:nvSpPr>
        <p:spPr/>
        <p:txBody>
          <a:bodyPr/>
          <a:lstStyle/>
          <a:p>
            <a:r>
              <a:rPr lang="en-GB" smtClean="0"/>
              <a:t>List the drivers for EBP</a:t>
            </a:r>
          </a:p>
        </p:txBody>
      </p:sp>
    </p:spTree>
    <p:extLst>
      <p:ext uri="{BB962C8B-B14F-4D97-AF65-F5344CB8AC3E}">
        <p14:creationId xmlns:p14="http://schemas.microsoft.com/office/powerpoint/2010/main" val="2332195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22238"/>
            <a:ext cx="7543800" cy="806450"/>
          </a:xfrm>
        </p:spPr>
        <p:txBody>
          <a:bodyPr/>
          <a:lstStyle/>
          <a:p>
            <a:pPr eaLnBrk="1" hangingPunct="1"/>
            <a:r>
              <a:rPr lang="en-GB" smtClean="0"/>
              <a:t>Drivers for EBP</a:t>
            </a:r>
          </a:p>
        </p:txBody>
      </p:sp>
      <p:sp>
        <p:nvSpPr>
          <p:cNvPr id="11267" name="Rectangle 3"/>
          <p:cNvSpPr>
            <a:spLocks noGrp="1" noChangeArrowheads="1"/>
          </p:cNvSpPr>
          <p:nvPr>
            <p:ph type="body" idx="1"/>
          </p:nvPr>
        </p:nvSpPr>
        <p:spPr>
          <a:xfrm>
            <a:off x="1115616" y="1000125"/>
            <a:ext cx="7571184" cy="5130800"/>
          </a:xfrm>
        </p:spPr>
        <p:txBody>
          <a:bodyPr/>
          <a:lstStyle/>
          <a:p>
            <a:pPr eaLnBrk="1" hangingPunct="1">
              <a:lnSpc>
                <a:spcPct val="90000"/>
              </a:lnSpc>
            </a:pPr>
            <a:r>
              <a:rPr lang="en-GB" sz="2100" dirty="0" smtClean="0"/>
              <a:t>Cost pressure/Value for money/audit</a:t>
            </a:r>
          </a:p>
          <a:p>
            <a:pPr eaLnBrk="1" hangingPunct="1">
              <a:lnSpc>
                <a:spcPct val="90000"/>
              </a:lnSpc>
            </a:pPr>
            <a:r>
              <a:rPr lang="en-GB" sz="2100" dirty="0" smtClean="0"/>
              <a:t>Technological advances</a:t>
            </a:r>
          </a:p>
          <a:p>
            <a:pPr eaLnBrk="1" hangingPunct="1">
              <a:lnSpc>
                <a:spcPct val="90000"/>
              </a:lnSpc>
            </a:pPr>
            <a:r>
              <a:rPr lang="en-GB" sz="2100" dirty="0" smtClean="0"/>
              <a:t>Increase in management-led decisions</a:t>
            </a:r>
          </a:p>
          <a:p>
            <a:pPr eaLnBrk="1" hangingPunct="1">
              <a:lnSpc>
                <a:spcPct val="90000"/>
              </a:lnSpc>
            </a:pPr>
            <a:r>
              <a:rPr lang="en-GB" sz="2100" dirty="0" smtClean="0"/>
              <a:t>Changing public expectations</a:t>
            </a:r>
          </a:p>
          <a:p>
            <a:pPr eaLnBrk="1" hangingPunct="1">
              <a:lnSpc>
                <a:spcPct val="90000"/>
              </a:lnSpc>
            </a:pPr>
            <a:r>
              <a:rPr lang="en-GB" sz="2100" dirty="0" smtClean="0"/>
              <a:t>Well educated/informed public/growth of consumer/self help groups</a:t>
            </a:r>
          </a:p>
          <a:p>
            <a:pPr eaLnBrk="1" hangingPunct="1">
              <a:lnSpc>
                <a:spcPct val="90000"/>
              </a:lnSpc>
            </a:pPr>
            <a:r>
              <a:rPr lang="en-GB" sz="2100" dirty="0" smtClean="0"/>
              <a:t>Media scrutiny/ Availability of information</a:t>
            </a:r>
          </a:p>
          <a:p>
            <a:pPr eaLnBrk="1" hangingPunct="1">
              <a:lnSpc>
                <a:spcPct val="90000"/>
              </a:lnSpc>
            </a:pPr>
            <a:r>
              <a:rPr lang="en-GB" sz="2100" dirty="0" smtClean="0"/>
              <a:t>Political consensus</a:t>
            </a:r>
          </a:p>
          <a:p>
            <a:pPr eaLnBrk="1" hangingPunct="1">
              <a:lnSpc>
                <a:spcPct val="90000"/>
              </a:lnSpc>
            </a:pPr>
            <a:r>
              <a:rPr lang="en-GB" sz="2100" dirty="0" smtClean="0"/>
              <a:t>Non-clinicians with authority to question effectiveness</a:t>
            </a:r>
          </a:p>
          <a:p>
            <a:pPr eaLnBrk="1" hangingPunct="1">
              <a:lnSpc>
                <a:spcPct val="90000"/>
              </a:lnSpc>
            </a:pPr>
            <a:r>
              <a:rPr lang="en-GB" sz="2100" dirty="0" smtClean="0"/>
              <a:t>International consensus</a:t>
            </a:r>
          </a:p>
          <a:p>
            <a:pPr eaLnBrk="1" hangingPunct="1">
              <a:lnSpc>
                <a:spcPct val="90000"/>
              </a:lnSpc>
            </a:pPr>
            <a:r>
              <a:rPr lang="en-GB" sz="2100" dirty="0" smtClean="0"/>
              <a:t>Professional accountability/ regulation</a:t>
            </a:r>
          </a:p>
          <a:p>
            <a:pPr eaLnBrk="1" hangingPunct="1">
              <a:lnSpc>
                <a:spcPct val="90000"/>
              </a:lnSpc>
            </a:pPr>
            <a:r>
              <a:rPr lang="en-GB" sz="2100" dirty="0" smtClean="0"/>
              <a:t>Increasing </a:t>
            </a:r>
            <a:r>
              <a:rPr lang="en-GB" sz="2100" dirty="0" smtClean="0"/>
              <a:t>awareness of limitations of science</a:t>
            </a:r>
          </a:p>
          <a:p>
            <a:pPr eaLnBrk="1" hangingPunct="1">
              <a:lnSpc>
                <a:spcPct val="90000"/>
              </a:lnSpc>
            </a:pPr>
            <a:r>
              <a:rPr lang="en-GB" sz="2100" dirty="0" smtClean="0"/>
              <a:t>Lawsuits/compensation</a:t>
            </a:r>
          </a:p>
          <a:p>
            <a:pPr eaLnBrk="1" hangingPunct="1">
              <a:lnSpc>
                <a:spcPct val="90000"/>
              </a:lnSpc>
            </a:pPr>
            <a:endParaRPr lang="en-GB" sz="2100" dirty="0" smtClean="0"/>
          </a:p>
          <a:p>
            <a:pPr eaLnBrk="1" hangingPunct="1">
              <a:lnSpc>
                <a:spcPct val="90000"/>
              </a:lnSpc>
            </a:pPr>
            <a:endParaRPr lang="en-GB" sz="2100" dirty="0" smtClean="0"/>
          </a:p>
        </p:txBody>
      </p:sp>
    </p:spTree>
    <p:extLst>
      <p:ext uri="{BB962C8B-B14F-4D97-AF65-F5344CB8AC3E}">
        <p14:creationId xmlns:p14="http://schemas.microsoft.com/office/powerpoint/2010/main" val="1228818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1" dur="500"/>
                                        <p:tgtEl>
                                          <p:spTgt spid="11267">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5" dur="500"/>
                                        <p:tgtEl>
                                          <p:spTgt spid="11267">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9" dur="500"/>
                                        <p:tgtEl>
                                          <p:spTgt spid="1126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24" dur="500"/>
                                        <p:tgtEl>
                                          <p:spTgt spid="11267">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29" dur="500"/>
                                        <p:tgtEl>
                                          <p:spTgt spid="11267">
                                            <p:txEl>
                                              <p:pRg st="5" end="5"/>
                                            </p:txEl>
                                          </p:spTgt>
                                        </p:tgtEl>
                                      </p:cBhvr>
                                    </p:animEffect>
                                  </p:childTnLst>
                                </p:cTn>
                              </p:par>
                            </p:childTnLst>
                          </p:cTn>
                        </p:par>
                        <p:par>
                          <p:cTn id="30" fill="hold" nodeType="afterGroup">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11267">
                                            <p:txEl>
                                              <p:pRg st="6" end="6"/>
                                            </p:txEl>
                                          </p:spTgt>
                                        </p:tgtEl>
                                        <p:attrNameLst>
                                          <p:attrName>style.visibility</p:attrName>
                                        </p:attrNameLst>
                                      </p:cBhvr>
                                      <p:to>
                                        <p:strVal val="visible"/>
                                      </p:to>
                                    </p:set>
                                    <p:animEffect transition="in" filter="blinds(horizontal)">
                                      <p:cBhvr>
                                        <p:cTn id="33" dur="500"/>
                                        <p:tgtEl>
                                          <p:spTgt spid="11267">
                                            <p:txEl>
                                              <p:pRg st="6" end="6"/>
                                            </p:txEl>
                                          </p:spTgt>
                                        </p:tgtEl>
                                      </p:cBhvr>
                                    </p:animEffect>
                                  </p:childTnLst>
                                </p:cTn>
                              </p:par>
                            </p:childTnLst>
                          </p:cTn>
                        </p:par>
                        <p:par>
                          <p:cTn id="34" fill="hold" nodeType="afterGroup">
                            <p:stCondLst>
                              <p:cond delay="1000"/>
                            </p:stCondLst>
                            <p:childTnLst>
                              <p:par>
                                <p:cTn id="35" presetID="3" presetClass="entr" presetSubtype="10" fill="hold" grpId="0" nodeType="afterEffect">
                                  <p:stCondLst>
                                    <p:cond delay="0"/>
                                  </p:stCondLst>
                                  <p:childTnLst>
                                    <p:set>
                                      <p:cBhvr>
                                        <p:cTn id="36" dur="1" fill="hold">
                                          <p:stCondLst>
                                            <p:cond delay="0"/>
                                          </p:stCondLst>
                                        </p:cTn>
                                        <p:tgtEl>
                                          <p:spTgt spid="11267">
                                            <p:txEl>
                                              <p:pRg st="7" end="7"/>
                                            </p:txEl>
                                          </p:spTgt>
                                        </p:tgtEl>
                                        <p:attrNameLst>
                                          <p:attrName>style.visibility</p:attrName>
                                        </p:attrNameLst>
                                      </p:cBhvr>
                                      <p:to>
                                        <p:strVal val="visible"/>
                                      </p:to>
                                    </p:set>
                                    <p:animEffect transition="in" filter="blinds(horizontal)">
                                      <p:cBhvr>
                                        <p:cTn id="37" dur="500"/>
                                        <p:tgtEl>
                                          <p:spTgt spid="11267">
                                            <p:txEl>
                                              <p:pRg st="7" end="7"/>
                                            </p:txEl>
                                          </p:spTgt>
                                        </p:tgtEl>
                                      </p:cBhvr>
                                    </p:animEffect>
                                  </p:childTnLst>
                                </p:cTn>
                              </p:par>
                            </p:childTnLst>
                          </p:cTn>
                        </p:par>
                        <p:par>
                          <p:cTn id="38" fill="hold" nodeType="afterGroup">
                            <p:stCondLst>
                              <p:cond delay="1500"/>
                            </p:stCondLst>
                            <p:childTnLst>
                              <p:par>
                                <p:cTn id="39" presetID="3" presetClass="entr" presetSubtype="10" fill="hold" grpId="0" nodeType="afterEffect">
                                  <p:stCondLst>
                                    <p:cond delay="0"/>
                                  </p:stCondLst>
                                  <p:childTnLst>
                                    <p:set>
                                      <p:cBhvr>
                                        <p:cTn id="40" dur="1" fill="hold">
                                          <p:stCondLst>
                                            <p:cond delay="0"/>
                                          </p:stCondLst>
                                        </p:cTn>
                                        <p:tgtEl>
                                          <p:spTgt spid="11267">
                                            <p:txEl>
                                              <p:pRg st="8" end="8"/>
                                            </p:txEl>
                                          </p:spTgt>
                                        </p:tgtEl>
                                        <p:attrNameLst>
                                          <p:attrName>style.visibility</p:attrName>
                                        </p:attrNameLst>
                                      </p:cBhvr>
                                      <p:to>
                                        <p:strVal val="visible"/>
                                      </p:to>
                                    </p:set>
                                    <p:animEffect transition="in" filter="blinds(horizontal)">
                                      <p:cBhvr>
                                        <p:cTn id="41" dur="500"/>
                                        <p:tgtEl>
                                          <p:spTgt spid="11267">
                                            <p:txEl>
                                              <p:pRg st="8" end="8"/>
                                            </p:txEl>
                                          </p:spTgt>
                                        </p:tgtEl>
                                      </p:cBhvr>
                                    </p:animEffect>
                                  </p:childTnLst>
                                </p:cTn>
                              </p:par>
                            </p:childTnLst>
                          </p:cTn>
                        </p:par>
                        <p:par>
                          <p:cTn id="42" fill="hold" nodeType="afterGroup">
                            <p:stCondLst>
                              <p:cond delay="2000"/>
                            </p:stCondLst>
                            <p:childTnLst>
                              <p:par>
                                <p:cTn id="43" presetID="3" presetClass="entr" presetSubtype="10" fill="hold" grpId="0" nodeType="afterEffect">
                                  <p:stCondLst>
                                    <p:cond delay="0"/>
                                  </p:stCondLst>
                                  <p:childTnLst>
                                    <p:set>
                                      <p:cBhvr>
                                        <p:cTn id="44" dur="1" fill="hold">
                                          <p:stCondLst>
                                            <p:cond delay="0"/>
                                          </p:stCondLst>
                                        </p:cTn>
                                        <p:tgtEl>
                                          <p:spTgt spid="11267">
                                            <p:txEl>
                                              <p:pRg st="9" end="9"/>
                                            </p:txEl>
                                          </p:spTgt>
                                        </p:tgtEl>
                                        <p:attrNameLst>
                                          <p:attrName>style.visibility</p:attrName>
                                        </p:attrNameLst>
                                      </p:cBhvr>
                                      <p:to>
                                        <p:strVal val="visible"/>
                                      </p:to>
                                    </p:set>
                                    <p:animEffect transition="in" filter="blinds(horizontal)">
                                      <p:cBhvr>
                                        <p:cTn id="45" dur="500"/>
                                        <p:tgtEl>
                                          <p:spTgt spid="11267">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1267">
                                            <p:txEl>
                                              <p:pRg st="10" end="10"/>
                                            </p:txEl>
                                          </p:spTgt>
                                        </p:tgtEl>
                                        <p:attrNameLst>
                                          <p:attrName>style.visibility</p:attrName>
                                        </p:attrNameLst>
                                      </p:cBhvr>
                                      <p:to>
                                        <p:strVal val="visible"/>
                                      </p:to>
                                    </p:set>
                                    <p:animEffect transition="in" filter="blinds(horizontal)">
                                      <p:cBhvr>
                                        <p:cTn id="50" dur="500"/>
                                        <p:tgtEl>
                                          <p:spTgt spid="11267">
                                            <p:txEl>
                                              <p:pRg st="10" end="1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1267">
                                            <p:txEl>
                                              <p:pRg st="11" end="11"/>
                                            </p:txEl>
                                          </p:spTgt>
                                        </p:tgtEl>
                                        <p:attrNameLst>
                                          <p:attrName>style.visibility</p:attrName>
                                        </p:attrNameLst>
                                      </p:cBhvr>
                                      <p:to>
                                        <p:strVal val="visible"/>
                                      </p:to>
                                    </p:set>
                                    <p:animEffect transition="in" filter="blinds(horizontal)">
                                      <p:cBhvr>
                                        <p:cTn id="55" dur="500"/>
                                        <p:tgtEl>
                                          <p:spTgt spid="112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smtClean="0"/>
              <a:t>Hierarchy of Evidence</a:t>
            </a:r>
            <a:endParaRPr lang="en-GB" dirty="0"/>
          </a:p>
        </p:txBody>
      </p:sp>
      <p:sp>
        <p:nvSpPr>
          <p:cNvPr id="8" name="Content Placeholder 7"/>
          <p:cNvSpPr>
            <a:spLocks noGrp="1"/>
          </p:cNvSpPr>
          <p:nvPr>
            <p:ph idx="1"/>
          </p:nvPr>
        </p:nvSpPr>
        <p:spPr>
          <a:xfrm>
            <a:off x="914400" y="1500174"/>
            <a:ext cx="7943880" cy="5000660"/>
          </a:xfrm>
        </p:spPr>
        <p:txBody>
          <a:bodyPr>
            <a:normAutofit/>
          </a:bodyPr>
          <a:lstStyle/>
          <a:p>
            <a:r>
              <a:rPr lang="en-GB" dirty="0" smtClean="0"/>
              <a:t>Definition:</a:t>
            </a:r>
            <a:r>
              <a:rPr lang="en-GB" b="1" dirty="0" smtClean="0"/>
              <a:t> </a:t>
            </a:r>
            <a:r>
              <a:rPr lang="en-GB" i="1" dirty="0" smtClean="0"/>
              <a:t>“</a:t>
            </a:r>
            <a:r>
              <a:rPr lang="en-GB" b="1" i="1" dirty="0" smtClean="0"/>
              <a:t> </a:t>
            </a:r>
            <a:r>
              <a:rPr lang="en-GB" i="1" dirty="0" smtClean="0"/>
              <a:t>A series in which each element is graded or ranked.” </a:t>
            </a:r>
            <a:r>
              <a:rPr lang="en-GB" sz="1800" dirty="0" smtClean="0"/>
              <a:t>(the Free Dictionary [online])</a:t>
            </a:r>
          </a:p>
          <a:p>
            <a:endParaRPr lang="en-GB" dirty="0" smtClean="0"/>
          </a:p>
          <a:p>
            <a:r>
              <a:rPr lang="en-GB" dirty="0" smtClean="0"/>
              <a:t>Using your sources on Health and Social Care</a:t>
            </a:r>
          </a:p>
          <a:p>
            <a:pPr lvl="1"/>
            <a:r>
              <a:rPr lang="en-GB" dirty="0" smtClean="0"/>
              <a:t>Identify which are the best quality pieces of evidence. Categorise these as:</a:t>
            </a:r>
          </a:p>
          <a:p>
            <a:pPr lvl="2"/>
            <a:r>
              <a:rPr lang="en-GB" dirty="0" smtClean="0"/>
              <a:t>Very high quality</a:t>
            </a:r>
          </a:p>
          <a:p>
            <a:pPr lvl="2"/>
            <a:r>
              <a:rPr lang="en-GB" dirty="0" smtClean="0"/>
              <a:t>Fairly good quality</a:t>
            </a:r>
          </a:p>
          <a:p>
            <a:pPr lvl="2"/>
            <a:r>
              <a:rPr lang="en-GB" dirty="0" smtClean="0"/>
              <a:t>Little quality</a:t>
            </a:r>
          </a:p>
          <a:p>
            <a:pPr lvl="2"/>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outcomes</a:t>
            </a:r>
            <a:endParaRPr lang="en-GB" dirty="0"/>
          </a:p>
        </p:txBody>
      </p:sp>
      <p:sp>
        <p:nvSpPr>
          <p:cNvPr id="4" name="Rounded Rectangle 3"/>
          <p:cNvSpPr/>
          <p:nvPr/>
        </p:nvSpPr>
        <p:spPr>
          <a:xfrm>
            <a:off x="1071538" y="1785926"/>
            <a:ext cx="3857652" cy="171451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600" dirty="0" smtClean="0">
                <a:solidFill>
                  <a:schemeClr val="tx1"/>
                </a:solidFill>
              </a:rPr>
              <a:t>1.     Identify some key concepts in evaluating evidence.</a:t>
            </a:r>
          </a:p>
        </p:txBody>
      </p:sp>
      <p:sp>
        <p:nvSpPr>
          <p:cNvPr id="5" name="Rounded Rectangle 4"/>
          <p:cNvSpPr/>
          <p:nvPr/>
        </p:nvSpPr>
        <p:spPr>
          <a:xfrm>
            <a:off x="5072066" y="1785926"/>
            <a:ext cx="3857652" cy="171451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600" dirty="0" smtClean="0">
                <a:solidFill>
                  <a:schemeClr val="tx1"/>
                </a:solidFill>
              </a:rPr>
              <a:t>2.     Explain those key concepts.</a:t>
            </a:r>
          </a:p>
        </p:txBody>
      </p:sp>
      <p:sp>
        <p:nvSpPr>
          <p:cNvPr id="6" name="Rounded Rectangle 5"/>
          <p:cNvSpPr/>
          <p:nvPr/>
        </p:nvSpPr>
        <p:spPr>
          <a:xfrm>
            <a:off x="1071538" y="4071942"/>
            <a:ext cx="3857652" cy="17145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600" dirty="0" smtClean="0">
                <a:solidFill>
                  <a:schemeClr val="tx1"/>
                </a:solidFill>
              </a:rPr>
              <a:t>3.     Use those concepts when examining evidence.</a:t>
            </a:r>
          </a:p>
        </p:txBody>
      </p:sp>
      <p:sp>
        <p:nvSpPr>
          <p:cNvPr id="7" name="Rounded Rectangle 6"/>
          <p:cNvSpPr/>
          <p:nvPr/>
        </p:nvSpPr>
        <p:spPr>
          <a:xfrm>
            <a:off x="5072066" y="4071942"/>
            <a:ext cx="3857652" cy="1714512"/>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600" dirty="0" smtClean="0">
                <a:solidFill>
                  <a:schemeClr val="tx1"/>
                </a:solidFill>
              </a:rPr>
              <a:t>4.     Organise evidence according to a hierarchy.</a:t>
            </a:r>
            <a:endParaRPr lang="en-GB" sz="2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ppt_x</p:attrName>
                                        </p:attrNameLst>
                                      </p:cBhvr>
                                      <p:tavLst>
                                        <p:tav tm="0">
                                          <p:val>
                                            <p:strVal val="#ppt_x-.2"/>
                                          </p:val>
                                        </p:tav>
                                        <p:tav tm="100000">
                                          <p:val>
                                            <p:strVal val="#ppt_x"/>
                                          </p:val>
                                        </p:tav>
                                      </p:tavLst>
                                    </p:anim>
                                    <p:anim calcmode="lin" valueType="num">
                                      <p:cBhvr>
                                        <p:cTn id="15"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ppt_x</p:attrName>
                                        </p:attrNameLst>
                                      </p:cBhvr>
                                      <p:tavLst>
                                        <p:tav tm="0">
                                          <p:val>
                                            <p:strVal val="#ppt_x-.2"/>
                                          </p:val>
                                        </p:tav>
                                        <p:tav tm="100000">
                                          <p:val>
                                            <p:strVal val="#ppt_x"/>
                                          </p:val>
                                        </p:tav>
                                      </p:tavLst>
                                    </p:anim>
                                    <p:anim calcmode="lin" valueType="num">
                                      <p:cBhvr>
                                        <p:cTn id="22"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ppt_x</p:attrName>
                                        </p:attrNameLst>
                                      </p:cBhvr>
                                      <p:tavLst>
                                        <p:tav tm="0">
                                          <p:val>
                                            <p:strVal val="#ppt_x-.2"/>
                                          </p:val>
                                        </p:tav>
                                        <p:tav tm="100000">
                                          <p:val>
                                            <p:strVal val="#ppt_x"/>
                                          </p:val>
                                        </p:tav>
                                      </p:tavLst>
                                    </p:anim>
                                    <p:anim calcmode="lin" valueType="num">
                                      <p:cBhvr>
                                        <p:cTn id="29"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mtClean="0"/>
              <a:t>Hierarchy of evidence</a:t>
            </a:r>
          </a:p>
        </p:txBody>
      </p:sp>
      <p:sp>
        <p:nvSpPr>
          <p:cNvPr id="16387" name="Rectangle 3"/>
          <p:cNvSpPr>
            <a:spLocks noGrp="1" noChangeArrowheads="1"/>
          </p:cNvSpPr>
          <p:nvPr>
            <p:ph type="body" idx="1"/>
          </p:nvPr>
        </p:nvSpPr>
        <p:spPr/>
        <p:txBody>
          <a:bodyPr/>
          <a:lstStyle/>
          <a:p>
            <a:pPr marL="571500" indent="-571500" eaLnBrk="1" hangingPunct="1">
              <a:lnSpc>
                <a:spcPct val="80000"/>
              </a:lnSpc>
              <a:buFont typeface="Wingdings" pitchFamily="2" charset="2"/>
              <a:buAutoNum type="arabicPeriod"/>
            </a:pPr>
            <a:r>
              <a:rPr lang="en-GB" sz="2100" smtClean="0"/>
              <a:t>Systematic reviews and meta-analyses</a:t>
            </a:r>
          </a:p>
          <a:p>
            <a:pPr marL="571500" indent="-571500" eaLnBrk="1" hangingPunct="1">
              <a:lnSpc>
                <a:spcPct val="80000"/>
              </a:lnSpc>
              <a:buFont typeface="Wingdings" pitchFamily="2" charset="2"/>
              <a:buAutoNum type="arabicPeriod"/>
            </a:pPr>
            <a:r>
              <a:rPr lang="en-GB" sz="2100" smtClean="0"/>
              <a:t>One or more randomised controlled trails </a:t>
            </a:r>
          </a:p>
          <a:p>
            <a:pPr marL="571500" indent="-571500" eaLnBrk="1" hangingPunct="1">
              <a:lnSpc>
                <a:spcPct val="80000"/>
              </a:lnSpc>
              <a:buFont typeface="Wingdings" pitchFamily="2" charset="2"/>
              <a:buAutoNum type="arabicPeriod"/>
            </a:pPr>
            <a:r>
              <a:rPr lang="en-GB" sz="2100" smtClean="0"/>
              <a:t>Trails without randomisation:</a:t>
            </a:r>
          </a:p>
          <a:p>
            <a:pPr marL="839788" lvl="1" indent="-495300" eaLnBrk="1" hangingPunct="1">
              <a:lnSpc>
                <a:spcPct val="80000"/>
              </a:lnSpc>
              <a:buFont typeface="Wingdings" pitchFamily="2" charset="2"/>
              <a:buAutoNum type="arabicPeriod"/>
            </a:pPr>
            <a:r>
              <a:rPr lang="en-GB" sz="2000" smtClean="0"/>
              <a:t>Cohort studies</a:t>
            </a:r>
          </a:p>
          <a:p>
            <a:pPr marL="839788" lvl="1" indent="-495300" eaLnBrk="1" hangingPunct="1">
              <a:lnSpc>
                <a:spcPct val="80000"/>
              </a:lnSpc>
              <a:buFont typeface="Wingdings" pitchFamily="2" charset="2"/>
              <a:buAutoNum type="arabicPeriod"/>
            </a:pPr>
            <a:r>
              <a:rPr lang="en-GB" sz="2000" smtClean="0"/>
              <a:t>Single before and after</a:t>
            </a:r>
          </a:p>
          <a:p>
            <a:pPr marL="839788" lvl="1" indent="-495300" eaLnBrk="1" hangingPunct="1">
              <a:lnSpc>
                <a:spcPct val="80000"/>
              </a:lnSpc>
              <a:buFont typeface="Wingdings" pitchFamily="2" charset="2"/>
              <a:buAutoNum type="arabicPeriod"/>
            </a:pPr>
            <a:r>
              <a:rPr lang="en-GB" sz="2000" smtClean="0"/>
              <a:t>Case control</a:t>
            </a:r>
          </a:p>
          <a:p>
            <a:pPr marL="839788" lvl="1" indent="-495300" eaLnBrk="1" hangingPunct="1">
              <a:lnSpc>
                <a:spcPct val="80000"/>
              </a:lnSpc>
              <a:buFont typeface="Wingdings" pitchFamily="2" charset="2"/>
              <a:buAutoNum type="arabicPeriod"/>
            </a:pPr>
            <a:r>
              <a:rPr lang="en-GB" sz="2000" smtClean="0"/>
              <a:t>Observational studies</a:t>
            </a:r>
          </a:p>
          <a:p>
            <a:pPr marL="571500" indent="-571500" eaLnBrk="1" hangingPunct="1">
              <a:lnSpc>
                <a:spcPct val="80000"/>
              </a:lnSpc>
              <a:buFont typeface="Wingdings" pitchFamily="2" charset="2"/>
              <a:buAutoNum type="arabicPeriod"/>
            </a:pPr>
            <a:r>
              <a:rPr lang="en-GB" sz="2100" smtClean="0"/>
              <a:t>Well designed Descriptive or Qualitative work</a:t>
            </a:r>
          </a:p>
          <a:p>
            <a:pPr marL="571500" indent="-571500" eaLnBrk="1" hangingPunct="1">
              <a:lnSpc>
                <a:spcPct val="80000"/>
              </a:lnSpc>
              <a:buFont typeface="Wingdings" pitchFamily="2" charset="2"/>
              <a:buAutoNum type="arabicPeriod"/>
            </a:pPr>
            <a:r>
              <a:rPr lang="en-GB" sz="2100" smtClean="0"/>
              <a:t>Opinion from expert committee or formal consensus methods</a:t>
            </a:r>
          </a:p>
          <a:p>
            <a:pPr marL="571500" indent="-571500" eaLnBrk="1" hangingPunct="1">
              <a:lnSpc>
                <a:spcPct val="80000"/>
              </a:lnSpc>
              <a:buFont typeface="Wingdings" pitchFamily="2" charset="2"/>
              <a:buAutoNum type="arabicPeriod"/>
            </a:pPr>
            <a:r>
              <a:rPr lang="en-GB" sz="2100" smtClean="0"/>
              <a:t>Expert opinion</a:t>
            </a:r>
          </a:p>
          <a:p>
            <a:pPr marL="571500" indent="-571500" eaLnBrk="1" hangingPunct="1">
              <a:lnSpc>
                <a:spcPct val="80000"/>
              </a:lnSpc>
              <a:buFont typeface="Wingdings" pitchFamily="2" charset="2"/>
              <a:buAutoNum type="arabicPeriod"/>
            </a:pPr>
            <a:r>
              <a:rPr lang="en-GB" sz="2100" smtClean="0"/>
              <a:t> Grey Literature</a:t>
            </a:r>
          </a:p>
          <a:p>
            <a:pPr marL="571500" indent="-571500" eaLnBrk="1" hangingPunct="1">
              <a:lnSpc>
                <a:spcPct val="80000"/>
              </a:lnSpc>
              <a:buFont typeface="Wingdings" pitchFamily="2" charset="2"/>
              <a:buNone/>
            </a:pPr>
            <a:r>
              <a:rPr lang="en-GB" sz="2100" smtClean="0"/>
              <a:t>		</a:t>
            </a:r>
          </a:p>
          <a:p>
            <a:pPr marL="571500" indent="-571500" eaLnBrk="1" hangingPunct="1">
              <a:lnSpc>
                <a:spcPct val="80000"/>
              </a:lnSpc>
              <a:buFont typeface="Wingdings" pitchFamily="2" charset="2"/>
              <a:buNone/>
            </a:pPr>
            <a:r>
              <a:rPr lang="en-GB" sz="2100" smtClean="0"/>
              <a:t>		</a:t>
            </a:r>
            <a:endParaRPr lang="en-GB" sz="1800" smtClean="0"/>
          </a:p>
        </p:txBody>
      </p:sp>
    </p:spTree>
    <p:extLst>
      <p:ext uri="{BB962C8B-B14F-4D97-AF65-F5344CB8AC3E}">
        <p14:creationId xmlns:p14="http://schemas.microsoft.com/office/powerpoint/2010/main" val="1949538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outcomes revisited</a:t>
            </a:r>
            <a:endParaRPr lang="en-GB" dirty="0"/>
          </a:p>
        </p:txBody>
      </p:sp>
      <p:sp>
        <p:nvSpPr>
          <p:cNvPr id="4" name="Rounded Rectangle 3"/>
          <p:cNvSpPr/>
          <p:nvPr/>
        </p:nvSpPr>
        <p:spPr>
          <a:xfrm>
            <a:off x="1071538" y="1785926"/>
            <a:ext cx="3857652" cy="171451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600" dirty="0" smtClean="0">
                <a:solidFill>
                  <a:schemeClr val="tx1"/>
                </a:solidFill>
              </a:rPr>
              <a:t>1.     Identify some key concepts in evaluating evidence.</a:t>
            </a:r>
          </a:p>
        </p:txBody>
      </p:sp>
      <p:sp>
        <p:nvSpPr>
          <p:cNvPr id="5" name="Rounded Rectangle 4"/>
          <p:cNvSpPr/>
          <p:nvPr/>
        </p:nvSpPr>
        <p:spPr>
          <a:xfrm>
            <a:off x="5072066" y="1785926"/>
            <a:ext cx="3857652" cy="1714512"/>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600" dirty="0" smtClean="0">
                <a:solidFill>
                  <a:schemeClr val="tx1"/>
                </a:solidFill>
              </a:rPr>
              <a:t>2.     Explain those key concepts.</a:t>
            </a:r>
          </a:p>
        </p:txBody>
      </p:sp>
      <p:sp>
        <p:nvSpPr>
          <p:cNvPr id="6" name="Rounded Rectangle 5"/>
          <p:cNvSpPr/>
          <p:nvPr/>
        </p:nvSpPr>
        <p:spPr>
          <a:xfrm>
            <a:off x="1071538" y="4071942"/>
            <a:ext cx="3857652" cy="171451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600" dirty="0" smtClean="0">
                <a:solidFill>
                  <a:schemeClr val="tx1"/>
                </a:solidFill>
              </a:rPr>
              <a:t>3.     Use those concepts when examining evidence.</a:t>
            </a:r>
          </a:p>
        </p:txBody>
      </p:sp>
      <p:sp>
        <p:nvSpPr>
          <p:cNvPr id="7" name="Rounded Rectangle 6"/>
          <p:cNvSpPr/>
          <p:nvPr/>
        </p:nvSpPr>
        <p:spPr>
          <a:xfrm>
            <a:off x="5072066" y="4071942"/>
            <a:ext cx="3857652" cy="1714512"/>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600" dirty="0" smtClean="0">
                <a:solidFill>
                  <a:schemeClr val="tx1"/>
                </a:solidFill>
              </a:rPr>
              <a:t>4.     Organise evidence according to a hierarchy.</a:t>
            </a:r>
            <a:endParaRPr lang="en-GB" sz="2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ppt_x</p:attrName>
                                        </p:attrNameLst>
                                      </p:cBhvr>
                                      <p:tavLst>
                                        <p:tav tm="0">
                                          <p:val>
                                            <p:strVal val="#ppt_x-.2"/>
                                          </p:val>
                                        </p:tav>
                                        <p:tav tm="100000">
                                          <p:val>
                                            <p:strVal val="#ppt_x"/>
                                          </p:val>
                                        </p:tav>
                                      </p:tavLst>
                                    </p:anim>
                                    <p:anim calcmode="lin" valueType="num">
                                      <p:cBhvr>
                                        <p:cTn id="15"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ppt_x</p:attrName>
                                        </p:attrNameLst>
                                      </p:cBhvr>
                                      <p:tavLst>
                                        <p:tav tm="0">
                                          <p:val>
                                            <p:strVal val="#ppt_x-.2"/>
                                          </p:val>
                                        </p:tav>
                                        <p:tav tm="100000">
                                          <p:val>
                                            <p:strVal val="#ppt_x"/>
                                          </p:val>
                                        </p:tav>
                                      </p:tavLst>
                                    </p:anim>
                                    <p:anim calcmode="lin" valueType="num">
                                      <p:cBhvr>
                                        <p:cTn id="22"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1000" fill="hold"/>
                                        <p:tgtEl>
                                          <p:spTgt spid="7"/>
                                        </p:tgtEl>
                                        <p:attrNameLst>
                                          <p:attrName>ppt_x</p:attrName>
                                        </p:attrNameLst>
                                      </p:cBhvr>
                                      <p:tavLst>
                                        <p:tav tm="0">
                                          <p:val>
                                            <p:strVal val="#ppt_x-.2"/>
                                          </p:val>
                                        </p:tav>
                                        <p:tav tm="100000">
                                          <p:val>
                                            <p:strVal val="#ppt_x"/>
                                          </p:val>
                                        </p:tav>
                                      </p:tavLst>
                                    </p:anim>
                                    <p:anim calcmode="lin" valueType="num">
                                      <p:cBhvr>
                                        <p:cTn id="29"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questioning</a:t>
            </a:r>
            <a:endParaRPr lang="en-GB" dirty="0"/>
          </a:p>
        </p:txBody>
      </p:sp>
      <p:sp>
        <p:nvSpPr>
          <p:cNvPr id="3" name="Content Placeholder 2"/>
          <p:cNvSpPr>
            <a:spLocks noGrp="1"/>
          </p:cNvSpPr>
          <p:nvPr>
            <p:ph idx="1"/>
          </p:nvPr>
        </p:nvSpPr>
        <p:spPr>
          <a:xfrm>
            <a:off x="1435608" y="1447800"/>
            <a:ext cx="7498080" cy="5410200"/>
          </a:xfrm>
        </p:spPr>
        <p:txBody>
          <a:bodyPr>
            <a:normAutofit fontScale="62500" lnSpcReduction="20000"/>
          </a:bodyPr>
          <a:lstStyle/>
          <a:p>
            <a:pPr marL="514350" indent="-514350">
              <a:buFont typeface="+mj-lt"/>
              <a:buAutoNum type="arabicPeriod"/>
            </a:pPr>
            <a:r>
              <a:rPr lang="en-GB" dirty="0" smtClean="0"/>
              <a:t>How do we know this is true?</a:t>
            </a:r>
          </a:p>
          <a:p>
            <a:pPr marL="514350" indent="-514350">
              <a:buFont typeface="+mj-lt"/>
              <a:buAutoNum type="arabicPeriod"/>
            </a:pPr>
            <a:endParaRPr lang="en-GB" sz="1300" dirty="0" smtClean="0"/>
          </a:p>
          <a:p>
            <a:pPr marL="514350" indent="-514350">
              <a:buFont typeface="+mj-lt"/>
              <a:buAutoNum type="arabicPeriod"/>
            </a:pPr>
            <a:r>
              <a:rPr lang="en-GB" dirty="0" smtClean="0"/>
              <a:t>How reliable is this source?</a:t>
            </a:r>
          </a:p>
          <a:p>
            <a:pPr marL="514350" indent="-514350">
              <a:buFont typeface="+mj-lt"/>
              <a:buAutoNum type="arabicPeriod"/>
            </a:pPr>
            <a:endParaRPr lang="en-GB" sz="1300" dirty="0" smtClean="0"/>
          </a:p>
          <a:p>
            <a:pPr marL="514350" indent="-514350">
              <a:buFont typeface="+mj-lt"/>
              <a:buAutoNum type="arabicPeriod"/>
            </a:pPr>
            <a:r>
              <a:rPr lang="en-GB" dirty="0" smtClean="0"/>
              <a:t>Are the examples given truly representative of the whole area?</a:t>
            </a:r>
          </a:p>
          <a:p>
            <a:pPr marL="514350" indent="-514350">
              <a:buFont typeface="+mj-lt"/>
              <a:buAutoNum type="arabicPeriod"/>
            </a:pPr>
            <a:endParaRPr lang="en-GB" sz="1300" dirty="0" smtClean="0"/>
          </a:p>
          <a:p>
            <a:pPr marL="514350" indent="-514350">
              <a:buFont typeface="+mj-lt"/>
              <a:buAutoNum type="arabicPeriod"/>
            </a:pPr>
            <a:r>
              <a:rPr lang="en-GB" dirty="0" smtClean="0"/>
              <a:t>Does this match what I already know?</a:t>
            </a:r>
          </a:p>
          <a:p>
            <a:pPr marL="514350" indent="-514350">
              <a:buFont typeface="+mj-lt"/>
              <a:buAutoNum type="arabicPeriod"/>
            </a:pPr>
            <a:endParaRPr lang="en-GB" sz="1300" dirty="0" smtClean="0"/>
          </a:p>
          <a:p>
            <a:pPr marL="514350" indent="-514350">
              <a:buFont typeface="+mj-lt"/>
              <a:buAutoNum type="arabicPeriod"/>
            </a:pPr>
            <a:r>
              <a:rPr lang="en-GB" dirty="0" smtClean="0"/>
              <a:t>Does this contradict other evidence?</a:t>
            </a:r>
          </a:p>
          <a:p>
            <a:pPr marL="514350" indent="-514350">
              <a:buFont typeface="+mj-lt"/>
              <a:buAutoNum type="arabicPeriod"/>
            </a:pPr>
            <a:endParaRPr lang="en-GB" sz="1400" dirty="0" smtClean="0"/>
          </a:p>
          <a:p>
            <a:pPr marL="514350" indent="-514350">
              <a:buFont typeface="+mj-lt"/>
              <a:buAutoNum type="arabicPeriod"/>
            </a:pPr>
            <a:r>
              <a:rPr lang="en-GB" dirty="0" smtClean="0"/>
              <a:t>What motive might this person have for saying this?</a:t>
            </a:r>
          </a:p>
          <a:p>
            <a:pPr marL="514350" indent="-514350">
              <a:buFont typeface="+mj-lt"/>
              <a:buAutoNum type="arabicPeriod"/>
            </a:pPr>
            <a:endParaRPr lang="en-GB" sz="1400" dirty="0" smtClean="0"/>
          </a:p>
          <a:p>
            <a:pPr marL="514350" indent="-514350">
              <a:buFont typeface="+mj-lt"/>
              <a:buAutoNum type="arabicPeriod"/>
            </a:pPr>
            <a:r>
              <a:rPr lang="en-GB" dirty="0" smtClean="0"/>
              <a:t>What are we not being told?</a:t>
            </a:r>
          </a:p>
          <a:p>
            <a:pPr marL="514350" indent="-514350">
              <a:buFont typeface="+mj-lt"/>
              <a:buAutoNum type="arabicPeriod"/>
            </a:pPr>
            <a:endParaRPr lang="en-GB" sz="1600" dirty="0" smtClean="0"/>
          </a:p>
          <a:p>
            <a:pPr marL="514350" indent="-514350">
              <a:buFont typeface="+mj-lt"/>
              <a:buAutoNum type="arabicPeriod"/>
            </a:pPr>
            <a:r>
              <a:rPr lang="en-GB" dirty="0" smtClean="0"/>
              <a:t>Are any other explanations possible?</a:t>
            </a:r>
          </a:p>
          <a:p>
            <a:pPr marL="514350" indent="-514350">
              <a:buFont typeface="+mj-lt"/>
              <a:buAutoNum type="arabicPeriod"/>
            </a:pPr>
            <a:endParaRPr lang="en-GB" sz="1600" dirty="0" smtClean="0"/>
          </a:p>
          <a:p>
            <a:pPr marL="514350" indent="-514350">
              <a:buFont typeface="+mj-lt"/>
              <a:buAutoNum type="arabicPeriod"/>
            </a:pPr>
            <a:r>
              <a:rPr lang="en-GB" dirty="0" smtClean="0"/>
              <a:t>Do the reasons support the conclusion?</a:t>
            </a:r>
          </a:p>
          <a:p>
            <a:pPr marL="514350" indent="-514350">
              <a:buFont typeface="+mj-lt"/>
              <a:buAutoNum type="arabicPeriod"/>
            </a:pPr>
            <a:endParaRPr lang="en-GB" sz="1600" dirty="0" smtClean="0"/>
          </a:p>
          <a:p>
            <a:pPr marL="514350" indent="-514350">
              <a:buFont typeface="+mj-lt"/>
              <a:buAutoNum type="arabicPeriod"/>
            </a:pPr>
            <a:r>
              <a:rPr lang="en-GB" dirty="0" smtClean="0"/>
              <a:t>Is the author’s line of reasoning well substantiated by the evidence?</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 a text worth reading?</a:t>
            </a:r>
            <a:endParaRPr lang="en-GB"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GB" dirty="0" smtClean="0"/>
              <a:t>Has it been recommended by a source you trust (tutor, journal, quality newspaper)?</a:t>
            </a:r>
          </a:p>
          <a:p>
            <a:pPr marL="514350" indent="-514350">
              <a:buFont typeface="+mj-lt"/>
              <a:buAutoNum type="arabicPeriod"/>
            </a:pPr>
            <a:endParaRPr lang="en-GB" sz="1000" dirty="0" smtClean="0"/>
          </a:p>
          <a:p>
            <a:pPr marL="514350" indent="-514350">
              <a:buFont typeface="+mj-lt"/>
              <a:buAutoNum type="arabicPeriod"/>
            </a:pPr>
            <a:r>
              <a:rPr lang="en-GB" dirty="0" smtClean="0"/>
              <a:t>Is there a clear line of reasoning, with supporting evidence?</a:t>
            </a:r>
          </a:p>
          <a:p>
            <a:pPr marL="514350" indent="-514350">
              <a:buFont typeface="+mj-lt"/>
              <a:buAutoNum type="arabicPeriod"/>
            </a:pPr>
            <a:endParaRPr lang="en-GB" sz="1100" dirty="0" smtClean="0"/>
          </a:p>
          <a:p>
            <a:pPr marL="514350" indent="-514350">
              <a:buFont typeface="+mj-lt"/>
              <a:buAutoNum type="arabicPeriod"/>
            </a:pPr>
            <a:r>
              <a:rPr lang="en-GB" dirty="0" smtClean="0"/>
              <a:t>Does it provide clear references?</a:t>
            </a:r>
          </a:p>
          <a:p>
            <a:pPr marL="514350" indent="-514350">
              <a:buFont typeface="+mj-lt"/>
              <a:buAutoNum type="arabicPeriod"/>
            </a:pPr>
            <a:endParaRPr lang="en-GB" sz="1100" dirty="0" smtClean="0"/>
          </a:p>
          <a:p>
            <a:pPr marL="514350" indent="-514350">
              <a:buFont typeface="+mj-lt"/>
              <a:buAutoNum type="arabicPeriod"/>
            </a:pPr>
            <a:r>
              <a:rPr lang="en-GB" dirty="0" smtClean="0"/>
              <a:t>Does it use source materials that look reputable (journals &amp; books rather than the popular press)?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Reputable sources</a:t>
            </a:r>
            <a:endParaRPr lang="en-GB" dirty="0"/>
          </a:p>
        </p:txBody>
      </p:sp>
      <p:sp>
        <p:nvSpPr>
          <p:cNvPr id="3" name="Content Placeholder 2"/>
          <p:cNvSpPr>
            <a:spLocks noGrp="1"/>
          </p:cNvSpPr>
          <p:nvPr>
            <p:ph idx="1"/>
          </p:nvPr>
        </p:nvSpPr>
        <p:spPr/>
        <p:txBody>
          <a:bodyPr>
            <a:normAutofit/>
          </a:bodyPr>
          <a:lstStyle/>
          <a:p>
            <a:endParaRPr lang="en-GB" sz="1000" dirty="0" smtClean="0"/>
          </a:p>
          <a:p>
            <a:r>
              <a:rPr lang="en-GB" dirty="0" smtClean="0"/>
              <a:t>Have credibility: can be believed with a high degree of certainty.</a:t>
            </a:r>
          </a:p>
          <a:p>
            <a:endParaRPr lang="en-GB" sz="1000" dirty="0" smtClean="0"/>
          </a:p>
          <a:p>
            <a:r>
              <a:rPr lang="en-GB" dirty="0" smtClean="0"/>
              <a:t>Are likely to give accurate information.</a:t>
            </a:r>
          </a:p>
          <a:p>
            <a:endParaRPr lang="en-GB" sz="1000" dirty="0" smtClean="0"/>
          </a:p>
          <a:p>
            <a:r>
              <a:rPr lang="en-GB" dirty="0" smtClean="0"/>
              <a:t>Are based on research, first-hand knowledge or expertise.</a:t>
            </a:r>
          </a:p>
          <a:p>
            <a:endParaRPr lang="en-GB" sz="1000" dirty="0" smtClean="0"/>
          </a:p>
          <a:p>
            <a:r>
              <a:rPr lang="en-GB" dirty="0" smtClean="0"/>
              <a:t>Are recognised in the field or academic discipline as an authority.</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357826"/>
            <a:ext cx="8229600" cy="1143000"/>
          </a:xfrm>
        </p:spPr>
        <p:txBody>
          <a:bodyPr/>
          <a:lstStyle/>
          <a:p>
            <a:r>
              <a:rPr lang="en-GB" dirty="0" smtClean="0"/>
              <a:t>Facts and Opinions</a:t>
            </a:r>
            <a:endParaRPr lang="en-GB" dirty="0"/>
          </a:p>
        </p:txBody>
      </p:sp>
      <p:sp>
        <p:nvSpPr>
          <p:cNvPr id="4" name="Text Placeholder 3"/>
          <p:cNvSpPr>
            <a:spLocks noGrp="1"/>
          </p:cNvSpPr>
          <p:nvPr>
            <p:ph type="body" idx="1"/>
          </p:nvPr>
        </p:nvSpPr>
        <p:spPr/>
        <p:txBody>
          <a:bodyPr/>
          <a:lstStyle/>
          <a:p>
            <a:pPr algn="ctr"/>
            <a:r>
              <a:rPr lang="en-GB" dirty="0" smtClean="0"/>
              <a:t>Opinions  </a:t>
            </a:r>
            <a:endParaRPr lang="en-GB" dirty="0"/>
          </a:p>
        </p:txBody>
      </p:sp>
      <p:sp>
        <p:nvSpPr>
          <p:cNvPr id="6" name="Text Placeholder 5"/>
          <p:cNvSpPr>
            <a:spLocks noGrp="1"/>
          </p:cNvSpPr>
          <p:nvPr>
            <p:ph type="body" sz="half" idx="3"/>
          </p:nvPr>
        </p:nvSpPr>
        <p:spPr/>
        <p:txBody>
          <a:bodyPr/>
          <a:lstStyle/>
          <a:p>
            <a:pPr algn="ctr"/>
            <a:r>
              <a:rPr lang="en-GB" dirty="0" smtClean="0"/>
              <a:t>Facts </a:t>
            </a:r>
            <a:endParaRPr lang="en-GB" dirty="0"/>
          </a:p>
        </p:txBody>
      </p:sp>
      <p:sp>
        <p:nvSpPr>
          <p:cNvPr id="5" name="Content Placeholder 4"/>
          <p:cNvSpPr>
            <a:spLocks noGrp="1"/>
          </p:cNvSpPr>
          <p:nvPr>
            <p:ph sz="quarter" idx="2"/>
          </p:nvPr>
        </p:nvSpPr>
        <p:spPr/>
        <p:txBody>
          <a:bodyPr/>
          <a:lstStyle/>
          <a:p>
            <a:endParaRPr lang="en-GB" dirty="0" smtClean="0"/>
          </a:p>
          <a:p>
            <a:r>
              <a:rPr lang="en-GB" dirty="0" smtClean="0"/>
              <a:t>Belief that is believed to be true, but which is not based on proof or substantial evidence.</a:t>
            </a:r>
          </a:p>
          <a:p>
            <a:endParaRPr lang="en-GB" dirty="0" smtClean="0"/>
          </a:p>
          <a:p>
            <a:r>
              <a:rPr lang="en-GB" dirty="0" smtClean="0"/>
              <a:t>May be a personal point of view or held by a large number of people.</a:t>
            </a:r>
            <a:endParaRPr lang="en-GB" dirty="0"/>
          </a:p>
        </p:txBody>
      </p:sp>
      <p:sp>
        <p:nvSpPr>
          <p:cNvPr id="7" name="Content Placeholder 6"/>
          <p:cNvSpPr>
            <a:spLocks noGrp="1"/>
          </p:cNvSpPr>
          <p:nvPr>
            <p:ph sz="quarter" idx="4"/>
          </p:nvPr>
        </p:nvSpPr>
        <p:spPr>
          <a:xfrm>
            <a:off x="4643438" y="1285860"/>
            <a:ext cx="4041775" cy="4254522"/>
          </a:xfrm>
        </p:spPr>
        <p:txBody>
          <a:bodyPr>
            <a:normAutofit fontScale="92500" lnSpcReduction="10000"/>
          </a:bodyPr>
          <a:lstStyle/>
          <a:p>
            <a:r>
              <a:rPr lang="en-GB" dirty="0" smtClean="0"/>
              <a:t>Items of information that can be checked and proved – experience, observation, testing, comparison with evidence.</a:t>
            </a:r>
          </a:p>
          <a:p>
            <a:r>
              <a:rPr lang="en-GB" dirty="0" smtClean="0"/>
              <a:t>Facts can be disproved – as knowledge increases.</a:t>
            </a:r>
          </a:p>
          <a:p>
            <a:r>
              <a:rPr lang="en-GB" dirty="0" smtClean="0"/>
              <a:t>A fact checked against reputable evidence generally carries more weight than opinion – but that doesn’t mean it’s true.</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Relevance and Irrelevance</a:t>
            </a:r>
            <a:endParaRPr lang="en-GB" dirty="0"/>
          </a:p>
        </p:txBody>
      </p:sp>
      <p:sp>
        <p:nvSpPr>
          <p:cNvPr id="7" name="Content Placeholder 6"/>
          <p:cNvSpPr>
            <a:spLocks noGrp="1"/>
          </p:cNvSpPr>
          <p:nvPr>
            <p:ph idx="1"/>
          </p:nvPr>
        </p:nvSpPr>
        <p:spPr/>
        <p:txBody>
          <a:bodyPr>
            <a:normAutofit fontScale="92500" lnSpcReduction="10000"/>
          </a:bodyPr>
          <a:lstStyle/>
          <a:p>
            <a:r>
              <a:rPr lang="en-GB" dirty="0" smtClean="0"/>
              <a:t>Necessary to give a good understanding of the issues.</a:t>
            </a:r>
          </a:p>
          <a:p>
            <a:r>
              <a:rPr lang="en-GB" i="1" dirty="0" smtClean="0"/>
              <a:t>Would the conclusion be different if that evidence (or reason) was not available?</a:t>
            </a:r>
          </a:p>
          <a:p>
            <a:pPr lvl="1"/>
            <a:endParaRPr lang="en-GB" dirty="0" smtClean="0"/>
          </a:p>
          <a:p>
            <a:pPr lvl="1"/>
            <a:r>
              <a:rPr lang="en-GB" dirty="0" smtClean="0"/>
              <a:t>Is the evidence relevant to the topic?</a:t>
            </a:r>
          </a:p>
          <a:p>
            <a:pPr lvl="1"/>
            <a:r>
              <a:rPr lang="en-GB" dirty="0" smtClean="0"/>
              <a:t>Is it needed to substantiate the reasoning?</a:t>
            </a:r>
          </a:p>
          <a:p>
            <a:pPr lvl="1"/>
            <a:r>
              <a:rPr lang="en-GB" dirty="0" smtClean="0"/>
              <a:t>Does it make a difference to the conclusion?</a:t>
            </a:r>
          </a:p>
          <a:p>
            <a:pPr lvl="1"/>
            <a:r>
              <a:rPr lang="en-GB" dirty="0" smtClean="0"/>
              <a:t>If so, does it support it or contradict it?</a:t>
            </a:r>
          </a:p>
          <a:p>
            <a:pPr lvl="1"/>
            <a:r>
              <a:rPr lang="en-GB" dirty="0" smtClean="0"/>
              <a:t>Is the evidence needed to substantiate interim conclusions?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Authenticity &amp; Validity</a:t>
            </a:r>
            <a:endParaRPr lang="en-GB" dirty="0"/>
          </a:p>
        </p:txBody>
      </p:sp>
      <p:sp>
        <p:nvSpPr>
          <p:cNvPr id="3" name="Content Placeholder 2"/>
          <p:cNvSpPr>
            <a:spLocks noGrp="1"/>
          </p:cNvSpPr>
          <p:nvPr>
            <p:ph idx="1"/>
          </p:nvPr>
        </p:nvSpPr>
        <p:spPr/>
        <p:txBody>
          <a:bodyPr>
            <a:normAutofit lnSpcReduction="10000"/>
          </a:bodyPr>
          <a:lstStyle/>
          <a:p>
            <a:r>
              <a:rPr lang="en-GB" dirty="0" smtClean="0"/>
              <a:t>Authentic evidence = of undisputed origin.</a:t>
            </a:r>
          </a:p>
          <a:p>
            <a:endParaRPr lang="en-GB" dirty="0"/>
          </a:p>
          <a:p>
            <a:r>
              <a:rPr lang="en-GB" dirty="0" smtClean="0"/>
              <a:t>Valid = meets the requirements agreed, or the conventions that are usually followed, for the circumstances.</a:t>
            </a:r>
          </a:p>
          <a:p>
            <a:endParaRPr lang="en-GB" dirty="0"/>
          </a:p>
          <a:p>
            <a:r>
              <a:rPr lang="en-GB" dirty="0" smtClean="0"/>
              <a:t>Evidence may not be valid if it is not authentic, if it is incomplete or is not based on sound reasoning.</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538" y="1785926"/>
            <a:ext cx="7858180" cy="642942"/>
          </a:xfrm>
        </p:spPr>
        <p:txBody>
          <a:bodyPr>
            <a:normAutofit fontScale="90000"/>
          </a:bodyPr>
          <a:lstStyle/>
          <a:p>
            <a:pPr algn="l"/>
            <a:r>
              <a:rPr lang="en-GB" sz="3600" dirty="0" smtClean="0"/>
              <a:t>Can the evidence be trusted?</a:t>
            </a:r>
            <a:r>
              <a:rPr lang="en-GB" dirty="0" smtClean="0"/>
              <a:t> </a:t>
            </a:r>
            <a:endParaRPr lang="en-GB" dirty="0"/>
          </a:p>
        </p:txBody>
      </p:sp>
      <p:sp>
        <p:nvSpPr>
          <p:cNvPr id="3" name="Content Placeholder 2"/>
          <p:cNvSpPr>
            <a:spLocks noGrp="1"/>
          </p:cNvSpPr>
          <p:nvPr>
            <p:ph sz="half" idx="1"/>
          </p:nvPr>
        </p:nvSpPr>
        <p:spPr>
          <a:xfrm>
            <a:off x="1000100" y="2571744"/>
            <a:ext cx="4038600" cy="3554419"/>
          </a:xfrm>
        </p:spPr>
        <p:txBody>
          <a:bodyPr>
            <a:normAutofit fontScale="92500"/>
          </a:bodyPr>
          <a:lstStyle/>
          <a:p>
            <a:endParaRPr lang="en-GB" dirty="0" smtClean="0"/>
          </a:p>
          <a:p>
            <a:r>
              <a:rPr lang="en-GB" dirty="0" smtClean="0"/>
              <a:t>Someone you know is trustworthy</a:t>
            </a:r>
          </a:p>
          <a:p>
            <a:r>
              <a:rPr lang="en-GB" dirty="0" smtClean="0"/>
              <a:t>A recognised expert</a:t>
            </a:r>
          </a:p>
          <a:p>
            <a:r>
              <a:rPr lang="en-GB" dirty="0" smtClean="0"/>
              <a:t>A person with no vested interest in the outcome</a:t>
            </a:r>
          </a:p>
          <a:p>
            <a:r>
              <a:rPr lang="en-GB" dirty="0" smtClean="0"/>
              <a:t>A reputable source</a:t>
            </a:r>
            <a:endParaRPr lang="en-GB" dirty="0"/>
          </a:p>
        </p:txBody>
      </p:sp>
      <p:sp>
        <p:nvSpPr>
          <p:cNvPr id="4" name="Content Placeholder 3"/>
          <p:cNvSpPr>
            <a:spLocks noGrp="1"/>
          </p:cNvSpPr>
          <p:nvPr>
            <p:ph sz="half" idx="2"/>
          </p:nvPr>
        </p:nvSpPr>
        <p:spPr>
          <a:xfrm>
            <a:off x="4929190" y="2500306"/>
            <a:ext cx="4038600" cy="3554419"/>
          </a:xfrm>
        </p:spPr>
        <p:txBody>
          <a:bodyPr>
            <a:normAutofit fontScale="92500"/>
          </a:bodyPr>
          <a:lstStyle/>
          <a:p>
            <a:endParaRPr lang="en-GB" dirty="0" smtClean="0"/>
          </a:p>
          <a:p>
            <a:r>
              <a:rPr lang="en-GB" dirty="0" smtClean="0"/>
              <a:t>If the evidence is stable over time – can be tested – it can be used to make predictions</a:t>
            </a:r>
          </a:p>
          <a:p>
            <a:r>
              <a:rPr lang="en-GB" i="1" dirty="0" smtClean="0"/>
              <a:t>If something worked once, is this sufficient to show that it will work next time?</a:t>
            </a:r>
            <a:endParaRPr lang="en-GB" i="1" dirty="0"/>
          </a:p>
        </p:txBody>
      </p:sp>
      <p:sp>
        <p:nvSpPr>
          <p:cNvPr id="5"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smtClean="0">
                <a:ln>
                  <a:noFill/>
                </a:ln>
                <a:solidFill>
                  <a:schemeClr val="tx1"/>
                </a:solidFill>
                <a:effectLst/>
                <a:uLnTx/>
                <a:uFillTx/>
                <a:latin typeface="+mj-lt"/>
                <a:ea typeface="+mj-ea"/>
                <a:cs typeface="+mj-cs"/>
              </a:rPr>
              <a:t>Reliability </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1153</TotalTime>
  <Words>1496</Words>
  <Application>Microsoft Office PowerPoint</Application>
  <PresentationFormat>On-screen Show (4:3)</PresentationFormat>
  <Paragraphs>224</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Solstice</vt:lpstr>
      <vt:lpstr>Evaluating Evidence</vt:lpstr>
      <vt:lpstr>Learning outcomes</vt:lpstr>
      <vt:lpstr>Basic questioning</vt:lpstr>
      <vt:lpstr>Is a text worth reading?</vt:lpstr>
      <vt:lpstr>Reputable sources</vt:lpstr>
      <vt:lpstr>Facts and Opinions</vt:lpstr>
      <vt:lpstr>Relevance and Irrelevance</vt:lpstr>
      <vt:lpstr>Authenticity &amp; Validity</vt:lpstr>
      <vt:lpstr>Can the evidence be trusted? </vt:lpstr>
      <vt:lpstr>Currency </vt:lpstr>
      <vt:lpstr>Seminal Works</vt:lpstr>
      <vt:lpstr>Think about...</vt:lpstr>
      <vt:lpstr>Definitions Of EBP</vt:lpstr>
      <vt:lpstr>Elements...</vt:lpstr>
      <vt:lpstr>5 steps</vt:lpstr>
      <vt:lpstr>Where has it come from</vt:lpstr>
      <vt:lpstr>groups</vt:lpstr>
      <vt:lpstr>Drivers for EBP</vt:lpstr>
      <vt:lpstr>Hierarchy of Evidence</vt:lpstr>
      <vt:lpstr>Hierarchy of evidence</vt:lpstr>
      <vt:lpstr>Learning outcomes revisited</vt:lpstr>
    </vt:vector>
  </TitlesOfParts>
  <Company>New College Durham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Evidence</dc:title>
  <dc:creator>108257</dc:creator>
  <cp:lastModifiedBy>NCD</cp:lastModifiedBy>
  <cp:revision>38</cp:revision>
  <cp:lastPrinted>2011-11-22T12:44:03Z</cp:lastPrinted>
  <dcterms:created xsi:type="dcterms:W3CDTF">2010-03-11T16:24:24Z</dcterms:created>
  <dcterms:modified xsi:type="dcterms:W3CDTF">2011-11-22T15:08:58Z</dcterms:modified>
</cp:coreProperties>
</file>