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2" r:id="rId2"/>
    <p:sldId id="458" r:id="rId3"/>
    <p:sldId id="388" r:id="rId4"/>
    <p:sldId id="409" r:id="rId5"/>
    <p:sldId id="441" r:id="rId6"/>
    <p:sldId id="444" r:id="rId7"/>
    <p:sldId id="257" r:id="rId8"/>
    <p:sldId id="450" r:id="rId9"/>
    <p:sldId id="265" r:id="rId10"/>
    <p:sldId id="269" r:id="rId11"/>
    <p:sldId id="270" r:id="rId12"/>
    <p:sldId id="260" r:id="rId13"/>
    <p:sldId id="453" r:id="rId14"/>
    <p:sldId id="467" r:id="rId15"/>
    <p:sldId id="455" r:id="rId16"/>
    <p:sldId id="457" r:id="rId17"/>
    <p:sldId id="456" r:id="rId18"/>
    <p:sldId id="274" r:id="rId19"/>
    <p:sldId id="266" r:id="rId20"/>
    <p:sldId id="267" r:id="rId21"/>
    <p:sldId id="452" r:id="rId22"/>
    <p:sldId id="258" r:id="rId23"/>
    <p:sldId id="259" r:id="rId24"/>
    <p:sldId id="290" r:id="rId25"/>
    <p:sldId id="442" r:id="rId26"/>
    <p:sldId id="464" r:id="rId27"/>
    <p:sldId id="440" r:id="rId28"/>
    <p:sldId id="462" r:id="rId29"/>
    <p:sldId id="280" r:id="rId30"/>
    <p:sldId id="443" r:id="rId31"/>
    <p:sldId id="465" r:id="rId32"/>
    <p:sldId id="281" r:id="rId33"/>
    <p:sldId id="451" r:id="rId34"/>
    <p:sldId id="459" r:id="rId35"/>
    <p:sldId id="460" r:id="rId36"/>
    <p:sldId id="275" r:id="rId37"/>
    <p:sldId id="276" r:id="rId38"/>
    <p:sldId id="461" r:id="rId39"/>
    <p:sldId id="278" r:id="rId40"/>
    <p:sldId id="279" r:id="rId41"/>
    <p:sldId id="282" r:id="rId42"/>
    <p:sldId id="289" r:id="rId43"/>
    <p:sldId id="446" r:id="rId44"/>
    <p:sldId id="283" r:id="rId45"/>
    <p:sldId id="288" r:id="rId46"/>
    <p:sldId id="389" r:id="rId47"/>
    <p:sldId id="284" r:id="rId48"/>
    <p:sldId id="285" r:id="rId49"/>
    <p:sldId id="449" r:id="rId50"/>
    <p:sldId id="286" r:id="rId51"/>
    <p:sldId id="447" r:id="rId52"/>
    <p:sldId id="445" r:id="rId53"/>
    <p:sldId id="466" r:id="rId54"/>
    <p:sldId id="448" r:id="rId55"/>
    <p:sldId id="271" r:id="rId56"/>
    <p:sldId id="272" r:id="rId57"/>
    <p:sldId id="273" r:id="rId58"/>
    <p:sldId id="261" r:id="rId59"/>
    <p:sldId id="262" r:id="rId60"/>
    <p:sldId id="263" r:id="rId61"/>
    <p:sldId id="264" r:id="rId62"/>
    <p:sldId id="268"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Monday, September 27,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36775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Monday, September 27,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29735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Monday, September 27,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8183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Monday, September 27,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309357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Monday, September 27,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79653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Monday, September 27,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625366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Monday, September 27,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48202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Monday, September 27,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61918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Monday, September 27,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57896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Monday, September 27,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1585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Monday, September 27,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5474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Monday, September 27,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98924738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youtu.be/roAQHn5rEoQ"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youtu.be/1iSuZngvCpY" TargetMode="External"/><Relationship Id="rId2" Type="http://schemas.openxmlformats.org/officeDocument/2006/relationships/hyperlink" Target="https://youtu.be/Lf4lFF7HlXI" TargetMode="External"/><Relationship Id="rId1" Type="http://schemas.openxmlformats.org/officeDocument/2006/relationships/slideLayout" Target="../slideLayouts/slideLayout2.xml"/><Relationship Id="rId5" Type="http://schemas.openxmlformats.org/officeDocument/2006/relationships/hyperlink" Target="https://youtu.be/zSguDQRjZv0" TargetMode="External"/><Relationship Id="rId4" Type="http://schemas.openxmlformats.org/officeDocument/2006/relationships/hyperlink" Target="https://youtu.be/pbP1_qd5FHQ"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kingsfund.org.uk/publications/vision-population-health"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gov.uk/government/publications/health-inequalities-place-based-approaches-to-reduce-inequalities/place-based-approaches-for-reducing-health-inequalities-annexes#fn:6" TargetMode="External"/><Relationship Id="rId2" Type="http://schemas.openxmlformats.org/officeDocument/2006/relationships/hyperlink" Target="https://www.kingsfund.org.uk/projects/improving-publics-health/access-green-and-open-spaces-and-role-leisure-service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youtu.be/pbP1_qd5FHQ"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jpe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youtu.be/_11xLlwKgWc"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youtu.be/NwnhWJUsUnY"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health.gov/healthypeople/objectives-and-data/browse-objectives/health-care-access-and-quality" TargetMode="External"/><Relationship Id="rId2" Type="http://schemas.openxmlformats.org/officeDocument/2006/relationships/hyperlink" Target="https://www.england.nhs.uk/ltphimenu/definitions-for-health-inequalities/#health-inequalities" TargetMode="External"/><Relationship Id="rId1" Type="http://schemas.openxmlformats.org/officeDocument/2006/relationships/slideLayout" Target="../slideLayouts/slideLayout2.xml"/><Relationship Id="rId4" Type="http://schemas.openxmlformats.org/officeDocument/2006/relationships/hyperlink" Target="https://publichealthmatters.blog.gov.uk/2017/07/13/understanding-health-inequalities-in-englan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ublic Health Images, Stock Photos &amp;amp; Vectors | Shutterstock">
            <a:extLst>
              <a:ext uri="{FF2B5EF4-FFF2-40B4-BE49-F238E27FC236}">
                <a16:creationId xmlns:a16="http://schemas.microsoft.com/office/drawing/2014/main" id="{8E734B26-EB1D-43FF-B5C4-EF504E47215F}"/>
              </a:ext>
            </a:extLst>
          </p:cNvPr>
          <p:cNvPicPr>
            <a:picLocks noGrp="1" noChangeAspect="1" noChangeArrowheads="1"/>
          </p:cNvPicPr>
          <p:nvPr>
            <p:ph idx="1"/>
          </p:nvPr>
        </p:nvPicPr>
        <p:blipFill rotWithShape="1">
          <a:blip r:embed="rId2">
            <a:alphaModFix amt="84000"/>
            <a:extLst>
              <a:ext uri="{28A0092B-C50C-407E-A947-70E740481C1C}">
                <a14:useLocalDpi xmlns:a14="http://schemas.microsoft.com/office/drawing/2010/main" val="0"/>
              </a:ext>
            </a:extLst>
          </a:blip>
          <a:srcRect t="14298" r="1" b="4940"/>
          <a:stretch/>
        </p:blipFill>
        <p:spPr bwMode="auto">
          <a:xfrm rot="120000">
            <a:off x="111492" y="-35808"/>
            <a:ext cx="11361376" cy="6587668"/>
          </a:xfrm>
          <a:custGeom>
            <a:avLst/>
            <a:gdLst/>
            <a:ahLst/>
            <a:cxnLst/>
            <a:rect l="l" t="t" r="r" b="b"/>
            <a:pathLst>
              <a:path w="11361376" h="6587668">
                <a:moveTo>
                  <a:pt x="11133312" y="0"/>
                </a:moveTo>
                <a:lnTo>
                  <a:pt x="11361376" y="6530893"/>
                </a:lnTo>
                <a:lnTo>
                  <a:pt x="7192278" y="6531395"/>
                </a:lnTo>
                <a:lnTo>
                  <a:pt x="4598637" y="6531709"/>
                </a:lnTo>
                <a:lnTo>
                  <a:pt x="4597082" y="6531973"/>
                </a:lnTo>
                <a:cubicBezTo>
                  <a:pt x="4535412" y="6538708"/>
                  <a:pt x="4364478" y="6540090"/>
                  <a:pt x="4372669" y="6531915"/>
                </a:cubicBezTo>
                <a:lnTo>
                  <a:pt x="4335737" y="6531741"/>
                </a:lnTo>
                <a:lnTo>
                  <a:pt x="3873595" y="6531796"/>
                </a:lnTo>
                <a:lnTo>
                  <a:pt x="3171960" y="6531882"/>
                </a:lnTo>
                <a:lnTo>
                  <a:pt x="2360308" y="6531979"/>
                </a:lnTo>
                <a:lnTo>
                  <a:pt x="2340879" y="6533764"/>
                </a:lnTo>
                <a:lnTo>
                  <a:pt x="2265207" y="6544794"/>
                </a:lnTo>
                <a:lnTo>
                  <a:pt x="2249045" y="6550979"/>
                </a:lnTo>
                <a:lnTo>
                  <a:pt x="2230185" y="6545700"/>
                </a:lnTo>
                <a:cubicBezTo>
                  <a:pt x="2227868" y="6544145"/>
                  <a:pt x="2225979" y="6542398"/>
                  <a:pt x="2224577" y="6540521"/>
                </a:cubicBezTo>
                <a:lnTo>
                  <a:pt x="2164384" y="6550814"/>
                </a:lnTo>
                <a:lnTo>
                  <a:pt x="2157106" y="6551103"/>
                </a:lnTo>
                <a:lnTo>
                  <a:pt x="2106931" y="6549654"/>
                </a:lnTo>
                <a:lnTo>
                  <a:pt x="2032303" y="6542147"/>
                </a:lnTo>
                <a:lnTo>
                  <a:pt x="2008347" y="6532022"/>
                </a:lnTo>
                <a:lnTo>
                  <a:pt x="1728882" y="6532056"/>
                </a:lnTo>
                <a:lnTo>
                  <a:pt x="1721252" y="6533624"/>
                </a:lnTo>
                <a:cubicBezTo>
                  <a:pt x="1717530" y="6535740"/>
                  <a:pt x="1715534" y="6539175"/>
                  <a:pt x="1716450" y="6544661"/>
                </a:cubicBezTo>
                <a:cubicBezTo>
                  <a:pt x="1707769" y="6544113"/>
                  <a:pt x="1699205" y="6542660"/>
                  <a:pt x="1690573" y="6540981"/>
                </a:cubicBezTo>
                <a:lnTo>
                  <a:pt x="1686049" y="6540117"/>
                </a:lnTo>
                <a:lnTo>
                  <a:pt x="1669233" y="6541653"/>
                </a:lnTo>
                <a:lnTo>
                  <a:pt x="1662896" y="6535843"/>
                </a:lnTo>
                <a:lnTo>
                  <a:pt x="1605928" y="6538251"/>
                </a:lnTo>
                <a:cubicBezTo>
                  <a:pt x="1581587" y="6554047"/>
                  <a:pt x="1535542" y="6546816"/>
                  <a:pt x="1497361" y="6553802"/>
                </a:cubicBezTo>
                <a:lnTo>
                  <a:pt x="1480632" y="6560161"/>
                </a:lnTo>
                <a:lnTo>
                  <a:pt x="1369932" y="6570328"/>
                </a:lnTo>
                <a:lnTo>
                  <a:pt x="1294261" y="6581359"/>
                </a:lnTo>
                <a:lnTo>
                  <a:pt x="1278100" y="6587542"/>
                </a:lnTo>
                <a:lnTo>
                  <a:pt x="1259240" y="6582264"/>
                </a:lnTo>
                <a:cubicBezTo>
                  <a:pt x="1256921" y="6580709"/>
                  <a:pt x="1255033" y="6578963"/>
                  <a:pt x="1253630" y="6577085"/>
                </a:cubicBezTo>
                <a:lnTo>
                  <a:pt x="1193437" y="6587378"/>
                </a:lnTo>
                <a:lnTo>
                  <a:pt x="1186159" y="6587668"/>
                </a:lnTo>
                <a:lnTo>
                  <a:pt x="1135986" y="6586219"/>
                </a:lnTo>
                <a:lnTo>
                  <a:pt x="1061357" y="6578713"/>
                </a:lnTo>
                <a:cubicBezTo>
                  <a:pt x="1036673" y="6572906"/>
                  <a:pt x="1014387" y="6549131"/>
                  <a:pt x="983915" y="6561295"/>
                </a:cubicBezTo>
                <a:cubicBezTo>
                  <a:pt x="990667" y="6547832"/>
                  <a:pt x="947719" y="6565581"/>
                  <a:pt x="939204" y="6554224"/>
                </a:cubicBezTo>
                <a:cubicBezTo>
                  <a:pt x="934201" y="6544778"/>
                  <a:pt x="920007" y="6547961"/>
                  <a:pt x="908100" y="6546089"/>
                </a:cubicBezTo>
                <a:cubicBezTo>
                  <a:pt x="897704" y="6537290"/>
                  <a:pt x="840108" y="6536943"/>
                  <a:pt x="821243" y="6541464"/>
                </a:cubicBezTo>
                <a:cubicBezTo>
                  <a:pt x="769582" y="6560131"/>
                  <a:pt x="715627" y="6526638"/>
                  <a:pt x="674060" y="6540521"/>
                </a:cubicBezTo>
                <a:cubicBezTo>
                  <a:pt x="657331" y="6539685"/>
                  <a:pt x="646277" y="6538077"/>
                  <a:pt x="638238" y="6536347"/>
                </a:cubicBezTo>
                <a:lnTo>
                  <a:pt x="623243" y="6532189"/>
                </a:lnTo>
                <a:lnTo>
                  <a:pt x="37206" y="6532261"/>
                </a:lnTo>
                <a:lnTo>
                  <a:pt x="37207" y="6529952"/>
                </a:lnTo>
                <a:lnTo>
                  <a:pt x="10992" y="6518881"/>
                </a:lnTo>
                <a:cubicBezTo>
                  <a:pt x="4223" y="6512003"/>
                  <a:pt x="30" y="6502511"/>
                  <a:pt x="0" y="6492021"/>
                </a:cubicBezTo>
                <a:lnTo>
                  <a:pt x="377" y="3388514"/>
                </a:lnTo>
                <a:lnTo>
                  <a:pt x="4999" y="3379359"/>
                </a:lnTo>
                <a:lnTo>
                  <a:pt x="421" y="3368165"/>
                </a:lnTo>
                <a:lnTo>
                  <a:pt x="782" y="388756"/>
                </a:lnTo>
                <a:close/>
              </a:path>
            </a:pathLst>
          </a:cu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630DC4F1-C642-41CF-8C59-3AA19033A04B}"/>
              </a:ext>
            </a:extLst>
          </p:cNvPr>
          <p:cNvSpPr>
            <a:spLocks noGrp="1"/>
          </p:cNvSpPr>
          <p:nvPr>
            <p:ph type="ftr" sz="quarter" idx="11"/>
          </p:nvPr>
        </p:nvSpPr>
        <p:spPr/>
        <p:txBody>
          <a:bodyPr/>
          <a:lstStyle/>
          <a:p>
            <a:r>
              <a:rPr lang="en-US"/>
              <a:t>Created by Tayo Alebiosu</a:t>
            </a:r>
          </a:p>
        </p:txBody>
      </p:sp>
      <p:sp>
        <p:nvSpPr>
          <p:cNvPr id="3" name="Date Placeholder 2">
            <a:extLst>
              <a:ext uri="{FF2B5EF4-FFF2-40B4-BE49-F238E27FC236}">
                <a16:creationId xmlns:a16="http://schemas.microsoft.com/office/drawing/2014/main" id="{3E3FB5A6-576D-4E89-B824-FC6F8D465249}"/>
              </a:ext>
            </a:extLst>
          </p:cNvPr>
          <p:cNvSpPr>
            <a:spLocks noGrp="1"/>
          </p:cNvSpPr>
          <p:nvPr>
            <p:ph type="dt" sz="half" idx="10"/>
          </p:nvPr>
        </p:nvSpPr>
        <p:spPr/>
        <p:txBody>
          <a:bodyPr/>
          <a:lstStyle/>
          <a:p>
            <a:fld id="{45F3A02B-7DF9-44F1-A141-91C481041FDA}" type="datetime1">
              <a:rPr lang="en-US" smtClean="0"/>
              <a:t>9/27/2021</a:t>
            </a:fld>
            <a:endParaRPr lang="en-US"/>
          </a:p>
        </p:txBody>
      </p:sp>
      <p:sp>
        <p:nvSpPr>
          <p:cNvPr id="4" name="Slide Number Placeholder 3">
            <a:extLst>
              <a:ext uri="{FF2B5EF4-FFF2-40B4-BE49-F238E27FC236}">
                <a16:creationId xmlns:a16="http://schemas.microsoft.com/office/drawing/2014/main" id="{7D45E1D3-9034-42A6-9594-4113115C3B69}"/>
              </a:ext>
            </a:extLst>
          </p:cNvPr>
          <p:cNvSpPr>
            <a:spLocks noGrp="1"/>
          </p:cNvSpPr>
          <p:nvPr>
            <p:ph type="sldNum" sz="quarter" idx="12"/>
          </p:nvPr>
        </p:nvSpPr>
        <p:spPr/>
        <p:txBody>
          <a:bodyPr/>
          <a:lstStyle/>
          <a:p>
            <a:fld id="{81D2C36F-4504-47C0-B82F-A167342A2754}" type="slidenum">
              <a:rPr lang="en-US" smtClean="0"/>
              <a:t>1</a:t>
            </a:fld>
            <a:endParaRPr lang="en-US"/>
          </a:p>
        </p:txBody>
      </p:sp>
    </p:spTree>
    <p:extLst>
      <p:ext uri="{BB962C8B-B14F-4D97-AF65-F5344CB8AC3E}">
        <p14:creationId xmlns:p14="http://schemas.microsoft.com/office/powerpoint/2010/main" val="1625168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1678E8-8661-4F0A-8701-27106076803D}"/>
              </a:ext>
            </a:extLst>
          </p:cNvPr>
          <p:cNvSpPr>
            <a:spLocks noGrp="1"/>
          </p:cNvSpPr>
          <p:nvPr>
            <p:ph idx="1"/>
          </p:nvPr>
        </p:nvSpPr>
        <p:spPr>
          <a:xfrm>
            <a:off x="364435" y="415986"/>
            <a:ext cx="11602278" cy="5958309"/>
          </a:xfrm>
        </p:spPr>
        <p:txBody>
          <a:bodyPr>
            <a:normAutofit lnSpcReduction="10000"/>
          </a:bodyPr>
          <a:lstStyle/>
          <a:p>
            <a:pPr marL="0" indent="0" algn="l">
              <a:buNone/>
            </a:pPr>
            <a:r>
              <a:rPr lang="en-GB" sz="2600" b="1" i="0" dirty="0">
                <a:solidFill>
                  <a:srgbClr val="141414"/>
                </a:solidFill>
                <a:effectLst/>
                <a:highlight>
                  <a:srgbClr val="FFFF00"/>
                </a:highlight>
                <a:latin typeface="Tw Cen MT" panose="020B0602020104020603" pitchFamily="34" charset="0"/>
              </a:rPr>
              <a:t>Inequalities of what?</a:t>
            </a:r>
          </a:p>
          <a:p>
            <a:pPr algn="l"/>
            <a:r>
              <a:rPr lang="en-GB" sz="2600" b="0" i="0" dirty="0">
                <a:solidFill>
                  <a:srgbClr val="141414"/>
                </a:solidFill>
                <a:effectLst/>
                <a:latin typeface="Tw Cen MT" panose="020B0602020104020603" pitchFamily="34" charset="0"/>
              </a:rPr>
              <a:t>Health inequalities are ultimately about differences in the status of people’s health.</a:t>
            </a:r>
          </a:p>
          <a:p>
            <a:pPr algn="l"/>
            <a:r>
              <a:rPr lang="en-GB" sz="2600" b="0" i="0" dirty="0">
                <a:solidFill>
                  <a:srgbClr val="141414"/>
                </a:solidFill>
                <a:effectLst/>
                <a:latin typeface="Tw Cen MT" panose="020B0602020104020603" pitchFamily="34" charset="0"/>
              </a:rPr>
              <a:t> But the term is also commonly used to refer to </a:t>
            </a:r>
            <a:r>
              <a:rPr lang="en-GB" sz="2600" b="1" i="0" dirty="0">
                <a:solidFill>
                  <a:srgbClr val="141414"/>
                </a:solidFill>
                <a:effectLst/>
                <a:highlight>
                  <a:srgbClr val="00FFFF"/>
                </a:highlight>
                <a:latin typeface="Tw Cen MT" panose="020B0602020104020603" pitchFamily="34" charset="0"/>
              </a:rPr>
              <a:t>differences in the care that people receive and the opportunities that they have to lead healthy lives, </a:t>
            </a:r>
            <a:r>
              <a:rPr lang="en-GB" sz="2600" b="0" i="0" dirty="0">
                <a:solidFill>
                  <a:srgbClr val="141414"/>
                </a:solidFill>
                <a:effectLst/>
                <a:latin typeface="Tw Cen MT" panose="020B0602020104020603" pitchFamily="34" charset="0"/>
              </a:rPr>
              <a:t>both of which can contribute to their health status. Health inequalities can therefore involve differences in:</a:t>
            </a:r>
          </a:p>
          <a:p>
            <a:pPr algn="l">
              <a:buFont typeface="Arial" panose="020B0604020202020204" pitchFamily="34" charset="0"/>
              <a:buChar char="•"/>
            </a:pPr>
            <a:r>
              <a:rPr lang="en-GB" sz="2600" dirty="0">
                <a:solidFill>
                  <a:srgbClr val="141414"/>
                </a:solidFill>
                <a:latin typeface="Tw Cen MT" panose="020B0602020104020603" pitchFamily="34" charset="0"/>
              </a:rPr>
              <a:t>H</a:t>
            </a:r>
            <a:r>
              <a:rPr lang="en-GB" sz="2600" b="0" i="0" dirty="0">
                <a:solidFill>
                  <a:srgbClr val="141414"/>
                </a:solidFill>
                <a:effectLst/>
                <a:latin typeface="Tw Cen MT" panose="020B0602020104020603" pitchFamily="34" charset="0"/>
              </a:rPr>
              <a:t>ealth status, for example, life expectancy and prevalence of health conditions</a:t>
            </a:r>
          </a:p>
          <a:p>
            <a:pPr algn="l">
              <a:buFont typeface="Arial" panose="020B0604020202020204" pitchFamily="34" charset="0"/>
              <a:buChar char="•"/>
            </a:pPr>
            <a:r>
              <a:rPr lang="en-GB" sz="2600" dirty="0">
                <a:solidFill>
                  <a:srgbClr val="141414"/>
                </a:solidFill>
                <a:latin typeface="Tw Cen MT" panose="020B0602020104020603" pitchFamily="34" charset="0"/>
              </a:rPr>
              <a:t>A</a:t>
            </a:r>
            <a:r>
              <a:rPr lang="en-GB" sz="2600" b="0" i="0" dirty="0">
                <a:solidFill>
                  <a:srgbClr val="141414"/>
                </a:solidFill>
                <a:effectLst/>
                <a:latin typeface="Tw Cen MT" panose="020B0602020104020603" pitchFamily="34" charset="0"/>
              </a:rPr>
              <a:t>ccess to care, </a:t>
            </a:r>
            <a:r>
              <a:rPr lang="en-GB" sz="2600" b="1" i="0" dirty="0">
                <a:solidFill>
                  <a:srgbClr val="141414"/>
                </a:solidFill>
                <a:effectLst/>
                <a:highlight>
                  <a:srgbClr val="00FFFF"/>
                </a:highlight>
                <a:latin typeface="Tw Cen MT" panose="020B0602020104020603" pitchFamily="34" charset="0"/>
              </a:rPr>
              <a:t>for example</a:t>
            </a:r>
            <a:r>
              <a:rPr lang="en-GB" sz="2600" b="0" i="0" dirty="0">
                <a:solidFill>
                  <a:srgbClr val="141414"/>
                </a:solidFill>
                <a:effectLst/>
                <a:latin typeface="Tw Cen MT" panose="020B0602020104020603" pitchFamily="34" charset="0"/>
              </a:rPr>
              <a:t>, availability of treatments</a:t>
            </a:r>
          </a:p>
          <a:p>
            <a:pPr algn="l">
              <a:buFont typeface="Arial" panose="020B0604020202020204" pitchFamily="34" charset="0"/>
              <a:buChar char="•"/>
            </a:pPr>
            <a:r>
              <a:rPr lang="en-GB" sz="2600" dirty="0">
                <a:solidFill>
                  <a:srgbClr val="141414"/>
                </a:solidFill>
                <a:latin typeface="Tw Cen MT" panose="020B0602020104020603" pitchFamily="34" charset="0"/>
              </a:rPr>
              <a:t>Q</a:t>
            </a:r>
            <a:r>
              <a:rPr lang="en-GB" sz="2600" b="0" i="0" dirty="0">
                <a:solidFill>
                  <a:srgbClr val="141414"/>
                </a:solidFill>
                <a:effectLst/>
                <a:latin typeface="Tw Cen MT" panose="020B0602020104020603" pitchFamily="34" charset="0"/>
              </a:rPr>
              <a:t>uality and experience of care, </a:t>
            </a:r>
            <a:r>
              <a:rPr lang="en-GB" sz="2600" b="1" i="0" dirty="0">
                <a:solidFill>
                  <a:srgbClr val="141414"/>
                </a:solidFill>
                <a:effectLst/>
                <a:highlight>
                  <a:srgbClr val="00FFFF"/>
                </a:highlight>
                <a:latin typeface="Tw Cen MT" panose="020B0602020104020603" pitchFamily="34" charset="0"/>
              </a:rPr>
              <a:t>for example</a:t>
            </a:r>
            <a:r>
              <a:rPr lang="en-GB" sz="2600" b="0" i="0" dirty="0">
                <a:solidFill>
                  <a:srgbClr val="141414"/>
                </a:solidFill>
                <a:effectLst/>
                <a:latin typeface="Tw Cen MT" panose="020B0602020104020603" pitchFamily="34" charset="0"/>
              </a:rPr>
              <a:t>, levels of patient satisfaction</a:t>
            </a:r>
          </a:p>
          <a:p>
            <a:pPr algn="l">
              <a:buFont typeface="Arial" panose="020B0604020202020204" pitchFamily="34" charset="0"/>
              <a:buChar char="•"/>
            </a:pPr>
            <a:r>
              <a:rPr lang="en-GB" sz="2600" dirty="0">
                <a:solidFill>
                  <a:srgbClr val="141414"/>
                </a:solidFill>
                <a:latin typeface="Tw Cen MT" panose="020B0602020104020603" pitchFamily="34" charset="0"/>
              </a:rPr>
              <a:t>B</a:t>
            </a:r>
            <a:r>
              <a:rPr lang="en-GB" sz="2600" b="0" i="0" dirty="0">
                <a:solidFill>
                  <a:srgbClr val="141414"/>
                </a:solidFill>
                <a:effectLst/>
                <a:latin typeface="Tw Cen MT" panose="020B0602020104020603" pitchFamily="34" charset="0"/>
              </a:rPr>
              <a:t>ehavioural risks to health, </a:t>
            </a:r>
            <a:r>
              <a:rPr lang="en-GB" sz="2600" b="1" i="0" dirty="0">
                <a:solidFill>
                  <a:srgbClr val="141414"/>
                </a:solidFill>
                <a:effectLst/>
                <a:highlight>
                  <a:srgbClr val="00FFFF"/>
                </a:highlight>
                <a:latin typeface="Tw Cen MT" panose="020B0602020104020603" pitchFamily="34" charset="0"/>
              </a:rPr>
              <a:t>for example</a:t>
            </a:r>
            <a:r>
              <a:rPr lang="en-GB" sz="2600" b="0" i="0" dirty="0">
                <a:solidFill>
                  <a:srgbClr val="141414"/>
                </a:solidFill>
                <a:effectLst/>
                <a:latin typeface="Tw Cen MT" panose="020B0602020104020603" pitchFamily="34" charset="0"/>
              </a:rPr>
              <a:t>, smoking rates</a:t>
            </a:r>
          </a:p>
          <a:p>
            <a:pPr algn="l">
              <a:buFont typeface="Arial" panose="020B0604020202020204" pitchFamily="34" charset="0"/>
              <a:buChar char="•"/>
            </a:pPr>
            <a:r>
              <a:rPr lang="en-GB" sz="2600" dirty="0">
                <a:solidFill>
                  <a:srgbClr val="141414"/>
                </a:solidFill>
                <a:latin typeface="Tw Cen MT" panose="020B0602020104020603" pitchFamily="34" charset="0"/>
              </a:rPr>
              <a:t>W</a:t>
            </a:r>
            <a:r>
              <a:rPr lang="en-GB" sz="2600" b="0" i="0" dirty="0">
                <a:solidFill>
                  <a:srgbClr val="141414"/>
                </a:solidFill>
                <a:effectLst/>
                <a:latin typeface="Tw Cen MT" panose="020B0602020104020603" pitchFamily="34" charset="0"/>
              </a:rPr>
              <a:t>ider determinants of health, </a:t>
            </a:r>
            <a:r>
              <a:rPr lang="en-GB" sz="2600" b="1" i="0" dirty="0">
                <a:solidFill>
                  <a:schemeClr val="bg1"/>
                </a:solidFill>
                <a:effectLst/>
                <a:highlight>
                  <a:srgbClr val="008080"/>
                </a:highlight>
                <a:latin typeface="Tw Cen MT" panose="020B0602020104020603" pitchFamily="34" charset="0"/>
              </a:rPr>
              <a:t>for example</a:t>
            </a:r>
            <a:r>
              <a:rPr lang="en-GB" sz="2600" b="0" i="0" dirty="0">
                <a:solidFill>
                  <a:srgbClr val="141414"/>
                </a:solidFill>
                <a:effectLst/>
                <a:latin typeface="Tw Cen MT" panose="020B0602020104020603" pitchFamily="34" charset="0"/>
              </a:rPr>
              <a:t>, quality of housing.</a:t>
            </a:r>
          </a:p>
          <a:p>
            <a:endParaRPr lang="en-GB" dirty="0"/>
          </a:p>
        </p:txBody>
      </p:sp>
    </p:spTree>
    <p:extLst>
      <p:ext uri="{BB962C8B-B14F-4D97-AF65-F5344CB8AC3E}">
        <p14:creationId xmlns:p14="http://schemas.microsoft.com/office/powerpoint/2010/main" val="3374192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EB1A47-7018-4D3F-ABD5-A6E180869BC2}"/>
              </a:ext>
            </a:extLst>
          </p:cNvPr>
          <p:cNvSpPr>
            <a:spLocks noGrp="1"/>
          </p:cNvSpPr>
          <p:nvPr>
            <p:ph idx="1"/>
          </p:nvPr>
        </p:nvSpPr>
        <p:spPr>
          <a:xfrm>
            <a:off x="357809" y="477079"/>
            <a:ext cx="10933043" cy="5247860"/>
          </a:xfrm>
        </p:spPr>
        <p:txBody>
          <a:bodyPr/>
          <a:lstStyle/>
          <a:p>
            <a:pPr marL="0" indent="0" algn="l">
              <a:buNone/>
            </a:pPr>
            <a:r>
              <a:rPr lang="en-GB" sz="2400" b="1" i="0" dirty="0">
                <a:solidFill>
                  <a:srgbClr val="141414"/>
                </a:solidFill>
                <a:effectLst/>
                <a:highlight>
                  <a:srgbClr val="FFFF00"/>
                </a:highlight>
                <a:latin typeface="Tw Cen MT" panose="020B0602020104020603" pitchFamily="34" charset="0"/>
              </a:rPr>
              <a:t>Inequalities between who?</a:t>
            </a:r>
          </a:p>
          <a:p>
            <a:pPr algn="l"/>
            <a:r>
              <a:rPr lang="en-GB" sz="2400" b="0" i="0" dirty="0">
                <a:solidFill>
                  <a:srgbClr val="141414"/>
                </a:solidFill>
                <a:effectLst/>
                <a:latin typeface="Tw Cen MT" panose="020B0602020104020603" pitchFamily="34" charset="0"/>
              </a:rPr>
              <a:t>Differences in health status and the things that determine it can be experienced by people grouped by a range of factors. </a:t>
            </a:r>
          </a:p>
          <a:p>
            <a:pPr algn="l"/>
            <a:r>
              <a:rPr lang="en-GB" sz="2400" b="0" i="0" dirty="0">
                <a:solidFill>
                  <a:srgbClr val="141414"/>
                </a:solidFill>
                <a:effectLst/>
                <a:latin typeface="Tw Cen MT" panose="020B0602020104020603" pitchFamily="34" charset="0"/>
              </a:rPr>
              <a:t>In England, health inequalities are often analysed and addressed by policy across four factors:</a:t>
            </a:r>
          </a:p>
          <a:p>
            <a:pPr algn="l">
              <a:buFont typeface="Arial" panose="020B0604020202020204" pitchFamily="34" charset="0"/>
              <a:buChar char="•"/>
            </a:pPr>
            <a:r>
              <a:rPr lang="en-GB" sz="2400" dirty="0">
                <a:solidFill>
                  <a:srgbClr val="141414"/>
                </a:solidFill>
                <a:latin typeface="Tw Cen MT" panose="020B0602020104020603" pitchFamily="34" charset="0"/>
              </a:rPr>
              <a:t>S</a:t>
            </a:r>
            <a:r>
              <a:rPr lang="en-GB" sz="2400" b="0" i="0" dirty="0">
                <a:solidFill>
                  <a:srgbClr val="141414"/>
                </a:solidFill>
                <a:effectLst/>
                <a:latin typeface="Tw Cen MT" panose="020B0602020104020603" pitchFamily="34" charset="0"/>
              </a:rPr>
              <a:t>ocio-economic factors, </a:t>
            </a:r>
            <a:r>
              <a:rPr lang="en-GB" sz="2400" b="1" i="0" dirty="0">
                <a:solidFill>
                  <a:srgbClr val="141414"/>
                </a:solidFill>
                <a:effectLst/>
                <a:highlight>
                  <a:srgbClr val="FFFF00"/>
                </a:highlight>
                <a:latin typeface="Tw Cen MT" panose="020B0602020104020603" pitchFamily="34" charset="0"/>
              </a:rPr>
              <a:t>for example</a:t>
            </a:r>
            <a:r>
              <a:rPr lang="en-GB" sz="2400" b="0" i="0" dirty="0">
                <a:solidFill>
                  <a:srgbClr val="141414"/>
                </a:solidFill>
                <a:effectLst/>
                <a:latin typeface="Tw Cen MT" panose="020B0602020104020603" pitchFamily="34" charset="0"/>
              </a:rPr>
              <a:t>, income</a:t>
            </a:r>
          </a:p>
          <a:p>
            <a:pPr algn="l">
              <a:buFont typeface="Arial" panose="020B0604020202020204" pitchFamily="34" charset="0"/>
              <a:buChar char="•"/>
            </a:pPr>
            <a:r>
              <a:rPr lang="en-GB" sz="2400" b="0" i="0" dirty="0">
                <a:solidFill>
                  <a:srgbClr val="141414"/>
                </a:solidFill>
                <a:effectLst/>
                <a:latin typeface="Tw Cen MT" panose="020B0602020104020603" pitchFamily="34" charset="0"/>
              </a:rPr>
              <a:t>Geography, </a:t>
            </a:r>
            <a:r>
              <a:rPr lang="en-GB" sz="2400" b="1" i="0" dirty="0">
                <a:solidFill>
                  <a:srgbClr val="141414"/>
                </a:solidFill>
                <a:effectLst/>
                <a:highlight>
                  <a:srgbClr val="00FFFF"/>
                </a:highlight>
                <a:latin typeface="Tw Cen MT" panose="020B0602020104020603" pitchFamily="34" charset="0"/>
              </a:rPr>
              <a:t>for example</a:t>
            </a:r>
            <a:r>
              <a:rPr lang="en-GB" sz="2400" b="0" i="0" dirty="0">
                <a:solidFill>
                  <a:srgbClr val="141414"/>
                </a:solidFill>
                <a:effectLst/>
                <a:latin typeface="Tw Cen MT" panose="020B0602020104020603" pitchFamily="34" charset="0"/>
              </a:rPr>
              <a:t>, region or whether urban or rural</a:t>
            </a:r>
          </a:p>
          <a:p>
            <a:pPr algn="l">
              <a:buFont typeface="Arial" panose="020B0604020202020204" pitchFamily="34" charset="0"/>
              <a:buChar char="•"/>
            </a:pPr>
            <a:r>
              <a:rPr lang="en-GB" sz="2400" b="0" i="0" dirty="0">
                <a:solidFill>
                  <a:srgbClr val="141414"/>
                </a:solidFill>
                <a:effectLst/>
                <a:latin typeface="Tw Cen MT" panose="020B0602020104020603" pitchFamily="34" charset="0"/>
              </a:rPr>
              <a:t>Specific characteristics including those protected in law, such as sex, ethnicity or disability  </a:t>
            </a:r>
          </a:p>
          <a:p>
            <a:pPr algn="l">
              <a:buFont typeface="Arial" panose="020B0604020202020204" pitchFamily="34" charset="0"/>
              <a:buChar char="•"/>
            </a:pPr>
            <a:r>
              <a:rPr lang="en-GB" sz="2400" dirty="0">
                <a:solidFill>
                  <a:srgbClr val="141414"/>
                </a:solidFill>
                <a:latin typeface="Tw Cen MT" panose="020B0602020104020603" pitchFamily="34" charset="0"/>
              </a:rPr>
              <a:t>S</a:t>
            </a:r>
            <a:r>
              <a:rPr lang="en-GB" sz="2400" b="0" i="0" dirty="0">
                <a:solidFill>
                  <a:srgbClr val="141414"/>
                </a:solidFill>
                <a:effectLst/>
                <a:latin typeface="Tw Cen MT" panose="020B0602020104020603" pitchFamily="34" charset="0"/>
              </a:rPr>
              <a:t>ocially excluded groups, </a:t>
            </a:r>
            <a:r>
              <a:rPr lang="en-GB" sz="2400" b="1" i="0" dirty="0">
                <a:solidFill>
                  <a:srgbClr val="141414"/>
                </a:solidFill>
                <a:effectLst/>
                <a:highlight>
                  <a:srgbClr val="FFFF00"/>
                </a:highlight>
                <a:latin typeface="Tw Cen MT" panose="020B0602020104020603" pitchFamily="34" charset="0"/>
              </a:rPr>
              <a:t>for example, </a:t>
            </a:r>
            <a:r>
              <a:rPr lang="en-GB" sz="2400" b="0" i="0" dirty="0">
                <a:solidFill>
                  <a:srgbClr val="141414"/>
                </a:solidFill>
                <a:effectLst/>
                <a:latin typeface="Tw Cen MT" panose="020B0602020104020603" pitchFamily="34" charset="0"/>
              </a:rPr>
              <a:t>people experiencing homelessness.</a:t>
            </a:r>
          </a:p>
          <a:p>
            <a:endParaRPr lang="en-GB" dirty="0"/>
          </a:p>
        </p:txBody>
      </p:sp>
    </p:spTree>
    <p:extLst>
      <p:ext uri="{BB962C8B-B14F-4D97-AF65-F5344CB8AC3E}">
        <p14:creationId xmlns:p14="http://schemas.microsoft.com/office/powerpoint/2010/main" val="2809337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2AD89E-F8D6-4536-962B-F1A0C5E46B8C}"/>
              </a:ext>
            </a:extLst>
          </p:cNvPr>
          <p:cNvSpPr>
            <a:spLocks noGrp="1"/>
          </p:cNvSpPr>
          <p:nvPr>
            <p:ph idx="1"/>
          </p:nvPr>
        </p:nvSpPr>
        <p:spPr>
          <a:xfrm>
            <a:off x="477078" y="265043"/>
            <a:ext cx="11135802" cy="5806573"/>
          </a:xfrm>
        </p:spPr>
        <p:txBody>
          <a:bodyPr>
            <a:normAutofit/>
          </a:bodyPr>
          <a:lstStyle/>
          <a:p>
            <a:pPr algn="l"/>
            <a:r>
              <a:rPr lang="en-GB" sz="3200" b="0" i="0" dirty="0">
                <a:solidFill>
                  <a:srgbClr val="333333"/>
                </a:solidFill>
                <a:effectLst/>
                <a:latin typeface="Tw Cen MT" panose="020B0602020104020603" pitchFamily="34" charset="0"/>
              </a:rPr>
              <a:t>The wider environment in which people live and work then shapes their individual experiences of:</a:t>
            </a:r>
          </a:p>
          <a:p>
            <a:pPr algn="l">
              <a:buFont typeface="Arial" panose="020B0604020202020204" pitchFamily="34" charset="0"/>
              <a:buChar char="•"/>
            </a:pPr>
            <a:r>
              <a:rPr lang="en-GB" sz="3200" dirty="0">
                <a:solidFill>
                  <a:srgbClr val="333333"/>
                </a:solidFill>
                <a:latin typeface="Tw Cen MT" panose="020B0602020104020603" pitchFamily="34" charset="0"/>
              </a:rPr>
              <a:t>L</a:t>
            </a:r>
            <a:r>
              <a:rPr lang="en-GB" sz="3200" b="0" i="0" dirty="0">
                <a:solidFill>
                  <a:srgbClr val="333333"/>
                </a:solidFill>
                <a:effectLst/>
                <a:latin typeface="Tw Cen MT" panose="020B0602020104020603" pitchFamily="34" charset="0"/>
              </a:rPr>
              <a:t>ow income</a:t>
            </a:r>
          </a:p>
          <a:p>
            <a:pPr algn="l">
              <a:buFont typeface="Arial" panose="020B0604020202020204" pitchFamily="34" charset="0"/>
              <a:buChar char="•"/>
            </a:pPr>
            <a:r>
              <a:rPr lang="en-GB" sz="3200" b="0" i="0" dirty="0">
                <a:solidFill>
                  <a:srgbClr val="333333"/>
                </a:solidFill>
                <a:effectLst/>
                <a:latin typeface="Tw Cen MT" panose="020B0602020104020603" pitchFamily="34" charset="0"/>
              </a:rPr>
              <a:t>Poor housing</a:t>
            </a:r>
          </a:p>
          <a:p>
            <a:pPr algn="l">
              <a:buFont typeface="Arial" panose="020B0604020202020204" pitchFamily="34" charset="0"/>
              <a:buChar char="•"/>
            </a:pPr>
            <a:r>
              <a:rPr lang="en-GB" sz="3200" dirty="0">
                <a:solidFill>
                  <a:srgbClr val="333333"/>
                </a:solidFill>
                <a:latin typeface="Tw Cen MT" panose="020B0602020104020603" pitchFamily="34" charset="0"/>
              </a:rPr>
              <a:t>D</a:t>
            </a:r>
            <a:r>
              <a:rPr lang="en-GB" sz="3200" b="0" i="0" dirty="0">
                <a:solidFill>
                  <a:srgbClr val="333333"/>
                </a:solidFill>
                <a:effectLst/>
                <a:latin typeface="Tw Cen MT" panose="020B0602020104020603" pitchFamily="34" charset="0"/>
              </a:rPr>
              <a:t>iscrimination</a:t>
            </a:r>
          </a:p>
          <a:p>
            <a:pPr algn="l">
              <a:buFont typeface="Arial" panose="020B0604020202020204" pitchFamily="34" charset="0"/>
              <a:buChar char="•"/>
            </a:pPr>
            <a:r>
              <a:rPr lang="en-GB" sz="3200" dirty="0">
                <a:solidFill>
                  <a:srgbClr val="333333"/>
                </a:solidFill>
                <a:latin typeface="Tw Cen MT" panose="020B0602020104020603" pitchFamily="34" charset="0"/>
              </a:rPr>
              <a:t>A</a:t>
            </a:r>
            <a:r>
              <a:rPr lang="en-GB" sz="3200" b="0" i="0" dirty="0">
                <a:solidFill>
                  <a:srgbClr val="333333"/>
                </a:solidFill>
                <a:effectLst/>
                <a:latin typeface="Tw Cen MT" panose="020B0602020104020603" pitchFamily="34" charset="0"/>
              </a:rPr>
              <a:t>ccess to health services.</a:t>
            </a:r>
          </a:p>
          <a:p>
            <a:pPr algn="l"/>
            <a:r>
              <a:rPr lang="en-GB" sz="3200" b="0" i="0" dirty="0">
                <a:solidFill>
                  <a:srgbClr val="333333"/>
                </a:solidFill>
                <a:effectLst/>
                <a:latin typeface="Tw Cen MT" panose="020B0602020104020603" pitchFamily="34" charset="0"/>
              </a:rPr>
              <a:t>This environment then shapes individual experiences across the population and leads to the inequalities in health outcomes.</a:t>
            </a:r>
          </a:p>
          <a:p>
            <a:endParaRPr lang="en-GB" dirty="0"/>
          </a:p>
        </p:txBody>
      </p:sp>
      <p:pic>
        <p:nvPicPr>
          <p:cNvPr id="4" name="Picture 3">
            <a:extLst>
              <a:ext uri="{FF2B5EF4-FFF2-40B4-BE49-F238E27FC236}">
                <a16:creationId xmlns:a16="http://schemas.microsoft.com/office/drawing/2014/main" id="{BC2A0CFA-5C63-4F96-8F8E-D73D277B82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022" y="1924315"/>
            <a:ext cx="2947782" cy="1963223"/>
          </a:xfrm>
          <a:prstGeom prst="rect">
            <a:avLst/>
          </a:prstGeom>
        </p:spPr>
      </p:pic>
    </p:spTree>
    <p:extLst>
      <p:ext uri="{BB962C8B-B14F-4D97-AF65-F5344CB8AC3E}">
        <p14:creationId xmlns:p14="http://schemas.microsoft.com/office/powerpoint/2010/main" val="1725207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17947" y="647216"/>
            <a:ext cx="3368230"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Disability</a:t>
            </a:r>
          </a:p>
        </p:txBody>
      </p:sp>
      <p:sp>
        <p:nvSpPr>
          <p:cNvPr id="3" name="6-Point Star 2"/>
          <p:cNvSpPr/>
          <p:nvPr/>
        </p:nvSpPr>
        <p:spPr>
          <a:xfrm rot="1032017">
            <a:off x="9164472" y="-78475"/>
            <a:ext cx="2879676" cy="2999096"/>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Time, Pair, Share</a:t>
            </a:r>
          </a:p>
        </p:txBody>
      </p:sp>
      <p:sp>
        <p:nvSpPr>
          <p:cNvPr id="4" name="TextBox 3"/>
          <p:cNvSpPr txBox="1"/>
          <p:nvPr/>
        </p:nvSpPr>
        <p:spPr>
          <a:xfrm>
            <a:off x="1135277" y="2521059"/>
            <a:ext cx="7533564" cy="1815882"/>
          </a:xfrm>
          <a:prstGeom prst="rect">
            <a:avLst/>
          </a:prstGeom>
          <a:noFill/>
        </p:spPr>
        <p:txBody>
          <a:bodyPr wrap="square" rtlCol="0">
            <a:spAutoFit/>
          </a:bodyPr>
          <a:lstStyle/>
          <a:p>
            <a:r>
              <a:rPr lang="en-GB" sz="2800" dirty="0"/>
              <a:t>Something that prevents a person from entering a building or service.  </a:t>
            </a:r>
            <a:r>
              <a:rPr lang="en-GB" sz="2800" b="1" dirty="0">
                <a:highlight>
                  <a:srgbClr val="FFFF00"/>
                </a:highlight>
              </a:rPr>
              <a:t>For example </a:t>
            </a:r>
            <a:r>
              <a:rPr lang="en-GB" sz="2800" dirty="0"/>
              <a:t>if you are in a wheelchair and there are steps but no ramp.  This is a physical barrier.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8841" y="4129884"/>
            <a:ext cx="2947782" cy="1963223"/>
          </a:xfrm>
          <a:prstGeom prst="rect">
            <a:avLst/>
          </a:prstGeom>
        </p:spPr>
      </p:pic>
      <p:sp>
        <p:nvSpPr>
          <p:cNvPr id="6" name="TextBox 5"/>
          <p:cNvSpPr txBox="1"/>
          <p:nvPr/>
        </p:nvSpPr>
        <p:spPr>
          <a:xfrm>
            <a:off x="109182" y="6611779"/>
            <a:ext cx="4148920" cy="246221"/>
          </a:xfrm>
          <a:prstGeom prst="rect">
            <a:avLst/>
          </a:prstGeom>
          <a:noFill/>
        </p:spPr>
        <p:txBody>
          <a:bodyPr wrap="square" rtlCol="0">
            <a:spAutoFit/>
          </a:bodyPr>
          <a:lstStyle/>
          <a:p>
            <a:r>
              <a:rPr lang="en-GB" sz="1000" dirty="0">
                <a:solidFill>
                  <a:schemeClr val="bg1">
                    <a:lumMod val="50000"/>
                  </a:schemeClr>
                </a:solidFill>
              </a:rPr>
              <a:t>© 2015 Outstanding Resources</a:t>
            </a:r>
          </a:p>
        </p:txBody>
      </p:sp>
    </p:spTree>
    <p:extLst>
      <p:ext uri="{BB962C8B-B14F-4D97-AF65-F5344CB8AC3E}">
        <p14:creationId xmlns:p14="http://schemas.microsoft.com/office/powerpoint/2010/main" val="4204771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63320B-B9E8-40BC-93CA-DD38D2F6F2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74" y="24540"/>
            <a:ext cx="11470849" cy="6068567"/>
          </a:xfrm>
          <a:prstGeom prst="rect">
            <a:avLst/>
          </a:prstGeom>
        </p:spPr>
      </p:pic>
    </p:spTree>
    <p:extLst>
      <p:ext uri="{BB962C8B-B14F-4D97-AF65-F5344CB8AC3E}">
        <p14:creationId xmlns:p14="http://schemas.microsoft.com/office/powerpoint/2010/main" val="3002723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182" y="6611779"/>
            <a:ext cx="4148920" cy="246221"/>
          </a:xfrm>
          <a:prstGeom prst="rect">
            <a:avLst/>
          </a:prstGeom>
          <a:noFill/>
        </p:spPr>
        <p:txBody>
          <a:bodyPr wrap="square" rtlCol="0">
            <a:spAutoFit/>
          </a:bodyPr>
          <a:lstStyle/>
          <a:p>
            <a:r>
              <a:rPr lang="en-GB" sz="1000" dirty="0">
                <a:solidFill>
                  <a:schemeClr val="bg1">
                    <a:lumMod val="50000"/>
                  </a:schemeClr>
                </a:solidFill>
              </a:rPr>
              <a:t>© 2015 Outstanding Resources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743" y="126241"/>
            <a:ext cx="2444434" cy="2111991"/>
          </a:xfrm>
          <a:prstGeom prst="rect">
            <a:avLst/>
          </a:prstGeom>
        </p:spPr>
      </p:pic>
      <p:sp>
        <p:nvSpPr>
          <p:cNvPr id="4" name="Rectangle 3"/>
          <p:cNvSpPr/>
          <p:nvPr/>
        </p:nvSpPr>
        <p:spPr>
          <a:xfrm>
            <a:off x="3101102" y="0"/>
            <a:ext cx="5580375"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Economic factor</a:t>
            </a:r>
          </a:p>
        </p:txBody>
      </p:sp>
      <p:sp>
        <p:nvSpPr>
          <p:cNvPr id="5" name="6-Point Star 4"/>
          <p:cNvSpPr/>
          <p:nvPr/>
        </p:nvSpPr>
        <p:spPr>
          <a:xfrm rot="1032017">
            <a:off x="5158260" y="5072291"/>
            <a:ext cx="2718172" cy="2391444"/>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Time, Pair, Share</a:t>
            </a:r>
          </a:p>
        </p:txBody>
      </p:sp>
      <p:sp>
        <p:nvSpPr>
          <p:cNvPr id="6" name="TextBox 5"/>
          <p:cNvSpPr txBox="1"/>
          <p:nvPr/>
        </p:nvSpPr>
        <p:spPr>
          <a:xfrm>
            <a:off x="997474" y="1399367"/>
            <a:ext cx="10425900" cy="4154984"/>
          </a:xfrm>
          <a:prstGeom prst="rect">
            <a:avLst/>
          </a:prstGeom>
          <a:noFill/>
        </p:spPr>
        <p:txBody>
          <a:bodyPr wrap="square" rtlCol="0">
            <a:spAutoFit/>
          </a:bodyPr>
          <a:lstStyle/>
          <a:p>
            <a:r>
              <a:rPr lang="en-GB" sz="2400" dirty="0"/>
              <a:t>Things cost money.  Think of childcare.  If you put a child into childcare it costs you money.  Some health services cost money as well.  </a:t>
            </a:r>
          </a:p>
          <a:p>
            <a:r>
              <a:rPr lang="en-GB" sz="2400" dirty="0"/>
              <a:t>If you do not have enough money you can sometimes miss out on vital services.</a:t>
            </a:r>
          </a:p>
          <a:p>
            <a:pPr marL="342900" indent="-342900">
              <a:buFont typeface="Arial" panose="020B0604020202020204" pitchFamily="34" charset="0"/>
              <a:buChar char="•"/>
            </a:pPr>
            <a:r>
              <a:rPr lang="en-GB" sz="2400" dirty="0"/>
              <a:t>You may have to pay for travel to reach a service or you may not have enough money to pay for the service.  </a:t>
            </a:r>
          </a:p>
          <a:p>
            <a:pPr marL="342900" indent="-342900">
              <a:buFont typeface="Arial" panose="020B0604020202020204" pitchFamily="34" charset="0"/>
              <a:buChar char="•"/>
            </a:pPr>
            <a:r>
              <a:rPr lang="en-GB" sz="2400" dirty="0"/>
              <a:t>You have to pay when you go to the dentist and so some people don’t go to the dentist as they simply can not afford to do so. </a:t>
            </a:r>
          </a:p>
          <a:p>
            <a:pPr marL="342900" indent="-342900">
              <a:buFont typeface="Arial" panose="020B0604020202020204" pitchFamily="34" charset="0"/>
              <a:buChar char="•"/>
            </a:pPr>
            <a:r>
              <a:rPr lang="en-GB" sz="2400" dirty="0"/>
              <a:t> Some people need to pay for a prescription to get their medication, if they can’t afford it they go without which could have an impact on their health.</a:t>
            </a:r>
          </a:p>
        </p:txBody>
      </p:sp>
    </p:spTree>
    <p:extLst>
      <p:ext uri="{BB962C8B-B14F-4D97-AF65-F5344CB8AC3E}">
        <p14:creationId xmlns:p14="http://schemas.microsoft.com/office/powerpoint/2010/main" val="3410848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182" y="6611779"/>
            <a:ext cx="4148920" cy="246221"/>
          </a:xfrm>
          <a:prstGeom prst="rect">
            <a:avLst/>
          </a:prstGeom>
          <a:noFill/>
        </p:spPr>
        <p:txBody>
          <a:bodyPr wrap="square" rtlCol="0">
            <a:spAutoFit/>
          </a:bodyPr>
          <a:lstStyle/>
          <a:p>
            <a:r>
              <a:rPr lang="en-GB" sz="1000" dirty="0">
                <a:solidFill>
                  <a:schemeClr val="bg1">
                    <a:lumMod val="50000"/>
                  </a:schemeClr>
                </a:solidFill>
              </a:rPr>
              <a:t>© 2015 Outstanding Resources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307" y="294722"/>
            <a:ext cx="2310182" cy="2680026"/>
          </a:xfrm>
          <a:prstGeom prst="rect">
            <a:avLst/>
          </a:prstGeom>
        </p:spPr>
      </p:pic>
      <p:sp>
        <p:nvSpPr>
          <p:cNvPr id="4" name="Rectangle 3"/>
          <p:cNvSpPr/>
          <p:nvPr/>
        </p:nvSpPr>
        <p:spPr>
          <a:xfrm>
            <a:off x="3853240" y="294721"/>
            <a:ext cx="448552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Environment</a:t>
            </a:r>
          </a:p>
        </p:txBody>
      </p:sp>
      <p:sp>
        <p:nvSpPr>
          <p:cNvPr id="5" name="6-Point Star 4"/>
          <p:cNvSpPr/>
          <p:nvPr/>
        </p:nvSpPr>
        <p:spPr>
          <a:xfrm rot="1032017">
            <a:off x="9164472" y="-78475"/>
            <a:ext cx="2879676" cy="2999096"/>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Time, Pair, Share</a:t>
            </a:r>
          </a:p>
        </p:txBody>
      </p:sp>
      <p:sp>
        <p:nvSpPr>
          <p:cNvPr id="7" name="TextBox 6"/>
          <p:cNvSpPr txBox="1"/>
          <p:nvPr/>
        </p:nvSpPr>
        <p:spPr>
          <a:xfrm>
            <a:off x="943056" y="2852308"/>
            <a:ext cx="10989637" cy="3539430"/>
          </a:xfrm>
          <a:prstGeom prst="rect">
            <a:avLst/>
          </a:prstGeom>
          <a:noFill/>
        </p:spPr>
        <p:txBody>
          <a:bodyPr wrap="square" rtlCol="0">
            <a:spAutoFit/>
          </a:bodyPr>
          <a:lstStyle/>
          <a:p>
            <a:r>
              <a:rPr lang="en-GB" sz="2800" dirty="0"/>
              <a:t>Some people may live in a rural area where there are little services.  </a:t>
            </a:r>
          </a:p>
          <a:p>
            <a:pPr marL="457200" indent="-457200">
              <a:buFont typeface="Arial" panose="020B0604020202020204" pitchFamily="34" charset="0"/>
              <a:buChar char="•"/>
            </a:pPr>
            <a:r>
              <a:rPr lang="en-GB" sz="2800" dirty="0"/>
              <a:t>They may have to travel to get to any health care or early years services. </a:t>
            </a:r>
          </a:p>
          <a:p>
            <a:pPr marL="457200" indent="-457200">
              <a:buFont typeface="Arial" panose="020B0604020202020204" pitchFamily="34" charset="0"/>
              <a:buChar char="•"/>
            </a:pPr>
            <a:r>
              <a:rPr lang="en-GB" sz="2800" dirty="0"/>
              <a:t> This can be a problem if they do not drive or there are few means of public transport in the area. </a:t>
            </a:r>
          </a:p>
          <a:p>
            <a:pPr marL="457200" indent="-457200">
              <a:buFont typeface="Arial" panose="020B0604020202020204" pitchFamily="34" charset="0"/>
              <a:buChar char="•"/>
            </a:pPr>
            <a:r>
              <a:rPr lang="en-GB" sz="2800" dirty="0"/>
              <a:t> If it costs too much money to use petrol in a car or to use public transport then they may not go to the doctors or use other services.</a:t>
            </a:r>
          </a:p>
        </p:txBody>
      </p:sp>
    </p:spTree>
    <p:extLst>
      <p:ext uri="{BB962C8B-B14F-4D97-AF65-F5344CB8AC3E}">
        <p14:creationId xmlns:p14="http://schemas.microsoft.com/office/powerpoint/2010/main" val="183329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182" y="6611779"/>
            <a:ext cx="4148920" cy="246221"/>
          </a:xfrm>
          <a:prstGeom prst="rect">
            <a:avLst/>
          </a:prstGeom>
          <a:noFill/>
        </p:spPr>
        <p:txBody>
          <a:bodyPr wrap="square" rtlCol="0">
            <a:spAutoFit/>
          </a:bodyPr>
          <a:lstStyle/>
          <a:p>
            <a:r>
              <a:rPr lang="en-GB" sz="1000" dirty="0">
                <a:solidFill>
                  <a:schemeClr val="bg1">
                    <a:lumMod val="50000"/>
                  </a:schemeClr>
                </a:solidFill>
              </a:rPr>
              <a:t>© 2015 Outstanding Resources</a:t>
            </a:r>
          </a:p>
        </p:txBody>
      </p:sp>
      <p:sp>
        <p:nvSpPr>
          <p:cNvPr id="3" name="Rectangle 2"/>
          <p:cNvSpPr/>
          <p:nvPr/>
        </p:nvSpPr>
        <p:spPr>
          <a:xfrm>
            <a:off x="4258102" y="196840"/>
            <a:ext cx="2927404" cy="1754326"/>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Scenarios</a:t>
            </a:r>
          </a:p>
          <a:p>
            <a:pPr algn="ctr"/>
            <a:r>
              <a:rPr lang="en-US" sz="54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1</a:t>
            </a:r>
            <a:endParaRPr lang="en-US" sz="5400" b="1" cap="none" spc="0"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7672" y="1996070"/>
            <a:ext cx="1908662" cy="2865859"/>
          </a:xfrm>
          <a:prstGeom prst="rect">
            <a:avLst/>
          </a:prstGeom>
        </p:spPr>
      </p:pic>
      <p:sp>
        <p:nvSpPr>
          <p:cNvPr id="5" name="TextBox 4"/>
          <p:cNvSpPr txBox="1"/>
          <p:nvPr/>
        </p:nvSpPr>
        <p:spPr>
          <a:xfrm>
            <a:off x="2920621" y="2873517"/>
            <a:ext cx="8161361" cy="1569660"/>
          </a:xfrm>
          <a:prstGeom prst="rect">
            <a:avLst/>
          </a:prstGeom>
          <a:noFill/>
        </p:spPr>
        <p:txBody>
          <a:bodyPr wrap="square" rtlCol="0">
            <a:spAutoFit/>
          </a:bodyPr>
          <a:lstStyle/>
          <a:p>
            <a:r>
              <a:rPr lang="en-GB" sz="2400" dirty="0" err="1"/>
              <a:t>Aishah</a:t>
            </a:r>
            <a:r>
              <a:rPr lang="en-GB" sz="2400" dirty="0"/>
              <a:t> needs to go to the doctors.  However, the only doctor available is male and </a:t>
            </a:r>
            <a:r>
              <a:rPr lang="en-GB" sz="2400" dirty="0" err="1"/>
              <a:t>Aishah</a:t>
            </a:r>
            <a:r>
              <a:rPr lang="en-GB" sz="2400" dirty="0"/>
              <a:t> would prefer to see a female doctor.  Which factor is causing the issue and how can this be overcome to remove the health inequality?</a:t>
            </a:r>
          </a:p>
        </p:txBody>
      </p:sp>
    </p:spTree>
    <p:extLst>
      <p:ext uri="{BB962C8B-B14F-4D97-AF65-F5344CB8AC3E}">
        <p14:creationId xmlns:p14="http://schemas.microsoft.com/office/powerpoint/2010/main" val="14411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728" y="1193040"/>
            <a:ext cx="2221037" cy="3344935"/>
          </a:xfrm>
          <a:prstGeom prst="rect">
            <a:avLst/>
          </a:prstGeom>
        </p:spPr>
      </p:pic>
      <p:sp>
        <p:nvSpPr>
          <p:cNvPr id="3" name="TextBox 2"/>
          <p:cNvSpPr txBox="1"/>
          <p:nvPr/>
        </p:nvSpPr>
        <p:spPr>
          <a:xfrm>
            <a:off x="3084394" y="1951166"/>
            <a:ext cx="7629098" cy="3539430"/>
          </a:xfrm>
          <a:prstGeom prst="rect">
            <a:avLst/>
          </a:prstGeom>
          <a:noFill/>
        </p:spPr>
        <p:txBody>
          <a:bodyPr wrap="square" rtlCol="0">
            <a:spAutoFit/>
          </a:bodyPr>
          <a:lstStyle/>
          <a:p>
            <a:r>
              <a:rPr lang="en-GB" sz="2800" dirty="0"/>
              <a:t>Jodie is </a:t>
            </a:r>
            <a:r>
              <a:rPr lang="en-GB" sz="2800" dirty="0">
                <a:highlight>
                  <a:srgbClr val="00FFFF"/>
                </a:highlight>
              </a:rPr>
              <a:t>pregnant </a:t>
            </a:r>
            <a:r>
              <a:rPr lang="en-GB" sz="2800" dirty="0"/>
              <a:t>and really wants to go to the antenatal classes in her area.  Jodie is struggling to get to the local classes as she doesn’t drive and would need to get two buses to reach the class.  Jodie is on her own and </a:t>
            </a:r>
            <a:r>
              <a:rPr lang="en-GB" sz="2800" dirty="0">
                <a:highlight>
                  <a:srgbClr val="00FFFF"/>
                </a:highlight>
              </a:rPr>
              <a:t>unemployed</a:t>
            </a:r>
            <a:r>
              <a:rPr lang="en-GB" sz="2800" dirty="0"/>
              <a:t>.  Which inequality are causing the issue and how can these be overcome?</a:t>
            </a:r>
          </a:p>
        </p:txBody>
      </p:sp>
      <p:sp>
        <p:nvSpPr>
          <p:cNvPr id="4" name="Rectangle 3"/>
          <p:cNvSpPr/>
          <p:nvPr/>
        </p:nvSpPr>
        <p:spPr>
          <a:xfrm>
            <a:off x="4258102" y="196840"/>
            <a:ext cx="2927404" cy="1754326"/>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Scenarios</a:t>
            </a:r>
          </a:p>
          <a:p>
            <a:pPr algn="ctr"/>
            <a:r>
              <a:rPr lang="en-US" sz="54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2</a:t>
            </a:r>
            <a:endParaRPr lang="en-US" sz="5400" b="1" cap="none" spc="0"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endParaRPr>
          </a:p>
        </p:txBody>
      </p:sp>
      <p:sp>
        <p:nvSpPr>
          <p:cNvPr id="5" name="TextBox 4"/>
          <p:cNvSpPr txBox="1"/>
          <p:nvPr/>
        </p:nvSpPr>
        <p:spPr>
          <a:xfrm>
            <a:off x="109182" y="6611779"/>
            <a:ext cx="4148920" cy="246221"/>
          </a:xfrm>
          <a:prstGeom prst="rect">
            <a:avLst/>
          </a:prstGeom>
          <a:noFill/>
        </p:spPr>
        <p:txBody>
          <a:bodyPr wrap="square" rtlCol="0">
            <a:spAutoFit/>
          </a:bodyPr>
          <a:lstStyle/>
          <a:p>
            <a:r>
              <a:rPr lang="en-GB" sz="1000" dirty="0">
                <a:solidFill>
                  <a:schemeClr val="bg1">
                    <a:lumMod val="50000"/>
                  </a:schemeClr>
                </a:solidFill>
              </a:rPr>
              <a:t>© 2015 Outstanding Resources</a:t>
            </a:r>
          </a:p>
        </p:txBody>
      </p:sp>
    </p:spTree>
    <p:extLst>
      <p:ext uri="{BB962C8B-B14F-4D97-AF65-F5344CB8AC3E}">
        <p14:creationId xmlns:p14="http://schemas.microsoft.com/office/powerpoint/2010/main" val="1871637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B1D588-EB0C-46AB-8CB0-5C78317B5FDF}"/>
              </a:ext>
            </a:extLst>
          </p:cNvPr>
          <p:cNvSpPr>
            <a:spLocks noGrp="1"/>
          </p:cNvSpPr>
          <p:nvPr>
            <p:ph idx="1"/>
          </p:nvPr>
        </p:nvSpPr>
        <p:spPr>
          <a:xfrm>
            <a:off x="397565" y="728870"/>
            <a:ext cx="11215315" cy="5342746"/>
          </a:xfrm>
        </p:spPr>
        <p:txBody>
          <a:bodyPr>
            <a:normAutofit/>
          </a:bodyPr>
          <a:lstStyle/>
          <a:p>
            <a:pPr marL="0" indent="0" algn="l" fontAlgn="base">
              <a:buNone/>
            </a:pPr>
            <a:r>
              <a:rPr lang="en-GB" sz="2400" b="1" i="0" dirty="0">
                <a:solidFill>
                  <a:srgbClr val="202A30"/>
                </a:solidFill>
                <a:effectLst/>
                <a:highlight>
                  <a:srgbClr val="FFFF00"/>
                </a:highlight>
                <a:latin typeface="Tw Cen MT" panose="020B0602020104020603" pitchFamily="34" charset="0"/>
              </a:rPr>
              <a:t>Examples of the characteristics of people/communities in each of these groups are below</a:t>
            </a:r>
            <a:r>
              <a:rPr lang="en-GB" sz="2400" b="0" i="0" dirty="0">
                <a:solidFill>
                  <a:srgbClr val="202A30"/>
                </a:solidFill>
                <a:effectLst/>
                <a:highlight>
                  <a:srgbClr val="FFFF00"/>
                </a:highlight>
                <a:latin typeface="Tw Cen MT" panose="020B0602020104020603" pitchFamily="34" charset="0"/>
              </a:rPr>
              <a:t>:</a:t>
            </a:r>
          </a:p>
          <a:p>
            <a:pPr algn="l" fontAlgn="base">
              <a:buFont typeface="Arial" panose="020B0604020202020204" pitchFamily="34" charset="0"/>
              <a:buChar char="•"/>
            </a:pPr>
            <a:r>
              <a:rPr lang="en-GB" sz="2400" b="0" i="0" dirty="0">
                <a:solidFill>
                  <a:srgbClr val="202A30"/>
                </a:solidFill>
                <a:effectLst/>
                <a:highlight>
                  <a:srgbClr val="00FFFF"/>
                </a:highlight>
                <a:latin typeface="Tw Cen MT" panose="020B0602020104020603" pitchFamily="34" charset="0"/>
              </a:rPr>
              <a:t>Socio-economic status and deprivation: </a:t>
            </a:r>
            <a:r>
              <a:rPr lang="en-GB" sz="2400" b="0" i="0" dirty="0">
                <a:solidFill>
                  <a:srgbClr val="202A30"/>
                </a:solidFill>
                <a:effectLst/>
                <a:latin typeface="Tw Cen MT" panose="020B0602020104020603" pitchFamily="34" charset="0"/>
              </a:rPr>
              <a:t>e.g. unemployed, low income, people living in deprived areas (e.g. poor housing, poor education and/or unemployment).</a:t>
            </a:r>
          </a:p>
          <a:p>
            <a:pPr algn="l" fontAlgn="base">
              <a:buFont typeface="Arial" panose="020B0604020202020204" pitchFamily="34" charset="0"/>
              <a:buChar char="•"/>
            </a:pPr>
            <a:r>
              <a:rPr lang="en-GB" sz="2400" b="0" i="0" dirty="0">
                <a:solidFill>
                  <a:srgbClr val="202A30"/>
                </a:solidFill>
                <a:effectLst/>
                <a:highlight>
                  <a:srgbClr val="00FFFF"/>
                </a:highlight>
                <a:latin typeface="Tw Cen MT" panose="020B0602020104020603" pitchFamily="34" charset="0"/>
              </a:rPr>
              <a:t>Protected characteristics: </a:t>
            </a:r>
            <a:r>
              <a:rPr lang="en-GB" sz="2400" b="0" i="0" dirty="0">
                <a:solidFill>
                  <a:srgbClr val="202A30"/>
                </a:solidFill>
                <a:effectLst/>
                <a:latin typeface="Tw Cen MT" panose="020B0602020104020603" pitchFamily="34" charset="0"/>
              </a:rPr>
              <a:t>e.g. age, sex, race, sexual orientation, disability</a:t>
            </a:r>
          </a:p>
          <a:p>
            <a:pPr algn="l" fontAlgn="base">
              <a:buFont typeface="Arial" panose="020B0604020202020204" pitchFamily="34" charset="0"/>
              <a:buChar char="•"/>
            </a:pPr>
            <a:r>
              <a:rPr lang="en-GB" sz="2400" b="0" i="0" dirty="0">
                <a:solidFill>
                  <a:srgbClr val="202A30"/>
                </a:solidFill>
                <a:effectLst/>
                <a:latin typeface="Tw Cen MT" panose="020B0602020104020603" pitchFamily="34" charset="0"/>
              </a:rPr>
              <a:t>Vulnerable groups of society, or ‘inclusion health’ groups: e.g. vulnerable. migrants; Gypsy, Roma and Traveller communities; rough sleepers and homeless people; and sex workers</a:t>
            </a:r>
          </a:p>
          <a:p>
            <a:pPr algn="l" fontAlgn="base">
              <a:buFont typeface="Arial" panose="020B0604020202020204" pitchFamily="34" charset="0"/>
              <a:buChar char="•"/>
            </a:pPr>
            <a:r>
              <a:rPr lang="en-GB" sz="2400" b="0" i="0" dirty="0">
                <a:solidFill>
                  <a:srgbClr val="202A30"/>
                </a:solidFill>
                <a:effectLst/>
                <a:highlight>
                  <a:srgbClr val="00FFFF"/>
                </a:highlight>
                <a:latin typeface="Tw Cen MT" panose="020B0602020104020603" pitchFamily="34" charset="0"/>
              </a:rPr>
              <a:t>Geography: </a:t>
            </a:r>
            <a:r>
              <a:rPr lang="en-GB" sz="2400" b="0" i="0" dirty="0">
                <a:solidFill>
                  <a:srgbClr val="202A30"/>
                </a:solidFill>
                <a:effectLst/>
                <a:latin typeface="Tw Cen MT" panose="020B0602020104020603" pitchFamily="34" charset="0"/>
              </a:rPr>
              <a:t>e.g. urban, rural.</a:t>
            </a:r>
          </a:p>
          <a:p>
            <a:pPr algn="l" fontAlgn="base"/>
            <a:r>
              <a:rPr lang="en-GB" sz="2400" b="0" i="0" dirty="0">
                <a:solidFill>
                  <a:srgbClr val="202A30"/>
                </a:solidFill>
                <a:effectLst/>
                <a:latin typeface="Tw Cen MT" panose="020B0602020104020603" pitchFamily="34" charset="0"/>
              </a:rPr>
              <a:t>Action on health inequalities requires improving the lives of those with the worst health outcomes, fastest.</a:t>
            </a:r>
          </a:p>
          <a:p>
            <a:endParaRPr lang="en-GB" dirty="0"/>
          </a:p>
        </p:txBody>
      </p:sp>
    </p:spTree>
    <p:extLst>
      <p:ext uri="{BB962C8B-B14F-4D97-AF65-F5344CB8AC3E}">
        <p14:creationId xmlns:p14="http://schemas.microsoft.com/office/powerpoint/2010/main" val="3308174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C5B3B6-497F-4050-B12B-21F91B4269BF}"/>
              </a:ext>
            </a:extLst>
          </p:cNvPr>
          <p:cNvSpPr>
            <a:spLocks noGrp="1"/>
          </p:cNvSpPr>
          <p:nvPr>
            <p:ph type="title"/>
          </p:nvPr>
        </p:nvSpPr>
        <p:spPr>
          <a:xfrm>
            <a:off x="1157084" y="374427"/>
            <a:ext cx="10374517" cy="971512"/>
          </a:xfrm>
        </p:spPr>
        <p:txBody>
          <a:bodyPr anchor="ctr">
            <a:normAutofit/>
          </a:bodyPr>
          <a:lstStyle/>
          <a:p>
            <a:pPr marL="0" marR="0" lvl="0" indent="0" defTabSz="914400" rtl="0" eaLnBrk="0" fontAlgn="base" latinLnBrk="0" hangingPunct="0">
              <a:spcBef>
                <a:spcPct val="0"/>
              </a:spcBef>
              <a:spcAft>
                <a:spcPct val="0"/>
              </a:spcAft>
              <a:buClrTx/>
              <a:buSzTx/>
              <a:buFontTx/>
              <a:buNone/>
              <a:tabLst/>
            </a:pPr>
            <a:r>
              <a:rPr kumimoji="0" lang="en-GB" altLang="en-US" sz="3200" b="1" i="0" u="none" strike="noStrike" cap="none" normalizeH="0" baseline="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ASSESSMENT SUBMISSION</a:t>
            </a:r>
            <a:endParaRPr kumimoji="0" lang="en-GB" altLang="en-US" sz="3200" b="0" i="0" u="none" strike="noStrike" cap="none" normalizeH="0" baseline="0">
              <a:ln>
                <a:noFill/>
              </a:ln>
              <a:solidFill>
                <a:schemeClr val="bg1"/>
              </a:solidFill>
              <a:effectLst/>
            </a:endParaRPr>
          </a:p>
          <a:p>
            <a:pPr marL="0" marR="0" lvl="0" indent="0" defTabSz="914400" rtl="0" eaLnBrk="0" fontAlgn="base" latinLnBrk="0" hangingPunct="0">
              <a:spcBef>
                <a:spcPct val="0"/>
              </a:spcBef>
              <a:spcAft>
                <a:spcPct val="0"/>
              </a:spcAft>
              <a:buClrTx/>
              <a:buSzTx/>
              <a:buFontTx/>
              <a:buNone/>
              <a:tabLst/>
            </a:pPr>
            <a:endParaRPr kumimoji="0" lang="en-GB" altLang="en-US" sz="3200" b="0" i="0" u="none" strike="noStrike" cap="none" normalizeH="0" baseline="0">
              <a:ln>
                <a:noFill/>
              </a:ln>
              <a:solidFill>
                <a:schemeClr val="bg1"/>
              </a:solidFill>
              <a:effectLst/>
              <a:latin typeface="Arial" panose="020B0604020202020204" pitchFamily="34" charset="0"/>
            </a:endParaRPr>
          </a:p>
        </p:txBody>
      </p:sp>
      <p:graphicFrame>
        <p:nvGraphicFramePr>
          <p:cNvPr id="4" name="Content Placeholder 3">
            <a:extLst>
              <a:ext uri="{FF2B5EF4-FFF2-40B4-BE49-F238E27FC236}">
                <a16:creationId xmlns:a16="http://schemas.microsoft.com/office/drawing/2014/main" id="{09E0DA86-1A97-4F19-9358-0C562786D1B2}"/>
              </a:ext>
            </a:extLst>
          </p:cNvPr>
          <p:cNvGraphicFramePr>
            <a:graphicFrameLocks noGrp="1"/>
          </p:cNvGraphicFramePr>
          <p:nvPr>
            <p:ph idx="1"/>
            <p:extLst>
              <p:ext uri="{D42A27DB-BD31-4B8C-83A1-F6EECF244321}">
                <p14:modId xmlns:p14="http://schemas.microsoft.com/office/powerpoint/2010/main" val="3891595585"/>
              </p:ext>
            </p:extLst>
          </p:nvPr>
        </p:nvGraphicFramePr>
        <p:xfrm>
          <a:off x="1566216" y="2890774"/>
          <a:ext cx="9059546" cy="2533111"/>
        </p:xfrm>
        <a:graphic>
          <a:graphicData uri="http://schemas.openxmlformats.org/drawingml/2006/table">
            <a:tbl>
              <a:tblPr/>
              <a:tblGrid>
                <a:gridCol w="4948873">
                  <a:extLst>
                    <a:ext uri="{9D8B030D-6E8A-4147-A177-3AD203B41FA5}">
                      <a16:colId xmlns:a16="http://schemas.microsoft.com/office/drawing/2014/main" val="2938458048"/>
                    </a:ext>
                  </a:extLst>
                </a:gridCol>
                <a:gridCol w="4110673">
                  <a:extLst>
                    <a:ext uri="{9D8B030D-6E8A-4147-A177-3AD203B41FA5}">
                      <a16:colId xmlns:a16="http://schemas.microsoft.com/office/drawing/2014/main" val="2321652950"/>
                    </a:ext>
                  </a:extLst>
                </a:gridCol>
              </a:tblGrid>
              <a:tr h="664972">
                <a:tc>
                  <a:txBody>
                    <a:bodyPr/>
                    <a:lstStyle/>
                    <a:p>
                      <a:pPr algn="l" fontAlgn="t">
                        <a:lnSpc>
                          <a:spcPct val="107000"/>
                        </a:lnSpc>
                        <a:spcBef>
                          <a:spcPts val="200"/>
                        </a:spcBef>
                        <a:spcAft>
                          <a:spcPts val="0"/>
                        </a:spcAft>
                      </a:pPr>
                      <a:r>
                        <a:rPr lang="en-GB" sz="33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Date assignment set</a:t>
                      </a:r>
                      <a:endParaRPr lang="en-GB" sz="5000" b="0" i="0" u="none" strike="noStrike">
                        <a:effectLst/>
                        <a:latin typeface="Arial" panose="020B0604020202020204" pitchFamily="34" charset="0"/>
                      </a:endParaRPr>
                    </a:p>
                  </a:txBody>
                  <a:tcPr marL="188595" marR="188595" marT="261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a:txBody>
                    <a:bodyPr/>
                    <a:lstStyle/>
                    <a:p>
                      <a:pPr algn="l" fontAlgn="t">
                        <a:lnSpc>
                          <a:spcPct val="107000"/>
                        </a:lnSpc>
                        <a:spcBef>
                          <a:spcPts val="0"/>
                        </a:spcBef>
                        <a:spcAft>
                          <a:spcPts val="800"/>
                        </a:spcAft>
                      </a:pPr>
                      <a:r>
                        <a:rPr lang="en-GB" sz="3300" b="0" i="0" u="none" strike="noStrike">
                          <a:effectLst/>
                          <a:latin typeface="Times New Roman" panose="02020603050405020304" pitchFamily="18" charset="0"/>
                          <a:ea typeface="Calibri" panose="020F0502020204030204" pitchFamily="34" charset="0"/>
                          <a:cs typeface="Times New Roman" panose="02020603050405020304" pitchFamily="18" charset="0"/>
                        </a:rPr>
                        <a:t>July 2021 </a:t>
                      </a:r>
                      <a:endParaRPr lang="en-GB" sz="5000" b="0" i="0" u="none" strike="noStrike">
                        <a:effectLst/>
                        <a:latin typeface="Arial" panose="020B0604020202020204" pitchFamily="34" charset="0"/>
                      </a:endParaRPr>
                    </a:p>
                  </a:txBody>
                  <a:tcPr marL="188595" marR="188595" marT="261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8864983"/>
                  </a:ext>
                </a:extLst>
              </a:tr>
              <a:tr h="1203167">
                <a:tc>
                  <a:txBody>
                    <a:bodyPr/>
                    <a:lstStyle/>
                    <a:p>
                      <a:pPr algn="l" fontAlgn="t">
                        <a:lnSpc>
                          <a:spcPct val="107000"/>
                        </a:lnSpc>
                        <a:spcBef>
                          <a:spcPts val="200"/>
                        </a:spcBef>
                        <a:spcAft>
                          <a:spcPts val="0"/>
                        </a:spcAft>
                      </a:pPr>
                      <a:r>
                        <a:rPr lang="en-GB" sz="33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Submission deadline task 1 </a:t>
                      </a:r>
                      <a:endParaRPr lang="en-GB" sz="5000" b="0" i="0" u="none" strike="noStrike">
                        <a:effectLst/>
                        <a:latin typeface="Arial" panose="020B0604020202020204" pitchFamily="34" charset="0"/>
                      </a:endParaRPr>
                    </a:p>
                  </a:txBody>
                  <a:tcPr marL="188595" marR="188595" marT="261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a:txBody>
                    <a:bodyPr/>
                    <a:lstStyle/>
                    <a:p>
                      <a:pPr algn="l" fontAlgn="t">
                        <a:lnSpc>
                          <a:spcPct val="107000"/>
                        </a:lnSpc>
                        <a:spcBef>
                          <a:spcPts val="0"/>
                        </a:spcBef>
                        <a:spcAft>
                          <a:spcPts val="800"/>
                        </a:spcAft>
                      </a:pPr>
                      <a:r>
                        <a:rPr lang="en-GB" sz="3300" b="1" i="0" u="none" strike="noStrike">
                          <a:effectLst/>
                          <a:latin typeface="Times New Roman" panose="02020603050405020304" pitchFamily="18" charset="0"/>
                          <a:ea typeface="Calibri" panose="020F0502020204030204" pitchFamily="34" charset="0"/>
                          <a:cs typeface="Times New Roman" panose="02020603050405020304" pitchFamily="18" charset="0"/>
                        </a:rPr>
                        <a:t>1</a:t>
                      </a:r>
                      <a:r>
                        <a:rPr lang="en-GB" sz="3300" b="1" i="0" u="none" strike="noStrike" baseline="30000">
                          <a:effectLst/>
                          <a:latin typeface="Times New Roman" panose="02020603050405020304" pitchFamily="18" charset="0"/>
                          <a:ea typeface="Calibri" panose="020F0502020204030204" pitchFamily="34" charset="0"/>
                          <a:cs typeface="Times New Roman" panose="02020603050405020304" pitchFamily="18" charset="0"/>
                        </a:rPr>
                        <a:t>st</a:t>
                      </a:r>
                      <a:r>
                        <a:rPr lang="en-GB" sz="3300" b="1" i="0" u="none" strike="noStrike">
                          <a:effectLst/>
                          <a:latin typeface="Times New Roman" panose="02020603050405020304" pitchFamily="18" charset="0"/>
                          <a:ea typeface="Calibri" panose="020F0502020204030204" pitchFamily="34" charset="0"/>
                          <a:cs typeface="Times New Roman" panose="02020603050405020304" pitchFamily="18" charset="0"/>
                        </a:rPr>
                        <a:t> November 2021 </a:t>
                      </a:r>
                      <a:endParaRPr lang="en-GB" sz="5000" b="0" i="0" u="none" strike="noStrike">
                        <a:effectLst/>
                        <a:latin typeface="Arial" panose="020B0604020202020204" pitchFamily="34" charset="0"/>
                      </a:endParaRPr>
                    </a:p>
                  </a:txBody>
                  <a:tcPr marL="188595" marR="188595" marT="261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2158705"/>
                  </a:ext>
                </a:extLst>
              </a:tr>
              <a:tr h="664972">
                <a:tc>
                  <a:txBody>
                    <a:bodyPr/>
                    <a:lstStyle/>
                    <a:p>
                      <a:pPr algn="l" fontAlgn="t">
                        <a:lnSpc>
                          <a:spcPct val="107000"/>
                        </a:lnSpc>
                        <a:spcBef>
                          <a:spcPts val="200"/>
                        </a:spcBef>
                        <a:spcAft>
                          <a:spcPts val="0"/>
                        </a:spcAft>
                      </a:pPr>
                      <a:r>
                        <a:rPr lang="en-GB" sz="33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Return date to Students</a:t>
                      </a:r>
                      <a:endParaRPr lang="en-GB" sz="5000" b="0" i="0" u="none" strike="noStrike">
                        <a:effectLst/>
                        <a:latin typeface="Arial" panose="020B0604020202020204" pitchFamily="34" charset="0"/>
                      </a:endParaRPr>
                    </a:p>
                  </a:txBody>
                  <a:tcPr marL="188595" marR="188595" marT="261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a:txBody>
                    <a:bodyPr/>
                    <a:lstStyle/>
                    <a:p>
                      <a:pPr algn="l" fontAlgn="t">
                        <a:lnSpc>
                          <a:spcPct val="107000"/>
                        </a:lnSpc>
                        <a:spcBef>
                          <a:spcPts val="0"/>
                        </a:spcBef>
                        <a:spcAft>
                          <a:spcPts val="800"/>
                        </a:spcAft>
                      </a:pPr>
                      <a:r>
                        <a:rPr lang="en-GB" sz="3300" b="0" i="0" u="none" strike="noStrike">
                          <a:effectLst/>
                          <a:latin typeface="Times New Roman" panose="02020603050405020304" pitchFamily="18" charset="0"/>
                          <a:ea typeface="Calibri" panose="020F0502020204030204" pitchFamily="34" charset="0"/>
                          <a:cs typeface="Times New Roman" panose="02020603050405020304" pitchFamily="18" charset="0"/>
                        </a:rPr>
                        <a:t>29</a:t>
                      </a:r>
                      <a:r>
                        <a:rPr lang="en-GB" sz="3300" b="0" i="0" u="none" strike="noStrike" baseline="30000">
                          <a:effectLst/>
                          <a:latin typeface="Times New Roman" panose="02020603050405020304" pitchFamily="18" charset="0"/>
                          <a:ea typeface="Calibri" panose="020F0502020204030204" pitchFamily="34" charset="0"/>
                          <a:cs typeface="Times New Roman" panose="02020603050405020304" pitchFamily="18" charset="0"/>
                        </a:rPr>
                        <a:t>th</a:t>
                      </a:r>
                      <a:r>
                        <a:rPr lang="en-GB" sz="3300" b="0" i="0" u="none" strike="noStrike">
                          <a:effectLst/>
                          <a:latin typeface="Times New Roman" panose="02020603050405020304" pitchFamily="18" charset="0"/>
                          <a:ea typeface="Calibri" panose="020F0502020204030204" pitchFamily="34" charset="0"/>
                          <a:cs typeface="Times New Roman" panose="02020603050405020304" pitchFamily="18" charset="0"/>
                        </a:rPr>
                        <a:t> November 201 </a:t>
                      </a:r>
                      <a:endParaRPr lang="en-GB" sz="5000" b="0" i="0" u="none" strike="noStrike">
                        <a:effectLst/>
                        <a:latin typeface="Arial" panose="020B0604020202020204" pitchFamily="34" charset="0"/>
                      </a:endParaRPr>
                    </a:p>
                  </a:txBody>
                  <a:tcPr marL="188595" marR="188595" marT="261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3511076"/>
                  </a:ext>
                </a:extLst>
              </a:tr>
            </a:tbl>
          </a:graphicData>
        </a:graphic>
      </p:graphicFrame>
    </p:spTree>
    <p:extLst>
      <p:ext uri="{BB962C8B-B14F-4D97-AF65-F5344CB8AC3E}">
        <p14:creationId xmlns:p14="http://schemas.microsoft.com/office/powerpoint/2010/main" val="1769898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240FB4-3D72-44DC-81E9-2F82D172F7F8}"/>
              </a:ext>
            </a:extLst>
          </p:cNvPr>
          <p:cNvSpPr>
            <a:spLocks noGrp="1"/>
          </p:cNvSpPr>
          <p:nvPr>
            <p:ph idx="1"/>
          </p:nvPr>
        </p:nvSpPr>
        <p:spPr>
          <a:xfrm>
            <a:off x="384313" y="265044"/>
            <a:ext cx="10618967" cy="5645426"/>
          </a:xfrm>
        </p:spPr>
        <p:txBody>
          <a:bodyPr>
            <a:normAutofit/>
          </a:bodyPr>
          <a:lstStyle/>
          <a:p>
            <a:pPr marL="0" indent="0" algn="l" fontAlgn="base">
              <a:buNone/>
            </a:pPr>
            <a:r>
              <a:rPr lang="en-GB" sz="2400" b="1" i="0" dirty="0">
                <a:solidFill>
                  <a:srgbClr val="003087"/>
                </a:solidFill>
                <a:effectLst/>
                <a:highlight>
                  <a:srgbClr val="FFFF00"/>
                </a:highlight>
                <a:latin typeface="Tw Cen MT" panose="020B0602020104020603" pitchFamily="34" charset="0"/>
              </a:rPr>
              <a:t>People living in deprived areas</a:t>
            </a:r>
          </a:p>
          <a:p>
            <a:pPr algn="l" fontAlgn="base"/>
            <a:r>
              <a:rPr lang="en-GB" sz="2400" b="0" i="0" dirty="0">
                <a:solidFill>
                  <a:srgbClr val="202A30"/>
                </a:solidFill>
                <a:effectLst/>
                <a:latin typeface="Tw Cen MT" panose="020B0602020104020603" pitchFamily="34" charset="0"/>
              </a:rPr>
              <a:t>Evidence says that people living in our most deprived areas face</a:t>
            </a:r>
            <a:r>
              <a:rPr lang="en-GB" sz="2400" b="0" i="0" dirty="0">
                <a:solidFill>
                  <a:srgbClr val="202A30"/>
                </a:solidFill>
                <a:effectLst/>
                <a:highlight>
                  <a:srgbClr val="00FFFF"/>
                </a:highlight>
                <a:latin typeface="Tw Cen MT" panose="020B0602020104020603" pitchFamily="34" charset="0"/>
              </a:rPr>
              <a:t> the worse health inequalities</a:t>
            </a:r>
            <a:r>
              <a:rPr lang="en-GB" sz="2400" b="0" i="0" dirty="0">
                <a:solidFill>
                  <a:srgbClr val="202A30"/>
                </a:solidFill>
                <a:effectLst/>
                <a:latin typeface="Tw Cen MT" panose="020B0602020104020603" pitchFamily="34" charset="0"/>
              </a:rPr>
              <a:t> in relation to health access, experiences and outcomes. </a:t>
            </a:r>
          </a:p>
          <a:p>
            <a:pPr algn="l" fontAlgn="base"/>
            <a:r>
              <a:rPr lang="en-GB" sz="2400" b="0" i="0" dirty="0">
                <a:solidFill>
                  <a:srgbClr val="202A30"/>
                </a:solidFill>
                <a:effectLst/>
                <a:latin typeface="Tw Cen MT" panose="020B0602020104020603" pitchFamily="34" charset="0"/>
              </a:rPr>
              <a:t> When we talk about deprived areas, in relation to geography, this means we are working to address inequalities in urban and rurally deprived areas of England.</a:t>
            </a:r>
          </a:p>
          <a:p>
            <a:pPr algn="l" fontAlgn="base"/>
            <a:r>
              <a:rPr lang="en-GB" sz="2400" b="0" i="0" dirty="0">
                <a:solidFill>
                  <a:srgbClr val="202A30"/>
                </a:solidFill>
                <a:effectLst/>
                <a:latin typeface="Tw Cen MT" panose="020B0602020104020603" pitchFamily="34" charset="0"/>
              </a:rPr>
              <a:t>What defines whether an area is a deprived area is based on a number of characteristics included in the index of Multiple Deprivation – </a:t>
            </a:r>
          </a:p>
          <a:p>
            <a:pPr marL="0" indent="0" algn="l" fontAlgn="base">
              <a:buNone/>
            </a:pPr>
            <a:r>
              <a:rPr lang="en-GB" sz="2400" b="0" i="0" dirty="0">
                <a:solidFill>
                  <a:srgbClr val="202A30"/>
                </a:solidFill>
                <a:effectLst/>
                <a:latin typeface="Tw Cen MT" panose="020B0602020104020603" pitchFamily="34" charset="0"/>
              </a:rPr>
              <a:t>Income Deprivation, Employment Deprivation; Education, Skills and Training Deprivation; Health Deprivation and Disability; Crime; Barriers to Housing and Services; Living Environment Deprivation.</a:t>
            </a:r>
          </a:p>
          <a:p>
            <a:endParaRPr lang="en-GB" dirty="0"/>
          </a:p>
        </p:txBody>
      </p:sp>
    </p:spTree>
    <p:extLst>
      <p:ext uri="{BB962C8B-B14F-4D97-AF65-F5344CB8AC3E}">
        <p14:creationId xmlns:p14="http://schemas.microsoft.com/office/powerpoint/2010/main" val="1302274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3BCF2-D482-452C-9D62-86F3573C0270}"/>
              </a:ext>
            </a:extLst>
          </p:cNvPr>
          <p:cNvSpPr>
            <a:spLocks noGrp="1"/>
          </p:cNvSpPr>
          <p:nvPr>
            <p:ph idx="1"/>
          </p:nvPr>
        </p:nvSpPr>
        <p:spPr/>
        <p:txBody>
          <a:bodyPr/>
          <a:lstStyle/>
          <a:p>
            <a:pPr marL="0" indent="0">
              <a:buNone/>
            </a:pPr>
            <a:r>
              <a:rPr lang="en-GB" dirty="0">
                <a:hlinkClick r:id="rId2"/>
              </a:rPr>
              <a:t>https://youtu.be/roAQHn5rEoQ</a:t>
            </a:r>
            <a:endParaRPr lang="en-GB" dirty="0"/>
          </a:p>
          <a:p>
            <a:r>
              <a:rPr lang="en-GB" b="0" i="0" dirty="0">
                <a:effectLst/>
                <a:latin typeface="Roboto" panose="02000000000000000000" pitchFamily="2" charset="0"/>
              </a:rPr>
              <a:t>Social Inequalities in Health</a:t>
            </a:r>
          </a:p>
          <a:p>
            <a:endParaRPr lang="en-GB" dirty="0">
              <a:latin typeface="Roboto" panose="02000000000000000000" pitchFamily="2" charset="0"/>
            </a:endParaRPr>
          </a:p>
          <a:p>
            <a:pPr marL="0" indent="0">
              <a:buNone/>
            </a:pPr>
            <a:endParaRPr lang="en-GB" b="0" i="0" dirty="0">
              <a:effectLst/>
              <a:latin typeface="Roboto" panose="02000000000000000000" pitchFamily="2" charset="0"/>
            </a:endParaRPr>
          </a:p>
          <a:p>
            <a:endParaRPr lang="en-GB" dirty="0"/>
          </a:p>
          <a:p>
            <a:endParaRPr lang="en-GB" dirty="0"/>
          </a:p>
        </p:txBody>
      </p:sp>
    </p:spTree>
    <p:extLst>
      <p:ext uri="{BB962C8B-B14F-4D97-AF65-F5344CB8AC3E}">
        <p14:creationId xmlns:p14="http://schemas.microsoft.com/office/powerpoint/2010/main" val="120871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BB02F283-AD3D-43EB-8EB3-EEABE7B68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87267ACD-C9FA-48F7-BA90-C05046F4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74922"/>
            <a:ext cx="12198726" cy="1606049"/>
          </a:xfrm>
          <a:prstGeom prst="rect">
            <a:avLst/>
          </a:prstGeom>
          <a:gradFill>
            <a:gsLst>
              <a:gs pos="0">
                <a:schemeClr val="accent5">
                  <a:alpha val="83000"/>
                </a:schemeClr>
              </a:gs>
              <a:gs pos="100000">
                <a:schemeClr val="accent4">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53E17AA8-C417-4F74-9F1B-EAD82A19B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270744" y="1998314"/>
            <a:ext cx="1605188" cy="8160125"/>
          </a:xfrm>
          <a:prstGeom prst="rect">
            <a:avLst/>
          </a:prstGeom>
          <a:gradFill>
            <a:gsLst>
              <a:gs pos="5000">
                <a:schemeClr val="accent2">
                  <a:alpha val="68000"/>
                </a:schemeClr>
              </a:gs>
              <a:gs pos="100000">
                <a:schemeClr val="accent5">
                  <a:alpha val="4300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a:extLst>
              <a:ext uri="{FF2B5EF4-FFF2-40B4-BE49-F238E27FC236}">
                <a16:creationId xmlns:a16="http://schemas.microsoft.com/office/drawing/2014/main" id="{D79F9CB9-0076-49F5-845A-C97CCFC16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2413" y="2532510"/>
            <a:ext cx="1605189" cy="7090015"/>
          </a:xfrm>
          <a:prstGeom prst="rect">
            <a:avLst/>
          </a:prstGeom>
          <a:gradFill>
            <a:gsLst>
              <a:gs pos="42000">
                <a:schemeClr val="accent4">
                  <a:alpha val="0"/>
                </a:schemeClr>
              </a:gs>
              <a:gs pos="99000">
                <a:schemeClr val="accent6">
                  <a:alpha val="48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a:extLst>
              <a:ext uri="{FF2B5EF4-FFF2-40B4-BE49-F238E27FC236}">
                <a16:creationId xmlns:a16="http://schemas.microsoft.com/office/drawing/2014/main" id="{0567348B-D4F9-4978-8FB4-D4031CD13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30450" y="5273748"/>
            <a:ext cx="7275001" cy="1150514"/>
          </a:xfrm>
          <a:prstGeom prst="rect">
            <a:avLst/>
          </a:prstGeom>
          <a:gradFill>
            <a:gsLst>
              <a:gs pos="0">
                <a:schemeClr val="accent5">
                  <a:alpha val="37000"/>
                </a:schemeClr>
              </a:gs>
              <a:gs pos="56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658EE1-C0C2-480E-B075-DCDF7CC157BB}"/>
              </a:ext>
            </a:extLst>
          </p:cNvPr>
          <p:cNvSpPr>
            <a:spLocks noGrp="1"/>
          </p:cNvSpPr>
          <p:nvPr>
            <p:ph type="title"/>
          </p:nvPr>
        </p:nvSpPr>
        <p:spPr>
          <a:xfrm>
            <a:off x="667569" y="5553718"/>
            <a:ext cx="7203004" cy="1054645"/>
          </a:xfrm>
        </p:spPr>
        <p:txBody>
          <a:bodyPr vert="horz" lIns="0" tIns="0" rIns="0" bIns="0" rtlCol="0" anchor="ctr">
            <a:normAutofit fontScale="90000"/>
          </a:bodyPr>
          <a:lstStyle/>
          <a:p>
            <a:r>
              <a:rPr lang="en-GB" sz="2800" b="1" i="0" dirty="0">
                <a:solidFill>
                  <a:schemeClr val="bg1"/>
                </a:solidFill>
                <a:effectLst/>
                <a:latin typeface="Tw Cen MT" panose="020B0602020104020603" pitchFamily="34" charset="0"/>
              </a:rPr>
              <a:t>Causes of health inequalities</a:t>
            </a:r>
            <a:br>
              <a:rPr lang="en-GB" sz="1600" b="1" i="0" dirty="0">
                <a:solidFill>
                  <a:srgbClr val="333333"/>
                </a:solidFill>
                <a:effectLst/>
                <a:latin typeface="Hind Siliguri"/>
              </a:rPr>
            </a:br>
            <a:endParaRPr lang="en-US" sz="3200" spc="750" dirty="0">
              <a:solidFill>
                <a:schemeClr val="bg1"/>
              </a:solidFill>
            </a:endParaRPr>
          </a:p>
        </p:txBody>
      </p:sp>
      <p:pic>
        <p:nvPicPr>
          <p:cNvPr id="1026" name="Picture 2" descr="The starting point is the left-hand side of the model, and what WHO calls the ‘fundamental causes’. These are: global economic forces; the macro socio-political environment; political priorities and decisions; societal values to equity and fairness; unequal distribution of income, power and wealth; and poverty, marginalisation and discrimination. &#10;Moving along the model we can see that these fundamental causes in turn influence the distribution of ‘wider environmental influences’. These are: Economic and work, Physical, Learning, Services, Social and cultural.&#10;Moving to the next box we can see that these influences shape people's ‘individual experience’ of the following: Economic and work, Physical, Learning, Services, Social and interpersonal.&#10;This results in the effects we see in the last box of the model: inequalities in wellbeing, healthy life expectancy, morbidity and mortality.">
            <a:extLst>
              <a:ext uri="{FF2B5EF4-FFF2-40B4-BE49-F238E27FC236}">
                <a16:creationId xmlns:a16="http://schemas.microsoft.com/office/drawing/2014/main" id="{D1702B01-3F94-43CB-82B2-1C04F80F8F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77686" y="457200"/>
            <a:ext cx="10843352" cy="4407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159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CB4921-284B-43B9-AEED-94D925103644}"/>
              </a:ext>
            </a:extLst>
          </p:cNvPr>
          <p:cNvSpPr>
            <a:spLocks noGrp="1"/>
          </p:cNvSpPr>
          <p:nvPr>
            <p:ph idx="1"/>
          </p:nvPr>
        </p:nvSpPr>
        <p:spPr>
          <a:xfrm>
            <a:off x="755374" y="795130"/>
            <a:ext cx="10857506" cy="5276486"/>
          </a:xfrm>
        </p:spPr>
        <p:txBody>
          <a:bodyPr/>
          <a:lstStyle/>
          <a:p>
            <a:pPr algn="l"/>
            <a:r>
              <a:rPr lang="en-GB" sz="2800" b="0" i="0" dirty="0">
                <a:solidFill>
                  <a:srgbClr val="333333"/>
                </a:solidFill>
                <a:effectLst/>
                <a:latin typeface="Tw Cen MT" panose="020B0602020104020603" pitchFamily="34" charset="0"/>
              </a:rPr>
              <a:t>As shown in the diagram above, the fundamental causes of health inequalities are an </a:t>
            </a:r>
            <a:r>
              <a:rPr lang="en-GB" sz="2800" b="0" i="0" dirty="0">
                <a:solidFill>
                  <a:srgbClr val="333333"/>
                </a:solidFill>
                <a:effectLst/>
                <a:highlight>
                  <a:srgbClr val="00FFFF"/>
                </a:highlight>
                <a:latin typeface="Tw Cen MT" panose="020B0602020104020603" pitchFamily="34" charset="0"/>
              </a:rPr>
              <a:t>unequal distribution </a:t>
            </a:r>
            <a:r>
              <a:rPr lang="en-GB" sz="2800" b="0" i="0" dirty="0">
                <a:solidFill>
                  <a:srgbClr val="333333"/>
                </a:solidFill>
                <a:effectLst/>
                <a:latin typeface="Tw Cen MT" panose="020B0602020104020603" pitchFamily="34" charset="0"/>
              </a:rPr>
              <a:t>of income, power and wealth. This can lead to </a:t>
            </a:r>
            <a:r>
              <a:rPr lang="en-GB" sz="2800" b="0" i="0" dirty="0">
                <a:solidFill>
                  <a:srgbClr val="333333"/>
                </a:solidFill>
                <a:effectLst/>
                <a:highlight>
                  <a:srgbClr val="FFFF00"/>
                </a:highlight>
                <a:latin typeface="Tw Cen MT" panose="020B0602020104020603" pitchFamily="34" charset="0"/>
              </a:rPr>
              <a:t>poverty</a:t>
            </a:r>
            <a:r>
              <a:rPr lang="en-GB" sz="2800" b="0" i="0" dirty="0">
                <a:solidFill>
                  <a:srgbClr val="333333"/>
                </a:solidFill>
                <a:effectLst/>
                <a:latin typeface="Tw Cen MT" panose="020B0602020104020603" pitchFamily="34" charset="0"/>
              </a:rPr>
              <a:t> and </a:t>
            </a:r>
            <a:r>
              <a:rPr lang="en-GB" sz="2800" b="0" i="0" dirty="0">
                <a:solidFill>
                  <a:schemeClr val="bg1"/>
                </a:solidFill>
                <a:effectLst/>
                <a:highlight>
                  <a:srgbClr val="FF00FF"/>
                </a:highlight>
                <a:latin typeface="Tw Cen MT" panose="020B0602020104020603" pitchFamily="34" charset="0"/>
              </a:rPr>
              <a:t>marginalisation</a:t>
            </a:r>
            <a:r>
              <a:rPr lang="en-GB" sz="2800" b="0" i="0" dirty="0">
                <a:solidFill>
                  <a:schemeClr val="bg1"/>
                </a:solidFill>
                <a:effectLst/>
                <a:latin typeface="Tw Cen MT" panose="020B0602020104020603" pitchFamily="34" charset="0"/>
              </a:rPr>
              <a:t> </a:t>
            </a:r>
            <a:r>
              <a:rPr lang="en-GB" sz="2800" b="0" i="0" dirty="0">
                <a:solidFill>
                  <a:srgbClr val="333333"/>
                </a:solidFill>
                <a:effectLst/>
                <a:latin typeface="Tw Cen MT" panose="020B0602020104020603" pitchFamily="34" charset="0"/>
              </a:rPr>
              <a:t>of individuals and groups.</a:t>
            </a:r>
          </a:p>
          <a:p>
            <a:pPr algn="l"/>
            <a:r>
              <a:rPr lang="en-GB" sz="2800" b="0" i="0" dirty="0">
                <a:solidFill>
                  <a:srgbClr val="333333"/>
                </a:solidFill>
                <a:effectLst/>
                <a:latin typeface="Tw Cen MT" panose="020B0602020104020603" pitchFamily="34" charset="0"/>
              </a:rPr>
              <a:t>These fundamental causes also influence the distribution of wider environmental influences on health, such as the availability of</a:t>
            </a:r>
          </a:p>
          <a:p>
            <a:pPr algn="l">
              <a:buFont typeface="Arial" panose="020B0604020202020204" pitchFamily="34" charset="0"/>
              <a:buChar char="•"/>
            </a:pPr>
            <a:r>
              <a:rPr lang="en-GB" sz="2800" dirty="0">
                <a:solidFill>
                  <a:srgbClr val="333333"/>
                </a:solidFill>
                <a:latin typeface="Tw Cen MT" panose="020B0602020104020603" pitchFamily="34" charset="0"/>
              </a:rPr>
              <a:t>W</a:t>
            </a:r>
            <a:r>
              <a:rPr lang="en-GB" sz="2800" b="0" i="0" dirty="0">
                <a:solidFill>
                  <a:srgbClr val="333333"/>
                </a:solidFill>
                <a:effectLst/>
                <a:latin typeface="Tw Cen MT" panose="020B0602020104020603" pitchFamily="34" charset="0"/>
              </a:rPr>
              <a:t>ork</a:t>
            </a:r>
          </a:p>
          <a:p>
            <a:pPr algn="l">
              <a:buFont typeface="Arial" panose="020B0604020202020204" pitchFamily="34" charset="0"/>
              <a:buChar char="•"/>
            </a:pPr>
            <a:r>
              <a:rPr lang="en-GB" sz="2800" dirty="0">
                <a:solidFill>
                  <a:srgbClr val="333333"/>
                </a:solidFill>
                <a:latin typeface="Tw Cen MT" panose="020B0602020104020603" pitchFamily="34" charset="0"/>
              </a:rPr>
              <a:t>E</a:t>
            </a:r>
            <a:r>
              <a:rPr lang="en-GB" sz="2800" b="0" i="0" dirty="0">
                <a:solidFill>
                  <a:srgbClr val="333333"/>
                </a:solidFill>
                <a:effectLst/>
                <a:latin typeface="Tw Cen MT" panose="020B0602020104020603" pitchFamily="34" charset="0"/>
              </a:rPr>
              <a:t>ducation</a:t>
            </a:r>
          </a:p>
          <a:p>
            <a:pPr algn="l">
              <a:buFont typeface="Arial" panose="020B0604020202020204" pitchFamily="34" charset="0"/>
              <a:buChar char="•"/>
            </a:pPr>
            <a:r>
              <a:rPr lang="en-GB" sz="2800" dirty="0">
                <a:solidFill>
                  <a:srgbClr val="333333"/>
                </a:solidFill>
                <a:latin typeface="Tw Cen MT" panose="020B0602020104020603" pitchFamily="34" charset="0"/>
              </a:rPr>
              <a:t>G</a:t>
            </a:r>
            <a:r>
              <a:rPr lang="en-GB" sz="2800" b="0" i="0" dirty="0">
                <a:solidFill>
                  <a:srgbClr val="333333"/>
                </a:solidFill>
                <a:effectLst/>
                <a:latin typeface="Tw Cen MT" panose="020B0602020104020603" pitchFamily="34" charset="0"/>
              </a:rPr>
              <a:t>ood quality housing.</a:t>
            </a:r>
          </a:p>
          <a:p>
            <a:endParaRPr lang="en-GB" dirty="0"/>
          </a:p>
        </p:txBody>
      </p:sp>
    </p:spTree>
    <p:extLst>
      <p:ext uri="{BB962C8B-B14F-4D97-AF65-F5344CB8AC3E}">
        <p14:creationId xmlns:p14="http://schemas.microsoft.com/office/powerpoint/2010/main" val="3404132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959050-4E32-4BFA-825F-113CC30E9263}"/>
              </a:ext>
            </a:extLst>
          </p:cNvPr>
          <p:cNvSpPr>
            <a:spLocks noGrp="1"/>
          </p:cNvSpPr>
          <p:nvPr>
            <p:ph idx="1"/>
          </p:nvPr>
        </p:nvSpPr>
        <p:spPr>
          <a:xfrm>
            <a:off x="477078" y="569843"/>
            <a:ext cx="11135802" cy="5501773"/>
          </a:xfrm>
        </p:spPr>
        <p:txBody>
          <a:bodyPr/>
          <a:lstStyle/>
          <a:p>
            <a:pPr marL="0" indent="0" algn="l">
              <a:buNone/>
            </a:pPr>
            <a:r>
              <a:rPr lang="en-GB" sz="2400" b="1" i="0" dirty="0">
                <a:solidFill>
                  <a:srgbClr val="0B0C0C"/>
                </a:solidFill>
                <a:effectLst/>
                <a:highlight>
                  <a:srgbClr val="FFFF00"/>
                </a:highlight>
                <a:latin typeface="Tw Cen MT" panose="020B0602020104020603" pitchFamily="34" charset="0"/>
              </a:rPr>
              <a:t>This shows:</a:t>
            </a:r>
          </a:p>
          <a:p>
            <a:pPr algn="l">
              <a:buFont typeface="Arial" panose="020B0604020202020204" pitchFamily="34" charset="0"/>
              <a:buChar char="•"/>
            </a:pPr>
            <a:r>
              <a:rPr lang="en-GB" sz="2400" dirty="0">
                <a:solidFill>
                  <a:srgbClr val="0B0C0C"/>
                </a:solidFill>
                <a:latin typeface="Tw Cen MT" panose="020B0602020104020603" pitchFamily="34" charset="0"/>
              </a:rPr>
              <a:t>P</a:t>
            </a:r>
            <a:r>
              <a:rPr lang="en-GB" sz="2400" b="0" i="0" dirty="0">
                <a:solidFill>
                  <a:srgbClr val="0B0C0C"/>
                </a:solidFill>
                <a:effectLst/>
                <a:latin typeface="Tw Cen MT" panose="020B0602020104020603" pitchFamily="34" charset="0"/>
              </a:rPr>
              <a:t>ersonal characteristics occupy the core of the model and include sex, age, ethnic group, and hereditary factors</a:t>
            </a:r>
          </a:p>
          <a:p>
            <a:pPr algn="l">
              <a:buFont typeface="Arial" panose="020B0604020202020204" pitchFamily="34" charset="0"/>
              <a:buChar char="•"/>
            </a:pPr>
            <a:r>
              <a:rPr lang="en-GB" sz="2400" b="0" i="0" dirty="0">
                <a:solidFill>
                  <a:srgbClr val="0B0C0C"/>
                </a:solidFill>
                <a:effectLst/>
                <a:latin typeface="Tw Cen MT" panose="020B0602020104020603" pitchFamily="34" charset="0"/>
              </a:rPr>
              <a:t>individual ‘lifestyle’ factors include behaviours such as smoking, alcohol use, and physical activity</a:t>
            </a:r>
          </a:p>
          <a:p>
            <a:pPr algn="l">
              <a:buFont typeface="Arial" panose="020B0604020202020204" pitchFamily="34" charset="0"/>
              <a:buChar char="•"/>
            </a:pPr>
            <a:r>
              <a:rPr lang="en-GB" sz="2400" b="0" i="0" dirty="0">
                <a:solidFill>
                  <a:srgbClr val="0B0C0C"/>
                </a:solidFill>
                <a:effectLst/>
                <a:latin typeface="Tw Cen MT" panose="020B0602020104020603" pitchFamily="34" charset="0"/>
              </a:rPr>
              <a:t>Social and community networks include family and wider social circles</a:t>
            </a:r>
          </a:p>
          <a:p>
            <a:pPr algn="l">
              <a:buFont typeface="Arial" panose="020B0604020202020204" pitchFamily="34" charset="0"/>
              <a:buChar char="•"/>
            </a:pPr>
            <a:r>
              <a:rPr lang="en-GB" sz="2400" dirty="0">
                <a:solidFill>
                  <a:srgbClr val="0B0C0C"/>
                </a:solidFill>
                <a:latin typeface="Tw Cen MT" panose="020B0602020104020603" pitchFamily="34" charset="0"/>
              </a:rPr>
              <a:t>L</a:t>
            </a:r>
            <a:r>
              <a:rPr lang="en-GB" sz="2400" b="0" i="0" dirty="0">
                <a:solidFill>
                  <a:srgbClr val="0B0C0C"/>
                </a:solidFill>
                <a:effectLst/>
                <a:latin typeface="Tw Cen MT" panose="020B0602020104020603" pitchFamily="34" charset="0"/>
              </a:rPr>
              <a:t>iving and working conditions include access and opportunities in relation to jobs, housing, education and welfare services</a:t>
            </a:r>
          </a:p>
          <a:p>
            <a:pPr algn="l">
              <a:buFont typeface="Arial" panose="020B0604020202020204" pitchFamily="34" charset="0"/>
              <a:buChar char="•"/>
            </a:pPr>
            <a:r>
              <a:rPr lang="en-GB" sz="2400" dirty="0">
                <a:solidFill>
                  <a:srgbClr val="0B0C0C"/>
                </a:solidFill>
                <a:latin typeface="Tw Cen MT" panose="020B0602020104020603" pitchFamily="34" charset="0"/>
              </a:rPr>
              <a:t>G</a:t>
            </a:r>
            <a:r>
              <a:rPr lang="en-GB" sz="2400" b="0" i="0" dirty="0">
                <a:solidFill>
                  <a:srgbClr val="0B0C0C"/>
                </a:solidFill>
                <a:effectLst/>
                <a:latin typeface="Tw Cen MT" panose="020B0602020104020603" pitchFamily="34" charset="0"/>
              </a:rPr>
              <a:t>eneral socioeconomic, cultural and environmental conditions include factors such as disposable income, taxation, and availability of work</a:t>
            </a:r>
          </a:p>
          <a:p>
            <a:endParaRPr lang="en-GB" dirty="0"/>
          </a:p>
        </p:txBody>
      </p:sp>
    </p:spTree>
    <p:extLst>
      <p:ext uri="{BB962C8B-B14F-4D97-AF65-F5344CB8AC3E}">
        <p14:creationId xmlns:p14="http://schemas.microsoft.com/office/powerpoint/2010/main" val="4086733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C488DF-E006-4414-AF77-E37F641FB1F1}"/>
              </a:ext>
            </a:extLst>
          </p:cNvPr>
          <p:cNvSpPr>
            <a:spLocks noGrp="1"/>
          </p:cNvSpPr>
          <p:nvPr>
            <p:ph idx="1"/>
          </p:nvPr>
        </p:nvSpPr>
        <p:spPr>
          <a:xfrm>
            <a:off x="868017" y="1144854"/>
            <a:ext cx="10241280" cy="4818623"/>
          </a:xfrm>
        </p:spPr>
        <p:txBody>
          <a:bodyPr>
            <a:normAutofit lnSpcReduction="10000"/>
          </a:bodyPr>
          <a:lstStyle/>
          <a:p>
            <a:pPr marL="0" indent="0" algn="l">
              <a:buNone/>
            </a:pPr>
            <a:r>
              <a:rPr lang="en-GB" sz="2800" b="1" i="0" dirty="0">
                <a:solidFill>
                  <a:srgbClr val="0B0C0C"/>
                </a:solidFill>
                <a:effectLst/>
                <a:highlight>
                  <a:srgbClr val="FFFF00"/>
                </a:highlight>
                <a:latin typeface="Tw Cen MT" panose="020B0602020104020603" pitchFamily="34" charset="0"/>
              </a:rPr>
              <a:t>Reducing health inequalities </a:t>
            </a:r>
            <a:r>
              <a:rPr lang="en-GB" sz="2800" b="0" i="0" dirty="0">
                <a:solidFill>
                  <a:srgbClr val="0B0C0C"/>
                </a:solidFill>
                <a:effectLst/>
                <a:latin typeface="Tw Cen MT" panose="020B0602020104020603" pitchFamily="34" charset="0"/>
              </a:rPr>
              <a:t>means giving everyone the same opportunities to lead a healthy life, no matter where they live or who they are.</a:t>
            </a:r>
          </a:p>
          <a:p>
            <a:pPr algn="l"/>
            <a:r>
              <a:rPr lang="en-GB" sz="2800" b="0" i="0" dirty="0">
                <a:solidFill>
                  <a:srgbClr val="0B0C0C"/>
                </a:solidFill>
                <a:effectLst/>
                <a:latin typeface="Tw Cen MT" panose="020B0602020104020603" pitchFamily="34" charset="0"/>
              </a:rPr>
              <a:t>Currently, in England, people living in the least deprived areas of the country live around 20 years longer in good health than people in the most deprived areas.</a:t>
            </a:r>
          </a:p>
          <a:p>
            <a:pPr algn="l"/>
            <a:r>
              <a:rPr lang="en-GB" sz="2800" b="0" i="0" dirty="0">
                <a:solidFill>
                  <a:srgbClr val="0B0C0C"/>
                </a:solidFill>
                <a:effectLst/>
                <a:latin typeface="Tw Cen MT" panose="020B0602020104020603" pitchFamily="34" charset="0"/>
              </a:rPr>
              <a:t>So to tackle these inequalities we must give even more attention to those who are at greatest risk of poor health if we want to make an impact</a:t>
            </a:r>
          </a:p>
          <a:p>
            <a:endParaRPr lang="en-GB" dirty="0"/>
          </a:p>
        </p:txBody>
      </p:sp>
    </p:spTree>
    <p:extLst>
      <p:ext uri="{BB962C8B-B14F-4D97-AF65-F5344CB8AC3E}">
        <p14:creationId xmlns:p14="http://schemas.microsoft.com/office/powerpoint/2010/main" val="742603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BE7248-DA27-4D61-8C6D-F8F4606A1FCD}"/>
              </a:ext>
            </a:extLst>
          </p:cNvPr>
          <p:cNvSpPr>
            <a:spLocks noGrp="1"/>
          </p:cNvSpPr>
          <p:nvPr>
            <p:ph idx="1"/>
          </p:nvPr>
        </p:nvSpPr>
        <p:spPr>
          <a:xfrm>
            <a:off x="874643" y="662609"/>
            <a:ext cx="10738237" cy="5409007"/>
          </a:xfrm>
        </p:spPr>
        <p:txBody>
          <a:bodyPr/>
          <a:lstStyle/>
          <a:p>
            <a:pPr marL="914400" lvl="2" indent="0">
              <a:buNone/>
            </a:pPr>
            <a:endParaRPr lang="en-US" sz="3600" b="1" dirty="0">
              <a:highlight>
                <a:srgbClr val="FFFF00"/>
              </a:highlight>
            </a:endParaRPr>
          </a:p>
          <a:p>
            <a:pPr marL="914400" lvl="2" indent="0">
              <a:buNone/>
            </a:pPr>
            <a:endParaRPr lang="en-US" sz="3600" b="1" dirty="0">
              <a:highlight>
                <a:srgbClr val="FFFF00"/>
              </a:highlight>
            </a:endParaRPr>
          </a:p>
          <a:p>
            <a:pPr marL="914400" lvl="2" indent="0">
              <a:buNone/>
            </a:pPr>
            <a:endParaRPr lang="en-US" sz="3600" b="1" dirty="0">
              <a:highlight>
                <a:srgbClr val="FFFF00"/>
              </a:highlight>
            </a:endParaRPr>
          </a:p>
          <a:p>
            <a:pPr marL="914400" lvl="2" indent="0">
              <a:buNone/>
            </a:pPr>
            <a:r>
              <a:rPr lang="en-US" sz="3600" b="1" dirty="0">
                <a:highlight>
                  <a:srgbClr val="FFFF00"/>
                </a:highlight>
              </a:rPr>
              <a:t>Social Determinants of Health</a:t>
            </a:r>
          </a:p>
          <a:p>
            <a:pPr lvl="2"/>
            <a:r>
              <a:rPr lang="en-GB" dirty="0"/>
              <a:t>What is </a:t>
            </a:r>
            <a:r>
              <a:rPr lang="en-US" sz="1800" dirty="0"/>
              <a:t>social determinants of health?</a:t>
            </a:r>
          </a:p>
          <a:p>
            <a:pPr lvl="2"/>
            <a:r>
              <a:rPr lang="en-US" dirty="0"/>
              <a:t>Feedback to the class</a:t>
            </a:r>
          </a:p>
          <a:p>
            <a:pPr marL="914400" lvl="2" indent="0">
              <a:buNone/>
            </a:pPr>
            <a:endParaRPr lang="en-US" dirty="0"/>
          </a:p>
          <a:p>
            <a:pPr lvl="2"/>
            <a:r>
              <a:rPr lang="en-US" sz="1800" dirty="0"/>
              <a:t>Non medical fa</a:t>
            </a:r>
            <a:r>
              <a:rPr lang="en-US" dirty="0"/>
              <a:t>ctors that influences health outcomes</a:t>
            </a:r>
          </a:p>
          <a:p>
            <a:pPr lvl="2"/>
            <a:r>
              <a:rPr lang="en-US" sz="1800" dirty="0"/>
              <a:t>Conditions in the environment </a:t>
            </a:r>
          </a:p>
          <a:p>
            <a:pPr lvl="2"/>
            <a:endParaRPr lang="en-GB" dirty="0"/>
          </a:p>
        </p:txBody>
      </p:sp>
    </p:spTree>
    <p:extLst>
      <p:ext uri="{BB962C8B-B14F-4D97-AF65-F5344CB8AC3E}">
        <p14:creationId xmlns:p14="http://schemas.microsoft.com/office/powerpoint/2010/main" val="3719535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Inequalities in health (e.g. by region, ethnicity, soci-economic position  or gender) and in access to health care, including their causes | Health  Knowledge">
            <a:extLst>
              <a:ext uri="{FF2B5EF4-FFF2-40B4-BE49-F238E27FC236}">
                <a16:creationId xmlns:a16="http://schemas.microsoft.com/office/drawing/2014/main" id="{CF96AB66-6997-4E0C-9003-DC03F4CF77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0661" y="441016"/>
            <a:ext cx="10694504" cy="58802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22154C5-DA22-4B86-8D36-338694B76326}"/>
              </a:ext>
            </a:extLst>
          </p:cNvPr>
          <p:cNvSpPr txBox="1"/>
          <p:nvPr/>
        </p:nvSpPr>
        <p:spPr>
          <a:xfrm>
            <a:off x="3300963" y="6459236"/>
            <a:ext cx="6098344" cy="500843"/>
          </a:xfrm>
          <a:prstGeom prst="rect">
            <a:avLst/>
          </a:prstGeom>
          <a:noFill/>
        </p:spPr>
        <p:txBody>
          <a:bodyPr wrap="square">
            <a:spAutoFit/>
          </a:bodyPr>
          <a:lstStyle/>
          <a:p>
            <a:pPr algn="ctr">
              <a:lnSpc>
                <a:spcPct val="120000"/>
              </a:lnSpc>
              <a:spcAft>
                <a:spcPts val="600"/>
              </a:spcAft>
            </a:pPr>
            <a:r>
              <a:rPr lang="en-US" sz="2400" b="1" dirty="0">
                <a:highlight>
                  <a:srgbClr val="FFFF00"/>
                </a:highlight>
              </a:rPr>
              <a:t>Social Determinants of Health</a:t>
            </a:r>
          </a:p>
        </p:txBody>
      </p:sp>
    </p:spTree>
    <p:extLst>
      <p:ext uri="{BB962C8B-B14F-4D97-AF65-F5344CB8AC3E}">
        <p14:creationId xmlns:p14="http://schemas.microsoft.com/office/powerpoint/2010/main" val="24480314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BE072D-75BB-4900-A5D6-0D018858AD26}"/>
              </a:ext>
            </a:extLst>
          </p:cNvPr>
          <p:cNvSpPr>
            <a:spLocks noGrp="1"/>
          </p:cNvSpPr>
          <p:nvPr>
            <p:ph idx="1"/>
          </p:nvPr>
        </p:nvSpPr>
        <p:spPr>
          <a:xfrm>
            <a:off x="212035" y="119269"/>
            <a:ext cx="11781182" cy="6228521"/>
          </a:xfrm>
        </p:spPr>
        <p:txBody>
          <a:bodyPr>
            <a:normAutofit fontScale="70000" lnSpcReduction="20000"/>
          </a:bodyPr>
          <a:lstStyle/>
          <a:p>
            <a:pPr marL="0" indent="0">
              <a:buNone/>
            </a:pPr>
            <a:r>
              <a:rPr lang="en-GB" sz="2800" b="1" i="0" dirty="0">
                <a:effectLst/>
                <a:highlight>
                  <a:srgbClr val="FFFF00"/>
                </a:highlight>
                <a:latin typeface="+mj-lt"/>
              </a:rPr>
              <a:t>A Brief Intro into Social Determinants of Health</a:t>
            </a:r>
          </a:p>
          <a:p>
            <a:r>
              <a:rPr lang="en-US" sz="2800" b="1" dirty="0">
                <a:solidFill>
                  <a:schemeClr val="accent1">
                    <a:lumMod val="75000"/>
                  </a:schemeClr>
                </a:solidFill>
                <a:latin typeface="+mj-lt"/>
                <a:hlinkClick r:id="rId2">
                  <a:extLst>
                    <a:ext uri="{A12FA001-AC4F-418D-AE19-62706E023703}">
                      <ahyp:hlinkClr xmlns:ahyp="http://schemas.microsoft.com/office/drawing/2018/hyperlinkcolor" val="tx"/>
                    </a:ext>
                  </a:extLst>
                </a:hlinkClick>
              </a:rPr>
              <a:t>https://youtu.be/Lf4lFF7HlXI</a:t>
            </a:r>
            <a:endParaRPr lang="en-US" sz="2800" b="1" dirty="0">
              <a:solidFill>
                <a:schemeClr val="accent1">
                  <a:lumMod val="75000"/>
                </a:schemeClr>
              </a:solidFill>
              <a:latin typeface="+mj-lt"/>
            </a:endParaRPr>
          </a:p>
          <a:p>
            <a:pPr marL="0" indent="0">
              <a:buNone/>
            </a:pPr>
            <a:r>
              <a:rPr lang="en-US" sz="2800" b="1" dirty="0">
                <a:latin typeface="+mj-lt"/>
              </a:rPr>
              <a:t>Social Determinants of Health</a:t>
            </a:r>
          </a:p>
          <a:p>
            <a:pPr marL="0" indent="0">
              <a:buNone/>
            </a:pPr>
            <a:endParaRPr lang="en-US" sz="2800" b="1" dirty="0">
              <a:latin typeface="+mj-lt"/>
            </a:endParaRPr>
          </a:p>
          <a:p>
            <a:r>
              <a:rPr lang="en-US" sz="2800" b="1" dirty="0">
                <a:solidFill>
                  <a:schemeClr val="accent1">
                    <a:lumMod val="75000"/>
                  </a:schemeClr>
                </a:solidFill>
                <a:latin typeface="+mj-lt"/>
                <a:hlinkClick r:id="rId3">
                  <a:extLst>
                    <a:ext uri="{A12FA001-AC4F-418D-AE19-62706E023703}">
                      <ahyp:hlinkClr xmlns:ahyp="http://schemas.microsoft.com/office/drawing/2018/hyperlinkcolor" val="tx"/>
                    </a:ext>
                  </a:extLst>
                </a:hlinkClick>
              </a:rPr>
              <a:t>https://youtu.be/1iSuZngvCpY</a:t>
            </a:r>
            <a:endParaRPr lang="en-US" sz="2800" b="1" dirty="0">
              <a:solidFill>
                <a:schemeClr val="accent1">
                  <a:lumMod val="75000"/>
                </a:schemeClr>
              </a:solidFill>
              <a:latin typeface="+mj-lt"/>
            </a:endParaRPr>
          </a:p>
          <a:p>
            <a:pPr marL="0" indent="0">
              <a:buNone/>
            </a:pPr>
            <a:r>
              <a:rPr lang="en-GB" sz="2900" b="0" i="0" dirty="0">
                <a:solidFill>
                  <a:srgbClr val="030303"/>
                </a:solidFill>
                <a:effectLst/>
                <a:latin typeface="Tw Cen MT" panose="020B0602020104020603" pitchFamily="34" charset="0"/>
              </a:rPr>
              <a:t>Your health is influenced by a wide range of factors, and the body you were born with is only one of them. Learn about some of the other factors that influence our health and what public health professionals do to address them.</a:t>
            </a:r>
            <a:endParaRPr lang="en-GB" sz="2900" dirty="0">
              <a:solidFill>
                <a:srgbClr val="030303"/>
              </a:solidFill>
              <a:latin typeface="Tw Cen MT" panose="020B0602020104020603" pitchFamily="34" charset="0"/>
            </a:endParaRPr>
          </a:p>
          <a:p>
            <a:r>
              <a:rPr lang="en-US" sz="2800" b="1" dirty="0">
                <a:solidFill>
                  <a:schemeClr val="accent1">
                    <a:lumMod val="75000"/>
                  </a:schemeClr>
                </a:solidFill>
                <a:latin typeface="+mj-lt"/>
                <a:hlinkClick r:id="rId4">
                  <a:extLst>
                    <a:ext uri="{A12FA001-AC4F-418D-AE19-62706E023703}">
                      <ahyp:hlinkClr xmlns:ahyp="http://schemas.microsoft.com/office/drawing/2018/hyperlinkcolor" val="tx"/>
                    </a:ext>
                  </a:extLst>
                </a:hlinkClick>
              </a:rPr>
              <a:t>https://youtu.be/pbP1_qd5FHQ</a:t>
            </a:r>
            <a:endParaRPr lang="en-GB" sz="2800" b="1" dirty="0">
              <a:solidFill>
                <a:schemeClr val="accent1">
                  <a:lumMod val="75000"/>
                </a:schemeClr>
              </a:solidFill>
              <a:latin typeface="+mj-lt"/>
            </a:endParaRPr>
          </a:p>
          <a:p>
            <a:pPr marL="0" indent="0">
              <a:buNone/>
            </a:pPr>
            <a:r>
              <a:rPr lang="en-GB" sz="2800" b="0" i="0" dirty="0">
                <a:effectLst/>
                <a:latin typeface="+mj-lt"/>
              </a:rPr>
              <a:t>Social Determinants of Health Animation</a:t>
            </a:r>
          </a:p>
          <a:p>
            <a:pPr marL="0" indent="0">
              <a:buNone/>
            </a:pPr>
            <a:endParaRPr lang="en-GB" sz="2800" b="0" i="0" dirty="0">
              <a:effectLst/>
              <a:latin typeface="+mj-lt"/>
            </a:endParaRPr>
          </a:p>
          <a:p>
            <a:r>
              <a:rPr lang="en-GB" sz="2800" b="1" i="0" dirty="0">
                <a:solidFill>
                  <a:schemeClr val="accent1">
                    <a:lumMod val="75000"/>
                  </a:schemeClr>
                </a:solidFill>
                <a:effectLst/>
                <a:latin typeface="+mj-lt"/>
                <a:hlinkClick r:id="rId5">
                  <a:extLst>
                    <a:ext uri="{A12FA001-AC4F-418D-AE19-62706E023703}">
                      <ahyp:hlinkClr xmlns:ahyp="http://schemas.microsoft.com/office/drawing/2018/hyperlinkcolor" val="tx"/>
                    </a:ext>
                  </a:extLst>
                </a:hlinkClick>
              </a:rPr>
              <a:t>https://youtu.be/zSguDQRjZv0</a:t>
            </a:r>
            <a:endParaRPr lang="en-GB" sz="2800" b="1" i="0" dirty="0">
              <a:solidFill>
                <a:schemeClr val="accent1">
                  <a:lumMod val="75000"/>
                </a:schemeClr>
              </a:solidFill>
              <a:effectLst/>
              <a:latin typeface="+mj-lt"/>
            </a:endParaRPr>
          </a:p>
          <a:p>
            <a:pPr marL="0" indent="0">
              <a:buNone/>
            </a:pPr>
            <a:r>
              <a:rPr lang="en-GB" sz="3400" b="0" i="0" dirty="0">
                <a:solidFill>
                  <a:srgbClr val="030303"/>
                </a:solidFill>
                <a:effectLst/>
                <a:latin typeface="Tw Cen MT" panose="020B0602020104020603" pitchFamily="34" charset="0"/>
              </a:rPr>
              <a:t>This video is a 4-minute summary of the Determinants of Health! Determinants are factors that can influence a person’s health. While the focus of health interventions has typically been, who people are and what they do, the conditions in which they are born, grow, live, work and age are critically important in determining the health of individuals and communities.</a:t>
            </a:r>
            <a:endParaRPr lang="en-GB" sz="3400" b="1" i="0" dirty="0">
              <a:solidFill>
                <a:schemeClr val="accent1">
                  <a:lumMod val="75000"/>
                </a:schemeClr>
              </a:solidFill>
              <a:effectLst/>
              <a:latin typeface="Tw Cen MT" panose="020B0602020104020603" pitchFamily="34" charset="0"/>
            </a:endParaRPr>
          </a:p>
          <a:p>
            <a:pPr marL="0" indent="0">
              <a:buNone/>
            </a:pPr>
            <a:endParaRPr lang="en-GB" sz="2800" b="0" i="0" dirty="0">
              <a:effectLst/>
              <a:latin typeface="+mj-lt"/>
            </a:endParaRPr>
          </a:p>
          <a:p>
            <a:pPr marL="0" indent="0">
              <a:buNone/>
            </a:pPr>
            <a:endParaRPr lang="en-US" sz="2400" b="1" dirty="0">
              <a:latin typeface="Tw Cen MT" panose="020B0602020104020603" pitchFamily="34" charset="0"/>
            </a:endParaRPr>
          </a:p>
          <a:p>
            <a:endParaRPr lang="en-GB" dirty="0"/>
          </a:p>
        </p:txBody>
      </p:sp>
    </p:spTree>
    <p:extLst>
      <p:ext uri="{BB962C8B-B14F-4D97-AF65-F5344CB8AC3E}">
        <p14:creationId xmlns:p14="http://schemas.microsoft.com/office/powerpoint/2010/main" val="1750129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1B5593-F150-4B7A-8B52-1C0E9BBFC4E8}"/>
              </a:ext>
            </a:extLst>
          </p:cNvPr>
          <p:cNvSpPr>
            <a:spLocks noGrp="1"/>
          </p:cNvSpPr>
          <p:nvPr>
            <p:ph idx="1"/>
          </p:nvPr>
        </p:nvSpPr>
        <p:spPr>
          <a:xfrm>
            <a:off x="496956" y="455741"/>
            <a:ext cx="11363740" cy="5693268"/>
          </a:xfrm>
        </p:spPr>
        <p:txBody>
          <a:bodyPr>
            <a:normAutofit/>
          </a:bodyPr>
          <a:lstStyle/>
          <a:p>
            <a:pPr marL="0" indent="0">
              <a:buNone/>
            </a:pPr>
            <a:r>
              <a:rPr lang="en-GB" sz="4200" dirty="0">
                <a:highlight>
                  <a:srgbClr val="FFFF00"/>
                </a:highlight>
                <a:latin typeface="Tw Cen MT" panose="020B0602020104020603" pitchFamily="34" charset="0"/>
              </a:rPr>
              <a:t>Social determinants of health </a:t>
            </a:r>
            <a:r>
              <a:rPr lang="en-GB" sz="4200" dirty="0">
                <a:latin typeface="Tw Cen MT" panose="020B0602020104020603" pitchFamily="34" charset="0"/>
              </a:rPr>
              <a:t>(SDOH) are the </a:t>
            </a:r>
            <a:r>
              <a:rPr lang="en-GB" sz="3500" dirty="0">
                <a:latin typeface="Tw Cen MT" panose="020B0602020104020603" pitchFamily="34" charset="0"/>
              </a:rPr>
              <a:t>conditions in the environments where people are born, live, learn, work, play, worship, and age that affect a wide range of health, functioning, and quality-of-life outcomes and risks.</a:t>
            </a:r>
          </a:p>
          <a:p>
            <a:r>
              <a:rPr lang="en-GB" sz="3500" dirty="0">
                <a:latin typeface="Tw Cen MT" panose="020B0602020104020603" pitchFamily="34" charset="0"/>
              </a:rPr>
              <a:t>The social determinants of health are the economic and social conditions that influence individual and group differences in health status.</a:t>
            </a:r>
          </a:p>
          <a:p>
            <a:endParaRPr lang="en-GB" sz="2800" dirty="0">
              <a:latin typeface="Tw Cen MT" panose="020B0602020104020603" pitchFamily="34" charset="0"/>
            </a:endParaRPr>
          </a:p>
          <a:p>
            <a:endParaRPr lang="en-GB" dirty="0"/>
          </a:p>
        </p:txBody>
      </p:sp>
    </p:spTree>
    <p:extLst>
      <p:ext uri="{BB962C8B-B14F-4D97-AF65-F5344CB8AC3E}">
        <p14:creationId xmlns:p14="http://schemas.microsoft.com/office/powerpoint/2010/main" val="2401828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4BF1E-BCBE-498F-928E-08860EF0B8A3}"/>
              </a:ext>
            </a:extLst>
          </p:cNvPr>
          <p:cNvSpPr>
            <a:spLocks noGrp="1"/>
          </p:cNvSpPr>
          <p:nvPr>
            <p:ph type="title"/>
          </p:nvPr>
        </p:nvSpPr>
        <p:spPr>
          <a:xfrm>
            <a:off x="185530" y="3962400"/>
            <a:ext cx="5910470" cy="1828799"/>
          </a:xfrm>
        </p:spPr>
        <p:txBody>
          <a:bodyPr vert="horz" lIns="91440" tIns="45720" rIns="91440" bIns="45720" rtlCol="0" anchor="b">
            <a:normAutofit fontScale="90000"/>
          </a:bodyPr>
          <a:lstStyle/>
          <a:p>
            <a:br>
              <a:rPr lang="en-US" sz="3100" cap="none" spc="-100" dirty="0">
                <a:latin typeface="Candara" panose="020E0502030303020204" pitchFamily="34" charset="0"/>
              </a:rPr>
            </a:br>
            <a:r>
              <a:rPr lang="en-US" sz="3100" cap="none" spc="-100" dirty="0">
                <a:highlight>
                  <a:srgbClr val="FFFF00"/>
                </a:highlight>
                <a:latin typeface="Candara" panose="020E0502030303020204" pitchFamily="34" charset="0"/>
              </a:rPr>
              <a:t>Lo1-</a:t>
            </a:r>
            <a:br>
              <a:rPr lang="en-US" sz="3100" cap="none" spc="-100" dirty="0">
                <a:latin typeface="Candara" panose="020E0502030303020204" pitchFamily="34" charset="0"/>
              </a:rPr>
            </a:br>
            <a:r>
              <a:rPr lang="en-GB" sz="3100" cap="none" spc="-100" dirty="0">
                <a:latin typeface="Candara" panose="020E0502030303020204" pitchFamily="34" charset="0"/>
              </a:rPr>
              <a:t>D</a:t>
            </a:r>
            <a:r>
              <a:rPr lang="en-GB" sz="3100" cap="none" spc="-100" dirty="0">
                <a:effectLst/>
                <a:latin typeface="Candara" panose="020E0502030303020204" pitchFamily="34" charset="0"/>
                <a:ea typeface="Calibri" panose="020F0502020204030204" pitchFamily="34" charset="0"/>
              </a:rPr>
              <a:t>evelops </a:t>
            </a:r>
            <a:r>
              <a:rPr lang="en-GB" sz="3100" cap="none" spc="-100" dirty="0">
                <a:latin typeface="Candara" panose="020E0502030303020204" pitchFamily="34" charset="0"/>
                <a:ea typeface="Calibri" panose="020F0502020204030204" pitchFamily="34" charset="0"/>
              </a:rPr>
              <a:t>a</a:t>
            </a:r>
            <a:r>
              <a:rPr lang="en-GB" sz="3100" cap="none" spc="-100" dirty="0">
                <a:effectLst/>
                <a:latin typeface="Candara" panose="020E0502030303020204" pitchFamily="34" charset="0"/>
                <a:ea typeface="Calibri" panose="020F0502020204030204" pitchFamily="34" charset="0"/>
              </a:rPr>
              <a:t>n Understanding Of Disease and ill-health and </a:t>
            </a:r>
            <a:r>
              <a:rPr lang="en-GB" sz="3100" cap="none" spc="-100" dirty="0">
                <a:latin typeface="Candara" panose="020E0502030303020204" pitchFamily="34" charset="0"/>
                <a:ea typeface="Calibri" panose="020F0502020204030204" pitchFamily="34" charset="0"/>
              </a:rPr>
              <a:t>t</a:t>
            </a:r>
            <a:r>
              <a:rPr lang="en-GB" sz="3100" cap="none" spc="-100" dirty="0">
                <a:effectLst/>
                <a:latin typeface="Candara" panose="020E0502030303020204" pitchFamily="34" charset="0"/>
                <a:ea typeface="Calibri" panose="020F0502020204030204" pitchFamily="34" charset="0"/>
              </a:rPr>
              <a:t>he Underlying Principles behind Inequalities in Health. </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highlight>
                <a:srgbClr val="FFFF00"/>
              </a:highlight>
            </a:endParaRPr>
          </a:p>
        </p:txBody>
      </p:sp>
      <p:pic>
        <p:nvPicPr>
          <p:cNvPr id="3074" name="Picture 2" descr="Public Health in New Delhi | ID: 6348166048">
            <a:extLst>
              <a:ext uri="{FF2B5EF4-FFF2-40B4-BE49-F238E27FC236}">
                <a16:creationId xmlns:a16="http://schemas.microsoft.com/office/drawing/2014/main" id="{2CBE48B3-41BC-46E6-9F5D-5B6A1C784D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108441" y="1066800"/>
            <a:ext cx="4724399" cy="4724399"/>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75F6EBFF-84AC-4C39-99A6-8F6D5EC215B9}"/>
              </a:ext>
            </a:extLst>
          </p:cNvPr>
          <p:cNvSpPr>
            <a:spLocks noGrp="1"/>
          </p:cNvSpPr>
          <p:nvPr>
            <p:ph type="ftr" sz="quarter" idx="11"/>
          </p:nvPr>
        </p:nvSpPr>
        <p:spPr/>
        <p:txBody>
          <a:bodyPr/>
          <a:lstStyle/>
          <a:p>
            <a:r>
              <a:rPr lang="en-US" dirty="0"/>
              <a:t>Created by Tayo Alebiosu</a:t>
            </a:r>
          </a:p>
        </p:txBody>
      </p:sp>
      <p:sp>
        <p:nvSpPr>
          <p:cNvPr id="10" name="TextBox 9">
            <a:extLst>
              <a:ext uri="{FF2B5EF4-FFF2-40B4-BE49-F238E27FC236}">
                <a16:creationId xmlns:a16="http://schemas.microsoft.com/office/drawing/2014/main" id="{39CC2F84-BD58-4831-9669-A0561A178284}"/>
              </a:ext>
            </a:extLst>
          </p:cNvPr>
          <p:cNvSpPr txBox="1"/>
          <p:nvPr/>
        </p:nvSpPr>
        <p:spPr>
          <a:xfrm>
            <a:off x="1126436" y="743635"/>
            <a:ext cx="3988903" cy="1323439"/>
          </a:xfrm>
          <a:prstGeom prst="rect">
            <a:avLst/>
          </a:prstGeom>
          <a:noFill/>
        </p:spPr>
        <p:txBody>
          <a:bodyPr wrap="square">
            <a:spAutoFit/>
          </a:bodyPr>
          <a:lstStyle/>
          <a:p>
            <a:pPr algn="ctr"/>
            <a:r>
              <a:rPr lang="en-US" sz="4000" dirty="0"/>
              <a:t>Public Health</a:t>
            </a:r>
            <a:br>
              <a:rPr lang="en-US" sz="4000" dirty="0"/>
            </a:br>
            <a:r>
              <a:rPr lang="en-US" sz="4000" dirty="0"/>
              <a:t>Week 4</a:t>
            </a:r>
            <a:endParaRPr lang="en-GB" sz="4000" dirty="0"/>
          </a:p>
        </p:txBody>
      </p:sp>
      <p:sp>
        <p:nvSpPr>
          <p:cNvPr id="4" name="Date Placeholder 3">
            <a:extLst>
              <a:ext uri="{FF2B5EF4-FFF2-40B4-BE49-F238E27FC236}">
                <a16:creationId xmlns:a16="http://schemas.microsoft.com/office/drawing/2014/main" id="{105418F3-8DAD-4E8F-A568-BBA4266BEAAB}"/>
              </a:ext>
            </a:extLst>
          </p:cNvPr>
          <p:cNvSpPr>
            <a:spLocks noGrp="1"/>
          </p:cNvSpPr>
          <p:nvPr>
            <p:ph type="dt" sz="half" idx="10"/>
          </p:nvPr>
        </p:nvSpPr>
        <p:spPr/>
        <p:txBody>
          <a:bodyPr/>
          <a:lstStyle/>
          <a:p>
            <a:fld id="{BFAF7DB3-C9F9-4381-B3DD-D8E6E8E09ED8}" type="datetime1">
              <a:rPr lang="en-US" smtClean="0"/>
              <a:t>9/27/2021</a:t>
            </a:fld>
            <a:endParaRPr lang="en-US"/>
          </a:p>
        </p:txBody>
      </p:sp>
      <p:sp>
        <p:nvSpPr>
          <p:cNvPr id="5" name="Slide Number Placeholder 4">
            <a:extLst>
              <a:ext uri="{FF2B5EF4-FFF2-40B4-BE49-F238E27FC236}">
                <a16:creationId xmlns:a16="http://schemas.microsoft.com/office/drawing/2014/main" id="{04E5C441-96BD-4066-A23E-2F1C7E563C2B}"/>
              </a:ext>
            </a:extLst>
          </p:cNvPr>
          <p:cNvSpPr>
            <a:spLocks noGrp="1"/>
          </p:cNvSpPr>
          <p:nvPr>
            <p:ph type="sldNum" sz="quarter" idx="12"/>
          </p:nvPr>
        </p:nvSpPr>
        <p:spPr/>
        <p:txBody>
          <a:bodyPr/>
          <a:lstStyle/>
          <a:p>
            <a:fld id="{81D2C36F-4504-47C0-B82F-A167342A2754}" type="slidenum">
              <a:rPr lang="en-US" smtClean="0"/>
              <a:t>3</a:t>
            </a:fld>
            <a:endParaRPr lang="en-US"/>
          </a:p>
        </p:txBody>
      </p:sp>
    </p:spTree>
    <p:extLst>
      <p:ext uri="{BB962C8B-B14F-4D97-AF65-F5344CB8AC3E}">
        <p14:creationId xmlns:p14="http://schemas.microsoft.com/office/powerpoint/2010/main" val="1352181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0" name="Rectangle 70">
            <a:extLst>
              <a:ext uri="{FF2B5EF4-FFF2-40B4-BE49-F238E27FC236}">
                <a16:creationId xmlns:a16="http://schemas.microsoft.com/office/drawing/2014/main" id="{45E4AB72-1C42-427F-801C-32A12FD69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2BC65E8-EAEC-492F-9484-7A7FC3108AC8}"/>
              </a:ext>
            </a:extLst>
          </p:cNvPr>
          <p:cNvSpPr>
            <a:spLocks noGrp="1"/>
          </p:cNvSpPr>
          <p:nvPr>
            <p:ph idx="1"/>
          </p:nvPr>
        </p:nvSpPr>
        <p:spPr>
          <a:xfrm>
            <a:off x="265044" y="477078"/>
            <a:ext cx="4744278" cy="5565914"/>
          </a:xfrm>
        </p:spPr>
        <p:txBody>
          <a:bodyPr anchor="b">
            <a:normAutofit/>
          </a:bodyPr>
          <a:lstStyle/>
          <a:p>
            <a:r>
              <a:rPr lang="en-GB" sz="2400" b="1" dirty="0">
                <a:latin typeface="Tw Cen MT" panose="020B0602020104020603" pitchFamily="34" charset="0"/>
              </a:rPr>
              <a:t>What are </a:t>
            </a:r>
            <a:r>
              <a:rPr lang="en-US" sz="2400" b="1" dirty="0">
                <a:latin typeface="Tw Cen MT" panose="020B0602020104020603" pitchFamily="34" charset="0"/>
              </a:rPr>
              <a:t>Social Determinants of Health?</a:t>
            </a:r>
          </a:p>
          <a:p>
            <a:r>
              <a:rPr lang="en-US" sz="2400" b="1" dirty="0">
                <a:latin typeface="Tw Cen MT" panose="020B0602020104020603" pitchFamily="34" charset="0"/>
              </a:rPr>
              <a:t>Identify the </a:t>
            </a:r>
            <a:r>
              <a:rPr lang="en-US" sz="2400" b="1" dirty="0">
                <a:highlight>
                  <a:srgbClr val="FFFF00"/>
                </a:highlight>
                <a:latin typeface="Tw Cen MT" panose="020B0602020104020603" pitchFamily="34" charset="0"/>
              </a:rPr>
              <a:t>5 known </a:t>
            </a:r>
            <a:r>
              <a:rPr lang="en-US" sz="2400" b="1" dirty="0">
                <a:latin typeface="Tw Cen MT" panose="020B0602020104020603" pitchFamily="34" charset="0"/>
              </a:rPr>
              <a:t>social determinants of health</a:t>
            </a:r>
          </a:p>
          <a:p>
            <a:pPr marL="0" indent="0">
              <a:buNone/>
            </a:pPr>
            <a:endParaRPr lang="en-US" sz="2400" b="1" dirty="0">
              <a:latin typeface="Tw Cen MT" panose="020B0602020104020603" pitchFamily="34" charset="0"/>
            </a:endParaRPr>
          </a:p>
          <a:p>
            <a:pPr algn="r"/>
            <a:endParaRPr lang="en-US" sz="1600" b="1" dirty="0"/>
          </a:p>
          <a:p>
            <a:pPr algn="r"/>
            <a:endParaRPr lang="en-GB" sz="1600" dirty="0"/>
          </a:p>
        </p:txBody>
      </p:sp>
      <p:sp>
        <p:nvSpPr>
          <p:cNvPr id="14341" name="Rectangle 72">
            <a:extLst>
              <a:ext uri="{FF2B5EF4-FFF2-40B4-BE49-F238E27FC236}">
                <a16:creationId xmlns:a16="http://schemas.microsoft.com/office/drawing/2014/main" id="{4CC257D2-6895-4677-996F-1A5FBB7F7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 y="6400800"/>
            <a:ext cx="12191999" cy="457198"/>
          </a:xfrm>
          <a:prstGeom prst="rect">
            <a:avLst/>
          </a:prstGeom>
          <a:gradFill>
            <a:gsLst>
              <a:gs pos="0">
                <a:schemeClr val="accent5">
                  <a:alpha val="80000"/>
                </a:schemeClr>
              </a:gs>
              <a:gs pos="100000">
                <a:schemeClr val="accent6">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2" name="Rectangle 74">
            <a:extLst>
              <a:ext uri="{FF2B5EF4-FFF2-40B4-BE49-F238E27FC236}">
                <a16:creationId xmlns:a16="http://schemas.microsoft.com/office/drawing/2014/main" id="{4328FF51-22A9-49F6-8C79-1FFC470CA4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800"/>
            <a:ext cx="8153396" cy="457200"/>
          </a:xfrm>
          <a:prstGeom prst="rect">
            <a:avLst/>
          </a:prstGeom>
          <a:gradFill>
            <a:gsLst>
              <a:gs pos="0">
                <a:schemeClr val="accent6">
                  <a:alpha val="61000"/>
                </a:schemeClr>
              </a:gs>
              <a:gs pos="99000">
                <a:schemeClr val="accent2">
                  <a:alpha val="77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2476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20DCAF3-ADFA-49C2-AD8C-66F485A47B4C}"/>
              </a:ext>
            </a:extLst>
          </p:cNvPr>
          <p:cNvSpPr>
            <a:spLocks noGrp="1"/>
          </p:cNvSpPr>
          <p:nvPr>
            <p:ph type="title"/>
          </p:nvPr>
        </p:nvSpPr>
        <p:spPr>
          <a:xfrm>
            <a:off x="-371061" y="681317"/>
            <a:ext cx="4153844" cy="3406187"/>
          </a:xfrm>
        </p:spPr>
        <p:txBody>
          <a:bodyPr vert="horz" lIns="0" tIns="0" rIns="0" bIns="0" rtlCol="0" anchor="b">
            <a:normAutofit/>
          </a:bodyPr>
          <a:lstStyle/>
          <a:p>
            <a:pPr algn="r"/>
            <a:r>
              <a:rPr lang="en-US" sz="3200" b="1" dirty="0">
                <a:latin typeface="Tw Cen MT" panose="020B0602020104020603" pitchFamily="34" charset="0"/>
              </a:rPr>
              <a:t>the </a:t>
            </a:r>
            <a:r>
              <a:rPr lang="en-US" sz="3200" b="1" dirty="0">
                <a:highlight>
                  <a:srgbClr val="FFFF00"/>
                </a:highlight>
                <a:latin typeface="Tw Cen MT" panose="020B0602020104020603" pitchFamily="34" charset="0"/>
              </a:rPr>
              <a:t>5 known </a:t>
            </a:r>
            <a:r>
              <a:rPr lang="en-US" sz="3200" b="1" dirty="0">
                <a:latin typeface="Tw Cen MT" panose="020B0602020104020603" pitchFamily="34" charset="0"/>
              </a:rPr>
              <a:t>social determinants of health</a:t>
            </a:r>
            <a:endParaRPr lang="en-US" sz="3200" spc="750" dirty="0">
              <a:solidFill>
                <a:schemeClr val="bg1"/>
              </a:solidFill>
            </a:endParaRPr>
          </a:p>
        </p:txBody>
      </p:sp>
      <p:pic>
        <p:nvPicPr>
          <p:cNvPr id="4" name="Picture 2" descr="Addressing Social Determinants of Health | Lippincott NursingCenter">
            <a:extLst>
              <a:ext uri="{FF2B5EF4-FFF2-40B4-BE49-F238E27FC236}">
                <a16:creationId xmlns:a16="http://schemas.microsoft.com/office/drawing/2014/main" id="{CBAAD241-9716-40DD-ABC6-A88C909E8C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049522" y="681317"/>
            <a:ext cx="7996704" cy="6011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033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643CFF5-3073-44B6-9A56-4CAF096FF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46586F-B561-46FE-8133-FBC6B8C94CF2}"/>
              </a:ext>
            </a:extLst>
          </p:cNvPr>
          <p:cNvSpPr>
            <a:spLocks noGrp="1"/>
          </p:cNvSpPr>
          <p:nvPr>
            <p:ph type="title"/>
          </p:nvPr>
        </p:nvSpPr>
        <p:spPr>
          <a:xfrm>
            <a:off x="1371600" y="457200"/>
            <a:ext cx="7745896" cy="1556724"/>
          </a:xfrm>
        </p:spPr>
        <p:txBody>
          <a:bodyPr anchor="b">
            <a:noAutofit/>
          </a:bodyPr>
          <a:lstStyle/>
          <a:p>
            <a:pPr algn="ctr"/>
            <a:r>
              <a:rPr lang="en-GB" sz="2800" dirty="0">
                <a:highlight>
                  <a:srgbClr val="FFFF00"/>
                </a:highlight>
              </a:rPr>
              <a:t>SDOH can be grouped into 5 domains</a:t>
            </a:r>
            <a:br>
              <a:rPr lang="en-GB" sz="2800" b="0" dirty="0"/>
            </a:br>
            <a:endParaRPr lang="en-GB" sz="2800" b="0" dirty="0"/>
          </a:p>
        </p:txBody>
      </p:sp>
      <p:sp>
        <p:nvSpPr>
          <p:cNvPr id="3" name="Content Placeholder 2">
            <a:extLst>
              <a:ext uri="{FF2B5EF4-FFF2-40B4-BE49-F238E27FC236}">
                <a16:creationId xmlns:a16="http://schemas.microsoft.com/office/drawing/2014/main" id="{199A8921-9E5F-4EEE-8A79-EFC23164EE6B}"/>
              </a:ext>
            </a:extLst>
          </p:cNvPr>
          <p:cNvSpPr>
            <a:spLocks noGrp="1"/>
          </p:cNvSpPr>
          <p:nvPr>
            <p:ph idx="1"/>
          </p:nvPr>
        </p:nvSpPr>
        <p:spPr>
          <a:xfrm>
            <a:off x="1371600" y="1876252"/>
            <a:ext cx="5868785" cy="3327336"/>
          </a:xfrm>
        </p:spPr>
        <p:txBody>
          <a:bodyPr anchor="t">
            <a:normAutofit fontScale="92500" lnSpcReduction="20000"/>
          </a:bodyPr>
          <a:lstStyle/>
          <a:p>
            <a:endParaRPr lang="en-GB" sz="1600" dirty="0"/>
          </a:p>
          <a:p>
            <a:r>
              <a:rPr lang="en-GB" sz="3200" dirty="0">
                <a:latin typeface="Tw Cen MT" panose="020B0602020104020603" pitchFamily="34" charset="0"/>
              </a:rPr>
              <a:t>Economic Stability</a:t>
            </a:r>
          </a:p>
          <a:p>
            <a:r>
              <a:rPr lang="en-GB" sz="3200" dirty="0">
                <a:latin typeface="Tw Cen MT" panose="020B0602020104020603" pitchFamily="34" charset="0"/>
              </a:rPr>
              <a:t>Education Access and Quality</a:t>
            </a:r>
          </a:p>
          <a:p>
            <a:r>
              <a:rPr lang="en-GB" sz="3200" dirty="0">
                <a:latin typeface="Tw Cen MT" panose="020B0602020104020603" pitchFamily="34" charset="0"/>
              </a:rPr>
              <a:t>Health Care Access and Quality</a:t>
            </a:r>
          </a:p>
          <a:p>
            <a:r>
              <a:rPr lang="en-GB" sz="3200" dirty="0" err="1">
                <a:latin typeface="Tw Cen MT" panose="020B0602020104020603" pitchFamily="34" charset="0"/>
              </a:rPr>
              <a:t>Neighborhood</a:t>
            </a:r>
            <a:r>
              <a:rPr lang="en-GB" sz="3200" dirty="0">
                <a:latin typeface="Tw Cen MT" panose="020B0602020104020603" pitchFamily="34" charset="0"/>
              </a:rPr>
              <a:t> and Built Environment</a:t>
            </a:r>
          </a:p>
          <a:p>
            <a:r>
              <a:rPr lang="en-GB" sz="3200" dirty="0">
                <a:latin typeface="Tw Cen MT" panose="020B0602020104020603" pitchFamily="34" charset="0"/>
              </a:rPr>
              <a:t>Social and Community Context</a:t>
            </a:r>
          </a:p>
        </p:txBody>
      </p:sp>
      <p:pic>
        <p:nvPicPr>
          <p:cNvPr id="5" name="Picture 4">
            <a:extLst>
              <a:ext uri="{FF2B5EF4-FFF2-40B4-BE49-F238E27FC236}">
                <a16:creationId xmlns:a16="http://schemas.microsoft.com/office/drawing/2014/main" id="{2E352430-B2C9-4D9F-ADC4-1D206C31499C}"/>
              </a:ext>
            </a:extLst>
          </p:cNvPr>
          <p:cNvPicPr>
            <a:picLocks noChangeAspect="1"/>
          </p:cNvPicPr>
          <p:nvPr/>
        </p:nvPicPr>
        <p:blipFill>
          <a:blip r:embed="rId2"/>
          <a:stretch>
            <a:fillRect/>
          </a:stretch>
        </p:blipFill>
        <p:spPr>
          <a:xfrm>
            <a:off x="7697585" y="1028700"/>
            <a:ext cx="4037215" cy="4037215"/>
          </a:xfrm>
          <a:prstGeom prst="rect">
            <a:avLst/>
          </a:prstGeom>
        </p:spPr>
      </p:pic>
      <p:sp>
        <p:nvSpPr>
          <p:cNvPr id="12" name="Rectangle 11">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391868"/>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391868"/>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5423803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1A12D1-A88B-4C34-965F-314AD724E1B7}"/>
              </a:ext>
            </a:extLst>
          </p:cNvPr>
          <p:cNvSpPr>
            <a:spLocks noGrp="1"/>
          </p:cNvSpPr>
          <p:nvPr>
            <p:ph idx="1"/>
          </p:nvPr>
        </p:nvSpPr>
        <p:spPr>
          <a:xfrm>
            <a:off x="278297" y="834887"/>
            <a:ext cx="11714920" cy="4375338"/>
          </a:xfrm>
        </p:spPr>
        <p:txBody>
          <a:bodyPr/>
          <a:lstStyle/>
          <a:p>
            <a:r>
              <a:rPr lang="en-GB" sz="2800" dirty="0">
                <a:latin typeface="Tw Cen MT" panose="020B0602020104020603" pitchFamily="34" charset="0"/>
              </a:rPr>
              <a:t>They are the health promoting factors found in one's living and working conditions (such as the distribution of income, wealth, influence, and power), rather than individual risk factors (such as behavioural risk factors or genetics) that influence the risk for a disease, or vulnerability to disease or injury. </a:t>
            </a:r>
          </a:p>
          <a:p>
            <a:r>
              <a:rPr lang="en-GB" sz="2800" dirty="0">
                <a:latin typeface="Tw Cen MT" panose="020B0602020104020603" pitchFamily="34" charset="0"/>
              </a:rPr>
              <a:t>The distributions of social determinants are often shaped by public policies that reflect prevailing political ideologies of the area.</a:t>
            </a:r>
          </a:p>
          <a:p>
            <a:endParaRPr lang="en-GB" dirty="0"/>
          </a:p>
        </p:txBody>
      </p:sp>
    </p:spTree>
    <p:extLst>
      <p:ext uri="{BB962C8B-B14F-4D97-AF65-F5344CB8AC3E}">
        <p14:creationId xmlns:p14="http://schemas.microsoft.com/office/powerpoint/2010/main" val="23248523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7B7184-EE4A-44F5-8384-02A39E78D858}"/>
              </a:ext>
            </a:extLst>
          </p:cNvPr>
          <p:cNvSpPr>
            <a:spLocks noGrp="1"/>
          </p:cNvSpPr>
          <p:nvPr>
            <p:ph idx="1"/>
          </p:nvPr>
        </p:nvSpPr>
        <p:spPr>
          <a:xfrm>
            <a:off x="490330" y="463826"/>
            <a:ext cx="11122550" cy="5607790"/>
          </a:xfrm>
        </p:spPr>
        <p:txBody>
          <a:bodyPr>
            <a:normAutofit/>
          </a:bodyPr>
          <a:lstStyle/>
          <a:p>
            <a:r>
              <a:rPr lang="en-GB" dirty="0"/>
              <a:t>Health inequalities are avoidable and unfair differences in health. They are a result of </a:t>
            </a:r>
            <a:r>
              <a:rPr lang="en-GB" b="1" dirty="0">
                <a:highlight>
                  <a:srgbClr val="00FFFF"/>
                </a:highlight>
              </a:rPr>
              <a:t>systematic differences </a:t>
            </a:r>
            <a:r>
              <a:rPr lang="en-GB" dirty="0"/>
              <a:t>in how people experience the determinants of health and wellbeing There are many factors which influence health outcomes.</a:t>
            </a:r>
          </a:p>
          <a:p>
            <a:r>
              <a:rPr lang="en-GB" b="1" dirty="0">
                <a:highlight>
                  <a:srgbClr val="FFFF00"/>
                </a:highlight>
              </a:rPr>
              <a:t>Addressing these social determinants has the most potential to reduce health inequalities</a:t>
            </a:r>
          </a:p>
          <a:p>
            <a:pPr marL="0" indent="0">
              <a:buNone/>
            </a:pPr>
            <a:r>
              <a:rPr lang="en-GB" dirty="0"/>
              <a:t>To prevent and tackle health inequality we must address the social determinants of health: the conditions in which people are born, grow, live, work and age. These conditions affect how easy it is to get on in life and achieve our ambitions, which has a big impact on health and wellbeing. </a:t>
            </a:r>
          </a:p>
          <a:p>
            <a:r>
              <a:rPr lang="en-GB" dirty="0"/>
              <a:t>They include our early childhood experiences and the homes and neighbourhoods we live in. Other factors include schooling and skills, our income and wealth, and our work and job prospects. </a:t>
            </a:r>
          </a:p>
          <a:p>
            <a:r>
              <a:rPr lang="en-GB" dirty="0"/>
              <a:t>Health-related behaviours and lifestyle factors like smoking and substance misuse are also closely linked to social determinants. These circumstances are in turn shaped by a wider set of economic and social forces.</a:t>
            </a:r>
          </a:p>
        </p:txBody>
      </p:sp>
    </p:spTree>
    <p:extLst>
      <p:ext uri="{BB962C8B-B14F-4D97-AF65-F5344CB8AC3E}">
        <p14:creationId xmlns:p14="http://schemas.microsoft.com/office/powerpoint/2010/main" val="3422201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7B1DF4-8D57-4FBF-BDC2-4D19F9D2719D}"/>
              </a:ext>
            </a:extLst>
          </p:cNvPr>
          <p:cNvSpPr>
            <a:spLocks noGrp="1"/>
          </p:cNvSpPr>
          <p:nvPr>
            <p:ph idx="1"/>
          </p:nvPr>
        </p:nvSpPr>
        <p:spPr>
          <a:xfrm>
            <a:off x="463826" y="702365"/>
            <a:ext cx="10526202" cy="4295825"/>
          </a:xfrm>
        </p:spPr>
        <p:txBody>
          <a:bodyPr/>
          <a:lstStyle/>
          <a:p>
            <a:pPr marL="0" indent="0">
              <a:buNone/>
            </a:pPr>
            <a:r>
              <a:rPr lang="en-GB" b="1" dirty="0">
                <a:highlight>
                  <a:srgbClr val="FFFF00"/>
                </a:highlight>
              </a:rPr>
              <a:t>For example</a:t>
            </a:r>
            <a:r>
              <a:rPr lang="en-GB" dirty="0"/>
              <a:t>, tackling the housing crisis, improving access to good jobs, and tackling poverty will improve health and reduce health inequalities. </a:t>
            </a:r>
          </a:p>
          <a:p>
            <a:r>
              <a:rPr lang="en-GB" dirty="0"/>
              <a:t>Reducing crime, protecting and improving the environment and creating a more productive economy will also contribute. </a:t>
            </a:r>
          </a:p>
          <a:p>
            <a:r>
              <a:rPr lang="en-GB" dirty="0"/>
              <a:t>In other words, if wider inequalities in society are reduced then reductions in health inequalities will follow -</a:t>
            </a:r>
          </a:p>
        </p:txBody>
      </p:sp>
    </p:spTree>
    <p:extLst>
      <p:ext uri="{BB962C8B-B14F-4D97-AF65-F5344CB8AC3E}">
        <p14:creationId xmlns:p14="http://schemas.microsoft.com/office/powerpoint/2010/main" val="4104589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06BA5C-B188-45ED-A10A-FD1107306037}"/>
              </a:ext>
            </a:extLst>
          </p:cNvPr>
          <p:cNvSpPr>
            <a:spLocks noGrp="1"/>
          </p:cNvSpPr>
          <p:nvPr>
            <p:ph idx="1"/>
          </p:nvPr>
        </p:nvSpPr>
        <p:spPr>
          <a:xfrm>
            <a:off x="318052" y="344557"/>
            <a:ext cx="11582400" cy="5883965"/>
          </a:xfrm>
        </p:spPr>
        <p:txBody>
          <a:bodyPr>
            <a:noAutofit/>
          </a:bodyPr>
          <a:lstStyle/>
          <a:p>
            <a:r>
              <a:rPr lang="en-GB" sz="2800" b="0" i="0" dirty="0">
                <a:solidFill>
                  <a:srgbClr val="141414"/>
                </a:solidFill>
                <a:effectLst/>
                <a:latin typeface="Tw Cen MT" panose="020B0602020104020603" pitchFamily="34" charset="0"/>
              </a:rPr>
              <a:t>The wider determinants of health are the social, economic and environmental conditions in which people live that have an impact on health. </a:t>
            </a:r>
          </a:p>
          <a:p>
            <a:r>
              <a:rPr lang="en-GB" sz="2800" b="0" i="0" dirty="0">
                <a:solidFill>
                  <a:srgbClr val="141414"/>
                </a:solidFill>
                <a:effectLst/>
                <a:latin typeface="Tw Cen MT" panose="020B0602020104020603" pitchFamily="34" charset="0"/>
              </a:rPr>
              <a:t>They include income, education, access to green space and healthy food, the work people do and the homes they live in</a:t>
            </a:r>
            <a:r>
              <a:rPr lang="en-GB" sz="2800" dirty="0">
                <a:solidFill>
                  <a:srgbClr val="141414"/>
                </a:solidFill>
                <a:latin typeface="Tw Cen MT" panose="020B0602020104020603" pitchFamily="34" charset="0"/>
              </a:rPr>
              <a:t>.</a:t>
            </a:r>
          </a:p>
          <a:p>
            <a:r>
              <a:rPr lang="en-GB" sz="2800" b="0" i="0" dirty="0">
                <a:solidFill>
                  <a:srgbClr val="141414"/>
                </a:solidFill>
                <a:effectLst/>
                <a:latin typeface="Tw Cen MT" panose="020B0602020104020603" pitchFamily="34" charset="0"/>
              </a:rPr>
              <a:t>It is widely recognised that, taken together, these factors are the principal drivers of how healthy people are, and that inequalities in these factors are a fundamental cause of health inequalities.</a:t>
            </a:r>
          </a:p>
          <a:p>
            <a:r>
              <a:rPr lang="en-GB" sz="2800" b="0" i="0" dirty="0">
                <a:solidFill>
                  <a:srgbClr val="141414"/>
                </a:solidFill>
                <a:effectLst/>
                <a:latin typeface="Tw Cen MT" panose="020B0602020104020603" pitchFamily="34" charset="0"/>
              </a:rPr>
              <a:t> </a:t>
            </a:r>
            <a:r>
              <a:rPr lang="en-GB" sz="2800" b="0" i="0" dirty="0">
                <a:solidFill>
                  <a:schemeClr val="bg1"/>
                </a:solidFill>
                <a:effectLst/>
                <a:highlight>
                  <a:srgbClr val="008000"/>
                </a:highlight>
                <a:latin typeface="Tw Cen MT" panose="020B0602020104020603" pitchFamily="34" charset="0"/>
                <a:hlinkClick r:id="rId2" tooltip="A vision for population health">
                  <a:extLst>
                    <a:ext uri="{A12FA001-AC4F-418D-AE19-62706E023703}">
                      <ahyp:hlinkClr xmlns:ahyp="http://schemas.microsoft.com/office/drawing/2018/hyperlinkcolor" val="tx"/>
                    </a:ext>
                  </a:extLst>
                </a:hlinkClick>
              </a:rPr>
              <a:t>Addressing these wider socio-economic inequalities</a:t>
            </a:r>
            <a:r>
              <a:rPr lang="en-GB" sz="2800" b="0" i="0" dirty="0">
                <a:solidFill>
                  <a:schemeClr val="bg1"/>
                </a:solidFill>
                <a:effectLst/>
                <a:highlight>
                  <a:srgbClr val="008000"/>
                </a:highlight>
                <a:latin typeface="Tw Cen MT" panose="020B0602020104020603" pitchFamily="34" charset="0"/>
              </a:rPr>
              <a:t> </a:t>
            </a:r>
            <a:r>
              <a:rPr lang="en-GB" sz="2800" b="0" i="0" dirty="0">
                <a:solidFill>
                  <a:srgbClr val="141414"/>
                </a:solidFill>
                <a:effectLst/>
                <a:latin typeface="Tw Cen MT" panose="020B0602020104020603" pitchFamily="34" charset="0"/>
              </a:rPr>
              <a:t>is therefore a crucial part of reducing health inequalities.</a:t>
            </a:r>
            <a:endParaRPr lang="en-GB" sz="2800" dirty="0">
              <a:latin typeface="Tw Cen MT" panose="020B0602020104020603" pitchFamily="34" charset="0"/>
            </a:endParaRPr>
          </a:p>
        </p:txBody>
      </p:sp>
    </p:spTree>
    <p:extLst>
      <p:ext uri="{BB962C8B-B14F-4D97-AF65-F5344CB8AC3E}">
        <p14:creationId xmlns:p14="http://schemas.microsoft.com/office/powerpoint/2010/main" val="21595371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A1FADD-D024-4901-8F44-37802C488609}"/>
              </a:ext>
            </a:extLst>
          </p:cNvPr>
          <p:cNvSpPr>
            <a:spLocks noGrp="1"/>
          </p:cNvSpPr>
          <p:nvPr>
            <p:ph idx="1"/>
          </p:nvPr>
        </p:nvSpPr>
        <p:spPr>
          <a:xfrm>
            <a:off x="616225" y="840054"/>
            <a:ext cx="11337235" cy="4977649"/>
          </a:xfrm>
        </p:spPr>
        <p:txBody>
          <a:bodyPr>
            <a:noAutofit/>
          </a:bodyPr>
          <a:lstStyle/>
          <a:p>
            <a:pPr lvl="1"/>
            <a:r>
              <a:rPr lang="en-GB" sz="2600" b="0" i="0" dirty="0">
                <a:solidFill>
                  <a:srgbClr val="141414"/>
                </a:solidFill>
                <a:effectLst/>
                <a:latin typeface="Tw Cen MT" panose="020B0602020104020603" pitchFamily="34" charset="0"/>
              </a:rPr>
              <a:t>Below are </a:t>
            </a:r>
            <a:r>
              <a:rPr lang="en-GB" sz="2600" b="1" i="0" dirty="0">
                <a:solidFill>
                  <a:srgbClr val="141414"/>
                </a:solidFill>
                <a:effectLst/>
                <a:highlight>
                  <a:srgbClr val="FFFF00"/>
                </a:highlight>
                <a:latin typeface="Tw Cen MT" panose="020B0602020104020603" pitchFamily="34" charset="0"/>
              </a:rPr>
              <a:t>some examples </a:t>
            </a:r>
            <a:r>
              <a:rPr lang="en-GB" sz="2600" b="0" i="0" dirty="0">
                <a:solidFill>
                  <a:srgbClr val="141414"/>
                </a:solidFill>
                <a:effectLst/>
                <a:latin typeface="Tw Cen MT" panose="020B0602020104020603" pitchFamily="34" charset="0"/>
              </a:rPr>
              <a:t>of health impacts relating to a range of wider determinants. </a:t>
            </a:r>
          </a:p>
          <a:p>
            <a:pPr lvl="1"/>
            <a:r>
              <a:rPr lang="en-GB" sz="2600" b="0" i="0" dirty="0">
                <a:solidFill>
                  <a:srgbClr val="141414"/>
                </a:solidFill>
                <a:effectLst/>
                <a:latin typeface="Tw Cen MT" panose="020B0602020104020603" pitchFamily="34" charset="0"/>
              </a:rPr>
              <a:t>The examples focus on individual determinants, but these determinants are often experienced together and cumulatively over time.</a:t>
            </a:r>
          </a:p>
          <a:p>
            <a:pPr lvl="1"/>
            <a:r>
              <a:rPr lang="en-GB" sz="2600" b="0" i="0" dirty="0">
                <a:solidFill>
                  <a:srgbClr val="141414"/>
                </a:solidFill>
                <a:effectLst/>
                <a:latin typeface="Tw Cen MT" panose="020B0602020104020603" pitchFamily="34" charset="0"/>
              </a:rPr>
              <a:t> Particular groups can be disadvantaged across a number of factors, and these disadvantages can be mutually reinforcing.</a:t>
            </a:r>
          </a:p>
          <a:p>
            <a:pPr lvl="1"/>
            <a:r>
              <a:rPr lang="en-GB" sz="2600" b="0" i="0" dirty="0">
                <a:solidFill>
                  <a:srgbClr val="141414"/>
                </a:solidFill>
                <a:effectLst/>
                <a:latin typeface="Tw Cen MT" panose="020B0602020104020603" pitchFamily="34" charset="0"/>
              </a:rPr>
              <a:t> Deprived areas have, </a:t>
            </a:r>
            <a:r>
              <a:rPr lang="en-GB" sz="2600" b="1" i="0" dirty="0">
                <a:solidFill>
                  <a:srgbClr val="141414"/>
                </a:solidFill>
                <a:effectLst/>
                <a:highlight>
                  <a:srgbClr val="FFFF00"/>
                </a:highlight>
                <a:latin typeface="Tw Cen MT" panose="020B0602020104020603" pitchFamily="34" charset="0"/>
              </a:rPr>
              <a:t>for example</a:t>
            </a:r>
            <a:r>
              <a:rPr lang="en-GB" sz="2600" b="0" i="0" dirty="0">
                <a:solidFill>
                  <a:srgbClr val="141414"/>
                </a:solidFill>
                <a:effectLst/>
                <a:latin typeface="Tw Cen MT" panose="020B0602020104020603" pitchFamily="34" charset="0"/>
              </a:rPr>
              <a:t>, on average nine times less access to </a:t>
            </a:r>
            <a:r>
              <a:rPr lang="en-GB" sz="2600" b="0" i="0" dirty="0">
                <a:solidFill>
                  <a:schemeClr val="accent6"/>
                </a:solidFill>
                <a:effectLst/>
                <a:latin typeface="Tw Cen MT" panose="020B0602020104020603" pitchFamily="34" charset="0"/>
                <a:hlinkClick r:id="rId2" tooltip="Access to green and open spaces and the role of leisure services">
                  <a:extLst>
                    <a:ext uri="{A12FA001-AC4F-418D-AE19-62706E023703}">
                      <ahyp:hlinkClr xmlns:ahyp="http://schemas.microsoft.com/office/drawing/2018/hyperlinkcolor" val="tx"/>
                    </a:ext>
                  </a:extLst>
                </a:hlinkClick>
              </a:rPr>
              <a:t>green</a:t>
            </a:r>
            <a:r>
              <a:rPr lang="en-GB" sz="2600" b="0" i="0" dirty="0">
                <a:solidFill>
                  <a:srgbClr val="568E84"/>
                </a:solidFill>
                <a:effectLst/>
                <a:latin typeface="Tw Cen MT" panose="020B0602020104020603" pitchFamily="34" charset="0"/>
                <a:hlinkClick r:id="rId2" tooltip="Access to green and open spaces and the role of leisure services">
                  <a:extLst>
                    <a:ext uri="{A12FA001-AC4F-418D-AE19-62706E023703}">
                      <ahyp:hlinkClr xmlns:ahyp="http://schemas.microsoft.com/office/drawing/2018/hyperlinkcolor" val="tx"/>
                    </a:ext>
                  </a:extLst>
                </a:hlinkClick>
              </a:rPr>
              <a:t> </a:t>
            </a:r>
            <a:r>
              <a:rPr lang="en-GB" sz="2600" b="0" i="0" dirty="0">
                <a:solidFill>
                  <a:schemeClr val="accent6"/>
                </a:solidFill>
                <a:effectLst/>
                <a:latin typeface="Tw Cen MT" panose="020B0602020104020603" pitchFamily="34" charset="0"/>
                <a:hlinkClick r:id="rId2" tooltip="Access to green and open spaces and the role of leisure services">
                  <a:extLst>
                    <a:ext uri="{A12FA001-AC4F-418D-AE19-62706E023703}">
                      <ahyp:hlinkClr xmlns:ahyp="http://schemas.microsoft.com/office/drawing/2018/hyperlinkcolor" val="tx"/>
                    </a:ext>
                  </a:extLst>
                </a:hlinkClick>
              </a:rPr>
              <a:t>space</a:t>
            </a:r>
            <a:r>
              <a:rPr lang="en-GB" sz="2600" b="0" i="0" dirty="0">
                <a:solidFill>
                  <a:srgbClr val="141414"/>
                </a:solidFill>
                <a:effectLst/>
                <a:latin typeface="Tw Cen MT" panose="020B0602020104020603" pitchFamily="34" charset="0"/>
              </a:rPr>
              <a:t>, higher concentrations of </a:t>
            </a:r>
            <a:r>
              <a:rPr lang="en-GB" sz="2600" b="0" i="0" dirty="0">
                <a:solidFill>
                  <a:schemeClr val="accent6"/>
                </a:solidFill>
                <a:effectLst/>
                <a:latin typeface="Tw Cen MT" panose="020B0602020104020603" pitchFamily="34" charset="0"/>
                <a:hlinkClick r:id="rId3">
                  <a:extLst>
                    <a:ext uri="{A12FA001-AC4F-418D-AE19-62706E023703}">
                      <ahyp:hlinkClr xmlns:ahyp="http://schemas.microsoft.com/office/drawing/2018/hyperlinkcolor" val="tx"/>
                    </a:ext>
                  </a:extLst>
                </a:hlinkClick>
              </a:rPr>
              <a:t>fast food outlets</a:t>
            </a:r>
            <a:r>
              <a:rPr lang="en-GB" sz="2600" b="0" i="0" dirty="0">
                <a:solidFill>
                  <a:schemeClr val="accent6"/>
                </a:solidFill>
                <a:effectLst/>
                <a:latin typeface="Tw Cen MT" panose="020B0602020104020603" pitchFamily="34" charset="0"/>
              </a:rPr>
              <a:t> </a:t>
            </a:r>
            <a:r>
              <a:rPr lang="en-GB" sz="2600" b="0" i="0" dirty="0">
                <a:solidFill>
                  <a:srgbClr val="141414"/>
                </a:solidFill>
                <a:effectLst/>
                <a:latin typeface="Tw Cen MT" panose="020B0602020104020603" pitchFamily="34" charset="0"/>
              </a:rPr>
              <a:t>and more limited availability of affordable healthy food.</a:t>
            </a:r>
            <a:endParaRPr lang="en-GB" sz="2600" dirty="0">
              <a:latin typeface="Tw Cen MT" panose="020B0602020104020603" pitchFamily="34" charset="0"/>
            </a:endParaRPr>
          </a:p>
        </p:txBody>
      </p:sp>
    </p:spTree>
    <p:extLst>
      <p:ext uri="{BB962C8B-B14F-4D97-AF65-F5344CB8AC3E}">
        <p14:creationId xmlns:p14="http://schemas.microsoft.com/office/powerpoint/2010/main" val="27931130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4AE723-17B6-4511-A690-4608F9B0E40D}"/>
              </a:ext>
            </a:extLst>
          </p:cNvPr>
          <p:cNvSpPr>
            <a:spLocks noGrp="1"/>
          </p:cNvSpPr>
          <p:nvPr>
            <p:ph idx="1"/>
          </p:nvPr>
        </p:nvSpPr>
        <p:spPr/>
        <p:txBody>
          <a:bodyPr/>
          <a:lstStyle/>
          <a:p>
            <a:r>
              <a:rPr lang="en-GB" dirty="0">
                <a:hlinkClick r:id="rId2"/>
              </a:rPr>
              <a:t>https://youtu.be/pbP1_qd5FHQ</a:t>
            </a:r>
            <a:endParaRPr lang="en-GB" dirty="0"/>
          </a:p>
          <a:p>
            <a:endParaRPr lang="en-GB" dirty="0"/>
          </a:p>
        </p:txBody>
      </p:sp>
    </p:spTree>
    <p:extLst>
      <p:ext uri="{BB962C8B-B14F-4D97-AF65-F5344CB8AC3E}">
        <p14:creationId xmlns:p14="http://schemas.microsoft.com/office/powerpoint/2010/main" val="3356348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58403E34-62F1-45C9-A200-B60C78E6B17E}"/>
              </a:ext>
            </a:extLst>
          </p:cNvPr>
          <p:cNvSpPr>
            <a:spLocks noGrp="1"/>
          </p:cNvSpPr>
          <p:nvPr>
            <p:ph idx="1"/>
          </p:nvPr>
        </p:nvSpPr>
        <p:spPr>
          <a:xfrm>
            <a:off x="4395928" y="326336"/>
            <a:ext cx="7040698" cy="6352760"/>
          </a:xfrm>
        </p:spPr>
        <p:txBody>
          <a:bodyPr>
            <a:noAutofit/>
          </a:bodyPr>
          <a:lstStyle/>
          <a:p>
            <a:r>
              <a:rPr lang="en-GB" sz="2400" dirty="0">
                <a:latin typeface="Tw Cen MT" panose="020B0602020104020603" pitchFamily="34" charset="0"/>
              </a:rPr>
              <a:t>Social determinants of health (SDOH) have a major impact on people’s health, well-being, and quality of life. Examples of SDOH </a:t>
            </a:r>
            <a:r>
              <a:rPr lang="en-GB" sz="2400" b="1" dirty="0">
                <a:highlight>
                  <a:srgbClr val="FFFF00"/>
                </a:highlight>
                <a:latin typeface="Tw Cen MT" panose="020B0602020104020603" pitchFamily="34" charset="0"/>
              </a:rPr>
              <a:t>include:</a:t>
            </a:r>
          </a:p>
          <a:p>
            <a:pPr marL="0" indent="0">
              <a:buNone/>
            </a:pPr>
            <a:endParaRPr lang="en-GB" sz="2400" dirty="0">
              <a:latin typeface="Tw Cen MT" panose="020B0602020104020603" pitchFamily="34" charset="0"/>
            </a:endParaRPr>
          </a:p>
          <a:p>
            <a:r>
              <a:rPr lang="en-GB" sz="2400" dirty="0">
                <a:latin typeface="Tw Cen MT" panose="020B0602020104020603" pitchFamily="34" charset="0"/>
              </a:rPr>
              <a:t>Safe housing, transportation, and </a:t>
            </a:r>
            <a:r>
              <a:rPr lang="en-GB" sz="2400" dirty="0" err="1">
                <a:latin typeface="Tw Cen MT" panose="020B0602020104020603" pitchFamily="34" charset="0"/>
              </a:rPr>
              <a:t>neighborhoods</a:t>
            </a:r>
            <a:endParaRPr lang="en-GB" sz="2400" dirty="0">
              <a:latin typeface="Tw Cen MT" panose="020B0602020104020603" pitchFamily="34" charset="0"/>
            </a:endParaRPr>
          </a:p>
          <a:p>
            <a:r>
              <a:rPr lang="en-GB" sz="2400" dirty="0">
                <a:latin typeface="Tw Cen MT" panose="020B0602020104020603" pitchFamily="34" charset="0"/>
              </a:rPr>
              <a:t>Racism, discrimination, and violence</a:t>
            </a:r>
          </a:p>
          <a:p>
            <a:r>
              <a:rPr lang="en-GB" sz="2400" dirty="0">
                <a:latin typeface="Tw Cen MT" panose="020B0602020104020603" pitchFamily="34" charset="0"/>
              </a:rPr>
              <a:t>Education, job opportunities, and income</a:t>
            </a:r>
          </a:p>
          <a:p>
            <a:r>
              <a:rPr lang="en-GB" sz="2400" dirty="0">
                <a:latin typeface="Tw Cen MT" panose="020B0602020104020603" pitchFamily="34" charset="0"/>
              </a:rPr>
              <a:t>Access to nutritious foods and physical activity opportunities</a:t>
            </a:r>
          </a:p>
          <a:p>
            <a:r>
              <a:rPr lang="en-GB" sz="2400" dirty="0">
                <a:latin typeface="Tw Cen MT" panose="020B0602020104020603" pitchFamily="34" charset="0"/>
              </a:rPr>
              <a:t>Polluted air and water</a:t>
            </a:r>
          </a:p>
          <a:p>
            <a:r>
              <a:rPr lang="en-GB" sz="2400" dirty="0">
                <a:latin typeface="Tw Cen MT" panose="020B0602020104020603" pitchFamily="34" charset="0"/>
              </a:rPr>
              <a:t>Language and literacy skills</a:t>
            </a:r>
          </a:p>
        </p:txBody>
      </p:sp>
      <p:sp>
        <p:nvSpPr>
          <p:cNvPr id="11" name="TextBox 10">
            <a:extLst>
              <a:ext uri="{FF2B5EF4-FFF2-40B4-BE49-F238E27FC236}">
                <a16:creationId xmlns:a16="http://schemas.microsoft.com/office/drawing/2014/main" id="{8EB6D9BC-78D3-46D7-9CFD-9E3DFDD63E50}"/>
              </a:ext>
            </a:extLst>
          </p:cNvPr>
          <p:cNvSpPr txBox="1"/>
          <p:nvPr/>
        </p:nvSpPr>
        <p:spPr>
          <a:xfrm rot="19306195">
            <a:off x="11521" y="3105834"/>
            <a:ext cx="4027079" cy="1077218"/>
          </a:xfrm>
          <a:prstGeom prst="rect">
            <a:avLst/>
          </a:prstGeom>
          <a:noFill/>
        </p:spPr>
        <p:txBody>
          <a:bodyPr wrap="square">
            <a:spAutoFit/>
          </a:bodyPr>
          <a:lstStyle/>
          <a:p>
            <a:r>
              <a:rPr lang="en-GB" sz="3200" b="1" dirty="0">
                <a:solidFill>
                  <a:schemeClr val="bg1"/>
                </a:solidFill>
                <a:latin typeface="Tw Cen MT" panose="020B0602020104020603" pitchFamily="34" charset="0"/>
              </a:rPr>
              <a:t>Social determinants of health (SDOH</a:t>
            </a:r>
            <a:r>
              <a:rPr lang="en-GB" sz="1800" dirty="0">
                <a:solidFill>
                  <a:schemeClr val="bg1"/>
                </a:solidFill>
                <a:latin typeface="Tw Cen MT" panose="020B0602020104020603" pitchFamily="34" charset="0"/>
              </a:rPr>
              <a:t>) </a:t>
            </a:r>
            <a:endParaRPr lang="en-GB" dirty="0">
              <a:solidFill>
                <a:schemeClr val="bg1"/>
              </a:solidFill>
            </a:endParaRPr>
          </a:p>
        </p:txBody>
      </p:sp>
    </p:spTree>
    <p:extLst>
      <p:ext uri="{BB962C8B-B14F-4D97-AF65-F5344CB8AC3E}">
        <p14:creationId xmlns:p14="http://schemas.microsoft.com/office/powerpoint/2010/main" val="2332899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D94CC23-FB84-46EE-9792-5CFBA700EB7C}"/>
              </a:ext>
            </a:extLst>
          </p:cNvPr>
          <p:cNvSpPr>
            <a:spLocks noGrp="1"/>
          </p:cNvSpPr>
          <p:nvPr>
            <p:ph type="subTitle" idx="1"/>
          </p:nvPr>
        </p:nvSpPr>
        <p:spPr>
          <a:xfrm>
            <a:off x="119268" y="262248"/>
            <a:ext cx="7527236" cy="5957577"/>
          </a:xfrm>
        </p:spPr>
        <p:txBody>
          <a:bodyPr vert="horz" lIns="91440" tIns="45720" rIns="91440" bIns="45720" rtlCol="0">
            <a:normAutofit lnSpcReduction="10000"/>
          </a:bodyPr>
          <a:lstStyle/>
          <a:p>
            <a:pPr marR="0" lvl="0" algn="l" fontAlgn="auto">
              <a:spcBef>
                <a:spcPts val="0"/>
              </a:spcBef>
              <a:spcAft>
                <a:spcPts val="0"/>
              </a:spcAft>
              <a:buClrTx/>
              <a:buSzTx/>
              <a:tabLst/>
              <a:defRPr/>
            </a:pPr>
            <a:r>
              <a:rPr kumimoji="0" lang="en-US" sz="3000" b="1" i="0" u="none" strike="noStrike" cap="none" spc="0" normalizeH="0" baseline="0" noProof="0" dirty="0">
                <a:ln>
                  <a:noFill/>
                </a:ln>
                <a:effectLst/>
                <a:highlight>
                  <a:srgbClr val="00FFFF"/>
                </a:highlight>
                <a:uLnTx/>
                <a:uFillTx/>
                <a:latin typeface="Tw Cen MT" panose="020B0602020104020603" pitchFamily="34" charset="0"/>
              </a:rPr>
              <a:t>Aim;</a:t>
            </a:r>
          </a:p>
          <a:p>
            <a:pPr indent="-228600" algn="l">
              <a:buFont typeface="Arial" panose="020B0604020202020204" pitchFamily="34" charset="0"/>
              <a:buChar char="•"/>
              <a:defRPr/>
            </a:pPr>
            <a:r>
              <a:rPr lang="en-GB" sz="3000" cap="none" spc="-100" dirty="0">
                <a:effectLst/>
                <a:latin typeface="Tw Cen MT" panose="020B0602020104020603" pitchFamily="34" charset="0"/>
                <a:ea typeface="Calibri" panose="020F0502020204030204" pitchFamily="34" charset="0"/>
              </a:rPr>
              <a:t>Develops an understanding of disease and ill-health and the underlying principles behind inequalities in health. </a:t>
            </a:r>
          </a:p>
          <a:p>
            <a:pPr indent="-228600" algn="l">
              <a:buFont typeface="Arial" panose="020B0604020202020204" pitchFamily="34" charset="0"/>
              <a:buChar char="•"/>
              <a:defRPr/>
            </a:pPr>
            <a:r>
              <a:rPr kumimoji="0" lang="en-US" sz="3000" b="1" i="0" u="none" strike="noStrike" cap="none" spc="-100" normalizeH="0" noProof="0" dirty="0">
                <a:ln>
                  <a:noFill/>
                </a:ln>
                <a:effectLst/>
                <a:highlight>
                  <a:srgbClr val="00FFFF"/>
                </a:highlight>
                <a:uLnTx/>
                <a:uFillTx/>
                <a:latin typeface="Tw Cen MT" panose="020B0602020104020603" pitchFamily="34" charset="0"/>
              </a:rPr>
              <a:t>Learning outcomes;</a:t>
            </a:r>
          </a:p>
          <a:p>
            <a:pPr marL="514350" indent="-228600" algn="l">
              <a:buFont typeface="Arial" panose="020B0604020202020204" pitchFamily="34" charset="0"/>
              <a:buChar char="•"/>
              <a:defRPr/>
            </a:pPr>
            <a:r>
              <a:rPr lang="en-GB" sz="3000" b="0" i="0" cap="none" spc="-100" dirty="0">
                <a:effectLst/>
                <a:latin typeface="Tw Cen MT" panose="020B0602020104020603" pitchFamily="34" charset="0"/>
              </a:rPr>
              <a:t>Explore the </a:t>
            </a:r>
            <a:r>
              <a:rPr lang="en-GB" sz="3000" b="0" i="0" cap="none" spc="-100" dirty="0">
                <a:latin typeface="Tw Cen MT" panose="020B0602020104020603" pitchFamily="34" charset="0"/>
                <a:cs typeface="Times New Roman" panose="02020603050405020304" pitchFamily="18" charset="0"/>
              </a:rPr>
              <a:t>u</a:t>
            </a:r>
            <a:r>
              <a:rPr lang="en-GB" sz="3000" cap="none" spc="-100" dirty="0">
                <a:effectLst/>
                <a:latin typeface="Tw Cen MT" panose="020B0602020104020603" pitchFamily="34" charset="0"/>
                <a:ea typeface="Calibri" panose="020F0502020204030204" pitchFamily="34" charset="0"/>
                <a:cs typeface="Times New Roman" panose="02020603050405020304" pitchFamily="18" charset="0"/>
              </a:rPr>
              <a:t>nderlying Principles Behind Inequalities In Health </a:t>
            </a:r>
          </a:p>
          <a:p>
            <a:pPr marL="514350" indent="-228600" algn="l">
              <a:buFont typeface="Arial" panose="020B0604020202020204" pitchFamily="34" charset="0"/>
              <a:buChar char="•"/>
              <a:defRPr/>
            </a:pPr>
            <a:r>
              <a:rPr lang="en-US" altLang="en-US" sz="3000" cap="none" spc="-100" dirty="0">
                <a:latin typeface="Tw Cen MT" panose="020B0602020104020603" pitchFamily="34" charset="0"/>
              </a:rPr>
              <a:t>Identify the Social Determinants Of Health</a:t>
            </a:r>
            <a:endParaRPr lang="en-GB" sz="3000" cap="none" spc="-100" dirty="0">
              <a:effectLst/>
              <a:latin typeface="Tw Cen MT" panose="020B0602020104020603" pitchFamily="34" charset="0"/>
              <a:ea typeface="Calibri" panose="020F0502020204030204" pitchFamily="34" charset="0"/>
            </a:endParaRPr>
          </a:p>
          <a:p>
            <a:pPr marL="285750" algn="l">
              <a:defRPr/>
            </a:pPr>
            <a:endParaRPr lang="en-GB" sz="3000" b="1" cap="none" spc="-100" dirty="0">
              <a:latin typeface="Tw Cen MT" panose="020B0602020104020603" pitchFamily="34" charset="0"/>
              <a:ea typeface="Roboto" panose="02000000000000000000" pitchFamily="2" charset="0"/>
            </a:endParaRPr>
          </a:p>
          <a:p>
            <a:pPr marL="514350" indent="-228600" algn="l">
              <a:buFont typeface="Arial" panose="020B0604020202020204" pitchFamily="34" charset="0"/>
              <a:buChar char="•"/>
              <a:defRPr/>
            </a:pPr>
            <a:endParaRPr lang="en-GB" sz="3200" dirty="0">
              <a:latin typeface="Arial" panose="020B0604020202020204" pitchFamily="34" charset="0"/>
              <a:ea typeface="Times New Roman" panose="02020603050405020304" pitchFamily="18" charset="0"/>
            </a:endParaRPr>
          </a:p>
          <a:p>
            <a:pPr marL="514350" indent="-228600" algn="l">
              <a:buFont typeface="Arial" panose="020B0604020202020204" pitchFamily="34" charset="0"/>
              <a:buChar char="•"/>
              <a:defRPr/>
            </a:pPr>
            <a:endParaRPr lang="en-US" sz="3200" dirty="0">
              <a:latin typeface="Tw Cen MT" panose="020B0602020104020603" pitchFamily="34" charset="0"/>
            </a:endParaRPr>
          </a:p>
          <a:p>
            <a:pPr indent="-228600" algn="l">
              <a:buFont typeface="Arial" panose="020B0604020202020204" pitchFamily="34" charset="0"/>
              <a:buChar char="•"/>
              <a:defRPr/>
            </a:pPr>
            <a:endParaRPr lang="en-US" sz="2000" dirty="0"/>
          </a:p>
          <a:p>
            <a:pPr indent="-228600" algn="l">
              <a:buFont typeface="Arial" panose="020B0604020202020204" pitchFamily="34" charset="0"/>
              <a:buChar char="•"/>
            </a:pPr>
            <a:endParaRPr lang="en-US" sz="2000" dirty="0"/>
          </a:p>
        </p:txBody>
      </p:sp>
      <p:pic>
        <p:nvPicPr>
          <p:cNvPr id="6" name="Picture 5" descr="Three darts on bullseye">
            <a:extLst>
              <a:ext uri="{FF2B5EF4-FFF2-40B4-BE49-F238E27FC236}">
                <a16:creationId xmlns:a16="http://schemas.microsoft.com/office/drawing/2014/main" id="{D547E4E7-E83C-442D-B7C0-2BBC2FD8CA62}"/>
              </a:ext>
            </a:extLst>
          </p:cNvPr>
          <p:cNvPicPr>
            <a:picLocks noChangeAspect="1"/>
          </p:cNvPicPr>
          <p:nvPr/>
        </p:nvPicPr>
        <p:blipFill rotWithShape="1">
          <a:blip r:embed="rId2"/>
          <a:srcRect l="10712" r="19047"/>
          <a:stretch/>
        </p:blipFill>
        <p:spPr>
          <a:xfrm>
            <a:off x="7646504" y="1"/>
            <a:ext cx="4545496" cy="6857999"/>
          </a:xfrm>
          <a:custGeom>
            <a:avLst/>
            <a:gdLst/>
            <a:ahLst/>
            <a:cxnLst/>
            <a:rect l="l" t="t" r="r" b="b"/>
            <a:pathLst>
              <a:path w="7243812" h="6857999">
                <a:moveTo>
                  <a:pt x="609803" y="0"/>
                </a:moveTo>
                <a:lnTo>
                  <a:pt x="1222601" y="0"/>
                </a:lnTo>
                <a:lnTo>
                  <a:pt x="1223032" y="1645"/>
                </a:lnTo>
                <a:lnTo>
                  <a:pt x="1343371" y="1645"/>
                </a:lnTo>
                <a:lnTo>
                  <a:pt x="1343665" y="0"/>
                </a:lnTo>
                <a:lnTo>
                  <a:pt x="1884172" y="0"/>
                </a:lnTo>
                <a:lnTo>
                  <a:pt x="1884280" y="1645"/>
                </a:lnTo>
                <a:lnTo>
                  <a:pt x="7243812" y="1645"/>
                </a:lnTo>
                <a:lnTo>
                  <a:pt x="7243812" y="6857999"/>
                </a:lnTo>
                <a:lnTo>
                  <a:pt x="133676" y="6857999"/>
                </a:lnTo>
                <a:lnTo>
                  <a:pt x="114609" y="6843646"/>
                </a:lnTo>
                <a:cubicBezTo>
                  <a:pt x="106811" y="6836369"/>
                  <a:pt x="103243" y="6828354"/>
                  <a:pt x="111459" y="6817746"/>
                </a:cubicBezTo>
                <a:cubicBezTo>
                  <a:pt x="93943" y="6769544"/>
                  <a:pt x="97901" y="6796071"/>
                  <a:pt x="113412" y="6759582"/>
                </a:cubicBezTo>
                <a:cubicBezTo>
                  <a:pt x="110188" y="6732087"/>
                  <a:pt x="99653" y="6727133"/>
                  <a:pt x="100729" y="6705297"/>
                </a:cubicBezTo>
                <a:cubicBezTo>
                  <a:pt x="94563" y="6675394"/>
                  <a:pt x="99792" y="6669536"/>
                  <a:pt x="87662" y="6640957"/>
                </a:cubicBezTo>
                <a:cubicBezTo>
                  <a:pt x="74199" y="6591883"/>
                  <a:pt x="82185" y="6576319"/>
                  <a:pt x="83084" y="6541313"/>
                </a:cubicBezTo>
                <a:cubicBezTo>
                  <a:pt x="82225" y="6490855"/>
                  <a:pt x="67640" y="6422980"/>
                  <a:pt x="59444" y="6370251"/>
                </a:cubicBezTo>
                <a:cubicBezTo>
                  <a:pt x="51248" y="6317522"/>
                  <a:pt x="30729" y="6270972"/>
                  <a:pt x="33908" y="6224938"/>
                </a:cubicBezTo>
                <a:lnTo>
                  <a:pt x="30063" y="6089693"/>
                </a:lnTo>
                <a:cubicBezTo>
                  <a:pt x="25730" y="6032039"/>
                  <a:pt x="3474" y="5997051"/>
                  <a:pt x="29101" y="5973994"/>
                </a:cubicBezTo>
                <a:cubicBezTo>
                  <a:pt x="17018" y="5940131"/>
                  <a:pt x="41135" y="5955713"/>
                  <a:pt x="33855" y="5939847"/>
                </a:cubicBezTo>
                <a:lnTo>
                  <a:pt x="12982" y="5906467"/>
                </a:lnTo>
                <a:lnTo>
                  <a:pt x="8416" y="5862699"/>
                </a:lnTo>
                <a:cubicBezTo>
                  <a:pt x="7895" y="5838948"/>
                  <a:pt x="8409" y="5853058"/>
                  <a:pt x="12052" y="5823324"/>
                </a:cubicBezTo>
                <a:cubicBezTo>
                  <a:pt x="11631" y="5805291"/>
                  <a:pt x="11213" y="5787258"/>
                  <a:pt x="10793" y="5769225"/>
                </a:cubicBezTo>
                <a:cubicBezTo>
                  <a:pt x="17866" y="5738356"/>
                  <a:pt x="19121" y="5696311"/>
                  <a:pt x="25986" y="5667896"/>
                </a:cubicBezTo>
                <a:cubicBezTo>
                  <a:pt x="16329" y="5647975"/>
                  <a:pt x="42195" y="5619318"/>
                  <a:pt x="43687" y="5594585"/>
                </a:cubicBezTo>
                <a:cubicBezTo>
                  <a:pt x="32512" y="5517959"/>
                  <a:pt x="44052" y="5536542"/>
                  <a:pt x="40019" y="5464225"/>
                </a:cubicBezTo>
                <a:cubicBezTo>
                  <a:pt x="32676" y="5400671"/>
                  <a:pt x="26469" y="5311951"/>
                  <a:pt x="22904" y="5269726"/>
                </a:cubicBezTo>
                <a:cubicBezTo>
                  <a:pt x="19341" y="5227501"/>
                  <a:pt x="14742" y="5212581"/>
                  <a:pt x="18628" y="5210876"/>
                </a:cubicBezTo>
                <a:cubicBezTo>
                  <a:pt x="-20300" y="5161742"/>
                  <a:pt x="15511" y="5141336"/>
                  <a:pt x="5392" y="5111369"/>
                </a:cubicBezTo>
                <a:cubicBezTo>
                  <a:pt x="10662" y="5053859"/>
                  <a:pt x="15546" y="5034036"/>
                  <a:pt x="13324" y="5009272"/>
                </a:cubicBezTo>
                <a:cubicBezTo>
                  <a:pt x="25126" y="4982633"/>
                  <a:pt x="74251" y="4956261"/>
                  <a:pt x="48699" y="4925805"/>
                </a:cubicBezTo>
                <a:cubicBezTo>
                  <a:pt x="76704" y="4931200"/>
                  <a:pt x="39437" y="4888353"/>
                  <a:pt x="62925" y="4877992"/>
                </a:cubicBezTo>
                <a:cubicBezTo>
                  <a:pt x="82480" y="4871554"/>
                  <a:pt x="75731" y="4857054"/>
                  <a:pt x="79496" y="4844323"/>
                </a:cubicBezTo>
                <a:cubicBezTo>
                  <a:pt x="97657" y="4832308"/>
                  <a:pt x="110974" y="4752352"/>
                  <a:pt x="101400" y="4733115"/>
                </a:cubicBezTo>
                <a:cubicBezTo>
                  <a:pt x="108185" y="4679357"/>
                  <a:pt x="119720" y="4662889"/>
                  <a:pt x="111223" y="4625153"/>
                </a:cubicBezTo>
                <a:cubicBezTo>
                  <a:pt x="106592" y="4588197"/>
                  <a:pt x="114401" y="4567830"/>
                  <a:pt x="126359" y="4539168"/>
                </a:cubicBezTo>
                <a:cubicBezTo>
                  <a:pt x="126535" y="4522289"/>
                  <a:pt x="126710" y="4505410"/>
                  <a:pt x="126886" y="4488531"/>
                </a:cubicBezTo>
                <a:cubicBezTo>
                  <a:pt x="126165" y="4473140"/>
                  <a:pt x="132917" y="4437329"/>
                  <a:pt x="135099" y="4411258"/>
                </a:cubicBezTo>
                <a:cubicBezTo>
                  <a:pt x="107667" y="4345686"/>
                  <a:pt x="146840" y="4280033"/>
                  <a:pt x="132327" y="4219510"/>
                </a:cubicBezTo>
                <a:cubicBezTo>
                  <a:pt x="138549" y="4158987"/>
                  <a:pt x="124091" y="4192084"/>
                  <a:pt x="172424" y="4048117"/>
                </a:cubicBezTo>
                <a:cubicBezTo>
                  <a:pt x="167703" y="4015047"/>
                  <a:pt x="203806" y="3905047"/>
                  <a:pt x="177666" y="3878222"/>
                </a:cubicBezTo>
                <a:cubicBezTo>
                  <a:pt x="167714" y="3821305"/>
                  <a:pt x="183914" y="3845122"/>
                  <a:pt x="156982" y="3778166"/>
                </a:cubicBezTo>
                <a:cubicBezTo>
                  <a:pt x="160365" y="3760234"/>
                  <a:pt x="142791" y="3724716"/>
                  <a:pt x="142115" y="3707357"/>
                </a:cubicBezTo>
                <a:cubicBezTo>
                  <a:pt x="139253" y="3688591"/>
                  <a:pt x="140202" y="3672776"/>
                  <a:pt x="139805" y="3665569"/>
                </a:cubicBezTo>
                <a:cubicBezTo>
                  <a:pt x="139778" y="3665084"/>
                  <a:pt x="139750" y="3664599"/>
                  <a:pt x="139723" y="3664114"/>
                </a:cubicBezTo>
                <a:lnTo>
                  <a:pt x="134134" y="3653088"/>
                </a:lnTo>
                <a:lnTo>
                  <a:pt x="126568" y="3641228"/>
                </a:lnTo>
                <a:cubicBezTo>
                  <a:pt x="126560" y="3629488"/>
                  <a:pt x="126549" y="3617747"/>
                  <a:pt x="126540" y="3606007"/>
                </a:cubicBezTo>
                <a:lnTo>
                  <a:pt x="134645" y="3597336"/>
                </a:lnTo>
                <a:lnTo>
                  <a:pt x="131649" y="3586412"/>
                </a:lnTo>
                <a:lnTo>
                  <a:pt x="134221" y="3569719"/>
                </a:lnTo>
                <a:lnTo>
                  <a:pt x="133795" y="3568021"/>
                </a:lnTo>
                <a:lnTo>
                  <a:pt x="130189" y="3553678"/>
                </a:lnTo>
                <a:lnTo>
                  <a:pt x="129827" y="3552249"/>
                </a:lnTo>
                <a:lnTo>
                  <a:pt x="122183" y="3542019"/>
                </a:lnTo>
                <a:lnTo>
                  <a:pt x="112426" y="3531201"/>
                </a:lnTo>
                <a:lnTo>
                  <a:pt x="105626" y="3496391"/>
                </a:lnTo>
                <a:lnTo>
                  <a:pt x="111971" y="3486850"/>
                </a:lnTo>
                <a:lnTo>
                  <a:pt x="106910" y="3476412"/>
                </a:lnTo>
                <a:cubicBezTo>
                  <a:pt x="105781" y="3466028"/>
                  <a:pt x="105824" y="3433967"/>
                  <a:pt x="105209" y="3424545"/>
                </a:cubicBezTo>
                <a:lnTo>
                  <a:pt x="103215" y="3419880"/>
                </a:lnTo>
                <a:lnTo>
                  <a:pt x="104953" y="3415218"/>
                </a:lnTo>
                <a:lnTo>
                  <a:pt x="101255" y="3409825"/>
                </a:lnTo>
                <a:lnTo>
                  <a:pt x="103044" y="3407057"/>
                </a:lnTo>
                <a:lnTo>
                  <a:pt x="89764" y="3378959"/>
                </a:lnTo>
                <a:lnTo>
                  <a:pt x="83991" y="3362948"/>
                </a:lnTo>
                <a:lnTo>
                  <a:pt x="66858" y="3332072"/>
                </a:lnTo>
                <a:lnTo>
                  <a:pt x="69057" y="3325671"/>
                </a:lnTo>
                <a:lnTo>
                  <a:pt x="51631" y="3278130"/>
                </a:lnTo>
                <a:lnTo>
                  <a:pt x="53959" y="3277179"/>
                </a:lnTo>
                <a:lnTo>
                  <a:pt x="60205" y="3262610"/>
                </a:lnTo>
                <a:lnTo>
                  <a:pt x="58998" y="3258677"/>
                </a:lnTo>
                <a:cubicBezTo>
                  <a:pt x="46010" y="3210316"/>
                  <a:pt x="80872" y="3236545"/>
                  <a:pt x="45170" y="3180546"/>
                </a:cubicBezTo>
                <a:cubicBezTo>
                  <a:pt x="53643" y="3171780"/>
                  <a:pt x="52550" y="3163902"/>
                  <a:pt x="45228" y="3151828"/>
                </a:cubicBezTo>
                <a:cubicBezTo>
                  <a:pt x="39651" y="3128169"/>
                  <a:pt x="64667" y="3124610"/>
                  <a:pt x="45020" y="3103777"/>
                </a:cubicBezTo>
                <a:cubicBezTo>
                  <a:pt x="59127" y="3105196"/>
                  <a:pt x="41123" y="3057428"/>
                  <a:pt x="57092" y="3065434"/>
                </a:cubicBezTo>
                <a:cubicBezTo>
                  <a:pt x="55435" y="3051512"/>
                  <a:pt x="40803" y="3032637"/>
                  <a:pt x="35088" y="3020247"/>
                </a:cubicBezTo>
                <a:cubicBezTo>
                  <a:pt x="32503" y="3002537"/>
                  <a:pt x="18197" y="3001119"/>
                  <a:pt x="22803" y="2991092"/>
                </a:cubicBezTo>
                <a:cubicBezTo>
                  <a:pt x="24338" y="2987749"/>
                  <a:pt x="27975" y="2983455"/>
                  <a:pt x="34850" y="2977278"/>
                </a:cubicBezTo>
                <a:cubicBezTo>
                  <a:pt x="22587" y="2954448"/>
                  <a:pt x="35600" y="2946689"/>
                  <a:pt x="36223" y="2911749"/>
                </a:cubicBezTo>
                <a:cubicBezTo>
                  <a:pt x="35158" y="2886513"/>
                  <a:pt x="29761" y="2843788"/>
                  <a:pt x="28462" y="2825860"/>
                </a:cubicBezTo>
                <a:cubicBezTo>
                  <a:pt x="28449" y="2818634"/>
                  <a:pt x="28437" y="2811409"/>
                  <a:pt x="28424" y="2804183"/>
                </a:cubicBezTo>
                <a:lnTo>
                  <a:pt x="21292" y="2790136"/>
                </a:lnTo>
                <a:lnTo>
                  <a:pt x="16179" y="2760208"/>
                </a:lnTo>
                <a:lnTo>
                  <a:pt x="22858" y="2751112"/>
                </a:lnTo>
                <a:lnTo>
                  <a:pt x="18505" y="2740278"/>
                </a:lnTo>
                <a:lnTo>
                  <a:pt x="22482" y="2726489"/>
                </a:lnTo>
                <a:lnTo>
                  <a:pt x="18175" y="2725052"/>
                </a:lnTo>
                <a:lnTo>
                  <a:pt x="10521" y="2715895"/>
                </a:lnTo>
                <a:lnTo>
                  <a:pt x="25499" y="2665666"/>
                </a:lnTo>
                <a:lnTo>
                  <a:pt x="30658" y="2635351"/>
                </a:lnTo>
                <a:cubicBezTo>
                  <a:pt x="30723" y="2625597"/>
                  <a:pt x="30791" y="2615842"/>
                  <a:pt x="30857" y="2606088"/>
                </a:cubicBezTo>
                <a:lnTo>
                  <a:pt x="37532" y="2596456"/>
                </a:lnTo>
                <a:cubicBezTo>
                  <a:pt x="41239" y="2582253"/>
                  <a:pt x="34640" y="2564757"/>
                  <a:pt x="36511" y="2549900"/>
                </a:cubicBezTo>
                <a:lnTo>
                  <a:pt x="53712" y="2496499"/>
                </a:lnTo>
                <a:cubicBezTo>
                  <a:pt x="53527" y="2492743"/>
                  <a:pt x="64725" y="2449625"/>
                  <a:pt x="64540" y="2445869"/>
                </a:cubicBezTo>
                <a:cubicBezTo>
                  <a:pt x="61940" y="2441580"/>
                  <a:pt x="65575" y="2413465"/>
                  <a:pt x="64348" y="2408995"/>
                </a:cubicBezTo>
                <a:cubicBezTo>
                  <a:pt x="100333" y="2407546"/>
                  <a:pt x="71752" y="2329020"/>
                  <a:pt x="101725" y="2335735"/>
                </a:cubicBezTo>
                <a:cubicBezTo>
                  <a:pt x="120512" y="2299003"/>
                  <a:pt x="138791" y="2291744"/>
                  <a:pt x="147278" y="2260088"/>
                </a:cubicBezTo>
                <a:cubicBezTo>
                  <a:pt x="152668" y="2224200"/>
                  <a:pt x="143589" y="2220953"/>
                  <a:pt x="152643" y="2193455"/>
                </a:cubicBezTo>
                <a:cubicBezTo>
                  <a:pt x="152701" y="2159228"/>
                  <a:pt x="131577" y="2138038"/>
                  <a:pt x="161815" y="2107942"/>
                </a:cubicBezTo>
                <a:lnTo>
                  <a:pt x="168884" y="2024270"/>
                </a:lnTo>
                <a:lnTo>
                  <a:pt x="210800" y="1969445"/>
                </a:lnTo>
                <a:lnTo>
                  <a:pt x="215063" y="1961162"/>
                </a:lnTo>
                <a:lnTo>
                  <a:pt x="226767" y="1945112"/>
                </a:lnTo>
                <a:lnTo>
                  <a:pt x="225906" y="1942021"/>
                </a:lnTo>
                <a:lnTo>
                  <a:pt x="220555" y="1935584"/>
                </a:lnTo>
                <a:cubicBezTo>
                  <a:pt x="220179" y="1930292"/>
                  <a:pt x="223282" y="1914884"/>
                  <a:pt x="223648" y="1910265"/>
                </a:cubicBezTo>
                <a:cubicBezTo>
                  <a:pt x="221934" y="1909994"/>
                  <a:pt x="221895" y="1909162"/>
                  <a:pt x="222758" y="1907867"/>
                </a:cubicBezTo>
                <a:lnTo>
                  <a:pt x="229387" y="1899379"/>
                </a:lnTo>
                <a:lnTo>
                  <a:pt x="231548" y="1895114"/>
                </a:lnTo>
                <a:lnTo>
                  <a:pt x="216553" y="1892417"/>
                </a:lnTo>
                <a:cubicBezTo>
                  <a:pt x="209075" y="1884999"/>
                  <a:pt x="222114" y="1866643"/>
                  <a:pt x="209739" y="1861483"/>
                </a:cubicBezTo>
                <a:cubicBezTo>
                  <a:pt x="214584" y="1853278"/>
                  <a:pt x="219066" y="1844665"/>
                  <a:pt x="222950" y="1835810"/>
                </a:cubicBezTo>
                <a:lnTo>
                  <a:pt x="224812" y="1830569"/>
                </a:lnTo>
                <a:lnTo>
                  <a:pt x="224522" y="1830429"/>
                </a:lnTo>
                <a:cubicBezTo>
                  <a:pt x="224224" y="1829219"/>
                  <a:pt x="224571" y="1827468"/>
                  <a:pt x="225830" y="1824832"/>
                </a:cubicBezTo>
                <a:lnTo>
                  <a:pt x="228207" y="1821003"/>
                </a:lnTo>
                <a:lnTo>
                  <a:pt x="230878" y="1807109"/>
                </a:lnTo>
                <a:lnTo>
                  <a:pt x="227355" y="1805316"/>
                </a:lnTo>
                <a:lnTo>
                  <a:pt x="228132" y="1804434"/>
                </a:lnTo>
                <a:cubicBezTo>
                  <a:pt x="237533" y="1798221"/>
                  <a:pt x="248274" y="1797417"/>
                  <a:pt x="223762" y="1784314"/>
                </a:cubicBezTo>
                <a:cubicBezTo>
                  <a:pt x="240655" y="1769422"/>
                  <a:pt x="224912" y="1763793"/>
                  <a:pt x="226521" y="1740358"/>
                </a:cubicBezTo>
                <a:cubicBezTo>
                  <a:pt x="240385" y="1732435"/>
                  <a:pt x="239102" y="1724301"/>
                  <a:pt x="233164" y="1715685"/>
                </a:cubicBezTo>
                <a:cubicBezTo>
                  <a:pt x="245499" y="1694404"/>
                  <a:pt x="240415" y="1672675"/>
                  <a:pt x="245819" y="1647555"/>
                </a:cubicBezTo>
                <a:cubicBezTo>
                  <a:pt x="268668" y="1622803"/>
                  <a:pt x="248434" y="1605585"/>
                  <a:pt x="254317" y="1578752"/>
                </a:cubicBezTo>
                <a:lnTo>
                  <a:pt x="249918" y="1546022"/>
                </a:lnTo>
                <a:cubicBezTo>
                  <a:pt x="251996" y="1543635"/>
                  <a:pt x="248777" y="1521210"/>
                  <a:pt x="248927" y="1519929"/>
                </a:cubicBezTo>
                <a:lnTo>
                  <a:pt x="248704" y="1519731"/>
                </a:lnTo>
                <a:lnTo>
                  <a:pt x="252245" y="1514846"/>
                </a:lnTo>
                <a:cubicBezTo>
                  <a:pt x="255314" y="1501295"/>
                  <a:pt x="252199" y="1477394"/>
                  <a:pt x="254681" y="1463304"/>
                </a:cubicBezTo>
                <a:cubicBezTo>
                  <a:pt x="257024" y="1459891"/>
                  <a:pt x="268983" y="1432466"/>
                  <a:pt x="267138" y="1430305"/>
                </a:cubicBezTo>
                <a:lnTo>
                  <a:pt x="266110" y="1429568"/>
                </a:lnTo>
                <a:lnTo>
                  <a:pt x="286784" y="1404045"/>
                </a:lnTo>
                <a:lnTo>
                  <a:pt x="294521" y="1360879"/>
                </a:lnTo>
                <a:lnTo>
                  <a:pt x="324750" y="1301993"/>
                </a:lnTo>
                <a:lnTo>
                  <a:pt x="328780" y="1210776"/>
                </a:lnTo>
                <a:cubicBezTo>
                  <a:pt x="344171" y="1197232"/>
                  <a:pt x="343390" y="1192124"/>
                  <a:pt x="346123" y="1157176"/>
                </a:cubicBezTo>
                <a:cubicBezTo>
                  <a:pt x="359383" y="1110140"/>
                  <a:pt x="355619" y="1111028"/>
                  <a:pt x="349331" y="1063288"/>
                </a:cubicBezTo>
                <a:cubicBezTo>
                  <a:pt x="364194" y="1005331"/>
                  <a:pt x="362778" y="969963"/>
                  <a:pt x="431245" y="889417"/>
                </a:cubicBezTo>
                <a:lnTo>
                  <a:pt x="459477" y="816346"/>
                </a:lnTo>
                <a:cubicBezTo>
                  <a:pt x="465006" y="808083"/>
                  <a:pt x="496978" y="764380"/>
                  <a:pt x="489268" y="752692"/>
                </a:cubicBezTo>
                <a:lnTo>
                  <a:pt x="505368" y="724368"/>
                </a:lnTo>
                <a:lnTo>
                  <a:pt x="511178" y="722494"/>
                </a:lnTo>
                <a:lnTo>
                  <a:pt x="514451" y="717531"/>
                </a:lnTo>
                <a:cubicBezTo>
                  <a:pt x="514171" y="710761"/>
                  <a:pt x="513893" y="703992"/>
                  <a:pt x="513612" y="697222"/>
                </a:cubicBezTo>
                <a:cubicBezTo>
                  <a:pt x="513272" y="693376"/>
                  <a:pt x="513720" y="690905"/>
                  <a:pt x="514772" y="689289"/>
                </a:cubicBezTo>
                <a:lnTo>
                  <a:pt x="515249" y="689151"/>
                </a:lnTo>
                <a:cubicBezTo>
                  <a:pt x="515320" y="686637"/>
                  <a:pt x="515389" y="684122"/>
                  <a:pt x="515461" y="681608"/>
                </a:cubicBezTo>
                <a:cubicBezTo>
                  <a:pt x="522970" y="666964"/>
                  <a:pt x="551123" y="617831"/>
                  <a:pt x="560298" y="601285"/>
                </a:cubicBezTo>
                <a:cubicBezTo>
                  <a:pt x="558549" y="585107"/>
                  <a:pt x="540289" y="573171"/>
                  <a:pt x="570504" y="582332"/>
                </a:cubicBezTo>
                <a:cubicBezTo>
                  <a:pt x="570816" y="577121"/>
                  <a:pt x="573898" y="574271"/>
                  <a:pt x="578347" y="572511"/>
                </a:cubicBezTo>
                <a:lnTo>
                  <a:pt x="580375" y="572092"/>
                </a:lnTo>
                <a:lnTo>
                  <a:pt x="575722" y="536015"/>
                </a:lnTo>
                <a:lnTo>
                  <a:pt x="578705" y="531675"/>
                </a:lnTo>
                <a:lnTo>
                  <a:pt x="564084" y="491380"/>
                </a:lnTo>
                <a:cubicBezTo>
                  <a:pt x="560969" y="487340"/>
                  <a:pt x="560134" y="482008"/>
                  <a:pt x="564457" y="473782"/>
                </a:cubicBezTo>
                <a:lnTo>
                  <a:pt x="566413" y="472000"/>
                </a:lnTo>
                <a:lnTo>
                  <a:pt x="584600" y="354566"/>
                </a:lnTo>
                <a:cubicBezTo>
                  <a:pt x="586100" y="325288"/>
                  <a:pt x="584583" y="317533"/>
                  <a:pt x="588077" y="265704"/>
                </a:cubicBezTo>
                <a:cubicBezTo>
                  <a:pt x="588008" y="205530"/>
                  <a:pt x="578491" y="226511"/>
                  <a:pt x="580576" y="187093"/>
                </a:cubicBezTo>
                <a:cubicBezTo>
                  <a:pt x="579265" y="162458"/>
                  <a:pt x="569240" y="117589"/>
                  <a:pt x="587928" y="130336"/>
                </a:cubicBezTo>
                <a:cubicBezTo>
                  <a:pt x="552635" y="69804"/>
                  <a:pt x="604651" y="82036"/>
                  <a:pt x="593881" y="17287"/>
                </a:cubicBezTo>
                <a:cubicBezTo>
                  <a:pt x="600399" y="13784"/>
                  <a:pt x="605413" y="8440"/>
                  <a:pt x="609224" y="1705"/>
                </a:cubicBezTo>
                <a:close/>
              </a:path>
            </a:pathLst>
          </a:custGeom>
        </p:spPr>
      </p:pic>
      <p:sp>
        <p:nvSpPr>
          <p:cNvPr id="4" name="Footer Placeholder 3">
            <a:extLst>
              <a:ext uri="{FF2B5EF4-FFF2-40B4-BE49-F238E27FC236}">
                <a16:creationId xmlns:a16="http://schemas.microsoft.com/office/drawing/2014/main" id="{4F8C9644-088F-422B-96E6-57284D6D0FB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sz="1000" kern="1200">
                <a:solidFill>
                  <a:srgbClr val="FFFFFF"/>
                </a:solidFill>
                <a:latin typeface="Calibri" panose="020F0502020204030204"/>
                <a:ea typeface="+mn-ea"/>
                <a:cs typeface="+mn-cs"/>
              </a:rPr>
              <a:t>Created by Tayo Alebiosu</a:t>
            </a:r>
          </a:p>
        </p:txBody>
      </p:sp>
    </p:spTree>
    <p:extLst>
      <p:ext uri="{BB962C8B-B14F-4D97-AF65-F5344CB8AC3E}">
        <p14:creationId xmlns:p14="http://schemas.microsoft.com/office/powerpoint/2010/main" val="37431535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B6A093-28F6-491E-8A43-3EC0A21D0477}"/>
              </a:ext>
            </a:extLst>
          </p:cNvPr>
          <p:cNvSpPr>
            <a:spLocks noGrp="1"/>
          </p:cNvSpPr>
          <p:nvPr>
            <p:ph idx="1"/>
          </p:nvPr>
        </p:nvSpPr>
        <p:spPr>
          <a:xfrm>
            <a:off x="424070" y="304800"/>
            <a:ext cx="10857506" cy="5064451"/>
          </a:xfrm>
        </p:spPr>
        <p:txBody>
          <a:bodyPr>
            <a:normAutofit fontScale="92500"/>
          </a:bodyPr>
          <a:lstStyle/>
          <a:p>
            <a:pPr marL="0" indent="0">
              <a:buNone/>
            </a:pPr>
            <a:r>
              <a:rPr lang="en-GB" sz="2400" b="1" dirty="0">
                <a:highlight>
                  <a:srgbClr val="FFFF00"/>
                </a:highlight>
                <a:latin typeface="Tw Cen MT" panose="020B0602020104020603" pitchFamily="34" charset="0"/>
              </a:rPr>
              <a:t>SDOH also contribute to wide health disparities and inequities. </a:t>
            </a:r>
          </a:p>
          <a:p>
            <a:r>
              <a:rPr lang="en-GB" sz="2400" b="1" dirty="0">
                <a:solidFill>
                  <a:schemeClr val="bg1"/>
                </a:solidFill>
                <a:highlight>
                  <a:srgbClr val="008000"/>
                </a:highlight>
                <a:latin typeface="Tw Cen MT" panose="020B0602020104020603" pitchFamily="34" charset="0"/>
              </a:rPr>
              <a:t>For example, </a:t>
            </a:r>
            <a:r>
              <a:rPr lang="en-GB" sz="2400" dirty="0">
                <a:latin typeface="Tw Cen MT" panose="020B0602020104020603" pitchFamily="34" charset="0"/>
              </a:rPr>
              <a:t>people who don't have access to grocery stores with healthy foods are less likely to have good nutrition. </a:t>
            </a:r>
          </a:p>
          <a:p>
            <a:pPr marL="0" indent="0">
              <a:buNone/>
            </a:pPr>
            <a:endParaRPr lang="en-GB" sz="2400" dirty="0">
              <a:latin typeface="Tw Cen MT" panose="020B0602020104020603" pitchFamily="34" charset="0"/>
            </a:endParaRPr>
          </a:p>
          <a:p>
            <a:r>
              <a:rPr lang="en-GB" sz="2400" dirty="0">
                <a:latin typeface="Tw Cen MT" panose="020B0602020104020603" pitchFamily="34" charset="0"/>
              </a:rPr>
              <a:t>That raises their risk of health conditions like heart disease, diabetes, and obesity — and even lowers life expectancy relative to people who do have access to healthy foods.</a:t>
            </a:r>
          </a:p>
          <a:p>
            <a:endParaRPr lang="en-GB" sz="2400" dirty="0">
              <a:latin typeface="Tw Cen MT" panose="020B0602020104020603" pitchFamily="34" charset="0"/>
            </a:endParaRPr>
          </a:p>
          <a:p>
            <a:r>
              <a:rPr lang="en-GB" sz="2400" dirty="0">
                <a:latin typeface="Tw Cen MT" panose="020B0602020104020603" pitchFamily="34" charset="0"/>
              </a:rPr>
              <a:t>Just promoting healthy choices won't eliminate these and other health disparities. Instead, public health organizations and their partners in sectors like education, transportation, and housing need to take action to improve the conditions in people's environments. </a:t>
            </a:r>
          </a:p>
          <a:p>
            <a:endParaRPr lang="en-GB" dirty="0"/>
          </a:p>
        </p:txBody>
      </p:sp>
    </p:spTree>
    <p:extLst>
      <p:ext uri="{BB962C8B-B14F-4D97-AF65-F5344CB8AC3E}">
        <p14:creationId xmlns:p14="http://schemas.microsoft.com/office/powerpoint/2010/main" val="25900665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B64EDE-6D99-4B8A-A54F-250BF740F382}"/>
              </a:ext>
            </a:extLst>
          </p:cNvPr>
          <p:cNvSpPr>
            <a:spLocks noGrp="1"/>
          </p:cNvSpPr>
          <p:nvPr>
            <p:ph idx="1"/>
          </p:nvPr>
        </p:nvSpPr>
        <p:spPr>
          <a:xfrm>
            <a:off x="152400" y="185531"/>
            <a:ext cx="11695043" cy="6029739"/>
          </a:xfrm>
        </p:spPr>
        <p:txBody>
          <a:bodyPr>
            <a:noAutofit/>
          </a:bodyPr>
          <a:lstStyle/>
          <a:p>
            <a:pPr marL="0" indent="0">
              <a:buNone/>
            </a:pPr>
            <a:r>
              <a:rPr lang="en-GB" sz="2400" b="1" dirty="0">
                <a:highlight>
                  <a:srgbClr val="FFFF00"/>
                </a:highlight>
                <a:latin typeface="Tw Cen MT" panose="020B0602020104020603" pitchFamily="34" charset="0"/>
              </a:rPr>
              <a:t>Economic Stability: </a:t>
            </a:r>
            <a:r>
              <a:rPr lang="en-GB" sz="2400" b="0" i="0" dirty="0">
                <a:effectLst/>
                <a:latin typeface="Tw Cen MT" panose="020B0602020104020603" pitchFamily="34" charset="0"/>
              </a:rPr>
              <a:t>Help people earn steady incomes that allow them to meet their health needs</a:t>
            </a:r>
            <a:r>
              <a:rPr lang="en-GB" sz="2400" b="0" i="0" dirty="0">
                <a:solidFill>
                  <a:srgbClr val="FFFFFF"/>
                </a:solidFill>
                <a:effectLst/>
                <a:latin typeface="Tw Cen MT" panose="020B0602020104020603" pitchFamily="34" charset="0"/>
              </a:rPr>
              <a:t>.</a:t>
            </a:r>
          </a:p>
          <a:p>
            <a:pPr marL="0" indent="0">
              <a:buNone/>
            </a:pPr>
            <a:endParaRPr lang="en-GB" sz="2400" b="1" dirty="0">
              <a:highlight>
                <a:srgbClr val="FFFF00"/>
              </a:highlight>
              <a:latin typeface="Tw Cen MT" panose="020B0602020104020603" pitchFamily="34" charset="0"/>
            </a:endParaRPr>
          </a:p>
          <a:p>
            <a:r>
              <a:rPr lang="en-GB" sz="2400" dirty="0">
                <a:latin typeface="Tw Cen MT" panose="020B0602020104020603" pitchFamily="34" charset="0"/>
              </a:rPr>
              <a:t> Many people can’t afford things like healthy foods, health care, and housing. Healthy People 2030 focuses on helping more people achieve economic stability.</a:t>
            </a:r>
          </a:p>
          <a:p>
            <a:endParaRPr lang="en-GB" sz="2400" dirty="0">
              <a:latin typeface="Tw Cen MT" panose="020B0602020104020603" pitchFamily="34" charset="0"/>
            </a:endParaRPr>
          </a:p>
          <a:p>
            <a:r>
              <a:rPr lang="en-GB" sz="2400" dirty="0">
                <a:latin typeface="Tw Cen MT" panose="020B0602020104020603" pitchFamily="34" charset="0"/>
              </a:rPr>
              <a:t>People with steady employment are less likely to live in poverty and more likely to be healthy, but many people have trouble finding and keeping a job. People with disabilities, injuries, or conditions like arthritis may be especially limited in their ability to work. </a:t>
            </a:r>
          </a:p>
          <a:p>
            <a:r>
              <a:rPr lang="en-GB" sz="2400" dirty="0">
                <a:latin typeface="Tw Cen MT" panose="020B0602020104020603" pitchFamily="34" charset="0"/>
              </a:rPr>
              <a:t>In addition, many people with steady work still don’t earn enough to afford the things they need to stay healthy.</a:t>
            </a:r>
          </a:p>
          <a:p>
            <a:endParaRPr lang="en-GB" sz="2400" dirty="0">
              <a:latin typeface="Tw Cen MT" panose="020B0602020104020603" pitchFamily="34" charset="0"/>
            </a:endParaRPr>
          </a:p>
        </p:txBody>
      </p:sp>
    </p:spTree>
    <p:extLst>
      <p:ext uri="{BB962C8B-B14F-4D97-AF65-F5344CB8AC3E}">
        <p14:creationId xmlns:p14="http://schemas.microsoft.com/office/powerpoint/2010/main" val="9946408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C21F73-F403-44C5-BE04-970C8B1AEFF9}"/>
              </a:ext>
            </a:extLst>
          </p:cNvPr>
          <p:cNvSpPr>
            <a:spLocks noGrp="1"/>
          </p:cNvSpPr>
          <p:nvPr>
            <p:ph idx="1"/>
          </p:nvPr>
        </p:nvSpPr>
        <p:spPr>
          <a:xfrm>
            <a:off x="387626" y="635375"/>
            <a:ext cx="11416748" cy="5587249"/>
          </a:xfrm>
        </p:spPr>
        <p:txBody>
          <a:bodyPr>
            <a:normAutofit/>
          </a:bodyPr>
          <a:lstStyle/>
          <a:p>
            <a:r>
              <a:rPr lang="en-GB" sz="2800" dirty="0">
                <a:latin typeface="Tw Cen MT" panose="020B0602020104020603" pitchFamily="34" charset="0"/>
              </a:rPr>
              <a:t>Employment programs, career counselling, and high-quality child care opportunities can help more people find and keep jobs.</a:t>
            </a:r>
          </a:p>
          <a:p>
            <a:r>
              <a:rPr lang="en-GB" sz="2800" dirty="0">
                <a:latin typeface="Tw Cen MT" panose="020B0602020104020603" pitchFamily="34" charset="0"/>
              </a:rPr>
              <a:t> In addition, policies to help people pay for food, housing, health care, and education can reduce poverty and improve health and well-being.</a:t>
            </a:r>
          </a:p>
          <a:p>
            <a:r>
              <a:rPr lang="en-GB" sz="2800" dirty="0">
                <a:latin typeface="Tw Cen MT" panose="020B0602020104020603" pitchFamily="34" charset="0"/>
              </a:rPr>
              <a:t>Income and work are 2 of the most important determinants of health and wellbeing. </a:t>
            </a:r>
          </a:p>
          <a:p>
            <a:r>
              <a:rPr lang="en-GB" sz="2800" dirty="0">
                <a:latin typeface="Tw Cen MT" panose="020B0602020104020603" pitchFamily="34" charset="0"/>
              </a:rPr>
              <a:t>Unemployment has been falling in England, down to 5.1% in 2015, but this proportion increases to 8.4% for people living in the most deprived areas, more than double that of people in the least deprived areas (3.4%). </a:t>
            </a:r>
          </a:p>
        </p:txBody>
      </p:sp>
    </p:spTree>
    <p:extLst>
      <p:ext uri="{BB962C8B-B14F-4D97-AF65-F5344CB8AC3E}">
        <p14:creationId xmlns:p14="http://schemas.microsoft.com/office/powerpoint/2010/main" val="11531502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793889-C9F8-4A67-A0CE-5D127E0FDF0D}"/>
              </a:ext>
            </a:extLst>
          </p:cNvPr>
          <p:cNvSpPr>
            <a:spLocks noGrp="1"/>
          </p:cNvSpPr>
          <p:nvPr>
            <p:ph idx="1"/>
          </p:nvPr>
        </p:nvSpPr>
        <p:spPr>
          <a:xfrm>
            <a:off x="510208" y="800299"/>
            <a:ext cx="10241280" cy="4593335"/>
          </a:xfrm>
        </p:spPr>
        <p:txBody>
          <a:bodyPr>
            <a:normAutofit/>
          </a:bodyPr>
          <a:lstStyle/>
          <a:p>
            <a:r>
              <a:rPr lang="en-GB" sz="2800" dirty="0">
                <a:latin typeface="Tw Cen MT" panose="020B0602020104020603" pitchFamily="34" charset="0"/>
              </a:rPr>
              <a:t>The quality of available work can also play a part in health outcomes both physically and mentally. </a:t>
            </a:r>
          </a:p>
          <a:p>
            <a:r>
              <a:rPr lang="en-GB" sz="2800" dirty="0">
                <a:latin typeface="Tw Cen MT" panose="020B0602020104020603" pitchFamily="34" charset="0"/>
              </a:rPr>
              <a:t>A healthy standard of living such as adequate income and housing is associated with many positive health outcomes.</a:t>
            </a:r>
          </a:p>
          <a:p>
            <a:r>
              <a:rPr lang="en-GB" sz="2800" dirty="0">
                <a:latin typeface="Tw Cen MT" panose="020B0602020104020603" pitchFamily="34" charset="0"/>
              </a:rPr>
              <a:t> In the financial year 2014 to 2015, just under a third (30.2%) of individuals lived in households with an income below the minimum income standard and this was higher amongst children (45.7%) and children in lone parent families (74.5%).</a:t>
            </a:r>
          </a:p>
          <a:p>
            <a:endParaRPr lang="en-GB" dirty="0"/>
          </a:p>
        </p:txBody>
      </p:sp>
    </p:spTree>
    <p:extLst>
      <p:ext uri="{BB962C8B-B14F-4D97-AF65-F5344CB8AC3E}">
        <p14:creationId xmlns:p14="http://schemas.microsoft.com/office/powerpoint/2010/main" val="8916897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35B1AD-7DCD-499E-85D3-B4CD4BC5728F}"/>
              </a:ext>
            </a:extLst>
          </p:cNvPr>
          <p:cNvSpPr>
            <a:spLocks noGrp="1"/>
          </p:cNvSpPr>
          <p:nvPr>
            <p:ph idx="1"/>
          </p:nvPr>
        </p:nvSpPr>
        <p:spPr>
          <a:xfrm>
            <a:off x="284922" y="291547"/>
            <a:ext cx="11622156" cy="6202017"/>
          </a:xfrm>
        </p:spPr>
        <p:txBody>
          <a:bodyPr>
            <a:normAutofit fontScale="85000" lnSpcReduction="10000"/>
          </a:bodyPr>
          <a:lstStyle/>
          <a:p>
            <a:pPr marL="0" indent="0">
              <a:buNone/>
            </a:pPr>
            <a:r>
              <a:rPr lang="en-GB" b="1" i="0" dirty="0">
                <a:effectLst/>
                <a:highlight>
                  <a:srgbClr val="FFFF00"/>
                </a:highlight>
                <a:latin typeface="Cooper Hewitt"/>
              </a:rPr>
              <a:t> </a:t>
            </a:r>
            <a:r>
              <a:rPr lang="en-GB" sz="3100" b="1" i="0" dirty="0">
                <a:solidFill>
                  <a:srgbClr val="0D1941"/>
                </a:solidFill>
                <a:effectLst/>
                <a:latin typeface="Tw Cen MT" panose="020B0602020104020603" pitchFamily="34" charset="0"/>
              </a:rPr>
              <a:t>Education Access and Quality</a:t>
            </a:r>
          </a:p>
          <a:p>
            <a:pPr marL="0" indent="0">
              <a:buNone/>
            </a:pPr>
            <a:r>
              <a:rPr lang="en-GB" sz="3100" b="0" i="0" dirty="0">
                <a:effectLst/>
                <a:highlight>
                  <a:srgbClr val="FFFF00"/>
                </a:highlight>
                <a:latin typeface="Tw Cen MT" panose="020B0602020104020603" pitchFamily="34" charset="0"/>
              </a:rPr>
              <a:t>Increase educational opportunities and help children and adolescents</a:t>
            </a:r>
          </a:p>
          <a:p>
            <a:pPr marL="0" indent="0">
              <a:buNone/>
            </a:pPr>
            <a:r>
              <a:rPr lang="en-GB" sz="3100" b="0" i="0" dirty="0">
                <a:solidFill>
                  <a:srgbClr val="0B0C0C"/>
                </a:solidFill>
                <a:effectLst/>
                <a:latin typeface="Tw Cen MT" panose="020B0602020104020603" pitchFamily="34" charset="0"/>
              </a:rPr>
              <a:t>Educational attainment is strongly linked with health behaviours and outcomes. More educated individuals are less likely to suffer from long-term diseases and to report themselves in poor health, or suffer from mental disorders such as depression or anxiety</a:t>
            </a:r>
          </a:p>
          <a:p>
            <a:pPr marL="0" indent="0">
              <a:buNone/>
            </a:pPr>
            <a:r>
              <a:rPr lang="en-GB" sz="3100" i="0" dirty="0">
                <a:effectLst/>
                <a:latin typeface="Tw Cen MT" panose="020B0602020104020603" pitchFamily="34" charset="0"/>
              </a:rPr>
              <a:t>Children from low-income families, children with disabilities, and children who routinely experience forms of social discrimination — like bullying —  are more likely to struggle with math and reading. </a:t>
            </a:r>
          </a:p>
          <a:p>
            <a:pPr marL="0" indent="0">
              <a:buNone/>
            </a:pPr>
            <a:r>
              <a:rPr lang="en-GB" sz="3100" i="0" dirty="0">
                <a:effectLst/>
                <a:latin typeface="Tw Cen MT" panose="020B0602020104020603" pitchFamily="34" charset="0"/>
              </a:rPr>
              <a:t>They’re also less likely to graduate from high school or go to college. This means they’re less likely to get safe, high-paying jobs and more likely to have health problems like heart disease, diabetes, and depression.</a:t>
            </a:r>
          </a:p>
          <a:p>
            <a:pPr marL="0" indent="0">
              <a:buNone/>
            </a:pPr>
            <a:endParaRPr lang="en-GB" i="0" dirty="0">
              <a:effectLst/>
              <a:latin typeface="Tw Cen MT" panose="020B0602020104020603" pitchFamily="34" charset="0"/>
            </a:endParaRPr>
          </a:p>
          <a:p>
            <a:pPr marL="0" indent="0">
              <a:buNone/>
            </a:pPr>
            <a:r>
              <a:rPr lang="en-GB" i="0" dirty="0">
                <a:effectLst/>
                <a:latin typeface="Tw Cen MT" panose="020B0602020104020603" pitchFamily="34" charset="0"/>
              </a:rPr>
              <a:t> </a:t>
            </a:r>
            <a:endParaRPr lang="en-GB" dirty="0"/>
          </a:p>
        </p:txBody>
      </p:sp>
      <p:pic>
        <p:nvPicPr>
          <p:cNvPr id="4098" name="Picture 2" descr="A mortarboard icon overlays a colorful preschool classroom filled with artwork and art supplies, tables and chairs, and riding toys.">
            <a:extLst>
              <a:ext uri="{FF2B5EF4-FFF2-40B4-BE49-F238E27FC236}">
                <a16:creationId xmlns:a16="http://schemas.microsoft.com/office/drawing/2014/main" id="{4A771F62-D4CC-402D-AB54-2DA83C4F18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3842" y="5131549"/>
            <a:ext cx="4887984" cy="1434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5923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665589-8191-48C4-9117-9857B13C9ED8}"/>
              </a:ext>
            </a:extLst>
          </p:cNvPr>
          <p:cNvSpPr>
            <a:spLocks noGrp="1"/>
          </p:cNvSpPr>
          <p:nvPr>
            <p:ph idx="1"/>
          </p:nvPr>
        </p:nvSpPr>
        <p:spPr>
          <a:xfrm>
            <a:off x="238539" y="331304"/>
            <a:ext cx="11741426" cy="5910470"/>
          </a:xfrm>
        </p:spPr>
        <p:txBody>
          <a:bodyPr>
            <a:normAutofit/>
          </a:bodyPr>
          <a:lstStyle/>
          <a:p>
            <a:pPr marL="0" indent="0">
              <a:buNone/>
            </a:pPr>
            <a:endParaRPr lang="en-GB" i="0" dirty="0">
              <a:effectLst/>
              <a:latin typeface="Tw Cen MT" panose="020B0602020104020603" pitchFamily="34" charset="0"/>
            </a:endParaRPr>
          </a:p>
          <a:p>
            <a:pPr marL="0" indent="0">
              <a:buNone/>
            </a:pPr>
            <a:r>
              <a:rPr lang="en-GB" sz="2200" b="1" i="0" dirty="0">
                <a:effectLst/>
                <a:highlight>
                  <a:srgbClr val="FFFF00"/>
                </a:highlight>
                <a:latin typeface="Tw Cen MT" panose="020B0602020104020603" pitchFamily="34" charset="0"/>
              </a:rPr>
              <a:t>Cont..</a:t>
            </a:r>
          </a:p>
          <a:p>
            <a:pPr marL="0" indent="0">
              <a:buNone/>
            </a:pPr>
            <a:r>
              <a:rPr lang="en-GB" sz="2200" i="0" dirty="0">
                <a:effectLst/>
                <a:latin typeface="Tw Cen MT" panose="020B0602020104020603" pitchFamily="34" charset="0"/>
              </a:rPr>
              <a:t>Children growing up in more deprived areas often suffer disadvantages throughout their lives, from educational attainment through to employment prospects, which in turn affect physical and mental wellbeing.</a:t>
            </a:r>
          </a:p>
          <a:p>
            <a:pPr marL="0" indent="0">
              <a:buNone/>
            </a:pPr>
            <a:r>
              <a:rPr lang="en-GB" sz="2200" i="0" dirty="0">
                <a:effectLst/>
                <a:highlight>
                  <a:srgbClr val="00FFFF"/>
                </a:highlight>
                <a:latin typeface="Tw Cen MT" panose="020B0602020104020603" pitchFamily="34" charset="0"/>
              </a:rPr>
              <a:t>In addition, some children live in places with poorly performing schools, and many families can’t afford to send their children to college. The stress of living in poverty can also affect children’s brain development, making it harder for them to do well in school. </a:t>
            </a:r>
          </a:p>
          <a:p>
            <a:pPr marL="0" indent="0">
              <a:buNone/>
            </a:pPr>
            <a:r>
              <a:rPr lang="en-GB" sz="2200" i="0" dirty="0">
                <a:effectLst/>
                <a:latin typeface="Tw Cen MT" panose="020B0602020104020603" pitchFamily="34" charset="0"/>
              </a:rPr>
              <a:t>Interventions to help children and adolescents do well in school and help families pay for college can have long-term health benefits do well in school.</a:t>
            </a:r>
          </a:p>
          <a:p>
            <a:pPr marL="0" indent="0">
              <a:buNone/>
            </a:pPr>
            <a:r>
              <a:rPr lang="en-GB" sz="2200" b="0" i="0" dirty="0">
                <a:solidFill>
                  <a:srgbClr val="0B0C0C"/>
                </a:solidFill>
                <a:effectLst/>
                <a:latin typeface="Tw Cen MT" panose="020B0602020104020603" pitchFamily="34" charset="0"/>
              </a:rPr>
              <a:t>Children are assessed for their ‘school-readiness’ upon completion of the Reception Year in school, at around 5 years of age.</a:t>
            </a:r>
          </a:p>
          <a:p>
            <a:pPr marL="0" indent="0">
              <a:buNone/>
            </a:pPr>
            <a:endParaRPr lang="en-GB" i="0" dirty="0">
              <a:effectLst/>
              <a:latin typeface="Tw Cen MT" panose="020B0602020104020603" pitchFamily="34" charset="0"/>
            </a:endParaRPr>
          </a:p>
          <a:p>
            <a:pPr marL="0" indent="0">
              <a:buNone/>
            </a:pPr>
            <a:endParaRPr lang="en-GB" i="0" dirty="0">
              <a:effectLst/>
              <a:latin typeface="Tw Cen MT" panose="020B0602020104020603" pitchFamily="34" charset="0"/>
            </a:endParaRPr>
          </a:p>
          <a:p>
            <a:endParaRPr lang="en-GB" dirty="0"/>
          </a:p>
        </p:txBody>
      </p:sp>
    </p:spTree>
    <p:extLst>
      <p:ext uri="{BB962C8B-B14F-4D97-AF65-F5344CB8AC3E}">
        <p14:creationId xmlns:p14="http://schemas.microsoft.com/office/powerpoint/2010/main" val="13265817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908532-0F9C-4AD4-94FE-6A85E067E187}"/>
              </a:ext>
            </a:extLst>
          </p:cNvPr>
          <p:cNvSpPr>
            <a:spLocks noGrp="1"/>
          </p:cNvSpPr>
          <p:nvPr>
            <p:ph idx="1"/>
          </p:nvPr>
        </p:nvSpPr>
        <p:spPr>
          <a:xfrm>
            <a:off x="212034" y="159025"/>
            <a:ext cx="11202063" cy="6056245"/>
          </a:xfrm>
        </p:spPr>
        <p:txBody>
          <a:bodyPr>
            <a:normAutofit fontScale="92500"/>
          </a:bodyPr>
          <a:lstStyle/>
          <a:p>
            <a:pPr marL="0" indent="0">
              <a:buNone/>
            </a:pPr>
            <a:r>
              <a:rPr lang="en-GB" sz="2400" b="0" i="0" dirty="0">
                <a:solidFill>
                  <a:srgbClr val="0B0C0C"/>
                </a:solidFill>
                <a:effectLst/>
                <a:latin typeface="Tw Cen MT" panose="020B0602020104020603" pitchFamily="34" charset="0"/>
              </a:rPr>
              <a:t> </a:t>
            </a:r>
            <a:r>
              <a:rPr lang="en-GB" sz="2400" b="1" i="0" dirty="0">
                <a:effectLst/>
                <a:highlight>
                  <a:srgbClr val="FFFF00"/>
                </a:highlight>
                <a:latin typeface="Tw Cen MT" panose="020B0602020104020603" pitchFamily="34" charset="0"/>
              </a:rPr>
              <a:t>Cont..</a:t>
            </a:r>
          </a:p>
          <a:p>
            <a:pPr marL="0" indent="0">
              <a:buNone/>
            </a:pPr>
            <a:r>
              <a:rPr lang="en-GB" sz="2400" b="0" i="0" dirty="0">
                <a:solidFill>
                  <a:srgbClr val="0B0C0C"/>
                </a:solidFill>
                <a:effectLst/>
                <a:latin typeface="Tw Cen MT" panose="020B0602020104020603" pitchFamily="34" charset="0"/>
              </a:rPr>
              <a:t>To achieve a ‘good level of development’ a child should have reached the expected level in early learning goals around communication and language, physical development, and personal, social and emotional development.</a:t>
            </a:r>
          </a:p>
          <a:p>
            <a:pPr marL="0" indent="0">
              <a:buNone/>
            </a:pPr>
            <a:r>
              <a:rPr lang="en-GB" sz="2400" b="1" i="0" dirty="0">
                <a:solidFill>
                  <a:srgbClr val="0B0C0C"/>
                </a:solidFill>
                <a:effectLst/>
                <a:highlight>
                  <a:srgbClr val="FFFF00"/>
                </a:highlight>
                <a:latin typeface="Tw Cen MT" panose="020B0602020104020603" pitchFamily="34" charset="0"/>
              </a:rPr>
              <a:t> For example </a:t>
            </a:r>
            <a:r>
              <a:rPr lang="en-GB" sz="2400" b="0" i="0" dirty="0">
                <a:solidFill>
                  <a:srgbClr val="0B0C0C"/>
                </a:solidFill>
                <a:effectLst/>
                <a:latin typeface="Tw Cen MT" panose="020B0602020104020603" pitchFamily="34" charset="0"/>
              </a:rPr>
              <a:t>paying attention, listening to stories, using the toilet, dressing themselves, and they should have started to read, write and do simple sums</a:t>
            </a:r>
            <a:endParaRPr lang="en-GB" sz="2400" i="0" dirty="0">
              <a:effectLst/>
              <a:latin typeface="Tw Cen MT" panose="020B0602020104020603" pitchFamily="34" charset="0"/>
            </a:endParaRPr>
          </a:p>
          <a:p>
            <a:pPr marL="0" indent="0">
              <a:buNone/>
            </a:pPr>
            <a:r>
              <a:rPr lang="en-GB" sz="2400" i="0" dirty="0">
                <a:effectLst/>
                <a:latin typeface="Tw Cen MT" panose="020B0602020104020603" pitchFamily="34" charset="0"/>
              </a:rPr>
              <a:t>In the academic year 2015 to 2016, just under a third of those who were not eligible for free school meals were not ready for school at age 5, compared with almost half of children who were eligible and 1 in 20 young people living in deprived areas were NEET compared to 1 in 33 living in the least deprived areas.</a:t>
            </a:r>
          </a:p>
          <a:p>
            <a:pPr marL="0" indent="0">
              <a:buNone/>
            </a:pPr>
            <a:endParaRPr lang="en-GB" sz="2400" i="0" dirty="0">
              <a:effectLst/>
              <a:latin typeface="Tw Cen MT" panose="020B0602020104020603" pitchFamily="34" charset="0"/>
            </a:endParaRPr>
          </a:p>
          <a:p>
            <a:pPr marL="0" indent="0">
              <a:buNone/>
            </a:pPr>
            <a:r>
              <a:rPr lang="en-GB" sz="2400" i="0" dirty="0">
                <a:effectLst/>
                <a:latin typeface="Tw Cen MT" panose="020B0602020104020603" pitchFamily="34" charset="0"/>
              </a:rPr>
              <a:t>Although the percentages of children not ready for school, and young people not in education, employment or training (NEET) have both fallen in recent years, inequalities remain.</a:t>
            </a:r>
          </a:p>
          <a:p>
            <a:endParaRPr lang="en-GB" dirty="0"/>
          </a:p>
        </p:txBody>
      </p:sp>
    </p:spTree>
    <p:extLst>
      <p:ext uri="{BB962C8B-B14F-4D97-AF65-F5344CB8AC3E}">
        <p14:creationId xmlns:p14="http://schemas.microsoft.com/office/powerpoint/2010/main" val="5479509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D1AAFE-9D30-4178-A622-F8A03B96D2A0}"/>
              </a:ext>
            </a:extLst>
          </p:cNvPr>
          <p:cNvSpPr>
            <a:spLocks noGrp="1"/>
          </p:cNvSpPr>
          <p:nvPr>
            <p:ph idx="1"/>
          </p:nvPr>
        </p:nvSpPr>
        <p:spPr>
          <a:xfrm>
            <a:off x="590844" y="296619"/>
            <a:ext cx="11197882" cy="3583940"/>
          </a:xfrm>
        </p:spPr>
        <p:txBody>
          <a:bodyPr anchor="t">
            <a:normAutofit/>
          </a:bodyPr>
          <a:lstStyle/>
          <a:p>
            <a:pPr marL="0" indent="0">
              <a:lnSpc>
                <a:spcPct val="110000"/>
              </a:lnSpc>
              <a:buNone/>
            </a:pPr>
            <a:r>
              <a:rPr lang="en-GB" sz="2400" b="1" dirty="0">
                <a:highlight>
                  <a:srgbClr val="FFFF00"/>
                </a:highlight>
                <a:latin typeface="Tw Cen MT" panose="020B0602020104020603" pitchFamily="34" charset="0"/>
              </a:rPr>
              <a:t>Health Care Access and Quality-</a:t>
            </a:r>
          </a:p>
          <a:p>
            <a:pPr marL="0" indent="0">
              <a:lnSpc>
                <a:spcPct val="110000"/>
              </a:lnSpc>
              <a:buNone/>
            </a:pPr>
            <a:r>
              <a:rPr lang="en-GB" sz="2400" b="1" i="0" dirty="0">
                <a:effectLst/>
                <a:latin typeface="Tw Cen MT" panose="020B0602020104020603" pitchFamily="34" charset="0"/>
              </a:rPr>
              <a:t>Increase </a:t>
            </a:r>
            <a:r>
              <a:rPr lang="en-GB" sz="2400" b="0" i="0" dirty="0">
                <a:effectLst/>
                <a:latin typeface="Tw Cen MT" panose="020B0602020104020603" pitchFamily="34" charset="0"/>
              </a:rPr>
              <a:t>access to comprehensive, high-quality health care services</a:t>
            </a:r>
          </a:p>
          <a:p>
            <a:pPr marL="0" indent="0">
              <a:lnSpc>
                <a:spcPct val="110000"/>
              </a:lnSpc>
              <a:buNone/>
            </a:pPr>
            <a:r>
              <a:rPr lang="en-GB" sz="2400" dirty="0">
                <a:latin typeface="Tw Cen MT" panose="020B0602020104020603" pitchFamily="34" charset="0"/>
              </a:rPr>
              <a:t>Sometimes people don’t get recommended health care services, like cancer screenings, because they don’t have a primary care provider.</a:t>
            </a:r>
          </a:p>
          <a:p>
            <a:pPr marL="0" indent="0">
              <a:lnSpc>
                <a:spcPct val="110000"/>
              </a:lnSpc>
              <a:buNone/>
            </a:pPr>
            <a:r>
              <a:rPr lang="en-GB" sz="2400" dirty="0">
                <a:latin typeface="Tw Cen MT" panose="020B0602020104020603" pitchFamily="34" charset="0"/>
              </a:rPr>
              <a:t> Other times, it’s because they live too far away from health care providers who offer them. </a:t>
            </a:r>
          </a:p>
          <a:p>
            <a:pPr marL="0" indent="0">
              <a:lnSpc>
                <a:spcPct val="110000"/>
              </a:lnSpc>
              <a:buNone/>
            </a:pPr>
            <a:r>
              <a:rPr lang="en-GB" sz="2400" dirty="0">
                <a:latin typeface="Tw Cen MT" panose="020B0602020104020603" pitchFamily="34" charset="0"/>
              </a:rPr>
              <a:t>Interventions to increase access to health care professionals and improve communication — in person or remotely — can help more people get the care they need.</a:t>
            </a:r>
          </a:p>
        </p:txBody>
      </p:sp>
      <p:pic>
        <p:nvPicPr>
          <p:cNvPr id="7170" name="Picture 2" descr="A medical cross icon overlays an empty doctor's waiting room with pink walls and blue chairs.">
            <a:extLst>
              <a:ext uri="{FF2B5EF4-FFF2-40B4-BE49-F238E27FC236}">
                <a16:creationId xmlns:a16="http://schemas.microsoft.com/office/drawing/2014/main" id="{440166DA-7CAE-4B3E-8FC8-11BDF15230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31230" y="4177178"/>
            <a:ext cx="9329531" cy="1871813"/>
          </a:xfrm>
          <a:prstGeom prst="rect">
            <a:avLst/>
          </a:prstGeom>
          <a:noFill/>
          <a:extLst>
            <a:ext uri="{909E8E84-426E-40DD-AFC4-6F175D3DCCD1}">
              <a14:hiddenFill xmlns:a14="http://schemas.microsoft.com/office/drawing/2010/main">
                <a:solidFill>
                  <a:srgbClr val="FFFFFF"/>
                </a:solidFill>
              </a14:hiddenFill>
            </a:ext>
          </a:extLst>
        </p:spPr>
      </p:pic>
      <p:sp>
        <p:nvSpPr>
          <p:cNvPr id="76" name="Rectangle 75">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1030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EF0837-4130-4AAD-8A44-365A53996700}"/>
              </a:ext>
            </a:extLst>
          </p:cNvPr>
          <p:cNvSpPr>
            <a:spLocks noGrp="1"/>
          </p:cNvSpPr>
          <p:nvPr>
            <p:ph idx="1"/>
          </p:nvPr>
        </p:nvSpPr>
        <p:spPr>
          <a:xfrm>
            <a:off x="397565" y="609600"/>
            <a:ext cx="11559973" cy="4173415"/>
          </a:xfrm>
        </p:spPr>
        <p:txBody>
          <a:bodyPr>
            <a:normAutofit fontScale="92500" lnSpcReduction="10000"/>
          </a:bodyPr>
          <a:lstStyle/>
          <a:p>
            <a:pPr marL="0" indent="0">
              <a:buNone/>
            </a:pPr>
            <a:r>
              <a:rPr lang="en-GB" i="0" dirty="0">
                <a:solidFill>
                  <a:srgbClr val="0D1941"/>
                </a:solidFill>
                <a:effectLst/>
                <a:latin typeface="Cooper Hewitt"/>
              </a:rPr>
              <a:t>Neighbourhood and Built Environment</a:t>
            </a:r>
          </a:p>
          <a:p>
            <a:pPr marL="0" indent="0">
              <a:buNone/>
            </a:pPr>
            <a:r>
              <a:rPr lang="en-GB" dirty="0"/>
              <a:t>Create neighbourhoods and environments that promote health and safety.</a:t>
            </a:r>
          </a:p>
          <a:p>
            <a:pPr marL="0" indent="0">
              <a:buNone/>
            </a:pPr>
            <a:r>
              <a:rPr lang="en-GB" dirty="0"/>
              <a:t>The neighbourhoods people live in have a major impact on their health and well-being</a:t>
            </a:r>
          </a:p>
          <a:p>
            <a:pPr marL="0" indent="0">
              <a:buNone/>
            </a:pPr>
            <a:r>
              <a:rPr lang="en-GB" dirty="0">
                <a:highlight>
                  <a:srgbClr val="FFFF00"/>
                </a:highlight>
              </a:rPr>
              <a:t>Racial/ethnic minorities </a:t>
            </a:r>
            <a:r>
              <a:rPr lang="en-GB" dirty="0"/>
              <a:t>and people with low incomes are more likely to live in places with these risks. In addition, some people are exposed to things at work that can harm their health, like second-hand smoke or loud noises.</a:t>
            </a:r>
          </a:p>
          <a:p>
            <a:pPr marL="0" indent="0">
              <a:buNone/>
            </a:pPr>
            <a:endParaRPr lang="en-GB" dirty="0"/>
          </a:p>
          <a:p>
            <a:pPr marL="0" indent="0">
              <a:buNone/>
            </a:pPr>
            <a:r>
              <a:rPr lang="en-GB" dirty="0"/>
              <a:t>Interventions and policy changes at the local and national level can help reduce these health and safety risks and promote health. </a:t>
            </a:r>
            <a:r>
              <a:rPr lang="en-GB" b="1" dirty="0">
                <a:highlight>
                  <a:srgbClr val="FFFF00"/>
                </a:highlight>
              </a:rPr>
              <a:t>For example</a:t>
            </a:r>
            <a:r>
              <a:rPr lang="en-GB" dirty="0"/>
              <a:t>, providing opportunities for people to walk and bike in their communities — like by adding sidewalks and bike lanes — can increase safety and help improve health and quality of life.</a:t>
            </a:r>
          </a:p>
        </p:txBody>
      </p:sp>
      <p:pic>
        <p:nvPicPr>
          <p:cNvPr id="5122" name="Picture 2" descr="A buildings icon overlays a city park with red and brown leaves lying on a paved trail on an autumn day.">
            <a:extLst>
              <a:ext uri="{FF2B5EF4-FFF2-40B4-BE49-F238E27FC236}">
                <a16:creationId xmlns:a16="http://schemas.microsoft.com/office/drawing/2014/main" id="{560CBBA6-C281-41B9-8F9F-55E1C52DB9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1496" y="4529797"/>
            <a:ext cx="8018584" cy="1853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6056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Content Placeholder 22">
            <a:extLst>
              <a:ext uri="{FF2B5EF4-FFF2-40B4-BE49-F238E27FC236}">
                <a16:creationId xmlns:a16="http://schemas.microsoft.com/office/drawing/2014/main" id="{BBD7EC64-9484-4A55-8744-59277BAAD31A}"/>
              </a:ext>
            </a:extLst>
          </p:cNvPr>
          <p:cNvGraphicFramePr>
            <a:graphicFrameLocks noGrp="1"/>
          </p:cNvGraphicFramePr>
          <p:nvPr>
            <p:ph idx="1"/>
            <p:extLst>
              <p:ext uri="{D42A27DB-BD31-4B8C-83A1-F6EECF244321}">
                <p14:modId xmlns:p14="http://schemas.microsoft.com/office/powerpoint/2010/main" val="3608935448"/>
              </p:ext>
            </p:extLst>
          </p:nvPr>
        </p:nvGraphicFramePr>
        <p:xfrm>
          <a:off x="570722" y="1593642"/>
          <a:ext cx="11342982" cy="3866254"/>
        </p:xfrm>
        <a:graphic>
          <a:graphicData uri="http://schemas.openxmlformats.org/drawingml/2006/table">
            <a:tbl>
              <a:tblPr/>
              <a:tblGrid>
                <a:gridCol w="5671491">
                  <a:extLst>
                    <a:ext uri="{9D8B030D-6E8A-4147-A177-3AD203B41FA5}">
                      <a16:colId xmlns:a16="http://schemas.microsoft.com/office/drawing/2014/main" val="2956983069"/>
                    </a:ext>
                  </a:extLst>
                </a:gridCol>
                <a:gridCol w="5671491">
                  <a:extLst>
                    <a:ext uri="{9D8B030D-6E8A-4147-A177-3AD203B41FA5}">
                      <a16:colId xmlns:a16="http://schemas.microsoft.com/office/drawing/2014/main" val="2523807011"/>
                    </a:ext>
                  </a:extLst>
                </a:gridCol>
              </a:tblGrid>
              <a:tr h="3866254">
                <a:tc>
                  <a:txBody>
                    <a:bodyPr/>
                    <a:lstStyle/>
                    <a:p>
                      <a:pPr fontAlgn="t"/>
                      <a:endParaRPr lang="en-GB" sz="1800">
                        <a:effectLst/>
                      </a:endParaRPr>
                    </a:p>
                  </a:txBody>
                  <a:tcPr marL="0" marR="0" marT="0" marB="0">
                    <a:lnL>
                      <a:noFill/>
                    </a:lnL>
                    <a:lnR>
                      <a:noFill/>
                    </a:lnR>
                    <a:lnT>
                      <a:noFill/>
                    </a:lnT>
                    <a:lnB>
                      <a:noFill/>
                    </a:lnB>
                    <a:solidFill>
                      <a:srgbClr val="FAFAFA"/>
                    </a:solidFill>
                  </a:tcPr>
                </a:tc>
                <a:tc>
                  <a:txBody>
                    <a:bodyPr/>
                    <a:lstStyle/>
                    <a:p>
                      <a:pPr marL="285750" indent="-285750" fontAlgn="t">
                        <a:buFont typeface="Arial" panose="020B0604020202020204" pitchFamily="34" charset="0"/>
                        <a:buChar char="•"/>
                      </a:pPr>
                      <a:r>
                        <a:rPr lang="en-GB" sz="2400" dirty="0">
                          <a:effectLst/>
                          <a:latin typeface="Tw Cen MT" panose="020B0602020104020603" pitchFamily="34" charset="0"/>
                        </a:rPr>
                        <a:t>What comes to mind when you think of a healthy </a:t>
                      </a:r>
                      <a:r>
                        <a:rPr lang="en-GB" sz="2400" dirty="0" err="1">
                          <a:effectLst/>
                          <a:latin typeface="Tw Cen MT" panose="020B0602020104020603" pitchFamily="34" charset="0"/>
                        </a:rPr>
                        <a:t>neighborhood</a:t>
                      </a:r>
                      <a:r>
                        <a:rPr lang="en-GB" sz="2400" dirty="0">
                          <a:effectLst/>
                          <a:latin typeface="Tw Cen MT" panose="020B0602020104020603" pitchFamily="34" charset="0"/>
                        </a:rPr>
                        <a:t>? </a:t>
                      </a:r>
                    </a:p>
                    <a:p>
                      <a:pPr marL="0" indent="0" fontAlgn="t">
                        <a:buFont typeface="Arial" panose="020B0604020202020204" pitchFamily="34" charset="0"/>
                        <a:buNone/>
                      </a:pPr>
                      <a:endParaRPr lang="en-GB" sz="2400" dirty="0">
                        <a:effectLst/>
                        <a:latin typeface="Tw Cen MT" panose="020B0602020104020603" pitchFamily="34" charset="0"/>
                      </a:endParaRPr>
                    </a:p>
                    <a:p>
                      <a:pPr marL="285750" indent="-285750" fontAlgn="t">
                        <a:buFont typeface="Arial" panose="020B0604020202020204" pitchFamily="34" charset="0"/>
                        <a:buChar char="•"/>
                      </a:pPr>
                      <a:r>
                        <a:rPr lang="en-GB" sz="2400" dirty="0">
                          <a:effectLst/>
                          <a:latin typeface="Tw Cen MT" panose="020B0602020104020603" pitchFamily="34" charset="0"/>
                        </a:rPr>
                        <a:t>What does it take to make a </a:t>
                      </a:r>
                      <a:r>
                        <a:rPr lang="en-GB" sz="2400" dirty="0" err="1">
                          <a:effectLst/>
                          <a:latin typeface="Tw Cen MT" panose="020B0602020104020603" pitchFamily="34" charset="0"/>
                        </a:rPr>
                        <a:t>neighborhood</a:t>
                      </a:r>
                      <a:r>
                        <a:rPr lang="en-GB" sz="2400" dirty="0">
                          <a:effectLst/>
                          <a:latin typeface="Tw Cen MT" panose="020B0602020104020603" pitchFamily="34" charset="0"/>
                        </a:rPr>
                        <a:t> more healthy? </a:t>
                      </a:r>
                    </a:p>
                    <a:p>
                      <a:pPr marL="285750" indent="-285750" fontAlgn="t">
                        <a:buFont typeface="Arial" panose="020B0604020202020204" pitchFamily="34" charset="0"/>
                        <a:buChar char="•"/>
                      </a:pPr>
                      <a:endParaRPr lang="en-GB" sz="2400" dirty="0">
                        <a:effectLst/>
                        <a:latin typeface="Tw Cen MT" panose="020B0602020104020603" pitchFamily="34" charset="0"/>
                      </a:endParaRPr>
                    </a:p>
                    <a:p>
                      <a:pPr marL="285750" indent="-285750" fontAlgn="t">
                        <a:buFont typeface="Arial" panose="020B0604020202020204" pitchFamily="34" charset="0"/>
                        <a:buChar char="•"/>
                      </a:pPr>
                      <a:r>
                        <a:rPr lang="en-GB" sz="2400" dirty="0">
                          <a:effectLst/>
                          <a:latin typeface="Tw Cen MT" panose="020B0602020104020603" pitchFamily="34" charset="0"/>
                        </a:rPr>
                        <a:t>Find out why conditions in some communities might be less </a:t>
                      </a:r>
                      <a:r>
                        <a:rPr lang="en-GB" sz="2400" dirty="0" err="1">
                          <a:effectLst/>
                          <a:latin typeface="Tw Cen MT" panose="020B0602020104020603" pitchFamily="34" charset="0"/>
                        </a:rPr>
                        <a:t>favorable</a:t>
                      </a:r>
                      <a:r>
                        <a:rPr lang="en-GB" sz="2400" dirty="0">
                          <a:effectLst/>
                          <a:latin typeface="Tw Cen MT" panose="020B0602020104020603" pitchFamily="34" charset="0"/>
                        </a:rPr>
                        <a:t> to health than others and what can be done to change them.</a:t>
                      </a:r>
                    </a:p>
                  </a:txBody>
                  <a:tcPr marL="0" marR="0" marT="0" marB="0">
                    <a:lnL>
                      <a:noFill/>
                    </a:lnL>
                    <a:lnR>
                      <a:noFill/>
                    </a:lnR>
                    <a:lnT>
                      <a:noFill/>
                    </a:lnT>
                    <a:lnB>
                      <a:noFill/>
                    </a:lnB>
                    <a:solidFill>
                      <a:srgbClr val="FAFAFA"/>
                    </a:solidFill>
                  </a:tcPr>
                </a:tc>
                <a:extLst>
                  <a:ext uri="{0D108BD9-81ED-4DB2-BD59-A6C34878D82A}">
                    <a16:rowId xmlns:a16="http://schemas.microsoft.com/office/drawing/2014/main" val="3775556726"/>
                  </a:ext>
                </a:extLst>
              </a:tr>
            </a:tbl>
          </a:graphicData>
        </a:graphic>
      </p:graphicFrame>
      <p:pic>
        <p:nvPicPr>
          <p:cNvPr id="13339" name="Picture 27" descr="The Perfect Neighborhood">
            <a:extLst>
              <a:ext uri="{FF2B5EF4-FFF2-40B4-BE49-F238E27FC236}">
                <a16:creationId xmlns:a16="http://schemas.microsoft.com/office/drawing/2014/main" id="{256919A8-8B4A-462A-92C0-1D32E8750E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722" y="1593642"/>
            <a:ext cx="5525278" cy="3942384"/>
          </a:xfrm>
          <a:prstGeom prst="rect">
            <a:avLst/>
          </a:prstGeom>
          <a:noFill/>
          <a:extLst>
            <a:ext uri="{909E8E84-426E-40DD-AFC4-6F175D3DCCD1}">
              <a14:hiddenFill xmlns:a14="http://schemas.microsoft.com/office/drawing/2010/main">
                <a:solidFill>
                  <a:srgbClr val="FFFFFF"/>
                </a:solidFill>
              </a14:hiddenFill>
            </a:ext>
          </a:extLst>
        </p:spPr>
      </p:pic>
      <p:pic>
        <p:nvPicPr>
          <p:cNvPr id="13340" name="Picture 28" descr="The Perfect Neighborhood">
            <a:extLst>
              <a:ext uri="{FF2B5EF4-FFF2-40B4-BE49-F238E27FC236}">
                <a16:creationId xmlns:a16="http://schemas.microsoft.com/office/drawing/2014/main" id="{FCA40DC0-ECD6-4B6B-94AB-5825FE302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828" y="596347"/>
            <a:ext cx="5158995" cy="801757"/>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D73248D3-6231-4173-A3D6-E1E5AC93967D}"/>
              </a:ext>
            </a:extLst>
          </p:cNvPr>
          <p:cNvSpPr txBox="1"/>
          <p:nvPr/>
        </p:nvSpPr>
        <p:spPr>
          <a:xfrm>
            <a:off x="6215270" y="6488668"/>
            <a:ext cx="5830956" cy="369332"/>
          </a:xfrm>
          <a:prstGeom prst="rect">
            <a:avLst/>
          </a:prstGeom>
          <a:noFill/>
        </p:spPr>
        <p:txBody>
          <a:bodyPr wrap="square">
            <a:spAutoFit/>
          </a:bodyPr>
          <a:lstStyle/>
          <a:p>
            <a:r>
              <a:rPr lang="en-GB" b="1" dirty="0">
                <a:solidFill>
                  <a:schemeClr val="bg1"/>
                </a:solidFill>
              </a:rPr>
              <a:t>https://unnaturalcauses.org/interactivities.php</a:t>
            </a:r>
          </a:p>
        </p:txBody>
      </p:sp>
      <p:pic>
        <p:nvPicPr>
          <p:cNvPr id="13313" name="Picture 1" descr="Bookmark and Share">
            <a:extLst>
              <a:ext uri="{FF2B5EF4-FFF2-40B4-BE49-F238E27FC236}">
                <a16:creationId xmlns:a16="http://schemas.microsoft.com/office/drawing/2014/main" id="{5A391810-DF05-43CD-AA4A-3A055AA91E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90625" cy="152400"/>
          </a:xfrm>
          <a:prstGeom prst="rect">
            <a:avLst/>
          </a:prstGeom>
          <a:noFill/>
          <a:extLst>
            <a:ext uri="{909E8E84-426E-40DD-AFC4-6F175D3DCCD1}">
              <a14:hiddenFill xmlns:a14="http://schemas.microsoft.com/office/drawing/2010/main">
                <a:solidFill>
                  <a:srgbClr val="FFFFFF"/>
                </a:solidFill>
              </a14:hiddenFill>
            </a:ext>
          </a:extLst>
        </p:spPr>
      </p:pic>
      <p:pic>
        <p:nvPicPr>
          <p:cNvPr id="13325" name="Picture 13" descr="Bookmark and Share">
            <a:extLst>
              <a:ext uri="{FF2B5EF4-FFF2-40B4-BE49-F238E27FC236}">
                <a16:creationId xmlns:a16="http://schemas.microsoft.com/office/drawing/2014/main" id="{D47D1FF5-E117-45C6-B7DD-3E991A823E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90625" cy="152400"/>
          </a:xfrm>
          <a:prstGeom prst="rect">
            <a:avLst/>
          </a:prstGeom>
          <a:noFill/>
          <a:extLst>
            <a:ext uri="{909E8E84-426E-40DD-AFC4-6F175D3DCCD1}">
              <a14:hiddenFill xmlns:a14="http://schemas.microsoft.com/office/drawing/2010/main">
                <a:solidFill>
                  <a:srgbClr val="FFFFFF"/>
                </a:solidFill>
              </a14:hiddenFill>
            </a:ext>
          </a:extLst>
        </p:spPr>
      </p:pic>
      <p:pic>
        <p:nvPicPr>
          <p:cNvPr id="13337" name="Picture 25" descr="The Perfect Neighborhood">
            <a:extLst>
              <a:ext uri="{FF2B5EF4-FFF2-40B4-BE49-F238E27FC236}">
                <a16:creationId xmlns:a16="http://schemas.microsoft.com/office/drawing/2014/main" id="{B3A5C5CC-6B9D-4E5B-9C5F-866E12B55D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247900" cy="1533525"/>
          </a:xfrm>
          <a:prstGeom prst="rect">
            <a:avLst/>
          </a:prstGeom>
          <a:noFill/>
          <a:extLst>
            <a:ext uri="{909E8E84-426E-40DD-AFC4-6F175D3DCCD1}">
              <a14:hiddenFill xmlns:a14="http://schemas.microsoft.com/office/drawing/2010/main">
                <a:solidFill>
                  <a:srgbClr val="FFFFFF"/>
                </a:solidFill>
              </a14:hiddenFill>
            </a:ext>
          </a:extLst>
        </p:spPr>
      </p:pic>
      <p:pic>
        <p:nvPicPr>
          <p:cNvPr id="13338" name="Picture 26" descr="The Perfect Neighborhood">
            <a:extLst>
              <a:ext uri="{FF2B5EF4-FFF2-40B4-BE49-F238E27FC236}">
                <a16:creationId xmlns:a16="http://schemas.microsoft.com/office/drawing/2014/main" id="{3B8D9331-79EC-4418-AE16-1873A47CB4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4476750" cy="20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3581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3CBB9B1-7B7D-4BA1-A1AF-572168B39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descr="Understanding health inequalities in England - Public health matters">
            <a:extLst>
              <a:ext uri="{FF2B5EF4-FFF2-40B4-BE49-F238E27FC236}">
                <a16:creationId xmlns:a16="http://schemas.microsoft.com/office/drawing/2014/main" id="{37A63B47-8D66-45A0-B084-9FC7ACEFC9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105" r="17661" b="-1"/>
          <a:stretch/>
        </p:blipFill>
        <p:spPr bwMode="auto">
          <a:xfrm>
            <a:off x="20" y="431"/>
            <a:ext cx="5106552" cy="640831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A2E6634-C1E2-450D-9218-C9BD66D07B99}"/>
              </a:ext>
            </a:extLst>
          </p:cNvPr>
          <p:cNvSpPr>
            <a:spLocks noGrp="1"/>
          </p:cNvSpPr>
          <p:nvPr>
            <p:ph idx="1"/>
          </p:nvPr>
        </p:nvSpPr>
        <p:spPr>
          <a:xfrm>
            <a:off x="5506220" y="1350499"/>
            <a:ext cx="5593169" cy="4082892"/>
          </a:xfrm>
        </p:spPr>
        <p:txBody>
          <a:bodyPr>
            <a:normAutofit/>
          </a:bodyPr>
          <a:lstStyle/>
          <a:p>
            <a:pPr marL="0" indent="0">
              <a:buNone/>
            </a:pPr>
            <a:r>
              <a:rPr lang="en-GB" sz="2800" b="1" dirty="0">
                <a:highlight>
                  <a:srgbClr val="FFFF00"/>
                </a:highlight>
                <a:latin typeface="Tw Cen MT" panose="020B0602020104020603" pitchFamily="34" charset="0"/>
              </a:rPr>
              <a:t>Activity-(10 minutes)</a:t>
            </a:r>
          </a:p>
          <a:p>
            <a:r>
              <a:rPr lang="en-GB" sz="2800" dirty="0">
                <a:latin typeface="Tw Cen MT" panose="020B0602020104020603" pitchFamily="34" charset="0"/>
              </a:rPr>
              <a:t>What is your understanding of health inequality?</a:t>
            </a:r>
          </a:p>
          <a:p>
            <a:pPr marL="0" indent="0">
              <a:buNone/>
            </a:pPr>
            <a:r>
              <a:rPr lang="en-GB" sz="2800" dirty="0">
                <a:latin typeface="Tw Cen MT" panose="020B0602020104020603" pitchFamily="34" charset="0"/>
              </a:rPr>
              <a:t>Lets discuss…</a:t>
            </a:r>
          </a:p>
          <a:p>
            <a:pPr marL="0" indent="0">
              <a:buNone/>
            </a:pPr>
            <a:endParaRPr lang="en-GB" sz="2800" dirty="0">
              <a:latin typeface="Tw Cen MT" panose="020B0602020104020603" pitchFamily="34" charset="0"/>
            </a:endParaRPr>
          </a:p>
          <a:p>
            <a:endParaRPr lang="en-GB" sz="1400" dirty="0"/>
          </a:p>
        </p:txBody>
      </p:sp>
      <p:sp>
        <p:nvSpPr>
          <p:cNvPr id="73" name="Rectangle 72">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49257"/>
          </a:xfrm>
          <a:prstGeom prst="rect">
            <a:avLst/>
          </a:prstGeom>
          <a:gradFill>
            <a:gsLst>
              <a:gs pos="34000">
                <a:schemeClr val="accent4">
                  <a:alpha val="73000"/>
                </a:schemeClr>
              </a:gs>
              <a:gs pos="100000">
                <a:schemeClr val="accent5">
                  <a:alpha val="89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8314"/>
            <a:ext cx="8115300" cy="449258"/>
          </a:xfrm>
          <a:prstGeom prst="rect">
            <a:avLst/>
          </a:prstGeom>
          <a:gradFill>
            <a:gsLst>
              <a:gs pos="22000">
                <a:schemeClr val="accent5">
                  <a:lumMod val="60000"/>
                  <a:lumOff val="40000"/>
                  <a:alpha val="55000"/>
                </a:schemeClr>
              </a:gs>
              <a:gs pos="99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2235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894635-10AC-473B-9B4E-1BBEAC25A2F6}"/>
              </a:ext>
            </a:extLst>
          </p:cNvPr>
          <p:cNvSpPr>
            <a:spLocks noGrp="1"/>
          </p:cNvSpPr>
          <p:nvPr>
            <p:ph idx="1"/>
          </p:nvPr>
        </p:nvSpPr>
        <p:spPr>
          <a:xfrm>
            <a:off x="298174" y="145774"/>
            <a:ext cx="6831496" cy="6016487"/>
          </a:xfrm>
        </p:spPr>
        <p:txBody>
          <a:bodyPr>
            <a:noAutofit/>
          </a:bodyPr>
          <a:lstStyle/>
          <a:p>
            <a:pPr marL="0" indent="0">
              <a:buNone/>
            </a:pPr>
            <a:r>
              <a:rPr lang="en-GB" sz="2400" b="1" i="0" dirty="0">
                <a:solidFill>
                  <a:srgbClr val="0D1941"/>
                </a:solidFill>
                <a:effectLst/>
                <a:highlight>
                  <a:srgbClr val="FFFF00"/>
                </a:highlight>
                <a:latin typeface="Tw Cen MT" panose="020B0602020104020603" pitchFamily="34" charset="0"/>
              </a:rPr>
              <a:t>Social and Community Context</a:t>
            </a:r>
          </a:p>
          <a:p>
            <a:r>
              <a:rPr lang="en-GB" sz="2400" dirty="0">
                <a:latin typeface="Tw Cen MT" panose="020B0602020104020603" pitchFamily="34" charset="0"/>
              </a:rPr>
              <a:t>Increase social and community support</a:t>
            </a:r>
          </a:p>
          <a:p>
            <a:r>
              <a:rPr lang="en-GB" sz="2400" dirty="0">
                <a:latin typeface="Tw Cen MT" panose="020B0602020104020603" pitchFamily="34" charset="0"/>
              </a:rPr>
              <a:t>People’s relationships and interactions with family, friends, co-workers, and community members can have a major impact on their health and well-being. </a:t>
            </a:r>
          </a:p>
          <a:p>
            <a:endParaRPr lang="en-GB" sz="2400" dirty="0">
              <a:latin typeface="Tw Cen MT" panose="020B0602020104020603" pitchFamily="34" charset="0"/>
            </a:endParaRPr>
          </a:p>
          <a:p>
            <a:r>
              <a:rPr lang="en-GB" sz="2400" dirty="0">
                <a:latin typeface="Tw Cen MT" panose="020B0602020104020603" pitchFamily="34" charset="0"/>
              </a:rPr>
              <a:t>Many people face challenges and dangers they can’t control — like unsafe neighbourhoods, discrimination, or trouble affording the things they need. This can have a negative impact on health and safety throughout life.</a:t>
            </a:r>
          </a:p>
          <a:p>
            <a:endParaRPr lang="en-GB" sz="1800" dirty="0">
              <a:latin typeface="Tw Cen MT" panose="020B0602020104020603" pitchFamily="34" charset="0"/>
            </a:endParaRPr>
          </a:p>
        </p:txBody>
      </p:sp>
      <p:pic>
        <p:nvPicPr>
          <p:cNvPr id="6146" name="Picture 2" descr="An icon of 3 people overlays a circle of red chairs in a community center.">
            <a:extLst>
              <a:ext uri="{FF2B5EF4-FFF2-40B4-BE49-F238E27FC236}">
                <a16:creationId xmlns:a16="http://schemas.microsoft.com/office/drawing/2014/main" id="{A0AC65EB-27E9-481E-9414-7B2432B48F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687" y="874644"/>
            <a:ext cx="4797286"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5809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301F32-9B1A-4914-A3DF-BBA8F6F45DF8}"/>
              </a:ext>
            </a:extLst>
          </p:cNvPr>
          <p:cNvSpPr>
            <a:spLocks noGrp="1"/>
          </p:cNvSpPr>
          <p:nvPr>
            <p:ph idx="1"/>
          </p:nvPr>
        </p:nvSpPr>
        <p:spPr>
          <a:xfrm>
            <a:off x="576469" y="972577"/>
            <a:ext cx="10241280" cy="4739110"/>
          </a:xfrm>
        </p:spPr>
        <p:txBody>
          <a:bodyPr/>
          <a:lstStyle/>
          <a:p>
            <a:pPr marL="0" indent="0">
              <a:buNone/>
            </a:pPr>
            <a:r>
              <a:rPr lang="en-GB" sz="2800" b="1" dirty="0" err="1">
                <a:highlight>
                  <a:srgbClr val="FFFF00"/>
                </a:highlight>
                <a:latin typeface="Tw Cen MT" panose="020B0602020104020603" pitchFamily="34" charset="0"/>
              </a:rPr>
              <a:t>Cont</a:t>
            </a:r>
            <a:r>
              <a:rPr lang="en-GB" sz="2800" b="1" dirty="0">
                <a:highlight>
                  <a:srgbClr val="FFFF00"/>
                </a:highlight>
                <a:latin typeface="Tw Cen MT" panose="020B0602020104020603" pitchFamily="34" charset="0"/>
              </a:rPr>
              <a:t>….</a:t>
            </a:r>
          </a:p>
          <a:p>
            <a:r>
              <a:rPr lang="en-GB" sz="2800" dirty="0">
                <a:latin typeface="Tw Cen MT" panose="020B0602020104020603" pitchFamily="34" charset="0"/>
              </a:rPr>
              <a:t>Positive relationships at home, at work, and in the community can help reduce these negative impacts. But some people — like children whose parents are in jail and adolescents who are bullied — often don’t get support from loved ones or others.</a:t>
            </a:r>
          </a:p>
          <a:p>
            <a:r>
              <a:rPr lang="en-GB" sz="2800" dirty="0">
                <a:latin typeface="Tw Cen MT" panose="020B0602020104020603" pitchFamily="34" charset="0"/>
              </a:rPr>
              <a:t> Interventions to help people get the social and community support they need are critical for improving health and well-being.</a:t>
            </a:r>
          </a:p>
          <a:p>
            <a:endParaRPr lang="en-GB" dirty="0"/>
          </a:p>
        </p:txBody>
      </p:sp>
    </p:spTree>
    <p:extLst>
      <p:ext uri="{BB962C8B-B14F-4D97-AF65-F5344CB8AC3E}">
        <p14:creationId xmlns:p14="http://schemas.microsoft.com/office/powerpoint/2010/main" val="29707565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1A132FCB-B5B4-417C-9E11-9813E11046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F7614F1-58A8-4F51-BE9E-460C2D12B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88577" y="1839884"/>
            <a:ext cx="8203421" cy="5017687"/>
          </a:xfrm>
          <a:prstGeom prst="rect">
            <a:avLst/>
          </a:prstGeom>
          <a:gradFill>
            <a:gsLst>
              <a:gs pos="0">
                <a:schemeClr val="accent5">
                  <a:alpha val="92000"/>
                </a:schemeClr>
              </a:gs>
              <a:gs pos="100000">
                <a:schemeClr val="accent2"/>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9A949972-ABE9-4305-8999-ABC76BCAA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0"/>
            <a:ext cx="8157458" cy="6858000"/>
          </a:xfrm>
          <a:prstGeom prst="rect">
            <a:avLst/>
          </a:prstGeom>
          <a:gradFill>
            <a:gsLst>
              <a:gs pos="0">
                <a:schemeClr val="accent5">
                  <a:alpha val="3000"/>
                </a:schemeClr>
              </a:gs>
              <a:gs pos="100000">
                <a:schemeClr val="accent6">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descr="Implications of COVID-19 for Social Determinants of Health | KFF">
            <a:extLst>
              <a:ext uri="{FF2B5EF4-FFF2-40B4-BE49-F238E27FC236}">
                <a16:creationId xmlns:a16="http://schemas.microsoft.com/office/drawing/2014/main" id="{24EB25C6-E3C3-4494-9140-815007D349B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6306"/>
          <a:stretch/>
        </p:blipFill>
        <p:spPr bwMode="auto">
          <a:xfrm>
            <a:off x="457200" y="457200"/>
            <a:ext cx="112776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0385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E4AB72-1C42-427F-801C-32A12FD69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39E2F5-208B-4C30-8CEC-3AF082B04F99}"/>
              </a:ext>
            </a:extLst>
          </p:cNvPr>
          <p:cNvSpPr>
            <a:spLocks noGrp="1"/>
          </p:cNvSpPr>
          <p:nvPr>
            <p:ph idx="1"/>
          </p:nvPr>
        </p:nvSpPr>
        <p:spPr>
          <a:xfrm>
            <a:off x="133625" y="819788"/>
            <a:ext cx="6373192" cy="4025474"/>
          </a:xfrm>
        </p:spPr>
        <p:txBody>
          <a:bodyPr anchor="b">
            <a:noAutofit/>
          </a:bodyPr>
          <a:lstStyle/>
          <a:p>
            <a:pPr marL="0" indent="0" algn="r">
              <a:buNone/>
            </a:pPr>
            <a:r>
              <a:rPr lang="en-GB" sz="2400" b="1" dirty="0">
                <a:hlinkClick r:id="rId2"/>
              </a:rPr>
              <a:t>https://youtu.be/_11xLlwKgWc</a:t>
            </a:r>
            <a:endParaRPr lang="en-GB" sz="2400" b="1" dirty="0"/>
          </a:p>
          <a:p>
            <a:pPr algn="r"/>
            <a:endParaRPr lang="en-GB" sz="2400" b="1" dirty="0"/>
          </a:p>
          <a:p>
            <a:pPr algn="r"/>
            <a:r>
              <a:rPr lang="en-GB" sz="2400" b="1" dirty="0"/>
              <a:t>From the video clip, about Jeff (from rich home) and Chad (from poor home) </a:t>
            </a:r>
          </a:p>
          <a:p>
            <a:pPr algn="r"/>
            <a:r>
              <a:rPr lang="en-GB" sz="2400" b="1" dirty="0"/>
              <a:t>Identify how each of the five social determinants of health impact on each of the individual</a:t>
            </a:r>
          </a:p>
          <a:p>
            <a:pPr algn="r"/>
            <a:r>
              <a:rPr lang="en-GB" sz="2400" b="1" dirty="0"/>
              <a:t>Feedback to the class by discussing these factors</a:t>
            </a:r>
          </a:p>
        </p:txBody>
      </p:sp>
      <p:pic>
        <p:nvPicPr>
          <p:cNvPr id="4" name="Picture 2" descr="Addressing Social Determinants of Health | Lippincott NursingCenter">
            <a:extLst>
              <a:ext uri="{FF2B5EF4-FFF2-40B4-BE49-F238E27FC236}">
                <a16:creationId xmlns:a16="http://schemas.microsoft.com/office/drawing/2014/main" id="{7FCE5636-26D3-44D6-B257-F1DFDE692B1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60974" y="0"/>
            <a:ext cx="4731026" cy="583095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4CC257D2-6895-4677-996F-1A5FBB7F7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 y="6400800"/>
            <a:ext cx="12191999" cy="457198"/>
          </a:xfrm>
          <a:prstGeom prst="rect">
            <a:avLst/>
          </a:prstGeom>
          <a:gradFill>
            <a:gsLst>
              <a:gs pos="0">
                <a:schemeClr val="accent5">
                  <a:alpha val="80000"/>
                </a:schemeClr>
              </a:gs>
              <a:gs pos="100000">
                <a:schemeClr val="accent6">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328FF51-22A9-49F6-8C79-1FFC470CA4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800"/>
            <a:ext cx="8153396" cy="457200"/>
          </a:xfrm>
          <a:prstGeom prst="rect">
            <a:avLst/>
          </a:prstGeom>
          <a:gradFill>
            <a:gsLst>
              <a:gs pos="0">
                <a:schemeClr val="accent6">
                  <a:alpha val="61000"/>
                </a:schemeClr>
              </a:gs>
              <a:gs pos="99000">
                <a:schemeClr val="accent2">
                  <a:alpha val="77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20605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0" name="Rectangle 7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EDACCBA-614D-4D9D-A675-EF825D73D23B}"/>
              </a:ext>
            </a:extLst>
          </p:cNvPr>
          <p:cNvSpPr txBox="1"/>
          <p:nvPr/>
        </p:nvSpPr>
        <p:spPr>
          <a:xfrm>
            <a:off x="403588" y="2145246"/>
            <a:ext cx="5268037" cy="2567508"/>
          </a:xfrm>
          <a:prstGeom prst="rect">
            <a:avLst/>
          </a:prstGeom>
        </p:spPr>
        <p:txBody>
          <a:bodyPr vert="horz" lIns="0" tIns="0" rIns="0" bIns="0" rtlCol="0" anchor="t">
            <a:normAutofit/>
          </a:bodyPr>
          <a:lstStyle/>
          <a:p>
            <a:pPr indent="-228600">
              <a:lnSpc>
                <a:spcPct val="120000"/>
              </a:lnSpc>
              <a:spcAft>
                <a:spcPts val="600"/>
              </a:spcAft>
              <a:buFont typeface="Arial" panose="020B0604020202020204" pitchFamily="34" charset="0"/>
              <a:buChar char="•"/>
            </a:pPr>
            <a:r>
              <a:rPr lang="en-US" sz="3200" b="1" i="0" dirty="0">
                <a:effectLst/>
              </a:rPr>
              <a:t>Selected impacts of wider determinants on our health</a:t>
            </a:r>
            <a:endParaRPr lang="en-US" sz="3200" dirty="0"/>
          </a:p>
        </p:txBody>
      </p:sp>
      <p:pic>
        <p:nvPicPr>
          <p:cNvPr id="14338" name="Picture 2" descr="Addressing social determinants of health with data interoperability |  Healthcare IT News">
            <a:extLst>
              <a:ext uri="{FF2B5EF4-FFF2-40B4-BE49-F238E27FC236}">
                <a16:creationId xmlns:a16="http://schemas.microsoft.com/office/drawing/2014/main" id="{3643DDF2-ABAB-467E-954D-552C044FE8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073" r="26678" b="2"/>
          <a:stretch/>
        </p:blipFill>
        <p:spPr bwMode="auto">
          <a:xfrm>
            <a:off x="6372665" y="300797"/>
            <a:ext cx="5819333" cy="5945258"/>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a:noFill/>
          <a:extLst>
            <a:ext uri="{909E8E84-426E-40DD-AFC4-6F175D3DCCD1}">
              <a14:hiddenFill xmlns:a14="http://schemas.microsoft.com/office/drawing/2010/main">
                <a:solidFill>
                  <a:srgbClr val="FFFFFF"/>
                </a:solidFill>
              </a14:hiddenFill>
            </a:ext>
          </a:extLst>
        </p:spPr>
      </p:pic>
      <p:sp>
        <p:nvSpPr>
          <p:cNvPr id="14341" name="Rectangle 7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2" name="Rectangle 7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70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37558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6" name="Rectangle 65">
            <a:extLst>
              <a:ext uri="{FF2B5EF4-FFF2-40B4-BE49-F238E27FC236}">
                <a16:creationId xmlns:a16="http://schemas.microsoft.com/office/drawing/2014/main" id="{BB02F283-AD3D-43EB-8EB3-EEABE7B68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87267ACD-C9FA-48F7-BA90-C05046F4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74922"/>
            <a:ext cx="12198726" cy="1606049"/>
          </a:xfrm>
          <a:prstGeom prst="rect">
            <a:avLst/>
          </a:prstGeom>
          <a:gradFill>
            <a:gsLst>
              <a:gs pos="0">
                <a:schemeClr val="accent5">
                  <a:alpha val="83000"/>
                </a:schemeClr>
              </a:gs>
              <a:gs pos="100000">
                <a:schemeClr val="accent4">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53E17AA8-C417-4F74-9F1B-EAD82A19B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270744" y="1998314"/>
            <a:ext cx="1605188" cy="8160125"/>
          </a:xfrm>
          <a:prstGeom prst="rect">
            <a:avLst/>
          </a:prstGeom>
          <a:gradFill>
            <a:gsLst>
              <a:gs pos="5000">
                <a:schemeClr val="accent2">
                  <a:alpha val="68000"/>
                </a:schemeClr>
              </a:gs>
              <a:gs pos="100000">
                <a:schemeClr val="accent5">
                  <a:alpha val="4300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a:extLst>
              <a:ext uri="{FF2B5EF4-FFF2-40B4-BE49-F238E27FC236}">
                <a16:creationId xmlns:a16="http://schemas.microsoft.com/office/drawing/2014/main" id="{D79F9CB9-0076-49F5-845A-C97CCFC16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2413" y="2532510"/>
            <a:ext cx="1605189" cy="7090015"/>
          </a:xfrm>
          <a:prstGeom prst="rect">
            <a:avLst/>
          </a:prstGeom>
          <a:gradFill>
            <a:gsLst>
              <a:gs pos="42000">
                <a:schemeClr val="accent4">
                  <a:alpha val="0"/>
                </a:schemeClr>
              </a:gs>
              <a:gs pos="99000">
                <a:schemeClr val="accent6">
                  <a:alpha val="48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0567348B-D4F9-4978-8FB4-D4031CD13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30450" y="5273748"/>
            <a:ext cx="7275001" cy="1150514"/>
          </a:xfrm>
          <a:prstGeom prst="rect">
            <a:avLst/>
          </a:prstGeom>
          <a:gradFill>
            <a:gsLst>
              <a:gs pos="0">
                <a:schemeClr val="accent5">
                  <a:alpha val="37000"/>
                </a:schemeClr>
              </a:gs>
              <a:gs pos="56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1141E29D-3DBF-40ED-A8D6-7A5D2E2EA510}"/>
              </a:ext>
            </a:extLst>
          </p:cNvPr>
          <p:cNvPicPr>
            <a:picLocks noGrp="1" noChangeAspect="1"/>
          </p:cNvPicPr>
          <p:nvPr>
            <p:ph idx="1"/>
          </p:nvPr>
        </p:nvPicPr>
        <p:blipFill>
          <a:blip r:embed="rId2"/>
          <a:stretch>
            <a:fillRect/>
          </a:stretch>
        </p:blipFill>
        <p:spPr>
          <a:xfrm>
            <a:off x="520505" y="457200"/>
            <a:ext cx="11155680" cy="4480560"/>
          </a:xfrm>
          <a:prstGeom prst="rect">
            <a:avLst/>
          </a:prstGeom>
        </p:spPr>
      </p:pic>
      <p:sp>
        <p:nvSpPr>
          <p:cNvPr id="43" name="TextBox 42">
            <a:extLst>
              <a:ext uri="{FF2B5EF4-FFF2-40B4-BE49-F238E27FC236}">
                <a16:creationId xmlns:a16="http://schemas.microsoft.com/office/drawing/2014/main" id="{8EE33DF7-3E82-4E72-8944-8D981B441419}"/>
              </a:ext>
            </a:extLst>
          </p:cNvPr>
          <p:cNvSpPr txBox="1"/>
          <p:nvPr/>
        </p:nvSpPr>
        <p:spPr>
          <a:xfrm>
            <a:off x="2706581" y="5552340"/>
            <a:ext cx="7700328" cy="892552"/>
          </a:xfrm>
          <a:prstGeom prst="rect">
            <a:avLst/>
          </a:prstGeom>
          <a:noFill/>
        </p:spPr>
        <p:txBody>
          <a:bodyPr wrap="square">
            <a:spAutoFit/>
          </a:bodyPr>
          <a:lstStyle/>
          <a:p>
            <a:pPr algn="ctr"/>
            <a:r>
              <a:rPr lang="en-GB" sz="2600" b="1" i="0" dirty="0">
                <a:solidFill>
                  <a:srgbClr val="141414"/>
                </a:solidFill>
                <a:effectLst/>
                <a:latin typeface="Lato"/>
              </a:rPr>
              <a:t>Selected impacts of wider determinants on our health</a:t>
            </a:r>
            <a:endParaRPr lang="en-GB" sz="2600" dirty="0"/>
          </a:p>
        </p:txBody>
      </p:sp>
    </p:spTree>
    <p:extLst>
      <p:ext uri="{BB962C8B-B14F-4D97-AF65-F5344CB8AC3E}">
        <p14:creationId xmlns:p14="http://schemas.microsoft.com/office/powerpoint/2010/main" val="12218135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38">
            <a:extLst>
              <a:ext uri="{FF2B5EF4-FFF2-40B4-BE49-F238E27FC236}">
                <a16:creationId xmlns:a16="http://schemas.microsoft.com/office/drawing/2014/main" id="{BB02F283-AD3D-43EB-8EB3-EEABE7B68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7267ACD-C9FA-48F7-BA90-C05046F4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74922"/>
            <a:ext cx="12198726" cy="1606049"/>
          </a:xfrm>
          <a:prstGeom prst="rect">
            <a:avLst/>
          </a:prstGeom>
          <a:gradFill>
            <a:gsLst>
              <a:gs pos="0">
                <a:schemeClr val="accent5">
                  <a:alpha val="83000"/>
                </a:schemeClr>
              </a:gs>
              <a:gs pos="100000">
                <a:schemeClr val="accent4">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3E17AA8-C417-4F74-9F1B-EAD82A19B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270744" y="1998314"/>
            <a:ext cx="1605188" cy="8160125"/>
          </a:xfrm>
          <a:prstGeom prst="rect">
            <a:avLst/>
          </a:prstGeom>
          <a:gradFill>
            <a:gsLst>
              <a:gs pos="5000">
                <a:schemeClr val="accent2">
                  <a:alpha val="68000"/>
                </a:schemeClr>
              </a:gs>
              <a:gs pos="100000">
                <a:schemeClr val="accent5">
                  <a:alpha val="4300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D79F9CB9-0076-49F5-845A-C97CCFC16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2413" y="2532510"/>
            <a:ext cx="1605189" cy="7090015"/>
          </a:xfrm>
          <a:prstGeom prst="rect">
            <a:avLst/>
          </a:prstGeom>
          <a:gradFill>
            <a:gsLst>
              <a:gs pos="42000">
                <a:schemeClr val="accent4">
                  <a:alpha val="0"/>
                </a:schemeClr>
              </a:gs>
              <a:gs pos="99000">
                <a:schemeClr val="accent6">
                  <a:alpha val="48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0567348B-D4F9-4978-8FB4-D4031CD13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30450" y="5273748"/>
            <a:ext cx="7275001" cy="1150514"/>
          </a:xfrm>
          <a:prstGeom prst="rect">
            <a:avLst/>
          </a:prstGeom>
          <a:gradFill>
            <a:gsLst>
              <a:gs pos="0">
                <a:schemeClr val="accent5">
                  <a:alpha val="37000"/>
                </a:schemeClr>
              </a:gs>
              <a:gs pos="56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AA45D-CB84-4D75-B6CC-A5CE24395204}"/>
              </a:ext>
            </a:extLst>
          </p:cNvPr>
          <p:cNvSpPr>
            <a:spLocks noGrp="1"/>
          </p:cNvSpPr>
          <p:nvPr>
            <p:ph type="title"/>
          </p:nvPr>
        </p:nvSpPr>
        <p:spPr>
          <a:xfrm>
            <a:off x="667569" y="5553718"/>
            <a:ext cx="7203004" cy="1054645"/>
          </a:xfrm>
        </p:spPr>
        <p:txBody>
          <a:bodyPr vert="horz" lIns="0" tIns="0" rIns="0" bIns="0" rtlCol="0" anchor="ctr">
            <a:normAutofit/>
          </a:bodyPr>
          <a:lstStyle/>
          <a:p>
            <a:r>
              <a:rPr lang="en-US" sz="3200" spc="750" dirty="0">
                <a:solidFill>
                  <a:schemeClr val="bg1"/>
                </a:solidFill>
              </a:rPr>
              <a:t>C0nt….</a:t>
            </a:r>
          </a:p>
        </p:txBody>
      </p:sp>
      <p:pic>
        <p:nvPicPr>
          <p:cNvPr id="5" name="Content Placeholder 4">
            <a:extLst>
              <a:ext uri="{FF2B5EF4-FFF2-40B4-BE49-F238E27FC236}">
                <a16:creationId xmlns:a16="http://schemas.microsoft.com/office/drawing/2014/main" id="{07CFD3DD-4D98-4451-B8DD-F1E1E026F508}"/>
              </a:ext>
            </a:extLst>
          </p:cNvPr>
          <p:cNvPicPr>
            <a:picLocks noGrp="1" noChangeAspect="1"/>
          </p:cNvPicPr>
          <p:nvPr>
            <p:ph idx="1"/>
          </p:nvPr>
        </p:nvPicPr>
        <p:blipFill>
          <a:blip r:embed="rId2"/>
          <a:stretch>
            <a:fillRect/>
          </a:stretch>
        </p:blipFill>
        <p:spPr>
          <a:xfrm>
            <a:off x="667569" y="457200"/>
            <a:ext cx="11050819" cy="4632448"/>
          </a:xfrm>
          <a:prstGeom prst="rect">
            <a:avLst/>
          </a:prstGeom>
        </p:spPr>
      </p:pic>
    </p:spTree>
    <p:extLst>
      <p:ext uri="{BB962C8B-B14F-4D97-AF65-F5344CB8AC3E}">
        <p14:creationId xmlns:p14="http://schemas.microsoft.com/office/powerpoint/2010/main" val="3464790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BB02F283-AD3D-43EB-8EB3-EEABE7B68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7267ACD-C9FA-48F7-BA90-C05046F4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74922"/>
            <a:ext cx="12198726" cy="1606049"/>
          </a:xfrm>
          <a:prstGeom prst="rect">
            <a:avLst/>
          </a:prstGeom>
          <a:gradFill>
            <a:gsLst>
              <a:gs pos="0">
                <a:schemeClr val="accent5">
                  <a:alpha val="83000"/>
                </a:schemeClr>
              </a:gs>
              <a:gs pos="100000">
                <a:schemeClr val="accent4">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17AA8-C417-4F74-9F1B-EAD82A19B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270744" y="1998314"/>
            <a:ext cx="1605188" cy="8160125"/>
          </a:xfrm>
          <a:prstGeom prst="rect">
            <a:avLst/>
          </a:prstGeom>
          <a:gradFill>
            <a:gsLst>
              <a:gs pos="5000">
                <a:schemeClr val="accent2">
                  <a:alpha val="68000"/>
                </a:schemeClr>
              </a:gs>
              <a:gs pos="100000">
                <a:schemeClr val="accent5">
                  <a:alpha val="4300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79F9CB9-0076-49F5-845A-C97CCFC16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2413" y="2532510"/>
            <a:ext cx="1605189" cy="7090015"/>
          </a:xfrm>
          <a:prstGeom prst="rect">
            <a:avLst/>
          </a:prstGeom>
          <a:gradFill>
            <a:gsLst>
              <a:gs pos="42000">
                <a:schemeClr val="accent4">
                  <a:alpha val="0"/>
                </a:schemeClr>
              </a:gs>
              <a:gs pos="99000">
                <a:schemeClr val="accent6">
                  <a:alpha val="48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0567348B-D4F9-4978-8FB4-D4031CD13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30450" y="5273748"/>
            <a:ext cx="7275001" cy="1150514"/>
          </a:xfrm>
          <a:prstGeom prst="rect">
            <a:avLst/>
          </a:prstGeom>
          <a:gradFill>
            <a:gsLst>
              <a:gs pos="0">
                <a:schemeClr val="accent5">
                  <a:alpha val="37000"/>
                </a:schemeClr>
              </a:gs>
              <a:gs pos="56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1552E4-F4BF-4F48-8B13-D489F529E728}"/>
              </a:ext>
            </a:extLst>
          </p:cNvPr>
          <p:cNvSpPr>
            <a:spLocks noGrp="1"/>
          </p:cNvSpPr>
          <p:nvPr>
            <p:ph type="title"/>
          </p:nvPr>
        </p:nvSpPr>
        <p:spPr>
          <a:xfrm>
            <a:off x="667569" y="5553718"/>
            <a:ext cx="7203004" cy="1054645"/>
          </a:xfrm>
        </p:spPr>
        <p:txBody>
          <a:bodyPr vert="horz" lIns="0" tIns="0" rIns="0" bIns="0" rtlCol="0" anchor="ctr">
            <a:normAutofit/>
          </a:bodyPr>
          <a:lstStyle/>
          <a:p>
            <a:r>
              <a:rPr lang="en-US" sz="3200" spc="750" dirty="0">
                <a:solidFill>
                  <a:schemeClr val="bg1"/>
                </a:solidFill>
              </a:rPr>
              <a:t>C0nt….</a:t>
            </a:r>
          </a:p>
        </p:txBody>
      </p:sp>
      <p:pic>
        <p:nvPicPr>
          <p:cNvPr id="4" name="Content Placeholder 3">
            <a:extLst>
              <a:ext uri="{FF2B5EF4-FFF2-40B4-BE49-F238E27FC236}">
                <a16:creationId xmlns:a16="http://schemas.microsoft.com/office/drawing/2014/main" id="{3B1BD74F-FB0E-43BB-B134-A3A87B7DA266}"/>
              </a:ext>
            </a:extLst>
          </p:cNvPr>
          <p:cNvPicPr>
            <a:picLocks noGrp="1" noChangeAspect="1"/>
          </p:cNvPicPr>
          <p:nvPr>
            <p:ph idx="1"/>
          </p:nvPr>
        </p:nvPicPr>
        <p:blipFill>
          <a:blip r:embed="rId2"/>
          <a:stretch>
            <a:fillRect/>
          </a:stretch>
        </p:blipFill>
        <p:spPr>
          <a:xfrm>
            <a:off x="927071" y="457200"/>
            <a:ext cx="10344582" cy="4407647"/>
          </a:xfrm>
          <a:prstGeom prst="rect">
            <a:avLst/>
          </a:prstGeom>
        </p:spPr>
      </p:pic>
      <p:sp>
        <p:nvSpPr>
          <p:cNvPr id="14" name="TextBox 13">
            <a:extLst>
              <a:ext uri="{FF2B5EF4-FFF2-40B4-BE49-F238E27FC236}">
                <a16:creationId xmlns:a16="http://schemas.microsoft.com/office/drawing/2014/main" id="{CE01BA18-70F4-4743-BCC9-C97333A2AABF}"/>
              </a:ext>
            </a:extLst>
          </p:cNvPr>
          <p:cNvSpPr txBox="1"/>
          <p:nvPr/>
        </p:nvSpPr>
        <p:spPr>
          <a:xfrm>
            <a:off x="2829339" y="5477352"/>
            <a:ext cx="6109252" cy="1200329"/>
          </a:xfrm>
          <a:prstGeom prst="rect">
            <a:avLst/>
          </a:prstGeom>
          <a:noFill/>
        </p:spPr>
        <p:txBody>
          <a:bodyPr wrap="square">
            <a:spAutoFit/>
          </a:bodyPr>
          <a:lstStyle/>
          <a:p>
            <a:r>
              <a:rPr lang="en-GB" b="0" i="0" dirty="0">
                <a:solidFill>
                  <a:schemeClr val="bg1"/>
                </a:solidFill>
                <a:effectLst/>
                <a:latin typeface="arial" panose="020B0604020202020204" pitchFamily="34" charset="0"/>
              </a:rPr>
              <a:t>The Organisation for Economic Co-operation and Development (OECD) is an intergovernmental economic organisation with 38 member countries, founded in 1961 to stimulate economic progress and world trade.</a:t>
            </a:r>
            <a:endParaRPr lang="en-GB" dirty="0">
              <a:solidFill>
                <a:schemeClr val="bg1"/>
              </a:solidFill>
            </a:endParaRPr>
          </a:p>
        </p:txBody>
      </p:sp>
    </p:spTree>
    <p:extLst>
      <p:ext uri="{BB962C8B-B14F-4D97-AF65-F5344CB8AC3E}">
        <p14:creationId xmlns:p14="http://schemas.microsoft.com/office/powerpoint/2010/main" val="38329555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EB6034-1992-4DE7-968C-3669C4A2E1D1}"/>
              </a:ext>
            </a:extLst>
          </p:cNvPr>
          <p:cNvSpPr>
            <a:spLocks noGrp="1"/>
          </p:cNvSpPr>
          <p:nvPr>
            <p:ph idx="1"/>
          </p:nvPr>
        </p:nvSpPr>
        <p:spPr>
          <a:xfrm>
            <a:off x="470453" y="543339"/>
            <a:ext cx="10241280" cy="5223477"/>
          </a:xfrm>
        </p:spPr>
        <p:txBody>
          <a:bodyPr/>
          <a:lstStyle/>
          <a:p>
            <a:pPr marL="0" indent="0" algn="l">
              <a:buNone/>
            </a:pPr>
            <a:r>
              <a:rPr lang="en-GB" sz="2600" b="1" i="0" dirty="0">
                <a:solidFill>
                  <a:srgbClr val="333333"/>
                </a:solidFill>
                <a:effectLst/>
                <a:highlight>
                  <a:srgbClr val="FFFF00"/>
                </a:highlight>
                <a:latin typeface="Tw Cen MT" panose="020B0602020104020603" pitchFamily="34" charset="0"/>
              </a:rPr>
              <a:t>National Actions in reducing health inequality</a:t>
            </a:r>
          </a:p>
          <a:p>
            <a:pPr algn="l"/>
            <a:r>
              <a:rPr lang="en-GB" sz="2600" b="0" i="0" dirty="0">
                <a:solidFill>
                  <a:srgbClr val="333333"/>
                </a:solidFill>
                <a:effectLst/>
                <a:latin typeface="Tw Cen MT" panose="020B0602020104020603" pitchFamily="34" charset="0"/>
              </a:rPr>
              <a:t>Nationally, the focus should be on implementing the measures which are most likely to be effective in reducing health inequalities. This means trying to discontinue or modify measures which have been shown to widen, or potentially widen, inequalities.</a:t>
            </a:r>
          </a:p>
          <a:p>
            <a:pPr algn="l"/>
            <a:r>
              <a:rPr lang="en-GB" sz="2600" b="0" i="0" dirty="0">
                <a:solidFill>
                  <a:srgbClr val="333333"/>
                </a:solidFill>
                <a:effectLst/>
                <a:latin typeface="Tw Cen MT" panose="020B0602020104020603" pitchFamily="34" charset="0"/>
              </a:rPr>
              <a:t>There is also an important role for national agencies, including public and third sector organisations, to support local delivery through advocacy and evidence building.</a:t>
            </a:r>
          </a:p>
          <a:p>
            <a:endParaRPr lang="en-GB" dirty="0"/>
          </a:p>
        </p:txBody>
      </p:sp>
    </p:spTree>
    <p:extLst>
      <p:ext uri="{BB962C8B-B14F-4D97-AF65-F5344CB8AC3E}">
        <p14:creationId xmlns:p14="http://schemas.microsoft.com/office/powerpoint/2010/main" val="18236597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DEC8BF-205A-45EB-8033-A57F695BD1C5}"/>
              </a:ext>
            </a:extLst>
          </p:cNvPr>
          <p:cNvSpPr>
            <a:spLocks noGrp="1"/>
          </p:cNvSpPr>
          <p:nvPr>
            <p:ph idx="1"/>
          </p:nvPr>
        </p:nvSpPr>
        <p:spPr>
          <a:xfrm>
            <a:off x="437322" y="344557"/>
            <a:ext cx="10605714" cy="5486400"/>
          </a:xfrm>
        </p:spPr>
        <p:txBody>
          <a:bodyPr>
            <a:normAutofit/>
          </a:bodyPr>
          <a:lstStyle/>
          <a:p>
            <a:pPr marL="0" indent="0">
              <a:buNone/>
            </a:pPr>
            <a:r>
              <a:rPr lang="en-GB" sz="2400" b="1" dirty="0" err="1">
                <a:highlight>
                  <a:srgbClr val="FFFF00"/>
                </a:highlight>
                <a:latin typeface="Tw Cen MT" panose="020B0602020104020603" pitchFamily="34" charset="0"/>
              </a:rPr>
              <a:t>Cont</a:t>
            </a:r>
            <a:r>
              <a:rPr lang="en-GB" sz="2400" b="1" dirty="0">
                <a:highlight>
                  <a:srgbClr val="FFFF00"/>
                </a:highlight>
                <a:latin typeface="Tw Cen MT" panose="020B0602020104020603" pitchFamily="34" charset="0"/>
              </a:rPr>
              <a:t>….</a:t>
            </a:r>
          </a:p>
          <a:p>
            <a:pPr algn="l"/>
            <a:r>
              <a:rPr lang="en-GB" sz="2400" b="0" i="0" dirty="0">
                <a:solidFill>
                  <a:srgbClr val="333333"/>
                </a:solidFill>
                <a:effectLst/>
                <a:latin typeface="Tw Cen MT" panose="020B0602020104020603" pitchFamily="34" charset="0"/>
              </a:rPr>
              <a:t>Health Inequalities Policy Review shows that tackling health inequalities requires a combination of action to</a:t>
            </a:r>
          </a:p>
          <a:p>
            <a:pPr algn="l">
              <a:buFont typeface="Arial" panose="020B0604020202020204" pitchFamily="34" charset="0"/>
              <a:buChar char="•"/>
            </a:pPr>
            <a:r>
              <a:rPr lang="en-GB" sz="2400" dirty="0">
                <a:solidFill>
                  <a:srgbClr val="333333"/>
                </a:solidFill>
                <a:latin typeface="Tw Cen MT" panose="020B0602020104020603" pitchFamily="34" charset="0"/>
              </a:rPr>
              <a:t>U</a:t>
            </a:r>
            <a:r>
              <a:rPr lang="en-GB" sz="2400" b="0" i="0" dirty="0">
                <a:solidFill>
                  <a:srgbClr val="333333"/>
                </a:solidFill>
                <a:effectLst/>
                <a:latin typeface="Tw Cen MT" panose="020B0602020104020603" pitchFamily="34" charset="0"/>
              </a:rPr>
              <a:t>ndo the fundamental causes</a:t>
            </a:r>
          </a:p>
          <a:p>
            <a:pPr algn="l">
              <a:buFont typeface="Arial" panose="020B0604020202020204" pitchFamily="34" charset="0"/>
              <a:buChar char="•"/>
            </a:pPr>
            <a:r>
              <a:rPr lang="en-GB" sz="2400" dirty="0">
                <a:solidFill>
                  <a:srgbClr val="333333"/>
                </a:solidFill>
                <a:latin typeface="Tw Cen MT" panose="020B0602020104020603" pitchFamily="34" charset="0"/>
              </a:rPr>
              <a:t>P</a:t>
            </a:r>
            <a:r>
              <a:rPr lang="en-GB" sz="2400" b="0" i="0" dirty="0">
                <a:solidFill>
                  <a:srgbClr val="333333"/>
                </a:solidFill>
                <a:effectLst/>
                <a:latin typeface="Tw Cen MT" panose="020B0602020104020603" pitchFamily="34" charset="0"/>
              </a:rPr>
              <a:t>revent the harmful wider environmental influences</a:t>
            </a:r>
          </a:p>
          <a:p>
            <a:pPr algn="l">
              <a:buFont typeface="Arial" panose="020B0604020202020204" pitchFamily="34" charset="0"/>
              <a:buChar char="•"/>
            </a:pPr>
            <a:r>
              <a:rPr lang="en-GB" sz="2400" b="0" i="0" dirty="0">
                <a:solidFill>
                  <a:srgbClr val="333333"/>
                </a:solidFill>
                <a:effectLst/>
                <a:latin typeface="Tw Cen MT" panose="020B0602020104020603" pitchFamily="34" charset="0"/>
              </a:rPr>
              <a:t>Mitigate (make less harmful) the negative impact on individuals.</a:t>
            </a:r>
          </a:p>
          <a:p>
            <a:endParaRPr lang="en-GB" dirty="0"/>
          </a:p>
        </p:txBody>
      </p:sp>
    </p:spTree>
    <p:extLst>
      <p:ext uri="{BB962C8B-B14F-4D97-AF65-F5344CB8AC3E}">
        <p14:creationId xmlns:p14="http://schemas.microsoft.com/office/powerpoint/2010/main" val="3698694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E71E41-A2C1-47E7-894A-41D960020CA4}"/>
              </a:ext>
            </a:extLst>
          </p:cNvPr>
          <p:cNvSpPr>
            <a:spLocks noGrp="1"/>
          </p:cNvSpPr>
          <p:nvPr>
            <p:ph idx="1"/>
          </p:nvPr>
        </p:nvSpPr>
        <p:spPr>
          <a:xfrm>
            <a:off x="238539" y="357809"/>
            <a:ext cx="11374341" cy="5713807"/>
          </a:xfrm>
        </p:spPr>
        <p:txBody>
          <a:bodyPr>
            <a:normAutofit/>
          </a:bodyPr>
          <a:lstStyle/>
          <a:p>
            <a:pPr marL="0" indent="0">
              <a:buNone/>
            </a:pPr>
            <a:r>
              <a:rPr lang="en-GB" dirty="0">
                <a:solidFill>
                  <a:schemeClr val="accent1">
                    <a:lumMod val="75000"/>
                  </a:schemeClr>
                </a:solidFill>
                <a:hlinkClick r:id="rId2">
                  <a:extLst>
                    <a:ext uri="{A12FA001-AC4F-418D-AE19-62706E023703}">
                      <ahyp:hlinkClr xmlns:ahyp="http://schemas.microsoft.com/office/drawing/2018/hyperlinkcolor" val="tx"/>
                    </a:ext>
                  </a:extLst>
                </a:hlinkClick>
              </a:rPr>
              <a:t>https://youtu.be/NwnhWJUsUnY</a:t>
            </a:r>
            <a:endParaRPr lang="en-GB" dirty="0">
              <a:solidFill>
                <a:schemeClr val="accent1">
                  <a:lumMod val="75000"/>
                </a:schemeClr>
              </a:solidFill>
            </a:endParaRPr>
          </a:p>
          <a:p>
            <a:r>
              <a:rPr lang="en-GB" b="0" i="0" dirty="0">
                <a:solidFill>
                  <a:srgbClr val="030303"/>
                </a:solidFill>
                <a:effectLst/>
                <a:latin typeface="Roboto" panose="02000000000000000000" pitchFamily="2" charset="0"/>
              </a:rPr>
              <a:t>This video fact file looks at what health inequities are, provides examples and shows their cost to society. Health inequities are systematic differences in the health status of different population groups according to socioeconomic status. </a:t>
            </a:r>
          </a:p>
          <a:p>
            <a:r>
              <a:rPr lang="en-GB" b="0" i="0" dirty="0">
                <a:solidFill>
                  <a:srgbClr val="030303"/>
                </a:solidFill>
                <a:effectLst/>
                <a:latin typeface="Roboto" panose="02000000000000000000" pitchFamily="2" charset="0"/>
              </a:rPr>
              <a:t>These inequities have significant social and economic costs, in addition to the health costs, both to individuals and societies. In all countries – whether low-, middle- or high-income – there are wide disparities in the health status of different social groups. </a:t>
            </a:r>
          </a:p>
          <a:p>
            <a:r>
              <a:rPr lang="en-GB" b="0" i="0" dirty="0">
                <a:solidFill>
                  <a:srgbClr val="030303"/>
                </a:solidFill>
                <a:effectLst/>
                <a:latin typeface="Roboto" panose="02000000000000000000" pitchFamily="2" charset="0"/>
              </a:rPr>
              <a:t>The lower an individual’s socio-economic position, the higher their risk of poor health. </a:t>
            </a:r>
          </a:p>
          <a:p>
            <a:r>
              <a:rPr lang="en-GB" b="0" i="0" dirty="0">
                <a:solidFill>
                  <a:srgbClr val="030303"/>
                </a:solidFill>
                <a:effectLst/>
                <a:latin typeface="Roboto" panose="02000000000000000000" pitchFamily="2" charset="0"/>
              </a:rPr>
              <a:t>There is ample evidence that addressing equity in societal factors (‘the social determinants of health’) including education, employment status, environment, income level, gender equity and inclusion/non-discrimination is critical to improving health equity and influencing population health in a positive way.</a:t>
            </a:r>
            <a:endParaRPr lang="en-GB" dirty="0"/>
          </a:p>
        </p:txBody>
      </p:sp>
    </p:spTree>
    <p:extLst>
      <p:ext uri="{BB962C8B-B14F-4D97-AF65-F5344CB8AC3E}">
        <p14:creationId xmlns:p14="http://schemas.microsoft.com/office/powerpoint/2010/main" val="12782729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9532BD-96DC-4340-910B-0E428BD8890D}"/>
              </a:ext>
            </a:extLst>
          </p:cNvPr>
          <p:cNvSpPr>
            <a:spLocks noGrp="1"/>
          </p:cNvSpPr>
          <p:nvPr>
            <p:ph idx="1"/>
          </p:nvPr>
        </p:nvSpPr>
        <p:spPr>
          <a:xfrm>
            <a:off x="251791" y="278296"/>
            <a:ext cx="11241819" cy="5263233"/>
          </a:xfrm>
        </p:spPr>
        <p:txBody>
          <a:bodyPr>
            <a:normAutofit/>
          </a:bodyPr>
          <a:lstStyle/>
          <a:p>
            <a:pPr marL="0" indent="0" algn="l">
              <a:buNone/>
            </a:pPr>
            <a:r>
              <a:rPr lang="en-GB" sz="2400" b="1" i="0" dirty="0">
                <a:solidFill>
                  <a:srgbClr val="333333"/>
                </a:solidFill>
                <a:effectLst/>
                <a:highlight>
                  <a:srgbClr val="FFFF00"/>
                </a:highlight>
                <a:latin typeface="Tw Cen MT" panose="020B0602020104020603" pitchFamily="34" charset="0"/>
              </a:rPr>
              <a:t>Local actions</a:t>
            </a:r>
          </a:p>
          <a:p>
            <a:pPr algn="l"/>
            <a:r>
              <a:rPr lang="en-GB" sz="2400" b="0" i="0" dirty="0">
                <a:solidFill>
                  <a:srgbClr val="333333"/>
                </a:solidFill>
                <a:effectLst/>
                <a:latin typeface="Tw Cen MT" panose="020B0602020104020603" pitchFamily="34" charset="0"/>
              </a:rPr>
              <a:t>Locally, public resources need to be allocated according to need so that they do not make inequalities worse, and may make a contribution towards their reduction.</a:t>
            </a:r>
          </a:p>
          <a:p>
            <a:pPr algn="l"/>
            <a:r>
              <a:rPr lang="en-GB" sz="2400" b="0" i="0" dirty="0">
                <a:solidFill>
                  <a:srgbClr val="333333"/>
                </a:solidFill>
                <a:effectLst/>
                <a:latin typeface="Tw Cen MT" panose="020B0602020104020603" pitchFamily="34" charset="0"/>
              </a:rPr>
              <a:t> Providing universal services with added intensive support for vulnerable groups (known as proportionate universalism) is effective at reaching all of those that need them by ensuring that there are fewer or no barriers in terms of</a:t>
            </a:r>
          </a:p>
          <a:p>
            <a:pPr algn="l">
              <a:buFont typeface="Arial" panose="020B0604020202020204" pitchFamily="34" charset="0"/>
              <a:buChar char="•"/>
            </a:pPr>
            <a:r>
              <a:rPr lang="en-GB" sz="2400" dirty="0">
                <a:solidFill>
                  <a:srgbClr val="333333"/>
                </a:solidFill>
                <a:latin typeface="Tw Cen MT" panose="020B0602020104020603" pitchFamily="34" charset="0"/>
              </a:rPr>
              <a:t>P</a:t>
            </a:r>
            <a:r>
              <a:rPr lang="en-GB" sz="2400" b="0" i="0" dirty="0">
                <a:solidFill>
                  <a:srgbClr val="333333"/>
                </a:solidFill>
                <a:effectLst/>
                <a:latin typeface="Tw Cen MT" panose="020B0602020104020603" pitchFamily="34" charset="0"/>
              </a:rPr>
              <a:t>rice</a:t>
            </a:r>
          </a:p>
          <a:p>
            <a:pPr algn="l">
              <a:buFont typeface="Arial" panose="020B0604020202020204" pitchFamily="34" charset="0"/>
              <a:buChar char="•"/>
            </a:pPr>
            <a:r>
              <a:rPr lang="en-GB" sz="2400" dirty="0">
                <a:solidFill>
                  <a:srgbClr val="333333"/>
                </a:solidFill>
                <a:latin typeface="Tw Cen MT" panose="020B0602020104020603" pitchFamily="34" charset="0"/>
              </a:rPr>
              <a:t>S</a:t>
            </a:r>
            <a:r>
              <a:rPr lang="en-GB" sz="2400" b="0" i="0" dirty="0">
                <a:solidFill>
                  <a:srgbClr val="333333"/>
                </a:solidFill>
                <a:effectLst/>
                <a:latin typeface="Tw Cen MT" panose="020B0602020104020603" pitchFamily="34" charset="0"/>
              </a:rPr>
              <a:t>tigma</a:t>
            </a:r>
          </a:p>
          <a:p>
            <a:pPr algn="l">
              <a:buFont typeface="Arial" panose="020B0604020202020204" pitchFamily="34" charset="0"/>
              <a:buChar char="•"/>
            </a:pPr>
            <a:r>
              <a:rPr lang="en-GB" sz="2400" dirty="0">
                <a:solidFill>
                  <a:srgbClr val="333333"/>
                </a:solidFill>
                <a:latin typeface="Tw Cen MT" panose="020B0602020104020603" pitchFamily="34" charset="0"/>
              </a:rPr>
              <a:t>A</a:t>
            </a:r>
            <a:r>
              <a:rPr lang="en-GB" sz="2400" b="0" i="0" dirty="0">
                <a:solidFill>
                  <a:srgbClr val="333333"/>
                </a:solidFill>
                <a:effectLst/>
                <a:latin typeface="Tw Cen MT" panose="020B0602020104020603" pitchFamily="34" charset="0"/>
              </a:rPr>
              <a:t>ccessibility</a:t>
            </a:r>
          </a:p>
          <a:p>
            <a:pPr algn="l">
              <a:buFont typeface="Arial" panose="020B0604020202020204" pitchFamily="34" charset="0"/>
              <a:buChar char="•"/>
            </a:pPr>
            <a:r>
              <a:rPr lang="en-GB" sz="2400" dirty="0">
                <a:solidFill>
                  <a:srgbClr val="333333"/>
                </a:solidFill>
                <a:latin typeface="Tw Cen MT" panose="020B0602020104020603" pitchFamily="34" charset="0"/>
              </a:rPr>
              <a:t>D</a:t>
            </a:r>
            <a:r>
              <a:rPr lang="en-GB" sz="2400" b="0" i="0" dirty="0">
                <a:solidFill>
                  <a:srgbClr val="333333"/>
                </a:solidFill>
                <a:effectLst/>
                <a:latin typeface="Tw Cen MT" panose="020B0602020104020603" pitchFamily="34" charset="0"/>
              </a:rPr>
              <a:t>iscrimination.</a:t>
            </a:r>
          </a:p>
          <a:p>
            <a:endParaRPr lang="en-GB" dirty="0"/>
          </a:p>
        </p:txBody>
      </p:sp>
    </p:spTree>
    <p:extLst>
      <p:ext uri="{BB962C8B-B14F-4D97-AF65-F5344CB8AC3E}">
        <p14:creationId xmlns:p14="http://schemas.microsoft.com/office/powerpoint/2010/main" val="31285892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0107A7-713F-473A-841F-4F033E714BAA}"/>
              </a:ext>
            </a:extLst>
          </p:cNvPr>
          <p:cNvSpPr>
            <a:spLocks noGrp="1"/>
          </p:cNvSpPr>
          <p:nvPr>
            <p:ph idx="1"/>
          </p:nvPr>
        </p:nvSpPr>
        <p:spPr>
          <a:xfrm>
            <a:off x="483704" y="707534"/>
            <a:ext cx="10241280" cy="3959352"/>
          </a:xfrm>
        </p:spPr>
        <p:txBody>
          <a:bodyPr/>
          <a:lstStyle/>
          <a:p>
            <a:pPr algn="l"/>
            <a:r>
              <a:rPr lang="en-GB" b="0" i="0" dirty="0">
                <a:solidFill>
                  <a:srgbClr val="333333"/>
                </a:solidFill>
                <a:effectLst/>
                <a:latin typeface="Hind Siliguri"/>
              </a:rPr>
              <a:t>However, some people continue to experience barriers to accessing services, including</a:t>
            </a:r>
          </a:p>
          <a:p>
            <a:pPr algn="l">
              <a:buFont typeface="Arial" panose="020B0604020202020204" pitchFamily="34" charset="0"/>
              <a:buChar char="•"/>
            </a:pPr>
            <a:r>
              <a:rPr lang="en-GB" dirty="0">
                <a:solidFill>
                  <a:srgbClr val="333333"/>
                </a:solidFill>
                <a:latin typeface="Hind Siliguri"/>
              </a:rPr>
              <a:t>P</a:t>
            </a:r>
            <a:r>
              <a:rPr lang="en-GB" b="0" i="0" dirty="0">
                <a:solidFill>
                  <a:srgbClr val="333333"/>
                </a:solidFill>
                <a:effectLst/>
                <a:latin typeface="Hind Siliguri"/>
              </a:rPr>
              <a:t>hysical</a:t>
            </a:r>
          </a:p>
          <a:p>
            <a:pPr algn="l">
              <a:buFont typeface="Arial" panose="020B0604020202020204" pitchFamily="34" charset="0"/>
              <a:buChar char="•"/>
            </a:pPr>
            <a:r>
              <a:rPr lang="en-GB" b="0" i="0" dirty="0">
                <a:solidFill>
                  <a:srgbClr val="333333"/>
                </a:solidFill>
                <a:effectLst/>
                <a:latin typeface="Hind Siliguri"/>
              </a:rPr>
              <a:t>Language</a:t>
            </a:r>
          </a:p>
          <a:p>
            <a:pPr algn="l">
              <a:buFont typeface="Arial" panose="020B0604020202020204" pitchFamily="34" charset="0"/>
              <a:buChar char="•"/>
            </a:pPr>
            <a:r>
              <a:rPr lang="en-GB" dirty="0">
                <a:solidFill>
                  <a:srgbClr val="333333"/>
                </a:solidFill>
                <a:latin typeface="Hind Siliguri"/>
              </a:rPr>
              <a:t>A</a:t>
            </a:r>
            <a:r>
              <a:rPr lang="en-GB" b="0" i="0" dirty="0">
                <a:solidFill>
                  <a:srgbClr val="333333"/>
                </a:solidFill>
                <a:effectLst/>
                <a:latin typeface="Hind Siliguri"/>
              </a:rPr>
              <a:t>ttitudinal</a:t>
            </a:r>
          </a:p>
          <a:p>
            <a:pPr algn="l">
              <a:buFont typeface="Arial" panose="020B0604020202020204" pitchFamily="34" charset="0"/>
              <a:buChar char="•"/>
            </a:pPr>
            <a:r>
              <a:rPr lang="en-GB" dirty="0">
                <a:solidFill>
                  <a:srgbClr val="333333"/>
                </a:solidFill>
                <a:latin typeface="Hind Siliguri"/>
              </a:rPr>
              <a:t>I</a:t>
            </a:r>
            <a:r>
              <a:rPr lang="en-GB" b="0" i="0" dirty="0">
                <a:solidFill>
                  <a:srgbClr val="333333"/>
                </a:solidFill>
                <a:effectLst/>
                <a:latin typeface="Hind Siliguri"/>
              </a:rPr>
              <a:t>nformation.</a:t>
            </a:r>
          </a:p>
          <a:p>
            <a:pPr algn="l"/>
            <a:r>
              <a:rPr lang="en-GB" b="0" i="0" dirty="0">
                <a:solidFill>
                  <a:srgbClr val="333333"/>
                </a:solidFill>
                <a:effectLst/>
                <a:latin typeface="Hind Siliguri"/>
              </a:rPr>
              <a:t>These include people from minority ethnic or LBGTI (Lesbian, Gay, Bisexual, Transgender or Intersex) population groups or people living with poverty, disability or mental health problems. Additional efforts are also required to ensure equality of access to services for those living furthest from service provision.</a:t>
            </a:r>
          </a:p>
          <a:p>
            <a:endParaRPr lang="en-GB" dirty="0"/>
          </a:p>
        </p:txBody>
      </p:sp>
    </p:spTree>
    <p:extLst>
      <p:ext uri="{BB962C8B-B14F-4D97-AF65-F5344CB8AC3E}">
        <p14:creationId xmlns:p14="http://schemas.microsoft.com/office/powerpoint/2010/main" val="4841685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FFD22E-6C19-48D2-8FCB-1942EB88A906}"/>
              </a:ext>
            </a:extLst>
          </p:cNvPr>
          <p:cNvSpPr>
            <a:spLocks noGrp="1"/>
          </p:cNvSpPr>
          <p:nvPr>
            <p:ph idx="1"/>
          </p:nvPr>
        </p:nvSpPr>
        <p:spPr>
          <a:xfrm>
            <a:off x="589721" y="787047"/>
            <a:ext cx="10241280" cy="5070414"/>
          </a:xfrm>
        </p:spPr>
        <p:txBody>
          <a:bodyPr/>
          <a:lstStyle/>
          <a:p>
            <a:pPr marL="0" indent="0">
              <a:buNone/>
            </a:pPr>
            <a:r>
              <a:rPr lang="en-GB" dirty="0">
                <a:highlight>
                  <a:srgbClr val="FFFF00"/>
                </a:highlight>
                <a:hlinkClick r:id="rId2">
                  <a:extLst>
                    <a:ext uri="{A12FA001-AC4F-418D-AE19-62706E023703}">
                      <ahyp:hlinkClr xmlns:ahyp="http://schemas.microsoft.com/office/drawing/2018/hyperlinkcolor" val="tx"/>
                    </a:ext>
                  </a:extLst>
                </a:hlinkClick>
              </a:rPr>
              <a:t>Reference</a:t>
            </a:r>
          </a:p>
          <a:p>
            <a:r>
              <a:rPr lang="en-GB" u="sng" dirty="0">
                <a:hlinkClick r:id="rId2">
                  <a:extLst>
                    <a:ext uri="{A12FA001-AC4F-418D-AE19-62706E023703}">
                      <ahyp:hlinkClr xmlns:ahyp="http://schemas.microsoft.com/office/drawing/2018/hyperlinkcolor" val="tx"/>
                    </a:ext>
                  </a:extLst>
                </a:hlinkClick>
              </a:rPr>
              <a:t>https://www.england.nhs.uk/ltphimenu/definitions-for-health-inequalities/#</a:t>
            </a:r>
            <a:r>
              <a:rPr lang="en-GB" dirty="0">
                <a:hlinkClick r:id="rId2">
                  <a:extLst>
                    <a:ext uri="{A12FA001-AC4F-418D-AE19-62706E023703}">
                      <ahyp:hlinkClr xmlns:ahyp="http://schemas.microsoft.com/office/drawing/2018/hyperlinkcolor" val="tx"/>
                    </a:ext>
                  </a:extLst>
                </a:hlinkClick>
              </a:rPr>
              <a:t>health-inequalities</a:t>
            </a:r>
            <a:endParaRPr lang="en-GB" dirty="0"/>
          </a:p>
          <a:p>
            <a:r>
              <a:rPr lang="en-GB" dirty="0">
                <a:hlinkClick r:id="rId3">
                  <a:extLst>
                    <a:ext uri="{A12FA001-AC4F-418D-AE19-62706E023703}">
                      <ahyp:hlinkClr xmlns:ahyp="http://schemas.microsoft.com/office/drawing/2018/hyperlinkcolor" val="tx"/>
                    </a:ext>
                  </a:extLst>
                </a:hlinkClick>
              </a:rPr>
              <a:t>https://health.gov/healthypeople/objectives-and-data/browse-objectives/health-care-access-and-quality</a:t>
            </a:r>
            <a:endParaRPr lang="en-GB" dirty="0"/>
          </a:p>
          <a:p>
            <a:r>
              <a:rPr lang="en-GB" dirty="0">
                <a:hlinkClick r:id="rId4">
                  <a:extLst>
                    <a:ext uri="{A12FA001-AC4F-418D-AE19-62706E023703}">
                      <ahyp:hlinkClr xmlns:ahyp="http://schemas.microsoft.com/office/drawing/2018/hyperlinkcolor" val="tx"/>
                    </a:ext>
                  </a:extLst>
                </a:hlinkClick>
              </a:rPr>
              <a:t>https://publichealthmatters.blog.gov.uk/2017/07/13/understanding-health-inequalities-in-england/</a:t>
            </a:r>
            <a:endParaRPr lang="en-GB" dirty="0"/>
          </a:p>
          <a:p>
            <a:r>
              <a:rPr lang="en-GB" dirty="0"/>
              <a:t>http://www.healthscotland.scot/health-inequalities/what-are-health-inequalities</a:t>
            </a:r>
          </a:p>
          <a:p>
            <a:endParaRPr lang="en-GB" dirty="0"/>
          </a:p>
        </p:txBody>
      </p:sp>
    </p:spTree>
    <p:extLst>
      <p:ext uri="{BB962C8B-B14F-4D97-AF65-F5344CB8AC3E}">
        <p14:creationId xmlns:p14="http://schemas.microsoft.com/office/powerpoint/2010/main" val="3013878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C4AC9C-1126-4FEC-9D16-BA435ED4DD0D}"/>
              </a:ext>
            </a:extLst>
          </p:cNvPr>
          <p:cNvSpPr>
            <a:spLocks noGrp="1"/>
          </p:cNvSpPr>
          <p:nvPr>
            <p:ph idx="1"/>
          </p:nvPr>
        </p:nvSpPr>
        <p:spPr>
          <a:xfrm>
            <a:off x="371061" y="967409"/>
            <a:ext cx="11241819" cy="5104207"/>
          </a:xfrm>
        </p:spPr>
        <p:txBody>
          <a:bodyPr>
            <a:normAutofit/>
          </a:bodyPr>
          <a:lstStyle/>
          <a:p>
            <a:pPr algn="l"/>
            <a:r>
              <a:rPr lang="en-GB" sz="2400" b="0" i="0" dirty="0">
                <a:solidFill>
                  <a:srgbClr val="333333"/>
                </a:solidFill>
                <a:effectLst/>
                <a:latin typeface="Tw Cen MT" panose="020B0602020104020603" pitchFamily="34" charset="0"/>
              </a:rPr>
              <a:t>Health inequalities are the unjust and </a:t>
            </a:r>
            <a:r>
              <a:rPr lang="en-GB" sz="2400" b="0" i="0" dirty="0">
                <a:solidFill>
                  <a:srgbClr val="333333"/>
                </a:solidFill>
                <a:effectLst/>
                <a:highlight>
                  <a:srgbClr val="FFFF00"/>
                </a:highlight>
                <a:latin typeface="Tw Cen MT" panose="020B0602020104020603" pitchFamily="34" charset="0"/>
              </a:rPr>
              <a:t>avoidable differences </a:t>
            </a:r>
            <a:r>
              <a:rPr lang="en-GB" sz="2400" b="0" i="0" dirty="0">
                <a:solidFill>
                  <a:srgbClr val="333333"/>
                </a:solidFill>
                <a:effectLst/>
                <a:latin typeface="Tw Cen MT" panose="020B0602020104020603" pitchFamily="34" charset="0"/>
              </a:rPr>
              <a:t>in people’s health across the population and between specific population groups. </a:t>
            </a:r>
          </a:p>
          <a:p>
            <a:pPr algn="l"/>
            <a:r>
              <a:rPr lang="en-GB" sz="2400" b="0" i="0" dirty="0">
                <a:solidFill>
                  <a:srgbClr val="333333"/>
                </a:solidFill>
                <a:effectLst/>
                <a:latin typeface="Tw Cen MT" panose="020B0602020104020603" pitchFamily="34" charset="0"/>
              </a:rPr>
              <a:t>Some authors, use ‘</a:t>
            </a:r>
            <a:r>
              <a:rPr lang="en-GB" sz="2400" b="0" i="0" dirty="0">
                <a:solidFill>
                  <a:srgbClr val="333333"/>
                </a:solidFill>
                <a:effectLst/>
                <a:highlight>
                  <a:srgbClr val="00FFFF"/>
                </a:highlight>
                <a:latin typeface="Tw Cen MT" panose="020B0602020104020603" pitchFamily="34" charset="0"/>
              </a:rPr>
              <a:t>inequalities’ </a:t>
            </a:r>
            <a:r>
              <a:rPr lang="en-GB" sz="2400" b="0" i="0" dirty="0">
                <a:solidFill>
                  <a:srgbClr val="333333"/>
                </a:solidFill>
                <a:effectLst/>
                <a:latin typeface="Tw Cen MT" panose="020B0602020104020603" pitchFamily="34" charset="0"/>
              </a:rPr>
              <a:t>to denote </a:t>
            </a:r>
            <a:r>
              <a:rPr lang="en-GB" sz="2400" b="0" i="0" dirty="0">
                <a:solidFill>
                  <a:srgbClr val="333333"/>
                </a:solidFill>
                <a:effectLst/>
                <a:highlight>
                  <a:srgbClr val="FFFF00"/>
                </a:highlight>
                <a:latin typeface="Tw Cen MT" panose="020B0602020104020603" pitchFamily="34" charset="0"/>
              </a:rPr>
              <a:t>differences between groups </a:t>
            </a:r>
            <a:r>
              <a:rPr lang="en-GB" sz="2400" b="0" i="0" dirty="0">
                <a:solidFill>
                  <a:srgbClr val="333333"/>
                </a:solidFill>
                <a:effectLst/>
                <a:latin typeface="Tw Cen MT" panose="020B0602020104020603" pitchFamily="34" charset="0"/>
              </a:rPr>
              <a:t>and ‘</a:t>
            </a:r>
            <a:r>
              <a:rPr lang="en-GB" sz="2400" b="0" i="0" dirty="0">
                <a:solidFill>
                  <a:srgbClr val="333333"/>
                </a:solidFill>
                <a:effectLst/>
                <a:highlight>
                  <a:srgbClr val="00FFFF"/>
                </a:highlight>
                <a:latin typeface="Tw Cen MT" panose="020B0602020104020603" pitchFamily="34" charset="0"/>
              </a:rPr>
              <a:t>inequities’ </a:t>
            </a:r>
            <a:r>
              <a:rPr lang="en-GB" sz="2400" b="0" i="0" dirty="0">
                <a:solidFill>
                  <a:srgbClr val="333333"/>
                </a:solidFill>
                <a:effectLst/>
                <a:latin typeface="Tw Cen MT" panose="020B0602020104020603" pitchFamily="34" charset="0"/>
              </a:rPr>
              <a:t>to denote unjust differences between groups. The more commonly used term “inequality” has been adopted throughout this website to describe unjust differences. </a:t>
            </a:r>
          </a:p>
          <a:p>
            <a:pPr algn="l"/>
            <a:r>
              <a:rPr lang="en-GB" sz="2400" b="0" i="0" dirty="0">
                <a:solidFill>
                  <a:srgbClr val="333333"/>
                </a:solidFill>
                <a:effectLst/>
                <a:latin typeface="Tw Cen MT" panose="020B0602020104020603" pitchFamily="34" charset="0"/>
              </a:rPr>
              <a:t>Health inequalities go against the principles of social justice because they are avoidable. They do not occur randomly or by chance. </a:t>
            </a:r>
          </a:p>
          <a:p>
            <a:pPr algn="l"/>
            <a:r>
              <a:rPr lang="en-GB" sz="2400" b="0" i="0" dirty="0">
                <a:solidFill>
                  <a:srgbClr val="333333"/>
                </a:solidFill>
                <a:effectLst/>
                <a:latin typeface="Tw Cen MT" panose="020B0602020104020603" pitchFamily="34" charset="0"/>
              </a:rPr>
              <a:t>They are socially determined by circumstances largely beyond an individual’s control. These circumstances disadvantage people and limit their chance to live longer, healthier lives.</a:t>
            </a:r>
          </a:p>
          <a:p>
            <a:endParaRPr lang="en-GB" dirty="0"/>
          </a:p>
        </p:txBody>
      </p:sp>
    </p:spTree>
    <p:extLst>
      <p:ext uri="{BB962C8B-B14F-4D97-AF65-F5344CB8AC3E}">
        <p14:creationId xmlns:p14="http://schemas.microsoft.com/office/powerpoint/2010/main" val="840722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B9CD1B-BD8A-4E31-A726-CD7EA5953CC2}"/>
              </a:ext>
            </a:extLst>
          </p:cNvPr>
          <p:cNvSpPr>
            <a:spLocks noGrp="1"/>
          </p:cNvSpPr>
          <p:nvPr>
            <p:ph idx="1"/>
          </p:nvPr>
        </p:nvSpPr>
        <p:spPr>
          <a:xfrm>
            <a:off x="159027" y="132522"/>
            <a:ext cx="11781182" cy="5939094"/>
          </a:xfrm>
        </p:spPr>
        <p:txBody>
          <a:bodyPr>
            <a:normAutofit/>
          </a:bodyPr>
          <a:lstStyle/>
          <a:p>
            <a:pPr marL="0" indent="0">
              <a:buNone/>
            </a:pPr>
            <a:r>
              <a:rPr lang="en-GB" sz="2200" b="1" i="0" dirty="0">
                <a:solidFill>
                  <a:srgbClr val="202124"/>
                </a:solidFill>
                <a:effectLst/>
                <a:highlight>
                  <a:srgbClr val="FFFF00"/>
                </a:highlight>
                <a:latin typeface="Tw Cen MT" panose="020B0602020104020603" pitchFamily="34" charset="0"/>
              </a:rPr>
              <a:t>What is inequalities?</a:t>
            </a:r>
          </a:p>
          <a:p>
            <a:pPr marL="0" indent="0">
              <a:buNone/>
            </a:pPr>
            <a:r>
              <a:rPr lang="en-GB" sz="2200" b="0" i="0" dirty="0">
                <a:solidFill>
                  <a:srgbClr val="202124"/>
                </a:solidFill>
                <a:effectLst/>
                <a:latin typeface="Tw Cen MT" panose="020B0602020104020603" pitchFamily="34" charset="0"/>
              </a:rPr>
              <a:t>Health inequalities are </a:t>
            </a:r>
            <a:r>
              <a:rPr lang="en-GB" sz="2200" b="1" i="0" dirty="0">
                <a:solidFill>
                  <a:srgbClr val="202124"/>
                </a:solidFill>
                <a:effectLst/>
                <a:latin typeface="Tw Cen MT" panose="020B0602020104020603" pitchFamily="34" charset="0"/>
              </a:rPr>
              <a:t>the unjust and avoidable differences in people's health across the population and between specific population groups</a:t>
            </a:r>
            <a:r>
              <a:rPr lang="en-GB" sz="2200" b="0" i="0" dirty="0">
                <a:solidFill>
                  <a:srgbClr val="202124"/>
                </a:solidFill>
                <a:effectLst/>
                <a:latin typeface="Tw Cen MT" panose="020B0602020104020603" pitchFamily="34" charset="0"/>
              </a:rPr>
              <a:t>. ... Health inequalities go against the principles of social justice because they are avoidable. They do not occur randomly or by chance.</a:t>
            </a:r>
          </a:p>
          <a:p>
            <a:pPr marL="0" indent="0" algn="l">
              <a:buNone/>
            </a:pPr>
            <a:r>
              <a:rPr lang="en-GB" sz="2200" b="1" i="0" dirty="0">
                <a:solidFill>
                  <a:srgbClr val="202124"/>
                </a:solidFill>
                <a:effectLst/>
                <a:highlight>
                  <a:srgbClr val="FFFF00"/>
                </a:highlight>
                <a:latin typeface="Tw Cen MT" panose="020B0602020104020603" pitchFamily="34" charset="0"/>
              </a:rPr>
              <a:t>What are health inequalities examples?</a:t>
            </a:r>
          </a:p>
          <a:p>
            <a:pPr algn="l">
              <a:buFont typeface="Arial" panose="020B0604020202020204" pitchFamily="34" charset="0"/>
              <a:buChar char="•"/>
            </a:pPr>
            <a:r>
              <a:rPr lang="en-GB" sz="2200" b="0" i="0" dirty="0">
                <a:solidFill>
                  <a:srgbClr val="202124"/>
                </a:solidFill>
                <a:effectLst/>
                <a:latin typeface="Tw Cen MT" panose="020B0602020104020603" pitchFamily="34" charset="0"/>
              </a:rPr>
              <a:t>Socio-economic status and deprivation: e.g. unemployed, low income, people living in deprived areas (e.g. poor housing, poor education and/or unemployment).</a:t>
            </a:r>
          </a:p>
          <a:p>
            <a:pPr algn="l">
              <a:buFont typeface="Arial" panose="020B0604020202020204" pitchFamily="34" charset="0"/>
              <a:buChar char="•"/>
            </a:pPr>
            <a:r>
              <a:rPr lang="en-GB" sz="2200" b="0" i="0" dirty="0">
                <a:solidFill>
                  <a:srgbClr val="202124"/>
                </a:solidFill>
                <a:effectLst/>
                <a:latin typeface="Tw Cen MT" panose="020B0602020104020603" pitchFamily="34" charset="0"/>
              </a:rPr>
              <a:t>Protected characteristics: e.g. age, sex, race, sexual orientation, disability.</a:t>
            </a:r>
          </a:p>
          <a:p>
            <a:pPr marL="0" indent="0" algn="l">
              <a:buNone/>
            </a:pPr>
            <a:r>
              <a:rPr lang="en-GB" sz="2200" b="1" i="0" dirty="0">
                <a:solidFill>
                  <a:srgbClr val="202124"/>
                </a:solidFill>
                <a:effectLst/>
                <a:highlight>
                  <a:srgbClr val="FFFF00"/>
                </a:highlight>
                <a:latin typeface="Tw Cen MT" panose="020B0602020104020603" pitchFamily="34" charset="0"/>
              </a:rPr>
              <a:t>What is inequity?</a:t>
            </a:r>
          </a:p>
          <a:p>
            <a:pPr algn="l"/>
            <a:r>
              <a:rPr lang="en-GB" sz="2200" b="0" i="0" dirty="0">
                <a:solidFill>
                  <a:srgbClr val="202124"/>
                </a:solidFill>
                <a:effectLst/>
                <a:latin typeface="Tw Cen MT" panose="020B0602020104020603" pitchFamily="34" charset="0"/>
              </a:rPr>
              <a:t>Inequity is defined as lack of justice or fairness.  Example: </a:t>
            </a:r>
            <a:r>
              <a:rPr lang="en-GB" sz="2200" b="1" i="0" dirty="0">
                <a:solidFill>
                  <a:srgbClr val="202124"/>
                </a:solidFill>
                <a:effectLst/>
                <a:latin typeface="Tw Cen MT" panose="020B0602020104020603" pitchFamily="34" charset="0"/>
              </a:rPr>
              <a:t>If two people commit the same crime and one gets convicted and the other doesn't because he can afford to hire a better lawyer</a:t>
            </a:r>
            <a:r>
              <a:rPr lang="en-GB" sz="2200" b="0" i="0" dirty="0">
                <a:solidFill>
                  <a:srgbClr val="202124"/>
                </a:solidFill>
                <a:effectLst/>
                <a:latin typeface="Tw Cen MT" panose="020B0602020104020603" pitchFamily="34" charset="0"/>
              </a:rPr>
              <a:t>, this is an example of inequity. Lack of justice; unfairness. ... Injustice; unfairness.</a:t>
            </a:r>
          </a:p>
          <a:p>
            <a:endParaRPr lang="en-GB" dirty="0"/>
          </a:p>
        </p:txBody>
      </p:sp>
    </p:spTree>
    <p:extLst>
      <p:ext uri="{BB962C8B-B14F-4D97-AF65-F5344CB8AC3E}">
        <p14:creationId xmlns:p14="http://schemas.microsoft.com/office/powerpoint/2010/main" val="1926820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410762-E82A-4CD0-BF50-1DBB57E21F76}"/>
              </a:ext>
            </a:extLst>
          </p:cNvPr>
          <p:cNvSpPr>
            <a:spLocks noGrp="1"/>
          </p:cNvSpPr>
          <p:nvPr>
            <p:ph idx="1"/>
          </p:nvPr>
        </p:nvSpPr>
        <p:spPr>
          <a:xfrm>
            <a:off x="477078" y="371061"/>
            <a:ext cx="11383618" cy="5700555"/>
          </a:xfrm>
        </p:spPr>
        <p:txBody>
          <a:bodyPr/>
          <a:lstStyle/>
          <a:p>
            <a:pPr fontAlgn="base"/>
            <a:r>
              <a:rPr lang="en-GB" sz="2400" b="0" i="0" dirty="0">
                <a:solidFill>
                  <a:srgbClr val="333333"/>
                </a:solidFill>
                <a:effectLst/>
                <a:latin typeface="Tw Cen MT" panose="020B0602020104020603" pitchFamily="34" charset="0"/>
              </a:rPr>
              <a:t>The existence of </a:t>
            </a:r>
            <a:r>
              <a:rPr lang="en-GB" sz="2400" b="1" i="0" dirty="0">
                <a:solidFill>
                  <a:srgbClr val="333333"/>
                </a:solidFill>
                <a:effectLst/>
                <a:highlight>
                  <a:srgbClr val="FFFF00"/>
                </a:highlight>
                <a:latin typeface="Tw Cen MT" panose="020B0602020104020603" pitchFamily="34" charset="0"/>
              </a:rPr>
              <a:t>health inequalities </a:t>
            </a:r>
            <a:r>
              <a:rPr lang="en-GB" sz="2400" b="0" i="0" dirty="0">
                <a:solidFill>
                  <a:srgbClr val="333333"/>
                </a:solidFill>
                <a:effectLst/>
                <a:latin typeface="Tw Cen MT" panose="020B0602020104020603" pitchFamily="34" charset="0"/>
              </a:rPr>
              <a:t>means that the right of everyone to the highest attainable standard of physical and mental health is not being enjoyed equally across the population.</a:t>
            </a:r>
          </a:p>
          <a:p>
            <a:pPr algn="l" fontAlgn="base"/>
            <a:r>
              <a:rPr lang="en-GB" sz="2400" b="0" i="0" dirty="0">
                <a:solidFill>
                  <a:srgbClr val="202A30"/>
                </a:solidFill>
                <a:effectLst/>
                <a:latin typeface="Tw Cen MT" panose="020B0602020104020603" pitchFamily="34" charset="0"/>
              </a:rPr>
              <a:t>Health inequalities are unfair and avoidable differences in health across the population, and between different groups within society.  Health inequalities arise because of the conditions in which we are born, grow, live, work and age.</a:t>
            </a:r>
          </a:p>
          <a:p>
            <a:pPr algn="l" fontAlgn="base"/>
            <a:r>
              <a:rPr lang="en-GB" sz="2400" b="0" i="0" dirty="0">
                <a:solidFill>
                  <a:srgbClr val="202A30"/>
                </a:solidFill>
                <a:effectLst/>
                <a:latin typeface="Tw Cen MT" panose="020B0602020104020603" pitchFamily="34" charset="0"/>
              </a:rPr>
              <a:t> </a:t>
            </a:r>
            <a:r>
              <a:rPr lang="en-GB" sz="2400" b="0" i="0" dirty="0">
                <a:solidFill>
                  <a:srgbClr val="202A30"/>
                </a:solidFill>
                <a:effectLst/>
                <a:highlight>
                  <a:srgbClr val="00FFFF"/>
                </a:highlight>
                <a:latin typeface="Tw Cen MT" panose="020B0602020104020603" pitchFamily="34" charset="0"/>
              </a:rPr>
              <a:t>These conditions influence our opportunities for good health, and how we think, feel and act, and this shapes our mental health, physical health and wellbeing.</a:t>
            </a:r>
          </a:p>
          <a:p>
            <a:pPr algn="l" fontAlgn="base"/>
            <a:r>
              <a:rPr lang="en-GB" sz="2400" b="0" i="0" dirty="0">
                <a:solidFill>
                  <a:srgbClr val="202A30"/>
                </a:solidFill>
                <a:effectLst/>
                <a:latin typeface="Tw Cen MT" panose="020B0602020104020603" pitchFamily="34" charset="0"/>
              </a:rPr>
              <a:t>Health inequalities have been documented between population groups across at least four dimensions, as illustrated in the figure below. It is important to note that these are overlapping dimensions with people often falling into various combinations of these categories.</a:t>
            </a:r>
          </a:p>
          <a:p>
            <a:endParaRPr lang="en-GB" dirty="0"/>
          </a:p>
        </p:txBody>
      </p:sp>
    </p:spTree>
    <p:extLst>
      <p:ext uri="{BB962C8B-B14F-4D97-AF65-F5344CB8AC3E}">
        <p14:creationId xmlns:p14="http://schemas.microsoft.com/office/powerpoint/2010/main" val="3656685652"/>
      </p:ext>
    </p:extLst>
  </p:cSld>
  <p:clrMapOvr>
    <a:masterClrMapping/>
  </p:clrMapOvr>
</p:sld>
</file>

<file path=ppt/theme/theme1.xml><?xml version="1.0" encoding="utf-8"?>
<a:theme xmlns:a="http://schemas.openxmlformats.org/drawingml/2006/main" name="GradientRiseVTI">
  <a:themeElements>
    <a:clrScheme name="AnalogousFromLightSeedLeftStep">
      <a:dk1>
        <a:srgbClr val="000000"/>
      </a:dk1>
      <a:lt1>
        <a:srgbClr val="FFFFFF"/>
      </a:lt1>
      <a:dk2>
        <a:srgbClr val="243341"/>
      </a:dk2>
      <a:lt2>
        <a:srgbClr val="E2E8E7"/>
      </a:lt2>
      <a:accent1>
        <a:srgbClr val="ED6F86"/>
      </a:accent1>
      <a:accent2>
        <a:srgbClr val="E950AC"/>
      </a:accent2>
      <a:accent3>
        <a:srgbClr val="EB6FED"/>
      </a:accent3>
      <a:accent4>
        <a:srgbClr val="A750E9"/>
      </a:accent4>
      <a:accent5>
        <a:srgbClr val="826FED"/>
      </a:accent5>
      <a:accent6>
        <a:srgbClr val="5078E9"/>
      </a:accent6>
      <a:hlink>
        <a:srgbClr val="568E84"/>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17386</TotalTime>
  <Words>4376</Words>
  <Application>Microsoft Office PowerPoint</Application>
  <PresentationFormat>Widescreen</PresentationFormat>
  <Paragraphs>288</Paragraphs>
  <Slides>62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62</vt:i4>
      </vt:variant>
    </vt:vector>
  </HeadingPairs>
  <TitlesOfParts>
    <vt:vector size="74" baseType="lpstr">
      <vt:lpstr>Arial</vt:lpstr>
      <vt:lpstr>Arial</vt:lpstr>
      <vt:lpstr>Avenir Next LT Pro</vt:lpstr>
      <vt:lpstr>Calibri</vt:lpstr>
      <vt:lpstr>Candara</vt:lpstr>
      <vt:lpstr>Cooper Hewitt</vt:lpstr>
      <vt:lpstr>Hind Siliguri</vt:lpstr>
      <vt:lpstr>Lato</vt:lpstr>
      <vt:lpstr>Roboto</vt:lpstr>
      <vt:lpstr>Times New Roman</vt:lpstr>
      <vt:lpstr>Tw Cen MT</vt:lpstr>
      <vt:lpstr>GradientRiseVTI</vt:lpstr>
      <vt:lpstr>PowerPoint Presentation</vt:lpstr>
      <vt:lpstr>ASSESSMENT SUBMISSION </vt:lpstr>
      <vt:lpstr> Lo1- Develops an Understanding Of Disease and ill-health and the Underlying Principles behind Inequalities in Health.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Causes of health inequalities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5 known social determinants of health</vt:lpstr>
      <vt:lpstr>SDOH can be grouped into 5 domains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C0nt….</vt:lpstr>
      <vt:lpstr>C0nt….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Tayo Alebiosu</dc:creator>
  <cp:lastModifiedBy>Tayo Alebiosu</cp:lastModifiedBy>
  <cp:revision>78</cp:revision>
  <dcterms:created xsi:type="dcterms:W3CDTF">2021-08-25T01:44:25Z</dcterms:created>
  <dcterms:modified xsi:type="dcterms:W3CDTF">2021-09-27T15:09:48Z</dcterms:modified>
</cp:coreProperties>
</file>