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88" r:id="rId2"/>
    <p:sldId id="302" r:id="rId3"/>
    <p:sldId id="377" r:id="rId4"/>
    <p:sldId id="438" r:id="rId5"/>
    <p:sldId id="421" r:id="rId6"/>
    <p:sldId id="437" r:id="rId7"/>
    <p:sldId id="285" r:id="rId8"/>
    <p:sldId id="270" r:id="rId9"/>
    <p:sldId id="389" r:id="rId10"/>
    <p:sldId id="268" r:id="rId11"/>
    <p:sldId id="257" r:id="rId12"/>
    <p:sldId id="258" r:id="rId13"/>
    <p:sldId id="259" r:id="rId14"/>
    <p:sldId id="442" r:id="rId15"/>
    <p:sldId id="262" r:id="rId16"/>
    <p:sldId id="260" r:id="rId17"/>
    <p:sldId id="261" r:id="rId18"/>
    <p:sldId id="279" r:id="rId19"/>
    <p:sldId id="440" r:id="rId20"/>
    <p:sldId id="263" r:id="rId21"/>
    <p:sldId id="444" r:id="rId22"/>
    <p:sldId id="445" r:id="rId23"/>
    <p:sldId id="269" r:id="rId24"/>
    <p:sldId id="443" r:id="rId25"/>
    <p:sldId id="264" r:id="rId26"/>
    <p:sldId id="265" r:id="rId27"/>
    <p:sldId id="379" r:id="rId28"/>
    <p:sldId id="380" r:id="rId29"/>
    <p:sldId id="282" r:id="rId30"/>
    <p:sldId id="385" r:id="rId31"/>
    <p:sldId id="381" r:id="rId32"/>
    <p:sldId id="384" r:id="rId33"/>
    <p:sldId id="382" r:id="rId34"/>
    <p:sldId id="383" r:id="rId35"/>
    <p:sldId id="266" r:id="rId36"/>
    <p:sldId id="278" r:id="rId37"/>
    <p:sldId id="271" r:id="rId38"/>
    <p:sldId id="283" r:id="rId39"/>
    <p:sldId id="272" r:id="rId40"/>
    <p:sldId id="284" r:id="rId41"/>
    <p:sldId id="386" r:id="rId42"/>
    <p:sldId id="286" r:id="rId43"/>
    <p:sldId id="387" r:id="rId44"/>
    <p:sldId id="273" r:id="rId45"/>
    <p:sldId id="274" r:id="rId46"/>
    <p:sldId id="276" r:id="rId47"/>
    <p:sldId id="439" r:id="rId48"/>
    <p:sldId id="28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8/6/2021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36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8/6/2021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8002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8/6/2021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52735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61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8/6/2021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2464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8/6/2021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36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8/6/2021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46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8/6/2021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90991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8/6/2021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04715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8/6/2021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23609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8/6/2021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65052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8/6/2021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1522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mailman.columbia.edu/become-student/departments/epidemiology/who-we-are/message-chair/future-epidemiology-world-class-science-real-world-impact" TargetMode="External"/><Relationship Id="rId2" Type="http://schemas.openxmlformats.org/officeDocument/2006/relationships/hyperlink" Target="https://www.healthknowledge.org.uk/public-health-textbook/medical-sociology-policy-economics/4a-concepts-health-illness/section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thAyrNpD77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BF1E-BCBE-498F-928E-08860EF0B8A3}"/>
              </a:ext>
            </a:extLst>
          </p:cNvPr>
          <p:cNvSpPr>
            <a:spLocks noGrp="1"/>
          </p:cNvSpPr>
          <p:nvPr>
            <p:ph type="title"/>
          </p:nvPr>
        </p:nvSpPr>
        <p:spPr>
          <a:xfrm>
            <a:off x="717452" y="2584173"/>
            <a:ext cx="5378548" cy="3207026"/>
          </a:xfrm>
        </p:spPr>
        <p:txBody>
          <a:bodyPr vert="horz" lIns="91440" tIns="45720" rIns="91440" bIns="45720" rtlCol="0" anchor="b">
            <a:normAutofit/>
          </a:bodyPr>
          <a:lstStyle/>
          <a:p>
            <a:br>
              <a:rPr lang="en-US" dirty="0"/>
            </a:br>
            <a:r>
              <a:rPr lang="en-US" dirty="0"/>
              <a:t>LO1-</a:t>
            </a:r>
            <a:r>
              <a:rPr lang="en-GB" dirty="0">
                <a:solidFill>
                  <a:schemeClr val="tx1"/>
                </a:solidFill>
                <a:highlight>
                  <a:srgbClr val="FFFF00"/>
                </a:highlight>
                <a:latin typeface="Times New Roman" panose="02020603050405020304" pitchFamily="18" charset="0"/>
                <a:cs typeface="Times New Roman" panose="02020603050405020304" pitchFamily="18" charset="0"/>
              </a:rPr>
              <a:t>U</a:t>
            </a:r>
            <a:r>
              <a:rPr lang="en-GB" sz="40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nderstanding of disease and ill-health</a:t>
            </a:r>
            <a:endParaRPr lang="en-US" dirty="0">
              <a:highlight>
                <a:srgbClr val="FFFF00"/>
              </a:highlight>
            </a:endParaRPr>
          </a:p>
        </p:txBody>
      </p:sp>
      <p:pic>
        <p:nvPicPr>
          <p:cNvPr id="3074" name="Picture 2" descr="Public Health in New Delhi | ID: 6348166048">
            <a:extLst>
              <a:ext uri="{FF2B5EF4-FFF2-40B4-BE49-F238E27FC236}">
                <a16:creationId xmlns:a16="http://schemas.microsoft.com/office/drawing/2014/main" id="{2CBE48B3-41BC-46E6-9F5D-5B6A1C784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08441" y="1066800"/>
            <a:ext cx="4724399" cy="47243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75F6EBFF-84AC-4C39-99A6-8F6D5EC215B9}"/>
              </a:ext>
            </a:extLst>
          </p:cNvPr>
          <p:cNvSpPr>
            <a:spLocks noGrp="1"/>
          </p:cNvSpPr>
          <p:nvPr>
            <p:ph type="ftr" sz="quarter" idx="11"/>
          </p:nvPr>
        </p:nvSpPr>
        <p:spPr/>
        <p:txBody>
          <a:bodyPr/>
          <a:lstStyle/>
          <a:p>
            <a:r>
              <a:rPr lang="en-US" dirty="0"/>
              <a:t>Created by Tayo Alebiosu</a:t>
            </a:r>
          </a:p>
        </p:txBody>
      </p:sp>
      <p:sp>
        <p:nvSpPr>
          <p:cNvPr id="10" name="TextBox 9">
            <a:extLst>
              <a:ext uri="{FF2B5EF4-FFF2-40B4-BE49-F238E27FC236}">
                <a16:creationId xmlns:a16="http://schemas.microsoft.com/office/drawing/2014/main" id="{39CC2F84-BD58-4831-9669-A0561A178284}"/>
              </a:ext>
            </a:extLst>
          </p:cNvPr>
          <p:cNvSpPr txBox="1"/>
          <p:nvPr/>
        </p:nvSpPr>
        <p:spPr>
          <a:xfrm>
            <a:off x="1126436" y="743634"/>
            <a:ext cx="6758608" cy="1323439"/>
          </a:xfrm>
          <a:prstGeom prst="rect">
            <a:avLst/>
          </a:prstGeom>
          <a:noFill/>
        </p:spPr>
        <p:txBody>
          <a:bodyPr wrap="square">
            <a:spAutoFit/>
          </a:bodyPr>
          <a:lstStyle/>
          <a:p>
            <a:r>
              <a:rPr lang="en-US" sz="4000" dirty="0"/>
              <a:t>Public Health</a:t>
            </a:r>
            <a:br>
              <a:rPr lang="en-US" sz="4000" dirty="0"/>
            </a:br>
            <a:r>
              <a:rPr lang="en-US" sz="4000" dirty="0"/>
              <a:t>Week 3</a:t>
            </a:r>
            <a:endParaRPr lang="en-GB" sz="4000" dirty="0"/>
          </a:p>
        </p:txBody>
      </p:sp>
    </p:spTree>
    <p:extLst>
      <p:ext uri="{BB962C8B-B14F-4D97-AF65-F5344CB8AC3E}">
        <p14:creationId xmlns:p14="http://schemas.microsoft.com/office/powerpoint/2010/main" val="135218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9BF4-D8AE-4FD4-9349-698C896B183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BDDFC57-73AF-4718-825C-E0FE5C011B5F}"/>
              </a:ext>
            </a:extLst>
          </p:cNvPr>
          <p:cNvSpPr>
            <a:spLocks noGrp="1"/>
          </p:cNvSpPr>
          <p:nvPr>
            <p:ph idx="1"/>
          </p:nvPr>
        </p:nvSpPr>
        <p:spPr/>
        <p:txBody>
          <a:bodyPr>
            <a:normAutofit lnSpcReduction="10000"/>
          </a:bodyPr>
          <a:lstStyle/>
          <a:p>
            <a:r>
              <a:rPr lang="en-GB" sz="2400" dirty="0">
                <a:solidFill>
                  <a:schemeClr val="tx1"/>
                </a:solidFill>
                <a:latin typeface="Tw Cen MT" panose="020B0602020104020603" pitchFamily="34" charset="0"/>
              </a:rPr>
              <a:t>A simple definition of disease is an “illness or sickness characterised by specific </a:t>
            </a:r>
            <a:r>
              <a:rPr lang="en-GB" sz="2400" dirty="0">
                <a:solidFill>
                  <a:schemeClr val="tx1"/>
                </a:solidFill>
                <a:highlight>
                  <a:srgbClr val="FFFF00"/>
                </a:highlight>
                <a:latin typeface="Tw Cen MT" panose="020B0602020104020603" pitchFamily="34" charset="0"/>
              </a:rPr>
              <a:t>signs</a:t>
            </a:r>
            <a:r>
              <a:rPr lang="en-GB" sz="2400" dirty="0">
                <a:solidFill>
                  <a:schemeClr val="tx1"/>
                </a:solidFill>
                <a:latin typeface="Tw Cen MT" panose="020B0602020104020603" pitchFamily="34" charset="0"/>
              </a:rPr>
              <a:t> or </a:t>
            </a:r>
            <a:r>
              <a:rPr lang="en-GB" sz="2400" dirty="0">
                <a:solidFill>
                  <a:schemeClr val="tx1"/>
                </a:solidFill>
                <a:highlight>
                  <a:srgbClr val="00FFFF"/>
                </a:highlight>
                <a:latin typeface="Tw Cen MT" panose="020B0602020104020603" pitchFamily="34" charset="0"/>
              </a:rPr>
              <a:t>symptoms</a:t>
            </a:r>
            <a:r>
              <a:rPr lang="en-GB" sz="2400" dirty="0">
                <a:solidFill>
                  <a:schemeClr val="tx1"/>
                </a:solidFill>
                <a:latin typeface="Tw Cen MT" panose="020B0602020104020603" pitchFamily="34" charset="0"/>
              </a:rPr>
              <a:t>”. </a:t>
            </a:r>
          </a:p>
          <a:p>
            <a:r>
              <a:rPr lang="en-GB" sz="2400" dirty="0">
                <a:solidFill>
                  <a:schemeClr val="tx1"/>
                </a:solidFill>
                <a:latin typeface="Tw Cen MT" panose="020B0602020104020603" pitchFamily="34" charset="0"/>
              </a:rPr>
              <a:t>But it is interesting that some dictionaries suggest that diseases are caused by “bacteria or infections”, seemingly dismissing </a:t>
            </a:r>
            <a:r>
              <a:rPr lang="en-GB" sz="2400" dirty="0">
                <a:solidFill>
                  <a:schemeClr val="tx1"/>
                </a:solidFill>
                <a:highlight>
                  <a:srgbClr val="FFFF00"/>
                </a:highlight>
                <a:latin typeface="Tw Cen MT" panose="020B0602020104020603" pitchFamily="34" charset="0"/>
              </a:rPr>
              <a:t>psychological</a:t>
            </a:r>
            <a:r>
              <a:rPr lang="en-GB" sz="2400" dirty="0">
                <a:solidFill>
                  <a:schemeClr val="tx1"/>
                </a:solidFill>
                <a:latin typeface="Tw Cen MT" panose="020B0602020104020603" pitchFamily="34" charset="0"/>
              </a:rPr>
              <a:t> and </a:t>
            </a:r>
            <a:r>
              <a:rPr lang="en-GB" sz="2400" dirty="0">
                <a:solidFill>
                  <a:schemeClr val="tx1"/>
                </a:solidFill>
                <a:highlight>
                  <a:srgbClr val="FFFF00"/>
                </a:highlight>
                <a:latin typeface="Tw Cen MT" panose="020B0602020104020603" pitchFamily="34" charset="0"/>
              </a:rPr>
              <a:t>noncommunicable conditions </a:t>
            </a:r>
            <a:r>
              <a:rPr lang="en-GB" sz="2400" dirty="0">
                <a:solidFill>
                  <a:schemeClr val="tx1"/>
                </a:solidFill>
                <a:latin typeface="Tw Cen MT" panose="020B0602020104020603" pitchFamily="34" charset="0"/>
              </a:rPr>
              <a:t>as diseases, which is odd given that noncommunicable diseases, such as cardiovascular disease and cancer, make up most ill health in the world today.</a:t>
            </a:r>
          </a:p>
        </p:txBody>
      </p:sp>
      <p:sp>
        <p:nvSpPr>
          <p:cNvPr id="4" name="Date Placeholder 3">
            <a:extLst>
              <a:ext uri="{FF2B5EF4-FFF2-40B4-BE49-F238E27FC236}">
                <a16:creationId xmlns:a16="http://schemas.microsoft.com/office/drawing/2014/main" id="{024B6F6B-6B45-4313-8F74-FD2CA6960853}"/>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7A3D19B7-962D-42B6-880C-CDDFB692D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E2083-80A6-4A71-BDF8-F86264840440}"/>
              </a:ext>
            </a:extLst>
          </p:cNvPr>
          <p:cNvSpPr>
            <a:spLocks noGrp="1"/>
          </p:cNvSpPr>
          <p:nvPr>
            <p:ph type="sldNum" sz="quarter" idx="12"/>
          </p:nvPr>
        </p:nvSpPr>
        <p:spPr/>
        <p:txBody>
          <a:bodyPr/>
          <a:lstStyle/>
          <a:p>
            <a:fld id="{81D2C36F-4504-47C0-B82F-A167342A2754}" type="slidenum">
              <a:rPr lang="en-US" smtClean="0"/>
              <a:t>10</a:t>
            </a:fld>
            <a:endParaRPr lang="en-US"/>
          </a:p>
        </p:txBody>
      </p:sp>
    </p:spTree>
    <p:extLst>
      <p:ext uri="{BB962C8B-B14F-4D97-AF65-F5344CB8AC3E}">
        <p14:creationId xmlns:p14="http://schemas.microsoft.com/office/powerpoint/2010/main" val="248249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3B3EF-F1BF-43DA-8840-DE171FC56114}"/>
              </a:ext>
            </a:extLst>
          </p:cNvPr>
          <p:cNvSpPr>
            <a:spLocks noGrp="1"/>
          </p:cNvSpPr>
          <p:nvPr>
            <p:ph idx="1"/>
          </p:nvPr>
        </p:nvSpPr>
        <p:spPr>
          <a:xfrm>
            <a:off x="628653" y="703687"/>
            <a:ext cx="9736822" cy="5436618"/>
          </a:xfrm>
        </p:spPr>
        <p:txBody>
          <a:bodyPr>
            <a:normAutofit lnSpcReduction="10000"/>
          </a:bodyPr>
          <a:lstStyle/>
          <a:p>
            <a:r>
              <a:rPr lang="en-GB" sz="2400" dirty="0">
                <a:solidFill>
                  <a:schemeClr val="tx1"/>
                </a:solidFill>
                <a:highlight>
                  <a:srgbClr val="FFFF00"/>
                </a:highlight>
                <a:latin typeface="Tw Cen MT" panose="020B0602020104020603" pitchFamily="34" charset="0"/>
              </a:rPr>
              <a:t>A disease </a:t>
            </a:r>
            <a:r>
              <a:rPr lang="en-GB" sz="2400" dirty="0">
                <a:solidFill>
                  <a:schemeClr val="tx1"/>
                </a:solidFill>
                <a:latin typeface="Tw Cen MT" panose="020B0602020104020603" pitchFamily="34" charset="0"/>
              </a:rPr>
              <a:t>is a particular abnormal condition that negatively affects the </a:t>
            </a:r>
            <a:r>
              <a:rPr lang="en-GB" sz="2400" dirty="0">
                <a:solidFill>
                  <a:schemeClr val="tx1"/>
                </a:solidFill>
                <a:highlight>
                  <a:srgbClr val="00FFFF"/>
                </a:highlight>
                <a:latin typeface="Tw Cen MT" panose="020B0602020104020603" pitchFamily="34" charset="0"/>
              </a:rPr>
              <a:t>structure</a:t>
            </a:r>
            <a:r>
              <a:rPr lang="en-GB" sz="2400" dirty="0">
                <a:solidFill>
                  <a:schemeClr val="tx1"/>
                </a:solidFill>
                <a:latin typeface="Tw Cen MT" panose="020B0602020104020603" pitchFamily="34" charset="0"/>
              </a:rPr>
              <a:t> or </a:t>
            </a:r>
            <a:r>
              <a:rPr lang="en-GB" sz="2400" dirty="0">
                <a:solidFill>
                  <a:schemeClr val="tx1"/>
                </a:solidFill>
                <a:highlight>
                  <a:srgbClr val="00FFFF"/>
                </a:highlight>
                <a:latin typeface="Tw Cen MT" panose="020B0602020104020603" pitchFamily="34" charset="0"/>
              </a:rPr>
              <a:t>function</a:t>
            </a:r>
            <a:r>
              <a:rPr lang="en-GB" sz="2400" dirty="0">
                <a:solidFill>
                  <a:schemeClr val="tx1"/>
                </a:solidFill>
                <a:latin typeface="Tw Cen MT" panose="020B0602020104020603" pitchFamily="34" charset="0"/>
              </a:rPr>
              <a:t> of all or part of an organism, and that is not due to any immediate external injury.</a:t>
            </a:r>
          </a:p>
          <a:p>
            <a:r>
              <a:rPr lang="en-GB" sz="2400" dirty="0">
                <a:solidFill>
                  <a:schemeClr val="tx1"/>
                </a:solidFill>
                <a:latin typeface="Tw Cen MT" panose="020B0602020104020603" pitchFamily="34" charset="0"/>
              </a:rPr>
              <a:t> Diseases are often known to be medical conditions that are associated with specific </a:t>
            </a:r>
            <a:r>
              <a:rPr lang="en-GB" sz="2400" dirty="0">
                <a:solidFill>
                  <a:schemeClr val="tx1"/>
                </a:solidFill>
                <a:highlight>
                  <a:srgbClr val="00FFFF"/>
                </a:highlight>
                <a:latin typeface="Tw Cen MT" panose="020B0602020104020603" pitchFamily="34" charset="0"/>
              </a:rPr>
              <a:t>signs and symptoms.</a:t>
            </a:r>
          </a:p>
          <a:p>
            <a:r>
              <a:rPr lang="en-GB" sz="2400" dirty="0">
                <a:solidFill>
                  <a:schemeClr val="tx1"/>
                </a:solidFill>
                <a:latin typeface="Tw Cen MT" panose="020B0602020104020603" pitchFamily="34" charset="0"/>
              </a:rPr>
              <a:t> A disease may be caused by external factors such as pathogens or by internal dysfunctions.</a:t>
            </a:r>
          </a:p>
          <a:p>
            <a:r>
              <a:rPr lang="en-GB" sz="2400" dirty="0">
                <a:solidFill>
                  <a:schemeClr val="tx1"/>
                </a:solidFill>
                <a:highlight>
                  <a:srgbClr val="FFFF00"/>
                </a:highlight>
                <a:latin typeface="Tw Cen MT" panose="020B0602020104020603" pitchFamily="34" charset="0"/>
              </a:rPr>
              <a:t> For example</a:t>
            </a:r>
            <a:r>
              <a:rPr lang="en-GB" sz="2400" dirty="0">
                <a:solidFill>
                  <a:schemeClr val="tx1"/>
                </a:solidFill>
                <a:latin typeface="Tw Cen MT" panose="020B0602020104020603" pitchFamily="34" charset="0"/>
              </a:rPr>
              <a:t>, internal dysfunctions of the immune system can produce a variety of different diseases, including various forms of immunodeficiency, hypersensitivity, allergies and autoimmune disorders</a:t>
            </a:r>
            <a:r>
              <a:rPr lang="en-GB" dirty="0">
                <a:solidFill>
                  <a:schemeClr val="tx1"/>
                </a:solidFill>
              </a:rPr>
              <a:t>.</a:t>
            </a:r>
          </a:p>
        </p:txBody>
      </p:sp>
      <p:sp>
        <p:nvSpPr>
          <p:cNvPr id="4" name="Date Placeholder 3">
            <a:extLst>
              <a:ext uri="{FF2B5EF4-FFF2-40B4-BE49-F238E27FC236}">
                <a16:creationId xmlns:a16="http://schemas.microsoft.com/office/drawing/2014/main" id="{DBA6F5EF-5DB3-4521-B4AC-E3CE9905BE20}"/>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A25BDA3B-8BD8-4FE6-8756-658B4E8524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F2A614-1926-4148-B11F-6ABD3AF58F22}"/>
              </a:ext>
            </a:extLst>
          </p:cNvPr>
          <p:cNvSpPr>
            <a:spLocks noGrp="1"/>
          </p:cNvSpPr>
          <p:nvPr>
            <p:ph type="sldNum" sz="quarter" idx="12"/>
          </p:nvPr>
        </p:nvSpPr>
        <p:spPr/>
        <p:txBody>
          <a:bodyPr/>
          <a:lstStyle/>
          <a:p>
            <a:fld id="{81D2C36F-4504-47C0-B82F-A167342A2754}" type="slidenum">
              <a:rPr lang="en-US" smtClean="0"/>
              <a:t>11</a:t>
            </a:fld>
            <a:endParaRPr lang="en-US"/>
          </a:p>
        </p:txBody>
      </p:sp>
    </p:spTree>
    <p:extLst>
      <p:ext uri="{BB962C8B-B14F-4D97-AF65-F5344CB8AC3E}">
        <p14:creationId xmlns:p14="http://schemas.microsoft.com/office/powerpoint/2010/main" val="3182436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F8333-11EE-4B19-975F-AC20707F0884}"/>
              </a:ext>
            </a:extLst>
          </p:cNvPr>
          <p:cNvSpPr>
            <a:spLocks noGrp="1"/>
          </p:cNvSpPr>
          <p:nvPr>
            <p:ph idx="1"/>
          </p:nvPr>
        </p:nvSpPr>
        <p:spPr>
          <a:xfrm>
            <a:off x="628652" y="939121"/>
            <a:ext cx="10193049" cy="5201183"/>
          </a:xfrm>
        </p:spPr>
        <p:txBody>
          <a:bodyPr>
            <a:noAutofit/>
          </a:bodyPr>
          <a:lstStyle/>
          <a:p>
            <a:r>
              <a:rPr lang="en-GB" sz="2400" dirty="0">
                <a:solidFill>
                  <a:schemeClr val="tx1"/>
                </a:solidFill>
                <a:highlight>
                  <a:srgbClr val="FFFF00"/>
                </a:highlight>
                <a:latin typeface="Tw Cen MT" panose="020B0602020104020603" pitchFamily="34" charset="0"/>
              </a:rPr>
              <a:t>In humans</a:t>
            </a:r>
            <a:r>
              <a:rPr lang="en-GB" sz="2400" dirty="0">
                <a:solidFill>
                  <a:schemeClr val="tx1"/>
                </a:solidFill>
                <a:latin typeface="Tw Cen MT" panose="020B0602020104020603" pitchFamily="34" charset="0"/>
              </a:rPr>
              <a:t>, disease is often used more broadly to refer to any condition that causes </a:t>
            </a:r>
            <a:r>
              <a:rPr lang="en-GB" sz="2400" dirty="0">
                <a:solidFill>
                  <a:schemeClr val="tx1"/>
                </a:solidFill>
                <a:highlight>
                  <a:srgbClr val="00FFFF"/>
                </a:highlight>
                <a:latin typeface="Tw Cen MT" panose="020B0602020104020603" pitchFamily="34" charset="0"/>
              </a:rPr>
              <a:t>pain, </a:t>
            </a:r>
            <a:r>
              <a:rPr lang="en-GB" sz="2400" dirty="0">
                <a:solidFill>
                  <a:schemeClr val="tx1"/>
                </a:solidFill>
                <a:latin typeface="Tw Cen MT" panose="020B0602020104020603" pitchFamily="34" charset="0"/>
              </a:rPr>
              <a:t>dysfunction, </a:t>
            </a:r>
            <a:r>
              <a:rPr lang="en-GB" sz="2400" dirty="0">
                <a:solidFill>
                  <a:schemeClr val="bg1"/>
                </a:solidFill>
                <a:highlight>
                  <a:srgbClr val="0000FF"/>
                </a:highlight>
                <a:latin typeface="Tw Cen MT" panose="020B0602020104020603" pitchFamily="34" charset="0"/>
              </a:rPr>
              <a:t>distress, </a:t>
            </a:r>
            <a:r>
              <a:rPr lang="en-GB" sz="2400" dirty="0">
                <a:solidFill>
                  <a:schemeClr val="tx1"/>
                </a:solidFill>
                <a:highlight>
                  <a:srgbClr val="FFFF00"/>
                </a:highlight>
                <a:latin typeface="Tw Cen MT" panose="020B0602020104020603" pitchFamily="34" charset="0"/>
              </a:rPr>
              <a:t>social problems</a:t>
            </a:r>
            <a:r>
              <a:rPr lang="en-GB" sz="2400" dirty="0">
                <a:solidFill>
                  <a:schemeClr val="tx1"/>
                </a:solidFill>
                <a:latin typeface="Tw Cen MT" panose="020B0602020104020603" pitchFamily="34" charset="0"/>
              </a:rPr>
              <a:t>, or death to the person afflicted, or similar problems for those in contact with the person. </a:t>
            </a:r>
          </a:p>
          <a:p>
            <a:r>
              <a:rPr lang="en-GB" sz="2400" dirty="0">
                <a:solidFill>
                  <a:schemeClr val="tx1"/>
                </a:solidFill>
                <a:latin typeface="Tw Cen MT" panose="020B0602020104020603" pitchFamily="34" charset="0"/>
              </a:rPr>
              <a:t>In this broader sense, it sometimes includes injuries, disabilities, disorders, syndromes, infections, isolated symptoms, deviant </a:t>
            </a:r>
            <a:r>
              <a:rPr lang="en-GB" sz="2400" dirty="0" err="1">
                <a:solidFill>
                  <a:schemeClr val="tx1"/>
                </a:solidFill>
                <a:latin typeface="Tw Cen MT" panose="020B0602020104020603" pitchFamily="34" charset="0"/>
              </a:rPr>
              <a:t>behaviors</a:t>
            </a:r>
            <a:r>
              <a:rPr lang="en-GB" sz="2400" dirty="0">
                <a:solidFill>
                  <a:schemeClr val="tx1"/>
                </a:solidFill>
                <a:latin typeface="Tw Cen MT" panose="020B0602020104020603" pitchFamily="34" charset="0"/>
              </a:rPr>
              <a:t>, and atypical variations of structure and function, while in other contexts and for other purposes these may be considered distinguishable categories.</a:t>
            </a:r>
          </a:p>
          <a:p>
            <a:r>
              <a:rPr lang="en-GB" sz="2400" dirty="0">
                <a:solidFill>
                  <a:schemeClr val="tx1"/>
                </a:solidFill>
                <a:latin typeface="Tw Cen MT" panose="020B0602020104020603" pitchFamily="34" charset="0"/>
              </a:rPr>
              <a:t>Diseases can affect people not only physically, but also </a:t>
            </a:r>
            <a:r>
              <a:rPr lang="en-GB" sz="2400" dirty="0">
                <a:solidFill>
                  <a:schemeClr val="tx1"/>
                </a:solidFill>
                <a:highlight>
                  <a:srgbClr val="FFFF00"/>
                </a:highlight>
                <a:latin typeface="Tw Cen MT" panose="020B0602020104020603" pitchFamily="34" charset="0"/>
              </a:rPr>
              <a:t>mentally,</a:t>
            </a:r>
            <a:r>
              <a:rPr lang="en-GB" sz="2400" dirty="0">
                <a:solidFill>
                  <a:schemeClr val="tx1"/>
                </a:solidFill>
                <a:latin typeface="Tw Cen MT" panose="020B0602020104020603" pitchFamily="34" charset="0"/>
              </a:rPr>
              <a:t> as contracting and living with a disease can alter the affected person's perspective on life.</a:t>
            </a:r>
          </a:p>
        </p:txBody>
      </p:sp>
      <p:sp>
        <p:nvSpPr>
          <p:cNvPr id="4" name="Date Placeholder 3">
            <a:extLst>
              <a:ext uri="{FF2B5EF4-FFF2-40B4-BE49-F238E27FC236}">
                <a16:creationId xmlns:a16="http://schemas.microsoft.com/office/drawing/2014/main" id="{3DC5C29B-46C5-4D3A-BC5D-2B630D661F57}"/>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E0F4E710-F7AE-4D3F-ADA1-2BE26624E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85A7F-5FC9-406B-9E5B-E0F5A51B644D}"/>
              </a:ext>
            </a:extLst>
          </p:cNvPr>
          <p:cNvSpPr>
            <a:spLocks noGrp="1"/>
          </p:cNvSpPr>
          <p:nvPr>
            <p:ph type="sldNum" sz="quarter" idx="12"/>
          </p:nvPr>
        </p:nvSpPr>
        <p:spPr/>
        <p:txBody>
          <a:bodyPr/>
          <a:lstStyle/>
          <a:p>
            <a:fld id="{81D2C36F-4504-47C0-B82F-A167342A2754}" type="slidenum">
              <a:rPr lang="en-US" smtClean="0"/>
              <a:t>12</a:t>
            </a:fld>
            <a:endParaRPr lang="en-US"/>
          </a:p>
        </p:txBody>
      </p:sp>
    </p:spTree>
    <p:extLst>
      <p:ext uri="{BB962C8B-B14F-4D97-AF65-F5344CB8AC3E}">
        <p14:creationId xmlns:p14="http://schemas.microsoft.com/office/powerpoint/2010/main" val="154004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2D89F-3F66-43AB-BBC6-7311E3549D47}"/>
              </a:ext>
            </a:extLst>
          </p:cNvPr>
          <p:cNvSpPr>
            <a:spLocks noGrp="1"/>
          </p:cNvSpPr>
          <p:nvPr>
            <p:ph idx="1"/>
          </p:nvPr>
        </p:nvSpPr>
        <p:spPr>
          <a:xfrm>
            <a:off x="418391" y="540686"/>
            <a:ext cx="10302618" cy="5509356"/>
          </a:xfrm>
        </p:spPr>
        <p:txBody>
          <a:bodyPr>
            <a:normAutofit fontScale="85000" lnSpcReduction="10000"/>
          </a:bodyPr>
          <a:lstStyle/>
          <a:p>
            <a:pPr marL="0" indent="0" algn="ctr">
              <a:buNone/>
            </a:pPr>
            <a:r>
              <a:rPr lang="en-GB" sz="2800" b="1" dirty="0">
                <a:solidFill>
                  <a:schemeClr val="tx1"/>
                </a:solidFill>
                <a:highlight>
                  <a:srgbClr val="FFFF00"/>
                </a:highlight>
                <a:latin typeface="Candara" panose="020E0502030303020204" pitchFamily="34" charset="0"/>
              </a:rPr>
              <a:t>Types of disease</a:t>
            </a:r>
          </a:p>
          <a:p>
            <a:pPr marL="0" indent="0">
              <a:buNone/>
            </a:pPr>
            <a:r>
              <a:rPr lang="en-GB" sz="2800" dirty="0">
                <a:latin typeface="Tw Cen MT" panose="020B0602020104020603" pitchFamily="34" charset="0"/>
              </a:rPr>
              <a:t>Acquired disease</a:t>
            </a:r>
          </a:p>
          <a:p>
            <a:r>
              <a:rPr lang="en-GB" sz="2800" dirty="0">
                <a:solidFill>
                  <a:schemeClr val="tx1"/>
                </a:solidFill>
                <a:latin typeface="Tw Cen MT" panose="020B0602020104020603" pitchFamily="34" charset="0"/>
              </a:rPr>
              <a:t>An acquired disease is one that began at some point during one's lifetime, as opposed to disease that was already present at birth, which is congenital disease. Acquired sounds like it could mean "caught via contagion", but it simply means acquired sometime after birth. It also sounds like it could imply secondary disease, but acquired disease can be primary disease.</a:t>
            </a:r>
          </a:p>
          <a:p>
            <a:pPr marL="0" indent="0">
              <a:buNone/>
            </a:pPr>
            <a:r>
              <a:rPr lang="en-GB" sz="2800" dirty="0">
                <a:latin typeface="Tw Cen MT" panose="020B0602020104020603" pitchFamily="34" charset="0"/>
              </a:rPr>
              <a:t>Acute disease</a:t>
            </a:r>
          </a:p>
          <a:p>
            <a:r>
              <a:rPr lang="en-GB" sz="2800" dirty="0">
                <a:solidFill>
                  <a:schemeClr val="tx1"/>
                </a:solidFill>
                <a:latin typeface="Tw Cen MT" panose="020B0602020104020603" pitchFamily="34" charset="0"/>
              </a:rPr>
              <a:t>An acute disease is one of a short-term nature (acute); the term sometimes also connotes a fulminant nature</a:t>
            </a:r>
          </a:p>
        </p:txBody>
      </p:sp>
      <p:sp>
        <p:nvSpPr>
          <p:cNvPr id="4" name="Date Placeholder 3">
            <a:extLst>
              <a:ext uri="{FF2B5EF4-FFF2-40B4-BE49-F238E27FC236}">
                <a16:creationId xmlns:a16="http://schemas.microsoft.com/office/drawing/2014/main" id="{EC894663-0282-48E3-A150-EE13A6AFBD8F}"/>
              </a:ext>
            </a:extLst>
          </p:cNvPr>
          <p:cNvSpPr>
            <a:spLocks noGrp="1"/>
          </p:cNvSpPr>
          <p:nvPr>
            <p:ph type="dt" sz="half" idx="10"/>
          </p:nvPr>
        </p:nvSpPr>
        <p:spPr/>
        <p:txBody>
          <a:bodyPr/>
          <a:lstStyle/>
          <a:p>
            <a:fld id="{BE0A88F0-556B-4BB7-8AAB-D63AEB65C662}" type="datetime1">
              <a:rPr lang="en-US" smtClean="0"/>
              <a:t>8/6/2021</a:t>
            </a:fld>
            <a:endParaRPr lang="en-US" dirty="0"/>
          </a:p>
        </p:txBody>
      </p:sp>
      <p:sp>
        <p:nvSpPr>
          <p:cNvPr id="5" name="Footer Placeholder 4">
            <a:extLst>
              <a:ext uri="{FF2B5EF4-FFF2-40B4-BE49-F238E27FC236}">
                <a16:creationId xmlns:a16="http://schemas.microsoft.com/office/drawing/2014/main" id="{97FA39E1-E5F3-46E0-8FA8-F5A9A21BD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85145-5F0F-43CF-9246-8FCB155156DC}"/>
              </a:ext>
            </a:extLst>
          </p:cNvPr>
          <p:cNvSpPr>
            <a:spLocks noGrp="1"/>
          </p:cNvSpPr>
          <p:nvPr>
            <p:ph type="sldNum" sz="quarter" idx="12"/>
          </p:nvPr>
        </p:nvSpPr>
        <p:spPr/>
        <p:txBody>
          <a:bodyPr/>
          <a:lstStyle/>
          <a:p>
            <a:fld id="{81D2C36F-4504-47C0-B82F-A167342A2754}" type="slidenum">
              <a:rPr lang="en-US" smtClean="0"/>
              <a:t>13</a:t>
            </a:fld>
            <a:endParaRPr lang="en-US"/>
          </a:p>
        </p:txBody>
      </p:sp>
    </p:spTree>
    <p:extLst>
      <p:ext uri="{BB962C8B-B14F-4D97-AF65-F5344CB8AC3E}">
        <p14:creationId xmlns:p14="http://schemas.microsoft.com/office/powerpoint/2010/main" val="18152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1BC201-6B1F-47CB-B1AD-C6F2058C7293}"/>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FF637B43-0A06-42CE-8EB4-A63C92C59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2F7D9-9AB3-444D-87B7-49D2AAA5370E}"/>
              </a:ext>
            </a:extLst>
          </p:cNvPr>
          <p:cNvSpPr>
            <a:spLocks noGrp="1"/>
          </p:cNvSpPr>
          <p:nvPr>
            <p:ph type="sldNum" sz="quarter" idx="12"/>
          </p:nvPr>
        </p:nvSpPr>
        <p:spPr/>
        <p:txBody>
          <a:bodyPr/>
          <a:lstStyle/>
          <a:p>
            <a:fld id="{81D2C36F-4504-47C0-B82F-A167342A2754}" type="slidenum">
              <a:rPr lang="en-US" smtClean="0"/>
              <a:t>14</a:t>
            </a:fld>
            <a:endParaRPr lang="en-US"/>
          </a:p>
        </p:txBody>
      </p:sp>
      <p:sp>
        <p:nvSpPr>
          <p:cNvPr id="8" name="TextBox 7">
            <a:extLst>
              <a:ext uri="{FF2B5EF4-FFF2-40B4-BE49-F238E27FC236}">
                <a16:creationId xmlns:a16="http://schemas.microsoft.com/office/drawing/2014/main" id="{8FE278F8-7E41-4173-8A54-700EB10BC87B}"/>
              </a:ext>
            </a:extLst>
          </p:cNvPr>
          <p:cNvSpPr txBox="1"/>
          <p:nvPr/>
        </p:nvSpPr>
        <p:spPr>
          <a:xfrm>
            <a:off x="418391" y="2139652"/>
            <a:ext cx="10403310" cy="3539430"/>
          </a:xfrm>
          <a:prstGeom prst="rect">
            <a:avLst/>
          </a:prstGeom>
          <a:noFill/>
        </p:spPr>
        <p:txBody>
          <a:bodyPr wrap="square">
            <a:spAutoFit/>
          </a:bodyPr>
          <a:lstStyle/>
          <a:p>
            <a:pPr marL="0" indent="0">
              <a:buNone/>
            </a:pPr>
            <a:r>
              <a:rPr lang="en-GB" sz="2800" dirty="0">
                <a:highlight>
                  <a:srgbClr val="FFFF00"/>
                </a:highlight>
                <a:latin typeface="Tw Cen MT" panose="020B0602020104020603" pitchFamily="34" charset="0"/>
              </a:rPr>
              <a:t>Primary disease</a:t>
            </a:r>
          </a:p>
          <a:p>
            <a:r>
              <a:rPr lang="en-GB" sz="2800" dirty="0">
                <a:solidFill>
                  <a:schemeClr val="tx1"/>
                </a:solidFill>
                <a:latin typeface="Tw Cen MT" panose="020B0602020104020603" pitchFamily="34" charset="0"/>
              </a:rPr>
              <a:t>A primary disease is a disease that is due to a root cause of illness, as opposed to secondary disease, which is a sequela, or complication that is caused by the primary disease. </a:t>
            </a:r>
          </a:p>
          <a:p>
            <a:r>
              <a:rPr lang="en-GB" sz="2800" b="1" dirty="0">
                <a:solidFill>
                  <a:schemeClr val="tx1"/>
                </a:solidFill>
                <a:highlight>
                  <a:srgbClr val="FFFF00"/>
                </a:highlight>
                <a:latin typeface="Tw Cen MT" panose="020B0602020104020603" pitchFamily="34" charset="0"/>
              </a:rPr>
              <a:t>For example</a:t>
            </a:r>
            <a:r>
              <a:rPr lang="en-GB" sz="2800" dirty="0">
                <a:solidFill>
                  <a:schemeClr val="tx1"/>
                </a:solidFill>
                <a:latin typeface="Tw Cen MT" panose="020B0602020104020603" pitchFamily="34" charset="0"/>
              </a:rPr>
              <a:t>, a common cold is a primary disease, where rhinitis is a possible secondary disease, or sequela. A doctor must determine what primary disease, a cold or bacterial infection, is causing a patient's secondary rhinitis when deciding whether or not to prescribe antibiotics.</a:t>
            </a:r>
          </a:p>
        </p:txBody>
      </p:sp>
    </p:spTree>
    <p:extLst>
      <p:ext uri="{BB962C8B-B14F-4D97-AF65-F5344CB8AC3E}">
        <p14:creationId xmlns:p14="http://schemas.microsoft.com/office/powerpoint/2010/main" val="119300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41B16-90B1-493A-AB9B-4C0424201762}"/>
              </a:ext>
            </a:extLst>
          </p:cNvPr>
          <p:cNvSpPr>
            <a:spLocks noGrp="1"/>
          </p:cNvSpPr>
          <p:nvPr>
            <p:ph idx="1"/>
          </p:nvPr>
        </p:nvSpPr>
        <p:spPr>
          <a:xfrm>
            <a:off x="628653" y="430621"/>
            <a:ext cx="9736822" cy="5466596"/>
          </a:xfrm>
        </p:spPr>
        <p:txBody>
          <a:bodyPr>
            <a:normAutofit fontScale="92500" lnSpcReduction="10000"/>
          </a:bodyPr>
          <a:lstStyle/>
          <a:p>
            <a:pPr marL="0" indent="0">
              <a:buNone/>
            </a:pPr>
            <a:r>
              <a:rPr lang="en-GB" sz="2400" dirty="0">
                <a:solidFill>
                  <a:schemeClr val="tx1"/>
                </a:solidFill>
                <a:highlight>
                  <a:srgbClr val="FFFF00"/>
                </a:highlight>
                <a:latin typeface="Tw Cen MT" panose="020B0602020104020603" pitchFamily="34" charset="0"/>
              </a:rPr>
              <a:t>Secondary disease</a:t>
            </a:r>
          </a:p>
          <a:p>
            <a:r>
              <a:rPr lang="en-GB" sz="2400" dirty="0">
                <a:solidFill>
                  <a:schemeClr val="tx1"/>
                </a:solidFill>
                <a:latin typeface="Tw Cen MT" panose="020B0602020104020603" pitchFamily="34" charset="0"/>
              </a:rPr>
              <a:t>A secondary disease is a disease that is a sequela or complication of a prior, causal disease, which is referred to as the primary disease or simply the underlying cause (root cause). </a:t>
            </a:r>
          </a:p>
          <a:p>
            <a:r>
              <a:rPr lang="en-GB" sz="2400" dirty="0">
                <a:solidFill>
                  <a:schemeClr val="tx1"/>
                </a:solidFill>
                <a:highlight>
                  <a:srgbClr val="FFFF00"/>
                </a:highlight>
                <a:latin typeface="Tw Cen MT" panose="020B0602020104020603" pitchFamily="34" charset="0"/>
              </a:rPr>
              <a:t>For example, </a:t>
            </a:r>
            <a:r>
              <a:rPr lang="en-GB" sz="2400" dirty="0">
                <a:solidFill>
                  <a:schemeClr val="tx1"/>
                </a:solidFill>
                <a:latin typeface="Tw Cen MT" panose="020B0602020104020603" pitchFamily="34" charset="0"/>
              </a:rPr>
              <a:t>a bacterial infection can be primary, wherein a healthy person is exposed to bacteria and becomes infected, or it can be secondary to a primary cause, that predisposes the body to infection. </a:t>
            </a:r>
          </a:p>
          <a:p>
            <a:r>
              <a:rPr lang="en-GB" sz="2400" dirty="0">
                <a:solidFill>
                  <a:schemeClr val="tx1"/>
                </a:solidFill>
                <a:highlight>
                  <a:srgbClr val="FFFF00"/>
                </a:highlight>
                <a:latin typeface="Tw Cen MT" panose="020B0602020104020603" pitchFamily="34" charset="0"/>
              </a:rPr>
              <a:t>For example, </a:t>
            </a:r>
            <a:r>
              <a:rPr lang="en-GB" sz="2400" dirty="0">
                <a:solidFill>
                  <a:schemeClr val="tx1"/>
                </a:solidFill>
                <a:latin typeface="Tw Cen MT" panose="020B0602020104020603" pitchFamily="34" charset="0"/>
              </a:rPr>
              <a:t>a primary viral infection that weakens the immune system could lead to a secondary bacterial infection. Similarly, a primary burn that creates an open wound could provide an entry point for bacteria, and lead to a secondary bacterial infection.</a:t>
            </a:r>
          </a:p>
          <a:p>
            <a:endParaRPr lang="en-GB" dirty="0"/>
          </a:p>
        </p:txBody>
      </p:sp>
      <p:sp>
        <p:nvSpPr>
          <p:cNvPr id="4" name="Date Placeholder 3">
            <a:extLst>
              <a:ext uri="{FF2B5EF4-FFF2-40B4-BE49-F238E27FC236}">
                <a16:creationId xmlns:a16="http://schemas.microsoft.com/office/drawing/2014/main" id="{31CF40DE-A21D-410B-A618-69A81CD9DF28}"/>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3C135AAB-0BF3-4F50-92B0-404587A47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F6F6A-1591-4653-9831-1E7C54001BAF}"/>
              </a:ext>
            </a:extLst>
          </p:cNvPr>
          <p:cNvSpPr>
            <a:spLocks noGrp="1"/>
          </p:cNvSpPr>
          <p:nvPr>
            <p:ph type="sldNum" sz="quarter" idx="12"/>
          </p:nvPr>
        </p:nvSpPr>
        <p:spPr/>
        <p:txBody>
          <a:bodyPr/>
          <a:lstStyle/>
          <a:p>
            <a:fld id="{81D2C36F-4504-47C0-B82F-A167342A2754}" type="slidenum">
              <a:rPr lang="en-US" smtClean="0"/>
              <a:t>15</a:t>
            </a:fld>
            <a:endParaRPr lang="en-US"/>
          </a:p>
        </p:txBody>
      </p:sp>
    </p:spTree>
    <p:extLst>
      <p:ext uri="{BB962C8B-B14F-4D97-AF65-F5344CB8AC3E}">
        <p14:creationId xmlns:p14="http://schemas.microsoft.com/office/powerpoint/2010/main" val="1610635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A212E-339E-4527-8F03-ADD06F05D12D}"/>
              </a:ext>
            </a:extLst>
          </p:cNvPr>
          <p:cNvSpPr>
            <a:spLocks noGrp="1"/>
          </p:cNvSpPr>
          <p:nvPr>
            <p:ph idx="1"/>
          </p:nvPr>
        </p:nvSpPr>
        <p:spPr>
          <a:xfrm>
            <a:off x="418391" y="703687"/>
            <a:ext cx="9947083" cy="5252407"/>
          </a:xfrm>
        </p:spPr>
        <p:txBody>
          <a:bodyPr>
            <a:normAutofit fontScale="92500" lnSpcReduction="10000"/>
          </a:bodyPr>
          <a:lstStyle/>
          <a:p>
            <a:pPr marL="0" indent="0">
              <a:buNone/>
            </a:pPr>
            <a:r>
              <a:rPr lang="en-GB" sz="2400" dirty="0">
                <a:latin typeface="Tw Cen MT" panose="020B0602020104020603" pitchFamily="34" charset="0"/>
              </a:rPr>
              <a:t>Congenital disorder or congenital disease</a:t>
            </a:r>
          </a:p>
          <a:p>
            <a:r>
              <a:rPr lang="en-GB" sz="2400" dirty="0">
                <a:solidFill>
                  <a:schemeClr val="tx1"/>
                </a:solidFill>
                <a:latin typeface="Tw Cen MT" panose="020B0602020104020603" pitchFamily="34" charset="0"/>
              </a:rPr>
              <a:t>A </a:t>
            </a:r>
            <a:r>
              <a:rPr lang="en-GB" sz="2400" dirty="0">
                <a:solidFill>
                  <a:schemeClr val="tx1"/>
                </a:solidFill>
                <a:highlight>
                  <a:srgbClr val="FFFF00"/>
                </a:highlight>
                <a:latin typeface="Tw Cen MT" panose="020B0602020104020603" pitchFamily="34" charset="0"/>
              </a:rPr>
              <a:t>congenital disorder </a:t>
            </a:r>
            <a:r>
              <a:rPr lang="en-GB" sz="2400" dirty="0">
                <a:solidFill>
                  <a:schemeClr val="tx1"/>
                </a:solidFill>
                <a:latin typeface="Tw Cen MT" panose="020B0602020104020603" pitchFamily="34" charset="0"/>
              </a:rPr>
              <a:t>is one that is present at birth. It is often a genetic disease or disorder and can be inherited. It can also be the result of a vertically transmitted infection from the mother to the child , </a:t>
            </a:r>
            <a:r>
              <a:rPr lang="en-GB" sz="2400" dirty="0">
                <a:solidFill>
                  <a:schemeClr val="tx1"/>
                </a:solidFill>
                <a:highlight>
                  <a:srgbClr val="00FFFF"/>
                </a:highlight>
                <a:latin typeface="Tw Cen MT" panose="020B0602020104020603" pitchFamily="34" charset="0"/>
              </a:rPr>
              <a:t>such as HIV/AIDS</a:t>
            </a:r>
            <a:r>
              <a:rPr lang="en-GB" sz="2400" dirty="0">
                <a:latin typeface="Tw Cen MT" panose="020B0602020104020603" pitchFamily="34" charset="0"/>
              </a:rPr>
              <a:t>.</a:t>
            </a:r>
          </a:p>
          <a:p>
            <a:pPr marL="0" indent="0">
              <a:buNone/>
            </a:pPr>
            <a:r>
              <a:rPr lang="en-GB" sz="2400" dirty="0">
                <a:latin typeface="Tw Cen MT" panose="020B0602020104020603" pitchFamily="34" charset="0"/>
              </a:rPr>
              <a:t>Genetic disease</a:t>
            </a:r>
          </a:p>
          <a:p>
            <a:r>
              <a:rPr lang="en-GB" sz="2400" dirty="0">
                <a:solidFill>
                  <a:schemeClr val="tx1"/>
                </a:solidFill>
                <a:latin typeface="Tw Cen MT" panose="020B0602020104020603" pitchFamily="34" charset="0"/>
              </a:rPr>
              <a:t>A genetic disorder or disease is caused by one or more genetic mutations. It is often inherited, but some mutations are random and de novo.</a:t>
            </a:r>
          </a:p>
          <a:p>
            <a:pPr marL="0" indent="0">
              <a:buNone/>
            </a:pPr>
            <a:r>
              <a:rPr lang="en-GB" sz="2400" dirty="0">
                <a:latin typeface="Tw Cen MT" panose="020B0602020104020603" pitchFamily="34" charset="0"/>
              </a:rPr>
              <a:t>Hereditary or inherited disease</a:t>
            </a:r>
          </a:p>
          <a:p>
            <a:r>
              <a:rPr lang="en-GB" sz="2400" dirty="0">
                <a:solidFill>
                  <a:schemeClr val="tx1"/>
                </a:solidFill>
                <a:latin typeface="Tw Cen MT" panose="020B0602020104020603" pitchFamily="34" charset="0"/>
              </a:rPr>
              <a:t>A hereditary disease is a type of genetic disease caused by genetic mutations that are hereditary (and can run in families)</a:t>
            </a:r>
          </a:p>
          <a:p>
            <a:endParaRPr lang="en-GB" dirty="0"/>
          </a:p>
        </p:txBody>
      </p:sp>
      <p:sp>
        <p:nvSpPr>
          <p:cNvPr id="4" name="Date Placeholder 3">
            <a:extLst>
              <a:ext uri="{FF2B5EF4-FFF2-40B4-BE49-F238E27FC236}">
                <a16:creationId xmlns:a16="http://schemas.microsoft.com/office/drawing/2014/main" id="{404B0E0A-79E9-47EE-A116-DCD08C7D7D21}"/>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0FCB2B48-2314-4942-880B-F46C01B15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95E6F-4C0A-4C72-86E2-12435FCA6D2E}"/>
              </a:ext>
            </a:extLst>
          </p:cNvPr>
          <p:cNvSpPr>
            <a:spLocks noGrp="1"/>
          </p:cNvSpPr>
          <p:nvPr>
            <p:ph type="sldNum" sz="quarter" idx="12"/>
          </p:nvPr>
        </p:nvSpPr>
        <p:spPr/>
        <p:txBody>
          <a:bodyPr/>
          <a:lstStyle/>
          <a:p>
            <a:fld id="{81D2C36F-4504-47C0-B82F-A167342A2754}" type="slidenum">
              <a:rPr lang="en-US" smtClean="0"/>
              <a:t>16</a:t>
            </a:fld>
            <a:endParaRPr lang="en-US"/>
          </a:p>
        </p:txBody>
      </p:sp>
    </p:spTree>
    <p:extLst>
      <p:ext uri="{BB962C8B-B14F-4D97-AF65-F5344CB8AC3E}">
        <p14:creationId xmlns:p14="http://schemas.microsoft.com/office/powerpoint/2010/main" val="271552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F88FA-CA07-407E-915E-0C73837C94AC}"/>
              </a:ext>
            </a:extLst>
          </p:cNvPr>
          <p:cNvSpPr>
            <a:spLocks noGrp="1"/>
          </p:cNvSpPr>
          <p:nvPr>
            <p:ph idx="1"/>
          </p:nvPr>
        </p:nvSpPr>
        <p:spPr>
          <a:xfrm>
            <a:off x="418391" y="430621"/>
            <a:ext cx="9947083" cy="5321905"/>
          </a:xfrm>
        </p:spPr>
        <p:txBody>
          <a:bodyPr>
            <a:noAutofit/>
          </a:bodyPr>
          <a:lstStyle/>
          <a:p>
            <a:pPr marL="0" indent="0">
              <a:buNone/>
            </a:pPr>
            <a:endParaRPr lang="en-GB" sz="2200" dirty="0">
              <a:latin typeface="Tw Cen MT" panose="020B0602020104020603" pitchFamily="34" charset="0"/>
            </a:endParaRPr>
          </a:p>
          <a:p>
            <a:pPr marL="0" indent="0">
              <a:buNone/>
            </a:pPr>
            <a:r>
              <a:rPr lang="en-GB" sz="3600" dirty="0">
                <a:solidFill>
                  <a:schemeClr val="tx1"/>
                </a:solidFill>
                <a:highlight>
                  <a:srgbClr val="FFFF00"/>
                </a:highlight>
                <a:latin typeface="Tw Cen MT" panose="020B0602020104020603" pitchFamily="34" charset="0"/>
              </a:rPr>
              <a:t>Incurable disease</a:t>
            </a:r>
          </a:p>
          <a:p>
            <a:r>
              <a:rPr lang="en-GB" sz="3200" dirty="0">
                <a:solidFill>
                  <a:schemeClr val="tx1"/>
                </a:solidFill>
                <a:latin typeface="Tw Cen MT" panose="020B0602020104020603" pitchFamily="34" charset="0"/>
              </a:rPr>
              <a:t>A disease that cannot be cured. Incurable diseases are not </a:t>
            </a:r>
            <a:r>
              <a:rPr lang="en-GB" sz="3200" dirty="0">
                <a:solidFill>
                  <a:schemeClr val="tx1"/>
                </a:solidFill>
                <a:highlight>
                  <a:srgbClr val="00FFFF"/>
                </a:highlight>
                <a:latin typeface="Tw Cen MT" panose="020B0602020104020603" pitchFamily="34" charset="0"/>
              </a:rPr>
              <a:t>necessarily terminal diseases</a:t>
            </a:r>
            <a:r>
              <a:rPr lang="en-GB" sz="3200" dirty="0">
                <a:solidFill>
                  <a:schemeClr val="tx1"/>
                </a:solidFill>
                <a:latin typeface="Tw Cen MT" panose="020B0602020104020603" pitchFamily="34" charset="0"/>
              </a:rPr>
              <a:t>, and sometimes a disease's symptoms can be treated sufficiently for the disease to have little or no impact on quality of life of an affected individual.</a:t>
            </a:r>
          </a:p>
          <a:p>
            <a:endParaRPr lang="en-GB" sz="2200" dirty="0">
              <a:solidFill>
                <a:schemeClr val="tx1"/>
              </a:solidFill>
              <a:latin typeface="Tw Cen MT" panose="020B0602020104020603" pitchFamily="34" charset="0"/>
            </a:endParaRPr>
          </a:p>
          <a:p>
            <a:pPr marL="0" indent="0">
              <a:buNone/>
            </a:pPr>
            <a:endParaRPr lang="en-GB" sz="2200" dirty="0">
              <a:solidFill>
                <a:schemeClr val="tx1"/>
              </a:solidFill>
              <a:latin typeface="Tw Cen MT" panose="020B0602020104020603" pitchFamily="34" charset="0"/>
            </a:endParaRPr>
          </a:p>
        </p:txBody>
      </p:sp>
      <p:sp>
        <p:nvSpPr>
          <p:cNvPr id="4" name="Date Placeholder 3">
            <a:extLst>
              <a:ext uri="{FF2B5EF4-FFF2-40B4-BE49-F238E27FC236}">
                <a16:creationId xmlns:a16="http://schemas.microsoft.com/office/drawing/2014/main" id="{F9F0FCF3-EBB0-4AEA-B301-D12FEAFA3647}"/>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C5B700C9-6422-4B98-B8F9-0340621DE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0D7AC-34DE-4D6D-964A-628F0D556957}"/>
              </a:ext>
            </a:extLst>
          </p:cNvPr>
          <p:cNvSpPr>
            <a:spLocks noGrp="1"/>
          </p:cNvSpPr>
          <p:nvPr>
            <p:ph type="sldNum" sz="quarter" idx="12"/>
          </p:nvPr>
        </p:nvSpPr>
        <p:spPr/>
        <p:txBody>
          <a:bodyPr/>
          <a:lstStyle/>
          <a:p>
            <a:fld id="{81D2C36F-4504-47C0-B82F-A167342A2754}" type="slidenum">
              <a:rPr lang="en-US" smtClean="0"/>
              <a:t>17</a:t>
            </a:fld>
            <a:endParaRPr lang="en-US"/>
          </a:p>
        </p:txBody>
      </p:sp>
    </p:spTree>
    <p:extLst>
      <p:ext uri="{BB962C8B-B14F-4D97-AF65-F5344CB8AC3E}">
        <p14:creationId xmlns:p14="http://schemas.microsoft.com/office/powerpoint/2010/main" val="129064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1F08B-21E6-44F0-AF59-55210A340BAD}"/>
              </a:ext>
            </a:extLst>
          </p:cNvPr>
          <p:cNvSpPr>
            <a:spLocks noGrp="1"/>
          </p:cNvSpPr>
          <p:nvPr>
            <p:ph idx="1"/>
          </p:nvPr>
        </p:nvSpPr>
        <p:spPr>
          <a:xfrm>
            <a:off x="318053" y="430621"/>
            <a:ext cx="10503648" cy="5506353"/>
          </a:xfrm>
        </p:spPr>
        <p:txBody>
          <a:bodyPr>
            <a:noAutofit/>
          </a:bodyPr>
          <a:lstStyle/>
          <a:p>
            <a:pPr marL="0" indent="0" algn="l" fontAlgn="t">
              <a:buNone/>
            </a:pPr>
            <a:r>
              <a:rPr lang="en-GB" sz="2400" b="1" i="0" dirty="0">
                <a:solidFill>
                  <a:srgbClr val="002D72"/>
                </a:solidFill>
                <a:effectLst/>
                <a:latin typeface="Tw Cen MT" panose="020B0602020104020603" pitchFamily="34" charset="0"/>
              </a:rPr>
              <a:t>Chronic Diseases and Conditions</a:t>
            </a:r>
          </a:p>
          <a:p>
            <a:pPr marL="0" indent="0">
              <a:buNone/>
            </a:pPr>
            <a:r>
              <a:rPr lang="en-GB" sz="2400" dirty="0">
                <a:latin typeface="Tw Cen MT" panose="020B0602020104020603" pitchFamily="34" charset="0"/>
              </a:rPr>
              <a:t>Chronic condition or chronic disease</a:t>
            </a:r>
          </a:p>
          <a:p>
            <a:r>
              <a:rPr lang="en-GB" sz="2400" dirty="0">
                <a:solidFill>
                  <a:schemeClr val="tx1"/>
                </a:solidFill>
                <a:latin typeface="Tw Cen MT" panose="020B0602020104020603" pitchFamily="34" charset="0"/>
              </a:rPr>
              <a:t>A chronic disease is one that persists over time, often characterized as at least six months but may also include illnesses that are expected to last for the entirety of one's natural life.</a:t>
            </a:r>
          </a:p>
          <a:p>
            <a:pPr algn="l"/>
            <a:r>
              <a:rPr lang="en-GB" sz="2400" b="1" i="0" dirty="0">
                <a:solidFill>
                  <a:srgbClr val="000000"/>
                </a:solidFill>
                <a:effectLst/>
                <a:highlight>
                  <a:srgbClr val="FFFF00"/>
                </a:highlight>
                <a:latin typeface="Tw Cen MT" panose="020B0602020104020603" pitchFamily="34" charset="0"/>
              </a:rPr>
              <a:t>Chronic diseases </a:t>
            </a:r>
            <a:r>
              <a:rPr lang="en-GB" sz="2400" b="0" i="0" dirty="0">
                <a:solidFill>
                  <a:srgbClr val="000000"/>
                </a:solidFill>
                <a:effectLst/>
                <a:latin typeface="Tw Cen MT" panose="020B0602020104020603" pitchFamily="34" charset="0"/>
              </a:rPr>
              <a:t>- such as heart disease, cancer, diabetes, stroke, and arthritis - are the leading causes of disability and death. Although common and costly, many chronic diseases are also </a:t>
            </a:r>
            <a:r>
              <a:rPr lang="en-GB" sz="2400" b="0" i="0" dirty="0">
                <a:solidFill>
                  <a:srgbClr val="000000"/>
                </a:solidFill>
                <a:effectLst/>
                <a:highlight>
                  <a:srgbClr val="FFFF00"/>
                </a:highlight>
                <a:latin typeface="Tw Cen MT" panose="020B0602020104020603" pitchFamily="34" charset="0"/>
              </a:rPr>
              <a:t>preventable</a:t>
            </a:r>
            <a:r>
              <a:rPr lang="en-GB" sz="2400" b="0" i="0" dirty="0">
                <a:solidFill>
                  <a:srgbClr val="000000"/>
                </a:solidFill>
                <a:effectLst/>
                <a:latin typeface="Tw Cen MT" panose="020B0602020104020603" pitchFamily="34" charset="0"/>
              </a:rPr>
              <a:t>.</a:t>
            </a:r>
          </a:p>
        </p:txBody>
      </p:sp>
      <p:sp>
        <p:nvSpPr>
          <p:cNvPr id="4" name="Date Placeholder 3">
            <a:extLst>
              <a:ext uri="{FF2B5EF4-FFF2-40B4-BE49-F238E27FC236}">
                <a16:creationId xmlns:a16="http://schemas.microsoft.com/office/drawing/2014/main" id="{05581C1A-B0F6-47AB-B60C-33BADF2B1779}"/>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25C8EB3C-5DD5-4B3F-9B69-104910F07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5CB14-4E7D-47DE-9E4C-E6F120848F54}"/>
              </a:ext>
            </a:extLst>
          </p:cNvPr>
          <p:cNvSpPr>
            <a:spLocks noGrp="1"/>
          </p:cNvSpPr>
          <p:nvPr>
            <p:ph type="sldNum" sz="quarter" idx="12"/>
          </p:nvPr>
        </p:nvSpPr>
        <p:spPr/>
        <p:txBody>
          <a:bodyPr/>
          <a:lstStyle/>
          <a:p>
            <a:fld id="{81D2C36F-4504-47C0-B82F-A167342A2754}" type="slidenum">
              <a:rPr lang="en-US" smtClean="0"/>
              <a:t>18</a:t>
            </a:fld>
            <a:endParaRPr lang="en-US"/>
          </a:p>
        </p:txBody>
      </p:sp>
    </p:spTree>
    <p:extLst>
      <p:ext uri="{BB962C8B-B14F-4D97-AF65-F5344CB8AC3E}">
        <p14:creationId xmlns:p14="http://schemas.microsoft.com/office/powerpoint/2010/main" val="1478188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60026-8941-4837-94CC-A45A2001A019}"/>
              </a:ext>
            </a:extLst>
          </p:cNvPr>
          <p:cNvSpPr>
            <a:spLocks noGrp="1"/>
          </p:cNvSpPr>
          <p:nvPr>
            <p:ph idx="1"/>
          </p:nvPr>
        </p:nvSpPr>
        <p:spPr>
          <a:xfrm>
            <a:off x="628651" y="703687"/>
            <a:ext cx="10092357" cy="5048839"/>
          </a:xfrm>
        </p:spPr>
        <p:txBody>
          <a:bodyPr>
            <a:normAutofit/>
          </a:bodyPr>
          <a:lstStyle/>
          <a:p>
            <a:r>
              <a:rPr lang="en-GB" sz="2400" b="0" i="0" dirty="0">
                <a:solidFill>
                  <a:srgbClr val="000000"/>
                </a:solidFill>
                <a:effectLst/>
                <a:latin typeface="Tw Cen MT" panose="020B0602020104020603" pitchFamily="34" charset="0"/>
              </a:rPr>
              <a:t>  Many chronic diseases are linked to </a:t>
            </a:r>
            <a:r>
              <a:rPr lang="en-GB" sz="2400" b="0" i="0" dirty="0">
                <a:solidFill>
                  <a:srgbClr val="000000"/>
                </a:solidFill>
                <a:effectLst/>
                <a:highlight>
                  <a:srgbClr val="FFFF00"/>
                </a:highlight>
                <a:latin typeface="Tw Cen MT" panose="020B0602020104020603" pitchFamily="34" charset="0"/>
              </a:rPr>
              <a:t>lifestyle choices </a:t>
            </a:r>
            <a:r>
              <a:rPr lang="en-GB" sz="2400" b="0" i="0" dirty="0">
                <a:solidFill>
                  <a:srgbClr val="000000"/>
                </a:solidFill>
                <a:effectLst/>
                <a:latin typeface="Tw Cen MT" panose="020B0602020104020603" pitchFamily="34" charset="0"/>
              </a:rPr>
              <a:t>that are within your own hands to change.</a:t>
            </a:r>
            <a:endParaRPr lang="en-GB" sz="2400" dirty="0"/>
          </a:p>
          <a:p>
            <a:pPr algn="l"/>
            <a:r>
              <a:rPr lang="en-GB" sz="2400" b="0" i="0" dirty="0">
                <a:solidFill>
                  <a:srgbClr val="000000"/>
                </a:solidFill>
                <a:effectLst/>
                <a:latin typeface="Tw Cen MT" panose="020B0602020104020603" pitchFamily="34" charset="0"/>
              </a:rPr>
              <a:t>Eating nutritious foods, becoming more physically active and avoiding tobacco can help keep you from developing many of these diseases and conditions. </a:t>
            </a:r>
          </a:p>
          <a:p>
            <a:pPr algn="l"/>
            <a:r>
              <a:rPr lang="en-GB" sz="2400" b="0" i="0" dirty="0">
                <a:solidFill>
                  <a:srgbClr val="000000"/>
                </a:solidFill>
                <a:effectLst/>
                <a:latin typeface="Tw Cen MT" panose="020B0602020104020603" pitchFamily="34" charset="0"/>
              </a:rPr>
              <a:t>And, even if you already have diabetes, heart disease, arthritis or another chronic condition, eating more healthful food and getting more exercise, whether it's a brisk walk, a bike ride, a jog or a swim, can help you better manage your illness, avoid complications and prolong your life.</a:t>
            </a:r>
          </a:p>
          <a:p>
            <a:endParaRPr lang="en-GB" dirty="0"/>
          </a:p>
        </p:txBody>
      </p:sp>
      <p:sp>
        <p:nvSpPr>
          <p:cNvPr id="4" name="Date Placeholder 3">
            <a:extLst>
              <a:ext uri="{FF2B5EF4-FFF2-40B4-BE49-F238E27FC236}">
                <a16:creationId xmlns:a16="http://schemas.microsoft.com/office/drawing/2014/main" id="{0657371F-C02F-406E-BE8C-63991713CF2E}"/>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1E89A463-9860-48CC-8C69-F45BADF2D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C0381-4156-4A02-A238-B3A0AEDDF5F0}"/>
              </a:ext>
            </a:extLst>
          </p:cNvPr>
          <p:cNvSpPr>
            <a:spLocks noGrp="1"/>
          </p:cNvSpPr>
          <p:nvPr>
            <p:ph type="sldNum" sz="quarter" idx="12"/>
          </p:nvPr>
        </p:nvSpPr>
        <p:spPr/>
        <p:txBody>
          <a:bodyPr/>
          <a:lstStyle/>
          <a:p>
            <a:fld id="{81D2C36F-4504-47C0-B82F-A167342A2754}" type="slidenum">
              <a:rPr lang="en-US" smtClean="0"/>
              <a:t>19</a:t>
            </a:fld>
            <a:endParaRPr lang="en-US"/>
          </a:p>
        </p:txBody>
      </p:sp>
    </p:spTree>
    <p:extLst>
      <p:ext uri="{BB962C8B-B14F-4D97-AF65-F5344CB8AC3E}">
        <p14:creationId xmlns:p14="http://schemas.microsoft.com/office/powerpoint/2010/main" val="285265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blic Health Images, Stock Photos &amp;amp; Vectors | Shutterstock">
            <a:extLst>
              <a:ext uri="{FF2B5EF4-FFF2-40B4-BE49-F238E27FC236}">
                <a16:creationId xmlns:a16="http://schemas.microsoft.com/office/drawing/2014/main" id="{8E734B26-EB1D-43FF-B5C4-EF504E47215F}"/>
              </a:ext>
            </a:extLst>
          </p:cNvPr>
          <p:cNvPicPr>
            <a:picLocks noGrp="1" noChangeAspect="1" noChangeArrowheads="1"/>
          </p:cNvPicPr>
          <p:nvPr>
            <p:ph idx="1"/>
          </p:nvPr>
        </p:nvPicPr>
        <p:blipFill rotWithShape="1">
          <a:blip r:embed="rId2">
            <a:alphaModFix amt="84000"/>
            <a:extLst>
              <a:ext uri="{28A0092B-C50C-407E-A947-70E740481C1C}">
                <a14:useLocalDpi xmlns:a14="http://schemas.microsoft.com/office/drawing/2010/main" val="0"/>
              </a:ext>
            </a:extLst>
          </a:blip>
          <a:srcRect t="14298" r="1" b="4940"/>
          <a:stretch/>
        </p:blipFill>
        <p:spPr bwMode="auto">
          <a:xfrm rot="120000">
            <a:off x="111492" y="-35808"/>
            <a:ext cx="11361376" cy="6587668"/>
          </a:xfrm>
          <a:custGeom>
            <a:avLst/>
            <a:gdLst/>
            <a:ahLst/>
            <a:cxnLst/>
            <a:rect l="l" t="t" r="r" b="b"/>
            <a:pathLst>
              <a:path w="11361376" h="6587668">
                <a:moveTo>
                  <a:pt x="11133312" y="0"/>
                </a:moveTo>
                <a:lnTo>
                  <a:pt x="11361376" y="6530893"/>
                </a:lnTo>
                <a:lnTo>
                  <a:pt x="7192278" y="6531395"/>
                </a:lnTo>
                <a:lnTo>
                  <a:pt x="4598637" y="6531709"/>
                </a:lnTo>
                <a:lnTo>
                  <a:pt x="4597082" y="6531973"/>
                </a:lnTo>
                <a:cubicBezTo>
                  <a:pt x="4535412" y="6538708"/>
                  <a:pt x="4364478" y="6540090"/>
                  <a:pt x="4372669" y="6531915"/>
                </a:cubicBezTo>
                <a:lnTo>
                  <a:pt x="4335737" y="6531741"/>
                </a:lnTo>
                <a:lnTo>
                  <a:pt x="3873595" y="6531796"/>
                </a:lnTo>
                <a:lnTo>
                  <a:pt x="3171960" y="6531882"/>
                </a:lnTo>
                <a:lnTo>
                  <a:pt x="2360308" y="6531979"/>
                </a:lnTo>
                <a:lnTo>
                  <a:pt x="2340879" y="6533764"/>
                </a:lnTo>
                <a:lnTo>
                  <a:pt x="2265207" y="6544794"/>
                </a:lnTo>
                <a:lnTo>
                  <a:pt x="2249045" y="6550979"/>
                </a:lnTo>
                <a:lnTo>
                  <a:pt x="2230185" y="6545700"/>
                </a:lnTo>
                <a:cubicBezTo>
                  <a:pt x="2227868" y="6544145"/>
                  <a:pt x="2225979" y="6542398"/>
                  <a:pt x="2224577" y="6540521"/>
                </a:cubicBezTo>
                <a:lnTo>
                  <a:pt x="2164384" y="6550814"/>
                </a:lnTo>
                <a:lnTo>
                  <a:pt x="2157106" y="6551103"/>
                </a:lnTo>
                <a:lnTo>
                  <a:pt x="2106931" y="6549654"/>
                </a:lnTo>
                <a:lnTo>
                  <a:pt x="2032303" y="6542147"/>
                </a:lnTo>
                <a:lnTo>
                  <a:pt x="2008347" y="6532022"/>
                </a:lnTo>
                <a:lnTo>
                  <a:pt x="1728882" y="6532056"/>
                </a:lnTo>
                <a:lnTo>
                  <a:pt x="1721252" y="6533624"/>
                </a:lnTo>
                <a:cubicBezTo>
                  <a:pt x="1717530" y="6535740"/>
                  <a:pt x="1715534" y="6539175"/>
                  <a:pt x="1716450" y="6544661"/>
                </a:cubicBezTo>
                <a:cubicBezTo>
                  <a:pt x="1707769" y="6544113"/>
                  <a:pt x="1699205" y="6542660"/>
                  <a:pt x="1690573" y="6540981"/>
                </a:cubicBezTo>
                <a:lnTo>
                  <a:pt x="1686049" y="6540117"/>
                </a:lnTo>
                <a:lnTo>
                  <a:pt x="1669233" y="6541653"/>
                </a:lnTo>
                <a:lnTo>
                  <a:pt x="1662896" y="6535843"/>
                </a:lnTo>
                <a:lnTo>
                  <a:pt x="1605928" y="6538251"/>
                </a:lnTo>
                <a:cubicBezTo>
                  <a:pt x="1581587" y="6554047"/>
                  <a:pt x="1535542" y="6546816"/>
                  <a:pt x="1497361" y="6553802"/>
                </a:cubicBezTo>
                <a:lnTo>
                  <a:pt x="1480632" y="6560161"/>
                </a:lnTo>
                <a:lnTo>
                  <a:pt x="1369932" y="6570328"/>
                </a:lnTo>
                <a:lnTo>
                  <a:pt x="1294261" y="6581359"/>
                </a:lnTo>
                <a:lnTo>
                  <a:pt x="1278100" y="6587542"/>
                </a:lnTo>
                <a:lnTo>
                  <a:pt x="1259240" y="6582264"/>
                </a:lnTo>
                <a:cubicBezTo>
                  <a:pt x="1256921" y="6580709"/>
                  <a:pt x="1255033" y="6578963"/>
                  <a:pt x="1253630" y="6577085"/>
                </a:cubicBezTo>
                <a:lnTo>
                  <a:pt x="1193437" y="6587378"/>
                </a:lnTo>
                <a:lnTo>
                  <a:pt x="1186159" y="6587668"/>
                </a:lnTo>
                <a:lnTo>
                  <a:pt x="1135986" y="6586219"/>
                </a:lnTo>
                <a:lnTo>
                  <a:pt x="1061357" y="6578713"/>
                </a:lnTo>
                <a:cubicBezTo>
                  <a:pt x="1036673" y="6572906"/>
                  <a:pt x="1014387" y="6549131"/>
                  <a:pt x="983915" y="6561295"/>
                </a:cubicBezTo>
                <a:cubicBezTo>
                  <a:pt x="990667" y="6547832"/>
                  <a:pt x="947719" y="6565581"/>
                  <a:pt x="939204" y="6554224"/>
                </a:cubicBezTo>
                <a:cubicBezTo>
                  <a:pt x="934201" y="6544778"/>
                  <a:pt x="920007" y="6547961"/>
                  <a:pt x="908100" y="6546089"/>
                </a:cubicBezTo>
                <a:cubicBezTo>
                  <a:pt x="897704" y="6537290"/>
                  <a:pt x="840108" y="6536943"/>
                  <a:pt x="821243" y="6541464"/>
                </a:cubicBezTo>
                <a:cubicBezTo>
                  <a:pt x="769582" y="6560131"/>
                  <a:pt x="715627" y="6526638"/>
                  <a:pt x="674060" y="6540521"/>
                </a:cubicBezTo>
                <a:cubicBezTo>
                  <a:pt x="657331" y="6539685"/>
                  <a:pt x="646277" y="6538077"/>
                  <a:pt x="638238" y="6536347"/>
                </a:cubicBezTo>
                <a:lnTo>
                  <a:pt x="623243" y="6532189"/>
                </a:lnTo>
                <a:lnTo>
                  <a:pt x="37206" y="6532261"/>
                </a:lnTo>
                <a:lnTo>
                  <a:pt x="37207" y="6529952"/>
                </a:lnTo>
                <a:lnTo>
                  <a:pt x="10992" y="6518881"/>
                </a:lnTo>
                <a:cubicBezTo>
                  <a:pt x="4223" y="6512003"/>
                  <a:pt x="30" y="6502511"/>
                  <a:pt x="0" y="6492021"/>
                </a:cubicBezTo>
                <a:lnTo>
                  <a:pt x="377" y="3388514"/>
                </a:lnTo>
                <a:lnTo>
                  <a:pt x="4999" y="3379359"/>
                </a:lnTo>
                <a:lnTo>
                  <a:pt x="421" y="3368165"/>
                </a:lnTo>
                <a:lnTo>
                  <a:pt x="782" y="388756"/>
                </a:ln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30DC4F1-C642-41CF-8C59-3AA19033A04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625168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98918-CEBA-442F-AAB1-B8685EB2C8C6}"/>
              </a:ext>
            </a:extLst>
          </p:cNvPr>
          <p:cNvSpPr>
            <a:spLocks noGrp="1"/>
          </p:cNvSpPr>
          <p:nvPr>
            <p:ph idx="1"/>
          </p:nvPr>
        </p:nvSpPr>
        <p:spPr>
          <a:xfrm>
            <a:off x="418391" y="430621"/>
            <a:ext cx="10223105" cy="5996758"/>
          </a:xfrm>
        </p:spPr>
        <p:txBody>
          <a:bodyPr>
            <a:normAutofit/>
          </a:bodyPr>
          <a:lstStyle/>
          <a:p>
            <a:pPr marL="0" indent="0">
              <a:buNone/>
            </a:pPr>
            <a:endParaRPr lang="en-GB" sz="2000" dirty="0">
              <a:solidFill>
                <a:schemeClr val="tx1"/>
              </a:solidFill>
              <a:highlight>
                <a:srgbClr val="FFFF00"/>
              </a:highlight>
              <a:latin typeface="Tw Cen MT" panose="020B0602020104020603" pitchFamily="34" charset="0"/>
            </a:endParaRPr>
          </a:p>
          <a:p>
            <a:pPr marL="0" indent="0">
              <a:buNone/>
            </a:pPr>
            <a:endParaRPr lang="en-GB" sz="2000" dirty="0">
              <a:solidFill>
                <a:schemeClr val="tx1"/>
              </a:solidFill>
              <a:highlight>
                <a:srgbClr val="FFFF00"/>
              </a:highlight>
              <a:latin typeface="Tw Cen MT" panose="020B0602020104020603" pitchFamily="34" charset="0"/>
            </a:endParaRPr>
          </a:p>
          <a:p>
            <a:pPr marL="0" indent="0">
              <a:buNone/>
            </a:pPr>
            <a:r>
              <a:rPr lang="en-GB" sz="3600" dirty="0">
                <a:solidFill>
                  <a:schemeClr val="tx1"/>
                </a:solidFill>
                <a:highlight>
                  <a:srgbClr val="FFFF00"/>
                </a:highlight>
                <a:latin typeface="Tw Cen MT" panose="020B0602020104020603" pitchFamily="34" charset="0"/>
              </a:rPr>
              <a:t>Terminal disease</a:t>
            </a:r>
          </a:p>
          <a:p>
            <a:r>
              <a:rPr lang="en-GB" sz="3200" dirty="0">
                <a:solidFill>
                  <a:schemeClr val="tx1"/>
                </a:solidFill>
                <a:latin typeface="Tw Cen MT" panose="020B0602020104020603" pitchFamily="34" charset="0"/>
              </a:rPr>
              <a:t>A terminal disease is one that is expected to have the inevitable result of death. </a:t>
            </a:r>
          </a:p>
          <a:p>
            <a:r>
              <a:rPr lang="en-GB" sz="3200" dirty="0">
                <a:solidFill>
                  <a:schemeClr val="tx1"/>
                </a:solidFill>
                <a:latin typeface="Tw Cen MT" panose="020B0602020104020603" pitchFamily="34" charset="0"/>
              </a:rPr>
              <a:t>Previously, AIDS was a terminal disease; it is now incurable, but can be managed indefinitely using medications.</a:t>
            </a:r>
          </a:p>
        </p:txBody>
      </p:sp>
      <p:sp>
        <p:nvSpPr>
          <p:cNvPr id="4" name="Date Placeholder 3">
            <a:extLst>
              <a:ext uri="{FF2B5EF4-FFF2-40B4-BE49-F238E27FC236}">
                <a16:creationId xmlns:a16="http://schemas.microsoft.com/office/drawing/2014/main" id="{8906CF9D-61EF-4947-AA8A-40FA333EB9A8}"/>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CCEC3BDE-DEEF-4C2C-909C-BAC692F63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98C42-23BE-4A28-92C4-52BBD49034D2}"/>
              </a:ext>
            </a:extLst>
          </p:cNvPr>
          <p:cNvSpPr>
            <a:spLocks noGrp="1"/>
          </p:cNvSpPr>
          <p:nvPr>
            <p:ph type="sldNum" sz="quarter" idx="12"/>
          </p:nvPr>
        </p:nvSpPr>
        <p:spPr/>
        <p:txBody>
          <a:bodyPr/>
          <a:lstStyle/>
          <a:p>
            <a:fld id="{81D2C36F-4504-47C0-B82F-A167342A2754}" type="slidenum">
              <a:rPr lang="en-US" smtClean="0"/>
              <a:t>20</a:t>
            </a:fld>
            <a:endParaRPr lang="en-US"/>
          </a:p>
        </p:txBody>
      </p:sp>
    </p:spTree>
    <p:extLst>
      <p:ext uri="{BB962C8B-B14F-4D97-AF65-F5344CB8AC3E}">
        <p14:creationId xmlns:p14="http://schemas.microsoft.com/office/powerpoint/2010/main" val="341223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83092-7E80-42B8-83FE-A2969CFA8BBF}"/>
              </a:ext>
            </a:extLst>
          </p:cNvPr>
          <p:cNvSpPr>
            <a:spLocks noGrp="1"/>
          </p:cNvSpPr>
          <p:nvPr>
            <p:ph idx="1"/>
          </p:nvPr>
        </p:nvSpPr>
        <p:spPr>
          <a:xfrm>
            <a:off x="516835" y="703687"/>
            <a:ext cx="9848639" cy="5048839"/>
          </a:xfrm>
        </p:spPr>
        <p:txBody>
          <a:bodyPr>
            <a:normAutofit lnSpcReduction="10000"/>
          </a:bodyPr>
          <a:lstStyle/>
          <a:p>
            <a:pPr marL="0" indent="0">
              <a:buNone/>
            </a:pPr>
            <a:r>
              <a:rPr lang="en-GB" sz="2400" b="1" i="0" dirty="0">
                <a:solidFill>
                  <a:srgbClr val="202124"/>
                </a:solidFill>
                <a:effectLst/>
                <a:highlight>
                  <a:srgbClr val="FFFF00"/>
                </a:highlight>
                <a:latin typeface="Tw Cen MT" panose="020B0602020104020603" pitchFamily="34" charset="0"/>
              </a:rPr>
              <a:t>Communicable diseases</a:t>
            </a:r>
            <a:r>
              <a:rPr lang="en-GB" sz="2400" b="0" i="0" dirty="0">
                <a:solidFill>
                  <a:srgbClr val="202124"/>
                </a:solidFill>
                <a:effectLst/>
                <a:latin typeface="Tw Cen MT" panose="020B0602020104020603" pitchFamily="34" charset="0"/>
              </a:rPr>
              <a:t>, also known as infectious diseases or transmissible diseases, are </a:t>
            </a:r>
            <a:r>
              <a:rPr lang="en-GB" sz="2400" b="1" i="0" dirty="0">
                <a:solidFill>
                  <a:srgbClr val="202124"/>
                </a:solidFill>
                <a:effectLst/>
                <a:latin typeface="Tw Cen MT" panose="020B0602020104020603" pitchFamily="34" charset="0"/>
              </a:rPr>
              <a:t>illnesses that result from the infection, presence and growth of pathogenic (capable of causing disease) biologic agents in an individual human</a:t>
            </a:r>
            <a:r>
              <a:rPr lang="en-GB" sz="2400" b="0" i="0" dirty="0">
                <a:solidFill>
                  <a:srgbClr val="202124"/>
                </a:solidFill>
                <a:effectLst/>
                <a:latin typeface="Tw Cen MT" panose="020B0602020104020603" pitchFamily="34" charset="0"/>
              </a:rPr>
              <a:t> or other animal host.</a:t>
            </a:r>
          </a:p>
          <a:p>
            <a:pPr marL="0" indent="0" algn="l">
              <a:buNone/>
            </a:pPr>
            <a:r>
              <a:rPr lang="en-GB" sz="2400" b="1" i="0" dirty="0">
                <a:solidFill>
                  <a:schemeClr val="tx1"/>
                </a:solidFill>
                <a:effectLst/>
                <a:highlight>
                  <a:srgbClr val="FFFF00"/>
                </a:highlight>
                <a:latin typeface="Tw Cen MT" panose="020B0602020104020603" pitchFamily="34" charset="0"/>
              </a:rPr>
              <a:t>Examples of communicable disease </a:t>
            </a:r>
          </a:p>
          <a:p>
            <a:pPr algn="l"/>
            <a:r>
              <a:rPr lang="en-GB" sz="2400" b="0" i="0" dirty="0">
                <a:solidFill>
                  <a:srgbClr val="202124"/>
                </a:solidFill>
                <a:effectLst/>
                <a:latin typeface="Tw Cen MT" panose="020B0602020104020603" pitchFamily="34" charset="0"/>
              </a:rPr>
              <a:t>Some examples of the communicable disease include </a:t>
            </a:r>
            <a:r>
              <a:rPr lang="en-GB" sz="2400" b="1" i="0" dirty="0">
                <a:solidFill>
                  <a:srgbClr val="202124"/>
                </a:solidFill>
                <a:effectLst/>
                <a:latin typeface="Tw Cen MT" panose="020B0602020104020603" pitchFamily="34" charset="0"/>
              </a:rPr>
              <a:t>HIV, hepatitis A, B and C, measles, salmonella, and blood-borne illnesses</a:t>
            </a:r>
            <a:r>
              <a:rPr lang="en-GB" sz="2400" b="0" i="0" dirty="0">
                <a:solidFill>
                  <a:srgbClr val="202124"/>
                </a:solidFill>
                <a:effectLst/>
                <a:latin typeface="Tw Cen MT" panose="020B0602020104020603" pitchFamily="34" charset="0"/>
              </a:rPr>
              <a:t>. </a:t>
            </a:r>
          </a:p>
          <a:p>
            <a:pPr algn="l"/>
            <a:r>
              <a:rPr lang="en-GB" sz="2400" b="0" i="0" dirty="0">
                <a:solidFill>
                  <a:srgbClr val="202124"/>
                </a:solidFill>
                <a:effectLst/>
                <a:latin typeface="Tw Cen MT" panose="020B0602020104020603" pitchFamily="34" charset="0"/>
              </a:rPr>
              <a:t>Most common forms of spread through food, sexual intercourse, insect bites, contact with contaminated fomites, droplets, or skin contact</a:t>
            </a:r>
            <a:r>
              <a:rPr lang="en-GB" b="0" i="0" dirty="0">
                <a:solidFill>
                  <a:srgbClr val="202124"/>
                </a:solidFill>
                <a:effectLst/>
                <a:latin typeface="arial" panose="020B0604020202020204" pitchFamily="34" charset="0"/>
              </a:rPr>
              <a:t>.</a:t>
            </a:r>
          </a:p>
          <a:p>
            <a:endParaRPr lang="en-GB" dirty="0"/>
          </a:p>
        </p:txBody>
      </p:sp>
      <p:sp>
        <p:nvSpPr>
          <p:cNvPr id="4" name="Date Placeholder 3">
            <a:extLst>
              <a:ext uri="{FF2B5EF4-FFF2-40B4-BE49-F238E27FC236}">
                <a16:creationId xmlns:a16="http://schemas.microsoft.com/office/drawing/2014/main" id="{71407F21-97A0-4FED-88BA-74B21E73CEDE}"/>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EFF96569-3DA2-4DE0-B82A-05267D4FC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40985-0DBE-4804-B438-A71DEB3CB052}"/>
              </a:ext>
            </a:extLst>
          </p:cNvPr>
          <p:cNvSpPr>
            <a:spLocks noGrp="1"/>
          </p:cNvSpPr>
          <p:nvPr>
            <p:ph type="sldNum" sz="quarter" idx="12"/>
          </p:nvPr>
        </p:nvSpPr>
        <p:spPr/>
        <p:txBody>
          <a:bodyPr/>
          <a:lstStyle/>
          <a:p>
            <a:fld id="{81D2C36F-4504-47C0-B82F-A167342A2754}" type="slidenum">
              <a:rPr lang="en-US" smtClean="0"/>
              <a:t>21</a:t>
            </a:fld>
            <a:endParaRPr lang="en-US"/>
          </a:p>
        </p:txBody>
      </p:sp>
    </p:spTree>
    <p:extLst>
      <p:ext uri="{BB962C8B-B14F-4D97-AF65-F5344CB8AC3E}">
        <p14:creationId xmlns:p14="http://schemas.microsoft.com/office/powerpoint/2010/main" val="598539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EF69A-D315-454D-9CBA-648730EEF945}"/>
              </a:ext>
            </a:extLst>
          </p:cNvPr>
          <p:cNvSpPr>
            <a:spLocks noGrp="1"/>
          </p:cNvSpPr>
          <p:nvPr>
            <p:ph idx="1"/>
          </p:nvPr>
        </p:nvSpPr>
        <p:spPr>
          <a:xfrm>
            <a:off x="318052" y="352122"/>
            <a:ext cx="10291614" cy="5321906"/>
          </a:xfrm>
        </p:spPr>
        <p:txBody>
          <a:bodyPr>
            <a:normAutofit fontScale="92500"/>
          </a:bodyPr>
          <a:lstStyle/>
          <a:p>
            <a:pPr marL="0" indent="0">
              <a:buNone/>
            </a:pPr>
            <a:r>
              <a:rPr lang="en-GB" sz="3200" b="1" dirty="0">
                <a:solidFill>
                  <a:schemeClr val="tx1"/>
                </a:solidFill>
                <a:highlight>
                  <a:srgbClr val="FFFF00"/>
                </a:highlight>
                <a:latin typeface="Tw Cen MT" panose="020B0602020104020603" pitchFamily="34" charset="0"/>
              </a:rPr>
              <a:t>Non-communicable</a:t>
            </a:r>
          </a:p>
          <a:p>
            <a:r>
              <a:rPr lang="en-GB" sz="2400" dirty="0">
                <a:solidFill>
                  <a:schemeClr val="tx1"/>
                </a:solidFill>
                <a:latin typeface="Tw Cen MT" panose="020B0602020104020603" pitchFamily="34" charset="0"/>
              </a:rPr>
              <a:t>A non-communicable disease is a medical condition or disease that is non-transmissible. Non-communicable diseases cannot be spread directly from one person to another. Heart disease and cancer are examples of non-communicable diseases in humans.</a:t>
            </a:r>
          </a:p>
          <a:p>
            <a:r>
              <a:rPr lang="en-GB" sz="2400" b="0" i="0" dirty="0">
                <a:solidFill>
                  <a:srgbClr val="202124"/>
                </a:solidFill>
                <a:effectLst/>
                <a:latin typeface="Tw Cen MT" panose="020B0602020104020603" pitchFamily="34" charset="0"/>
              </a:rPr>
              <a:t>A non-communicable disease (NCD) is a disease that is not transmissible directly from one person to another. </a:t>
            </a:r>
          </a:p>
          <a:p>
            <a:r>
              <a:rPr lang="en-GB" sz="2400" b="0" i="0" dirty="0">
                <a:solidFill>
                  <a:srgbClr val="202124"/>
                </a:solidFill>
                <a:effectLst/>
                <a:latin typeface="Tw Cen MT" panose="020B0602020104020603" pitchFamily="34" charset="0"/>
              </a:rPr>
              <a:t>NCDs examples include: </a:t>
            </a:r>
            <a:r>
              <a:rPr lang="en-GB" sz="2400" b="1" i="0" dirty="0">
                <a:solidFill>
                  <a:srgbClr val="202124"/>
                </a:solidFill>
                <a:effectLst/>
                <a:latin typeface="Tw Cen MT" panose="020B0602020104020603" pitchFamily="34" charset="0"/>
              </a:rPr>
              <a:t>Parkinson's disease, autoimmune diseases, strokes</a:t>
            </a:r>
            <a:r>
              <a:rPr lang="en-GB" sz="2400" b="0" i="0" dirty="0">
                <a:solidFill>
                  <a:srgbClr val="202124"/>
                </a:solidFill>
                <a:effectLst/>
                <a:latin typeface="Tw Cen MT" panose="020B0602020104020603" pitchFamily="34" charset="0"/>
              </a:rPr>
              <a:t>, most heart diseases, most cancers, diabetes, chronic kidney disease, osteoarthritis, osteoporosis, Alzheimer's disease, cataracts, and others.</a:t>
            </a:r>
            <a:endParaRPr lang="en-GB" sz="2400" dirty="0">
              <a:solidFill>
                <a:schemeClr val="tx1"/>
              </a:solidFill>
              <a:latin typeface="Tw Cen MT" panose="020B0602020104020603" pitchFamily="34" charset="0"/>
            </a:endParaRPr>
          </a:p>
          <a:p>
            <a:endParaRPr lang="en-GB" dirty="0"/>
          </a:p>
        </p:txBody>
      </p:sp>
      <p:sp>
        <p:nvSpPr>
          <p:cNvPr id="4" name="Date Placeholder 3">
            <a:extLst>
              <a:ext uri="{FF2B5EF4-FFF2-40B4-BE49-F238E27FC236}">
                <a16:creationId xmlns:a16="http://schemas.microsoft.com/office/drawing/2014/main" id="{8855559A-03EB-484B-8E45-C751089DE25C}"/>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D1949FCA-6679-417E-BD60-840BB62A1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F1C92-B496-41AF-8314-D54791EC58F0}"/>
              </a:ext>
            </a:extLst>
          </p:cNvPr>
          <p:cNvSpPr>
            <a:spLocks noGrp="1"/>
          </p:cNvSpPr>
          <p:nvPr>
            <p:ph type="sldNum" sz="quarter" idx="12"/>
          </p:nvPr>
        </p:nvSpPr>
        <p:spPr/>
        <p:txBody>
          <a:bodyPr/>
          <a:lstStyle/>
          <a:p>
            <a:fld id="{81D2C36F-4504-47C0-B82F-A167342A2754}" type="slidenum">
              <a:rPr lang="en-US" smtClean="0"/>
              <a:t>22</a:t>
            </a:fld>
            <a:endParaRPr lang="en-US"/>
          </a:p>
        </p:txBody>
      </p:sp>
    </p:spTree>
    <p:extLst>
      <p:ext uri="{BB962C8B-B14F-4D97-AF65-F5344CB8AC3E}">
        <p14:creationId xmlns:p14="http://schemas.microsoft.com/office/powerpoint/2010/main" val="1835466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942F-03D8-4B6D-BEAA-DF65386EC033}"/>
              </a:ext>
            </a:extLst>
          </p:cNvPr>
          <p:cNvSpPr>
            <a:spLocks noGrp="1"/>
          </p:cNvSpPr>
          <p:nvPr>
            <p:ph type="title"/>
          </p:nvPr>
        </p:nvSpPr>
        <p:spPr/>
        <p:txBody>
          <a:bodyPr/>
          <a:lstStyle/>
          <a:p>
            <a:r>
              <a:rPr lang="en-GB" dirty="0"/>
              <a:t>Activity</a:t>
            </a:r>
          </a:p>
        </p:txBody>
      </p:sp>
      <p:sp>
        <p:nvSpPr>
          <p:cNvPr id="3" name="Content Placeholder 2">
            <a:extLst>
              <a:ext uri="{FF2B5EF4-FFF2-40B4-BE49-F238E27FC236}">
                <a16:creationId xmlns:a16="http://schemas.microsoft.com/office/drawing/2014/main" id="{E89660F9-194E-4CA2-A722-35657CA8B918}"/>
              </a:ext>
            </a:extLst>
          </p:cNvPr>
          <p:cNvSpPr>
            <a:spLocks noGrp="1"/>
          </p:cNvSpPr>
          <p:nvPr>
            <p:ph idx="1"/>
          </p:nvPr>
        </p:nvSpPr>
        <p:spPr/>
        <p:txBody>
          <a:bodyPr>
            <a:noAutofit/>
          </a:bodyPr>
          <a:lstStyle/>
          <a:p>
            <a:r>
              <a:rPr lang="en-GB" sz="2400" dirty="0">
                <a:solidFill>
                  <a:schemeClr val="tx1"/>
                </a:solidFill>
              </a:rPr>
              <a:t>There is an ongoing lively debate among healthcare professionals about whether or not </a:t>
            </a:r>
            <a:r>
              <a:rPr lang="en-GB" sz="2400" dirty="0">
                <a:solidFill>
                  <a:schemeClr val="tx1"/>
                </a:solidFill>
                <a:highlight>
                  <a:srgbClr val="FFFF00"/>
                </a:highlight>
              </a:rPr>
              <a:t>obesity is a disease</a:t>
            </a:r>
            <a:r>
              <a:rPr lang="en-GB" sz="2400" dirty="0">
                <a:solidFill>
                  <a:schemeClr val="tx1"/>
                </a:solidFill>
              </a:rPr>
              <a:t>. </a:t>
            </a:r>
          </a:p>
          <a:p>
            <a:r>
              <a:rPr lang="en-GB" sz="2400" dirty="0">
                <a:solidFill>
                  <a:schemeClr val="tx1"/>
                </a:solidFill>
              </a:rPr>
              <a:t>Is obesity a disease or not?</a:t>
            </a:r>
          </a:p>
        </p:txBody>
      </p:sp>
      <p:sp>
        <p:nvSpPr>
          <p:cNvPr id="4" name="Date Placeholder 3">
            <a:extLst>
              <a:ext uri="{FF2B5EF4-FFF2-40B4-BE49-F238E27FC236}">
                <a16:creationId xmlns:a16="http://schemas.microsoft.com/office/drawing/2014/main" id="{32F74E3B-9CFB-4B82-A390-C5A0BE5472FB}"/>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DE022914-19DA-4F86-8E4A-40C9AF447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27141-C7A4-4CFE-BB9F-89DD167A4525}"/>
              </a:ext>
            </a:extLst>
          </p:cNvPr>
          <p:cNvSpPr>
            <a:spLocks noGrp="1"/>
          </p:cNvSpPr>
          <p:nvPr>
            <p:ph type="sldNum" sz="quarter" idx="12"/>
          </p:nvPr>
        </p:nvSpPr>
        <p:spPr/>
        <p:txBody>
          <a:bodyPr/>
          <a:lstStyle/>
          <a:p>
            <a:fld id="{81D2C36F-4504-47C0-B82F-A167342A2754}" type="slidenum">
              <a:rPr lang="en-US" smtClean="0"/>
              <a:t>23</a:t>
            </a:fld>
            <a:endParaRPr lang="en-US"/>
          </a:p>
        </p:txBody>
      </p:sp>
    </p:spTree>
    <p:extLst>
      <p:ext uri="{BB962C8B-B14F-4D97-AF65-F5344CB8AC3E}">
        <p14:creationId xmlns:p14="http://schemas.microsoft.com/office/powerpoint/2010/main" val="66978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3CF3E-312B-4E12-98DD-831978CF7F42}"/>
              </a:ext>
            </a:extLst>
          </p:cNvPr>
          <p:cNvSpPr>
            <a:spLocks noGrp="1"/>
          </p:cNvSpPr>
          <p:nvPr>
            <p:ph idx="1"/>
          </p:nvPr>
        </p:nvSpPr>
        <p:spPr>
          <a:xfrm>
            <a:off x="838199" y="2121847"/>
            <a:ext cx="9527275" cy="3643931"/>
          </a:xfrm>
        </p:spPr>
        <p:txBody>
          <a:bodyPr>
            <a:normAutofit lnSpcReduction="10000"/>
          </a:bodyPr>
          <a:lstStyle/>
          <a:p>
            <a:r>
              <a:rPr lang="en-GB" sz="2800" dirty="0">
                <a:solidFill>
                  <a:schemeClr val="tx1"/>
                </a:solidFill>
              </a:rPr>
              <a:t>Differences between those who argue that it’s a disease and those who argue that it’s just a </a:t>
            </a:r>
            <a:r>
              <a:rPr lang="en-GB" sz="2800" dirty="0">
                <a:solidFill>
                  <a:schemeClr val="tx1"/>
                </a:solidFill>
                <a:highlight>
                  <a:srgbClr val="FFFF00"/>
                </a:highlight>
              </a:rPr>
              <a:t>risk factor </a:t>
            </a:r>
            <a:r>
              <a:rPr lang="en-GB" sz="2800" dirty="0">
                <a:solidFill>
                  <a:schemeClr val="tx1"/>
                </a:solidFill>
              </a:rPr>
              <a:t>for conditions such as type 2 diabetes and heart disease are unlikely to be resolved any time soon. </a:t>
            </a:r>
          </a:p>
          <a:p>
            <a:r>
              <a:rPr lang="en-GB" sz="2800" dirty="0">
                <a:solidFill>
                  <a:schemeClr val="tx1"/>
                </a:solidFill>
              </a:rPr>
              <a:t>The debate, however, raises other questions, such as, what exactly is a disease and who gets to decide?</a:t>
            </a:r>
          </a:p>
          <a:p>
            <a:endParaRPr lang="en-GB" dirty="0"/>
          </a:p>
        </p:txBody>
      </p:sp>
      <p:sp>
        <p:nvSpPr>
          <p:cNvPr id="4" name="Date Placeholder 3">
            <a:extLst>
              <a:ext uri="{FF2B5EF4-FFF2-40B4-BE49-F238E27FC236}">
                <a16:creationId xmlns:a16="http://schemas.microsoft.com/office/drawing/2014/main" id="{61FDBB2D-1BEE-4982-8778-8D1E1AD9788F}"/>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1E0F9C9E-F1D9-448C-A1E6-B04544099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88F2D-1908-480A-BA87-F2B7B6FB9268}"/>
              </a:ext>
            </a:extLst>
          </p:cNvPr>
          <p:cNvSpPr>
            <a:spLocks noGrp="1"/>
          </p:cNvSpPr>
          <p:nvPr>
            <p:ph type="sldNum" sz="quarter" idx="12"/>
          </p:nvPr>
        </p:nvSpPr>
        <p:spPr/>
        <p:txBody>
          <a:bodyPr/>
          <a:lstStyle/>
          <a:p>
            <a:fld id="{81D2C36F-4504-47C0-B82F-A167342A2754}" type="slidenum">
              <a:rPr lang="en-US" smtClean="0"/>
              <a:t>24</a:t>
            </a:fld>
            <a:endParaRPr lang="en-US"/>
          </a:p>
        </p:txBody>
      </p:sp>
      <p:sp>
        <p:nvSpPr>
          <p:cNvPr id="8" name="TextBox 7">
            <a:extLst>
              <a:ext uri="{FF2B5EF4-FFF2-40B4-BE49-F238E27FC236}">
                <a16:creationId xmlns:a16="http://schemas.microsoft.com/office/drawing/2014/main" id="{B894F3BF-0976-4860-94B1-0E860F57C85E}"/>
              </a:ext>
            </a:extLst>
          </p:cNvPr>
          <p:cNvSpPr txBox="1"/>
          <p:nvPr/>
        </p:nvSpPr>
        <p:spPr>
          <a:xfrm>
            <a:off x="1417982" y="1092223"/>
            <a:ext cx="4293705" cy="584775"/>
          </a:xfrm>
          <a:prstGeom prst="rect">
            <a:avLst/>
          </a:prstGeom>
          <a:noFill/>
        </p:spPr>
        <p:txBody>
          <a:bodyPr wrap="square">
            <a:spAutoFit/>
          </a:bodyPr>
          <a:lstStyle/>
          <a:p>
            <a:r>
              <a:rPr lang="en-GB" sz="3200" dirty="0">
                <a:highlight>
                  <a:srgbClr val="FFFF00"/>
                </a:highlight>
              </a:rPr>
              <a:t>Activity-</a:t>
            </a:r>
            <a:r>
              <a:rPr lang="en-GB" sz="3200" dirty="0" err="1">
                <a:highlight>
                  <a:srgbClr val="FFFF00"/>
                </a:highlight>
              </a:rPr>
              <a:t>cont</a:t>
            </a:r>
            <a:r>
              <a:rPr lang="en-GB" sz="3200" dirty="0">
                <a:highlight>
                  <a:srgbClr val="FFFF00"/>
                </a:highlight>
              </a:rPr>
              <a:t>….</a:t>
            </a:r>
          </a:p>
        </p:txBody>
      </p:sp>
    </p:spTree>
    <p:extLst>
      <p:ext uri="{BB962C8B-B14F-4D97-AF65-F5344CB8AC3E}">
        <p14:creationId xmlns:p14="http://schemas.microsoft.com/office/powerpoint/2010/main" val="932157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503D4-A5F2-444D-8B87-59B97A11A229}"/>
              </a:ext>
            </a:extLst>
          </p:cNvPr>
          <p:cNvSpPr>
            <a:spLocks noGrp="1"/>
          </p:cNvSpPr>
          <p:nvPr>
            <p:ph idx="1"/>
          </p:nvPr>
        </p:nvSpPr>
        <p:spPr>
          <a:xfrm>
            <a:off x="418391" y="384164"/>
            <a:ext cx="9736822" cy="5650123"/>
          </a:xfrm>
        </p:spPr>
        <p:txBody>
          <a:bodyPr>
            <a:noAutofit/>
          </a:bodyPr>
          <a:lstStyle/>
          <a:p>
            <a:pPr marL="0" indent="0">
              <a:buNone/>
            </a:pPr>
            <a:r>
              <a:rPr lang="en-GB" sz="2200" b="1" dirty="0">
                <a:latin typeface="Tw Cen MT" panose="020B0602020104020603" pitchFamily="34" charset="0"/>
              </a:rPr>
              <a:t>Disorder</a:t>
            </a:r>
          </a:p>
          <a:p>
            <a:r>
              <a:rPr lang="en-GB" sz="2200" dirty="0">
                <a:solidFill>
                  <a:schemeClr val="tx1"/>
                </a:solidFill>
                <a:latin typeface="Tw Cen MT" panose="020B0602020104020603" pitchFamily="34" charset="0"/>
              </a:rPr>
              <a:t>A disorder is a functional abnormality or disturbance. Medical disorders can be categorized into </a:t>
            </a:r>
            <a:r>
              <a:rPr lang="en-GB" sz="2200" dirty="0">
                <a:solidFill>
                  <a:schemeClr val="tx1"/>
                </a:solidFill>
                <a:highlight>
                  <a:srgbClr val="FFFF00"/>
                </a:highlight>
                <a:latin typeface="Tw Cen MT" panose="020B0602020104020603" pitchFamily="34" charset="0"/>
              </a:rPr>
              <a:t>mental disorders</a:t>
            </a:r>
            <a:r>
              <a:rPr lang="en-GB" sz="2200" dirty="0">
                <a:solidFill>
                  <a:schemeClr val="tx1"/>
                </a:solidFill>
                <a:latin typeface="Tw Cen MT" panose="020B0602020104020603" pitchFamily="34" charset="0"/>
              </a:rPr>
              <a:t>, physical disorders, genetic disorders, emotional and </a:t>
            </a:r>
            <a:r>
              <a:rPr lang="en-GB" sz="2200" dirty="0" err="1">
                <a:solidFill>
                  <a:schemeClr val="tx1"/>
                </a:solidFill>
                <a:latin typeface="Tw Cen MT" panose="020B0602020104020603" pitchFamily="34" charset="0"/>
              </a:rPr>
              <a:t>behavioral</a:t>
            </a:r>
            <a:r>
              <a:rPr lang="en-GB" sz="2200" dirty="0">
                <a:solidFill>
                  <a:schemeClr val="tx1"/>
                </a:solidFill>
                <a:latin typeface="Tw Cen MT" panose="020B0602020104020603" pitchFamily="34" charset="0"/>
              </a:rPr>
              <a:t> disorders, and functional disorders. </a:t>
            </a:r>
          </a:p>
          <a:p>
            <a:r>
              <a:rPr lang="en-GB" sz="2200" dirty="0">
                <a:solidFill>
                  <a:schemeClr val="tx1"/>
                </a:solidFill>
                <a:latin typeface="Tw Cen MT" panose="020B0602020104020603" pitchFamily="34" charset="0"/>
              </a:rPr>
              <a:t>The term disorder is often considered </a:t>
            </a:r>
            <a:r>
              <a:rPr lang="en-GB" sz="2200" dirty="0">
                <a:solidFill>
                  <a:schemeClr val="tx1"/>
                </a:solidFill>
                <a:highlight>
                  <a:srgbClr val="FFFF00"/>
                </a:highlight>
                <a:latin typeface="Tw Cen MT" panose="020B0602020104020603" pitchFamily="34" charset="0"/>
              </a:rPr>
              <a:t>more value-neutral </a:t>
            </a:r>
            <a:r>
              <a:rPr lang="en-GB" sz="2200" dirty="0">
                <a:solidFill>
                  <a:schemeClr val="tx1"/>
                </a:solidFill>
                <a:latin typeface="Tw Cen MT" panose="020B0602020104020603" pitchFamily="34" charset="0"/>
              </a:rPr>
              <a:t>and less stigmatizing than the terms disease or illness, and therefore is preferred terminology in some circumstances.</a:t>
            </a:r>
          </a:p>
          <a:p>
            <a:r>
              <a:rPr lang="en-GB" sz="2200" dirty="0">
                <a:solidFill>
                  <a:schemeClr val="tx1"/>
                </a:solidFill>
                <a:latin typeface="Tw Cen MT" panose="020B0602020104020603" pitchFamily="34" charset="0"/>
              </a:rPr>
              <a:t> </a:t>
            </a:r>
            <a:r>
              <a:rPr lang="en-GB" sz="2200" b="1" dirty="0">
                <a:solidFill>
                  <a:schemeClr val="accent1">
                    <a:lumMod val="75000"/>
                  </a:schemeClr>
                </a:solidFill>
                <a:latin typeface="Tw Cen MT" panose="020B0602020104020603" pitchFamily="34" charset="0"/>
              </a:rPr>
              <a:t>In mental health</a:t>
            </a:r>
            <a:r>
              <a:rPr lang="en-GB" sz="2200" dirty="0">
                <a:solidFill>
                  <a:schemeClr val="tx1"/>
                </a:solidFill>
                <a:latin typeface="Tw Cen MT" panose="020B0602020104020603" pitchFamily="34" charset="0"/>
              </a:rPr>
              <a:t>, the term mental disorder is used as a way of acknowledging the complex interaction </a:t>
            </a:r>
            <a:r>
              <a:rPr lang="en-GB" sz="2200" dirty="0">
                <a:solidFill>
                  <a:schemeClr val="tx1"/>
                </a:solidFill>
                <a:highlight>
                  <a:srgbClr val="FFFF00"/>
                </a:highlight>
                <a:latin typeface="Tw Cen MT" panose="020B0602020104020603" pitchFamily="34" charset="0"/>
              </a:rPr>
              <a:t>of biological, social, and psychological factors in psychiatric conditions</a:t>
            </a:r>
            <a:r>
              <a:rPr lang="en-GB" sz="2200" dirty="0">
                <a:solidFill>
                  <a:schemeClr val="tx1"/>
                </a:solidFill>
                <a:latin typeface="Tw Cen MT" panose="020B0602020104020603" pitchFamily="34" charset="0"/>
              </a:rPr>
              <a:t>; however, the term disorder is also used in many other areas of medicine, primarily to identify physical disorders that are not caused by infectious organisms, such as metabolic disorders.</a:t>
            </a:r>
          </a:p>
        </p:txBody>
      </p:sp>
      <p:sp>
        <p:nvSpPr>
          <p:cNvPr id="4" name="Date Placeholder 3">
            <a:extLst>
              <a:ext uri="{FF2B5EF4-FFF2-40B4-BE49-F238E27FC236}">
                <a16:creationId xmlns:a16="http://schemas.microsoft.com/office/drawing/2014/main" id="{388FB3F6-46C5-4D88-B811-734475E60E12}"/>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87D8D858-A94D-440D-BC9E-9156A4A35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7B788-2C4E-4CF7-AB10-BB5514077EB6}"/>
              </a:ext>
            </a:extLst>
          </p:cNvPr>
          <p:cNvSpPr>
            <a:spLocks noGrp="1"/>
          </p:cNvSpPr>
          <p:nvPr>
            <p:ph type="sldNum" sz="quarter" idx="12"/>
          </p:nvPr>
        </p:nvSpPr>
        <p:spPr/>
        <p:txBody>
          <a:bodyPr/>
          <a:lstStyle/>
          <a:p>
            <a:fld id="{81D2C36F-4504-47C0-B82F-A167342A2754}" type="slidenum">
              <a:rPr lang="en-US" smtClean="0"/>
              <a:t>25</a:t>
            </a:fld>
            <a:endParaRPr lang="en-US"/>
          </a:p>
        </p:txBody>
      </p:sp>
    </p:spTree>
    <p:extLst>
      <p:ext uri="{BB962C8B-B14F-4D97-AF65-F5344CB8AC3E}">
        <p14:creationId xmlns:p14="http://schemas.microsoft.com/office/powerpoint/2010/main" val="2270958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37A36-4617-4939-BB57-E1532AAA6140}"/>
              </a:ext>
            </a:extLst>
          </p:cNvPr>
          <p:cNvSpPr>
            <a:spLocks noGrp="1"/>
          </p:cNvSpPr>
          <p:nvPr>
            <p:ph idx="1"/>
          </p:nvPr>
        </p:nvSpPr>
        <p:spPr>
          <a:xfrm>
            <a:off x="418391" y="298875"/>
            <a:ext cx="10193049" cy="5373831"/>
          </a:xfrm>
        </p:spPr>
        <p:txBody>
          <a:bodyPr>
            <a:noAutofit/>
          </a:bodyPr>
          <a:lstStyle/>
          <a:p>
            <a:pPr marL="0" indent="0">
              <a:buNone/>
            </a:pPr>
            <a:r>
              <a:rPr lang="en-GB" sz="2400" dirty="0">
                <a:solidFill>
                  <a:schemeClr val="tx1"/>
                </a:solidFill>
                <a:highlight>
                  <a:srgbClr val="FFFF00"/>
                </a:highlight>
                <a:latin typeface="Tw Cen MT" panose="020B0602020104020603" pitchFamily="34" charset="0"/>
              </a:rPr>
              <a:t>Infectious</a:t>
            </a:r>
          </a:p>
          <a:p>
            <a:r>
              <a:rPr lang="en-GB" sz="2400" dirty="0">
                <a:solidFill>
                  <a:schemeClr val="tx1"/>
                </a:solidFill>
                <a:latin typeface="Tw Cen MT" panose="020B0602020104020603" pitchFamily="34" charset="0"/>
              </a:rPr>
              <a:t>Infectious diseases, also known as transmissible diseases or communicable diseases, comprise clinically evident illness (i.e., characteristic medical signs or symptoms of disease) resulting from the infection, presence and growth of pathogenic biological agents in an individual host organism.</a:t>
            </a:r>
          </a:p>
          <a:p>
            <a:r>
              <a:rPr lang="en-GB" sz="2400" dirty="0">
                <a:solidFill>
                  <a:schemeClr val="tx1"/>
                </a:solidFill>
                <a:latin typeface="Tw Cen MT" panose="020B0602020104020603" pitchFamily="34" charset="0"/>
              </a:rPr>
              <a:t> Included in this category are </a:t>
            </a:r>
            <a:r>
              <a:rPr lang="en-GB" sz="2400" dirty="0">
                <a:solidFill>
                  <a:schemeClr val="tx1"/>
                </a:solidFill>
                <a:highlight>
                  <a:srgbClr val="FFFF00"/>
                </a:highlight>
                <a:latin typeface="Tw Cen MT" panose="020B0602020104020603" pitchFamily="34" charset="0"/>
              </a:rPr>
              <a:t>contagious diseases </a:t>
            </a:r>
            <a:r>
              <a:rPr lang="en-GB" sz="2400" dirty="0">
                <a:solidFill>
                  <a:schemeClr val="tx1"/>
                </a:solidFill>
                <a:latin typeface="Tw Cen MT" panose="020B0602020104020603" pitchFamily="34" charset="0"/>
              </a:rPr>
              <a:t>– an infection, such as influenza or the common cold, that commonly spreads from one person to another – and communicable diseases – a disease that can spread from one person to another, but does </a:t>
            </a:r>
            <a:r>
              <a:rPr lang="en-GB" sz="2400" dirty="0">
                <a:solidFill>
                  <a:schemeClr val="tx1"/>
                </a:solidFill>
                <a:highlight>
                  <a:srgbClr val="FFFF00"/>
                </a:highlight>
                <a:latin typeface="Tw Cen MT" panose="020B0602020104020603" pitchFamily="34" charset="0"/>
              </a:rPr>
              <a:t>not necessarily </a:t>
            </a:r>
            <a:r>
              <a:rPr lang="en-GB" sz="2400" dirty="0">
                <a:solidFill>
                  <a:schemeClr val="tx1"/>
                </a:solidFill>
                <a:latin typeface="Tw Cen MT" panose="020B0602020104020603" pitchFamily="34" charset="0"/>
              </a:rPr>
              <a:t>spread through everyday contact.</a:t>
            </a:r>
          </a:p>
        </p:txBody>
      </p:sp>
      <p:sp>
        <p:nvSpPr>
          <p:cNvPr id="4" name="Date Placeholder 3">
            <a:extLst>
              <a:ext uri="{FF2B5EF4-FFF2-40B4-BE49-F238E27FC236}">
                <a16:creationId xmlns:a16="http://schemas.microsoft.com/office/drawing/2014/main" id="{147516DA-520E-4F96-A5A8-00BF14C7F5E7}"/>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4369B70E-8435-49F0-A986-FBC4B9971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344B0-F88F-4F9F-8A52-49D33DFC0820}"/>
              </a:ext>
            </a:extLst>
          </p:cNvPr>
          <p:cNvSpPr>
            <a:spLocks noGrp="1"/>
          </p:cNvSpPr>
          <p:nvPr>
            <p:ph type="sldNum" sz="quarter" idx="12"/>
          </p:nvPr>
        </p:nvSpPr>
        <p:spPr/>
        <p:txBody>
          <a:bodyPr/>
          <a:lstStyle/>
          <a:p>
            <a:fld id="{81D2C36F-4504-47C0-B82F-A167342A2754}" type="slidenum">
              <a:rPr lang="en-US" smtClean="0"/>
              <a:t>26</a:t>
            </a:fld>
            <a:endParaRPr lang="en-US"/>
          </a:p>
        </p:txBody>
      </p:sp>
    </p:spTree>
    <p:extLst>
      <p:ext uri="{BB962C8B-B14F-4D97-AF65-F5344CB8AC3E}">
        <p14:creationId xmlns:p14="http://schemas.microsoft.com/office/powerpoint/2010/main" val="3514972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DA9FA-BE86-4C07-B37A-A2155978AA36}"/>
              </a:ext>
            </a:extLst>
          </p:cNvPr>
          <p:cNvSpPr>
            <a:spLocks noGrp="1"/>
          </p:cNvSpPr>
          <p:nvPr>
            <p:ph idx="1"/>
          </p:nvPr>
        </p:nvSpPr>
        <p:spPr>
          <a:xfrm>
            <a:off x="838199" y="954157"/>
            <a:ext cx="9527275" cy="4798369"/>
          </a:xfrm>
        </p:spPr>
        <p:txBody>
          <a:bodyPr>
            <a:normAutofit/>
          </a:bodyPr>
          <a:lstStyle/>
          <a:p>
            <a:r>
              <a:rPr lang="en-GB" sz="2400" b="1" dirty="0">
                <a:latin typeface="Tw Cen MT" panose="020B0602020104020603" pitchFamily="34" charset="0"/>
              </a:rPr>
              <a:t>For example</a:t>
            </a:r>
            <a:r>
              <a:rPr lang="en-GB" sz="2400" dirty="0">
                <a:latin typeface="Tw Cen MT" panose="020B0602020104020603" pitchFamily="34" charset="0"/>
              </a:rPr>
              <a:t>, </a:t>
            </a:r>
            <a:r>
              <a:rPr lang="en-GB" sz="2400" dirty="0">
                <a:solidFill>
                  <a:schemeClr val="tx1"/>
                </a:solidFill>
                <a:latin typeface="Tw Cen MT" panose="020B0602020104020603" pitchFamily="34" charset="0"/>
              </a:rPr>
              <a:t>a person who feels unwell as a result of embarrassment, and who interprets those feelings as sickness rather than normal emotions). Symptoms of illness are often not directly the result of infection, but a collection of evolved responses </a:t>
            </a:r>
          </a:p>
          <a:p>
            <a:r>
              <a:rPr lang="en-GB" sz="2400" dirty="0">
                <a:solidFill>
                  <a:schemeClr val="tx1"/>
                </a:solidFill>
                <a:latin typeface="Tw Cen MT" panose="020B0602020104020603" pitchFamily="34" charset="0"/>
              </a:rPr>
              <a:t>– sickness </a:t>
            </a:r>
            <a:r>
              <a:rPr lang="en-GB" sz="2400" dirty="0" err="1">
                <a:solidFill>
                  <a:schemeClr val="tx1"/>
                </a:solidFill>
                <a:latin typeface="Tw Cen MT" panose="020B0602020104020603" pitchFamily="34" charset="0"/>
              </a:rPr>
              <a:t>behavior</a:t>
            </a:r>
            <a:r>
              <a:rPr lang="en-GB" sz="2400" dirty="0">
                <a:solidFill>
                  <a:schemeClr val="tx1"/>
                </a:solidFill>
                <a:latin typeface="Tw Cen MT" panose="020B0602020104020603" pitchFamily="34" charset="0"/>
              </a:rPr>
              <a:t> by the body </a:t>
            </a:r>
          </a:p>
          <a:p>
            <a:r>
              <a:rPr lang="en-GB" sz="2400" dirty="0">
                <a:solidFill>
                  <a:schemeClr val="tx1"/>
                </a:solidFill>
                <a:latin typeface="Tw Cen MT" panose="020B0602020104020603" pitchFamily="34" charset="0"/>
              </a:rPr>
              <a:t>– that helps clear infection and promote recovery. Such aspects of illness can include lethargy, depression, loss of appetite, sleepiness, hyperalgesia, and inability to concentrate</a:t>
            </a:r>
          </a:p>
          <a:p>
            <a:endParaRPr lang="en-GB" dirty="0"/>
          </a:p>
        </p:txBody>
      </p:sp>
      <p:sp>
        <p:nvSpPr>
          <p:cNvPr id="4" name="Date Placeholder 3">
            <a:extLst>
              <a:ext uri="{FF2B5EF4-FFF2-40B4-BE49-F238E27FC236}">
                <a16:creationId xmlns:a16="http://schemas.microsoft.com/office/drawing/2014/main" id="{ED78ECF4-61D8-4E1F-93F7-57C012F12191}"/>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760686DF-52A3-4849-9232-9C330F104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58016-036A-441B-B15E-B6CF54F508CD}"/>
              </a:ext>
            </a:extLst>
          </p:cNvPr>
          <p:cNvSpPr>
            <a:spLocks noGrp="1"/>
          </p:cNvSpPr>
          <p:nvPr>
            <p:ph type="sldNum" sz="quarter" idx="12"/>
          </p:nvPr>
        </p:nvSpPr>
        <p:spPr/>
        <p:txBody>
          <a:bodyPr/>
          <a:lstStyle/>
          <a:p>
            <a:fld id="{81D2C36F-4504-47C0-B82F-A167342A2754}" type="slidenum">
              <a:rPr lang="en-US" smtClean="0"/>
              <a:t>27</a:t>
            </a:fld>
            <a:endParaRPr lang="en-US"/>
          </a:p>
        </p:txBody>
      </p:sp>
    </p:spTree>
    <p:extLst>
      <p:ext uri="{BB962C8B-B14F-4D97-AF65-F5344CB8AC3E}">
        <p14:creationId xmlns:p14="http://schemas.microsoft.com/office/powerpoint/2010/main" val="83892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070FD-46A8-4982-9F64-192F216DAE8D}"/>
              </a:ext>
            </a:extLst>
          </p:cNvPr>
          <p:cNvSpPr>
            <a:spLocks noGrp="1"/>
          </p:cNvSpPr>
          <p:nvPr>
            <p:ph idx="1"/>
          </p:nvPr>
        </p:nvSpPr>
        <p:spPr>
          <a:xfrm>
            <a:off x="418391" y="848139"/>
            <a:ext cx="9947083" cy="4904387"/>
          </a:xfrm>
        </p:spPr>
        <p:txBody>
          <a:bodyPr>
            <a:normAutofit/>
          </a:bodyPr>
          <a:lstStyle/>
          <a:p>
            <a:pPr marL="0" indent="0">
              <a:buNone/>
            </a:pPr>
            <a:r>
              <a:rPr lang="en-GB" sz="2400" dirty="0">
                <a:latin typeface="Tw Cen MT" panose="020B0602020104020603" pitchFamily="34" charset="0"/>
              </a:rPr>
              <a:t>Lifestyle</a:t>
            </a:r>
          </a:p>
          <a:p>
            <a:r>
              <a:rPr lang="en-GB" sz="2400" dirty="0">
                <a:solidFill>
                  <a:schemeClr val="tx1"/>
                </a:solidFill>
                <a:latin typeface="Tw Cen MT" panose="020B0602020104020603" pitchFamily="34" charset="0"/>
              </a:rPr>
              <a:t>A lifestyle disease is any disease that appears to increase in frequency as countries become more </a:t>
            </a:r>
            <a:r>
              <a:rPr lang="en-GB" sz="2400" dirty="0">
                <a:solidFill>
                  <a:schemeClr val="tx1"/>
                </a:solidFill>
                <a:highlight>
                  <a:srgbClr val="00FFFF"/>
                </a:highlight>
                <a:latin typeface="Tw Cen MT" panose="020B0602020104020603" pitchFamily="34" charset="0"/>
              </a:rPr>
              <a:t>industrialized </a:t>
            </a:r>
            <a:r>
              <a:rPr lang="en-GB" sz="2400" dirty="0">
                <a:solidFill>
                  <a:schemeClr val="tx1"/>
                </a:solidFill>
                <a:latin typeface="Tw Cen MT" panose="020B0602020104020603" pitchFamily="34" charset="0"/>
              </a:rPr>
              <a:t>and people live longer, especially if the risk factors include </a:t>
            </a:r>
            <a:r>
              <a:rPr lang="en-GB" sz="2400" dirty="0" err="1">
                <a:solidFill>
                  <a:schemeClr val="tx1"/>
                </a:solidFill>
                <a:latin typeface="Tw Cen MT" panose="020B0602020104020603" pitchFamily="34" charset="0"/>
              </a:rPr>
              <a:t>behavioral</a:t>
            </a:r>
            <a:r>
              <a:rPr lang="en-GB" sz="2400" dirty="0">
                <a:solidFill>
                  <a:schemeClr val="tx1"/>
                </a:solidFill>
                <a:latin typeface="Tw Cen MT" panose="020B0602020104020603" pitchFamily="34" charset="0"/>
              </a:rPr>
              <a:t> choices like </a:t>
            </a:r>
            <a:r>
              <a:rPr lang="en-GB" sz="2400" dirty="0">
                <a:solidFill>
                  <a:schemeClr val="tx1"/>
                </a:solidFill>
                <a:highlight>
                  <a:srgbClr val="FFFF00"/>
                </a:highlight>
                <a:latin typeface="Tw Cen MT" panose="020B0602020104020603" pitchFamily="34" charset="0"/>
              </a:rPr>
              <a:t>a sedentary lifestyle </a:t>
            </a:r>
            <a:r>
              <a:rPr lang="en-GB" sz="2400" dirty="0">
                <a:solidFill>
                  <a:schemeClr val="tx1"/>
                </a:solidFill>
                <a:latin typeface="Tw Cen MT" panose="020B0602020104020603" pitchFamily="34" charset="0"/>
              </a:rPr>
              <a:t>or a diet high in unhealthful foods such as refined carbohydrates, trans fats, or alcoholic beverages.</a:t>
            </a:r>
          </a:p>
          <a:p>
            <a:endParaRPr lang="en-GB" dirty="0"/>
          </a:p>
        </p:txBody>
      </p:sp>
      <p:sp>
        <p:nvSpPr>
          <p:cNvPr id="4" name="Date Placeholder 3">
            <a:extLst>
              <a:ext uri="{FF2B5EF4-FFF2-40B4-BE49-F238E27FC236}">
                <a16:creationId xmlns:a16="http://schemas.microsoft.com/office/drawing/2014/main" id="{CAD71F0C-E76C-4679-908E-A17FF8C35701}"/>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D99D97F5-ADE3-4EBF-B72E-B4B8A548A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E011C-3744-4FBD-B813-30730151438F}"/>
              </a:ext>
            </a:extLst>
          </p:cNvPr>
          <p:cNvSpPr>
            <a:spLocks noGrp="1"/>
          </p:cNvSpPr>
          <p:nvPr>
            <p:ph type="sldNum" sz="quarter" idx="12"/>
          </p:nvPr>
        </p:nvSpPr>
        <p:spPr/>
        <p:txBody>
          <a:bodyPr/>
          <a:lstStyle/>
          <a:p>
            <a:fld id="{81D2C36F-4504-47C0-B82F-A167342A2754}" type="slidenum">
              <a:rPr lang="en-US" smtClean="0"/>
              <a:t>28</a:t>
            </a:fld>
            <a:endParaRPr lang="en-US"/>
          </a:p>
        </p:txBody>
      </p:sp>
    </p:spTree>
    <p:extLst>
      <p:ext uri="{BB962C8B-B14F-4D97-AF65-F5344CB8AC3E}">
        <p14:creationId xmlns:p14="http://schemas.microsoft.com/office/powerpoint/2010/main" val="1297490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olution dispensed using electronic pipette">
            <a:extLst>
              <a:ext uri="{FF2B5EF4-FFF2-40B4-BE49-F238E27FC236}">
                <a16:creationId xmlns:a16="http://schemas.microsoft.com/office/drawing/2014/main" id="{AF697E67-0B9C-4D57-BB5A-46B3D12D64C3}"/>
              </a:ext>
            </a:extLst>
          </p:cNvPr>
          <p:cNvPicPr>
            <a:picLocks noChangeAspect="1"/>
          </p:cNvPicPr>
          <p:nvPr/>
        </p:nvPicPr>
        <p:blipFill rotWithShape="1">
          <a:blip r:embed="rId2"/>
          <a:srcRect l="21068" r="41477" b="-1"/>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6EB4361C-4113-422C-8B00-001F67E48976}"/>
              </a:ext>
            </a:extLst>
          </p:cNvPr>
          <p:cNvSpPr>
            <a:spLocks noGrp="1"/>
          </p:cNvSpPr>
          <p:nvPr>
            <p:ph idx="1"/>
          </p:nvPr>
        </p:nvSpPr>
        <p:spPr>
          <a:xfrm>
            <a:off x="4686303" y="2400300"/>
            <a:ext cx="5616643" cy="3272405"/>
          </a:xfrm>
        </p:spPr>
        <p:txBody>
          <a:bodyPr>
            <a:normAutofit/>
          </a:bodyPr>
          <a:lstStyle/>
          <a:p>
            <a:r>
              <a:rPr lang="en-GB" sz="4000" dirty="0">
                <a:solidFill>
                  <a:schemeClr val="tx1"/>
                </a:solidFill>
              </a:rPr>
              <a:t>Epidemiology</a:t>
            </a:r>
          </a:p>
        </p:txBody>
      </p:sp>
      <p:sp>
        <p:nvSpPr>
          <p:cNvPr id="4" name="Date Placeholder 3">
            <a:extLst>
              <a:ext uri="{FF2B5EF4-FFF2-40B4-BE49-F238E27FC236}">
                <a16:creationId xmlns:a16="http://schemas.microsoft.com/office/drawing/2014/main" id="{087E5E76-1181-4EED-9FFA-31116D2144DB}"/>
              </a:ext>
            </a:extLst>
          </p:cNvPr>
          <p:cNvSpPr>
            <a:spLocks noGrp="1"/>
          </p:cNvSpPr>
          <p:nvPr>
            <p:ph type="dt" sz="half" idx="10"/>
          </p:nvPr>
        </p:nvSpPr>
        <p:spPr>
          <a:xfrm>
            <a:off x="4601678" y="6140304"/>
            <a:ext cx="3296085" cy="287075"/>
          </a:xfrm>
        </p:spPr>
        <p:txBody>
          <a:bodyPr>
            <a:normAutofit/>
          </a:bodyPr>
          <a:lstStyle/>
          <a:p>
            <a:pPr>
              <a:spcAft>
                <a:spcPts val="600"/>
              </a:spcAft>
            </a:pPr>
            <a:fld id="{BE0A88F0-556B-4BB7-8AAB-D63AEB65C662}" type="datetime1">
              <a:rPr lang="en-US" smtClean="0"/>
              <a:pPr>
                <a:spcAft>
                  <a:spcPts val="600"/>
                </a:spcAft>
              </a:pPr>
              <a:t>8/6/2021</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DE40FD9-2A45-46F7-B685-B48F956E3805}"/>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5AA0A957-5F7B-48B8-871C-6523421E6A90}"/>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29</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024" y="334928"/>
            <a:ext cx="757123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1905000"/>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53024" y="6047437"/>
            <a:ext cx="649567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90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4CC23-FB84-46EE-9792-5CFBA700EB7C}"/>
              </a:ext>
            </a:extLst>
          </p:cNvPr>
          <p:cNvSpPr>
            <a:spLocks noGrp="1"/>
          </p:cNvSpPr>
          <p:nvPr>
            <p:ph type="subTitle" idx="1"/>
          </p:nvPr>
        </p:nvSpPr>
        <p:spPr>
          <a:xfrm>
            <a:off x="530087" y="768626"/>
            <a:ext cx="7341704" cy="5724939"/>
          </a:xfrm>
        </p:spPr>
        <p:txBody>
          <a:bodyPr vert="horz" lIns="91440" tIns="45720" rIns="91440" bIns="45720" rtlCol="0">
            <a:normAutofit/>
          </a:bodyPr>
          <a:lstStyle/>
          <a:p>
            <a:pPr marR="0" lvl="0" algn="l" fontAlgn="auto">
              <a:spcBef>
                <a:spcPts val="0"/>
              </a:spcBef>
              <a:spcAft>
                <a:spcPts val="0"/>
              </a:spcAft>
              <a:buClrTx/>
              <a:buSzTx/>
              <a:tabLst/>
              <a:defRPr/>
            </a:pPr>
            <a:r>
              <a:rPr kumimoji="0" lang="en-US" sz="2400" b="1" i="0" u="none" strike="noStrike" cap="none" spc="0" normalizeH="0" baseline="0" noProof="0" dirty="0">
                <a:ln>
                  <a:noFill/>
                </a:ln>
                <a:solidFill>
                  <a:schemeClr val="tx1"/>
                </a:solidFill>
                <a:effectLst/>
                <a:highlight>
                  <a:srgbClr val="00FFFF"/>
                </a:highlight>
                <a:uLnTx/>
                <a:uFillTx/>
                <a:latin typeface="Tw Cen MT" panose="020B0602020104020603" pitchFamily="34" charset="0"/>
              </a:rPr>
              <a:t>Aim;</a:t>
            </a:r>
          </a:p>
          <a:p>
            <a:pPr>
              <a:lnSpc>
                <a:spcPct val="107000"/>
              </a:lnSpc>
              <a:spcAft>
                <a:spcPts val="800"/>
              </a:spcAft>
            </a:pPr>
            <a:r>
              <a:rPr lang="en-GB" sz="2400" b="1"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LO1</a:t>
            </a:r>
            <a:r>
              <a:rPr lang="en-GB" sz="24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 Develops an understanding of disease and ill-health and the underlying principles behind inequalities in health. </a:t>
            </a:r>
          </a:p>
          <a:p>
            <a:pPr algn="l">
              <a:defRPr/>
            </a:pPr>
            <a:endParaRPr lang="en-US" sz="2400" dirty="0">
              <a:solidFill>
                <a:schemeClr val="tx1"/>
              </a:solidFill>
              <a:latin typeface="Tw Cen MT" panose="020B0602020104020603" pitchFamily="34" charset="0"/>
            </a:endParaRPr>
          </a:p>
          <a:p>
            <a:pPr marR="0" lvl="0" algn="l" fontAlgn="auto">
              <a:spcBef>
                <a:spcPts val="0"/>
              </a:spcBef>
              <a:spcAft>
                <a:spcPts val="0"/>
              </a:spcAft>
              <a:buClrTx/>
              <a:buSzTx/>
              <a:tabLst/>
              <a:defRPr/>
            </a:pPr>
            <a:r>
              <a:rPr kumimoji="0" lang="en-US" sz="2400" b="1" i="0" u="none" strike="noStrike" cap="none" spc="0" normalizeH="0" baseline="0" noProof="0" dirty="0">
                <a:ln>
                  <a:noFill/>
                </a:ln>
                <a:solidFill>
                  <a:schemeClr val="tx1"/>
                </a:solidFill>
                <a:effectLst/>
                <a:highlight>
                  <a:srgbClr val="00FFFF"/>
                </a:highlight>
                <a:uLnTx/>
                <a:uFillTx/>
                <a:latin typeface="Tw Cen MT" panose="020B0602020104020603" pitchFamily="34" charset="0"/>
              </a:rPr>
              <a:t>Learning Outcomes;</a:t>
            </a:r>
          </a:p>
          <a:p>
            <a:pPr marL="628650" indent="-342900" algn="l">
              <a:buFont typeface="+mj-lt"/>
              <a:buAutoNum type="arabicPeriod"/>
              <a:defRPr/>
            </a:pPr>
            <a:r>
              <a:rPr lang="en-US" sz="2400" dirty="0">
                <a:solidFill>
                  <a:schemeClr val="tx1"/>
                </a:solidFill>
                <a:latin typeface="Tw Cen MT" panose="020B0602020104020603" pitchFamily="34" charset="0"/>
              </a:rPr>
              <a:t>Explore the </a:t>
            </a:r>
            <a:r>
              <a:rPr lang="en-GB" sz="24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Concepts of disease</a:t>
            </a:r>
          </a:p>
          <a:p>
            <a:pPr marL="628650" indent="-342900" algn="l">
              <a:buFont typeface="+mj-lt"/>
              <a:buAutoNum type="arabicPeriod"/>
              <a:defRPr/>
            </a:pPr>
            <a:r>
              <a:rPr lang="en-GB" sz="2400" dirty="0">
                <a:solidFill>
                  <a:schemeClr val="tx1"/>
                </a:solidFill>
                <a:latin typeface="Tw Cen MT" panose="020B0602020104020603" pitchFamily="34" charset="0"/>
                <a:ea typeface="Calibri" panose="020F0502020204030204" pitchFamily="34" charset="0"/>
                <a:cs typeface="Times New Roman" panose="02020603050405020304" pitchFamily="18" charset="0"/>
              </a:rPr>
              <a:t>D</a:t>
            </a:r>
            <a:r>
              <a:rPr lang="en-GB" sz="24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evelop an understanding of ill-health and their determinants</a:t>
            </a:r>
            <a:endParaRPr lang="en-US" sz="2400" dirty="0">
              <a:solidFill>
                <a:schemeClr val="tx1"/>
              </a:solidFill>
              <a:latin typeface="Tw Cen MT" panose="020B0602020104020603" pitchFamily="34" charset="0"/>
            </a:endParaRPr>
          </a:p>
          <a:p>
            <a:pPr marL="514350" indent="-228600" algn="l">
              <a:buFont typeface="Arial" panose="020B0604020202020204" pitchFamily="34" charset="0"/>
              <a:buChar char="•"/>
              <a:defRPr/>
            </a:pPr>
            <a:endParaRPr lang="en-US" sz="2800" dirty="0">
              <a:latin typeface="Tw Cen MT" panose="020B0602020104020603" pitchFamily="34" charset="0"/>
            </a:endParaRPr>
          </a:p>
          <a:p>
            <a:pPr marL="285750" algn="l">
              <a:defRPr/>
            </a:pPr>
            <a:endParaRPr lang="en-GB" sz="3200" dirty="0">
              <a:latin typeface="Arial" panose="020B0604020202020204" pitchFamily="34" charset="0"/>
              <a:ea typeface="Times New Roman" panose="02020603050405020304" pitchFamily="18" charset="0"/>
            </a:endParaRPr>
          </a:p>
          <a:p>
            <a:pPr marL="285750" algn="l">
              <a:defRPr/>
            </a:pPr>
            <a:endParaRPr lang="en-US" sz="3200" dirty="0">
              <a:latin typeface="Tw Cen MT" panose="020B0602020104020603" pitchFamily="34" charset="0"/>
            </a:endParaRPr>
          </a:p>
          <a:p>
            <a:pPr indent="-228600" algn="l">
              <a:buFont typeface="Arial" panose="020B0604020202020204" pitchFamily="34" charset="0"/>
              <a:buChar char="•"/>
              <a:defRPr/>
            </a:pPr>
            <a:endParaRPr lang="en-US" sz="2000" dirty="0"/>
          </a:p>
          <a:p>
            <a:pPr indent="-228600" algn="l">
              <a:buFont typeface="Arial" panose="020B0604020202020204" pitchFamily="34" charset="0"/>
              <a:buChar char="•"/>
            </a:pPr>
            <a:endParaRPr lang="en-US" sz="2000" dirty="0"/>
          </a:p>
        </p:txBody>
      </p:sp>
      <p:pic>
        <p:nvPicPr>
          <p:cNvPr id="6" name="Picture 5" descr="Three darts on bullseye">
            <a:extLst>
              <a:ext uri="{FF2B5EF4-FFF2-40B4-BE49-F238E27FC236}">
                <a16:creationId xmlns:a16="http://schemas.microsoft.com/office/drawing/2014/main" id="{D547E4E7-E83C-442D-B7C0-2BBC2FD8CA62}"/>
              </a:ext>
            </a:extLst>
          </p:cNvPr>
          <p:cNvPicPr>
            <a:picLocks noChangeAspect="1"/>
          </p:cNvPicPr>
          <p:nvPr/>
        </p:nvPicPr>
        <p:blipFill rotWithShape="1">
          <a:blip r:embed="rId2"/>
          <a:srcRect l="10712" r="19047"/>
          <a:stretch/>
        </p:blipFill>
        <p:spPr>
          <a:xfrm>
            <a:off x="7646504" y="1"/>
            <a:ext cx="4545496"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4" name="Footer Placeholder 3">
            <a:extLst>
              <a:ext uri="{FF2B5EF4-FFF2-40B4-BE49-F238E27FC236}">
                <a16:creationId xmlns:a16="http://schemas.microsoft.com/office/drawing/2014/main" id="{4F8C9644-088F-422B-96E6-57284D6D0FB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000" kern="1200">
                <a:solidFill>
                  <a:srgbClr val="FFFFFF"/>
                </a:solidFill>
                <a:latin typeface="Calibri" panose="020F0502020204030204"/>
                <a:ea typeface="+mn-ea"/>
                <a:cs typeface="+mn-cs"/>
              </a:rPr>
              <a:t>Created by Tayo Alebiosu</a:t>
            </a:r>
          </a:p>
        </p:txBody>
      </p:sp>
      <p:sp>
        <p:nvSpPr>
          <p:cNvPr id="7" name="TextBox 6">
            <a:extLst>
              <a:ext uri="{FF2B5EF4-FFF2-40B4-BE49-F238E27FC236}">
                <a16:creationId xmlns:a16="http://schemas.microsoft.com/office/drawing/2014/main" id="{E74409E6-9B35-44C2-B920-E81B7D06BFED}"/>
              </a:ext>
            </a:extLst>
          </p:cNvPr>
          <p:cNvSpPr txBox="1"/>
          <p:nvPr/>
        </p:nvSpPr>
        <p:spPr>
          <a:xfrm>
            <a:off x="8044070" y="6400412"/>
            <a:ext cx="3180522" cy="276999"/>
          </a:xfrm>
          <a:prstGeom prst="rect">
            <a:avLst/>
          </a:prstGeom>
          <a:noFill/>
        </p:spPr>
        <p:txBody>
          <a:bodyPr wrap="square">
            <a:spAutoFit/>
          </a:bodyPr>
          <a:lstStyle/>
          <a:p>
            <a:r>
              <a:rPr lang="en-US" sz="1200" dirty="0"/>
              <a:t>Created by Tayo Alebiosu</a:t>
            </a:r>
          </a:p>
        </p:txBody>
      </p:sp>
    </p:spTree>
    <p:extLst>
      <p:ext uri="{BB962C8B-B14F-4D97-AF65-F5344CB8AC3E}">
        <p14:creationId xmlns:p14="http://schemas.microsoft.com/office/powerpoint/2010/main" val="607269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00704-4F57-4C5A-9191-F7243A1983AF}"/>
              </a:ext>
            </a:extLst>
          </p:cNvPr>
          <p:cNvSpPr>
            <a:spLocks noGrp="1"/>
          </p:cNvSpPr>
          <p:nvPr>
            <p:ph idx="1"/>
          </p:nvPr>
        </p:nvSpPr>
        <p:spPr/>
        <p:txBody>
          <a:bodyPr/>
          <a:lstStyle/>
          <a:p>
            <a:r>
              <a:rPr lang="en-GB" b="0" i="0" dirty="0">
                <a:solidFill>
                  <a:srgbClr val="4D5156"/>
                </a:solidFill>
                <a:effectLst/>
                <a:latin typeface="arial" panose="020B0604020202020204" pitchFamily="34" charset="0"/>
              </a:rPr>
              <a:t>Epidemiology is the study and analysis of the distribution, patterns and determinants of health and disease conditions in defined populations. It is a cornerstone of public health, and shapes policy decisions and evidence-based practice by identifying risk factors for disease and targets for preventive healthcare.</a:t>
            </a:r>
            <a:endParaRPr lang="en-GB" dirty="0"/>
          </a:p>
        </p:txBody>
      </p:sp>
      <p:sp>
        <p:nvSpPr>
          <p:cNvPr id="4" name="Date Placeholder 3">
            <a:extLst>
              <a:ext uri="{FF2B5EF4-FFF2-40B4-BE49-F238E27FC236}">
                <a16:creationId xmlns:a16="http://schemas.microsoft.com/office/drawing/2014/main" id="{6CCC4C5C-8349-4145-9A37-CCCD80076B4F}"/>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1290CEAB-BA2A-45E1-85D4-E9283A980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7910E-1B6C-453C-BD05-CCAC70A04669}"/>
              </a:ext>
            </a:extLst>
          </p:cNvPr>
          <p:cNvSpPr>
            <a:spLocks noGrp="1"/>
          </p:cNvSpPr>
          <p:nvPr>
            <p:ph type="sldNum" sz="quarter" idx="12"/>
          </p:nvPr>
        </p:nvSpPr>
        <p:spPr/>
        <p:txBody>
          <a:bodyPr/>
          <a:lstStyle/>
          <a:p>
            <a:fld id="{81D2C36F-4504-47C0-B82F-A167342A2754}" type="slidenum">
              <a:rPr lang="en-US" smtClean="0"/>
              <a:t>30</a:t>
            </a:fld>
            <a:endParaRPr lang="en-US"/>
          </a:p>
        </p:txBody>
      </p:sp>
    </p:spTree>
    <p:extLst>
      <p:ext uri="{BB962C8B-B14F-4D97-AF65-F5344CB8AC3E}">
        <p14:creationId xmlns:p14="http://schemas.microsoft.com/office/powerpoint/2010/main" val="3147326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2997B-8042-4FB1-8D0C-5DDD558E3AED}"/>
              </a:ext>
            </a:extLst>
          </p:cNvPr>
          <p:cNvSpPr>
            <a:spLocks noGrp="1"/>
          </p:cNvSpPr>
          <p:nvPr>
            <p:ph idx="1"/>
          </p:nvPr>
        </p:nvSpPr>
        <p:spPr>
          <a:xfrm>
            <a:off x="365382" y="430622"/>
            <a:ext cx="10236357" cy="5709682"/>
          </a:xfrm>
        </p:spPr>
        <p:txBody>
          <a:bodyPr>
            <a:noAutofit/>
          </a:bodyPr>
          <a:lstStyle/>
          <a:p>
            <a:pPr marL="0" indent="0">
              <a:buNone/>
            </a:pPr>
            <a:r>
              <a:rPr lang="en-GB" sz="2000" b="1" i="0" dirty="0">
                <a:solidFill>
                  <a:srgbClr val="4A4C4D"/>
                </a:solidFill>
                <a:effectLst/>
                <a:highlight>
                  <a:srgbClr val="FFFF00"/>
                </a:highlight>
                <a:latin typeface="Tw Cen MT" panose="020B0602020104020603" pitchFamily="34" charset="0"/>
              </a:rPr>
              <a:t>Epidemiology </a:t>
            </a:r>
          </a:p>
          <a:p>
            <a:r>
              <a:rPr lang="en-GB" sz="2000" b="0" i="0" dirty="0">
                <a:solidFill>
                  <a:srgbClr val="4A4C4D"/>
                </a:solidFill>
                <a:effectLst/>
                <a:latin typeface="Tw Cen MT" panose="020B0602020104020603" pitchFamily="34" charset="0"/>
              </a:rPr>
              <a:t>Epidemiology is the study of how often diseases occur in different groups of people and why. Epidemiological information is used to plan and evaluate strategies to prevent illness and as a guide to the management of patients in whom disease has already developed. </a:t>
            </a:r>
          </a:p>
          <a:p>
            <a:endParaRPr lang="en-GB" sz="2000" dirty="0">
              <a:solidFill>
                <a:srgbClr val="4A4C4D"/>
              </a:solidFill>
              <a:latin typeface="Tw Cen MT" panose="020B0602020104020603" pitchFamily="34" charset="0"/>
            </a:endParaRPr>
          </a:p>
          <a:p>
            <a:r>
              <a:rPr lang="en-GB" sz="2000" b="0" i="0" dirty="0">
                <a:solidFill>
                  <a:srgbClr val="222222"/>
                </a:solidFill>
                <a:effectLst/>
                <a:latin typeface="Tw Cen MT" panose="020B0602020104020603" pitchFamily="34" charset="0"/>
              </a:rPr>
              <a:t>Epidemiology identifies the distribution of diseases, factors underlying their source and cause, and methods for their control; this requires an understanding of how political, social and scientific factors intersect to exacerbate disease risk, which makes epidemiology a unique science.</a:t>
            </a:r>
          </a:p>
          <a:p>
            <a:endParaRPr lang="en-GB" sz="2000" dirty="0">
              <a:solidFill>
                <a:srgbClr val="222222"/>
              </a:solidFill>
              <a:latin typeface="Tw Cen MT" panose="020B0602020104020603" pitchFamily="34" charset="0"/>
            </a:endParaRPr>
          </a:p>
          <a:p>
            <a:r>
              <a:rPr lang="en-GB" sz="2000" b="0" i="0" dirty="0">
                <a:solidFill>
                  <a:srgbClr val="222222"/>
                </a:solidFill>
                <a:effectLst/>
                <a:latin typeface="Tw Cen MT" panose="020B0602020104020603" pitchFamily="34" charset="0"/>
              </a:rPr>
              <a:t>Increasingly, epidemiology is the key to understanding the impact of climate change on disease burden through the effect of temperature, humidity and seasonality on infectious disease dynamics, and the expansion of the ranges of disease vectors.</a:t>
            </a:r>
          </a:p>
        </p:txBody>
      </p:sp>
      <p:sp>
        <p:nvSpPr>
          <p:cNvPr id="4" name="Date Placeholder 3">
            <a:extLst>
              <a:ext uri="{FF2B5EF4-FFF2-40B4-BE49-F238E27FC236}">
                <a16:creationId xmlns:a16="http://schemas.microsoft.com/office/drawing/2014/main" id="{A6165457-FD5A-4287-80D2-23E860F5F33E}"/>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90E1AD8D-872D-4A44-9D0D-F8FD87997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8DC59-B967-45CF-880F-82AE781CCED8}"/>
              </a:ext>
            </a:extLst>
          </p:cNvPr>
          <p:cNvSpPr>
            <a:spLocks noGrp="1"/>
          </p:cNvSpPr>
          <p:nvPr>
            <p:ph type="sldNum" sz="quarter" idx="12"/>
          </p:nvPr>
        </p:nvSpPr>
        <p:spPr/>
        <p:txBody>
          <a:bodyPr/>
          <a:lstStyle/>
          <a:p>
            <a:fld id="{81D2C36F-4504-47C0-B82F-A167342A2754}" type="slidenum">
              <a:rPr lang="en-US" smtClean="0"/>
              <a:t>31</a:t>
            </a:fld>
            <a:endParaRPr lang="en-US"/>
          </a:p>
        </p:txBody>
      </p:sp>
    </p:spTree>
    <p:extLst>
      <p:ext uri="{BB962C8B-B14F-4D97-AF65-F5344CB8AC3E}">
        <p14:creationId xmlns:p14="http://schemas.microsoft.com/office/powerpoint/2010/main" val="237477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2554F-324B-4E22-8F35-C5F2F9C4C52D}"/>
              </a:ext>
            </a:extLst>
          </p:cNvPr>
          <p:cNvSpPr>
            <a:spLocks noGrp="1"/>
          </p:cNvSpPr>
          <p:nvPr>
            <p:ph idx="1"/>
          </p:nvPr>
        </p:nvSpPr>
        <p:spPr>
          <a:xfrm>
            <a:off x="516835" y="703687"/>
            <a:ext cx="9848639" cy="5436617"/>
          </a:xfrm>
        </p:spPr>
        <p:txBody>
          <a:bodyPr>
            <a:normAutofit/>
          </a:bodyPr>
          <a:lstStyle/>
          <a:p>
            <a:r>
              <a:rPr lang="en-GB" sz="2400" b="0" i="0" dirty="0">
                <a:solidFill>
                  <a:srgbClr val="4A4C4D"/>
                </a:solidFill>
                <a:effectLst/>
                <a:latin typeface="Tw Cen MT" panose="020B0602020104020603" pitchFamily="34" charset="0"/>
              </a:rPr>
              <a:t>A key feature of epidemiology is the measurement of disease outcomes in relation to a </a:t>
            </a:r>
            <a:r>
              <a:rPr lang="en-GB" sz="2400" b="0" i="1" dirty="0">
                <a:solidFill>
                  <a:srgbClr val="4A4C4D"/>
                </a:solidFill>
                <a:effectLst/>
                <a:latin typeface="Tw Cen MT" panose="020B0602020104020603" pitchFamily="34" charset="0"/>
              </a:rPr>
              <a:t>population at risk</a:t>
            </a:r>
            <a:r>
              <a:rPr lang="en-GB" sz="2400" b="0" i="0" dirty="0">
                <a:solidFill>
                  <a:srgbClr val="4A4C4D"/>
                </a:solidFill>
                <a:effectLst/>
                <a:latin typeface="Tw Cen MT" panose="020B0602020104020603" pitchFamily="34" charset="0"/>
              </a:rPr>
              <a:t>. The population at risk is the group of people, healthy or sick, who would be counted as cases if they had the disease being studied. </a:t>
            </a:r>
          </a:p>
          <a:p>
            <a:r>
              <a:rPr lang="en-GB" sz="2400" b="0" i="0" dirty="0">
                <a:solidFill>
                  <a:srgbClr val="4A4C4D"/>
                </a:solidFill>
                <a:effectLst/>
                <a:highlight>
                  <a:srgbClr val="FFFF00"/>
                </a:highlight>
                <a:latin typeface="Tw Cen MT" panose="020B0602020104020603" pitchFamily="34" charset="0"/>
              </a:rPr>
              <a:t>For example</a:t>
            </a:r>
            <a:r>
              <a:rPr lang="en-GB" sz="2400" b="0" i="0" dirty="0">
                <a:solidFill>
                  <a:srgbClr val="4A4C4D"/>
                </a:solidFill>
                <a:effectLst/>
                <a:latin typeface="Tw Cen MT" panose="020B0602020104020603" pitchFamily="34" charset="0"/>
              </a:rPr>
              <a:t>, if a general practitioner were measuring how often patients consult him about deafness, the population at risk would comprise those people on his list (and perhaps also of his partners) who might see him about a hearing problem if they had one. </a:t>
            </a:r>
          </a:p>
          <a:p>
            <a:r>
              <a:rPr lang="en-GB" sz="2400" b="0" i="0" dirty="0">
                <a:solidFill>
                  <a:srgbClr val="4A4C4D"/>
                </a:solidFill>
                <a:effectLst/>
                <a:latin typeface="Tw Cen MT" panose="020B0602020104020603" pitchFamily="34" charset="0"/>
              </a:rPr>
              <a:t>Patients who, though still on the list, had moved to another area would not consult that doctor. They would therefore not belong to the population at risk.</a:t>
            </a:r>
            <a:endParaRPr lang="en-GB" sz="2400" dirty="0">
              <a:latin typeface="Tw Cen MT" panose="020B0602020104020603" pitchFamily="34" charset="0"/>
            </a:endParaRPr>
          </a:p>
        </p:txBody>
      </p:sp>
      <p:sp>
        <p:nvSpPr>
          <p:cNvPr id="4" name="Date Placeholder 3">
            <a:extLst>
              <a:ext uri="{FF2B5EF4-FFF2-40B4-BE49-F238E27FC236}">
                <a16:creationId xmlns:a16="http://schemas.microsoft.com/office/drawing/2014/main" id="{77FCF24F-7D51-40A9-B2CC-CEC95E07F593}"/>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86B72B83-8FF7-41A2-800D-A99C8A76D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4DB91-900D-41E5-AB5B-4A892F629489}"/>
              </a:ext>
            </a:extLst>
          </p:cNvPr>
          <p:cNvSpPr>
            <a:spLocks noGrp="1"/>
          </p:cNvSpPr>
          <p:nvPr>
            <p:ph type="sldNum" sz="quarter" idx="12"/>
          </p:nvPr>
        </p:nvSpPr>
        <p:spPr/>
        <p:txBody>
          <a:bodyPr/>
          <a:lstStyle/>
          <a:p>
            <a:fld id="{81D2C36F-4504-47C0-B82F-A167342A2754}" type="slidenum">
              <a:rPr lang="en-US" smtClean="0"/>
              <a:t>32</a:t>
            </a:fld>
            <a:endParaRPr lang="en-US"/>
          </a:p>
        </p:txBody>
      </p:sp>
    </p:spTree>
    <p:extLst>
      <p:ext uri="{BB962C8B-B14F-4D97-AF65-F5344CB8AC3E}">
        <p14:creationId xmlns:p14="http://schemas.microsoft.com/office/powerpoint/2010/main" val="278142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09B53-0E65-4537-98ED-9A07080EF8AF}"/>
              </a:ext>
            </a:extLst>
          </p:cNvPr>
          <p:cNvSpPr>
            <a:spLocks noGrp="1"/>
          </p:cNvSpPr>
          <p:nvPr>
            <p:ph idx="1"/>
          </p:nvPr>
        </p:nvSpPr>
        <p:spPr>
          <a:xfrm>
            <a:off x="628652" y="1863913"/>
            <a:ext cx="9933330" cy="5909149"/>
          </a:xfrm>
        </p:spPr>
        <p:txBody>
          <a:bodyPr>
            <a:noAutofit/>
          </a:bodyPr>
          <a:lstStyle/>
          <a:p>
            <a:r>
              <a:rPr lang="en-GB" sz="2400" b="0" i="0" dirty="0">
                <a:solidFill>
                  <a:srgbClr val="222222"/>
                </a:solidFill>
                <a:effectLst/>
                <a:latin typeface="Tw Cen MT" panose="020B0602020104020603" pitchFamily="34" charset="0"/>
              </a:rPr>
              <a:t>While the exact number of people whose lives have been saved by epidemiological research may not be possible to calculate, its importance in enhancing life quality and longevity cannot be overlooked. </a:t>
            </a:r>
          </a:p>
          <a:p>
            <a:r>
              <a:rPr lang="en-GB" sz="2400" dirty="0">
                <a:solidFill>
                  <a:srgbClr val="222222"/>
                </a:solidFill>
                <a:latin typeface="Tw Cen MT" panose="020B0602020104020603" pitchFamily="34" charset="0"/>
              </a:rPr>
              <a:t>T</a:t>
            </a:r>
            <a:r>
              <a:rPr lang="en-GB" sz="2400" b="0" i="0" dirty="0">
                <a:solidFill>
                  <a:srgbClr val="222222"/>
                </a:solidFill>
                <a:effectLst/>
                <a:latin typeface="Tw Cen MT" panose="020B0602020104020603" pitchFamily="34" charset="0"/>
              </a:rPr>
              <a:t>here are tangible results from epidemiological research. It is unquestionable that the discipline has saved millions of lives, from both infectious and non-communicable diseases, through interventions and preventative programs that have been implemented as a result of study findings.</a:t>
            </a:r>
          </a:p>
        </p:txBody>
      </p:sp>
      <p:sp>
        <p:nvSpPr>
          <p:cNvPr id="4" name="Date Placeholder 3">
            <a:extLst>
              <a:ext uri="{FF2B5EF4-FFF2-40B4-BE49-F238E27FC236}">
                <a16:creationId xmlns:a16="http://schemas.microsoft.com/office/drawing/2014/main" id="{07F5C4A6-B03C-4814-A944-8246BEDD16DE}"/>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AFE7660F-13BC-4C7A-B502-4073F455D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81091-AC78-46E4-B56A-4FF946215405}"/>
              </a:ext>
            </a:extLst>
          </p:cNvPr>
          <p:cNvSpPr>
            <a:spLocks noGrp="1"/>
          </p:cNvSpPr>
          <p:nvPr>
            <p:ph type="sldNum" sz="quarter" idx="12"/>
          </p:nvPr>
        </p:nvSpPr>
        <p:spPr/>
        <p:txBody>
          <a:bodyPr/>
          <a:lstStyle/>
          <a:p>
            <a:fld id="{81D2C36F-4504-47C0-B82F-A167342A2754}" type="slidenum">
              <a:rPr lang="en-US" smtClean="0"/>
              <a:t>33</a:t>
            </a:fld>
            <a:endParaRPr lang="en-US"/>
          </a:p>
        </p:txBody>
      </p:sp>
    </p:spTree>
    <p:extLst>
      <p:ext uri="{BB962C8B-B14F-4D97-AF65-F5344CB8AC3E}">
        <p14:creationId xmlns:p14="http://schemas.microsoft.com/office/powerpoint/2010/main" val="793465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FE422-6F52-4797-AFDC-CB1253DF01EE}"/>
              </a:ext>
            </a:extLst>
          </p:cNvPr>
          <p:cNvSpPr>
            <a:spLocks noGrp="1"/>
          </p:cNvSpPr>
          <p:nvPr>
            <p:ph idx="1"/>
          </p:nvPr>
        </p:nvSpPr>
        <p:spPr>
          <a:xfrm>
            <a:off x="718475" y="1745305"/>
            <a:ext cx="9527275" cy="5980712"/>
          </a:xfrm>
        </p:spPr>
        <p:txBody>
          <a:bodyPr>
            <a:noAutofit/>
          </a:bodyPr>
          <a:lstStyle/>
          <a:p>
            <a:r>
              <a:rPr lang="en-GB" sz="2200" b="0" i="0" dirty="0">
                <a:solidFill>
                  <a:srgbClr val="222222"/>
                </a:solidFill>
                <a:effectLst/>
                <a:latin typeface="Tw Cen MT" panose="020B0602020104020603" pitchFamily="34" charset="0"/>
              </a:rPr>
              <a:t>Epidemiology continues to be at the forefront of saving lives today through forecasting epidemics and pandemics, and identifying diseases likely to cause outbreaks in the future and implementing forward-planning, targeted and collaborative interventions to minimise fatalities</a:t>
            </a:r>
            <a:endParaRPr lang="en-GB" sz="2200" dirty="0">
              <a:latin typeface="Tw Cen MT" panose="020B0602020104020603" pitchFamily="34" charset="0"/>
            </a:endParaRPr>
          </a:p>
          <a:p>
            <a:endParaRPr lang="en-GB" sz="2200" b="0" i="0" dirty="0">
              <a:solidFill>
                <a:srgbClr val="222222"/>
              </a:solidFill>
              <a:effectLst/>
              <a:latin typeface="Tw Cen MT" panose="020B0602020104020603" pitchFamily="34" charset="0"/>
            </a:endParaRPr>
          </a:p>
          <a:p>
            <a:r>
              <a:rPr lang="en-GB" sz="2200" b="0" i="0" dirty="0">
                <a:solidFill>
                  <a:srgbClr val="222222"/>
                </a:solidFill>
                <a:effectLst/>
                <a:latin typeface="Tw Cen MT" panose="020B0602020104020603" pitchFamily="34" charset="0"/>
              </a:rPr>
              <a:t>Along with increased inequality, and urbanisation, climate change presents new challenges for global health programmes; in light of these, epidemiological research is sure to remain a cornerstone in guiding public health policies in the near future.</a:t>
            </a:r>
            <a:endParaRPr lang="en-GB" sz="2200" dirty="0">
              <a:latin typeface="Tw Cen MT" panose="020B0602020104020603" pitchFamily="34" charset="0"/>
            </a:endParaRPr>
          </a:p>
        </p:txBody>
      </p:sp>
      <p:sp>
        <p:nvSpPr>
          <p:cNvPr id="4" name="Date Placeholder 3">
            <a:extLst>
              <a:ext uri="{FF2B5EF4-FFF2-40B4-BE49-F238E27FC236}">
                <a16:creationId xmlns:a16="http://schemas.microsoft.com/office/drawing/2014/main" id="{2104BEDA-C939-430D-967C-2DD3D30C04AF}"/>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43178C05-E3C3-4531-BB78-3FFD01551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98836-786F-4743-8856-A0AF2CBE6F7C}"/>
              </a:ext>
            </a:extLst>
          </p:cNvPr>
          <p:cNvSpPr>
            <a:spLocks noGrp="1"/>
          </p:cNvSpPr>
          <p:nvPr>
            <p:ph type="sldNum" sz="quarter" idx="12"/>
          </p:nvPr>
        </p:nvSpPr>
        <p:spPr/>
        <p:txBody>
          <a:bodyPr/>
          <a:lstStyle/>
          <a:p>
            <a:fld id="{81D2C36F-4504-47C0-B82F-A167342A2754}" type="slidenum">
              <a:rPr lang="en-US" smtClean="0"/>
              <a:t>34</a:t>
            </a:fld>
            <a:endParaRPr lang="en-US"/>
          </a:p>
        </p:txBody>
      </p:sp>
    </p:spTree>
    <p:extLst>
      <p:ext uri="{BB962C8B-B14F-4D97-AF65-F5344CB8AC3E}">
        <p14:creationId xmlns:p14="http://schemas.microsoft.com/office/powerpoint/2010/main" val="299805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17C5E-A5A1-4D29-9070-865264332C7C}"/>
              </a:ext>
            </a:extLst>
          </p:cNvPr>
          <p:cNvSpPr>
            <a:spLocks noGrp="1"/>
          </p:cNvSpPr>
          <p:nvPr>
            <p:ph idx="1"/>
          </p:nvPr>
        </p:nvSpPr>
        <p:spPr>
          <a:xfrm>
            <a:off x="418391" y="430622"/>
            <a:ext cx="10403310" cy="5709682"/>
          </a:xfrm>
        </p:spPr>
        <p:txBody>
          <a:bodyPr>
            <a:noAutofit/>
          </a:bodyPr>
          <a:lstStyle/>
          <a:p>
            <a:r>
              <a:rPr lang="en-GB" dirty="0">
                <a:solidFill>
                  <a:schemeClr val="tx1"/>
                </a:solidFill>
                <a:latin typeface="Tw Cen MT" panose="020B0602020104020603" pitchFamily="34" charset="0"/>
              </a:rPr>
              <a:t>Epidemiology is the study of the factors that cause or encourage diseases. Some diseases are more common in certain geographic areas, among people with certain genetic or socioeconomic characteristics, or at different times of the year.</a:t>
            </a:r>
          </a:p>
          <a:p>
            <a:r>
              <a:rPr lang="en-GB" dirty="0">
                <a:solidFill>
                  <a:schemeClr val="tx1"/>
                </a:solidFill>
                <a:latin typeface="Tw Cen MT" panose="020B0602020104020603" pitchFamily="34" charset="0"/>
              </a:rPr>
              <a:t>. Epidemiology can help identify causes as well as guide prevention efforts</a:t>
            </a:r>
            <a:r>
              <a:rPr lang="en-GB" dirty="0">
                <a:latin typeface="Tw Cen MT" panose="020B0602020104020603" pitchFamily="34" charset="0"/>
              </a:rPr>
              <a:t>.</a:t>
            </a:r>
          </a:p>
          <a:p>
            <a:endParaRPr lang="en-GB" dirty="0">
              <a:solidFill>
                <a:schemeClr val="tx1"/>
              </a:solidFill>
              <a:latin typeface="Tw Cen MT" panose="020B0602020104020603" pitchFamily="34" charset="0"/>
            </a:endParaRPr>
          </a:p>
          <a:p>
            <a:endParaRPr lang="en-GB" dirty="0">
              <a:solidFill>
                <a:schemeClr val="tx1"/>
              </a:solidFill>
              <a:latin typeface="Tw Cen MT" panose="020B0602020104020603" pitchFamily="34" charset="0"/>
            </a:endParaRPr>
          </a:p>
          <a:p>
            <a:r>
              <a:rPr lang="en-GB" dirty="0">
                <a:solidFill>
                  <a:schemeClr val="tx1"/>
                </a:solidFill>
                <a:latin typeface="Tw Cen MT" panose="020B0602020104020603" pitchFamily="34" charset="0"/>
              </a:rPr>
              <a:t>Epidemiology is considered a cornerstone methodology of public health research and is highly regarded in evidence-based medicine for identifying risk factors for diseases. In the study of communicable and non-communicable diseases, the work of epidemiologists ranges from outbreak investigation to study design, data collection, and analysis including the development of statistical models to test hypotheses and the documentation of results for submission to peer-reviewed journals. Epidemiologists also study the interaction of diseases in a population, a condition known as a </a:t>
            </a:r>
            <a:r>
              <a:rPr lang="en-GB" dirty="0" err="1">
                <a:solidFill>
                  <a:schemeClr val="tx1"/>
                </a:solidFill>
                <a:latin typeface="Tw Cen MT" panose="020B0602020104020603" pitchFamily="34" charset="0"/>
              </a:rPr>
              <a:t>syndemic</a:t>
            </a:r>
            <a:r>
              <a:rPr lang="en-GB" dirty="0">
                <a:solidFill>
                  <a:schemeClr val="tx1"/>
                </a:solidFill>
                <a:latin typeface="Tw Cen MT" panose="020B0602020104020603" pitchFamily="34" charset="0"/>
              </a:rPr>
              <a:t>.</a:t>
            </a:r>
          </a:p>
        </p:txBody>
      </p:sp>
      <p:sp>
        <p:nvSpPr>
          <p:cNvPr id="4" name="Date Placeholder 3">
            <a:extLst>
              <a:ext uri="{FF2B5EF4-FFF2-40B4-BE49-F238E27FC236}">
                <a16:creationId xmlns:a16="http://schemas.microsoft.com/office/drawing/2014/main" id="{DCFB388A-486F-4B59-9200-463991D171B7}"/>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BBB858FC-9B95-4D33-B005-E6C75ECC8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6701B-7DCC-4D6C-A369-A7841153A6B8}"/>
              </a:ext>
            </a:extLst>
          </p:cNvPr>
          <p:cNvSpPr>
            <a:spLocks noGrp="1"/>
          </p:cNvSpPr>
          <p:nvPr>
            <p:ph type="sldNum" sz="quarter" idx="12"/>
          </p:nvPr>
        </p:nvSpPr>
        <p:spPr/>
        <p:txBody>
          <a:bodyPr/>
          <a:lstStyle/>
          <a:p>
            <a:fld id="{81D2C36F-4504-47C0-B82F-A167342A2754}" type="slidenum">
              <a:rPr lang="en-US" smtClean="0"/>
              <a:t>35</a:t>
            </a:fld>
            <a:endParaRPr lang="en-US"/>
          </a:p>
        </p:txBody>
      </p:sp>
    </p:spTree>
    <p:extLst>
      <p:ext uri="{BB962C8B-B14F-4D97-AF65-F5344CB8AC3E}">
        <p14:creationId xmlns:p14="http://schemas.microsoft.com/office/powerpoint/2010/main" val="3660716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379FF-7810-4DB2-B1D7-13873AA5E91E}"/>
              </a:ext>
            </a:extLst>
          </p:cNvPr>
          <p:cNvSpPr>
            <a:spLocks noGrp="1"/>
          </p:cNvSpPr>
          <p:nvPr>
            <p:ph sz="half" idx="1"/>
          </p:nvPr>
        </p:nvSpPr>
        <p:spPr>
          <a:xfrm>
            <a:off x="718475" y="1777113"/>
            <a:ext cx="4295716" cy="4114801"/>
          </a:xfrm>
        </p:spPr>
        <p:txBody>
          <a:bodyPr>
            <a:noAutofit/>
          </a:bodyPr>
          <a:lstStyle/>
          <a:p>
            <a:r>
              <a:rPr lang="en-GB" sz="2000" dirty="0">
                <a:solidFill>
                  <a:schemeClr val="tx1"/>
                </a:solidFill>
              </a:rPr>
              <a:t>Alzheimer's Disease and other Dementias</a:t>
            </a:r>
          </a:p>
          <a:p>
            <a:r>
              <a:rPr lang="en-GB" sz="2000" dirty="0">
                <a:solidFill>
                  <a:schemeClr val="tx1"/>
                </a:solidFill>
              </a:rPr>
              <a:t>Arthritis</a:t>
            </a:r>
          </a:p>
          <a:p>
            <a:r>
              <a:rPr lang="en-GB" sz="2000" dirty="0">
                <a:solidFill>
                  <a:schemeClr val="tx1"/>
                </a:solidFill>
              </a:rPr>
              <a:t>Asthma</a:t>
            </a:r>
          </a:p>
          <a:p>
            <a:r>
              <a:rPr lang="en-GB" sz="2000" dirty="0">
                <a:solidFill>
                  <a:schemeClr val="tx1"/>
                </a:solidFill>
              </a:rPr>
              <a:t>Cancer</a:t>
            </a:r>
          </a:p>
          <a:p>
            <a:r>
              <a:rPr lang="en-GB" sz="2000" dirty="0">
                <a:solidFill>
                  <a:schemeClr val="tx1"/>
                </a:solidFill>
              </a:rPr>
              <a:t>Chronic Obstructive Pulmonary Disease (COPD)</a:t>
            </a:r>
          </a:p>
          <a:p>
            <a:r>
              <a:rPr lang="en-GB" sz="2000" dirty="0">
                <a:solidFill>
                  <a:schemeClr val="tx1"/>
                </a:solidFill>
              </a:rPr>
              <a:t>Cystic Fibrosis</a:t>
            </a:r>
          </a:p>
        </p:txBody>
      </p:sp>
      <p:sp>
        <p:nvSpPr>
          <p:cNvPr id="4" name="Content Placeholder 3">
            <a:extLst>
              <a:ext uri="{FF2B5EF4-FFF2-40B4-BE49-F238E27FC236}">
                <a16:creationId xmlns:a16="http://schemas.microsoft.com/office/drawing/2014/main" id="{1D6372F8-722A-425C-880F-2F37AF63ABC4}"/>
              </a:ext>
            </a:extLst>
          </p:cNvPr>
          <p:cNvSpPr>
            <a:spLocks noGrp="1"/>
          </p:cNvSpPr>
          <p:nvPr>
            <p:ph sz="half" idx="2"/>
          </p:nvPr>
        </p:nvSpPr>
        <p:spPr>
          <a:xfrm>
            <a:off x="5602174" y="1777113"/>
            <a:ext cx="4632286" cy="4363191"/>
          </a:xfrm>
        </p:spPr>
        <p:txBody>
          <a:bodyPr>
            <a:noAutofit/>
          </a:bodyPr>
          <a:lstStyle/>
          <a:p>
            <a:r>
              <a:rPr lang="en-GB" dirty="0">
                <a:solidFill>
                  <a:schemeClr val="tx1"/>
                </a:solidFill>
                <a:latin typeface="Tw Cen MT" panose="020B0602020104020603" pitchFamily="34" charset="0"/>
              </a:rPr>
              <a:t>Diabetes</a:t>
            </a:r>
          </a:p>
          <a:p>
            <a:r>
              <a:rPr lang="en-GB" dirty="0">
                <a:solidFill>
                  <a:schemeClr val="tx1"/>
                </a:solidFill>
                <a:latin typeface="Tw Cen MT" panose="020B0602020104020603" pitchFamily="34" charset="0"/>
              </a:rPr>
              <a:t>Eating Disorders</a:t>
            </a:r>
          </a:p>
          <a:p>
            <a:r>
              <a:rPr lang="en-GB" dirty="0">
                <a:solidFill>
                  <a:schemeClr val="tx1"/>
                </a:solidFill>
                <a:latin typeface="Tw Cen MT" panose="020B0602020104020603" pitchFamily="34" charset="0"/>
              </a:rPr>
              <a:t>Heart Disease</a:t>
            </a:r>
          </a:p>
          <a:p>
            <a:r>
              <a:rPr lang="en-GB" dirty="0">
                <a:solidFill>
                  <a:schemeClr val="tx1"/>
                </a:solidFill>
                <a:latin typeface="Tw Cen MT" panose="020B0602020104020603" pitchFamily="34" charset="0"/>
              </a:rPr>
              <a:t>Obesity</a:t>
            </a:r>
          </a:p>
          <a:p>
            <a:r>
              <a:rPr lang="en-GB" dirty="0">
                <a:solidFill>
                  <a:schemeClr val="tx1"/>
                </a:solidFill>
                <a:latin typeface="Tw Cen MT" panose="020B0602020104020603" pitchFamily="34" charset="0"/>
              </a:rPr>
              <a:t>Oral Health</a:t>
            </a:r>
          </a:p>
          <a:p>
            <a:r>
              <a:rPr lang="en-GB" dirty="0">
                <a:solidFill>
                  <a:schemeClr val="tx1"/>
                </a:solidFill>
                <a:latin typeface="Tw Cen MT" panose="020B0602020104020603" pitchFamily="34" charset="0"/>
              </a:rPr>
              <a:t>Osteoporosis</a:t>
            </a:r>
          </a:p>
          <a:p>
            <a:r>
              <a:rPr lang="en-GB" dirty="0">
                <a:solidFill>
                  <a:schemeClr val="tx1"/>
                </a:solidFill>
                <a:latin typeface="Tw Cen MT" panose="020B0602020104020603" pitchFamily="34" charset="0"/>
              </a:rPr>
              <a:t>Reflex Sympathetic Dystrophy (RSD) Syndrome</a:t>
            </a:r>
          </a:p>
          <a:p>
            <a:r>
              <a:rPr lang="en-GB" dirty="0">
                <a:solidFill>
                  <a:schemeClr val="tx1"/>
                </a:solidFill>
                <a:latin typeface="Tw Cen MT" panose="020B0602020104020603" pitchFamily="34" charset="0"/>
              </a:rPr>
              <a:t>Tobacco Use and Related Conditions</a:t>
            </a:r>
          </a:p>
        </p:txBody>
      </p:sp>
      <p:sp>
        <p:nvSpPr>
          <p:cNvPr id="5" name="Date Placeholder 4">
            <a:extLst>
              <a:ext uri="{FF2B5EF4-FFF2-40B4-BE49-F238E27FC236}">
                <a16:creationId xmlns:a16="http://schemas.microsoft.com/office/drawing/2014/main" id="{5DFEB4FC-D0DA-4EB3-92AE-24EAEA758975}"/>
              </a:ext>
            </a:extLst>
          </p:cNvPr>
          <p:cNvSpPr>
            <a:spLocks noGrp="1"/>
          </p:cNvSpPr>
          <p:nvPr>
            <p:ph type="dt" sz="half" idx="10"/>
          </p:nvPr>
        </p:nvSpPr>
        <p:spPr/>
        <p:txBody>
          <a:bodyPr/>
          <a:lstStyle/>
          <a:p>
            <a:fld id="{FC6E85F7-A724-48A4-9D33-CEBC5174E865}" type="datetime1">
              <a:rPr lang="en-US" smtClean="0"/>
              <a:t>8/6/2021</a:t>
            </a:fld>
            <a:endParaRPr lang="en-US"/>
          </a:p>
        </p:txBody>
      </p:sp>
      <p:sp>
        <p:nvSpPr>
          <p:cNvPr id="6" name="Footer Placeholder 5">
            <a:extLst>
              <a:ext uri="{FF2B5EF4-FFF2-40B4-BE49-F238E27FC236}">
                <a16:creationId xmlns:a16="http://schemas.microsoft.com/office/drawing/2014/main" id="{CDEE0DFF-B6C8-4620-99CB-8AF18F1E4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4679E-2D89-49AE-93D4-8578D3BC233D}"/>
              </a:ext>
            </a:extLst>
          </p:cNvPr>
          <p:cNvSpPr>
            <a:spLocks noGrp="1"/>
          </p:cNvSpPr>
          <p:nvPr>
            <p:ph type="sldNum" sz="quarter" idx="12"/>
          </p:nvPr>
        </p:nvSpPr>
        <p:spPr/>
        <p:txBody>
          <a:bodyPr/>
          <a:lstStyle/>
          <a:p>
            <a:fld id="{81D2C36F-4504-47C0-B82F-A167342A2754}" type="slidenum">
              <a:rPr lang="en-US" smtClean="0"/>
              <a:t>36</a:t>
            </a:fld>
            <a:endParaRPr lang="en-US"/>
          </a:p>
        </p:txBody>
      </p:sp>
      <p:sp>
        <p:nvSpPr>
          <p:cNvPr id="9" name="TextBox 8">
            <a:extLst>
              <a:ext uri="{FF2B5EF4-FFF2-40B4-BE49-F238E27FC236}">
                <a16:creationId xmlns:a16="http://schemas.microsoft.com/office/drawing/2014/main" id="{D55C5565-CC55-460D-84EF-9E54F67D827C}"/>
              </a:ext>
            </a:extLst>
          </p:cNvPr>
          <p:cNvSpPr txBox="1"/>
          <p:nvPr/>
        </p:nvSpPr>
        <p:spPr>
          <a:xfrm>
            <a:off x="3193774" y="966086"/>
            <a:ext cx="6096000" cy="523220"/>
          </a:xfrm>
          <a:prstGeom prst="rect">
            <a:avLst/>
          </a:prstGeom>
          <a:noFill/>
        </p:spPr>
        <p:txBody>
          <a:bodyPr wrap="square">
            <a:spAutoFit/>
          </a:bodyPr>
          <a:lstStyle/>
          <a:p>
            <a:r>
              <a:rPr lang="en-GB" sz="2800" dirty="0">
                <a:solidFill>
                  <a:schemeClr val="tx1"/>
                </a:solidFill>
                <a:highlight>
                  <a:srgbClr val="FFFF00"/>
                </a:highlight>
              </a:rPr>
              <a:t>Chronic Diseases and Conditions</a:t>
            </a:r>
          </a:p>
        </p:txBody>
      </p:sp>
    </p:spTree>
    <p:extLst>
      <p:ext uri="{BB962C8B-B14F-4D97-AF65-F5344CB8AC3E}">
        <p14:creationId xmlns:p14="http://schemas.microsoft.com/office/powerpoint/2010/main" val="4034966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0A609FA1-66A6-415B-92B9-358030A6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6AAC2E7-7798-447E-893B-FB7FF71F6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F3AF5-3555-4224-B6F8-78B90EDF3C8D}"/>
              </a:ext>
            </a:extLst>
          </p:cNvPr>
          <p:cNvSpPr>
            <a:spLocks noGrp="1"/>
          </p:cNvSpPr>
          <p:nvPr>
            <p:ph type="title"/>
          </p:nvPr>
        </p:nvSpPr>
        <p:spPr>
          <a:xfrm>
            <a:off x="6772939" y="800100"/>
            <a:ext cx="3904585" cy="4018385"/>
          </a:xfrm>
        </p:spPr>
        <p:txBody>
          <a:bodyPr vert="horz" lIns="91440" tIns="45720" rIns="91440" bIns="45720" rtlCol="0" anchor="b">
            <a:normAutofit/>
          </a:bodyPr>
          <a:lstStyle/>
          <a:p>
            <a:r>
              <a:rPr lang="en-US" b="0" i="0" dirty="0">
                <a:effectLst/>
              </a:rPr>
              <a:t>What are the concepts of illness?</a:t>
            </a:r>
            <a:br>
              <a:rPr lang="en-US" b="0" i="0" dirty="0">
                <a:effectLst/>
              </a:rPr>
            </a:br>
            <a:endParaRPr lang="en-US" dirty="0"/>
          </a:p>
        </p:txBody>
      </p:sp>
      <p:sp useBgFill="1">
        <p:nvSpPr>
          <p:cNvPr id="26" name="Rectangle 25">
            <a:extLst>
              <a:ext uri="{FF2B5EF4-FFF2-40B4-BE49-F238E27FC236}">
                <a16:creationId xmlns:a16="http://schemas.microsoft.com/office/drawing/2014/main" id="{E305489D-7E74-4ABB-970C-EB5E853E6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690" y="345560"/>
            <a:ext cx="6055209" cy="5699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Wordcloud Healthcare Heart Concept Illness Stock Illustration -  Illustration of calories, blood: 137070075">
            <a:extLst>
              <a:ext uri="{FF2B5EF4-FFF2-40B4-BE49-F238E27FC236}">
                <a16:creationId xmlns:a16="http://schemas.microsoft.com/office/drawing/2014/main" id="{B4D3393F-E6CD-4F4C-84D0-C154D789CC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1675" y="698146"/>
            <a:ext cx="5383187" cy="4912158"/>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6C834EE-ED9D-4DB9-A33C-407704C5DB9B}"/>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2899855A-0237-4336-B4BF-1AE439F0B618}"/>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8/6/2021</a:t>
            </a:fld>
            <a:endParaRPr lang="en-US"/>
          </a:p>
        </p:txBody>
      </p:sp>
      <p:sp>
        <p:nvSpPr>
          <p:cNvPr id="6" name="Slide Number Placeholder 5">
            <a:extLst>
              <a:ext uri="{FF2B5EF4-FFF2-40B4-BE49-F238E27FC236}">
                <a16:creationId xmlns:a16="http://schemas.microsoft.com/office/drawing/2014/main" id="{D5A6E2A7-2E56-4320-897C-D25DE3A25E9A}"/>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37</a:t>
            </a:fld>
            <a:endParaRPr lang="en-US"/>
          </a:p>
        </p:txBody>
      </p:sp>
      <p:sp>
        <p:nvSpPr>
          <p:cNvPr id="28" name="Rectangle 27">
            <a:extLst>
              <a:ext uri="{FF2B5EF4-FFF2-40B4-BE49-F238E27FC236}">
                <a16:creationId xmlns:a16="http://schemas.microsoft.com/office/drawing/2014/main" id="{4D71D159-A1DF-4F65-8788-481D9698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29E95324-29FA-4B64-9A99-0F7037323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334928"/>
            <a:ext cx="0" cy="57125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57D6974-7D69-4C5A-9069-2C6D3351F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5114431"/>
            <a:ext cx="44621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6E5FCEE-5988-4D87-B294-5E39454E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5280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859395A-E9B2-4640-911E-0C4DE63AA7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10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127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488E1-4966-429C-B1BC-7E351B6F20AD}"/>
              </a:ext>
            </a:extLst>
          </p:cNvPr>
          <p:cNvSpPr>
            <a:spLocks noGrp="1"/>
          </p:cNvSpPr>
          <p:nvPr>
            <p:ph idx="1"/>
          </p:nvPr>
        </p:nvSpPr>
        <p:spPr>
          <a:xfrm>
            <a:off x="418391" y="583096"/>
            <a:ext cx="10403310" cy="5327373"/>
          </a:xfrm>
        </p:spPr>
        <p:txBody>
          <a:bodyPr>
            <a:normAutofit fontScale="32500" lnSpcReduction="20000"/>
          </a:bodyPr>
          <a:lstStyle/>
          <a:p>
            <a:pPr algn="l"/>
            <a:r>
              <a:rPr lang="en-GB" sz="6000" b="0" i="0" dirty="0">
                <a:solidFill>
                  <a:srgbClr val="202124"/>
                </a:solidFill>
                <a:effectLst/>
                <a:latin typeface="Tw Cen MT" panose="020B0602020104020603" pitchFamily="34" charset="0"/>
              </a:rPr>
              <a:t>Illness is defined as </a:t>
            </a:r>
            <a:r>
              <a:rPr lang="en-GB" sz="6000" b="1" i="0" dirty="0">
                <a:solidFill>
                  <a:srgbClr val="202124"/>
                </a:solidFill>
                <a:effectLst/>
                <a:latin typeface="Tw Cen MT" panose="020B0602020104020603" pitchFamily="34" charset="0"/>
              </a:rPr>
              <a:t>the ill health the person identifies themselves with</a:t>
            </a:r>
            <a:r>
              <a:rPr lang="en-GB" sz="6000" b="0" i="0" dirty="0">
                <a:solidFill>
                  <a:srgbClr val="202124"/>
                </a:solidFill>
                <a:effectLst/>
                <a:latin typeface="Tw Cen MT" panose="020B0602020104020603" pitchFamily="34" charset="0"/>
              </a:rPr>
              <a:t>, often based on self reported mental or physical symptoms. In some cases this may mean only minor or temporary problems, but in other cases self reported illness might include severe health problems or acute suffering.</a:t>
            </a:r>
          </a:p>
          <a:p>
            <a:pPr marL="0" indent="0">
              <a:buNone/>
            </a:pPr>
            <a:r>
              <a:rPr lang="en-GB" sz="6000" dirty="0">
                <a:latin typeface="Tw Cen MT" panose="020B0602020104020603" pitchFamily="34" charset="0"/>
              </a:rPr>
              <a:t>Illness</a:t>
            </a:r>
          </a:p>
          <a:p>
            <a:r>
              <a:rPr lang="en-GB" sz="6000" dirty="0">
                <a:solidFill>
                  <a:schemeClr val="tx1"/>
                </a:solidFill>
                <a:latin typeface="Tw Cen MT" panose="020B0602020104020603" pitchFamily="34" charset="0"/>
              </a:rPr>
              <a:t>The terms illness and sickness are both generally used as synonyms for disease; however, the term illness is occasionally used to refer specifically to the patient's personal experience of his or her disease. </a:t>
            </a:r>
          </a:p>
          <a:p>
            <a:r>
              <a:rPr lang="en-GB" sz="6000" dirty="0">
                <a:solidFill>
                  <a:schemeClr val="tx1"/>
                </a:solidFill>
                <a:latin typeface="Tw Cen MT" panose="020B0602020104020603" pitchFamily="34" charset="0"/>
              </a:rPr>
              <a:t>In this model, it is possible for a person to have a disease without being ill (to have an objectively definable, but asymptomatic, medical condition, such as a subclinical infection, or to have a clinically apparent physical impairment but not feel sick or distressed by it), and to be ill without being diseased (such as when a person perceives a normal experience as a medical condition, or medicalizes a non-disease situation in his or her life </a:t>
            </a:r>
            <a:r>
              <a:rPr lang="en-GB" sz="3500" dirty="0">
                <a:solidFill>
                  <a:schemeClr val="tx1"/>
                </a:solidFill>
              </a:rPr>
              <a:t>– </a:t>
            </a:r>
          </a:p>
          <a:p>
            <a:pPr algn="l"/>
            <a:endParaRPr lang="en-GB" sz="2800" b="0" i="0" dirty="0">
              <a:solidFill>
                <a:srgbClr val="202124"/>
              </a:solidFill>
              <a:effectLst/>
              <a:latin typeface="Tw Cen MT" panose="020B0602020104020603" pitchFamily="34" charset="0"/>
            </a:endParaRPr>
          </a:p>
          <a:p>
            <a:endParaRPr lang="en-GB" dirty="0"/>
          </a:p>
        </p:txBody>
      </p:sp>
      <p:sp>
        <p:nvSpPr>
          <p:cNvPr id="4" name="Date Placeholder 3">
            <a:extLst>
              <a:ext uri="{FF2B5EF4-FFF2-40B4-BE49-F238E27FC236}">
                <a16:creationId xmlns:a16="http://schemas.microsoft.com/office/drawing/2014/main" id="{DFC3365D-A21A-4C71-842C-12D84EA33FD8}"/>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C0C4EED2-C4D8-4356-8FAC-3B709B873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62D13-5AE4-4171-8F56-0D9FF100B919}"/>
              </a:ext>
            </a:extLst>
          </p:cNvPr>
          <p:cNvSpPr>
            <a:spLocks noGrp="1"/>
          </p:cNvSpPr>
          <p:nvPr>
            <p:ph type="sldNum" sz="quarter" idx="12"/>
          </p:nvPr>
        </p:nvSpPr>
        <p:spPr/>
        <p:txBody>
          <a:bodyPr/>
          <a:lstStyle/>
          <a:p>
            <a:fld id="{81D2C36F-4504-47C0-B82F-A167342A2754}" type="slidenum">
              <a:rPr lang="en-US" smtClean="0"/>
              <a:t>38</a:t>
            </a:fld>
            <a:endParaRPr lang="en-US"/>
          </a:p>
        </p:txBody>
      </p:sp>
    </p:spTree>
    <p:extLst>
      <p:ext uri="{BB962C8B-B14F-4D97-AF65-F5344CB8AC3E}">
        <p14:creationId xmlns:p14="http://schemas.microsoft.com/office/powerpoint/2010/main" val="1006467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48EA6-608C-439B-9FD8-9206640F49A0}"/>
              </a:ext>
            </a:extLst>
          </p:cNvPr>
          <p:cNvSpPr>
            <a:spLocks noGrp="1"/>
          </p:cNvSpPr>
          <p:nvPr>
            <p:ph idx="1"/>
          </p:nvPr>
        </p:nvSpPr>
        <p:spPr>
          <a:xfrm>
            <a:off x="265043" y="1815549"/>
            <a:ext cx="10100431" cy="3936978"/>
          </a:xfrm>
        </p:spPr>
        <p:txBody>
          <a:bodyPr>
            <a:normAutofit fontScale="92500" lnSpcReduction="10000"/>
          </a:bodyPr>
          <a:lstStyle/>
          <a:p>
            <a:r>
              <a:rPr lang="en-GB" sz="2200" b="0" i="0" dirty="0">
                <a:solidFill>
                  <a:srgbClr val="202124"/>
                </a:solidFill>
                <a:effectLst/>
                <a:highlight>
                  <a:srgbClr val="FFFF00"/>
                </a:highlight>
                <a:latin typeface="Tw Cen MT" panose="020B0602020104020603" pitchFamily="34" charset="0"/>
              </a:rPr>
              <a:t>Illness</a:t>
            </a:r>
            <a:r>
              <a:rPr lang="en-GB" sz="2200" b="0" i="0" dirty="0">
                <a:solidFill>
                  <a:srgbClr val="202124"/>
                </a:solidFill>
                <a:effectLst/>
                <a:latin typeface="Tw Cen MT" panose="020B0602020104020603" pitchFamily="34" charset="0"/>
              </a:rPr>
              <a:t> is defined as </a:t>
            </a:r>
            <a:r>
              <a:rPr lang="en-GB" sz="2200" b="1" i="0" dirty="0">
                <a:solidFill>
                  <a:srgbClr val="202124"/>
                </a:solidFill>
                <a:effectLst/>
                <a:latin typeface="Tw Cen MT" panose="020B0602020104020603" pitchFamily="34" charset="0"/>
              </a:rPr>
              <a:t>the ill health the person identifies themselves with</a:t>
            </a:r>
            <a:r>
              <a:rPr lang="en-GB" sz="2200" b="0" i="0" dirty="0">
                <a:solidFill>
                  <a:srgbClr val="202124"/>
                </a:solidFill>
                <a:effectLst/>
                <a:latin typeface="Tw Cen MT" panose="020B0602020104020603" pitchFamily="34" charset="0"/>
              </a:rPr>
              <a:t>, often based on self reported mental or physical symptoms. In some cases this may mean only minor or temporary problems, but in other cases self reported illness might include severe health problems or acute suffering.</a:t>
            </a:r>
          </a:p>
          <a:p>
            <a:pPr marL="0" indent="0" algn="l">
              <a:buNone/>
            </a:pPr>
            <a:r>
              <a:rPr lang="en-GB" sz="2200" b="1" i="0" dirty="0">
                <a:solidFill>
                  <a:srgbClr val="202124"/>
                </a:solidFill>
                <a:effectLst/>
                <a:highlight>
                  <a:srgbClr val="FFFF00"/>
                </a:highlight>
                <a:latin typeface="Tw Cen MT" panose="020B0602020104020603" pitchFamily="34" charset="0"/>
              </a:rPr>
              <a:t>What is illness concept?</a:t>
            </a:r>
          </a:p>
          <a:p>
            <a:pPr algn="l"/>
            <a:r>
              <a:rPr lang="en-GB" sz="2200" b="0" i="0" dirty="0">
                <a:solidFill>
                  <a:srgbClr val="202124"/>
                </a:solidFill>
                <a:effectLst/>
                <a:latin typeface="Tw Cen MT" panose="020B0602020104020603" pitchFamily="34" charset="0"/>
              </a:rPr>
              <a:t>Illness is defined as </a:t>
            </a:r>
            <a:r>
              <a:rPr lang="en-GB" sz="2200" b="1" i="0" dirty="0">
                <a:solidFill>
                  <a:srgbClr val="202124"/>
                </a:solidFill>
                <a:effectLst/>
                <a:latin typeface="Tw Cen MT" panose="020B0602020104020603" pitchFamily="34" charset="0"/>
              </a:rPr>
              <a:t>the ill health the person identifies themselves with</a:t>
            </a:r>
            <a:r>
              <a:rPr lang="en-GB" sz="2200" b="0" i="0" dirty="0">
                <a:solidFill>
                  <a:srgbClr val="202124"/>
                </a:solidFill>
                <a:effectLst/>
                <a:latin typeface="Tw Cen MT" panose="020B0602020104020603" pitchFamily="34" charset="0"/>
              </a:rPr>
              <a:t>, often based on self reported mental or physical symptoms. In some cases this may mean only minor or temporary problems, but in other cases self reported illness might include severe health problems or acute suffering.</a:t>
            </a:r>
          </a:p>
          <a:p>
            <a:endParaRPr lang="en-GB" dirty="0"/>
          </a:p>
        </p:txBody>
      </p:sp>
      <p:sp>
        <p:nvSpPr>
          <p:cNvPr id="4" name="Date Placeholder 3">
            <a:extLst>
              <a:ext uri="{FF2B5EF4-FFF2-40B4-BE49-F238E27FC236}">
                <a16:creationId xmlns:a16="http://schemas.microsoft.com/office/drawing/2014/main" id="{10CDEAFD-7EDF-4FB4-AEB8-4F9AFA07DB2C}"/>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515FB8F8-6F82-4F56-8C7B-432B59E5B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9A1BC-3D8A-425D-A730-62735BEC222F}"/>
              </a:ext>
            </a:extLst>
          </p:cNvPr>
          <p:cNvSpPr>
            <a:spLocks noGrp="1"/>
          </p:cNvSpPr>
          <p:nvPr>
            <p:ph type="sldNum" sz="quarter" idx="12"/>
          </p:nvPr>
        </p:nvSpPr>
        <p:spPr/>
        <p:txBody>
          <a:bodyPr/>
          <a:lstStyle/>
          <a:p>
            <a:fld id="{81D2C36F-4504-47C0-B82F-A167342A2754}" type="slidenum">
              <a:rPr lang="en-US" smtClean="0"/>
              <a:t>39</a:t>
            </a:fld>
            <a:endParaRPr lang="en-US"/>
          </a:p>
        </p:txBody>
      </p:sp>
    </p:spTree>
    <p:extLst>
      <p:ext uri="{BB962C8B-B14F-4D97-AF65-F5344CB8AC3E}">
        <p14:creationId xmlns:p14="http://schemas.microsoft.com/office/powerpoint/2010/main" val="115379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A2C421-FE79-4D93-9E9C-77077F40C49A}"/>
              </a:ext>
            </a:extLst>
          </p:cNvPr>
          <p:cNvSpPr>
            <a:spLocks noGrp="1"/>
          </p:cNvSpPr>
          <p:nvPr>
            <p:ph idx="1"/>
          </p:nvPr>
        </p:nvSpPr>
        <p:spPr>
          <a:xfrm>
            <a:off x="628653" y="530087"/>
            <a:ext cx="9736822" cy="5222439"/>
          </a:xfrm>
        </p:spPr>
        <p:txBody>
          <a:bodyPr>
            <a:normAutofit/>
          </a:bodyPr>
          <a:lstStyle/>
          <a:p>
            <a:pPr marL="0" indent="0">
              <a:buNone/>
            </a:pPr>
            <a:r>
              <a:rPr lang="en-GB" sz="3200" dirty="0">
                <a:solidFill>
                  <a:schemeClr val="tx1"/>
                </a:solidFill>
                <a:highlight>
                  <a:srgbClr val="FFFF00"/>
                </a:highlight>
                <a:latin typeface="Tw Cen MT" panose="020B0602020104020603" pitchFamily="34" charset="0"/>
              </a:rPr>
              <a:t>Activity (10 minutes)</a:t>
            </a:r>
          </a:p>
          <a:p>
            <a:r>
              <a:rPr lang="en-GB" sz="2400" dirty="0">
                <a:solidFill>
                  <a:schemeClr val="tx1"/>
                </a:solidFill>
                <a:latin typeface="Tw Cen MT" panose="020B0602020104020603" pitchFamily="34" charset="0"/>
              </a:rPr>
              <a:t>Research the meaning of Public health</a:t>
            </a:r>
          </a:p>
          <a:p>
            <a:r>
              <a:rPr lang="en-GB" sz="2400" dirty="0">
                <a:solidFill>
                  <a:schemeClr val="tx1"/>
                </a:solidFill>
                <a:latin typeface="Tw Cen MT" panose="020B0602020104020603" pitchFamily="34" charset="0"/>
              </a:rPr>
              <a:t>Feedback to the  class</a:t>
            </a:r>
          </a:p>
          <a:p>
            <a:r>
              <a:rPr lang="en-GB" sz="3200" dirty="0">
                <a:solidFill>
                  <a:schemeClr val="tx1"/>
                </a:solidFill>
                <a:latin typeface="Tw Cen MT" panose="020B0602020104020603" pitchFamily="34" charset="0"/>
              </a:rPr>
              <a:t>Health of a population as whole</a:t>
            </a:r>
          </a:p>
          <a:p>
            <a:r>
              <a:rPr lang="en-GB" sz="3200" dirty="0">
                <a:solidFill>
                  <a:schemeClr val="tx1"/>
                </a:solidFill>
                <a:latin typeface="Tw Cen MT" panose="020B0602020104020603" pitchFamily="34" charset="0"/>
              </a:rPr>
              <a:t>Hygiene and epidemiology and disease prevention</a:t>
            </a:r>
          </a:p>
          <a:p>
            <a:r>
              <a:rPr lang="en-GB" sz="3200" dirty="0">
                <a:solidFill>
                  <a:schemeClr val="tx1"/>
                </a:solidFill>
                <a:latin typeface="Tw Cen MT" panose="020B0602020104020603" pitchFamily="34" charset="0"/>
              </a:rPr>
              <a:t>Improving the health of the community, prevention</a:t>
            </a:r>
          </a:p>
          <a:p>
            <a:endParaRPr lang="en-GB" sz="3200" dirty="0">
              <a:solidFill>
                <a:schemeClr val="tx1"/>
              </a:solidFill>
              <a:latin typeface="Tw Cen MT" panose="020B0602020104020603" pitchFamily="34" charset="0"/>
            </a:endParaRPr>
          </a:p>
        </p:txBody>
      </p:sp>
      <p:sp>
        <p:nvSpPr>
          <p:cNvPr id="4" name="Date Placeholder 3">
            <a:extLst>
              <a:ext uri="{FF2B5EF4-FFF2-40B4-BE49-F238E27FC236}">
                <a16:creationId xmlns:a16="http://schemas.microsoft.com/office/drawing/2014/main" id="{61BE7874-C07C-4638-B312-5DE8F108F97D}"/>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803F791E-A5B0-4DF9-B25E-97C000BA7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4E225-D99B-4A5A-BAC1-ACB50C197D6D}"/>
              </a:ext>
            </a:extLst>
          </p:cNvPr>
          <p:cNvSpPr>
            <a:spLocks noGrp="1"/>
          </p:cNvSpPr>
          <p:nvPr>
            <p:ph type="sldNum" sz="quarter" idx="12"/>
          </p:nvPr>
        </p:nvSpPr>
        <p:spPr/>
        <p:txBody>
          <a:bodyPr/>
          <a:lstStyle/>
          <a:p>
            <a:fld id="{81D2C36F-4504-47C0-B82F-A167342A2754}" type="slidenum">
              <a:rPr lang="en-US" smtClean="0"/>
              <a:t>4</a:t>
            </a:fld>
            <a:endParaRPr lang="en-US"/>
          </a:p>
        </p:txBody>
      </p:sp>
    </p:spTree>
    <p:extLst>
      <p:ext uri="{BB962C8B-B14F-4D97-AF65-F5344CB8AC3E}">
        <p14:creationId xmlns:p14="http://schemas.microsoft.com/office/powerpoint/2010/main" val="1942487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64BE0-A242-404A-A035-22861B32C0B6}"/>
              </a:ext>
            </a:extLst>
          </p:cNvPr>
          <p:cNvSpPr>
            <a:spLocks noGrp="1"/>
          </p:cNvSpPr>
          <p:nvPr>
            <p:ph idx="1"/>
          </p:nvPr>
        </p:nvSpPr>
        <p:spPr>
          <a:xfrm>
            <a:off x="418391" y="430621"/>
            <a:ext cx="9736822" cy="5723692"/>
          </a:xfrm>
        </p:spPr>
        <p:txBody>
          <a:bodyPr/>
          <a:lstStyle/>
          <a:p>
            <a:pPr marL="0" indent="0" algn="l">
              <a:buNone/>
            </a:pPr>
            <a:r>
              <a:rPr lang="en-GB" sz="2400" b="0" i="0" dirty="0">
                <a:solidFill>
                  <a:srgbClr val="202124"/>
                </a:solidFill>
                <a:effectLst/>
                <a:highlight>
                  <a:srgbClr val="FFFF00"/>
                </a:highlight>
                <a:latin typeface="Tw Cen MT" panose="020B0602020104020603" pitchFamily="34" charset="0"/>
              </a:rPr>
              <a:t>What is impact of illness?</a:t>
            </a:r>
          </a:p>
          <a:p>
            <a:pPr algn="l"/>
            <a:r>
              <a:rPr lang="en-GB" sz="2400" b="0" i="0" dirty="0">
                <a:solidFill>
                  <a:srgbClr val="202124"/>
                </a:solidFill>
                <a:effectLst/>
                <a:latin typeface="Tw Cen MT" panose="020B0602020104020603" pitchFamily="34" charset="0"/>
              </a:rPr>
              <a:t>When serious illness or disability strikes a person, the family as a whole is affected by </a:t>
            </a:r>
            <a:r>
              <a:rPr lang="en-GB" sz="2400" b="1" i="0" dirty="0">
                <a:solidFill>
                  <a:srgbClr val="202124"/>
                </a:solidFill>
                <a:effectLst/>
                <a:latin typeface="Tw Cen MT" panose="020B0602020104020603" pitchFamily="34" charset="0"/>
              </a:rPr>
              <a:t>the disease process</a:t>
            </a:r>
            <a:r>
              <a:rPr lang="en-GB" sz="2400" b="0" i="0" dirty="0">
                <a:solidFill>
                  <a:srgbClr val="202124"/>
                </a:solidFill>
                <a:effectLst/>
                <a:latin typeface="Tw Cen MT" panose="020B0602020104020603" pitchFamily="34" charset="0"/>
              </a:rPr>
              <a:t> and by the entire health care experience. Patients and families have different needs for education and </a:t>
            </a:r>
            <a:r>
              <a:rPr lang="en-GB" sz="2400" b="0" i="0" dirty="0" err="1">
                <a:solidFill>
                  <a:srgbClr val="202124"/>
                </a:solidFill>
                <a:effectLst/>
                <a:latin typeface="Tw Cen MT" panose="020B0602020104020603" pitchFamily="34" charset="0"/>
              </a:rPr>
              <a:t>counseling</a:t>
            </a:r>
            <a:r>
              <a:rPr lang="en-GB" sz="2400" b="0" i="0" dirty="0">
                <a:solidFill>
                  <a:srgbClr val="202124"/>
                </a:solidFill>
                <a:effectLst/>
                <a:latin typeface="Tw Cen MT" panose="020B0602020104020603" pitchFamily="34" charset="0"/>
              </a:rPr>
              <a:t>.</a:t>
            </a:r>
          </a:p>
          <a:p>
            <a:pPr marL="0" indent="0" algn="l">
              <a:buNone/>
            </a:pPr>
            <a:r>
              <a:rPr lang="en-GB" sz="2400" b="0" i="0" dirty="0">
                <a:solidFill>
                  <a:srgbClr val="202124"/>
                </a:solidFill>
                <a:effectLst/>
                <a:highlight>
                  <a:srgbClr val="FFFF00"/>
                </a:highlight>
                <a:latin typeface="Tw Cen MT" panose="020B0602020104020603" pitchFamily="34" charset="0"/>
              </a:rPr>
              <a:t>What is difference between disease and illness?</a:t>
            </a:r>
          </a:p>
          <a:p>
            <a:pPr algn="l"/>
            <a:r>
              <a:rPr lang="en-GB" sz="2400" b="0" i="0" dirty="0">
                <a:solidFill>
                  <a:srgbClr val="202124"/>
                </a:solidFill>
                <a:effectLst/>
                <a:latin typeface="Tw Cen MT" panose="020B0602020104020603" pitchFamily="34" charset="0"/>
              </a:rPr>
              <a:t>In layman's terms, an illness is basically termed as an unwell or </a:t>
            </a:r>
            <a:r>
              <a:rPr lang="en-GB" sz="2400" b="1" i="0" dirty="0">
                <a:solidFill>
                  <a:srgbClr val="202124"/>
                </a:solidFill>
                <a:effectLst/>
                <a:latin typeface="Tw Cen MT" panose="020B0602020104020603" pitchFamily="34" charset="0"/>
              </a:rPr>
              <a:t>unhealthy state of mind</a:t>
            </a:r>
            <a:r>
              <a:rPr lang="en-GB" sz="2400" b="0" i="0" dirty="0">
                <a:solidFill>
                  <a:srgbClr val="202124"/>
                </a:solidFill>
                <a:effectLst/>
                <a:latin typeface="Tw Cen MT" panose="020B0602020104020603" pitchFamily="34" charset="0"/>
              </a:rPr>
              <a:t> or body. Disease falls under an entirely different classification. A disease is defined as suffering from a malfunctioning organism or function within the body itself.</a:t>
            </a:r>
          </a:p>
          <a:p>
            <a:endParaRPr lang="en-GB" dirty="0"/>
          </a:p>
        </p:txBody>
      </p:sp>
      <p:sp>
        <p:nvSpPr>
          <p:cNvPr id="4" name="Date Placeholder 3">
            <a:extLst>
              <a:ext uri="{FF2B5EF4-FFF2-40B4-BE49-F238E27FC236}">
                <a16:creationId xmlns:a16="http://schemas.microsoft.com/office/drawing/2014/main" id="{CA8A8E84-F5F0-4867-B8E0-DD2AA14852CF}"/>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3CB1954F-D12C-49CF-B9FE-7559108C2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38CA-66BA-463B-ACBA-B460EB1D3469}"/>
              </a:ext>
            </a:extLst>
          </p:cNvPr>
          <p:cNvSpPr>
            <a:spLocks noGrp="1"/>
          </p:cNvSpPr>
          <p:nvPr>
            <p:ph type="sldNum" sz="quarter" idx="12"/>
          </p:nvPr>
        </p:nvSpPr>
        <p:spPr/>
        <p:txBody>
          <a:bodyPr/>
          <a:lstStyle/>
          <a:p>
            <a:fld id="{81D2C36F-4504-47C0-B82F-A167342A2754}" type="slidenum">
              <a:rPr lang="en-US" smtClean="0"/>
              <a:t>40</a:t>
            </a:fld>
            <a:endParaRPr lang="en-US"/>
          </a:p>
        </p:txBody>
      </p:sp>
    </p:spTree>
    <p:extLst>
      <p:ext uri="{BB962C8B-B14F-4D97-AF65-F5344CB8AC3E}">
        <p14:creationId xmlns:p14="http://schemas.microsoft.com/office/powerpoint/2010/main" val="43354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7C-1352-4F72-A316-291166CD659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FFAE28C-248E-4142-82AE-747B3754A19D}"/>
              </a:ext>
            </a:extLst>
          </p:cNvPr>
          <p:cNvSpPr>
            <a:spLocks noGrp="1"/>
          </p:cNvSpPr>
          <p:nvPr>
            <p:ph idx="1"/>
          </p:nvPr>
        </p:nvSpPr>
        <p:spPr/>
        <p:txBody>
          <a:bodyPr/>
          <a:lstStyle/>
          <a:p>
            <a:pPr marL="0" indent="0">
              <a:buNone/>
            </a:pPr>
            <a:r>
              <a:rPr lang="en-GB" sz="3200" i="0" dirty="0">
                <a:solidFill>
                  <a:srgbClr val="666666"/>
                </a:solidFill>
                <a:effectLst/>
                <a:latin typeface="Verdana" panose="020B0604030504040204" pitchFamily="34" charset="0"/>
              </a:rPr>
              <a:t>What are the different sickness. </a:t>
            </a:r>
          </a:p>
          <a:p>
            <a:r>
              <a:rPr lang="en-GB" sz="3200" i="0" dirty="0">
                <a:solidFill>
                  <a:srgbClr val="666666"/>
                </a:solidFill>
                <a:effectLst/>
                <a:latin typeface="Verdana" panose="020B0604030504040204" pitchFamily="34" charset="0"/>
              </a:rPr>
              <a:t>Illness and disease, </a:t>
            </a:r>
          </a:p>
          <a:p>
            <a:endParaRPr lang="en-GB" dirty="0"/>
          </a:p>
        </p:txBody>
      </p:sp>
      <p:sp>
        <p:nvSpPr>
          <p:cNvPr id="4" name="Date Placeholder 3">
            <a:extLst>
              <a:ext uri="{FF2B5EF4-FFF2-40B4-BE49-F238E27FC236}">
                <a16:creationId xmlns:a16="http://schemas.microsoft.com/office/drawing/2014/main" id="{F0224C65-6D9E-4A67-B9F0-6E99931F00EA}"/>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FDD4F0FA-AD43-4D8C-9032-36C9630E3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61BE6-F68C-4AC3-8458-53B02650A42F}"/>
              </a:ext>
            </a:extLst>
          </p:cNvPr>
          <p:cNvSpPr>
            <a:spLocks noGrp="1"/>
          </p:cNvSpPr>
          <p:nvPr>
            <p:ph type="sldNum" sz="quarter" idx="12"/>
          </p:nvPr>
        </p:nvSpPr>
        <p:spPr/>
        <p:txBody>
          <a:bodyPr/>
          <a:lstStyle/>
          <a:p>
            <a:fld id="{81D2C36F-4504-47C0-B82F-A167342A2754}" type="slidenum">
              <a:rPr lang="en-US" smtClean="0"/>
              <a:t>41</a:t>
            </a:fld>
            <a:endParaRPr lang="en-US"/>
          </a:p>
        </p:txBody>
      </p:sp>
    </p:spTree>
    <p:extLst>
      <p:ext uri="{BB962C8B-B14F-4D97-AF65-F5344CB8AC3E}">
        <p14:creationId xmlns:p14="http://schemas.microsoft.com/office/powerpoint/2010/main" val="521222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5EE1C-2339-4CC4-9B0D-CF442DD4E0E6}"/>
              </a:ext>
            </a:extLst>
          </p:cNvPr>
          <p:cNvSpPr>
            <a:spLocks noGrp="1"/>
          </p:cNvSpPr>
          <p:nvPr>
            <p:ph idx="1"/>
          </p:nvPr>
        </p:nvSpPr>
        <p:spPr>
          <a:xfrm>
            <a:off x="516836" y="703687"/>
            <a:ext cx="9875144" cy="5246539"/>
          </a:xfrm>
        </p:spPr>
        <p:txBody>
          <a:bodyPr>
            <a:normAutofit lnSpcReduction="10000"/>
          </a:bodyPr>
          <a:lstStyle/>
          <a:p>
            <a:pPr marL="0" indent="0" algn="l">
              <a:buNone/>
            </a:pPr>
            <a:r>
              <a:rPr lang="en-GB" sz="2600" b="1" i="0" dirty="0">
                <a:solidFill>
                  <a:srgbClr val="666666"/>
                </a:solidFill>
                <a:effectLst/>
                <a:highlight>
                  <a:srgbClr val="FFFF00"/>
                </a:highlight>
                <a:latin typeface="Tw Cen MT" panose="020B0602020104020603" pitchFamily="34" charset="0"/>
              </a:rPr>
              <a:t>Definitions of sickness, illness and disease</a:t>
            </a:r>
            <a:endParaRPr lang="en-GB" sz="2600" b="0" i="0" dirty="0">
              <a:solidFill>
                <a:srgbClr val="666666"/>
              </a:solidFill>
              <a:effectLst/>
              <a:highlight>
                <a:srgbClr val="FFFF00"/>
              </a:highlight>
              <a:latin typeface="Tw Cen MT" panose="020B0602020104020603" pitchFamily="34" charset="0"/>
            </a:endParaRPr>
          </a:p>
          <a:p>
            <a:pPr algn="l"/>
            <a:r>
              <a:rPr lang="en-GB" sz="2600" b="0" i="0" dirty="0">
                <a:solidFill>
                  <a:srgbClr val="666666"/>
                </a:solidFill>
                <a:effectLst/>
                <a:latin typeface="Tw Cen MT" panose="020B0602020104020603" pitchFamily="34" charset="0"/>
              </a:rPr>
              <a:t>Although the terms are often used interchangeably, sickness, illness and disease have different meanings that reflect different perspectives. </a:t>
            </a:r>
          </a:p>
          <a:p>
            <a:pPr algn="l"/>
            <a:r>
              <a:rPr lang="en-GB" sz="2600" b="1" i="0" dirty="0">
                <a:solidFill>
                  <a:srgbClr val="666666"/>
                </a:solidFill>
                <a:effectLst/>
                <a:latin typeface="Tw Cen MT" panose="020B0602020104020603" pitchFamily="34" charset="0"/>
              </a:rPr>
              <a:t>Disease</a:t>
            </a:r>
            <a:r>
              <a:rPr lang="en-GB" sz="2600" b="0" i="0" dirty="0">
                <a:solidFill>
                  <a:srgbClr val="666666"/>
                </a:solidFill>
                <a:effectLst/>
                <a:latin typeface="Tw Cen MT" panose="020B0602020104020603" pitchFamily="34" charset="0"/>
              </a:rPr>
              <a:t> is an objective term referring to diagnosable abnormalities in organs, body systems or physiology.</a:t>
            </a:r>
          </a:p>
          <a:p>
            <a:pPr algn="l"/>
            <a:r>
              <a:rPr lang="en-GB" sz="2600" b="0" i="0" dirty="0">
                <a:solidFill>
                  <a:srgbClr val="666666"/>
                </a:solidFill>
                <a:effectLst/>
                <a:latin typeface="Tw Cen MT" panose="020B0602020104020603" pitchFamily="34" charset="0"/>
              </a:rPr>
              <a:t> </a:t>
            </a:r>
            <a:r>
              <a:rPr lang="en-GB" sz="2600" b="1" i="0" dirty="0">
                <a:solidFill>
                  <a:srgbClr val="666666"/>
                </a:solidFill>
                <a:effectLst/>
                <a:latin typeface="Tw Cen MT" panose="020B0602020104020603" pitchFamily="34" charset="0"/>
              </a:rPr>
              <a:t>Illness</a:t>
            </a:r>
            <a:r>
              <a:rPr lang="en-GB" sz="2600" b="0" i="0" dirty="0">
                <a:solidFill>
                  <a:srgbClr val="666666"/>
                </a:solidFill>
                <a:effectLst/>
                <a:latin typeface="Tw Cen MT" panose="020B0602020104020603" pitchFamily="34" charset="0"/>
              </a:rPr>
              <a:t> is a subjective term referring to an individual’s experience of mental and physical sensations or states, and may not necessarily indicate the presence of disease. </a:t>
            </a:r>
            <a:r>
              <a:rPr lang="en-GB" sz="2600" b="1" i="0" dirty="0">
                <a:solidFill>
                  <a:srgbClr val="666666"/>
                </a:solidFill>
                <a:effectLst/>
                <a:latin typeface="Tw Cen MT" panose="020B0602020104020603" pitchFamily="34" charset="0"/>
              </a:rPr>
              <a:t>Sickness</a:t>
            </a:r>
            <a:r>
              <a:rPr lang="en-GB" sz="2600" b="0" i="0" dirty="0">
                <a:solidFill>
                  <a:srgbClr val="666666"/>
                </a:solidFill>
                <a:effectLst/>
                <a:latin typeface="Tw Cen MT" panose="020B0602020104020603" pitchFamily="34" charset="0"/>
              </a:rPr>
              <a:t> encompasses both disease and illness.</a:t>
            </a:r>
          </a:p>
          <a:p>
            <a:endParaRPr lang="en-GB" dirty="0"/>
          </a:p>
        </p:txBody>
      </p:sp>
      <p:sp>
        <p:nvSpPr>
          <p:cNvPr id="4" name="Date Placeholder 3">
            <a:extLst>
              <a:ext uri="{FF2B5EF4-FFF2-40B4-BE49-F238E27FC236}">
                <a16:creationId xmlns:a16="http://schemas.microsoft.com/office/drawing/2014/main" id="{48D527D8-4DF9-4E08-A3C5-A1A7781C2B21}"/>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368B86F3-E66D-48F8-833C-E33608112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F0E24-89D6-412C-9ACC-B5420C624168}"/>
              </a:ext>
            </a:extLst>
          </p:cNvPr>
          <p:cNvSpPr>
            <a:spLocks noGrp="1"/>
          </p:cNvSpPr>
          <p:nvPr>
            <p:ph type="sldNum" sz="quarter" idx="12"/>
          </p:nvPr>
        </p:nvSpPr>
        <p:spPr/>
        <p:txBody>
          <a:bodyPr/>
          <a:lstStyle/>
          <a:p>
            <a:fld id="{81D2C36F-4504-47C0-B82F-A167342A2754}" type="slidenum">
              <a:rPr lang="en-US" smtClean="0"/>
              <a:t>42</a:t>
            </a:fld>
            <a:endParaRPr lang="en-US"/>
          </a:p>
        </p:txBody>
      </p:sp>
    </p:spTree>
    <p:extLst>
      <p:ext uri="{BB962C8B-B14F-4D97-AF65-F5344CB8AC3E}">
        <p14:creationId xmlns:p14="http://schemas.microsoft.com/office/powerpoint/2010/main" val="3985991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6E4E5-CF56-4ABF-9AE8-97C6760A2915}"/>
              </a:ext>
            </a:extLst>
          </p:cNvPr>
          <p:cNvSpPr>
            <a:spLocks noGrp="1"/>
          </p:cNvSpPr>
          <p:nvPr>
            <p:ph idx="1"/>
          </p:nvPr>
        </p:nvSpPr>
        <p:spPr/>
        <p:txBody>
          <a:bodyPr>
            <a:normAutofit lnSpcReduction="10000"/>
          </a:bodyPr>
          <a:lstStyle/>
          <a:p>
            <a:r>
              <a:rPr lang="en-GB" sz="2800" b="0" i="0" dirty="0">
                <a:solidFill>
                  <a:srgbClr val="666666"/>
                </a:solidFill>
                <a:effectLst/>
                <a:latin typeface="Tw Cen MT" panose="020B0602020104020603" pitchFamily="34" charset="0"/>
              </a:rPr>
              <a:t>The difference between illness and disease was summarised by Cassell (1976): “Illness is what the patient feels when he goes to the doctor, disease is what he has on the way home” </a:t>
            </a:r>
          </a:p>
          <a:p>
            <a:r>
              <a:rPr lang="en-GB" sz="2800" b="0" i="0" dirty="0">
                <a:solidFill>
                  <a:srgbClr val="666666"/>
                </a:solidFill>
                <a:effectLst/>
                <a:latin typeface="Tw Cen MT" panose="020B0602020104020603" pitchFamily="34" charset="0"/>
              </a:rPr>
              <a:t>The view of illness as a social role is based on the premise that the behaviour of patients, doctors and carers is related to social perceptions or constructs of sickness.</a:t>
            </a:r>
          </a:p>
          <a:p>
            <a:endParaRPr lang="en-GB" dirty="0"/>
          </a:p>
        </p:txBody>
      </p:sp>
      <p:sp>
        <p:nvSpPr>
          <p:cNvPr id="4" name="Date Placeholder 3">
            <a:extLst>
              <a:ext uri="{FF2B5EF4-FFF2-40B4-BE49-F238E27FC236}">
                <a16:creationId xmlns:a16="http://schemas.microsoft.com/office/drawing/2014/main" id="{384A46FF-1582-4904-A585-34D7145CD420}"/>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74E042C2-4F06-4808-9E7B-44B6F9A30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41355-03B4-40CB-9DCB-261923213641}"/>
              </a:ext>
            </a:extLst>
          </p:cNvPr>
          <p:cNvSpPr>
            <a:spLocks noGrp="1"/>
          </p:cNvSpPr>
          <p:nvPr>
            <p:ph type="sldNum" sz="quarter" idx="12"/>
          </p:nvPr>
        </p:nvSpPr>
        <p:spPr/>
        <p:txBody>
          <a:bodyPr/>
          <a:lstStyle/>
          <a:p>
            <a:fld id="{81D2C36F-4504-47C0-B82F-A167342A2754}" type="slidenum">
              <a:rPr lang="en-US" smtClean="0"/>
              <a:t>43</a:t>
            </a:fld>
            <a:endParaRPr lang="en-US"/>
          </a:p>
        </p:txBody>
      </p:sp>
    </p:spTree>
    <p:extLst>
      <p:ext uri="{BB962C8B-B14F-4D97-AF65-F5344CB8AC3E}">
        <p14:creationId xmlns:p14="http://schemas.microsoft.com/office/powerpoint/2010/main" val="2564050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0"/>
            <a:ext cx="57531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8918" y="334928"/>
            <a:ext cx="4945336"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o we Cure an Illness or a Disease? | Healthicine">
            <a:extLst>
              <a:ext uri="{FF2B5EF4-FFF2-40B4-BE49-F238E27FC236}">
                <a16:creationId xmlns:a16="http://schemas.microsoft.com/office/drawing/2014/main" id="{70B65BB7-B484-44CB-9166-853D03611F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6188" y="334926"/>
            <a:ext cx="10212606" cy="5709683"/>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Connector 86">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A9AA62-CCB8-4AF9-A792-B6837AB9444D}"/>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cxnSp>
        <p:nvCxnSpPr>
          <p:cNvPr id="89" name="Straight Connector 88">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78918" y="4992010"/>
            <a:ext cx="38697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78918" y="6047437"/>
            <a:ext cx="38697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F0F2E16A-B972-4FA0-B766-5B3E850A9201}"/>
              </a:ext>
            </a:extLst>
          </p:cNvPr>
          <p:cNvSpPr>
            <a:spLocks noGrp="1"/>
          </p:cNvSpPr>
          <p:nvPr>
            <p:ph type="dt" sz="half" idx="10"/>
          </p:nvPr>
        </p:nvSpPr>
        <p:spPr>
          <a:xfrm>
            <a:off x="7102550" y="6140304"/>
            <a:ext cx="2848274"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8/6/2021</a:t>
            </a:fld>
            <a:endParaRPr lang="en-US"/>
          </a:p>
        </p:txBody>
      </p:sp>
      <p:sp>
        <p:nvSpPr>
          <p:cNvPr id="6" name="Slide Number Placeholder 5">
            <a:extLst>
              <a:ext uri="{FF2B5EF4-FFF2-40B4-BE49-F238E27FC236}">
                <a16:creationId xmlns:a16="http://schemas.microsoft.com/office/drawing/2014/main" id="{2766C687-938E-4263-9391-56A2632D03A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44</a:t>
            </a:fld>
            <a:endParaRPr lang="en-US"/>
          </a:p>
        </p:txBody>
      </p:sp>
    </p:spTree>
    <p:extLst>
      <p:ext uri="{BB962C8B-B14F-4D97-AF65-F5344CB8AC3E}">
        <p14:creationId xmlns:p14="http://schemas.microsoft.com/office/powerpoint/2010/main" val="3702869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134">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136">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2" name="Straight Connector 138">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3" name="Straight Connector 140">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4" name="Straight Connector 142">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105" name="Rectangle 144">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146">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7" name="Rectangle 148">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llness and disease: an empirical-ethical viewpoint | BMC Medical Ethics |  Full Text">
            <a:extLst>
              <a:ext uri="{FF2B5EF4-FFF2-40B4-BE49-F238E27FC236}">
                <a16:creationId xmlns:a16="http://schemas.microsoft.com/office/drawing/2014/main" id="{831B5E96-ABE1-47D3-9DD5-AFC837A5F0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810562"/>
            <a:ext cx="9390797" cy="405056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00E71101-A5DD-48CC-A996-1E61C19E4025}"/>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195BFF21-A31F-40A1-8F9E-FBDAEA183221}"/>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8/6/2021</a:t>
            </a:fld>
            <a:endParaRPr lang="en-US"/>
          </a:p>
        </p:txBody>
      </p:sp>
      <p:sp>
        <p:nvSpPr>
          <p:cNvPr id="6" name="Slide Number Placeholder 5">
            <a:extLst>
              <a:ext uri="{FF2B5EF4-FFF2-40B4-BE49-F238E27FC236}">
                <a16:creationId xmlns:a16="http://schemas.microsoft.com/office/drawing/2014/main" id="{55A15644-9DA8-45D7-96AD-D79B0698AFE9}"/>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45</a:t>
            </a:fld>
            <a:endParaRPr lang="en-US"/>
          </a:p>
        </p:txBody>
      </p:sp>
      <p:sp>
        <p:nvSpPr>
          <p:cNvPr id="4108" name="Rectangle 150">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9" name="Straight Connector 152">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110" name="Straight Connector 154">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111" name="Straight Connector 156">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74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efining the concepts health, illness, sickness, disease, healing and  wholeness: The term “Health” is best defined by the Wo">
            <a:extLst>
              <a:ext uri="{FF2B5EF4-FFF2-40B4-BE49-F238E27FC236}">
                <a16:creationId xmlns:a16="http://schemas.microsoft.com/office/drawing/2014/main" id="{4B9B944C-A158-47AF-8C00-89EADF321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7895" y="1905000"/>
            <a:ext cx="8811406" cy="372888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B8C2E95-B49A-4C9B-8204-6B35415C66E4}"/>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C2168C20-A1FC-4FE6-9A3E-D06E2631A15B}"/>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8/6/2021</a:t>
            </a:fld>
            <a:endParaRPr lang="en-US"/>
          </a:p>
        </p:txBody>
      </p:sp>
      <p:sp>
        <p:nvSpPr>
          <p:cNvPr id="6" name="Slide Number Placeholder 5">
            <a:extLst>
              <a:ext uri="{FF2B5EF4-FFF2-40B4-BE49-F238E27FC236}">
                <a16:creationId xmlns:a16="http://schemas.microsoft.com/office/drawing/2014/main" id="{151B796D-6CF6-40D1-A0FD-7FFB8EAC3B3F}"/>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46</a:t>
            </a:fld>
            <a:endParaRPr lang="en-US"/>
          </a:p>
        </p:txBody>
      </p:sp>
      <p:sp>
        <p:nvSpPr>
          <p:cNvPr id="87" name="Rectangle 86">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82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71FE-9667-439E-91E1-027869DF4A9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119D95F-EDEF-4AA5-A7FF-061D6CE05940}"/>
              </a:ext>
            </a:extLst>
          </p:cNvPr>
          <p:cNvSpPr>
            <a:spLocks noGrp="1"/>
          </p:cNvSpPr>
          <p:nvPr>
            <p:ph idx="1"/>
          </p:nvPr>
        </p:nvSpPr>
        <p:spPr/>
        <p:txBody>
          <a:bodyPr/>
          <a:lstStyle/>
          <a:p>
            <a:r>
              <a:rPr lang="en-GB" b="0" i="0" dirty="0">
                <a:solidFill>
                  <a:srgbClr val="202124"/>
                </a:solidFill>
                <a:effectLst/>
                <a:latin typeface="arial" panose="020B0604020202020204" pitchFamily="34" charset="0"/>
              </a:rPr>
              <a:t>Determinants of health: </a:t>
            </a:r>
            <a:r>
              <a:rPr lang="en-GB" b="1" i="0" dirty="0">
                <a:solidFill>
                  <a:srgbClr val="202124"/>
                </a:solidFill>
                <a:effectLst/>
                <a:latin typeface="arial" panose="020B0604020202020204" pitchFamily="34" charset="0"/>
              </a:rPr>
              <a:t>Nutrition, lifestyle, environment, and genetics</a:t>
            </a:r>
            <a:r>
              <a:rPr lang="en-GB" b="0" i="0" dirty="0">
                <a:solidFill>
                  <a:srgbClr val="202124"/>
                </a:solidFill>
                <a:effectLst/>
                <a:latin typeface="arial" panose="020B0604020202020204" pitchFamily="34" charset="0"/>
              </a:rPr>
              <a:t> are considered as core determinants and four pillars of health. When any one or more of these is compromised, health is at risk and medical care is required as a support system.</a:t>
            </a:r>
            <a:endParaRPr lang="en-GB" dirty="0"/>
          </a:p>
        </p:txBody>
      </p:sp>
      <p:sp>
        <p:nvSpPr>
          <p:cNvPr id="4" name="Date Placeholder 3">
            <a:extLst>
              <a:ext uri="{FF2B5EF4-FFF2-40B4-BE49-F238E27FC236}">
                <a16:creationId xmlns:a16="http://schemas.microsoft.com/office/drawing/2014/main" id="{F9106B0D-D53B-42C3-A6DE-83E759CA6591}"/>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08FB8602-6EAD-487F-B329-1E551C1DE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A5162-6735-413D-8F62-2DC8B89F5630}"/>
              </a:ext>
            </a:extLst>
          </p:cNvPr>
          <p:cNvSpPr>
            <a:spLocks noGrp="1"/>
          </p:cNvSpPr>
          <p:nvPr>
            <p:ph type="sldNum" sz="quarter" idx="12"/>
          </p:nvPr>
        </p:nvSpPr>
        <p:spPr/>
        <p:txBody>
          <a:bodyPr/>
          <a:lstStyle/>
          <a:p>
            <a:fld id="{81D2C36F-4504-47C0-B82F-A167342A2754}" type="slidenum">
              <a:rPr lang="en-US" smtClean="0"/>
              <a:t>47</a:t>
            </a:fld>
            <a:endParaRPr lang="en-US"/>
          </a:p>
        </p:txBody>
      </p:sp>
    </p:spTree>
    <p:extLst>
      <p:ext uri="{BB962C8B-B14F-4D97-AF65-F5344CB8AC3E}">
        <p14:creationId xmlns:p14="http://schemas.microsoft.com/office/powerpoint/2010/main" val="1740568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C4A9-5BAA-440F-8540-46D44CE9B54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A309186-31F9-4893-9E8E-77BE6F3244B7}"/>
              </a:ext>
            </a:extLst>
          </p:cNvPr>
          <p:cNvSpPr>
            <a:spLocks noGrp="1"/>
          </p:cNvSpPr>
          <p:nvPr>
            <p:ph idx="1"/>
          </p:nvPr>
        </p:nvSpPr>
        <p:spPr/>
        <p:txBody>
          <a:bodyPr/>
          <a:lstStyle/>
          <a:p>
            <a:r>
              <a:rPr lang="en-GB" dirty="0">
                <a:hlinkClick r:id="rId2"/>
              </a:rPr>
              <a:t>https://www.healthknowledge.org.uk/public-health-textbook/medical-sociology-policy-economics/4a-concepts-health-illness/section2</a:t>
            </a:r>
            <a:endParaRPr lang="en-GB" dirty="0"/>
          </a:p>
          <a:p>
            <a:r>
              <a:rPr lang="en-GB" b="0" i="0" dirty="0" err="1">
                <a:solidFill>
                  <a:srgbClr val="222222"/>
                </a:solidFill>
                <a:effectLst/>
                <a:latin typeface="Harding"/>
              </a:rPr>
              <a:t>Branas</a:t>
            </a:r>
            <a:r>
              <a:rPr lang="en-GB" b="0" i="0" dirty="0">
                <a:solidFill>
                  <a:srgbClr val="222222"/>
                </a:solidFill>
                <a:effectLst/>
                <a:latin typeface="Harding"/>
              </a:rPr>
              <a:t>, C. The future of epidemiology: world class science, real world impact. </a:t>
            </a:r>
            <a:r>
              <a:rPr lang="en-GB" b="0" i="0" u="none" strike="noStrike" dirty="0">
                <a:solidFill>
                  <a:srgbClr val="006699"/>
                </a:solidFill>
                <a:effectLst/>
                <a:latin typeface="Harding"/>
                <a:hlinkClick r:id="rId3"/>
              </a:rPr>
              <a:t>https://www.mailman.columbia.edu/become-student/departments/epidemiology/who-we-are/message-chair/future-epidemiology-world-class-science-real-world-impact</a:t>
            </a:r>
            <a:endParaRPr lang="en-GB" b="0" i="0" u="none" strike="noStrike" dirty="0">
              <a:solidFill>
                <a:srgbClr val="006699"/>
              </a:solidFill>
              <a:effectLst/>
              <a:latin typeface="Harding"/>
            </a:endParaRPr>
          </a:p>
          <a:p>
            <a:r>
              <a:rPr lang="en-GB" dirty="0"/>
              <a:t>https://www.bmj.com/about-bmj/resources-readers/publications/epidemiology-uninitiated/1-what-epidemiology</a:t>
            </a:r>
          </a:p>
          <a:p>
            <a:endParaRPr lang="en-GB" dirty="0"/>
          </a:p>
        </p:txBody>
      </p:sp>
      <p:sp>
        <p:nvSpPr>
          <p:cNvPr id="4" name="Date Placeholder 3">
            <a:extLst>
              <a:ext uri="{FF2B5EF4-FFF2-40B4-BE49-F238E27FC236}">
                <a16:creationId xmlns:a16="http://schemas.microsoft.com/office/drawing/2014/main" id="{0993B232-C2C9-4AFF-AE85-4760B1FC4142}"/>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B4F067F0-1619-4000-9A6B-9185E14DD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6D514-846F-4372-BE93-3E70FD68F541}"/>
              </a:ext>
            </a:extLst>
          </p:cNvPr>
          <p:cNvSpPr>
            <a:spLocks noGrp="1"/>
          </p:cNvSpPr>
          <p:nvPr>
            <p:ph type="sldNum" sz="quarter" idx="12"/>
          </p:nvPr>
        </p:nvSpPr>
        <p:spPr/>
        <p:txBody>
          <a:bodyPr/>
          <a:lstStyle/>
          <a:p>
            <a:fld id="{81D2C36F-4504-47C0-B82F-A167342A2754}" type="slidenum">
              <a:rPr lang="en-US" smtClean="0"/>
              <a:t>48</a:t>
            </a:fld>
            <a:endParaRPr lang="en-US"/>
          </a:p>
        </p:txBody>
      </p:sp>
    </p:spTree>
    <p:extLst>
      <p:ext uri="{BB962C8B-B14F-4D97-AF65-F5344CB8AC3E}">
        <p14:creationId xmlns:p14="http://schemas.microsoft.com/office/powerpoint/2010/main" val="135569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FF3C3-7C06-42FE-8701-3204D8CD2142}"/>
              </a:ext>
            </a:extLst>
          </p:cNvPr>
          <p:cNvSpPr>
            <a:spLocks noGrp="1"/>
          </p:cNvSpPr>
          <p:nvPr>
            <p:ph idx="1"/>
          </p:nvPr>
        </p:nvSpPr>
        <p:spPr>
          <a:xfrm>
            <a:off x="371059" y="630863"/>
            <a:ext cx="10232335" cy="5596273"/>
          </a:xfrm>
        </p:spPr>
        <p:txBody>
          <a:bodyPr>
            <a:normAutofit fontScale="92500"/>
          </a:bodyPr>
          <a:lstStyle/>
          <a:p>
            <a:r>
              <a:rPr lang="en-GB" sz="2400" dirty="0">
                <a:solidFill>
                  <a:schemeClr val="tx1"/>
                </a:solidFill>
                <a:highlight>
                  <a:srgbClr val="FFFF00"/>
                </a:highlight>
                <a:latin typeface="Tw Cen MT" panose="020B0602020104020603" pitchFamily="34" charset="0"/>
              </a:rPr>
              <a:t>Public health is a multi-disciplinary field that aims to:</a:t>
            </a:r>
          </a:p>
          <a:p>
            <a:pPr marL="342900" indent="-342900">
              <a:buAutoNum type="arabicParenR"/>
            </a:pPr>
            <a:r>
              <a:rPr lang="en-GB" sz="2400" dirty="0">
                <a:solidFill>
                  <a:schemeClr val="tx1"/>
                </a:solidFill>
                <a:latin typeface="Tw Cen MT" panose="020B0602020104020603" pitchFamily="34" charset="0"/>
              </a:rPr>
              <a:t>Prevent disease and death, </a:t>
            </a:r>
          </a:p>
          <a:p>
            <a:pPr marL="342900" indent="-342900">
              <a:buAutoNum type="arabicParenR"/>
            </a:pPr>
            <a:r>
              <a:rPr lang="en-GB" sz="2400" dirty="0">
                <a:solidFill>
                  <a:schemeClr val="tx1"/>
                </a:solidFill>
                <a:latin typeface="Tw Cen MT" panose="020B0602020104020603" pitchFamily="34" charset="0"/>
              </a:rPr>
              <a:t>Promote a better quality of life, and </a:t>
            </a:r>
          </a:p>
          <a:p>
            <a:pPr marL="342900" indent="-342900">
              <a:buAutoNum type="arabicParenR"/>
            </a:pPr>
            <a:r>
              <a:rPr lang="en-GB" sz="2400" dirty="0">
                <a:solidFill>
                  <a:schemeClr val="tx1"/>
                </a:solidFill>
                <a:latin typeface="Tw Cen MT" panose="020B0602020104020603" pitchFamily="34" charset="0"/>
              </a:rPr>
              <a:t>Create environmental conditions in which people can be healthy by intervening at the institutional, community, and societal level.</a:t>
            </a:r>
          </a:p>
          <a:p>
            <a:r>
              <a:rPr lang="en-GB" sz="2400" dirty="0">
                <a:solidFill>
                  <a:schemeClr val="tx1"/>
                </a:solidFill>
                <a:latin typeface="Tw Cen MT" panose="020B0602020104020603" pitchFamily="34" charset="0"/>
              </a:rPr>
              <a:t>Whether public health practitioners can achieve this mission depends upon their ability to accurately identify and define public health problems, assess the fundamental causes of these problems, determine populations most at-risk, develop and implement theory- </a:t>
            </a:r>
          </a:p>
          <a:p>
            <a:r>
              <a:rPr lang="en-GB" sz="2400" dirty="0">
                <a:solidFill>
                  <a:schemeClr val="tx1"/>
                </a:solidFill>
                <a:latin typeface="Tw Cen MT" panose="020B0602020104020603" pitchFamily="34" charset="0"/>
              </a:rPr>
              <a:t>and evidence-based interventions, and evaluate and refine those interventions to ensure that they are achieving their desired outcomes without unwanted negative consequences.</a:t>
            </a:r>
          </a:p>
        </p:txBody>
      </p:sp>
      <p:sp>
        <p:nvSpPr>
          <p:cNvPr id="4" name="Footer Placeholder 3">
            <a:extLst>
              <a:ext uri="{FF2B5EF4-FFF2-40B4-BE49-F238E27FC236}">
                <a16:creationId xmlns:a16="http://schemas.microsoft.com/office/drawing/2014/main" id="{592EBC9C-F528-42E1-B798-2E2374586979}"/>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93506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EDAE6-64F1-4831-9AD3-8D58F93DD2C0}"/>
              </a:ext>
            </a:extLst>
          </p:cNvPr>
          <p:cNvSpPr>
            <a:spLocks noGrp="1"/>
          </p:cNvSpPr>
          <p:nvPr>
            <p:ph idx="1"/>
          </p:nvPr>
        </p:nvSpPr>
        <p:spPr>
          <a:xfrm>
            <a:off x="718475" y="1937587"/>
            <a:ext cx="10338352" cy="4920413"/>
          </a:xfrm>
        </p:spPr>
        <p:txBody>
          <a:bodyPr>
            <a:normAutofit/>
          </a:bodyPr>
          <a:lstStyle/>
          <a:p>
            <a:r>
              <a:rPr lang="en-GB" sz="2400" dirty="0">
                <a:solidFill>
                  <a:schemeClr val="tx1"/>
                </a:solidFill>
                <a:latin typeface="Tw Cen MT" panose="020B0602020104020603" pitchFamily="34" charset="0"/>
              </a:rPr>
              <a:t>To be effective in these </a:t>
            </a:r>
            <a:r>
              <a:rPr lang="en-GB" sz="2400" dirty="0" err="1">
                <a:solidFill>
                  <a:schemeClr val="tx1"/>
                </a:solidFill>
                <a:latin typeface="Tw Cen MT" panose="020B0602020104020603" pitchFamily="34" charset="0"/>
              </a:rPr>
              <a:t>endeavors</a:t>
            </a:r>
            <a:r>
              <a:rPr lang="en-GB" sz="2400" dirty="0">
                <a:solidFill>
                  <a:schemeClr val="tx1"/>
                </a:solidFill>
                <a:latin typeface="Tw Cen MT" panose="020B0602020104020603" pitchFamily="34" charset="0"/>
              </a:rPr>
              <a:t>, public health practitioners must know how to apply the basic principles, theories, research findings, and methods of the social and </a:t>
            </a:r>
            <a:r>
              <a:rPr lang="en-GB" sz="2400" dirty="0" err="1">
                <a:solidFill>
                  <a:schemeClr val="tx1"/>
                </a:solidFill>
                <a:latin typeface="Tw Cen MT" panose="020B0602020104020603" pitchFamily="34" charset="0"/>
              </a:rPr>
              <a:t>behavioral</a:t>
            </a:r>
            <a:r>
              <a:rPr lang="en-GB" sz="2400" dirty="0">
                <a:solidFill>
                  <a:schemeClr val="tx1"/>
                </a:solidFill>
                <a:latin typeface="Tw Cen MT" panose="020B0602020104020603" pitchFamily="34" charset="0"/>
              </a:rPr>
              <a:t> sciences to inform their efforts. </a:t>
            </a:r>
          </a:p>
          <a:p>
            <a:r>
              <a:rPr lang="en-GB" sz="2400" dirty="0">
                <a:solidFill>
                  <a:schemeClr val="tx1"/>
                </a:solidFill>
                <a:latin typeface="Tw Cen MT" panose="020B0602020104020603" pitchFamily="34" charset="0"/>
              </a:rPr>
              <a:t>A thorough understanding of theories used in public health, which are mainly derived from the social and </a:t>
            </a:r>
            <a:r>
              <a:rPr lang="en-GB" sz="2400" dirty="0" err="1">
                <a:solidFill>
                  <a:schemeClr val="tx1"/>
                </a:solidFill>
                <a:latin typeface="Tw Cen MT" panose="020B0602020104020603" pitchFamily="34" charset="0"/>
              </a:rPr>
              <a:t>behavioral</a:t>
            </a:r>
            <a:r>
              <a:rPr lang="en-GB" sz="2400" dirty="0">
                <a:solidFill>
                  <a:schemeClr val="tx1"/>
                </a:solidFill>
                <a:latin typeface="Tw Cen MT" panose="020B0602020104020603" pitchFamily="34" charset="0"/>
              </a:rPr>
              <a:t> sciences, allow practitioners to:</a:t>
            </a:r>
          </a:p>
          <a:p>
            <a:r>
              <a:rPr lang="en-GB" sz="2400" dirty="0">
                <a:solidFill>
                  <a:schemeClr val="tx1"/>
                </a:solidFill>
                <a:latin typeface="Tw Cen MT" panose="020B0602020104020603" pitchFamily="34" charset="0"/>
              </a:rPr>
              <a:t>Assess the fundamental causes of a public health problem, and</a:t>
            </a:r>
          </a:p>
          <a:p>
            <a:r>
              <a:rPr lang="en-GB" sz="2400" dirty="0">
                <a:solidFill>
                  <a:schemeClr val="tx1"/>
                </a:solidFill>
                <a:latin typeface="Tw Cen MT" panose="020B0602020104020603" pitchFamily="34" charset="0"/>
              </a:rPr>
              <a:t>Develop interventions to address those problems</a:t>
            </a:r>
            <a:r>
              <a:rPr lang="en-GB" sz="2400" dirty="0">
                <a:latin typeface="Tw Cen MT" panose="020B0602020104020603" pitchFamily="34" charset="0"/>
              </a:rPr>
              <a:t>.</a:t>
            </a:r>
          </a:p>
          <a:p>
            <a:endParaRPr lang="en-GB" dirty="0"/>
          </a:p>
        </p:txBody>
      </p:sp>
      <p:sp>
        <p:nvSpPr>
          <p:cNvPr id="4" name="Footer Placeholder 3">
            <a:extLst>
              <a:ext uri="{FF2B5EF4-FFF2-40B4-BE49-F238E27FC236}">
                <a16:creationId xmlns:a16="http://schemas.microsoft.com/office/drawing/2014/main" id="{3B7D4196-455F-43B3-8043-286BA7D08CA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8235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94" name="Rectangle 93">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Definition Of &amp;quot;Health&amp;quot;, &amp;quot;Illness&amp;quot; And &amp;quot;Disease&amp;quot; - YouTube">
            <a:extLst>
              <a:ext uri="{FF2B5EF4-FFF2-40B4-BE49-F238E27FC236}">
                <a16:creationId xmlns:a16="http://schemas.microsoft.com/office/drawing/2014/main" id="{D82D0A71-7873-45B0-ACF9-46A58233FA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31" b="14969"/>
          <a:stretch/>
        </p:blipFill>
        <p:spPr bwMode="auto">
          <a:xfrm>
            <a:off x="-7662" y="-4312"/>
            <a:ext cx="12199661" cy="6862311"/>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95">
            <a:extLst>
              <a:ext uri="{FF2B5EF4-FFF2-40B4-BE49-F238E27FC236}">
                <a16:creationId xmlns:a16="http://schemas.microsoft.com/office/drawing/2014/main" id="{9EC72DE6-BA6A-48AD-8101-4122D1A35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2629647"/>
            <a:ext cx="12188952" cy="4226976"/>
          </a:xfrm>
          <a:prstGeom prst="rect">
            <a:avLst/>
          </a:prstGeom>
          <a:gradFill>
            <a:gsLst>
              <a:gs pos="100000">
                <a:srgbClr val="000000">
                  <a:alpha val="0"/>
                </a:srgbClr>
              </a:gs>
              <a:gs pos="0">
                <a:schemeClr val="tx1"/>
              </a:gs>
              <a:gs pos="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082BE1C-F40D-4D3F-B144-1173123FF60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rgbClr val="FFFFFF"/>
              </a:solidFill>
              <a:latin typeface="+mn-lt"/>
              <a:ea typeface="+mn-ea"/>
              <a:cs typeface="+mn-cs"/>
            </a:endParaRPr>
          </a:p>
        </p:txBody>
      </p:sp>
      <p:cxnSp>
        <p:nvCxnSpPr>
          <p:cNvPr id="102" name="Straight Connector 101">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12FB9A8-E482-4339-A730-6C024982AE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41949" y="4002410"/>
            <a:ext cx="0" cy="2045027"/>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2D5243F-6AFC-4A87-8525-C3B22EFD9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00241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92F11F2-B325-409D-8100-E3076CB71A96}"/>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a:solidFill>
                  <a:srgbClr val="FFFFFF"/>
                </a:solidFill>
              </a:rPr>
              <a:pPr>
                <a:spcAft>
                  <a:spcPts val="600"/>
                </a:spcAft>
              </a:pPr>
              <a:t>8/6/2021</a:t>
            </a:fld>
            <a:endParaRPr lang="en-US">
              <a:solidFill>
                <a:srgbClr val="FFFFFF"/>
              </a:solidFill>
            </a:endParaRPr>
          </a:p>
        </p:txBody>
      </p:sp>
      <p:sp>
        <p:nvSpPr>
          <p:cNvPr id="6" name="Slide Number Placeholder 5">
            <a:extLst>
              <a:ext uri="{FF2B5EF4-FFF2-40B4-BE49-F238E27FC236}">
                <a16:creationId xmlns:a16="http://schemas.microsoft.com/office/drawing/2014/main" id="{AED3A9EC-EC49-431B-ACFC-374C8B625A8C}"/>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317857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A8DD-339F-425E-93C2-DE3AD0594D5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B85352A-EACD-4E5F-8B4E-98302F73D63D}"/>
              </a:ext>
            </a:extLst>
          </p:cNvPr>
          <p:cNvSpPr>
            <a:spLocks noGrp="1"/>
          </p:cNvSpPr>
          <p:nvPr>
            <p:ph idx="1"/>
          </p:nvPr>
        </p:nvSpPr>
        <p:spPr/>
        <p:txBody>
          <a:bodyPr>
            <a:normAutofit/>
          </a:bodyPr>
          <a:lstStyle/>
          <a:p>
            <a:r>
              <a:rPr lang="en-GB" sz="3200" b="1" i="0" dirty="0">
                <a:solidFill>
                  <a:srgbClr val="383838"/>
                </a:solidFill>
                <a:effectLst/>
                <a:highlight>
                  <a:srgbClr val="FFFF00"/>
                </a:highlight>
                <a:latin typeface="Tw Cen MT" panose="020B0602020104020603" pitchFamily="34" charset="0"/>
              </a:rPr>
              <a:t>What exactly is a disease?</a:t>
            </a:r>
          </a:p>
          <a:p>
            <a:r>
              <a:rPr lang="en-GB" sz="3200" b="1" dirty="0">
                <a:solidFill>
                  <a:srgbClr val="383838"/>
                </a:solidFill>
                <a:latin typeface="Tw Cen MT" panose="020B0602020104020603" pitchFamily="34" charset="0"/>
              </a:rPr>
              <a:t>Negatively affect the part of an organism</a:t>
            </a:r>
          </a:p>
          <a:p>
            <a:r>
              <a:rPr lang="en-GB" sz="3200" b="1" dirty="0">
                <a:solidFill>
                  <a:srgbClr val="383838"/>
                </a:solidFill>
                <a:latin typeface="Tw Cen MT" panose="020B0602020104020603" pitchFamily="34" charset="0"/>
              </a:rPr>
              <a:t>Disorder of a structure Or function of a human</a:t>
            </a:r>
          </a:p>
          <a:p>
            <a:r>
              <a:rPr lang="en-GB" sz="3200" b="1" dirty="0">
                <a:solidFill>
                  <a:srgbClr val="383838"/>
                </a:solidFill>
                <a:latin typeface="Tw Cen MT" panose="020B0602020104020603" pitchFamily="34" charset="0"/>
              </a:rPr>
              <a:t>Abnormal condition</a:t>
            </a:r>
          </a:p>
          <a:p>
            <a:endParaRPr lang="en-GB" sz="3200" b="1" dirty="0">
              <a:solidFill>
                <a:srgbClr val="383838"/>
              </a:solidFill>
              <a:latin typeface="Tw Cen MT" panose="020B0602020104020603" pitchFamily="34" charset="0"/>
            </a:endParaRPr>
          </a:p>
          <a:p>
            <a:endParaRPr lang="en-GB" sz="3200" dirty="0">
              <a:latin typeface="Tw Cen MT" panose="020B0602020104020603" pitchFamily="34" charset="0"/>
            </a:endParaRPr>
          </a:p>
        </p:txBody>
      </p:sp>
      <p:sp>
        <p:nvSpPr>
          <p:cNvPr id="4" name="Date Placeholder 3">
            <a:extLst>
              <a:ext uri="{FF2B5EF4-FFF2-40B4-BE49-F238E27FC236}">
                <a16:creationId xmlns:a16="http://schemas.microsoft.com/office/drawing/2014/main" id="{96405A14-843D-45D4-A01F-6A7B8962BBC5}"/>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C868B962-A4F5-4A27-84C6-91C6CC110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734B6-B365-4EB0-BC6D-BF28F0CB7124}"/>
              </a:ext>
            </a:extLst>
          </p:cNvPr>
          <p:cNvSpPr>
            <a:spLocks noGrp="1"/>
          </p:cNvSpPr>
          <p:nvPr>
            <p:ph type="sldNum" sz="quarter" idx="12"/>
          </p:nvPr>
        </p:nvSpPr>
        <p:spPr/>
        <p:txBody>
          <a:bodyPr/>
          <a:lstStyle/>
          <a:p>
            <a:fld id="{81D2C36F-4504-47C0-B82F-A167342A2754}" type="slidenum">
              <a:rPr lang="en-US" smtClean="0"/>
              <a:t>8</a:t>
            </a:fld>
            <a:endParaRPr lang="en-US"/>
          </a:p>
        </p:txBody>
      </p:sp>
    </p:spTree>
    <p:extLst>
      <p:ext uri="{BB962C8B-B14F-4D97-AF65-F5344CB8AC3E}">
        <p14:creationId xmlns:p14="http://schemas.microsoft.com/office/powerpoint/2010/main" val="351455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3F57-A589-4469-9654-82C2BC45AD36}"/>
              </a:ext>
            </a:extLst>
          </p:cNvPr>
          <p:cNvSpPr>
            <a:spLocks noGrp="1"/>
          </p:cNvSpPr>
          <p:nvPr>
            <p:ph idx="1"/>
          </p:nvPr>
        </p:nvSpPr>
        <p:spPr/>
        <p:txBody>
          <a:bodyPr/>
          <a:lstStyle/>
          <a:p>
            <a:r>
              <a:rPr lang="en-GB" b="1" dirty="0">
                <a:solidFill>
                  <a:schemeClr val="tx1"/>
                </a:solidFill>
                <a:highlight>
                  <a:srgbClr val="00FFFF"/>
                </a:highlight>
                <a:hlinkClick r:id="rId2">
                  <a:extLst>
                    <a:ext uri="{A12FA001-AC4F-418D-AE19-62706E023703}">
                      <ahyp:hlinkClr xmlns:ahyp="http://schemas.microsoft.com/office/drawing/2018/hyperlinkcolor" val="tx"/>
                    </a:ext>
                  </a:extLst>
                </a:hlinkClick>
              </a:rPr>
              <a:t>https://youtu.be/thAyrNpD77A</a:t>
            </a:r>
            <a:endParaRPr lang="en-GB" b="1" dirty="0">
              <a:solidFill>
                <a:schemeClr val="tx1"/>
              </a:solidFill>
              <a:highlight>
                <a:srgbClr val="00FFFF"/>
              </a:highlight>
            </a:endParaRPr>
          </a:p>
          <a:p>
            <a:r>
              <a:rPr lang="en-GB" sz="3200" b="0" i="0" dirty="0">
                <a:solidFill>
                  <a:srgbClr val="030303"/>
                </a:solidFill>
                <a:effectLst/>
                <a:latin typeface="Roboto" panose="02000000000000000000" pitchFamily="2" charset="0"/>
              </a:rPr>
              <a:t>In this video we look at how to describe the terms </a:t>
            </a:r>
            <a:r>
              <a:rPr lang="en-GB" sz="3200" b="0" i="0" dirty="0">
                <a:solidFill>
                  <a:srgbClr val="030303"/>
                </a:solidFill>
                <a:effectLst/>
                <a:highlight>
                  <a:srgbClr val="FFFF00"/>
                </a:highlight>
                <a:latin typeface="Roboto" panose="02000000000000000000" pitchFamily="2" charset="0"/>
              </a:rPr>
              <a:t>health and disease</a:t>
            </a:r>
            <a:r>
              <a:rPr lang="en-GB" sz="3200" b="0" i="0" dirty="0">
                <a:solidFill>
                  <a:srgbClr val="030303"/>
                </a:solidFill>
                <a:effectLst/>
                <a:latin typeface="Roboto" panose="02000000000000000000" pitchFamily="2" charset="0"/>
              </a:rPr>
              <a:t>, the difference between communicable and non-communicable disease, and how diseases can interact.</a:t>
            </a:r>
            <a:endParaRPr lang="en-GB" sz="3200" dirty="0"/>
          </a:p>
        </p:txBody>
      </p:sp>
      <p:sp>
        <p:nvSpPr>
          <p:cNvPr id="4" name="Date Placeholder 3">
            <a:extLst>
              <a:ext uri="{FF2B5EF4-FFF2-40B4-BE49-F238E27FC236}">
                <a16:creationId xmlns:a16="http://schemas.microsoft.com/office/drawing/2014/main" id="{9257AB4B-0786-4BD6-8D82-B04E07A5D567}"/>
              </a:ext>
            </a:extLst>
          </p:cNvPr>
          <p:cNvSpPr>
            <a:spLocks noGrp="1"/>
          </p:cNvSpPr>
          <p:nvPr>
            <p:ph type="dt" sz="half" idx="10"/>
          </p:nvPr>
        </p:nvSpPr>
        <p:spPr/>
        <p:txBody>
          <a:bodyPr/>
          <a:lstStyle/>
          <a:p>
            <a:fld id="{BE0A88F0-556B-4BB7-8AAB-D63AEB65C662}" type="datetime1">
              <a:rPr lang="en-US" smtClean="0"/>
              <a:t>8/6/2021</a:t>
            </a:fld>
            <a:endParaRPr lang="en-US"/>
          </a:p>
        </p:txBody>
      </p:sp>
      <p:sp>
        <p:nvSpPr>
          <p:cNvPr id="5" name="Footer Placeholder 4">
            <a:extLst>
              <a:ext uri="{FF2B5EF4-FFF2-40B4-BE49-F238E27FC236}">
                <a16:creationId xmlns:a16="http://schemas.microsoft.com/office/drawing/2014/main" id="{8EA4E601-BCE6-4DCA-8D3D-4AEE6A6E4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7D452-E357-4830-B909-28780925D10B}"/>
              </a:ext>
            </a:extLst>
          </p:cNvPr>
          <p:cNvSpPr>
            <a:spLocks noGrp="1"/>
          </p:cNvSpPr>
          <p:nvPr>
            <p:ph type="sldNum" sz="quarter" idx="12"/>
          </p:nvPr>
        </p:nvSpPr>
        <p:spPr/>
        <p:txBody>
          <a:bodyPr/>
          <a:lstStyle/>
          <a:p>
            <a:fld id="{81D2C36F-4504-47C0-B82F-A167342A2754}" type="slidenum">
              <a:rPr lang="en-US" smtClean="0"/>
              <a:t>9</a:t>
            </a:fld>
            <a:endParaRPr lang="en-US"/>
          </a:p>
        </p:txBody>
      </p:sp>
    </p:spTree>
    <p:extLst>
      <p:ext uri="{BB962C8B-B14F-4D97-AF65-F5344CB8AC3E}">
        <p14:creationId xmlns:p14="http://schemas.microsoft.com/office/powerpoint/2010/main" val="1308301547"/>
      </p:ext>
    </p:extLst>
  </p:cSld>
  <p:clrMapOvr>
    <a:masterClrMapping/>
  </p:clrMapOvr>
</p:sld>
</file>

<file path=ppt/theme/theme1.xml><?xml version="1.0" encoding="utf-8"?>
<a:theme xmlns:a="http://schemas.openxmlformats.org/drawingml/2006/main" name="MemoVTI">
  <a:themeElements>
    <a:clrScheme name="AnalogousFromDarkSeedLeftStep">
      <a:dk1>
        <a:srgbClr val="000000"/>
      </a:dk1>
      <a:lt1>
        <a:srgbClr val="FFFFFF"/>
      </a:lt1>
      <a:dk2>
        <a:srgbClr val="37291F"/>
      </a:dk2>
      <a:lt2>
        <a:srgbClr val="E6E2E8"/>
      </a:lt2>
      <a:accent1>
        <a:srgbClr val="52B620"/>
      </a:accent1>
      <a:accent2>
        <a:srgbClr val="88AE13"/>
      </a:accent2>
      <a:accent3>
        <a:srgbClr val="B89F21"/>
      </a:accent3>
      <a:accent4>
        <a:srgbClr val="D56617"/>
      </a:accent4>
      <a:accent5>
        <a:srgbClr val="E72929"/>
      </a:accent5>
      <a:accent6>
        <a:srgbClr val="D51767"/>
      </a:accent6>
      <a:hlink>
        <a:srgbClr val="BF543F"/>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1363</TotalTime>
  <Words>3360</Words>
  <Application>Microsoft Office PowerPoint</Application>
  <PresentationFormat>Widescreen</PresentationFormat>
  <Paragraphs>253</Paragraphs>
  <Slides>48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Arial</vt:lpstr>
      <vt:lpstr>Arial</vt:lpstr>
      <vt:lpstr>Calibri</vt:lpstr>
      <vt:lpstr>Candara</vt:lpstr>
      <vt:lpstr>Elephant</vt:lpstr>
      <vt:lpstr>Harding</vt:lpstr>
      <vt:lpstr>Roboto</vt:lpstr>
      <vt:lpstr>Times New Roman</vt:lpstr>
      <vt:lpstr>Tw Cen MT</vt:lpstr>
      <vt:lpstr>Univers Condensed</vt:lpstr>
      <vt:lpstr>Verdana</vt:lpstr>
      <vt:lpstr>MemoVTI</vt:lpstr>
      <vt:lpstr> LO1-Understanding of disease and ill-health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the concepts of illness?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20</cp:revision>
  <dcterms:created xsi:type="dcterms:W3CDTF">2021-08-03T20:15:07Z</dcterms:created>
  <dcterms:modified xsi:type="dcterms:W3CDTF">2021-08-06T02:06:49Z</dcterms:modified>
</cp:coreProperties>
</file>