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81" r:id="rId2"/>
    <p:sldId id="475" r:id="rId3"/>
    <p:sldId id="454" r:id="rId4"/>
    <p:sldId id="388" r:id="rId5"/>
    <p:sldId id="347" r:id="rId6"/>
    <p:sldId id="468" r:id="rId7"/>
    <p:sldId id="456" r:id="rId8"/>
    <p:sldId id="282" r:id="rId9"/>
    <p:sldId id="520" r:id="rId10"/>
    <p:sldId id="505" r:id="rId11"/>
    <p:sldId id="483" r:id="rId12"/>
    <p:sldId id="455" r:id="rId13"/>
    <p:sldId id="459" r:id="rId14"/>
    <p:sldId id="500" r:id="rId15"/>
    <p:sldId id="501" r:id="rId16"/>
    <p:sldId id="510" r:id="rId17"/>
    <p:sldId id="511" r:id="rId18"/>
    <p:sldId id="509" r:id="rId19"/>
    <p:sldId id="512" r:id="rId20"/>
    <p:sldId id="507" r:id="rId21"/>
    <p:sldId id="466" r:id="rId22"/>
    <p:sldId id="502" r:id="rId23"/>
    <p:sldId id="503" r:id="rId24"/>
    <p:sldId id="504" r:id="rId25"/>
    <p:sldId id="484" r:id="rId26"/>
    <p:sldId id="457" r:id="rId27"/>
    <p:sldId id="473" r:id="rId28"/>
    <p:sldId id="521" r:id="rId29"/>
    <p:sldId id="485" r:id="rId30"/>
    <p:sldId id="486" r:id="rId31"/>
    <p:sldId id="487" r:id="rId32"/>
    <p:sldId id="518" r:id="rId33"/>
    <p:sldId id="513" r:id="rId34"/>
    <p:sldId id="490" r:id="rId35"/>
    <p:sldId id="493" r:id="rId36"/>
    <p:sldId id="492" r:id="rId37"/>
    <p:sldId id="522" r:id="rId38"/>
    <p:sldId id="523" r:id="rId39"/>
    <p:sldId id="458" r:id="rId40"/>
    <p:sldId id="494" r:id="rId41"/>
    <p:sldId id="517" r:id="rId42"/>
    <p:sldId id="515" r:id="rId43"/>
    <p:sldId id="496" r:id="rId44"/>
    <p:sldId id="498" r:id="rId45"/>
    <p:sldId id="499" r:id="rId46"/>
    <p:sldId id="460" r:id="rId47"/>
    <p:sldId id="462" r:id="rId48"/>
    <p:sldId id="519" r:id="rId49"/>
    <p:sldId id="482" r:id="rId50"/>
    <p:sldId id="461" r:id="rId51"/>
    <p:sldId id="467" r:id="rId52"/>
    <p:sldId id="463" r:id="rId53"/>
    <p:sldId id="287" r:id="rId54"/>
    <p:sldId id="52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9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94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071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635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22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680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3475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033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29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07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376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6671935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dc.gov/coronavirus/2019-ncov/cases-updates/about-epidemiology/monitoring-and-tracking.html#:~:text=As%20cases%20of%20COVID%2D19,a%20specific%20period%20of%20tim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P95EmIDSdcI" TargetMode="External"/><Relationship Id="rId2" Type="http://schemas.openxmlformats.org/officeDocument/2006/relationships/hyperlink" Target="https://youtu.be/-rDM3JSsySY"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nsna.org/Portals/0/Skins/NSNA/pdf/Imprint_NovDec08_Feat_Jeffreys.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mailman.columbia.edu/become-student/departments/epidemiology/who-we-are/message-chair/future-epidemiology-world-class-science-real-world-impact" TargetMode="External"/><Relationship Id="rId2" Type="http://schemas.openxmlformats.org/officeDocument/2006/relationships/hyperlink" Target="https://www.healthknowledge.org.uk/public-health-textbook/medical-sociology-policy-economics/4a-concepts-health-illness/section2" TargetMode="External"/><Relationship Id="rId1" Type="http://schemas.openxmlformats.org/officeDocument/2006/relationships/slideLayout" Target="../slideLayouts/slideLayout2.xml"/><Relationship Id="rId5" Type="http://schemas.openxmlformats.org/officeDocument/2006/relationships/hyperlink" Target="https://www.healthknowledge.org.uk/e-learning/health-information/population-health-practitioners/demographic-data" TargetMode="External"/><Relationship Id="rId4" Type="http://schemas.openxmlformats.org/officeDocument/2006/relationships/hyperlink" Target="https://www.bmj.com/about-bmj/resources-readers/publications/epidemiology-uninitiated/1-what-epidemiology"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pCuW6FUBI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P95EmIDSdc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118434" y="-64928"/>
            <a:ext cx="12068771" cy="6997837"/>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
        <p:nvSpPr>
          <p:cNvPr id="3" name="Date Placeholder 2">
            <a:extLst>
              <a:ext uri="{FF2B5EF4-FFF2-40B4-BE49-F238E27FC236}">
                <a16:creationId xmlns:a16="http://schemas.microsoft.com/office/drawing/2014/main" id="{3E3FB5A6-576D-4E89-B824-FC6F8D465249}"/>
              </a:ext>
            </a:extLst>
          </p:cNvPr>
          <p:cNvSpPr>
            <a:spLocks noGrp="1"/>
          </p:cNvSpPr>
          <p:nvPr>
            <p:ph type="dt" sz="half" idx="10"/>
          </p:nvPr>
        </p:nvSpPr>
        <p:spPr/>
        <p:txBody>
          <a:bodyPr/>
          <a:lstStyle/>
          <a:p>
            <a:fld id="{45F3A02B-7DF9-44F1-A141-91C481041FDA}" type="datetime1">
              <a:rPr lang="en-US" smtClean="0"/>
              <a:t>10/4/2021</a:t>
            </a:fld>
            <a:endParaRPr lang="en-US"/>
          </a:p>
        </p:txBody>
      </p:sp>
      <p:sp>
        <p:nvSpPr>
          <p:cNvPr id="4" name="Slide Number Placeholder 3">
            <a:extLst>
              <a:ext uri="{FF2B5EF4-FFF2-40B4-BE49-F238E27FC236}">
                <a16:creationId xmlns:a16="http://schemas.microsoft.com/office/drawing/2014/main" id="{7D45E1D3-9034-42A6-9594-4113115C3B69}"/>
              </a:ext>
            </a:extLst>
          </p:cNvPr>
          <p:cNvSpPr>
            <a:spLocks noGrp="1"/>
          </p:cNvSpPr>
          <p:nvPr>
            <p:ph type="sldNum" sz="quarter" idx="12"/>
          </p:nvPr>
        </p:nvSpPr>
        <p:spPr/>
        <p:txBody>
          <a:bodyPr/>
          <a:lstStyle/>
          <a:p>
            <a:fld id="{81D2C36F-4504-47C0-B82F-A167342A2754}" type="slidenum">
              <a:rPr lang="en-US" smtClean="0"/>
              <a:t>1</a:t>
            </a:fld>
            <a:endParaRPr lang="en-US"/>
          </a:p>
        </p:txBody>
      </p:sp>
      <p:sp>
        <p:nvSpPr>
          <p:cNvPr id="7" name="TextBox 6">
            <a:extLst>
              <a:ext uri="{FF2B5EF4-FFF2-40B4-BE49-F238E27FC236}">
                <a16:creationId xmlns:a16="http://schemas.microsoft.com/office/drawing/2014/main" id="{E242528D-9FF3-4472-814E-7358E4FA73F1}"/>
              </a:ext>
            </a:extLst>
          </p:cNvPr>
          <p:cNvSpPr txBox="1"/>
          <p:nvPr/>
        </p:nvSpPr>
        <p:spPr>
          <a:xfrm>
            <a:off x="5612445" y="4540468"/>
            <a:ext cx="6142382" cy="1815882"/>
          </a:xfrm>
          <a:prstGeom prst="rect">
            <a:avLst/>
          </a:prstGeom>
          <a:noFill/>
        </p:spPr>
        <p:txBody>
          <a:bodyPr wrap="square">
            <a:spAutoFit/>
          </a:bodyPr>
          <a:lstStyle/>
          <a:p>
            <a:r>
              <a:rPr lang="en-GB" sz="2800" b="1" dirty="0"/>
              <a:t>Public Health</a:t>
            </a:r>
            <a:br>
              <a:rPr lang="en-GB" sz="2800" b="1" dirty="0"/>
            </a:br>
            <a:r>
              <a:rPr lang="en-GB" sz="2800" b="1" dirty="0"/>
              <a:t>Week 7-</a:t>
            </a:r>
            <a:br>
              <a:rPr lang="en-GB" sz="2800" b="1" dirty="0"/>
            </a:br>
            <a:r>
              <a:rPr lang="en-GB" sz="2800" b="1" dirty="0">
                <a:solidFill>
                  <a:schemeClr val="tx1"/>
                </a:solidFill>
                <a:effectLst/>
                <a:highlight>
                  <a:srgbClr val="FFFF00"/>
                </a:highlight>
                <a:latin typeface="Calibri Light" panose="020F0302020204030204" pitchFamily="34" charset="0"/>
                <a:ea typeface="Calibri" panose="020F0502020204030204" pitchFamily="34" charset="0"/>
                <a:cs typeface="Times New Roman" panose="02020603050405020304" pitchFamily="18" charset="0"/>
              </a:rPr>
              <a:t>Demographics </a:t>
            </a:r>
            <a:r>
              <a:rPr lang="en-GB" sz="2800" dirty="0">
                <a:solidFill>
                  <a:schemeClr val="tx1"/>
                </a:solidFill>
                <a:effectLst/>
                <a:highlight>
                  <a:srgbClr val="FFFF00"/>
                </a:highlight>
                <a:latin typeface="Calibri Light" panose="020F0302020204030204" pitchFamily="34" charset="0"/>
                <a:ea typeface="Calibri" panose="020F0502020204030204" pitchFamily="34" charset="0"/>
                <a:cs typeface="Times New Roman" panose="02020603050405020304" pitchFamily="18" charset="0"/>
              </a:rPr>
              <a:t>in relation to public health practice</a:t>
            </a:r>
            <a:endParaRPr lang="en-GB" sz="2800" dirty="0"/>
          </a:p>
        </p:txBody>
      </p:sp>
    </p:spTree>
    <p:extLst>
      <p:ext uri="{BB962C8B-B14F-4D97-AF65-F5344CB8AC3E}">
        <p14:creationId xmlns:p14="http://schemas.microsoft.com/office/powerpoint/2010/main" val="384598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73EBD-D02F-4AA6-8D6A-BA7EC912000E}"/>
              </a:ext>
            </a:extLst>
          </p:cNvPr>
          <p:cNvSpPr>
            <a:spLocks noGrp="1"/>
          </p:cNvSpPr>
          <p:nvPr>
            <p:ph idx="1"/>
          </p:nvPr>
        </p:nvSpPr>
        <p:spPr/>
        <p:txBody>
          <a:bodyPr/>
          <a:lstStyle/>
          <a:p>
            <a:pPr marL="0" indent="0">
              <a:buNone/>
            </a:pPr>
            <a:r>
              <a:rPr lang="en-GB" b="1" dirty="0">
                <a:highlight>
                  <a:srgbClr val="FFFF00"/>
                </a:highlight>
              </a:rPr>
              <a:t>What is concept of demography?</a:t>
            </a:r>
          </a:p>
          <a:p>
            <a:r>
              <a:rPr lang="en-GB" dirty="0"/>
              <a:t>“Demography is the study of the size, territorial distribution, and composition of population, changes therein, and the components of such changes, which may be identified as natality, mortality, territorial movement (</a:t>
            </a:r>
            <a:r>
              <a:rPr lang="en-GB" b="1" dirty="0">
                <a:highlight>
                  <a:srgbClr val="00FFFF"/>
                </a:highlight>
              </a:rPr>
              <a:t>migration</a:t>
            </a:r>
            <a:r>
              <a:rPr lang="en-GB" dirty="0"/>
              <a:t>), and social mobility (</a:t>
            </a:r>
            <a:r>
              <a:rPr lang="en-GB" b="1" dirty="0">
                <a:highlight>
                  <a:srgbClr val="00FFFF"/>
                </a:highlight>
              </a:rPr>
              <a:t>change of status</a:t>
            </a:r>
            <a:r>
              <a:rPr lang="en-GB" dirty="0"/>
              <a:t>).”</a:t>
            </a:r>
          </a:p>
        </p:txBody>
      </p:sp>
    </p:spTree>
    <p:extLst>
      <p:ext uri="{BB962C8B-B14F-4D97-AF65-F5344CB8AC3E}">
        <p14:creationId xmlns:p14="http://schemas.microsoft.com/office/powerpoint/2010/main" val="265922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25F3E-FA3F-457A-9A6E-2201B2A056AE}"/>
              </a:ext>
            </a:extLst>
          </p:cNvPr>
          <p:cNvSpPr>
            <a:spLocks noGrp="1"/>
          </p:cNvSpPr>
          <p:nvPr>
            <p:ph idx="1"/>
          </p:nvPr>
        </p:nvSpPr>
        <p:spPr>
          <a:xfrm>
            <a:off x="777943" y="2238873"/>
            <a:ext cx="10168128" cy="3694176"/>
          </a:xfrm>
        </p:spPr>
        <p:txBody>
          <a:bodyPr/>
          <a:lstStyle/>
          <a:p>
            <a:r>
              <a:rPr lang="en-GB" b="1" dirty="0">
                <a:highlight>
                  <a:srgbClr val="FFFF00"/>
                </a:highlight>
              </a:rPr>
              <a:t>Demography </a:t>
            </a:r>
            <a:r>
              <a:rPr lang="en-GB" dirty="0"/>
              <a:t>is the statistical study of populations. It can analyse any kind of dynamic living population, i.e., one that changes over time or space (see population dynamics).</a:t>
            </a:r>
          </a:p>
          <a:p>
            <a:r>
              <a:rPr lang="en-GB" dirty="0"/>
              <a:t>Demography encompasses the study of the size, structure, and distribution of these populations, and spatial and/or temporal changes in them in response to birth, migration, ageing, and death.</a:t>
            </a:r>
          </a:p>
        </p:txBody>
      </p:sp>
    </p:spTree>
    <p:extLst>
      <p:ext uri="{BB962C8B-B14F-4D97-AF65-F5344CB8AC3E}">
        <p14:creationId xmlns:p14="http://schemas.microsoft.com/office/powerpoint/2010/main" val="239094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6080D-FCE3-4EB2-8A4E-CC5361E269E6}"/>
              </a:ext>
            </a:extLst>
          </p:cNvPr>
          <p:cNvSpPr>
            <a:spLocks noGrp="1"/>
          </p:cNvSpPr>
          <p:nvPr>
            <p:ph idx="1"/>
          </p:nvPr>
        </p:nvSpPr>
        <p:spPr>
          <a:xfrm>
            <a:off x="771939" y="901148"/>
            <a:ext cx="10785365" cy="5075577"/>
          </a:xfrm>
        </p:spPr>
        <p:txBody>
          <a:bodyPr>
            <a:normAutofit/>
          </a:bodyPr>
          <a:lstStyle/>
          <a:p>
            <a:pPr marL="0" indent="0">
              <a:lnSpc>
                <a:spcPct val="100000"/>
              </a:lnSpc>
              <a:buNone/>
            </a:pPr>
            <a:r>
              <a:rPr lang="en-GB" sz="2400" b="1" i="0" dirty="0">
                <a:effectLst/>
                <a:highlight>
                  <a:srgbClr val="FFFF00"/>
                </a:highlight>
                <a:latin typeface="Tw Cen MT" panose="020B0602020104020603" pitchFamily="34" charset="0"/>
              </a:rPr>
              <a:t>What are demographics example?</a:t>
            </a:r>
          </a:p>
          <a:p>
            <a:pPr>
              <a:lnSpc>
                <a:spcPct val="100000"/>
              </a:lnSpc>
            </a:pPr>
            <a:r>
              <a:rPr lang="en-GB" sz="2400" b="0" i="0" dirty="0">
                <a:effectLst/>
                <a:latin typeface="Tw Cen MT" panose="020B0602020104020603" pitchFamily="34" charset="0"/>
              </a:rPr>
              <a:t>Demographic information examples include: </a:t>
            </a:r>
            <a:r>
              <a:rPr lang="en-GB" sz="2400" b="1" i="0" dirty="0">
                <a:effectLst/>
                <a:latin typeface="Tw Cen MT" panose="020B0602020104020603" pitchFamily="34" charset="0"/>
              </a:rPr>
              <a:t>age, race, ethnicity, gender, marital status, income, education, and employment</a:t>
            </a:r>
            <a:r>
              <a:rPr lang="en-GB" sz="2400" b="0" i="0" dirty="0">
                <a:effectLst/>
                <a:latin typeface="Tw Cen MT" panose="020B0602020104020603" pitchFamily="34" charset="0"/>
              </a:rPr>
              <a:t>. You can easily and effectively collect these types of information with survey questions. ... That means you can split a larger group into subgroups based on, say, income or education level.</a:t>
            </a:r>
          </a:p>
          <a:p>
            <a:pPr>
              <a:lnSpc>
                <a:spcPct val="100000"/>
              </a:lnSpc>
            </a:pPr>
            <a:endParaRPr lang="en-GB" sz="2400" dirty="0">
              <a:latin typeface="Tw Cen MT" panose="020B0602020104020603" pitchFamily="34" charset="0"/>
            </a:endParaRPr>
          </a:p>
          <a:p>
            <a:pPr>
              <a:lnSpc>
                <a:spcPct val="100000"/>
              </a:lnSpc>
            </a:pPr>
            <a:r>
              <a:rPr lang="en-GB" sz="2400" b="1" i="0" dirty="0">
                <a:effectLst/>
                <a:highlight>
                  <a:srgbClr val="FFFF00"/>
                </a:highlight>
                <a:latin typeface="Tw Cen MT" panose="020B0602020104020603" pitchFamily="34" charset="0"/>
              </a:rPr>
              <a:t>How does demographic affect healthcare?</a:t>
            </a:r>
          </a:p>
          <a:p>
            <a:pPr>
              <a:lnSpc>
                <a:spcPct val="100000"/>
              </a:lnSpc>
            </a:pPr>
            <a:r>
              <a:rPr lang="en-GB" sz="2400" b="0" i="0" dirty="0">
                <a:effectLst/>
                <a:latin typeface="Tw Cen MT" panose="020B0602020104020603" pitchFamily="34" charset="0"/>
              </a:rPr>
              <a:t>The aging of the population </a:t>
            </a:r>
            <a:r>
              <a:rPr lang="en-GB" sz="2400" b="1" i="0" dirty="0">
                <a:effectLst/>
                <a:latin typeface="Tw Cen MT" panose="020B0602020104020603" pitchFamily="34" charset="0"/>
              </a:rPr>
              <a:t>affects the demand for all health care services</a:t>
            </a:r>
            <a:r>
              <a:rPr lang="en-GB" sz="2400" b="0" i="0" dirty="0">
                <a:effectLst/>
                <a:latin typeface="Tw Cen MT" panose="020B0602020104020603" pitchFamily="34" charset="0"/>
              </a:rPr>
              <a:t>, including hospitals, and long-term care. Older persons use more health services than their younger counterparts because they have more health problems. They are also hospitalized more often and have longer lengths of stay than younger persons.</a:t>
            </a:r>
          </a:p>
          <a:p>
            <a:pPr>
              <a:lnSpc>
                <a:spcPct val="100000"/>
              </a:lnSpc>
            </a:pPr>
            <a:endParaRPr lang="en-GB" sz="1500" b="0" i="0" dirty="0">
              <a:effectLst/>
              <a:latin typeface="arial" panose="020B0604020202020204" pitchFamily="34" charset="0"/>
            </a:endParaRPr>
          </a:p>
          <a:p>
            <a:pPr>
              <a:lnSpc>
                <a:spcPct val="100000"/>
              </a:lnSpc>
            </a:pPr>
            <a:endParaRPr lang="en-GB" sz="1500" dirty="0"/>
          </a:p>
        </p:txBody>
      </p:sp>
    </p:spTree>
    <p:extLst>
      <p:ext uri="{BB962C8B-B14F-4D97-AF65-F5344CB8AC3E}">
        <p14:creationId xmlns:p14="http://schemas.microsoft.com/office/powerpoint/2010/main" val="73762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72A9E-4158-4B42-A445-3F0C8DF2A36A}"/>
              </a:ext>
            </a:extLst>
          </p:cNvPr>
          <p:cNvSpPr>
            <a:spLocks noGrp="1"/>
          </p:cNvSpPr>
          <p:nvPr>
            <p:ph idx="1"/>
          </p:nvPr>
        </p:nvSpPr>
        <p:spPr/>
        <p:txBody>
          <a:bodyPr/>
          <a:lstStyle/>
          <a:p>
            <a:endParaRPr lang="en-GB" dirty="0"/>
          </a:p>
        </p:txBody>
      </p:sp>
      <p:pic>
        <p:nvPicPr>
          <p:cNvPr id="3074" name="Picture 2" descr="Demographic Segmentation Defined With 5 Examples | Yieldify">
            <a:extLst>
              <a:ext uri="{FF2B5EF4-FFF2-40B4-BE49-F238E27FC236}">
                <a16:creationId xmlns:a16="http://schemas.microsoft.com/office/drawing/2014/main" id="{084B281B-3ABA-4EEA-BCFC-973D01E37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219200"/>
            <a:ext cx="1057275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AA4EBE-80F0-47EF-9B15-AEA403839836}"/>
              </a:ext>
            </a:extLst>
          </p:cNvPr>
          <p:cNvSpPr txBox="1"/>
          <p:nvPr/>
        </p:nvSpPr>
        <p:spPr>
          <a:xfrm>
            <a:off x="3538331" y="397566"/>
            <a:ext cx="3511826" cy="671851"/>
          </a:xfrm>
          <a:prstGeom prst="rect">
            <a:avLst/>
          </a:prstGeom>
          <a:noFill/>
        </p:spPr>
        <p:txBody>
          <a:bodyPr wrap="square">
            <a:spAutoFit/>
          </a:bodyPr>
          <a:lstStyle/>
          <a:p>
            <a:pPr>
              <a:lnSpc>
                <a:spcPct val="150000"/>
              </a:lnSpc>
              <a:spcAft>
                <a:spcPts val="800"/>
              </a:spcAft>
            </a:pPr>
            <a:r>
              <a:rPr lang="en-GB"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Short break</a:t>
            </a:r>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48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Demography&#10;• Demography is the ”scientific study&#10;of human population in which&#10;includes study of changes in&#10;population size...">
            <a:extLst>
              <a:ext uri="{FF2B5EF4-FFF2-40B4-BE49-F238E27FC236}">
                <a16:creationId xmlns:a16="http://schemas.microsoft.com/office/drawing/2014/main" id="{440805A1-3D67-4756-9B80-41F6ED2E6CA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8222"/>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19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Freeform: Shape 7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10;• “Demo” means “the people” and&#10;“graphy” means “measurement”.&#10;• (Demos = population, Graphy =&#10;picture&#10; ">
            <a:extLst>
              <a:ext uri="{FF2B5EF4-FFF2-40B4-BE49-F238E27FC236}">
                <a16:creationId xmlns:a16="http://schemas.microsoft.com/office/drawing/2014/main" id="{640C3EE9-6FD4-4F4F-B3EE-CA530FD3476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116" r="1" b="106"/>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41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D15DA-72DF-4E15-9AAC-D3A3639A94FE}"/>
              </a:ext>
            </a:extLst>
          </p:cNvPr>
          <p:cNvSpPr>
            <a:spLocks noGrp="1"/>
          </p:cNvSpPr>
          <p:nvPr>
            <p:ph idx="1"/>
          </p:nvPr>
        </p:nvSpPr>
        <p:spPr>
          <a:xfrm>
            <a:off x="1011936" y="476945"/>
            <a:ext cx="10168128" cy="3694176"/>
          </a:xfrm>
        </p:spPr>
        <p:txBody>
          <a:bodyPr>
            <a:normAutofit fontScale="92500" lnSpcReduction="10000"/>
          </a:bodyPr>
          <a:lstStyle/>
          <a:p>
            <a:pPr marL="0" indent="0">
              <a:buNone/>
            </a:pPr>
            <a:r>
              <a:rPr lang="en-GB" b="1" dirty="0">
                <a:highlight>
                  <a:srgbClr val="FFFF00"/>
                </a:highlight>
              </a:rPr>
              <a:t>Why is demography important in health and social care?</a:t>
            </a:r>
          </a:p>
          <a:p>
            <a:r>
              <a:rPr lang="en-GB" dirty="0"/>
              <a:t>Demographers have been crucial in the first stage, since population changes are a key component of changing health needs. </a:t>
            </a:r>
          </a:p>
          <a:p>
            <a:r>
              <a:rPr lang="en-GB" dirty="0"/>
              <a:t>Demographic analysis looks at behavioural changes in the population and how these might change a population's structure (age) and composition (gender, race, and so on) in the medium and long term.</a:t>
            </a:r>
          </a:p>
        </p:txBody>
      </p:sp>
    </p:spTree>
    <p:extLst>
      <p:ext uri="{BB962C8B-B14F-4D97-AF65-F5344CB8AC3E}">
        <p14:creationId xmlns:p14="http://schemas.microsoft.com/office/powerpoint/2010/main" val="45202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660D3-C852-451C-9F25-58C7D7FA7753}"/>
              </a:ext>
            </a:extLst>
          </p:cNvPr>
          <p:cNvSpPr>
            <a:spLocks noGrp="1"/>
          </p:cNvSpPr>
          <p:nvPr>
            <p:ph idx="1"/>
          </p:nvPr>
        </p:nvSpPr>
        <p:spPr>
          <a:xfrm>
            <a:off x="850525" y="1166058"/>
            <a:ext cx="10168128" cy="3694176"/>
          </a:xfrm>
        </p:spPr>
        <p:txBody>
          <a:bodyPr/>
          <a:lstStyle/>
          <a:p>
            <a:pPr marL="0" indent="0">
              <a:buNone/>
            </a:pPr>
            <a:r>
              <a:rPr lang="en-GB" b="1" dirty="0">
                <a:highlight>
                  <a:srgbClr val="FFFF00"/>
                </a:highlight>
              </a:rPr>
              <a:t>How are demography used in public health promotion?</a:t>
            </a:r>
          </a:p>
          <a:p>
            <a:r>
              <a:rPr lang="en-GB" dirty="0"/>
              <a:t>Demographers tend to use surveys and longitudinal study data to examine the relationships between health and population characteristics and the consequences for various population groups. </a:t>
            </a:r>
          </a:p>
          <a:p>
            <a:r>
              <a:rPr lang="en-GB" dirty="0"/>
              <a:t>The projection techniques are widely used for policy and service planning and estimating health needs</a:t>
            </a:r>
          </a:p>
        </p:txBody>
      </p:sp>
    </p:spTree>
    <p:extLst>
      <p:ext uri="{BB962C8B-B14F-4D97-AF65-F5344CB8AC3E}">
        <p14:creationId xmlns:p14="http://schemas.microsoft.com/office/powerpoint/2010/main" val="167649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E9511-647F-4357-955E-C775940A6A9A}"/>
              </a:ext>
            </a:extLst>
          </p:cNvPr>
          <p:cNvSpPr>
            <a:spLocks noGrp="1"/>
          </p:cNvSpPr>
          <p:nvPr>
            <p:ph idx="1"/>
          </p:nvPr>
        </p:nvSpPr>
        <p:spPr>
          <a:xfrm>
            <a:off x="715617" y="1046922"/>
            <a:ext cx="10568079" cy="5125278"/>
          </a:xfrm>
        </p:spPr>
        <p:txBody>
          <a:bodyPr/>
          <a:lstStyle/>
          <a:p>
            <a:pPr marL="0" indent="0">
              <a:buNone/>
            </a:pPr>
            <a:r>
              <a:rPr lang="en-GB" b="1" i="1" dirty="0">
                <a:highlight>
                  <a:srgbClr val="FFFF00"/>
                </a:highlight>
              </a:rPr>
              <a:t>What is the relationship between health and demography</a:t>
            </a:r>
            <a:r>
              <a:rPr lang="en-GB" i="1" dirty="0">
                <a:highlight>
                  <a:srgbClr val="FFFF00"/>
                </a:highlight>
              </a:rPr>
              <a:t>?</a:t>
            </a:r>
          </a:p>
          <a:p>
            <a:r>
              <a:rPr lang="en-GB" dirty="0"/>
              <a:t>The health and health care needs of a population </a:t>
            </a:r>
            <a:r>
              <a:rPr lang="en-GB" dirty="0">
                <a:highlight>
                  <a:srgbClr val="00FFFF"/>
                </a:highlight>
              </a:rPr>
              <a:t>cannot be measured </a:t>
            </a:r>
            <a:r>
              <a:rPr lang="en-GB" dirty="0"/>
              <a:t>or met without knowledge of its </a:t>
            </a:r>
            <a:r>
              <a:rPr lang="en-GB" dirty="0">
                <a:highlight>
                  <a:srgbClr val="FFFF00"/>
                </a:highlight>
              </a:rPr>
              <a:t>size </a:t>
            </a:r>
            <a:r>
              <a:rPr lang="en-GB" dirty="0"/>
              <a:t>and </a:t>
            </a:r>
            <a:r>
              <a:rPr lang="en-GB" dirty="0">
                <a:highlight>
                  <a:srgbClr val="FFFF00"/>
                </a:highlight>
              </a:rPr>
              <a:t>characteristics. </a:t>
            </a:r>
          </a:p>
          <a:p>
            <a:r>
              <a:rPr lang="en-GB" dirty="0"/>
              <a:t>Demography is concerned with this and with understanding population dynamics - how populations change in response to the interplay between fertility, mortality and migration.</a:t>
            </a:r>
          </a:p>
        </p:txBody>
      </p:sp>
    </p:spTree>
    <p:extLst>
      <p:ext uri="{BB962C8B-B14F-4D97-AF65-F5344CB8AC3E}">
        <p14:creationId xmlns:p14="http://schemas.microsoft.com/office/powerpoint/2010/main" val="240926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8668D-C691-4AEC-A15C-AFBA080D2237}"/>
              </a:ext>
            </a:extLst>
          </p:cNvPr>
          <p:cNvSpPr>
            <a:spLocks noGrp="1"/>
          </p:cNvSpPr>
          <p:nvPr>
            <p:ph idx="1"/>
          </p:nvPr>
        </p:nvSpPr>
        <p:spPr>
          <a:xfrm>
            <a:off x="980661" y="622852"/>
            <a:ext cx="10303035" cy="5549348"/>
          </a:xfrm>
        </p:spPr>
        <p:txBody>
          <a:bodyPr>
            <a:normAutofit/>
          </a:bodyPr>
          <a:lstStyle/>
          <a:p>
            <a:r>
              <a:rPr lang="en-GB" dirty="0">
                <a:latin typeface="Tw Cen MT" panose="020B0602020104020603" pitchFamily="34" charset="0"/>
              </a:rPr>
              <a:t>This understanding is a pre-requisite for making the forecasts about </a:t>
            </a:r>
            <a:r>
              <a:rPr lang="en-GB" dirty="0">
                <a:highlight>
                  <a:srgbClr val="FFFF00"/>
                </a:highlight>
                <a:latin typeface="Tw Cen MT" panose="020B0602020104020603" pitchFamily="34" charset="0"/>
              </a:rPr>
              <a:t>future population size </a:t>
            </a:r>
            <a:r>
              <a:rPr lang="en-GB" dirty="0">
                <a:latin typeface="Tw Cen MT" panose="020B0602020104020603" pitchFamily="34" charset="0"/>
              </a:rPr>
              <a:t>and </a:t>
            </a:r>
            <a:r>
              <a:rPr lang="en-GB" dirty="0">
                <a:highlight>
                  <a:srgbClr val="FFFF00"/>
                </a:highlight>
                <a:latin typeface="Tw Cen MT" panose="020B0602020104020603" pitchFamily="34" charset="0"/>
              </a:rPr>
              <a:t>structure</a:t>
            </a:r>
            <a:r>
              <a:rPr lang="en-GB" dirty="0">
                <a:latin typeface="Tw Cen MT" panose="020B0602020104020603" pitchFamily="34" charset="0"/>
              </a:rPr>
              <a:t> which should underpin health care planning. Such analyses necessitate a review of the past.</a:t>
            </a:r>
          </a:p>
          <a:p>
            <a:pPr marL="0" indent="0">
              <a:buNone/>
            </a:pPr>
            <a:endParaRPr lang="en-GB" dirty="0">
              <a:latin typeface="Tw Cen MT" panose="020B0602020104020603" pitchFamily="34" charset="0"/>
            </a:endParaRPr>
          </a:p>
          <a:p>
            <a:r>
              <a:rPr lang="en-GB" dirty="0">
                <a:latin typeface="Tw Cen MT" panose="020B0602020104020603" pitchFamily="34" charset="0"/>
              </a:rPr>
              <a:t>The number of very old people in a population, </a:t>
            </a:r>
            <a:r>
              <a:rPr lang="en-GB" b="1" dirty="0">
                <a:highlight>
                  <a:srgbClr val="FFFF00"/>
                </a:highlight>
                <a:latin typeface="Tw Cen MT" panose="020B0602020104020603" pitchFamily="34" charset="0"/>
              </a:rPr>
              <a:t>for example, </a:t>
            </a:r>
            <a:r>
              <a:rPr lang="en-GB" dirty="0">
                <a:latin typeface="Tw Cen MT" panose="020B0602020104020603" pitchFamily="34" charset="0"/>
              </a:rPr>
              <a:t>depends on the number of births eight or nine decades earlier and risks of death at successive ages throughout the intervening period.</a:t>
            </a:r>
          </a:p>
        </p:txBody>
      </p:sp>
    </p:spTree>
    <p:extLst>
      <p:ext uri="{BB962C8B-B14F-4D97-AF65-F5344CB8AC3E}">
        <p14:creationId xmlns:p14="http://schemas.microsoft.com/office/powerpoint/2010/main" val="623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
            <a:extLst>
              <a:ext uri="{FF2B5EF4-FFF2-40B4-BE49-F238E27FC236}">
                <a16:creationId xmlns:a16="http://schemas.microsoft.com/office/drawing/2014/main" id="{2D81E3CA-71FE-4984-906A-FA1B5A06EC9F}"/>
              </a:ext>
            </a:extLst>
          </p:cNvPr>
          <p:cNvGraphicFramePr>
            <a:graphicFrameLocks noGrp="1"/>
          </p:cNvGraphicFramePr>
          <p:nvPr>
            <p:ph idx="1"/>
          </p:nvPr>
        </p:nvGraphicFramePr>
        <p:xfrm>
          <a:off x="838200" y="3709015"/>
          <a:ext cx="10515601" cy="1622559"/>
        </p:xfrm>
        <a:graphic>
          <a:graphicData uri="http://schemas.openxmlformats.org/drawingml/2006/table">
            <a:tbl>
              <a:tblPr>
                <a:tableStyleId>{5C22544A-7EE6-4342-B048-85BDC9FD1C3A}</a:tableStyleId>
              </a:tblPr>
              <a:tblGrid>
                <a:gridCol w="5932673">
                  <a:extLst>
                    <a:ext uri="{9D8B030D-6E8A-4147-A177-3AD203B41FA5}">
                      <a16:colId xmlns:a16="http://schemas.microsoft.com/office/drawing/2014/main" val="2255793668"/>
                    </a:ext>
                  </a:extLst>
                </a:gridCol>
                <a:gridCol w="4582928">
                  <a:extLst>
                    <a:ext uri="{9D8B030D-6E8A-4147-A177-3AD203B41FA5}">
                      <a16:colId xmlns:a16="http://schemas.microsoft.com/office/drawing/2014/main" val="709728735"/>
                    </a:ext>
                  </a:extLst>
                </a:gridCol>
              </a:tblGrid>
              <a:tr h="540853">
                <a:tc>
                  <a:txBody>
                    <a:bodyPr/>
                    <a:lstStyle/>
                    <a:p>
                      <a:pPr>
                        <a:lnSpc>
                          <a:spcPct val="107000"/>
                        </a:lnSpc>
                        <a:spcBef>
                          <a:spcPts val="200"/>
                        </a:spcBef>
                      </a:pPr>
                      <a:r>
                        <a:rPr lang="en-GB" sz="3200">
                          <a:effectLst/>
                        </a:rPr>
                        <a:t>Date assignment set</a:t>
                      </a:r>
                      <a:endParaRPr lang="en-GB" sz="2900" b="1" i="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79487" marR="179487" marT="0" marB="0"/>
                </a:tc>
                <a:tc>
                  <a:txBody>
                    <a:bodyPr/>
                    <a:lstStyle/>
                    <a:p>
                      <a:pPr>
                        <a:lnSpc>
                          <a:spcPct val="107000"/>
                        </a:lnSpc>
                        <a:spcAft>
                          <a:spcPts val="800"/>
                        </a:spcAft>
                      </a:pPr>
                      <a:r>
                        <a:rPr lang="en-GB" sz="3200">
                          <a:effectLst/>
                        </a:rPr>
                        <a:t>July 2021 </a:t>
                      </a:r>
                      <a:endParaRPr lang="en-GB" sz="2900">
                        <a:effectLst/>
                        <a:latin typeface="Calibri" panose="020F0502020204030204" pitchFamily="34" charset="0"/>
                        <a:ea typeface="Calibri" panose="020F0502020204030204" pitchFamily="34" charset="0"/>
                        <a:cs typeface="Times New Roman" panose="02020603050405020304" pitchFamily="18" charset="0"/>
                      </a:endParaRPr>
                    </a:p>
                  </a:txBody>
                  <a:tcPr marL="179487" marR="179487" marT="0" marB="0"/>
                </a:tc>
                <a:extLst>
                  <a:ext uri="{0D108BD9-81ED-4DB2-BD59-A6C34878D82A}">
                    <a16:rowId xmlns:a16="http://schemas.microsoft.com/office/drawing/2014/main" val="1169016655"/>
                  </a:ext>
                </a:extLst>
              </a:tr>
              <a:tr h="540853">
                <a:tc>
                  <a:txBody>
                    <a:bodyPr/>
                    <a:lstStyle/>
                    <a:p>
                      <a:pPr>
                        <a:lnSpc>
                          <a:spcPct val="107000"/>
                        </a:lnSpc>
                        <a:spcBef>
                          <a:spcPts val="200"/>
                        </a:spcBef>
                      </a:pPr>
                      <a:r>
                        <a:rPr lang="en-GB" sz="3200">
                          <a:effectLst/>
                        </a:rPr>
                        <a:t>Submission deadline task 1 </a:t>
                      </a:r>
                      <a:endParaRPr lang="en-GB" sz="2900" b="1" i="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79487" marR="179487" marT="0" marB="0"/>
                </a:tc>
                <a:tc>
                  <a:txBody>
                    <a:bodyPr/>
                    <a:lstStyle/>
                    <a:p>
                      <a:pPr>
                        <a:lnSpc>
                          <a:spcPct val="107000"/>
                        </a:lnSpc>
                        <a:spcAft>
                          <a:spcPts val="800"/>
                        </a:spcAft>
                      </a:pPr>
                      <a:r>
                        <a:rPr lang="en-GB" sz="3200" b="1" dirty="0">
                          <a:effectLst/>
                          <a:highlight>
                            <a:srgbClr val="FFFF00"/>
                          </a:highlight>
                        </a:rPr>
                        <a:t>1</a:t>
                      </a:r>
                      <a:r>
                        <a:rPr lang="en-GB" sz="3200" b="1" baseline="30000" dirty="0">
                          <a:effectLst/>
                          <a:highlight>
                            <a:srgbClr val="FFFF00"/>
                          </a:highlight>
                        </a:rPr>
                        <a:t>st</a:t>
                      </a:r>
                      <a:r>
                        <a:rPr lang="en-GB" sz="3200" b="1" dirty="0">
                          <a:effectLst/>
                          <a:highlight>
                            <a:srgbClr val="FFFF00"/>
                          </a:highlight>
                        </a:rPr>
                        <a:t> November 2021 </a:t>
                      </a:r>
                      <a:endParaRPr lang="en-GB" sz="29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179487" marR="179487" marT="0" marB="0"/>
                </a:tc>
                <a:extLst>
                  <a:ext uri="{0D108BD9-81ED-4DB2-BD59-A6C34878D82A}">
                    <a16:rowId xmlns:a16="http://schemas.microsoft.com/office/drawing/2014/main" val="1954248190"/>
                  </a:ext>
                </a:extLst>
              </a:tr>
              <a:tr h="540853">
                <a:tc>
                  <a:txBody>
                    <a:bodyPr/>
                    <a:lstStyle/>
                    <a:p>
                      <a:pPr>
                        <a:lnSpc>
                          <a:spcPct val="107000"/>
                        </a:lnSpc>
                        <a:spcBef>
                          <a:spcPts val="200"/>
                        </a:spcBef>
                      </a:pPr>
                      <a:r>
                        <a:rPr lang="en-GB" sz="3200">
                          <a:effectLst/>
                        </a:rPr>
                        <a:t>Return date to Students</a:t>
                      </a:r>
                      <a:endParaRPr lang="en-GB" sz="2900" b="1" i="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79487" marR="179487" marT="0" marB="0"/>
                </a:tc>
                <a:tc>
                  <a:txBody>
                    <a:bodyPr/>
                    <a:lstStyle/>
                    <a:p>
                      <a:pPr>
                        <a:lnSpc>
                          <a:spcPct val="107000"/>
                        </a:lnSpc>
                        <a:spcAft>
                          <a:spcPts val="800"/>
                        </a:spcAft>
                      </a:pPr>
                      <a:r>
                        <a:rPr lang="en-GB" sz="3200" dirty="0">
                          <a:effectLst/>
                        </a:rPr>
                        <a:t>29</a:t>
                      </a:r>
                      <a:r>
                        <a:rPr lang="en-GB" sz="3200" baseline="30000" dirty="0">
                          <a:effectLst/>
                        </a:rPr>
                        <a:t>th</a:t>
                      </a:r>
                      <a:r>
                        <a:rPr lang="en-GB" sz="3200" dirty="0">
                          <a:effectLst/>
                        </a:rPr>
                        <a:t> November 2021 </a:t>
                      </a:r>
                      <a:endParaRPr lang="en-GB" sz="2900" dirty="0">
                        <a:effectLst/>
                        <a:latin typeface="Calibri" panose="020F0502020204030204" pitchFamily="34" charset="0"/>
                        <a:ea typeface="Calibri" panose="020F0502020204030204" pitchFamily="34" charset="0"/>
                        <a:cs typeface="Times New Roman" panose="02020603050405020304" pitchFamily="18" charset="0"/>
                      </a:endParaRPr>
                    </a:p>
                  </a:txBody>
                  <a:tcPr marL="179487" marR="179487" marT="0" marB="0"/>
                </a:tc>
                <a:extLst>
                  <a:ext uri="{0D108BD9-81ED-4DB2-BD59-A6C34878D82A}">
                    <a16:rowId xmlns:a16="http://schemas.microsoft.com/office/drawing/2014/main" val="2801776729"/>
                  </a:ext>
                </a:extLst>
              </a:tr>
            </a:tbl>
          </a:graphicData>
        </a:graphic>
      </p:graphicFrame>
      <p:sp>
        <p:nvSpPr>
          <p:cNvPr id="38" name="Rectangle 1">
            <a:extLst>
              <a:ext uri="{FF2B5EF4-FFF2-40B4-BE49-F238E27FC236}">
                <a16:creationId xmlns:a16="http://schemas.microsoft.com/office/drawing/2014/main" id="{E6BB993C-4C06-4B78-BECD-509566F26005}"/>
              </a:ext>
            </a:extLst>
          </p:cNvPr>
          <p:cNvSpPr>
            <a:spLocks noChangeArrowheads="1"/>
          </p:cNvSpPr>
          <p:nvPr/>
        </p:nvSpPr>
        <p:spPr bwMode="auto">
          <a:xfrm>
            <a:off x="-5604936" y="-946245"/>
            <a:ext cx="18854750" cy="42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endParaRPr lang="en-GB"/>
          </a:p>
        </p:txBody>
      </p:sp>
      <p:sp>
        <p:nvSpPr>
          <p:cNvPr id="86" name="TextBox 85">
            <a:extLst>
              <a:ext uri="{FF2B5EF4-FFF2-40B4-BE49-F238E27FC236}">
                <a16:creationId xmlns:a16="http://schemas.microsoft.com/office/drawing/2014/main" id="{D4A66B10-26B4-4388-9003-CC86ED351007}"/>
              </a:ext>
            </a:extLst>
          </p:cNvPr>
          <p:cNvSpPr txBox="1"/>
          <p:nvPr/>
        </p:nvSpPr>
        <p:spPr>
          <a:xfrm>
            <a:off x="1529184" y="944888"/>
            <a:ext cx="9133054" cy="1384995"/>
          </a:xfrm>
          <a:prstGeom prst="rect">
            <a:avLst/>
          </a:prstGeom>
          <a:noFill/>
        </p:spPr>
        <p:txBody>
          <a:bodyPr wrap="square">
            <a:spAutoFit/>
          </a:bodyPr>
          <a:lstStyle/>
          <a:p>
            <a:pPr algn="ctr"/>
            <a:r>
              <a:rPr lang="en-GB" sz="2800" b="1" dirty="0">
                <a:solidFill>
                  <a:schemeClr val="bg1"/>
                </a:solidFill>
                <a:effectLst/>
                <a:highlight>
                  <a:srgbClr val="0000FF"/>
                </a:highlight>
                <a:latin typeface="Times New Roman" panose="02020603050405020304" pitchFamily="18" charset="0"/>
                <a:ea typeface="Calibri" panose="020F0502020204030204" pitchFamily="34" charset="0"/>
              </a:rPr>
              <a:t>Public Health, Module Level 5-</a:t>
            </a:r>
            <a:r>
              <a:rPr lang="en-GB" sz="2800" b="1" dirty="0">
                <a:solidFill>
                  <a:schemeClr val="bg1"/>
                </a:solidFill>
                <a:effectLst/>
                <a:highlight>
                  <a:srgbClr val="0000FF"/>
                </a:highlight>
                <a:latin typeface="Times New Roman" panose="02020603050405020304" pitchFamily="18" charset="0"/>
                <a:ea typeface="Calibri" panose="020F0502020204030204" pitchFamily="34" charset="0"/>
                <a:cs typeface="Times New Roman" panose="02020603050405020304" pitchFamily="18" charset="0"/>
              </a:rPr>
              <a:t>(April 2020 intake, LSC London)</a:t>
            </a:r>
            <a:endParaRPr lang="en-GB" sz="2800" dirty="0">
              <a:solidFill>
                <a:schemeClr val="bg1"/>
              </a:solidFill>
              <a:effectLst/>
              <a:highlight>
                <a:srgbClr val="0000FF"/>
              </a:highlight>
              <a:latin typeface="Calibri" panose="020F0502020204030204" pitchFamily="34" charset="0"/>
              <a:ea typeface="Calibri" panose="020F0502020204030204" pitchFamily="34" charset="0"/>
              <a:cs typeface="Times New Roman" panose="02020603050405020304" pitchFamily="18" charset="0"/>
            </a:endParaRPr>
          </a:p>
          <a:p>
            <a:pPr algn="ctr"/>
            <a:endParaRPr lang="en-GB" sz="2800" dirty="0"/>
          </a:p>
        </p:txBody>
      </p:sp>
    </p:spTree>
    <p:extLst>
      <p:ext uri="{BB962C8B-B14F-4D97-AF65-F5344CB8AC3E}">
        <p14:creationId xmlns:p14="http://schemas.microsoft.com/office/powerpoint/2010/main" val="3008498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E9534-C37E-4341-B4DA-ACA0315B66B8}"/>
              </a:ext>
            </a:extLst>
          </p:cNvPr>
          <p:cNvSpPr>
            <a:spLocks noGrp="1"/>
          </p:cNvSpPr>
          <p:nvPr>
            <p:ph idx="1"/>
          </p:nvPr>
        </p:nvSpPr>
        <p:spPr>
          <a:xfrm>
            <a:off x="622852" y="543339"/>
            <a:ext cx="10660844" cy="5628861"/>
          </a:xfrm>
        </p:spPr>
        <p:txBody>
          <a:bodyPr>
            <a:normAutofit fontScale="92500"/>
          </a:bodyPr>
          <a:lstStyle/>
          <a:p>
            <a:r>
              <a:rPr lang="en-GB" dirty="0">
                <a:latin typeface="Tw Cen MT" panose="020B0602020104020603" pitchFamily="34" charset="0"/>
              </a:rPr>
              <a:t>The proportion of very old people depends partly on this numerator but more importantly on the denominator, the size of the population as a whole. </a:t>
            </a:r>
          </a:p>
          <a:p>
            <a:r>
              <a:rPr lang="en-GB" dirty="0">
                <a:latin typeface="Tw Cen MT" panose="020B0602020104020603" pitchFamily="34" charset="0"/>
              </a:rPr>
              <a:t>The number of births in a population depends on current patterns of family building, and also on the number of women 'at risk' of reproduction - itself a function of past trends in fertility and mortality. </a:t>
            </a:r>
          </a:p>
          <a:p>
            <a:r>
              <a:rPr lang="en-GB" dirty="0">
                <a:latin typeface="Tw Cen MT" panose="020B0602020104020603" pitchFamily="34" charset="0"/>
              </a:rPr>
              <a:t>Similarly, the number and causes of deaths are strongly influenced by age structure. </a:t>
            </a:r>
          </a:p>
          <a:p>
            <a:r>
              <a:rPr lang="en-GB" dirty="0">
                <a:latin typeface="Tw Cen MT" panose="020B0602020104020603" pitchFamily="34" charset="0"/>
              </a:rPr>
              <a:t>Demography is largely concerned with answering questions about how </a:t>
            </a:r>
            <a:r>
              <a:rPr lang="en-GB" dirty="0">
                <a:highlight>
                  <a:srgbClr val="FFFF00"/>
                </a:highlight>
                <a:latin typeface="Tw Cen MT" panose="020B0602020104020603" pitchFamily="34" charset="0"/>
              </a:rPr>
              <a:t>populations change </a:t>
            </a:r>
            <a:r>
              <a:rPr lang="en-GB" dirty="0">
                <a:latin typeface="Tw Cen MT" panose="020B0602020104020603" pitchFamily="34" charset="0"/>
              </a:rPr>
              <a:t>and their </a:t>
            </a:r>
            <a:r>
              <a:rPr lang="en-GB" dirty="0">
                <a:highlight>
                  <a:srgbClr val="00FFFF"/>
                </a:highlight>
                <a:latin typeface="Tw Cen MT" panose="020B0602020104020603" pitchFamily="34" charset="0"/>
              </a:rPr>
              <a:t>measurement.</a:t>
            </a:r>
          </a:p>
          <a:p>
            <a:r>
              <a:rPr lang="en-GB" dirty="0">
                <a:latin typeface="Tw Cen MT" panose="020B0602020104020603" pitchFamily="34" charset="0"/>
              </a:rPr>
              <a:t> The broader field of population studies embraces questions of why these changes occur, and with what consequences. </a:t>
            </a:r>
          </a:p>
          <a:p>
            <a:endParaRPr lang="en-GB" dirty="0"/>
          </a:p>
        </p:txBody>
      </p:sp>
    </p:spTree>
    <p:extLst>
      <p:ext uri="{BB962C8B-B14F-4D97-AF65-F5344CB8AC3E}">
        <p14:creationId xmlns:p14="http://schemas.microsoft.com/office/powerpoint/2010/main" val="192372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8919D-32BD-48AA-B075-A0F4EFF1E0CC}"/>
              </a:ext>
            </a:extLst>
          </p:cNvPr>
          <p:cNvSpPr>
            <a:spLocks noGrp="1"/>
          </p:cNvSpPr>
          <p:nvPr>
            <p:ph idx="1"/>
          </p:nvPr>
        </p:nvSpPr>
        <p:spPr>
          <a:xfrm>
            <a:off x="715617" y="781878"/>
            <a:ext cx="10638183" cy="5340626"/>
          </a:xfrm>
        </p:spPr>
        <p:txBody>
          <a:bodyPr>
            <a:normAutofit lnSpcReduction="10000"/>
          </a:bodyPr>
          <a:lstStyle/>
          <a:p>
            <a:pPr marL="0" indent="0" algn="l">
              <a:buNone/>
            </a:pPr>
            <a:r>
              <a:rPr lang="en-GB" sz="2800" b="1" i="0" dirty="0">
                <a:solidFill>
                  <a:srgbClr val="191B1B"/>
                </a:solidFill>
                <a:effectLst/>
                <a:highlight>
                  <a:srgbClr val="FFFF00"/>
                </a:highlight>
                <a:latin typeface="Tw Cen MT" panose="020B0602020104020603" pitchFamily="34" charset="0"/>
              </a:rPr>
              <a:t>Data</a:t>
            </a:r>
          </a:p>
          <a:p>
            <a:pPr algn="l"/>
            <a:r>
              <a:rPr lang="en-GB" sz="2800" b="0" i="0" dirty="0">
                <a:solidFill>
                  <a:srgbClr val="191B1B"/>
                </a:solidFill>
                <a:effectLst/>
                <a:latin typeface="Tw Cen MT" panose="020B0602020104020603" pitchFamily="34" charset="0"/>
              </a:rPr>
              <a:t>Due to the scale and threat of the coronavirus pandemic, testing </a:t>
            </a:r>
            <a:r>
              <a:rPr lang="en-GB" sz="2800" b="0" i="0" dirty="0" err="1">
                <a:solidFill>
                  <a:srgbClr val="191B1B"/>
                </a:solidFill>
                <a:effectLst/>
                <a:latin typeface="Tw Cen MT" panose="020B0602020104020603" pitchFamily="34" charset="0"/>
              </a:rPr>
              <a:t>centers</a:t>
            </a:r>
            <a:r>
              <a:rPr lang="en-GB" sz="2800" b="0" i="0" dirty="0">
                <a:solidFill>
                  <a:srgbClr val="191B1B"/>
                </a:solidFill>
                <a:effectLst/>
                <a:latin typeface="Tw Cen MT" panose="020B0602020104020603" pitchFamily="34" charset="0"/>
              </a:rPr>
              <a:t>, and healthcare systems are required to report all related data, providing epidemiologists with a wealth of information upon which to base their studies. </a:t>
            </a:r>
          </a:p>
          <a:p>
            <a:pPr marL="0" indent="0" algn="l">
              <a:buNone/>
            </a:pPr>
            <a:r>
              <a:rPr lang="en-GB" sz="2800" b="0" i="0" dirty="0">
                <a:solidFill>
                  <a:srgbClr val="191B1B"/>
                </a:solidFill>
                <a:effectLst/>
                <a:latin typeface="Tw Cen MT" panose="020B0602020104020603" pitchFamily="34" charset="0"/>
              </a:rPr>
              <a:t>With this information, </a:t>
            </a:r>
            <a:r>
              <a:rPr lang="en-GB" sz="2800" b="0" i="0" u="none" strike="noStrike" dirty="0">
                <a:solidFill>
                  <a:schemeClr val="accent1"/>
                </a:solidFill>
                <a:effectLst/>
                <a:latin typeface="Tw Cen MT" panose="020B0602020104020603" pitchFamily="34" charset="0"/>
                <a:hlinkClick r:id="rId2">
                  <a:extLst>
                    <a:ext uri="{A12FA001-AC4F-418D-AE19-62706E023703}">
                      <ahyp:hlinkClr xmlns:ahyp="http://schemas.microsoft.com/office/drawing/2018/hyperlinkcolor" val="tx"/>
                    </a:ext>
                  </a:extLst>
                </a:hlinkClick>
              </a:rPr>
              <a:t>epidemiologists will track data including</a:t>
            </a:r>
            <a:r>
              <a:rPr lang="en-GB" sz="2800" b="0" i="0" dirty="0">
                <a:solidFill>
                  <a:srgbClr val="191B1B"/>
                </a:solidFill>
                <a:effectLst/>
                <a:latin typeface="Tw Cen MT" panose="020B0602020104020603" pitchFamily="34" charset="0"/>
              </a:rPr>
              <a:t>:</a:t>
            </a:r>
          </a:p>
          <a:p>
            <a:pPr algn="l">
              <a:buFont typeface="Arial" panose="020B0604020202020204" pitchFamily="34" charset="0"/>
              <a:buChar char="•"/>
            </a:pPr>
            <a:r>
              <a:rPr lang="en-GB" sz="2800" b="0" i="0" dirty="0">
                <a:solidFill>
                  <a:srgbClr val="191B1B"/>
                </a:solidFill>
                <a:effectLst/>
                <a:latin typeface="Tw Cen MT" panose="020B0602020104020603" pitchFamily="34" charset="0"/>
              </a:rPr>
              <a:t>Number of Incidences (how many cases over time?)</a:t>
            </a:r>
          </a:p>
          <a:p>
            <a:pPr algn="l">
              <a:buFont typeface="Arial" panose="020B0604020202020204" pitchFamily="34" charset="0"/>
              <a:buChar char="•"/>
            </a:pPr>
            <a:r>
              <a:rPr lang="en-GB" sz="2800" b="0" i="0" dirty="0">
                <a:solidFill>
                  <a:srgbClr val="191B1B"/>
                </a:solidFill>
                <a:effectLst/>
                <a:latin typeface="Tw Cen MT" panose="020B0602020104020603" pitchFamily="34" charset="0"/>
              </a:rPr>
              <a:t>Disease Prevalence (how many cases at a specific time?)</a:t>
            </a:r>
          </a:p>
          <a:p>
            <a:pPr algn="l">
              <a:buFont typeface="Arial" panose="020B0604020202020204" pitchFamily="34" charset="0"/>
              <a:buChar char="•"/>
            </a:pPr>
            <a:r>
              <a:rPr lang="en-GB" sz="2800" b="0" i="0" dirty="0">
                <a:solidFill>
                  <a:srgbClr val="191B1B"/>
                </a:solidFill>
                <a:effectLst/>
                <a:latin typeface="Tw Cen MT" panose="020B0602020104020603" pitchFamily="34" charset="0"/>
              </a:rPr>
              <a:t>Number of Hospitalizations</a:t>
            </a:r>
          </a:p>
          <a:p>
            <a:pPr algn="l">
              <a:buFont typeface="Arial" panose="020B0604020202020204" pitchFamily="34" charset="0"/>
              <a:buChar char="•"/>
            </a:pPr>
            <a:r>
              <a:rPr lang="en-GB" sz="2800" b="0" i="0" dirty="0">
                <a:solidFill>
                  <a:srgbClr val="191B1B"/>
                </a:solidFill>
                <a:effectLst/>
                <a:latin typeface="Tw Cen MT" panose="020B0602020104020603" pitchFamily="34" charset="0"/>
              </a:rPr>
              <a:t>Number of Cases Resulting in Death</a:t>
            </a:r>
          </a:p>
          <a:p>
            <a:pPr marL="0" indent="0">
              <a:buNone/>
            </a:pPr>
            <a:endParaRPr lang="en-GB" dirty="0"/>
          </a:p>
        </p:txBody>
      </p:sp>
    </p:spTree>
    <p:extLst>
      <p:ext uri="{BB962C8B-B14F-4D97-AF65-F5344CB8AC3E}">
        <p14:creationId xmlns:p14="http://schemas.microsoft.com/office/powerpoint/2010/main" val="1023283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 name="Rectangle 14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5" name="Rectangle 14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Rounded Corners 14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098" name="Picture 2" descr="Importance of Demographic data&#10; Health status of a community depends&#10;upon the dynamic relationship between&#10;number of peop...">
            <a:extLst>
              <a:ext uri="{FF2B5EF4-FFF2-40B4-BE49-F238E27FC236}">
                <a16:creationId xmlns:a16="http://schemas.microsoft.com/office/drawing/2014/main" id="{85612657-83AF-4FE5-B1C9-57305AD449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8653" y="577795"/>
            <a:ext cx="9709732" cy="565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9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Freeform: Shape 136">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Source of demography&#10;•POPULATION CENSUSES&#10;•NATIONAL SAMPLE&#10;•SURVEYS REGISTRATION&#10;•VITAL EVENTS&#10; ">
            <a:extLst>
              <a:ext uri="{FF2B5EF4-FFF2-40B4-BE49-F238E27FC236}">
                <a16:creationId xmlns:a16="http://schemas.microsoft.com/office/drawing/2014/main" id="{903394BC-DB5C-41BF-9A5B-21D99C2C4C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8222"/>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64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Biggest source of data on&#10; Demography&#10; Economic Activity&#10; Literacy &amp; Education&#10; Housing &amp; Household&#10; Urbanization&#10; F...">
            <a:extLst>
              <a:ext uri="{FF2B5EF4-FFF2-40B4-BE49-F238E27FC236}">
                <a16:creationId xmlns:a16="http://schemas.microsoft.com/office/drawing/2014/main" id="{3EF5BAA8-0B62-46F7-AB90-79BAFFA570F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50" r="1" b="6372"/>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7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7D7E1A-411E-40AB-B19D-3536E8263CE3}"/>
              </a:ext>
            </a:extLst>
          </p:cNvPr>
          <p:cNvSpPr>
            <a:spLocks noGrp="1"/>
          </p:cNvSpPr>
          <p:nvPr>
            <p:ph idx="1"/>
          </p:nvPr>
        </p:nvSpPr>
        <p:spPr>
          <a:xfrm>
            <a:off x="301752" y="1002777"/>
            <a:ext cx="3904488" cy="5551280"/>
          </a:xfrm>
        </p:spPr>
        <p:txBody>
          <a:bodyPr>
            <a:normAutofit/>
          </a:bodyPr>
          <a:lstStyle/>
          <a:p>
            <a:pPr marL="0" indent="0">
              <a:lnSpc>
                <a:spcPct val="100000"/>
              </a:lnSpc>
              <a:buNone/>
            </a:pPr>
            <a:r>
              <a:rPr lang="en-GB" sz="1800" b="1" dirty="0">
                <a:highlight>
                  <a:srgbClr val="FFFF00"/>
                </a:highlight>
                <a:latin typeface="Poppins" panose="00000500000000000000" pitchFamily="2" charset="0"/>
                <a:cs typeface="Poppins" panose="00000500000000000000" pitchFamily="2" charset="0"/>
              </a:rPr>
              <a:t>Demographic data</a:t>
            </a:r>
          </a:p>
          <a:p>
            <a:pPr>
              <a:lnSpc>
                <a:spcPct val="100000"/>
              </a:lnSpc>
            </a:pPr>
            <a:r>
              <a:rPr lang="en-GB" sz="1800" dirty="0">
                <a:latin typeface="Poppins" panose="00000500000000000000" pitchFamily="2" charset="0"/>
                <a:cs typeface="Poppins" panose="00000500000000000000" pitchFamily="2" charset="0"/>
              </a:rPr>
              <a:t>As examples of collections of population level demographic data, we will consider the national census and the General Practice-based Exeter database.</a:t>
            </a:r>
          </a:p>
          <a:p>
            <a:pPr>
              <a:lnSpc>
                <a:spcPct val="100000"/>
              </a:lnSpc>
            </a:pPr>
            <a:endParaRPr lang="en-GB" sz="1800" dirty="0">
              <a:latin typeface="Poppins" panose="00000500000000000000" pitchFamily="2" charset="0"/>
              <a:cs typeface="Poppins" panose="00000500000000000000" pitchFamily="2" charset="0"/>
            </a:endParaRPr>
          </a:p>
          <a:p>
            <a:pPr marL="0" indent="0">
              <a:lnSpc>
                <a:spcPct val="100000"/>
              </a:lnSpc>
              <a:buNone/>
            </a:pPr>
            <a:r>
              <a:rPr lang="en-GB" sz="1800" b="1" dirty="0">
                <a:highlight>
                  <a:srgbClr val="FFFF00"/>
                </a:highlight>
                <a:latin typeface="Poppins" panose="00000500000000000000" pitchFamily="2" charset="0"/>
                <a:cs typeface="Poppins" panose="00000500000000000000" pitchFamily="2" charset="0"/>
              </a:rPr>
              <a:t>Census data</a:t>
            </a:r>
          </a:p>
          <a:p>
            <a:pPr>
              <a:lnSpc>
                <a:spcPct val="100000"/>
              </a:lnSpc>
            </a:pPr>
            <a:endParaRPr lang="en-GB" sz="1800" dirty="0">
              <a:latin typeface="Poppins" panose="00000500000000000000" pitchFamily="2" charset="0"/>
              <a:cs typeface="Poppins" panose="00000500000000000000" pitchFamily="2" charset="0"/>
            </a:endParaRPr>
          </a:p>
          <a:p>
            <a:pPr>
              <a:lnSpc>
                <a:spcPct val="100000"/>
              </a:lnSpc>
            </a:pPr>
            <a:r>
              <a:rPr lang="en-GB" sz="1800" dirty="0">
                <a:latin typeface="Poppins" panose="00000500000000000000" pitchFamily="2" charset="0"/>
                <a:cs typeface="Poppins" panose="00000500000000000000" pitchFamily="2" charset="0"/>
              </a:rPr>
              <a:t>The most important source of demographic data at the population level for the UK is the ten-yearly census.</a:t>
            </a:r>
          </a:p>
        </p:txBody>
      </p:sp>
      <p:pic>
        <p:nvPicPr>
          <p:cNvPr id="7170" name="Picture 2" descr="Why Demographics May Be Irrelevant for Brands: Welcome to a Post Demographic  (Geography is History) Era! | brandknewmag:Actionable Intelligence on  Advertising,Marketing,Branding">
            <a:extLst>
              <a:ext uri="{FF2B5EF4-FFF2-40B4-BE49-F238E27FC236}">
                <a16:creationId xmlns:a16="http://schemas.microsoft.com/office/drawing/2014/main" id="{85B91259-01CE-4C9C-AB6C-62178B388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7200" y="253218"/>
            <a:ext cx="7153048" cy="611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8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7C0D1-CB70-4E9D-84B1-D6C9FB7029C4}"/>
              </a:ext>
            </a:extLst>
          </p:cNvPr>
          <p:cNvSpPr>
            <a:spLocks noGrp="1"/>
          </p:cNvSpPr>
          <p:nvPr>
            <p:ph idx="1"/>
          </p:nvPr>
        </p:nvSpPr>
        <p:spPr>
          <a:xfrm>
            <a:off x="776908" y="477078"/>
            <a:ext cx="10638183" cy="5017273"/>
          </a:xfrm>
        </p:spPr>
        <p:txBody>
          <a:bodyPr>
            <a:noAutofit/>
          </a:bodyPr>
          <a:lstStyle/>
          <a:p>
            <a:pPr marL="0" indent="0">
              <a:buNone/>
            </a:pPr>
            <a:r>
              <a:rPr lang="en-GB" sz="2800" b="1" dirty="0">
                <a:solidFill>
                  <a:schemeClr val="tx1"/>
                </a:solidFill>
                <a:highlight>
                  <a:srgbClr val="FFFF00"/>
                </a:highlight>
                <a:latin typeface="Tw Cen MT" panose="020B0602020104020603" pitchFamily="34" charset="0"/>
              </a:rPr>
              <a:t>Purposes of collecting demographic data </a:t>
            </a:r>
          </a:p>
          <a:p>
            <a:r>
              <a:rPr lang="en-GB" sz="2800" dirty="0">
                <a:solidFill>
                  <a:schemeClr val="tx1"/>
                </a:solidFill>
                <a:latin typeface="Tw Cen MT" panose="020B0602020104020603" pitchFamily="34" charset="0"/>
              </a:rPr>
              <a:t>The purposes of collecting patient demographic data and highlights of the important role that front-line registration staff have in collecting complete, high quality information from patients. </a:t>
            </a:r>
          </a:p>
          <a:p>
            <a:r>
              <a:rPr lang="en-GB" sz="2800" dirty="0">
                <a:solidFill>
                  <a:schemeClr val="tx1"/>
                </a:solidFill>
                <a:latin typeface="Tw Cen MT" panose="020B0602020104020603" pitchFamily="34" charset="0"/>
              </a:rPr>
              <a:t>“As a front-line hospital admissions/registration staff, you are vital to the patient experience and in helping the hospital better serve patients and the community. </a:t>
            </a:r>
          </a:p>
          <a:p>
            <a:r>
              <a:rPr lang="en-GB" sz="2800" dirty="0">
                <a:solidFill>
                  <a:schemeClr val="tx1"/>
                </a:solidFill>
                <a:latin typeface="Tw Cen MT" panose="020B0602020104020603" pitchFamily="34" charset="0"/>
              </a:rPr>
              <a:t>One of the key responsibilities you have is to accurately collect each patient’s personal information, including the patient’s race and ethnicity. </a:t>
            </a:r>
          </a:p>
          <a:p>
            <a:pPr marL="0" indent="0">
              <a:buNone/>
            </a:pPr>
            <a:endParaRPr lang="en-GB" sz="28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369369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07633-7B52-4652-9A29-0B919BEC9D0C}"/>
              </a:ext>
            </a:extLst>
          </p:cNvPr>
          <p:cNvSpPr>
            <a:spLocks noGrp="1"/>
          </p:cNvSpPr>
          <p:nvPr>
            <p:ph idx="1"/>
          </p:nvPr>
        </p:nvSpPr>
        <p:spPr/>
        <p:txBody>
          <a:bodyPr>
            <a:normAutofit/>
          </a:bodyPr>
          <a:lstStyle/>
          <a:p>
            <a:pPr marL="0" indent="0">
              <a:buNone/>
            </a:pPr>
            <a:r>
              <a:rPr lang="en-GB" sz="2800" b="1" dirty="0">
                <a:solidFill>
                  <a:schemeClr val="tx1"/>
                </a:solidFill>
                <a:highlight>
                  <a:srgbClr val="FFFF00"/>
                </a:highlight>
                <a:latin typeface="Tw Cen MT" panose="020B0602020104020603" pitchFamily="34" charset="0"/>
              </a:rPr>
              <a:t>Purposes of collecting demographic data - 	</a:t>
            </a:r>
            <a:r>
              <a:rPr lang="en-GB" sz="2800" b="1" dirty="0" err="1">
                <a:solidFill>
                  <a:schemeClr val="tx1"/>
                </a:solidFill>
                <a:highlight>
                  <a:srgbClr val="FFFF00"/>
                </a:highlight>
                <a:latin typeface="Tw Cen MT" panose="020B0602020104020603" pitchFamily="34" charset="0"/>
              </a:rPr>
              <a:t>cont</a:t>
            </a:r>
            <a:r>
              <a:rPr lang="en-GB" sz="2800" b="1" dirty="0">
                <a:solidFill>
                  <a:schemeClr val="tx1"/>
                </a:solidFill>
                <a:highlight>
                  <a:srgbClr val="FFFF00"/>
                </a:highlight>
                <a:latin typeface="Tw Cen MT" panose="020B0602020104020603" pitchFamily="34" charset="0"/>
              </a:rPr>
              <a:t>…</a:t>
            </a:r>
          </a:p>
          <a:p>
            <a:r>
              <a:rPr lang="en-GB" sz="2800" dirty="0">
                <a:solidFill>
                  <a:schemeClr val="tx1"/>
                </a:solidFill>
                <a:latin typeface="Tw Cen MT" panose="020B0602020104020603" pitchFamily="34" charset="0"/>
              </a:rPr>
              <a:t>Collecting this information is part of the process by which our hospital staff can </a:t>
            </a:r>
            <a:r>
              <a:rPr lang="en-GB" sz="2800" dirty="0">
                <a:solidFill>
                  <a:schemeClr val="tx1"/>
                </a:solidFill>
                <a:highlight>
                  <a:srgbClr val="00FFFF"/>
                </a:highlight>
                <a:latin typeface="Tw Cen MT" panose="020B0602020104020603" pitchFamily="34" charset="0"/>
              </a:rPr>
              <a:t>identify</a:t>
            </a:r>
            <a:r>
              <a:rPr lang="en-GB" sz="2800" dirty="0">
                <a:solidFill>
                  <a:schemeClr val="tx1"/>
                </a:solidFill>
                <a:latin typeface="Tw Cen MT" panose="020B0602020104020603" pitchFamily="34" charset="0"/>
              </a:rPr>
              <a:t> and address unique </a:t>
            </a:r>
            <a:r>
              <a:rPr lang="en-GB" sz="2800" dirty="0">
                <a:solidFill>
                  <a:schemeClr val="tx1"/>
                </a:solidFill>
                <a:highlight>
                  <a:srgbClr val="FFFF00"/>
                </a:highlight>
                <a:latin typeface="Tw Cen MT" panose="020B0602020104020603" pitchFamily="34" charset="0"/>
              </a:rPr>
              <a:t>patient needs</a:t>
            </a:r>
            <a:r>
              <a:rPr lang="en-GB" sz="2800" dirty="0">
                <a:solidFill>
                  <a:schemeClr val="tx1"/>
                </a:solidFill>
                <a:latin typeface="Tw Cen MT" panose="020B0602020104020603" pitchFamily="34" charset="0"/>
              </a:rPr>
              <a:t>. </a:t>
            </a:r>
          </a:p>
          <a:p>
            <a:r>
              <a:rPr lang="en-GB" sz="2800" dirty="0">
                <a:solidFill>
                  <a:schemeClr val="tx1"/>
                </a:solidFill>
                <a:latin typeface="Tw Cen MT" panose="020B0602020104020603" pitchFamily="34" charset="0"/>
              </a:rPr>
              <a:t>Patients are more likely to share personal information when asked by respectful, knowledgeable staff, and our hospital is better able to serve its patients when this information is collected for everyone in a consistent manner</a:t>
            </a:r>
            <a:endParaRPr lang="en-GB" sz="2800" dirty="0"/>
          </a:p>
        </p:txBody>
      </p:sp>
    </p:spTree>
    <p:extLst>
      <p:ext uri="{BB962C8B-B14F-4D97-AF65-F5344CB8AC3E}">
        <p14:creationId xmlns:p14="http://schemas.microsoft.com/office/powerpoint/2010/main" val="262623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1C163-B5FA-46A9-A146-5C5236DF08F4}"/>
              </a:ext>
            </a:extLst>
          </p:cNvPr>
          <p:cNvSpPr>
            <a:spLocks noGrp="1"/>
          </p:cNvSpPr>
          <p:nvPr>
            <p:ph idx="1"/>
          </p:nvPr>
        </p:nvSpPr>
        <p:spPr>
          <a:xfrm>
            <a:off x="252983" y="2055327"/>
            <a:ext cx="5157216" cy="1111943"/>
          </a:xfrm>
        </p:spPr>
        <p:txBody>
          <a:bodyPr>
            <a:normAutofit/>
          </a:bodyPr>
          <a:lstStyle/>
          <a:p>
            <a:pPr algn="ctr"/>
            <a:r>
              <a:rPr lang="en-GB" sz="2400" b="1" dirty="0">
                <a:highlight>
                  <a:srgbClr val="00FFFF"/>
                </a:highlight>
              </a:rPr>
              <a:t>Census as a source of demography </a:t>
            </a:r>
          </a:p>
        </p:txBody>
      </p:sp>
      <p:pic>
        <p:nvPicPr>
          <p:cNvPr id="9218" name="Picture 2" descr="What is a Census and Why Does it Matter? Statistics in the Real World">
            <a:extLst>
              <a:ext uri="{FF2B5EF4-FFF2-40B4-BE49-F238E27FC236}">
                <a16:creationId xmlns:a16="http://schemas.microsoft.com/office/drawing/2014/main" id="{71093808-CEBC-4B29-881A-5170564E60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35" r="22488"/>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768C3E-A537-4EC2-9DF3-191609886AA8}"/>
              </a:ext>
            </a:extLst>
          </p:cNvPr>
          <p:cNvSpPr txBox="1"/>
          <p:nvPr/>
        </p:nvSpPr>
        <p:spPr>
          <a:xfrm>
            <a:off x="0" y="250110"/>
            <a:ext cx="7192617" cy="954107"/>
          </a:xfrm>
          <a:prstGeom prst="rect">
            <a:avLst/>
          </a:prstGeom>
          <a:noFill/>
        </p:spPr>
        <p:txBody>
          <a:bodyPr wrap="square">
            <a:spAutoFit/>
          </a:bodyPr>
          <a:lstStyle/>
          <a:p>
            <a:pPr algn="ctr"/>
            <a:r>
              <a:rPr lang="en-GB" sz="2800" dirty="0">
                <a:highlight>
                  <a:srgbClr val="FFFF00"/>
                </a:highlight>
                <a:latin typeface="Tw Cen MT" panose="020B0602020104020603" pitchFamily="34" charset="0"/>
              </a:rPr>
              <a:t>Example of a source of demographic data in England</a:t>
            </a:r>
            <a:endParaRPr lang="en-GB" sz="2800" dirty="0">
              <a:highlight>
                <a:srgbClr val="FFFF00"/>
              </a:highlight>
            </a:endParaRPr>
          </a:p>
        </p:txBody>
      </p:sp>
    </p:spTree>
    <p:extLst>
      <p:ext uri="{BB962C8B-B14F-4D97-AF65-F5344CB8AC3E}">
        <p14:creationId xmlns:p14="http://schemas.microsoft.com/office/powerpoint/2010/main" val="121528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5A350-D7FA-455D-893E-6B29A20F06A4}"/>
              </a:ext>
            </a:extLst>
          </p:cNvPr>
          <p:cNvSpPr>
            <a:spLocks noGrp="1"/>
          </p:cNvSpPr>
          <p:nvPr>
            <p:ph idx="1"/>
          </p:nvPr>
        </p:nvSpPr>
        <p:spPr>
          <a:xfrm>
            <a:off x="649357" y="212035"/>
            <a:ext cx="10634339" cy="5960165"/>
          </a:xfrm>
        </p:spPr>
        <p:txBody>
          <a:bodyPr>
            <a:normAutofit fontScale="92500" lnSpcReduction="20000"/>
          </a:bodyPr>
          <a:lstStyle/>
          <a:p>
            <a:pPr marL="0" indent="0">
              <a:buNone/>
            </a:pPr>
            <a:r>
              <a:rPr lang="en-GB" b="1" dirty="0"/>
              <a:t>Description</a:t>
            </a:r>
          </a:p>
          <a:p>
            <a:endParaRPr lang="en-GB" dirty="0"/>
          </a:p>
          <a:p>
            <a:r>
              <a:rPr lang="en-GB" dirty="0"/>
              <a:t>Within the United Kingdom, the national population is determined on the basis of the national census.</a:t>
            </a:r>
          </a:p>
          <a:p>
            <a:r>
              <a:rPr lang="en-GB" dirty="0"/>
              <a:t> Modern censuses have their origins in western Europe. </a:t>
            </a:r>
          </a:p>
          <a:p>
            <a:r>
              <a:rPr lang="en-GB" dirty="0"/>
              <a:t>There are still many countries where there have been no censuses or ones covering only urban populations, or only conducted after several decades.</a:t>
            </a:r>
          </a:p>
          <a:p>
            <a:r>
              <a:rPr lang="en-GB" dirty="0"/>
              <a:t> Countries such as the Netherlands and Germany have population registers, where each person is required to register with the local authority when they move house and these countries have abandoned undertaking censuses.</a:t>
            </a:r>
          </a:p>
          <a:p>
            <a:r>
              <a:rPr lang="en-GB" dirty="0"/>
              <a:t>.</a:t>
            </a:r>
          </a:p>
        </p:txBody>
      </p:sp>
    </p:spTree>
    <p:extLst>
      <p:ext uri="{BB962C8B-B14F-4D97-AF65-F5344CB8AC3E}">
        <p14:creationId xmlns:p14="http://schemas.microsoft.com/office/powerpoint/2010/main" val="386134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0F11-B3CE-4989-9942-B934A6CF3075}"/>
              </a:ext>
            </a:extLst>
          </p:cNvPr>
          <p:cNvSpPr>
            <a:spLocks noGrp="1"/>
          </p:cNvSpPr>
          <p:nvPr>
            <p:ph type="title"/>
          </p:nvPr>
        </p:nvSpPr>
        <p:spPr>
          <a:xfrm>
            <a:off x="838199" y="727323"/>
            <a:ext cx="5490073" cy="2544692"/>
          </a:xfrm>
        </p:spPr>
        <p:txBody>
          <a:bodyPr anchor="t">
            <a:normAutofit/>
          </a:bodyPr>
          <a:lstStyle/>
          <a:p>
            <a:r>
              <a:rPr lang="en-GB" dirty="0">
                <a:solidFill>
                  <a:schemeClr val="tx1"/>
                </a:solidFill>
              </a:rPr>
              <a:t>Demographics</a:t>
            </a:r>
            <a:endParaRPr lang="en-GB" dirty="0"/>
          </a:p>
        </p:txBody>
      </p:sp>
      <p:sp>
        <p:nvSpPr>
          <p:cNvPr id="1039" name="Content Placeholder 1038">
            <a:extLst>
              <a:ext uri="{FF2B5EF4-FFF2-40B4-BE49-F238E27FC236}">
                <a16:creationId xmlns:a16="http://schemas.microsoft.com/office/drawing/2014/main" id="{E54DF0A4-F0FD-48A8-A19F-358E2096EB24}"/>
              </a:ext>
            </a:extLst>
          </p:cNvPr>
          <p:cNvSpPr>
            <a:spLocks noGrp="1"/>
          </p:cNvSpPr>
          <p:nvPr>
            <p:ph idx="1"/>
          </p:nvPr>
        </p:nvSpPr>
        <p:spPr>
          <a:xfrm>
            <a:off x="6421120" y="727323"/>
            <a:ext cx="5142348" cy="2544690"/>
          </a:xfrm>
        </p:spPr>
        <p:txBody>
          <a:bodyPr anchor="t">
            <a:normAutofit lnSpcReduction="10000"/>
          </a:bodyPr>
          <a:lstStyle/>
          <a:p>
            <a:r>
              <a:rPr lang="en-US" b="1" dirty="0">
                <a:solidFill>
                  <a:schemeClr val="tx2"/>
                </a:solidFill>
                <a:hlinkClick r:id="rId2">
                  <a:extLst>
                    <a:ext uri="{A12FA001-AC4F-418D-AE19-62706E023703}">
                      <ahyp:hlinkClr xmlns:ahyp="http://schemas.microsoft.com/office/drawing/2018/hyperlinkcolor" val="tx"/>
                    </a:ext>
                  </a:extLst>
                </a:hlinkClick>
              </a:rPr>
              <a:t>https://youtu.be/-rDM3JSsySY</a:t>
            </a:r>
            <a:endParaRPr lang="en-US" b="1" dirty="0">
              <a:solidFill>
                <a:schemeClr val="tx2"/>
              </a:solidFill>
            </a:endParaRPr>
          </a:p>
          <a:p>
            <a:r>
              <a:rPr lang="en-US" b="1" dirty="0">
                <a:solidFill>
                  <a:schemeClr val="tx2"/>
                </a:solidFill>
                <a:hlinkClick r:id="rId3">
                  <a:extLst>
                    <a:ext uri="{A12FA001-AC4F-418D-AE19-62706E023703}">
                      <ahyp:hlinkClr xmlns:ahyp="http://schemas.microsoft.com/office/drawing/2018/hyperlinkcolor" val="tx"/>
                    </a:ext>
                  </a:extLst>
                </a:hlinkClick>
              </a:rPr>
              <a:t>https://youtu.be/P95EmIDSdcI</a:t>
            </a:r>
            <a:endParaRPr lang="en-US" b="1" dirty="0">
              <a:solidFill>
                <a:schemeClr val="tx2"/>
              </a:solidFill>
            </a:endParaRPr>
          </a:p>
          <a:p>
            <a:pPr marL="0" indent="0">
              <a:buNone/>
            </a:pPr>
            <a:r>
              <a:rPr lang="en-GB" sz="2800" b="0" i="0" dirty="0">
                <a:solidFill>
                  <a:schemeClr val="tx2"/>
                </a:solidFill>
                <a:effectLst/>
                <a:highlight>
                  <a:srgbClr val="FFFF00"/>
                </a:highlight>
                <a:latin typeface="Roboto" panose="02000000000000000000" pitchFamily="2" charset="0"/>
              </a:rPr>
              <a:t>Demography Introduction</a:t>
            </a:r>
          </a:p>
          <a:p>
            <a:endParaRPr lang="en-US" dirty="0"/>
          </a:p>
          <a:p>
            <a:pPr marL="0" indent="0">
              <a:buNone/>
            </a:pPr>
            <a:endParaRPr lang="en-US" dirty="0"/>
          </a:p>
          <a:p>
            <a:endParaRPr lang="en-US" dirty="0"/>
          </a:p>
        </p:txBody>
      </p:sp>
      <p:pic>
        <p:nvPicPr>
          <p:cNvPr id="1028" name="Picture 4">
            <a:extLst>
              <a:ext uri="{FF2B5EF4-FFF2-40B4-BE49-F238E27FC236}">
                <a16:creationId xmlns:a16="http://schemas.microsoft.com/office/drawing/2014/main" id="{A6671F05-7729-4D99-9221-B8C95B0CDF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9" r="1"/>
          <a:stretch/>
        </p:blipFill>
        <p:spPr bwMode="auto">
          <a:xfrm>
            <a:off x="1598738" y="3825266"/>
            <a:ext cx="3547726" cy="3032731"/>
          </a:xfrm>
          <a:custGeom>
            <a:avLst/>
            <a:gdLst/>
            <a:ahLst/>
            <a:cxnLst/>
            <a:rect l="l" t="t" r="r" b="b"/>
            <a:pathLst>
              <a:path w="4148838" h="3563363">
                <a:moveTo>
                  <a:pt x="2074419" y="0"/>
                </a:moveTo>
                <a:cubicBezTo>
                  <a:pt x="3220090" y="0"/>
                  <a:pt x="4148838" y="928749"/>
                  <a:pt x="4148838" y="2074419"/>
                </a:cubicBezTo>
                <a:lnTo>
                  <a:pt x="4148838" y="2812377"/>
                </a:lnTo>
                <a:lnTo>
                  <a:pt x="4148838" y="3563363"/>
                </a:lnTo>
                <a:lnTo>
                  <a:pt x="0" y="3563363"/>
                </a:lnTo>
                <a:lnTo>
                  <a:pt x="0" y="2074419"/>
                </a:lnTo>
                <a:cubicBezTo>
                  <a:pt x="0" y="928749"/>
                  <a:pt x="928749" y="0"/>
                  <a:pt x="2074419"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pic>
        <p:nvPicPr>
          <p:cNvPr id="1026" name="Picture 2" descr="Image of an unknown audience">
            <a:extLst>
              <a:ext uri="{FF2B5EF4-FFF2-40B4-BE49-F238E27FC236}">
                <a16:creationId xmlns:a16="http://schemas.microsoft.com/office/drawing/2014/main" id="{BE1C1586-8FE8-4BBC-940D-954A21C0E2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366" r="8547" b="-3"/>
          <a:stretch/>
        </p:blipFill>
        <p:spPr bwMode="auto">
          <a:xfrm>
            <a:off x="7060406" y="3827447"/>
            <a:ext cx="3545175" cy="3030550"/>
          </a:xfrm>
          <a:custGeom>
            <a:avLst/>
            <a:gdLst/>
            <a:ahLst/>
            <a:cxnLst/>
            <a:rect l="l" t="t" r="r" b="b"/>
            <a:pathLst>
              <a:path w="4148838" h="3563363">
                <a:moveTo>
                  <a:pt x="2074419" y="0"/>
                </a:moveTo>
                <a:cubicBezTo>
                  <a:pt x="3220090" y="0"/>
                  <a:pt x="4148838" y="928749"/>
                  <a:pt x="4148838" y="2074419"/>
                </a:cubicBezTo>
                <a:lnTo>
                  <a:pt x="4148838" y="2812377"/>
                </a:lnTo>
                <a:lnTo>
                  <a:pt x="4148838" y="3563363"/>
                </a:lnTo>
                <a:lnTo>
                  <a:pt x="0" y="3563363"/>
                </a:lnTo>
                <a:lnTo>
                  <a:pt x="0" y="2074419"/>
                </a:lnTo>
                <a:cubicBezTo>
                  <a:pt x="0" y="928749"/>
                  <a:pt x="928749" y="0"/>
                  <a:pt x="2074419" y="0"/>
                </a:cubicBezTo>
                <a:close/>
              </a:path>
            </a:pathLst>
          </a:custGeom>
          <a:noFill/>
          <a:ln w="12700">
            <a:solidFill>
              <a:schemeClr val="accent4">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66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9A3A8-B1DF-4744-A8E7-EF57866022F2}"/>
              </a:ext>
            </a:extLst>
          </p:cNvPr>
          <p:cNvSpPr>
            <a:spLocks noGrp="1"/>
          </p:cNvSpPr>
          <p:nvPr>
            <p:ph idx="1"/>
          </p:nvPr>
        </p:nvSpPr>
        <p:spPr>
          <a:xfrm>
            <a:off x="808383" y="291548"/>
            <a:ext cx="10475313" cy="5880652"/>
          </a:xfrm>
        </p:spPr>
        <p:txBody>
          <a:bodyPr>
            <a:normAutofit fontScale="77500" lnSpcReduction="20000"/>
          </a:bodyPr>
          <a:lstStyle/>
          <a:p>
            <a:endParaRPr lang="en-GB" dirty="0"/>
          </a:p>
          <a:p>
            <a:r>
              <a:rPr lang="en-GB" sz="3100" dirty="0"/>
              <a:t>In Great Britain, a census has been carried out every ten years since 1801, except for 1941 It attempts to count all people and households on one day. </a:t>
            </a:r>
          </a:p>
          <a:p>
            <a:r>
              <a:rPr lang="en-GB" sz="3100" dirty="0"/>
              <a:t>The census is overseen by the </a:t>
            </a:r>
            <a:r>
              <a:rPr lang="en-GB" sz="3100" dirty="0">
                <a:highlight>
                  <a:srgbClr val="FFFF00"/>
                </a:highlight>
              </a:rPr>
              <a:t>Office for National Statistics</a:t>
            </a:r>
            <a:r>
              <a:rPr lang="en-GB" sz="3100" dirty="0"/>
              <a:t>. Before 2001, to administer the census, areas were organised into</a:t>
            </a:r>
          </a:p>
          <a:p>
            <a:r>
              <a:rPr lang="en-GB" sz="3100" dirty="0"/>
              <a:t>Enumeration Districts (EDs) of approximately 200 households. </a:t>
            </a:r>
          </a:p>
          <a:p>
            <a:r>
              <a:rPr lang="en-GB" sz="3100" dirty="0"/>
              <a:t>In 2001, EDs were replaced by Output Areas, which use areas covered by postcodes as the building blocks.</a:t>
            </a:r>
          </a:p>
          <a:p>
            <a:r>
              <a:rPr lang="en-GB" sz="3100" dirty="0"/>
              <a:t> Output areas have approximately 125 households on average, and a minimum of 40.</a:t>
            </a:r>
          </a:p>
          <a:p>
            <a:endParaRPr lang="en-GB" sz="3100" dirty="0"/>
          </a:p>
          <a:p>
            <a:r>
              <a:rPr lang="en-GB" sz="3100" dirty="0"/>
              <a:t>2011 may be the last UK census, as one proposal is to launch a population register</a:t>
            </a:r>
          </a:p>
        </p:txBody>
      </p:sp>
    </p:spTree>
    <p:extLst>
      <p:ext uri="{BB962C8B-B14F-4D97-AF65-F5344CB8AC3E}">
        <p14:creationId xmlns:p14="http://schemas.microsoft.com/office/powerpoint/2010/main" val="60545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12D70-85B9-4F31-A098-3CFC26B7DC56}"/>
              </a:ext>
            </a:extLst>
          </p:cNvPr>
          <p:cNvSpPr>
            <a:spLocks noGrp="1"/>
          </p:cNvSpPr>
          <p:nvPr>
            <p:ph idx="1"/>
          </p:nvPr>
        </p:nvSpPr>
        <p:spPr>
          <a:xfrm>
            <a:off x="834887" y="583096"/>
            <a:ext cx="10448809" cy="5589104"/>
          </a:xfrm>
        </p:spPr>
        <p:txBody>
          <a:bodyPr>
            <a:normAutofit/>
          </a:bodyPr>
          <a:lstStyle/>
          <a:p>
            <a:r>
              <a:rPr lang="en-GB" dirty="0"/>
              <a:t>A census form is delivered to every household and residential establishment in the country. </a:t>
            </a:r>
          </a:p>
          <a:p>
            <a:r>
              <a:rPr lang="en-GB" dirty="0"/>
              <a:t>The forms are completed by members of the household, officially by the 'head' of the household, referring to the specified date of the census, and returned by post. </a:t>
            </a:r>
          </a:p>
          <a:p>
            <a:r>
              <a:rPr lang="en-GB" dirty="0"/>
              <a:t>Participation is a statutory requirement, and enumerators follow up any households from which no form is returned.</a:t>
            </a:r>
          </a:p>
          <a:p>
            <a:r>
              <a:rPr lang="en-GB" dirty="0"/>
              <a:t> </a:t>
            </a:r>
          </a:p>
        </p:txBody>
      </p:sp>
    </p:spTree>
    <p:extLst>
      <p:ext uri="{BB962C8B-B14F-4D97-AF65-F5344CB8AC3E}">
        <p14:creationId xmlns:p14="http://schemas.microsoft.com/office/powerpoint/2010/main" val="847311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AAA74-C7C6-4B66-AE74-D20A250A4917}"/>
              </a:ext>
            </a:extLst>
          </p:cNvPr>
          <p:cNvSpPr>
            <a:spLocks noGrp="1"/>
          </p:cNvSpPr>
          <p:nvPr>
            <p:ph idx="1"/>
          </p:nvPr>
        </p:nvSpPr>
        <p:spPr>
          <a:xfrm>
            <a:off x="1033670" y="874643"/>
            <a:ext cx="10250026" cy="5297557"/>
          </a:xfrm>
        </p:spPr>
        <p:txBody>
          <a:bodyPr>
            <a:normAutofit/>
          </a:bodyPr>
          <a:lstStyle/>
          <a:p>
            <a:pPr marL="0" indent="0">
              <a:buNone/>
            </a:pPr>
            <a:r>
              <a:rPr lang="en-GB" b="1" dirty="0">
                <a:highlight>
                  <a:srgbClr val="FFFF00"/>
                </a:highlight>
              </a:rPr>
              <a:t>Census form-</a:t>
            </a:r>
            <a:r>
              <a:rPr lang="en-GB" b="1" dirty="0" err="1">
                <a:highlight>
                  <a:srgbClr val="FFFF00"/>
                </a:highlight>
              </a:rPr>
              <a:t>Contd</a:t>
            </a:r>
            <a:r>
              <a:rPr lang="en-GB" b="1" dirty="0">
                <a:highlight>
                  <a:srgbClr val="FFFF00"/>
                </a:highlight>
              </a:rPr>
              <a:t>… </a:t>
            </a:r>
          </a:p>
          <a:p>
            <a:r>
              <a:rPr lang="en-GB" dirty="0"/>
              <a:t>In 2001 the data requested related to normal place of residence; in previous decades data was requested for location on the night of the census. </a:t>
            </a:r>
          </a:p>
          <a:p>
            <a:r>
              <a:rPr lang="en-GB" dirty="0"/>
              <a:t>Face-to-face interviews are carried out with a large sample, over 300,000, of households, to check coverage and estimate under-enumeration (numbers of households and persons missed by the census).</a:t>
            </a:r>
          </a:p>
          <a:p>
            <a:endParaRPr lang="en-GB" dirty="0"/>
          </a:p>
        </p:txBody>
      </p:sp>
    </p:spTree>
    <p:extLst>
      <p:ext uri="{BB962C8B-B14F-4D97-AF65-F5344CB8AC3E}">
        <p14:creationId xmlns:p14="http://schemas.microsoft.com/office/powerpoint/2010/main" val="3134212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01E9F-429A-4F5A-BAB1-49DB4FE32DED}"/>
              </a:ext>
            </a:extLst>
          </p:cNvPr>
          <p:cNvSpPr>
            <a:spLocks noGrp="1"/>
          </p:cNvSpPr>
          <p:nvPr>
            <p:ph idx="1"/>
          </p:nvPr>
        </p:nvSpPr>
        <p:spPr>
          <a:xfrm>
            <a:off x="1011936" y="1046789"/>
            <a:ext cx="10168128" cy="3694176"/>
          </a:xfrm>
        </p:spPr>
        <p:txBody>
          <a:bodyPr>
            <a:normAutofit fontScale="92500" lnSpcReduction="10000"/>
          </a:bodyPr>
          <a:lstStyle/>
          <a:p>
            <a:pPr marL="0" indent="0">
              <a:buNone/>
            </a:pPr>
            <a:r>
              <a:rPr lang="en-GB" b="1" dirty="0">
                <a:highlight>
                  <a:srgbClr val="FFFF00"/>
                </a:highlight>
              </a:rPr>
              <a:t>Data collected</a:t>
            </a:r>
          </a:p>
          <a:p>
            <a:endParaRPr lang="en-GB" dirty="0"/>
          </a:p>
          <a:p>
            <a:r>
              <a:rPr lang="en-GB" dirty="0"/>
              <a:t>Data is collected on individuals and on households. </a:t>
            </a:r>
          </a:p>
          <a:p>
            <a:r>
              <a:rPr lang="en-GB" dirty="0"/>
              <a:t>The exact data set varies from census to census. </a:t>
            </a:r>
          </a:p>
          <a:p>
            <a:r>
              <a:rPr lang="en-GB" dirty="0"/>
              <a:t>Ethnicity data were first collected in 1991, and the ethnic group classifications were changed for the 2001 census.</a:t>
            </a:r>
          </a:p>
          <a:p>
            <a:r>
              <a:rPr lang="en-GB" dirty="0">
                <a:highlight>
                  <a:srgbClr val="FFFF00"/>
                </a:highlight>
              </a:rPr>
              <a:t>Areas currently </a:t>
            </a:r>
            <a:r>
              <a:rPr lang="en-GB" dirty="0"/>
              <a:t>collected include the following.</a:t>
            </a:r>
          </a:p>
          <a:p>
            <a:endParaRPr lang="en-GB" dirty="0"/>
          </a:p>
        </p:txBody>
      </p:sp>
    </p:spTree>
    <p:extLst>
      <p:ext uri="{BB962C8B-B14F-4D97-AF65-F5344CB8AC3E}">
        <p14:creationId xmlns:p14="http://schemas.microsoft.com/office/powerpoint/2010/main" val="169294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F83F-0213-4D31-9CDF-86ABC383D5E5}"/>
              </a:ext>
            </a:extLst>
          </p:cNvPr>
          <p:cNvSpPr>
            <a:spLocks noGrp="1"/>
          </p:cNvSpPr>
          <p:nvPr>
            <p:ph type="title"/>
          </p:nvPr>
        </p:nvSpPr>
        <p:spPr>
          <a:xfrm>
            <a:off x="1155325" y="243840"/>
            <a:ext cx="8903075" cy="418769"/>
          </a:xfrm>
        </p:spPr>
        <p:txBody>
          <a:bodyPr>
            <a:normAutofit fontScale="90000"/>
          </a:bodyPr>
          <a:lstStyle/>
          <a:p>
            <a:pPr algn="ctr"/>
            <a:r>
              <a:rPr lang="en-GB" sz="3200" b="1" i="0" dirty="0">
                <a:effectLst/>
                <a:highlight>
                  <a:srgbClr val="FFFF00"/>
                </a:highlight>
                <a:latin typeface="Tw Cen MT" panose="020B0602020104020603" pitchFamily="34" charset="0"/>
              </a:rPr>
              <a:t>Areas currently collected include the following</a:t>
            </a:r>
            <a:endParaRPr lang="en-GB" sz="3200" b="1" dirty="0">
              <a:highlight>
                <a:srgbClr val="FFFF00"/>
              </a:highlight>
              <a:latin typeface="Tw Cen MT" panose="020B0602020104020603" pitchFamily="34" charset="0"/>
            </a:endParaRPr>
          </a:p>
        </p:txBody>
      </p:sp>
      <p:sp>
        <p:nvSpPr>
          <p:cNvPr id="3" name="Content Placeholder 2">
            <a:extLst>
              <a:ext uri="{FF2B5EF4-FFF2-40B4-BE49-F238E27FC236}">
                <a16:creationId xmlns:a16="http://schemas.microsoft.com/office/drawing/2014/main" id="{4BB2D0C5-14F1-41FC-B5D3-770AAEF8BE9D}"/>
              </a:ext>
            </a:extLst>
          </p:cNvPr>
          <p:cNvSpPr>
            <a:spLocks noGrp="1"/>
          </p:cNvSpPr>
          <p:nvPr>
            <p:ph sz="half" idx="1"/>
          </p:nvPr>
        </p:nvSpPr>
        <p:spPr>
          <a:xfrm>
            <a:off x="908303" y="1086678"/>
            <a:ext cx="5545505" cy="5222682"/>
          </a:xfrm>
        </p:spPr>
        <p:txBody>
          <a:bodyPr>
            <a:normAutofit fontScale="32500" lnSpcReduction="20000"/>
          </a:bodyPr>
          <a:lstStyle/>
          <a:p>
            <a:pPr marL="0" indent="0">
              <a:buNone/>
            </a:pPr>
            <a:r>
              <a:rPr lang="en-GB" sz="6200" b="1" dirty="0">
                <a:highlight>
                  <a:srgbClr val="FFFF00"/>
                </a:highlight>
                <a:latin typeface="Tw Cen MT" panose="020B0602020104020603" pitchFamily="34" charset="0"/>
              </a:rPr>
              <a:t>For individuals:</a:t>
            </a:r>
          </a:p>
          <a:p>
            <a:endParaRPr lang="en-GB" sz="6200" dirty="0">
              <a:latin typeface="Tw Cen MT" panose="020B0602020104020603" pitchFamily="34" charset="0"/>
            </a:endParaRPr>
          </a:p>
          <a:p>
            <a:r>
              <a:rPr lang="en-GB" sz="6200" b="1" dirty="0">
                <a:highlight>
                  <a:srgbClr val="00FFFF"/>
                </a:highlight>
                <a:latin typeface="Tw Cen MT" panose="020B0602020104020603" pitchFamily="34" charset="0"/>
              </a:rPr>
              <a:t>Demography: </a:t>
            </a:r>
            <a:r>
              <a:rPr lang="en-GB" sz="6200" dirty="0">
                <a:latin typeface="Tw Cen MT" panose="020B0602020104020603" pitchFamily="34" charset="0"/>
              </a:rPr>
              <a:t>age, sex, ethnic group, country of birth, religion, marital status, population mobility. </a:t>
            </a:r>
          </a:p>
          <a:p>
            <a:r>
              <a:rPr lang="en-GB" sz="6200" dirty="0">
                <a:latin typeface="Tw Cen MT" panose="020B0602020104020603" pitchFamily="34" charset="0"/>
              </a:rPr>
              <a:t>In 2011 the expectation is that nationality will be added.</a:t>
            </a:r>
          </a:p>
          <a:p>
            <a:r>
              <a:rPr lang="en-GB" sz="6200" b="1" dirty="0">
                <a:highlight>
                  <a:srgbClr val="FFFF00"/>
                </a:highlight>
                <a:latin typeface="Tw Cen MT" panose="020B0602020104020603" pitchFamily="34" charset="0"/>
              </a:rPr>
              <a:t>Health: </a:t>
            </a:r>
            <a:r>
              <a:rPr lang="en-GB" sz="6200" dirty="0">
                <a:latin typeface="Tw Cen MT" panose="020B0602020104020603" pitchFamily="34" charset="0"/>
              </a:rPr>
              <a:t>general health status, limiting long term disability, provision of unpaid care</a:t>
            </a:r>
          </a:p>
          <a:p>
            <a:r>
              <a:rPr lang="en-GB" sz="6200" dirty="0">
                <a:latin typeface="Tw Cen MT" panose="020B0602020104020603" pitchFamily="34" charset="0"/>
              </a:rPr>
              <a:t>Social class and occupation: economic activity status, occupation, industry. </a:t>
            </a:r>
          </a:p>
          <a:p>
            <a:r>
              <a:rPr lang="en-GB" sz="6200" dirty="0">
                <a:latin typeface="Tw Cen MT" panose="020B0602020104020603" pitchFamily="34" charset="0"/>
              </a:rPr>
              <a:t>From these, socio-economic classifications are developed.</a:t>
            </a:r>
          </a:p>
          <a:p>
            <a:r>
              <a:rPr lang="en-GB" sz="6200" dirty="0">
                <a:latin typeface="Tw Cen MT" panose="020B0602020104020603" pitchFamily="34" charset="0"/>
              </a:rPr>
              <a:t> In 2011 the expectation is that income will be added.</a:t>
            </a:r>
          </a:p>
          <a:p>
            <a:r>
              <a:rPr lang="en-GB" sz="6200" dirty="0">
                <a:highlight>
                  <a:srgbClr val="00FFFF"/>
                </a:highlight>
                <a:latin typeface="Tw Cen MT" panose="020B0602020104020603" pitchFamily="34" charset="0"/>
              </a:rPr>
              <a:t>Education</a:t>
            </a:r>
            <a:r>
              <a:rPr lang="en-GB" sz="6200" dirty="0">
                <a:latin typeface="Tw Cen MT" panose="020B0602020104020603" pitchFamily="34" charset="0"/>
              </a:rPr>
              <a:t>: level of qualifications achieved.</a:t>
            </a:r>
          </a:p>
          <a:p>
            <a:endParaRPr lang="en-GB" dirty="0"/>
          </a:p>
        </p:txBody>
      </p:sp>
      <p:sp>
        <p:nvSpPr>
          <p:cNvPr id="4" name="Content Placeholder 3">
            <a:extLst>
              <a:ext uri="{FF2B5EF4-FFF2-40B4-BE49-F238E27FC236}">
                <a16:creationId xmlns:a16="http://schemas.microsoft.com/office/drawing/2014/main" id="{CB37886F-0970-4D85-B8F9-F4C55A9AB262}"/>
              </a:ext>
            </a:extLst>
          </p:cNvPr>
          <p:cNvSpPr>
            <a:spLocks noGrp="1"/>
          </p:cNvSpPr>
          <p:nvPr>
            <p:ph sz="half" idx="2"/>
          </p:nvPr>
        </p:nvSpPr>
        <p:spPr>
          <a:xfrm>
            <a:off x="6586330" y="1099930"/>
            <a:ext cx="5293713" cy="5222682"/>
          </a:xfrm>
        </p:spPr>
        <p:txBody>
          <a:bodyPr>
            <a:normAutofit fontScale="32500" lnSpcReduction="20000"/>
          </a:bodyPr>
          <a:lstStyle/>
          <a:p>
            <a:pPr marL="0" indent="0">
              <a:buNone/>
            </a:pPr>
            <a:r>
              <a:rPr lang="en-GB" sz="7400" b="1" dirty="0">
                <a:highlight>
                  <a:srgbClr val="FFFF00"/>
                </a:highlight>
                <a:latin typeface="Tw Cen MT" panose="020B0602020104020603" pitchFamily="34" charset="0"/>
              </a:rPr>
              <a:t>For households:</a:t>
            </a:r>
          </a:p>
          <a:p>
            <a:endParaRPr lang="en-GB" sz="6000" dirty="0">
              <a:latin typeface="Tw Cen MT" panose="020B0602020104020603" pitchFamily="34" charset="0"/>
            </a:endParaRPr>
          </a:p>
          <a:p>
            <a:r>
              <a:rPr lang="en-GB" sz="6000" dirty="0">
                <a:latin typeface="Tw Cen MT" panose="020B0602020104020603" pitchFamily="34" charset="0"/>
              </a:rPr>
              <a:t>Household size and structure</a:t>
            </a:r>
          </a:p>
          <a:p>
            <a:r>
              <a:rPr lang="en-GB" sz="6000" dirty="0">
                <a:latin typeface="Tw Cen MT" panose="020B0602020104020603" pitchFamily="34" charset="0"/>
              </a:rPr>
              <a:t>Number of rooms</a:t>
            </a:r>
          </a:p>
          <a:p>
            <a:r>
              <a:rPr lang="en-GB" sz="6000" dirty="0">
                <a:latin typeface="Tw Cen MT" panose="020B0602020104020603" pitchFamily="34" charset="0"/>
              </a:rPr>
              <a:t>Type of tenure</a:t>
            </a:r>
          </a:p>
          <a:p>
            <a:r>
              <a:rPr lang="en-GB" sz="6000" dirty="0">
                <a:latin typeface="Tw Cen MT" panose="020B0602020104020603" pitchFamily="34" charset="0"/>
              </a:rPr>
              <a:t>Amenities</a:t>
            </a:r>
          </a:p>
          <a:p>
            <a:r>
              <a:rPr lang="en-GB" sz="6000" dirty="0">
                <a:latin typeface="Tw Cen MT" panose="020B0602020104020603" pitchFamily="34" charset="0"/>
              </a:rPr>
              <a:t>Lowest floor level access</a:t>
            </a:r>
          </a:p>
          <a:p>
            <a:r>
              <a:rPr lang="en-GB" sz="6000" dirty="0">
                <a:latin typeface="Tw Cen MT" panose="020B0602020104020603" pitchFamily="34" charset="0"/>
              </a:rPr>
              <a:t>Access to a car or van</a:t>
            </a:r>
          </a:p>
          <a:p>
            <a:r>
              <a:rPr lang="en-GB" sz="6000" dirty="0">
                <a:latin typeface="Tw Cen MT" panose="020B0602020104020603" pitchFamily="34" charset="0"/>
              </a:rPr>
              <a:t>Method of transport to work.</a:t>
            </a:r>
          </a:p>
          <a:p>
            <a:endParaRPr lang="en-GB" dirty="0"/>
          </a:p>
        </p:txBody>
      </p:sp>
    </p:spTree>
    <p:extLst>
      <p:ext uri="{BB962C8B-B14F-4D97-AF65-F5344CB8AC3E}">
        <p14:creationId xmlns:p14="http://schemas.microsoft.com/office/powerpoint/2010/main" val="2336365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3D236-F72B-4745-BE5E-F0FEEAEFB5AA}"/>
              </a:ext>
            </a:extLst>
          </p:cNvPr>
          <p:cNvSpPr>
            <a:spLocks noGrp="1"/>
          </p:cNvSpPr>
          <p:nvPr>
            <p:ph idx="1"/>
          </p:nvPr>
        </p:nvSpPr>
        <p:spPr>
          <a:xfrm>
            <a:off x="125895" y="0"/>
            <a:ext cx="11940209" cy="6188766"/>
          </a:xfrm>
        </p:spPr>
        <p:txBody>
          <a:bodyPr>
            <a:noAutofit/>
          </a:bodyPr>
          <a:lstStyle/>
          <a:p>
            <a:pPr marL="0" indent="0">
              <a:buNone/>
            </a:pPr>
            <a:r>
              <a:rPr lang="en-GB" sz="3600" b="1" dirty="0">
                <a:highlight>
                  <a:srgbClr val="FFFF00"/>
                </a:highlight>
                <a:latin typeface="Tw Cen MT" panose="020B0602020104020603" pitchFamily="34" charset="0"/>
              </a:rPr>
              <a:t>Uses</a:t>
            </a:r>
          </a:p>
          <a:p>
            <a:r>
              <a:rPr lang="en-GB" sz="2000" dirty="0">
                <a:latin typeface="Tw Cen MT" panose="020B0602020104020603" pitchFamily="34" charset="0"/>
              </a:rPr>
              <a:t>Resource allocation.</a:t>
            </a:r>
          </a:p>
          <a:p>
            <a:r>
              <a:rPr lang="en-GB" sz="2000" dirty="0">
                <a:latin typeface="Tw Cen MT" panose="020B0602020104020603" pitchFamily="34" charset="0"/>
              </a:rPr>
              <a:t>Health, educational, transport and housing planning.</a:t>
            </a:r>
          </a:p>
          <a:p>
            <a:r>
              <a:rPr lang="en-GB" sz="2000" dirty="0">
                <a:latin typeface="Tw Cen MT" panose="020B0602020104020603" pitchFamily="34" charset="0"/>
              </a:rPr>
              <a:t>The denominator for health and other population statistics.</a:t>
            </a:r>
          </a:p>
          <a:p>
            <a:r>
              <a:rPr lang="en-GB" sz="2000" dirty="0">
                <a:latin typeface="Tw Cen MT" panose="020B0602020104020603" pitchFamily="34" charset="0"/>
              </a:rPr>
              <a:t>Analyses of population trends on a wide range of areas: for example health, illness.</a:t>
            </a:r>
          </a:p>
          <a:p>
            <a:pPr marL="0" indent="0">
              <a:buNone/>
            </a:pPr>
            <a:r>
              <a:rPr lang="en-GB" b="1" dirty="0">
                <a:highlight>
                  <a:srgbClr val="00FFFF"/>
                </a:highlight>
                <a:latin typeface="Tw Cen MT" panose="020B0602020104020603" pitchFamily="34" charset="0"/>
              </a:rPr>
              <a:t>Describing deprivation</a:t>
            </a:r>
            <a:r>
              <a:rPr lang="en-GB" sz="2000" b="1" dirty="0">
                <a:highlight>
                  <a:srgbClr val="00FFFF"/>
                </a:highlight>
                <a:latin typeface="Tw Cen MT" panose="020B0602020104020603" pitchFamily="34" charset="0"/>
              </a:rPr>
              <a:t>: </a:t>
            </a:r>
            <a:r>
              <a:rPr lang="en-GB" sz="2000" dirty="0">
                <a:latin typeface="Tw Cen MT" panose="020B0602020104020603" pitchFamily="34" charset="0"/>
              </a:rPr>
              <a:t>Townsend, </a:t>
            </a:r>
            <a:r>
              <a:rPr lang="en-GB" sz="2000" dirty="0" err="1">
                <a:latin typeface="Tw Cen MT" panose="020B0602020104020603" pitchFamily="34" charset="0"/>
              </a:rPr>
              <a:t>Jarman</a:t>
            </a:r>
            <a:r>
              <a:rPr lang="en-GB" sz="2000" dirty="0">
                <a:latin typeface="Tw Cen MT" panose="020B0602020104020603" pitchFamily="34" charset="0"/>
              </a:rPr>
              <a:t> and Carstairs deprivation scores are all Census based. </a:t>
            </a:r>
          </a:p>
          <a:p>
            <a:r>
              <a:rPr lang="en-GB" sz="2000" dirty="0">
                <a:latin typeface="Tw Cen MT" panose="020B0602020104020603" pitchFamily="34" charset="0"/>
              </a:rPr>
              <a:t>The index of multiple deprivation (IMD2004) assigns a deprivation score to each super output area (SOA) and local authority in England. </a:t>
            </a:r>
          </a:p>
          <a:p>
            <a:r>
              <a:rPr lang="en-GB" sz="2000" dirty="0">
                <a:latin typeface="Tw Cen MT" panose="020B0602020104020603" pitchFamily="34" charset="0"/>
              </a:rPr>
              <a:t>SOAs are made up of groups of output areas.</a:t>
            </a:r>
          </a:p>
          <a:p>
            <a:r>
              <a:rPr lang="en-GB" sz="2000" dirty="0">
                <a:latin typeface="Tw Cen MT" panose="020B0602020104020603" pitchFamily="34" charset="0"/>
              </a:rPr>
              <a:t> IMD2004 uses Census data to estimate population denominators.</a:t>
            </a:r>
          </a:p>
          <a:p>
            <a:pPr marL="0" indent="0">
              <a:buNone/>
            </a:pPr>
            <a:r>
              <a:rPr lang="en-GB" b="1" dirty="0">
                <a:highlight>
                  <a:srgbClr val="FFFF00"/>
                </a:highlight>
                <a:latin typeface="Tw Cen MT" panose="020B0602020104020603" pitchFamily="34" charset="0"/>
              </a:rPr>
              <a:t>Strengths</a:t>
            </a:r>
          </a:p>
          <a:p>
            <a:r>
              <a:rPr lang="en-GB" sz="2000" dirty="0">
                <a:latin typeface="Tw Cen MT" panose="020B0602020104020603" pitchFamily="34" charset="0"/>
              </a:rPr>
              <a:t>It is the most complete source of information about the population because it aims to include everyone.</a:t>
            </a:r>
          </a:p>
          <a:p>
            <a:r>
              <a:rPr lang="en-GB" sz="2000" dirty="0">
                <a:latin typeface="Tw Cen MT" panose="020B0602020104020603" pitchFamily="34" charset="0"/>
              </a:rPr>
              <a:t>The results of the census are considered the nearest there can be to a gold standard national population.</a:t>
            </a:r>
          </a:p>
          <a:p>
            <a:r>
              <a:rPr lang="en-GB" sz="2000" dirty="0">
                <a:latin typeface="Tw Cen MT" panose="020B0602020104020603" pitchFamily="34" charset="0"/>
              </a:rPr>
              <a:t>Data is collected at one time.</a:t>
            </a:r>
          </a:p>
        </p:txBody>
      </p:sp>
    </p:spTree>
    <p:extLst>
      <p:ext uri="{BB962C8B-B14F-4D97-AF65-F5344CB8AC3E}">
        <p14:creationId xmlns:p14="http://schemas.microsoft.com/office/powerpoint/2010/main" val="2229930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6CA5A-EEBE-4046-B1AD-14127D7FD9F1}"/>
              </a:ext>
            </a:extLst>
          </p:cNvPr>
          <p:cNvSpPr>
            <a:spLocks noGrp="1"/>
          </p:cNvSpPr>
          <p:nvPr>
            <p:ph idx="1"/>
          </p:nvPr>
        </p:nvSpPr>
        <p:spPr>
          <a:xfrm>
            <a:off x="119270" y="119269"/>
            <a:ext cx="11807687" cy="6738731"/>
          </a:xfrm>
        </p:spPr>
        <p:txBody>
          <a:bodyPr>
            <a:noAutofit/>
          </a:bodyPr>
          <a:lstStyle/>
          <a:p>
            <a:pPr marL="0" indent="0">
              <a:buNone/>
            </a:pPr>
            <a:r>
              <a:rPr lang="en-GB" sz="2400" b="1" dirty="0">
                <a:highlight>
                  <a:srgbClr val="FFFF00"/>
                </a:highlight>
                <a:latin typeface="Tw Cen MT" panose="020B0602020104020603" pitchFamily="34" charset="0"/>
              </a:rPr>
              <a:t>Weaknesses</a:t>
            </a:r>
          </a:p>
          <a:p>
            <a:endParaRPr lang="en-GB" sz="2200" dirty="0">
              <a:latin typeface="Tw Cen MT" panose="020B0602020104020603" pitchFamily="34" charset="0"/>
            </a:endParaRPr>
          </a:p>
          <a:p>
            <a:r>
              <a:rPr lang="en-GB" sz="2200" dirty="0">
                <a:latin typeface="Tw Cen MT" panose="020B0602020104020603" pitchFamily="34" charset="0"/>
              </a:rPr>
              <a:t>Expensive (2001 Census cost approximately £250 million[3]).</a:t>
            </a:r>
          </a:p>
          <a:p>
            <a:r>
              <a:rPr lang="en-GB" sz="2200" dirty="0">
                <a:latin typeface="Tw Cen MT" panose="020B0602020104020603" pitchFamily="34" charset="0"/>
              </a:rPr>
              <a:t>Criticisms of the Census include a tendency to undercount children, young men, homeless people, and members of the armed forces.</a:t>
            </a:r>
          </a:p>
          <a:p>
            <a:r>
              <a:rPr lang="en-GB" sz="2200" dirty="0">
                <a:latin typeface="Tw Cen MT" panose="020B0602020104020603" pitchFamily="34" charset="0"/>
              </a:rPr>
              <a:t> In 1991, it was estimated that 10% of men in their 20s and 8% of people over 85 were missed.</a:t>
            </a:r>
          </a:p>
          <a:p>
            <a:r>
              <a:rPr lang="en-GB" sz="2200" dirty="0">
                <a:latin typeface="Tw Cen MT" panose="020B0602020104020603" pitchFamily="34" charset="0"/>
              </a:rPr>
              <a:t> In 2001, most of the criticisms related to possible undercounting of inner city populations.</a:t>
            </a:r>
          </a:p>
          <a:p>
            <a:r>
              <a:rPr lang="en-GB" sz="2200" dirty="0">
                <a:latin typeface="Tw Cen MT" panose="020B0602020104020603" pitchFamily="34" charset="0"/>
              </a:rPr>
              <a:t>Only undertaken every 10 years.</a:t>
            </a:r>
          </a:p>
          <a:p>
            <a:r>
              <a:rPr lang="en-GB" sz="2200" dirty="0">
                <a:latin typeface="Tw Cen MT" panose="020B0602020104020603" pitchFamily="34" charset="0"/>
              </a:rPr>
              <a:t>Self reporting - accuracy difficult to assess. The elderly tend to overstate their age or round to the nearest five years, divorced men tend to report that they are single.</a:t>
            </a:r>
          </a:p>
          <a:p>
            <a:r>
              <a:rPr lang="en-GB" sz="2200" dirty="0">
                <a:latin typeface="Tw Cen MT" panose="020B0602020104020603" pitchFamily="34" charset="0"/>
              </a:rPr>
              <a:t>Ethnicity not added until 2001.</a:t>
            </a:r>
          </a:p>
          <a:p>
            <a:r>
              <a:rPr lang="en-GB" sz="2200" dirty="0">
                <a:latin typeface="Tw Cen MT" panose="020B0602020104020603" pitchFamily="34" charset="0"/>
              </a:rPr>
              <a:t>The data can take a long time to be released.</a:t>
            </a:r>
          </a:p>
          <a:p>
            <a:r>
              <a:rPr lang="en-GB" sz="2200" dirty="0">
                <a:latin typeface="Tw Cen MT" panose="020B0602020104020603" pitchFamily="34" charset="0"/>
              </a:rPr>
              <a:t>Take care when interpreting results, especially at small area level when the data will not be so robust.</a:t>
            </a:r>
          </a:p>
        </p:txBody>
      </p:sp>
    </p:spTree>
    <p:extLst>
      <p:ext uri="{BB962C8B-B14F-4D97-AF65-F5344CB8AC3E}">
        <p14:creationId xmlns:p14="http://schemas.microsoft.com/office/powerpoint/2010/main" val="54082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600FCB-3BE2-4497-8D46-49AB8CF78E71}"/>
              </a:ext>
            </a:extLst>
          </p:cNvPr>
          <p:cNvSpPr>
            <a:spLocks noGrp="1"/>
          </p:cNvSpPr>
          <p:nvPr>
            <p:ph idx="1"/>
          </p:nvPr>
        </p:nvSpPr>
        <p:spPr>
          <a:xfrm>
            <a:off x="411479" y="2688336"/>
            <a:ext cx="4498848" cy="3584448"/>
          </a:xfrm>
        </p:spPr>
        <p:txBody>
          <a:bodyPr anchor="t">
            <a:normAutofit/>
          </a:bodyPr>
          <a:lstStyle/>
          <a:p>
            <a:r>
              <a:rPr lang="en-GB" sz="3200" b="1" dirty="0">
                <a:highlight>
                  <a:srgbClr val="00FFFF"/>
                </a:highlight>
              </a:rPr>
              <a:t>Patient information</a:t>
            </a:r>
          </a:p>
          <a:p>
            <a:endParaRPr lang="en-GB" sz="1700" dirty="0"/>
          </a:p>
          <a:p>
            <a:endParaRPr lang="en-GB" sz="1700" dirty="0"/>
          </a:p>
        </p:txBody>
      </p:sp>
      <p:pic>
        <p:nvPicPr>
          <p:cNvPr id="10242" name="Picture 2" descr="Doctor checking patient information 1167161 Vector Art at Vecteezy">
            <a:extLst>
              <a:ext uri="{FF2B5EF4-FFF2-40B4-BE49-F238E27FC236}">
                <a16:creationId xmlns:a16="http://schemas.microsoft.com/office/drawing/2014/main" id="{DD65B23A-5E88-4508-A279-98164F5238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6"/>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E958307-5D99-4FF8-BE23-F789E385C651}"/>
              </a:ext>
            </a:extLst>
          </p:cNvPr>
          <p:cNvSpPr txBox="1"/>
          <p:nvPr/>
        </p:nvSpPr>
        <p:spPr>
          <a:xfrm>
            <a:off x="516835" y="341668"/>
            <a:ext cx="4791217" cy="1384995"/>
          </a:xfrm>
          <a:prstGeom prst="rect">
            <a:avLst/>
          </a:prstGeom>
          <a:noFill/>
        </p:spPr>
        <p:txBody>
          <a:bodyPr wrap="square">
            <a:spAutoFit/>
          </a:bodyPr>
          <a:lstStyle/>
          <a:p>
            <a:r>
              <a:rPr lang="en-GB" sz="2800" b="1" dirty="0">
                <a:highlight>
                  <a:srgbClr val="FFFF00"/>
                </a:highlight>
                <a:latin typeface="Tw Cen MT" panose="020B0602020104020603" pitchFamily="34" charset="0"/>
              </a:rPr>
              <a:t>Another example of a source of demographic data in England</a:t>
            </a:r>
            <a:endParaRPr lang="en-GB" sz="2800" b="1" dirty="0">
              <a:highlight>
                <a:srgbClr val="FFFF00"/>
              </a:highlight>
            </a:endParaRPr>
          </a:p>
        </p:txBody>
      </p:sp>
    </p:spTree>
    <p:extLst>
      <p:ext uri="{BB962C8B-B14F-4D97-AF65-F5344CB8AC3E}">
        <p14:creationId xmlns:p14="http://schemas.microsoft.com/office/powerpoint/2010/main" val="154551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09E505-D98F-4841-B847-90A874262D72}"/>
              </a:ext>
            </a:extLst>
          </p:cNvPr>
          <p:cNvSpPr txBox="1"/>
          <p:nvPr/>
        </p:nvSpPr>
        <p:spPr>
          <a:xfrm>
            <a:off x="477981" y="1122363"/>
            <a:ext cx="4023360" cy="3204134"/>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4800" b="1" dirty="0">
                <a:highlight>
                  <a:srgbClr val="FFFF00"/>
                </a:highlight>
                <a:latin typeface="+mj-lt"/>
                <a:ea typeface="+mj-ea"/>
                <a:cs typeface="+mj-cs"/>
              </a:rPr>
              <a:t>Exeter data</a:t>
            </a:r>
          </a:p>
          <a:p>
            <a:pPr marL="0" indent="0">
              <a:lnSpc>
                <a:spcPct val="90000"/>
              </a:lnSpc>
              <a:spcBef>
                <a:spcPct val="0"/>
              </a:spcBef>
              <a:spcAft>
                <a:spcPts val="600"/>
              </a:spcAft>
            </a:pPr>
            <a:endParaRPr lang="en-US" sz="4800" b="1" dirty="0">
              <a:highlight>
                <a:srgbClr val="FFFF00"/>
              </a:highlight>
              <a:latin typeface="+mj-lt"/>
              <a:ea typeface="+mj-ea"/>
              <a:cs typeface="+mj-cs"/>
            </a:endParaRP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266" name="Picture 2" descr="What counts as personal data? - Which?">
            <a:extLst>
              <a:ext uri="{FF2B5EF4-FFF2-40B4-BE49-F238E27FC236}">
                <a16:creationId xmlns:a16="http://schemas.microsoft.com/office/drawing/2014/main" id="{0E7D8F15-151C-4AEB-9B9E-3C49EA0C3A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7931" y="265879"/>
            <a:ext cx="7130695" cy="63262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92359AD-D0A4-4D3E-9981-64D57ED9A41A}"/>
              </a:ext>
            </a:extLst>
          </p:cNvPr>
          <p:cNvSpPr>
            <a:spLocks noChangeArrowheads="1"/>
          </p:cNvSpPr>
          <p:nvPr/>
        </p:nvSpPr>
        <p:spPr bwMode="auto">
          <a:xfrm>
            <a:off x="0" y="0"/>
            <a:ext cx="12192000" cy="0"/>
          </a:xfrm>
          <a:prstGeom prst="rect">
            <a:avLst/>
          </a:prstGeom>
          <a:solidFill>
            <a:srgbClr val="1415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Roboto" panose="02000000000000000000" pitchFamily="2" charset="0"/>
              </a:rPr>
            </a:br>
            <a:r>
              <a:rPr kumimoji="0" lang="en-US" altLang="en-US" sz="1800" b="0" i="0" u="none" strike="noStrike" cap="none" normalizeH="0" baseline="0">
                <a:ln>
                  <a:noFill/>
                </a:ln>
                <a:solidFill>
                  <a:srgbClr val="FFFFFF"/>
                </a:solidFill>
                <a:effectLst/>
                <a:latin typeface="Roboto" panose="02000000000000000000" pitchFamily="2" charset="0"/>
              </a:rPr>
              <a:t>  </a:t>
            </a:r>
            <a:r>
              <a:rPr kumimoji="0" lang="en-US" altLang="en-US" sz="1900" b="0" i="0" u="none" strike="noStrike" cap="none" normalizeH="0" baseline="0">
                <a:ln>
                  <a:noFill/>
                </a:ln>
                <a:solidFill>
                  <a:srgbClr val="FFFFFF"/>
                </a:solidFill>
                <a:effectLst/>
                <a:latin typeface="Roboto" panose="02000000000000000000" pitchFamily="2" charset="0"/>
              </a:rPr>
              <a:t>      </a:t>
            </a:r>
            <a:endParaRPr kumimoji="0" lang="en-US" altLang="en-US" sz="1800" b="0" i="0" u="none" strike="noStrike" cap="none" normalizeH="0" baseline="0">
              <a:ln>
                <a:noFill/>
              </a:ln>
              <a:solidFill>
                <a:srgbClr val="FFFFFF"/>
              </a:solidFill>
              <a:effectLst/>
              <a:latin typeface="Roboto" panose="02000000000000000000" pitchFamily="2"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DADCE0"/>
                </a:solidFill>
                <a:effectLst/>
                <a:latin typeface="Roboto" panose="02000000000000000000" pitchFamily="2" charset="0"/>
              </a:rPr>
              <a:t>Which.co.uk</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Google Sans"/>
              </a:rPr>
              <a:t>What counts as personal data? - Which?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5809CB5A-6FFD-4FE6-8921-7D7F6FFBBD50}"/>
              </a:ext>
            </a:extLst>
          </p:cNvPr>
          <p:cNvSpPr>
            <a:spLocks noChangeArrowheads="1"/>
          </p:cNvSpPr>
          <p:nvPr/>
        </p:nvSpPr>
        <p:spPr bwMode="auto">
          <a:xfrm>
            <a:off x="0" y="0"/>
            <a:ext cx="12192000" cy="0"/>
          </a:xfrm>
          <a:prstGeom prst="rect">
            <a:avLst/>
          </a:prstGeom>
          <a:solidFill>
            <a:srgbClr val="1415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Roboto" panose="02000000000000000000" pitchFamily="2" charset="0"/>
              </a:rPr>
            </a:br>
            <a:r>
              <a:rPr kumimoji="0" lang="en-US" altLang="en-US" sz="1800" b="0" i="0" u="none" strike="noStrike" cap="none" normalizeH="0" baseline="0">
                <a:ln>
                  <a:noFill/>
                </a:ln>
                <a:solidFill>
                  <a:srgbClr val="FFFFFF"/>
                </a:solidFill>
                <a:effectLst/>
                <a:latin typeface="Roboto" panose="02000000000000000000" pitchFamily="2" charset="0"/>
              </a:rPr>
              <a:t>  </a:t>
            </a:r>
            <a:r>
              <a:rPr kumimoji="0" lang="en-US" altLang="en-US" sz="1900" b="0" i="0" u="none" strike="noStrike" cap="none" normalizeH="0" baseline="0">
                <a:ln>
                  <a:noFill/>
                </a:ln>
                <a:solidFill>
                  <a:srgbClr val="FFFFFF"/>
                </a:solidFill>
                <a:effectLst/>
                <a:latin typeface="Roboto" panose="02000000000000000000" pitchFamily="2" charset="0"/>
              </a:rPr>
              <a:t>      </a:t>
            </a:r>
            <a:endParaRPr kumimoji="0" lang="en-US" altLang="en-US" sz="1800" b="0" i="0" u="none" strike="noStrike" cap="none" normalizeH="0" baseline="0">
              <a:ln>
                <a:noFill/>
              </a:ln>
              <a:solidFill>
                <a:srgbClr val="FFFFFF"/>
              </a:solidFill>
              <a:effectLst/>
              <a:latin typeface="Roboto" panose="02000000000000000000" pitchFamily="2"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DADCE0"/>
                </a:solidFill>
                <a:effectLst/>
                <a:latin typeface="Roboto" panose="02000000000000000000" pitchFamily="2" charset="0"/>
              </a:rPr>
              <a:t>Which.co.uk</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Google Sans"/>
              </a:rPr>
              <a:t>What counts as personal data? - Which?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2EFE2DA4-F63B-4E18-B90B-2228A1401725}"/>
              </a:ext>
            </a:extLst>
          </p:cNvPr>
          <p:cNvSpPr txBox="1"/>
          <p:nvPr/>
        </p:nvSpPr>
        <p:spPr>
          <a:xfrm>
            <a:off x="456294" y="858910"/>
            <a:ext cx="4066733" cy="1569660"/>
          </a:xfrm>
          <a:prstGeom prst="rect">
            <a:avLst/>
          </a:prstGeom>
          <a:noFill/>
        </p:spPr>
        <p:txBody>
          <a:bodyPr wrap="square">
            <a:spAutoFit/>
          </a:bodyPr>
          <a:lstStyle/>
          <a:p>
            <a:pPr algn="l"/>
            <a:r>
              <a:rPr lang="en-GB" sz="3200" dirty="0">
                <a:latin typeface="Tw Cen MT" panose="020B0602020104020603" pitchFamily="34" charset="0"/>
              </a:rPr>
              <a:t>Another example of a source of demographic data in England</a:t>
            </a:r>
            <a:endParaRPr lang="en-GB" sz="3200" b="1" i="0" dirty="0">
              <a:solidFill>
                <a:srgbClr val="000000"/>
              </a:solidFill>
              <a:effectLst/>
              <a:latin typeface="TiemposHeadline-Semibold"/>
            </a:endParaRPr>
          </a:p>
        </p:txBody>
      </p:sp>
    </p:spTree>
    <p:extLst>
      <p:ext uri="{BB962C8B-B14F-4D97-AF65-F5344CB8AC3E}">
        <p14:creationId xmlns:p14="http://schemas.microsoft.com/office/powerpoint/2010/main" val="2884651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68BEE6-1542-43E4-A3FC-F9FF74F8338F}"/>
              </a:ext>
            </a:extLst>
          </p:cNvPr>
          <p:cNvSpPr txBox="1"/>
          <p:nvPr/>
        </p:nvSpPr>
        <p:spPr>
          <a:xfrm>
            <a:off x="815008" y="675862"/>
            <a:ext cx="10561983" cy="5693866"/>
          </a:xfrm>
          <a:prstGeom prst="rect">
            <a:avLst/>
          </a:prstGeom>
          <a:noFill/>
        </p:spPr>
        <p:txBody>
          <a:bodyPr wrap="square">
            <a:spAutoFit/>
          </a:bodyPr>
          <a:lstStyle/>
          <a:p>
            <a:r>
              <a:rPr lang="en-GB" sz="2800" dirty="0">
                <a:highlight>
                  <a:srgbClr val="FFFF00"/>
                </a:highlight>
                <a:latin typeface="Tw Cen MT" panose="020B0602020104020603" pitchFamily="34" charset="0"/>
              </a:rPr>
              <a:t>Information </a:t>
            </a:r>
            <a:r>
              <a:rPr lang="en-GB" sz="2800" dirty="0">
                <a:latin typeface="Tw Cen MT" panose="020B0602020104020603" pitchFamily="34" charset="0"/>
              </a:rPr>
              <a:t>that you help collect during the registration process on patient demographic data such as: age, gender, race and ethnicity; becomes a part of the patient’s medical record. </a:t>
            </a:r>
          </a:p>
          <a:p>
            <a:endParaRPr lang="en-GB" sz="2800" dirty="0">
              <a:latin typeface="Tw Cen MT" panose="020B0602020104020603" pitchFamily="34" charset="0"/>
            </a:endParaRPr>
          </a:p>
          <a:p>
            <a:r>
              <a:rPr lang="en-GB" sz="2800" dirty="0">
                <a:latin typeface="Tw Cen MT" panose="020B0602020104020603" pitchFamily="34" charset="0"/>
              </a:rPr>
              <a:t>This information helps the care team communicate effectively with patients, as well as understand a patient’s culture, which may affect their health.</a:t>
            </a:r>
          </a:p>
          <a:p>
            <a:endParaRPr lang="en-GB" sz="2800" dirty="0">
              <a:latin typeface="Tw Cen MT" panose="020B0602020104020603" pitchFamily="34" charset="0"/>
            </a:endParaRPr>
          </a:p>
          <a:p>
            <a:r>
              <a:rPr lang="en-GB" sz="2800" dirty="0">
                <a:latin typeface="Tw Cen MT" panose="020B0602020104020603" pitchFamily="34" charset="0"/>
              </a:rPr>
              <a:t> By knowing more about the patients that we serve, our hospital will be better able to deliver services. </a:t>
            </a:r>
          </a:p>
          <a:p>
            <a:r>
              <a:rPr lang="en-GB" sz="2800" dirty="0">
                <a:latin typeface="Tw Cen MT" panose="020B0602020104020603" pitchFamily="34" charset="0"/>
              </a:rPr>
              <a:t>Because race and ethnicity affect patients’ health and healthcare, it is critical to collect this information. You, our front line staff, play a key role in this process.” </a:t>
            </a:r>
          </a:p>
        </p:txBody>
      </p:sp>
    </p:spTree>
    <p:extLst>
      <p:ext uri="{BB962C8B-B14F-4D97-AF65-F5344CB8AC3E}">
        <p14:creationId xmlns:p14="http://schemas.microsoft.com/office/powerpoint/2010/main" val="14135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717451" y="2584173"/>
            <a:ext cx="5882131" cy="3207026"/>
          </a:xfrm>
        </p:spPr>
        <p:txBody>
          <a:bodyPr vert="horz" lIns="91440" tIns="45720" rIns="91440" bIns="45720" rtlCol="0" anchor="b">
            <a:normAutofit/>
          </a:bodyPr>
          <a:lstStyle/>
          <a:p>
            <a:br>
              <a:rPr lang="en-US" sz="3200" dirty="0">
                <a:solidFill>
                  <a:schemeClr val="tx1"/>
                </a:solidFill>
              </a:rPr>
            </a:br>
            <a:r>
              <a:rPr lang="en-GB" sz="3200" b="1" dirty="0">
                <a:solidFill>
                  <a:schemeClr val="tx1"/>
                </a:solidFill>
                <a:effectLst/>
                <a:highlight>
                  <a:srgbClr val="FFFF00"/>
                </a:highlight>
                <a:latin typeface="Calibri Light" panose="020F0302020204030204" pitchFamily="34" charset="0"/>
                <a:ea typeface="Calibri" panose="020F0502020204030204" pitchFamily="34" charset="0"/>
                <a:cs typeface="Times New Roman" panose="02020603050405020304" pitchFamily="18" charset="0"/>
              </a:rPr>
              <a:t>LO3</a:t>
            </a:r>
            <a:r>
              <a:rPr lang="en-GB" sz="32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-Analyse the role of epidemiology and demographics in relation to public health practice.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highlight>
                <a:srgbClr val="FFFF00"/>
              </a:highlight>
            </a:endParaRPr>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79096" y="1066801"/>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5F6EBFF-84AC-4C39-99A6-8F6D5EC215B9}"/>
              </a:ext>
            </a:extLst>
          </p:cNvPr>
          <p:cNvSpPr>
            <a:spLocks noGrp="1"/>
          </p:cNvSpPr>
          <p:nvPr>
            <p:ph type="ftr" sz="quarter" idx="11"/>
          </p:nvPr>
        </p:nvSpPr>
        <p:spPr/>
        <p:txBody>
          <a:bodyPr/>
          <a:lstStyle/>
          <a:p>
            <a:r>
              <a:rPr lang="en-US" dirty="0"/>
              <a:t>Created by Tayo Alebiosu</a:t>
            </a:r>
          </a:p>
        </p:txBody>
      </p:sp>
      <p:sp>
        <p:nvSpPr>
          <p:cNvPr id="10" name="TextBox 9">
            <a:extLst>
              <a:ext uri="{FF2B5EF4-FFF2-40B4-BE49-F238E27FC236}">
                <a16:creationId xmlns:a16="http://schemas.microsoft.com/office/drawing/2014/main" id="{39CC2F84-BD58-4831-9669-A0561A178284}"/>
              </a:ext>
            </a:extLst>
          </p:cNvPr>
          <p:cNvSpPr txBox="1"/>
          <p:nvPr/>
        </p:nvSpPr>
        <p:spPr>
          <a:xfrm>
            <a:off x="1126436" y="743634"/>
            <a:ext cx="6758608" cy="1323439"/>
          </a:xfrm>
          <a:prstGeom prst="rect">
            <a:avLst/>
          </a:prstGeom>
          <a:noFill/>
        </p:spPr>
        <p:txBody>
          <a:bodyPr wrap="square">
            <a:spAutoFit/>
          </a:bodyPr>
          <a:lstStyle/>
          <a:p>
            <a:r>
              <a:rPr lang="en-US" sz="4000" dirty="0"/>
              <a:t>Public Health</a:t>
            </a:r>
            <a:br>
              <a:rPr lang="en-US" sz="4000" dirty="0"/>
            </a:br>
            <a:r>
              <a:rPr lang="en-US" sz="4000" dirty="0"/>
              <a:t>Week 7</a:t>
            </a:r>
            <a:endParaRPr lang="en-GB" sz="4000" dirty="0"/>
          </a:p>
        </p:txBody>
      </p:sp>
      <p:sp>
        <p:nvSpPr>
          <p:cNvPr id="4" name="Date Placeholder 3">
            <a:extLst>
              <a:ext uri="{FF2B5EF4-FFF2-40B4-BE49-F238E27FC236}">
                <a16:creationId xmlns:a16="http://schemas.microsoft.com/office/drawing/2014/main" id="{105418F3-8DAD-4E8F-A568-BBA4266BEAAB}"/>
              </a:ext>
            </a:extLst>
          </p:cNvPr>
          <p:cNvSpPr>
            <a:spLocks noGrp="1"/>
          </p:cNvSpPr>
          <p:nvPr>
            <p:ph type="dt" sz="half" idx="10"/>
          </p:nvPr>
        </p:nvSpPr>
        <p:spPr/>
        <p:txBody>
          <a:bodyPr/>
          <a:lstStyle/>
          <a:p>
            <a:fld id="{BFAF7DB3-C9F9-4381-B3DD-D8E6E8E09ED8}" type="datetime1">
              <a:rPr lang="en-US" smtClean="0"/>
              <a:t>10/4/2021</a:t>
            </a:fld>
            <a:endParaRPr lang="en-US"/>
          </a:p>
        </p:txBody>
      </p:sp>
      <p:sp>
        <p:nvSpPr>
          <p:cNvPr id="5" name="Slide Number Placeholder 4">
            <a:extLst>
              <a:ext uri="{FF2B5EF4-FFF2-40B4-BE49-F238E27FC236}">
                <a16:creationId xmlns:a16="http://schemas.microsoft.com/office/drawing/2014/main" id="{04E5C441-96BD-4066-A23E-2F1C7E563C2B}"/>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1352181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444F9-65E1-4F04-9CC9-D637BB1CE563}"/>
              </a:ext>
            </a:extLst>
          </p:cNvPr>
          <p:cNvSpPr>
            <a:spLocks noGrp="1"/>
          </p:cNvSpPr>
          <p:nvPr>
            <p:ph idx="1"/>
          </p:nvPr>
        </p:nvSpPr>
        <p:spPr>
          <a:xfrm>
            <a:off x="784263" y="768494"/>
            <a:ext cx="10168128" cy="5645558"/>
          </a:xfrm>
        </p:spPr>
        <p:txBody>
          <a:bodyPr>
            <a:noAutofit/>
          </a:bodyPr>
          <a:lstStyle/>
          <a:p>
            <a:pPr marL="0" indent="0">
              <a:buNone/>
            </a:pPr>
            <a:r>
              <a:rPr lang="en-GB" sz="2400" b="1" dirty="0">
                <a:highlight>
                  <a:srgbClr val="FFFF00"/>
                </a:highlight>
                <a:latin typeface="Tw Cen MT" panose="020B0602020104020603" pitchFamily="34" charset="0"/>
              </a:rPr>
              <a:t>Exeter data</a:t>
            </a:r>
          </a:p>
          <a:p>
            <a:endParaRPr lang="en-GB" sz="2400" dirty="0">
              <a:latin typeface="Tw Cen MT" panose="020B0602020104020603" pitchFamily="34" charset="0"/>
            </a:endParaRPr>
          </a:p>
          <a:p>
            <a:r>
              <a:rPr lang="en-GB" sz="2400" dirty="0">
                <a:latin typeface="Tw Cen MT" panose="020B0602020104020603" pitchFamily="34" charset="0"/>
              </a:rPr>
              <a:t>Another example of a source of demographic data in England, is the Exeter database, managed by the National Strategic Tracing Service.</a:t>
            </a:r>
          </a:p>
          <a:p>
            <a:endParaRPr lang="en-GB" sz="2400" dirty="0">
              <a:latin typeface="Tw Cen MT" panose="020B0602020104020603" pitchFamily="34" charset="0"/>
            </a:endParaRPr>
          </a:p>
          <a:p>
            <a:pPr marL="0" indent="0">
              <a:buNone/>
            </a:pPr>
            <a:r>
              <a:rPr lang="en-GB" sz="2400" b="1" dirty="0">
                <a:highlight>
                  <a:srgbClr val="FFFF00"/>
                </a:highlight>
                <a:latin typeface="Tw Cen MT" panose="020B0602020104020603" pitchFamily="34" charset="0"/>
              </a:rPr>
              <a:t>Description</a:t>
            </a:r>
          </a:p>
          <a:p>
            <a:endParaRPr lang="en-GB" sz="2400" dirty="0">
              <a:latin typeface="Tw Cen MT" panose="020B0602020104020603" pitchFamily="34" charset="0"/>
            </a:endParaRPr>
          </a:p>
          <a:p>
            <a:r>
              <a:rPr lang="en-GB" sz="2400" dirty="0">
                <a:latin typeface="Tw Cen MT" panose="020B0602020104020603" pitchFamily="34" charset="0"/>
              </a:rPr>
              <a:t>The Exeter database stores information at individual patient level, on patient registration with general practitioners</a:t>
            </a:r>
          </a:p>
        </p:txBody>
      </p:sp>
    </p:spTree>
    <p:extLst>
      <p:ext uri="{BB962C8B-B14F-4D97-AF65-F5344CB8AC3E}">
        <p14:creationId xmlns:p14="http://schemas.microsoft.com/office/powerpoint/2010/main" val="3218112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C9F6-7624-4E48-8FC5-9E4A52EAD253}"/>
              </a:ext>
            </a:extLst>
          </p:cNvPr>
          <p:cNvSpPr>
            <a:spLocks noGrp="1"/>
          </p:cNvSpPr>
          <p:nvPr>
            <p:ph type="title"/>
          </p:nvPr>
        </p:nvSpPr>
        <p:spPr/>
        <p:txBody>
          <a:bodyPr/>
          <a:lstStyle/>
          <a:p>
            <a:r>
              <a:rPr lang="en-GB" b="1" dirty="0">
                <a:highlight>
                  <a:srgbClr val="FFFF00"/>
                </a:highlight>
                <a:latin typeface="Tw Cen MT" panose="020B0602020104020603" pitchFamily="34" charset="0"/>
              </a:rPr>
              <a:t>It contains information on:</a:t>
            </a:r>
            <a:endParaRPr lang="en-GB" dirty="0"/>
          </a:p>
        </p:txBody>
      </p:sp>
      <p:sp>
        <p:nvSpPr>
          <p:cNvPr id="3" name="Content Placeholder 2">
            <a:extLst>
              <a:ext uri="{FF2B5EF4-FFF2-40B4-BE49-F238E27FC236}">
                <a16:creationId xmlns:a16="http://schemas.microsoft.com/office/drawing/2014/main" id="{F5A5C3BF-7053-429C-97BC-F8AC81DBA5DE}"/>
              </a:ext>
            </a:extLst>
          </p:cNvPr>
          <p:cNvSpPr>
            <a:spLocks noGrp="1"/>
          </p:cNvSpPr>
          <p:nvPr>
            <p:ph idx="1"/>
          </p:nvPr>
        </p:nvSpPr>
        <p:spPr>
          <a:xfrm>
            <a:off x="662609" y="1728216"/>
            <a:ext cx="10621087" cy="4443984"/>
          </a:xfrm>
        </p:spPr>
        <p:txBody>
          <a:bodyPr>
            <a:normAutofit fontScale="92500" lnSpcReduction="20000"/>
          </a:bodyPr>
          <a:lstStyle/>
          <a:p>
            <a:r>
              <a:rPr lang="en-GB" sz="2800" dirty="0">
                <a:latin typeface="Tw Cen MT" panose="020B0602020104020603" pitchFamily="34" charset="0"/>
              </a:rPr>
              <a:t>NHS Number</a:t>
            </a:r>
          </a:p>
          <a:p>
            <a:r>
              <a:rPr lang="en-GB" dirty="0">
                <a:latin typeface="Tw Cen MT" panose="020B0602020104020603" pitchFamily="34" charset="0"/>
              </a:rPr>
              <a:t>N</a:t>
            </a:r>
            <a:r>
              <a:rPr lang="en-GB" sz="2800" dirty="0">
                <a:latin typeface="Tw Cen MT" panose="020B0602020104020603" pitchFamily="34" charset="0"/>
              </a:rPr>
              <a:t>ame</a:t>
            </a:r>
          </a:p>
          <a:p>
            <a:r>
              <a:rPr lang="en-GB" dirty="0">
                <a:latin typeface="Tw Cen MT" panose="020B0602020104020603" pitchFamily="34" charset="0"/>
              </a:rPr>
              <a:t>A</a:t>
            </a:r>
            <a:r>
              <a:rPr lang="en-GB" sz="2800" dirty="0">
                <a:latin typeface="Tw Cen MT" panose="020B0602020104020603" pitchFamily="34" charset="0"/>
              </a:rPr>
              <a:t>ddress</a:t>
            </a:r>
          </a:p>
          <a:p>
            <a:r>
              <a:rPr lang="en-GB" dirty="0">
                <a:latin typeface="Tw Cen MT" panose="020B0602020104020603" pitchFamily="34" charset="0"/>
              </a:rPr>
              <a:t>P</a:t>
            </a:r>
            <a:r>
              <a:rPr lang="en-GB" sz="2800" dirty="0">
                <a:latin typeface="Tw Cen MT" panose="020B0602020104020603" pitchFamily="34" charset="0"/>
              </a:rPr>
              <a:t>ostcode</a:t>
            </a:r>
          </a:p>
          <a:p>
            <a:r>
              <a:rPr lang="en-GB" dirty="0">
                <a:latin typeface="Tw Cen MT" panose="020B0602020104020603" pitchFamily="34" charset="0"/>
              </a:rPr>
              <a:t>S</a:t>
            </a:r>
            <a:r>
              <a:rPr lang="en-GB" sz="2800" dirty="0">
                <a:latin typeface="Tw Cen MT" panose="020B0602020104020603" pitchFamily="34" charset="0"/>
              </a:rPr>
              <a:t>ex</a:t>
            </a:r>
          </a:p>
          <a:p>
            <a:r>
              <a:rPr lang="en-GB" dirty="0">
                <a:latin typeface="Tw Cen MT" panose="020B0602020104020603" pitchFamily="34" charset="0"/>
              </a:rPr>
              <a:t>D</a:t>
            </a:r>
            <a:r>
              <a:rPr lang="en-GB" sz="2800" dirty="0">
                <a:latin typeface="Tw Cen MT" panose="020B0602020104020603" pitchFamily="34" charset="0"/>
              </a:rPr>
              <a:t>ate of birth</a:t>
            </a:r>
          </a:p>
          <a:p>
            <a:r>
              <a:rPr lang="en-GB" dirty="0">
                <a:latin typeface="Tw Cen MT" panose="020B0602020104020603" pitchFamily="34" charset="0"/>
              </a:rPr>
              <a:t>P</a:t>
            </a:r>
            <a:r>
              <a:rPr lang="en-GB" sz="2800" dirty="0">
                <a:latin typeface="Tw Cen MT" panose="020B0602020104020603" pitchFamily="34" charset="0"/>
              </a:rPr>
              <a:t>lace of birth</a:t>
            </a:r>
          </a:p>
          <a:p>
            <a:r>
              <a:rPr lang="en-GB" sz="2800" dirty="0">
                <a:latin typeface="Tw Cen MT" panose="020B0602020104020603" pitchFamily="34" charset="0"/>
              </a:rPr>
              <a:t>GP and GP Practice patient is registered with</a:t>
            </a:r>
          </a:p>
          <a:p>
            <a:r>
              <a:rPr lang="en-GB" sz="2800" dirty="0">
                <a:latin typeface="Tw Cen MT" panose="020B0602020104020603" pitchFamily="34" charset="0"/>
              </a:rPr>
              <a:t>PCT of where the patient is registered</a:t>
            </a:r>
            <a:endParaRPr lang="en-GB" dirty="0"/>
          </a:p>
        </p:txBody>
      </p:sp>
    </p:spTree>
    <p:extLst>
      <p:ext uri="{BB962C8B-B14F-4D97-AF65-F5344CB8AC3E}">
        <p14:creationId xmlns:p14="http://schemas.microsoft.com/office/powerpoint/2010/main" val="2136132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CF02C-221D-4DBD-BF5B-13C54B9AE2B5}"/>
              </a:ext>
            </a:extLst>
          </p:cNvPr>
          <p:cNvSpPr>
            <a:spLocks noGrp="1"/>
          </p:cNvSpPr>
          <p:nvPr>
            <p:ph idx="1"/>
          </p:nvPr>
        </p:nvSpPr>
        <p:spPr>
          <a:xfrm>
            <a:off x="768626" y="463826"/>
            <a:ext cx="10515070" cy="5708374"/>
          </a:xfrm>
        </p:spPr>
        <p:txBody>
          <a:bodyPr>
            <a:normAutofit/>
          </a:bodyPr>
          <a:lstStyle/>
          <a:p>
            <a:pPr marL="0" indent="0">
              <a:buNone/>
            </a:pPr>
            <a:r>
              <a:rPr lang="en-GB" sz="2800" b="1" dirty="0">
                <a:highlight>
                  <a:srgbClr val="FFFF00"/>
                </a:highlight>
                <a:latin typeface="Tw Cen MT" panose="020B0602020104020603" pitchFamily="34" charset="0"/>
              </a:rPr>
              <a:t>Uses</a:t>
            </a:r>
          </a:p>
          <a:p>
            <a:r>
              <a:rPr lang="en-GB" dirty="0">
                <a:latin typeface="Tw Cen MT" panose="020B0602020104020603" pitchFamily="34" charset="0"/>
              </a:rPr>
              <a:t>T</a:t>
            </a:r>
            <a:r>
              <a:rPr lang="en-GB" sz="2800" dirty="0">
                <a:latin typeface="Tw Cen MT" panose="020B0602020104020603" pitchFamily="34" charset="0"/>
              </a:rPr>
              <a:t>he main purpose of the Exeter system was to pay GPs, on the basis of list capitation.</a:t>
            </a:r>
          </a:p>
          <a:p>
            <a:r>
              <a:rPr lang="en-GB" dirty="0">
                <a:latin typeface="Tw Cen MT" panose="020B0602020104020603" pitchFamily="34" charset="0"/>
              </a:rPr>
              <a:t>F</a:t>
            </a:r>
            <a:r>
              <a:rPr lang="en-GB" sz="2800" dirty="0">
                <a:latin typeface="Tw Cen MT" panose="020B0602020104020603" pitchFamily="34" charset="0"/>
              </a:rPr>
              <a:t>or tracing people as they move and register with a new GP.</a:t>
            </a:r>
          </a:p>
          <a:p>
            <a:r>
              <a:rPr lang="en-GB" dirty="0">
                <a:latin typeface="Tw Cen MT" panose="020B0602020104020603" pitchFamily="34" charset="0"/>
              </a:rPr>
              <a:t>F</a:t>
            </a:r>
            <a:r>
              <a:rPr lang="en-GB" sz="2800" dirty="0">
                <a:latin typeface="Tw Cen MT" panose="020B0602020104020603" pitchFamily="34" charset="0"/>
              </a:rPr>
              <a:t>or providing GPs with a register.</a:t>
            </a:r>
          </a:p>
          <a:p>
            <a:r>
              <a:rPr lang="en-GB" sz="2800" dirty="0">
                <a:latin typeface="Tw Cen MT" panose="020B0602020104020603" pitchFamily="34" charset="0"/>
              </a:rPr>
              <a:t>Deprivation of registered patients at ward level is also factored in when calculating primary care resource allocation.</a:t>
            </a:r>
          </a:p>
          <a:p>
            <a:r>
              <a:rPr lang="en-GB" dirty="0">
                <a:latin typeface="Tw Cen MT" panose="020B0602020104020603" pitchFamily="34" charset="0"/>
              </a:rPr>
              <a:t>F</a:t>
            </a:r>
            <a:r>
              <a:rPr lang="en-GB" sz="2800" dirty="0">
                <a:latin typeface="Tw Cen MT" panose="020B0602020104020603" pitchFamily="34" charset="0"/>
              </a:rPr>
              <a:t>or recording national adult cancer screening programmes data.</a:t>
            </a:r>
          </a:p>
          <a:p>
            <a:r>
              <a:rPr lang="en-GB" dirty="0">
                <a:latin typeface="Tw Cen MT" panose="020B0602020104020603" pitchFamily="34" charset="0"/>
              </a:rPr>
              <a:t>F</a:t>
            </a:r>
            <a:r>
              <a:rPr lang="en-GB" sz="2800" dirty="0">
                <a:latin typeface="Tw Cen MT" panose="020B0602020104020603" pitchFamily="34" charset="0"/>
              </a:rPr>
              <a:t>or understanding local populations and to inform practice based commissioning.</a:t>
            </a:r>
            <a:endParaRPr lang="en-GB" dirty="0"/>
          </a:p>
        </p:txBody>
      </p:sp>
    </p:spTree>
    <p:extLst>
      <p:ext uri="{BB962C8B-B14F-4D97-AF65-F5344CB8AC3E}">
        <p14:creationId xmlns:p14="http://schemas.microsoft.com/office/powerpoint/2010/main" val="2863020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5166C-893D-4BB9-AFC4-6A66C2446FA1}"/>
              </a:ext>
            </a:extLst>
          </p:cNvPr>
          <p:cNvSpPr>
            <a:spLocks noGrp="1"/>
          </p:cNvSpPr>
          <p:nvPr>
            <p:ph sz="half" idx="1"/>
          </p:nvPr>
        </p:nvSpPr>
        <p:spPr>
          <a:xfrm>
            <a:off x="344557" y="685799"/>
            <a:ext cx="5794115" cy="5781261"/>
          </a:xfrm>
        </p:spPr>
        <p:txBody>
          <a:bodyPr>
            <a:normAutofit/>
          </a:bodyPr>
          <a:lstStyle/>
          <a:p>
            <a:pPr marL="0" indent="0" algn="l">
              <a:buNone/>
            </a:pPr>
            <a:r>
              <a:rPr lang="en-GB" sz="1800" i="0" dirty="0">
                <a:effectLst/>
                <a:latin typeface="Poppins" panose="00000500000000000000" pitchFamily="2" charset="0"/>
                <a:cs typeface="Poppins" panose="00000500000000000000" pitchFamily="2" charset="0"/>
              </a:rPr>
              <a:t>    </a:t>
            </a:r>
            <a:r>
              <a:rPr lang="en-GB" sz="1800" b="1" i="0" dirty="0">
                <a:effectLst/>
                <a:highlight>
                  <a:srgbClr val="FFFF00"/>
                </a:highlight>
                <a:latin typeface="Poppins" panose="00000500000000000000" pitchFamily="2" charset="0"/>
                <a:cs typeface="Poppins" panose="00000500000000000000" pitchFamily="2" charset="0"/>
              </a:rPr>
              <a:t>Strengths</a:t>
            </a:r>
          </a:p>
          <a:p>
            <a:pPr algn="l"/>
            <a:r>
              <a:rPr lang="en-GB" sz="1800" i="0" dirty="0">
                <a:effectLst/>
                <a:latin typeface="Poppins" panose="00000500000000000000" pitchFamily="2" charset="0"/>
                <a:cs typeface="Poppins" panose="00000500000000000000" pitchFamily="2" charset="0"/>
              </a:rPr>
              <a:t>Crucial for practice profiling by practice clusters, PCTs and public health observatories.</a:t>
            </a:r>
          </a:p>
          <a:p>
            <a:pPr algn="l"/>
            <a:r>
              <a:rPr lang="en-GB" sz="1800" i="0" dirty="0">
                <a:effectLst/>
                <a:latin typeface="Poppins" panose="00000500000000000000" pitchFamily="2" charset="0"/>
                <a:cs typeface="Poppins" panose="00000500000000000000" pitchFamily="2" charset="0"/>
              </a:rPr>
              <a:t>Postcodes enable determination of local authority of residence. </a:t>
            </a:r>
          </a:p>
          <a:p>
            <a:pPr algn="l"/>
            <a:r>
              <a:rPr lang="en-GB" sz="1800" i="0" dirty="0">
                <a:effectLst/>
                <a:latin typeface="Poppins" panose="00000500000000000000" pitchFamily="2" charset="0"/>
                <a:cs typeface="Poppins" panose="00000500000000000000" pitchFamily="2" charset="0"/>
              </a:rPr>
              <a:t>Local authorities do not have equivalent databases of their residents, and in collaborative work between NHS and LAs, the picture of the population that Exeter makes available can be enormously useful.</a:t>
            </a:r>
          </a:p>
          <a:p>
            <a:endParaRPr lang="en-GB" dirty="0"/>
          </a:p>
        </p:txBody>
      </p:sp>
      <p:sp>
        <p:nvSpPr>
          <p:cNvPr id="4" name="Content Placeholder 3">
            <a:extLst>
              <a:ext uri="{FF2B5EF4-FFF2-40B4-BE49-F238E27FC236}">
                <a16:creationId xmlns:a16="http://schemas.microsoft.com/office/drawing/2014/main" id="{C1D50260-5837-499F-9556-52C503C02B64}"/>
              </a:ext>
            </a:extLst>
          </p:cNvPr>
          <p:cNvSpPr>
            <a:spLocks noGrp="1"/>
          </p:cNvSpPr>
          <p:nvPr>
            <p:ph sz="half" idx="2"/>
          </p:nvPr>
        </p:nvSpPr>
        <p:spPr>
          <a:xfrm>
            <a:off x="6138672" y="644056"/>
            <a:ext cx="5589502" cy="5823004"/>
          </a:xfrm>
        </p:spPr>
        <p:txBody>
          <a:bodyPr>
            <a:noAutofit/>
          </a:bodyPr>
          <a:lstStyle/>
          <a:p>
            <a:pPr marL="0" indent="0">
              <a:buNone/>
            </a:pPr>
            <a:r>
              <a:rPr lang="en-GB" sz="1800" b="1" dirty="0">
                <a:highlight>
                  <a:srgbClr val="FFFF00"/>
                </a:highlight>
                <a:latin typeface="Poppins" panose="00000500000000000000" pitchFamily="2" charset="0"/>
                <a:cs typeface="Poppins" panose="00000500000000000000" pitchFamily="2" charset="0"/>
              </a:rPr>
              <a:t>Weaknesses</a:t>
            </a:r>
          </a:p>
          <a:p>
            <a:r>
              <a:rPr lang="en-GB" sz="1800" dirty="0">
                <a:latin typeface="Poppins" panose="00000500000000000000" pitchFamily="2" charset="0"/>
                <a:cs typeface="Poppins" panose="00000500000000000000" pitchFamily="2" charset="0"/>
              </a:rPr>
              <a:t>GP lists are inflated on average by 5.7%, due to mobility among young adults and delays in removing list members after death or emigration.</a:t>
            </a:r>
          </a:p>
          <a:p>
            <a:r>
              <a:rPr lang="en-GB" sz="1800" dirty="0">
                <a:latin typeface="Poppins" panose="00000500000000000000" pitchFamily="2" charset="0"/>
                <a:cs typeface="Poppins" panose="00000500000000000000" pitchFamily="2" charset="0"/>
              </a:rPr>
              <a:t>Vulnerable populations such as homeless people, asylum seekers, travellers, and some migrant workers tend not to be registered with GPs so are missing from the Exeter system.</a:t>
            </a:r>
          </a:p>
          <a:p>
            <a:r>
              <a:rPr lang="en-GB" sz="1800" dirty="0">
                <a:latin typeface="Poppins" panose="00000500000000000000" pitchFamily="2" charset="0"/>
                <a:cs typeface="Poppins" panose="00000500000000000000" pitchFamily="2" charset="0"/>
              </a:rPr>
              <a:t>Place of birth, which might be useful in ethnic analyses, is a free text field, and may vary from 'home' to country to detailed address.</a:t>
            </a:r>
          </a:p>
          <a:p>
            <a:r>
              <a:rPr lang="en-GB" sz="1800" dirty="0">
                <a:latin typeface="Poppins" panose="00000500000000000000" pitchFamily="2" charset="0"/>
                <a:cs typeface="Poppins" panose="00000500000000000000" pitchFamily="2" charset="0"/>
              </a:rPr>
              <a:t>This covers factors such as age, sex, migration patterns, ethnicity, marital status in populations and how it influences health.</a:t>
            </a:r>
          </a:p>
        </p:txBody>
      </p:sp>
    </p:spTree>
    <p:extLst>
      <p:ext uri="{BB962C8B-B14F-4D97-AF65-F5344CB8AC3E}">
        <p14:creationId xmlns:p14="http://schemas.microsoft.com/office/powerpoint/2010/main" val="3457658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41C69-FD4D-44FB-B066-B8D791D3EB2F}"/>
              </a:ext>
            </a:extLst>
          </p:cNvPr>
          <p:cNvSpPr>
            <a:spLocks noGrp="1"/>
          </p:cNvSpPr>
          <p:nvPr>
            <p:ph idx="1"/>
          </p:nvPr>
        </p:nvSpPr>
        <p:spPr>
          <a:xfrm>
            <a:off x="808383" y="675861"/>
            <a:ext cx="10475313" cy="5496339"/>
          </a:xfrm>
        </p:spPr>
        <p:txBody>
          <a:bodyPr>
            <a:normAutofit/>
          </a:bodyPr>
          <a:lstStyle/>
          <a:p>
            <a:pPr marL="0" indent="0">
              <a:buNone/>
            </a:pPr>
            <a:r>
              <a:rPr lang="en-GB" b="1" dirty="0">
                <a:highlight>
                  <a:srgbClr val="FFFF00"/>
                </a:highlight>
                <a:latin typeface="Tw Cen MT" panose="020B0602020104020603" pitchFamily="34" charset="0"/>
              </a:rPr>
              <a:t>Other roles of demography:</a:t>
            </a:r>
          </a:p>
          <a:p>
            <a:r>
              <a:rPr lang="en-GB" dirty="0">
                <a:latin typeface="Tw Cen MT" panose="020B0602020104020603" pitchFamily="34" charset="0"/>
              </a:rPr>
              <a:t>In an effort to ensure equitable treatment outcomes, physicians should look at a broad range of patients’ personal information, such as race and ethnicity.</a:t>
            </a:r>
          </a:p>
          <a:p>
            <a:r>
              <a:rPr lang="en-GB" dirty="0">
                <a:latin typeface="Tw Cen MT" panose="020B0602020104020603" pitchFamily="34" charset="0"/>
              </a:rPr>
              <a:t> The collection of demographic data can help inform treatment plans.</a:t>
            </a:r>
          </a:p>
          <a:p>
            <a:r>
              <a:rPr lang="en-GB" dirty="0">
                <a:latin typeface="Tw Cen MT" panose="020B0602020104020603" pitchFamily="34" charset="0"/>
              </a:rPr>
              <a:t> </a:t>
            </a:r>
            <a:r>
              <a:rPr lang="en-GB" b="1" dirty="0">
                <a:highlight>
                  <a:srgbClr val="FFFF00"/>
                </a:highlight>
                <a:latin typeface="Tw Cen MT" panose="020B0602020104020603" pitchFamily="34" charset="0"/>
              </a:rPr>
              <a:t>For example</a:t>
            </a:r>
            <a:r>
              <a:rPr lang="en-GB" dirty="0">
                <a:latin typeface="Tw Cen MT" panose="020B0602020104020603" pitchFamily="34" charset="0"/>
              </a:rPr>
              <a:t>, ACE inhibitors </a:t>
            </a:r>
            <a:r>
              <a:rPr lang="en-GB" dirty="0">
                <a:highlight>
                  <a:srgbClr val="00FFFF"/>
                </a:highlight>
                <a:latin typeface="Tw Cen MT" panose="020B0602020104020603" pitchFamily="34" charset="0"/>
              </a:rPr>
              <a:t>(a class of medication used primarily for the treatment of high blood pressure and heart failure</a:t>
            </a:r>
            <a:r>
              <a:rPr lang="en-GB" dirty="0">
                <a:latin typeface="Tw Cen MT" panose="020B0602020104020603" pitchFamily="34" charset="0"/>
              </a:rPr>
              <a:t>) treating hypertension have been proven to be less effective for Africans in the western world than other classes of medication such as calcium channel blockers or thiazide diuretics.</a:t>
            </a:r>
          </a:p>
        </p:txBody>
      </p:sp>
    </p:spTree>
    <p:extLst>
      <p:ext uri="{BB962C8B-B14F-4D97-AF65-F5344CB8AC3E}">
        <p14:creationId xmlns:p14="http://schemas.microsoft.com/office/powerpoint/2010/main" val="3053971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EFDC9-1582-4CF2-9C99-4F7CCB413EB4}"/>
              </a:ext>
            </a:extLst>
          </p:cNvPr>
          <p:cNvSpPr>
            <a:spLocks noGrp="1"/>
          </p:cNvSpPr>
          <p:nvPr>
            <p:ph idx="1"/>
          </p:nvPr>
        </p:nvSpPr>
        <p:spPr>
          <a:xfrm>
            <a:off x="848139" y="768626"/>
            <a:ext cx="10435557" cy="5403574"/>
          </a:xfrm>
        </p:spPr>
        <p:txBody>
          <a:bodyPr>
            <a:normAutofit/>
          </a:bodyPr>
          <a:lstStyle/>
          <a:p>
            <a:pPr marL="0" indent="0">
              <a:buNone/>
            </a:pPr>
            <a:r>
              <a:rPr lang="en-GB" b="1" dirty="0" err="1">
                <a:highlight>
                  <a:srgbClr val="FFFF00"/>
                </a:highlight>
                <a:latin typeface="Tw Cen MT" panose="020B0602020104020603" pitchFamily="34" charset="0"/>
              </a:rPr>
              <a:t>Contd</a:t>
            </a:r>
            <a:r>
              <a:rPr lang="en-GB" b="1" dirty="0">
                <a:highlight>
                  <a:srgbClr val="FFFF00"/>
                </a:highlight>
                <a:latin typeface="Tw Cen MT" panose="020B0602020104020603" pitchFamily="34" charset="0"/>
              </a:rPr>
              <a:t>…</a:t>
            </a:r>
          </a:p>
          <a:p>
            <a:pPr marL="0" indent="0">
              <a:buNone/>
            </a:pPr>
            <a:r>
              <a:rPr lang="en-GB" dirty="0">
                <a:latin typeface="Tw Cen MT" panose="020B0602020104020603" pitchFamily="34" charset="0"/>
              </a:rPr>
              <a:t>Collecting race and ethnicity data can help improve the quality of care for all patients, </a:t>
            </a:r>
            <a:r>
              <a:rPr lang="en-GB" b="1" dirty="0">
                <a:highlight>
                  <a:srgbClr val="FFFF00"/>
                </a:highlight>
                <a:latin typeface="Tw Cen MT" panose="020B0602020104020603" pitchFamily="34" charset="0"/>
              </a:rPr>
              <a:t>it helps practices:</a:t>
            </a:r>
          </a:p>
          <a:p>
            <a:r>
              <a:rPr lang="en-GB" dirty="0">
                <a:latin typeface="Tw Cen MT" panose="020B0602020104020603" pitchFamily="34" charset="0"/>
              </a:rPr>
              <a:t>Identify and address differences in care for specific populations.</a:t>
            </a:r>
          </a:p>
          <a:p>
            <a:r>
              <a:rPr lang="en-GB" dirty="0">
                <a:latin typeface="Tw Cen MT" panose="020B0602020104020603" pitchFamily="34" charset="0"/>
              </a:rPr>
              <a:t>Distinguish which populations do not achieve optimal interventions.</a:t>
            </a:r>
          </a:p>
          <a:p>
            <a:r>
              <a:rPr lang="en-GB" dirty="0">
                <a:latin typeface="Tw Cen MT" panose="020B0602020104020603" pitchFamily="34" charset="0"/>
              </a:rPr>
              <a:t>Assess whether the practice is delivering culturally competent care.</a:t>
            </a:r>
          </a:p>
          <a:p>
            <a:r>
              <a:rPr lang="en-GB" dirty="0">
                <a:latin typeface="Tw Cen MT" panose="020B0602020104020603" pitchFamily="34" charset="0"/>
              </a:rPr>
              <a:t>Develop additional patient-</a:t>
            </a:r>
            <a:r>
              <a:rPr lang="en-GB" dirty="0" err="1">
                <a:latin typeface="Tw Cen MT" panose="020B0602020104020603" pitchFamily="34" charset="0"/>
              </a:rPr>
              <a:t>centered</a:t>
            </a:r>
            <a:r>
              <a:rPr lang="en-GB" dirty="0">
                <a:latin typeface="Tw Cen MT" panose="020B0602020104020603" pitchFamily="34" charset="0"/>
              </a:rPr>
              <a:t> services.</a:t>
            </a:r>
          </a:p>
        </p:txBody>
      </p:sp>
    </p:spTree>
    <p:extLst>
      <p:ext uri="{BB962C8B-B14F-4D97-AF65-F5344CB8AC3E}">
        <p14:creationId xmlns:p14="http://schemas.microsoft.com/office/powerpoint/2010/main" val="2455494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22A4-E61C-4418-84EB-479965572132}"/>
              </a:ext>
            </a:extLst>
          </p:cNvPr>
          <p:cNvSpPr>
            <a:spLocks noGrp="1"/>
          </p:cNvSpPr>
          <p:nvPr>
            <p:ph type="title"/>
          </p:nvPr>
        </p:nvSpPr>
        <p:spPr>
          <a:xfrm>
            <a:off x="94395" y="0"/>
            <a:ext cx="10944665" cy="505440"/>
          </a:xfrm>
        </p:spPr>
        <p:txBody>
          <a:bodyPr>
            <a:noAutofit/>
          </a:bodyPr>
          <a:lstStyle/>
          <a:p>
            <a:pPr algn="ctr" fontAlgn="base"/>
            <a:r>
              <a:rPr lang="en-GB" sz="2800" b="1" i="0" dirty="0">
                <a:solidFill>
                  <a:schemeClr val="tx1"/>
                </a:solidFill>
                <a:effectLst/>
                <a:highlight>
                  <a:srgbClr val="FFFF00"/>
                </a:highlight>
                <a:latin typeface="Lora"/>
              </a:rPr>
              <a:t>Examples of how Demographics affect Healthcare and Nursing Practice:</a:t>
            </a:r>
          </a:p>
        </p:txBody>
      </p:sp>
      <p:pic>
        <p:nvPicPr>
          <p:cNvPr id="4098" name="Picture 2" descr="How Demographics Affect Healthcare and Nursing_header image">
            <a:extLst>
              <a:ext uri="{FF2B5EF4-FFF2-40B4-BE49-F238E27FC236}">
                <a16:creationId xmlns:a16="http://schemas.microsoft.com/office/drawing/2014/main" id="{AE146626-EF02-4099-BA66-E517BA35A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180" y="618978"/>
            <a:ext cx="10944665" cy="555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7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11C8D-56D7-4057-8260-9F55E50D6244}"/>
              </a:ext>
            </a:extLst>
          </p:cNvPr>
          <p:cNvSpPr>
            <a:spLocks noGrp="1"/>
          </p:cNvSpPr>
          <p:nvPr>
            <p:ph idx="1"/>
          </p:nvPr>
        </p:nvSpPr>
        <p:spPr>
          <a:xfrm>
            <a:off x="781878" y="874643"/>
            <a:ext cx="10571922" cy="5136543"/>
          </a:xfrm>
        </p:spPr>
        <p:txBody>
          <a:bodyPr>
            <a:normAutofit/>
          </a:bodyPr>
          <a:lstStyle/>
          <a:p>
            <a:r>
              <a:rPr lang="en-GB" sz="2400" b="0" i="0" dirty="0">
                <a:solidFill>
                  <a:schemeClr val="tx1"/>
                </a:solidFill>
                <a:effectLst/>
                <a:latin typeface="Tw Cen MT" panose="020B0602020104020603" pitchFamily="34" charset="0"/>
              </a:rPr>
              <a:t>The Royal College of Nursing encourages nurses to provide customized, </a:t>
            </a:r>
            <a:r>
              <a:rPr lang="en-GB" sz="2400" b="1" i="0" dirty="0">
                <a:solidFill>
                  <a:schemeClr val="tx1"/>
                </a:solidFill>
                <a:effectLst/>
                <a:highlight>
                  <a:srgbClr val="FFFF00"/>
                </a:highlight>
                <a:latin typeface="Tw Cen MT" panose="020B0602020104020603" pitchFamily="34" charset="0"/>
              </a:rPr>
              <a:t>culturally specific care </a:t>
            </a:r>
            <a:r>
              <a:rPr lang="en-GB" sz="2400" b="0" i="0" dirty="0">
                <a:solidFill>
                  <a:schemeClr val="tx1"/>
                </a:solidFill>
                <a:effectLst/>
                <a:latin typeface="Tw Cen MT" panose="020B0602020104020603" pitchFamily="34" charset="0"/>
              </a:rPr>
              <a:t>that fits with a patient’s values, beliefs, traditions, practices and lifestyle.</a:t>
            </a:r>
          </a:p>
          <a:p>
            <a:r>
              <a:rPr lang="en-GB" sz="2400" b="0" i="0" dirty="0">
                <a:solidFill>
                  <a:schemeClr val="tx1"/>
                </a:solidFill>
                <a:effectLst/>
                <a:latin typeface="Tw Cen MT" panose="020B0602020104020603" pitchFamily="34" charset="0"/>
              </a:rPr>
              <a:t> The association promotes </a:t>
            </a:r>
            <a:r>
              <a:rPr lang="en-GB" sz="2400" b="0" i="0" u="sng" dirty="0">
                <a:solidFill>
                  <a:schemeClr val="tx1"/>
                </a:solidFill>
                <a:effectLst/>
                <a:latin typeface="Tw Cen MT" panose="020B0602020104020603" pitchFamily="34" charset="0"/>
                <a:hlinkClick r:id="rId2" tooltip="Dynamics of Diversity: Becoming Better Nurses through Diversity Awareness">
                  <a:extLst>
                    <a:ext uri="{A12FA001-AC4F-418D-AE19-62706E023703}">
                      <ahyp:hlinkClr xmlns:ahyp="http://schemas.microsoft.com/office/drawing/2018/hyperlinkcolor" val="tx"/>
                    </a:ext>
                  </a:extLst>
                </a:hlinkClick>
              </a:rPr>
              <a:t>diversity awareness</a:t>
            </a:r>
            <a:r>
              <a:rPr lang="en-GB" sz="2400" b="0" i="0" dirty="0">
                <a:solidFill>
                  <a:schemeClr val="tx1"/>
                </a:solidFill>
                <a:effectLst/>
                <a:latin typeface="Tw Cen MT" panose="020B0602020104020603" pitchFamily="34" charset="0"/>
              </a:rPr>
              <a:t>, which is defined as “an active, ongoing conscious process in which we recognize similarities and differences within and between various cultural groups.”</a:t>
            </a:r>
          </a:p>
          <a:p>
            <a:r>
              <a:rPr lang="en-GB" sz="2400" b="0" i="0" dirty="0">
                <a:solidFill>
                  <a:schemeClr val="tx1"/>
                </a:solidFill>
                <a:effectLst/>
                <a:latin typeface="Tw Cen MT" panose="020B0602020104020603" pitchFamily="34" charset="0"/>
              </a:rPr>
              <a:t> Diversity awareness also involves cultural assessment and cultural sharing among healthcare professionals with the overall aim of understanding the complex definition of diversity.</a:t>
            </a:r>
          </a:p>
        </p:txBody>
      </p:sp>
    </p:spTree>
    <p:extLst>
      <p:ext uri="{BB962C8B-B14F-4D97-AF65-F5344CB8AC3E}">
        <p14:creationId xmlns:p14="http://schemas.microsoft.com/office/powerpoint/2010/main" val="1396519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300D6-6C99-487D-94FD-CF4DB5DC54B5}"/>
              </a:ext>
            </a:extLst>
          </p:cNvPr>
          <p:cNvSpPr>
            <a:spLocks noGrp="1"/>
          </p:cNvSpPr>
          <p:nvPr>
            <p:ph idx="1"/>
          </p:nvPr>
        </p:nvSpPr>
        <p:spPr>
          <a:xfrm>
            <a:off x="861391" y="742122"/>
            <a:ext cx="10422305" cy="5430078"/>
          </a:xfrm>
        </p:spPr>
        <p:txBody>
          <a:bodyPr/>
          <a:lstStyle/>
          <a:p>
            <a:pPr marL="0" indent="0">
              <a:buNone/>
            </a:pPr>
            <a:r>
              <a:rPr lang="en-GB" sz="2800" b="0" i="0" dirty="0">
                <a:solidFill>
                  <a:schemeClr val="tx1"/>
                </a:solidFill>
                <a:effectLst/>
                <a:highlight>
                  <a:srgbClr val="FFFF00"/>
                </a:highlight>
                <a:latin typeface="Tw Cen MT" panose="020B0602020104020603" pitchFamily="34" charset="0"/>
              </a:rPr>
              <a:t>The Royal College of Nursing-</a:t>
            </a:r>
            <a:r>
              <a:rPr lang="en-GB" sz="2800" b="0" i="0" dirty="0" err="1">
                <a:solidFill>
                  <a:schemeClr val="tx1"/>
                </a:solidFill>
                <a:effectLst/>
                <a:highlight>
                  <a:srgbClr val="FFFF00"/>
                </a:highlight>
                <a:latin typeface="Tw Cen MT" panose="020B0602020104020603" pitchFamily="34" charset="0"/>
              </a:rPr>
              <a:t>cont</a:t>
            </a:r>
            <a:r>
              <a:rPr lang="en-GB" sz="2800" b="0" i="0" dirty="0">
                <a:solidFill>
                  <a:schemeClr val="tx1"/>
                </a:solidFill>
                <a:effectLst/>
                <a:highlight>
                  <a:srgbClr val="FFFF00"/>
                </a:highlight>
                <a:latin typeface="Tw Cen MT" panose="020B0602020104020603" pitchFamily="34" charset="0"/>
              </a:rPr>
              <a:t>… </a:t>
            </a:r>
          </a:p>
          <a:p>
            <a:r>
              <a:rPr lang="en-GB" sz="2800" dirty="0">
                <a:solidFill>
                  <a:schemeClr val="tx1"/>
                </a:solidFill>
                <a:latin typeface="Tw Cen MT" panose="020B0602020104020603" pitchFamily="34" charset="0"/>
              </a:rPr>
              <a:t>Though those are admittedly a lot of factors to keep in mind, ignoring diversity may lead to unequal nursing care and negative patient outcomes. </a:t>
            </a:r>
          </a:p>
          <a:p>
            <a:r>
              <a:rPr lang="en-GB" sz="2800" dirty="0">
                <a:solidFill>
                  <a:schemeClr val="tx1"/>
                </a:solidFill>
                <a:latin typeface="Tw Cen MT" panose="020B0602020104020603" pitchFamily="34" charset="0"/>
              </a:rPr>
              <a:t>Whether it is physical pain or emotional stress, patients could experience adverse physiological symptoms if their cultural needs are not taken into consideration.</a:t>
            </a:r>
          </a:p>
          <a:p>
            <a:endParaRPr lang="en-GB" dirty="0"/>
          </a:p>
        </p:txBody>
      </p:sp>
    </p:spTree>
    <p:extLst>
      <p:ext uri="{BB962C8B-B14F-4D97-AF65-F5344CB8AC3E}">
        <p14:creationId xmlns:p14="http://schemas.microsoft.com/office/powerpoint/2010/main" val="417586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ACD2-4D01-4D1A-B3A9-C86D9562240B}"/>
              </a:ext>
            </a:extLst>
          </p:cNvPr>
          <p:cNvSpPr>
            <a:spLocks noGrp="1"/>
          </p:cNvSpPr>
          <p:nvPr>
            <p:ph idx="1"/>
          </p:nvPr>
        </p:nvSpPr>
        <p:spPr>
          <a:xfrm>
            <a:off x="715617" y="1113183"/>
            <a:ext cx="10568079" cy="5059017"/>
          </a:xfrm>
        </p:spPr>
        <p:txBody>
          <a:bodyPr>
            <a:normAutofit/>
          </a:bodyPr>
          <a:lstStyle/>
          <a:p>
            <a:pPr marL="0" indent="0">
              <a:buNone/>
            </a:pPr>
            <a:r>
              <a:rPr lang="en-GB" sz="2800" b="1" i="1" dirty="0">
                <a:solidFill>
                  <a:srgbClr val="323232"/>
                </a:solidFill>
                <a:effectLst/>
                <a:highlight>
                  <a:srgbClr val="FFFF00"/>
                </a:highlight>
                <a:latin typeface="Tw Cen MT" panose="020B0602020104020603" pitchFamily="34" charset="0"/>
              </a:rPr>
              <a:t>Diversity and Multiculturalism-</a:t>
            </a:r>
            <a:r>
              <a:rPr lang="en-GB" sz="2800" b="1" i="1" dirty="0" err="1">
                <a:solidFill>
                  <a:srgbClr val="323232"/>
                </a:solidFill>
                <a:effectLst/>
                <a:highlight>
                  <a:srgbClr val="FFFF00"/>
                </a:highlight>
                <a:latin typeface="Tw Cen MT" panose="020B0602020104020603" pitchFamily="34" charset="0"/>
              </a:rPr>
              <a:t>cont</a:t>
            </a:r>
            <a:endParaRPr lang="en-GB" sz="2800" b="1" i="1" dirty="0">
              <a:solidFill>
                <a:srgbClr val="323232"/>
              </a:solidFill>
              <a:effectLst/>
              <a:highlight>
                <a:srgbClr val="FFFF00"/>
              </a:highlight>
              <a:latin typeface="Tw Cen MT" panose="020B0602020104020603" pitchFamily="34" charset="0"/>
            </a:endParaRPr>
          </a:p>
          <a:p>
            <a:r>
              <a:rPr lang="en-GB" sz="2800" b="0" i="0" dirty="0">
                <a:solidFill>
                  <a:srgbClr val="323232"/>
                </a:solidFill>
                <a:effectLst/>
                <a:latin typeface="Tw Cen MT" panose="020B0602020104020603" pitchFamily="34" charset="0"/>
              </a:rPr>
              <a:t>Relevant factors include national origin, religious affiliation, language, gender, sexual orientation, age, disability, socioeconomic status and more. Understanding cultural diversity is becoming a daily responsibility for many nurses.</a:t>
            </a:r>
          </a:p>
          <a:p>
            <a:r>
              <a:rPr lang="en-GB" sz="2800" b="0" i="0" dirty="0">
                <a:solidFill>
                  <a:srgbClr val="323232"/>
                </a:solidFill>
                <a:effectLst/>
                <a:latin typeface="Tw Cen MT" panose="020B0602020104020603" pitchFamily="34" charset="0"/>
              </a:rPr>
              <a:t>To meet the needs of culturally diverse patients, nurses and other healthcare providers must become both culturally competent and culturally aware.</a:t>
            </a:r>
            <a:endParaRPr lang="en-GB" sz="2800" dirty="0">
              <a:latin typeface="Tw Cen MT" panose="020B0602020104020603" pitchFamily="34" charset="0"/>
            </a:endParaRPr>
          </a:p>
          <a:p>
            <a:endParaRPr lang="en-GB" dirty="0"/>
          </a:p>
        </p:txBody>
      </p:sp>
    </p:spTree>
    <p:extLst>
      <p:ext uri="{BB962C8B-B14F-4D97-AF65-F5344CB8AC3E}">
        <p14:creationId xmlns:p14="http://schemas.microsoft.com/office/powerpoint/2010/main" val="364502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2132-F9DA-47D0-847C-980F960737AD}"/>
              </a:ext>
            </a:extLst>
          </p:cNvPr>
          <p:cNvSpPr>
            <a:spLocks noGrp="1"/>
          </p:cNvSpPr>
          <p:nvPr>
            <p:ph type="title"/>
          </p:nvPr>
        </p:nvSpPr>
        <p:spPr>
          <a:xfrm>
            <a:off x="586409" y="378377"/>
            <a:ext cx="10515600" cy="1325563"/>
          </a:xfrm>
        </p:spPr>
        <p:txBody>
          <a:bodyPr>
            <a:normAutofit/>
          </a:bodyPr>
          <a:lstStyle/>
          <a:p>
            <a:pPr algn="ctr"/>
            <a:r>
              <a:rPr lang="en-GB" b="1" dirty="0">
                <a:solidFill>
                  <a:srgbClr val="00B050"/>
                </a:solidFill>
              </a:rPr>
              <a:t>Starter Activity</a:t>
            </a:r>
          </a:p>
        </p:txBody>
      </p:sp>
      <p:sp>
        <p:nvSpPr>
          <p:cNvPr id="3" name="Content Placeholder 2">
            <a:extLst>
              <a:ext uri="{FF2B5EF4-FFF2-40B4-BE49-F238E27FC236}">
                <a16:creationId xmlns:a16="http://schemas.microsoft.com/office/drawing/2014/main" id="{6E7A66DB-0442-47EB-85AB-3D46C427B4D1}"/>
              </a:ext>
            </a:extLst>
          </p:cNvPr>
          <p:cNvSpPr>
            <a:spLocks noGrp="1"/>
          </p:cNvSpPr>
          <p:nvPr>
            <p:ph idx="1"/>
          </p:nvPr>
        </p:nvSpPr>
        <p:spPr>
          <a:xfrm>
            <a:off x="689113" y="715617"/>
            <a:ext cx="10412895" cy="5156546"/>
          </a:xfrm>
        </p:spPr>
        <p:txBody>
          <a:bodyPr>
            <a:normAutofit/>
          </a:bodyPr>
          <a:lstStyle/>
          <a:p>
            <a:pPr marL="0" indent="0">
              <a:buClr>
                <a:srgbClr val="0070C0"/>
              </a:buClr>
              <a:buNone/>
            </a:pPr>
            <a:r>
              <a:rPr lang="en-GB" sz="2800" b="1" dirty="0">
                <a:solidFill>
                  <a:schemeClr val="tx1"/>
                </a:solidFill>
                <a:latin typeface="Tw Cen MT" panose="020B0602020104020603" pitchFamily="34" charset="0"/>
              </a:rPr>
              <a:t>Individually, (5 minutes</a:t>
            </a:r>
            <a:r>
              <a:rPr lang="en-GB" sz="2800" dirty="0">
                <a:solidFill>
                  <a:schemeClr val="tx1"/>
                </a:solidFill>
                <a:latin typeface="Tw Cen MT" panose="020B0602020104020603" pitchFamily="34" charset="0"/>
              </a:rPr>
              <a:t>)</a:t>
            </a:r>
          </a:p>
          <a:p>
            <a:pPr marL="0" indent="0">
              <a:buClr>
                <a:srgbClr val="0070C0"/>
              </a:buClr>
              <a:buNone/>
            </a:pPr>
            <a:endParaRPr lang="en-GB" sz="2800" dirty="0">
              <a:solidFill>
                <a:schemeClr val="tx1"/>
              </a:solidFill>
              <a:latin typeface="Tw Cen MT" panose="020B0602020104020603" pitchFamily="34" charset="0"/>
            </a:endParaRPr>
          </a:p>
          <a:p>
            <a:pPr>
              <a:buClr>
                <a:srgbClr val="0070C0"/>
              </a:buClr>
              <a:buFont typeface="Wingdings" panose="05000000000000000000" pitchFamily="2" charset="2"/>
              <a:buChar char="v"/>
            </a:pPr>
            <a:r>
              <a:rPr lang="en-GB" sz="2800" dirty="0">
                <a:solidFill>
                  <a:schemeClr val="tx1"/>
                </a:solidFill>
                <a:latin typeface="Tw Cen MT" panose="020B0602020104020603" pitchFamily="34" charset="0"/>
              </a:rPr>
              <a:t>Using the internet device, research the meaning of </a:t>
            </a:r>
            <a:r>
              <a:rPr lang="en-GB" sz="2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demographics</a:t>
            </a:r>
            <a:r>
              <a:rPr lang="en-GB" sz="2800" dirty="0">
                <a:solidFill>
                  <a:schemeClr val="tx1"/>
                </a:solidFill>
                <a:latin typeface="Tw Cen MT" panose="020B0602020104020603" pitchFamily="34" charset="0"/>
              </a:rPr>
              <a:t>.</a:t>
            </a:r>
          </a:p>
          <a:p>
            <a:pPr>
              <a:buClr>
                <a:srgbClr val="0070C0"/>
              </a:buClr>
              <a:buFont typeface="Wingdings" panose="05000000000000000000" pitchFamily="2" charset="2"/>
              <a:buChar char="v"/>
            </a:pPr>
            <a:r>
              <a:rPr lang="en-GB" sz="2800" dirty="0">
                <a:solidFill>
                  <a:schemeClr val="tx1"/>
                </a:solidFill>
                <a:latin typeface="Tw Cen MT" panose="020B0602020104020603" pitchFamily="34" charset="0"/>
              </a:rPr>
              <a:t>Learners feedback to the class</a:t>
            </a:r>
          </a:p>
          <a:p>
            <a:pPr marL="0" indent="0">
              <a:buClr>
                <a:srgbClr val="0070C0"/>
              </a:buClr>
              <a:buNone/>
            </a:pPr>
            <a:endParaRPr lang="en-GB" sz="2800" b="1" dirty="0">
              <a:solidFill>
                <a:schemeClr val="tx1"/>
              </a:solidFill>
              <a:latin typeface="Tw Cen MT" panose="020B0602020104020603" pitchFamily="34" charset="0"/>
            </a:endParaRPr>
          </a:p>
          <a:p>
            <a:pPr marL="0" indent="0">
              <a:buClr>
                <a:srgbClr val="0070C0"/>
              </a:buClr>
              <a:buNone/>
            </a:pPr>
            <a:endParaRPr lang="en-GB" sz="2800" b="1" dirty="0">
              <a:solidFill>
                <a:schemeClr val="tx1"/>
              </a:solidFill>
              <a:latin typeface="Tw Cen MT" panose="020B0602020104020603" pitchFamily="34" charset="0"/>
            </a:endParaRPr>
          </a:p>
          <a:p>
            <a:pPr marL="0" indent="0">
              <a:buClr>
                <a:srgbClr val="0070C0"/>
              </a:buClr>
              <a:buNone/>
            </a:pPr>
            <a:endParaRPr lang="en-GB" sz="2000" dirty="0"/>
          </a:p>
          <a:p>
            <a:pPr>
              <a:buClr>
                <a:srgbClr val="0070C0"/>
              </a:buClr>
              <a:buFont typeface="Wingdings" panose="05000000000000000000" pitchFamily="2" charset="2"/>
              <a:buChar char="v"/>
            </a:pPr>
            <a:endParaRPr lang="en-GB" sz="2000" dirty="0"/>
          </a:p>
          <a:p>
            <a:pPr marL="0" indent="0">
              <a:buClr>
                <a:srgbClr val="0070C0"/>
              </a:buClr>
              <a:buNone/>
            </a:pPr>
            <a:endParaRPr lang="en-GB" sz="2000" dirty="0"/>
          </a:p>
        </p:txBody>
      </p:sp>
    </p:spTree>
    <p:extLst>
      <p:ext uri="{BB962C8B-B14F-4D97-AF65-F5344CB8AC3E}">
        <p14:creationId xmlns:p14="http://schemas.microsoft.com/office/powerpoint/2010/main" val="567943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1CDC1-FA72-4A84-A95F-B537AF1F6E3B}"/>
              </a:ext>
            </a:extLst>
          </p:cNvPr>
          <p:cNvSpPr>
            <a:spLocks noGrp="1"/>
          </p:cNvSpPr>
          <p:nvPr>
            <p:ph idx="1"/>
          </p:nvPr>
        </p:nvSpPr>
        <p:spPr>
          <a:xfrm>
            <a:off x="586409" y="108816"/>
            <a:ext cx="10515600" cy="6285358"/>
          </a:xfrm>
        </p:spPr>
        <p:txBody>
          <a:bodyPr>
            <a:noAutofit/>
          </a:bodyPr>
          <a:lstStyle/>
          <a:p>
            <a:pPr marL="0" indent="0" algn="l" fontAlgn="base">
              <a:buNone/>
            </a:pPr>
            <a:r>
              <a:rPr lang="en-GB" sz="3200" b="1" i="1" dirty="0">
                <a:solidFill>
                  <a:srgbClr val="323232"/>
                </a:solidFill>
                <a:effectLst/>
                <a:highlight>
                  <a:srgbClr val="FFFF00"/>
                </a:highlight>
                <a:latin typeface="Tw Cen MT" panose="020B0602020104020603" pitchFamily="34" charset="0"/>
              </a:rPr>
              <a:t>Diversity and Multiculturalism</a:t>
            </a:r>
          </a:p>
          <a:p>
            <a:pPr algn="l" fontAlgn="base"/>
            <a:r>
              <a:rPr lang="en-GB" sz="3200" b="0" i="0" dirty="0">
                <a:solidFill>
                  <a:srgbClr val="323232"/>
                </a:solidFill>
                <a:effectLst/>
                <a:latin typeface="Tw Cen MT" panose="020B0602020104020603" pitchFamily="34" charset="0"/>
              </a:rPr>
              <a:t>Another critical element involved in patient demographic shifts is diversity.</a:t>
            </a:r>
          </a:p>
          <a:p>
            <a:pPr algn="l" fontAlgn="base"/>
            <a:r>
              <a:rPr lang="en-GB" sz="3200" b="0" i="0" dirty="0">
                <a:solidFill>
                  <a:srgbClr val="323232"/>
                </a:solidFill>
                <a:effectLst/>
                <a:latin typeface="Tw Cen MT" panose="020B0602020104020603" pitchFamily="34" charset="0"/>
              </a:rPr>
              <a:t> In today’s healthcare system, the relationship between culture and health is central to delivering quality patient care.</a:t>
            </a:r>
          </a:p>
          <a:p>
            <a:r>
              <a:rPr lang="en-GB" sz="3200" dirty="0">
                <a:solidFill>
                  <a:srgbClr val="323232"/>
                </a:solidFill>
                <a:latin typeface="Tw Cen MT" panose="020B0602020104020603" pitchFamily="34" charset="0"/>
              </a:rPr>
              <a:t>T</a:t>
            </a:r>
            <a:r>
              <a:rPr lang="en-GB" sz="3200" b="0" i="0" dirty="0">
                <a:solidFill>
                  <a:srgbClr val="323232"/>
                </a:solidFill>
                <a:effectLst/>
                <a:latin typeface="Tw Cen MT" panose="020B0602020104020603" pitchFamily="34" charset="0"/>
              </a:rPr>
              <a:t>he diversity of the general population is a relevant topic on the minds of many nurses.</a:t>
            </a:r>
          </a:p>
          <a:p>
            <a:r>
              <a:rPr lang="en-GB" sz="3200" b="0" i="0" dirty="0">
                <a:solidFill>
                  <a:srgbClr val="323232"/>
                </a:solidFill>
                <a:effectLst/>
                <a:latin typeface="Tw Cen MT" panose="020B0602020104020603" pitchFamily="34" charset="0"/>
              </a:rPr>
              <a:t> Because multiculturalism affects the nature of illness and disease as well as morbidity and mortality, nurses must learn to adapt their practice to various cultural values and beliefs. </a:t>
            </a:r>
          </a:p>
        </p:txBody>
      </p:sp>
    </p:spTree>
    <p:extLst>
      <p:ext uri="{BB962C8B-B14F-4D97-AF65-F5344CB8AC3E}">
        <p14:creationId xmlns:p14="http://schemas.microsoft.com/office/powerpoint/2010/main" val="1816124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F70D-75AC-4E26-A808-8B5604CB287B}"/>
              </a:ext>
            </a:extLst>
          </p:cNvPr>
          <p:cNvSpPr>
            <a:spLocks noGrp="1"/>
          </p:cNvSpPr>
          <p:nvPr>
            <p:ph type="title"/>
          </p:nvPr>
        </p:nvSpPr>
        <p:spPr/>
        <p:txBody>
          <a:bodyPr>
            <a:normAutofit/>
          </a:bodyPr>
          <a:lstStyle/>
          <a:p>
            <a:pPr algn="ctr"/>
            <a:r>
              <a:rPr lang="en-GB" sz="2800" b="1" dirty="0">
                <a:solidFill>
                  <a:schemeClr val="tx2"/>
                </a:solidFill>
                <a:highlight>
                  <a:srgbClr val="FFFF00"/>
                </a:highlight>
              </a:rPr>
              <a:t>Details captured in the Patient Registration / Patient Demographics Entry process</a:t>
            </a:r>
          </a:p>
        </p:txBody>
      </p:sp>
      <p:sp>
        <p:nvSpPr>
          <p:cNvPr id="3" name="Content Placeholder 2">
            <a:extLst>
              <a:ext uri="{FF2B5EF4-FFF2-40B4-BE49-F238E27FC236}">
                <a16:creationId xmlns:a16="http://schemas.microsoft.com/office/drawing/2014/main" id="{76091018-D039-4716-BCC9-652C8C358FDD}"/>
              </a:ext>
            </a:extLst>
          </p:cNvPr>
          <p:cNvSpPr>
            <a:spLocks noGrp="1"/>
          </p:cNvSpPr>
          <p:nvPr>
            <p:ph sz="half" idx="1"/>
          </p:nvPr>
        </p:nvSpPr>
        <p:spPr/>
        <p:txBody>
          <a:bodyPr>
            <a:normAutofit lnSpcReduction="10000"/>
          </a:bodyPr>
          <a:lstStyle/>
          <a:p>
            <a:r>
              <a:rPr lang="en-GB" sz="2400" dirty="0">
                <a:solidFill>
                  <a:schemeClr val="tx1"/>
                </a:solidFill>
                <a:latin typeface="Tw Cen MT" panose="020B0602020104020603" pitchFamily="34" charset="0"/>
              </a:rPr>
              <a:t>Demographics information</a:t>
            </a:r>
          </a:p>
          <a:p>
            <a:endParaRPr lang="en-GB" sz="2400" dirty="0">
              <a:solidFill>
                <a:schemeClr val="tx1"/>
              </a:solidFill>
              <a:latin typeface="Tw Cen MT" panose="020B0602020104020603" pitchFamily="34" charset="0"/>
            </a:endParaRPr>
          </a:p>
          <a:p>
            <a:r>
              <a:rPr lang="en-GB" sz="2400" dirty="0">
                <a:solidFill>
                  <a:schemeClr val="tx1"/>
                </a:solidFill>
                <a:latin typeface="Tw Cen MT" panose="020B0602020104020603" pitchFamily="34" charset="0"/>
              </a:rPr>
              <a:t>Patient's legal name, age, gender, address, phone numbers</a:t>
            </a:r>
          </a:p>
          <a:p>
            <a:endParaRPr lang="en-GB" sz="2400" dirty="0">
              <a:solidFill>
                <a:schemeClr val="tx1"/>
              </a:solidFill>
              <a:latin typeface="Tw Cen MT" panose="020B0602020104020603" pitchFamily="34" charset="0"/>
            </a:endParaRPr>
          </a:p>
          <a:p>
            <a:r>
              <a:rPr lang="en-GB" sz="2400" dirty="0">
                <a:solidFill>
                  <a:schemeClr val="tx1"/>
                </a:solidFill>
                <a:latin typeface="Tw Cen MT" panose="020B0602020104020603" pitchFamily="34" charset="0"/>
              </a:rPr>
              <a:t>Patient's social security number for identification</a:t>
            </a:r>
          </a:p>
        </p:txBody>
      </p:sp>
      <p:sp>
        <p:nvSpPr>
          <p:cNvPr id="4" name="Content Placeholder 3">
            <a:extLst>
              <a:ext uri="{FF2B5EF4-FFF2-40B4-BE49-F238E27FC236}">
                <a16:creationId xmlns:a16="http://schemas.microsoft.com/office/drawing/2014/main" id="{B43C3327-CB01-4A43-BCD4-C345ABE1FEB0}"/>
              </a:ext>
            </a:extLst>
          </p:cNvPr>
          <p:cNvSpPr>
            <a:spLocks noGrp="1"/>
          </p:cNvSpPr>
          <p:nvPr>
            <p:ph sz="half" idx="2"/>
          </p:nvPr>
        </p:nvSpPr>
        <p:spPr/>
        <p:txBody>
          <a:bodyPr>
            <a:normAutofit lnSpcReduction="10000"/>
          </a:bodyPr>
          <a:lstStyle/>
          <a:p>
            <a:r>
              <a:rPr lang="en-GB" sz="2400" dirty="0">
                <a:solidFill>
                  <a:schemeClr val="tx1"/>
                </a:solidFill>
                <a:latin typeface="Tw Cen MT" panose="020B0602020104020603" pitchFamily="34" charset="0"/>
              </a:rPr>
              <a:t>Medical Information </a:t>
            </a:r>
          </a:p>
          <a:p>
            <a:endParaRPr lang="en-GB" sz="2400" dirty="0">
              <a:solidFill>
                <a:schemeClr val="tx1"/>
              </a:solidFill>
              <a:latin typeface="Tw Cen MT" panose="020B0602020104020603" pitchFamily="34" charset="0"/>
            </a:endParaRPr>
          </a:p>
          <a:p>
            <a:r>
              <a:rPr lang="en-GB" sz="2400" dirty="0">
                <a:solidFill>
                  <a:schemeClr val="tx1"/>
                </a:solidFill>
                <a:latin typeface="Tw Cen MT" panose="020B0602020104020603" pitchFamily="34" charset="0"/>
              </a:rPr>
              <a:t>Allergies if any</a:t>
            </a:r>
          </a:p>
          <a:p>
            <a:endParaRPr lang="en-GB" sz="2400" dirty="0">
              <a:solidFill>
                <a:schemeClr val="tx1"/>
              </a:solidFill>
              <a:latin typeface="Tw Cen MT" panose="020B0602020104020603" pitchFamily="34" charset="0"/>
            </a:endParaRPr>
          </a:p>
          <a:p>
            <a:r>
              <a:rPr lang="en-GB" sz="2400" dirty="0">
                <a:solidFill>
                  <a:schemeClr val="tx1"/>
                </a:solidFill>
                <a:latin typeface="Tw Cen MT" panose="020B0602020104020603" pitchFamily="34" charset="0"/>
              </a:rPr>
              <a:t>Special requirements (interpreter, assistance for physically disabled people, medications, Ambulance, stretcher access, etc.)</a:t>
            </a:r>
          </a:p>
        </p:txBody>
      </p:sp>
    </p:spTree>
    <p:extLst>
      <p:ext uri="{BB962C8B-B14F-4D97-AF65-F5344CB8AC3E}">
        <p14:creationId xmlns:p14="http://schemas.microsoft.com/office/powerpoint/2010/main" val="1870431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61A2-B605-4AFB-9FC8-DF25C0DCBAD5}"/>
              </a:ext>
            </a:extLst>
          </p:cNvPr>
          <p:cNvSpPr>
            <a:spLocks noGrp="1"/>
          </p:cNvSpPr>
          <p:nvPr>
            <p:ph type="title"/>
          </p:nvPr>
        </p:nvSpPr>
        <p:spPr>
          <a:xfrm>
            <a:off x="2835965" y="575020"/>
            <a:ext cx="6066182" cy="869466"/>
          </a:xfrm>
        </p:spPr>
        <p:txBody>
          <a:bodyPr>
            <a:normAutofit/>
          </a:bodyPr>
          <a:lstStyle/>
          <a:p>
            <a:r>
              <a:rPr lang="en-GB" dirty="0">
                <a:solidFill>
                  <a:schemeClr val="tx1"/>
                </a:solidFill>
                <a:highlight>
                  <a:srgbClr val="FFFF00"/>
                </a:highlight>
                <a:latin typeface="Source Sans Pro" panose="020B0503030403020204" pitchFamily="34" charset="0"/>
              </a:rPr>
              <a:t>D</a:t>
            </a:r>
            <a:r>
              <a:rPr lang="en-GB" b="0" i="0" dirty="0">
                <a:solidFill>
                  <a:schemeClr val="tx1"/>
                </a:solidFill>
                <a:effectLst/>
                <a:highlight>
                  <a:srgbClr val="FFFF00"/>
                </a:highlight>
                <a:latin typeface="Source Sans Pro" panose="020B0503030403020204" pitchFamily="34" charset="0"/>
              </a:rPr>
              <a:t>iversity can be based on:</a:t>
            </a:r>
            <a:endParaRPr lang="en-GB"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2FCBBF44-8502-4074-B69C-0CFDFC0331FC}"/>
              </a:ext>
            </a:extLst>
          </p:cNvPr>
          <p:cNvSpPr>
            <a:spLocks noGrp="1"/>
          </p:cNvSpPr>
          <p:nvPr>
            <p:ph sz="half" idx="1"/>
          </p:nvPr>
        </p:nvSpPr>
        <p:spPr>
          <a:xfrm>
            <a:off x="687456" y="1745273"/>
            <a:ext cx="5181600" cy="3981115"/>
          </a:xfrm>
        </p:spPr>
        <p:txBody>
          <a:bodyPr>
            <a:normAutofit fontScale="85000" lnSpcReduction="10000"/>
          </a:bodyPr>
          <a:lstStyle/>
          <a:p>
            <a:pPr algn="l" fontAlgn="base">
              <a:buFont typeface="Arial" panose="020B0604020202020204" pitchFamily="34" charset="0"/>
              <a:buChar char="•"/>
            </a:pPr>
            <a:r>
              <a:rPr lang="en-GB" sz="2800" b="0" i="0" dirty="0">
                <a:solidFill>
                  <a:srgbClr val="323232"/>
                </a:solidFill>
                <a:effectLst/>
                <a:latin typeface="inherit"/>
              </a:rPr>
              <a:t>Birthplace</a:t>
            </a:r>
          </a:p>
          <a:p>
            <a:pPr algn="l" fontAlgn="base">
              <a:buFont typeface="Arial" panose="020B0604020202020204" pitchFamily="34" charset="0"/>
              <a:buChar char="•"/>
            </a:pPr>
            <a:r>
              <a:rPr lang="en-GB" sz="2800" b="0" i="0" dirty="0">
                <a:solidFill>
                  <a:srgbClr val="323232"/>
                </a:solidFill>
                <a:effectLst/>
                <a:latin typeface="inherit"/>
              </a:rPr>
              <a:t>Citizenship status</a:t>
            </a:r>
          </a:p>
          <a:p>
            <a:pPr algn="l" fontAlgn="base">
              <a:buFont typeface="Arial" panose="020B0604020202020204" pitchFamily="34" charset="0"/>
              <a:buChar char="•"/>
            </a:pPr>
            <a:r>
              <a:rPr lang="en-GB" sz="2800" b="0" i="0" dirty="0">
                <a:solidFill>
                  <a:srgbClr val="323232"/>
                </a:solidFill>
                <a:effectLst/>
                <a:latin typeface="inherit"/>
              </a:rPr>
              <a:t>Reason for migration</a:t>
            </a:r>
          </a:p>
          <a:p>
            <a:pPr algn="l" fontAlgn="base">
              <a:buFont typeface="Arial" panose="020B0604020202020204" pitchFamily="34" charset="0"/>
              <a:buChar char="•"/>
            </a:pPr>
            <a:r>
              <a:rPr lang="en-GB" sz="2800" b="0" i="0" dirty="0">
                <a:solidFill>
                  <a:srgbClr val="323232"/>
                </a:solidFill>
                <a:effectLst/>
                <a:latin typeface="inherit"/>
              </a:rPr>
              <a:t>Migration history</a:t>
            </a:r>
          </a:p>
          <a:p>
            <a:pPr algn="l" fontAlgn="base">
              <a:buFont typeface="Arial" panose="020B0604020202020204" pitchFamily="34" charset="0"/>
              <a:buChar char="•"/>
            </a:pPr>
            <a:r>
              <a:rPr lang="en-GB" sz="2800" b="0" i="0" dirty="0">
                <a:solidFill>
                  <a:srgbClr val="323232"/>
                </a:solidFill>
                <a:effectLst/>
                <a:latin typeface="inherit"/>
              </a:rPr>
              <a:t>Religion</a:t>
            </a:r>
          </a:p>
          <a:p>
            <a:pPr algn="l" fontAlgn="base">
              <a:buFont typeface="Arial" panose="020B0604020202020204" pitchFamily="34" charset="0"/>
              <a:buChar char="•"/>
            </a:pPr>
            <a:r>
              <a:rPr lang="en-GB" sz="2800" b="0" i="0" dirty="0">
                <a:solidFill>
                  <a:srgbClr val="323232"/>
                </a:solidFill>
                <a:effectLst/>
                <a:latin typeface="inherit"/>
              </a:rPr>
              <a:t>Ethnicity</a:t>
            </a:r>
          </a:p>
          <a:p>
            <a:pPr algn="l" fontAlgn="base">
              <a:buFont typeface="Arial" panose="020B0604020202020204" pitchFamily="34" charset="0"/>
              <a:buChar char="•"/>
            </a:pPr>
            <a:r>
              <a:rPr lang="en-GB" sz="2800" b="0" i="0" dirty="0">
                <a:solidFill>
                  <a:srgbClr val="323232"/>
                </a:solidFill>
                <a:effectLst/>
                <a:latin typeface="inherit"/>
              </a:rPr>
              <a:t>Race</a:t>
            </a:r>
          </a:p>
          <a:p>
            <a:pPr algn="l" fontAlgn="base">
              <a:buFont typeface="Arial" panose="020B0604020202020204" pitchFamily="34" charset="0"/>
              <a:buChar char="•"/>
            </a:pPr>
            <a:r>
              <a:rPr lang="en-GB" sz="2800" b="0" i="0" dirty="0">
                <a:solidFill>
                  <a:srgbClr val="323232"/>
                </a:solidFill>
                <a:effectLst/>
                <a:latin typeface="inherit"/>
              </a:rPr>
              <a:t>Language</a:t>
            </a:r>
          </a:p>
          <a:p>
            <a:endParaRPr lang="en-GB" dirty="0"/>
          </a:p>
        </p:txBody>
      </p:sp>
      <p:sp>
        <p:nvSpPr>
          <p:cNvPr id="4" name="Content Placeholder 3">
            <a:extLst>
              <a:ext uri="{FF2B5EF4-FFF2-40B4-BE49-F238E27FC236}">
                <a16:creationId xmlns:a16="http://schemas.microsoft.com/office/drawing/2014/main" id="{B4F6404D-9FCB-4EFF-9BB5-F9E8C10F6267}"/>
              </a:ext>
            </a:extLst>
          </p:cNvPr>
          <p:cNvSpPr>
            <a:spLocks noGrp="1"/>
          </p:cNvSpPr>
          <p:nvPr>
            <p:ph sz="half" idx="2"/>
          </p:nvPr>
        </p:nvSpPr>
        <p:spPr>
          <a:xfrm>
            <a:off x="6172200" y="1643271"/>
            <a:ext cx="5181600" cy="4533692"/>
          </a:xfrm>
        </p:spPr>
        <p:txBody>
          <a:bodyPr>
            <a:normAutofit fontScale="85000" lnSpcReduction="10000"/>
          </a:bodyPr>
          <a:lstStyle/>
          <a:p>
            <a:pPr algn="l" fontAlgn="base">
              <a:buFont typeface="Arial" panose="020B0604020202020204" pitchFamily="34" charset="0"/>
              <a:buChar char="•"/>
            </a:pPr>
            <a:r>
              <a:rPr lang="en-GB" sz="2600" b="0" i="0" dirty="0">
                <a:solidFill>
                  <a:schemeClr val="tx1"/>
                </a:solidFill>
                <a:effectLst/>
                <a:latin typeface="inherit"/>
              </a:rPr>
              <a:t>Kinship and family networks</a:t>
            </a:r>
          </a:p>
          <a:p>
            <a:pPr algn="l" fontAlgn="base">
              <a:buFont typeface="Arial" panose="020B0604020202020204" pitchFamily="34" charset="0"/>
              <a:buChar char="•"/>
            </a:pPr>
            <a:r>
              <a:rPr lang="en-GB" sz="2600" b="0" i="0" dirty="0">
                <a:solidFill>
                  <a:schemeClr val="tx1"/>
                </a:solidFill>
                <a:effectLst/>
                <a:latin typeface="inherit"/>
              </a:rPr>
              <a:t>Educational background and opportunities</a:t>
            </a:r>
          </a:p>
          <a:p>
            <a:pPr algn="l" fontAlgn="base">
              <a:buFont typeface="Arial" panose="020B0604020202020204" pitchFamily="34" charset="0"/>
              <a:buChar char="•"/>
            </a:pPr>
            <a:r>
              <a:rPr lang="en-GB" sz="2600" b="0" i="0" dirty="0">
                <a:solidFill>
                  <a:schemeClr val="tx1"/>
                </a:solidFill>
                <a:effectLst/>
                <a:latin typeface="inherit"/>
              </a:rPr>
              <a:t>Employment skills and opportunities</a:t>
            </a:r>
          </a:p>
          <a:p>
            <a:pPr algn="l" fontAlgn="base">
              <a:buFont typeface="Arial" panose="020B0604020202020204" pitchFamily="34" charset="0"/>
              <a:buChar char="•"/>
            </a:pPr>
            <a:r>
              <a:rPr lang="en-GB" sz="2600" b="0" i="0" dirty="0">
                <a:solidFill>
                  <a:schemeClr val="tx1"/>
                </a:solidFill>
                <a:effectLst/>
                <a:latin typeface="inherit"/>
              </a:rPr>
              <a:t>Lifestyle</a:t>
            </a:r>
          </a:p>
          <a:p>
            <a:pPr algn="l" fontAlgn="base">
              <a:buFont typeface="Arial" panose="020B0604020202020204" pitchFamily="34" charset="0"/>
              <a:buChar char="•"/>
            </a:pPr>
            <a:r>
              <a:rPr lang="en-GB" sz="2600" b="0" i="0" dirty="0">
                <a:solidFill>
                  <a:schemeClr val="tx1"/>
                </a:solidFill>
                <a:effectLst/>
                <a:latin typeface="inherit"/>
              </a:rPr>
              <a:t>Gender</a:t>
            </a:r>
          </a:p>
          <a:p>
            <a:pPr algn="l" fontAlgn="base">
              <a:buFont typeface="Arial" panose="020B0604020202020204" pitchFamily="34" charset="0"/>
              <a:buChar char="•"/>
            </a:pPr>
            <a:r>
              <a:rPr lang="en-GB" sz="2600" b="0" i="0" dirty="0">
                <a:solidFill>
                  <a:schemeClr val="tx1"/>
                </a:solidFill>
                <a:effectLst/>
                <a:latin typeface="inherit"/>
              </a:rPr>
              <a:t>Socioeconomic status</a:t>
            </a:r>
          </a:p>
          <a:p>
            <a:pPr algn="l" fontAlgn="base">
              <a:buFont typeface="Arial" panose="020B0604020202020204" pitchFamily="34" charset="0"/>
              <a:buChar char="•"/>
            </a:pPr>
            <a:r>
              <a:rPr lang="en-GB" sz="2600" b="0" i="0" dirty="0">
                <a:solidFill>
                  <a:schemeClr val="tx1"/>
                </a:solidFill>
                <a:effectLst/>
                <a:latin typeface="inherit"/>
              </a:rPr>
              <a:t>Past discrimination and bias experiences</a:t>
            </a:r>
          </a:p>
          <a:p>
            <a:pPr algn="l" fontAlgn="base">
              <a:buFont typeface="Arial" panose="020B0604020202020204" pitchFamily="34" charset="0"/>
              <a:buChar char="•"/>
            </a:pPr>
            <a:r>
              <a:rPr lang="en-GB" sz="2600" b="0" i="0" dirty="0">
                <a:solidFill>
                  <a:schemeClr val="tx1"/>
                </a:solidFill>
                <a:effectLst/>
                <a:latin typeface="inherit"/>
              </a:rPr>
              <a:t>Health status and health risk</a:t>
            </a:r>
          </a:p>
          <a:p>
            <a:pPr algn="l" fontAlgn="base">
              <a:buFont typeface="Arial" panose="020B0604020202020204" pitchFamily="34" charset="0"/>
              <a:buChar char="•"/>
            </a:pPr>
            <a:r>
              <a:rPr lang="en-GB" sz="2600" b="0" i="0" dirty="0">
                <a:solidFill>
                  <a:schemeClr val="tx1"/>
                </a:solidFill>
                <a:effectLst/>
                <a:latin typeface="inherit"/>
              </a:rPr>
              <a:t>Age</a:t>
            </a:r>
          </a:p>
          <a:p>
            <a:endParaRPr lang="en-GB" dirty="0"/>
          </a:p>
        </p:txBody>
      </p:sp>
    </p:spTree>
    <p:extLst>
      <p:ext uri="{BB962C8B-B14F-4D97-AF65-F5344CB8AC3E}">
        <p14:creationId xmlns:p14="http://schemas.microsoft.com/office/powerpoint/2010/main" val="525965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C4A9-5BAA-440F-8540-46D44CE9B54D}"/>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4A309186-31F9-4893-9E8E-77BE6F3244B7}"/>
              </a:ext>
            </a:extLst>
          </p:cNvPr>
          <p:cNvSpPr>
            <a:spLocks noGrp="1"/>
          </p:cNvSpPr>
          <p:nvPr>
            <p:ph idx="1"/>
          </p:nvPr>
        </p:nvSpPr>
        <p:spPr/>
        <p:txBody>
          <a:bodyPr>
            <a:normAutofit fontScale="55000" lnSpcReduction="20000"/>
          </a:bodyPr>
          <a:lstStyle/>
          <a:p>
            <a:r>
              <a:rPr lang="en-GB" u="sng" dirty="0">
                <a:solidFill>
                  <a:schemeClr val="tx1"/>
                </a:solidFill>
                <a:hlinkClick r:id="rId2">
                  <a:extLst>
                    <a:ext uri="{A12FA001-AC4F-418D-AE19-62706E023703}">
                      <ahyp:hlinkClr xmlns:ahyp="http://schemas.microsoft.com/office/drawing/2018/hyperlinkcolor" val="tx"/>
                    </a:ext>
                  </a:extLst>
                </a:hlinkClick>
              </a:rPr>
              <a:t>https://www.healthknowledge.org.uk/public-health-textbook/medical-sociology-policy-economics/4a-concepts-health-illness/section2</a:t>
            </a:r>
            <a:endParaRPr lang="en-GB" u="sng" dirty="0">
              <a:solidFill>
                <a:schemeClr val="tx1"/>
              </a:solidFill>
            </a:endParaRPr>
          </a:p>
          <a:p>
            <a:r>
              <a:rPr lang="en-GB" b="0" i="0" dirty="0" err="1">
                <a:solidFill>
                  <a:schemeClr val="tx1"/>
                </a:solidFill>
                <a:effectLst/>
                <a:latin typeface="Harding"/>
              </a:rPr>
              <a:t>Branas</a:t>
            </a:r>
            <a:r>
              <a:rPr lang="en-GB" b="0" i="0" dirty="0">
                <a:solidFill>
                  <a:schemeClr val="tx1"/>
                </a:solidFill>
                <a:effectLst/>
                <a:latin typeface="Harding"/>
              </a:rPr>
              <a:t>, C. The future of epidemiology: world class science, real world impact. </a:t>
            </a:r>
            <a:r>
              <a:rPr lang="en-GB" b="0" i="0" u="sng" strike="noStrike" dirty="0">
                <a:solidFill>
                  <a:schemeClr val="tx1"/>
                </a:solidFill>
                <a:effectLst/>
                <a:latin typeface="Harding"/>
                <a:hlinkClick r:id="rId3">
                  <a:extLst>
                    <a:ext uri="{A12FA001-AC4F-418D-AE19-62706E023703}">
                      <ahyp:hlinkClr xmlns:ahyp="http://schemas.microsoft.com/office/drawing/2018/hyperlinkcolor" val="tx"/>
                    </a:ext>
                  </a:extLst>
                </a:hlinkClick>
              </a:rPr>
              <a:t>https://www.mailman.columbia.edu/become-student/departments/epidemiology/who-we-are/message-chair/future-epidemiology-world-class-science-real-world-impact</a:t>
            </a:r>
            <a:endParaRPr lang="en-GB" b="0" i="0" u="sng" strike="noStrike" dirty="0">
              <a:solidFill>
                <a:schemeClr val="tx1"/>
              </a:solidFill>
              <a:effectLst/>
              <a:latin typeface="Harding"/>
            </a:endParaRPr>
          </a:p>
          <a:p>
            <a:r>
              <a:rPr lang="en-GB" dirty="0">
                <a:solidFill>
                  <a:srgbClr val="8E8256"/>
                </a:solidFill>
                <a:hlinkClick r:id="rId4">
                  <a:extLst>
                    <a:ext uri="{A12FA001-AC4F-418D-AE19-62706E023703}">
                      <ahyp:hlinkClr xmlns:ahyp="http://schemas.microsoft.com/office/drawing/2018/hyperlinkcolor" val="tx"/>
                    </a:ext>
                  </a:extLst>
                </a:hlinkClick>
              </a:rPr>
              <a:t>https://www.bmj.com/about-bmj/resources-readers/publications/epidemiology-uninitiated/</a:t>
            </a:r>
            <a:r>
              <a:rPr lang="en-GB" dirty="0">
                <a:solidFill>
                  <a:schemeClr val="tx1"/>
                </a:solidFill>
                <a:hlinkClick r:id="rId4">
                  <a:extLst>
                    <a:ext uri="{A12FA001-AC4F-418D-AE19-62706E023703}">
                      <ahyp:hlinkClr xmlns:ahyp="http://schemas.microsoft.com/office/drawing/2018/hyperlinkcolor" val="tx"/>
                    </a:ext>
                  </a:extLst>
                </a:hlinkClick>
              </a:rPr>
              <a:t>1-what-epidemiology</a:t>
            </a:r>
            <a:endParaRPr lang="en-GB" dirty="0">
              <a:solidFill>
                <a:schemeClr val="tx1"/>
              </a:solidFill>
            </a:endParaRPr>
          </a:p>
          <a:p>
            <a:r>
              <a:rPr lang="en-GB" b="0" i="0" dirty="0">
                <a:solidFill>
                  <a:srgbClr val="000000"/>
                </a:solidFill>
                <a:effectLst/>
                <a:latin typeface="Open Sans" panose="020B0606030504020204" pitchFamily="34" charset="0"/>
              </a:rPr>
              <a:t>Versus Arthritis. 2021. </a:t>
            </a:r>
            <a:r>
              <a:rPr lang="en-GB" b="0" i="1" dirty="0">
                <a:solidFill>
                  <a:srgbClr val="000000"/>
                </a:solidFill>
                <a:effectLst/>
                <a:latin typeface="Open Sans" panose="020B0606030504020204" pitchFamily="34" charset="0"/>
              </a:rPr>
              <a:t>What is epidemiology and why is it important?</a:t>
            </a:r>
            <a:r>
              <a:rPr lang="en-GB" b="0" i="0" dirty="0">
                <a:solidFill>
                  <a:srgbClr val="000000"/>
                </a:solidFill>
                <a:effectLst/>
                <a:latin typeface="Open Sans" panose="020B0606030504020204" pitchFamily="34" charset="0"/>
              </a:rPr>
              <a:t>. [online] Available at: &lt;https://www.versusarthritis.org/news/2020/may/what-is-epidemiology-and-why-is-it-important/&gt; [Accessed 6 September 2021].</a:t>
            </a:r>
          </a:p>
          <a:p>
            <a:r>
              <a:rPr lang="en-GB" b="0" i="0" dirty="0">
                <a:solidFill>
                  <a:srgbClr val="000000"/>
                </a:solidFill>
                <a:effectLst/>
                <a:latin typeface="Open Sans" panose="020B0606030504020204" pitchFamily="34" charset="0"/>
                <a:hlinkClick r:id="rId5"/>
              </a:rPr>
              <a:t>https://www.healthknowledge.org.uk/e-learning/health-information/population-health-practitioners/demographic-data</a:t>
            </a:r>
            <a:endParaRPr lang="en-GB" b="0" i="0" dirty="0">
              <a:solidFill>
                <a:srgbClr val="000000"/>
              </a:solidFill>
              <a:effectLst/>
              <a:latin typeface="Open Sans" panose="020B0606030504020204" pitchFamily="34" charset="0"/>
            </a:endParaRPr>
          </a:p>
          <a:p>
            <a:r>
              <a:rPr lang="en-GB" b="0" i="0" dirty="0">
                <a:solidFill>
                  <a:srgbClr val="000000"/>
                </a:solidFill>
                <a:effectLst/>
                <a:latin typeface="Open Sans" panose="020B0606030504020204" pitchFamily="34" charset="0"/>
              </a:rPr>
              <a:t>https://www.healthknowledge.org.uk/e-learning/health-information/population-health-practitioners/demographic-data</a:t>
            </a:r>
          </a:p>
          <a:p>
            <a:endParaRPr lang="en-GB" dirty="0"/>
          </a:p>
          <a:p>
            <a:endParaRPr lang="en-GB" dirty="0"/>
          </a:p>
        </p:txBody>
      </p:sp>
      <p:sp>
        <p:nvSpPr>
          <p:cNvPr id="4" name="Date Placeholder 3">
            <a:extLst>
              <a:ext uri="{FF2B5EF4-FFF2-40B4-BE49-F238E27FC236}">
                <a16:creationId xmlns:a16="http://schemas.microsoft.com/office/drawing/2014/main" id="{0993B232-C2C9-4AFF-AE85-4760B1FC4142}"/>
              </a:ext>
            </a:extLst>
          </p:cNvPr>
          <p:cNvSpPr>
            <a:spLocks noGrp="1"/>
          </p:cNvSpPr>
          <p:nvPr>
            <p:ph type="dt" sz="half" idx="10"/>
          </p:nvPr>
        </p:nvSpPr>
        <p:spPr/>
        <p:txBody>
          <a:bodyPr/>
          <a:lstStyle/>
          <a:p>
            <a:fld id="{15AD5FC1-1CFD-4AEA-AE0D-45E58AE911A6}" type="datetime1">
              <a:rPr lang="en-US" smtClean="0"/>
              <a:t>10/4/2021</a:t>
            </a:fld>
            <a:endParaRPr lang="en-US"/>
          </a:p>
        </p:txBody>
      </p:sp>
      <p:sp>
        <p:nvSpPr>
          <p:cNvPr id="5" name="Footer Placeholder 4">
            <a:extLst>
              <a:ext uri="{FF2B5EF4-FFF2-40B4-BE49-F238E27FC236}">
                <a16:creationId xmlns:a16="http://schemas.microsoft.com/office/drawing/2014/main" id="{B4F067F0-1619-4000-9A6B-9185E14DD863}"/>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8006D514-846F-4372-BE93-3E70FD68F541}"/>
              </a:ext>
            </a:extLst>
          </p:cNvPr>
          <p:cNvSpPr>
            <a:spLocks noGrp="1"/>
          </p:cNvSpPr>
          <p:nvPr>
            <p:ph type="sldNum" sz="quarter" idx="12"/>
          </p:nvPr>
        </p:nvSpPr>
        <p:spPr/>
        <p:txBody>
          <a:bodyPr/>
          <a:lstStyle/>
          <a:p>
            <a:fld id="{81D2C36F-4504-47C0-B82F-A167342A2754}" type="slidenum">
              <a:rPr lang="en-US" smtClean="0"/>
              <a:t>53</a:t>
            </a:fld>
            <a:endParaRPr lang="en-US"/>
          </a:p>
        </p:txBody>
      </p:sp>
    </p:spTree>
    <p:extLst>
      <p:ext uri="{BB962C8B-B14F-4D97-AF65-F5344CB8AC3E}">
        <p14:creationId xmlns:p14="http://schemas.microsoft.com/office/powerpoint/2010/main" val="1355698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14DB4-3378-4BFC-BA50-0661E7E61715}"/>
              </a:ext>
            </a:extLst>
          </p:cNvPr>
          <p:cNvSpPr>
            <a:spLocks noGrp="1"/>
          </p:cNvSpPr>
          <p:nvPr>
            <p:ph idx="1"/>
          </p:nvPr>
        </p:nvSpPr>
        <p:spPr>
          <a:xfrm>
            <a:off x="755374" y="715617"/>
            <a:ext cx="10528322" cy="5456583"/>
          </a:xfrm>
        </p:spPr>
        <p:txBody>
          <a:bodyPr>
            <a:normAutofit/>
          </a:bodyPr>
          <a:lstStyle/>
          <a:p>
            <a:r>
              <a:rPr lang="en-GB" dirty="0"/>
              <a:t>A vital event refers to the live birth, death, foetal death, marriage, divorce, adoption, legitimation, recognition of parenthood, annulment of marriage, or legal separation</a:t>
            </a:r>
          </a:p>
          <a:p>
            <a:pPr marL="0" indent="0">
              <a:buNone/>
            </a:pPr>
            <a:r>
              <a:rPr lang="en-GB" b="1" dirty="0">
                <a:highlight>
                  <a:srgbClr val="00FFFF"/>
                </a:highlight>
              </a:rPr>
              <a:t>What are the vital events and their impact on demography?</a:t>
            </a:r>
          </a:p>
          <a:p>
            <a:r>
              <a:rPr lang="en-GB" dirty="0"/>
              <a:t>In simple words, Vital statistics, or vital events or vital records as they are known generally, have become an important resource for demographic data. It explicates statistical events such as births, deaths, marriages, divorces, etc.</a:t>
            </a:r>
          </a:p>
          <a:p>
            <a:endParaRPr lang="en-GB" dirty="0"/>
          </a:p>
        </p:txBody>
      </p:sp>
    </p:spTree>
    <p:extLst>
      <p:ext uri="{BB962C8B-B14F-4D97-AF65-F5344CB8AC3E}">
        <p14:creationId xmlns:p14="http://schemas.microsoft.com/office/powerpoint/2010/main" val="183499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65D8C-DE70-4AA5-859F-B433E010E24F}"/>
              </a:ext>
            </a:extLst>
          </p:cNvPr>
          <p:cNvSpPr>
            <a:spLocks noGrp="1"/>
          </p:cNvSpPr>
          <p:nvPr>
            <p:ph idx="1"/>
          </p:nvPr>
        </p:nvSpPr>
        <p:spPr>
          <a:xfrm>
            <a:off x="718930" y="1518111"/>
            <a:ext cx="10515600" cy="3821778"/>
          </a:xfrm>
        </p:spPr>
        <p:txBody>
          <a:bodyPr>
            <a:normAutofit/>
          </a:bodyPr>
          <a:lstStyle/>
          <a:p>
            <a:pPr marL="0" indent="0">
              <a:buNone/>
            </a:pPr>
            <a:r>
              <a:rPr lang="en-GB" sz="2800" dirty="0">
                <a:highlight>
                  <a:srgbClr val="FFFF00"/>
                </a:highlight>
                <a:latin typeface="Tw Cen MT" panose="020B0602020104020603" pitchFamily="34" charset="0"/>
                <a:hlinkClick r:id="rId2">
                  <a:extLst>
                    <a:ext uri="{A12FA001-AC4F-418D-AE19-62706E023703}">
                      <ahyp:hlinkClr xmlns:ahyp="http://schemas.microsoft.com/office/drawing/2018/hyperlinkcolor" val="tx"/>
                    </a:ext>
                  </a:extLst>
                </a:hlinkClick>
              </a:rPr>
              <a:t>https://youtu.be/pCuW6FUBIEA</a:t>
            </a:r>
            <a:endParaRPr lang="en-GB" sz="2800" dirty="0">
              <a:highlight>
                <a:srgbClr val="FFFF00"/>
              </a:highlight>
              <a:latin typeface="Tw Cen MT" panose="020B0602020104020603" pitchFamily="34" charset="0"/>
            </a:endParaRPr>
          </a:p>
          <a:p>
            <a:r>
              <a:rPr lang="en-GB" sz="2800" b="0" i="0" dirty="0">
                <a:solidFill>
                  <a:srgbClr val="030303"/>
                </a:solidFill>
                <a:effectLst/>
                <a:latin typeface="Tw Cen MT" panose="020B0602020104020603" pitchFamily="34" charset="0"/>
              </a:rPr>
              <a:t>The population in Europe is continuously changing. People are living longer, having few children, and more people are moving to Europe.</a:t>
            </a:r>
          </a:p>
          <a:p>
            <a:r>
              <a:rPr lang="en-GB" sz="2800" b="0" i="0" dirty="0">
                <a:solidFill>
                  <a:srgbClr val="030303"/>
                </a:solidFill>
                <a:effectLst/>
                <a:latin typeface="Tw Cen MT" panose="020B0602020104020603" pitchFamily="34" charset="0"/>
              </a:rPr>
              <a:t>All of these changes contribute to demographic change.</a:t>
            </a:r>
          </a:p>
          <a:p>
            <a:r>
              <a:rPr lang="en-GB" sz="2800" b="0" i="0" dirty="0">
                <a:solidFill>
                  <a:srgbClr val="030303"/>
                </a:solidFill>
                <a:effectLst/>
                <a:latin typeface="Tw Cen MT" panose="020B0602020104020603" pitchFamily="34" charset="0"/>
              </a:rPr>
              <a:t> It is important, particularly for younger generations, to learn about demography and how it affects their lives.</a:t>
            </a:r>
            <a:endParaRPr lang="en-GB" sz="2800" dirty="0">
              <a:latin typeface="Tw Cen MT" panose="020B0602020104020603" pitchFamily="34" charset="0"/>
            </a:endParaRPr>
          </a:p>
        </p:txBody>
      </p:sp>
    </p:spTree>
    <p:extLst>
      <p:ext uri="{BB962C8B-B14F-4D97-AF65-F5344CB8AC3E}">
        <p14:creationId xmlns:p14="http://schemas.microsoft.com/office/powerpoint/2010/main" val="53699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1A9DF-FE53-4D21-B951-7C578A241A22}"/>
              </a:ext>
            </a:extLst>
          </p:cNvPr>
          <p:cNvSpPr>
            <a:spLocks noGrp="1"/>
          </p:cNvSpPr>
          <p:nvPr>
            <p:ph idx="1"/>
          </p:nvPr>
        </p:nvSpPr>
        <p:spPr>
          <a:xfrm>
            <a:off x="980660" y="808394"/>
            <a:ext cx="10389703" cy="5056378"/>
          </a:xfrm>
        </p:spPr>
        <p:txBody>
          <a:bodyPr>
            <a:normAutofit/>
          </a:bodyPr>
          <a:lstStyle/>
          <a:p>
            <a:pPr marL="0" indent="0">
              <a:lnSpc>
                <a:spcPct val="100000"/>
              </a:lnSpc>
              <a:buNone/>
            </a:pPr>
            <a:r>
              <a:rPr lang="en-GB" sz="2400" b="1" dirty="0">
                <a:highlight>
                  <a:srgbClr val="FFFF00"/>
                </a:highlight>
                <a:latin typeface="Tw Cen MT" panose="020B0602020104020603" pitchFamily="34" charset="0"/>
              </a:rPr>
              <a:t>Which is the best description of demographics?</a:t>
            </a:r>
          </a:p>
          <a:p>
            <a:pPr>
              <a:lnSpc>
                <a:spcPct val="100000"/>
              </a:lnSpc>
            </a:pPr>
            <a:r>
              <a:rPr lang="en-GB" sz="2400" dirty="0">
                <a:latin typeface="Tw Cen MT" panose="020B0602020104020603" pitchFamily="34" charset="0"/>
              </a:rPr>
              <a:t>Demographics is defined as statistical data about the characteristics of a population, such as the age, gender and income of the people within the population. When the census assembles data about people's ages and genders, this is an example of assembling information about demographics.</a:t>
            </a:r>
          </a:p>
          <a:p>
            <a:pPr>
              <a:lnSpc>
                <a:spcPct val="100000"/>
              </a:lnSpc>
            </a:pPr>
            <a:endParaRPr lang="en-GB" sz="2400" dirty="0">
              <a:latin typeface="Tw Cen MT" panose="020B0602020104020603" pitchFamily="34" charset="0"/>
            </a:endParaRPr>
          </a:p>
          <a:p>
            <a:pPr marL="0" indent="0">
              <a:lnSpc>
                <a:spcPct val="100000"/>
              </a:lnSpc>
              <a:buNone/>
            </a:pPr>
            <a:r>
              <a:rPr lang="en-GB" sz="2400" b="1" dirty="0">
                <a:highlight>
                  <a:srgbClr val="FFFF00"/>
                </a:highlight>
                <a:latin typeface="Tw Cen MT" panose="020B0602020104020603" pitchFamily="34" charset="0"/>
              </a:rPr>
              <a:t>Why are demographics important in healthcare?</a:t>
            </a:r>
          </a:p>
          <a:p>
            <a:pPr>
              <a:lnSpc>
                <a:spcPct val="100000"/>
              </a:lnSpc>
            </a:pPr>
            <a:r>
              <a:rPr lang="en-GB" sz="2400" dirty="0">
                <a:latin typeface="Tw Cen MT" panose="020B0602020104020603" pitchFamily="34" charset="0"/>
              </a:rPr>
              <a:t>If patient demographics are properly collected, providers can correctly set up the whole healthcare system with the resources it needs. Demographics can help know what certain groups need attention and the most help. It also helps providers personalize interactions and conversations with patients.</a:t>
            </a:r>
          </a:p>
        </p:txBody>
      </p:sp>
    </p:spTree>
    <p:extLst>
      <p:ext uri="{BB962C8B-B14F-4D97-AF65-F5344CB8AC3E}">
        <p14:creationId xmlns:p14="http://schemas.microsoft.com/office/powerpoint/2010/main" val="415691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olution dispensed using electronic pipette">
            <a:extLst>
              <a:ext uri="{FF2B5EF4-FFF2-40B4-BE49-F238E27FC236}">
                <a16:creationId xmlns:a16="http://schemas.microsoft.com/office/drawing/2014/main" id="{AF697E67-0B9C-4D57-BB5A-46B3D12D64C3}"/>
              </a:ext>
            </a:extLst>
          </p:cNvPr>
          <p:cNvPicPr>
            <a:picLocks noChangeAspect="1"/>
          </p:cNvPicPr>
          <p:nvPr/>
        </p:nvPicPr>
        <p:blipFill rotWithShape="1">
          <a:blip r:embed="rId2"/>
          <a:srcRect l="21068" r="41477" b="-1"/>
          <a:stretch/>
        </p:blipFill>
        <p:spPr>
          <a:xfrm>
            <a:off x="20" y="10"/>
            <a:ext cx="3848080" cy="6857990"/>
          </a:xfrm>
          <a:prstGeom prst="rect">
            <a:avLst/>
          </a:prstGeom>
        </p:spPr>
      </p:pic>
      <p:sp>
        <p:nvSpPr>
          <p:cNvPr id="3" name="Content Placeholder 2">
            <a:extLst>
              <a:ext uri="{FF2B5EF4-FFF2-40B4-BE49-F238E27FC236}">
                <a16:creationId xmlns:a16="http://schemas.microsoft.com/office/drawing/2014/main" id="{6EB4361C-4113-422C-8B00-001F67E48976}"/>
              </a:ext>
            </a:extLst>
          </p:cNvPr>
          <p:cNvSpPr>
            <a:spLocks noGrp="1"/>
          </p:cNvSpPr>
          <p:nvPr>
            <p:ph idx="1"/>
          </p:nvPr>
        </p:nvSpPr>
        <p:spPr>
          <a:xfrm>
            <a:off x="4686303" y="2400300"/>
            <a:ext cx="5616643" cy="1628361"/>
          </a:xfrm>
        </p:spPr>
        <p:txBody>
          <a:bodyPr>
            <a:normAutofit fontScale="85000" lnSpcReduction="20000"/>
          </a:bodyPr>
          <a:lstStyle/>
          <a:p>
            <a:r>
              <a:rPr lang="en-GB" sz="40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Demographics in relation to public health practice.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4000" b="1" dirty="0">
              <a:solidFill>
                <a:schemeClr val="tx1"/>
              </a:solidFill>
              <a:highlight>
                <a:srgbClr val="FFFF00"/>
              </a:highlight>
            </a:endParaRPr>
          </a:p>
        </p:txBody>
      </p:sp>
      <p:sp>
        <p:nvSpPr>
          <p:cNvPr id="4" name="Date Placeholder 3">
            <a:extLst>
              <a:ext uri="{FF2B5EF4-FFF2-40B4-BE49-F238E27FC236}">
                <a16:creationId xmlns:a16="http://schemas.microsoft.com/office/drawing/2014/main" id="{087E5E76-1181-4EED-9FFA-31116D2144DB}"/>
              </a:ext>
            </a:extLst>
          </p:cNvPr>
          <p:cNvSpPr>
            <a:spLocks noGrp="1"/>
          </p:cNvSpPr>
          <p:nvPr>
            <p:ph type="dt" sz="half" idx="10"/>
          </p:nvPr>
        </p:nvSpPr>
        <p:spPr>
          <a:xfrm>
            <a:off x="4601678" y="6140304"/>
            <a:ext cx="3296085" cy="287075"/>
          </a:xfrm>
        </p:spPr>
        <p:txBody>
          <a:bodyPr>
            <a:normAutofit/>
          </a:bodyPr>
          <a:lstStyle/>
          <a:p>
            <a:pPr>
              <a:spcAft>
                <a:spcPts val="600"/>
              </a:spcAft>
            </a:pPr>
            <a:fld id="{D019126B-F6C4-40D5-B83E-021B8ED0F91D}" type="datetime1">
              <a:rPr lang="en-US" smtClean="0"/>
              <a:t>10/4/2021</a:t>
            </a:fld>
            <a:endParaRPr lang="en-US"/>
          </a:p>
        </p:txBody>
      </p:sp>
      <p:sp>
        <p:nvSpPr>
          <p:cNvPr id="5" name="Footer Placeholder 4">
            <a:extLst>
              <a:ext uri="{FF2B5EF4-FFF2-40B4-BE49-F238E27FC236}">
                <a16:creationId xmlns:a16="http://schemas.microsoft.com/office/drawing/2014/main" id="{6DE40FD9-2A45-46F7-B685-B48F956E3805}"/>
              </a:ext>
            </a:extLst>
          </p:cNvPr>
          <p:cNvSpPr>
            <a:spLocks noGrp="1"/>
          </p:cNvSpPr>
          <p:nvPr>
            <p:ph type="ftr" sz="quarter" idx="11"/>
          </p:nvPr>
        </p:nvSpPr>
        <p:spPr>
          <a:xfrm rot="5400000">
            <a:off x="9233562" y="2578525"/>
            <a:ext cx="4114800" cy="365125"/>
          </a:xfrm>
        </p:spPr>
        <p:txBody>
          <a:bodyPr>
            <a:normAutofit/>
          </a:bodyPr>
          <a:lstStyle/>
          <a:p>
            <a:r>
              <a:rPr lang="en-US"/>
              <a:t>Created by Tayo Alebiosu</a:t>
            </a:r>
          </a:p>
        </p:txBody>
      </p:sp>
      <p:sp>
        <p:nvSpPr>
          <p:cNvPr id="6" name="Slide Number Placeholder 5">
            <a:extLst>
              <a:ext uri="{FF2B5EF4-FFF2-40B4-BE49-F238E27FC236}">
                <a16:creationId xmlns:a16="http://schemas.microsoft.com/office/drawing/2014/main" id="{5AA0A957-5F7B-48B8-871C-6523421E6A90}"/>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Tree>
    <p:extLst>
      <p:ext uri="{BB962C8B-B14F-4D97-AF65-F5344CB8AC3E}">
        <p14:creationId xmlns:p14="http://schemas.microsoft.com/office/powerpoint/2010/main" val="65090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E354F-E577-4391-B7A7-9C8B3EB9F306}"/>
              </a:ext>
            </a:extLst>
          </p:cNvPr>
          <p:cNvSpPr>
            <a:spLocks noGrp="1"/>
          </p:cNvSpPr>
          <p:nvPr>
            <p:ph idx="1"/>
          </p:nvPr>
        </p:nvSpPr>
        <p:spPr/>
        <p:txBody>
          <a:bodyPr/>
          <a:lstStyle/>
          <a:p>
            <a:pPr marL="0" indent="0">
              <a:buNone/>
            </a:pPr>
            <a:r>
              <a:rPr lang="en-US" b="1" dirty="0">
                <a:highlight>
                  <a:srgbClr val="FFFF00"/>
                </a:highlight>
                <a:hlinkClick r:id="rId2">
                  <a:extLst>
                    <a:ext uri="{A12FA001-AC4F-418D-AE19-62706E023703}">
                      <ahyp:hlinkClr xmlns:ahyp="http://schemas.microsoft.com/office/drawing/2018/hyperlinkcolor" val="tx"/>
                    </a:ext>
                  </a:extLst>
                </a:hlinkClick>
              </a:rPr>
              <a:t>https://youtu.be/P95EmIDSdcI</a:t>
            </a:r>
            <a:endParaRPr lang="en-US" b="1" dirty="0">
              <a:highlight>
                <a:srgbClr val="FFFF00"/>
              </a:highlight>
            </a:endParaRPr>
          </a:p>
          <a:p>
            <a:endParaRPr lang="en-GB" dirty="0"/>
          </a:p>
          <a:p>
            <a:pPr marL="0" indent="0">
              <a:buNone/>
            </a:pPr>
            <a:r>
              <a:rPr lang="en-GB" dirty="0"/>
              <a:t>Using the above video link, </a:t>
            </a:r>
          </a:p>
          <a:p>
            <a:r>
              <a:rPr lang="en-GB" dirty="0"/>
              <a:t>Identify the demographic segmentation and the importance of demography</a:t>
            </a:r>
          </a:p>
          <a:p>
            <a:r>
              <a:rPr lang="en-GB" dirty="0"/>
              <a:t>Feedback to the class</a:t>
            </a:r>
          </a:p>
        </p:txBody>
      </p:sp>
    </p:spTree>
    <p:extLst>
      <p:ext uri="{BB962C8B-B14F-4D97-AF65-F5344CB8AC3E}">
        <p14:creationId xmlns:p14="http://schemas.microsoft.com/office/powerpoint/2010/main" val="889435670"/>
      </p:ext>
    </p:extLst>
  </p:cSld>
  <p:clrMapOvr>
    <a:masterClrMapping/>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3A3221"/>
      </a:dk2>
      <a:lt2>
        <a:srgbClr val="E2E8E2"/>
      </a:lt2>
      <a:accent1>
        <a:srgbClr val="E629E7"/>
      </a:accent1>
      <a:accent2>
        <a:srgbClr val="D51787"/>
      </a:accent2>
      <a:accent3>
        <a:srgbClr val="E72949"/>
      </a:accent3>
      <a:accent4>
        <a:srgbClr val="D54617"/>
      </a:accent4>
      <a:accent5>
        <a:srgbClr val="D49926"/>
      </a:accent5>
      <a:accent6>
        <a:srgbClr val="9FAB13"/>
      </a:accent6>
      <a:hlink>
        <a:srgbClr val="3F7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1334</TotalTime>
  <Words>3339</Words>
  <Application>Microsoft Office PowerPoint</Application>
  <PresentationFormat>Widescreen</PresentationFormat>
  <Paragraphs>282</Paragraphs>
  <Slides>54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54</vt:i4>
      </vt:variant>
    </vt:vector>
  </HeadingPairs>
  <TitlesOfParts>
    <vt:vector size="72" baseType="lpstr">
      <vt:lpstr>Arial</vt:lpstr>
      <vt:lpstr>Arial</vt:lpstr>
      <vt:lpstr>Avenir Next LT Pro</vt:lpstr>
      <vt:lpstr>Calibri</vt:lpstr>
      <vt:lpstr>Calibri Light</vt:lpstr>
      <vt:lpstr>Google Sans</vt:lpstr>
      <vt:lpstr>Harding</vt:lpstr>
      <vt:lpstr>inherit</vt:lpstr>
      <vt:lpstr>Lora</vt:lpstr>
      <vt:lpstr>Open Sans</vt:lpstr>
      <vt:lpstr>Poppins</vt:lpstr>
      <vt:lpstr>Roboto</vt:lpstr>
      <vt:lpstr>Source Sans Pro</vt:lpstr>
      <vt:lpstr>TiemposHeadline-Semibold</vt:lpstr>
      <vt:lpstr>Times New Roman</vt:lpstr>
      <vt:lpstr>Tw Cen MT</vt:lpstr>
      <vt:lpstr>Wingdings</vt:lpstr>
      <vt:lpstr>AccentBoxVTI</vt:lpstr>
      <vt:lpstr>PowerPoint Presentation</vt:lpstr>
      <vt:lpstr>PowerPoint Presentation</vt:lpstr>
      <vt:lpstr>Demographics</vt:lpstr>
      <vt:lpstr> LO3-Analyse the role of epidemiology and demographics in relation to public health practice. </vt:lpstr>
      <vt:lpstr>Starter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Areas currently collected include the following</vt:lpstr>
      <vt:lpstr>PowerPoint Presentation</vt:lpstr>
      <vt:lpstr>PowerPoint Presentation</vt:lpstr>
      <vt:lpstr>PowerPoint Presentation</vt:lpstr>
      <vt:lpstr>PowerPoint Presentation</vt:lpstr>
      <vt:lpstr>PowerPoint Presentation</vt:lpstr>
      <vt:lpstr>PowerPoint Presentation</vt:lpstr>
      <vt:lpstr>It contains information on:</vt:lpstr>
      <vt:lpstr>PowerPoint Presentation</vt:lpstr>
      <vt:lpstr>PowerPoint Presentation</vt:lpstr>
      <vt:lpstr>PowerPoint Presentation</vt:lpstr>
      <vt:lpstr>PowerPoint Presentation</vt:lpstr>
      <vt:lpstr>Examples of how Demographics affect Healthcare and Nursing Practice:</vt:lpstr>
      <vt:lpstr>PowerPoint Presentation</vt:lpstr>
      <vt:lpstr>PowerPoint Presentation</vt:lpstr>
      <vt:lpstr>PowerPoint Presentation</vt:lpstr>
      <vt:lpstr>PowerPoint Presentation</vt:lpstr>
      <vt:lpstr>Details captured in the Patient Registration / Patient Demographics Entry process</vt:lpstr>
      <vt:lpstr>Diversity can be based 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28</cp:revision>
  <dcterms:created xsi:type="dcterms:W3CDTF">2021-09-28T21:10:58Z</dcterms:created>
  <dcterms:modified xsi:type="dcterms:W3CDTF">2021-10-04T06:42:04Z</dcterms:modified>
</cp:coreProperties>
</file>