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380" r:id="rId2"/>
    <p:sldId id="293" r:id="rId3"/>
    <p:sldId id="377" r:id="rId4"/>
    <p:sldId id="294" r:id="rId5"/>
    <p:sldId id="283" r:id="rId6"/>
    <p:sldId id="379" r:id="rId7"/>
    <p:sldId id="300" r:id="rId8"/>
    <p:sldId id="284" r:id="rId9"/>
    <p:sldId id="278" r:id="rId10"/>
    <p:sldId id="303" r:id="rId11"/>
    <p:sldId id="279" r:id="rId12"/>
    <p:sldId id="301" r:id="rId13"/>
    <p:sldId id="269" r:id="rId14"/>
    <p:sldId id="282" r:id="rId15"/>
    <p:sldId id="257" r:id="rId16"/>
    <p:sldId id="306" r:id="rId17"/>
    <p:sldId id="305" r:id="rId18"/>
    <p:sldId id="281" r:id="rId19"/>
    <p:sldId id="302" r:id="rId20"/>
    <p:sldId id="295" r:id="rId21"/>
    <p:sldId id="270" r:id="rId22"/>
    <p:sldId id="271" r:id="rId23"/>
    <p:sldId id="273" r:id="rId24"/>
    <p:sldId id="272" r:id="rId25"/>
    <p:sldId id="274" r:id="rId26"/>
    <p:sldId id="30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554041-398B-46F1-B68B-112142E5077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B765BAC-1866-4F4B-B0E8-CED019C4DF26}">
      <dgm:prSet/>
      <dgm:spPr/>
      <dgm:t>
        <a:bodyPr/>
        <a:lstStyle/>
        <a:p>
          <a:r>
            <a:rPr lang="en-GB" dirty="0">
              <a:highlight>
                <a:srgbClr val="FFFF00"/>
              </a:highlight>
            </a:rPr>
            <a:t>Health promotion </a:t>
          </a:r>
          <a:r>
            <a:rPr lang="en-GB" dirty="0"/>
            <a:t>involves public policy that addresses health determinants such as income, housing, food security, employment, and quality working conditions.</a:t>
          </a:r>
          <a:endParaRPr lang="en-US" dirty="0"/>
        </a:p>
      </dgm:t>
    </dgm:pt>
    <dgm:pt modelId="{9008A2EE-965E-4FA4-875E-805CC00CABD0}" type="parTrans" cxnId="{698CD946-84C5-435C-8371-6DFDDBF1F569}">
      <dgm:prSet/>
      <dgm:spPr/>
      <dgm:t>
        <a:bodyPr/>
        <a:lstStyle/>
        <a:p>
          <a:endParaRPr lang="en-US"/>
        </a:p>
      </dgm:t>
    </dgm:pt>
    <dgm:pt modelId="{0121B02D-2E95-4AAF-B33C-7CE378F63DA7}" type="sibTrans" cxnId="{698CD946-84C5-435C-8371-6DFDDBF1F569}">
      <dgm:prSet/>
      <dgm:spPr/>
      <dgm:t>
        <a:bodyPr/>
        <a:lstStyle/>
        <a:p>
          <a:endParaRPr lang="en-US"/>
        </a:p>
      </dgm:t>
    </dgm:pt>
    <dgm:pt modelId="{F86A8A37-40E6-4353-B776-E41CBB0096DF}">
      <dgm:prSet/>
      <dgm:spPr/>
      <dgm:t>
        <a:bodyPr/>
        <a:lstStyle/>
        <a:p>
          <a:r>
            <a:rPr lang="en-GB" dirty="0"/>
            <a:t>More recent work has used the term Health in All Policies to refer to the actions that incorporate health into all public policies. </a:t>
          </a:r>
          <a:endParaRPr lang="en-US" dirty="0"/>
        </a:p>
      </dgm:t>
    </dgm:pt>
    <dgm:pt modelId="{63AC498C-7A0F-42B3-BD80-0A898AC0F1D0}" type="parTrans" cxnId="{47B8DB7E-38A5-495F-85E7-EDCC160778C0}">
      <dgm:prSet/>
      <dgm:spPr/>
      <dgm:t>
        <a:bodyPr/>
        <a:lstStyle/>
        <a:p>
          <a:endParaRPr lang="en-US"/>
        </a:p>
      </dgm:t>
    </dgm:pt>
    <dgm:pt modelId="{97670F48-1249-446B-A3B1-79E3DD998BEE}" type="sibTrans" cxnId="{47B8DB7E-38A5-495F-85E7-EDCC160778C0}">
      <dgm:prSet/>
      <dgm:spPr/>
      <dgm:t>
        <a:bodyPr/>
        <a:lstStyle/>
        <a:p>
          <a:endParaRPr lang="en-US"/>
        </a:p>
      </dgm:t>
    </dgm:pt>
    <dgm:pt modelId="{88A6D2E3-BF85-44D1-8068-19182148D54A}">
      <dgm:prSet/>
      <dgm:spPr/>
      <dgm:t>
        <a:bodyPr/>
        <a:lstStyle/>
        <a:p>
          <a:r>
            <a:rPr lang="en-GB" dirty="0"/>
            <a:t>Health promotion is aligned with </a:t>
          </a:r>
          <a:r>
            <a:rPr lang="en-GB" dirty="0">
              <a:highlight>
                <a:srgbClr val="00FFFF"/>
              </a:highlight>
            </a:rPr>
            <a:t>health equity </a:t>
          </a:r>
          <a:r>
            <a:rPr lang="en-GB" dirty="0"/>
            <a:t>and can be a focus of non-governmental organizations (NGOs) dedicated to social justice or human rights.</a:t>
          </a:r>
          <a:endParaRPr lang="en-US" dirty="0"/>
        </a:p>
      </dgm:t>
    </dgm:pt>
    <dgm:pt modelId="{C8074077-3E17-4E60-B7CF-B4908FA65D9A}" type="parTrans" cxnId="{81705B7F-EFD3-4AB2-BA45-37EE51F33F56}">
      <dgm:prSet/>
      <dgm:spPr/>
      <dgm:t>
        <a:bodyPr/>
        <a:lstStyle/>
        <a:p>
          <a:endParaRPr lang="en-US"/>
        </a:p>
      </dgm:t>
    </dgm:pt>
    <dgm:pt modelId="{7BF224F0-15A2-4DC9-A143-D54372561D79}" type="sibTrans" cxnId="{81705B7F-EFD3-4AB2-BA45-37EE51F33F56}">
      <dgm:prSet/>
      <dgm:spPr/>
      <dgm:t>
        <a:bodyPr/>
        <a:lstStyle/>
        <a:p>
          <a:endParaRPr lang="en-US"/>
        </a:p>
      </dgm:t>
    </dgm:pt>
    <dgm:pt modelId="{ED338DB7-9C0D-4095-BB8F-EB52FC2F92E4}">
      <dgm:prSet/>
      <dgm:spPr/>
      <dgm:t>
        <a:bodyPr/>
        <a:lstStyle/>
        <a:p>
          <a:r>
            <a:rPr lang="en-GB" dirty="0">
              <a:highlight>
                <a:srgbClr val="FFFF00"/>
              </a:highlight>
            </a:rPr>
            <a:t>Health literacy </a:t>
          </a:r>
          <a:r>
            <a:rPr lang="en-GB" dirty="0"/>
            <a:t>can be developed in schools, while aspects of health promotion such as breastfeeding promotion can depend on laws and rules of public spaces.</a:t>
          </a:r>
          <a:endParaRPr lang="en-US" dirty="0"/>
        </a:p>
      </dgm:t>
    </dgm:pt>
    <dgm:pt modelId="{2EAC5068-2E75-48AB-A6CC-611A8FF33009}" type="parTrans" cxnId="{B301BF7D-52AF-4C0A-BFC3-585EF58EFB18}">
      <dgm:prSet/>
      <dgm:spPr/>
      <dgm:t>
        <a:bodyPr/>
        <a:lstStyle/>
        <a:p>
          <a:endParaRPr lang="en-US"/>
        </a:p>
      </dgm:t>
    </dgm:pt>
    <dgm:pt modelId="{7A966A11-B5DD-4BD1-ABDE-E1CA273EFDD7}" type="sibTrans" cxnId="{B301BF7D-52AF-4C0A-BFC3-585EF58EFB18}">
      <dgm:prSet/>
      <dgm:spPr/>
      <dgm:t>
        <a:bodyPr/>
        <a:lstStyle/>
        <a:p>
          <a:endParaRPr lang="en-US"/>
        </a:p>
      </dgm:t>
    </dgm:pt>
    <dgm:pt modelId="{ACBD315F-537B-4567-95C6-6D0B17A744A4}" type="pres">
      <dgm:prSet presAssocID="{73554041-398B-46F1-B68B-112142E50771}" presName="vert0" presStyleCnt="0">
        <dgm:presLayoutVars>
          <dgm:dir/>
          <dgm:animOne val="branch"/>
          <dgm:animLvl val="lvl"/>
        </dgm:presLayoutVars>
      </dgm:prSet>
      <dgm:spPr/>
    </dgm:pt>
    <dgm:pt modelId="{54C56C01-48EC-4695-B595-54D9248E8B4F}" type="pres">
      <dgm:prSet presAssocID="{9B765BAC-1866-4F4B-B0E8-CED019C4DF26}" presName="thickLine" presStyleLbl="alignNode1" presStyleIdx="0" presStyleCnt="4"/>
      <dgm:spPr/>
    </dgm:pt>
    <dgm:pt modelId="{51D07962-F385-4767-8FEA-C25AB911397F}" type="pres">
      <dgm:prSet presAssocID="{9B765BAC-1866-4F4B-B0E8-CED019C4DF26}" presName="horz1" presStyleCnt="0"/>
      <dgm:spPr/>
    </dgm:pt>
    <dgm:pt modelId="{37DBF196-FA74-4EBE-9E62-FEACCDFA6785}" type="pres">
      <dgm:prSet presAssocID="{9B765BAC-1866-4F4B-B0E8-CED019C4DF26}" presName="tx1" presStyleLbl="revTx" presStyleIdx="0" presStyleCnt="4"/>
      <dgm:spPr/>
    </dgm:pt>
    <dgm:pt modelId="{019D4695-177A-423D-845C-7E314EC0C8ED}" type="pres">
      <dgm:prSet presAssocID="{9B765BAC-1866-4F4B-B0E8-CED019C4DF26}" presName="vert1" presStyleCnt="0"/>
      <dgm:spPr/>
    </dgm:pt>
    <dgm:pt modelId="{986A4B1D-E568-4653-8E67-10CD41E0F965}" type="pres">
      <dgm:prSet presAssocID="{F86A8A37-40E6-4353-B776-E41CBB0096DF}" presName="thickLine" presStyleLbl="alignNode1" presStyleIdx="1" presStyleCnt="4"/>
      <dgm:spPr/>
    </dgm:pt>
    <dgm:pt modelId="{5DEAD4BD-1B1C-4A77-9B61-6C31C248E9CE}" type="pres">
      <dgm:prSet presAssocID="{F86A8A37-40E6-4353-B776-E41CBB0096DF}" presName="horz1" presStyleCnt="0"/>
      <dgm:spPr/>
    </dgm:pt>
    <dgm:pt modelId="{7327CEA2-F1C8-40FD-8FD8-8E4C43220588}" type="pres">
      <dgm:prSet presAssocID="{F86A8A37-40E6-4353-B776-E41CBB0096DF}" presName="tx1" presStyleLbl="revTx" presStyleIdx="1" presStyleCnt="4"/>
      <dgm:spPr/>
    </dgm:pt>
    <dgm:pt modelId="{EF9EEC83-6A0B-45F4-8C8A-45D5DE9CAAE2}" type="pres">
      <dgm:prSet presAssocID="{F86A8A37-40E6-4353-B776-E41CBB0096DF}" presName="vert1" presStyleCnt="0"/>
      <dgm:spPr/>
    </dgm:pt>
    <dgm:pt modelId="{1934C976-25BC-4501-9858-301100829FF2}" type="pres">
      <dgm:prSet presAssocID="{88A6D2E3-BF85-44D1-8068-19182148D54A}" presName="thickLine" presStyleLbl="alignNode1" presStyleIdx="2" presStyleCnt="4"/>
      <dgm:spPr/>
    </dgm:pt>
    <dgm:pt modelId="{F5823147-B8CF-476B-A9B7-6F3A5CF7DDE0}" type="pres">
      <dgm:prSet presAssocID="{88A6D2E3-BF85-44D1-8068-19182148D54A}" presName="horz1" presStyleCnt="0"/>
      <dgm:spPr/>
    </dgm:pt>
    <dgm:pt modelId="{9D1D7385-8822-48A1-9022-94128BD79DAC}" type="pres">
      <dgm:prSet presAssocID="{88A6D2E3-BF85-44D1-8068-19182148D54A}" presName="tx1" presStyleLbl="revTx" presStyleIdx="2" presStyleCnt="4"/>
      <dgm:spPr/>
    </dgm:pt>
    <dgm:pt modelId="{91846CCF-698C-423B-9FCF-FDBDE74292DF}" type="pres">
      <dgm:prSet presAssocID="{88A6D2E3-BF85-44D1-8068-19182148D54A}" presName="vert1" presStyleCnt="0"/>
      <dgm:spPr/>
    </dgm:pt>
    <dgm:pt modelId="{2E06EBC3-215D-4EEC-AEBF-9823FB6B4676}" type="pres">
      <dgm:prSet presAssocID="{ED338DB7-9C0D-4095-BB8F-EB52FC2F92E4}" presName="thickLine" presStyleLbl="alignNode1" presStyleIdx="3" presStyleCnt="4"/>
      <dgm:spPr/>
    </dgm:pt>
    <dgm:pt modelId="{26CDDDF2-F55E-4C12-AEB6-1A1799042EA3}" type="pres">
      <dgm:prSet presAssocID="{ED338DB7-9C0D-4095-BB8F-EB52FC2F92E4}" presName="horz1" presStyleCnt="0"/>
      <dgm:spPr/>
    </dgm:pt>
    <dgm:pt modelId="{156939DD-ACA9-40DB-86D2-79B09CEA947C}" type="pres">
      <dgm:prSet presAssocID="{ED338DB7-9C0D-4095-BB8F-EB52FC2F92E4}" presName="tx1" presStyleLbl="revTx" presStyleIdx="3" presStyleCnt="4"/>
      <dgm:spPr/>
    </dgm:pt>
    <dgm:pt modelId="{94790B2B-3A97-49E5-860C-72BEF2AD07A0}" type="pres">
      <dgm:prSet presAssocID="{ED338DB7-9C0D-4095-BB8F-EB52FC2F92E4}" presName="vert1" presStyleCnt="0"/>
      <dgm:spPr/>
    </dgm:pt>
  </dgm:ptLst>
  <dgm:cxnLst>
    <dgm:cxn modelId="{56033E17-21FA-44EC-A680-C8DA30D05409}" type="presOf" srcId="{ED338DB7-9C0D-4095-BB8F-EB52FC2F92E4}" destId="{156939DD-ACA9-40DB-86D2-79B09CEA947C}" srcOrd="0" destOrd="0" presId="urn:microsoft.com/office/officeart/2008/layout/LinedList"/>
    <dgm:cxn modelId="{B465F532-B4CA-4A8E-ADA3-5E59DDEDD486}" type="presOf" srcId="{9B765BAC-1866-4F4B-B0E8-CED019C4DF26}" destId="{37DBF196-FA74-4EBE-9E62-FEACCDFA6785}" srcOrd="0" destOrd="0" presId="urn:microsoft.com/office/officeart/2008/layout/LinedList"/>
    <dgm:cxn modelId="{698CD946-84C5-435C-8371-6DFDDBF1F569}" srcId="{73554041-398B-46F1-B68B-112142E50771}" destId="{9B765BAC-1866-4F4B-B0E8-CED019C4DF26}" srcOrd="0" destOrd="0" parTransId="{9008A2EE-965E-4FA4-875E-805CC00CABD0}" sibTransId="{0121B02D-2E95-4AAF-B33C-7CE378F63DA7}"/>
    <dgm:cxn modelId="{B301BF7D-52AF-4C0A-BFC3-585EF58EFB18}" srcId="{73554041-398B-46F1-B68B-112142E50771}" destId="{ED338DB7-9C0D-4095-BB8F-EB52FC2F92E4}" srcOrd="3" destOrd="0" parTransId="{2EAC5068-2E75-48AB-A6CC-611A8FF33009}" sibTransId="{7A966A11-B5DD-4BD1-ABDE-E1CA273EFDD7}"/>
    <dgm:cxn modelId="{47B8DB7E-38A5-495F-85E7-EDCC160778C0}" srcId="{73554041-398B-46F1-B68B-112142E50771}" destId="{F86A8A37-40E6-4353-B776-E41CBB0096DF}" srcOrd="1" destOrd="0" parTransId="{63AC498C-7A0F-42B3-BD80-0A898AC0F1D0}" sibTransId="{97670F48-1249-446B-A3B1-79E3DD998BEE}"/>
    <dgm:cxn modelId="{81705B7F-EFD3-4AB2-BA45-37EE51F33F56}" srcId="{73554041-398B-46F1-B68B-112142E50771}" destId="{88A6D2E3-BF85-44D1-8068-19182148D54A}" srcOrd="2" destOrd="0" parTransId="{C8074077-3E17-4E60-B7CF-B4908FA65D9A}" sibTransId="{7BF224F0-15A2-4DC9-A143-D54372561D79}"/>
    <dgm:cxn modelId="{E8CA34A3-66F2-4DCC-BB7D-1D6AA532AE27}" type="presOf" srcId="{F86A8A37-40E6-4353-B776-E41CBB0096DF}" destId="{7327CEA2-F1C8-40FD-8FD8-8E4C43220588}" srcOrd="0" destOrd="0" presId="urn:microsoft.com/office/officeart/2008/layout/LinedList"/>
    <dgm:cxn modelId="{E04FC5D8-0C49-448A-BC82-2C0FC7B58194}" type="presOf" srcId="{88A6D2E3-BF85-44D1-8068-19182148D54A}" destId="{9D1D7385-8822-48A1-9022-94128BD79DAC}" srcOrd="0" destOrd="0" presId="urn:microsoft.com/office/officeart/2008/layout/LinedList"/>
    <dgm:cxn modelId="{79B534E0-B719-4EF7-833F-27236C2CC7F0}" type="presOf" srcId="{73554041-398B-46F1-B68B-112142E50771}" destId="{ACBD315F-537B-4567-95C6-6D0B17A744A4}" srcOrd="0" destOrd="0" presId="urn:microsoft.com/office/officeart/2008/layout/LinedList"/>
    <dgm:cxn modelId="{E6B77419-5DAD-48FF-970B-837BC413241B}" type="presParOf" srcId="{ACBD315F-537B-4567-95C6-6D0B17A744A4}" destId="{54C56C01-48EC-4695-B595-54D9248E8B4F}" srcOrd="0" destOrd="0" presId="urn:microsoft.com/office/officeart/2008/layout/LinedList"/>
    <dgm:cxn modelId="{DE3C7F73-B3C2-4187-8241-05F1AA7A59AD}" type="presParOf" srcId="{ACBD315F-537B-4567-95C6-6D0B17A744A4}" destId="{51D07962-F385-4767-8FEA-C25AB911397F}" srcOrd="1" destOrd="0" presId="urn:microsoft.com/office/officeart/2008/layout/LinedList"/>
    <dgm:cxn modelId="{CA82B80E-18C1-40CE-9076-29D4F14F14CC}" type="presParOf" srcId="{51D07962-F385-4767-8FEA-C25AB911397F}" destId="{37DBF196-FA74-4EBE-9E62-FEACCDFA6785}" srcOrd="0" destOrd="0" presId="urn:microsoft.com/office/officeart/2008/layout/LinedList"/>
    <dgm:cxn modelId="{F22505C1-9B0C-417F-86A5-0229A07C3EE1}" type="presParOf" srcId="{51D07962-F385-4767-8FEA-C25AB911397F}" destId="{019D4695-177A-423D-845C-7E314EC0C8ED}" srcOrd="1" destOrd="0" presId="urn:microsoft.com/office/officeart/2008/layout/LinedList"/>
    <dgm:cxn modelId="{4629792A-D4F4-4231-A2FE-435DB246C1EC}" type="presParOf" srcId="{ACBD315F-537B-4567-95C6-6D0B17A744A4}" destId="{986A4B1D-E568-4653-8E67-10CD41E0F965}" srcOrd="2" destOrd="0" presId="urn:microsoft.com/office/officeart/2008/layout/LinedList"/>
    <dgm:cxn modelId="{64F8527E-50E7-4C6F-BA0F-0ACDB6EC499F}" type="presParOf" srcId="{ACBD315F-537B-4567-95C6-6D0B17A744A4}" destId="{5DEAD4BD-1B1C-4A77-9B61-6C31C248E9CE}" srcOrd="3" destOrd="0" presId="urn:microsoft.com/office/officeart/2008/layout/LinedList"/>
    <dgm:cxn modelId="{30AE6442-FF80-4358-A783-9EE6B989E689}" type="presParOf" srcId="{5DEAD4BD-1B1C-4A77-9B61-6C31C248E9CE}" destId="{7327CEA2-F1C8-40FD-8FD8-8E4C43220588}" srcOrd="0" destOrd="0" presId="urn:microsoft.com/office/officeart/2008/layout/LinedList"/>
    <dgm:cxn modelId="{E6E598EE-7F17-484D-9495-1E5275E51700}" type="presParOf" srcId="{5DEAD4BD-1B1C-4A77-9B61-6C31C248E9CE}" destId="{EF9EEC83-6A0B-45F4-8C8A-45D5DE9CAAE2}" srcOrd="1" destOrd="0" presId="urn:microsoft.com/office/officeart/2008/layout/LinedList"/>
    <dgm:cxn modelId="{8182926E-2B20-48CE-BC5B-C5EA6A5E365D}" type="presParOf" srcId="{ACBD315F-537B-4567-95C6-6D0B17A744A4}" destId="{1934C976-25BC-4501-9858-301100829FF2}" srcOrd="4" destOrd="0" presId="urn:microsoft.com/office/officeart/2008/layout/LinedList"/>
    <dgm:cxn modelId="{69D3741E-DAFA-4C35-9C2D-325BEE9EB924}" type="presParOf" srcId="{ACBD315F-537B-4567-95C6-6D0B17A744A4}" destId="{F5823147-B8CF-476B-A9B7-6F3A5CF7DDE0}" srcOrd="5" destOrd="0" presId="urn:microsoft.com/office/officeart/2008/layout/LinedList"/>
    <dgm:cxn modelId="{86B56E24-CF86-4A67-9149-5AB193ACB83E}" type="presParOf" srcId="{F5823147-B8CF-476B-A9B7-6F3A5CF7DDE0}" destId="{9D1D7385-8822-48A1-9022-94128BD79DAC}" srcOrd="0" destOrd="0" presId="urn:microsoft.com/office/officeart/2008/layout/LinedList"/>
    <dgm:cxn modelId="{B404F3F8-777B-4B1D-B462-7B9CA756446B}" type="presParOf" srcId="{F5823147-B8CF-476B-A9B7-6F3A5CF7DDE0}" destId="{91846CCF-698C-423B-9FCF-FDBDE74292DF}" srcOrd="1" destOrd="0" presId="urn:microsoft.com/office/officeart/2008/layout/LinedList"/>
    <dgm:cxn modelId="{F128DB62-7421-4F6B-B4FB-61C3D325916A}" type="presParOf" srcId="{ACBD315F-537B-4567-95C6-6D0B17A744A4}" destId="{2E06EBC3-215D-4EEC-AEBF-9823FB6B4676}" srcOrd="6" destOrd="0" presId="urn:microsoft.com/office/officeart/2008/layout/LinedList"/>
    <dgm:cxn modelId="{6802D0C1-D22E-4638-9540-193F4C9C6FC9}" type="presParOf" srcId="{ACBD315F-537B-4567-95C6-6D0B17A744A4}" destId="{26CDDDF2-F55E-4C12-AEB6-1A1799042EA3}" srcOrd="7" destOrd="0" presId="urn:microsoft.com/office/officeart/2008/layout/LinedList"/>
    <dgm:cxn modelId="{B96CA0F8-92E9-447A-881E-8CE160421DB1}" type="presParOf" srcId="{26CDDDF2-F55E-4C12-AEB6-1A1799042EA3}" destId="{156939DD-ACA9-40DB-86D2-79B09CEA947C}" srcOrd="0" destOrd="0" presId="urn:microsoft.com/office/officeart/2008/layout/LinedList"/>
    <dgm:cxn modelId="{81DC0B5A-ABE5-4291-AFDF-D3C64B501D06}" type="presParOf" srcId="{26CDDDF2-F55E-4C12-AEB6-1A1799042EA3}" destId="{94790B2B-3A97-49E5-860C-72BEF2AD07A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D4FD3C-C3AA-45A3-B96E-D3E26D598F3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C12D2A4-35A8-4163-B5C6-8CBD439B65A5}">
      <dgm:prSet/>
      <dgm:spPr/>
      <dgm:t>
        <a:bodyPr/>
        <a:lstStyle/>
        <a:p>
          <a:r>
            <a:rPr lang="en-GB" b="1" i="0" dirty="0">
              <a:highlight>
                <a:srgbClr val="FFFF00"/>
              </a:highlight>
            </a:rPr>
            <a:t>Disease prevention &amp; health promotion </a:t>
          </a:r>
          <a:endParaRPr lang="en-US" dirty="0">
            <a:highlight>
              <a:srgbClr val="FFFF00"/>
            </a:highlight>
          </a:endParaRPr>
        </a:p>
      </dgm:t>
    </dgm:pt>
    <dgm:pt modelId="{2259E1B1-F574-4437-BAFA-843736DB7D1C}" type="parTrans" cxnId="{10FA64C4-EEEE-4A59-9146-A2944F0C8DD3}">
      <dgm:prSet/>
      <dgm:spPr/>
      <dgm:t>
        <a:bodyPr/>
        <a:lstStyle/>
        <a:p>
          <a:endParaRPr lang="en-US"/>
        </a:p>
      </dgm:t>
    </dgm:pt>
    <dgm:pt modelId="{0F236A52-7FCA-41A8-9B26-2779897D4101}" type="sibTrans" cxnId="{10FA64C4-EEEE-4A59-9146-A2944F0C8DD3}">
      <dgm:prSet/>
      <dgm:spPr/>
      <dgm:t>
        <a:bodyPr/>
        <a:lstStyle/>
        <a:p>
          <a:endParaRPr lang="en-US"/>
        </a:p>
      </dgm:t>
    </dgm:pt>
    <dgm:pt modelId="{D1C2DC61-CA3C-4CA9-B476-CB2916C8AC76}">
      <dgm:prSet/>
      <dgm:spPr/>
      <dgm:t>
        <a:bodyPr/>
        <a:lstStyle/>
        <a:p>
          <a:r>
            <a:rPr lang="en-GB" b="0" i="0"/>
            <a:t>Disease prevention differs from health promotion because it focuses on specific efforts aimed at reducing the development and severity of chronic diseases and other morbidities.</a:t>
          </a:r>
          <a:endParaRPr lang="en-US"/>
        </a:p>
      </dgm:t>
    </dgm:pt>
    <dgm:pt modelId="{71B80ABF-6413-4CC7-9648-AC6DF1EF13CF}" type="parTrans" cxnId="{2D69A1C2-07EE-4F27-A47A-7C5BB7F0AC0A}">
      <dgm:prSet/>
      <dgm:spPr/>
      <dgm:t>
        <a:bodyPr/>
        <a:lstStyle/>
        <a:p>
          <a:endParaRPr lang="en-US"/>
        </a:p>
      </dgm:t>
    </dgm:pt>
    <dgm:pt modelId="{C86CF3AE-7E87-4D4D-A2B1-098F39851DAC}" type="sibTrans" cxnId="{2D69A1C2-07EE-4F27-A47A-7C5BB7F0AC0A}">
      <dgm:prSet/>
      <dgm:spPr/>
      <dgm:t>
        <a:bodyPr/>
        <a:lstStyle/>
        <a:p>
          <a:endParaRPr lang="en-US"/>
        </a:p>
      </dgm:t>
    </dgm:pt>
    <dgm:pt modelId="{9FF881D1-7B69-4660-8F69-E53EE40AF199}">
      <dgm:prSet/>
      <dgm:spPr/>
      <dgm:t>
        <a:bodyPr/>
        <a:lstStyle/>
        <a:p>
          <a:r>
            <a:rPr lang="en-GB" b="0" i="0"/>
            <a:t>Wellness is related to health promotion and disease prevention. </a:t>
          </a:r>
          <a:endParaRPr lang="en-US"/>
        </a:p>
      </dgm:t>
    </dgm:pt>
    <dgm:pt modelId="{3D456E77-42E0-4799-B59A-91DE27639902}" type="parTrans" cxnId="{5F84CAFB-3EB8-482F-99D3-45BBD21DA51B}">
      <dgm:prSet/>
      <dgm:spPr/>
      <dgm:t>
        <a:bodyPr/>
        <a:lstStyle/>
        <a:p>
          <a:endParaRPr lang="en-US"/>
        </a:p>
      </dgm:t>
    </dgm:pt>
    <dgm:pt modelId="{FCB59EB7-326F-43F1-A40B-CB0FF7039288}" type="sibTrans" cxnId="{5F84CAFB-3EB8-482F-99D3-45BBD21DA51B}">
      <dgm:prSet/>
      <dgm:spPr/>
      <dgm:t>
        <a:bodyPr/>
        <a:lstStyle/>
        <a:p>
          <a:endParaRPr lang="en-US"/>
        </a:p>
      </dgm:t>
    </dgm:pt>
    <dgm:pt modelId="{D004A891-CE1C-4173-AB2B-626E29DE83AB}">
      <dgm:prSet/>
      <dgm:spPr/>
      <dgm:t>
        <a:bodyPr/>
        <a:lstStyle/>
        <a:p>
          <a:r>
            <a:rPr lang="en-GB" b="0" i="0"/>
            <a:t>Wellness is described as the attitudes and active decisions made by an individual that contribute to positive health behaviours and outcomes</a:t>
          </a:r>
          <a:endParaRPr lang="en-US"/>
        </a:p>
      </dgm:t>
    </dgm:pt>
    <dgm:pt modelId="{E7F497F8-2801-487B-89A5-E8142F6BAB0E}" type="parTrans" cxnId="{312A8DCD-95A9-4C44-9AC0-F709AA210B71}">
      <dgm:prSet/>
      <dgm:spPr/>
      <dgm:t>
        <a:bodyPr/>
        <a:lstStyle/>
        <a:p>
          <a:endParaRPr lang="en-US"/>
        </a:p>
      </dgm:t>
    </dgm:pt>
    <dgm:pt modelId="{B8BD34F9-6307-42FB-ABBC-1F55B93CFBC2}" type="sibTrans" cxnId="{312A8DCD-95A9-4C44-9AC0-F709AA210B71}">
      <dgm:prSet/>
      <dgm:spPr/>
      <dgm:t>
        <a:bodyPr/>
        <a:lstStyle/>
        <a:p>
          <a:endParaRPr lang="en-US"/>
        </a:p>
      </dgm:t>
    </dgm:pt>
    <dgm:pt modelId="{27EBCD36-C6A1-4CFC-A087-5741AC5C91CD}" type="pres">
      <dgm:prSet presAssocID="{1AD4FD3C-C3AA-45A3-B96E-D3E26D598F31}" presName="vert0" presStyleCnt="0">
        <dgm:presLayoutVars>
          <dgm:dir/>
          <dgm:animOne val="branch"/>
          <dgm:animLvl val="lvl"/>
        </dgm:presLayoutVars>
      </dgm:prSet>
      <dgm:spPr/>
    </dgm:pt>
    <dgm:pt modelId="{C2489622-0516-44C3-804F-1DACC215C468}" type="pres">
      <dgm:prSet presAssocID="{5C12D2A4-35A8-4163-B5C6-8CBD439B65A5}" presName="thickLine" presStyleLbl="alignNode1" presStyleIdx="0" presStyleCnt="4"/>
      <dgm:spPr/>
    </dgm:pt>
    <dgm:pt modelId="{5151245E-DA53-4DAC-98CF-E8ADB29F47E6}" type="pres">
      <dgm:prSet presAssocID="{5C12D2A4-35A8-4163-B5C6-8CBD439B65A5}" presName="horz1" presStyleCnt="0"/>
      <dgm:spPr/>
    </dgm:pt>
    <dgm:pt modelId="{69C62961-2ABE-4943-824C-F545AF958D93}" type="pres">
      <dgm:prSet presAssocID="{5C12D2A4-35A8-4163-B5C6-8CBD439B65A5}" presName="tx1" presStyleLbl="revTx" presStyleIdx="0" presStyleCnt="4"/>
      <dgm:spPr/>
    </dgm:pt>
    <dgm:pt modelId="{C0F986B6-414B-4B45-95D6-7198367E75BA}" type="pres">
      <dgm:prSet presAssocID="{5C12D2A4-35A8-4163-B5C6-8CBD439B65A5}" presName="vert1" presStyleCnt="0"/>
      <dgm:spPr/>
    </dgm:pt>
    <dgm:pt modelId="{F60903D1-EFC3-4EB6-9E4C-62F2DDF454AB}" type="pres">
      <dgm:prSet presAssocID="{D1C2DC61-CA3C-4CA9-B476-CB2916C8AC76}" presName="thickLine" presStyleLbl="alignNode1" presStyleIdx="1" presStyleCnt="4"/>
      <dgm:spPr/>
    </dgm:pt>
    <dgm:pt modelId="{38247A1C-EA28-4DD3-AB18-DFF481575BC0}" type="pres">
      <dgm:prSet presAssocID="{D1C2DC61-CA3C-4CA9-B476-CB2916C8AC76}" presName="horz1" presStyleCnt="0"/>
      <dgm:spPr/>
    </dgm:pt>
    <dgm:pt modelId="{2372F46A-DC4E-471D-BD43-19C67B127EB5}" type="pres">
      <dgm:prSet presAssocID="{D1C2DC61-CA3C-4CA9-B476-CB2916C8AC76}" presName="tx1" presStyleLbl="revTx" presStyleIdx="1" presStyleCnt="4"/>
      <dgm:spPr/>
    </dgm:pt>
    <dgm:pt modelId="{0E7B5EB0-AA83-4507-AB80-429F25EF24BF}" type="pres">
      <dgm:prSet presAssocID="{D1C2DC61-CA3C-4CA9-B476-CB2916C8AC76}" presName="vert1" presStyleCnt="0"/>
      <dgm:spPr/>
    </dgm:pt>
    <dgm:pt modelId="{195A0A7A-59B0-4F4E-9169-C2785CF76049}" type="pres">
      <dgm:prSet presAssocID="{9FF881D1-7B69-4660-8F69-E53EE40AF199}" presName="thickLine" presStyleLbl="alignNode1" presStyleIdx="2" presStyleCnt="4"/>
      <dgm:spPr/>
    </dgm:pt>
    <dgm:pt modelId="{811D25CA-B762-4B9B-BA40-51ADED3522AC}" type="pres">
      <dgm:prSet presAssocID="{9FF881D1-7B69-4660-8F69-E53EE40AF199}" presName="horz1" presStyleCnt="0"/>
      <dgm:spPr/>
    </dgm:pt>
    <dgm:pt modelId="{6169E5A2-15E9-4424-9DE6-964F1EB2E236}" type="pres">
      <dgm:prSet presAssocID="{9FF881D1-7B69-4660-8F69-E53EE40AF199}" presName="tx1" presStyleLbl="revTx" presStyleIdx="2" presStyleCnt="4"/>
      <dgm:spPr/>
    </dgm:pt>
    <dgm:pt modelId="{5CD0D357-9842-41FB-8B29-FBCC22A31B2E}" type="pres">
      <dgm:prSet presAssocID="{9FF881D1-7B69-4660-8F69-E53EE40AF199}" presName="vert1" presStyleCnt="0"/>
      <dgm:spPr/>
    </dgm:pt>
    <dgm:pt modelId="{38CE5232-F8FC-42B1-AEA1-87D70C758F9D}" type="pres">
      <dgm:prSet presAssocID="{D004A891-CE1C-4173-AB2B-626E29DE83AB}" presName="thickLine" presStyleLbl="alignNode1" presStyleIdx="3" presStyleCnt="4"/>
      <dgm:spPr/>
    </dgm:pt>
    <dgm:pt modelId="{207AC98D-8031-414B-95C7-C53CBA561806}" type="pres">
      <dgm:prSet presAssocID="{D004A891-CE1C-4173-AB2B-626E29DE83AB}" presName="horz1" presStyleCnt="0"/>
      <dgm:spPr/>
    </dgm:pt>
    <dgm:pt modelId="{B245C2C7-85D8-4B6A-8B89-BFA4DABD3947}" type="pres">
      <dgm:prSet presAssocID="{D004A891-CE1C-4173-AB2B-626E29DE83AB}" presName="tx1" presStyleLbl="revTx" presStyleIdx="3" presStyleCnt="4"/>
      <dgm:spPr/>
    </dgm:pt>
    <dgm:pt modelId="{297E681B-E9A6-417A-B393-6D61918927B7}" type="pres">
      <dgm:prSet presAssocID="{D004A891-CE1C-4173-AB2B-626E29DE83AB}" presName="vert1" presStyleCnt="0"/>
      <dgm:spPr/>
    </dgm:pt>
  </dgm:ptLst>
  <dgm:cxnLst>
    <dgm:cxn modelId="{BD65C240-CEB2-40C4-9CCF-855DF024FBEB}" type="presOf" srcId="{D004A891-CE1C-4173-AB2B-626E29DE83AB}" destId="{B245C2C7-85D8-4B6A-8B89-BFA4DABD3947}" srcOrd="0" destOrd="0" presId="urn:microsoft.com/office/officeart/2008/layout/LinedList"/>
    <dgm:cxn modelId="{8E2CB4B4-ABF1-480E-AB30-B95F4E333B99}" type="presOf" srcId="{5C12D2A4-35A8-4163-B5C6-8CBD439B65A5}" destId="{69C62961-2ABE-4943-824C-F545AF958D93}" srcOrd="0" destOrd="0" presId="urn:microsoft.com/office/officeart/2008/layout/LinedList"/>
    <dgm:cxn modelId="{2D69A1C2-07EE-4F27-A47A-7C5BB7F0AC0A}" srcId="{1AD4FD3C-C3AA-45A3-B96E-D3E26D598F31}" destId="{D1C2DC61-CA3C-4CA9-B476-CB2916C8AC76}" srcOrd="1" destOrd="0" parTransId="{71B80ABF-6413-4CC7-9648-AC6DF1EF13CF}" sibTransId="{C86CF3AE-7E87-4D4D-A2B1-098F39851DAC}"/>
    <dgm:cxn modelId="{10FA64C4-EEEE-4A59-9146-A2944F0C8DD3}" srcId="{1AD4FD3C-C3AA-45A3-B96E-D3E26D598F31}" destId="{5C12D2A4-35A8-4163-B5C6-8CBD439B65A5}" srcOrd="0" destOrd="0" parTransId="{2259E1B1-F574-4437-BAFA-843736DB7D1C}" sibTransId="{0F236A52-7FCA-41A8-9B26-2779897D4101}"/>
    <dgm:cxn modelId="{4E1EA1C5-8BC2-4508-BEA3-7ED1A94D5DA9}" type="presOf" srcId="{9FF881D1-7B69-4660-8F69-E53EE40AF199}" destId="{6169E5A2-15E9-4424-9DE6-964F1EB2E236}" srcOrd="0" destOrd="0" presId="urn:microsoft.com/office/officeart/2008/layout/LinedList"/>
    <dgm:cxn modelId="{C85D53CD-F61A-40F5-A8F7-3871CE02FC23}" type="presOf" srcId="{D1C2DC61-CA3C-4CA9-B476-CB2916C8AC76}" destId="{2372F46A-DC4E-471D-BD43-19C67B127EB5}" srcOrd="0" destOrd="0" presId="urn:microsoft.com/office/officeart/2008/layout/LinedList"/>
    <dgm:cxn modelId="{312A8DCD-95A9-4C44-9AC0-F709AA210B71}" srcId="{1AD4FD3C-C3AA-45A3-B96E-D3E26D598F31}" destId="{D004A891-CE1C-4173-AB2B-626E29DE83AB}" srcOrd="3" destOrd="0" parTransId="{E7F497F8-2801-487B-89A5-E8142F6BAB0E}" sibTransId="{B8BD34F9-6307-42FB-ABBC-1F55B93CFBC2}"/>
    <dgm:cxn modelId="{A8D923F7-1A4F-4F15-B033-1BBA131A71A4}" type="presOf" srcId="{1AD4FD3C-C3AA-45A3-B96E-D3E26D598F31}" destId="{27EBCD36-C6A1-4CFC-A087-5741AC5C91CD}" srcOrd="0" destOrd="0" presId="urn:microsoft.com/office/officeart/2008/layout/LinedList"/>
    <dgm:cxn modelId="{5F84CAFB-3EB8-482F-99D3-45BBD21DA51B}" srcId="{1AD4FD3C-C3AA-45A3-B96E-D3E26D598F31}" destId="{9FF881D1-7B69-4660-8F69-E53EE40AF199}" srcOrd="2" destOrd="0" parTransId="{3D456E77-42E0-4799-B59A-91DE27639902}" sibTransId="{FCB59EB7-326F-43F1-A40B-CB0FF7039288}"/>
    <dgm:cxn modelId="{6D0F613C-633B-4F07-A047-0219DE671387}" type="presParOf" srcId="{27EBCD36-C6A1-4CFC-A087-5741AC5C91CD}" destId="{C2489622-0516-44C3-804F-1DACC215C468}" srcOrd="0" destOrd="0" presId="urn:microsoft.com/office/officeart/2008/layout/LinedList"/>
    <dgm:cxn modelId="{5EA355D7-24AE-4BA4-B731-69B3679FAF26}" type="presParOf" srcId="{27EBCD36-C6A1-4CFC-A087-5741AC5C91CD}" destId="{5151245E-DA53-4DAC-98CF-E8ADB29F47E6}" srcOrd="1" destOrd="0" presId="urn:microsoft.com/office/officeart/2008/layout/LinedList"/>
    <dgm:cxn modelId="{16ABD22E-64CE-4E08-82EE-6A2B7154781D}" type="presParOf" srcId="{5151245E-DA53-4DAC-98CF-E8ADB29F47E6}" destId="{69C62961-2ABE-4943-824C-F545AF958D93}" srcOrd="0" destOrd="0" presId="urn:microsoft.com/office/officeart/2008/layout/LinedList"/>
    <dgm:cxn modelId="{5FE8E65B-B0F2-48AE-B509-E526D1AEB443}" type="presParOf" srcId="{5151245E-DA53-4DAC-98CF-E8ADB29F47E6}" destId="{C0F986B6-414B-4B45-95D6-7198367E75BA}" srcOrd="1" destOrd="0" presId="urn:microsoft.com/office/officeart/2008/layout/LinedList"/>
    <dgm:cxn modelId="{D61FEA03-99EF-48CE-8622-24527D66DFA1}" type="presParOf" srcId="{27EBCD36-C6A1-4CFC-A087-5741AC5C91CD}" destId="{F60903D1-EFC3-4EB6-9E4C-62F2DDF454AB}" srcOrd="2" destOrd="0" presId="urn:microsoft.com/office/officeart/2008/layout/LinedList"/>
    <dgm:cxn modelId="{3C3F2B58-5C5B-4C8D-85B9-DF9CF2220FA1}" type="presParOf" srcId="{27EBCD36-C6A1-4CFC-A087-5741AC5C91CD}" destId="{38247A1C-EA28-4DD3-AB18-DFF481575BC0}" srcOrd="3" destOrd="0" presId="urn:microsoft.com/office/officeart/2008/layout/LinedList"/>
    <dgm:cxn modelId="{C63DD2DE-5802-4377-9A9A-6B097F4DFF16}" type="presParOf" srcId="{38247A1C-EA28-4DD3-AB18-DFF481575BC0}" destId="{2372F46A-DC4E-471D-BD43-19C67B127EB5}" srcOrd="0" destOrd="0" presId="urn:microsoft.com/office/officeart/2008/layout/LinedList"/>
    <dgm:cxn modelId="{87326F39-3508-4AB6-A1C6-B1BE4529F40C}" type="presParOf" srcId="{38247A1C-EA28-4DD3-AB18-DFF481575BC0}" destId="{0E7B5EB0-AA83-4507-AB80-429F25EF24BF}" srcOrd="1" destOrd="0" presId="urn:microsoft.com/office/officeart/2008/layout/LinedList"/>
    <dgm:cxn modelId="{BEB432AF-8FAE-4B5B-AEB1-A792D241CB9D}" type="presParOf" srcId="{27EBCD36-C6A1-4CFC-A087-5741AC5C91CD}" destId="{195A0A7A-59B0-4F4E-9169-C2785CF76049}" srcOrd="4" destOrd="0" presId="urn:microsoft.com/office/officeart/2008/layout/LinedList"/>
    <dgm:cxn modelId="{E1312AD2-E1FF-4085-983F-4DC187A30B12}" type="presParOf" srcId="{27EBCD36-C6A1-4CFC-A087-5741AC5C91CD}" destId="{811D25CA-B762-4B9B-BA40-51ADED3522AC}" srcOrd="5" destOrd="0" presId="urn:microsoft.com/office/officeart/2008/layout/LinedList"/>
    <dgm:cxn modelId="{3D717046-433E-428C-94B8-5C70F522BC5D}" type="presParOf" srcId="{811D25CA-B762-4B9B-BA40-51ADED3522AC}" destId="{6169E5A2-15E9-4424-9DE6-964F1EB2E236}" srcOrd="0" destOrd="0" presId="urn:microsoft.com/office/officeart/2008/layout/LinedList"/>
    <dgm:cxn modelId="{FE842625-5BDA-4066-AF92-54FAF1DB83BF}" type="presParOf" srcId="{811D25CA-B762-4B9B-BA40-51ADED3522AC}" destId="{5CD0D357-9842-41FB-8B29-FBCC22A31B2E}" srcOrd="1" destOrd="0" presId="urn:microsoft.com/office/officeart/2008/layout/LinedList"/>
    <dgm:cxn modelId="{D73C5D37-1964-436B-9BE6-BBE249930D74}" type="presParOf" srcId="{27EBCD36-C6A1-4CFC-A087-5741AC5C91CD}" destId="{38CE5232-F8FC-42B1-AEA1-87D70C758F9D}" srcOrd="6" destOrd="0" presId="urn:microsoft.com/office/officeart/2008/layout/LinedList"/>
    <dgm:cxn modelId="{E8BA7809-A1FC-4BC0-B956-DD80050AA90A}" type="presParOf" srcId="{27EBCD36-C6A1-4CFC-A087-5741AC5C91CD}" destId="{207AC98D-8031-414B-95C7-C53CBA561806}" srcOrd="7" destOrd="0" presId="urn:microsoft.com/office/officeart/2008/layout/LinedList"/>
    <dgm:cxn modelId="{679B393C-010C-4284-900A-B4913A948AA1}" type="presParOf" srcId="{207AC98D-8031-414B-95C7-C53CBA561806}" destId="{B245C2C7-85D8-4B6A-8B89-BFA4DABD3947}" srcOrd="0" destOrd="0" presId="urn:microsoft.com/office/officeart/2008/layout/LinedList"/>
    <dgm:cxn modelId="{1286958D-8ED2-4551-919A-07FC38C5D2C7}" type="presParOf" srcId="{207AC98D-8031-414B-95C7-C53CBA561806}" destId="{297E681B-E9A6-417A-B393-6D61918927B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56C01-48EC-4695-B595-54D9248E8B4F}">
      <dsp:nvSpPr>
        <dsp:cNvPr id="0" name=""/>
        <dsp:cNvSpPr/>
      </dsp:nvSpPr>
      <dsp:spPr>
        <a:xfrm>
          <a:off x="0" y="0"/>
          <a:ext cx="79341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DBF196-FA74-4EBE-9E62-FEACCDFA6785}">
      <dsp:nvSpPr>
        <dsp:cNvPr id="0" name=""/>
        <dsp:cNvSpPr/>
      </dsp:nvSpPr>
      <dsp:spPr>
        <a:xfrm>
          <a:off x="0" y="0"/>
          <a:ext cx="7934178" cy="1581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dirty="0">
              <a:highlight>
                <a:srgbClr val="FFFF00"/>
              </a:highlight>
            </a:rPr>
            <a:t>Health promotion </a:t>
          </a:r>
          <a:r>
            <a:rPr lang="en-GB" sz="2500" kern="1200" dirty="0"/>
            <a:t>involves public policy that addresses health determinants such as income, housing, food security, employment, and quality working conditions.</a:t>
          </a:r>
          <a:endParaRPr lang="en-US" sz="2500" kern="1200" dirty="0"/>
        </a:p>
      </dsp:txBody>
      <dsp:txXfrm>
        <a:off x="0" y="0"/>
        <a:ext cx="7934178" cy="1581427"/>
      </dsp:txXfrm>
    </dsp:sp>
    <dsp:sp modelId="{986A4B1D-E568-4653-8E67-10CD41E0F965}">
      <dsp:nvSpPr>
        <dsp:cNvPr id="0" name=""/>
        <dsp:cNvSpPr/>
      </dsp:nvSpPr>
      <dsp:spPr>
        <a:xfrm>
          <a:off x="0" y="1581427"/>
          <a:ext cx="79341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27CEA2-F1C8-40FD-8FD8-8E4C43220588}">
      <dsp:nvSpPr>
        <dsp:cNvPr id="0" name=""/>
        <dsp:cNvSpPr/>
      </dsp:nvSpPr>
      <dsp:spPr>
        <a:xfrm>
          <a:off x="0" y="1581427"/>
          <a:ext cx="7934178" cy="1581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dirty="0"/>
            <a:t>More recent work has used the term Health in All Policies to refer to the actions that incorporate health into all public policies. </a:t>
          </a:r>
          <a:endParaRPr lang="en-US" sz="2500" kern="1200" dirty="0"/>
        </a:p>
      </dsp:txBody>
      <dsp:txXfrm>
        <a:off x="0" y="1581427"/>
        <a:ext cx="7934178" cy="1581427"/>
      </dsp:txXfrm>
    </dsp:sp>
    <dsp:sp modelId="{1934C976-25BC-4501-9858-301100829FF2}">
      <dsp:nvSpPr>
        <dsp:cNvPr id="0" name=""/>
        <dsp:cNvSpPr/>
      </dsp:nvSpPr>
      <dsp:spPr>
        <a:xfrm>
          <a:off x="0" y="3162855"/>
          <a:ext cx="79341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1D7385-8822-48A1-9022-94128BD79DAC}">
      <dsp:nvSpPr>
        <dsp:cNvPr id="0" name=""/>
        <dsp:cNvSpPr/>
      </dsp:nvSpPr>
      <dsp:spPr>
        <a:xfrm>
          <a:off x="0" y="3162855"/>
          <a:ext cx="7934178" cy="1581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dirty="0"/>
            <a:t>Health promotion is aligned with </a:t>
          </a:r>
          <a:r>
            <a:rPr lang="en-GB" sz="2500" kern="1200" dirty="0">
              <a:highlight>
                <a:srgbClr val="00FFFF"/>
              </a:highlight>
            </a:rPr>
            <a:t>health equity </a:t>
          </a:r>
          <a:r>
            <a:rPr lang="en-GB" sz="2500" kern="1200" dirty="0"/>
            <a:t>and can be a focus of non-governmental organizations (NGOs) dedicated to social justice or human rights.</a:t>
          </a:r>
          <a:endParaRPr lang="en-US" sz="2500" kern="1200" dirty="0"/>
        </a:p>
      </dsp:txBody>
      <dsp:txXfrm>
        <a:off x="0" y="3162855"/>
        <a:ext cx="7934178" cy="1581427"/>
      </dsp:txXfrm>
    </dsp:sp>
    <dsp:sp modelId="{2E06EBC3-215D-4EEC-AEBF-9823FB6B4676}">
      <dsp:nvSpPr>
        <dsp:cNvPr id="0" name=""/>
        <dsp:cNvSpPr/>
      </dsp:nvSpPr>
      <dsp:spPr>
        <a:xfrm>
          <a:off x="0" y="4744284"/>
          <a:ext cx="793417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6939DD-ACA9-40DB-86D2-79B09CEA947C}">
      <dsp:nvSpPr>
        <dsp:cNvPr id="0" name=""/>
        <dsp:cNvSpPr/>
      </dsp:nvSpPr>
      <dsp:spPr>
        <a:xfrm>
          <a:off x="0" y="4744283"/>
          <a:ext cx="7934178" cy="1581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dirty="0">
              <a:highlight>
                <a:srgbClr val="FFFF00"/>
              </a:highlight>
            </a:rPr>
            <a:t>Health literacy </a:t>
          </a:r>
          <a:r>
            <a:rPr lang="en-GB" sz="2500" kern="1200" dirty="0"/>
            <a:t>can be developed in schools, while aspects of health promotion such as breastfeeding promotion can depend on laws and rules of public spaces.</a:t>
          </a:r>
          <a:endParaRPr lang="en-US" sz="2500" kern="1200" dirty="0"/>
        </a:p>
      </dsp:txBody>
      <dsp:txXfrm>
        <a:off x="0" y="4744283"/>
        <a:ext cx="7934178" cy="15814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89622-0516-44C3-804F-1DACC215C468}">
      <dsp:nvSpPr>
        <dsp:cNvPr id="0" name=""/>
        <dsp:cNvSpPr/>
      </dsp:nvSpPr>
      <dsp:spPr>
        <a:xfrm>
          <a:off x="0" y="0"/>
          <a:ext cx="83091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C62961-2ABE-4943-824C-F545AF958D93}">
      <dsp:nvSpPr>
        <dsp:cNvPr id="0" name=""/>
        <dsp:cNvSpPr/>
      </dsp:nvSpPr>
      <dsp:spPr>
        <a:xfrm>
          <a:off x="0" y="0"/>
          <a:ext cx="8309113" cy="1326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1" i="0" kern="1200" dirty="0">
              <a:highlight>
                <a:srgbClr val="FFFF00"/>
              </a:highlight>
            </a:rPr>
            <a:t>Disease prevention &amp; health promotion </a:t>
          </a:r>
          <a:endParaRPr lang="en-US" sz="2200" kern="1200" dirty="0">
            <a:highlight>
              <a:srgbClr val="FFFF00"/>
            </a:highlight>
          </a:endParaRPr>
        </a:p>
      </dsp:txBody>
      <dsp:txXfrm>
        <a:off x="0" y="0"/>
        <a:ext cx="8309113" cy="1326946"/>
      </dsp:txXfrm>
    </dsp:sp>
    <dsp:sp modelId="{F60903D1-EFC3-4EB6-9E4C-62F2DDF454AB}">
      <dsp:nvSpPr>
        <dsp:cNvPr id="0" name=""/>
        <dsp:cNvSpPr/>
      </dsp:nvSpPr>
      <dsp:spPr>
        <a:xfrm>
          <a:off x="0" y="1326946"/>
          <a:ext cx="83091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72F46A-DC4E-471D-BD43-19C67B127EB5}">
      <dsp:nvSpPr>
        <dsp:cNvPr id="0" name=""/>
        <dsp:cNvSpPr/>
      </dsp:nvSpPr>
      <dsp:spPr>
        <a:xfrm>
          <a:off x="0" y="1326946"/>
          <a:ext cx="8309113" cy="1326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0" i="0" kern="1200"/>
            <a:t>Disease prevention differs from health promotion because it focuses on specific efforts aimed at reducing the development and severity of chronic diseases and other morbidities.</a:t>
          </a:r>
          <a:endParaRPr lang="en-US" sz="2200" kern="1200"/>
        </a:p>
      </dsp:txBody>
      <dsp:txXfrm>
        <a:off x="0" y="1326946"/>
        <a:ext cx="8309113" cy="1326946"/>
      </dsp:txXfrm>
    </dsp:sp>
    <dsp:sp modelId="{195A0A7A-59B0-4F4E-9169-C2785CF76049}">
      <dsp:nvSpPr>
        <dsp:cNvPr id="0" name=""/>
        <dsp:cNvSpPr/>
      </dsp:nvSpPr>
      <dsp:spPr>
        <a:xfrm>
          <a:off x="0" y="2653892"/>
          <a:ext cx="83091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69E5A2-15E9-4424-9DE6-964F1EB2E236}">
      <dsp:nvSpPr>
        <dsp:cNvPr id="0" name=""/>
        <dsp:cNvSpPr/>
      </dsp:nvSpPr>
      <dsp:spPr>
        <a:xfrm>
          <a:off x="0" y="2653892"/>
          <a:ext cx="8309113" cy="1326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0" i="0" kern="1200"/>
            <a:t>Wellness is related to health promotion and disease prevention. </a:t>
          </a:r>
          <a:endParaRPr lang="en-US" sz="2200" kern="1200"/>
        </a:p>
      </dsp:txBody>
      <dsp:txXfrm>
        <a:off x="0" y="2653892"/>
        <a:ext cx="8309113" cy="1326946"/>
      </dsp:txXfrm>
    </dsp:sp>
    <dsp:sp modelId="{38CE5232-F8FC-42B1-AEA1-87D70C758F9D}">
      <dsp:nvSpPr>
        <dsp:cNvPr id="0" name=""/>
        <dsp:cNvSpPr/>
      </dsp:nvSpPr>
      <dsp:spPr>
        <a:xfrm>
          <a:off x="0" y="3980838"/>
          <a:ext cx="830911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45C2C7-85D8-4B6A-8B89-BFA4DABD3947}">
      <dsp:nvSpPr>
        <dsp:cNvPr id="0" name=""/>
        <dsp:cNvSpPr/>
      </dsp:nvSpPr>
      <dsp:spPr>
        <a:xfrm>
          <a:off x="0" y="3980838"/>
          <a:ext cx="8309113" cy="1326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0" i="0" kern="1200"/>
            <a:t>Wellness is described as the attitudes and active decisions made by an individual that contribute to positive health behaviours and outcomes</a:t>
          </a:r>
          <a:endParaRPr lang="en-US" sz="2200" kern="1200"/>
        </a:p>
      </dsp:txBody>
      <dsp:txXfrm>
        <a:off x="0" y="3980838"/>
        <a:ext cx="8309113" cy="132694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E7128-28C4-4531-AA6A-0416D8964964}" type="datetimeFigureOut">
              <a:rPr lang="en-GB" smtClean="0"/>
              <a:t>06/08/2021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2D7F5-F024-464D-944A-D7A395C5D7F7}" type="slidenum">
              <a:rPr lang="en-GB" smtClean="0"/>
              <a:t>‹#›</a:t>
            </a:fld>
            <a:endParaRPr lang="en-GB"/>
          </a:p>
        </p:txBody>
      </p:sp>
    </p:spTree>
    <p:extLst>
      <p:ext uri="{BB962C8B-B14F-4D97-AF65-F5344CB8AC3E}">
        <p14:creationId xmlns:p14="http://schemas.microsoft.com/office/powerpoint/2010/main" val="3897476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B54DB095-A59A-4C3A-9E73-73A6C7EFC9F5}" type="datetime1">
              <a:rPr lang="en-US" smtClean="0"/>
              <a:t>8/6/2021</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1632795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76299CA3-B7E7-47BC-8A88-6A1D39D5B924}" type="datetime1">
              <a:rPr lang="en-US" smtClean="0"/>
              <a:t>8/6/2021</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133266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88B2E1A-80C5-492F-B473-CF6420ACBA95}" type="datetime1">
              <a:rPr lang="en-US" smtClean="0"/>
              <a:t>8/6/2021</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46609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FBB94743-81EE-4742-AA49-849E5598174C}" type="datetime1">
              <a:rPr lang="en-US" smtClean="0"/>
              <a:t>8/6/2021</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72722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06B18B5-B321-4A3C-898E-447B533BDDAE}" type="datetime1">
              <a:rPr lang="en-US" smtClean="0"/>
              <a:t>8/6/2021</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98964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2934A643-A69D-48DE-890F-193CFF27C174}" type="datetime1">
              <a:rPr lang="en-US" smtClean="0"/>
              <a:t>8/6/2021</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r>
              <a:rPr lang="en-US"/>
              <a:t>Created by Tayo Alebiosu</a:t>
            </a:r>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60655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AEB43BFC-5F7D-4A7F-90BA-392CCF681208}" type="datetime1">
              <a:rPr lang="en-US" smtClean="0"/>
              <a:t>8/6/2021</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r>
              <a:rPr lang="en-US"/>
              <a:t>Created by Tayo Alebiosu</a:t>
            </a:r>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57623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E7C66278-637B-413B-B5FF-1FE0D78FF7CD}" type="datetime1">
              <a:rPr lang="en-US" smtClean="0"/>
              <a:t>8/6/2021</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r>
              <a:rPr lang="en-US"/>
              <a:t>Created by Tayo Alebiosu</a:t>
            </a:r>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77210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B5C5DFF0-7952-47F9-997E-F071F7748384}" type="datetime1">
              <a:rPr lang="en-US" smtClean="0"/>
              <a:t>8/6/2021</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r>
              <a:rPr lang="en-US"/>
              <a:t>Created by Tayo Alebiosu</a:t>
            </a:r>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6528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9F63A7C0-BE58-4903-AA93-340713965493}" type="datetime1">
              <a:rPr lang="en-US" smtClean="0"/>
              <a:t>8/6/2021</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r>
              <a:rPr lang="en-US"/>
              <a:t>Created by Tayo Alebiosu</a:t>
            </a:r>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041644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B894BB20-87E9-420D-87F1-C70F3C3F7DDB}" type="datetime1">
              <a:rPr lang="en-US" smtClean="0"/>
              <a:t>8/6/2021</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r>
              <a:rPr lang="en-US"/>
              <a:t>Created by Tayo Alebiosu</a:t>
            </a:r>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593040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4092024F-2F83-4E9A-8770-067650D6CC43}" type="datetime1">
              <a:rPr lang="en-US" smtClean="0"/>
              <a:t>8/6/2021</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r>
              <a:rPr lang="en-US"/>
              <a:t>Created by Tayo Alebiosu</a:t>
            </a:r>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33559391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dt="0"/>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y9THQTEqMaU"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youtu.be/60UXj6XjZM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ncbi.nlm.nih.gov/pmc/articles/PMC1447747/"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ho.int/news-room/q-a-detail/health-promotion" TargetMode="External"/><Relationship Id="rId2" Type="http://schemas.openxmlformats.org/officeDocument/2006/relationships/hyperlink" Target="https://www.ruralhealthinfo.org/topics/chronic-disease" TargetMode="Externa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2" Type="http://schemas.openxmlformats.org/officeDocument/2006/relationships/hyperlink" Target="https://www.ruralhealthinfo.org/topics/social-determinants-of-health"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8.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ublic Health Images, Stock Photos &amp;amp; Vectors | Shutterstock">
            <a:extLst>
              <a:ext uri="{FF2B5EF4-FFF2-40B4-BE49-F238E27FC236}">
                <a16:creationId xmlns:a16="http://schemas.microsoft.com/office/drawing/2014/main" id="{8E734B26-EB1D-43FF-B5C4-EF504E47215F}"/>
              </a:ext>
            </a:extLst>
          </p:cNvPr>
          <p:cNvPicPr>
            <a:picLocks noGrp="1" noChangeAspect="1" noChangeArrowheads="1"/>
          </p:cNvPicPr>
          <p:nvPr>
            <p:ph idx="1"/>
          </p:nvPr>
        </p:nvPicPr>
        <p:blipFill rotWithShape="1">
          <a:blip r:embed="rId2">
            <a:alphaModFix amt="84000"/>
            <a:extLst>
              <a:ext uri="{28A0092B-C50C-407E-A947-70E740481C1C}">
                <a14:useLocalDpi xmlns:a14="http://schemas.microsoft.com/office/drawing/2010/main" val="0"/>
              </a:ext>
            </a:extLst>
          </a:blip>
          <a:srcRect t="14298" r="1" b="4940"/>
          <a:stretch/>
        </p:blipFill>
        <p:spPr bwMode="auto">
          <a:xfrm rot="120000">
            <a:off x="948053" y="-194833"/>
            <a:ext cx="11361376" cy="6587668"/>
          </a:xfrm>
          <a:custGeom>
            <a:avLst/>
            <a:gdLst/>
            <a:ahLst/>
            <a:cxnLst/>
            <a:rect l="l" t="t" r="r" b="b"/>
            <a:pathLst>
              <a:path w="11361376" h="6587668">
                <a:moveTo>
                  <a:pt x="11133312" y="0"/>
                </a:moveTo>
                <a:lnTo>
                  <a:pt x="11361376" y="6530893"/>
                </a:lnTo>
                <a:lnTo>
                  <a:pt x="7192278" y="6531395"/>
                </a:lnTo>
                <a:lnTo>
                  <a:pt x="4598637" y="6531709"/>
                </a:lnTo>
                <a:lnTo>
                  <a:pt x="4597082" y="6531973"/>
                </a:lnTo>
                <a:cubicBezTo>
                  <a:pt x="4535412" y="6538708"/>
                  <a:pt x="4364478" y="6540090"/>
                  <a:pt x="4372669" y="6531915"/>
                </a:cubicBezTo>
                <a:lnTo>
                  <a:pt x="4335737" y="6531741"/>
                </a:lnTo>
                <a:lnTo>
                  <a:pt x="3873595" y="6531796"/>
                </a:lnTo>
                <a:lnTo>
                  <a:pt x="3171960" y="6531882"/>
                </a:lnTo>
                <a:lnTo>
                  <a:pt x="2360308" y="6531979"/>
                </a:lnTo>
                <a:lnTo>
                  <a:pt x="2340879" y="6533764"/>
                </a:lnTo>
                <a:lnTo>
                  <a:pt x="2265207" y="6544794"/>
                </a:lnTo>
                <a:lnTo>
                  <a:pt x="2249045" y="6550979"/>
                </a:lnTo>
                <a:lnTo>
                  <a:pt x="2230185" y="6545700"/>
                </a:lnTo>
                <a:cubicBezTo>
                  <a:pt x="2227868" y="6544145"/>
                  <a:pt x="2225979" y="6542398"/>
                  <a:pt x="2224577" y="6540521"/>
                </a:cubicBezTo>
                <a:lnTo>
                  <a:pt x="2164384" y="6550814"/>
                </a:lnTo>
                <a:lnTo>
                  <a:pt x="2157106" y="6551103"/>
                </a:lnTo>
                <a:lnTo>
                  <a:pt x="2106931" y="6549654"/>
                </a:lnTo>
                <a:lnTo>
                  <a:pt x="2032303" y="6542147"/>
                </a:lnTo>
                <a:lnTo>
                  <a:pt x="2008347" y="6532022"/>
                </a:lnTo>
                <a:lnTo>
                  <a:pt x="1728882" y="6532056"/>
                </a:lnTo>
                <a:lnTo>
                  <a:pt x="1721252" y="6533624"/>
                </a:lnTo>
                <a:cubicBezTo>
                  <a:pt x="1717530" y="6535740"/>
                  <a:pt x="1715534" y="6539175"/>
                  <a:pt x="1716450" y="6544661"/>
                </a:cubicBezTo>
                <a:cubicBezTo>
                  <a:pt x="1707769" y="6544113"/>
                  <a:pt x="1699205" y="6542660"/>
                  <a:pt x="1690573" y="6540981"/>
                </a:cubicBezTo>
                <a:lnTo>
                  <a:pt x="1686049" y="6540117"/>
                </a:lnTo>
                <a:lnTo>
                  <a:pt x="1669233" y="6541653"/>
                </a:lnTo>
                <a:lnTo>
                  <a:pt x="1662896" y="6535843"/>
                </a:lnTo>
                <a:lnTo>
                  <a:pt x="1605928" y="6538251"/>
                </a:lnTo>
                <a:cubicBezTo>
                  <a:pt x="1581587" y="6554047"/>
                  <a:pt x="1535542" y="6546816"/>
                  <a:pt x="1497361" y="6553802"/>
                </a:cubicBezTo>
                <a:lnTo>
                  <a:pt x="1480632" y="6560161"/>
                </a:lnTo>
                <a:lnTo>
                  <a:pt x="1369932" y="6570328"/>
                </a:lnTo>
                <a:lnTo>
                  <a:pt x="1294261" y="6581359"/>
                </a:lnTo>
                <a:lnTo>
                  <a:pt x="1278100" y="6587542"/>
                </a:lnTo>
                <a:lnTo>
                  <a:pt x="1259240" y="6582264"/>
                </a:lnTo>
                <a:cubicBezTo>
                  <a:pt x="1256921" y="6580709"/>
                  <a:pt x="1255033" y="6578963"/>
                  <a:pt x="1253630" y="6577085"/>
                </a:cubicBezTo>
                <a:lnTo>
                  <a:pt x="1193437" y="6587378"/>
                </a:lnTo>
                <a:lnTo>
                  <a:pt x="1186159" y="6587668"/>
                </a:lnTo>
                <a:lnTo>
                  <a:pt x="1135986" y="6586219"/>
                </a:lnTo>
                <a:lnTo>
                  <a:pt x="1061357" y="6578713"/>
                </a:lnTo>
                <a:cubicBezTo>
                  <a:pt x="1036673" y="6572906"/>
                  <a:pt x="1014387" y="6549131"/>
                  <a:pt x="983915" y="6561295"/>
                </a:cubicBezTo>
                <a:cubicBezTo>
                  <a:pt x="990667" y="6547832"/>
                  <a:pt x="947719" y="6565581"/>
                  <a:pt x="939204" y="6554224"/>
                </a:cubicBezTo>
                <a:cubicBezTo>
                  <a:pt x="934201" y="6544778"/>
                  <a:pt x="920007" y="6547961"/>
                  <a:pt x="908100" y="6546089"/>
                </a:cubicBezTo>
                <a:cubicBezTo>
                  <a:pt x="897704" y="6537290"/>
                  <a:pt x="840108" y="6536943"/>
                  <a:pt x="821243" y="6541464"/>
                </a:cubicBezTo>
                <a:cubicBezTo>
                  <a:pt x="769582" y="6560131"/>
                  <a:pt x="715627" y="6526638"/>
                  <a:pt x="674060" y="6540521"/>
                </a:cubicBezTo>
                <a:cubicBezTo>
                  <a:pt x="657331" y="6539685"/>
                  <a:pt x="646277" y="6538077"/>
                  <a:pt x="638238" y="6536347"/>
                </a:cubicBezTo>
                <a:lnTo>
                  <a:pt x="623243" y="6532189"/>
                </a:lnTo>
                <a:lnTo>
                  <a:pt x="37206" y="6532261"/>
                </a:lnTo>
                <a:lnTo>
                  <a:pt x="37207" y="6529952"/>
                </a:lnTo>
                <a:lnTo>
                  <a:pt x="10992" y="6518881"/>
                </a:lnTo>
                <a:cubicBezTo>
                  <a:pt x="4223" y="6512003"/>
                  <a:pt x="30" y="6502511"/>
                  <a:pt x="0" y="6492021"/>
                </a:cubicBezTo>
                <a:lnTo>
                  <a:pt x="377" y="3388514"/>
                </a:lnTo>
                <a:lnTo>
                  <a:pt x="4999" y="3379359"/>
                </a:lnTo>
                <a:lnTo>
                  <a:pt x="421" y="3368165"/>
                </a:lnTo>
                <a:lnTo>
                  <a:pt x="782" y="388756"/>
                </a:lnTo>
                <a:close/>
              </a:path>
            </a:pathLst>
          </a:cu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630DC4F1-C642-41CF-8C59-3AA19033A04B}"/>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625168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3C0950-3C3C-4FE9-BE59-DAF5AEF99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C2D0E3-E3CB-4B8D-9146-0F7FF2158D23}"/>
              </a:ext>
            </a:extLst>
          </p:cNvPr>
          <p:cNvSpPr>
            <a:spLocks noGrp="1"/>
          </p:cNvSpPr>
          <p:nvPr>
            <p:ph idx="1"/>
          </p:nvPr>
        </p:nvSpPr>
        <p:spPr>
          <a:xfrm>
            <a:off x="278296" y="583096"/>
            <a:ext cx="8123582" cy="5830956"/>
          </a:xfrm>
        </p:spPr>
        <p:txBody>
          <a:bodyPr>
            <a:normAutofit lnSpcReduction="10000"/>
          </a:bodyPr>
          <a:lstStyle/>
          <a:p>
            <a:r>
              <a:rPr lang="en-GB" sz="2400" b="0" i="0" dirty="0">
                <a:effectLst/>
                <a:highlight>
                  <a:srgbClr val="FFFF00"/>
                </a:highlight>
                <a:latin typeface="arial" panose="020B0604020202020204" pitchFamily="34" charset="0"/>
              </a:rPr>
              <a:t>Health promotion </a:t>
            </a:r>
            <a:r>
              <a:rPr lang="en-GB" sz="2400" b="0" i="0" dirty="0">
                <a:effectLst/>
                <a:latin typeface="arial" panose="020B0604020202020204" pitchFamily="34" charset="0"/>
              </a:rPr>
              <a:t>is </a:t>
            </a:r>
            <a:r>
              <a:rPr lang="en-GB" sz="2400" b="1" i="0" dirty="0">
                <a:effectLst/>
                <a:latin typeface="arial" panose="020B0604020202020204" pitchFamily="34" charset="0"/>
              </a:rPr>
              <a:t>the process of enabling people to increase control over, and to improve, their health</a:t>
            </a:r>
            <a:r>
              <a:rPr lang="en-GB" sz="2400" b="0" i="0" dirty="0">
                <a:effectLst/>
                <a:latin typeface="arial" panose="020B0604020202020204" pitchFamily="34" charset="0"/>
              </a:rPr>
              <a:t>.</a:t>
            </a:r>
          </a:p>
          <a:p>
            <a:r>
              <a:rPr lang="en-GB" sz="2400" b="0" i="0" dirty="0">
                <a:effectLst/>
                <a:latin typeface="arial" panose="020B0604020202020204" pitchFamily="34" charset="0"/>
              </a:rPr>
              <a:t> It moves beyond a focus on individual behaviour towards a wide range of social and environmental interventions.</a:t>
            </a:r>
          </a:p>
          <a:p>
            <a:r>
              <a:rPr lang="en-GB" sz="2400" b="0" i="0" dirty="0">
                <a:effectLst/>
                <a:latin typeface="Roboto" panose="02000000000000000000" pitchFamily="2" charset="0"/>
                <a:ea typeface="Roboto" panose="02000000000000000000" pitchFamily="2" charset="0"/>
              </a:rPr>
              <a:t>Health promotion is the process of improving and protecting the health of the public, including individuals, populations, and communities. </a:t>
            </a:r>
          </a:p>
          <a:p>
            <a:r>
              <a:rPr lang="en-GB" sz="2400" b="1" i="0" dirty="0">
                <a:solidFill>
                  <a:srgbClr val="202124"/>
                </a:solidFill>
                <a:effectLst/>
                <a:latin typeface="arial" panose="020B0604020202020204" pitchFamily="34" charset="0"/>
              </a:rPr>
              <a:t>Health promotion</a:t>
            </a:r>
            <a:r>
              <a:rPr lang="en-GB" sz="2400" b="0" i="0" dirty="0">
                <a:solidFill>
                  <a:srgbClr val="202124"/>
                </a:solidFill>
                <a:effectLst/>
                <a:latin typeface="arial" panose="020B0604020202020204" pitchFamily="34" charset="0"/>
              </a:rPr>
              <a:t> is the </a:t>
            </a:r>
            <a:r>
              <a:rPr lang="en-GB" sz="2400" b="1" i="0" dirty="0">
                <a:solidFill>
                  <a:srgbClr val="202124"/>
                </a:solidFill>
                <a:effectLst/>
                <a:latin typeface="arial" panose="020B0604020202020204" pitchFamily="34" charset="0"/>
              </a:rPr>
              <a:t>process</a:t>
            </a:r>
            <a:r>
              <a:rPr lang="en-GB" sz="2400" b="0" i="0" dirty="0">
                <a:solidFill>
                  <a:srgbClr val="202124"/>
                </a:solidFill>
                <a:effectLst/>
                <a:latin typeface="arial" panose="020B0604020202020204" pitchFamily="34" charset="0"/>
              </a:rPr>
              <a:t> of enabling people to increase control over, and to improve, their </a:t>
            </a:r>
            <a:r>
              <a:rPr lang="en-GB" sz="2400" b="1" i="0" dirty="0">
                <a:solidFill>
                  <a:srgbClr val="202124"/>
                </a:solidFill>
                <a:effectLst/>
                <a:latin typeface="arial" panose="020B0604020202020204" pitchFamily="34" charset="0"/>
              </a:rPr>
              <a:t>health</a:t>
            </a:r>
            <a:r>
              <a:rPr lang="en-GB" sz="2400" b="0" i="0" dirty="0">
                <a:solidFill>
                  <a:srgbClr val="202124"/>
                </a:solidFill>
                <a:effectLst/>
                <a:latin typeface="arial" panose="020B0604020202020204" pitchFamily="34" charset="0"/>
              </a:rPr>
              <a:t>. ...</a:t>
            </a:r>
          </a:p>
          <a:p>
            <a:r>
              <a:rPr lang="en-GB" sz="2400" b="0" i="0" dirty="0">
                <a:solidFill>
                  <a:srgbClr val="202124"/>
                </a:solidFill>
                <a:effectLst/>
                <a:latin typeface="arial" panose="020B0604020202020204" pitchFamily="34" charset="0"/>
              </a:rPr>
              <a:t> This is accomplished by building </a:t>
            </a:r>
            <a:r>
              <a:rPr lang="en-GB" sz="2400" b="1" i="0" dirty="0">
                <a:solidFill>
                  <a:srgbClr val="202124"/>
                </a:solidFill>
                <a:effectLst/>
                <a:latin typeface="arial" panose="020B0604020202020204" pitchFamily="34" charset="0"/>
              </a:rPr>
              <a:t>healthy</a:t>
            </a:r>
            <a:r>
              <a:rPr lang="en-GB" sz="2400" b="0" i="0" dirty="0">
                <a:solidFill>
                  <a:srgbClr val="202124"/>
                </a:solidFill>
                <a:effectLst/>
                <a:latin typeface="arial" panose="020B0604020202020204" pitchFamily="34" charset="0"/>
              </a:rPr>
              <a:t> public policies, creating supportive environments, and strengthening community action and personal skills.</a:t>
            </a:r>
            <a:endParaRPr lang="en-GB" sz="2400" b="0" i="0" dirty="0">
              <a:effectLst/>
              <a:latin typeface="Roboto" panose="02000000000000000000" pitchFamily="2" charset="0"/>
              <a:ea typeface="Roboto" panose="02000000000000000000" pitchFamily="2" charset="0"/>
            </a:endParaRPr>
          </a:p>
          <a:p>
            <a:pPr marL="0" indent="0">
              <a:buNone/>
            </a:pPr>
            <a:endParaRPr lang="en-GB" dirty="0"/>
          </a:p>
        </p:txBody>
      </p:sp>
      <p:sp>
        <p:nvSpPr>
          <p:cNvPr id="10" name="Rectangle 9">
            <a:extLst>
              <a:ext uri="{FF2B5EF4-FFF2-40B4-BE49-F238E27FC236}">
                <a16:creationId xmlns:a16="http://schemas.microsoft.com/office/drawing/2014/main" id="{4C415DDA-2676-413C-8636-3E46EB18F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3401303"/>
            <a:ext cx="3485994" cy="34566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CD5FADB-FB52-448C-9702-2000373C2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923" y="-131"/>
            <a:ext cx="3488653" cy="34061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30F2F495-5DE2-4DF5-8741-3841A9DE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07925" y="3406925"/>
            <a:ext cx="3485990" cy="3451076"/>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 name="Rectangle 34">
            <a:extLst>
              <a:ext uri="{FF2B5EF4-FFF2-40B4-BE49-F238E27FC236}">
                <a16:creationId xmlns:a16="http://schemas.microsoft.com/office/drawing/2014/main" id="{6A740D2F-CBAA-486B-B578-F35085ECE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49175" y="-41251"/>
            <a:ext cx="3417103" cy="349959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D74488B8-C6E2-47A8-BDD8-ABDD220CFCAD}"/>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761749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3C0950-3C3C-4FE9-BE59-DAF5AEF99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148" name="Content Placeholder 2">
            <a:extLst>
              <a:ext uri="{FF2B5EF4-FFF2-40B4-BE49-F238E27FC236}">
                <a16:creationId xmlns:a16="http://schemas.microsoft.com/office/drawing/2014/main" id="{E2917721-E188-4FB7-8860-1C7E8B1E0E95}"/>
              </a:ext>
            </a:extLst>
          </p:cNvPr>
          <p:cNvGraphicFramePr>
            <a:graphicFrameLocks noGrp="1"/>
          </p:cNvGraphicFramePr>
          <p:nvPr>
            <p:ph idx="1"/>
            <p:extLst>
              <p:ext uri="{D42A27DB-BD31-4B8C-83A1-F6EECF244321}">
                <p14:modId xmlns:p14="http://schemas.microsoft.com/office/powerpoint/2010/main" val="2385425659"/>
              </p:ext>
            </p:extLst>
          </p:nvPr>
        </p:nvGraphicFramePr>
        <p:xfrm>
          <a:off x="337625" y="257968"/>
          <a:ext cx="7934178" cy="6325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a:extLst>
              <a:ext uri="{FF2B5EF4-FFF2-40B4-BE49-F238E27FC236}">
                <a16:creationId xmlns:a16="http://schemas.microsoft.com/office/drawing/2014/main" id="{4C415DDA-2676-413C-8636-3E46EB18F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3401303"/>
            <a:ext cx="3485994" cy="34566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CD5FADB-FB52-448C-9702-2000373C2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923" y="-131"/>
            <a:ext cx="3488653" cy="34061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30F2F495-5DE2-4DF5-8741-3841A9DE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07925" y="3406925"/>
            <a:ext cx="3485990" cy="3451076"/>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 name="Rectangle 34">
            <a:extLst>
              <a:ext uri="{FF2B5EF4-FFF2-40B4-BE49-F238E27FC236}">
                <a16:creationId xmlns:a16="http://schemas.microsoft.com/office/drawing/2014/main" id="{6A740D2F-CBAA-486B-B578-F35085ECE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49175" y="-41251"/>
            <a:ext cx="3417103" cy="349959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6" name="Picture 2" descr="health and wellness apps">
            <a:extLst>
              <a:ext uri="{FF2B5EF4-FFF2-40B4-BE49-F238E27FC236}">
                <a16:creationId xmlns:a16="http://schemas.microsoft.com/office/drawing/2014/main" id="{E8D1E9C3-F819-430F-B194-77D8FF77E1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6822562">
            <a:off x="7454878" y="2244574"/>
            <a:ext cx="6002783" cy="2394613"/>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FA36A2C5-F975-4567-A9BC-125F1463FF9E}"/>
              </a:ext>
            </a:extLst>
          </p:cNvPr>
          <p:cNvSpPr>
            <a:spLocks noGrp="1"/>
          </p:cNvSpPr>
          <p:nvPr>
            <p:ph type="ftr" sz="quarter" idx="11"/>
          </p:nvPr>
        </p:nvSpPr>
        <p:spPr>
          <a:xfrm rot="5400000">
            <a:off x="10949301" y="5200551"/>
            <a:ext cx="1767360" cy="341593"/>
          </a:xfrm>
        </p:spPr>
        <p:txBody>
          <a:bodyPr/>
          <a:lstStyle/>
          <a:p>
            <a:r>
              <a:rPr lang="en-US" dirty="0">
                <a:solidFill>
                  <a:schemeClr val="bg1"/>
                </a:solidFill>
              </a:rPr>
              <a:t>Created by Tayo Alebiosu</a:t>
            </a:r>
          </a:p>
        </p:txBody>
      </p:sp>
    </p:spTree>
    <p:extLst>
      <p:ext uri="{BB962C8B-B14F-4D97-AF65-F5344CB8AC3E}">
        <p14:creationId xmlns:p14="http://schemas.microsoft.com/office/powerpoint/2010/main" val="3822880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64334-D82A-4D65-BBE4-A68A6F66AB68}"/>
              </a:ext>
            </a:extLst>
          </p:cNvPr>
          <p:cNvSpPr>
            <a:spLocks noGrp="1"/>
          </p:cNvSpPr>
          <p:nvPr>
            <p:ph idx="1"/>
          </p:nvPr>
        </p:nvSpPr>
        <p:spPr/>
        <p:txBody>
          <a:bodyPr>
            <a:normAutofit/>
          </a:bodyPr>
          <a:lstStyle/>
          <a:p>
            <a:r>
              <a:rPr lang="en-GB" sz="2800" dirty="0"/>
              <a:t>How do we promote our physical, mental, emotional, social, and psychological wellbeing?</a:t>
            </a:r>
          </a:p>
          <a:p>
            <a:pPr marL="0" indent="0">
              <a:buNone/>
            </a:pPr>
            <a:r>
              <a:rPr lang="en-GB" sz="2800" dirty="0"/>
              <a:t>We promote through-----</a:t>
            </a:r>
          </a:p>
          <a:p>
            <a:r>
              <a:rPr lang="en-GB" sz="2800" dirty="0">
                <a:highlight>
                  <a:srgbClr val="FFFF00"/>
                </a:highlight>
              </a:rPr>
              <a:t>Health Promotion programs</a:t>
            </a:r>
          </a:p>
        </p:txBody>
      </p:sp>
      <p:sp>
        <p:nvSpPr>
          <p:cNvPr id="2" name="Footer Placeholder 1">
            <a:extLst>
              <a:ext uri="{FF2B5EF4-FFF2-40B4-BE49-F238E27FC236}">
                <a16:creationId xmlns:a16="http://schemas.microsoft.com/office/drawing/2014/main" id="{8F5AC531-BA84-4A6A-A25D-4E71B168DC76}"/>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792936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2467272-F905-4096-A4BB-308FEC095B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6959" y="665818"/>
            <a:ext cx="6667500" cy="13906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126794F-D573-49B1-8C5C-8F5990B7FFEF}"/>
              </a:ext>
            </a:extLst>
          </p:cNvPr>
          <p:cNvSpPr txBox="1"/>
          <p:nvPr/>
        </p:nvSpPr>
        <p:spPr>
          <a:xfrm>
            <a:off x="1656522" y="3247647"/>
            <a:ext cx="7487478" cy="2308324"/>
          </a:xfrm>
          <a:prstGeom prst="rect">
            <a:avLst/>
          </a:prstGeom>
          <a:noFill/>
        </p:spPr>
        <p:txBody>
          <a:bodyPr wrap="square">
            <a:spAutoFit/>
          </a:bodyPr>
          <a:lstStyle/>
          <a:p>
            <a:r>
              <a:rPr lang="en-GB" b="0" i="0" dirty="0">
                <a:effectLst/>
                <a:latin typeface="Roboto" panose="02000000000000000000" pitchFamily="2" charset="0"/>
              </a:rPr>
              <a:t>Understanding Health Promotion - A Short Introduction</a:t>
            </a:r>
          </a:p>
          <a:p>
            <a:r>
              <a:rPr lang="en-GB" b="0" i="0" dirty="0">
                <a:effectLst/>
                <a:latin typeface="Roboto" panose="02000000000000000000" pitchFamily="2" charset="0"/>
                <a:hlinkClick r:id="rId3"/>
              </a:rPr>
              <a:t>https://youtu.be/y9THQTEqMaU</a:t>
            </a:r>
            <a:endParaRPr lang="en-GB" dirty="0">
              <a:latin typeface="Roboto" panose="02000000000000000000" pitchFamily="2" charset="0"/>
            </a:endParaRPr>
          </a:p>
          <a:p>
            <a:endParaRPr lang="en-GB" dirty="0">
              <a:hlinkClick r:id="rId4"/>
            </a:endParaRPr>
          </a:p>
          <a:p>
            <a:r>
              <a:rPr lang="en-GB" dirty="0" err="1">
                <a:hlinkClick r:id="rId4"/>
              </a:rPr>
              <a:t>Idrentify</a:t>
            </a:r>
            <a:r>
              <a:rPr lang="en-GB" dirty="0">
                <a:hlinkClick r:id="rId4"/>
              </a:rPr>
              <a:t> health promotion strategies from the video clip</a:t>
            </a:r>
          </a:p>
          <a:p>
            <a:r>
              <a:rPr lang="en-GB" b="0" i="0" dirty="0">
                <a:effectLst/>
                <a:latin typeface="Roboto" panose="02000000000000000000" pitchFamily="2" charset="0"/>
              </a:rPr>
              <a:t>What is Health Promotion</a:t>
            </a:r>
          </a:p>
          <a:p>
            <a:r>
              <a:rPr lang="en-GB" dirty="0">
                <a:hlinkClick r:id="rId4"/>
              </a:rPr>
              <a:t>https://youtu.be/60UXj6XjZMM</a:t>
            </a:r>
            <a:endParaRPr lang="en-GB" dirty="0"/>
          </a:p>
          <a:p>
            <a:endParaRPr lang="en-GB" dirty="0"/>
          </a:p>
          <a:p>
            <a:endParaRPr lang="en-GB" dirty="0"/>
          </a:p>
        </p:txBody>
      </p:sp>
      <p:sp>
        <p:nvSpPr>
          <p:cNvPr id="2" name="Footer Placeholder 1">
            <a:extLst>
              <a:ext uri="{FF2B5EF4-FFF2-40B4-BE49-F238E27FC236}">
                <a16:creationId xmlns:a16="http://schemas.microsoft.com/office/drawing/2014/main" id="{307811C4-E9B4-4FB5-BC94-0761044C0BEB}"/>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02286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D93C0950-3C3C-4FE9-BE59-DAF5AEF99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464C70-48BD-45FC-8B96-32DEE5544506}"/>
              </a:ext>
            </a:extLst>
          </p:cNvPr>
          <p:cNvSpPr>
            <a:spLocks noGrp="1"/>
          </p:cNvSpPr>
          <p:nvPr>
            <p:ph idx="1"/>
          </p:nvPr>
        </p:nvSpPr>
        <p:spPr>
          <a:xfrm>
            <a:off x="106017" y="463826"/>
            <a:ext cx="8348869" cy="5477004"/>
          </a:xfrm>
        </p:spPr>
        <p:txBody>
          <a:bodyPr>
            <a:noAutofit/>
          </a:bodyPr>
          <a:lstStyle/>
          <a:p>
            <a:pPr marL="0" indent="0">
              <a:lnSpc>
                <a:spcPct val="110000"/>
              </a:lnSpc>
              <a:buNone/>
            </a:pPr>
            <a:r>
              <a:rPr lang="en-GB" sz="2800" dirty="0">
                <a:highlight>
                  <a:srgbClr val="FFFF00"/>
                </a:highlight>
                <a:latin typeface="Tw Cen MT" panose="020B0602020104020603" pitchFamily="34" charset="0"/>
              </a:rPr>
              <a:t>Introduction</a:t>
            </a:r>
          </a:p>
          <a:p>
            <a:pPr marL="0" indent="0" algn="l">
              <a:buNone/>
            </a:pPr>
            <a:r>
              <a:rPr lang="en-GB" sz="2800" i="0" dirty="0">
                <a:solidFill>
                  <a:srgbClr val="3C4245"/>
                </a:solidFill>
                <a:effectLst/>
                <a:highlight>
                  <a:srgbClr val="FFFF00"/>
                </a:highlight>
                <a:latin typeface="Roboto" panose="02000000000000000000" pitchFamily="2" charset="0"/>
                <a:ea typeface="Roboto" panose="02000000000000000000" pitchFamily="2" charset="0"/>
              </a:rPr>
              <a:t>A brief history of Health Promotion</a:t>
            </a:r>
          </a:p>
          <a:p>
            <a:pPr>
              <a:lnSpc>
                <a:spcPct val="110000"/>
              </a:lnSpc>
            </a:pPr>
            <a:r>
              <a:rPr lang="en-GB" sz="2800" dirty="0">
                <a:latin typeface="Tw Cen MT" panose="020B0602020104020603" pitchFamily="34" charset="0"/>
              </a:rPr>
              <a:t>Each period and accomplishment has helped delineate the depth and breadth of health promotion practice.</a:t>
            </a:r>
          </a:p>
          <a:p>
            <a:pPr>
              <a:lnSpc>
                <a:spcPct val="110000"/>
              </a:lnSpc>
            </a:pPr>
            <a:r>
              <a:rPr lang="en-GB" sz="2800" dirty="0">
                <a:latin typeface="Tw Cen MT" panose="020B0602020104020603" pitchFamily="34" charset="0"/>
              </a:rPr>
              <a:t>Although the latter part of the 20</a:t>
            </a:r>
            <a:r>
              <a:rPr lang="en-GB" sz="2800" baseline="30000" dirty="0">
                <a:latin typeface="Tw Cen MT" panose="020B0602020104020603" pitchFamily="34" charset="0"/>
              </a:rPr>
              <a:t>th</a:t>
            </a:r>
            <a:r>
              <a:rPr lang="en-GB" sz="2800" dirty="0">
                <a:latin typeface="Tw Cen MT" panose="020B0602020104020603" pitchFamily="34" charset="0"/>
              </a:rPr>
              <a:t> century is typically viewed as being most critical in shaping the nature of health promotion practice.</a:t>
            </a:r>
          </a:p>
        </p:txBody>
      </p:sp>
      <p:sp>
        <p:nvSpPr>
          <p:cNvPr id="21" name="Rectangle 9">
            <a:extLst>
              <a:ext uri="{FF2B5EF4-FFF2-40B4-BE49-F238E27FC236}">
                <a16:creationId xmlns:a16="http://schemas.microsoft.com/office/drawing/2014/main" id="{4C415DDA-2676-413C-8636-3E46EB18F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3401303"/>
            <a:ext cx="3485994" cy="34566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9CD5FADB-FB52-448C-9702-2000373C2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923" y="-131"/>
            <a:ext cx="3488653" cy="34061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13">
            <a:extLst>
              <a:ext uri="{FF2B5EF4-FFF2-40B4-BE49-F238E27FC236}">
                <a16:creationId xmlns:a16="http://schemas.microsoft.com/office/drawing/2014/main" id="{30F2F495-5DE2-4DF5-8741-3841A9DE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07925" y="3406925"/>
            <a:ext cx="3485990" cy="3451076"/>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4" name="Rectangle 34">
            <a:extLst>
              <a:ext uri="{FF2B5EF4-FFF2-40B4-BE49-F238E27FC236}">
                <a16:creationId xmlns:a16="http://schemas.microsoft.com/office/drawing/2014/main" id="{6A740D2F-CBAA-486B-B578-F35085ECE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49175" y="-41251"/>
            <a:ext cx="3417103" cy="349959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2C6B1D6B-3DB0-49E7-8343-C150B3570853}"/>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996317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133C77-27E3-4E38-9434-AFA32CA5284F}"/>
              </a:ext>
            </a:extLst>
          </p:cNvPr>
          <p:cNvSpPr>
            <a:spLocks noGrp="1"/>
          </p:cNvSpPr>
          <p:nvPr>
            <p:ph idx="1"/>
          </p:nvPr>
        </p:nvSpPr>
        <p:spPr>
          <a:xfrm>
            <a:off x="185530" y="92765"/>
            <a:ext cx="10866783" cy="6546573"/>
          </a:xfrm>
        </p:spPr>
        <p:txBody>
          <a:bodyPr>
            <a:normAutofit/>
          </a:bodyPr>
          <a:lstStyle/>
          <a:p>
            <a:pPr algn="l"/>
            <a:endParaRPr lang="en-GB" sz="1800" b="0" i="0" dirty="0">
              <a:solidFill>
                <a:srgbClr val="202124"/>
              </a:solidFill>
              <a:effectLst/>
              <a:latin typeface="Tw Cen MT" panose="020B0602020104020603" pitchFamily="34" charset="0"/>
            </a:endParaRPr>
          </a:p>
          <a:p>
            <a:pPr algn="l"/>
            <a:r>
              <a:rPr lang="en-GB" sz="2400" b="0" i="0" dirty="0">
                <a:solidFill>
                  <a:srgbClr val="3C4245"/>
                </a:solidFill>
                <a:effectLst/>
                <a:latin typeface="Arial" panose="020B0604020202020204" pitchFamily="34" charset="0"/>
              </a:rPr>
              <a:t> </a:t>
            </a:r>
            <a:r>
              <a:rPr lang="en-GB" sz="2200" dirty="0">
                <a:latin typeface="Roboto" panose="02000000000000000000" pitchFamily="2" charset="0"/>
                <a:ea typeface="Roboto" panose="02000000000000000000" pitchFamily="2" charset="0"/>
              </a:rPr>
              <a:t>This first publication of health promotion is from the 1974 Lalonde report from the Government of Canada, which contained a health promotion strategy "aimed at informing, influencing and assisting both individuals and organizations so that they will accept more responsibility and be more active in matters affecting mental and physical health".</a:t>
            </a:r>
          </a:p>
          <a:p>
            <a:r>
              <a:rPr lang="en-GB" sz="2200" dirty="0">
                <a:latin typeface="Roboto" panose="02000000000000000000" pitchFamily="2" charset="0"/>
                <a:ea typeface="Roboto" panose="02000000000000000000" pitchFamily="2" charset="0"/>
              </a:rPr>
              <a:t>Another predecessor of the definition was the 1979 Healthy People report of the Surgeon General of the United States, which noted that health promotion "seeks the development of community and individual measures which can help... [people] to develop lifestyles that can maintain and enhance the state of well-being.</a:t>
            </a:r>
          </a:p>
          <a:p>
            <a:pPr marL="0" indent="0">
              <a:buNone/>
            </a:pPr>
            <a:endParaRPr lang="en-GB" sz="2200" dirty="0">
              <a:latin typeface="Roboto" panose="02000000000000000000" pitchFamily="2" charset="0"/>
              <a:ea typeface="Roboto" panose="02000000000000000000" pitchFamily="2" charset="0"/>
            </a:endParaRPr>
          </a:p>
          <a:p>
            <a:pPr marL="0" indent="0">
              <a:buNone/>
            </a:pPr>
            <a:endParaRPr lang="en-GB" sz="2200" dirty="0">
              <a:latin typeface="Roboto" panose="02000000000000000000" pitchFamily="2" charset="0"/>
              <a:ea typeface="Roboto" panose="02000000000000000000" pitchFamily="2" charset="0"/>
            </a:endParaRPr>
          </a:p>
          <a:p>
            <a:pPr marL="0" indent="0" algn="l">
              <a:buNone/>
            </a:pPr>
            <a:endParaRPr lang="en-GB" sz="2200" b="0" i="0" dirty="0">
              <a:solidFill>
                <a:srgbClr val="202124"/>
              </a:solidFill>
              <a:effectLst/>
              <a:latin typeface="Roboto" panose="02000000000000000000" pitchFamily="2" charset="0"/>
              <a:ea typeface="Roboto" panose="02000000000000000000" pitchFamily="2" charset="0"/>
            </a:endParaRPr>
          </a:p>
          <a:p>
            <a:pPr algn="l"/>
            <a:endParaRPr lang="en-GB" b="0" i="0" dirty="0">
              <a:solidFill>
                <a:srgbClr val="202124"/>
              </a:solidFill>
              <a:effectLst/>
              <a:latin typeface="arial" panose="020B0604020202020204" pitchFamily="34" charset="0"/>
            </a:endParaRPr>
          </a:p>
          <a:p>
            <a:pPr marL="0" indent="0">
              <a:buNone/>
            </a:pPr>
            <a:endParaRPr lang="en-GB" dirty="0"/>
          </a:p>
        </p:txBody>
      </p:sp>
      <p:sp>
        <p:nvSpPr>
          <p:cNvPr id="2" name="Footer Placeholder 1">
            <a:extLst>
              <a:ext uri="{FF2B5EF4-FFF2-40B4-BE49-F238E27FC236}">
                <a16:creationId xmlns:a16="http://schemas.microsoft.com/office/drawing/2014/main" id="{4544E938-5A51-46AD-919A-E08D298149FD}"/>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910916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1918CE-ED58-4E41-A240-65343E49EC27}"/>
              </a:ext>
            </a:extLst>
          </p:cNvPr>
          <p:cNvSpPr>
            <a:spLocks noGrp="1"/>
          </p:cNvSpPr>
          <p:nvPr>
            <p:ph idx="1"/>
          </p:nvPr>
        </p:nvSpPr>
        <p:spPr/>
        <p:txBody>
          <a:bodyPr/>
          <a:lstStyle/>
          <a:p>
            <a:pPr algn="l"/>
            <a:r>
              <a:rPr lang="en-GB" sz="1800" b="0" i="0" dirty="0">
                <a:solidFill>
                  <a:srgbClr val="3C4245"/>
                </a:solidFill>
                <a:effectLst/>
                <a:latin typeface="Arial" panose="020B0604020202020204" pitchFamily="34" charset="0"/>
              </a:rPr>
              <a:t>The first International Conference on Health Promotion was held in Ottawa in 1986, and was primarily a response to growing expectations for a new public health movement around the world. It launched a series of actions among international organizations, national governments and local communities to achieve the goal of "Health For All" by the year 2000 and beyond.</a:t>
            </a:r>
          </a:p>
          <a:p>
            <a:pPr algn="l"/>
            <a:r>
              <a:rPr lang="en-GB" sz="1800" b="0" i="0" dirty="0">
                <a:solidFill>
                  <a:srgbClr val="3C4245"/>
                </a:solidFill>
                <a:effectLst/>
                <a:latin typeface="Arial" panose="020B0604020202020204" pitchFamily="34" charset="0"/>
              </a:rPr>
              <a:t>The basic strategies for health promotion identified in the Ottawa Charter were: advocate (to boost the factors which encourage health), enable (allowing all people to achieve health equity) and mediate (through collaboration across all sectors).</a:t>
            </a:r>
          </a:p>
          <a:p>
            <a:endParaRPr lang="en-GB" sz="1800" dirty="0">
              <a:latin typeface="Roboto" panose="02000000000000000000" pitchFamily="2" charset="0"/>
              <a:ea typeface="Roboto" panose="02000000000000000000" pitchFamily="2" charset="0"/>
            </a:endParaRPr>
          </a:p>
          <a:p>
            <a:endParaRPr lang="en-GB" dirty="0"/>
          </a:p>
        </p:txBody>
      </p:sp>
      <p:sp>
        <p:nvSpPr>
          <p:cNvPr id="2" name="Footer Placeholder 1">
            <a:extLst>
              <a:ext uri="{FF2B5EF4-FFF2-40B4-BE49-F238E27FC236}">
                <a16:creationId xmlns:a16="http://schemas.microsoft.com/office/drawing/2014/main" id="{8E426C6B-A066-4E8A-82B0-24C2E238ABCF}"/>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2552724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3BCBBD-FEFD-438C-B4AF-873BCDA58500}"/>
              </a:ext>
            </a:extLst>
          </p:cNvPr>
          <p:cNvSpPr>
            <a:spLocks noGrp="1"/>
          </p:cNvSpPr>
          <p:nvPr>
            <p:ph idx="1"/>
          </p:nvPr>
        </p:nvSpPr>
        <p:spPr>
          <a:xfrm>
            <a:off x="1120948" y="556591"/>
            <a:ext cx="9950103" cy="5764695"/>
          </a:xfrm>
        </p:spPr>
        <p:txBody>
          <a:bodyPr>
            <a:noAutofit/>
          </a:bodyPr>
          <a:lstStyle/>
          <a:p>
            <a:r>
              <a:rPr lang="en-GB" sz="2400" b="0" i="0" dirty="0">
                <a:solidFill>
                  <a:srgbClr val="3C4245"/>
                </a:solidFill>
                <a:effectLst/>
                <a:latin typeface="Tw Cen MT" panose="020B0602020104020603" pitchFamily="34" charset="0"/>
              </a:rPr>
              <a:t>Since then, the WHO Global Health Promotion Conferences have established and developed the global principles and action areas for health promotion. Most recently, the 9th global conference (Shanghai 2016), titled ‘Promoting health in the Sustainable Development Goals: </a:t>
            </a:r>
          </a:p>
          <a:p>
            <a:pPr marL="0" indent="0">
              <a:buNone/>
            </a:pPr>
            <a:r>
              <a:rPr lang="en-GB" sz="2400" b="0" i="0" dirty="0">
                <a:solidFill>
                  <a:srgbClr val="3C4245"/>
                </a:solidFill>
                <a:effectLst/>
                <a:highlight>
                  <a:srgbClr val="FFFF00"/>
                </a:highlight>
                <a:latin typeface="Tw Cen MT" panose="020B0602020104020603" pitchFamily="34" charset="0"/>
              </a:rPr>
              <a:t>Health for all and all for health’, highlighted the critical links between promoting health and the 2030 Agenda for Sustainable Development. </a:t>
            </a:r>
          </a:p>
          <a:p>
            <a:r>
              <a:rPr lang="en-GB" sz="2400" b="0" i="0" dirty="0">
                <a:solidFill>
                  <a:srgbClr val="3C4245"/>
                </a:solidFill>
                <a:effectLst/>
                <a:latin typeface="Tw Cen MT" panose="020B0602020104020603" pitchFamily="34" charset="0"/>
              </a:rPr>
              <a:t>Whilst calling for bold political interventions to accelerate country action on the SDGs, the Shanghai Declaration provides a framework through which governments can utilize the transformational potential of health promotion.</a:t>
            </a:r>
            <a:endParaRPr lang="en-GB" sz="2400" dirty="0">
              <a:latin typeface="Tw Cen MT" panose="020B0602020104020603" pitchFamily="34" charset="0"/>
            </a:endParaRPr>
          </a:p>
        </p:txBody>
      </p:sp>
      <p:sp>
        <p:nvSpPr>
          <p:cNvPr id="2" name="Footer Placeholder 1">
            <a:extLst>
              <a:ext uri="{FF2B5EF4-FFF2-40B4-BE49-F238E27FC236}">
                <a16:creationId xmlns:a16="http://schemas.microsoft.com/office/drawing/2014/main" id="{70734260-C7CE-46F8-98C7-EDE7E3F5E0F5}"/>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116240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A67E53-48C1-447B-90B5-212F7095BB0A}"/>
              </a:ext>
            </a:extLst>
          </p:cNvPr>
          <p:cNvSpPr>
            <a:spLocks noGrp="1"/>
          </p:cNvSpPr>
          <p:nvPr>
            <p:ph idx="1"/>
          </p:nvPr>
        </p:nvSpPr>
        <p:spPr>
          <a:xfrm>
            <a:off x="397566" y="742121"/>
            <a:ext cx="10629900" cy="5700881"/>
          </a:xfrm>
        </p:spPr>
        <p:txBody>
          <a:bodyPr>
            <a:noAutofit/>
          </a:bodyPr>
          <a:lstStyle/>
          <a:p>
            <a:pPr marL="0" indent="0">
              <a:buNone/>
            </a:pPr>
            <a:r>
              <a:rPr lang="en-GB" sz="2400" b="1" i="0" dirty="0">
                <a:solidFill>
                  <a:srgbClr val="202124"/>
                </a:solidFill>
                <a:effectLst/>
                <a:highlight>
                  <a:srgbClr val="FFFF00"/>
                </a:highlight>
                <a:latin typeface="Tw Cen MT" panose="020B0602020104020603" pitchFamily="34" charset="0"/>
              </a:rPr>
              <a:t>The history of health promotion-Cont..</a:t>
            </a:r>
          </a:p>
          <a:p>
            <a:r>
              <a:rPr lang="en-GB" sz="2400" dirty="0">
                <a:latin typeface="Tw Cen MT" panose="020B0602020104020603" pitchFamily="34" charset="0"/>
              </a:rPr>
              <a:t>The Royal Society for Public Health was </a:t>
            </a:r>
            <a:r>
              <a:rPr lang="en-GB" sz="2400" dirty="0">
                <a:highlight>
                  <a:srgbClr val="FFFF00"/>
                </a:highlight>
                <a:latin typeface="Tw Cen MT" panose="020B0602020104020603" pitchFamily="34" charset="0"/>
              </a:rPr>
              <a:t>formed in October 2008 </a:t>
            </a:r>
            <a:r>
              <a:rPr lang="en-GB" sz="2400" dirty="0">
                <a:latin typeface="Tw Cen MT" panose="020B0602020104020603" pitchFamily="34" charset="0"/>
              </a:rPr>
              <a:t>by the merger of the Royal Society for the Promotion of Health (also known as the Royal Society of Health or RSH) and the Royal Institute of Public Health (RIPH).</a:t>
            </a:r>
          </a:p>
          <a:p>
            <a:endParaRPr lang="en-GB" sz="2400" dirty="0">
              <a:latin typeface="Tw Cen MT" panose="020B0602020104020603" pitchFamily="34" charset="0"/>
            </a:endParaRPr>
          </a:p>
          <a:p>
            <a:r>
              <a:rPr lang="en-GB" sz="2400" dirty="0">
                <a:latin typeface="Tw Cen MT" panose="020B0602020104020603" pitchFamily="34" charset="0"/>
              </a:rPr>
              <a:t>Earlier, July 2005 saw the publication by the Department of Health and Welsh Assembly Government of Shaping the Future of Public Health: </a:t>
            </a:r>
            <a:r>
              <a:rPr lang="en-GB" sz="2400" b="1" dirty="0">
                <a:highlight>
                  <a:srgbClr val="00FFFF"/>
                </a:highlight>
                <a:latin typeface="Tw Cen MT" panose="020B0602020104020603" pitchFamily="34" charset="0"/>
              </a:rPr>
              <a:t>Promoting Health in the NHS.</a:t>
            </a:r>
          </a:p>
          <a:p>
            <a:r>
              <a:rPr lang="en-GB" sz="2400" dirty="0">
                <a:latin typeface="Tw Cen MT" panose="020B0602020104020603" pitchFamily="34" charset="0"/>
              </a:rPr>
              <a:t>Following discussions with the Department of Health and Welsh Assembly Government officials, the Royal Society for Public Health and three national public health bodies agreed, in 2006, to work together to take forward the report's recommendations, working in partnership with other organisations</a:t>
            </a:r>
          </a:p>
        </p:txBody>
      </p:sp>
      <p:sp>
        <p:nvSpPr>
          <p:cNvPr id="2" name="Footer Placeholder 1">
            <a:extLst>
              <a:ext uri="{FF2B5EF4-FFF2-40B4-BE49-F238E27FC236}">
                <a16:creationId xmlns:a16="http://schemas.microsoft.com/office/drawing/2014/main" id="{2D050654-EEB9-44FF-BF64-048784A6180F}"/>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934574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3C0950-3C3C-4FE9-BE59-DAF5AEF99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99BE37-4847-41C7-BDFE-CDD13571D836}"/>
              </a:ext>
            </a:extLst>
          </p:cNvPr>
          <p:cNvSpPr>
            <a:spLocks noGrp="1"/>
          </p:cNvSpPr>
          <p:nvPr>
            <p:ph idx="1"/>
          </p:nvPr>
        </p:nvSpPr>
        <p:spPr>
          <a:xfrm>
            <a:off x="562708" y="1012874"/>
            <a:ext cx="7122740" cy="4927955"/>
          </a:xfrm>
        </p:spPr>
        <p:txBody>
          <a:bodyPr>
            <a:normAutofit/>
          </a:bodyPr>
          <a:lstStyle/>
          <a:p>
            <a:pPr marL="0" indent="0" algn="ctr">
              <a:lnSpc>
                <a:spcPct val="110000"/>
              </a:lnSpc>
              <a:buNone/>
            </a:pPr>
            <a:r>
              <a:rPr lang="en-GB" sz="2400" b="1" i="0" dirty="0">
                <a:effectLst/>
                <a:highlight>
                  <a:srgbClr val="FFFF00"/>
                </a:highlight>
                <a:latin typeface="Roboto" panose="02000000000000000000" pitchFamily="2" charset="0"/>
                <a:ea typeface="Roboto" panose="02000000000000000000" pitchFamily="2" charset="0"/>
              </a:rPr>
              <a:t>Examples of effective health promotion activities for child and family health</a:t>
            </a:r>
            <a:endParaRPr lang="en-GB" sz="2400" b="0" i="0" dirty="0">
              <a:effectLst/>
              <a:highlight>
                <a:srgbClr val="FFFF00"/>
              </a:highlight>
              <a:latin typeface="Roboto" panose="02000000000000000000" pitchFamily="2" charset="0"/>
              <a:ea typeface="Roboto" panose="02000000000000000000" pitchFamily="2" charset="0"/>
            </a:endParaRPr>
          </a:p>
          <a:p>
            <a:pPr>
              <a:lnSpc>
                <a:spcPct val="110000"/>
              </a:lnSpc>
              <a:buFont typeface="Arial" panose="020B0604020202020204" pitchFamily="34" charset="0"/>
              <a:buChar char="•"/>
            </a:pPr>
            <a:r>
              <a:rPr lang="en-GB" sz="2400" b="0" i="0" dirty="0">
                <a:effectLst/>
                <a:latin typeface="Roboto" panose="02000000000000000000" pitchFamily="2" charset="0"/>
                <a:ea typeface="Roboto" panose="02000000000000000000" pitchFamily="2" charset="0"/>
              </a:rPr>
              <a:t>Promoting breastfeeding.</a:t>
            </a:r>
          </a:p>
          <a:p>
            <a:pPr>
              <a:lnSpc>
                <a:spcPct val="110000"/>
              </a:lnSpc>
              <a:buFont typeface="Arial" panose="020B0604020202020204" pitchFamily="34" charset="0"/>
              <a:buChar char="•"/>
            </a:pPr>
            <a:r>
              <a:rPr lang="en-GB" sz="2400" b="0" i="0" dirty="0">
                <a:effectLst/>
                <a:latin typeface="Roboto" panose="02000000000000000000" pitchFamily="2" charset="0"/>
                <a:ea typeface="Roboto" panose="02000000000000000000" pitchFamily="2" charset="0"/>
              </a:rPr>
              <a:t>Promoting child and family nutrition.</a:t>
            </a:r>
          </a:p>
          <a:p>
            <a:pPr>
              <a:lnSpc>
                <a:spcPct val="110000"/>
              </a:lnSpc>
              <a:buFont typeface="Arial" panose="020B0604020202020204" pitchFamily="34" charset="0"/>
              <a:buChar char="•"/>
            </a:pPr>
            <a:r>
              <a:rPr lang="en-GB" sz="2400" b="0" i="0" dirty="0">
                <a:effectLst/>
                <a:latin typeface="Roboto" panose="02000000000000000000" pitchFamily="2" charset="0"/>
                <a:ea typeface="Roboto" panose="02000000000000000000" pitchFamily="2" charset="0"/>
              </a:rPr>
              <a:t>SIDS prevention and education </a:t>
            </a:r>
          </a:p>
          <a:p>
            <a:pPr>
              <a:lnSpc>
                <a:spcPct val="110000"/>
              </a:lnSpc>
              <a:buFont typeface="Arial" panose="020B0604020202020204" pitchFamily="34" charset="0"/>
              <a:buChar char="•"/>
            </a:pPr>
            <a:r>
              <a:rPr lang="en-GB" sz="2400" b="0" i="0" dirty="0">
                <a:effectLst/>
                <a:latin typeface="Roboto" panose="02000000000000000000" pitchFamily="2" charset="0"/>
                <a:ea typeface="Roboto" panose="02000000000000000000" pitchFamily="2" charset="0"/>
              </a:rPr>
              <a:t>Injury prevention </a:t>
            </a:r>
          </a:p>
          <a:p>
            <a:pPr>
              <a:lnSpc>
                <a:spcPct val="110000"/>
              </a:lnSpc>
              <a:buFont typeface="Arial" panose="020B0604020202020204" pitchFamily="34" charset="0"/>
              <a:buChar char="•"/>
            </a:pPr>
            <a:r>
              <a:rPr lang="en-GB" sz="2400" b="0" i="0" dirty="0">
                <a:effectLst/>
                <a:latin typeface="Roboto" panose="02000000000000000000" pitchFamily="2" charset="0"/>
                <a:ea typeface="Roboto" panose="02000000000000000000" pitchFamily="2" charset="0"/>
              </a:rPr>
              <a:t>Promoting physical activity.</a:t>
            </a:r>
          </a:p>
          <a:p>
            <a:pPr>
              <a:lnSpc>
                <a:spcPct val="110000"/>
              </a:lnSpc>
              <a:buFont typeface="Arial" panose="020B0604020202020204" pitchFamily="34" charset="0"/>
              <a:buChar char="•"/>
            </a:pPr>
            <a:r>
              <a:rPr lang="en-GB" sz="2400" b="0" i="0" dirty="0">
                <a:effectLst/>
                <a:latin typeface="Roboto" panose="02000000000000000000" pitchFamily="2" charset="0"/>
                <a:ea typeface="Roboto" panose="02000000000000000000" pitchFamily="2" charset="0"/>
              </a:rPr>
              <a:t>Smoking cessation programs such as 'quit' activities and 'brief interventions'</a:t>
            </a:r>
          </a:p>
          <a:p>
            <a:pPr>
              <a:lnSpc>
                <a:spcPct val="110000"/>
              </a:lnSpc>
            </a:pPr>
            <a:endParaRPr lang="en-GB" sz="1700" dirty="0"/>
          </a:p>
        </p:txBody>
      </p:sp>
      <p:sp>
        <p:nvSpPr>
          <p:cNvPr id="10" name="Rectangle 9">
            <a:extLst>
              <a:ext uri="{FF2B5EF4-FFF2-40B4-BE49-F238E27FC236}">
                <a16:creationId xmlns:a16="http://schemas.microsoft.com/office/drawing/2014/main" id="{4C415DDA-2676-413C-8636-3E46EB18F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3401303"/>
            <a:ext cx="3485994" cy="34566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CD5FADB-FB52-448C-9702-2000373C2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923" y="-131"/>
            <a:ext cx="3488653" cy="34061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30F2F495-5DE2-4DF5-8741-3841A9DE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07925" y="3406925"/>
            <a:ext cx="3485990" cy="3451076"/>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 name="Rectangle 34">
            <a:extLst>
              <a:ext uri="{FF2B5EF4-FFF2-40B4-BE49-F238E27FC236}">
                <a16:creationId xmlns:a16="http://schemas.microsoft.com/office/drawing/2014/main" id="{6A740D2F-CBAA-486B-B578-F35085ECE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49175" y="-41251"/>
            <a:ext cx="3417103" cy="349959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06E33DA8-A24F-4D64-B0F9-50C1567B4154}"/>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453280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73" name="Rectangle 72">
            <a:extLst>
              <a:ext uri="{FF2B5EF4-FFF2-40B4-BE49-F238E27FC236}">
                <a16:creationId xmlns:a16="http://schemas.microsoft.com/office/drawing/2014/main" id="{845648E2-B946-43A1-80DE-C50CBBDF9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4BF1E-BCBE-498F-928E-08860EF0B8A3}"/>
              </a:ext>
            </a:extLst>
          </p:cNvPr>
          <p:cNvSpPr>
            <a:spLocks noGrp="1"/>
          </p:cNvSpPr>
          <p:nvPr>
            <p:ph type="title"/>
          </p:nvPr>
        </p:nvSpPr>
        <p:spPr>
          <a:xfrm>
            <a:off x="717452" y="2584173"/>
            <a:ext cx="5378548" cy="2176087"/>
          </a:xfrm>
        </p:spPr>
        <p:txBody>
          <a:bodyPr vert="horz" lIns="91440" tIns="45720" rIns="91440" bIns="45720" rtlCol="0" anchor="b">
            <a:normAutofit/>
          </a:bodyPr>
          <a:lstStyle/>
          <a:p>
            <a:r>
              <a:rPr lang="en-US" dirty="0"/>
              <a:t>Public Health</a:t>
            </a:r>
            <a:br>
              <a:rPr lang="en-US"/>
            </a:br>
            <a:r>
              <a:rPr lang="en-US"/>
              <a:t>LO4-Week </a:t>
            </a:r>
            <a:r>
              <a:rPr lang="en-US" dirty="0"/>
              <a:t>1-Slide 2</a:t>
            </a:r>
            <a:br>
              <a:rPr lang="en-US" dirty="0"/>
            </a:br>
            <a:r>
              <a:rPr lang="en-US" dirty="0">
                <a:highlight>
                  <a:srgbClr val="FFFF00"/>
                </a:highlight>
              </a:rPr>
              <a:t>Health Promotion</a:t>
            </a:r>
          </a:p>
        </p:txBody>
      </p:sp>
      <p:sp>
        <p:nvSpPr>
          <p:cNvPr id="75" name="Freeform: Shape 74">
            <a:extLst>
              <a:ext uri="{FF2B5EF4-FFF2-40B4-BE49-F238E27FC236}">
                <a16:creationId xmlns:a16="http://schemas.microsoft.com/office/drawing/2014/main" id="{EA06546B-3E90-4E24-BD32-C6BFD1CD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3"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Public Health in New Delhi | ID: 6348166048">
            <a:extLst>
              <a:ext uri="{FF2B5EF4-FFF2-40B4-BE49-F238E27FC236}">
                <a16:creationId xmlns:a16="http://schemas.microsoft.com/office/drawing/2014/main" id="{2CBE48B3-41BC-46E6-9F5D-5B6A1C784D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08441" y="1066800"/>
            <a:ext cx="4724399" cy="4724399"/>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75F6EBFF-84AC-4C39-99A6-8F6D5EC215B9}"/>
              </a:ext>
            </a:extLst>
          </p:cNvPr>
          <p:cNvSpPr>
            <a:spLocks noGrp="1"/>
          </p:cNvSpPr>
          <p:nvPr>
            <p:ph type="ftr" sz="quarter" idx="11"/>
          </p:nvPr>
        </p:nvSpPr>
        <p:spPr/>
        <p:txBody>
          <a:bodyPr/>
          <a:lstStyle/>
          <a:p>
            <a:r>
              <a:rPr lang="en-US" dirty="0"/>
              <a:t>Created by Tayo Alebiosu</a:t>
            </a:r>
          </a:p>
        </p:txBody>
      </p:sp>
    </p:spTree>
    <p:extLst>
      <p:ext uri="{BB962C8B-B14F-4D97-AF65-F5344CB8AC3E}">
        <p14:creationId xmlns:p14="http://schemas.microsoft.com/office/powerpoint/2010/main" val="1210778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93C0950-3C3C-4FE9-BE59-DAF5AEF99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2CF394D-FFE1-4295-8F71-7E3E6A566242}"/>
              </a:ext>
            </a:extLst>
          </p:cNvPr>
          <p:cNvSpPr>
            <a:spLocks noGrp="1"/>
          </p:cNvSpPr>
          <p:nvPr>
            <p:ph idx="1"/>
          </p:nvPr>
        </p:nvSpPr>
        <p:spPr>
          <a:xfrm>
            <a:off x="365057" y="983974"/>
            <a:ext cx="7977808" cy="4890052"/>
          </a:xfrm>
        </p:spPr>
        <p:txBody>
          <a:bodyPr>
            <a:normAutofit fontScale="70000" lnSpcReduction="20000"/>
          </a:bodyPr>
          <a:lstStyle/>
          <a:p>
            <a:pPr marL="0" indent="0">
              <a:buNone/>
            </a:pPr>
            <a:r>
              <a:rPr lang="en-GB" sz="3100" b="1" i="0" dirty="0">
                <a:effectLst/>
                <a:highlight>
                  <a:srgbClr val="FFFF00"/>
                </a:highlight>
                <a:latin typeface="Roboto" panose="02000000000000000000" pitchFamily="2" charset="0"/>
                <a:ea typeface="Roboto" panose="02000000000000000000" pitchFamily="2" charset="0"/>
              </a:rPr>
              <a:t>Aims of health promotion</a:t>
            </a:r>
          </a:p>
          <a:p>
            <a:r>
              <a:rPr lang="en-GB" sz="3100" b="0" i="0" dirty="0">
                <a:effectLst/>
                <a:latin typeface="Roboto" panose="02000000000000000000" pitchFamily="2" charset="0"/>
                <a:ea typeface="Roboto" panose="02000000000000000000" pitchFamily="2" charset="0"/>
              </a:rPr>
              <a:t>Health promotion focuses on </a:t>
            </a:r>
            <a:r>
              <a:rPr lang="en-GB" sz="3100" b="1" i="0" dirty="0">
                <a:effectLst/>
                <a:latin typeface="Roboto" panose="02000000000000000000" pitchFamily="2" charset="0"/>
                <a:ea typeface="Roboto" panose="02000000000000000000" pitchFamily="2" charset="0"/>
              </a:rPr>
              <a:t>achieving equity in health</a:t>
            </a:r>
            <a:r>
              <a:rPr lang="en-GB" sz="3100" b="0" i="0" dirty="0">
                <a:effectLst/>
                <a:latin typeface="Roboto" panose="02000000000000000000" pitchFamily="2" charset="0"/>
                <a:ea typeface="Roboto" panose="02000000000000000000" pitchFamily="2" charset="0"/>
              </a:rPr>
              <a:t>. </a:t>
            </a:r>
          </a:p>
          <a:p>
            <a:r>
              <a:rPr lang="en-GB" sz="3100" b="0" i="0" dirty="0">
                <a:effectLst/>
                <a:latin typeface="Roboto" panose="02000000000000000000" pitchFamily="2" charset="0"/>
                <a:ea typeface="Roboto" panose="02000000000000000000" pitchFamily="2" charset="0"/>
              </a:rPr>
              <a:t>Health promotion action aims at reducing differences in current health status and ensuring equal opportunities and resources to enable all people to achieve their fullest health potential.</a:t>
            </a:r>
          </a:p>
          <a:p>
            <a:pPr marL="0" indent="0">
              <a:buNone/>
            </a:pPr>
            <a:r>
              <a:rPr lang="en-GB" sz="3100" b="0" i="0" dirty="0">
                <a:solidFill>
                  <a:srgbClr val="202124"/>
                </a:solidFill>
                <a:effectLst/>
                <a:highlight>
                  <a:srgbClr val="FFFF00"/>
                </a:highlight>
                <a:latin typeface="Roboto" panose="02000000000000000000" pitchFamily="2" charset="0"/>
                <a:ea typeface="Roboto" panose="02000000000000000000" pitchFamily="2" charset="0"/>
              </a:rPr>
              <a:t>Why </a:t>
            </a:r>
            <a:r>
              <a:rPr lang="en-GB" sz="3100" b="1" i="0" dirty="0">
                <a:solidFill>
                  <a:srgbClr val="202124"/>
                </a:solidFill>
                <a:effectLst/>
                <a:highlight>
                  <a:srgbClr val="FFFF00"/>
                </a:highlight>
                <a:latin typeface="Roboto" panose="02000000000000000000" pitchFamily="2" charset="0"/>
                <a:ea typeface="Roboto" panose="02000000000000000000" pitchFamily="2" charset="0"/>
              </a:rPr>
              <a:t>is health promotion</a:t>
            </a:r>
            <a:r>
              <a:rPr lang="en-GB" sz="3100" b="0" i="0" dirty="0">
                <a:solidFill>
                  <a:srgbClr val="202124"/>
                </a:solidFill>
                <a:effectLst/>
                <a:highlight>
                  <a:srgbClr val="FFFF00"/>
                </a:highlight>
                <a:latin typeface="Roboto" panose="02000000000000000000" pitchFamily="2" charset="0"/>
                <a:ea typeface="Roboto" panose="02000000000000000000" pitchFamily="2" charset="0"/>
              </a:rPr>
              <a:t> important? </a:t>
            </a:r>
          </a:p>
          <a:p>
            <a:r>
              <a:rPr lang="en-GB" sz="3100" b="1" i="0" dirty="0">
                <a:solidFill>
                  <a:srgbClr val="202124"/>
                </a:solidFill>
                <a:effectLst/>
                <a:latin typeface="Roboto" panose="02000000000000000000" pitchFamily="2" charset="0"/>
                <a:ea typeface="Roboto" panose="02000000000000000000" pitchFamily="2" charset="0"/>
              </a:rPr>
              <a:t>Health promotion</a:t>
            </a:r>
            <a:r>
              <a:rPr lang="en-GB" sz="3100" b="0" i="0" dirty="0">
                <a:solidFill>
                  <a:srgbClr val="202124"/>
                </a:solidFill>
                <a:effectLst/>
                <a:latin typeface="Roboto" panose="02000000000000000000" pitchFamily="2" charset="0"/>
                <a:ea typeface="Roboto" panose="02000000000000000000" pitchFamily="2" charset="0"/>
              </a:rPr>
              <a:t> improves the </a:t>
            </a:r>
            <a:r>
              <a:rPr lang="en-GB" sz="3100" b="1" i="0" dirty="0">
                <a:solidFill>
                  <a:srgbClr val="202124"/>
                </a:solidFill>
                <a:effectLst/>
                <a:latin typeface="Roboto" panose="02000000000000000000" pitchFamily="2" charset="0"/>
                <a:ea typeface="Roboto" panose="02000000000000000000" pitchFamily="2" charset="0"/>
              </a:rPr>
              <a:t>health</a:t>
            </a:r>
            <a:r>
              <a:rPr lang="en-GB" sz="3100" b="0" i="0" dirty="0">
                <a:solidFill>
                  <a:srgbClr val="202124"/>
                </a:solidFill>
                <a:effectLst/>
                <a:latin typeface="Roboto" panose="02000000000000000000" pitchFamily="2" charset="0"/>
                <a:ea typeface="Roboto" panose="02000000000000000000" pitchFamily="2" charset="0"/>
              </a:rPr>
              <a:t> status of individuals, families, communities, states, and the nation. </a:t>
            </a:r>
          </a:p>
          <a:p>
            <a:r>
              <a:rPr lang="en-GB" sz="3100" b="1" i="0" dirty="0">
                <a:solidFill>
                  <a:srgbClr val="202124"/>
                </a:solidFill>
                <a:effectLst/>
                <a:latin typeface="Roboto" panose="02000000000000000000" pitchFamily="2" charset="0"/>
                <a:ea typeface="Roboto" panose="02000000000000000000" pitchFamily="2" charset="0"/>
              </a:rPr>
              <a:t>Health promotion</a:t>
            </a:r>
            <a:r>
              <a:rPr lang="en-GB" sz="3100" b="0" i="0" dirty="0">
                <a:solidFill>
                  <a:srgbClr val="202124"/>
                </a:solidFill>
                <a:effectLst/>
                <a:latin typeface="Roboto" panose="02000000000000000000" pitchFamily="2" charset="0"/>
                <a:ea typeface="Roboto" panose="02000000000000000000" pitchFamily="2" charset="0"/>
              </a:rPr>
              <a:t> enhances the quality of life for all people. </a:t>
            </a:r>
          </a:p>
          <a:p>
            <a:r>
              <a:rPr lang="en-GB" sz="3100" b="1" i="0" dirty="0">
                <a:solidFill>
                  <a:srgbClr val="202124"/>
                </a:solidFill>
                <a:effectLst/>
                <a:latin typeface="Roboto" panose="02000000000000000000" pitchFamily="2" charset="0"/>
                <a:ea typeface="Roboto" panose="02000000000000000000" pitchFamily="2" charset="0"/>
              </a:rPr>
              <a:t>Health promotion</a:t>
            </a:r>
            <a:r>
              <a:rPr lang="en-GB" sz="3100" b="0" i="0" dirty="0">
                <a:solidFill>
                  <a:srgbClr val="202124"/>
                </a:solidFill>
                <a:effectLst/>
                <a:latin typeface="Roboto" panose="02000000000000000000" pitchFamily="2" charset="0"/>
                <a:ea typeface="Roboto" panose="02000000000000000000" pitchFamily="2" charset="0"/>
              </a:rPr>
              <a:t> reduces premature deaths.</a:t>
            </a:r>
            <a:endParaRPr lang="en-GB" sz="3100" b="0" i="0" dirty="0">
              <a:effectLst/>
              <a:latin typeface="Roboto" panose="02000000000000000000" pitchFamily="2" charset="0"/>
              <a:ea typeface="Roboto" panose="02000000000000000000" pitchFamily="2" charset="0"/>
            </a:endParaRPr>
          </a:p>
          <a:p>
            <a:endParaRPr lang="en-GB" dirty="0"/>
          </a:p>
        </p:txBody>
      </p:sp>
      <p:sp>
        <p:nvSpPr>
          <p:cNvPr id="27" name="Rectangle 26">
            <a:extLst>
              <a:ext uri="{FF2B5EF4-FFF2-40B4-BE49-F238E27FC236}">
                <a16:creationId xmlns:a16="http://schemas.microsoft.com/office/drawing/2014/main" id="{4C415DDA-2676-413C-8636-3E46EB18F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3401303"/>
            <a:ext cx="3485994" cy="34566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CD5FADB-FB52-448C-9702-2000373C2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923" y="-131"/>
            <a:ext cx="3488653" cy="34061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0F2F495-5DE2-4DF5-8741-3841A9DE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07925" y="3406925"/>
            <a:ext cx="3485990" cy="3451076"/>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3" name="Rectangle 34">
            <a:extLst>
              <a:ext uri="{FF2B5EF4-FFF2-40B4-BE49-F238E27FC236}">
                <a16:creationId xmlns:a16="http://schemas.microsoft.com/office/drawing/2014/main" id="{6A740D2F-CBAA-486B-B578-F35085ECE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49175" y="-41251"/>
            <a:ext cx="3417103" cy="349959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B3933247-A058-4241-9C23-EA046565A6BC}"/>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2905598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BA267D3-CCC7-4260-8127-53F80B997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CE45F6-CB3E-46B4-8624-17A956E57478}"/>
              </a:ext>
            </a:extLst>
          </p:cNvPr>
          <p:cNvSpPr>
            <a:spLocks noGrp="1"/>
          </p:cNvSpPr>
          <p:nvPr>
            <p:ph idx="1"/>
          </p:nvPr>
        </p:nvSpPr>
        <p:spPr>
          <a:xfrm>
            <a:off x="267286" y="239151"/>
            <a:ext cx="11633982" cy="4656405"/>
          </a:xfrm>
        </p:spPr>
        <p:txBody>
          <a:bodyPr>
            <a:normAutofit/>
          </a:bodyPr>
          <a:lstStyle/>
          <a:p>
            <a:pPr>
              <a:lnSpc>
                <a:spcPct val="110000"/>
              </a:lnSpc>
            </a:pPr>
            <a:r>
              <a:rPr lang="en-GB" sz="2000" b="0" i="0" dirty="0">
                <a:effectLst/>
                <a:highlight>
                  <a:srgbClr val="FFFF00"/>
                </a:highlight>
                <a:latin typeface="Roboto" panose="02000000000000000000" pitchFamily="2" charset="0"/>
                <a:ea typeface="Roboto" panose="02000000000000000000" pitchFamily="2" charset="0"/>
              </a:rPr>
              <a:t>Health promotion </a:t>
            </a:r>
            <a:r>
              <a:rPr lang="en-GB" sz="2000" b="1" i="0" dirty="0">
                <a:effectLst/>
                <a:highlight>
                  <a:srgbClr val="FFFF00"/>
                </a:highlight>
                <a:latin typeface="Roboto" panose="02000000000000000000" pitchFamily="2" charset="0"/>
                <a:ea typeface="Roboto" panose="02000000000000000000" pitchFamily="2" charset="0"/>
              </a:rPr>
              <a:t>Aims –</a:t>
            </a:r>
            <a:r>
              <a:rPr lang="en-GB" sz="2000" b="1" i="0" dirty="0" err="1">
                <a:effectLst/>
                <a:highlight>
                  <a:srgbClr val="FFFF00"/>
                </a:highlight>
                <a:latin typeface="Roboto" panose="02000000000000000000" pitchFamily="2" charset="0"/>
                <a:ea typeface="Roboto" panose="02000000000000000000" pitchFamily="2" charset="0"/>
              </a:rPr>
              <a:t>cont</a:t>
            </a:r>
            <a:r>
              <a:rPr lang="en-GB" sz="2000" b="1" i="0" dirty="0">
                <a:effectLst/>
                <a:highlight>
                  <a:srgbClr val="FFFF00"/>
                </a:highlight>
                <a:latin typeface="Roboto" panose="02000000000000000000" pitchFamily="2" charset="0"/>
                <a:ea typeface="Roboto" panose="02000000000000000000" pitchFamily="2" charset="0"/>
              </a:rPr>
              <a:t>….</a:t>
            </a:r>
          </a:p>
          <a:p>
            <a:pPr>
              <a:lnSpc>
                <a:spcPct val="110000"/>
              </a:lnSpc>
            </a:pPr>
            <a:r>
              <a:rPr lang="en-GB" sz="2000" b="0" i="0" dirty="0">
                <a:effectLst/>
                <a:latin typeface="Roboto" panose="02000000000000000000" pitchFamily="2" charset="0"/>
                <a:ea typeface="Roboto" panose="02000000000000000000" pitchFamily="2" charset="0"/>
              </a:rPr>
              <a:t>Health promotion and disease prevention can be achieved through planned activities and programs that are designed to improve </a:t>
            </a:r>
            <a:r>
              <a:rPr lang="en-GB" sz="2000" b="0" i="0" u="sng" dirty="0">
                <a:effectLst/>
                <a:latin typeface="Roboto" panose="02000000000000000000" pitchFamily="2" charset="0"/>
                <a:ea typeface="Roboto" panose="02000000000000000000" pitchFamily="2" charset="0"/>
                <a:hlinkClick r:id="rId2"/>
              </a:rPr>
              <a:t>population health</a:t>
            </a:r>
            <a:r>
              <a:rPr lang="en-GB" sz="2000" b="0" i="0" dirty="0">
                <a:effectLst/>
                <a:latin typeface="Roboto" panose="02000000000000000000" pitchFamily="2" charset="0"/>
                <a:ea typeface="Roboto" panose="02000000000000000000" pitchFamily="2" charset="0"/>
              </a:rPr>
              <a:t> outcomes. </a:t>
            </a:r>
          </a:p>
          <a:p>
            <a:pPr>
              <a:lnSpc>
                <a:spcPct val="110000"/>
              </a:lnSpc>
            </a:pPr>
            <a:r>
              <a:rPr lang="en-GB" sz="2000" b="0" i="0" dirty="0">
                <a:effectLst/>
                <a:latin typeface="Roboto" panose="02000000000000000000" pitchFamily="2" charset="0"/>
                <a:ea typeface="Roboto" panose="02000000000000000000" pitchFamily="2" charset="0"/>
              </a:rPr>
              <a:t>Health promotion and disease prevention programs can empower individuals to make healthier choices and reduce their risk of disease and disability. </a:t>
            </a:r>
          </a:p>
          <a:p>
            <a:pPr>
              <a:lnSpc>
                <a:spcPct val="110000"/>
              </a:lnSpc>
            </a:pPr>
            <a:r>
              <a:rPr lang="en-GB" sz="2000" b="0" i="0" dirty="0">
                <a:effectLst/>
                <a:latin typeface="Roboto" panose="02000000000000000000" pitchFamily="2" charset="0"/>
                <a:ea typeface="Roboto" panose="02000000000000000000" pitchFamily="2" charset="0"/>
              </a:rPr>
              <a:t>At the population level, they can eliminate health disparities, improve quality of life, and improve the availability of healthcare and related services.</a:t>
            </a:r>
          </a:p>
          <a:p>
            <a:pPr>
              <a:lnSpc>
                <a:spcPct val="110000"/>
              </a:lnSpc>
            </a:pPr>
            <a:r>
              <a:rPr lang="en-GB" sz="2000" b="0" i="0" dirty="0">
                <a:effectLst/>
                <a:latin typeface="Roboto" panose="02000000000000000000" pitchFamily="2" charset="0"/>
                <a:ea typeface="Roboto" panose="02000000000000000000" pitchFamily="2" charset="0"/>
              </a:rPr>
              <a:t>Health promotion programs can be implemented in varied settings, including rural communities. </a:t>
            </a:r>
          </a:p>
          <a:p>
            <a:pPr>
              <a:lnSpc>
                <a:spcPct val="110000"/>
              </a:lnSpc>
            </a:pPr>
            <a:r>
              <a:rPr lang="en-GB" sz="2000" b="0" i="0" dirty="0">
                <a:effectLst/>
                <a:latin typeface="Roboto" panose="02000000000000000000" pitchFamily="2" charset="0"/>
                <a:ea typeface="Roboto" panose="02000000000000000000" pitchFamily="2" charset="0"/>
              </a:rPr>
              <a:t>Residents can benefit from health promotion and disease prevention programs scaled for use in communities, which have unique implementation considerations.</a:t>
            </a:r>
          </a:p>
          <a:p>
            <a:pPr>
              <a:lnSpc>
                <a:spcPct val="110000"/>
              </a:lnSpc>
            </a:pPr>
            <a:endParaRPr lang="en-GB" b="0" i="0" dirty="0">
              <a:effectLst/>
              <a:latin typeface="Roboto" panose="02000000000000000000" pitchFamily="2" charset="0"/>
              <a:ea typeface="Roboto" panose="02000000000000000000" pitchFamily="2" charset="0"/>
            </a:endParaRPr>
          </a:p>
          <a:p>
            <a:pPr>
              <a:lnSpc>
                <a:spcPct val="110000"/>
              </a:lnSpc>
            </a:pPr>
            <a:endParaRPr lang="en-GB" sz="1100" dirty="0"/>
          </a:p>
        </p:txBody>
      </p:sp>
      <p:sp>
        <p:nvSpPr>
          <p:cNvPr id="23" name="Rectangle 22">
            <a:extLst>
              <a:ext uri="{FF2B5EF4-FFF2-40B4-BE49-F238E27FC236}">
                <a16:creationId xmlns:a16="http://schemas.microsoft.com/office/drawing/2014/main" id="{E221CB08-76F0-4C77-AA9B-6D5720938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5146188"/>
            <a:ext cx="3623149" cy="171507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6E9D3072-33D8-4A93-A3EC-7C79C02DB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899" y="5146191"/>
            <a:ext cx="1721799" cy="1701630"/>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031668EE-1091-4A2B-A85D-58D1B0D02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623152" y="5146185"/>
            <a:ext cx="1715077" cy="171507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34">
            <a:extLst>
              <a:ext uri="{FF2B5EF4-FFF2-40B4-BE49-F238E27FC236}">
                <a16:creationId xmlns:a16="http://schemas.microsoft.com/office/drawing/2014/main" id="{DB90578B-9C73-4314-9DA2-6718A36FB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621087" y="5146183"/>
            <a:ext cx="1715079" cy="1715077"/>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9190391-F313-439F-B2BF-9F00E5AC28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336166" y="5146186"/>
            <a:ext cx="6861695" cy="1715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6CEB90DD-57D5-4A21-9E3B-612768755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7004" y="5107136"/>
            <a:ext cx="1750856" cy="1750864"/>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Footer Placeholder 1">
            <a:extLst>
              <a:ext uri="{FF2B5EF4-FFF2-40B4-BE49-F238E27FC236}">
                <a16:creationId xmlns:a16="http://schemas.microsoft.com/office/drawing/2014/main" id="{8C94A5BF-9A9A-48C9-B199-667CBA62251F}"/>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2117643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7867C1-AE14-491A-9F98-FFAE99AFC701}"/>
              </a:ext>
            </a:extLst>
          </p:cNvPr>
          <p:cNvSpPr>
            <a:spLocks noGrp="1"/>
          </p:cNvSpPr>
          <p:nvPr>
            <p:ph idx="1"/>
          </p:nvPr>
        </p:nvSpPr>
        <p:spPr>
          <a:xfrm>
            <a:off x="256242" y="41022"/>
            <a:ext cx="7827584" cy="6518804"/>
          </a:xfrm>
        </p:spPr>
        <p:txBody>
          <a:bodyPr>
            <a:noAutofit/>
          </a:bodyPr>
          <a:lstStyle/>
          <a:p>
            <a:pPr marL="0" indent="0">
              <a:lnSpc>
                <a:spcPct val="110000"/>
              </a:lnSpc>
              <a:buNone/>
            </a:pPr>
            <a:r>
              <a:rPr lang="en-GB" sz="2400" b="1" i="0" dirty="0">
                <a:effectLst/>
                <a:highlight>
                  <a:srgbClr val="FFFF00"/>
                </a:highlight>
                <a:latin typeface="Tw Cen MT" panose="020B0602020104020603" pitchFamily="34" charset="0"/>
              </a:rPr>
              <a:t>Health Promotion and Disease Prevention</a:t>
            </a:r>
          </a:p>
          <a:p>
            <a:pPr>
              <a:lnSpc>
                <a:spcPct val="110000"/>
              </a:lnSpc>
            </a:pPr>
            <a:r>
              <a:rPr lang="en-GB" sz="2400" b="0" i="0" dirty="0">
                <a:effectLst/>
                <a:latin typeface="Tw Cen MT" panose="020B0602020104020603" pitchFamily="34" charset="0"/>
              </a:rPr>
              <a:t>Health promotion and disease prevention programs focus on keeping people healthy. </a:t>
            </a:r>
          </a:p>
          <a:p>
            <a:pPr>
              <a:lnSpc>
                <a:spcPct val="110000"/>
              </a:lnSpc>
            </a:pPr>
            <a:r>
              <a:rPr lang="en-GB" sz="2400" b="0" i="0" dirty="0">
                <a:effectLst/>
                <a:latin typeface="Tw Cen MT" panose="020B0602020104020603" pitchFamily="34" charset="0"/>
              </a:rPr>
              <a:t>Health promotion programs aim to engage and empower individuals and communities to choose healthy behaviours, and make changes that reduce the risk of developing </a:t>
            </a:r>
            <a:r>
              <a:rPr lang="en-GB" sz="2400" b="0" i="0" u="sng" dirty="0">
                <a:effectLst/>
                <a:latin typeface="Tw Cen MT" panose="020B0602020104020603" pitchFamily="34" charset="0"/>
                <a:hlinkClick r:id="rId2"/>
              </a:rPr>
              <a:t>chronic diseases</a:t>
            </a:r>
            <a:r>
              <a:rPr lang="en-GB" sz="2400" b="0" i="0" dirty="0">
                <a:effectLst/>
                <a:latin typeface="Tw Cen MT" panose="020B0602020104020603" pitchFamily="34" charset="0"/>
              </a:rPr>
              <a:t> and other morbidities. </a:t>
            </a:r>
          </a:p>
          <a:p>
            <a:pPr marL="0" indent="0">
              <a:lnSpc>
                <a:spcPct val="110000"/>
              </a:lnSpc>
              <a:buNone/>
            </a:pPr>
            <a:r>
              <a:rPr lang="en-GB" sz="2400" b="0" i="0" u="sng" dirty="0">
                <a:effectLst/>
                <a:latin typeface="Tw Cen MT" panose="020B0602020104020603" pitchFamily="34" charset="0"/>
                <a:hlinkClick r:id="rId3"/>
              </a:rPr>
              <a:t>World Health Organization</a:t>
            </a:r>
            <a:r>
              <a:rPr lang="en-GB" sz="2400" b="0" i="0" dirty="0">
                <a:effectLst/>
                <a:latin typeface="Tw Cen MT" panose="020B0602020104020603" pitchFamily="34" charset="0"/>
              </a:rPr>
              <a:t>, defined health promotion:</a:t>
            </a:r>
          </a:p>
          <a:p>
            <a:pPr marL="0" indent="0">
              <a:lnSpc>
                <a:spcPct val="110000"/>
              </a:lnSpc>
              <a:buNone/>
            </a:pPr>
            <a:r>
              <a:rPr lang="en-GB" sz="2400" dirty="0">
                <a:latin typeface="Tw Cen MT" panose="020B0602020104020603" pitchFamily="34" charset="0"/>
              </a:rPr>
              <a:t>“E</a:t>
            </a:r>
            <a:r>
              <a:rPr lang="en-GB" sz="2400" b="0" i="0" dirty="0">
                <a:effectLst/>
                <a:latin typeface="Tw Cen MT" panose="020B0602020104020603" pitchFamily="34" charset="0"/>
              </a:rPr>
              <a:t>nables people to increase control over their own health. It covers a wide range of social and environmental interventions that are designed to benefit and protect individual people’s health and quality of life by addressing and preventing the root causes of ill health, not just focusing on treatment and cure”.</a:t>
            </a:r>
            <a:endParaRPr lang="en-GB" sz="2400" dirty="0">
              <a:latin typeface="Tw Cen MT" panose="020B0602020104020603" pitchFamily="34" charset="0"/>
            </a:endParaRPr>
          </a:p>
        </p:txBody>
      </p:sp>
      <p:sp>
        <p:nvSpPr>
          <p:cNvPr id="73" name="Freeform: Shape 72">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Targets Of Health Promotion Stock Illustration - Illustration of schools,  development: 181053037">
            <a:extLst>
              <a:ext uri="{FF2B5EF4-FFF2-40B4-BE49-F238E27FC236}">
                <a16:creationId xmlns:a16="http://schemas.microsoft.com/office/drawing/2014/main" id="{DFBF8322-3714-46CB-B3BF-5B7DC2F3A90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203096" y="1896564"/>
            <a:ext cx="3617843" cy="306487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CB055CE1-A051-41F9-B08D-6D92DB2DA118}"/>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4286073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3C0950-3C3C-4FE9-BE59-DAF5AEF99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602BE8-3BDD-41B4-8CE3-AB2F1CC46FD9}"/>
              </a:ext>
            </a:extLst>
          </p:cNvPr>
          <p:cNvSpPr>
            <a:spLocks noGrp="1"/>
          </p:cNvSpPr>
          <p:nvPr>
            <p:ph idx="1"/>
          </p:nvPr>
        </p:nvSpPr>
        <p:spPr>
          <a:xfrm>
            <a:off x="145774" y="304801"/>
            <a:ext cx="8375375" cy="6082748"/>
          </a:xfrm>
        </p:spPr>
        <p:txBody>
          <a:bodyPr>
            <a:normAutofit fontScale="92500" lnSpcReduction="10000"/>
          </a:bodyPr>
          <a:lstStyle/>
          <a:p>
            <a:pPr marL="0" indent="0">
              <a:lnSpc>
                <a:spcPct val="110000"/>
              </a:lnSpc>
              <a:buNone/>
            </a:pPr>
            <a:r>
              <a:rPr lang="en-GB" sz="2400" b="0" i="0" dirty="0">
                <a:effectLst/>
                <a:highlight>
                  <a:srgbClr val="FFFF00"/>
                </a:highlight>
                <a:latin typeface="Roboto" panose="02000000000000000000" pitchFamily="2" charset="0"/>
                <a:ea typeface="Roboto" panose="02000000000000000000" pitchFamily="2" charset="0"/>
              </a:rPr>
              <a:t>Disease prevention &amp; health promotion </a:t>
            </a:r>
          </a:p>
          <a:p>
            <a:pPr>
              <a:lnSpc>
                <a:spcPct val="110000"/>
              </a:lnSpc>
            </a:pPr>
            <a:endParaRPr lang="en-GB" sz="2400" b="0" i="0" dirty="0">
              <a:effectLst/>
              <a:latin typeface="Roboto" panose="02000000000000000000" pitchFamily="2" charset="0"/>
              <a:ea typeface="Roboto" panose="02000000000000000000" pitchFamily="2" charset="0"/>
            </a:endParaRPr>
          </a:p>
          <a:p>
            <a:pPr>
              <a:lnSpc>
                <a:spcPct val="110000"/>
              </a:lnSpc>
            </a:pPr>
            <a:r>
              <a:rPr lang="en-GB" sz="2400" b="0" i="0" dirty="0">
                <a:effectLst/>
                <a:latin typeface="Roboto" panose="02000000000000000000" pitchFamily="2" charset="0"/>
                <a:ea typeface="Roboto" panose="02000000000000000000" pitchFamily="2" charset="0"/>
              </a:rPr>
              <a:t>Health promotion and disease prevention programs often address </a:t>
            </a:r>
            <a:r>
              <a:rPr lang="en-GB" sz="2400" b="0" i="0" u="sng" dirty="0">
                <a:effectLst/>
                <a:latin typeface="Roboto" panose="02000000000000000000" pitchFamily="2" charset="0"/>
                <a:ea typeface="Roboto" panose="02000000000000000000" pitchFamily="2" charset="0"/>
                <a:hlinkClick r:id="rId2"/>
              </a:rPr>
              <a:t>social determinants of health</a:t>
            </a:r>
            <a:r>
              <a:rPr lang="en-GB" sz="2400" b="0" i="0" dirty="0">
                <a:effectLst/>
                <a:latin typeface="Roboto" panose="02000000000000000000" pitchFamily="2" charset="0"/>
                <a:ea typeface="Roboto" panose="02000000000000000000" pitchFamily="2" charset="0"/>
              </a:rPr>
              <a:t>, which influence modifiable risk behaviours. </a:t>
            </a:r>
          </a:p>
          <a:p>
            <a:pPr>
              <a:lnSpc>
                <a:spcPct val="110000"/>
              </a:lnSpc>
            </a:pPr>
            <a:r>
              <a:rPr lang="en-GB" sz="2400" b="0" i="0" dirty="0">
                <a:effectLst/>
                <a:latin typeface="Roboto" panose="02000000000000000000" pitchFamily="2" charset="0"/>
                <a:ea typeface="Roboto" panose="02000000000000000000" pitchFamily="2" charset="0"/>
              </a:rPr>
              <a:t>Social determinants of health are the economic, social, cultural, and political conditions in which people are born, grow, and live that affect health status. </a:t>
            </a:r>
          </a:p>
          <a:p>
            <a:pPr>
              <a:lnSpc>
                <a:spcPct val="110000"/>
              </a:lnSpc>
            </a:pPr>
            <a:r>
              <a:rPr lang="en-GB" sz="2400" b="0" i="0" dirty="0">
                <a:effectLst/>
                <a:latin typeface="Roboto" panose="02000000000000000000" pitchFamily="2" charset="0"/>
                <a:ea typeface="Roboto" panose="02000000000000000000" pitchFamily="2" charset="0"/>
              </a:rPr>
              <a:t>Modifiable risk behaviours include, </a:t>
            </a:r>
            <a:r>
              <a:rPr lang="en-GB" sz="2400" b="0" i="0" dirty="0">
                <a:effectLst/>
                <a:highlight>
                  <a:srgbClr val="FFFF00"/>
                </a:highlight>
                <a:latin typeface="Roboto" panose="02000000000000000000" pitchFamily="2" charset="0"/>
                <a:ea typeface="Roboto" panose="02000000000000000000" pitchFamily="2" charset="0"/>
              </a:rPr>
              <a:t>for example</a:t>
            </a:r>
            <a:r>
              <a:rPr lang="en-GB" sz="2400" b="0" i="0" dirty="0">
                <a:effectLst/>
                <a:latin typeface="Roboto" panose="02000000000000000000" pitchFamily="2" charset="0"/>
                <a:ea typeface="Roboto" panose="02000000000000000000" pitchFamily="2" charset="0"/>
              </a:rPr>
              <a:t>, tobacco use, poor eating habits, and lack of physical activity, which contribute to the development of chronic disease.</a:t>
            </a:r>
          </a:p>
          <a:p>
            <a:pPr marL="0" indent="0">
              <a:lnSpc>
                <a:spcPct val="110000"/>
              </a:lnSpc>
              <a:buNone/>
            </a:pPr>
            <a:r>
              <a:rPr lang="en-GB" sz="2400" dirty="0">
                <a:highlight>
                  <a:srgbClr val="FFFF00"/>
                </a:highlight>
                <a:latin typeface="Roboto" panose="02000000000000000000" pitchFamily="2" charset="0"/>
                <a:ea typeface="Roboto" panose="02000000000000000000" pitchFamily="2" charset="0"/>
              </a:rPr>
              <a:t>Sedentary lifestyle</a:t>
            </a:r>
            <a:endParaRPr lang="en-GB" sz="2400" b="0" i="0" dirty="0">
              <a:effectLst/>
              <a:highlight>
                <a:srgbClr val="FFFF00"/>
              </a:highlight>
              <a:latin typeface="Roboto" panose="02000000000000000000" pitchFamily="2" charset="0"/>
              <a:ea typeface="Roboto" panose="02000000000000000000" pitchFamily="2" charset="0"/>
            </a:endParaRPr>
          </a:p>
          <a:p>
            <a:pPr marL="0" indent="0">
              <a:lnSpc>
                <a:spcPct val="110000"/>
              </a:lnSpc>
              <a:buNone/>
            </a:pPr>
            <a:r>
              <a:rPr lang="en-GB" sz="1900" b="0" i="0" dirty="0">
                <a:solidFill>
                  <a:srgbClr val="202124"/>
                </a:solidFill>
                <a:effectLst/>
                <a:latin typeface="Roboto" panose="02000000000000000000" pitchFamily="2" charset="0"/>
                <a:ea typeface="Roboto" panose="02000000000000000000" pitchFamily="2" charset="0"/>
              </a:rPr>
              <a:t>A sedentary or inactive lifestyle. </a:t>
            </a:r>
            <a:r>
              <a:rPr lang="en-GB" sz="1900" b="1" i="0" dirty="0">
                <a:solidFill>
                  <a:srgbClr val="202124"/>
                </a:solidFill>
                <a:effectLst/>
                <a:latin typeface="Roboto" panose="02000000000000000000" pitchFamily="2" charset="0"/>
                <a:ea typeface="Roboto" panose="02000000000000000000" pitchFamily="2" charset="0"/>
              </a:rPr>
              <a:t>a lifestyle with a lot of sitting and lying down, with very little to no exercise</a:t>
            </a:r>
            <a:r>
              <a:rPr lang="en-GB" sz="1900" b="0" i="0" dirty="0">
                <a:solidFill>
                  <a:srgbClr val="202124"/>
                </a:solidFill>
                <a:effectLst/>
                <a:latin typeface="Roboto" panose="02000000000000000000" pitchFamily="2" charset="0"/>
                <a:ea typeface="Roboto" panose="02000000000000000000" pitchFamily="2" charset="0"/>
              </a:rPr>
              <a:t>. In the United States and around the world, people are spending more and more time doing sedentary activities.</a:t>
            </a:r>
            <a:endParaRPr lang="en-GB" sz="1900" dirty="0">
              <a:latin typeface="Roboto" panose="02000000000000000000" pitchFamily="2" charset="0"/>
              <a:ea typeface="Roboto" panose="02000000000000000000" pitchFamily="2" charset="0"/>
            </a:endParaRPr>
          </a:p>
        </p:txBody>
      </p:sp>
      <p:sp>
        <p:nvSpPr>
          <p:cNvPr id="10" name="Rectangle 9">
            <a:extLst>
              <a:ext uri="{FF2B5EF4-FFF2-40B4-BE49-F238E27FC236}">
                <a16:creationId xmlns:a16="http://schemas.microsoft.com/office/drawing/2014/main" id="{4C415DDA-2676-413C-8636-3E46EB18F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3401303"/>
            <a:ext cx="3485994" cy="34566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CD5FADB-FB52-448C-9702-2000373C2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923" y="-131"/>
            <a:ext cx="3488653" cy="34061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30F2F495-5DE2-4DF5-8741-3841A9DE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07925" y="3406925"/>
            <a:ext cx="3485990" cy="3451076"/>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 name="Rectangle 34">
            <a:extLst>
              <a:ext uri="{FF2B5EF4-FFF2-40B4-BE49-F238E27FC236}">
                <a16:creationId xmlns:a16="http://schemas.microsoft.com/office/drawing/2014/main" id="{6A740D2F-CBAA-486B-B578-F35085ECE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49175" y="-41251"/>
            <a:ext cx="3417103" cy="349959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96FDE6A4-3BDC-4108-88CE-F80444BD3394}"/>
              </a:ext>
            </a:extLst>
          </p:cNvPr>
          <p:cNvSpPr>
            <a:spLocks noGrp="1"/>
          </p:cNvSpPr>
          <p:nvPr>
            <p:ph type="ftr" sz="quarter" idx="11"/>
          </p:nvPr>
        </p:nvSpPr>
        <p:spPr>
          <a:xfrm rot="5400000">
            <a:off x="10448488" y="4960128"/>
            <a:ext cx="2416560" cy="354845"/>
          </a:xfrm>
        </p:spPr>
        <p:txBody>
          <a:bodyPr/>
          <a:lstStyle/>
          <a:p>
            <a:r>
              <a:rPr lang="en-US" dirty="0">
                <a:solidFill>
                  <a:schemeClr val="bg1"/>
                </a:solidFill>
              </a:rPr>
              <a:t>Created by Tayo Alebiosu</a:t>
            </a:r>
          </a:p>
        </p:txBody>
      </p:sp>
    </p:spTree>
    <p:extLst>
      <p:ext uri="{BB962C8B-B14F-4D97-AF65-F5344CB8AC3E}">
        <p14:creationId xmlns:p14="http://schemas.microsoft.com/office/powerpoint/2010/main" val="2144582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2" name="Content Placeholder 2">
            <a:extLst>
              <a:ext uri="{FF2B5EF4-FFF2-40B4-BE49-F238E27FC236}">
                <a16:creationId xmlns:a16="http://schemas.microsoft.com/office/drawing/2014/main" id="{4358500C-C638-45C7-81AA-DE5DF56D3802}"/>
              </a:ext>
            </a:extLst>
          </p:cNvPr>
          <p:cNvGraphicFramePr>
            <a:graphicFrameLocks noGrp="1"/>
          </p:cNvGraphicFramePr>
          <p:nvPr>
            <p:ph idx="1"/>
            <p:extLst>
              <p:ext uri="{D42A27DB-BD31-4B8C-83A1-F6EECF244321}">
                <p14:modId xmlns:p14="http://schemas.microsoft.com/office/powerpoint/2010/main" val="4051220165"/>
              </p:ext>
            </p:extLst>
          </p:nvPr>
        </p:nvGraphicFramePr>
        <p:xfrm>
          <a:off x="609600" y="633047"/>
          <a:ext cx="8309113" cy="5307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170" name="Picture 2" descr="FMCG Gurus">
            <a:extLst>
              <a:ext uri="{FF2B5EF4-FFF2-40B4-BE49-F238E27FC236}">
                <a16:creationId xmlns:a16="http://schemas.microsoft.com/office/drawing/2014/main" id="{2F479207-2B35-450E-9395-ED3F51DA0A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98745" y="633046"/>
            <a:ext cx="2543614" cy="452979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814F9CC6-2F87-453A-ADD6-67EFD7D7B00D}"/>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71205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EE3E77-5EC6-4FEE-9B97-1F17FF4AA808}"/>
              </a:ext>
            </a:extLst>
          </p:cNvPr>
          <p:cNvSpPr>
            <a:spLocks noGrp="1"/>
          </p:cNvSpPr>
          <p:nvPr>
            <p:ph idx="1"/>
          </p:nvPr>
        </p:nvSpPr>
        <p:spPr>
          <a:xfrm>
            <a:off x="177070" y="0"/>
            <a:ext cx="8986808" cy="7156174"/>
          </a:xfrm>
        </p:spPr>
        <p:txBody>
          <a:bodyPr>
            <a:noAutofit/>
          </a:bodyPr>
          <a:lstStyle/>
          <a:p>
            <a:pPr marL="0" indent="0">
              <a:lnSpc>
                <a:spcPct val="110000"/>
              </a:lnSpc>
              <a:buNone/>
            </a:pPr>
            <a:r>
              <a:rPr lang="en-GB" sz="2800" b="0" i="0" dirty="0">
                <a:effectLst/>
                <a:latin typeface="Candara" panose="020E0502030303020204" pitchFamily="34" charset="0"/>
                <a:ea typeface="Roboto" panose="02000000000000000000" pitchFamily="2" charset="0"/>
              </a:rPr>
              <a:t>Typical activities for health promotion, disease prevention, and wellness programs </a:t>
            </a:r>
            <a:r>
              <a:rPr lang="en-GB" sz="2800" b="0" i="0" dirty="0">
                <a:effectLst/>
                <a:highlight>
                  <a:srgbClr val="FFFF00"/>
                </a:highlight>
                <a:latin typeface="Candara" panose="020E0502030303020204" pitchFamily="34" charset="0"/>
                <a:ea typeface="Roboto" panose="02000000000000000000" pitchFamily="2" charset="0"/>
              </a:rPr>
              <a:t>include:</a:t>
            </a:r>
          </a:p>
          <a:p>
            <a:pPr marL="0" indent="0">
              <a:lnSpc>
                <a:spcPct val="110000"/>
              </a:lnSpc>
              <a:buNone/>
            </a:pPr>
            <a:endParaRPr lang="en-GB" sz="2400" b="0" i="0" dirty="0">
              <a:effectLst/>
              <a:highlight>
                <a:srgbClr val="FFFF00"/>
              </a:highlight>
              <a:latin typeface="Roboto" panose="02000000000000000000" pitchFamily="2" charset="0"/>
              <a:ea typeface="Roboto" panose="02000000000000000000" pitchFamily="2" charset="0"/>
            </a:endParaRPr>
          </a:p>
          <a:p>
            <a:pPr>
              <a:lnSpc>
                <a:spcPct val="110000"/>
              </a:lnSpc>
            </a:pPr>
            <a:r>
              <a:rPr lang="en-GB" sz="2200" dirty="0">
                <a:highlight>
                  <a:srgbClr val="00FFFF"/>
                </a:highlight>
                <a:latin typeface="Roboto" panose="02000000000000000000" pitchFamily="2" charset="0"/>
                <a:ea typeface="Roboto" panose="02000000000000000000" pitchFamily="2" charset="0"/>
              </a:rPr>
              <a:t>Communication: </a:t>
            </a:r>
            <a:r>
              <a:rPr lang="en-GB" sz="2200" dirty="0">
                <a:latin typeface="Roboto" panose="02000000000000000000" pitchFamily="2" charset="0"/>
                <a:ea typeface="Roboto" panose="02000000000000000000" pitchFamily="2" charset="0"/>
              </a:rPr>
              <a:t>Raising awareness about healthy </a:t>
            </a:r>
            <a:r>
              <a:rPr lang="en-GB" sz="2200" dirty="0" err="1">
                <a:latin typeface="Roboto" panose="02000000000000000000" pitchFamily="2" charset="0"/>
                <a:ea typeface="Roboto" panose="02000000000000000000" pitchFamily="2" charset="0"/>
              </a:rPr>
              <a:t>behaviors</a:t>
            </a:r>
            <a:r>
              <a:rPr lang="en-GB" sz="2200" dirty="0">
                <a:latin typeface="Roboto" panose="02000000000000000000" pitchFamily="2" charset="0"/>
                <a:ea typeface="Roboto" panose="02000000000000000000" pitchFamily="2" charset="0"/>
              </a:rPr>
              <a:t> for the general public. Examples of communication strategies include public service announcements, health fairs, mass media campaigns, and newsletters.</a:t>
            </a:r>
          </a:p>
          <a:p>
            <a:pPr>
              <a:lnSpc>
                <a:spcPct val="110000"/>
              </a:lnSpc>
            </a:pPr>
            <a:r>
              <a:rPr lang="en-GB" sz="2200" dirty="0">
                <a:highlight>
                  <a:srgbClr val="00FFFF"/>
                </a:highlight>
                <a:latin typeface="Roboto" panose="02000000000000000000" pitchFamily="2" charset="0"/>
                <a:ea typeface="Roboto" panose="02000000000000000000" pitchFamily="2" charset="0"/>
              </a:rPr>
              <a:t>Education: </a:t>
            </a:r>
            <a:r>
              <a:rPr lang="en-GB" sz="2200" dirty="0">
                <a:latin typeface="Roboto" panose="02000000000000000000" pitchFamily="2" charset="0"/>
                <a:ea typeface="Roboto" panose="02000000000000000000" pitchFamily="2" charset="0"/>
              </a:rPr>
              <a:t>Empowering behaviour change and actions through increased knowledge. Examples of health education strategies include courses, trainings, and support groups.</a:t>
            </a:r>
          </a:p>
          <a:p>
            <a:pPr>
              <a:lnSpc>
                <a:spcPct val="110000"/>
              </a:lnSpc>
            </a:pPr>
            <a:r>
              <a:rPr lang="en-GB" sz="2200" dirty="0">
                <a:highlight>
                  <a:srgbClr val="00FFFF"/>
                </a:highlight>
                <a:latin typeface="Roboto" panose="02000000000000000000" pitchFamily="2" charset="0"/>
                <a:ea typeface="Roboto" panose="02000000000000000000" pitchFamily="2" charset="0"/>
              </a:rPr>
              <a:t>Policy, Systems, and Environment: </a:t>
            </a:r>
            <a:r>
              <a:rPr lang="en-GB" sz="2200" dirty="0">
                <a:latin typeface="Roboto" panose="02000000000000000000" pitchFamily="2" charset="0"/>
                <a:ea typeface="Roboto" panose="02000000000000000000" pitchFamily="2" charset="0"/>
              </a:rPr>
              <a:t>Making systematic changes – through improved laws, rules, and regulations (policy), functional organizational components (systems), and economic, social, or physical environment – to encourage, make available, and enable healthy choices.</a:t>
            </a:r>
          </a:p>
        </p:txBody>
      </p:sp>
      <p:sp>
        <p:nvSpPr>
          <p:cNvPr id="137" name="Freeform: Shape 136">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194" name="Picture 2" descr="Physical Activity Health Benefits Flat Characters Set With Yoga.. Royalty  Free Cliparts, Vectors, And Stock Illustration. Image 127845285.">
            <a:extLst>
              <a:ext uri="{FF2B5EF4-FFF2-40B4-BE49-F238E27FC236}">
                <a16:creationId xmlns:a16="http://schemas.microsoft.com/office/drawing/2014/main" id="{2FCC275D-27F1-4FCC-A9CC-F954BB189B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639" r="19123" b="-1"/>
          <a:stretch/>
        </p:blipFill>
        <p:spPr bwMode="auto">
          <a:xfrm>
            <a:off x="9340948" y="10"/>
            <a:ext cx="2851052" cy="6863174"/>
          </a:xfrm>
          <a:custGeom>
            <a:avLst/>
            <a:gdLst/>
            <a:ahLst/>
            <a:cxnLst/>
            <a:rect l="l" t="t" r="r" b="b"/>
            <a:pathLst>
              <a:path w="5224982" h="6846790">
                <a:moveTo>
                  <a:pt x="0" y="0"/>
                </a:moveTo>
                <a:lnTo>
                  <a:pt x="5224981" y="0"/>
                </a:lnTo>
                <a:lnTo>
                  <a:pt x="5224981" y="3414038"/>
                </a:lnTo>
                <a:lnTo>
                  <a:pt x="5224982" y="3414038"/>
                </a:lnTo>
                <a:lnTo>
                  <a:pt x="5224981" y="3414080"/>
                </a:lnTo>
                <a:lnTo>
                  <a:pt x="5224981" y="3430264"/>
                </a:lnTo>
                <a:lnTo>
                  <a:pt x="5224578" y="3430264"/>
                </a:lnTo>
                <a:lnTo>
                  <a:pt x="5220721" y="3585201"/>
                </a:lnTo>
                <a:cubicBezTo>
                  <a:pt x="5132997" y="5343007"/>
                  <a:pt x="3701516" y="6753257"/>
                  <a:pt x="1915780" y="6842324"/>
                </a:cubicBezTo>
                <a:lnTo>
                  <a:pt x="1743766" y="6846603"/>
                </a:lnTo>
                <a:lnTo>
                  <a:pt x="1743766" y="6846788"/>
                </a:lnTo>
                <a:lnTo>
                  <a:pt x="1736330" y="6846788"/>
                </a:lnTo>
                <a:lnTo>
                  <a:pt x="1736250" y="6846790"/>
                </a:lnTo>
                <a:lnTo>
                  <a:pt x="1736250" y="6846788"/>
                </a:lnTo>
                <a:lnTo>
                  <a:pt x="0" y="6846788"/>
                </a:lnTo>
                <a:close/>
              </a:path>
            </a:pathLst>
          </a:cu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D9EB1A76-5A93-4698-8B27-398D2659A7F3}"/>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2513309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681D4D-C481-47BC-81F3-3189B49230DA}"/>
              </a:ext>
            </a:extLst>
          </p:cNvPr>
          <p:cNvSpPr>
            <a:spLocks noGrp="1"/>
          </p:cNvSpPr>
          <p:nvPr>
            <p:ph idx="1"/>
          </p:nvPr>
        </p:nvSpPr>
        <p:spPr>
          <a:xfrm>
            <a:off x="1077362" y="702365"/>
            <a:ext cx="9950103" cy="5238465"/>
          </a:xfrm>
        </p:spPr>
        <p:txBody>
          <a:bodyPr/>
          <a:lstStyle/>
          <a:p>
            <a:pPr marL="0" indent="0">
              <a:buNone/>
            </a:pPr>
            <a:r>
              <a:rPr lang="en-GB" dirty="0"/>
              <a:t>Reference </a:t>
            </a:r>
          </a:p>
        </p:txBody>
      </p:sp>
      <p:sp>
        <p:nvSpPr>
          <p:cNvPr id="4" name="Footer Placeholder 3">
            <a:extLst>
              <a:ext uri="{FF2B5EF4-FFF2-40B4-BE49-F238E27FC236}">
                <a16:creationId xmlns:a16="http://schemas.microsoft.com/office/drawing/2014/main" id="{613AB4B0-0B93-460B-9444-CFC71DFC1337}"/>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06391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94CC23-FB84-46EE-9792-5CFBA700EB7C}"/>
              </a:ext>
            </a:extLst>
          </p:cNvPr>
          <p:cNvSpPr>
            <a:spLocks noGrp="1"/>
          </p:cNvSpPr>
          <p:nvPr>
            <p:ph type="subTitle" idx="1"/>
          </p:nvPr>
        </p:nvSpPr>
        <p:spPr>
          <a:xfrm>
            <a:off x="145775" y="331304"/>
            <a:ext cx="7500730" cy="6162261"/>
          </a:xfrm>
        </p:spPr>
        <p:txBody>
          <a:bodyPr vert="horz" lIns="91440" tIns="45720" rIns="91440" bIns="45720" rtlCol="0">
            <a:normAutofit lnSpcReduction="10000"/>
          </a:bodyPr>
          <a:lstStyle/>
          <a:p>
            <a:pPr marR="0" lvl="0" algn="l" fontAlgn="auto">
              <a:spcBef>
                <a:spcPts val="0"/>
              </a:spcBef>
              <a:spcAft>
                <a:spcPts val="0"/>
              </a:spcAft>
              <a:buClrTx/>
              <a:buSzTx/>
              <a:tabLst/>
              <a:defRPr/>
            </a:pPr>
            <a:r>
              <a:rPr kumimoji="0" lang="en-US" sz="3200" b="1" i="0" u="none" strike="noStrike" cap="none" spc="0" normalizeH="0" baseline="0" noProof="0" dirty="0">
                <a:ln>
                  <a:noFill/>
                </a:ln>
                <a:effectLst/>
                <a:highlight>
                  <a:srgbClr val="00FFFF"/>
                </a:highlight>
                <a:uLnTx/>
                <a:uFillTx/>
                <a:latin typeface="Tw Cen MT" panose="020B0602020104020603" pitchFamily="34" charset="0"/>
              </a:rPr>
              <a:t>Aim;</a:t>
            </a:r>
          </a:p>
          <a:p>
            <a:pPr indent="-228600" algn="l">
              <a:buFont typeface="Arial" panose="020B0604020202020204" pitchFamily="34" charset="0"/>
              <a:buChar char="•"/>
              <a:defRPr/>
            </a:pPr>
            <a:r>
              <a:rPr lang="en-GB" sz="2800" dirty="0">
                <a:effectLst/>
                <a:latin typeface="Tw Cen MT" panose="020B0602020104020603" pitchFamily="34" charset="0"/>
                <a:ea typeface="Calibri" panose="020F0502020204030204" pitchFamily="34" charset="0"/>
              </a:rPr>
              <a:t>Evaluates theories and approaches of health promotions relevant to health issues within professional roles or work placement.</a:t>
            </a:r>
          </a:p>
          <a:p>
            <a:pPr algn="l">
              <a:defRPr/>
            </a:pPr>
            <a:endParaRPr lang="en-US" sz="2800" dirty="0">
              <a:latin typeface="Tw Cen MT" panose="020B0602020104020603" pitchFamily="34" charset="0"/>
            </a:endParaRPr>
          </a:p>
          <a:p>
            <a:pPr marR="0" lvl="0" algn="l" fontAlgn="auto">
              <a:spcBef>
                <a:spcPts val="0"/>
              </a:spcBef>
              <a:spcAft>
                <a:spcPts val="0"/>
              </a:spcAft>
              <a:buClrTx/>
              <a:buSzTx/>
              <a:tabLst/>
              <a:defRPr/>
            </a:pPr>
            <a:r>
              <a:rPr kumimoji="0" lang="en-US" sz="3200" b="1" i="0" u="none" strike="noStrike" cap="none" spc="0" normalizeH="0" baseline="0" noProof="0" dirty="0">
                <a:ln>
                  <a:noFill/>
                </a:ln>
                <a:effectLst/>
                <a:highlight>
                  <a:srgbClr val="00FFFF"/>
                </a:highlight>
                <a:uLnTx/>
                <a:uFillTx/>
                <a:latin typeface="Tw Cen MT" panose="020B0602020104020603" pitchFamily="34" charset="0"/>
              </a:rPr>
              <a:t>Learning Outcomes;</a:t>
            </a:r>
          </a:p>
          <a:p>
            <a:pPr marL="514350" indent="-228600" algn="l">
              <a:buFont typeface="Arial" panose="020B0604020202020204" pitchFamily="34" charset="0"/>
              <a:buChar char="•"/>
              <a:defRPr/>
            </a:pPr>
            <a:r>
              <a:rPr lang="en-US" sz="2800" dirty="0">
                <a:latin typeface="Tw Cen MT" panose="020B0602020104020603" pitchFamily="34" charset="0"/>
              </a:rPr>
              <a:t>Explore the definition of health</a:t>
            </a:r>
          </a:p>
          <a:p>
            <a:pPr marL="514350" indent="-228600" algn="l">
              <a:buFont typeface="Arial" panose="020B0604020202020204" pitchFamily="34" charset="0"/>
              <a:buChar char="•"/>
              <a:defRPr/>
            </a:pPr>
            <a:r>
              <a:rPr lang="en-GB" sz="2800" dirty="0">
                <a:effectLst/>
                <a:latin typeface="Tw Cen MT" panose="020B0602020104020603" pitchFamily="34" charset="0"/>
                <a:ea typeface="Calibri" panose="020F0502020204030204" pitchFamily="34" charset="0"/>
                <a:cs typeface="Times New Roman" panose="02020603050405020304" pitchFamily="18" charset="0"/>
              </a:rPr>
              <a:t>Review the historical development of health promotion theory and practice</a:t>
            </a:r>
            <a:endParaRPr lang="en-US" sz="2800" dirty="0">
              <a:latin typeface="Tw Cen MT" panose="020B0602020104020603" pitchFamily="34" charset="0"/>
            </a:endParaRPr>
          </a:p>
          <a:p>
            <a:pPr marL="514350" indent="-228600" algn="l">
              <a:buFont typeface="Arial" panose="020B0604020202020204" pitchFamily="34" charset="0"/>
              <a:buChar char="•"/>
              <a:defRPr/>
            </a:pPr>
            <a:r>
              <a:rPr lang="en-US" sz="2800" dirty="0">
                <a:latin typeface="Tw Cen MT" panose="020B0602020104020603" pitchFamily="34" charset="0"/>
              </a:rPr>
              <a:t>Evaluate different approaches to health promotion </a:t>
            </a:r>
          </a:p>
          <a:p>
            <a:pPr marL="514350" indent="-228600" algn="l">
              <a:buFont typeface="Arial" panose="020B0604020202020204" pitchFamily="34" charset="0"/>
              <a:buChar char="•"/>
              <a:defRPr/>
            </a:pPr>
            <a:endParaRPr lang="en-US" sz="2800" dirty="0">
              <a:latin typeface="Tw Cen MT" panose="020B0602020104020603" pitchFamily="34" charset="0"/>
            </a:endParaRPr>
          </a:p>
          <a:p>
            <a:pPr marL="285750" algn="l">
              <a:defRPr/>
            </a:pPr>
            <a:endParaRPr lang="en-GB" sz="3200" dirty="0">
              <a:latin typeface="Arial" panose="020B0604020202020204" pitchFamily="34" charset="0"/>
              <a:ea typeface="Times New Roman" panose="02020603050405020304" pitchFamily="18" charset="0"/>
            </a:endParaRPr>
          </a:p>
          <a:p>
            <a:pPr marL="514350" indent="-228600" algn="l">
              <a:buFont typeface="Arial" panose="020B0604020202020204" pitchFamily="34" charset="0"/>
              <a:buChar char="•"/>
              <a:defRPr/>
            </a:pPr>
            <a:endParaRPr lang="en-US" sz="3200" dirty="0">
              <a:latin typeface="Tw Cen MT" panose="020B0602020104020603" pitchFamily="34" charset="0"/>
            </a:endParaRPr>
          </a:p>
          <a:p>
            <a:pPr indent="-228600" algn="l">
              <a:buFont typeface="Arial" panose="020B0604020202020204" pitchFamily="34" charset="0"/>
              <a:buChar char="•"/>
              <a:defRPr/>
            </a:pPr>
            <a:endParaRPr lang="en-US" sz="2000" dirty="0"/>
          </a:p>
          <a:p>
            <a:pPr indent="-228600" algn="l">
              <a:buFont typeface="Arial" panose="020B0604020202020204" pitchFamily="34" charset="0"/>
              <a:buChar char="•"/>
            </a:pPr>
            <a:endParaRPr lang="en-US" sz="2000" dirty="0"/>
          </a:p>
        </p:txBody>
      </p:sp>
      <p:pic>
        <p:nvPicPr>
          <p:cNvPr id="6" name="Picture 5" descr="Three darts on bullseye">
            <a:extLst>
              <a:ext uri="{FF2B5EF4-FFF2-40B4-BE49-F238E27FC236}">
                <a16:creationId xmlns:a16="http://schemas.microsoft.com/office/drawing/2014/main" id="{D547E4E7-E83C-442D-B7C0-2BBC2FD8CA62}"/>
              </a:ext>
            </a:extLst>
          </p:cNvPr>
          <p:cNvPicPr>
            <a:picLocks noChangeAspect="1"/>
          </p:cNvPicPr>
          <p:nvPr/>
        </p:nvPicPr>
        <p:blipFill rotWithShape="1">
          <a:blip r:embed="rId2"/>
          <a:srcRect l="10712" r="19047"/>
          <a:stretch/>
        </p:blipFill>
        <p:spPr>
          <a:xfrm>
            <a:off x="7646504" y="1"/>
            <a:ext cx="4545496"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sp>
        <p:nvSpPr>
          <p:cNvPr id="4" name="Footer Placeholder 3">
            <a:extLst>
              <a:ext uri="{FF2B5EF4-FFF2-40B4-BE49-F238E27FC236}">
                <a16:creationId xmlns:a16="http://schemas.microsoft.com/office/drawing/2014/main" id="{4F8C9644-088F-422B-96E6-57284D6D0FB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sz="1000" kern="1200">
                <a:solidFill>
                  <a:srgbClr val="FFFFFF"/>
                </a:solidFill>
                <a:latin typeface="Calibri" panose="020F0502020204030204"/>
                <a:ea typeface="+mn-ea"/>
                <a:cs typeface="+mn-cs"/>
              </a:rPr>
              <a:t>Created by Tayo Alebiosu</a:t>
            </a:r>
          </a:p>
        </p:txBody>
      </p:sp>
      <p:sp>
        <p:nvSpPr>
          <p:cNvPr id="7" name="TextBox 6">
            <a:extLst>
              <a:ext uri="{FF2B5EF4-FFF2-40B4-BE49-F238E27FC236}">
                <a16:creationId xmlns:a16="http://schemas.microsoft.com/office/drawing/2014/main" id="{E74409E6-9B35-44C2-B920-E81B7D06BFED}"/>
              </a:ext>
            </a:extLst>
          </p:cNvPr>
          <p:cNvSpPr txBox="1"/>
          <p:nvPr/>
        </p:nvSpPr>
        <p:spPr>
          <a:xfrm>
            <a:off x="8044070" y="6400412"/>
            <a:ext cx="3180522" cy="276999"/>
          </a:xfrm>
          <a:prstGeom prst="rect">
            <a:avLst/>
          </a:prstGeom>
          <a:noFill/>
        </p:spPr>
        <p:txBody>
          <a:bodyPr wrap="square">
            <a:spAutoFit/>
          </a:bodyPr>
          <a:lstStyle/>
          <a:p>
            <a:r>
              <a:rPr lang="en-US" sz="1200" dirty="0"/>
              <a:t>Created by Tayo Alebiosu</a:t>
            </a:r>
          </a:p>
        </p:txBody>
      </p:sp>
    </p:spTree>
    <p:extLst>
      <p:ext uri="{BB962C8B-B14F-4D97-AF65-F5344CB8AC3E}">
        <p14:creationId xmlns:p14="http://schemas.microsoft.com/office/powerpoint/2010/main" val="607269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2" name="Rectangle 72">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6E6888-5856-4B29-8D59-70EBA609394B}"/>
              </a:ext>
            </a:extLst>
          </p:cNvPr>
          <p:cNvSpPr>
            <a:spLocks noGrp="1"/>
          </p:cNvSpPr>
          <p:nvPr>
            <p:ph idx="1"/>
          </p:nvPr>
        </p:nvSpPr>
        <p:spPr>
          <a:xfrm>
            <a:off x="1077364" y="2427316"/>
            <a:ext cx="4493442" cy="1314690"/>
          </a:xfrm>
        </p:spPr>
        <p:txBody>
          <a:bodyPr>
            <a:normAutofit/>
          </a:bodyPr>
          <a:lstStyle/>
          <a:p>
            <a:pPr marL="0" indent="0">
              <a:buNone/>
            </a:pPr>
            <a:r>
              <a:rPr lang="en-GB" sz="2800" b="0" i="0" dirty="0">
                <a:effectLst/>
                <a:highlight>
                  <a:srgbClr val="FFFF00"/>
                </a:highlight>
                <a:latin typeface="arial" panose="020B0604020202020204" pitchFamily="34" charset="0"/>
              </a:rPr>
              <a:t>How do you define health?</a:t>
            </a:r>
          </a:p>
          <a:p>
            <a:endParaRPr lang="en-GB" dirty="0"/>
          </a:p>
        </p:txBody>
      </p:sp>
      <p:sp>
        <p:nvSpPr>
          <p:cNvPr id="4103" name="Freeform: Shape 74">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04" name="Freeform: Shape 76">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100" name="Picture 4" descr="Health and Wellness High Res Stock Images | Shutterstock">
            <a:extLst>
              <a:ext uri="{FF2B5EF4-FFF2-40B4-BE49-F238E27FC236}">
                <a16:creationId xmlns:a16="http://schemas.microsoft.com/office/drawing/2014/main" id="{8AF82706-A597-459F-B126-614918D764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46464" y="1812759"/>
            <a:ext cx="4788861" cy="323248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B7715886-6652-48CC-93DA-EA391DDF6BA0}"/>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304556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F1948C2-E4DD-4B0F-BD79-CB28ED230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4B5F22A5-3CE7-4621-A99E-996569E4CA2E}"/>
              </a:ext>
            </a:extLst>
          </p:cNvPr>
          <p:cNvSpPr>
            <a:spLocks noGrp="1"/>
          </p:cNvSpPr>
          <p:nvPr>
            <p:ph idx="1"/>
          </p:nvPr>
        </p:nvSpPr>
        <p:spPr>
          <a:xfrm>
            <a:off x="337624" y="309490"/>
            <a:ext cx="8145193" cy="6316394"/>
          </a:xfrm>
        </p:spPr>
        <p:txBody>
          <a:bodyPr>
            <a:normAutofit/>
          </a:bodyPr>
          <a:lstStyle/>
          <a:p>
            <a:pPr>
              <a:lnSpc>
                <a:spcPct val="110000"/>
              </a:lnSpc>
            </a:pPr>
            <a:r>
              <a:rPr lang="en-GB" sz="2800" b="0" i="0" dirty="0">
                <a:effectLst/>
                <a:latin typeface="Tw Cen MT" panose="020B0602020104020603" pitchFamily="34" charset="0"/>
              </a:rPr>
              <a:t>The World Health Organization (WHO) defines health as '</a:t>
            </a:r>
            <a:r>
              <a:rPr lang="en-GB" sz="2800" b="1" i="0" dirty="0">
                <a:effectLst/>
                <a:latin typeface="Tw Cen MT" panose="020B0602020104020603" pitchFamily="34" charset="0"/>
              </a:rPr>
              <a:t>a state of complete physical, mental and social wellbeing and not merely the absence of disease or infirmity</a:t>
            </a:r>
            <a:r>
              <a:rPr lang="en-GB" sz="2800" b="0" i="0" dirty="0">
                <a:effectLst/>
                <a:latin typeface="Tw Cen MT" panose="020B0602020104020603" pitchFamily="34" charset="0"/>
              </a:rPr>
              <a:t>'.</a:t>
            </a:r>
            <a:r>
              <a:rPr lang="en-GB" sz="2800" dirty="0">
                <a:latin typeface="Tw Cen MT" panose="020B0602020104020603" pitchFamily="34" charset="0"/>
              </a:rPr>
              <a:t> – </a:t>
            </a:r>
            <a:r>
              <a:rPr lang="en-GB" sz="2800" dirty="0">
                <a:highlight>
                  <a:srgbClr val="FFFF00"/>
                </a:highlight>
                <a:latin typeface="Tw Cen MT" panose="020B0602020104020603" pitchFamily="34" charset="0"/>
              </a:rPr>
              <a:t>WHO Constitution</a:t>
            </a:r>
            <a:endParaRPr lang="en-GB" sz="2800" b="0" i="0" dirty="0">
              <a:effectLst/>
              <a:highlight>
                <a:srgbClr val="FFFF00"/>
              </a:highlight>
              <a:latin typeface="Tw Cen MT" panose="020B0602020104020603" pitchFamily="34" charset="0"/>
            </a:endParaRPr>
          </a:p>
          <a:p>
            <a:pPr>
              <a:lnSpc>
                <a:spcPct val="110000"/>
              </a:lnSpc>
            </a:pPr>
            <a:r>
              <a:rPr lang="en-GB" sz="2800" dirty="0">
                <a:latin typeface="Tw Cen MT" panose="020B0602020104020603" pitchFamily="34" charset="0"/>
              </a:rPr>
              <a:t>Health is a state of physical, mental and social well-being in which disease and infirmity are absent. A variety of definitions have been used for different purposes over time.</a:t>
            </a:r>
          </a:p>
          <a:p>
            <a:pPr marL="0" indent="0">
              <a:lnSpc>
                <a:spcPct val="110000"/>
              </a:lnSpc>
              <a:buNone/>
            </a:pPr>
            <a:endParaRPr lang="en-GB" sz="1300" dirty="0"/>
          </a:p>
        </p:txBody>
      </p:sp>
      <p:sp>
        <p:nvSpPr>
          <p:cNvPr id="25" name="Rectangle 24">
            <a:extLst>
              <a:ext uri="{FF2B5EF4-FFF2-40B4-BE49-F238E27FC236}">
                <a16:creationId xmlns:a16="http://schemas.microsoft.com/office/drawing/2014/main" id="{53F28E32-1DC4-476E-A298-6C2066882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24696" y="0"/>
            <a:ext cx="3456507" cy="343618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34">
            <a:extLst>
              <a:ext uri="{FF2B5EF4-FFF2-40B4-BE49-F238E27FC236}">
                <a16:creationId xmlns:a16="http://schemas.microsoft.com/office/drawing/2014/main" id="{59AD7FA5-98A4-4D87-9F03-9F3E6B19B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743880" y="-11926"/>
            <a:ext cx="3428987" cy="3467355"/>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67B624B2-894D-4F7A-B2F3-393D6564D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24696" y="3434976"/>
            <a:ext cx="3467300" cy="34289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22735368-17CD-48E3-B886-DF9A79A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24696" y="3434976"/>
            <a:ext cx="3467303" cy="1725519"/>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3" name="Freeform: Shape 32">
            <a:extLst>
              <a:ext uri="{FF2B5EF4-FFF2-40B4-BE49-F238E27FC236}">
                <a16:creationId xmlns:a16="http://schemas.microsoft.com/office/drawing/2014/main" id="{B131CD95-4390-46E7-8713-223CE3CAD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24696" y="5160552"/>
            <a:ext cx="3467303" cy="1690189"/>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Footer Placeholder 1">
            <a:extLst>
              <a:ext uri="{FF2B5EF4-FFF2-40B4-BE49-F238E27FC236}">
                <a16:creationId xmlns:a16="http://schemas.microsoft.com/office/drawing/2014/main" id="{0D1D0165-8706-48D9-9F3A-D109A45EA757}"/>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281480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E8025-E913-451D-AB98-C6EBCD740299}"/>
              </a:ext>
            </a:extLst>
          </p:cNvPr>
          <p:cNvSpPr>
            <a:spLocks noGrp="1"/>
          </p:cNvSpPr>
          <p:nvPr>
            <p:ph idx="1"/>
          </p:nvPr>
        </p:nvSpPr>
        <p:spPr/>
        <p:txBody>
          <a:bodyPr>
            <a:normAutofit/>
          </a:bodyPr>
          <a:lstStyle/>
          <a:p>
            <a:r>
              <a:rPr lang="en-GB" sz="3200" dirty="0">
                <a:latin typeface="Roboto" panose="02000000000000000000" pitchFamily="2" charset="0"/>
                <a:ea typeface="Roboto" panose="02000000000000000000" pitchFamily="2" charset="0"/>
              </a:rPr>
              <a:t>1948 WHO definition of health “A state of complete physical, mental and social well-being and not merely the absence of disease or infirmity” – </a:t>
            </a:r>
            <a:r>
              <a:rPr lang="en-GB" sz="3200" dirty="0">
                <a:highlight>
                  <a:srgbClr val="FFFF00"/>
                </a:highlight>
                <a:latin typeface="Roboto" panose="02000000000000000000" pitchFamily="2" charset="0"/>
                <a:ea typeface="Roboto" panose="02000000000000000000" pitchFamily="2" charset="0"/>
              </a:rPr>
              <a:t>WHO Constitution</a:t>
            </a:r>
          </a:p>
        </p:txBody>
      </p:sp>
      <p:sp>
        <p:nvSpPr>
          <p:cNvPr id="2" name="Footer Placeholder 1">
            <a:extLst>
              <a:ext uri="{FF2B5EF4-FFF2-40B4-BE49-F238E27FC236}">
                <a16:creationId xmlns:a16="http://schemas.microsoft.com/office/drawing/2014/main" id="{D2773D35-09E8-4F23-A239-4D6FDC60E092}"/>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04882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54C7D2-0390-4122-8DAB-611B3CE243FA}"/>
              </a:ext>
            </a:extLst>
          </p:cNvPr>
          <p:cNvSpPr>
            <a:spLocks noGrp="1"/>
          </p:cNvSpPr>
          <p:nvPr>
            <p:ph idx="1"/>
          </p:nvPr>
        </p:nvSpPr>
        <p:spPr>
          <a:xfrm>
            <a:off x="613536" y="929820"/>
            <a:ext cx="9950103" cy="3513514"/>
          </a:xfrm>
        </p:spPr>
        <p:txBody>
          <a:bodyPr>
            <a:normAutofit fontScale="92500" lnSpcReduction="20000"/>
          </a:bodyPr>
          <a:lstStyle/>
          <a:p>
            <a:pPr>
              <a:lnSpc>
                <a:spcPct val="110000"/>
              </a:lnSpc>
            </a:pPr>
            <a:r>
              <a:rPr lang="en-GB" sz="2800" dirty="0">
                <a:latin typeface="Tw Cen MT" panose="020B0602020104020603" pitchFamily="34" charset="0"/>
              </a:rPr>
              <a:t>Some factors affecting health are due to individual choices, such as whether to engage in a high-risk behaviour, and others are due to structural causes, such as whether the society is arranged in a way that makes it easier or harder for people to get necessary healthcare services. Still other factors are beyond both individual and group choices, such as genetic disorders.</a:t>
            </a:r>
          </a:p>
          <a:p>
            <a:pPr>
              <a:lnSpc>
                <a:spcPct val="110000"/>
              </a:lnSpc>
            </a:pPr>
            <a:r>
              <a:rPr lang="en-GB" sz="2800" dirty="0">
                <a:latin typeface="Tw Cen MT" panose="020B0602020104020603" pitchFamily="34" charset="0"/>
              </a:rPr>
              <a:t>Health can be promoted by encouraging healthful activities, such as regular physical exercise, and by reducing or avoiding unhealthful activities or situations, such as smoking or excessive stress.</a:t>
            </a:r>
          </a:p>
          <a:p>
            <a:endParaRPr lang="en-GB" dirty="0"/>
          </a:p>
        </p:txBody>
      </p:sp>
      <p:sp>
        <p:nvSpPr>
          <p:cNvPr id="2" name="Footer Placeholder 1">
            <a:extLst>
              <a:ext uri="{FF2B5EF4-FFF2-40B4-BE49-F238E27FC236}">
                <a16:creationId xmlns:a16="http://schemas.microsoft.com/office/drawing/2014/main" id="{8CCD8646-17B2-4108-B41F-482C222F2426}"/>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26521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E8025-E913-451D-AB98-C6EBCD740299}"/>
              </a:ext>
            </a:extLst>
          </p:cNvPr>
          <p:cNvSpPr>
            <a:spLocks noGrp="1"/>
          </p:cNvSpPr>
          <p:nvPr>
            <p:ph idx="1"/>
          </p:nvPr>
        </p:nvSpPr>
        <p:spPr/>
        <p:txBody>
          <a:bodyPr>
            <a:normAutofit/>
          </a:bodyPr>
          <a:lstStyle/>
          <a:p>
            <a:r>
              <a:rPr lang="en-GB" sz="2800" dirty="0">
                <a:latin typeface="Roboto" panose="02000000000000000000" pitchFamily="2" charset="0"/>
                <a:ea typeface="Roboto" panose="02000000000000000000" pitchFamily="2" charset="0"/>
              </a:rPr>
              <a:t>1948 WHO definition of health “A state of complete physical, mental and social well-being and not merely the absence of disease or infirmity” – WHO Constitution</a:t>
            </a:r>
          </a:p>
        </p:txBody>
      </p:sp>
      <p:sp>
        <p:nvSpPr>
          <p:cNvPr id="2" name="Footer Placeholder 1">
            <a:extLst>
              <a:ext uri="{FF2B5EF4-FFF2-40B4-BE49-F238E27FC236}">
                <a16:creationId xmlns:a16="http://schemas.microsoft.com/office/drawing/2014/main" id="{6E4B5227-079B-478B-A77A-2BCE7B5E50DC}"/>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06004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01D308-7CD1-46BF-AB48-5E7C7EF653E7}"/>
              </a:ext>
            </a:extLst>
          </p:cNvPr>
          <p:cNvSpPr>
            <a:spLocks noGrp="1"/>
          </p:cNvSpPr>
          <p:nvPr>
            <p:ph idx="1"/>
          </p:nvPr>
        </p:nvSpPr>
        <p:spPr>
          <a:xfrm>
            <a:off x="304800" y="154745"/>
            <a:ext cx="10864947" cy="6513341"/>
          </a:xfrm>
        </p:spPr>
        <p:txBody>
          <a:bodyPr>
            <a:noAutofit/>
          </a:bodyPr>
          <a:lstStyle/>
          <a:p>
            <a:pPr marL="0" indent="0" algn="l">
              <a:buNone/>
            </a:pPr>
            <a:r>
              <a:rPr lang="en-GB" sz="2800" b="0" i="0" dirty="0">
                <a:effectLst/>
                <a:highlight>
                  <a:srgbClr val="FFFF00"/>
                </a:highlight>
                <a:latin typeface="arial" panose="020B0604020202020204" pitchFamily="34" charset="0"/>
              </a:rPr>
              <a:t>Health promotion </a:t>
            </a:r>
          </a:p>
          <a:p>
            <a:pPr marL="0" indent="0" algn="l">
              <a:buNone/>
            </a:pPr>
            <a:r>
              <a:rPr lang="en-GB" sz="2400" b="0" i="0" dirty="0">
                <a:solidFill>
                  <a:srgbClr val="202124"/>
                </a:solidFill>
                <a:effectLst/>
                <a:latin typeface="Roboto" panose="02000000000000000000" pitchFamily="2" charset="0"/>
                <a:ea typeface="Roboto" panose="02000000000000000000" pitchFamily="2" charset="0"/>
              </a:rPr>
              <a:t>In 1984, the WHO defined </a:t>
            </a:r>
            <a:r>
              <a:rPr lang="en-GB" sz="2400" b="1" i="0" dirty="0">
                <a:solidFill>
                  <a:srgbClr val="202124"/>
                </a:solidFill>
                <a:effectLst/>
                <a:latin typeface="Roboto" panose="02000000000000000000" pitchFamily="2" charset="0"/>
                <a:ea typeface="Roboto" panose="02000000000000000000" pitchFamily="2" charset="0"/>
              </a:rPr>
              <a:t>health promotion</a:t>
            </a:r>
            <a:r>
              <a:rPr lang="en-GB" sz="2400" b="0" i="0" dirty="0">
                <a:solidFill>
                  <a:srgbClr val="202124"/>
                </a:solidFill>
                <a:effectLst/>
                <a:latin typeface="Roboto" panose="02000000000000000000" pitchFamily="2" charset="0"/>
                <a:ea typeface="Roboto" panose="02000000000000000000" pitchFamily="2" charset="0"/>
              </a:rPr>
              <a:t> as the process of enabling people to take control over maintaining and improving their </a:t>
            </a:r>
            <a:r>
              <a:rPr lang="en-GB" sz="2400" b="1" i="0" dirty="0">
                <a:solidFill>
                  <a:srgbClr val="202124"/>
                </a:solidFill>
                <a:effectLst/>
                <a:latin typeface="Roboto" panose="02000000000000000000" pitchFamily="2" charset="0"/>
                <a:ea typeface="Roboto" panose="02000000000000000000" pitchFamily="2" charset="0"/>
              </a:rPr>
              <a:t>health</a:t>
            </a:r>
            <a:r>
              <a:rPr lang="en-GB" sz="2400" b="0" i="0" dirty="0">
                <a:solidFill>
                  <a:srgbClr val="202124"/>
                </a:solidFill>
                <a:effectLst/>
                <a:latin typeface="Roboto" panose="02000000000000000000" pitchFamily="2" charset="0"/>
                <a:ea typeface="Roboto" panose="02000000000000000000" pitchFamily="2" charset="0"/>
              </a:rPr>
              <a:t>. With the issuance of this definition, a decade of focus on the impact of lifestyle on </a:t>
            </a:r>
            <a:r>
              <a:rPr lang="en-GB" sz="2400" b="1" i="0" dirty="0">
                <a:solidFill>
                  <a:srgbClr val="202124"/>
                </a:solidFill>
                <a:effectLst/>
                <a:latin typeface="Roboto" panose="02000000000000000000" pitchFamily="2" charset="0"/>
                <a:ea typeface="Roboto" panose="02000000000000000000" pitchFamily="2" charset="0"/>
              </a:rPr>
              <a:t>health</a:t>
            </a:r>
            <a:r>
              <a:rPr lang="en-GB" sz="2400" b="0" i="0" dirty="0">
                <a:solidFill>
                  <a:srgbClr val="202124"/>
                </a:solidFill>
                <a:effectLst/>
                <a:latin typeface="Roboto" panose="02000000000000000000" pitchFamily="2" charset="0"/>
                <a:ea typeface="Roboto" panose="02000000000000000000" pitchFamily="2" charset="0"/>
              </a:rPr>
              <a:t> shifted to attention on the structural factors in society that support </a:t>
            </a:r>
            <a:r>
              <a:rPr lang="en-GB" sz="2400" b="1" i="0" dirty="0">
                <a:solidFill>
                  <a:srgbClr val="202124"/>
                </a:solidFill>
                <a:effectLst/>
                <a:latin typeface="Roboto" panose="02000000000000000000" pitchFamily="2" charset="0"/>
                <a:ea typeface="Roboto" panose="02000000000000000000" pitchFamily="2" charset="0"/>
              </a:rPr>
              <a:t>health</a:t>
            </a:r>
            <a:r>
              <a:rPr lang="en-GB" sz="2400" b="0" i="0" dirty="0">
                <a:solidFill>
                  <a:srgbClr val="202124"/>
                </a:solidFill>
                <a:effectLst/>
                <a:latin typeface="Roboto" panose="02000000000000000000" pitchFamily="2" charset="0"/>
                <a:ea typeface="Roboto" panose="02000000000000000000" pitchFamily="2" charset="0"/>
              </a:rPr>
              <a:t>.</a:t>
            </a:r>
          </a:p>
          <a:p>
            <a:r>
              <a:rPr lang="en-GB" sz="2400" b="0" i="0" dirty="0">
                <a:solidFill>
                  <a:srgbClr val="333333"/>
                </a:solidFill>
                <a:effectLst/>
                <a:latin typeface="Roboto" panose="02000000000000000000" pitchFamily="2" charset="0"/>
                <a:ea typeface="Roboto" panose="02000000000000000000" pitchFamily="2" charset="0"/>
              </a:rPr>
              <a:t>According to the World Health Organization (1986), "health promotion is the process of enabling people to increase control over, and to improve their own health." To bring this process and its desired outcomes to fruition, many theories and models for understanding and altering health behaviours have been designed and utilized. </a:t>
            </a:r>
            <a:endParaRPr lang="en-GB" sz="2400" dirty="0">
              <a:solidFill>
                <a:srgbClr val="333333"/>
              </a:solidFill>
              <a:latin typeface="Roboto" panose="02000000000000000000" pitchFamily="2" charset="0"/>
              <a:ea typeface="Roboto" panose="02000000000000000000" pitchFamily="2" charset="0"/>
            </a:endParaRPr>
          </a:p>
        </p:txBody>
      </p:sp>
      <p:sp>
        <p:nvSpPr>
          <p:cNvPr id="2" name="Footer Placeholder 1">
            <a:extLst>
              <a:ext uri="{FF2B5EF4-FFF2-40B4-BE49-F238E27FC236}">
                <a16:creationId xmlns:a16="http://schemas.microsoft.com/office/drawing/2014/main" id="{265972AF-210F-42D6-B1E8-EFD02EEAF142}"/>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549727135"/>
      </p:ext>
    </p:extLst>
  </p:cSld>
  <p:clrMapOvr>
    <a:masterClrMapping/>
  </p:clrMapOvr>
</p:sld>
</file>

<file path=ppt/theme/theme1.xml><?xml version="1.0" encoding="utf-8"?>
<a:theme xmlns:a="http://schemas.openxmlformats.org/drawingml/2006/main" name="BlocksVTI">
  <a:themeElements>
    <a:clrScheme name="AnalogousFromDarkSeedLeftStep">
      <a:dk1>
        <a:srgbClr val="000000"/>
      </a:dk1>
      <a:lt1>
        <a:srgbClr val="FFFFFF"/>
      </a:lt1>
      <a:dk2>
        <a:srgbClr val="1A212F"/>
      </a:dk2>
      <a:lt2>
        <a:srgbClr val="F0F3F2"/>
      </a:lt2>
      <a:accent1>
        <a:srgbClr val="C34D8F"/>
      </a:accent1>
      <a:accent2>
        <a:srgbClr val="B13BAF"/>
      </a:accent2>
      <a:accent3>
        <a:srgbClr val="944DC3"/>
      </a:accent3>
      <a:accent4>
        <a:srgbClr val="523CB2"/>
      </a:accent4>
      <a:accent5>
        <a:srgbClr val="4D68C3"/>
      </a:accent5>
      <a:accent6>
        <a:srgbClr val="3B87B1"/>
      </a:accent6>
      <a:hlink>
        <a:srgbClr val="3F47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6993</TotalTime>
  <Words>1915</Words>
  <Application>Microsoft Office PowerPoint</Application>
  <PresentationFormat>Widescreen</PresentationFormat>
  <Paragraphs>128</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vt:lpstr>
      <vt:lpstr>Avenir Next LT Pro</vt:lpstr>
      <vt:lpstr>Avenir Next LT Pro Light</vt:lpstr>
      <vt:lpstr>Calibri</vt:lpstr>
      <vt:lpstr>Candara</vt:lpstr>
      <vt:lpstr>Roboto</vt:lpstr>
      <vt:lpstr>Tw Cen MT</vt:lpstr>
      <vt:lpstr>BlocksVTI</vt:lpstr>
      <vt:lpstr>PowerPoint Presentation</vt:lpstr>
      <vt:lpstr>Public Health LO4-Week 1-Slide 2 Health Promotion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29</cp:revision>
  <dcterms:created xsi:type="dcterms:W3CDTF">2021-07-20T19:44:11Z</dcterms:created>
  <dcterms:modified xsi:type="dcterms:W3CDTF">2021-08-06T02:04:17Z</dcterms:modified>
</cp:coreProperties>
</file>