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sldIdLst>
    <p:sldId id="302" r:id="rId2"/>
    <p:sldId id="293" r:id="rId3"/>
    <p:sldId id="408" r:id="rId4"/>
    <p:sldId id="421" r:id="rId5"/>
    <p:sldId id="437" r:id="rId6"/>
    <p:sldId id="414" r:id="rId7"/>
    <p:sldId id="286" r:id="rId8"/>
    <p:sldId id="411" r:id="rId9"/>
    <p:sldId id="438" r:id="rId10"/>
    <p:sldId id="260" r:id="rId11"/>
    <p:sldId id="296" r:id="rId12"/>
    <p:sldId id="416" r:id="rId13"/>
    <p:sldId id="415" r:id="rId14"/>
    <p:sldId id="263" r:id="rId15"/>
    <p:sldId id="262" r:id="rId16"/>
    <p:sldId id="266" r:id="rId17"/>
    <p:sldId id="267" r:id="rId18"/>
    <p:sldId id="265" r:id="rId19"/>
    <p:sldId id="297" r:id="rId20"/>
    <p:sldId id="264" r:id="rId21"/>
    <p:sldId id="417" r:id="rId22"/>
    <p:sldId id="289" r:id="rId23"/>
    <p:sldId id="258" r:id="rId24"/>
    <p:sldId id="275" r:id="rId25"/>
    <p:sldId id="409" r:id="rId26"/>
    <p:sldId id="276" r:id="rId27"/>
    <p:sldId id="439" r:id="rId28"/>
    <p:sldId id="299" r:id="rId29"/>
    <p:sldId id="277" r:id="rId30"/>
    <p:sldId id="280" r:id="rId31"/>
    <p:sldId id="412" r:id="rId32"/>
    <p:sldId id="287" r:id="rId33"/>
    <p:sldId id="290" r:id="rId34"/>
    <p:sldId id="298" r:id="rId35"/>
    <p:sldId id="291" r:id="rId36"/>
    <p:sldId id="292" r:id="rId37"/>
    <p:sldId id="419" r:id="rId38"/>
    <p:sldId id="422" r:id="rId39"/>
    <p:sldId id="427" r:id="rId40"/>
    <p:sldId id="423" r:id="rId41"/>
    <p:sldId id="261" r:id="rId42"/>
    <p:sldId id="41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E339E-0A2C-419C-8492-08697D9878C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6D8C5DD-0CA8-4DE8-B33A-39543BBC2C02}">
      <dgm:prSet/>
      <dgm:spPr/>
      <dgm:t>
        <a:bodyPr/>
        <a:lstStyle/>
        <a:p>
          <a:r>
            <a:rPr lang="en-GB" b="1"/>
            <a:t>How Can Theory Help Plan Effective Programs?</a:t>
          </a:r>
          <a:endParaRPr lang="en-US"/>
        </a:p>
      </dgm:t>
    </dgm:pt>
    <dgm:pt modelId="{AE3121CA-6411-4008-A1C4-9502E92F1984}" type="parTrans" cxnId="{C0FF9B4D-EC30-449C-8ACA-53EBBEB4C3C5}">
      <dgm:prSet/>
      <dgm:spPr/>
      <dgm:t>
        <a:bodyPr/>
        <a:lstStyle/>
        <a:p>
          <a:endParaRPr lang="en-US"/>
        </a:p>
      </dgm:t>
    </dgm:pt>
    <dgm:pt modelId="{964D6277-534B-460A-8B35-6C1AD52F28BB}" type="sibTrans" cxnId="{C0FF9B4D-EC30-449C-8ACA-53EBBEB4C3C5}">
      <dgm:prSet/>
      <dgm:spPr/>
      <dgm:t>
        <a:bodyPr/>
        <a:lstStyle/>
        <a:p>
          <a:endParaRPr lang="en-US"/>
        </a:p>
      </dgm:t>
    </dgm:pt>
    <dgm:pt modelId="{BA166D1E-FFA8-447B-84C3-E150D2EF0AC0}">
      <dgm:prSet/>
      <dgm:spPr/>
      <dgm:t>
        <a:bodyPr/>
        <a:lstStyle/>
        <a:p>
          <a:r>
            <a:rPr lang="en-GB"/>
            <a:t>Theory gives planners tools for moving beyond intuition to design and evaluate health behaviour and health promotion interventions based on understanding of behavior. </a:t>
          </a:r>
          <a:endParaRPr lang="en-US"/>
        </a:p>
      </dgm:t>
    </dgm:pt>
    <dgm:pt modelId="{1DC436F4-1C67-4BE4-892B-584538A097A0}" type="parTrans" cxnId="{F34B7FDA-8198-4A5B-8A5D-A7CA07837F18}">
      <dgm:prSet/>
      <dgm:spPr/>
      <dgm:t>
        <a:bodyPr/>
        <a:lstStyle/>
        <a:p>
          <a:endParaRPr lang="en-US"/>
        </a:p>
      </dgm:t>
    </dgm:pt>
    <dgm:pt modelId="{BB6869A8-C075-473F-AF63-BD04E1E0DDF2}" type="sibTrans" cxnId="{F34B7FDA-8198-4A5B-8A5D-A7CA07837F18}">
      <dgm:prSet/>
      <dgm:spPr/>
      <dgm:t>
        <a:bodyPr/>
        <a:lstStyle/>
        <a:p>
          <a:endParaRPr lang="en-US"/>
        </a:p>
      </dgm:t>
    </dgm:pt>
    <dgm:pt modelId="{AE44F950-86D0-4E5A-98CC-481AB18732DA}">
      <dgm:prSet/>
      <dgm:spPr/>
      <dgm:t>
        <a:bodyPr/>
        <a:lstStyle/>
        <a:p>
          <a:r>
            <a:rPr lang="en-GB"/>
            <a:t>It helps them to step back and consider the larger picture. Like an artist, a program planner who grounds health to succeed than those developed without the benefit of a theoretical perspective. </a:t>
          </a:r>
          <a:endParaRPr lang="en-US"/>
        </a:p>
      </dgm:t>
    </dgm:pt>
    <dgm:pt modelId="{D56542A0-7375-4C41-A51C-C29753189E91}" type="parTrans" cxnId="{81A0D388-1954-4821-BF25-BABEC802296D}">
      <dgm:prSet/>
      <dgm:spPr/>
      <dgm:t>
        <a:bodyPr/>
        <a:lstStyle/>
        <a:p>
          <a:endParaRPr lang="en-US"/>
        </a:p>
      </dgm:t>
    </dgm:pt>
    <dgm:pt modelId="{F32984CE-B5E6-4B5C-A310-376430006564}" type="sibTrans" cxnId="{81A0D388-1954-4821-BF25-BABEC802296D}">
      <dgm:prSet/>
      <dgm:spPr/>
      <dgm:t>
        <a:bodyPr/>
        <a:lstStyle/>
        <a:p>
          <a:endParaRPr lang="en-US"/>
        </a:p>
      </dgm:t>
    </dgm:pt>
    <dgm:pt modelId="{5DD20894-C62A-4F6A-8FC0-875B4779A018}" type="pres">
      <dgm:prSet presAssocID="{634E339E-0A2C-419C-8492-08697D9878C1}" presName="linear" presStyleCnt="0">
        <dgm:presLayoutVars>
          <dgm:animLvl val="lvl"/>
          <dgm:resizeHandles val="exact"/>
        </dgm:presLayoutVars>
      </dgm:prSet>
      <dgm:spPr/>
    </dgm:pt>
    <dgm:pt modelId="{7C7ECF33-67A4-453F-AAE5-D2268F9FEDC4}" type="pres">
      <dgm:prSet presAssocID="{56D8C5DD-0CA8-4DE8-B33A-39543BBC2C02}" presName="parentText" presStyleLbl="node1" presStyleIdx="0" presStyleCnt="1">
        <dgm:presLayoutVars>
          <dgm:chMax val="0"/>
          <dgm:bulletEnabled val="1"/>
        </dgm:presLayoutVars>
      </dgm:prSet>
      <dgm:spPr/>
    </dgm:pt>
    <dgm:pt modelId="{A1A48430-8086-441B-AA59-1A6E3D5C5A3C}" type="pres">
      <dgm:prSet presAssocID="{56D8C5DD-0CA8-4DE8-B33A-39543BBC2C02}" presName="childText" presStyleLbl="revTx" presStyleIdx="0" presStyleCnt="1">
        <dgm:presLayoutVars>
          <dgm:bulletEnabled val="1"/>
        </dgm:presLayoutVars>
      </dgm:prSet>
      <dgm:spPr/>
    </dgm:pt>
  </dgm:ptLst>
  <dgm:cxnLst>
    <dgm:cxn modelId="{3269912A-171B-4F08-8694-855B8F725369}" type="presOf" srcId="{AE44F950-86D0-4E5A-98CC-481AB18732DA}" destId="{A1A48430-8086-441B-AA59-1A6E3D5C5A3C}" srcOrd="0" destOrd="1" presId="urn:microsoft.com/office/officeart/2005/8/layout/vList2"/>
    <dgm:cxn modelId="{89F68F36-49DF-4E2F-9DD8-9C753EF5B550}" type="presOf" srcId="{BA166D1E-FFA8-447B-84C3-E150D2EF0AC0}" destId="{A1A48430-8086-441B-AA59-1A6E3D5C5A3C}" srcOrd="0" destOrd="0" presId="urn:microsoft.com/office/officeart/2005/8/layout/vList2"/>
    <dgm:cxn modelId="{C0FF9B4D-EC30-449C-8ACA-53EBBEB4C3C5}" srcId="{634E339E-0A2C-419C-8492-08697D9878C1}" destId="{56D8C5DD-0CA8-4DE8-B33A-39543BBC2C02}" srcOrd="0" destOrd="0" parTransId="{AE3121CA-6411-4008-A1C4-9502E92F1984}" sibTransId="{964D6277-534B-460A-8B35-6C1AD52F28BB}"/>
    <dgm:cxn modelId="{F39C9D79-5BE3-442F-AAAE-CFE740711182}" type="presOf" srcId="{56D8C5DD-0CA8-4DE8-B33A-39543BBC2C02}" destId="{7C7ECF33-67A4-453F-AAE5-D2268F9FEDC4}" srcOrd="0" destOrd="0" presId="urn:microsoft.com/office/officeart/2005/8/layout/vList2"/>
    <dgm:cxn modelId="{81A0D388-1954-4821-BF25-BABEC802296D}" srcId="{56D8C5DD-0CA8-4DE8-B33A-39543BBC2C02}" destId="{AE44F950-86D0-4E5A-98CC-481AB18732DA}" srcOrd="1" destOrd="0" parTransId="{D56542A0-7375-4C41-A51C-C29753189E91}" sibTransId="{F32984CE-B5E6-4B5C-A310-376430006564}"/>
    <dgm:cxn modelId="{6BBEE194-5011-4047-8000-22ADE02307F6}" type="presOf" srcId="{634E339E-0A2C-419C-8492-08697D9878C1}" destId="{5DD20894-C62A-4F6A-8FC0-875B4779A018}" srcOrd="0" destOrd="0" presId="urn:microsoft.com/office/officeart/2005/8/layout/vList2"/>
    <dgm:cxn modelId="{F34B7FDA-8198-4A5B-8A5D-A7CA07837F18}" srcId="{56D8C5DD-0CA8-4DE8-B33A-39543BBC2C02}" destId="{BA166D1E-FFA8-447B-84C3-E150D2EF0AC0}" srcOrd="0" destOrd="0" parTransId="{1DC436F4-1C67-4BE4-892B-584538A097A0}" sibTransId="{BB6869A8-C075-473F-AF63-BD04E1E0DDF2}"/>
    <dgm:cxn modelId="{244CCE55-C4D6-4AA3-ACFB-9C81CFE37569}" type="presParOf" srcId="{5DD20894-C62A-4F6A-8FC0-875B4779A018}" destId="{7C7ECF33-67A4-453F-AAE5-D2268F9FEDC4}" srcOrd="0" destOrd="0" presId="urn:microsoft.com/office/officeart/2005/8/layout/vList2"/>
    <dgm:cxn modelId="{A1F5AB64-EF34-4F50-8714-DE874572DC96}" type="presParOf" srcId="{5DD20894-C62A-4F6A-8FC0-875B4779A018}" destId="{A1A48430-8086-441B-AA59-1A6E3D5C5A3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DA483E-80DB-47AC-88DF-4A7E954D4B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327E570-1239-4A0C-9A43-37A5DF89ACB8}">
      <dgm:prSet/>
      <dgm:spPr/>
      <dgm:t>
        <a:bodyPr/>
        <a:lstStyle/>
        <a:p>
          <a:r>
            <a:rPr lang="en-GB" dirty="0">
              <a:highlight>
                <a:srgbClr val="FFFF00"/>
              </a:highlight>
            </a:rPr>
            <a:t>Using theory </a:t>
          </a:r>
          <a:r>
            <a:rPr lang="en-GB" dirty="0"/>
            <a:t>as a foundation for program planning and development is consistent with the current emphasis on using </a:t>
          </a:r>
          <a:r>
            <a:rPr lang="en-GB" dirty="0" err="1"/>
            <a:t>evidencebased</a:t>
          </a:r>
          <a:r>
            <a:rPr lang="en-GB" dirty="0"/>
            <a:t> interventions in public health, </a:t>
          </a:r>
          <a:r>
            <a:rPr lang="en-GB" dirty="0" err="1"/>
            <a:t>behavioral</a:t>
          </a:r>
          <a:r>
            <a:rPr lang="en-GB" dirty="0"/>
            <a:t> medicine, and medicine. </a:t>
          </a:r>
          <a:endParaRPr lang="en-US" dirty="0"/>
        </a:p>
      </dgm:t>
    </dgm:pt>
    <dgm:pt modelId="{4CF2D8FC-D544-4276-AA0D-873D3B927AAB}" type="parTrans" cxnId="{56174309-819B-4B5C-BE1D-86238ECF14A3}">
      <dgm:prSet/>
      <dgm:spPr/>
      <dgm:t>
        <a:bodyPr/>
        <a:lstStyle/>
        <a:p>
          <a:endParaRPr lang="en-US"/>
        </a:p>
      </dgm:t>
    </dgm:pt>
    <dgm:pt modelId="{A15C6151-F671-432C-965D-9C5B0508989B}" type="sibTrans" cxnId="{56174309-819B-4B5C-BE1D-86238ECF14A3}">
      <dgm:prSet/>
      <dgm:spPr/>
      <dgm:t>
        <a:bodyPr/>
        <a:lstStyle/>
        <a:p>
          <a:endParaRPr lang="en-US"/>
        </a:p>
      </dgm:t>
    </dgm:pt>
    <dgm:pt modelId="{7C2D4224-FE74-4111-9175-61742D906392}">
      <dgm:prSet/>
      <dgm:spPr/>
      <dgm:t>
        <a:bodyPr/>
        <a:lstStyle/>
        <a:p>
          <a:r>
            <a:rPr lang="en-GB" dirty="0">
              <a:highlight>
                <a:srgbClr val="FFFF00"/>
              </a:highlight>
            </a:rPr>
            <a:t>Theory </a:t>
          </a:r>
          <a:r>
            <a:rPr lang="en-GB" dirty="0"/>
            <a:t>provides a road map for studying problems, developing appropriate interventions, and evaluating their successes. </a:t>
          </a:r>
          <a:endParaRPr lang="en-US" dirty="0"/>
        </a:p>
      </dgm:t>
    </dgm:pt>
    <dgm:pt modelId="{116D803E-CE5D-44CD-887C-9815EDBD08C0}" type="parTrans" cxnId="{F11D1C74-8CCB-453F-A652-695851BAD7B6}">
      <dgm:prSet/>
      <dgm:spPr/>
      <dgm:t>
        <a:bodyPr/>
        <a:lstStyle/>
        <a:p>
          <a:endParaRPr lang="en-US"/>
        </a:p>
      </dgm:t>
    </dgm:pt>
    <dgm:pt modelId="{5717139F-22CD-4E04-9D45-601302113377}" type="sibTrans" cxnId="{F11D1C74-8CCB-453F-A652-695851BAD7B6}">
      <dgm:prSet/>
      <dgm:spPr/>
      <dgm:t>
        <a:bodyPr/>
        <a:lstStyle/>
        <a:p>
          <a:endParaRPr lang="en-US"/>
        </a:p>
      </dgm:t>
    </dgm:pt>
    <dgm:pt modelId="{48E66EB8-19E7-4B6C-8DFD-79E8CA62BA5C}">
      <dgm:prSet/>
      <dgm:spPr/>
      <dgm:t>
        <a:bodyPr/>
        <a:lstStyle/>
        <a:p>
          <a:r>
            <a:rPr lang="en-GB"/>
            <a:t>It can inform the planner’s thinking during all of these stages, offering insights that translate into stronger programs. </a:t>
          </a:r>
          <a:endParaRPr lang="en-US"/>
        </a:p>
      </dgm:t>
    </dgm:pt>
    <dgm:pt modelId="{B2777211-726A-41D8-A062-BF6264E832EC}" type="parTrans" cxnId="{2D428F3D-9C97-4A17-903C-3CDEBD917607}">
      <dgm:prSet/>
      <dgm:spPr/>
      <dgm:t>
        <a:bodyPr/>
        <a:lstStyle/>
        <a:p>
          <a:endParaRPr lang="en-US"/>
        </a:p>
      </dgm:t>
    </dgm:pt>
    <dgm:pt modelId="{687DB18F-DB5D-4087-B80E-F87534030AD3}" type="sibTrans" cxnId="{2D428F3D-9C97-4A17-903C-3CDEBD917607}">
      <dgm:prSet/>
      <dgm:spPr/>
      <dgm:t>
        <a:bodyPr/>
        <a:lstStyle/>
        <a:p>
          <a:endParaRPr lang="en-US"/>
        </a:p>
      </dgm:t>
    </dgm:pt>
    <dgm:pt modelId="{70AF6A8E-E55D-40B8-A8E4-26AB867FA3C4}">
      <dgm:prSet/>
      <dgm:spPr/>
      <dgm:t>
        <a:bodyPr/>
        <a:lstStyle/>
        <a:p>
          <a:r>
            <a:rPr lang="en-GB"/>
            <a:t>Theory can also help to explain the dynamics of health behaviors, including processes for changing them, and the influences of the many forces that affect health behaviors, including social and physical environments. </a:t>
          </a:r>
          <a:endParaRPr lang="en-US"/>
        </a:p>
      </dgm:t>
    </dgm:pt>
    <dgm:pt modelId="{5D6FCC29-66E1-42DA-B588-0CE196264A43}" type="parTrans" cxnId="{BE38352A-8EEE-410D-84EE-4BB2077413BB}">
      <dgm:prSet/>
      <dgm:spPr/>
      <dgm:t>
        <a:bodyPr/>
        <a:lstStyle/>
        <a:p>
          <a:endParaRPr lang="en-US"/>
        </a:p>
      </dgm:t>
    </dgm:pt>
    <dgm:pt modelId="{1FFD5B36-CBA2-4BC2-A057-539A367D944C}" type="sibTrans" cxnId="{BE38352A-8EEE-410D-84EE-4BB2077413BB}">
      <dgm:prSet/>
      <dgm:spPr/>
      <dgm:t>
        <a:bodyPr/>
        <a:lstStyle/>
        <a:p>
          <a:endParaRPr lang="en-US"/>
        </a:p>
      </dgm:t>
    </dgm:pt>
    <dgm:pt modelId="{97E2A494-83C2-45A1-886E-B78E0C488013}">
      <dgm:prSet/>
      <dgm:spPr/>
      <dgm:t>
        <a:bodyPr/>
        <a:lstStyle/>
        <a:p>
          <a:r>
            <a:rPr lang="en-GB"/>
            <a:t>Theory can also help planners identify the most suitable target audiences, methods for fostering change, and outcomes for evaluation. </a:t>
          </a:r>
          <a:endParaRPr lang="en-US"/>
        </a:p>
      </dgm:t>
    </dgm:pt>
    <dgm:pt modelId="{96CA5324-511B-47AE-BE91-72AD42F16C9B}" type="parTrans" cxnId="{783C2EC2-7D34-44CB-8FE3-8EA9E12EAE34}">
      <dgm:prSet/>
      <dgm:spPr/>
      <dgm:t>
        <a:bodyPr/>
        <a:lstStyle/>
        <a:p>
          <a:endParaRPr lang="en-US"/>
        </a:p>
      </dgm:t>
    </dgm:pt>
    <dgm:pt modelId="{7B9F10BF-006D-48DF-8D47-CB107930B95A}" type="sibTrans" cxnId="{783C2EC2-7D34-44CB-8FE3-8EA9E12EAE34}">
      <dgm:prSet/>
      <dgm:spPr/>
      <dgm:t>
        <a:bodyPr/>
        <a:lstStyle/>
        <a:p>
          <a:endParaRPr lang="en-US"/>
        </a:p>
      </dgm:t>
    </dgm:pt>
    <dgm:pt modelId="{8518F432-BB46-4A24-8A42-B698ED161999}" type="pres">
      <dgm:prSet presAssocID="{8EDA483E-80DB-47AC-88DF-4A7E954D4B91}" presName="vert0" presStyleCnt="0">
        <dgm:presLayoutVars>
          <dgm:dir/>
          <dgm:animOne val="branch"/>
          <dgm:animLvl val="lvl"/>
        </dgm:presLayoutVars>
      </dgm:prSet>
      <dgm:spPr/>
    </dgm:pt>
    <dgm:pt modelId="{50D85ED5-719D-4E03-8DC1-41641CA37509}" type="pres">
      <dgm:prSet presAssocID="{A327E570-1239-4A0C-9A43-37A5DF89ACB8}" presName="thickLine" presStyleLbl="alignNode1" presStyleIdx="0" presStyleCnt="5"/>
      <dgm:spPr/>
    </dgm:pt>
    <dgm:pt modelId="{652B2A17-B952-45B8-BC16-1D0D310F68D6}" type="pres">
      <dgm:prSet presAssocID="{A327E570-1239-4A0C-9A43-37A5DF89ACB8}" presName="horz1" presStyleCnt="0"/>
      <dgm:spPr/>
    </dgm:pt>
    <dgm:pt modelId="{A5C9A192-047D-46C2-B32C-FB88D17C9361}" type="pres">
      <dgm:prSet presAssocID="{A327E570-1239-4A0C-9A43-37A5DF89ACB8}" presName="tx1" presStyleLbl="revTx" presStyleIdx="0" presStyleCnt="5"/>
      <dgm:spPr/>
    </dgm:pt>
    <dgm:pt modelId="{51DE81F2-C867-43DF-80C3-66571E5A4255}" type="pres">
      <dgm:prSet presAssocID="{A327E570-1239-4A0C-9A43-37A5DF89ACB8}" presName="vert1" presStyleCnt="0"/>
      <dgm:spPr/>
    </dgm:pt>
    <dgm:pt modelId="{D0ED0FB1-A4DB-4437-8006-C72FF05DCDE9}" type="pres">
      <dgm:prSet presAssocID="{7C2D4224-FE74-4111-9175-61742D906392}" presName="thickLine" presStyleLbl="alignNode1" presStyleIdx="1" presStyleCnt="5"/>
      <dgm:spPr/>
    </dgm:pt>
    <dgm:pt modelId="{0AF9F1D1-6E4F-47D6-8B80-E64925B157B6}" type="pres">
      <dgm:prSet presAssocID="{7C2D4224-FE74-4111-9175-61742D906392}" presName="horz1" presStyleCnt="0"/>
      <dgm:spPr/>
    </dgm:pt>
    <dgm:pt modelId="{A8962411-3676-4A89-AD6B-8B806DEA1EF3}" type="pres">
      <dgm:prSet presAssocID="{7C2D4224-FE74-4111-9175-61742D906392}" presName="tx1" presStyleLbl="revTx" presStyleIdx="1" presStyleCnt="5"/>
      <dgm:spPr/>
    </dgm:pt>
    <dgm:pt modelId="{2629B5D6-CCC3-4075-A98B-81BCE9660586}" type="pres">
      <dgm:prSet presAssocID="{7C2D4224-FE74-4111-9175-61742D906392}" presName="vert1" presStyleCnt="0"/>
      <dgm:spPr/>
    </dgm:pt>
    <dgm:pt modelId="{89E0F0BB-2E34-4BC5-A420-2FDCF665A8CA}" type="pres">
      <dgm:prSet presAssocID="{48E66EB8-19E7-4B6C-8DFD-79E8CA62BA5C}" presName="thickLine" presStyleLbl="alignNode1" presStyleIdx="2" presStyleCnt="5"/>
      <dgm:spPr/>
    </dgm:pt>
    <dgm:pt modelId="{DAF5A6E4-B525-4D72-A2CF-863F3524660C}" type="pres">
      <dgm:prSet presAssocID="{48E66EB8-19E7-4B6C-8DFD-79E8CA62BA5C}" presName="horz1" presStyleCnt="0"/>
      <dgm:spPr/>
    </dgm:pt>
    <dgm:pt modelId="{81663053-387B-4EA1-9233-F38F1A59ADE3}" type="pres">
      <dgm:prSet presAssocID="{48E66EB8-19E7-4B6C-8DFD-79E8CA62BA5C}" presName="tx1" presStyleLbl="revTx" presStyleIdx="2" presStyleCnt="5"/>
      <dgm:spPr/>
    </dgm:pt>
    <dgm:pt modelId="{646485C3-CFF5-44E5-96E2-7F086FCD067F}" type="pres">
      <dgm:prSet presAssocID="{48E66EB8-19E7-4B6C-8DFD-79E8CA62BA5C}" presName="vert1" presStyleCnt="0"/>
      <dgm:spPr/>
    </dgm:pt>
    <dgm:pt modelId="{1070BD65-EF21-4D2D-9570-C41E3AF71D4F}" type="pres">
      <dgm:prSet presAssocID="{70AF6A8E-E55D-40B8-A8E4-26AB867FA3C4}" presName="thickLine" presStyleLbl="alignNode1" presStyleIdx="3" presStyleCnt="5"/>
      <dgm:spPr/>
    </dgm:pt>
    <dgm:pt modelId="{5DC3FA97-9FE9-4799-8985-82D0A0FBFD1B}" type="pres">
      <dgm:prSet presAssocID="{70AF6A8E-E55D-40B8-A8E4-26AB867FA3C4}" presName="horz1" presStyleCnt="0"/>
      <dgm:spPr/>
    </dgm:pt>
    <dgm:pt modelId="{F2B448E2-B633-425D-91AF-23B55ED09B34}" type="pres">
      <dgm:prSet presAssocID="{70AF6A8E-E55D-40B8-A8E4-26AB867FA3C4}" presName="tx1" presStyleLbl="revTx" presStyleIdx="3" presStyleCnt="5"/>
      <dgm:spPr/>
    </dgm:pt>
    <dgm:pt modelId="{35CC9CFA-6290-4D2E-A82E-4CCE40FD191D}" type="pres">
      <dgm:prSet presAssocID="{70AF6A8E-E55D-40B8-A8E4-26AB867FA3C4}" presName="vert1" presStyleCnt="0"/>
      <dgm:spPr/>
    </dgm:pt>
    <dgm:pt modelId="{C88F06BA-966B-4EDB-83E5-86D3D37C42B5}" type="pres">
      <dgm:prSet presAssocID="{97E2A494-83C2-45A1-886E-B78E0C488013}" presName="thickLine" presStyleLbl="alignNode1" presStyleIdx="4" presStyleCnt="5"/>
      <dgm:spPr/>
    </dgm:pt>
    <dgm:pt modelId="{6D25C6A3-FF11-4121-8805-42170072AF51}" type="pres">
      <dgm:prSet presAssocID="{97E2A494-83C2-45A1-886E-B78E0C488013}" presName="horz1" presStyleCnt="0"/>
      <dgm:spPr/>
    </dgm:pt>
    <dgm:pt modelId="{046B851F-8AB0-4B4F-B32D-60240E32B949}" type="pres">
      <dgm:prSet presAssocID="{97E2A494-83C2-45A1-886E-B78E0C488013}" presName="tx1" presStyleLbl="revTx" presStyleIdx="4" presStyleCnt="5"/>
      <dgm:spPr/>
    </dgm:pt>
    <dgm:pt modelId="{587A9B3B-C281-413A-A4F7-689D1EBC27C6}" type="pres">
      <dgm:prSet presAssocID="{97E2A494-83C2-45A1-886E-B78E0C488013}" presName="vert1" presStyleCnt="0"/>
      <dgm:spPr/>
    </dgm:pt>
  </dgm:ptLst>
  <dgm:cxnLst>
    <dgm:cxn modelId="{56174309-819B-4B5C-BE1D-86238ECF14A3}" srcId="{8EDA483E-80DB-47AC-88DF-4A7E954D4B91}" destId="{A327E570-1239-4A0C-9A43-37A5DF89ACB8}" srcOrd="0" destOrd="0" parTransId="{4CF2D8FC-D544-4276-AA0D-873D3B927AAB}" sibTransId="{A15C6151-F671-432C-965D-9C5B0508989B}"/>
    <dgm:cxn modelId="{BE38352A-8EEE-410D-84EE-4BB2077413BB}" srcId="{8EDA483E-80DB-47AC-88DF-4A7E954D4B91}" destId="{70AF6A8E-E55D-40B8-A8E4-26AB867FA3C4}" srcOrd="3" destOrd="0" parTransId="{5D6FCC29-66E1-42DA-B588-0CE196264A43}" sibTransId="{1FFD5B36-CBA2-4BC2-A057-539A367D944C}"/>
    <dgm:cxn modelId="{2D428F3D-9C97-4A17-903C-3CDEBD917607}" srcId="{8EDA483E-80DB-47AC-88DF-4A7E954D4B91}" destId="{48E66EB8-19E7-4B6C-8DFD-79E8CA62BA5C}" srcOrd="2" destOrd="0" parTransId="{B2777211-726A-41D8-A062-BF6264E832EC}" sibTransId="{687DB18F-DB5D-4087-B80E-F87534030AD3}"/>
    <dgm:cxn modelId="{C9DE6F71-D1A8-4445-A595-8933F7919E9D}" type="presOf" srcId="{70AF6A8E-E55D-40B8-A8E4-26AB867FA3C4}" destId="{F2B448E2-B633-425D-91AF-23B55ED09B34}" srcOrd="0" destOrd="0" presId="urn:microsoft.com/office/officeart/2008/layout/LinedList"/>
    <dgm:cxn modelId="{F11D1C74-8CCB-453F-A652-695851BAD7B6}" srcId="{8EDA483E-80DB-47AC-88DF-4A7E954D4B91}" destId="{7C2D4224-FE74-4111-9175-61742D906392}" srcOrd="1" destOrd="0" parTransId="{116D803E-CE5D-44CD-887C-9815EDBD08C0}" sibTransId="{5717139F-22CD-4E04-9D45-601302113377}"/>
    <dgm:cxn modelId="{646E8259-3FD5-4BE3-9FFB-A40E7B945D01}" type="presOf" srcId="{8EDA483E-80DB-47AC-88DF-4A7E954D4B91}" destId="{8518F432-BB46-4A24-8A42-B698ED161999}" srcOrd="0" destOrd="0" presId="urn:microsoft.com/office/officeart/2008/layout/LinedList"/>
    <dgm:cxn modelId="{783C2EC2-7D34-44CB-8FE3-8EA9E12EAE34}" srcId="{8EDA483E-80DB-47AC-88DF-4A7E954D4B91}" destId="{97E2A494-83C2-45A1-886E-B78E0C488013}" srcOrd="4" destOrd="0" parTransId="{96CA5324-511B-47AE-BE91-72AD42F16C9B}" sibTransId="{7B9F10BF-006D-48DF-8D47-CB107930B95A}"/>
    <dgm:cxn modelId="{3541A9C3-1702-4DE4-8681-4037E3883F66}" type="presOf" srcId="{48E66EB8-19E7-4B6C-8DFD-79E8CA62BA5C}" destId="{81663053-387B-4EA1-9233-F38F1A59ADE3}" srcOrd="0" destOrd="0" presId="urn:microsoft.com/office/officeart/2008/layout/LinedList"/>
    <dgm:cxn modelId="{C4F24DCE-83C9-4692-8042-33EA8D69CEF6}" type="presOf" srcId="{97E2A494-83C2-45A1-886E-B78E0C488013}" destId="{046B851F-8AB0-4B4F-B32D-60240E32B949}" srcOrd="0" destOrd="0" presId="urn:microsoft.com/office/officeart/2008/layout/LinedList"/>
    <dgm:cxn modelId="{8404C9CE-894F-4D3A-8371-18B0D7913F3D}" type="presOf" srcId="{7C2D4224-FE74-4111-9175-61742D906392}" destId="{A8962411-3676-4A89-AD6B-8B806DEA1EF3}" srcOrd="0" destOrd="0" presId="urn:microsoft.com/office/officeart/2008/layout/LinedList"/>
    <dgm:cxn modelId="{2D6F01EE-EC8C-4182-AC48-403F05BE2FFB}" type="presOf" srcId="{A327E570-1239-4A0C-9A43-37A5DF89ACB8}" destId="{A5C9A192-047D-46C2-B32C-FB88D17C9361}" srcOrd="0" destOrd="0" presId="urn:microsoft.com/office/officeart/2008/layout/LinedList"/>
    <dgm:cxn modelId="{CFBBF948-D007-47E6-9C99-4180D8E9AD6B}" type="presParOf" srcId="{8518F432-BB46-4A24-8A42-B698ED161999}" destId="{50D85ED5-719D-4E03-8DC1-41641CA37509}" srcOrd="0" destOrd="0" presId="urn:microsoft.com/office/officeart/2008/layout/LinedList"/>
    <dgm:cxn modelId="{D2C61AFB-4089-4198-A9E4-613B66D811C1}" type="presParOf" srcId="{8518F432-BB46-4A24-8A42-B698ED161999}" destId="{652B2A17-B952-45B8-BC16-1D0D310F68D6}" srcOrd="1" destOrd="0" presId="urn:microsoft.com/office/officeart/2008/layout/LinedList"/>
    <dgm:cxn modelId="{EF5CEF73-0206-4B96-A887-0C337EF401E5}" type="presParOf" srcId="{652B2A17-B952-45B8-BC16-1D0D310F68D6}" destId="{A5C9A192-047D-46C2-B32C-FB88D17C9361}" srcOrd="0" destOrd="0" presId="urn:microsoft.com/office/officeart/2008/layout/LinedList"/>
    <dgm:cxn modelId="{B6334163-2452-436E-A2FE-9596F349D13C}" type="presParOf" srcId="{652B2A17-B952-45B8-BC16-1D0D310F68D6}" destId="{51DE81F2-C867-43DF-80C3-66571E5A4255}" srcOrd="1" destOrd="0" presId="urn:microsoft.com/office/officeart/2008/layout/LinedList"/>
    <dgm:cxn modelId="{9B66C79B-56F6-45EE-BB64-F36221673608}" type="presParOf" srcId="{8518F432-BB46-4A24-8A42-B698ED161999}" destId="{D0ED0FB1-A4DB-4437-8006-C72FF05DCDE9}" srcOrd="2" destOrd="0" presId="urn:microsoft.com/office/officeart/2008/layout/LinedList"/>
    <dgm:cxn modelId="{81E5D06F-8D12-40E5-A38C-7509376EF90F}" type="presParOf" srcId="{8518F432-BB46-4A24-8A42-B698ED161999}" destId="{0AF9F1D1-6E4F-47D6-8B80-E64925B157B6}" srcOrd="3" destOrd="0" presId="urn:microsoft.com/office/officeart/2008/layout/LinedList"/>
    <dgm:cxn modelId="{39930CB5-B543-470D-A6C6-99DAC5443F40}" type="presParOf" srcId="{0AF9F1D1-6E4F-47D6-8B80-E64925B157B6}" destId="{A8962411-3676-4A89-AD6B-8B806DEA1EF3}" srcOrd="0" destOrd="0" presId="urn:microsoft.com/office/officeart/2008/layout/LinedList"/>
    <dgm:cxn modelId="{A98A18F7-BC14-4968-B967-34414D06BDC8}" type="presParOf" srcId="{0AF9F1D1-6E4F-47D6-8B80-E64925B157B6}" destId="{2629B5D6-CCC3-4075-A98B-81BCE9660586}" srcOrd="1" destOrd="0" presId="urn:microsoft.com/office/officeart/2008/layout/LinedList"/>
    <dgm:cxn modelId="{9F2F019B-BC26-4E6B-9F54-96E2E65DE172}" type="presParOf" srcId="{8518F432-BB46-4A24-8A42-B698ED161999}" destId="{89E0F0BB-2E34-4BC5-A420-2FDCF665A8CA}" srcOrd="4" destOrd="0" presId="urn:microsoft.com/office/officeart/2008/layout/LinedList"/>
    <dgm:cxn modelId="{0B2468D1-5BC1-4F56-89F8-B6F93880E44D}" type="presParOf" srcId="{8518F432-BB46-4A24-8A42-B698ED161999}" destId="{DAF5A6E4-B525-4D72-A2CF-863F3524660C}" srcOrd="5" destOrd="0" presId="urn:microsoft.com/office/officeart/2008/layout/LinedList"/>
    <dgm:cxn modelId="{2526ABC8-2F1B-4EA7-A945-40049C461F66}" type="presParOf" srcId="{DAF5A6E4-B525-4D72-A2CF-863F3524660C}" destId="{81663053-387B-4EA1-9233-F38F1A59ADE3}" srcOrd="0" destOrd="0" presId="urn:microsoft.com/office/officeart/2008/layout/LinedList"/>
    <dgm:cxn modelId="{ECFB8370-F688-4E5F-A12E-0092D60813F9}" type="presParOf" srcId="{DAF5A6E4-B525-4D72-A2CF-863F3524660C}" destId="{646485C3-CFF5-44E5-96E2-7F086FCD067F}" srcOrd="1" destOrd="0" presId="urn:microsoft.com/office/officeart/2008/layout/LinedList"/>
    <dgm:cxn modelId="{678AE5AE-2294-45C8-B828-F5D34CC2063A}" type="presParOf" srcId="{8518F432-BB46-4A24-8A42-B698ED161999}" destId="{1070BD65-EF21-4D2D-9570-C41E3AF71D4F}" srcOrd="6" destOrd="0" presId="urn:microsoft.com/office/officeart/2008/layout/LinedList"/>
    <dgm:cxn modelId="{455CDB6E-76C6-4BC3-BE87-4800ADCD909E}" type="presParOf" srcId="{8518F432-BB46-4A24-8A42-B698ED161999}" destId="{5DC3FA97-9FE9-4799-8985-82D0A0FBFD1B}" srcOrd="7" destOrd="0" presId="urn:microsoft.com/office/officeart/2008/layout/LinedList"/>
    <dgm:cxn modelId="{B072CFFF-7FC5-469F-B2D2-FB5AE3D3CE30}" type="presParOf" srcId="{5DC3FA97-9FE9-4799-8985-82D0A0FBFD1B}" destId="{F2B448E2-B633-425D-91AF-23B55ED09B34}" srcOrd="0" destOrd="0" presId="urn:microsoft.com/office/officeart/2008/layout/LinedList"/>
    <dgm:cxn modelId="{D8D6A551-EF9F-480F-B57A-6831B7E1772E}" type="presParOf" srcId="{5DC3FA97-9FE9-4799-8985-82D0A0FBFD1B}" destId="{35CC9CFA-6290-4D2E-A82E-4CCE40FD191D}" srcOrd="1" destOrd="0" presId="urn:microsoft.com/office/officeart/2008/layout/LinedList"/>
    <dgm:cxn modelId="{17A46522-9EE6-47DB-89FE-4BC8E271F561}" type="presParOf" srcId="{8518F432-BB46-4A24-8A42-B698ED161999}" destId="{C88F06BA-966B-4EDB-83E5-86D3D37C42B5}" srcOrd="8" destOrd="0" presId="urn:microsoft.com/office/officeart/2008/layout/LinedList"/>
    <dgm:cxn modelId="{4093036D-BBB8-45CD-8745-EA93A544CB28}" type="presParOf" srcId="{8518F432-BB46-4A24-8A42-B698ED161999}" destId="{6D25C6A3-FF11-4121-8805-42170072AF51}" srcOrd="9" destOrd="0" presId="urn:microsoft.com/office/officeart/2008/layout/LinedList"/>
    <dgm:cxn modelId="{3F76E8AB-85E3-4A82-9E48-5D79A2CEF86F}" type="presParOf" srcId="{6D25C6A3-FF11-4121-8805-42170072AF51}" destId="{046B851F-8AB0-4B4F-B32D-60240E32B949}" srcOrd="0" destOrd="0" presId="urn:microsoft.com/office/officeart/2008/layout/LinedList"/>
    <dgm:cxn modelId="{168CF812-69B4-4F37-9857-E4781787A28F}" type="presParOf" srcId="{6D25C6A3-FF11-4121-8805-42170072AF51}" destId="{587A9B3B-C281-413A-A4F7-689D1EBC27C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3C5408-6DE4-499C-B735-CE9186D8641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D206709-0736-42B4-9E77-F3677FDCADDB}">
      <dgm:prSet/>
      <dgm:spPr/>
      <dgm:t>
        <a:bodyPr/>
        <a:lstStyle/>
        <a:p>
          <a:r>
            <a:rPr lang="en-GB" b="1" dirty="0">
              <a:solidFill>
                <a:schemeClr val="bg1"/>
              </a:solidFill>
              <a:highlight>
                <a:srgbClr val="0000FF"/>
              </a:highlight>
            </a:rPr>
            <a:t>Researchers and practitioners </a:t>
          </a:r>
          <a:r>
            <a:rPr lang="en-GB" dirty="0"/>
            <a:t>use theory to investigate answers to the questions of “why,” “what,” and “how” health problems should be addressed. By seeking answers to these questions, they clarify the nature of targeted health </a:t>
          </a:r>
          <a:r>
            <a:rPr lang="en-GB" dirty="0" err="1"/>
            <a:t>behaviors</a:t>
          </a:r>
          <a:r>
            <a:rPr lang="en-GB" dirty="0"/>
            <a:t>. </a:t>
          </a:r>
          <a:endParaRPr lang="en-US" dirty="0"/>
        </a:p>
      </dgm:t>
    </dgm:pt>
    <dgm:pt modelId="{6E0AC6FD-42A7-4CFE-8086-FFCD8DB1484A}" type="parTrans" cxnId="{A96AA8DD-0AA1-4D26-BF14-1CAC392501FF}">
      <dgm:prSet/>
      <dgm:spPr/>
      <dgm:t>
        <a:bodyPr/>
        <a:lstStyle/>
        <a:p>
          <a:endParaRPr lang="en-US"/>
        </a:p>
      </dgm:t>
    </dgm:pt>
    <dgm:pt modelId="{269AF6A1-1F93-4033-A3BC-1BA8A5717170}" type="sibTrans" cxnId="{A96AA8DD-0AA1-4D26-BF14-1CAC392501FF}">
      <dgm:prSet/>
      <dgm:spPr/>
      <dgm:t>
        <a:bodyPr/>
        <a:lstStyle/>
        <a:p>
          <a:endParaRPr lang="en-US"/>
        </a:p>
      </dgm:t>
    </dgm:pt>
    <dgm:pt modelId="{36915574-B630-4D40-84F2-1CE6D60DF44A}">
      <dgm:prSet/>
      <dgm:spPr/>
      <dgm:t>
        <a:bodyPr/>
        <a:lstStyle/>
        <a:p>
          <a:r>
            <a:rPr lang="en-GB" dirty="0"/>
            <a:t>That is, theory guides the search for reasons why people do or do not engage in certain health </a:t>
          </a:r>
          <a:r>
            <a:rPr lang="en-GB" dirty="0" err="1"/>
            <a:t>behaviors</a:t>
          </a:r>
          <a:r>
            <a:rPr lang="en-GB" dirty="0"/>
            <a:t>; it helps pinpoint what planners need to know before they develop public health programs; and it suggests how to devise program strategies that reach target audiences and have an impact. </a:t>
          </a:r>
          <a:endParaRPr lang="en-US" dirty="0"/>
        </a:p>
      </dgm:t>
    </dgm:pt>
    <dgm:pt modelId="{8D69507B-F448-4689-8CF6-6058ABE3AC2E}" type="parTrans" cxnId="{8C9A04A4-1381-49BB-B0DE-7D70E6B5E5C6}">
      <dgm:prSet/>
      <dgm:spPr/>
      <dgm:t>
        <a:bodyPr/>
        <a:lstStyle/>
        <a:p>
          <a:endParaRPr lang="en-US"/>
        </a:p>
      </dgm:t>
    </dgm:pt>
    <dgm:pt modelId="{B32FE6A7-7FE3-4197-A8B2-E82DB64A5846}" type="sibTrans" cxnId="{8C9A04A4-1381-49BB-B0DE-7D70E6B5E5C6}">
      <dgm:prSet/>
      <dgm:spPr/>
      <dgm:t>
        <a:bodyPr/>
        <a:lstStyle/>
        <a:p>
          <a:endParaRPr lang="en-US"/>
        </a:p>
      </dgm:t>
    </dgm:pt>
    <dgm:pt modelId="{3F075BDE-8F67-46F5-A9DD-3B31260E2B31}">
      <dgm:prSet/>
      <dgm:spPr/>
      <dgm:t>
        <a:bodyPr/>
        <a:lstStyle/>
        <a:p>
          <a:r>
            <a:rPr lang="en-GB" dirty="0"/>
            <a:t>Theory also helps to identify which indicators should be monitored and measured during program evaluation.</a:t>
          </a:r>
          <a:endParaRPr lang="en-US" dirty="0"/>
        </a:p>
      </dgm:t>
    </dgm:pt>
    <dgm:pt modelId="{7BA23AF7-885D-4E0E-BCB1-3E94569FB413}" type="parTrans" cxnId="{BF7F32B3-EE95-4725-9EBC-E835B2D8E384}">
      <dgm:prSet/>
      <dgm:spPr/>
      <dgm:t>
        <a:bodyPr/>
        <a:lstStyle/>
        <a:p>
          <a:endParaRPr lang="en-US"/>
        </a:p>
      </dgm:t>
    </dgm:pt>
    <dgm:pt modelId="{4E40346A-7E34-48B0-B946-51D87735D113}" type="sibTrans" cxnId="{BF7F32B3-EE95-4725-9EBC-E835B2D8E384}">
      <dgm:prSet/>
      <dgm:spPr/>
      <dgm:t>
        <a:bodyPr/>
        <a:lstStyle/>
        <a:p>
          <a:endParaRPr lang="en-US"/>
        </a:p>
      </dgm:t>
    </dgm:pt>
    <dgm:pt modelId="{B62E2BCB-2C34-437F-BFC2-CE8D987AA909}">
      <dgm:prSet/>
      <dgm:spPr/>
      <dgm:t>
        <a:bodyPr/>
        <a:lstStyle/>
        <a:p>
          <a:r>
            <a:rPr lang="en-GB" b="1" dirty="0">
              <a:highlight>
                <a:srgbClr val="FFFF00"/>
              </a:highlight>
            </a:rPr>
            <a:t>For these reasons</a:t>
          </a:r>
          <a:r>
            <a:rPr lang="en-GB" dirty="0">
              <a:highlight>
                <a:srgbClr val="FFFF00"/>
              </a:highlight>
            </a:rPr>
            <a:t>, </a:t>
          </a:r>
          <a:r>
            <a:rPr lang="en-GB" dirty="0"/>
            <a:t>program planning, implementation, and monitoring processes based in theory are more likely to succeed than those developed without the benefit of a theoretical perspective. </a:t>
          </a:r>
          <a:endParaRPr lang="en-US" dirty="0"/>
        </a:p>
      </dgm:t>
    </dgm:pt>
    <dgm:pt modelId="{5D49381C-7332-43EC-AB74-85CD82C9DF59}" type="parTrans" cxnId="{ADA06D5D-9E86-4262-8451-9EBBA7A70B30}">
      <dgm:prSet/>
      <dgm:spPr/>
      <dgm:t>
        <a:bodyPr/>
        <a:lstStyle/>
        <a:p>
          <a:endParaRPr lang="en-US"/>
        </a:p>
      </dgm:t>
    </dgm:pt>
    <dgm:pt modelId="{0E177FDD-B9BA-4265-8CD7-BB99BCE16CA6}" type="sibTrans" cxnId="{ADA06D5D-9E86-4262-8451-9EBBA7A70B30}">
      <dgm:prSet/>
      <dgm:spPr/>
      <dgm:t>
        <a:bodyPr/>
        <a:lstStyle/>
        <a:p>
          <a:endParaRPr lang="en-US"/>
        </a:p>
      </dgm:t>
    </dgm:pt>
    <dgm:pt modelId="{4D2EBAF2-590D-4BF4-ADB8-B809872ED691}" type="pres">
      <dgm:prSet presAssocID="{D33C5408-6DE4-499C-B735-CE9186D86417}" presName="vert0" presStyleCnt="0">
        <dgm:presLayoutVars>
          <dgm:dir/>
          <dgm:animOne val="branch"/>
          <dgm:animLvl val="lvl"/>
        </dgm:presLayoutVars>
      </dgm:prSet>
      <dgm:spPr/>
    </dgm:pt>
    <dgm:pt modelId="{47E770F4-97B0-42E8-9CC3-9E9916273B3F}" type="pres">
      <dgm:prSet presAssocID="{CD206709-0736-42B4-9E77-F3677FDCADDB}" presName="thickLine" presStyleLbl="alignNode1" presStyleIdx="0" presStyleCnt="4"/>
      <dgm:spPr/>
    </dgm:pt>
    <dgm:pt modelId="{4780CEFA-6964-4930-9980-AE9E81F51329}" type="pres">
      <dgm:prSet presAssocID="{CD206709-0736-42B4-9E77-F3677FDCADDB}" presName="horz1" presStyleCnt="0"/>
      <dgm:spPr/>
    </dgm:pt>
    <dgm:pt modelId="{83E8FD0F-1D59-42E5-857B-ED6C462A12CC}" type="pres">
      <dgm:prSet presAssocID="{CD206709-0736-42B4-9E77-F3677FDCADDB}" presName="tx1" presStyleLbl="revTx" presStyleIdx="0" presStyleCnt="4"/>
      <dgm:spPr/>
    </dgm:pt>
    <dgm:pt modelId="{4BDA7B0F-E648-49A8-A9C5-9F21822AA951}" type="pres">
      <dgm:prSet presAssocID="{CD206709-0736-42B4-9E77-F3677FDCADDB}" presName="vert1" presStyleCnt="0"/>
      <dgm:spPr/>
    </dgm:pt>
    <dgm:pt modelId="{3BEF531E-C462-47F3-8934-EFBD9D3EEC60}" type="pres">
      <dgm:prSet presAssocID="{36915574-B630-4D40-84F2-1CE6D60DF44A}" presName="thickLine" presStyleLbl="alignNode1" presStyleIdx="1" presStyleCnt="4"/>
      <dgm:spPr/>
    </dgm:pt>
    <dgm:pt modelId="{D8858A60-170A-421D-BF3A-6CEEE1963051}" type="pres">
      <dgm:prSet presAssocID="{36915574-B630-4D40-84F2-1CE6D60DF44A}" presName="horz1" presStyleCnt="0"/>
      <dgm:spPr/>
    </dgm:pt>
    <dgm:pt modelId="{738811C5-6BD7-4E37-B7C4-9BA42816957A}" type="pres">
      <dgm:prSet presAssocID="{36915574-B630-4D40-84F2-1CE6D60DF44A}" presName="tx1" presStyleLbl="revTx" presStyleIdx="1" presStyleCnt="4"/>
      <dgm:spPr/>
    </dgm:pt>
    <dgm:pt modelId="{0AC70C0C-62E4-4131-9897-0B16D06F666C}" type="pres">
      <dgm:prSet presAssocID="{36915574-B630-4D40-84F2-1CE6D60DF44A}" presName="vert1" presStyleCnt="0"/>
      <dgm:spPr/>
    </dgm:pt>
    <dgm:pt modelId="{98515646-A716-4DFA-94F6-2D390A7C897A}" type="pres">
      <dgm:prSet presAssocID="{3F075BDE-8F67-46F5-A9DD-3B31260E2B31}" presName="thickLine" presStyleLbl="alignNode1" presStyleIdx="2" presStyleCnt="4"/>
      <dgm:spPr/>
    </dgm:pt>
    <dgm:pt modelId="{1C40E4CF-8424-4344-BDF6-BAAEC28F42BF}" type="pres">
      <dgm:prSet presAssocID="{3F075BDE-8F67-46F5-A9DD-3B31260E2B31}" presName="horz1" presStyleCnt="0"/>
      <dgm:spPr/>
    </dgm:pt>
    <dgm:pt modelId="{67B7C987-F052-4C09-A124-AEDFC74E5DCB}" type="pres">
      <dgm:prSet presAssocID="{3F075BDE-8F67-46F5-A9DD-3B31260E2B31}" presName="tx1" presStyleLbl="revTx" presStyleIdx="2" presStyleCnt="4"/>
      <dgm:spPr/>
    </dgm:pt>
    <dgm:pt modelId="{C0CF169E-73FC-42EA-A65B-252208BC2063}" type="pres">
      <dgm:prSet presAssocID="{3F075BDE-8F67-46F5-A9DD-3B31260E2B31}" presName="vert1" presStyleCnt="0"/>
      <dgm:spPr/>
    </dgm:pt>
    <dgm:pt modelId="{4BE12A95-2F63-495C-9A57-6D3CA10CC91F}" type="pres">
      <dgm:prSet presAssocID="{B62E2BCB-2C34-437F-BFC2-CE8D987AA909}" presName="thickLine" presStyleLbl="alignNode1" presStyleIdx="3" presStyleCnt="4"/>
      <dgm:spPr/>
    </dgm:pt>
    <dgm:pt modelId="{F02DB565-B425-4787-ABBF-4162AEAAA150}" type="pres">
      <dgm:prSet presAssocID="{B62E2BCB-2C34-437F-BFC2-CE8D987AA909}" presName="horz1" presStyleCnt="0"/>
      <dgm:spPr/>
    </dgm:pt>
    <dgm:pt modelId="{C3F55C85-6EBC-493E-8794-6F8C4E39F3D5}" type="pres">
      <dgm:prSet presAssocID="{B62E2BCB-2C34-437F-BFC2-CE8D987AA909}" presName="tx1" presStyleLbl="revTx" presStyleIdx="3" presStyleCnt="4"/>
      <dgm:spPr/>
    </dgm:pt>
    <dgm:pt modelId="{AFCB2B13-409F-4139-9115-D2D6F07C3FEA}" type="pres">
      <dgm:prSet presAssocID="{B62E2BCB-2C34-437F-BFC2-CE8D987AA909}" presName="vert1" presStyleCnt="0"/>
      <dgm:spPr/>
    </dgm:pt>
  </dgm:ptLst>
  <dgm:cxnLst>
    <dgm:cxn modelId="{9B9E3907-9018-428D-9211-248BFE5C4937}" type="presOf" srcId="{3F075BDE-8F67-46F5-A9DD-3B31260E2B31}" destId="{67B7C987-F052-4C09-A124-AEDFC74E5DCB}" srcOrd="0" destOrd="0" presId="urn:microsoft.com/office/officeart/2008/layout/LinedList"/>
    <dgm:cxn modelId="{E4818D15-0C01-4D14-A8CB-03EB7750F392}" type="presOf" srcId="{36915574-B630-4D40-84F2-1CE6D60DF44A}" destId="{738811C5-6BD7-4E37-B7C4-9BA42816957A}" srcOrd="0" destOrd="0" presId="urn:microsoft.com/office/officeart/2008/layout/LinedList"/>
    <dgm:cxn modelId="{ADA06D5D-9E86-4262-8451-9EBBA7A70B30}" srcId="{D33C5408-6DE4-499C-B735-CE9186D86417}" destId="{B62E2BCB-2C34-437F-BFC2-CE8D987AA909}" srcOrd="3" destOrd="0" parTransId="{5D49381C-7332-43EC-AB74-85CD82C9DF59}" sibTransId="{0E177FDD-B9BA-4265-8CD7-BB99BCE16CA6}"/>
    <dgm:cxn modelId="{F60EBE4E-9B38-4F23-9608-E3F69DE221F3}" type="presOf" srcId="{D33C5408-6DE4-499C-B735-CE9186D86417}" destId="{4D2EBAF2-590D-4BF4-ADB8-B809872ED691}" srcOrd="0" destOrd="0" presId="urn:microsoft.com/office/officeart/2008/layout/LinedList"/>
    <dgm:cxn modelId="{D81A1058-011B-4C9A-A531-F9C8A64D5690}" type="presOf" srcId="{CD206709-0736-42B4-9E77-F3677FDCADDB}" destId="{83E8FD0F-1D59-42E5-857B-ED6C462A12CC}" srcOrd="0" destOrd="0" presId="urn:microsoft.com/office/officeart/2008/layout/LinedList"/>
    <dgm:cxn modelId="{8C9A04A4-1381-49BB-B0DE-7D70E6B5E5C6}" srcId="{D33C5408-6DE4-499C-B735-CE9186D86417}" destId="{36915574-B630-4D40-84F2-1CE6D60DF44A}" srcOrd="1" destOrd="0" parTransId="{8D69507B-F448-4689-8CF6-6058ABE3AC2E}" sibTransId="{B32FE6A7-7FE3-4197-A8B2-E82DB64A5846}"/>
    <dgm:cxn modelId="{BF7F32B3-EE95-4725-9EBC-E835B2D8E384}" srcId="{D33C5408-6DE4-499C-B735-CE9186D86417}" destId="{3F075BDE-8F67-46F5-A9DD-3B31260E2B31}" srcOrd="2" destOrd="0" parTransId="{7BA23AF7-885D-4E0E-BCB1-3E94569FB413}" sibTransId="{4E40346A-7E34-48B0-B946-51D87735D113}"/>
    <dgm:cxn modelId="{07FA9BC5-A045-4B7B-8A5A-D1A87752B856}" type="presOf" srcId="{B62E2BCB-2C34-437F-BFC2-CE8D987AA909}" destId="{C3F55C85-6EBC-493E-8794-6F8C4E39F3D5}" srcOrd="0" destOrd="0" presId="urn:microsoft.com/office/officeart/2008/layout/LinedList"/>
    <dgm:cxn modelId="{A96AA8DD-0AA1-4D26-BF14-1CAC392501FF}" srcId="{D33C5408-6DE4-499C-B735-CE9186D86417}" destId="{CD206709-0736-42B4-9E77-F3677FDCADDB}" srcOrd="0" destOrd="0" parTransId="{6E0AC6FD-42A7-4CFE-8086-FFCD8DB1484A}" sibTransId="{269AF6A1-1F93-4033-A3BC-1BA8A5717170}"/>
    <dgm:cxn modelId="{3A229439-0096-4C91-9FE7-A14E5B0BECDD}" type="presParOf" srcId="{4D2EBAF2-590D-4BF4-ADB8-B809872ED691}" destId="{47E770F4-97B0-42E8-9CC3-9E9916273B3F}" srcOrd="0" destOrd="0" presId="urn:microsoft.com/office/officeart/2008/layout/LinedList"/>
    <dgm:cxn modelId="{50A6ED20-9F39-49D5-B9C0-0D79C9A15AD2}" type="presParOf" srcId="{4D2EBAF2-590D-4BF4-ADB8-B809872ED691}" destId="{4780CEFA-6964-4930-9980-AE9E81F51329}" srcOrd="1" destOrd="0" presId="urn:microsoft.com/office/officeart/2008/layout/LinedList"/>
    <dgm:cxn modelId="{D700E0B9-52CC-42A6-A7BB-6A7EE27D4547}" type="presParOf" srcId="{4780CEFA-6964-4930-9980-AE9E81F51329}" destId="{83E8FD0F-1D59-42E5-857B-ED6C462A12CC}" srcOrd="0" destOrd="0" presId="urn:microsoft.com/office/officeart/2008/layout/LinedList"/>
    <dgm:cxn modelId="{974FD2E5-3958-4F29-A8A0-18162F2B5DED}" type="presParOf" srcId="{4780CEFA-6964-4930-9980-AE9E81F51329}" destId="{4BDA7B0F-E648-49A8-A9C5-9F21822AA951}" srcOrd="1" destOrd="0" presId="urn:microsoft.com/office/officeart/2008/layout/LinedList"/>
    <dgm:cxn modelId="{A8CF8955-C289-40FC-8CE8-F3E90B444969}" type="presParOf" srcId="{4D2EBAF2-590D-4BF4-ADB8-B809872ED691}" destId="{3BEF531E-C462-47F3-8934-EFBD9D3EEC60}" srcOrd="2" destOrd="0" presId="urn:microsoft.com/office/officeart/2008/layout/LinedList"/>
    <dgm:cxn modelId="{6BF1F533-C10D-4116-A2FB-085AF49D47AB}" type="presParOf" srcId="{4D2EBAF2-590D-4BF4-ADB8-B809872ED691}" destId="{D8858A60-170A-421D-BF3A-6CEEE1963051}" srcOrd="3" destOrd="0" presId="urn:microsoft.com/office/officeart/2008/layout/LinedList"/>
    <dgm:cxn modelId="{1E270E61-2266-4152-A44A-DB351C16E622}" type="presParOf" srcId="{D8858A60-170A-421D-BF3A-6CEEE1963051}" destId="{738811C5-6BD7-4E37-B7C4-9BA42816957A}" srcOrd="0" destOrd="0" presId="urn:microsoft.com/office/officeart/2008/layout/LinedList"/>
    <dgm:cxn modelId="{B2361A02-ADFC-4C86-8548-DF0619C852FD}" type="presParOf" srcId="{D8858A60-170A-421D-BF3A-6CEEE1963051}" destId="{0AC70C0C-62E4-4131-9897-0B16D06F666C}" srcOrd="1" destOrd="0" presId="urn:microsoft.com/office/officeart/2008/layout/LinedList"/>
    <dgm:cxn modelId="{E4557B8C-9B27-4FB0-9BE5-D16BB568EC6A}" type="presParOf" srcId="{4D2EBAF2-590D-4BF4-ADB8-B809872ED691}" destId="{98515646-A716-4DFA-94F6-2D390A7C897A}" srcOrd="4" destOrd="0" presId="urn:microsoft.com/office/officeart/2008/layout/LinedList"/>
    <dgm:cxn modelId="{65A4E8C2-AB7D-4DB2-A921-C77AC05B444F}" type="presParOf" srcId="{4D2EBAF2-590D-4BF4-ADB8-B809872ED691}" destId="{1C40E4CF-8424-4344-BDF6-BAAEC28F42BF}" srcOrd="5" destOrd="0" presId="urn:microsoft.com/office/officeart/2008/layout/LinedList"/>
    <dgm:cxn modelId="{A33DD8B0-B463-4A72-BFAB-A517C1B11C4D}" type="presParOf" srcId="{1C40E4CF-8424-4344-BDF6-BAAEC28F42BF}" destId="{67B7C987-F052-4C09-A124-AEDFC74E5DCB}" srcOrd="0" destOrd="0" presId="urn:microsoft.com/office/officeart/2008/layout/LinedList"/>
    <dgm:cxn modelId="{52D5C627-17BB-4955-BE0D-22CF79D22A71}" type="presParOf" srcId="{1C40E4CF-8424-4344-BDF6-BAAEC28F42BF}" destId="{C0CF169E-73FC-42EA-A65B-252208BC2063}" srcOrd="1" destOrd="0" presId="urn:microsoft.com/office/officeart/2008/layout/LinedList"/>
    <dgm:cxn modelId="{3C4ADD23-24FD-4E63-BB46-8AC8458CEB0A}" type="presParOf" srcId="{4D2EBAF2-590D-4BF4-ADB8-B809872ED691}" destId="{4BE12A95-2F63-495C-9A57-6D3CA10CC91F}" srcOrd="6" destOrd="0" presId="urn:microsoft.com/office/officeart/2008/layout/LinedList"/>
    <dgm:cxn modelId="{70F48B6C-DD50-45DC-8956-366F908BE1F5}" type="presParOf" srcId="{4D2EBAF2-590D-4BF4-ADB8-B809872ED691}" destId="{F02DB565-B425-4787-ABBF-4162AEAAA150}" srcOrd="7" destOrd="0" presId="urn:microsoft.com/office/officeart/2008/layout/LinedList"/>
    <dgm:cxn modelId="{877E8CAC-4D86-4EBD-B55B-EB4642160B4D}" type="presParOf" srcId="{F02DB565-B425-4787-ABBF-4162AEAAA150}" destId="{C3F55C85-6EBC-493E-8794-6F8C4E39F3D5}" srcOrd="0" destOrd="0" presId="urn:microsoft.com/office/officeart/2008/layout/LinedList"/>
    <dgm:cxn modelId="{D086B33E-C3A8-41E6-9357-CEB7A3C8AB68}" type="presParOf" srcId="{F02DB565-B425-4787-ABBF-4162AEAAA150}" destId="{AFCB2B13-409F-4139-9115-D2D6F07C3F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463269-BAF0-4125-8613-1314B52D65E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6CC053C-994E-4D3B-A00D-976F80489BB9}">
      <dgm:prSet/>
      <dgm:spPr/>
      <dgm:t>
        <a:bodyPr/>
        <a:lstStyle/>
        <a:p>
          <a:pPr algn="ctr"/>
          <a:r>
            <a:rPr lang="en-GB" b="1" i="0" dirty="0">
              <a:highlight>
                <a:srgbClr val="FFFF00"/>
              </a:highlight>
            </a:rPr>
            <a:t>Health Promotion and Disease Prevention Theories and Models</a:t>
          </a:r>
          <a:endParaRPr lang="en-US" dirty="0">
            <a:highlight>
              <a:srgbClr val="FFFF00"/>
            </a:highlight>
          </a:endParaRPr>
        </a:p>
      </dgm:t>
    </dgm:pt>
    <dgm:pt modelId="{AD0A1DE1-4BAC-4B1B-BE37-F8BDF46B1FC4}" type="parTrans" cxnId="{C28B3B87-FD4E-4153-A5FF-AEDA1B1EEE03}">
      <dgm:prSet/>
      <dgm:spPr/>
      <dgm:t>
        <a:bodyPr/>
        <a:lstStyle/>
        <a:p>
          <a:endParaRPr lang="en-US"/>
        </a:p>
      </dgm:t>
    </dgm:pt>
    <dgm:pt modelId="{98DACC48-21F9-4621-A6CC-F0EF67095033}" type="sibTrans" cxnId="{C28B3B87-FD4E-4153-A5FF-AEDA1B1EEE03}">
      <dgm:prSet/>
      <dgm:spPr/>
      <dgm:t>
        <a:bodyPr/>
        <a:lstStyle/>
        <a:p>
          <a:endParaRPr lang="en-US"/>
        </a:p>
      </dgm:t>
    </dgm:pt>
    <dgm:pt modelId="{E32B7BFD-A488-4136-90A8-68153E39A705}">
      <dgm:prSet/>
      <dgm:spPr/>
      <dgm:t>
        <a:bodyPr/>
        <a:lstStyle/>
        <a:p>
          <a:r>
            <a:rPr lang="en-GB" b="0" i="0" dirty="0"/>
            <a:t>There are several theories and models that support the practice of health promotion and disease prevention. </a:t>
          </a:r>
          <a:endParaRPr lang="en-US" dirty="0"/>
        </a:p>
      </dgm:t>
    </dgm:pt>
    <dgm:pt modelId="{109B3950-8E12-4A0E-8ABD-B34206AB6D11}" type="parTrans" cxnId="{5A776F2C-73A9-49BB-B263-2D3994F67E4D}">
      <dgm:prSet/>
      <dgm:spPr/>
      <dgm:t>
        <a:bodyPr/>
        <a:lstStyle/>
        <a:p>
          <a:endParaRPr lang="en-US"/>
        </a:p>
      </dgm:t>
    </dgm:pt>
    <dgm:pt modelId="{C3423FB9-5C4B-49C3-9A4F-F7FC1787E69B}" type="sibTrans" cxnId="{5A776F2C-73A9-49BB-B263-2D3994F67E4D}">
      <dgm:prSet/>
      <dgm:spPr/>
      <dgm:t>
        <a:bodyPr/>
        <a:lstStyle/>
        <a:p>
          <a:endParaRPr lang="en-US"/>
        </a:p>
      </dgm:t>
    </dgm:pt>
    <dgm:pt modelId="{0A54BD54-1C4A-4744-8746-D2A5A5FD74B6}">
      <dgm:prSet/>
      <dgm:spPr/>
      <dgm:t>
        <a:bodyPr/>
        <a:lstStyle/>
        <a:p>
          <a:r>
            <a:rPr lang="en-GB" b="0" i="0"/>
            <a:t>Theories and models are used in program planning to understand and explain health behaviour and to guide the identification, development, and implementation of interventions.</a:t>
          </a:r>
          <a:endParaRPr lang="en-US"/>
        </a:p>
      </dgm:t>
    </dgm:pt>
    <dgm:pt modelId="{FA6A1C01-DDCF-48B2-A58D-D6617ED097FC}" type="parTrans" cxnId="{41EFA4EE-62D1-47A2-9FED-FFB8D97C83B0}">
      <dgm:prSet/>
      <dgm:spPr/>
      <dgm:t>
        <a:bodyPr/>
        <a:lstStyle/>
        <a:p>
          <a:endParaRPr lang="en-US"/>
        </a:p>
      </dgm:t>
    </dgm:pt>
    <dgm:pt modelId="{3CEFC99B-B875-4F74-81F0-98E8E228584E}" type="sibTrans" cxnId="{41EFA4EE-62D1-47A2-9FED-FFB8D97C83B0}">
      <dgm:prSet/>
      <dgm:spPr/>
      <dgm:t>
        <a:bodyPr/>
        <a:lstStyle/>
        <a:p>
          <a:endParaRPr lang="en-US"/>
        </a:p>
      </dgm:t>
    </dgm:pt>
    <dgm:pt modelId="{EC2BE0DC-CE58-4980-AEE2-E94B18B266EC}" type="pres">
      <dgm:prSet presAssocID="{EC463269-BAF0-4125-8613-1314B52D65E2}" presName="vert0" presStyleCnt="0">
        <dgm:presLayoutVars>
          <dgm:dir/>
          <dgm:animOne val="branch"/>
          <dgm:animLvl val="lvl"/>
        </dgm:presLayoutVars>
      </dgm:prSet>
      <dgm:spPr/>
    </dgm:pt>
    <dgm:pt modelId="{710E60FC-1434-41C2-8DC4-76E65BCFFC7E}" type="pres">
      <dgm:prSet presAssocID="{F6CC053C-994E-4D3B-A00D-976F80489BB9}" presName="thickLine" presStyleLbl="alignNode1" presStyleIdx="0" presStyleCnt="3"/>
      <dgm:spPr/>
    </dgm:pt>
    <dgm:pt modelId="{9D9C0BB3-C44A-4F7B-BCAE-31006A4ED27E}" type="pres">
      <dgm:prSet presAssocID="{F6CC053C-994E-4D3B-A00D-976F80489BB9}" presName="horz1" presStyleCnt="0"/>
      <dgm:spPr/>
    </dgm:pt>
    <dgm:pt modelId="{8C3486DA-F54E-4CF6-A577-B75C7A29E73F}" type="pres">
      <dgm:prSet presAssocID="{F6CC053C-994E-4D3B-A00D-976F80489BB9}" presName="tx1" presStyleLbl="revTx" presStyleIdx="0" presStyleCnt="3"/>
      <dgm:spPr/>
    </dgm:pt>
    <dgm:pt modelId="{454BF741-33A9-421F-AC4C-BC252CDA4A93}" type="pres">
      <dgm:prSet presAssocID="{F6CC053C-994E-4D3B-A00D-976F80489BB9}" presName="vert1" presStyleCnt="0"/>
      <dgm:spPr/>
    </dgm:pt>
    <dgm:pt modelId="{3142989A-A86A-4395-9F1D-43CBF695DD08}" type="pres">
      <dgm:prSet presAssocID="{E32B7BFD-A488-4136-90A8-68153E39A705}" presName="thickLine" presStyleLbl="alignNode1" presStyleIdx="1" presStyleCnt="3"/>
      <dgm:spPr/>
    </dgm:pt>
    <dgm:pt modelId="{1A0C2C8A-F544-4D2E-8D7B-E1B1E76BF306}" type="pres">
      <dgm:prSet presAssocID="{E32B7BFD-A488-4136-90A8-68153E39A705}" presName="horz1" presStyleCnt="0"/>
      <dgm:spPr/>
    </dgm:pt>
    <dgm:pt modelId="{9B410C7B-2C69-4522-B560-C3531E6831DF}" type="pres">
      <dgm:prSet presAssocID="{E32B7BFD-A488-4136-90A8-68153E39A705}" presName="tx1" presStyleLbl="revTx" presStyleIdx="1" presStyleCnt="3"/>
      <dgm:spPr/>
    </dgm:pt>
    <dgm:pt modelId="{7B2A8D3B-5B2E-43B5-A113-ED389B3018A1}" type="pres">
      <dgm:prSet presAssocID="{E32B7BFD-A488-4136-90A8-68153E39A705}" presName="vert1" presStyleCnt="0"/>
      <dgm:spPr/>
    </dgm:pt>
    <dgm:pt modelId="{761EF427-3711-46D3-A132-F505AD65FF7D}" type="pres">
      <dgm:prSet presAssocID="{0A54BD54-1C4A-4744-8746-D2A5A5FD74B6}" presName="thickLine" presStyleLbl="alignNode1" presStyleIdx="2" presStyleCnt="3"/>
      <dgm:spPr/>
    </dgm:pt>
    <dgm:pt modelId="{5B78EBF6-F278-49E7-A37A-87DA749F0F50}" type="pres">
      <dgm:prSet presAssocID="{0A54BD54-1C4A-4744-8746-D2A5A5FD74B6}" presName="horz1" presStyleCnt="0"/>
      <dgm:spPr/>
    </dgm:pt>
    <dgm:pt modelId="{797A2B84-3E90-4FCF-9D9F-A1C0C96E25F3}" type="pres">
      <dgm:prSet presAssocID="{0A54BD54-1C4A-4744-8746-D2A5A5FD74B6}" presName="tx1" presStyleLbl="revTx" presStyleIdx="2" presStyleCnt="3"/>
      <dgm:spPr/>
    </dgm:pt>
    <dgm:pt modelId="{D47C106D-A1E9-4465-A940-FA71CFF7D5EE}" type="pres">
      <dgm:prSet presAssocID="{0A54BD54-1C4A-4744-8746-D2A5A5FD74B6}" presName="vert1" presStyleCnt="0"/>
      <dgm:spPr/>
    </dgm:pt>
  </dgm:ptLst>
  <dgm:cxnLst>
    <dgm:cxn modelId="{ADFC7025-D91A-4F1F-8729-11674D181CA7}" type="presOf" srcId="{F6CC053C-994E-4D3B-A00D-976F80489BB9}" destId="{8C3486DA-F54E-4CF6-A577-B75C7A29E73F}" srcOrd="0" destOrd="0" presId="urn:microsoft.com/office/officeart/2008/layout/LinedList"/>
    <dgm:cxn modelId="{5A776F2C-73A9-49BB-B263-2D3994F67E4D}" srcId="{EC463269-BAF0-4125-8613-1314B52D65E2}" destId="{E32B7BFD-A488-4136-90A8-68153E39A705}" srcOrd="1" destOrd="0" parTransId="{109B3950-8E12-4A0E-8ABD-B34206AB6D11}" sibTransId="{C3423FB9-5C4B-49C3-9A4F-F7FC1787E69B}"/>
    <dgm:cxn modelId="{E36BC148-8384-41FE-B488-4392F839DA7C}" type="presOf" srcId="{EC463269-BAF0-4125-8613-1314B52D65E2}" destId="{EC2BE0DC-CE58-4980-AEE2-E94B18B266EC}" srcOrd="0" destOrd="0" presId="urn:microsoft.com/office/officeart/2008/layout/LinedList"/>
    <dgm:cxn modelId="{F4641B7B-2858-4EAC-A54F-AB6564C5476B}" type="presOf" srcId="{E32B7BFD-A488-4136-90A8-68153E39A705}" destId="{9B410C7B-2C69-4522-B560-C3531E6831DF}" srcOrd="0" destOrd="0" presId="urn:microsoft.com/office/officeart/2008/layout/LinedList"/>
    <dgm:cxn modelId="{C28B3B87-FD4E-4153-A5FF-AEDA1B1EEE03}" srcId="{EC463269-BAF0-4125-8613-1314B52D65E2}" destId="{F6CC053C-994E-4D3B-A00D-976F80489BB9}" srcOrd="0" destOrd="0" parTransId="{AD0A1DE1-4BAC-4B1B-BE37-F8BDF46B1FC4}" sibTransId="{98DACC48-21F9-4621-A6CC-F0EF67095033}"/>
    <dgm:cxn modelId="{5CE7D9D1-0DBA-49A6-91E1-1B9F21A39BB4}" type="presOf" srcId="{0A54BD54-1C4A-4744-8746-D2A5A5FD74B6}" destId="{797A2B84-3E90-4FCF-9D9F-A1C0C96E25F3}" srcOrd="0" destOrd="0" presId="urn:microsoft.com/office/officeart/2008/layout/LinedList"/>
    <dgm:cxn modelId="{41EFA4EE-62D1-47A2-9FED-FFB8D97C83B0}" srcId="{EC463269-BAF0-4125-8613-1314B52D65E2}" destId="{0A54BD54-1C4A-4744-8746-D2A5A5FD74B6}" srcOrd="2" destOrd="0" parTransId="{FA6A1C01-DDCF-48B2-A58D-D6617ED097FC}" sibTransId="{3CEFC99B-B875-4F74-81F0-98E8E228584E}"/>
    <dgm:cxn modelId="{E1BB3649-567D-49FB-AEBA-622F9F5008C2}" type="presParOf" srcId="{EC2BE0DC-CE58-4980-AEE2-E94B18B266EC}" destId="{710E60FC-1434-41C2-8DC4-76E65BCFFC7E}" srcOrd="0" destOrd="0" presId="urn:microsoft.com/office/officeart/2008/layout/LinedList"/>
    <dgm:cxn modelId="{BDAEFC53-0F6E-4166-ABC5-A25261B96F34}" type="presParOf" srcId="{EC2BE0DC-CE58-4980-AEE2-E94B18B266EC}" destId="{9D9C0BB3-C44A-4F7B-BCAE-31006A4ED27E}" srcOrd="1" destOrd="0" presId="urn:microsoft.com/office/officeart/2008/layout/LinedList"/>
    <dgm:cxn modelId="{6401B023-917E-4F78-A4F5-42EAF3485871}" type="presParOf" srcId="{9D9C0BB3-C44A-4F7B-BCAE-31006A4ED27E}" destId="{8C3486DA-F54E-4CF6-A577-B75C7A29E73F}" srcOrd="0" destOrd="0" presId="urn:microsoft.com/office/officeart/2008/layout/LinedList"/>
    <dgm:cxn modelId="{D7E827C6-C549-4A2B-9411-974DD8D2AA23}" type="presParOf" srcId="{9D9C0BB3-C44A-4F7B-BCAE-31006A4ED27E}" destId="{454BF741-33A9-421F-AC4C-BC252CDA4A93}" srcOrd="1" destOrd="0" presId="urn:microsoft.com/office/officeart/2008/layout/LinedList"/>
    <dgm:cxn modelId="{5F65A405-E23B-4832-B16C-E3D03047C369}" type="presParOf" srcId="{EC2BE0DC-CE58-4980-AEE2-E94B18B266EC}" destId="{3142989A-A86A-4395-9F1D-43CBF695DD08}" srcOrd="2" destOrd="0" presId="urn:microsoft.com/office/officeart/2008/layout/LinedList"/>
    <dgm:cxn modelId="{290C3349-9ADC-47D8-9722-476A3190FBF2}" type="presParOf" srcId="{EC2BE0DC-CE58-4980-AEE2-E94B18B266EC}" destId="{1A0C2C8A-F544-4D2E-8D7B-E1B1E76BF306}" srcOrd="3" destOrd="0" presId="urn:microsoft.com/office/officeart/2008/layout/LinedList"/>
    <dgm:cxn modelId="{C043C42A-6EA9-4AB5-A063-622E43FBA3C1}" type="presParOf" srcId="{1A0C2C8A-F544-4D2E-8D7B-E1B1E76BF306}" destId="{9B410C7B-2C69-4522-B560-C3531E6831DF}" srcOrd="0" destOrd="0" presId="urn:microsoft.com/office/officeart/2008/layout/LinedList"/>
    <dgm:cxn modelId="{0FE9AA52-8345-4744-9C7D-E986629FE302}" type="presParOf" srcId="{1A0C2C8A-F544-4D2E-8D7B-E1B1E76BF306}" destId="{7B2A8D3B-5B2E-43B5-A113-ED389B3018A1}" srcOrd="1" destOrd="0" presId="urn:microsoft.com/office/officeart/2008/layout/LinedList"/>
    <dgm:cxn modelId="{E9E9818D-854C-4B18-8AC1-CF5438371498}" type="presParOf" srcId="{EC2BE0DC-CE58-4980-AEE2-E94B18B266EC}" destId="{761EF427-3711-46D3-A132-F505AD65FF7D}" srcOrd="4" destOrd="0" presId="urn:microsoft.com/office/officeart/2008/layout/LinedList"/>
    <dgm:cxn modelId="{4403D373-38A4-4454-8917-B26346990588}" type="presParOf" srcId="{EC2BE0DC-CE58-4980-AEE2-E94B18B266EC}" destId="{5B78EBF6-F278-49E7-A37A-87DA749F0F50}" srcOrd="5" destOrd="0" presId="urn:microsoft.com/office/officeart/2008/layout/LinedList"/>
    <dgm:cxn modelId="{3ACF8948-ECEC-4386-ADF2-17EFE21DF8D5}" type="presParOf" srcId="{5B78EBF6-F278-49E7-A37A-87DA749F0F50}" destId="{797A2B84-3E90-4FCF-9D9F-A1C0C96E25F3}" srcOrd="0" destOrd="0" presId="urn:microsoft.com/office/officeart/2008/layout/LinedList"/>
    <dgm:cxn modelId="{77AF3CAF-C8FF-4D3E-8598-2C41266839BE}" type="presParOf" srcId="{5B78EBF6-F278-49E7-A37A-87DA749F0F50}" destId="{D47C106D-A1E9-4465-A940-FA71CFF7D5E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ECF33-67A4-453F-AAE5-D2268F9FEDC4}">
      <dsp:nvSpPr>
        <dsp:cNvPr id="0" name=""/>
        <dsp:cNvSpPr/>
      </dsp:nvSpPr>
      <dsp:spPr>
        <a:xfrm>
          <a:off x="0" y="18420"/>
          <a:ext cx="6609313"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a:t>How Can Theory Help Plan Effective Programs?</a:t>
          </a:r>
          <a:endParaRPr lang="en-US" sz="3200" kern="1200"/>
        </a:p>
      </dsp:txBody>
      <dsp:txXfrm>
        <a:off x="62141" y="80561"/>
        <a:ext cx="6485031" cy="1148678"/>
      </dsp:txXfrm>
    </dsp:sp>
    <dsp:sp modelId="{A1A48430-8086-441B-AA59-1A6E3D5C5A3C}">
      <dsp:nvSpPr>
        <dsp:cNvPr id="0" name=""/>
        <dsp:cNvSpPr/>
      </dsp:nvSpPr>
      <dsp:spPr>
        <a:xfrm>
          <a:off x="0" y="1291380"/>
          <a:ext cx="6609313" cy="364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84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a:t>Theory gives planners tools for moving beyond intuition to design and evaluate health behaviour and health promotion interventions based on understanding of behavior. </a:t>
          </a:r>
          <a:endParaRPr lang="en-US" sz="2500" kern="1200"/>
        </a:p>
        <a:p>
          <a:pPr marL="228600" lvl="1" indent="-228600" algn="l" defTabSz="1111250">
            <a:lnSpc>
              <a:spcPct val="90000"/>
            </a:lnSpc>
            <a:spcBef>
              <a:spcPct val="0"/>
            </a:spcBef>
            <a:spcAft>
              <a:spcPct val="20000"/>
            </a:spcAft>
            <a:buChar char="•"/>
          </a:pPr>
          <a:r>
            <a:rPr lang="en-GB" sz="2500" kern="1200"/>
            <a:t>It helps them to step back and consider the larger picture. Like an artist, a program planner who grounds health to succeed than those developed without the benefit of a theoretical perspective. </a:t>
          </a:r>
          <a:endParaRPr lang="en-US" sz="2500" kern="1200"/>
        </a:p>
      </dsp:txBody>
      <dsp:txXfrm>
        <a:off x="0" y="1291380"/>
        <a:ext cx="6609313" cy="3643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85ED5-719D-4E03-8DC1-41641CA37509}">
      <dsp:nvSpPr>
        <dsp:cNvPr id="0" name=""/>
        <dsp:cNvSpPr/>
      </dsp:nvSpPr>
      <dsp:spPr>
        <a:xfrm>
          <a:off x="0" y="616"/>
          <a:ext cx="105371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C9A192-047D-46C2-B32C-FB88D17C9361}">
      <dsp:nvSpPr>
        <dsp:cNvPr id="0" name=""/>
        <dsp:cNvSpPr/>
      </dsp:nvSpPr>
      <dsp:spPr>
        <a:xfrm>
          <a:off x="0" y="616"/>
          <a:ext cx="10537135" cy="101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highlight>
                <a:srgbClr val="FFFF00"/>
              </a:highlight>
            </a:rPr>
            <a:t>Using theory </a:t>
          </a:r>
          <a:r>
            <a:rPr lang="en-GB" sz="2000" kern="1200" dirty="0"/>
            <a:t>as a foundation for program planning and development is consistent with the current emphasis on using </a:t>
          </a:r>
          <a:r>
            <a:rPr lang="en-GB" sz="2000" kern="1200" dirty="0" err="1"/>
            <a:t>evidencebased</a:t>
          </a:r>
          <a:r>
            <a:rPr lang="en-GB" sz="2000" kern="1200" dirty="0"/>
            <a:t> interventions in public health, </a:t>
          </a:r>
          <a:r>
            <a:rPr lang="en-GB" sz="2000" kern="1200" dirty="0" err="1"/>
            <a:t>behavioral</a:t>
          </a:r>
          <a:r>
            <a:rPr lang="en-GB" sz="2000" kern="1200" dirty="0"/>
            <a:t> medicine, and medicine. </a:t>
          </a:r>
          <a:endParaRPr lang="en-US" sz="2000" kern="1200" dirty="0"/>
        </a:p>
      </dsp:txBody>
      <dsp:txXfrm>
        <a:off x="0" y="616"/>
        <a:ext cx="10537135" cy="1010340"/>
      </dsp:txXfrm>
    </dsp:sp>
    <dsp:sp modelId="{D0ED0FB1-A4DB-4437-8006-C72FF05DCDE9}">
      <dsp:nvSpPr>
        <dsp:cNvPr id="0" name=""/>
        <dsp:cNvSpPr/>
      </dsp:nvSpPr>
      <dsp:spPr>
        <a:xfrm>
          <a:off x="0" y="1010956"/>
          <a:ext cx="105371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62411-3676-4A89-AD6B-8B806DEA1EF3}">
      <dsp:nvSpPr>
        <dsp:cNvPr id="0" name=""/>
        <dsp:cNvSpPr/>
      </dsp:nvSpPr>
      <dsp:spPr>
        <a:xfrm>
          <a:off x="0" y="1010956"/>
          <a:ext cx="10537135" cy="101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highlight>
                <a:srgbClr val="FFFF00"/>
              </a:highlight>
            </a:rPr>
            <a:t>Theory </a:t>
          </a:r>
          <a:r>
            <a:rPr lang="en-GB" sz="2000" kern="1200" dirty="0"/>
            <a:t>provides a road map for studying problems, developing appropriate interventions, and evaluating their successes. </a:t>
          </a:r>
          <a:endParaRPr lang="en-US" sz="2000" kern="1200" dirty="0"/>
        </a:p>
      </dsp:txBody>
      <dsp:txXfrm>
        <a:off x="0" y="1010956"/>
        <a:ext cx="10537135" cy="1010340"/>
      </dsp:txXfrm>
    </dsp:sp>
    <dsp:sp modelId="{89E0F0BB-2E34-4BC5-A420-2FDCF665A8CA}">
      <dsp:nvSpPr>
        <dsp:cNvPr id="0" name=""/>
        <dsp:cNvSpPr/>
      </dsp:nvSpPr>
      <dsp:spPr>
        <a:xfrm>
          <a:off x="0" y="2021296"/>
          <a:ext cx="105371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63053-387B-4EA1-9233-F38F1A59ADE3}">
      <dsp:nvSpPr>
        <dsp:cNvPr id="0" name=""/>
        <dsp:cNvSpPr/>
      </dsp:nvSpPr>
      <dsp:spPr>
        <a:xfrm>
          <a:off x="0" y="2021296"/>
          <a:ext cx="10537135" cy="101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It can inform the planner’s thinking during all of these stages, offering insights that translate into stronger programs. </a:t>
          </a:r>
          <a:endParaRPr lang="en-US" sz="2000" kern="1200"/>
        </a:p>
      </dsp:txBody>
      <dsp:txXfrm>
        <a:off x="0" y="2021296"/>
        <a:ext cx="10537135" cy="1010340"/>
      </dsp:txXfrm>
    </dsp:sp>
    <dsp:sp modelId="{1070BD65-EF21-4D2D-9570-C41E3AF71D4F}">
      <dsp:nvSpPr>
        <dsp:cNvPr id="0" name=""/>
        <dsp:cNvSpPr/>
      </dsp:nvSpPr>
      <dsp:spPr>
        <a:xfrm>
          <a:off x="0" y="3031637"/>
          <a:ext cx="105371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448E2-B633-425D-91AF-23B55ED09B34}">
      <dsp:nvSpPr>
        <dsp:cNvPr id="0" name=""/>
        <dsp:cNvSpPr/>
      </dsp:nvSpPr>
      <dsp:spPr>
        <a:xfrm>
          <a:off x="0" y="3031637"/>
          <a:ext cx="10537135" cy="101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Theory can also help to explain the dynamics of health behaviors, including processes for changing them, and the influences of the many forces that affect health behaviors, including social and physical environments. </a:t>
          </a:r>
          <a:endParaRPr lang="en-US" sz="2000" kern="1200"/>
        </a:p>
      </dsp:txBody>
      <dsp:txXfrm>
        <a:off x="0" y="3031637"/>
        <a:ext cx="10537135" cy="1010340"/>
      </dsp:txXfrm>
    </dsp:sp>
    <dsp:sp modelId="{C88F06BA-966B-4EDB-83E5-86D3D37C42B5}">
      <dsp:nvSpPr>
        <dsp:cNvPr id="0" name=""/>
        <dsp:cNvSpPr/>
      </dsp:nvSpPr>
      <dsp:spPr>
        <a:xfrm>
          <a:off x="0" y="4041977"/>
          <a:ext cx="105371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B851F-8AB0-4B4F-B32D-60240E32B949}">
      <dsp:nvSpPr>
        <dsp:cNvPr id="0" name=""/>
        <dsp:cNvSpPr/>
      </dsp:nvSpPr>
      <dsp:spPr>
        <a:xfrm>
          <a:off x="0" y="4041977"/>
          <a:ext cx="10537135" cy="101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Theory can also help planners identify the most suitable target audiences, methods for fostering change, and outcomes for evaluation. </a:t>
          </a:r>
          <a:endParaRPr lang="en-US" sz="2000" kern="1200"/>
        </a:p>
      </dsp:txBody>
      <dsp:txXfrm>
        <a:off x="0" y="4041977"/>
        <a:ext cx="10537135" cy="1010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770F4-97B0-42E8-9CC3-9E9916273B3F}">
      <dsp:nvSpPr>
        <dsp:cNvPr id="0" name=""/>
        <dsp:cNvSpPr/>
      </dsp:nvSpPr>
      <dsp:spPr>
        <a:xfrm>
          <a:off x="0" y="0"/>
          <a:ext cx="85488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8FD0F-1D59-42E5-857B-ED6C462A12CC}">
      <dsp:nvSpPr>
        <dsp:cNvPr id="0" name=""/>
        <dsp:cNvSpPr/>
      </dsp:nvSpPr>
      <dsp:spPr>
        <a:xfrm>
          <a:off x="0" y="0"/>
          <a:ext cx="8548899" cy="158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solidFill>
                <a:schemeClr val="bg1"/>
              </a:solidFill>
              <a:highlight>
                <a:srgbClr val="0000FF"/>
              </a:highlight>
            </a:rPr>
            <a:t>Researchers and practitioners </a:t>
          </a:r>
          <a:r>
            <a:rPr lang="en-GB" sz="2000" kern="1200" dirty="0"/>
            <a:t>use theory to investigate answers to the questions of “why,” “what,” and “how” health problems should be addressed. By seeking answers to these questions, they clarify the nature of targeted health </a:t>
          </a:r>
          <a:r>
            <a:rPr lang="en-GB" sz="2000" kern="1200" dirty="0" err="1"/>
            <a:t>behaviors</a:t>
          </a:r>
          <a:r>
            <a:rPr lang="en-GB" sz="2000" kern="1200" dirty="0"/>
            <a:t>. </a:t>
          </a:r>
          <a:endParaRPr lang="en-US" sz="2000" kern="1200" dirty="0"/>
        </a:p>
      </dsp:txBody>
      <dsp:txXfrm>
        <a:off x="0" y="0"/>
        <a:ext cx="8548899" cy="1589649"/>
      </dsp:txXfrm>
    </dsp:sp>
    <dsp:sp modelId="{3BEF531E-C462-47F3-8934-EFBD9D3EEC60}">
      <dsp:nvSpPr>
        <dsp:cNvPr id="0" name=""/>
        <dsp:cNvSpPr/>
      </dsp:nvSpPr>
      <dsp:spPr>
        <a:xfrm>
          <a:off x="0" y="1589649"/>
          <a:ext cx="85488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811C5-6BD7-4E37-B7C4-9BA42816957A}">
      <dsp:nvSpPr>
        <dsp:cNvPr id="0" name=""/>
        <dsp:cNvSpPr/>
      </dsp:nvSpPr>
      <dsp:spPr>
        <a:xfrm>
          <a:off x="0" y="1589649"/>
          <a:ext cx="8548899" cy="158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That is, theory guides the search for reasons why people do or do not engage in certain health </a:t>
          </a:r>
          <a:r>
            <a:rPr lang="en-GB" sz="2000" kern="1200" dirty="0" err="1"/>
            <a:t>behaviors</a:t>
          </a:r>
          <a:r>
            <a:rPr lang="en-GB" sz="2000" kern="1200" dirty="0"/>
            <a:t>; it helps pinpoint what planners need to know before they develop public health programs; and it suggests how to devise program strategies that reach target audiences and have an impact. </a:t>
          </a:r>
          <a:endParaRPr lang="en-US" sz="2000" kern="1200" dirty="0"/>
        </a:p>
      </dsp:txBody>
      <dsp:txXfrm>
        <a:off x="0" y="1589649"/>
        <a:ext cx="8548899" cy="1589649"/>
      </dsp:txXfrm>
    </dsp:sp>
    <dsp:sp modelId="{98515646-A716-4DFA-94F6-2D390A7C897A}">
      <dsp:nvSpPr>
        <dsp:cNvPr id="0" name=""/>
        <dsp:cNvSpPr/>
      </dsp:nvSpPr>
      <dsp:spPr>
        <a:xfrm>
          <a:off x="0" y="3179298"/>
          <a:ext cx="85488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7C987-F052-4C09-A124-AEDFC74E5DCB}">
      <dsp:nvSpPr>
        <dsp:cNvPr id="0" name=""/>
        <dsp:cNvSpPr/>
      </dsp:nvSpPr>
      <dsp:spPr>
        <a:xfrm>
          <a:off x="0" y="3179298"/>
          <a:ext cx="8548899" cy="158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Theory also helps to identify which indicators should be monitored and measured during program evaluation.</a:t>
          </a:r>
          <a:endParaRPr lang="en-US" sz="2000" kern="1200" dirty="0"/>
        </a:p>
      </dsp:txBody>
      <dsp:txXfrm>
        <a:off x="0" y="3179298"/>
        <a:ext cx="8548899" cy="1589649"/>
      </dsp:txXfrm>
    </dsp:sp>
    <dsp:sp modelId="{4BE12A95-2F63-495C-9A57-6D3CA10CC91F}">
      <dsp:nvSpPr>
        <dsp:cNvPr id="0" name=""/>
        <dsp:cNvSpPr/>
      </dsp:nvSpPr>
      <dsp:spPr>
        <a:xfrm>
          <a:off x="0" y="4768947"/>
          <a:ext cx="85488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55C85-6EBC-493E-8794-6F8C4E39F3D5}">
      <dsp:nvSpPr>
        <dsp:cNvPr id="0" name=""/>
        <dsp:cNvSpPr/>
      </dsp:nvSpPr>
      <dsp:spPr>
        <a:xfrm>
          <a:off x="0" y="4768947"/>
          <a:ext cx="8548899" cy="1589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highlight>
                <a:srgbClr val="FFFF00"/>
              </a:highlight>
            </a:rPr>
            <a:t>For these reasons</a:t>
          </a:r>
          <a:r>
            <a:rPr lang="en-GB" sz="2000" kern="1200" dirty="0">
              <a:highlight>
                <a:srgbClr val="FFFF00"/>
              </a:highlight>
            </a:rPr>
            <a:t>, </a:t>
          </a:r>
          <a:r>
            <a:rPr lang="en-GB" sz="2000" kern="1200" dirty="0"/>
            <a:t>program planning, implementation, and monitoring processes based in theory are more likely to succeed than those developed without the benefit of a theoretical perspective. </a:t>
          </a:r>
          <a:endParaRPr lang="en-US" sz="2000" kern="1200" dirty="0"/>
        </a:p>
      </dsp:txBody>
      <dsp:txXfrm>
        <a:off x="0" y="4768947"/>
        <a:ext cx="8548899" cy="1589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E60FC-1434-41C2-8DC4-76E65BCFFC7E}">
      <dsp:nvSpPr>
        <dsp:cNvPr id="0" name=""/>
        <dsp:cNvSpPr/>
      </dsp:nvSpPr>
      <dsp:spPr>
        <a:xfrm>
          <a:off x="0" y="3056"/>
          <a:ext cx="659774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486DA-F54E-4CF6-A577-B75C7A29E73F}">
      <dsp:nvSpPr>
        <dsp:cNvPr id="0" name=""/>
        <dsp:cNvSpPr/>
      </dsp:nvSpPr>
      <dsp:spPr>
        <a:xfrm>
          <a:off x="0" y="3056"/>
          <a:ext cx="6597745" cy="208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ctr" defTabSz="1200150">
            <a:lnSpc>
              <a:spcPct val="90000"/>
            </a:lnSpc>
            <a:spcBef>
              <a:spcPct val="0"/>
            </a:spcBef>
            <a:spcAft>
              <a:spcPct val="35000"/>
            </a:spcAft>
            <a:buNone/>
          </a:pPr>
          <a:r>
            <a:rPr lang="en-GB" sz="2700" b="1" i="0" kern="1200" dirty="0">
              <a:highlight>
                <a:srgbClr val="FFFF00"/>
              </a:highlight>
            </a:rPr>
            <a:t>Health Promotion and Disease Prevention Theories and Models</a:t>
          </a:r>
          <a:endParaRPr lang="en-US" sz="2700" kern="1200" dirty="0">
            <a:highlight>
              <a:srgbClr val="FFFF00"/>
            </a:highlight>
          </a:endParaRPr>
        </a:p>
      </dsp:txBody>
      <dsp:txXfrm>
        <a:off x="0" y="3056"/>
        <a:ext cx="6597745" cy="2084669"/>
      </dsp:txXfrm>
    </dsp:sp>
    <dsp:sp modelId="{3142989A-A86A-4395-9F1D-43CBF695DD08}">
      <dsp:nvSpPr>
        <dsp:cNvPr id="0" name=""/>
        <dsp:cNvSpPr/>
      </dsp:nvSpPr>
      <dsp:spPr>
        <a:xfrm>
          <a:off x="0" y="2087726"/>
          <a:ext cx="659774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10C7B-2C69-4522-B560-C3531E6831DF}">
      <dsp:nvSpPr>
        <dsp:cNvPr id="0" name=""/>
        <dsp:cNvSpPr/>
      </dsp:nvSpPr>
      <dsp:spPr>
        <a:xfrm>
          <a:off x="0" y="2087726"/>
          <a:ext cx="6597745" cy="208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0" i="0" kern="1200" dirty="0"/>
            <a:t>There are several theories and models that support the practice of health promotion and disease prevention. </a:t>
          </a:r>
          <a:endParaRPr lang="en-US" sz="2700" kern="1200" dirty="0"/>
        </a:p>
      </dsp:txBody>
      <dsp:txXfrm>
        <a:off x="0" y="2087726"/>
        <a:ext cx="6597745" cy="2084669"/>
      </dsp:txXfrm>
    </dsp:sp>
    <dsp:sp modelId="{761EF427-3711-46D3-A132-F505AD65FF7D}">
      <dsp:nvSpPr>
        <dsp:cNvPr id="0" name=""/>
        <dsp:cNvSpPr/>
      </dsp:nvSpPr>
      <dsp:spPr>
        <a:xfrm>
          <a:off x="0" y="4172396"/>
          <a:ext cx="659774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7A2B84-3E90-4FCF-9D9F-A1C0C96E25F3}">
      <dsp:nvSpPr>
        <dsp:cNvPr id="0" name=""/>
        <dsp:cNvSpPr/>
      </dsp:nvSpPr>
      <dsp:spPr>
        <a:xfrm>
          <a:off x="0" y="4172396"/>
          <a:ext cx="6597745" cy="208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b="0" i="0" kern="1200"/>
            <a:t>Theories and models are used in program planning to understand and explain health behaviour and to guide the identification, development, and implementation of interventions.</a:t>
          </a:r>
          <a:endParaRPr lang="en-US" sz="2700" kern="1200"/>
        </a:p>
      </dsp:txBody>
      <dsp:txXfrm>
        <a:off x="0" y="4172396"/>
        <a:ext cx="6597745" cy="20846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F122B-1545-4E51-8425-5B9F263CE930}" type="datetimeFigureOut">
              <a:rPr lang="en-GB" smtClean="0"/>
              <a:t>06/08/2021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4F0AC-B6D1-4E2B-B69B-6A9DAA361482}" type="slidenum">
              <a:rPr lang="en-GB" smtClean="0"/>
              <a:t>‹#›</a:t>
            </a:fld>
            <a:endParaRPr lang="en-GB"/>
          </a:p>
        </p:txBody>
      </p:sp>
    </p:spTree>
    <p:extLst>
      <p:ext uri="{BB962C8B-B14F-4D97-AF65-F5344CB8AC3E}">
        <p14:creationId xmlns:p14="http://schemas.microsoft.com/office/powerpoint/2010/main" val="119749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FE2C35A5-324D-4034-BDE1-2071BA7211C2}" type="datetime1">
              <a:rPr lang="en-US" smtClean="0"/>
              <a:t>8/6/2021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53420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E275794E-1694-46B7-80CE-416E432F4FEE}" type="datetime1">
              <a:rPr lang="en-US" smtClean="0"/>
              <a:t>8/6/2021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20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C02583A5-F94F-46C3-8AA8-89DB1DF6A31F}" type="datetime1">
              <a:rPr lang="en-US" smtClean="0"/>
              <a:t>8/6/2021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4176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94C16730-0309-4B3A-9AA4-0A2AA63C1231}" type="datetime1">
              <a:rPr lang="en-US" smtClean="0"/>
              <a:t>8/6/2021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3702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A4E6F70C-225F-449E-BC18-8DAEEF36D03B}" type="datetime1">
              <a:rPr lang="en-US" smtClean="0"/>
              <a:t>8/6/2021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9819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4795EFFB-C87B-4170-AD10-A1324D2A9AB4}" type="datetime1">
              <a:rPr lang="en-US" smtClean="0"/>
              <a:t>8/6/2021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6380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173E8730-8B87-470E-BAB7-8386B1269BA0}" type="datetime1">
              <a:rPr lang="en-US" smtClean="0"/>
              <a:t>8/6/2021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3862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CB0A6AA0-DA89-44BF-8AF0-EBD69117E607}" type="datetime1">
              <a:rPr lang="en-US" smtClean="0"/>
              <a:t>8/6/2021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3701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ECDDE0B0-B815-41B3-8ACB-2E8BCE7D8EB4}" type="datetime1">
              <a:rPr lang="en-US" smtClean="0"/>
              <a:t>8/6/2021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2881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5FF68A4D-AEFB-4CDC-9AA9-99FB0A09F47B}" type="datetime1">
              <a:rPr lang="en-US" smtClean="0"/>
              <a:t>8/6/2021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9910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9E0AB7FB-E151-4669-A21A-C071A6A7A827}" type="datetime1">
              <a:rPr lang="en-US" smtClean="0"/>
              <a:t>8/6/2021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9385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016F6496-4EC7-45BE-A0CA-F8A83278F056}" type="datetime1">
              <a:rPr lang="en-US" smtClean="0"/>
              <a:t>8/6/2021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73910682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gosmokefree.nhs.uk/quit-tools/calculate-the-cost/" TargetMode="External"/><Relationship Id="rId2" Type="http://schemas.openxmlformats.org/officeDocument/2006/relationships/hyperlink" Target="http://www.nhs.uk/change4life/Pages/smartswaps.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2">
            <a:alphaModFix amt="84000"/>
            <a:extLst>
              <a:ext uri="{28A0092B-C50C-407E-A947-70E740481C1C}">
                <a14:useLocalDpi xmlns:a14="http://schemas.microsoft.com/office/drawing/2010/main" val="0"/>
              </a:ext>
            </a:extLst>
          </a:blip>
          <a:srcRect t="14298" r="1" b="4940"/>
          <a:stretch/>
        </p:blipFill>
        <p:spPr bwMode="auto">
          <a:xfrm rot="120000">
            <a:off x="948053" y="-194833"/>
            <a:ext cx="11361376" cy="6587668"/>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6251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6B0F85-19C3-4656-AA30-DB299211159F}"/>
              </a:ext>
            </a:extLst>
          </p:cNvPr>
          <p:cNvSpPr>
            <a:spLocks noGrp="1"/>
          </p:cNvSpPr>
          <p:nvPr>
            <p:ph idx="1"/>
          </p:nvPr>
        </p:nvSpPr>
        <p:spPr>
          <a:xfrm>
            <a:off x="119270" y="291549"/>
            <a:ext cx="8575868" cy="6348402"/>
          </a:xfrm>
        </p:spPr>
        <p:txBody>
          <a:bodyPr>
            <a:normAutofit/>
          </a:bodyPr>
          <a:lstStyle/>
          <a:p>
            <a:pPr marL="0" indent="0">
              <a:lnSpc>
                <a:spcPct val="110000"/>
              </a:lnSpc>
              <a:buNone/>
            </a:pPr>
            <a:endParaRPr lang="en-GB" sz="2000" dirty="0">
              <a:highlight>
                <a:srgbClr val="FFFF00"/>
              </a:highlight>
              <a:latin typeface="Roboto" panose="02000000000000000000" pitchFamily="2" charset="0"/>
              <a:ea typeface="Roboto" panose="02000000000000000000" pitchFamily="2" charset="0"/>
            </a:endParaRPr>
          </a:p>
          <a:p>
            <a:pPr marL="0" indent="0">
              <a:lnSpc>
                <a:spcPct val="110000"/>
              </a:lnSpc>
              <a:buNone/>
            </a:pPr>
            <a:r>
              <a:rPr lang="en-GB" sz="2000" dirty="0">
                <a:highlight>
                  <a:srgbClr val="FFFF00"/>
                </a:highlight>
                <a:latin typeface="Roboto" panose="02000000000000000000" pitchFamily="2" charset="0"/>
                <a:ea typeface="Roboto" panose="02000000000000000000" pitchFamily="2" charset="0"/>
              </a:rPr>
              <a:t>What Is Theory?</a:t>
            </a:r>
          </a:p>
          <a:p>
            <a:pPr>
              <a:lnSpc>
                <a:spcPct val="110000"/>
              </a:lnSpc>
            </a:pPr>
            <a:r>
              <a:rPr lang="en-GB" sz="2000" dirty="0">
                <a:latin typeface="Roboto" panose="02000000000000000000" pitchFamily="2" charset="0"/>
                <a:ea typeface="Roboto" panose="02000000000000000000" pitchFamily="2" charset="0"/>
              </a:rPr>
              <a:t> A theory presents a systematic way of understanding events or situations. It is a set of concepts, definitions, and propositions that explain or predict these events or situations by illustrating the relationships between variables. </a:t>
            </a:r>
          </a:p>
          <a:p>
            <a:pPr>
              <a:lnSpc>
                <a:spcPct val="110000"/>
              </a:lnSpc>
            </a:pPr>
            <a:r>
              <a:rPr lang="en-GB" sz="2000" dirty="0">
                <a:latin typeface="Roboto" panose="02000000000000000000" pitchFamily="2" charset="0"/>
                <a:ea typeface="Roboto" panose="02000000000000000000" pitchFamily="2" charset="0"/>
              </a:rPr>
              <a:t>Theories must be applicable to a broad variety of situations. </a:t>
            </a:r>
          </a:p>
          <a:p>
            <a:pPr>
              <a:lnSpc>
                <a:spcPct val="110000"/>
              </a:lnSpc>
            </a:pPr>
            <a:r>
              <a:rPr lang="en-GB" sz="2000" dirty="0">
                <a:latin typeface="Roboto" panose="02000000000000000000" pitchFamily="2" charset="0"/>
                <a:ea typeface="Roboto" panose="02000000000000000000" pitchFamily="2" charset="0"/>
              </a:rPr>
              <a:t>They are, by nature, abstract, and don’t have a specified content or topic area. </a:t>
            </a:r>
          </a:p>
          <a:p>
            <a:pPr>
              <a:lnSpc>
                <a:spcPct val="110000"/>
              </a:lnSpc>
            </a:pPr>
            <a:r>
              <a:rPr lang="en-GB" sz="2000" dirty="0">
                <a:latin typeface="Roboto" panose="02000000000000000000" pitchFamily="2" charset="0"/>
                <a:ea typeface="Roboto" panose="02000000000000000000" pitchFamily="2" charset="0"/>
              </a:rPr>
              <a:t>Like empty coffee cups, theories have shapes and boundaries, but nothing inside. </a:t>
            </a:r>
          </a:p>
          <a:p>
            <a:pPr>
              <a:lnSpc>
                <a:spcPct val="110000"/>
              </a:lnSpc>
            </a:pPr>
            <a:r>
              <a:rPr lang="en-GB" sz="2000" dirty="0">
                <a:latin typeface="Roboto" panose="02000000000000000000" pitchFamily="2" charset="0"/>
                <a:ea typeface="Roboto" panose="02000000000000000000" pitchFamily="2" charset="0"/>
              </a:rPr>
              <a:t>They become useful when filled with practical topics, goals, and problems. </a:t>
            </a:r>
          </a:p>
          <a:p>
            <a:pPr marL="0" indent="0">
              <a:lnSpc>
                <a:spcPct val="110000"/>
              </a:lnSpc>
              <a:buNone/>
            </a:pPr>
            <a:endParaRPr lang="en-GB" sz="1100" b="0" i="0" dirty="0">
              <a:effectLst/>
              <a:latin typeface="Open Sans" panose="020B0606030504020204" pitchFamily="34" charset="0"/>
            </a:endParaRPr>
          </a:p>
          <a:p>
            <a:pPr marL="0" indent="0">
              <a:lnSpc>
                <a:spcPct val="110000"/>
              </a:lnSpc>
              <a:buNone/>
            </a:pPr>
            <a:endParaRPr lang="en-GB" sz="1100" dirty="0"/>
          </a:p>
        </p:txBody>
      </p:sp>
      <p:pic>
        <p:nvPicPr>
          <p:cNvPr id="5" name="Picture 4" descr="Light bulb on yellow background with sketched light beams and cord">
            <a:extLst>
              <a:ext uri="{FF2B5EF4-FFF2-40B4-BE49-F238E27FC236}">
                <a16:creationId xmlns:a16="http://schemas.microsoft.com/office/drawing/2014/main" id="{24E07987-2496-48FB-9459-8CB5DE75F0DA}"/>
              </a:ext>
            </a:extLst>
          </p:cNvPr>
          <p:cNvPicPr>
            <a:picLocks noChangeAspect="1"/>
          </p:cNvPicPr>
          <p:nvPr/>
        </p:nvPicPr>
        <p:blipFill rotWithShape="1">
          <a:blip r:embed="rId2"/>
          <a:srcRect l="37893" r="1" b="1"/>
          <a:stretch/>
        </p:blipFill>
        <p:spPr>
          <a:xfrm>
            <a:off x="8696640" y="3396062"/>
            <a:ext cx="3496111" cy="3461938"/>
          </a:xfrm>
          <a:prstGeom prst="rect">
            <a:avLst/>
          </a:prstGeom>
        </p:spPr>
      </p:pic>
      <p:sp>
        <p:nvSpPr>
          <p:cNvPr id="2" name="Footer Placeholder 1">
            <a:extLst>
              <a:ext uri="{FF2B5EF4-FFF2-40B4-BE49-F238E27FC236}">
                <a16:creationId xmlns:a16="http://schemas.microsoft.com/office/drawing/2014/main" id="{65FB2F28-1893-461E-90FD-6E715B8490F8}"/>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42225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B3B2A-FE3D-4928-B84C-8D2AFE3E6317}"/>
              </a:ext>
            </a:extLst>
          </p:cNvPr>
          <p:cNvSpPr>
            <a:spLocks noGrp="1"/>
          </p:cNvSpPr>
          <p:nvPr>
            <p:ph idx="1"/>
          </p:nvPr>
        </p:nvSpPr>
        <p:spPr>
          <a:xfrm>
            <a:off x="436099" y="534572"/>
            <a:ext cx="8018584" cy="5697416"/>
          </a:xfrm>
        </p:spPr>
        <p:txBody>
          <a:bodyPr>
            <a:normAutofit/>
          </a:bodyPr>
          <a:lstStyle/>
          <a:p>
            <a:pPr marL="0" indent="0">
              <a:buNone/>
            </a:pPr>
            <a:r>
              <a:rPr lang="en-GB" sz="2200" b="1" dirty="0">
                <a:highlight>
                  <a:srgbClr val="FFFF00"/>
                </a:highlight>
                <a:latin typeface="Roboto" panose="02000000000000000000" pitchFamily="2" charset="0"/>
                <a:ea typeface="Roboto" panose="02000000000000000000" pitchFamily="2" charset="0"/>
              </a:rPr>
              <a:t>Health Promotion Theories </a:t>
            </a:r>
          </a:p>
          <a:p>
            <a:r>
              <a:rPr lang="en-GB" sz="2200" dirty="0">
                <a:latin typeface="Roboto" panose="02000000000000000000" pitchFamily="2" charset="0"/>
                <a:ea typeface="Roboto" panose="02000000000000000000" pitchFamily="2" charset="0"/>
              </a:rPr>
              <a:t>Most health behaviour and health promotion theories were adapted from the social and behavioural sciences, but applying them to health issues often requires that one be familiar with epidemiology and the biological sciences. </a:t>
            </a:r>
          </a:p>
          <a:p>
            <a:r>
              <a:rPr lang="en-GB" sz="2200" dirty="0">
                <a:latin typeface="Roboto" panose="02000000000000000000" pitchFamily="2" charset="0"/>
                <a:ea typeface="Roboto" panose="02000000000000000000" pitchFamily="2" charset="0"/>
              </a:rPr>
              <a:t>Health behaviour and health promotion theories draw upon various disciplines, such as psychology, sociology, anthropology, consumer behaviour, and marketing.</a:t>
            </a:r>
          </a:p>
          <a:p>
            <a:r>
              <a:rPr lang="en-GB" sz="2200" dirty="0">
                <a:latin typeface="Roboto" panose="02000000000000000000" pitchFamily="2" charset="0"/>
                <a:ea typeface="Roboto" panose="02000000000000000000" pitchFamily="2" charset="0"/>
              </a:rPr>
              <a:t> Many are not highly developed or have not been rigorously tested. Because of this, they often are called conceptual frameworks or theoretical frameworks; here the terms are used interchangeably. </a:t>
            </a:r>
          </a:p>
          <a:p>
            <a:endParaRPr lang="en-GB" sz="1700" dirty="0"/>
          </a:p>
        </p:txBody>
      </p:sp>
      <p:sp>
        <p:nvSpPr>
          <p:cNvPr id="2" name="Footer Placeholder 1">
            <a:extLst>
              <a:ext uri="{FF2B5EF4-FFF2-40B4-BE49-F238E27FC236}">
                <a16:creationId xmlns:a16="http://schemas.microsoft.com/office/drawing/2014/main" id="{076E1E46-B809-449D-9B05-7253B09D254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32197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9F371-F79D-4863-B802-B7337A1FB400}"/>
              </a:ext>
            </a:extLst>
          </p:cNvPr>
          <p:cNvSpPr>
            <a:spLocks noGrp="1"/>
          </p:cNvSpPr>
          <p:nvPr>
            <p:ph idx="1"/>
          </p:nvPr>
        </p:nvSpPr>
        <p:spPr>
          <a:xfrm>
            <a:off x="865327" y="510798"/>
            <a:ext cx="10982116" cy="6181549"/>
          </a:xfrm>
        </p:spPr>
        <p:txBody>
          <a:bodyPr>
            <a:noAutofit/>
          </a:bodyPr>
          <a:lstStyle/>
          <a:p>
            <a:pPr marL="0" indent="0">
              <a:buNone/>
            </a:pPr>
            <a:r>
              <a:rPr lang="en-GB" sz="2400" dirty="0">
                <a:latin typeface="Tw Cen MT" panose="020B0602020104020603" pitchFamily="34" charset="0"/>
              </a:rPr>
              <a:t>Theory of Health Promotion</a:t>
            </a:r>
          </a:p>
          <a:p>
            <a:r>
              <a:rPr lang="en-GB" sz="2400" dirty="0">
                <a:latin typeface="Tw Cen MT" panose="020B0602020104020603" pitchFamily="34" charset="0"/>
              </a:rPr>
              <a:t>A theory presents a systematic way of understanding events. It is a set of concepts, definitions, and propositions that explain such events by demonstrating the relationships between variables.</a:t>
            </a:r>
          </a:p>
          <a:p>
            <a:r>
              <a:rPr lang="en-GB" sz="2400" dirty="0">
                <a:latin typeface="Tw Cen MT" panose="020B0602020104020603" pitchFamily="34" charset="0"/>
              </a:rPr>
              <a:t>The theory behind the HPM is that you have personal experiences that affect your actions. </a:t>
            </a:r>
          </a:p>
          <a:p>
            <a:r>
              <a:rPr lang="en-GB" sz="2400" dirty="0">
                <a:latin typeface="Tw Cen MT" panose="020B0602020104020603" pitchFamily="34" charset="0"/>
              </a:rPr>
              <a:t>There are three main focuses of the HPM: individual experiences, </a:t>
            </a:r>
            <a:r>
              <a:rPr lang="en-GB" sz="2400" dirty="0" err="1">
                <a:latin typeface="Tw Cen MT" panose="020B0602020104020603" pitchFamily="34" charset="0"/>
              </a:rPr>
              <a:t>behavior</a:t>
            </a:r>
            <a:r>
              <a:rPr lang="en-GB" sz="2400" dirty="0">
                <a:latin typeface="Tw Cen MT" panose="020B0602020104020603" pitchFamily="34" charset="0"/>
              </a:rPr>
              <a:t>-specific knowledge and affect, and </a:t>
            </a:r>
            <a:r>
              <a:rPr lang="en-GB" sz="2400" dirty="0" err="1">
                <a:latin typeface="Tw Cen MT" panose="020B0602020104020603" pitchFamily="34" charset="0"/>
              </a:rPr>
              <a:t>behavioral</a:t>
            </a:r>
            <a:r>
              <a:rPr lang="en-GB" sz="2400" dirty="0">
                <a:latin typeface="Tw Cen MT" panose="020B0602020104020603" pitchFamily="34" charset="0"/>
              </a:rPr>
              <a:t> outcomes. </a:t>
            </a:r>
          </a:p>
          <a:p>
            <a:r>
              <a:rPr lang="en-GB" sz="2400" dirty="0">
                <a:latin typeface="Tw Cen MT" panose="020B0602020104020603" pitchFamily="34" charset="0"/>
              </a:rPr>
              <a:t>The factors that are associated with the HPM are mainly an individual's lifestyle, outlook, psychological health, social and cultural traits, as well as biological factors. Health-promoting </a:t>
            </a:r>
            <a:r>
              <a:rPr lang="en-GB" sz="2400" dirty="0" err="1">
                <a:latin typeface="Tw Cen MT" panose="020B0602020104020603" pitchFamily="34" charset="0"/>
              </a:rPr>
              <a:t>behavior</a:t>
            </a:r>
            <a:r>
              <a:rPr lang="en-GB" sz="2400" dirty="0">
                <a:latin typeface="Tw Cen MT" panose="020B0602020104020603" pitchFamily="34" charset="0"/>
              </a:rPr>
              <a:t> is the ideal </a:t>
            </a:r>
            <a:r>
              <a:rPr lang="en-GB" sz="2400" dirty="0" err="1">
                <a:latin typeface="Tw Cen MT" panose="020B0602020104020603" pitchFamily="34" charset="0"/>
              </a:rPr>
              <a:t>behavioral</a:t>
            </a:r>
            <a:r>
              <a:rPr lang="en-GB" sz="2400" dirty="0">
                <a:latin typeface="Tw Cen MT" panose="020B0602020104020603" pitchFamily="34" charset="0"/>
              </a:rPr>
              <a:t> outcome, making it the end point in the HPM.</a:t>
            </a:r>
          </a:p>
        </p:txBody>
      </p:sp>
      <p:sp>
        <p:nvSpPr>
          <p:cNvPr id="4" name="Footer Placeholder 3">
            <a:extLst>
              <a:ext uri="{FF2B5EF4-FFF2-40B4-BE49-F238E27FC236}">
                <a16:creationId xmlns:a16="http://schemas.microsoft.com/office/drawing/2014/main" id="{27058462-24DA-422C-99AB-4B4DDFB8434A}"/>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17078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3ED5E-9A3B-4F1F-B013-C17ECE872F4E}"/>
              </a:ext>
            </a:extLst>
          </p:cNvPr>
          <p:cNvSpPr>
            <a:spLocks noGrp="1"/>
          </p:cNvSpPr>
          <p:nvPr>
            <p:ph idx="1"/>
          </p:nvPr>
        </p:nvSpPr>
        <p:spPr>
          <a:xfrm>
            <a:off x="689113" y="357809"/>
            <a:ext cx="11277599" cy="6082748"/>
          </a:xfrm>
        </p:spPr>
        <p:txBody>
          <a:bodyPr>
            <a:normAutofit fontScale="92500" lnSpcReduction="10000"/>
          </a:bodyPr>
          <a:lstStyle/>
          <a:p>
            <a:r>
              <a:rPr lang="en-GB" b="0" i="0" dirty="0">
                <a:solidFill>
                  <a:srgbClr val="555555"/>
                </a:solidFill>
                <a:effectLst/>
                <a:latin typeface="Open Sans" panose="020B0606030504020204" pitchFamily="34" charset="0"/>
              </a:rPr>
              <a:t> </a:t>
            </a:r>
            <a:r>
              <a:rPr lang="en-GB" sz="2400" b="0" i="0" dirty="0">
                <a:solidFill>
                  <a:srgbClr val="555555"/>
                </a:solidFill>
                <a:effectLst/>
                <a:latin typeface="Tw Cen MT" panose="020B0602020104020603" pitchFamily="34" charset="0"/>
              </a:rPr>
              <a:t>The health promotion model focuses on helping people achieve higher levels of well-being. </a:t>
            </a:r>
          </a:p>
          <a:p>
            <a:r>
              <a:rPr lang="en-GB" sz="2400" b="0" i="0" dirty="0">
                <a:solidFill>
                  <a:srgbClr val="555555"/>
                </a:solidFill>
                <a:effectLst/>
                <a:latin typeface="Tw Cen MT" panose="020B0602020104020603" pitchFamily="34" charset="0"/>
              </a:rPr>
              <a:t>It encourages health professionals to provide positive resources to help patients achieve </a:t>
            </a:r>
            <a:r>
              <a:rPr lang="en-GB" sz="2400" b="0" i="0" dirty="0" err="1">
                <a:solidFill>
                  <a:srgbClr val="555555"/>
                </a:solidFill>
                <a:effectLst/>
                <a:latin typeface="Tw Cen MT" panose="020B0602020104020603" pitchFamily="34" charset="0"/>
              </a:rPr>
              <a:t>behavior</a:t>
            </a:r>
            <a:r>
              <a:rPr lang="en-GB" sz="2400" b="0" i="0" dirty="0">
                <a:solidFill>
                  <a:srgbClr val="555555"/>
                </a:solidFill>
                <a:effectLst/>
                <a:latin typeface="Tw Cen MT" panose="020B0602020104020603" pitchFamily="34" charset="0"/>
              </a:rPr>
              <a:t> specific changes. </a:t>
            </a:r>
          </a:p>
          <a:p>
            <a:r>
              <a:rPr lang="en-GB" sz="2400" b="0" i="0" dirty="0">
                <a:solidFill>
                  <a:srgbClr val="555555"/>
                </a:solidFill>
                <a:effectLst/>
                <a:latin typeface="Tw Cen MT" panose="020B0602020104020603" pitchFamily="34" charset="0"/>
              </a:rPr>
              <a:t>The goal of the HPM is not just about helping patients prevent illness through their </a:t>
            </a:r>
            <a:r>
              <a:rPr lang="en-GB" sz="2400" b="0" i="0" dirty="0" err="1">
                <a:solidFill>
                  <a:srgbClr val="555555"/>
                </a:solidFill>
                <a:effectLst/>
                <a:latin typeface="Tw Cen MT" panose="020B0602020104020603" pitchFamily="34" charset="0"/>
              </a:rPr>
              <a:t>behavior</a:t>
            </a:r>
            <a:r>
              <a:rPr lang="en-GB" sz="2400" b="0" i="0" dirty="0">
                <a:solidFill>
                  <a:srgbClr val="555555"/>
                </a:solidFill>
                <a:effectLst/>
                <a:latin typeface="Tw Cen MT" panose="020B0602020104020603" pitchFamily="34" charset="0"/>
              </a:rPr>
              <a:t>, but to look at ways in which a person can pursue better health or ideal health. </a:t>
            </a:r>
          </a:p>
          <a:p>
            <a:endParaRPr lang="en-GB" sz="2400" dirty="0">
              <a:latin typeface="Tw Cen MT" panose="020B0602020104020603" pitchFamily="34" charset="0"/>
            </a:endParaRPr>
          </a:p>
          <a:p>
            <a:pPr marL="0" indent="0">
              <a:buNone/>
            </a:pPr>
            <a:r>
              <a:rPr lang="en-GB" sz="2400" dirty="0">
                <a:highlight>
                  <a:srgbClr val="FFFF00"/>
                </a:highlight>
                <a:latin typeface="Tw Cen MT" panose="020B0602020104020603" pitchFamily="34" charset="0"/>
              </a:rPr>
              <a:t>According to Pender, the HPM makes four assumptions:</a:t>
            </a:r>
          </a:p>
          <a:p>
            <a:r>
              <a:rPr lang="en-GB" sz="2400" dirty="0">
                <a:latin typeface="Tw Cen MT" panose="020B0602020104020603" pitchFamily="34" charset="0"/>
              </a:rPr>
              <a:t>Individuals strive to control their own </a:t>
            </a:r>
            <a:r>
              <a:rPr lang="en-GB" sz="2400" dirty="0" err="1">
                <a:latin typeface="Tw Cen MT" panose="020B0602020104020603" pitchFamily="34" charset="0"/>
              </a:rPr>
              <a:t>behavior</a:t>
            </a:r>
            <a:r>
              <a:rPr lang="en-GB" sz="2400" dirty="0">
                <a:latin typeface="Tw Cen MT" panose="020B0602020104020603" pitchFamily="34" charset="0"/>
              </a:rPr>
              <a:t>.</a:t>
            </a:r>
          </a:p>
          <a:p>
            <a:r>
              <a:rPr lang="en-GB" sz="2400" dirty="0">
                <a:latin typeface="Tw Cen MT" panose="020B0602020104020603" pitchFamily="34" charset="0"/>
              </a:rPr>
              <a:t>Individuals work to improve themselves and their environment.</a:t>
            </a:r>
          </a:p>
          <a:p>
            <a:r>
              <a:rPr lang="en-GB" sz="2400" dirty="0">
                <a:latin typeface="Tw Cen MT" panose="020B0602020104020603" pitchFamily="34" charset="0"/>
              </a:rPr>
              <a:t>Health professionals, such as nurses and doctors, comprise the interpersonal environment, which influences individual </a:t>
            </a:r>
            <a:r>
              <a:rPr lang="en-GB" sz="2400" dirty="0" err="1">
                <a:latin typeface="Tw Cen MT" panose="020B0602020104020603" pitchFamily="34" charset="0"/>
              </a:rPr>
              <a:t>behaviors</a:t>
            </a:r>
            <a:r>
              <a:rPr lang="en-GB" sz="2400" dirty="0">
                <a:latin typeface="Tw Cen MT" panose="020B0602020104020603" pitchFamily="34" charset="0"/>
              </a:rPr>
              <a:t>.</a:t>
            </a:r>
          </a:p>
          <a:p>
            <a:r>
              <a:rPr lang="en-GB" sz="2400" dirty="0">
                <a:latin typeface="Tw Cen MT" panose="020B0602020104020603" pitchFamily="34" charset="0"/>
              </a:rPr>
              <a:t>Self-initiated change of individual and environmental characteristics is essential to changing </a:t>
            </a:r>
            <a:r>
              <a:rPr lang="en-GB" sz="2400" dirty="0" err="1">
                <a:latin typeface="Tw Cen MT" panose="020B0602020104020603" pitchFamily="34" charset="0"/>
              </a:rPr>
              <a:t>behavior</a:t>
            </a:r>
            <a:r>
              <a:rPr lang="en-GB" sz="2400" dirty="0">
                <a:latin typeface="Tw Cen MT" panose="020B0602020104020603" pitchFamily="34" charset="0"/>
              </a:rPr>
              <a:t>.</a:t>
            </a:r>
          </a:p>
        </p:txBody>
      </p:sp>
      <p:sp>
        <p:nvSpPr>
          <p:cNvPr id="4" name="Footer Placeholder 3">
            <a:extLst>
              <a:ext uri="{FF2B5EF4-FFF2-40B4-BE49-F238E27FC236}">
                <a16:creationId xmlns:a16="http://schemas.microsoft.com/office/drawing/2014/main" id="{3C600175-4C2B-4BC6-803A-E70A8A58F6E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134009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741917F1-FE0B-4190-8750-C5892C29BF28}"/>
              </a:ext>
            </a:extLst>
          </p:cNvPr>
          <p:cNvGraphicFramePr>
            <a:graphicFrameLocks noGrp="1"/>
          </p:cNvGraphicFramePr>
          <p:nvPr>
            <p:ph idx="1"/>
          </p:nvPr>
        </p:nvGraphicFramePr>
        <p:xfrm>
          <a:off x="4505325" y="942975"/>
          <a:ext cx="6609313"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3A5794E-9982-4728-A76F-CFCC4B3C3618}"/>
              </a:ext>
            </a:extLst>
          </p:cNvPr>
          <p:cNvSpPr txBox="1"/>
          <p:nvPr/>
        </p:nvSpPr>
        <p:spPr>
          <a:xfrm>
            <a:off x="503583" y="1412870"/>
            <a:ext cx="3657600" cy="2677656"/>
          </a:xfrm>
          <a:prstGeom prst="rect">
            <a:avLst/>
          </a:prstGeom>
          <a:noFill/>
        </p:spPr>
        <p:txBody>
          <a:bodyPr wrap="square">
            <a:spAutoFit/>
          </a:bodyPr>
          <a:lstStyle/>
          <a:p>
            <a:r>
              <a:rPr lang="en-GB" sz="2800" b="0" i="0" dirty="0">
                <a:solidFill>
                  <a:srgbClr val="2A2A2A"/>
                </a:solidFill>
                <a:effectLst/>
                <a:highlight>
                  <a:srgbClr val="FFFF00"/>
                </a:highlight>
                <a:latin typeface="Roboto" panose="02000000000000000000" pitchFamily="2" charset="0"/>
                <a:ea typeface="Roboto" panose="02000000000000000000" pitchFamily="2" charset="0"/>
              </a:rPr>
              <a:t>Theory</a:t>
            </a:r>
            <a:r>
              <a:rPr lang="en-GB" sz="2800" b="0" i="0" dirty="0">
                <a:solidFill>
                  <a:srgbClr val="2A2A2A"/>
                </a:solidFill>
                <a:effectLst/>
                <a:latin typeface="Roboto" panose="02000000000000000000" pitchFamily="2" charset="0"/>
                <a:ea typeface="Roboto" panose="02000000000000000000" pitchFamily="2" charset="0"/>
              </a:rPr>
              <a:t> also provides the basis for judging whether all the necessary elements of a programme are in place. </a:t>
            </a:r>
          </a:p>
        </p:txBody>
      </p:sp>
      <p:sp>
        <p:nvSpPr>
          <p:cNvPr id="2" name="Footer Placeholder 1">
            <a:extLst>
              <a:ext uri="{FF2B5EF4-FFF2-40B4-BE49-F238E27FC236}">
                <a16:creationId xmlns:a16="http://schemas.microsoft.com/office/drawing/2014/main" id="{3D69457E-15E0-4C5D-9768-5884E820CFD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14247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B89DB-A692-4076-9143-41EF83F05CF1}"/>
              </a:ext>
            </a:extLst>
          </p:cNvPr>
          <p:cNvSpPr>
            <a:spLocks noGrp="1"/>
          </p:cNvSpPr>
          <p:nvPr>
            <p:ph idx="1"/>
          </p:nvPr>
        </p:nvSpPr>
        <p:spPr>
          <a:xfrm>
            <a:off x="649358" y="371061"/>
            <a:ext cx="10378108" cy="5569769"/>
          </a:xfrm>
        </p:spPr>
        <p:txBody>
          <a:bodyPr>
            <a:normAutofit/>
          </a:bodyPr>
          <a:lstStyle/>
          <a:p>
            <a:pPr marL="0" indent="0" algn="l">
              <a:buNone/>
            </a:pPr>
            <a:r>
              <a:rPr lang="en-GB" sz="2800" b="0" i="0" dirty="0">
                <a:solidFill>
                  <a:srgbClr val="202124"/>
                </a:solidFill>
                <a:effectLst/>
                <a:highlight>
                  <a:srgbClr val="FFFF00"/>
                </a:highlight>
                <a:latin typeface="Roboto" panose="02000000000000000000" pitchFamily="2" charset="0"/>
                <a:ea typeface="Roboto" panose="02000000000000000000" pitchFamily="2" charset="0"/>
              </a:rPr>
              <a:t>Why is theory important in health promotion?</a:t>
            </a:r>
          </a:p>
          <a:p>
            <a:pPr algn="l"/>
            <a:r>
              <a:rPr lang="en-GB" sz="2000" b="1" i="0" dirty="0">
                <a:solidFill>
                  <a:srgbClr val="202124"/>
                </a:solidFill>
                <a:effectLst/>
                <a:latin typeface="Roboto" panose="02000000000000000000" pitchFamily="2" charset="0"/>
                <a:ea typeface="Roboto" panose="02000000000000000000" pitchFamily="2" charset="0"/>
              </a:rPr>
              <a:t>Theory</a:t>
            </a:r>
            <a:r>
              <a:rPr lang="en-GB" sz="2000" b="0" i="0" dirty="0">
                <a:solidFill>
                  <a:srgbClr val="202124"/>
                </a:solidFill>
                <a:effectLst/>
                <a:latin typeface="Roboto" panose="02000000000000000000" pitchFamily="2" charset="0"/>
                <a:ea typeface="Roboto" panose="02000000000000000000" pitchFamily="2" charset="0"/>
              </a:rPr>
              <a:t> helps us to develop an organized, systematic, and efficient approach to investigating </a:t>
            </a:r>
            <a:r>
              <a:rPr lang="en-GB" sz="2000" b="1" i="0" dirty="0">
                <a:solidFill>
                  <a:srgbClr val="202124"/>
                </a:solidFill>
                <a:effectLst/>
                <a:latin typeface="Roboto" panose="02000000000000000000" pitchFamily="2" charset="0"/>
                <a:ea typeface="Roboto" panose="02000000000000000000" pitchFamily="2" charset="0"/>
              </a:rPr>
              <a:t>health</a:t>
            </a:r>
            <a:r>
              <a:rPr lang="en-GB" sz="2000" b="0" i="0" dirty="0">
                <a:solidFill>
                  <a:srgbClr val="202124"/>
                </a:solidFill>
                <a:effectLst/>
                <a:latin typeface="Roboto" panose="02000000000000000000" pitchFamily="2" charset="0"/>
                <a:ea typeface="Roboto" panose="02000000000000000000" pitchFamily="2" charset="0"/>
              </a:rPr>
              <a:t> behaviours. </a:t>
            </a:r>
          </a:p>
          <a:p>
            <a:pPr algn="l"/>
            <a:r>
              <a:rPr lang="en-GB" sz="2000" b="0" i="0" dirty="0">
                <a:solidFill>
                  <a:srgbClr val="202124"/>
                </a:solidFill>
                <a:effectLst/>
                <a:latin typeface="Roboto" panose="02000000000000000000" pitchFamily="2" charset="0"/>
                <a:ea typeface="Roboto" panose="02000000000000000000" pitchFamily="2" charset="0"/>
              </a:rPr>
              <a:t>An inductive approach to defining the problem comprises three informal steps. The first is your own hunch about the nature of the </a:t>
            </a:r>
            <a:r>
              <a:rPr lang="en-GB" sz="2000" b="1" i="0" dirty="0">
                <a:solidFill>
                  <a:srgbClr val="202124"/>
                </a:solidFill>
                <a:effectLst/>
                <a:latin typeface="Roboto" panose="02000000000000000000" pitchFamily="2" charset="0"/>
                <a:ea typeface="Roboto" panose="02000000000000000000" pitchFamily="2" charset="0"/>
              </a:rPr>
              <a:t>health</a:t>
            </a:r>
            <a:r>
              <a:rPr lang="en-GB" sz="2000" b="0" i="0" dirty="0">
                <a:solidFill>
                  <a:srgbClr val="202124"/>
                </a:solidFill>
                <a:effectLst/>
                <a:latin typeface="Roboto" panose="02000000000000000000" pitchFamily="2" charset="0"/>
                <a:ea typeface="Roboto" panose="02000000000000000000" pitchFamily="2" charset="0"/>
              </a:rPr>
              <a:t> behaviour in question and its underlying causes.</a:t>
            </a:r>
          </a:p>
          <a:p>
            <a:pPr algn="l"/>
            <a:r>
              <a:rPr lang="en-GB" sz="2000" b="0" i="0" dirty="0">
                <a:solidFill>
                  <a:srgbClr val="202124"/>
                </a:solidFill>
                <a:effectLst/>
                <a:latin typeface="Roboto" panose="02000000000000000000" pitchFamily="2" charset="0"/>
                <a:ea typeface="Roboto" panose="02000000000000000000" pitchFamily="2" charset="0"/>
              </a:rPr>
              <a:t>Models and theories can </a:t>
            </a:r>
            <a:r>
              <a:rPr lang="en-GB" sz="2000" b="1" i="0" dirty="0">
                <a:solidFill>
                  <a:srgbClr val="202124"/>
                </a:solidFill>
                <a:effectLst/>
                <a:latin typeface="Roboto" panose="02000000000000000000" pitchFamily="2" charset="0"/>
                <a:ea typeface="Roboto" panose="02000000000000000000" pitchFamily="2" charset="0"/>
              </a:rPr>
              <a:t>help us understand behaviour and plan health promotion programming</a:t>
            </a:r>
            <a:r>
              <a:rPr lang="en-GB" sz="2000" b="0" i="0" dirty="0">
                <a:solidFill>
                  <a:srgbClr val="202124"/>
                </a:solidFill>
                <a:effectLst/>
                <a:latin typeface="Roboto" panose="02000000000000000000" pitchFamily="2" charset="0"/>
                <a:ea typeface="Roboto" panose="02000000000000000000" pitchFamily="2" charset="0"/>
              </a:rPr>
              <a:t>. They also can remind us to consider and address the many variables and factors that affect the </a:t>
            </a:r>
            <a:r>
              <a:rPr lang="en-GB" sz="2000" b="0" i="0" dirty="0" err="1">
                <a:solidFill>
                  <a:srgbClr val="202124"/>
                </a:solidFill>
                <a:effectLst/>
                <a:latin typeface="Roboto" panose="02000000000000000000" pitchFamily="2" charset="0"/>
                <a:ea typeface="Roboto" panose="02000000000000000000" pitchFamily="2" charset="0"/>
              </a:rPr>
              <a:t>behavior</a:t>
            </a:r>
            <a:r>
              <a:rPr lang="en-GB" sz="2000" b="0" i="0" dirty="0">
                <a:solidFill>
                  <a:srgbClr val="202124"/>
                </a:solidFill>
                <a:effectLst/>
                <a:latin typeface="Roboto" panose="02000000000000000000" pitchFamily="2" charset="0"/>
                <a:ea typeface="Roboto" panose="02000000000000000000" pitchFamily="2" charset="0"/>
              </a:rPr>
              <a:t> change process at the individual, group, and community levels.</a:t>
            </a:r>
          </a:p>
          <a:p>
            <a:pPr marL="0" indent="0">
              <a:buNone/>
            </a:pPr>
            <a:r>
              <a:rPr lang="en-GB" sz="2000" b="0" i="0" dirty="0">
                <a:effectLst/>
                <a:latin typeface="Roboto" panose="02000000000000000000" pitchFamily="2" charset="0"/>
                <a:ea typeface="Roboto" panose="02000000000000000000" pitchFamily="2" charset="0"/>
              </a:rPr>
              <a:t>“ </a:t>
            </a:r>
            <a:r>
              <a:rPr lang="en-GB" sz="2000" b="1" i="0" dirty="0">
                <a:effectLst/>
                <a:latin typeface="Roboto" panose="02000000000000000000" pitchFamily="2" charset="0"/>
                <a:ea typeface="Roboto" panose="02000000000000000000" pitchFamily="2" charset="0"/>
              </a:rPr>
              <a:t>Models</a:t>
            </a:r>
            <a:r>
              <a:rPr lang="en-GB" sz="2000" b="0" i="0" dirty="0">
                <a:effectLst/>
                <a:latin typeface="Roboto" panose="02000000000000000000" pitchFamily="2" charset="0"/>
                <a:ea typeface="Roboto" panose="02000000000000000000" pitchFamily="2" charset="0"/>
              </a:rPr>
              <a:t> draw on a number of theories to help understand a specific problem in a particular setting or context” </a:t>
            </a:r>
          </a:p>
          <a:p>
            <a:pPr marL="0" indent="0" algn="l">
              <a:buNone/>
            </a:pPr>
            <a:endParaRPr lang="en-GB" b="0" i="0" dirty="0">
              <a:solidFill>
                <a:srgbClr val="202124"/>
              </a:solidFill>
              <a:effectLst/>
              <a:latin typeface="arial" panose="020B0604020202020204" pitchFamily="34" charset="0"/>
            </a:endParaRPr>
          </a:p>
          <a:p>
            <a:pPr marL="0" indent="0">
              <a:buNone/>
            </a:pPr>
            <a:endParaRPr lang="en-GB" dirty="0"/>
          </a:p>
        </p:txBody>
      </p:sp>
      <p:sp>
        <p:nvSpPr>
          <p:cNvPr id="2" name="Footer Placeholder 1">
            <a:extLst>
              <a:ext uri="{FF2B5EF4-FFF2-40B4-BE49-F238E27FC236}">
                <a16:creationId xmlns:a16="http://schemas.microsoft.com/office/drawing/2014/main" id="{CAB2BDBC-E36F-4402-9354-7382AF61639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18871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C13F662F-CEB6-483A-B157-4788ADB37C78}"/>
              </a:ext>
            </a:extLst>
          </p:cNvPr>
          <p:cNvGraphicFramePr>
            <a:graphicFrameLocks noGrp="1"/>
          </p:cNvGraphicFramePr>
          <p:nvPr>
            <p:ph idx="1"/>
            <p:extLst>
              <p:ext uri="{D42A27DB-BD31-4B8C-83A1-F6EECF244321}">
                <p14:modId xmlns:p14="http://schemas.microsoft.com/office/powerpoint/2010/main" val="3525100997"/>
              </p:ext>
            </p:extLst>
          </p:nvPr>
        </p:nvGraphicFramePr>
        <p:xfrm>
          <a:off x="490330" y="887896"/>
          <a:ext cx="10537135" cy="5052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A6706813-5DEB-4522-A8A3-D2467D92544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811722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5C298616-6DED-4F6D-B668-F7DA9CE441F5}"/>
              </a:ext>
            </a:extLst>
          </p:cNvPr>
          <p:cNvGraphicFramePr>
            <a:graphicFrameLocks noGrp="1"/>
          </p:cNvGraphicFramePr>
          <p:nvPr>
            <p:ph idx="1"/>
            <p:extLst>
              <p:ext uri="{D42A27DB-BD31-4B8C-83A1-F6EECF244321}">
                <p14:modId xmlns:p14="http://schemas.microsoft.com/office/powerpoint/2010/main" val="3322226700"/>
              </p:ext>
            </p:extLst>
          </p:nvPr>
        </p:nvGraphicFramePr>
        <p:xfrm>
          <a:off x="3484074" y="267286"/>
          <a:ext cx="8548899" cy="6358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4CA4D10F-0A40-440C-AC8B-25E5F6AA068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894197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47EA5-B147-4ADD-9747-1BEF1C3E6D5C}"/>
              </a:ext>
            </a:extLst>
          </p:cNvPr>
          <p:cNvSpPr>
            <a:spLocks noGrp="1"/>
          </p:cNvSpPr>
          <p:nvPr>
            <p:ph idx="1"/>
          </p:nvPr>
        </p:nvSpPr>
        <p:spPr>
          <a:xfrm>
            <a:off x="225082" y="858129"/>
            <a:ext cx="7821637" cy="5082701"/>
          </a:xfrm>
        </p:spPr>
        <p:txBody>
          <a:bodyPr>
            <a:normAutofit/>
          </a:bodyPr>
          <a:lstStyle/>
          <a:p>
            <a:pPr marL="0" indent="0">
              <a:lnSpc>
                <a:spcPct val="110000"/>
              </a:lnSpc>
              <a:buNone/>
            </a:pPr>
            <a:r>
              <a:rPr lang="en-GB" sz="2000" b="1" dirty="0">
                <a:highlight>
                  <a:srgbClr val="FFFF00"/>
                </a:highlight>
                <a:latin typeface="Roboto" panose="02000000000000000000" pitchFamily="2" charset="0"/>
                <a:ea typeface="Roboto" panose="02000000000000000000" pitchFamily="2" charset="0"/>
              </a:rPr>
              <a:t>What People in the Field Say About Theory</a:t>
            </a:r>
          </a:p>
          <a:p>
            <a:pPr>
              <a:lnSpc>
                <a:spcPct val="110000"/>
              </a:lnSpc>
            </a:pPr>
            <a:r>
              <a:rPr lang="en-GB" sz="2000" dirty="0">
                <a:latin typeface="Roboto" panose="02000000000000000000" pitchFamily="2" charset="0"/>
                <a:ea typeface="Roboto" panose="02000000000000000000" pitchFamily="2" charset="0"/>
              </a:rPr>
              <a:t> “Theory is different from most of the tools I use in my work. It’s more abstract, but that can be a plus too. A solid grounding in a handful of theories goes a long way toward helping me think through why I approach a health problem the way I do.” — </a:t>
            </a:r>
            <a:r>
              <a:rPr lang="en-GB" sz="2000" b="1" dirty="0">
                <a:latin typeface="Roboto" panose="02000000000000000000" pitchFamily="2" charset="0"/>
                <a:ea typeface="Roboto" panose="02000000000000000000" pitchFamily="2" charset="0"/>
              </a:rPr>
              <a:t>County Health Educator </a:t>
            </a:r>
          </a:p>
          <a:p>
            <a:pPr>
              <a:lnSpc>
                <a:spcPct val="110000"/>
              </a:lnSpc>
            </a:pPr>
            <a:endParaRPr lang="en-GB" sz="2000" b="1" dirty="0">
              <a:latin typeface="Roboto" panose="02000000000000000000" pitchFamily="2" charset="0"/>
              <a:ea typeface="Roboto" panose="02000000000000000000" pitchFamily="2" charset="0"/>
            </a:endParaRPr>
          </a:p>
          <a:p>
            <a:pPr marL="0" indent="0">
              <a:lnSpc>
                <a:spcPct val="110000"/>
              </a:lnSpc>
              <a:buNone/>
            </a:pPr>
            <a:endParaRPr lang="en-GB" sz="2000" b="1" dirty="0">
              <a:latin typeface="Roboto" panose="02000000000000000000" pitchFamily="2" charset="0"/>
              <a:ea typeface="Roboto" panose="02000000000000000000" pitchFamily="2" charset="0"/>
            </a:endParaRPr>
          </a:p>
          <a:p>
            <a:pPr>
              <a:lnSpc>
                <a:spcPct val="110000"/>
              </a:lnSpc>
            </a:pPr>
            <a:r>
              <a:rPr lang="en-GB" sz="2000" dirty="0">
                <a:latin typeface="Roboto" panose="02000000000000000000" pitchFamily="2" charset="0"/>
                <a:ea typeface="Roboto" panose="02000000000000000000" pitchFamily="2" charset="0"/>
              </a:rPr>
              <a:t>“By translating concepts from theory into real-world terms, I can get my staff and community volunteers to take a closer look at why we’re conducting programs the way we do, and how they can succeed or fail.” — </a:t>
            </a:r>
            <a:r>
              <a:rPr lang="en-GB" sz="2000" b="1" dirty="0">
                <a:latin typeface="Roboto" panose="02000000000000000000" pitchFamily="2" charset="0"/>
                <a:ea typeface="Roboto" panose="02000000000000000000" pitchFamily="2" charset="0"/>
              </a:rPr>
              <a:t>City Tobacco Control Coordinator </a:t>
            </a:r>
          </a:p>
        </p:txBody>
      </p:sp>
      <p:pic>
        <p:nvPicPr>
          <p:cNvPr id="10242" name="Picture 2" descr="People Images | Free Vectors, Stock Photos &amp;amp; PSD">
            <a:extLst>
              <a:ext uri="{FF2B5EF4-FFF2-40B4-BE49-F238E27FC236}">
                <a16:creationId xmlns:a16="http://schemas.microsoft.com/office/drawing/2014/main" id="{9C94C62F-04C5-48E8-9865-5D4D01E0C0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7061" y="1945156"/>
            <a:ext cx="3406342" cy="296768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259C0F27-EA7F-4A5B-AA22-3447A375094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9053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eory Images, Stock Photos &amp;amp; Vectors | Shutterstock">
            <a:extLst>
              <a:ext uri="{FF2B5EF4-FFF2-40B4-BE49-F238E27FC236}">
                <a16:creationId xmlns:a16="http://schemas.microsoft.com/office/drawing/2014/main" id="{16951C09-DA8D-4C9A-BE5E-67CB6D10AE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47446" y="748661"/>
            <a:ext cx="8848579" cy="446853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3137045-8C47-48C3-BEBF-AD06E69E4C2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73420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172279" y="2464905"/>
            <a:ext cx="5911282" cy="3991634"/>
          </a:xfrm>
        </p:spPr>
        <p:txBody>
          <a:bodyPr vert="horz" lIns="91440" tIns="45720" rIns="91440" bIns="45720" rtlCol="0" anchor="b">
            <a:normAutofit fontScale="90000"/>
          </a:bodyPr>
          <a:lstStyle/>
          <a:p>
            <a:br>
              <a:rPr lang="en-US" dirty="0"/>
            </a:br>
            <a:br>
              <a:rPr lang="en-US" dirty="0"/>
            </a:br>
            <a:br>
              <a:rPr lang="en-US" dirty="0"/>
            </a:br>
            <a:br>
              <a:rPr lang="en-US" dirty="0"/>
            </a:br>
            <a:r>
              <a:rPr lang="en-US" sz="4900" dirty="0">
                <a:latin typeface="Roboto" panose="02000000000000000000" pitchFamily="2" charset="0"/>
                <a:ea typeface="Roboto" panose="02000000000000000000" pitchFamily="2" charset="0"/>
              </a:rPr>
              <a:t>Public Health</a:t>
            </a:r>
            <a:br>
              <a:rPr lang="en-US" sz="4900" dirty="0">
                <a:latin typeface="Roboto" panose="02000000000000000000" pitchFamily="2" charset="0"/>
                <a:ea typeface="Roboto" panose="02000000000000000000" pitchFamily="2" charset="0"/>
              </a:rPr>
            </a:br>
            <a:r>
              <a:rPr lang="en-US" sz="4900" dirty="0">
                <a:latin typeface="Roboto" panose="02000000000000000000" pitchFamily="2" charset="0"/>
                <a:ea typeface="Roboto" panose="02000000000000000000" pitchFamily="2" charset="0"/>
              </a:rPr>
              <a:t>LO4-Week 2-Slide 2</a:t>
            </a:r>
            <a:br>
              <a:rPr lang="en-US" dirty="0"/>
            </a:br>
            <a:br>
              <a:rPr lang="en-US" dirty="0"/>
            </a:br>
            <a:r>
              <a:rPr lang="en-US" sz="3600" b="1" i="0" dirty="0">
                <a:effectLst/>
                <a:highlight>
                  <a:srgbClr val="FFFF00"/>
                </a:highlight>
              </a:rPr>
              <a:t>Theories and models of health promotion</a:t>
            </a:r>
            <a:br>
              <a:rPr lang="en-US" sz="6000" b="1" dirty="0">
                <a:highlight>
                  <a:srgbClr val="FFFF00"/>
                </a:highlight>
              </a:rPr>
            </a:br>
            <a:endParaRPr lang="en-US" dirty="0">
              <a:highlight>
                <a:srgbClr val="FFFF00"/>
              </a:highlight>
            </a:endParaRPr>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8441" y="1066800"/>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FDEA51E-36FD-424E-ADF6-BD192C781654}"/>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21077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DAE2A-9B72-4140-A004-73887EFD8FC6}"/>
              </a:ext>
            </a:extLst>
          </p:cNvPr>
          <p:cNvSpPr>
            <a:spLocks noGrp="1"/>
          </p:cNvSpPr>
          <p:nvPr>
            <p:ph idx="1"/>
          </p:nvPr>
        </p:nvSpPr>
        <p:spPr>
          <a:xfrm>
            <a:off x="397565" y="556591"/>
            <a:ext cx="11065565" cy="5384239"/>
          </a:xfrm>
        </p:spPr>
        <p:txBody>
          <a:bodyPr>
            <a:normAutofit/>
          </a:bodyPr>
          <a:lstStyle/>
          <a:p>
            <a:pPr marL="0" indent="0">
              <a:buNone/>
            </a:pPr>
            <a:r>
              <a:rPr lang="en-GB" sz="2400" b="1" dirty="0">
                <a:highlight>
                  <a:srgbClr val="FFFF00"/>
                </a:highlight>
                <a:latin typeface="Roboto" panose="02000000000000000000" pitchFamily="2" charset="0"/>
                <a:ea typeface="Roboto" panose="02000000000000000000" pitchFamily="2" charset="0"/>
              </a:rPr>
              <a:t>Fitting Theory to the Field of Practice </a:t>
            </a:r>
          </a:p>
          <a:p>
            <a:r>
              <a:rPr lang="en-GB" sz="2400" dirty="0">
                <a:latin typeface="Roboto" panose="02000000000000000000" pitchFamily="2" charset="0"/>
                <a:ea typeface="Roboto" panose="02000000000000000000" pitchFamily="2" charset="0"/>
              </a:rPr>
              <a:t>This monograph includes descriptions and applications of some theories that are central to health </a:t>
            </a:r>
            <a:r>
              <a:rPr lang="en-GB" sz="2400" dirty="0" err="1">
                <a:latin typeface="Roboto" panose="02000000000000000000" pitchFamily="2" charset="0"/>
                <a:ea typeface="Roboto" panose="02000000000000000000" pitchFamily="2" charset="0"/>
              </a:rPr>
              <a:t>behavior</a:t>
            </a:r>
            <a:r>
              <a:rPr lang="en-GB" sz="2400" dirty="0">
                <a:latin typeface="Roboto" panose="02000000000000000000" pitchFamily="2" charset="0"/>
                <a:ea typeface="Roboto" panose="02000000000000000000" pitchFamily="2" charset="0"/>
              </a:rPr>
              <a:t> and health promotion practice today. </a:t>
            </a:r>
          </a:p>
          <a:p>
            <a:r>
              <a:rPr lang="en-GB" sz="2400" dirty="0">
                <a:latin typeface="Roboto" panose="02000000000000000000" pitchFamily="2" charset="0"/>
                <a:ea typeface="Roboto" panose="02000000000000000000" pitchFamily="2" charset="0"/>
              </a:rPr>
              <a:t>No single theory dominates health education and promotion, nor should it; the problems, </a:t>
            </a:r>
            <a:r>
              <a:rPr lang="en-GB" sz="2400" dirty="0" err="1">
                <a:latin typeface="Roboto" panose="02000000000000000000" pitchFamily="2" charset="0"/>
                <a:ea typeface="Roboto" panose="02000000000000000000" pitchFamily="2" charset="0"/>
              </a:rPr>
              <a:t>behaviors</a:t>
            </a:r>
            <a:r>
              <a:rPr lang="en-GB" sz="2400" dirty="0">
                <a:latin typeface="Roboto" panose="02000000000000000000" pitchFamily="2" charset="0"/>
                <a:ea typeface="Roboto" panose="02000000000000000000" pitchFamily="2" charset="0"/>
              </a:rPr>
              <a:t>, populations, cultures, and contexts of public health practice are broad and varied.</a:t>
            </a:r>
          </a:p>
          <a:p>
            <a:r>
              <a:rPr lang="en-GB" sz="2400" dirty="0">
                <a:latin typeface="Roboto" panose="02000000000000000000" pitchFamily="2" charset="0"/>
                <a:ea typeface="Roboto" panose="02000000000000000000" pitchFamily="2" charset="0"/>
              </a:rPr>
              <a:t> Some theories focus on individuals as the unit of change. </a:t>
            </a:r>
          </a:p>
          <a:p>
            <a:r>
              <a:rPr lang="en-GB" sz="2400" dirty="0">
                <a:latin typeface="Roboto" panose="02000000000000000000" pitchFamily="2" charset="0"/>
                <a:ea typeface="Roboto" panose="02000000000000000000" pitchFamily="2" charset="0"/>
              </a:rPr>
              <a:t>Others examine change within families, institutions, communities, or cultures. </a:t>
            </a:r>
          </a:p>
          <a:p>
            <a:r>
              <a:rPr lang="en-GB" sz="2400" dirty="0">
                <a:latin typeface="Roboto" panose="02000000000000000000" pitchFamily="2" charset="0"/>
                <a:ea typeface="Roboto" panose="02000000000000000000" pitchFamily="2" charset="0"/>
              </a:rPr>
              <a:t>Adequately addressing an issue may require more than one theory, and no one theory is suitable for all cases. </a:t>
            </a:r>
          </a:p>
        </p:txBody>
      </p:sp>
      <p:sp>
        <p:nvSpPr>
          <p:cNvPr id="2" name="Footer Placeholder 1">
            <a:extLst>
              <a:ext uri="{FF2B5EF4-FFF2-40B4-BE49-F238E27FC236}">
                <a16:creationId xmlns:a16="http://schemas.microsoft.com/office/drawing/2014/main" id="{9741ECDA-0B86-4196-ADA6-AD6EBEBA18C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840044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9F5DA-D90E-4DA9-A69C-AEA07F52DA25}"/>
              </a:ext>
            </a:extLst>
          </p:cNvPr>
          <p:cNvSpPr>
            <a:spLocks noGrp="1"/>
          </p:cNvSpPr>
          <p:nvPr>
            <p:ph idx="1"/>
          </p:nvPr>
        </p:nvSpPr>
        <p:spPr>
          <a:xfrm>
            <a:off x="852075" y="1221367"/>
            <a:ext cx="9950103" cy="4954145"/>
          </a:xfrm>
        </p:spPr>
        <p:txBody>
          <a:bodyPr>
            <a:normAutofit lnSpcReduction="10000"/>
          </a:bodyPr>
          <a:lstStyle/>
          <a:p>
            <a:pPr marL="0" indent="0" algn="l">
              <a:buNone/>
            </a:pPr>
            <a:r>
              <a:rPr lang="en-GB" sz="2400" b="0" i="0" dirty="0">
                <a:solidFill>
                  <a:srgbClr val="555555"/>
                </a:solidFill>
                <a:effectLst/>
                <a:latin typeface="Tw Cen MT" panose="020B0602020104020603" pitchFamily="34" charset="0"/>
              </a:rPr>
              <a:t>The HPM is based on the following theoretical propositions:</a:t>
            </a:r>
          </a:p>
          <a:p>
            <a:pPr algn="l"/>
            <a:r>
              <a:rPr lang="en-GB" sz="2400" b="1" i="0" dirty="0">
                <a:solidFill>
                  <a:srgbClr val="555555"/>
                </a:solidFill>
                <a:effectLst/>
                <a:latin typeface="Tw Cen MT" panose="020B0602020104020603" pitchFamily="34" charset="0"/>
              </a:rPr>
              <a:t>Past </a:t>
            </a:r>
            <a:r>
              <a:rPr lang="en-GB" sz="2400" b="1" i="0" dirty="0" err="1">
                <a:solidFill>
                  <a:srgbClr val="555555"/>
                </a:solidFill>
                <a:effectLst/>
                <a:latin typeface="Tw Cen MT" panose="020B0602020104020603" pitchFamily="34" charset="0"/>
              </a:rPr>
              <a:t>Behaviors</a:t>
            </a:r>
            <a:r>
              <a:rPr lang="en-GB" sz="2400" b="1" i="0" dirty="0">
                <a:solidFill>
                  <a:srgbClr val="555555"/>
                </a:solidFill>
                <a:effectLst/>
                <a:latin typeface="Tw Cen MT" panose="020B0602020104020603" pitchFamily="34" charset="0"/>
              </a:rPr>
              <a:t> and Traditions</a:t>
            </a:r>
            <a:endParaRPr lang="en-GB" sz="2400" b="0" i="0" dirty="0">
              <a:solidFill>
                <a:srgbClr val="555555"/>
              </a:solidFill>
              <a:effectLst/>
              <a:latin typeface="Tw Cen MT" panose="020B0602020104020603" pitchFamily="34" charset="0"/>
            </a:endParaRPr>
          </a:p>
          <a:p>
            <a:pPr algn="l">
              <a:buFont typeface="Arial" panose="020B0604020202020204" pitchFamily="34" charset="0"/>
              <a:buChar char="•"/>
            </a:pPr>
            <a:r>
              <a:rPr lang="en-GB" sz="2400" b="0" i="0" dirty="0">
                <a:solidFill>
                  <a:srgbClr val="555555"/>
                </a:solidFill>
                <a:effectLst/>
                <a:latin typeface="Tw Cen MT" panose="020B0602020104020603" pitchFamily="34" charset="0"/>
              </a:rPr>
              <a:t>Past </a:t>
            </a:r>
            <a:r>
              <a:rPr lang="en-GB" sz="2400" b="0" i="0" dirty="0" err="1">
                <a:solidFill>
                  <a:srgbClr val="555555"/>
                </a:solidFill>
                <a:effectLst/>
                <a:latin typeface="Tw Cen MT" panose="020B0602020104020603" pitchFamily="34" charset="0"/>
              </a:rPr>
              <a:t>behavior</a:t>
            </a:r>
            <a:r>
              <a:rPr lang="en-GB" sz="2400" b="0" i="0" dirty="0">
                <a:solidFill>
                  <a:srgbClr val="555555"/>
                </a:solidFill>
                <a:effectLst/>
                <a:latin typeface="Tw Cen MT" panose="020B0602020104020603" pitchFamily="34" charset="0"/>
              </a:rPr>
              <a:t>, cultural traditions, and family traditions can impact a person's ability to engage in health-promoting </a:t>
            </a:r>
            <a:r>
              <a:rPr lang="en-GB" sz="2400" b="0" i="0" dirty="0" err="1">
                <a:solidFill>
                  <a:srgbClr val="555555"/>
                </a:solidFill>
                <a:effectLst/>
                <a:latin typeface="Tw Cen MT" panose="020B0602020104020603" pitchFamily="34" charset="0"/>
              </a:rPr>
              <a:t>behaviors</a:t>
            </a:r>
            <a:r>
              <a:rPr lang="en-GB" sz="2400" b="0" i="0" dirty="0">
                <a:solidFill>
                  <a:srgbClr val="555555"/>
                </a:solidFill>
                <a:effectLst/>
                <a:latin typeface="Tw Cen MT" panose="020B0602020104020603" pitchFamily="34" charset="0"/>
              </a:rPr>
              <a:t>. </a:t>
            </a:r>
          </a:p>
          <a:p>
            <a:pPr marL="0" indent="0" algn="l">
              <a:buNone/>
            </a:pPr>
            <a:r>
              <a:rPr lang="en-GB" sz="2400" b="0" i="0" dirty="0">
                <a:solidFill>
                  <a:srgbClr val="555555"/>
                </a:solidFill>
                <a:effectLst/>
                <a:highlight>
                  <a:srgbClr val="FFFF00"/>
                </a:highlight>
                <a:latin typeface="Tw Cen MT" panose="020B0602020104020603" pitchFamily="34" charset="0"/>
              </a:rPr>
              <a:t>For example</a:t>
            </a:r>
            <a:r>
              <a:rPr lang="en-GB" sz="2400" b="0" i="0" dirty="0">
                <a:solidFill>
                  <a:srgbClr val="555555"/>
                </a:solidFill>
                <a:effectLst/>
                <a:latin typeface="Tw Cen MT" panose="020B0602020104020603" pitchFamily="34" charset="0"/>
              </a:rPr>
              <a:t>, not eating fresh fruits and vegetables because you grew up not eating fresh produce.</a:t>
            </a:r>
          </a:p>
          <a:p>
            <a:pPr algn="l">
              <a:buFont typeface="Arial" panose="020B0604020202020204" pitchFamily="34" charset="0"/>
              <a:buChar char="•"/>
            </a:pPr>
            <a:r>
              <a:rPr lang="en-GB" sz="2400" b="0" i="0" dirty="0">
                <a:solidFill>
                  <a:srgbClr val="555555"/>
                </a:solidFill>
                <a:effectLst/>
                <a:latin typeface="Tw Cen MT" panose="020B0602020104020603" pitchFamily="34" charset="0"/>
              </a:rPr>
              <a:t>People will pledge to participate in </a:t>
            </a:r>
            <a:r>
              <a:rPr lang="en-GB" sz="2400" b="0" i="0" dirty="0" err="1">
                <a:solidFill>
                  <a:srgbClr val="555555"/>
                </a:solidFill>
                <a:effectLst/>
                <a:latin typeface="Tw Cen MT" panose="020B0602020104020603" pitchFamily="34" charset="0"/>
              </a:rPr>
              <a:t>behaviors</a:t>
            </a:r>
            <a:r>
              <a:rPr lang="en-GB" sz="2400" b="0" i="0" dirty="0">
                <a:solidFill>
                  <a:srgbClr val="555555"/>
                </a:solidFill>
                <a:effectLst/>
                <a:latin typeface="Tw Cen MT" panose="020B0602020104020603" pitchFamily="34" charset="0"/>
              </a:rPr>
              <a:t> that they believe will produce anticipated health outcomes.</a:t>
            </a:r>
          </a:p>
          <a:p>
            <a:pPr algn="l">
              <a:buFont typeface="Arial" panose="020B0604020202020204" pitchFamily="34" charset="0"/>
              <a:buChar char="•"/>
            </a:pPr>
            <a:r>
              <a:rPr lang="en-GB" sz="2400" b="0" i="0" dirty="0">
                <a:solidFill>
                  <a:srgbClr val="555555"/>
                </a:solidFill>
                <a:effectLst/>
                <a:latin typeface="Tw Cen MT" panose="020B0602020104020603" pitchFamily="34" charset="0"/>
              </a:rPr>
              <a:t>Obvious and not-so-obvious barriers can hinder a person's promise to act on a specific </a:t>
            </a:r>
            <a:r>
              <a:rPr lang="en-GB" sz="2400" b="0" i="0" dirty="0" err="1">
                <a:solidFill>
                  <a:srgbClr val="555555"/>
                </a:solidFill>
                <a:effectLst/>
                <a:latin typeface="Tw Cen MT" panose="020B0602020104020603" pitchFamily="34" charset="0"/>
              </a:rPr>
              <a:t>behavior</a:t>
            </a:r>
            <a:r>
              <a:rPr lang="en-GB" sz="2400" b="0" i="0" dirty="0">
                <a:solidFill>
                  <a:srgbClr val="555555"/>
                </a:solidFill>
                <a:effectLst/>
                <a:latin typeface="Tw Cen MT" panose="020B0602020104020603" pitchFamily="34" charset="0"/>
              </a:rPr>
              <a:t>.</a:t>
            </a:r>
          </a:p>
          <a:p>
            <a:endParaRPr lang="en-GB" dirty="0"/>
          </a:p>
        </p:txBody>
      </p:sp>
      <p:sp>
        <p:nvSpPr>
          <p:cNvPr id="4" name="Footer Placeholder 3">
            <a:extLst>
              <a:ext uri="{FF2B5EF4-FFF2-40B4-BE49-F238E27FC236}">
                <a16:creationId xmlns:a16="http://schemas.microsoft.com/office/drawing/2014/main" id="{4382DF02-3FA7-4320-ABB2-10DDC026A151}"/>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80684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FE132-3460-4BC0-AD2E-A4AEC8273989}"/>
              </a:ext>
            </a:extLst>
          </p:cNvPr>
          <p:cNvSpPr>
            <a:spLocks noGrp="1"/>
          </p:cNvSpPr>
          <p:nvPr>
            <p:ph idx="1"/>
          </p:nvPr>
        </p:nvSpPr>
        <p:spPr>
          <a:xfrm>
            <a:off x="530088" y="834887"/>
            <a:ext cx="10497378" cy="5105943"/>
          </a:xfrm>
        </p:spPr>
        <p:txBody>
          <a:bodyPr>
            <a:normAutofit/>
          </a:bodyPr>
          <a:lstStyle/>
          <a:p>
            <a:pPr marL="0" indent="0">
              <a:buNone/>
            </a:pPr>
            <a:r>
              <a:rPr lang="en-GB" sz="2000" b="1" i="0" dirty="0">
                <a:effectLst/>
                <a:highlight>
                  <a:srgbClr val="FFFF00"/>
                </a:highlight>
                <a:latin typeface="Roboto" panose="02000000000000000000" pitchFamily="2" charset="0"/>
                <a:ea typeface="Roboto" panose="02000000000000000000" pitchFamily="2" charset="0"/>
              </a:rPr>
              <a:t>For example</a:t>
            </a:r>
            <a:r>
              <a:rPr lang="en-GB" sz="2000" b="1" i="0" dirty="0">
                <a:solidFill>
                  <a:schemeClr val="bg1"/>
                </a:solidFill>
                <a:effectLst/>
                <a:highlight>
                  <a:srgbClr val="FFFF00"/>
                </a:highlight>
                <a:latin typeface="Roboto" panose="02000000000000000000" pitchFamily="2" charset="0"/>
                <a:ea typeface="Roboto" panose="02000000000000000000" pitchFamily="2" charset="0"/>
              </a:rPr>
              <a:t>, </a:t>
            </a:r>
            <a:r>
              <a:rPr lang="en-GB" sz="2000" b="0" i="0" dirty="0">
                <a:solidFill>
                  <a:srgbClr val="2A2A2A"/>
                </a:solidFill>
                <a:effectLst/>
                <a:latin typeface="Roboto" panose="02000000000000000000" pitchFamily="2" charset="0"/>
                <a:ea typeface="Roboto" panose="02000000000000000000" pitchFamily="2" charset="0"/>
              </a:rPr>
              <a:t>a programme designed to encourage a particular behaviour, such as condom use, could not be expected to succeed unless it addressed the known determinants of that behaviour. </a:t>
            </a:r>
          </a:p>
          <a:p>
            <a:r>
              <a:rPr lang="en-GB" sz="2000" b="0" i="0" dirty="0">
                <a:solidFill>
                  <a:srgbClr val="2A2A2A"/>
                </a:solidFill>
                <a:effectLst/>
                <a:latin typeface="Roboto" panose="02000000000000000000" pitchFamily="2" charset="0"/>
                <a:ea typeface="Roboto" panose="02000000000000000000" pitchFamily="2" charset="0"/>
              </a:rPr>
              <a:t>Providing young people with information about condoms will have little effect unless they also have the skills to obtain and use condoms, they are able to be assertive in negotiating condom use with their partner, condoms are available, and so on. </a:t>
            </a:r>
          </a:p>
          <a:p>
            <a:r>
              <a:rPr lang="en-GB" sz="2000" b="0" i="0" dirty="0">
                <a:solidFill>
                  <a:srgbClr val="2A2A2A"/>
                </a:solidFill>
                <a:effectLst/>
                <a:latin typeface="Roboto" panose="02000000000000000000" pitchFamily="2" charset="0"/>
                <a:ea typeface="Roboto" panose="02000000000000000000" pitchFamily="2" charset="0"/>
              </a:rPr>
              <a:t>Theory can consequently make a major contribution to improving the design of programmes and maximizing potential effects.</a:t>
            </a:r>
          </a:p>
          <a:p>
            <a:endParaRPr lang="en-GB" sz="2000" dirty="0">
              <a:solidFill>
                <a:srgbClr val="2A2A2A"/>
              </a:solidFill>
              <a:latin typeface="Roboto" panose="02000000000000000000" pitchFamily="2" charset="0"/>
              <a:ea typeface="Roboto" panose="02000000000000000000" pitchFamily="2" charset="0"/>
            </a:endParaRPr>
          </a:p>
          <a:p>
            <a:r>
              <a:rPr lang="en-GB" sz="2000" b="1" i="0" dirty="0">
                <a:effectLst/>
                <a:latin typeface="Roboto" panose="02000000000000000000" pitchFamily="2" charset="0"/>
                <a:ea typeface="Roboto" panose="02000000000000000000" pitchFamily="2" charset="0"/>
              </a:rPr>
              <a:t>Theory</a:t>
            </a:r>
            <a:r>
              <a:rPr lang="en-GB" sz="2000" b="0" i="0" dirty="0">
                <a:effectLst/>
                <a:latin typeface="Roboto" panose="02000000000000000000" pitchFamily="2" charset="0"/>
                <a:ea typeface="Roboto" panose="02000000000000000000" pitchFamily="2" charset="0"/>
              </a:rPr>
              <a:t> helps us to develop an organized, systematic, and efficient approach to investigating </a:t>
            </a:r>
            <a:r>
              <a:rPr lang="en-GB" sz="2000" b="1" i="0" dirty="0">
                <a:effectLst/>
                <a:latin typeface="Roboto" panose="02000000000000000000" pitchFamily="2" charset="0"/>
                <a:ea typeface="Roboto" panose="02000000000000000000" pitchFamily="2" charset="0"/>
              </a:rPr>
              <a:t>health</a:t>
            </a:r>
            <a:r>
              <a:rPr lang="en-GB" sz="2000" b="0" i="0" dirty="0">
                <a:effectLst/>
                <a:latin typeface="Roboto" panose="02000000000000000000" pitchFamily="2" charset="0"/>
                <a:ea typeface="Roboto" panose="02000000000000000000" pitchFamily="2" charset="0"/>
              </a:rPr>
              <a:t> behaviours. </a:t>
            </a:r>
          </a:p>
          <a:p>
            <a:endParaRPr lang="en-GB" dirty="0"/>
          </a:p>
        </p:txBody>
      </p:sp>
      <p:sp>
        <p:nvSpPr>
          <p:cNvPr id="2" name="Footer Placeholder 1">
            <a:extLst>
              <a:ext uri="{FF2B5EF4-FFF2-40B4-BE49-F238E27FC236}">
                <a16:creationId xmlns:a16="http://schemas.microsoft.com/office/drawing/2014/main" id="{E2F160E8-6918-45FB-B99A-6F495E083BBE}"/>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84294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n Introduction to Health Promotion and the Ottawa charter - YouTube">
            <a:extLst>
              <a:ext uri="{FF2B5EF4-FFF2-40B4-BE49-F238E27FC236}">
                <a16:creationId xmlns:a16="http://schemas.microsoft.com/office/drawing/2014/main" id="{6B66016E-D476-432F-ACE0-1F7BD9E4EC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9944" y="1540443"/>
            <a:ext cx="4173415" cy="38586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956EE34E-A7EC-4EE1-838F-B8EE6D4409C7}"/>
              </a:ext>
            </a:extLst>
          </p:cNvPr>
          <p:cNvGraphicFramePr>
            <a:graphicFrameLocks noGrp="1"/>
          </p:cNvGraphicFramePr>
          <p:nvPr>
            <p:ph idx="1"/>
          </p:nvPr>
        </p:nvGraphicFramePr>
        <p:xfrm>
          <a:off x="323557" y="225083"/>
          <a:ext cx="6597745" cy="6260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916C0511-AD9A-45F2-8776-5E4B5360DD3E}"/>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798065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D0DAA-A298-448C-B1D0-0EC745BEDE1E}"/>
              </a:ext>
            </a:extLst>
          </p:cNvPr>
          <p:cNvSpPr>
            <a:spLocks noGrp="1"/>
          </p:cNvSpPr>
          <p:nvPr>
            <p:ph idx="1"/>
          </p:nvPr>
        </p:nvSpPr>
        <p:spPr>
          <a:xfrm>
            <a:off x="212034" y="331304"/>
            <a:ext cx="11436627" cy="6280511"/>
          </a:xfrm>
        </p:spPr>
        <p:txBody>
          <a:bodyPr>
            <a:normAutofit/>
          </a:bodyPr>
          <a:lstStyle/>
          <a:p>
            <a:pPr marL="0" indent="0">
              <a:lnSpc>
                <a:spcPct val="110000"/>
              </a:lnSpc>
              <a:buNone/>
            </a:pPr>
            <a:r>
              <a:rPr lang="en-GB" sz="2400" b="1" i="0" dirty="0">
                <a:effectLst/>
                <a:highlight>
                  <a:srgbClr val="00FFFF"/>
                </a:highlight>
                <a:latin typeface="Tw Cen MT" panose="020B0602020104020603" pitchFamily="34" charset="0"/>
                <a:ea typeface="Roboto" panose="02000000000000000000" pitchFamily="2" charset="0"/>
              </a:rPr>
              <a:t>5 Quick ways to use health promotion theory with patients </a:t>
            </a:r>
          </a:p>
          <a:p>
            <a:pPr>
              <a:lnSpc>
                <a:spcPct val="110000"/>
              </a:lnSpc>
            </a:pPr>
            <a:r>
              <a:rPr lang="en-GB" sz="2400" b="0" i="0" dirty="0">
                <a:effectLst/>
                <a:latin typeface="Tw Cen MT" panose="020B0602020104020603" pitchFamily="34" charset="0"/>
                <a:ea typeface="Roboto" panose="02000000000000000000" pitchFamily="2" charset="0"/>
              </a:rPr>
              <a:t>Many nurses view health promotion theory as something they vaguely remember from university and very few would claim to use health promotion theory in practice. </a:t>
            </a:r>
          </a:p>
          <a:p>
            <a:pPr marL="0" indent="0">
              <a:lnSpc>
                <a:spcPct val="110000"/>
              </a:lnSpc>
              <a:buNone/>
            </a:pPr>
            <a:r>
              <a:rPr lang="en-GB" sz="2400" b="0" i="0" dirty="0">
                <a:effectLst/>
                <a:highlight>
                  <a:srgbClr val="FFFF00"/>
                </a:highlight>
                <a:latin typeface="Tw Cen MT" panose="020B0602020104020603" pitchFamily="34" charset="0"/>
                <a:ea typeface="Roboto" panose="02000000000000000000" pitchFamily="2" charset="0"/>
              </a:rPr>
              <a:t>Here’s the good news </a:t>
            </a:r>
            <a:r>
              <a:rPr lang="en-GB" sz="2400" b="0" i="0" dirty="0">
                <a:effectLst/>
                <a:latin typeface="Tw Cen MT" panose="020B0602020104020603" pitchFamily="34" charset="0"/>
                <a:ea typeface="Roboto" panose="02000000000000000000" pitchFamily="2" charset="0"/>
              </a:rPr>
              <a:t>– you don’t need to remember a whole theory to use theory? There are many common elements in health promotion theories that can be incorporated in day to day practice. </a:t>
            </a:r>
          </a:p>
          <a:p>
            <a:pPr>
              <a:lnSpc>
                <a:spcPct val="110000"/>
              </a:lnSpc>
            </a:pPr>
            <a:endParaRPr lang="en-GB" sz="1300" dirty="0"/>
          </a:p>
        </p:txBody>
      </p:sp>
      <p:sp>
        <p:nvSpPr>
          <p:cNvPr id="2" name="Footer Placeholder 1">
            <a:extLst>
              <a:ext uri="{FF2B5EF4-FFF2-40B4-BE49-F238E27FC236}">
                <a16:creationId xmlns:a16="http://schemas.microsoft.com/office/drawing/2014/main" id="{03484AF7-50CA-4860-B8E1-E028ED40B949}"/>
              </a:ext>
            </a:extLst>
          </p:cNvPr>
          <p:cNvSpPr>
            <a:spLocks noGrp="1"/>
          </p:cNvSpPr>
          <p:nvPr>
            <p:ph type="ftr" sz="quarter" idx="11"/>
          </p:nvPr>
        </p:nvSpPr>
        <p:spPr>
          <a:xfrm rot="5400000">
            <a:off x="10064790" y="6578088"/>
            <a:ext cx="3830351" cy="365125"/>
          </a:xfrm>
        </p:spPr>
        <p:txBody>
          <a:bodyPr/>
          <a:lstStyle/>
          <a:p>
            <a:r>
              <a:rPr lang="en-US" dirty="0"/>
              <a:t>Created by Tayo Alebiosu</a:t>
            </a:r>
          </a:p>
        </p:txBody>
      </p:sp>
    </p:spTree>
    <p:extLst>
      <p:ext uri="{BB962C8B-B14F-4D97-AF65-F5344CB8AC3E}">
        <p14:creationId xmlns:p14="http://schemas.microsoft.com/office/powerpoint/2010/main" val="2283378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1925F-CC59-4216-9347-69138A00E180}"/>
              </a:ext>
            </a:extLst>
          </p:cNvPr>
          <p:cNvSpPr>
            <a:spLocks noGrp="1"/>
          </p:cNvSpPr>
          <p:nvPr>
            <p:ph idx="1"/>
          </p:nvPr>
        </p:nvSpPr>
        <p:spPr>
          <a:xfrm>
            <a:off x="636104" y="503583"/>
            <a:ext cx="10391361" cy="5437247"/>
          </a:xfrm>
        </p:spPr>
        <p:txBody>
          <a:bodyPr/>
          <a:lstStyle/>
          <a:p>
            <a:pPr marL="0" indent="0">
              <a:lnSpc>
                <a:spcPct val="110000"/>
              </a:lnSpc>
              <a:buNone/>
            </a:pPr>
            <a:r>
              <a:rPr lang="en-GB" sz="2400" b="0" i="0" dirty="0">
                <a:effectLst/>
                <a:latin typeface="Tw Cen MT" panose="020B0602020104020603" pitchFamily="34" charset="0"/>
                <a:ea typeface="Roboto" panose="02000000000000000000" pitchFamily="2" charset="0"/>
              </a:rPr>
              <a:t>Here are five quick ways to use health promotion theory with patients.</a:t>
            </a:r>
          </a:p>
          <a:p>
            <a:pPr marL="0" indent="0">
              <a:lnSpc>
                <a:spcPct val="110000"/>
              </a:lnSpc>
              <a:buNone/>
            </a:pPr>
            <a:r>
              <a:rPr lang="en-GB" sz="2400" b="0" i="1" dirty="0">
                <a:effectLst/>
                <a:highlight>
                  <a:srgbClr val="FFFF00"/>
                </a:highlight>
                <a:latin typeface="Tw Cen MT" panose="020B0602020104020603" pitchFamily="34" charset="0"/>
                <a:ea typeface="Roboto" panose="02000000000000000000" pitchFamily="2" charset="0"/>
              </a:rPr>
              <a:t>Promote the benefits of change –not just the health benefits</a:t>
            </a:r>
            <a:endParaRPr lang="en-GB" sz="2400" b="0" i="0" dirty="0">
              <a:effectLst/>
              <a:highlight>
                <a:srgbClr val="FFFF00"/>
              </a:highlight>
              <a:latin typeface="Tw Cen MT" panose="020B0602020104020603" pitchFamily="34" charset="0"/>
              <a:ea typeface="Roboto" panose="02000000000000000000" pitchFamily="2" charset="0"/>
            </a:endParaRPr>
          </a:p>
          <a:p>
            <a:pPr>
              <a:lnSpc>
                <a:spcPct val="110000"/>
              </a:lnSpc>
            </a:pPr>
            <a:r>
              <a:rPr lang="en-GB" sz="2400" b="0" i="0" dirty="0">
                <a:effectLst/>
                <a:latin typeface="Tw Cen MT" panose="020B0602020104020603" pitchFamily="34" charset="0"/>
                <a:ea typeface="Roboto" panose="02000000000000000000" pitchFamily="2" charset="0"/>
              </a:rPr>
              <a:t>We tend to focus on changing behaviour being </a:t>
            </a:r>
            <a:r>
              <a:rPr lang="en-GB" sz="2400" b="0" i="0" dirty="0">
                <a:effectLst/>
                <a:highlight>
                  <a:srgbClr val="00FFFF"/>
                </a:highlight>
                <a:latin typeface="Tw Cen MT" panose="020B0602020104020603" pitchFamily="34" charset="0"/>
                <a:ea typeface="Roboto" panose="02000000000000000000" pitchFamily="2" charset="0"/>
              </a:rPr>
              <a:t>‘good for you</a:t>
            </a:r>
            <a:r>
              <a:rPr lang="en-GB" sz="2400" b="0" i="0" dirty="0">
                <a:effectLst/>
                <a:latin typeface="Tw Cen MT" panose="020B0602020104020603" pitchFamily="34" charset="0"/>
                <a:ea typeface="Roboto" panose="02000000000000000000" pitchFamily="2" charset="0"/>
              </a:rPr>
              <a:t>’ but often patients find it difficult to quantify health benefits that are twenty years or more down the line. </a:t>
            </a:r>
          </a:p>
          <a:p>
            <a:pPr>
              <a:lnSpc>
                <a:spcPct val="110000"/>
              </a:lnSpc>
            </a:pPr>
            <a:r>
              <a:rPr lang="en-GB" sz="2400" b="0" i="0" dirty="0">
                <a:effectLst/>
                <a:latin typeface="Tw Cen MT" panose="020B0602020104020603" pitchFamily="34" charset="0"/>
                <a:ea typeface="Roboto" panose="02000000000000000000" pitchFamily="2" charset="0"/>
              </a:rPr>
              <a:t>Benefits are recognized in a number of theoretical models and tangible benefits can include saving money, losing weight, not smelling of smoke or making new friends.</a:t>
            </a:r>
          </a:p>
          <a:p>
            <a:pPr>
              <a:lnSpc>
                <a:spcPct val="110000"/>
              </a:lnSpc>
            </a:pPr>
            <a:r>
              <a:rPr lang="en-GB" sz="2400" b="0" i="0" dirty="0">
                <a:effectLst/>
                <a:latin typeface="Tw Cen MT" panose="020B0602020104020603" pitchFamily="34" charset="0"/>
                <a:ea typeface="Roboto" panose="02000000000000000000" pitchFamily="2" charset="0"/>
              </a:rPr>
              <a:t> Use resources to help you promote the short term benefits, for example websites that calculate how much money you save by quitting smoking.</a:t>
            </a:r>
          </a:p>
          <a:p>
            <a:endParaRPr lang="en-GB" dirty="0"/>
          </a:p>
        </p:txBody>
      </p:sp>
      <p:sp>
        <p:nvSpPr>
          <p:cNvPr id="4" name="Footer Placeholder 3">
            <a:extLst>
              <a:ext uri="{FF2B5EF4-FFF2-40B4-BE49-F238E27FC236}">
                <a16:creationId xmlns:a16="http://schemas.microsoft.com/office/drawing/2014/main" id="{2554966A-03D8-4283-A663-BC7E65943E1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38661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F8F7C-E0B5-4E06-BC3B-A306E242DA10}"/>
              </a:ext>
            </a:extLst>
          </p:cNvPr>
          <p:cNvSpPr>
            <a:spLocks noGrp="1"/>
          </p:cNvSpPr>
          <p:nvPr>
            <p:ph idx="1"/>
          </p:nvPr>
        </p:nvSpPr>
        <p:spPr>
          <a:xfrm>
            <a:off x="331304" y="331304"/>
            <a:ext cx="11383618" cy="6196105"/>
          </a:xfrm>
        </p:spPr>
        <p:txBody>
          <a:bodyPr>
            <a:normAutofit/>
          </a:bodyPr>
          <a:lstStyle/>
          <a:p>
            <a:pPr marL="0" indent="0">
              <a:lnSpc>
                <a:spcPct val="110000"/>
              </a:lnSpc>
              <a:buNone/>
            </a:pPr>
            <a:r>
              <a:rPr lang="en-GB" sz="2000" b="0" i="1" dirty="0">
                <a:effectLst/>
                <a:highlight>
                  <a:srgbClr val="FFFF00"/>
                </a:highlight>
                <a:latin typeface="Tw Cen MT" panose="020B0602020104020603" pitchFamily="34" charset="0"/>
                <a:ea typeface="Roboto" panose="02000000000000000000" pitchFamily="2" charset="0"/>
              </a:rPr>
              <a:t>Promote patient behavioural control</a:t>
            </a:r>
            <a:endParaRPr lang="en-GB" sz="2000" b="0" i="0" dirty="0">
              <a:effectLst/>
              <a:highlight>
                <a:srgbClr val="FFFF00"/>
              </a:highlight>
              <a:latin typeface="Tw Cen MT" panose="020B0602020104020603" pitchFamily="34" charset="0"/>
              <a:ea typeface="Roboto" panose="02000000000000000000" pitchFamily="2" charset="0"/>
            </a:endParaRPr>
          </a:p>
          <a:p>
            <a:pPr>
              <a:lnSpc>
                <a:spcPct val="110000"/>
              </a:lnSpc>
            </a:pPr>
            <a:r>
              <a:rPr lang="en-GB" sz="2000" b="0" i="0" dirty="0">
                <a:effectLst/>
                <a:latin typeface="Tw Cen MT" panose="020B0602020104020603" pitchFamily="34" charset="0"/>
                <a:ea typeface="Roboto" panose="02000000000000000000" pitchFamily="2" charset="0"/>
              </a:rPr>
              <a:t>A feature of a number of health promotion models is the role of self-efficacy or behavioural control. This is the patients’ perception of their own ability to be able to achieve something. Patients with low self-efficacy are much less likely to change. </a:t>
            </a:r>
          </a:p>
          <a:p>
            <a:pPr>
              <a:lnSpc>
                <a:spcPct val="110000"/>
              </a:lnSpc>
            </a:pPr>
            <a:r>
              <a:rPr lang="en-GB" sz="2000" b="0" i="0" dirty="0">
                <a:effectLst/>
                <a:latin typeface="Tw Cen MT" panose="020B0602020104020603" pitchFamily="34" charset="0"/>
                <a:ea typeface="Roboto" panose="02000000000000000000" pitchFamily="2" charset="0"/>
              </a:rPr>
              <a:t>Be positive with your patients; tell them they can achieve their goal. Focus on small goals for example swapping instead of stopping.</a:t>
            </a:r>
          </a:p>
          <a:p>
            <a:pPr>
              <a:lnSpc>
                <a:spcPct val="110000"/>
              </a:lnSpc>
            </a:pPr>
            <a:r>
              <a:rPr lang="en-GB" sz="2000" b="0" i="0" dirty="0">
                <a:effectLst/>
                <a:latin typeface="Tw Cen MT" panose="020B0602020104020603" pitchFamily="34" charset="0"/>
                <a:ea typeface="Roboto" panose="02000000000000000000" pitchFamily="2" charset="0"/>
              </a:rPr>
              <a:t>Change4life has good ideas for nutrition smart swaps (refer to resources below). Equally swaps could be in other lifestyle areas for example alcohol by swapping higher to lower strength beers.</a:t>
            </a:r>
          </a:p>
          <a:p>
            <a:pPr>
              <a:lnSpc>
                <a:spcPct val="110000"/>
              </a:lnSpc>
            </a:pPr>
            <a:endParaRPr lang="en-GB" sz="2000" b="0" i="0" dirty="0">
              <a:effectLst/>
              <a:latin typeface="Tw Cen MT" panose="020B0602020104020603" pitchFamily="34" charset="0"/>
              <a:ea typeface="Roboto" panose="02000000000000000000" pitchFamily="2" charset="0"/>
            </a:endParaRPr>
          </a:p>
        </p:txBody>
      </p:sp>
      <p:sp>
        <p:nvSpPr>
          <p:cNvPr id="2" name="Footer Placeholder 1">
            <a:extLst>
              <a:ext uri="{FF2B5EF4-FFF2-40B4-BE49-F238E27FC236}">
                <a16:creationId xmlns:a16="http://schemas.microsoft.com/office/drawing/2014/main" id="{31638EC0-7783-4698-9375-3CFF36801A7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090555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3072B-7361-4B5E-8A63-5A19981F419E}"/>
              </a:ext>
            </a:extLst>
          </p:cNvPr>
          <p:cNvSpPr>
            <a:spLocks noGrp="1"/>
          </p:cNvSpPr>
          <p:nvPr>
            <p:ph idx="1"/>
          </p:nvPr>
        </p:nvSpPr>
        <p:spPr>
          <a:xfrm>
            <a:off x="487360" y="636104"/>
            <a:ext cx="10540106" cy="5304726"/>
          </a:xfrm>
        </p:spPr>
        <p:txBody>
          <a:bodyPr/>
          <a:lstStyle/>
          <a:p>
            <a:pPr marL="0" indent="0">
              <a:lnSpc>
                <a:spcPct val="110000"/>
              </a:lnSpc>
              <a:buNone/>
            </a:pPr>
            <a:r>
              <a:rPr lang="en-GB" sz="1800" b="0" i="1" dirty="0">
                <a:effectLst/>
                <a:highlight>
                  <a:srgbClr val="FFFF00"/>
                </a:highlight>
                <a:latin typeface="Roboto" panose="02000000000000000000" pitchFamily="2" charset="0"/>
                <a:ea typeface="Roboto" panose="02000000000000000000" pitchFamily="2" charset="0"/>
              </a:rPr>
              <a:t>Identify barriers to change</a:t>
            </a:r>
            <a:endParaRPr lang="en-GB" sz="1800" b="0" i="0" dirty="0">
              <a:effectLst/>
              <a:highlight>
                <a:srgbClr val="FFFF00"/>
              </a:highlight>
              <a:latin typeface="Roboto" panose="02000000000000000000" pitchFamily="2" charset="0"/>
              <a:ea typeface="Roboto" panose="02000000000000000000" pitchFamily="2" charset="0"/>
            </a:endParaRPr>
          </a:p>
          <a:p>
            <a:pPr>
              <a:lnSpc>
                <a:spcPct val="110000"/>
              </a:lnSpc>
            </a:pPr>
            <a:r>
              <a:rPr lang="en-GB" sz="1800" b="0" i="0" dirty="0">
                <a:effectLst/>
                <a:latin typeface="Roboto" panose="02000000000000000000" pitchFamily="2" charset="0"/>
                <a:ea typeface="Roboto" panose="02000000000000000000" pitchFamily="2" charset="0"/>
              </a:rPr>
              <a:t>Numerous theoretical models acknowledge that barriers stop many behaviour change efforts. Ask patients what they think will stop them achieving a </a:t>
            </a:r>
            <a:r>
              <a:rPr lang="en-GB" sz="1800" b="0" i="0" dirty="0" err="1">
                <a:effectLst/>
                <a:latin typeface="Roboto" panose="02000000000000000000" pitchFamily="2" charset="0"/>
                <a:ea typeface="Roboto" panose="02000000000000000000" pitchFamily="2" charset="0"/>
              </a:rPr>
              <a:t>behavior</a:t>
            </a:r>
            <a:r>
              <a:rPr lang="en-GB" sz="1800" b="0" i="0" dirty="0">
                <a:effectLst/>
                <a:latin typeface="Roboto" panose="02000000000000000000" pitchFamily="2" charset="0"/>
                <a:ea typeface="Roboto" panose="02000000000000000000" pitchFamily="2" charset="0"/>
              </a:rPr>
              <a:t>, </a:t>
            </a:r>
          </a:p>
          <a:p>
            <a:pPr marL="0" indent="0">
              <a:lnSpc>
                <a:spcPct val="110000"/>
              </a:lnSpc>
              <a:buNone/>
            </a:pPr>
            <a:r>
              <a:rPr lang="en-GB" sz="1800" dirty="0">
                <a:highlight>
                  <a:srgbClr val="00FFFF"/>
                </a:highlight>
                <a:latin typeface="Roboto" panose="02000000000000000000" pitchFamily="2" charset="0"/>
                <a:ea typeface="Roboto" panose="02000000000000000000" pitchFamily="2" charset="0"/>
              </a:rPr>
              <a:t>F</a:t>
            </a:r>
            <a:r>
              <a:rPr lang="en-GB" sz="1800" b="0" i="0" dirty="0">
                <a:effectLst/>
                <a:highlight>
                  <a:srgbClr val="00FFFF"/>
                </a:highlight>
                <a:latin typeface="Roboto" panose="02000000000000000000" pitchFamily="2" charset="0"/>
                <a:ea typeface="Roboto" panose="02000000000000000000" pitchFamily="2" charset="0"/>
              </a:rPr>
              <a:t>or example </a:t>
            </a:r>
            <a:r>
              <a:rPr lang="en-GB" sz="1800" b="0" i="0" dirty="0">
                <a:effectLst/>
                <a:latin typeface="Roboto" panose="02000000000000000000" pitchFamily="2" charset="0"/>
                <a:ea typeface="Roboto" panose="02000000000000000000" pitchFamily="2" charset="0"/>
              </a:rPr>
              <a:t>quitting smoking and how they plan to overcome this barrier.</a:t>
            </a:r>
          </a:p>
          <a:p>
            <a:pPr marL="0" indent="0">
              <a:lnSpc>
                <a:spcPct val="110000"/>
              </a:lnSpc>
              <a:buNone/>
            </a:pPr>
            <a:r>
              <a:rPr lang="en-GB" sz="1800" b="0" i="0" dirty="0">
                <a:effectLst/>
                <a:highlight>
                  <a:srgbClr val="FFFF00"/>
                </a:highlight>
                <a:latin typeface="Roboto" panose="02000000000000000000" pitchFamily="2" charset="0"/>
                <a:ea typeface="Roboto" panose="02000000000000000000" pitchFamily="2" charset="0"/>
              </a:rPr>
              <a:t> For example </a:t>
            </a:r>
            <a:r>
              <a:rPr lang="en-GB" sz="1800" b="0" i="0" dirty="0">
                <a:effectLst/>
                <a:latin typeface="Roboto" panose="02000000000000000000" pitchFamily="2" charset="0"/>
                <a:ea typeface="Roboto" panose="02000000000000000000" pitchFamily="2" charset="0"/>
              </a:rPr>
              <a:t>barriers to quitting smoking include peer pressure from friends, habit and cravings. If the response can be planned relapse is less likely. You might suggest a distractor app for iPhone/android phones such as the Filter Distractor.</a:t>
            </a:r>
            <a:endParaRPr lang="en-GB" sz="1050" dirty="0"/>
          </a:p>
          <a:p>
            <a:endParaRPr lang="en-GB" dirty="0"/>
          </a:p>
        </p:txBody>
      </p:sp>
      <p:sp>
        <p:nvSpPr>
          <p:cNvPr id="4" name="Footer Placeholder 3">
            <a:extLst>
              <a:ext uri="{FF2B5EF4-FFF2-40B4-BE49-F238E27FC236}">
                <a16:creationId xmlns:a16="http://schemas.microsoft.com/office/drawing/2014/main" id="{6EA5E45C-2C87-4E02-BE22-C7DCDED9DB8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48952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827A2-D7D2-4130-8C51-1B742361762F}"/>
              </a:ext>
            </a:extLst>
          </p:cNvPr>
          <p:cNvSpPr>
            <a:spLocks noGrp="1"/>
          </p:cNvSpPr>
          <p:nvPr>
            <p:ph idx="1"/>
          </p:nvPr>
        </p:nvSpPr>
        <p:spPr>
          <a:xfrm>
            <a:off x="168812" y="168813"/>
            <a:ext cx="11532858" cy="6689188"/>
          </a:xfrm>
        </p:spPr>
        <p:txBody>
          <a:bodyPr>
            <a:normAutofit fontScale="70000" lnSpcReduction="20000"/>
          </a:bodyPr>
          <a:lstStyle/>
          <a:p>
            <a:pPr marL="0" indent="0">
              <a:lnSpc>
                <a:spcPct val="110000"/>
              </a:lnSpc>
              <a:buNone/>
            </a:pPr>
            <a:r>
              <a:rPr lang="en-GB" sz="2900" b="1" i="1" dirty="0">
                <a:effectLst/>
                <a:highlight>
                  <a:srgbClr val="FFFF00"/>
                </a:highlight>
                <a:latin typeface="Roboto" panose="02000000000000000000" pitchFamily="2" charset="0"/>
                <a:ea typeface="Roboto" panose="02000000000000000000" pitchFamily="2" charset="0"/>
              </a:rPr>
              <a:t>Tailor information to the patient</a:t>
            </a:r>
            <a:endParaRPr lang="en-GB" sz="2900" b="1" i="0" dirty="0">
              <a:effectLst/>
              <a:highlight>
                <a:srgbClr val="FFFF00"/>
              </a:highlight>
              <a:latin typeface="Roboto" panose="02000000000000000000" pitchFamily="2" charset="0"/>
              <a:ea typeface="Roboto" panose="02000000000000000000" pitchFamily="2" charset="0"/>
            </a:endParaRPr>
          </a:p>
          <a:p>
            <a:pPr>
              <a:lnSpc>
                <a:spcPct val="110000"/>
              </a:lnSpc>
            </a:pPr>
            <a:r>
              <a:rPr lang="en-GB" sz="2900" b="0" i="0" dirty="0">
                <a:effectLst/>
                <a:latin typeface="Roboto" panose="02000000000000000000" pitchFamily="2" charset="0"/>
                <a:ea typeface="Roboto" panose="02000000000000000000" pitchFamily="2" charset="0"/>
              </a:rPr>
              <a:t>If you work with children you probably communicate health information use simple words or pictures. The same tailoring ethos should also apply to other patients; for example providing information in a different language or large print. Recognize that patients are at different stages of change. </a:t>
            </a:r>
          </a:p>
          <a:p>
            <a:pPr marL="0" indent="0">
              <a:lnSpc>
                <a:spcPct val="110000"/>
              </a:lnSpc>
              <a:buNone/>
            </a:pPr>
            <a:endParaRPr lang="en-GB" sz="2900" b="0" i="0" dirty="0">
              <a:effectLst/>
              <a:latin typeface="Roboto" panose="02000000000000000000" pitchFamily="2" charset="0"/>
              <a:ea typeface="Roboto" panose="02000000000000000000" pitchFamily="2" charset="0"/>
            </a:endParaRPr>
          </a:p>
          <a:p>
            <a:pPr marL="0" indent="0">
              <a:lnSpc>
                <a:spcPct val="110000"/>
              </a:lnSpc>
              <a:buNone/>
            </a:pPr>
            <a:r>
              <a:rPr lang="en-GB" sz="2900" b="1" i="0" dirty="0">
                <a:effectLst/>
                <a:highlight>
                  <a:srgbClr val="00FFFF"/>
                </a:highlight>
                <a:latin typeface="Roboto" panose="02000000000000000000" pitchFamily="2" charset="0"/>
                <a:ea typeface="Roboto" panose="02000000000000000000" pitchFamily="2" charset="0"/>
              </a:rPr>
              <a:t>For example </a:t>
            </a:r>
            <a:r>
              <a:rPr lang="en-GB" sz="2900" b="0" i="0" dirty="0">
                <a:effectLst/>
                <a:latin typeface="Roboto" panose="02000000000000000000" pitchFamily="2" charset="0"/>
                <a:ea typeface="Roboto" panose="02000000000000000000" pitchFamily="2" charset="0"/>
              </a:rPr>
              <a:t>does your patient have all the information they need? </a:t>
            </a:r>
          </a:p>
          <a:p>
            <a:pPr>
              <a:lnSpc>
                <a:spcPct val="110000"/>
              </a:lnSpc>
            </a:pPr>
            <a:r>
              <a:rPr lang="en-GB" sz="2900" b="0" i="0" dirty="0">
                <a:effectLst/>
                <a:latin typeface="Roboto" panose="02000000000000000000" pitchFamily="2" charset="0"/>
                <a:ea typeface="Roboto" panose="02000000000000000000" pitchFamily="2" charset="0"/>
              </a:rPr>
              <a:t>Are they very knowledgeable?</a:t>
            </a:r>
          </a:p>
          <a:p>
            <a:pPr>
              <a:lnSpc>
                <a:spcPct val="110000"/>
              </a:lnSpc>
            </a:pPr>
            <a:r>
              <a:rPr lang="en-GB" sz="2900" b="0" i="0" dirty="0">
                <a:effectLst/>
                <a:latin typeface="Roboto" panose="02000000000000000000" pitchFamily="2" charset="0"/>
                <a:ea typeface="Roboto" panose="02000000000000000000" pitchFamily="2" charset="0"/>
              </a:rPr>
              <a:t> Have they tried to change before? </a:t>
            </a:r>
          </a:p>
          <a:p>
            <a:pPr>
              <a:lnSpc>
                <a:spcPct val="110000"/>
              </a:lnSpc>
            </a:pPr>
            <a:r>
              <a:rPr lang="en-GB" sz="2900" b="0" i="0" dirty="0">
                <a:effectLst/>
                <a:latin typeface="Roboto" panose="02000000000000000000" pitchFamily="2" charset="0"/>
                <a:ea typeface="Roboto" panose="02000000000000000000" pitchFamily="2" charset="0"/>
              </a:rPr>
              <a:t>What is stopping them from changing? </a:t>
            </a:r>
          </a:p>
          <a:p>
            <a:pPr>
              <a:lnSpc>
                <a:spcPct val="110000"/>
              </a:lnSpc>
            </a:pPr>
            <a:r>
              <a:rPr lang="en-GB" sz="2900" b="0" i="0" dirty="0">
                <a:effectLst/>
                <a:latin typeface="Roboto" panose="02000000000000000000" pitchFamily="2" charset="0"/>
                <a:ea typeface="Roboto" panose="02000000000000000000" pitchFamily="2" charset="0"/>
              </a:rPr>
              <a:t>Being a good sign poster can help you tailor information.</a:t>
            </a:r>
          </a:p>
          <a:p>
            <a:pPr>
              <a:lnSpc>
                <a:spcPct val="110000"/>
              </a:lnSpc>
            </a:pPr>
            <a:r>
              <a:rPr lang="en-GB" sz="2900" b="0" i="0" dirty="0">
                <a:effectLst/>
                <a:latin typeface="Roboto" panose="02000000000000000000" pitchFamily="2" charset="0"/>
                <a:ea typeface="Roboto" panose="02000000000000000000" pitchFamily="2" charset="0"/>
              </a:rPr>
              <a:t> If a patient wanted support to change a behaviour i.e. diet some patients would prefer a group, some would prefer a website and others might just want to do it by themselves. </a:t>
            </a:r>
          </a:p>
          <a:p>
            <a:pPr>
              <a:lnSpc>
                <a:spcPct val="110000"/>
              </a:lnSpc>
            </a:pPr>
            <a:r>
              <a:rPr lang="en-GB" sz="2900" b="0" i="0" dirty="0">
                <a:effectLst/>
                <a:latin typeface="Roboto" panose="02000000000000000000" pitchFamily="2" charset="0"/>
                <a:ea typeface="Roboto" panose="02000000000000000000" pitchFamily="2" charset="0"/>
              </a:rPr>
              <a:t>Ask the patient what they would prefer and signpost accordingly.</a:t>
            </a:r>
          </a:p>
          <a:p>
            <a:pPr>
              <a:lnSpc>
                <a:spcPct val="110000"/>
              </a:lnSpc>
            </a:pPr>
            <a:r>
              <a:rPr lang="en-GB" sz="2900" b="0" i="0" dirty="0">
                <a:effectLst/>
                <a:latin typeface="Roboto" panose="02000000000000000000" pitchFamily="2" charset="0"/>
                <a:ea typeface="Roboto" panose="02000000000000000000" pitchFamily="2" charset="0"/>
              </a:rPr>
              <a:t>You do not need to be an expert in health promotion theory to do any of these five things –</a:t>
            </a:r>
          </a:p>
          <a:p>
            <a:pPr>
              <a:lnSpc>
                <a:spcPct val="110000"/>
              </a:lnSpc>
            </a:pPr>
            <a:r>
              <a:rPr lang="en-GB" sz="2900" b="0" i="0" dirty="0">
                <a:effectLst/>
                <a:latin typeface="Roboto" panose="02000000000000000000" pitchFamily="2" charset="0"/>
                <a:ea typeface="Roboto" panose="02000000000000000000" pitchFamily="2" charset="0"/>
              </a:rPr>
              <a:t> just think small changes, short term goals and know the assets in your local area that will support your patient when they are back at home.</a:t>
            </a:r>
          </a:p>
          <a:p>
            <a:pPr>
              <a:lnSpc>
                <a:spcPct val="110000"/>
              </a:lnSpc>
            </a:pPr>
            <a:endParaRPr lang="en-GB" sz="1100" dirty="0"/>
          </a:p>
        </p:txBody>
      </p:sp>
      <p:sp>
        <p:nvSpPr>
          <p:cNvPr id="2" name="Footer Placeholder 1">
            <a:extLst>
              <a:ext uri="{FF2B5EF4-FFF2-40B4-BE49-F238E27FC236}">
                <a16:creationId xmlns:a16="http://schemas.microsoft.com/office/drawing/2014/main" id="{D212804E-665E-4FE7-96DB-9337008A451C}"/>
              </a:ext>
            </a:extLst>
          </p:cNvPr>
          <p:cNvSpPr>
            <a:spLocks noGrp="1"/>
          </p:cNvSpPr>
          <p:nvPr>
            <p:ph type="ftr" sz="quarter" idx="11"/>
          </p:nvPr>
        </p:nvSpPr>
        <p:spPr>
          <a:xfrm rot="5400000">
            <a:off x="11140683" y="5631246"/>
            <a:ext cx="1674595" cy="368097"/>
          </a:xfrm>
        </p:spPr>
        <p:txBody>
          <a:bodyPr/>
          <a:lstStyle/>
          <a:p>
            <a:r>
              <a:rPr lang="en-US" dirty="0"/>
              <a:t>Created by Tayo Alebiosu</a:t>
            </a:r>
          </a:p>
        </p:txBody>
      </p:sp>
    </p:spTree>
    <p:extLst>
      <p:ext uri="{BB962C8B-B14F-4D97-AF65-F5344CB8AC3E}">
        <p14:creationId xmlns:p14="http://schemas.microsoft.com/office/powerpoint/2010/main" val="2114450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3C07C-A134-4DB0-8925-EBC1E6E77465}"/>
              </a:ext>
            </a:extLst>
          </p:cNvPr>
          <p:cNvSpPr>
            <a:spLocks noGrp="1"/>
          </p:cNvSpPr>
          <p:nvPr>
            <p:ph idx="1"/>
          </p:nvPr>
        </p:nvSpPr>
        <p:spPr>
          <a:xfrm>
            <a:off x="337625" y="267286"/>
            <a:ext cx="11732141" cy="6400799"/>
          </a:xfrm>
        </p:spPr>
        <p:txBody>
          <a:bodyPr>
            <a:normAutofit/>
          </a:bodyPr>
          <a:lstStyle/>
          <a:p>
            <a:pPr marL="0" indent="0">
              <a:buNone/>
            </a:pPr>
            <a:r>
              <a:rPr lang="en-GB" sz="2400" b="0" i="1" dirty="0">
                <a:effectLst/>
                <a:highlight>
                  <a:srgbClr val="FFFF00"/>
                </a:highlight>
                <a:latin typeface="Roboto" panose="02000000000000000000" pitchFamily="2" charset="0"/>
                <a:ea typeface="Roboto" panose="02000000000000000000" pitchFamily="2" charset="0"/>
              </a:rPr>
              <a:t>Recognize the wider environment</a:t>
            </a:r>
            <a:endParaRPr lang="en-GB" sz="2400" b="0" i="0" dirty="0">
              <a:effectLst/>
              <a:highlight>
                <a:srgbClr val="FFFF00"/>
              </a:highlight>
              <a:latin typeface="Roboto" panose="02000000000000000000" pitchFamily="2" charset="0"/>
              <a:ea typeface="Roboto" panose="02000000000000000000" pitchFamily="2" charset="0"/>
            </a:endParaRPr>
          </a:p>
          <a:p>
            <a:r>
              <a:rPr lang="en-GB" sz="2400" b="0" i="0" dirty="0">
                <a:effectLst/>
                <a:latin typeface="Roboto" panose="02000000000000000000" pitchFamily="2" charset="0"/>
                <a:ea typeface="Roboto" panose="02000000000000000000" pitchFamily="2" charset="0"/>
              </a:rPr>
              <a:t>The environment is an important element of behaviour change. Safety, traffic and aesthetics can discourage exercise outdoors and unfriendliness, unfamiliarity and embarrassment can discourage exercise indoors.</a:t>
            </a:r>
          </a:p>
          <a:p>
            <a:r>
              <a:rPr lang="en-GB" sz="2400" b="0" i="0" dirty="0">
                <a:effectLst/>
                <a:latin typeface="Roboto" panose="02000000000000000000" pitchFamily="2" charset="0"/>
                <a:ea typeface="Roboto" panose="02000000000000000000" pitchFamily="2" charset="0"/>
              </a:rPr>
              <a:t> If you wanted to encourage a patient to exercise more then you need to be able to signpost them to friendly, safe spaces. Become familiar with your local area; </a:t>
            </a:r>
          </a:p>
          <a:p>
            <a:r>
              <a:rPr lang="en-GB" sz="2400" b="0" i="0" dirty="0">
                <a:effectLst/>
                <a:latin typeface="Roboto" panose="02000000000000000000" pitchFamily="2" charset="0"/>
                <a:ea typeface="Roboto" panose="02000000000000000000" pitchFamily="2" charset="0"/>
              </a:rPr>
              <a:t>Which physical activity groups are easy to access?</a:t>
            </a:r>
          </a:p>
          <a:p>
            <a:r>
              <a:rPr lang="en-GB" sz="2400" b="0" i="0" dirty="0">
                <a:effectLst/>
                <a:latin typeface="Roboto" panose="02000000000000000000" pitchFamily="2" charset="0"/>
                <a:ea typeface="Roboto" panose="02000000000000000000" pitchFamily="2" charset="0"/>
              </a:rPr>
              <a:t> Does your leisure centre run special classes for teenagers or older people?</a:t>
            </a:r>
          </a:p>
          <a:p>
            <a:r>
              <a:rPr lang="en-GB" sz="2400" b="0" i="0" dirty="0">
                <a:effectLst/>
                <a:latin typeface="Roboto" panose="02000000000000000000" pitchFamily="2" charset="0"/>
                <a:ea typeface="Roboto" panose="02000000000000000000" pitchFamily="2" charset="0"/>
              </a:rPr>
              <a:t> and which green spaces are safe?</a:t>
            </a:r>
          </a:p>
          <a:p>
            <a:endParaRPr lang="en-GB" sz="1700" dirty="0"/>
          </a:p>
        </p:txBody>
      </p:sp>
      <p:sp>
        <p:nvSpPr>
          <p:cNvPr id="2" name="Footer Placeholder 1">
            <a:extLst>
              <a:ext uri="{FF2B5EF4-FFF2-40B4-BE49-F238E27FC236}">
                <a16:creationId xmlns:a16="http://schemas.microsoft.com/office/drawing/2014/main" id="{81D1FA78-2474-4477-A87C-A9D4C1C1A3D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69465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4CC23-FB84-46EE-9792-5CFBA700EB7C}"/>
              </a:ext>
            </a:extLst>
          </p:cNvPr>
          <p:cNvSpPr>
            <a:spLocks noGrp="1"/>
          </p:cNvSpPr>
          <p:nvPr>
            <p:ph type="subTitle" idx="1"/>
          </p:nvPr>
        </p:nvSpPr>
        <p:spPr>
          <a:xfrm>
            <a:off x="238537" y="858596"/>
            <a:ext cx="7407967" cy="5634969"/>
          </a:xfrm>
        </p:spPr>
        <p:txBody>
          <a:bodyPr vert="horz" lIns="91440" tIns="45720" rIns="91440" bIns="45720" rtlCol="0">
            <a:normAutofit lnSpcReduction="10000"/>
          </a:bodyPr>
          <a:lstStyle/>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Aim;</a:t>
            </a:r>
          </a:p>
          <a:p>
            <a:pPr indent="-228600" algn="l">
              <a:buFont typeface="Arial" panose="020B0604020202020204" pitchFamily="34" charset="0"/>
              <a:buChar char="•"/>
              <a:defRPr/>
            </a:pPr>
            <a:r>
              <a:rPr lang="en-GB" sz="2800" dirty="0">
                <a:effectLst/>
                <a:latin typeface="Tw Cen MT" panose="020B0602020104020603" pitchFamily="34" charset="0"/>
                <a:ea typeface="Calibri" panose="020F0502020204030204" pitchFamily="34" charset="0"/>
              </a:rPr>
              <a:t>Evaluates theories and approaches of health promotions relevant to health issues within professional roles or work placement.</a:t>
            </a:r>
            <a:endParaRPr lang="en-US" sz="2800" dirty="0">
              <a:latin typeface="Tw Cen MT" panose="020B0602020104020603" pitchFamily="34" charset="0"/>
            </a:endParaRPr>
          </a:p>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Learning Outcomes;</a:t>
            </a:r>
          </a:p>
          <a:p>
            <a:pPr marL="514350" indent="-228600" algn="l">
              <a:buFont typeface="Arial" panose="020B0604020202020204" pitchFamily="34" charset="0"/>
              <a:buChar char="•"/>
              <a:defRPr/>
            </a:pPr>
            <a:r>
              <a:rPr lang="en-US" sz="2800" dirty="0">
                <a:latin typeface="Tw Cen MT" panose="020B0602020104020603" pitchFamily="34" charset="0"/>
              </a:rPr>
              <a:t>Evaluate </a:t>
            </a:r>
            <a:r>
              <a:rPr lang="en-GB" sz="2800" dirty="0">
                <a:effectLst/>
                <a:latin typeface="Tw Cen MT" panose="020B0602020104020603" pitchFamily="34" charset="0"/>
                <a:ea typeface="Calibri" panose="020F0502020204030204" pitchFamily="34" charset="0"/>
              </a:rPr>
              <a:t>theories and models that support the practice of health promotion</a:t>
            </a:r>
          </a:p>
          <a:p>
            <a:pPr marL="514350" indent="-228600">
              <a:buFont typeface="Arial" panose="020B0604020202020204" pitchFamily="34" charset="0"/>
              <a:buChar char="•"/>
              <a:defRPr/>
            </a:pPr>
            <a:r>
              <a:rPr lang="en-GB" sz="3200" b="0" i="0" dirty="0">
                <a:solidFill>
                  <a:srgbClr val="333333"/>
                </a:solidFill>
                <a:effectLst/>
                <a:latin typeface="Tw Cen MT" panose="020B0602020104020603" pitchFamily="34" charset="0"/>
              </a:rPr>
              <a:t>Explore selected theories and models used for health promotion and disease prevention programs</a:t>
            </a:r>
            <a:endParaRPr lang="en-GB" sz="3200" b="1" dirty="0">
              <a:highlight>
                <a:srgbClr val="FFFF00"/>
              </a:highlight>
              <a:latin typeface="Tw Cen MT" panose="020B0602020104020603" pitchFamily="34" charset="0"/>
              <a:ea typeface="Roboto" panose="02000000000000000000" pitchFamily="2" charset="0"/>
            </a:endParaRPr>
          </a:p>
          <a:p>
            <a:pPr marL="514350" indent="-228600" algn="l">
              <a:buFont typeface="Arial" panose="020B0604020202020204" pitchFamily="34" charset="0"/>
              <a:buChar char="•"/>
              <a:defRPr/>
            </a:pPr>
            <a:endParaRPr lang="en-GB" sz="3200" dirty="0">
              <a:latin typeface="Arial" panose="020B0604020202020204" pitchFamily="34" charset="0"/>
              <a:ea typeface="Times New Roman" panose="02020603050405020304" pitchFamily="18" charset="0"/>
            </a:endParaRPr>
          </a:p>
          <a:p>
            <a:pPr marL="514350" indent="-228600" algn="l">
              <a:buFont typeface="Arial" panose="020B0604020202020204" pitchFamily="34" charset="0"/>
              <a:buChar char="•"/>
              <a:defRPr/>
            </a:pPr>
            <a:endParaRPr lang="en-US" sz="3200" dirty="0">
              <a:latin typeface="Tw Cen MT" panose="020B0602020104020603" pitchFamily="34" charset="0"/>
            </a:endParaRPr>
          </a:p>
          <a:p>
            <a:pPr indent="-228600" algn="l">
              <a:buFont typeface="Arial" panose="020B0604020202020204" pitchFamily="34" charset="0"/>
              <a:buChar char="•"/>
              <a:defRPr/>
            </a:pPr>
            <a:endParaRPr lang="en-US" sz="2000" dirty="0"/>
          </a:p>
          <a:p>
            <a:pPr indent="-228600" algn="l">
              <a:buFont typeface="Arial" panose="020B0604020202020204" pitchFamily="34" charset="0"/>
              <a:buChar char="•"/>
            </a:pPr>
            <a:endParaRPr lang="en-US" sz="2000" dirty="0"/>
          </a:p>
        </p:txBody>
      </p:sp>
      <p:pic>
        <p:nvPicPr>
          <p:cNvPr id="6" name="Picture 5" descr="Three darts on bullseye">
            <a:extLst>
              <a:ext uri="{FF2B5EF4-FFF2-40B4-BE49-F238E27FC236}">
                <a16:creationId xmlns:a16="http://schemas.microsoft.com/office/drawing/2014/main" id="{D547E4E7-E83C-442D-B7C0-2BBC2FD8CA62}"/>
              </a:ext>
            </a:extLst>
          </p:cNvPr>
          <p:cNvPicPr>
            <a:picLocks noChangeAspect="1"/>
          </p:cNvPicPr>
          <p:nvPr/>
        </p:nvPicPr>
        <p:blipFill rotWithShape="1">
          <a:blip r:embed="rId2"/>
          <a:srcRect l="10712" r="19047"/>
          <a:stretch/>
        </p:blipFill>
        <p:spPr>
          <a:xfrm>
            <a:off x="7646504" y="1"/>
            <a:ext cx="4545496"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Footer Placeholder 3">
            <a:extLst>
              <a:ext uri="{FF2B5EF4-FFF2-40B4-BE49-F238E27FC236}">
                <a16:creationId xmlns:a16="http://schemas.microsoft.com/office/drawing/2014/main" id="{4F8C9644-088F-422B-96E6-57284D6D0F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
        <p:nvSpPr>
          <p:cNvPr id="7" name="TextBox 6">
            <a:extLst>
              <a:ext uri="{FF2B5EF4-FFF2-40B4-BE49-F238E27FC236}">
                <a16:creationId xmlns:a16="http://schemas.microsoft.com/office/drawing/2014/main" id="{94FD865C-2B45-4F98-B017-CB4B2F68F45E}"/>
              </a:ext>
            </a:extLst>
          </p:cNvPr>
          <p:cNvSpPr txBox="1"/>
          <p:nvPr/>
        </p:nvSpPr>
        <p:spPr>
          <a:xfrm>
            <a:off x="7890012" y="6493565"/>
            <a:ext cx="2282687" cy="276999"/>
          </a:xfrm>
          <a:prstGeom prst="rect">
            <a:avLst/>
          </a:prstGeom>
          <a:noFill/>
        </p:spPr>
        <p:txBody>
          <a:bodyPr wrap="square">
            <a:spAutoFit/>
          </a:bodyPr>
          <a:lstStyle/>
          <a:p>
            <a:r>
              <a:rPr lang="en-US" sz="1200" dirty="0"/>
              <a:t>Created by Tayo Alebiosu</a:t>
            </a:r>
          </a:p>
        </p:txBody>
      </p:sp>
    </p:spTree>
    <p:extLst>
      <p:ext uri="{BB962C8B-B14F-4D97-AF65-F5344CB8AC3E}">
        <p14:creationId xmlns:p14="http://schemas.microsoft.com/office/powerpoint/2010/main" val="2965637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70DAB-5736-46CF-B0D1-D517A8712313}"/>
              </a:ext>
            </a:extLst>
          </p:cNvPr>
          <p:cNvSpPr>
            <a:spLocks noGrp="1"/>
          </p:cNvSpPr>
          <p:nvPr>
            <p:ph idx="1"/>
          </p:nvPr>
        </p:nvSpPr>
        <p:spPr>
          <a:xfrm>
            <a:off x="182880" y="409227"/>
            <a:ext cx="11558545" cy="6448773"/>
          </a:xfrm>
        </p:spPr>
        <p:txBody>
          <a:bodyPr>
            <a:noAutofit/>
          </a:bodyPr>
          <a:lstStyle/>
          <a:p>
            <a:pPr marL="0" indent="0">
              <a:lnSpc>
                <a:spcPct val="110000"/>
              </a:lnSpc>
              <a:buNone/>
            </a:pPr>
            <a:r>
              <a:rPr lang="en-GB" sz="2000" b="1" dirty="0">
                <a:highlight>
                  <a:srgbClr val="FFFF00"/>
                </a:highlight>
                <a:latin typeface="Roboto" panose="02000000000000000000" pitchFamily="2" charset="0"/>
                <a:ea typeface="Roboto" panose="02000000000000000000" pitchFamily="2" charset="0"/>
              </a:rPr>
              <a:t>Health Promoting Hospitals</a:t>
            </a:r>
          </a:p>
          <a:p>
            <a:pPr>
              <a:lnSpc>
                <a:spcPct val="110000"/>
              </a:lnSpc>
            </a:pPr>
            <a:r>
              <a:rPr lang="en-GB" sz="2000" dirty="0">
                <a:latin typeface="Roboto" panose="02000000000000000000" pitchFamily="2" charset="0"/>
                <a:ea typeface="Roboto" panose="02000000000000000000" pitchFamily="2" charset="0"/>
              </a:rPr>
              <a:t>Health promotion in the hospital setting aims to increase health gain by supporting the health of patients, staff, and the community.</a:t>
            </a:r>
          </a:p>
          <a:p>
            <a:pPr>
              <a:lnSpc>
                <a:spcPct val="110000"/>
              </a:lnSpc>
            </a:pPr>
            <a:r>
              <a:rPr lang="en-GB" sz="2000" dirty="0">
                <a:latin typeface="Roboto" panose="02000000000000000000" pitchFamily="2" charset="0"/>
                <a:ea typeface="Roboto" panose="02000000000000000000" pitchFamily="2" charset="0"/>
              </a:rPr>
              <a:t> This is achieved by integrating health promotion </a:t>
            </a:r>
            <a:r>
              <a:rPr lang="en-GB" sz="2000" dirty="0" err="1">
                <a:latin typeface="Roboto" panose="02000000000000000000" pitchFamily="2" charset="0"/>
                <a:ea typeface="Roboto" panose="02000000000000000000" pitchFamily="2" charset="0"/>
              </a:rPr>
              <a:t>conceptes</a:t>
            </a:r>
            <a:r>
              <a:rPr lang="en-GB" sz="2000" dirty="0">
                <a:latin typeface="Roboto" panose="02000000000000000000" pitchFamily="2" charset="0"/>
                <a:ea typeface="Roboto" panose="02000000000000000000" pitchFamily="2" charset="0"/>
              </a:rPr>
              <a:t>, strategies, and values into the culture and organizational structure of the hospital. </a:t>
            </a:r>
          </a:p>
          <a:p>
            <a:pPr>
              <a:lnSpc>
                <a:spcPct val="110000"/>
              </a:lnSpc>
            </a:pPr>
            <a:endParaRPr lang="en-GB" sz="2000" dirty="0">
              <a:latin typeface="Roboto" panose="02000000000000000000" pitchFamily="2" charset="0"/>
              <a:ea typeface="Roboto" panose="02000000000000000000" pitchFamily="2" charset="0"/>
            </a:endParaRPr>
          </a:p>
          <a:p>
            <a:pPr>
              <a:lnSpc>
                <a:spcPct val="110000"/>
              </a:lnSpc>
            </a:pPr>
            <a:r>
              <a:rPr lang="en-GB" sz="2000" dirty="0">
                <a:latin typeface="Roboto" panose="02000000000000000000" pitchFamily="2" charset="0"/>
                <a:ea typeface="Roboto" panose="02000000000000000000" pitchFamily="2" charset="0"/>
              </a:rPr>
              <a:t>Specifically, this means setting up a management structure, involving medical and non-medical staff in health promotion communication, devising action plans for health promotion policies and projects, and measuring and measuring health outcomes and impact for staff, patients, and the community.</a:t>
            </a:r>
          </a:p>
          <a:p>
            <a:pPr>
              <a:lnSpc>
                <a:spcPct val="110000"/>
              </a:lnSpc>
            </a:pPr>
            <a:endParaRPr lang="en-GB" sz="2000" dirty="0">
              <a:latin typeface="Roboto" panose="02000000000000000000" pitchFamily="2" charset="0"/>
              <a:ea typeface="Roboto" panose="02000000000000000000" pitchFamily="2" charset="0"/>
            </a:endParaRPr>
          </a:p>
          <a:p>
            <a:pPr>
              <a:lnSpc>
                <a:spcPct val="110000"/>
              </a:lnSpc>
            </a:pPr>
            <a:r>
              <a:rPr lang="en-GB" sz="2000" dirty="0">
                <a:latin typeface="Roboto" panose="02000000000000000000" pitchFamily="2" charset="0"/>
                <a:ea typeface="Roboto" panose="02000000000000000000" pitchFamily="2" charset="0"/>
              </a:rPr>
              <a:t>The International Network of Health Promoting Hospitals and Health Services is the official, international network for the promotion and dissemination of principles, standards, and recommendations for health promotion in the hospital and health services settings.</a:t>
            </a:r>
          </a:p>
        </p:txBody>
      </p:sp>
      <p:sp>
        <p:nvSpPr>
          <p:cNvPr id="2" name="Footer Placeholder 1">
            <a:extLst>
              <a:ext uri="{FF2B5EF4-FFF2-40B4-BE49-F238E27FC236}">
                <a16:creationId xmlns:a16="http://schemas.microsoft.com/office/drawing/2014/main" id="{ACC4D182-BF58-466A-A65E-5DF759DBDF1B}"/>
              </a:ext>
            </a:extLst>
          </p:cNvPr>
          <p:cNvSpPr>
            <a:spLocks noGrp="1"/>
          </p:cNvSpPr>
          <p:nvPr>
            <p:ph type="ftr" sz="quarter" idx="11"/>
          </p:nvPr>
        </p:nvSpPr>
        <p:spPr>
          <a:xfrm rot="5400000">
            <a:off x="10991750" y="5657750"/>
            <a:ext cx="2151673" cy="248828"/>
          </a:xfrm>
        </p:spPr>
        <p:txBody>
          <a:bodyPr/>
          <a:lstStyle/>
          <a:p>
            <a:r>
              <a:rPr lang="en-US" dirty="0"/>
              <a:t>Created by Tayo Alebiosu</a:t>
            </a:r>
          </a:p>
        </p:txBody>
      </p:sp>
    </p:spTree>
    <p:extLst>
      <p:ext uri="{BB962C8B-B14F-4D97-AF65-F5344CB8AC3E}">
        <p14:creationId xmlns:p14="http://schemas.microsoft.com/office/powerpoint/2010/main" val="409698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190BF-A6BD-4D2F-9926-301902057FFC}"/>
              </a:ext>
            </a:extLst>
          </p:cNvPr>
          <p:cNvSpPr>
            <a:spLocks noGrp="1"/>
          </p:cNvSpPr>
          <p:nvPr>
            <p:ph idx="1"/>
          </p:nvPr>
        </p:nvSpPr>
        <p:spPr>
          <a:xfrm>
            <a:off x="675862" y="609600"/>
            <a:ext cx="10351604" cy="5331230"/>
          </a:xfrm>
        </p:spPr>
        <p:txBody>
          <a:bodyPr>
            <a:normAutofit/>
          </a:bodyPr>
          <a:lstStyle/>
          <a:p>
            <a:r>
              <a:rPr lang="en-GB" sz="2800" dirty="0">
                <a:latin typeface="Tw Cen MT" panose="020B0602020104020603" pitchFamily="34" charset="0"/>
              </a:rPr>
              <a:t>Selected theories and models that are used for health promotion and disease prevention programs include:</a:t>
            </a:r>
          </a:p>
          <a:p>
            <a:endParaRPr lang="en-GB" sz="2800" dirty="0">
              <a:latin typeface="Tw Cen MT" panose="020B0602020104020603" pitchFamily="34" charset="0"/>
            </a:endParaRPr>
          </a:p>
          <a:p>
            <a:r>
              <a:rPr lang="en-GB" sz="2800" dirty="0">
                <a:latin typeface="Tw Cen MT" panose="020B0602020104020603" pitchFamily="34" charset="0"/>
              </a:rPr>
              <a:t>Ecological Models</a:t>
            </a:r>
          </a:p>
          <a:p>
            <a:r>
              <a:rPr lang="en-GB" sz="2800" dirty="0">
                <a:latin typeface="Tw Cen MT" panose="020B0602020104020603" pitchFamily="34" charset="0"/>
              </a:rPr>
              <a:t>The Health Belief Model</a:t>
            </a:r>
          </a:p>
          <a:p>
            <a:r>
              <a:rPr lang="en-GB" sz="2800" dirty="0">
                <a:latin typeface="Tw Cen MT" panose="020B0602020104020603" pitchFamily="34" charset="0"/>
              </a:rPr>
              <a:t>Stages of Change Model (Transtheoretical Model)</a:t>
            </a:r>
          </a:p>
          <a:p>
            <a:r>
              <a:rPr lang="en-GB" sz="2800" dirty="0">
                <a:latin typeface="Tw Cen MT" panose="020B0602020104020603" pitchFamily="34" charset="0"/>
              </a:rPr>
              <a:t>Social Cognitive Theory</a:t>
            </a:r>
          </a:p>
          <a:p>
            <a:r>
              <a:rPr lang="en-GB" sz="2800" dirty="0">
                <a:latin typeface="Tw Cen MT" panose="020B0602020104020603" pitchFamily="34" charset="0"/>
              </a:rPr>
              <a:t>Theory of Reasoned Action/Planned </a:t>
            </a:r>
            <a:r>
              <a:rPr lang="en-GB" sz="2800" dirty="0" err="1">
                <a:latin typeface="Tw Cen MT" panose="020B0602020104020603" pitchFamily="34" charset="0"/>
              </a:rPr>
              <a:t>Behavior</a:t>
            </a:r>
            <a:endParaRPr lang="en-GB" sz="2800" dirty="0">
              <a:latin typeface="Tw Cen MT" panose="020B0602020104020603" pitchFamily="34" charset="0"/>
            </a:endParaRPr>
          </a:p>
        </p:txBody>
      </p:sp>
      <p:sp>
        <p:nvSpPr>
          <p:cNvPr id="4" name="Footer Placeholder 3">
            <a:extLst>
              <a:ext uri="{FF2B5EF4-FFF2-40B4-BE49-F238E27FC236}">
                <a16:creationId xmlns:a16="http://schemas.microsoft.com/office/drawing/2014/main" id="{87CE1BD9-95E9-4345-BC38-CC275248DA1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87875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28A11A1C-A9C2-4836-84A9-772FCB04176C}"/>
              </a:ext>
            </a:extLst>
          </p:cNvPr>
          <p:cNvSpPr>
            <a:spLocks noGrp="1"/>
          </p:cNvSpPr>
          <p:nvPr>
            <p:ph idx="1"/>
          </p:nvPr>
        </p:nvSpPr>
        <p:spPr>
          <a:xfrm>
            <a:off x="267285" y="182880"/>
            <a:ext cx="11657430" cy="6527409"/>
          </a:xfrm>
        </p:spPr>
        <p:txBody>
          <a:bodyPr>
            <a:normAutofit fontScale="92500" lnSpcReduction="20000"/>
          </a:bodyPr>
          <a:lstStyle/>
          <a:p>
            <a:pPr marL="0" indent="0">
              <a:lnSpc>
                <a:spcPct val="110000"/>
              </a:lnSpc>
              <a:buNone/>
            </a:pPr>
            <a:r>
              <a:rPr lang="en-GB" sz="2000" b="0" i="0" dirty="0">
                <a:effectLst/>
                <a:latin typeface="Roboto" panose="02000000000000000000" pitchFamily="2" charset="0"/>
                <a:ea typeface="Roboto" panose="02000000000000000000" pitchFamily="2" charset="0"/>
              </a:rPr>
              <a:t>The Socio-Ecological Model takes into consideration the individual, and their affiliations to people, organizations, and their community at large to be effective.</a:t>
            </a:r>
          </a:p>
          <a:p>
            <a:pPr marL="0" indent="0">
              <a:lnSpc>
                <a:spcPct val="110000"/>
              </a:lnSpc>
              <a:buNone/>
            </a:pPr>
            <a:r>
              <a:rPr lang="en-GB" sz="2000" b="0" i="0" dirty="0">
                <a:effectLst/>
                <a:highlight>
                  <a:srgbClr val="00FFFF"/>
                </a:highlight>
                <a:latin typeface="Roboto" panose="02000000000000000000" pitchFamily="2" charset="0"/>
                <a:ea typeface="Roboto" panose="02000000000000000000" pitchFamily="2" charset="0"/>
              </a:rPr>
              <a:t>There are five stages to this model –</a:t>
            </a:r>
          </a:p>
          <a:p>
            <a:pPr marL="0" indent="0">
              <a:lnSpc>
                <a:spcPct val="110000"/>
              </a:lnSpc>
              <a:buNone/>
            </a:pPr>
            <a:r>
              <a:rPr lang="en-GB" sz="2000" b="0" i="0" dirty="0">
                <a:effectLst/>
                <a:highlight>
                  <a:srgbClr val="FFFF00"/>
                </a:highlight>
                <a:latin typeface="Roboto" panose="02000000000000000000" pitchFamily="2" charset="0"/>
                <a:ea typeface="Roboto" panose="02000000000000000000" pitchFamily="2" charset="0"/>
              </a:rPr>
              <a:t>Individual, </a:t>
            </a:r>
          </a:p>
          <a:p>
            <a:pPr marL="0" indent="0">
              <a:lnSpc>
                <a:spcPct val="110000"/>
              </a:lnSpc>
              <a:buNone/>
            </a:pPr>
            <a:r>
              <a:rPr lang="en-GB" sz="2000" b="0" i="0" dirty="0">
                <a:effectLst/>
                <a:highlight>
                  <a:srgbClr val="FFFF00"/>
                </a:highlight>
                <a:latin typeface="Roboto" panose="02000000000000000000" pitchFamily="2" charset="0"/>
                <a:ea typeface="Roboto" panose="02000000000000000000" pitchFamily="2" charset="0"/>
              </a:rPr>
              <a:t>Interpersonal, </a:t>
            </a:r>
          </a:p>
          <a:p>
            <a:pPr marL="0" indent="0">
              <a:lnSpc>
                <a:spcPct val="110000"/>
              </a:lnSpc>
              <a:buNone/>
            </a:pPr>
            <a:r>
              <a:rPr lang="en-GB" sz="2000" b="0" i="0" dirty="0">
                <a:effectLst/>
                <a:highlight>
                  <a:srgbClr val="FFFF00"/>
                </a:highlight>
                <a:latin typeface="Roboto" panose="02000000000000000000" pitchFamily="2" charset="0"/>
                <a:ea typeface="Roboto" panose="02000000000000000000" pitchFamily="2" charset="0"/>
              </a:rPr>
              <a:t>Organizational, </a:t>
            </a:r>
          </a:p>
          <a:p>
            <a:pPr marL="0" indent="0">
              <a:lnSpc>
                <a:spcPct val="110000"/>
              </a:lnSpc>
              <a:buNone/>
            </a:pPr>
            <a:r>
              <a:rPr lang="en-GB" sz="2000" b="0" i="0" dirty="0">
                <a:effectLst/>
                <a:highlight>
                  <a:srgbClr val="FFFF00"/>
                </a:highlight>
                <a:latin typeface="Roboto" panose="02000000000000000000" pitchFamily="2" charset="0"/>
                <a:ea typeface="Roboto" panose="02000000000000000000" pitchFamily="2" charset="0"/>
              </a:rPr>
              <a:t>Community, and</a:t>
            </a:r>
          </a:p>
          <a:p>
            <a:pPr marL="0" indent="0">
              <a:lnSpc>
                <a:spcPct val="110000"/>
              </a:lnSpc>
              <a:buNone/>
            </a:pPr>
            <a:r>
              <a:rPr lang="en-GB" sz="2000" b="0" i="0" dirty="0">
                <a:effectLst/>
                <a:highlight>
                  <a:srgbClr val="FFFF00"/>
                </a:highlight>
                <a:latin typeface="Roboto" panose="02000000000000000000" pitchFamily="2" charset="0"/>
                <a:ea typeface="Roboto" panose="02000000000000000000" pitchFamily="2" charset="0"/>
              </a:rPr>
              <a:t> Public Policy</a:t>
            </a:r>
          </a:p>
          <a:p>
            <a:pPr marL="0" indent="0">
              <a:lnSpc>
                <a:spcPct val="110000"/>
              </a:lnSpc>
              <a:buNone/>
            </a:pPr>
            <a:endParaRPr lang="en-GB" sz="2000" b="0" i="0" dirty="0">
              <a:effectLst/>
              <a:highlight>
                <a:srgbClr val="FFFF00"/>
              </a:highlight>
              <a:latin typeface="Roboto" panose="02000000000000000000" pitchFamily="2" charset="0"/>
              <a:ea typeface="Roboto" panose="02000000000000000000" pitchFamily="2" charset="0"/>
            </a:endParaRPr>
          </a:p>
          <a:p>
            <a:pPr>
              <a:lnSpc>
                <a:spcPct val="110000"/>
              </a:lnSpc>
            </a:pPr>
            <a:r>
              <a:rPr lang="en-GB" sz="2000" b="1" dirty="0">
                <a:highlight>
                  <a:srgbClr val="00FFFF"/>
                </a:highlight>
                <a:latin typeface="Roboto" panose="02000000000000000000" pitchFamily="2" charset="0"/>
                <a:ea typeface="Roboto" panose="02000000000000000000" pitchFamily="2" charset="0"/>
              </a:rPr>
              <a:t>Individual / </a:t>
            </a:r>
            <a:r>
              <a:rPr lang="en-GB" sz="2000" b="1" i="0" dirty="0">
                <a:effectLst/>
                <a:highlight>
                  <a:srgbClr val="00FFFF"/>
                </a:highlight>
                <a:latin typeface="Roboto" panose="02000000000000000000" pitchFamily="2" charset="0"/>
                <a:ea typeface="Roboto" panose="02000000000000000000" pitchFamily="2" charset="0"/>
              </a:rPr>
              <a:t>Intrapersonal factors</a:t>
            </a:r>
            <a:r>
              <a:rPr lang="en-GB" sz="2000" b="1" i="0" dirty="0">
                <a:effectLst/>
                <a:latin typeface="Roboto" panose="02000000000000000000" pitchFamily="2" charset="0"/>
                <a:ea typeface="Roboto" panose="02000000000000000000" pitchFamily="2" charset="0"/>
              </a:rPr>
              <a:t>, </a:t>
            </a:r>
            <a:r>
              <a:rPr lang="en-GB" sz="2000" b="0" i="0" dirty="0">
                <a:effectLst/>
                <a:latin typeface="Roboto" panose="02000000000000000000" pitchFamily="2" charset="0"/>
                <a:ea typeface="Roboto" panose="02000000000000000000" pitchFamily="2" charset="0"/>
              </a:rPr>
              <a:t>which influence behaviour such as knowledge, attitudes, beliefs, and personality.</a:t>
            </a:r>
          </a:p>
          <a:p>
            <a:pPr>
              <a:lnSpc>
                <a:spcPct val="110000"/>
              </a:lnSpc>
            </a:pPr>
            <a:r>
              <a:rPr lang="en-GB" sz="2000" b="0" i="0" dirty="0">
                <a:effectLst/>
                <a:latin typeface="Roboto" panose="02000000000000000000" pitchFamily="2" charset="0"/>
                <a:ea typeface="Roboto" panose="02000000000000000000" pitchFamily="2" charset="0"/>
              </a:rPr>
              <a:t> It is concerned with an individual’s knowledge and skills.</a:t>
            </a:r>
          </a:p>
          <a:p>
            <a:pPr>
              <a:lnSpc>
                <a:spcPct val="110000"/>
              </a:lnSpc>
            </a:pPr>
            <a:r>
              <a:rPr lang="en-GB" sz="2000" b="0" i="0" dirty="0">
                <a:effectLst/>
                <a:latin typeface="Roboto" panose="02000000000000000000" pitchFamily="2" charset="0"/>
                <a:ea typeface="Roboto" panose="02000000000000000000" pitchFamily="2" charset="0"/>
              </a:rPr>
              <a:t> Knowledge about a disease helps the individual understand more about it. </a:t>
            </a:r>
          </a:p>
          <a:p>
            <a:pPr>
              <a:lnSpc>
                <a:spcPct val="110000"/>
              </a:lnSpc>
            </a:pPr>
            <a:r>
              <a:rPr lang="en-GB" sz="2000" b="0" i="0" dirty="0">
                <a:effectLst/>
                <a:latin typeface="Roboto" panose="02000000000000000000" pitchFamily="2" charset="0"/>
                <a:ea typeface="Roboto" panose="02000000000000000000" pitchFamily="2" charset="0"/>
              </a:rPr>
              <a:t>It helps inform them about how susceptible they are to the disease, how serious the disease is, and the overall threat of the disease. </a:t>
            </a:r>
          </a:p>
          <a:p>
            <a:pPr>
              <a:lnSpc>
                <a:spcPct val="110000"/>
              </a:lnSpc>
            </a:pPr>
            <a:r>
              <a:rPr lang="en-GB" sz="2000" b="0" i="0" dirty="0">
                <a:effectLst/>
                <a:latin typeface="Roboto" panose="02000000000000000000" pitchFamily="2" charset="0"/>
                <a:ea typeface="Roboto" panose="02000000000000000000" pitchFamily="2" charset="0"/>
              </a:rPr>
              <a:t>Knowledge is not enough to change attitudes most of the time but, it helps a great deal by influencing key attitudes and decisions individuals make.</a:t>
            </a:r>
            <a:endParaRPr lang="en-GB" sz="2000" dirty="0">
              <a:latin typeface="Roboto" panose="02000000000000000000" pitchFamily="2" charset="0"/>
              <a:ea typeface="Roboto" panose="02000000000000000000" pitchFamily="2" charset="0"/>
            </a:endParaRPr>
          </a:p>
          <a:p>
            <a:pPr>
              <a:lnSpc>
                <a:spcPct val="110000"/>
              </a:lnSpc>
            </a:pPr>
            <a:endParaRPr lang="en-GB" sz="1400" b="0" i="0" dirty="0">
              <a:effectLst/>
              <a:latin typeface="proxima-nova"/>
            </a:endParaRPr>
          </a:p>
          <a:p>
            <a:pPr>
              <a:lnSpc>
                <a:spcPct val="110000"/>
              </a:lnSpc>
            </a:pPr>
            <a:endParaRPr lang="en-GB" sz="1400" dirty="0"/>
          </a:p>
        </p:txBody>
      </p:sp>
      <p:sp>
        <p:nvSpPr>
          <p:cNvPr id="2" name="Footer Placeholder 1">
            <a:extLst>
              <a:ext uri="{FF2B5EF4-FFF2-40B4-BE49-F238E27FC236}">
                <a16:creationId xmlns:a16="http://schemas.microsoft.com/office/drawing/2014/main" id="{9F2C2B56-7C18-420E-BB72-48B723AE4552}"/>
              </a:ext>
            </a:extLst>
          </p:cNvPr>
          <p:cNvSpPr>
            <a:spLocks noGrp="1"/>
          </p:cNvSpPr>
          <p:nvPr>
            <p:ph type="ftr" sz="quarter" idx="11"/>
          </p:nvPr>
        </p:nvSpPr>
        <p:spPr>
          <a:xfrm rot="5400000">
            <a:off x="11032764" y="5693690"/>
            <a:ext cx="2056261" cy="272359"/>
          </a:xfrm>
        </p:spPr>
        <p:txBody>
          <a:bodyPr/>
          <a:lstStyle/>
          <a:p>
            <a:r>
              <a:rPr lang="en-US" dirty="0"/>
              <a:t>Created by Tayo Alebiosu</a:t>
            </a:r>
          </a:p>
        </p:txBody>
      </p:sp>
    </p:spTree>
    <p:extLst>
      <p:ext uri="{BB962C8B-B14F-4D97-AF65-F5344CB8AC3E}">
        <p14:creationId xmlns:p14="http://schemas.microsoft.com/office/powerpoint/2010/main" val="1024279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AAB6-003C-4026-A2A8-3C8607BEDCAF}"/>
              </a:ext>
            </a:extLst>
          </p:cNvPr>
          <p:cNvSpPr>
            <a:spLocks noGrp="1"/>
          </p:cNvSpPr>
          <p:nvPr>
            <p:ph idx="1"/>
          </p:nvPr>
        </p:nvSpPr>
        <p:spPr>
          <a:xfrm>
            <a:off x="281354" y="829994"/>
            <a:ext cx="11629292" cy="5110835"/>
          </a:xfrm>
        </p:spPr>
        <p:txBody>
          <a:bodyPr>
            <a:normAutofit/>
          </a:bodyPr>
          <a:lstStyle/>
          <a:p>
            <a:pPr marL="0" indent="0">
              <a:buNone/>
            </a:pPr>
            <a:r>
              <a:rPr lang="en-GB" sz="2400" b="1" i="0" dirty="0">
                <a:effectLst/>
                <a:highlight>
                  <a:srgbClr val="FFFF00"/>
                </a:highlight>
                <a:latin typeface="Roboto" panose="02000000000000000000" pitchFamily="2" charset="0"/>
                <a:ea typeface="Roboto" panose="02000000000000000000" pitchFamily="2" charset="0"/>
              </a:rPr>
              <a:t>Interpersonal factors</a:t>
            </a:r>
            <a:r>
              <a:rPr lang="en-GB" sz="2400" b="1" i="0" dirty="0">
                <a:effectLst/>
                <a:latin typeface="Roboto" panose="02000000000000000000" pitchFamily="2" charset="0"/>
                <a:ea typeface="Roboto" panose="02000000000000000000" pitchFamily="2" charset="0"/>
              </a:rPr>
              <a:t>,</a:t>
            </a:r>
            <a:r>
              <a:rPr lang="en-GB" sz="2400" b="0" i="0" dirty="0">
                <a:effectLst/>
                <a:latin typeface="Roboto" panose="02000000000000000000" pitchFamily="2" charset="0"/>
                <a:ea typeface="Roboto" panose="02000000000000000000" pitchFamily="2" charset="0"/>
              </a:rPr>
              <a:t> </a:t>
            </a:r>
          </a:p>
          <a:p>
            <a:pPr marL="0" indent="0">
              <a:buNone/>
            </a:pPr>
            <a:r>
              <a:rPr lang="en-GB" sz="2400" b="0" i="0" dirty="0">
                <a:effectLst/>
                <a:latin typeface="Roboto" panose="02000000000000000000" pitchFamily="2" charset="0"/>
                <a:ea typeface="Roboto" panose="02000000000000000000" pitchFamily="2" charset="0"/>
              </a:rPr>
              <a:t>Such as interactions with other people, which can provide social support or create barriers to interpersonal growth that promotes healthy </a:t>
            </a:r>
            <a:r>
              <a:rPr lang="en-GB" sz="2400" b="0" i="0" dirty="0" err="1">
                <a:effectLst/>
                <a:latin typeface="Roboto" panose="02000000000000000000" pitchFamily="2" charset="0"/>
                <a:ea typeface="Roboto" panose="02000000000000000000" pitchFamily="2" charset="0"/>
              </a:rPr>
              <a:t>behavior</a:t>
            </a:r>
            <a:r>
              <a:rPr lang="en-GB" sz="2400" b="0" i="0" dirty="0">
                <a:effectLst/>
                <a:latin typeface="Roboto" panose="02000000000000000000" pitchFamily="2" charset="0"/>
                <a:ea typeface="Roboto" panose="02000000000000000000" pitchFamily="2" charset="0"/>
              </a:rPr>
              <a:t>. </a:t>
            </a:r>
          </a:p>
          <a:p>
            <a:pPr marL="0" indent="0">
              <a:buNone/>
            </a:pPr>
            <a:r>
              <a:rPr lang="en-GB" sz="2400" b="0" i="0" dirty="0">
                <a:effectLst/>
                <a:latin typeface="Roboto" panose="02000000000000000000" pitchFamily="2" charset="0"/>
                <a:ea typeface="Roboto" panose="02000000000000000000" pitchFamily="2" charset="0"/>
              </a:rPr>
              <a:t>It has to do with a person’s relationships with other people – family, friends, and so on.</a:t>
            </a:r>
          </a:p>
          <a:p>
            <a:pPr marL="0" indent="0">
              <a:buNone/>
            </a:pPr>
            <a:r>
              <a:rPr lang="en-GB" sz="2400" b="0" i="0" dirty="0">
                <a:effectLst/>
                <a:latin typeface="Roboto" panose="02000000000000000000" pitchFamily="2" charset="0"/>
                <a:ea typeface="Roboto" panose="02000000000000000000" pitchFamily="2" charset="0"/>
              </a:rPr>
              <a:t> At this level, the parents of the individual can have regular talks with their children about sex and go for health screening from time to time. </a:t>
            </a:r>
          </a:p>
          <a:p>
            <a:pPr marL="0" indent="0">
              <a:buNone/>
            </a:pPr>
            <a:r>
              <a:rPr lang="en-GB" sz="2400" b="0" i="0" dirty="0">
                <a:effectLst/>
                <a:latin typeface="Roboto" panose="02000000000000000000" pitchFamily="2" charset="0"/>
                <a:ea typeface="Roboto" panose="02000000000000000000" pitchFamily="2" charset="0"/>
              </a:rPr>
              <a:t>Making condoms available for their kids might also be a good idea since they cannot control their kids’ every move.</a:t>
            </a:r>
          </a:p>
          <a:p>
            <a:pPr marL="0" indent="0">
              <a:buNone/>
            </a:pPr>
            <a:endParaRPr lang="en-GB" dirty="0"/>
          </a:p>
        </p:txBody>
      </p:sp>
      <p:sp>
        <p:nvSpPr>
          <p:cNvPr id="2" name="Footer Placeholder 1">
            <a:extLst>
              <a:ext uri="{FF2B5EF4-FFF2-40B4-BE49-F238E27FC236}">
                <a16:creationId xmlns:a16="http://schemas.microsoft.com/office/drawing/2014/main" id="{789A5E50-06ED-4669-BAC5-0601FE385D85}"/>
              </a:ext>
            </a:extLst>
          </p:cNvPr>
          <p:cNvSpPr>
            <a:spLocks noGrp="1"/>
          </p:cNvSpPr>
          <p:nvPr>
            <p:ph type="ftr" sz="quarter" idx="11"/>
          </p:nvPr>
        </p:nvSpPr>
        <p:spPr>
          <a:xfrm rot="5400000">
            <a:off x="11046892" y="5861268"/>
            <a:ext cx="1886629" cy="159121"/>
          </a:xfrm>
        </p:spPr>
        <p:txBody>
          <a:bodyPr/>
          <a:lstStyle/>
          <a:p>
            <a:r>
              <a:rPr lang="en-US" dirty="0"/>
              <a:t>Created by Tayo Alebiosu</a:t>
            </a:r>
          </a:p>
        </p:txBody>
      </p:sp>
    </p:spTree>
    <p:extLst>
      <p:ext uri="{BB962C8B-B14F-4D97-AF65-F5344CB8AC3E}">
        <p14:creationId xmlns:p14="http://schemas.microsoft.com/office/powerpoint/2010/main" val="970074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90C3F-9241-429D-AF23-8CF2A1B54F03}"/>
              </a:ext>
            </a:extLst>
          </p:cNvPr>
          <p:cNvSpPr>
            <a:spLocks noGrp="1"/>
          </p:cNvSpPr>
          <p:nvPr>
            <p:ph idx="1"/>
          </p:nvPr>
        </p:nvSpPr>
        <p:spPr>
          <a:xfrm>
            <a:off x="365759" y="407963"/>
            <a:ext cx="11461115" cy="5922499"/>
          </a:xfrm>
        </p:spPr>
        <p:txBody>
          <a:bodyPr>
            <a:normAutofit/>
          </a:bodyPr>
          <a:lstStyle/>
          <a:p>
            <a:pPr marL="0" indent="0">
              <a:lnSpc>
                <a:spcPct val="110000"/>
              </a:lnSpc>
              <a:buNone/>
            </a:pPr>
            <a:r>
              <a:rPr lang="en-GB" sz="2000" b="1" i="0" dirty="0">
                <a:effectLst/>
                <a:highlight>
                  <a:srgbClr val="FFFF00"/>
                </a:highlight>
                <a:latin typeface="Roboto" panose="02000000000000000000" pitchFamily="2" charset="0"/>
                <a:ea typeface="Roboto" panose="02000000000000000000" pitchFamily="2" charset="0"/>
              </a:rPr>
              <a:t>Institutional and organizational factors</a:t>
            </a:r>
            <a:r>
              <a:rPr lang="en-GB" sz="2000" b="1" i="0" dirty="0">
                <a:effectLst/>
                <a:latin typeface="Roboto" panose="02000000000000000000" pitchFamily="2" charset="0"/>
                <a:ea typeface="Roboto" panose="02000000000000000000" pitchFamily="2" charset="0"/>
              </a:rPr>
              <a:t>,</a:t>
            </a:r>
            <a:r>
              <a:rPr lang="en-GB" sz="2000" b="0" i="0" dirty="0">
                <a:effectLst/>
                <a:latin typeface="Roboto" panose="02000000000000000000" pitchFamily="2" charset="0"/>
                <a:ea typeface="Roboto" panose="02000000000000000000" pitchFamily="2" charset="0"/>
              </a:rPr>
              <a:t> </a:t>
            </a:r>
          </a:p>
          <a:p>
            <a:pPr marL="0" indent="0">
              <a:lnSpc>
                <a:spcPct val="110000"/>
              </a:lnSpc>
              <a:buNone/>
            </a:pPr>
            <a:r>
              <a:rPr lang="en-GB" sz="2000" b="0" i="0" dirty="0">
                <a:effectLst/>
                <a:latin typeface="Roboto" panose="02000000000000000000" pitchFamily="2" charset="0"/>
                <a:ea typeface="Roboto" panose="02000000000000000000" pitchFamily="2" charset="0"/>
              </a:rPr>
              <a:t>Including the rules, regulations, policies, and informal structures that constrain or promote healthy behaviours. </a:t>
            </a:r>
          </a:p>
          <a:p>
            <a:pPr marL="0" indent="0">
              <a:lnSpc>
                <a:spcPct val="110000"/>
              </a:lnSpc>
              <a:buNone/>
            </a:pPr>
            <a:r>
              <a:rPr lang="en-GB" sz="2000" b="0" i="0" dirty="0">
                <a:effectLst/>
                <a:latin typeface="Roboto" panose="02000000000000000000" pitchFamily="2" charset="0"/>
                <a:ea typeface="Roboto" panose="02000000000000000000" pitchFamily="2" charset="0"/>
              </a:rPr>
              <a:t>The organizational level has the opportunity to reach more people in different sectors of the community. </a:t>
            </a:r>
          </a:p>
          <a:p>
            <a:pPr>
              <a:lnSpc>
                <a:spcPct val="110000"/>
              </a:lnSpc>
            </a:pPr>
            <a:r>
              <a:rPr lang="en-GB" sz="2000" b="0" i="0" dirty="0">
                <a:effectLst/>
                <a:latin typeface="Roboto" panose="02000000000000000000" pitchFamily="2" charset="0"/>
                <a:ea typeface="Roboto" panose="02000000000000000000" pitchFamily="2" charset="0"/>
              </a:rPr>
              <a:t>Organizations like schools, and workplaces can take it upon themselves to keep employees and students safe from STDs. </a:t>
            </a:r>
          </a:p>
          <a:p>
            <a:pPr>
              <a:lnSpc>
                <a:spcPct val="110000"/>
              </a:lnSpc>
            </a:pPr>
            <a:r>
              <a:rPr lang="en-GB" sz="2000" b="0" i="0" dirty="0">
                <a:effectLst/>
                <a:latin typeface="Roboto" panose="02000000000000000000" pitchFamily="2" charset="0"/>
                <a:ea typeface="Roboto" panose="02000000000000000000" pitchFamily="2" charset="0"/>
              </a:rPr>
              <a:t>Schools can do this by making condoms available at school clinics like University at Buffalo does.</a:t>
            </a:r>
          </a:p>
          <a:p>
            <a:pPr>
              <a:lnSpc>
                <a:spcPct val="110000"/>
              </a:lnSpc>
            </a:pPr>
            <a:r>
              <a:rPr lang="en-GB" sz="2000" b="0" i="0" dirty="0">
                <a:effectLst/>
                <a:latin typeface="Roboto" panose="02000000000000000000" pitchFamily="2" charset="0"/>
                <a:ea typeface="Roboto" panose="02000000000000000000" pitchFamily="2" charset="0"/>
              </a:rPr>
              <a:t> In addition to that, an organization can provide counselling and immunization services, coupled with effective insurance plans for workers. </a:t>
            </a:r>
          </a:p>
          <a:p>
            <a:pPr>
              <a:lnSpc>
                <a:spcPct val="110000"/>
              </a:lnSpc>
            </a:pPr>
            <a:r>
              <a:rPr lang="en-GB" sz="2000" b="0" i="0" dirty="0">
                <a:effectLst/>
                <a:latin typeface="Roboto" panose="02000000000000000000" pitchFamily="2" charset="0"/>
                <a:ea typeface="Roboto" panose="02000000000000000000" pitchFamily="2" charset="0"/>
              </a:rPr>
              <a:t>Making affiliates of organizations aware of these benefits is also very important.</a:t>
            </a:r>
          </a:p>
          <a:p>
            <a:pPr>
              <a:lnSpc>
                <a:spcPct val="110000"/>
              </a:lnSpc>
            </a:pPr>
            <a:endParaRPr lang="en-GB" sz="1500" dirty="0"/>
          </a:p>
        </p:txBody>
      </p:sp>
      <p:sp>
        <p:nvSpPr>
          <p:cNvPr id="2" name="Footer Placeholder 1">
            <a:extLst>
              <a:ext uri="{FF2B5EF4-FFF2-40B4-BE49-F238E27FC236}">
                <a16:creationId xmlns:a16="http://schemas.microsoft.com/office/drawing/2014/main" id="{6D4FEF0A-AA8D-42A9-8B49-423E9A2141B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31130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F2C87-47C0-482C-A2C4-F73CB0080F5A}"/>
              </a:ext>
            </a:extLst>
          </p:cNvPr>
          <p:cNvSpPr>
            <a:spLocks noGrp="1"/>
          </p:cNvSpPr>
          <p:nvPr>
            <p:ph idx="1"/>
          </p:nvPr>
        </p:nvSpPr>
        <p:spPr>
          <a:xfrm>
            <a:off x="172277" y="690580"/>
            <a:ext cx="11675165" cy="5499205"/>
          </a:xfrm>
        </p:spPr>
        <p:txBody>
          <a:bodyPr>
            <a:noAutofit/>
          </a:bodyPr>
          <a:lstStyle/>
          <a:p>
            <a:pPr marL="0" indent="0">
              <a:lnSpc>
                <a:spcPct val="110000"/>
              </a:lnSpc>
              <a:buNone/>
            </a:pPr>
            <a:r>
              <a:rPr lang="en-GB" sz="2400" b="1" i="0" dirty="0">
                <a:effectLst/>
                <a:highlight>
                  <a:srgbClr val="FFFF00"/>
                </a:highlight>
                <a:latin typeface="Roboto" panose="02000000000000000000" pitchFamily="2" charset="0"/>
                <a:ea typeface="Roboto" panose="02000000000000000000" pitchFamily="2" charset="0"/>
              </a:rPr>
              <a:t>Community factors</a:t>
            </a:r>
            <a:r>
              <a:rPr lang="en-GB" sz="2400" b="1" i="0" dirty="0">
                <a:effectLst/>
                <a:latin typeface="Roboto" panose="02000000000000000000" pitchFamily="2" charset="0"/>
                <a:ea typeface="Roboto" panose="02000000000000000000" pitchFamily="2" charset="0"/>
              </a:rPr>
              <a:t>,</a:t>
            </a:r>
          </a:p>
          <a:p>
            <a:pPr marL="0" indent="0">
              <a:lnSpc>
                <a:spcPct val="110000"/>
              </a:lnSpc>
              <a:buNone/>
            </a:pPr>
            <a:r>
              <a:rPr lang="en-GB" sz="2400" b="0" i="0" dirty="0">
                <a:effectLst/>
                <a:latin typeface="Roboto" panose="02000000000000000000" pitchFamily="2" charset="0"/>
                <a:ea typeface="Roboto" panose="02000000000000000000" pitchFamily="2" charset="0"/>
              </a:rPr>
              <a:t> In this model, a community refers to the culmination of the various organizations in an area. such as formal or informal social norms that exist among individuals, groups, or organizations, can limit or enhance healthy </a:t>
            </a:r>
            <a:r>
              <a:rPr lang="en-GB" sz="2400" b="0" i="0" dirty="0" err="1">
                <a:effectLst/>
                <a:latin typeface="Roboto" panose="02000000000000000000" pitchFamily="2" charset="0"/>
                <a:ea typeface="Roboto" panose="02000000000000000000" pitchFamily="2" charset="0"/>
              </a:rPr>
              <a:t>behaviors</a:t>
            </a:r>
            <a:r>
              <a:rPr lang="en-GB" sz="2400" b="0" i="0" dirty="0">
                <a:effectLst/>
                <a:latin typeface="Roboto" panose="02000000000000000000" pitchFamily="2" charset="0"/>
                <a:ea typeface="Roboto" panose="02000000000000000000" pitchFamily="2" charset="0"/>
              </a:rPr>
              <a:t>.</a:t>
            </a:r>
          </a:p>
          <a:p>
            <a:pPr>
              <a:lnSpc>
                <a:spcPct val="110000"/>
              </a:lnSpc>
            </a:pPr>
            <a:r>
              <a:rPr lang="en-GB" sz="2400" b="0" i="0" dirty="0">
                <a:effectLst/>
                <a:latin typeface="Roboto" panose="02000000000000000000" pitchFamily="2" charset="0"/>
                <a:ea typeface="Roboto" panose="02000000000000000000" pitchFamily="2" charset="0"/>
              </a:rPr>
              <a:t>These organizations can pool resources and ideas together in order to improve community health. </a:t>
            </a:r>
          </a:p>
          <a:p>
            <a:pPr marL="0" indent="0">
              <a:lnSpc>
                <a:spcPct val="110000"/>
              </a:lnSpc>
              <a:buNone/>
            </a:pPr>
            <a:r>
              <a:rPr lang="en-GB" sz="2400" b="0" i="0" dirty="0">
                <a:effectLst/>
                <a:highlight>
                  <a:srgbClr val="FFFF00"/>
                </a:highlight>
                <a:latin typeface="Roboto" panose="02000000000000000000" pitchFamily="2" charset="0"/>
                <a:ea typeface="Roboto" panose="02000000000000000000" pitchFamily="2" charset="0"/>
              </a:rPr>
              <a:t>For example</a:t>
            </a:r>
            <a:r>
              <a:rPr lang="en-GB" sz="2400" b="0" i="0" dirty="0">
                <a:effectLst/>
                <a:latin typeface="Roboto" panose="02000000000000000000" pitchFamily="2" charset="0"/>
                <a:ea typeface="Roboto" panose="02000000000000000000" pitchFamily="2" charset="0"/>
              </a:rPr>
              <a:t>, a hospital agrees to have some of its nurses teach sex education in a nearby school. </a:t>
            </a:r>
          </a:p>
          <a:p>
            <a:pPr marL="0" indent="0">
              <a:lnSpc>
                <a:spcPct val="110000"/>
              </a:lnSpc>
              <a:buNone/>
            </a:pPr>
            <a:r>
              <a:rPr lang="en-GB" sz="2400" b="0" i="0" dirty="0">
                <a:effectLst/>
                <a:latin typeface="Roboto" panose="02000000000000000000" pitchFamily="2" charset="0"/>
                <a:ea typeface="Roboto" panose="02000000000000000000" pitchFamily="2" charset="0"/>
              </a:rPr>
              <a:t>Organizations in an area could coordinate health events designed to educate and equip affiliates with knowledge and materials to help prevent the spread of STDs in the community. </a:t>
            </a:r>
          </a:p>
        </p:txBody>
      </p:sp>
      <p:sp>
        <p:nvSpPr>
          <p:cNvPr id="2" name="Footer Placeholder 1">
            <a:extLst>
              <a:ext uri="{FF2B5EF4-FFF2-40B4-BE49-F238E27FC236}">
                <a16:creationId xmlns:a16="http://schemas.microsoft.com/office/drawing/2014/main" id="{C4B12571-7007-477E-AF50-46DEBD35CB5A}"/>
              </a:ext>
            </a:extLst>
          </p:cNvPr>
          <p:cNvSpPr>
            <a:spLocks noGrp="1"/>
          </p:cNvSpPr>
          <p:nvPr>
            <p:ph type="ftr" sz="quarter" idx="11"/>
          </p:nvPr>
        </p:nvSpPr>
        <p:spPr>
          <a:xfrm rot="5400000">
            <a:off x="9921984" y="6962401"/>
            <a:ext cx="3830351" cy="365125"/>
          </a:xfrm>
        </p:spPr>
        <p:txBody>
          <a:bodyPr/>
          <a:lstStyle/>
          <a:p>
            <a:r>
              <a:rPr lang="en-US" dirty="0"/>
              <a:t>Created by Tayo Alebiosu</a:t>
            </a:r>
          </a:p>
        </p:txBody>
      </p:sp>
    </p:spTree>
    <p:extLst>
      <p:ext uri="{BB962C8B-B14F-4D97-AF65-F5344CB8AC3E}">
        <p14:creationId xmlns:p14="http://schemas.microsoft.com/office/powerpoint/2010/main" val="1664704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D3A0E-066E-4998-AD5F-DE9A9856A0AD}"/>
              </a:ext>
            </a:extLst>
          </p:cNvPr>
          <p:cNvSpPr>
            <a:spLocks noGrp="1"/>
          </p:cNvSpPr>
          <p:nvPr>
            <p:ph idx="1"/>
          </p:nvPr>
        </p:nvSpPr>
        <p:spPr>
          <a:xfrm>
            <a:off x="159026" y="291549"/>
            <a:ext cx="11887200" cy="6109252"/>
          </a:xfrm>
        </p:spPr>
        <p:txBody>
          <a:bodyPr>
            <a:noAutofit/>
          </a:bodyPr>
          <a:lstStyle/>
          <a:p>
            <a:pPr marL="0" indent="0">
              <a:lnSpc>
                <a:spcPct val="110000"/>
              </a:lnSpc>
              <a:buNone/>
            </a:pPr>
            <a:r>
              <a:rPr lang="en-GB" sz="2400" b="1" i="0" dirty="0">
                <a:effectLst/>
                <a:highlight>
                  <a:srgbClr val="FFFF00"/>
                </a:highlight>
                <a:latin typeface="Roboto" panose="02000000000000000000" pitchFamily="2" charset="0"/>
                <a:ea typeface="Roboto" panose="02000000000000000000" pitchFamily="2" charset="0"/>
              </a:rPr>
              <a:t>Public policy factors</a:t>
            </a:r>
            <a:r>
              <a:rPr lang="en-GB" sz="2400" b="1" dirty="0">
                <a:highlight>
                  <a:srgbClr val="FFFF00"/>
                </a:highlight>
                <a:latin typeface="Roboto" panose="02000000000000000000" pitchFamily="2" charset="0"/>
                <a:ea typeface="Roboto" panose="02000000000000000000" pitchFamily="2" charset="0"/>
              </a:rPr>
              <a:t>:</a:t>
            </a:r>
            <a:endParaRPr lang="en-GB" sz="2400" b="1" i="0" dirty="0">
              <a:effectLst/>
              <a:highlight>
                <a:srgbClr val="FFFF00"/>
              </a:highlight>
              <a:latin typeface="Roboto" panose="02000000000000000000" pitchFamily="2" charset="0"/>
              <a:ea typeface="Roboto" panose="02000000000000000000" pitchFamily="2" charset="0"/>
            </a:endParaRPr>
          </a:p>
          <a:p>
            <a:pPr>
              <a:lnSpc>
                <a:spcPct val="110000"/>
              </a:lnSpc>
            </a:pPr>
            <a:r>
              <a:rPr lang="en-GB" sz="2400" b="0" i="0" dirty="0">
                <a:effectLst/>
                <a:latin typeface="Roboto" panose="02000000000000000000" pitchFamily="2" charset="0"/>
                <a:ea typeface="Roboto" panose="02000000000000000000" pitchFamily="2" charset="0"/>
              </a:rPr>
              <a:t> At the final level – Public Policy – the governing bodies are in charge of the prevention effort. including local, state, and federal policies and laws that regulate or support health actions and practices for disease prevention including early detection, control, and management.</a:t>
            </a:r>
          </a:p>
          <a:p>
            <a:pPr>
              <a:lnSpc>
                <a:spcPct val="110000"/>
              </a:lnSpc>
            </a:pPr>
            <a:r>
              <a:rPr lang="en-GB" sz="2400" b="0" i="0" dirty="0">
                <a:effectLst/>
                <a:latin typeface="Roboto" panose="02000000000000000000" pitchFamily="2" charset="0"/>
                <a:ea typeface="Roboto" panose="02000000000000000000" pitchFamily="2" charset="0"/>
              </a:rPr>
              <a:t> They do this by establishing agencies and laws at every level of government to do research on the spread of STDs and figure out more effective ways of dealing with the problem. </a:t>
            </a:r>
          </a:p>
          <a:p>
            <a:pPr>
              <a:lnSpc>
                <a:spcPct val="110000"/>
              </a:lnSpc>
            </a:pPr>
            <a:r>
              <a:rPr lang="en-GB" sz="2400" b="0" i="0" dirty="0">
                <a:effectLst/>
                <a:latin typeface="Roboto" panose="02000000000000000000" pitchFamily="2" charset="0"/>
                <a:ea typeface="Roboto" panose="02000000000000000000" pitchFamily="2" charset="0"/>
              </a:rPr>
              <a:t>The government should set the laws and enforce those laws. This level of the Socio-ecological Model is important because it affects a larger portion of the population than the other levels.</a:t>
            </a:r>
          </a:p>
          <a:p>
            <a:pPr marL="0" indent="0">
              <a:lnSpc>
                <a:spcPct val="110000"/>
              </a:lnSpc>
              <a:buNone/>
            </a:pPr>
            <a:r>
              <a:rPr lang="en-GB" sz="2400" b="0" i="0" dirty="0">
                <a:effectLst/>
                <a:latin typeface="Roboto" panose="02000000000000000000" pitchFamily="2" charset="0"/>
                <a:ea typeface="Roboto" panose="02000000000000000000" pitchFamily="2" charset="0"/>
              </a:rPr>
              <a:t> </a:t>
            </a:r>
            <a:r>
              <a:rPr lang="en-GB" sz="2400" b="0" i="0" dirty="0">
                <a:effectLst/>
                <a:highlight>
                  <a:srgbClr val="FFFF00"/>
                </a:highlight>
                <a:latin typeface="Roboto" panose="02000000000000000000" pitchFamily="2" charset="0"/>
                <a:ea typeface="Roboto" panose="02000000000000000000" pitchFamily="2" charset="0"/>
              </a:rPr>
              <a:t>For example</a:t>
            </a:r>
            <a:r>
              <a:rPr lang="en-GB" sz="2400" b="0" i="0" dirty="0">
                <a:effectLst/>
                <a:latin typeface="Roboto" panose="02000000000000000000" pitchFamily="2" charset="0"/>
                <a:ea typeface="Roboto" panose="02000000000000000000" pitchFamily="2" charset="0"/>
              </a:rPr>
              <a:t>, a law that ensures that people are immunized before joining an organization or, a law that provides funding to the availability of condoms.</a:t>
            </a:r>
            <a:endParaRPr lang="en-GB" sz="2400" dirty="0">
              <a:latin typeface="Roboto" panose="02000000000000000000" pitchFamily="2" charset="0"/>
              <a:ea typeface="Roboto" panose="02000000000000000000" pitchFamily="2" charset="0"/>
            </a:endParaRPr>
          </a:p>
        </p:txBody>
      </p:sp>
      <p:sp>
        <p:nvSpPr>
          <p:cNvPr id="2" name="Footer Placeholder 1">
            <a:extLst>
              <a:ext uri="{FF2B5EF4-FFF2-40B4-BE49-F238E27FC236}">
                <a16:creationId xmlns:a16="http://schemas.microsoft.com/office/drawing/2014/main" id="{5C28A1F5-7191-40EB-BA55-571C2841DDBC}"/>
              </a:ext>
            </a:extLst>
          </p:cNvPr>
          <p:cNvSpPr>
            <a:spLocks noGrp="1"/>
          </p:cNvSpPr>
          <p:nvPr>
            <p:ph type="ftr" sz="quarter" idx="11"/>
          </p:nvPr>
        </p:nvSpPr>
        <p:spPr>
          <a:xfrm rot="5400000">
            <a:off x="9948488" y="6975653"/>
            <a:ext cx="3830351" cy="365125"/>
          </a:xfrm>
        </p:spPr>
        <p:txBody>
          <a:bodyPr/>
          <a:lstStyle/>
          <a:p>
            <a:r>
              <a:rPr lang="en-US" dirty="0"/>
              <a:t>Created by Tayo Alebiosu</a:t>
            </a:r>
          </a:p>
        </p:txBody>
      </p:sp>
    </p:spTree>
    <p:extLst>
      <p:ext uri="{BB962C8B-B14F-4D97-AF65-F5344CB8AC3E}">
        <p14:creationId xmlns:p14="http://schemas.microsoft.com/office/powerpoint/2010/main" val="2566535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61BC-D6FE-4042-AD8E-92E78D79427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1A8537-93D3-4B2A-A42B-2287BB52F43D}"/>
              </a:ext>
            </a:extLst>
          </p:cNvPr>
          <p:cNvSpPr>
            <a:spLocks noGrp="1"/>
          </p:cNvSpPr>
          <p:nvPr>
            <p:ph idx="1"/>
          </p:nvPr>
        </p:nvSpPr>
        <p:spPr/>
        <p:txBody>
          <a:bodyPr/>
          <a:lstStyle/>
          <a:p>
            <a:r>
              <a:rPr lang="en-GB" dirty="0"/>
              <a:t>The Health Belief Model (HBM) is a tool that scientists use to try and predict health </a:t>
            </a:r>
            <a:r>
              <a:rPr lang="en-GB" dirty="0" err="1"/>
              <a:t>behaviors</a:t>
            </a:r>
            <a:r>
              <a:rPr lang="en-GB" dirty="0"/>
              <a:t>. It was originally developed in the 1950s and updated in the 1980s. The model is based on the theory that a person's willingness to change their health </a:t>
            </a:r>
            <a:r>
              <a:rPr lang="en-GB" dirty="0" err="1"/>
              <a:t>behaviors</a:t>
            </a:r>
            <a:r>
              <a:rPr lang="en-GB" dirty="0"/>
              <a:t> is primarily due to their health perceptions.</a:t>
            </a:r>
          </a:p>
          <a:p>
            <a:r>
              <a:rPr lang="en-GB" dirty="0"/>
              <a:t>The HBM suggests that people's beliefs about health problems, perceived benefits of action and barriers to action, and self-efficacy explain engagement (or lack of engagement) in health-promoting </a:t>
            </a:r>
            <a:r>
              <a:rPr lang="en-GB" dirty="0" err="1"/>
              <a:t>behavior</a:t>
            </a:r>
            <a:r>
              <a:rPr lang="en-GB" dirty="0"/>
              <a:t>.  A stimulus, or cue to action, must also be present in order to trigger the health-promoting </a:t>
            </a:r>
            <a:r>
              <a:rPr lang="en-GB" dirty="0" err="1"/>
              <a:t>behavior</a:t>
            </a:r>
            <a:r>
              <a:rPr lang="en-GB" dirty="0"/>
              <a:t>.</a:t>
            </a:r>
          </a:p>
        </p:txBody>
      </p:sp>
      <p:sp>
        <p:nvSpPr>
          <p:cNvPr id="4" name="Footer Placeholder 3">
            <a:extLst>
              <a:ext uri="{FF2B5EF4-FFF2-40B4-BE49-F238E27FC236}">
                <a16:creationId xmlns:a16="http://schemas.microsoft.com/office/drawing/2014/main" id="{13FDD448-D862-4D1E-88CB-0FF3AE43A18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139203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53A2B-209E-48DD-8E7E-E34435C76DAF}"/>
              </a:ext>
            </a:extLst>
          </p:cNvPr>
          <p:cNvSpPr>
            <a:spLocks noGrp="1"/>
          </p:cNvSpPr>
          <p:nvPr>
            <p:ph idx="1"/>
          </p:nvPr>
        </p:nvSpPr>
        <p:spPr>
          <a:xfrm>
            <a:off x="622852" y="344557"/>
            <a:ext cx="10404613" cy="5596273"/>
          </a:xfrm>
        </p:spPr>
        <p:txBody>
          <a:bodyPr>
            <a:normAutofit/>
          </a:bodyPr>
          <a:lstStyle/>
          <a:p>
            <a:r>
              <a:rPr lang="en-GB" dirty="0"/>
              <a:t>The Health Belief Model (HBM) is one of the most widely used conceptual frameworks for understanding health </a:t>
            </a:r>
            <a:r>
              <a:rPr lang="en-GB" dirty="0" err="1"/>
              <a:t>behavior</a:t>
            </a:r>
            <a:r>
              <a:rPr lang="en-GB" dirty="0"/>
              <a:t>. The HBM suggests that a person's belief in a personal threat of an illness or disease together with a person's belief in the effectiveness of the recommended health </a:t>
            </a:r>
            <a:r>
              <a:rPr lang="en-GB" dirty="0" err="1"/>
              <a:t>behavior</a:t>
            </a:r>
            <a:r>
              <a:rPr lang="en-GB" dirty="0"/>
              <a:t> or action will predict the likelihood the person will adopt the </a:t>
            </a:r>
            <a:r>
              <a:rPr lang="en-GB" dirty="0" err="1"/>
              <a:t>behavior</a:t>
            </a:r>
            <a:r>
              <a:rPr lang="en-GB" dirty="0"/>
              <a:t>.</a:t>
            </a:r>
          </a:p>
          <a:p>
            <a:r>
              <a:rPr lang="en-GB" dirty="0"/>
              <a:t>The Health Belief Model (HBM) is a tool that scientists use to try and predict health </a:t>
            </a:r>
            <a:r>
              <a:rPr lang="en-GB" dirty="0" err="1"/>
              <a:t>behaviors</a:t>
            </a:r>
            <a:r>
              <a:rPr lang="en-GB" dirty="0"/>
              <a:t>. It was originally developed in the 1950s and updated in the 1980s. The model has been used with great success for almost half a century to promote greater condom use, seat belt use, medical compliance, and health screening use, to name a few </a:t>
            </a:r>
            <a:r>
              <a:rPr lang="en-GB" dirty="0" err="1"/>
              <a:t>behaviors</a:t>
            </a:r>
            <a:r>
              <a:rPr lang="en-GB" dirty="0"/>
              <a:t>. The model is based on the theory that a person's willingness to change their health </a:t>
            </a:r>
            <a:r>
              <a:rPr lang="en-GB" dirty="0" err="1"/>
              <a:t>behaviors</a:t>
            </a:r>
            <a:r>
              <a:rPr lang="en-GB" dirty="0"/>
              <a:t> is primarily due to their health perceptions.</a:t>
            </a:r>
          </a:p>
          <a:p>
            <a:endParaRPr lang="en-GB" dirty="0"/>
          </a:p>
        </p:txBody>
      </p:sp>
      <p:sp>
        <p:nvSpPr>
          <p:cNvPr id="4" name="Footer Placeholder 3">
            <a:extLst>
              <a:ext uri="{FF2B5EF4-FFF2-40B4-BE49-F238E27FC236}">
                <a16:creationId xmlns:a16="http://schemas.microsoft.com/office/drawing/2014/main" id="{C2F6A347-39EF-4BCA-96EA-F7C0740256A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039304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1DB3A-0E59-4EB6-8E06-C381ED74F3CB}"/>
              </a:ext>
            </a:extLst>
          </p:cNvPr>
          <p:cNvSpPr>
            <a:spLocks noGrp="1"/>
          </p:cNvSpPr>
          <p:nvPr>
            <p:ph idx="1"/>
          </p:nvPr>
        </p:nvSpPr>
        <p:spPr>
          <a:xfrm>
            <a:off x="715618" y="609600"/>
            <a:ext cx="10311848" cy="5331230"/>
          </a:xfrm>
        </p:spPr>
        <p:txBody>
          <a:bodyPr>
            <a:normAutofit/>
          </a:bodyPr>
          <a:lstStyle/>
          <a:p>
            <a:r>
              <a:rPr lang="en-GB" dirty="0"/>
              <a:t>The HBM derives from psychological and </a:t>
            </a:r>
            <a:r>
              <a:rPr lang="en-GB" dirty="0" err="1"/>
              <a:t>behavioral</a:t>
            </a:r>
            <a:r>
              <a:rPr lang="en-GB" dirty="0"/>
              <a:t> theory with the foundation that the two components of </a:t>
            </a:r>
            <a:r>
              <a:rPr lang="en-GB" dirty="0" err="1"/>
              <a:t>healthrelated</a:t>
            </a:r>
            <a:r>
              <a:rPr lang="en-GB" dirty="0"/>
              <a:t> </a:t>
            </a:r>
            <a:r>
              <a:rPr lang="en-GB" dirty="0" err="1"/>
              <a:t>behavior</a:t>
            </a:r>
            <a:r>
              <a:rPr lang="en-GB" dirty="0"/>
              <a:t> are</a:t>
            </a:r>
          </a:p>
          <a:p>
            <a:r>
              <a:rPr lang="en-GB" dirty="0"/>
              <a:t> 1) the desire to avoid illness, or conversely get well if already ill; and,</a:t>
            </a:r>
          </a:p>
          <a:p>
            <a:r>
              <a:rPr lang="en-GB" dirty="0"/>
              <a:t> 2) the belief that a specific health action will prevent, or cure, illness. Ultimately, an individual's course of action often depends on the person’s perceptions of the benefits and barriers related to health </a:t>
            </a:r>
            <a:r>
              <a:rPr lang="en-GB" dirty="0" err="1"/>
              <a:t>behavior</a:t>
            </a:r>
            <a:r>
              <a:rPr lang="en-GB" dirty="0"/>
              <a:t>. </a:t>
            </a:r>
          </a:p>
          <a:p>
            <a:r>
              <a:rPr lang="en-GB" dirty="0"/>
              <a:t>The HBM is based on the understanding that a person will take a health-related action (i.e., use condoms) if that person: </a:t>
            </a:r>
          </a:p>
          <a:p>
            <a:r>
              <a:rPr lang="en-GB" dirty="0"/>
              <a:t>Feels that a negative health condition (i.e., HIV) can be avoided, has a positive expectation that by taking a recommended action, he/she will avoid a negative health condition (i.e., using condoms will be effective at preventing HIV), and believes that he/she can successfully take a recommended health action (i.e., he/she can use condoms comfortably and with confidence).</a:t>
            </a:r>
          </a:p>
          <a:p>
            <a:endParaRPr lang="en-GB" dirty="0"/>
          </a:p>
        </p:txBody>
      </p:sp>
      <p:sp>
        <p:nvSpPr>
          <p:cNvPr id="4" name="Footer Placeholder 3">
            <a:extLst>
              <a:ext uri="{FF2B5EF4-FFF2-40B4-BE49-F238E27FC236}">
                <a16:creationId xmlns:a16="http://schemas.microsoft.com/office/drawing/2014/main" id="{19E2F787-C647-44E7-9A4F-3B16D9C04A9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26704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FF3C3-7C06-42FE-8701-3204D8CD2142}"/>
              </a:ext>
            </a:extLst>
          </p:cNvPr>
          <p:cNvSpPr>
            <a:spLocks noGrp="1"/>
          </p:cNvSpPr>
          <p:nvPr>
            <p:ph idx="1"/>
          </p:nvPr>
        </p:nvSpPr>
        <p:spPr>
          <a:xfrm>
            <a:off x="795130" y="344557"/>
            <a:ext cx="10232335" cy="5596273"/>
          </a:xfrm>
        </p:spPr>
        <p:txBody>
          <a:bodyPr>
            <a:normAutofit lnSpcReduction="10000"/>
          </a:bodyPr>
          <a:lstStyle/>
          <a:p>
            <a:r>
              <a:rPr lang="en-GB" sz="2400" dirty="0">
                <a:latin typeface="Tw Cen MT" panose="020B0602020104020603" pitchFamily="34" charset="0"/>
              </a:rPr>
              <a:t>Public health is a multi-disciplinary field that aims to:</a:t>
            </a:r>
          </a:p>
          <a:p>
            <a:pPr marL="342900" indent="-342900">
              <a:buAutoNum type="arabicParenR"/>
            </a:pPr>
            <a:r>
              <a:rPr lang="en-GB" sz="2400" dirty="0">
                <a:latin typeface="Tw Cen MT" panose="020B0602020104020603" pitchFamily="34" charset="0"/>
              </a:rPr>
              <a:t>prevent disease and death, </a:t>
            </a:r>
          </a:p>
          <a:p>
            <a:pPr marL="342900" indent="-342900">
              <a:buAutoNum type="arabicParenR"/>
            </a:pPr>
            <a:r>
              <a:rPr lang="en-GB" sz="2400" dirty="0">
                <a:latin typeface="Tw Cen MT" panose="020B0602020104020603" pitchFamily="34" charset="0"/>
              </a:rPr>
              <a:t>2) promote a better quality of life, and 3) create environmental conditions in which people can be healthy by intervening at the institutional, community, and societal level.</a:t>
            </a:r>
          </a:p>
          <a:p>
            <a:r>
              <a:rPr lang="en-GB" sz="2400" dirty="0">
                <a:latin typeface="Tw Cen MT" panose="020B0602020104020603" pitchFamily="34" charset="0"/>
              </a:rPr>
              <a:t>Whether public health practitioners can achieve this mission depends upon their ability to accurately identify and define public health problems, assess the fundamental causes of these problems, determine populations most at-risk, develop and implement theory- </a:t>
            </a:r>
          </a:p>
          <a:p>
            <a:r>
              <a:rPr lang="en-GB" sz="2400" dirty="0">
                <a:latin typeface="Tw Cen MT" panose="020B0602020104020603" pitchFamily="34" charset="0"/>
              </a:rPr>
              <a:t>and evidence-based interventions, and evaluate and refine those interventions to ensure that they are achieving their desired outcomes without unwanted negative consequences.</a:t>
            </a:r>
          </a:p>
        </p:txBody>
      </p:sp>
      <p:sp>
        <p:nvSpPr>
          <p:cNvPr id="4" name="Footer Placeholder 3">
            <a:extLst>
              <a:ext uri="{FF2B5EF4-FFF2-40B4-BE49-F238E27FC236}">
                <a16:creationId xmlns:a16="http://schemas.microsoft.com/office/drawing/2014/main" id="{592EBC9C-F528-42E1-B798-2E2374586979}"/>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935060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99DC8-407E-47AB-A55C-950D372F5FD6}"/>
              </a:ext>
            </a:extLst>
          </p:cNvPr>
          <p:cNvSpPr>
            <a:spLocks noGrp="1"/>
          </p:cNvSpPr>
          <p:nvPr>
            <p:ph idx="1"/>
          </p:nvPr>
        </p:nvSpPr>
        <p:spPr>
          <a:xfrm>
            <a:off x="487360" y="357809"/>
            <a:ext cx="10540106" cy="5583021"/>
          </a:xfrm>
        </p:spPr>
        <p:txBody>
          <a:bodyPr>
            <a:normAutofit/>
          </a:bodyPr>
          <a:lstStyle/>
          <a:p>
            <a:r>
              <a:rPr lang="en-GB" b="0" i="0" dirty="0">
                <a:solidFill>
                  <a:srgbClr val="000000"/>
                </a:solidFill>
                <a:effectLst/>
                <a:latin typeface="Verdana" panose="020B0604030504040204" pitchFamily="34" charset="0"/>
              </a:rPr>
              <a:t>The Health Belief Model is a framework for motivating people to take positive health actions that uses the desire to avoid a negative health consequence as the prime motivation. </a:t>
            </a:r>
            <a:r>
              <a:rPr lang="en-GB" b="0" i="0" dirty="0">
                <a:solidFill>
                  <a:srgbClr val="000000"/>
                </a:solidFill>
                <a:effectLst/>
                <a:highlight>
                  <a:srgbClr val="FFFF00"/>
                </a:highlight>
                <a:latin typeface="Verdana" panose="020B0604030504040204" pitchFamily="34" charset="0"/>
              </a:rPr>
              <a:t>For example</a:t>
            </a:r>
            <a:r>
              <a:rPr lang="en-GB" b="0" i="0" dirty="0">
                <a:solidFill>
                  <a:srgbClr val="000000"/>
                </a:solidFill>
                <a:effectLst/>
                <a:latin typeface="Verdana" panose="020B0604030504040204" pitchFamily="34" charset="0"/>
              </a:rPr>
              <a:t>, HIV is a negative health consequence, and the desire to avoid HIV can be used to motivate sexually active people into practicing safe sex. Similarly, the perceived threat of a heart attack can be used to motivate a person with high blood pressure into exercising more often.</a:t>
            </a:r>
          </a:p>
          <a:p>
            <a:r>
              <a:rPr lang="en-GB" b="0" i="0" dirty="0">
                <a:solidFill>
                  <a:srgbClr val="000000"/>
                </a:solidFill>
                <a:effectLst/>
                <a:latin typeface="Verdana" panose="020B0604030504040204" pitchFamily="34" charset="0"/>
              </a:rPr>
              <a:t>It's important to note that avoiding a negative health consequence is a key element of the HBM. </a:t>
            </a:r>
            <a:r>
              <a:rPr lang="en-GB" b="0" i="0" dirty="0">
                <a:solidFill>
                  <a:srgbClr val="000000"/>
                </a:solidFill>
                <a:effectLst/>
                <a:highlight>
                  <a:srgbClr val="FFFF00"/>
                </a:highlight>
                <a:latin typeface="Verdana" panose="020B0604030504040204" pitchFamily="34" charset="0"/>
              </a:rPr>
              <a:t>For example</a:t>
            </a:r>
            <a:r>
              <a:rPr lang="en-GB" b="0" i="0" dirty="0">
                <a:solidFill>
                  <a:srgbClr val="000000"/>
                </a:solidFill>
                <a:effectLst/>
                <a:latin typeface="Verdana" panose="020B0604030504040204" pitchFamily="34" charset="0"/>
              </a:rPr>
              <a:t>, a person might increase exercise to look good and feel better. That example does not fit the model because the person is not motivated by a negative health outcome — even though the health action of getting more exercise is the same as for the person who wants to avoid a heart attack.</a:t>
            </a:r>
            <a:endParaRPr lang="en-GB" dirty="0"/>
          </a:p>
          <a:p>
            <a:endParaRPr lang="en-GB" dirty="0"/>
          </a:p>
        </p:txBody>
      </p:sp>
      <p:sp>
        <p:nvSpPr>
          <p:cNvPr id="4" name="Footer Placeholder 3">
            <a:extLst>
              <a:ext uri="{FF2B5EF4-FFF2-40B4-BE49-F238E27FC236}">
                <a16:creationId xmlns:a16="http://schemas.microsoft.com/office/drawing/2014/main" id="{BEC22CB4-2330-439D-AF3A-9CBB53E0511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318063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C78FB-9971-481E-87CF-9B2EF51A8C2B}"/>
              </a:ext>
            </a:extLst>
          </p:cNvPr>
          <p:cNvSpPr>
            <a:spLocks noGrp="1"/>
          </p:cNvSpPr>
          <p:nvPr>
            <p:ph idx="1"/>
          </p:nvPr>
        </p:nvSpPr>
        <p:spPr>
          <a:xfrm>
            <a:off x="119270" y="478302"/>
            <a:ext cx="8180668" cy="5462528"/>
          </a:xfrm>
        </p:spPr>
        <p:txBody>
          <a:bodyPr>
            <a:noAutofit/>
          </a:bodyPr>
          <a:lstStyle/>
          <a:p>
            <a:pPr marL="0" indent="0">
              <a:lnSpc>
                <a:spcPct val="110000"/>
              </a:lnSpc>
              <a:buNone/>
            </a:pPr>
            <a:r>
              <a:rPr lang="en-GB" sz="2200" dirty="0">
                <a:latin typeface="Roboto" panose="02000000000000000000" pitchFamily="2" charset="0"/>
                <a:ea typeface="Roboto" panose="02000000000000000000" pitchFamily="2" charset="0"/>
              </a:rPr>
              <a:t>•</a:t>
            </a:r>
            <a:r>
              <a:rPr lang="en-GB" sz="2200" dirty="0">
                <a:highlight>
                  <a:srgbClr val="00FFFF"/>
                </a:highlight>
                <a:latin typeface="Roboto" panose="02000000000000000000" pitchFamily="2" charset="0"/>
                <a:ea typeface="Roboto" panose="02000000000000000000" pitchFamily="2" charset="0"/>
              </a:rPr>
              <a:t> Concepts </a:t>
            </a:r>
            <a:r>
              <a:rPr lang="en-GB" sz="2200" dirty="0">
                <a:latin typeface="Roboto" panose="02000000000000000000" pitchFamily="2" charset="0"/>
                <a:ea typeface="Roboto" panose="02000000000000000000" pitchFamily="2" charset="0"/>
              </a:rPr>
              <a:t>are the building blocks—the primary elements—of a theory.</a:t>
            </a:r>
          </a:p>
          <a:p>
            <a:pPr marL="0" indent="0">
              <a:lnSpc>
                <a:spcPct val="110000"/>
              </a:lnSpc>
              <a:buNone/>
            </a:pPr>
            <a:r>
              <a:rPr lang="en-GB" sz="2200" dirty="0">
                <a:latin typeface="Roboto" panose="02000000000000000000" pitchFamily="2" charset="0"/>
                <a:ea typeface="Roboto" panose="02000000000000000000" pitchFamily="2" charset="0"/>
              </a:rPr>
              <a:t> </a:t>
            </a:r>
            <a:r>
              <a:rPr lang="en-GB" sz="2200" dirty="0">
                <a:highlight>
                  <a:srgbClr val="00FFFF"/>
                </a:highlight>
                <a:latin typeface="Roboto" panose="02000000000000000000" pitchFamily="2" charset="0"/>
                <a:ea typeface="Roboto" panose="02000000000000000000" pitchFamily="2" charset="0"/>
              </a:rPr>
              <a:t>• Constructs </a:t>
            </a:r>
            <a:r>
              <a:rPr lang="en-GB" sz="2200" dirty="0">
                <a:latin typeface="Roboto" panose="02000000000000000000" pitchFamily="2" charset="0"/>
                <a:ea typeface="Roboto" panose="02000000000000000000" pitchFamily="2" charset="0"/>
              </a:rPr>
              <a:t>are concepts developed or adopted for use in a particular theory. The key concepts of a given theory are its constructs. </a:t>
            </a:r>
          </a:p>
          <a:p>
            <a:pPr marL="0" indent="0">
              <a:lnSpc>
                <a:spcPct val="110000"/>
              </a:lnSpc>
              <a:buNone/>
            </a:pPr>
            <a:r>
              <a:rPr lang="en-GB" sz="2200" dirty="0">
                <a:latin typeface="Roboto" panose="02000000000000000000" pitchFamily="2" charset="0"/>
                <a:ea typeface="Roboto" panose="02000000000000000000" pitchFamily="2" charset="0"/>
              </a:rPr>
              <a:t>• </a:t>
            </a:r>
            <a:r>
              <a:rPr lang="en-GB" sz="2200" dirty="0">
                <a:highlight>
                  <a:srgbClr val="00FFFF"/>
                </a:highlight>
                <a:latin typeface="Roboto" panose="02000000000000000000" pitchFamily="2" charset="0"/>
                <a:ea typeface="Roboto" panose="02000000000000000000" pitchFamily="2" charset="0"/>
              </a:rPr>
              <a:t>Variables </a:t>
            </a:r>
            <a:r>
              <a:rPr lang="en-GB" sz="2200" dirty="0">
                <a:latin typeface="Roboto" panose="02000000000000000000" pitchFamily="2" charset="0"/>
                <a:ea typeface="Roboto" panose="02000000000000000000" pitchFamily="2" charset="0"/>
              </a:rPr>
              <a:t>are the operational forms of constructs. They define the way a construct is to be measured in a specific situation. Match variables to constructs when identifying what needs to be assessed during evaluation of a theory driven program.</a:t>
            </a:r>
          </a:p>
          <a:p>
            <a:pPr marL="0" indent="0">
              <a:lnSpc>
                <a:spcPct val="110000"/>
              </a:lnSpc>
              <a:buNone/>
            </a:pPr>
            <a:r>
              <a:rPr lang="en-GB" sz="2200" dirty="0">
                <a:highlight>
                  <a:srgbClr val="00FFFF"/>
                </a:highlight>
                <a:latin typeface="Roboto" panose="02000000000000000000" pitchFamily="2" charset="0"/>
                <a:ea typeface="Roboto" panose="02000000000000000000" pitchFamily="2" charset="0"/>
              </a:rPr>
              <a:t> • Models </a:t>
            </a:r>
            <a:r>
              <a:rPr lang="en-GB" sz="2200" dirty="0">
                <a:latin typeface="Roboto" panose="02000000000000000000" pitchFamily="2" charset="0"/>
                <a:ea typeface="Roboto" panose="02000000000000000000" pitchFamily="2" charset="0"/>
              </a:rPr>
              <a:t>may draw on a number of theories to help understand a particular problem in a certain setting or context. They are not always as specified as theory. </a:t>
            </a:r>
          </a:p>
        </p:txBody>
      </p:sp>
      <p:pic>
        <p:nvPicPr>
          <p:cNvPr id="5" name="Picture 4" descr="Geometric shapes on a wooden background">
            <a:extLst>
              <a:ext uri="{FF2B5EF4-FFF2-40B4-BE49-F238E27FC236}">
                <a16:creationId xmlns:a16="http://schemas.microsoft.com/office/drawing/2014/main" id="{B681C10A-DE1E-4E88-B0E9-779AF7D881B9}"/>
              </a:ext>
            </a:extLst>
          </p:cNvPr>
          <p:cNvPicPr>
            <a:picLocks noChangeAspect="1"/>
          </p:cNvPicPr>
          <p:nvPr/>
        </p:nvPicPr>
        <p:blipFill rotWithShape="1">
          <a:blip r:embed="rId2"/>
          <a:srcRect l="9672" r="22919"/>
          <a:stretch/>
        </p:blipFill>
        <p:spPr>
          <a:xfrm>
            <a:off x="8696640" y="3396062"/>
            <a:ext cx="3496111" cy="3461938"/>
          </a:xfrm>
          <a:prstGeom prst="rect">
            <a:avLst/>
          </a:prstGeom>
        </p:spPr>
      </p:pic>
      <p:sp>
        <p:nvSpPr>
          <p:cNvPr id="2" name="Footer Placeholder 1">
            <a:extLst>
              <a:ext uri="{FF2B5EF4-FFF2-40B4-BE49-F238E27FC236}">
                <a16:creationId xmlns:a16="http://schemas.microsoft.com/office/drawing/2014/main" id="{3D707DE1-AC69-4DD8-AFE8-35533EEBC472}"/>
              </a:ext>
            </a:extLst>
          </p:cNvPr>
          <p:cNvSpPr>
            <a:spLocks noGrp="1"/>
          </p:cNvSpPr>
          <p:nvPr>
            <p:ph type="ftr" sz="quarter" idx="11"/>
          </p:nvPr>
        </p:nvSpPr>
        <p:spPr>
          <a:xfrm>
            <a:off x="3495361" y="6379698"/>
            <a:ext cx="3830351" cy="365125"/>
          </a:xfrm>
        </p:spPr>
        <p:txBody>
          <a:bodyPr/>
          <a:lstStyle/>
          <a:p>
            <a:r>
              <a:rPr lang="en-US" dirty="0"/>
              <a:t>Created by Tayo Alebiosu</a:t>
            </a:r>
          </a:p>
        </p:txBody>
      </p:sp>
    </p:spTree>
    <p:extLst>
      <p:ext uri="{BB962C8B-B14F-4D97-AF65-F5344CB8AC3E}">
        <p14:creationId xmlns:p14="http://schemas.microsoft.com/office/powerpoint/2010/main" val="106705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8041-22AC-41F8-BC8A-DECE05864EB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1BDD783-9B87-4E41-980C-00CF1AE9F89E}"/>
              </a:ext>
            </a:extLst>
          </p:cNvPr>
          <p:cNvSpPr>
            <a:spLocks noGrp="1"/>
          </p:cNvSpPr>
          <p:nvPr>
            <p:ph idx="1"/>
          </p:nvPr>
        </p:nvSpPr>
        <p:spPr/>
        <p:txBody>
          <a:bodyPr/>
          <a:lstStyle/>
          <a:p>
            <a:pPr algn="l"/>
            <a:r>
              <a:rPr lang="en-GB" b="0" i="0" dirty="0">
                <a:solidFill>
                  <a:srgbClr val="333333"/>
                </a:solidFill>
                <a:effectLst/>
                <a:latin typeface="interfaceregular"/>
              </a:rPr>
              <a:t>Change4life (2014) Smart Swaps available at </a:t>
            </a:r>
            <a:r>
              <a:rPr lang="en-GB" b="0" i="0" u="none" strike="noStrike" dirty="0">
                <a:solidFill>
                  <a:srgbClr val="2A6EBB"/>
                </a:solidFill>
                <a:effectLst/>
                <a:latin typeface="interfaceregular"/>
                <a:hlinkClick r:id="rId2"/>
              </a:rPr>
              <a:t>http://www.nhs.uk/change4life/Pages/smartswaps.aspx</a:t>
            </a:r>
            <a:endParaRPr lang="en-GB" b="0" i="0" dirty="0">
              <a:solidFill>
                <a:srgbClr val="333333"/>
              </a:solidFill>
              <a:effectLst/>
              <a:latin typeface="interfaceregular"/>
            </a:endParaRPr>
          </a:p>
          <a:p>
            <a:pPr algn="l"/>
            <a:r>
              <a:rPr lang="en-GB" b="0" i="0" dirty="0">
                <a:solidFill>
                  <a:srgbClr val="333333"/>
                </a:solidFill>
                <a:effectLst/>
                <a:latin typeface="interfaceregular"/>
              </a:rPr>
              <a:t>NHS (2014) </a:t>
            </a:r>
            <a:r>
              <a:rPr lang="en-GB" b="0" i="0" dirty="0" err="1">
                <a:solidFill>
                  <a:srgbClr val="333333"/>
                </a:solidFill>
                <a:effectLst/>
                <a:latin typeface="interfaceregular"/>
              </a:rPr>
              <a:t>Smokefree</a:t>
            </a:r>
            <a:r>
              <a:rPr lang="en-GB" b="0" i="0" dirty="0">
                <a:solidFill>
                  <a:srgbClr val="333333"/>
                </a:solidFill>
                <a:effectLst/>
                <a:latin typeface="interfaceregular"/>
              </a:rPr>
              <a:t> calculate the cost available at </a:t>
            </a:r>
            <a:r>
              <a:rPr lang="en-GB" b="0" i="0" u="none" strike="noStrike" dirty="0">
                <a:solidFill>
                  <a:srgbClr val="2A6EBB"/>
                </a:solidFill>
                <a:effectLst/>
                <a:latin typeface="interfaceregular"/>
                <a:hlinkClick r:id="rId3"/>
              </a:rPr>
              <a:t>http://gosmokefree.nhs.uk/quit-tools/calculate-the-cost/</a:t>
            </a:r>
            <a:endParaRPr lang="en-GB" b="0" i="0" u="none" strike="noStrike" dirty="0">
              <a:solidFill>
                <a:srgbClr val="2A6EBB"/>
              </a:solidFill>
              <a:effectLst/>
              <a:latin typeface="interfaceregular"/>
            </a:endParaRPr>
          </a:p>
          <a:p>
            <a:pPr algn="l"/>
            <a:r>
              <a:rPr lang="en-GB" b="0" i="0" dirty="0">
                <a:solidFill>
                  <a:srgbClr val="333333"/>
                </a:solidFill>
                <a:effectLst/>
                <a:latin typeface="interfaceregular"/>
              </a:rPr>
              <a:t>https://www.frontiersin.org/articles/10.3389/fpsyg.2018.02402/full</a:t>
            </a:r>
          </a:p>
          <a:p>
            <a:endParaRPr lang="en-GB" dirty="0"/>
          </a:p>
        </p:txBody>
      </p:sp>
      <p:sp>
        <p:nvSpPr>
          <p:cNvPr id="4" name="Footer Placeholder 3">
            <a:extLst>
              <a:ext uri="{FF2B5EF4-FFF2-40B4-BE49-F238E27FC236}">
                <a16:creationId xmlns:a16="http://schemas.microsoft.com/office/drawing/2014/main" id="{4AE8FB95-8A64-4C3D-8031-F53DE3B9F1E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11206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EDAE6-64F1-4831-9AD3-8D58F93DD2C0}"/>
              </a:ext>
            </a:extLst>
          </p:cNvPr>
          <p:cNvSpPr>
            <a:spLocks noGrp="1"/>
          </p:cNvSpPr>
          <p:nvPr>
            <p:ph idx="1"/>
          </p:nvPr>
        </p:nvSpPr>
        <p:spPr>
          <a:xfrm>
            <a:off x="689114" y="1020417"/>
            <a:ext cx="10338352" cy="4920413"/>
          </a:xfrm>
        </p:spPr>
        <p:txBody>
          <a:bodyPr>
            <a:normAutofit/>
          </a:bodyPr>
          <a:lstStyle/>
          <a:p>
            <a:r>
              <a:rPr lang="en-GB" sz="2400" dirty="0">
                <a:latin typeface="Tw Cen MT" panose="020B0602020104020603" pitchFamily="34" charset="0"/>
              </a:rPr>
              <a:t>To be effective in these </a:t>
            </a:r>
            <a:r>
              <a:rPr lang="en-GB" sz="2400" dirty="0" err="1">
                <a:latin typeface="Tw Cen MT" panose="020B0602020104020603" pitchFamily="34" charset="0"/>
              </a:rPr>
              <a:t>endeavors</a:t>
            </a:r>
            <a:r>
              <a:rPr lang="en-GB" sz="2400" dirty="0">
                <a:latin typeface="Tw Cen MT" panose="020B0602020104020603" pitchFamily="34" charset="0"/>
              </a:rPr>
              <a:t>, public health practitioners must know how to apply the basic principles, theories, research findings, and methods of the social and </a:t>
            </a:r>
            <a:r>
              <a:rPr lang="en-GB" sz="2400" dirty="0" err="1">
                <a:latin typeface="Tw Cen MT" panose="020B0602020104020603" pitchFamily="34" charset="0"/>
              </a:rPr>
              <a:t>behavioral</a:t>
            </a:r>
            <a:r>
              <a:rPr lang="en-GB" sz="2400" dirty="0">
                <a:latin typeface="Tw Cen MT" panose="020B0602020104020603" pitchFamily="34" charset="0"/>
              </a:rPr>
              <a:t> sciences to inform their efforts. </a:t>
            </a:r>
          </a:p>
          <a:p>
            <a:r>
              <a:rPr lang="en-GB" sz="2400" dirty="0">
                <a:latin typeface="Tw Cen MT" panose="020B0602020104020603" pitchFamily="34" charset="0"/>
              </a:rPr>
              <a:t>A thorough understanding of theories used in public health, which are mainly derived from the social and </a:t>
            </a:r>
            <a:r>
              <a:rPr lang="en-GB" sz="2400" dirty="0" err="1">
                <a:latin typeface="Tw Cen MT" panose="020B0602020104020603" pitchFamily="34" charset="0"/>
              </a:rPr>
              <a:t>behavioral</a:t>
            </a:r>
            <a:r>
              <a:rPr lang="en-GB" sz="2400" dirty="0">
                <a:latin typeface="Tw Cen MT" panose="020B0602020104020603" pitchFamily="34" charset="0"/>
              </a:rPr>
              <a:t> sciences, allow practitioners to:</a:t>
            </a:r>
          </a:p>
          <a:p>
            <a:r>
              <a:rPr lang="en-GB" sz="2400" dirty="0">
                <a:latin typeface="Tw Cen MT" panose="020B0602020104020603" pitchFamily="34" charset="0"/>
              </a:rPr>
              <a:t>Assess the fundamental causes of a public health problem, and</a:t>
            </a:r>
          </a:p>
          <a:p>
            <a:r>
              <a:rPr lang="en-GB" sz="2400" dirty="0">
                <a:latin typeface="Tw Cen MT" panose="020B0602020104020603" pitchFamily="34" charset="0"/>
              </a:rPr>
              <a:t>Develop interventions to address those problems.</a:t>
            </a:r>
          </a:p>
          <a:p>
            <a:endParaRPr lang="en-GB" dirty="0"/>
          </a:p>
        </p:txBody>
      </p:sp>
      <p:sp>
        <p:nvSpPr>
          <p:cNvPr id="4" name="Footer Placeholder 3">
            <a:extLst>
              <a:ext uri="{FF2B5EF4-FFF2-40B4-BE49-F238E27FC236}">
                <a16:creationId xmlns:a16="http://schemas.microsoft.com/office/drawing/2014/main" id="{3B7D4196-455F-43B3-8043-286BA7D08CA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8235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7310C-89BC-4F22-B3A3-18B6061D9CC0}"/>
              </a:ext>
            </a:extLst>
          </p:cNvPr>
          <p:cNvSpPr>
            <a:spLocks noGrp="1"/>
          </p:cNvSpPr>
          <p:nvPr>
            <p:ph idx="1"/>
          </p:nvPr>
        </p:nvSpPr>
        <p:spPr>
          <a:xfrm>
            <a:off x="371061" y="304799"/>
            <a:ext cx="11542643" cy="6175513"/>
          </a:xfrm>
        </p:spPr>
        <p:txBody>
          <a:bodyPr>
            <a:noAutofit/>
          </a:bodyPr>
          <a:lstStyle/>
          <a:p>
            <a:pPr marL="0" indent="0">
              <a:buNone/>
            </a:pPr>
            <a:r>
              <a:rPr lang="en-GB" sz="2400" dirty="0">
                <a:highlight>
                  <a:srgbClr val="FFFF00"/>
                </a:highlight>
                <a:latin typeface="Tw Cen MT" panose="020B0602020104020603" pitchFamily="34" charset="0"/>
              </a:rPr>
              <a:t>Definition of Health Promotion</a:t>
            </a:r>
          </a:p>
          <a:p>
            <a:r>
              <a:rPr lang="en-GB" sz="2400" dirty="0">
                <a:latin typeface="Tw Cen MT" panose="020B0602020104020603" pitchFamily="34" charset="0"/>
              </a:rPr>
              <a:t>Have you ever seen posters in grocery stores or schools that advocate eating healthy or exercising for 30 minutes a day?</a:t>
            </a:r>
          </a:p>
          <a:p>
            <a:r>
              <a:rPr lang="en-GB" sz="2400" dirty="0">
                <a:latin typeface="Tw Cen MT" panose="020B0602020104020603" pitchFamily="34" charset="0"/>
              </a:rPr>
              <a:t> Have you gone to your local hospital or pharmacy and seen announcements about screening programs for cholesterol, stress, or blood pressure? </a:t>
            </a:r>
          </a:p>
          <a:p>
            <a:pPr marL="0" indent="0">
              <a:buNone/>
            </a:pPr>
            <a:r>
              <a:rPr lang="en-GB" sz="2400" b="1" dirty="0">
                <a:highlight>
                  <a:srgbClr val="FFFF00"/>
                </a:highlight>
                <a:latin typeface="Tw Cen MT" panose="020B0602020104020603" pitchFamily="34" charset="0"/>
              </a:rPr>
              <a:t>These are all examples of health promotion.</a:t>
            </a:r>
          </a:p>
          <a:p>
            <a:r>
              <a:rPr lang="en-GB" sz="2400" dirty="0">
                <a:latin typeface="Tw Cen MT" panose="020B0602020104020603" pitchFamily="34" charset="0"/>
              </a:rPr>
              <a:t>Health promotion can be defined as the process of empowering people to make healthy lifestyle choices and motivating them to become better self-managers.</a:t>
            </a:r>
          </a:p>
          <a:p>
            <a:r>
              <a:rPr lang="en-GB" sz="2400" dirty="0">
                <a:latin typeface="Tw Cen MT" panose="020B0602020104020603" pitchFamily="34" charset="0"/>
              </a:rPr>
              <a:t> To accomplish this, health promotion strategies should focus on patient education, </a:t>
            </a:r>
            <a:r>
              <a:rPr lang="en-GB" sz="2400" dirty="0" err="1">
                <a:latin typeface="Tw Cen MT" panose="020B0602020104020603" pitchFamily="34" charset="0"/>
              </a:rPr>
              <a:t>counseling</a:t>
            </a:r>
            <a:r>
              <a:rPr lang="en-GB" sz="2400" dirty="0">
                <a:latin typeface="Tw Cen MT" panose="020B0602020104020603" pitchFamily="34" charset="0"/>
              </a:rPr>
              <a:t>, and support mechanisms.</a:t>
            </a:r>
          </a:p>
          <a:p>
            <a:pPr marL="0" indent="0">
              <a:buNone/>
            </a:pPr>
            <a:r>
              <a:rPr lang="en-GB" sz="2400" dirty="0">
                <a:highlight>
                  <a:srgbClr val="00FFFF"/>
                </a:highlight>
                <a:latin typeface="Tw Cen MT" panose="020B0602020104020603" pitchFamily="34" charset="0"/>
              </a:rPr>
              <a:t>Examples</a:t>
            </a:r>
            <a:r>
              <a:rPr lang="en-GB" sz="2400" dirty="0">
                <a:latin typeface="Tw Cen MT" panose="020B0602020104020603" pitchFamily="34" charset="0"/>
              </a:rPr>
              <a:t> of health promotion approaches include education and counselling programs that promote physical activity, improve nutrition, or reduce the use of tobacco, alcohol, or drugs.</a:t>
            </a:r>
          </a:p>
        </p:txBody>
      </p:sp>
      <p:sp>
        <p:nvSpPr>
          <p:cNvPr id="4" name="Footer Placeholder 3">
            <a:extLst>
              <a:ext uri="{FF2B5EF4-FFF2-40B4-BE49-F238E27FC236}">
                <a16:creationId xmlns:a16="http://schemas.microsoft.com/office/drawing/2014/main" id="{C0CC6A46-9B69-48A6-86F6-F670ADAED58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87225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86755D-AAA4-44EA-8262-84C4EC344031}"/>
              </a:ext>
            </a:extLst>
          </p:cNvPr>
          <p:cNvSpPr txBox="1"/>
          <p:nvPr/>
        </p:nvSpPr>
        <p:spPr>
          <a:xfrm>
            <a:off x="3538738" y="3799949"/>
            <a:ext cx="7097798" cy="2488718"/>
          </a:xfrm>
          <a:prstGeom prst="rect">
            <a:avLst/>
          </a:prstGeom>
        </p:spPr>
        <p:txBody>
          <a:bodyPr vert="horz" lIns="91440" tIns="45720" rIns="91440" bIns="45720" rtlCol="0">
            <a:normAutofit/>
          </a:bodyPr>
          <a:lstStyle/>
          <a:p>
            <a:pPr>
              <a:lnSpc>
                <a:spcPct val="120000"/>
              </a:lnSpc>
              <a:spcAft>
                <a:spcPts val="600"/>
              </a:spcAft>
            </a:pPr>
            <a:r>
              <a:rPr lang="en-US" sz="3600" b="1" i="0" dirty="0">
                <a:effectLst/>
              </a:rPr>
              <a:t>Theories and models that support the practice of health promotion</a:t>
            </a:r>
            <a:endParaRPr lang="en-US" sz="3600" b="1" dirty="0"/>
          </a:p>
        </p:txBody>
      </p:sp>
      <p:pic>
        <p:nvPicPr>
          <p:cNvPr id="11266" name="Picture 2" descr="Theory Images, Stock Photos &amp;amp; Vectors | Shutterstock">
            <a:extLst>
              <a:ext uri="{FF2B5EF4-FFF2-40B4-BE49-F238E27FC236}">
                <a16:creationId xmlns:a16="http://schemas.microsoft.com/office/drawing/2014/main" id="{7C7C4374-1AD4-497F-B014-93D0011AD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99" y="444060"/>
            <a:ext cx="6970236" cy="299212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C0BBBA4-6E6F-42F8-9489-AEB0B4A94B3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9212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08939-2CAB-48D9-AA61-B86AEF1E86DB}"/>
              </a:ext>
            </a:extLst>
          </p:cNvPr>
          <p:cNvSpPr>
            <a:spLocks noGrp="1"/>
          </p:cNvSpPr>
          <p:nvPr>
            <p:ph idx="1"/>
          </p:nvPr>
        </p:nvSpPr>
        <p:spPr>
          <a:xfrm>
            <a:off x="662610" y="193962"/>
            <a:ext cx="10364856" cy="5746868"/>
          </a:xfrm>
        </p:spPr>
        <p:txBody>
          <a:bodyPr>
            <a:normAutofit lnSpcReduction="10000"/>
          </a:bodyPr>
          <a:lstStyle/>
          <a:p>
            <a:r>
              <a:rPr lang="en-GB" sz="2400" dirty="0">
                <a:latin typeface="Tw Cen MT" panose="020B0602020104020603" pitchFamily="34" charset="0"/>
              </a:rPr>
              <a:t>There are </a:t>
            </a:r>
            <a:r>
              <a:rPr lang="en-GB" sz="2400" dirty="0">
                <a:highlight>
                  <a:srgbClr val="00FFFF"/>
                </a:highlight>
                <a:latin typeface="Tw Cen MT" panose="020B0602020104020603" pitchFamily="34" charset="0"/>
              </a:rPr>
              <a:t>several theories </a:t>
            </a:r>
            <a:r>
              <a:rPr lang="en-GB" sz="2400" dirty="0">
                <a:latin typeface="Tw Cen MT" panose="020B0602020104020603" pitchFamily="34" charset="0"/>
              </a:rPr>
              <a:t>and </a:t>
            </a:r>
            <a:r>
              <a:rPr lang="en-GB" sz="2400" dirty="0">
                <a:highlight>
                  <a:srgbClr val="00FFFF"/>
                </a:highlight>
                <a:latin typeface="Tw Cen MT" panose="020B0602020104020603" pitchFamily="34" charset="0"/>
              </a:rPr>
              <a:t>models </a:t>
            </a:r>
            <a:r>
              <a:rPr lang="en-GB" sz="2400" dirty="0">
                <a:latin typeface="Tw Cen MT" panose="020B0602020104020603" pitchFamily="34" charset="0"/>
              </a:rPr>
              <a:t>that support the practice of health promotion and disease prevention. </a:t>
            </a:r>
          </a:p>
          <a:p>
            <a:r>
              <a:rPr lang="en-GB" sz="2400" dirty="0">
                <a:latin typeface="Tw Cen MT" panose="020B0602020104020603" pitchFamily="34" charset="0"/>
              </a:rPr>
              <a:t>Theories and models are used in program planning to understand and explain health behaviour and to guide the identification, development, and implementation of interventions.</a:t>
            </a:r>
          </a:p>
          <a:p>
            <a:endParaRPr lang="en-GB" sz="2400" dirty="0">
              <a:latin typeface="Tw Cen MT" panose="020B0602020104020603" pitchFamily="34" charset="0"/>
            </a:endParaRPr>
          </a:p>
          <a:p>
            <a:r>
              <a:rPr lang="en-GB" sz="2400" dirty="0">
                <a:latin typeface="Tw Cen MT" panose="020B0602020104020603" pitchFamily="34" charset="0"/>
              </a:rPr>
              <a:t>When identifying a theory or model to guide health promotion or disease prevention programs, it is important to consider a range of factors, such as the specific health problem being addressed, the population(s) being served, and the contexts within which the program is being implemented.</a:t>
            </a:r>
          </a:p>
          <a:p>
            <a:r>
              <a:rPr lang="en-GB" sz="2400" dirty="0">
                <a:latin typeface="Tw Cen MT" panose="020B0602020104020603" pitchFamily="34" charset="0"/>
              </a:rPr>
              <a:t> Health promotion and disease prevention programs typically draw from one or more theories or models.</a:t>
            </a:r>
          </a:p>
        </p:txBody>
      </p:sp>
      <p:sp>
        <p:nvSpPr>
          <p:cNvPr id="4" name="Footer Placeholder 3">
            <a:extLst>
              <a:ext uri="{FF2B5EF4-FFF2-40B4-BE49-F238E27FC236}">
                <a16:creationId xmlns:a16="http://schemas.microsoft.com/office/drawing/2014/main" id="{E86317C4-88DC-4405-9EDA-4565A509043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76853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59D0-836F-41FC-A1D1-12113BEB43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106646C-C294-4BA0-A552-D058ECD87DDC}"/>
              </a:ext>
            </a:extLst>
          </p:cNvPr>
          <p:cNvSpPr>
            <a:spLocks noGrp="1"/>
          </p:cNvSpPr>
          <p:nvPr>
            <p:ph idx="1"/>
          </p:nvPr>
        </p:nvSpPr>
        <p:spPr/>
        <p:txBody>
          <a:bodyPr/>
          <a:lstStyle/>
          <a:p>
            <a:r>
              <a:rPr lang="en-GB" dirty="0"/>
              <a:t>Activity</a:t>
            </a:r>
          </a:p>
        </p:txBody>
      </p:sp>
      <p:sp>
        <p:nvSpPr>
          <p:cNvPr id="4" name="Footer Placeholder 3">
            <a:extLst>
              <a:ext uri="{FF2B5EF4-FFF2-40B4-BE49-F238E27FC236}">
                <a16:creationId xmlns:a16="http://schemas.microsoft.com/office/drawing/2014/main" id="{B6EF68B6-AA0E-4A47-ABCA-7C864D5AB79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57901451"/>
      </p:ext>
    </p:extLst>
  </p:cSld>
  <p:clrMapOvr>
    <a:masterClrMapping/>
  </p:clrMapOvr>
</p:sld>
</file>

<file path=ppt/theme/theme1.xml><?xml version="1.0" encoding="utf-8"?>
<a:theme xmlns:a="http://schemas.openxmlformats.org/drawingml/2006/main" name="Blocks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4042</TotalTime>
  <Words>4330</Words>
  <Application>Microsoft Office PowerPoint</Application>
  <PresentationFormat>Widescreen</PresentationFormat>
  <Paragraphs>243</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Arial</vt:lpstr>
      <vt:lpstr>Avenir Next LT Pro</vt:lpstr>
      <vt:lpstr>Avenir Next LT Pro Light</vt:lpstr>
      <vt:lpstr>Calibri</vt:lpstr>
      <vt:lpstr>interfaceregular</vt:lpstr>
      <vt:lpstr>Open Sans</vt:lpstr>
      <vt:lpstr>proxima-nova</vt:lpstr>
      <vt:lpstr>Roboto</vt:lpstr>
      <vt:lpstr>Tw Cen MT</vt:lpstr>
      <vt:lpstr>Verdana</vt:lpstr>
      <vt:lpstr>BlocksVTI</vt:lpstr>
      <vt:lpstr>PowerPoint Presentation</vt:lpstr>
      <vt:lpstr>    Public Health LO4-Week 2-Slide 2  Theories and models of health promotion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24</cp:revision>
  <dcterms:created xsi:type="dcterms:W3CDTF">2021-07-21T18:56:54Z</dcterms:created>
  <dcterms:modified xsi:type="dcterms:W3CDTF">2021-08-06T02:05:45Z</dcterms:modified>
</cp:coreProperties>
</file>