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02" r:id="rId2"/>
    <p:sldId id="304" r:id="rId3"/>
    <p:sldId id="295" r:id="rId4"/>
    <p:sldId id="294" r:id="rId5"/>
    <p:sldId id="257" r:id="rId6"/>
    <p:sldId id="293" r:id="rId7"/>
    <p:sldId id="303" r:id="rId8"/>
    <p:sldId id="296" r:id="rId9"/>
    <p:sldId id="297" r:id="rId10"/>
    <p:sldId id="298" r:id="rId11"/>
    <p:sldId id="300" r:id="rId12"/>
    <p:sldId id="30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23" d="100"/>
          <a:sy n="123" d="100"/>
        </p:scale>
        <p:origin x="11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AADEC7-4C9D-42AC-B078-542C89E9CB32}" type="datetimeFigureOut">
              <a:rPr lang="en-GB" smtClean="0"/>
              <a:t>24/02/2023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CA463D-968A-4CB3-8F53-40808C1BF050}" type="slidenum">
              <a:rPr lang="en-GB" smtClean="0"/>
              <a:t>‹#›</a:t>
            </a:fld>
            <a:endParaRPr lang="en-GB"/>
          </a:p>
        </p:txBody>
      </p:sp>
    </p:spTree>
    <p:extLst>
      <p:ext uri="{BB962C8B-B14F-4D97-AF65-F5344CB8AC3E}">
        <p14:creationId xmlns:p14="http://schemas.microsoft.com/office/powerpoint/2010/main" val="104249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3072BBD7-66F1-49C5-8D57-B2FF0FCDF347}" type="datetime1">
              <a:rPr lang="en-US" smtClean="0"/>
              <a:t>2/24/2023</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97385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91AB33BA-D244-41A2-869A-18D809F5EBEB}" type="datetime1">
              <a:rPr lang="en-US" smtClean="0"/>
              <a:t>2/24/2023</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34883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229335EE-0469-44CE-8AD0-5B521B37F53D}" type="datetime1">
              <a:rPr lang="en-US" smtClean="0"/>
              <a:t>2/24/2023</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7227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C7C262EF-0DA4-46C2-8D49-A05616A0E8FF}" type="datetime1">
              <a:rPr lang="en-US" smtClean="0"/>
              <a:t>2/24/2023</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68827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AF96080F-0DA4-4146-A669-6A0BC08BFAF6}" type="datetime1">
              <a:rPr lang="en-US" smtClean="0"/>
              <a:t>2/24/2023</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858659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39DC668A-042B-4267-871C-310A57A8281B}" type="datetime1">
              <a:rPr lang="en-US" smtClean="0"/>
              <a:t>2/24/2023</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22943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1126AE54-8958-4944-99C5-F7A27476E727}" type="datetime1">
              <a:rPr lang="en-US" smtClean="0"/>
              <a:t>2/24/2023</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r>
              <a:rPr lang="en-US"/>
              <a:t>Created by Tayo Alebiosu</a:t>
            </a:r>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57709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2675C361-E811-44E9-ACB5-403E8EE721F0}" type="datetime1">
              <a:rPr lang="en-US" smtClean="0"/>
              <a:t>2/24/2023</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r>
              <a:rPr lang="en-US"/>
              <a:t>Created by Tayo Alebiosu</a:t>
            </a:r>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4820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A5AF25CE-0523-4602-9A41-F0C2AAFB89A7}" type="datetime1">
              <a:rPr lang="en-US" smtClean="0"/>
              <a:t>2/24/2023</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r>
              <a:rPr lang="en-US"/>
              <a:t>Created by Tayo Alebiosu</a:t>
            </a:r>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81839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410394BF-E131-4C87-8513-018E38F483AD}" type="datetime1">
              <a:rPr lang="en-US" smtClean="0"/>
              <a:t>2/24/2023</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169837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ACAEEB48-76AA-4C52-83F9-9FD83493A74A}" type="datetime1">
              <a:rPr lang="en-US" smtClean="0"/>
              <a:t>2/24/2023</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59523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350DD34A-AFCC-4EF5-A26E-F57E3BB38923}" type="datetime1">
              <a:rPr lang="en-US" smtClean="0"/>
              <a:t>2/24/2023</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r>
              <a:rPr lang="en-US"/>
              <a:t>Created by Tayo Alebiosu</a:t>
            </a:r>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769416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dt="0"/>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23F5135F-115E-423C-BE4A-B56C35DC9F3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72" name="Group 71">
              <a:extLst>
                <a:ext uri="{FF2B5EF4-FFF2-40B4-BE49-F238E27FC236}">
                  <a16:creationId xmlns:a16="http://schemas.microsoft.com/office/drawing/2014/main" id="{82C1E318-0F1F-4920-8C7D-FBAC66631B54}"/>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74" name="Straight Connector 73">
                <a:extLst>
                  <a:ext uri="{FF2B5EF4-FFF2-40B4-BE49-F238E27FC236}">
                    <a16:creationId xmlns:a16="http://schemas.microsoft.com/office/drawing/2014/main" id="{DE4A7237-B6EB-4FB7-8B68-7C27438D477D}"/>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5" name="Straight Connector 74">
                <a:extLst>
                  <a:ext uri="{FF2B5EF4-FFF2-40B4-BE49-F238E27FC236}">
                    <a16:creationId xmlns:a16="http://schemas.microsoft.com/office/drawing/2014/main" id="{84E00FDE-0838-4B5B-A782-6B6C92DB0A89}"/>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Oval 72">
              <a:extLst>
                <a:ext uri="{FF2B5EF4-FFF2-40B4-BE49-F238E27FC236}">
                  <a16:creationId xmlns:a16="http://schemas.microsoft.com/office/drawing/2014/main" id="{2BC1B2F3-8E83-4A70-B103-979C67EECED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77" name="Rectangle 76">
            <a:extLst>
              <a:ext uri="{FF2B5EF4-FFF2-40B4-BE49-F238E27FC236}">
                <a16:creationId xmlns:a16="http://schemas.microsoft.com/office/drawing/2014/main" id="{8BFA8362-D844-46C0-9CEA-D8905DCCEB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A2895569-34B0-4061-94A3-97E7EEE66C9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80" name="Group 79">
              <a:extLst>
                <a:ext uri="{FF2B5EF4-FFF2-40B4-BE49-F238E27FC236}">
                  <a16:creationId xmlns:a16="http://schemas.microsoft.com/office/drawing/2014/main" id="{16471A4E-7FAA-443B-83AA-5A26013E0277}"/>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82" name="Straight Connector 81">
                <a:extLst>
                  <a:ext uri="{FF2B5EF4-FFF2-40B4-BE49-F238E27FC236}">
                    <a16:creationId xmlns:a16="http://schemas.microsoft.com/office/drawing/2014/main" id="{E85C7C3B-6EFA-4BB2-9B03-2AE9B430D9F7}"/>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6" name="Straight Connector 82">
                <a:extLst>
                  <a:ext uri="{FF2B5EF4-FFF2-40B4-BE49-F238E27FC236}">
                    <a16:creationId xmlns:a16="http://schemas.microsoft.com/office/drawing/2014/main" id="{8760AA9D-9CA9-4A78-A860-700820C8C38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 name="Oval 80">
              <a:extLst>
                <a:ext uri="{FF2B5EF4-FFF2-40B4-BE49-F238E27FC236}">
                  <a16:creationId xmlns:a16="http://schemas.microsoft.com/office/drawing/2014/main" id="{5DB7AA1B-396D-447F-9FC5-8D1451FB73B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Freeform: Shape 84">
            <a:extLst>
              <a:ext uri="{FF2B5EF4-FFF2-40B4-BE49-F238E27FC236}">
                <a16:creationId xmlns:a16="http://schemas.microsoft.com/office/drawing/2014/main" id="{2AB478AD-1C6E-4E17-8AE7-C680C6E93C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9916" y="503"/>
            <a:ext cx="11492085" cy="6659869"/>
          </a:xfrm>
          <a:custGeom>
            <a:avLst/>
            <a:gdLst>
              <a:gd name="connsiteX0" fmla="*/ 220019 w 11507827"/>
              <a:gd name="connsiteY0" fmla="*/ 0 h 6702361"/>
              <a:gd name="connsiteX1" fmla="*/ 11507827 w 11507827"/>
              <a:gd name="connsiteY1" fmla="*/ 0 h 6702361"/>
              <a:gd name="connsiteX2" fmla="*/ 11507827 w 11507827"/>
              <a:gd name="connsiteY2" fmla="*/ 6702361 h 6702361"/>
              <a:gd name="connsiteX3" fmla="*/ 0 w 11507827"/>
              <a:gd name="connsiteY3" fmla="*/ 6300499 h 6702361"/>
            </a:gdLst>
            <a:ahLst/>
            <a:cxnLst>
              <a:cxn ang="0">
                <a:pos x="connsiteX0" y="connsiteY0"/>
              </a:cxn>
              <a:cxn ang="0">
                <a:pos x="connsiteX1" y="connsiteY1"/>
              </a:cxn>
              <a:cxn ang="0">
                <a:pos x="connsiteX2" y="connsiteY2"/>
              </a:cxn>
              <a:cxn ang="0">
                <a:pos x="connsiteX3" y="connsiteY3"/>
              </a:cxn>
            </a:cxnLst>
            <a:rect l="l" t="t" r="r" b="b"/>
            <a:pathLst>
              <a:path w="11507827" h="6702361">
                <a:moveTo>
                  <a:pt x="220019" y="0"/>
                </a:moveTo>
                <a:lnTo>
                  <a:pt x="11507827" y="0"/>
                </a:lnTo>
                <a:lnTo>
                  <a:pt x="11507827" y="6702361"/>
                </a:lnTo>
                <a:lnTo>
                  <a:pt x="0" y="630049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B56143EA-D849-4A9C-80A0-AB9124FB82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882" y="0"/>
            <a:ext cx="11353119" cy="6534874"/>
          </a:xfrm>
          <a:custGeom>
            <a:avLst/>
            <a:gdLst>
              <a:gd name="connsiteX0" fmla="*/ 213803 w 11353119"/>
              <a:gd name="connsiteY0" fmla="*/ 0 h 6557594"/>
              <a:gd name="connsiteX1" fmla="*/ 11353119 w 11353119"/>
              <a:gd name="connsiteY1" fmla="*/ 0 h 6557594"/>
              <a:gd name="connsiteX2" fmla="*/ 11353119 w 11353119"/>
              <a:gd name="connsiteY2" fmla="*/ 6557594 h 6557594"/>
              <a:gd name="connsiteX3" fmla="*/ 7186543 w 11353119"/>
              <a:gd name="connsiteY3" fmla="*/ 6412093 h 6557594"/>
              <a:gd name="connsiteX4" fmla="*/ 4594471 w 11353119"/>
              <a:gd name="connsiteY4" fmla="*/ 6321576 h 6557594"/>
              <a:gd name="connsiteX5" fmla="*/ 4592908 w 11353119"/>
              <a:gd name="connsiteY5" fmla="*/ 6321786 h 6557594"/>
              <a:gd name="connsiteX6" fmla="*/ 4368633 w 11353119"/>
              <a:gd name="connsiteY6" fmla="*/ 6313869 h 6557594"/>
              <a:gd name="connsiteX7" fmla="*/ 4331730 w 11353119"/>
              <a:gd name="connsiteY7" fmla="*/ 6312401 h 6557594"/>
              <a:gd name="connsiteX8" fmla="*/ 3869868 w 11353119"/>
              <a:gd name="connsiteY8" fmla="*/ 6296272 h 6557594"/>
              <a:gd name="connsiteX9" fmla="*/ 3168657 w 11353119"/>
              <a:gd name="connsiteY9" fmla="*/ 6271786 h 6557594"/>
              <a:gd name="connsiteX10" fmla="*/ 2357496 w 11353119"/>
              <a:gd name="connsiteY10" fmla="*/ 6243459 h 6557594"/>
              <a:gd name="connsiteX11" fmla="*/ 2338017 w 11353119"/>
              <a:gd name="connsiteY11" fmla="*/ 6244568 h 6557594"/>
              <a:gd name="connsiteX12" fmla="*/ 2262006 w 11353119"/>
              <a:gd name="connsiteY12" fmla="*/ 6252980 h 6557594"/>
              <a:gd name="connsiteX13" fmla="*/ 2245638 w 11353119"/>
              <a:gd name="connsiteY13" fmla="*/ 6258616 h 6557594"/>
              <a:gd name="connsiteX14" fmla="*/ 2226974 w 11353119"/>
              <a:gd name="connsiteY14" fmla="*/ 6252662 h 6557594"/>
              <a:gd name="connsiteX15" fmla="*/ 2221550 w 11353119"/>
              <a:gd name="connsiteY15" fmla="*/ 6247272 h 6557594"/>
              <a:gd name="connsiteX16" fmla="*/ 2161034 w 11353119"/>
              <a:gd name="connsiteY16" fmla="*/ 6255486 h 6557594"/>
              <a:gd name="connsiteX17" fmla="*/ 2153750 w 11353119"/>
              <a:gd name="connsiteY17" fmla="*/ 6255521 h 6557594"/>
              <a:gd name="connsiteX18" fmla="*/ 2103657 w 11353119"/>
              <a:gd name="connsiteY18" fmla="*/ 6252311 h 6557594"/>
              <a:gd name="connsiteX19" fmla="*/ 2029336 w 11353119"/>
              <a:gd name="connsiteY19" fmla="*/ 6242169 h 6557594"/>
              <a:gd name="connsiteX20" fmla="*/ 2005748 w 11353119"/>
              <a:gd name="connsiteY20" fmla="*/ 6231176 h 6557594"/>
              <a:gd name="connsiteX21" fmla="*/ 1726452 w 11353119"/>
              <a:gd name="connsiteY21" fmla="*/ 6221423 h 6557594"/>
              <a:gd name="connsiteX22" fmla="*/ 1718772 w 11353119"/>
              <a:gd name="connsiteY22" fmla="*/ 6222728 h 6557594"/>
              <a:gd name="connsiteX23" fmla="*/ 1713588 w 11353119"/>
              <a:gd name="connsiteY23" fmla="*/ 6233628 h 6557594"/>
              <a:gd name="connsiteX24" fmla="*/ 1687855 w 11353119"/>
              <a:gd name="connsiteY24" fmla="*/ 6229032 h 6557594"/>
              <a:gd name="connsiteX25" fmla="*/ 1683364 w 11353119"/>
              <a:gd name="connsiteY25" fmla="*/ 6228007 h 6557594"/>
              <a:gd name="connsiteX26" fmla="*/ 1666504 w 11353119"/>
              <a:gd name="connsiteY26" fmla="*/ 6228958 h 6557594"/>
              <a:gd name="connsiteX27" fmla="*/ 1660374 w 11353119"/>
              <a:gd name="connsiteY27" fmla="*/ 6222910 h 6557594"/>
              <a:gd name="connsiteX28" fmla="*/ 1603357 w 11353119"/>
              <a:gd name="connsiteY28" fmla="*/ 6223330 h 6557594"/>
              <a:gd name="connsiteX29" fmla="*/ 1494313 w 11353119"/>
              <a:gd name="connsiteY29" fmla="*/ 6235123 h 6557594"/>
              <a:gd name="connsiteX30" fmla="*/ 1477373 w 11353119"/>
              <a:gd name="connsiteY30" fmla="*/ 6240915 h 6557594"/>
              <a:gd name="connsiteX31" fmla="*/ 1366385 w 11353119"/>
              <a:gd name="connsiteY31" fmla="*/ 6247234 h 6557594"/>
              <a:gd name="connsiteX32" fmla="*/ 1290375 w 11353119"/>
              <a:gd name="connsiteY32" fmla="*/ 6255646 h 6557594"/>
              <a:gd name="connsiteX33" fmla="*/ 1274008 w 11353119"/>
              <a:gd name="connsiteY33" fmla="*/ 6261281 h 6557594"/>
              <a:gd name="connsiteX34" fmla="*/ 1255344 w 11353119"/>
              <a:gd name="connsiteY34" fmla="*/ 6255327 h 6557594"/>
              <a:gd name="connsiteX35" fmla="*/ 1249918 w 11353119"/>
              <a:gd name="connsiteY35" fmla="*/ 6249937 h 6557594"/>
              <a:gd name="connsiteX36" fmla="*/ 1189403 w 11353119"/>
              <a:gd name="connsiteY36" fmla="*/ 6258152 h 6557594"/>
              <a:gd name="connsiteX37" fmla="*/ 1182119 w 11353119"/>
              <a:gd name="connsiteY37" fmla="*/ 6258187 h 6557594"/>
              <a:gd name="connsiteX38" fmla="*/ 1132027 w 11353119"/>
              <a:gd name="connsiteY38" fmla="*/ 6254977 h 6557594"/>
              <a:gd name="connsiteX39" fmla="*/ 1057706 w 11353119"/>
              <a:gd name="connsiteY39" fmla="*/ 6244836 h 6557594"/>
              <a:gd name="connsiteX40" fmla="*/ 980918 w 11353119"/>
              <a:gd name="connsiteY40" fmla="*/ 6224656 h 6557594"/>
              <a:gd name="connsiteX41" fmla="*/ 936481 w 11353119"/>
              <a:gd name="connsiteY41" fmla="*/ 6215999 h 6557594"/>
              <a:gd name="connsiteX42" fmla="*/ 905680 w 11353119"/>
              <a:gd name="connsiteY42" fmla="*/ 6206752 h 6557594"/>
              <a:gd name="connsiteX43" fmla="*/ 819038 w 11353119"/>
              <a:gd name="connsiteY43" fmla="*/ 6199072 h 6557594"/>
              <a:gd name="connsiteX44" fmla="*/ 671977 w 11353119"/>
              <a:gd name="connsiteY44" fmla="*/ 6192971 h 6557594"/>
              <a:gd name="connsiteX45" fmla="*/ 636323 w 11353119"/>
              <a:gd name="connsiteY45" fmla="*/ 6187531 h 6557594"/>
              <a:gd name="connsiteX46" fmla="*/ 621482 w 11353119"/>
              <a:gd name="connsiteY46" fmla="*/ 6182836 h 6557594"/>
              <a:gd name="connsiteX47" fmla="*/ 35800 w 11353119"/>
              <a:gd name="connsiteY47" fmla="*/ 6162384 h 6557594"/>
              <a:gd name="connsiteX48" fmla="*/ 35881 w 11353119"/>
              <a:gd name="connsiteY48" fmla="*/ 6160069 h 6557594"/>
              <a:gd name="connsiteX49" fmla="*/ 10068 w 11353119"/>
              <a:gd name="connsiteY49" fmla="*/ 6148048 h 6557594"/>
              <a:gd name="connsiteX50" fmla="*/ 21 w 11353119"/>
              <a:gd name="connsiteY50" fmla="*/ 6120726 h 6557594"/>
              <a:gd name="connsiteX51" fmla="*/ 108708 w 11353119"/>
              <a:gd name="connsiteY51" fmla="*/ 3008339 h 6557594"/>
              <a:gd name="connsiteX52" fmla="*/ 113647 w 11353119"/>
              <a:gd name="connsiteY52" fmla="*/ 2999320 h 6557594"/>
              <a:gd name="connsiteX53" fmla="*/ 109462 w 11353119"/>
              <a:gd name="connsiteY53" fmla="*/ 2987934 h 655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1353119" h="6557594">
                <a:moveTo>
                  <a:pt x="213803" y="0"/>
                </a:moveTo>
                <a:lnTo>
                  <a:pt x="11353119" y="0"/>
                </a:lnTo>
                <a:lnTo>
                  <a:pt x="11353119" y="6557594"/>
                </a:lnTo>
                <a:lnTo>
                  <a:pt x="7186543" y="6412093"/>
                </a:lnTo>
                <a:lnTo>
                  <a:pt x="4594471" y="6321576"/>
                </a:lnTo>
                <a:lnTo>
                  <a:pt x="4592908" y="6321786"/>
                </a:lnTo>
                <a:cubicBezTo>
                  <a:pt x="4531040" y="6326381"/>
                  <a:pt x="4360162" y="6321781"/>
                  <a:pt x="4368633" y="6313869"/>
                </a:cubicBezTo>
                <a:lnTo>
                  <a:pt x="4331730" y="6312401"/>
                </a:lnTo>
                <a:lnTo>
                  <a:pt x="3869868" y="6296272"/>
                </a:lnTo>
                <a:lnTo>
                  <a:pt x="3168657" y="6271786"/>
                </a:lnTo>
                <a:lnTo>
                  <a:pt x="2357496" y="6243459"/>
                </a:lnTo>
                <a:lnTo>
                  <a:pt x="2338017" y="6244568"/>
                </a:lnTo>
                <a:lnTo>
                  <a:pt x="2262006" y="6252980"/>
                </a:lnTo>
                <a:lnTo>
                  <a:pt x="2245638" y="6258616"/>
                </a:lnTo>
                <a:lnTo>
                  <a:pt x="2226974" y="6252662"/>
                </a:lnTo>
                <a:cubicBezTo>
                  <a:pt x="2224712" y="6251022"/>
                  <a:pt x="2222885" y="6249203"/>
                  <a:pt x="2221550" y="6247272"/>
                </a:cubicBezTo>
                <a:lnTo>
                  <a:pt x="2161034" y="6255486"/>
                </a:lnTo>
                <a:lnTo>
                  <a:pt x="2153750" y="6255521"/>
                </a:lnTo>
                <a:lnTo>
                  <a:pt x="2103657" y="6252311"/>
                </a:lnTo>
                <a:lnTo>
                  <a:pt x="2029336" y="6242169"/>
                </a:lnTo>
                <a:lnTo>
                  <a:pt x="2005748" y="6231176"/>
                </a:lnTo>
                <a:lnTo>
                  <a:pt x="1726452" y="6221423"/>
                </a:lnTo>
                <a:lnTo>
                  <a:pt x="1718772" y="6222728"/>
                </a:lnTo>
                <a:cubicBezTo>
                  <a:pt x="1714978" y="6224720"/>
                  <a:pt x="1712864" y="6228095"/>
                  <a:pt x="1713588" y="6233628"/>
                </a:cubicBezTo>
                <a:cubicBezTo>
                  <a:pt x="1704931" y="6232775"/>
                  <a:pt x="1696423" y="6231018"/>
                  <a:pt x="1687855" y="6229032"/>
                </a:cubicBezTo>
                <a:lnTo>
                  <a:pt x="1683364" y="6228007"/>
                </a:lnTo>
                <a:lnTo>
                  <a:pt x="1666504" y="6228958"/>
                </a:lnTo>
                <a:lnTo>
                  <a:pt x="1660374" y="6222910"/>
                </a:lnTo>
                <a:lnTo>
                  <a:pt x="1603357" y="6223330"/>
                </a:lnTo>
                <a:cubicBezTo>
                  <a:pt x="1578479" y="6238319"/>
                  <a:pt x="1532715" y="6229454"/>
                  <a:pt x="1494313" y="6235123"/>
                </a:cubicBezTo>
                <a:lnTo>
                  <a:pt x="1477373" y="6240915"/>
                </a:lnTo>
                <a:lnTo>
                  <a:pt x="1366385" y="6247234"/>
                </a:lnTo>
                <a:lnTo>
                  <a:pt x="1290375" y="6255646"/>
                </a:lnTo>
                <a:lnTo>
                  <a:pt x="1274008" y="6261281"/>
                </a:lnTo>
                <a:lnTo>
                  <a:pt x="1255344" y="6255327"/>
                </a:lnTo>
                <a:cubicBezTo>
                  <a:pt x="1253081" y="6253687"/>
                  <a:pt x="1251255" y="6251870"/>
                  <a:pt x="1249918" y="6249937"/>
                </a:cubicBezTo>
                <a:lnTo>
                  <a:pt x="1189403" y="6258152"/>
                </a:lnTo>
                <a:lnTo>
                  <a:pt x="1182119" y="6258187"/>
                </a:lnTo>
                <a:lnTo>
                  <a:pt x="1132027" y="6254977"/>
                </a:lnTo>
                <a:lnTo>
                  <a:pt x="1057706" y="6244836"/>
                </a:lnTo>
                <a:cubicBezTo>
                  <a:pt x="1033239" y="6238148"/>
                  <a:pt x="1011796" y="6213525"/>
                  <a:pt x="980918" y="6224656"/>
                </a:cubicBezTo>
                <a:cubicBezTo>
                  <a:pt x="988136" y="6211391"/>
                  <a:pt x="944595" y="6227687"/>
                  <a:pt x="936481" y="6215999"/>
                </a:cubicBezTo>
                <a:cubicBezTo>
                  <a:pt x="931811" y="6206351"/>
                  <a:pt x="917515" y="6209046"/>
                  <a:pt x="905680" y="6206752"/>
                </a:cubicBezTo>
                <a:cubicBezTo>
                  <a:pt x="895598" y="6197563"/>
                  <a:pt x="838049" y="6195198"/>
                  <a:pt x="819038" y="6199072"/>
                </a:cubicBezTo>
                <a:cubicBezTo>
                  <a:pt x="766757" y="6215983"/>
                  <a:pt x="714004" y="6180504"/>
                  <a:pt x="671977" y="6192971"/>
                </a:cubicBezTo>
                <a:cubicBezTo>
                  <a:pt x="655288" y="6191547"/>
                  <a:pt x="644297" y="6189548"/>
                  <a:pt x="636323" y="6187531"/>
                </a:cubicBezTo>
                <a:lnTo>
                  <a:pt x="621482" y="6182836"/>
                </a:lnTo>
                <a:lnTo>
                  <a:pt x="35800" y="6162384"/>
                </a:lnTo>
                <a:lnTo>
                  <a:pt x="35881" y="6160069"/>
                </a:lnTo>
                <a:lnTo>
                  <a:pt x="10068" y="6148048"/>
                </a:lnTo>
                <a:cubicBezTo>
                  <a:pt x="3544" y="6140914"/>
                  <a:pt x="-316" y="6131247"/>
                  <a:pt x="21" y="6120726"/>
                </a:cubicBezTo>
                <a:lnTo>
                  <a:pt x="108708" y="3008339"/>
                </a:lnTo>
                <a:lnTo>
                  <a:pt x="113647" y="2999320"/>
                </a:lnTo>
                <a:lnTo>
                  <a:pt x="109462" y="2987934"/>
                </a:lnTo>
                <a:close/>
              </a:path>
            </a:pathLst>
          </a:custGeom>
          <a:blipFill>
            <a:blip r:embed="rId2"/>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Public Health Images, Stock Photos &amp;amp; Vectors | Shutterstock">
            <a:extLst>
              <a:ext uri="{FF2B5EF4-FFF2-40B4-BE49-F238E27FC236}">
                <a16:creationId xmlns:a16="http://schemas.microsoft.com/office/drawing/2014/main" id="{8E734B26-EB1D-43FF-B5C4-EF504E47215F}"/>
              </a:ext>
            </a:extLst>
          </p:cNvPr>
          <p:cNvPicPr>
            <a:picLocks noGrp="1" noChangeAspect="1" noChangeArrowheads="1"/>
          </p:cNvPicPr>
          <p:nvPr>
            <p:ph idx="1"/>
          </p:nvPr>
        </p:nvPicPr>
        <p:blipFill rotWithShape="1">
          <a:blip r:embed="rId3">
            <a:alphaModFix amt="84000"/>
            <a:extLst>
              <a:ext uri="{28A0092B-C50C-407E-A947-70E740481C1C}">
                <a14:useLocalDpi xmlns:a14="http://schemas.microsoft.com/office/drawing/2010/main" val="0"/>
              </a:ext>
            </a:extLst>
          </a:blip>
          <a:srcRect t="14298" r="1" b="4940"/>
          <a:stretch/>
        </p:blipFill>
        <p:spPr bwMode="auto">
          <a:xfrm rot="120000">
            <a:off x="948053" y="-194833"/>
            <a:ext cx="11361376" cy="6587668"/>
          </a:xfrm>
          <a:custGeom>
            <a:avLst/>
            <a:gdLst/>
            <a:ahLst/>
            <a:cxnLst/>
            <a:rect l="l" t="t" r="r" b="b"/>
            <a:pathLst>
              <a:path w="11361376" h="6587668">
                <a:moveTo>
                  <a:pt x="11133312" y="0"/>
                </a:moveTo>
                <a:lnTo>
                  <a:pt x="11361376" y="6530893"/>
                </a:lnTo>
                <a:lnTo>
                  <a:pt x="7192278" y="6531395"/>
                </a:lnTo>
                <a:lnTo>
                  <a:pt x="4598637" y="6531709"/>
                </a:lnTo>
                <a:lnTo>
                  <a:pt x="4597082" y="6531973"/>
                </a:lnTo>
                <a:cubicBezTo>
                  <a:pt x="4535412" y="6538708"/>
                  <a:pt x="4364478" y="6540090"/>
                  <a:pt x="4372669" y="6531915"/>
                </a:cubicBezTo>
                <a:lnTo>
                  <a:pt x="4335737" y="6531741"/>
                </a:lnTo>
                <a:lnTo>
                  <a:pt x="3873595" y="6531796"/>
                </a:lnTo>
                <a:lnTo>
                  <a:pt x="3171960" y="6531882"/>
                </a:lnTo>
                <a:lnTo>
                  <a:pt x="2360308" y="6531979"/>
                </a:lnTo>
                <a:lnTo>
                  <a:pt x="2340879" y="6533764"/>
                </a:lnTo>
                <a:lnTo>
                  <a:pt x="2265207" y="6544794"/>
                </a:lnTo>
                <a:lnTo>
                  <a:pt x="2249045" y="6550979"/>
                </a:lnTo>
                <a:lnTo>
                  <a:pt x="2230185" y="6545700"/>
                </a:lnTo>
                <a:cubicBezTo>
                  <a:pt x="2227868" y="6544145"/>
                  <a:pt x="2225979" y="6542398"/>
                  <a:pt x="2224577" y="6540521"/>
                </a:cubicBezTo>
                <a:lnTo>
                  <a:pt x="2164384" y="6550814"/>
                </a:lnTo>
                <a:lnTo>
                  <a:pt x="2157106" y="6551103"/>
                </a:lnTo>
                <a:lnTo>
                  <a:pt x="2106931" y="6549654"/>
                </a:lnTo>
                <a:lnTo>
                  <a:pt x="2032303" y="6542147"/>
                </a:lnTo>
                <a:lnTo>
                  <a:pt x="2008347" y="6532022"/>
                </a:lnTo>
                <a:lnTo>
                  <a:pt x="1728882" y="6532056"/>
                </a:lnTo>
                <a:lnTo>
                  <a:pt x="1721252" y="6533624"/>
                </a:lnTo>
                <a:cubicBezTo>
                  <a:pt x="1717530" y="6535740"/>
                  <a:pt x="1715534" y="6539175"/>
                  <a:pt x="1716450" y="6544661"/>
                </a:cubicBezTo>
                <a:cubicBezTo>
                  <a:pt x="1707769" y="6544113"/>
                  <a:pt x="1699205" y="6542660"/>
                  <a:pt x="1690573" y="6540981"/>
                </a:cubicBezTo>
                <a:lnTo>
                  <a:pt x="1686049" y="6540117"/>
                </a:lnTo>
                <a:lnTo>
                  <a:pt x="1669233" y="6541653"/>
                </a:lnTo>
                <a:lnTo>
                  <a:pt x="1662896" y="6535843"/>
                </a:lnTo>
                <a:lnTo>
                  <a:pt x="1605928" y="6538251"/>
                </a:lnTo>
                <a:cubicBezTo>
                  <a:pt x="1581587" y="6554047"/>
                  <a:pt x="1535542" y="6546816"/>
                  <a:pt x="1497361" y="6553802"/>
                </a:cubicBezTo>
                <a:lnTo>
                  <a:pt x="1480632" y="6560161"/>
                </a:lnTo>
                <a:lnTo>
                  <a:pt x="1369932" y="6570328"/>
                </a:lnTo>
                <a:lnTo>
                  <a:pt x="1294261" y="6581359"/>
                </a:lnTo>
                <a:lnTo>
                  <a:pt x="1278100" y="6587542"/>
                </a:lnTo>
                <a:lnTo>
                  <a:pt x="1259240" y="6582264"/>
                </a:lnTo>
                <a:cubicBezTo>
                  <a:pt x="1256921" y="6580709"/>
                  <a:pt x="1255033" y="6578963"/>
                  <a:pt x="1253630" y="6577085"/>
                </a:cubicBezTo>
                <a:lnTo>
                  <a:pt x="1193437" y="6587378"/>
                </a:lnTo>
                <a:lnTo>
                  <a:pt x="1186159" y="6587668"/>
                </a:lnTo>
                <a:lnTo>
                  <a:pt x="1135986" y="6586219"/>
                </a:lnTo>
                <a:lnTo>
                  <a:pt x="1061357" y="6578713"/>
                </a:lnTo>
                <a:cubicBezTo>
                  <a:pt x="1036673" y="6572906"/>
                  <a:pt x="1014387" y="6549131"/>
                  <a:pt x="983915" y="6561295"/>
                </a:cubicBezTo>
                <a:cubicBezTo>
                  <a:pt x="990667" y="6547832"/>
                  <a:pt x="947719" y="6565581"/>
                  <a:pt x="939204" y="6554224"/>
                </a:cubicBezTo>
                <a:cubicBezTo>
                  <a:pt x="934201" y="6544778"/>
                  <a:pt x="920007" y="6547961"/>
                  <a:pt x="908100" y="6546089"/>
                </a:cubicBezTo>
                <a:cubicBezTo>
                  <a:pt x="897704" y="6537290"/>
                  <a:pt x="840108" y="6536943"/>
                  <a:pt x="821243" y="6541464"/>
                </a:cubicBezTo>
                <a:cubicBezTo>
                  <a:pt x="769582" y="6560131"/>
                  <a:pt x="715627" y="6526638"/>
                  <a:pt x="674060" y="6540521"/>
                </a:cubicBezTo>
                <a:cubicBezTo>
                  <a:pt x="657331" y="6539685"/>
                  <a:pt x="646277" y="6538077"/>
                  <a:pt x="638238" y="6536347"/>
                </a:cubicBezTo>
                <a:lnTo>
                  <a:pt x="623243" y="6532189"/>
                </a:lnTo>
                <a:lnTo>
                  <a:pt x="37206" y="6532261"/>
                </a:lnTo>
                <a:lnTo>
                  <a:pt x="37207" y="6529952"/>
                </a:lnTo>
                <a:lnTo>
                  <a:pt x="10992" y="6518881"/>
                </a:lnTo>
                <a:cubicBezTo>
                  <a:pt x="4223" y="6512003"/>
                  <a:pt x="30" y="6502511"/>
                  <a:pt x="0" y="6492021"/>
                </a:cubicBezTo>
                <a:lnTo>
                  <a:pt x="377" y="3388514"/>
                </a:lnTo>
                <a:lnTo>
                  <a:pt x="4999" y="3379359"/>
                </a:lnTo>
                <a:lnTo>
                  <a:pt x="421" y="3368165"/>
                </a:lnTo>
                <a:lnTo>
                  <a:pt x="782" y="388756"/>
                </a:lnTo>
                <a:close/>
              </a:path>
            </a:pathLst>
          </a:cu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630DC4F1-C642-41CF-8C59-3AA19033A04B}"/>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625168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CB205-0AD8-47A3-8E3B-3A3125A7B078}"/>
              </a:ext>
            </a:extLst>
          </p:cNvPr>
          <p:cNvSpPr>
            <a:spLocks noGrp="1"/>
          </p:cNvSpPr>
          <p:nvPr>
            <p:ph idx="1"/>
          </p:nvPr>
        </p:nvSpPr>
        <p:spPr>
          <a:xfrm>
            <a:off x="225287" y="397565"/>
            <a:ext cx="11489635" cy="5774635"/>
          </a:xfrm>
        </p:spPr>
        <p:txBody>
          <a:bodyPr>
            <a:normAutofit/>
          </a:bodyPr>
          <a:lstStyle/>
          <a:p>
            <a:pPr marL="0" indent="0">
              <a:lnSpc>
                <a:spcPct val="150000"/>
              </a:lnSpc>
              <a:spcBef>
                <a:spcPts val="600"/>
              </a:spcBef>
              <a:spcAft>
                <a:spcPts val="800"/>
              </a:spcAft>
              <a:buNone/>
            </a:pPr>
            <a:r>
              <a:rPr lang="en-GB" sz="2200" b="1" dirty="0">
                <a:effectLst/>
                <a:highlight>
                  <a:srgbClr val="00FFFF"/>
                </a:highlight>
                <a:latin typeface="Arial" panose="020B0604020202020204" pitchFamily="34" charset="0"/>
                <a:ea typeface="Times New Roman" panose="02020603050405020304" pitchFamily="18" charset="0"/>
                <a:cs typeface="Times New Roman" panose="02020603050405020304" pitchFamily="18" charset="0"/>
              </a:rPr>
              <a:t>Learning Opportunities</a:t>
            </a:r>
            <a:r>
              <a:rPr lang="en-GB" sz="2200" dirty="0">
                <a:effectLst/>
                <a:highlight>
                  <a:srgbClr val="00FFFF"/>
                </a:highlight>
                <a:latin typeface="Arial" panose="020B0604020202020204" pitchFamily="34" charset="0"/>
                <a:ea typeface="Times New Roman" panose="02020603050405020304" pitchFamily="18" charset="0"/>
                <a:cs typeface="Times New Roman" panose="02020603050405020304" pitchFamily="18" charset="0"/>
              </a:rPr>
              <a:t> </a:t>
            </a:r>
            <a:endParaRPr lang="en-GB" sz="22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600"/>
              </a:spcBef>
              <a:spcAft>
                <a:spcPts val="800"/>
              </a:spcAft>
            </a:pPr>
            <a:r>
              <a:rPr lang="en-GB" sz="2200" dirty="0">
                <a:effectLst/>
                <a:latin typeface="Arial" panose="020B0604020202020204" pitchFamily="34" charset="0"/>
                <a:ea typeface="Times New Roman" panose="02020603050405020304" pitchFamily="18" charset="0"/>
                <a:cs typeface="Times New Roman" panose="02020603050405020304" pitchFamily="18" charset="0"/>
              </a:rPr>
              <a:t>Students will have a variety of learning experiences. With a key focus on independent study to allow for critical thinking skills to be developed. </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600"/>
              </a:spcBef>
              <a:spcAft>
                <a:spcPts val="800"/>
              </a:spcAft>
            </a:pPr>
            <a:r>
              <a:rPr lang="en-GB" sz="2200" dirty="0">
                <a:effectLst/>
                <a:latin typeface="Arial" panose="020B0604020202020204" pitchFamily="34" charset="0"/>
                <a:ea typeface="Times New Roman" panose="02020603050405020304" pitchFamily="18" charset="0"/>
                <a:cs typeface="Times New Roman" panose="02020603050405020304" pitchFamily="18" charset="0"/>
              </a:rPr>
              <a:t>Opportunity to share and discuss finding with peers and debate context will be a unique feature to this module. </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600"/>
              </a:spcBef>
              <a:spcAft>
                <a:spcPts val="800"/>
              </a:spcAft>
            </a:pPr>
            <a:r>
              <a:rPr lang="en-GB" sz="2200" dirty="0">
                <a:effectLst/>
                <a:latin typeface="Arial" panose="020B0604020202020204" pitchFamily="34" charset="0"/>
                <a:ea typeface="Times New Roman" panose="02020603050405020304" pitchFamily="18" charset="0"/>
                <a:cs typeface="Times New Roman" panose="02020603050405020304" pitchFamily="18" charset="0"/>
              </a:rPr>
              <a:t>Students will also have the opportunity to access tutorial support to discuss the progress of their work on a group or individual basis.</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845F4A2A-4045-4A09-9E9A-3C20C691BE74}"/>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3930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C1A30-7EAA-4A1A-A29F-09E708EC3B6C}"/>
              </a:ext>
            </a:extLst>
          </p:cNvPr>
          <p:cNvSpPr>
            <a:spLocks noGrp="1"/>
          </p:cNvSpPr>
          <p:nvPr>
            <p:ph idx="1"/>
          </p:nvPr>
        </p:nvSpPr>
        <p:spPr>
          <a:xfrm>
            <a:off x="0" y="450573"/>
            <a:ext cx="12192000" cy="6042991"/>
          </a:xfrm>
        </p:spPr>
        <p:txBody>
          <a:bodyPr>
            <a:normAutofit/>
          </a:bodyPr>
          <a:lstStyle/>
          <a:p>
            <a:pPr marL="0" indent="0" algn="just">
              <a:lnSpc>
                <a:spcPct val="107000"/>
              </a:lnSpc>
              <a:spcAft>
                <a:spcPts val="1000"/>
              </a:spcAft>
              <a:buNone/>
            </a:pPr>
            <a:r>
              <a:rPr lang="en-GB" sz="2000" b="1" dirty="0">
                <a:effectLst/>
                <a:highlight>
                  <a:srgbClr val="00FFFF"/>
                </a:highlight>
                <a:latin typeface="Tw Cen MT" panose="020B0602020104020603" pitchFamily="34" charset="0"/>
                <a:ea typeface="Calibri" panose="020F0502020204030204" pitchFamily="34" charset="0"/>
                <a:cs typeface="Times New Roman" panose="02020603050405020304" pitchFamily="18" charset="0"/>
              </a:rPr>
              <a:t>The assessment for Public Health has one component part</a:t>
            </a:r>
            <a:endParaRPr lang="en-GB" sz="2000" dirty="0">
              <a:effectLst/>
              <a:highlight>
                <a:srgbClr val="00FFFF"/>
              </a:highlight>
              <a:latin typeface="Tw Cen MT" panose="020B0602020104020603" pitchFamily="34" charset="0"/>
              <a:ea typeface="Calibri" panose="020F0502020204030204" pitchFamily="34" charset="0"/>
              <a:cs typeface="Times New Roman" panose="02020603050405020304" pitchFamily="18" charset="0"/>
            </a:endParaRPr>
          </a:p>
          <a:p>
            <a:pPr marL="0" indent="0" algn="just">
              <a:lnSpc>
                <a:spcPct val="107000"/>
              </a:lnSpc>
              <a:spcAft>
                <a:spcPts val="1000"/>
              </a:spcAft>
              <a:buNone/>
            </a:pPr>
            <a:r>
              <a:rPr lang="en-GB" sz="2000" b="1" dirty="0">
                <a:effectLst/>
                <a:latin typeface="Tw Cen MT" panose="020B0602020104020603" pitchFamily="34" charset="0"/>
                <a:ea typeface="Calibri" panose="020F0502020204030204" pitchFamily="34" charset="0"/>
                <a:cs typeface="Times New Roman" panose="02020603050405020304" pitchFamily="18" charset="0"/>
              </a:rPr>
              <a:t>Task 1:</a:t>
            </a:r>
            <a:r>
              <a:rPr lang="en-GB" sz="2000" dirty="0">
                <a:effectLst/>
                <a:latin typeface="Tw Cen MT" panose="020B0602020104020603" pitchFamily="34" charset="0"/>
                <a:ea typeface="Calibri" panose="020F0502020204030204" pitchFamily="34" charset="0"/>
                <a:cs typeface="Times New Roman" panose="02020603050405020304" pitchFamily="18" charset="0"/>
              </a:rPr>
              <a:t> </a:t>
            </a:r>
            <a:r>
              <a:rPr lang="en-GB" sz="2000" b="1" dirty="0">
                <a:effectLst/>
                <a:latin typeface="Tw Cen MT" panose="020B0602020104020603" pitchFamily="34" charset="0"/>
                <a:ea typeface="Calibri" panose="020F0502020204030204" pitchFamily="34" charset="0"/>
                <a:cs typeface="Times New Roman" panose="02020603050405020304" pitchFamily="18" charset="0"/>
              </a:rPr>
              <a:t>Produce a health promotion campaign and an evaluative report which</a:t>
            </a:r>
            <a:r>
              <a:rPr lang="en-GB" sz="2000" b="1" dirty="0" smtClean="0">
                <a:effectLst/>
                <a:latin typeface="Tw Cen MT" panose="020B0602020104020603" pitchFamily="34" charset="0"/>
                <a:ea typeface="Calibri" panose="020F0502020204030204" pitchFamily="34" charset="0"/>
                <a:cs typeface="Times New Roman" panose="02020603050405020304" pitchFamily="18" charset="0"/>
              </a:rPr>
              <a:t>;</a:t>
            </a:r>
            <a:endParaRPr lang="en-GB" sz="2000" dirty="0">
              <a:effectLst/>
              <a:latin typeface="Tw Cen MT" panose="020B0602020104020603" pitchFamily="34" charset="0"/>
              <a:ea typeface="Calibri" panose="020F0502020204030204" pitchFamily="34" charset="0"/>
              <a:cs typeface="Times New Roman" panose="02020603050405020304" pitchFamily="18" charset="0"/>
            </a:endParaRPr>
          </a:p>
          <a:p>
            <a:pPr marL="0" lvl="0" indent="0" algn="just">
              <a:lnSpc>
                <a:spcPct val="115000"/>
              </a:lnSpc>
              <a:spcBef>
                <a:spcPts val="600"/>
              </a:spcBef>
              <a:spcAft>
                <a:spcPts val="1000"/>
              </a:spcAft>
              <a:buNone/>
            </a:pPr>
            <a:r>
              <a:rPr lang="en-GB" sz="2000" b="1" dirty="0" smtClean="0">
                <a:effectLst/>
                <a:highlight>
                  <a:srgbClr val="00FFFF"/>
                </a:highlight>
                <a:latin typeface="Tw Cen MT" panose="020B0602020104020603" pitchFamily="34" charset="0"/>
                <a:ea typeface="Calibri" panose="020F0502020204030204" pitchFamily="34" charset="0"/>
                <a:cs typeface="Times New Roman" panose="02020603050405020304" pitchFamily="18" charset="0"/>
              </a:rPr>
              <a:t>The </a:t>
            </a:r>
            <a:r>
              <a:rPr lang="en-GB" sz="2000" b="1" dirty="0">
                <a:effectLst/>
                <a:highlight>
                  <a:srgbClr val="00FFFF"/>
                </a:highlight>
                <a:latin typeface="Tw Cen MT" panose="020B0602020104020603" pitchFamily="34" charset="0"/>
                <a:ea typeface="Calibri" panose="020F0502020204030204" pitchFamily="34" charset="0"/>
                <a:cs typeface="Times New Roman" panose="02020603050405020304" pitchFamily="18" charset="0"/>
              </a:rPr>
              <a:t>content should cover the following learning outcomes:</a:t>
            </a:r>
            <a:endParaRPr lang="en-GB" sz="2000" dirty="0">
              <a:effectLst/>
              <a:highlight>
                <a:srgbClr val="00FFFF"/>
              </a:highlight>
              <a:latin typeface="Tw Cen MT" panose="020B0602020104020603"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b="1" dirty="0">
                <a:effectLst/>
                <a:latin typeface="Tw Cen MT" panose="020B0602020104020603" pitchFamily="34" charset="0"/>
                <a:ea typeface="Calibri" panose="020F0502020204030204" pitchFamily="34" charset="0"/>
                <a:cs typeface="Times New Roman" panose="02020603050405020304" pitchFamily="18" charset="0"/>
              </a:rPr>
              <a:t>LO1</a:t>
            </a:r>
            <a:r>
              <a:rPr lang="en-GB" sz="2000" dirty="0">
                <a:effectLst/>
                <a:latin typeface="Tw Cen MT" panose="020B0602020104020603" pitchFamily="34" charset="0"/>
                <a:ea typeface="Calibri" panose="020F0502020204030204" pitchFamily="34" charset="0"/>
                <a:cs typeface="Times New Roman" panose="02020603050405020304" pitchFamily="18" charset="0"/>
              </a:rPr>
              <a:t>- Develops an understanding of disease and ill-health and the underlying principles behind inequalities in health. </a:t>
            </a:r>
          </a:p>
          <a:p>
            <a:pPr>
              <a:lnSpc>
                <a:spcPct val="107000"/>
              </a:lnSpc>
              <a:spcAft>
                <a:spcPts val="800"/>
              </a:spcAft>
            </a:pPr>
            <a:r>
              <a:rPr lang="en-GB" sz="2000" b="1" dirty="0">
                <a:effectLst/>
                <a:latin typeface="Tw Cen MT" panose="020B0602020104020603" pitchFamily="34" charset="0"/>
                <a:ea typeface="Calibri" panose="020F0502020204030204" pitchFamily="34" charset="0"/>
                <a:cs typeface="Times New Roman" panose="02020603050405020304" pitchFamily="18" charset="0"/>
              </a:rPr>
              <a:t>LO2</a:t>
            </a:r>
            <a:r>
              <a:rPr lang="en-GB" sz="2000" dirty="0">
                <a:effectLst/>
                <a:latin typeface="Tw Cen MT" panose="020B0602020104020603" pitchFamily="34" charset="0"/>
                <a:ea typeface="Calibri" panose="020F0502020204030204" pitchFamily="34" charset="0"/>
                <a:cs typeface="Times New Roman" panose="02020603050405020304" pitchFamily="18" charset="0"/>
              </a:rPr>
              <a:t>- Analyses a range of strategies to promote and enhance health.</a:t>
            </a:r>
          </a:p>
          <a:p>
            <a:pPr>
              <a:lnSpc>
                <a:spcPct val="107000"/>
              </a:lnSpc>
              <a:spcAft>
                <a:spcPts val="800"/>
              </a:spcAft>
            </a:pPr>
            <a:r>
              <a:rPr lang="en-GB" sz="2000" b="1" dirty="0">
                <a:effectLst/>
                <a:latin typeface="Tw Cen MT" panose="020B0602020104020603" pitchFamily="34" charset="0"/>
                <a:ea typeface="Calibri" panose="020F0502020204030204" pitchFamily="34" charset="0"/>
                <a:cs typeface="Times New Roman" panose="02020603050405020304" pitchFamily="18" charset="0"/>
              </a:rPr>
              <a:t>LO3</a:t>
            </a:r>
            <a:r>
              <a:rPr lang="en-GB" sz="2000" dirty="0">
                <a:effectLst/>
                <a:latin typeface="Tw Cen MT" panose="020B0602020104020603" pitchFamily="34" charset="0"/>
                <a:ea typeface="Calibri" panose="020F0502020204030204" pitchFamily="34" charset="0"/>
                <a:cs typeface="Times New Roman" panose="02020603050405020304" pitchFamily="18" charset="0"/>
              </a:rPr>
              <a:t>- Analyses the role of epidemiology and demographics in relation to public health practice.</a:t>
            </a:r>
          </a:p>
          <a:p>
            <a:pPr>
              <a:lnSpc>
                <a:spcPct val="107000"/>
              </a:lnSpc>
              <a:spcAft>
                <a:spcPts val="800"/>
              </a:spcAft>
            </a:pPr>
            <a:r>
              <a:rPr lang="en-GB" sz="2000" b="1" dirty="0">
                <a:effectLst/>
                <a:latin typeface="Tw Cen MT" panose="020B0602020104020603" pitchFamily="34" charset="0"/>
                <a:ea typeface="Calibri" panose="020F0502020204030204" pitchFamily="34" charset="0"/>
                <a:cs typeface="Times New Roman" panose="02020603050405020304" pitchFamily="18" charset="0"/>
              </a:rPr>
              <a:t>LO4</a:t>
            </a:r>
            <a:r>
              <a:rPr lang="en-GB" sz="2000" dirty="0">
                <a:effectLst/>
                <a:latin typeface="Tw Cen MT" panose="020B0602020104020603" pitchFamily="34" charset="0"/>
                <a:ea typeface="Calibri" panose="020F0502020204030204" pitchFamily="34" charset="0"/>
                <a:cs typeface="Times New Roman" panose="02020603050405020304" pitchFamily="18" charset="0"/>
              </a:rPr>
              <a:t>- Evaluates theories and approaches of health promotions relevant to health issues within professional roles or work placement.</a:t>
            </a:r>
          </a:p>
          <a:p>
            <a:endParaRPr lang="en-GB" dirty="0"/>
          </a:p>
        </p:txBody>
      </p:sp>
      <p:sp>
        <p:nvSpPr>
          <p:cNvPr id="2" name="Footer Placeholder 1">
            <a:extLst>
              <a:ext uri="{FF2B5EF4-FFF2-40B4-BE49-F238E27FC236}">
                <a16:creationId xmlns:a16="http://schemas.microsoft.com/office/drawing/2014/main" id="{6F5546B5-D8F5-479F-89A4-8E31CDCACF55}"/>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15094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EB761D-CA5C-4C12-902B-ED89C61321A7}"/>
              </a:ext>
            </a:extLst>
          </p:cNvPr>
          <p:cNvSpPr>
            <a:spLocks noGrp="1"/>
          </p:cNvSpPr>
          <p:nvPr>
            <p:ph idx="1"/>
          </p:nvPr>
        </p:nvSpPr>
        <p:spPr>
          <a:xfrm>
            <a:off x="185529" y="636104"/>
            <a:ext cx="11502887" cy="5536095"/>
          </a:xfrm>
        </p:spPr>
        <p:txBody>
          <a:bodyPr>
            <a:normAutofit fontScale="85000" lnSpcReduction="10000"/>
          </a:bodyPr>
          <a:lstStyle/>
          <a:p>
            <a:pPr marL="0" indent="0" algn="just">
              <a:lnSpc>
                <a:spcPct val="115000"/>
              </a:lnSpc>
              <a:spcAft>
                <a:spcPts val="1000"/>
              </a:spcAft>
              <a:buNone/>
            </a:pPr>
            <a:r>
              <a:rPr lang="en-GB" sz="2400" b="1" dirty="0">
                <a:effectLst/>
                <a:highlight>
                  <a:srgbClr val="00FFFF"/>
                </a:highlight>
                <a:latin typeface="Roboto" panose="02000000000000000000" pitchFamily="2" charset="0"/>
                <a:ea typeface="Roboto" panose="02000000000000000000" pitchFamily="2" charset="0"/>
                <a:cs typeface="Times New Roman" panose="02020603050405020304" pitchFamily="18" charset="0"/>
              </a:rPr>
              <a:t>You are required to do the </a:t>
            </a:r>
            <a:r>
              <a:rPr lang="en-GB" sz="2400" b="1" dirty="0" smtClean="0">
                <a:effectLst/>
                <a:highlight>
                  <a:srgbClr val="00FFFF"/>
                </a:highlight>
                <a:latin typeface="Roboto" panose="02000000000000000000" pitchFamily="2" charset="0"/>
                <a:ea typeface="Roboto" panose="02000000000000000000" pitchFamily="2" charset="0"/>
                <a:cs typeface="Times New Roman" panose="02020603050405020304" pitchFamily="18" charset="0"/>
              </a:rPr>
              <a:t>following</a:t>
            </a:r>
          </a:p>
          <a:p>
            <a:pPr fontAlgn="base"/>
            <a:r>
              <a:rPr lang="en-US" b="1" dirty="0"/>
              <a:t>Task 1:</a:t>
            </a:r>
            <a:r>
              <a:rPr lang="en-US" dirty="0"/>
              <a:t> </a:t>
            </a:r>
            <a:r>
              <a:rPr lang="en-US" b="1" dirty="0"/>
              <a:t>Produce a health promotion campaign and an evaluative report which;</a:t>
            </a:r>
            <a:r>
              <a:rPr lang="en-US" dirty="0"/>
              <a:t> </a:t>
            </a:r>
          </a:p>
          <a:p>
            <a:pPr fontAlgn="base"/>
            <a:r>
              <a:rPr lang="en-US" sz="1900" dirty="0"/>
              <a:t>Develops an understanding of disease and ill-health and the underlying principles behind inequalities in health.  </a:t>
            </a:r>
          </a:p>
          <a:p>
            <a:pPr fontAlgn="base"/>
            <a:r>
              <a:rPr lang="en-US" sz="1900" dirty="0"/>
              <a:t>Analyses a range of strategies to promote and enhance health. </a:t>
            </a:r>
          </a:p>
          <a:p>
            <a:pPr fontAlgn="base"/>
            <a:r>
              <a:rPr lang="en-US" sz="1900" dirty="0"/>
              <a:t>Analyses the role of epidemiology and demographics in relation to public health practice. </a:t>
            </a:r>
          </a:p>
          <a:p>
            <a:pPr fontAlgn="base"/>
            <a:r>
              <a:rPr lang="en-US" sz="1900" dirty="0"/>
              <a:t>Evaluates theories and approaches of health promotions relevant to health issues within professional roles or work placement. </a:t>
            </a:r>
          </a:p>
          <a:p>
            <a:pPr fontAlgn="base"/>
            <a:r>
              <a:rPr lang="en-US" sz="1900" dirty="0"/>
              <a:t> </a:t>
            </a:r>
          </a:p>
          <a:p>
            <a:pPr fontAlgn="base"/>
            <a:r>
              <a:rPr lang="en-US" sz="1900" b="1" dirty="0"/>
              <a:t>(Equivalent to 2500 words)</a:t>
            </a:r>
            <a:r>
              <a:rPr lang="en-US" sz="1900" dirty="0"/>
              <a:t> </a:t>
            </a:r>
          </a:p>
          <a:p>
            <a:pPr algn="just">
              <a:lnSpc>
                <a:spcPct val="115000"/>
              </a:lnSpc>
              <a:spcAft>
                <a:spcPts val="1000"/>
              </a:spcAft>
            </a:pPr>
            <a:endParaRPr lang="en-GB" sz="2400" dirty="0">
              <a:effectLst/>
              <a:highlight>
                <a:srgbClr val="00FFFF"/>
              </a:highlight>
              <a:latin typeface="Roboto" panose="02000000000000000000" pitchFamily="2" charset="0"/>
              <a:ea typeface="Roboto" panose="02000000000000000000" pitchFamily="2"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GB" sz="2400" dirty="0" smtClean="0">
                <a:effectLst/>
                <a:latin typeface="Roboto" panose="02000000000000000000" pitchFamily="2" charset="0"/>
                <a:ea typeface="Roboto" panose="02000000000000000000" pitchFamily="2" charset="0"/>
                <a:cs typeface="Times New Roman" panose="02020603050405020304" pitchFamily="18" charset="0"/>
              </a:rPr>
              <a:t>Submit </a:t>
            </a:r>
            <a:r>
              <a:rPr lang="en-GB" sz="2400" dirty="0" smtClean="0">
                <a:latin typeface="Roboto" panose="02000000000000000000" pitchFamily="2" charset="0"/>
                <a:ea typeface="Roboto" panose="02000000000000000000" pitchFamily="2" charset="0"/>
                <a:cs typeface="Times New Roman" panose="02020603050405020304" pitchFamily="18" charset="0"/>
              </a:rPr>
              <a:t>your file </a:t>
            </a:r>
            <a:r>
              <a:rPr lang="en-GB" sz="2400" dirty="0" smtClean="0">
                <a:effectLst/>
                <a:latin typeface="Roboto" panose="02000000000000000000" pitchFamily="2" charset="0"/>
                <a:ea typeface="Roboto" panose="02000000000000000000" pitchFamily="2" charset="0"/>
                <a:cs typeface="Times New Roman" panose="02020603050405020304" pitchFamily="18" charset="0"/>
              </a:rPr>
              <a:t>either </a:t>
            </a:r>
            <a:r>
              <a:rPr lang="en-GB" sz="2400" dirty="0">
                <a:effectLst/>
                <a:latin typeface="Roboto" panose="02000000000000000000" pitchFamily="2" charset="0"/>
                <a:ea typeface="Roboto" panose="02000000000000000000" pitchFamily="2" charset="0"/>
                <a:cs typeface="Times New Roman" panose="02020603050405020304" pitchFamily="18" charset="0"/>
              </a:rPr>
              <a:t>in Word or </a:t>
            </a:r>
            <a:r>
              <a:rPr lang="en-GB" sz="2400" dirty="0" smtClean="0">
                <a:effectLst/>
                <a:latin typeface="Roboto" panose="02000000000000000000" pitchFamily="2" charset="0"/>
                <a:ea typeface="Roboto" panose="02000000000000000000" pitchFamily="2" charset="0"/>
                <a:cs typeface="Times New Roman" panose="02020603050405020304" pitchFamily="18" charset="0"/>
              </a:rPr>
              <a:t>PDF.</a:t>
            </a:r>
            <a:endParaRPr lang="en-GB" sz="2400" dirty="0">
              <a:effectLst/>
              <a:latin typeface="Roboto" panose="02000000000000000000" pitchFamily="2" charset="0"/>
              <a:ea typeface="Roboto" panose="02000000000000000000" pitchFamily="2"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GB" sz="2400" dirty="0">
                <a:effectLst/>
                <a:latin typeface="Roboto" panose="02000000000000000000" pitchFamily="2" charset="0"/>
                <a:ea typeface="Roboto" panose="02000000000000000000" pitchFamily="2" charset="0"/>
                <a:cs typeface="Times New Roman" panose="02020603050405020304" pitchFamily="18" charset="0"/>
              </a:rPr>
              <a:t>Online submission will take place on Turnitin.</a:t>
            </a:r>
          </a:p>
          <a:p>
            <a:endParaRPr lang="en-GB" dirty="0"/>
          </a:p>
        </p:txBody>
      </p:sp>
      <p:sp>
        <p:nvSpPr>
          <p:cNvPr id="2" name="Footer Placeholder 1">
            <a:extLst>
              <a:ext uri="{FF2B5EF4-FFF2-40B4-BE49-F238E27FC236}">
                <a16:creationId xmlns:a16="http://schemas.microsoft.com/office/drawing/2014/main" id="{77B7D6B4-8DD3-4F8C-9DF9-BDC42A0F6175}"/>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302553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BF1E-BCBE-498F-928E-08860EF0B8A3}"/>
              </a:ext>
            </a:extLst>
          </p:cNvPr>
          <p:cNvSpPr>
            <a:spLocks noGrp="1"/>
          </p:cNvSpPr>
          <p:nvPr>
            <p:ph type="title"/>
          </p:nvPr>
        </p:nvSpPr>
        <p:spPr>
          <a:xfrm>
            <a:off x="106017" y="1597961"/>
            <a:ext cx="5989983" cy="3162300"/>
          </a:xfrm>
        </p:spPr>
        <p:txBody>
          <a:bodyPr vert="horz" lIns="91440" tIns="45720" rIns="91440" bIns="45720" rtlCol="0" anchor="b">
            <a:normAutofit/>
          </a:bodyPr>
          <a:lstStyle/>
          <a:p>
            <a:r>
              <a:rPr lang="en-US" dirty="0"/>
              <a:t>Public Health</a:t>
            </a:r>
            <a:br>
              <a:rPr lang="en-US" dirty="0"/>
            </a:br>
            <a:r>
              <a:rPr lang="en-US" dirty="0"/>
              <a:t>Week 1-Introductory slide</a:t>
            </a:r>
          </a:p>
        </p:txBody>
      </p:sp>
      <p:pic>
        <p:nvPicPr>
          <p:cNvPr id="3074" name="Picture 2" descr="Public Health in New Delhi | ID: 6348166048">
            <a:extLst>
              <a:ext uri="{FF2B5EF4-FFF2-40B4-BE49-F238E27FC236}">
                <a16:creationId xmlns:a16="http://schemas.microsoft.com/office/drawing/2014/main" id="{2CBE48B3-41BC-46E6-9F5D-5B6A1C784D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08441" y="1066800"/>
            <a:ext cx="4724399" cy="4724399"/>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2C6EBC93-B76D-49DA-9733-E731BF41E4D3}"/>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21077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10592-CAED-43CD-B132-B9380EEF8B51}"/>
              </a:ext>
            </a:extLst>
          </p:cNvPr>
          <p:cNvSpPr>
            <a:spLocks noGrp="1"/>
          </p:cNvSpPr>
          <p:nvPr>
            <p:ph idx="1"/>
          </p:nvPr>
        </p:nvSpPr>
        <p:spPr>
          <a:xfrm>
            <a:off x="393895" y="351692"/>
            <a:ext cx="11549576" cy="6221386"/>
          </a:xfrm>
        </p:spPr>
        <p:txBody>
          <a:bodyPr>
            <a:normAutofit lnSpcReduction="10000"/>
          </a:bodyPr>
          <a:lstStyle/>
          <a:p>
            <a:pPr marL="0" indent="0" fontAlgn="base">
              <a:lnSpc>
                <a:spcPct val="150000"/>
              </a:lnSpc>
              <a:spcAft>
                <a:spcPts val="800"/>
              </a:spcAft>
              <a:buNone/>
            </a:pPr>
            <a:r>
              <a:rPr lang="en-GB" sz="3200" b="1" dirty="0">
                <a:effectLst/>
                <a:highlight>
                  <a:srgbClr val="00FFFF"/>
                </a:highlight>
                <a:latin typeface="Roboto" panose="02000000000000000000" pitchFamily="2" charset="0"/>
                <a:ea typeface="Roboto" panose="02000000000000000000" pitchFamily="2" charset="0"/>
                <a:cs typeface="Times New Roman" panose="02020603050405020304" pitchFamily="18" charset="0"/>
              </a:rPr>
              <a:t>Module Aims:</a:t>
            </a:r>
            <a:endParaRPr lang="en-GB" sz="3200" dirty="0">
              <a:effectLst/>
              <a:highlight>
                <a:srgbClr val="00FFFF"/>
              </a:highlight>
              <a:latin typeface="Roboto" panose="02000000000000000000" pitchFamily="2" charset="0"/>
              <a:ea typeface="Roboto" panose="02000000000000000000" pitchFamily="2" charset="0"/>
              <a:cs typeface="Times New Roman" panose="02020603050405020304" pitchFamily="18" charset="0"/>
            </a:endParaRPr>
          </a:p>
          <a:p>
            <a:r>
              <a:rPr lang="en-GB" sz="2000" dirty="0">
                <a:effectLst/>
                <a:latin typeface="Roboto" panose="02000000000000000000" pitchFamily="2" charset="0"/>
                <a:ea typeface="Roboto" panose="02000000000000000000" pitchFamily="2" charset="0"/>
                <a:cs typeface="Times New Roman" panose="02020603050405020304" pitchFamily="18" charset="0"/>
              </a:rPr>
              <a:t>This Public Health module will develop a knowledge of the main issues and skills needed to explore the burden of disease and ill health.</a:t>
            </a:r>
          </a:p>
          <a:p>
            <a:pPr marL="0" indent="0">
              <a:buNone/>
            </a:pPr>
            <a:r>
              <a:rPr lang="en-GB" sz="2000" dirty="0">
                <a:effectLst/>
                <a:latin typeface="Roboto" panose="02000000000000000000" pitchFamily="2" charset="0"/>
                <a:ea typeface="Roboto" panose="02000000000000000000" pitchFamily="2" charset="0"/>
                <a:cs typeface="Times New Roman" panose="02020603050405020304" pitchFamily="18" charset="0"/>
              </a:rPr>
              <a:t> Students will acquire a critical.</a:t>
            </a:r>
          </a:p>
          <a:p>
            <a:pPr>
              <a:lnSpc>
                <a:spcPct val="150000"/>
              </a:lnSpc>
              <a:spcAft>
                <a:spcPts val="800"/>
              </a:spcAft>
            </a:pPr>
            <a:r>
              <a:rPr lang="en-GB" sz="2000" dirty="0">
                <a:latin typeface="Roboto" panose="02000000000000000000" pitchFamily="2" charset="0"/>
                <a:ea typeface="Roboto" panose="02000000000000000000" pitchFamily="2" charset="0"/>
                <a:cs typeface="Times New Roman" panose="02020603050405020304" pitchFamily="18" charset="0"/>
              </a:rPr>
              <a:t>U</a:t>
            </a:r>
            <a:r>
              <a:rPr lang="en-GB" sz="2000" dirty="0">
                <a:effectLst/>
                <a:latin typeface="Roboto" panose="02000000000000000000" pitchFamily="2" charset="0"/>
                <a:ea typeface="Roboto" panose="02000000000000000000" pitchFamily="2" charset="0"/>
                <a:cs typeface="Times New Roman" panose="02020603050405020304" pitchFamily="18" charset="0"/>
              </a:rPr>
              <a:t>nderstanding of the principles, methods and theoretical approaches to the promotion of health and the prevention of ill-health, and the planning and evaluation of health promotion programmes. </a:t>
            </a:r>
          </a:p>
          <a:p>
            <a:pPr>
              <a:lnSpc>
                <a:spcPct val="150000"/>
              </a:lnSpc>
              <a:spcAft>
                <a:spcPts val="800"/>
              </a:spcAft>
            </a:pPr>
            <a:r>
              <a:rPr lang="en-GB" sz="2000" dirty="0">
                <a:effectLst/>
                <a:latin typeface="Roboto" panose="02000000000000000000" pitchFamily="2" charset="0"/>
                <a:ea typeface="Roboto" panose="02000000000000000000" pitchFamily="2" charset="0"/>
                <a:cs typeface="Times New Roman" panose="02020603050405020304" pitchFamily="18" charset="0"/>
              </a:rPr>
              <a:t>The module will allow the exploration of some of the main issues and skills needed to appreciate issues around poverty and social exclusion, whilst been able to relate learning to the development, planning and evaluating of health promotion interventions and programmes in response to health promotion issues in students’ professional roles or working lives.</a:t>
            </a:r>
          </a:p>
          <a:p>
            <a:endParaRPr lang="en-GB" dirty="0"/>
          </a:p>
        </p:txBody>
      </p:sp>
      <p:sp>
        <p:nvSpPr>
          <p:cNvPr id="2" name="Footer Placeholder 1">
            <a:extLst>
              <a:ext uri="{FF2B5EF4-FFF2-40B4-BE49-F238E27FC236}">
                <a16:creationId xmlns:a16="http://schemas.microsoft.com/office/drawing/2014/main" id="{6E1E7D2F-EC5C-49E7-A2C2-EACDC9F3EE8B}"/>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58570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08065-B76D-476F-8A5B-37D83614BA2A}"/>
              </a:ext>
            </a:extLst>
          </p:cNvPr>
          <p:cNvSpPr>
            <a:spLocks noGrp="1"/>
          </p:cNvSpPr>
          <p:nvPr>
            <p:ph idx="1"/>
          </p:nvPr>
        </p:nvSpPr>
        <p:spPr>
          <a:xfrm>
            <a:off x="595532" y="713935"/>
            <a:ext cx="11000935" cy="5430129"/>
          </a:xfrm>
        </p:spPr>
        <p:txBody>
          <a:bodyPr>
            <a:normAutofit fontScale="92500" lnSpcReduction="20000"/>
          </a:bodyPr>
          <a:lstStyle/>
          <a:p>
            <a:pPr>
              <a:lnSpc>
                <a:spcPct val="150000"/>
              </a:lnSpc>
              <a:spcAft>
                <a:spcPts val="800"/>
              </a:spcAft>
            </a:pPr>
            <a:r>
              <a:rPr lang="en-GB" sz="2200" dirty="0">
                <a:effectLst/>
                <a:latin typeface="Roboto" panose="02000000000000000000" pitchFamily="2" charset="0"/>
                <a:ea typeface="Roboto" panose="02000000000000000000" pitchFamily="2" charset="0"/>
                <a:cs typeface="Times New Roman" panose="02020603050405020304" pitchFamily="18" charset="0"/>
              </a:rPr>
              <a:t>Public health is rapidly becoming one of the most recognised areas to focus attention on in terms of improving health and quality of life of populations. </a:t>
            </a:r>
          </a:p>
          <a:p>
            <a:pPr>
              <a:lnSpc>
                <a:spcPct val="150000"/>
              </a:lnSpc>
              <a:spcAft>
                <a:spcPts val="800"/>
              </a:spcAft>
            </a:pPr>
            <a:r>
              <a:rPr lang="en-GB" sz="2200" dirty="0">
                <a:effectLst/>
                <a:latin typeface="Roboto" panose="02000000000000000000" pitchFamily="2" charset="0"/>
                <a:ea typeface="Roboto" panose="02000000000000000000" pitchFamily="2" charset="0"/>
                <a:cs typeface="Times New Roman" panose="02020603050405020304" pitchFamily="18" charset="0"/>
              </a:rPr>
              <a:t>This Public Health module will explore topics about preventing disease, prolonging life and promoting health through the efforts of society. </a:t>
            </a:r>
          </a:p>
          <a:p>
            <a:pPr>
              <a:lnSpc>
                <a:spcPct val="150000"/>
              </a:lnSpc>
              <a:spcAft>
                <a:spcPts val="800"/>
              </a:spcAft>
            </a:pPr>
            <a:r>
              <a:rPr lang="en-GB" sz="2200" dirty="0">
                <a:effectLst/>
                <a:latin typeface="Roboto" panose="02000000000000000000" pitchFamily="2" charset="0"/>
                <a:ea typeface="Roboto" panose="02000000000000000000" pitchFamily="2" charset="0"/>
                <a:cs typeface="Times New Roman" panose="02020603050405020304" pitchFamily="18" charset="0"/>
              </a:rPr>
              <a:t>This module will explore identified contemporary issues facing population health, develop skills in assessing health needs and priority setting and understand the theory and evidence of promoting public health, whilst recognising the underlying principles behind inequalities in health and the exploration of current health promotion approaches to reduce these inequalities. </a:t>
            </a:r>
          </a:p>
          <a:p>
            <a:endParaRPr lang="en-GB" dirty="0"/>
          </a:p>
        </p:txBody>
      </p:sp>
      <p:sp>
        <p:nvSpPr>
          <p:cNvPr id="2" name="Footer Placeholder 1">
            <a:extLst>
              <a:ext uri="{FF2B5EF4-FFF2-40B4-BE49-F238E27FC236}">
                <a16:creationId xmlns:a16="http://schemas.microsoft.com/office/drawing/2014/main" id="{C4294104-F88D-4722-AA05-5179E2C4895C}"/>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59239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F08FD56-DA92-4BD4-98BB-9311E5E522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C5D5E9CC-2294-46D1-89D0-F8C6FA5C41D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420">
            <a:off x="780270" y="331637"/>
            <a:ext cx="4892736" cy="583788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5BABD217-EF3C-4AF3-9C20-A6619D211F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27644">
            <a:off x="741222" y="293814"/>
            <a:ext cx="4987909" cy="5883149"/>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553364" h="5549951">
                <a:moveTo>
                  <a:pt x="303343" y="0"/>
                </a:moveTo>
                <a:cubicBezTo>
                  <a:pt x="628090" y="31218"/>
                  <a:pt x="2667030" y="134017"/>
                  <a:pt x="3305529" y="171842"/>
                </a:cubicBezTo>
                <a:lnTo>
                  <a:pt x="4134340" y="226950"/>
                </a:lnTo>
                <a:lnTo>
                  <a:pt x="4507534" y="247374"/>
                </a:lnTo>
                <a:lnTo>
                  <a:pt x="4535413" y="269179"/>
                </a:lnTo>
                <a:cubicBezTo>
                  <a:pt x="4534822" y="279763"/>
                  <a:pt x="4534230" y="290346"/>
                  <a:pt x="4533639" y="300930"/>
                </a:cubicBezTo>
                <a:lnTo>
                  <a:pt x="4536561" y="302647"/>
                </a:lnTo>
                <a:cubicBezTo>
                  <a:pt x="4546159" y="304354"/>
                  <a:pt x="4555357" y="291327"/>
                  <a:pt x="4552987" y="334222"/>
                </a:cubicBezTo>
                <a:cubicBezTo>
                  <a:pt x="4542346" y="354710"/>
                  <a:pt x="4535332" y="373686"/>
                  <a:pt x="4530726" y="391868"/>
                </a:cubicBezTo>
                <a:lnTo>
                  <a:pt x="4527238" y="415489"/>
                </a:lnTo>
                <a:lnTo>
                  <a:pt x="4522133" y="506828"/>
                </a:lnTo>
                <a:cubicBezTo>
                  <a:pt x="4521916" y="522300"/>
                  <a:pt x="4521700" y="537773"/>
                  <a:pt x="4521483" y="553245"/>
                </a:cubicBezTo>
                <a:cubicBezTo>
                  <a:pt x="4521212" y="558170"/>
                  <a:pt x="4520118" y="568699"/>
                  <a:pt x="4518384" y="581709"/>
                </a:cubicBezTo>
                <a:lnTo>
                  <a:pt x="4517715" y="585890"/>
                </a:lnTo>
                <a:lnTo>
                  <a:pt x="4504778" y="817404"/>
                </a:lnTo>
                <a:lnTo>
                  <a:pt x="4506491" y="822238"/>
                </a:lnTo>
                <a:cubicBezTo>
                  <a:pt x="4506993" y="829783"/>
                  <a:pt x="4505912" y="837845"/>
                  <a:pt x="4504340" y="846069"/>
                </a:cubicBezTo>
                <a:lnTo>
                  <a:pt x="4502740" y="853854"/>
                </a:lnTo>
                <a:lnTo>
                  <a:pt x="4496502" y="965485"/>
                </a:lnTo>
                <a:lnTo>
                  <a:pt x="4498579" y="966385"/>
                </a:lnTo>
                <a:cubicBezTo>
                  <a:pt x="4500020" y="972743"/>
                  <a:pt x="4502811" y="980116"/>
                  <a:pt x="4502698" y="1002567"/>
                </a:cubicBezTo>
                <a:cubicBezTo>
                  <a:pt x="4491860" y="1029868"/>
                  <a:pt x="4512316" y="1067217"/>
                  <a:pt x="4497900" y="1101094"/>
                </a:cubicBezTo>
                <a:cubicBezTo>
                  <a:pt x="4494173" y="1113552"/>
                  <a:pt x="4492281" y="1152106"/>
                  <a:pt x="4497795" y="1159389"/>
                </a:cubicBezTo>
                <a:cubicBezTo>
                  <a:pt x="4498610" y="1167426"/>
                  <a:pt x="4495953" y="1176807"/>
                  <a:pt x="4502098" y="1180505"/>
                </a:cubicBezTo>
                <a:cubicBezTo>
                  <a:pt x="4509397" y="1186625"/>
                  <a:pt x="4495916" y="1214705"/>
                  <a:pt x="4505188" y="1210687"/>
                </a:cubicBezTo>
                <a:cubicBezTo>
                  <a:pt x="4495912" y="1230628"/>
                  <a:pt x="4511023" y="1246424"/>
                  <a:pt x="4514005" y="1263157"/>
                </a:cubicBezTo>
                <a:lnTo>
                  <a:pt x="4516282" y="1313374"/>
                </a:lnTo>
                <a:cubicBezTo>
                  <a:pt x="4515989" y="1324584"/>
                  <a:pt x="4515695" y="1335794"/>
                  <a:pt x="4515402" y="1347004"/>
                </a:cubicBezTo>
                <a:cubicBezTo>
                  <a:pt x="4515248" y="1348624"/>
                  <a:pt x="4515093" y="1350244"/>
                  <a:pt x="4514939" y="1351864"/>
                </a:cubicBezTo>
                <a:lnTo>
                  <a:pt x="4505820" y="1391762"/>
                </a:lnTo>
                <a:cubicBezTo>
                  <a:pt x="4507026" y="1392770"/>
                  <a:pt x="4508128" y="1394098"/>
                  <a:pt x="4509084" y="1395707"/>
                </a:cubicBezTo>
                <a:lnTo>
                  <a:pt x="4511926" y="1408524"/>
                </a:lnTo>
                <a:lnTo>
                  <a:pt x="4507185" y="1419109"/>
                </a:lnTo>
                <a:lnTo>
                  <a:pt x="4497001" y="1469337"/>
                </a:lnTo>
                <a:lnTo>
                  <a:pt x="4486104" y="1543038"/>
                </a:lnTo>
                <a:lnTo>
                  <a:pt x="4481223" y="1553997"/>
                </a:lnTo>
                <a:cubicBezTo>
                  <a:pt x="4475132" y="1579288"/>
                  <a:pt x="4478280" y="1610368"/>
                  <a:pt x="4466795" y="1626071"/>
                </a:cubicBezTo>
                <a:lnTo>
                  <a:pt x="4463080" y="1664103"/>
                </a:lnTo>
                <a:lnTo>
                  <a:pt x="4466740" y="1668558"/>
                </a:lnTo>
                <a:lnTo>
                  <a:pt x="4465090" y="1679756"/>
                </a:lnTo>
                <a:cubicBezTo>
                  <a:pt x="4465227" y="1680776"/>
                  <a:pt x="4465365" y="1681795"/>
                  <a:pt x="4465502" y="1682815"/>
                </a:cubicBezTo>
                <a:cubicBezTo>
                  <a:pt x="4466309" y="1688654"/>
                  <a:pt x="4466966" y="1694439"/>
                  <a:pt x="4467013" y="1700268"/>
                </a:cubicBezTo>
                <a:cubicBezTo>
                  <a:pt x="4452441" y="1697000"/>
                  <a:pt x="4458150" y="1726126"/>
                  <a:pt x="4455543" y="1735163"/>
                </a:cubicBezTo>
                <a:lnTo>
                  <a:pt x="4453483" y="1735289"/>
                </a:lnTo>
                <a:lnTo>
                  <a:pt x="4444985" y="1887374"/>
                </a:lnTo>
                <a:lnTo>
                  <a:pt x="4453676" y="1911536"/>
                </a:lnTo>
                <a:cubicBezTo>
                  <a:pt x="4454435" y="1928276"/>
                  <a:pt x="4455195" y="1945015"/>
                  <a:pt x="4455954" y="1961755"/>
                </a:cubicBezTo>
                <a:cubicBezTo>
                  <a:pt x="4455660" y="1972965"/>
                  <a:pt x="4455367" y="1984174"/>
                  <a:pt x="4455073" y="1995384"/>
                </a:cubicBezTo>
                <a:lnTo>
                  <a:pt x="4454611" y="2000244"/>
                </a:lnTo>
                <a:lnTo>
                  <a:pt x="4445491" y="2040142"/>
                </a:lnTo>
                <a:cubicBezTo>
                  <a:pt x="4446698" y="2041150"/>
                  <a:pt x="4447799" y="2042479"/>
                  <a:pt x="4448756" y="2044087"/>
                </a:cubicBezTo>
                <a:lnTo>
                  <a:pt x="4451597" y="2056904"/>
                </a:lnTo>
                <a:lnTo>
                  <a:pt x="4446856" y="2067489"/>
                </a:lnTo>
                <a:lnTo>
                  <a:pt x="4436672" y="2117719"/>
                </a:lnTo>
                <a:lnTo>
                  <a:pt x="4429341" y="2167300"/>
                </a:lnTo>
                <a:cubicBezTo>
                  <a:pt x="4410647" y="2519411"/>
                  <a:pt x="4376873" y="2876607"/>
                  <a:pt x="4373258" y="3223633"/>
                </a:cubicBezTo>
                <a:cubicBezTo>
                  <a:pt x="4370306" y="3302336"/>
                  <a:pt x="4363423" y="3398578"/>
                  <a:pt x="4360472" y="3477281"/>
                </a:cubicBezTo>
                <a:cubicBezTo>
                  <a:pt x="4367079" y="3471365"/>
                  <a:pt x="4356688" y="3621544"/>
                  <a:pt x="4349387" y="3639984"/>
                </a:cubicBezTo>
                <a:lnTo>
                  <a:pt x="4258626" y="5278921"/>
                </a:lnTo>
                <a:lnTo>
                  <a:pt x="4263924" y="5315626"/>
                </a:lnTo>
                <a:cubicBezTo>
                  <a:pt x="4269712" y="5323538"/>
                  <a:pt x="4266397" y="5327627"/>
                  <a:pt x="4267458" y="5350090"/>
                </a:cubicBezTo>
                <a:cubicBezTo>
                  <a:pt x="4268519" y="5372551"/>
                  <a:pt x="4251794" y="5406222"/>
                  <a:pt x="4270290" y="5450399"/>
                </a:cubicBezTo>
                <a:cubicBezTo>
                  <a:pt x="4269872" y="5457964"/>
                  <a:pt x="4260193" y="5476308"/>
                  <a:pt x="4251733" y="5484804"/>
                </a:cubicBezTo>
                <a:lnTo>
                  <a:pt x="4247081" y="5487504"/>
                </a:lnTo>
                <a:cubicBezTo>
                  <a:pt x="4245929" y="5508319"/>
                  <a:pt x="4247889" y="5526348"/>
                  <a:pt x="4243624" y="5549951"/>
                </a:cubicBezTo>
                <a:cubicBezTo>
                  <a:pt x="3535777" y="5517558"/>
                  <a:pt x="706564" y="5344821"/>
                  <a:pt x="0" y="5293146"/>
                </a:cubicBezTo>
                <a:lnTo>
                  <a:pt x="4241" y="5239903"/>
                </a:lnTo>
                <a:lnTo>
                  <a:pt x="8461" y="5233298"/>
                </a:lnTo>
                <a:cubicBezTo>
                  <a:pt x="8991" y="5232196"/>
                  <a:pt x="8639" y="5231467"/>
                  <a:pt x="8730" y="5230552"/>
                </a:cubicBezTo>
                <a:lnTo>
                  <a:pt x="9000" y="5227804"/>
                </a:lnTo>
                <a:cubicBezTo>
                  <a:pt x="9178" y="5225973"/>
                  <a:pt x="9545" y="5223940"/>
                  <a:pt x="9537" y="5222308"/>
                </a:cubicBezTo>
                <a:cubicBezTo>
                  <a:pt x="9481" y="5211840"/>
                  <a:pt x="8399" y="5224803"/>
                  <a:pt x="9222" y="5216405"/>
                </a:cubicBezTo>
                <a:cubicBezTo>
                  <a:pt x="9028" y="5215352"/>
                  <a:pt x="8703" y="5214469"/>
                  <a:pt x="8638" y="5213249"/>
                </a:cubicBezTo>
                <a:cubicBezTo>
                  <a:pt x="8596" y="5212477"/>
                  <a:pt x="8947" y="5211272"/>
                  <a:pt x="8907" y="5210500"/>
                </a:cubicBezTo>
                <a:cubicBezTo>
                  <a:pt x="8526" y="5203355"/>
                  <a:pt x="7974" y="5210896"/>
                  <a:pt x="8591" y="5204597"/>
                </a:cubicBezTo>
                <a:lnTo>
                  <a:pt x="8008" y="5201441"/>
                </a:lnTo>
                <a:cubicBezTo>
                  <a:pt x="6593" y="5193798"/>
                  <a:pt x="6556" y="5198023"/>
                  <a:pt x="7378" y="5189632"/>
                </a:cubicBezTo>
                <a:cubicBezTo>
                  <a:pt x="7183" y="5188581"/>
                  <a:pt x="6860" y="5187696"/>
                  <a:pt x="6794" y="5186477"/>
                </a:cubicBezTo>
                <a:cubicBezTo>
                  <a:pt x="6752" y="5185706"/>
                  <a:pt x="7185" y="5184394"/>
                  <a:pt x="7062" y="5183728"/>
                </a:cubicBezTo>
                <a:cubicBezTo>
                  <a:pt x="6788" y="5182241"/>
                  <a:pt x="4614" y="5182665"/>
                  <a:pt x="5627" y="5180163"/>
                </a:cubicBezTo>
                <a:lnTo>
                  <a:pt x="11039" y="5116566"/>
                </a:lnTo>
                <a:lnTo>
                  <a:pt x="78653" y="3839310"/>
                </a:lnTo>
                <a:lnTo>
                  <a:pt x="303343"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About-the-Public-Health-Service-500 | CC Career Chronicles">
            <a:extLst>
              <a:ext uri="{FF2B5EF4-FFF2-40B4-BE49-F238E27FC236}">
                <a16:creationId xmlns:a16="http://schemas.microsoft.com/office/drawing/2014/main" id="{A5F7B54C-B935-441A-9DA0-BD9FC4382C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87" r="23579" b="1"/>
          <a:stretch/>
        </p:blipFill>
        <p:spPr bwMode="auto">
          <a:xfrm rot="43020419">
            <a:off x="1174428" y="601333"/>
            <a:ext cx="4114367" cy="524569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B78BCEB-153C-4C40-B502-8C7862AD4D56}"/>
              </a:ext>
            </a:extLst>
          </p:cNvPr>
          <p:cNvSpPr>
            <a:spLocks noGrp="1"/>
          </p:cNvSpPr>
          <p:nvPr>
            <p:ph idx="1"/>
          </p:nvPr>
        </p:nvSpPr>
        <p:spPr>
          <a:xfrm>
            <a:off x="6015430" y="497497"/>
            <a:ext cx="5928041" cy="5674704"/>
          </a:xfrm>
        </p:spPr>
        <p:txBody>
          <a:bodyPr>
            <a:noAutofit/>
          </a:bodyPr>
          <a:lstStyle/>
          <a:p>
            <a:pPr>
              <a:lnSpc>
                <a:spcPct val="110000"/>
              </a:lnSpc>
            </a:pPr>
            <a:r>
              <a:rPr lang="en-GB" sz="2200" dirty="0">
                <a:latin typeface="Tw Cen MT" panose="020B0602020104020603" pitchFamily="34" charset="0"/>
              </a:rPr>
              <a:t>This Public Health module will develop a further understanding of evidence explored in the Exploration of Health Conditions module at level 4.</a:t>
            </a:r>
          </a:p>
          <a:p>
            <a:pPr>
              <a:lnSpc>
                <a:spcPct val="110000"/>
              </a:lnSpc>
            </a:pPr>
            <a:r>
              <a:rPr lang="en-GB" sz="2200" dirty="0">
                <a:latin typeface="Tw Cen MT" panose="020B0602020104020603" pitchFamily="34" charset="0"/>
              </a:rPr>
              <a:t> It will develop the holistic idea of health that have been identified within that module and how the role of public health can prevent or reduce these concerns. </a:t>
            </a:r>
          </a:p>
          <a:p>
            <a:pPr>
              <a:lnSpc>
                <a:spcPct val="110000"/>
              </a:lnSpc>
            </a:pPr>
            <a:r>
              <a:rPr lang="en-GB" sz="2200" dirty="0">
                <a:latin typeface="Tw Cen MT" panose="020B0602020104020603" pitchFamily="34" charset="0"/>
              </a:rPr>
              <a:t>The module will also link to the Contemporary Issues module allowing students to explore the epidemiology around these issues and will build on learning from Psychological and Social Science, whilst considering the importance of collaborative working between the sectors, including health and social care, to promote public health.</a:t>
            </a:r>
          </a:p>
        </p:txBody>
      </p:sp>
      <p:grpSp>
        <p:nvGrpSpPr>
          <p:cNvPr id="141" name="Group 140">
            <a:extLst>
              <a:ext uri="{FF2B5EF4-FFF2-40B4-BE49-F238E27FC236}">
                <a16:creationId xmlns:a16="http://schemas.microsoft.com/office/drawing/2014/main" id="{96BEFBD8-C05C-43C7-8D7B-58D37F70F54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42" name="Group 141">
              <a:extLst>
                <a:ext uri="{FF2B5EF4-FFF2-40B4-BE49-F238E27FC236}">
                  <a16:creationId xmlns:a16="http://schemas.microsoft.com/office/drawing/2014/main" id="{B622FDA5-36F9-4DD4-87A3-58FC513B8376}"/>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44" name="Straight Connector 143">
                <a:extLst>
                  <a:ext uri="{FF2B5EF4-FFF2-40B4-BE49-F238E27FC236}">
                    <a16:creationId xmlns:a16="http://schemas.microsoft.com/office/drawing/2014/main" id="{734870DF-B7C4-4149-9E0F-2B602F26BDE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1CD7D4A-FA69-4C48-A532-9ED58E181AC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Oval 142">
              <a:extLst>
                <a:ext uri="{FF2B5EF4-FFF2-40B4-BE49-F238E27FC236}">
                  <a16:creationId xmlns:a16="http://schemas.microsoft.com/office/drawing/2014/main" id="{F57FB85D-1649-470D-A7BA-3475C851013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7" name="Freeform: Shape 146">
            <a:extLst>
              <a:ext uri="{FF2B5EF4-FFF2-40B4-BE49-F238E27FC236}">
                <a16:creationId xmlns:a16="http://schemas.microsoft.com/office/drawing/2014/main" id="{03CCCF79-BC42-40CC-A81F-1C5962B62E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193556" y="5316608"/>
            <a:ext cx="444795" cy="1655141"/>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Footer Placeholder 1">
            <a:extLst>
              <a:ext uri="{FF2B5EF4-FFF2-40B4-BE49-F238E27FC236}">
                <a16:creationId xmlns:a16="http://schemas.microsoft.com/office/drawing/2014/main" id="{176870CE-DF8C-4816-907E-BE41DB67A560}"/>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80081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0F9F56E-5A69-4F79-A578-5963B46C141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E9DF81-14EF-4904-B8AD-5A965502A03D}"/>
              </a:ext>
            </a:extLst>
          </p:cNvPr>
          <p:cNvSpPr>
            <a:spLocks noGrp="1"/>
          </p:cNvSpPr>
          <p:nvPr>
            <p:ph idx="1"/>
          </p:nvPr>
        </p:nvSpPr>
        <p:spPr>
          <a:xfrm>
            <a:off x="174436" y="301757"/>
            <a:ext cx="6554448" cy="5870443"/>
          </a:xfrm>
        </p:spPr>
        <p:txBody>
          <a:bodyPr>
            <a:normAutofit fontScale="92500"/>
          </a:bodyPr>
          <a:lstStyle/>
          <a:p>
            <a:pPr>
              <a:lnSpc>
                <a:spcPct val="110000"/>
              </a:lnSpc>
              <a:spcAft>
                <a:spcPts val="800"/>
              </a:spcAft>
            </a:pPr>
            <a:r>
              <a:rPr lang="en-GB" sz="2000" dirty="0">
                <a:effectLst/>
                <a:latin typeface="Roboto" panose="02000000000000000000" pitchFamily="2" charset="0"/>
                <a:ea typeface="Roboto" panose="02000000000000000000" pitchFamily="2" charset="0"/>
                <a:cs typeface="Times New Roman" panose="02020603050405020304" pitchFamily="18" charset="0"/>
              </a:rPr>
              <a:t>The opportunity to explore public health issues, the association between </a:t>
            </a:r>
            <a:r>
              <a:rPr lang="en-GB" sz="2000" dirty="0">
                <a:effectLst/>
                <a:highlight>
                  <a:srgbClr val="FFFF00"/>
                </a:highlight>
                <a:latin typeface="Roboto" panose="02000000000000000000" pitchFamily="2" charset="0"/>
                <a:ea typeface="Roboto" panose="02000000000000000000" pitchFamily="2" charset="0"/>
                <a:cs typeface="Times New Roman" panose="02020603050405020304" pitchFamily="18" charset="0"/>
              </a:rPr>
              <a:t>the social determinants </a:t>
            </a:r>
            <a:r>
              <a:rPr lang="en-GB" sz="2000" dirty="0">
                <a:effectLst/>
                <a:latin typeface="Roboto" panose="02000000000000000000" pitchFamily="2" charset="0"/>
                <a:ea typeface="Roboto" panose="02000000000000000000" pitchFamily="2" charset="0"/>
                <a:cs typeface="Times New Roman" panose="02020603050405020304" pitchFamily="18" charset="0"/>
              </a:rPr>
              <a:t>and health the strategies that have been employed to reduce these issues; whilst applying knowledge and understanding from the supporting modules will allow a deeper understanding of both sectors role in working together to reduce the health and social inequalities that continue to exist today.</a:t>
            </a:r>
          </a:p>
          <a:p>
            <a:pPr>
              <a:lnSpc>
                <a:spcPct val="110000"/>
              </a:lnSpc>
              <a:spcAft>
                <a:spcPts val="800"/>
              </a:spcAft>
              <a:tabLst>
                <a:tab pos="2637155" algn="ctr"/>
                <a:tab pos="5274310" algn="r"/>
              </a:tabLst>
            </a:pPr>
            <a:endParaRPr lang="en-GB" sz="2000" dirty="0">
              <a:effectLst/>
              <a:latin typeface="Roboto" panose="02000000000000000000" pitchFamily="2" charset="0"/>
              <a:ea typeface="Roboto" panose="02000000000000000000" pitchFamily="2" charset="0"/>
              <a:cs typeface="Times New Roman" panose="02020603050405020304" pitchFamily="18" charset="0"/>
            </a:endParaRPr>
          </a:p>
          <a:p>
            <a:pPr>
              <a:lnSpc>
                <a:spcPct val="110000"/>
              </a:lnSpc>
              <a:spcAft>
                <a:spcPts val="800"/>
              </a:spcAft>
            </a:pPr>
            <a:r>
              <a:rPr lang="en-GB" sz="2000" dirty="0">
                <a:effectLst/>
                <a:latin typeface="Roboto" panose="02000000000000000000" pitchFamily="2" charset="0"/>
                <a:ea typeface="Roboto" panose="02000000000000000000" pitchFamily="2" charset="0"/>
                <a:cs typeface="Times New Roman" panose="02020603050405020304" pitchFamily="18" charset="0"/>
              </a:rPr>
              <a:t>Public health is defined as the science of protecting the safety and improving the health of communities through education, policy making and research for disease and illness prevention (PHE 2016).</a:t>
            </a:r>
          </a:p>
          <a:p>
            <a:pPr>
              <a:lnSpc>
                <a:spcPct val="110000"/>
              </a:lnSpc>
            </a:pPr>
            <a:endParaRPr lang="en-GB" sz="1500" dirty="0"/>
          </a:p>
        </p:txBody>
      </p:sp>
      <p:sp>
        <p:nvSpPr>
          <p:cNvPr id="193" name="Rectangle 13">
            <a:extLst>
              <a:ext uri="{FF2B5EF4-FFF2-40B4-BE49-F238E27FC236}">
                <a16:creationId xmlns:a16="http://schemas.microsoft.com/office/drawing/2014/main" id="{E99323BC-1B70-447E-A2E4-BD7851671A1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245">
            <a:off x="7357309" y="579304"/>
            <a:ext cx="4207231" cy="5687459"/>
          </a:xfrm>
          <a:custGeom>
            <a:avLst/>
            <a:gdLst>
              <a:gd name="connsiteX0" fmla="*/ 0 w 4212976"/>
              <a:gd name="connsiteY0" fmla="*/ 0 h 5687201"/>
              <a:gd name="connsiteX1" fmla="*/ 4212976 w 4212976"/>
              <a:gd name="connsiteY1" fmla="*/ 0 h 5687201"/>
              <a:gd name="connsiteX2" fmla="*/ 4212976 w 4212976"/>
              <a:gd name="connsiteY2" fmla="*/ 5687201 h 5687201"/>
              <a:gd name="connsiteX3" fmla="*/ 0 w 4212976"/>
              <a:gd name="connsiteY3" fmla="*/ 5687201 h 5687201"/>
              <a:gd name="connsiteX4" fmla="*/ 0 w 4212976"/>
              <a:gd name="connsiteY4" fmla="*/ 0 h 5687201"/>
              <a:gd name="connsiteX0" fmla="*/ 0 w 4212976"/>
              <a:gd name="connsiteY0" fmla="*/ 0 h 5687201"/>
              <a:gd name="connsiteX1" fmla="*/ 4212976 w 4212976"/>
              <a:gd name="connsiteY1" fmla="*/ 0 h 5687201"/>
              <a:gd name="connsiteX2" fmla="*/ 4212976 w 4212976"/>
              <a:gd name="connsiteY2" fmla="*/ 5687201 h 5687201"/>
              <a:gd name="connsiteX3" fmla="*/ 22981 w 4212976"/>
              <a:gd name="connsiteY3" fmla="*/ 5686169 h 5687201"/>
              <a:gd name="connsiteX4" fmla="*/ 0 w 4212976"/>
              <a:gd name="connsiteY4" fmla="*/ 0 h 5687201"/>
              <a:gd name="connsiteX0" fmla="*/ 0 w 4207231"/>
              <a:gd name="connsiteY0" fmla="*/ 0 h 5687459"/>
              <a:gd name="connsiteX1" fmla="*/ 4207231 w 4207231"/>
              <a:gd name="connsiteY1" fmla="*/ 258 h 5687459"/>
              <a:gd name="connsiteX2" fmla="*/ 4207231 w 4207231"/>
              <a:gd name="connsiteY2" fmla="*/ 5687459 h 5687459"/>
              <a:gd name="connsiteX3" fmla="*/ 17236 w 4207231"/>
              <a:gd name="connsiteY3" fmla="*/ 5686427 h 5687459"/>
              <a:gd name="connsiteX4" fmla="*/ 0 w 4207231"/>
              <a:gd name="connsiteY4" fmla="*/ 0 h 5687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231" h="5687459">
                <a:moveTo>
                  <a:pt x="0" y="0"/>
                </a:moveTo>
                <a:lnTo>
                  <a:pt x="4207231" y="258"/>
                </a:lnTo>
                <a:lnTo>
                  <a:pt x="4207231" y="5687459"/>
                </a:lnTo>
                <a:lnTo>
                  <a:pt x="17236" y="5686427"/>
                </a:lnTo>
                <a:cubicBezTo>
                  <a:pt x="9576" y="3791037"/>
                  <a:pt x="7660" y="1895390"/>
                  <a:pt x="0" y="0"/>
                </a:cubicBez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Shape 193">
            <a:extLst>
              <a:ext uri="{FF2B5EF4-FFF2-40B4-BE49-F238E27FC236}">
                <a16:creationId xmlns:a16="http://schemas.microsoft.com/office/drawing/2014/main" id="{1FFF5263-8C19-4573-8C94-FC74D1ED10D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61469">
            <a:off x="7347250" y="569415"/>
            <a:ext cx="4259614" cy="5705181"/>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 name="connsiteX0" fmla="*/ 303549 w 4553570"/>
              <a:gd name="connsiteY0" fmla="*/ 0 h 5549951"/>
              <a:gd name="connsiteX1" fmla="*/ 3305735 w 4553570"/>
              <a:gd name="connsiteY1" fmla="*/ 171842 h 5549951"/>
              <a:gd name="connsiteX2" fmla="*/ 4134546 w 4553570"/>
              <a:gd name="connsiteY2" fmla="*/ 226950 h 5549951"/>
              <a:gd name="connsiteX3" fmla="*/ 4507740 w 4553570"/>
              <a:gd name="connsiteY3" fmla="*/ 247374 h 5549951"/>
              <a:gd name="connsiteX4" fmla="*/ 4535619 w 4553570"/>
              <a:gd name="connsiteY4" fmla="*/ 269179 h 5549951"/>
              <a:gd name="connsiteX5" fmla="*/ 4533845 w 4553570"/>
              <a:gd name="connsiteY5" fmla="*/ 300930 h 5549951"/>
              <a:gd name="connsiteX6" fmla="*/ 4536767 w 4553570"/>
              <a:gd name="connsiteY6" fmla="*/ 302647 h 5549951"/>
              <a:gd name="connsiteX7" fmla="*/ 4553193 w 4553570"/>
              <a:gd name="connsiteY7" fmla="*/ 334222 h 5549951"/>
              <a:gd name="connsiteX8" fmla="*/ 4530932 w 4553570"/>
              <a:gd name="connsiteY8" fmla="*/ 391868 h 5549951"/>
              <a:gd name="connsiteX9" fmla="*/ 4527444 w 4553570"/>
              <a:gd name="connsiteY9" fmla="*/ 415489 h 5549951"/>
              <a:gd name="connsiteX10" fmla="*/ 4522339 w 4553570"/>
              <a:gd name="connsiteY10" fmla="*/ 506828 h 5549951"/>
              <a:gd name="connsiteX11" fmla="*/ 4521689 w 4553570"/>
              <a:gd name="connsiteY11" fmla="*/ 553245 h 5549951"/>
              <a:gd name="connsiteX12" fmla="*/ 4518590 w 4553570"/>
              <a:gd name="connsiteY12" fmla="*/ 581709 h 5549951"/>
              <a:gd name="connsiteX13" fmla="*/ 4517921 w 4553570"/>
              <a:gd name="connsiteY13" fmla="*/ 585890 h 5549951"/>
              <a:gd name="connsiteX14" fmla="*/ 4504984 w 4553570"/>
              <a:gd name="connsiteY14" fmla="*/ 817404 h 5549951"/>
              <a:gd name="connsiteX15" fmla="*/ 4506697 w 4553570"/>
              <a:gd name="connsiteY15" fmla="*/ 822238 h 5549951"/>
              <a:gd name="connsiteX16" fmla="*/ 4504546 w 4553570"/>
              <a:gd name="connsiteY16" fmla="*/ 846069 h 5549951"/>
              <a:gd name="connsiteX17" fmla="*/ 4502946 w 4553570"/>
              <a:gd name="connsiteY17" fmla="*/ 853854 h 5549951"/>
              <a:gd name="connsiteX18" fmla="*/ 4496708 w 4553570"/>
              <a:gd name="connsiteY18" fmla="*/ 965485 h 5549951"/>
              <a:gd name="connsiteX19" fmla="*/ 4498785 w 4553570"/>
              <a:gd name="connsiteY19" fmla="*/ 966385 h 5549951"/>
              <a:gd name="connsiteX20" fmla="*/ 4502904 w 4553570"/>
              <a:gd name="connsiteY20" fmla="*/ 1002567 h 5549951"/>
              <a:gd name="connsiteX21" fmla="*/ 4498106 w 4553570"/>
              <a:gd name="connsiteY21" fmla="*/ 1101094 h 5549951"/>
              <a:gd name="connsiteX22" fmla="*/ 4498001 w 4553570"/>
              <a:gd name="connsiteY22" fmla="*/ 1159389 h 5549951"/>
              <a:gd name="connsiteX23" fmla="*/ 4502304 w 4553570"/>
              <a:gd name="connsiteY23" fmla="*/ 1180505 h 5549951"/>
              <a:gd name="connsiteX24" fmla="*/ 4505394 w 4553570"/>
              <a:gd name="connsiteY24" fmla="*/ 1210687 h 5549951"/>
              <a:gd name="connsiteX25" fmla="*/ 4514211 w 4553570"/>
              <a:gd name="connsiteY25" fmla="*/ 1263157 h 5549951"/>
              <a:gd name="connsiteX26" fmla="*/ 4516488 w 4553570"/>
              <a:gd name="connsiteY26" fmla="*/ 1313374 h 5549951"/>
              <a:gd name="connsiteX27" fmla="*/ 4515608 w 4553570"/>
              <a:gd name="connsiteY27" fmla="*/ 1347004 h 5549951"/>
              <a:gd name="connsiteX28" fmla="*/ 4515145 w 4553570"/>
              <a:gd name="connsiteY28" fmla="*/ 1351864 h 5549951"/>
              <a:gd name="connsiteX29" fmla="*/ 4506026 w 4553570"/>
              <a:gd name="connsiteY29" fmla="*/ 1391762 h 5549951"/>
              <a:gd name="connsiteX30" fmla="*/ 4509290 w 4553570"/>
              <a:gd name="connsiteY30" fmla="*/ 1395707 h 5549951"/>
              <a:gd name="connsiteX31" fmla="*/ 4512132 w 4553570"/>
              <a:gd name="connsiteY31" fmla="*/ 1408524 h 5549951"/>
              <a:gd name="connsiteX32" fmla="*/ 4507391 w 4553570"/>
              <a:gd name="connsiteY32" fmla="*/ 1419109 h 5549951"/>
              <a:gd name="connsiteX33" fmla="*/ 4497207 w 4553570"/>
              <a:gd name="connsiteY33" fmla="*/ 1469337 h 5549951"/>
              <a:gd name="connsiteX34" fmla="*/ 4486310 w 4553570"/>
              <a:gd name="connsiteY34" fmla="*/ 1543038 h 5549951"/>
              <a:gd name="connsiteX35" fmla="*/ 4481429 w 4553570"/>
              <a:gd name="connsiteY35" fmla="*/ 1553997 h 5549951"/>
              <a:gd name="connsiteX36" fmla="*/ 4467001 w 4553570"/>
              <a:gd name="connsiteY36" fmla="*/ 1626071 h 5549951"/>
              <a:gd name="connsiteX37" fmla="*/ 4463286 w 4553570"/>
              <a:gd name="connsiteY37" fmla="*/ 1664103 h 5549951"/>
              <a:gd name="connsiteX38" fmla="*/ 4466946 w 4553570"/>
              <a:gd name="connsiteY38" fmla="*/ 1668558 h 5549951"/>
              <a:gd name="connsiteX39" fmla="*/ 4465296 w 4553570"/>
              <a:gd name="connsiteY39" fmla="*/ 1679756 h 5549951"/>
              <a:gd name="connsiteX40" fmla="*/ 4465708 w 4553570"/>
              <a:gd name="connsiteY40" fmla="*/ 1682815 h 5549951"/>
              <a:gd name="connsiteX41" fmla="*/ 4467219 w 4553570"/>
              <a:gd name="connsiteY41" fmla="*/ 1700268 h 5549951"/>
              <a:gd name="connsiteX42" fmla="*/ 4455749 w 4553570"/>
              <a:gd name="connsiteY42" fmla="*/ 1735163 h 5549951"/>
              <a:gd name="connsiteX43" fmla="*/ 4453689 w 4553570"/>
              <a:gd name="connsiteY43" fmla="*/ 1735289 h 5549951"/>
              <a:gd name="connsiteX44" fmla="*/ 4445191 w 4553570"/>
              <a:gd name="connsiteY44" fmla="*/ 1887374 h 5549951"/>
              <a:gd name="connsiteX45" fmla="*/ 4453882 w 4553570"/>
              <a:gd name="connsiteY45" fmla="*/ 1911536 h 5549951"/>
              <a:gd name="connsiteX46" fmla="*/ 4456160 w 4553570"/>
              <a:gd name="connsiteY46" fmla="*/ 1961755 h 5549951"/>
              <a:gd name="connsiteX47" fmla="*/ 4455279 w 4553570"/>
              <a:gd name="connsiteY47" fmla="*/ 1995384 h 5549951"/>
              <a:gd name="connsiteX48" fmla="*/ 4454817 w 4553570"/>
              <a:gd name="connsiteY48" fmla="*/ 2000244 h 5549951"/>
              <a:gd name="connsiteX49" fmla="*/ 4445697 w 4553570"/>
              <a:gd name="connsiteY49" fmla="*/ 2040142 h 5549951"/>
              <a:gd name="connsiteX50" fmla="*/ 4448962 w 4553570"/>
              <a:gd name="connsiteY50" fmla="*/ 2044087 h 5549951"/>
              <a:gd name="connsiteX51" fmla="*/ 4451803 w 4553570"/>
              <a:gd name="connsiteY51" fmla="*/ 2056904 h 5549951"/>
              <a:gd name="connsiteX52" fmla="*/ 4447062 w 4553570"/>
              <a:gd name="connsiteY52" fmla="*/ 2067489 h 5549951"/>
              <a:gd name="connsiteX53" fmla="*/ 4436878 w 4553570"/>
              <a:gd name="connsiteY53" fmla="*/ 2117719 h 5549951"/>
              <a:gd name="connsiteX54" fmla="*/ 4429547 w 4553570"/>
              <a:gd name="connsiteY54" fmla="*/ 2167300 h 5549951"/>
              <a:gd name="connsiteX55" fmla="*/ 4373464 w 4553570"/>
              <a:gd name="connsiteY55" fmla="*/ 3223633 h 5549951"/>
              <a:gd name="connsiteX56" fmla="*/ 4360678 w 4553570"/>
              <a:gd name="connsiteY56" fmla="*/ 3477281 h 5549951"/>
              <a:gd name="connsiteX57" fmla="*/ 4349593 w 4553570"/>
              <a:gd name="connsiteY57" fmla="*/ 3639984 h 5549951"/>
              <a:gd name="connsiteX58" fmla="*/ 4258832 w 4553570"/>
              <a:gd name="connsiteY58" fmla="*/ 5278921 h 5549951"/>
              <a:gd name="connsiteX59" fmla="*/ 4264130 w 4553570"/>
              <a:gd name="connsiteY59" fmla="*/ 5315626 h 5549951"/>
              <a:gd name="connsiteX60" fmla="*/ 4267664 w 4553570"/>
              <a:gd name="connsiteY60" fmla="*/ 5350090 h 5549951"/>
              <a:gd name="connsiteX61" fmla="*/ 4270496 w 4553570"/>
              <a:gd name="connsiteY61" fmla="*/ 5450399 h 5549951"/>
              <a:gd name="connsiteX62" fmla="*/ 4251939 w 4553570"/>
              <a:gd name="connsiteY62" fmla="*/ 5484804 h 5549951"/>
              <a:gd name="connsiteX63" fmla="*/ 4247287 w 4553570"/>
              <a:gd name="connsiteY63" fmla="*/ 5487504 h 5549951"/>
              <a:gd name="connsiteX64" fmla="*/ 4243830 w 4553570"/>
              <a:gd name="connsiteY64" fmla="*/ 5549951 h 5549951"/>
              <a:gd name="connsiteX65" fmla="*/ 0 w 4553570"/>
              <a:gd name="connsiteY65" fmla="*/ 5309929 h 5549951"/>
              <a:gd name="connsiteX66" fmla="*/ 4447 w 4553570"/>
              <a:gd name="connsiteY66" fmla="*/ 5239903 h 5549951"/>
              <a:gd name="connsiteX67" fmla="*/ 8667 w 4553570"/>
              <a:gd name="connsiteY67" fmla="*/ 5233298 h 5549951"/>
              <a:gd name="connsiteX68" fmla="*/ 8936 w 4553570"/>
              <a:gd name="connsiteY68" fmla="*/ 5230552 h 5549951"/>
              <a:gd name="connsiteX69" fmla="*/ 9206 w 4553570"/>
              <a:gd name="connsiteY69" fmla="*/ 5227804 h 5549951"/>
              <a:gd name="connsiteX70" fmla="*/ 9743 w 4553570"/>
              <a:gd name="connsiteY70" fmla="*/ 5222308 h 5549951"/>
              <a:gd name="connsiteX71" fmla="*/ 9428 w 4553570"/>
              <a:gd name="connsiteY71" fmla="*/ 5216405 h 5549951"/>
              <a:gd name="connsiteX72" fmla="*/ 8844 w 4553570"/>
              <a:gd name="connsiteY72" fmla="*/ 5213249 h 5549951"/>
              <a:gd name="connsiteX73" fmla="*/ 9113 w 4553570"/>
              <a:gd name="connsiteY73" fmla="*/ 5210500 h 5549951"/>
              <a:gd name="connsiteX74" fmla="*/ 8797 w 4553570"/>
              <a:gd name="connsiteY74" fmla="*/ 5204597 h 5549951"/>
              <a:gd name="connsiteX75" fmla="*/ 8214 w 4553570"/>
              <a:gd name="connsiteY75" fmla="*/ 5201441 h 5549951"/>
              <a:gd name="connsiteX76" fmla="*/ 7584 w 4553570"/>
              <a:gd name="connsiteY76" fmla="*/ 5189632 h 5549951"/>
              <a:gd name="connsiteX77" fmla="*/ 7000 w 4553570"/>
              <a:gd name="connsiteY77" fmla="*/ 5186477 h 5549951"/>
              <a:gd name="connsiteX78" fmla="*/ 7268 w 4553570"/>
              <a:gd name="connsiteY78" fmla="*/ 5183728 h 5549951"/>
              <a:gd name="connsiteX79" fmla="*/ 5833 w 4553570"/>
              <a:gd name="connsiteY79" fmla="*/ 5180163 h 5549951"/>
              <a:gd name="connsiteX80" fmla="*/ 11245 w 4553570"/>
              <a:gd name="connsiteY80" fmla="*/ 5116566 h 5549951"/>
              <a:gd name="connsiteX81" fmla="*/ 78859 w 4553570"/>
              <a:gd name="connsiteY81" fmla="*/ 3839310 h 5549951"/>
              <a:gd name="connsiteX82" fmla="*/ 303549 w 4553570"/>
              <a:gd name="connsiteY82" fmla="*/ 0 h 5549951"/>
              <a:gd name="connsiteX0" fmla="*/ 303617 w 4553638"/>
              <a:gd name="connsiteY0" fmla="*/ 0 h 5549951"/>
              <a:gd name="connsiteX1" fmla="*/ 3305803 w 4553638"/>
              <a:gd name="connsiteY1" fmla="*/ 171842 h 5549951"/>
              <a:gd name="connsiteX2" fmla="*/ 4134614 w 4553638"/>
              <a:gd name="connsiteY2" fmla="*/ 226950 h 5549951"/>
              <a:gd name="connsiteX3" fmla="*/ 4507808 w 4553638"/>
              <a:gd name="connsiteY3" fmla="*/ 247374 h 5549951"/>
              <a:gd name="connsiteX4" fmla="*/ 4535687 w 4553638"/>
              <a:gd name="connsiteY4" fmla="*/ 269179 h 5549951"/>
              <a:gd name="connsiteX5" fmla="*/ 4533913 w 4553638"/>
              <a:gd name="connsiteY5" fmla="*/ 300930 h 5549951"/>
              <a:gd name="connsiteX6" fmla="*/ 4536835 w 4553638"/>
              <a:gd name="connsiteY6" fmla="*/ 302647 h 5549951"/>
              <a:gd name="connsiteX7" fmla="*/ 4553261 w 4553638"/>
              <a:gd name="connsiteY7" fmla="*/ 334222 h 5549951"/>
              <a:gd name="connsiteX8" fmla="*/ 4531000 w 4553638"/>
              <a:gd name="connsiteY8" fmla="*/ 391868 h 5549951"/>
              <a:gd name="connsiteX9" fmla="*/ 4527512 w 4553638"/>
              <a:gd name="connsiteY9" fmla="*/ 415489 h 5549951"/>
              <a:gd name="connsiteX10" fmla="*/ 4522407 w 4553638"/>
              <a:gd name="connsiteY10" fmla="*/ 506828 h 5549951"/>
              <a:gd name="connsiteX11" fmla="*/ 4521757 w 4553638"/>
              <a:gd name="connsiteY11" fmla="*/ 553245 h 5549951"/>
              <a:gd name="connsiteX12" fmla="*/ 4518658 w 4553638"/>
              <a:gd name="connsiteY12" fmla="*/ 581709 h 5549951"/>
              <a:gd name="connsiteX13" fmla="*/ 4517989 w 4553638"/>
              <a:gd name="connsiteY13" fmla="*/ 585890 h 5549951"/>
              <a:gd name="connsiteX14" fmla="*/ 4505052 w 4553638"/>
              <a:gd name="connsiteY14" fmla="*/ 817404 h 5549951"/>
              <a:gd name="connsiteX15" fmla="*/ 4506765 w 4553638"/>
              <a:gd name="connsiteY15" fmla="*/ 822238 h 5549951"/>
              <a:gd name="connsiteX16" fmla="*/ 4504614 w 4553638"/>
              <a:gd name="connsiteY16" fmla="*/ 846069 h 5549951"/>
              <a:gd name="connsiteX17" fmla="*/ 4503014 w 4553638"/>
              <a:gd name="connsiteY17" fmla="*/ 853854 h 5549951"/>
              <a:gd name="connsiteX18" fmla="*/ 4496776 w 4553638"/>
              <a:gd name="connsiteY18" fmla="*/ 965485 h 5549951"/>
              <a:gd name="connsiteX19" fmla="*/ 4498853 w 4553638"/>
              <a:gd name="connsiteY19" fmla="*/ 966385 h 5549951"/>
              <a:gd name="connsiteX20" fmla="*/ 4502972 w 4553638"/>
              <a:gd name="connsiteY20" fmla="*/ 1002567 h 5549951"/>
              <a:gd name="connsiteX21" fmla="*/ 4498174 w 4553638"/>
              <a:gd name="connsiteY21" fmla="*/ 1101094 h 5549951"/>
              <a:gd name="connsiteX22" fmla="*/ 4498069 w 4553638"/>
              <a:gd name="connsiteY22" fmla="*/ 1159389 h 5549951"/>
              <a:gd name="connsiteX23" fmla="*/ 4502372 w 4553638"/>
              <a:gd name="connsiteY23" fmla="*/ 1180505 h 5549951"/>
              <a:gd name="connsiteX24" fmla="*/ 4505462 w 4553638"/>
              <a:gd name="connsiteY24" fmla="*/ 1210687 h 5549951"/>
              <a:gd name="connsiteX25" fmla="*/ 4514279 w 4553638"/>
              <a:gd name="connsiteY25" fmla="*/ 1263157 h 5549951"/>
              <a:gd name="connsiteX26" fmla="*/ 4516556 w 4553638"/>
              <a:gd name="connsiteY26" fmla="*/ 1313374 h 5549951"/>
              <a:gd name="connsiteX27" fmla="*/ 4515676 w 4553638"/>
              <a:gd name="connsiteY27" fmla="*/ 1347004 h 5549951"/>
              <a:gd name="connsiteX28" fmla="*/ 4515213 w 4553638"/>
              <a:gd name="connsiteY28" fmla="*/ 1351864 h 5549951"/>
              <a:gd name="connsiteX29" fmla="*/ 4506094 w 4553638"/>
              <a:gd name="connsiteY29" fmla="*/ 1391762 h 5549951"/>
              <a:gd name="connsiteX30" fmla="*/ 4509358 w 4553638"/>
              <a:gd name="connsiteY30" fmla="*/ 1395707 h 5549951"/>
              <a:gd name="connsiteX31" fmla="*/ 4512200 w 4553638"/>
              <a:gd name="connsiteY31" fmla="*/ 1408524 h 5549951"/>
              <a:gd name="connsiteX32" fmla="*/ 4507459 w 4553638"/>
              <a:gd name="connsiteY32" fmla="*/ 1419109 h 5549951"/>
              <a:gd name="connsiteX33" fmla="*/ 4497275 w 4553638"/>
              <a:gd name="connsiteY33" fmla="*/ 1469337 h 5549951"/>
              <a:gd name="connsiteX34" fmla="*/ 4486378 w 4553638"/>
              <a:gd name="connsiteY34" fmla="*/ 1543038 h 5549951"/>
              <a:gd name="connsiteX35" fmla="*/ 4481497 w 4553638"/>
              <a:gd name="connsiteY35" fmla="*/ 1553997 h 5549951"/>
              <a:gd name="connsiteX36" fmla="*/ 4467069 w 4553638"/>
              <a:gd name="connsiteY36" fmla="*/ 1626071 h 5549951"/>
              <a:gd name="connsiteX37" fmla="*/ 4463354 w 4553638"/>
              <a:gd name="connsiteY37" fmla="*/ 1664103 h 5549951"/>
              <a:gd name="connsiteX38" fmla="*/ 4467014 w 4553638"/>
              <a:gd name="connsiteY38" fmla="*/ 1668558 h 5549951"/>
              <a:gd name="connsiteX39" fmla="*/ 4465364 w 4553638"/>
              <a:gd name="connsiteY39" fmla="*/ 1679756 h 5549951"/>
              <a:gd name="connsiteX40" fmla="*/ 4465776 w 4553638"/>
              <a:gd name="connsiteY40" fmla="*/ 1682815 h 5549951"/>
              <a:gd name="connsiteX41" fmla="*/ 4467287 w 4553638"/>
              <a:gd name="connsiteY41" fmla="*/ 1700268 h 5549951"/>
              <a:gd name="connsiteX42" fmla="*/ 4455817 w 4553638"/>
              <a:gd name="connsiteY42" fmla="*/ 1735163 h 5549951"/>
              <a:gd name="connsiteX43" fmla="*/ 4453757 w 4553638"/>
              <a:gd name="connsiteY43" fmla="*/ 1735289 h 5549951"/>
              <a:gd name="connsiteX44" fmla="*/ 4445259 w 4553638"/>
              <a:gd name="connsiteY44" fmla="*/ 1887374 h 5549951"/>
              <a:gd name="connsiteX45" fmla="*/ 4453950 w 4553638"/>
              <a:gd name="connsiteY45" fmla="*/ 1911536 h 5549951"/>
              <a:gd name="connsiteX46" fmla="*/ 4456228 w 4553638"/>
              <a:gd name="connsiteY46" fmla="*/ 1961755 h 5549951"/>
              <a:gd name="connsiteX47" fmla="*/ 4455347 w 4553638"/>
              <a:gd name="connsiteY47" fmla="*/ 1995384 h 5549951"/>
              <a:gd name="connsiteX48" fmla="*/ 4454885 w 4553638"/>
              <a:gd name="connsiteY48" fmla="*/ 2000244 h 5549951"/>
              <a:gd name="connsiteX49" fmla="*/ 4445765 w 4553638"/>
              <a:gd name="connsiteY49" fmla="*/ 2040142 h 5549951"/>
              <a:gd name="connsiteX50" fmla="*/ 4449030 w 4553638"/>
              <a:gd name="connsiteY50" fmla="*/ 2044087 h 5549951"/>
              <a:gd name="connsiteX51" fmla="*/ 4451871 w 4553638"/>
              <a:gd name="connsiteY51" fmla="*/ 2056904 h 5549951"/>
              <a:gd name="connsiteX52" fmla="*/ 4447130 w 4553638"/>
              <a:gd name="connsiteY52" fmla="*/ 2067489 h 5549951"/>
              <a:gd name="connsiteX53" fmla="*/ 4436946 w 4553638"/>
              <a:gd name="connsiteY53" fmla="*/ 2117719 h 5549951"/>
              <a:gd name="connsiteX54" fmla="*/ 4429615 w 4553638"/>
              <a:gd name="connsiteY54" fmla="*/ 2167300 h 5549951"/>
              <a:gd name="connsiteX55" fmla="*/ 4373532 w 4553638"/>
              <a:gd name="connsiteY55" fmla="*/ 3223633 h 5549951"/>
              <a:gd name="connsiteX56" fmla="*/ 4360746 w 4553638"/>
              <a:gd name="connsiteY56" fmla="*/ 3477281 h 5549951"/>
              <a:gd name="connsiteX57" fmla="*/ 4349661 w 4553638"/>
              <a:gd name="connsiteY57" fmla="*/ 3639984 h 5549951"/>
              <a:gd name="connsiteX58" fmla="*/ 4258900 w 4553638"/>
              <a:gd name="connsiteY58" fmla="*/ 5278921 h 5549951"/>
              <a:gd name="connsiteX59" fmla="*/ 4264198 w 4553638"/>
              <a:gd name="connsiteY59" fmla="*/ 5315626 h 5549951"/>
              <a:gd name="connsiteX60" fmla="*/ 4267732 w 4553638"/>
              <a:gd name="connsiteY60" fmla="*/ 5350090 h 5549951"/>
              <a:gd name="connsiteX61" fmla="*/ 4270564 w 4553638"/>
              <a:gd name="connsiteY61" fmla="*/ 5450399 h 5549951"/>
              <a:gd name="connsiteX62" fmla="*/ 4252007 w 4553638"/>
              <a:gd name="connsiteY62" fmla="*/ 5484804 h 5549951"/>
              <a:gd name="connsiteX63" fmla="*/ 4247355 w 4553638"/>
              <a:gd name="connsiteY63" fmla="*/ 5487504 h 5549951"/>
              <a:gd name="connsiteX64" fmla="*/ 4243898 w 4553638"/>
              <a:gd name="connsiteY64" fmla="*/ 5549951 h 5549951"/>
              <a:gd name="connsiteX65" fmla="*/ 0 w 4553638"/>
              <a:gd name="connsiteY65" fmla="*/ 5315524 h 5549951"/>
              <a:gd name="connsiteX66" fmla="*/ 4515 w 4553638"/>
              <a:gd name="connsiteY66" fmla="*/ 5239903 h 5549951"/>
              <a:gd name="connsiteX67" fmla="*/ 8735 w 4553638"/>
              <a:gd name="connsiteY67" fmla="*/ 5233298 h 5549951"/>
              <a:gd name="connsiteX68" fmla="*/ 9004 w 4553638"/>
              <a:gd name="connsiteY68" fmla="*/ 5230552 h 5549951"/>
              <a:gd name="connsiteX69" fmla="*/ 9274 w 4553638"/>
              <a:gd name="connsiteY69" fmla="*/ 5227804 h 5549951"/>
              <a:gd name="connsiteX70" fmla="*/ 9811 w 4553638"/>
              <a:gd name="connsiteY70" fmla="*/ 5222308 h 5549951"/>
              <a:gd name="connsiteX71" fmla="*/ 9496 w 4553638"/>
              <a:gd name="connsiteY71" fmla="*/ 5216405 h 5549951"/>
              <a:gd name="connsiteX72" fmla="*/ 8912 w 4553638"/>
              <a:gd name="connsiteY72" fmla="*/ 5213249 h 5549951"/>
              <a:gd name="connsiteX73" fmla="*/ 9181 w 4553638"/>
              <a:gd name="connsiteY73" fmla="*/ 5210500 h 5549951"/>
              <a:gd name="connsiteX74" fmla="*/ 8865 w 4553638"/>
              <a:gd name="connsiteY74" fmla="*/ 5204597 h 5549951"/>
              <a:gd name="connsiteX75" fmla="*/ 8282 w 4553638"/>
              <a:gd name="connsiteY75" fmla="*/ 5201441 h 5549951"/>
              <a:gd name="connsiteX76" fmla="*/ 7652 w 4553638"/>
              <a:gd name="connsiteY76" fmla="*/ 5189632 h 5549951"/>
              <a:gd name="connsiteX77" fmla="*/ 7068 w 4553638"/>
              <a:gd name="connsiteY77" fmla="*/ 5186477 h 5549951"/>
              <a:gd name="connsiteX78" fmla="*/ 7336 w 4553638"/>
              <a:gd name="connsiteY78" fmla="*/ 5183728 h 5549951"/>
              <a:gd name="connsiteX79" fmla="*/ 5901 w 4553638"/>
              <a:gd name="connsiteY79" fmla="*/ 5180163 h 5549951"/>
              <a:gd name="connsiteX80" fmla="*/ 11313 w 4553638"/>
              <a:gd name="connsiteY80" fmla="*/ 5116566 h 5549951"/>
              <a:gd name="connsiteX81" fmla="*/ 78927 w 4553638"/>
              <a:gd name="connsiteY81" fmla="*/ 3839310 h 5549951"/>
              <a:gd name="connsiteX82" fmla="*/ 303617 w 4553638"/>
              <a:gd name="connsiteY82" fmla="*/ 0 h 55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553638" h="5549951">
                <a:moveTo>
                  <a:pt x="303617" y="0"/>
                </a:moveTo>
                <a:cubicBezTo>
                  <a:pt x="628364" y="31218"/>
                  <a:pt x="2667304" y="134017"/>
                  <a:pt x="3305803" y="171842"/>
                </a:cubicBezTo>
                <a:lnTo>
                  <a:pt x="4134614" y="226950"/>
                </a:lnTo>
                <a:lnTo>
                  <a:pt x="4507808" y="247374"/>
                </a:lnTo>
                <a:lnTo>
                  <a:pt x="4535687" y="269179"/>
                </a:lnTo>
                <a:cubicBezTo>
                  <a:pt x="4535096" y="279763"/>
                  <a:pt x="4534504" y="290346"/>
                  <a:pt x="4533913" y="300930"/>
                </a:cubicBezTo>
                <a:lnTo>
                  <a:pt x="4536835" y="302647"/>
                </a:lnTo>
                <a:cubicBezTo>
                  <a:pt x="4546433" y="304354"/>
                  <a:pt x="4555631" y="291327"/>
                  <a:pt x="4553261" y="334222"/>
                </a:cubicBezTo>
                <a:cubicBezTo>
                  <a:pt x="4542620" y="354710"/>
                  <a:pt x="4535606" y="373686"/>
                  <a:pt x="4531000" y="391868"/>
                </a:cubicBezTo>
                <a:lnTo>
                  <a:pt x="4527512" y="415489"/>
                </a:lnTo>
                <a:lnTo>
                  <a:pt x="4522407" y="506828"/>
                </a:lnTo>
                <a:cubicBezTo>
                  <a:pt x="4522190" y="522300"/>
                  <a:pt x="4521974" y="537773"/>
                  <a:pt x="4521757" y="553245"/>
                </a:cubicBezTo>
                <a:cubicBezTo>
                  <a:pt x="4521486" y="558170"/>
                  <a:pt x="4520392" y="568699"/>
                  <a:pt x="4518658" y="581709"/>
                </a:cubicBezTo>
                <a:lnTo>
                  <a:pt x="4517989" y="585890"/>
                </a:lnTo>
                <a:lnTo>
                  <a:pt x="4505052" y="817404"/>
                </a:lnTo>
                <a:lnTo>
                  <a:pt x="4506765" y="822238"/>
                </a:lnTo>
                <a:cubicBezTo>
                  <a:pt x="4507267" y="829783"/>
                  <a:pt x="4506186" y="837845"/>
                  <a:pt x="4504614" y="846069"/>
                </a:cubicBezTo>
                <a:lnTo>
                  <a:pt x="4503014" y="853854"/>
                </a:lnTo>
                <a:lnTo>
                  <a:pt x="4496776" y="965485"/>
                </a:lnTo>
                <a:lnTo>
                  <a:pt x="4498853" y="966385"/>
                </a:lnTo>
                <a:cubicBezTo>
                  <a:pt x="4500294" y="972743"/>
                  <a:pt x="4503085" y="980116"/>
                  <a:pt x="4502972" y="1002567"/>
                </a:cubicBezTo>
                <a:cubicBezTo>
                  <a:pt x="4492134" y="1029868"/>
                  <a:pt x="4512590" y="1067217"/>
                  <a:pt x="4498174" y="1101094"/>
                </a:cubicBezTo>
                <a:cubicBezTo>
                  <a:pt x="4494447" y="1113552"/>
                  <a:pt x="4492555" y="1152106"/>
                  <a:pt x="4498069" y="1159389"/>
                </a:cubicBezTo>
                <a:cubicBezTo>
                  <a:pt x="4498884" y="1167426"/>
                  <a:pt x="4496227" y="1176807"/>
                  <a:pt x="4502372" y="1180505"/>
                </a:cubicBezTo>
                <a:cubicBezTo>
                  <a:pt x="4509671" y="1186625"/>
                  <a:pt x="4496190" y="1214705"/>
                  <a:pt x="4505462" y="1210687"/>
                </a:cubicBezTo>
                <a:cubicBezTo>
                  <a:pt x="4496186" y="1230628"/>
                  <a:pt x="4511297" y="1246424"/>
                  <a:pt x="4514279" y="1263157"/>
                </a:cubicBezTo>
                <a:lnTo>
                  <a:pt x="4516556" y="1313374"/>
                </a:lnTo>
                <a:cubicBezTo>
                  <a:pt x="4516263" y="1324584"/>
                  <a:pt x="4515969" y="1335794"/>
                  <a:pt x="4515676" y="1347004"/>
                </a:cubicBezTo>
                <a:cubicBezTo>
                  <a:pt x="4515522" y="1348624"/>
                  <a:pt x="4515367" y="1350244"/>
                  <a:pt x="4515213" y="1351864"/>
                </a:cubicBezTo>
                <a:lnTo>
                  <a:pt x="4506094" y="1391762"/>
                </a:lnTo>
                <a:cubicBezTo>
                  <a:pt x="4507300" y="1392770"/>
                  <a:pt x="4508402" y="1394098"/>
                  <a:pt x="4509358" y="1395707"/>
                </a:cubicBezTo>
                <a:lnTo>
                  <a:pt x="4512200" y="1408524"/>
                </a:lnTo>
                <a:lnTo>
                  <a:pt x="4507459" y="1419109"/>
                </a:lnTo>
                <a:lnTo>
                  <a:pt x="4497275" y="1469337"/>
                </a:lnTo>
                <a:lnTo>
                  <a:pt x="4486378" y="1543038"/>
                </a:lnTo>
                <a:lnTo>
                  <a:pt x="4481497" y="1553997"/>
                </a:lnTo>
                <a:cubicBezTo>
                  <a:pt x="4475406" y="1579288"/>
                  <a:pt x="4478554" y="1610368"/>
                  <a:pt x="4467069" y="1626071"/>
                </a:cubicBezTo>
                <a:lnTo>
                  <a:pt x="4463354" y="1664103"/>
                </a:lnTo>
                <a:lnTo>
                  <a:pt x="4467014" y="1668558"/>
                </a:lnTo>
                <a:lnTo>
                  <a:pt x="4465364" y="1679756"/>
                </a:lnTo>
                <a:cubicBezTo>
                  <a:pt x="4465501" y="1680776"/>
                  <a:pt x="4465639" y="1681795"/>
                  <a:pt x="4465776" y="1682815"/>
                </a:cubicBezTo>
                <a:cubicBezTo>
                  <a:pt x="4466583" y="1688654"/>
                  <a:pt x="4467240" y="1694439"/>
                  <a:pt x="4467287" y="1700268"/>
                </a:cubicBezTo>
                <a:cubicBezTo>
                  <a:pt x="4452715" y="1697000"/>
                  <a:pt x="4458424" y="1726126"/>
                  <a:pt x="4455817" y="1735163"/>
                </a:cubicBezTo>
                <a:lnTo>
                  <a:pt x="4453757" y="1735289"/>
                </a:lnTo>
                <a:lnTo>
                  <a:pt x="4445259" y="1887374"/>
                </a:lnTo>
                <a:lnTo>
                  <a:pt x="4453950" y="1911536"/>
                </a:lnTo>
                <a:cubicBezTo>
                  <a:pt x="4454709" y="1928276"/>
                  <a:pt x="4455469" y="1945015"/>
                  <a:pt x="4456228" y="1961755"/>
                </a:cubicBezTo>
                <a:cubicBezTo>
                  <a:pt x="4455934" y="1972965"/>
                  <a:pt x="4455641" y="1984174"/>
                  <a:pt x="4455347" y="1995384"/>
                </a:cubicBezTo>
                <a:lnTo>
                  <a:pt x="4454885" y="2000244"/>
                </a:lnTo>
                <a:lnTo>
                  <a:pt x="4445765" y="2040142"/>
                </a:lnTo>
                <a:cubicBezTo>
                  <a:pt x="4446972" y="2041150"/>
                  <a:pt x="4448073" y="2042479"/>
                  <a:pt x="4449030" y="2044087"/>
                </a:cubicBezTo>
                <a:lnTo>
                  <a:pt x="4451871" y="2056904"/>
                </a:lnTo>
                <a:lnTo>
                  <a:pt x="4447130" y="2067489"/>
                </a:lnTo>
                <a:lnTo>
                  <a:pt x="4436946" y="2117719"/>
                </a:lnTo>
                <a:lnTo>
                  <a:pt x="4429615" y="2167300"/>
                </a:lnTo>
                <a:cubicBezTo>
                  <a:pt x="4410921" y="2519411"/>
                  <a:pt x="4377147" y="2876607"/>
                  <a:pt x="4373532" y="3223633"/>
                </a:cubicBezTo>
                <a:cubicBezTo>
                  <a:pt x="4370580" y="3302336"/>
                  <a:pt x="4363697" y="3398578"/>
                  <a:pt x="4360746" y="3477281"/>
                </a:cubicBezTo>
                <a:cubicBezTo>
                  <a:pt x="4367353" y="3471365"/>
                  <a:pt x="4356962" y="3621544"/>
                  <a:pt x="4349661" y="3639984"/>
                </a:cubicBezTo>
                <a:lnTo>
                  <a:pt x="4258900" y="5278921"/>
                </a:lnTo>
                <a:lnTo>
                  <a:pt x="4264198" y="5315626"/>
                </a:lnTo>
                <a:cubicBezTo>
                  <a:pt x="4269986" y="5323538"/>
                  <a:pt x="4266671" y="5327627"/>
                  <a:pt x="4267732" y="5350090"/>
                </a:cubicBezTo>
                <a:cubicBezTo>
                  <a:pt x="4268793" y="5372551"/>
                  <a:pt x="4252068" y="5406222"/>
                  <a:pt x="4270564" y="5450399"/>
                </a:cubicBezTo>
                <a:cubicBezTo>
                  <a:pt x="4270146" y="5457964"/>
                  <a:pt x="4260467" y="5476308"/>
                  <a:pt x="4252007" y="5484804"/>
                </a:cubicBezTo>
                <a:lnTo>
                  <a:pt x="4247355" y="5487504"/>
                </a:lnTo>
                <a:cubicBezTo>
                  <a:pt x="4246203" y="5508319"/>
                  <a:pt x="4248163" y="5526348"/>
                  <a:pt x="4243898" y="5549951"/>
                </a:cubicBezTo>
                <a:lnTo>
                  <a:pt x="0" y="5315524"/>
                </a:lnTo>
                <a:lnTo>
                  <a:pt x="4515" y="5239903"/>
                </a:lnTo>
                <a:lnTo>
                  <a:pt x="8735" y="5233298"/>
                </a:lnTo>
                <a:cubicBezTo>
                  <a:pt x="9265" y="5232196"/>
                  <a:pt x="8913" y="5231467"/>
                  <a:pt x="9004" y="5230552"/>
                </a:cubicBezTo>
                <a:lnTo>
                  <a:pt x="9274" y="5227804"/>
                </a:lnTo>
                <a:cubicBezTo>
                  <a:pt x="9452" y="5225973"/>
                  <a:pt x="9819" y="5223940"/>
                  <a:pt x="9811" y="5222308"/>
                </a:cubicBezTo>
                <a:cubicBezTo>
                  <a:pt x="9755" y="5211840"/>
                  <a:pt x="8673" y="5224803"/>
                  <a:pt x="9496" y="5216405"/>
                </a:cubicBezTo>
                <a:cubicBezTo>
                  <a:pt x="9302" y="5215352"/>
                  <a:pt x="8977" y="5214469"/>
                  <a:pt x="8912" y="5213249"/>
                </a:cubicBezTo>
                <a:cubicBezTo>
                  <a:pt x="8870" y="5212477"/>
                  <a:pt x="9221" y="5211272"/>
                  <a:pt x="9181" y="5210500"/>
                </a:cubicBezTo>
                <a:cubicBezTo>
                  <a:pt x="8800" y="5203355"/>
                  <a:pt x="8248" y="5210896"/>
                  <a:pt x="8865" y="5204597"/>
                </a:cubicBezTo>
                <a:lnTo>
                  <a:pt x="8282" y="5201441"/>
                </a:lnTo>
                <a:cubicBezTo>
                  <a:pt x="6867" y="5193798"/>
                  <a:pt x="6830" y="5198023"/>
                  <a:pt x="7652" y="5189632"/>
                </a:cubicBezTo>
                <a:cubicBezTo>
                  <a:pt x="7457" y="5188581"/>
                  <a:pt x="7134" y="5187696"/>
                  <a:pt x="7068" y="5186477"/>
                </a:cubicBezTo>
                <a:cubicBezTo>
                  <a:pt x="7026" y="5185706"/>
                  <a:pt x="7459" y="5184394"/>
                  <a:pt x="7336" y="5183728"/>
                </a:cubicBezTo>
                <a:cubicBezTo>
                  <a:pt x="7062" y="5182241"/>
                  <a:pt x="4888" y="5182665"/>
                  <a:pt x="5901" y="5180163"/>
                </a:cubicBezTo>
                <a:lnTo>
                  <a:pt x="11313" y="5116566"/>
                </a:lnTo>
                <a:lnTo>
                  <a:pt x="78927" y="3839310"/>
                </a:lnTo>
                <a:lnTo>
                  <a:pt x="303617"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6" name="Picture 4" descr="Public Health in New Delhi | ID: 6348166048">
            <a:extLst>
              <a:ext uri="{FF2B5EF4-FFF2-40B4-BE49-F238E27FC236}">
                <a16:creationId xmlns:a16="http://schemas.microsoft.com/office/drawing/2014/main" id="{E38C9EF7-AB42-4BEF-AD4A-7B4A440F95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02" r="-2" b="-2"/>
          <a:stretch/>
        </p:blipFill>
        <p:spPr bwMode="auto">
          <a:xfrm rot="171272">
            <a:off x="7684579" y="1687125"/>
            <a:ext cx="3582518" cy="3482140"/>
          </a:xfrm>
          <a:prstGeom prst="rect">
            <a:avLst/>
          </a:prstGeom>
          <a:noFill/>
          <a:extLst>
            <a:ext uri="{909E8E84-426E-40DD-AFC4-6F175D3DCCD1}">
              <a14:hiddenFill xmlns:a14="http://schemas.microsoft.com/office/drawing/2010/main">
                <a:solidFill>
                  <a:srgbClr val="FFFFFF"/>
                </a:solidFill>
              </a14:hiddenFill>
            </a:ext>
          </a:extLst>
        </p:spPr>
      </p:pic>
      <p:grpSp>
        <p:nvGrpSpPr>
          <p:cNvPr id="195" name="Group 194">
            <a:extLst>
              <a:ext uri="{FF2B5EF4-FFF2-40B4-BE49-F238E27FC236}">
                <a16:creationId xmlns:a16="http://schemas.microsoft.com/office/drawing/2014/main" id="{A02066EC-92CE-4F17-AB46-346119D15C6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96" name="Group 195">
              <a:extLst>
                <a:ext uri="{FF2B5EF4-FFF2-40B4-BE49-F238E27FC236}">
                  <a16:creationId xmlns:a16="http://schemas.microsoft.com/office/drawing/2014/main" id="{48E4F93A-024D-4896-B535-C700CC6F24E1}"/>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8" name="Straight Connector 197">
                <a:extLst>
                  <a:ext uri="{FF2B5EF4-FFF2-40B4-BE49-F238E27FC236}">
                    <a16:creationId xmlns:a16="http://schemas.microsoft.com/office/drawing/2014/main" id="{303ABF7D-0FD3-47CF-BF62-C8D9561F03FE}"/>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5656E970-02E8-4F91-8392-EC89484E440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7" name="Oval 196">
              <a:extLst>
                <a:ext uri="{FF2B5EF4-FFF2-40B4-BE49-F238E27FC236}">
                  <a16:creationId xmlns:a16="http://schemas.microsoft.com/office/drawing/2014/main" id="{3E8469CB-65C4-40BA-B613-75617EFBD05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Freeform: Shape 199">
            <a:extLst>
              <a:ext uri="{FF2B5EF4-FFF2-40B4-BE49-F238E27FC236}">
                <a16:creationId xmlns:a16="http://schemas.microsoft.com/office/drawing/2014/main" id="{5EC04BFF-C178-43B0-9567-EEA423F5C1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52714">
            <a:off x="10760953" y="5365243"/>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Footer Placeholder 1">
            <a:extLst>
              <a:ext uri="{FF2B5EF4-FFF2-40B4-BE49-F238E27FC236}">
                <a16:creationId xmlns:a16="http://schemas.microsoft.com/office/drawing/2014/main" id="{00163505-A523-4E51-8EB6-D9074F67C966}"/>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19851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BDA8F16D-E6ED-436E-BA0C-5711B96A547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41 Causes, Effects &amp;amp; Solutions For Public Health Issues - E&amp;amp;C">
            <a:extLst>
              <a:ext uri="{FF2B5EF4-FFF2-40B4-BE49-F238E27FC236}">
                <a16:creationId xmlns:a16="http://schemas.microsoft.com/office/drawing/2014/main" id="{FE4CF960-F869-4076-B3EB-25DAF193B2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21600000">
            <a:off x="303029" y="60145"/>
            <a:ext cx="11764891" cy="6697077"/>
          </a:xfrm>
          <a:prstGeom prst="rect">
            <a:avLst/>
          </a:prstGeom>
          <a:noFill/>
          <a:extLst>
            <a:ext uri="{909E8E84-426E-40DD-AFC4-6F175D3DCCD1}">
              <a14:hiddenFill xmlns:a14="http://schemas.microsoft.com/office/drawing/2010/main">
                <a:solidFill>
                  <a:srgbClr val="FFFFFF"/>
                </a:solidFill>
              </a14:hiddenFill>
            </a:ext>
          </a:extLst>
        </p:spPr>
      </p:pic>
      <p:grpSp>
        <p:nvGrpSpPr>
          <p:cNvPr id="141" name="Group 140">
            <a:extLst>
              <a:ext uri="{FF2B5EF4-FFF2-40B4-BE49-F238E27FC236}">
                <a16:creationId xmlns:a16="http://schemas.microsoft.com/office/drawing/2014/main" id="{07F03D5C-2778-4AA3-9CAE-034E41B354A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42" name="Group 141">
              <a:extLst>
                <a:ext uri="{FF2B5EF4-FFF2-40B4-BE49-F238E27FC236}">
                  <a16:creationId xmlns:a16="http://schemas.microsoft.com/office/drawing/2014/main" id="{B7ECCA3A-0659-4EC0-BA3F-B5CA3EEC6020}"/>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44" name="Straight Connector 143">
                <a:extLst>
                  <a:ext uri="{FF2B5EF4-FFF2-40B4-BE49-F238E27FC236}">
                    <a16:creationId xmlns:a16="http://schemas.microsoft.com/office/drawing/2014/main" id="{5A40E924-2CF2-41A8-BBDA-C62AAA7526E9}"/>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61D3586-77A4-487A-BEAB-4835C8F1A03D}"/>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Oval 142">
              <a:extLst>
                <a:ext uri="{FF2B5EF4-FFF2-40B4-BE49-F238E27FC236}">
                  <a16:creationId xmlns:a16="http://schemas.microsoft.com/office/drawing/2014/main" id="{4C75FCAB-6D89-4593-BECF-F52AB70DAE0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Footer Placeholder 1">
            <a:extLst>
              <a:ext uri="{FF2B5EF4-FFF2-40B4-BE49-F238E27FC236}">
                <a16:creationId xmlns:a16="http://schemas.microsoft.com/office/drawing/2014/main" id="{0C004966-FEB2-4C6E-904A-F199E6B95BEF}"/>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701793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E2060-8CF4-4B94-BE06-CDEB72653643}"/>
              </a:ext>
            </a:extLst>
          </p:cNvPr>
          <p:cNvSpPr>
            <a:spLocks noGrp="1"/>
          </p:cNvSpPr>
          <p:nvPr>
            <p:ph idx="1"/>
          </p:nvPr>
        </p:nvSpPr>
        <p:spPr>
          <a:xfrm>
            <a:off x="437321" y="861392"/>
            <a:ext cx="11065565" cy="5310808"/>
          </a:xfrm>
        </p:spPr>
        <p:txBody>
          <a:bodyPr>
            <a:normAutofit fontScale="92500" lnSpcReduction="20000"/>
          </a:bodyPr>
          <a:lstStyle/>
          <a:p>
            <a:pPr marL="0" indent="0">
              <a:lnSpc>
                <a:spcPct val="150000"/>
              </a:lnSpc>
              <a:spcBef>
                <a:spcPts val="600"/>
              </a:spcBef>
              <a:spcAft>
                <a:spcPts val="800"/>
              </a:spcAft>
              <a:buNone/>
            </a:pPr>
            <a:r>
              <a:rPr lang="en-GB" sz="2400" b="1" dirty="0">
                <a:effectLst/>
                <a:highlight>
                  <a:srgbClr val="FFFF00"/>
                </a:highlight>
                <a:latin typeface="Roboto" panose="02000000000000000000" pitchFamily="2" charset="0"/>
                <a:ea typeface="Roboto" panose="02000000000000000000" pitchFamily="2" charset="0"/>
                <a:cs typeface="Times New Roman" panose="02020603050405020304" pitchFamily="18" charset="0"/>
              </a:rPr>
              <a:t>Module Learning Outcomes:</a:t>
            </a:r>
            <a:r>
              <a:rPr lang="en-GB" sz="2400" dirty="0">
                <a:effectLst/>
                <a:highlight>
                  <a:srgbClr val="FFFF00"/>
                </a:highlight>
                <a:latin typeface="Roboto" panose="02000000000000000000" pitchFamily="2" charset="0"/>
                <a:ea typeface="Roboto" panose="02000000000000000000" pitchFamily="2" charset="0"/>
                <a:cs typeface="Times New Roman" panose="02020603050405020304" pitchFamily="18" charset="0"/>
              </a:rPr>
              <a:t> </a:t>
            </a:r>
            <a:r>
              <a:rPr lang="en-GB" sz="2400" i="1" dirty="0">
                <a:solidFill>
                  <a:srgbClr val="365F91"/>
                </a:solidFill>
                <a:effectLst/>
                <a:highlight>
                  <a:srgbClr val="FFFF00"/>
                </a:highlight>
                <a:latin typeface="Roboto" panose="02000000000000000000" pitchFamily="2" charset="0"/>
                <a:ea typeface="Roboto" panose="02000000000000000000" pitchFamily="2" charset="0"/>
                <a:cs typeface="Times New Roman" panose="02020603050405020304" pitchFamily="18" charset="0"/>
              </a:rPr>
              <a:t> </a:t>
            </a:r>
            <a:endParaRPr lang="en-GB" sz="2400" dirty="0">
              <a:effectLst/>
              <a:highlight>
                <a:srgbClr val="FFFF00"/>
              </a:highlight>
              <a:latin typeface="Roboto" panose="02000000000000000000" pitchFamily="2" charset="0"/>
              <a:ea typeface="Roboto" panose="02000000000000000000" pitchFamily="2" charset="0"/>
              <a:cs typeface="Times New Roman" panose="02020603050405020304" pitchFamily="18" charset="0"/>
            </a:endParaRPr>
          </a:p>
          <a:p>
            <a:pPr>
              <a:lnSpc>
                <a:spcPct val="150000"/>
              </a:lnSpc>
              <a:spcAft>
                <a:spcPts val="800"/>
              </a:spcAft>
            </a:pPr>
            <a:r>
              <a:rPr lang="en-GB" sz="2400" b="1" dirty="0">
                <a:effectLst/>
                <a:latin typeface="Roboto" panose="02000000000000000000" pitchFamily="2" charset="0"/>
                <a:ea typeface="Roboto" panose="02000000000000000000" pitchFamily="2" charset="0"/>
                <a:cs typeface="Times New Roman" panose="02020603050405020304" pitchFamily="18" charset="0"/>
              </a:rPr>
              <a:t>LO1</a:t>
            </a:r>
            <a:r>
              <a:rPr lang="en-GB" sz="2400" dirty="0">
                <a:effectLst/>
                <a:latin typeface="Roboto" panose="02000000000000000000" pitchFamily="2" charset="0"/>
                <a:ea typeface="Roboto" panose="02000000000000000000" pitchFamily="2" charset="0"/>
                <a:cs typeface="Times New Roman" panose="02020603050405020304" pitchFamily="18" charset="0"/>
              </a:rPr>
              <a:t>. Develop an understanding of disease and ill-health and the underlying principles behind inequalities in health. </a:t>
            </a:r>
          </a:p>
          <a:p>
            <a:pPr>
              <a:lnSpc>
                <a:spcPct val="150000"/>
              </a:lnSpc>
              <a:spcAft>
                <a:spcPts val="800"/>
              </a:spcAft>
            </a:pPr>
            <a:r>
              <a:rPr lang="en-GB" sz="2400" b="1" dirty="0">
                <a:effectLst/>
                <a:latin typeface="Roboto" panose="02000000000000000000" pitchFamily="2" charset="0"/>
                <a:ea typeface="Roboto" panose="02000000000000000000" pitchFamily="2" charset="0"/>
                <a:cs typeface="Times New Roman" panose="02020603050405020304" pitchFamily="18" charset="0"/>
              </a:rPr>
              <a:t>LO2</a:t>
            </a:r>
            <a:r>
              <a:rPr lang="en-GB" sz="2400" dirty="0">
                <a:effectLst/>
                <a:latin typeface="Roboto" panose="02000000000000000000" pitchFamily="2" charset="0"/>
                <a:ea typeface="Roboto" panose="02000000000000000000" pitchFamily="2" charset="0"/>
                <a:cs typeface="Times New Roman" panose="02020603050405020304" pitchFamily="18" charset="0"/>
              </a:rPr>
              <a:t>. Analyse a range of strategies to promote and enhance health.</a:t>
            </a:r>
          </a:p>
          <a:p>
            <a:pPr>
              <a:lnSpc>
                <a:spcPct val="150000"/>
              </a:lnSpc>
              <a:spcAft>
                <a:spcPts val="800"/>
              </a:spcAft>
            </a:pPr>
            <a:r>
              <a:rPr lang="en-GB" sz="2400" b="1" dirty="0">
                <a:effectLst/>
                <a:latin typeface="Roboto" panose="02000000000000000000" pitchFamily="2" charset="0"/>
                <a:ea typeface="Roboto" panose="02000000000000000000" pitchFamily="2" charset="0"/>
                <a:cs typeface="Times New Roman" panose="02020603050405020304" pitchFamily="18" charset="0"/>
              </a:rPr>
              <a:t>LO3</a:t>
            </a:r>
            <a:r>
              <a:rPr lang="en-GB" sz="2400" dirty="0">
                <a:effectLst/>
                <a:latin typeface="Roboto" panose="02000000000000000000" pitchFamily="2" charset="0"/>
                <a:ea typeface="Roboto" panose="02000000000000000000" pitchFamily="2" charset="0"/>
                <a:cs typeface="Times New Roman" panose="02020603050405020304" pitchFamily="18" charset="0"/>
              </a:rPr>
              <a:t>. Analyse the role of epidemiology and demographics in relation to public health practice.</a:t>
            </a:r>
          </a:p>
          <a:p>
            <a:pPr>
              <a:lnSpc>
                <a:spcPct val="150000"/>
              </a:lnSpc>
              <a:spcAft>
                <a:spcPts val="800"/>
              </a:spcAft>
            </a:pPr>
            <a:r>
              <a:rPr lang="en-GB" sz="2400" b="1" dirty="0">
                <a:effectLst/>
                <a:latin typeface="Roboto" panose="02000000000000000000" pitchFamily="2" charset="0"/>
                <a:ea typeface="Roboto" panose="02000000000000000000" pitchFamily="2" charset="0"/>
                <a:cs typeface="Times New Roman" panose="02020603050405020304" pitchFamily="18" charset="0"/>
              </a:rPr>
              <a:t>LO4</a:t>
            </a:r>
            <a:r>
              <a:rPr lang="en-GB" sz="2400" dirty="0">
                <a:effectLst/>
                <a:latin typeface="Roboto" panose="02000000000000000000" pitchFamily="2" charset="0"/>
                <a:ea typeface="Roboto" panose="02000000000000000000" pitchFamily="2" charset="0"/>
                <a:cs typeface="Times New Roman" panose="02020603050405020304" pitchFamily="18" charset="0"/>
              </a:rPr>
              <a:t>. Evaluate theories and approaches of health promotions relevant to health issues within professional roles or work placement.</a:t>
            </a:r>
          </a:p>
          <a:p>
            <a:endParaRPr lang="en-GB" dirty="0"/>
          </a:p>
        </p:txBody>
      </p:sp>
      <p:sp>
        <p:nvSpPr>
          <p:cNvPr id="2" name="Footer Placeholder 1">
            <a:extLst>
              <a:ext uri="{FF2B5EF4-FFF2-40B4-BE49-F238E27FC236}">
                <a16:creationId xmlns:a16="http://schemas.microsoft.com/office/drawing/2014/main" id="{F2FA908C-F68C-4A97-BC75-EF8CF690BC3F}"/>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07579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D3B91A-70C7-4206-A234-74F4154F51C0}"/>
              </a:ext>
            </a:extLst>
          </p:cNvPr>
          <p:cNvSpPr>
            <a:spLocks noGrp="1"/>
          </p:cNvSpPr>
          <p:nvPr>
            <p:ph idx="1"/>
          </p:nvPr>
        </p:nvSpPr>
        <p:spPr>
          <a:xfrm>
            <a:off x="1" y="145774"/>
            <a:ext cx="11953460" cy="6026426"/>
          </a:xfrm>
        </p:spPr>
        <p:txBody>
          <a:bodyPr>
            <a:normAutofit fontScale="77500" lnSpcReduction="20000"/>
          </a:bodyPr>
          <a:lstStyle/>
          <a:p>
            <a:pPr marL="0" indent="0">
              <a:lnSpc>
                <a:spcPct val="150000"/>
              </a:lnSpc>
              <a:spcBef>
                <a:spcPts val="600"/>
              </a:spcBef>
              <a:spcAft>
                <a:spcPts val="800"/>
              </a:spcAft>
              <a:buNone/>
            </a:pPr>
            <a:r>
              <a:rPr lang="en-GB" sz="3100" b="1" dirty="0">
                <a:effectLst/>
                <a:highlight>
                  <a:srgbClr val="00FFFF"/>
                </a:highlight>
                <a:latin typeface="Arial" panose="020B0604020202020204" pitchFamily="34" charset="0"/>
                <a:ea typeface="Times New Roman" panose="02020603050405020304" pitchFamily="18" charset="0"/>
                <a:cs typeface="Times New Roman" panose="02020603050405020304" pitchFamily="18" charset="0"/>
              </a:rPr>
              <a:t>Teaching and Learning Strategy </a:t>
            </a:r>
            <a:endParaRPr lang="en-GB" sz="3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GB" sz="2400" dirty="0">
                <a:effectLst/>
                <a:latin typeface="Arial" panose="020B0604020202020204" pitchFamily="34" charset="0"/>
                <a:ea typeface="Times New Roman" panose="02020603050405020304" pitchFamily="18" charset="0"/>
                <a:cs typeface="Times New Roman" panose="02020603050405020304" pitchFamily="18" charset="0"/>
              </a:rPr>
              <a:t>Formal lecture based delivery will be used to establish an understanding of public health and build upon the foundations of previous modules and associated content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GB" sz="2400" dirty="0">
                <a:effectLst/>
                <a:latin typeface="Arial" panose="020B0604020202020204" pitchFamily="34" charset="0"/>
                <a:ea typeface="Times New Roman" panose="02020603050405020304" pitchFamily="18" charset="0"/>
                <a:cs typeface="Times New Roman" panose="02020603050405020304" pitchFamily="18" charset="0"/>
              </a:rPr>
              <a:t>A key focus on student is carrying out directed research into contemporary public health issues, to which they will share their findings with fellow students will transpire. These seminars will lead into the opportunity for structured discussion and debates to be instigated</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GB" sz="2400" dirty="0">
                <a:effectLst/>
                <a:latin typeface="Arial" panose="020B0604020202020204" pitchFamily="34" charset="0"/>
                <a:ea typeface="Times New Roman" panose="02020603050405020304" pitchFamily="18" charset="0"/>
                <a:cs typeface="Times New Roman" panose="02020603050405020304" pitchFamily="18" charset="0"/>
              </a:rPr>
              <a:t>Furthermore it will allow students to develop transferable skills in confidence in preparation for summative assessment of a health promotion campaign.</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GB" sz="2400" dirty="0">
                <a:effectLst/>
                <a:latin typeface="Arial" panose="020B0604020202020204" pitchFamily="34" charset="0"/>
                <a:ea typeface="Times New Roman" panose="02020603050405020304" pitchFamily="18" charset="0"/>
                <a:cs typeface="Times New Roman" panose="02020603050405020304" pitchFamily="18" charset="0"/>
              </a:rPr>
              <a:t>Students will be expected to support their learning by researching media reports, government policies and relevant supporting findings unique to own sector.</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GB" sz="2400" dirty="0">
                <a:effectLst/>
                <a:latin typeface="Arial" panose="020B0604020202020204" pitchFamily="34" charset="0"/>
                <a:ea typeface="Times New Roman" panose="02020603050405020304" pitchFamily="18" charset="0"/>
                <a:cs typeface="Times New Roman" panose="02020603050405020304" pitchFamily="18" charset="0"/>
              </a:rPr>
              <a:t>Individual and group tutorial activities will be used to assist students in their reading and interpretation concepts and to provide feedback on all aspects of their progress.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2" name="Footer Placeholder 1">
            <a:extLst>
              <a:ext uri="{FF2B5EF4-FFF2-40B4-BE49-F238E27FC236}">
                <a16:creationId xmlns:a16="http://schemas.microsoft.com/office/drawing/2014/main" id="{B9C0B124-5CE9-4210-9630-80AF0C68C21A}"/>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670386084"/>
      </p:ext>
    </p:extLst>
  </p:cSld>
  <p:clrMapOvr>
    <a:masterClrMapping/>
  </p:clrMapOvr>
</p:sld>
</file>

<file path=ppt/theme/theme1.xml><?xml version="1.0" encoding="utf-8"?>
<a:theme xmlns:a="http://schemas.openxmlformats.org/drawingml/2006/main" name="StreetscapeVTI">
  <a:themeElements>
    <a:clrScheme name="AnalogousFromLightSeedRightStep">
      <a:dk1>
        <a:srgbClr val="000000"/>
      </a:dk1>
      <a:lt1>
        <a:srgbClr val="FFFFFF"/>
      </a:lt1>
      <a:dk2>
        <a:srgbClr val="3E3423"/>
      </a:dk2>
      <a:lt2>
        <a:srgbClr val="E2E8E4"/>
      </a:lt2>
      <a:accent1>
        <a:srgbClr val="C593B3"/>
      </a:accent1>
      <a:accent2>
        <a:srgbClr val="BA7F8C"/>
      </a:accent2>
      <a:accent3>
        <a:srgbClr val="C39B91"/>
      </a:accent3>
      <a:accent4>
        <a:srgbClr val="B7A17D"/>
      </a:accent4>
      <a:accent5>
        <a:srgbClr val="A5A67E"/>
      </a:accent5>
      <a:accent6>
        <a:srgbClr val="93AC75"/>
      </a:accent6>
      <a:hlink>
        <a:srgbClr val="568D6A"/>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3591</TotalTime>
  <Words>974</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Consolas</vt:lpstr>
      <vt:lpstr>Franklin Gothic Heavy</vt:lpstr>
      <vt:lpstr>Roboto</vt:lpstr>
      <vt:lpstr>Symbol</vt:lpstr>
      <vt:lpstr>Times New Roman</vt:lpstr>
      <vt:lpstr>Tw Cen MT</vt:lpstr>
      <vt:lpstr>StreetscapeVTI</vt:lpstr>
      <vt:lpstr>PowerPoint Presentation</vt:lpstr>
      <vt:lpstr>Public Health Week 1-Introductory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Chijioke Olivier Agomo</cp:lastModifiedBy>
  <cp:revision>9</cp:revision>
  <dcterms:created xsi:type="dcterms:W3CDTF">2021-07-21T01:21:11Z</dcterms:created>
  <dcterms:modified xsi:type="dcterms:W3CDTF">2023-02-24T14:17:31Z</dcterms:modified>
</cp:coreProperties>
</file>