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8" r:id="rId3"/>
    <p:sldId id="265" r:id="rId4"/>
    <p:sldId id="267" r:id="rId5"/>
    <p:sldId id="266" r:id="rId6"/>
    <p:sldId id="259" r:id="rId7"/>
    <p:sldId id="268" r:id="rId8"/>
    <p:sldId id="260" r:id="rId9"/>
    <p:sldId id="261" r:id="rId10"/>
    <p:sldId id="269" r:id="rId11"/>
    <p:sldId id="270"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1" Type="http://schemas.openxmlformats.org/officeDocument/2006/relationships/hyperlink" Target="https://cgl.breakingfreeonline.com/"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cgl.breakingfreeonline.com/"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FBE283-FC1A-4ABE-A07C-5F0BD19836F2}" type="doc">
      <dgm:prSet loTypeId="urn:microsoft.com/office/officeart/2005/8/layout/default" loCatId="list" qsTypeId="urn:microsoft.com/office/officeart/2005/8/quickstyle/simple2" qsCatId="simple" csTypeId="urn:microsoft.com/office/officeart/2005/8/colors/colorful1" csCatId="colorful"/>
      <dgm:spPr/>
      <dgm:t>
        <a:bodyPr/>
        <a:lstStyle/>
        <a:p>
          <a:endParaRPr lang="en-US"/>
        </a:p>
      </dgm:t>
    </dgm:pt>
    <dgm:pt modelId="{8D56DD53-9FC8-4BB6-83F8-91AFDD0E6B38}">
      <dgm:prSet/>
      <dgm:spPr/>
      <dgm:t>
        <a:bodyPr/>
        <a:lstStyle/>
        <a:p>
          <a:r>
            <a:rPr lang="en-GB"/>
            <a:t>Undertaken to identify if a person has any underlying mental health illness that might need treatment</a:t>
          </a:r>
          <a:endParaRPr lang="en-US"/>
        </a:p>
      </dgm:t>
    </dgm:pt>
    <dgm:pt modelId="{C4B64ECF-FD1A-4B5D-A179-CD582790DB25}" type="parTrans" cxnId="{0E94A1E9-F2A3-4136-BFC6-C229F9D4CC1F}">
      <dgm:prSet/>
      <dgm:spPr/>
      <dgm:t>
        <a:bodyPr/>
        <a:lstStyle/>
        <a:p>
          <a:endParaRPr lang="en-US"/>
        </a:p>
      </dgm:t>
    </dgm:pt>
    <dgm:pt modelId="{2265391A-7A16-4929-8D52-CF46641E0156}" type="sibTrans" cxnId="{0E94A1E9-F2A3-4136-BFC6-C229F9D4CC1F}">
      <dgm:prSet/>
      <dgm:spPr/>
      <dgm:t>
        <a:bodyPr/>
        <a:lstStyle/>
        <a:p>
          <a:endParaRPr lang="en-US"/>
        </a:p>
      </dgm:t>
    </dgm:pt>
    <dgm:pt modelId="{867407B3-DCFF-44B8-B2F8-15F1C60A1BEF}">
      <dgm:prSet/>
      <dgm:spPr/>
      <dgm:t>
        <a:bodyPr/>
        <a:lstStyle/>
        <a:p>
          <a:r>
            <a:rPr lang="en-GB"/>
            <a:t>Involves psychological evaluation through interviews psychometric tests, observations and sometimes recordings to help understand how the person is feeling, reasoning skill and functioning.</a:t>
          </a:r>
          <a:endParaRPr lang="en-US"/>
        </a:p>
      </dgm:t>
    </dgm:pt>
    <dgm:pt modelId="{2A93BF1C-BE12-4C4C-91C4-9B655786DD8C}" type="parTrans" cxnId="{0CDE81EB-0332-4705-8AB5-EE64154DDE11}">
      <dgm:prSet/>
      <dgm:spPr/>
      <dgm:t>
        <a:bodyPr/>
        <a:lstStyle/>
        <a:p>
          <a:endParaRPr lang="en-US"/>
        </a:p>
      </dgm:t>
    </dgm:pt>
    <dgm:pt modelId="{944EA957-8A58-4645-BD70-A09ED3900EEB}" type="sibTrans" cxnId="{0CDE81EB-0332-4705-8AB5-EE64154DDE11}">
      <dgm:prSet/>
      <dgm:spPr/>
      <dgm:t>
        <a:bodyPr/>
        <a:lstStyle/>
        <a:p>
          <a:endParaRPr lang="en-US"/>
        </a:p>
      </dgm:t>
    </dgm:pt>
    <dgm:pt modelId="{DCAB502C-2A04-43F9-9167-6D0F6171693F}">
      <dgm:prSet/>
      <dgm:spPr/>
      <dgm:t>
        <a:bodyPr/>
        <a:lstStyle/>
        <a:p>
          <a:r>
            <a:rPr lang="en-GB"/>
            <a:t>GP can do a basic test and make referral to a mental health specialist such as a psychiatrist. The psychiatrist might use any one of a number of common tests. For example, the Mini Mental State Examination (MMSE), which is a short questionnaire used to measure cognitive impairment.</a:t>
          </a:r>
          <a:endParaRPr lang="en-US"/>
        </a:p>
      </dgm:t>
    </dgm:pt>
    <dgm:pt modelId="{E366E8C5-47A7-4B8C-963A-52397BB4976A}" type="parTrans" cxnId="{0DEDC696-59E0-422F-A233-EABA822B5424}">
      <dgm:prSet/>
      <dgm:spPr/>
      <dgm:t>
        <a:bodyPr/>
        <a:lstStyle/>
        <a:p>
          <a:endParaRPr lang="en-US"/>
        </a:p>
      </dgm:t>
    </dgm:pt>
    <dgm:pt modelId="{B1CDCFB9-EDA7-45F9-BCE2-5AD0DA80AB1B}" type="sibTrans" cxnId="{0DEDC696-59E0-422F-A233-EABA822B5424}">
      <dgm:prSet/>
      <dgm:spPr/>
      <dgm:t>
        <a:bodyPr/>
        <a:lstStyle/>
        <a:p>
          <a:endParaRPr lang="en-US"/>
        </a:p>
      </dgm:t>
    </dgm:pt>
    <dgm:pt modelId="{12D252A1-1C06-4F1A-B9EE-6F7FF31FD302}">
      <dgm:prSet/>
      <dgm:spPr/>
      <dgm:t>
        <a:bodyPr/>
        <a:lstStyle/>
        <a:p>
          <a:r>
            <a:rPr lang="en-GB"/>
            <a:t>Other assessments are used to help diagnose:</a:t>
          </a:r>
          <a:endParaRPr lang="en-US"/>
        </a:p>
      </dgm:t>
    </dgm:pt>
    <dgm:pt modelId="{C036B99C-C0FD-4F4A-933C-8521183A120C}" type="parTrans" cxnId="{4B4B40EB-8F85-45F7-A80B-037DA977C41A}">
      <dgm:prSet/>
      <dgm:spPr/>
      <dgm:t>
        <a:bodyPr/>
        <a:lstStyle/>
        <a:p>
          <a:endParaRPr lang="en-US"/>
        </a:p>
      </dgm:t>
    </dgm:pt>
    <dgm:pt modelId="{C427A3C4-A3E8-41F0-ABDA-8268400448BA}" type="sibTrans" cxnId="{4B4B40EB-8F85-45F7-A80B-037DA977C41A}">
      <dgm:prSet/>
      <dgm:spPr/>
      <dgm:t>
        <a:bodyPr/>
        <a:lstStyle/>
        <a:p>
          <a:endParaRPr lang="en-US"/>
        </a:p>
      </dgm:t>
    </dgm:pt>
    <dgm:pt modelId="{F65A9C9A-B98E-4513-99B9-5693A0F2BA69}">
      <dgm:prSet/>
      <dgm:spPr/>
      <dgm:t>
        <a:bodyPr/>
        <a:lstStyle/>
        <a:p>
          <a:r>
            <a:rPr lang="en-GB"/>
            <a:t>mental health disorders such as anxiety disorders, schizophrenia, attention deficit hyperactivity disorder, conduct disorder and bipolar disorder  </a:t>
          </a:r>
          <a:endParaRPr lang="en-US"/>
        </a:p>
      </dgm:t>
    </dgm:pt>
    <dgm:pt modelId="{789BCD89-8729-46EB-A281-0EF4D951E958}" type="parTrans" cxnId="{CD846AD1-8BDE-4C7B-B903-56019363E8EA}">
      <dgm:prSet/>
      <dgm:spPr/>
      <dgm:t>
        <a:bodyPr/>
        <a:lstStyle/>
        <a:p>
          <a:endParaRPr lang="en-US"/>
        </a:p>
      </dgm:t>
    </dgm:pt>
    <dgm:pt modelId="{BC94196D-D1DE-456C-A8A5-DA9EFC5B9501}" type="sibTrans" cxnId="{CD846AD1-8BDE-4C7B-B903-56019363E8EA}">
      <dgm:prSet/>
      <dgm:spPr/>
      <dgm:t>
        <a:bodyPr/>
        <a:lstStyle/>
        <a:p>
          <a:endParaRPr lang="en-US"/>
        </a:p>
      </dgm:t>
    </dgm:pt>
    <dgm:pt modelId="{71D62E0F-08B2-4C7A-BBB5-684C6A3AA2D1}">
      <dgm:prSet/>
      <dgm:spPr/>
      <dgm:t>
        <a:bodyPr/>
        <a:lstStyle/>
        <a:p>
          <a:r>
            <a:rPr lang="en-GB"/>
            <a:t>developmental problems such as learning disabilities and autism spectrum disorders  </a:t>
          </a:r>
          <a:endParaRPr lang="en-US"/>
        </a:p>
      </dgm:t>
    </dgm:pt>
    <dgm:pt modelId="{DD3992DA-1B4B-4C4A-A3C4-5A53103C4393}" type="parTrans" cxnId="{53D7B6B9-3F90-422D-8C41-FCFD958D60C4}">
      <dgm:prSet/>
      <dgm:spPr/>
      <dgm:t>
        <a:bodyPr/>
        <a:lstStyle/>
        <a:p>
          <a:endParaRPr lang="en-US"/>
        </a:p>
      </dgm:t>
    </dgm:pt>
    <dgm:pt modelId="{3A2D3D64-D23D-43A4-A38C-F160ECD995D6}" type="sibTrans" cxnId="{53D7B6B9-3F90-422D-8C41-FCFD958D60C4}">
      <dgm:prSet/>
      <dgm:spPr/>
      <dgm:t>
        <a:bodyPr/>
        <a:lstStyle/>
        <a:p>
          <a:endParaRPr lang="en-US"/>
        </a:p>
      </dgm:t>
    </dgm:pt>
    <dgm:pt modelId="{FAA64E81-1F2A-497C-85FC-682967EC4C61}">
      <dgm:prSet/>
      <dgm:spPr/>
      <dgm:t>
        <a:bodyPr/>
        <a:lstStyle/>
        <a:p>
          <a:r>
            <a:rPr lang="en-GB"/>
            <a:t>alcohol and other drug issues</a:t>
          </a:r>
          <a:endParaRPr lang="en-US"/>
        </a:p>
      </dgm:t>
    </dgm:pt>
    <dgm:pt modelId="{CC4241BD-7277-4A80-8800-EA49D303015B}" type="parTrans" cxnId="{EB0B0FCD-F997-4CA3-A764-30FEBC794408}">
      <dgm:prSet/>
      <dgm:spPr/>
      <dgm:t>
        <a:bodyPr/>
        <a:lstStyle/>
        <a:p>
          <a:endParaRPr lang="en-US"/>
        </a:p>
      </dgm:t>
    </dgm:pt>
    <dgm:pt modelId="{14DF3114-F33D-4F81-AA54-86D24CC8AE11}" type="sibTrans" cxnId="{EB0B0FCD-F997-4CA3-A764-30FEBC794408}">
      <dgm:prSet/>
      <dgm:spPr/>
      <dgm:t>
        <a:bodyPr/>
        <a:lstStyle/>
        <a:p>
          <a:endParaRPr lang="en-US"/>
        </a:p>
      </dgm:t>
    </dgm:pt>
    <dgm:pt modelId="{247C0B44-43B8-4EE6-8EAE-598788405C21}">
      <dgm:prSet/>
      <dgm:spPr/>
      <dgm:t>
        <a:bodyPr/>
        <a:lstStyle/>
        <a:p>
          <a:r>
            <a:rPr lang="en-GB"/>
            <a:t>other problems such as thyroid disease and brain tumours.</a:t>
          </a:r>
          <a:endParaRPr lang="en-US"/>
        </a:p>
      </dgm:t>
    </dgm:pt>
    <dgm:pt modelId="{7999D6B0-E73B-4B74-AB61-04B5BEB839DE}" type="parTrans" cxnId="{35FD183A-0C4D-4EC1-B3E6-767FF4E7B6AF}">
      <dgm:prSet/>
      <dgm:spPr/>
      <dgm:t>
        <a:bodyPr/>
        <a:lstStyle/>
        <a:p>
          <a:endParaRPr lang="en-US"/>
        </a:p>
      </dgm:t>
    </dgm:pt>
    <dgm:pt modelId="{689971AA-A5F8-4968-8C67-15B4FDDE049F}" type="sibTrans" cxnId="{35FD183A-0C4D-4EC1-B3E6-767FF4E7B6AF}">
      <dgm:prSet/>
      <dgm:spPr/>
      <dgm:t>
        <a:bodyPr/>
        <a:lstStyle/>
        <a:p>
          <a:endParaRPr lang="en-US"/>
        </a:p>
      </dgm:t>
    </dgm:pt>
    <dgm:pt modelId="{249C731F-7921-41AB-A91C-655B13A370EA}" type="pres">
      <dgm:prSet presAssocID="{3EFBE283-FC1A-4ABE-A07C-5F0BD19836F2}" presName="diagram" presStyleCnt="0">
        <dgm:presLayoutVars>
          <dgm:dir/>
          <dgm:resizeHandles val="exact"/>
        </dgm:presLayoutVars>
      </dgm:prSet>
      <dgm:spPr/>
    </dgm:pt>
    <dgm:pt modelId="{595B9A8A-3F14-43B5-A120-0C5D4AD10902}" type="pres">
      <dgm:prSet presAssocID="{8D56DD53-9FC8-4BB6-83F8-91AFDD0E6B38}" presName="node" presStyleLbl="node1" presStyleIdx="0" presStyleCnt="8">
        <dgm:presLayoutVars>
          <dgm:bulletEnabled val="1"/>
        </dgm:presLayoutVars>
      </dgm:prSet>
      <dgm:spPr/>
    </dgm:pt>
    <dgm:pt modelId="{B30D7AA0-C72F-44A0-924D-67920C97F67D}" type="pres">
      <dgm:prSet presAssocID="{2265391A-7A16-4929-8D52-CF46641E0156}" presName="sibTrans" presStyleCnt="0"/>
      <dgm:spPr/>
    </dgm:pt>
    <dgm:pt modelId="{A374B264-4735-41AD-8FA0-29CDE01D2CC7}" type="pres">
      <dgm:prSet presAssocID="{867407B3-DCFF-44B8-B2F8-15F1C60A1BEF}" presName="node" presStyleLbl="node1" presStyleIdx="1" presStyleCnt="8">
        <dgm:presLayoutVars>
          <dgm:bulletEnabled val="1"/>
        </dgm:presLayoutVars>
      </dgm:prSet>
      <dgm:spPr/>
    </dgm:pt>
    <dgm:pt modelId="{470D5561-108A-4FBF-B4E7-2A52C8318D91}" type="pres">
      <dgm:prSet presAssocID="{944EA957-8A58-4645-BD70-A09ED3900EEB}" presName="sibTrans" presStyleCnt="0"/>
      <dgm:spPr/>
    </dgm:pt>
    <dgm:pt modelId="{829DD7AF-6F59-49E4-A28A-904C90C99EE9}" type="pres">
      <dgm:prSet presAssocID="{DCAB502C-2A04-43F9-9167-6D0F6171693F}" presName="node" presStyleLbl="node1" presStyleIdx="2" presStyleCnt="8">
        <dgm:presLayoutVars>
          <dgm:bulletEnabled val="1"/>
        </dgm:presLayoutVars>
      </dgm:prSet>
      <dgm:spPr/>
    </dgm:pt>
    <dgm:pt modelId="{FD57ADAD-50AD-4E28-8B44-D6DAFDBA3FBB}" type="pres">
      <dgm:prSet presAssocID="{B1CDCFB9-EDA7-45F9-BCE2-5AD0DA80AB1B}" presName="sibTrans" presStyleCnt="0"/>
      <dgm:spPr/>
    </dgm:pt>
    <dgm:pt modelId="{128329B4-372D-423F-B37C-103CF5665C6A}" type="pres">
      <dgm:prSet presAssocID="{12D252A1-1C06-4F1A-B9EE-6F7FF31FD302}" presName="node" presStyleLbl="node1" presStyleIdx="3" presStyleCnt="8">
        <dgm:presLayoutVars>
          <dgm:bulletEnabled val="1"/>
        </dgm:presLayoutVars>
      </dgm:prSet>
      <dgm:spPr/>
    </dgm:pt>
    <dgm:pt modelId="{67414498-2A40-4957-A145-B97A5F5FAC95}" type="pres">
      <dgm:prSet presAssocID="{C427A3C4-A3E8-41F0-ABDA-8268400448BA}" presName="sibTrans" presStyleCnt="0"/>
      <dgm:spPr/>
    </dgm:pt>
    <dgm:pt modelId="{0DD435B9-E3DF-4965-B9A3-D7B43EBAD157}" type="pres">
      <dgm:prSet presAssocID="{F65A9C9A-B98E-4513-99B9-5693A0F2BA69}" presName="node" presStyleLbl="node1" presStyleIdx="4" presStyleCnt="8">
        <dgm:presLayoutVars>
          <dgm:bulletEnabled val="1"/>
        </dgm:presLayoutVars>
      </dgm:prSet>
      <dgm:spPr/>
    </dgm:pt>
    <dgm:pt modelId="{C8093960-F20F-466E-9CEB-A6D06B42AE3D}" type="pres">
      <dgm:prSet presAssocID="{BC94196D-D1DE-456C-A8A5-DA9EFC5B9501}" presName="sibTrans" presStyleCnt="0"/>
      <dgm:spPr/>
    </dgm:pt>
    <dgm:pt modelId="{AF8A64E0-1F58-4E48-AF47-D11CFC387457}" type="pres">
      <dgm:prSet presAssocID="{71D62E0F-08B2-4C7A-BBB5-684C6A3AA2D1}" presName="node" presStyleLbl="node1" presStyleIdx="5" presStyleCnt="8">
        <dgm:presLayoutVars>
          <dgm:bulletEnabled val="1"/>
        </dgm:presLayoutVars>
      </dgm:prSet>
      <dgm:spPr/>
    </dgm:pt>
    <dgm:pt modelId="{3A79C38F-D709-4CEB-B70A-579A9813D1EC}" type="pres">
      <dgm:prSet presAssocID="{3A2D3D64-D23D-43A4-A38C-F160ECD995D6}" presName="sibTrans" presStyleCnt="0"/>
      <dgm:spPr/>
    </dgm:pt>
    <dgm:pt modelId="{B208DC60-898F-4901-BA6D-A0190131737A}" type="pres">
      <dgm:prSet presAssocID="{FAA64E81-1F2A-497C-85FC-682967EC4C61}" presName="node" presStyleLbl="node1" presStyleIdx="6" presStyleCnt="8">
        <dgm:presLayoutVars>
          <dgm:bulletEnabled val="1"/>
        </dgm:presLayoutVars>
      </dgm:prSet>
      <dgm:spPr/>
    </dgm:pt>
    <dgm:pt modelId="{BB9490AD-A8A4-4FA4-AA4B-D74B80A50DC0}" type="pres">
      <dgm:prSet presAssocID="{14DF3114-F33D-4F81-AA54-86D24CC8AE11}" presName="sibTrans" presStyleCnt="0"/>
      <dgm:spPr/>
    </dgm:pt>
    <dgm:pt modelId="{D5D3E6F5-3AFB-45AD-A64E-7333B0AB719E}" type="pres">
      <dgm:prSet presAssocID="{247C0B44-43B8-4EE6-8EAE-598788405C21}" presName="node" presStyleLbl="node1" presStyleIdx="7" presStyleCnt="8">
        <dgm:presLayoutVars>
          <dgm:bulletEnabled val="1"/>
        </dgm:presLayoutVars>
      </dgm:prSet>
      <dgm:spPr/>
    </dgm:pt>
  </dgm:ptLst>
  <dgm:cxnLst>
    <dgm:cxn modelId="{E6AF9B1D-4C7B-4298-BA04-EBFEEECCF6E7}" type="presOf" srcId="{867407B3-DCFF-44B8-B2F8-15F1C60A1BEF}" destId="{A374B264-4735-41AD-8FA0-29CDE01D2CC7}" srcOrd="0" destOrd="0" presId="urn:microsoft.com/office/officeart/2005/8/layout/default"/>
    <dgm:cxn modelId="{AB841735-24A3-444B-88A4-138A9FCF2D4A}" type="presOf" srcId="{F65A9C9A-B98E-4513-99B9-5693A0F2BA69}" destId="{0DD435B9-E3DF-4965-B9A3-D7B43EBAD157}" srcOrd="0" destOrd="0" presId="urn:microsoft.com/office/officeart/2005/8/layout/default"/>
    <dgm:cxn modelId="{35FD183A-0C4D-4EC1-B3E6-767FF4E7B6AF}" srcId="{3EFBE283-FC1A-4ABE-A07C-5F0BD19836F2}" destId="{247C0B44-43B8-4EE6-8EAE-598788405C21}" srcOrd="7" destOrd="0" parTransId="{7999D6B0-E73B-4B74-AB61-04B5BEB839DE}" sibTransId="{689971AA-A5F8-4968-8C67-15B4FDDE049F}"/>
    <dgm:cxn modelId="{54232564-D0F9-4DC1-883E-189541B9D28D}" type="presOf" srcId="{DCAB502C-2A04-43F9-9167-6D0F6171693F}" destId="{829DD7AF-6F59-49E4-A28A-904C90C99EE9}" srcOrd="0" destOrd="0" presId="urn:microsoft.com/office/officeart/2005/8/layout/default"/>
    <dgm:cxn modelId="{5D461F78-9E4A-49FB-96F2-C3773DCBC761}" type="presOf" srcId="{12D252A1-1C06-4F1A-B9EE-6F7FF31FD302}" destId="{128329B4-372D-423F-B37C-103CF5665C6A}" srcOrd="0" destOrd="0" presId="urn:microsoft.com/office/officeart/2005/8/layout/default"/>
    <dgm:cxn modelId="{0DEDC696-59E0-422F-A233-EABA822B5424}" srcId="{3EFBE283-FC1A-4ABE-A07C-5F0BD19836F2}" destId="{DCAB502C-2A04-43F9-9167-6D0F6171693F}" srcOrd="2" destOrd="0" parTransId="{E366E8C5-47A7-4B8C-963A-52397BB4976A}" sibTransId="{B1CDCFB9-EDA7-45F9-BCE2-5AD0DA80AB1B}"/>
    <dgm:cxn modelId="{54127EA5-87DD-4264-B277-AA53B1A8EE24}" type="presOf" srcId="{3EFBE283-FC1A-4ABE-A07C-5F0BD19836F2}" destId="{249C731F-7921-41AB-A91C-655B13A370EA}" srcOrd="0" destOrd="0" presId="urn:microsoft.com/office/officeart/2005/8/layout/default"/>
    <dgm:cxn modelId="{10E8C6AB-4C70-4599-9219-5EB44B9B347B}" type="presOf" srcId="{FAA64E81-1F2A-497C-85FC-682967EC4C61}" destId="{B208DC60-898F-4901-BA6D-A0190131737A}" srcOrd="0" destOrd="0" presId="urn:microsoft.com/office/officeart/2005/8/layout/default"/>
    <dgm:cxn modelId="{53D7B6B9-3F90-422D-8C41-FCFD958D60C4}" srcId="{3EFBE283-FC1A-4ABE-A07C-5F0BD19836F2}" destId="{71D62E0F-08B2-4C7A-BBB5-684C6A3AA2D1}" srcOrd="5" destOrd="0" parTransId="{DD3992DA-1B4B-4C4A-A3C4-5A53103C4393}" sibTransId="{3A2D3D64-D23D-43A4-A38C-F160ECD995D6}"/>
    <dgm:cxn modelId="{F76F64C3-B9F2-4C76-83E1-AFAA503ACE34}" type="presOf" srcId="{247C0B44-43B8-4EE6-8EAE-598788405C21}" destId="{D5D3E6F5-3AFB-45AD-A64E-7333B0AB719E}" srcOrd="0" destOrd="0" presId="urn:microsoft.com/office/officeart/2005/8/layout/default"/>
    <dgm:cxn modelId="{EB0B0FCD-F997-4CA3-A764-30FEBC794408}" srcId="{3EFBE283-FC1A-4ABE-A07C-5F0BD19836F2}" destId="{FAA64E81-1F2A-497C-85FC-682967EC4C61}" srcOrd="6" destOrd="0" parTransId="{CC4241BD-7277-4A80-8800-EA49D303015B}" sibTransId="{14DF3114-F33D-4F81-AA54-86D24CC8AE11}"/>
    <dgm:cxn modelId="{CD846AD1-8BDE-4C7B-B903-56019363E8EA}" srcId="{3EFBE283-FC1A-4ABE-A07C-5F0BD19836F2}" destId="{F65A9C9A-B98E-4513-99B9-5693A0F2BA69}" srcOrd="4" destOrd="0" parTransId="{789BCD89-8729-46EB-A281-0EF4D951E958}" sibTransId="{BC94196D-D1DE-456C-A8A5-DA9EFC5B9501}"/>
    <dgm:cxn modelId="{FEDE73D3-EB17-4231-A323-D261B6E923D3}" type="presOf" srcId="{71D62E0F-08B2-4C7A-BBB5-684C6A3AA2D1}" destId="{AF8A64E0-1F58-4E48-AF47-D11CFC387457}" srcOrd="0" destOrd="0" presId="urn:microsoft.com/office/officeart/2005/8/layout/default"/>
    <dgm:cxn modelId="{0E94A1E9-F2A3-4136-BFC6-C229F9D4CC1F}" srcId="{3EFBE283-FC1A-4ABE-A07C-5F0BD19836F2}" destId="{8D56DD53-9FC8-4BB6-83F8-91AFDD0E6B38}" srcOrd="0" destOrd="0" parTransId="{C4B64ECF-FD1A-4B5D-A179-CD582790DB25}" sibTransId="{2265391A-7A16-4929-8D52-CF46641E0156}"/>
    <dgm:cxn modelId="{4B4B40EB-8F85-45F7-A80B-037DA977C41A}" srcId="{3EFBE283-FC1A-4ABE-A07C-5F0BD19836F2}" destId="{12D252A1-1C06-4F1A-B9EE-6F7FF31FD302}" srcOrd="3" destOrd="0" parTransId="{C036B99C-C0FD-4F4A-933C-8521183A120C}" sibTransId="{C427A3C4-A3E8-41F0-ABDA-8268400448BA}"/>
    <dgm:cxn modelId="{0CDE81EB-0332-4705-8AB5-EE64154DDE11}" srcId="{3EFBE283-FC1A-4ABE-A07C-5F0BD19836F2}" destId="{867407B3-DCFF-44B8-B2F8-15F1C60A1BEF}" srcOrd="1" destOrd="0" parTransId="{2A93BF1C-BE12-4C4C-91C4-9B655786DD8C}" sibTransId="{944EA957-8A58-4645-BD70-A09ED3900EEB}"/>
    <dgm:cxn modelId="{0840A1F9-E0D2-4C10-B83E-AED655754F36}" type="presOf" srcId="{8D56DD53-9FC8-4BB6-83F8-91AFDD0E6B38}" destId="{595B9A8A-3F14-43B5-A120-0C5D4AD10902}" srcOrd="0" destOrd="0" presId="urn:microsoft.com/office/officeart/2005/8/layout/default"/>
    <dgm:cxn modelId="{C0CCBB60-6A0F-4542-869A-D8243B33098B}" type="presParOf" srcId="{249C731F-7921-41AB-A91C-655B13A370EA}" destId="{595B9A8A-3F14-43B5-A120-0C5D4AD10902}" srcOrd="0" destOrd="0" presId="urn:microsoft.com/office/officeart/2005/8/layout/default"/>
    <dgm:cxn modelId="{9D0FB2FC-BE03-43E1-8836-47770A13D29D}" type="presParOf" srcId="{249C731F-7921-41AB-A91C-655B13A370EA}" destId="{B30D7AA0-C72F-44A0-924D-67920C97F67D}" srcOrd="1" destOrd="0" presId="urn:microsoft.com/office/officeart/2005/8/layout/default"/>
    <dgm:cxn modelId="{3BABC17F-03CE-4971-939B-3045CD9C3FCA}" type="presParOf" srcId="{249C731F-7921-41AB-A91C-655B13A370EA}" destId="{A374B264-4735-41AD-8FA0-29CDE01D2CC7}" srcOrd="2" destOrd="0" presId="urn:microsoft.com/office/officeart/2005/8/layout/default"/>
    <dgm:cxn modelId="{973A2A80-E363-481C-978A-163EC5CEB28E}" type="presParOf" srcId="{249C731F-7921-41AB-A91C-655B13A370EA}" destId="{470D5561-108A-4FBF-B4E7-2A52C8318D91}" srcOrd="3" destOrd="0" presId="urn:microsoft.com/office/officeart/2005/8/layout/default"/>
    <dgm:cxn modelId="{AE9112AF-2572-4C1D-BB9B-CFE9689538C4}" type="presParOf" srcId="{249C731F-7921-41AB-A91C-655B13A370EA}" destId="{829DD7AF-6F59-49E4-A28A-904C90C99EE9}" srcOrd="4" destOrd="0" presId="urn:microsoft.com/office/officeart/2005/8/layout/default"/>
    <dgm:cxn modelId="{46B5FC1B-287C-4CF8-871C-B8E8EDB8D624}" type="presParOf" srcId="{249C731F-7921-41AB-A91C-655B13A370EA}" destId="{FD57ADAD-50AD-4E28-8B44-D6DAFDBA3FBB}" srcOrd="5" destOrd="0" presId="urn:microsoft.com/office/officeart/2005/8/layout/default"/>
    <dgm:cxn modelId="{298B7C46-D919-4690-BE91-CC9925AF447B}" type="presParOf" srcId="{249C731F-7921-41AB-A91C-655B13A370EA}" destId="{128329B4-372D-423F-B37C-103CF5665C6A}" srcOrd="6" destOrd="0" presId="urn:microsoft.com/office/officeart/2005/8/layout/default"/>
    <dgm:cxn modelId="{C14135A5-A70A-4369-8D03-9BFCDDC0AEF4}" type="presParOf" srcId="{249C731F-7921-41AB-A91C-655B13A370EA}" destId="{67414498-2A40-4957-A145-B97A5F5FAC95}" srcOrd="7" destOrd="0" presId="urn:microsoft.com/office/officeart/2005/8/layout/default"/>
    <dgm:cxn modelId="{2D3BD81F-A958-4038-B698-492AED6BEBA3}" type="presParOf" srcId="{249C731F-7921-41AB-A91C-655B13A370EA}" destId="{0DD435B9-E3DF-4965-B9A3-D7B43EBAD157}" srcOrd="8" destOrd="0" presId="urn:microsoft.com/office/officeart/2005/8/layout/default"/>
    <dgm:cxn modelId="{EF86E83F-F3A8-456E-B5C4-9B77067D9BD4}" type="presParOf" srcId="{249C731F-7921-41AB-A91C-655B13A370EA}" destId="{C8093960-F20F-466E-9CEB-A6D06B42AE3D}" srcOrd="9" destOrd="0" presId="urn:microsoft.com/office/officeart/2005/8/layout/default"/>
    <dgm:cxn modelId="{28D0B610-2829-4EFF-BCA2-79FF60F0667B}" type="presParOf" srcId="{249C731F-7921-41AB-A91C-655B13A370EA}" destId="{AF8A64E0-1F58-4E48-AF47-D11CFC387457}" srcOrd="10" destOrd="0" presId="urn:microsoft.com/office/officeart/2005/8/layout/default"/>
    <dgm:cxn modelId="{C641B6FA-D54B-47B4-A38D-E3B018805ED0}" type="presParOf" srcId="{249C731F-7921-41AB-A91C-655B13A370EA}" destId="{3A79C38F-D709-4CEB-B70A-579A9813D1EC}" srcOrd="11" destOrd="0" presId="urn:microsoft.com/office/officeart/2005/8/layout/default"/>
    <dgm:cxn modelId="{7F385E2E-B228-41C5-9CF2-177296A3FB82}" type="presParOf" srcId="{249C731F-7921-41AB-A91C-655B13A370EA}" destId="{B208DC60-898F-4901-BA6D-A0190131737A}" srcOrd="12" destOrd="0" presId="urn:microsoft.com/office/officeart/2005/8/layout/default"/>
    <dgm:cxn modelId="{CE4C1C1F-161A-4F02-AD20-637901E2F54E}" type="presParOf" srcId="{249C731F-7921-41AB-A91C-655B13A370EA}" destId="{BB9490AD-A8A4-4FA4-AA4B-D74B80A50DC0}" srcOrd="13" destOrd="0" presId="urn:microsoft.com/office/officeart/2005/8/layout/default"/>
    <dgm:cxn modelId="{35BA4B78-A598-426E-B622-DCB1C17F9FD3}" type="presParOf" srcId="{249C731F-7921-41AB-A91C-655B13A370EA}" destId="{D5D3E6F5-3AFB-45AD-A64E-7333B0AB719E}"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F47C53-E34A-41B7-B8BE-C2045C53C14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30EC6A4-212E-48F7-B597-D796D902C6B3}">
      <dgm:prSet/>
      <dgm:spPr/>
      <dgm:t>
        <a:bodyPr/>
        <a:lstStyle/>
        <a:p>
          <a:r>
            <a:rPr lang="en-GB"/>
            <a:t>Undertaken in line with the Mental Capacity Act 2005</a:t>
          </a:r>
          <a:endParaRPr lang="en-US"/>
        </a:p>
      </dgm:t>
    </dgm:pt>
    <dgm:pt modelId="{F0179831-6EE4-4907-BB6A-2AB23085315C}" type="parTrans" cxnId="{30698F16-4B2B-4D01-A278-947ADA4D67DC}">
      <dgm:prSet/>
      <dgm:spPr/>
      <dgm:t>
        <a:bodyPr/>
        <a:lstStyle/>
        <a:p>
          <a:endParaRPr lang="en-US"/>
        </a:p>
      </dgm:t>
    </dgm:pt>
    <dgm:pt modelId="{27CC1265-24A5-4D83-8BB3-4A419F144D03}" type="sibTrans" cxnId="{30698F16-4B2B-4D01-A278-947ADA4D67DC}">
      <dgm:prSet/>
      <dgm:spPr/>
      <dgm:t>
        <a:bodyPr/>
        <a:lstStyle/>
        <a:p>
          <a:endParaRPr lang="en-US"/>
        </a:p>
      </dgm:t>
    </dgm:pt>
    <dgm:pt modelId="{1D4CBE37-E12A-4CCC-A882-1BA51ECF8B5C}">
      <dgm:prSet/>
      <dgm:spPr/>
      <dgm:t>
        <a:bodyPr/>
        <a:lstStyle/>
        <a:p>
          <a:r>
            <a:rPr lang="en-GB"/>
            <a:t>5 key principles</a:t>
          </a:r>
          <a:endParaRPr lang="en-US"/>
        </a:p>
      </dgm:t>
    </dgm:pt>
    <dgm:pt modelId="{4F18CDED-E8D1-482C-B418-5F30366CECEB}" type="parTrans" cxnId="{BEE500E3-98AE-4434-B192-078E6EC208E4}">
      <dgm:prSet/>
      <dgm:spPr/>
      <dgm:t>
        <a:bodyPr/>
        <a:lstStyle/>
        <a:p>
          <a:endParaRPr lang="en-US"/>
        </a:p>
      </dgm:t>
    </dgm:pt>
    <dgm:pt modelId="{A30E4A26-EEAA-4E59-AADB-597A81C860AD}" type="sibTrans" cxnId="{BEE500E3-98AE-4434-B192-078E6EC208E4}">
      <dgm:prSet/>
      <dgm:spPr/>
      <dgm:t>
        <a:bodyPr/>
        <a:lstStyle/>
        <a:p>
          <a:endParaRPr lang="en-US"/>
        </a:p>
      </dgm:t>
    </dgm:pt>
    <dgm:pt modelId="{9F244B10-18FB-45E2-BB4B-991880D410F5}">
      <dgm:prSet/>
      <dgm:spPr/>
      <dgm:t>
        <a:bodyPr/>
        <a:lstStyle/>
        <a:p>
          <a:r>
            <a:rPr lang="en-GB"/>
            <a:t>Always assume the person to have capacity – do not make assumptions </a:t>
          </a:r>
          <a:endParaRPr lang="en-US"/>
        </a:p>
      </dgm:t>
    </dgm:pt>
    <dgm:pt modelId="{5DA5E898-5394-454D-92D8-9797613A9755}" type="parTrans" cxnId="{1FF1BFC9-B2CA-4DE8-A323-83E3D3D71B98}">
      <dgm:prSet/>
      <dgm:spPr/>
      <dgm:t>
        <a:bodyPr/>
        <a:lstStyle/>
        <a:p>
          <a:endParaRPr lang="en-US"/>
        </a:p>
      </dgm:t>
    </dgm:pt>
    <dgm:pt modelId="{C3790FFB-81EC-4930-BA75-C8F0045B8428}" type="sibTrans" cxnId="{1FF1BFC9-B2CA-4DE8-A323-83E3D3D71B98}">
      <dgm:prSet/>
      <dgm:spPr/>
      <dgm:t>
        <a:bodyPr/>
        <a:lstStyle/>
        <a:p>
          <a:endParaRPr lang="en-US"/>
        </a:p>
      </dgm:t>
    </dgm:pt>
    <dgm:pt modelId="{66BC3F41-CC39-49EE-B530-B36E304D96B8}">
      <dgm:prSet/>
      <dgm:spPr/>
      <dgm:t>
        <a:bodyPr/>
        <a:lstStyle/>
        <a:p>
          <a:r>
            <a:rPr lang="en-GB"/>
            <a:t>Support should be provided to enable and help a person to make decisions</a:t>
          </a:r>
          <a:endParaRPr lang="en-US"/>
        </a:p>
      </dgm:t>
    </dgm:pt>
    <dgm:pt modelId="{DE09E7A2-42D8-46B8-BD53-9306D1D1CC94}" type="parTrans" cxnId="{02207237-3B49-4297-B60E-E3B4FE65B026}">
      <dgm:prSet/>
      <dgm:spPr/>
      <dgm:t>
        <a:bodyPr/>
        <a:lstStyle/>
        <a:p>
          <a:endParaRPr lang="en-US"/>
        </a:p>
      </dgm:t>
    </dgm:pt>
    <dgm:pt modelId="{6CA047D5-2C3B-4BC7-A8A5-66F37C0E557A}" type="sibTrans" cxnId="{02207237-3B49-4297-B60E-E3B4FE65B026}">
      <dgm:prSet/>
      <dgm:spPr/>
      <dgm:t>
        <a:bodyPr/>
        <a:lstStyle/>
        <a:p>
          <a:endParaRPr lang="en-US"/>
        </a:p>
      </dgm:t>
    </dgm:pt>
    <dgm:pt modelId="{A7FD574A-B5AD-4770-98B6-82C3882C6015}">
      <dgm:prSet/>
      <dgm:spPr/>
      <dgm:t>
        <a:bodyPr/>
        <a:lstStyle/>
        <a:p>
          <a:r>
            <a:rPr lang="en-GB"/>
            <a:t>People are allowed to take risks and make decisions that may seem unwise to others</a:t>
          </a:r>
          <a:endParaRPr lang="en-US"/>
        </a:p>
      </dgm:t>
    </dgm:pt>
    <dgm:pt modelId="{D9612E51-7459-4D31-A536-65BFAB1D2658}" type="parTrans" cxnId="{895EDF96-A3B4-49E5-A5FF-DA54666C519D}">
      <dgm:prSet/>
      <dgm:spPr/>
      <dgm:t>
        <a:bodyPr/>
        <a:lstStyle/>
        <a:p>
          <a:endParaRPr lang="en-US"/>
        </a:p>
      </dgm:t>
    </dgm:pt>
    <dgm:pt modelId="{430B98BD-6649-4871-A6D8-3F83E0B867DB}" type="sibTrans" cxnId="{895EDF96-A3B4-49E5-A5FF-DA54666C519D}">
      <dgm:prSet/>
      <dgm:spPr/>
      <dgm:t>
        <a:bodyPr/>
        <a:lstStyle/>
        <a:p>
          <a:endParaRPr lang="en-US"/>
        </a:p>
      </dgm:t>
    </dgm:pt>
    <dgm:pt modelId="{6C0F12F2-1B64-4859-B364-50EA62F90C02}">
      <dgm:prSet/>
      <dgm:spPr/>
      <dgm:t>
        <a:bodyPr/>
        <a:lstStyle/>
        <a:p>
          <a:r>
            <a:rPr lang="en-GB"/>
            <a:t>People’s best interest should be paramount in practice of professionals</a:t>
          </a:r>
          <a:endParaRPr lang="en-US"/>
        </a:p>
      </dgm:t>
    </dgm:pt>
    <dgm:pt modelId="{BAB1C6FA-6B06-4242-B207-6871FD96A252}" type="parTrans" cxnId="{5A262D83-A186-458F-BDAB-4751AE6A19E8}">
      <dgm:prSet/>
      <dgm:spPr/>
      <dgm:t>
        <a:bodyPr/>
        <a:lstStyle/>
        <a:p>
          <a:endParaRPr lang="en-US"/>
        </a:p>
      </dgm:t>
    </dgm:pt>
    <dgm:pt modelId="{D0B1C205-32E4-4D87-B90E-A96800FF2612}" type="sibTrans" cxnId="{5A262D83-A186-458F-BDAB-4751AE6A19E8}">
      <dgm:prSet/>
      <dgm:spPr/>
      <dgm:t>
        <a:bodyPr/>
        <a:lstStyle/>
        <a:p>
          <a:endParaRPr lang="en-US"/>
        </a:p>
      </dgm:t>
    </dgm:pt>
    <dgm:pt modelId="{B56A3CE9-BCB2-4533-9D75-64735DC47D26}">
      <dgm:prSet/>
      <dgm:spPr/>
      <dgm:t>
        <a:bodyPr/>
        <a:lstStyle/>
        <a:p>
          <a:r>
            <a:rPr lang="en-GB"/>
            <a:t>Practitioners must use the least restrictive method of supporting a person</a:t>
          </a:r>
          <a:endParaRPr lang="en-US"/>
        </a:p>
      </dgm:t>
    </dgm:pt>
    <dgm:pt modelId="{BD8ED618-E72D-4FF1-97C1-D88E7F282894}" type="parTrans" cxnId="{DC2F87AC-95E5-478C-B99F-80BD49C7F0A9}">
      <dgm:prSet/>
      <dgm:spPr/>
      <dgm:t>
        <a:bodyPr/>
        <a:lstStyle/>
        <a:p>
          <a:endParaRPr lang="en-US"/>
        </a:p>
      </dgm:t>
    </dgm:pt>
    <dgm:pt modelId="{84768804-7866-444A-9EE5-C13E32D1C81B}" type="sibTrans" cxnId="{DC2F87AC-95E5-478C-B99F-80BD49C7F0A9}">
      <dgm:prSet/>
      <dgm:spPr/>
      <dgm:t>
        <a:bodyPr/>
        <a:lstStyle/>
        <a:p>
          <a:endParaRPr lang="en-US"/>
        </a:p>
      </dgm:t>
    </dgm:pt>
    <dgm:pt modelId="{3190EFF7-A999-49AF-AF47-E0FC70753D0D}" type="pres">
      <dgm:prSet presAssocID="{91F47C53-E34A-41B7-B8BE-C2045C53C146}" presName="linear" presStyleCnt="0">
        <dgm:presLayoutVars>
          <dgm:animLvl val="lvl"/>
          <dgm:resizeHandles val="exact"/>
        </dgm:presLayoutVars>
      </dgm:prSet>
      <dgm:spPr/>
    </dgm:pt>
    <dgm:pt modelId="{495BB10B-7854-4E4C-A887-78D5CFD20322}" type="pres">
      <dgm:prSet presAssocID="{930EC6A4-212E-48F7-B597-D796D902C6B3}" presName="parentText" presStyleLbl="node1" presStyleIdx="0" presStyleCnt="2">
        <dgm:presLayoutVars>
          <dgm:chMax val="0"/>
          <dgm:bulletEnabled val="1"/>
        </dgm:presLayoutVars>
      </dgm:prSet>
      <dgm:spPr/>
    </dgm:pt>
    <dgm:pt modelId="{2E4B7B78-225E-459F-92BC-F98591C7CEF8}" type="pres">
      <dgm:prSet presAssocID="{27CC1265-24A5-4D83-8BB3-4A419F144D03}" presName="spacer" presStyleCnt="0"/>
      <dgm:spPr/>
    </dgm:pt>
    <dgm:pt modelId="{E061C88C-3598-481E-BC6C-AD52CE02EC0B}" type="pres">
      <dgm:prSet presAssocID="{1D4CBE37-E12A-4CCC-A882-1BA51ECF8B5C}" presName="parentText" presStyleLbl="node1" presStyleIdx="1" presStyleCnt="2">
        <dgm:presLayoutVars>
          <dgm:chMax val="0"/>
          <dgm:bulletEnabled val="1"/>
        </dgm:presLayoutVars>
      </dgm:prSet>
      <dgm:spPr/>
    </dgm:pt>
    <dgm:pt modelId="{C31FBD8E-6DB0-4530-8240-0E8E896FF2D8}" type="pres">
      <dgm:prSet presAssocID="{1D4CBE37-E12A-4CCC-A882-1BA51ECF8B5C}" presName="childText" presStyleLbl="revTx" presStyleIdx="0" presStyleCnt="1">
        <dgm:presLayoutVars>
          <dgm:bulletEnabled val="1"/>
        </dgm:presLayoutVars>
      </dgm:prSet>
      <dgm:spPr/>
    </dgm:pt>
  </dgm:ptLst>
  <dgm:cxnLst>
    <dgm:cxn modelId="{0C26270F-854F-48C4-A4AD-085DA0E907BF}" type="presOf" srcId="{1D4CBE37-E12A-4CCC-A882-1BA51ECF8B5C}" destId="{E061C88C-3598-481E-BC6C-AD52CE02EC0B}" srcOrd="0" destOrd="0" presId="urn:microsoft.com/office/officeart/2005/8/layout/vList2"/>
    <dgm:cxn modelId="{30698F16-4B2B-4D01-A278-947ADA4D67DC}" srcId="{91F47C53-E34A-41B7-B8BE-C2045C53C146}" destId="{930EC6A4-212E-48F7-B597-D796D902C6B3}" srcOrd="0" destOrd="0" parTransId="{F0179831-6EE4-4907-BB6A-2AB23085315C}" sibTransId="{27CC1265-24A5-4D83-8BB3-4A419F144D03}"/>
    <dgm:cxn modelId="{02207237-3B49-4297-B60E-E3B4FE65B026}" srcId="{1D4CBE37-E12A-4CCC-A882-1BA51ECF8B5C}" destId="{66BC3F41-CC39-49EE-B530-B36E304D96B8}" srcOrd="1" destOrd="0" parTransId="{DE09E7A2-42D8-46B8-BD53-9306D1D1CC94}" sibTransId="{6CA047D5-2C3B-4BC7-A8A5-66F37C0E557A}"/>
    <dgm:cxn modelId="{39C57F60-E546-4E14-B64E-4682D96AFD8F}" type="presOf" srcId="{91F47C53-E34A-41B7-B8BE-C2045C53C146}" destId="{3190EFF7-A999-49AF-AF47-E0FC70753D0D}" srcOrd="0" destOrd="0" presId="urn:microsoft.com/office/officeart/2005/8/layout/vList2"/>
    <dgm:cxn modelId="{3AF48468-2DA3-43CE-B78B-CB126628B43C}" type="presOf" srcId="{A7FD574A-B5AD-4770-98B6-82C3882C6015}" destId="{C31FBD8E-6DB0-4530-8240-0E8E896FF2D8}" srcOrd="0" destOrd="2" presId="urn:microsoft.com/office/officeart/2005/8/layout/vList2"/>
    <dgm:cxn modelId="{FDAB8681-7904-4A75-AA6C-32780374C7A1}" type="presOf" srcId="{B56A3CE9-BCB2-4533-9D75-64735DC47D26}" destId="{C31FBD8E-6DB0-4530-8240-0E8E896FF2D8}" srcOrd="0" destOrd="4" presId="urn:microsoft.com/office/officeart/2005/8/layout/vList2"/>
    <dgm:cxn modelId="{5A262D83-A186-458F-BDAB-4751AE6A19E8}" srcId="{1D4CBE37-E12A-4CCC-A882-1BA51ECF8B5C}" destId="{6C0F12F2-1B64-4859-B364-50EA62F90C02}" srcOrd="3" destOrd="0" parTransId="{BAB1C6FA-6B06-4242-B207-6871FD96A252}" sibTransId="{D0B1C205-32E4-4D87-B90E-A96800FF2612}"/>
    <dgm:cxn modelId="{895EDF96-A3B4-49E5-A5FF-DA54666C519D}" srcId="{1D4CBE37-E12A-4CCC-A882-1BA51ECF8B5C}" destId="{A7FD574A-B5AD-4770-98B6-82C3882C6015}" srcOrd="2" destOrd="0" parTransId="{D9612E51-7459-4D31-A536-65BFAB1D2658}" sibTransId="{430B98BD-6649-4871-A6D8-3F83E0B867DB}"/>
    <dgm:cxn modelId="{92946798-D0AD-4782-ABCE-A05576E41934}" type="presOf" srcId="{6C0F12F2-1B64-4859-B364-50EA62F90C02}" destId="{C31FBD8E-6DB0-4530-8240-0E8E896FF2D8}" srcOrd="0" destOrd="3" presId="urn:microsoft.com/office/officeart/2005/8/layout/vList2"/>
    <dgm:cxn modelId="{DC2F87AC-95E5-478C-B99F-80BD49C7F0A9}" srcId="{1D4CBE37-E12A-4CCC-A882-1BA51ECF8B5C}" destId="{B56A3CE9-BCB2-4533-9D75-64735DC47D26}" srcOrd="4" destOrd="0" parTransId="{BD8ED618-E72D-4FF1-97C1-D88E7F282894}" sibTransId="{84768804-7866-444A-9EE5-C13E32D1C81B}"/>
    <dgm:cxn modelId="{DA13A5AC-1C63-4508-9CCB-C8972F95198A}" type="presOf" srcId="{9F244B10-18FB-45E2-BB4B-991880D410F5}" destId="{C31FBD8E-6DB0-4530-8240-0E8E896FF2D8}" srcOrd="0" destOrd="0" presId="urn:microsoft.com/office/officeart/2005/8/layout/vList2"/>
    <dgm:cxn modelId="{00428ABA-851A-4E34-9101-E3D36EE04ECC}" type="presOf" srcId="{930EC6A4-212E-48F7-B597-D796D902C6B3}" destId="{495BB10B-7854-4E4C-A887-78D5CFD20322}" srcOrd="0" destOrd="0" presId="urn:microsoft.com/office/officeart/2005/8/layout/vList2"/>
    <dgm:cxn modelId="{E6AE57C7-2FEB-41E2-8EBA-F274A98562B2}" type="presOf" srcId="{66BC3F41-CC39-49EE-B530-B36E304D96B8}" destId="{C31FBD8E-6DB0-4530-8240-0E8E896FF2D8}" srcOrd="0" destOrd="1" presId="urn:microsoft.com/office/officeart/2005/8/layout/vList2"/>
    <dgm:cxn modelId="{1FF1BFC9-B2CA-4DE8-A323-83E3D3D71B98}" srcId="{1D4CBE37-E12A-4CCC-A882-1BA51ECF8B5C}" destId="{9F244B10-18FB-45E2-BB4B-991880D410F5}" srcOrd="0" destOrd="0" parTransId="{5DA5E898-5394-454D-92D8-9797613A9755}" sibTransId="{C3790FFB-81EC-4930-BA75-C8F0045B8428}"/>
    <dgm:cxn modelId="{BEE500E3-98AE-4434-B192-078E6EC208E4}" srcId="{91F47C53-E34A-41B7-B8BE-C2045C53C146}" destId="{1D4CBE37-E12A-4CCC-A882-1BA51ECF8B5C}" srcOrd="1" destOrd="0" parTransId="{4F18CDED-E8D1-482C-B418-5F30366CECEB}" sibTransId="{A30E4A26-EEAA-4E59-AADB-597A81C860AD}"/>
    <dgm:cxn modelId="{52D3C967-D399-47DC-AC34-970F5F504FE0}" type="presParOf" srcId="{3190EFF7-A999-49AF-AF47-E0FC70753D0D}" destId="{495BB10B-7854-4E4C-A887-78D5CFD20322}" srcOrd="0" destOrd="0" presId="urn:microsoft.com/office/officeart/2005/8/layout/vList2"/>
    <dgm:cxn modelId="{7D9378DB-5B76-43A6-B261-8F87CC5F519E}" type="presParOf" srcId="{3190EFF7-A999-49AF-AF47-E0FC70753D0D}" destId="{2E4B7B78-225E-459F-92BC-F98591C7CEF8}" srcOrd="1" destOrd="0" presId="urn:microsoft.com/office/officeart/2005/8/layout/vList2"/>
    <dgm:cxn modelId="{C1B802CD-563B-4C9A-80CC-D422D267F2DE}" type="presParOf" srcId="{3190EFF7-A999-49AF-AF47-E0FC70753D0D}" destId="{E061C88C-3598-481E-BC6C-AD52CE02EC0B}" srcOrd="2" destOrd="0" presId="urn:microsoft.com/office/officeart/2005/8/layout/vList2"/>
    <dgm:cxn modelId="{F83A72CE-2CA4-490C-BF89-635FA99AA198}" type="presParOf" srcId="{3190EFF7-A999-49AF-AF47-E0FC70753D0D}" destId="{C31FBD8E-6DB0-4530-8240-0E8E896FF2D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17A2B6-C008-4DB7-B92B-515E9DEEE509}"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DFA9D407-A233-44F2-8707-D266DCAF76DB}">
      <dgm:prSet/>
      <dgm:spPr/>
      <dgm:t>
        <a:bodyPr/>
        <a:lstStyle/>
        <a:p>
          <a:r>
            <a:rPr lang="en-GB"/>
            <a:t>Can be conducted by statutory or NGO services</a:t>
          </a:r>
          <a:endParaRPr lang="en-US"/>
        </a:p>
      </dgm:t>
    </dgm:pt>
    <dgm:pt modelId="{3F90AD72-032E-4862-84D2-8671A0522EC9}" type="parTrans" cxnId="{C6CF62A6-BEF0-4E77-A202-C421B8EE4759}">
      <dgm:prSet/>
      <dgm:spPr/>
      <dgm:t>
        <a:bodyPr/>
        <a:lstStyle/>
        <a:p>
          <a:endParaRPr lang="en-US"/>
        </a:p>
      </dgm:t>
    </dgm:pt>
    <dgm:pt modelId="{B8E0DEEA-5085-4C5E-B971-846CDE38EFF9}" type="sibTrans" cxnId="{C6CF62A6-BEF0-4E77-A202-C421B8EE4759}">
      <dgm:prSet/>
      <dgm:spPr/>
      <dgm:t>
        <a:bodyPr/>
        <a:lstStyle/>
        <a:p>
          <a:endParaRPr lang="en-US"/>
        </a:p>
      </dgm:t>
    </dgm:pt>
    <dgm:pt modelId="{C7FC280C-B375-42D5-B8E1-795A83345303}">
      <dgm:prSet/>
      <dgm:spPr/>
      <dgm:t>
        <a:bodyPr/>
        <a:lstStyle/>
        <a:p>
          <a:r>
            <a:rPr lang="en-GB"/>
            <a:t>Often follows a referral from another service</a:t>
          </a:r>
          <a:endParaRPr lang="en-US"/>
        </a:p>
      </dgm:t>
    </dgm:pt>
    <dgm:pt modelId="{A57C7D3D-83CC-4D6B-AD05-55952AB501BA}" type="parTrans" cxnId="{1C0AF851-88CA-401D-B71D-47AE6EFF054C}">
      <dgm:prSet/>
      <dgm:spPr/>
      <dgm:t>
        <a:bodyPr/>
        <a:lstStyle/>
        <a:p>
          <a:endParaRPr lang="en-US"/>
        </a:p>
      </dgm:t>
    </dgm:pt>
    <dgm:pt modelId="{ED32969C-E0A5-4CA5-85B3-C88200208E3D}" type="sibTrans" cxnId="{1C0AF851-88CA-401D-B71D-47AE6EFF054C}">
      <dgm:prSet/>
      <dgm:spPr/>
      <dgm:t>
        <a:bodyPr/>
        <a:lstStyle/>
        <a:p>
          <a:endParaRPr lang="en-US"/>
        </a:p>
      </dgm:t>
    </dgm:pt>
    <dgm:pt modelId="{25B07926-6339-4A30-9AF0-722B5C72A477}">
      <dgm:prSet/>
      <dgm:spPr/>
      <dgm:t>
        <a:bodyPr/>
        <a:lstStyle/>
        <a:p>
          <a:r>
            <a:rPr lang="en-GB"/>
            <a:t>Person can self-refer</a:t>
          </a:r>
          <a:endParaRPr lang="en-US"/>
        </a:p>
      </dgm:t>
    </dgm:pt>
    <dgm:pt modelId="{C0520EF2-2AAF-4F32-A9F2-3A82CB7F2E11}" type="parTrans" cxnId="{38C7D20C-B10E-4813-8702-89F56D5F9485}">
      <dgm:prSet/>
      <dgm:spPr/>
      <dgm:t>
        <a:bodyPr/>
        <a:lstStyle/>
        <a:p>
          <a:endParaRPr lang="en-US"/>
        </a:p>
      </dgm:t>
    </dgm:pt>
    <dgm:pt modelId="{64368FAF-647C-4DFC-BF5F-F653D87A0D35}" type="sibTrans" cxnId="{38C7D20C-B10E-4813-8702-89F56D5F9485}">
      <dgm:prSet/>
      <dgm:spPr/>
      <dgm:t>
        <a:bodyPr/>
        <a:lstStyle/>
        <a:p>
          <a:endParaRPr lang="en-US"/>
        </a:p>
      </dgm:t>
    </dgm:pt>
    <dgm:pt modelId="{3AB2D4A6-B827-434A-AED7-4A3000D76728}">
      <dgm:prSet/>
      <dgm:spPr/>
      <dgm:t>
        <a:bodyPr/>
        <a:lstStyle/>
        <a:p>
          <a:r>
            <a:rPr lang="en-GB"/>
            <a:t>Many organisation easily accessible online for example Change, Grow, Live (CGL - </a:t>
          </a:r>
          <a:r>
            <a:rPr lang="en-GB">
              <a:hlinkClick xmlns:r="http://schemas.openxmlformats.org/officeDocument/2006/relationships" r:id="rId1"/>
            </a:rPr>
            <a:t>https://cgl.breakingfreeonline.com/</a:t>
          </a:r>
          <a:r>
            <a:rPr lang="en-GB"/>
            <a:t>); Turning Point are also a nationally recognised organisation that will undertake assessments in order o support people with addiction, including offering rehabilitation hostels.</a:t>
          </a:r>
          <a:endParaRPr lang="en-US"/>
        </a:p>
      </dgm:t>
    </dgm:pt>
    <dgm:pt modelId="{35698C3C-6445-4BCD-BCDE-729627EF1AC1}" type="parTrans" cxnId="{5A02AFFA-53EE-447F-ABF7-30E06640A8F0}">
      <dgm:prSet/>
      <dgm:spPr/>
      <dgm:t>
        <a:bodyPr/>
        <a:lstStyle/>
        <a:p>
          <a:endParaRPr lang="en-US"/>
        </a:p>
      </dgm:t>
    </dgm:pt>
    <dgm:pt modelId="{D593443F-6D2A-4FCF-9A9C-0B3E23430396}" type="sibTrans" cxnId="{5A02AFFA-53EE-447F-ABF7-30E06640A8F0}">
      <dgm:prSet/>
      <dgm:spPr/>
      <dgm:t>
        <a:bodyPr/>
        <a:lstStyle/>
        <a:p>
          <a:endParaRPr lang="en-US"/>
        </a:p>
      </dgm:t>
    </dgm:pt>
    <dgm:pt modelId="{2235EDFE-20C9-42F9-8788-D857774C510F}" type="pres">
      <dgm:prSet presAssocID="{1F17A2B6-C008-4DB7-B92B-515E9DEEE509}" presName="diagram" presStyleCnt="0">
        <dgm:presLayoutVars>
          <dgm:dir/>
          <dgm:resizeHandles val="exact"/>
        </dgm:presLayoutVars>
      </dgm:prSet>
      <dgm:spPr/>
    </dgm:pt>
    <dgm:pt modelId="{3BD8CE82-4F77-4D7A-9250-B77A33B8785B}" type="pres">
      <dgm:prSet presAssocID="{DFA9D407-A233-44F2-8707-D266DCAF76DB}" presName="node" presStyleLbl="node1" presStyleIdx="0" presStyleCnt="4">
        <dgm:presLayoutVars>
          <dgm:bulletEnabled val="1"/>
        </dgm:presLayoutVars>
      </dgm:prSet>
      <dgm:spPr/>
    </dgm:pt>
    <dgm:pt modelId="{4128A354-D0E1-4648-ADB6-4A1275CC4F89}" type="pres">
      <dgm:prSet presAssocID="{B8E0DEEA-5085-4C5E-B971-846CDE38EFF9}" presName="sibTrans" presStyleCnt="0"/>
      <dgm:spPr/>
    </dgm:pt>
    <dgm:pt modelId="{60BD59CA-DEF9-4994-9DEE-DF751B1087D6}" type="pres">
      <dgm:prSet presAssocID="{C7FC280C-B375-42D5-B8E1-795A83345303}" presName="node" presStyleLbl="node1" presStyleIdx="1" presStyleCnt="4">
        <dgm:presLayoutVars>
          <dgm:bulletEnabled val="1"/>
        </dgm:presLayoutVars>
      </dgm:prSet>
      <dgm:spPr/>
    </dgm:pt>
    <dgm:pt modelId="{ECC1133E-37A2-459D-86A0-E8D25EEDDAB3}" type="pres">
      <dgm:prSet presAssocID="{ED32969C-E0A5-4CA5-85B3-C88200208E3D}" presName="sibTrans" presStyleCnt="0"/>
      <dgm:spPr/>
    </dgm:pt>
    <dgm:pt modelId="{C91C9471-67A4-4A5B-B365-6F8949C35146}" type="pres">
      <dgm:prSet presAssocID="{25B07926-6339-4A30-9AF0-722B5C72A477}" presName="node" presStyleLbl="node1" presStyleIdx="2" presStyleCnt="4">
        <dgm:presLayoutVars>
          <dgm:bulletEnabled val="1"/>
        </dgm:presLayoutVars>
      </dgm:prSet>
      <dgm:spPr/>
    </dgm:pt>
    <dgm:pt modelId="{8190DFF7-882B-467D-B38B-943C46CFBE7D}" type="pres">
      <dgm:prSet presAssocID="{64368FAF-647C-4DFC-BF5F-F653D87A0D35}" presName="sibTrans" presStyleCnt="0"/>
      <dgm:spPr/>
    </dgm:pt>
    <dgm:pt modelId="{DE020AE8-0EF3-4113-AD2D-F42122860541}" type="pres">
      <dgm:prSet presAssocID="{3AB2D4A6-B827-434A-AED7-4A3000D76728}" presName="node" presStyleLbl="node1" presStyleIdx="3" presStyleCnt="4">
        <dgm:presLayoutVars>
          <dgm:bulletEnabled val="1"/>
        </dgm:presLayoutVars>
      </dgm:prSet>
      <dgm:spPr/>
    </dgm:pt>
  </dgm:ptLst>
  <dgm:cxnLst>
    <dgm:cxn modelId="{38C7D20C-B10E-4813-8702-89F56D5F9485}" srcId="{1F17A2B6-C008-4DB7-B92B-515E9DEEE509}" destId="{25B07926-6339-4A30-9AF0-722B5C72A477}" srcOrd="2" destOrd="0" parTransId="{C0520EF2-2AAF-4F32-A9F2-3A82CB7F2E11}" sibTransId="{64368FAF-647C-4DFC-BF5F-F653D87A0D35}"/>
    <dgm:cxn modelId="{A8C83F6A-3976-401F-830A-E1E342C352FC}" type="presOf" srcId="{DFA9D407-A233-44F2-8707-D266DCAF76DB}" destId="{3BD8CE82-4F77-4D7A-9250-B77A33B8785B}" srcOrd="0" destOrd="0" presId="urn:microsoft.com/office/officeart/2005/8/layout/default"/>
    <dgm:cxn modelId="{FDC4406A-770A-4513-AACE-BED5C35BAB66}" type="presOf" srcId="{C7FC280C-B375-42D5-B8E1-795A83345303}" destId="{60BD59CA-DEF9-4994-9DEE-DF751B1087D6}" srcOrd="0" destOrd="0" presId="urn:microsoft.com/office/officeart/2005/8/layout/default"/>
    <dgm:cxn modelId="{C7FFD64D-7D33-42F9-94DF-15807BC2C288}" type="presOf" srcId="{1F17A2B6-C008-4DB7-B92B-515E9DEEE509}" destId="{2235EDFE-20C9-42F9-8788-D857774C510F}" srcOrd="0" destOrd="0" presId="urn:microsoft.com/office/officeart/2005/8/layout/default"/>
    <dgm:cxn modelId="{1C0AF851-88CA-401D-B71D-47AE6EFF054C}" srcId="{1F17A2B6-C008-4DB7-B92B-515E9DEEE509}" destId="{C7FC280C-B375-42D5-B8E1-795A83345303}" srcOrd="1" destOrd="0" parTransId="{A57C7D3D-83CC-4D6B-AD05-55952AB501BA}" sibTransId="{ED32969C-E0A5-4CA5-85B3-C88200208E3D}"/>
    <dgm:cxn modelId="{2949CB9A-C688-4158-A7BD-E428071C9AA8}" type="presOf" srcId="{25B07926-6339-4A30-9AF0-722B5C72A477}" destId="{C91C9471-67A4-4A5B-B365-6F8949C35146}" srcOrd="0" destOrd="0" presId="urn:microsoft.com/office/officeart/2005/8/layout/default"/>
    <dgm:cxn modelId="{C6CF62A6-BEF0-4E77-A202-C421B8EE4759}" srcId="{1F17A2B6-C008-4DB7-B92B-515E9DEEE509}" destId="{DFA9D407-A233-44F2-8707-D266DCAF76DB}" srcOrd="0" destOrd="0" parTransId="{3F90AD72-032E-4862-84D2-8671A0522EC9}" sibTransId="{B8E0DEEA-5085-4C5E-B971-846CDE38EFF9}"/>
    <dgm:cxn modelId="{1D2505DF-A9B1-455B-8E7B-D9CA43B81A54}" type="presOf" srcId="{3AB2D4A6-B827-434A-AED7-4A3000D76728}" destId="{DE020AE8-0EF3-4113-AD2D-F42122860541}" srcOrd="0" destOrd="0" presId="urn:microsoft.com/office/officeart/2005/8/layout/default"/>
    <dgm:cxn modelId="{5A02AFFA-53EE-447F-ABF7-30E06640A8F0}" srcId="{1F17A2B6-C008-4DB7-B92B-515E9DEEE509}" destId="{3AB2D4A6-B827-434A-AED7-4A3000D76728}" srcOrd="3" destOrd="0" parTransId="{35698C3C-6445-4BCD-BCDE-729627EF1AC1}" sibTransId="{D593443F-6D2A-4FCF-9A9C-0B3E23430396}"/>
    <dgm:cxn modelId="{4BEADE36-6FEB-4F66-A73B-87573733F0B4}" type="presParOf" srcId="{2235EDFE-20C9-42F9-8788-D857774C510F}" destId="{3BD8CE82-4F77-4D7A-9250-B77A33B8785B}" srcOrd="0" destOrd="0" presId="urn:microsoft.com/office/officeart/2005/8/layout/default"/>
    <dgm:cxn modelId="{E92BF924-B82D-4227-9553-625AB2E2B00F}" type="presParOf" srcId="{2235EDFE-20C9-42F9-8788-D857774C510F}" destId="{4128A354-D0E1-4648-ADB6-4A1275CC4F89}" srcOrd="1" destOrd="0" presId="urn:microsoft.com/office/officeart/2005/8/layout/default"/>
    <dgm:cxn modelId="{960E4396-DE21-44A0-994C-2E84CE42C8F2}" type="presParOf" srcId="{2235EDFE-20C9-42F9-8788-D857774C510F}" destId="{60BD59CA-DEF9-4994-9DEE-DF751B1087D6}" srcOrd="2" destOrd="0" presId="urn:microsoft.com/office/officeart/2005/8/layout/default"/>
    <dgm:cxn modelId="{E0809956-EEFB-45D5-A957-D337561595E4}" type="presParOf" srcId="{2235EDFE-20C9-42F9-8788-D857774C510F}" destId="{ECC1133E-37A2-459D-86A0-E8D25EEDDAB3}" srcOrd="3" destOrd="0" presId="urn:microsoft.com/office/officeart/2005/8/layout/default"/>
    <dgm:cxn modelId="{A401A404-9C93-42B7-822D-6912849A2AF6}" type="presParOf" srcId="{2235EDFE-20C9-42F9-8788-D857774C510F}" destId="{C91C9471-67A4-4A5B-B365-6F8949C35146}" srcOrd="4" destOrd="0" presId="urn:microsoft.com/office/officeart/2005/8/layout/default"/>
    <dgm:cxn modelId="{5EA46246-8AF7-426B-BE73-56FBF1876D2A}" type="presParOf" srcId="{2235EDFE-20C9-42F9-8788-D857774C510F}" destId="{8190DFF7-882B-467D-B38B-943C46CFBE7D}" srcOrd="5" destOrd="0" presId="urn:microsoft.com/office/officeart/2005/8/layout/default"/>
    <dgm:cxn modelId="{70C826C7-EEA5-4E17-88A6-59A5978960EC}" type="presParOf" srcId="{2235EDFE-20C9-42F9-8788-D857774C510F}" destId="{DE020AE8-0EF3-4113-AD2D-F4212286054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36E2E4-B93F-467E-870B-A84ECDE8E150}" type="doc">
      <dgm:prSet loTypeId="urn:microsoft.com/office/officeart/2016/7/layout/RepeatingBendingProcessNew" loCatId="process" qsTypeId="urn:microsoft.com/office/officeart/2005/8/quickstyle/simple2" qsCatId="simple" csTypeId="urn:microsoft.com/office/officeart/2005/8/colors/colorful2" csCatId="colorful" phldr="1"/>
      <dgm:spPr/>
      <dgm:t>
        <a:bodyPr/>
        <a:lstStyle/>
        <a:p>
          <a:endParaRPr lang="en-US"/>
        </a:p>
      </dgm:t>
    </dgm:pt>
    <dgm:pt modelId="{E042DD75-A14E-4131-9710-4B99BE208E21}">
      <dgm:prSet/>
      <dgm:spPr/>
      <dgm:t>
        <a:bodyPr/>
        <a:lstStyle/>
        <a:p>
          <a:r>
            <a:rPr lang="en-GB" dirty="0"/>
            <a:t>When asked to reflect on professional values and ethics, many professionals state that they are non-judgemental. It could be argued that this is a flawed statement.</a:t>
          </a:r>
          <a:endParaRPr lang="en-US" dirty="0"/>
        </a:p>
      </dgm:t>
    </dgm:pt>
    <dgm:pt modelId="{1B35EFF9-2893-4DF9-AB86-0CD62DD00E30}" type="parTrans" cxnId="{8FE444A3-A08F-440B-B4C0-4D6129130AA0}">
      <dgm:prSet/>
      <dgm:spPr/>
      <dgm:t>
        <a:bodyPr/>
        <a:lstStyle/>
        <a:p>
          <a:endParaRPr lang="en-US"/>
        </a:p>
      </dgm:t>
    </dgm:pt>
    <dgm:pt modelId="{89E1FC5F-26BA-456F-BE2E-F904FD665CB6}" type="sibTrans" cxnId="{8FE444A3-A08F-440B-B4C0-4D6129130AA0}">
      <dgm:prSet/>
      <dgm:spPr/>
      <dgm:t>
        <a:bodyPr/>
        <a:lstStyle/>
        <a:p>
          <a:endParaRPr lang="en-US"/>
        </a:p>
      </dgm:t>
    </dgm:pt>
    <dgm:pt modelId="{48B89101-0EDF-42F3-8188-CBE58046D083}">
      <dgm:prSet/>
      <dgm:spPr/>
      <dgm:t>
        <a:bodyPr/>
        <a:lstStyle/>
        <a:p>
          <a:r>
            <a:rPr lang="en-GB"/>
            <a:t>Why?</a:t>
          </a:r>
          <a:endParaRPr lang="en-US"/>
        </a:p>
      </dgm:t>
    </dgm:pt>
    <dgm:pt modelId="{22E74F79-3A52-4B86-ABA1-4F501E40B031}" type="parTrans" cxnId="{8C917EEB-FEB2-4F5C-ACA1-9045987FF733}">
      <dgm:prSet/>
      <dgm:spPr/>
      <dgm:t>
        <a:bodyPr/>
        <a:lstStyle/>
        <a:p>
          <a:endParaRPr lang="en-US"/>
        </a:p>
      </dgm:t>
    </dgm:pt>
    <dgm:pt modelId="{2F8B6156-E9B0-4B27-B75B-BD9DCF34C72A}" type="sibTrans" cxnId="{8C917EEB-FEB2-4F5C-ACA1-9045987FF733}">
      <dgm:prSet/>
      <dgm:spPr/>
      <dgm:t>
        <a:bodyPr/>
        <a:lstStyle/>
        <a:p>
          <a:endParaRPr lang="en-US"/>
        </a:p>
      </dgm:t>
    </dgm:pt>
    <dgm:pt modelId="{7D2A115A-3205-4ADF-BDBF-5BD1EAD74C20}" type="pres">
      <dgm:prSet presAssocID="{9236E2E4-B93F-467E-870B-A84ECDE8E150}" presName="Name0" presStyleCnt="0">
        <dgm:presLayoutVars>
          <dgm:dir/>
          <dgm:resizeHandles val="exact"/>
        </dgm:presLayoutVars>
      </dgm:prSet>
      <dgm:spPr/>
    </dgm:pt>
    <dgm:pt modelId="{BA51058A-C209-45CF-BF52-C4EDE1527060}" type="pres">
      <dgm:prSet presAssocID="{E042DD75-A14E-4131-9710-4B99BE208E21}" presName="node" presStyleLbl="node1" presStyleIdx="0" presStyleCnt="2">
        <dgm:presLayoutVars>
          <dgm:bulletEnabled val="1"/>
        </dgm:presLayoutVars>
      </dgm:prSet>
      <dgm:spPr/>
    </dgm:pt>
    <dgm:pt modelId="{E4E5A2F8-16EA-4B5E-AA59-2F1DDCBE0D96}" type="pres">
      <dgm:prSet presAssocID="{89E1FC5F-26BA-456F-BE2E-F904FD665CB6}" presName="sibTrans" presStyleLbl="sibTrans1D1" presStyleIdx="0" presStyleCnt="1"/>
      <dgm:spPr/>
    </dgm:pt>
    <dgm:pt modelId="{F5840824-2C8D-47B2-8B7A-2F5DDE88D189}" type="pres">
      <dgm:prSet presAssocID="{89E1FC5F-26BA-456F-BE2E-F904FD665CB6}" presName="connectorText" presStyleLbl="sibTrans1D1" presStyleIdx="0" presStyleCnt="1"/>
      <dgm:spPr/>
    </dgm:pt>
    <dgm:pt modelId="{6500A33A-4CAE-403D-A055-88E13C49D879}" type="pres">
      <dgm:prSet presAssocID="{48B89101-0EDF-42F3-8188-CBE58046D083}" presName="node" presStyleLbl="node1" presStyleIdx="1" presStyleCnt="2">
        <dgm:presLayoutVars>
          <dgm:bulletEnabled val="1"/>
        </dgm:presLayoutVars>
      </dgm:prSet>
      <dgm:spPr/>
    </dgm:pt>
  </dgm:ptLst>
  <dgm:cxnLst>
    <dgm:cxn modelId="{660B8110-1E1A-45B0-8BFD-A0A26FEC6E0E}" type="presOf" srcId="{48B89101-0EDF-42F3-8188-CBE58046D083}" destId="{6500A33A-4CAE-403D-A055-88E13C49D879}" srcOrd="0" destOrd="0" presId="urn:microsoft.com/office/officeart/2016/7/layout/RepeatingBendingProcessNew"/>
    <dgm:cxn modelId="{6361E634-8D4E-449A-A492-E7A1FB53B7A5}" type="presOf" srcId="{E042DD75-A14E-4131-9710-4B99BE208E21}" destId="{BA51058A-C209-45CF-BF52-C4EDE1527060}" srcOrd="0" destOrd="0" presId="urn:microsoft.com/office/officeart/2016/7/layout/RepeatingBendingProcessNew"/>
    <dgm:cxn modelId="{2203BE82-18D9-49D3-AFBD-E7215031E080}" type="presOf" srcId="{9236E2E4-B93F-467E-870B-A84ECDE8E150}" destId="{7D2A115A-3205-4ADF-BDBF-5BD1EAD74C20}" srcOrd="0" destOrd="0" presId="urn:microsoft.com/office/officeart/2016/7/layout/RepeatingBendingProcessNew"/>
    <dgm:cxn modelId="{8FE444A3-A08F-440B-B4C0-4D6129130AA0}" srcId="{9236E2E4-B93F-467E-870B-A84ECDE8E150}" destId="{E042DD75-A14E-4131-9710-4B99BE208E21}" srcOrd="0" destOrd="0" parTransId="{1B35EFF9-2893-4DF9-AB86-0CD62DD00E30}" sibTransId="{89E1FC5F-26BA-456F-BE2E-F904FD665CB6}"/>
    <dgm:cxn modelId="{7A9498C8-B72E-42B7-8C7E-BEA6C5E79D11}" type="presOf" srcId="{89E1FC5F-26BA-456F-BE2E-F904FD665CB6}" destId="{F5840824-2C8D-47B2-8B7A-2F5DDE88D189}" srcOrd="1" destOrd="0" presId="urn:microsoft.com/office/officeart/2016/7/layout/RepeatingBendingProcessNew"/>
    <dgm:cxn modelId="{8C917EEB-FEB2-4F5C-ACA1-9045987FF733}" srcId="{9236E2E4-B93F-467E-870B-A84ECDE8E150}" destId="{48B89101-0EDF-42F3-8188-CBE58046D083}" srcOrd="1" destOrd="0" parTransId="{22E74F79-3A52-4B86-ABA1-4F501E40B031}" sibTransId="{2F8B6156-E9B0-4B27-B75B-BD9DCF34C72A}"/>
    <dgm:cxn modelId="{4712AFEE-12B4-4A7D-BFC9-2EEB04F8E150}" type="presOf" srcId="{89E1FC5F-26BA-456F-BE2E-F904FD665CB6}" destId="{E4E5A2F8-16EA-4B5E-AA59-2F1DDCBE0D96}" srcOrd="0" destOrd="0" presId="urn:microsoft.com/office/officeart/2016/7/layout/RepeatingBendingProcessNew"/>
    <dgm:cxn modelId="{38A5DD11-EEAD-4111-A5EF-7AFB15B88AC5}" type="presParOf" srcId="{7D2A115A-3205-4ADF-BDBF-5BD1EAD74C20}" destId="{BA51058A-C209-45CF-BF52-C4EDE1527060}" srcOrd="0" destOrd="0" presId="urn:microsoft.com/office/officeart/2016/7/layout/RepeatingBendingProcessNew"/>
    <dgm:cxn modelId="{B990513D-F507-4E7E-9EEE-26B907B9F69B}" type="presParOf" srcId="{7D2A115A-3205-4ADF-BDBF-5BD1EAD74C20}" destId="{E4E5A2F8-16EA-4B5E-AA59-2F1DDCBE0D96}" srcOrd="1" destOrd="0" presId="urn:microsoft.com/office/officeart/2016/7/layout/RepeatingBendingProcessNew"/>
    <dgm:cxn modelId="{267AAB1E-49FF-49E4-B82B-889F9FADB8F8}" type="presParOf" srcId="{E4E5A2F8-16EA-4B5E-AA59-2F1DDCBE0D96}" destId="{F5840824-2C8D-47B2-8B7A-2F5DDE88D189}" srcOrd="0" destOrd="0" presId="urn:microsoft.com/office/officeart/2016/7/layout/RepeatingBendingProcessNew"/>
    <dgm:cxn modelId="{CFEF3AB0-E14C-4E0F-A70D-8BEDAFB5EBA6}" type="presParOf" srcId="{7D2A115A-3205-4ADF-BDBF-5BD1EAD74C20}" destId="{6500A33A-4CAE-403D-A055-88E13C49D879}" srcOrd="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F43753-2393-4C01-92A7-A6966D4B93F0}"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43829845-817B-4919-A387-50FA7738517A}">
      <dgm:prSet/>
      <dgm:spPr/>
      <dgm:t>
        <a:bodyPr/>
        <a:lstStyle/>
        <a:p>
          <a:r>
            <a:rPr lang="en-GB"/>
            <a:t>Adult care assessments (Share Example)</a:t>
          </a:r>
          <a:endParaRPr lang="en-US"/>
        </a:p>
      </dgm:t>
    </dgm:pt>
    <dgm:pt modelId="{B80472BA-7D28-4974-BB52-096DDB09D89F}" type="parTrans" cxnId="{AA35177A-475D-4A70-B9E3-4B1CF18AADF9}">
      <dgm:prSet/>
      <dgm:spPr/>
      <dgm:t>
        <a:bodyPr/>
        <a:lstStyle/>
        <a:p>
          <a:endParaRPr lang="en-US"/>
        </a:p>
      </dgm:t>
    </dgm:pt>
    <dgm:pt modelId="{FA329613-5816-42E7-A84D-F88270C70291}" type="sibTrans" cxnId="{AA35177A-475D-4A70-B9E3-4B1CF18AADF9}">
      <dgm:prSet/>
      <dgm:spPr/>
      <dgm:t>
        <a:bodyPr/>
        <a:lstStyle/>
        <a:p>
          <a:endParaRPr lang="en-US"/>
        </a:p>
      </dgm:t>
    </dgm:pt>
    <dgm:pt modelId="{7438B314-2875-4E1A-BE55-0274709EF0A1}">
      <dgm:prSet/>
      <dgm:spPr/>
      <dgm:t>
        <a:bodyPr/>
        <a:lstStyle/>
        <a:p>
          <a:r>
            <a:rPr lang="en-GB"/>
            <a:t>Child welfare assessments (Share Example)</a:t>
          </a:r>
          <a:endParaRPr lang="en-US"/>
        </a:p>
      </dgm:t>
    </dgm:pt>
    <dgm:pt modelId="{5FDC0388-8894-42A4-9652-BC0778EC700A}" type="parTrans" cxnId="{04659356-0933-436B-B26A-FD4DA1BBD544}">
      <dgm:prSet/>
      <dgm:spPr/>
      <dgm:t>
        <a:bodyPr/>
        <a:lstStyle/>
        <a:p>
          <a:endParaRPr lang="en-US"/>
        </a:p>
      </dgm:t>
    </dgm:pt>
    <dgm:pt modelId="{E569C08E-E7B9-4E3F-A9D9-A4BA6AE32B3D}" type="sibTrans" cxnId="{04659356-0933-436B-B26A-FD4DA1BBD544}">
      <dgm:prSet/>
      <dgm:spPr/>
      <dgm:t>
        <a:bodyPr/>
        <a:lstStyle/>
        <a:p>
          <a:endParaRPr lang="en-US"/>
        </a:p>
      </dgm:t>
    </dgm:pt>
    <dgm:pt modelId="{E37E9909-49A1-42BC-A39A-D5162C9E3A14}" type="pres">
      <dgm:prSet presAssocID="{DAF43753-2393-4C01-92A7-A6966D4B93F0}" presName="linear" presStyleCnt="0">
        <dgm:presLayoutVars>
          <dgm:animLvl val="lvl"/>
          <dgm:resizeHandles val="exact"/>
        </dgm:presLayoutVars>
      </dgm:prSet>
      <dgm:spPr/>
    </dgm:pt>
    <dgm:pt modelId="{D2B73C1D-3E0D-4957-A353-C0E8ADE86E9C}" type="pres">
      <dgm:prSet presAssocID="{43829845-817B-4919-A387-50FA7738517A}" presName="parentText" presStyleLbl="node1" presStyleIdx="0" presStyleCnt="2">
        <dgm:presLayoutVars>
          <dgm:chMax val="0"/>
          <dgm:bulletEnabled val="1"/>
        </dgm:presLayoutVars>
      </dgm:prSet>
      <dgm:spPr/>
    </dgm:pt>
    <dgm:pt modelId="{2808D50A-8125-4DB4-AAE8-37A0763D2C43}" type="pres">
      <dgm:prSet presAssocID="{FA329613-5816-42E7-A84D-F88270C70291}" presName="spacer" presStyleCnt="0"/>
      <dgm:spPr/>
    </dgm:pt>
    <dgm:pt modelId="{F3028710-B9D8-444E-8ED1-0DCD2908D452}" type="pres">
      <dgm:prSet presAssocID="{7438B314-2875-4E1A-BE55-0274709EF0A1}" presName="parentText" presStyleLbl="node1" presStyleIdx="1" presStyleCnt="2">
        <dgm:presLayoutVars>
          <dgm:chMax val="0"/>
          <dgm:bulletEnabled val="1"/>
        </dgm:presLayoutVars>
      </dgm:prSet>
      <dgm:spPr/>
    </dgm:pt>
  </dgm:ptLst>
  <dgm:cxnLst>
    <dgm:cxn modelId="{AE7A131B-6C7D-41ED-98DD-68872C69BF11}" type="presOf" srcId="{DAF43753-2393-4C01-92A7-A6966D4B93F0}" destId="{E37E9909-49A1-42BC-A39A-D5162C9E3A14}" srcOrd="0" destOrd="0" presId="urn:microsoft.com/office/officeart/2005/8/layout/vList2"/>
    <dgm:cxn modelId="{928F576A-643D-4902-AA81-2C44ED155742}" type="presOf" srcId="{43829845-817B-4919-A387-50FA7738517A}" destId="{D2B73C1D-3E0D-4957-A353-C0E8ADE86E9C}" srcOrd="0" destOrd="0" presId="urn:microsoft.com/office/officeart/2005/8/layout/vList2"/>
    <dgm:cxn modelId="{04659356-0933-436B-B26A-FD4DA1BBD544}" srcId="{DAF43753-2393-4C01-92A7-A6966D4B93F0}" destId="{7438B314-2875-4E1A-BE55-0274709EF0A1}" srcOrd="1" destOrd="0" parTransId="{5FDC0388-8894-42A4-9652-BC0778EC700A}" sibTransId="{E569C08E-E7B9-4E3F-A9D9-A4BA6AE32B3D}"/>
    <dgm:cxn modelId="{AA35177A-475D-4A70-B9E3-4B1CF18AADF9}" srcId="{DAF43753-2393-4C01-92A7-A6966D4B93F0}" destId="{43829845-817B-4919-A387-50FA7738517A}" srcOrd="0" destOrd="0" parTransId="{B80472BA-7D28-4974-BB52-096DDB09D89F}" sibTransId="{FA329613-5816-42E7-A84D-F88270C70291}"/>
    <dgm:cxn modelId="{CE28F4AA-7C84-42B1-A45D-79F295789978}" type="presOf" srcId="{7438B314-2875-4E1A-BE55-0274709EF0A1}" destId="{F3028710-B9D8-444E-8ED1-0DCD2908D452}" srcOrd="0" destOrd="0" presId="urn:microsoft.com/office/officeart/2005/8/layout/vList2"/>
    <dgm:cxn modelId="{37F45043-090C-4B96-9322-A7932DE80115}" type="presParOf" srcId="{E37E9909-49A1-42BC-A39A-D5162C9E3A14}" destId="{D2B73C1D-3E0D-4957-A353-C0E8ADE86E9C}" srcOrd="0" destOrd="0" presId="urn:microsoft.com/office/officeart/2005/8/layout/vList2"/>
    <dgm:cxn modelId="{665DFA16-CE08-4783-BB86-C3C77358A5BA}" type="presParOf" srcId="{E37E9909-49A1-42BC-A39A-D5162C9E3A14}" destId="{2808D50A-8125-4DB4-AAE8-37A0763D2C43}" srcOrd="1" destOrd="0" presId="urn:microsoft.com/office/officeart/2005/8/layout/vList2"/>
    <dgm:cxn modelId="{5BECDCFD-D39A-479A-8720-858A894A676F}" type="presParOf" srcId="{E37E9909-49A1-42BC-A39A-D5162C9E3A14}" destId="{F3028710-B9D8-444E-8ED1-0DCD2908D45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B9A8A-3F14-43B5-A120-0C5D4AD10902}">
      <dsp:nvSpPr>
        <dsp:cNvPr id="0" name=""/>
        <dsp:cNvSpPr/>
      </dsp:nvSpPr>
      <dsp:spPr>
        <a:xfrm>
          <a:off x="2946" y="343241"/>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Undertaken to identify if a person has any underlying mental health illness that might need treatment</a:t>
          </a:r>
          <a:endParaRPr lang="en-US" sz="1200" kern="1200"/>
        </a:p>
      </dsp:txBody>
      <dsp:txXfrm>
        <a:off x="2946" y="343241"/>
        <a:ext cx="2337792" cy="1402675"/>
      </dsp:txXfrm>
    </dsp:sp>
    <dsp:sp modelId="{A374B264-4735-41AD-8FA0-29CDE01D2CC7}">
      <dsp:nvSpPr>
        <dsp:cNvPr id="0" name=""/>
        <dsp:cNvSpPr/>
      </dsp:nvSpPr>
      <dsp:spPr>
        <a:xfrm>
          <a:off x="2574518" y="343241"/>
          <a:ext cx="2337792" cy="140267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Involves psychological evaluation through interviews psychometric tests, observations and sometimes recordings to help understand how the person is feeling, reasoning skill and functioning.</a:t>
          </a:r>
          <a:endParaRPr lang="en-US" sz="1200" kern="1200"/>
        </a:p>
      </dsp:txBody>
      <dsp:txXfrm>
        <a:off x="2574518" y="343241"/>
        <a:ext cx="2337792" cy="1402675"/>
      </dsp:txXfrm>
    </dsp:sp>
    <dsp:sp modelId="{829DD7AF-6F59-49E4-A28A-904C90C99EE9}">
      <dsp:nvSpPr>
        <dsp:cNvPr id="0" name=""/>
        <dsp:cNvSpPr/>
      </dsp:nvSpPr>
      <dsp:spPr>
        <a:xfrm>
          <a:off x="5146089" y="343241"/>
          <a:ext cx="2337792" cy="140267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GP can do a basic test and make referral to a mental health specialist such as a psychiatrist. The psychiatrist might use any one of a number of common tests. For example, the Mini Mental State Examination (MMSE), which is a short questionnaire used to measure cognitive impairment.</a:t>
          </a:r>
          <a:endParaRPr lang="en-US" sz="1200" kern="1200"/>
        </a:p>
      </dsp:txBody>
      <dsp:txXfrm>
        <a:off x="5146089" y="343241"/>
        <a:ext cx="2337792" cy="1402675"/>
      </dsp:txXfrm>
    </dsp:sp>
    <dsp:sp modelId="{128329B4-372D-423F-B37C-103CF5665C6A}">
      <dsp:nvSpPr>
        <dsp:cNvPr id="0" name=""/>
        <dsp:cNvSpPr/>
      </dsp:nvSpPr>
      <dsp:spPr>
        <a:xfrm>
          <a:off x="7717661" y="343241"/>
          <a:ext cx="2337792" cy="140267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Other assessments are used to help diagnose:</a:t>
          </a:r>
          <a:endParaRPr lang="en-US" sz="1200" kern="1200"/>
        </a:p>
      </dsp:txBody>
      <dsp:txXfrm>
        <a:off x="7717661" y="343241"/>
        <a:ext cx="2337792" cy="1402675"/>
      </dsp:txXfrm>
    </dsp:sp>
    <dsp:sp modelId="{0DD435B9-E3DF-4965-B9A3-D7B43EBAD157}">
      <dsp:nvSpPr>
        <dsp:cNvPr id="0" name=""/>
        <dsp:cNvSpPr/>
      </dsp:nvSpPr>
      <dsp:spPr>
        <a:xfrm>
          <a:off x="2946" y="1979695"/>
          <a:ext cx="2337792" cy="1402675"/>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mental health disorders such as anxiety disorders, schizophrenia, attention deficit hyperactivity disorder, conduct disorder and bipolar disorder  </a:t>
          </a:r>
          <a:endParaRPr lang="en-US" sz="1200" kern="1200"/>
        </a:p>
      </dsp:txBody>
      <dsp:txXfrm>
        <a:off x="2946" y="1979695"/>
        <a:ext cx="2337792" cy="1402675"/>
      </dsp:txXfrm>
    </dsp:sp>
    <dsp:sp modelId="{AF8A64E0-1F58-4E48-AF47-D11CFC387457}">
      <dsp:nvSpPr>
        <dsp:cNvPr id="0" name=""/>
        <dsp:cNvSpPr/>
      </dsp:nvSpPr>
      <dsp:spPr>
        <a:xfrm>
          <a:off x="2574518" y="1979695"/>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developmental problems such as learning disabilities and autism spectrum disorders  </a:t>
          </a:r>
          <a:endParaRPr lang="en-US" sz="1200" kern="1200"/>
        </a:p>
      </dsp:txBody>
      <dsp:txXfrm>
        <a:off x="2574518" y="1979695"/>
        <a:ext cx="2337792" cy="1402675"/>
      </dsp:txXfrm>
    </dsp:sp>
    <dsp:sp modelId="{B208DC60-898F-4901-BA6D-A0190131737A}">
      <dsp:nvSpPr>
        <dsp:cNvPr id="0" name=""/>
        <dsp:cNvSpPr/>
      </dsp:nvSpPr>
      <dsp:spPr>
        <a:xfrm>
          <a:off x="5146089" y="1979695"/>
          <a:ext cx="2337792" cy="140267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alcohol and other drug issues</a:t>
          </a:r>
          <a:endParaRPr lang="en-US" sz="1200" kern="1200"/>
        </a:p>
      </dsp:txBody>
      <dsp:txXfrm>
        <a:off x="5146089" y="1979695"/>
        <a:ext cx="2337792" cy="1402675"/>
      </dsp:txXfrm>
    </dsp:sp>
    <dsp:sp modelId="{D5D3E6F5-3AFB-45AD-A64E-7333B0AB719E}">
      <dsp:nvSpPr>
        <dsp:cNvPr id="0" name=""/>
        <dsp:cNvSpPr/>
      </dsp:nvSpPr>
      <dsp:spPr>
        <a:xfrm>
          <a:off x="7717661" y="1979695"/>
          <a:ext cx="2337792" cy="140267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other problems such as thyroid disease and brain tumours.</a:t>
          </a:r>
          <a:endParaRPr lang="en-US" sz="1200" kern="1200"/>
        </a:p>
      </dsp:txBody>
      <dsp:txXfrm>
        <a:off x="7717661" y="1979695"/>
        <a:ext cx="2337792" cy="1402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BB10B-7854-4E4C-A887-78D5CFD20322}">
      <dsp:nvSpPr>
        <dsp:cNvPr id="0" name=""/>
        <dsp:cNvSpPr/>
      </dsp:nvSpPr>
      <dsp:spPr>
        <a:xfrm>
          <a:off x="0" y="11879"/>
          <a:ext cx="10058399" cy="74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Undertaken in line with the Mental Capacity Act 2005</a:t>
          </a:r>
          <a:endParaRPr lang="en-US" sz="3200" kern="1200"/>
        </a:p>
      </dsp:txBody>
      <dsp:txXfrm>
        <a:off x="36553" y="48432"/>
        <a:ext cx="9985293" cy="675694"/>
      </dsp:txXfrm>
    </dsp:sp>
    <dsp:sp modelId="{E061C88C-3598-481E-BC6C-AD52CE02EC0B}">
      <dsp:nvSpPr>
        <dsp:cNvPr id="0" name=""/>
        <dsp:cNvSpPr/>
      </dsp:nvSpPr>
      <dsp:spPr>
        <a:xfrm>
          <a:off x="0" y="852840"/>
          <a:ext cx="10058399" cy="74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5 key principles</a:t>
          </a:r>
          <a:endParaRPr lang="en-US" sz="3200" kern="1200"/>
        </a:p>
      </dsp:txBody>
      <dsp:txXfrm>
        <a:off x="36553" y="889393"/>
        <a:ext cx="9985293" cy="675694"/>
      </dsp:txXfrm>
    </dsp:sp>
    <dsp:sp modelId="{C31FBD8E-6DB0-4530-8240-0E8E896FF2D8}">
      <dsp:nvSpPr>
        <dsp:cNvPr id="0" name=""/>
        <dsp:cNvSpPr/>
      </dsp:nvSpPr>
      <dsp:spPr>
        <a:xfrm>
          <a:off x="0" y="1601639"/>
          <a:ext cx="10058399"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GB" sz="2500" kern="1200"/>
            <a:t>Always assume the person to have capacity – do not make assumptions </a:t>
          </a:r>
          <a:endParaRPr lang="en-US" sz="2500" kern="1200"/>
        </a:p>
        <a:p>
          <a:pPr marL="228600" lvl="1" indent="-228600" algn="l" defTabSz="1111250">
            <a:lnSpc>
              <a:spcPct val="90000"/>
            </a:lnSpc>
            <a:spcBef>
              <a:spcPct val="0"/>
            </a:spcBef>
            <a:spcAft>
              <a:spcPct val="20000"/>
            </a:spcAft>
            <a:buChar char="•"/>
          </a:pPr>
          <a:r>
            <a:rPr lang="en-GB" sz="2500" kern="1200"/>
            <a:t>Support should be provided to enable and help a person to make decisions</a:t>
          </a:r>
          <a:endParaRPr lang="en-US" sz="2500" kern="1200"/>
        </a:p>
        <a:p>
          <a:pPr marL="228600" lvl="1" indent="-228600" algn="l" defTabSz="1111250">
            <a:lnSpc>
              <a:spcPct val="90000"/>
            </a:lnSpc>
            <a:spcBef>
              <a:spcPct val="0"/>
            </a:spcBef>
            <a:spcAft>
              <a:spcPct val="20000"/>
            </a:spcAft>
            <a:buChar char="•"/>
          </a:pPr>
          <a:r>
            <a:rPr lang="en-GB" sz="2500" kern="1200"/>
            <a:t>People are allowed to take risks and make decisions that may seem unwise to others</a:t>
          </a:r>
          <a:endParaRPr lang="en-US" sz="2500" kern="1200"/>
        </a:p>
        <a:p>
          <a:pPr marL="228600" lvl="1" indent="-228600" algn="l" defTabSz="1111250">
            <a:lnSpc>
              <a:spcPct val="90000"/>
            </a:lnSpc>
            <a:spcBef>
              <a:spcPct val="0"/>
            </a:spcBef>
            <a:spcAft>
              <a:spcPct val="20000"/>
            </a:spcAft>
            <a:buChar char="•"/>
          </a:pPr>
          <a:r>
            <a:rPr lang="en-GB" sz="2500" kern="1200"/>
            <a:t>People’s best interest should be paramount in practice of professionals</a:t>
          </a:r>
          <a:endParaRPr lang="en-US" sz="2500" kern="1200"/>
        </a:p>
        <a:p>
          <a:pPr marL="228600" lvl="1" indent="-228600" algn="l" defTabSz="1111250">
            <a:lnSpc>
              <a:spcPct val="90000"/>
            </a:lnSpc>
            <a:spcBef>
              <a:spcPct val="0"/>
            </a:spcBef>
            <a:spcAft>
              <a:spcPct val="20000"/>
            </a:spcAft>
            <a:buChar char="•"/>
          </a:pPr>
          <a:r>
            <a:rPr lang="en-GB" sz="2500" kern="1200"/>
            <a:t>Practitioners must use the least restrictive method of supporting a person</a:t>
          </a:r>
          <a:endParaRPr lang="en-US" sz="2500" kern="1200"/>
        </a:p>
      </dsp:txBody>
      <dsp:txXfrm>
        <a:off x="0" y="1601639"/>
        <a:ext cx="10058399" cy="231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8CE82-4F77-4D7A-9250-B77A33B8785B}">
      <dsp:nvSpPr>
        <dsp:cNvPr id="0" name=""/>
        <dsp:cNvSpPr/>
      </dsp:nvSpPr>
      <dsp:spPr>
        <a:xfrm>
          <a:off x="447913" y="1658"/>
          <a:ext cx="2863304" cy="171798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Can be conducted by statutory or NGO services</a:t>
          </a:r>
          <a:endParaRPr lang="en-US" sz="1300" kern="1200"/>
        </a:p>
      </dsp:txBody>
      <dsp:txXfrm>
        <a:off x="447913" y="1658"/>
        <a:ext cx="2863304" cy="1717982"/>
      </dsp:txXfrm>
    </dsp:sp>
    <dsp:sp modelId="{60BD59CA-DEF9-4994-9DEE-DF751B1087D6}">
      <dsp:nvSpPr>
        <dsp:cNvPr id="0" name=""/>
        <dsp:cNvSpPr/>
      </dsp:nvSpPr>
      <dsp:spPr>
        <a:xfrm>
          <a:off x="3597547" y="1658"/>
          <a:ext cx="2863304" cy="1717982"/>
        </a:xfrm>
        <a:prstGeom prst="rect">
          <a:avLst/>
        </a:prstGeom>
        <a:solidFill>
          <a:schemeClr val="accent2">
            <a:hueOff val="916029"/>
            <a:satOff val="-18258"/>
            <a:lumOff val="784"/>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Often follows a referral from another service</a:t>
          </a:r>
          <a:endParaRPr lang="en-US" sz="1300" kern="1200"/>
        </a:p>
      </dsp:txBody>
      <dsp:txXfrm>
        <a:off x="3597547" y="1658"/>
        <a:ext cx="2863304" cy="1717982"/>
      </dsp:txXfrm>
    </dsp:sp>
    <dsp:sp modelId="{C91C9471-67A4-4A5B-B365-6F8949C35146}">
      <dsp:nvSpPr>
        <dsp:cNvPr id="0" name=""/>
        <dsp:cNvSpPr/>
      </dsp:nvSpPr>
      <dsp:spPr>
        <a:xfrm>
          <a:off x="6747182" y="1658"/>
          <a:ext cx="2863304" cy="1717982"/>
        </a:xfrm>
        <a:prstGeom prst="rect">
          <a:avLst/>
        </a:prstGeom>
        <a:solidFill>
          <a:schemeClr val="accent2">
            <a:hueOff val="1832057"/>
            <a:satOff val="-36516"/>
            <a:lumOff val="156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Person can self-refer</a:t>
          </a:r>
          <a:endParaRPr lang="en-US" sz="1300" kern="1200"/>
        </a:p>
      </dsp:txBody>
      <dsp:txXfrm>
        <a:off x="6747182" y="1658"/>
        <a:ext cx="2863304" cy="1717982"/>
      </dsp:txXfrm>
    </dsp:sp>
    <dsp:sp modelId="{DE020AE8-0EF3-4113-AD2D-F42122860541}">
      <dsp:nvSpPr>
        <dsp:cNvPr id="0" name=""/>
        <dsp:cNvSpPr/>
      </dsp:nvSpPr>
      <dsp:spPr>
        <a:xfrm>
          <a:off x="3597547" y="2005971"/>
          <a:ext cx="2863304" cy="1717982"/>
        </a:xfrm>
        <a:prstGeom prst="rect">
          <a:avLst/>
        </a:prstGeom>
        <a:solidFill>
          <a:schemeClr val="accent2">
            <a:hueOff val="2748086"/>
            <a:satOff val="-54774"/>
            <a:lumOff val="235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Many organisation easily accessible online for example Change, Grow, Live (CGL - </a:t>
          </a:r>
          <a:r>
            <a:rPr lang="en-GB" sz="1300" kern="1200">
              <a:hlinkClick xmlns:r="http://schemas.openxmlformats.org/officeDocument/2006/relationships" r:id="rId1"/>
            </a:rPr>
            <a:t>https://cgl.breakingfreeonline.com/</a:t>
          </a:r>
          <a:r>
            <a:rPr lang="en-GB" sz="1300" kern="1200"/>
            <a:t>); Turning Point are also a nationally recognised organisation that will undertake assessments in order o support people with addiction, including offering rehabilitation hostels.</a:t>
          </a:r>
          <a:endParaRPr lang="en-US" sz="1300" kern="1200"/>
        </a:p>
      </dsp:txBody>
      <dsp:txXfrm>
        <a:off x="3597547" y="2005971"/>
        <a:ext cx="2863304" cy="17179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5A2F8-16EA-4B5E-AA59-2F1DDCBE0D96}">
      <dsp:nvSpPr>
        <dsp:cNvPr id="0" name=""/>
        <dsp:cNvSpPr/>
      </dsp:nvSpPr>
      <dsp:spPr>
        <a:xfrm>
          <a:off x="4508911" y="1817086"/>
          <a:ext cx="1006377" cy="91440"/>
        </a:xfrm>
        <a:custGeom>
          <a:avLst/>
          <a:gdLst/>
          <a:ahLst/>
          <a:cxnLst/>
          <a:rect l="0" t="0" r="0" b="0"/>
          <a:pathLst>
            <a:path>
              <a:moveTo>
                <a:pt x="0" y="45720"/>
              </a:moveTo>
              <a:lnTo>
                <a:pt x="1006377"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6175" y="1857621"/>
        <a:ext cx="51848" cy="10369"/>
      </dsp:txXfrm>
    </dsp:sp>
    <dsp:sp modelId="{BA51058A-C209-45CF-BF52-C4EDE1527060}">
      <dsp:nvSpPr>
        <dsp:cNvPr id="0" name=""/>
        <dsp:cNvSpPr/>
      </dsp:nvSpPr>
      <dsp:spPr>
        <a:xfrm>
          <a:off x="2111" y="510226"/>
          <a:ext cx="4508599" cy="270515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0925" tIns="231900" rIns="220925" bIns="231900" numCol="1" spcCol="1270" anchor="ctr" anchorCtr="0">
          <a:noAutofit/>
        </a:bodyPr>
        <a:lstStyle/>
        <a:p>
          <a:pPr marL="0" lvl="0" indent="0" algn="ctr" defTabSz="1200150">
            <a:lnSpc>
              <a:spcPct val="90000"/>
            </a:lnSpc>
            <a:spcBef>
              <a:spcPct val="0"/>
            </a:spcBef>
            <a:spcAft>
              <a:spcPct val="35000"/>
            </a:spcAft>
            <a:buNone/>
          </a:pPr>
          <a:r>
            <a:rPr lang="en-GB" sz="2700" kern="1200" dirty="0"/>
            <a:t>When asked to reflect on professional values and ethics, many professionals state that they are non-judgemental. It could be argued that this is a flawed statement.</a:t>
          </a:r>
          <a:endParaRPr lang="en-US" sz="2700" kern="1200" dirty="0"/>
        </a:p>
      </dsp:txBody>
      <dsp:txXfrm>
        <a:off x="2111" y="510226"/>
        <a:ext cx="4508599" cy="2705159"/>
      </dsp:txXfrm>
    </dsp:sp>
    <dsp:sp modelId="{6500A33A-4CAE-403D-A055-88E13C49D879}">
      <dsp:nvSpPr>
        <dsp:cNvPr id="0" name=""/>
        <dsp:cNvSpPr/>
      </dsp:nvSpPr>
      <dsp:spPr>
        <a:xfrm>
          <a:off x="5547688" y="510226"/>
          <a:ext cx="4508599" cy="2705159"/>
        </a:xfrm>
        <a:prstGeom prst="rect">
          <a:avLst/>
        </a:prstGeom>
        <a:solidFill>
          <a:schemeClr val="accent2">
            <a:hueOff val="2748086"/>
            <a:satOff val="-54774"/>
            <a:lumOff val="235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0925" tIns="231900" rIns="220925" bIns="231900" numCol="1" spcCol="1270" anchor="ctr" anchorCtr="0">
          <a:noAutofit/>
        </a:bodyPr>
        <a:lstStyle/>
        <a:p>
          <a:pPr marL="0" lvl="0" indent="0" algn="ctr" defTabSz="1200150">
            <a:lnSpc>
              <a:spcPct val="90000"/>
            </a:lnSpc>
            <a:spcBef>
              <a:spcPct val="0"/>
            </a:spcBef>
            <a:spcAft>
              <a:spcPct val="35000"/>
            </a:spcAft>
            <a:buNone/>
          </a:pPr>
          <a:r>
            <a:rPr lang="en-GB" sz="2700" kern="1200"/>
            <a:t>Why?</a:t>
          </a:r>
          <a:endParaRPr lang="en-US" sz="2700" kern="1200"/>
        </a:p>
      </dsp:txBody>
      <dsp:txXfrm>
        <a:off x="5547688" y="510226"/>
        <a:ext cx="4508599" cy="27051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73C1D-3E0D-4957-A353-C0E8ADE86E9C}">
      <dsp:nvSpPr>
        <dsp:cNvPr id="0" name=""/>
        <dsp:cNvSpPr/>
      </dsp:nvSpPr>
      <dsp:spPr>
        <a:xfrm>
          <a:off x="0" y="3586"/>
          <a:ext cx="10058399" cy="179009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GB" sz="4800" kern="1200"/>
            <a:t>Adult care assessments (Share Example)</a:t>
          </a:r>
          <a:endParaRPr lang="en-US" sz="4800" kern="1200"/>
        </a:p>
      </dsp:txBody>
      <dsp:txXfrm>
        <a:off x="87385" y="90971"/>
        <a:ext cx="9883629" cy="1615329"/>
      </dsp:txXfrm>
    </dsp:sp>
    <dsp:sp modelId="{F3028710-B9D8-444E-8ED1-0DCD2908D452}">
      <dsp:nvSpPr>
        <dsp:cNvPr id="0" name=""/>
        <dsp:cNvSpPr/>
      </dsp:nvSpPr>
      <dsp:spPr>
        <a:xfrm>
          <a:off x="0" y="1931926"/>
          <a:ext cx="10058399" cy="1790099"/>
        </a:xfrm>
        <a:prstGeom prst="roundRect">
          <a:avLst/>
        </a:prstGeom>
        <a:solidFill>
          <a:schemeClr val="accent5">
            <a:hueOff val="-9981745"/>
            <a:satOff val="-15454"/>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GB" sz="4800" kern="1200"/>
            <a:t>Child welfare assessments (Share Example)</a:t>
          </a:r>
          <a:endParaRPr lang="en-US" sz="4800" kern="1200"/>
        </a:p>
      </dsp:txBody>
      <dsp:txXfrm>
        <a:off x="87385" y="2019311"/>
        <a:ext cx="9883629" cy="16153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1/17/2022</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1/17/2022</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1/17/2022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1/17/2022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1/17/2022</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F3AA242C-5520-40B1-A054-24D979EA5691}"/>
              </a:ext>
            </a:extLst>
          </p:cNvPr>
          <p:cNvPicPr>
            <a:picLocks noChangeAspect="1"/>
          </p:cNvPicPr>
          <p:nvPr/>
        </p:nvPicPr>
        <p:blipFill rotWithShape="1">
          <a:blip r:embed="rId2"/>
          <a:srcRect l="17610" r="20500"/>
          <a:stretch/>
        </p:blipFill>
        <p:spPr>
          <a:xfrm>
            <a:off x="4646383" y="10"/>
            <a:ext cx="7545616" cy="6857990"/>
          </a:xfrm>
          <a:prstGeom prst="rect">
            <a:avLst/>
          </a:prstGeom>
        </p:spPr>
      </p:pic>
      <p:sp>
        <p:nvSpPr>
          <p:cNvPr id="28" name="Rectangle 27">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rgbClr val="775D5A"/>
          </a:solidFill>
          <a:ln w="6350" cap="sq" cmpd="sng" algn="ctr">
            <a:noFill/>
            <a:prstDash val="solid"/>
            <a:miter lim="800000"/>
          </a:ln>
          <a:effectLst/>
        </p:spPr>
      </p:sp>
      <p:sp>
        <p:nvSpPr>
          <p:cNvPr id="2" name="Title 1"/>
          <p:cNvSpPr>
            <a:spLocks noGrp="1"/>
          </p:cNvSpPr>
          <p:nvPr>
            <p:ph type="ctrTitle"/>
          </p:nvPr>
        </p:nvSpPr>
        <p:spPr>
          <a:xfrm>
            <a:off x="466447" y="1340361"/>
            <a:ext cx="3729162" cy="3341700"/>
          </a:xfrm>
        </p:spPr>
        <p:txBody>
          <a:bodyPr>
            <a:normAutofit/>
          </a:bodyPr>
          <a:lstStyle/>
          <a:p>
            <a:r>
              <a:rPr kumimoji="0" lang="en-US" sz="3600" b="0" i="0" u="none" strike="noStrike" kern="1200" cap="none" spc="-50" normalizeH="0" baseline="0" noProof="0">
                <a:ln>
                  <a:noFill/>
                </a:ln>
                <a:solidFill>
                  <a:srgbClr val="FFFFFF"/>
                </a:solidFill>
                <a:effectLst/>
                <a:uLnTx/>
                <a:uFillTx/>
                <a:latin typeface="Aharoni"/>
                <a:ea typeface="+mj-ea"/>
                <a:cs typeface="+mj-cs"/>
              </a:rPr>
              <a:t>Psychological and Social Science </a:t>
            </a:r>
            <a:endParaRPr lang="en-GB" sz="3600">
              <a:solidFill>
                <a:srgbClr val="FFFFFF"/>
              </a:solidFill>
            </a:endParaRPr>
          </a:p>
        </p:txBody>
      </p:sp>
      <p:sp>
        <p:nvSpPr>
          <p:cNvPr id="3" name="Subtitle 2"/>
          <p:cNvSpPr>
            <a:spLocks noGrp="1"/>
          </p:cNvSpPr>
          <p:nvPr>
            <p:ph type="subTitle" idx="1"/>
          </p:nvPr>
        </p:nvSpPr>
        <p:spPr>
          <a:xfrm>
            <a:off x="466446" y="4731476"/>
            <a:ext cx="3793642" cy="970905"/>
          </a:xfrm>
        </p:spPr>
        <p:txBody>
          <a:bodyPr>
            <a:normAutofit/>
          </a:bodyPr>
          <a:lstStyle/>
          <a:p>
            <a:pPr>
              <a:spcAft>
                <a:spcPts val="600"/>
              </a:spcAft>
            </a:pPr>
            <a:r>
              <a:rPr lang="en-GB" sz="1800">
                <a:solidFill>
                  <a:srgbClr val="FFFFFF"/>
                </a:solidFill>
              </a:rPr>
              <a:t>Assessments &amp; Assessment Tools</a:t>
            </a:r>
          </a:p>
        </p:txBody>
      </p:sp>
      <p:sp>
        <p:nvSpPr>
          <p:cNvPr id="30" name="Rectangle 29">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rgbClr val="FFFFFF"/>
            </a:solidFill>
            <a:prstDash val="solid"/>
            <a:miter lim="800000"/>
          </a:ln>
          <a:effectLst>
            <a:softEdge rad="0"/>
          </a:effectLst>
        </p:spPr>
      </p:sp>
    </p:spTree>
    <p:extLst>
      <p:ext uri="{BB962C8B-B14F-4D97-AF65-F5344CB8AC3E}">
        <p14:creationId xmlns:p14="http://schemas.microsoft.com/office/powerpoint/2010/main" val="326607328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Child in Need s17 CA89</a:t>
            </a:r>
          </a:p>
        </p:txBody>
      </p:sp>
      <p:sp>
        <p:nvSpPr>
          <p:cNvPr id="3" name="Content Placeholder 2"/>
          <p:cNvSpPr>
            <a:spLocks noGrp="1"/>
          </p:cNvSpPr>
          <p:nvPr>
            <p:ph idx="1"/>
          </p:nvPr>
        </p:nvSpPr>
        <p:spPr/>
        <p:txBody>
          <a:bodyPr/>
          <a:lstStyle/>
          <a:p>
            <a:pPr marL="0" indent="0">
              <a:buNone/>
            </a:pPr>
            <a:r>
              <a:rPr lang="en-GB" dirty="0"/>
              <a:t>At this level there are complex issues, risks and concerns that need to be addressed by a range of different professionals and a range of different assessments. Aim is to have in place support and regular reviews to resolve issues, risks and concerns or at least minimise then to prevent escalation to Child protection.</a:t>
            </a:r>
          </a:p>
          <a:p>
            <a:pPr marL="0" indent="0">
              <a:buNone/>
            </a:pPr>
            <a:r>
              <a:rPr lang="en-GB" dirty="0"/>
              <a:t>Parenting Assessments = The five key areas of need are: 1. Physical care 2. Health 3. Safety and supervision 4. Love and care 5. Stimulation and education. 6. focuses on parental motivation to change. </a:t>
            </a:r>
          </a:p>
          <a:p>
            <a:pPr marL="0" indent="0">
              <a:buNone/>
            </a:pPr>
            <a:r>
              <a:rPr lang="en-GB" dirty="0"/>
              <a:t>Graded Care profile = to help assess needs and identify where children may be at risk. Can be completed by Social Worker, Health Visitor</a:t>
            </a:r>
          </a:p>
          <a:p>
            <a:pPr marL="0" indent="0">
              <a:buNone/>
            </a:pPr>
            <a:r>
              <a:rPr lang="en-GB" dirty="0"/>
              <a:t>At this level if there is a young person (-18yrs) in need, referrals will be made to appropriate resources. For example, if there are concerns about mental health a referral may be made to CAMHS or other resources where Mentor may be allocated, particularly if young person is on the cusp of criminal activity and organisations that support Young Carers support. A young person may be in need of services such as sexual health.</a:t>
            </a:r>
          </a:p>
        </p:txBody>
      </p:sp>
    </p:spTree>
    <p:extLst>
      <p:ext uri="{BB962C8B-B14F-4D97-AF65-F5344CB8AC3E}">
        <p14:creationId xmlns:p14="http://schemas.microsoft.com/office/powerpoint/2010/main" val="26034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47DF-98E5-4829-825E-F010D0D39837}"/>
              </a:ext>
            </a:extLst>
          </p:cNvPr>
          <p:cNvSpPr>
            <a:spLocks noGrp="1"/>
          </p:cNvSpPr>
          <p:nvPr>
            <p:ph type="title"/>
          </p:nvPr>
        </p:nvSpPr>
        <p:spPr/>
        <p:txBody>
          <a:bodyPr/>
          <a:lstStyle/>
          <a:p>
            <a:r>
              <a:rPr lang="en-GB"/>
              <a:t>Child Protection s47 Children Act 89</a:t>
            </a:r>
            <a:endParaRPr lang="en-GB" dirty="0"/>
          </a:p>
        </p:txBody>
      </p:sp>
      <p:sp>
        <p:nvSpPr>
          <p:cNvPr id="3" name="Content Placeholder 2">
            <a:extLst>
              <a:ext uri="{FF2B5EF4-FFF2-40B4-BE49-F238E27FC236}">
                <a16:creationId xmlns:a16="http://schemas.microsoft.com/office/drawing/2014/main" id="{DB7DFD7A-35AC-45D6-9FA6-603E354A8852}"/>
              </a:ext>
            </a:extLst>
          </p:cNvPr>
          <p:cNvSpPr>
            <a:spLocks noGrp="1"/>
          </p:cNvSpPr>
          <p:nvPr>
            <p:ph idx="1"/>
          </p:nvPr>
        </p:nvSpPr>
        <p:spPr/>
        <p:txBody>
          <a:bodyPr>
            <a:normAutofit fontScale="92500" lnSpcReduction="20000"/>
          </a:bodyPr>
          <a:lstStyle/>
          <a:p>
            <a:r>
              <a:rPr lang="en-GB" dirty="0"/>
              <a:t>At this level assessments are robust, and parents/carers are required to fully engage </a:t>
            </a:r>
          </a:p>
          <a:p>
            <a:r>
              <a:rPr lang="en-GB" dirty="0"/>
              <a:t>Aim is to de-escalate the case by addressing the risks and concerns in a more strict, formal manner</a:t>
            </a:r>
          </a:p>
          <a:p>
            <a:r>
              <a:rPr lang="en-GB" dirty="0"/>
              <a:t>Assessments might include</a:t>
            </a:r>
          </a:p>
          <a:p>
            <a:pPr marL="0" indent="0">
              <a:buNone/>
            </a:pPr>
            <a:r>
              <a:rPr lang="en-GB" dirty="0"/>
              <a:t>1. Further parenting assessment and a requirement for parents to attend parenting classes, drug and alcohol service (abstinence or sobriety)</a:t>
            </a:r>
          </a:p>
          <a:p>
            <a:pPr marL="0" indent="0">
              <a:buNone/>
            </a:pPr>
            <a:r>
              <a:rPr lang="en-GB" dirty="0"/>
              <a:t>2. Special Guardianship Assessments – usually undertaken as part of parallel planning (PP). This is where </a:t>
            </a:r>
            <a:r>
              <a:rPr lang="en-GB" dirty="0" err="1"/>
              <a:t>famjly</a:t>
            </a:r>
            <a:r>
              <a:rPr lang="en-GB" dirty="0"/>
              <a:t> members/close friends can put themselves forward as potential permanent carers(Special Guardians) for the child -  (Note: PP is used in CP where there are care proceedings. This looks at a range of options for the permanent placement of a child, including the possibility of the child being rehabilitated back to the parents</a:t>
            </a:r>
          </a:p>
          <a:p>
            <a:pPr marL="0" indent="0">
              <a:buNone/>
            </a:pPr>
            <a:r>
              <a:rPr lang="en-GB" dirty="0"/>
              <a:t>3. Whole Family Assessments – family can be referred to a residential assessment centre</a:t>
            </a:r>
          </a:p>
          <a:p>
            <a:pPr marL="0" indent="0">
              <a:buNone/>
            </a:pPr>
            <a:r>
              <a:rPr lang="en-GB" dirty="0"/>
              <a:t>4. PAMS Assessment – work with families where the parents have learning disabilities (Parent Assessment Training Manual)</a:t>
            </a:r>
          </a:p>
          <a:p>
            <a:pPr marL="0" indent="0">
              <a:buNone/>
            </a:pPr>
            <a:r>
              <a:rPr lang="en-GB" dirty="0"/>
              <a:t>5. Viability Assessment – carried out where there is a baby at risk of being removed at birth and the courts need to decide on the future of the baby </a:t>
            </a:r>
          </a:p>
        </p:txBody>
      </p:sp>
    </p:spTree>
    <p:extLst>
      <p:ext uri="{BB962C8B-B14F-4D97-AF65-F5344CB8AC3E}">
        <p14:creationId xmlns:p14="http://schemas.microsoft.com/office/powerpoint/2010/main" val="1353085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371600"/>
          </a:xfrm>
        </p:spPr>
        <p:txBody>
          <a:bodyPr>
            <a:normAutofit/>
          </a:bodyPr>
          <a:lstStyle/>
          <a:p>
            <a:pPr algn="ctr"/>
            <a:r>
              <a:rPr lang="en-GB" dirty="0"/>
              <a:t>Using judgement in Assessment</a:t>
            </a:r>
            <a:endParaRPr lang="en-GB"/>
          </a:p>
        </p:txBody>
      </p:sp>
      <p:graphicFrame>
        <p:nvGraphicFramePr>
          <p:cNvPr id="5" name="Content Placeholder 2">
            <a:extLst>
              <a:ext uri="{FF2B5EF4-FFF2-40B4-BE49-F238E27FC236}">
                <a16:creationId xmlns:a16="http://schemas.microsoft.com/office/drawing/2014/main" id="{B2F0B182-AB8E-4CD8-A277-B7ABF37616CC}"/>
              </a:ext>
            </a:extLst>
          </p:cNvPr>
          <p:cNvGraphicFramePr>
            <a:graphicFrameLocks noGrp="1"/>
          </p:cNvGraphicFramePr>
          <p:nvPr>
            <p:ph idx="1"/>
            <p:extLst>
              <p:ext uri="{D42A27DB-BD31-4B8C-83A1-F6EECF244321}">
                <p14:modId xmlns:p14="http://schemas.microsoft.com/office/powerpoint/2010/main" val="237080598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632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371600"/>
          </a:xfrm>
        </p:spPr>
        <p:txBody>
          <a:bodyPr>
            <a:normAutofit/>
          </a:bodyPr>
          <a:lstStyle/>
          <a:p>
            <a:pPr algn="ctr"/>
            <a:r>
              <a:rPr lang="en-GB" dirty="0"/>
              <a:t>Reflections on today’s lecture</a:t>
            </a:r>
            <a:endParaRPr lang="en-GB"/>
          </a:p>
        </p:txBody>
      </p:sp>
      <p:graphicFrame>
        <p:nvGraphicFramePr>
          <p:cNvPr id="5" name="Content Placeholder 2">
            <a:extLst>
              <a:ext uri="{FF2B5EF4-FFF2-40B4-BE49-F238E27FC236}">
                <a16:creationId xmlns:a16="http://schemas.microsoft.com/office/drawing/2014/main" id="{3D4718D0-0155-46F3-817E-62F4BCE07749}"/>
              </a:ext>
            </a:extLst>
          </p:cNvPr>
          <p:cNvGraphicFramePr>
            <a:graphicFrameLocks noGrp="1"/>
          </p:cNvGraphicFramePr>
          <p:nvPr>
            <p:ph idx="1"/>
            <p:extLst>
              <p:ext uri="{D42A27DB-BD31-4B8C-83A1-F6EECF244321}">
                <p14:modId xmlns:p14="http://schemas.microsoft.com/office/powerpoint/2010/main" val="104431686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1478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4ED18C4-67E3-43CE-9EC7-3809C35EE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FBE714BB-FFC1-4759-9828-5B89BFD7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ln w="6350" cap="flat" cmpd="sng" algn="ctr">
            <a:noFill/>
            <a:prstDash val="solid"/>
          </a:ln>
          <a:effectLst>
            <a:softEdge rad="0"/>
          </a:effectLst>
        </p:spPr>
      </p:sp>
      <p:sp>
        <p:nvSpPr>
          <p:cNvPr id="21" name="Rectangle 20">
            <a:extLst>
              <a:ext uri="{FF2B5EF4-FFF2-40B4-BE49-F238E27FC236}">
                <a16:creationId xmlns:a16="http://schemas.microsoft.com/office/drawing/2014/main" id="{8E0541FA-C333-41B0-AC8A-A3423BC4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accent1"/>
          </a:solidFill>
          <a:ln w="6350" cap="flat" cmpd="sng" algn="ctr">
            <a:noFill/>
            <a:prstDash val="solid"/>
          </a:ln>
          <a:effectLst>
            <a:softEdge rad="0"/>
          </a:effectLst>
        </p:spPr>
      </p:sp>
      <p:sp>
        <p:nvSpPr>
          <p:cNvPr id="2" name="Title 1"/>
          <p:cNvSpPr>
            <a:spLocks noGrp="1"/>
          </p:cNvSpPr>
          <p:nvPr>
            <p:ph type="title"/>
          </p:nvPr>
        </p:nvSpPr>
        <p:spPr>
          <a:xfrm>
            <a:off x="556428" y="1112108"/>
            <a:ext cx="3754169" cy="4638936"/>
          </a:xfrm>
        </p:spPr>
        <p:txBody>
          <a:bodyPr anchor="t">
            <a:normAutofit/>
          </a:bodyPr>
          <a:lstStyle/>
          <a:p>
            <a:pPr algn="ctr"/>
            <a:r>
              <a:rPr lang="en-GB" sz="4000">
                <a:solidFill>
                  <a:srgbClr val="FFFFFF"/>
                </a:solidFill>
              </a:rPr>
              <a:t>What is Assessment?</a:t>
            </a:r>
          </a:p>
        </p:txBody>
      </p:sp>
      <p:sp>
        <p:nvSpPr>
          <p:cNvPr id="23" name="Rectangle 22">
            <a:extLst>
              <a:ext uri="{FF2B5EF4-FFF2-40B4-BE49-F238E27FC236}">
                <a16:creationId xmlns:a16="http://schemas.microsoft.com/office/drawing/2014/main" id="{FC7D8F6D-0BB8-4895-8D70-A6B6FF838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291" y="465641"/>
            <a:ext cx="6797017" cy="5926719"/>
          </a:xfrm>
          <a:prstGeom prst="rect">
            <a:avLst/>
          </a:prstGeom>
          <a:noFill/>
          <a:ln w="6350" cap="sq" cmpd="sng" algn="ctr">
            <a:solidFill>
              <a:schemeClr val="tx1">
                <a:lumMod val="75000"/>
                <a:lumOff val="25000"/>
              </a:schemeClr>
            </a:solidFill>
            <a:prstDash val="solid"/>
            <a:miter lim="800000"/>
          </a:ln>
          <a:effectLst/>
        </p:spPr>
      </p:sp>
      <p:sp>
        <p:nvSpPr>
          <p:cNvPr id="3" name="Content Placeholder 2"/>
          <p:cNvSpPr>
            <a:spLocks noGrp="1"/>
          </p:cNvSpPr>
          <p:nvPr>
            <p:ph idx="1"/>
          </p:nvPr>
        </p:nvSpPr>
        <p:spPr>
          <a:xfrm>
            <a:off x="5375415" y="1112108"/>
            <a:ext cx="5939709" cy="4638936"/>
          </a:xfrm>
        </p:spPr>
        <p:txBody>
          <a:bodyPr>
            <a:normAutofit/>
          </a:bodyPr>
          <a:lstStyle/>
          <a:p>
            <a:pPr marL="0" indent="0">
              <a:lnSpc>
                <a:spcPct val="90000"/>
              </a:lnSpc>
              <a:buNone/>
            </a:pPr>
            <a:r>
              <a:rPr lang="en-GB"/>
              <a:t>Assessment in health and social care: uses a strengths based approach and person-centred approach to develop a robust care or action plan and promote well-being</a:t>
            </a:r>
          </a:p>
          <a:p>
            <a:pPr marL="0" indent="0">
              <a:lnSpc>
                <a:spcPct val="90000"/>
              </a:lnSpc>
              <a:buNone/>
            </a:pPr>
            <a:r>
              <a:rPr lang="en-GB"/>
              <a:t>Collaborative process between service user/patient and the team that is supporting them</a:t>
            </a:r>
          </a:p>
          <a:p>
            <a:pPr marL="0" indent="0">
              <a:lnSpc>
                <a:spcPct val="90000"/>
              </a:lnSpc>
              <a:buNone/>
            </a:pPr>
            <a:r>
              <a:rPr lang="en-GB" b="1" u="sng"/>
              <a:t>Joint Needs Assessment</a:t>
            </a:r>
            <a:r>
              <a:rPr lang="en-GB"/>
              <a:t>: For people with multiple long-term conditions and complex needs, the delivery of integrated care starts with a joint needs assessment and care planning approach. There are two ways to understand the ‘joint’ aspect of these processes - they must be undertaken by a multidisciplinary team and produced with the direct involvement of people who use services and  their carers. The multi-disciplinary team’s joint working practices are then able to produce personalised care plans for individuals in their care, with each plan enabling a range of community services to be coordinated, from preventive to urgent care.</a:t>
            </a:r>
          </a:p>
          <a:p>
            <a:pPr marL="0" indent="0">
              <a:lnSpc>
                <a:spcPct val="90000"/>
              </a:lnSpc>
              <a:buNone/>
            </a:pPr>
            <a:endParaRPr lang="en-GB"/>
          </a:p>
          <a:p>
            <a:pPr marL="0" indent="0">
              <a:lnSpc>
                <a:spcPct val="90000"/>
              </a:lnSpc>
              <a:buNone/>
            </a:pPr>
            <a:endParaRPr lang="en-GB"/>
          </a:p>
        </p:txBody>
      </p:sp>
    </p:spTree>
    <p:extLst>
      <p:ext uri="{BB962C8B-B14F-4D97-AF65-F5344CB8AC3E}">
        <p14:creationId xmlns:p14="http://schemas.microsoft.com/office/powerpoint/2010/main" val="343681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371600"/>
          </a:xfrm>
        </p:spPr>
        <p:txBody>
          <a:bodyPr>
            <a:normAutofit/>
          </a:bodyPr>
          <a:lstStyle/>
          <a:p>
            <a:pPr algn="ctr"/>
            <a:r>
              <a:rPr lang="en-GB"/>
              <a:t>Mental Health Assessment (MHA 83)</a:t>
            </a:r>
          </a:p>
        </p:txBody>
      </p:sp>
      <p:graphicFrame>
        <p:nvGraphicFramePr>
          <p:cNvPr id="5" name="Content Placeholder 2">
            <a:extLst>
              <a:ext uri="{FF2B5EF4-FFF2-40B4-BE49-F238E27FC236}">
                <a16:creationId xmlns:a16="http://schemas.microsoft.com/office/drawing/2014/main" id="{E135048A-45F2-4AC5-B4D1-4310BF53F8A8}"/>
              </a:ext>
            </a:extLst>
          </p:cNvPr>
          <p:cNvGraphicFramePr>
            <a:graphicFrameLocks noGrp="1"/>
          </p:cNvGraphicFramePr>
          <p:nvPr>
            <p:ph idx="1"/>
            <p:extLst>
              <p:ext uri="{D42A27DB-BD31-4B8C-83A1-F6EECF244321}">
                <p14:modId xmlns:p14="http://schemas.microsoft.com/office/powerpoint/2010/main" val="291433004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86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p:cNvSpPr>
            <a:spLocks noGrp="1"/>
          </p:cNvSpPr>
          <p:nvPr>
            <p:ph type="title"/>
          </p:nvPr>
        </p:nvSpPr>
        <p:spPr>
          <a:xfrm>
            <a:off x="687754" y="875324"/>
            <a:ext cx="3536510" cy="5093520"/>
          </a:xfrm>
        </p:spPr>
        <p:txBody>
          <a:bodyPr>
            <a:normAutofit/>
          </a:bodyPr>
          <a:lstStyle/>
          <a:p>
            <a:pPr algn="ctr"/>
            <a:r>
              <a:rPr lang="en-GB" sz="4400"/>
              <a:t>Mental Capacity Assessment</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p:cNvSpPr>
            <a:spLocks noGrp="1"/>
          </p:cNvSpPr>
          <p:nvPr>
            <p:ph idx="1"/>
          </p:nvPr>
        </p:nvSpPr>
        <p:spPr>
          <a:xfrm>
            <a:off x="5478124" y="559477"/>
            <a:ext cx="5647076" cy="5475563"/>
          </a:xfrm>
        </p:spPr>
        <p:txBody>
          <a:bodyPr anchor="ctr">
            <a:normAutofit/>
          </a:bodyPr>
          <a:lstStyle/>
          <a:p>
            <a:pPr marL="0" indent="0">
              <a:lnSpc>
                <a:spcPct val="90000"/>
              </a:lnSpc>
              <a:buNone/>
            </a:pPr>
            <a:r>
              <a:rPr lang="en-GB" sz="1400"/>
              <a:t>In order to decide whether an individual has the capacity to make rational decisions, the professional conducting the assessment must answer two questions:</a:t>
            </a:r>
          </a:p>
          <a:p>
            <a:pPr>
              <a:lnSpc>
                <a:spcPct val="90000"/>
              </a:lnSpc>
            </a:pPr>
            <a:r>
              <a:rPr lang="en-GB" sz="1400" b="1"/>
              <a:t>Stage 1</a:t>
            </a:r>
            <a:r>
              <a:rPr lang="en-GB" sz="1400"/>
              <a:t> – Is the person unable to make a particular decision </a:t>
            </a:r>
            <a:r>
              <a:rPr lang="en-GB" sz="1400" b="1"/>
              <a:t>(the functional test)</a:t>
            </a:r>
            <a:r>
              <a:rPr lang="en-GB" sz="1400"/>
              <a:t>?</a:t>
            </a:r>
          </a:p>
          <a:p>
            <a:pPr>
              <a:lnSpc>
                <a:spcPct val="90000"/>
              </a:lnSpc>
            </a:pPr>
            <a:r>
              <a:rPr lang="en-GB" sz="1400" b="1"/>
              <a:t>Stage 2</a:t>
            </a:r>
            <a:r>
              <a:rPr lang="en-GB" sz="1400"/>
              <a:t> – Is the inability to make a decision caused by an impairment of, or disturbance in the functioning of, a person's mind or brain? This could be due to long-term conditions such as mental illness, dementia, or learning disability, or more temporary states such as confusion, unconsciousness, or the effects of drugs or alcohol </a:t>
            </a:r>
            <a:r>
              <a:rPr lang="en-GB" sz="1400" b="1"/>
              <a:t>(the diagnostic test).</a:t>
            </a:r>
          </a:p>
          <a:p>
            <a:pPr marL="0" indent="0">
              <a:lnSpc>
                <a:spcPct val="90000"/>
              </a:lnSpc>
              <a:buNone/>
            </a:pPr>
            <a:r>
              <a:rPr lang="en-GB" sz="1400"/>
              <a:t>The MCA says that a person is unable to make their own decision if they cannot do one or more of the following four things:</a:t>
            </a:r>
          </a:p>
          <a:p>
            <a:pPr>
              <a:lnSpc>
                <a:spcPct val="90000"/>
              </a:lnSpc>
            </a:pPr>
            <a:r>
              <a:rPr lang="en-GB" sz="1400"/>
              <a:t>Understand information given to them</a:t>
            </a:r>
          </a:p>
          <a:p>
            <a:pPr>
              <a:lnSpc>
                <a:spcPct val="90000"/>
              </a:lnSpc>
            </a:pPr>
            <a:r>
              <a:rPr lang="en-GB" sz="1400"/>
              <a:t>Retain that information long enough to be able to make the decision</a:t>
            </a:r>
          </a:p>
          <a:p>
            <a:pPr>
              <a:lnSpc>
                <a:spcPct val="90000"/>
              </a:lnSpc>
            </a:pPr>
            <a:r>
              <a:rPr lang="en-GB" sz="1400"/>
              <a:t>Weigh up the information available to make the decision</a:t>
            </a:r>
          </a:p>
          <a:p>
            <a:pPr>
              <a:lnSpc>
                <a:spcPct val="90000"/>
              </a:lnSpc>
            </a:pPr>
            <a:r>
              <a:rPr lang="en-GB" sz="1400"/>
              <a:t>Communicate their decision – this could be by talking, using sign language or even simple muscle movements such as blinking an eye or squeezing a hand.</a:t>
            </a:r>
          </a:p>
          <a:p>
            <a:pPr marL="0" indent="0">
              <a:lnSpc>
                <a:spcPct val="90000"/>
              </a:lnSpc>
              <a:buNone/>
            </a:pPr>
            <a:r>
              <a:rPr lang="en-GB" sz="1400"/>
              <a:t>Every effort should be made to find ways of communicating with someone before deciding that they lack capacity to make a decision based solely on their inability to communicate. Also, you will need to involve family, friends, carers or other professionals.</a:t>
            </a:r>
          </a:p>
          <a:p>
            <a:pPr marL="0" indent="0">
              <a:lnSpc>
                <a:spcPct val="90000"/>
              </a:lnSpc>
              <a:buNone/>
            </a:pPr>
            <a:endParaRPr lang="en-GB" sz="1400"/>
          </a:p>
        </p:txBody>
      </p:sp>
    </p:spTree>
    <p:extLst>
      <p:ext uri="{BB962C8B-B14F-4D97-AF65-F5344CB8AC3E}">
        <p14:creationId xmlns:p14="http://schemas.microsoft.com/office/powerpoint/2010/main" val="2770431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Mental Capacity</a:t>
            </a:r>
            <a:endParaRPr lang="en-GB" dirty="0"/>
          </a:p>
        </p:txBody>
      </p:sp>
      <p:graphicFrame>
        <p:nvGraphicFramePr>
          <p:cNvPr id="5" name="Content Placeholder 2">
            <a:extLst>
              <a:ext uri="{FF2B5EF4-FFF2-40B4-BE49-F238E27FC236}">
                <a16:creationId xmlns:a16="http://schemas.microsoft.com/office/drawing/2014/main" id="{7D5C155C-5F7D-43CF-A1D4-BB35E7C32455}"/>
              </a:ext>
            </a:extLst>
          </p:cNvPr>
          <p:cNvGraphicFramePr>
            <a:graphicFrameLocks noGrp="1"/>
          </p:cNvGraphicFramePr>
          <p:nvPr>
            <p:ph idx="1"/>
          </p:nvPr>
        </p:nvGraphicFramePr>
        <p:xfrm>
          <a:off x="1066800" y="2103120"/>
          <a:ext cx="10058400" cy="3931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323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Why is Assessment important? Adults 18+</a:t>
            </a:r>
          </a:p>
        </p:txBody>
      </p:sp>
      <p:sp>
        <p:nvSpPr>
          <p:cNvPr id="3" name="Content Placeholder 2"/>
          <p:cNvSpPr>
            <a:spLocks noGrp="1"/>
          </p:cNvSpPr>
          <p:nvPr>
            <p:ph idx="1"/>
          </p:nvPr>
        </p:nvSpPr>
        <p:spPr/>
        <p:txBody>
          <a:bodyPr>
            <a:normAutofit lnSpcReduction="10000"/>
          </a:bodyPr>
          <a:lstStyle/>
          <a:p>
            <a:r>
              <a:rPr lang="en-GB" dirty="0"/>
              <a:t>Improve well-being</a:t>
            </a:r>
          </a:p>
          <a:p>
            <a:r>
              <a:rPr lang="en-GB" dirty="0"/>
              <a:t>Identify risk/minimise risk</a:t>
            </a:r>
          </a:p>
          <a:p>
            <a:r>
              <a:rPr lang="en-GB" dirty="0"/>
              <a:t>Identify cause of needs (physical/environmental)</a:t>
            </a:r>
          </a:p>
          <a:p>
            <a:r>
              <a:rPr lang="en-GB" dirty="0"/>
              <a:t>Important to know and include service user/patient goal</a:t>
            </a:r>
          </a:p>
          <a:p>
            <a:r>
              <a:rPr lang="en-GB" dirty="0"/>
              <a:t>Identify other services/agencies/friends and family and professionals that can contribute to care plan and provide network of support.</a:t>
            </a:r>
          </a:p>
          <a:p>
            <a:r>
              <a:rPr lang="en-GB" b="1" dirty="0"/>
              <a:t>There is a caveat</a:t>
            </a:r>
            <a:r>
              <a:rPr lang="en-GB" dirty="0"/>
              <a:t>: the individual has to meet the threshold for Social Care services which is determined via an assessment conducted by a Social Worker under the Care Act 2014 (look these up for yourself as they may be relevant to your chosen case study). Under the Care Act 2014, local authorities must: carry out an assessment of </a:t>
            </a:r>
            <a:r>
              <a:rPr lang="en-GB" b="1" dirty="0"/>
              <a:t>anyone who appears to require care and support</a:t>
            </a:r>
            <a:r>
              <a:rPr lang="en-GB" dirty="0"/>
              <a:t>, regardless of their likely eligibility for state-funded care. The focus of the assessment on the person's needs and how they impact on their wellbeing, and the outcomes they want to achieve.</a:t>
            </a:r>
          </a:p>
          <a:p>
            <a:endParaRPr lang="en-GB" dirty="0"/>
          </a:p>
        </p:txBody>
      </p:sp>
    </p:spTree>
    <p:extLst>
      <p:ext uri="{BB962C8B-B14F-4D97-AF65-F5344CB8AC3E}">
        <p14:creationId xmlns:p14="http://schemas.microsoft.com/office/powerpoint/2010/main" val="33999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371600"/>
          </a:xfrm>
        </p:spPr>
        <p:txBody>
          <a:bodyPr>
            <a:normAutofit/>
          </a:bodyPr>
          <a:lstStyle/>
          <a:p>
            <a:pPr algn="ctr"/>
            <a:r>
              <a:rPr lang="en-GB"/>
              <a:t>Drug &amp; Alcohol Assessments</a:t>
            </a:r>
          </a:p>
        </p:txBody>
      </p:sp>
      <p:graphicFrame>
        <p:nvGraphicFramePr>
          <p:cNvPr id="5" name="Content Placeholder 2">
            <a:extLst>
              <a:ext uri="{FF2B5EF4-FFF2-40B4-BE49-F238E27FC236}">
                <a16:creationId xmlns:a16="http://schemas.microsoft.com/office/drawing/2014/main" id="{5A889498-4EB9-4221-AD69-F0643E5AC6AD}"/>
              </a:ext>
            </a:extLst>
          </p:cNvPr>
          <p:cNvGraphicFramePr>
            <a:graphicFrameLocks noGrp="1"/>
          </p:cNvGraphicFramePr>
          <p:nvPr>
            <p:ph idx="1"/>
            <p:extLst>
              <p:ext uri="{D42A27DB-BD31-4B8C-83A1-F6EECF244321}">
                <p14:modId xmlns:p14="http://schemas.microsoft.com/office/powerpoint/2010/main" val="1740914840"/>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198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Tools used to facilitate Assessment</a:t>
            </a:r>
          </a:p>
        </p:txBody>
      </p:sp>
      <p:sp>
        <p:nvSpPr>
          <p:cNvPr id="3" name="Content Placeholder 2"/>
          <p:cNvSpPr>
            <a:spLocks noGrp="1"/>
          </p:cNvSpPr>
          <p:nvPr>
            <p:ph idx="1"/>
          </p:nvPr>
        </p:nvSpPr>
        <p:spPr/>
        <p:txBody>
          <a:bodyPr/>
          <a:lstStyle/>
          <a:p>
            <a:r>
              <a:rPr lang="en-GB" dirty="0"/>
              <a:t>Many organisations and services both statutory and NGO carry out assessments online or request that the person seeking support complete their own assessment and submit for a discussion and decision-making call. Face to face assessments are also carried out.</a:t>
            </a:r>
          </a:p>
          <a:p>
            <a:r>
              <a:rPr lang="en-GB" dirty="0"/>
              <a:t>DASH, Domestic Abuse, Stalking and Harassment &amp; Honour-Based Violence</a:t>
            </a:r>
          </a:p>
          <a:p>
            <a:r>
              <a:rPr lang="en-GB" dirty="0"/>
              <a:t>MARAC, A </a:t>
            </a:r>
            <a:r>
              <a:rPr lang="en-GB" dirty="0" err="1"/>
              <a:t>Marac</a:t>
            </a:r>
            <a:r>
              <a:rPr lang="en-GB" dirty="0"/>
              <a:t> is a regular local meeting to discuss how to help victims at high risk of murder or serious harm. A domestic abuse specialist (</a:t>
            </a:r>
            <a:r>
              <a:rPr lang="en-GB" dirty="0" err="1"/>
              <a:t>Idva</a:t>
            </a:r>
            <a:r>
              <a:rPr lang="en-GB" dirty="0"/>
              <a:t>), police, children’s social services, health and other relevant agencies all sit around the same table. They talk about the victim, the family and perpetrator, and share information. The meeting is confidential. Together, the meeting writes an action plan for each victim. They work best when everyone involved understands their roles and the right processes to follow. The acronym MARAC  stands for Multi-Agency Risk Assessment Conference</a:t>
            </a:r>
          </a:p>
          <a:p>
            <a:endParaRPr lang="en-GB" dirty="0"/>
          </a:p>
        </p:txBody>
      </p:sp>
    </p:spTree>
    <p:extLst>
      <p:ext uri="{BB962C8B-B14F-4D97-AF65-F5344CB8AC3E}">
        <p14:creationId xmlns:p14="http://schemas.microsoft.com/office/powerpoint/2010/main" val="333879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0000"/>
                <a:shade val="100000"/>
                <a:satMod val="300000"/>
              </a:schemeClr>
            </a:gs>
            <a:gs pos="100000">
              <a:schemeClr val="bg2">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p:cNvSpPr>
            <a:spLocks noGrp="1"/>
          </p:cNvSpPr>
          <p:nvPr>
            <p:ph type="title"/>
          </p:nvPr>
        </p:nvSpPr>
        <p:spPr>
          <a:xfrm>
            <a:off x="7532835" y="1420706"/>
            <a:ext cx="3466540" cy="4016587"/>
          </a:xfrm>
        </p:spPr>
        <p:txBody>
          <a:bodyPr>
            <a:normAutofit/>
          </a:bodyPr>
          <a:lstStyle/>
          <a:p>
            <a:r>
              <a:rPr lang="en-GB" sz="3600"/>
              <a:t>Assessments (Children and Young people)</a:t>
            </a:r>
          </a:p>
        </p:txBody>
      </p:sp>
      <p:sp>
        <p:nvSpPr>
          <p:cNvPr id="3" name="Content Placeholder 2"/>
          <p:cNvSpPr>
            <a:spLocks noGrp="1"/>
          </p:cNvSpPr>
          <p:nvPr>
            <p:ph idx="1"/>
          </p:nvPr>
        </p:nvSpPr>
        <p:spPr>
          <a:xfrm>
            <a:off x="1440519" y="1420706"/>
            <a:ext cx="5514758" cy="4016587"/>
          </a:xfrm>
        </p:spPr>
        <p:txBody>
          <a:bodyPr anchor="ctr">
            <a:normAutofit/>
          </a:bodyPr>
          <a:lstStyle/>
          <a:p>
            <a:r>
              <a:rPr lang="en-GB" dirty="0">
                <a:solidFill>
                  <a:schemeClr val="tx1">
                    <a:lumMod val="75000"/>
                    <a:lumOff val="25000"/>
                  </a:schemeClr>
                </a:solidFill>
              </a:rPr>
              <a:t>EHA – Early help Assessments = An Early Help Assessment is an initial assessment and planning tool that facilitates and coordinates multi-agency/interprofessional support. It assesses the situation of the child or young person and their family and helps to identify the needs of both the children and the adults in the family. It is a shared tool that multiple agencies can use to develop a coordinated response. This improves involvement between agencies and ensures that the child and their family are getting all the support that they need from wherever they need it. By doing this, the assessment aims to resolve any problems in their early stages and therefore removes the need for the intervention of social care.</a:t>
            </a:r>
          </a:p>
          <a:p>
            <a:endParaRPr lang="en-GB" dirty="0">
              <a:solidFill>
                <a:schemeClr val="tx1">
                  <a:lumMod val="75000"/>
                  <a:lumOff val="25000"/>
                </a:schemeClr>
              </a:solidFill>
            </a:endParaRPr>
          </a:p>
        </p:txBody>
      </p:sp>
      <p:cxnSp>
        <p:nvCxnSpPr>
          <p:cNvPr id="16"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077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399</TotalTime>
  <Words>1642</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Aharoni</vt:lpstr>
      <vt:lpstr>Garamond</vt:lpstr>
      <vt:lpstr>Savon</vt:lpstr>
      <vt:lpstr>Psychological and Social Science </vt:lpstr>
      <vt:lpstr>What is Assessment?</vt:lpstr>
      <vt:lpstr>Mental Health Assessment (MHA 83)</vt:lpstr>
      <vt:lpstr>Mental Capacity Assessment</vt:lpstr>
      <vt:lpstr>Mental Capacity</vt:lpstr>
      <vt:lpstr>Why is Assessment important? Adults 18+</vt:lpstr>
      <vt:lpstr>Drug &amp; Alcohol Assessments</vt:lpstr>
      <vt:lpstr>Tools used to facilitate Assessment</vt:lpstr>
      <vt:lpstr>Assessments (Children and Young people)</vt:lpstr>
      <vt:lpstr>Child in Need s17 CA89</vt:lpstr>
      <vt:lpstr>Child Protection s47 Children Act 89</vt:lpstr>
      <vt:lpstr>Using judgement in Assessment</vt:lpstr>
      <vt:lpstr>Reflections on today’s lecture</vt:lpstr>
    </vt:vector>
  </TitlesOfParts>
  <Company>University of Bedfordshire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Inter-professional Working in health and Social care</dc:title>
  <dc:creator>Jacqueline White</dc:creator>
  <cp:lastModifiedBy>Sandra Okwara</cp:lastModifiedBy>
  <cp:revision>21</cp:revision>
  <dcterms:created xsi:type="dcterms:W3CDTF">2021-10-21T10:18:59Z</dcterms:created>
  <dcterms:modified xsi:type="dcterms:W3CDTF">2022-01-17T13:12:43Z</dcterms:modified>
</cp:coreProperties>
</file>