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58" r:id="rId6"/>
    <p:sldId id="295" r:id="rId7"/>
    <p:sldId id="301" r:id="rId8"/>
    <p:sldId id="259" r:id="rId9"/>
    <p:sldId id="260" r:id="rId10"/>
    <p:sldId id="275" r:id="rId11"/>
    <p:sldId id="282" r:id="rId12"/>
    <p:sldId id="262" r:id="rId13"/>
    <p:sldId id="263" r:id="rId14"/>
    <p:sldId id="271" r:id="rId15"/>
    <p:sldId id="273" r:id="rId16"/>
    <p:sldId id="279" r:id="rId17"/>
    <p:sldId id="264" r:id="rId18"/>
    <p:sldId id="272" r:id="rId19"/>
    <p:sldId id="274" r:id="rId20"/>
    <p:sldId id="280" r:id="rId21"/>
    <p:sldId id="281" r:id="rId22"/>
    <p:sldId id="276" r:id="rId23"/>
    <p:sldId id="277" r:id="rId24"/>
    <p:sldId id="303" r:id="rId25"/>
    <p:sldId id="265"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0" autoAdjust="0"/>
    <p:restoredTop sz="94619" autoAdjust="0"/>
  </p:normalViewPr>
  <p:slideViewPr>
    <p:cSldViewPr snapToGrid="0">
      <p:cViewPr varScale="1">
        <p:scale>
          <a:sx n="99" d="100"/>
          <a:sy n="99" d="100"/>
        </p:scale>
        <p:origin x="9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D18E74-F993-499B-9CAD-FADD717C3A49}"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FDD134FE-59C7-46CE-BA85-A10C50CA71BF}">
      <dgm:prSet/>
      <dgm:spPr/>
      <dgm:t>
        <a:bodyPr/>
        <a:lstStyle/>
        <a:p>
          <a:r>
            <a:rPr lang="en-GB" dirty="0"/>
            <a:t>Define health inequalities within society and why they persist.</a:t>
          </a:r>
          <a:endParaRPr lang="en-US" dirty="0"/>
        </a:p>
      </dgm:t>
    </dgm:pt>
    <dgm:pt modelId="{FF22B588-79D5-4EBB-996B-26BE439BD066}" type="sibTrans" cxnId="{80DF666F-DFC2-4B6B-B2CB-47DD9371D45E}">
      <dgm:prSet phldrT="2" phldr="0"/>
      <dgm:spPr/>
      <dgm:t>
        <a:bodyPr/>
        <a:lstStyle/>
        <a:p>
          <a:r>
            <a:rPr lang="en-US"/>
            <a:t>2</a:t>
          </a:r>
        </a:p>
      </dgm:t>
    </dgm:pt>
    <dgm:pt modelId="{5A9029AE-6419-4C1C-9EC9-D7C3EAC26487}" type="parTrans" cxnId="{80DF666F-DFC2-4B6B-B2CB-47DD9371D45E}">
      <dgm:prSet/>
      <dgm:spPr/>
      <dgm:t>
        <a:bodyPr/>
        <a:lstStyle/>
        <a:p>
          <a:endParaRPr lang="en-US"/>
        </a:p>
      </dgm:t>
    </dgm:pt>
    <dgm:pt modelId="{17868C9A-3373-44C4-9036-532943F25EE3}">
      <dgm:prSet/>
      <dgm:spPr/>
      <dgm:t>
        <a:bodyPr/>
        <a:lstStyle/>
        <a:p>
          <a:r>
            <a:rPr lang="en-GB" dirty="0"/>
            <a:t>Discuss how sociological approaches explain health inequalities relating to area of residence, culture, age, gender and ethnicity. </a:t>
          </a:r>
          <a:endParaRPr lang="en-US" dirty="0"/>
        </a:p>
      </dgm:t>
    </dgm:pt>
    <dgm:pt modelId="{D8E2B35C-2C31-4E68-92DA-549E12CC0188}" type="parTrans" cxnId="{663CAF34-AA18-4547-970E-0B18E8ED5868}">
      <dgm:prSet/>
      <dgm:spPr/>
      <dgm:t>
        <a:bodyPr/>
        <a:lstStyle/>
        <a:p>
          <a:endParaRPr lang="en-GB"/>
        </a:p>
      </dgm:t>
    </dgm:pt>
    <dgm:pt modelId="{6947C2F6-2ECC-4F2E-A389-0C313788DD79}" type="sibTrans" cxnId="{663CAF34-AA18-4547-970E-0B18E8ED5868}">
      <dgm:prSet phldrT="3" phldr="0"/>
      <dgm:spPr/>
      <dgm:t>
        <a:bodyPr/>
        <a:lstStyle/>
        <a:p>
          <a:r>
            <a:rPr lang="en-GB"/>
            <a:t>3</a:t>
          </a:r>
        </a:p>
      </dgm:t>
    </dgm:pt>
    <dgm:pt modelId="{0ED16A49-095E-45DA-ADD9-6555CFE68425}">
      <dgm:prSet/>
      <dgm:spPr/>
      <dgm:t>
        <a:bodyPr/>
        <a:lstStyle/>
        <a:p>
          <a:r>
            <a:rPr lang="en-GB" b="0" dirty="0"/>
            <a:t>Understand the social patterns and trends of health and illness in the population.</a:t>
          </a:r>
        </a:p>
      </dgm:t>
    </dgm:pt>
    <dgm:pt modelId="{F8CFE871-A152-432C-B3DF-7A15F914C5F6}" type="parTrans" cxnId="{640E867F-C618-44C4-987A-4AA067BEEE50}">
      <dgm:prSet/>
      <dgm:spPr/>
      <dgm:t>
        <a:bodyPr/>
        <a:lstStyle/>
        <a:p>
          <a:endParaRPr lang="en-GB"/>
        </a:p>
      </dgm:t>
    </dgm:pt>
    <dgm:pt modelId="{8EF27489-75BA-4E6D-B648-F7E570C7BC68}" type="sibTrans" cxnId="{640E867F-C618-44C4-987A-4AA067BEEE50}">
      <dgm:prSet phldrT="1" phldr="0"/>
      <dgm:spPr/>
      <dgm:t>
        <a:bodyPr/>
        <a:lstStyle/>
        <a:p>
          <a:r>
            <a:rPr lang="en-GB"/>
            <a:t>1</a:t>
          </a:r>
        </a:p>
      </dgm:t>
    </dgm:pt>
    <dgm:pt modelId="{6829ED0C-28A8-42DD-AA61-ABB650FDDD99}" type="pres">
      <dgm:prSet presAssocID="{B5D18E74-F993-499B-9CAD-FADD717C3A49}" presName="Name0" presStyleCnt="0">
        <dgm:presLayoutVars>
          <dgm:animLvl val="lvl"/>
          <dgm:resizeHandles val="exact"/>
        </dgm:presLayoutVars>
      </dgm:prSet>
      <dgm:spPr/>
    </dgm:pt>
    <dgm:pt modelId="{8AA94BCB-BDAA-4F6D-885D-C7F2E6DA8D0A}" type="pres">
      <dgm:prSet presAssocID="{0ED16A49-095E-45DA-ADD9-6555CFE68425}" presName="compositeNode" presStyleCnt="0">
        <dgm:presLayoutVars>
          <dgm:bulletEnabled val="1"/>
        </dgm:presLayoutVars>
      </dgm:prSet>
      <dgm:spPr/>
    </dgm:pt>
    <dgm:pt modelId="{31C1775F-4757-4AAB-B189-F48A3E2AC9B1}" type="pres">
      <dgm:prSet presAssocID="{0ED16A49-095E-45DA-ADD9-6555CFE68425}" presName="bgRect" presStyleLbl="bgAccFollowNode1" presStyleIdx="0" presStyleCnt="3"/>
      <dgm:spPr/>
    </dgm:pt>
    <dgm:pt modelId="{60D5870E-E6D3-436B-A71D-747DEC027DE7}" type="pres">
      <dgm:prSet presAssocID="{8EF27489-75BA-4E6D-B648-F7E570C7BC68}" presName="sibTransNodeCircle" presStyleLbl="alignNode1" presStyleIdx="0" presStyleCnt="6">
        <dgm:presLayoutVars>
          <dgm:chMax val="0"/>
          <dgm:bulletEnabled/>
        </dgm:presLayoutVars>
      </dgm:prSet>
      <dgm:spPr/>
    </dgm:pt>
    <dgm:pt modelId="{6A78D26E-43BB-4920-A28E-83449DD65A51}" type="pres">
      <dgm:prSet presAssocID="{0ED16A49-095E-45DA-ADD9-6555CFE68425}" presName="bottomLine" presStyleLbl="alignNode1" presStyleIdx="1" presStyleCnt="6">
        <dgm:presLayoutVars/>
      </dgm:prSet>
      <dgm:spPr/>
    </dgm:pt>
    <dgm:pt modelId="{9F68582E-74F7-4510-8839-0C66ECCDD3F5}" type="pres">
      <dgm:prSet presAssocID="{0ED16A49-095E-45DA-ADD9-6555CFE68425}" presName="nodeText" presStyleLbl="bgAccFollowNode1" presStyleIdx="0" presStyleCnt="3">
        <dgm:presLayoutVars>
          <dgm:bulletEnabled val="1"/>
        </dgm:presLayoutVars>
      </dgm:prSet>
      <dgm:spPr/>
    </dgm:pt>
    <dgm:pt modelId="{3C5FE9AF-A11D-49F1-A77E-63877145374D}" type="pres">
      <dgm:prSet presAssocID="{8EF27489-75BA-4E6D-B648-F7E570C7BC68}" presName="sibTrans" presStyleCnt="0"/>
      <dgm:spPr/>
    </dgm:pt>
    <dgm:pt modelId="{0837B5F0-7C37-40BE-9531-6FA9894A70DB}" type="pres">
      <dgm:prSet presAssocID="{FDD134FE-59C7-46CE-BA85-A10C50CA71BF}" presName="compositeNode" presStyleCnt="0">
        <dgm:presLayoutVars>
          <dgm:bulletEnabled val="1"/>
        </dgm:presLayoutVars>
      </dgm:prSet>
      <dgm:spPr/>
    </dgm:pt>
    <dgm:pt modelId="{618A85DD-508A-4B26-B3EC-C0D470B4B3D2}" type="pres">
      <dgm:prSet presAssocID="{FDD134FE-59C7-46CE-BA85-A10C50CA71BF}" presName="bgRect" presStyleLbl="bgAccFollowNode1" presStyleIdx="1" presStyleCnt="3"/>
      <dgm:spPr/>
    </dgm:pt>
    <dgm:pt modelId="{B3367BEB-5142-424D-BDFF-4D59C5E77DF3}" type="pres">
      <dgm:prSet presAssocID="{FF22B588-79D5-4EBB-996B-26BE439BD066}" presName="sibTransNodeCircle" presStyleLbl="alignNode1" presStyleIdx="2" presStyleCnt="6">
        <dgm:presLayoutVars>
          <dgm:chMax val="0"/>
          <dgm:bulletEnabled/>
        </dgm:presLayoutVars>
      </dgm:prSet>
      <dgm:spPr/>
    </dgm:pt>
    <dgm:pt modelId="{8DB7B4BD-E079-48BF-8CCF-8A206A39FD38}" type="pres">
      <dgm:prSet presAssocID="{FDD134FE-59C7-46CE-BA85-A10C50CA71BF}" presName="bottomLine" presStyleLbl="alignNode1" presStyleIdx="3" presStyleCnt="6">
        <dgm:presLayoutVars/>
      </dgm:prSet>
      <dgm:spPr/>
    </dgm:pt>
    <dgm:pt modelId="{3C883A01-4FF5-4283-B57C-FA8059C3C7F8}" type="pres">
      <dgm:prSet presAssocID="{FDD134FE-59C7-46CE-BA85-A10C50CA71BF}" presName="nodeText" presStyleLbl="bgAccFollowNode1" presStyleIdx="1" presStyleCnt="3">
        <dgm:presLayoutVars>
          <dgm:bulletEnabled val="1"/>
        </dgm:presLayoutVars>
      </dgm:prSet>
      <dgm:spPr/>
    </dgm:pt>
    <dgm:pt modelId="{FA838072-0D4D-48D5-9D17-3EB450346C10}" type="pres">
      <dgm:prSet presAssocID="{FF22B588-79D5-4EBB-996B-26BE439BD066}" presName="sibTrans" presStyleCnt="0"/>
      <dgm:spPr/>
    </dgm:pt>
    <dgm:pt modelId="{B1EA2845-C577-48EC-902B-65AF7B315FCB}" type="pres">
      <dgm:prSet presAssocID="{17868C9A-3373-44C4-9036-532943F25EE3}" presName="compositeNode" presStyleCnt="0">
        <dgm:presLayoutVars>
          <dgm:bulletEnabled val="1"/>
        </dgm:presLayoutVars>
      </dgm:prSet>
      <dgm:spPr/>
    </dgm:pt>
    <dgm:pt modelId="{0314A576-25D9-4DD5-AFA0-46341228B148}" type="pres">
      <dgm:prSet presAssocID="{17868C9A-3373-44C4-9036-532943F25EE3}" presName="bgRect" presStyleLbl="bgAccFollowNode1" presStyleIdx="2" presStyleCnt="3"/>
      <dgm:spPr/>
    </dgm:pt>
    <dgm:pt modelId="{FFEEA8D4-0F26-4F49-95A2-5AF6C87BF32C}" type="pres">
      <dgm:prSet presAssocID="{6947C2F6-2ECC-4F2E-A389-0C313788DD79}" presName="sibTransNodeCircle" presStyleLbl="alignNode1" presStyleIdx="4" presStyleCnt="6">
        <dgm:presLayoutVars>
          <dgm:chMax val="0"/>
          <dgm:bulletEnabled/>
        </dgm:presLayoutVars>
      </dgm:prSet>
      <dgm:spPr/>
    </dgm:pt>
    <dgm:pt modelId="{46E15F03-CAA9-4435-B791-46E02434FAAD}" type="pres">
      <dgm:prSet presAssocID="{17868C9A-3373-44C4-9036-532943F25EE3}" presName="bottomLine" presStyleLbl="alignNode1" presStyleIdx="5" presStyleCnt="6">
        <dgm:presLayoutVars/>
      </dgm:prSet>
      <dgm:spPr/>
    </dgm:pt>
    <dgm:pt modelId="{5B469FAA-D5B7-41F6-B24D-62EF0457E8E2}" type="pres">
      <dgm:prSet presAssocID="{17868C9A-3373-44C4-9036-532943F25EE3}" presName="nodeText" presStyleLbl="bgAccFollowNode1" presStyleIdx="2" presStyleCnt="3">
        <dgm:presLayoutVars>
          <dgm:bulletEnabled val="1"/>
        </dgm:presLayoutVars>
      </dgm:prSet>
      <dgm:spPr/>
    </dgm:pt>
  </dgm:ptLst>
  <dgm:cxnLst>
    <dgm:cxn modelId="{663CAF34-AA18-4547-970E-0B18E8ED5868}" srcId="{B5D18E74-F993-499B-9CAD-FADD717C3A49}" destId="{17868C9A-3373-44C4-9036-532943F25EE3}" srcOrd="2" destOrd="0" parTransId="{D8E2B35C-2C31-4E68-92DA-549E12CC0188}" sibTransId="{6947C2F6-2ECC-4F2E-A389-0C313788DD79}"/>
    <dgm:cxn modelId="{18437A3D-8033-47C2-BCCB-0AF981F39D7F}" type="presOf" srcId="{8EF27489-75BA-4E6D-B648-F7E570C7BC68}" destId="{60D5870E-E6D3-436B-A71D-747DEC027DE7}" srcOrd="0" destOrd="0" presId="urn:microsoft.com/office/officeart/2016/7/layout/BasicLinearProcessNumbered"/>
    <dgm:cxn modelId="{4B93DA64-CEE8-484C-A643-236FA8FE0CE9}" type="presOf" srcId="{6947C2F6-2ECC-4F2E-A389-0C313788DD79}" destId="{FFEEA8D4-0F26-4F49-95A2-5AF6C87BF32C}" srcOrd="0" destOrd="0" presId="urn:microsoft.com/office/officeart/2016/7/layout/BasicLinearProcessNumbered"/>
    <dgm:cxn modelId="{C4E0EF45-D8D3-439F-887A-89ECF8D31809}" type="presOf" srcId="{FDD134FE-59C7-46CE-BA85-A10C50CA71BF}" destId="{3C883A01-4FF5-4283-B57C-FA8059C3C7F8}" srcOrd="1" destOrd="0" presId="urn:microsoft.com/office/officeart/2016/7/layout/BasicLinearProcessNumbered"/>
    <dgm:cxn modelId="{80DF666F-DFC2-4B6B-B2CB-47DD9371D45E}" srcId="{B5D18E74-F993-499B-9CAD-FADD717C3A49}" destId="{FDD134FE-59C7-46CE-BA85-A10C50CA71BF}" srcOrd="1" destOrd="0" parTransId="{5A9029AE-6419-4C1C-9EC9-D7C3EAC26487}" sibTransId="{FF22B588-79D5-4EBB-996B-26BE439BD066}"/>
    <dgm:cxn modelId="{3B9DFA74-6596-450D-88D5-5620EE718C09}" type="presOf" srcId="{0ED16A49-095E-45DA-ADD9-6555CFE68425}" destId="{31C1775F-4757-4AAB-B189-F48A3E2AC9B1}" srcOrd="0" destOrd="0" presId="urn:microsoft.com/office/officeart/2016/7/layout/BasicLinearProcessNumbered"/>
    <dgm:cxn modelId="{640E867F-C618-44C4-987A-4AA067BEEE50}" srcId="{B5D18E74-F993-499B-9CAD-FADD717C3A49}" destId="{0ED16A49-095E-45DA-ADD9-6555CFE68425}" srcOrd="0" destOrd="0" parTransId="{F8CFE871-A152-432C-B3DF-7A15F914C5F6}" sibTransId="{8EF27489-75BA-4E6D-B648-F7E570C7BC68}"/>
    <dgm:cxn modelId="{5E517D81-CEE2-4142-B536-F748B056C2B0}" type="presOf" srcId="{B5D18E74-F993-499B-9CAD-FADD717C3A49}" destId="{6829ED0C-28A8-42DD-AA61-ABB650FDDD99}" srcOrd="0" destOrd="0" presId="urn:microsoft.com/office/officeart/2016/7/layout/BasicLinearProcessNumbered"/>
    <dgm:cxn modelId="{66290C84-01DF-4596-80A0-58BE2515A780}" type="presOf" srcId="{FDD134FE-59C7-46CE-BA85-A10C50CA71BF}" destId="{618A85DD-508A-4B26-B3EC-C0D470B4B3D2}" srcOrd="0" destOrd="0" presId="urn:microsoft.com/office/officeart/2016/7/layout/BasicLinearProcessNumbered"/>
    <dgm:cxn modelId="{A91FA2AC-C542-4D2A-9615-740CDA2E6946}" type="presOf" srcId="{0ED16A49-095E-45DA-ADD9-6555CFE68425}" destId="{9F68582E-74F7-4510-8839-0C66ECCDD3F5}" srcOrd="1" destOrd="0" presId="urn:microsoft.com/office/officeart/2016/7/layout/BasicLinearProcessNumbered"/>
    <dgm:cxn modelId="{D8C347B8-92AC-465D-ACFE-F61F84B371A4}" type="presOf" srcId="{17868C9A-3373-44C4-9036-532943F25EE3}" destId="{5B469FAA-D5B7-41F6-B24D-62EF0457E8E2}" srcOrd="1" destOrd="0" presId="urn:microsoft.com/office/officeart/2016/7/layout/BasicLinearProcessNumbered"/>
    <dgm:cxn modelId="{A4C04ECA-DA53-4DFD-B1BC-31DEA985EF13}" type="presOf" srcId="{FF22B588-79D5-4EBB-996B-26BE439BD066}" destId="{B3367BEB-5142-424D-BDFF-4D59C5E77DF3}" srcOrd="0" destOrd="0" presId="urn:microsoft.com/office/officeart/2016/7/layout/BasicLinearProcessNumbered"/>
    <dgm:cxn modelId="{B3E6E1E4-2BD7-4C65-BAF9-D58DF0E89CCB}" type="presOf" srcId="{17868C9A-3373-44C4-9036-532943F25EE3}" destId="{0314A576-25D9-4DD5-AFA0-46341228B148}" srcOrd="0" destOrd="0" presId="urn:microsoft.com/office/officeart/2016/7/layout/BasicLinearProcessNumbered"/>
    <dgm:cxn modelId="{92A27CE2-CC86-411A-B8EA-052EBBF21519}" type="presParOf" srcId="{6829ED0C-28A8-42DD-AA61-ABB650FDDD99}" destId="{8AA94BCB-BDAA-4F6D-885D-C7F2E6DA8D0A}" srcOrd="0" destOrd="0" presId="urn:microsoft.com/office/officeart/2016/7/layout/BasicLinearProcessNumbered"/>
    <dgm:cxn modelId="{A4543C8B-2E8F-431C-AB5C-DF272287C830}" type="presParOf" srcId="{8AA94BCB-BDAA-4F6D-885D-C7F2E6DA8D0A}" destId="{31C1775F-4757-4AAB-B189-F48A3E2AC9B1}" srcOrd="0" destOrd="0" presId="urn:microsoft.com/office/officeart/2016/7/layout/BasicLinearProcessNumbered"/>
    <dgm:cxn modelId="{B83F366D-2399-4D01-A96C-BEC1F66D3336}" type="presParOf" srcId="{8AA94BCB-BDAA-4F6D-885D-C7F2E6DA8D0A}" destId="{60D5870E-E6D3-436B-A71D-747DEC027DE7}" srcOrd="1" destOrd="0" presId="urn:microsoft.com/office/officeart/2016/7/layout/BasicLinearProcessNumbered"/>
    <dgm:cxn modelId="{1FA9BA62-70CE-4C49-986A-143FB8188F49}" type="presParOf" srcId="{8AA94BCB-BDAA-4F6D-885D-C7F2E6DA8D0A}" destId="{6A78D26E-43BB-4920-A28E-83449DD65A51}" srcOrd="2" destOrd="0" presId="urn:microsoft.com/office/officeart/2016/7/layout/BasicLinearProcessNumbered"/>
    <dgm:cxn modelId="{E4E60EBB-E2EB-4B83-9874-496AC9617116}" type="presParOf" srcId="{8AA94BCB-BDAA-4F6D-885D-C7F2E6DA8D0A}" destId="{9F68582E-74F7-4510-8839-0C66ECCDD3F5}" srcOrd="3" destOrd="0" presId="urn:microsoft.com/office/officeart/2016/7/layout/BasicLinearProcessNumbered"/>
    <dgm:cxn modelId="{BA4344BD-3B2D-4D57-93D8-2964F5CBB5BC}" type="presParOf" srcId="{6829ED0C-28A8-42DD-AA61-ABB650FDDD99}" destId="{3C5FE9AF-A11D-49F1-A77E-63877145374D}" srcOrd="1" destOrd="0" presId="urn:microsoft.com/office/officeart/2016/7/layout/BasicLinearProcessNumbered"/>
    <dgm:cxn modelId="{B76B443E-6299-4899-9E93-E5839E08EA39}" type="presParOf" srcId="{6829ED0C-28A8-42DD-AA61-ABB650FDDD99}" destId="{0837B5F0-7C37-40BE-9531-6FA9894A70DB}" srcOrd="2" destOrd="0" presId="urn:microsoft.com/office/officeart/2016/7/layout/BasicLinearProcessNumbered"/>
    <dgm:cxn modelId="{5439B8DE-D197-43ED-B647-4D594DE6DA2D}" type="presParOf" srcId="{0837B5F0-7C37-40BE-9531-6FA9894A70DB}" destId="{618A85DD-508A-4B26-B3EC-C0D470B4B3D2}" srcOrd="0" destOrd="0" presId="urn:microsoft.com/office/officeart/2016/7/layout/BasicLinearProcessNumbered"/>
    <dgm:cxn modelId="{C12DE6EA-764F-4553-9C84-B7CDF2970163}" type="presParOf" srcId="{0837B5F0-7C37-40BE-9531-6FA9894A70DB}" destId="{B3367BEB-5142-424D-BDFF-4D59C5E77DF3}" srcOrd="1" destOrd="0" presId="urn:microsoft.com/office/officeart/2016/7/layout/BasicLinearProcessNumbered"/>
    <dgm:cxn modelId="{E1675EFF-1437-41CC-8096-1851D19E0E8A}" type="presParOf" srcId="{0837B5F0-7C37-40BE-9531-6FA9894A70DB}" destId="{8DB7B4BD-E079-48BF-8CCF-8A206A39FD38}" srcOrd="2" destOrd="0" presId="urn:microsoft.com/office/officeart/2016/7/layout/BasicLinearProcessNumbered"/>
    <dgm:cxn modelId="{7629945E-0251-4F1B-A484-0F16A029A325}" type="presParOf" srcId="{0837B5F0-7C37-40BE-9531-6FA9894A70DB}" destId="{3C883A01-4FF5-4283-B57C-FA8059C3C7F8}" srcOrd="3" destOrd="0" presId="urn:microsoft.com/office/officeart/2016/7/layout/BasicLinearProcessNumbered"/>
    <dgm:cxn modelId="{223690A7-BCD3-426D-9096-A20BFC0DC5AD}" type="presParOf" srcId="{6829ED0C-28A8-42DD-AA61-ABB650FDDD99}" destId="{FA838072-0D4D-48D5-9D17-3EB450346C10}" srcOrd="3" destOrd="0" presId="urn:microsoft.com/office/officeart/2016/7/layout/BasicLinearProcessNumbered"/>
    <dgm:cxn modelId="{89C25576-76B4-447D-8A88-E68352DC0ED4}" type="presParOf" srcId="{6829ED0C-28A8-42DD-AA61-ABB650FDDD99}" destId="{B1EA2845-C577-48EC-902B-65AF7B315FCB}" srcOrd="4" destOrd="0" presId="urn:microsoft.com/office/officeart/2016/7/layout/BasicLinearProcessNumbered"/>
    <dgm:cxn modelId="{4E8A16F4-6805-49A9-84B5-71D2BC38B506}" type="presParOf" srcId="{B1EA2845-C577-48EC-902B-65AF7B315FCB}" destId="{0314A576-25D9-4DD5-AFA0-46341228B148}" srcOrd="0" destOrd="0" presId="urn:microsoft.com/office/officeart/2016/7/layout/BasicLinearProcessNumbered"/>
    <dgm:cxn modelId="{FAB4AE8F-1331-4D81-858B-C4FB6821B840}" type="presParOf" srcId="{B1EA2845-C577-48EC-902B-65AF7B315FCB}" destId="{FFEEA8D4-0F26-4F49-95A2-5AF6C87BF32C}" srcOrd="1" destOrd="0" presId="urn:microsoft.com/office/officeart/2016/7/layout/BasicLinearProcessNumbered"/>
    <dgm:cxn modelId="{0D41AFE0-E81A-4122-88B2-5E6C921517EB}" type="presParOf" srcId="{B1EA2845-C577-48EC-902B-65AF7B315FCB}" destId="{46E15F03-CAA9-4435-B791-46E02434FAAD}" srcOrd="2" destOrd="0" presId="urn:microsoft.com/office/officeart/2016/7/layout/BasicLinearProcessNumbered"/>
    <dgm:cxn modelId="{D5CC78AF-885D-4D57-B1E0-1707ED6EBD3A}" type="presParOf" srcId="{B1EA2845-C577-48EC-902B-65AF7B315FCB}" destId="{5B469FAA-D5B7-41F6-B24D-62EF0457E8E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D18E74-F993-499B-9CAD-FADD717C3A49}"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FDD134FE-59C7-46CE-BA85-A10C50CA71BF}">
      <dgm:prSet/>
      <dgm:spPr/>
      <dgm:t>
        <a:bodyPr/>
        <a:lstStyle/>
        <a:p>
          <a:r>
            <a:rPr lang="en-GB" dirty="0"/>
            <a:t>Define health inequalities within society and why they persist.</a:t>
          </a:r>
          <a:endParaRPr lang="en-US" dirty="0"/>
        </a:p>
      </dgm:t>
    </dgm:pt>
    <dgm:pt modelId="{FF22B588-79D5-4EBB-996B-26BE439BD066}" type="sibTrans" cxnId="{80DF666F-DFC2-4B6B-B2CB-47DD9371D45E}">
      <dgm:prSet phldrT="2" phldr="0"/>
      <dgm:spPr/>
      <dgm:t>
        <a:bodyPr/>
        <a:lstStyle/>
        <a:p>
          <a:r>
            <a:rPr lang="en-US"/>
            <a:t>2</a:t>
          </a:r>
        </a:p>
      </dgm:t>
    </dgm:pt>
    <dgm:pt modelId="{5A9029AE-6419-4C1C-9EC9-D7C3EAC26487}" type="parTrans" cxnId="{80DF666F-DFC2-4B6B-B2CB-47DD9371D45E}">
      <dgm:prSet/>
      <dgm:spPr/>
      <dgm:t>
        <a:bodyPr/>
        <a:lstStyle/>
        <a:p>
          <a:endParaRPr lang="en-US"/>
        </a:p>
      </dgm:t>
    </dgm:pt>
    <dgm:pt modelId="{17868C9A-3373-44C4-9036-532943F25EE3}">
      <dgm:prSet/>
      <dgm:spPr/>
      <dgm:t>
        <a:bodyPr/>
        <a:lstStyle/>
        <a:p>
          <a:r>
            <a:rPr lang="en-GB" dirty="0"/>
            <a:t>Discuss how sociological approaches explain health inequalities relating to area of residence, culture, age, gender and ethnicity. </a:t>
          </a:r>
          <a:endParaRPr lang="en-US" dirty="0"/>
        </a:p>
      </dgm:t>
    </dgm:pt>
    <dgm:pt modelId="{D8E2B35C-2C31-4E68-92DA-549E12CC0188}" type="parTrans" cxnId="{663CAF34-AA18-4547-970E-0B18E8ED5868}">
      <dgm:prSet/>
      <dgm:spPr/>
      <dgm:t>
        <a:bodyPr/>
        <a:lstStyle/>
        <a:p>
          <a:endParaRPr lang="en-GB"/>
        </a:p>
      </dgm:t>
    </dgm:pt>
    <dgm:pt modelId="{6947C2F6-2ECC-4F2E-A389-0C313788DD79}" type="sibTrans" cxnId="{663CAF34-AA18-4547-970E-0B18E8ED5868}">
      <dgm:prSet phldrT="3" phldr="0"/>
      <dgm:spPr/>
      <dgm:t>
        <a:bodyPr/>
        <a:lstStyle/>
        <a:p>
          <a:r>
            <a:rPr lang="en-GB"/>
            <a:t>3</a:t>
          </a:r>
        </a:p>
      </dgm:t>
    </dgm:pt>
    <dgm:pt modelId="{0ED16A49-095E-45DA-ADD9-6555CFE68425}">
      <dgm:prSet/>
      <dgm:spPr/>
      <dgm:t>
        <a:bodyPr/>
        <a:lstStyle/>
        <a:p>
          <a:r>
            <a:rPr lang="en-GB" b="0" dirty="0"/>
            <a:t>Understand the social patterns and trends of health and illness in the population.</a:t>
          </a:r>
        </a:p>
      </dgm:t>
    </dgm:pt>
    <dgm:pt modelId="{F8CFE871-A152-432C-B3DF-7A15F914C5F6}" type="parTrans" cxnId="{640E867F-C618-44C4-987A-4AA067BEEE50}">
      <dgm:prSet/>
      <dgm:spPr/>
      <dgm:t>
        <a:bodyPr/>
        <a:lstStyle/>
        <a:p>
          <a:endParaRPr lang="en-GB"/>
        </a:p>
      </dgm:t>
    </dgm:pt>
    <dgm:pt modelId="{8EF27489-75BA-4E6D-B648-F7E570C7BC68}" type="sibTrans" cxnId="{640E867F-C618-44C4-987A-4AA067BEEE50}">
      <dgm:prSet phldrT="1" phldr="0"/>
      <dgm:spPr/>
      <dgm:t>
        <a:bodyPr/>
        <a:lstStyle/>
        <a:p>
          <a:r>
            <a:rPr lang="en-GB"/>
            <a:t>1</a:t>
          </a:r>
        </a:p>
      </dgm:t>
    </dgm:pt>
    <dgm:pt modelId="{6829ED0C-28A8-42DD-AA61-ABB650FDDD99}" type="pres">
      <dgm:prSet presAssocID="{B5D18E74-F993-499B-9CAD-FADD717C3A49}" presName="Name0" presStyleCnt="0">
        <dgm:presLayoutVars>
          <dgm:animLvl val="lvl"/>
          <dgm:resizeHandles val="exact"/>
        </dgm:presLayoutVars>
      </dgm:prSet>
      <dgm:spPr/>
    </dgm:pt>
    <dgm:pt modelId="{8AA94BCB-BDAA-4F6D-885D-C7F2E6DA8D0A}" type="pres">
      <dgm:prSet presAssocID="{0ED16A49-095E-45DA-ADD9-6555CFE68425}" presName="compositeNode" presStyleCnt="0">
        <dgm:presLayoutVars>
          <dgm:bulletEnabled val="1"/>
        </dgm:presLayoutVars>
      </dgm:prSet>
      <dgm:spPr/>
    </dgm:pt>
    <dgm:pt modelId="{31C1775F-4757-4AAB-B189-F48A3E2AC9B1}" type="pres">
      <dgm:prSet presAssocID="{0ED16A49-095E-45DA-ADD9-6555CFE68425}" presName="bgRect" presStyleLbl="bgAccFollowNode1" presStyleIdx="0" presStyleCnt="3"/>
      <dgm:spPr/>
    </dgm:pt>
    <dgm:pt modelId="{60D5870E-E6D3-436B-A71D-747DEC027DE7}" type="pres">
      <dgm:prSet presAssocID="{8EF27489-75BA-4E6D-B648-F7E570C7BC68}" presName="sibTransNodeCircle" presStyleLbl="alignNode1" presStyleIdx="0" presStyleCnt="6">
        <dgm:presLayoutVars>
          <dgm:chMax val="0"/>
          <dgm:bulletEnabled/>
        </dgm:presLayoutVars>
      </dgm:prSet>
      <dgm:spPr/>
    </dgm:pt>
    <dgm:pt modelId="{6A78D26E-43BB-4920-A28E-83449DD65A51}" type="pres">
      <dgm:prSet presAssocID="{0ED16A49-095E-45DA-ADD9-6555CFE68425}" presName="bottomLine" presStyleLbl="alignNode1" presStyleIdx="1" presStyleCnt="6">
        <dgm:presLayoutVars/>
      </dgm:prSet>
      <dgm:spPr/>
    </dgm:pt>
    <dgm:pt modelId="{9F68582E-74F7-4510-8839-0C66ECCDD3F5}" type="pres">
      <dgm:prSet presAssocID="{0ED16A49-095E-45DA-ADD9-6555CFE68425}" presName="nodeText" presStyleLbl="bgAccFollowNode1" presStyleIdx="0" presStyleCnt="3">
        <dgm:presLayoutVars>
          <dgm:bulletEnabled val="1"/>
        </dgm:presLayoutVars>
      </dgm:prSet>
      <dgm:spPr/>
    </dgm:pt>
    <dgm:pt modelId="{3C5FE9AF-A11D-49F1-A77E-63877145374D}" type="pres">
      <dgm:prSet presAssocID="{8EF27489-75BA-4E6D-B648-F7E570C7BC68}" presName="sibTrans" presStyleCnt="0"/>
      <dgm:spPr/>
    </dgm:pt>
    <dgm:pt modelId="{0837B5F0-7C37-40BE-9531-6FA9894A70DB}" type="pres">
      <dgm:prSet presAssocID="{FDD134FE-59C7-46CE-BA85-A10C50CA71BF}" presName="compositeNode" presStyleCnt="0">
        <dgm:presLayoutVars>
          <dgm:bulletEnabled val="1"/>
        </dgm:presLayoutVars>
      </dgm:prSet>
      <dgm:spPr/>
    </dgm:pt>
    <dgm:pt modelId="{618A85DD-508A-4B26-B3EC-C0D470B4B3D2}" type="pres">
      <dgm:prSet presAssocID="{FDD134FE-59C7-46CE-BA85-A10C50CA71BF}" presName="bgRect" presStyleLbl="bgAccFollowNode1" presStyleIdx="1" presStyleCnt="3"/>
      <dgm:spPr/>
    </dgm:pt>
    <dgm:pt modelId="{B3367BEB-5142-424D-BDFF-4D59C5E77DF3}" type="pres">
      <dgm:prSet presAssocID="{FF22B588-79D5-4EBB-996B-26BE439BD066}" presName="sibTransNodeCircle" presStyleLbl="alignNode1" presStyleIdx="2" presStyleCnt="6">
        <dgm:presLayoutVars>
          <dgm:chMax val="0"/>
          <dgm:bulletEnabled/>
        </dgm:presLayoutVars>
      </dgm:prSet>
      <dgm:spPr/>
    </dgm:pt>
    <dgm:pt modelId="{8DB7B4BD-E079-48BF-8CCF-8A206A39FD38}" type="pres">
      <dgm:prSet presAssocID="{FDD134FE-59C7-46CE-BA85-A10C50CA71BF}" presName="bottomLine" presStyleLbl="alignNode1" presStyleIdx="3" presStyleCnt="6">
        <dgm:presLayoutVars/>
      </dgm:prSet>
      <dgm:spPr/>
    </dgm:pt>
    <dgm:pt modelId="{3C883A01-4FF5-4283-B57C-FA8059C3C7F8}" type="pres">
      <dgm:prSet presAssocID="{FDD134FE-59C7-46CE-BA85-A10C50CA71BF}" presName="nodeText" presStyleLbl="bgAccFollowNode1" presStyleIdx="1" presStyleCnt="3">
        <dgm:presLayoutVars>
          <dgm:bulletEnabled val="1"/>
        </dgm:presLayoutVars>
      </dgm:prSet>
      <dgm:spPr/>
    </dgm:pt>
    <dgm:pt modelId="{FA838072-0D4D-48D5-9D17-3EB450346C10}" type="pres">
      <dgm:prSet presAssocID="{FF22B588-79D5-4EBB-996B-26BE439BD066}" presName="sibTrans" presStyleCnt="0"/>
      <dgm:spPr/>
    </dgm:pt>
    <dgm:pt modelId="{B1EA2845-C577-48EC-902B-65AF7B315FCB}" type="pres">
      <dgm:prSet presAssocID="{17868C9A-3373-44C4-9036-532943F25EE3}" presName="compositeNode" presStyleCnt="0">
        <dgm:presLayoutVars>
          <dgm:bulletEnabled val="1"/>
        </dgm:presLayoutVars>
      </dgm:prSet>
      <dgm:spPr/>
    </dgm:pt>
    <dgm:pt modelId="{0314A576-25D9-4DD5-AFA0-46341228B148}" type="pres">
      <dgm:prSet presAssocID="{17868C9A-3373-44C4-9036-532943F25EE3}" presName="bgRect" presStyleLbl="bgAccFollowNode1" presStyleIdx="2" presStyleCnt="3"/>
      <dgm:spPr/>
    </dgm:pt>
    <dgm:pt modelId="{FFEEA8D4-0F26-4F49-95A2-5AF6C87BF32C}" type="pres">
      <dgm:prSet presAssocID="{6947C2F6-2ECC-4F2E-A389-0C313788DD79}" presName="sibTransNodeCircle" presStyleLbl="alignNode1" presStyleIdx="4" presStyleCnt="6">
        <dgm:presLayoutVars>
          <dgm:chMax val="0"/>
          <dgm:bulletEnabled/>
        </dgm:presLayoutVars>
      </dgm:prSet>
      <dgm:spPr/>
    </dgm:pt>
    <dgm:pt modelId="{46E15F03-CAA9-4435-B791-46E02434FAAD}" type="pres">
      <dgm:prSet presAssocID="{17868C9A-3373-44C4-9036-532943F25EE3}" presName="bottomLine" presStyleLbl="alignNode1" presStyleIdx="5" presStyleCnt="6">
        <dgm:presLayoutVars/>
      </dgm:prSet>
      <dgm:spPr/>
    </dgm:pt>
    <dgm:pt modelId="{5B469FAA-D5B7-41F6-B24D-62EF0457E8E2}" type="pres">
      <dgm:prSet presAssocID="{17868C9A-3373-44C4-9036-532943F25EE3}" presName="nodeText" presStyleLbl="bgAccFollowNode1" presStyleIdx="2" presStyleCnt="3">
        <dgm:presLayoutVars>
          <dgm:bulletEnabled val="1"/>
        </dgm:presLayoutVars>
      </dgm:prSet>
      <dgm:spPr/>
    </dgm:pt>
  </dgm:ptLst>
  <dgm:cxnLst>
    <dgm:cxn modelId="{663CAF34-AA18-4547-970E-0B18E8ED5868}" srcId="{B5D18E74-F993-499B-9CAD-FADD717C3A49}" destId="{17868C9A-3373-44C4-9036-532943F25EE3}" srcOrd="2" destOrd="0" parTransId="{D8E2B35C-2C31-4E68-92DA-549E12CC0188}" sibTransId="{6947C2F6-2ECC-4F2E-A389-0C313788DD79}"/>
    <dgm:cxn modelId="{18437A3D-8033-47C2-BCCB-0AF981F39D7F}" type="presOf" srcId="{8EF27489-75BA-4E6D-B648-F7E570C7BC68}" destId="{60D5870E-E6D3-436B-A71D-747DEC027DE7}" srcOrd="0" destOrd="0" presId="urn:microsoft.com/office/officeart/2016/7/layout/BasicLinearProcessNumbered"/>
    <dgm:cxn modelId="{4B93DA64-CEE8-484C-A643-236FA8FE0CE9}" type="presOf" srcId="{6947C2F6-2ECC-4F2E-A389-0C313788DD79}" destId="{FFEEA8D4-0F26-4F49-95A2-5AF6C87BF32C}" srcOrd="0" destOrd="0" presId="urn:microsoft.com/office/officeart/2016/7/layout/BasicLinearProcessNumbered"/>
    <dgm:cxn modelId="{C4E0EF45-D8D3-439F-887A-89ECF8D31809}" type="presOf" srcId="{FDD134FE-59C7-46CE-BA85-A10C50CA71BF}" destId="{3C883A01-4FF5-4283-B57C-FA8059C3C7F8}" srcOrd="1" destOrd="0" presId="urn:microsoft.com/office/officeart/2016/7/layout/BasicLinearProcessNumbered"/>
    <dgm:cxn modelId="{80DF666F-DFC2-4B6B-B2CB-47DD9371D45E}" srcId="{B5D18E74-F993-499B-9CAD-FADD717C3A49}" destId="{FDD134FE-59C7-46CE-BA85-A10C50CA71BF}" srcOrd="1" destOrd="0" parTransId="{5A9029AE-6419-4C1C-9EC9-D7C3EAC26487}" sibTransId="{FF22B588-79D5-4EBB-996B-26BE439BD066}"/>
    <dgm:cxn modelId="{3B9DFA74-6596-450D-88D5-5620EE718C09}" type="presOf" srcId="{0ED16A49-095E-45DA-ADD9-6555CFE68425}" destId="{31C1775F-4757-4AAB-B189-F48A3E2AC9B1}" srcOrd="0" destOrd="0" presId="urn:microsoft.com/office/officeart/2016/7/layout/BasicLinearProcessNumbered"/>
    <dgm:cxn modelId="{640E867F-C618-44C4-987A-4AA067BEEE50}" srcId="{B5D18E74-F993-499B-9CAD-FADD717C3A49}" destId="{0ED16A49-095E-45DA-ADD9-6555CFE68425}" srcOrd="0" destOrd="0" parTransId="{F8CFE871-A152-432C-B3DF-7A15F914C5F6}" sibTransId="{8EF27489-75BA-4E6D-B648-F7E570C7BC68}"/>
    <dgm:cxn modelId="{5E517D81-CEE2-4142-B536-F748B056C2B0}" type="presOf" srcId="{B5D18E74-F993-499B-9CAD-FADD717C3A49}" destId="{6829ED0C-28A8-42DD-AA61-ABB650FDDD99}" srcOrd="0" destOrd="0" presId="urn:microsoft.com/office/officeart/2016/7/layout/BasicLinearProcessNumbered"/>
    <dgm:cxn modelId="{66290C84-01DF-4596-80A0-58BE2515A780}" type="presOf" srcId="{FDD134FE-59C7-46CE-BA85-A10C50CA71BF}" destId="{618A85DD-508A-4B26-B3EC-C0D470B4B3D2}" srcOrd="0" destOrd="0" presId="urn:microsoft.com/office/officeart/2016/7/layout/BasicLinearProcessNumbered"/>
    <dgm:cxn modelId="{A91FA2AC-C542-4D2A-9615-740CDA2E6946}" type="presOf" srcId="{0ED16A49-095E-45DA-ADD9-6555CFE68425}" destId="{9F68582E-74F7-4510-8839-0C66ECCDD3F5}" srcOrd="1" destOrd="0" presId="urn:microsoft.com/office/officeart/2016/7/layout/BasicLinearProcessNumbered"/>
    <dgm:cxn modelId="{D8C347B8-92AC-465D-ACFE-F61F84B371A4}" type="presOf" srcId="{17868C9A-3373-44C4-9036-532943F25EE3}" destId="{5B469FAA-D5B7-41F6-B24D-62EF0457E8E2}" srcOrd="1" destOrd="0" presId="urn:microsoft.com/office/officeart/2016/7/layout/BasicLinearProcessNumbered"/>
    <dgm:cxn modelId="{A4C04ECA-DA53-4DFD-B1BC-31DEA985EF13}" type="presOf" srcId="{FF22B588-79D5-4EBB-996B-26BE439BD066}" destId="{B3367BEB-5142-424D-BDFF-4D59C5E77DF3}" srcOrd="0" destOrd="0" presId="urn:microsoft.com/office/officeart/2016/7/layout/BasicLinearProcessNumbered"/>
    <dgm:cxn modelId="{B3E6E1E4-2BD7-4C65-BAF9-D58DF0E89CCB}" type="presOf" srcId="{17868C9A-3373-44C4-9036-532943F25EE3}" destId="{0314A576-25D9-4DD5-AFA0-46341228B148}" srcOrd="0" destOrd="0" presId="urn:microsoft.com/office/officeart/2016/7/layout/BasicLinearProcessNumbered"/>
    <dgm:cxn modelId="{92A27CE2-CC86-411A-B8EA-052EBBF21519}" type="presParOf" srcId="{6829ED0C-28A8-42DD-AA61-ABB650FDDD99}" destId="{8AA94BCB-BDAA-4F6D-885D-C7F2E6DA8D0A}" srcOrd="0" destOrd="0" presId="urn:microsoft.com/office/officeart/2016/7/layout/BasicLinearProcessNumbered"/>
    <dgm:cxn modelId="{A4543C8B-2E8F-431C-AB5C-DF272287C830}" type="presParOf" srcId="{8AA94BCB-BDAA-4F6D-885D-C7F2E6DA8D0A}" destId="{31C1775F-4757-4AAB-B189-F48A3E2AC9B1}" srcOrd="0" destOrd="0" presId="urn:microsoft.com/office/officeart/2016/7/layout/BasicLinearProcessNumbered"/>
    <dgm:cxn modelId="{B83F366D-2399-4D01-A96C-BEC1F66D3336}" type="presParOf" srcId="{8AA94BCB-BDAA-4F6D-885D-C7F2E6DA8D0A}" destId="{60D5870E-E6D3-436B-A71D-747DEC027DE7}" srcOrd="1" destOrd="0" presId="urn:microsoft.com/office/officeart/2016/7/layout/BasicLinearProcessNumbered"/>
    <dgm:cxn modelId="{1FA9BA62-70CE-4C49-986A-143FB8188F49}" type="presParOf" srcId="{8AA94BCB-BDAA-4F6D-885D-C7F2E6DA8D0A}" destId="{6A78D26E-43BB-4920-A28E-83449DD65A51}" srcOrd="2" destOrd="0" presId="urn:microsoft.com/office/officeart/2016/7/layout/BasicLinearProcessNumbered"/>
    <dgm:cxn modelId="{E4E60EBB-E2EB-4B83-9874-496AC9617116}" type="presParOf" srcId="{8AA94BCB-BDAA-4F6D-885D-C7F2E6DA8D0A}" destId="{9F68582E-74F7-4510-8839-0C66ECCDD3F5}" srcOrd="3" destOrd="0" presId="urn:microsoft.com/office/officeart/2016/7/layout/BasicLinearProcessNumbered"/>
    <dgm:cxn modelId="{BA4344BD-3B2D-4D57-93D8-2964F5CBB5BC}" type="presParOf" srcId="{6829ED0C-28A8-42DD-AA61-ABB650FDDD99}" destId="{3C5FE9AF-A11D-49F1-A77E-63877145374D}" srcOrd="1" destOrd="0" presId="urn:microsoft.com/office/officeart/2016/7/layout/BasicLinearProcessNumbered"/>
    <dgm:cxn modelId="{B76B443E-6299-4899-9E93-E5839E08EA39}" type="presParOf" srcId="{6829ED0C-28A8-42DD-AA61-ABB650FDDD99}" destId="{0837B5F0-7C37-40BE-9531-6FA9894A70DB}" srcOrd="2" destOrd="0" presId="urn:microsoft.com/office/officeart/2016/7/layout/BasicLinearProcessNumbered"/>
    <dgm:cxn modelId="{5439B8DE-D197-43ED-B647-4D594DE6DA2D}" type="presParOf" srcId="{0837B5F0-7C37-40BE-9531-6FA9894A70DB}" destId="{618A85DD-508A-4B26-B3EC-C0D470B4B3D2}" srcOrd="0" destOrd="0" presId="urn:microsoft.com/office/officeart/2016/7/layout/BasicLinearProcessNumbered"/>
    <dgm:cxn modelId="{C12DE6EA-764F-4553-9C84-B7CDF2970163}" type="presParOf" srcId="{0837B5F0-7C37-40BE-9531-6FA9894A70DB}" destId="{B3367BEB-5142-424D-BDFF-4D59C5E77DF3}" srcOrd="1" destOrd="0" presId="urn:microsoft.com/office/officeart/2016/7/layout/BasicLinearProcessNumbered"/>
    <dgm:cxn modelId="{E1675EFF-1437-41CC-8096-1851D19E0E8A}" type="presParOf" srcId="{0837B5F0-7C37-40BE-9531-6FA9894A70DB}" destId="{8DB7B4BD-E079-48BF-8CCF-8A206A39FD38}" srcOrd="2" destOrd="0" presId="urn:microsoft.com/office/officeart/2016/7/layout/BasicLinearProcessNumbered"/>
    <dgm:cxn modelId="{7629945E-0251-4F1B-A484-0F16A029A325}" type="presParOf" srcId="{0837B5F0-7C37-40BE-9531-6FA9894A70DB}" destId="{3C883A01-4FF5-4283-B57C-FA8059C3C7F8}" srcOrd="3" destOrd="0" presId="urn:microsoft.com/office/officeart/2016/7/layout/BasicLinearProcessNumbered"/>
    <dgm:cxn modelId="{223690A7-BCD3-426D-9096-A20BFC0DC5AD}" type="presParOf" srcId="{6829ED0C-28A8-42DD-AA61-ABB650FDDD99}" destId="{FA838072-0D4D-48D5-9D17-3EB450346C10}" srcOrd="3" destOrd="0" presId="urn:microsoft.com/office/officeart/2016/7/layout/BasicLinearProcessNumbered"/>
    <dgm:cxn modelId="{89C25576-76B4-447D-8A88-E68352DC0ED4}" type="presParOf" srcId="{6829ED0C-28A8-42DD-AA61-ABB650FDDD99}" destId="{B1EA2845-C577-48EC-902B-65AF7B315FCB}" srcOrd="4" destOrd="0" presId="urn:microsoft.com/office/officeart/2016/7/layout/BasicLinearProcessNumbered"/>
    <dgm:cxn modelId="{4E8A16F4-6805-49A9-84B5-71D2BC38B506}" type="presParOf" srcId="{B1EA2845-C577-48EC-902B-65AF7B315FCB}" destId="{0314A576-25D9-4DD5-AFA0-46341228B148}" srcOrd="0" destOrd="0" presId="urn:microsoft.com/office/officeart/2016/7/layout/BasicLinearProcessNumbered"/>
    <dgm:cxn modelId="{FAB4AE8F-1331-4D81-858B-C4FB6821B840}" type="presParOf" srcId="{B1EA2845-C577-48EC-902B-65AF7B315FCB}" destId="{FFEEA8D4-0F26-4F49-95A2-5AF6C87BF32C}" srcOrd="1" destOrd="0" presId="urn:microsoft.com/office/officeart/2016/7/layout/BasicLinearProcessNumbered"/>
    <dgm:cxn modelId="{0D41AFE0-E81A-4122-88B2-5E6C921517EB}" type="presParOf" srcId="{B1EA2845-C577-48EC-902B-65AF7B315FCB}" destId="{46E15F03-CAA9-4435-B791-46E02434FAAD}" srcOrd="2" destOrd="0" presId="urn:microsoft.com/office/officeart/2016/7/layout/BasicLinearProcessNumbered"/>
    <dgm:cxn modelId="{D5CC78AF-885D-4D57-B1E0-1707ED6EBD3A}" type="presParOf" srcId="{B1EA2845-C577-48EC-902B-65AF7B315FCB}" destId="{5B469FAA-D5B7-41F6-B24D-62EF0457E8E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1775F-4757-4AAB-B189-F48A3E2AC9B1}">
      <dsp:nvSpPr>
        <dsp:cNvPr id="0" name=""/>
        <dsp:cNvSpPr/>
      </dsp:nvSpPr>
      <dsp:spPr>
        <a:xfrm>
          <a:off x="0" y="4177"/>
          <a:ext cx="3074569" cy="43043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705" tIns="330200" rIns="239705" bIns="330200" numCol="1" spcCol="1270" anchor="t" anchorCtr="0">
          <a:noAutofit/>
        </a:bodyPr>
        <a:lstStyle/>
        <a:p>
          <a:pPr marL="0" lvl="0" indent="0" algn="l" defTabSz="844550">
            <a:lnSpc>
              <a:spcPct val="90000"/>
            </a:lnSpc>
            <a:spcBef>
              <a:spcPct val="0"/>
            </a:spcBef>
            <a:spcAft>
              <a:spcPct val="35000"/>
            </a:spcAft>
            <a:buNone/>
          </a:pPr>
          <a:r>
            <a:rPr lang="en-GB" sz="1900" b="0" kern="1200" dirty="0"/>
            <a:t>Understand the social patterns and trends of health and illness in the population.</a:t>
          </a:r>
        </a:p>
      </dsp:txBody>
      <dsp:txXfrm>
        <a:off x="0" y="1639848"/>
        <a:ext cx="3074569" cy="2582638"/>
      </dsp:txXfrm>
    </dsp:sp>
    <dsp:sp modelId="{60D5870E-E6D3-436B-A71D-747DEC027DE7}">
      <dsp:nvSpPr>
        <dsp:cNvPr id="0" name=""/>
        <dsp:cNvSpPr/>
      </dsp:nvSpPr>
      <dsp:spPr>
        <a:xfrm>
          <a:off x="891625" y="434617"/>
          <a:ext cx="1291319" cy="129131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0676" tIns="12700" rIns="100676" bIns="12700" numCol="1" spcCol="1270" anchor="ctr" anchorCtr="0">
          <a:noAutofit/>
        </a:bodyPr>
        <a:lstStyle/>
        <a:p>
          <a:pPr marL="0" lvl="0" indent="0" algn="ctr" defTabSz="2133600">
            <a:lnSpc>
              <a:spcPct val="90000"/>
            </a:lnSpc>
            <a:spcBef>
              <a:spcPct val="0"/>
            </a:spcBef>
            <a:spcAft>
              <a:spcPct val="35000"/>
            </a:spcAft>
            <a:buNone/>
          </a:pPr>
          <a:r>
            <a:rPr lang="en-GB" sz="4800" kern="1200"/>
            <a:t>1</a:t>
          </a:r>
        </a:p>
      </dsp:txBody>
      <dsp:txXfrm>
        <a:off x="1080734" y="623726"/>
        <a:ext cx="913101" cy="913101"/>
      </dsp:txXfrm>
    </dsp:sp>
    <dsp:sp modelId="{6A78D26E-43BB-4920-A28E-83449DD65A51}">
      <dsp:nvSpPr>
        <dsp:cNvPr id="0" name=""/>
        <dsp:cNvSpPr/>
      </dsp:nvSpPr>
      <dsp:spPr>
        <a:xfrm>
          <a:off x="0" y="4308503"/>
          <a:ext cx="3074569" cy="72"/>
        </a:xfrm>
        <a:prstGeom prst="rect">
          <a:avLst/>
        </a:prstGeom>
        <a:solidFill>
          <a:schemeClr val="accent2">
            <a:hueOff val="549268"/>
            <a:satOff val="-9762"/>
            <a:lumOff val="314"/>
            <a:alphaOff val="0"/>
          </a:schemeClr>
        </a:solidFill>
        <a:ln w="12700" cap="flat" cmpd="sng" algn="ctr">
          <a:solidFill>
            <a:schemeClr val="accent2">
              <a:hueOff val="549268"/>
              <a:satOff val="-9762"/>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18A85DD-508A-4B26-B3EC-C0D470B4B3D2}">
      <dsp:nvSpPr>
        <dsp:cNvPr id="0" name=""/>
        <dsp:cNvSpPr/>
      </dsp:nvSpPr>
      <dsp:spPr>
        <a:xfrm>
          <a:off x="3382026" y="4177"/>
          <a:ext cx="3074569" cy="4304397"/>
        </a:xfrm>
        <a:prstGeom prst="rect">
          <a:avLst/>
        </a:prstGeom>
        <a:solidFill>
          <a:schemeClr val="accent2">
            <a:tint val="40000"/>
            <a:alpha val="90000"/>
            <a:hueOff val="1638559"/>
            <a:satOff val="-21307"/>
            <a:lumOff val="-673"/>
            <a:alphaOff val="0"/>
          </a:schemeClr>
        </a:solidFill>
        <a:ln w="12700" cap="flat" cmpd="sng" algn="ctr">
          <a:solidFill>
            <a:schemeClr val="accent2">
              <a:tint val="40000"/>
              <a:alpha val="90000"/>
              <a:hueOff val="1638559"/>
              <a:satOff val="-21307"/>
              <a:lumOff val="-6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705" tIns="330200" rIns="239705" bIns="330200" numCol="1" spcCol="1270" anchor="t" anchorCtr="0">
          <a:noAutofit/>
        </a:bodyPr>
        <a:lstStyle/>
        <a:p>
          <a:pPr marL="0" lvl="0" indent="0" algn="l" defTabSz="844550">
            <a:lnSpc>
              <a:spcPct val="90000"/>
            </a:lnSpc>
            <a:spcBef>
              <a:spcPct val="0"/>
            </a:spcBef>
            <a:spcAft>
              <a:spcPct val="35000"/>
            </a:spcAft>
            <a:buNone/>
          </a:pPr>
          <a:r>
            <a:rPr lang="en-GB" sz="1900" kern="1200" dirty="0"/>
            <a:t>Define health inequalities within society and why they persist.</a:t>
          </a:r>
          <a:endParaRPr lang="en-US" sz="1900" kern="1200" dirty="0"/>
        </a:p>
      </dsp:txBody>
      <dsp:txXfrm>
        <a:off x="3382026" y="1639848"/>
        <a:ext cx="3074569" cy="2582638"/>
      </dsp:txXfrm>
    </dsp:sp>
    <dsp:sp modelId="{B3367BEB-5142-424D-BDFF-4D59C5E77DF3}">
      <dsp:nvSpPr>
        <dsp:cNvPr id="0" name=""/>
        <dsp:cNvSpPr/>
      </dsp:nvSpPr>
      <dsp:spPr>
        <a:xfrm>
          <a:off x="4273651" y="434617"/>
          <a:ext cx="1291319" cy="1291319"/>
        </a:xfrm>
        <a:prstGeom prst="ellipse">
          <a:avLst/>
        </a:prstGeom>
        <a:solidFill>
          <a:schemeClr val="accent2">
            <a:hueOff val="1098536"/>
            <a:satOff val="-19523"/>
            <a:lumOff val="628"/>
            <a:alphaOff val="0"/>
          </a:schemeClr>
        </a:solidFill>
        <a:ln w="12700" cap="flat" cmpd="sng" algn="ctr">
          <a:solidFill>
            <a:schemeClr val="accent2">
              <a:hueOff val="1098536"/>
              <a:satOff val="-19523"/>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0676" tIns="12700" rIns="10067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462760" y="623726"/>
        <a:ext cx="913101" cy="913101"/>
      </dsp:txXfrm>
    </dsp:sp>
    <dsp:sp modelId="{8DB7B4BD-E079-48BF-8CCF-8A206A39FD38}">
      <dsp:nvSpPr>
        <dsp:cNvPr id="0" name=""/>
        <dsp:cNvSpPr/>
      </dsp:nvSpPr>
      <dsp:spPr>
        <a:xfrm>
          <a:off x="3382026" y="4308503"/>
          <a:ext cx="3074569" cy="72"/>
        </a:xfrm>
        <a:prstGeom prst="rect">
          <a:avLst/>
        </a:prstGeom>
        <a:solidFill>
          <a:schemeClr val="accent2">
            <a:hueOff val="1647804"/>
            <a:satOff val="-29285"/>
            <a:lumOff val="941"/>
            <a:alphaOff val="0"/>
          </a:schemeClr>
        </a:solidFill>
        <a:ln w="12700" cap="flat" cmpd="sng" algn="ctr">
          <a:solidFill>
            <a:schemeClr val="accent2">
              <a:hueOff val="1647804"/>
              <a:satOff val="-29285"/>
              <a:lumOff val="94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14A576-25D9-4DD5-AFA0-46341228B148}">
      <dsp:nvSpPr>
        <dsp:cNvPr id="0" name=""/>
        <dsp:cNvSpPr/>
      </dsp:nvSpPr>
      <dsp:spPr>
        <a:xfrm>
          <a:off x="6764053" y="4177"/>
          <a:ext cx="3074569" cy="4304397"/>
        </a:xfrm>
        <a:prstGeom prst="rect">
          <a:avLst/>
        </a:prstGeom>
        <a:solidFill>
          <a:schemeClr val="accent2">
            <a:tint val="40000"/>
            <a:alpha val="90000"/>
            <a:hueOff val="3277117"/>
            <a:satOff val="-42615"/>
            <a:lumOff val="-1347"/>
            <a:alphaOff val="0"/>
          </a:schemeClr>
        </a:solidFill>
        <a:ln w="12700" cap="flat" cmpd="sng" algn="ctr">
          <a:solidFill>
            <a:schemeClr val="accent2">
              <a:tint val="40000"/>
              <a:alpha val="90000"/>
              <a:hueOff val="3277117"/>
              <a:satOff val="-42615"/>
              <a:lumOff val="-13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705" tIns="330200" rIns="239705" bIns="330200" numCol="1" spcCol="1270" anchor="t" anchorCtr="0">
          <a:noAutofit/>
        </a:bodyPr>
        <a:lstStyle/>
        <a:p>
          <a:pPr marL="0" lvl="0" indent="0" algn="l" defTabSz="844550">
            <a:lnSpc>
              <a:spcPct val="90000"/>
            </a:lnSpc>
            <a:spcBef>
              <a:spcPct val="0"/>
            </a:spcBef>
            <a:spcAft>
              <a:spcPct val="35000"/>
            </a:spcAft>
            <a:buNone/>
          </a:pPr>
          <a:r>
            <a:rPr lang="en-GB" sz="1900" kern="1200" dirty="0"/>
            <a:t>Discuss how sociological approaches explain health inequalities relating to area of residence, culture, age, gender and ethnicity. </a:t>
          </a:r>
          <a:endParaRPr lang="en-US" sz="1900" kern="1200" dirty="0"/>
        </a:p>
      </dsp:txBody>
      <dsp:txXfrm>
        <a:off x="6764053" y="1639848"/>
        <a:ext cx="3074569" cy="2582638"/>
      </dsp:txXfrm>
    </dsp:sp>
    <dsp:sp modelId="{FFEEA8D4-0F26-4F49-95A2-5AF6C87BF32C}">
      <dsp:nvSpPr>
        <dsp:cNvPr id="0" name=""/>
        <dsp:cNvSpPr/>
      </dsp:nvSpPr>
      <dsp:spPr>
        <a:xfrm>
          <a:off x="7655678" y="434617"/>
          <a:ext cx="1291319" cy="1291319"/>
        </a:xfrm>
        <a:prstGeom prst="ellipse">
          <a:avLst/>
        </a:prstGeom>
        <a:solidFill>
          <a:schemeClr val="accent2">
            <a:hueOff val="2197072"/>
            <a:satOff val="-39046"/>
            <a:lumOff val="1255"/>
            <a:alphaOff val="0"/>
          </a:schemeClr>
        </a:solidFill>
        <a:ln w="12700" cap="flat" cmpd="sng" algn="ctr">
          <a:solidFill>
            <a:schemeClr val="accent2">
              <a:hueOff val="2197072"/>
              <a:satOff val="-39046"/>
              <a:lumOff val="1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0676" tIns="12700" rIns="100676" bIns="12700" numCol="1" spcCol="1270" anchor="ctr" anchorCtr="0">
          <a:noAutofit/>
        </a:bodyPr>
        <a:lstStyle/>
        <a:p>
          <a:pPr marL="0" lvl="0" indent="0" algn="ctr" defTabSz="2133600">
            <a:lnSpc>
              <a:spcPct val="90000"/>
            </a:lnSpc>
            <a:spcBef>
              <a:spcPct val="0"/>
            </a:spcBef>
            <a:spcAft>
              <a:spcPct val="35000"/>
            </a:spcAft>
            <a:buNone/>
          </a:pPr>
          <a:r>
            <a:rPr lang="en-GB" sz="4800" kern="1200"/>
            <a:t>3</a:t>
          </a:r>
        </a:p>
      </dsp:txBody>
      <dsp:txXfrm>
        <a:off x="7844787" y="623726"/>
        <a:ext cx="913101" cy="913101"/>
      </dsp:txXfrm>
    </dsp:sp>
    <dsp:sp modelId="{46E15F03-CAA9-4435-B791-46E02434FAAD}">
      <dsp:nvSpPr>
        <dsp:cNvPr id="0" name=""/>
        <dsp:cNvSpPr/>
      </dsp:nvSpPr>
      <dsp:spPr>
        <a:xfrm>
          <a:off x="6764053" y="4308503"/>
          <a:ext cx="3074569" cy="72"/>
        </a:xfrm>
        <a:prstGeom prst="rect">
          <a:avLst/>
        </a:prstGeom>
        <a:solidFill>
          <a:schemeClr val="accent2">
            <a:hueOff val="2746340"/>
            <a:satOff val="-48808"/>
            <a:lumOff val="1569"/>
            <a:alphaOff val="0"/>
          </a:schemeClr>
        </a:solidFill>
        <a:ln w="12700" cap="flat" cmpd="sng" algn="ctr">
          <a:solidFill>
            <a:schemeClr val="accent2">
              <a:hueOff val="2746340"/>
              <a:satOff val="-48808"/>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1775F-4757-4AAB-B189-F48A3E2AC9B1}">
      <dsp:nvSpPr>
        <dsp:cNvPr id="0" name=""/>
        <dsp:cNvSpPr/>
      </dsp:nvSpPr>
      <dsp:spPr>
        <a:xfrm>
          <a:off x="0" y="4177"/>
          <a:ext cx="3074569" cy="43043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705" tIns="330200" rIns="239705" bIns="330200" numCol="1" spcCol="1270" anchor="t" anchorCtr="0">
          <a:noAutofit/>
        </a:bodyPr>
        <a:lstStyle/>
        <a:p>
          <a:pPr marL="0" lvl="0" indent="0" algn="l" defTabSz="844550">
            <a:lnSpc>
              <a:spcPct val="90000"/>
            </a:lnSpc>
            <a:spcBef>
              <a:spcPct val="0"/>
            </a:spcBef>
            <a:spcAft>
              <a:spcPct val="35000"/>
            </a:spcAft>
            <a:buNone/>
          </a:pPr>
          <a:r>
            <a:rPr lang="en-GB" sz="1900" b="0" kern="1200" dirty="0"/>
            <a:t>Understand the social patterns and trends of health and illness in the population.</a:t>
          </a:r>
        </a:p>
      </dsp:txBody>
      <dsp:txXfrm>
        <a:off x="0" y="1639848"/>
        <a:ext cx="3074569" cy="2582638"/>
      </dsp:txXfrm>
    </dsp:sp>
    <dsp:sp modelId="{60D5870E-E6D3-436B-A71D-747DEC027DE7}">
      <dsp:nvSpPr>
        <dsp:cNvPr id="0" name=""/>
        <dsp:cNvSpPr/>
      </dsp:nvSpPr>
      <dsp:spPr>
        <a:xfrm>
          <a:off x="891625" y="434617"/>
          <a:ext cx="1291319" cy="129131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0676" tIns="12700" rIns="100676" bIns="12700" numCol="1" spcCol="1270" anchor="ctr" anchorCtr="0">
          <a:noAutofit/>
        </a:bodyPr>
        <a:lstStyle/>
        <a:p>
          <a:pPr marL="0" lvl="0" indent="0" algn="ctr" defTabSz="2133600">
            <a:lnSpc>
              <a:spcPct val="90000"/>
            </a:lnSpc>
            <a:spcBef>
              <a:spcPct val="0"/>
            </a:spcBef>
            <a:spcAft>
              <a:spcPct val="35000"/>
            </a:spcAft>
            <a:buNone/>
          </a:pPr>
          <a:r>
            <a:rPr lang="en-GB" sz="4800" kern="1200"/>
            <a:t>1</a:t>
          </a:r>
        </a:p>
      </dsp:txBody>
      <dsp:txXfrm>
        <a:off x="1080734" y="623726"/>
        <a:ext cx="913101" cy="913101"/>
      </dsp:txXfrm>
    </dsp:sp>
    <dsp:sp modelId="{6A78D26E-43BB-4920-A28E-83449DD65A51}">
      <dsp:nvSpPr>
        <dsp:cNvPr id="0" name=""/>
        <dsp:cNvSpPr/>
      </dsp:nvSpPr>
      <dsp:spPr>
        <a:xfrm>
          <a:off x="0" y="4308503"/>
          <a:ext cx="3074569" cy="72"/>
        </a:xfrm>
        <a:prstGeom prst="rect">
          <a:avLst/>
        </a:prstGeom>
        <a:solidFill>
          <a:schemeClr val="accent2">
            <a:hueOff val="549268"/>
            <a:satOff val="-9762"/>
            <a:lumOff val="314"/>
            <a:alphaOff val="0"/>
          </a:schemeClr>
        </a:solidFill>
        <a:ln w="12700" cap="flat" cmpd="sng" algn="ctr">
          <a:solidFill>
            <a:schemeClr val="accent2">
              <a:hueOff val="549268"/>
              <a:satOff val="-9762"/>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18A85DD-508A-4B26-B3EC-C0D470B4B3D2}">
      <dsp:nvSpPr>
        <dsp:cNvPr id="0" name=""/>
        <dsp:cNvSpPr/>
      </dsp:nvSpPr>
      <dsp:spPr>
        <a:xfrm>
          <a:off x="3382026" y="4177"/>
          <a:ext cx="3074569" cy="4304397"/>
        </a:xfrm>
        <a:prstGeom prst="rect">
          <a:avLst/>
        </a:prstGeom>
        <a:solidFill>
          <a:schemeClr val="accent2">
            <a:tint val="40000"/>
            <a:alpha val="90000"/>
            <a:hueOff val="1638559"/>
            <a:satOff val="-21307"/>
            <a:lumOff val="-673"/>
            <a:alphaOff val="0"/>
          </a:schemeClr>
        </a:solidFill>
        <a:ln w="12700" cap="flat" cmpd="sng" algn="ctr">
          <a:solidFill>
            <a:schemeClr val="accent2">
              <a:tint val="40000"/>
              <a:alpha val="90000"/>
              <a:hueOff val="1638559"/>
              <a:satOff val="-21307"/>
              <a:lumOff val="-6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705" tIns="330200" rIns="239705" bIns="330200" numCol="1" spcCol="1270" anchor="t" anchorCtr="0">
          <a:noAutofit/>
        </a:bodyPr>
        <a:lstStyle/>
        <a:p>
          <a:pPr marL="0" lvl="0" indent="0" algn="l" defTabSz="844550">
            <a:lnSpc>
              <a:spcPct val="90000"/>
            </a:lnSpc>
            <a:spcBef>
              <a:spcPct val="0"/>
            </a:spcBef>
            <a:spcAft>
              <a:spcPct val="35000"/>
            </a:spcAft>
            <a:buNone/>
          </a:pPr>
          <a:r>
            <a:rPr lang="en-GB" sz="1900" kern="1200" dirty="0"/>
            <a:t>Define health inequalities within society and why they persist.</a:t>
          </a:r>
          <a:endParaRPr lang="en-US" sz="1900" kern="1200" dirty="0"/>
        </a:p>
      </dsp:txBody>
      <dsp:txXfrm>
        <a:off x="3382026" y="1639848"/>
        <a:ext cx="3074569" cy="2582638"/>
      </dsp:txXfrm>
    </dsp:sp>
    <dsp:sp modelId="{B3367BEB-5142-424D-BDFF-4D59C5E77DF3}">
      <dsp:nvSpPr>
        <dsp:cNvPr id="0" name=""/>
        <dsp:cNvSpPr/>
      </dsp:nvSpPr>
      <dsp:spPr>
        <a:xfrm>
          <a:off x="4273651" y="434617"/>
          <a:ext cx="1291319" cy="1291319"/>
        </a:xfrm>
        <a:prstGeom prst="ellipse">
          <a:avLst/>
        </a:prstGeom>
        <a:solidFill>
          <a:schemeClr val="accent2">
            <a:hueOff val="1098536"/>
            <a:satOff val="-19523"/>
            <a:lumOff val="628"/>
            <a:alphaOff val="0"/>
          </a:schemeClr>
        </a:solidFill>
        <a:ln w="12700" cap="flat" cmpd="sng" algn="ctr">
          <a:solidFill>
            <a:schemeClr val="accent2">
              <a:hueOff val="1098536"/>
              <a:satOff val="-19523"/>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0676" tIns="12700" rIns="10067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462760" y="623726"/>
        <a:ext cx="913101" cy="913101"/>
      </dsp:txXfrm>
    </dsp:sp>
    <dsp:sp modelId="{8DB7B4BD-E079-48BF-8CCF-8A206A39FD38}">
      <dsp:nvSpPr>
        <dsp:cNvPr id="0" name=""/>
        <dsp:cNvSpPr/>
      </dsp:nvSpPr>
      <dsp:spPr>
        <a:xfrm>
          <a:off x="3382026" y="4308503"/>
          <a:ext cx="3074569" cy="72"/>
        </a:xfrm>
        <a:prstGeom prst="rect">
          <a:avLst/>
        </a:prstGeom>
        <a:solidFill>
          <a:schemeClr val="accent2">
            <a:hueOff val="1647804"/>
            <a:satOff val="-29285"/>
            <a:lumOff val="941"/>
            <a:alphaOff val="0"/>
          </a:schemeClr>
        </a:solidFill>
        <a:ln w="12700" cap="flat" cmpd="sng" algn="ctr">
          <a:solidFill>
            <a:schemeClr val="accent2">
              <a:hueOff val="1647804"/>
              <a:satOff val="-29285"/>
              <a:lumOff val="94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14A576-25D9-4DD5-AFA0-46341228B148}">
      <dsp:nvSpPr>
        <dsp:cNvPr id="0" name=""/>
        <dsp:cNvSpPr/>
      </dsp:nvSpPr>
      <dsp:spPr>
        <a:xfrm>
          <a:off x="6764053" y="4177"/>
          <a:ext cx="3074569" cy="4304397"/>
        </a:xfrm>
        <a:prstGeom prst="rect">
          <a:avLst/>
        </a:prstGeom>
        <a:solidFill>
          <a:schemeClr val="accent2">
            <a:tint val="40000"/>
            <a:alpha val="90000"/>
            <a:hueOff val="3277117"/>
            <a:satOff val="-42615"/>
            <a:lumOff val="-1347"/>
            <a:alphaOff val="0"/>
          </a:schemeClr>
        </a:solidFill>
        <a:ln w="12700" cap="flat" cmpd="sng" algn="ctr">
          <a:solidFill>
            <a:schemeClr val="accent2">
              <a:tint val="40000"/>
              <a:alpha val="90000"/>
              <a:hueOff val="3277117"/>
              <a:satOff val="-42615"/>
              <a:lumOff val="-13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705" tIns="330200" rIns="239705" bIns="330200" numCol="1" spcCol="1270" anchor="t" anchorCtr="0">
          <a:noAutofit/>
        </a:bodyPr>
        <a:lstStyle/>
        <a:p>
          <a:pPr marL="0" lvl="0" indent="0" algn="l" defTabSz="844550">
            <a:lnSpc>
              <a:spcPct val="90000"/>
            </a:lnSpc>
            <a:spcBef>
              <a:spcPct val="0"/>
            </a:spcBef>
            <a:spcAft>
              <a:spcPct val="35000"/>
            </a:spcAft>
            <a:buNone/>
          </a:pPr>
          <a:r>
            <a:rPr lang="en-GB" sz="1900" kern="1200" dirty="0"/>
            <a:t>Discuss how sociological approaches explain health inequalities relating to area of residence, culture, age, gender and ethnicity. </a:t>
          </a:r>
          <a:endParaRPr lang="en-US" sz="1900" kern="1200" dirty="0"/>
        </a:p>
      </dsp:txBody>
      <dsp:txXfrm>
        <a:off x="6764053" y="1639848"/>
        <a:ext cx="3074569" cy="2582638"/>
      </dsp:txXfrm>
    </dsp:sp>
    <dsp:sp modelId="{FFEEA8D4-0F26-4F49-95A2-5AF6C87BF32C}">
      <dsp:nvSpPr>
        <dsp:cNvPr id="0" name=""/>
        <dsp:cNvSpPr/>
      </dsp:nvSpPr>
      <dsp:spPr>
        <a:xfrm>
          <a:off x="7655678" y="434617"/>
          <a:ext cx="1291319" cy="1291319"/>
        </a:xfrm>
        <a:prstGeom prst="ellipse">
          <a:avLst/>
        </a:prstGeom>
        <a:solidFill>
          <a:schemeClr val="accent2">
            <a:hueOff val="2197072"/>
            <a:satOff val="-39046"/>
            <a:lumOff val="1255"/>
            <a:alphaOff val="0"/>
          </a:schemeClr>
        </a:solidFill>
        <a:ln w="12700" cap="flat" cmpd="sng" algn="ctr">
          <a:solidFill>
            <a:schemeClr val="accent2">
              <a:hueOff val="2197072"/>
              <a:satOff val="-39046"/>
              <a:lumOff val="1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0676" tIns="12700" rIns="100676" bIns="12700" numCol="1" spcCol="1270" anchor="ctr" anchorCtr="0">
          <a:noAutofit/>
        </a:bodyPr>
        <a:lstStyle/>
        <a:p>
          <a:pPr marL="0" lvl="0" indent="0" algn="ctr" defTabSz="2133600">
            <a:lnSpc>
              <a:spcPct val="90000"/>
            </a:lnSpc>
            <a:spcBef>
              <a:spcPct val="0"/>
            </a:spcBef>
            <a:spcAft>
              <a:spcPct val="35000"/>
            </a:spcAft>
            <a:buNone/>
          </a:pPr>
          <a:r>
            <a:rPr lang="en-GB" sz="4800" kern="1200"/>
            <a:t>3</a:t>
          </a:r>
        </a:p>
      </dsp:txBody>
      <dsp:txXfrm>
        <a:off x="7844787" y="623726"/>
        <a:ext cx="913101" cy="913101"/>
      </dsp:txXfrm>
    </dsp:sp>
    <dsp:sp modelId="{46E15F03-CAA9-4435-B791-46E02434FAAD}">
      <dsp:nvSpPr>
        <dsp:cNvPr id="0" name=""/>
        <dsp:cNvSpPr/>
      </dsp:nvSpPr>
      <dsp:spPr>
        <a:xfrm>
          <a:off x="6764053" y="4308503"/>
          <a:ext cx="3074569" cy="72"/>
        </a:xfrm>
        <a:prstGeom prst="rect">
          <a:avLst/>
        </a:prstGeom>
        <a:solidFill>
          <a:schemeClr val="accent2">
            <a:hueOff val="2746340"/>
            <a:satOff val="-48808"/>
            <a:lumOff val="1569"/>
            <a:alphaOff val="0"/>
          </a:schemeClr>
        </a:solidFill>
        <a:ln w="12700" cap="flat" cmpd="sng" algn="ctr">
          <a:solidFill>
            <a:schemeClr val="accent2">
              <a:hueOff val="2746340"/>
              <a:satOff val="-48808"/>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r0cJ7CX1lC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Psychological and social science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Week 2</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64825"/>
          </a:xfrm>
        </p:spPr>
        <p:txBody>
          <a:bodyPr/>
          <a:lstStyle/>
          <a:p>
            <a:r>
              <a:rPr lang="en-GB" dirty="0"/>
              <a:t>Cultural explanations</a:t>
            </a:r>
          </a:p>
        </p:txBody>
      </p:sp>
      <p:sp>
        <p:nvSpPr>
          <p:cNvPr id="3" name="Content Placeholder 2"/>
          <p:cNvSpPr>
            <a:spLocks noGrp="1"/>
          </p:cNvSpPr>
          <p:nvPr>
            <p:ph idx="1"/>
          </p:nvPr>
        </p:nvSpPr>
        <p:spPr>
          <a:xfrm>
            <a:off x="1066800" y="1511166"/>
            <a:ext cx="10058400" cy="4704240"/>
          </a:xfrm>
        </p:spPr>
        <p:txBody>
          <a:bodyPr>
            <a:noAutofit/>
          </a:bodyPr>
          <a:lstStyle/>
          <a:p>
            <a:r>
              <a:rPr lang="en-GB" sz="2800" dirty="0"/>
              <a:t>Cultural explanations for health inequalities focus on shared norms and attitudes to health.</a:t>
            </a:r>
          </a:p>
          <a:p>
            <a:r>
              <a:rPr lang="en-GB" sz="2800" dirty="0"/>
              <a:t>According to Thomas Abel (2008), cultural capital and economic recourses are the deciding factors in determining peoples health chances and their choices.</a:t>
            </a:r>
          </a:p>
          <a:p>
            <a:r>
              <a:rPr lang="en-GB" sz="2800" dirty="0"/>
              <a:t>Cultural capital includes social assets such as education, intelligence, style of speech and appearance.</a:t>
            </a:r>
          </a:p>
          <a:p>
            <a:r>
              <a:rPr lang="en-GB" sz="2800" dirty="0"/>
              <a:t>Those who are better informed and have a network of contacts have more health choices. </a:t>
            </a:r>
          </a:p>
        </p:txBody>
      </p:sp>
    </p:spTree>
    <p:extLst>
      <p:ext uri="{BB962C8B-B14F-4D97-AF65-F5344CB8AC3E}">
        <p14:creationId xmlns:p14="http://schemas.microsoft.com/office/powerpoint/2010/main" val="375771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Culture and Health</a:t>
            </a:r>
          </a:p>
        </p:txBody>
      </p:sp>
      <p:sp>
        <p:nvSpPr>
          <p:cNvPr id="3" name="Content Placeholder 2"/>
          <p:cNvSpPr>
            <a:spLocks noGrp="1"/>
          </p:cNvSpPr>
          <p:nvPr>
            <p:ph idx="1"/>
          </p:nvPr>
        </p:nvSpPr>
        <p:spPr/>
        <p:txBody>
          <a:bodyPr>
            <a:noAutofit/>
          </a:bodyPr>
          <a:lstStyle/>
          <a:p>
            <a:r>
              <a:rPr lang="en-GB" sz="2800" dirty="0"/>
              <a:t>Cultural factors can create health inequalities, for example, girls subjected to female genital mutilation are more likely to have problems in childbirth and to have problems of incontinence than girls who have not had this procedure. </a:t>
            </a:r>
          </a:p>
          <a:p>
            <a:r>
              <a:rPr lang="en-GB" sz="2800" dirty="0"/>
              <a:t>Changing cultural norms in the UK have resulted in an increase in alcohol consumption by women of all ages and as a result, they are experiencing alcohol related diseases previously seen more often in men.</a:t>
            </a:r>
          </a:p>
        </p:txBody>
      </p:sp>
    </p:spTree>
    <p:extLst>
      <p:ext uri="{BB962C8B-B14F-4D97-AF65-F5344CB8AC3E}">
        <p14:creationId xmlns:p14="http://schemas.microsoft.com/office/powerpoint/2010/main" val="179081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a:t>
            </a:r>
          </a:p>
        </p:txBody>
      </p:sp>
      <p:sp>
        <p:nvSpPr>
          <p:cNvPr id="3" name="Content Placeholder 2"/>
          <p:cNvSpPr>
            <a:spLocks noGrp="1"/>
          </p:cNvSpPr>
          <p:nvPr>
            <p:ph idx="1"/>
          </p:nvPr>
        </p:nvSpPr>
        <p:spPr/>
        <p:txBody>
          <a:bodyPr>
            <a:normAutofit/>
          </a:bodyPr>
          <a:lstStyle/>
          <a:p>
            <a:r>
              <a:rPr lang="en-GB" sz="2400" dirty="0"/>
              <a:t>In 2015, for those aged between 5 and 49, accidents such as road traffic accidents and suicides were the most common cause of deaths, with men three times more likely to die this way than women.</a:t>
            </a:r>
          </a:p>
          <a:p>
            <a:r>
              <a:rPr lang="en-GB" sz="2400" dirty="0"/>
              <a:t>In 2015, for men and women aged 50 and over, cancer was the commonest cause of death closely followed by heart disease and strokes.  Respiratory diseases were the next biggest killer.</a:t>
            </a:r>
          </a:p>
          <a:p>
            <a:r>
              <a:rPr lang="en-GB" sz="2400" dirty="0"/>
              <a:t>Of those aged 80 and over in 2015, twice as many women than men died of disorders such as dementia and Alzheimer's disease. </a:t>
            </a:r>
          </a:p>
        </p:txBody>
      </p:sp>
    </p:spTree>
    <p:extLst>
      <p:ext uri="{BB962C8B-B14F-4D97-AF65-F5344CB8AC3E}">
        <p14:creationId xmlns:p14="http://schemas.microsoft.com/office/powerpoint/2010/main" val="167547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952901"/>
            <a:ext cx="10058400" cy="4999843"/>
          </a:xfrm>
        </p:spPr>
        <p:txBody>
          <a:bodyPr>
            <a:normAutofit/>
          </a:bodyPr>
          <a:lstStyle/>
          <a:p>
            <a:r>
              <a:rPr lang="en-GB" sz="2400" dirty="0"/>
              <a:t>More infants under 5 are surviving. Maternal deaths, which occur up to 42 days after giving birth or at the end of the pregnancy are decreasing. At the same time, deaths are increasing in the over 80s.</a:t>
            </a:r>
          </a:p>
          <a:p>
            <a:r>
              <a:rPr lang="en-GB" sz="2400" dirty="0"/>
              <a:t>A functionalist explanation would say that this shows a society in which people are cared for from birth right up to death.</a:t>
            </a:r>
          </a:p>
          <a:p>
            <a:r>
              <a:rPr lang="en-GB" sz="2400" dirty="0"/>
              <a:t>A Marxist analysis might point to the inequalities in funding health care, with insufficient funding for care of the elderly who have relatively little power or influence in society.</a:t>
            </a:r>
          </a:p>
        </p:txBody>
      </p:sp>
    </p:spTree>
    <p:extLst>
      <p:ext uri="{BB962C8B-B14F-4D97-AF65-F5344CB8AC3E}">
        <p14:creationId xmlns:p14="http://schemas.microsoft.com/office/powerpoint/2010/main" val="192656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810821"/>
          </a:xfrm>
        </p:spPr>
        <p:txBody>
          <a:bodyPr/>
          <a:lstStyle/>
          <a:p>
            <a:r>
              <a:rPr lang="en-GB" dirty="0"/>
              <a:t>Deprivation theory</a:t>
            </a:r>
          </a:p>
        </p:txBody>
      </p:sp>
      <p:sp>
        <p:nvSpPr>
          <p:cNvPr id="3" name="Content Placeholder 2"/>
          <p:cNvSpPr>
            <a:spLocks noGrp="1"/>
          </p:cNvSpPr>
          <p:nvPr>
            <p:ph idx="1"/>
          </p:nvPr>
        </p:nvSpPr>
        <p:spPr>
          <a:xfrm>
            <a:off x="838200" y="1453415"/>
            <a:ext cx="10515600" cy="4723548"/>
          </a:xfrm>
        </p:spPr>
        <p:txBody>
          <a:bodyPr>
            <a:noAutofit/>
          </a:bodyPr>
          <a:lstStyle/>
          <a:p>
            <a:r>
              <a:rPr lang="en-GB" sz="2400" dirty="0"/>
              <a:t>Lack of necessities is one explanation for health inequalities.</a:t>
            </a:r>
          </a:p>
          <a:p>
            <a:r>
              <a:rPr lang="en-GB" sz="2400" dirty="0"/>
              <a:t>According to the Office of National Statistics based on the 2011 census, men and women (aged 40-44) living in the most deprived areas are around 4 times more likely to have ‘not good’ health compared to their equivalent in the least deprived areas. </a:t>
            </a:r>
          </a:p>
          <a:p>
            <a:r>
              <a:rPr lang="en-GB" sz="2400" dirty="0"/>
              <a:t>Material or structural explanations of health inequalities suggest the overcrowded housing, poor diet, poor education, insecure employment and low pay have a direct impact on health. </a:t>
            </a:r>
          </a:p>
          <a:p>
            <a:r>
              <a:rPr lang="en-GB" sz="2400" dirty="0"/>
              <a:t>The structural explanation is that wide social inequality leaves those at the bottom with fewer choices about their health. </a:t>
            </a:r>
          </a:p>
        </p:txBody>
      </p:sp>
    </p:spTree>
    <p:extLst>
      <p:ext uri="{BB962C8B-B14F-4D97-AF65-F5344CB8AC3E}">
        <p14:creationId xmlns:p14="http://schemas.microsoft.com/office/powerpoint/2010/main" val="129919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Gender</a:t>
            </a:r>
          </a:p>
        </p:txBody>
      </p:sp>
      <p:sp>
        <p:nvSpPr>
          <p:cNvPr id="3" name="Content Placeholder 2"/>
          <p:cNvSpPr>
            <a:spLocks noGrp="1"/>
          </p:cNvSpPr>
          <p:nvPr>
            <p:ph idx="1"/>
          </p:nvPr>
        </p:nvSpPr>
        <p:spPr/>
        <p:txBody>
          <a:bodyPr>
            <a:normAutofit/>
          </a:bodyPr>
          <a:lstStyle/>
          <a:p>
            <a:r>
              <a:rPr lang="en-GB" sz="2800" dirty="0"/>
              <a:t>Women live longer than men. In the UK from 2010 to 2012, new-born males could expect to live 78.8 years and females 82.6 years. The number of people aged 100 and over in the UK has risen by 65% over the last 10 years.</a:t>
            </a:r>
          </a:p>
          <a:p>
            <a:r>
              <a:rPr lang="en-GB" sz="2800" dirty="0"/>
              <a:t>However, although women live longer, they have poorer health in their later years than do men.</a:t>
            </a:r>
          </a:p>
        </p:txBody>
      </p:sp>
    </p:spTree>
    <p:extLst>
      <p:ext uri="{BB962C8B-B14F-4D97-AF65-F5344CB8AC3E}">
        <p14:creationId xmlns:p14="http://schemas.microsoft.com/office/powerpoint/2010/main" val="2992576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Ethnicity influences health</a:t>
            </a:r>
          </a:p>
        </p:txBody>
      </p:sp>
      <p:sp>
        <p:nvSpPr>
          <p:cNvPr id="3" name="Content Placeholder 2"/>
          <p:cNvSpPr>
            <a:spLocks noGrp="1"/>
          </p:cNvSpPr>
          <p:nvPr>
            <p:ph idx="1"/>
          </p:nvPr>
        </p:nvSpPr>
        <p:spPr/>
        <p:txBody>
          <a:bodyPr>
            <a:normAutofit/>
          </a:bodyPr>
          <a:lstStyle/>
          <a:p>
            <a:r>
              <a:rPr lang="en-GB" sz="2400" dirty="0"/>
              <a:t>Diabetes UK – young people of African-Caribbean, Black African, Chinese or South Asian origin have a higher risk of developing type 2 diabetes. </a:t>
            </a:r>
          </a:p>
          <a:p>
            <a:r>
              <a:rPr lang="en-GB" sz="2400" dirty="0"/>
              <a:t>Sickle cell train, which confers some resistance to malaria, is present in people who may have their family origins in the Middle East, India and the Eastern Mediterranean or who may be Black Africa, Black Caribbean or Black British. If managed well, sickle cell trait does not cause health problems but if ignored it can at times, cause severe anaemia. </a:t>
            </a:r>
          </a:p>
        </p:txBody>
      </p:sp>
    </p:spTree>
    <p:extLst>
      <p:ext uri="{BB962C8B-B14F-4D97-AF65-F5344CB8AC3E}">
        <p14:creationId xmlns:p14="http://schemas.microsoft.com/office/powerpoint/2010/main" val="3622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Ethnicity</a:t>
            </a:r>
          </a:p>
        </p:txBody>
      </p:sp>
      <p:sp>
        <p:nvSpPr>
          <p:cNvPr id="3" name="Content Placeholder 2"/>
          <p:cNvSpPr>
            <a:spLocks noGrp="1"/>
          </p:cNvSpPr>
          <p:nvPr>
            <p:ph idx="1"/>
          </p:nvPr>
        </p:nvSpPr>
        <p:spPr>
          <a:xfrm>
            <a:off x="1066800" y="1665171"/>
            <a:ext cx="10058400" cy="4287573"/>
          </a:xfrm>
        </p:spPr>
        <p:txBody>
          <a:bodyPr>
            <a:noAutofit/>
          </a:bodyPr>
          <a:lstStyle/>
          <a:p>
            <a:r>
              <a:rPr lang="en-GB" sz="2400" dirty="0"/>
              <a:t>A social determinant of health. </a:t>
            </a:r>
          </a:p>
          <a:p>
            <a:r>
              <a:rPr lang="en-GB" sz="2400" dirty="0"/>
              <a:t>Migration affects physical and mental health with higher rates of depression and anxiety among asylum seekers and refugees compared to the national population.</a:t>
            </a:r>
          </a:p>
          <a:p>
            <a:r>
              <a:rPr lang="en-GB" sz="2400" dirty="0"/>
              <a:t>Racist attitudes cause stress and can impact negatively on a persons mental health when they experience discrimination.</a:t>
            </a:r>
          </a:p>
          <a:p>
            <a:r>
              <a:rPr lang="en-GB" sz="2400" dirty="0"/>
              <a:t>Children who live in an area where they are racially abused are more likely to have social and emotional difficulties and lag behind with cognitive development. </a:t>
            </a:r>
          </a:p>
        </p:txBody>
      </p:sp>
    </p:spTree>
    <p:extLst>
      <p:ext uri="{BB962C8B-B14F-4D97-AF65-F5344CB8AC3E}">
        <p14:creationId xmlns:p14="http://schemas.microsoft.com/office/powerpoint/2010/main" val="277666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16699"/>
          </a:xfrm>
        </p:spPr>
        <p:txBody>
          <a:bodyPr/>
          <a:lstStyle/>
          <a:p>
            <a:r>
              <a:rPr lang="en-GB" dirty="0"/>
              <a:t>Ethnicity </a:t>
            </a:r>
            <a:r>
              <a:rPr lang="en-GB" dirty="0" err="1"/>
              <a:t>contd</a:t>
            </a:r>
            <a:r>
              <a:rPr lang="en-GB" dirty="0"/>
              <a:t>……….</a:t>
            </a:r>
          </a:p>
        </p:txBody>
      </p:sp>
      <p:sp>
        <p:nvSpPr>
          <p:cNvPr id="3" name="Content Placeholder 2"/>
          <p:cNvSpPr>
            <a:spLocks noGrp="1"/>
          </p:cNvSpPr>
          <p:nvPr>
            <p:ph idx="1"/>
          </p:nvPr>
        </p:nvSpPr>
        <p:spPr>
          <a:xfrm>
            <a:off x="1066800" y="1559293"/>
            <a:ext cx="10058400" cy="4393451"/>
          </a:xfrm>
        </p:spPr>
        <p:txBody>
          <a:bodyPr>
            <a:noAutofit/>
          </a:bodyPr>
          <a:lstStyle/>
          <a:p>
            <a:r>
              <a:rPr lang="en-GB" sz="2400" dirty="0"/>
              <a:t>A functionalist explanation for this would suggest these groups fail to engage with health services such as GPs.</a:t>
            </a:r>
          </a:p>
          <a:p>
            <a:r>
              <a:rPr lang="en-GB" sz="2400" dirty="0"/>
              <a:t>A Marxist explanation would suggest that these groups are marginalised and powerless to get services that meet their needs, for example lack of provision of interpreters or health care workers who understand their culture.</a:t>
            </a:r>
          </a:p>
          <a:p>
            <a:r>
              <a:rPr lang="en-GB" sz="2400" dirty="0"/>
              <a:t>Symbolic interactionists might point to the different way people from the group dress or live, e.g., wearing hijab or living in a caravan, as sources of difference and discrimination which deny them access to health care. </a:t>
            </a:r>
          </a:p>
        </p:txBody>
      </p:sp>
    </p:spTree>
    <p:extLst>
      <p:ext uri="{BB962C8B-B14F-4D97-AF65-F5344CB8AC3E}">
        <p14:creationId xmlns:p14="http://schemas.microsoft.com/office/powerpoint/2010/main" val="64203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 how demographic data is used in planning health and social care services</a:t>
            </a:r>
          </a:p>
        </p:txBody>
      </p:sp>
      <p:sp>
        <p:nvSpPr>
          <p:cNvPr id="3" name="Content Placeholder 2"/>
          <p:cNvSpPr>
            <a:spLocks noGrp="1"/>
          </p:cNvSpPr>
          <p:nvPr>
            <p:ph idx="1"/>
          </p:nvPr>
        </p:nvSpPr>
        <p:spPr/>
        <p:txBody>
          <a:bodyPr/>
          <a:lstStyle/>
          <a:p>
            <a:r>
              <a:rPr lang="en-GB" b="1" i="1" dirty="0">
                <a:solidFill>
                  <a:srgbClr val="FF0000"/>
                </a:solidFill>
              </a:rPr>
              <a:t>TASK:</a:t>
            </a:r>
          </a:p>
          <a:p>
            <a:r>
              <a:rPr lang="en-GB" b="1" i="1" dirty="0">
                <a:solidFill>
                  <a:srgbClr val="FF0000"/>
                </a:solidFill>
              </a:rPr>
              <a:t>1) What does demographic information tell us about the population?</a:t>
            </a:r>
          </a:p>
          <a:p>
            <a:r>
              <a:rPr lang="en-GB" b="1" i="1" dirty="0">
                <a:solidFill>
                  <a:srgbClr val="FF0000"/>
                </a:solidFill>
              </a:rPr>
              <a:t>2) What does the Census data 2011 state about North/South divide regarding health?</a:t>
            </a:r>
          </a:p>
          <a:p>
            <a:r>
              <a:rPr lang="en-GB" b="1" i="1" dirty="0">
                <a:solidFill>
                  <a:srgbClr val="FF0000"/>
                </a:solidFill>
              </a:rPr>
              <a:t>3) What does the Office for National Statistics tell us about birth rates, fertility rates and death rates?</a:t>
            </a:r>
          </a:p>
          <a:p>
            <a:r>
              <a:rPr lang="en-GB" b="1" i="1" dirty="0">
                <a:solidFill>
                  <a:srgbClr val="FF0000"/>
                </a:solidFill>
              </a:rPr>
              <a:t>4) What does the Migration Statistics Quarterly Report August 2016 tell us about people entering and leaving the UK?</a:t>
            </a:r>
          </a:p>
          <a:p>
            <a:endParaRPr lang="en-GB" dirty="0"/>
          </a:p>
          <a:p>
            <a:endParaRPr lang="en-GB" dirty="0"/>
          </a:p>
        </p:txBody>
      </p:sp>
    </p:spTree>
    <p:extLst>
      <p:ext uri="{BB962C8B-B14F-4D97-AF65-F5344CB8AC3E}">
        <p14:creationId xmlns:p14="http://schemas.microsoft.com/office/powerpoint/2010/main" val="160779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409B4BC-3B67-4416-B6C4-23334FA61001}"/>
              </a:ext>
            </a:extLst>
          </p:cNvPr>
          <p:cNvSpPr>
            <a:spLocks noGrp="1" noChangeArrowheads="1"/>
          </p:cNvSpPr>
          <p:nvPr>
            <p:ph type="title"/>
          </p:nvPr>
        </p:nvSpPr>
        <p:spPr>
          <a:xfrm>
            <a:off x="1066800" y="642594"/>
            <a:ext cx="10058400" cy="1371600"/>
          </a:xfrm>
        </p:spPr>
        <p:txBody>
          <a:bodyPr>
            <a:normAutofit/>
          </a:bodyPr>
          <a:lstStyle/>
          <a:p>
            <a:pPr algn="ctr" eaLnBrk="1" hangingPunct="1"/>
            <a:r>
              <a:rPr lang="en-GB" altLang="en-US"/>
              <a:t>Learning Aims</a:t>
            </a:r>
            <a:endParaRPr lang="en-US" altLang="en-US"/>
          </a:p>
        </p:txBody>
      </p:sp>
      <p:graphicFrame>
        <p:nvGraphicFramePr>
          <p:cNvPr id="4101" name="Rectangle 3">
            <a:extLst>
              <a:ext uri="{FF2B5EF4-FFF2-40B4-BE49-F238E27FC236}">
                <a16:creationId xmlns:a16="http://schemas.microsoft.com/office/drawing/2014/main" id="{472E2B65-93D0-45A1-BD84-0DCA4E6A5167}"/>
              </a:ext>
            </a:extLst>
          </p:cNvPr>
          <p:cNvGraphicFramePr/>
          <p:nvPr>
            <p:extLst>
              <p:ext uri="{D42A27DB-BD31-4B8C-83A1-F6EECF244321}">
                <p14:modId xmlns:p14="http://schemas.microsoft.com/office/powerpoint/2010/main" val="3920317576"/>
              </p:ext>
            </p:extLst>
          </p:nvPr>
        </p:nvGraphicFramePr>
        <p:xfrm>
          <a:off x="1066799" y="1722922"/>
          <a:ext cx="9838623" cy="4312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224707"/>
          </a:xfrm>
        </p:spPr>
        <p:txBody>
          <a:bodyPr>
            <a:normAutofit fontScale="90000"/>
          </a:bodyPr>
          <a:lstStyle/>
          <a:p>
            <a:r>
              <a:rPr lang="en-GB" dirty="0"/>
              <a:t>Sociological explanations for the patterning of mortality and morbidity rates in demographic groups. </a:t>
            </a:r>
          </a:p>
        </p:txBody>
      </p:sp>
      <p:sp>
        <p:nvSpPr>
          <p:cNvPr id="3" name="Content Placeholder 2"/>
          <p:cNvSpPr>
            <a:spLocks noGrp="1"/>
          </p:cNvSpPr>
          <p:nvPr>
            <p:ph idx="1"/>
          </p:nvPr>
        </p:nvSpPr>
        <p:spPr>
          <a:xfrm>
            <a:off x="1066800" y="1953927"/>
            <a:ext cx="10406514" cy="4514249"/>
          </a:xfrm>
        </p:spPr>
        <p:txBody>
          <a:bodyPr>
            <a:noAutofit/>
          </a:bodyPr>
          <a:lstStyle/>
          <a:p>
            <a:r>
              <a:rPr lang="en-GB" sz="2800" dirty="0"/>
              <a:t>According to WHO “the social determinants of health are the conditions in which people are born, grow, live, work and age”.</a:t>
            </a:r>
          </a:p>
          <a:p>
            <a:r>
              <a:rPr lang="en-GB" sz="2800" dirty="0"/>
              <a:t>Individual lifestyle factors, such as whether to smoke, or exercise are within our control and can be influenced by health campaigns and health education. </a:t>
            </a:r>
          </a:p>
          <a:p>
            <a:r>
              <a:rPr lang="en-GB" sz="2800" dirty="0"/>
              <a:t>Social and community networks affect our health (e.g., air pollution, poor housing, inadequate healthcare, education, mental health).</a:t>
            </a:r>
          </a:p>
        </p:txBody>
      </p:sp>
    </p:spTree>
    <p:extLst>
      <p:ext uri="{BB962C8B-B14F-4D97-AF65-F5344CB8AC3E}">
        <p14:creationId xmlns:p14="http://schemas.microsoft.com/office/powerpoint/2010/main" val="30075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Artefact Theory</a:t>
            </a:r>
          </a:p>
        </p:txBody>
      </p:sp>
      <p:sp>
        <p:nvSpPr>
          <p:cNvPr id="3" name="Content Placeholder 2"/>
          <p:cNvSpPr>
            <a:spLocks noGrp="1"/>
          </p:cNvSpPr>
          <p:nvPr>
            <p:ph idx="1"/>
          </p:nvPr>
        </p:nvSpPr>
        <p:spPr/>
        <p:txBody>
          <a:bodyPr/>
          <a:lstStyle/>
          <a:p>
            <a:r>
              <a:rPr lang="en-GB" dirty="0"/>
              <a:t>The </a:t>
            </a:r>
            <a:r>
              <a:rPr lang="en-GB" b="1" dirty="0"/>
              <a:t>artefact</a:t>
            </a:r>
            <a:r>
              <a:rPr lang="en-GB" dirty="0"/>
              <a:t> theory states that any link between ill health and class is an artefact, produced by the methods we use to measure society.</a:t>
            </a:r>
          </a:p>
          <a:p>
            <a:endParaRPr lang="en-GB" dirty="0"/>
          </a:p>
          <a:p>
            <a:r>
              <a:rPr lang="en-GB" dirty="0"/>
              <a:t>This theory suggests that there may be health inequalities and there may be class inequalities, but health inequalities are not caused by a persons class. </a:t>
            </a:r>
          </a:p>
          <a:p>
            <a:pPr marL="0" indent="0">
              <a:buNone/>
            </a:pPr>
            <a:endParaRPr lang="en-GB" dirty="0"/>
          </a:p>
          <a:p>
            <a:r>
              <a:rPr lang="en-GB" dirty="0"/>
              <a:t>The fact that health inequalities persist even though fewer people today are in manual jobs supports this theory. </a:t>
            </a:r>
          </a:p>
        </p:txBody>
      </p:sp>
    </p:spTree>
    <p:extLst>
      <p:ext uri="{BB962C8B-B14F-4D97-AF65-F5344CB8AC3E}">
        <p14:creationId xmlns:p14="http://schemas.microsoft.com/office/powerpoint/2010/main" val="1856083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Sick Note</a:t>
            </a:r>
          </a:p>
        </p:txBody>
      </p:sp>
      <p:sp>
        <p:nvSpPr>
          <p:cNvPr id="3" name="Content Placeholder 2"/>
          <p:cNvSpPr>
            <a:spLocks noGrp="1"/>
          </p:cNvSpPr>
          <p:nvPr>
            <p:ph idx="1"/>
          </p:nvPr>
        </p:nvSpPr>
        <p:spPr/>
        <p:txBody>
          <a:bodyPr>
            <a:noAutofit/>
          </a:bodyPr>
          <a:lstStyle/>
          <a:p>
            <a:r>
              <a:rPr lang="en-GB" sz="2400" dirty="0"/>
              <a:t>Described by Talcott Parsons in 1951, describes social expectations about the rights and responsibilities of these who are ill. </a:t>
            </a:r>
          </a:p>
          <a:p>
            <a:r>
              <a:rPr lang="en-GB" sz="2400" dirty="0"/>
              <a:t>The sick have the right not to be blamed for being sick and can have time off work, but they also have responsibilities. They must see the doctor and try to get better. If they do not conform, they are censures, for example, smokers are blamed for bringing lung cancer on themselves. </a:t>
            </a:r>
          </a:p>
          <a:p>
            <a:r>
              <a:rPr lang="en-GB" sz="2400" dirty="0"/>
              <a:t>In some cultures, some reject the sick role for fear they are labelled ‘weak’.</a:t>
            </a:r>
          </a:p>
        </p:txBody>
      </p:sp>
    </p:spTree>
    <p:extLst>
      <p:ext uri="{BB962C8B-B14F-4D97-AF65-F5344CB8AC3E}">
        <p14:creationId xmlns:p14="http://schemas.microsoft.com/office/powerpoint/2010/main" val="289341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409B4BC-3B67-4416-B6C4-23334FA61001}"/>
              </a:ext>
            </a:extLst>
          </p:cNvPr>
          <p:cNvSpPr>
            <a:spLocks noGrp="1" noChangeArrowheads="1"/>
          </p:cNvSpPr>
          <p:nvPr>
            <p:ph type="title"/>
          </p:nvPr>
        </p:nvSpPr>
        <p:spPr>
          <a:xfrm>
            <a:off x="1066800" y="642594"/>
            <a:ext cx="10058400" cy="1371600"/>
          </a:xfrm>
        </p:spPr>
        <p:txBody>
          <a:bodyPr>
            <a:normAutofit/>
          </a:bodyPr>
          <a:lstStyle/>
          <a:p>
            <a:pPr algn="ctr" eaLnBrk="1" hangingPunct="1"/>
            <a:r>
              <a:rPr lang="en-GB" altLang="en-US" dirty="0"/>
              <a:t>Summary </a:t>
            </a:r>
            <a:endParaRPr lang="en-US" altLang="en-US" dirty="0"/>
          </a:p>
        </p:txBody>
      </p:sp>
      <p:graphicFrame>
        <p:nvGraphicFramePr>
          <p:cNvPr id="4101" name="Rectangle 3">
            <a:extLst>
              <a:ext uri="{FF2B5EF4-FFF2-40B4-BE49-F238E27FC236}">
                <a16:creationId xmlns:a16="http://schemas.microsoft.com/office/drawing/2014/main" id="{472E2B65-93D0-45A1-BD84-0DCA4E6A5167}"/>
              </a:ext>
            </a:extLst>
          </p:cNvPr>
          <p:cNvGraphicFramePr/>
          <p:nvPr/>
        </p:nvGraphicFramePr>
        <p:xfrm>
          <a:off x="1066799" y="1722922"/>
          <a:ext cx="9838623" cy="4312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02406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4409-8865-4B0A-91B0-DDA56CAB5B04}"/>
              </a:ext>
            </a:extLst>
          </p:cNvPr>
          <p:cNvSpPr>
            <a:spLocks noGrp="1"/>
          </p:cNvSpPr>
          <p:nvPr>
            <p:ph type="title"/>
          </p:nvPr>
        </p:nvSpPr>
        <p:spPr/>
        <p:txBody>
          <a:bodyPr/>
          <a:lstStyle/>
          <a:p>
            <a:r>
              <a:rPr lang="en-GB" dirty="0"/>
              <a:t>Patterns and Trends</a:t>
            </a:r>
          </a:p>
        </p:txBody>
      </p:sp>
      <p:sp>
        <p:nvSpPr>
          <p:cNvPr id="3" name="Content Placeholder 2">
            <a:extLst>
              <a:ext uri="{FF2B5EF4-FFF2-40B4-BE49-F238E27FC236}">
                <a16:creationId xmlns:a16="http://schemas.microsoft.com/office/drawing/2014/main" id="{11FA5C46-2F65-4C7C-9ED5-F287345DEF10}"/>
              </a:ext>
            </a:extLst>
          </p:cNvPr>
          <p:cNvSpPr>
            <a:spLocks noGrp="1"/>
          </p:cNvSpPr>
          <p:nvPr>
            <p:ph idx="1"/>
          </p:nvPr>
        </p:nvSpPr>
        <p:spPr/>
        <p:txBody>
          <a:bodyPr>
            <a:normAutofit fontScale="92500" lnSpcReduction="20000"/>
          </a:bodyPr>
          <a:lstStyle/>
          <a:p>
            <a:r>
              <a:rPr lang="en-GB" sz="2800" dirty="0"/>
              <a:t>Patterns and trends emerge when we examine populations rather than individuals. </a:t>
            </a:r>
          </a:p>
          <a:p>
            <a:endParaRPr lang="en-GB" sz="2800" dirty="0"/>
          </a:p>
          <a:p>
            <a:r>
              <a:rPr lang="en-GB" sz="2800" dirty="0"/>
              <a:t>Trends are measured over time.</a:t>
            </a:r>
          </a:p>
          <a:p>
            <a:endParaRPr lang="en-GB" sz="2800" dirty="0"/>
          </a:p>
          <a:p>
            <a:r>
              <a:rPr lang="en-GB" sz="2800" dirty="0"/>
              <a:t>For example, according to Public Health England more people are becoming obese.  In 1993 13.2% of men were obese but by 2014 it was 24.3%. Based on this trend, it is predicted that by 2050, 60% of men will be obese. </a:t>
            </a:r>
          </a:p>
          <a:p>
            <a:endParaRPr lang="en-GB" dirty="0"/>
          </a:p>
        </p:txBody>
      </p:sp>
    </p:spTree>
    <p:extLst>
      <p:ext uri="{BB962C8B-B14F-4D97-AF65-F5344CB8AC3E}">
        <p14:creationId xmlns:p14="http://schemas.microsoft.com/office/powerpoint/2010/main" val="61794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disease follow patterns</a:t>
            </a:r>
          </a:p>
        </p:txBody>
      </p:sp>
      <p:sp>
        <p:nvSpPr>
          <p:cNvPr id="3" name="Content Placeholder 2"/>
          <p:cNvSpPr>
            <a:spLocks noGrp="1"/>
          </p:cNvSpPr>
          <p:nvPr>
            <p:ph idx="1"/>
          </p:nvPr>
        </p:nvSpPr>
        <p:spPr>
          <a:xfrm>
            <a:off x="838200" y="1751798"/>
            <a:ext cx="10515600" cy="4425165"/>
          </a:xfrm>
        </p:spPr>
        <p:txBody>
          <a:bodyPr>
            <a:normAutofit fontScale="92500" lnSpcReduction="20000"/>
          </a:bodyPr>
          <a:lstStyle/>
          <a:p>
            <a:r>
              <a:rPr lang="en-GB" sz="2800" dirty="0"/>
              <a:t>Rates of meningitis fluctuate from year to year and vary with the type of meningitis. </a:t>
            </a:r>
          </a:p>
          <a:p>
            <a:r>
              <a:rPr lang="en-GB" sz="2800" dirty="0"/>
              <a:t>Meningitis C is in decline, but a new strain, Meningitis W, is increasing and id deadly.</a:t>
            </a:r>
          </a:p>
          <a:p>
            <a:r>
              <a:rPr lang="en-GB" sz="2800" dirty="0"/>
              <a:t>Meningitis also occurs in patterns related to place, time and people:</a:t>
            </a:r>
          </a:p>
          <a:p>
            <a:r>
              <a:rPr lang="en-GB" sz="2800" i="1" dirty="0"/>
              <a:t>1) The UK has more cases of meningitis than other EU countries. </a:t>
            </a:r>
          </a:p>
          <a:p>
            <a:r>
              <a:rPr lang="en-GB" sz="2800" i="1" dirty="0"/>
              <a:t>2) It is seasonal, with most cases in the winter months.</a:t>
            </a:r>
          </a:p>
          <a:p>
            <a:r>
              <a:rPr lang="en-GB" sz="2800" i="1" dirty="0"/>
              <a:t>3) It attacks all age groups but is more serious in children and adolescents. </a:t>
            </a:r>
          </a:p>
          <a:p>
            <a:endParaRPr lang="en-GB" dirty="0"/>
          </a:p>
        </p:txBody>
      </p:sp>
    </p:spTree>
    <p:extLst>
      <p:ext uri="{BB962C8B-B14F-4D97-AF65-F5344CB8AC3E}">
        <p14:creationId xmlns:p14="http://schemas.microsoft.com/office/powerpoint/2010/main" val="407220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 inequalities persist</a:t>
            </a:r>
          </a:p>
        </p:txBody>
      </p:sp>
      <p:sp>
        <p:nvSpPr>
          <p:cNvPr id="3" name="Content Placeholder 2"/>
          <p:cNvSpPr>
            <a:spLocks noGrp="1"/>
          </p:cNvSpPr>
          <p:nvPr>
            <p:ph idx="1"/>
          </p:nvPr>
        </p:nvSpPr>
        <p:spPr/>
        <p:txBody>
          <a:bodyPr/>
          <a:lstStyle/>
          <a:p>
            <a:r>
              <a:rPr lang="en-GB" sz="2800" dirty="0"/>
              <a:t>The Marmot Review (2010) reported that in England people living in the poorest neighbourhoods will, on average, die 7 years earlier than people living in the richest neighbourhood.</a:t>
            </a:r>
          </a:p>
          <a:p>
            <a:endParaRPr lang="en-GB" i="1" dirty="0">
              <a:solidFill>
                <a:srgbClr val="FF0000"/>
              </a:solidFill>
            </a:endParaRPr>
          </a:p>
        </p:txBody>
      </p:sp>
    </p:spTree>
    <p:extLst>
      <p:ext uri="{BB962C8B-B14F-4D97-AF65-F5344CB8AC3E}">
        <p14:creationId xmlns:p14="http://schemas.microsoft.com/office/powerpoint/2010/main" val="130513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solidFill>
                  <a:srgbClr val="FF0000"/>
                </a:solidFill>
              </a:rPr>
              <a:t>TASK</a:t>
            </a:r>
          </a:p>
        </p:txBody>
      </p:sp>
      <p:sp>
        <p:nvSpPr>
          <p:cNvPr id="3" name="Content Placeholder 2"/>
          <p:cNvSpPr>
            <a:spLocks noGrp="1"/>
          </p:cNvSpPr>
          <p:nvPr>
            <p:ph idx="1"/>
          </p:nvPr>
        </p:nvSpPr>
        <p:spPr/>
        <p:txBody>
          <a:bodyPr/>
          <a:lstStyle/>
          <a:p>
            <a:r>
              <a:rPr lang="en-GB" b="1" dirty="0">
                <a:solidFill>
                  <a:srgbClr val="FF0000"/>
                </a:solidFill>
              </a:rPr>
              <a:t>The </a:t>
            </a:r>
            <a:r>
              <a:rPr lang="en-US" b="1" i="1" dirty="0">
                <a:solidFill>
                  <a:srgbClr val="FF0000"/>
                </a:solidFill>
              </a:rPr>
              <a:t>Glasgow Effect</a:t>
            </a:r>
            <a:r>
              <a:rPr lang="en-US" b="1" dirty="0">
                <a:solidFill>
                  <a:srgbClr val="FF0000"/>
                </a:solidFill>
              </a:rPr>
              <a:t> describes the widest differences in life expectancy in the UK.  Watch the following clip and note any areas in which you think relate to inequalities and lifestyles that could contribute to life expectancies being so varied. </a:t>
            </a:r>
            <a:endParaRPr lang="en-GB" b="1" dirty="0">
              <a:solidFill>
                <a:srgbClr val="FF0000"/>
              </a:solidFill>
            </a:endParaRPr>
          </a:p>
          <a:p>
            <a:endParaRPr lang="en-GB" dirty="0"/>
          </a:p>
          <a:p>
            <a:r>
              <a:rPr lang="en-GB" dirty="0">
                <a:hlinkClick r:id="rId2"/>
              </a:rPr>
              <a:t>https://www.youtube.com/watch?v=r0cJ7CX1lCA</a:t>
            </a:r>
            <a:endParaRPr lang="en-GB" dirty="0"/>
          </a:p>
          <a:p>
            <a:endParaRPr lang="en-GB" dirty="0"/>
          </a:p>
        </p:txBody>
      </p:sp>
    </p:spTree>
    <p:extLst>
      <p:ext uri="{BB962C8B-B14F-4D97-AF65-F5344CB8AC3E}">
        <p14:creationId xmlns:p14="http://schemas.microsoft.com/office/powerpoint/2010/main" val="88956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94535"/>
          </a:xfrm>
        </p:spPr>
        <p:txBody>
          <a:bodyPr>
            <a:normAutofit fontScale="90000"/>
          </a:bodyPr>
          <a:lstStyle/>
          <a:p>
            <a:r>
              <a:rPr lang="en-GB" dirty="0"/>
              <a:t>Area of residence</a:t>
            </a:r>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endParaRPr lang="en-GB" dirty="0"/>
          </a:p>
          <a:p>
            <a:r>
              <a:rPr lang="en-GB" sz="2800" dirty="0"/>
              <a:t>Health is related to where a person lives.  There is a North/South divide in health, with people in the North having poorer health than those in the South of England.  According to the Office for National Statistics, in 2012-14, at birth, females in Richmond upon Thames in the South could expect to live 72.2 years in good health, while females in Manchester could expect  only 54.4 years of good health. </a:t>
            </a:r>
          </a:p>
          <a:p>
            <a:r>
              <a:rPr lang="en-GB" sz="2800" dirty="0"/>
              <a:t>Men experience the North/South inequality in health, with men in Wokingham in the South experiencing 70.5 years of good health compared with men in Blackpool who could expect only 55 years of good health. </a:t>
            </a:r>
          </a:p>
          <a:p>
            <a:r>
              <a:rPr lang="en-GB" sz="2800" dirty="0"/>
              <a:t>The North East had the highest mortality rate in England in 2015.</a:t>
            </a:r>
          </a:p>
        </p:txBody>
      </p:sp>
    </p:spTree>
    <p:extLst>
      <p:ext uri="{BB962C8B-B14F-4D97-AF65-F5344CB8AC3E}">
        <p14:creationId xmlns:p14="http://schemas.microsoft.com/office/powerpoint/2010/main" val="165632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95149"/>
            <a:ext cx="10058400" cy="5057595"/>
          </a:xfrm>
        </p:spPr>
        <p:txBody>
          <a:bodyPr/>
          <a:lstStyle/>
          <a:p>
            <a:r>
              <a:rPr lang="en-GB" sz="2400" dirty="0"/>
              <a:t>The North of England (an area of poverty/low unemployment/lower social classes) had the highest mortality rate in 2015 and the South East (more wealth and social power) had the lowest.3</a:t>
            </a:r>
          </a:p>
          <a:p>
            <a:r>
              <a:rPr lang="en-GB" sz="2400" dirty="0"/>
              <a:t>Functionalists would suggest that inequality provides an incentive to motivate people to work. People have poorer health in the NE because they are unemployed or low waged. If they gain more skills and move where they can get a job, they can improve their health.   </a:t>
            </a:r>
          </a:p>
          <a:p>
            <a:endParaRPr lang="en-GB" dirty="0"/>
          </a:p>
          <a:p>
            <a:endParaRPr lang="en-GB" dirty="0"/>
          </a:p>
          <a:p>
            <a:endParaRPr lang="en-GB" dirty="0"/>
          </a:p>
        </p:txBody>
      </p:sp>
    </p:spTree>
    <p:extLst>
      <p:ext uri="{BB962C8B-B14F-4D97-AF65-F5344CB8AC3E}">
        <p14:creationId xmlns:p14="http://schemas.microsoft.com/office/powerpoint/2010/main" val="396909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Natural and social selection theory</a:t>
            </a:r>
          </a:p>
        </p:txBody>
      </p:sp>
      <p:sp>
        <p:nvSpPr>
          <p:cNvPr id="3" name="Content Placeholder 2"/>
          <p:cNvSpPr>
            <a:spLocks noGrp="1"/>
          </p:cNvSpPr>
          <p:nvPr>
            <p:ph idx="1"/>
          </p:nvPr>
        </p:nvSpPr>
        <p:spPr/>
        <p:txBody>
          <a:bodyPr>
            <a:normAutofit/>
          </a:bodyPr>
          <a:lstStyle/>
          <a:p>
            <a:r>
              <a:rPr lang="en-GB" sz="2800" dirty="0"/>
              <a:t>Healthy individuals ‘rise to the top’</a:t>
            </a:r>
          </a:p>
          <a:p>
            <a:r>
              <a:rPr lang="en-GB" sz="2800" dirty="0"/>
              <a:t>They are fitter, more able to take up opportunities and more likely to get better jobs.</a:t>
            </a:r>
          </a:p>
          <a:p>
            <a:r>
              <a:rPr lang="en-GB" sz="2800" dirty="0"/>
              <a:t>Those with poorer health, unable to work, and on the margins of society will migrate to lower classes, as they do not have the income to maintain a healthier lifestyle. </a:t>
            </a:r>
          </a:p>
        </p:txBody>
      </p:sp>
    </p:spTree>
    <p:extLst>
      <p:ext uri="{BB962C8B-B14F-4D97-AF65-F5344CB8AC3E}">
        <p14:creationId xmlns:p14="http://schemas.microsoft.com/office/powerpoint/2010/main" val="3720660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867768CA5E894A862C94645FFE0539" ma:contentTypeVersion="0" ma:contentTypeDescription="Create a new document." ma:contentTypeScope="" ma:versionID="5ad707fc22b190506e589e58459c55a6">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0044CD1-DEEE-4C5D-A095-B25949AB74E1}"/>
</file>

<file path=docProps/app.xml><?xml version="1.0" encoding="utf-8"?>
<Properties xmlns="http://schemas.openxmlformats.org/officeDocument/2006/extended-properties" xmlns:vt="http://schemas.openxmlformats.org/officeDocument/2006/docPropsVTypes">
  <Template>{33D3E65E-80E4-41FA-BF3A-823E31BF30A5}tf56219246_win32</Template>
  <TotalTime>46</TotalTime>
  <Words>1806</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Avenir Next LT Pro</vt:lpstr>
      <vt:lpstr>Avenir Next LT Pro Light</vt:lpstr>
      <vt:lpstr>Garamond</vt:lpstr>
      <vt:lpstr>SavonVTI</vt:lpstr>
      <vt:lpstr>Psychological and social science</vt:lpstr>
      <vt:lpstr>Learning Aims</vt:lpstr>
      <vt:lpstr>Patterns and Trends</vt:lpstr>
      <vt:lpstr>Some disease follow patterns</vt:lpstr>
      <vt:lpstr>Health inequalities persist</vt:lpstr>
      <vt:lpstr>TASK</vt:lpstr>
      <vt:lpstr>Area of residence</vt:lpstr>
      <vt:lpstr>PowerPoint Presentation</vt:lpstr>
      <vt:lpstr>Natural and social selection theory</vt:lpstr>
      <vt:lpstr>Cultural explanations</vt:lpstr>
      <vt:lpstr>Culture and Health</vt:lpstr>
      <vt:lpstr>Age</vt:lpstr>
      <vt:lpstr>PowerPoint Presentation</vt:lpstr>
      <vt:lpstr>Deprivation theory</vt:lpstr>
      <vt:lpstr>Gender</vt:lpstr>
      <vt:lpstr>Ethnicity influences health</vt:lpstr>
      <vt:lpstr>Ethnicity</vt:lpstr>
      <vt:lpstr>Ethnicity contd……….</vt:lpstr>
      <vt:lpstr>Explain how demographic data is used in planning health and social care services</vt:lpstr>
      <vt:lpstr>Sociological explanations for the patterning of mortality and morbidity rates in demographic groups. </vt:lpstr>
      <vt:lpstr>Artefact Theory</vt:lpstr>
      <vt:lpstr>Sick Note</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Psychological and social science</dc:title>
  <dc:creator>Kathleen Harrison</dc:creator>
  <cp:lastModifiedBy>Kathleen Harrison</cp:lastModifiedBy>
  <cp:revision>5</cp:revision>
  <dcterms:created xsi:type="dcterms:W3CDTF">2020-09-22T15:29:42Z</dcterms:created>
  <dcterms:modified xsi:type="dcterms:W3CDTF">2020-09-22T16:16:20Z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0x010100BC867768CA5E894A862C94645FFE0539</vt:lpwstr>
  </property>
</Properties>
</file>