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260" r:id="rId4"/>
    <p:sldId id="281" r:id="rId5"/>
    <p:sldId id="269" r:id="rId6"/>
    <p:sldId id="270" r:id="rId7"/>
    <p:sldId id="271" r:id="rId8"/>
    <p:sldId id="275" r:id="rId9"/>
    <p:sldId id="276" r:id="rId10"/>
    <p:sldId id="277" r:id="rId11"/>
    <p:sldId id="280" r:id="rId12"/>
    <p:sldId id="273" r:id="rId13"/>
    <p:sldId id="279" r:id="rId14"/>
    <p:sldId id="286" r:id="rId15"/>
    <p:sldId id="278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FC6E3-274B-4D31-8750-D4E5B371512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93E8A-CFF8-4276-B26B-7B0EFA4B7281}">
      <dgm:prSet phldrT="[Text]"/>
      <dgm:spPr/>
      <dgm:t>
        <a:bodyPr/>
        <a:lstStyle/>
        <a:p>
          <a:r>
            <a:rPr lang="en-US" dirty="0"/>
            <a:t>Practitioner</a:t>
          </a:r>
          <a:r>
            <a:rPr lang="en-US" baseline="0" dirty="0"/>
            <a:t> </a:t>
          </a:r>
          <a:endParaRPr lang="en-US" dirty="0"/>
        </a:p>
      </dgm:t>
    </dgm:pt>
    <dgm:pt modelId="{4BA55127-06BF-4395-B13F-9BD7EFEE9349}" type="parTrans" cxnId="{7FE0C733-2E52-453D-A1CB-C92CFE728E21}">
      <dgm:prSet/>
      <dgm:spPr/>
      <dgm:t>
        <a:bodyPr/>
        <a:lstStyle/>
        <a:p>
          <a:endParaRPr lang="en-US"/>
        </a:p>
      </dgm:t>
    </dgm:pt>
    <dgm:pt modelId="{879A9EC4-12AC-4A0D-B8DF-F4E3AB00535D}" type="sibTrans" cxnId="{7FE0C733-2E52-453D-A1CB-C92CFE728E21}">
      <dgm:prSet/>
      <dgm:spPr/>
      <dgm:t>
        <a:bodyPr/>
        <a:lstStyle/>
        <a:p>
          <a:endParaRPr lang="en-US"/>
        </a:p>
      </dgm:t>
    </dgm:pt>
    <dgm:pt modelId="{22A357AA-3BDC-485F-A76C-FFD3506CA62D}">
      <dgm:prSet phldrT="[Text]"/>
      <dgm:spPr/>
      <dgm:t>
        <a:bodyPr/>
        <a:lstStyle/>
        <a:p>
          <a:r>
            <a:rPr lang="en-US" dirty="0"/>
            <a:t>Encounters</a:t>
          </a:r>
          <a:r>
            <a:rPr lang="en-US" baseline="0" dirty="0"/>
            <a:t> </a:t>
          </a:r>
        </a:p>
        <a:p>
          <a:r>
            <a:rPr lang="en-US" baseline="0" dirty="0"/>
            <a:t>abuse</a:t>
          </a:r>
          <a:endParaRPr lang="en-US" dirty="0"/>
        </a:p>
      </dgm:t>
    </dgm:pt>
    <dgm:pt modelId="{6012268E-E817-474B-BDE7-F6715FBF22F9}" type="parTrans" cxnId="{EDA85FD7-523A-4C5F-8F00-0FDED3FDA676}">
      <dgm:prSet/>
      <dgm:spPr/>
      <dgm:t>
        <a:bodyPr/>
        <a:lstStyle/>
        <a:p>
          <a:endParaRPr lang="en-US"/>
        </a:p>
      </dgm:t>
    </dgm:pt>
    <dgm:pt modelId="{9BB61F7C-760D-440E-8009-D0FC1E66574B}" type="sibTrans" cxnId="{EDA85FD7-523A-4C5F-8F00-0FDED3FDA676}">
      <dgm:prSet/>
      <dgm:spPr/>
      <dgm:t>
        <a:bodyPr/>
        <a:lstStyle/>
        <a:p>
          <a:endParaRPr lang="en-US"/>
        </a:p>
      </dgm:t>
    </dgm:pt>
    <dgm:pt modelId="{51968655-248D-4D98-8F43-C3E3761640BD}">
      <dgm:prSet phldrT="[Text]"/>
      <dgm:spPr/>
      <dgm:t>
        <a:bodyPr/>
        <a:lstStyle/>
        <a:p>
          <a:r>
            <a:rPr lang="en-US" dirty="0"/>
            <a:t>Employs</a:t>
          </a:r>
          <a:r>
            <a:rPr lang="en-US" baseline="0" dirty="0"/>
            <a:t> a</a:t>
          </a:r>
        </a:p>
        <a:p>
          <a:r>
            <a:rPr lang="en-US" baseline="0" dirty="0"/>
            <a:t>theory to guide intervention</a:t>
          </a:r>
          <a:endParaRPr lang="en-US" dirty="0"/>
        </a:p>
      </dgm:t>
    </dgm:pt>
    <dgm:pt modelId="{2C222290-B15D-4C9D-9685-41803922200A}" type="parTrans" cxnId="{C1F441B0-66B0-4718-88A1-3E99247B3155}">
      <dgm:prSet/>
      <dgm:spPr/>
      <dgm:t>
        <a:bodyPr/>
        <a:lstStyle/>
        <a:p>
          <a:endParaRPr lang="en-US"/>
        </a:p>
      </dgm:t>
    </dgm:pt>
    <dgm:pt modelId="{1E5529D3-2C16-4DA7-96CC-258BA73F31E6}" type="sibTrans" cxnId="{C1F441B0-66B0-4718-88A1-3E99247B3155}">
      <dgm:prSet/>
      <dgm:spPr/>
      <dgm:t>
        <a:bodyPr/>
        <a:lstStyle/>
        <a:p>
          <a:endParaRPr lang="en-US"/>
        </a:p>
      </dgm:t>
    </dgm:pt>
    <dgm:pt modelId="{B905862E-E312-48D1-804E-9BF8CA486239}">
      <dgm:prSet phldrT="[Text]"/>
      <dgm:spPr/>
      <dgm:t>
        <a:bodyPr/>
        <a:lstStyle/>
        <a:p>
          <a:r>
            <a:rPr lang="en-US" dirty="0"/>
            <a:t> Explains certain</a:t>
          </a:r>
        </a:p>
        <a:p>
          <a:r>
            <a:rPr lang="en-US" dirty="0"/>
            <a:t>phenomena</a:t>
          </a:r>
        </a:p>
      </dgm:t>
    </dgm:pt>
    <dgm:pt modelId="{C6002FB7-9337-4B86-9995-9F3C9336BBFB}" type="parTrans" cxnId="{D0D9F979-0307-4297-9E56-AF18FBBF7A8C}">
      <dgm:prSet/>
      <dgm:spPr/>
      <dgm:t>
        <a:bodyPr/>
        <a:lstStyle/>
        <a:p>
          <a:endParaRPr lang="en-US"/>
        </a:p>
      </dgm:t>
    </dgm:pt>
    <dgm:pt modelId="{2925AE2D-56BE-4FF1-AD88-EA64A916F127}" type="sibTrans" cxnId="{D0D9F979-0307-4297-9E56-AF18FBBF7A8C}">
      <dgm:prSet/>
      <dgm:spPr/>
      <dgm:t>
        <a:bodyPr/>
        <a:lstStyle/>
        <a:p>
          <a:endParaRPr lang="en-US"/>
        </a:p>
      </dgm:t>
    </dgm:pt>
    <dgm:pt modelId="{CAEC07B7-A9E1-478A-9D73-C9C8BEB4FDD9}">
      <dgm:prSet phldrT="[Text]"/>
      <dgm:spPr/>
      <dgm:t>
        <a:bodyPr/>
        <a:lstStyle/>
        <a:p>
          <a:r>
            <a:rPr lang="en-US" dirty="0"/>
            <a:t>Reasoned</a:t>
          </a:r>
        </a:p>
        <a:p>
          <a:r>
            <a:rPr lang="en-US" dirty="0"/>
            <a:t> set of</a:t>
          </a:r>
        </a:p>
        <a:p>
          <a:r>
            <a:rPr lang="en-US" dirty="0"/>
            <a:t>propositions supported by evidence </a:t>
          </a:r>
        </a:p>
      </dgm:t>
    </dgm:pt>
    <dgm:pt modelId="{7AC2E9A1-8E62-4B6A-AAB1-FEDA08BFC941}" type="sibTrans" cxnId="{06BEEE8C-A2B1-4D7F-8994-252089CF2B59}">
      <dgm:prSet/>
      <dgm:spPr/>
      <dgm:t>
        <a:bodyPr/>
        <a:lstStyle/>
        <a:p>
          <a:endParaRPr lang="en-US"/>
        </a:p>
      </dgm:t>
    </dgm:pt>
    <dgm:pt modelId="{ADC6721B-22DF-402F-9292-41A64646A7B7}" type="parTrans" cxnId="{06BEEE8C-A2B1-4D7F-8994-252089CF2B59}">
      <dgm:prSet/>
      <dgm:spPr/>
      <dgm:t>
        <a:bodyPr/>
        <a:lstStyle/>
        <a:p>
          <a:endParaRPr lang="en-US"/>
        </a:p>
      </dgm:t>
    </dgm:pt>
    <dgm:pt modelId="{15B8025C-0935-4EB1-994C-AF7E7FF3BEBD}" type="pres">
      <dgm:prSet presAssocID="{BA3FC6E3-274B-4D31-8750-D4E5B371512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692921-AA07-4F6F-9F7A-FA3AF49F412A}" type="pres">
      <dgm:prSet presAssocID="{53E93E8A-CFF8-4276-B26B-7B0EFA4B7281}" presName="centerShape" presStyleLbl="node0" presStyleIdx="0" presStyleCnt="1"/>
      <dgm:spPr/>
    </dgm:pt>
    <dgm:pt modelId="{B931D898-807F-471E-8E47-AEA15EE113FC}" type="pres">
      <dgm:prSet presAssocID="{22A357AA-3BDC-485F-A76C-FFD3506CA62D}" presName="node" presStyleLbl="node1" presStyleIdx="0" presStyleCnt="4" custScaleY="112573">
        <dgm:presLayoutVars>
          <dgm:bulletEnabled val="1"/>
        </dgm:presLayoutVars>
      </dgm:prSet>
      <dgm:spPr/>
    </dgm:pt>
    <dgm:pt modelId="{B58576FB-397F-4EA5-AA1B-0FA9AD0A56B5}" type="pres">
      <dgm:prSet presAssocID="{22A357AA-3BDC-485F-A76C-FFD3506CA62D}" presName="dummy" presStyleCnt="0"/>
      <dgm:spPr/>
    </dgm:pt>
    <dgm:pt modelId="{20611EE3-9EEC-47E6-B1BB-61AC4DF5E644}" type="pres">
      <dgm:prSet presAssocID="{9BB61F7C-760D-440E-8009-D0FC1E66574B}" presName="sibTrans" presStyleLbl="sibTrans2D1" presStyleIdx="0" presStyleCnt="4"/>
      <dgm:spPr/>
    </dgm:pt>
    <dgm:pt modelId="{230BF24E-24EB-419C-9323-2D835B22510D}" type="pres">
      <dgm:prSet presAssocID="{51968655-248D-4D98-8F43-C3E3761640BD}" presName="node" presStyleLbl="node1" presStyleIdx="1" presStyleCnt="4" custScaleX="119719" custScaleY="113704">
        <dgm:presLayoutVars>
          <dgm:bulletEnabled val="1"/>
        </dgm:presLayoutVars>
      </dgm:prSet>
      <dgm:spPr/>
    </dgm:pt>
    <dgm:pt modelId="{7AECBFF8-F651-4DD0-BED3-DD8A3BC74CD0}" type="pres">
      <dgm:prSet presAssocID="{51968655-248D-4D98-8F43-C3E3761640BD}" presName="dummy" presStyleCnt="0"/>
      <dgm:spPr/>
    </dgm:pt>
    <dgm:pt modelId="{8BD33EAD-EE43-4056-8FCA-F6421CA2DDC1}" type="pres">
      <dgm:prSet presAssocID="{1E5529D3-2C16-4DA7-96CC-258BA73F31E6}" presName="sibTrans" presStyleLbl="sibTrans2D1" presStyleIdx="1" presStyleCnt="4"/>
      <dgm:spPr/>
    </dgm:pt>
    <dgm:pt modelId="{396F2914-D105-4B1E-AA1A-5DE84A871C8A}" type="pres">
      <dgm:prSet presAssocID="{CAEC07B7-A9E1-478A-9D73-C9C8BEB4FDD9}" presName="node" presStyleLbl="node1" presStyleIdx="2" presStyleCnt="4" custScaleX="121905" custScaleY="118006">
        <dgm:presLayoutVars>
          <dgm:bulletEnabled val="1"/>
        </dgm:presLayoutVars>
      </dgm:prSet>
      <dgm:spPr/>
    </dgm:pt>
    <dgm:pt modelId="{50CBB5F7-86E8-4FEF-A708-936D6C088457}" type="pres">
      <dgm:prSet presAssocID="{CAEC07B7-A9E1-478A-9D73-C9C8BEB4FDD9}" presName="dummy" presStyleCnt="0"/>
      <dgm:spPr/>
    </dgm:pt>
    <dgm:pt modelId="{4303F7D4-9918-40DA-8F0B-274A1D17BEBB}" type="pres">
      <dgm:prSet presAssocID="{7AC2E9A1-8E62-4B6A-AAB1-FEDA08BFC941}" presName="sibTrans" presStyleLbl="sibTrans2D1" presStyleIdx="2" presStyleCnt="4"/>
      <dgm:spPr/>
    </dgm:pt>
    <dgm:pt modelId="{429E0C94-0AB9-4893-843C-951E81A1182B}" type="pres">
      <dgm:prSet presAssocID="{B905862E-E312-48D1-804E-9BF8CA486239}" presName="node" presStyleLbl="node1" presStyleIdx="3" presStyleCnt="4" custScaleX="113773" custScaleY="113704">
        <dgm:presLayoutVars>
          <dgm:bulletEnabled val="1"/>
        </dgm:presLayoutVars>
      </dgm:prSet>
      <dgm:spPr/>
    </dgm:pt>
    <dgm:pt modelId="{F7CD6638-292F-40FD-91F4-ECD51E4F2B07}" type="pres">
      <dgm:prSet presAssocID="{B905862E-E312-48D1-804E-9BF8CA486239}" presName="dummy" presStyleCnt="0"/>
      <dgm:spPr/>
    </dgm:pt>
    <dgm:pt modelId="{8EFB1BA9-FF8A-42C3-9AF0-F9D43657D70C}" type="pres">
      <dgm:prSet presAssocID="{2925AE2D-56BE-4FF1-AD88-EA64A916F127}" presName="sibTrans" presStyleLbl="sibTrans2D1" presStyleIdx="3" presStyleCnt="4"/>
      <dgm:spPr/>
    </dgm:pt>
  </dgm:ptLst>
  <dgm:cxnLst>
    <dgm:cxn modelId="{5846A501-5A13-49F7-A06F-701DA01E6604}" type="presOf" srcId="{1E5529D3-2C16-4DA7-96CC-258BA73F31E6}" destId="{8BD33EAD-EE43-4056-8FCA-F6421CA2DDC1}" srcOrd="0" destOrd="0" presId="urn:microsoft.com/office/officeart/2005/8/layout/radial6"/>
    <dgm:cxn modelId="{57FF1D06-DB2E-43CF-8B4F-4D6746705680}" type="presOf" srcId="{22A357AA-3BDC-485F-A76C-FFD3506CA62D}" destId="{B931D898-807F-471E-8E47-AEA15EE113FC}" srcOrd="0" destOrd="0" presId="urn:microsoft.com/office/officeart/2005/8/layout/radial6"/>
    <dgm:cxn modelId="{7FE0C733-2E52-453D-A1CB-C92CFE728E21}" srcId="{BA3FC6E3-274B-4D31-8750-D4E5B371512A}" destId="{53E93E8A-CFF8-4276-B26B-7B0EFA4B7281}" srcOrd="0" destOrd="0" parTransId="{4BA55127-06BF-4395-B13F-9BD7EFEE9349}" sibTransId="{879A9EC4-12AC-4A0D-B8DF-F4E3AB00535D}"/>
    <dgm:cxn modelId="{12CEA85B-2C39-41E0-8129-FB00E8907D84}" type="presOf" srcId="{53E93E8A-CFF8-4276-B26B-7B0EFA4B7281}" destId="{2C692921-AA07-4F6F-9F7A-FA3AF49F412A}" srcOrd="0" destOrd="0" presId="urn:microsoft.com/office/officeart/2005/8/layout/radial6"/>
    <dgm:cxn modelId="{D0D9F979-0307-4297-9E56-AF18FBBF7A8C}" srcId="{53E93E8A-CFF8-4276-B26B-7B0EFA4B7281}" destId="{B905862E-E312-48D1-804E-9BF8CA486239}" srcOrd="3" destOrd="0" parTransId="{C6002FB7-9337-4B86-9995-9F3C9336BBFB}" sibTransId="{2925AE2D-56BE-4FF1-AD88-EA64A916F127}"/>
    <dgm:cxn modelId="{06BEEE8C-A2B1-4D7F-8994-252089CF2B59}" srcId="{53E93E8A-CFF8-4276-B26B-7B0EFA4B7281}" destId="{CAEC07B7-A9E1-478A-9D73-C9C8BEB4FDD9}" srcOrd="2" destOrd="0" parTransId="{ADC6721B-22DF-402F-9292-41A64646A7B7}" sibTransId="{7AC2E9A1-8E62-4B6A-AAB1-FEDA08BFC941}"/>
    <dgm:cxn modelId="{4BFF709D-EAB8-4183-A254-FE0EB2B4815A}" type="presOf" srcId="{B905862E-E312-48D1-804E-9BF8CA486239}" destId="{429E0C94-0AB9-4893-843C-951E81A1182B}" srcOrd="0" destOrd="0" presId="urn:microsoft.com/office/officeart/2005/8/layout/radial6"/>
    <dgm:cxn modelId="{E4CBC9A4-DD89-4CB5-9F4C-A4271807ECAE}" type="presOf" srcId="{2925AE2D-56BE-4FF1-AD88-EA64A916F127}" destId="{8EFB1BA9-FF8A-42C3-9AF0-F9D43657D70C}" srcOrd="0" destOrd="0" presId="urn:microsoft.com/office/officeart/2005/8/layout/radial6"/>
    <dgm:cxn modelId="{C1F441B0-66B0-4718-88A1-3E99247B3155}" srcId="{53E93E8A-CFF8-4276-B26B-7B0EFA4B7281}" destId="{51968655-248D-4D98-8F43-C3E3761640BD}" srcOrd="1" destOrd="0" parTransId="{2C222290-B15D-4C9D-9685-41803922200A}" sibTransId="{1E5529D3-2C16-4DA7-96CC-258BA73F31E6}"/>
    <dgm:cxn modelId="{3813E8BF-CE85-4017-8131-848D3964969A}" type="presOf" srcId="{BA3FC6E3-274B-4D31-8750-D4E5B371512A}" destId="{15B8025C-0935-4EB1-994C-AF7E7FF3BEBD}" srcOrd="0" destOrd="0" presId="urn:microsoft.com/office/officeart/2005/8/layout/radial6"/>
    <dgm:cxn modelId="{6BDADAC6-A56E-4B8A-8EF6-5C9534FB5E08}" type="presOf" srcId="{51968655-248D-4D98-8F43-C3E3761640BD}" destId="{230BF24E-24EB-419C-9323-2D835B22510D}" srcOrd="0" destOrd="0" presId="urn:microsoft.com/office/officeart/2005/8/layout/radial6"/>
    <dgm:cxn modelId="{36CA47C8-7012-4B17-81E4-FB8534450DD4}" type="presOf" srcId="{9BB61F7C-760D-440E-8009-D0FC1E66574B}" destId="{20611EE3-9EEC-47E6-B1BB-61AC4DF5E644}" srcOrd="0" destOrd="0" presId="urn:microsoft.com/office/officeart/2005/8/layout/radial6"/>
    <dgm:cxn modelId="{EDA85FD7-523A-4C5F-8F00-0FDED3FDA676}" srcId="{53E93E8A-CFF8-4276-B26B-7B0EFA4B7281}" destId="{22A357AA-3BDC-485F-A76C-FFD3506CA62D}" srcOrd="0" destOrd="0" parTransId="{6012268E-E817-474B-BDE7-F6715FBF22F9}" sibTransId="{9BB61F7C-760D-440E-8009-D0FC1E66574B}"/>
    <dgm:cxn modelId="{3ABD7AF5-7D01-4E67-B71C-C9BF16030AC5}" type="presOf" srcId="{CAEC07B7-A9E1-478A-9D73-C9C8BEB4FDD9}" destId="{396F2914-D105-4B1E-AA1A-5DE84A871C8A}" srcOrd="0" destOrd="0" presId="urn:microsoft.com/office/officeart/2005/8/layout/radial6"/>
    <dgm:cxn modelId="{373D68FE-6E7D-4D8B-ADED-79FA8551F561}" type="presOf" srcId="{7AC2E9A1-8E62-4B6A-AAB1-FEDA08BFC941}" destId="{4303F7D4-9918-40DA-8F0B-274A1D17BEBB}" srcOrd="0" destOrd="0" presId="urn:microsoft.com/office/officeart/2005/8/layout/radial6"/>
    <dgm:cxn modelId="{641A2BC0-A253-4D0D-BF11-49073DF9BAF9}" type="presParOf" srcId="{15B8025C-0935-4EB1-994C-AF7E7FF3BEBD}" destId="{2C692921-AA07-4F6F-9F7A-FA3AF49F412A}" srcOrd="0" destOrd="0" presId="urn:microsoft.com/office/officeart/2005/8/layout/radial6"/>
    <dgm:cxn modelId="{B7779856-0C10-4DA0-B6FA-DB883CF35E0A}" type="presParOf" srcId="{15B8025C-0935-4EB1-994C-AF7E7FF3BEBD}" destId="{B931D898-807F-471E-8E47-AEA15EE113FC}" srcOrd="1" destOrd="0" presId="urn:microsoft.com/office/officeart/2005/8/layout/radial6"/>
    <dgm:cxn modelId="{DF294D6B-60A4-423F-BD67-55F48E81B1D1}" type="presParOf" srcId="{15B8025C-0935-4EB1-994C-AF7E7FF3BEBD}" destId="{B58576FB-397F-4EA5-AA1B-0FA9AD0A56B5}" srcOrd="2" destOrd="0" presId="urn:microsoft.com/office/officeart/2005/8/layout/radial6"/>
    <dgm:cxn modelId="{E8516AD0-1A3B-4889-AC47-35C2D611F1E9}" type="presParOf" srcId="{15B8025C-0935-4EB1-994C-AF7E7FF3BEBD}" destId="{20611EE3-9EEC-47E6-B1BB-61AC4DF5E644}" srcOrd="3" destOrd="0" presId="urn:microsoft.com/office/officeart/2005/8/layout/radial6"/>
    <dgm:cxn modelId="{AC84B389-7915-4F6C-B900-E5D9E3E5F9E8}" type="presParOf" srcId="{15B8025C-0935-4EB1-994C-AF7E7FF3BEBD}" destId="{230BF24E-24EB-419C-9323-2D835B22510D}" srcOrd="4" destOrd="0" presId="urn:microsoft.com/office/officeart/2005/8/layout/radial6"/>
    <dgm:cxn modelId="{1093A5FA-FAF7-416C-B5BC-4BCB28F4690D}" type="presParOf" srcId="{15B8025C-0935-4EB1-994C-AF7E7FF3BEBD}" destId="{7AECBFF8-F651-4DD0-BED3-DD8A3BC74CD0}" srcOrd="5" destOrd="0" presId="urn:microsoft.com/office/officeart/2005/8/layout/radial6"/>
    <dgm:cxn modelId="{10EE66D4-03F5-43E6-8584-6623A2BF812B}" type="presParOf" srcId="{15B8025C-0935-4EB1-994C-AF7E7FF3BEBD}" destId="{8BD33EAD-EE43-4056-8FCA-F6421CA2DDC1}" srcOrd="6" destOrd="0" presId="urn:microsoft.com/office/officeart/2005/8/layout/radial6"/>
    <dgm:cxn modelId="{E7B03C14-5CEA-4E85-A0F5-BA8228E52869}" type="presParOf" srcId="{15B8025C-0935-4EB1-994C-AF7E7FF3BEBD}" destId="{396F2914-D105-4B1E-AA1A-5DE84A871C8A}" srcOrd="7" destOrd="0" presId="urn:microsoft.com/office/officeart/2005/8/layout/radial6"/>
    <dgm:cxn modelId="{1FA51DD8-5EB3-417E-9E95-C98DD9321BF0}" type="presParOf" srcId="{15B8025C-0935-4EB1-994C-AF7E7FF3BEBD}" destId="{50CBB5F7-86E8-4FEF-A708-936D6C088457}" srcOrd="8" destOrd="0" presId="urn:microsoft.com/office/officeart/2005/8/layout/radial6"/>
    <dgm:cxn modelId="{04465BDD-71A2-4821-820F-BD3371381BB8}" type="presParOf" srcId="{15B8025C-0935-4EB1-994C-AF7E7FF3BEBD}" destId="{4303F7D4-9918-40DA-8F0B-274A1D17BEBB}" srcOrd="9" destOrd="0" presId="urn:microsoft.com/office/officeart/2005/8/layout/radial6"/>
    <dgm:cxn modelId="{CF070209-7823-4897-A4D8-C7F417563438}" type="presParOf" srcId="{15B8025C-0935-4EB1-994C-AF7E7FF3BEBD}" destId="{429E0C94-0AB9-4893-843C-951E81A1182B}" srcOrd="10" destOrd="0" presId="urn:microsoft.com/office/officeart/2005/8/layout/radial6"/>
    <dgm:cxn modelId="{564AA131-509C-49B6-9C19-03ECEE3E794B}" type="presParOf" srcId="{15B8025C-0935-4EB1-994C-AF7E7FF3BEBD}" destId="{F7CD6638-292F-40FD-91F4-ECD51E4F2B07}" srcOrd="11" destOrd="0" presId="urn:microsoft.com/office/officeart/2005/8/layout/radial6"/>
    <dgm:cxn modelId="{2BE492B4-2D8D-4238-911B-A0206842507F}" type="presParOf" srcId="{15B8025C-0935-4EB1-994C-AF7E7FF3BEBD}" destId="{8EFB1BA9-FF8A-42C3-9AF0-F9D43657D70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B1BA9-FF8A-42C3-9AF0-F9D43657D70C}">
      <dsp:nvSpPr>
        <dsp:cNvPr id="0" name=""/>
        <dsp:cNvSpPr/>
      </dsp:nvSpPr>
      <dsp:spPr>
        <a:xfrm>
          <a:off x="1638436" y="573259"/>
          <a:ext cx="3924501" cy="3924501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F7D4-9918-40DA-8F0B-274A1D17BEBB}">
      <dsp:nvSpPr>
        <dsp:cNvPr id="0" name=""/>
        <dsp:cNvSpPr/>
      </dsp:nvSpPr>
      <dsp:spPr>
        <a:xfrm>
          <a:off x="1638436" y="573259"/>
          <a:ext cx="3924501" cy="3924501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33EAD-EE43-4056-8FCA-F6421CA2DDC1}">
      <dsp:nvSpPr>
        <dsp:cNvPr id="0" name=""/>
        <dsp:cNvSpPr/>
      </dsp:nvSpPr>
      <dsp:spPr>
        <a:xfrm>
          <a:off x="1638436" y="573259"/>
          <a:ext cx="3924501" cy="3924501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1EE3-9EEC-47E6-B1BB-61AC4DF5E644}">
      <dsp:nvSpPr>
        <dsp:cNvPr id="0" name=""/>
        <dsp:cNvSpPr/>
      </dsp:nvSpPr>
      <dsp:spPr>
        <a:xfrm>
          <a:off x="1638436" y="573259"/>
          <a:ext cx="3924501" cy="3924501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92921-AA07-4F6F-9F7A-FA3AF49F412A}">
      <dsp:nvSpPr>
        <dsp:cNvPr id="0" name=""/>
        <dsp:cNvSpPr/>
      </dsp:nvSpPr>
      <dsp:spPr>
        <a:xfrm>
          <a:off x="2696695" y="1631518"/>
          <a:ext cx="1807982" cy="1807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Practitioner</a:t>
          </a:r>
          <a:r>
            <a:rPr lang="en-US" sz="2000" kern="1200" baseline="0" dirty="0"/>
            <a:t> </a:t>
          </a:r>
          <a:endParaRPr lang="en-US" sz="2000" kern="1200" dirty="0"/>
        </a:p>
      </dsp:txBody>
      <dsp:txXfrm>
        <a:off x="2961468" y="1896291"/>
        <a:ext cx="1278436" cy="1278436"/>
      </dsp:txXfrm>
    </dsp:sp>
    <dsp:sp modelId="{B931D898-807F-471E-8E47-AEA15EE113FC}">
      <dsp:nvSpPr>
        <dsp:cNvPr id="0" name=""/>
        <dsp:cNvSpPr/>
      </dsp:nvSpPr>
      <dsp:spPr>
        <a:xfrm>
          <a:off x="2967893" y="-93534"/>
          <a:ext cx="1265587" cy="14247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Encounters</a:t>
          </a:r>
          <a:r>
            <a:rPr lang="en-US" sz="1300" kern="1200" baseline="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abuse</a:t>
          </a:r>
          <a:endParaRPr lang="en-US" sz="1300" kern="1200" dirty="0"/>
        </a:p>
      </dsp:txBody>
      <dsp:txXfrm>
        <a:off x="3153234" y="115110"/>
        <a:ext cx="894905" cy="1007422"/>
      </dsp:txXfrm>
    </dsp:sp>
    <dsp:sp modelId="{230BF24E-24EB-419C-9323-2D835B22510D}">
      <dsp:nvSpPr>
        <dsp:cNvPr id="0" name=""/>
        <dsp:cNvSpPr/>
      </dsp:nvSpPr>
      <dsp:spPr>
        <a:xfrm>
          <a:off x="4759802" y="1815998"/>
          <a:ext cx="1515149" cy="1439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Employs</a:t>
          </a:r>
          <a:r>
            <a:rPr lang="en-US" sz="1300" kern="1200" baseline="0" dirty="0"/>
            <a:t> 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theory to guide intervention</a:t>
          </a:r>
          <a:endParaRPr lang="en-US" sz="1300" kern="1200" dirty="0"/>
        </a:p>
      </dsp:txBody>
      <dsp:txXfrm>
        <a:off x="4981690" y="2026738"/>
        <a:ext cx="1071373" cy="1017544"/>
      </dsp:txXfrm>
    </dsp:sp>
    <dsp:sp modelId="{396F2914-D105-4B1E-AA1A-5DE84A871C8A}">
      <dsp:nvSpPr>
        <dsp:cNvPr id="0" name=""/>
        <dsp:cNvSpPr/>
      </dsp:nvSpPr>
      <dsp:spPr>
        <a:xfrm>
          <a:off x="2829279" y="3705465"/>
          <a:ext cx="1542814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Reasoned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set of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propositions supported by evidence </a:t>
          </a:r>
        </a:p>
      </dsp:txBody>
      <dsp:txXfrm>
        <a:off x="3055219" y="3924178"/>
        <a:ext cx="1090934" cy="1056043"/>
      </dsp:txXfrm>
    </dsp:sp>
    <dsp:sp modelId="{429E0C94-0AB9-4893-843C-951E81A1182B}">
      <dsp:nvSpPr>
        <dsp:cNvPr id="0" name=""/>
        <dsp:cNvSpPr/>
      </dsp:nvSpPr>
      <dsp:spPr>
        <a:xfrm>
          <a:off x="964048" y="1815998"/>
          <a:ext cx="1439897" cy="1439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Explains certain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phenomena</a:t>
          </a:r>
        </a:p>
      </dsp:txBody>
      <dsp:txXfrm>
        <a:off x="1174916" y="2026738"/>
        <a:ext cx="1018161" cy="101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201A02E4-EEFB-496B-8E87-B5D885ACBAA3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8" tIns="47779" rIns="95558" bIns="47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A24C6A2-670A-49E2-A16C-42F9FD46A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4C6A2-670A-49E2-A16C-42F9FD46A4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7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079E88-4AB9-4BBF-BD70-A4C27BF9A52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D3D6EB8-9A7A-4254-AFC3-E70C63F5E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wsonera.com/depp/reader/protected/external/AbstractView/S9780335245109" TargetMode="External"/><Relationship Id="rId2" Type="http://schemas.openxmlformats.org/officeDocument/2006/relationships/hyperlink" Target="http://www.dawsonera.com/depp/reader/protected/external/AbstractView/S978113728996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4800600"/>
          </a:xfrm>
        </p:spPr>
        <p:txBody>
          <a:bodyPr/>
          <a:lstStyle/>
          <a:p>
            <a:r>
              <a:rPr lang="en-US" dirty="0"/>
              <a:t>Psychological and Social Science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2</a:t>
            </a:r>
            <a:br>
              <a:rPr lang="en-US" dirty="0"/>
            </a:br>
            <a:r>
              <a:rPr lang="en-US" dirty="0"/>
              <a:t>Theories of Causation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Sociological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i="1" dirty="0"/>
              <a:t>Emphasis on social conditions and the political climate as the principle reason for the existence  of abuse</a:t>
            </a:r>
          </a:p>
          <a:p>
            <a:pPr algn="ctr">
              <a:buNone/>
            </a:pPr>
            <a:endParaRPr lang="en-US" b="1" i="1" dirty="0"/>
          </a:p>
          <a:p>
            <a:r>
              <a:rPr lang="en-US" u="sng" dirty="0"/>
              <a:t>Social Construct Theory </a:t>
            </a:r>
            <a:r>
              <a:rPr lang="en-US" dirty="0"/>
              <a:t>– society creates an understanding of groups and their expected behaviour by creating beliefs about how individuals learn.</a:t>
            </a:r>
          </a:p>
          <a:p>
            <a:pPr>
              <a:buNone/>
            </a:pPr>
            <a:endParaRPr lang="en-US" dirty="0"/>
          </a:p>
          <a:p>
            <a:r>
              <a:rPr lang="en-US" u="sng" dirty="0"/>
              <a:t>Social Cultural Perspective</a:t>
            </a:r>
            <a:r>
              <a:rPr lang="en-US" dirty="0"/>
              <a:t> – linkages between child abuse and general social approval of the use of violence to maintain control and order.</a:t>
            </a:r>
            <a:endParaRPr lang="en-US" u="sng" dirty="0"/>
          </a:p>
          <a:p>
            <a:pPr>
              <a:buNone/>
            </a:pPr>
            <a:endParaRPr lang="en-US" dirty="0"/>
          </a:p>
          <a:p>
            <a:r>
              <a:rPr lang="en-US" u="sng" dirty="0"/>
              <a:t>Social Structural Perspective</a:t>
            </a:r>
            <a:r>
              <a:rPr lang="en-US" dirty="0"/>
              <a:t> –  General inequalities in societies contribute to abuse. Relates to social structure, exclusion and disadvantage that are causative factors of abuse.</a:t>
            </a:r>
            <a:endParaRPr lang="en-US" u="sng" dirty="0"/>
          </a:p>
          <a:p>
            <a:pPr>
              <a:buNone/>
            </a:pPr>
            <a:endParaRPr lang="en-US" dirty="0"/>
          </a:p>
          <a:p>
            <a:r>
              <a:rPr lang="en-US" u="sng" dirty="0"/>
              <a:t>Feminist Perspective </a:t>
            </a:r>
            <a:r>
              <a:rPr lang="en-US" dirty="0"/>
              <a:t>– patriarchal nature of society has a major role in the causation of abuse.</a:t>
            </a:r>
            <a:endParaRPr lang="en-US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Remember!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Theories are a tool to guide understanding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theory has it’s own strengths and weaknesses however each approach alone is unable to fully encompass the reasons why abuse occurs.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ability to analyse some theories are a crucial aspect to informing your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Abuse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Stockholm Syndrome (1973)</a:t>
            </a:r>
          </a:p>
          <a:p>
            <a:r>
              <a:rPr lang="en-GB" dirty="0"/>
              <a:t>Psychological sequelae</a:t>
            </a:r>
          </a:p>
          <a:p>
            <a:r>
              <a:rPr lang="en-GB" dirty="0"/>
              <a:t>Disturbed relatedness</a:t>
            </a:r>
          </a:p>
          <a:p>
            <a:r>
              <a:rPr lang="en-GB" dirty="0"/>
              <a:t>Disassociation</a:t>
            </a:r>
          </a:p>
          <a:p>
            <a:r>
              <a:rPr lang="en-GB" dirty="0"/>
              <a:t> Physical sequelae</a:t>
            </a:r>
          </a:p>
          <a:p>
            <a:r>
              <a:rPr lang="en-GB" dirty="0"/>
              <a:t>Life experience shapes cognitive schemas conversely cognitive schemas shape life experiences.</a:t>
            </a:r>
          </a:p>
          <a:p>
            <a:r>
              <a:rPr lang="en-GB" dirty="0"/>
              <a:t>Resilience (child abuse)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“Normal development under difficult conditions”</a:t>
            </a:r>
          </a:p>
          <a:p>
            <a:pPr>
              <a:buNone/>
            </a:pPr>
            <a:r>
              <a:rPr lang="en-US" i="1" dirty="0"/>
              <a:t>“A capacity to do well despite adverse experience”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Resilient factors; being female, secure attachment,</a:t>
            </a:r>
          </a:p>
          <a:p>
            <a:pPr>
              <a:buNone/>
            </a:pPr>
            <a:r>
              <a:rPr lang="en-US" dirty="0"/>
              <a:t>	outgoing temperament, sociability, problem</a:t>
            </a:r>
          </a:p>
          <a:p>
            <a:pPr>
              <a:buNone/>
            </a:pPr>
            <a:r>
              <a:rPr lang="en-US" dirty="0"/>
              <a:t> 	solving skills, assertive &amp; supportive peer group</a:t>
            </a:r>
          </a:p>
          <a:p>
            <a:r>
              <a:rPr lang="en-US" dirty="0"/>
              <a:t>Protective environment</a:t>
            </a:r>
          </a:p>
          <a:p>
            <a:r>
              <a:rPr lang="en-US" dirty="0"/>
              <a:t>Importance of a ‘significant other’</a:t>
            </a:r>
          </a:p>
          <a:p>
            <a:r>
              <a:rPr lang="en-US" dirty="0"/>
              <a:t>Sense of self effectiveness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Baumhover, L. A. &amp; Beall, S. C. (1996) </a:t>
            </a:r>
            <a:r>
              <a:rPr lang="en-US" sz="1600" i="1" dirty="0"/>
              <a:t>Abuse, Neglect and Exploitation of Older Persons. </a:t>
            </a:r>
            <a:r>
              <a:rPr lang="en-US" sz="1600" dirty="0"/>
              <a:t>London. Jessica Kingsley Publishers. </a:t>
            </a:r>
          </a:p>
          <a:p>
            <a:endParaRPr lang="en-US" sz="1600" dirty="0"/>
          </a:p>
          <a:p>
            <a:r>
              <a:rPr lang="en-US" sz="1600" dirty="0" err="1"/>
              <a:t>Brammer</a:t>
            </a:r>
            <a:r>
              <a:rPr lang="en-US" sz="1600" dirty="0"/>
              <a:t>, A. (2014) </a:t>
            </a:r>
            <a:r>
              <a:rPr lang="en-US" sz="1600" i="1" dirty="0"/>
              <a:t>Safeguarding Adults.</a:t>
            </a:r>
            <a:r>
              <a:rPr lang="en-US" sz="1600" dirty="0"/>
              <a:t> [E-book] Available online: </a:t>
            </a:r>
            <a:r>
              <a:rPr lang="en-US" sz="1600" dirty="0">
                <a:hlinkClick r:id="rId2"/>
              </a:rPr>
              <a:t>http://www.dawsonera.com/depp/reader/protected/external/AbstractView/S9781137289964</a:t>
            </a:r>
            <a:r>
              <a:rPr lang="en-US" sz="1600" dirty="0"/>
              <a:t> (accessed September 26, 2017).</a:t>
            </a:r>
          </a:p>
          <a:p>
            <a:endParaRPr lang="en-US" sz="1600" dirty="0"/>
          </a:p>
          <a:p>
            <a:r>
              <a:rPr lang="en-GB" sz="1600" dirty="0"/>
              <a:t>Corby, B, and D. Shemmings. (2012) </a:t>
            </a:r>
            <a:r>
              <a:rPr lang="en-GB" sz="1600" i="1" dirty="0"/>
              <a:t>Child Abuse: An Evidence Base for Confident Practice.</a:t>
            </a:r>
            <a:r>
              <a:rPr lang="en-GB" sz="1600" dirty="0"/>
              <a:t> [E-book] 4th ed. Milton Keynes. Open University Press. Available online: </a:t>
            </a:r>
            <a:r>
              <a:rPr lang="en-GB" sz="1600" dirty="0">
                <a:hlinkClick r:id="rId3"/>
              </a:rPr>
              <a:t>http://www.dawsonera.com/depp/reader/protected/external/AbstractView/S9780335245109</a:t>
            </a:r>
            <a:r>
              <a:rPr lang="en-GB" sz="1600" dirty="0"/>
              <a:t> Accessed 19/09/17. 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Larkin, M. (2009) </a:t>
            </a:r>
            <a:r>
              <a:rPr lang="en-US" sz="1600" i="1" dirty="0"/>
              <a:t>Vulnerable Groups in Health &amp; Social Care.</a:t>
            </a:r>
            <a:r>
              <a:rPr lang="en-US" sz="1600" dirty="0"/>
              <a:t> Sage. London. </a:t>
            </a:r>
          </a:p>
          <a:p>
            <a:endParaRPr lang="en-US" sz="1600" dirty="0"/>
          </a:p>
          <a:p>
            <a:r>
              <a:rPr lang="en-US" sz="1600" dirty="0" err="1"/>
              <a:t>Shemmings</a:t>
            </a:r>
            <a:r>
              <a:rPr lang="en-US" sz="1600" dirty="0"/>
              <a:t>, D. (2011) </a:t>
            </a:r>
            <a:r>
              <a:rPr lang="en-US" sz="1600" i="1" dirty="0"/>
              <a:t>Understanding </a:t>
            </a:r>
            <a:r>
              <a:rPr lang="en-US" sz="1600" i="1" dirty="0" err="1"/>
              <a:t>Disorganised</a:t>
            </a:r>
            <a:r>
              <a:rPr lang="en-US" sz="1600" i="1" dirty="0"/>
              <a:t> Attachment: Theory and Practice for Working with Children and Adults.</a:t>
            </a:r>
            <a:r>
              <a:rPr lang="en-US" sz="1600" dirty="0"/>
              <a:t> London. Jessica Kingsley.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921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for 7</a:t>
            </a:r>
            <a:r>
              <a:rPr lang="en-US" baseline="30000" dirty="0"/>
              <a:t>th</a:t>
            </a:r>
            <a:r>
              <a:rPr lang="en-US" dirty="0"/>
              <a:t> February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a case study (use a high profile case) which you will research. Please use a case study relevant to your area of practice.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Link to incidence &amp; prevalence of your identified area.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Apply two theories of causation in an attempt to explain your case study.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Present your information to the group on a PowerPoint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of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Aims</a:t>
            </a:r>
          </a:p>
          <a:p>
            <a:pPr marL="0" indent="0">
              <a:buNone/>
            </a:pPr>
            <a:r>
              <a:rPr lang="en-GB" dirty="0"/>
              <a:t>Identify, explain and discuss the theories of causation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Review a case study for next week to critically appraise the theories.</a:t>
            </a:r>
          </a:p>
        </p:txBody>
      </p:sp>
    </p:spTree>
    <p:extLst>
      <p:ext uri="{BB962C8B-B14F-4D97-AF65-F5344CB8AC3E}">
        <p14:creationId xmlns:p14="http://schemas.microsoft.com/office/powerpoint/2010/main" val="269188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Aetiology of Abuse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Why predisposes action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Theory formation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Effects</a:t>
            </a:r>
          </a:p>
          <a:p>
            <a:endParaRPr lang="en-US" dirty="0"/>
          </a:p>
          <a:p>
            <a:r>
              <a:rPr lang="en-US" dirty="0"/>
              <a:t>Resilience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as to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Contemporaneous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Cultural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Situational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Characteristics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9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“Why” predisposes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Immediate concerns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Remedial interventions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Prevention of future occurrences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theory to guide interventions</a:t>
            </a:r>
          </a:p>
          <a:p>
            <a:endParaRPr lang="en-GB" dirty="0"/>
          </a:p>
          <a:p>
            <a:r>
              <a:rPr lang="en-GB" dirty="0"/>
              <a:t>Theories may provide a framework for understanding</a:t>
            </a:r>
          </a:p>
          <a:p>
            <a:endParaRPr lang="en-GB" dirty="0"/>
          </a:p>
          <a:p>
            <a:r>
              <a:rPr lang="en-GB" dirty="0"/>
              <a:t>Theory formation is either a deductive or inductive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22530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GB" dirty="0"/>
              <a:t>Theory 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13191"/>
              </p:ext>
            </p:extLst>
          </p:nvPr>
        </p:nvGraphicFramePr>
        <p:xfrm>
          <a:off x="457200" y="1447801"/>
          <a:ext cx="7239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of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i="1" dirty="0"/>
              <a:t>“</a:t>
            </a:r>
            <a:r>
              <a:rPr lang="en-GB" b="1" i="1" dirty="0"/>
              <a:t>Overview of causation theories tend to be</a:t>
            </a:r>
          </a:p>
          <a:p>
            <a:pPr algn="ctr">
              <a:buNone/>
            </a:pPr>
            <a:r>
              <a:rPr lang="en-GB" b="1" i="1" dirty="0"/>
              <a:t>categorised into three main groups</a:t>
            </a:r>
            <a:r>
              <a:rPr lang="en-GB" i="1" dirty="0"/>
              <a:t>” </a:t>
            </a:r>
          </a:p>
          <a:p>
            <a:pPr algn="r">
              <a:buNone/>
            </a:pPr>
            <a:r>
              <a:rPr lang="en-GB" dirty="0"/>
              <a:t>(Corby &amp; </a:t>
            </a:r>
            <a:r>
              <a:rPr lang="en-GB" dirty="0" err="1"/>
              <a:t>Shemmings</a:t>
            </a:r>
            <a:r>
              <a:rPr lang="en-GB" dirty="0"/>
              <a:t> 2012 p132)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Psychological theories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Social Psychological theories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Sociological perspectives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Psychological theories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i="1" dirty="0"/>
              <a:t>Focus on the instinctive, biological and psychological  qualities of those who abuse</a:t>
            </a:r>
          </a:p>
          <a:p>
            <a:pPr algn="ctr">
              <a:buNone/>
            </a:pPr>
            <a:endParaRPr lang="en-US" b="1" i="1" dirty="0"/>
          </a:p>
          <a:p>
            <a:r>
              <a:rPr lang="en-US" u="sng" dirty="0"/>
              <a:t>Attachment Theory</a:t>
            </a:r>
            <a:r>
              <a:rPr lang="en-US" dirty="0"/>
              <a:t>: Attachment theory in psychology originates with the seminal work of John Bowlby.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Psychodynamic Theory</a:t>
            </a:r>
            <a:r>
              <a:rPr lang="en-US" dirty="0"/>
              <a:t>: Freudian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Social Learning Theory</a:t>
            </a:r>
            <a:r>
              <a:rPr lang="en-US" dirty="0"/>
              <a:t>: Behaviorists Skinner/Bandura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Situational Theory</a:t>
            </a:r>
            <a:r>
              <a:rPr lang="en-US" dirty="0"/>
              <a:t>: Based on dependency, the role of stress and the over burden of care; inability to remove themselves from the situation.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dirty="0"/>
              <a:t>Social Psychological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i="1" dirty="0"/>
              <a:t>Focus on the dynamics of the interaction </a:t>
            </a:r>
          </a:p>
          <a:p>
            <a:pPr algn="ctr">
              <a:buNone/>
            </a:pPr>
            <a:r>
              <a:rPr lang="en-US" b="1" i="1" dirty="0"/>
              <a:t>Between individuals, determined by family dynamics and influenced by social networks and peers</a:t>
            </a:r>
          </a:p>
          <a:p>
            <a:r>
              <a:rPr lang="en-US" u="sng" dirty="0"/>
              <a:t>Symbolic Interactionism </a:t>
            </a:r>
            <a:r>
              <a:rPr lang="en-US" dirty="0"/>
              <a:t>- meaning occurs through interaction between people. Meaning is based on experience, an interpretative process. Emphasis on the expectation of certain groups.</a:t>
            </a:r>
          </a:p>
          <a:p>
            <a:pPr>
              <a:buNone/>
            </a:pPr>
            <a:endParaRPr lang="en-US" dirty="0"/>
          </a:p>
          <a:p>
            <a:r>
              <a:rPr lang="en-US" u="sng" dirty="0"/>
              <a:t>Family Dysfunction Theory </a:t>
            </a:r>
            <a:r>
              <a:rPr lang="en-US" dirty="0"/>
              <a:t>– Impact of family behaviours on the behaviour of its members. It is a notion that has been popular in explaining the aetiology of a number of disorders with the basic premise that disorders arise from pathological family dynamics.</a:t>
            </a:r>
          </a:p>
          <a:p>
            <a:pPr>
              <a:buNone/>
            </a:pPr>
            <a:endParaRPr lang="en-US" dirty="0"/>
          </a:p>
          <a:p>
            <a:r>
              <a:rPr lang="en-US" u="sng" dirty="0"/>
              <a:t>Exchange Theory </a:t>
            </a:r>
            <a:r>
              <a:rPr lang="en-US" dirty="0"/>
              <a:t>– importance of power in relationships. Dynamics of relationships and the importance of rewards and punishment.</a:t>
            </a:r>
          </a:p>
          <a:p>
            <a:pPr>
              <a:buNone/>
            </a:pPr>
            <a:endParaRPr lang="en-US" dirty="0"/>
          </a:p>
          <a:p>
            <a:r>
              <a:rPr lang="en-US" u="sng" dirty="0"/>
              <a:t>Ecological Theory</a:t>
            </a:r>
            <a:r>
              <a:rPr lang="en-US" dirty="0"/>
              <a:t>: looks at individual characteristics of abusers and their victims. The ecological perspective uses concepts from biology as a metaphor with which to describe the reciprocal dynamics between persons and their environments. Dual role of behaviours and environment -  popular in Social 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General Systems Theory</a:t>
            </a:r>
            <a:r>
              <a:rPr lang="en-US" dirty="0"/>
              <a:t> – systems approach to understand complex phenomena.  Human behaviour is determined by the context in which they live. Hypothesis is where the environment is unfavorable the incidence of abuse is higher.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67768CA5E894A862C94645FFE0539" ma:contentTypeVersion="0" ma:contentTypeDescription="Create a new document." ma:contentTypeScope="" ma:versionID="5ad707fc22b190506e589e58459c55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636609-7291-44F7-B58C-1CCD6F544AFD}"/>
</file>

<file path=customXml/itemProps2.xml><?xml version="1.0" encoding="utf-8"?>
<ds:datastoreItem xmlns:ds="http://schemas.openxmlformats.org/officeDocument/2006/customXml" ds:itemID="{65D3A44B-845B-4AC5-A1EA-0910E8AF3967}"/>
</file>

<file path=customXml/itemProps3.xml><?xml version="1.0" encoding="utf-8"?>
<ds:datastoreItem xmlns:ds="http://schemas.openxmlformats.org/officeDocument/2006/customXml" ds:itemID="{CEC855DE-26BF-4B09-8CB5-6CA884671C09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951</TotalTime>
  <Words>923</Words>
  <Application>Microsoft Office PowerPoint</Application>
  <PresentationFormat>On-screen Show (4:3)</PresentationFormat>
  <Paragraphs>145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Opulent</vt:lpstr>
      <vt:lpstr>Psychological and Social Science  Week 2 Theories of Causation </vt:lpstr>
      <vt:lpstr>Theories of Causation</vt:lpstr>
      <vt:lpstr>Aetiology of Abuse</vt:lpstr>
      <vt:lpstr>Factors as to why</vt:lpstr>
      <vt:lpstr>“Why” predisposes action</vt:lpstr>
      <vt:lpstr>Theory Formation</vt:lpstr>
      <vt:lpstr>Theories of causation</vt:lpstr>
      <vt:lpstr>    Psychological theories </vt:lpstr>
      <vt:lpstr>  Social Psychological theories</vt:lpstr>
      <vt:lpstr>Sociological perspectives</vt:lpstr>
      <vt:lpstr>Theoretical Approaches</vt:lpstr>
      <vt:lpstr>Effects of Abuse</vt:lpstr>
      <vt:lpstr>Resilience </vt:lpstr>
      <vt:lpstr>References</vt:lpstr>
      <vt:lpstr>Task for 7th February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Vulnerable Adults and Families</dc:title>
  <dc:creator>Alison</dc:creator>
  <cp:lastModifiedBy>Kathleen Harrison</cp:lastModifiedBy>
  <cp:revision>159</cp:revision>
  <cp:lastPrinted>2020-10-01T08:26:24Z</cp:lastPrinted>
  <dcterms:created xsi:type="dcterms:W3CDTF">2011-09-10T14:17:11Z</dcterms:created>
  <dcterms:modified xsi:type="dcterms:W3CDTF">2020-10-01T08:26:26Z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0x010100BC867768CA5E894A862C94645FFE0539</vt:lpwstr>
  </property>
</Properties>
</file>