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CED39-6AD9-4A08-A74D-AFCC7C629695}" v="1" dt="2021-01-03T21:39:4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036B7-D3A3-4E7E-82F3-380707C890C7}" type="datetimeFigureOut">
              <a:rPr lang="en-GB" smtClean="0"/>
              <a:t>03/01/2021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A0451-7A93-49CF-BE31-0D7CCBE146E2}" type="slidenum">
              <a:rPr lang="en-GB" smtClean="0"/>
              <a:t>‹#›</a:t>
            </a:fld>
            <a:endParaRPr lang="en-GB"/>
          </a:p>
        </p:txBody>
      </p:sp>
    </p:spTree>
    <p:extLst>
      <p:ext uri="{BB962C8B-B14F-4D97-AF65-F5344CB8AC3E}">
        <p14:creationId xmlns:p14="http://schemas.microsoft.com/office/powerpoint/2010/main" val="314258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DAC11BD3-992D-4A1E-ADD8-6EEEAF54B821}" type="datetime1">
              <a:rPr lang="en-US" smtClean="0"/>
              <a:t>1/3/2021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9563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3A408127-A990-4BDA-876D-876967FA7475}" type="datetime1">
              <a:rPr lang="en-US" smtClean="0"/>
              <a:t>1/3/2021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917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2C71F15C-5E0E-41EF-B1B5-6C98990F7465}" type="datetime1">
              <a:rPr lang="en-US" smtClean="0"/>
              <a:t>1/3/2021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690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548C619F-283F-4D98-8417-3CACB1F3F37C}" type="datetime1">
              <a:rPr lang="en-US" smtClean="0"/>
              <a:t>1/3/2021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839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9F34B73B-6AB1-47C7-8D7B-CC86F6B101A3}" type="datetime1">
              <a:rPr lang="en-US" smtClean="0"/>
              <a:t>1/3/2021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5123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D088E469-E970-49C3-89D8-07518A0BD241}" type="datetime1">
              <a:rPr lang="en-US" smtClean="0"/>
              <a:t>1/3/2021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9518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01E55622-4835-413A-9330-9C9D3C6D88E2}" type="datetime1">
              <a:rPr lang="en-US" smtClean="0"/>
              <a:t>1/3/2021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a:t>Created by ; Oluwafemi Esan.</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683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A312C2E5-E7EE-4DEA-AA5A-60A4DADE104E}" type="datetime1">
              <a:rPr lang="en-US" smtClean="0"/>
              <a:t>1/3/2021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a:t>Created by ; Oluwafemi Esan.</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9231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A3305E29-781B-43A9-837D-671DFECBBF88}" type="datetime1">
              <a:rPr lang="en-US" smtClean="0"/>
              <a:t>1/3/2021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a:t>Created by ; Oluwafemi Esan.</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1086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C8B7DC97-1FAF-4290-AB35-37435627D138}" type="datetime1">
              <a:rPr lang="en-US" smtClean="0"/>
              <a:t>1/3/2021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8059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1D992BE4-9BCB-4C67-925B-E75ECA937C0B}" type="datetime1">
              <a:rPr lang="en-US" smtClean="0"/>
              <a:t>1/3/2021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089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11596D3B-9052-4CD5-8F7D-1F158F618436}" type="datetime1">
              <a:rPr lang="en-US" smtClean="0"/>
              <a:t>1/3/2021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a:t>Created by ; Oluwafemi Esan.</a:t>
            </a:r>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055639373"/>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D95D8A4-96BE-4E0F-9B24-F99AE5495F66}"/>
              </a:ext>
            </a:extLst>
          </p:cNvPr>
          <p:cNvSpPr>
            <a:spLocks noGrp="1"/>
          </p:cNvSpPr>
          <p:nvPr>
            <p:ph type="ctrTitle"/>
          </p:nvPr>
        </p:nvSpPr>
        <p:spPr>
          <a:xfrm>
            <a:off x="6858000" y="753765"/>
            <a:ext cx="4572000" cy="3056235"/>
          </a:xfrm>
        </p:spPr>
        <p:txBody>
          <a:bodyPr>
            <a:normAutofit/>
          </a:bodyPr>
          <a:lstStyle/>
          <a:p>
            <a:pPr algn="l"/>
            <a:r>
              <a:rPr lang="en-GB" sz="4400"/>
              <a:t>Work Related learning</a:t>
            </a:r>
          </a:p>
        </p:txBody>
      </p:sp>
      <p:sp>
        <p:nvSpPr>
          <p:cNvPr id="3" name="Subtitle 2">
            <a:extLst>
              <a:ext uri="{FF2B5EF4-FFF2-40B4-BE49-F238E27FC236}">
                <a16:creationId xmlns:a16="http://schemas.microsoft.com/office/drawing/2014/main" id="{9B1414AD-B863-43AE-BC69-2D239C1A57E2}"/>
              </a:ext>
            </a:extLst>
          </p:cNvPr>
          <p:cNvSpPr>
            <a:spLocks noGrp="1"/>
          </p:cNvSpPr>
          <p:nvPr>
            <p:ph type="subTitle" idx="1"/>
          </p:nvPr>
        </p:nvSpPr>
        <p:spPr>
          <a:xfrm>
            <a:off x="6857999" y="4571999"/>
            <a:ext cx="4571999" cy="1524000"/>
          </a:xfrm>
        </p:spPr>
        <p:txBody>
          <a:bodyPr>
            <a:normAutofit/>
          </a:bodyPr>
          <a:lstStyle/>
          <a:p>
            <a:pPr algn="l"/>
            <a:r>
              <a:rPr lang="en-GB" sz="2200" dirty="0"/>
              <a:t>LO2-</a:t>
            </a:r>
            <a:r>
              <a:rPr lang="en-US" sz="2200" dirty="0"/>
              <a:t>. Demonstrate the prospects of entering into a chosen sector or industry as a career pathway</a:t>
            </a:r>
            <a:endParaRPr lang="en-GB" sz="2200" dirty="0"/>
          </a:p>
        </p:txBody>
      </p:sp>
      <p:pic>
        <p:nvPicPr>
          <p:cNvPr id="4" name="Picture 3" descr="Text&#10;&#10;Description automatically generated">
            <a:extLst>
              <a:ext uri="{FF2B5EF4-FFF2-40B4-BE49-F238E27FC236}">
                <a16:creationId xmlns:a16="http://schemas.microsoft.com/office/drawing/2014/main" id="{53A2A6D0-0294-46A1-AAE3-DE2A9A694B40}"/>
              </a:ext>
            </a:extLst>
          </p:cNvPr>
          <p:cNvPicPr>
            <a:picLocks noChangeAspect="1"/>
          </p:cNvPicPr>
          <p:nvPr/>
        </p:nvPicPr>
        <p:blipFill rotWithShape="1">
          <a:blip r:embed="rId2"/>
          <a:srcRect l="23182" r="9261"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5" name="Footer Placeholder 4">
            <a:extLst>
              <a:ext uri="{FF2B5EF4-FFF2-40B4-BE49-F238E27FC236}">
                <a16:creationId xmlns:a16="http://schemas.microsoft.com/office/drawing/2014/main" id="{3812FD1A-8AEB-4F97-A27E-68FF409F4269}"/>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47151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49E1-8FF0-49F7-B681-CCB90DCF06A6}"/>
              </a:ext>
            </a:extLst>
          </p:cNvPr>
          <p:cNvSpPr>
            <a:spLocks noGrp="1"/>
          </p:cNvSpPr>
          <p:nvPr>
            <p:ph type="title"/>
          </p:nvPr>
        </p:nvSpPr>
        <p:spPr/>
        <p:txBody>
          <a:bodyPr/>
          <a:lstStyle/>
          <a:p>
            <a:r>
              <a:rPr lang="en-GB" dirty="0"/>
              <a:t>Health visitor.</a:t>
            </a:r>
          </a:p>
        </p:txBody>
      </p:sp>
      <p:sp>
        <p:nvSpPr>
          <p:cNvPr id="3" name="Content Placeholder 2">
            <a:extLst>
              <a:ext uri="{FF2B5EF4-FFF2-40B4-BE49-F238E27FC236}">
                <a16:creationId xmlns:a16="http://schemas.microsoft.com/office/drawing/2014/main" id="{034CA95E-0B26-4F68-80AA-5EC8CDD38E7E}"/>
              </a:ext>
            </a:extLst>
          </p:cNvPr>
          <p:cNvSpPr>
            <a:spLocks noGrp="1"/>
          </p:cNvSpPr>
          <p:nvPr>
            <p:ph idx="1"/>
          </p:nvPr>
        </p:nvSpPr>
        <p:spPr/>
        <p:txBody>
          <a:bodyPr>
            <a:normAutofit/>
          </a:bodyPr>
          <a:lstStyle/>
          <a:p>
            <a:r>
              <a:rPr lang="en-US" sz="2000" dirty="0"/>
              <a:t>Holding another one of the important care in the community jobs, health visitors are nurses or midwives who have done additional training and qualifications as “specialist community public health nurses”. This means they have the expertise to assess what health needs different people might have. They work with families, children and the wider community to promote healthy lifestyles and prevent illness. They work alongside lots of other health professionals. Health visitors are patient, empathetic and can cope with emotionally challenging situations. In addition to being a fully qualified nurse or midwife, health visitors must have completed a course in Specialist Community Public Health Nursing or Health Visiting (SCPHN or HV).</a:t>
            </a:r>
          </a:p>
          <a:p>
            <a:endParaRPr lang="en-GB" sz="2000" dirty="0"/>
          </a:p>
        </p:txBody>
      </p:sp>
      <p:sp>
        <p:nvSpPr>
          <p:cNvPr id="4" name="Footer Placeholder 3">
            <a:extLst>
              <a:ext uri="{FF2B5EF4-FFF2-40B4-BE49-F238E27FC236}">
                <a16:creationId xmlns:a16="http://schemas.microsoft.com/office/drawing/2014/main" id="{AAAACDE6-8979-4503-8228-EEB7ACD19700}"/>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57539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77BD-9DE1-43C8-BEDC-9B039E4A758B}"/>
              </a:ext>
            </a:extLst>
          </p:cNvPr>
          <p:cNvSpPr>
            <a:spLocks noGrp="1"/>
          </p:cNvSpPr>
          <p:nvPr>
            <p:ph type="title"/>
          </p:nvPr>
        </p:nvSpPr>
        <p:spPr/>
        <p:txBody>
          <a:bodyPr/>
          <a:lstStyle/>
          <a:p>
            <a:r>
              <a:rPr lang="en-GB" dirty="0"/>
              <a:t>LO2 Activity.  Class discussion . -20 mins </a:t>
            </a:r>
          </a:p>
        </p:txBody>
      </p:sp>
      <p:sp>
        <p:nvSpPr>
          <p:cNvPr id="3" name="Content Placeholder 2">
            <a:extLst>
              <a:ext uri="{FF2B5EF4-FFF2-40B4-BE49-F238E27FC236}">
                <a16:creationId xmlns:a16="http://schemas.microsoft.com/office/drawing/2014/main" id="{57AA1460-677D-4AA4-9BB9-BAFF83E5EA4B}"/>
              </a:ext>
            </a:extLst>
          </p:cNvPr>
          <p:cNvSpPr>
            <a:spLocks noGrp="1"/>
          </p:cNvSpPr>
          <p:nvPr>
            <p:ph idx="1"/>
          </p:nvPr>
        </p:nvSpPr>
        <p:spPr/>
        <p:txBody>
          <a:bodyPr/>
          <a:lstStyle/>
          <a:p>
            <a:r>
              <a:rPr lang="en-US" dirty="0"/>
              <a:t>2-Explain the current situation of the CoVid19 pandemic on health and social care sector .</a:t>
            </a:r>
          </a:p>
          <a:p>
            <a:endParaRPr lang="en-GB" dirty="0"/>
          </a:p>
        </p:txBody>
      </p:sp>
      <p:sp>
        <p:nvSpPr>
          <p:cNvPr id="4" name="Footer Placeholder 3">
            <a:extLst>
              <a:ext uri="{FF2B5EF4-FFF2-40B4-BE49-F238E27FC236}">
                <a16:creationId xmlns:a16="http://schemas.microsoft.com/office/drawing/2014/main" id="{03E78640-1BB6-4003-A53F-4C3734A3A97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408091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9824-4BDF-4B8D-BA3B-B6B7E952A026}"/>
              </a:ext>
            </a:extLst>
          </p:cNvPr>
          <p:cNvSpPr>
            <a:spLocks noGrp="1"/>
          </p:cNvSpPr>
          <p:nvPr>
            <p:ph type="title"/>
          </p:nvPr>
        </p:nvSpPr>
        <p:spPr/>
        <p:txBody>
          <a:bodyPr/>
          <a:lstStyle/>
          <a:p>
            <a:r>
              <a:rPr lang="en-GB" dirty="0"/>
              <a:t>Quality of Care.</a:t>
            </a:r>
          </a:p>
        </p:txBody>
      </p:sp>
      <p:sp>
        <p:nvSpPr>
          <p:cNvPr id="3" name="Content Placeholder 2">
            <a:extLst>
              <a:ext uri="{FF2B5EF4-FFF2-40B4-BE49-F238E27FC236}">
                <a16:creationId xmlns:a16="http://schemas.microsoft.com/office/drawing/2014/main" id="{6FE6B78D-68EF-4CA7-8E62-18DCA6C24F33}"/>
              </a:ext>
            </a:extLst>
          </p:cNvPr>
          <p:cNvSpPr>
            <a:spLocks noGrp="1"/>
          </p:cNvSpPr>
          <p:nvPr>
            <p:ph idx="1"/>
          </p:nvPr>
        </p:nvSpPr>
        <p:spPr/>
        <p:txBody>
          <a:bodyPr>
            <a:normAutofit fontScale="92500" lnSpcReduction="10000"/>
          </a:bodyPr>
          <a:lstStyle/>
          <a:p>
            <a:r>
              <a:rPr lang="en-US" sz="2000" dirty="0"/>
              <a:t>On quality of care, as Covid-19 wrought a terrible death toll and, in many places, fundamentally changed the way care was being delivered. Second, there has also been some, though arguably not enough, focus on unmet need, as Covid-19 both created more need and made it more difficult to meet existing need. A third key area during the pandemic ­– though one that has had less attention – has been the difference in the ways local care systems have dealt with the pandemic and the potential consequences. It is on quality of care that Covid-19 has had the most devastating consequences. Keeping people safe is a primary duty of care and the responsibility of everyone working in social care. Though providers are on the front line, the work and </a:t>
            </a:r>
            <a:r>
              <a:rPr lang="en-US" sz="2000" dirty="0" err="1"/>
              <a:t>behaviour</a:t>
            </a:r>
            <a:r>
              <a:rPr lang="en-US" sz="2000" dirty="0"/>
              <a:t> of regulators, commissioners, policy-makers and partner </a:t>
            </a:r>
            <a:r>
              <a:rPr lang="en-US" sz="2000" dirty="0" err="1"/>
              <a:t>organisations</a:t>
            </a:r>
            <a:r>
              <a:rPr lang="en-US" sz="2000" dirty="0"/>
              <a:t>, particularly in health, has a big impact on what they can do. Quality is therefore a joint responsibility. </a:t>
            </a:r>
            <a:endParaRPr lang="en-GB" sz="2000" dirty="0"/>
          </a:p>
        </p:txBody>
      </p:sp>
      <p:sp>
        <p:nvSpPr>
          <p:cNvPr id="4" name="Footer Placeholder 3">
            <a:extLst>
              <a:ext uri="{FF2B5EF4-FFF2-40B4-BE49-F238E27FC236}">
                <a16:creationId xmlns:a16="http://schemas.microsoft.com/office/drawing/2014/main" id="{E9EB8E99-9672-430E-B915-2800480EAC83}"/>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75079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4E35-E1A4-4C4C-8CD1-0BE5CD70F7C5}"/>
              </a:ext>
            </a:extLst>
          </p:cNvPr>
          <p:cNvSpPr>
            <a:spLocks noGrp="1"/>
          </p:cNvSpPr>
          <p:nvPr>
            <p:ph type="title"/>
          </p:nvPr>
        </p:nvSpPr>
        <p:spPr/>
        <p:txBody>
          <a:bodyPr/>
          <a:lstStyle/>
          <a:p>
            <a:r>
              <a:rPr lang="en-GB" dirty="0"/>
              <a:t>Reduced Staff Availability.</a:t>
            </a:r>
          </a:p>
        </p:txBody>
      </p:sp>
      <p:sp>
        <p:nvSpPr>
          <p:cNvPr id="3" name="Content Placeholder 2">
            <a:extLst>
              <a:ext uri="{FF2B5EF4-FFF2-40B4-BE49-F238E27FC236}">
                <a16:creationId xmlns:a16="http://schemas.microsoft.com/office/drawing/2014/main" id="{E2D7AC63-3314-4456-ABA2-4E2301FD35AA}"/>
              </a:ext>
            </a:extLst>
          </p:cNvPr>
          <p:cNvSpPr>
            <a:spLocks noGrp="1"/>
          </p:cNvSpPr>
          <p:nvPr>
            <p:ph idx="1"/>
          </p:nvPr>
        </p:nvSpPr>
        <p:spPr/>
        <p:txBody>
          <a:bodyPr>
            <a:normAutofit/>
          </a:bodyPr>
          <a:lstStyle/>
          <a:p>
            <a:r>
              <a:rPr lang="en-US" sz="2000" dirty="0"/>
              <a:t>Reduced staff availability (sickness absence tripled to 8 per cent in the early stages of the pandemic), lack of personal protective equipment (PPE) and other factors affected quality and availability across social care, at least in the initial stages of the pandemic (and also had a big impact on service users’ access to the health services).</a:t>
            </a:r>
            <a:endParaRPr lang="en-GB" sz="2000" dirty="0"/>
          </a:p>
        </p:txBody>
      </p:sp>
      <p:sp>
        <p:nvSpPr>
          <p:cNvPr id="4" name="Footer Placeholder 3">
            <a:extLst>
              <a:ext uri="{FF2B5EF4-FFF2-40B4-BE49-F238E27FC236}">
                <a16:creationId xmlns:a16="http://schemas.microsoft.com/office/drawing/2014/main" id="{1D483EC1-2C3C-4F57-8290-C293678B20CA}"/>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39602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F54F-6E78-4409-9762-F2022BBED80C}"/>
              </a:ext>
            </a:extLst>
          </p:cNvPr>
          <p:cNvSpPr>
            <a:spLocks noGrp="1"/>
          </p:cNvSpPr>
          <p:nvPr>
            <p:ph type="title"/>
          </p:nvPr>
        </p:nvSpPr>
        <p:spPr/>
        <p:txBody>
          <a:bodyPr/>
          <a:lstStyle/>
          <a:p>
            <a:r>
              <a:rPr lang="en-US" dirty="0"/>
              <a:t>Urgent rush to clear acute hospitals,</a:t>
            </a:r>
            <a:endParaRPr lang="en-GB" dirty="0"/>
          </a:p>
        </p:txBody>
      </p:sp>
      <p:sp>
        <p:nvSpPr>
          <p:cNvPr id="3" name="Content Placeholder 2">
            <a:extLst>
              <a:ext uri="{FF2B5EF4-FFF2-40B4-BE49-F238E27FC236}">
                <a16:creationId xmlns:a16="http://schemas.microsoft.com/office/drawing/2014/main" id="{8947DE35-EC22-411F-9BDF-45A2BD0F2571}"/>
              </a:ext>
            </a:extLst>
          </p:cNvPr>
          <p:cNvSpPr>
            <a:spLocks noGrp="1"/>
          </p:cNvSpPr>
          <p:nvPr>
            <p:ph idx="1"/>
          </p:nvPr>
        </p:nvSpPr>
        <p:spPr/>
        <p:txBody>
          <a:bodyPr>
            <a:normAutofit lnSpcReduction="10000"/>
          </a:bodyPr>
          <a:lstStyle/>
          <a:p>
            <a:r>
              <a:rPr lang="en-US" dirty="0"/>
              <a:t> </a:t>
            </a:r>
            <a:r>
              <a:rPr lang="en-US" sz="2200" dirty="0"/>
              <a:t>In the urgent rush to clear acute hospitals, some people have been discharged from hospital to services that don’t fully meet their needs – one in five directors of adult social services believed that in general people were not discharged to the right place during the period of rapid discharge from hospital in the initial stages of the pandemic. This may have left some people without, for example, the </a:t>
            </a:r>
            <a:r>
              <a:rPr lang="en-US" sz="2200" dirty="0" err="1"/>
              <a:t>reablement</a:t>
            </a:r>
            <a:r>
              <a:rPr lang="en-US" sz="2200" dirty="0"/>
              <a:t> services that might help them regain their independence. People living in care homes found their ability to leave or move around their homes restricted in the interests of infection control (although some homes went to heroic lengths to maintain activities)</a:t>
            </a:r>
            <a:endParaRPr lang="en-GB" sz="2200" dirty="0"/>
          </a:p>
        </p:txBody>
      </p:sp>
      <p:sp>
        <p:nvSpPr>
          <p:cNvPr id="4" name="Footer Placeholder 3">
            <a:extLst>
              <a:ext uri="{FF2B5EF4-FFF2-40B4-BE49-F238E27FC236}">
                <a16:creationId xmlns:a16="http://schemas.microsoft.com/office/drawing/2014/main" id="{5740ECDC-788B-45BD-B4A0-6C11F1B012CF}"/>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21218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C897-30BF-4F53-ACE4-C3877160C049}"/>
              </a:ext>
            </a:extLst>
          </p:cNvPr>
          <p:cNvSpPr>
            <a:spLocks noGrp="1"/>
          </p:cNvSpPr>
          <p:nvPr>
            <p:ph type="title"/>
          </p:nvPr>
        </p:nvSpPr>
        <p:spPr/>
        <p:txBody>
          <a:bodyPr>
            <a:normAutofit fontScale="90000"/>
          </a:bodyPr>
          <a:lstStyle/>
          <a:p>
            <a:r>
              <a:rPr lang="en-GB" dirty="0"/>
              <a:t>LO3-Actvity-</a:t>
            </a:r>
            <a:r>
              <a:rPr lang="en-US" dirty="0"/>
              <a:t>Career prospects for health and social care. 15 mins.</a:t>
            </a:r>
            <a:br>
              <a:rPr lang="en-US" dirty="0"/>
            </a:br>
            <a:endParaRPr lang="en-GB" dirty="0"/>
          </a:p>
        </p:txBody>
      </p:sp>
      <p:sp>
        <p:nvSpPr>
          <p:cNvPr id="3" name="Content Placeholder 2">
            <a:extLst>
              <a:ext uri="{FF2B5EF4-FFF2-40B4-BE49-F238E27FC236}">
                <a16:creationId xmlns:a16="http://schemas.microsoft.com/office/drawing/2014/main" id="{828D1F77-8709-4094-A95B-B2C420A98A62}"/>
              </a:ext>
            </a:extLst>
          </p:cNvPr>
          <p:cNvSpPr>
            <a:spLocks noGrp="1"/>
          </p:cNvSpPr>
          <p:nvPr>
            <p:ph idx="1"/>
          </p:nvPr>
        </p:nvSpPr>
        <p:spPr/>
        <p:txBody>
          <a:bodyPr/>
          <a:lstStyle/>
          <a:p>
            <a:r>
              <a:rPr lang="en-GB" dirty="0"/>
              <a:t>Conduct  an individual research ;</a:t>
            </a:r>
          </a:p>
          <a:p>
            <a:r>
              <a:rPr lang="en-US" dirty="0"/>
              <a:t>Explore how the current situation of the CoVid19 pandemic has impacted the career prospects for health and social care.</a:t>
            </a:r>
          </a:p>
          <a:p>
            <a:endParaRPr lang="en-GB" dirty="0"/>
          </a:p>
        </p:txBody>
      </p:sp>
      <p:sp>
        <p:nvSpPr>
          <p:cNvPr id="4" name="Footer Placeholder 3">
            <a:extLst>
              <a:ext uri="{FF2B5EF4-FFF2-40B4-BE49-F238E27FC236}">
                <a16:creationId xmlns:a16="http://schemas.microsoft.com/office/drawing/2014/main" id="{EB551838-B63E-4E34-BB01-529323F1D69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98207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CD9E-3B72-46C5-8B93-A2D41991C392}"/>
              </a:ext>
            </a:extLst>
          </p:cNvPr>
          <p:cNvSpPr>
            <a:spLocks noGrp="1"/>
          </p:cNvSpPr>
          <p:nvPr>
            <p:ph type="title"/>
          </p:nvPr>
        </p:nvSpPr>
        <p:spPr/>
        <p:txBody>
          <a:bodyPr/>
          <a:lstStyle/>
          <a:p>
            <a:r>
              <a:rPr lang="en-GB" dirty="0"/>
              <a:t>Workforce pay and conditions</a:t>
            </a:r>
          </a:p>
        </p:txBody>
      </p:sp>
      <p:sp>
        <p:nvSpPr>
          <p:cNvPr id="3" name="Content Placeholder 2">
            <a:extLst>
              <a:ext uri="{FF2B5EF4-FFF2-40B4-BE49-F238E27FC236}">
                <a16:creationId xmlns:a16="http://schemas.microsoft.com/office/drawing/2014/main" id="{8672FCF4-0F62-42FF-87CD-2B355F0FAEF4}"/>
              </a:ext>
            </a:extLst>
          </p:cNvPr>
          <p:cNvSpPr>
            <a:spLocks noGrp="1"/>
          </p:cNvSpPr>
          <p:nvPr>
            <p:ph idx="1"/>
          </p:nvPr>
        </p:nvSpPr>
        <p:spPr/>
        <p:txBody>
          <a:bodyPr>
            <a:normAutofit fontScale="70000" lnSpcReduction="20000"/>
          </a:bodyPr>
          <a:lstStyle/>
          <a:p>
            <a:r>
              <a:rPr lang="en-US" dirty="0"/>
              <a:t>Covid-19 highlighted the inadequate workforce pay and conditions experienced by social care staff, though it has not as yet brought any improvement in them. And though the </a:t>
            </a:r>
            <a:r>
              <a:rPr lang="en-US" dirty="0" err="1"/>
              <a:t>clamour</a:t>
            </a:r>
            <a:r>
              <a:rPr lang="en-US" dirty="0"/>
              <a:t> for better pay for staff is now relatively strong, there is no guarantee it will last: recessions normally increase the number of people willing to work in the sector and may bring short-term relief to vacancy rates (which are now below those experienced before to the pandemic) but the question of improving pay remains key to improving recruitment and retention in the medium term. Again, there are small positive signs: the government seems now to accept the need to tackle these issues, rather than leave them entirely to the market, and there have been efforts to provide central training support to, for example, registered managers. </a:t>
            </a:r>
            <a:endParaRPr lang="en-GB" dirty="0"/>
          </a:p>
        </p:txBody>
      </p:sp>
      <p:sp>
        <p:nvSpPr>
          <p:cNvPr id="4" name="Footer Placeholder 3">
            <a:extLst>
              <a:ext uri="{FF2B5EF4-FFF2-40B4-BE49-F238E27FC236}">
                <a16:creationId xmlns:a16="http://schemas.microsoft.com/office/drawing/2014/main" id="{3135204D-6419-4825-92E7-2BAF42FBC47F}"/>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25881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65CD-4321-4AB9-959D-2363D951EB08}"/>
              </a:ext>
            </a:extLst>
          </p:cNvPr>
          <p:cNvSpPr>
            <a:spLocks noGrp="1"/>
          </p:cNvSpPr>
          <p:nvPr>
            <p:ph type="title"/>
          </p:nvPr>
        </p:nvSpPr>
        <p:spPr/>
        <p:txBody>
          <a:bodyPr/>
          <a:lstStyle/>
          <a:p>
            <a:r>
              <a:rPr lang="en-GB" dirty="0"/>
              <a:t>Market fragility.</a:t>
            </a:r>
          </a:p>
        </p:txBody>
      </p:sp>
      <p:sp>
        <p:nvSpPr>
          <p:cNvPr id="3" name="Content Placeholder 2">
            <a:extLst>
              <a:ext uri="{FF2B5EF4-FFF2-40B4-BE49-F238E27FC236}">
                <a16:creationId xmlns:a16="http://schemas.microsoft.com/office/drawing/2014/main" id="{F867589C-268D-4093-8DAA-3038E4A4B1C3}"/>
              </a:ext>
            </a:extLst>
          </p:cNvPr>
          <p:cNvSpPr>
            <a:spLocks noGrp="1"/>
          </p:cNvSpPr>
          <p:nvPr>
            <p:ph idx="1"/>
          </p:nvPr>
        </p:nvSpPr>
        <p:spPr/>
        <p:txBody>
          <a:bodyPr>
            <a:normAutofit fontScale="92500" lnSpcReduction="20000"/>
          </a:bodyPr>
          <a:lstStyle/>
          <a:p>
            <a:r>
              <a:rPr lang="en-US" sz="2000" dirty="0"/>
              <a:t>Better staff pay without more funding to pay for it would, however, create fresh problems for the sector’s employers. Care providers already need to fund this year’s 6.2 per cent increase in the National Minimum Wage and Covid-19 has brought new challenges to an already fragile market. However, during Covid-19 some providers have reported that local authorities have adopted less restrictive commissioning practices, and central government money being dispensed to local government to support providers has provided short-term relief in some areas. A Local Government Association/</a:t>
            </a:r>
            <a:r>
              <a:rPr lang="en-US" sz="2000" dirty="0" err="1"/>
              <a:t>LaingBuisson</a:t>
            </a:r>
            <a:r>
              <a:rPr lang="en-US" sz="2000" dirty="0"/>
              <a:t> report estimates total extra costs of more than £6 billion for extra staffing, cleaning and PPE, at a time when there is less demand (and therefore revenue). Care homes in particular are struggling with lower occupancy as a result of deaths and reduced demand. A survey of care homes by the National Care Association, which represents smaller and medium-sized homes, found average occupancy at 81 per cent compared to 92 per cent at the same time in 2019.</a:t>
            </a:r>
            <a:endParaRPr lang="en-GB" sz="2000" dirty="0"/>
          </a:p>
        </p:txBody>
      </p:sp>
      <p:sp>
        <p:nvSpPr>
          <p:cNvPr id="4" name="Footer Placeholder 3">
            <a:extLst>
              <a:ext uri="{FF2B5EF4-FFF2-40B4-BE49-F238E27FC236}">
                <a16:creationId xmlns:a16="http://schemas.microsoft.com/office/drawing/2014/main" id="{7E7A47CF-683C-4F74-BFCC-74A201C5D89F}"/>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23655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CA9B-2C7A-4BBA-8DA0-5D2E40F3D12A}"/>
              </a:ext>
            </a:extLst>
          </p:cNvPr>
          <p:cNvSpPr>
            <a:spLocks noGrp="1"/>
          </p:cNvSpPr>
          <p:nvPr>
            <p:ph type="title"/>
          </p:nvPr>
        </p:nvSpPr>
        <p:spPr/>
        <p:txBody>
          <a:bodyPr/>
          <a:lstStyle/>
          <a:p>
            <a:r>
              <a:rPr lang="en-GB" dirty="0"/>
              <a:t>Reference list.</a:t>
            </a:r>
          </a:p>
        </p:txBody>
      </p:sp>
      <p:sp>
        <p:nvSpPr>
          <p:cNvPr id="3" name="Content Placeholder 2">
            <a:extLst>
              <a:ext uri="{FF2B5EF4-FFF2-40B4-BE49-F238E27FC236}">
                <a16:creationId xmlns:a16="http://schemas.microsoft.com/office/drawing/2014/main" id="{EA0860D4-3157-411A-8BF5-CEF6114EC488}"/>
              </a:ext>
            </a:extLst>
          </p:cNvPr>
          <p:cNvSpPr>
            <a:spLocks noGrp="1"/>
          </p:cNvSpPr>
          <p:nvPr>
            <p:ph idx="1"/>
          </p:nvPr>
        </p:nvSpPr>
        <p:spPr/>
        <p:txBody>
          <a:bodyPr>
            <a:normAutofit lnSpcReduction="10000"/>
          </a:bodyPr>
          <a:lstStyle/>
          <a:p>
            <a:r>
              <a:rPr lang="en-US" sz="2000" dirty="0" err="1"/>
              <a:t>LaPierre</a:t>
            </a:r>
            <a:r>
              <a:rPr lang="en-US" sz="2000" dirty="0"/>
              <a:t>, T.A. and Zimmerman, M.K., 2012. Career advancement and gender equity in healthcare management. Gender in Management: An International Journal.</a:t>
            </a:r>
          </a:p>
          <a:p>
            <a:r>
              <a:rPr lang="en-US" sz="2000" dirty="0"/>
              <a:t>Dill, J.S., Chuang, E. and Morgan, J.C., 2014. Healthcare organization–education partnerships and career ladder programs for health care workers. Social Science &amp; Medicine, 122, pp.63-71.</a:t>
            </a:r>
          </a:p>
          <a:p>
            <a:r>
              <a:rPr lang="en-US" sz="2000" dirty="0" err="1"/>
              <a:t>Mermikides</a:t>
            </a:r>
            <a:r>
              <a:rPr lang="en-US" sz="2000" dirty="0"/>
              <a:t>, A., 2020. Drama out of a crisis: the cultural sector responds to healthcare professionals impacted by COVID-19. Nature Immunology, 21(8), pp.817-818.</a:t>
            </a:r>
          </a:p>
          <a:p>
            <a:r>
              <a:rPr lang="en-US" sz="2000" dirty="0"/>
              <a:t>Galbraith, N., </a:t>
            </a:r>
            <a:r>
              <a:rPr lang="en-US" sz="2000" dirty="0" err="1"/>
              <a:t>Boyda</a:t>
            </a:r>
            <a:r>
              <a:rPr lang="en-US" sz="2000" dirty="0"/>
              <a:t>, D., </a:t>
            </a:r>
            <a:r>
              <a:rPr lang="en-US" sz="2000" dirty="0" err="1"/>
              <a:t>McFeeters</a:t>
            </a:r>
            <a:r>
              <a:rPr lang="en-US" sz="2000" dirty="0"/>
              <a:t>, D. and Hassan, T., 2020. The mental health of doctors during the COVID-19 pandemic. </a:t>
            </a:r>
            <a:r>
              <a:rPr lang="en-US" sz="2000" dirty="0" err="1"/>
              <a:t>BJPsych</a:t>
            </a:r>
            <a:r>
              <a:rPr lang="en-US" sz="2000" dirty="0"/>
              <a:t> bulletin, pp.1-4.</a:t>
            </a:r>
            <a:endParaRPr lang="en-GB" sz="2000" dirty="0"/>
          </a:p>
        </p:txBody>
      </p:sp>
      <p:sp>
        <p:nvSpPr>
          <p:cNvPr id="4" name="Footer Placeholder 3">
            <a:extLst>
              <a:ext uri="{FF2B5EF4-FFF2-40B4-BE49-F238E27FC236}">
                <a16:creationId xmlns:a16="http://schemas.microsoft.com/office/drawing/2014/main" id="{750957AE-4B13-4AC1-8530-5FE987B3E56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36436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746385E1-A51A-4361-AC39-D206CB8D2E5A}"/>
              </a:ext>
            </a:extLst>
          </p:cNvPr>
          <p:cNvSpPr>
            <a:spLocks noGrp="1"/>
          </p:cNvSpPr>
          <p:nvPr>
            <p:ph idx="1"/>
          </p:nvPr>
        </p:nvSpPr>
        <p:spPr>
          <a:xfrm>
            <a:off x="6096000" y="2286000"/>
            <a:ext cx="5334000" cy="3810001"/>
          </a:xfrm>
        </p:spPr>
        <p:txBody>
          <a:bodyPr>
            <a:normAutofit/>
          </a:bodyPr>
          <a:lstStyle/>
          <a:p>
            <a:pPr>
              <a:lnSpc>
                <a:spcPct val="115000"/>
              </a:lnSpc>
            </a:pPr>
            <a:r>
              <a:rPr lang="en-GB" sz="1500" dirty="0"/>
              <a:t>Learning Outcomes ;</a:t>
            </a:r>
          </a:p>
          <a:p>
            <a:pPr>
              <a:lnSpc>
                <a:spcPct val="115000"/>
              </a:lnSpc>
            </a:pPr>
            <a:r>
              <a:rPr lang="en-GB" sz="1500" dirty="0"/>
              <a:t>At the end of this session , students will be able to ;</a:t>
            </a:r>
          </a:p>
          <a:p>
            <a:pPr>
              <a:lnSpc>
                <a:spcPct val="115000"/>
              </a:lnSpc>
            </a:pPr>
            <a:r>
              <a:rPr lang="en-GB" sz="1500" dirty="0"/>
              <a:t>1-Explore different career pathways in health and social care industry.</a:t>
            </a:r>
          </a:p>
          <a:p>
            <a:pPr>
              <a:lnSpc>
                <a:spcPct val="115000"/>
              </a:lnSpc>
            </a:pPr>
            <a:r>
              <a:rPr lang="en-GB" sz="1500" dirty="0"/>
              <a:t>2-Explain </a:t>
            </a:r>
            <a:r>
              <a:rPr lang="en-US" sz="1500" dirty="0"/>
              <a:t>the current situation of the CoVid19 pandemic on health and social care sector .</a:t>
            </a:r>
          </a:p>
          <a:p>
            <a:pPr>
              <a:lnSpc>
                <a:spcPct val="115000"/>
              </a:lnSpc>
            </a:pPr>
            <a:r>
              <a:rPr lang="en-US" sz="1500" dirty="0"/>
              <a:t>3-Explore how the current situation of the CoVid19 pandemic has impacted the career prospects for health and social care.</a:t>
            </a:r>
          </a:p>
          <a:p>
            <a:pPr>
              <a:lnSpc>
                <a:spcPct val="115000"/>
              </a:lnSpc>
            </a:pPr>
            <a:endParaRPr lang="en-US" sz="1500" dirty="0"/>
          </a:p>
          <a:p>
            <a:pPr marL="0" indent="0">
              <a:lnSpc>
                <a:spcPct val="115000"/>
              </a:lnSpc>
              <a:buNone/>
            </a:pPr>
            <a:endParaRPr lang="en-GB" sz="1500" dirty="0"/>
          </a:p>
        </p:txBody>
      </p:sp>
      <p:sp>
        <p:nvSpPr>
          <p:cNvPr id="2" name="Title 1">
            <a:extLst>
              <a:ext uri="{FF2B5EF4-FFF2-40B4-BE49-F238E27FC236}">
                <a16:creationId xmlns:a16="http://schemas.microsoft.com/office/drawing/2014/main" id="{1FAFE66E-EB7D-4C02-AFEB-F62DD75DF886}"/>
              </a:ext>
            </a:extLst>
          </p:cNvPr>
          <p:cNvSpPr>
            <a:spLocks noGrp="1"/>
          </p:cNvSpPr>
          <p:nvPr>
            <p:ph type="title"/>
          </p:nvPr>
        </p:nvSpPr>
        <p:spPr>
          <a:xfrm>
            <a:off x="6096000" y="762000"/>
            <a:ext cx="5334000" cy="1524000"/>
          </a:xfrm>
        </p:spPr>
        <p:txBody>
          <a:bodyPr>
            <a:normAutofit/>
          </a:bodyPr>
          <a:lstStyle/>
          <a:p>
            <a:r>
              <a:rPr lang="en-GB" sz="3200"/>
              <a:t>Aim ;To Explore </a:t>
            </a:r>
            <a:r>
              <a:rPr lang="en-US" sz="3200"/>
              <a:t>chosen sector or industry as a career pathway.</a:t>
            </a:r>
            <a:endParaRPr lang="en-GB" sz="3200"/>
          </a:p>
        </p:txBody>
      </p:sp>
      <p:sp>
        <p:nvSpPr>
          <p:cNvPr id="4" name="Footer Placeholder 3">
            <a:extLst>
              <a:ext uri="{FF2B5EF4-FFF2-40B4-BE49-F238E27FC236}">
                <a16:creationId xmlns:a16="http://schemas.microsoft.com/office/drawing/2014/main" id="{9A420C91-ADDE-40D5-8772-B978539A0FF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62233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30483F-F359-498E-8B46-937D7433BD74}"/>
              </a:ext>
            </a:extLst>
          </p:cNvPr>
          <p:cNvPicPr>
            <a:picLocks noChangeAspect="1"/>
          </p:cNvPicPr>
          <p:nvPr/>
        </p:nvPicPr>
        <p:blipFill rotWithShape="1">
          <a:blip r:embed="rId2"/>
          <a:srcRect l="19391" r="11200"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6FA67C59-0FC1-4FFA-81C7-4B47B77E05EF}"/>
              </a:ext>
            </a:extLst>
          </p:cNvPr>
          <p:cNvSpPr>
            <a:spLocks noGrp="1"/>
          </p:cNvSpPr>
          <p:nvPr>
            <p:ph idx="1"/>
          </p:nvPr>
        </p:nvSpPr>
        <p:spPr>
          <a:xfrm>
            <a:off x="6096000" y="2286000"/>
            <a:ext cx="5334000" cy="3810001"/>
          </a:xfrm>
        </p:spPr>
        <p:txBody>
          <a:bodyPr>
            <a:normAutofit/>
          </a:bodyPr>
          <a:lstStyle/>
          <a:p>
            <a:r>
              <a:rPr lang="en-GB" sz="2400" dirty="0"/>
              <a:t>Conduct an individual research into different career pathways in health and social care.</a:t>
            </a:r>
          </a:p>
        </p:txBody>
      </p:sp>
      <p:sp>
        <p:nvSpPr>
          <p:cNvPr id="2" name="Title 1">
            <a:extLst>
              <a:ext uri="{FF2B5EF4-FFF2-40B4-BE49-F238E27FC236}">
                <a16:creationId xmlns:a16="http://schemas.microsoft.com/office/drawing/2014/main" id="{D9791033-4CE2-4FF6-820D-C8E4CFA9C21D}"/>
              </a:ext>
            </a:extLst>
          </p:cNvPr>
          <p:cNvSpPr>
            <a:spLocks noGrp="1"/>
          </p:cNvSpPr>
          <p:nvPr>
            <p:ph type="title"/>
          </p:nvPr>
        </p:nvSpPr>
        <p:spPr>
          <a:xfrm>
            <a:off x="6096000" y="762000"/>
            <a:ext cx="5334000" cy="1524000"/>
          </a:xfrm>
        </p:spPr>
        <p:txBody>
          <a:bodyPr>
            <a:normAutofit/>
          </a:bodyPr>
          <a:lstStyle/>
          <a:p>
            <a:r>
              <a:rPr lang="en-GB" sz="3200"/>
              <a:t>Lo1 –Activity . 10 mins</a:t>
            </a:r>
          </a:p>
        </p:txBody>
      </p:sp>
      <p:sp>
        <p:nvSpPr>
          <p:cNvPr id="4" name="Footer Placeholder 3">
            <a:extLst>
              <a:ext uri="{FF2B5EF4-FFF2-40B4-BE49-F238E27FC236}">
                <a16:creationId xmlns:a16="http://schemas.microsoft.com/office/drawing/2014/main" id="{FC9DC7C0-39FC-42EC-986E-4EED4A38E681}"/>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10746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3C09-1F13-4204-B959-68ACD544632E}"/>
              </a:ext>
            </a:extLst>
          </p:cNvPr>
          <p:cNvSpPr>
            <a:spLocks noGrp="1"/>
          </p:cNvSpPr>
          <p:nvPr>
            <p:ph type="title"/>
          </p:nvPr>
        </p:nvSpPr>
        <p:spPr/>
        <p:txBody>
          <a:bodyPr/>
          <a:lstStyle/>
          <a:p>
            <a:r>
              <a:rPr lang="en-GB" dirty="0"/>
              <a:t>Occupational therapist</a:t>
            </a:r>
          </a:p>
        </p:txBody>
      </p:sp>
      <p:sp>
        <p:nvSpPr>
          <p:cNvPr id="3" name="Content Placeholder 2">
            <a:extLst>
              <a:ext uri="{FF2B5EF4-FFF2-40B4-BE49-F238E27FC236}">
                <a16:creationId xmlns:a16="http://schemas.microsoft.com/office/drawing/2014/main" id="{629EA193-F40C-4C7F-A880-825317AC52F3}"/>
              </a:ext>
            </a:extLst>
          </p:cNvPr>
          <p:cNvSpPr>
            <a:spLocks noGrp="1"/>
          </p:cNvSpPr>
          <p:nvPr>
            <p:ph idx="1"/>
          </p:nvPr>
        </p:nvSpPr>
        <p:spPr/>
        <p:txBody>
          <a:bodyPr>
            <a:normAutofit/>
          </a:bodyPr>
          <a:lstStyle/>
          <a:p>
            <a:r>
              <a:rPr lang="en-US" sz="2000" dirty="0"/>
              <a:t>Occupational therapists help people whose health prevents them from doing different activities – it could be getting dressed or running errands. Occupational therapists need to be good at solving problems and working with others – meaning their patients as well as other social and healthcare professionals. They need IT skills to keep careful records. To become an occupational therapist, you’ll usually need a degree in occupational therapy that’s been approved by the Health and Care Professions Council. Work experience or volunteering that shows you have taken on a caring role will help your university application.</a:t>
            </a:r>
            <a:endParaRPr lang="en-GB" sz="2000" dirty="0"/>
          </a:p>
        </p:txBody>
      </p:sp>
      <p:sp>
        <p:nvSpPr>
          <p:cNvPr id="4" name="Footer Placeholder 3">
            <a:extLst>
              <a:ext uri="{FF2B5EF4-FFF2-40B4-BE49-F238E27FC236}">
                <a16:creationId xmlns:a16="http://schemas.microsoft.com/office/drawing/2014/main" id="{C0583270-AF19-4093-8750-72C4D5E376E0}"/>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92684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E73A-9D2D-4D2B-9C07-B2EBEBBDF819}"/>
              </a:ext>
            </a:extLst>
          </p:cNvPr>
          <p:cNvSpPr>
            <a:spLocks noGrp="1"/>
          </p:cNvSpPr>
          <p:nvPr>
            <p:ph type="title"/>
          </p:nvPr>
        </p:nvSpPr>
        <p:spPr/>
        <p:txBody>
          <a:bodyPr/>
          <a:lstStyle/>
          <a:p>
            <a:r>
              <a:rPr lang="en-GB" dirty="0"/>
              <a:t>Care worker</a:t>
            </a:r>
          </a:p>
        </p:txBody>
      </p:sp>
      <p:sp>
        <p:nvSpPr>
          <p:cNvPr id="3" name="Content Placeholder 2">
            <a:extLst>
              <a:ext uri="{FF2B5EF4-FFF2-40B4-BE49-F238E27FC236}">
                <a16:creationId xmlns:a16="http://schemas.microsoft.com/office/drawing/2014/main" id="{FA382740-6B7A-4F17-9562-D13F90B41AF3}"/>
              </a:ext>
            </a:extLst>
          </p:cNvPr>
          <p:cNvSpPr>
            <a:spLocks noGrp="1"/>
          </p:cNvSpPr>
          <p:nvPr>
            <p:ph idx="1"/>
          </p:nvPr>
        </p:nvSpPr>
        <p:spPr/>
        <p:txBody>
          <a:bodyPr>
            <a:normAutofit fontScale="92500" lnSpcReduction="10000"/>
          </a:bodyPr>
          <a:lstStyle/>
          <a:p>
            <a:r>
              <a:rPr lang="en-US" sz="2000" dirty="0"/>
              <a:t>Care workers help people live more independently – that could mean helping with social and physical activities, booking appointments or helping shower and dress clients.</a:t>
            </a:r>
          </a:p>
          <a:p>
            <a:endParaRPr lang="en-US" sz="2000" dirty="0"/>
          </a:p>
          <a:p>
            <a:r>
              <a:rPr lang="en-US" sz="2000" dirty="0"/>
              <a:t>You could work with lots of different people including adults with learning disabilities, physical disabilities, substance misuse issues, mental health problems and older people. Lots of care workers work in people’s homes, or in residential </a:t>
            </a:r>
            <a:r>
              <a:rPr lang="en-US" sz="2000" dirty="0" err="1"/>
              <a:t>centres</a:t>
            </a:r>
            <a:r>
              <a:rPr lang="en-US" sz="2000" dirty="0"/>
              <a:t>, making it one of the key care in the community </a:t>
            </a:r>
            <a:r>
              <a:rPr lang="en-US" sz="2000" dirty="0" err="1"/>
              <a:t>jobsBeing</a:t>
            </a:r>
            <a:r>
              <a:rPr lang="en-US" sz="2000" dirty="0"/>
              <a:t> a care worker can be emotionally and physically demanding. You’ll need to be good at working on your own initiative and managing your time. You’ll need brilliant listening skills, and be able to understand and follow different rules and procedures.</a:t>
            </a:r>
            <a:endParaRPr lang="en-GB" sz="2000" dirty="0"/>
          </a:p>
        </p:txBody>
      </p:sp>
      <p:sp>
        <p:nvSpPr>
          <p:cNvPr id="4" name="Footer Placeholder 3">
            <a:extLst>
              <a:ext uri="{FF2B5EF4-FFF2-40B4-BE49-F238E27FC236}">
                <a16:creationId xmlns:a16="http://schemas.microsoft.com/office/drawing/2014/main" id="{6A87BAEE-B2D7-4EB4-B219-41CD8C201FFE}"/>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75950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86CD-AA4D-4B47-A82F-D0C253462778}"/>
              </a:ext>
            </a:extLst>
          </p:cNvPr>
          <p:cNvSpPr>
            <a:spLocks noGrp="1"/>
          </p:cNvSpPr>
          <p:nvPr>
            <p:ph type="title"/>
          </p:nvPr>
        </p:nvSpPr>
        <p:spPr/>
        <p:txBody>
          <a:bodyPr/>
          <a:lstStyle/>
          <a:p>
            <a:r>
              <a:rPr lang="en-GB" dirty="0"/>
              <a:t>. Rehab worker</a:t>
            </a:r>
          </a:p>
        </p:txBody>
      </p:sp>
      <p:sp>
        <p:nvSpPr>
          <p:cNvPr id="3" name="Content Placeholder 2">
            <a:extLst>
              <a:ext uri="{FF2B5EF4-FFF2-40B4-BE49-F238E27FC236}">
                <a16:creationId xmlns:a16="http://schemas.microsoft.com/office/drawing/2014/main" id="{5C95E4F1-72E1-4EE8-99C9-6589206829C3}"/>
              </a:ext>
            </a:extLst>
          </p:cNvPr>
          <p:cNvSpPr>
            <a:spLocks noGrp="1"/>
          </p:cNvSpPr>
          <p:nvPr>
            <p:ph idx="1"/>
          </p:nvPr>
        </p:nvSpPr>
        <p:spPr/>
        <p:txBody>
          <a:bodyPr>
            <a:normAutofit/>
          </a:bodyPr>
          <a:lstStyle/>
          <a:p>
            <a:r>
              <a:rPr lang="en-US" sz="2000" dirty="0"/>
              <a:t>One of the lesser known health and social care career paths is rehab worker. They help people live more independently after they’ve been ill or had an accident. Rehab workers support people from a wide range of backgrounds – it could be adults with learning disabilities, people with sight or hearing loss, mental health problems or drug misuse issues. Rehab workers need excellent communication skills and a sensitive and compassionate attitude. They are also good at working under pressure. You don’t necessarily need any qualifications to become a rehabilitation worker, though it would help to have a Level 2 or 3 Diploma in Health and Social Care.</a:t>
            </a:r>
            <a:endParaRPr lang="en-GB" sz="2000" dirty="0"/>
          </a:p>
        </p:txBody>
      </p:sp>
      <p:sp>
        <p:nvSpPr>
          <p:cNvPr id="4" name="Footer Placeholder 3">
            <a:extLst>
              <a:ext uri="{FF2B5EF4-FFF2-40B4-BE49-F238E27FC236}">
                <a16:creationId xmlns:a16="http://schemas.microsoft.com/office/drawing/2014/main" id="{E56833B0-80C3-4CFE-B90D-077524696E60}"/>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20116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FB47-E554-444B-9B18-8775297D6D00}"/>
              </a:ext>
            </a:extLst>
          </p:cNvPr>
          <p:cNvSpPr>
            <a:spLocks noGrp="1"/>
          </p:cNvSpPr>
          <p:nvPr>
            <p:ph type="title"/>
          </p:nvPr>
        </p:nvSpPr>
        <p:spPr/>
        <p:txBody>
          <a:bodyPr/>
          <a:lstStyle/>
          <a:p>
            <a:r>
              <a:rPr lang="en-GB" dirty="0"/>
              <a:t>Counsellor</a:t>
            </a:r>
          </a:p>
        </p:txBody>
      </p:sp>
      <p:sp>
        <p:nvSpPr>
          <p:cNvPr id="3" name="Content Placeholder 2">
            <a:extLst>
              <a:ext uri="{FF2B5EF4-FFF2-40B4-BE49-F238E27FC236}">
                <a16:creationId xmlns:a16="http://schemas.microsoft.com/office/drawing/2014/main" id="{1BF49114-B653-4198-B1A1-8E84899C9C1C}"/>
              </a:ext>
            </a:extLst>
          </p:cNvPr>
          <p:cNvSpPr>
            <a:spLocks noGrp="1"/>
          </p:cNvSpPr>
          <p:nvPr>
            <p:ph idx="1"/>
          </p:nvPr>
        </p:nvSpPr>
        <p:spPr/>
        <p:txBody>
          <a:bodyPr>
            <a:normAutofit/>
          </a:bodyPr>
          <a:lstStyle/>
          <a:p>
            <a:r>
              <a:rPr lang="en-US" sz="2000" dirty="0"/>
              <a:t>Counsellors help patients work through difficult times in their lives, for instance if they’ve recently lost a loved one or are coming to terms with a long-term disability. Counsellors help them make positive changes and improve their own mental wellbeing. The transferable skills that counsellors need include the ability to put people at ease and top listening skills. You don’t need a degree to become a counsellor. The British Association for Counselling and Psychotherapy recommend a three-stage training route.</a:t>
            </a:r>
            <a:endParaRPr lang="en-GB" sz="2000" dirty="0"/>
          </a:p>
        </p:txBody>
      </p:sp>
      <p:sp>
        <p:nvSpPr>
          <p:cNvPr id="4" name="Footer Placeholder 3">
            <a:extLst>
              <a:ext uri="{FF2B5EF4-FFF2-40B4-BE49-F238E27FC236}">
                <a16:creationId xmlns:a16="http://schemas.microsoft.com/office/drawing/2014/main" id="{FDB9CC7A-5CB2-4A60-B667-61A23ECFD73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54212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A00D-C862-422F-B9EB-10A047450C85}"/>
              </a:ext>
            </a:extLst>
          </p:cNvPr>
          <p:cNvSpPr>
            <a:spLocks noGrp="1"/>
          </p:cNvSpPr>
          <p:nvPr>
            <p:ph type="title"/>
          </p:nvPr>
        </p:nvSpPr>
        <p:spPr/>
        <p:txBody>
          <a:bodyPr/>
          <a:lstStyle/>
          <a:p>
            <a:r>
              <a:rPr lang="en-GB" dirty="0"/>
              <a:t>Health psychologist</a:t>
            </a:r>
          </a:p>
        </p:txBody>
      </p:sp>
      <p:sp>
        <p:nvSpPr>
          <p:cNvPr id="3" name="Content Placeholder 2">
            <a:extLst>
              <a:ext uri="{FF2B5EF4-FFF2-40B4-BE49-F238E27FC236}">
                <a16:creationId xmlns:a16="http://schemas.microsoft.com/office/drawing/2014/main" id="{3EBBB8B1-3F80-4CAA-8F9A-9F063FEA1E8A}"/>
              </a:ext>
            </a:extLst>
          </p:cNvPr>
          <p:cNvSpPr>
            <a:spLocks noGrp="1"/>
          </p:cNvSpPr>
          <p:nvPr>
            <p:ph idx="1"/>
          </p:nvPr>
        </p:nvSpPr>
        <p:spPr/>
        <p:txBody>
          <a:bodyPr>
            <a:normAutofit/>
          </a:bodyPr>
          <a:lstStyle/>
          <a:p>
            <a:r>
              <a:rPr lang="en-US" sz="2000" dirty="0"/>
              <a:t>Health psychologists improve people’s awareness and attitude towards health. They help their patients make positive changes in their thinking and </a:t>
            </a:r>
            <a:r>
              <a:rPr lang="en-US" sz="2000" dirty="0" err="1"/>
              <a:t>behaviour</a:t>
            </a:r>
            <a:r>
              <a:rPr lang="en-US" sz="2000" dirty="0"/>
              <a:t>, for example helping them to cut down on alcohol or eat more healthily. Health psychologists work in different settings, from hospitals and local government to universities. For this role you will need strong critical thinking skills and research abilities. To become a health psychologist you need several qualifications, including a masters in health psychology.</a:t>
            </a:r>
            <a:endParaRPr lang="en-GB" sz="2000" dirty="0"/>
          </a:p>
        </p:txBody>
      </p:sp>
      <p:sp>
        <p:nvSpPr>
          <p:cNvPr id="4" name="Footer Placeholder 3">
            <a:extLst>
              <a:ext uri="{FF2B5EF4-FFF2-40B4-BE49-F238E27FC236}">
                <a16:creationId xmlns:a16="http://schemas.microsoft.com/office/drawing/2014/main" id="{0BB34B28-59BF-448A-8024-28EF6E9C73A1}"/>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87560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DAA2-1AC9-4950-83F7-A37679D1FF84}"/>
              </a:ext>
            </a:extLst>
          </p:cNvPr>
          <p:cNvSpPr>
            <a:spLocks noGrp="1"/>
          </p:cNvSpPr>
          <p:nvPr>
            <p:ph type="title"/>
          </p:nvPr>
        </p:nvSpPr>
        <p:spPr/>
        <p:txBody>
          <a:bodyPr/>
          <a:lstStyle/>
          <a:p>
            <a:r>
              <a:rPr lang="en-GB" dirty="0"/>
              <a:t> Social worker</a:t>
            </a:r>
          </a:p>
        </p:txBody>
      </p:sp>
      <p:sp>
        <p:nvSpPr>
          <p:cNvPr id="3" name="Content Placeholder 2">
            <a:extLst>
              <a:ext uri="{FF2B5EF4-FFF2-40B4-BE49-F238E27FC236}">
                <a16:creationId xmlns:a16="http://schemas.microsoft.com/office/drawing/2014/main" id="{281C2288-EE2B-414F-AA4A-6BFC39C339A0}"/>
              </a:ext>
            </a:extLst>
          </p:cNvPr>
          <p:cNvSpPr>
            <a:spLocks noGrp="1"/>
          </p:cNvSpPr>
          <p:nvPr>
            <p:ph idx="1"/>
          </p:nvPr>
        </p:nvSpPr>
        <p:spPr/>
        <p:txBody>
          <a:bodyPr>
            <a:normAutofit/>
          </a:bodyPr>
          <a:lstStyle/>
          <a:p>
            <a:r>
              <a:rPr lang="en-US" sz="2000" dirty="0"/>
              <a:t>When it comes to health and social care career paths, social work is one of the more popular options. Social workers help people and families to live happier, more fulfilling lives. They encourage people (usually called clients or sometimes ‘service users’) to live independently and protect them from harm or abuse. They work with people at all stages of life, from small babies through to the elderly. Social workers support people on an individual basis, and they also help direct people to other services they might need.</a:t>
            </a:r>
            <a:endParaRPr lang="en-GB" sz="2000" dirty="0"/>
          </a:p>
        </p:txBody>
      </p:sp>
      <p:sp>
        <p:nvSpPr>
          <p:cNvPr id="4" name="Footer Placeholder 3">
            <a:extLst>
              <a:ext uri="{FF2B5EF4-FFF2-40B4-BE49-F238E27FC236}">
                <a16:creationId xmlns:a16="http://schemas.microsoft.com/office/drawing/2014/main" id="{AE8E8030-643C-44E5-BF3C-52D891623B3A}"/>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906060360"/>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1885</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Calibri</vt:lpstr>
      <vt:lpstr>Sitka Subheading</vt:lpstr>
      <vt:lpstr>PebbleVTI</vt:lpstr>
      <vt:lpstr>Work Related learning</vt:lpstr>
      <vt:lpstr>Aim ;To Explore chosen sector or industry as a career pathway.</vt:lpstr>
      <vt:lpstr>Lo1 –Activity . 10 mins</vt:lpstr>
      <vt:lpstr>Occupational therapist</vt:lpstr>
      <vt:lpstr>Care worker</vt:lpstr>
      <vt:lpstr>. Rehab worker</vt:lpstr>
      <vt:lpstr>Counsellor</vt:lpstr>
      <vt:lpstr>Health psychologist</vt:lpstr>
      <vt:lpstr> Social worker</vt:lpstr>
      <vt:lpstr>Health visitor.</vt:lpstr>
      <vt:lpstr>LO2 Activity.  Class discussion . -20 mins </vt:lpstr>
      <vt:lpstr>Quality of Care.</vt:lpstr>
      <vt:lpstr>Reduced Staff Availability.</vt:lpstr>
      <vt:lpstr>Urgent rush to clear acute hospitals,</vt:lpstr>
      <vt:lpstr>LO3-Actvity-Career prospects for health and social care. 15 mins. </vt:lpstr>
      <vt:lpstr>Workforce pay and conditions</vt:lpstr>
      <vt:lpstr>Market fragility.</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Related learning</dc:title>
  <dc:creator>Femi Esan</dc:creator>
  <cp:lastModifiedBy>Femi Esan</cp:lastModifiedBy>
  <cp:revision>1</cp:revision>
  <dcterms:created xsi:type="dcterms:W3CDTF">2021-01-03T20:52:59Z</dcterms:created>
  <dcterms:modified xsi:type="dcterms:W3CDTF">2021-01-03T21:40:07Z</dcterms:modified>
</cp:coreProperties>
</file>