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7"/>
  </p:handout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6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6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5D0B8-3149-49D7-B78A-350D975CEABE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B71A5-F835-4AD6-B91F-4318F53C05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4494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EAEE6-125F-416B-9A66-872B41CEBB81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3FD3-465E-4842-8552-FF37D4D63C7B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147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EAEE6-125F-416B-9A66-872B41CEBB81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3FD3-465E-4842-8552-FF37D4D63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372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EAEE6-125F-416B-9A66-872B41CEBB81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3FD3-465E-4842-8552-FF37D4D63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547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EAEE6-125F-416B-9A66-872B41CEBB81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3FD3-465E-4842-8552-FF37D4D63C7B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6571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EAEE6-125F-416B-9A66-872B41CEBB81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3FD3-465E-4842-8552-FF37D4D63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1037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EAEE6-125F-416B-9A66-872B41CEBB81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3FD3-465E-4842-8552-FF37D4D63C7B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5435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EAEE6-125F-416B-9A66-872B41CEBB81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3FD3-465E-4842-8552-FF37D4D63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094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EAEE6-125F-416B-9A66-872B41CEBB81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3FD3-465E-4842-8552-FF37D4D63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743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EAEE6-125F-416B-9A66-872B41CEBB81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3FD3-465E-4842-8552-FF37D4D63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707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EAEE6-125F-416B-9A66-872B41CEBB81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3FD3-465E-4842-8552-FF37D4D63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33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EAEE6-125F-416B-9A66-872B41CEBB81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3FD3-465E-4842-8552-FF37D4D63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54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EAEE6-125F-416B-9A66-872B41CEBB81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3FD3-465E-4842-8552-FF37D4D63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215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EAEE6-125F-416B-9A66-872B41CEBB81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3FD3-465E-4842-8552-FF37D4D63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417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EAEE6-125F-416B-9A66-872B41CEBB81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3FD3-465E-4842-8552-FF37D4D63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40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EAEE6-125F-416B-9A66-872B41CEBB81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3FD3-465E-4842-8552-FF37D4D63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62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EAEE6-125F-416B-9A66-872B41CEBB81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3FD3-465E-4842-8552-FF37D4D63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5836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EAEE6-125F-416B-9A66-872B41CEBB81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3FD3-465E-4842-8552-FF37D4D63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421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02EAEE6-125F-416B-9A66-872B41CEBB81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6A53FD3-465E-4842-8552-FF37D4D63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22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ndtools.com/pages/article/newTMC_5W.ht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ndtools.com/pages/article/newCS_93.htm" TargetMode="External"/><Relationship Id="rId2" Type="http://schemas.openxmlformats.org/officeDocument/2006/relationships/hyperlink" Target="http://www.mindtools.com/CommSkll/EmphaticListening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Reflective Practitioner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GB" sz="2800" b="1" dirty="0" smtClean="0"/>
              <a:t>How to develop skills of self awareness and analyse skills</a:t>
            </a:r>
          </a:p>
          <a:p>
            <a:endParaRPr lang="en-GB" sz="2800" b="1" dirty="0"/>
          </a:p>
          <a:p>
            <a:r>
              <a:rPr lang="en-GB" sz="2800" b="1" dirty="0" smtClean="0"/>
              <a:t>Completion of Placement portfolio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4273878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Step 3: Evaluation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933334"/>
          </a:xfrm>
        </p:spPr>
        <p:txBody>
          <a:bodyPr>
            <a:normAutofit fontScale="55000" lnSpcReduction="20000"/>
          </a:bodyPr>
          <a:lstStyle/>
          <a:p>
            <a:endParaRPr lang="en-GB" dirty="0" smtClean="0"/>
          </a:p>
          <a:p>
            <a:pPr marL="0" indent="0">
              <a:buNone/>
            </a:pPr>
            <a:r>
              <a:rPr lang="en-GB" sz="3800" b="1" dirty="0" smtClean="0"/>
              <a:t>Now </a:t>
            </a:r>
            <a:r>
              <a:rPr lang="en-GB" sz="3800" b="1" dirty="0"/>
              <a:t>you need to </a:t>
            </a:r>
            <a:r>
              <a:rPr lang="en-GB" sz="3800" b="1" dirty="0" smtClean="0"/>
              <a:t>look </a:t>
            </a:r>
            <a:r>
              <a:rPr lang="en-GB" sz="3800" b="1" dirty="0"/>
              <a:t>objectively at what approaches worked, and which ones didn't.</a:t>
            </a:r>
          </a:p>
          <a:p>
            <a:r>
              <a:rPr lang="en-GB" sz="3300" b="1" dirty="0"/>
              <a:t>Ask </a:t>
            </a:r>
            <a:r>
              <a:rPr lang="en-GB" sz="3300" b="1" dirty="0" smtClean="0"/>
              <a:t>yourself:</a:t>
            </a:r>
            <a:endParaRPr lang="en-GB" sz="3300" b="1" dirty="0"/>
          </a:p>
          <a:p>
            <a:pPr lvl="0"/>
            <a:r>
              <a:rPr lang="en-GB" sz="3300" b="1" dirty="0"/>
              <a:t>What was positive about this situation?</a:t>
            </a:r>
          </a:p>
          <a:p>
            <a:pPr lvl="0"/>
            <a:r>
              <a:rPr lang="en-GB" sz="3300" b="1" dirty="0"/>
              <a:t>What was negative?</a:t>
            </a:r>
          </a:p>
          <a:p>
            <a:pPr lvl="0"/>
            <a:r>
              <a:rPr lang="en-GB" sz="3300" b="1" dirty="0"/>
              <a:t>What went well?</a:t>
            </a:r>
          </a:p>
          <a:p>
            <a:pPr lvl="0"/>
            <a:r>
              <a:rPr lang="en-GB" sz="3300" b="1" dirty="0"/>
              <a:t>What didn't go so well?</a:t>
            </a:r>
          </a:p>
          <a:p>
            <a:pPr lvl="0"/>
            <a:r>
              <a:rPr lang="en-GB" sz="3300" b="1" dirty="0"/>
              <a:t>What did you and other people do to contribute to the situation (either positively or negatively)?</a:t>
            </a:r>
          </a:p>
          <a:p>
            <a:r>
              <a:rPr lang="en-GB" sz="3300" b="1" dirty="0"/>
              <a:t>If appropriate, use a technique such as the </a:t>
            </a:r>
            <a:r>
              <a:rPr lang="en-GB" sz="3300" b="1" dirty="0">
                <a:hlinkClick r:id="rId2"/>
              </a:rPr>
              <a:t>5 </a:t>
            </a:r>
            <a:r>
              <a:rPr lang="en-GB" sz="3300" b="1" dirty="0" smtClean="0">
                <a:hlinkClick r:id="rId2"/>
              </a:rPr>
              <a:t>Why’s</a:t>
            </a:r>
            <a:r>
              <a:rPr lang="en-GB" sz="3300" b="1" dirty="0" smtClean="0"/>
              <a:t> </a:t>
            </a:r>
            <a:r>
              <a:rPr lang="en-GB" sz="3300" b="1" dirty="0"/>
              <a:t>to help </a:t>
            </a:r>
            <a:r>
              <a:rPr lang="en-GB" sz="3300" b="1" dirty="0" smtClean="0"/>
              <a:t>you uncover </a:t>
            </a:r>
            <a:r>
              <a:rPr lang="en-GB" sz="3300" b="1" dirty="0"/>
              <a:t>the root cause of the issue.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091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Step 4: Conclusions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2255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b="1" dirty="0"/>
              <a:t>Once you've evaluated the situation, you can </a:t>
            </a:r>
            <a:r>
              <a:rPr lang="en-GB" sz="2200" b="1" dirty="0" smtClean="0"/>
              <a:t>draw </a:t>
            </a:r>
            <a:r>
              <a:rPr lang="en-GB" sz="2200" b="1" dirty="0"/>
              <a:t>conclusions about what happened.</a:t>
            </a:r>
          </a:p>
          <a:p>
            <a:r>
              <a:rPr lang="en-GB" sz="2200" b="1" dirty="0"/>
              <a:t>T</a:t>
            </a:r>
            <a:r>
              <a:rPr lang="en-GB" sz="2200" b="1" dirty="0" smtClean="0"/>
              <a:t>hink </a:t>
            </a:r>
            <a:r>
              <a:rPr lang="en-GB" sz="2200" b="1" dirty="0"/>
              <a:t>about the situation again, using the information that you've collected so far. Then ask questions like these:</a:t>
            </a:r>
          </a:p>
          <a:p>
            <a:pPr lvl="1"/>
            <a:r>
              <a:rPr lang="en-GB" sz="2000" b="1" dirty="0"/>
              <a:t>How could this have been a more positive experience for everyone involved?</a:t>
            </a:r>
          </a:p>
          <a:p>
            <a:pPr lvl="1"/>
            <a:r>
              <a:rPr lang="en-GB" sz="2000" b="1" dirty="0"/>
              <a:t>If you were faced with the same situation again, what would you do differently?</a:t>
            </a:r>
          </a:p>
          <a:p>
            <a:pPr lvl="1"/>
            <a:r>
              <a:rPr lang="en-GB" sz="2000" b="1" dirty="0"/>
              <a:t>What skills do you need to develop, so that you can handle this type of situation better?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265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Step 5: Action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You should now have some possible actions that </a:t>
            </a:r>
            <a:r>
              <a:rPr lang="en-GB" b="1" dirty="0" smtClean="0"/>
              <a:t>you </a:t>
            </a:r>
            <a:r>
              <a:rPr lang="en-GB" b="1" dirty="0"/>
              <a:t>can take to deal with similar situations more effectively in the future.</a:t>
            </a:r>
          </a:p>
          <a:p>
            <a:r>
              <a:rPr lang="en-GB" b="1" dirty="0"/>
              <a:t>In this last stage, you need to come up with a plan so that </a:t>
            </a:r>
            <a:r>
              <a:rPr lang="en-GB" b="1" dirty="0" smtClean="0"/>
              <a:t>you can </a:t>
            </a:r>
            <a:r>
              <a:rPr lang="en-GB" b="1" dirty="0"/>
              <a:t>make these changes.</a:t>
            </a:r>
          </a:p>
          <a:p>
            <a:r>
              <a:rPr lang="en-GB" b="1" dirty="0"/>
              <a:t>Once you've identified the areas </a:t>
            </a:r>
            <a:r>
              <a:rPr lang="en-GB" b="1" dirty="0" smtClean="0"/>
              <a:t>to </a:t>
            </a:r>
            <a:r>
              <a:rPr lang="en-GB" b="1" dirty="0"/>
              <a:t>work on, </a:t>
            </a:r>
            <a:r>
              <a:rPr lang="en-GB" b="1" dirty="0" smtClean="0"/>
              <a:t>and </a:t>
            </a:r>
            <a:r>
              <a:rPr lang="en-GB" b="1" dirty="0"/>
              <a:t>agree a date on which you will </a:t>
            </a:r>
            <a:r>
              <a:rPr lang="en-GB" b="1" dirty="0" smtClean="0"/>
              <a:t>review </a:t>
            </a:r>
            <a:r>
              <a:rPr lang="en-GB" b="1" dirty="0"/>
              <a:t>progress.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987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241477"/>
            <a:ext cx="8534400" cy="1507067"/>
          </a:xfrm>
        </p:spPr>
        <p:txBody>
          <a:bodyPr/>
          <a:lstStyle/>
          <a:p>
            <a:r>
              <a:rPr lang="en-GB" b="1" dirty="0" smtClean="0"/>
              <a:t>Tip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960856"/>
          </a:xfrm>
        </p:spPr>
        <p:txBody>
          <a:bodyPr>
            <a:normAutofit fontScale="55000" lnSpcReduction="20000"/>
          </a:bodyPr>
          <a:lstStyle/>
          <a:p>
            <a:endParaRPr lang="en-GB" dirty="0" smtClean="0"/>
          </a:p>
          <a:p>
            <a:pPr marL="0" indent="0">
              <a:buNone/>
            </a:pPr>
            <a:r>
              <a:rPr lang="en-GB" sz="2900" b="1" dirty="0" smtClean="0"/>
              <a:t>This </a:t>
            </a:r>
            <a:r>
              <a:rPr lang="en-GB" sz="2900" b="1" dirty="0"/>
              <a:t>tool is structured as a cycle, reflecting an ongoing coaching relationship. Whether you use it this way depends on the situation and your relationship with the person </a:t>
            </a:r>
            <a:r>
              <a:rPr lang="en-GB" sz="2900" b="1" dirty="0" smtClean="0"/>
              <a:t>involved in your  coaching.</a:t>
            </a:r>
            <a:endParaRPr lang="en-GB" sz="2900" b="1" dirty="0"/>
          </a:p>
          <a:p>
            <a:r>
              <a:rPr lang="en-GB" sz="2900" b="1" dirty="0"/>
              <a:t>Key Points</a:t>
            </a:r>
          </a:p>
          <a:p>
            <a:r>
              <a:rPr lang="en-GB" sz="2900" b="1" dirty="0"/>
              <a:t>Graham Gibbs published his Reflective Cycle in 1988.</a:t>
            </a:r>
            <a:br>
              <a:rPr lang="en-GB" sz="2900" b="1" dirty="0"/>
            </a:br>
            <a:r>
              <a:rPr lang="en-GB" sz="2900" b="1" dirty="0"/>
              <a:t/>
            </a:r>
            <a:br>
              <a:rPr lang="en-GB" sz="2900" b="1" dirty="0"/>
            </a:br>
            <a:r>
              <a:rPr lang="en-GB" sz="4400" b="1" dirty="0"/>
              <a:t>There are five stages in the cycle:</a:t>
            </a:r>
          </a:p>
          <a:p>
            <a:r>
              <a:rPr lang="en-GB" sz="4400" b="1" dirty="0"/>
              <a:t>1. Description.</a:t>
            </a:r>
            <a:br>
              <a:rPr lang="en-GB" sz="4400" b="1" dirty="0"/>
            </a:br>
            <a:r>
              <a:rPr lang="en-GB" sz="4400" b="1" dirty="0"/>
              <a:t>2. Feelings.</a:t>
            </a:r>
            <a:br>
              <a:rPr lang="en-GB" sz="4400" b="1" dirty="0"/>
            </a:br>
            <a:r>
              <a:rPr lang="en-GB" sz="4400" b="1" dirty="0"/>
              <a:t>3. Evaluation.</a:t>
            </a:r>
            <a:br>
              <a:rPr lang="en-GB" sz="4400" b="1" dirty="0"/>
            </a:br>
            <a:r>
              <a:rPr lang="en-GB" sz="4400" b="1" dirty="0"/>
              <a:t>4. Conclusions.</a:t>
            </a:r>
            <a:br>
              <a:rPr lang="en-GB" sz="4400" b="1" dirty="0"/>
            </a:br>
            <a:r>
              <a:rPr lang="en-GB" sz="4400" b="1" dirty="0"/>
              <a:t>5. Action.</a:t>
            </a:r>
          </a:p>
          <a:p>
            <a:r>
              <a:rPr lang="en-GB" sz="2900" b="1" dirty="0"/>
              <a:t>You can use it to </a:t>
            </a:r>
            <a:r>
              <a:rPr lang="en-GB" sz="2900" b="1" dirty="0" smtClean="0"/>
              <a:t>help yourself and </a:t>
            </a:r>
            <a:r>
              <a:rPr lang="en-GB" sz="2900" b="1" dirty="0"/>
              <a:t>team members think about how they deal with situations, so that they can understand what they did well, and so that they know where they need to improve.</a:t>
            </a:r>
          </a:p>
          <a:p>
            <a:r>
              <a:rPr lang="en-GB" sz="29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94756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Work in pairs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 dirty="0" smtClean="0"/>
              <a:t>Either:</a:t>
            </a:r>
          </a:p>
          <a:p>
            <a:r>
              <a:rPr lang="en-GB" sz="2400" b="1" dirty="0" smtClean="0"/>
              <a:t>Ask each other the questions and record the answer, written or recorded.</a:t>
            </a:r>
          </a:p>
          <a:p>
            <a:r>
              <a:rPr lang="en-GB" sz="2400" b="1" dirty="0" smtClean="0"/>
              <a:t>Each complete the reflections separately then review each others, feedback suggestions to improve if questions are not followed.</a:t>
            </a:r>
          </a:p>
          <a:p>
            <a:r>
              <a:rPr lang="en-GB" sz="2400" b="1" dirty="0" smtClean="0"/>
              <a:t>Help each other to correct </a:t>
            </a:r>
            <a:r>
              <a:rPr lang="en-GB" sz="2400" b="1" dirty="0" err="1" smtClean="0"/>
              <a:t>SPaG</a:t>
            </a:r>
            <a:r>
              <a:rPr lang="en-GB" sz="2400" b="1" dirty="0" smtClean="0"/>
              <a:t>, and ensure submission format is correct.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115652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Do You: To know how to complete vocational portfolio?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smtClean="0"/>
              <a:t>Objectives</a:t>
            </a:r>
          </a:p>
          <a:p>
            <a:pPr marL="0" indent="0">
              <a:buNone/>
            </a:pPr>
            <a:r>
              <a:rPr lang="en-GB" b="1" dirty="0" smtClean="0"/>
              <a:t>Do you know how to organise portfolio sections</a:t>
            </a:r>
          </a:p>
          <a:p>
            <a:pPr marL="0" indent="0">
              <a:buNone/>
            </a:pPr>
            <a:r>
              <a:rPr lang="en-GB" b="1" dirty="0" smtClean="0"/>
              <a:t>Do you know the evidence logs that need to be in each section</a:t>
            </a:r>
          </a:p>
          <a:p>
            <a:pPr marL="0" indent="0">
              <a:buNone/>
            </a:pPr>
            <a:r>
              <a:rPr lang="en-GB" b="1" dirty="0" smtClean="0"/>
              <a:t>Have you used Gibbs Reflective cycle.</a:t>
            </a:r>
          </a:p>
          <a:p>
            <a:pPr marL="0" indent="0">
              <a:buNone/>
            </a:pPr>
            <a:r>
              <a:rPr lang="en-GB" b="1" dirty="0" smtClean="0"/>
              <a:t>Have you work in pairs (peer assessment) to review a unit and placement reflection.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661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Aim: To know how to complete vocational portfolio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smtClean="0"/>
              <a:t>Objectives</a:t>
            </a:r>
          </a:p>
          <a:p>
            <a:pPr marL="0" indent="0">
              <a:buNone/>
            </a:pPr>
            <a:r>
              <a:rPr lang="en-GB" b="1" dirty="0" smtClean="0"/>
              <a:t>To know how to organise portfolio sections</a:t>
            </a:r>
          </a:p>
          <a:p>
            <a:pPr marL="0" indent="0">
              <a:buNone/>
            </a:pPr>
            <a:r>
              <a:rPr lang="en-GB" b="1" dirty="0" smtClean="0"/>
              <a:t>To know the evidence logs that need to be in each section</a:t>
            </a:r>
          </a:p>
          <a:p>
            <a:pPr marL="0" indent="0">
              <a:buNone/>
            </a:pPr>
            <a:r>
              <a:rPr lang="en-GB" b="1" dirty="0" smtClean="0"/>
              <a:t>To review Gibbs Reflective cycle.</a:t>
            </a:r>
          </a:p>
          <a:p>
            <a:pPr marL="0" indent="0">
              <a:buNone/>
            </a:pPr>
            <a:r>
              <a:rPr lang="en-GB" b="1" dirty="0" smtClean="0"/>
              <a:t>To work in pairs (peer assessment) to review a unit and placement reflection.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9489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 Make regular reflective entries in your personal journal of your experience in Health and Social Care Placement.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50449"/>
            <a:ext cx="10515600" cy="3603445"/>
          </a:xfrm>
        </p:spPr>
        <p:txBody>
          <a:bodyPr/>
          <a:lstStyle/>
          <a:p>
            <a:r>
              <a:rPr lang="en-GB" dirty="0"/>
              <a:t> </a:t>
            </a:r>
            <a:r>
              <a:rPr lang="en-GB" sz="3200" b="1" dirty="0" smtClean="0"/>
              <a:t>1 reflective entry every </a:t>
            </a:r>
            <a:r>
              <a:rPr lang="en-GB" sz="3200" b="1" dirty="0" smtClean="0"/>
              <a:t>day </a:t>
            </a:r>
            <a:r>
              <a:rPr lang="en-GB" sz="3200" b="1" dirty="0" smtClean="0"/>
              <a:t>you attend placement </a:t>
            </a:r>
          </a:p>
          <a:p>
            <a:r>
              <a:rPr lang="en-GB" sz="3200" b="1" dirty="0" smtClean="0"/>
              <a:t>what % of your attendance?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1228540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Portfolio of evidence from placement that demonstrates the development of your own practice in health and Social Care Setting.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6000" b="1" dirty="0" smtClean="0"/>
              <a:t>Vocational log</a:t>
            </a:r>
          </a:p>
          <a:p>
            <a:pPr lvl="1"/>
            <a:r>
              <a:rPr lang="en-GB" sz="6000" b="1" dirty="0" smtClean="0"/>
              <a:t>Placement details</a:t>
            </a:r>
          </a:p>
          <a:p>
            <a:pPr lvl="1"/>
            <a:r>
              <a:rPr lang="en-GB" sz="6000" b="1" dirty="0" smtClean="0"/>
              <a:t>Contact details</a:t>
            </a:r>
          </a:p>
          <a:p>
            <a:pPr lvl="1"/>
            <a:r>
              <a:rPr lang="en-GB" sz="6000" b="1" dirty="0" smtClean="0"/>
              <a:t>Authentication of names and signatures</a:t>
            </a:r>
          </a:p>
          <a:p>
            <a:pPr lvl="1"/>
            <a:r>
              <a:rPr lang="en-GB" sz="6000" b="1" dirty="0" smtClean="0"/>
              <a:t>Induction checklist</a:t>
            </a:r>
          </a:p>
          <a:p>
            <a:pPr lvl="1"/>
            <a:r>
              <a:rPr lang="en-GB" sz="6000" b="1" dirty="0" smtClean="0"/>
              <a:t>List of activities completed</a:t>
            </a:r>
          </a:p>
          <a:p>
            <a:pPr lvl="1"/>
            <a:endParaRPr lang="en-GB" dirty="0"/>
          </a:p>
          <a:p>
            <a:pPr lvl="1"/>
            <a:r>
              <a:rPr lang="en-GB" sz="5100" b="1" dirty="0" smtClean="0"/>
              <a:t>Time logs</a:t>
            </a:r>
          </a:p>
          <a:p>
            <a:pPr lvl="1"/>
            <a:r>
              <a:rPr lang="en-GB" sz="5100" b="1" dirty="0" smtClean="0"/>
              <a:t>Witness Logs</a:t>
            </a:r>
          </a:p>
          <a:p>
            <a:pPr lvl="1"/>
            <a:r>
              <a:rPr lang="en-GB" sz="5100" b="1" dirty="0" smtClean="0"/>
              <a:t>Observation Report</a:t>
            </a:r>
          </a:p>
          <a:p>
            <a:pPr lvl="1"/>
            <a:r>
              <a:rPr lang="en-GB" sz="5100" b="1" dirty="0" smtClean="0"/>
              <a:t>Placement report</a:t>
            </a:r>
          </a:p>
          <a:p>
            <a:pPr marL="457200" lvl="1" indent="0">
              <a:buNone/>
            </a:pPr>
            <a:endParaRPr lang="en-GB" dirty="0" smtClean="0"/>
          </a:p>
          <a:p>
            <a:pPr marL="457200" lvl="1" indent="0">
              <a:buNone/>
            </a:pPr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1941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400" b="1" dirty="0" smtClean="0"/>
              <a:t>Be </a:t>
            </a:r>
            <a:r>
              <a:rPr lang="en-GB" sz="2400" b="1" dirty="0" smtClean="0"/>
              <a:t>able to reflect upon and plan for own development.</a:t>
            </a:r>
            <a:br>
              <a:rPr lang="en-GB" sz="2400" b="1" dirty="0" smtClean="0"/>
            </a:br>
            <a:endParaRPr lang="en-GB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pPr marL="0" indent="0">
              <a:buNone/>
            </a:pPr>
            <a:endParaRPr lang="en-GB" sz="2400" b="1" dirty="0" smtClean="0"/>
          </a:p>
          <a:p>
            <a:r>
              <a:rPr lang="en-GB" sz="2400" b="1" dirty="0" smtClean="0"/>
              <a:t>Reflect on the skills you have gained and give examples of how you have put this into practice to make a difference to teams and individuals.</a:t>
            </a:r>
          </a:p>
        </p:txBody>
      </p:sp>
    </p:spTree>
    <p:extLst>
      <p:ext uri="{BB962C8B-B14F-4D97-AF65-F5344CB8AC3E}">
        <p14:creationId xmlns:p14="http://schemas.microsoft.com/office/powerpoint/2010/main" val="1360267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 Evaluate how your own effectiveness as a carer has developed as a result of placement experience.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GB" dirty="0"/>
          </a:p>
          <a:p>
            <a:r>
              <a:rPr lang="en-GB" sz="2400" b="1" dirty="0" smtClean="0"/>
              <a:t>Use your own self reflection of your practice, what you did well in different situations, how you could do better, considering different placement requirements.  </a:t>
            </a:r>
          </a:p>
          <a:p>
            <a:endParaRPr lang="en-GB" sz="2400" b="1" dirty="0" smtClean="0"/>
          </a:p>
          <a:p>
            <a:endParaRPr lang="en-GB" sz="2400" b="1" dirty="0"/>
          </a:p>
          <a:p>
            <a:r>
              <a:rPr lang="en-GB" sz="2400" b="1" dirty="0" smtClean="0"/>
              <a:t>Also reflect on the comments in your time logs, witness logs, observation and placement reports from staff you have worked with. 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99703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Gibbs Reflective cycle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="1" dirty="0" smtClean="0"/>
              <a:t>The model mostly used in Nursing and Social Work CPD records.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421212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Step 1: Description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sz="3600" b="1" dirty="0" smtClean="0"/>
              <a:t>First</a:t>
            </a:r>
            <a:r>
              <a:rPr lang="en-GB" sz="3600" b="1" dirty="0"/>
              <a:t>, </a:t>
            </a:r>
            <a:r>
              <a:rPr lang="en-GB" sz="3600" b="1" dirty="0" smtClean="0"/>
              <a:t>describe </a:t>
            </a:r>
            <a:r>
              <a:rPr lang="en-GB" sz="3600" b="1" dirty="0"/>
              <a:t>the situation in detail. At this stage, you simply want to know what happened – you'll draw conclusions later</a:t>
            </a:r>
            <a:r>
              <a:rPr lang="en-GB" sz="3600" b="1" dirty="0" smtClean="0"/>
              <a:t>. ( Witness logs </a:t>
            </a:r>
            <a:r>
              <a:rPr lang="en-GB" sz="3600" b="1" dirty="0" err="1" smtClean="0"/>
              <a:t>etc</a:t>
            </a:r>
            <a:r>
              <a:rPr lang="en-GB" sz="3600" b="1" dirty="0" smtClean="0"/>
              <a:t>)</a:t>
            </a:r>
            <a:endParaRPr lang="en-GB" sz="3600" b="1" dirty="0"/>
          </a:p>
          <a:p>
            <a:r>
              <a:rPr lang="en-GB" sz="3600" b="1" dirty="0"/>
              <a:t>Consider asking questions like these to </a:t>
            </a:r>
            <a:r>
              <a:rPr lang="en-GB" sz="3600" b="1" dirty="0" smtClean="0"/>
              <a:t>help </a:t>
            </a:r>
            <a:r>
              <a:rPr lang="en-GB" sz="3600" b="1" dirty="0"/>
              <a:t>describe the situation:</a:t>
            </a:r>
          </a:p>
          <a:p>
            <a:pPr lvl="0"/>
            <a:r>
              <a:rPr lang="en-GB" sz="3600" b="1" dirty="0"/>
              <a:t>When and where did this happen?</a:t>
            </a:r>
          </a:p>
          <a:p>
            <a:pPr lvl="0"/>
            <a:r>
              <a:rPr lang="en-GB" sz="3600" b="1" dirty="0"/>
              <a:t>Why were you there?</a:t>
            </a:r>
          </a:p>
          <a:p>
            <a:pPr lvl="0"/>
            <a:r>
              <a:rPr lang="en-GB" sz="3600" b="1" dirty="0"/>
              <a:t>Who else was there?</a:t>
            </a:r>
          </a:p>
          <a:p>
            <a:pPr lvl="0"/>
            <a:r>
              <a:rPr lang="en-GB" sz="3600" b="1" dirty="0"/>
              <a:t>What happened?</a:t>
            </a:r>
          </a:p>
          <a:p>
            <a:pPr lvl="0"/>
            <a:r>
              <a:rPr lang="en-GB" sz="3600" b="1" dirty="0"/>
              <a:t>What did you do?</a:t>
            </a:r>
          </a:p>
          <a:p>
            <a:pPr lvl="0"/>
            <a:r>
              <a:rPr lang="en-GB" sz="3600" b="1" dirty="0"/>
              <a:t>What did other people do?</a:t>
            </a:r>
          </a:p>
          <a:p>
            <a:pPr lvl="0"/>
            <a:r>
              <a:rPr lang="en-GB" sz="3600" b="1" dirty="0"/>
              <a:t>What was the result of this situation?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681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840" y="5350933"/>
            <a:ext cx="8534400" cy="1507067"/>
          </a:xfrm>
        </p:spPr>
        <p:txBody>
          <a:bodyPr/>
          <a:lstStyle/>
          <a:p>
            <a:r>
              <a:rPr lang="en-GB" b="1" dirty="0"/>
              <a:t>Step 2: Feelings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4046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b="1" dirty="0"/>
              <a:t>Use questions like these to guide </a:t>
            </a:r>
            <a:r>
              <a:rPr lang="en-GB" b="1" dirty="0" smtClean="0"/>
              <a:t>you:</a:t>
            </a:r>
            <a:endParaRPr lang="en-GB" b="1" dirty="0"/>
          </a:p>
          <a:p>
            <a:pPr lvl="0"/>
            <a:r>
              <a:rPr lang="en-GB" sz="1800" b="1" dirty="0"/>
              <a:t>What did you feel before this situation took place?</a:t>
            </a:r>
          </a:p>
          <a:p>
            <a:pPr lvl="0"/>
            <a:r>
              <a:rPr lang="en-GB" sz="1800" b="1" dirty="0"/>
              <a:t>What did you feel while this situation took place?</a:t>
            </a:r>
          </a:p>
          <a:p>
            <a:pPr lvl="0"/>
            <a:r>
              <a:rPr lang="en-GB" sz="1800" b="1" dirty="0"/>
              <a:t>What do you think other people felt during this situation?</a:t>
            </a:r>
          </a:p>
          <a:p>
            <a:pPr lvl="0"/>
            <a:r>
              <a:rPr lang="en-GB" sz="1800" b="1" dirty="0"/>
              <a:t>What did you feel after the situation?</a:t>
            </a:r>
          </a:p>
          <a:p>
            <a:pPr lvl="0"/>
            <a:r>
              <a:rPr lang="en-GB" sz="1800" b="1" dirty="0"/>
              <a:t>What do you think about the situation now?</a:t>
            </a:r>
          </a:p>
          <a:p>
            <a:pPr lvl="0"/>
            <a:r>
              <a:rPr lang="en-GB" sz="1800" b="1" dirty="0"/>
              <a:t>What do you think other people feel about the situation now?</a:t>
            </a:r>
          </a:p>
          <a:p>
            <a:r>
              <a:rPr lang="en-GB" sz="1800" b="1" dirty="0"/>
              <a:t>Tip 1:</a:t>
            </a:r>
          </a:p>
          <a:p>
            <a:r>
              <a:rPr lang="en-GB" sz="1800" b="1" dirty="0"/>
              <a:t>It might be difficult for some people to talk honestly about their feelings. Use </a:t>
            </a:r>
            <a:r>
              <a:rPr lang="en-GB" sz="1800" b="1" dirty="0">
                <a:hlinkClick r:id="rId2"/>
              </a:rPr>
              <a:t>Empathic Listening</a:t>
            </a:r>
            <a:r>
              <a:rPr lang="en-GB" sz="1800" b="1" dirty="0"/>
              <a:t> at this stage </a:t>
            </a:r>
            <a:r>
              <a:rPr lang="en-GB" sz="1800" b="1" dirty="0" smtClean="0"/>
              <a:t>try to </a:t>
            </a:r>
            <a:r>
              <a:rPr lang="en-GB" sz="1800" b="1" dirty="0"/>
              <a:t>connect </a:t>
            </a:r>
            <a:r>
              <a:rPr lang="en-GB" sz="1800" b="1" dirty="0" smtClean="0"/>
              <a:t>emotionally</a:t>
            </a:r>
            <a:r>
              <a:rPr lang="en-GB" sz="1800" b="1" dirty="0"/>
              <a:t>, and to try to see things from </a:t>
            </a:r>
            <a:r>
              <a:rPr lang="en-GB" sz="1800" b="1" dirty="0" smtClean="0"/>
              <a:t>others points </a:t>
            </a:r>
            <a:r>
              <a:rPr lang="en-GB" sz="1800" b="1" dirty="0"/>
              <a:t>of view.</a:t>
            </a:r>
          </a:p>
          <a:p>
            <a:r>
              <a:rPr lang="en-GB" sz="1800" b="1" dirty="0"/>
              <a:t>Tip 2:</a:t>
            </a:r>
          </a:p>
          <a:p>
            <a:r>
              <a:rPr lang="en-GB" sz="1800" b="1" dirty="0"/>
              <a:t>You can use the </a:t>
            </a:r>
            <a:r>
              <a:rPr lang="en-GB" sz="1800" b="1" dirty="0">
                <a:hlinkClick r:id="rId3"/>
              </a:rPr>
              <a:t>Perceptual Positions</a:t>
            </a:r>
            <a:r>
              <a:rPr lang="en-GB" sz="1800" b="1" dirty="0"/>
              <a:t> technique to </a:t>
            </a:r>
            <a:r>
              <a:rPr lang="en-GB" sz="1800" b="1" dirty="0" smtClean="0"/>
              <a:t>you see </a:t>
            </a:r>
            <a:r>
              <a:rPr lang="en-GB" sz="1800" b="1" dirty="0"/>
              <a:t>the situation from other people's perspectives.</a:t>
            </a:r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76689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120</TotalTime>
  <Words>880</Words>
  <Application>Microsoft Office PowerPoint</Application>
  <PresentationFormat>Widescreen</PresentationFormat>
  <Paragraphs>99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Century Gothic</vt:lpstr>
      <vt:lpstr>Wingdings 3</vt:lpstr>
      <vt:lpstr>Slice</vt:lpstr>
      <vt:lpstr>Reflective Practitioner</vt:lpstr>
      <vt:lpstr>Aim: To know how to complete vocational portfolio</vt:lpstr>
      <vt:lpstr> Make regular reflective entries in your personal journal of your experience in Health and Social Care Placement.</vt:lpstr>
      <vt:lpstr>Portfolio of evidence from placement that demonstrates the development of your own practice in health and Social Care Setting.</vt:lpstr>
      <vt:lpstr>Be able to reflect upon and plan for own development. </vt:lpstr>
      <vt:lpstr> Evaluate how your own effectiveness as a carer has developed as a result of placement experience.</vt:lpstr>
      <vt:lpstr>Gibbs Reflective cycle</vt:lpstr>
      <vt:lpstr>Step 1: Description </vt:lpstr>
      <vt:lpstr>Step 2: Feelings</vt:lpstr>
      <vt:lpstr>Step 3: Evaluation </vt:lpstr>
      <vt:lpstr>Step 4: Conclusions </vt:lpstr>
      <vt:lpstr>Step 5: Action </vt:lpstr>
      <vt:lpstr>Tip</vt:lpstr>
      <vt:lpstr>Work in pairs</vt:lpstr>
      <vt:lpstr>Do You: To know how to complete vocational portfolio?</vt:lpstr>
    </vt:vector>
  </TitlesOfParts>
  <Company>New College Durham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Reflective Practitioner</dc:title>
  <dc:creator>Angela Bleasdale</dc:creator>
  <cp:lastModifiedBy>106080</cp:lastModifiedBy>
  <cp:revision>14</cp:revision>
  <cp:lastPrinted>2016-12-05T16:24:37Z</cp:lastPrinted>
  <dcterms:created xsi:type="dcterms:W3CDTF">2016-12-05T11:55:21Z</dcterms:created>
  <dcterms:modified xsi:type="dcterms:W3CDTF">2018-11-28T13:27:07Z</dcterms:modified>
</cp:coreProperties>
</file>