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64" r:id="rId4"/>
    <p:sldId id="258" r:id="rId5"/>
    <p:sldId id="259" r:id="rId6"/>
    <p:sldId id="262" r:id="rId7"/>
    <p:sldId id="263" r:id="rId8"/>
    <p:sldId id="266" r:id="rId9"/>
    <p:sldId id="267" r:id="rId10"/>
    <p:sldId id="268" r:id="rId11"/>
    <p:sldId id="269" r:id="rId12"/>
    <p:sldId id="270"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14"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3B300-74A3-4A78-922A-5B2BEBBA07A7}" type="datetimeFigureOut">
              <a:rPr lang="en-GB" smtClean="0"/>
              <a:t>28/11/2018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D132-E7D4-44BE-8739-6A65C9F61043}" type="slidenum">
              <a:rPr lang="en-GB" smtClean="0"/>
              <a:t>‹#›</a:t>
            </a:fld>
            <a:endParaRPr lang="en-GB"/>
          </a:p>
        </p:txBody>
      </p:sp>
    </p:spTree>
    <p:extLst>
      <p:ext uri="{BB962C8B-B14F-4D97-AF65-F5344CB8AC3E}">
        <p14:creationId xmlns:p14="http://schemas.microsoft.com/office/powerpoint/2010/main" val="242423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11D132-E7D4-44BE-8739-6A65C9F61043}" type="slidenum">
              <a:rPr lang="en-GB" smtClean="0"/>
              <a:t>13</a:t>
            </a:fld>
            <a:endParaRPr lang="en-GB"/>
          </a:p>
        </p:txBody>
      </p:sp>
    </p:spTree>
    <p:extLst>
      <p:ext uri="{BB962C8B-B14F-4D97-AF65-F5344CB8AC3E}">
        <p14:creationId xmlns:p14="http://schemas.microsoft.com/office/powerpoint/2010/main" val="578097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GB"/>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125715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E74521-48D1-4911-9EAD-0F41BF1D1596}"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130777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39085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293454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279544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E74521-48D1-4911-9EAD-0F41BF1D1596}" type="datetimeFigureOut">
              <a:rPr lang="en-GB" smtClean="0"/>
              <a:t>28/11/2018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144390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E74521-48D1-4911-9EAD-0F41BF1D1596}" type="datetimeFigureOut">
              <a:rPr lang="en-GB" smtClean="0"/>
              <a:t>28/11/2018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253813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2258196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256747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73134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E74521-48D1-4911-9EAD-0F41BF1D1596}"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425471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74521-48D1-4911-9EAD-0F41BF1D1596}"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313308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74521-48D1-4911-9EAD-0F41BF1D1596}" type="datetimeFigureOut">
              <a:rPr lang="en-GB" smtClean="0"/>
              <a:t>28/11/2018</a:t>
            </a:fld>
            <a:endParaRPr lang="en-GB"/>
          </a:p>
        </p:txBody>
      </p:sp>
      <p:sp>
        <p:nvSpPr>
          <p:cNvPr id="8" name="Footer Placeholder 7"/>
          <p:cNvSpPr>
            <a:spLocks noGrp="1"/>
          </p:cNvSpPr>
          <p:nvPr>
            <p:ph type="ftr" sz="quarter" idx="11"/>
          </p:nvPr>
        </p:nvSpPr>
        <p:spPr/>
        <p:txBody>
          <a:bodyPr/>
          <a:lstStyle/>
          <a:p>
            <a:endParaRPr lang="en-GB"/>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181510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74521-48D1-4911-9EAD-0F41BF1D1596}" type="datetimeFigureOut">
              <a:rPr lang="en-GB" smtClean="0"/>
              <a:t>28/11/2018</a:t>
            </a:fld>
            <a:endParaRPr lang="en-GB"/>
          </a:p>
        </p:txBody>
      </p:sp>
      <p:sp>
        <p:nvSpPr>
          <p:cNvPr id="4" name="Footer Placeholder 3"/>
          <p:cNvSpPr>
            <a:spLocks noGrp="1"/>
          </p:cNvSpPr>
          <p:nvPr>
            <p:ph type="ftr" sz="quarter" idx="11"/>
          </p:nvPr>
        </p:nvSpPr>
        <p:spPr/>
        <p:txBody>
          <a:bodyPr/>
          <a:lstStyle/>
          <a:p>
            <a:endParaRPr lang="en-GB"/>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159817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74521-48D1-4911-9EAD-0F41BF1D1596}" type="datetimeFigureOut">
              <a:rPr lang="en-GB" smtClean="0"/>
              <a:t>28/11/2018</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168908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E74521-48D1-4911-9EAD-0F41BF1D1596}"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137085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E74521-48D1-4911-9EAD-0F41BF1D1596}"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0471E8D4-8F4D-49AA-828C-71BEB6122B36}" type="slidenum">
              <a:rPr lang="en-GB" smtClean="0"/>
              <a:t>‹#›</a:t>
            </a:fld>
            <a:endParaRPr lang="en-GB"/>
          </a:p>
        </p:txBody>
      </p:sp>
    </p:spTree>
    <p:extLst>
      <p:ext uri="{BB962C8B-B14F-4D97-AF65-F5344CB8AC3E}">
        <p14:creationId xmlns:p14="http://schemas.microsoft.com/office/powerpoint/2010/main" val="84565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21E74521-48D1-4911-9EAD-0F41BF1D1596}" type="datetimeFigureOut">
              <a:rPr lang="en-GB" smtClean="0"/>
              <a:t>28/11/2018</a:t>
            </a:fld>
            <a:endParaRPr lang="en-GB"/>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GB"/>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0471E8D4-8F4D-49AA-828C-71BEB6122B36}" type="slidenum">
              <a:rPr lang="en-GB" smtClean="0"/>
              <a:t>‹#›</a:t>
            </a:fld>
            <a:endParaRPr lang="en-GB"/>
          </a:p>
        </p:txBody>
      </p:sp>
    </p:spTree>
    <p:extLst>
      <p:ext uri="{BB962C8B-B14F-4D97-AF65-F5344CB8AC3E}">
        <p14:creationId xmlns:p14="http://schemas.microsoft.com/office/powerpoint/2010/main" val="9013199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nihub.mdx.ac.uk/__data/assets/pdf_file/0034/187495/HCAs-developing-skills-in-reflective-writing.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illsforlearning.leedsbeckett.ac.uk/preview/content/models/03.shtml" TargetMode="External"/><Relationship Id="rId2" Type="http://schemas.openxmlformats.org/officeDocument/2006/relationships/hyperlink" Target="http://skillsforlearning.leedsbeckett.ac.uk/preview/content/models/02.shtml" TargetMode="External"/><Relationship Id="rId1" Type="http://schemas.openxmlformats.org/officeDocument/2006/relationships/slideLayout" Target="../slideLayouts/slideLayout2.xml"/><Relationship Id="rId4" Type="http://schemas.openxmlformats.org/officeDocument/2006/relationships/hyperlink" Target="http://skillsforlearning.leedsbeckett.ac.uk/preview/content/models/04.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Reflection- reflective models</a:t>
            </a:r>
            <a:endParaRPr lang="en-GB" dirty="0"/>
          </a:p>
        </p:txBody>
      </p:sp>
      <p:sp>
        <p:nvSpPr>
          <p:cNvPr id="3" name="Subtitle 2"/>
          <p:cNvSpPr>
            <a:spLocks noGrp="1"/>
          </p:cNvSpPr>
          <p:nvPr>
            <p:ph type="subTitle" idx="1"/>
          </p:nvPr>
        </p:nvSpPr>
        <p:spPr/>
        <p:txBody>
          <a:bodyPr/>
          <a:lstStyle/>
          <a:p>
            <a:r>
              <a:rPr lang="en-GB" dirty="0" smtClean="0"/>
              <a:t>PPD1</a:t>
            </a:r>
            <a:endParaRPr lang="en-GB" dirty="0"/>
          </a:p>
        </p:txBody>
      </p:sp>
    </p:spTree>
    <p:extLst>
      <p:ext uri="{BB962C8B-B14F-4D97-AF65-F5344CB8AC3E}">
        <p14:creationId xmlns:p14="http://schemas.microsoft.com/office/powerpoint/2010/main" val="224553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Reflective practitioner skills in placement</a:t>
            </a:r>
            <a:endParaRPr lang="en-GB" dirty="0"/>
          </a:p>
        </p:txBody>
      </p:sp>
      <p:sp>
        <p:nvSpPr>
          <p:cNvPr id="3" name="Content Placeholder 2"/>
          <p:cNvSpPr>
            <a:spLocks noGrp="1"/>
          </p:cNvSpPr>
          <p:nvPr>
            <p:ph idx="1"/>
          </p:nvPr>
        </p:nvSpPr>
        <p:spPr/>
        <p:txBody>
          <a:bodyPr>
            <a:normAutofit fontScale="92500"/>
          </a:bodyPr>
          <a:lstStyle/>
          <a:p>
            <a:r>
              <a:rPr lang="en-GB" dirty="0" smtClean="0"/>
              <a:t>Read </a:t>
            </a:r>
            <a:r>
              <a:rPr lang="en-GB" dirty="0" smtClean="0">
                <a:hlinkClick r:id="rId2"/>
              </a:rPr>
              <a:t>https://unihub.mdx.ac.uk/__data/assets/pdf_file/0034/187495/HCAs-developing-skills-in-reflective-writing.pdf</a:t>
            </a:r>
            <a:endParaRPr lang="en-GB" dirty="0" smtClean="0"/>
          </a:p>
          <a:p>
            <a:endParaRPr lang="en-GB" dirty="0" smtClean="0"/>
          </a:p>
          <a:p>
            <a:r>
              <a:rPr lang="en-GB" dirty="0" smtClean="0"/>
              <a:t>In placement you will need to  produce a placement diary/journal documenting reflective practitioner skills</a:t>
            </a:r>
          </a:p>
          <a:p>
            <a:r>
              <a:rPr lang="en-GB" dirty="0" smtClean="0"/>
              <a:t>Completed over the 8 week period of time in placement</a:t>
            </a:r>
          </a:p>
          <a:p>
            <a:r>
              <a:rPr lang="en-GB" dirty="0" smtClean="0"/>
              <a:t>The contents will depend on what you want to clarify about your practice and to evidence learning.</a:t>
            </a:r>
            <a:endParaRPr lang="en-GB" dirty="0"/>
          </a:p>
        </p:txBody>
      </p:sp>
    </p:spTree>
    <p:extLst>
      <p:ext uri="{BB962C8B-B14F-4D97-AF65-F5344CB8AC3E}">
        <p14:creationId xmlns:p14="http://schemas.microsoft.com/office/powerpoint/2010/main" val="125410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Practice Reflective Practitioner</a:t>
            </a:r>
            <a:endParaRPr lang="en-GB" dirty="0"/>
          </a:p>
        </p:txBody>
      </p:sp>
      <p:graphicFrame>
        <p:nvGraphicFramePr>
          <p:cNvPr id="4" name="Content Placeholder 3"/>
          <p:cNvGraphicFramePr>
            <a:graphicFrameLocks noGrp="1"/>
          </p:cNvGraphicFramePr>
          <p:nvPr>
            <p:ph idx="1"/>
            <p:extLst/>
          </p:nvPr>
        </p:nvGraphicFramePr>
        <p:xfrm>
          <a:off x="892560" y="2112940"/>
          <a:ext cx="7358880" cy="3485882"/>
        </p:xfrm>
        <a:graphic>
          <a:graphicData uri="http://schemas.openxmlformats.org/drawingml/2006/table">
            <a:tbl>
              <a:tblPr/>
              <a:tblGrid>
                <a:gridCol w="7358880">
                  <a:extLst>
                    <a:ext uri="{9D8B030D-6E8A-4147-A177-3AD203B41FA5}">
                      <a16:colId xmlns:a16="http://schemas.microsoft.com/office/drawing/2014/main" val="20000"/>
                    </a:ext>
                  </a:extLst>
                </a:gridCol>
              </a:tblGrid>
              <a:tr h="452610">
                <a:tc>
                  <a:txBody>
                    <a:bodyPr/>
                    <a:lstStyle/>
                    <a:p>
                      <a:r>
                        <a:rPr lang="en-GB" sz="1300" i="1" dirty="0" smtClean="0"/>
                        <a:t>Identify a situation you encountered at college that you believe could have been dealt with more effectively.</a:t>
                      </a:r>
                      <a:endParaRPr lang="en-GB" sz="1300" dirty="0"/>
                    </a:p>
                  </a:txBody>
                  <a:tcPr marL="63990" marR="63990" marT="31995" marB="31995" anchor="ctr">
                    <a:lnL>
                      <a:noFill/>
                    </a:lnL>
                    <a:lnR>
                      <a:noFill/>
                    </a:lnR>
                    <a:lnT>
                      <a:noFill/>
                    </a:lnT>
                    <a:lnB>
                      <a:noFill/>
                    </a:lnB>
                  </a:tcPr>
                </a:tc>
                <a:extLst>
                  <a:ext uri="{0D108BD9-81ED-4DB2-BD59-A6C34878D82A}">
                    <a16:rowId xmlns:a16="http://schemas.microsoft.com/office/drawing/2014/main" val="10000"/>
                  </a:ext>
                </a:extLst>
              </a:tr>
              <a:tr h="258300">
                <a:tc>
                  <a:txBody>
                    <a:bodyPr/>
                    <a:lstStyle/>
                    <a:p>
                      <a:r>
                        <a:rPr lang="en-GB" sz="1300" b="1"/>
                        <a:t>Describe the experience</a:t>
                      </a:r>
                      <a:endParaRPr lang="en-GB" sz="1300"/>
                    </a:p>
                  </a:txBody>
                  <a:tcPr marL="63990" marR="63990" marT="31995" marB="31995" anchor="ctr">
                    <a:lnL>
                      <a:noFill/>
                    </a:lnL>
                    <a:lnR>
                      <a:noFill/>
                    </a:lnR>
                    <a:lnT>
                      <a:noFill/>
                    </a:lnT>
                    <a:lnB>
                      <a:noFill/>
                    </a:lnB>
                  </a:tcPr>
                </a:tc>
                <a:extLst>
                  <a:ext uri="{0D108BD9-81ED-4DB2-BD59-A6C34878D82A}">
                    <a16:rowId xmlns:a16="http://schemas.microsoft.com/office/drawing/2014/main" val="10001"/>
                  </a:ext>
                </a:extLst>
              </a:tr>
              <a:tr h="452610">
                <a:tc>
                  <a:txBody>
                    <a:bodyPr/>
                    <a:lstStyle/>
                    <a:p>
                      <a:r>
                        <a:rPr lang="en-GB" sz="1300"/>
                        <a:t>What happened?  When and where did the situation occur?  Any other thoughts you have about the situation?</a:t>
                      </a:r>
                    </a:p>
                  </a:txBody>
                  <a:tcPr marL="63990" marR="63990" marT="31995" marB="31995" anchor="ctr">
                    <a:lnL>
                      <a:noFill/>
                    </a:lnL>
                    <a:lnR>
                      <a:noFill/>
                    </a:lnR>
                    <a:lnT>
                      <a:noFill/>
                    </a:lnT>
                    <a:lnB>
                      <a:noFill/>
                    </a:lnB>
                  </a:tcPr>
                </a:tc>
                <a:extLst>
                  <a:ext uri="{0D108BD9-81ED-4DB2-BD59-A6C34878D82A}">
                    <a16:rowId xmlns:a16="http://schemas.microsoft.com/office/drawing/2014/main" val="10002"/>
                  </a:ext>
                </a:extLst>
              </a:tr>
              <a:tr h="258300">
                <a:tc>
                  <a:txBody>
                    <a:bodyPr/>
                    <a:lstStyle/>
                    <a:p>
                      <a:r>
                        <a:rPr lang="en-GB" sz="1300" b="1" dirty="0"/>
                        <a:t>Reflection</a:t>
                      </a:r>
                    </a:p>
                  </a:txBody>
                  <a:tcPr marL="63990" marR="63990" marT="31995" marB="31995" anchor="ctr">
                    <a:lnL>
                      <a:noFill/>
                    </a:lnL>
                    <a:lnR>
                      <a:noFill/>
                    </a:lnR>
                    <a:lnT>
                      <a:noFill/>
                    </a:lnT>
                    <a:lnB>
                      <a:noFill/>
                    </a:lnB>
                  </a:tcPr>
                </a:tc>
                <a:extLst>
                  <a:ext uri="{0D108BD9-81ED-4DB2-BD59-A6C34878D82A}">
                    <a16:rowId xmlns:a16="http://schemas.microsoft.com/office/drawing/2014/main" val="10003"/>
                  </a:ext>
                </a:extLst>
              </a:tr>
              <a:tr h="646920">
                <a:tc>
                  <a:txBody>
                    <a:bodyPr/>
                    <a:lstStyle/>
                    <a:p>
                      <a:r>
                        <a:rPr lang="en-GB" sz="1300"/>
                        <a:t>How did you behave?  What thoughts did you have?  How did it make you feel?  Were there other factors that influenced the situation?  What have you learned from the experience?</a:t>
                      </a:r>
                    </a:p>
                  </a:txBody>
                  <a:tcPr marL="63990" marR="63990" marT="31995" marB="31995" anchor="ctr">
                    <a:lnL>
                      <a:noFill/>
                    </a:lnL>
                    <a:lnR>
                      <a:noFill/>
                    </a:lnR>
                    <a:lnT>
                      <a:noFill/>
                    </a:lnT>
                    <a:lnB>
                      <a:noFill/>
                    </a:lnB>
                  </a:tcPr>
                </a:tc>
                <a:extLst>
                  <a:ext uri="{0D108BD9-81ED-4DB2-BD59-A6C34878D82A}">
                    <a16:rowId xmlns:a16="http://schemas.microsoft.com/office/drawing/2014/main" val="10004"/>
                  </a:ext>
                </a:extLst>
              </a:tr>
              <a:tr h="258300">
                <a:tc>
                  <a:txBody>
                    <a:bodyPr/>
                    <a:lstStyle/>
                    <a:p>
                      <a:r>
                        <a:rPr lang="en-GB" sz="1300" b="1" dirty="0"/>
                        <a:t>Theorizing</a:t>
                      </a:r>
                    </a:p>
                  </a:txBody>
                  <a:tcPr marL="63990" marR="63990" marT="31995" marB="31995" anchor="ctr">
                    <a:lnL>
                      <a:noFill/>
                    </a:lnL>
                    <a:lnR>
                      <a:noFill/>
                    </a:lnR>
                    <a:lnT>
                      <a:noFill/>
                    </a:lnT>
                    <a:lnB>
                      <a:noFill/>
                    </a:lnB>
                  </a:tcPr>
                </a:tc>
                <a:extLst>
                  <a:ext uri="{0D108BD9-81ED-4DB2-BD59-A6C34878D82A}">
                    <a16:rowId xmlns:a16="http://schemas.microsoft.com/office/drawing/2014/main" val="10005"/>
                  </a:ext>
                </a:extLst>
              </a:tr>
              <a:tr h="646920">
                <a:tc>
                  <a:txBody>
                    <a:bodyPr/>
                    <a:lstStyle/>
                    <a:p>
                      <a:r>
                        <a:rPr lang="en-GB" sz="1300"/>
                        <a:t>How did the experience match with your preconceived ideas, i.e. was the outcome expected or unexpected?  How does it relate to any formal theories that you know?  What behaviours do you think might have changed the outcome?</a:t>
                      </a:r>
                    </a:p>
                  </a:txBody>
                  <a:tcPr marL="63990" marR="63990" marT="31995" marB="31995" anchor="ctr">
                    <a:lnL>
                      <a:noFill/>
                    </a:lnL>
                    <a:lnR>
                      <a:noFill/>
                    </a:lnR>
                    <a:lnT>
                      <a:noFill/>
                    </a:lnT>
                    <a:lnB>
                      <a:noFill/>
                    </a:lnB>
                  </a:tcPr>
                </a:tc>
                <a:extLst>
                  <a:ext uri="{0D108BD9-81ED-4DB2-BD59-A6C34878D82A}">
                    <a16:rowId xmlns:a16="http://schemas.microsoft.com/office/drawing/2014/main" val="10006"/>
                  </a:ext>
                </a:extLst>
              </a:tr>
              <a:tr h="258300">
                <a:tc>
                  <a:txBody>
                    <a:bodyPr/>
                    <a:lstStyle/>
                    <a:p>
                      <a:r>
                        <a:rPr lang="en-GB" sz="1300" b="1" dirty="0"/>
                        <a:t>Experimentation</a:t>
                      </a:r>
                    </a:p>
                  </a:txBody>
                  <a:tcPr marL="63990" marR="63990" marT="31995" marB="31995" anchor="ctr">
                    <a:lnL>
                      <a:noFill/>
                    </a:lnL>
                    <a:lnR>
                      <a:noFill/>
                    </a:lnR>
                    <a:lnT>
                      <a:noFill/>
                    </a:lnT>
                    <a:lnB>
                      <a:noFill/>
                    </a:lnB>
                  </a:tcPr>
                </a:tc>
                <a:extLst>
                  <a:ext uri="{0D108BD9-81ED-4DB2-BD59-A6C34878D82A}">
                    <a16:rowId xmlns:a16="http://schemas.microsoft.com/office/drawing/2014/main" val="10007"/>
                  </a:ext>
                </a:extLst>
              </a:tr>
              <a:tr h="452610">
                <a:tc>
                  <a:txBody>
                    <a:bodyPr/>
                    <a:lstStyle/>
                    <a:p>
                      <a:r>
                        <a:rPr lang="en-GB" sz="1300" dirty="0"/>
                        <a:t>Is there anything you could do or say now to change the outcome?  What action(s) can you take to change similar reactions in the future?  What behaviours might you try out?</a:t>
                      </a:r>
                    </a:p>
                  </a:txBody>
                  <a:tcPr marL="63990" marR="63990" marT="31995" marB="3199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7979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Reflective practice</a:t>
            </a:r>
            <a:endParaRPr lang="en-GB" dirty="0"/>
          </a:p>
        </p:txBody>
      </p:sp>
      <p:sp>
        <p:nvSpPr>
          <p:cNvPr id="3" name="Content Placeholder 2"/>
          <p:cNvSpPr>
            <a:spLocks noGrp="1"/>
          </p:cNvSpPr>
          <p:nvPr>
            <p:ph idx="1"/>
          </p:nvPr>
        </p:nvSpPr>
        <p:spPr/>
        <p:txBody>
          <a:bodyPr/>
          <a:lstStyle/>
          <a:p>
            <a:r>
              <a:rPr lang="en-GB" dirty="0" smtClean="0"/>
              <a:t>Complete Practice Reflective Practitioner activity</a:t>
            </a:r>
          </a:p>
          <a:p>
            <a:r>
              <a:rPr lang="en-GB" dirty="0" smtClean="0"/>
              <a:t>Hand in  Practice Reflective Practitioner skills next week</a:t>
            </a:r>
          </a:p>
          <a:p>
            <a:r>
              <a:rPr lang="en-GB" dirty="0" smtClean="0"/>
              <a:t>Further reading before placement</a:t>
            </a:r>
          </a:p>
          <a:p>
            <a:r>
              <a:rPr lang="en-GB" dirty="0" smtClean="0"/>
              <a:t>Read </a:t>
            </a:r>
            <a:r>
              <a:rPr lang="en-GB" dirty="0" err="1" smtClean="0"/>
              <a:t>Brotherton</a:t>
            </a:r>
            <a:r>
              <a:rPr lang="en-GB" dirty="0" smtClean="0"/>
              <a:t> pp69-70</a:t>
            </a:r>
            <a:endParaRPr lang="en-GB" dirty="0"/>
          </a:p>
        </p:txBody>
      </p:sp>
    </p:spTree>
    <p:extLst>
      <p:ext uri="{BB962C8B-B14F-4D97-AF65-F5344CB8AC3E}">
        <p14:creationId xmlns:p14="http://schemas.microsoft.com/office/powerpoint/2010/main" val="20223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a:t>
            </a:r>
            <a:endParaRPr lang="en-GB" dirty="0"/>
          </a:p>
        </p:txBody>
      </p:sp>
      <p:sp>
        <p:nvSpPr>
          <p:cNvPr id="3" name="Content Placeholder 2"/>
          <p:cNvSpPr>
            <a:spLocks noGrp="1"/>
          </p:cNvSpPr>
          <p:nvPr>
            <p:ph idx="1"/>
          </p:nvPr>
        </p:nvSpPr>
        <p:spPr>
          <a:solidFill>
            <a:schemeClr val="accent3">
              <a:lumMod val="60000"/>
              <a:lumOff val="40000"/>
            </a:schemeClr>
          </a:solidFill>
        </p:spPr>
        <p:txBody>
          <a:bodyPr>
            <a:normAutofit/>
          </a:bodyPr>
          <a:lstStyle/>
          <a:p>
            <a:r>
              <a:rPr lang="en-GB" dirty="0" smtClean="0"/>
              <a:t>Think about your first day of the Foundation degree, describe the experience, how did you feel, what did you learn, how will this learning influence your next new experience.</a:t>
            </a:r>
          </a:p>
          <a:p>
            <a:r>
              <a:rPr lang="en-GB" dirty="0" smtClean="0"/>
              <a:t>Analyse within the 2 models.</a:t>
            </a:r>
          </a:p>
          <a:p>
            <a:endParaRPr lang="en-GB" dirty="0" smtClean="0"/>
          </a:p>
          <a:p>
            <a:r>
              <a:rPr lang="en-GB" dirty="0" smtClean="0"/>
              <a:t>Which model did you prefer, what modifications would ensure a workable model for you reflecting on your learning?</a:t>
            </a:r>
            <a:endParaRPr lang="en-GB" dirty="0"/>
          </a:p>
        </p:txBody>
      </p:sp>
    </p:spTree>
    <p:extLst>
      <p:ext uri="{BB962C8B-B14F-4D97-AF65-F5344CB8AC3E}">
        <p14:creationId xmlns:p14="http://schemas.microsoft.com/office/powerpoint/2010/main" val="2701454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Aims</a:t>
            </a:r>
            <a:br>
              <a:rPr lang="en-GB" dirty="0" smtClean="0"/>
            </a:br>
            <a:endParaRPr lang="en-GB" dirty="0"/>
          </a:p>
        </p:txBody>
      </p:sp>
      <p:sp>
        <p:nvSpPr>
          <p:cNvPr id="3" name="Content Placeholder 2"/>
          <p:cNvSpPr>
            <a:spLocks noGrp="1"/>
          </p:cNvSpPr>
          <p:nvPr>
            <p:ph idx="1"/>
          </p:nvPr>
        </p:nvSpPr>
        <p:spPr/>
        <p:txBody>
          <a:bodyPr>
            <a:normAutofit lnSpcReduction="10000"/>
          </a:bodyPr>
          <a:lstStyle/>
          <a:p>
            <a:r>
              <a:rPr lang="en-GB" b="1" dirty="0"/>
              <a:t>Reflective models</a:t>
            </a:r>
            <a:endParaRPr lang="en-GB" dirty="0"/>
          </a:p>
          <a:p>
            <a:r>
              <a:rPr lang="en-GB" dirty="0"/>
              <a:t>Reflective models/cycles p53-62</a:t>
            </a:r>
          </a:p>
          <a:p>
            <a:r>
              <a:rPr lang="en-GB" dirty="0"/>
              <a:t>Students read Cottrell and </a:t>
            </a:r>
            <a:r>
              <a:rPr lang="en-GB" dirty="0" err="1" smtClean="0"/>
              <a:t>Brotherton</a:t>
            </a:r>
            <a:r>
              <a:rPr lang="en-GB" dirty="0" smtClean="0"/>
              <a:t> </a:t>
            </a:r>
            <a:r>
              <a:rPr lang="en-GB" dirty="0"/>
              <a:t>p10-14.;</a:t>
            </a:r>
          </a:p>
          <a:p>
            <a:r>
              <a:rPr lang="en-GB" dirty="0"/>
              <a:t>Discussion- sharing experiences of initial day at college, applying a reflective </a:t>
            </a:r>
            <a:r>
              <a:rPr lang="en-GB" dirty="0" smtClean="0"/>
              <a:t>model</a:t>
            </a:r>
          </a:p>
          <a:p>
            <a:r>
              <a:rPr lang="en-GB" dirty="0" smtClean="0"/>
              <a:t>To develop a framework to reflective learning and on your practice in work-based learning</a:t>
            </a:r>
          </a:p>
          <a:p>
            <a:r>
              <a:rPr lang="en-GB" dirty="0" smtClean="0"/>
              <a:t>Explore a variety of approaches</a:t>
            </a:r>
          </a:p>
          <a:p>
            <a:r>
              <a:rPr lang="en-GB" dirty="0" smtClean="0"/>
              <a:t>Develop a structured approach to reflection which will enable you to maximise learning</a:t>
            </a:r>
            <a:endParaRPr lang="en-GB" dirty="0"/>
          </a:p>
        </p:txBody>
      </p:sp>
    </p:spTree>
    <p:extLst>
      <p:ext uri="{BB962C8B-B14F-4D97-AF65-F5344CB8AC3E}">
        <p14:creationId xmlns:p14="http://schemas.microsoft.com/office/powerpoint/2010/main" val="270717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"We learn not from doing, but by thinking about what we do</a:t>
            </a:r>
            <a:r>
              <a:rPr lang="en-GB"/>
              <a:t>.” </a:t>
            </a:r>
            <a:r>
              <a:rPr lang="en-GB" smtClean="0"/>
              <a:t>(Schank,1995)</a:t>
            </a:r>
            <a:endParaRPr lang="en-GB" dirty="0"/>
          </a:p>
        </p:txBody>
      </p:sp>
    </p:spTree>
    <p:extLst>
      <p:ext uri="{BB962C8B-B14F-4D97-AF65-F5344CB8AC3E}">
        <p14:creationId xmlns:p14="http://schemas.microsoft.com/office/powerpoint/2010/main" val="3665489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Reflecting</a:t>
            </a:r>
            <a:endParaRPr lang="en-GB" dirty="0"/>
          </a:p>
        </p:txBody>
      </p:sp>
      <p:sp>
        <p:nvSpPr>
          <p:cNvPr id="3" name="Content Placeholder 2"/>
          <p:cNvSpPr>
            <a:spLocks noGrp="1"/>
          </p:cNvSpPr>
          <p:nvPr>
            <p:ph idx="1"/>
          </p:nvPr>
        </p:nvSpPr>
        <p:spPr/>
        <p:txBody>
          <a:bodyPr>
            <a:normAutofit lnSpcReduction="10000"/>
          </a:bodyPr>
          <a:lstStyle/>
          <a:p>
            <a:r>
              <a:rPr lang="en-GB" dirty="0" smtClean="0"/>
              <a:t>Work-based learning is an essential part of the Foundation Degree</a:t>
            </a:r>
          </a:p>
          <a:p>
            <a:r>
              <a:rPr lang="en-GB" dirty="0" smtClean="0"/>
              <a:t>The essential tool for learning in the workplace is the skill of reflecting on practice</a:t>
            </a:r>
          </a:p>
          <a:p>
            <a:r>
              <a:rPr lang="en-GB" dirty="0" smtClean="0"/>
              <a:t>Thinking over and reflecting on what you have done is an important aspect of professional development/PPD</a:t>
            </a:r>
          </a:p>
          <a:p>
            <a:r>
              <a:rPr lang="en-GB" dirty="0" smtClean="0"/>
              <a:t>Allows practitioners to make sense of their lived experiences through examining experiences in context</a:t>
            </a:r>
          </a:p>
          <a:p>
            <a:r>
              <a:rPr lang="en-GB" dirty="0" smtClean="0"/>
              <a:t>Active learning</a:t>
            </a:r>
            <a:endParaRPr lang="en-GB" dirty="0"/>
          </a:p>
        </p:txBody>
      </p:sp>
    </p:spTree>
    <p:extLst>
      <p:ext uri="{BB962C8B-B14F-4D97-AF65-F5344CB8AC3E}">
        <p14:creationId xmlns:p14="http://schemas.microsoft.com/office/powerpoint/2010/main" val="272825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Reflective practice</a:t>
            </a:r>
            <a:endParaRPr lang="en-GB" dirty="0"/>
          </a:p>
        </p:txBody>
      </p:sp>
      <p:sp>
        <p:nvSpPr>
          <p:cNvPr id="3" name="Content Placeholder 2"/>
          <p:cNvSpPr>
            <a:spLocks noGrp="1"/>
          </p:cNvSpPr>
          <p:nvPr>
            <p:ph idx="1"/>
          </p:nvPr>
        </p:nvSpPr>
        <p:spPr/>
        <p:txBody>
          <a:bodyPr>
            <a:normAutofit fontScale="92500"/>
          </a:bodyPr>
          <a:lstStyle/>
          <a:p>
            <a:r>
              <a:rPr lang="en-GB" dirty="0" smtClean="0"/>
              <a:t>When we speak of ‘reflective practitioners’ we usually refer to adult learners who are engaged in some kind of activity (often professional) which they can use to reflect on their strengths, weaknesses and areas for development. Techniques such as self and peer assessment, personal development planning </a:t>
            </a:r>
          </a:p>
          <a:p>
            <a:r>
              <a:rPr lang="en-GB" dirty="0" smtClean="0"/>
              <a:t>Students in turn need to be encouraged to use situations, for example tutorials, group discussions as a basis for reflecting on what they have learned. </a:t>
            </a:r>
          </a:p>
          <a:p>
            <a:r>
              <a:rPr lang="en-GB" dirty="0" smtClean="0"/>
              <a:t>Techniques include problem-based learning and group work can all be used to support a reflective approach </a:t>
            </a:r>
          </a:p>
          <a:p>
            <a:endParaRPr lang="en-GB" dirty="0"/>
          </a:p>
        </p:txBody>
      </p:sp>
    </p:spTree>
    <p:extLst>
      <p:ext uri="{BB962C8B-B14F-4D97-AF65-F5344CB8AC3E}">
        <p14:creationId xmlns:p14="http://schemas.microsoft.com/office/powerpoint/2010/main" val="479933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Various approaches</a:t>
            </a:r>
            <a:endParaRPr lang="en-GB" dirty="0"/>
          </a:p>
        </p:txBody>
      </p:sp>
      <p:sp>
        <p:nvSpPr>
          <p:cNvPr id="3" name="Content Placeholder 2"/>
          <p:cNvSpPr>
            <a:spLocks noGrp="1"/>
          </p:cNvSpPr>
          <p:nvPr>
            <p:ph idx="1"/>
          </p:nvPr>
        </p:nvSpPr>
        <p:spPr/>
        <p:txBody>
          <a:bodyPr>
            <a:normAutofit lnSpcReduction="10000"/>
          </a:bodyPr>
          <a:lstStyle/>
          <a:p>
            <a:r>
              <a:rPr lang="en-GB" dirty="0" smtClean="0"/>
              <a:t>To reflect successfully on our practice we need to think about it in a structured way in order to evaluate, learn and improve.</a:t>
            </a:r>
          </a:p>
          <a:p>
            <a:r>
              <a:rPr lang="en-GB" dirty="0" smtClean="0"/>
              <a:t>We need to use this reflective process to develop as critical practitioners</a:t>
            </a:r>
          </a:p>
          <a:p>
            <a:r>
              <a:rPr lang="en-GB" dirty="0" smtClean="0"/>
              <a:t>Three phases</a:t>
            </a:r>
          </a:p>
          <a:p>
            <a:pPr lvl="1"/>
            <a:r>
              <a:rPr lang="en-GB" dirty="0" smtClean="0"/>
              <a:t>Examining and revisiting the experience</a:t>
            </a:r>
          </a:p>
          <a:p>
            <a:pPr lvl="1"/>
            <a:r>
              <a:rPr lang="en-GB" dirty="0" smtClean="0"/>
              <a:t>Reflecting on the experience, by exploring feelings, develop an awareness, their implications and how they effect the outcome</a:t>
            </a:r>
          </a:p>
          <a:p>
            <a:pPr lvl="1"/>
            <a:r>
              <a:rPr lang="en-GB" dirty="0" smtClean="0"/>
              <a:t>Deciding on the action we take</a:t>
            </a:r>
            <a:endParaRPr lang="en-GB" dirty="0"/>
          </a:p>
        </p:txBody>
      </p:sp>
    </p:spTree>
    <p:extLst>
      <p:ext uri="{BB962C8B-B14F-4D97-AF65-F5344CB8AC3E}">
        <p14:creationId xmlns:p14="http://schemas.microsoft.com/office/powerpoint/2010/main" val="165280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Models</a:t>
            </a:r>
            <a:endParaRPr lang="en-GB" dirty="0"/>
          </a:p>
        </p:txBody>
      </p:sp>
      <p:sp>
        <p:nvSpPr>
          <p:cNvPr id="3" name="Content Placeholder 2"/>
          <p:cNvSpPr>
            <a:spLocks noGrp="1"/>
          </p:cNvSpPr>
          <p:nvPr>
            <p:ph idx="1"/>
          </p:nvPr>
        </p:nvSpPr>
        <p:spPr/>
        <p:txBody>
          <a:bodyPr>
            <a:normAutofit lnSpcReduction="10000"/>
          </a:bodyPr>
          <a:lstStyle/>
          <a:p>
            <a:r>
              <a:rPr lang="en-GB" dirty="0" err="1" smtClean="0"/>
              <a:t>Kolbs</a:t>
            </a:r>
            <a:r>
              <a:rPr lang="en-GB" dirty="0" smtClean="0"/>
              <a:t> Learning Cycle (1984) provides one of the most useful (but contestable) descriptive models available of the adult learning process, inspired by the work of </a:t>
            </a:r>
            <a:r>
              <a:rPr lang="en-GB" dirty="0" smtClean="0">
                <a:effectLst/>
              </a:rPr>
              <a:t>Kurt Lewin</a:t>
            </a:r>
            <a:r>
              <a:rPr lang="en-GB" dirty="0"/>
              <a:t>. </a:t>
            </a:r>
            <a:r>
              <a:rPr lang="en-GB" sz="1100" dirty="0">
                <a:hlinkClick r:id="rId2"/>
              </a:rPr>
              <a:t>http://</a:t>
            </a:r>
            <a:r>
              <a:rPr lang="en-GB" sz="1100" dirty="0" smtClean="0">
                <a:hlinkClick r:id="rId2"/>
              </a:rPr>
              <a:t>skillsforlearning.leedsbeckett.ac.uk/preview/content/models/02.shtml</a:t>
            </a:r>
            <a:endParaRPr lang="en-GB" sz="1100" dirty="0" smtClean="0"/>
          </a:p>
          <a:p>
            <a:endParaRPr lang="en-GB" sz="1100" dirty="0" smtClean="0"/>
          </a:p>
          <a:p>
            <a:r>
              <a:rPr lang="en-GB" dirty="0" smtClean="0"/>
              <a:t>Gibbs reflective cycle(1988</a:t>
            </a:r>
            <a:r>
              <a:rPr lang="en-GB" dirty="0"/>
              <a:t>) </a:t>
            </a:r>
            <a:r>
              <a:rPr lang="en-GB" sz="1200" dirty="0">
                <a:hlinkClick r:id="rId3"/>
              </a:rPr>
              <a:t>http://</a:t>
            </a:r>
            <a:r>
              <a:rPr lang="en-GB" sz="1200" dirty="0" smtClean="0">
                <a:hlinkClick r:id="rId3"/>
              </a:rPr>
              <a:t>skillsforlearning.leedsbeckett.ac.uk/preview/content/models/03.shtml</a:t>
            </a:r>
            <a:endParaRPr lang="en-GB" sz="1200" dirty="0" smtClean="0"/>
          </a:p>
          <a:p>
            <a:r>
              <a:rPr lang="en-GB" dirty="0" smtClean="0"/>
              <a:t>Johns model of structured reflection(1990)</a:t>
            </a:r>
          </a:p>
          <a:p>
            <a:pPr marL="0" indent="0">
              <a:buNone/>
            </a:pPr>
            <a:r>
              <a:rPr lang="en-GB" sz="1100" dirty="0" smtClean="0">
                <a:hlinkClick r:id="rId4"/>
              </a:rPr>
              <a:t>               http</a:t>
            </a:r>
            <a:r>
              <a:rPr lang="en-GB" sz="1100" dirty="0">
                <a:hlinkClick r:id="rId4"/>
              </a:rPr>
              <a:t>://</a:t>
            </a:r>
            <a:r>
              <a:rPr lang="en-GB" sz="1100" dirty="0" smtClean="0">
                <a:hlinkClick r:id="rId4"/>
              </a:rPr>
              <a:t>skillsforlearning.leedsbeckett.ac.uk/preview/content/models/04.shtml</a:t>
            </a:r>
            <a:endParaRPr lang="en-GB" sz="1100" dirty="0" smtClean="0"/>
          </a:p>
          <a:p>
            <a:pPr marL="0" indent="0">
              <a:buNone/>
            </a:pPr>
            <a:r>
              <a:rPr lang="en-GB" dirty="0"/>
              <a:t/>
            </a:r>
            <a:br>
              <a:rPr lang="en-GB" dirty="0"/>
            </a:br>
            <a:endParaRPr lang="en-GB" dirty="0"/>
          </a:p>
        </p:txBody>
      </p:sp>
    </p:spTree>
    <p:extLst>
      <p:ext uri="{BB962C8B-B14F-4D97-AF65-F5344CB8AC3E}">
        <p14:creationId xmlns:p14="http://schemas.microsoft.com/office/powerpoint/2010/main" val="169861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Reflective Models Activity</a:t>
            </a:r>
            <a:endParaRPr lang="en-GB" dirty="0"/>
          </a:p>
        </p:txBody>
      </p:sp>
      <p:sp>
        <p:nvSpPr>
          <p:cNvPr id="3" name="Content Placeholder 2"/>
          <p:cNvSpPr>
            <a:spLocks noGrp="1"/>
          </p:cNvSpPr>
          <p:nvPr>
            <p:ph idx="1"/>
          </p:nvPr>
        </p:nvSpPr>
        <p:spPr/>
        <p:txBody>
          <a:bodyPr/>
          <a:lstStyle/>
          <a:p>
            <a:r>
              <a:rPr lang="en-GB" dirty="0"/>
              <a:t>Students read Cottrell and </a:t>
            </a:r>
            <a:r>
              <a:rPr lang="en-GB" dirty="0" err="1" smtClean="0"/>
              <a:t>Brotherton</a:t>
            </a:r>
            <a:endParaRPr lang="en-GB" dirty="0" smtClean="0"/>
          </a:p>
          <a:p>
            <a:pPr lvl="1"/>
            <a:r>
              <a:rPr lang="en-GB" dirty="0" smtClean="0"/>
              <a:t>Reflective </a:t>
            </a:r>
            <a:r>
              <a:rPr lang="en-GB" dirty="0"/>
              <a:t>models/cycles p53-62</a:t>
            </a:r>
          </a:p>
          <a:p>
            <a:r>
              <a:rPr lang="en-GB" dirty="0" smtClean="0"/>
              <a:t>Reflect on the first day at college using two of  the model frameworks to evaluate </a:t>
            </a:r>
          </a:p>
          <a:p>
            <a:r>
              <a:rPr lang="en-GB" dirty="0" smtClean="0"/>
              <a:t>Hand in</a:t>
            </a:r>
            <a:endParaRPr lang="en-GB" dirty="0"/>
          </a:p>
        </p:txBody>
      </p:sp>
    </p:spTree>
    <p:extLst>
      <p:ext uri="{BB962C8B-B14F-4D97-AF65-F5344CB8AC3E}">
        <p14:creationId xmlns:p14="http://schemas.microsoft.com/office/powerpoint/2010/main" val="397093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Reflective practice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effectLst/>
              </a:rPr>
              <a:t>Reflective practice has been identified as one of the key ways in which we can learn from our experiences. </a:t>
            </a:r>
          </a:p>
          <a:p>
            <a:r>
              <a:rPr lang="en-GB" dirty="0" smtClean="0"/>
              <a:t>The ability to become reflective in practice has become a necessary skill for health professionals. This is to ensure that health professionals are continuing with their daily learning and improving their practice.</a:t>
            </a:r>
          </a:p>
          <a:p>
            <a:r>
              <a:rPr lang="en-GB" dirty="0" smtClean="0"/>
              <a:t>Reflective </a:t>
            </a:r>
            <a:r>
              <a:rPr lang="en-GB" dirty="0"/>
              <a:t>practice is, in its simplest form, thinking about or reflecting on what you do. It is closely linked to the concept of learning from experience, in that you think about what you did, and what happened, and decide from that what you would do differently next time</a:t>
            </a:r>
            <a:br>
              <a:rPr lang="en-GB" dirty="0"/>
            </a:br>
            <a:r>
              <a:rPr lang="en-GB" dirty="0"/>
              <a:t/>
            </a:r>
            <a:br>
              <a:rPr lang="en-GB" dirty="0"/>
            </a:br>
            <a:endParaRPr lang="en-GB" dirty="0"/>
          </a:p>
        </p:txBody>
      </p:sp>
    </p:spTree>
    <p:extLst>
      <p:ext uri="{BB962C8B-B14F-4D97-AF65-F5344CB8AC3E}">
        <p14:creationId xmlns:p14="http://schemas.microsoft.com/office/powerpoint/2010/main" val="2010808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175</TotalTime>
  <Words>709</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Reflection- reflective models</vt:lpstr>
      <vt:lpstr>Aims </vt:lpstr>
      <vt:lpstr>PowerPoint Presentation</vt:lpstr>
      <vt:lpstr>Reflecting</vt:lpstr>
      <vt:lpstr>Reflective practice</vt:lpstr>
      <vt:lpstr>Various approaches</vt:lpstr>
      <vt:lpstr>Models</vt:lpstr>
      <vt:lpstr>Reflective Models Activity</vt:lpstr>
      <vt:lpstr>Reflective practice</vt:lpstr>
      <vt:lpstr> Reflective practitioner skills in placement</vt:lpstr>
      <vt:lpstr>Activity  Practice Reflective Practitioner</vt:lpstr>
      <vt:lpstr>Reflective practice</vt:lpstr>
      <vt:lpstr>Activity </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dc:title>
  <dc:creator>Jo Thomas</dc:creator>
  <cp:lastModifiedBy>106080</cp:lastModifiedBy>
  <cp:revision>20</cp:revision>
  <dcterms:created xsi:type="dcterms:W3CDTF">2013-10-23T09:49:22Z</dcterms:created>
  <dcterms:modified xsi:type="dcterms:W3CDTF">2018-11-28T13:28:44Z</dcterms:modified>
</cp:coreProperties>
</file>