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2"/>
  </p:handoutMasterIdLst>
  <p:sldIdLst>
    <p:sldId id="256" r:id="rId2"/>
    <p:sldId id="257" r:id="rId3"/>
    <p:sldId id="259" r:id="rId4"/>
    <p:sldId id="296" r:id="rId5"/>
    <p:sldId id="287" r:id="rId6"/>
    <p:sldId id="294" r:id="rId7"/>
    <p:sldId id="283" r:id="rId8"/>
    <p:sldId id="298" r:id="rId9"/>
    <p:sldId id="292" r:id="rId10"/>
    <p:sldId id="295" r:id="rId11"/>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40D04CA-4B26-4869-9898-437F8756B297}" type="datetimeFigureOut">
              <a:rPr lang="en-GB" smtClean="0"/>
              <a:t>11/02/2019</a:t>
            </a:fld>
            <a:endParaRPr lang="en-GB" dirty="0"/>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78207E8-01E3-4D01-8BB6-557B7FFF8FB3}" type="slidenum">
              <a:rPr lang="en-GB" smtClean="0"/>
              <a:t>‹#›</a:t>
            </a:fld>
            <a:endParaRPr lang="en-GB" dirty="0"/>
          </a:p>
        </p:txBody>
      </p:sp>
    </p:spTree>
    <p:extLst>
      <p:ext uri="{BB962C8B-B14F-4D97-AF65-F5344CB8AC3E}">
        <p14:creationId xmlns:p14="http://schemas.microsoft.com/office/powerpoint/2010/main" val="26030105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64449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79167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707021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53985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06979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068488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46603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120091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08185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411369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83233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400498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34162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3"/>
          <p:cNvSpPr>
            <a:spLocks noGrp="1"/>
          </p:cNvSpPr>
          <p:nvPr>
            <p:ph type="ftr" sz="quarter" idx="11"/>
          </p:nvPr>
        </p:nvSpPr>
        <p:spPr/>
        <p:txBody>
          <a:bodyPr/>
          <a:lstStyle/>
          <a:p>
            <a:endParaRPr lang="en-GB" dirty="0"/>
          </a:p>
        </p:txBody>
      </p:sp>
      <p:sp>
        <p:nvSpPr>
          <p:cNvPr id="6" name="Slide Number Placeholder 4"/>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35013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2"/>
          <p:cNvSpPr>
            <a:spLocks noGrp="1"/>
          </p:cNvSpPr>
          <p:nvPr>
            <p:ph type="ftr" sz="quarter" idx="11"/>
          </p:nvPr>
        </p:nvSpPr>
        <p:spPr/>
        <p:txBody>
          <a:bodyPr/>
          <a:lstStyle/>
          <a:p>
            <a:endParaRPr lang="en-GB" dirty="0"/>
          </a:p>
        </p:txBody>
      </p:sp>
      <p:sp>
        <p:nvSpPr>
          <p:cNvPr id="6" name="Slide Number Placeholder 3"/>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67265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5" name="Footer Placeholder 5"/>
          <p:cNvSpPr>
            <a:spLocks noGrp="1"/>
          </p:cNvSpPr>
          <p:nvPr>
            <p:ph type="ftr" sz="quarter" idx="11"/>
          </p:nvPr>
        </p:nvSpPr>
        <p:spPr/>
        <p:txBody>
          <a:bodyPr/>
          <a:lstStyle/>
          <a:p>
            <a:endParaRPr lang="en-GB" dirty="0"/>
          </a:p>
        </p:txBody>
      </p:sp>
      <p:sp>
        <p:nvSpPr>
          <p:cNvPr id="6"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67015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90D96B-5115-490D-A400-13F438B8342B}" type="datetimeFigureOut">
              <a:rPr lang="en-GB" smtClean="0"/>
              <a:t>11/02/2019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3050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90D96B-5115-490D-A400-13F438B8342B}" type="datetimeFigureOut">
              <a:rPr lang="en-GB" smtClean="0"/>
              <a:t>11/02/2019</a:t>
            </a:fld>
            <a:endParaRPr lang="en-GB"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96A0F4-8040-4A12-8392-25EAC53C0A76}" type="slidenum">
              <a:rPr lang="en-GB" smtClean="0"/>
              <a:t>‹#›</a:t>
            </a:fld>
            <a:endParaRPr lang="en-GB" dirty="0"/>
          </a:p>
        </p:txBody>
      </p:sp>
    </p:spTree>
    <p:extLst>
      <p:ext uri="{BB962C8B-B14F-4D97-AF65-F5344CB8AC3E}">
        <p14:creationId xmlns:p14="http://schemas.microsoft.com/office/powerpoint/2010/main" val="2675590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Personalisation and choice</a:t>
            </a:r>
            <a:endParaRPr lang="en-GB" dirty="0"/>
          </a:p>
        </p:txBody>
      </p:sp>
      <p:sp>
        <p:nvSpPr>
          <p:cNvPr id="3" name="Subtitle 2"/>
          <p:cNvSpPr>
            <a:spLocks noGrp="1"/>
          </p:cNvSpPr>
          <p:nvPr>
            <p:ph type="subTitle" idx="1"/>
          </p:nvPr>
        </p:nvSpPr>
        <p:spPr/>
        <p:txBody>
          <a:bodyPr>
            <a:normAutofit/>
          </a:bodyPr>
          <a:lstStyle/>
          <a:p>
            <a:r>
              <a:rPr lang="en-GB" dirty="0" smtClean="0"/>
              <a:t>Work Related </a:t>
            </a:r>
            <a:r>
              <a:rPr lang="en-GB" dirty="0" smtClean="0"/>
              <a:t>Learning</a:t>
            </a:r>
            <a:endParaRPr lang="en-GB" dirty="0" smtClean="0"/>
          </a:p>
        </p:txBody>
      </p:sp>
    </p:spTree>
    <p:extLst>
      <p:ext uri="{BB962C8B-B14F-4D97-AF65-F5344CB8AC3E}">
        <p14:creationId xmlns:p14="http://schemas.microsoft.com/office/powerpoint/2010/main" val="3120955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a:t>
            </a:r>
            <a:endParaRPr lang="en-GB" dirty="0"/>
          </a:p>
        </p:txBody>
      </p:sp>
      <p:sp>
        <p:nvSpPr>
          <p:cNvPr id="3" name="Content Placeholder 2"/>
          <p:cNvSpPr>
            <a:spLocks noGrp="1"/>
          </p:cNvSpPr>
          <p:nvPr>
            <p:ph idx="1"/>
          </p:nvPr>
        </p:nvSpPr>
        <p:spPr/>
        <p:txBody>
          <a:bodyPr>
            <a:normAutofit/>
          </a:bodyPr>
          <a:lstStyle/>
          <a:p>
            <a:r>
              <a:rPr lang="en-GB" sz="2800" b="1" dirty="0" smtClean="0"/>
              <a:t>By the end of the session most students will have an opportunity to feedback from practice  person centred care is operationalised</a:t>
            </a:r>
          </a:p>
          <a:p>
            <a:r>
              <a:rPr lang="en-GB" sz="2800" b="1" dirty="0" smtClean="0"/>
              <a:t>Recap definition of personalisation and choice</a:t>
            </a:r>
          </a:p>
          <a:p>
            <a:r>
              <a:rPr lang="en-GB" sz="2800" b="1" dirty="0" smtClean="0"/>
              <a:t>Recap Government drivers</a:t>
            </a:r>
          </a:p>
          <a:p>
            <a:r>
              <a:rPr lang="en-GB" sz="2800" b="1" dirty="0" smtClean="0"/>
              <a:t>Recap the standards involved</a:t>
            </a:r>
          </a:p>
          <a:p>
            <a:r>
              <a:rPr lang="en-GB" sz="2800" b="1" dirty="0" smtClean="0"/>
              <a:t>Feedback</a:t>
            </a:r>
            <a:r>
              <a:rPr lang="en-GB" sz="2800" b="1" dirty="0"/>
              <a:t> </a:t>
            </a:r>
            <a:r>
              <a:rPr lang="en-GB" sz="2800" b="1" dirty="0" smtClean="0"/>
              <a:t>personalisation and choice in practice</a:t>
            </a:r>
            <a:endParaRPr lang="en-GB" sz="2800" b="1" dirty="0"/>
          </a:p>
        </p:txBody>
      </p:sp>
    </p:spTree>
    <p:extLst>
      <p:ext uri="{BB962C8B-B14F-4D97-AF65-F5344CB8AC3E}">
        <p14:creationId xmlns:p14="http://schemas.microsoft.com/office/powerpoint/2010/main" val="218401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session</a:t>
            </a:r>
            <a:endParaRPr lang="en-GB" dirty="0"/>
          </a:p>
        </p:txBody>
      </p:sp>
      <p:sp>
        <p:nvSpPr>
          <p:cNvPr id="3" name="Content Placeholder 2"/>
          <p:cNvSpPr>
            <a:spLocks noGrp="1"/>
          </p:cNvSpPr>
          <p:nvPr>
            <p:ph idx="1"/>
          </p:nvPr>
        </p:nvSpPr>
        <p:spPr/>
        <p:txBody>
          <a:bodyPr>
            <a:normAutofit/>
          </a:bodyPr>
          <a:lstStyle/>
          <a:p>
            <a:r>
              <a:rPr lang="en-GB" sz="2800" b="1" dirty="0" smtClean="0"/>
              <a:t>By the end of the session most students will have an opportunity to feedback from practice how personalisation and choice is operationalised</a:t>
            </a:r>
          </a:p>
          <a:p>
            <a:r>
              <a:rPr lang="en-GB" sz="2800" b="1" dirty="0" smtClean="0"/>
              <a:t>Recap  Personalisation and choice</a:t>
            </a:r>
          </a:p>
          <a:p>
            <a:r>
              <a:rPr lang="en-GB" sz="2800" b="1" dirty="0" smtClean="0"/>
              <a:t>Recap the legislation and standards involved</a:t>
            </a:r>
          </a:p>
          <a:p>
            <a:r>
              <a:rPr lang="en-GB" sz="2800" b="1" dirty="0" smtClean="0"/>
              <a:t>Feedback</a:t>
            </a:r>
            <a:r>
              <a:rPr lang="en-GB" sz="2800" b="1" dirty="0"/>
              <a:t> </a:t>
            </a:r>
            <a:r>
              <a:rPr lang="en-GB" sz="2800" b="1" dirty="0" smtClean="0"/>
              <a:t>Personalisation </a:t>
            </a:r>
            <a:r>
              <a:rPr lang="en-GB" sz="2800" b="1" dirty="0"/>
              <a:t>and </a:t>
            </a:r>
            <a:r>
              <a:rPr lang="en-GB" sz="2800" b="1" dirty="0" smtClean="0"/>
              <a:t>choice in practice </a:t>
            </a:r>
            <a:endParaRPr lang="en-GB" sz="2800" b="1" dirty="0"/>
          </a:p>
        </p:txBody>
      </p:sp>
    </p:spTree>
    <p:extLst>
      <p:ext uri="{BB962C8B-B14F-4D97-AF65-F5344CB8AC3E}">
        <p14:creationId xmlns:p14="http://schemas.microsoft.com/office/powerpoint/2010/main" val="1472754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Recap  Personalisation and choice</a:t>
            </a:r>
            <a:endParaRPr lang="en-GB" dirty="0"/>
          </a:p>
        </p:txBody>
      </p:sp>
      <p:sp>
        <p:nvSpPr>
          <p:cNvPr id="3" name="Content Placeholder 2"/>
          <p:cNvSpPr>
            <a:spLocks noGrp="1"/>
          </p:cNvSpPr>
          <p:nvPr>
            <p:ph idx="1"/>
          </p:nvPr>
        </p:nvSpPr>
        <p:spPr>
          <a:xfrm>
            <a:off x="976312" y="2129118"/>
            <a:ext cx="8946541" cy="4195481"/>
          </a:xfrm>
          <a:solidFill>
            <a:schemeClr val="accent6">
              <a:lumMod val="20000"/>
              <a:lumOff val="80000"/>
            </a:schemeClr>
          </a:solidFill>
        </p:spPr>
        <p:txBody>
          <a:bodyPr>
            <a:normAutofit/>
          </a:bodyPr>
          <a:lstStyle/>
          <a:p>
            <a:r>
              <a:rPr lang="en-GB" sz="3600" b="1" dirty="0" smtClean="0">
                <a:solidFill>
                  <a:schemeClr val="accent6">
                    <a:lumMod val="50000"/>
                  </a:schemeClr>
                </a:solidFill>
              </a:rPr>
              <a:t>Recap what is meant </a:t>
            </a:r>
            <a:r>
              <a:rPr lang="en-GB" sz="3600" b="1" dirty="0">
                <a:solidFill>
                  <a:schemeClr val="accent6">
                    <a:lumMod val="50000"/>
                  </a:schemeClr>
                </a:solidFill>
              </a:rPr>
              <a:t>by Personalisation and choice in practice </a:t>
            </a:r>
            <a:endParaRPr lang="en-GB" sz="3600" b="1" dirty="0" smtClean="0">
              <a:solidFill>
                <a:schemeClr val="accent6">
                  <a:lumMod val="50000"/>
                </a:schemeClr>
              </a:solidFill>
            </a:endParaRPr>
          </a:p>
          <a:p>
            <a:pPr lvl="1"/>
            <a:r>
              <a:rPr lang="en-GB" sz="3600" b="1" dirty="0" smtClean="0">
                <a:solidFill>
                  <a:schemeClr val="accent6">
                    <a:lumMod val="50000"/>
                  </a:schemeClr>
                </a:solidFill>
              </a:rPr>
              <a:t>SCIE activity completed</a:t>
            </a:r>
          </a:p>
          <a:p>
            <a:pPr lvl="1"/>
            <a:r>
              <a:rPr lang="en-GB" sz="3600" b="1" dirty="0" smtClean="0">
                <a:solidFill>
                  <a:schemeClr val="accent6">
                    <a:lumMod val="50000"/>
                  </a:schemeClr>
                </a:solidFill>
              </a:rPr>
              <a:t>Care Certificate Standard 5</a:t>
            </a:r>
            <a:endParaRPr lang="en-GB" sz="3600" b="1" dirty="0">
              <a:solidFill>
                <a:schemeClr val="accent6">
                  <a:lumMod val="50000"/>
                </a:schemeClr>
              </a:solidFill>
            </a:endParaRPr>
          </a:p>
        </p:txBody>
      </p:sp>
    </p:spTree>
    <p:extLst>
      <p:ext uri="{BB962C8B-B14F-4D97-AF65-F5344CB8AC3E}">
        <p14:creationId xmlns:p14="http://schemas.microsoft.com/office/powerpoint/2010/main" val="4201852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idx="1"/>
          </p:nvPr>
        </p:nvSpPr>
        <p:spPr/>
        <p:txBody>
          <a:bodyPr>
            <a:normAutofit lnSpcReduction="10000"/>
          </a:bodyPr>
          <a:lstStyle/>
          <a:p>
            <a:r>
              <a:rPr lang="en-GB" sz="3600" b="1" dirty="0"/>
              <a:t>Personalisation is a social care </a:t>
            </a:r>
            <a:r>
              <a:rPr lang="en-GB" sz="3600" b="1" dirty="0" smtClean="0"/>
              <a:t>approach, </a:t>
            </a:r>
            <a:r>
              <a:rPr lang="en-GB" sz="3600" b="1" dirty="0"/>
              <a:t>meaning that “every person who receives support, whether provided by statutory services or funded by themselves, will have choice and control over the shape of that support in all care settings</a:t>
            </a:r>
            <a:r>
              <a:rPr lang="en-GB" sz="3600" b="1" dirty="0" smtClean="0"/>
              <a:t>”.(</a:t>
            </a:r>
            <a:r>
              <a:rPr lang="en-GB" sz="3600" b="1" dirty="0" err="1" smtClean="0"/>
              <a:t>Dpt</a:t>
            </a:r>
            <a:r>
              <a:rPr lang="en-GB" sz="3600" b="1" dirty="0" smtClean="0"/>
              <a:t> of Health,2012</a:t>
            </a:r>
            <a:r>
              <a:rPr lang="en-GB" dirty="0" smtClean="0"/>
              <a:t>) </a:t>
            </a:r>
            <a:endParaRPr lang="en-GB" dirty="0"/>
          </a:p>
        </p:txBody>
      </p:sp>
    </p:spTree>
    <p:extLst>
      <p:ext uri="{BB962C8B-B14F-4D97-AF65-F5344CB8AC3E}">
        <p14:creationId xmlns:p14="http://schemas.microsoft.com/office/powerpoint/2010/main" val="78654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Activity- Small groups- 10 minutes</a:t>
            </a:r>
            <a:endParaRPr lang="en-GB" dirty="0"/>
          </a:p>
        </p:txBody>
      </p:sp>
      <p:sp>
        <p:nvSpPr>
          <p:cNvPr id="3" name="Content Placeholder 2"/>
          <p:cNvSpPr>
            <a:spLocks noGrp="1"/>
          </p:cNvSpPr>
          <p:nvPr>
            <p:ph idx="1"/>
          </p:nvPr>
        </p:nvSpPr>
        <p:spPr/>
        <p:txBody>
          <a:bodyPr/>
          <a:lstStyle/>
          <a:p>
            <a:r>
              <a:rPr lang="en-GB" sz="2800" b="1" dirty="0" smtClean="0"/>
              <a:t>Identify which  Government drivers and Codes of Conduct </a:t>
            </a:r>
            <a:r>
              <a:rPr lang="en-GB" sz="2800" b="1" dirty="0"/>
              <a:t>ensures Personalisation and choice in practice </a:t>
            </a:r>
            <a:endParaRPr lang="en-GB" sz="2800" b="1" dirty="0" smtClean="0"/>
          </a:p>
          <a:p>
            <a:endParaRPr lang="en-GB" sz="2800" b="1" dirty="0" smtClean="0"/>
          </a:p>
          <a:p>
            <a:r>
              <a:rPr lang="en-GB" sz="2800" b="1" dirty="0" smtClean="0"/>
              <a:t> What are the 6 values that underpin practice(6 C’s)</a:t>
            </a:r>
          </a:p>
          <a:p>
            <a:endParaRPr lang="en-GB" sz="2800" b="1" dirty="0"/>
          </a:p>
          <a:p>
            <a:r>
              <a:rPr lang="en-GB" sz="2800" b="1" dirty="0" smtClean="0"/>
              <a:t>Feedback</a:t>
            </a:r>
            <a:endParaRPr lang="en-GB" sz="2800" b="1" dirty="0"/>
          </a:p>
          <a:p>
            <a:endParaRPr lang="en-GB" dirty="0"/>
          </a:p>
        </p:txBody>
      </p:sp>
    </p:spTree>
    <p:extLst>
      <p:ext uri="{BB962C8B-B14F-4D97-AF65-F5344CB8AC3E}">
        <p14:creationId xmlns:p14="http://schemas.microsoft.com/office/powerpoint/2010/main" val="302377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Strategic drivers/Legislation</a:t>
            </a:r>
            <a:endParaRPr lang="en-GB" dirty="0"/>
          </a:p>
        </p:txBody>
      </p:sp>
      <p:sp>
        <p:nvSpPr>
          <p:cNvPr id="3" name="Content Placeholder 2"/>
          <p:cNvSpPr>
            <a:spLocks noGrp="1"/>
          </p:cNvSpPr>
          <p:nvPr>
            <p:ph idx="1"/>
          </p:nvPr>
        </p:nvSpPr>
        <p:spPr>
          <a:xfrm>
            <a:off x="1103312" y="1130300"/>
            <a:ext cx="8946541" cy="5118099"/>
          </a:xfrm>
        </p:spPr>
        <p:txBody>
          <a:bodyPr>
            <a:normAutofit/>
          </a:bodyPr>
          <a:lstStyle/>
          <a:p>
            <a:r>
              <a:rPr lang="en-GB" b="1" dirty="0" smtClean="0"/>
              <a:t>Putting </a:t>
            </a:r>
            <a:r>
              <a:rPr lang="en-GB" b="1" dirty="0"/>
              <a:t>people first: a shared vision and commitment to the transformation of adult social care</a:t>
            </a:r>
            <a:r>
              <a:rPr lang="en-GB" dirty="0" smtClean="0"/>
              <a:t> (2007)– </a:t>
            </a:r>
            <a:r>
              <a:rPr lang="en-GB" dirty="0"/>
              <a:t>a ground-breaking concordat between central government, local government and the social care sector.</a:t>
            </a:r>
            <a:r>
              <a:rPr lang="en-GB" b="1" dirty="0" smtClean="0"/>
              <a:t> </a:t>
            </a:r>
          </a:p>
          <a:p>
            <a:pPr lvl="1"/>
            <a:r>
              <a:rPr lang="en-GB" dirty="0" smtClean="0"/>
              <a:t>This </a:t>
            </a:r>
            <a:r>
              <a:rPr lang="en-GB" dirty="0"/>
              <a:t>officially introduced the idea of a personalised adult social care system, where people will have maximum choice and control over the services they receive.</a:t>
            </a:r>
            <a:endParaRPr lang="en-GB" b="1" dirty="0" smtClean="0"/>
          </a:p>
          <a:p>
            <a:r>
              <a:rPr lang="en-GB" b="1" dirty="0" smtClean="0"/>
              <a:t>National </a:t>
            </a:r>
            <a:r>
              <a:rPr lang="en-GB" b="1" dirty="0"/>
              <a:t>Health Service and Community Care Act of 1990. </a:t>
            </a:r>
            <a:endParaRPr lang="en-GB" b="1" dirty="0" smtClean="0"/>
          </a:p>
          <a:p>
            <a:pPr lvl="1"/>
            <a:r>
              <a:rPr lang="en-GB" dirty="0" smtClean="0"/>
              <a:t>The </a:t>
            </a:r>
            <a:r>
              <a:rPr lang="en-GB" dirty="0"/>
              <a:t>aim of these changes was to develop a needs-led approach, in which new arrangements for assessment and care management would lead to individuals receiving tailored packages of care instead of standard, block-contracted services</a:t>
            </a:r>
            <a:endParaRPr lang="en-GB" b="1" dirty="0"/>
          </a:p>
          <a:p>
            <a:r>
              <a:rPr lang="en-GB" b="1" dirty="0" smtClean="0"/>
              <a:t>Carers </a:t>
            </a:r>
            <a:r>
              <a:rPr lang="en-GB" b="1" dirty="0"/>
              <a:t>and </a:t>
            </a:r>
            <a:r>
              <a:rPr lang="en-GB" b="1" dirty="0" err="1"/>
              <a:t>personalisation:improving</a:t>
            </a:r>
            <a:r>
              <a:rPr lang="en-GB" b="1" dirty="0"/>
              <a:t> </a:t>
            </a:r>
            <a:r>
              <a:rPr lang="en-GB" b="1" dirty="0" smtClean="0"/>
              <a:t>outcomes (2010)</a:t>
            </a:r>
            <a:endParaRPr lang="en-GB" dirty="0" smtClean="0"/>
          </a:p>
          <a:p>
            <a:r>
              <a:rPr lang="en-GB" b="1" dirty="0"/>
              <a:t>Personalised health and care 2020: a framework for </a:t>
            </a:r>
            <a:r>
              <a:rPr lang="en-GB" b="1" dirty="0" smtClean="0"/>
              <a:t>action (2014)</a:t>
            </a:r>
            <a:endParaRPr lang="en-GB" dirty="0"/>
          </a:p>
          <a:p>
            <a:endParaRPr lang="en-GB" b="1" dirty="0" smtClean="0"/>
          </a:p>
          <a:p>
            <a:endParaRPr lang="en-GB" b="1" dirty="0"/>
          </a:p>
          <a:p>
            <a:endParaRPr lang="en-GB" b="1" dirty="0" smtClean="0"/>
          </a:p>
          <a:p>
            <a:endParaRPr lang="en-GB" b="1" dirty="0"/>
          </a:p>
          <a:p>
            <a:endParaRPr lang="en-GB" dirty="0"/>
          </a:p>
        </p:txBody>
      </p:sp>
    </p:spTree>
    <p:extLst>
      <p:ext uri="{BB962C8B-B14F-4D97-AF65-F5344CB8AC3E}">
        <p14:creationId xmlns:p14="http://schemas.microsoft.com/office/powerpoint/2010/main" val="2746553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a:t>
            </a:r>
            <a:endParaRPr lang="en-GB" dirty="0"/>
          </a:p>
        </p:txBody>
      </p:sp>
      <p:sp>
        <p:nvSpPr>
          <p:cNvPr id="3" name="Content Placeholder 2"/>
          <p:cNvSpPr>
            <a:spLocks noGrp="1"/>
          </p:cNvSpPr>
          <p:nvPr>
            <p:ph idx="1"/>
          </p:nvPr>
        </p:nvSpPr>
        <p:spPr/>
        <p:txBody>
          <a:bodyPr>
            <a:normAutofit/>
          </a:bodyPr>
          <a:lstStyle/>
          <a:p>
            <a:r>
              <a:rPr lang="en-GB" b="1" dirty="0"/>
              <a:t>Caring For Our Future: reforming care and </a:t>
            </a:r>
            <a:r>
              <a:rPr lang="en-GB" b="1" dirty="0" smtClean="0"/>
              <a:t>support (2012)</a:t>
            </a:r>
          </a:p>
          <a:p>
            <a:r>
              <a:rPr lang="en-GB" b="1" dirty="0" smtClean="0"/>
              <a:t>Delivering </a:t>
            </a:r>
            <a:r>
              <a:rPr lang="en-GB" b="1" dirty="0"/>
              <a:t>the Five Year Forward </a:t>
            </a:r>
            <a:r>
              <a:rPr lang="en-GB" b="1" dirty="0" smtClean="0"/>
              <a:t>View (</a:t>
            </a:r>
            <a:r>
              <a:rPr lang="en-GB" b="1" dirty="0"/>
              <a:t>2015) </a:t>
            </a:r>
            <a:endParaRPr lang="en-GB" b="1" dirty="0" smtClean="0"/>
          </a:p>
          <a:p>
            <a:r>
              <a:rPr lang="en-GB" b="1" dirty="0" smtClean="0"/>
              <a:t>DOMAIN </a:t>
            </a:r>
            <a:r>
              <a:rPr lang="en-GB" b="1" dirty="0"/>
              <a:t>ONE: enable me to make the right health and care choices: supporting digital services for patients and </a:t>
            </a:r>
            <a:r>
              <a:rPr lang="en-GB" b="1" dirty="0" smtClean="0"/>
              <a:t>citizens</a:t>
            </a:r>
          </a:p>
          <a:p>
            <a:endParaRPr lang="en-GB" b="1" dirty="0"/>
          </a:p>
          <a:p>
            <a:r>
              <a:rPr lang="en-GB" dirty="0" smtClean="0"/>
              <a:t>Standards </a:t>
            </a:r>
            <a:r>
              <a:rPr lang="en-GB" dirty="0"/>
              <a:t>Care 5 </a:t>
            </a:r>
          </a:p>
        </p:txBody>
      </p:sp>
    </p:spTree>
    <p:extLst>
      <p:ext uri="{BB962C8B-B14F-4D97-AF65-F5344CB8AC3E}">
        <p14:creationId xmlns:p14="http://schemas.microsoft.com/office/powerpoint/2010/main" val="1110113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a:t>6 values that underpin </a:t>
            </a:r>
            <a:r>
              <a:rPr lang="en-GB" dirty="0" smtClean="0"/>
              <a:t>practice(6 C’s)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550" y="1690687"/>
            <a:ext cx="5099050" cy="4917745"/>
          </a:xfrm>
        </p:spPr>
      </p:pic>
    </p:spTree>
    <p:extLst>
      <p:ext uri="{BB962C8B-B14F-4D97-AF65-F5344CB8AC3E}">
        <p14:creationId xmlns:p14="http://schemas.microsoft.com/office/powerpoint/2010/main" val="407980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a:solidFill>
            <a:schemeClr val="accent6">
              <a:lumMod val="60000"/>
              <a:lumOff val="40000"/>
            </a:schemeClr>
          </a:solidFill>
        </p:spPr>
        <p:txBody>
          <a:bodyPr>
            <a:normAutofit/>
          </a:bodyPr>
          <a:lstStyle/>
          <a:p>
            <a:r>
              <a:rPr lang="en-US" sz="2400" b="1" dirty="0"/>
              <a:t>Small groups</a:t>
            </a:r>
          </a:p>
          <a:p>
            <a:r>
              <a:rPr lang="en-US" sz="2400" b="1" dirty="0"/>
              <a:t>In placement evaluate how placement staff </a:t>
            </a:r>
            <a:r>
              <a:rPr lang="en-US" sz="2400" b="1" dirty="0" smtClean="0"/>
              <a:t>implement:-</a:t>
            </a:r>
            <a:endParaRPr lang="en-US" sz="2400" b="1" dirty="0"/>
          </a:p>
          <a:p>
            <a:r>
              <a:rPr lang="en-GB" sz="2400" b="1" dirty="0" smtClean="0"/>
              <a:t>1.person-centred </a:t>
            </a:r>
            <a:r>
              <a:rPr lang="en-GB" sz="2400" b="1" dirty="0"/>
              <a:t>values into practice in their day-to-day </a:t>
            </a:r>
            <a:r>
              <a:rPr lang="en-GB" sz="2400" b="1" dirty="0" smtClean="0"/>
              <a:t>work </a:t>
            </a:r>
            <a:r>
              <a:rPr lang="en-GB" sz="2400" b="1" dirty="0"/>
              <a:t>	</a:t>
            </a:r>
          </a:p>
          <a:p>
            <a:r>
              <a:rPr lang="en-GB" sz="2400" b="1" dirty="0" smtClean="0"/>
              <a:t>2.promotes </a:t>
            </a:r>
            <a:r>
              <a:rPr lang="en-GB" sz="2400" b="1" dirty="0"/>
              <a:t>person centred values when providing support to individuals </a:t>
            </a:r>
          </a:p>
          <a:p>
            <a:r>
              <a:rPr lang="en-GB" sz="2400" b="1" dirty="0" smtClean="0"/>
              <a:t>Evaluate practice</a:t>
            </a:r>
          </a:p>
          <a:p>
            <a:r>
              <a:rPr lang="en-GB" sz="2400" b="1" dirty="0" smtClean="0"/>
              <a:t>Feedback</a:t>
            </a:r>
            <a:r>
              <a:rPr lang="en-GB" sz="2400" b="1" dirty="0"/>
              <a:t>	</a:t>
            </a:r>
          </a:p>
          <a:p>
            <a:endParaRPr lang="en-GB" dirty="0"/>
          </a:p>
        </p:txBody>
      </p:sp>
    </p:spTree>
    <p:extLst>
      <p:ext uri="{BB962C8B-B14F-4D97-AF65-F5344CB8AC3E}">
        <p14:creationId xmlns:p14="http://schemas.microsoft.com/office/powerpoint/2010/main" val="6726282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368</TotalTime>
  <Words>394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 Personalisation and choice</vt:lpstr>
      <vt:lpstr>Aim of the session</vt:lpstr>
      <vt:lpstr>Activity  Recap  Personalisation and choice</vt:lpstr>
      <vt:lpstr>Definition</vt:lpstr>
      <vt:lpstr>Recap Activity- Small groups- 10 minutes</vt:lpstr>
      <vt:lpstr> Strategic drivers/Legislation</vt:lpstr>
      <vt:lpstr>Standards</vt:lpstr>
      <vt:lpstr>The 6 values that underpin practice(6 C’s)</vt:lpstr>
      <vt:lpstr>Activity</vt:lpstr>
      <vt:lpstr>Plenary</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Dignity in Care</dc:title>
  <dc:creator>Jo Thomas</dc:creator>
  <cp:lastModifiedBy>106080</cp:lastModifiedBy>
  <cp:revision>42</cp:revision>
  <cp:lastPrinted>2018-02-15T13:29:15Z</cp:lastPrinted>
  <dcterms:created xsi:type="dcterms:W3CDTF">2015-11-05T12:28:39Z</dcterms:created>
  <dcterms:modified xsi:type="dcterms:W3CDTF">2019-02-11T16:44:33Z</dcterms:modified>
</cp:coreProperties>
</file>