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406" r:id="rId2"/>
    <p:sldId id="333" r:id="rId3"/>
    <p:sldId id="321" r:id="rId4"/>
    <p:sldId id="334" r:id="rId5"/>
    <p:sldId id="257" r:id="rId6"/>
    <p:sldId id="256" r:id="rId7"/>
    <p:sldId id="258" r:id="rId8"/>
    <p:sldId id="259" r:id="rId9"/>
    <p:sldId id="260" r:id="rId10"/>
    <p:sldId id="261" r:id="rId11"/>
    <p:sldId id="262" r:id="rId12"/>
    <p:sldId id="263" r:id="rId13"/>
    <p:sldId id="264" r:id="rId14"/>
    <p:sldId id="265" r:id="rId15"/>
    <p:sldId id="266" r:id="rId16"/>
    <p:sldId id="348" r:id="rId17"/>
    <p:sldId id="314" r:id="rId18"/>
    <p:sldId id="315" r:id="rId19"/>
    <p:sldId id="316" r:id="rId20"/>
    <p:sldId id="281" r:id="rId21"/>
    <p:sldId id="284" r:id="rId22"/>
    <p:sldId id="285" r:id="rId23"/>
    <p:sldId id="324" r:id="rId24"/>
    <p:sldId id="286" r:id="rId25"/>
    <p:sldId id="325" r:id="rId26"/>
    <p:sldId id="287" r:id="rId27"/>
    <p:sldId id="288" r:id="rId28"/>
    <p:sldId id="289" r:id="rId29"/>
    <p:sldId id="326" r:id="rId30"/>
    <p:sldId id="290" r:id="rId31"/>
    <p:sldId id="327" r:id="rId32"/>
    <p:sldId id="328" r:id="rId33"/>
    <p:sldId id="329" r:id="rId34"/>
    <p:sldId id="330" r:id="rId35"/>
    <p:sldId id="331" r:id="rId36"/>
    <p:sldId id="291" r:id="rId37"/>
    <p:sldId id="292" r:id="rId38"/>
    <p:sldId id="293" r:id="rId39"/>
    <p:sldId id="267" r:id="rId40"/>
    <p:sldId id="268" r:id="rId41"/>
    <p:sldId id="269" r:id="rId42"/>
    <p:sldId id="332" r:id="rId43"/>
    <p:sldId id="270" r:id="rId44"/>
    <p:sldId id="272" r:id="rId45"/>
    <p:sldId id="273" r:id="rId46"/>
    <p:sldId id="271" r:id="rId47"/>
    <p:sldId id="27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7D2C9-7037-4C68-8CDC-F0111A59622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7E87A313-1B18-4506-8101-F9B15F4BB9FA}">
      <dgm:prSet/>
      <dgm:spPr/>
      <dgm:t>
        <a:bodyPr/>
        <a:lstStyle/>
        <a:p>
          <a:r>
            <a:rPr lang="en-GB" dirty="0">
              <a:solidFill>
                <a:schemeClr val="bg1"/>
              </a:solidFill>
            </a:rPr>
            <a:t>These services provide main purpose is giving treatment to people following an illness or injury that impairs their physical, mental or cognitive wellbeing. </a:t>
          </a:r>
          <a:endParaRPr lang="en-US" dirty="0">
            <a:solidFill>
              <a:schemeClr val="bg1"/>
            </a:solidFill>
          </a:endParaRPr>
        </a:p>
      </dgm:t>
    </dgm:pt>
    <dgm:pt modelId="{5DD54683-102A-4280-B517-36352BDD0BDF}" type="parTrans" cxnId="{AE9367CA-390F-4656-A307-8BBBA36DCCA4}">
      <dgm:prSet/>
      <dgm:spPr/>
      <dgm:t>
        <a:bodyPr/>
        <a:lstStyle/>
        <a:p>
          <a:endParaRPr lang="en-US">
            <a:solidFill>
              <a:schemeClr val="bg1"/>
            </a:solidFill>
          </a:endParaRPr>
        </a:p>
      </dgm:t>
    </dgm:pt>
    <dgm:pt modelId="{36AC334A-CBB5-422E-A7E4-4D6B1ACC8C91}" type="sibTrans" cxnId="{AE9367CA-390F-4656-A307-8BBBA36DCCA4}">
      <dgm:prSet/>
      <dgm:spPr/>
      <dgm:t>
        <a:bodyPr/>
        <a:lstStyle/>
        <a:p>
          <a:endParaRPr lang="en-US">
            <a:solidFill>
              <a:schemeClr val="bg1"/>
            </a:solidFill>
          </a:endParaRPr>
        </a:p>
      </dgm:t>
    </dgm:pt>
    <dgm:pt modelId="{DDF848BD-94CF-443E-BD42-304ECC653BDB}">
      <dgm:prSet custT="1"/>
      <dgm:spPr/>
      <dgm:t>
        <a:bodyPr/>
        <a:lstStyle/>
        <a:p>
          <a:r>
            <a:rPr lang="en-GB" sz="2800" dirty="0">
              <a:solidFill>
                <a:schemeClr val="bg1"/>
              </a:solidFill>
            </a:rPr>
            <a:t>For which continued rehabilitative care is likely to bring about improvement.</a:t>
          </a:r>
          <a:endParaRPr lang="en-US" sz="2800" dirty="0">
            <a:solidFill>
              <a:schemeClr val="bg1"/>
            </a:solidFill>
          </a:endParaRPr>
        </a:p>
      </dgm:t>
    </dgm:pt>
    <dgm:pt modelId="{4DF3E569-6620-42C7-90D2-2691F9726195}" type="parTrans" cxnId="{D3AD46EF-C747-4DF7-9A16-CCCCCC910121}">
      <dgm:prSet/>
      <dgm:spPr/>
      <dgm:t>
        <a:bodyPr/>
        <a:lstStyle/>
        <a:p>
          <a:endParaRPr lang="en-US">
            <a:solidFill>
              <a:schemeClr val="bg1"/>
            </a:solidFill>
          </a:endParaRPr>
        </a:p>
      </dgm:t>
    </dgm:pt>
    <dgm:pt modelId="{B9EDBBA8-48E7-4E7B-B68F-F78B466105D0}" type="sibTrans" cxnId="{D3AD46EF-C747-4DF7-9A16-CCCCCC910121}">
      <dgm:prSet/>
      <dgm:spPr/>
      <dgm:t>
        <a:bodyPr/>
        <a:lstStyle/>
        <a:p>
          <a:endParaRPr lang="en-US">
            <a:solidFill>
              <a:schemeClr val="bg1"/>
            </a:solidFill>
          </a:endParaRPr>
        </a:p>
      </dgm:t>
    </dgm:pt>
    <dgm:pt modelId="{8DB7C950-3496-477D-B402-A6EDF66015E8}">
      <dgm:prSet/>
      <dgm:spPr/>
      <dgm:t>
        <a:bodyPr/>
        <a:lstStyle/>
        <a:p>
          <a:r>
            <a:rPr lang="en-GB">
              <a:solidFill>
                <a:schemeClr val="bg1"/>
              </a:solidFill>
            </a:rPr>
            <a:t>They may consist of a range of services that promote faster recovery from illness, prevent unnecessary admission to acute services, support timely discharge and maximise independent living.</a:t>
          </a:r>
          <a:endParaRPr lang="en-US">
            <a:solidFill>
              <a:schemeClr val="bg1"/>
            </a:solidFill>
          </a:endParaRPr>
        </a:p>
      </dgm:t>
    </dgm:pt>
    <dgm:pt modelId="{848C3152-E8ED-4E50-958E-2281C81D4790}" type="parTrans" cxnId="{4DC18B2A-2832-4545-BFAD-0FD4C2B8F9C7}">
      <dgm:prSet/>
      <dgm:spPr/>
      <dgm:t>
        <a:bodyPr/>
        <a:lstStyle/>
        <a:p>
          <a:endParaRPr lang="en-US">
            <a:solidFill>
              <a:schemeClr val="bg1"/>
            </a:solidFill>
          </a:endParaRPr>
        </a:p>
      </dgm:t>
    </dgm:pt>
    <dgm:pt modelId="{148107FF-EF19-4A61-AC2A-83BA7D0D29FF}" type="sibTrans" cxnId="{4DC18B2A-2832-4545-BFAD-0FD4C2B8F9C7}">
      <dgm:prSet/>
      <dgm:spPr/>
      <dgm:t>
        <a:bodyPr/>
        <a:lstStyle/>
        <a:p>
          <a:endParaRPr lang="en-US">
            <a:solidFill>
              <a:schemeClr val="bg1"/>
            </a:solidFill>
          </a:endParaRPr>
        </a:p>
      </dgm:t>
    </dgm:pt>
    <dgm:pt modelId="{180D605A-D646-4D57-AD18-FA89E08F621E}" type="pres">
      <dgm:prSet presAssocID="{D667D2C9-7037-4C68-8CDC-F0111A596220}" presName="linear" presStyleCnt="0">
        <dgm:presLayoutVars>
          <dgm:animLvl val="lvl"/>
          <dgm:resizeHandles val="exact"/>
        </dgm:presLayoutVars>
      </dgm:prSet>
      <dgm:spPr/>
    </dgm:pt>
    <dgm:pt modelId="{536609F8-5A2A-4822-AB6A-92E80E29CF98}" type="pres">
      <dgm:prSet presAssocID="{7E87A313-1B18-4506-8101-F9B15F4BB9FA}" presName="parentText" presStyleLbl="node1" presStyleIdx="0" presStyleCnt="3">
        <dgm:presLayoutVars>
          <dgm:chMax val="0"/>
          <dgm:bulletEnabled val="1"/>
        </dgm:presLayoutVars>
      </dgm:prSet>
      <dgm:spPr/>
    </dgm:pt>
    <dgm:pt modelId="{7F6B7815-B247-42AF-AFA8-D7BBE7F2C9A0}" type="pres">
      <dgm:prSet presAssocID="{36AC334A-CBB5-422E-A7E4-4D6B1ACC8C91}" presName="spacer" presStyleCnt="0"/>
      <dgm:spPr/>
    </dgm:pt>
    <dgm:pt modelId="{D235DA10-667B-482A-A2AF-158811FDD860}" type="pres">
      <dgm:prSet presAssocID="{DDF848BD-94CF-443E-BD42-304ECC653BDB}" presName="parentText" presStyleLbl="node1" presStyleIdx="1" presStyleCnt="3" custLinFactNeighborX="0" custLinFactNeighborY="23193">
        <dgm:presLayoutVars>
          <dgm:chMax val="0"/>
          <dgm:bulletEnabled val="1"/>
        </dgm:presLayoutVars>
      </dgm:prSet>
      <dgm:spPr/>
    </dgm:pt>
    <dgm:pt modelId="{C30D7B8A-B026-4FD0-A72B-D81CFB5387F4}" type="pres">
      <dgm:prSet presAssocID="{B9EDBBA8-48E7-4E7B-B68F-F78B466105D0}" presName="spacer" presStyleCnt="0"/>
      <dgm:spPr/>
    </dgm:pt>
    <dgm:pt modelId="{04CBD4C9-7D7B-4491-AC7A-0E32285A189D}" type="pres">
      <dgm:prSet presAssocID="{8DB7C950-3496-477D-B402-A6EDF66015E8}" presName="parentText" presStyleLbl="node1" presStyleIdx="2" presStyleCnt="3">
        <dgm:presLayoutVars>
          <dgm:chMax val="0"/>
          <dgm:bulletEnabled val="1"/>
        </dgm:presLayoutVars>
      </dgm:prSet>
      <dgm:spPr/>
    </dgm:pt>
  </dgm:ptLst>
  <dgm:cxnLst>
    <dgm:cxn modelId="{4DC18B2A-2832-4545-BFAD-0FD4C2B8F9C7}" srcId="{D667D2C9-7037-4C68-8CDC-F0111A596220}" destId="{8DB7C950-3496-477D-B402-A6EDF66015E8}" srcOrd="2" destOrd="0" parTransId="{848C3152-E8ED-4E50-958E-2281C81D4790}" sibTransId="{148107FF-EF19-4A61-AC2A-83BA7D0D29FF}"/>
    <dgm:cxn modelId="{575EED35-6177-41F5-82EF-2779A8A34548}" type="presOf" srcId="{8DB7C950-3496-477D-B402-A6EDF66015E8}" destId="{04CBD4C9-7D7B-4491-AC7A-0E32285A189D}" srcOrd="0" destOrd="0" presId="urn:microsoft.com/office/officeart/2005/8/layout/vList2"/>
    <dgm:cxn modelId="{D972B45A-508C-4817-8E82-0E56D979F914}" type="presOf" srcId="{DDF848BD-94CF-443E-BD42-304ECC653BDB}" destId="{D235DA10-667B-482A-A2AF-158811FDD860}" srcOrd="0" destOrd="0" presId="urn:microsoft.com/office/officeart/2005/8/layout/vList2"/>
    <dgm:cxn modelId="{CC75C087-1CB4-4C9A-A521-871CC7ADC0A4}" type="presOf" srcId="{D667D2C9-7037-4C68-8CDC-F0111A596220}" destId="{180D605A-D646-4D57-AD18-FA89E08F621E}" srcOrd="0" destOrd="0" presId="urn:microsoft.com/office/officeart/2005/8/layout/vList2"/>
    <dgm:cxn modelId="{AE9367CA-390F-4656-A307-8BBBA36DCCA4}" srcId="{D667D2C9-7037-4C68-8CDC-F0111A596220}" destId="{7E87A313-1B18-4506-8101-F9B15F4BB9FA}" srcOrd="0" destOrd="0" parTransId="{5DD54683-102A-4280-B517-36352BDD0BDF}" sibTransId="{36AC334A-CBB5-422E-A7E4-4D6B1ACC8C91}"/>
    <dgm:cxn modelId="{D3AD46EF-C747-4DF7-9A16-CCCCCC910121}" srcId="{D667D2C9-7037-4C68-8CDC-F0111A596220}" destId="{DDF848BD-94CF-443E-BD42-304ECC653BDB}" srcOrd="1" destOrd="0" parTransId="{4DF3E569-6620-42C7-90D2-2691F9726195}" sibTransId="{B9EDBBA8-48E7-4E7B-B68F-F78B466105D0}"/>
    <dgm:cxn modelId="{A649E7F5-2175-4DB9-98E8-6D5B9F299CBC}" type="presOf" srcId="{7E87A313-1B18-4506-8101-F9B15F4BB9FA}" destId="{536609F8-5A2A-4822-AB6A-92E80E29CF98}" srcOrd="0" destOrd="0" presId="urn:microsoft.com/office/officeart/2005/8/layout/vList2"/>
    <dgm:cxn modelId="{69A089EC-1995-4764-BD11-5C4FF2092022}" type="presParOf" srcId="{180D605A-D646-4D57-AD18-FA89E08F621E}" destId="{536609F8-5A2A-4822-AB6A-92E80E29CF98}" srcOrd="0" destOrd="0" presId="urn:microsoft.com/office/officeart/2005/8/layout/vList2"/>
    <dgm:cxn modelId="{60FBF617-1F6A-4036-AB02-B19362123BB6}" type="presParOf" srcId="{180D605A-D646-4D57-AD18-FA89E08F621E}" destId="{7F6B7815-B247-42AF-AFA8-D7BBE7F2C9A0}" srcOrd="1" destOrd="0" presId="urn:microsoft.com/office/officeart/2005/8/layout/vList2"/>
    <dgm:cxn modelId="{5F7BE357-B274-419D-8A76-360385846799}" type="presParOf" srcId="{180D605A-D646-4D57-AD18-FA89E08F621E}" destId="{D235DA10-667B-482A-A2AF-158811FDD860}" srcOrd="2" destOrd="0" presId="urn:microsoft.com/office/officeart/2005/8/layout/vList2"/>
    <dgm:cxn modelId="{7AD32E99-C299-46D5-8DDE-4D6CD8244078}" type="presParOf" srcId="{180D605A-D646-4D57-AD18-FA89E08F621E}" destId="{C30D7B8A-B026-4FD0-A72B-D81CFB5387F4}" srcOrd="3" destOrd="0" presId="urn:microsoft.com/office/officeart/2005/8/layout/vList2"/>
    <dgm:cxn modelId="{63507841-6590-402B-99B5-18AEF7EC5947}" type="presParOf" srcId="{180D605A-D646-4D57-AD18-FA89E08F621E}" destId="{04CBD4C9-7D7B-4491-AC7A-0E32285A189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C3F619-555B-4043-AD3E-07B387DF54D3}"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DD5C85A7-FA6C-4702-BFE1-C7AF14B1AE76}">
      <dgm:prSet/>
      <dgm:spPr/>
      <dgm:t>
        <a:bodyPr/>
        <a:lstStyle/>
        <a:p>
          <a:r>
            <a:rPr lang="en-GB"/>
            <a:t>Nursing home</a:t>
          </a:r>
          <a:endParaRPr lang="en-US"/>
        </a:p>
      </dgm:t>
    </dgm:pt>
    <dgm:pt modelId="{FE09DA66-1563-473A-8332-373A1554684C}" type="parTrans" cxnId="{D156165D-0BBA-4006-9C61-68E5BBC428BB}">
      <dgm:prSet/>
      <dgm:spPr/>
      <dgm:t>
        <a:bodyPr/>
        <a:lstStyle/>
        <a:p>
          <a:endParaRPr lang="en-US"/>
        </a:p>
      </dgm:t>
    </dgm:pt>
    <dgm:pt modelId="{C120C0E6-26BD-4AD3-9789-383B95F4B3C2}" type="sibTrans" cxnId="{D156165D-0BBA-4006-9C61-68E5BBC428BB}">
      <dgm:prSet/>
      <dgm:spPr/>
      <dgm:t>
        <a:bodyPr/>
        <a:lstStyle/>
        <a:p>
          <a:endParaRPr lang="en-US"/>
        </a:p>
      </dgm:t>
    </dgm:pt>
    <dgm:pt modelId="{B6CF52B9-7103-46D7-8C41-3E2A4EC66E65}">
      <dgm:prSet/>
      <dgm:spPr/>
      <dgm:t>
        <a:bodyPr/>
        <a:lstStyle/>
        <a:p>
          <a:r>
            <a:rPr lang="en-GB"/>
            <a:t>Convalescent home with nursing</a:t>
          </a:r>
          <a:endParaRPr lang="en-US"/>
        </a:p>
      </dgm:t>
    </dgm:pt>
    <dgm:pt modelId="{B4DB1528-D639-4AD9-9B3E-CF1A67CEF398}" type="parTrans" cxnId="{1162323F-EF59-4B91-8E91-DDC186F45C3B}">
      <dgm:prSet/>
      <dgm:spPr/>
      <dgm:t>
        <a:bodyPr/>
        <a:lstStyle/>
        <a:p>
          <a:endParaRPr lang="en-US"/>
        </a:p>
      </dgm:t>
    </dgm:pt>
    <dgm:pt modelId="{75B2A4F0-0C3E-412F-BDC8-E457E509E6CA}" type="sibTrans" cxnId="{1162323F-EF59-4B91-8E91-DDC186F45C3B}">
      <dgm:prSet/>
      <dgm:spPr/>
      <dgm:t>
        <a:bodyPr/>
        <a:lstStyle/>
        <a:p>
          <a:endParaRPr lang="en-US"/>
        </a:p>
      </dgm:t>
    </dgm:pt>
    <dgm:pt modelId="{9F7C4222-04EE-4544-B05D-9A1A8EAE583F}">
      <dgm:prSet/>
      <dgm:spPr/>
      <dgm:t>
        <a:bodyPr/>
        <a:lstStyle/>
        <a:p>
          <a:r>
            <a:rPr lang="en-GB"/>
            <a:t>Respite care with nursing</a:t>
          </a:r>
          <a:endParaRPr lang="en-US"/>
        </a:p>
      </dgm:t>
    </dgm:pt>
    <dgm:pt modelId="{623B020B-149E-44CA-B69C-5347AABA3241}" type="parTrans" cxnId="{96658800-0BEB-4ABD-A8CD-A53C29FC07F0}">
      <dgm:prSet/>
      <dgm:spPr/>
      <dgm:t>
        <a:bodyPr/>
        <a:lstStyle/>
        <a:p>
          <a:endParaRPr lang="en-US"/>
        </a:p>
      </dgm:t>
    </dgm:pt>
    <dgm:pt modelId="{D3B5B94E-6374-4A66-B8D7-E8DBA8A6B1BE}" type="sibTrans" cxnId="{96658800-0BEB-4ABD-A8CD-A53C29FC07F0}">
      <dgm:prSet/>
      <dgm:spPr/>
      <dgm:t>
        <a:bodyPr/>
        <a:lstStyle/>
        <a:p>
          <a:endParaRPr lang="en-US"/>
        </a:p>
      </dgm:t>
    </dgm:pt>
    <dgm:pt modelId="{8752C23B-FA2B-49A0-BC78-416F849E9B8F}">
      <dgm:prSet/>
      <dgm:spPr/>
      <dgm:t>
        <a:bodyPr/>
        <a:lstStyle/>
        <a:p>
          <a:r>
            <a:rPr lang="en-GB"/>
            <a:t>Mental health crisis house with nursing</a:t>
          </a:r>
          <a:endParaRPr lang="en-US"/>
        </a:p>
      </dgm:t>
    </dgm:pt>
    <dgm:pt modelId="{B76CB8EA-CC3C-43E0-B16B-DFDE1628580A}" type="parTrans" cxnId="{311AC475-9DCF-48A7-BCF7-60FA110747B2}">
      <dgm:prSet/>
      <dgm:spPr/>
      <dgm:t>
        <a:bodyPr/>
        <a:lstStyle/>
        <a:p>
          <a:endParaRPr lang="en-US"/>
        </a:p>
      </dgm:t>
    </dgm:pt>
    <dgm:pt modelId="{68AA5350-125F-4832-8473-731A4224F5A7}" type="sibTrans" cxnId="{311AC475-9DCF-48A7-BCF7-60FA110747B2}">
      <dgm:prSet/>
      <dgm:spPr/>
      <dgm:t>
        <a:bodyPr/>
        <a:lstStyle/>
        <a:p>
          <a:endParaRPr lang="en-US"/>
        </a:p>
      </dgm:t>
    </dgm:pt>
    <dgm:pt modelId="{F059A601-A416-471F-871D-020FD5C68383}" type="pres">
      <dgm:prSet presAssocID="{ECC3F619-555B-4043-AD3E-07B387DF54D3}" presName="root" presStyleCnt="0">
        <dgm:presLayoutVars>
          <dgm:dir/>
          <dgm:resizeHandles val="exact"/>
        </dgm:presLayoutVars>
      </dgm:prSet>
      <dgm:spPr/>
    </dgm:pt>
    <dgm:pt modelId="{FC0CCFC0-B864-4DA0-B15A-5EA3A955B4E0}" type="pres">
      <dgm:prSet presAssocID="{DD5C85A7-FA6C-4702-BFE1-C7AF14B1AE76}" presName="compNode" presStyleCnt="0"/>
      <dgm:spPr/>
    </dgm:pt>
    <dgm:pt modelId="{FCE84EE5-EDC6-411B-A0DE-63A1A2328AB5}" type="pres">
      <dgm:prSet presAssocID="{DD5C85A7-FA6C-4702-BFE1-C7AF14B1AE76}" presName="bgRect" presStyleLbl="bgShp" presStyleIdx="0" presStyleCnt="4"/>
      <dgm:spPr/>
    </dgm:pt>
    <dgm:pt modelId="{3A081BAE-2226-42FC-92BD-5D339DECF662}" type="pres">
      <dgm:prSet presAssocID="{DD5C85A7-FA6C-4702-BFE1-C7AF14B1AE7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E98ADE29-EC6F-4ECF-9EFE-88DFF6F0438E}" type="pres">
      <dgm:prSet presAssocID="{DD5C85A7-FA6C-4702-BFE1-C7AF14B1AE76}" presName="spaceRect" presStyleCnt="0"/>
      <dgm:spPr/>
    </dgm:pt>
    <dgm:pt modelId="{CBAA6200-2D7B-4527-83FA-307777A760C3}" type="pres">
      <dgm:prSet presAssocID="{DD5C85A7-FA6C-4702-BFE1-C7AF14B1AE76}" presName="parTx" presStyleLbl="revTx" presStyleIdx="0" presStyleCnt="4">
        <dgm:presLayoutVars>
          <dgm:chMax val="0"/>
          <dgm:chPref val="0"/>
        </dgm:presLayoutVars>
      </dgm:prSet>
      <dgm:spPr/>
    </dgm:pt>
    <dgm:pt modelId="{53810CC6-FBB5-4488-95AA-C3FF96EA6597}" type="pres">
      <dgm:prSet presAssocID="{C120C0E6-26BD-4AD3-9789-383B95F4B3C2}" presName="sibTrans" presStyleCnt="0"/>
      <dgm:spPr/>
    </dgm:pt>
    <dgm:pt modelId="{258FB919-100F-40D8-B7D5-1F65B8AC9298}" type="pres">
      <dgm:prSet presAssocID="{B6CF52B9-7103-46D7-8C41-3E2A4EC66E65}" presName="compNode" presStyleCnt="0"/>
      <dgm:spPr/>
    </dgm:pt>
    <dgm:pt modelId="{7EFDD1E9-B804-4B7D-983E-696B729AE1F0}" type="pres">
      <dgm:prSet presAssocID="{B6CF52B9-7103-46D7-8C41-3E2A4EC66E65}" presName="bgRect" presStyleLbl="bgShp" presStyleIdx="1" presStyleCnt="4"/>
      <dgm:spPr/>
    </dgm:pt>
    <dgm:pt modelId="{9B7C3514-1FD7-4F59-A46A-F79B2D873870}" type="pres">
      <dgm:prSet presAssocID="{B6CF52B9-7103-46D7-8C41-3E2A4EC66E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B3983CE4-B071-4ED3-91D7-77521982CA70}" type="pres">
      <dgm:prSet presAssocID="{B6CF52B9-7103-46D7-8C41-3E2A4EC66E65}" presName="spaceRect" presStyleCnt="0"/>
      <dgm:spPr/>
    </dgm:pt>
    <dgm:pt modelId="{52C89E32-F5F1-441A-B568-9B8F757FF62F}" type="pres">
      <dgm:prSet presAssocID="{B6CF52B9-7103-46D7-8C41-3E2A4EC66E65}" presName="parTx" presStyleLbl="revTx" presStyleIdx="1" presStyleCnt="4">
        <dgm:presLayoutVars>
          <dgm:chMax val="0"/>
          <dgm:chPref val="0"/>
        </dgm:presLayoutVars>
      </dgm:prSet>
      <dgm:spPr/>
    </dgm:pt>
    <dgm:pt modelId="{6D12F12B-3E2A-4D09-94DD-84EB5B6D7212}" type="pres">
      <dgm:prSet presAssocID="{75B2A4F0-0C3E-412F-BDC8-E457E509E6CA}" presName="sibTrans" presStyleCnt="0"/>
      <dgm:spPr/>
    </dgm:pt>
    <dgm:pt modelId="{789AB261-4A49-40A5-BF52-ED5EC1BF74F6}" type="pres">
      <dgm:prSet presAssocID="{9F7C4222-04EE-4544-B05D-9A1A8EAE583F}" presName="compNode" presStyleCnt="0"/>
      <dgm:spPr/>
    </dgm:pt>
    <dgm:pt modelId="{E582BB42-8486-4816-8833-1025DC4BCA7B}" type="pres">
      <dgm:prSet presAssocID="{9F7C4222-04EE-4544-B05D-9A1A8EAE583F}" presName="bgRect" presStyleLbl="bgShp" presStyleIdx="2" presStyleCnt="4"/>
      <dgm:spPr/>
    </dgm:pt>
    <dgm:pt modelId="{4BEA19F9-52AB-4350-BA76-8C4EA885F1B2}" type="pres">
      <dgm:prSet presAssocID="{9F7C4222-04EE-4544-B05D-9A1A8EAE58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9A0E3362-75EA-43C6-937E-21C51D2DF10E}" type="pres">
      <dgm:prSet presAssocID="{9F7C4222-04EE-4544-B05D-9A1A8EAE583F}" presName="spaceRect" presStyleCnt="0"/>
      <dgm:spPr/>
    </dgm:pt>
    <dgm:pt modelId="{258A9FFE-CDE0-48BE-8B6F-ED19BDC53B23}" type="pres">
      <dgm:prSet presAssocID="{9F7C4222-04EE-4544-B05D-9A1A8EAE583F}" presName="parTx" presStyleLbl="revTx" presStyleIdx="2" presStyleCnt="4">
        <dgm:presLayoutVars>
          <dgm:chMax val="0"/>
          <dgm:chPref val="0"/>
        </dgm:presLayoutVars>
      </dgm:prSet>
      <dgm:spPr/>
    </dgm:pt>
    <dgm:pt modelId="{52494A86-5CBC-4BF5-BD8C-BB97E26A3C90}" type="pres">
      <dgm:prSet presAssocID="{D3B5B94E-6374-4A66-B8D7-E8DBA8A6B1BE}" presName="sibTrans" presStyleCnt="0"/>
      <dgm:spPr/>
    </dgm:pt>
    <dgm:pt modelId="{44163555-4F48-4A15-9430-E74D315B44B2}" type="pres">
      <dgm:prSet presAssocID="{8752C23B-FA2B-49A0-BC78-416F849E9B8F}" presName="compNode" presStyleCnt="0"/>
      <dgm:spPr/>
    </dgm:pt>
    <dgm:pt modelId="{789D026A-4542-41F7-90EC-D2B49267F3DB}" type="pres">
      <dgm:prSet presAssocID="{8752C23B-FA2B-49A0-BC78-416F849E9B8F}" presName="bgRect" presStyleLbl="bgShp" presStyleIdx="3" presStyleCnt="4"/>
      <dgm:spPr/>
    </dgm:pt>
    <dgm:pt modelId="{99824085-CE9B-4BCF-95EF-483E4C1D5038}" type="pres">
      <dgm:prSet presAssocID="{8752C23B-FA2B-49A0-BC78-416F849E9B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7CECE70E-3B4F-4E51-B2E9-B021B6367547}" type="pres">
      <dgm:prSet presAssocID="{8752C23B-FA2B-49A0-BC78-416F849E9B8F}" presName="spaceRect" presStyleCnt="0"/>
      <dgm:spPr/>
    </dgm:pt>
    <dgm:pt modelId="{6B0C96EF-CFED-45C9-A56B-83FCF11B0EB8}" type="pres">
      <dgm:prSet presAssocID="{8752C23B-FA2B-49A0-BC78-416F849E9B8F}" presName="parTx" presStyleLbl="revTx" presStyleIdx="3" presStyleCnt="4">
        <dgm:presLayoutVars>
          <dgm:chMax val="0"/>
          <dgm:chPref val="0"/>
        </dgm:presLayoutVars>
      </dgm:prSet>
      <dgm:spPr/>
    </dgm:pt>
  </dgm:ptLst>
  <dgm:cxnLst>
    <dgm:cxn modelId="{96658800-0BEB-4ABD-A8CD-A53C29FC07F0}" srcId="{ECC3F619-555B-4043-AD3E-07B387DF54D3}" destId="{9F7C4222-04EE-4544-B05D-9A1A8EAE583F}" srcOrd="2" destOrd="0" parTransId="{623B020B-149E-44CA-B69C-5347AABA3241}" sibTransId="{D3B5B94E-6374-4A66-B8D7-E8DBA8A6B1BE}"/>
    <dgm:cxn modelId="{1162323F-EF59-4B91-8E91-DDC186F45C3B}" srcId="{ECC3F619-555B-4043-AD3E-07B387DF54D3}" destId="{B6CF52B9-7103-46D7-8C41-3E2A4EC66E65}" srcOrd="1" destOrd="0" parTransId="{B4DB1528-D639-4AD9-9B3E-CF1A67CEF398}" sibTransId="{75B2A4F0-0C3E-412F-BDC8-E457E509E6CA}"/>
    <dgm:cxn modelId="{D156165D-0BBA-4006-9C61-68E5BBC428BB}" srcId="{ECC3F619-555B-4043-AD3E-07B387DF54D3}" destId="{DD5C85A7-FA6C-4702-BFE1-C7AF14B1AE76}" srcOrd="0" destOrd="0" parTransId="{FE09DA66-1563-473A-8332-373A1554684C}" sibTransId="{C120C0E6-26BD-4AD3-9789-383B95F4B3C2}"/>
    <dgm:cxn modelId="{9B70E162-1242-4189-A7AC-2DB827F16EBE}" type="presOf" srcId="{9F7C4222-04EE-4544-B05D-9A1A8EAE583F}" destId="{258A9FFE-CDE0-48BE-8B6F-ED19BDC53B23}" srcOrd="0" destOrd="0" presId="urn:microsoft.com/office/officeart/2018/2/layout/IconVerticalSolidList"/>
    <dgm:cxn modelId="{2A7DAA72-0FD1-4C43-A4F5-8A8CA11CE2B0}" type="presOf" srcId="{DD5C85A7-FA6C-4702-BFE1-C7AF14B1AE76}" destId="{CBAA6200-2D7B-4527-83FA-307777A760C3}" srcOrd="0" destOrd="0" presId="urn:microsoft.com/office/officeart/2018/2/layout/IconVerticalSolidList"/>
    <dgm:cxn modelId="{311AC475-9DCF-48A7-BCF7-60FA110747B2}" srcId="{ECC3F619-555B-4043-AD3E-07B387DF54D3}" destId="{8752C23B-FA2B-49A0-BC78-416F849E9B8F}" srcOrd="3" destOrd="0" parTransId="{B76CB8EA-CC3C-43E0-B16B-DFDE1628580A}" sibTransId="{68AA5350-125F-4832-8473-731A4224F5A7}"/>
    <dgm:cxn modelId="{0E740881-CD13-47F8-826E-9813EF237A60}" type="presOf" srcId="{B6CF52B9-7103-46D7-8C41-3E2A4EC66E65}" destId="{52C89E32-F5F1-441A-B568-9B8F757FF62F}" srcOrd="0" destOrd="0" presId="urn:microsoft.com/office/officeart/2018/2/layout/IconVerticalSolidList"/>
    <dgm:cxn modelId="{F826F1A9-555C-4E2C-ACC3-17DE88CDF98C}" type="presOf" srcId="{ECC3F619-555B-4043-AD3E-07B387DF54D3}" destId="{F059A601-A416-471F-871D-020FD5C68383}" srcOrd="0" destOrd="0" presId="urn:microsoft.com/office/officeart/2018/2/layout/IconVerticalSolidList"/>
    <dgm:cxn modelId="{6E9E67F2-9C0C-45AB-AB3B-B059EAAE2CFE}" type="presOf" srcId="{8752C23B-FA2B-49A0-BC78-416F849E9B8F}" destId="{6B0C96EF-CFED-45C9-A56B-83FCF11B0EB8}" srcOrd="0" destOrd="0" presId="urn:microsoft.com/office/officeart/2018/2/layout/IconVerticalSolidList"/>
    <dgm:cxn modelId="{1B79B69A-C6B9-403E-9AFF-44E128679471}" type="presParOf" srcId="{F059A601-A416-471F-871D-020FD5C68383}" destId="{FC0CCFC0-B864-4DA0-B15A-5EA3A955B4E0}" srcOrd="0" destOrd="0" presId="urn:microsoft.com/office/officeart/2018/2/layout/IconVerticalSolidList"/>
    <dgm:cxn modelId="{A34C7DD5-4CBB-4E45-B2A7-B06517E601C6}" type="presParOf" srcId="{FC0CCFC0-B864-4DA0-B15A-5EA3A955B4E0}" destId="{FCE84EE5-EDC6-411B-A0DE-63A1A2328AB5}" srcOrd="0" destOrd="0" presId="urn:microsoft.com/office/officeart/2018/2/layout/IconVerticalSolidList"/>
    <dgm:cxn modelId="{24227E58-0AFB-448B-A2D5-5EE2D6CB13D7}" type="presParOf" srcId="{FC0CCFC0-B864-4DA0-B15A-5EA3A955B4E0}" destId="{3A081BAE-2226-42FC-92BD-5D339DECF662}" srcOrd="1" destOrd="0" presId="urn:microsoft.com/office/officeart/2018/2/layout/IconVerticalSolidList"/>
    <dgm:cxn modelId="{D888D30C-DF73-49EE-BA29-DE7699EC0908}" type="presParOf" srcId="{FC0CCFC0-B864-4DA0-B15A-5EA3A955B4E0}" destId="{E98ADE29-EC6F-4ECF-9EFE-88DFF6F0438E}" srcOrd="2" destOrd="0" presId="urn:microsoft.com/office/officeart/2018/2/layout/IconVerticalSolidList"/>
    <dgm:cxn modelId="{394D9CD9-CDC5-436B-A326-17B6642EA810}" type="presParOf" srcId="{FC0CCFC0-B864-4DA0-B15A-5EA3A955B4E0}" destId="{CBAA6200-2D7B-4527-83FA-307777A760C3}" srcOrd="3" destOrd="0" presId="urn:microsoft.com/office/officeart/2018/2/layout/IconVerticalSolidList"/>
    <dgm:cxn modelId="{CE44E32F-7A3E-4495-949F-697009A528D5}" type="presParOf" srcId="{F059A601-A416-471F-871D-020FD5C68383}" destId="{53810CC6-FBB5-4488-95AA-C3FF96EA6597}" srcOrd="1" destOrd="0" presId="urn:microsoft.com/office/officeart/2018/2/layout/IconVerticalSolidList"/>
    <dgm:cxn modelId="{66020A0B-B472-43D9-9510-44966CAB2B76}" type="presParOf" srcId="{F059A601-A416-471F-871D-020FD5C68383}" destId="{258FB919-100F-40D8-B7D5-1F65B8AC9298}" srcOrd="2" destOrd="0" presId="urn:microsoft.com/office/officeart/2018/2/layout/IconVerticalSolidList"/>
    <dgm:cxn modelId="{F9E20039-DB08-4195-A2D3-6596EA33FE09}" type="presParOf" srcId="{258FB919-100F-40D8-B7D5-1F65B8AC9298}" destId="{7EFDD1E9-B804-4B7D-983E-696B729AE1F0}" srcOrd="0" destOrd="0" presId="urn:microsoft.com/office/officeart/2018/2/layout/IconVerticalSolidList"/>
    <dgm:cxn modelId="{37C95AA0-9D3D-4419-91EC-254F6C1D370F}" type="presParOf" srcId="{258FB919-100F-40D8-B7D5-1F65B8AC9298}" destId="{9B7C3514-1FD7-4F59-A46A-F79B2D873870}" srcOrd="1" destOrd="0" presId="urn:microsoft.com/office/officeart/2018/2/layout/IconVerticalSolidList"/>
    <dgm:cxn modelId="{5BCE26A8-9182-4CA7-882C-BAE0C4B3DF13}" type="presParOf" srcId="{258FB919-100F-40D8-B7D5-1F65B8AC9298}" destId="{B3983CE4-B071-4ED3-91D7-77521982CA70}" srcOrd="2" destOrd="0" presId="urn:microsoft.com/office/officeart/2018/2/layout/IconVerticalSolidList"/>
    <dgm:cxn modelId="{AB972905-99C2-4D71-965A-B6A93424030D}" type="presParOf" srcId="{258FB919-100F-40D8-B7D5-1F65B8AC9298}" destId="{52C89E32-F5F1-441A-B568-9B8F757FF62F}" srcOrd="3" destOrd="0" presId="urn:microsoft.com/office/officeart/2018/2/layout/IconVerticalSolidList"/>
    <dgm:cxn modelId="{3C19444E-6975-4EA3-A31F-8BBC25F5EA49}" type="presParOf" srcId="{F059A601-A416-471F-871D-020FD5C68383}" destId="{6D12F12B-3E2A-4D09-94DD-84EB5B6D7212}" srcOrd="3" destOrd="0" presId="urn:microsoft.com/office/officeart/2018/2/layout/IconVerticalSolidList"/>
    <dgm:cxn modelId="{AE6CB044-9EDA-4DD6-954D-66C540F2D2B0}" type="presParOf" srcId="{F059A601-A416-471F-871D-020FD5C68383}" destId="{789AB261-4A49-40A5-BF52-ED5EC1BF74F6}" srcOrd="4" destOrd="0" presId="urn:microsoft.com/office/officeart/2018/2/layout/IconVerticalSolidList"/>
    <dgm:cxn modelId="{2B23A1E6-8A51-471A-857E-61CD0C202695}" type="presParOf" srcId="{789AB261-4A49-40A5-BF52-ED5EC1BF74F6}" destId="{E582BB42-8486-4816-8833-1025DC4BCA7B}" srcOrd="0" destOrd="0" presId="urn:microsoft.com/office/officeart/2018/2/layout/IconVerticalSolidList"/>
    <dgm:cxn modelId="{8B47CB02-44F0-4CBE-9ECD-9571A17E9DF9}" type="presParOf" srcId="{789AB261-4A49-40A5-BF52-ED5EC1BF74F6}" destId="{4BEA19F9-52AB-4350-BA76-8C4EA885F1B2}" srcOrd="1" destOrd="0" presId="urn:microsoft.com/office/officeart/2018/2/layout/IconVerticalSolidList"/>
    <dgm:cxn modelId="{58612FFB-6F8A-4B9C-A6CA-D17801737F4D}" type="presParOf" srcId="{789AB261-4A49-40A5-BF52-ED5EC1BF74F6}" destId="{9A0E3362-75EA-43C6-937E-21C51D2DF10E}" srcOrd="2" destOrd="0" presId="urn:microsoft.com/office/officeart/2018/2/layout/IconVerticalSolidList"/>
    <dgm:cxn modelId="{08A836FC-D3E2-44D6-A49C-1E432BC94E74}" type="presParOf" srcId="{789AB261-4A49-40A5-BF52-ED5EC1BF74F6}" destId="{258A9FFE-CDE0-48BE-8B6F-ED19BDC53B23}" srcOrd="3" destOrd="0" presId="urn:microsoft.com/office/officeart/2018/2/layout/IconVerticalSolidList"/>
    <dgm:cxn modelId="{DA3F47AF-412C-46CD-866C-4F59E3193F1D}" type="presParOf" srcId="{F059A601-A416-471F-871D-020FD5C68383}" destId="{52494A86-5CBC-4BF5-BD8C-BB97E26A3C90}" srcOrd="5" destOrd="0" presId="urn:microsoft.com/office/officeart/2018/2/layout/IconVerticalSolidList"/>
    <dgm:cxn modelId="{005849FA-9151-40BA-8336-858BBF912CE3}" type="presParOf" srcId="{F059A601-A416-471F-871D-020FD5C68383}" destId="{44163555-4F48-4A15-9430-E74D315B44B2}" srcOrd="6" destOrd="0" presId="urn:microsoft.com/office/officeart/2018/2/layout/IconVerticalSolidList"/>
    <dgm:cxn modelId="{0452C8BF-CAF9-49BD-BC4F-F3CFC1340ACE}" type="presParOf" srcId="{44163555-4F48-4A15-9430-E74D315B44B2}" destId="{789D026A-4542-41F7-90EC-D2B49267F3DB}" srcOrd="0" destOrd="0" presId="urn:microsoft.com/office/officeart/2018/2/layout/IconVerticalSolidList"/>
    <dgm:cxn modelId="{09E80810-345C-4DD2-B07E-36AEDF8644A4}" type="presParOf" srcId="{44163555-4F48-4A15-9430-E74D315B44B2}" destId="{99824085-CE9B-4BCF-95EF-483E4C1D5038}" srcOrd="1" destOrd="0" presId="urn:microsoft.com/office/officeart/2018/2/layout/IconVerticalSolidList"/>
    <dgm:cxn modelId="{3D8C9516-585A-4A09-AA88-E1423F052C11}" type="presParOf" srcId="{44163555-4F48-4A15-9430-E74D315B44B2}" destId="{7CECE70E-3B4F-4E51-B2E9-B021B6367547}" srcOrd="2" destOrd="0" presId="urn:microsoft.com/office/officeart/2018/2/layout/IconVerticalSolidList"/>
    <dgm:cxn modelId="{3B259FAE-3C08-4556-AA2E-33F256CD1C3E}" type="presParOf" srcId="{44163555-4F48-4A15-9430-E74D315B44B2}" destId="{6B0C96EF-CFED-45C9-A56B-83FCF11B0E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95AC48-87C0-4384-98C5-FB4E526D5056}"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075FC08A-015C-461D-BB26-4C1079803E5B}">
      <dgm:prSet/>
      <dgm:spPr/>
      <dgm:t>
        <a:bodyPr/>
        <a:lstStyle/>
        <a:p>
          <a:r>
            <a:rPr lang="en-GB" b="1">
              <a:solidFill>
                <a:schemeClr val="bg1"/>
              </a:solidFill>
            </a:rPr>
            <a:t>A care home is a place where personal care and accommodation are provided together. </a:t>
          </a:r>
          <a:endParaRPr lang="en-US" b="1">
            <a:solidFill>
              <a:schemeClr val="bg1"/>
            </a:solidFill>
          </a:endParaRPr>
        </a:p>
      </dgm:t>
    </dgm:pt>
    <dgm:pt modelId="{636678DA-0A08-423D-82AC-F73F29F32440}" type="parTrans" cxnId="{4B014E20-8775-4375-B7FB-A0448106019C}">
      <dgm:prSet/>
      <dgm:spPr/>
      <dgm:t>
        <a:bodyPr/>
        <a:lstStyle/>
        <a:p>
          <a:endParaRPr lang="en-US" b="1">
            <a:solidFill>
              <a:schemeClr val="bg1"/>
            </a:solidFill>
          </a:endParaRPr>
        </a:p>
      </dgm:t>
    </dgm:pt>
    <dgm:pt modelId="{2852D5B5-ACDE-4C32-A916-7F1E3F2B63AA}" type="sibTrans" cxnId="{4B014E20-8775-4375-B7FB-A0448106019C}">
      <dgm:prSet/>
      <dgm:spPr/>
      <dgm:t>
        <a:bodyPr/>
        <a:lstStyle/>
        <a:p>
          <a:endParaRPr lang="en-US" b="1">
            <a:solidFill>
              <a:schemeClr val="bg1"/>
            </a:solidFill>
          </a:endParaRPr>
        </a:p>
      </dgm:t>
    </dgm:pt>
    <dgm:pt modelId="{5949DB1B-E39D-4114-A479-A1114F70CC2B}">
      <dgm:prSet/>
      <dgm:spPr/>
      <dgm:t>
        <a:bodyPr/>
        <a:lstStyle/>
        <a:p>
          <a:r>
            <a:rPr lang="en-GB" b="1">
              <a:solidFill>
                <a:schemeClr val="bg1"/>
              </a:solidFill>
            </a:rPr>
            <a:t>People may live in the service for short or long periods. For many people</a:t>
          </a:r>
          <a:endParaRPr lang="en-US" b="1">
            <a:solidFill>
              <a:schemeClr val="bg1"/>
            </a:solidFill>
          </a:endParaRPr>
        </a:p>
      </dgm:t>
    </dgm:pt>
    <dgm:pt modelId="{7F1385E2-966E-45AF-953E-6D909769B2FA}" type="parTrans" cxnId="{F9938034-F9B1-4122-A987-77C1859E16BD}">
      <dgm:prSet/>
      <dgm:spPr/>
      <dgm:t>
        <a:bodyPr/>
        <a:lstStyle/>
        <a:p>
          <a:endParaRPr lang="en-US" b="1">
            <a:solidFill>
              <a:schemeClr val="bg1"/>
            </a:solidFill>
          </a:endParaRPr>
        </a:p>
      </dgm:t>
    </dgm:pt>
    <dgm:pt modelId="{2FD8C2DC-D4E5-4FA1-AE12-D17C6A0171E3}" type="sibTrans" cxnId="{F9938034-F9B1-4122-A987-77C1859E16BD}">
      <dgm:prSet/>
      <dgm:spPr/>
      <dgm:t>
        <a:bodyPr/>
        <a:lstStyle/>
        <a:p>
          <a:endParaRPr lang="en-US" b="1">
            <a:solidFill>
              <a:schemeClr val="bg1"/>
            </a:solidFill>
          </a:endParaRPr>
        </a:p>
      </dgm:t>
    </dgm:pt>
    <dgm:pt modelId="{811655D5-DFAD-48F6-BA31-8E27F1E2B48E}">
      <dgm:prSet/>
      <dgm:spPr/>
      <dgm:t>
        <a:bodyPr/>
        <a:lstStyle/>
        <a:p>
          <a:r>
            <a:rPr lang="en-GB" b="1">
              <a:solidFill>
                <a:schemeClr val="bg1"/>
              </a:solidFill>
            </a:rPr>
            <a:t>It is their sole place of residence and so it becomes their home, although they do not legally own or rent it. Both the care that people receive and the premises are regulated.</a:t>
          </a:r>
          <a:endParaRPr lang="en-US" b="1">
            <a:solidFill>
              <a:schemeClr val="bg1"/>
            </a:solidFill>
          </a:endParaRPr>
        </a:p>
      </dgm:t>
    </dgm:pt>
    <dgm:pt modelId="{BF08B2AA-DF21-4204-8348-8049B04F1AFA}" type="parTrans" cxnId="{BDB02769-5500-4257-BB57-B2B23D95CCB5}">
      <dgm:prSet/>
      <dgm:spPr/>
      <dgm:t>
        <a:bodyPr/>
        <a:lstStyle/>
        <a:p>
          <a:endParaRPr lang="en-US" b="1">
            <a:solidFill>
              <a:schemeClr val="bg1"/>
            </a:solidFill>
          </a:endParaRPr>
        </a:p>
      </dgm:t>
    </dgm:pt>
    <dgm:pt modelId="{F306C54C-F964-46F9-A044-E565C6AC0239}" type="sibTrans" cxnId="{BDB02769-5500-4257-BB57-B2B23D95CCB5}">
      <dgm:prSet/>
      <dgm:spPr/>
      <dgm:t>
        <a:bodyPr/>
        <a:lstStyle/>
        <a:p>
          <a:endParaRPr lang="en-US" b="1">
            <a:solidFill>
              <a:schemeClr val="bg1"/>
            </a:solidFill>
          </a:endParaRPr>
        </a:p>
      </dgm:t>
    </dgm:pt>
    <dgm:pt modelId="{75473FAD-075E-47D4-9654-873968F3E397}" type="pres">
      <dgm:prSet presAssocID="{6995AC48-87C0-4384-98C5-FB4E526D5056}" presName="root" presStyleCnt="0">
        <dgm:presLayoutVars>
          <dgm:dir/>
          <dgm:resizeHandles val="exact"/>
        </dgm:presLayoutVars>
      </dgm:prSet>
      <dgm:spPr/>
    </dgm:pt>
    <dgm:pt modelId="{6EEB91D9-E650-40DB-B747-BCC4221452F9}" type="pres">
      <dgm:prSet presAssocID="{075FC08A-015C-461D-BB26-4C1079803E5B}" presName="compNode" presStyleCnt="0"/>
      <dgm:spPr/>
    </dgm:pt>
    <dgm:pt modelId="{33BF4584-F3AF-42A8-9EF7-1BFA1558F01F}" type="pres">
      <dgm:prSet presAssocID="{075FC08A-015C-461D-BB26-4C1079803E5B}" presName="bgRect" presStyleLbl="bgShp" presStyleIdx="0" presStyleCnt="3"/>
      <dgm:spPr/>
    </dgm:pt>
    <dgm:pt modelId="{1AC5150E-96DE-4CF7-9C81-1B055A6303B9}" type="pres">
      <dgm:prSet presAssocID="{075FC08A-015C-461D-BB26-4C1079803E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AC91A766-E607-40B5-925F-AF4806B793CA}" type="pres">
      <dgm:prSet presAssocID="{075FC08A-015C-461D-BB26-4C1079803E5B}" presName="spaceRect" presStyleCnt="0"/>
      <dgm:spPr/>
    </dgm:pt>
    <dgm:pt modelId="{9CF9B823-234A-408F-B4DD-BA96FCBD500B}" type="pres">
      <dgm:prSet presAssocID="{075FC08A-015C-461D-BB26-4C1079803E5B}" presName="parTx" presStyleLbl="revTx" presStyleIdx="0" presStyleCnt="3">
        <dgm:presLayoutVars>
          <dgm:chMax val="0"/>
          <dgm:chPref val="0"/>
        </dgm:presLayoutVars>
      </dgm:prSet>
      <dgm:spPr/>
    </dgm:pt>
    <dgm:pt modelId="{F0587ED4-6868-4EEB-8E9C-5DF31605C6E0}" type="pres">
      <dgm:prSet presAssocID="{2852D5B5-ACDE-4C32-A916-7F1E3F2B63AA}" presName="sibTrans" presStyleCnt="0"/>
      <dgm:spPr/>
    </dgm:pt>
    <dgm:pt modelId="{F7120B9D-649A-4A6B-BBCE-39CC3579ECFE}" type="pres">
      <dgm:prSet presAssocID="{5949DB1B-E39D-4114-A479-A1114F70CC2B}" presName="compNode" presStyleCnt="0"/>
      <dgm:spPr/>
    </dgm:pt>
    <dgm:pt modelId="{DD9A8162-B891-4113-A121-16A9846711B6}" type="pres">
      <dgm:prSet presAssocID="{5949DB1B-E39D-4114-A479-A1114F70CC2B}" presName="bgRect" presStyleLbl="bgShp" presStyleIdx="1" presStyleCnt="3"/>
      <dgm:spPr/>
    </dgm:pt>
    <dgm:pt modelId="{1AEC7F79-1B6D-401B-84FA-9F36143D7240}" type="pres">
      <dgm:prSet presAssocID="{5949DB1B-E39D-4114-A479-A1114F70CC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CE110F73-0AA1-4C66-831E-C1C369259BEF}" type="pres">
      <dgm:prSet presAssocID="{5949DB1B-E39D-4114-A479-A1114F70CC2B}" presName="spaceRect" presStyleCnt="0"/>
      <dgm:spPr/>
    </dgm:pt>
    <dgm:pt modelId="{45233035-C98F-4762-9329-6F855B9CF830}" type="pres">
      <dgm:prSet presAssocID="{5949DB1B-E39D-4114-A479-A1114F70CC2B}" presName="parTx" presStyleLbl="revTx" presStyleIdx="1" presStyleCnt="3">
        <dgm:presLayoutVars>
          <dgm:chMax val="0"/>
          <dgm:chPref val="0"/>
        </dgm:presLayoutVars>
      </dgm:prSet>
      <dgm:spPr/>
    </dgm:pt>
    <dgm:pt modelId="{1872088C-B38E-48FB-82AB-51216E7F05A0}" type="pres">
      <dgm:prSet presAssocID="{2FD8C2DC-D4E5-4FA1-AE12-D17C6A0171E3}" presName="sibTrans" presStyleCnt="0"/>
      <dgm:spPr/>
    </dgm:pt>
    <dgm:pt modelId="{08A2C1B1-DF2D-4F74-A540-5F749C65B825}" type="pres">
      <dgm:prSet presAssocID="{811655D5-DFAD-48F6-BA31-8E27F1E2B48E}" presName="compNode" presStyleCnt="0"/>
      <dgm:spPr/>
    </dgm:pt>
    <dgm:pt modelId="{BF1D2098-E5C3-4C29-A2D1-ABF3300177CC}" type="pres">
      <dgm:prSet presAssocID="{811655D5-DFAD-48F6-BA31-8E27F1E2B48E}" presName="bgRect" presStyleLbl="bgShp" presStyleIdx="2" presStyleCnt="3"/>
      <dgm:spPr/>
    </dgm:pt>
    <dgm:pt modelId="{7B9802DF-9D9A-40CA-B890-489961DD063A}" type="pres">
      <dgm:prSet presAssocID="{811655D5-DFAD-48F6-BA31-8E27F1E2B4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urban scene"/>
        </a:ext>
      </dgm:extLst>
    </dgm:pt>
    <dgm:pt modelId="{AB973211-1EAA-4D26-8709-D2DC78B35739}" type="pres">
      <dgm:prSet presAssocID="{811655D5-DFAD-48F6-BA31-8E27F1E2B48E}" presName="spaceRect" presStyleCnt="0"/>
      <dgm:spPr/>
    </dgm:pt>
    <dgm:pt modelId="{3A405B53-9AD3-49D9-84A6-5F67A518DFBD}" type="pres">
      <dgm:prSet presAssocID="{811655D5-DFAD-48F6-BA31-8E27F1E2B48E}" presName="parTx" presStyleLbl="revTx" presStyleIdx="2" presStyleCnt="3">
        <dgm:presLayoutVars>
          <dgm:chMax val="0"/>
          <dgm:chPref val="0"/>
        </dgm:presLayoutVars>
      </dgm:prSet>
      <dgm:spPr/>
    </dgm:pt>
  </dgm:ptLst>
  <dgm:cxnLst>
    <dgm:cxn modelId="{4B014E20-8775-4375-B7FB-A0448106019C}" srcId="{6995AC48-87C0-4384-98C5-FB4E526D5056}" destId="{075FC08A-015C-461D-BB26-4C1079803E5B}" srcOrd="0" destOrd="0" parTransId="{636678DA-0A08-423D-82AC-F73F29F32440}" sibTransId="{2852D5B5-ACDE-4C32-A916-7F1E3F2B63AA}"/>
    <dgm:cxn modelId="{D3265E33-A8D6-413B-A6C9-64A341BD919F}" type="presOf" srcId="{5949DB1B-E39D-4114-A479-A1114F70CC2B}" destId="{45233035-C98F-4762-9329-6F855B9CF830}" srcOrd="0" destOrd="0" presId="urn:microsoft.com/office/officeart/2018/2/layout/IconVerticalSolidList"/>
    <dgm:cxn modelId="{F9938034-F9B1-4122-A987-77C1859E16BD}" srcId="{6995AC48-87C0-4384-98C5-FB4E526D5056}" destId="{5949DB1B-E39D-4114-A479-A1114F70CC2B}" srcOrd="1" destOrd="0" parTransId="{7F1385E2-966E-45AF-953E-6D909769B2FA}" sibTransId="{2FD8C2DC-D4E5-4FA1-AE12-D17C6A0171E3}"/>
    <dgm:cxn modelId="{BDB02769-5500-4257-BB57-B2B23D95CCB5}" srcId="{6995AC48-87C0-4384-98C5-FB4E526D5056}" destId="{811655D5-DFAD-48F6-BA31-8E27F1E2B48E}" srcOrd="2" destOrd="0" parTransId="{BF08B2AA-DF21-4204-8348-8049B04F1AFA}" sibTransId="{F306C54C-F964-46F9-A044-E565C6AC0239}"/>
    <dgm:cxn modelId="{9B38DB4D-F63C-4F15-904C-76FA75B6A074}" type="presOf" srcId="{811655D5-DFAD-48F6-BA31-8E27F1E2B48E}" destId="{3A405B53-9AD3-49D9-84A6-5F67A518DFBD}" srcOrd="0" destOrd="0" presId="urn:microsoft.com/office/officeart/2018/2/layout/IconVerticalSolidList"/>
    <dgm:cxn modelId="{118C9B9C-528A-45B2-8075-CA01CEF097C9}" type="presOf" srcId="{075FC08A-015C-461D-BB26-4C1079803E5B}" destId="{9CF9B823-234A-408F-B4DD-BA96FCBD500B}" srcOrd="0" destOrd="0" presId="urn:microsoft.com/office/officeart/2018/2/layout/IconVerticalSolidList"/>
    <dgm:cxn modelId="{308488E5-80DE-4F0B-8961-AA090E51BBFF}" type="presOf" srcId="{6995AC48-87C0-4384-98C5-FB4E526D5056}" destId="{75473FAD-075E-47D4-9654-873968F3E397}" srcOrd="0" destOrd="0" presId="urn:microsoft.com/office/officeart/2018/2/layout/IconVerticalSolidList"/>
    <dgm:cxn modelId="{418E3067-8CBC-43BC-94E7-6CCB1D8AA7C9}" type="presParOf" srcId="{75473FAD-075E-47D4-9654-873968F3E397}" destId="{6EEB91D9-E650-40DB-B747-BCC4221452F9}" srcOrd="0" destOrd="0" presId="urn:microsoft.com/office/officeart/2018/2/layout/IconVerticalSolidList"/>
    <dgm:cxn modelId="{84E1EB22-CAD5-44F8-BDE8-4B8EDBA226AF}" type="presParOf" srcId="{6EEB91D9-E650-40DB-B747-BCC4221452F9}" destId="{33BF4584-F3AF-42A8-9EF7-1BFA1558F01F}" srcOrd="0" destOrd="0" presId="urn:microsoft.com/office/officeart/2018/2/layout/IconVerticalSolidList"/>
    <dgm:cxn modelId="{61ADA4BE-DEE4-400D-8EDC-FEB8DC215CA0}" type="presParOf" srcId="{6EEB91D9-E650-40DB-B747-BCC4221452F9}" destId="{1AC5150E-96DE-4CF7-9C81-1B055A6303B9}" srcOrd="1" destOrd="0" presId="urn:microsoft.com/office/officeart/2018/2/layout/IconVerticalSolidList"/>
    <dgm:cxn modelId="{407C27D8-0833-4279-B3E6-2A9F8468295D}" type="presParOf" srcId="{6EEB91D9-E650-40DB-B747-BCC4221452F9}" destId="{AC91A766-E607-40B5-925F-AF4806B793CA}" srcOrd="2" destOrd="0" presId="urn:microsoft.com/office/officeart/2018/2/layout/IconVerticalSolidList"/>
    <dgm:cxn modelId="{BE079DF6-86D9-4D53-B1A8-4CDF7C891C8C}" type="presParOf" srcId="{6EEB91D9-E650-40DB-B747-BCC4221452F9}" destId="{9CF9B823-234A-408F-B4DD-BA96FCBD500B}" srcOrd="3" destOrd="0" presId="urn:microsoft.com/office/officeart/2018/2/layout/IconVerticalSolidList"/>
    <dgm:cxn modelId="{DE770110-C604-4026-8FCC-5E0B73FCA8D4}" type="presParOf" srcId="{75473FAD-075E-47D4-9654-873968F3E397}" destId="{F0587ED4-6868-4EEB-8E9C-5DF31605C6E0}" srcOrd="1" destOrd="0" presId="urn:microsoft.com/office/officeart/2018/2/layout/IconVerticalSolidList"/>
    <dgm:cxn modelId="{708DE2EC-A130-4BA4-829A-153204A8DB9C}" type="presParOf" srcId="{75473FAD-075E-47D4-9654-873968F3E397}" destId="{F7120B9D-649A-4A6B-BBCE-39CC3579ECFE}" srcOrd="2" destOrd="0" presId="urn:microsoft.com/office/officeart/2018/2/layout/IconVerticalSolidList"/>
    <dgm:cxn modelId="{1484C8FE-1FAA-42C7-B115-3959A03791C5}" type="presParOf" srcId="{F7120B9D-649A-4A6B-BBCE-39CC3579ECFE}" destId="{DD9A8162-B891-4113-A121-16A9846711B6}" srcOrd="0" destOrd="0" presId="urn:microsoft.com/office/officeart/2018/2/layout/IconVerticalSolidList"/>
    <dgm:cxn modelId="{1BA46B4C-2E7A-4BDF-8695-2CF045C338F4}" type="presParOf" srcId="{F7120B9D-649A-4A6B-BBCE-39CC3579ECFE}" destId="{1AEC7F79-1B6D-401B-84FA-9F36143D7240}" srcOrd="1" destOrd="0" presId="urn:microsoft.com/office/officeart/2018/2/layout/IconVerticalSolidList"/>
    <dgm:cxn modelId="{540168AD-3D5F-42BD-B8C8-64A60D51B3FF}" type="presParOf" srcId="{F7120B9D-649A-4A6B-BBCE-39CC3579ECFE}" destId="{CE110F73-0AA1-4C66-831E-C1C369259BEF}" srcOrd="2" destOrd="0" presId="urn:microsoft.com/office/officeart/2018/2/layout/IconVerticalSolidList"/>
    <dgm:cxn modelId="{B43730D0-B3F9-46A0-8A1E-4F32D469092F}" type="presParOf" srcId="{F7120B9D-649A-4A6B-BBCE-39CC3579ECFE}" destId="{45233035-C98F-4762-9329-6F855B9CF830}" srcOrd="3" destOrd="0" presId="urn:microsoft.com/office/officeart/2018/2/layout/IconVerticalSolidList"/>
    <dgm:cxn modelId="{C4264492-F2BA-48F3-8A12-0F8251B9BC3C}" type="presParOf" srcId="{75473FAD-075E-47D4-9654-873968F3E397}" destId="{1872088C-B38E-48FB-82AB-51216E7F05A0}" srcOrd="3" destOrd="0" presId="urn:microsoft.com/office/officeart/2018/2/layout/IconVerticalSolidList"/>
    <dgm:cxn modelId="{973BFCA7-BD3B-4624-9689-76EAC29962EC}" type="presParOf" srcId="{75473FAD-075E-47D4-9654-873968F3E397}" destId="{08A2C1B1-DF2D-4F74-A540-5F749C65B825}" srcOrd="4" destOrd="0" presId="urn:microsoft.com/office/officeart/2018/2/layout/IconVerticalSolidList"/>
    <dgm:cxn modelId="{C2638748-BFA9-4BE2-9E64-B572912A096A}" type="presParOf" srcId="{08A2C1B1-DF2D-4F74-A540-5F749C65B825}" destId="{BF1D2098-E5C3-4C29-A2D1-ABF3300177CC}" srcOrd="0" destOrd="0" presId="urn:microsoft.com/office/officeart/2018/2/layout/IconVerticalSolidList"/>
    <dgm:cxn modelId="{27110E20-3850-447A-91B3-8AA8D23E6E16}" type="presParOf" srcId="{08A2C1B1-DF2D-4F74-A540-5F749C65B825}" destId="{7B9802DF-9D9A-40CA-B890-489961DD063A}" srcOrd="1" destOrd="0" presId="urn:microsoft.com/office/officeart/2018/2/layout/IconVerticalSolidList"/>
    <dgm:cxn modelId="{2FD05F32-0F3F-445B-84F3-DBAA30CFE151}" type="presParOf" srcId="{08A2C1B1-DF2D-4F74-A540-5F749C65B825}" destId="{AB973211-1EAA-4D26-8709-D2DC78B35739}" srcOrd="2" destOrd="0" presId="urn:microsoft.com/office/officeart/2018/2/layout/IconVerticalSolidList"/>
    <dgm:cxn modelId="{429B6DD4-DD69-4ADD-AC07-E7066880BB61}" type="presParOf" srcId="{08A2C1B1-DF2D-4F74-A540-5F749C65B825}" destId="{3A405B53-9AD3-49D9-84A6-5F67A518DF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86FCBE-0D06-4A94-A5C4-41CE786753D5}"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4B4DAB9E-0553-4225-9428-5B97FDF02E71}">
      <dgm:prSet/>
      <dgm:spPr/>
      <dgm:t>
        <a:bodyPr/>
        <a:lstStyle/>
        <a:p>
          <a:r>
            <a:rPr lang="en-GB" dirty="0">
              <a:solidFill>
                <a:schemeClr val="bg1"/>
              </a:solidFill>
            </a:rPr>
            <a:t>Residential home</a:t>
          </a:r>
          <a:endParaRPr lang="en-US" dirty="0">
            <a:solidFill>
              <a:schemeClr val="bg1"/>
            </a:solidFill>
          </a:endParaRPr>
        </a:p>
      </dgm:t>
    </dgm:pt>
    <dgm:pt modelId="{7C44045E-CFC3-43A0-8FBA-148FDA0902F7}" type="parTrans" cxnId="{E18084F6-4F25-4614-9B13-1B3F4CA5B701}">
      <dgm:prSet/>
      <dgm:spPr/>
      <dgm:t>
        <a:bodyPr/>
        <a:lstStyle/>
        <a:p>
          <a:endParaRPr lang="en-US">
            <a:solidFill>
              <a:schemeClr val="bg1"/>
            </a:solidFill>
          </a:endParaRPr>
        </a:p>
      </dgm:t>
    </dgm:pt>
    <dgm:pt modelId="{25EB6ED3-6D35-4DBC-9843-94137BFE266B}" type="sibTrans" cxnId="{E18084F6-4F25-4614-9B13-1B3F4CA5B701}">
      <dgm:prSet/>
      <dgm:spPr/>
      <dgm:t>
        <a:bodyPr/>
        <a:lstStyle/>
        <a:p>
          <a:endParaRPr lang="en-US">
            <a:solidFill>
              <a:schemeClr val="bg1"/>
            </a:solidFill>
          </a:endParaRPr>
        </a:p>
      </dgm:t>
    </dgm:pt>
    <dgm:pt modelId="{34D10A19-59AD-4412-A4B5-77134DFBFFD2}">
      <dgm:prSet/>
      <dgm:spPr/>
      <dgm:t>
        <a:bodyPr/>
        <a:lstStyle/>
        <a:p>
          <a:r>
            <a:rPr lang="en-GB">
              <a:solidFill>
                <a:schemeClr val="bg1"/>
              </a:solidFill>
            </a:rPr>
            <a:t>Rest home</a:t>
          </a:r>
          <a:endParaRPr lang="en-US">
            <a:solidFill>
              <a:schemeClr val="bg1"/>
            </a:solidFill>
          </a:endParaRPr>
        </a:p>
      </dgm:t>
    </dgm:pt>
    <dgm:pt modelId="{C2A733F5-0E47-4D27-A6DF-F641455AF6D3}" type="parTrans" cxnId="{B2D83720-B348-4BD2-82E6-83A1E640A3A5}">
      <dgm:prSet/>
      <dgm:spPr/>
      <dgm:t>
        <a:bodyPr/>
        <a:lstStyle/>
        <a:p>
          <a:endParaRPr lang="en-US">
            <a:solidFill>
              <a:schemeClr val="bg1"/>
            </a:solidFill>
          </a:endParaRPr>
        </a:p>
      </dgm:t>
    </dgm:pt>
    <dgm:pt modelId="{32B3A986-A507-4D29-875F-238961C15280}" type="sibTrans" cxnId="{B2D83720-B348-4BD2-82E6-83A1E640A3A5}">
      <dgm:prSet/>
      <dgm:spPr/>
      <dgm:t>
        <a:bodyPr/>
        <a:lstStyle/>
        <a:p>
          <a:endParaRPr lang="en-US">
            <a:solidFill>
              <a:schemeClr val="bg1"/>
            </a:solidFill>
          </a:endParaRPr>
        </a:p>
      </dgm:t>
    </dgm:pt>
    <dgm:pt modelId="{6CC07634-5C7C-4640-B238-4297BD52D25E}">
      <dgm:prSet/>
      <dgm:spPr/>
      <dgm:t>
        <a:bodyPr/>
        <a:lstStyle/>
        <a:p>
          <a:r>
            <a:rPr lang="en-GB">
              <a:solidFill>
                <a:schemeClr val="bg1"/>
              </a:solidFill>
            </a:rPr>
            <a:t>Convalescent home</a:t>
          </a:r>
          <a:endParaRPr lang="en-US">
            <a:solidFill>
              <a:schemeClr val="bg1"/>
            </a:solidFill>
          </a:endParaRPr>
        </a:p>
      </dgm:t>
    </dgm:pt>
    <dgm:pt modelId="{194604A3-AF8D-42E6-AD48-7327BA4A4BD0}" type="parTrans" cxnId="{3C3E1B4D-22D9-4C0D-91CF-00FAC76C1B1F}">
      <dgm:prSet/>
      <dgm:spPr/>
      <dgm:t>
        <a:bodyPr/>
        <a:lstStyle/>
        <a:p>
          <a:endParaRPr lang="en-US">
            <a:solidFill>
              <a:schemeClr val="bg1"/>
            </a:solidFill>
          </a:endParaRPr>
        </a:p>
      </dgm:t>
    </dgm:pt>
    <dgm:pt modelId="{0081061E-B11B-4372-94D0-AA85EEF5C566}" type="sibTrans" cxnId="{3C3E1B4D-22D9-4C0D-91CF-00FAC76C1B1F}">
      <dgm:prSet/>
      <dgm:spPr/>
      <dgm:t>
        <a:bodyPr/>
        <a:lstStyle/>
        <a:p>
          <a:endParaRPr lang="en-US">
            <a:solidFill>
              <a:schemeClr val="bg1"/>
            </a:solidFill>
          </a:endParaRPr>
        </a:p>
      </dgm:t>
    </dgm:pt>
    <dgm:pt modelId="{90849EDB-6E05-4A04-9EF7-4D4050F48B83}">
      <dgm:prSet/>
      <dgm:spPr/>
      <dgm:t>
        <a:bodyPr/>
        <a:lstStyle/>
        <a:p>
          <a:r>
            <a:rPr lang="en-GB">
              <a:solidFill>
                <a:schemeClr val="bg1"/>
              </a:solidFill>
            </a:rPr>
            <a:t>Respite care</a:t>
          </a:r>
          <a:endParaRPr lang="en-US">
            <a:solidFill>
              <a:schemeClr val="bg1"/>
            </a:solidFill>
          </a:endParaRPr>
        </a:p>
      </dgm:t>
    </dgm:pt>
    <dgm:pt modelId="{F435393A-839A-4F38-8E8D-00777485241C}" type="parTrans" cxnId="{1B81D99E-56EB-45B6-A084-D5BC2DC35505}">
      <dgm:prSet/>
      <dgm:spPr/>
      <dgm:t>
        <a:bodyPr/>
        <a:lstStyle/>
        <a:p>
          <a:endParaRPr lang="en-US">
            <a:solidFill>
              <a:schemeClr val="bg1"/>
            </a:solidFill>
          </a:endParaRPr>
        </a:p>
      </dgm:t>
    </dgm:pt>
    <dgm:pt modelId="{90C56CBF-F43A-407B-992E-F64C1AFE30FE}" type="sibTrans" cxnId="{1B81D99E-56EB-45B6-A084-D5BC2DC35505}">
      <dgm:prSet/>
      <dgm:spPr/>
      <dgm:t>
        <a:bodyPr/>
        <a:lstStyle/>
        <a:p>
          <a:endParaRPr lang="en-US">
            <a:solidFill>
              <a:schemeClr val="bg1"/>
            </a:solidFill>
          </a:endParaRPr>
        </a:p>
      </dgm:t>
    </dgm:pt>
    <dgm:pt modelId="{CF2C613E-C88E-4CE0-A7C4-FE198EA41B2F}">
      <dgm:prSet/>
      <dgm:spPr/>
      <dgm:t>
        <a:bodyPr/>
        <a:lstStyle/>
        <a:p>
          <a:r>
            <a:rPr lang="en-GB">
              <a:solidFill>
                <a:schemeClr val="bg1"/>
              </a:solidFill>
            </a:rPr>
            <a:t>Mental health crisis house</a:t>
          </a:r>
          <a:endParaRPr lang="en-US">
            <a:solidFill>
              <a:schemeClr val="bg1"/>
            </a:solidFill>
          </a:endParaRPr>
        </a:p>
      </dgm:t>
    </dgm:pt>
    <dgm:pt modelId="{6229FABE-2C37-480E-8D2D-0E9147160219}" type="parTrans" cxnId="{91E68608-1273-4B6D-AC5B-B0D9BB937E08}">
      <dgm:prSet/>
      <dgm:spPr/>
      <dgm:t>
        <a:bodyPr/>
        <a:lstStyle/>
        <a:p>
          <a:endParaRPr lang="en-US">
            <a:solidFill>
              <a:schemeClr val="bg1"/>
            </a:solidFill>
          </a:endParaRPr>
        </a:p>
      </dgm:t>
    </dgm:pt>
    <dgm:pt modelId="{13EBE9D1-FFC9-4FBA-9E8E-3B67DB741E31}" type="sibTrans" cxnId="{91E68608-1273-4B6D-AC5B-B0D9BB937E08}">
      <dgm:prSet/>
      <dgm:spPr/>
      <dgm:t>
        <a:bodyPr/>
        <a:lstStyle/>
        <a:p>
          <a:endParaRPr lang="en-US">
            <a:solidFill>
              <a:schemeClr val="bg1"/>
            </a:solidFill>
          </a:endParaRPr>
        </a:p>
      </dgm:t>
    </dgm:pt>
    <dgm:pt modelId="{D62CB674-D59D-4956-8AD8-3A856DCC3DE2}">
      <dgm:prSet/>
      <dgm:spPr/>
      <dgm:t>
        <a:bodyPr/>
        <a:lstStyle/>
        <a:p>
          <a:r>
            <a:rPr lang="en-GB">
              <a:solidFill>
                <a:schemeClr val="bg1"/>
              </a:solidFill>
            </a:rPr>
            <a:t>Therapeutic communities.</a:t>
          </a:r>
          <a:endParaRPr lang="en-US">
            <a:solidFill>
              <a:schemeClr val="bg1"/>
            </a:solidFill>
          </a:endParaRPr>
        </a:p>
      </dgm:t>
    </dgm:pt>
    <dgm:pt modelId="{2A57347E-0E33-486C-90AD-DE4BED905550}" type="parTrans" cxnId="{240AE596-B4CE-4472-8286-472F87488500}">
      <dgm:prSet/>
      <dgm:spPr/>
      <dgm:t>
        <a:bodyPr/>
        <a:lstStyle/>
        <a:p>
          <a:endParaRPr lang="en-US">
            <a:solidFill>
              <a:schemeClr val="bg1"/>
            </a:solidFill>
          </a:endParaRPr>
        </a:p>
      </dgm:t>
    </dgm:pt>
    <dgm:pt modelId="{FA742C97-847D-470A-BC95-A9CE903DA2F0}" type="sibTrans" cxnId="{240AE596-B4CE-4472-8286-472F87488500}">
      <dgm:prSet/>
      <dgm:spPr/>
      <dgm:t>
        <a:bodyPr/>
        <a:lstStyle/>
        <a:p>
          <a:endParaRPr lang="en-US">
            <a:solidFill>
              <a:schemeClr val="bg1"/>
            </a:solidFill>
          </a:endParaRPr>
        </a:p>
      </dgm:t>
    </dgm:pt>
    <dgm:pt modelId="{F1CE62CD-82EF-4397-AB89-4FEFDF5019C3}" type="pres">
      <dgm:prSet presAssocID="{F386FCBE-0D06-4A94-A5C4-41CE786753D5}" presName="diagram" presStyleCnt="0">
        <dgm:presLayoutVars>
          <dgm:dir/>
          <dgm:resizeHandles val="exact"/>
        </dgm:presLayoutVars>
      </dgm:prSet>
      <dgm:spPr/>
    </dgm:pt>
    <dgm:pt modelId="{332CA40D-4E82-4FEB-A577-2422D987BF7A}" type="pres">
      <dgm:prSet presAssocID="{4B4DAB9E-0553-4225-9428-5B97FDF02E71}" presName="node" presStyleLbl="node1" presStyleIdx="0" presStyleCnt="6">
        <dgm:presLayoutVars>
          <dgm:bulletEnabled val="1"/>
        </dgm:presLayoutVars>
      </dgm:prSet>
      <dgm:spPr/>
    </dgm:pt>
    <dgm:pt modelId="{160C23FB-3850-4E3A-9E90-53BC20F78F93}" type="pres">
      <dgm:prSet presAssocID="{25EB6ED3-6D35-4DBC-9843-94137BFE266B}" presName="sibTrans" presStyleCnt="0"/>
      <dgm:spPr/>
    </dgm:pt>
    <dgm:pt modelId="{F74976BC-DAC5-41E2-97FF-7D29AA32883D}" type="pres">
      <dgm:prSet presAssocID="{34D10A19-59AD-4412-A4B5-77134DFBFFD2}" presName="node" presStyleLbl="node1" presStyleIdx="1" presStyleCnt="6">
        <dgm:presLayoutVars>
          <dgm:bulletEnabled val="1"/>
        </dgm:presLayoutVars>
      </dgm:prSet>
      <dgm:spPr/>
    </dgm:pt>
    <dgm:pt modelId="{28527850-8F07-426E-AB86-8CA4AB0E4F41}" type="pres">
      <dgm:prSet presAssocID="{32B3A986-A507-4D29-875F-238961C15280}" presName="sibTrans" presStyleCnt="0"/>
      <dgm:spPr/>
    </dgm:pt>
    <dgm:pt modelId="{2670E3C8-4B68-4EB5-9340-D76C54D2A6DC}" type="pres">
      <dgm:prSet presAssocID="{6CC07634-5C7C-4640-B238-4297BD52D25E}" presName="node" presStyleLbl="node1" presStyleIdx="2" presStyleCnt="6">
        <dgm:presLayoutVars>
          <dgm:bulletEnabled val="1"/>
        </dgm:presLayoutVars>
      </dgm:prSet>
      <dgm:spPr/>
    </dgm:pt>
    <dgm:pt modelId="{DDB303E4-1302-43E0-AAD9-AE6B6C440679}" type="pres">
      <dgm:prSet presAssocID="{0081061E-B11B-4372-94D0-AA85EEF5C566}" presName="sibTrans" presStyleCnt="0"/>
      <dgm:spPr/>
    </dgm:pt>
    <dgm:pt modelId="{39983767-EE15-45FF-B9CD-886E0F64F454}" type="pres">
      <dgm:prSet presAssocID="{90849EDB-6E05-4A04-9EF7-4D4050F48B83}" presName="node" presStyleLbl="node1" presStyleIdx="3" presStyleCnt="6">
        <dgm:presLayoutVars>
          <dgm:bulletEnabled val="1"/>
        </dgm:presLayoutVars>
      </dgm:prSet>
      <dgm:spPr/>
    </dgm:pt>
    <dgm:pt modelId="{B80668C8-9C58-4381-9356-57A1E12158D4}" type="pres">
      <dgm:prSet presAssocID="{90C56CBF-F43A-407B-992E-F64C1AFE30FE}" presName="sibTrans" presStyleCnt="0"/>
      <dgm:spPr/>
    </dgm:pt>
    <dgm:pt modelId="{2D27CA11-E37B-4607-8344-15FF9C323267}" type="pres">
      <dgm:prSet presAssocID="{CF2C613E-C88E-4CE0-A7C4-FE198EA41B2F}" presName="node" presStyleLbl="node1" presStyleIdx="4" presStyleCnt="6">
        <dgm:presLayoutVars>
          <dgm:bulletEnabled val="1"/>
        </dgm:presLayoutVars>
      </dgm:prSet>
      <dgm:spPr/>
    </dgm:pt>
    <dgm:pt modelId="{7DEBD768-5802-493C-8BBF-EAC959FCCBE7}" type="pres">
      <dgm:prSet presAssocID="{13EBE9D1-FFC9-4FBA-9E8E-3B67DB741E31}" presName="sibTrans" presStyleCnt="0"/>
      <dgm:spPr/>
    </dgm:pt>
    <dgm:pt modelId="{41BFA8C2-2C6E-4A83-B5F1-9341058EE942}" type="pres">
      <dgm:prSet presAssocID="{D62CB674-D59D-4956-8AD8-3A856DCC3DE2}" presName="node" presStyleLbl="node1" presStyleIdx="5" presStyleCnt="6">
        <dgm:presLayoutVars>
          <dgm:bulletEnabled val="1"/>
        </dgm:presLayoutVars>
      </dgm:prSet>
      <dgm:spPr/>
    </dgm:pt>
  </dgm:ptLst>
  <dgm:cxnLst>
    <dgm:cxn modelId="{3FF99706-9F01-4046-93BE-C56421089506}" type="presOf" srcId="{D62CB674-D59D-4956-8AD8-3A856DCC3DE2}" destId="{41BFA8C2-2C6E-4A83-B5F1-9341058EE942}" srcOrd="0" destOrd="0" presId="urn:microsoft.com/office/officeart/2005/8/layout/default"/>
    <dgm:cxn modelId="{91E68608-1273-4B6D-AC5B-B0D9BB937E08}" srcId="{F386FCBE-0D06-4A94-A5C4-41CE786753D5}" destId="{CF2C613E-C88E-4CE0-A7C4-FE198EA41B2F}" srcOrd="4" destOrd="0" parTransId="{6229FABE-2C37-480E-8D2D-0E9147160219}" sibTransId="{13EBE9D1-FFC9-4FBA-9E8E-3B67DB741E31}"/>
    <dgm:cxn modelId="{B2D83720-B348-4BD2-82E6-83A1E640A3A5}" srcId="{F386FCBE-0D06-4A94-A5C4-41CE786753D5}" destId="{34D10A19-59AD-4412-A4B5-77134DFBFFD2}" srcOrd="1" destOrd="0" parTransId="{C2A733F5-0E47-4D27-A6DF-F641455AF6D3}" sibTransId="{32B3A986-A507-4D29-875F-238961C15280}"/>
    <dgm:cxn modelId="{1D266428-7A06-455E-870E-E702A0C5BCB3}" type="presOf" srcId="{90849EDB-6E05-4A04-9EF7-4D4050F48B83}" destId="{39983767-EE15-45FF-B9CD-886E0F64F454}" srcOrd="0" destOrd="0" presId="urn:microsoft.com/office/officeart/2005/8/layout/default"/>
    <dgm:cxn modelId="{0C0FC830-8EDD-4606-B049-F693AB8897CE}" type="presOf" srcId="{34D10A19-59AD-4412-A4B5-77134DFBFFD2}" destId="{F74976BC-DAC5-41E2-97FF-7D29AA32883D}" srcOrd="0" destOrd="0" presId="urn:microsoft.com/office/officeart/2005/8/layout/default"/>
    <dgm:cxn modelId="{3C3E1B4D-22D9-4C0D-91CF-00FAC76C1B1F}" srcId="{F386FCBE-0D06-4A94-A5C4-41CE786753D5}" destId="{6CC07634-5C7C-4640-B238-4297BD52D25E}" srcOrd="2" destOrd="0" parTransId="{194604A3-AF8D-42E6-AD48-7327BA4A4BD0}" sibTransId="{0081061E-B11B-4372-94D0-AA85EEF5C566}"/>
    <dgm:cxn modelId="{322E3C50-6A90-46B0-A6DB-0E12BBDBB8E5}" type="presOf" srcId="{CF2C613E-C88E-4CE0-A7C4-FE198EA41B2F}" destId="{2D27CA11-E37B-4607-8344-15FF9C323267}" srcOrd="0" destOrd="0" presId="urn:microsoft.com/office/officeart/2005/8/layout/default"/>
    <dgm:cxn modelId="{D291AE77-8253-42C5-BADD-9259F1855BB8}" type="presOf" srcId="{6CC07634-5C7C-4640-B238-4297BD52D25E}" destId="{2670E3C8-4B68-4EB5-9340-D76C54D2A6DC}" srcOrd="0" destOrd="0" presId="urn:microsoft.com/office/officeart/2005/8/layout/default"/>
    <dgm:cxn modelId="{240AE596-B4CE-4472-8286-472F87488500}" srcId="{F386FCBE-0D06-4A94-A5C4-41CE786753D5}" destId="{D62CB674-D59D-4956-8AD8-3A856DCC3DE2}" srcOrd="5" destOrd="0" parTransId="{2A57347E-0E33-486C-90AD-DE4BED905550}" sibTransId="{FA742C97-847D-470A-BC95-A9CE903DA2F0}"/>
    <dgm:cxn modelId="{1B81D99E-56EB-45B6-A084-D5BC2DC35505}" srcId="{F386FCBE-0D06-4A94-A5C4-41CE786753D5}" destId="{90849EDB-6E05-4A04-9EF7-4D4050F48B83}" srcOrd="3" destOrd="0" parTransId="{F435393A-839A-4F38-8E8D-00777485241C}" sibTransId="{90C56CBF-F43A-407B-992E-F64C1AFE30FE}"/>
    <dgm:cxn modelId="{384F83A3-B940-49AD-AC08-F08D09675F4C}" type="presOf" srcId="{4B4DAB9E-0553-4225-9428-5B97FDF02E71}" destId="{332CA40D-4E82-4FEB-A577-2422D987BF7A}" srcOrd="0" destOrd="0" presId="urn:microsoft.com/office/officeart/2005/8/layout/default"/>
    <dgm:cxn modelId="{F57C5ED6-F9AA-4BDB-A11D-39D1C5413C92}" type="presOf" srcId="{F386FCBE-0D06-4A94-A5C4-41CE786753D5}" destId="{F1CE62CD-82EF-4397-AB89-4FEFDF5019C3}" srcOrd="0" destOrd="0" presId="urn:microsoft.com/office/officeart/2005/8/layout/default"/>
    <dgm:cxn modelId="{E18084F6-4F25-4614-9B13-1B3F4CA5B701}" srcId="{F386FCBE-0D06-4A94-A5C4-41CE786753D5}" destId="{4B4DAB9E-0553-4225-9428-5B97FDF02E71}" srcOrd="0" destOrd="0" parTransId="{7C44045E-CFC3-43A0-8FBA-148FDA0902F7}" sibTransId="{25EB6ED3-6D35-4DBC-9843-94137BFE266B}"/>
    <dgm:cxn modelId="{76BA9959-7A7F-4C77-882C-DFACD566822A}" type="presParOf" srcId="{F1CE62CD-82EF-4397-AB89-4FEFDF5019C3}" destId="{332CA40D-4E82-4FEB-A577-2422D987BF7A}" srcOrd="0" destOrd="0" presId="urn:microsoft.com/office/officeart/2005/8/layout/default"/>
    <dgm:cxn modelId="{56F416AD-1F6C-42B2-A422-C69A63EEAEAE}" type="presParOf" srcId="{F1CE62CD-82EF-4397-AB89-4FEFDF5019C3}" destId="{160C23FB-3850-4E3A-9E90-53BC20F78F93}" srcOrd="1" destOrd="0" presId="urn:microsoft.com/office/officeart/2005/8/layout/default"/>
    <dgm:cxn modelId="{B2BFB6EF-7D66-471B-9559-F8F68FD8F53A}" type="presParOf" srcId="{F1CE62CD-82EF-4397-AB89-4FEFDF5019C3}" destId="{F74976BC-DAC5-41E2-97FF-7D29AA32883D}" srcOrd="2" destOrd="0" presId="urn:microsoft.com/office/officeart/2005/8/layout/default"/>
    <dgm:cxn modelId="{9AF7BDF0-C962-4903-9504-771B28366860}" type="presParOf" srcId="{F1CE62CD-82EF-4397-AB89-4FEFDF5019C3}" destId="{28527850-8F07-426E-AB86-8CA4AB0E4F41}" srcOrd="3" destOrd="0" presId="urn:microsoft.com/office/officeart/2005/8/layout/default"/>
    <dgm:cxn modelId="{4C5560C3-BF46-49AF-86CA-D4C2B89B25C9}" type="presParOf" srcId="{F1CE62CD-82EF-4397-AB89-4FEFDF5019C3}" destId="{2670E3C8-4B68-4EB5-9340-D76C54D2A6DC}" srcOrd="4" destOrd="0" presId="urn:microsoft.com/office/officeart/2005/8/layout/default"/>
    <dgm:cxn modelId="{9CDC4E9C-85B3-418A-A771-EFC5E2577F08}" type="presParOf" srcId="{F1CE62CD-82EF-4397-AB89-4FEFDF5019C3}" destId="{DDB303E4-1302-43E0-AAD9-AE6B6C440679}" srcOrd="5" destOrd="0" presId="urn:microsoft.com/office/officeart/2005/8/layout/default"/>
    <dgm:cxn modelId="{7159AF4A-EB96-4BC2-BB8C-D9F2807C895A}" type="presParOf" srcId="{F1CE62CD-82EF-4397-AB89-4FEFDF5019C3}" destId="{39983767-EE15-45FF-B9CD-886E0F64F454}" srcOrd="6" destOrd="0" presId="urn:microsoft.com/office/officeart/2005/8/layout/default"/>
    <dgm:cxn modelId="{8991D7C1-AB2C-4B6C-8084-76AC2B822618}" type="presParOf" srcId="{F1CE62CD-82EF-4397-AB89-4FEFDF5019C3}" destId="{B80668C8-9C58-4381-9356-57A1E12158D4}" srcOrd="7" destOrd="0" presId="urn:microsoft.com/office/officeart/2005/8/layout/default"/>
    <dgm:cxn modelId="{2230EFD2-B40E-4E4B-BAA4-A063DFAB7D8A}" type="presParOf" srcId="{F1CE62CD-82EF-4397-AB89-4FEFDF5019C3}" destId="{2D27CA11-E37B-4607-8344-15FF9C323267}" srcOrd="8" destOrd="0" presId="urn:microsoft.com/office/officeart/2005/8/layout/default"/>
    <dgm:cxn modelId="{CB332D47-4112-4287-95EF-FA4203746F73}" type="presParOf" srcId="{F1CE62CD-82EF-4397-AB89-4FEFDF5019C3}" destId="{7DEBD768-5802-493C-8BBF-EAC959FCCBE7}" srcOrd="9" destOrd="0" presId="urn:microsoft.com/office/officeart/2005/8/layout/default"/>
    <dgm:cxn modelId="{1FE7F4B1-3669-4D89-B02A-67B9BBCA43BF}" type="presParOf" srcId="{F1CE62CD-82EF-4397-AB89-4FEFDF5019C3}" destId="{41BFA8C2-2C6E-4A83-B5F1-9341058EE94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609F8-5A2A-4822-AB6A-92E80E29CF98}">
      <dsp:nvSpPr>
        <dsp:cNvPr id="0" name=""/>
        <dsp:cNvSpPr/>
      </dsp:nvSpPr>
      <dsp:spPr>
        <a:xfrm>
          <a:off x="0" y="581854"/>
          <a:ext cx="7500730" cy="16848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solidFill>
                <a:schemeClr val="bg1"/>
              </a:solidFill>
            </a:rPr>
            <a:t>These services provide main purpose is giving treatment to people following an illness or injury that impairs their physical, mental or cognitive wellbeing. </a:t>
          </a:r>
          <a:endParaRPr lang="en-US" sz="2400" kern="1200" dirty="0">
            <a:solidFill>
              <a:schemeClr val="bg1"/>
            </a:solidFill>
          </a:endParaRPr>
        </a:p>
      </dsp:txBody>
      <dsp:txXfrm>
        <a:off x="82245" y="664099"/>
        <a:ext cx="7336240" cy="1520310"/>
      </dsp:txXfrm>
    </dsp:sp>
    <dsp:sp modelId="{D235DA10-667B-482A-A2AF-158811FDD860}">
      <dsp:nvSpPr>
        <dsp:cNvPr id="0" name=""/>
        <dsp:cNvSpPr/>
      </dsp:nvSpPr>
      <dsp:spPr>
        <a:xfrm>
          <a:off x="0" y="2351806"/>
          <a:ext cx="7500730" cy="168480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bg1"/>
              </a:solidFill>
            </a:rPr>
            <a:t>For which continued rehabilitative care is likely to bring about improvement.</a:t>
          </a:r>
          <a:endParaRPr lang="en-US" sz="2800" kern="1200" dirty="0">
            <a:solidFill>
              <a:schemeClr val="bg1"/>
            </a:solidFill>
          </a:endParaRPr>
        </a:p>
      </dsp:txBody>
      <dsp:txXfrm>
        <a:off x="82245" y="2434051"/>
        <a:ext cx="7336240" cy="1520310"/>
      </dsp:txXfrm>
    </dsp:sp>
    <dsp:sp modelId="{04CBD4C9-7D7B-4491-AC7A-0E32285A189D}">
      <dsp:nvSpPr>
        <dsp:cNvPr id="0" name=""/>
        <dsp:cNvSpPr/>
      </dsp:nvSpPr>
      <dsp:spPr>
        <a:xfrm>
          <a:off x="0" y="4089694"/>
          <a:ext cx="7500730" cy="16848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solidFill>
                <a:schemeClr val="bg1"/>
              </a:solidFill>
            </a:rPr>
            <a:t>They may consist of a range of services that promote faster recovery from illness, prevent unnecessary admission to acute services, support timely discharge and maximise independent living.</a:t>
          </a:r>
          <a:endParaRPr lang="en-US" sz="2400" kern="1200">
            <a:solidFill>
              <a:schemeClr val="bg1"/>
            </a:solidFill>
          </a:endParaRPr>
        </a:p>
      </dsp:txBody>
      <dsp:txXfrm>
        <a:off x="82245" y="4171939"/>
        <a:ext cx="7336240" cy="1520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84EE5-EDC6-411B-A0DE-63A1A2328AB5}">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A081BAE-2226-42FC-92BD-5D339DECF66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BAA6200-2D7B-4527-83FA-307777A760C3}">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Nursing home</a:t>
          </a:r>
          <a:endParaRPr lang="en-US" sz="2200" kern="1200"/>
        </a:p>
      </dsp:txBody>
      <dsp:txXfrm>
        <a:off x="1429899" y="2442"/>
        <a:ext cx="5083704" cy="1238008"/>
      </dsp:txXfrm>
    </dsp:sp>
    <dsp:sp modelId="{7EFDD1E9-B804-4B7D-983E-696B729AE1F0}">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B7C3514-1FD7-4F59-A46A-F79B2D873870}">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2C89E32-F5F1-441A-B568-9B8F757FF62F}">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Convalescent home with nursing</a:t>
          </a:r>
          <a:endParaRPr lang="en-US" sz="2200" kern="1200"/>
        </a:p>
      </dsp:txBody>
      <dsp:txXfrm>
        <a:off x="1429899" y="1549953"/>
        <a:ext cx="5083704" cy="1238008"/>
      </dsp:txXfrm>
    </dsp:sp>
    <dsp:sp modelId="{E582BB42-8486-4816-8833-1025DC4BCA7B}">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BEA19F9-52AB-4350-BA76-8C4EA885F1B2}">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58A9FFE-CDE0-48BE-8B6F-ED19BDC53B23}">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Respite care with nursing</a:t>
          </a:r>
          <a:endParaRPr lang="en-US" sz="2200" kern="1200"/>
        </a:p>
      </dsp:txBody>
      <dsp:txXfrm>
        <a:off x="1429899" y="3097464"/>
        <a:ext cx="5083704" cy="1238008"/>
      </dsp:txXfrm>
    </dsp:sp>
    <dsp:sp modelId="{789D026A-4542-41F7-90EC-D2B49267F3DB}">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9824085-CE9B-4BCF-95EF-483E4C1D5038}">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B0C96EF-CFED-45C9-A56B-83FCF11B0EB8}">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GB" sz="2200" kern="1200"/>
            <a:t>Mental health crisis house with nursing</a:t>
          </a:r>
          <a:endParaRPr lang="en-US" sz="2200" kern="1200"/>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F4584-F3AF-42A8-9EF7-1BFA1558F01F}">
      <dsp:nvSpPr>
        <dsp:cNvPr id="0" name=""/>
        <dsp:cNvSpPr/>
      </dsp:nvSpPr>
      <dsp:spPr>
        <a:xfrm>
          <a:off x="0" y="690"/>
          <a:ext cx="7606747"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AC5150E-96DE-4CF7-9C81-1B055A6303B9}">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CF9B823-234A-408F-B4DD-BA96FCBD500B}">
      <dsp:nvSpPr>
        <dsp:cNvPr id="0" name=""/>
        <dsp:cNvSpPr/>
      </dsp:nvSpPr>
      <dsp:spPr>
        <a:xfrm>
          <a:off x="1866111" y="690"/>
          <a:ext cx="5740635"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00100">
            <a:lnSpc>
              <a:spcPct val="90000"/>
            </a:lnSpc>
            <a:spcBef>
              <a:spcPct val="0"/>
            </a:spcBef>
            <a:spcAft>
              <a:spcPct val="35000"/>
            </a:spcAft>
            <a:buNone/>
          </a:pPr>
          <a:r>
            <a:rPr lang="en-GB" sz="1800" b="1" kern="1200">
              <a:solidFill>
                <a:schemeClr val="bg1"/>
              </a:solidFill>
            </a:rPr>
            <a:t>A care home is a place where personal care and accommodation are provided together. </a:t>
          </a:r>
          <a:endParaRPr lang="en-US" sz="1800" b="1" kern="1200">
            <a:solidFill>
              <a:schemeClr val="bg1"/>
            </a:solidFill>
          </a:endParaRPr>
        </a:p>
      </dsp:txBody>
      <dsp:txXfrm>
        <a:off x="1866111" y="690"/>
        <a:ext cx="5740635" cy="1615680"/>
      </dsp:txXfrm>
    </dsp:sp>
    <dsp:sp modelId="{DD9A8162-B891-4113-A121-16A9846711B6}">
      <dsp:nvSpPr>
        <dsp:cNvPr id="0" name=""/>
        <dsp:cNvSpPr/>
      </dsp:nvSpPr>
      <dsp:spPr>
        <a:xfrm>
          <a:off x="0" y="2020291"/>
          <a:ext cx="7606747"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AEC7F79-1B6D-401B-84FA-9F36143D7240}">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5233035-C98F-4762-9329-6F855B9CF830}">
      <dsp:nvSpPr>
        <dsp:cNvPr id="0" name=""/>
        <dsp:cNvSpPr/>
      </dsp:nvSpPr>
      <dsp:spPr>
        <a:xfrm>
          <a:off x="1866111" y="2020291"/>
          <a:ext cx="5740635"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00100">
            <a:lnSpc>
              <a:spcPct val="90000"/>
            </a:lnSpc>
            <a:spcBef>
              <a:spcPct val="0"/>
            </a:spcBef>
            <a:spcAft>
              <a:spcPct val="35000"/>
            </a:spcAft>
            <a:buNone/>
          </a:pPr>
          <a:r>
            <a:rPr lang="en-GB" sz="1800" b="1" kern="1200">
              <a:solidFill>
                <a:schemeClr val="bg1"/>
              </a:solidFill>
            </a:rPr>
            <a:t>People may live in the service for short or long periods. For many people</a:t>
          </a:r>
          <a:endParaRPr lang="en-US" sz="1800" b="1" kern="1200">
            <a:solidFill>
              <a:schemeClr val="bg1"/>
            </a:solidFill>
          </a:endParaRPr>
        </a:p>
      </dsp:txBody>
      <dsp:txXfrm>
        <a:off x="1866111" y="2020291"/>
        <a:ext cx="5740635" cy="1615680"/>
      </dsp:txXfrm>
    </dsp:sp>
    <dsp:sp modelId="{BF1D2098-E5C3-4C29-A2D1-ABF3300177CC}">
      <dsp:nvSpPr>
        <dsp:cNvPr id="0" name=""/>
        <dsp:cNvSpPr/>
      </dsp:nvSpPr>
      <dsp:spPr>
        <a:xfrm>
          <a:off x="0" y="4039891"/>
          <a:ext cx="7606747"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B9802DF-9D9A-40CA-B890-489961DD063A}">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A405B53-9AD3-49D9-84A6-5F67A518DFBD}">
      <dsp:nvSpPr>
        <dsp:cNvPr id="0" name=""/>
        <dsp:cNvSpPr/>
      </dsp:nvSpPr>
      <dsp:spPr>
        <a:xfrm>
          <a:off x="1866111" y="4039891"/>
          <a:ext cx="5740635"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800100">
            <a:lnSpc>
              <a:spcPct val="90000"/>
            </a:lnSpc>
            <a:spcBef>
              <a:spcPct val="0"/>
            </a:spcBef>
            <a:spcAft>
              <a:spcPct val="35000"/>
            </a:spcAft>
            <a:buNone/>
          </a:pPr>
          <a:r>
            <a:rPr lang="en-GB" sz="1800" b="1" kern="1200">
              <a:solidFill>
                <a:schemeClr val="bg1"/>
              </a:solidFill>
            </a:rPr>
            <a:t>It is their sole place of residence and so it becomes their home, although they do not legally own or rent it. Both the care that people receive and the premises are regulated.</a:t>
          </a:r>
          <a:endParaRPr lang="en-US" sz="1800" b="1" kern="1200">
            <a:solidFill>
              <a:schemeClr val="bg1"/>
            </a:solidFill>
          </a:endParaRPr>
        </a:p>
      </dsp:txBody>
      <dsp:txXfrm>
        <a:off x="1866111" y="4039891"/>
        <a:ext cx="5740635" cy="1615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CA40D-4E82-4FEB-A577-2422D987BF7A}">
      <dsp:nvSpPr>
        <dsp:cNvPr id="0" name=""/>
        <dsp:cNvSpPr/>
      </dsp:nvSpPr>
      <dsp:spPr>
        <a:xfrm>
          <a:off x="299292" y="1658"/>
          <a:ext cx="3138409" cy="18830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solidFill>
                <a:schemeClr val="bg1"/>
              </a:solidFill>
            </a:rPr>
            <a:t>Residential home</a:t>
          </a:r>
          <a:endParaRPr lang="en-US" sz="3600" kern="1200" dirty="0">
            <a:solidFill>
              <a:schemeClr val="bg1"/>
            </a:solidFill>
          </a:endParaRPr>
        </a:p>
      </dsp:txBody>
      <dsp:txXfrm>
        <a:off x="299292" y="1658"/>
        <a:ext cx="3138409" cy="1883045"/>
      </dsp:txXfrm>
    </dsp:sp>
    <dsp:sp modelId="{F74976BC-DAC5-41E2-97FF-7D29AA32883D}">
      <dsp:nvSpPr>
        <dsp:cNvPr id="0" name=""/>
        <dsp:cNvSpPr/>
      </dsp:nvSpPr>
      <dsp:spPr>
        <a:xfrm>
          <a:off x="3751542" y="1658"/>
          <a:ext cx="3138409" cy="1883045"/>
        </a:xfrm>
        <a:prstGeom prst="rect">
          <a:avLst/>
        </a:prstGeom>
        <a:gradFill rotWithShape="0">
          <a:gsLst>
            <a:gs pos="0">
              <a:schemeClr val="accent2">
                <a:hueOff val="-291073"/>
                <a:satOff val="-16786"/>
                <a:lumOff val="1569"/>
                <a:alphaOff val="0"/>
                <a:satMod val="103000"/>
                <a:lumMod val="102000"/>
                <a:tint val="94000"/>
              </a:schemeClr>
            </a:gs>
            <a:gs pos="50000">
              <a:schemeClr val="accent2">
                <a:hueOff val="-291073"/>
                <a:satOff val="-16786"/>
                <a:lumOff val="1569"/>
                <a:alphaOff val="0"/>
                <a:satMod val="110000"/>
                <a:lumMod val="100000"/>
                <a:shade val="100000"/>
              </a:schemeClr>
            </a:gs>
            <a:gs pos="100000">
              <a:schemeClr val="accent2">
                <a:hueOff val="-291073"/>
                <a:satOff val="-16786"/>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solidFill>
                <a:schemeClr val="bg1"/>
              </a:solidFill>
            </a:rPr>
            <a:t>Rest home</a:t>
          </a:r>
          <a:endParaRPr lang="en-US" sz="3600" kern="1200">
            <a:solidFill>
              <a:schemeClr val="bg1"/>
            </a:solidFill>
          </a:endParaRPr>
        </a:p>
      </dsp:txBody>
      <dsp:txXfrm>
        <a:off x="3751542" y="1658"/>
        <a:ext cx="3138409" cy="1883045"/>
      </dsp:txXfrm>
    </dsp:sp>
    <dsp:sp modelId="{2670E3C8-4B68-4EB5-9340-D76C54D2A6DC}">
      <dsp:nvSpPr>
        <dsp:cNvPr id="0" name=""/>
        <dsp:cNvSpPr/>
      </dsp:nvSpPr>
      <dsp:spPr>
        <a:xfrm>
          <a:off x="7203793" y="1658"/>
          <a:ext cx="3138409" cy="1883045"/>
        </a:xfrm>
        <a:prstGeom prst="rect">
          <a:avLst/>
        </a:prstGeom>
        <a:gradFill rotWithShape="0">
          <a:gsLst>
            <a:gs pos="0">
              <a:schemeClr val="accent2">
                <a:hueOff val="-582145"/>
                <a:satOff val="-33571"/>
                <a:lumOff val="3137"/>
                <a:alphaOff val="0"/>
                <a:satMod val="103000"/>
                <a:lumMod val="102000"/>
                <a:tint val="94000"/>
              </a:schemeClr>
            </a:gs>
            <a:gs pos="50000">
              <a:schemeClr val="accent2">
                <a:hueOff val="-582145"/>
                <a:satOff val="-33571"/>
                <a:lumOff val="3137"/>
                <a:alphaOff val="0"/>
                <a:satMod val="110000"/>
                <a:lumMod val="100000"/>
                <a:shade val="100000"/>
              </a:schemeClr>
            </a:gs>
            <a:gs pos="100000">
              <a:schemeClr val="accent2">
                <a:hueOff val="-582145"/>
                <a:satOff val="-33571"/>
                <a:lumOff val="313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solidFill>
                <a:schemeClr val="bg1"/>
              </a:solidFill>
            </a:rPr>
            <a:t>Convalescent home</a:t>
          </a:r>
          <a:endParaRPr lang="en-US" sz="3600" kern="1200">
            <a:solidFill>
              <a:schemeClr val="bg1"/>
            </a:solidFill>
          </a:endParaRPr>
        </a:p>
      </dsp:txBody>
      <dsp:txXfrm>
        <a:off x="7203793" y="1658"/>
        <a:ext cx="3138409" cy="1883045"/>
      </dsp:txXfrm>
    </dsp:sp>
    <dsp:sp modelId="{39983767-EE15-45FF-B9CD-886E0F64F454}">
      <dsp:nvSpPr>
        <dsp:cNvPr id="0" name=""/>
        <dsp:cNvSpPr/>
      </dsp:nvSpPr>
      <dsp:spPr>
        <a:xfrm>
          <a:off x="299292" y="2198545"/>
          <a:ext cx="3138409" cy="1883045"/>
        </a:xfrm>
        <a:prstGeom prst="rect">
          <a:avLst/>
        </a:prstGeom>
        <a:gradFill rotWithShape="0">
          <a:gsLst>
            <a:gs pos="0">
              <a:schemeClr val="accent2">
                <a:hueOff val="-873218"/>
                <a:satOff val="-50357"/>
                <a:lumOff val="4706"/>
                <a:alphaOff val="0"/>
                <a:satMod val="103000"/>
                <a:lumMod val="102000"/>
                <a:tint val="94000"/>
              </a:schemeClr>
            </a:gs>
            <a:gs pos="50000">
              <a:schemeClr val="accent2">
                <a:hueOff val="-873218"/>
                <a:satOff val="-50357"/>
                <a:lumOff val="4706"/>
                <a:alphaOff val="0"/>
                <a:satMod val="110000"/>
                <a:lumMod val="100000"/>
                <a:shade val="100000"/>
              </a:schemeClr>
            </a:gs>
            <a:gs pos="100000">
              <a:schemeClr val="accent2">
                <a:hueOff val="-873218"/>
                <a:satOff val="-50357"/>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solidFill>
                <a:schemeClr val="bg1"/>
              </a:solidFill>
            </a:rPr>
            <a:t>Respite care</a:t>
          </a:r>
          <a:endParaRPr lang="en-US" sz="3600" kern="1200">
            <a:solidFill>
              <a:schemeClr val="bg1"/>
            </a:solidFill>
          </a:endParaRPr>
        </a:p>
      </dsp:txBody>
      <dsp:txXfrm>
        <a:off x="299292" y="2198545"/>
        <a:ext cx="3138409" cy="1883045"/>
      </dsp:txXfrm>
    </dsp:sp>
    <dsp:sp modelId="{2D27CA11-E37B-4607-8344-15FF9C323267}">
      <dsp:nvSpPr>
        <dsp:cNvPr id="0" name=""/>
        <dsp:cNvSpPr/>
      </dsp:nvSpPr>
      <dsp:spPr>
        <a:xfrm>
          <a:off x="3751542" y="2198545"/>
          <a:ext cx="3138409" cy="1883045"/>
        </a:xfrm>
        <a:prstGeom prst="rect">
          <a:avLst/>
        </a:prstGeom>
        <a:gradFill rotWithShape="0">
          <a:gsLst>
            <a:gs pos="0">
              <a:schemeClr val="accent2">
                <a:hueOff val="-1164290"/>
                <a:satOff val="-67142"/>
                <a:lumOff val="6274"/>
                <a:alphaOff val="0"/>
                <a:satMod val="103000"/>
                <a:lumMod val="102000"/>
                <a:tint val="94000"/>
              </a:schemeClr>
            </a:gs>
            <a:gs pos="50000">
              <a:schemeClr val="accent2">
                <a:hueOff val="-1164290"/>
                <a:satOff val="-67142"/>
                <a:lumOff val="6274"/>
                <a:alphaOff val="0"/>
                <a:satMod val="110000"/>
                <a:lumMod val="100000"/>
                <a:shade val="100000"/>
              </a:schemeClr>
            </a:gs>
            <a:gs pos="100000">
              <a:schemeClr val="accent2">
                <a:hueOff val="-1164290"/>
                <a:satOff val="-67142"/>
                <a:lumOff val="627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solidFill>
                <a:schemeClr val="bg1"/>
              </a:solidFill>
            </a:rPr>
            <a:t>Mental health crisis house</a:t>
          </a:r>
          <a:endParaRPr lang="en-US" sz="3600" kern="1200">
            <a:solidFill>
              <a:schemeClr val="bg1"/>
            </a:solidFill>
          </a:endParaRPr>
        </a:p>
      </dsp:txBody>
      <dsp:txXfrm>
        <a:off x="3751542" y="2198545"/>
        <a:ext cx="3138409" cy="1883045"/>
      </dsp:txXfrm>
    </dsp:sp>
    <dsp:sp modelId="{41BFA8C2-2C6E-4A83-B5F1-9341058EE942}">
      <dsp:nvSpPr>
        <dsp:cNvPr id="0" name=""/>
        <dsp:cNvSpPr/>
      </dsp:nvSpPr>
      <dsp:spPr>
        <a:xfrm>
          <a:off x="7203793" y="2198545"/>
          <a:ext cx="3138409" cy="1883045"/>
        </a:xfrm>
        <a:prstGeom prst="rect">
          <a:avLst/>
        </a:prstGeom>
        <a:gradFill rotWithShape="0">
          <a:gsLst>
            <a:gs pos="0">
              <a:schemeClr val="accent2">
                <a:hueOff val="-1455363"/>
                <a:satOff val="-83928"/>
                <a:lumOff val="7843"/>
                <a:alphaOff val="0"/>
                <a:satMod val="103000"/>
                <a:lumMod val="102000"/>
                <a:tint val="94000"/>
              </a:schemeClr>
            </a:gs>
            <a:gs pos="50000">
              <a:schemeClr val="accent2">
                <a:hueOff val="-1455363"/>
                <a:satOff val="-83928"/>
                <a:lumOff val="7843"/>
                <a:alphaOff val="0"/>
                <a:satMod val="110000"/>
                <a:lumMod val="100000"/>
                <a:shade val="100000"/>
              </a:schemeClr>
            </a:gs>
            <a:gs pos="100000">
              <a:schemeClr val="accent2">
                <a:hueOff val="-1455363"/>
                <a:satOff val="-83928"/>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a:solidFill>
                <a:schemeClr val="bg1"/>
              </a:solidFill>
            </a:rPr>
            <a:t>Therapeutic communities.</a:t>
          </a:r>
          <a:endParaRPr lang="en-US" sz="3600" kern="1200">
            <a:solidFill>
              <a:schemeClr val="bg1"/>
            </a:solidFill>
          </a:endParaRPr>
        </a:p>
      </dsp:txBody>
      <dsp:txXfrm>
        <a:off x="7203793" y="2198545"/>
        <a:ext cx="3138409" cy="18830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671FD-0346-4E81-9703-0F15F084E38B}" type="datetimeFigureOut">
              <a:rPr lang="en-GB" smtClean="0"/>
              <a:t>12/06/2021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FBD09-516A-445A-9F50-26E482F7528C}" type="slidenum">
              <a:rPr lang="en-GB" smtClean="0"/>
              <a:t>‹#›</a:t>
            </a:fld>
            <a:endParaRPr lang="en-GB"/>
          </a:p>
        </p:txBody>
      </p:sp>
    </p:spTree>
    <p:extLst>
      <p:ext uri="{BB962C8B-B14F-4D97-AF65-F5344CB8AC3E}">
        <p14:creationId xmlns:p14="http://schemas.microsoft.com/office/powerpoint/2010/main" val="118554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40CD19F5-0885-408D-A2D2-C19E231274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663B7AB8-D8C9-4DBD-BE5F-F34EA9FE0F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8" name="Slide Number Placeholder 3">
            <a:extLst>
              <a:ext uri="{FF2B5EF4-FFF2-40B4-BE49-F238E27FC236}">
                <a16:creationId xmlns:a16="http://schemas.microsoft.com/office/drawing/2014/main" id="{B794C42F-F305-46CA-9986-4FAAF7C57E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FAF2E89-C191-47AB-ADB4-0645AB15392A}" type="slidenum">
              <a:rPr lang="en-GB" altLang="en-US"/>
              <a:pPr>
                <a:spcBef>
                  <a:spcPct val="0"/>
                </a:spcBef>
              </a:pPr>
              <a:t>20</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57BB6C9C-6AC0-4B36-A832-ED9CA21C80AF}" type="datetime1">
              <a:rPr lang="en-US" smtClean="0"/>
              <a:t>6/12/2021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4595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2A5CB634-7B97-43C7-AAC0-47E4C038BB83}" type="datetime1">
              <a:rPr lang="en-US" smtClean="0"/>
              <a:t>6/12/2021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8537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64457FE4-A8C3-4F65-A982-2E3C573B14BD}" type="datetime1">
              <a:rPr lang="en-US" smtClean="0"/>
              <a:t>6/12/2021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868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6D118116-E9E2-4844-AB4A-B393A83EF496}" type="datetime1">
              <a:rPr lang="en-GB" altLang="en-US" smtClean="0"/>
              <a:t>12/06/2021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279297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9D52190F-7451-40F3-BE3A-E67985A81F3F}" type="datetime1">
              <a:rPr lang="en-US" smtClean="0"/>
              <a:t>6/12/2021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0364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D365A04D-49B0-4C46-9737-2220F662C7CE}" type="datetime1">
              <a:rPr lang="en-US" smtClean="0"/>
              <a:t>6/12/2021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r>
              <a:rPr lang="en-US"/>
              <a:t>Created by Tayo Alebiosu</a:t>
            </a:r>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7553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E9DD2942-8B6C-4A00-9813-2CBC9356476E}" type="datetime1">
              <a:rPr lang="en-US" smtClean="0"/>
              <a:t>6/12/2021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1162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2F730F82-C1F2-4126-AD73-B9A219402484}" type="datetime1">
              <a:rPr lang="en-US" smtClean="0"/>
              <a:t>6/12/2021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a:t>Created by Tayo Alebiosu</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69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32BC4C87-9614-4BA4-83C7-908602A7DBC0}" type="datetime1">
              <a:rPr lang="en-US" smtClean="0"/>
              <a:t>6/12/2021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a:t>Created by Tayo Alebiosu</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0075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29151009-B81F-41F0-9A34-3C7724237AA8}" type="datetime1">
              <a:rPr lang="en-US" smtClean="0"/>
              <a:t>6/12/2021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a:t>Created by Tayo Alebiosu</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3597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5D5518E0-FA0F-4953-8FC1-15A9B630CF3B}" type="datetime1">
              <a:rPr lang="en-US" smtClean="0"/>
              <a:t>6/12/2021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5476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DBD4481B-F134-400D-AE62-F74929074F54}" type="datetime1">
              <a:rPr lang="en-US" smtClean="0"/>
              <a:t>6/12/2021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r>
              <a:rPr lang="en-US"/>
              <a:t>Created by Tayo Alebiosu</a:t>
            </a:r>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4624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25BFE64B-BD73-4FA8-B7DC-BA880708E179}" type="datetime1">
              <a:rPr lang="en-US" smtClean="0"/>
              <a:t>6/12/2021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r>
              <a:rPr lang="en-US"/>
              <a:t>Created by Tayo Alebiosu</a:t>
            </a:r>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4742686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gif"/><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5313-3B68-4157-8D39-6B9276F5EEA3}"/>
              </a:ext>
            </a:extLst>
          </p:cNvPr>
          <p:cNvSpPr>
            <a:spLocks noGrp="1"/>
          </p:cNvSpPr>
          <p:nvPr>
            <p:ph type="ctrTitle"/>
          </p:nvPr>
        </p:nvSpPr>
        <p:spPr>
          <a:xfrm>
            <a:off x="5811489" y="3279928"/>
            <a:ext cx="6105136" cy="843575"/>
          </a:xfrm>
        </p:spPr>
        <p:txBody>
          <a:bodyPr anchor="b">
            <a:normAutofit fontScale="90000"/>
          </a:bodyPr>
          <a:lstStyle/>
          <a:p>
            <a:pPr algn="r"/>
            <a:r>
              <a:rPr lang="en-GB" sz="4800" dirty="0"/>
              <a:t>Work Related learning</a:t>
            </a:r>
            <a:endParaRPr lang="en-GB" dirty="0"/>
          </a:p>
        </p:txBody>
      </p:sp>
      <p:sp>
        <p:nvSpPr>
          <p:cNvPr id="3" name="Subtitle 2">
            <a:extLst>
              <a:ext uri="{FF2B5EF4-FFF2-40B4-BE49-F238E27FC236}">
                <a16:creationId xmlns:a16="http://schemas.microsoft.com/office/drawing/2014/main" id="{FE680A78-FBF2-4DAA-9339-8D1A45A724C1}"/>
              </a:ext>
            </a:extLst>
          </p:cNvPr>
          <p:cNvSpPr>
            <a:spLocks noGrp="1"/>
          </p:cNvSpPr>
          <p:nvPr>
            <p:ph type="subTitle" idx="1"/>
          </p:nvPr>
        </p:nvSpPr>
        <p:spPr>
          <a:xfrm>
            <a:off x="5811489" y="4239076"/>
            <a:ext cx="5820624" cy="824385"/>
          </a:xfrm>
        </p:spPr>
        <p:txBody>
          <a:bodyPr>
            <a:normAutofit/>
          </a:bodyPr>
          <a:lstStyle/>
          <a:p>
            <a:r>
              <a:rPr lang="en-GB" sz="3200" b="1" dirty="0">
                <a:latin typeface="Tw Cen MT" panose="020B0602020104020603" pitchFamily="34" charset="0"/>
              </a:rPr>
              <a:t>Week 8-</a:t>
            </a:r>
          </a:p>
        </p:txBody>
      </p:sp>
      <p:pic>
        <p:nvPicPr>
          <p:cNvPr id="1026" name="Picture 2" descr="work-related-learning">
            <a:extLst>
              <a:ext uri="{FF2B5EF4-FFF2-40B4-BE49-F238E27FC236}">
                <a16:creationId xmlns:a16="http://schemas.microsoft.com/office/drawing/2014/main" id="{49EFD1B5-9AFC-4BD5-9F9F-F832C67D87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3" r="1" b="1"/>
          <a:stretch/>
        </p:blipFill>
        <p:spPr bwMode="auto">
          <a:xfrm>
            <a:off x="-9136" y="0"/>
            <a:ext cx="6105136" cy="6721475"/>
          </a:xfrm>
          <a:custGeom>
            <a:avLst/>
            <a:gdLst/>
            <a:ahLst/>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3" descr="Orange and blue gradient colored smoke">
            <a:extLst>
              <a:ext uri="{FF2B5EF4-FFF2-40B4-BE49-F238E27FC236}">
                <a16:creationId xmlns:a16="http://schemas.microsoft.com/office/drawing/2014/main" id="{0D7D1D5D-51E1-49EA-8342-56B31679B925}"/>
              </a:ext>
            </a:extLst>
          </p:cNvPr>
          <p:cNvPicPr>
            <a:picLocks noChangeAspect="1"/>
          </p:cNvPicPr>
          <p:nvPr/>
        </p:nvPicPr>
        <p:blipFill rotWithShape="1">
          <a:blip r:embed="rId3"/>
          <a:srcRect l="11239" r="7197"/>
          <a:stretch/>
        </p:blipFill>
        <p:spPr>
          <a:xfrm>
            <a:off x="6355499" y="272334"/>
            <a:ext cx="5644243" cy="2710018"/>
          </a:xfrm>
          <a:custGeom>
            <a:avLst/>
            <a:gdLst/>
            <a:ahLst/>
            <a:cxnLst/>
            <a:rect l="l" t="t" r="r" b="b"/>
            <a:pathLst>
              <a:path w="4569568" h="3877363">
                <a:moveTo>
                  <a:pt x="3843224" y="17"/>
                </a:moveTo>
                <a:cubicBezTo>
                  <a:pt x="3853657" y="-269"/>
                  <a:pt x="3863732" y="3160"/>
                  <a:pt x="3872078" y="16745"/>
                </a:cubicBezTo>
                <a:cubicBezTo>
                  <a:pt x="3827725" y="52547"/>
                  <a:pt x="3771210" y="39089"/>
                  <a:pt x="3711358" y="79463"/>
                </a:cubicBezTo>
                <a:cubicBezTo>
                  <a:pt x="3808648" y="66766"/>
                  <a:pt x="3885671" y="56609"/>
                  <a:pt x="3962692" y="46454"/>
                </a:cubicBezTo>
                <a:cubicBezTo>
                  <a:pt x="3964124" y="53563"/>
                  <a:pt x="3965554" y="60673"/>
                  <a:pt x="3966984" y="67782"/>
                </a:cubicBezTo>
                <a:cubicBezTo>
                  <a:pt x="3868502" y="82763"/>
                  <a:pt x="3777410" y="121359"/>
                  <a:pt x="3681550" y="148529"/>
                </a:cubicBezTo>
                <a:cubicBezTo>
                  <a:pt x="3690374" y="165289"/>
                  <a:pt x="3699196" y="161987"/>
                  <a:pt x="3707066" y="160972"/>
                </a:cubicBezTo>
                <a:cubicBezTo>
                  <a:pt x="3758334" y="154369"/>
                  <a:pt x="3809602" y="147768"/>
                  <a:pt x="3858724" y="129739"/>
                </a:cubicBezTo>
                <a:cubicBezTo>
                  <a:pt x="3869693" y="125675"/>
                  <a:pt x="3883047" y="125675"/>
                  <a:pt x="3889247" y="137864"/>
                </a:cubicBezTo>
                <a:cubicBezTo>
                  <a:pt x="3898070" y="155131"/>
                  <a:pt x="3885433" y="166304"/>
                  <a:pt x="3874225" y="175697"/>
                </a:cubicBezTo>
                <a:cubicBezTo>
                  <a:pt x="3854670" y="191949"/>
                  <a:pt x="3831064" y="187379"/>
                  <a:pt x="3808410" y="190425"/>
                </a:cubicBezTo>
                <a:cubicBezTo>
                  <a:pt x="3748081" y="198297"/>
                  <a:pt x="3719226" y="222927"/>
                  <a:pt x="3705872" y="279299"/>
                </a:cubicBezTo>
                <a:cubicBezTo>
                  <a:pt x="3758811" y="256445"/>
                  <a:pt x="3809842" y="284631"/>
                  <a:pt x="3861109" y="268633"/>
                </a:cubicBezTo>
                <a:cubicBezTo>
                  <a:pt x="3874463" y="264571"/>
                  <a:pt x="3895685" y="270664"/>
                  <a:pt x="3888532" y="290216"/>
                </a:cubicBezTo>
                <a:cubicBezTo>
                  <a:pt x="3881854" y="308499"/>
                  <a:pt x="3859678" y="321702"/>
                  <a:pt x="3899025" y="318148"/>
                </a:cubicBezTo>
                <a:cubicBezTo>
                  <a:pt x="3927162" y="315608"/>
                  <a:pt x="3982246" y="336176"/>
                  <a:pt x="3959116" y="341254"/>
                </a:cubicBezTo>
                <a:cubicBezTo>
                  <a:pt x="3930024" y="347603"/>
                  <a:pt x="3901646" y="356744"/>
                  <a:pt x="3864685" y="367154"/>
                </a:cubicBezTo>
                <a:cubicBezTo>
                  <a:pt x="3905463" y="384166"/>
                  <a:pt x="3934793" y="380611"/>
                  <a:pt x="3965554" y="367154"/>
                </a:cubicBezTo>
                <a:cubicBezTo>
                  <a:pt x="4002753" y="350903"/>
                  <a:pt x="4051161" y="331098"/>
                  <a:pt x="4081445" y="349381"/>
                </a:cubicBezTo>
                <a:cubicBezTo>
                  <a:pt x="4126752" y="376803"/>
                  <a:pt x="4164428" y="359536"/>
                  <a:pt x="4204966" y="354966"/>
                </a:cubicBezTo>
                <a:cubicBezTo>
                  <a:pt x="4287472" y="345570"/>
                  <a:pt x="4369264" y="329827"/>
                  <a:pt x="4452008" y="322211"/>
                </a:cubicBezTo>
                <a:cubicBezTo>
                  <a:pt x="4485154" y="319164"/>
                  <a:pt x="4520922" y="304691"/>
                  <a:pt x="4569568" y="324495"/>
                </a:cubicBezTo>
                <a:cubicBezTo>
                  <a:pt x="4349232" y="425810"/>
                  <a:pt x="4112683" y="419463"/>
                  <a:pt x="3915955" y="544899"/>
                </a:cubicBezTo>
                <a:cubicBezTo>
                  <a:pt x="3924301" y="556833"/>
                  <a:pt x="3966745" y="590858"/>
                  <a:pt x="3949339" y="593397"/>
                </a:cubicBezTo>
                <a:cubicBezTo>
                  <a:pt x="3900455" y="600761"/>
                  <a:pt x="3857056" y="625645"/>
                  <a:pt x="3812464" y="646212"/>
                </a:cubicBezTo>
                <a:cubicBezTo>
                  <a:pt x="3793148" y="655100"/>
                  <a:pt x="3769780" y="666781"/>
                  <a:pt x="3778841" y="698520"/>
                </a:cubicBezTo>
                <a:cubicBezTo>
                  <a:pt x="3795295" y="707407"/>
                  <a:pt x="3807456" y="694965"/>
                  <a:pt x="3821047" y="693950"/>
                </a:cubicBezTo>
                <a:cubicBezTo>
                  <a:pt x="3834878" y="692935"/>
                  <a:pt x="3865879" y="699535"/>
                  <a:pt x="3857293" y="703852"/>
                </a:cubicBezTo>
                <a:cubicBezTo>
                  <a:pt x="3818186" y="723405"/>
                  <a:pt x="3888532" y="770380"/>
                  <a:pt x="3842271" y="770380"/>
                </a:cubicBezTo>
                <a:cubicBezTo>
                  <a:pt x="3764772" y="770633"/>
                  <a:pt x="3723519" y="853919"/>
                  <a:pt x="3648882" y="856205"/>
                </a:cubicBezTo>
                <a:cubicBezTo>
                  <a:pt x="3636960" y="856458"/>
                  <a:pt x="3631236" y="871185"/>
                  <a:pt x="3631474" y="884136"/>
                </a:cubicBezTo>
                <a:cubicBezTo>
                  <a:pt x="3631474" y="899626"/>
                  <a:pt x="3642444" y="902418"/>
                  <a:pt x="3654605" y="903942"/>
                </a:cubicBezTo>
                <a:cubicBezTo>
                  <a:pt x="3673205" y="906226"/>
                  <a:pt x="3692520" y="884136"/>
                  <a:pt x="3717081" y="914098"/>
                </a:cubicBezTo>
                <a:cubicBezTo>
                  <a:pt x="3672966" y="931618"/>
                  <a:pt x="3628852" y="949140"/>
                  <a:pt x="3629568" y="1009319"/>
                </a:cubicBezTo>
                <a:cubicBezTo>
                  <a:pt x="3629805" y="1025569"/>
                  <a:pt x="3611444" y="1031663"/>
                  <a:pt x="3597613" y="1035726"/>
                </a:cubicBezTo>
                <a:cubicBezTo>
                  <a:pt x="3574721" y="1042329"/>
                  <a:pt x="3555408" y="1054009"/>
                  <a:pt x="3543006" y="1076608"/>
                </a:cubicBezTo>
                <a:cubicBezTo>
                  <a:pt x="3543246" y="1080925"/>
                  <a:pt x="3543484" y="1085495"/>
                  <a:pt x="3542052" y="1089050"/>
                </a:cubicBezTo>
                <a:cubicBezTo>
                  <a:pt x="3546106" y="1143642"/>
                  <a:pt x="3579490" y="1142118"/>
                  <a:pt x="3616451" y="1132978"/>
                </a:cubicBezTo>
                <a:cubicBezTo>
                  <a:pt x="3660566" y="1121805"/>
                  <a:pt x="3704204" y="1101491"/>
                  <a:pt x="3750703" y="1121043"/>
                </a:cubicBezTo>
                <a:cubicBezTo>
                  <a:pt x="3685126" y="1147197"/>
                  <a:pt x="3613828" y="1149228"/>
                  <a:pt x="3552307" y="1186555"/>
                </a:cubicBezTo>
                <a:cubicBezTo>
                  <a:pt x="3777410" y="1193411"/>
                  <a:pt x="3976284" y="1075591"/>
                  <a:pt x="4194473" y="1030395"/>
                </a:cubicBezTo>
                <a:cubicBezTo>
                  <a:pt x="4187082" y="1060610"/>
                  <a:pt x="4169436" y="1066704"/>
                  <a:pt x="4153459" y="1071275"/>
                </a:cubicBezTo>
                <a:cubicBezTo>
                  <a:pt x="4072860" y="1094129"/>
                  <a:pt x="4002278" y="1139581"/>
                  <a:pt x="3928831" y="1178936"/>
                </a:cubicBezTo>
                <a:cubicBezTo>
                  <a:pt x="3898548" y="1195188"/>
                  <a:pt x="3876608" y="1211440"/>
                  <a:pt x="3865164" y="1246481"/>
                </a:cubicBezTo>
                <a:cubicBezTo>
                  <a:pt x="3854908" y="1278221"/>
                  <a:pt x="3835117" y="1292948"/>
                  <a:pt x="3798395" y="1283806"/>
                </a:cubicBezTo>
                <a:cubicBezTo>
                  <a:pt x="3768588" y="1276188"/>
                  <a:pt x="3735920" y="1280251"/>
                  <a:pt x="3704681" y="1283045"/>
                </a:cubicBezTo>
                <a:cubicBezTo>
                  <a:pt x="3668674" y="1286092"/>
                  <a:pt x="3628374" y="1321895"/>
                  <a:pt x="3638151" y="1340431"/>
                </a:cubicBezTo>
                <a:cubicBezTo>
                  <a:pt x="3654843" y="1371917"/>
                  <a:pt x="3682743" y="1356174"/>
                  <a:pt x="3707542" y="1352619"/>
                </a:cubicBezTo>
                <a:cubicBezTo>
                  <a:pt x="3735681" y="1348303"/>
                  <a:pt x="3787902" y="1339415"/>
                  <a:pt x="3788856" y="1343224"/>
                </a:cubicBezTo>
                <a:cubicBezTo>
                  <a:pt x="3807219" y="1422193"/>
                  <a:pt x="3936463" y="1353382"/>
                  <a:pt x="3964363" y="1346270"/>
                </a:cubicBezTo>
                <a:cubicBezTo>
                  <a:pt x="3999176" y="1337384"/>
                  <a:pt x="4031845" y="1353635"/>
                  <a:pt x="4064991" y="1357443"/>
                </a:cubicBezTo>
                <a:cubicBezTo>
                  <a:pt x="4094560" y="1360998"/>
                  <a:pt x="4261720" y="1371917"/>
                  <a:pt x="4296295" y="1338398"/>
                </a:cubicBezTo>
                <a:cubicBezTo>
                  <a:pt x="4301064" y="1364552"/>
                  <a:pt x="4291050" y="1375217"/>
                  <a:pt x="4282702" y="1387152"/>
                </a:cubicBezTo>
                <a:cubicBezTo>
                  <a:pt x="4271019" y="1404164"/>
                  <a:pt x="4269110" y="1416099"/>
                  <a:pt x="4291288" y="1429556"/>
                </a:cubicBezTo>
                <a:cubicBezTo>
                  <a:pt x="4354480" y="1468154"/>
                  <a:pt x="4353524" y="1469422"/>
                  <a:pt x="4294626" y="1521730"/>
                </a:cubicBezTo>
                <a:cubicBezTo>
                  <a:pt x="4291763" y="1524015"/>
                  <a:pt x="4292957" y="1531633"/>
                  <a:pt x="4292480" y="1536712"/>
                </a:cubicBezTo>
                <a:cubicBezTo>
                  <a:pt x="4307980" y="1544836"/>
                  <a:pt x="4326102" y="1524523"/>
                  <a:pt x="4344224" y="1546361"/>
                </a:cubicBezTo>
                <a:cubicBezTo>
                  <a:pt x="4265296" y="1642341"/>
                  <a:pt x="4144874" y="1665955"/>
                  <a:pt x="4035898" y="1738070"/>
                </a:cubicBezTo>
                <a:cubicBezTo>
                  <a:pt x="4124128" y="1761938"/>
                  <a:pt x="4177066" y="1678652"/>
                  <a:pt x="4241926" y="1689317"/>
                </a:cubicBezTo>
                <a:cubicBezTo>
                  <a:pt x="4274357" y="1715471"/>
                  <a:pt x="4178020" y="1757368"/>
                  <a:pt x="4269826" y="1769810"/>
                </a:cubicBezTo>
                <a:cubicBezTo>
                  <a:pt x="4230002" y="1792663"/>
                  <a:pt x="4200434" y="1815006"/>
                  <a:pt x="4173012" y="1841415"/>
                </a:cubicBezTo>
                <a:cubicBezTo>
                  <a:pt x="4124128" y="1888644"/>
                  <a:pt x="4114590" y="1919623"/>
                  <a:pt x="4137244" y="1983103"/>
                </a:cubicBezTo>
                <a:cubicBezTo>
                  <a:pt x="4152029" y="2024746"/>
                  <a:pt x="4173728" y="2063089"/>
                  <a:pt x="4154652" y="2112602"/>
                </a:cubicBezTo>
                <a:cubicBezTo>
                  <a:pt x="4141298" y="2146628"/>
                  <a:pt x="4146544" y="2168972"/>
                  <a:pt x="4196142" y="2153737"/>
                </a:cubicBezTo>
                <a:cubicBezTo>
                  <a:pt x="4249557" y="2137485"/>
                  <a:pt x="4269587" y="2167956"/>
                  <a:pt x="4256234" y="2227627"/>
                </a:cubicBezTo>
                <a:cubicBezTo>
                  <a:pt x="4247650" y="2265970"/>
                  <a:pt x="4256712" y="2277649"/>
                  <a:pt x="4293433" y="2273333"/>
                </a:cubicBezTo>
                <a:cubicBezTo>
                  <a:pt x="4333972" y="2268509"/>
                  <a:pt x="4372602" y="2243370"/>
                  <a:pt x="4422678" y="2255559"/>
                </a:cubicBezTo>
                <a:cubicBezTo>
                  <a:pt x="4382618" y="2325134"/>
                  <a:pt x="4297010" y="2305328"/>
                  <a:pt x="4250272" y="2371602"/>
                </a:cubicBezTo>
                <a:cubicBezTo>
                  <a:pt x="4306072" y="2371854"/>
                  <a:pt x="4348756" y="2371602"/>
                  <a:pt x="4390009" y="2357127"/>
                </a:cubicBezTo>
                <a:cubicBezTo>
                  <a:pt x="4407179" y="2351286"/>
                  <a:pt x="4426018" y="2345194"/>
                  <a:pt x="4435554" y="2365252"/>
                </a:cubicBezTo>
                <a:cubicBezTo>
                  <a:pt x="4446762" y="2389375"/>
                  <a:pt x="4423632" y="2398516"/>
                  <a:pt x="4409562" y="2402832"/>
                </a:cubicBezTo>
                <a:cubicBezTo>
                  <a:pt x="4369978" y="2415021"/>
                  <a:pt x="4339695" y="2443968"/>
                  <a:pt x="4307026" y="2466566"/>
                </a:cubicBezTo>
                <a:cubicBezTo>
                  <a:pt x="4235250" y="2516082"/>
                  <a:pt x="4156558" y="2557470"/>
                  <a:pt x="4095751" y="2639233"/>
                </a:cubicBezTo>
                <a:cubicBezTo>
                  <a:pt x="4172297" y="2618411"/>
                  <a:pt x="4229288" y="2569913"/>
                  <a:pt x="4300350" y="2560010"/>
                </a:cubicBezTo>
                <a:cubicBezTo>
                  <a:pt x="4238826" y="2634409"/>
                  <a:pt x="4159659" y="2683415"/>
                  <a:pt x="4084784" y="2737500"/>
                </a:cubicBezTo>
                <a:cubicBezTo>
                  <a:pt x="4063322" y="2752735"/>
                  <a:pt x="4041622" y="2763146"/>
                  <a:pt x="4036853" y="2796409"/>
                </a:cubicBezTo>
                <a:cubicBezTo>
                  <a:pt x="4027552" y="2860905"/>
                  <a:pt x="3999653" y="2914228"/>
                  <a:pt x="3940039" y="2942666"/>
                </a:cubicBezTo>
                <a:cubicBezTo>
                  <a:pt x="3939562" y="2942922"/>
                  <a:pt x="3942900" y="2952571"/>
                  <a:pt x="3944808" y="2959171"/>
                </a:cubicBezTo>
                <a:cubicBezTo>
                  <a:pt x="3981292" y="2961204"/>
                  <a:pt x="4010145" y="2923115"/>
                  <a:pt x="4056645" y="2935557"/>
                </a:cubicBezTo>
                <a:cubicBezTo>
                  <a:pt x="4012052" y="2987356"/>
                  <a:pt x="3974853" y="3033825"/>
                  <a:pt x="3911662" y="3058455"/>
                </a:cubicBezTo>
                <a:cubicBezTo>
                  <a:pt x="3861109" y="3078006"/>
                  <a:pt x="3798633" y="3089433"/>
                  <a:pt x="3761910" y="3152912"/>
                </a:cubicBezTo>
                <a:cubicBezTo>
                  <a:pt x="3804594" y="3165356"/>
                  <a:pt x="3836310" y="3149613"/>
                  <a:pt x="3868264" y="3138440"/>
                </a:cubicBezTo>
                <a:cubicBezTo>
                  <a:pt x="3917147" y="3121173"/>
                  <a:pt x="3965554" y="3101622"/>
                  <a:pt x="4014438" y="3084354"/>
                </a:cubicBezTo>
                <a:cubicBezTo>
                  <a:pt x="4033038" y="3077753"/>
                  <a:pt x="4053307" y="3073181"/>
                  <a:pt x="4065229" y="3104668"/>
                </a:cubicBezTo>
                <a:cubicBezTo>
                  <a:pt x="4002991" y="3111271"/>
                  <a:pt x="3965792" y="3153929"/>
                  <a:pt x="3926686" y="3194048"/>
                </a:cubicBezTo>
                <a:cubicBezTo>
                  <a:pt x="3904746" y="3216647"/>
                  <a:pt x="3886862" y="3246864"/>
                  <a:pt x="3847279" y="3235438"/>
                </a:cubicBezTo>
                <a:cubicBezTo>
                  <a:pt x="3826532" y="3229344"/>
                  <a:pt x="3813418" y="3246355"/>
                  <a:pt x="3815565" y="3267177"/>
                </a:cubicBezTo>
                <a:cubicBezTo>
                  <a:pt x="3823433" y="3340561"/>
                  <a:pt x="3775026" y="3366206"/>
                  <a:pt x="3724950" y="3380425"/>
                </a:cubicBezTo>
                <a:cubicBezTo>
                  <a:pt x="3630043" y="3407087"/>
                  <a:pt x="3551113" y="3469805"/>
                  <a:pt x="3458831" y="3504084"/>
                </a:cubicBezTo>
                <a:cubicBezTo>
                  <a:pt x="3369170" y="3537348"/>
                  <a:pt x="3299779" y="3616317"/>
                  <a:pt x="3209882" y="3657707"/>
                </a:cubicBezTo>
                <a:cubicBezTo>
                  <a:pt x="3144781" y="3687670"/>
                  <a:pt x="3082544" y="3726265"/>
                  <a:pt x="3015536" y="3753434"/>
                </a:cubicBezTo>
                <a:cubicBezTo>
                  <a:pt x="2856963" y="3817676"/>
                  <a:pt x="2695288" y="3869222"/>
                  <a:pt x="2524314" y="3876585"/>
                </a:cubicBezTo>
                <a:cubicBezTo>
                  <a:pt x="2383147" y="3882426"/>
                  <a:pt x="1158667" y="3876841"/>
                  <a:pt x="661243" y="3041189"/>
                </a:cubicBezTo>
                <a:cubicBezTo>
                  <a:pt x="651705" y="3037125"/>
                  <a:pt x="640975" y="3026461"/>
                  <a:pt x="637637" y="3016303"/>
                </a:cubicBezTo>
                <a:cubicBezTo>
                  <a:pt x="621659" y="2968820"/>
                  <a:pt x="582552" y="2948253"/>
                  <a:pt x="547261" y="2922608"/>
                </a:cubicBezTo>
                <a:cubicBezTo>
                  <a:pt x="516261" y="2900009"/>
                  <a:pt x="483353" y="2876394"/>
                  <a:pt x="470476" y="2838305"/>
                </a:cubicBezTo>
                <a:cubicBezTo>
                  <a:pt x="453546" y="2787522"/>
                  <a:pt x="501714" y="2829165"/>
                  <a:pt x="510538" y="2809867"/>
                </a:cubicBezTo>
                <a:cubicBezTo>
                  <a:pt x="492177" y="2783460"/>
                  <a:pt x="463799" y="2759336"/>
                  <a:pt x="456407" y="2729374"/>
                </a:cubicBezTo>
                <a:cubicBezTo>
                  <a:pt x="429463" y="2621204"/>
                  <a:pt x="371278" y="2542489"/>
                  <a:pt x="284241" y="2481294"/>
                </a:cubicBezTo>
                <a:cubicBezTo>
                  <a:pt x="259203" y="2463774"/>
                  <a:pt x="242750" y="2431779"/>
                  <a:pt x="208651" y="2426702"/>
                </a:cubicBezTo>
                <a:cubicBezTo>
                  <a:pt x="132821" y="2415529"/>
                  <a:pt x="156667" y="2328180"/>
                  <a:pt x="116605" y="2289331"/>
                </a:cubicBezTo>
                <a:cubicBezTo>
                  <a:pt x="108974" y="2281966"/>
                  <a:pt x="102060" y="2267494"/>
                  <a:pt x="103490" y="2257592"/>
                </a:cubicBezTo>
                <a:cubicBezTo>
                  <a:pt x="105635" y="2243370"/>
                  <a:pt x="114698" y="2229913"/>
                  <a:pt x="122328" y="2217216"/>
                </a:cubicBezTo>
                <a:cubicBezTo>
                  <a:pt x="130198" y="2204521"/>
                  <a:pt x="142119" y="2193348"/>
                  <a:pt x="136397" y="2176590"/>
                </a:cubicBezTo>
                <a:cubicBezTo>
                  <a:pt x="134014" y="2169734"/>
                  <a:pt x="135681" y="2145866"/>
                  <a:pt x="118036" y="2164655"/>
                </a:cubicBezTo>
                <a:cubicBezTo>
                  <a:pt x="69629" y="2216201"/>
                  <a:pt x="41491" y="2167450"/>
                  <a:pt x="0" y="2144088"/>
                </a:cubicBezTo>
                <a:cubicBezTo>
                  <a:pt x="33383" y="2119965"/>
                  <a:pt x="63429" y="2102953"/>
                  <a:pt x="68437" y="2066897"/>
                </a:cubicBezTo>
                <a:cubicBezTo>
                  <a:pt x="78690" y="1992498"/>
                  <a:pt x="122565" y="1958473"/>
                  <a:pt x="189096" y="1951871"/>
                </a:cubicBezTo>
                <a:cubicBezTo>
                  <a:pt x="164535" y="1880012"/>
                  <a:pt x="164535" y="1880012"/>
                  <a:pt x="243942" y="1870107"/>
                </a:cubicBezTo>
                <a:cubicBezTo>
                  <a:pt x="213419" y="1824403"/>
                  <a:pt x="213419" y="1812722"/>
                  <a:pt x="250381" y="1796979"/>
                </a:cubicBezTo>
                <a:cubicBezTo>
                  <a:pt x="285911" y="1781998"/>
                  <a:pt x="325255" y="1776919"/>
                  <a:pt x="358164" y="1753813"/>
                </a:cubicBezTo>
                <a:cubicBezTo>
                  <a:pt x="327879" y="1695412"/>
                  <a:pt x="319295" y="1627615"/>
                  <a:pt x="256819" y="1599175"/>
                </a:cubicBezTo>
                <a:cubicBezTo>
                  <a:pt x="247042" y="1594859"/>
                  <a:pt x="240366" y="1577338"/>
                  <a:pt x="246564" y="1567182"/>
                </a:cubicBezTo>
                <a:cubicBezTo>
                  <a:pt x="269218" y="1530364"/>
                  <a:pt x="236788" y="1460535"/>
                  <a:pt x="307371" y="1452664"/>
                </a:cubicBezTo>
                <a:cubicBezTo>
                  <a:pt x="316195" y="1451902"/>
                  <a:pt x="324303" y="1444284"/>
                  <a:pt x="317387" y="1434381"/>
                </a:cubicBezTo>
                <a:cubicBezTo>
                  <a:pt x="293540" y="1399848"/>
                  <a:pt x="322394" y="1402133"/>
                  <a:pt x="339801" y="1397816"/>
                </a:cubicBezTo>
                <a:cubicBezTo>
                  <a:pt x="360787" y="1392485"/>
                  <a:pt x="384632" y="1407720"/>
                  <a:pt x="404186" y="1388929"/>
                </a:cubicBezTo>
                <a:cubicBezTo>
                  <a:pt x="399654" y="1369123"/>
                  <a:pt x="382725" y="1369377"/>
                  <a:pt x="370802" y="1363030"/>
                </a:cubicBezTo>
                <a:cubicBezTo>
                  <a:pt x="335987" y="1344747"/>
                  <a:pt x="307609" y="1322911"/>
                  <a:pt x="305940" y="1275427"/>
                </a:cubicBezTo>
                <a:cubicBezTo>
                  <a:pt x="304749" y="1237085"/>
                  <a:pt x="300933" y="1203314"/>
                  <a:pt x="349102" y="1191633"/>
                </a:cubicBezTo>
                <a:cubicBezTo>
                  <a:pt x="369132" y="1186808"/>
                  <a:pt x="363408" y="1159132"/>
                  <a:pt x="351962" y="1145419"/>
                </a:cubicBezTo>
                <a:cubicBezTo>
                  <a:pt x="331455" y="1121043"/>
                  <a:pt x="314526" y="1088542"/>
                  <a:pt x="279233" y="1086257"/>
                </a:cubicBezTo>
                <a:cubicBezTo>
                  <a:pt x="257772" y="1084734"/>
                  <a:pt x="241318" y="1074575"/>
                  <a:pt x="224388" y="1062896"/>
                </a:cubicBezTo>
                <a:cubicBezTo>
                  <a:pt x="212228" y="1054515"/>
                  <a:pt x="197681" y="1047406"/>
                  <a:pt x="199111" y="1029379"/>
                </a:cubicBezTo>
                <a:cubicBezTo>
                  <a:pt x="200542" y="1012112"/>
                  <a:pt x="214610" y="1005002"/>
                  <a:pt x="228919" y="1001447"/>
                </a:cubicBezTo>
                <a:cubicBezTo>
                  <a:pt x="276611" y="990021"/>
                  <a:pt x="321440" y="973262"/>
                  <a:pt x="361264" y="934920"/>
                </a:cubicBezTo>
                <a:cubicBezTo>
                  <a:pt x="334794" y="914607"/>
                  <a:pt x="309518" y="899879"/>
                  <a:pt x="289964" y="879311"/>
                </a:cubicBezTo>
                <a:cubicBezTo>
                  <a:pt x="242750" y="829544"/>
                  <a:pt x="642644" y="672875"/>
                  <a:pt x="662674" y="617012"/>
                </a:cubicBezTo>
                <a:cubicBezTo>
                  <a:pt x="668873" y="599745"/>
                  <a:pt x="690096" y="581971"/>
                  <a:pt x="707744" y="576892"/>
                </a:cubicBezTo>
                <a:cubicBezTo>
                  <a:pt x="790487" y="553024"/>
                  <a:pt x="862262" y="499446"/>
                  <a:pt x="946915" y="479640"/>
                </a:cubicBezTo>
                <a:cubicBezTo>
                  <a:pt x="1026799" y="460851"/>
                  <a:pt x="1105490" y="435712"/>
                  <a:pt x="1193003" y="410829"/>
                </a:cubicBezTo>
                <a:cubicBezTo>
                  <a:pt x="1139351" y="348364"/>
                  <a:pt x="1044206" y="355728"/>
                  <a:pt x="1022030" y="265586"/>
                </a:cubicBezTo>
                <a:cubicBezTo>
                  <a:pt x="1108590" y="242225"/>
                  <a:pt x="1199679" y="268888"/>
                  <a:pt x="1283141" y="231814"/>
                </a:cubicBezTo>
                <a:cubicBezTo>
                  <a:pt x="1290295" y="228514"/>
                  <a:pt x="1300072" y="231814"/>
                  <a:pt x="1308655" y="232831"/>
                </a:cubicBezTo>
                <a:cubicBezTo>
                  <a:pt x="1480584" y="252636"/>
                  <a:pt x="1651797" y="235371"/>
                  <a:pt x="1821341" y="210485"/>
                </a:cubicBezTo>
                <a:cubicBezTo>
                  <a:pt x="2065522" y="174938"/>
                  <a:pt x="2310657" y="152338"/>
                  <a:pt x="2556268" y="136340"/>
                </a:cubicBezTo>
                <a:cubicBezTo>
                  <a:pt x="2759196" y="123136"/>
                  <a:pt x="2962599" y="117297"/>
                  <a:pt x="3164574" y="91905"/>
                </a:cubicBezTo>
                <a:cubicBezTo>
                  <a:pt x="3380616" y="64736"/>
                  <a:pt x="3596420" y="34011"/>
                  <a:pt x="3812226" y="5572"/>
                </a:cubicBezTo>
                <a:cubicBezTo>
                  <a:pt x="3822002" y="4301"/>
                  <a:pt x="3832792" y="302"/>
                  <a:pt x="3843224" y="17"/>
                </a:cubicBezTo>
                <a:close/>
              </a:path>
            </a:pathLst>
          </a:custGeom>
        </p:spPr>
      </p:pic>
      <p:sp>
        <p:nvSpPr>
          <p:cNvPr id="4" name="Footer Placeholder 3">
            <a:extLst>
              <a:ext uri="{FF2B5EF4-FFF2-40B4-BE49-F238E27FC236}">
                <a16:creationId xmlns:a16="http://schemas.microsoft.com/office/drawing/2014/main" id="{E6D11642-B8C2-43E9-8A6C-EC18325E625C}"/>
              </a:ext>
            </a:extLst>
          </p:cNvPr>
          <p:cNvSpPr>
            <a:spLocks noGrp="1"/>
          </p:cNvSpPr>
          <p:nvPr>
            <p:ph type="ftr" sz="quarter" idx="11"/>
          </p:nvPr>
        </p:nvSpPr>
        <p:spPr/>
        <p:txBody>
          <a:bodyPr/>
          <a:lstStyle/>
          <a:p>
            <a:r>
              <a:rPr lang="en-GB"/>
              <a:t>Created by Tayo Alebiosu</a:t>
            </a:r>
          </a:p>
        </p:txBody>
      </p:sp>
      <p:sp>
        <p:nvSpPr>
          <p:cNvPr id="8" name="TextBox 7">
            <a:extLst>
              <a:ext uri="{FF2B5EF4-FFF2-40B4-BE49-F238E27FC236}">
                <a16:creationId xmlns:a16="http://schemas.microsoft.com/office/drawing/2014/main" id="{74BC54EC-E980-4CA6-8A0E-EEB026246906}"/>
              </a:ext>
            </a:extLst>
          </p:cNvPr>
          <p:cNvSpPr txBox="1"/>
          <p:nvPr/>
        </p:nvSpPr>
        <p:spPr>
          <a:xfrm>
            <a:off x="7063409" y="5063461"/>
            <a:ext cx="4853216" cy="830997"/>
          </a:xfrm>
          <a:prstGeom prst="rect">
            <a:avLst/>
          </a:prstGeom>
          <a:noFill/>
        </p:spPr>
        <p:txBody>
          <a:bodyPr wrap="square">
            <a:spAutoFit/>
          </a:bodyPr>
          <a:lstStyle/>
          <a:p>
            <a:r>
              <a:rPr lang="en-GB" sz="2400" b="1" dirty="0">
                <a:highlight>
                  <a:srgbClr val="008000"/>
                </a:highlight>
              </a:rPr>
              <a:t>Theories Of Organisational Culture</a:t>
            </a:r>
          </a:p>
        </p:txBody>
      </p:sp>
    </p:spTree>
    <p:extLst>
      <p:ext uri="{BB962C8B-B14F-4D97-AF65-F5344CB8AC3E}">
        <p14:creationId xmlns:p14="http://schemas.microsoft.com/office/powerpoint/2010/main" val="18437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E73A-9D2D-4D2B-9C07-B2EBEBBDF819}"/>
              </a:ext>
            </a:extLst>
          </p:cNvPr>
          <p:cNvSpPr>
            <a:spLocks noGrp="1"/>
          </p:cNvSpPr>
          <p:nvPr>
            <p:ph type="title"/>
          </p:nvPr>
        </p:nvSpPr>
        <p:spPr/>
        <p:txBody>
          <a:bodyPr/>
          <a:lstStyle/>
          <a:p>
            <a:r>
              <a:rPr lang="en-GB" dirty="0"/>
              <a:t>Care worker</a:t>
            </a:r>
          </a:p>
        </p:txBody>
      </p:sp>
      <p:sp>
        <p:nvSpPr>
          <p:cNvPr id="3" name="Content Placeholder 2">
            <a:extLst>
              <a:ext uri="{FF2B5EF4-FFF2-40B4-BE49-F238E27FC236}">
                <a16:creationId xmlns:a16="http://schemas.microsoft.com/office/drawing/2014/main" id="{FA382740-6B7A-4F17-9562-D13F90B41AF3}"/>
              </a:ext>
            </a:extLst>
          </p:cNvPr>
          <p:cNvSpPr>
            <a:spLocks noGrp="1"/>
          </p:cNvSpPr>
          <p:nvPr>
            <p:ph idx="1"/>
          </p:nvPr>
        </p:nvSpPr>
        <p:spPr/>
        <p:txBody>
          <a:bodyPr>
            <a:normAutofit fontScale="92500" lnSpcReduction="10000"/>
          </a:bodyPr>
          <a:lstStyle/>
          <a:p>
            <a:r>
              <a:rPr lang="en-US" sz="2000" dirty="0"/>
              <a:t>Care workers help people live more independently – that could mean helping with social and physical activities, booking appointments or helping shower and dress clients.</a:t>
            </a:r>
          </a:p>
          <a:p>
            <a:endParaRPr lang="en-US" sz="2000" dirty="0"/>
          </a:p>
          <a:p>
            <a:r>
              <a:rPr lang="en-US" sz="2000" dirty="0"/>
              <a:t>You could work with lots of different people including adults with learning disabilities, physical disabilities, substance misuse issues, mental health problems and older people. Lots of care workers work in people’s homes, or in residential </a:t>
            </a:r>
            <a:r>
              <a:rPr lang="en-US" sz="2000" dirty="0" err="1"/>
              <a:t>centres</a:t>
            </a:r>
            <a:r>
              <a:rPr lang="en-US" sz="2000" dirty="0"/>
              <a:t>, making it one of the key care in the community </a:t>
            </a:r>
            <a:r>
              <a:rPr lang="en-US" sz="2000" dirty="0" err="1"/>
              <a:t>jobsBeing</a:t>
            </a:r>
            <a:r>
              <a:rPr lang="en-US" sz="2000" dirty="0"/>
              <a:t> a care worker can be emotionally and physically demanding. You’ll need to be good at working on your own initiative and managing your time. You’ll need brilliant listening skills, and be able to understand and follow different rules and procedures.</a:t>
            </a:r>
            <a:endParaRPr lang="en-GB" sz="2000" dirty="0"/>
          </a:p>
        </p:txBody>
      </p:sp>
      <p:sp>
        <p:nvSpPr>
          <p:cNvPr id="4" name="Footer Placeholder 3">
            <a:extLst>
              <a:ext uri="{FF2B5EF4-FFF2-40B4-BE49-F238E27FC236}">
                <a16:creationId xmlns:a16="http://schemas.microsoft.com/office/drawing/2014/main" id="{6A87BAEE-B2D7-4EB4-B219-41CD8C201FFE}"/>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375950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86CD-AA4D-4B47-A82F-D0C253462778}"/>
              </a:ext>
            </a:extLst>
          </p:cNvPr>
          <p:cNvSpPr>
            <a:spLocks noGrp="1"/>
          </p:cNvSpPr>
          <p:nvPr>
            <p:ph type="title"/>
          </p:nvPr>
        </p:nvSpPr>
        <p:spPr>
          <a:xfrm>
            <a:off x="947531" y="121816"/>
            <a:ext cx="10668000" cy="1524000"/>
          </a:xfrm>
        </p:spPr>
        <p:txBody>
          <a:bodyPr/>
          <a:lstStyle/>
          <a:p>
            <a:r>
              <a:rPr lang="en-GB" dirty="0"/>
              <a:t>. Rehab worker</a:t>
            </a:r>
          </a:p>
        </p:txBody>
      </p:sp>
      <p:sp>
        <p:nvSpPr>
          <p:cNvPr id="3" name="Content Placeholder 2">
            <a:extLst>
              <a:ext uri="{FF2B5EF4-FFF2-40B4-BE49-F238E27FC236}">
                <a16:creationId xmlns:a16="http://schemas.microsoft.com/office/drawing/2014/main" id="{5C95E4F1-72E1-4EE8-99C9-6589206829C3}"/>
              </a:ext>
            </a:extLst>
          </p:cNvPr>
          <p:cNvSpPr>
            <a:spLocks noGrp="1"/>
          </p:cNvSpPr>
          <p:nvPr>
            <p:ph idx="1"/>
          </p:nvPr>
        </p:nvSpPr>
        <p:spPr/>
        <p:txBody>
          <a:bodyPr>
            <a:normAutofit fontScale="92500" lnSpcReduction="10000"/>
          </a:bodyPr>
          <a:lstStyle/>
          <a:p>
            <a:r>
              <a:rPr lang="en-US" sz="2000" dirty="0"/>
              <a:t>One of the lesser known health and social care career paths is rehab worker. They help people live more independently after they’ve been ill or had an accident. Rehab workers support people from a wide range of backgrounds – </a:t>
            </a:r>
          </a:p>
          <a:p>
            <a:r>
              <a:rPr lang="en-US" sz="2000" dirty="0"/>
              <a:t>it could be adults with learning disabilities, people with sight or hearing loss, mental health problems or drug misuse issues.</a:t>
            </a:r>
          </a:p>
          <a:p>
            <a:r>
              <a:rPr lang="en-US" sz="2000" dirty="0"/>
              <a:t> Rehab workers need excellent communication skills and a sensitive and compassionate attitude. </a:t>
            </a:r>
          </a:p>
          <a:p>
            <a:r>
              <a:rPr lang="en-US" sz="2000" dirty="0"/>
              <a:t>They are also good at working under pressure. You don’t necessarily need any qualifications to become a rehabilitation worker, though it would help to have a Level 2 or 3 Diploma in Health and Social Care.</a:t>
            </a:r>
            <a:endParaRPr lang="en-GB" sz="2000" dirty="0"/>
          </a:p>
        </p:txBody>
      </p:sp>
      <p:sp>
        <p:nvSpPr>
          <p:cNvPr id="4" name="Footer Placeholder 3">
            <a:extLst>
              <a:ext uri="{FF2B5EF4-FFF2-40B4-BE49-F238E27FC236}">
                <a16:creationId xmlns:a16="http://schemas.microsoft.com/office/drawing/2014/main" id="{E56833B0-80C3-4CFE-B90D-077524696E6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120116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FB47-E554-444B-9B18-8775297D6D00}"/>
              </a:ext>
            </a:extLst>
          </p:cNvPr>
          <p:cNvSpPr>
            <a:spLocks noGrp="1"/>
          </p:cNvSpPr>
          <p:nvPr>
            <p:ph type="title"/>
          </p:nvPr>
        </p:nvSpPr>
        <p:spPr/>
        <p:txBody>
          <a:bodyPr/>
          <a:lstStyle/>
          <a:p>
            <a:r>
              <a:rPr lang="en-GB" dirty="0"/>
              <a:t>Counsellor</a:t>
            </a:r>
          </a:p>
        </p:txBody>
      </p:sp>
      <p:sp>
        <p:nvSpPr>
          <p:cNvPr id="3" name="Content Placeholder 2">
            <a:extLst>
              <a:ext uri="{FF2B5EF4-FFF2-40B4-BE49-F238E27FC236}">
                <a16:creationId xmlns:a16="http://schemas.microsoft.com/office/drawing/2014/main" id="{1BF49114-B653-4198-B1A1-8E84899C9C1C}"/>
              </a:ext>
            </a:extLst>
          </p:cNvPr>
          <p:cNvSpPr>
            <a:spLocks noGrp="1"/>
          </p:cNvSpPr>
          <p:nvPr>
            <p:ph idx="1"/>
          </p:nvPr>
        </p:nvSpPr>
        <p:spPr/>
        <p:txBody>
          <a:bodyPr>
            <a:normAutofit/>
          </a:bodyPr>
          <a:lstStyle/>
          <a:p>
            <a:r>
              <a:rPr lang="en-US" sz="2000" dirty="0"/>
              <a:t>Counsellors help patients work through difficult times in their lives, for instance if they’ve recently lost a loved one or are coming to terms with a long-term disability.</a:t>
            </a:r>
          </a:p>
          <a:p>
            <a:r>
              <a:rPr lang="en-US" sz="2000" dirty="0"/>
              <a:t> Counsellors help them make positive changes and improve their own mental wellbeing. The transferable skills that counsellors need include the ability to put people at ease and top listening skills. </a:t>
            </a:r>
          </a:p>
          <a:p>
            <a:r>
              <a:rPr lang="en-US" sz="2000" dirty="0"/>
              <a:t>You don’t need a degree to become a counsellor. The British Association for Counselling and Psychotherapy recommend </a:t>
            </a:r>
            <a:r>
              <a:rPr lang="en-US" sz="2000" dirty="0">
                <a:highlight>
                  <a:srgbClr val="0000FF"/>
                </a:highlight>
              </a:rPr>
              <a:t>a three-stage training route</a:t>
            </a:r>
            <a:r>
              <a:rPr lang="en-US" sz="2000" dirty="0"/>
              <a:t>.</a:t>
            </a:r>
            <a:endParaRPr lang="en-GB" sz="2000" dirty="0"/>
          </a:p>
        </p:txBody>
      </p:sp>
      <p:sp>
        <p:nvSpPr>
          <p:cNvPr id="4" name="Footer Placeholder 3">
            <a:extLst>
              <a:ext uri="{FF2B5EF4-FFF2-40B4-BE49-F238E27FC236}">
                <a16:creationId xmlns:a16="http://schemas.microsoft.com/office/drawing/2014/main" id="{FDB9CC7A-5CB2-4A60-B667-61A23ECFD73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254212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A00D-C862-422F-B9EB-10A047450C85}"/>
              </a:ext>
            </a:extLst>
          </p:cNvPr>
          <p:cNvSpPr>
            <a:spLocks noGrp="1"/>
          </p:cNvSpPr>
          <p:nvPr>
            <p:ph type="title"/>
          </p:nvPr>
        </p:nvSpPr>
        <p:spPr/>
        <p:txBody>
          <a:bodyPr/>
          <a:lstStyle/>
          <a:p>
            <a:r>
              <a:rPr lang="en-GB" dirty="0"/>
              <a:t>Health psychologist</a:t>
            </a:r>
          </a:p>
        </p:txBody>
      </p:sp>
      <p:sp>
        <p:nvSpPr>
          <p:cNvPr id="3" name="Content Placeholder 2">
            <a:extLst>
              <a:ext uri="{FF2B5EF4-FFF2-40B4-BE49-F238E27FC236}">
                <a16:creationId xmlns:a16="http://schemas.microsoft.com/office/drawing/2014/main" id="{3EBBB8B1-3F80-4CAA-8F9A-9F063FEA1E8A}"/>
              </a:ext>
            </a:extLst>
          </p:cNvPr>
          <p:cNvSpPr>
            <a:spLocks noGrp="1"/>
          </p:cNvSpPr>
          <p:nvPr>
            <p:ph idx="1"/>
          </p:nvPr>
        </p:nvSpPr>
        <p:spPr/>
        <p:txBody>
          <a:bodyPr>
            <a:normAutofit/>
          </a:bodyPr>
          <a:lstStyle/>
          <a:p>
            <a:r>
              <a:rPr lang="en-US" sz="2000" dirty="0"/>
              <a:t>Health psychologists improve people’s awareness and attitude towards health. They help their patients make positive changes in their thinking and </a:t>
            </a:r>
            <a:r>
              <a:rPr lang="en-US" sz="2000" dirty="0" err="1"/>
              <a:t>behaviour</a:t>
            </a:r>
            <a:r>
              <a:rPr lang="en-US" sz="2000" dirty="0"/>
              <a:t>, for example helping them to cut down on alcohol or eat more healthily.</a:t>
            </a:r>
          </a:p>
          <a:p>
            <a:r>
              <a:rPr lang="en-US" sz="2000" dirty="0"/>
              <a:t> Health psychologists work in different settings, from hospitals and local government to universities. </a:t>
            </a:r>
          </a:p>
          <a:p>
            <a:r>
              <a:rPr lang="en-US" sz="2000" dirty="0"/>
              <a:t>For this role you will need strong critical thinking skills and research abilities.</a:t>
            </a:r>
          </a:p>
          <a:p>
            <a:r>
              <a:rPr lang="en-US" sz="2000" dirty="0"/>
              <a:t> To become a health psychologist you need several qualifications, including a masters in health psychology.</a:t>
            </a:r>
            <a:endParaRPr lang="en-GB" sz="2000" dirty="0"/>
          </a:p>
        </p:txBody>
      </p:sp>
      <p:sp>
        <p:nvSpPr>
          <p:cNvPr id="4" name="Footer Placeholder 3">
            <a:extLst>
              <a:ext uri="{FF2B5EF4-FFF2-40B4-BE49-F238E27FC236}">
                <a16:creationId xmlns:a16="http://schemas.microsoft.com/office/drawing/2014/main" id="{0BB34B28-59BF-448A-8024-28EF6E9C73A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287560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DAA2-1AC9-4950-83F7-A37679D1FF84}"/>
              </a:ext>
            </a:extLst>
          </p:cNvPr>
          <p:cNvSpPr>
            <a:spLocks noGrp="1"/>
          </p:cNvSpPr>
          <p:nvPr>
            <p:ph type="title"/>
          </p:nvPr>
        </p:nvSpPr>
        <p:spPr/>
        <p:txBody>
          <a:bodyPr/>
          <a:lstStyle/>
          <a:p>
            <a:r>
              <a:rPr lang="en-GB" dirty="0"/>
              <a:t> Social worker</a:t>
            </a:r>
          </a:p>
        </p:txBody>
      </p:sp>
      <p:sp>
        <p:nvSpPr>
          <p:cNvPr id="3" name="Content Placeholder 2">
            <a:extLst>
              <a:ext uri="{FF2B5EF4-FFF2-40B4-BE49-F238E27FC236}">
                <a16:creationId xmlns:a16="http://schemas.microsoft.com/office/drawing/2014/main" id="{281C2288-EE2B-414F-AA4A-6BFC39C339A0}"/>
              </a:ext>
            </a:extLst>
          </p:cNvPr>
          <p:cNvSpPr>
            <a:spLocks noGrp="1"/>
          </p:cNvSpPr>
          <p:nvPr>
            <p:ph idx="1"/>
          </p:nvPr>
        </p:nvSpPr>
        <p:spPr/>
        <p:txBody>
          <a:bodyPr>
            <a:normAutofit/>
          </a:bodyPr>
          <a:lstStyle/>
          <a:p>
            <a:r>
              <a:rPr lang="en-US" sz="2000" dirty="0"/>
              <a:t>When it comes to health and social care career paths, social work is one of the more popular options. </a:t>
            </a:r>
          </a:p>
          <a:p>
            <a:r>
              <a:rPr lang="en-US" sz="2000" dirty="0"/>
              <a:t>Social workers help people and families to live happier, more fulfilling lives. They encourage people (usually called clients or sometimes ‘service users’) to live independently and protect them from harm or abuse. </a:t>
            </a:r>
          </a:p>
          <a:p>
            <a:r>
              <a:rPr lang="en-US" sz="2000" dirty="0"/>
              <a:t>They work with people at all stages of life, from small babies through to the elderly. Social workers support people on an individual basis, and they also help direct people to other services they might need.</a:t>
            </a:r>
            <a:endParaRPr lang="en-GB" sz="2000" dirty="0"/>
          </a:p>
        </p:txBody>
      </p:sp>
      <p:sp>
        <p:nvSpPr>
          <p:cNvPr id="4" name="Footer Placeholder 3">
            <a:extLst>
              <a:ext uri="{FF2B5EF4-FFF2-40B4-BE49-F238E27FC236}">
                <a16:creationId xmlns:a16="http://schemas.microsoft.com/office/drawing/2014/main" id="{AE8E8030-643C-44E5-BF3C-52D891623B3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2906060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49E1-8FF0-49F7-B681-CCB90DCF06A6}"/>
              </a:ext>
            </a:extLst>
          </p:cNvPr>
          <p:cNvSpPr>
            <a:spLocks noGrp="1"/>
          </p:cNvSpPr>
          <p:nvPr>
            <p:ph type="title"/>
          </p:nvPr>
        </p:nvSpPr>
        <p:spPr>
          <a:xfrm>
            <a:off x="762000" y="227833"/>
            <a:ext cx="10668000" cy="1524000"/>
          </a:xfrm>
        </p:spPr>
        <p:txBody>
          <a:bodyPr/>
          <a:lstStyle/>
          <a:p>
            <a:r>
              <a:rPr lang="en-GB" dirty="0"/>
              <a:t>Health visitor.</a:t>
            </a:r>
          </a:p>
        </p:txBody>
      </p:sp>
      <p:sp>
        <p:nvSpPr>
          <p:cNvPr id="3" name="Content Placeholder 2">
            <a:extLst>
              <a:ext uri="{FF2B5EF4-FFF2-40B4-BE49-F238E27FC236}">
                <a16:creationId xmlns:a16="http://schemas.microsoft.com/office/drawing/2014/main" id="{034CA95E-0B26-4F68-80AA-5EC8CDD38E7E}"/>
              </a:ext>
            </a:extLst>
          </p:cNvPr>
          <p:cNvSpPr>
            <a:spLocks noGrp="1"/>
          </p:cNvSpPr>
          <p:nvPr>
            <p:ph idx="1"/>
          </p:nvPr>
        </p:nvSpPr>
        <p:spPr>
          <a:xfrm>
            <a:off x="762000" y="1285462"/>
            <a:ext cx="10668000" cy="4818622"/>
          </a:xfrm>
        </p:spPr>
        <p:txBody>
          <a:bodyPr>
            <a:normAutofit lnSpcReduction="10000"/>
          </a:bodyPr>
          <a:lstStyle/>
          <a:p>
            <a:r>
              <a:rPr lang="en-US" sz="2000" dirty="0"/>
              <a:t>Holding another one of the important care in the community jobs, health visitors are </a:t>
            </a:r>
            <a:r>
              <a:rPr lang="en-US" sz="2000" dirty="0">
                <a:highlight>
                  <a:srgbClr val="0000FF"/>
                </a:highlight>
              </a:rPr>
              <a:t>nurses or midwives </a:t>
            </a:r>
            <a:r>
              <a:rPr lang="en-US" sz="2000" dirty="0"/>
              <a:t>who have done additional training and qualifications as “specialist community public health nurses”. </a:t>
            </a:r>
          </a:p>
          <a:p>
            <a:r>
              <a:rPr lang="en-US" sz="2000" dirty="0"/>
              <a:t>This means they have the expertise to assess what health needs different people might have. </a:t>
            </a:r>
          </a:p>
          <a:p>
            <a:r>
              <a:rPr lang="en-US" sz="2000" dirty="0"/>
              <a:t>They work with families, children and the wider community to promote healthy lifestyles and prevent illness. </a:t>
            </a:r>
          </a:p>
          <a:p>
            <a:r>
              <a:rPr lang="en-US" sz="2000" dirty="0"/>
              <a:t>They work alongside lots of other health professionals. Health visitors are patient, empathetic and can cope with emotionally challenging situations. </a:t>
            </a:r>
          </a:p>
          <a:p>
            <a:r>
              <a:rPr lang="en-US" sz="2000" dirty="0"/>
              <a:t>In addition to being a fully qualified nurse or midwife, health visitors must have </a:t>
            </a:r>
            <a:r>
              <a:rPr lang="en-US" sz="2000" dirty="0">
                <a:highlight>
                  <a:srgbClr val="0000FF"/>
                </a:highlight>
              </a:rPr>
              <a:t>completed a course in Specialist Community </a:t>
            </a:r>
            <a:r>
              <a:rPr lang="en-US" sz="2000" dirty="0"/>
              <a:t>Public Health Nursing or Health Visiting (SCPHN or HV).</a:t>
            </a:r>
          </a:p>
          <a:p>
            <a:endParaRPr lang="en-GB" sz="2000" dirty="0"/>
          </a:p>
        </p:txBody>
      </p:sp>
      <p:sp>
        <p:nvSpPr>
          <p:cNvPr id="4" name="Footer Placeholder 3">
            <a:extLst>
              <a:ext uri="{FF2B5EF4-FFF2-40B4-BE49-F238E27FC236}">
                <a16:creationId xmlns:a16="http://schemas.microsoft.com/office/drawing/2014/main" id="{AAAACDE6-8979-4503-8228-EEB7ACD1970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257539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00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normAutofit fontScale="92500" lnSpcReduction="20000"/>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23B8-91C4-4F9E-80B7-BAFB1DCC033B}"/>
              </a:ext>
            </a:extLst>
          </p:cNvPr>
          <p:cNvSpPr>
            <a:spLocks noGrp="1"/>
          </p:cNvSpPr>
          <p:nvPr>
            <p:ph type="title"/>
          </p:nvPr>
        </p:nvSpPr>
        <p:spPr>
          <a:xfrm>
            <a:off x="1981200" y="274639"/>
            <a:ext cx="8229600" cy="777875"/>
          </a:xfrm>
        </p:spPr>
        <p:txBody>
          <a:bodyPr/>
          <a:lstStyle/>
          <a:p>
            <a:pPr eaLnBrk="1" hangingPunct="1">
              <a:spcBef>
                <a:spcPct val="20000"/>
              </a:spcBef>
              <a:defRPr/>
            </a:pPr>
            <a:r>
              <a:rPr lang="en-GB" sz="2800" b="1" dirty="0">
                <a:effectLst>
                  <a:outerShdw blurRad="38100" dist="38100" dir="2700000" algn="tl">
                    <a:srgbClr val="000000">
                      <a:alpha val="43137"/>
                    </a:srgbClr>
                  </a:outerShdw>
                </a:effectLst>
                <a:ea typeface="+mn-ea"/>
                <a:cs typeface="+mn-cs"/>
              </a:rPr>
              <a:t>Activity</a:t>
            </a:r>
            <a:endParaRPr lang="en-GB" dirty="0"/>
          </a:p>
        </p:txBody>
      </p:sp>
      <p:sp>
        <p:nvSpPr>
          <p:cNvPr id="3" name="Content Placeholder 2">
            <a:extLst>
              <a:ext uri="{FF2B5EF4-FFF2-40B4-BE49-F238E27FC236}">
                <a16:creationId xmlns:a16="http://schemas.microsoft.com/office/drawing/2014/main" id="{B0F131F5-2005-4CB5-BF52-79B81CB9FDDF}"/>
              </a:ext>
            </a:extLst>
          </p:cNvPr>
          <p:cNvSpPr>
            <a:spLocks noGrp="1"/>
          </p:cNvSpPr>
          <p:nvPr>
            <p:ph idx="1"/>
          </p:nvPr>
        </p:nvSpPr>
        <p:spPr/>
        <p:txBody>
          <a:bodyPr/>
          <a:lstStyle/>
          <a:p>
            <a:pPr marL="514350" indent="-514350">
              <a:buFontTx/>
              <a:buAutoNum type="arabicPeriod"/>
              <a:defRPr/>
            </a:pPr>
            <a:r>
              <a:rPr lang="en-GB" dirty="0">
                <a:solidFill>
                  <a:schemeClr val="tx1"/>
                </a:solidFill>
              </a:rPr>
              <a:t>Individually– Identify and explain as many </a:t>
            </a:r>
            <a:r>
              <a:rPr lang="en-GB" dirty="0">
                <a:solidFill>
                  <a:schemeClr val="tx1"/>
                </a:solidFill>
                <a:highlight>
                  <a:srgbClr val="0000FF"/>
                </a:highlight>
              </a:rPr>
              <a:t>different service provision </a:t>
            </a:r>
            <a:r>
              <a:rPr lang="en-GB" dirty="0">
                <a:solidFill>
                  <a:schemeClr val="tx1"/>
                </a:solidFill>
              </a:rPr>
              <a:t>that you feel are available in health and social care</a:t>
            </a:r>
          </a:p>
          <a:p>
            <a:pPr marL="514350" indent="-514350">
              <a:buFontTx/>
              <a:buAutoNum type="arabicPeriod"/>
              <a:defRPr/>
            </a:pPr>
            <a:endParaRPr lang="en-GB" dirty="0">
              <a:solidFill>
                <a:schemeClr val="tx1"/>
              </a:solidFill>
              <a:effectLst>
                <a:outerShdw blurRad="38100" dist="38100" dir="2700000" algn="tl">
                  <a:srgbClr val="000000">
                    <a:alpha val="43137"/>
                  </a:srgbClr>
                </a:outerShdw>
              </a:effectLst>
            </a:endParaRPr>
          </a:p>
          <a:p>
            <a:pPr marL="514350" indent="-514350">
              <a:buNone/>
              <a:defRPr/>
            </a:pPr>
            <a:r>
              <a:rPr lang="en-GB" dirty="0">
                <a:solidFill>
                  <a:schemeClr val="tx1"/>
                </a:solidFill>
              </a:rPr>
              <a:t> 2. Then discuss and list the </a:t>
            </a:r>
            <a:r>
              <a:rPr lang="en-GB" dirty="0">
                <a:solidFill>
                  <a:schemeClr val="tx1"/>
                </a:solidFill>
                <a:highlight>
                  <a:srgbClr val="0000FF"/>
                </a:highlight>
              </a:rPr>
              <a:t>various job roles </a:t>
            </a:r>
            <a:r>
              <a:rPr lang="en-GB" dirty="0">
                <a:solidFill>
                  <a:schemeClr val="tx1"/>
                </a:solidFill>
              </a:rPr>
              <a:t>that there may be within that service</a:t>
            </a:r>
            <a:r>
              <a:rPr lang="en-GB" dirty="0">
                <a:solidFill>
                  <a:srgbClr val="FFFF00"/>
                </a:solidFill>
              </a:rPr>
              <a:t>.</a:t>
            </a:r>
          </a:p>
        </p:txBody>
      </p:sp>
      <p:sp>
        <p:nvSpPr>
          <p:cNvPr id="4" name="Footer Placeholder 3">
            <a:extLst>
              <a:ext uri="{FF2B5EF4-FFF2-40B4-BE49-F238E27FC236}">
                <a16:creationId xmlns:a16="http://schemas.microsoft.com/office/drawing/2014/main" id="{A7A8FBFA-2E3E-4DC0-B961-F08FC59065F0}"/>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2C384E51-FE4A-426F-BF7F-10445A1554C9}"/>
              </a:ext>
            </a:extLst>
          </p:cNvPr>
          <p:cNvSpPr>
            <a:spLocks noGrp="1" noChangeArrowheads="1"/>
          </p:cNvSpPr>
          <p:nvPr>
            <p:ph idx="1"/>
          </p:nvPr>
        </p:nvSpPr>
        <p:spPr>
          <a:xfrm>
            <a:off x="1007165" y="981075"/>
            <a:ext cx="10522226" cy="5145088"/>
          </a:xfrm>
        </p:spPr>
        <p:txBody>
          <a:bodyPr>
            <a:normAutofit fontScale="92500" lnSpcReduction="20000"/>
          </a:bodyPr>
          <a:lstStyle/>
          <a:p>
            <a:pPr marL="0" indent="0">
              <a:buNone/>
            </a:pPr>
            <a:r>
              <a:rPr lang="en-GB" altLang="en-US" b="1" dirty="0">
                <a:solidFill>
                  <a:schemeClr val="tx1"/>
                </a:solidFill>
              </a:rPr>
              <a:t>As you can see from the group activity that you just completed there are </a:t>
            </a:r>
            <a:r>
              <a:rPr lang="en-GB" altLang="en-US" b="1" dirty="0">
                <a:solidFill>
                  <a:schemeClr val="tx1"/>
                </a:solidFill>
                <a:highlight>
                  <a:srgbClr val="0000FF"/>
                </a:highlight>
              </a:rPr>
              <a:t>many different types of services </a:t>
            </a:r>
            <a:r>
              <a:rPr lang="en-GB" altLang="en-US" b="1" dirty="0">
                <a:solidFill>
                  <a:schemeClr val="tx1"/>
                </a:solidFill>
              </a:rPr>
              <a:t>and to name just a few could include the following:</a:t>
            </a:r>
          </a:p>
          <a:p>
            <a:pPr marL="0" indent="0">
              <a:buNone/>
            </a:pPr>
            <a:endParaRPr lang="en-GB" altLang="en-US" sz="1400" dirty="0">
              <a:solidFill>
                <a:schemeClr val="tx1"/>
              </a:solidFill>
            </a:endParaRPr>
          </a:p>
          <a:p>
            <a:pPr marL="0" indent="0"/>
            <a:r>
              <a:rPr lang="en-GB" altLang="en-US" dirty="0">
                <a:solidFill>
                  <a:schemeClr val="tx1"/>
                </a:solidFill>
              </a:rPr>
              <a:t>Community based services for adults</a:t>
            </a:r>
          </a:p>
          <a:p>
            <a:pPr marL="0" indent="0"/>
            <a:r>
              <a:rPr lang="en-GB" altLang="en-US" dirty="0">
                <a:solidFill>
                  <a:schemeClr val="tx1"/>
                </a:solidFill>
              </a:rPr>
              <a:t>Domiciliary services</a:t>
            </a:r>
          </a:p>
          <a:p>
            <a:pPr marL="0" indent="0"/>
            <a:r>
              <a:rPr lang="en-GB" altLang="en-US" dirty="0">
                <a:solidFill>
                  <a:schemeClr val="tx1"/>
                </a:solidFill>
              </a:rPr>
              <a:t>Day Services</a:t>
            </a:r>
          </a:p>
          <a:p>
            <a:pPr marL="0" indent="0"/>
            <a:r>
              <a:rPr lang="en-GB" altLang="en-US" dirty="0">
                <a:solidFill>
                  <a:schemeClr val="tx1"/>
                </a:solidFill>
              </a:rPr>
              <a:t>Residential services</a:t>
            </a:r>
          </a:p>
          <a:p>
            <a:pPr marL="0" indent="0"/>
            <a:r>
              <a:rPr lang="en-GB" altLang="en-US" dirty="0">
                <a:solidFill>
                  <a:schemeClr val="tx1"/>
                </a:solidFill>
              </a:rPr>
              <a:t>Tele care</a:t>
            </a:r>
          </a:p>
          <a:p>
            <a:pPr marL="0" indent="0"/>
            <a:r>
              <a:rPr lang="en-GB" altLang="en-US" dirty="0">
                <a:solidFill>
                  <a:schemeClr val="tx1"/>
                </a:solidFill>
              </a:rPr>
              <a:t>Extra care</a:t>
            </a:r>
          </a:p>
          <a:p>
            <a:pPr marL="0" indent="0"/>
            <a:endParaRPr lang="en-GB" altLang="en-US" b="1" dirty="0">
              <a:solidFill>
                <a:srgbClr val="FFFF00"/>
              </a:solidFill>
            </a:endParaRPr>
          </a:p>
        </p:txBody>
      </p:sp>
      <p:sp>
        <p:nvSpPr>
          <p:cNvPr id="2" name="Footer Placeholder 1">
            <a:extLst>
              <a:ext uri="{FF2B5EF4-FFF2-40B4-BE49-F238E27FC236}">
                <a16:creationId xmlns:a16="http://schemas.microsoft.com/office/drawing/2014/main" id="{E723A518-688A-44FF-9B55-A0BDAC40B8BF}"/>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30072-9E8C-4544-BD49-F27FC9BD0E70}"/>
              </a:ext>
            </a:extLst>
          </p:cNvPr>
          <p:cNvSpPr>
            <a:spLocks noGrp="1"/>
          </p:cNvSpPr>
          <p:nvPr>
            <p:ph idx="1"/>
          </p:nvPr>
        </p:nvSpPr>
        <p:spPr>
          <a:xfrm>
            <a:off x="1308652" y="585615"/>
            <a:ext cx="9574696" cy="5183187"/>
          </a:xfrm>
        </p:spPr>
        <p:txBody>
          <a:bodyPr>
            <a:normAutofit fontScale="92500" lnSpcReduction="10000"/>
          </a:bodyPr>
          <a:lstStyle/>
          <a:p>
            <a:pPr marL="0" indent="0">
              <a:defRPr/>
            </a:pPr>
            <a:r>
              <a:rPr lang="en-GB" dirty="0">
                <a:solidFill>
                  <a:schemeClr val="tx1"/>
                </a:solidFill>
              </a:rPr>
              <a:t>Supported housing</a:t>
            </a:r>
          </a:p>
          <a:p>
            <a:pPr marL="0" indent="0">
              <a:defRPr/>
            </a:pPr>
            <a:r>
              <a:rPr lang="en-GB" dirty="0">
                <a:solidFill>
                  <a:schemeClr val="tx1"/>
                </a:solidFill>
              </a:rPr>
              <a:t>Supported employment</a:t>
            </a:r>
          </a:p>
          <a:p>
            <a:pPr marL="0" indent="0">
              <a:defRPr/>
            </a:pPr>
            <a:r>
              <a:rPr lang="en-GB" dirty="0">
                <a:solidFill>
                  <a:schemeClr val="tx1"/>
                </a:solidFill>
              </a:rPr>
              <a:t>Self-directed support</a:t>
            </a:r>
          </a:p>
          <a:p>
            <a:pPr marL="0" indent="0">
              <a:defRPr/>
            </a:pPr>
            <a:r>
              <a:rPr lang="en-GB" dirty="0">
                <a:solidFill>
                  <a:schemeClr val="tx1"/>
                </a:solidFill>
              </a:rPr>
              <a:t>Acute hospital services</a:t>
            </a:r>
          </a:p>
          <a:p>
            <a:pPr marL="0" indent="0">
              <a:defRPr/>
            </a:pPr>
            <a:r>
              <a:rPr lang="en-GB" dirty="0">
                <a:solidFill>
                  <a:schemeClr val="tx1"/>
                </a:solidFill>
              </a:rPr>
              <a:t>Community hospitals</a:t>
            </a:r>
          </a:p>
          <a:p>
            <a:pPr marL="0" indent="0">
              <a:defRPr/>
            </a:pPr>
            <a:r>
              <a:rPr lang="en-GB" dirty="0">
                <a:solidFill>
                  <a:schemeClr val="tx1"/>
                </a:solidFill>
              </a:rPr>
              <a:t>General Practitioners</a:t>
            </a:r>
          </a:p>
          <a:p>
            <a:pPr marL="0" indent="0">
              <a:defRPr/>
            </a:pPr>
            <a:r>
              <a:rPr lang="en-GB" dirty="0">
                <a:solidFill>
                  <a:schemeClr val="tx1"/>
                </a:solidFill>
              </a:rPr>
              <a:t>Hospital and community pharmacists</a:t>
            </a:r>
          </a:p>
          <a:p>
            <a:pPr marL="0" indent="0">
              <a:defRPr/>
            </a:pPr>
            <a:r>
              <a:rPr lang="en-GB" dirty="0">
                <a:solidFill>
                  <a:schemeClr val="tx1"/>
                </a:solidFill>
              </a:rPr>
              <a:t>Substance misuse services</a:t>
            </a:r>
          </a:p>
          <a:p>
            <a:pPr marL="0" indent="0">
              <a:defRPr/>
            </a:pPr>
            <a:r>
              <a:rPr lang="en-GB" dirty="0">
                <a:solidFill>
                  <a:schemeClr val="tx1"/>
                </a:solidFill>
              </a:rPr>
              <a:t>Complimentary health care services</a:t>
            </a:r>
          </a:p>
        </p:txBody>
      </p:sp>
      <p:sp>
        <p:nvSpPr>
          <p:cNvPr id="5" name="Footer Placeholder 4">
            <a:extLst>
              <a:ext uri="{FF2B5EF4-FFF2-40B4-BE49-F238E27FC236}">
                <a16:creationId xmlns:a16="http://schemas.microsoft.com/office/drawing/2014/main" id="{10BF5C4F-3436-4F53-A3A9-FDEDF5C77249}"/>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ork-related-learning">
            <a:extLst>
              <a:ext uri="{FF2B5EF4-FFF2-40B4-BE49-F238E27FC236}">
                <a16:creationId xmlns:a16="http://schemas.microsoft.com/office/drawing/2014/main" id="{4E72AFB7-F818-4E2C-8229-BE2D099949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2098"/>
          <a:stretch/>
        </p:blipFill>
        <p:spPr bwMode="auto">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8FE14E-208F-43B2-BE8F-E34786B20E5A}"/>
              </a:ext>
            </a:extLst>
          </p:cNvPr>
          <p:cNvSpPr>
            <a:spLocks noGrp="1"/>
          </p:cNvSpPr>
          <p:nvPr>
            <p:ph type="ctrTitle"/>
          </p:nvPr>
        </p:nvSpPr>
        <p:spPr>
          <a:xfrm rot="20134708">
            <a:off x="532243" y="1369982"/>
            <a:ext cx="6579969" cy="2390459"/>
          </a:xfrm>
        </p:spPr>
        <p:txBody>
          <a:bodyPr>
            <a:normAutofit/>
          </a:bodyPr>
          <a:lstStyle/>
          <a:p>
            <a:r>
              <a:rPr lang="en-GB" sz="3200" b="1" dirty="0">
                <a:solidFill>
                  <a:schemeClr val="bg1"/>
                </a:solidFill>
                <a:highlight>
                  <a:srgbClr val="FFFF00"/>
                </a:highlight>
                <a:latin typeface="Candara" panose="020E0502030303020204" pitchFamily="34" charset="0"/>
              </a:rPr>
              <a:t>Work Related learning</a:t>
            </a:r>
            <a:br>
              <a:rPr lang="en-GB" sz="3200" b="1" dirty="0">
                <a:latin typeface="Candara" panose="020E0502030303020204" pitchFamily="34" charset="0"/>
              </a:rPr>
            </a:br>
            <a:r>
              <a:rPr lang="en-GB" sz="3200" b="1" dirty="0">
                <a:latin typeface="Candara" panose="020E0502030303020204" pitchFamily="34" charset="0"/>
              </a:rPr>
              <a:t>(Week 5-</a:t>
            </a:r>
            <a:r>
              <a:rPr lang="en-US" sz="3200" dirty="0">
                <a:latin typeface="Candara" panose="020E0502030303020204" pitchFamily="34" charset="0"/>
              </a:rPr>
              <a:t> LO 2-</a:t>
            </a:r>
            <a:r>
              <a:rPr lang="en-US" sz="3200" dirty="0"/>
              <a:t>Demonstrate the prospects of entering a chosen sector or industry as a career pathway</a:t>
            </a:r>
            <a:r>
              <a:rPr lang="en-GB" sz="3200" b="1" i="0" dirty="0">
                <a:effectLst/>
                <a:latin typeface="Candara" panose="020E0502030303020204" pitchFamily="34" charset="0"/>
              </a:rPr>
              <a:t>)</a:t>
            </a:r>
          </a:p>
        </p:txBody>
      </p:sp>
      <p:sp>
        <p:nvSpPr>
          <p:cNvPr id="3" name="Footer Placeholder 2">
            <a:extLst>
              <a:ext uri="{FF2B5EF4-FFF2-40B4-BE49-F238E27FC236}">
                <a16:creationId xmlns:a16="http://schemas.microsoft.com/office/drawing/2014/main" id="{97006EC3-9D06-477B-AE23-C131A87DB3F6}"/>
              </a:ext>
            </a:extLst>
          </p:cNvPr>
          <p:cNvSpPr>
            <a:spLocks noGrp="1"/>
          </p:cNvSpPr>
          <p:nvPr>
            <p:ph type="ftr" sz="quarter" idx="11"/>
          </p:nvPr>
        </p:nvSpPr>
        <p:spPr>
          <a:xfrm>
            <a:off x="7112212" y="6355080"/>
            <a:ext cx="4241588" cy="365125"/>
          </a:xfrm>
        </p:spPr>
        <p:txBody>
          <a:bodyPr>
            <a:normAutofit/>
          </a:bodyPr>
          <a:lstStyle/>
          <a:p>
            <a:pPr algn="r">
              <a:spcAft>
                <a:spcPts val="600"/>
              </a:spcAft>
            </a:pPr>
            <a:r>
              <a:rPr lang="en-GB">
                <a:solidFill>
                  <a:srgbClr val="FFFFFF">
                    <a:alpha val="80000"/>
                  </a:srgbClr>
                </a:solidFill>
              </a:rPr>
              <a:t>Created by Tayo Alebiosu</a:t>
            </a:r>
          </a:p>
        </p:txBody>
      </p:sp>
    </p:spTree>
    <p:extLst>
      <p:ext uri="{BB962C8B-B14F-4D97-AF65-F5344CB8AC3E}">
        <p14:creationId xmlns:p14="http://schemas.microsoft.com/office/powerpoint/2010/main" val="3705742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DF48CC7-BE61-4C24-AC92-79881899F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955" y="3616626"/>
            <a:ext cx="2171700" cy="194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5">
            <a:extLst>
              <a:ext uri="{FF2B5EF4-FFF2-40B4-BE49-F238E27FC236}">
                <a16:creationId xmlns:a16="http://schemas.microsoft.com/office/drawing/2014/main" id="{D0F89BDA-BF18-41C8-852E-CB8ED8168E2D}"/>
              </a:ext>
            </a:extLst>
          </p:cNvPr>
          <p:cNvSpPr>
            <a:spLocks noChangeArrowheads="1"/>
          </p:cNvSpPr>
          <p:nvPr/>
        </p:nvSpPr>
        <p:spPr bwMode="auto">
          <a:xfrm>
            <a:off x="1992314" y="333376"/>
            <a:ext cx="8137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GB" altLang="en-US" sz="3600" dirty="0">
                <a:highlight>
                  <a:srgbClr val="0000FF"/>
                </a:highlight>
              </a:rPr>
              <a:t>The Three Care Sectors</a:t>
            </a:r>
          </a:p>
        </p:txBody>
      </p:sp>
      <p:sp>
        <p:nvSpPr>
          <p:cNvPr id="5124" name="TextBox 13">
            <a:extLst>
              <a:ext uri="{FF2B5EF4-FFF2-40B4-BE49-F238E27FC236}">
                <a16:creationId xmlns:a16="http://schemas.microsoft.com/office/drawing/2014/main" id="{A5805971-FD5F-43C8-B5E2-A5D1089DF247}"/>
              </a:ext>
            </a:extLst>
          </p:cNvPr>
          <p:cNvSpPr txBox="1">
            <a:spLocks noChangeArrowheads="1"/>
          </p:cNvSpPr>
          <p:nvPr/>
        </p:nvSpPr>
        <p:spPr bwMode="auto">
          <a:xfrm>
            <a:off x="1881809" y="1205873"/>
            <a:ext cx="789829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GB" altLang="en-US" sz="2800" b="1" dirty="0"/>
              <a:t>STARTER</a:t>
            </a:r>
            <a:r>
              <a:rPr lang="en-GB" altLang="en-US" sz="2800" dirty="0"/>
              <a:t>: (5 minutes)</a:t>
            </a:r>
          </a:p>
          <a:p>
            <a:pPr marL="457200" indent="-457200">
              <a:spcBef>
                <a:spcPct val="0"/>
              </a:spcBef>
            </a:pPr>
            <a:r>
              <a:rPr lang="en-GB" altLang="en-US" sz="2800" dirty="0"/>
              <a:t>Individually, Have a look at </a:t>
            </a:r>
            <a:r>
              <a:rPr lang="en-GB" altLang="en-US" sz="2800" dirty="0">
                <a:highlight>
                  <a:srgbClr val="0000FF"/>
                </a:highlight>
              </a:rPr>
              <a:t>these logos</a:t>
            </a:r>
            <a:r>
              <a:rPr lang="en-GB" altLang="en-US" sz="2800" dirty="0"/>
              <a:t>. </a:t>
            </a:r>
          </a:p>
          <a:p>
            <a:pPr marL="457200" indent="-457200">
              <a:spcBef>
                <a:spcPct val="0"/>
              </a:spcBef>
            </a:pPr>
            <a:r>
              <a:rPr lang="en-GB" altLang="en-US" sz="2800" dirty="0"/>
              <a:t>Which organisations do they represent? </a:t>
            </a:r>
          </a:p>
          <a:p>
            <a:pPr marL="457200" indent="-457200">
              <a:spcBef>
                <a:spcPct val="0"/>
              </a:spcBef>
            </a:pPr>
            <a:r>
              <a:rPr lang="en-GB" altLang="en-US" sz="2800" dirty="0"/>
              <a:t>What are the key differences between them? discuss</a:t>
            </a:r>
            <a:endParaRPr lang="en-GB" altLang="en-US" sz="2800" dirty="0">
              <a:latin typeface="Arial" panose="020B0604020202020204" pitchFamily="34" charset="0"/>
            </a:endParaRPr>
          </a:p>
        </p:txBody>
      </p:sp>
      <p:pic>
        <p:nvPicPr>
          <p:cNvPr id="5125" name="Picture 8" descr="\\Grumpy\gfx\Welsh_Assembly\Health and Social Care\Design\images\mod1_ppt\slide2\Bupa-logo-square-cyan.jpg.jpg">
            <a:extLst>
              <a:ext uri="{FF2B5EF4-FFF2-40B4-BE49-F238E27FC236}">
                <a16:creationId xmlns:a16="http://schemas.microsoft.com/office/drawing/2014/main" id="{9F5FA47F-1DE5-4F20-99DA-2553BDA45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510" y="4179394"/>
            <a:ext cx="1775791" cy="180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6" name="Group 10">
            <a:extLst>
              <a:ext uri="{FF2B5EF4-FFF2-40B4-BE49-F238E27FC236}">
                <a16:creationId xmlns:a16="http://schemas.microsoft.com/office/drawing/2014/main" id="{4AEDAAEB-1412-4380-AA4E-D39623CA5DA0}"/>
              </a:ext>
            </a:extLst>
          </p:cNvPr>
          <p:cNvGrpSpPr>
            <a:grpSpLocks/>
          </p:cNvGrpSpPr>
          <p:nvPr/>
        </p:nvGrpSpPr>
        <p:grpSpPr bwMode="auto">
          <a:xfrm>
            <a:off x="1524000" y="6657976"/>
            <a:ext cx="10015538" cy="246063"/>
            <a:chOff x="0" y="6657201"/>
            <a:chExt cx="10016033" cy="246221"/>
          </a:xfrm>
        </p:grpSpPr>
        <p:sp>
          <p:nvSpPr>
            <p:cNvPr id="9" name="Rectangle 8">
              <a:extLst>
                <a:ext uri="{FF2B5EF4-FFF2-40B4-BE49-F238E27FC236}">
                  <a16:creationId xmlns:a16="http://schemas.microsoft.com/office/drawing/2014/main" id="{9D163C05-92AF-4AFB-AF90-0B47C8397177}"/>
                </a:ext>
              </a:extLst>
            </p:cNvPr>
            <p:cNvSpPr/>
            <p:nvPr/>
          </p:nvSpPr>
          <p:spPr>
            <a:xfrm>
              <a:off x="0" y="6712800"/>
              <a:ext cx="9144452" cy="144555"/>
            </a:xfrm>
            <a:prstGeom prst="rect">
              <a:avLst/>
            </a:prstGeom>
            <a:solidFill>
              <a:srgbClr val="A100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5129" name="TextBox 4">
              <a:extLst>
                <a:ext uri="{FF2B5EF4-FFF2-40B4-BE49-F238E27FC236}">
                  <a16:creationId xmlns:a16="http://schemas.microsoft.com/office/drawing/2014/main" id="{CD7621F2-A7A3-4956-B7BD-C5CDA11CDC98}"/>
                </a:ext>
              </a:extLst>
            </p:cNvPr>
            <p:cNvSpPr txBox="1">
              <a:spLocks noChangeArrowheads="1"/>
            </p:cNvSpPr>
            <p:nvPr/>
          </p:nvSpPr>
          <p:spPr bwMode="auto">
            <a:xfrm>
              <a:off x="6199609" y="6657201"/>
              <a:ext cx="38164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GB" altLang="en-US" sz="1000">
                  <a:solidFill>
                    <a:schemeClr val="bg1"/>
                  </a:solidFill>
                </a:rPr>
                <a:t>Module 1: Health, Social Care and Children’s Services</a:t>
              </a:r>
            </a:p>
          </p:txBody>
        </p:sp>
      </p:grpSp>
      <p:pic>
        <p:nvPicPr>
          <p:cNvPr id="5127" name="Picture 12">
            <a:extLst>
              <a:ext uri="{FF2B5EF4-FFF2-40B4-BE49-F238E27FC236}">
                <a16:creationId xmlns:a16="http://schemas.microsoft.com/office/drawing/2014/main" id="{650D030B-2952-4C79-BC89-6E78A73B38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5157" y="3449723"/>
            <a:ext cx="3116263" cy="172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B6CDB608-623B-4FBA-9F5B-73F3634C9867}"/>
              </a:ext>
            </a:extLst>
          </p:cNvPr>
          <p:cNvSpPr>
            <a:spLocks noGrp="1"/>
          </p:cNvSpPr>
          <p:nvPr>
            <p:ph type="ftr" sz="quarter" idx="11"/>
          </p:nvPr>
        </p:nvSpPr>
        <p:spPr/>
        <p:txBody>
          <a:bodyPr/>
          <a:lstStyle/>
          <a:p>
            <a:r>
              <a:rPr lang="en-US"/>
              <a:t>Created by Tayo Alebiosu</a:t>
            </a:r>
          </a:p>
        </p:txBody>
      </p:sp>
    </p:spTree>
  </p:cSld>
  <p:clrMapOvr>
    <a:masterClrMapping/>
  </p:clrMapOvr>
  <p:transition spd="slow"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CA61-ECB7-442A-A2C0-36819E6A7D38}"/>
              </a:ext>
            </a:extLst>
          </p:cNvPr>
          <p:cNvSpPr>
            <a:spLocks noGrp="1"/>
          </p:cNvSpPr>
          <p:nvPr>
            <p:ph type="title"/>
          </p:nvPr>
        </p:nvSpPr>
        <p:spPr>
          <a:xfrm>
            <a:off x="0" y="1012004"/>
            <a:ext cx="4279187" cy="4795408"/>
          </a:xfrm>
        </p:spPr>
        <p:txBody>
          <a:bodyPr>
            <a:normAutofit/>
          </a:bodyPr>
          <a:lstStyle/>
          <a:p>
            <a:r>
              <a:rPr lang="en-GB" sz="3800" b="1" dirty="0">
                <a:solidFill>
                  <a:srgbClr val="FFFFFF"/>
                </a:solidFill>
              </a:rPr>
              <a:t>REHABILITATION SERVICES</a:t>
            </a:r>
          </a:p>
        </p:txBody>
      </p:sp>
      <p:graphicFrame>
        <p:nvGraphicFramePr>
          <p:cNvPr id="7" name="Content Placeholder 2">
            <a:extLst>
              <a:ext uri="{FF2B5EF4-FFF2-40B4-BE49-F238E27FC236}">
                <a16:creationId xmlns:a16="http://schemas.microsoft.com/office/drawing/2014/main" id="{5D5712BC-D355-461E-B8D8-2E2A377D1085}"/>
              </a:ext>
            </a:extLst>
          </p:cNvPr>
          <p:cNvGraphicFramePr>
            <a:graphicFrameLocks noGrp="1"/>
          </p:cNvGraphicFramePr>
          <p:nvPr>
            <p:ph idx="1"/>
            <p:extLst>
              <p:ext uri="{D42A27DB-BD31-4B8C-83A1-F6EECF244321}">
                <p14:modId xmlns:p14="http://schemas.microsoft.com/office/powerpoint/2010/main" val="2508095418"/>
              </p:ext>
            </p:extLst>
          </p:nvPr>
        </p:nvGraphicFramePr>
        <p:xfrm>
          <a:off x="4558748" y="0"/>
          <a:ext cx="7500730" cy="635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8600555-D505-4022-BC7C-E4E41FADE95E}"/>
              </a:ext>
            </a:extLst>
          </p:cNvPr>
          <p:cNvSpPr>
            <a:spLocks noGrp="1"/>
          </p:cNvSpPr>
          <p:nvPr>
            <p:ph type="ftr" sz="quarter" idx="11"/>
          </p:nvPr>
        </p:nvSpPr>
        <p:spPr/>
        <p:txBody>
          <a:bodyPr/>
          <a:lstStyle/>
          <a:p>
            <a:r>
              <a:rPr lang="en-US" dirty="0"/>
              <a:t>Created by Tayo Alebiosu</a:t>
            </a:r>
          </a:p>
        </p:txBody>
      </p:sp>
    </p:spTree>
    <p:extLst>
      <p:ext uri="{BB962C8B-B14F-4D97-AF65-F5344CB8AC3E}">
        <p14:creationId xmlns:p14="http://schemas.microsoft.com/office/powerpoint/2010/main" val="4141247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289D8-7740-42E8-B4AD-4C1534FF7A3F}"/>
              </a:ext>
            </a:extLst>
          </p:cNvPr>
          <p:cNvSpPr>
            <a:spLocks noGrp="1"/>
          </p:cNvSpPr>
          <p:nvPr>
            <p:ph type="title"/>
          </p:nvPr>
        </p:nvSpPr>
        <p:spPr>
          <a:xfrm>
            <a:off x="6392598" y="640263"/>
            <a:ext cx="5221266" cy="1344975"/>
          </a:xfrm>
        </p:spPr>
        <p:txBody>
          <a:bodyPr>
            <a:normAutofit/>
          </a:bodyPr>
          <a:lstStyle/>
          <a:p>
            <a:pPr algn="ctr"/>
            <a:r>
              <a:rPr lang="en-GB" sz="4000" b="1" dirty="0"/>
              <a:t>Rehabilitation cont.…</a:t>
            </a:r>
          </a:p>
        </p:txBody>
      </p:sp>
      <p:pic>
        <p:nvPicPr>
          <p:cNvPr id="4098" name="Picture 2" descr="Related image">
            <a:extLst>
              <a:ext uri="{FF2B5EF4-FFF2-40B4-BE49-F238E27FC236}">
                <a16:creationId xmlns:a16="http://schemas.microsoft.com/office/drawing/2014/main" id="{CF6CFA90-1908-4B1D-862F-DB80CBC74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75" y="1138437"/>
            <a:ext cx="5654321" cy="43291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B3511E-AF99-4CE7-BE20-27B251678827}"/>
              </a:ext>
            </a:extLst>
          </p:cNvPr>
          <p:cNvSpPr>
            <a:spLocks noGrp="1"/>
          </p:cNvSpPr>
          <p:nvPr>
            <p:ph idx="1"/>
          </p:nvPr>
        </p:nvSpPr>
        <p:spPr>
          <a:xfrm>
            <a:off x="6096000" y="1716258"/>
            <a:ext cx="5774267" cy="4484076"/>
          </a:xfrm>
        </p:spPr>
        <p:txBody>
          <a:bodyPr>
            <a:normAutofit fontScale="85000" lnSpcReduction="20000"/>
          </a:bodyPr>
          <a:lstStyle/>
          <a:p>
            <a:pPr lvl="0"/>
            <a:r>
              <a:rPr lang="en-GB" dirty="0">
                <a:solidFill>
                  <a:schemeClr val="tx1"/>
                </a:solidFill>
              </a:rPr>
              <a:t>The services can be provided on a short or long-term basis, in hospital, residential, day care or domiciliary settings. They are mainly provided within healthcare settings but can also be provided in a social care setting.</a:t>
            </a:r>
          </a:p>
          <a:p>
            <a:pPr lvl="0"/>
            <a:r>
              <a:rPr lang="en-GB" b="1" dirty="0">
                <a:solidFill>
                  <a:schemeClr val="tx1"/>
                </a:solidFill>
                <a:highlight>
                  <a:srgbClr val="0000FF"/>
                </a:highlight>
              </a:rPr>
              <a:t>Examples of services that fit under this category</a:t>
            </a:r>
            <a:r>
              <a:rPr lang="en-GB" b="1" dirty="0">
                <a:solidFill>
                  <a:schemeClr val="tx1"/>
                </a:solidFill>
              </a:rPr>
              <a:t>:</a:t>
            </a:r>
            <a:endParaRPr lang="en-GB" dirty="0">
              <a:solidFill>
                <a:schemeClr val="tx1"/>
              </a:solidFill>
            </a:endParaRPr>
          </a:p>
          <a:p>
            <a:pPr lvl="0"/>
            <a:r>
              <a:rPr lang="en-GB" dirty="0">
                <a:solidFill>
                  <a:schemeClr val="tx1"/>
                </a:solidFill>
              </a:rPr>
              <a:t>Intermediate care schemes</a:t>
            </a:r>
          </a:p>
          <a:p>
            <a:pPr lvl="0"/>
            <a:r>
              <a:rPr lang="en-GB" dirty="0">
                <a:solidFill>
                  <a:schemeClr val="tx1"/>
                </a:solidFill>
              </a:rPr>
              <a:t>Rehabilitation units</a:t>
            </a:r>
            <a:r>
              <a:rPr lang="en-GB" dirty="0">
                <a:solidFill>
                  <a:srgbClr val="FF0000"/>
                </a:solidFill>
              </a:rPr>
              <a:t>.</a:t>
            </a:r>
          </a:p>
          <a:p>
            <a:endParaRPr lang="en-GB" sz="2000" dirty="0"/>
          </a:p>
        </p:txBody>
      </p:sp>
      <p:sp>
        <p:nvSpPr>
          <p:cNvPr id="4" name="Footer Placeholder 3">
            <a:extLst>
              <a:ext uri="{FF2B5EF4-FFF2-40B4-BE49-F238E27FC236}">
                <a16:creationId xmlns:a16="http://schemas.microsoft.com/office/drawing/2014/main" id="{DB9296D9-CF85-4BF8-B35A-2331C1E5B75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744649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3ACDB-0669-47A0-B7BF-CD8662E8092A}"/>
              </a:ext>
            </a:extLst>
          </p:cNvPr>
          <p:cNvSpPr>
            <a:spLocks noGrp="1"/>
          </p:cNvSpPr>
          <p:nvPr>
            <p:ph idx="1"/>
          </p:nvPr>
        </p:nvSpPr>
        <p:spPr>
          <a:xfrm>
            <a:off x="1099930" y="620714"/>
            <a:ext cx="10323444" cy="5976937"/>
          </a:xfrm>
        </p:spPr>
        <p:txBody>
          <a:bodyPr>
            <a:normAutofit fontScale="92500"/>
          </a:bodyPr>
          <a:lstStyle/>
          <a:p>
            <a:pPr marL="0" indent="0">
              <a:buNone/>
              <a:defRPr/>
            </a:pPr>
            <a:r>
              <a:rPr lang="en-GB" sz="2400" b="1" dirty="0">
                <a:solidFill>
                  <a:schemeClr val="tx1"/>
                </a:solidFill>
                <a:effectLst>
                  <a:outerShdw blurRad="38100" dist="38100" dir="2700000" algn="tl">
                    <a:srgbClr val="000000">
                      <a:alpha val="43137"/>
                    </a:srgbClr>
                  </a:outerShdw>
                </a:effectLst>
                <a:highlight>
                  <a:srgbClr val="0000FF"/>
                </a:highlight>
              </a:rPr>
              <a:t>Within all of those services there could be many job roles</a:t>
            </a:r>
            <a:r>
              <a:rPr lang="en-GB" sz="2400" dirty="0">
                <a:solidFill>
                  <a:schemeClr val="tx1"/>
                </a:solidFill>
                <a:effectLst>
                  <a:outerShdw blurRad="38100" dist="38100" dir="2700000" algn="tl">
                    <a:srgbClr val="000000">
                      <a:alpha val="43137"/>
                    </a:srgbClr>
                  </a:outerShdw>
                </a:effectLst>
              </a:rPr>
              <a:t>, lets take a few and look at the role of the service and the types of jobs that they would offer:</a:t>
            </a:r>
          </a:p>
          <a:p>
            <a:pPr marL="0" indent="0">
              <a:buNone/>
              <a:defRPr/>
            </a:pPr>
            <a:endParaRPr lang="en-GB" sz="1400" dirty="0">
              <a:solidFill>
                <a:schemeClr val="tx1"/>
              </a:solidFill>
              <a:effectLst>
                <a:outerShdw blurRad="38100" dist="38100" dir="2700000" algn="tl">
                  <a:srgbClr val="000000">
                    <a:alpha val="43137"/>
                  </a:srgbClr>
                </a:outerShdw>
              </a:effectLst>
            </a:endParaRPr>
          </a:p>
          <a:p>
            <a:pPr marL="0" indent="0">
              <a:buNone/>
              <a:defRPr/>
            </a:pPr>
            <a:r>
              <a:rPr lang="en-GB" sz="2400" b="1" dirty="0">
                <a:solidFill>
                  <a:schemeClr val="bg1"/>
                </a:solidFill>
                <a:highlight>
                  <a:srgbClr val="FFFF00"/>
                </a:highlight>
              </a:rPr>
              <a:t>Residential Care Home</a:t>
            </a:r>
          </a:p>
          <a:p>
            <a:pPr marL="0" indent="0">
              <a:buNone/>
              <a:defRPr/>
            </a:pPr>
            <a:r>
              <a:rPr lang="en-GB" sz="2400" dirty="0">
                <a:solidFill>
                  <a:schemeClr val="tx1"/>
                </a:solidFill>
                <a:effectLst>
                  <a:outerShdw blurRad="38100" dist="38100" dir="2700000" algn="tl">
                    <a:srgbClr val="000000">
                      <a:alpha val="43137"/>
                    </a:srgbClr>
                  </a:outerShdw>
                </a:effectLst>
              </a:rPr>
              <a:t>A care home is a place where personal care and accommodation are provided together. Individuals may live in the service for short or long periods. For many individuals it is their sole place of residence and so it becomes their home, although they do not legally own it or rent it. This service would be regulated by CQC</a:t>
            </a:r>
          </a:p>
          <a:p>
            <a:pPr marL="0" indent="0">
              <a:buNone/>
              <a:defRPr/>
            </a:pPr>
            <a:r>
              <a:rPr lang="en-GB" sz="2400" dirty="0">
                <a:solidFill>
                  <a:schemeClr val="tx1"/>
                </a:solidFill>
                <a:effectLst>
                  <a:outerShdw blurRad="38100" dist="38100" dir="2700000" algn="tl">
                    <a:srgbClr val="000000">
                      <a:alpha val="43137"/>
                    </a:srgbClr>
                  </a:outerShdw>
                </a:effectLst>
                <a:highlight>
                  <a:srgbClr val="0000FF"/>
                </a:highlight>
              </a:rPr>
              <a:t>Examples of services that fit under this category are:</a:t>
            </a:r>
          </a:p>
          <a:p>
            <a:pPr marL="0" indent="0">
              <a:buNone/>
              <a:defRPr/>
            </a:pPr>
            <a:r>
              <a:rPr lang="en-GB" sz="2400" dirty="0">
                <a:solidFill>
                  <a:schemeClr val="tx1"/>
                </a:solidFill>
                <a:effectLst>
                  <a:outerShdw blurRad="38100" dist="38100" dir="2700000" algn="tl">
                    <a:srgbClr val="000000">
                      <a:alpha val="43137"/>
                    </a:srgbClr>
                  </a:outerShdw>
                </a:effectLst>
              </a:rPr>
              <a:t>Residential home, Rest home, Convalescent home, Respite care, Mental health crisis houses and therapeutic communities.</a:t>
            </a:r>
          </a:p>
        </p:txBody>
      </p:sp>
      <p:sp>
        <p:nvSpPr>
          <p:cNvPr id="5" name="Footer Placeholder 4">
            <a:extLst>
              <a:ext uri="{FF2B5EF4-FFF2-40B4-BE49-F238E27FC236}">
                <a16:creationId xmlns:a16="http://schemas.microsoft.com/office/drawing/2014/main" id="{0804C63F-3AE0-4E84-82D3-CD0BEB65809D}"/>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0A0C-C9DE-455F-98FB-400F118642A5}"/>
              </a:ext>
            </a:extLst>
          </p:cNvPr>
          <p:cNvSpPr>
            <a:spLocks noGrp="1"/>
          </p:cNvSpPr>
          <p:nvPr>
            <p:ph type="title"/>
          </p:nvPr>
        </p:nvSpPr>
        <p:spPr>
          <a:xfrm>
            <a:off x="640079" y="2053641"/>
            <a:ext cx="3669161" cy="2760098"/>
          </a:xfrm>
        </p:spPr>
        <p:txBody>
          <a:bodyPr>
            <a:normAutofit/>
          </a:bodyPr>
          <a:lstStyle/>
          <a:p>
            <a:r>
              <a:rPr lang="en-GB" dirty="0">
                <a:solidFill>
                  <a:srgbClr val="FFFFFF"/>
                </a:solidFill>
              </a:rPr>
              <a:t>Residential social care</a:t>
            </a:r>
            <a:br>
              <a:rPr lang="en-GB" dirty="0">
                <a:solidFill>
                  <a:srgbClr val="FFFFFF"/>
                </a:solidFill>
              </a:rPr>
            </a:br>
            <a:endParaRPr lang="en-GB" dirty="0">
              <a:solidFill>
                <a:srgbClr val="FFFFFF"/>
              </a:solidFill>
            </a:endParaRPr>
          </a:p>
        </p:txBody>
      </p:sp>
      <p:sp>
        <p:nvSpPr>
          <p:cNvPr id="3" name="Content Placeholder 2">
            <a:extLst>
              <a:ext uri="{FF2B5EF4-FFF2-40B4-BE49-F238E27FC236}">
                <a16:creationId xmlns:a16="http://schemas.microsoft.com/office/drawing/2014/main" id="{87BC660E-7FA5-43B3-98A1-C000D2BBA6F3}"/>
              </a:ext>
            </a:extLst>
          </p:cNvPr>
          <p:cNvSpPr>
            <a:spLocks noGrp="1"/>
          </p:cNvSpPr>
          <p:nvPr>
            <p:ph idx="1"/>
          </p:nvPr>
        </p:nvSpPr>
        <p:spPr>
          <a:xfrm>
            <a:off x="5194852" y="132522"/>
            <a:ext cx="6718852" cy="6599582"/>
          </a:xfrm>
        </p:spPr>
        <p:txBody>
          <a:bodyPr anchor="ctr">
            <a:normAutofit fontScale="77500" lnSpcReduction="20000"/>
          </a:bodyPr>
          <a:lstStyle/>
          <a:p>
            <a:endParaRPr lang="en-GB" sz="2000" dirty="0">
              <a:solidFill>
                <a:srgbClr val="0070C0"/>
              </a:solidFill>
            </a:endParaRPr>
          </a:p>
          <a:p>
            <a:pPr marL="0" indent="0">
              <a:buNone/>
            </a:pPr>
            <a:r>
              <a:rPr lang="en-GB" sz="3100" b="1" dirty="0">
                <a:solidFill>
                  <a:schemeClr val="tx1"/>
                </a:solidFill>
                <a:highlight>
                  <a:srgbClr val="0000FF"/>
                </a:highlight>
              </a:rPr>
              <a:t>Care home services with nursing (CHN</a:t>
            </a:r>
            <a:r>
              <a:rPr lang="en-GB" sz="3100" dirty="0">
                <a:solidFill>
                  <a:schemeClr val="tx1"/>
                </a:solidFill>
                <a:highlight>
                  <a:srgbClr val="0000FF"/>
                </a:highlight>
              </a:rPr>
              <a:t>)</a:t>
            </a:r>
          </a:p>
          <a:p>
            <a:r>
              <a:rPr lang="en-GB" sz="3100" dirty="0">
                <a:solidFill>
                  <a:schemeClr val="tx1"/>
                </a:solidFill>
              </a:rPr>
              <a:t>A care home is a place where personal care and accommodation are provided together. </a:t>
            </a:r>
          </a:p>
          <a:p>
            <a:r>
              <a:rPr lang="en-GB" sz="3100" dirty="0">
                <a:solidFill>
                  <a:schemeClr val="tx1"/>
                </a:solidFill>
              </a:rPr>
              <a:t>People may live in the service for short or long periods. </a:t>
            </a:r>
          </a:p>
          <a:p>
            <a:r>
              <a:rPr lang="en-GB" sz="3100" dirty="0">
                <a:solidFill>
                  <a:schemeClr val="tx1"/>
                </a:solidFill>
              </a:rPr>
              <a:t>For many people, it is their sole place of residence and so it becomes their home, although they do not legally own or rent it.</a:t>
            </a:r>
          </a:p>
          <a:p>
            <a:r>
              <a:rPr lang="en-GB" sz="3100" dirty="0">
                <a:solidFill>
                  <a:schemeClr val="tx1"/>
                </a:solidFill>
              </a:rPr>
              <a:t> Both the care that people receive and the premises are regulated.</a:t>
            </a:r>
          </a:p>
          <a:p>
            <a:r>
              <a:rPr lang="en-GB" sz="3100" dirty="0">
                <a:solidFill>
                  <a:schemeClr val="tx1"/>
                </a:solidFill>
              </a:rPr>
              <a:t>In addition, qualified nursing care is provided, to ensure that the full needs of the person using the service are met.</a:t>
            </a:r>
          </a:p>
          <a:p>
            <a:endParaRPr lang="en-GB" sz="2000" dirty="0">
              <a:solidFill>
                <a:srgbClr val="000000"/>
              </a:solidFill>
            </a:endParaRPr>
          </a:p>
        </p:txBody>
      </p:sp>
      <p:sp>
        <p:nvSpPr>
          <p:cNvPr id="4" name="Footer Placeholder 3">
            <a:extLst>
              <a:ext uri="{FF2B5EF4-FFF2-40B4-BE49-F238E27FC236}">
                <a16:creationId xmlns:a16="http://schemas.microsoft.com/office/drawing/2014/main" id="{ABF61A4A-9A6E-4A0C-83DB-8C7CF2767CC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211564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D14CF-759A-48C7-979A-9286F54A2AF7}"/>
              </a:ext>
            </a:extLst>
          </p:cNvPr>
          <p:cNvSpPr>
            <a:spLocks noGrp="1"/>
          </p:cNvSpPr>
          <p:nvPr>
            <p:ph idx="1"/>
          </p:nvPr>
        </p:nvSpPr>
        <p:spPr>
          <a:xfrm>
            <a:off x="1381836" y="517052"/>
            <a:ext cx="9428328" cy="5616575"/>
          </a:xfrm>
        </p:spPr>
        <p:txBody>
          <a:bodyPr>
            <a:normAutofit fontScale="85000" lnSpcReduction="20000"/>
          </a:bodyPr>
          <a:lstStyle/>
          <a:p>
            <a:pPr>
              <a:buFontTx/>
              <a:buNone/>
              <a:defRPr/>
            </a:pPr>
            <a:r>
              <a:rPr lang="en-GB" b="1" dirty="0">
                <a:solidFill>
                  <a:schemeClr val="bg1"/>
                </a:solidFill>
                <a:highlight>
                  <a:srgbClr val="FFFF00"/>
                </a:highlight>
              </a:rPr>
              <a:t>Residential Care Home cont</a:t>
            </a:r>
            <a:r>
              <a:rPr lang="en-GB" b="1" dirty="0">
                <a:solidFill>
                  <a:schemeClr val="tx1"/>
                </a:solidFill>
                <a:highlight>
                  <a:srgbClr val="FFFF00"/>
                </a:highlight>
              </a:rPr>
              <a:t>:</a:t>
            </a:r>
          </a:p>
          <a:p>
            <a:pPr>
              <a:buFontTx/>
              <a:buNone/>
              <a:defRPr/>
            </a:pPr>
            <a:endParaRPr lang="en-GB" sz="1200" dirty="0">
              <a:solidFill>
                <a:schemeClr val="tx1"/>
              </a:solidFill>
            </a:endParaRPr>
          </a:p>
          <a:p>
            <a:pPr>
              <a:buFontTx/>
              <a:buNone/>
              <a:defRPr/>
            </a:pPr>
            <a:r>
              <a:rPr lang="en-GB" sz="2400" i="1" dirty="0">
                <a:solidFill>
                  <a:schemeClr val="tx1"/>
                </a:solidFill>
                <a:effectLst>
                  <a:outerShdw blurRad="38100" dist="38100" dir="2700000" algn="tl">
                    <a:srgbClr val="000000">
                      <a:alpha val="43137"/>
                    </a:srgbClr>
                  </a:outerShdw>
                </a:effectLst>
              </a:rPr>
              <a:t>Why might individuals live in such accommodation?</a:t>
            </a:r>
          </a:p>
          <a:p>
            <a:pPr>
              <a:buFontTx/>
              <a:buNone/>
              <a:defRPr/>
            </a:pPr>
            <a:endParaRPr lang="en-GB" sz="1400" dirty="0">
              <a:solidFill>
                <a:schemeClr val="tx1"/>
              </a:solidFill>
            </a:endParaRPr>
          </a:p>
          <a:p>
            <a:pPr>
              <a:buFontTx/>
              <a:buNone/>
              <a:defRPr/>
            </a:pPr>
            <a:r>
              <a:rPr lang="en-GB" sz="2400" dirty="0">
                <a:solidFill>
                  <a:schemeClr val="tx1"/>
                </a:solidFill>
                <a:effectLst>
                  <a:outerShdw blurRad="38100" dist="38100" dir="2700000" algn="tl">
                    <a:srgbClr val="000000">
                      <a:alpha val="43137"/>
                    </a:srgbClr>
                  </a:outerShdw>
                </a:effectLst>
              </a:rPr>
              <a:t>Different job roles:</a:t>
            </a:r>
          </a:p>
          <a:p>
            <a:pPr>
              <a:defRPr/>
            </a:pPr>
            <a:r>
              <a:rPr lang="en-GB" sz="2400" dirty="0">
                <a:solidFill>
                  <a:schemeClr val="tx1"/>
                </a:solidFill>
                <a:effectLst>
                  <a:outerShdw blurRad="38100" dist="38100" dir="2700000" algn="tl">
                    <a:srgbClr val="000000">
                      <a:alpha val="43137"/>
                    </a:srgbClr>
                  </a:outerShdw>
                </a:effectLst>
              </a:rPr>
              <a:t>Manager of service</a:t>
            </a:r>
          </a:p>
          <a:p>
            <a:pPr>
              <a:defRPr/>
            </a:pPr>
            <a:r>
              <a:rPr lang="en-GB" sz="2400" dirty="0">
                <a:solidFill>
                  <a:schemeClr val="tx1"/>
                </a:solidFill>
                <a:effectLst>
                  <a:outerShdw blurRad="38100" dist="38100" dir="2700000" algn="tl">
                    <a:srgbClr val="000000">
                      <a:alpha val="43137"/>
                    </a:srgbClr>
                  </a:outerShdw>
                </a:effectLst>
              </a:rPr>
              <a:t>Deputy manager of service</a:t>
            </a:r>
          </a:p>
          <a:p>
            <a:pPr>
              <a:defRPr/>
            </a:pPr>
            <a:r>
              <a:rPr lang="en-GB" sz="2400" dirty="0">
                <a:solidFill>
                  <a:schemeClr val="tx1"/>
                </a:solidFill>
                <a:effectLst>
                  <a:outerShdw blurRad="38100" dist="38100" dir="2700000" algn="tl">
                    <a:srgbClr val="000000">
                      <a:alpha val="43137"/>
                    </a:srgbClr>
                  </a:outerShdw>
                </a:effectLst>
              </a:rPr>
              <a:t>Senior care/support worker</a:t>
            </a:r>
          </a:p>
          <a:p>
            <a:pPr>
              <a:defRPr/>
            </a:pPr>
            <a:r>
              <a:rPr lang="en-GB" sz="2400" dirty="0">
                <a:solidFill>
                  <a:schemeClr val="tx1"/>
                </a:solidFill>
                <a:effectLst>
                  <a:outerShdw blurRad="38100" dist="38100" dir="2700000" algn="tl">
                    <a:srgbClr val="000000">
                      <a:alpha val="43137"/>
                    </a:srgbClr>
                  </a:outerShdw>
                </a:effectLst>
              </a:rPr>
              <a:t>Care/Support worker</a:t>
            </a:r>
          </a:p>
          <a:p>
            <a:pPr>
              <a:defRPr/>
            </a:pPr>
            <a:r>
              <a:rPr lang="en-GB" sz="2400" dirty="0">
                <a:solidFill>
                  <a:schemeClr val="tx1"/>
                </a:solidFill>
                <a:effectLst>
                  <a:outerShdw blurRad="38100" dist="38100" dir="2700000" algn="tl">
                    <a:srgbClr val="000000">
                      <a:alpha val="43137"/>
                    </a:srgbClr>
                  </a:outerShdw>
                </a:effectLst>
              </a:rPr>
              <a:t>Night Care/Support worker</a:t>
            </a:r>
          </a:p>
          <a:p>
            <a:pPr>
              <a:defRPr/>
            </a:pPr>
            <a:r>
              <a:rPr lang="en-GB" sz="2400" dirty="0">
                <a:solidFill>
                  <a:schemeClr val="tx1"/>
                </a:solidFill>
                <a:effectLst>
                  <a:outerShdw blurRad="38100" dist="38100" dir="2700000" algn="tl">
                    <a:srgbClr val="000000">
                      <a:alpha val="43137"/>
                    </a:srgbClr>
                  </a:outerShdw>
                </a:effectLst>
              </a:rPr>
              <a:t>Domestic worker</a:t>
            </a:r>
          </a:p>
          <a:p>
            <a:pPr>
              <a:defRPr/>
            </a:pPr>
            <a:r>
              <a:rPr lang="en-GB" sz="2400" dirty="0">
                <a:solidFill>
                  <a:schemeClr val="tx1"/>
                </a:solidFill>
                <a:effectLst>
                  <a:outerShdw blurRad="38100" dist="38100" dir="2700000" algn="tl">
                    <a:srgbClr val="000000">
                      <a:alpha val="43137"/>
                    </a:srgbClr>
                  </a:outerShdw>
                </a:effectLst>
              </a:rPr>
              <a:t>Cook</a:t>
            </a:r>
          </a:p>
          <a:p>
            <a:pPr>
              <a:defRPr/>
            </a:pPr>
            <a:r>
              <a:rPr lang="en-GB" sz="2400" dirty="0">
                <a:solidFill>
                  <a:schemeClr val="tx1"/>
                </a:solidFill>
                <a:effectLst>
                  <a:outerShdw blurRad="38100" dist="38100" dir="2700000" algn="tl">
                    <a:srgbClr val="000000">
                      <a:alpha val="43137"/>
                    </a:srgbClr>
                  </a:outerShdw>
                </a:effectLst>
              </a:rPr>
              <a:t>Maintenance worker</a:t>
            </a:r>
          </a:p>
        </p:txBody>
      </p:sp>
      <p:sp>
        <p:nvSpPr>
          <p:cNvPr id="6" name="Footer Placeholder 5">
            <a:extLst>
              <a:ext uri="{FF2B5EF4-FFF2-40B4-BE49-F238E27FC236}">
                <a16:creationId xmlns:a16="http://schemas.microsoft.com/office/drawing/2014/main" id="{76E28606-7E1F-4F11-AD7E-D09095CFEA54}"/>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C65E-97DD-4CBD-A408-887252FF3965}"/>
              </a:ext>
            </a:extLst>
          </p:cNvPr>
          <p:cNvSpPr>
            <a:spLocks noGrp="1"/>
          </p:cNvSpPr>
          <p:nvPr>
            <p:ph type="title"/>
          </p:nvPr>
        </p:nvSpPr>
        <p:spPr>
          <a:xfrm>
            <a:off x="863029" y="1012004"/>
            <a:ext cx="3416158" cy="4795408"/>
          </a:xfrm>
        </p:spPr>
        <p:txBody>
          <a:bodyPr>
            <a:normAutofit/>
          </a:bodyPr>
          <a:lstStyle/>
          <a:p>
            <a:r>
              <a:rPr lang="en-GB" b="1">
                <a:solidFill>
                  <a:srgbClr val="FFFFFF"/>
                </a:solidFill>
              </a:rPr>
              <a:t>Examples of services that fit under this category:</a:t>
            </a:r>
            <a:br>
              <a:rPr lang="en-GB">
                <a:solidFill>
                  <a:srgbClr val="FFFFFF"/>
                </a:solidFill>
              </a:rPr>
            </a:br>
            <a:endParaRPr lang="en-GB">
              <a:solidFill>
                <a:srgbClr val="FFFFFF"/>
              </a:solidFill>
            </a:endParaRPr>
          </a:p>
        </p:txBody>
      </p:sp>
      <p:graphicFrame>
        <p:nvGraphicFramePr>
          <p:cNvPr id="5" name="Content Placeholder 2">
            <a:extLst>
              <a:ext uri="{FF2B5EF4-FFF2-40B4-BE49-F238E27FC236}">
                <a16:creationId xmlns:a16="http://schemas.microsoft.com/office/drawing/2014/main" id="{CA51C1E2-3112-429E-9239-9DDA5EE6FB0A}"/>
              </a:ext>
            </a:extLst>
          </p:cNvPr>
          <p:cNvGraphicFramePr>
            <a:graphicFrameLocks noGrp="1"/>
          </p:cNvGraphicFramePr>
          <p:nvPr>
            <p:ph idx="1"/>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8723013-63E0-416A-8C7D-3F014B503903}"/>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60775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69C4-98D7-4DED-9C89-28E94125A26E}"/>
              </a:ext>
            </a:extLst>
          </p:cNvPr>
          <p:cNvSpPr>
            <a:spLocks noGrp="1"/>
          </p:cNvSpPr>
          <p:nvPr>
            <p:ph type="title"/>
          </p:nvPr>
        </p:nvSpPr>
        <p:spPr>
          <a:xfrm>
            <a:off x="762000" y="559678"/>
            <a:ext cx="3567915" cy="4952492"/>
          </a:xfrm>
        </p:spPr>
        <p:txBody>
          <a:bodyPr>
            <a:normAutofit/>
          </a:bodyPr>
          <a:lstStyle/>
          <a:p>
            <a:r>
              <a:rPr lang="en-GB" dirty="0"/>
              <a:t>Care home services without nursing (CHS)</a:t>
            </a:r>
            <a:br>
              <a:rPr lang="en-GB" dirty="0">
                <a:solidFill>
                  <a:schemeClr val="bg1"/>
                </a:solidFill>
              </a:rPr>
            </a:br>
            <a:endParaRPr lang="en-GB" dirty="0">
              <a:solidFill>
                <a:schemeClr val="bg1"/>
              </a:solidFill>
            </a:endParaRPr>
          </a:p>
        </p:txBody>
      </p:sp>
      <p:graphicFrame>
        <p:nvGraphicFramePr>
          <p:cNvPr id="16" name="Content Placeholder 2">
            <a:extLst>
              <a:ext uri="{FF2B5EF4-FFF2-40B4-BE49-F238E27FC236}">
                <a16:creationId xmlns:a16="http://schemas.microsoft.com/office/drawing/2014/main" id="{6C557F9B-123C-45E3-9615-150A1AEB51C3}"/>
              </a:ext>
            </a:extLst>
          </p:cNvPr>
          <p:cNvGraphicFramePr>
            <a:graphicFrameLocks noGrp="1"/>
          </p:cNvGraphicFramePr>
          <p:nvPr>
            <p:ph idx="1"/>
            <p:extLst>
              <p:ext uri="{D42A27DB-BD31-4B8C-83A1-F6EECF244321}">
                <p14:modId xmlns:p14="http://schemas.microsoft.com/office/powerpoint/2010/main" val="1098615576"/>
              </p:ext>
            </p:extLst>
          </p:nvPr>
        </p:nvGraphicFramePr>
        <p:xfrm>
          <a:off x="4161183" y="568325"/>
          <a:ext cx="7606747"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DABFC55-6FF0-4745-B872-44DFE1F3F132}"/>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531924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4F63-7073-4F6A-898C-06C149EEBAD5}"/>
              </a:ext>
            </a:extLst>
          </p:cNvPr>
          <p:cNvSpPr>
            <a:spLocks noGrp="1"/>
          </p:cNvSpPr>
          <p:nvPr>
            <p:ph type="title"/>
          </p:nvPr>
        </p:nvSpPr>
        <p:spPr>
          <a:xfrm>
            <a:off x="1179226" y="826680"/>
            <a:ext cx="9833548" cy="1325563"/>
          </a:xfrm>
        </p:spPr>
        <p:txBody>
          <a:bodyPr>
            <a:normAutofit fontScale="90000"/>
          </a:bodyPr>
          <a:lstStyle/>
          <a:p>
            <a:pPr algn="ctr"/>
            <a:r>
              <a:rPr lang="en-GB" sz="3700" b="1">
                <a:solidFill>
                  <a:srgbClr val="FFFFFF"/>
                </a:solidFill>
              </a:rPr>
              <a:t>Examples of services that fit under this category:</a:t>
            </a:r>
            <a:br>
              <a:rPr lang="en-GB" sz="3700">
                <a:solidFill>
                  <a:srgbClr val="FFFFFF"/>
                </a:solidFill>
              </a:rPr>
            </a:br>
            <a:endParaRPr lang="en-GB" sz="3700">
              <a:solidFill>
                <a:srgbClr val="FFFFFF"/>
              </a:solidFill>
            </a:endParaRPr>
          </a:p>
        </p:txBody>
      </p:sp>
      <p:graphicFrame>
        <p:nvGraphicFramePr>
          <p:cNvPr id="5" name="Content Placeholder 2">
            <a:extLst>
              <a:ext uri="{FF2B5EF4-FFF2-40B4-BE49-F238E27FC236}">
                <a16:creationId xmlns:a16="http://schemas.microsoft.com/office/drawing/2014/main" id="{9F75CB1C-7825-4542-883D-351E09D2C9BC}"/>
              </a:ext>
            </a:extLst>
          </p:cNvPr>
          <p:cNvGraphicFramePr>
            <a:graphicFrameLocks noGrp="1"/>
          </p:cNvGraphicFramePr>
          <p:nvPr>
            <p:ph idx="1"/>
            <p:extLst>
              <p:ext uri="{D42A27DB-BD31-4B8C-83A1-F6EECF244321}">
                <p14:modId xmlns:p14="http://schemas.microsoft.com/office/powerpoint/2010/main" val="1740404019"/>
              </p:ext>
            </p:extLst>
          </p:nvPr>
        </p:nvGraphicFramePr>
        <p:xfrm>
          <a:off x="662609" y="1948070"/>
          <a:ext cx="10641495" cy="4083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F48F18E-E80C-461C-88CB-A9DE0C4F69C4}"/>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730066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7235A-6394-4278-A6D3-EB1547B0DFAC}"/>
              </a:ext>
            </a:extLst>
          </p:cNvPr>
          <p:cNvSpPr>
            <a:spLocks noGrp="1"/>
          </p:cNvSpPr>
          <p:nvPr>
            <p:ph idx="1"/>
          </p:nvPr>
        </p:nvSpPr>
        <p:spPr>
          <a:xfrm>
            <a:off x="1192695" y="450574"/>
            <a:ext cx="10641495" cy="6002615"/>
          </a:xfrm>
        </p:spPr>
        <p:txBody>
          <a:bodyPr>
            <a:normAutofit/>
          </a:bodyPr>
          <a:lstStyle/>
          <a:p>
            <a:pPr algn="ctr">
              <a:buFontTx/>
              <a:buNone/>
              <a:defRPr/>
            </a:pPr>
            <a:r>
              <a:rPr lang="en-GB" b="1" dirty="0">
                <a:solidFill>
                  <a:schemeClr val="bg1"/>
                </a:solidFill>
                <a:highlight>
                  <a:srgbClr val="FFFF00"/>
                </a:highlight>
              </a:rPr>
              <a:t>Community based services for individuals with a learning disability:</a:t>
            </a:r>
          </a:p>
          <a:p>
            <a:pPr>
              <a:defRPr/>
            </a:pPr>
            <a:r>
              <a:rPr lang="en-GB" sz="2400" dirty="0">
                <a:solidFill>
                  <a:schemeClr val="tx1"/>
                </a:solidFill>
              </a:rPr>
              <a:t>These services provide care, treatment and support in the community for individuals who have a learning disability, through a wide range of service models. They employ a broad range of health and social care professionals mainly in multi-disciplinary teams. </a:t>
            </a:r>
          </a:p>
          <a:p>
            <a:pPr>
              <a:defRPr/>
            </a:pPr>
            <a:r>
              <a:rPr lang="en-GB" sz="2400" dirty="0">
                <a:solidFill>
                  <a:schemeClr val="tx1"/>
                </a:solidFill>
              </a:rPr>
              <a:t>They help individuals to live as independently as possible, manage their conditions and improve it where this is possible. </a:t>
            </a:r>
          </a:p>
          <a:p>
            <a:pPr>
              <a:defRPr/>
            </a:pPr>
            <a:r>
              <a:rPr lang="en-GB" sz="2400" dirty="0">
                <a:solidFill>
                  <a:schemeClr val="tx1"/>
                </a:solidFill>
              </a:rPr>
              <a:t>Individuals using these services may receive support over a long period of time or for short term interventions. They may move between the various community teams to ensure that their changing needs are met.</a:t>
            </a:r>
          </a:p>
        </p:txBody>
      </p:sp>
      <p:sp>
        <p:nvSpPr>
          <p:cNvPr id="6" name="Footer Placeholder 5">
            <a:extLst>
              <a:ext uri="{FF2B5EF4-FFF2-40B4-BE49-F238E27FC236}">
                <a16:creationId xmlns:a16="http://schemas.microsoft.com/office/drawing/2014/main" id="{2510C86C-E670-48CE-9DA6-E7037D6AD21B}"/>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946B2-FCC4-4D6A-8B77-8F1ED4B3EB21}"/>
              </a:ext>
            </a:extLst>
          </p:cNvPr>
          <p:cNvSpPr>
            <a:spLocks noGrp="1"/>
          </p:cNvSpPr>
          <p:nvPr>
            <p:ph type="title"/>
          </p:nvPr>
        </p:nvSpPr>
        <p:spPr>
          <a:xfrm>
            <a:off x="838200" y="588168"/>
            <a:ext cx="10515600" cy="1325563"/>
          </a:xfrm>
        </p:spPr>
        <p:txBody>
          <a:bodyPr>
            <a:normAutofit/>
          </a:bodyPr>
          <a:lstStyle/>
          <a:p>
            <a:pPr algn="ctr"/>
            <a:r>
              <a:rPr lang="en-US" sz="4600" b="1" i="1" dirty="0">
                <a:solidFill>
                  <a:srgbClr val="FFFFFF"/>
                </a:solidFill>
                <a:effectLst/>
                <a:highlight>
                  <a:srgbClr val="0000FF"/>
                </a:highlight>
                <a:latin typeface="Tw Cen MT" panose="020B0602020104020603" pitchFamily="34" charset="0"/>
                <a:ea typeface="Calibri" panose="020F0502020204030204" pitchFamily="34" charset="0"/>
                <a:cs typeface="Times New Roman" panose="02020603050405020304" pitchFamily="18" charset="0"/>
              </a:rPr>
              <a:t>Assessment methods </a:t>
            </a:r>
            <a:endParaRPr lang="en-GB" sz="4600" i="1" dirty="0">
              <a:solidFill>
                <a:srgbClr val="FFFFFF"/>
              </a:solidFill>
              <a:highlight>
                <a:srgbClr val="0000FF"/>
              </a:highlight>
              <a:latin typeface="Tw Cen MT" panose="020B0602020104020603" pitchFamily="34" charset="0"/>
            </a:endParaRPr>
          </a:p>
        </p:txBody>
      </p:sp>
      <p:sp>
        <p:nvSpPr>
          <p:cNvPr id="3" name="Content Placeholder 2">
            <a:extLst>
              <a:ext uri="{FF2B5EF4-FFF2-40B4-BE49-F238E27FC236}">
                <a16:creationId xmlns:a16="http://schemas.microsoft.com/office/drawing/2014/main" id="{4D8E4EDB-B9A1-40AD-9A81-7385D61DA9FD}"/>
              </a:ext>
            </a:extLst>
          </p:cNvPr>
          <p:cNvSpPr>
            <a:spLocks noGrp="1"/>
          </p:cNvSpPr>
          <p:nvPr>
            <p:ph idx="1"/>
          </p:nvPr>
        </p:nvSpPr>
        <p:spPr>
          <a:xfrm>
            <a:off x="400050" y="2391568"/>
            <a:ext cx="11391900" cy="4247771"/>
          </a:xfrm>
        </p:spPr>
        <p:txBody>
          <a:bodyPr anchor="ctr">
            <a:normAutofit fontScale="92500" lnSpcReduction="10000"/>
          </a:bodyPr>
          <a:lstStyle/>
          <a:p>
            <a:pPr>
              <a:spcAft>
                <a:spcPts val="800"/>
              </a:spcAft>
            </a:pPr>
            <a:r>
              <a:rPr lang="en-GB" sz="2400" dirty="0">
                <a:effectLst/>
                <a:latin typeface="Tw Cen MT" panose="020B0602020104020603" pitchFamily="34" charset="0"/>
                <a:ea typeface="Calibri" panose="020F0502020204030204" pitchFamily="34" charset="0"/>
                <a:cs typeface="Times New Roman" panose="02020603050405020304" pitchFamily="18" charset="0"/>
              </a:rPr>
              <a:t>The assessment Guide for Work Related Learning (WRL) has one (1) summative component:</a:t>
            </a: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Individual Report (weighted 100%)</a:t>
            </a:r>
            <a:endParaRPr lang="en-GB" sz="2400" dirty="0">
              <a:effectLst/>
              <a:latin typeface="Tw Cen MT" panose="020B0602020104020603" pitchFamily="34" charset="0"/>
              <a:ea typeface="Calibri" panose="020F0502020204030204" pitchFamily="34" charset="0"/>
              <a:cs typeface="Times New Roman" panose="02020603050405020304" pitchFamily="18" charset="0"/>
            </a:endParaRPr>
          </a:p>
          <a:p>
            <a:pPr>
              <a:spcAft>
                <a:spcPts val="800"/>
              </a:spcAft>
            </a:pPr>
            <a:r>
              <a:rPr lang="en-GB" sz="2400" b="1" dirty="0">
                <a:effectLst/>
                <a:latin typeface="Tw Cen MT" panose="020B0602020104020603" pitchFamily="34" charset="0"/>
                <a:ea typeface="Calibri" panose="020F0502020204030204" pitchFamily="34" charset="0"/>
                <a:cs typeface="Times New Roman" panose="02020603050405020304" pitchFamily="18" charset="0"/>
              </a:rPr>
              <a:t>Tasks to be completed </a:t>
            </a:r>
            <a:r>
              <a:rPr lang="en-GB" sz="2400" dirty="0">
                <a:effectLst/>
                <a:latin typeface="Tw Cen MT" panose="020B0602020104020603" pitchFamily="34" charset="0"/>
                <a:ea typeface="Calibri" panose="020F0502020204030204" pitchFamily="34" charset="0"/>
                <a:cs typeface="Times New Roman" panose="02020603050405020304" pitchFamily="18" charset="0"/>
              </a:rPr>
              <a:t>(of not more than </a:t>
            </a:r>
            <a:r>
              <a:rPr lang="en-GB" sz="2400" b="1" dirty="0">
                <a:solidFill>
                  <a:schemeClr val="bg1"/>
                </a:solidFill>
                <a:effectLst/>
                <a:highlight>
                  <a:srgbClr val="FFFF00"/>
                </a:highlight>
                <a:latin typeface="Tw Cen MT" panose="020B0602020104020603" pitchFamily="34" charset="0"/>
                <a:ea typeface="Calibri" panose="020F0502020204030204" pitchFamily="34" charset="0"/>
                <a:cs typeface="Times New Roman" panose="02020603050405020304" pitchFamily="18" charset="0"/>
              </a:rPr>
              <a:t>2500 words</a:t>
            </a:r>
            <a:r>
              <a:rPr lang="en-GB" sz="2400" dirty="0">
                <a:effectLst/>
                <a:highlight>
                  <a:srgbClr val="FFFF00"/>
                </a:highlight>
                <a:latin typeface="Tw Cen MT" panose="020B0602020104020603" pitchFamily="34" charset="0"/>
                <a:ea typeface="Calibri" panose="020F0502020204030204" pitchFamily="34" charset="0"/>
                <a:cs typeface="Times New Roman" panose="02020603050405020304" pitchFamily="18" charset="0"/>
              </a:rPr>
              <a:t>)</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Collate an individual </a:t>
            </a:r>
            <a:r>
              <a:rPr lang="en-GB" sz="2400" b="1" dirty="0">
                <a:effectLst/>
                <a:latin typeface="Tw Cen MT" panose="020B0602020104020603" pitchFamily="34" charset="0"/>
                <a:ea typeface="Calibri" panose="020F0502020204030204" pitchFamily="34" charset="0"/>
                <a:cs typeface="Times New Roman" panose="02020603050405020304" pitchFamily="18" charset="0"/>
              </a:rPr>
              <a:t>report</a:t>
            </a:r>
            <a:r>
              <a:rPr lang="en-GB" sz="2400" dirty="0">
                <a:effectLst/>
                <a:latin typeface="Tw Cen MT" panose="020B0602020104020603" pitchFamily="34" charset="0"/>
                <a:ea typeface="Calibri" panose="020F0502020204030204" pitchFamily="34" charset="0"/>
                <a:cs typeface="Times New Roman" panose="02020603050405020304" pitchFamily="18" charset="0"/>
              </a:rPr>
              <a:t> which assesses the health and social care sector, taking into account the current situation of the CoVid19 pandemic.</a:t>
            </a:r>
          </a:p>
          <a:p>
            <a:pPr marL="342900" lvl="0" indent="-342900">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Explore how this has impacted the career prospects for health and social care. </a:t>
            </a:r>
          </a:p>
          <a:p>
            <a:pPr marL="342900" lvl="0" indent="-342900">
              <a:spcAft>
                <a:spcPts val="800"/>
              </a:spcAft>
              <a:buFont typeface="Symbol" panose="05050102010706020507" pitchFamily="18" charset="2"/>
              <a:buChar char=""/>
            </a:pPr>
            <a:r>
              <a:rPr lang="en-GB" sz="2400" dirty="0">
                <a:effectLst/>
                <a:latin typeface="Tw Cen MT" panose="020B0602020104020603" pitchFamily="34" charset="0"/>
                <a:ea typeface="Calibri" panose="020F0502020204030204" pitchFamily="34" charset="0"/>
                <a:cs typeface="Times New Roman" panose="02020603050405020304" pitchFamily="18" charset="0"/>
              </a:rPr>
              <a:t>Evaluate an organisation as an exemplar to justify your stand, by applying the theories and models learned from this module. </a:t>
            </a:r>
          </a:p>
          <a:p>
            <a:endParaRPr lang="en-GB" sz="2000" dirty="0"/>
          </a:p>
        </p:txBody>
      </p:sp>
      <p:sp>
        <p:nvSpPr>
          <p:cNvPr id="4" name="Footer Placeholder 3">
            <a:extLst>
              <a:ext uri="{FF2B5EF4-FFF2-40B4-BE49-F238E27FC236}">
                <a16:creationId xmlns:a16="http://schemas.microsoft.com/office/drawing/2014/main" id="{D743E439-2E9E-4556-82AB-F6878FE6D99B}"/>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46217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484B-6C5D-4DA6-BC69-C3D65AB39D0B}"/>
              </a:ext>
            </a:extLst>
          </p:cNvPr>
          <p:cNvSpPr>
            <a:spLocks noGrp="1"/>
          </p:cNvSpPr>
          <p:nvPr>
            <p:ph type="title"/>
          </p:nvPr>
        </p:nvSpPr>
        <p:spPr>
          <a:xfrm>
            <a:off x="640079" y="2053641"/>
            <a:ext cx="3669161" cy="2760098"/>
          </a:xfrm>
        </p:spPr>
        <p:txBody>
          <a:bodyPr>
            <a:normAutofit/>
          </a:bodyPr>
          <a:lstStyle/>
          <a:p>
            <a:r>
              <a:rPr lang="en-GB">
                <a:solidFill>
                  <a:srgbClr val="FFFFFF"/>
                </a:solidFill>
              </a:rPr>
              <a:t>Community social care</a:t>
            </a:r>
            <a:br>
              <a:rPr lang="en-GB">
                <a:solidFill>
                  <a:srgbClr val="FFFFFF"/>
                </a:solidFill>
              </a:rPr>
            </a:br>
            <a:endParaRPr lang="en-GB">
              <a:solidFill>
                <a:srgbClr val="FFFFFF"/>
              </a:solidFill>
            </a:endParaRPr>
          </a:p>
        </p:txBody>
      </p:sp>
      <p:sp>
        <p:nvSpPr>
          <p:cNvPr id="3" name="Content Placeholder 2">
            <a:extLst>
              <a:ext uri="{FF2B5EF4-FFF2-40B4-BE49-F238E27FC236}">
                <a16:creationId xmlns:a16="http://schemas.microsoft.com/office/drawing/2014/main" id="{BB41B876-2D48-4E43-AE97-9E326A2EC578}"/>
              </a:ext>
            </a:extLst>
          </p:cNvPr>
          <p:cNvSpPr>
            <a:spLocks noGrp="1"/>
          </p:cNvSpPr>
          <p:nvPr>
            <p:ph idx="1"/>
          </p:nvPr>
        </p:nvSpPr>
        <p:spPr>
          <a:xfrm>
            <a:off x="3975652" y="351698"/>
            <a:ext cx="7381249" cy="5230634"/>
          </a:xfrm>
        </p:spPr>
        <p:txBody>
          <a:bodyPr anchor="ctr">
            <a:normAutofit fontScale="92500" lnSpcReduction="20000"/>
          </a:bodyPr>
          <a:lstStyle/>
          <a:p>
            <a:endParaRPr lang="en-GB" sz="1900" b="1" dirty="0">
              <a:solidFill>
                <a:srgbClr val="000000"/>
              </a:solidFill>
            </a:endParaRPr>
          </a:p>
          <a:p>
            <a:pPr marL="0" indent="0" algn="ctr">
              <a:buNone/>
            </a:pPr>
            <a:r>
              <a:rPr lang="en-GB" sz="1900" b="1" dirty="0">
                <a:solidFill>
                  <a:schemeClr val="tx1"/>
                </a:solidFill>
                <a:highlight>
                  <a:srgbClr val="0000FF"/>
                </a:highlight>
              </a:rPr>
              <a:t>Domiciliary care services including those provided for children (DCC)</a:t>
            </a:r>
          </a:p>
          <a:p>
            <a:r>
              <a:rPr lang="en-GB" sz="1900" dirty="0">
                <a:solidFill>
                  <a:schemeClr val="tx1"/>
                </a:solidFill>
              </a:rPr>
              <a:t>These services provide personal care for people living in their own homes. The needs of people using the services may vary greatly, but packages of care are designed to meet individual circumstances.</a:t>
            </a:r>
          </a:p>
          <a:p>
            <a:r>
              <a:rPr lang="en-GB" sz="1900" dirty="0">
                <a:solidFill>
                  <a:schemeClr val="tx1"/>
                </a:solidFill>
              </a:rPr>
              <a:t>The person is visited at various times of the day or, in some cases, care is provided over a full 24-hour period. </a:t>
            </a:r>
          </a:p>
          <a:p>
            <a:r>
              <a:rPr lang="en-GB" sz="1900" dirty="0">
                <a:solidFill>
                  <a:schemeClr val="tx1"/>
                </a:solidFill>
              </a:rPr>
              <a:t>Care is provided intermittently throughout the day, the person may live independently of any continuous support or care between the visits.</a:t>
            </a:r>
          </a:p>
          <a:p>
            <a:r>
              <a:rPr lang="en-GB" sz="1900" dirty="0">
                <a:solidFill>
                  <a:schemeClr val="tx1"/>
                </a:solidFill>
              </a:rPr>
              <a:t>Examples of services that fit under this category:</a:t>
            </a:r>
          </a:p>
          <a:p>
            <a:r>
              <a:rPr lang="en-GB" sz="1900" dirty="0">
                <a:solidFill>
                  <a:schemeClr val="tx1"/>
                </a:solidFill>
              </a:rPr>
              <a:t>Domiciliary care agency.</a:t>
            </a:r>
          </a:p>
          <a:p>
            <a:endParaRPr lang="en-GB" sz="1900" dirty="0">
              <a:solidFill>
                <a:srgbClr val="000000"/>
              </a:solidFill>
            </a:endParaRPr>
          </a:p>
        </p:txBody>
      </p:sp>
      <p:pic>
        <p:nvPicPr>
          <p:cNvPr id="6146" name="Picture 2" descr="Image result for Care home services  image">
            <a:extLst>
              <a:ext uri="{FF2B5EF4-FFF2-40B4-BE49-F238E27FC236}">
                <a16:creationId xmlns:a16="http://schemas.microsoft.com/office/drawing/2014/main" id="{8D4A3369-4537-4DAA-A73D-80EC0E054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277" y="5840338"/>
            <a:ext cx="4672677" cy="95360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5CF812B-7E70-42B3-98BD-0AA9CE3FB186}"/>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601534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DBD78-B252-43AE-9689-C5CEFF5986FC}"/>
              </a:ext>
            </a:extLst>
          </p:cNvPr>
          <p:cNvSpPr>
            <a:spLocks noGrp="1"/>
          </p:cNvSpPr>
          <p:nvPr>
            <p:ph idx="1"/>
          </p:nvPr>
        </p:nvSpPr>
        <p:spPr>
          <a:xfrm>
            <a:off x="596348" y="836614"/>
            <a:ext cx="10853530" cy="5832475"/>
          </a:xfrm>
        </p:spPr>
        <p:txBody>
          <a:bodyPr>
            <a:normAutofit fontScale="85000" lnSpcReduction="20000"/>
          </a:bodyPr>
          <a:lstStyle/>
          <a:p>
            <a:pPr algn="ctr">
              <a:buFontTx/>
              <a:buNone/>
              <a:defRPr/>
            </a:pPr>
            <a:r>
              <a:rPr lang="en-GB" b="1" dirty="0">
                <a:solidFill>
                  <a:schemeClr val="bg1"/>
                </a:solidFill>
                <a:effectLst>
                  <a:outerShdw blurRad="38100" dist="38100" dir="2700000" algn="tl">
                    <a:srgbClr val="000000">
                      <a:alpha val="43137"/>
                    </a:srgbClr>
                  </a:outerShdw>
                </a:effectLst>
                <a:highlight>
                  <a:srgbClr val="FFFF00"/>
                </a:highlight>
              </a:rPr>
              <a:t>Community based services for individuals with a learning disability cont.</a:t>
            </a:r>
          </a:p>
          <a:p>
            <a:pPr>
              <a:buFontTx/>
              <a:buNone/>
              <a:defRPr/>
            </a:pPr>
            <a:r>
              <a:rPr lang="en-GB" sz="2400" b="1" dirty="0">
                <a:solidFill>
                  <a:srgbClr val="FFFF00"/>
                </a:solidFill>
                <a:effectLst>
                  <a:outerShdw blurRad="38100" dist="38100" dir="2700000" algn="tl">
                    <a:srgbClr val="000000">
                      <a:alpha val="43137"/>
                    </a:srgbClr>
                  </a:outerShdw>
                </a:effectLst>
              </a:rPr>
              <a:t> </a:t>
            </a:r>
            <a:r>
              <a:rPr lang="en-GB" sz="2400" dirty="0">
                <a:solidFill>
                  <a:schemeClr val="tx1"/>
                </a:solidFill>
              </a:rPr>
              <a:t>Examples of services that fit under this category are:</a:t>
            </a:r>
          </a:p>
          <a:p>
            <a:pPr>
              <a:defRPr/>
            </a:pPr>
            <a:r>
              <a:rPr lang="en-GB" sz="2400" dirty="0">
                <a:solidFill>
                  <a:schemeClr val="tx1"/>
                </a:solidFill>
              </a:rPr>
              <a:t>Community Accommodation teams</a:t>
            </a:r>
          </a:p>
          <a:p>
            <a:pPr>
              <a:defRPr/>
            </a:pPr>
            <a:r>
              <a:rPr lang="en-GB" sz="2400" dirty="0">
                <a:solidFill>
                  <a:schemeClr val="tx1"/>
                </a:solidFill>
              </a:rPr>
              <a:t>Challenging behaviour/outreach teams</a:t>
            </a:r>
          </a:p>
          <a:p>
            <a:pPr>
              <a:buFontTx/>
              <a:buNone/>
              <a:defRPr/>
            </a:pPr>
            <a:r>
              <a:rPr lang="en-GB" sz="2400" dirty="0">
                <a:solidFill>
                  <a:schemeClr val="tx1"/>
                </a:solidFill>
              </a:rPr>
              <a:t>These services are regulated by CQC</a:t>
            </a:r>
          </a:p>
          <a:p>
            <a:pPr>
              <a:buFontTx/>
              <a:buNone/>
              <a:defRPr/>
            </a:pPr>
            <a:endParaRPr lang="en-GB" sz="1400" dirty="0">
              <a:solidFill>
                <a:schemeClr val="tx1"/>
              </a:solidFill>
            </a:endParaRPr>
          </a:p>
          <a:p>
            <a:pPr>
              <a:buFontTx/>
              <a:buNone/>
              <a:defRPr/>
            </a:pPr>
            <a:r>
              <a:rPr lang="en-GB" sz="2400" dirty="0">
                <a:solidFill>
                  <a:schemeClr val="tx1"/>
                </a:solidFill>
              </a:rPr>
              <a:t>Types of job roles:</a:t>
            </a:r>
          </a:p>
          <a:p>
            <a:pPr>
              <a:defRPr/>
            </a:pPr>
            <a:r>
              <a:rPr lang="en-GB" sz="2400" dirty="0">
                <a:solidFill>
                  <a:schemeClr val="tx1"/>
                </a:solidFill>
              </a:rPr>
              <a:t>Manager of service</a:t>
            </a:r>
          </a:p>
          <a:p>
            <a:pPr>
              <a:defRPr/>
            </a:pPr>
            <a:r>
              <a:rPr lang="en-GB" sz="2400" dirty="0">
                <a:solidFill>
                  <a:schemeClr val="tx1"/>
                </a:solidFill>
              </a:rPr>
              <a:t>Team leaders</a:t>
            </a:r>
          </a:p>
          <a:p>
            <a:pPr>
              <a:defRPr/>
            </a:pPr>
            <a:r>
              <a:rPr lang="en-GB" sz="2400" dirty="0">
                <a:solidFill>
                  <a:schemeClr val="tx1"/>
                </a:solidFill>
              </a:rPr>
              <a:t>Support workers</a:t>
            </a:r>
          </a:p>
          <a:p>
            <a:pPr>
              <a:defRPr/>
            </a:pPr>
            <a:r>
              <a:rPr lang="en-GB" sz="2400" dirty="0">
                <a:solidFill>
                  <a:schemeClr val="tx1"/>
                </a:solidFill>
              </a:rPr>
              <a:t>Community Psychiatric Nurse</a:t>
            </a:r>
          </a:p>
          <a:p>
            <a:pPr>
              <a:defRPr/>
            </a:pPr>
            <a:r>
              <a:rPr lang="en-GB" sz="2400" dirty="0">
                <a:solidFill>
                  <a:schemeClr val="tx1"/>
                </a:solidFill>
              </a:rPr>
              <a:t>Behaviour therapist</a:t>
            </a:r>
          </a:p>
          <a:p>
            <a:pPr>
              <a:defRPr/>
            </a:pPr>
            <a:endParaRPr lang="en-GB" sz="2400" dirty="0"/>
          </a:p>
        </p:txBody>
      </p:sp>
      <p:sp>
        <p:nvSpPr>
          <p:cNvPr id="6" name="Footer Placeholder 5">
            <a:extLst>
              <a:ext uri="{FF2B5EF4-FFF2-40B4-BE49-F238E27FC236}">
                <a16:creationId xmlns:a16="http://schemas.microsoft.com/office/drawing/2014/main" id="{4E42517F-B099-49B5-89C2-13F0B84FD777}"/>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20850-3A71-4563-89D2-7D10123AADDC}"/>
              </a:ext>
            </a:extLst>
          </p:cNvPr>
          <p:cNvSpPr>
            <a:spLocks noGrp="1"/>
          </p:cNvSpPr>
          <p:nvPr>
            <p:ph idx="1"/>
          </p:nvPr>
        </p:nvSpPr>
        <p:spPr>
          <a:xfrm>
            <a:off x="470452" y="977210"/>
            <a:ext cx="11138452" cy="5360988"/>
          </a:xfrm>
        </p:spPr>
        <p:txBody>
          <a:bodyPr>
            <a:normAutofit fontScale="92500" lnSpcReduction="10000"/>
          </a:bodyPr>
          <a:lstStyle/>
          <a:p>
            <a:pPr algn="ctr">
              <a:buFontTx/>
              <a:buNone/>
              <a:defRPr/>
            </a:pPr>
            <a:r>
              <a:rPr lang="en-GB" b="1" dirty="0">
                <a:solidFill>
                  <a:schemeClr val="bg1"/>
                </a:solidFill>
                <a:effectLst>
                  <a:outerShdw blurRad="38100" dist="38100" dir="2700000" algn="tl">
                    <a:srgbClr val="000000">
                      <a:alpha val="43137"/>
                    </a:srgbClr>
                  </a:outerShdw>
                </a:effectLst>
                <a:highlight>
                  <a:srgbClr val="FFFF00"/>
                </a:highlight>
              </a:rPr>
              <a:t>Community based services for adults who misuse substances</a:t>
            </a:r>
          </a:p>
          <a:p>
            <a:pPr algn="ctr">
              <a:buFontTx/>
              <a:buNone/>
              <a:defRPr/>
            </a:pPr>
            <a:endParaRPr lang="en-GB" sz="1400" dirty="0">
              <a:solidFill>
                <a:srgbClr val="FFFF00"/>
              </a:solidFill>
              <a:effectLst>
                <a:outerShdw blurRad="38100" dist="38100" dir="2700000" algn="tl">
                  <a:srgbClr val="000000">
                    <a:alpha val="43137"/>
                  </a:srgbClr>
                </a:outerShdw>
              </a:effectLst>
            </a:endParaRPr>
          </a:p>
          <a:p>
            <a:pPr>
              <a:buFontTx/>
              <a:buNone/>
              <a:defRPr/>
            </a:pPr>
            <a:r>
              <a:rPr lang="en-GB" sz="2400" dirty="0">
                <a:solidFill>
                  <a:schemeClr val="tx1"/>
                </a:solidFill>
              </a:rPr>
              <a:t>These services are provided in the community for adults who misuse drugs and/or alcohol. They provide care, treatment and support, both pharmacological and psychosocial, and help with social and other needs so that individuals can reintegrate into their communities</a:t>
            </a:r>
          </a:p>
          <a:p>
            <a:pPr>
              <a:buFontTx/>
              <a:buNone/>
              <a:defRPr/>
            </a:pPr>
            <a:endParaRPr lang="en-GB" sz="2400" dirty="0">
              <a:solidFill>
                <a:schemeClr val="tx1"/>
              </a:solidFill>
            </a:endParaRPr>
          </a:p>
          <a:p>
            <a:pPr>
              <a:buFontTx/>
              <a:buNone/>
              <a:defRPr/>
            </a:pPr>
            <a:r>
              <a:rPr lang="en-GB" sz="2400" dirty="0">
                <a:solidFill>
                  <a:schemeClr val="tx1"/>
                </a:solidFill>
                <a:highlight>
                  <a:srgbClr val="0000FF"/>
                </a:highlight>
              </a:rPr>
              <a:t>Examples of services that fit under this category</a:t>
            </a:r>
            <a:r>
              <a:rPr lang="en-GB" sz="2400" dirty="0">
                <a:solidFill>
                  <a:schemeClr val="tx1"/>
                </a:solidFill>
              </a:rPr>
              <a:t>:</a:t>
            </a:r>
          </a:p>
          <a:p>
            <a:pPr>
              <a:defRPr/>
            </a:pPr>
            <a:r>
              <a:rPr lang="en-GB" sz="2400" dirty="0">
                <a:solidFill>
                  <a:schemeClr val="tx1"/>
                </a:solidFill>
              </a:rPr>
              <a:t>Community drug and alcohol teams</a:t>
            </a:r>
          </a:p>
          <a:p>
            <a:pPr>
              <a:defRPr/>
            </a:pPr>
            <a:r>
              <a:rPr lang="en-GB" sz="2400" dirty="0">
                <a:solidFill>
                  <a:schemeClr val="tx1"/>
                </a:solidFill>
              </a:rPr>
              <a:t>Criminal justice intervention teams</a:t>
            </a:r>
          </a:p>
          <a:p>
            <a:pPr>
              <a:defRPr/>
            </a:pPr>
            <a:r>
              <a:rPr lang="en-GB" sz="2400" dirty="0">
                <a:solidFill>
                  <a:schemeClr val="tx1"/>
                </a:solidFill>
              </a:rPr>
              <a:t>Safeguarding teams</a:t>
            </a:r>
          </a:p>
        </p:txBody>
      </p:sp>
      <p:sp>
        <p:nvSpPr>
          <p:cNvPr id="6" name="Footer Placeholder 5">
            <a:extLst>
              <a:ext uri="{FF2B5EF4-FFF2-40B4-BE49-F238E27FC236}">
                <a16:creationId xmlns:a16="http://schemas.microsoft.com/office/drawing/2014/main" id="{AE2E317F-CA18-42C8-A3AF-C6BE34BA9E01}"/>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DD058-1D62-44D2-A53B-0FA5514B7C03}"/>
              </a:ext>
            </a:extLst>
          </p:cNvPr>
          <p:cNvSpPr>
            <a:spLocks noGrp="1"/>
          </p:cNvSpPr>
          <p:nvPr>
            <p:ph idx="1"/>
          </p:nvPr>
        </p:nvSpPr>
        <p:spPr>
          <a:xfrm>
            <a:off x="1981200" y="765175"/>
            <a:ext cx="8229600" cy="5360988"/>
          </a:xfrm>
        </p:spPr>
        <p:txBody>
          <a:bodyPr/>
          <a:lstStyle/>
          <a:p>
            <a:pPr algn="ctr">
              <a:buFontTx/>
              <a:buNone/>
              <a:defRPr/>
            </a:pPr>
            <a:r>
              <a:rPr lang="en-GB" b="1" dirty="0">
                <a:solidFill>
                  <a:schemeClr val="bg1"/>
                </a:solidFill>
                <a:effectLst>
                  <a:outerShdw blurRad="38100" dist="38100" dir="2700000" algn="tl">
                    <a:srgbClr val="000000">
                      <a:alpha val="43137"/>
                    </a:srgbClr>
                  </a:outerShdw>
                </a:effectLst>
                <a:highlight>
                  <a:srgbClr val="FFFF00"/>
                </a:highlight>
              </a:rPr>
              <a:t>Community based services for adults who misuse substances cont</a:t>
            </a:r>
          </a:p>
          <a:p>
            <a:pPr>
              <a:buFontTx/>
              <a:buNone/>
              <a:defRPr/>
            </a:pPr>
            <a:endParaRPr lang="en-GB" sz="1400" dirty="0">
              <a:solidFill>
                <a:srgbClr val="FFFF00"/>
              </a:solidFill>
              <a:effectLst>
                <a:outerShdw blurRad="38100" dist="38100" dir="2700000" algn="tl">
                  <a:srgbClr val="000000">
                    <a:alpha val="43137"/>
                  </a:srgbClr>
                </a:outerShdw>
              </a:effectLst>
            </a:endParaRPr>
          </a:p>
          <a:p>
            <a:pPr>
              <a:buFontTx/>
              <a:buNone/>
              <a:defRPr/>
            </a:pPr>
            <a:r>
              <a:rPr lang="en-GB" sz="2400" dirty="0">
                <a:solidFill>
                  <a:schemeClr val="tx1"/>
                </a:solidFill>
              </a:rPr>
              <a:t>Types of job roles:</a:t>
            </a:r>
          </a:p>
          <a:p>
            <a:pPr>
              <a:defRPr/>
            </a:pPr>
            <a:r>
              <a:rPr lang="en-GB" sz="2400" dirty="0">
                <a:solidFill>
                  <a:schemeClr val="tx1"/>
                </a:solidFill>
              </a:rPr>
              <a:t>Manager of service</a:t>
            </a:r>
          </a:p>
          <a:p>
            <a:pPr>
              <a:defRPr/>
            </a:pPr>
            <a:r>
              <a:rPr lang="en-GB" sz="2400" dirty="0">
                <a:solidFill>
                  <a:schemeClr val="tx1"/>
                </a:solidFill>
              </a:rPr>
              <a:t>Support Workers</a:t>
            </a:r>
          </a:p>
          <a:p>
            <a:pPr>
              <a:defRPr/>
            </a:pPr>
            <a:r>
              <a:rPr lang="en-GB" sz="2400" dirty="0">
                <a:solidFill>
                  <a:schemeClr val="tx1"/>
                </a:solidFill>
              </a:rPr>
              <a:t>Counsellors</a:t>
            </a:r>
          </a:p>
          <a:p>
            <a:pPr>
              <a:defRPr/>
            </a:pPr>
            <a:r>
              <a:rPr lang="en-GB" sz="2400" dirty="0">
                <a:solidFill>
                  <a:schemeClr val="tx1"/>
                </a:solidFill>
              </a:rPr>
              <a:t>Psychotherapists</a:t>
            </a:r>
          </a:p>
          <a:p>
            <a:pPr>
              <a:buFontTx/>
              <a:buNone/>
              <a:defRPr/>
            </a:pPr>
            <a:endParaRPr lang="en-GB" dirty="0">
              <a:solidFill>
                <a:srgbClr val="FFFF00"/>
              </a:solidFill>
              <a:effectLst>
                <a:outerShdw blurRad="38100" dist="38100" dir="2700000" algn="tl">
                  <a:srgbClr val="000000">
                    <a:alpha val="43137"/>
                  </a:srgbClr>
                </a:outerShdw>
              </a:effectLst>
            </a:endParaRPr>
          </a:p>
        </p:txBody>
      </p:sp>
      <p:sp>
        <p:nvSpPr>
          <p:cNvPr id="6" name="Footer Placeholder 5">
            <a:extLst>
              <a:ext uri="{FF2B5EF4-FFF2-40B4-BE49-F238E27FC236}">
                <a16:creationId xmlns:a16="http://schemas.microsoft.com/office/drawing/2014/main" id="{DE8C36CE-DF86-4E84-9C01-73AD8A1E4129}"/>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8781C-0170-4036-AC4C-27A4FC84F15D}"/>
              </a:ext>
            </a:extLst>
          </p:cNvPr>
          <p:cNvSpPr>
            <a:spLocks noGrp="1"/>
          </p:cNvSpPr>
          <p:nvPr>
            <p:ph idx="1"/>
          </p:nvPr>
        </p:nvSpPr>
        <p:spPr>
          <a:xfrm>
            <a:off x="1139687" y="469418"/>
            <a:ext cx="10230678" cy="5545137"/>
          </a:xfrm>
        </p:spPr>
        <p:txBody>
          <a:bodyPr>
            <a:normAutofit fontScale="92500"/>
          </a:bodyPr>
          <a:lstStyle/>
          <a:p>
            <a:pPr algn="ctr">
              <a:buFontTx/>
              <a:buNone/>
              <a:defRPr/>
            </a:pPr>
            <a:r>
              <a:rPr lang="en-GB" sz="2600" b="1" dirty="0">
                <a:solidFill>
                  <a:schemeClr val="bg1"/>
                </a:solidFill>
                <a:effectLst>
                  <a:outerShdw blurRad="38100" dist="38100" dir="2700000" algn="tl">
                    <a:srgbClr val="000000">
                      <a:alpha val="43137"/>
                    </a:srgbClr>
                  </a:outerShdw>
                </a:effectLst>
                <a:highlight>
                  <a:srgbClr val="FFFF00"/>
                </a:highlight>
              </a:rPr>
              <a:t>Hospice Services</a:t>
            </a:r>
          </a:p>
          <a:p>
            <a:pPr>
              <a:buFontTx/>
              <a:buNone/>
              <a:defRPr/>
            </a:pPr>
            <a:r>
              <a:rPr lang="en-GB" sz="2400" dirty="0">
                <a:solidFill>
                  <a:schemeClr val="tx1"/>
                </a:solidFill>
              </a:rPr>
              <a:t>These provide a range of services for conditions where curative treatment is no longer an option, and people are approaching the end of their life. </a:t>
            </a:r>
          </a:p>
          <a:p>
            <a:pPr>
              <a:buFontTx/>
              <a:buNone/>
              <a:defRPr/>
            </a:pPr>
            <a:r>
              <a:rPr lang="en-GB" sz="2400" dirty="0">
                <a:solidFill>
                  <a:schemeClr val="tx1"/>
                </a:solidFill>
              </a:rPr>
              <a:t>They provide care, treatment and support for people and their families and carers, including respite care for people who live with friends or family at home.</a:t>
            </a:r>
          </a:p>
          <a:p>
            <a:pPr>
              <a:buFontTx/>
              <a:buNone/>
              <a:defRPr/>
            </a:pPr>
            <a:r>
              <a:rPr lang="en-GB" sz="2400" dirty="0">
                <a:solidFill>
                  <a:schemeClr val="tx1"/>
                </a:solidFill>
              </a:rPr>
              <a:t>Care, treatment and support can  be provided in accommodation or in the community. It can be long or short-term care, on an inpatient basis or provided through day care, day therapy or outreach services.</a:t>
            </a:r>
          </a:p>
          <a:p>
            <a:pPr>
              <a:buFontTx/>
              <a:buNone/>
              <a:defRPr/>
            </a:pPr>
            <a:r>
              <a:rPr lang="en-GB" sz="2400" dirty="0">
                <a:solidFill>
                  <a:schemeClr val="tx1"/>
                </a:solidFill>
              </a:rPr>
              <a:t>The service will generally employ or work with a broad range of health and social care professionals to meet the needs of people using the service.</a:t>
            </a:r>
          </a:p>
          <a:p>
            <a:pPr>
              <a:buFontTx/>
              <a:buNone/>
              <a:defRPr/>
            </a:pPr>
            <a:endParaRPr lang="en-GB" sz="2400" dirty="0">
              <a:solidFill>
                <a:srgbClr val="FFFF00"/>
              </a:solidFill>
              <a:effectLst>
                <a:outerShdw blurRad="38100" dist="38100" dir="2700000" algn="tl">
                  <a:srgbClr val="000000">
                    <a:alpha val="43137"/>
                  </a:srgbClr>
                </a:outerShdw>
              </a:effectLst>
            </a:endParaRPr>
          </a:p>
        </p:txBody>
      </p:sp>
      <p:sp>
        <p:nvSpPr>
          <p:cNvPr id="6" name="Footer Placeholder 5">
            <a:extLst>
              <a:ext uri="{FF2B5EF4-FFF2-40B4-BE49-F238E27FC236}">
                <a16:creationId xmlns:a16="http://schemas.microsoft.com/office/drawing/2014/main" id="{E52E4172-B63C-490B-9C76-54B7423C569A}"/>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a:extLst>
              <a:ext uri="{FF2B5EF4-FFF2-40B4-BE49-F238E27FC236}">
                <a16:creationId xmlns:a16="http://schemas.microsoft.com/office/drawing/2014/main" id="{60CF05EA-B31B-41A8-9A9F-ED24CD37D8FE}"/>
              </a:ext>
            </a:extLst>
          </p:cNvPr>
          <p:cNvSpPr>
            <a:spLocks noGrp="1" noChangeArrowheads="1"/>
          </p:cNvSpPr>
          <p:nvPr>
            <p:ph idx="1"/>
          </p:nvPr>
        </p:nvSpPr>
        <p:spPr>
          <a:xfrm>
            <a:off x="1981200" y="549276"/>
            <a:ext cx="8229600" cy="6308725"/>
          </a:xfrm>
        </p:spPr>
        <p:txBody>
          <a:bodyPr>
            <a:normAutofit fontScale="77500" lnSpcReduction="20000"/>
          </a:bodyPr>
          <a:lstStyle/>
          <a:p>
            <a:pPr>
              <a:buFontTx/>
              <a:buNone/>
            </a:pPr>
            <a:r>
              <a:rPr lang="en-GB" altLang="en-US" sz="2400" b="1" dirty="0">
                <a:solidFill>
                  <a:schemeClr val="bg1"/>
                </a:solidFill>
                <a:highlight>
                  <a:srgbClr val="FFFF00"/>
                </a:highlight>
              </a:rPr>
              <a:t>Examples of services that fit under this category are:</a:t>
            </a:r>
          </a:p>
          <a:p>
            <a:r>
              <a:rPr lang="en-GB" altLang="en-US" sz="2400" dirty="0">
                <a:solidFill>
                  <a:schemeClr val="tx1"/>
                </a:solidFill>
              </a:rPr>
              <a:t>Adult hospices</a:t>
            </a:r>
          </a:p>
          <a:p>
            <a:r>
              <a:rPr lang="en-GB" altLang="en-US" sz="2400" dirty="0">
                <a:solidFill>
                  <a:schemeClr val="tx1"/>
                </a:solidFill>
              </a:rPr>
              <a:t>Children’s hospices</a:t>
            </a:r>
          </a:p>
          <a:p>
            <a:r>
              <a:rPr lang="en-GB" altLang="en-US" sz="2400" dirty="0">
                <a:solidFill>
                  <a:schemeClr val="tx1"/>
                </a:solidFill>
              </a:rPr>
              <a:t>Day hospices</a:t>
            </a:r>
          </a:p>
          <a:p>
            <a:r>
              <a:rPr lang="en-GB" altLang="en-US" sz="2400" dirty="0">
                <a:solidFill>
                  <a:schemeClr val="tx1"/>
                </a:solidFill>
              </a:rPr>
              <a:t>End of Life care teams</a:t>
            </a:r>
          </a:p>
          <a:p>
            <a:r>
              <a:rPr lang="en-GB" altLang="en-US" sz="2400" dirty="0">
                <a:solidFill>
                  <a:schemeClr val="tx1"/>
                </a:solidFill>
              </a:rPr>
              <a:t>Hospice at home</a:t>
            </a:r>
          </a:p>
          <a:p>
            <a:pPr>
              <a:buFontTx/>
              <a:buNone/>
            </a:pPr>
            <a:endParaRPr lang="en-GB" altLang="en-US" sz="800" b="1" dirty="0">
              <a:solidFill>
                <a:srgbClr val="FFFF00"/>
              </a:solidFill>
            </a:endParaRPr>
          </a:p>
          <a:p>
            <a:pPr>
              <a:buFontTx/>
              <a:buNone/>
            </a:pPr>
            <a:r>
              <a:rPr lang="en-GB" altLang="en-US" sz="2400" b="1" dirty="0">
                <a:solidFill>
                  <a:srgbClr val="FFFF00"/>
                </a:solidFill>
              </a:rPr>
              <a:t>Types of job roles:</a:t>
            </a:r>
          </a:p>
          <a:p>
            <a:r>
              <a:rPr lang="en-GB" altLang="en-US" sz="2400" dirty="0">
                <a:solidFill>
                  <a:schemeClr val="tx1"/>
                </a:solidFill>
              </a:rPr>
              <a:t>Nurses</a:t>
            </a:r>
          </a:p>
          <a:p>
            <a:r>
              <a:rPr lang="en-GB" altLang="en-US" sz="2400" dirty="0">
                <a:solidFill>
                  <a:schemeClr val="tx1"/>
                </a:solidFill>
              </a:rPr>
              <a:t>Doctors – specialists in the field</a:t>
            </a:r>
          </a:p>
          <a:p>
            <a:r>
              <a:rPr lang="en-GB" altLang="en-US" sz="2400" dirty="0">
                <a:solidFill>
                  <a:schemeClr val="tx1"/>
                </a:solidFill>
              </a:rPr>
              <a:t>Support/Care workers</a:t>
            </a:r>
          </a:p>
          <a:p>
            <a:r>
              <a:rPr lang="en-GB" altLang="en-US" sz="2400" dirty="0">
                <a:solidFill>
                  <a:schemeClr val="tx1"/>
                </a:solidFill>
              </a:rPr>
              <a:t>Voluntary workers</a:t>
            </a:r>
          </a:p>
          <a:p>
            <a:r>
              <a:rPr lang="en-GB" altLang="en-US" sz="2400" dirty="0">
                <a:solidFill>
                  <a:schemeClr val="tx1"/>
                </a:solidFill>
              </a:rPr>
              <a:t>Counsellors – specialist in the field</a:t>
            </a:r>
          </a:p>
          <a:p>
            <a:r>
              <a:rPr lang="en-GB" altLang="en-US" sz="2400" dirty="0">
                <a:solidFill>
                  <a:schemeClr val="tx1"/>
                </a:solidFill>
              </a:rPr>
              <a:t>Pastoral care</a:t>
            </a:r>
          </a:p>
          <a:p>
            <a:r>
              <a:rPr lang="en-GB" altLang="en-US" sz="2400" dirty="0">
                <a:solidFill>
                  <a:schemeClr val="tx1"/>
                </a:solidFill>
              </a:rPr>
              <a:t>Advocates</a:t>
            </a:r>
          </a:p>
        </p:txBody>
      </p:sp>
      <p:sp>
        <p:nvSpPr>
          <p:cNvPr id="5" name="Footer Placeholder 4">
            <a:extLst>
              <a:ext uri="{FF2B5EF4-FFF2-40B4-BE49-F238E27FC236}">
                <a16:creationId xmlns:a16="http://schemas.microsoft.com/office/drawing/2014/main" id="{3680D81B-7B56-455F-B741-3DA1A07815A5}"/>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57E8-C05D-40AC-870D-68A5D1FB63EE}"/>
              </a:ext>
            </a:extLst>
          </p:cNvPr>
          <p:cNvSpPr>
            <a:spLocks noGrp="1"/>
          </p:cNvSpPr>
          <p:nvPr>
            <p:ph type="title"/>
          </p:nvPr>
        </p:nvSpPr>
        <p:spPr>
          <a:xfrm>
            <a:off x="640079" y="2053641"/>
            <a:ext cx="3669161" cy="2760098"/>
          </a:xfrm>
        </p:spPr>
        <p:txBody>
          <a:bodyPr>
            <a:normAutofit/>
          </a:bodyPr>
          <a:lstStyle/>
          <a:p>
            <a:r>
              <a:rPr lang="en-GB">
                <a:solidFill>
                  <a:srgbClr val="FFFFFF"/>
                </a:solidFill>
              </a:rPr>
              <a:t>Supported living services (SLS)</a:t>
            </a:r>
            <a:br>
              <a:rPr lang="en-GB">
                <a:solidFill>
                  <a:srgbClr val="FFFFFF"/>
                </a:solidFill>
              </a:rPr>
            </a:br>
            <a:endParaRPr lang="en-GB">
              <a:solidFill>
                <a:srgbClr val="FFFFFF"/>
              </a:solidFill>
            </a:endParaRPr>
          </a:p>
        </p:txBody>
      </p:sp>
      <p:sp>
        <p:nvSpPr>
          <p:cNvPr id="3" name="Content Placeholder 2">
            <a:extLst>
              <a:ext uri="{FF2B5EF4-FFF2-40B4-BE49-F238E27FC236}">
                <a16:creationId xmlns:a16="http://schemas.microsoft.com/office/drawing/2014/main" id="{809243D9-6AFC-4AC5-B0D3-304CAB49DC94}"/>
              </a:ext>
            </a:extLst>
          </p:cNvPr>
          <p:cNvSpPr>
            <a:spLocks noGrp="1"/>
          </p:cNvSpPr>
          <p:nvPr>
            <p:ph idx="1"/>
          </p:nvPr>
        </p:nvSpPr>
        <p:spPr>
          <a:xfrm>
            <a:off x="4518991" y="801866"/>
            <a:ext cx="6877667" cy="5230634"/>
          </a:xfrm>
        </p:spPr>
        <p:txBody>
          <a:bodyPr anchor="ctr">
            <a:normAutofit fontScale="92500"/>
          </a:bodyPr>
          <a:lstStyle/>
          <a:p>
            <a:r>
              <a:rPr lang="en-GB" sz="2400" dirty="0">
                <a:solidFill>
                  <a:schemeClr val="tx1"/>
                </a:solidFill>
              </a:rPr>
              <a:t>These services involve a person living in their own home and receiving care and/or support in order to promote their independence. </a:t>
            </a:r>
          </a:p>
          <a:p>
            <a:r>
              <a:rPr lang="en-GB" sz="2400" dirty="0">
                <a:solidFill>
                  <a:schemeClr val="tx1"/>
                </a:solidFill>
              </a:rPr>
              <a:t>The care they receive is regulated by the Care Quality Commission, but the accommodation is not. </a:t>
            </a:r>
          </a:p>
          <a:p>
            <a:r>
              <a:rPr lang="en-GB" sz="2400" dirty="0">
                <a:solidFill>
                  <a:schemeClr val="tx1"/>
                </a:solidFill>
              </a:rPr>
              <a:t>The support that people receive is continuous, but is tailored to their individual needs. </a:t>
            </a:r>
          </a:p>
          <a:p>
            <a:r>
              <a:rPr lang="en-GB" sz="2400" dirty="0">
                <a:solidFill>
                  <a:schemeClr val="tx1"/>
                </a:solidFill>
              </a:rPr>
              <a:t>It aims to enable the person to be as autonomous and independent as possible, and usually involves social support rather than medical care.</a:t>
            </a:r>
          </a:p>
          <a:p>
            <a:endParaRPr lang="en-GB" sz="2400" dirty="0">
              <a:solidFill>
                <a:srgbClr val="000000"/>
              </a:solidFill>
            </a:endParaRPr>
          </a:p>
        </p:txBody>
      </p:sp>
      <p:sp>
        <p:nvSpPr>
          <p:cNvPr id="4" name="Footer Placeholder 3">
            <a:extLst>
              <a:ext uri="{FF2B5EF4-FFF2-40B4-BE49-F238E27FC236}">
                <a16:creationId xmlns:a16="http://schemas.microsoft.com/office/drawing/2014/main" id="{15DF1CC9-BA63-4774-B907-0AEE832DC2B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442737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04B3-5FC7-4DD4-9703-9AEB107B97D8}"/>
              </a:ext>
            </a:extLst>
          </p:cNvPr>
          <p:cNvSpPr>
            <a:spLocks noGrp="1"/>
          </p:cNvSpPr>
          <p:nvPr>
            <p:ph type="title"/>
          </p:nvPr>
        </p:nvSpPr>
        <p:spPr>
          <a:xfrm>
            <a:off x="640079" y="2053641"/>
            <a:ext cx="3669161" cy="2760098"/>
          </a:xfrm>
        </p:spPr>
        <p:txBody>
          <a:bodyPr>
            <a:normAutofit/>
          </a:bodyPr>
          <a:lstStyle/>
          <a:p>
            <a:r>
              <a:rPr lang="en-GB">
                <a:solidFill>
                  <a:srgbClr val="FFFFFF"/>
                </a:solidFill>
              </a:rPr>
              <a:t>Short term services</a:t>
            </a:r>
          </a:p>
        </p:txBody>
      </p:sp>
      <p:sp>
        <p:nvSpPr>
          <p:cNvPr id="3" name="Content Placeholder 2">
            <a:extLst>
              <a:ext uri="{FF2B5EF4-FFF2-40B4-BE49-F238E27FC236}">
                <a16:creationId xmlns:a16="http://schemas.microsoft.com/office/drawing/2014/main" id="{089CB7F5-D19C-4340-A849-EF235C6C1B9F}"/>
              </a:ext>
            </a:extLst>
          </p:cNvPr>
          <p:cNvSpPr>
            <a:spLocks noGrp="1"/>
          </p:cNvSpPr>
          <p:nvPr>
            <p:ph idx="1"/>
          </p:nvPr>
        </p:nvSpPr>
        <p:spPr>
          <a:xfrm>
            <a:off x="4309240" y="622852"/>
            <a:ext cx="7087418" cy="5409648"/>
          </a:xfrm>
        </p:spPr>
        <p:txBody>
          <a:bodyPr anchor="ctr">
            <a:normAutofit lnSpcReduction="10000"/>
          </a:bodyPr>
          <a:lstStyle/>
          <a:p>
            <a:r>
              <a:rPr lang="en-GB" sz="2200" dirty="0">
                <a:solidFill>
                  <a:srgbClr val="000000"/>
                </a:solidFill>
              </a:rPr>
              <a:t> </a:t>
            </a:r>
            <a:r>
              <a:rPr lang="en-GB" sz="2200" dirty="0">
                <a:solidFill>
                  <a:schemeClr val="tx1"/>
                </a:solidFill>
              </a:rPr>
              <a:t>They usually involve short periods of hospital-based treatment</a:t>
            </a:r>
          </a:p>
          <a:p>
            <a:r>
              <a:rPr lang="en-GB" sz="2200" dirty="0">
                <a:solidFill>
                  <a:schemeClr val="tx1"/>
                </a:solidFill>
              </a:rPr>
              <a:t>Admitted to hospital, involving an overnight stay, for assessment or treatment when there is a need for more intensive support than would typically be provided in the community, or a need for a specialist assessment or intervention.</a:t>
            </a:r>
          </a:p>
          <a:p>
            <a:endParaRPr lang="en-GB" sz="2200" dirty="0">
              <a:solidFill>
                <a:schemeClr val="tx1"/>
              </a:solidFill>
            </a:endParaRPr>
          </a:p>
          <a:p>
            <a:r>
              <a:rPr lang="en-GB" sz="2200" dirty="0">
                <a:solidFill>
                  <a:schemeClr val="tx1"/>
                </a:solidFill>
              </a:rPr>
              <a:t>It includes 24-hour medical cover to assess and stabilise the person,</a:t>
            </a:r>
          </a:p>
          <a:p>
            <a:r>
              <a:rPr lang="en-GB" sz="2200" b="1" dirty="0">
                <a:solidFill>
                  <a:schemeClr val="tx1"/>
                </a:solidFill>
              </a:rPr>
              <a:t>Examples</a:t>
            </a:r>
            <a:r>
              <a:rPr lang="en-GB" sz="2200" dirty="0">
                <a:solidFill>
                  <a:schemeClr val="tx1"/>
                </a:solidFill>
              </a:rPr>
              <a:t> are treatment for withdrawal from drugs or detoxification from alcohol.</a:t>
            </a:r>
          </a:p>
          <a:p>
            <a:endParaRPr lang="en-GB" sz="2200" dirty="0">
              <a:solidFill>
                <a:srgbClr val="000000"/>
              </a:solidFill>
            </a:endParaRPr>
          </a:p>
        </p:txBody>
      </p:sp>
      <p:sp>
        <p:nvSpPr>
          <p:cNvPr id="4" name="Footer Placeholder 3">
            <a:extLst>
              <a:ext uri="{FF2B5EF4-FFF2-40B4-BE49-F238E27FC236}">
                <a16:creationId xmlns:a16="http://schemas.microsoft.com/office/drawing/2014/main" id="{1B7B3F32-7100-4594-8D8D-885CB739A07C}"/>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1331368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64E4-FDA5-4EF6-BF04-5A5EEE380B26}"/>
              </a:ext>
            </a:extLst>
          </p:cNvPr>
          <p:cNvSpPr>
            <a:spLocks noGrp="1"/>
          </p:cNvSpPr>
          <p:nvPr>
            <p:ph type="title"/>
          </p:nvPr>
        </p:nvSpPr>
        <p:spPr>
          <a:xfrm>
            <a:off x="640079" y="2053641"/>
            <a:ext cx="3669161" cy="2760098"/>
          </a:xfrm>
        </p:spPr>
        <p:txBody>
          <a:bodyPr>
            <a:normAutofit/>
          </a:bodyPr>
          <a:lstStyle/>
          <a:p>
            <a:r>
              <a:rPr lang="en-GB">
                <a:solidFill>
                  <a:srgbClr val="FFFFFF"/>
                </a:solidFill>
              </a:rPr>
              <a:t>Short term services contd…</a:t>
            </a:r>
          </a:p>
        </p:txBody>
      </p:sp>
      <p:sp>
        <p:nvSpPr>
          <p:cNvPr id="3" name="Content Placeholder 2">
            <a:extLst>
              <a:ext uri="{FF2B5EF4-FFF2-40B4-BE49-F238E27FC236}">
                <a16:creationId xmlns:a16="http://schemas.microsoft.com/office/drawing/2014/main" id="{BC5C2F99-A094-47BC-A227-09BB3153F621}"/>
              </a:ext>
            </a:extLst>
          </p:cNvPr>
          <p:cNvSpPr>
            <a:spLocks noGrp="1"/>
          </p:cNvSpPr>
          <p:nvPr>
            <p:ph idx="1"/>
          </p:nvPr>
        </p:nvSpPr>
        <p:spPr>
          <a:xfrm>
            <a:off x="3697357" y="583096"/>
            <a:ext cx="7699301" cy="5449403"/>
          </a:xfrm>
        </p:spPr>
        <p:txBody>
          <a:bodyPr anchor="ctr">
            <a:normAutofit/>
          </a:bodyPr>
          <a:lstStyle/>
          <a:p>
            <a:pPr marL="0" indent="0">
              <a:buNone/>
            </a:pPr>
            <a:r>
              <a:rPr lang="en-GB" sz="1700" dirty="0">
                <a:solidFill>
                  <a:schemeClr val="tx1"/>
                </a:solidFill>
              </a:rPr>
              <a:t>These services are for people with </a:t>
            </a:r>
            <a:r>
              <a:rPr lang="en-GB" sz="1700" b="1" dirty="0">
                <a:solidFill>
                  <a:schemeClr val="tx1"/>
                </a:solidFill>
              </a:rPr>
              <a:t>mental health needs</a:t>
            </a:r>
            <a:r>
              <a:rPr lang="en-GB" sz="1700" dirty="0">
                <a:solidFill>
                  <a:schemeClr val="tx1"/>
                </a:solidFill>
              </a:rPr>
              <a:t>, </a:t>
            </a:r>
          </a:p>
          <a:p>
            <a:r>
              <a:rPr lang="en-GB" sz="1700" b="1" dirty="0">
                <a:solidFill>
                  <a:schemeClr val="tx1"/>
                </a:solidFill>
              </a:rPr>
              <a:t>Learning disability </a:t>
            </a:r>
            <a:r>
              <a:rPr lang="en-GB" sz="1700" dirty="0">
                <a:solidFill>
                  <a:schemeClr val="tx1"/>
                </a:solidFill>
              </a:rPr>
              <a:t>or problems with </a:t>
            </a:r>
            <a:r>
              <a:rPr lang="en-GB" sz="1700" b="1" dirty="0">
                <a:solidFill>
                  <a:schemeClr val="tx1"/>
                </a:solidFill>
              </a:rPr>
              <a:t>substance misuse</a:t>
            </a:r>
            <a:r>
              <a:rPr lang="en-GB" sz="1700" dirty="0">
                <a:solidFill>
                  <a:schemeClr val="tx1"/>
                </a:solidFill>
              </a:rPr>
              <a:t> </a:t>
            </a:r>
          </a:p>
          <a:p>
            <a:r>
              <a:rPr lang="en-GB" sz="1700" dirty="0">
                <a:solidFill>
                  <a:schemeClr val="tx1"/>
                </a:solidFill>
              </a:rPr>
              <a:t>This is usually because of:</a:t>
            </a:r>
          </a:p>
          <a:p>
            <a:r>
              <a:rPr lang="en-GB" sz="1700" dirty="0">
                <a:solidFill>
                  <a:schemeClr val="tx1"/>
                </a:solidFill>
              </a:rPr>
              <a:t>An acute episode of a severity that requires 24-hour care.</a:t>
            </a:r>
          </a:p>
          <a:p>
            <a:r>
              <a:rPr lang="en-GB" sz="1700" dirty="0">
                <a:solidFill>
                  <a:schemeClr val="tx1"/>
                </a:solidFill>
              </a:rPr>
              <a:t>A need for a specialist assessment, treatment and/or rehabilitation.</a:t>
            </a:r>
          </a:p>
          <a:p>
            <a:r>
              <a:rPr lang="en-GB" sz="1700" b="1" dirty="0">
                <a:solidFill>
                  <a:schemeClr val="tx1"/>
                </a:solidFill>
              </a:rPr>
              <a:t>Examples of services that fit under this category:</a:t>
            </a:r>
            <a:endParaRPr lang="en-GB" sz="1700" dirty="0">
              <a:solidFill>
                <a:schemeClr val="tx1"/>
              </a:solidFill>
            </a:endParaRPr>
          </a:p>
          <a:p>
            <a:r>
              <a:rPr lang="en-GB" sz="1700" dirty="0">
                <a:solidFill>
                  <a:schemeClr val="tx1"/>
                </a:solidFill>
              </a:rPr>
              <a:t>NHS or independent services that provide specialist hospital services for people with mental health needs, people with a learning disability and people who have problems with substance misuse.</a:t>
            </a:r>
          </a:p>
          <a:p>
            <a:r>
              <a:rPr lang="en-GB" sz="1700" dirty="0">
                <a:solidFill>
                  <a:schemeClr val="tx1"/>
                </a:solidFill>
              </a:rPr>
              <a:t>Child and adolescent mental health services (CAMHS) tier 4</a:t>
            </a:r>
          </a:p>
          <a:p>
            <a:endParaRPr lang="en-GB" sz="1700" dirty="0">
              <a:solidFill>
                <a:schemeClr val="tx1"/>
              </a:solidFill>
            </a:endParaRPr>
          </a:p>
          <a:p>
            <a:endParaRPr lang="en-GB" sz="1700" dirty="0">
              <a:solidFill>
                <a:srgbClr val="000000"/>
              </a:solidFill>
            </a:endParaRPr>
          </a:p>
        </p:txBody>
      </p:sp>
      <p:sp>
        <p:nvSpPr>
          <p:cNvPr id="4" name="Footer Placeholder 3">
            <a:extLst>
              <a:ext uri="{FF2B5EF4-FFF2-40B4-BE49-F238E27FC236}">
                <a16:creationId xmlns:a16="http://schemas.microsoft.com/office/drawing/2014/main" id="{22AF8F5C-21EF-4C97-B6DF-1CD3F85453A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871370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77BD-9DE1-43C8-BEDC-9B039E4A758B}"/>
              </a:ext>
            </a:extLst>
          </p:cNvPr>
          <p:cNvSpPr>
            <a:spLocks noGrp="1"/>
          </p:cNvSpPr>
          <p:nvPr>
            <p:ph type="title"/>
          </p:nvPr>
        </p:nvSpPr>
        <p:spPr/>
        <p:txBody>
          <a:bodyPr/>
          <a:lstStyle/>
          <a:p>
            <a:r>
              <a:rPr lang="en-GB" dirty="0"/>
              <a:t>LO2 Activity.  Class discussion . -20 mins </a:t>
            </a:r>
          </a:p>
        </p:txBody>
      </p:sp>
      <p:sp>
        <p:nvSpPr>
          <p:cNvPr id="3" name="Content Placeholder 2">
            <a:extLst>
              <a:ext uri="{FF2B5EF4-FFF2-40B4-BE49-F238E27FC236}">
                <a16:creationId xmlns:a16="http://schemas.microsoft.com/office/drawing/2014/main" id="{57AA1460-677D-4AA4-9BB9-BAFF83E5EA4B}"/>
              </a:ext>
            </a:extLst>
          </p:cNvPr>
          <p:cNvSpPr>
            <a:spLocks noGrp="1"/>
          </p:cNvSpPr>
          <p:nvPr>
            <p:ph idx="1"/>
          </p:nvPr>
        </p:nvSpPr>
        <p:spPr/>
        <p:txBody>
          <a:bodyPr/>
          <a:lstStyle/>
          <a:p>
            <a:r>
              <a:rPr lang="en-US" dirty="0"/>
              <a:t>2-Explain the current situation of the CoVid19 pandemic on health and social care sector .</a:t>
            </a:r>
          </a:p>
          <a:p>
            <a:endParaRPr lang="en-GB" dirty="0"/>
          </a:p>
        </p:txBody>
      </p:sp>
      <p:sp>
        <p:nvSpPr>
          <p:cNvPr id="4" name="Footer Placeholder 3">
            <a:extLst>
              <a:ext uri="{FF2B5EF4-FFF2-40B4-BE49-F238E27FC236}">
                <a16:creationId xmlns:a16="http://schemas.microsoft.com/office/drawing/2014/main" id="{03E78640-1BB6-4003-A53F-4C3734A3A97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408091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A4F7-A696-48C7-8076-A7051E936B9B}"/>
              </a:ext>
            </a:extLst>
          </p:cNvPr>
          <p:cNvSpPr>
            <a:spLocks noGrp="1"/>
          </p:cNvSpPr>
          <p:nvPr>
            <p:ph type="title"/>
          </p:nvPr>
        </p:nvSpPr>
        <p:spPr>
          <a:xfrm>
            <a:off x="1152939" y="397568"/>
            <a:ext cx="6662883" cy="1182927"/>
          </a:xfrm>
        </p:spPr>
        <p:txBody>
          <a:bodyPr vert="horz" lIns="91440" tIns="45720" rIns="91440" bIns="45720" rtlCol="0" anchor="b">
            <a:normAutofit/>
          </a:bodyPr>
          <a:lstStyle/>
          <a:p>
            <a:r>
              <a:rPr lang="en-US" sz="3900" b="1" kern="1200" dirty="0">
                <a:latin typeface="Tw Cen MT" panose="020B0602020104020603" pitchFamily="34" charset="0"/>
              </a:rPr>
              <a:t>Last session recap (</a:t>
            </a:r>
            <a:r>
              <a:rPr lang="en-US" sz="3900" b="1" dirty="0">
                <a:latin typeface="Tw Cen MT" panose="020B0602020104020603" pitchFamily="34" charset="0"/>
              </a:rPr>
              <a:t>5</a:t>
            </a:r>
            <a:r>
              <a:rPr lang="en-US" sz="3900" b="1" kern="1200" dirty="0">
                <a:latin typeface="Tw Cen MT" panose="020B0602020104020603" pitchFamily="34" charset="0"/>
              </a:rPr>
              <a:t> minutes)</a:t>
            </a:r>
          </a:p>
        </p:txBody>
      </p:sp>
      <p:sp>
        <p:nvSpPr>
          <p:cNvPr id="5" name="Footer Placeholder 4">
            <a:extLst>
              <a:ext uri="{FF2B5EF4-FFF2-40B4-BE49-F238E27FC236}">
                <a16:creationId xmlns:a16="http://schemas.microsoft.com/office/drawing/2014/main" id="{C1206452-ACC8-44B6-BE49-89B3ACAE1147}"/>
              </a:ext>
            </a:extLst>
          </p:cNvPr>
          <p:cNvSpPr>
            <a:spLocks noGrp="1"/>
          </p:cNvSpPr>
          <p:nvPr>
            <p:ph type="ftr" sz="quarter" idx="11"/>
          </p:nvPr>
        </p:nvSpPr>
        <p:spPr>
          <a:xfrm>
            <a:off x="3457853" y="6095307"/>
            <a:ext cx="4114800" cy="365125"/>
          </a:xfrm>
        </p:spPr>
        <p:txBody>
          <a:bodyPr>
            <a:normAutofit/>
          </a:bodyPr>
          <a:lstStyle/>
          <a:p>
            <a:pPr>
              <a:spcAft>
                <a:spcPts val="600"/>
              </a:spcAft>
            </a:pPr>
            <a:r>
              <a:rPr lang="en-GB" dirty="0">
                <a:solidFill>
                  <a:schemeClr val="tx1">
                    <a:alpha val="60000"/>
                  </a:schemeClr>
                </a:solidFill>
              </a:rPr>
              <a:t>Created by Tayo Alebiosu</a:t>
            </a:r>
          </a:p>
        </p:txBody>
      </p:sp>
      <p:sp>
        <p:nvSpPr>
          <p:cNvPr id="49" name="Content Placeholder 5">
            <a:extLst>
              <a:ext uri="{FF2B5EF4-FFF2-40B4-BE49-F238E27FC236}">
                <a16:creationId xmlns:a16="http://schemas.microsoft.com/office/drawing/2014/main" id="{F9AC090A-260C-4A23-93F7-7A4330C929AB}"/>
              </a:ext>
            </a:extLst>
          </p:cNvPr>
          <p:cNvSpPr>
            <a:spLocks noGrp="1"/>
          </p:cNvSpPr>
          <p:nvPr>
            <p:ph idx="1"/>
          </p:nvPr>
        </p:nvSpPr>
        <p:spPr>
          <a:xfrm>
            <a:off x="424068" y="2065738"/>
            <a:ext cx="6944139" cy="3916027"/>
          </a:xfrm>
        </p:spPr>
        <p:txBody>
          <a:bodyPr vert="horz" lIns="91440" tIns="45720" rIns="91440" bIns="45720" rtlCol="0" anchor="t">
            <a:noAutofit/>
          </a:bodyPr>
          <a:lstStyle/>
          <a:p>
            <a:pPr marL="0" indent="0">
              <a:buNone/>
            </a:pPr>
            <a:r>
              <a:rPr lang="en-GB" dirty="0">
                <a:solidFill>
                  <a:schemeClr val="tx1">
                    <a:alpha val="80000"/>
                  </a:schemeClr>
                </a:solidFill>
                <a:latin typeface="Tw Cen MT" panose="020B0602020104020603" pitchFamily="34" charset="0"/>
                <a:cs typeface="Arial" panose="020B0604020202020204" pitchFamily="34" charset="0"/>
              </a:rPr>
              <a:t>Students ….</a:t>
            </a:r>
          </a:p>
          <a:p>
            <a:pPr marL="514350" indent="-514350">
              <a:lnSpc>
                <a:spcPct val="107000"/>
              </a:lnSpc>
              <a:spcAft>
                <a:spcPts val="800"/>
              </a:spcAft>
              <a:buFont typeface="Arial" panose="020B0604020202020204" pitchFamily="34" charset="0"/>
              <a:buAutoNum type="arabicPeriod"/>
            </a:pPr>
            <a:r>
              <a:rPr lang="en-GB" dirty="0">
                <a:latin typeface="Tw Cen MT" panose="020B0602020104020603" pitchFamily="34" charset="0"/>
              </a:rPr>
              <a:t>1</a:t>
            </a:r>
            <a:r>
              <a:rPr lang="en-GB" dirty="0"/>
              <a:t>-Identified the big issues in Health and Social Care before Covid 19</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lvl="0"/>
            <a:r>
              <a:rPr lang="en-GB" dirty="0">
                <a:solidFill>
                  <a:schemeClr val="tx1">
                    <a:alpha val="80000"/>
                  </a:schemeClr>
                </a:solidFill>
                <a:latin typeface="Tw Cen MT" panose="020B0602020104020603" pitchFamily="34" charset="0"/>
                <a:cs typeface="Arial" panose="020B0604020202020204" pitchFamily="34" charset="0"/>
              </a:rPr>
              <a:t>2. H</a:t>
            </a:r>
            <a:r>
              <a:rPr lang="en-GB" b="0" i="0" dirty="0">
                <a:solidFill>
                  <a:schemeClr val="tx1">
                    <a:alpha val="80000"/>
                  </a:schemeClr>
                </a:solidFill>
                <a:effectLst/>
                <a:latin typeface="Tw Cen MT" panose="020B0602020104020603" pitchFamily="34" charset="0"/>
                <a:cs typeface="Arial" panose="020B0604020202020204" pitchFamily="34" charset="0"/>
              </a:rPr>
              <a:t>ighlighted the negative impact of covid 19 on the UK health and social care sector</a:t>
            </a:r>
            <a:endParaRPr lang="en-GB" dirty="0"/>
          </a:p>
          <a:p>
            <a:pPr marL="0" indent="0">
              <a:buNone/>
            </a:pPr>
            <a:endParaRPr lang="en-GB" dirty="0">
              <a:solidFill>
                <a:schemeClr val="tx1">
                  <a:alpha val="80000"/>
                </a:schemeClr>
              </a:solidFill>
              <a:latin typeface="Tw Cen MT" panose="020B0602020104020603" pitchFamily="34" charset="0"/>
            </a:endParaRPr>
          </a:p>
        </p:txBody>
      </p:sp>
      <p:pic>
        <p:nvPicPr>
          <p:cNvPr id="11" name="Picture 2" descr="Image result for recap image">
            <a:extLst>
              <a:ext uri="{FF2B5EF4-FFF2-40B4-BE49-F238E27FC236}">
                <a16:creationId xmlns:a16="http://schemas.microsoft.com/office/drawing/2014/main" id="{8F4FFCBC-5A4B-441C-93AF-77D3EDE7DC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653" y="2065738"/>
            <a:ext cx="3548404" cy="337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98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9824-4BDF-4B8D-BA3B-B6B7E952A026}"/>
              </a:ext>
            </a:extLst>
          </p:cNvPr>
          <p:cNvSpPr>
            <a:spLocks noGrp="1"/>
          </p:cNvSpPr>
          <p:nvPr>
            <p:ph type="title"/>
          </p:nvPr>
        </p:nvSpPr>
        <p:spPr/>
        <p:txBody>
          <a:bodyPr/>
          <a:lstStyle/>
          <a:p>
            <a:r>
              <a:rPr lang="en-GB" dirty="0"/>
              <a:t>Quality of Care.</a:t>
            </a:r>
          </a:p>
        </p:txBody>
      </p:sp>
      <p:sp>
        <p:nvSpPr>
          <p:cNvPr id="3" name="Content Placeholder 2">
            <a:extLst>
              <a:ext uri="{FF2B5EF4-FFF2-40B4-BE49-F238E27FC236}">
                <a16:creationId xmlns:a16="http://schemas.microsoft.com/office/drawing/2014/main" id="{6FE6B78D-68EF-4CA7-8E62-18DCA6C24F33}"/>
              </a:ext>
            </a:extLst>
          </p:cNvPr>
          <p:cNvSpPr>
            <a:spLocks noGrp="1"/>
          </p:cNvSpPr>
          <p:nvPr>
            <p:ph idx="1"/>
          </p:nvPr>
        </p:nvSpPr>
        <p:spPr/>
        <p:txBody>
          <a:bodyPr>
            <a:normAutofit fontScale="92500" lnSpcReduction="20000"/>
          </a:bodyPr>
          <a:lstStyle/>
          <a:p>
            <a:r>
              <a:rPr lang="en-US" sz="2000" dirty="0"/>
              <a:t>On quality of care, as Covid-19 wrought a terrible death toll and, in many places, fundamentally changed the way care was being delivered. Second, there has also been some, though arguably not enough, focus on unmet need, as Covid-19 both created more need and made it more difficult to meet existing need. A third key area during the pandemic ­– though one that has had less attention – has been the difference in the ways local care systems have dealt with the pandemic and the potential consequences.</a:t>
            </a:r>
          </a:p>
          <a:p>
            <a:r>
              <a:rPr lang="en-US" sz="2000" dirty="0"/>
              <a:t> It is on quality of care that Covid-19 has had the most devastating consequences. Keeping people safe is a primary duty of care and the responsibility of everyone working in social care. Though providers are on the front line, the work and </a:t>
            </a:r>
            <a:r>
              <a:rPr lang="en-US" sz="2000" dirty="0" err="1"/>
              <a:t>behaviour</a:t>
            </a:r>
            <a:r>
              <a:rPr lang="en-US" sz="2000" dirty="0"/>
              <a:t> of regulators, commissioners, policy-makers and partner </a:t>
            </a:r>
            <a:r>
              <a:rPr lang="en-US" sz="2000" dirty="0" err="1"/>
              <a:t>organisations</a:t>
            </a:r>
            <a:r>
              <a:rPr lang="en-US" sz="2000" dirty="0"/>
              <a:t>, particularly in health, has a big impact on what they can do. Quality is therefore a joint responsibility. </a:t>
            </a:r>
            <a:endParaRPr lang="en-GB" sz="2000" dirty="0"/>
          </a:p>
        </p:txBody>
      </p:sp>
      <p:sp>
        <p:nvSpPr>
          <p:cNvPr id="4" name="Footer Placeholder 3">
            <a:extLst>
              <a:ext uri="{FF2B5EF4-FFF2-40B4-BE49-F238E27FC236}">
                <a16:creationId xmlns:a16="http://schemas.microsoft.com/office/drawing/2014/main" id="{E9EB8E99-9672-430E-B915-2800480EAC8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3750792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4E35-E1A4-4C4C-8CD1-0BE5CD70F7C5}"/>
              </a:ext>
            </a:extLst>
          </p:cNvPr>
          <p:cNvSpPr>
            <a:spLocks noGrp="1"/>
          </p:cNvSpPr>
          <p:nvPr>
            <p:ph type="title"/>
          </p:nvPr>
        </p:nvSpPr>
        <p:spPr/>
        <p:txBody>
          <a:bodyPr/>
          <a:lstStyle/>
          <a:p>
            <a:r>
              <a:rPr lang="en-GB" dirty="0"/>
              <a:t>Reduced Staff Availability.</a:t>
            </a:r>
          </a:p>
        </p:txBody>
      </p:sp>
      <p:sp>
        <p:nvSpPr>
          <p:cNvPr id="3" name="Content Placeholder 2">
            <a:extLst>
              <a:ext uri="{FF2B5EF4-FFF2-40B4-BE49-F238E27FC236}">
                <a16:creationId xmlns:a16="http://schemas.microsoft.com/office/drawing/2014/main" id="{E2D7AC63-3314-4456-ABA2-4E2301FD35AA}"/>
              </a:ext>
            </a:extLst>
          </p:cNvPr>
          <p:cNvSpPr>
            <a:spLocks noGrp="1"/>
          </p:cNvSpPr>
          <p:nvPr>
            <p:ph idx="1"/>
          </p:nvPr>
        </p:nvSpPr>
        <p:spPr/>
        <p:txBody>
          <a:bodyPr>
            <a:normAutofit/>
          </a:bodyPr>
          <a:lstStyle/>
          <a:p>
            <a:r>
              <a:rPr lang="en-US" sz="2000" dirty="0"/>
              <a:t>Reduced staff availability (sickness absence tripled to 8 per cent in the early stages of the pandemic), lack of personal protective equipment (PPE) and other factors affected quality and availability across social care, at least in the initial stages of the pandemic (and also had a big impact on service users’ access to the health services).</a:t>
            </a:r>
            <a:endParaRPr lang="en-GB" sz="2000" dirty="0"/>
          </a:p>
        </p:txBody>
      </p:sp>
      <p:sp>
        <p:nvSpPr>
          <p:cNvPr id="4" name="Footer Placeholder 3">
            <a:extLst>
              <a:ext uri="{FF2B5EF4-FFF2-40B4-BE49-F238E27FC236}">
                <a16:creationId xmlns:a16="http://schemas.microsoft.com/office/drawing/2014/main" id="{1D483EC1-2C3C-4F57-8290-C293678B20C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1396029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76760-6B0E-4EE5-B6C1-9D1A5A8880E3}"/>
              </a:ext>
            </a:extLst>
          </p:cNvPr>
          <p:cNvSpPr>
            <a:spLocks noGrp="1"/>
          </p:cNvSpPr>
          <p:nvPr>
            <p:ph idx="1"/>
          </p:nvPr>
        </p:nvSpPr>
        <p:spPr>
          <a:xfrm>
            <a:off x="1981200" y="908051"/>
            <a:ext cx="8229600" cy="5218113"/>
          </a:xfrm>
        </p:spPr>
        <p:txBody>
          <a:bodyPr/>
          <a:lstStyle/>
          <a:p>
            <a:pPr>
              <a:buFontTx/>
              <a:buNone/>
              <a:defRPr/>
            </a:pPr>
            <a:r>
              <a:rPr lang="en-GB" dirty="0">
                <a:solidFill>
                  <a:srgbClr val="FFFF00"/>
                </a:solidFill>
                <a:effectLst>
                  <a:outerShdw blurRad="38100" dist="38100" dir="2700000" algn="tl">
                    <a:srgbClr val="000000">
                      <a:alpha val="43137"/>
                    </a:srgbClr>
                  </a:outerShdw>
                </a:effectLst>
              </a:rPr>
              <a:t>We have explored just a few of the jobs within the field of health and social care, there are many, many more!</a:t>
            </a:r>
          </a:p>
          <a:p>
            <a:pPr>
              <a:buFontTx/>
              <a:buNone/>
              <a:defRPr/>
            </a:pPr>
            <a:endParaRPr lang="en-GB" dirty="0">
              <a:solidFill>
                <a:srgbClr val="FFFF00"/>
              </a:solidFill>
              <a:effectLst>
                <a:outerShdw blurRad="38100" dist="38100" dir="2700000" algn="tl">
                  <a:srgbClr val="000000">
                    <a:alpha val="43137"/>
                  </a:srgbClr>
                </a:outerShdw>
              </a:effectLst>
            </a:endParaRPr>
          </a:p>
          <a:p>
            <a:pPr>
              <a:buFontTx/>
              <a:buNone/>
              <a:defRPr/>
            </a:pPr>
            <a:r>
              <a:rPr lang="en-GB" dirty="0">
                <a:solidFill>
                  <a:srgbClr val="FFFF00"/>
                </a:solidFill>
                <a:effectLst>
                  <a:outerShdw blurRad="38100" dist="38100" dir="2700000" algn="tl">
                    <a:srgbClr val="000000">
                      <a:alpha val="43137"/>
                    </a:srgbClr>
                  </a:outerShdw>
                </a:effectLst>
              </a:rPr>
              <a:t>Homework</a:t>
            </a:r>
          </a:p>
          <a:p>
            <a:pPr>
              <a:buFontTx/>
              <a:buNone/>
              <a:defRPr/>
            </a:pPr>
            <a:r>
              <a:rPr lang="en-GB" dirty="0">
                <a:solidFill>
                  <a:srgbClr val="FFFF00"/>
                </a:solidFill>
                <a:effectLst>
                  <a:outerShdw blurRad="38100" dist="38100" dir="2700000" algn="tl">
                    <a:srgbClr val="000000">
                      <a:alpha val="43137"/>
                    </a:srgbClr>
                  </a:outerShdw>
                </a:effectLst>
              </a:rPr>
              <a:t>Research 3 different jobs within health and social care and bring back your findings next week.</a:t>
            </a:r>
          </a:p>
        </p:txBody>
      </p:sp>
      <p:sp>
        <p:nvSpPr>
          <p:cNvPr id="5" name="Footer Placeholder 4">
            <a:extLst>
              <a:ext uri="{FF2B5EF4-FFF2-40B4-BE49-F238E27FC236}">
                <a16:creationId xmlns:a16="http://schemas.microsoft.com/office/drawing/2014/main" id="{9FFABA04-4E80-491C-9DCD-CE52BA4695CA}"/>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F54F-6E78-4409-9762-F2022BBED80C}"/>
              </a:ext>
            </a:extLst>
          </p:cNvPr>
          <p:cNvSpPr>
            <a:spLocks noGrp="1"/>
          </p:cNvSpPr>
          <p:nvPr>
            <p:ph type="title"/>
          </p:nvPr>
        </p:nvSpPr>
        <p:spPr/>
        <p:txBody>
          <a:bodyPr/>
          <a:lstStyle/>
          <a:p>
            <a:r>
              <a:rPr lang="en-US" dirty="0"/>
              <a:t>Urgent rush to clear acute hospitals,</a:t>
            </a:r>
            <a:endParaRPr lang="en-GB" dirty="0"/>
          </a:p>
        </p:txBody>
      </p:sp>
      <p:sp>
        <p:nvSpPr>
          <p:cNvPr id="3" name="Content Placeholder 2">
            <a:extLst>
              <a:ext uri="{FF2B5EF4-FFF2-40B4-BE49-F238E27FC236}">
                <a16:creationId xmlns:a16="http://schemas.microsoft.com/office/drawing/2014/main" id="{8947DE35-EC22-411F-9BDF-45A2BD0F2571}"/>
              </a:ext>
            </a:extLst>
          </p:cNvPr>
          <p:cNvSpPr>
            <a:spLocks noGrp="1"/>
          </p:cNvSpPr>
          <p:nvPr>
            <p:ph idx="1"/>
          </p:nvPr>
        </p:nvSpPr>
        <p:spPr/>
        <p:txBody>
          <a:bodyPr>
            <a:normAutofit fontScale="92500"/>
          </a:bodyPr>
          <a:lstStyle/>
          <a:p>
            <a:r>
              <a:rPr lang="en-US" dirty="0"/>
              <a:t> </a:t>
            </a:r>
            <a:r>
              <a:rPr lang="en-US" sz="2200" dirty="0"/>
              <a:t>In the urgent rush to clear acute hospitals, some people have been discharged from hospital to services that don’t fully meet their needs – one in five directors of adult social services believed that in general people were not discharged to the right place during the period of rapid discharge from hospital in the initial stages of the pandemic. </a:t>
            </a:r>
          </a:p>
          <a:p>
            <a:r>
              <a:rPr lang="en-US" sz="2200" dirty="0"/>
              <a:t>This may have left some people without, for example, the </a:t>
            </a:r>
            <a:r>
              <a:rPr lang="en-US" sz="2200" dirty="0" err="1"/>
              <a:t>reablement</a:t>
            </a:r>
            <a:r>
              <a:rPr lang="en-US" sz="2200" dirty="0"/>
              <a:t> services that might help them regain their independence. People living in care homes found their ability to leave or move around their homes restricted in the interests of infection control (although some homes went to heroic lengths to maintain activities)</a:t>
            </a:r>
            <a:endParaRPr lang="en-GB" sz="2200" dirty="0"/>
          </a:p>
        </p:txBody>
      </p:sp>
      <p:sp>
        <p:nvSpPr>
          <p:cNvPr id="4" name="Footer Placeholder 3">
            <a:extLst>
              <a:ext uri="{FF2B5EF4-FFF2-40B4-BE49-F238E27FC236}">
                <a16:creationId xmlns:a16="http://schemas.microsoft.com/office/drawing/2014/main" id="{5740ECDC-788B-45BD-B4A0-6C11F1B012C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2212180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C897-30BF-4F53-ACE4-C3877160C049}"/>
              </a:ext>
            </a:extLst>
          </p:cNvPr>
          <p:cNvSpPr>
            <a:spLocks noGrp="1"/>
          </p:cNvSpPr>
          <p:nvPr>
            <p:ph type="title"/>
          </p:nvPr>
        </p:nvSpPr>
        <p:spPr/>
        <p:txBody>
          <a:bodyPr>
            <a:normAutofit fontScale="90000"/>
          </a:bodyPr>
          <a:lstStyle/>
          <a:p>
            <a:r>
              <a:rPr lang="en-GB" dirty="0"/>
              <a:t>LO3-Actvity-</a:t>
            </a:r>
            <a:r>
              <a:rPr lang="en-US" dirty="0"/>
              <a:t>Career prospects for health and social care. 15 mins.</a:t>
            </a:r>
            <a:br>
              <a:rPr lang="en-US" dirty="0"/>
            </a:br>
            <a:endParaRPr lang="en-GB" dirty="0"/>
          </a:p>
        </p:txBody>
      </p:sp>
      <p:sp>
        <p:nvSpPr>
          <p:cNvPr id="3" name="Content Placeholder 2">
            <a:extLst>
              <a:ext uri="{FF2B5EF4-FFF2-40B4-BE49-F238E27FC236}">
                <a16:creationId xmlns:a16="http://schemas.microsoft.com/office/drawing/2014/main" id="{828D1F77-8709-4094-A95B-B2C420A98A62}"/>
              </a:ext>
            </a:extLst>
          </p:cNvPr>
          <p:cNvSpPr>
            <a:spLocks noGrp="1"/>
          </p:cNvSpPr>
          <p:nvPr>
            <p:ph idx="1"/>
          </p:nvPr>
        </p:nvSpPr>
        <p:spPr/>
        <p:txBody>
          <a:bodyPr/>
          <a:lstStyle/>
          <a:p>
            <a:r>
              <a:rPr lang="en-GB" dirty="0"/>
              <a:t>Conduct  an individual research ;</a:t>
            </a:r>
          </a:p>
          <a:p>
            <a:r>
              <a:rPr lang="en-US" dirty="0"/>
              <a:t>Explore how the current situation of the CoVid19 pandemic has impacted the career prospects for health and social care.</a:t>
            </a:r>
          </a:p>
          <a:p>
            <a:endParaRPr lang="en-GB" dirty="0"/>
          </a:p>
        </p:txBody>
      </p:sp>
      <p:sp>
        <p:nvSpPr>
          <p:cNvPr id="4" name="Footer Placeholder 3">
            <a:extLst>
              <a:ext uri="{FF2B5EF4-FFF2-40B4-BE49-F238E27FC236}">
                <a16:creationId xmlns:a16="http://schemas.microsoft.com/office/drawing/2014/main" id="{EB551838-B63E-4E34-BB01-529323F1D6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1982077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CD9E-3B72-46C5-8B93-A2D41991C392}"/>
              </a:ext>
            </a:extLst>
          </p:cNvPr>
          <p:cNvSpPr>
            <a:spLocks noGrp="1"/>
          </p:cNvSpPr>
          <p:nvPr>
            <p:ph type="title"/>
          </p:nvPr>
        </p:nvSpPr>
        <p:spPr>
          <a:xfrm>
            <a:off x="934278" y="337931"/>
            <a:ext cx="10668000" cy="1524000"/>
          </a:xfrm>
        </p:spPr>
        <p:txBody>
          <a:bodyPr/>
          <a:lstStyle/>
          <a:p>
            <a:pPr algn="ctr"/>
            <a:r>
              <a:rPr lang="en-GB" dirty="0"/>
              <a:t>Workforce pay and conditions</a:t>
            </a:r>
          </a:p>
        </p:txBody>
      </p:sp>
      <p:sp>
        <p:nvSpPr>
          <p:cNvPr id="3" name="Content Placeholder 2">
            <a:extLst>
              <a:ext uri="{FF2B5EF4-FFF2-40B4-BE49-F238E27FC236}">
                <a16:creationId xmlns:a16="http://schemas.microsoft.com/office/drawing/2014/main" id="{8672FCF4-0F62-42FF-87CD-2B355F0FAEF4}"/>
              </a:ext>
            </a:extLst>
          </p:cNvPr>
          <p:cNvSpPr>
            <a:spLocks noGrp="1"/>
          </p:cNvSpPr>
          <p:nvPr>
            <p:ph idx="1"/>
          </p:nvPr>
        </p:nvSpPr>
        <p:spPr/>
        <p:txBody>
          <a:bodyPr>
            <a:normAutofit fontScale="70000" lnSpcReduction="20000"/>
          </a:bodyPr>
          <a:lstStyle/>
          <a:p>
            <a:r>
              <a:rPr lang="en-US" dirty="0"/>
              <a:t>Covid-19 highlighted the inadequate workforce pay and conditions experienced by social care staff, though it has not as yet brought any improvement in them. And though the clamor for better pay for staff is now relatively strong, there is no guarantee it will last: recessions normally increase the number of people willing to work in the sector and may bring short-term relief to vacancy rates (which are now below those experienced before to the pandemic) but the question of improving pay remains key to improving recruitment and retention in the medium term.</a:t>
            </a:r>
          </a:p>
          <a:p>
            <a:r>
              <a:rPr lang="en-US" dirty="0"/>
              <a:t> Again, there are small positive signs: the government seems now to accept the need to tackle these issues, rather than leave them entirely to the market, and there have been efforts to provide central training support to, for example, registered managers. </a:t>
            </a:r>
            <a:endParaRPr lang="en-GB" dirty="0"/>
          </a:p>
        </p:txBody>
      </p:sp>
      <p:sp>
        <p:nvSpPr>
          <p:cNvPr id="4" name="Footer Placeholder 3">
            <a:extLst>
              <a:ext uri="{FF2B5EF4-FFF2-40B4-BE49-F238E27FC236}">
                <a16:creationId xmlns:a16="http://schemas.microsoft.com/office/drawing/2014/main" id="{3135204D-6419-4825-92E7-2BAF42FBC47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1258816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65CD-4321-4AB9-959D-2363D951EB08}"/>
              </a:ext>
            </a:extLst>
          </p:cNvPr>
          <p:cNvSpPr>
            <a:spLocks noGrp="1"/>
          </p:cNvSpPr>
          <p:nvPr>
            <p:ph type="title"/>
          </p:nvPr>
        </p:nvSpPr>
        <p:spPr>
          <a:xfrm>
            <a:off x="881269" y="298174"/>
            <a:ext cx="10668000" cy="1524000"/>
          </a:xfrm>
        </p:spPr>
        <p:txBody>
          <a:bodyPr/>
          <a:lstStyle/>
          <a:p>
            <a:r>
              <a:rPr lang="en-GB" dirty="0"/>
              <a:t>Market fragility.</a:t>
            </a:r>
          </a:p>
        </p:txBody>
      </p:sp>
      <p:sp>
        <p:nvSpPr>
          <p:cNvPr id="3" name="Content Placeholder 2">
            <a:extLst>
              <a:ext uri="{FF2B5EF4-FFF2-40B4-BE49-F238E27FC236}">
                <a16:creationId xmlns:a16="http://schemas.microsoft.com/office/drawing/2014/main" id="{F867589C-268D-4093-8DAA-3038E4A4B1C3}"/>
              </a:ext>
            </a:extLst>
          </p:cNvPr>
          <p:cNvSpPr>
            <a:spLocks noGrp="1"/>
          </p:cNvSpPr>
          <p:nvPr>
            <p:ph idx="1"/>
          </p:nvPr>
        </p:nvSpPr>
        <p:spPr>
          <a:xfrm>
            <a:off x="762000" y="1616766"/>
            <a:ext cx="10668000" cy="4487318"/>
          </a:xfrm>
        </p:spPr>
        <p:txBody>
          <a:bodyPr>
            <a:normAutofit fontScale="92500" lnSpcReduction="20000"/>
          </a:bodyPr>
          <a:lstStyle/>
          <a:p>
            <a:r>
              <a:rPr lang="en-US" sz="2000" dirty="0"/>
              <a:t>Better staff pay without more funding to pay for it would, however, create fresh problems for the sector’s employers. Care providers already need to fund this year’s 6.2 per cent increase in the National Minimum Wage and Covid-19 has brought new challenges to an already fragile market. However, during Covid-19 some providers have reported that local authorities have adopted less restrictive commissioning practices, and central government money being dispensed to local government to support providers has provided short-term relief in some areas. </a:t>
            </a:r>
          </a:p>
          <a:p>
            <a:r>
              <a:rPr lang="en-US" sz="2000" dirty="0"/>
              <a:t>A Local Government Association/Laing Buisson report estimates total extra costs of more than £6 billion for extra staffing, cleaning and PPE, at a time when there is less demand (and therefore revenue). Care homes are struggling with lower occupancy as a result of deaths and reduced demand. A survey of care homes by the National Care Association, which represents smaller and medium-sized homes, found average occupancy at 81 per cent compared to 92 per cent at the same time in 2019.</a:t>
            </a:r>
            <a:endParaRPr lang="en-GB" sz="2000" dirty="0"/>
          </a:p>
        </p:txBody>
      </p:sp>
      <p:sp>
        <p:nvSpPr>
          <p:cNvPr id="4" name="Footer Placeholder 3">
            <a:extLst>
              <a:ext uri="{FF2B5EF4-FFF2-40B4-BE49-F238E27FC236}">
                <a16:creationId xmlns:a16="http://schemas.microsoft.com/office/drawing/2014/main" id="{7E7A47CF-683C-4F74-BFCC-74A201C5D89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2236559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CA9B-2C7A-4BBA-8DA0-5D2E40F3D12A}"/>
              </a:ext>
            </a:extLst>
          </p:cNvPr>
          <p:cNvSpPr>
            <a:spLocks noGrp="1"/>
          </p:cNvSpPr>
          <p:nvPr>
            <p:ph type="title"/>
          </p:nvPr>
        </p:nvSpPr>
        <p:spPr/>
        <p:txBody>
          <a:bodyPr/>
          <a:lstStyle/>
          <a:p>
            <a:r>
              <a:rPr lang="en-GB" dirty="0"/>
              <a:t>Reference list.</a:t>
            </a:r>
          </a:p>
        </p:txBody>
      </p:sp>
      <p:sp>
        <p:nvSpPr>
          <p:cNvPr id="3" name="Content Placeholder 2">
            <a:extLst>
              <a:ext uri="{FF2B5EF4-FFF2-40B4-BE49-F238E27FC236}">
                <a16:creationId xmlns:a16="http://schemas.microsoft.com/office/drawing/2014/main" id="{EA0860D4-3157-411A-8BF5-CEF6114EC488}"/>
              </a:ext>
            </a:extLst>
          </p:cNvPr>
          <p:cNvSpPr>
            <a:spLocks noGrp="1"/>
          </p:cNvSpPr>
          <p:nvPr>
            <p:ph idx="1"/>
          </p:nvPr>
        </p:nvSpPr>
        <p:spPr/>
        <p:txBody>
          <a:bodyPr>
            <a:normAutofit lnSpcReduction="10000"/>
          </a:bodyPr>
          <a:lstStyle/>
          <a:p>
            <a:r>
              <a:rPr lang="en-US" sz="2000" dirty="0" err="1"/>
              <a:t>LaPierre</a:t>
            </a:r>
            <a:r>
              <a:rPr lang="en-US" sz="2000" dirty="0"/>
              <a:t>, T.A. and Zimmerman, M.K., 2012. Career advancement and gender equity in healthcare management. Gender in Management: An International Journal.</a:t>
            </a:r>
          </a:p>
          <a:p>
            <a:r>
              <a:rPr lang="en-US" sz="2000" dirty="0"/>
              <a:t>Dill, J.S., Chuang, E. and Morgan, J.C., 2014. Healthcare organization–education partnerships and career ladder programs for health care workers. Social Science &amp; Medicine, 122, pp.63-71.</a:t>
            </a:r>
          </a:p>
          <a:p>
            <a:r>
              <a:rPr lang="en-US" sz="2000" dirty="0" err="1"/>
              <a:t>Mermikides</a:t>
            </a:r>
            <a:r>
              <a:rPr lang="en-US" sz="2000" dirty="0"/>
              <a:t>, A., 2020. Drama out of a crisis: the cultural sector responds to healthcare professionals impacted by COVID-19. Nature Immunology, 21(8), pp.817-818.</a:t>
            </a:r>
          </a:p>
          <a:p>
            <a:r>
              <a:rPr lang="en-US" sz="2000" dirty="0"/>
              <a:t>Galbraith, N., </a:t>
            </a:r>
            <a:r>
              <a:rPr lang="en-US" sz="2000" dirty="0" err="1"/>
              <a:t>Boyda</a:t>
            </a:r>
            <a:r>
              <a:rPr lang="en-US" sz="2000" dirty="0"/>
              <a:t>, D., </a:t>
            </a:r>
            <a:r>
              <a:rPr lang="en-US" sz="2000" dirty="0" err="1"/>
              <a:t>McFeeters</a:t>
            </a:r>
            <a:r>
              <a:rPr lang="en-US" sz="2000" dirty="0"/>
              <a:t>, D. and Hassan, T., 2020. The mental health of doctors during the COVID-19 pandemic. </a:t>
            </a:r>
            <a:r>
              <a:rPr lang="en-US" sz="2000" dirty="0" err="1"/>
              <a:t>BJPsych</a:t>
            </a:r>
            <a:r>
              <a:rPr lang="en-US" sz="2000" dirty="0"/>
              <a:t> bulletin, pp.1-4.</a:t>
            </a:r>
            <a:endParaRPr lang="en-GB" sz="2000" dirty="0"/>
          </a:p>
        </p:txBody>
      </p:sp>
      <p:sp>
        <p:nvSpPr>
          <p:cNvPr id="4" name="Footer Placeholder 3">
            <a:extLst>
              <a:ext uri="{FF2B5EF4-FFF2-40B4-BE49-F238E27FC236}">
                <a16:creationId xmlns:a16="http://schemas.microsoft.com/office/drawing/2014/main" id="{750957AE-4B13-4AC1-8530-5FE987B3E56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136436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5D95D8A4-96BE-4E0F-9B24-F99AE5495F66}"/>
              </a:ext>
            </a:extLst>
          </p:cNvPr>
          <p:cNvSpPr>
            <a:spLocks noGrp="1"/>
          </p:cNvSpPr>
          <p:nvPr>
            <p:ph type="ctrTitle"/>
          </p:nvPr>
        </p:nvSpPr>
        <p:spPr>
          <a:xfrm>
            <a:off x="6858000" y="753766"/>
            <a:ext cx="4572000" cy="1287070"/>
          </a:xfrm>
        </p:spPr>
        <p:txBody>
          <a:bodyPr>
            <a:normAutofit fontScale="90000"/>
          </a:bodyPr>
          <a:lstStyle/>
          <a:p>
            <a:pPr algn="l"/>
            <a:r>
              <a:rPr lang="en-GB" sz="4400" dirty="0"/>
              <a:t>Work Related learning</a:t>
            </a:r>
          </a:p>
        </p:txBody>
      </p:sp>
      <p:sp>
        <p:nvSpPr>
          <p:cNvPr id="3" name="Subtitle 2">
            <a:extLst>
              <a:ext uri="{FF2B5EF4-FFF2-40B4-BE49-F238E27FC236}">
                <a16:creationId xmlns:a16="http://schemas.microsoft.com/office/drawing/2014/main" id="{9B1414AD-B863-43AE-BC69-2D239C1A57E2}"/>
              </a:ext>
            </a:extLst>
          </p:cNvPr>
          <p:cNvSpPr>
            <a:spLocks noGrp="1"/>
          </p:cNvSpPr>
          <p:nvPr>
            <p:ph type="subTitle" idx="1"/>
          </p:nvPr>
        </p:nvSpPr>
        <p:spPr>
          <a:xfrm>
            <a:off x="5976731" y="3140765"/>
            <a:ext cx="5453268" cy="2955234"/>
          </a:xfrm>
        </p:spPr>
        <p:txBody>
          <a:bodyPr>
            <a:normAutofit/>
          </a:bodyPr>
          <a:lstStyle/>
          <a:p>
            <a:pPr algn="l"/>
            <a:r>
              <a:rPr lang="en-GB" dirty="0"/>
              <a:t>LO2-</a:t>
            </a:r>
            <a:r>
              <a:rPr lang="en-US" dirty="0"/>
              <a:t>. Demonstrate the prospects of entering into a chosen sector or industry as a career pathway</a:t>
            </a:r>
            <a:endParaRPr lang="en-GB" dirty="0"/>
          </a:p>
        </p:txBody>
      </p:sp>
      <p:pic>
        <p:nvPicPr>
          <p:cNvPr id="4" name="Picture 3" descr="Text&#10;&#10;Description automatically generated">
            <a:extLst>
              <a:ext uri="{FF2B5EF4-FFF2-40B4-BE49-F238E27FC236}">
                <a16:creationId xmlns:a16="http://schemas.microsoft.com/office/drawing/2014/main" id="{53A2A6D0-0294-46A1-AAE3-DE2A9A694B40}"/>
              </a:ext>
            </a:extLst>
          </p:cNvPr>
          <p:cNvPicPr>
            <a:picLocks noChangeAspect="1"/>
          </p:cNvPicPr>
          <p:nvPr/>
        </p:nvPicPr>
        <p:blipFill rotWithShape="1">
          <a:blip r:embed="rId2"/>
          <a:srcRect l="23182" r="9261" b="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 name="Footer Placeholder 4">
            <a:extLst>
              <a:ext uri="{FF2B5EF4-FFF2-40B4-BE49-F238E27FC236}">
                <a16:creationId xmlns:a16="http://schemas.microsoft.com/office/drawing/2014/main" id="{3812FD1A-8AEB-4F97-A27E-68FF409F426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3471511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7F137FAB-84F9-40F1-B2AF-53068A2316ED}"/>
              </a:ext>
            </a:extLst>
          </p:cNvPr>
          <p:cNvSpPr>
            <a:spLocks noGrp="1" noChangeArrowheads="1"/>
          </p:cNvSpPr>
          <p:nvPr>
            <p:ph type="subTitle" idx="1"/>
          </p:nvPr>
        </p:nvSpPr>
        <p:spPr>
          <a:xfrm>
            <a:off x="3211307" y="1273109"/>
            <a:ext cx="4429124" cy="3208975"/>
          </a:xfrm>
        </p:spPr>
        <p:txBody>
          <a:bodyPr/>
          <a:lstStyle/>
          <a:p>
            <a:pPr eaLnBrk="1" hangingPunct="1">
              <a:defRPr/>
            </a:pPr>
            <a:r>
              <a:rPr lang="en-GB" sz="2800" b="1" dirty="0">
                <a:solidFill>
                  <a:srgbClr val="FFFF00"/>
                </a:solidFill>
                <a:effectLst>
                  <a:outerShdw blurRad="38100" dist="38100" dir="2700000" algn="tl">
                    <a:srgbClr val="000000">
                      <a:alpha val="43137"/>
                    </a:srgbClr>
                  </a:outerShdw>
                </a:effectLst>
              </a:rPr>
              <a:t>Different types of Services within Health and Social Care</a:t>
            </a:r>
          </a:p>
          <a:p>
            <a:pPr eaLnBrk="1" hangingPunct="1">
              <a:defRPr/>
            </a:pPr>
            <a:endParaRPr lang="en-GB" sz="2800" b="1" dirty="0">
              <a:solidFill>
                <a:srgbClr val="FFFF00"/>
              </a:solidFill>
              <a:effectLst>
                <a:outerShdw blurRad="38100" dist="38100" dir="2700000" algn="tl">
                  <a:srgbClr val="000000">
                    <a:alpha val="43137"/>
                  </a:srgbClr>
                </a:outerShdw>
              </a:effectLst>
            </a:endParaRPr>
          </a:p>
          <a:p>
            <a:pPr eaLnBrk="1" hangingPunct="1">
              <a:defRPr/>
            </a:pPr>
            <a:endParaRPr lang="en-GB" sz="2800" b="1" dirty="0">
              <a:solidFill>
                <a:srgbClr val="FFFF00"/>
              </a:solidFill>
              <a:effectLst>
                <a:outerShdw blurRad="38100" dist="38100" dir="2700000" algn="tl">
                  <a:srgbClr val="000000">
                    <a:alpha val="43137"/>
                  </a:srgbClr>
                </a:outerShdw>
              </a:effectLst>
            </a:endParaRPr>
          </a:p>
        </p:txBody>
      </p:sp>
      <p:pic>
        <p:nvPicPr>
          <p:cNvPr id="2052" name="Picture 7" descr="C:\Users\Margaret\AppData\Local\Microsoft\Windows\INetCache\IE\2GL3GCV4\Hospital_patient[1].gif">
            <a:extLst>
              <a:ext uri="{FF2B5EF4-FFF2-40B4-BE49-F238E27FC236}">
                <a16:creationId xmlns:a16="http://schemas.microsoft.com/office/drawing/2014/main" id="{29B84EB6-F43E-4F09-873F-8D560BD2FFD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4868863"/>
            <a:ext cx="15843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8" descr="C:\Users\Margaret\AppData\Local\Microsoft\Windows\INetCache\IE\T0W3CFZ0\ist2_4446839-hospital-bed-icon[1].jpg">
            <a:extLst>
              <a:ext uri="{FF2B5EF4-FFF2-40B4-BE49-F238E27FC236}">
                <a16:creationId xmlns:a16="http://schemas.microsoft.com/office/drawing/2014/main" id="{79EA2895-D1B7-4A33-A018-14D38C98F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6" y="4724401"/>
            <a:ext cx="1738313"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2" descr="C:\Users\Margaret\AppData\Local\Microsoft\Windows\INetCache\IE\USEPTDCC\Mind-logo[1].gif">
            <a:extLst>
              <a:ext uri="{FF2B5EF4-FFF2-40B4-BE49-F238E27FC236}">
                <a16:creationId xmlns:a16="http://schemas.microsoft.com/office/drawing/2014/main" id="{B7063E51-4BF9-4DC8-8C32-E4636AD72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6225" y="5084764"/>
            <a:ext cx="2095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Image result for working in health and social care">
            <a:extLst>
              <a:ext uri="{FF2B5EF4-FFF2-40B4-BE49-F238E27FC236}">
                <a16:creationId xmlns:a16="http://schemas.microsoft.com/office/drawing/2014/main" id="{BE530918-36A3-44A6-ACED-BF0D4C8ECD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791" y="2777860"/>
            <a:ext cx="2379239" cy="18181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elated image">
            <a:extLst>
              <a:ext uri="{FF2B5EF4-FFF2-40B4-BE49-F238E27FC236}">
                <a16:creationId xmlns:a16="http://schemas.microsoft.com/office/drawing/2014/main" id="{E3EE25F7-3E4F-40A9-8AAE-F574DD354A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4779" y="2653003"/>
            <a:ext cx="2377430" cy="18181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elated image">
            <a:extLst>
              <a:ext uri="{FF2B5EF4-FFF2-40B4-BE49-F238E27FC236}">
                <a16:creationId xmlns:a16="http://schemas.microsoft.com/office/drawing/2014/main" id="{D6CF98C5-CF61-4968-A47C-0CC0F002CDF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804" r="2" b="2"/>
          <a:stretch/>
        </p:blipFill>
        <p:spPr bwMode="auto">
          <a:xfrm>
            <a:off x="9434779" y="206049"/>
            <a:ext cx="2187717" cy="206423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4097185-1233-4D87-A4E5-AB502C548DAE}"/>
              </a:ext>
            </a:extLst>
          </p:cNvPr>
          <p:cNvSpPr txBox="1"/>
          <p:nvPr/>
        </p:nvSpPr>
        <p:spPr>
          <a:xfrm>
            <a:off x="1696278" y="477077"/>
            <a:ext cx="7169426" cy="584775"/>
          </a:xfrm>
          <a:prstGeom prst="rect">
            <a:avLst/>
          </a:prstGeom>
          <a:noFill/>
        </p:spPr>
        <p:txBody>
          <a:bodyPr wrap="square">
            <a:spAutoFit/>
          </a:bodyPr>
          <a:lstStyle/>
          <a:p>
            <a:pPr algn="ctr"/>
            <a:r>
              <a:rPr lang="en-US" sz="3200" b="1" dirty="0"/>
              <a:t>Working in health and social care</a:t>
            </a:r>
            <a:endParaRPr lang="en-GB" sz="3200" dirty="0"/>
          </a:p>
        </p:txBody>
      </p:sp>
      <p:sp>
        <p:nvSpPr>
          <p:cNvPr id="5" name="Footer Placeholder 4">
            <a:extLst>
              <a:ext uri="{FF2B5EF4-FFF2-40B4-BE49-F238E27FC236}">
                <a16:creationId xmlns:a16="http://schemas.microsoft.com/office/drawing/2014/main" id="{4093A69B-8116-4E24-B9B1-8E100520B384}"/>
              </a:ext>
            </a:extLst>
          </p:cNvPr>
          <p:cNvSpPr>
            <a:spLocks noGrp="1"/>
          </p:cNvSpPr>
          <p:nvPr>
            <p:ph type="ftr" sz="quarter" idx="11"/>
          </p:nvPr>
        </p:nvSpPr>
        <p:spPr/>
        <p:txBody>
          <a:bodyPr/>
          <a:lstStyle/>
          <a:p>
            <a:r>
              <a:rPr lang="en-US"/>
              <a:t>Created by Tayo Alebiosu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7"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8"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746385E1-A51A-4361-AC39-D206CB8D2E5A}"/>
              </a:ext>
            </a:extLst>
          </p:cNvPr>
          <p:cNvSpPr>
            <a:spLocks noGrp="1"/>
          </p:cNvSpPr>
          <p:nvPr>
            <p:ph idx="1"/>
          </p:nvPr>
        </p:nvSpPr>
        <p:spPr>
          <a:xfrm>
            <a:off x="6096000" y="2286000"/>
            <a:ext cx="5725884" cy="3810001"/>
          </a:xfrm>
        </p:spPr>
        <p:txBody>
          <a:bodyPr>
            <a:normAutofit lnSpcReduction="10000"/>
          </a:bodyPr>
          <a:lstStyle/>
          <a:p>
            <a:pPr>
              <a:lnSpc>
                <a:spcPct val="115000"/>
              </a:lnSpc>
            </a:pPr>
            <a:r>
              <a:rPr lang="en-GB" dirty="0">
                <a:latin typeface="Tw Cen MT" panose="020B0602020104020603" pitchFamily="34" charset="0"/>
              </a:rPr>
              <a:t>Learning Outcomes ;</a:t>
            </a:r>
          </a:p>
          <a:p>
            <a:pPr>
              <a:lnSpc>
                <a:spcPct val="115000"/>
              </a:lnSpc>
            </a:pPr>
            <a:r>
              <a:rPr lang="en-GB" dirty="0">
                <a:latin typeface="Tw Cen MT" panose="020B0602020104020603" pitchFamily="34" charset="0"/>
              </a:rPr>
              <a:t>At the end of this session , students will be able to ;</a:t>
            </a:r>
          </a:p>
          <a:p>
            <a:pPr>
              <a:lnSpc>
                <a:spcPct val="115000"/>
              </a:lnSpc>
            </a:pPr>
            <a:r>
              <a:rPr lang="en-GB" dirty="0">
                <a:latin typeface="Tw Cen MT" panose="020B0602020104020603" pitchFamily="34" charset="0"/>
              </a:rPr>
              <a:t>1-Explore different career pathways in health and social care industry.</a:t>
            </a:r>
          </a:p>
          <a:p>
            <a:pPr>
              <a:lnSpc>
                <a:spcPct val="115000"/>
              </a:lnSpc>
            </a:pPr>
            <a:r>
              <a:rPr lang="en-GB" dirty="0">
                <a:latin typeface="Tw Cen MT" panose="020B0602020104020603" pitchFamily="34" charset="0"/>
              </a:rPr>
              <a:t>Describe the functions of health and social care service</a:t>
            </a:r>
            <a:endParaRPr lang="en-US" dirty="0">
              <a:latin typeface="Tw Cen MT" panose="020B0602020104020603" pitchFamily="34" charset="0"/>
            </a:endParaRPr>
          </a:p>
          <a:p>
            <a:pPr>
              <a:lnSpc>
                <a:spcPct val="115000"/>
              </a:lnSpc>
            </a:pPr>
            <a:endParaRPr lang="en-GB" sz="2000" dirty="0"/>
          </a:p>
          <a:p>
            <a:pPr>
              <a:lnSpc>
                <a:spcPct val="115000"/>
              </a:lnSpc>
            </a:pPr>
            <a:endParaRPr lang="en-US" sz="1500" dirty="0"/>
          </a:p>
          <a:p>
            <a:pPr marL="0" indent="0">
              <a:lnSpc>
                <a:spcPct val="115000"/>
              </a:lnSpc>
              <a:buNone/>
            </a:pPr>
            <a:endParaRPr lang="en-GB" sz="1500" dirty="0"/>
          </a:p>
        </p:txBody>
      </p:sp>
      <p:sp>
        <p:nvSpPr>
          <p:cNvPr id="2" name="Title 1">
            <a:extLst>
              <a:ext uri="{FF2B5EF4-FFF2-40B4-BE49-F238E27FC236}">
                <a16:creationId xmlns:a16="http://schemas.microsoft.com/office/drawing/2014/main" id="{1FAFE66E-EB7D-4C02-AFEB-F62DD75DF886}"/>
              </a:ext>
            </a:extLst>
          </p:cNvPr>
          <p:cNvSpPr>
            <a:spLocks noGrp="1"/>
          </p:cNvSpPr>
          <p:nvPr>
            <p:ph type="title"/>
          </p:nvPr>
        </p:nvSpPr>
        <p:spPr>
          <a:xfrm>
            <a:off x="5704116" y="271669"/>
            <a:ext cx="5704117" cy="1524000"/>
          </a:xfrm>
        </p:spPr>
        <p:txBody>
          <a:bodyPr>
            <a:normAutofit/>
          </a:bodyPr>
          <a:lstStyle/>
          <a:p>
            <a:r>
              <a:rPr lang="en-GB" sz="3200" dirty="0">
                <a:latin typeface="Tw Cen MT" panose="020B0602020104020603" pitchFamily="34" charset="0"/>
              </a:rPr>
              <a:t>Aim ;</a:t>
            </a:r>
            <a:br>
              <a:rPr lang="en-GB" sz="3200" dirty="0">
                <a:latin typeface="Tw Cen MT" panose="020B0602020104020603" pitchFamily="34" charset="0"/>
              </a:rPr>
            </a:br>
            <a:r>
              <a:rPr lang="en-GB" sz="3200" dirty="0">
                <a:latin typeface="Tw Cen MT" panose="020B0602020104020603" pitchFamily="34" charset="0"/>
              </a:rPr>
              <a:t>To Explore </a:t>
            </a:r>
            <a:r>
              <a:rPr lang="en-US" sz="3200" dirty="0">
                <a:latin typeface="Tw Cen MT" panose="020B0602020104020603" pitchFamily="34" charset="0"/>
              </a:rPr>
              <a:t>chosen sector or industry as a career pathway.</a:t>
            </a:r>
            <a:endParaRPr lang="en-GB" sz="3200" dirty="0">
              <a:latin typeface="Tw Cen MT" panose="020B0602020104020603" pitchFamily="34" charset="0"/>
            </a:endParaRPr>
          </a:p>
        </p:txBody>
      </p:sp>
      <p:sp>
        <p:nvSpPr>
          <p:cNvPr id="4" name="Footer Placeholder 3">
            <a:extLst>
              <a:ext uri="{FF2B5EF4-FFF2-40B4-BE49-F238E27FC236}">
                <a16:creationId xmlns:a16="http://schemas.microsoft.com/office/drawing/2014/main" id="{9A420C91-ADDE-40D5-8772-B978539A0FF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3622338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pic>
        <p:nvPicPr>
          <p:cNvPr id="5" name="Picture 4">
            <a:extLst>
              <a:ext uri="{FF2B5EF4-FFF2-40B4-BE49-F238E27FC236}">
                <a16:creationId xmlns:a16="http://schemas.microsoft.com/office/drawing/2014/main" id="{FD30483F-F359-498E-8B46-937D7433BD74}"/>
              </a:ext>
            </a:extLst>
          </p:cNvPr>
          <p:cNvPicPr>
            <a:picLocks noChangeAspect="1"/>
          </p:cNvPicPr>
          <p:nvPr/>
        </p:nvPicPr>
        <p:blipFill rotWithShape="1">
          <a:blip r:embed="rId2"/>
          <a:srcRect l="19391" r="11200"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6FA67C59-0FC1-4FFA-81C7-4B47B77E05EF}"/>
              </a:ext>
            </a:extLst>
          </p:cNvPr>
          <p:cNvSpPr>
            <a:spLocks noGrp="1"/>
          </p:cNvSpPr>
          <p:nvPr>
            <p:ph idx="1"/>
          </p:nvPr>
        </p:nvSpPr>
        <p:spPr>
          <a:xfrm>
            <a:off x="6096000" y="2286000"/>
            <a:ext cx="5334000" cy="3810001"/>
          </a:xfrm>
        </p:spPr>
        <p:txBody>
          <a:bodyPr>
            <a:normAutofit/>
          </a:bodyPr>
          <a:lstStyle/>
          <a:p>
            <a:r>
              <a:rPr lang="en-GB" sz="2400" dirty="0"/>
              <a:t>Conduct an individual research into different career pathways in health and social care.</a:t>
            </a:r>
          </a:p>
        </p:txBody>
      </p:sp>
      <p:sp>
        <p:nvSpPr>
          <p:cNvPr id="2" name="Title 1">
            <a:extLst>
              <a:ext uri="{FF2B5EF4-FFF2-40B4-BE49-F238E27FC236}">
                <a16:creationId xmlns:a16="http://schemas.microsoft.com/office/drawing/2014/main" id="{D9791033-4CE2-4FF6-820D-C8E4CFA9C21D}"/>
              </a:ext>
            </a:extLst>
          </p:cNvPr>
          <p:cNvSpPr>
            <a:spLocks noGrp="1"/>
          </p:cNvSpPr>
          <p:nvPr>
            <p:ph type="title"/>
          </p:nvPr>
        </p:nvSpPr>
        <p:spPr>
          <a:xfrm>
            <a:off x="6096000" y="762000"/>
            <a:ext cx="5334000" cy="1524000"/>
          </a:xfrm>
        </p:spPr>
        <p:txBody>
          <a:bodyPr>
            <a:normAutofit/>
          </a:bodyPr>
          <a:lstStyle/>
          <a:p>
            <a:r>
              <a:rPr lang="en-GB" sz="3200"/>
              <a:t>Lo1 –Activity . 10 mins</a:t>
            </a:r>
          </a:p>
        </p:txBody>
      </p:sp>
      <p:sp>
        <p:nvSpPr>
          <p:cNvPr id="4" name="Footer Placeholder 3">
            <a:extLst>
              <a:ext uri="{FF2B5EF4-FFF2-40B4-BE49-F238E27FC236}">
                <a16:creationId xmlns:a16="http://schemas.microsoft.com/office/drawing/2014/main" id="{FC9DC7C0-39FC-42EC-986E-4EED4A38E68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110746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3C09-1F13-4204-B959-68ACD544632E}"/>
              </a:ext>
            </a:extLst>
          </p:cNvPr>
          <p:cNvSpPr>
            <a:spLocks noGrp="1"/>
          </p:cNvSpPr>
          <p:nvPr>
            <p:ph type="title"/>
          </p:nvPr>
        </p:nvSpPr>
        <p:spPr/>
        <p:txBody>
          <a:bodyPr/>
          <a:lstStyle/>
          <a:p>
            <a:r>
              <a:rPr lang="en-GB" dirty="0"/>
              <a:t>Occupational therapist</a:t>
            </a:r>
          </a:p>
        </p:txBody>
      </p:sp>
      <p:sp>
        <p:nvSpPr>
          <p:cNvPr id="3" name="Content Placeholder 2">
            <a:extLst>
              <a:ext uri="{FF2B5EF4-FFF2-40B4-BE49-F238E27FC236}">
                <a16:creationId xmlns:a16="http://schemas.microsoft.com/office/drawing/2014/main" id="{629EA193-F40C-4C7F-A880-825317AC52F3}"/>
              </a:ext>
            </a:extLst>
          </p:cNvPr>
          <p:cNvSpPr>
            <a:spLocks noGrp="1"/>
          </p:cNvSpPr>
          <p:nvPr>
            <p:ph idx="1"/>
          </p:nvPr>
        </p:nvSpPr>
        <p:spPr/>
        <p:txBody>
          <a:bodyPr>
            <a:normAutofit/>
          </a:bodyPr>
          <a:lstStyle/>
          <a:p>
            <a:r>
              <a:rPr lang="en-US" sz="2000" dirty="0"/>
              <a:t>Occupational therapists help people whose health prevents them from doing different activities – it could be getting dressed or running errands. Occupational therapists need to be good at solving problems and working with others – meaning their patients as well as other social and healthcare professionals. </a:t>
            </a:r>
          </a:p>
          <a:p>
            <a:r>
              <a:rPr lang="en-US" sz="2000" dirty="0"/>
              <a:t>They need IT skills to keep careful records. To become an occupational therapist, you’ll usually need a degree in occupational therapy that’s been approved by the Health and Care Professions Council. Work experience or volunteering that shows you have taken on a caring role will help your university application.</a:t>
            </a:r>
            <a:endParaRPr lang="en-GB" sz="2000" dirty="0"/>
          </a:p>
        </p:txBody>
      </p:sp>
      <p:sp>
        <p:nvSpPr>
          <p:cNvPr id="4" name="Footer Placeholder 3">
            <a:extLst>
              <a:ext uri="{FF2B5EF4-FFF2-40B4-BE49-F238E27FC236}">
                <a16:creationId xmlns:a16="http://schemas.microsoft.com/office/drawing/2014/main" id="{C0583270-AF19-4093-8750-72C4D5E376E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tint val="75000"/>
                    <a:alpha val="70000"/>
                  </a:srgbClr>
                </a:solidFill>
                <a:effectLst/>
                <a:uLnTx/>
                <a:uFillTx/>
                <a:latin typeface="Avenir Next LT Pro"/>
                <a:ea typeface="+mn-ea"/>
                <a:cs typeface="+mn-cs"/>
              </a:rPr>
              <a:t>Created by Tayo Alebiosu</a:t>
            </a:r>
          </a:p>
        </p:txBody>
      </p:sp>
    </p:spTree>
    <p:extLst>
      <p:ext uri="{BB962C8B-B14F-4D97-AF65-F5344CB8AC3E}">
        <p14:creationId xmlns:p14="http://schemas.microsoft.com/office/powerpoint/2010/main" val="926846340"/>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3668</Words>
  <Application>Microsoft Office PowerPoint</Application>
  <PresentationFormat>Widescreen</PresentationFormat>
  <Paragraphs>293</Paragraphs>
  <Slides>47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Avenir Next LT Pro</vt:lpstr>
      <vt:lpstr>Avenir Next LT Pro Light</vt:lpstr>
      <vt:lpstr>Calibri</vt:lpstr>
      <vt:lpstr>Candara</vt:lpstr>
      <vt:lpstr>Sitka Subheading</vt:lpstr>
      <vt:lpstr>Symbol</vt:lpstr>
      <vt:lpstr>Tw Cen MT</vt:lpstr>
      <vt:lpstr>Wingdings</vt:lpstr>
      <vt:lpstr>PebbleVTI</vt:lpstr>
      <vt:lpstr>Work Related learning</vt:lpstr>
      <vt:lpstr>Work Related learning (Week 5- LO 2-Demonstrate the prospects of entering a chosen sector or industry as a career pathway)</vt:lpstr>
      <vt:lpstr>Assessment methods </vt:lpstr>
      <vt:lpstr>Last session recap (5 minutes)</vt:lpstr>
      <vt:lpstr>Work Related learning</vt:lpstr>
      <vt:lpstr>PowerPoint Presentation</vt:lpstr>
      <vt:lpstr>Aim ; To Explore chosen sector or industry as a career pathway.</vt:lpstr>
      <vt:lpstr>Lo1 –Activity . 10 mins</vt:lpstr>
      <vt:lpstr>Occupational therapist</vt:lpstr>
      <vt:lpstr>Care worker</vt:lpstr>
      <vt:lpstr>. Rehab worker</vt:lpstr>
      <vt:lpstr>Counsellor</vt:lpstr>
      <vt:lpstr>Health psychologist</vt:lpstr>
      <vt:lpstr> Social worker</vt:lpstr>
      <vt:lpstr>Health visitor.</vt:lpstr>
      <vt:lpstr>WRAP-UP</vt:lpstr>
      <vt:lpstr>Activity</vt:lpstr>
      <vt:lpstr>PowerPoint Presentation</vt:lpstr>
      <vt:lpstr>PowerPoint Presentation</vt:lpstr>
      <vt:lpstr>PowerPoint Presentation</vt:lpstr>
      <vt:lpstr>REHABILITATION SERVICES</vt:lpstr>
      <vt:lpstr>Rehabilitation cont.…</vt:lpstr>
      <vt:lpstr>PowerPoint Presentation</vt:lpstr>
      <vt:lpstr>Residential social care </vt:lpstr>
      <vt:lpstr>PowerPoint Presentation</vt:lpstr>
      <vt:lpstr>Examples of services that fit under this category: </vt:lpstr>
      <vt:lpstr>Care home services without nursing (CHS) </vt:lpstr>
      <vt:lpstr>Examples of services that fit under this category: </vt:lpstr>
      <vt:lpstr>PowerPoint Presentation</vt:lpstr>
      <vt:lpstr>Community social care </vt:lpstr>
      <vt:lpstr>PowerPoint Presentation</vt:lpstr>
      <vt:lpstr>PowerPoint Presentation</vt:lpstr>
      <vt:lpstr>PowerPoint Presentation</vt:lpstr>
      <vt:lpstr>PowerPoint Presentation</vt:lpstr>
      <vt:lpstr>PowerPoint Presentation</vt:lpstr>
      <vt:lpstr>Supported living services (SLS) </vt:lpstr>
      <vt:lpstr>Short term services</vt:lpstr>
      <vt:lpstr>Short term services contd…</vt:lpstr>
      <vt:lpstr>LO2 Activity.  Class discussion . -20 mins </vt:lpstr>
      <vt:lpstr>Quality of Care.</vt:lpstr>
      <vt:lpstr>Reduced Staff Availability.</vt:lpstr>
      <vt:lpstr>PowerPoint Presentation</vt:lpstr>
      <vt:lpstr>Urgent rush to clear acute hospitals,</vt:lpstr>
      <vt:lpstr>LO3-Actvity-Career prospects for health and social care. 15 mins. </vt:lpstr>
      <vt:lpstr>Workforce pay and conditions</vt:lpstr>
      <vt:lpstr>Market fragility.</vt:lpstr>
      <vt:lpstr>Reference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Related learning</dc:title>
  <dc:creator>Tayo Alebiosu</dc:creator>
  <cp:lastModifiedBy>Tayo Alebiosu</cp:lastModifiedBy>
  <cp:revision>22</cp:revision>
  <dcterms:created xsi:type="dcterms:W3CDTF">2021-05-21T08:15:39Z</dcterms:created>
  <dcterms:modified xsi:type="dcterms:W3CDTF">2021-06-12T00:00:26Z</dcterms:modified>
</cp:coreProperties>
</file>