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6" r:id="rId3"/>
    <p:sldId id="421" r:id="rId4"/>
    <p:sldId id="422" r:id="rId5"/>
    <p:sldId id="427" r:id="rId6"/>
    <p:sldId id="281" r:id="rId7"/>
    <p:sldId id="290" r:id="rId8"/>
    <p:sldId id="413" r:id="rId9"/>
    <p:sldId id="291" r:id="rId10"/>
    <p:sldId id="292" r:id="rId11"/>
    <p:sldId id="429" r:id="rId12"/>
    <p:sldId id="29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D7C99-58B1-4B26-887E-C4F5E240DB61}"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341FDC4-B6A9-4D5A-9B9B-BCCA9661966F}">
      <dgm:prSet custT="1"/>
      <dgm:spPr/>
      <dgm:t>
        <a:bodyPr/>
        <a:lstStyle/>
        <a:p>
          <a:r>
            <a:rPr lang="en-US" sz="2400"/>
            <a:t>Be</a:t>
          </a:r>
        </a:p>
      </dgm:t>
    </dgm:pt>
    <dgm:pt modelId="{91F12521-95DF-430B-8985-AC363DB61D95}" type="parTrans" cxnId="{6233A49E-5D65-4ECB-88A4-2881696CF3BC}">
      <dgm:prSet/>
      <dgm:spPr/>
      <dgm:t>
        <a:bodyPr/>
        <a:lstStyle/>
        <a:p>
          <a:endParaRPr lang="en-US" sz="2400"/>
        </a:p>
      </dgm:t>
    </dgm:pt>
    <dgm:pt modelId="{5A5F5B8C-EC55-49A7-A429-7B07D3AAA9E3}" type="sibTrans" cxnId="{6233A49E-5D65-4ECB-88A4-2881696CF3BC}">
      <dgm:prSet/>
      <dgm:spPr/>
      <dgm:t>
        <a:bodyPr/>
        <a:lstStyle/>
        <a:p>
          <a:endParaRPr lang="en-US" sz="2400"/>
        </a:p>
      </dgm:t>
    </dgm:pt>
    <dgm:pt modelId="{AC135D86-E2CB-4456-8D2A-5D0CE9BEEFCF}">
      <dgm:prSet custT="1"/>
      <dgm:spPr/>
      <dgm:t>
        <a:bodyPr/>
        <a:lstStyle/>
        <a:p>
          <a:r>
            <a:rPr lang="en-US" sz="2400"/>
            <a:t>At the end of this session, students will be able to ;</a:t>
          </a:r>
        </a:p>
      </dgm:t>
    </dgm:pt>
    <dgm:pt modelId="{684A46F1-1845-4F52-A237-9A89F393A5B8}" type="parTrans" cxnId="{0A2CFB08-507E-4BB5-9B9F-54A24A886A0A}">
      <dgm:prSet/>
      <dgm:spPr/>
      <dgm:t>
        <a:bodyPr/>
        <a:lstStyle/>
        <a:p>
          <a:endParaRPr lang="en-US" sz="2400"/>
        </a:p>
      </dgm:t>
    </dgm:pt>
    <dgm:pt modelId="{A5A456E1-0DA6-4F62-B027-1C0679A24BD5}" type="sibTrans" cxnId="{0A2CFB08-507E-4BB5-9B9F-54A24A886A0A}">
      <dgm:prSet/>
      <dgm:spPr/>
      <dgm:t>
        <a:bodyPr/>
        <a:lstStyle/>
        <a:p>
          <a:endParaRPr lang="en-US" sz="2400"/>
        </a:p>
      </dgm:t>
    </dgm:pt>
    <dgm:pt modelId="{63CDD98E-A958-4A81-89CA-643F0EF9C342}">
      <dgm:prSet custT="1"/>
      <dgm:spPr/>
      <dgm:t>
        <a:bodyPr/>
        <a:lstStyle/>
        <a:p>
          <a:r>
            <a:rPr lang="en-US" sz="2400"/>
            <a:t>Describe</a:t>
          </a:r>
        </a:p>
      </dgm:t>
    </dgm:pt>
    <dgm:pt modelId="{E744F98D-E85A-4A4A-BE6E-CBC57E77910E}" type="parTrans" cxnId="{DA07C569-7C1B-4468-80BA-51F963C55AE3}">
      <dgm:prSet/>
      <dgm:spPr/>
      <dgm:t>
        <a:bodyPr/>
        <a:lstStyle/>
        <a:p>
          <a:endParaRPr lang="en-US" sz="2400"/>
        </a:p>
      </dgm:t>
    </dgm:pt>
    <dgm:pt modelId="{7B331280-6D78-446F-84E2-3AEB67F24C8E}" type="sibTrans" cxnId="{DA07C569-7C1B-4468-80BA-51F963C55AE3}">
      <dgm:prSet/>
      <dgm:spPr/>
      <dgm:t>
        <a:bodyPr/>
        <a:lstStyle/>
        <a:p>
          <a:endParaRPr lang="en-US" sz="2400"/>
        </a:p>
      </dgm:t>
    </dgm:pt>
    <dgm:pt modelId="{57DE09A4-CD08-4592-87C7-7E309DC92B2B}">
      <dgm:prSet custT="1"/>
      <dgm:spPr/>
      <dgm:t>
        <a:bodyPr/>
        <a:lstStyle/>
        <a:p>
          <a:r>
            <a:rPr lang="en-US" sz="2400" dirty="0"/>
            <a:t>1-Explore the structure of the NHS as an organization.</a:t>
          </a:r>
        </a:p>
      </dgm:t>
    </dgm:pt>
    <dgm:pt modelId="{EE6132F0-6AA9-4D3E-9680-513BAA9405DB}" type="parTrans" cxnId="{DCCAE55B-46A0-4BD4-AACB-4C347E1D1C2C}">
      <dgm:prSet/>
      <dgm:spPr/>
      <dgm:t>
        <a:bodyPr/>
        <a:lstStyle/>
        <a:p>
          <a:endParaRPr lang="en-US" sz="2400"/>
        </a:p>
      </dgm:t>
    </dgm:pt>
    <dgm:pt modelId="{875BFBE9-125E-4CEA-BC51-D05638F24F0C}" type="sibTrans" cxnId="{DCCAE55B-46A0-4BD4-AACB-4C347E1D1C2C}">
      <dgm:prSet/>
      <dgm:spPr/>
      <dgm:t>
        <a:bodyPr/>
        <a:lstStyle/>
        <a:p>
          <a:endParaRPr lang="en-US" sz="2400"/>
        </a:p>
      </dgm:t>
    </dgm:pt>
    <dgm:pt modelId="{89EA2E9B-FCC2-4014-9DA9-6C21AD820662}">
      <dgm:prSet custT="1"/>
      <dgm:spPr/>
      <dgm:t>
        <a:bodyPr/>
        <a:lstStyle/>
        <a:p>
          <a:r>
            <a:rPr lang="en-US" sz="2400"/>
            <a:t>Explain</a:t>
          </a:r>
        </a:p>
      </dgm:t>
    </dgm:pt>
    <dgm:pt modelId="{37F55C34-A4EF-4424-AA78-482C16B7D708}" type="parTrans" cxnId="{53C27259-31FD-4043-9BA5-5FA7959FAA3F}">
      <dgm:prSet/>
      <dgm:spPr/>
      <dgm:t>
        <a:bodyPr/>
        <a:lstStyle/>
        <a:p>
          <a:endParaRPr lang="en-US" sz="2400"/>
        </a:p>
      </dgm:t>
    </dgm:pt>
    <dgm:pt modelId="{306A5E07-8A96-4084-A1AB-D9672BE8CDB9}" type="sibTrans" cxnId="{53C27259-31FD-4043-9BA5-5FA7959FAA3F}">
      <dgm:prSet/>
      <dgm:spPr/>
      <dgm:t>
        <a:bodyPr/>
        <a:lstStyle/>
        <a:p>
          <a:endParaRPr lang="en-US" sz="2400"/>
        </a:p>
      </dgm:t>
    </dgm:pt>
    <dgm:pt modelId="{F4DB204D-D6FB-47F4-9BE7-0890E7E921B8}">
      <dgm:prSet custT="1"/>
      <dgm:spPr/>
      <dgm:t>
        <a:bodyPr/>
        <a:lstStyle/>
        <a:p>
          <a:r>
            <a:rPr lang="en-US" sz="2400" dirty="0"/>
            <a:t>2-Explain the functions of the NHS and its organizational structure. </a:t>
          </a:r>
        </a:p>
      </dgm:t>
    </dgm:pt>
    <dgm:pt modelId="{076CBD41-3A71-4FEF-9B3B-03C6AE348D42}" type="parTrans" cxnId="{496CA817-C69F-4849-83DA-9E4ACC74D4F3}">
      <dgm:prSet/>
      <dgm:spPr/>
      <dgm:t>
        <a:bodyPr/>
        <a:lstStyle/>
        <a:p>
          <a:endParaRPr lang="en-US" sz="2400"/>
        </a:p>
      </dgm:t>
    </dgm:pt>
    <dgm:pt modelId="{253F87A6-E9AE-4842-8F53-F36C1DC977A0}" type="sibTrans" cxnId="{496CA817-C69F-4849-83DA-9E4ACC74D4F3}">
      <dgm:prSet/>
      <dgm:spPr/>
      <dgm:t>
        <a:bodyPr/>
        <a:lstStyle/>
        <a:p>
          <a:endParaRPr lang="en-US" sz="2400"/>
        </a:p>
      </dgm:t>
    </dgm:pt>
    <dgm:pt modelId="{2B4F1EAD-2E8B-4139-BCEB-2F7AFB221C02}" type="pres">
      <dgm:prSet presAssocID="{223D7C99-58B1-4B26-887E-C4F5E240DB61}" presName="Name0" presStyleCnt="0">
        <dgm:presLayoutVars>
          <dgm:dir/>
          <dgm:animLvl val="lvl"/>
          <dgm:resizeHandles val="exact"/>
        </dgm:presLayoutVars>
      </dgm:prSet>
      <dgm:spPr/>
    </dgm:pt>
    <dgm:pt modelId="{36424AAC-0B8F-4202-996A-6847AC1F865C}" type="pres">
      <dgm:prSet presAssocID="{5341FDC4-B6A9-4D5A-9B9B-BCCA9661966F}" presName="composite" presStyleCnt="0"/>
      <dgm:spPr/>
    </dgm:pt>
    <dgm:pt modelId="{EE64845C-7C36-432F-BCF6-F94448836B10}" type="pres">
      <dgm:prSet presAssocID="{5341FDC4-B6A9-4D5A-9B9B-BCCA9661966F}" presName="parTx" presStyleLbl="alignNode1" presStyleIdx="0" presStyleCnt="3">
        <dgm:presLayoutVars>
          <dgm:chMax val="0"/>
          <dgm:chPref val="0"/>
        </dgm:presLayoutVars>
      </dgm:prSet>
      <dgm:spPr/>
    </dgm:pt>
    <dgm:pt modelId="{0DBBDE36-0F45-49EE-AB24-456DCE330DF9}" type="pres">
      <dgm:prSet presAssocID="{5341FDC4-B6A9-4D5A-9B9B-BCCA9661966F}" presName="desTx" presStyleLbl="alignAccFollowNode1" presStyleIdx="0" presStyleCnt="3">
        <dgm:presLayoutVars/>
      </dgm:prSet>
      <dgm:spPr/>
    </dgm:pt>
    <dgm:pt modelId="{DAEBC713-F5D7-4ED7-89B9-D9256FA7AC8D}" type="pres">
      <dgm:prSet presAssocID="{5A5F5B8C-EC55-49A7-A429-7B07D3AAA9E3}" presName="space" presStyleCnt="0"/>
      <dgm:spPr/>
    </dgm:pt>
    <dgm:pt modelId="{3E2C87C0-1508-4862-AB0A-F1A2D4A5C832}" type="pres">
      <dgm:prSet presAssocID="{63CDD98E-A958-4A81-89CA-643F0EF9C342}" presName="composite" presStyleCnt="0"/>
      <dgm:spPr/>
    </dgm:pt>
    <dgm:pt modelId="{F95372E3-829F-4AE0-AE73-F6831D45A9CC}" type="pres">
      <dgm:prSet presAssocID="{63CDD98E-A958-4A81-89CA-643F0EF9C342}" presName="parTx" presStyleLbl="alignNode1" presStyleIdx="1" presStyleCnt="3">
        <dgm:presLayoutVars>
          <dgm:chMax val="0"/>
          <dgm:chPref val="0"/>
        </dgm:presLayoutVars>
      </dgm:prSet>
      <dgm:spPr/>
    </dgm:pt>
    <dgm:pt modelId="{C4AAD380-439D-4749-8C5F-F0A467674406}" type="pres">
      <dgm:prSet presAssocID="{63CDD98E-A958-4A81-89CA-643F0EF9C342}" presName="desTx" presStyleLbl="alignAccFollowNode1" presStyleIdx="1" presStyleCnt="3">
        <dgm:presLayoutVars/>
      </dgm:prSet>
      <dgm:spPr/>
    </dgm:pt>
    <dgm:pt modelId="{ADCDF8E9-5378-4198-B295-8BF93522A302}" type="pres">
      <dgm:prSet presAssocID="{7B331280-6D78-446F-84E2-3AEB67F24C8E}" presName="space" presStyleCnt="0"/>
      <dgm:spPr/>
    </dgm:pt>
    <dgm:pt modelId="{3EB87C6E-2D0E-4CF7-9482-983DBA92DCD4}" type="pres">
      <dgm:prSet presAssocID="{89EA2E9B-FCC2-4014-9DA9-6C21AD820662}" presName="composite" presStyleCnt="0"/>
      <dgm:spPr/>
    </dgm:pt>
    <dgm:pt modelId="{E56C124D-6C72-41B2-811A-B43351B397F7}" type="pres">
      <dgm:prSet presAssocID="{89EA2E9B-FCC2-4014-9DA9-6C21AD820662}" presName="parTx" presStyleLbl="alignNode1" presStyleIdx="2" presStyleCnt="3">
        <dgm:presLayoutVars>
          <dgm:chMax val="0"/>
          <dgm:chPref val="0"/>
        </dgm:presLayoutVars>
      </dgm:prSet>
      <dgm:spPr/>
    </dgm:pt>
    <dgm:pt modelId="{7BA5C409-93AA-42D8-B17B-BBC7E6086130}" type="pres">
      <dgm:prSet presAssocID="{89EA2E9B-FCC2-4014-9DA9-6C21AD820662}" presName="desTx" presStyleLbl="alignAccFollowNode1" presStyleIdx="2" presStyleCnt="3">
        <dgm:presLayoutVars/>
      </dgm:prSet>
      <dgm:spPr/>
    </dgm:pt>
  </dgm:ptLst>
  <dgm:cxnLst>
    <dgm:cxn modelId="{0A2CFB08-507E-4BB5-9B9F-54A24A886A0A}" srcId="{5341FDC4-B6A9-4D5A-9B9B-BCCA9661966F}" destId="{AC135D86-E2CB-4456-8D2A-5D0CE9BEEFCF}" srcOrd="0" destOrd="0" parTransId="{684A46F1-1845-4F52-A237-9A89F393A5B8}" sibTransId="{A5A456E1-0DA6-4F62-B027-1C0679A24BD5}"/>
    <dgm:cxn modelId="{CEF7700E-83F3-4C1C-A34B-8BB4623E5C94}" type="presOf" srcId="{AC135D86-E2CB-4456-8D2A-5D0CE9BEEFCF}" destId="{0DBBDE36-0F45-49EE-AB24-456DCE330DF9}" srcOrd="0" destOrd="0" presId="urn:microsoft.com/office/officeart/2016/7/layout/HorizontalActionList"/>
    <dgm:cxn modelId="{496CA817-C69F-4849-83DA-9E4ACC74D4F3}" srcId="{89EA2E9B-FCC2-4014-9DA9-6C21AD820662}" destId="{F4DB204D-D6FB-47F4-9BE7-0890E7E921B8}" srcOrd="0" destOrd="0" parTransId="{076CBD41-3A71-4FEF-9B3B-03C6AE348D42}" sibTransId="{253F87A6-E9AE-4842-8F53-F36C1DC977A0}"/>
    <dgm:cxn modelId="{DCCAE55B-46A0-4BD4-AACB-4C347E1D1C2C}" srcId="{63CDD98E-A958-4A81-89CA-643F0EF9C342}" destId="{57DE09A4-CD08-4592-87C7-7E309DC92B2B}" srcOrd="0" destOrd="0" parTransId="{EE6132F0-6AA9-4D3E-9680-513BAA9405DB}" sibTransId="{875BFBE9-125E-4CEA-BC51-D05638F24F0C}"/>
    <dgm:cxn modelId="{DA07C569-7C1B-4468-80BA-51F963C55AE3}" srcId="{223D7C99-58B1-4B26-887E-C4F5E240DB61}" destId="{63CDD98E-A958-4A81-89CA-643F0EF9C342}" srcOrd="1" destOrd="0" parTransId="{E744F98D-E85A-4A4A-BE6E-CBC57E77910E}" sibTransId="{7B331280-6D78-446F-84E2-3AEB67F24C8E}"/>
    <dgm:cxn modelId="{4E8CC86E-A72A-462E-807E-91D5F03CA73A}" type="presOf" srcId="{F4DB204D-D6FB-47F4-9BE7-0890E7E921B8}" destId="{7BA5C409-93AA-42D8-B17B-BBC7E6086130}" srcOrd="0" destOrd="0" presId="urn:microsoft.com/office/officeart/2016/7/layout/HorizontalActionList"/>
    <dgm:cxn modelId="{53C27259-31FD-4043-9BA5-5FA7959FAA3F}" srcId="{223D7C99-58B1-4B26-887E-C4F5E240DB61}" destId="{89EA2E9B-FCC2-4014-9DA9-6C21AD820662}" srcOrd="2" destOrd="0" parTransId="{37F55C34-A4EF-4424-AA78-482C16B7D708}" sibTransId="{306A5E07-8A96-4084-A1AB-D9672BE8CDB9}"/>
    <dgm:cxn modelId="{18A93998-8A8C-464D-9D8A-6E7B972AFB7A}" type="presOf" srcId="{63CDD98E-A958-4A81-89CA-643F0EF9C342}" destId="{F95372E3-829F-4AE0-AE73-F6831D45A9CC}" srcOrd="0" destOrd="0" presId="urn:microsoft.com/office/officeart/2016/7/layout/HorizontalActionList"/>
    <dgm:cxn modelId="{6233A49E-5D65-4ECB-88A4-2881696CF3BC}" srcId="{223D7C99-58B1-4B26-887E-C4F5E240DB61}" destId="{5341FDC4-B6A9-4D5A-9B9B-BCCA9661966F}" srcOrd="0" destOrd="0" parTransId="{91F12521-95DF-430B-8985-AC363DB61D95}" sibTransId="{5A5F5B8C-EC55-49A7-A429-7B07D3AAA9E3}"/>
    <dgm:cxn modelId="{4DCA91DB-9B95-4EC1-B841-C9DE2824F277}" type="presOf" srcId="{223D7C99-58B1-4B26-887E-C4F5E240DB61}" destId="{2B4F1EAD-2E8B-4139-BCEB-2F7AFB221C02}" srcOrd="0" destOrd="0" presId="urn:microsoft.com/office/officeart/2016/7/layout/HorizontalActionList"/>
    <dgm:cxn modelId="{2CE2F1E8-0AFC-4286-AB75-3FFE456383C6}" type="presOf" srcId="{57DE09A4-CD08-4592-87C7-7E309DC92B2B}" destId="{C4AAD380-439D-4749-8C5F-F0A467674406}" srcOrd="0" destOrd="0" presId="urn:microsoft.com/office/officeart/2016/7/layout/HorizontalActionList"/>
    <dgm:cxn modelId="{DF8CD9EE-21C0-4B64-9163-1D7F896D37FD}" type="presOf" srcId="{5341FDC4-B6A9-4D5A-9B9B-BCCA9661966F}" destId="{EE64845C-7C36-432F-BCF6-F94448836B10}" srcOrd="0" destOrd="0" presId="urn:microsoft.com/office/officeart/2016/7/layout/HorizontalActionList"/>
    <dgm:cxn modelId="{16A41EEF-B5A4-473B-8BD5-D7A8FCEADC49}" type="presOf" srcId="{89EA2E9B-FCC2-4014-9DA9-6C21AD820662}" destId="{E56C124D-6C72-41B2-811A-B43351B397F7}" srcOrd="0" destOrd="0" presId="urn:microsoft.com/office/officeart/2016/7/layout/HorizontalActionList"/>
    <dgm:cxn modelId="{E8146911-6867-41CC-83E1-FACA43F0E403}" type="presParOf" srcId="{2B4F1EAD-2E8B-4139-BCEB-2F7AFB221C02}" destId="{36424AAC-0B8F-4202-996A-6847AC1F865C}" srcOrd="0" destOrd="0" presId="urn:microsoft.com/office/officeart/2016/7/layout/HorizontalActionList"/>
    <dgm:cxn modelId="{F3870B37-DFC6-48B2-8C9B-78580A06716E}" type="presParOf" srcId="{36424AAC-0B8F-4202-996A-6847AC1F865C}" destId="{EE64845C-7C36-432F-BCF6-F94448836B10}" srcOrd="0" destOrd="0" presId="urn:microsoft.com/office/officeart/2016/7/layout/HorizontalActionList"/>
    <dgm:cxn modelId="{EB5065A6-24D2-4B19-B7F5-EFA3731BCFFB}" type="presParOf" srcId="{36424AAC-0B8F-4202-996A-6847AC1F865C}" destId="{0DBBDE36-0F45-49EE-AB24-456DCE330DF9}" srcOrd="1" destOrd="0" presId="urn:microsoft.com/office/officeart/2016/7/layout/HorizontalActionList"/>
    <dgm:cxn modelId="{5D8BC0DE-4994-4E3F-BC8C-CDAE5A24390E}" type="presParOf" srcId="{2B4F1EAD-2E8B-4139-BCEB-2F7AFB221C02}" destId="{DAEBC713-F5D7-4ED7-89B9-D9256FA7AC8D}" srcOrd="1" destOrd="0" presId="urn:microsoft.com/office/officeart/2016/7/layout/HorizontalActionList"/>
    <dgm:cxn modelId="{667D652C-4882-45F8-A501-C9A62E6C51BB}" type="presParOf" srcId="{2B4F1EAD-2E8B-4139-BCEB-2F7AFB221C02}" destId="{3E2C87C0-1508-4862-AB0A-F1A2D4A5C832}" srcOrd="2" destOrd="0" presId="urn:microsoft.com/office/officeart/2016/7/layout/HorizontalActionList"/>
    <dgm:cxn modelId="{396465FA-1D1F-4F9D-BDC9-75468921E809}" type="presParOf" srcId="{3E2C87C0-1508-4862-AB0A-F1A2D4A5C832}" destId="{F95372E3-829F-4AE0-AE73-F6831D45A9CC}" srcOrd="0" destOrd="0" presId="urn:microsoft.com/office/officeart/2016/7/layout/HorizontalActionList"/>
    <dgm:cxn modelId="{C1D2EBA8-C245-42A8-B3F3-EE47A959659C}" type="presParOf" srcId="{3E2C87C0-1508-4862-AB0A-F1A2D4A5C832}" destId="{C4AAD380-439D-4749-8C5F-F0A467674406}" srcOrd="1" destOrd="0" presId="urn:microsoft.com/office/officeart/2016/7/layout/HorizontalActionList"/>
    <dgm:cxn modelId="{CDA0AAC9-F229-469D-9C45-E077B65E1A0B}" type="presParOf" srcId="{2B4F1EAD-2E8B-4139-BCEB-2F7AFB221C02}" destId="{ADCDF8E9-5378-4198-B295-8BF93522A302}" srcOrd="3" destOrd="0" presId="urn:microsoft.com/office/officeart/2016/7/layout/HorizontalActionList"/>
    <dgm:cxn modelId="{5E6784B9-EA63-4627-AD74-402F9E92A970}" type="presParOf" srcId="{2B4F1EAD-2E8B-4139-BCEB-2F7AFB221C02}" destId="{3EB87C6E-2D0E-4CF7-9482-983DBA92DCD4}" srcOrd="4" destOrd="0" presId="urn:microsoft.com/office/officeart/2016/7/layout/HorizontalActionList"/>
    <dgm:cxn modelId="{9D23535E-96BB-47FE-873F-CEC90BE61C18}" type="presParOf" srcId="{3EB87C6E-2D0E-4CF7-9482-983DBA92DCD4}" destId="{E56C124D-6C72-41B2-811A-B43351B397F7}" srcOrd="0" destOrd="0" presId="urn:microsoft.com/office/officeart/2016/7/layout/HorizontalActionList"/>
    <dgm:cxn modelId="{FE5337B1-361A-4E4A-8D33-5035D64A8B15}" type="presParOf" srcId="{3EB87C6E-2D0E-4CF7-9482-983DBA92DCD4}" destId="{7BA5C409-93AA-42D8-B17B-BBC7E608613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C82F9-05C0-4A93-98F1-D80B96BE8EA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AC1368-0A14-4BA0-B6FD-8CBE8A6770C5}">
      <dgm:prSet/>
      <dgm:spPr/>
      <dgm:t>
        <a:bodyPr/>
        <a:lstStyle/>
        <a:p>
          <a:r>
            <a:rPr lang="en-GB"/>
            <a:t>Activity</a:t>
          </a:r>
          <a:endParaRPr lang="en-US"/>
        </a:p>
      </dgm:t>
    </dgm:pt>
    <dgm:pt modelId="{3EDDF26F-0F75-4054-ABC5-78E25AB1CAEA}" type="parTrans" cxnId="{A3912405-3F23-4B05-B41D-3747DCEB774A}">
      <dgm:prSet/>
      <dgm:spPr/>
      <dgm:t>
        <a:bodyPr/>
        <a:lstStyle/>
        <a:p>
          <a:endParaRPr lang="en-US"/>
        </a:p>
      </dgm:t>
    </dgm:pt>
    <dgm:pt modelId="{735FC1CC-A555-416A-A35A-8FF841FA9116}" type="sibTrans" cxnId="{A3912405-3F23-4B05-B41D-3747DCEB774A}">
      <dgm:prSet/>
      <dgm:spPr/>
      <dgm:t>
        <a:bodyPr/>
        <a:lstStyle/>
        <a:p>
          <a:endParaRPr lang="en-US"/>
        </a:p>
      </dgm:t>
    </dgm:pt>
    <dgm:pt modelId="{21B64F20-8184-4042-A7FB-01383C81037B}">
      <dgm:prSet/>
      <dgm:spPr/>
      <dgm:t>
        <a:bodyPr/>
        <a:lstStyle/>
        <a:p>
          <a:r>
            <a:rPr lang="en-GB" dirty="0"/>
            <a:t>Pick </a:t>
          </a:r>
          <a:r>
            <a:rPr lang="en-GB" dirty="0">
              <a:solidFill>
                <a:schemeClr val="bg1"/>
              </a:solidFill>
              <a:highlight>
                <a:srgbClr val="0000FF"/>
              </a:highlight>
            </a:rPr>
            <a:t>one</a:t>
          </a:r>
          <a:r>
            <a:rPr lang="en-GB" dirty="0"/>
            <a:t> Trust under the NHS and look their organisation structure </a:t>
          </a:r>
          <a:endParaRPr lang="en-US" dirty="0"/>
        </a:p>
      </dgm:t>
    </dgm:pt>
    <dgm:pt modelId="{ACEB27AB-D10C-46BE-811C-D88E5F88B33F}" type="parTrans" cxnId="{2F6A1DA1-658C-48E2-BDAD-FE9F897F77E0}">
      <dgm:prSet/>
      <dgm:spPr/>
      <dgm:t>
        <a:bodyPr/>
        <a:lstStyle/>
        <a:p>
          <a:endParaRPr lang="en-US"/>
        </a:p>
      </dgm:t>
    </dgm:pt>
    <dgm:pt modelId="{DFB123E2-8DEF-4447-AD04-1B45DD7081D1}" type="sibTrans" cxnId="{2F6A1DA1-658C-48E2-BDAD-FE9F897F77E0}">
      <dgm:prSet/>
      <dgm:spPr/>
      <dgm:t>
        <a:bodyPr/>
        <a:lstStyle/>
        <a:p>
          <a:endParaRPr lang="en-US"/>
        </a:p>
      </dgm:t>
    </dgm:pt>
    <dgm:pt modelId="{9B27E7E0-D9C5-43A6-A3C5-037F399D3D03}">
      <dgm:prSet/>
      <dgm:spPr/>
      <dgm:t>
        <a:bodyPr/>
        <a:lstStyle/>
        <a:p>
          <a:r>
            <a:rPr lang="en-GB" dirty="0"/>
            <a:t>Apply the principle of culture and structure to that a particular NHS Trust chosen. </a:t>
          </a:r>
          <a:endParaRPr lang="en-US" dirty="0"/>
        </a:p>
      </dgm:t>
    </dgm:pt>
    <dgm:pt modelId="{060637BB-B454-4B8E-ABCC-0622F36F9D91}" type="parTrans" cxnId="{D121F400-7C5A-464B-83CC-BF6C7137132F}">
      <dgm:prSet/>
      <dgm:spPr/>
      <dgm:t>
        <a:bodyPr/>
        <a:lstStyle/>
        <a:p>
          <a:endParaRPr lang="en-US"/>
        </a:p>
      </dgm:t>
    </dgm:pt>
    <dgm:pt modelId="{0654556B-846E-40A9-A9A4-5DEA7EBB7471}" type="sibTrans" cxnId="{D121F400-7C5A-464B-83CC-BF6C7137132F}">
      <dgm:prSet/>
      <dgm:spPr/>
      <dgm:t>
        <a:bodyPr/>
        <a:lstStyle/>
        <a:p>
          <a:endParaRPr lang="en-US"/>
        </a:p>
      </dgm:t>
    </dgm:pt>
    <dgm:pt modelId="{6AFE0023-3B41-4698-ADF2-C13864E965F2}" type="pres">
      <dgm:prSet presAssocID="{0E7C82F9-05C0-4A93-98F1-D80B96BE8EA3}" presName="linear" presStyleCnt="0">
        <dgm:presLayoutVars>
          <dgm:animLvl val="lvl"/>
          <dgm:resizeHandles val="exact"/>
        </dgm:presLayoutVars>
      </dgm:prSet>
      <dgm:spPr/>
    </dgm:pt>
    <dgm:pt modelId="{8E2AD154-D323-4C12-85CA-EB4BD3F928B8}" type="pres">
      <dgm:prSet presAssocID="{C0AC1368-0A14-4BA0-B6FD-8CBE8A6770C5}" presName="parentText" presStyleLbl="node1" presStyleIdx="0" presStyleCnt="1">
        <dgm:presLayoutVars>
          <dgm:chMax val="0"/>
          <dgm:bulletEnabled val="1"/>
        </dgm:presLayoutVars>
      </dgm:prSet>
      <dgm:spPr/>
    </dgm:pt>
    <dgm:pt modelId="{8E75D8BF-539E-4E3E-AA06-DB7E1B1E29F0}" type="pres">
      <dgm:prSet presAssocID="{C0AC1368-0A14-4BA0-B6FD-8CBE8A6770C5}" presName="childText" presStyleLbl="revTx" presStyleIdx="0" presStyleCnt="1">
        <dgm:presLayoutVars>
          <dgm:bulletEnabled val="1"/>
        </dgm:presLayoutVars>
      </dgm:prSet>
      <dgm:spPr/>
    </dgm:pt>
  </dgm:ptLst>
  <dgm:cxnLst>
    <dgm:cxn modelId="{D121F400-7C5A-464B-83CC-BF6C7137132F}" srcId="{C0AC1368-0A14-4BA0-B6FD-8CBE8A6770C5}" destId="{9B27E7E0-D9C5-43A6-A3C5-037F399D3D03}" srcOrd="1" destOrd="0" parTransId="{060637BB-B454-4B8E-ABCC-0622F36F9D91}" sibTransId="{0654556B-846E-40A9-A9A4-5DEA7EBB7471}"/>
    <dgm:cxn modelId="{A3912405-3F23-4B05-B41D-3747DCEB774A}" srcId="{0E7C82F9-05C0-4A93-98F1-D80B96BE8EA3}" destId="{C0AC1368-0A14-4BA0-B6FD-8CBE8A6770C5}" srcOrd="0" destOrd="0" parTransId="{3EDDF26F-0F75-4054-ABC5-78E25AB1CAEA}" sibTransId="{735FC1CC-A555-416A-A35A-8FF841FA9116}"/>
    <dgm:cxn modelId="{C9E4451F-5DEF-49EC-ABC6-99EF7F529D63}" type="presOf" srcId="{21B64F20-8184-4042-A7FB-01383C81037B}" destId="{8E75D8BF-539E-4E3E-AA06-DB7E1B1E29F0}" srcOrd="0" destOrd="0" presId="urn:microsoft.com/office/officeart/2005/8/layout/vList2"/>
    <dgm:cxn modelId="{A5236420-DAC5-4E2F-A12D-F5BFEA37D699}" type="presOf" srcId="{C0AC1368-0A14-4BA0-B6FD-8CBE8A6770C5}" destId="{8E2AD154-D323-4C12-85CA-EB4BD3F928B8}" srcOrd="0" destOrd="0" presId="urn:microsoft.com/office/officeart/2005/8/layout/vList2"/>
    <dgm:cxn modelId="{B9C31F50-E116-4E50-B34F-8A083BB39990}" type="presOf" srcId="{9B27E7E0-D9C5-43A6-A3C5-037F399D3D03}" destId="{8E75D8BF-539E-4E3E-AA06-DB7E1B1E29F0}" srcOrd="0" destOrd="1" presId="urn:microsoft.com/office/officeart/2005/8/layout/vList2"/>
    <dgm:cxn modelId="{39052987-9055-4406-B3B6-8D95AB6371DB}" type="presOf" srcId="{0E7C82F9-05C0-4A93-98F1-D80B96BE8EA3}" destId="{6AFE0023-3B41-4698-ADF2-C13864E965F2}" srcOrd="0" destOrd="0" presId="urn:microsoft.com/office/officeart/2005/8/layout/vList2"/>
    <dgm:cxn modelId="{2F6A1DA1-658C-48E2-BDAD-FE9F897F77E0}" srcId="{C0AC1368-0A14-4BA0-B6FD-8CBE8A6770C5}" destId="{21B64F20-8184-4042-A7FB-01383C81037B}" srcOrd="0" destOrd="0" parTransId="{ACEB27AB-D10C-46BE-811C-D88E5F88B33F}" sibTransId="{DFB123E2-8DEF-4447-AD04-1B45DD7081D1}"/>
    <dgm:cxn modelId="{FFDD3A13-10B9-458E-AFBF-D779DD60A534}" type="presParOf" srcId="{6AFE0023-3B41-4698-ADF2-C13864E965F2}" destId="{8E2AD154-D323-4C12-85CA-EB4BD3F928B8}" srcOrd="0" destOrd="0" presId="urn:microsoft.com/office/officeart/2005/8/layout/vList2"/>
    <dgm:cxn modelId="{0AF1CEA4-A179-46EE-9E7B-571509B5C684}" type="presParOf" srcId="{6AFE0023-3B41-4698-ADF2-C13864E965F2}" destId="{8E75D8BF-539E-4E3E-AA06-DB7E1B1E29F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2BE98C-84C4-4CCB-95C0-92C587D964A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1E57D9F-F6D0-4DE2-B0AD-0A92BB0CC7C0}">
      <dgm:prSet/>
      <dgm:spPr/>
      <dgm:t>
        <a:bodyPr/>
        <a:lstStyle/>
        <a:p>
          <a:r>
            <a:rPr lang="en-GB" dirty="0">
              <a:solidFill>
                <a:schemeClr val="bg1"/>
              </a:solidFill>
              <a:highlight>
                <a:srgbClr val="0000FF"/>
              </a:highlight>
            </a:rPr>
            <a:t>What is Organisational culture in health care?</a:t>
          </a:r>
          <a:endParaRPr lang="en-US" dirty="0">
            <a:solidFill>
              <a:schemeClr val="bg1"/>
            </a:solidFill>
            <a:highlight>
              <a:srgbClr val="0000FF"/>
            </a:highlight>
          </a:endParaRPr>
        </a:p>
      </dgm:t>
    </dgm:pt>
    <dgm:pt modelId="{21D03A15-80AE-41DE-9D5E-47EDCF99747E}" type="parTrans" cxnId="{CAB07AA7-E4C4-401E-8E96-1CF240AFEEAF}">
      <dgm:prSet/>
      <dgm:spPr/>
      <dgm:t>
        <a:bodyPr/>
        <a:lstStyle/>
        <a:p>
          <a:endParaRPr lang="en-US"/>
        </a:p>
      </dgm:t>
    </dgm:pt>
    <dgm:pt modelId="{39AF1343-5801-441A-9610-56106FEBDCBF}" type="sibTrans" cxnId="{CAB07AA7-E4C4-401E-8E96-1CF240AFEEAF}">
      <dgm:prSet/>
      <dgm:spPr/>
      <dgm:t>
        <a:bodyPr/>
        <a:lstStyle/>
        <a:p>
          <a:endParaRPr lang="en-US"/>
        </a:p>
      </dgm:t>
    </dgm:pt>
    <dgm:pt modelId="{6ED6B0DA-378A-449F-8ADD-513978E45CFE}">
      <dgm:prSet/>
      <dgm:spPr/>
      <dgm:t>
        <a:bodyPr/>
        <a:lstStyle/>
        <a:p>
          <a:r>
            <a:rPr lang="en-GB"/>
            <a:t>Organisational culture represents the shared ways of thinking, feeling, and behaving in healthcare organisations. Healthcare organisations are best viewed as comprising multiple subcultures, which may be driving forces for change or may undermine quality improvement initiatives.</a:t>
          </a:r>
          <a:endParaRPr lang="en-US"/>
        </a:p>
      </dgm:t>
    </dgm:pt>
    <dgm:pt modelId="{C9001081-CAB7-46BC-8033-113F9B8595C9}" type="parTrans" cxnId="{12A4ADAE-5DC5-4A9D-8EF8-B486E2B8B6D1}">
      <dgm:prSet/>
      <dgm:spPr/>
      <dgm:t>
        <a:bodyPr/>
        <a:lstStyle/>
        <a:p>
          <a:endParaRPr lang="en-US"/>
        </a:p>
      </dgm:t>
    </dgm:pt>
    <dgm:pt modelId="{86B1F89D-B1D6-4926-A5B9-2DF9235C8C85}" type="sibTrans" cxnId="{12A4ADAE-5DC5-4A9D-8EF8-B486E2B8B6D1}">
      <dgm:prSet/>
      <dgm:spPr/>
      <dgm:t>
        <a:bodyPr/>
        <a:lstStyle/>
        <a:p>
          <a:endParaRPr lang="en-US"/>
        </a:p>
      </dgm:t>
    </dgm:pt>
    <dgm:pt modelId="{8CA8C036-1A7D-4267-B72A-3CD8D7FE328B}">
      <dgm:prSet/>
      <dgm:spPr/>
      <dgm:t>
        <a:bodyPr/>
        <a:lstStyle/>
        <a:p>
          <a:r>
            <a:rPr lang="en-GB" b="1" dirty="0">
              <a:solidFill>
                <a:schemeClr val="bg1"/>
              </a:solidFill>
              <a:highlight>
                <a:srgbClr val="0000FF"/>
              </a:highlight>
            </a:rPr>
            <a:t>Why is organizational culture important in healthcare</a:t>
          </a:r>
          <a:r>
            <a:rPr lang="en-GB" dirty="0">
              <a:solidFill>
                <a:schemeClr val="bg1"/>
              </a:solidFill>
              <a:highlight>
                <a:srgbClr val="0000FF"/>
              </a:highlight>
            </a:rPr>
            <a:t>?</a:t>
          </a:r>
          <a:endParaRPr lang="en-US" dirty="0">
            <a:solidFill>
              <a:schemeClr val="bg1"/>
            </a:solidFill>
            <a:highlight>
              <a:srgbClr val="0000FF"/>
            </a:highlight>
          </a:endParaRPr>
        </a:p>
      </dgm:t>
    </dgm:pt>
    <dgm:pt modelId="{319197D9-F97F-4FC0-9E03-BE623C6A8074}" type="parTrans" cxnId="{94E548F6-D95B-4E40-9EFF-F5DAE74471AA}">
      <dgm:prSet/>
      <dgm:spPr/>
      <dgm:t>
        <a:bodyPr/>
        <a:lstStyle/>
        <a:p>
          <a:endParaRPr lang="en-US"/>
        </a:p>
      </dgm:t>
    </dgm:pt>
    <dgm:pt modelId="{858106EC-76ED-4BE9-8843-2B0887E5B373}" type="sibTrans" cxnId="{94E548F6-D95B-4E40-9EFF-F5DAE74471AA}">
      <dgm:prSet/>
      <dgm:spPr/>
      <dgm:t>
        <a:bodyPr/>
        <a:lstStyle/>
        <a:p>
          <a:endParaRPr lang="en-US"/>
        </a:p>
      </dgm:t>
    </dgm:pt>
    <dgm:pt modelId="{92E61A65-2DBC-493B-B812-48ABACF34F15}">
      <dgm:prSet/>
      <dgm:spPr/>
      <dgm:t>
        <a:bodyPr/>
        <a:lstStyle/>
        <a:p>
          <a:r>
            <a:rPr lang="en-GB"/>
            <a:t>We found that overall, positive organisational and workplace cultures were consistently associated with a wide range of patient outcomes such as reduced mortality rates, falls, hospital acquired infections and increased patient satisfaction.</a:t>
          </a:r>
          <a:endParaRPr lang="en-US"/>
        </a:p>
      </dgm:t>
    </dgm:pt>
    <dgm:pt modelId="{D4F5FC01-77D1-4345-8885-0FA94FCD73FC}" type="parTrans" cxnId="{8CA63A10-96BC-4D45-9F7E-8B6C6AD4FEFA}">
      <dgm:prSet/>
      <dgm:spPr/>
      <dgm:t>
        <a:bodyPr/>
        <a:lstStyle/>
        <a:p>
          <a:endParaRPr lang="en-US"/>
        </a:p>
      </dgm:t>
    </dgm:pt>
    <dgm:pt modelId="{E2646F2C-BFF6-4388-9029-E3A71C940A34}" type="sibTrans" cxnId="{8CA63A10-96BC-4D45-9F7E-8B6C6AD4FEFA}">
      <dgm:prSet/>
      <dgm:spPr/>
      <dgm:t>
        <a:bodyPr/>
        <a:lstStyle/>
        <a:p>
          <a:endParaRPr lang="en-US"/>
        </a:p>
      </dgm:t>
    </dgm:pt>
    <dgm:pt modelId="{E77BE259-6539-4A56-871D-0E588C7CA65D}" type="pres">
      <dgm:prSet presAssocID="{2E2BE98C-84C4-4CCB-95C0-92C587D964A2}" presName="vert0" presStyleCnt="0">
        <dgm:presLayoutVars>
          <dgm:dir/>
          <dgm:animOne val="branch"/>
          <dgm:animLvl val="lvl"/>
        </dgm:presLayoutVars>
      </dgm:prSet>
      <dgm:spPr/>
    </dgm:pt>
    <dgm:pt modelId="{A4A6989D-4D74-48AC-B547-4CDE3362B3BB}" type="pres">
      <dgm:prSet presAssocID="{31E57D9F-F6D0-4DE2-B0AD-0A92BB0CC7C0}" presName="thickLine" presStyleLbl="alignNode1" presStyleIdx="0" presStyleCnt="2"/>
      <dgm:spPr/>
    </dgm:pt>
    <dgm:pt modelId="{B0269618-38FB-4512-A3F4-32B481DE4282}" type="pres">
      <dgm:prSet presAssocID="{31E57D9F-F6D0-4DE2-B0AD-0A92BB0CC7C0}" presName="horz1" presStyleCnt="0"/>
      <dgm:spPr/>
    </dgm:pt>
    <dgm:pt modelId="{867290D0-3388-4C08-AE5C-AD301380CC32}" type="pres">
      <dgm:prSet presAssocID="{31E57D9F-F6D0-4DE2-B0AD-0A92BB0CC7C0}" presName="tx1" presStyleLbl="revTx" presStyleIdx="0" presStyleCnt="4"/>
      <dgm:spPr/>
    </dgm:pt>
    <dgm:pt modelId="{A6631D92-7F9B-4A3D-9CF7-E3690FB63F5D}" type="pres">
      <dgm:prSet presAssocID="{31E57D9F-F6D0-4DE2-B0AD-0A92BB0CC7C0}" presName="vert1" presStyleCnt="0"/>
      <dgm:spPr/>
    </dgm:pt>
    <dgm:pt modelId="{959F004F-1255-4CD6-A3B8-7221C83BD46C}" type="pres">
      <dgm:prSet presAssocID="{6ED6B0DA-378A-449F-8ADD-513978E45CFE}" presName="vertSpace2a" presStyleCnt="0"/>
      <dgm:spPr/>
    </dgm:pt>
    <dgm:pt modelId="{2F94BA58-3695-475A-B153-E6BE24BD90E3}" type="pres">
      <dgm:prSet presAssocID="{6ED6B0DA-378A-449F-8ADD-513978E45CFE}" presName="horz2" presStyleCnt="0"/>
      <dgm:spPr/>
    </dgm:pt>
    <dgm:pt modelId="{C7DF6B9B-4B53-4991-AF80-01BA5C6D789A}" type="pres">
      <dgm:prSet presAssocID="{6ED6B0DA-378A-449F-8ADD-513978E45CFE}" presName="horzSpace2" presStyleCnt="0"/>
      <dgm:spPr/>
    </dgm:pt>
    <dgm:pt modelId="{23E63DC0-347F-40CB-B7EF-9271DFD8B680}" type="pres">
      <dgm:prSet presAssocID="{6ED6B0DA-378A-449F-8ADD-513978E45CFE}" presName="tx2" presStyleLbl="revTx" presStyleIdx="1" presStyleCnt="4"/>
      <dgm:spPr/>
    </dgm:pt>
    <dgm:pt modelId="{4F61A31F-8FFF-49F0-BFCD-A3DC5B862CC6}" type="pres">
      <dgm:prSet presAssocID="{6ED6B0DA-378A-449F-8ADD-513978E45CFE}" presName="vert2" presStyleCnt="0"/>
      <dgm:spPr/>
    </dgm:pt>
    <dgm:pt modelId="{C0FC7CB5-C5F2-41F9-9747-F9F488B8B690}" type="pres">
      <dgm:prSet presAssocID="{6ED6B0DA-378A-449F-8ADD-513978E45CFE}" presName="thinLine2b" presStyleLbl="callout" presStyleIdx="0" presStyleCnt="2"/>
      <dgm:spPr/>
    </dgm:pt>
    <dgm:pt modelId="{74B4242B-3937-47C7-AF94-DDDEDB5D0CE1}" type="pres">
      <dgm:prSet presAssocID="{6ED6B0DA-378A-449F-8ADD-513978E45CFE}" presName="vertSpace2b" presStyleCnt="0"/>
      <dgm:spPr/>
    </dgm:pt>
    <dgm:pt modelId="{12BCA482-543A-457F-8AF2-7A74FA5A4BB2}" type="pres">
      <dgm:prSet presAssocID="{8CA8C036-1A7D-4267-B72A-3CD8D7FE328B}" presName="thickLine" presStyleLbl="alignNode1" presStyleIdx="1" presStyleCnt="2"/>
      <dgm:spPr/>
    </dgm:pt>
    <dgm:pt modelId="{1F844A45-7B80-4ACE-A784-00F135AA9979}" type="pres">
      <dgm:prSet presAssocID="{8CA8C036-1A7D-4267-B72A-3CD8D7FE328B}" presName="horz1" presStyleCnt="0"/>
      <dgm:spPr/>
    </dgm:pt>
    <dgm:pt modelId="{96E43C66-1AC9-44DE-91C4-FF771BD1C13D}" type="pres">
      <dgm:prSet presAssocID="{8CA8C036-1A7D-4267-B72A-3CD8D7FE328B}" presName="tx1" presStyleLbl="revTx" presStyleIdx="2" presStyleCnt="4"/>
      <dgm:spPr/>
    </dgm:pt>
    <dgm:pt modelId="{F89D2EA4-8D08-4F98-BB2F-6B911140E1D7}" type="pres">
      <dgm:prSet presAssocID="{8CA8C036-1A7D-4267-B72A-3CD8D7FE328B}" presName="vert1" presStyleCnt="0"/>
      <dgm:spPr/>
    </dgm:pt>
    <dgm:pt modelId="{7FA645E6-7A36-4C90-9F9D-BC688B0EDBD5}" type="pres">
      <dgm:prSet presAssocID="{92E61A65-2DBC-493B-B812-48ABACF34F15}" presName="vertSpace2a" presStyleCnt="0"/>
      <dgm:spPr/>
    </dgm:pt>
    <dgm:pt modelId="{F515D4D0-E963-4649-AFC5-DBD8095968B7}" type="pres">
      <dgm:prSet presAssocID="{92E61A65-2DBC-493B-B812-48ABACF34F15}" presName="horz2" presStyleCnt="0"/>
      <dgm:spPr/>
    </dgm:pt>
    <dgm:pt modelId="{E3DA8BD4-2763-4A7E-83A0-DAB41FC4325D}" type="pres">
      <dgm:prSet presAssocID="{92E61A65-2DBC-493B-B812-48ABACF34F15}" presName="horzSpace2" presStyleCnt="0"/>
      <dgm:spPr/>
    </dgm:pt>
    <dgm:pt modelId="{4F3FD068-8375-4BF1-9D4F-DE1A2BCB5703}" type="pres">
      <dgm:prSet presAssocID="{92E61A65-2DBC-493B-B812-48ABACF34F15}" presName="tx2" presStyleLbl="revTx" presStyleIdx="3" presStyleCnt="4"/>
      <dgm:spPr/>
    </dgm:pt>
    <dgm:pt modelId="{9FEFBC2C-42D1-4B4B-A4A5-ADC033E46739}" type="pres">
      <dgm:prSet presAssocID="{92E61A65-2DBC-493B-B812-48ABACF34F15}" presName="vert2" presStyleCnt="0"/>
      <dgm:spPr/>
    </dgm:pt>
    <dgm:pt modelId="{E9B15D2E-4D37-4DAF-8566-31F85E408ADB}" type="pres">
      <dgm:prSet presAssocID="{92E61A65-2DBC-493B-B812-48ABACF34F15}" presName="thinLine2b" presStyleLbl="callout" presStyleIdx="1" presStyleCnt="2"/>
      <dgm:spPr/>
    </dgm:pt>
    <dgm:pt modelId="{445E1084-5D71-4A1E-8C0F-19B114C65596}" type="pres">
      <dgm:prSet presAssocID="{92E61A65-2DBC-493B-B812-48ABACF34F15}" presName="vertSpace2b" presStyleCnt="0"/>
      <dgm:spPr/>
    </dgm:pt>
  </dgm:ptLst>
  <dgm:cxnLst>
    <dgm:cxn modelId="{8CA63A10-96BC-4D45-9F7E-8B6C6AD4FEFA}" srcId="{8CA8C036-1A7D-4267-B72A-3CD8D7FE328B}" destId="{92E61A65-2DBC-493B-B812-48ABACF34F15}" srcOrd="0" destOrd="0" parTransId="{D4F5FC01-77D1-4345-8885-0FA94FCD73FC}" sibTransId="{E2646F2C-BFF6-4388-9029-E3A71C940A34}"/>
    <dgm:cxn modelId="{B087771C-6AA5-4BD3-8DEA-8D9D496C6A67}" type="presOf" srcId="{31E57D9F-F6D0-4DE2-B0AD-0A92BB0CC7C0}" destId="{867290D0-3388-4C08-AE5C-AD301380CC32}" srcOrd="0" destOrd="0" presId="urn:microsoft.com/office/officeart/2008/layout/LinedList"/>
    <dgm:cxn modelId="{162C7863-33D7-44CF-9C7F-F03726719C00}" type="presOf" srcId="{6ED6B0DA-378A-449F-8ADD-513978E45CFE}" destId="{23E63DC0-347F-40CB-B7EF-9271DFD8B680}" srcOrd="0" destOrd="0" presId="urn:microsoft.com/office/officeart/2008/layout/LinedList"/>
    <dgm:cxn modelId="{F08E0753-B257-4DAD-BE4C-3CB07EBB4BCE}" type="presOf" srcId="{2E2BE98C-84C4-4CCB-95C0-92C587D964A2}" destId="{E77BE259-6539-4A56-871D-0E588C7CA65D}" srcOrd="0" destOrd="0" presId="urn:microsoft.com/office/officeart/2008/layout/LinedList"/>
    <dgm:cxn modelId="{CAB07AA7-E4C4-401E-8E96-1CF240AFEEAF}" srcId="{2E2BE98C-84C4-4CCB-95C0-92C587D964A2}" destId="{31E57D9F-F6D0-4DE2-B0AD-0A92BB0CC7C0}" srcOrd="0" destOrd="0" parTransId="{21D03A15-80AE-41DE-9D5E-47EDCF99747E}" sibTransId="{39AF1343-5801-441A-9610-56106FEBDCBF}"/>
    <dgm:cxn modelId="{12A4ADAE-5DC5-4A9D-8EF8-B486E2B8B6D1}" srcId="{31E57D9F-F6D0-4DE2-B0AD-0A92BB0CC7C0}" destId="{6ED6B0DA-378A-449F-8ADD-513978E45CFE}" srcOrd="0" destOrd="0" parTransId="{C9001081-CAB7-46BC-8033-113F9B8595C9}" sibTransId="{86B1F89D-B1D6-4926-A5B9-2DF9235C8C85}"/>
    <dgm:cxn modelId="{5D8D16CB-7C0B-46AD-B03B-B8EDC48C938A}" type="presOf" srcId="{92E61A65-2DBC-493B-B812-48ABACF34F15}" destId="{4F3FD068-8375-4BF1-9D4F-DE1A2BCB5703}" srcOrd="0" destOrd="0" presId="urn:microsoft.com/office/officeart/2008/layout/LinedList"/>
    <dgm:cxn modelId="{94E548F6-D95B-4E40-9EFF-F5DAE74471AA}" srcId="{2E2BE98C-84C4-4CCB-95C0-92C587D964A2}" destId="{8CA8C036-1A7D-4267-B72A-3CD8D7FE328B}" srcOrd="1" destOrd="0" parTransId="{319197D9-F97F-4FC0-9E03-BE623C6A8074}" sibTransId="{858106EC-76ED-4BE9-8843-2B0887E5B373}"/>
    <dgm:cxn modelId="{D635F6FD-476E-4BEF-ABB6-8AF95723C5EA}" type="presOf" srcId="{8CA8C036-1A7D-4267-B72A-3CD8D7FE328B}" destId="{96E43C66-1AC9-44DE-91C4-FF771BD1C13D}" srcOrd="0" destOrd="0" presId="urn:microsoft.com/office/officeart/2008/layout/LinedList"/>
    <dgm:cxn modelId="{345B1F93-473C-4F9D-BC83-2FCF2DD3A5AF}" type="presParOf" srcId="{E77BE259-6539-4A56-871D-0E588C7CA65D}" destId="{A4A6989D-4D74-48AC-B547-4CDE3362B3BB}" srcOrd="0" destOrd="0" presId="urn:microsoft.com/office/officeart/2008/layout/LinedList"/>
    <dgm:cxn modelId="{48ACE5C4-7B26-4A80-A6EF-F71EE1C558B7}" type="presParOf" srcId="{E77BE259-6539-4A56-871D-0E588C7CA65D}" destId="{B0269618-38FB-4512-A3F4-32B481DE4282}" srcOrd="1" destOrd="0" presId="urn:microsoft.com/office/officeart/2008/layout/LinedList"/>
    <dgm:cxn modelId="{4C4843F3-2A7F-4C96-88A7-F11522F3227F}" type="presParOf" srcId="{B0269618-38FB-4512-A3F4-32B481DE4282}" destId="{867290D0-3388-4C08-AE5C-AD301380CC32}" srcOrd="0" destOrd="0" presId="urn:microsoft.com/office/officeart/2008/layout/LinedList"/>
    <dgm:cxn modelId="{B6773CC8-B75C-447F-9A8D-A1776299A04D}" type="presParOf" srcId="{B0269618-38FB-4512-A3F4-32B481DE4282}" destId="{A6631D92-7F9B-4A3D-9CF7-E3690FB63F5D}" srcOrd="1" destOrd="0" presId="urn:microsoft.com/office/officeart/2008/layout/LinedList"/>
    <dgm:cxn modelId="{4BCC4B30-8439-4D91-8197-24D6A907F836}" type="presParOf" srcId="{A6631D92-7F9B-4A3D-9CF7-E3690FB63F5D}" destId="{959F004F-1255-4CD6-A3B8-7221C83BD46C}" srcOrd="0" destOrd="0" presId="urn:microsoft.com/office/officeart/2008/layout/LinedList"/>
    <dgm:cxn modelId="{C01B1538-0EC8-4618-9F01-EA00DFB39885}" type="presParOf" srcId="{A6631D92-7F9B-4A3D-9CF7-E3690FB63F5D}" destId="{2F94BA58-3695-475A-B153-E6BE24BD90E3}" srcOrd="1" destOrd="0" presId="urn:microsoft.com/office/officeart/2008/layout/LinedList"/>
    <dgm:cxn modelId="{293E6D9C-C9F2-4F04-91E1-5BCF94916683}" type="presParOf" srcId="{2F94BA58-3695-475A-B153-E6BE24BD90E3}" destId="{C7DF6B9B-4B53-4991-AF80-01BA5C6D789A}" srcOrd="0" destOrd="0" presId="urn:microsoft.com/office/officeart/2008/layout/LinedList"/>
    <dgm:cxn modelId="{D245439B-B3ED-4ABD-A074-70565AC26769}" type="presParOf" srcId="{2F94BA58-3695-475A-B153-E6BE24BD90E3}" destId="{23E63DC0-347F-40CB-B7EF-9271DFD8B680}" srcOrd="1" destOrd="0" presId="urn:microsoft.com/office/officeart/2008/layout/LinedList"/>
    <dgm:cxn modelId="{E45FFFC3-5388-46AD-8EF7-630DC8B86A3C}" type="presParOf" srcId="{2F94BA58-3695-475A-B153-E6BE24BD90E3}" destId="{4F61A31F-8FFF-49F0-BFCD-A3DC5B862CC6}" srcOrd="2" destOrd="0" presId="urn:microsoft.com/office/officeart/2008/layout/LinedList"/>
    <dgm:cxn modelId="{3253B6FC-6474-4168-A9E7-8775C90C845B}" type="presParOf" srcId="{A6631D92-7F9B-4A3D-9CF7-E3690FB63F5D}" destId="{C0FC7CB5-C5F2-41F9-9747-F9F488B8B690}" srcOrd="2" destOrd="0" presId="urn:microsoft.com/office/officeart/2008/layout/LinedList"/>
    <dgm:cxn modelId="{D53F34AC-CB67-4CCA-88F6-A23CCC00A6D4}" type="presParOf" srcId="{A6631D92-7F9B-4A3D-9CF7-E3690FB63F5D}" destId="{74B4242B-3937-47C7-AF94-DDDEDB5D0CE1}" srcOrd="3" destOrd="0" presId="urn:microsoft.com/office/officeart/2008/layout/LinedList"/>
    <dgm:cxn modelId="{E43BD42A-8ADC-4366-83FE-9AC85FF90D23}" type="presParOf" srcId="{E77BE259-6539-4A56-871D-0E588C7CA65D}" destId="{12BCA482-543A-457F-8AF2-7A74FA5A4BB2}" srcOrd="2" destOrd="0" presId="urn:microsoft.com/office/officeart/2008/layout/LinedList"/>
    <dgm:cxn modelId="{E03F1446-BC1E-4E04-B087-8ADF91B99FA5}" type="presParOf" srcId="{E77BE259-6539-4A56-871D-0E588C7CA65D}" destId="{1F844A45-7B80-4ACE-A784-00F135AA9979}" srcOrd="3" destOrd="0" presId="urn:microsoft.com/office/officeart/2008/layout/LinedList"/>
    <dgm:cxn modelId="{495DA581-4E4B-4A9E-92C1-907285B91743}" type="presParOf" srcId="{1F844A45-7B80-4ACE-A784-00F135AA9979}" destId="{96E43C66-1AC9-44DE-91C4-FF771BD1C13D}" srcOrd="0" destOrd="0" presId="urn:microsoft.com/office/officeart/2008/layout/LinedList"/>
    <dgm:cxn modelId="{A65CB343-530E-4BE7-98A7-AE1BA3C848F4}" type="presParOf" srcId="{1F844A45-7B80-4ACE-A784-00F135AA9979}" destId="{F89D2EA4-8D08-4F98-BB2F-6B911140E1D7}" srcOrd="1" destOrd="0" presId="urn:microsoft.com/office/officeart/2008/layout/LinedList"/>
    <dgm:cxn modelId="{5340EACF-3876-4F8D-963C-694F506102F9}" type="presParOf" srcId="{F89D2EA4-8D08-4F98-BB2F-6B911140E1D7}" destId="{7FA645E6-7A36-4C90-9F9D-BC688B0EDBD5}" srcOrd="0" destOrd="0" presId="urn:microsoft.com/office/officeart/2008/layout/LinedList"/>
    <dgm:cxn modelId="{0FCD3540-A7A7-4FCF-8F26-5621779BD00F}" type="presParOf" srcId="{F89D2EA4-8D08-4F98-BB2F-6B911140E1D7}" destId="{F515D4D0-E963-4649-AFC5-DBD8095968B7}" srcOrd="1" destOrd="0" presId="urn:microsoft.com/office/officeart/2008/layout/LinedList"/>
    <dgm:cxn modelId="{6403063D-DC60-4B7F-B348-0A7484BC1CE5}" type="presParOf" srcId="{F515D4D0-E963-4649-AFC5-DBD8095968B7}" destId="{E3DA8BD4-2763-4A7E-83A0-DAB41FC4325D}" srcOrd="0" destOrd="0" presId="urn:microsoft.com/office/officeart/2008/layout/LinedList"/>
    <dgm:cxn modelId="{D019EC8F-ABCB-4260-AC2C-2F4B37310EE4}" type="presParOf" srcId="{F515D4D0-E963-4649-AFC5-DBD8095968B7}" destId="{4F3FD068-8375-4BF1-9D4F-DE1A2BCB5703}" srcOrd="1" destOrd="0" presId="urn:microsoft.com/office/officeart/2008/layout/LinedList"/>
    <dgm:cxn modelId="{5187FC8A-083F-4885-888B-DFF1DF55ADC3}" type="presParOf" srcId="{F515D4D0-E963-4649-AFC5-DBD8095968B7}" destId="{9FEFBC2C-42D1-4B4B-A4A5-ADC033E46739}" srcOrd="2" destOrd="0" presId="urn:microsoft.com/office/officeart/2008/layout/LinedList"/>
    <dgm:cxn modelId="{CEF64C5E-63E9-4A22-A3F4-72C19809697F}" type="presParOf" srcId="{F89D2EA4-8D08-4F98-BB2F-6B911140E1D7}" destId="{E9B15D2E-4D37-4DAF-8566-31F85E408ADB}" srcOrd="2" destOrd="0" presId="urn:microsoft.com/office/officeart/2008/layout/LinedList"/>
    <dgm:cxn modelId="{032B1F57-5ADF-4D66-9D35-6D45968DAEC4}" type="presParOf" srcId="{F89D2EA4-8D08-4F98-BB2F-6B911140E1D7}" destId="{445E1084-5D71-4A1E-8C0F-19B114C6559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4845C-7C36-432F-BCF6-F94448836B10}">
      <dsp:nvSpPr>
        <dsp:cNvPr id="0" name=""/>
        <dsp:cNvSpPr/>
      </dsp:nvSpPr>
      <dsp:spPr>
        <a:xfrm>
          <a:off x="3630" y="1281122"/>
          <a:ext cx="2801301" cy="8403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Be</a:t>
          </a:r>
        </a:p>
      </dsp:txBody>
      <dsp:txXfrm>
        <a:off x="3630" y="1281122"/>
        <a:ext cx="2801301" cy="840390"/>
      </dsp:txXfrm>
    </dsp:sp>
    <dsp:sp modelId="{0DBBDE36-0F45-49EE-AB24-456DCE330DF9}">
      <dsp:nvSpPr>
        <dsp:cNvPr id="0" name=""/>
        <dsp:cNvSpPr/>
      </dsp:nvSpPr>
      <dsp:spPr>
        <a:xfrm>
          <a:off x="3630" y="2121512"/>
          <a:ext cx="2801301" cy="30029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a:t>At the end of this session, students will be able to ;</a:t>
          </a:r>
        </a:p>
      </dsp:txBody>
      <dsp:txXfrm>
        <a:off x="3630" y="2121512"/>
        <a:ext cx="2801301" cy="3002977"/>
      </dsp:txXfrm>
    </dsp:sp>
    <dsp:sp modelId="{F95372E3-829F-4AE0-AE73-F6831D45A9CC}">
      <dsp:nvSpPr>
        <dsp:cNvPr id="0" name=""/>
        <dsp:cNvSpPr/>
      </dsp:nvSpPr>
      <dsp:spPr>
        <a:xfrm>
          <a:off x="2912931" y="1281122"/>
          <a:ext cx="2801301" cy="84039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Describe</a:t>
          </a:r>
        </a:p>
      </dsp:txBody>
      <dsp:txXfrm>
        <a:off x="2912931" y="1281122"/>
        <a:ext cx="2801301" cy="840390"/>
      </dsp:txXfrm>
    </dsp:sp>
    <dsp:sp modelId="{C4AAD380-439D-4749-8C5F-F0A467674406}">
      <dsp:nvSpPr>
        <dsp:cNvPr id="0" name=""/>
        <dsp:cNvSpPr/>
      </dsp:nvSpPr>
      <dsp:spPr>
        <a:xfrm>
          <a:off x="2912931" y="2121512"/>
          <a:ext cx="2801301" cy="300297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dirty="0"/>
            <a:t>1-Explore the structure of the NHS as an organization.</a:t>
          </a:r>
        </a:p>
      </dsp:txBody>
      <dsp:txXfrm>
        <a:off x="2912931" y="2121512"/>
        <a:ext cx="2801301" cy="3002977"/>
      </dsp:txXfrm>
    </dsp:sp>
    <dsp:sp modelId="{E56C124D-6C72-41B2-811A-B43351B397F7}">
      <dsp:nvSpPr>
        <dsp:cNvPr id="0" name=""/>
        <dsp:cNvSpPr/>
      </dsp:nvSpPr>
      <dsp:spPr>
        <a:xfrm>
          <a:off x="5822233" y="1281122"/>
          <a:ext cx="2801301" cy="84039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Explain</a:t>
          </a:r>
        </a:p>
      </dsp:txBody>
      <dsp:txXfrm>
        <a:off x="5822233" y="1281122"/>
        <a:ext cx="2801301" cy="840390"/>
      </dsp:txXfrm>
    </dsp:sp>
    <dsp:sp modelId="{7BA5C409-93AA-42D8-B17B-BBC7E6086130}">
      <dsp:nvSpPr>
        <dsp:cNvPr id="0" name=""/>
        <dsp:cNvSpPr/>
      </dsp:nvSpPr>
      <dsp:spPr>
        <a:xfrm>
          <a:off x="5822233" y="2121512"/>
          <a:ext cx="2801301" cy="30029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dirty="0"/>
            <a:t>2-Explain the functions of the NHS and its organizational structure. </a:t>
          </a:r>
        </a:p>
      </dsp:txBody>
      <dsp:txXfrm>
        <a:off x="5822233" y="2121512"/>
        <a:ext cx="2801301" cy="3002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AD154-D323-4C12-85CA-EB4BD3F928B8}">
      <dsp:nvSpPr>
        <dsp:cNvPr id="0" name=""/>
        <dsp:cNvSpPr/>
      </dsp:nvSpPr>
      <dsp:spPr>
        <a:xfrm>
          <a:off x="0" y="168959"/>
          <a:ext cx="6825176"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GB" sz="5000" kern="1200"/>
            <a:t>Activity</a:t>
          </a:r>
          <a:endParaRPr lang="en-US" sz="5000" kern="1200"/>
        </a:p>
      </dsp:txBody>
      <dsp:txXfrm>
        <a:off x="58543" y="227502"/>
        <a:ext cx="6708090" cy="1082164"/>
      </dsp:txXfrm>
    </dsp:sp>
    <dsp:sp modelId="{8E75D8BF-539E-4E3E-AA06-DB7E1B1E29F0}">
      <dsp:nvSpPr>
        <dsp:cNvPr id="0" name=""/>
        <dsp:cNvSpPr/>
      </dsp:nvSpPr>
      <dsp:spPr>
        <a:xfrm>
          <a:off x="0" y="1368209"/>
          <a:ext cx="6825176" cy="351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699"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GB" sz="3900" kern="1200" dirty="0"/>
            <a:t>Pick </a:t>
          </a:r>
          <a:r>
            <a:rPr lang="en-GB" sz="3900" kern="1200" dirty="0">
              <a:solidFill>
                <a:schemeClr val="bg1"/>
              </a:solidFill>
              <a:highlight>
                <a:srgbClr val="0000FF"/>
              </a:highlight>
            </a:rPr>
            <a:t>one</a:t>
          </a:r>
          <a:r>
            <a:rPr lang="en-GB" sz="3900" kern="1200" dirty="0"/>
            <a:t> Trust under the NHS and look their organisation structure </a:t>
          </a:r>
          <a:endParaRPr lang="en-US" sz="3900" kern="1200" dirty="0"/>
        </a:p>
        <a:p>
          <a:pPr marL="285750" lvl="1" indent="-285750" algn="l" defTabSz="1733550">
            <a:lnSpc>
              <a:spcPct val="90000"/>
            </a:lnSpc>
            <a:spcBef>
              <a:spcPct val="0"/>
            </a:spcBef>
            <a:spcAft>
              <a:spcPct val="20000"/>
            </a:spcAft>
            <a:buChar char="•"/>
          </a:pPr>
          <a:r>
            <a:rPr lang="en-GB" sz="3900" kern="1200" dirty="0"/>
            <a:t>Apply the principle of culture and structure to that a particular NHS Trust chosen. </a:t>
          </a:r>
          <a:endParaRPr lang="en-US" sz="3900" kern="1200" dirty="0"/>
        </a:p>
      </dsp:txBody>
      <dsp:txXfrm>
        <a:off x="0" y="1368209"/>
        <a:ext cx="6825176" cy="351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6989D-4D74-48AC-B547-4CDE3362B3B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290D0-3388-4C08-AE5C-AD301380CC32}">
      <dsp:nvSpPr>
        <dsp:cNvPr id="0" name=""/>
        <dsp:cNvSpPr/>
      </dsp:nvSpPr>
      <dsp:spPr>
        <a:xfrm>
          <a:off x="0" y="0"/>
          <a:ext cx="2103120" cy="284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solidFill>
                <a:schemeClr val="bg1"/>
              </a:solidFill>
              <a:highlight>
                <a:srgbClr val="0000FF"/>
              </a:highlight>
            </a:rPr>
            <a:t>What is Organisational culture in health care?</a:t>
          </a:r>
          <a:endParaRPr lang="en-US" sz="2500" kern="1200" dirty="0">
            <a:solidFill>
              <a:schemeClr val="bg1"/>
            </a:solidFill>
            <a:highlight>
              <a:srgbClr val="0000FF"/>
            </a:highlight>
          </a:endParaRPr>
        </a:p>
      </dsp:txBody>
      <dsp:txXfrm>
        <a:off x="0" y="0"/>
        <a:ext cx="2103120" cy="2849942"/>
      </dsp:txXfrm>
    </dsp:sp>
    <dsp:sp modelId="{23E63DC0-347F-40CB-B7EF-9271DFD8B680}">
      <dsp:nvSpPr>
        <dsp:cNvPr id="0" name=""/>
        <dsp:cNvSpPr/>
      </dsp:nvSpPr>
      <dsp:spPr>
        <a:xfrm>
          <a:off x="2260854" y="129416"/>
          <a:ext cx="8254746" cy="2588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Organisational culture represents the shared ways of thinking, feeling, and behaving in healthcare organisations. Healthcare organisations are best viewed as comprising multiple subcultures, which may be driving forces for change or may undermine quality improvement initiatives.</a:t>
          </a:r>
          <a:endParaRPr lang="en-US" sz="2800" kern="1200"/>
        </a:p>
      </dsp:txBody>
      <dsp:txXfrm>
        <a:off x="2260854" y="129416"/>
        <a:ext cx="8254746" cy="2588326"/>
      </dsp:txXfrm>
    </dsp:sp>
    <dsp:sp modelId="{C0FC7CB5-C5F2-41F9-9747-F9F488B8B690}">
      <dsp:nvSpPr>
        <dsp:cNvPr id="0" name=""/>
        <dsp:cNvSpPr/>
      </dsp:nvSpPr>
      <dsp:spPr>
        <a:xfrm>
          <a:off x="2103120" y="271774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BCA482-543A-457F-8AF2-7A74FA5A4BB2}">
      <dsp:nvSpPr>
        <dsp:cNvPr id="0" name=""/>
        <dsp:cNvSpPr/>
      </dsp:nvSpPr>
      <dsp:spPr>
        <a:xfrm>
          <a:off x="0" y="284994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43C66-1AC9-44DE-91C4-FF771BD1C13D}">
      <dsp:nvSpPr>
        <dsp:cNvPr id="0" name=""/>
        <dsp:cNvSpPr/>
      </dsp:nvSpPr>
      <dsp:spPr>
        <a:xfrm>
          <a:off x="0" y="2849942"/>
          <a:ext cx="2103120" cy="284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dirty="0">
              <a:solidFill>
                <a:schemeClr val="bg1"/>
              </a:solidFill>
              <a:highlight>
                <a:srgbClr val="0000FF"/>
              </a:highlight>
            </a:rPr>
            <a:t>Why is organizational culture important in healthcare</a:t>
          </a:r>
          <a:r>
            <a:rPr lang="en-GB" sz="2500" kern="1200" dirty="0">
              <a:solidFill>
                <a:schemeClr val="bg1"/>
              </a:solidFill>
              <a:highlight>
                <a:srgbClr val="0000FF"/>
              </a:highlight>
            </a:rPr>
            <a:t>?</a:t>
          </a:r>
          <a:endParaRPr lang="en-US" sz="2500" kern="1200" dirty="0">
            <a:solidFill>
              <a:schemeClr val="bg1"/>
            </a:solidFill>
            <a:highlight>
              <a:srgbClr val="0000FF"/>
            </a:highlight>
          </a:endParaRPr>
        </a:p>
      </dsp:txBody>
      <dsp:txXfrm>
        <a:off x="0" y="2849942"/>
        <a:ext cx="2103120" cy="2849942"/>
      </dsp:txXfrm>
    </dsp:sp>
    <dsp:sp modelId="{4F3FD068-8375-4BF1-9D4F-DE1A2BCB5703}">
      <dsp:nvSpPr>
        <dsp:cNvPr id="0" name=""/>
        <dsp:cNvSpPr/>
      </dsp:nvSpPr>
      <dsp:spPr>
        <a:xfrm>
          <a:off x="2260854" y="2979358"/>
          <a:ext cx="8254746" cy="2588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We found that overall, positive organisational and workplace cultures were consistently associated with a wide range of patient outcomes such as reduced mortality rates, falls, hospital acquired infections and increased patient satisfaction.</a:t>
          </a:r>
          <a:endParaRPr lang="en-US" sz="2800" kern="1200"/>
        </a:p>
      </dsp:txBody>
      <dsp:txXfrm>
        <a:off x="2260854" y="2979358"/>
        <a:ext cx="8254746" cy="2588326"/>
      </dsp:txXfrm>
    </dsp:sp>
    <dsp:sp modelId="{E9B15D2E-4D37-4DAF-8566-31F85E408ADB}">
      <dsp:nvSpPr>
        <dsp:cNvPr id="0" name=""/>
        <dsp:cNvSpPr/>
      </dsp:nvSpPr>
      <dsp:spPr>
        <a:xfrm>
          <a:off x="2103120" y="556768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DAA5-2524-4018-B76C-F8E1FA9E9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692194-17C7-4859-B112-ED925A284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03798B-7E5F-467F-B18F-402AE3B13D09}"/>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8E8FD680-923D-41E6-B4DC-00E1C32A49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D7D6D-BF6E-497A-8CA3-21E4C7B11FA3}"/>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283844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D81A-8888-4AFB-9B4C-EBF45A074B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56BB9F-3C80-42C1-8FD1-56C9B5D00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538646-E425-4986-96F9-4C2A42FCCAC7}"/>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985F3F78-8249-44A7-A1E7-712DE7C74D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53B44-52D5-43E2-93E2-C5AD172EA3CE}"/>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163671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395BE-85C0-499C-8F85-36AAF3D1A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2EA291-469F-4BA6-AE22-509E43218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9AEE19-6ADA-456C-B5A7-8AD2D983A90C}"/>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E30838A5-7BC6-4F81-95DF-E29C006A7A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5F0CF9-90C1-4F7F-A526-B0FD54A7F5EB}"/>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330272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E4EB-07AF-4584-81F0-AAADC48805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F42EED-3FFA-451E-8C43-BB4FB190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1826CA-1CCD-44E1-8A4F-C51E176C9524}"/>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90BABDC5-52B1-4A60-B79B-CCCA78E159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0B5AD-0E6B-480E-A654-305C319401EA}"/>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263517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34DF-5E7C-48E6-9C2D-3A2F9407B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341257-67AC-48E1-8B82-FECCB20F0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E6FA9-3DB6-4A42-9ACC-14B75972E3EE}"/>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6FE40700-E5C7-498B-B58E-50D781211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4E7A9D-215D-4FD5-A360-B6FEE15F0872}"/>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296874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F683-D4C9-4BB9-B4A4-F0CC7280BE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9A8604-734D-4F1C-8FC6-B212EC337E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DF49B7-8957-4C5D-AAE6-03511DD2A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BFBFCC-6472-4C9E-AFD9-44FCDF6D3835}"/>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6" name="Footer Placeholder 5">
            <a:extLst>
              <a:ext uri="{FF2B5EF4-FFF2-40B4-BE49-F238E27FC236}">
                <a16:creationId xmlns:a16="http://schemas.microsoft.com/office/drawing/2014/main" id="{25CF2DAD-5C20-45CB-9BC5-03E3EECDE5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24FD81-3214-4469-BE57-8176CC83D6E9}"/>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157743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1496-F6F8-4DDD-BE9E-5642382FA2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445C57-8D7D-4AC0-8C7F-B9314A8A8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6A43A5-9D96-41D8-944C-91D97EDF1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64D715-A288-4E17-93E3-FB778CDEB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2BC40-16A7-4DE4-853F-938BFCECE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7BC6FF1-444A-4E65-880A-38C572F05D53}"/>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8" name="Footer Placeholder 7">
            <a:extLst>
              <a:ext uri="{FF2B5EF4-FFF2-40B4-BE49-F238E27FC236}">
                <a16:creationId xmlns:a16="http://schemas.microsoft.com/office/drawing/2014/main" id="{F49FA569-9D70-4A31-9C20-AE9918E6677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BC0CCF5-7337-41D5-93B2-63E24F76FFC2}"/>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531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1C98-F9EF-44A8-AA44-3574F50108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7144AD9-36F1-44D7-9A82-DDFB36A8272D}"/>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4" name="Footer Placeholder 3">
            <a:extLst>
              <a:ext uri="{FF2B5EF4-FFF2-40B4-BE49-F238E27FC236}">
                <a16:creationId xmlns:a16="http://schemas.microsoft.com/office/drawing/2014/main" id="{0BCC3D81-56DE-4104-A512-DFA6BD5CFEA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064ED9-B418-4759-9DE3-486A082200E6}"/>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3501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EE1CF-986B-4895-AA09-37FA62A0C5BF}"/>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3" name="Footer Placeholder 2">
            <a:extLst>
              <a:ext uri="{FF2B5EF4-FFF2-40B4-BE49-F238E27FC236}">
                <a16:creationId xmlns:a16="http://schemas.microsoft.com/office/drawing/2014/main" id="{3DDFECF2-D4D7-4E7E-85EA-B96F292DC4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6657D0-757E-4E4A-8D2D-4120FB989D05}"/>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41275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4F0A-4AD6-4EE7-B720-FF6F15756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173BA8E-A11D-445D-9C25-7C5F82260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59C628-38A8-4991-B87A-12F253F22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3DD9D-084B-4B64-A19D-E259FE0560CE}"/>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6" name="Footer Placeholder 5">
            <a:extLst>
              <a:ext uri="{FF2B5EF4-FFF2-40B4-BE49-F238E27FC236}">
                <a16:creationId xmlns:a16="http://schemas.microsoft.com/office/drawing/2014/main" id="{47BE2044-50A3-4836-9224-0AEB5F1DD6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6BEFC8-B41B-4938-AECB-CBC1DE30946D}"/>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193676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73FC-A7C0-4098-9F1E-7444E22BB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D00BF5E-307D-449B-A527-1D6B7933E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669DC0-F9C5-4ACE-857F-F602D249E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F20D4-5467-4951-BC57-920484B2D934}"/>
              </a:ext>
            </a:extLst>
          </p:cNvPr>
          <p:cNvSpPr>
            <a:spLocks noGrp="1"/>
          </p:cNvSpPr>
          <p:nvPr>
            <p:ph type="dt" sz="half" idx="10"/>
          </p:nvPr>
        </p:nvSpPr>
        <p:spPr/>
        <p:txBody>
          <a:bodyPr/>
          <a:lstStyle/>
          <a:p>
            <a:fld id="{590A3588-FC82-48B0-81B0-46517397991D}" type="datetimeFigureOut">
              <a:rPr lang="en-GB" smtClean="0"/>
              <a:t>24/06/2021</a:t>
            </a:fld>
            <a:endParaRPr lang="en-GB"/>
          </a:p>
        </p:txBody>
      </p:sp>
      <p:sp>
        <p:nvSpPr>
          <p:cNvPr id="6" name="Footer Placeholder 5">
            <a:extLst>
              <a:ext uri="{FF2B5EF4-FFF2-40B4-BE49-F238E27FC236}">
                <a16:creationId xmlns:a16="http://schemas.microsoft.com/office/drawing/2014/main" id="{E1A5FE66-4772-4EFE-B61E-8E26AE683B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153857-FD2B-4E23-A582-61ED6892FDB4}"/>
              </a:ext>
            </a:extLst>
          </p:cNvPr>
          <p:cNvSpPr>
            <a:spLocks noGrp="1"/>
          </p:cNvSpPr>
          <p:nvPr>
            <p:ph type="sldNum" sz="quarter" idx="12"/>
          </p:nvPr>
        </p:nvSpPr>
        <p:spPr/>
        <p:txBody>
          <a:bodyPr/>
          <a:lstStyle/>
          <a:p>
            <a:fld id="{4F60A5C0-7499-46F6-810C-6AFF5D729DD9}" type="slidenum">
              <a:rPr lang="en-GB" smtClean="0"/>
              <a:t>‹#›</a:t>
            </a:fld>
            <a:endParaRPr lang="en-GB"/>
          </a:p>
        </p:txBody>
      </p:sp>
    </p:spTree>
    <p:extLst>
      <p:ext uri="{BB962C8B-B14F-4D97-AF65-F5344CB8AC3E}">
        <p14:creationId xmlns:p14="http://schemas.microsoft.com/office/powerpoint/2010/main" val="138805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0AA8B-9874-42CA-B1A9-7CA2E9577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2BC8ED-A935-4D6F-98C0-D0B83B339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6AF3E-6FBF-4764-A6B2-72D79DD3A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3588-FC82-48B0-81B0-46517397991D}" type="datetimeFigureOut">
              <a:rPr lang="en-GB" smtClean="0"/>
              <a:t>24/06/2021</a:t>
            </a:fld>
            <a:endParaRPr lang="en-GB"/>
          </a:p>
        </p:txBody>
      </p:sp>
      <p:sp>
        <p:nvSpPr>
          <p:cNvPr id="5" name="Footer Placeholder 4">
            <a:extLst>
              <a:ext uri="{FF2B5EF4-FFF2-40B4-BE49-F238E27FC236}">
                <a16:creationId xmlns:a16="http://schemas.microsoft.com/office/drawing/2014/main" id="{F42538EC-7353-4F79-A3FD-90F577363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E4BC77-6578-4629-BBBD-0891BABE5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0A5C0-7499-46F6-810C-6AFF5D729DD9}" type="slidenum">
              <a:rPr lang="en-GB" smtClean="0"/>
              <a:t>‹#›</a:t>
            </a:fld>
            <a:endParaRPr lang="en-GB"/>
          </a:p>
        </p:txBody>
      </p:sp>
    </p:spTree>
    <p:extLst>
      <p:ext uri="{BB962C8B-B14F-4D97-AF65-F5344CB8AC3E}">
        <p14:creationId xmlns:p14="http://schemas.microsoft.com/office/powerpoint/2010/main" val="359795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DEARD4I3x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Typical-organizational-chart-for-a-hospital_fig2_25123767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2FD-5B8F-47BE-B4D4-A5197D26DA8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C64E0F29-372C-4D57-9679-D72BD958AA0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3700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B1B19-4DEA-4A7C-98BA-04CFA2D81D25}"/>
              </a:ext>
            </a:extLst>
          </p:cNvPr>
          <p:cNvSpPr>
            <a:spLocks noGrp="1"/>
          </p:cNvSpPr>
          <p:nvPr>
            <p:ph idx="1"/>
          </p:nvPr>
        </p:nvSpPr>
        <p:spPr>
          <a:xfrm>
            <a:off x="728870" y="1219200"/>
            <a:ext cx="10914943" cy="5254456"/>
          </a:xfrm>
        </p:spPr>
        <p:txBody>
          <a:bodyPr anchor="ctr">
            <a:noAutofit/>
          </a:bodyPr>
          <a:lstStyle/>
          <a:p>
            <a:r>
              <a:rPr lang="en-GB" sz="2400" dirty="0"/>
              <a:t>Other administrative structures have been adopted by healthcare organisations, usually in combination with functional structure. </a:t>
            </a:r>
          </a:p>
          <a:p>
            <a:r>
              <a:rPr lang="en-GB" sz="2400" dirty="0"/>
              <a:t>These includes </a:t>
            </a:r>
            <a:r>
              <a:rPr lang="en-GB" sz="2400" dirty="0">
                <a:highlight>
                  <a:srgbClr val="00FFFF"/>
                </a:highlight>
              </a:rPr>
              <a:t>matrix or team-based </a:t>
            </a:r>
            <a:r>
              <a:rPr lang="en-GB" sz="2400" dirty="0"/>
              <a:t>models and service line management  models. </a:t>
            </a:r>
          </a:p>
          <a:p>
            <a:r>
              <a:rPr lang="en-GB" sz="2400" dirty="0"/>
              <a:t>The matrix model recognises that </a:t>
            </a:r>
            <a:r>
              <a:rPr lang="en-GB" sz="2400" dirty="0">
                <a:highlight>
                  <a:srgbClr val="FFFF00"/>
                </a:highlight>
              </a:rPr>
              <a:t>a strict functional structure may limit the organisations flexibility </a:t>
            </a:r>
            <a:r>
              <a:rPr lang="en-GB" sz="2400" dirty="0"/>
              <a:t>to carry out the work, and that the expertise of other disciplines needed on a continuous basis.</a:t>
            </a:r>
          </a:p>
          <a:p>
            <a:r>
              <a:rPr lang="en-GB" sz="2400" dirty="0"/>
              <a:t>An example of the matrix method is when functional staff, such as nursing and rehabilitation personnel, are assigned to a specific program such as geriatrics and they report for programmatic purposes to the program director of the geriatric department.</a:t>
            </a:r>
          </a:p>
        </p:txBody>
      </p:sp>
      <p:sp>
        <p:nvSpPr>
          <p:cNvPr id="11" name="TextBox 10">
            <a:extLst>
              <a:ext uri="{FF2B5EF4-FFF2-40B4-BE49-F238E27FC236}">
                <a16:creationId xmlns:a16="http://schemas.microsoft.com/office/drawing/2014/main" id="{AA79D060-783A-47AE-9053-5912D581412D}"/>
              </a:ext>
            </a:extLst>
          </p:cNvPr>
          <p:cNvSpPr txBox="1"/>
          <p:nvPr/>
        </p:nvSpPr>
        <p:spPr>
          <a:xfrm>
            <a:off x="4038606" y="610704"/>
            <a:ext cx="2703443" cy="707886"/>
          </a:xfrm>
          <a:prstGeom prst="rect">
            <a:avLst/>
          </a:prstGeom>
          <a:noFill/>
        </p:spPr>
        <p:txBody>
          <a:bodyPr wrap="square">
            <a:spAutoFit/>
          </a:bodyPr>
          <a:lstStyle/>
          <a:p>
            <a:pPr marL="0" indent="0">
              <a:buNone/>
            </a:pPr>
            <a:r>
              <a:rPr lang="en-GB" sz="4000" b="1" dirty="0" err="1"/>
              <a:t>Cont</a:t>
            </a:r>
            <a:r>
              <a:rPr lang="en-GB" sz="4000" b="1" dirty="0"/>
              <a:t>…</a:t>
            </a:r>
          </a:p>
        </p:txBody>
      </p:sp>
    </p:spTree>
    <p:extLst>
      <p:ext uri="{BB962C8B-B14F-4D97-AF65-F5344CB8AC3E}">
        <p14:creationId xmlns:p14="http://schemas.microsoft.com/office/powerpoint/2010/main" val="246154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6899DB1-8DF5-4D17-9025-DAB049F9B393}"/>
              </a:ext>
            </a:extLst>
          </p:cNvPr>
          <p:cNvGraphicFramePr>
            <a:graphicFrameLocks noGrp="1"/>
          </p:cNvGraphicFramePr>
          <p:nvPr>
            <p:ph idx="1"/>
          </p:nvPr>
        </p:nvGraphicFramePr>
        <p:xfrm>
          <a:off x="838200" y="477078"/>
          <a:ext cx="10515600" cy="569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88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birds flying in the sky&#10;&#10;Description automatically generated with low confidence">
            <a:extLst>
              <a:ext uri="{FF2B5EF4-FFF2-40B4-BE49-F238E27FC236}">
                <a16:creationId xmlns:a16="http://schemas.microsoft.com/office/drawing/2014/main" id="{9EDB0C60-33A8-4E2F-94F0-0FC212F2FA08}"/>
              </a:ext>
            </a:extLst>
          </p:cNvPr>
          <p:cNvPicPr>
            <a:picLocks noChangeAspect="1"/>
          </p:cNvPicPr>
          <p:nvPr/>
        </p:nvPicPr>
        <p:blipFill rotWithShape="1">
          <a:blip r:embed="rId2"/>
          <a:srcRect t="2166" r="9091" b="209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864212-9780-4CAD-A21E-9F6782BD51FD}"/>
              </a:ext>
            </a:extLst>
          </p:cNvPr>
          <p:cNvSpPr>
            <a:spLocks noGrp="1"/>
          </p:cNvSpPr>
          <p:nvPr>
            <p:ph idx="1"/>
          </p:nvPr>
        </p:nvSpPr>
        <p:spPr>
          <a:xfrm>
            <a:off x="838200" y="1825625"/>
            <a:ext cx="10515600" cy="4351338"/>
          </a:xfrm>
        </p:spPr>
        <p:txBody>
          <a:bodyPr>
            <a:normAutofit/>
          </a:bodyPr>
          <a:lstStyle/>
          <a:p>
            <a:pPr marL="0" indent="0">
              <a:buNone/>
            </a:pPr>
            <a:r>
              <a:rPr lang="en-GB" b="1" dirty="0">
                <a:solidFill>
                  <a:schemeClr val="bg1"/>
                </a:solidFill>
                <a:highlight>
                  <a:srgbClr val="0000FF"/>
                </a:highlight>
                <a:latin typeface="Tw Cen MT" panose="020B0602020104020603" pitchFamily="34" charset="0"/>
              </a:rPr>
              <a:t>Cont.…</a:t>
            </a:r>
          </a:p>
          <a:p>
            <a:r>
              <a:rPr lang="en-GB" dirty="0">
                <a:latin typeface="Tw Cen MT" panose="020B0602020104020603" pitchFamily="34" charset="0"/>
              </a:rPr>
              <a:t> Another example is when clinical staffs and administrative are assigned to a team investigating new services that is headed by a marketing of business development manager.  </a:t>
            </a:r>
          </a:p>
          <a:p>
            <a:r>
              <a:rPr lang="en-GB" dirty="0">
                <a:latin typeface="Tw Cen MT" panose="020B0602020104020603" pitchFamily="34" charset="0"/>
              </a:rPr>
              <a:t>In both of these examples, management would lead staff who traditionally are not under their direct administrative control.</a:t>
            </a:r>
          </a:p>
          <a:p>
            <a:r>
              <a:rPr lang="en-GB" dirty="0">
                <a:latin typeface="Tw Cen MT" panose="020B0602020104020603" pitchFamily="34" charset="0"/>
              </a:rPr>
              <a:t>Advantages of this structure include improved lateral communication and coordination of services, as well as pooled knowledge.</a:t>
            </a:r>
          </a:p>
          <a:p>
            <a:endParaRPr lang="en-GB" dirty="0"/>
          </a:p>
        </p:txBody>
      </p:sp>
    </p:spTree>
    <p:extLst>
      <p:ext uri="{BB962C8B-B14F-4D97-AF65-F5344CB8AC3E}">
        <p14:creationId xmlns:p14="http://schemas.microsoft.com/office/powerpoint/2010/main" val="212488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HS managing bodies">
            <a:extLst>
              <a:ext uri="{FF2B5EF4-FFF2-40B4-BE49-F238E27FC236}">
                <a16:creationId xmlns:a16="http://schemas.microsoft.com/office/drawing/2014/main" id="{D87C6B00-CF8D-48B2-B828-BA82F80CBF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827" y="238540"/>
            <a:ext cx="11092070" cy="593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64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313-3B68-4157-8D39-6B9276F5EEA3}"/>
              </a:ext>
            </a:extLst>
          </p:cNvPr>
          <p:cNvSpPr>
            <a:spLocks noGrp="1"/>
          </p:cNvSpPr>
          <p:nvPr>
            <p:ph type="ctrTitle"/>
          </p:nvPr>
        </p:nvSpPr>
        <p:spPr>
          <a:xfrm>
            <a:off x="5811489" y="3279928"/>
            <a:ext cx="6105136" cy="843575"/>
          </a:xfrm>
        </p:spPr>
        <p:txBody>
          <a:bodyPr anchor="b">
            <a:normAutofit/>
          </a:bodyPr>
          <a:lstStyle/>
          <a:p>
            <a:pPr algn="r"/>
            <a:r>
              <a:rPr lang="en-GB" sz="4800" dirty="0"/>
              <a:t>Work Related learning</a:t>
            </a:r>
            <a:endParaRPr lang="en-GB" dirty="0"/>
          </a:p>
        </p:txBody>
      </p:sp>
      <p:sp>
        <p:nvSpPr>
          <p:cNvPr id="3" name="Subtitle 2">
            <a:extLst>
              <a:ext uri="{FF2B5EF4-FFF2-40B4-BE49-F238E27FC236}">
                <a16:creationId xmlns:a16="http://schemas.microsoft.com/office/drawing/2014/main" id="{FE680A78-FBF2-4DAA-9339-8D1A45A724C1}"/>
              </a:ext>
            </a:extLst>
          </p:cNvPr>
          <p:cNvSpPr>
            <a:spLocks noGrp="1"/>
          </p:cNvSpPr>
          <p:nvPr>
            <p:ph type="subTitle" idx="1"/>
          </p:nvPr>
        </p:nvSpPr>
        <p:spPr>
          <a:xfrm>
            <a:off x="5343914" y="4416676"/>
            <a:ext cx="6288199" cy="646785"/>
          </a:xfrm>
        </p:spPr>
        <p:txBody>
          <a:bodyPr>
            <a:normAutofit/>
          </a:bodyPr>
          <a:lstStyle/>
          <a:p>
            <a:r>
              <a:rPr lang="en-GB" b="1"/>
              <a:t>Week 10-</a:t>
            </a:r>
            <a:endParaRPr lang="en-GB" b="1" dirty="0"/>
          </a:p>
        </p:txBody>
      </p:sp>
      <p:pic>
        <p:nvPicPr>
          <p:cNvPr id="1026" name="Picture 2" descr="work-related-learning">
            <a:extLst>
              <a:ext uri="{FF2B5EF4-FFF2-40B4-BE49-F238E27FC236}">
                <a16:creationId xmlns:a16="http://schemas.microsoft.com/office/drawing/2014/main" id="{49EFD1B5-9AFC-4BD5-9F9F-F832C67D8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3" r="1" b="1"/>
          <a:stretch/>
        </p:blipFill>
        <p:spPr bwMode="auto">
          <a:xfrm>
            <a:off x="-9136" y="0"/>
            <a:ext cx="6105136" cy="6240777"/>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3" descr="Orange and blue gradient colored smoke">
            <a:extLst>
              <a:ext uri="{FF2B5EF4-FFF2-40B4-BE49-F238E27FC236}">
                <a16:creationId xmlns:a16="http://schemas.microsoft.com/office/drawing/2014/main" id="{0D7D1D5D-51E1-49EA-8342-56B31679B925}"/>
              </a:ext>
            </a:extLst>
          </p:cNvPr>
          <p:cNvPicPr>
            <a:picLocks noChangeAspect="1"/>
          </p:cNvPicPr>
          <p:nvPr/>
        </p:nvPicPr>
        <p:blipFill rotWithShape="1">
          <a:blip r:embed="rId3"/>
          <a:srcRect l="11239" r="7197"/>
          <a:stretch/>
        </p:blipFill>
        <p:spPr>
          <a:xfrm>
            <a:off x="6355499" y="272334"/>
            <a:ext cx="5644243" cy="2710018"/>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4" name="Footer Placeholder 3">
            <a:extLst>
              <a:ext uri="{FF2B5EF4-FFF2-40B4-BE49-F238E27FC236}">
                <a16:creationId xmlns:a16="http://schemas.microsoft.com/office/drawing/2014/main" id="{E6D11642-B8C2-43E9-8A6C-EC18325E625C}"/>
              </a:ext>
            </a:extLst>
          </p:cNvPr>
          <p:cNvSpPr>
            <a:spLocks noGrp="1"/>
          </p:cNvSpPr>
          <p:nvPr>
            <p:ph type="ftr" sz="quarter" idx="11"/>
          </p:nvPr>
        </p:nvSpPr>
        <p:spPr/>
        <p:txBody>
          <a:bodyPr/>
          <a:lstStyle/>
          <a:p>
            <a:r>
              <a:rPr lang="en-GB"/>
              <a:t>Created by Tayo Alebiosu</a:t>
            </a:r>
          </a:p>
        </p:txBody>
      </p:sp>
      <p:sp>
        <p:nvSpPr>
          <p:cNvPr id="8" name="TextBox 7">
            <a:extLst>
              <a:ext uri="{FF2B5EF4-FFF2-40B4-BE49-F238E27FC236}">
                <a16:creationId xmlns:a16="http://schemas.microsoft.com/office/drawing/2014/main" id="{74BC54EC-E980-4CA6-8A0E-EEB026246906}"/>
              </a:ext>
            </a:extLst>
          </p:cNvPr>
          <p:cNvSpPr txBox="1"/>
          <p:nvPr/>
        </p:nvSpPr>
        <p:spPr>
          <a:xfrm>
            <a:off x="4929810" y="4770783"/>
            <a:ext cx="6986816" cy="1600118"/>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LO4-Examine the relationship between the organisation and its stakeholders </a:t>
            </a:r>
          </a:p>
          <a:p>
            <a:pPr marL="342900" indent="-342900">
              <a:buFont typeface="Arial" panose="020B0604020202020204" pitchFamily="34" charset="0"/>
              <a:buChar char="•"/>
            </a:pPr>
            <a:r>
              <a:rPr lang="en-GB" sz="2400" b="1" dirty="0">
                <a:solidFill>
                  <a:schemeClr val="bg1"/>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rPr>
              <a:t>Exploring the NHS Trust culture and structure</a:t>
            </a:r>
          </a:p>
          <a:p>
            <a:pPr>
              <a:lnSpc>
                <a:spcPct val="115000"/>
              </a:lnSpc>
            </a:pPr>
            <a:endParaRPr lang="en-GB" sz="2400" dirty="0">
              <a:solidFill>
                <a:srgbClr val="0070C0"/>
              </a:solidFill>
            </a:endParaRPr>
          </a:p>
        </p:txBody>
      </p:sp>
    </p:spTree>
    <p:extLst>
      <p:ext uri="{BB962C8B-B14F-4D97-AF65-F5344CB8AC3E}">
        <p14:creationId xmlns:p14="http://schemas.microsoft.com/office/powerpoint/2010/main" val="18437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049078" y="0"/>
            <a:ext cx="6930887"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r>
              <a:rPr lang="en-GB" sz="20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F7CA7F0E-D2CA-4DCE-9F46-A6A7B06549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586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56FF-B601-4DC7-91F6-03556E0F76C9}"/>
              </a:ext>
            </a:extLst>
          </p:cNvPr>
          <p:cNvSpPr>
            <a:spLocks noGrp="1"/>
          </p:cNvSpPr>
          <p:nvPr>
            <p:ph type="title"/>
          </p:nvPr>
        </p:nvSpPr>
        <p:spPr>
          <a:xfrm>
            <a:off x="304800" y="841248"/>
            <a:ext cx="3996829" cy="5340097"/>
          </a:xfrm>
        </p:spPr>
        <p:txBody>
          <a:bodyPr anchor="ctr">
            <a:normAutofit/>
          </a:bodyPr>
          <a:lstStyle/>
          <a:p>
            <a:r>
              <a:rPr lang="en-GB" sz="4800" b="1" dirty="0"/>
              <a:t>Learning outcomes </a:t>
            </a:r>
          </a:p>
        </p:txBody>
      </p:sp>
      <p:graphicFrame>
        <p:nvGraphicFramePr>
          <p:cNvPr id="7" name="Content Placeholder 2">
            <a:extLst>
              <a:ext uri="{FF2B5EF4-FFF2-40B4-BE49-F238E27FC236}">
                <a16:creationId xmlns:a16="http://schemas.microsoft.com/office/drawing/2014/main" id="{C11A116A-BA49-46B7-A2F4-2024B7CFCBFE}"/>
              </a:ext>
            </a:extLst>
          </p:cNvPr>
          <p:cNvGraphicFramePr/>
          <p:nvPr/>
        </p:nvGraphicFramePr>
        <p:xfrm>
          <a:off x="3392557" y="231006"/>
          <a:ext cx="862716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DA2B06C-040D-4A6B-81A4-20229ECA7C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7491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FA4FF6D-0E61-4751-B3E8-90253DDD26D4}"/>
              </a:ext>
            </a:extLst>
          </p:cNvPr>
          <p:cNvGraphicFramePr>
            <a:graphicFrameLocks noGrp="1"/>
          </p:cNvGraphicFramePr>
          <p:nvPr>
            <p:ph idx="1"/>
            <p:extLst>
              <p:ext uri="{D42A27DB-BD31-4B8C-83A1-F6EECF244321}">
                <p14:modId xmlns:p14="http://schemas.microsoft.com/office/powerpoint/2010/main" val="93813305"/>
              </p:ext>
            </p:extLst>
          </p:nvPr>
        </p:nvGraphicFramePr>
        <p:xfrm>
          <a:off x="4915947" y="866585"/>
          <a:ext cx="6825176"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Graphic 33" descr="Connections">
            <a:extLst>
              <a:ext uri="{FF2B5EF4-FFF2-40B4-BE49-F238E27FC236}">
                <a16:creationId xmlns:a16="http://schemas.microsoft.com/office/drawing/2014/main" id="{C5CE9757-1FBA-4A25-B8F3-776CC193FB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660" y="2289638"/>
            <a:ext cx="3620021" cy="3620021"/>
          </a:xfrm>
          <a:prstGeom prst="rect">
            <a:avLst/>
          </a:prstGeom>
        </p:spPr>
      </p:pic>
    </p:spTree>
    <p:extLst>
      <p:ext uri="{BB962C8B-B14F-4D97-AF65-F5344CB8AC3E}">
        <p14:creationId xmlns:p14="http://schemas.microsoft.com/office/powerpoint/2010/main" val="103475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7C618-EEC5-4141-986D-693850FEB2FC}"/>
              </a:ext>
            </a:extLst>
          </p:cNvPr>
          <p:cNvSpPr>
            <a:spLocks noGrp="1"/>
          </p:cNvSpPr>
          <p:nvPr>
            <p:ph idx="1"/>
          </p:nvPr>
        </p:nvSpPr>
        <p:spPr/>
        <p:txBody>
          <a:bodyPr/>
          <a:lstStyle/>
          <a:p>
            <a:pPr marL="0" indent="0">
              <a:buNone/>
            </a:pPr>
            <a:r>
              <a:rPr lang="en-GB" dirty="0">
                <a:hlinkClick r:id="rId2"/>
              </a:rPr>
              <a:t>Video activity on the NHS organisational structure </a:t>
            </a:r>
          </a:p>
          <a:p>
            <a:pPr marL="0" indent="0">
              <a:buNone/>
            </a:pPr>
            <a:r>
              <a:rPr lang="en-GB" dirty="0">
                <a:hlinkClick r:id="rId2"/>
              </a:rPr>
              <a:t>https://youtu.be/DEARD4I3xtE</a:t>
            </a:r>
            <a:endParaRPr lang="en-GB" dirty="0"/>
          </a:p>
          <a:p>
            <a:endParaRPr lang="en-GB" dirty="0"/>
          </a:p>
          <a:p>
            <a:r>
              <a:rPr lang="en-GB" b="0" i="0" dirty="0">
                <a:solidFill>
                  <a:srgbClr val="030303"/>
                </a:solidFill>
                <a:effectLst/>
                <a:latin typeface="Roboto" panose="02000000000000000000" pitchFamily="2" charset="0"/>
              </a:rPr>
              <a:t>This animation is a whistle-stop tour of how the NHS works in 2017 and how it’s changing</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3491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8BE25-7109-4CBC-BC78-97A3B597190D}"/>
              </a:ext>
            </a:extLst>
          </p:cNvPr>
          <p:cNvSpPr>
            <a:spLocks noGrp="1"/>
          </p:cNvSpPr>
          <p:nvPr>
            <p:ph idx="1"/>
          </p:nvPr>
        </p:nvSpPr>
        <p:spPr>
          <a:xfrm>
            <a:off x="4810259" y="649480"/>
            <a:ext cx="6997428" cy="5546047"/>
          </a:xfrm>
        </p:spPr>
        <p:txBody>
          <a:bodyPr anchor="ctr">
            <a:normAutofit/>
          </a:bodyPr>
          <a:lstStyle/>
          <a:p>
            <a:r>
              <a:rPr lang="en-GB" sz="2400" dirty="0"/>
              <a:t>The most common organisational structure for healthcare organisations is a functional organisational structure whose key characteristics is a </a:t>
            </a:r>
            <a:r>
              <a:rPr lang="en-GB" sz="2400" dirty="0">
                <a:highlight>
                  <a:srgbClr val="FFFF00"/>
                </a:highlight>
              </a:rPr>
              <a:t>pyramid shape hierarchy</a:t>
            </a:r>
            <a:r>
              <a:rPr lang="en-GB" sz="2400" dirty="0"/>
              <a:t>, which defines the functions carried out and the key management positions assigned to those functions</a:t>
            </a:r>
          </a:p>
          <a:p>
            <a:r>
              <a:rPr lang="en-GB" sz="2400" dirty="0"/>
              <a:t>The size and the complexity of the specific health services organisation will dictate the particular structure.</a:t>
            </a:r>
          </a:p>
          <a:p>
            <a:r>
              <a:rPr lang="en-GB" sz="2400" dirty="0">
                <a:highlight>
                  <a:srgbClr val="00FFFF"/>
                </a:highlight>
              </a:rPr>
              <a:t>For example</a:t>
            </a:r>
            <a:r>
              <a:rPr lang="en-GB" sz="2400" dirty="0"/>
              <a:t>, a larger organisation such as large community hospitals, hospital system and the academic medical centres will likely have </a:t>
            </a:r>
            <a:r>
              <a:rPr lang="en-GB" sz="2400" dirty="0">
                <a:highlight>
                  <a:srgbClr val="00FFFF"/>
                </a:highlight>
              </a:rPr>
              <a:t>deep vertical structures </a:t>
            </a:r>
            <a:r>
              <a:rPr lang="en-GB" sz="2400" dirty="0"/>
              <a:t>reflecting varying levels of administrative control for the organisation</a:t>
            </a:r>
            <a:r>
              <a:rPr lang="en-GB" sz="2000" dirty="0"/>
              <a:t>. </a:t>
            </a:r>
          </a:p>
        </p:txBody>
      </p:sp>
      <p:sp>
        <p:nvSpPr>
          <p:cNvPr id="13" name="TextBox 12">
            <a:extLst>
              <a:ext uri="{FF2B5EF4-FFF2-40B4-BE49-F238E27FC236}">
                <a16:creationId xmlns:a16="http://schemas.microsoft.com/office/drawing/2014/main" id="{E6BB09EB-AEA3-46A0-A627-52F9A09B04C9}"/>
              </a:ext>
            </a:extLst>
          </p:cNvPr>
          <p:cNvSpPr txBox="1"/>
          <p:nvPr/>
        </p:nvSpPr>
        <p:spPr>
          <a:xfrm rot="20208615">
            <a:off x="0" y="2496221"/>
            <a:ext cx="3763617" cy="954107"/>
          </a:xfrm>
          <a:prstGeom prst="rect">
            <a:avLst/>
          </a:prstGeom>
          <a:noFill/>
        </p:spPr>
        <p:txBody>
          <a:bodyPr wrap="square">
            <a:spAutoFit/>
          </a:bodyPr>
          <a:lstStyle/>
          <a:p>
            <a:pPr marL="0" indent="0">
              <a:buNone/>
            </a:pPr>
            <a:r>
              <a:rPr lang="en-GB" sz="2800" b="1" dirty="0"/>
              <a:t>Organisational structure </a:t>
            </a:r>
            <a:r>
              <a:rPr lang="en-GB" sz="2800" b="1" dirty="0">
                <a:solidFill>
                  <a:schemeClr val="bg1"/>
                </a:solidFill>
              </a:rPr>
              <a:t>for NHS healthcare </a:t>
            </a:r>
          </a:p>
        </p:txBody>
      </p:sp>
    </p:spTree>
    <p:extLst>
      <p:ext uri="{BB962C8B-B14F-4D97-AF65-F5344CB8AC3E}">
        <p14:creationId xmlns:p14="http://schemas.microsoft.com/office/powerpoint/2010/main" val="27888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DA9897-2FC6-4363-BACA-154F0F4E4FA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pic>
        <p:nvPicPr>
          <p:cNvPr id="7170" name="Picture 2" descr="1 Typical organizational chart for a hospital | Download Scientific Diagram">
            <a:extLst>
              <a:ext uri="{FF2B5EF4-FFF2-40B4-BE49-F238E27FC236}">
                <a16:creationId xmlns:a16="http://schemas.microsoft.com/office/drawing/2014/main" id="{6D63D846-1D4D-4A3C-A9FC-FFD76C457C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73723"/>
            <a:ext cx="10905066" cy="520525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F8681-B541-4A10-9AEF-B55D28AE76BE}"/>
              </a:ext>
            </a:extLst>
          </p:cNvPr>
          <p:cNvSpPr txBox="1"/>
          <p:nvPr/>
        </p:nvSpPr>
        <p:spPr>
          <a:xfrm>
            <a:off x="3251265" y="202196"/>
            <a:ext cx="6105378" cy="369332"/>
          </a:xfrm>
          <a:prstGeom prst="rect">
            <a:avLst/>
          </a:prstGeom>
          <a:noFill/>
        </p:spPr>
        <p:txBody>
          <a:bodyPr wrap="square">
            <a:spAutoFit/>
          </a:bodyPr>
          <a:lstStyle/>
          <a:p>
            <a:r>
              <a:rPr lang="en-GB" b="0" i="0" u="sng" dirty="0">
                <a:solidFill>
                  <a:srgbClr val="F1F3F4"/>
                </a:solidFill>
                <a:effectLst/>
                <a:latin typeface="Roboto" panose="02000000000000000000" pitchFamily="2" charset="0"/>
                <a:hlinkClick r:id="rId3" tooltip="1 Typical organizational chart for a hospital | Download Scientific Diagram"/>
              </a:rPr>
              <a:t>Typical organizational chart for a hospital</a:t>
            </a:r>
            <a:endParaRPr lang="en-GB" dirty="0"/>
          </a:p>
        </p:txBody>
      </p:sp>
    </p:spTree>
    <p:extLst>
      <p:ext uri="{BB962C8B-B14F-4D97-AF65-F5344CB8AC3E}">
        <p14:creationId xmlns:p14="http://schemas.microsoft.com/office/powerpoint/2010/main" val="7385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9E75A-BA83-40D4-8DE3-F2403AF43CF9}"/>
              </a:ext>
            </a:extLst>
          </p:cNvPr>
          <p:cNvSpPr>
            <a:spLocks noGrp="1"/>
          </p:cNvSpPr>
          <p:nvPr>
            <p:ph idx="1"/>
          </p:nvPr>
        </p:nvSpPr>
        <p:spPr>
          <a:xfrm>
            <a:off x="4810259" y="649480"/>
            <a:ext cx="6555347" cy="5546047"/>
          </a:xfrm>
        </p:spPr>
        <p:txBody>
          <a:bodyPr anchor="ctr">
            <a:normAutofit/>
          </a:bodyPr>
          <a:lstStyle/>
          <a:p>
            <a:endParaRPr lang="en-GB" sz="2000" dirty="0"/>
          </a:p>
          <a:p>
            <a:r>
              <a:rPr lang="en-GB" sz="2400" dirty="0"/>
              <a:t>The structure is necessary due to the large scope of services provided and the corresponding array of administrative and support services that are needed to enable the delivery of clinical services.</a:t>
            </a:r>
          </a:p>
          <a:p>
            <a:r>
              <a:rPr lang="en-GB" sz="2400" dirty="0"/>
              <a:t>Other characteristics associated with this functional structure </a:t>
            </a:r>
            <a:r>
              <a:rPr lang="en-GB" sz="2400" dirty="0">
                <a:highlight>
                  <a:srgbClr val="FFFF00"/>
                </a:highlight>
              </a:rPr>
              <a:t>include a strict chain of command and the line of reporting</a:t>
            </a:r>
            <a:r>
              <a:rPr lang="en-GB" sz="2400" dirty="0"/>
              <a:t>, which ensures that communication and assignment and evaluation of tasks are carried out in a linear command and control environment. </a:t>
            </a:r>
          </a:p>
          <a:p>
            <a:r>
              <a:rPr lang="en-GB" sz="2400" dirty="0"/>
              <a:t>This structure offers key advantages, such as </a:t>
            </a:r>
            <a:r>
              <a:rPr lang="en-GB" sz="2400" dirty="0">
                <a:highlight>
                  <a:srgbClr val="FFFF00"/>
                </a:highlight>
              </a:rPr>
              <a:t>specific division of labour and clear lines of reporting and accountability</a:t>
            </a:r>
          </a:p>
          <a:p>
            <a:endParaRPr lang="en-GB" sz="2000" dirty="0"/>
          </a:p>
        </p:txBody>
      </p:sp>
      <p:sp>
        <p:nvSpPr>
          <p:cNvPr id="13" name="TextBox 12">
            <a:extLst>
              <a:ext uri="{FF2B5EF4-FFF2-40B4-BE49-F238E27FC236}">
                <a16:creationId xmlns:a16="http://schemas.microsoft.com/office/drawing/2014/main" id="{3883EC19-83EE-4F70-9F51-19D807ED9F47}"/>
              </a:ext>
            </a:extLst>
          </p:cNvPr>
          <p:cNvSpPr txBox="1"/>
          <p:nvPr/>
        </p:nvSpPr>
        <p:spPr>
          <a:xfrm>
            <a:off x="274983" y="2673442"/>
            <a:ext cx="3625990" cy="2308324"/>
          </a:xfrm>
          <a:prstGeom prst="rect">
            <a:avLst/>
          </a:prstGeom>
          <a:noFill/>
        </p:spPr>
        <p:txBody>
          <a:bodyPr wrap="square">
            <a:spAutoFit/>
          </a:bodyPr>
          <a:lstStyle/>
          <a:p>
            <a:r>
              <a:rPr lang="en-GB" sz="3600" b="1" dirty="0"/>
              <a:t>Organisational structure for NHS healthcare…</a:t>
            </a:r>
            <a:r>
              <a:rPr lang="en-GB" sz="3600" b="1" dirty="0" err="1"/>
              <a:t>cont</a:t>
            </a:r>
            <a:r>
              <a:rPr lang="en-GB" sz="3600" b="1" dirty="0"/>
              <a:t>…</a:t>
            </a:r>
          </a:p>
        </p:txBody>
      </p:sp>
    </p:spTree>
    <p:extLst>
      <p:ext uri="{BB962C8B-B14F-4D97-AF65-F5344CB8AC3E}">
        <p14:creationId xmlns:p14="http://schemas.microsoft.com/office/powerpoint/2010/main" val="89246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676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Tw Cen MT</vt:lpstr>
      <vt:lpstr>Office Theme</vt:lpstr>
      <vt:lpstr>PowerPoint Presentation</vt:lpstr>
      <vt:lpstr>Work Related learning</vt:lpstr>
      <vt:lpstr>PowerPoint Presentation</vt:lpstr>
      <vt:lpstr>Learning outcomes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6</cp:revision>
  <dcterms:created xsi:type="dcterms:W3CDTF">2021-06-21T14:18:46Z</dcterms:created>
  <dcterms:modified xsi:type="dcterms:W3CDTF">2021-06-25T19:42:04Z</dcterms:modified>
</cp:coreProperties>
</file>