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11" r:id="rId2"/>
    <p:sldId id="267" r:id="rId3"/>
    <p:sldId id="312" r:id="rId4"/>
    <p:sldId id="300" r:id="rId5"/>
    <p:sldId id="262" r:id="rId6"/>
    <p:sldId id="310" r:id="rId7"/>
    <p:sldId id="304" r:id="rId8"/>
    <p:sldId id="308" r:id="rId9"/>
    <p:sldId id="257" r:id="rId10"/>
    <p:sldId id="317" r:id="rId11"/>
    <p:sldId id="361" r:id="rId12"/>
    <p:sldId id="266" r:id="rId13"/>
    <p:sldId id="285" r:id="rId14"/>
    <p:sldId id="362" r:id="rId15"/>
    <p:sldId id="286" r:id="rId16"/>
    <p:sldId id="258" r:id="rId17"/>
    <p:sldId id="269" r:id="rId18"/>
    <p:sldId id="264" r:id="rId19"/>
    <p:sldId id="359" r:id="rId20"/>
    <p:sldId id="363" r:id="rId21"/>
    <p:sldId id="259" r:id="rId22"/>
    <p:sldId id="301" r:id="rId23"/>
    <p:sldId id="268" r:id="rId24"/>
    <p:sldId id="265" r:id="rId25"/>
    <p:sldId id="287" r:id="rId26"/>
    <p:sldId id="302" r:id="rId27"/>
    <p:sldId id="316" r:id="rId28"/>
    <p:sldId id="305" r:id="rId29"/>
    <p:sldId id="309" r:id="rId30"/>
    <p:sldId id="306" r:id="rId31"/>
    <p:sldId id="307" r:id="rId32"/>
    <p:sldId id="313" r:id="rId33"/>
    <p:sldId id="303" r:id="rId34"/>
    <p:sldId id="273" r:id="rId35"/>
    <p:sldId id="284" r:id="rId36"/>
    <p:sldId id="280" r:id="rId37"/>
    <p:sldId id="274" r:id="rId38"/>
    <p:sldId id="270" r:id="rId39"/>
    <p:sldId id="271" r:id="rId40"/>
    <p:sldId id="275" r:id="rId41"/>
    <p:sldId id="276" r:id="rId42"/>
    <p:sldId id="277" r:id="rId43"/>
    <p:sldId id="279" r:id="rId44"/>
    <p:sldId id="360" r:id="rId45"/>
    <p:sldId id="297" r:id="rId46"/>
    <p:sldId id="26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EC450F-427F-4F98-9C40-FAB9189A69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442539-9544-4EA5-A666-43A9C7155119}">
      <dgm:prSet/>
      <dgm:spPr/>
      <dgm:t>
        <a:bodyPr/>
        <a:lstStyle/>
        <a:p>
          <a:r>
            <a:rPr lang="en-GB"/>
            <a:t>Conduct internet Research ;</a:t>
          </a:r>
          <a:endParaRPr lang="en-US"/>
        </a:p>
      </dgm:t>
    </dgm:pt>
    <dgm:pt modelId="{3267F487-6DCE-4A1E-9483-E7999D722462}" type="parTrans" cxnId="{E373DB50-B543-4768-8A0E-98910FB653A4}">
      <dgm:prSet/>
      <dgm:spPr/>
      <dgm:t>
        <a:bodyPr/>
        <a:lstStyle/>
        <a:p>
          <a:endParaRPr lang="en-US"/>
        </a:p>
      </dgm:t>
    </dgm:pt>
    <dgm:pt modelId="{D84D19DE-757E-403A-8A6E-A22CA1D4C20F}" type="sibTrans" cxnId="{E373DB50-B543-4768-8A0E-98910FB653A4}">
      <dgm:prSet/>
      <dgm:spPr/>
      <dgm:t>
        <a:bodyPr/>
        <a:lstStyle/>
        <a:p>
          <a:endParaRPr lang="en-US"/>
        </a:p>
      </dgm:t>
    </dgm:pt>
    <dgm:pt modelId="{23AD3169-8866-4A81-92F5-CD862D9EA188}">
      <dgm:prSet/>
      <dgm:spPr/>
      <dgm:t>
        <a:bodyPr/>
        <a:lstStyle/>
        <a:p>
          <a:r>
            <a:rPr lang="en-GB" dirty="0"/>
            <a:t>What is stakeholders. Identify Stakeholders in Health and social Care </a:t>
          </a:r>
          <a:endParaRPr lang="en-US" dirty="0"/>
        </a:p>
      </dgm:t>
    </dgm:pt>
    <dgm:pt modelId="{067A40FE-8025-4B37-A5F6-A52E672EBB0C}" type="parTrans" cxnId="{A303FB45-0218-40F6-B9F9-49527F1DE660}">
      <dgm:prSet/>
      <dgm:spPr/>
      <dgm:t>
        <a:bodyPr/>
        <a:lstStyle/>
        <a:p>
          <a:endParaRPr lang="en-US"/>
        </a:p>
      </dgm:t>
    </dgm:pt>
    <dgm:pt modelId="{B9D7F142-9298-4AE6-8F95-53008FE27331}" type="sibTrans" cxnId="{A303FB45-0218-40F6-B9F9-49527F1DE660}">
      <dgm:prSet/>
      <dgm:spPr/>
      <dgm:t>
        <a:bodyPr/>
        <a:lstStyle/>
        <a:p>
          <a:endParaRPr lang="en-US"/>
        </a:p>
      </dgm:t>
    </dgm:pt>
    <dgm:pt modelId="{A196A36F-E64A-4240-86F3-A9BDCD3ACF3D}">
      <dgm:prSet/>
      <dgm:spPr/>
      <dgm:t>
        <a:bodyPr/>
        <a:lstStyle/>
        <a:p>
          <a:r>
            <a:rPr lang="en-GB"/>
            <a:t>Feedback To the class.</a:t>
          </a:r>
          <a:endParaRPr lang="en-US"/>
        </a:p>
      </dgm:t>
    </dgm:pt>
    <dgm:pt modelId="{0B6D4624-1358-478E-A80D-1F037E5253E6}" type="parTrans" cxnId="{74304FF3-82C6-4220-B187-A928B0BD45FC}">
      <dgm:prSet/>
      <dgm:spPr/>
      <dgm:t>
        <a:bodyPr/>
        <a:lstStyle/>
        <a:p>
          <a:endParaRPr lang="en-US"/>
        </a:p>
      </dgm:t>
    </dgm:pt>
    <dgm:pt modelId="{27855A16-6A70-4B3E-9563-341EFE526EA1}" type="sibTrans" cxnId="{74304FF3-82C6-4220-B187-A928B0BD45FC}">
      <dgm:prSet/>
      <dgm:spPr/>
      <dgm:t>
        <a:bodyPr/>
        <a:lstStyle/>
        <a:p>
          <a:endParaRPr lang="en-US"/>
        </a:p>
      </dgm:t>
    </dgm:pt>
    <dgm:pt modelId="{B206534F-BCCC-4B9E-8FAD-4B16ADFEF2D3}" type="pres">
      <dgm:prSet presAssocID="{CCEC450F-427F-4F98-9C40-FAB9189A691A}" presName="root" presStyleCnt="0">
        <dgm:presLayoutVars>
          <dgm:dir/>
          <dgm:resizeHandles val="exact"/>
        </dgm:presLayoutVars>
      </dgm:prSet>
      <dgm:spPr/>
    </dgm:pt>
    <dgm:pt modelId="{D0ABA578-69FF-43B7-92E8-E6E366E71AEB}" type="pres">
      <dgm:prSet presAssocID="{07442539-9544-4EA5-A666-43A9C7155119}" presName="compNode" presStyleCnt="0"/>
      <dgm:spPr/>
    </dgm:pt>
    <dgm:pt modelId="{DDB67479-522B-4E3A-88FB-CAFA97B78401}" type="pres">
      <dgm:prSet presAssocID="{07442539-9544-4EA5-A666-43A9C7155119}" presName="bgRect" presStyleLbl="bgShp" presStyleIdx="0" presStyleCnt="3"/>
      <dgm:spPr/>
    </dgm:pt>
    <dgm:pt modelId="{42226016-3284-454E-9850-257336AF4E28}" type="pres">
      <dgm:prSet presAssocID="{07442539-9544-4EA5-A666-43A9C71551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155A6284-90D5-400E-B2DE-A3065D343F4A}" type="pres">
      <dgm:prSet presAssocID="{07442539-9544-4EA5-A666-43A9C7155119}" presName="spaceRect" presStyleCnt="0"/>
      <dgm:spPr/>
    </dgm:pt>
    <dgm:pt modelId="{B4321CC6-2D26-4ECD-A028-7F8E2EA08EB8}" type="pres">
      <dgm:prSet presAssocID="{07442539-9544-4EA5-A666-43A9C7155119}" presName="parTx" presStyleLbl="revTx" presStyleIdx="0" presStyleCnt="3">
        <dgm:presLayoutVars>
          <dgm:chMax val="0"/>
          <dgm:chPref val="0"/>
        </dgm:presLayoutVars>
      </dgm:prSet>
      <dgm:spPr/>
    </dgm:pt>
    <dgm:pt modelId="{7978501A-4AE0-4902-89C2-C1E64BE5ACA8}" type="pres">
      <dgm:prSet presAssocID="{D84D19DE-757E-403A-8A6E-A22CA1D4C20F}" presName="sibTrans" presStyleCnt="0"/>
      <dgm:spPr/>
    </dgm:pt>
    <dgm:pt modelId="{A4C5E33D-6962-4930-AE9A-3A363D687144}" type="pres">
      <dgm:prSet presAssocID="{23AD3169-8866-4A81-92F5-CD862D9EA188}" presName="compNode" presStyleCnt="0"/>
      <dgm:spPr/>
    </dgm:pt>
    <dgm:pt modelId="{A4442C5D-71D3-4C50-AAFE-A26BA006D97C}" type="pres">
      <dgm:prSet presAssocID="{23AD3169-8866-4A81-92F5-CD862D9EA188}" presName="bgRect" presStyleLbl="bgShp" presStyleIdx="1" presStyleCnt="3"/>
      <dgm:spPr/>
    </dgm:pt>
    <dgm:pt modelId="{BCD5D466-CE38-4ABB-BAFA-AAC932CC2811}" type="pres">
      <dgm:prSet presAssocID="{23AD3169-8866-4A81-92F5-CD862D9EA1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EBC077CA-2750-4F6F-B31C-E1A8C2CF719B}" type="pres">
      <dgm:prSet presAssocID="{23AD3169-8866-4A81-92F5-CD862D9EA188}" presName="spaceRect" presStyleCnt="0"/>
      <dgm:spPr/>
    </dgm:pt>
    <dgm:pt modelId="{EBB92BA4-6B86-45E5-8F22-F01A4E973BE4}" type="pres">
      <dgm:prSet presAssocID="{23AD3169-8866-4A81-92F5-CD862D9EA188}" presName="parTx" presStyleLbl="revTx" presStyleIdx="1" presStyleCnt="3" custScaleX="117851">
        <dgm:presLayoutVars>
          <dgm:chMax val="0"/>
          <dgm:chPref val="0"/>
        </dgm:presLayoutVars>
      </dgm:prSet>
      <dgm:spPr/>
    </dgm:pt>
    <dgm:pt modelId="{89622D7F-1BFC-449C-A378-0172270CF89F}" type="pres">
      <dgm:prSet presAssocID="{B9D7F142-9298-4AE6-8F95-53008FE27331}" presName="sibTrans" presStyleCnt="0"/>
      <dgm:spPr/>
    </dgm:pt>
    <dgm:pt modelId="{BC22141E-9CFE-4622-88B7-09832278156B}" type="pres">
      <dgm:prSet presAssocID="{A196A36F-E64A-4240-86F3-A9BDCD3ACF3D}" presName="compNode" presStyleCnt="0"/>
      <dgm:spPr/>
    </dgm:pt>
    <dgm:pt modelId="{0414C81C-CF86-4F80-A5D6-2C8715731A6A}" type="pres">
      <dgm:prSet presAssocID="{A196A36F-E64A-4240-86F3-A9BDCD3ACF3D}" presName="bgRect" presStyleLbl="bgShp" presStyleIdx="2" presStyleCnt="3"/>
      <dgm:spPr/>
    </dgm:pt>
    <dgm:pt modelId="{9AA1CDDF-C5B1-48CE-8E8D-A9727FFEDE99}" type="pres">
      <dgm:prSet presAssocID="{A196A36F-E64A-4240-86F3-A9BDCD3ACF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DA82B58E-3DBB-449D-AA30-19CCA403D50C}" type="pres">
      <dgm:prSet presAssocID="{A196A36F-E64A-4240-86F3-A9BDCD3ACF3D}" presName="spaceRect" presStyleCnt="0"/>
      <dgm:spPr/>
    </dgm:pt>
    <dgm:pt modelId="{CA4D3CC3-AC8D-4FD7-B180-249858982257}" type="pres">
      <dgm:prSet presAssocID="{A196A36F-E64A-4240-86F3-A9BDCD3ACF3D}" presName="parTx" presStyleLbl="revTx" presStyleIdx="2" presStyleCnt="3">
        <dgm:presLayoutVars>
          <dgm:chMax val="0"/>
          <dgm:chPref val="0"/>
        </dgm:presLayoutVars>
      </dgm:prSet>
      <dgm:spPr/>
    </dgm:pt>
  </dgm:ptLst>
  <dgm:cxnLst>
    <dgm:cxn modelId="{81A59D10-75D5-4A01-A147-3D467282DF8E}" type="presOf" srcId="{07442539-9544-4EA5-A666-43A9C7155119}" destId="{B4321CC6-2D26-4ECD-A028-7F8E2EA08EB8}" srcOrd="0" destOrd="0" presId="urn:microsoft.com/office/officeart/2018/2/layout/IconVerticalSolidList"/>
    <dgm:cxn modelId="{4EB1DE10-3959-41B8-AB67-53F1E19B3111}" type="presOf" srcId="{CCEC450F-427F-4F98-9C40-FAB9189A691A}" destId="{B206534F-BCCC-4B9E-8FAD-4B16ADFEF2D3}" srcOrd="0" destOrd="0" presId="urn:microsoft.com/office/officeart/2018/2/layout/IconVerticalSolidList"/>
    <dgm:cxn modelId="{A303FB45-0218-40F6-B9F9-49527F1DE660}" srcId="{CCEC450F-427F-4F98-9C40-FAB9189A691A}" destId="{23AD3169-8866-4A81-92F5-CD862D9EA188}" srcOrd="1" destOrd="0" parTransId="{067A40FE-8025-4B37-A5F6-A52E672EBB0C}" sibTransId="{B9D7F142-9298-4AE6-8F95-53008FE27331}"/>
    <dgm:cxn modelId="{E373DB50-B543-4768-8A0E-98910FB653A4}" srcId="{CCEC450F-427F-4F98-9C40-FAB9189A691A}" destId="{07442539-9544-4EA5-A666-43A9C7155119}" srcOrd="0" destOrd="0" parTransId="{3267F487-6DCE-4A1E-9483-E7999D722462}" sibTransId="{D84D19DE-757E-403A-8A6E-A22CA1D4C20F}"/>
    <dgm:cxn modelId="{132D4783-A9DC-48F7-B03D-9FA08585E3FB}" type="presOf" srcId="{23AD3169-8866-4A81-92F5-CD862D9EA188}" destId="{EBB92BA4-6B86-45E5-8F22-F01A4E973BE4}" srcOrd="0" destOrd="0" presId="urn:microsoft.com/office/officeart/2018/2/layout/IconVerticalSolidList"/>
    <dgm:cxn modelId="{A2E82AAC-B8FF-45F8-A9C6-4A61E54A44A8}" type="presOf" srcId="{A196A36F-E64A-4240-86F3-A9BDCD3ACF3D}" destId="{CA4D3CC3-AC8D-4FD7-B180-249858982257}" srcOrd="0" destOrd="0" presId="urn:microsoft.com/office/officeart/2018/2/layout/IconVerticalSolidList"/>
    <dgm:cxn modelId="{74304FF3-82C6-4220-B187-A928B0BD45FC}" srcId="{CCEC450F-427F-4F98-9C40-FAB9189A691A}" destId="{A196A36F-E64A-4240-86F3-A9BDCD3ACF3D}" srcOrd="2" destOrd="0" parTransId="{0B6D4624-1358-478E-A80D-1F037E5253E6}" sibTransId="{27855A16-6A70-4B3E-9563-341EFE526EA1}"/>
    <dgm:cxn modelId="{4E19D3B7-23EB-49FD-AB32-EAC74F57B764}" type="presParOf" srcId="{B206534F-BCCC-4B9E-8FAD-4B16ADFEF2D3}" destId="{D0ABA578-69FF-43B7-92E8-E6E366E71AEB}" srcOrd="0" destOrd="0" presId="urn:microsoft.com/office/officeart/2018/2/layout/IconVerticalSolidList"/>
    <dgm:cxn modelId="{E77BCB1E-4715-4F94-A7AC-5185EA1F9F13}" type="presParOf" srcId="{D0ABA578-69FF-43B7-92E8-E6E366E71AEB}" destId="{DDB67479-522B-4E3A-88FB-CAFA97B78401}" srcOrd="0" destOrd="0" presId="urn:microsoft.com/office/officeart/2018/2/layout/IconVerticalSolidList"/>
    <dgm:cxn modelId="{2910DF55-B32C-4761-8141-353A4A223C0C}" type="presParOf" srcId="{D0ABA578-69FF-43B7-92E8-E6E366E71AEB}" destId="{42226016-3284-454E-9850-257336AF4E28}" srcOrd="1" destOrd="0" presId="urn:microsoft.com/office/officeart/2018/2/layout/IconVerticalSolidList"/>
    <dgm:cxn modelId="{DF20C8E7-C3DC-4823-ADD8-A12860C6FBBF}" type="presParOf" srcId="{D0ABA578-69FF-43B7-92E8-E6E366E71AEB}" destId="{155A6284-90D5-400E-B2DE-A3065D343F4A}" srcOrd="2" destOrd="0" presId="urn:microsoft.com/office/officeart/2018/2/layout/IconVerticalSolidList"/>
    <dgm:cxn modelId="{5122FD26-B56B-44B8-9AFD-E5D89DBDF215}" type="presParOf" srcId="{D0ABA578-69FF-43B7-92E8-E6E366E71AEB}" destId="{B4321CC6-2D26-4ECD-A028-7F8E2EA08EB8}" srcOrd="3" destOrd="0" presId="urn:microsoft.com/office/officeart/2018/2/layout/IconVerticalSolidList"/>
    <dgm:cxn modelId="{CA76AFE5-A533-4350-B66F-FFC5AEC185D3}" type="presParOf" srcId="{B206534F-BCCC-4B9E-8FAD-4B16ADFEF2D3}" destId="{7978501A-4AE0-4902-89C2-C1E64BE5ACA8}" srcOrd="1" destOrd="0" presId="urn:microsoft.com/office/officeart/2018/2/layout/IconVerticalSolidList"/>
    <dgm:cxn modelId="{1B34123A-2FBF-499A-B5D4-136B53E7B32A}" type="presParOf" srcId="{B206534F-BCCC-4B9E-8FAD-4B16ADFEF2D3}" destId="{A4C5E33D-6962-4930-AE9A-3A363D687144}" srcOrd="2" destOrd="0" presId="urn:microsoft.com/office/officeart/2018/2/layout/IconVerticalSolidList"/>
    <dgm:cxn modelId="{9C0F7629-6750-4F86-8BB1-D07AD4315013}" type="presParOf" srcId="{A4C5E33D-6962-4930-AE9A-3A363D687144}" destId="{A4442C5D-71D3-4C50-AAFE-A26BA006D97C}" srcOrd="0" destOrd="0" presId="urn:microsoft.com/office/officeart/2018/2/layout/IconVerticalSolidList"/>
    <dgm:cxn modelId="{856194AF-2074-4381-8633-91AE1A7AE4F9}" type="presParOf" srcId="{A4C5E33D-6962-4930-AE9A-3A363D687144}" destId="{BCD5D466-CE38-4ABB-BAFA-AAC932CC2811}" srcOrd="1" destOrd="0" presId="urn:microsoft.com/office/officeart/2018/2/layout/IconVerticalSolidList"/>
    <dgm:cxn modelId="{266D885E-570D-43DE-B87B-2F8AB6BF1FA5}" type="presParOf" srcId="{A4C5E33D-6962-4930-AE9A-3A363D687144}" destId="{EBC077CA-2750-4F6F-B31C-E1A8C2CF719B}" srcOrd="2" destOrd="0" presId="urn:microsoft.com/office/officeart/2018/2/layout/IconVerticalSolidList"/>
    <dgm:cxn modelId="{797E603A-6BE1-4731-8055-A53AA840437E}" type="presParOf" srcId="{A4C5E33D-6962-4930-AE9A-3A363D687144}" destId="{EBB92BA4-6B86-45E5-8F22-F01A4E973BE4}" srcOrd="3" destOrd="0" presId="urn:microsoft.com/office/officeart/2018/2/layout/IconVerticalSolidList"/>
    <dgm:cxn modelId="{4AE39931-72AC-4DCE-9CF6-4C63C8769FB4}" type="presParOf" srcId="{B206534F-BCCC-4B9E-8FAD-4B16ADFEF2D3}" destId="{89622D7F-1BFC-449C-A378-0172270CF89F}" srcOrd="3" destOrd="0" presId="urn:microsoft.com/office/officeart/2018/2/layout/IconVerticalSolidList"/>
    <dgm:cxn modelId="{0DD0A7D2-77DE-4818-ADB8-3EBD87C01B39}" type="presParOf" srcId="{B206534F-BCCC-4B9E-8FAD-4B16ADFEF2D3}" destId="{BC22141E-9CFE-4622-88B7-09832278156B}" srcOrd="4" destOrd="0" presId="urn:microsoft.com/office/officeart/2018/2/layout/IconVerticalSolidList"/>
    <dgm:cxn modelId="{5569AEF9-FE0E-4F71-8114-642D9CDBD553}" type="presParOf" srcId="{BC22141E-9CFE-4622-88B7-09832278156B}" destId="{0414C81C-CF86-4F80-A5D6-2C8715731A6A}" srcOrd="0" destOrd="0" presId="urn:microsoft.com/office/officeart/2018/2/layout/IconVerticalSolidList"/>
    <dgm:cxn modelId="{EC81450B-3FDD-4E10-9FC7-C624FFAFC281}" type="presParOf" srcId="{BC22141E-9CFE-4622-88B7-09832278156B}" destId="{9AA1CDDF-C5B1-48CE-8E8D-A9727FFEDE99}" srcOrd="1" destOrd="0" presId="urn:microsoft.com/office/officeart/2018/2/layout/IconVerticalSolidList"/>
    <dgm:cxn modelId="{20523C14-44F1-4414-B52D-3188BE476813}" type="presParOf" srcId="{BC22141E-9CFE-4622-88B7-09832278156B}" destId="{DA82B58E-3DBB-449D-AA30-19CCA403D50C}" srcOrd="2" destOrd="0" presId="urn:microsoft.com/office/officeart/2018/2/layout/IconVerticalSolidList"/>
    <dgm:cxn modelId="{32AD3636-220C-408E-8456-8AD7CC539D54}" type="presParOf" srcId="{BC22141E-9CFE-4622-88B7-09832278156B}" destId="{CA4D3CC3-AC8D-4FD7-B180-24985898225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0C6B01-2D75-43CD-A94F-7F96C00A8FA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70DAED3-AB8B-4334-B590-1CAC1E16E564}">
      <dgm:prSet custT="1"/>
      <dgm:spPr/>
      <dgm:t>
        <a:bodyPr/>
        <a:lstStyle/>
        <a:p>
          <a:r>
            <a:rPr lang="en-GB" sz="3200" dirty="0">
              <a:solidFill>
                <a:schemeClr val="tx1"/>
              </a:solidFill>
            </a:rPr>
            <a:t>Almost entirely within the organization and typically include management, professional and nonprofessional staff.</a:t>
          </a:r>
          <a:endParaRPr lang="en-US" sz="3200" dirty="0">
            <a:solidFill>
              <a:schemeClr val="tx1"/>
            </a:solidFill>
          </a:endParaRPr>
        </a:p>
      </dgm:t>
    </dgm:pt>
    <dgm:pt modelId="{E055491A-A118-46F5-B812-64F1FB6E856B}" type="parTrans" cxnId="{2DA47E8C-0955-4875-9008-30A755E3D8B7}">
      <dgm:prSet/>
      <dgm:spPr/>
      <dgm:t>
        <a:bodyPr/>
        <a:lstStyle/>
        <a:p>
          <a:endParaRPr lang="en-US"/>
        </a:p>
      </dgm:t>
    </dgm:pt>
    <dgm:pt modelId="{1714BD94-542F-4BCF-93E8-C91E315E5970}" type="sibTrans" cxnId="{2DA47E8C-0955-4875-9008-30A755E3D8B7}">
      <dgm:prSet/>
      <dgm:spPr/>
      <dgm:t>
        <a:bodyPr/>
        <a:lstStyle/>
        <a:p>
          <a:endParaRPr lang="en-US"/>
        </a:p>
      </dgm:t>
    </dgm:pt>
    <dgm:pt modelId="{EA2715C8-2D61-46DE-A594-7619A0207FF8}">
      <dgm:prSet/>
      <dgm:spPr/>
      <dgm:t>
        <a:bodyPr/>
        <a:lstStyle/>
        <a:p>
          <a:r>
            <a:rPr lang="en-GB" dirty="0">
              <a:solidFill>
                <a:schemeClr val="tx1"/>
              </a:solidFill>
            </a:rPr>
            <a:t> </a:t>
          </a:r>
          <a:endParaRPr lang="en-US" dirty="0">
            <a:solidFill>
              <a:schemeClr val="tx1"/>
            </a:solidFill>
          </a:endParaRPr>
        </a:p>
      </dgm:t>
    </dgm:pt>
    <dgm:pt modelId="{3305D6B8-0CED-4013-A7E4-2583B9DAA3FD}" type="parTrans" cxnId="{7BFD2364-2B6C-4963-A05E-5661CBCD9038}">
      <dgm:prSet/>
      <dgm:spPr/>
      <dgm:t>
        <a:bodyPr/>
        <a:lstStyle/>
        <a:p>
          <a:endParaRPr lang="en-US"/>
        </a:p>
      </dgm:t>
    </dgm:pt>
    <dgm:pt modelId="{4D0AB7A9-B9D6-4CEB-BB72-8E4591B99FBE}" type="sibTrans" cxnId="{7BFD2364-2B6C-4963-A05E-5661CBCD9038}">
      <dgm:prSet/>
      <dgm:spPr/>
      <dgm:t>
        <a:bodyPr/>
        <a:lstStyle/>
        <a:p>
          <a:endParaRPr lang="en-US"/>
        </a:p>
      </dgm:t>
    </dgm:pt>
    <dgm:pt modelId="{83DF9C77-561B-4FED-B824-69FD7870D95A}">
      <dgm:prSet custT="1"/>
      <dgm:spPr/>
      <dgm:t>
        <a:bodyPr/>
        <a:lstStyle/>
        <a:p>
          <a:r>
            <a:rPr lang="en-GB" sz="2800" dirty="0">
              <a:solidFill>
                <a:schemeClr val="tx1"/>
              </a:solidFill>
            </a:rPr>
            <a:t>The stakeholder determine whether the inducement are sufficient for the contribution that they required based on alternative contribution offer received from competitive.</a:t>
          </a:r>
          <a:endParaRPr lang="en-US" sz="2800" dirty="0">
            <a:solidFill>
              <a:schemeClr val="tx1"/>
            </a:solidFill>
          </a:endParaRPr>
        </a:p>
      </dgm:t>
    </dgm:pt>
    <dgm:pt modelId="{8E751747-7F47-458A-ADB2-330C941B2DA4}" type="parTrans" cxnId="{F93D9ADA-22FD-4786-A444-E4B39F2587CA}">
      <dgm:prSet/>
      <dgm:spPr/>
      <dgm:t>
        <a:bodyPr/>
        <a:lstStyle/>
        <a:p>
          <a:endParaRPr lang="en-US"/>
        </a:p>
      </dgm:t>
    </dgm:pt>
    <dgm:pt modelId="{009BFC96-8026-4898-AA4B-55C0D9F3F3E0}" type="sibTrans" cxnId="{F93D9ADA-22FD-4786-A444-E4B39F2587CA}">
      <dgm:prSet/>
      <dgm:spPr/>
      <dgm:t>
        <a:bodyPr/>
        <a:lstStyle/>
        <a:p>
          <a:endParaRPr lang="en-US"/>
        </a:p>
      </dgm:t>
    </dgm:pt>
    <dgm:pt modelId="{C44AA5E8-FE3E-4BE3-87F3-F513EDD10DA3}" type="pres">
      <dgm:prSet presAssocID="{E10C6B01-2D75-43CD-A94F-7F96C00A8FA6}" presName="linear" presStyleCnt="0">
        <dgm:presLayoutVars>
          <dgm:animLvl val="lvl"/>
          <dgm:resizeHandles val="exact"/>
        </dgm:presLayoutVars>
      </dgm:prSet>
      <dgm:spPr/>
    </dgm:pt>
    <dgm:pt modelId="{B1EE6888-6B63-4464-BD64-50AF76B6B986}" type="pres">
      <dgm:prSet presAssocID="{F70DAED3-AB8B-4334-B590-1CAC1E16E564}" presName="parentText" presStyleLbl="node1" presStyleIdx="0" presStyleCnt="3">
        <dgm:presLayoutVars>
          <dgm:chMax val="0"/>
          <dgm:bulletEnabled val="1"/>
        </dgm:presLayoutVars>
      </dgm:prSet>
      <dgm:spPr/>
    </dgm:pt>
    <dgm:pt modelId="{BB48033F-7A71-46E2-9051-4EACFF9FDF1F}" type="pres">
      <dgm:prSet presAssocID="{1714BD94-542F-4BCF-93E8-C91E315E5970}" presName="spacer" presStyleCnt="0"/>
      <dgm:spPr/>
    </dgm:pt>
    <dgm:pt modelId="{61224350-5591-4B24-9D95-F6C569C01436}" type="pres">
      <dgm:prSet presAssocID="{EA2715C8-2D61-46DE-A594-7619A0207FF8}" presName="parentText" presStyleLbl="node1" presStyleIdx="1" presStyleCnt="3" custFlipVert="1" custScaleY="18508">
        <dgm:presLayoutVars>
          <dgm:chMax val="0"/>
          <dgm:bulletEnabled val="1"/>
        </dgm:presLayoutVars>
      </dgm:prSet>
      <dgm:spPr/>
    </dgm:pt>
    <dgm:pt modelId="{3CFE0EF1-72AE-493E-B7CA-FD4BAE4E56A8}" type="pres">
      <dgm:prSet presAssocID="{4D0AB7A9-B9D6-4CEB-BB72-8E4591B99FBE}" presName="spacer" presStyleCnt="0"/>
      <dgm:spPr/>
    </dgm:pt>
    <dgm:pt modelId="{9B3397F5-156E-4038-840C-3284AF6532D0}" type="pres">
      <dgm:prSet presAssocID="{83DF9C77-561B-4FED-B824-69FD7870D95A}" presName="parentText" presStyleLbl="node1" presStyleIdx="2" presStyleCnt="3">
        <dgm:presLayoutVars>
          <dgm:chMax val="0"/>
          <dgm:bulletEnabled val="1"/>
        </dgm:presLayoutVars>
      </dgm:prSet>
      <dgm:spPr/>
    </dgm:pt>
  </dgm:ptLst>
  <dgm:cxnLst>
    <dgm:cxn modelId="{2694F32E-6D70-4B9F-8100-1962BAE75B96}" type="presOf" srcId="{F70DAED3-AB8B-4334-B590-1CAC1E16E564}" destId="{B1EE6888-6B63-4464-BD64-50AF76B6B986}" srcOrd="0" destOrd="0" presId="urn:microsoft.com/office/officeart/2005/8/layout/vList2"/>
    <dgm:cxn modelId="{7BFD2364-2B6C-4963-A05E-5661CBCD9038}" srcId="{E10C6B01-2D75-43CD-A94F-7F96C00A8FA6}" destId="{EA2715C8-2D61-46DE-A594-7619A0207FF8}" srcOrd="1" destOrd="0" parTransId="{3305D6B8-0CED-4013-A7E4-2583B9DAA3FD}" sibTransId="{4D0AB7A9-B9D6-4CEB-BB72-8E4591B99FBE}"/>
    <dgm:cxn modelId="{BC695688-59C8-413D-9178-5A7B4FA46CA7}" type="presOf" srcId="{E10C6B01-2D75-43CD-A94F-7F96C00A8FA6}" destId="{C44AA5E8-FE3E-4BE3-87F3-F513EDD10DA3}" srcOrd="0" destOrd="0" presId="urn:microsoft.com/office/officeart/2005/8/layout/vList2"/>
    <dgm:cxn modelId="{2DA47E8C-0955-4875-9008-30A755E3D8B7}" srcId="{E10C6B01-2D75-43CD-A94F-7F96C00A8FA6}" destId="{F70DAED3-AB8B-4334-B590-1CAC1E16E564}" srcOrd="0" destOrd="0" parTransId="{E055491A-A118-46F5-B812-64F1FB6E856B}" sibTransId="{1714BD94-542F-4BCF-93E8-C91E315E5970}"/>
    <dgm:cxn modelId="{8CC682AC-BBE1-4759-A48E-8C72D41239F8}" type="presOf" srcId="{83DF9C77-561B-4FED-B824-69FD7870D95A}" destId="{9B3397F5-156E-4038-840C-3284AF6532D0}" srcOrd="0" destOrd="0" presId="urn:microsoft.com/office/officeart/2005/8/layout/vList2"/>
    <dgm:cxn modelId="{F93D9ADA-22FD-4786-A444-E4B39F2587CA}" srcId="{E10C6B01-2D75-43CD-A94F-7F96C00A8FA6}" destId="{83DF9C77-561B-4FED-B824-69FD7870D95A}" srcOrd="2" destOrd="0" parTransId="{8E751747-7F47-458A-ADB2-330C941B2DA4}" sibTransId="{009BFC96-8026-4898-AA4B-55C0D9F3F3E0}"/>
    <dgm:cxn modelId="{3A39DFF7-1FB9-4240-AD42-DCE9AD3FEB61}" type="presOf" srcId="{EA2715C8-2D61-46DE-A594-7619A0207FF8}" destId="{61224350-5591-4B24-9D95-F6C569C01436}" srcOrd="0" destOrd="0" presId="urn:microsoft.com/office/officeart/2005/8/layout/vList2"/>
    <dgm:cxn modelId="{A099018E-9349-4150-B8B9-8507172A8B3E}" type="presParOf" srcId="{C44AA5E8-FE3E-4BE3-87F3-F513EDD10DA3}" destId="{B1EE6888-6B63-4464-BD64-50AF76B6B986}" srcOrd="0" destOrd="0" presId="urn:microsoft.com/office/officeart/2005/8/layout/vList2"/>
    <dgm:cxn modelId="{5CC38F40-7C05-4C51-B405-B8B65425B1B7}" type="presParOf" srcId="{C44AA5E8-FE3E-4BE3-87F3-F513EDD10DA3}" destId="{BB48033F-7A71-46E2-9051-4EACFF9FDF1F}" srcOrd="1" destOrd="0" presId="urn:microsoft.com/office/officeart/2005/8/layout/vList2"/>
    <dgm:cxn modelId="{58C9046D-D137-4DC6-B70F-38F7E9072F82}" type="presParOf" srcId="{C44AA5E8-FE3E-4BE3-87F3-F513EDD10DA3}" destId="{61224350-5591-4B24-9D95-F6C569C01436}" srcOrd="2" destOrd="0" presId="urn:microsoft.com/office/officeart/2005/8/layout/vList2"/>
    <dgm:cxn modelId="{4311EEAE-847A-4797-9D49-82B7C088B7C5}" type="presParOf" srcId="{C44AA5E8-FE3E-4BE3-87F3-F513EDD10DA3}" destId="{3CFE0EF1-72AE-493E-B7CA-FD4BAE4E56A8}" srcOrd="3" destOrd="0" presId="urn:microsoft.com/office/officeart/2005/8/layout/vList2"/>
    <dgm:cxn modelId="{7816964C-C642-48ED-854A-B137F98C3271}" type="presParOf" srcId="{C44AA5E8-FE3E-4BE3-87F3-F513EDD10DA3}" destId="{9B3397F5-156E-4038-840C-3284AF6532D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67479-522B-4E3A-88FB-CAFA97B78401}">
      <dsp:nvSpPr>
        <dsp:cNvPr id="0" name=""/>
        <dsp:cNvSpPr/>
      </dsp:nvSpPr>
      <dsp:spPr>
        <a:xfrm>
          <a:off x="-199295" y="6639"/>
          <a:ext cx="5876518" cy="11929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26016-3284-454E-9850-257336AF4E28}">
      <dsp:nvSpPr>
        <dsp:cNvPr id="0" name=""/>
        <dsp:cNvSpPr/>
      </dsp:nvSpPr>
      <dsp:spPr>
        <a:xfrm>
          <a:off x="161576" y="275056"/>
          <a:ext cx="656130" cy="656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321CC6-2D26-4ECD-A028-7F8E2EA08EB8}">
      <dsp:nvSpPr>
        <dsp:cNvPr id="0" name=""/>
        <dsp:cNvSpPr/>
      </dsp:nvSpPr>
      <dsp:spPr>
        <a:xfrm>
          <a:off x="1178579" y="6639"/>
          <a:ext cx="4495947" cy="1192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56" tIns="126256" rIns="126256" bIns="126256" numCol="1" spcCol="1270" anchor="ctr" anchorCtr="0">
          <a:noAutofit/>
        </a:bodyPr>
        <a:lstStyle/>
        <a:p>
          <a:pPr marL="0" lvl="0" indent="0" algn="l" defTabSz="977900">
            <a:lnSpc>
              <a:spcPct val="90000"/>
            </a:lnSpc>
            <a:spcBef>
              <a:spcPct val="0"/>
            </a:spcBef>
            <a:spcAft>
              <a:spcPct val="35000"/>
            </a:spcAft>
            <a:buNone/>
          </a:pPr>
          <a:r>
            <a:rPr lang="en-GB" sz="2200" kern="1200"/>
            <a:t>Conduct internet Research ;</a:t>
          </a:r>
          <a:endParaRPr lang="en-US" sz="2200" kern="1200"/>
        </a:p>
      </dsp:txBody>
      <dsp:txXfrm>
        <a:off x="1178579" y="6639"/>
        <a:ext cx="4495947" cy="1192965"/>
      </dsp:txXfrm>
    </dsp:sp>
    <dsp:sp modelId="{A4442C5D-71D3-4C50-AAFE-A26BA006D97C}">
      <dsp:nvSpPr>
        <dsp:cNvPr id="0" name=""/>
        <dsp:cNvSpPr/>
      </dsp:nvSpPr>
      <dsp:spPr>
        <a:xfrm>
          <a:off x="-199295" y="1497846"/>
          <a:ext cx="5876518" cy="11929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D5D466-CE38-4ABB-BAFA-AAC932CC2811}">
      <dsp:nvSpPr>
        <dsp:cNvPr id="0" name=""/>
        <dsp:cNvSpPr/>
      </dsp:nvSpPr>
      <dsp:spPr>
        <a:xfrm>
          <a:off x="161576" y="1766263"/>
          <a:ext cx="656130" cy="656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B92BA4-6B86-45E5-8F22-F01A4E973BE4}">
      <dsp:nvSpPr>
        <dsp:cNvPr id="0" name=""/>
        <dsp:cNvSpPr/>
      </dsp:nvSpPr>
      <dsp:spPr>
        <a:xfrm>
          <a:off x="777293" y="1497846"/>
          <a:ext cx="5298519" cy="1192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56" tIns="126256" rIns="126256" bIns="126256" numCol="1" spcCol="1270" anchor="ctr" anchorCtr="0">
          <a:noAutofit/>
        </a:bodyPr>
        <a:lstStyle/>
        <a:p>
          <a:pPr marL="0" lvl="0" indent="0" algn="l" defTabSz="977900">
            <a:lnSpc>
              <a:spcPct val="90000"/>
            </a:lnSpc>
            <a:spcBef>
              <a:spcPct val="0"/>
            </a:spcBef>
            <a:spcAft>
              <a:spcPct val="35000"/>
            </a:spcAft>
            <a:buNone/>
          </a:pPr>
          <a:r>
            <a:rPr lang="en-GB" sz="2200" kern="1200" dirty="0"/>
            <a:t>What is stakeholders. Identify Stakeholders in Health and social Care </a:t>
          </a:r>
          <a:endParaRPr lang="en-US" sz="2200" kern="1200" dirty="0"/>
        </a:p>
      </dsp:txBody>
      <dsp:txXfrm>
        <a:off x="777293" y="1497846"/>
        <a:ext cx="5298519" cy="1192965"/>
      </dsp:txXfrm>
    </dsp:sp>
    <dsp:sp modelId="{0414C81C-CF86-4F80-A5D6-2C8715731A6A}">
      <dsp:nvSpPr>
        <dsp:cNvPr id="0" name=""/>
        <dsp:cNvSpPr/>
      </dsp:nvSpPr>
      <dsp:spPr>
        <a:xfrm>
          <a:off x="-199295" y="2989053"/>
          <a:ext cx="5876518" cy="11929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1CDDF-C5B1-48CE-8E8D-A9727FFEDE99}">
      <dsp:nvSpPr>
        <dsp:cNvPr id="0" name=""/>
        <dsp:cNvSpPr/>
      </dsp:nvSpPr>
      <dsp:spPr>
        <a:xfrm>
          <a:off x="161576" y="3257470"/>
          <a:ext cx="656130" cy="6561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4D3CC3-AC8D-4FD7-B180-249858982257}">
      <dsp:nvSpPr>
        <dsp:cNvPr id="0" name=""/>
        <dsp:cNvSpPr/>
      </dsp:nvSpPr>
      <dsp:spPr>
        <a:xfrm>
          <a:off x="1178579" y="2989053"/>
          <a:ext cx="4495947" cy="1192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56" tIns="126256" rIns="126256" bIns="126256" numCol="1" spcCol="1270" anchor="ctr" anchorCtr="0">
          <a:noAutofit/>
        </a:bodyPr>
        <a:lstStyle/>
        <a:p>
          <a:pPr marL="0" lvl="0" indent="0" algn="l" defTabSz="977900">
            <a:lnSpc>
              <a:spcPct val="90000"/>
            </a:lnSpc>
            <a:spcBef>
              <a:spcPct val="0"/>
            </a:spcBef>
            <a:spcAft>
              <a:spcPct val="35000"/>
            </a:spcAft>
            <a:buNone/>
          </a:pPr>
          <a:r>
            <a:rPr lang="en-GB" sz="2200" kern="1200"/>
            <a:t>Feedback To the class.</a:t>
          </a:r>
          <a:endParaRPr lang="en-US" sz="2200" kern="1200"/>
        </a:p>
      </dsp:txBody>
      <dsp:txXfrm>
        <a:off x="1178579" y="2989053"/>
        <a:ext cx="4495947" cy="1192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E6888-6B63-4464-BD64-50AF76B6B986}">
      <dsp:nvSpPr>
        <dsp:cNvPr id="0" name=""/>
        <dsp:cNvSpPr/>
      </dsp:nvSpPr>
      <dsp:spPr>
        <a:xfrm>
          <a:off x="0" y="762756"/>
          <a:ext cx="8624455" cy="1979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dirty="0">
              <a:solidFill>
                <a:schemeClr val="tx1"/>
              </a:solidFill>
            </a:rPr>
            <a:t>Almost entirely within the organization and typically include management, professional and nonprofessional staff.</a:t>
          </a:r>
          <a:endParaRPr lang="en-US" sz="3200" kern="1200" dirty="0">
            <a:solidFill>
              <a:schemeClr val="tx1"/>
            </a:solidFill>
          </a:endParaRPr>
        </a:p>
      </dsp:txBody>
      <dsp:txXfrm>
        <a:off x="96638" y="859394"/>
        <a:ext cx="8431179" cy="1786364"/>
      </dsp:txXfrm>
    </dsp:sp>
    <dsp:sp modelId="{61224350-5591-4B24-9D95-F6C569C01436}">
      <dsp:nvSpPr>
        <dsp:cNvPr id="0" name=""/>
        <dsp:cNvSpPr/>
      </dsp:nvSpPr>
      <dsp:spPr>
        <a:xfrm flipV="1">
          <a:off x="0" y="2926716"/>
          <a:ext cx="8624455" cy="36639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solidFill>
                <a:schemeClr val="tx1"/>
              </a:solidFill>
            </a:rPr>
            <a:t> </a:t>
          </a:r>
          <a:endParaRPr lang="en-US" sz="1500" kern="1200" dirty="0">
            <a:solidFill>
              <a:schemeClr val="tx1"/>
            </a:solidFill>
          </a:endParaRPr>
        </a:p>
      </dsp:txBody>
      <dsp:txXfrm rot="10800000">
        <a:off x="17886" y="2944602"/>
        <a:ext cx="8588683" cy="330619"/>
      </dsp:txXfrm>
    </dsp:sp>
    <dsp:sp modelId="{9B3397F5-156E-4038-840C-3284AF6532D0}">
      <dsp:nvSpPr>
        <dsp:cNvPr id="0" name=""/>
        <dsp:cNvSpPr/>
      </dsp:nvSpPr>
      <dsp:spPr>
        <a:xfrm>
          <a:off x="0" y="3477428"/>
          <a:ext cx="8624455" cy="19796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solidFill>
                <a:schemeClr val="tx1"/>
              </a:solidFill>
            </a:rPr>
            <a:t>The stakeholder determine whether the inducement are sufficient for the contribution that they required based on alternative contribution offer received from competitive.</a:t>
          </a:r>
          <a:endParaRPr lang="en-US" sz="2800" kern="1200" dirty="0">
            <a:solidFill>
              <a:schemeClr val="tx1"/>
            </a:solidFill>
          </a:endParaRPr>
        </a:p>
      </dsp:txBody>
      <dsp:txXfrm>
        <a:off x="96638" y="3574066"/>
        <a:ext cx="8431179" cy="17863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4E5F4-9C68-47F1-8C83-7DB2B357CFDD}" type="datetimeFigureOut">
              <a:rPr lang="en-GB" smtClean="0"/>
              <a:t>01/07/2021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148EB1-88B1-4444-B6A7-F76CD4DC9A1B}" type="slidenum">
              <a:rPr lang="en-GB" smtClean="0"/>
              <a:t>‹#›</a:t>
            </a:fld>
            <a:endParaRPr lang="en-GB"/>
          </a:p>
        </p:txBody>
      </p:sp>
    </p:spTree>
    <p:extLst>
      <p:ext uri="{BB962C8B-B14F-4D97-AF65-F5344CB8AC3E}">
        <p14:creationId xmlns:p14="http://schemas.microsoft.com/office/powerpoint/2010/main" val="619862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F962-7029-4E62-ABA3-7C34E02F2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2BFC98E-4F3D-486A-BE7B-6E4A4BE0E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ED21F9-4724-498F-AEAF-F49DF30E5690}"/>
              </a:ext>
            </a:extLst>
          </p:cNvPr>
          <p:cNvSpPr>
            <a:spLocks noGrp="1"/>
          </p:cNvSpPr>
          <p:nvPr>
            <p:ph type="dt" sz="half" idx="10"/>
          </p:nvPr>
        </p:nvSpPr>
        <p:spPr/>
        <p:txBody>
          <a:bodyPr/>
          <a:lstStyle/>
          <a:p>
            <a:fld id="{D0820D4A-7D83-4D1E-B664-280A0478F572}" type="datetime1">
              <a:rPr lang="en-GB" smtClean="0"/>
              <a:t>01/07/2021</a:t>
            </a:fld>
            <a:endParaRPr lang="en-GB"/>
          </a:p>
        </p:txBody>
      </p:sp>
      <p:sp>
        <p:nvSpPr>
          <p:cNvPr id="5" name="Footer Placeholder 4">
            <a:extLst>
              <a:ext uri="{FF2B5EF4-FFF2-40B4-BE49-F238E27FC236}">
                <a16:creationId xmlns:a16="http://schemas.microsoft.com/office/drawing/2014/main" id="{21275682-CE67-4C9B-84ED-3852CABE4ABA}"/>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A3B6461F-E64F-4AB6-9057-8D3575818CC0}"/>
              </a:ext>
            </a:extLst>
          </p:cNvPr>
          <p:cNvSpPr>
            <a:spLocks noGrp="1"/>
          </p:cNvSpPr>
          <p:nvPr>
            <p:ph type="sldNum" sz="quarter" idx="12"/>
          </p:nvPr>
        </p:nvSpPr>
        <p:spPr/>
        <p:txBody>
          <a:bodyPr/>
          <a:lstStyle/>
          <a:p>
            <a:fld id="{EBBF6609-B8B9-44EF-99C4-E9E5E4656703}" type="slidenum">
              <a:rPr lang="en-GB" smtClean="0"/>
              <a:t>‹#›</a:t>
            </a:fld>
            <a:endParaRPr lang="en-GB"/>
          </a:p>
        </p:txBody>
      </p:sp>
    </p:spTree>
    <p:extLst>
      <p:ext uri="{BB962C8B-B14F-4D97-AF65-F5344CB8AC3E}">
        <p14:creationId xmlns:p14="http://schemas.microsoft.com/office/powerpoint/2010/main" val="79207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D46B-8C19-478D-AD77-7937C8A422B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E2CA53-F2F5-4ACE-A9F0-8B0E075E4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0E78862-0194-46A9-905E-85A54BD9202F}"/>
              </a:ext>
            </a:extLst>
          </p:cNvPr>
          <p:cNvSpPr>
            <a:spLocks noGrp="1"/>
          </p:cNvSpPr>
          <p:nvPr>
            <p:ph type="dt" sz="half" idx="10"/>
          </p:nvPr>
        </p:nvSpPr>
        <p:spPr/>
        <p:txBody>
          <a:bodyPr/>
          <a:lstStyle/>
          <a:p>
            <a:fld id="{B7BEA99F-F86C-4D8C-A918-109D9EBB180A}" type="datetime1">
              <a:rPr lang="en-GB" smtClean="0"/>
              <a:t>01/07/2021</a:t>
            </a:fld>
            <a:endParaRPr lang="en-GB"/>
          </a:p>
        </p:txBody>
      </p:sp>
      <p:sp>
        <p:nvSpPr>
          <p:cNvPr id="5" name="Footer Placeholder 4">
            <a:extLst>
              <a:ext uri="{FF2B5EF4-FFF2-40B4-BE49-F238E27FC236}">
                <a16:creationId xmlns:a16="http://schemas.microsoft.com/office/drawing/2014/main" id="{2C0FD7A2-F6AD-41CB-A824-B6FD2761872D}"/>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5626E42F-E2E3-4476-945F-99D56859DA9B}"/>
              </a:ext>
            </a:extLst>
          </p:cNvPr>
          <p:cNvSpPr>
            <a:spLocks noGrp="1"/>
          </p:cNvSpPr>
          <p:nvPr>
            <p:ph type="sldNum" sz="quarter" idx="12"/>
          </p:nvPr>
        </p:nvSpPr>
        <p:spPr/>
        <p:txBody>
          <a:bodyPr/>
          <a:lstStyle/>
          <a:p>
            <a:fld id="{EBBF6609-B8B9-44EF-99C4-E9E5E4656703}" type="slidenum">
              <a:rPr lang="en-GB" smtClean="0"/>
              <a:t>‹#›</a:t>
            </a:fld>
            <a:endParaRPr lang="en-GB"/>
          </a:p>
        </p:txBody>
      </p:sp>
    </p:spTree>
    <p:extLst>
      <p:ext uri="{BB962C8B-B14F-4D97-AF65-F5344CB8AC3E}">
        <p14:creationId xmlns:p14="http://schemas.microsoft.com/office/powerpoint/2010/main" val="969895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4E00BB-AF15-41D3-9EC8-3F37405005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B9D90B4-2221-4C2A-9223-5BB8DDCA51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C67FD6-850D-4B30-A467-DA53D4DADC27}"/>
              </a:ext>
            </a:extLst>
          </p:cNvPr>
          <p:cNvSpPr>
            <a:spLocks noGrp="1"/>
          </p:cNvSpPr>
          <p:nvPr>
            <p:ph type="dt" sz="half" idx="10"/>
          </p:nvPr>
        </p:nvSpPr>
        <p:spPr/>
        <p:txBody>
          <a:bodyPr/>
          <a:lstStyle/>
          <a:p>
            <a:fld id="{416F3807-DC12-4ADD-8462-56623F5D083C}" type="datetime1">
              <a:rPr lang="en-GB" smtClean="0"/>
              <a:t>01/07/2021</a:t>
            </a:fld>
            <a:endParaRPr lang="en-GB"/>
          </a:p>
        </p:txBody>
      </p:sp>
      <p:sp>
        <p:nvSpPr>
          <p:cNvPr id="5" name="Footer Placeholder 4">
            <a:extLst>
              <a:ext uri="{FF2B5EF4-FFF2-40B4-BE49-F238E27FC236}">
                <a16:creationId xmlns:a16="http://schemas.microsoft.com/office/drawing/2014/main" id="{A6D6C27B-99FE-4EB3-97E3-8765B99A02D6}"/>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1B52690C-06B6-415E-A124-29BA6950D6CD}"/>
              </a:ext>
            </a:extLst>
          </p:cNvPr>
          <p:cNvSpPr>
            <a:spLocks noGrp="1"/>
          </p:cNvSpPr>
          <p:nvPr>
            <p:ph type="sldNum" sz="quarter" idx="12"/>
          </p:nvPr>
        </p:nvSpPr>
        <p:spPr/>
        <p:txBody>
          <a:bodyPr/>
          <a:lstStyle/>
          <a:p>
            <a:fld id="{EBBF6609-B8B9-44EF-99C4-E9E5E4656703}" type="slidenum">
              <a:rPr lang="en-GB" smtClean="0"/>
              <a:t>‹#›</a:t>
            </a:fld>
            <a:endParaRPr lang="en-GB"/>
          </a:p>
        </p:txBody>
      </p:sp>
    </p:spTree>
    <p:extLst>
      <p:ext uri="{BB962C8B-B14F-4D97-AF65-F5344CB8AC3E}">
        <p14:creationId xmlns:p14="http://schemas.microsoft.com/office/powerpoint/2010/main" val="2532000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9838267" cy="1143000"/>
          </a:xfrm>
        </p:spPr>
        <p:txBody>
          <a:bodyPr/>
          <a:lstStyle/>
          <a:p>
            <a:r>
              <a:rPr lang="en-US"/>
              <a:t>Click to edit Master title style</a:t>
            </a:r>
          </a:p>
        </p:txBody>
      </p:sp>
      <p:sp>
        <p:nvSpPr>
          <p:cNvPr id="3" name="Text Placeholder 2"/>
          <p:cNvSpPr>
            <a:spLocks noGrp="1"/>
          </p:cNvSpPr>
          <p:nvPr>
            <p:ph type="body" sz="half" idx="1"/>
          </p:nvPr>
        </p:nvSpPr>
        <p:spPr>
          <a:xfrm>
            <a:off x="1079500" y="2214563"/>
            <a:ext cx="5202767" cy="3881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485467" y="2214563"/>
            <a:ext cx="5204884" cy="3881437"/>
          </a:xfrm>
        </p:spPr>
        <p:txBody>
          <a:bodyPr/>
          <a:lstStyle/>
          <a:p>
            <a:pPr lvl="0"/>
            <a:endParaRPr lang="en-US" noProof="0"/>
          </a:p>
        </p:txBody>
      </p:sp>
      <p:sp>
        <p:nvSpPr>
          <p:cNvPr id="5" name="Rectangle 108">
            <a:extLst>
              <a:ext uri="{FF2B5EF4-FFF2-40B4-BE49-F238E27FC236}">
                <a16:creationId xmlns:a16="http://schemas.microsoft.com/office/drawing/2014/main" id="{61293E4A-B547-41A9-B7C8-944A5F3D24D5}"/>
              </a:ext>
            </a:extLst>
          </p:cNvPr>
          <p:cNvSpPr>
            <a:spLocks noGrp="1" noChangeArrowheads="1"/>
          </p:cNvSpPr>
          <p:nvPr>
            <p:ph type="dt" sz="half" idx="10"/>
          </p:nvPr>
        </p:nvSpPr>
        <p:spPr>
          <a:xfrm>
            <a:off x="0" y="0"/>
            <a:ext cx="0" cy="0"/>
          </a:xfrm>
        </p:spPr>
        <p:txBody>
          <a:bodyPr/>
          <a:lstStyle>
            <a:lvl1pPr>
              <a:defRPr/>
            </a:lvl1pPr>
          </a:lstStyle>
          <a:p>
            <a:pPr>
              <a:defRPr/>
            </a:pPr>
            <a:fld id="{7B17BE84-396E-445D-A7B1-7223C9C6A075}" type="datetime1">
              <a:rPr lang="en-GB" altLang="en-US" smtClean="0"/>
              <a:t>01/07/2021</a:t>
            </a:fld>
            <a:endParaRPr lang="en-US" altLang="en-US"/>
          </a:p>
        </p:txBody>
      </p:sp>
      <p:sp>
        <p:nvSpPr>
          <p:cNvPr id="6" name="Rectangle 109">
            <a:extLst>
              <a:ext uri="{FF2B5EF4-FFF2-40B4-BE49-F238E27FC236}">
                <a16:creationId xmlns:a16="http://schemas.microsoft.com/office/drawing/2014/main" id="{D32C04F9-588F-465A-96DE-98A480A331B6}"/>
              </a:ext>
            </a:extLst>
          </p:cNvPr>
          <p:cNvSpPr>
            <a:spLocks noGrp="1" noChangeArrowheads="1"/>
          </p:cNvSpPr>
          <p:nvPr>
            <p:ph type="ftr" sz="quarter" idx="11"/>
          </p:nvPr>
        </p:nvSpPr>
        <p:spPr>
          <a:xfrm>
            <a:off x="0" y="0"/>
            <a:ext cx="0" cy="0"/>
          </a:xfrm>
        </p:spPr>
        <p:txBody>
          <a:bodyPr/>
          <a:lstStyle>
            <a:lvl1pPr>
              <a:defRPr/>
            </a:lvl1pPr>
          </a:lstStyle>
          <a:p>
            <a:pPr>
              <a:defRPr/>
            </a:pPr>
            <a:r>
              <a:rPr lang="en-US" altLang="en-US"/>
              <a:t>Created by Tayo Alebiosu</a:t>
            </a:r>
          </a:p>
        </p:txBody>
      </p:sp>
      <p:sp>
        <p:nvSpPr>
          <p:cNvPr id="7" name="Rectangle 110">
            <a:extLst>
              <a:ext uri="{FF2B5EF4-FFF2-40B4-BE49-F238E27FC236}">
                <a16:creationId xmlns:a16="http://schemas.microsoft.com/office/drawing/2014/main" id="{0F733369-7C76-44B8-AFC8-0A5C06208999}"/>
              </a:ext>
            </a:extLst>
          </p:cNvPr>
          <p:cNvSpPr>
            <a:spLocks noGrp="1" noChangeArrowheads="1"/>
          </p:cNvSpPr>
          <p:nvPr>
            <p:ph type="sldNum" sz="quarter" idx="12"/>
          </p:nvPr>
        </p:nvSpPr>
        <p:spPr>
          <a:xfrm>
            <a:off x="0" y="0"/>
            <a:ext cx="0" cy="0"/>
          </a:xfrm>
        </p:spPr>
        <p:txBody>
          <a:bodyPr/>
          <a:lstStyle>
            <a:lvl1pPr>
              <a:defRPr/>
            </a:lvl1pPr>
          </a:lstStyle>
          <a:p>
            <a:pPr>
              <a:defRPr/>
            </a:pPr>
            <a:endParaRPr lang="en-US" altLang="en-US"/>
          </a:p>
        </p:txBody>
      </p:sp>
    </p:spTree>
    <p:extLst>
      <p:ext uri="{BB962C8B-B14F-4D97-AF65-F5344CB8AC3E}">
        <p14:creationId xmlns:p14="http://schemas.microsoft.com/office/powerpoint/2010/main" val="335883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DA954-7A25-47CD-9251-8336E768966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59B0A7-A140-40F8-B4AD-897A61C3D4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323ECB-2780-4CD4-92F6-5FCCA3FBFFAD}"/>
              </a:ext>
            </a:extLst>
          </p:cNvPr>
          <p:cNvSpPr>
            <a:spLocks noGrp="1"/>
          </p:cNvSpPr>
          <p:nvPr>
            <p:ph type="dt" sz="half" idx="10"/>
          </p:nvPr>
        </p:nvSpPr>
        <p:spPr/>
        <p:txBody>
          <a:bodyPr/>
          <a:lstStyle/>
          <a:p>
            <a:fld id="{005E3C90-77E0-4851-B5D8-D73B0672BECB}" type="datetime1">
              <a:rPr lang="en-GB" smtClean="0"/>
              <a:t>01/07/2021</a:t>
            </a:fld>
            <a:endParaRPr lang="en-GB"/>
          </a:p>
        </p:txBody>
      </p:sp>
      <p:sp>
        <p:nvSpPr>
          <p:cNvPr id="5" name="Footer Placeholder 4">
            <a:extLst>
              <a:ext uri="{FF2B5EF4-FFF2-40B4-BE49-F238E27FC236}">
                <a16:creationId xmlns:a16="http://schemas.microsoft.com/office/drawing/2014/main" id="{B40DFF37-BC83-4A18-A56F-846519571251}"/>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ABB0612E-0969-4A41-B191-14EAAC1ACC91}"/>
              </a:ext>
            </a:extLst>
          </p:cNvPr>
          <p:cNvSpPr>
            <a:spLocks noGrp="1"/>
          </p:cNvSpPr>
          <p:nvPr>
            <p:ph type="sldNum" sz="quarter" idx="12"/>
          </p:nvPr>
        </p:nvSpPr>
        <p:spPr/>
        <p:txBody>
          <a:bodyPr/>
          <a:lstStyle/>
          <a:p>
            <a:fld id="{EBBF6609-B8B9-44EF-99C4-E9E5E4656703}" type="slidenum">
              <a:rPr lang="en-GB" smtClean="0"/>
              <a:t>‹#›</a:t>
            </a:fld>
            <a:endParaRPr lang="en-GB"/>
          </a:p>
        </p:txBody>
      </p:sp>
    </p:spTree>
    <p:extLst>
      <p:ext uri="{BB962C8B-B14F-4D97-AF65-F5344CB8AC3E}">
        <p14:creationId xmlns:p14="http://schemas.microsoft.com/office/powerpoint/2010/main" val="2172444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CED6-4529-41D5-90BD-ED99C0A346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B2E811A-931A-4697-8510-45323A33E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B44F2C-287F-4EA5-A880-5EE764E65849}"/>
              </a:ext>
            </a:extLst>
          </p:cNvPr>
          <p:cNvSpPr>
            <a:spLocks noGrp="1"/>
          </p:cNvSpPr>
          <p:nvPr>
            <p:ph type="dt" sz="half" idx="10"/>
          </p:nvPr>
        </p:nvSpPr>
        <p:spPr/>
        <p:txBody>
          <a:bodyPr/>
          <a:lstStyle/>
          <a:p>
            <a:fld id="{47BB48C2-1510-46DB-80DB-50A91A6699DA}" type="datetime1">
              <a:rPr lang="en-GB" smtClean="0"/>
              <a:t>01/07/2021</a:t>
            </a:fld>
            <a:endParaRPr lang="en-GB"/>
          </a:p>
        </p:txBody>
      </p:sp>
      <p:sp>
        <p:nvSpPr>
          <p:cNvPr id="5" name="Footer Placeholder 4">
            <a:extLst>
              <a:ext uri="{FF2B5EF4-FFF2-40B4-BE49-F238E27FC236}">
                <a16:creationId xmlns:a16="http://schemas.microsoft.com/office/drawing/2014/main" id="{5C9565D4-9F27-4E40-BA77-B4296FCBF810}"/>
              </a:ext>
            </a:extLst>
          </p:cNvPr>
          <p:cNvSpPr>
            <a:spLocks noGrp="1"/>
          </p:cNvSpPr>
          <p:nvPr>
            <p:ph type="ftr" sz="quarter" idx="11"/>
          </p:nvPr>
        </p:nvSpPr>
        <p:spPr/>
        <p:txBody>
          <a:bodyPr/>
          <a:lstStyle/>
          <a:p>
            <a:r>
              <a:rPr lang="en-GB"/>
              <a:t>Created by Tayo Alebiosu</a:t>
            </a:r>
          </a:p>
        </p:txBody>
      </p:sp>
      <p:sp>
        <p:nvSpPr>
          <p:cNvPr id="6" name="Slide Number Placeholder 5">
            <a:extLst>
              <a:ext uri="{FF2B5EF4-FFF2-40B4-BE49-F238E27FC236}">
                <a16:creationId xmlns:a16="http://schemas.microsoft.com/office/drawing/2014/main" id="{0D9CE554-2D27-4AAE-AFF2-6BDCC7907220}"/>
              </a:ext>
            </a:extLst>
          </p:cNvPr>
          <p:cNvSpPr>
            <a:spLocks noGrp="1"/>
          </p:cNvSpPr>
          <p:nvPr>
            <p:ph type="sldNum" sz="quarter" idx="12"/>
          </p:nvPr>
        </p:nvSpPr>
        <p:spPr/>
        <p:txBody>
          <a:bodyPr/>
          <a:lstStyle/>
          <a:p>
            <a:fld id="{EBBF6609-B8B9-44EF-99C4-E9E5E4656703}" type="slidenum">
              <a:rPr lang="en-GB" smtClean="0"/>
              <a:t>‹#›</a:t>
            </a:fld>
            <a:endParaRPr lang="en-GB"/>
          </a:p>
        </p:txBody>
      </p:sp>
    </p:spTree>
    <p:extLst>
      <p:ext uri="{BB962C8B-B14F-4D97-AF65-F5344CB8AC3E}">
        <p14:creationId xmlns:p14="http://schemas.microsoft.com/office/powerpoint/2010/main" val="357482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B346-3D8D-4E64-B6B7-1D1B3B7D79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8308C8-EFE2-493E-93D6-F16A846E7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5EA252-0C40-48BA-AA8A-A77442CEA3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CFD920B-B0CA-4572-B9C1-15FCF666A823}"/>
              </a:ext>
            </a:extLst>
          </p:cNvPr>
          <p:cNvSpPr>
            <a:spLocks noGrp="1"/>
          </p:cNvSpPr>
          <p:nvPr>
            <p:ph type="dt" sz="half" idx="10"/>
          </p:nvPr>
        </p:nvSpPr>
        <p:spPr/>
        <p:txBody>
          <a:bodyPr/>
          <a:lstStyle/>
          <a:p>
            <a:fld id="{0064165D-40E3-45A8-A6A3-26807273FC22}" type="datetime1">
              <a:rPr lang="en-GB" smtClean="0"/>
              <a:t>01/07/2021</a:t>
            </a:fld>
            <a:endParaRPr lang="en-GB"/>
          </a:p>
        </p:txBody>
      </p:sp>
      <p:sp>
        <p:nvSpPr>
          <p:cNvPr id="6" name="Footer Placeholder 5">
            <a:extLst>
              <a:ext uri="{FF2B5EF4-FFF2-40B4-BE49-F238E27FC236}">
                <a16:creationId xmlns:a16="http://schemas.microsoft.com/office/drawing/2014/main" id="{BAD17D16-45C5-4DC6-971D-0E71A66AEC76}"/>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4DFC0D96-F127-4E6F-88E5-1FBE2C6534C1}"/>
              </a:ext>
            </a:extLst>
          </p:cNvPr>
          <p:cNvSpPr>
            <a:spLocks noGrp="1"/>
          </p:cNvSpPr>
          <p:nvPr>
            <p:ph type="sldNum" sz="quarter" idx="12"/>
          </p:nvPr>
        </p:nvSpPr>
        <p:spPr/>
        <p:txBody>
          <a:bodyPr/>
          <a:lstStyle/>
          <a:p>
            <a:fld id="{EBBF6609-B8B9-44EF-99C4-E9E5E4656703}" type="slidenum">
              <a:rPr lang="en-GB" smtClean="0"/>
              <a:t>‹#›</a:t>
            </a:fld>
            <a:endParaRPr lang="en-GB"/>
          </a:p>
        </p:txBody>
      </p:sp>
    </p:spTree>
    <p:extLst>
      <p:ext uri="{BB962C8B-B14F-4D97-AF65-F5344CB8AC3E}">
        <p14:creationId xmlns:p14="http://schemas.microsoft.com/office/powerpoint/2010/main" val="111657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3531-F2E6-4244-82E2-62D2DC5865B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4D525C-8072-451C-9ED6-E1F94AB32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20A77B-839F-48C9-8BAE-F3E235E0E4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8BE9596-1C6B-4A66-829C-A8BD5CF0B8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FB545-5D9C-41A2-B1EB-9A2329A47C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4BE73BA-37AC-4BBB-9B0F-5F05064882DC}"/>
              </a:ext>
            </a:extLst>
          </p:cNvPr>
          <p:cNvSpPr>
            <a:spLocks noGrp="1"/>
          </p:cNvSpPr>
          <p:nvPr>
            <p:ph type="dt" sz="half" idx="10"/>
          </p:nvPr>
        </p:nvSpPr>
        <p:spPr/>
        <p:txBody>
          <a:bodyPr/>
          <a:lstStyle/>
          <a:p>
            <a:fld id="{48583E72-4DDA-4A48-82A0-21D9B68FC4FC}" type="datetime1">
              <a:rPr lang="en-GB" smtClean="0"/>
              <a:t>01/07/2021</a:t>
            </a:fld>
            <a:endParaRPr lang="en-GB"/>
          </a:p>
        </p:txBody>
      </p:sp>
      <p:sp>
        <p:nvSpPr>
          <p:cNvPr id="8" name="Footer Placeholder 7">
            <a:extLst>
              <a:ext uri="{FF2B5EF4-FFF2-40B4-BE49-F238E27FC236}">
                <a16:creationId xmlns:a16="http://schemas.microsoft.com/office/drawing/2014/main" id="{B3ACFAB3-AEBD-4B97-99C5-BFE3F710DFDB}"/>
              </a:ext>
            </a:extLst>
          </p:cNvPr>
          <p:cNvSpPr>
            <a:spLocks noGrp="1"/>
          </p:cNvSpPr>
          <p:nvPr>
            <p:ph type="ftr" sz="quarter" idx="11"/>
          </p:nvPr>
        </p:nvSpPr>
        <p:spPr/>
        <p:txBody>
          <a:bodyPr/>
          <a:lstStyle/>
          <a:p>
            <a:r>
              <a:rPr lang="en-GB"/>
              <a:t>Created by Tayo Alebiosu</a:t>
            </a:r>
          </a:p>
        </p:txBody>
      </p:sp>
      <p:sp>
        <p:nvSpPr>
          <p:cNvPr id="9" name="Slide Number Placeholder 8">
            <a:extLst>
              <a:ext uri="{FF2B5EF4-FFF2-40B4-BE49-F238E27FC236}">
                <a16:creationId xmlns:a16="http://schemas.microsoft.com/office/drawing/2014/main" id="{8CD657CD-7534-4B0D-B0AB-4613887AF03A}"/>
              </a:ext>
            </a:extLst>
          </p:cNvPr>
          <p:cNvSpPr>
            <a:spLocks noGrp="1"/>
          </p:cNvSpPr>
          <p:nvPr>
            <p:ph type="sldNum" sz="quarter" idx="12"/>
          </p:nvPr>
        </p:nvSpPr>
        <p:spPr/>
        <p:txBody>
          <a:bodyPr/>
          <a:lstStyle/>
          <a:p>
            <a:fld id="{EBBF6609-B8B9-44EF-99C4-E9E5E4656703}" type="slidenum">
              <a:rPr lang="en-GB" smtClean="0"/>
              <a:t>‹#›</a:t>
            </a:fld>
            <a:endParaRPr lang="en-GB"/>
          </a:p>
        </p:txBody>
      </p:sp>
    </p:spTree>
    <p:extLst>
      <p:ext uri="{BB962C8B-B14F-4D97-AF65-F5344CB8AC3E}">
        <p14:creationId xmlns:p14="http://schemas.microsoft.com/office/powerpoint/2010/main" val="4273763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B776-A5E8-44B6-B497-7312BE63BCB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D80F5D8-AFB3-4420-87CE-66EC47B7BA25}"/>
              </a:ext>
            </a:extLst>
          </p:cNvPr>
          <p:cNvSpPr>
            <a:spLocks noGrp="1"/>
          </p:cNvSpPr>
          <p:nvPr>
            <p:ph type="dt" sz="half" idx="10"/>
          </p:nvPr>
        </p:nvSpPr>
        <p:spPr/>
        <p:txBody>
          <a:bodyPr/>
          <a:lstStyle/>
          <a:p>
            <a:fld id="{C9D47D20-FF81-49CA-AB5E-49EEDA358278}" type="datetime1">
              <a:rPr lang="en-GB" smtClean="0"/>
              <a:t>01/07/2021</a:t>
            </a:fld>
            <a:endParaRPr lang="en-GB"/>
          </a:p>
        </p:txBody>
      </p:sp>
      <p:sp>
        <p:nvSpPr>
          <p:cNvPr id="4" name="Footer Placeholder 3">
            <a:extLst>
              <a:ext uri="{FF2B5EF4-FFF2-40B4-BE49-F238E27FC236}">
                <a16:creationId xmlns:a16="http://schemas.microsoft.com/office/drawing/2014/main" id="{B756528A-D0C8-41C8-91B6-E39259F6415D}"/>
              </a:ext>
            </a:extLst>
          </p:cNvPr>
          <p:cNvSpPr>
            <a:spLocks noGrp="1"/>
          </p:cNvSpPr>
          <p:nvPr>
            <p:ph type="ftr" sz="quarter" idx="11"/>
          </p:nvPr>
        </p:nvSpPr>
        <p:spPr/>
        <p:txBody>
          <a:bodyPr/>
          <a:lstStyle/>
          <a:p>
            <a:r>
              <a:rPr lang="en-GB"/>
              <a:t>Created by Tayo Alebiosu</a:t>
            </a:r>
          </a:p>
        </p:txBody>
      </p:sp>
      <p:sp>
        <p:nvSpPr>
          <p:cNvPr id="5" name="Slide Number Placeholder 4">
            <a:extLst>
              <a:ext uri="{FF2B5EF4-FFF2-40B4-BE49-F238E27FC236}">
                <a16:creationId xmlns:a16="http://schemas.microsoft.com/office/drawing/2014/main" id="{E7EDF9E7-AFFC-4B34-B17B-A956BE6AC360}"/>
              </a:ext>
            </a:extLst>
          </p:cNvPr>
          <p:cNvSpPr>
            <a:spLocks noGrp="1"/>
          </p:cNvSpPr>
          <p:nvPr>
            <p:ph type="sldNum" sz="quarter" idx="12"/>
          </p:nvPr>
        </p:nvSpPr>
        <p:spPr/>
        <p:txBody>
          <a:bodyPr/>
          <a:lstStyle/>
          <a:p>
            <a:fld id="{EBBF6609-B8B9-44EF-99C4-E9E5E4656703}" type="slidenum">
              <a:rPr lang="en-GB" smtClean="0"/>
              <a:t>‹#›</a:t>
            </a:fld>
            <a:endParaRPr lang="en-GB"/>
          </a:p>
        </p:txBody>
      </p:sp>
    </p:spTree>
    <p:extLst>
      <p:ext uri="{BB962C8B-B14F-4D97-AF65-F5344CB8AC3E}">
        <p14:creationId xmlns:p14="http://schemas.microsoft.com/office/powerpoint/2010/main" val="145330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E364-C390-4897-92F5-F5B96BC37C67}"/>
              </a:ext>
            </a:extLst>
          </p:cNvPr>
          <p:cNvSpPr>
            <a:spLocks noGrp="1"/>
          </p:cNvSpPr>
          <p:nvPr>
            <p:ph type="dt" sz="half" idx="10"/>
          </p:nvPr>
        </p:nvSpPr>
        <p:spPr/>
        <p:txBody>
          <a:bodyPr/>
          <a:lstStyle/>
          <a:p>
            <a:fld id="{A3A940EE-37FB-4BCB-B913-AC8AC23A3CB7}" type="datetime1">
              <a:rPr lang="en-GB" smtClean="0"/>
              <a:t>01/07/2021</a:t>
            </a:fld>
            <a:endParaRPr lang="en-GB"/>
          </a:p>
        </p:txBody>
      </p:sp>
      <p:sp>
        <p:nvSpPr>
          <p:cNvPr id="3" name="Footer Placeholder 2">
            <a:extLst>
              <a:ext uri="{FF2B5EF4-FFF2-40B4-BE49-F238E27FC236}">
                <a16:creationId xmlns:a16="http://schemas.microsoft.com/office/drawing/2014/main" id="{3ABA3329-BB50-4672-AE13-582ECB31D77D}"/>
              </a:ext>
            </a:extLst>
          </p:cNvPr>
          <p:cNvSpPr>
            <a:spLocks noGrp="1"/>
          </p:cNvSpPr>
          <p:nvPr>
            <p:ph type="ftr" sz="quarter" idx="11"/>
          </p:nvPr>
        </p:nvSpPr>
        <p:spPr/>
        <p:txBody>
          <a:bodyPr/>
          <a:lstStyle/>
          <a:p>
            <a:r>
              <a:rPr lang="en-GB"/>
              <a:t>Created by Tayo Alebiosu</a:t>
            </a:r>
          </a:p>
        </p:txBody>
      </p:sp>
      <p:sp>
        <p:nvSpPr>
          <p:cNvPr id="4" name="Slide Number Placeholder 3">
            <a:extLst>
              <a:ext uri="{FF2B5EF4-FFF2-40B4-BE49-F238E27FC236}">
                <a16:creationId xmlns:a16="http://schemas.microsoft.com/office/drawing/2014/main" id="{F1CCEA20-A72E-411F-BFE6-877B80BBD4BE}"/>
              </a:ext>
            </a:extLst>
          </p:cNvPr>
          <p:cNvSpPr>
            <a:spLocks noGrp="1"/>
          </p:cNvSpPr>
          <p:nvPr>
            <p:ph type="sldNum" sz="quarter" idx="12"/>
          </p:nvPr>
        </p:nvSpPr>
        <p:spPr/>
        <p:txBody>
          <a:bodyPr/>
          <a:lstStyle/>
          <a:p>
            <a:fld id="{EBBF6609-B8B9-44EF-99C4-E9E5E4656703}" type="slidenum">
              <a:rPr lang="en-GB" smtClean="0"/>
              <a:t>‹#›</a:t>
            </a:fld>
            <a:endParaRPr lang="en-GB"/>
          </a:p>
        </p:txBody>
      </p:sp>
    </p:spTree>
    <p:extLst>
      <p:ext uri="{BB962C8B-B14F-4D97-AF65-F5344CB8AC3E}">
        <p14:creationId xmlns:p14="http://schemas.microsoft.com/office/powerpoint/2010/main" val="197681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A2E1-CAF5-400B-B3C2-D4875FDA4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296B720-D1FB-4626-B0F5-0A3F1E25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356DB41-0C37-4E3D-8331-D1C176F94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14F38-734B-4033-B18D-B83D0CB2A1AD}"/>
              </a:ext>
            </a:extLst>
          </p:cNvPr>
          <p:cNvSpPr>
            <a:spLocks noGrp="1"/>
          </p:cNvSpPr>
          <p:nvPr>
            <p:ph type="dt" sz="half" idx="10"/>
          </p:nvPr>
        </p:nvSpPr>
        <p:spPr/>
        <p:txBody>
          <a:bodyPr/>
          <a:lstStyle/>
          <a:p>
            <a:fld id="{FD1C1E1A-6D28-4ACB-ABB9-9094513C73E0}" type="datetime1">
              <a:rPr lang="en-GB" smtClean="0"/>
              <a:t>01/07/2021</a:t>
            </a:fld>
            <a:endParaRPr lang="en-GB"/>
          </a:p>
        </p:txBody>
      </p:sp>
      <p:sp>
        <p:nvSpPr>
          <p:cNvPr id="6" name="Footer Placeholder 5">
            <a:extLst>
              <a:ext uri="{FF2B5EF4-FFF2-40B4-BE49-F238E27FC236}">
                <a16:creationId xmlns:a16="http://schemas.microsoft.com/office/drawing/2014/main" id="{9DA4FC11-A13A-41F6-A9EC-DF5987E395EF}"/>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95C885E3-FADC-4095-B154-84BA9C45C9E1}"/>
              </a:ext>
            </a:extLst>
          </p:cNvPr>
          <p:cNvSpPr>
            <a:spLocks noGrp="1"/>
          </p:cNvSpPr>
          <p:nvPr>
            <p:ph type="sldNum" sz="quarter" idx="12"/>
          </p:nvPr>
        </p:nvSpPr>
        <p:spPr/>
        <p:txBody>
          <a:bodyPr/>
          <a:lstStyle/>
          <a:p>
            <a:fld id="{EBBF6609-B8B9-44EF-99C4-E9E5E4656703}" type="slidenum">
              <a:rPr lang="en-GB" smtClean="0"/>
              <a:t>‹#›</a:t>
            </a:fld>
            <a:endParaRPr lang="en-GB"/>
          </a:p>
        </p:txBody>
      </p:sp>
    </p:spTree>
    <p:extLst>
      <p:ext uri="{BB962C8B-B14F-4D97-AF65-F5344CB8AC3E}">
        <p14:creationId xmlns:p14="http://schemas.microsoft.com/office/powerpoint/2010/main" val="301896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A5DA-2927-45F4-88B9-9CD49EEC2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08591FE-CCBB-4672-B2FB-0E549E1CE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EE6F62-B019-415A-B068-345869031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CA2B85-EE1D-49D8-B8E6-ADD075E28409}"/>
              </a:ext>
            </a:extLst>
          </p:cNvPr>
          <p:cNvSpPr>
            <a:spLocks noGrp="1"/>
          </p:cNvSpPr>
          <p:nvPr>
            <p:ph type="dt" sz="half" idx="10"/>
          </p:nvPr>
        </p:nvSpPr>
        <p:spPr/>
        <p:txBody>
          <a:bodyPr/>
          <a:lstStyle/>
          <a:p>
            <a:fld id="{6ADDFFAB-6E6B-487A-83EC-8D05A68F75E8}" type="datetime1">
              <a:rPr lang="en-GB" smtClean="0"/>
              <a:t>01/07/2021</a:t>
            </a:fld>
            <a:endParaRPr lang="en-GB"/>
          </a:p>
        </p:txBody>
      </p:sp>
      <p:sp>
        <p:nvSpPr>
          <p:cNvPr id="6" name="Footer Placeholder 5">
            <a:extLst>
              <a:ext uri="{FF2B5EF4-FFF2-40B4-BE49-F238E27FC236}">
                <a16:creationId xmlns:a16="http://schemas.microsoft.com/office/drawing/2014/main" id="{3493372D-80AC-4B28-9039-B2D0ABCC59A8}"/>
              </a:ext>
            </a:extLst>
          </p:cNvPr>
          <p:cNvSpPr>
            <a:spLocks noGrp="1"/>
          </p:cNvSpPr>
          <p:nvPr>
            <p:ph type="ftr" sz="quarter" idx="11"/>
          </p:nvPr>
        </p:nvSpPr>
        <p:spPr/>
        <p:txBody>
          <a:bodyPr/>
          <a:lstStyle/>
          <a:p>
            <a:r>
              <a:rPr lang="en-GB"/>
              <a:t>Created by Tayo Alebiosu</a:t>
            </a:r>
          </a:p>
        </p:txBody>
      </p:sp>
      <p:sp>
        <p:nvSpPr>
          <p:cNvPr id="7" name="Slide Number Placeholder 6">
            <a:extLst>
              <a:ext uri="{FF2B5EF4-FFF2-40B4-BE49-F238E27FC236}">
                <a16:creationId xmlns:a16="http://schemas.microsoft.com/office/drawing/2014/main" id="{DB6245BF-2959-4EAC-B15E-5F71ADC502F9}"/>
              </a:ext>
            </a:extLst>
          </p:cNvPr>
          <p:cNvSpPr>
            <a:spLocks noGrp="1"/>
          </p:cNvSpPr>
          <p:nvPr>
            <p:ph type="sldNum" sz="quarter" idx="12"/>
          </p:nvPr>
        </p:nvSpPr>
        <p:spPr/>
        <p:txBody>
          <a:bodyPr/>
          <a:lstStyle/>
          <a:p>
            <a:fld id="{EBBF6609-B8B9-44EF-99C4-E9E5E4656703}" type="slidenum">
              <a:rPr lang="en-GB" smtClean="0"/>
              <a:t>‹#›</a:t>
            </a:fld>
            <a:endParaRPr lang="en-GB"/>
          </a:p>
        </p:txBody>
      </p:sp>
    </p:spTree>
    <p:extLst>
      <p:ext uri="{BB962C8B-B14F-4D97-AF65-F5344CB8AC3E}">
        <p14:creationId xmlns:p14="http://schemas.microsoft.com/office/powerpoint/2010/main" val="2973183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9B079F-052E-4C19-B612-B128D96D3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6FFA10-2D2D-4DE1-90B2-B0CBD109D4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D34ACF-2F29-4BAA-B11A-D19DC25B6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888DB-A0FB-4B34-9B5D-BC230939E7C7}" type="datetime1">
              <a:rPr lang="en-GB" smtClean="0"/>
              <a:t>01/07/2021</a:t>
            </a:fld>
            <a:endParaRPr lang="en-GB"/>
          </a:p>
        </p:txBody>
      </p:sp>
      <p:sp>
        <p:nvSpPr>
          <p:cNvPr id="5" name="Footer Placeholder 4">
            <a:extLst>
              <a:ext uri="{FF2B5EF4-FFF2-40B4-BE49-F238E27FC236}">
                <a16:creationId xmlns:a16="http://schemas.microsoft.com/office/drawing/2014/main" id="{570F6FFA-EB7C-48C6-A741-F8AE730AC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Created by Tayo Alebiosu</a:t>
            </a:r>
          </a:p>
        </p:txBody>
      </p:sp>
      <p:sp>
        <p:nvSpPr>
          <p:cNvPr id="6" name="Slide Number Placeholder 5">
            <a:extLst>
              <a:ext uri="{FF2B5EF4-FFF2-40B4-BE49-F238E27FC236}">
                <a16:creationId xmlns:a16="http://schemas.microsoft.com/office/drawing/2014/main" id="{6FE15ED8-56AD-4D84-82FE-1F0A80B81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F6609-B8B9-44EF-99C4-E9E5E4656703}" type="slidenum">
              <a:rPr lang="en-GB" smtClean="0"/>
              <a:t>‹#›</a:t>
            </a:fld>
            <a:endParaRPr lang="en-GB"/>
          </a:p>
        </p:txBody>
      </p:sp>
    </p:spTree>
    <p:extLst>
      <p:ext uri="{BB962C8B-B14F-4D97-AF65-F5344CB8AC3E}">
        <p14:creationId xmlns:p14="http://schemas.microsoft.com/office/powerpoint/2010/main" val="3132847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england.nhs.uk/primary-care/primary-care-commissioning/transforming-primary-care-support-pcs-servic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nhssurveys.org/Filestore/documents/QIFull.pdf" TargetMode="External"/><Relationship Id="rId2" Type="http://schemas.openxmlformats.org/officeDocument/2006/relationships/hyperlink" Target="https://thescript.zocdoc.com/6-reasons-patient-feedback-is-important/" TargetMode="External"/><Relationship Id="rId1" Type="http://schemas.openxmlformats.org/officeDocument/2006/relationships/slideLayout" Target="../slideLayouts/slideLayout2.xml"/><Relationship Id="rId5" Type="http://schemas.openxmlformats.org/officeDocument/2006/relationships/hyperlink" Target="https://www.healthknowledge.org.uk/public-health-textbook/organisation-management/5b-understanding-ofs/managing-internal-external-stakeholders" TargetMode="External"/><Relationship Id="rId4" Type="http://schemas.openxmlformats.org/officeDocument/2006/relationships/hyperlink" Target="https://www.england.nhs.uk/primary-care/primary-care-commissioning/transforming-primary-care-support-pcs-services/keeping-stakeholders-informed-and-involv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D1E8-D390-4091-8BFE-C870B29889C9}"/>
              </a:ext>
            </a:extLst>
          </p:cNvPr>
          <p:cNvSpPr>
            <a:spLocks noGrp="1"/>
          </p:cNvSpPr>
          <p:nvPr>
            <p:ph type="ctrTitle"/>
          </p:nvPr>
        </p:nvSpPr>
        <p:spPr>
          <a:xfrm>
            <a:off x="6194716" y="739978"/>
            <a:ext cx="5334930" cy="3004145"/>
          </a:xfrm>
        </p:spPr>
        <p:txBody>
          <a:bodyPr>
            <a:normAutofit/>
          </a:bodyPr>
          <a:lstStyle/>
          <a:p>
            <a:r>
              <a:rPr lang="en-GB" b="1">
                <a:latin typeface="Candara" panose="020E0502030303020204" pitchFamily="34" charset="0"/>
              </a:rPr>
              <a:t>Work Related learning</a:t>
            </a:r>
            <a:br>
              <a:rPr lang="en-GB" b="1">
                <a:latin typeface="Candara" panose="020E0502030303020204" pitchFamily="34" charset="0"/>
              </a:rPr>
            </a:br>
            <a:endParaRPr lang="en-GB" dirty="0"/>
          </a:p>
        </p:txBody>
      </p:sp>
      <p:sp>
        <p:nvSpPr>
          <p:cNvPr id="3" name="Subtitle 2">
            <a:extLst>
              <a:ext uri="{FF2B5EF4-FFF2-40B4-BE49-F238E27FC236}">
                <a16:creationId xmlns:a16="http://schemas.microsoft.com/office/drawing/2014/main" id="{94F12AA7-1F22-426E-A965-23D5BAE940D8}"/>
              </a:ext>
            </a:extLst>
          </p:cNvPr>
          <p:cNvSpPr>
            <a:spLocks noGrp="1"/>
          </p:cNvSpPr>
          <p:nvPr>
            <p:ph type="subTitle" idx="1"/>
          </p:nvPr>
        </p:nvSpPr>
        <p:spPr>
          <a:xfrm>
            <a:off x="6194715" y="3836197"/>
            <a:ext cx="5718989" cy="2189214"/>
          </a:xfrm>
        </p:spPr>
        <p:txBody>
          <a:bodyPr>
            <a:normAutofit/>
          </a:bodyPr>
          <a:lstStyle/>
          <a:p>
            <a:r>
              <a:rPr lang="en-GB" sz="2800" b="1" i="1" dirty="0">
                <a:solidFill>
                  <a:schemeClr val="bg1"/>
                </a:solidFill>
                <a:highlight>
                  <a:srgbClr val="008080"/>
                </a:highlight>
                <a:latin typeface="Tw Cen MT" panose="020B0602020104020603" pitchFamily="34" charset="0"/>
              </a:rPr>
              <a:t>LO 4-Week 10-</a:t>
            </a:r>
          </a:p>
          <a:p>
            <a:r>
              <a:rPr lang="en-GB" sz="2800" b="1" dirty="0">
                <a:solidFill>
                  <a:schemeClr val="bg1"/>
                </a:solidFill>
                <a:effectLst/>
                <a:highlight>
                  <a:srgbClr val="008080"/>
                </a:highlight>
                <a:latin typeface="Tw Cen MT" panose="020B0602020104020603" pitchFamily="34" charset="0"/>
                <a:ea typeface="Times New Roman" panose="02020603050405020304" pitchFamily="18" charset="0"/>
              </a:rPr>
              <a:t>Examine the relationship between the organisation and its stakeholders </a:t>
            </a:r>
            <a:endParaRPr lang="en-GB" sz="2800" b="1" i="1" dirty="0">
              <a:solidFill>
                <a:schemeClr val="bg1"/>
              </a:solidFill>
              <a:highlight>
                <a:srgbClr val="008080"/>
              </a:highlight>
              <a:latin typeface="Tw Cen MT" panose="020B0602020104020603" pitchFamily="34" charset="0"/>
            </a:endParaRPr>
          </a:p>
        </p:txBody>
      </p:sp>
      <p:pic>
        <p:nvPicPr>
          <p:cNvPr id="6" name="Picture 2" descr="work-related-learning">
            <a:extLst>
              <a:ext uri="{FF2B5EF4-FFF2-40B4-BE49-F238E27FC236}">
                <a16:creationId xmlns:a16="http://schemas.microsoft.com/office/drawing/2014/main" id="{8BBA5C85-4675-48F7-A59D-98FC3AFE15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8889CA52-FCEB-48C3-A2A9-EA0392534E91}"/>
              </a:ext>
            </a:extLst>
          </p:cNvPr>
          <p:cNvSpPr>
            <a:spLocks noGrp="1"/>
          </p:cNvSpPr>
          <p:nvPr>
            <p:ph type="ftr" sz="quarter" idx="11"/>
          </p:nvPr>
        </p:nvSpPr>
        <p:spPr>
          <a:xfrm>
            <a:off x="6194716" y="6356350"/>
            <a:ext cx="3805682" cy="365125"/>
          </a:xfrm>
        </p:spPr>
        <p:txBody>
          <a:bodyPr>
            <a:normAutofit/>
          </a:bodyPr>
          <a:lstStyle/>
          <a:p>
            <a:pPr algn="l">
              <a:spcAft>
                <a:spcPts val="600"/>
              </a:spcAft>
            </a:pPr>
            <a:r>
              <a:rPr lang="en-GB"/>
              <a:t>Created by Tayo Alebiosu</a:t>
            </a:r>
          </a:p>
        </p:txBody>
      </p:sp>
    </p:spTree>
    <p:extLst>
      <p:ext uri="{BB962C8B-B14F-4D97-AF65-F5344CB8AC3E}">
        <p14:creationId xmlns:p14="http://schemas.microsoft.com/office/powerpoint/2010/main" val="74682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AC9346-9DE5-48CD-AC00-97E58F2AE8BC}"/>
              </a:ext>
            </a:extLst>
          </p:cNvPr>
          <p:cNvPicPr>
            <a:picLocks noChangeAspect="1"/>
          </p:cNvPicPr>
          <p:nvPr/>
        </p:nvPicPr>
        <p:blipFill rotWithShape="1">
          <a:blip r:embed="rId2"/>
          <a:srcRect l="35886" t="32067" r="29652" b="14937"/>
          <a:stretch/>
        </p:blipFill>
        <p:spPr>
          <a:xfrm>
            <a:off x="1258957" y="713774"/>
            <a:ext cx="8382753" cy="4795776"/>
          </a:xfrm>
          <a:prstGeom prst="rect">
            <a:avLst/>
          </a:prstGeom>
        </p:spPr>
      </p:pic>
      <p:graphicFrame>
        <p:nvGraphicFramePr>
          <p:cNvPr id="3" name="Table 3">
            <a:extLst>
              <a:ext uri="{FF2B5EF4-FFF2-40B4-BE49-F238E27FC236}">
                <a16:creationId xmlns:a16="http://schemas.microsoft.com/office/drawing/2014/main" id="{FBC28DFD-43BD-4F59-B3E1-3A1BBF0D83DF}"/>
              </a:ext>
            </a:extLst>
          </p:cNvPr>
          <p:cNvGraphicFramePr>
            <a:graphicFrameLocks noGrp="1"/>
          </p:cNvGraphicFramePr>
          <p:nvPr>
            <p:extLst>
              <p:ext uri="{D42A27DB-BD31-4B8C-83A1-F6EECF244321}">
                <p14:modId xmlns:p14="http://schemas.microsoft.com/office/powerpoint/2010/main" val="4257621308"/>
              </p:ext>
            </p:extLst>
          </p:nvPr>
        </p:nvGraphicFramePr>
        <p:xfrm>
          <a:off x="2032000" y="51165"/>
          <a:ext cx="8128000" cy="4572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595972812"/>
                    </a:ext>
                  </a:extLst>
                </a:gridCol>
              </a:tblGrid>
              <a:tr h="370840">
                <a:tc>
                  <a:txBody>
                    <a:bodyPr/>
                    <a:lstStyle/>
                    <a:p>
                      <a:pPr algn="ctr"/>
                      <a:r>
                        <a:rPr lang="en-GB" sz="2400" dirty="0">
                          <a:solidFill>
                            <a:schemeClr val="tx1"/>
                          </a:solidFill>
                        </a:rPr>
                        <a:t>STAKEHOLDER MAP</a:t>
                      </a:r>
                      <a:endParaRPr lang="en-US" sz="2400" dirty="0">
                        <a:solidFill>
                          <a:schemeClr val="tx1"/>
                        </a:solidFill>
                      </a:endParaRPr>
                    </a:p>
                  </a:txBody>
                  <a:tcPr>
                    <a:solidFill>
                      <a:schemeClr val="bg1"/>
                    </a:solidFill>
                  </a:tcPr>
                </a:tc>
                <a:extLst>
                  <a:ext uri="{0D108BD9-81ED-4DB2-BD59-A6C34878D82A}">
                    <a16:rowId xmlns:a16="http://schemas.microsoft.com/office/drawing/2014/main" val="1722340922"/>
                  </a:ext>
                </a:extLst>
              </a:tr>
            </a:tbl>
          </a:graphicData>
        </a:graphic>
      </p:graphicFrame>
      <p:sp>
        <p:nvSpPr>
          <p:cNvPr id="4" name="Footer Placeholder 3">
            <a:extLst>
              <a:ext uri="{FF2B5EF4-FFF2-40B4-BE49-F238E27FC236}">
                <a16:creationId xmlns:a16="http://schemas.microsoft.com/office/drawing/2014/main" id="{176A3A25-4705-4F02-B83B-765386831B15}"/>
              </a:ext>
            </a:extLst>
          </p:cNvPr>
          <p:cNvSpPr>
            <a:spLocks noGrp="1"/>
          </p:cNvSpPr>
          <p:nvPr>
            <p:ph type="ftr" sz="quarter" idx="11"/>
          </p:nvPr>
        </p:nvSpPr>
        <p:spPr/>
        <p:txBody>
          <a:bodyPr/>
          <a:lstStyle/>
          <a:p>
            <a:r>
              <a:rPr lang="en-US"/>
              <a:t>Created by Tayo Alebiosu</a:t>
            </a:r>
          </a:p>
        </p:txBody>
      </p:sp>
    </p:spTree>
    <p:extLst>
      <p:ext uri="{BB962C8B-B14F-4D97-AF65-F5344CB8AC3E}">
        <p14:creationId xmlns:p14="http://schemas.microsoft.com/office/powerpoint/2010/main" val="336061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Coffee">
            <a:extLst>
              <a:ext uri="{FF2B5EF4-FFF2-40B4-BE49-F238E27FC236}">
                <a16:creationId xmlns:a16="http://schemas.microsoft.com/office/drawing/2014/main" id="{D0A02A41-9B91-446D-BF11-0837D56C1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36211" y="165871"/>
            <a:ext cx="2353922" cy="2353922"/>
          </a:xfrm>
          <a:prstGeom prst="rect">
            <a:avLst/>
          </a:prstGeom>
        </p:spPr>
      </p:pic>
      <p:sp>
        <p:nvSpPr>
          <p:cNvPr id="3" name="Content Placeholder 2">
            <a:extLst>
              <a:ext uri="{FF2B5EF4-FFF2-40B4-BE49-F238E27FC236}">
                <a16:creationId xmlns:a16="http://schemas.microsoft.com/office/drawing/2014/main" id="{E90921F5-4ADD-4855-A803-6BBD7CEE85BA}"/>
              </a:ext>
            </a:extLst>
          </p:cNvPr>
          <p:cNvSpPr>
            <a:spLocks noGrp="1"/>
          </p:cNvSpPr>
          <p:nvPr>
            <p:ph idx="1"/>
          </p:nvPr>
        </p:nvSpPr>
        <p:spPr>
          <a:xfrm>
            <a:off x="6657715" y="2990818"/>
            <a:ext cx="4195675" cy="2913872"/>
          </a:xfrm>
        </p:spPr>
        <p:txBody>
          <a:bodyPr anchor="t">
            <a:normAutofit/>
          </a:bodyPr>
          <a:lstStyle/>
          <a:p>
            <a:r>
              <a:rPr lang="en-GB" sz="2000" b="1"/>
              <a:t>10 minutes break</a:t>
            </a:r>
          </a:p>
          <a:p>
            <a:endParaRPr lang="en-GB" sz="2000">
              <a:latin typeface="Tw Cen MT" panose="020B0602020104020603" pitchFamily="34" charset="0"/>
            </a:endParaRPr>
          </a:p>
        </p:txBody>
      </p:sp>
      <p:sp>
        <p:nvSpPr>
          <p:cNvPr id="4" name="Footer Placeholder 3">
            <a:extLst>
              <a:ext uri="{FF2B5EF4-FFF2-40B4-BE49-F238E27FC236}">
                <a16:creationId xmlns:a16="http://schemas.microsoft.com/office/drawing/2014/main" id="{869F8EA2-BD03-450C-9677-C961E0D8F027}"/>
              </a:ext>
            </a:extLst>
          </p:cNvPr>
          <p:cNvSpPr>
            <a:spLocks noGrp="1"/>
          </p:cNvSpPr>
          <p:nvPr>
            <p:ph type="ftr" sz="quarter" idx="11"/>
          </p:nvPr>
        </p:nvSpPr>
        <p:spPr>
          <a:xfrm rot="16200000">
            <a:off x="9812115" y="1591485"/>
            <a:ext cx="3548094" cy="365125"/>
          </a:xfrm>
        </p:spPr>
        <p:txBody>
          <a:bodyPr>
            <a:normAutofit/>
          </a:bodyPr>
          <a:lstStyle/>
          <a:p>
            <a:pPr>
              <a:spcAft>
                <a:spcPts val="600"/>
              </a:spcAft>
            </a:pPr>
            <a:r>
              <a:rPr lang="en-GB">
                <a:solidFill>
                  <a:schemeClr val="tx1">
                    <a:alpha val="60000"/>
                  </a:schemeClr>
                </a:solidFill>
              </a:rPr>
              <a:t>Created by Tayo Alebiosu</a:t>
            </a:r>
          </a:p>
        </p:txBody>
      </p:sp>
      <p:pic>
        <p:nvPicPr>
          <p:cNvPr id="1026" name="Picture 2" descr="Tea break - Free icons">
            <a:extLst>
              <a:ext uri="{FF2B5EF4-FFF2-40B4-BE49-F238E27FC236}">
                <a16:creationId xmlns:a16="http://schemas.microsoft.com/office/drawing/2014/main" id="{B04110D2-F05C-448C-95D8-8385E53A7E8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5154" y="3684772"/>
            <a:ext cx="2752751" cy="27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94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362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AJOR STAKEHOLERS IN THE&#10;HEALTH CARE SYSTEM&#10;&#10;Government&#10;&#10;Health care&#10;providers&#10;&#10;Public&#10;STAKEHOLDERS&#10;&#10;Hospital&#10;administrato...">
            <a:extLst>
              <a:ext uri="{FF2B5EF4-FFF2-40B4-BE49-F238E27FC236}">
                <a16:creationId xmlns:a16="http://schemas.microsoft.com/office/drawing/2014/main" id="{42AE203F-35C9-4B6A-B97D-0ADD6F5556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5415" y="643467"/>
            <a:ext cx="10241280" cy="5571066"/>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9B2456E-0927-489D-AA7E-45B24575A92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Created by Tayo Alebiosu</a:t>
            </a:r>
          </a:p>
        </p:txBody>
      </p:sp>
    </p:spTree>
    <p:extLst>
      <p:ext uri="{BB962C8B-B14F-4D97-AF65-F5344CB8AC3E}">
        <p14:creationId xmlns:p14="http://schemas.microsoft.com/office/powerpoint/2010/main" val="223630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AKE HOLDERS IN HEALTH CARE&#10;DELIVERY SYSTEM&#10; GOVERNMENT&#10; PUBLIC&#10; PROVIDERS&#10; HOSPITAL ADMINISTRATOR AND GOVERNING&#10;BODI...">
            <a:extLst>
              <a:ext uri="{FF2B5EF4-FFF2-40B4-BE49-F238E27FC236}">
                <a16:creationId xmlns:a16="http://schemas.microsoft.com/office/drawing/2014/main" id="{8EA2DEE7-A25A-41B6-ABE7-781A325CA76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2327" r="1" b="6853"/>
          <a:stretch/>
        </p:blipFill>
        <p:spPr bwMode="auto">
          <a:xfrm>
            <a:off x="643467" y="643467"/>
            <a:ext cx="10905066" cy="5571065"/>
          </a:xfrm>
          <a:prstGeom prst="rect">
            <a:avLst/>
          </a:prstGeom>
          <a:noFill/>
          <a:ln>
            <a:noFill/>
          </a:ln>
        </p:spPr>
      </p:pic>
      <p:sp>
        <p:nvSpPr>
          <p:cNvPr id="5" name="Footer Placeholder 4">
            <a:extLst>
              <a:ext uri="{FF2B5EF4-FFF2-40B4-BE49-F238E27FC236}">
                <a16:creationId xmlns:a16="http://schemas.microsoft.com/office/drawing/2014/main" id="{ED9AB339-B753-4CC9-8967-4BD54662363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321053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7DE59C01-9027-492C-8F42-ACE33F7E46C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Created by Tayo Alebiosu</a:t>
            </a:r>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OVERNMENT&#10;Mission:&#10;primary, secondary and tertiary health care delivery&#10;system.&#10; maternal and child health.&#10; decrease t...">
            <a:extLst>
              <a:ext uri="{FF2B5EF4-FFF2-40B4-BE49-F238E27FC236}">
                <a16:creationId xmlns:a16="http://schemas.microsoft.com/office/drawing/2014/main" id="{7CC42BB4-D3C5-4539-8BFE-ACFB1C4ED8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86265" y="643467"/>
            <a:ext cx="1066331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38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ERNAL STAKE HOLDER&#10;It typically includes management,&#10;professional and non-professional staff.&#10;Management attempts to pr...">
            <a:extLst>
              <a:ext uri="{FF2B5EF4-FFF2-40B4-BE49-F238E27FC236}">
                <a16:creationId xmlns:a16="http://schemas.microsoft.com/office/drawing/2014/main" id="{1C320E9D-D53E-4C5A-945C-9089C9783F3B}"/>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9007"/>
          <a:stretch/>
        </p:blipFill>
        <p:spPr bwMode="auto">
          <a:xfrm>
            <a:off x="838200" y="704765"/>
            <a:ext cx="10628376" cy="5440003"/>
          </a:xfrm>
          <a:prstGeom prst="rect">
            <a:avLst/>
          </a:prstGeom>
          <a:noFill/>
        </p:spPr>
      </p:pic>
      <p:sp>
        <p:nvSpPr>
          <p:cNvPr id="5" name="Footer Placeholder 4">
            <a:extLst>
              <a:ext uri="{FF2B5EF4-FFF2-40B4-BE49-F238E27FC236}">
                <a16:creationId xmlns:a16="http://schemas.microsoft.com/office/drawing/2014/main" id="{C82CF470-8730-4118-8FEF-317E3C3B20D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407600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FF475-62FB-4327-98E8-9A630BEC84D6}"/>
              </a:ext>
            </a:extLst>
          </p:cNvPr>
          <p:cNvSpPr>
            <a:spLocks noGrp="1"/>
          </p:cNvSpPr>
          <p:nvPr>
            <p:ph type="title"/>
          </p:nvPr>
        </p:nvSpPr>
        <p:spPr>
          <a:xfrm>
            <a:off x="1371599" y="294538"/>
            <a:ext cx="9895951" cy="1033669"/>
          </a:xfrm>
        </p:spPr>
        <p:txBody>
          <a:bodyPr>
            <a:normAutofit/>
          </a:bodyPr>
          <a:lstStyle/>
          <a:p>
            <a:r>
              <a:rPr lang="en-GB" sz="4000" b="1">
                <a:solidFill>
                  <a:srgbClr val="FFFFFF"/>
                </a:solidFill>
              </a:rPr>
              <a:t>Internal stakeholders in healthcare</a:t>
            </a:r>
          </a:p>
        </p:txBody>
      </p:sp>
      <p:sp>
        <p:nvSpPr>
          <p:cNvPr id="6" name="Footer Placeholder 5">
            <a:extLst>
              <a:ext uri="{FF2B5EF4-FFF2-40B4-BE49-F238E27FC236}">
                <a16:creationId xmlns:a16="http://schemas.microsoft.com/office/drawing/2014/main" id="{07255AB2-E40D-4103-9C44-81A0096F147C}"/>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45979D69-8A7F-4204-9F79-70E1BA8478F3}"/>
              </a:ext>
            </a:extLst>
          </p:cNvPr>
          <p:cNvSpPr>
            <a:spLocks noGrp="1"/>
          </p:cNvSpPr>
          <p:nvPr>
            <p:ph idx="1"/>
          </p:nvPr>
        </p:nvSpPr>
        <p:spPr>
          <a:xfrm>
            <a:off x="412238" y="1885279"/>
            <a:ext cx="11460894" cy="4863311"/>
          </a:xfrm>
        </p:spPr>
        <p:txBody>
          <a:bodyPr anchor="ctr">
            <a:normAutofit/>
          </a:bodyPr>
          <a:lstStyle/>
          <a:p>
            <a:r>
              <a:rPr lang="en-GB" sz="2400" dirty="0">
                <a:latin typeface="Tw Cen MT" panose="020B0602020104020603" pitchFamily="34" charset="0"/>
              </a:rPr>
              <a:t>Internal stakeholders are people who are </a:t>
            </a:r>
            <a:r>
              <a:rPr lang="en-GB" sz="2400" dirty="0">
                <a:highlight>
                  <a:srgbClr val="00FFFF"/>
                </a:highlight>
                <a:latin typeface="Tw Cen MT" panose="020B0602020104020603" pitchFamily="34" charset="0"/>
              </a:rPr>
              <a:t>already committed to serving </a:t>
            </a:r>
            <a:r>
              <a:rPr lang="en-GB" sz="2400" dirty="0">
                <a:latin typeface="Tw Cen MT" panose="020B0602020104020603" pitchFamily="34" charset="0"/>
              </a:rPr>
              <a:t>your organization as board members, staff, volunteers, and/or donors. </a:t>
            </a:r>
          </a:p>
          <a:p>
            <a:pPr marL="0" indent="0">
              <a:buNone/>
            </a:pPr>
            <a:endParaRPr lang="en-GB" sz="2400" dirty="0">
              <a:latin typeface="Tw Cen MT" panose="020B0602020104020603" pitchFamily="34" charset="0"/>
            </a:endParaRPr>
          </a:p>
          <a:p>
            <a:r>
              <a:rPr lang="en-GB" sz="2400" b="1" dirty="0">
                <a:latin typeface="Tw Cen MT" panose="020B0602020104020603" pitchFamily="34" charset="0"/>
              </a:rPr>
              <a:t>Internal Stakeholders</a:t>
            </a:r>
            <a:r>
              <a:rPr lang="en-GB" sz="2400" dirty="0">
                <a:latin typeface="Tw Cen MT" panose="020B0602020104020603" pitchFamily="34" charset="0"/>
              </a:rPr>
              <a:t> - those who operate </a:t>
            </a:r>
            <a:r>
              <a:rPr lang="en-GB" sz="2400" dirty="0">
                <a:highlight>
                  <a:srgbClr val="FFFF00"/>
                </a:highlight>
                <a:latin typeface="Tw Cen MT" panose="020B0602020104020603" pitchFamily="34" charset="0"/>
              </a:rPr>
              <a:t>within an organisation</a:t>
            </a:r>
            <a:r>
              <a:rPr lang="en-GB" sz="2400" dirty="0">
                <a:latin typeface="Tw Cen MT" panose="020B0602020104020603" pitchFamily="34" charset="0"/>
              </a:rPr>
              <a:t>, in this case generally </a:t>
            </a:r>
            <a:r>
              <a:rPr lang="en-GB" sz="2400" b="1" dirty="0">
                <a:latin typeface="Tw Cen MT" panose="020B0602020104020603" pitchFamily="34" charset="0"/>
              </a:rPr>
              <a:t>Hospital</a:t>
            </a:r>
            <a:r>
              <a:rPr lang="en-GB" sz="2400" dirty="0">
                <a:latin typeface="Tw Cen MT" panose="020B0602020104020603" pitchFamily="34" charset="0"/>
              </a:rPr>
              <a:t> staff. </a:t>
            </a:r>
          </a:p>
          <a:p>
            <a:endParaRPr lang="en-GB" sz="2400" dirty="0">
              <a:latin typeface="Tw Cen MT" panose="020B0602020104020603" pitchFamily="34" charset="0"/>
            </a:endParaRPr>
          </a:p>
          <a:p>
            <a:endParaRPr lang="en-GB" sz="2400" dirty="0">
              <a:latin typeface="Tw Cen MT" panose="020B0602020104020603" pitchFamily="34" charset="0"/>
            </a:endParaRPr>
          </a:p>
          <a:p>
            <a:endParaRPr lang="en-GB" sz="2000" dirty="0"/>
          </a:p>
        </p:txBody>
      </p:sp>
    </p:spTree>
    <p:extLst>
      <p:ext uri="{BB962C8B-B14F-4D97-AF65-F5344CB8AC3E}">
        <p14:creationId xmlns:p14="http://schemas.microsoft.com/office/powerpoint/2010/main" val="3566304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7E4C-17A6-49B5-BD60-50E6D9F033C0}"/>
              </a:ext>
            </a:extLst>
          </p:cNvPr>
          <p:cNvSpPr>
            <a:spLocks noGrp="1"/>
          </p:cNvSpPr>
          <p:nvPr>
            <p:ph type="title"/>
          </p:nvPr>
        </p:nvSpPr>
        <p:spPr>
          <a:xfrm>
            <a:off x="130243" y="1246338"/>
            <a:ext cx="3200400" cy="2835332"/>
          </a:xfrm>
        </p:spPr>
        <p:txBody>
          <a:bodyPr>
            <a:normAutofit/>
          </a:bodyPr>
          <a:lstStyle/>
          <a:p>
            <a:r>
              <a:rPr lang="en-GB" b="1" i="1" dirty="0">
                <a:highlight>
                  <a:srgbClr val="00FFFF"/>
                </a:highlight>
              </a:rPr>
              <a:t>Identifying internal stakeholders </a:t>
            </a:r>
            <a:br>
              <a:rPr lang="en-GB" dirty="0"/>
            </a:br>
            <a:endParaRPr lang="en-GB" dirty="0"/>
          </a:p>
        </p:txBody>
      </p:sp>
      <p:sp>
        <p:nvSpPr>
          <p:cNvPr id="3" name="Content Placeholder 2">
            <a:extLst>
              <a:ext uri="{FF2B5EF4-FFF2-40B4-BE49-F238E27FC236}">
                <a16:creationId xmlns:a16="http://schemas.microsoft.com/office/drawing/2014/main" id="{CF621A08-5F3E-46A4-951D-E5EC54191F2E}"/>
              </a:ext>
            </a:extLst>
          </p:cNvPr>
          <p:cNvSpPr>
            <a:spLocks noGrp="1"/>
          </p:cNvSpPr>
          <p:nvPr>
            <p:ph idx="1"/>
          </p:nvPr>
        </p:nvSpPr>
        <p:spPr>
          <a:xfrm>
            <a:off x="3564836" y="591344"/>
            <a:ext cx="8627164" cy="5585619"/>
          </a:xfrm>
        </p:spPr>
        <p:txBody>
          <a:bodyPr anchor="ctr">
            <a:normAutofit/>
          </a:bodyPr>
          <a:lstStyle/>
          <a:p>
            <a:pPr lvl="0"/>
            <a:r>
              <a:rPr lang="en-GB" sz="2600" dirty="0">
                <a:latin typeface="Tw Cen MT" panose="020B0602020104020603" pitchFamily="34" charset="0"/>
              </a:rPr>
              <a:t>Service users</a:t>
            </a:r>
          </a:p>
          <a:p>
            <a:r>
              <a:rPr lang="en-GB" sz="2600" dirty="0">
                <a:latin typeface="Tw Cen MT" panose="020B0602020104020603" pitchFamily="34" charset="0"/>
              </a:rPr>
              <a:t>Service users families </a:t>
            </a:r>
          </a:p>
          <a:p>
            <a:pPr lvl="0"/>
            <a:r>
              <a:rPr lang="en-GB" sz="2600" dirty="0">
                <a:latin typeface="Tw Cen MT" panose="020B0602020104020603" pitchFamily="34" charset="0"/>
              </a:rPr>
              <a:t>Professionals.</a:t>
            </a:r>
          </a:p>
          <a:p>
            <a:pPr lvl="0"/>
            <a:r>
              <a:rPr lang="en-GB" sz="2600" dirty="0">
                <a:latin typeface="Tw Cen MT" panose="020B0602020104020603" pitchFamily="34" charset="0"/>
              </a:rPr>
              <a:t>Patients</a:t>
            </a:r>
          </a:p>
          <a:p>
            <a:pPr lvl="0"/>
            <a:endParaRPr lang="en-GB" sz="2600" dirty="0">
              <a:latin typeface="Tw Cen MT" panose="020B0602020104020603" pitchFamily="34" charset="0"/>
            </a:endParaRPr>
          </a:p>
          <a:p>
            <a:pPr lvl="0"/>
            <a:r>
              <a:rPr lang="en-GB" sz="2600" dirty="0">
                <a:latin typeface="Tw Cen MT" panose="020B0602020104020603" pitchFamily="34" charset="0"/>
              </a:rPr>
              <a:t>Those who are important in people’s personal lives – their partners, carers, family members and friends – should remain important when they move into a care home. </a:t>
            </a:r>
          </a:p>
          <a:p>
            <a:pPr lvl="0"/>
            <a:r>
              <a:rPr lang="en-GB" sz="2600" dirty="0">
                <a:latin typeface="Tw Cen MT" panose="020B0602020104020603" pitchFamily="34" charset="0"/>
              </a:rPr>
              <a:t>They are vital to the residents’ wellbeing and safety. The sustained and accepted involvement of families and carers is one of their best protections against abuse and neglect.</a:t>
            </a:r>
          </a:p>
          <a:p>
            <a:pPr marL="0" indent="0">
              <a:buNone/>
            </a:pPr>
            <a:r>
              <a:rPr lang="en-GB" sz="1400" dirty="0"/>
              <a:t>(care and homes, 2020).</a:t>
            </a:r>
          </a:p>
        </p:txBody>
      </p:sp>
      <p:sp>
        <p:nvSpPr>
          <p:cNvPr id="4" name="Footer Placeholder 3">
            <a:extLst>
              <a:ext uri="{FF2B5EF4-FFF2-40B4-BE49-F238E27FC236}">
                <a16:creationId xmlns:a16="http://schemas.microsoft.com/office/drawing/2014/main" id="{0DCD0A6A-EE17-4A14-A3C0-39C666A773AE}"/>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461093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A5CC-476A-46FB-B72A-A064A9E813DD}"/>
              </a:ext>
            </a:extLst>
          </p:cNvPr>
          <p:cNvSpPr>
            <a:spLocks noGrp="1"/>
          </p:cNvSpPr>
          <p:nvPr>
            <p:ph type="title"/>
          </p:nvPr>
        </p:nvSpPr>
        <p:spPr>
          <a:xfrm>
            <a:off x="148484" y="1227151"/>
            <a:ext cx="3270577" cy="4403697"/>
          </a:xfrm>
        </p:spPr>
        <p:txBody>
          <a:bodyPr>
            <a:normAutofit/>
          </a:bodyPr>
          <a:lstStyle/>
          <a:p>
            <a:pPr algn="ctr"/>
            <a:r>
              <a:rPr lang="en-GB" sz="4800" b="1" i="1" dirty="0">
                <a:solidFill>
                  <a:srgbClr val="0070C0"/>
                </a:solidFill>
              </a:rPr>
              <a:t>Examples of Internal Stakeholders</a:t>
            </a:r>
            <a:br>
              <a:rPr lang="en-GB" sz="4800" dirty="0"/>
            </a:br>
            <a:endParaRPr lang="en-GB" sz="4800" dirty="0"/>
          </a:p>
        </p:txBody>
      </p:sp>
      <p:graphicFrame>
        <p:nvGraphicFramePr>
          <p:cNvPr id="63" name="Content Placeholder 2">
            <a:extLst>
              <a:ext uri="{FF2B5EF4-FFF2-40B4-BE49-F238E27FC236}">
                <a16:creationId xmlns:a16="http://schemas.microsoft.com/office/drawing/2014/main" id="{F3DBBD79-FF1A-479B-BC36-713FDEEA212F}"/>
              </a:ext>
            </a:extLst>
          </p:cNvPr>
          <p:cNvGraphicFramePr>
            <a:graphicFrameLocks noGrp="1"/>
          </p:cNvGraphicFramePr>
          <p:nvPr>
            <p:ph idx="1"/>
            <p:extLst>
              <p:ext uri="{D42A27DB-BD31-4B8C-83A1-F6EECF244321}">
                <p14:modId xmlns:p14="http://schemas.microsoft.com/office/powerpoint/2010/main" val="136203509"/>
              </p:ext>
            </p:extLst>
          </p:nvPr>
        </p:nvGraphicFramePr>
        <p:xfrm>
          <a:off x="3419060" y="136525"/>
          <a:ext cx="8624455" cy="621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782F998E-177C-4F1E-9EA0-E59133F22D0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543449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11A6C6-20AC-4664-B41A-194A4ED04374}"/>
              </a:ext>
            </a:extLst>
          </p:cNvPr>
          <p:cNvSpPr>
            <a:spLocks noGrp="1" noChangeArrowheads="1"/>
          </p:cNvSpPr>
          <p:nvPr>
            <p:ph type="title"/>
          </p:nvPr>
        </p:nvSpPr>
        <p:spPr>
          <a:xfrm>
            <a:off x="1828801" y="609600"/>
            <a:ext cx="4717774" cy="675861"/>
          </a:xfrm>
        </p:spPr>
        <p:txBody>
          <a:bodyPr>
            <a:normAutofit fontScale="90000"/>
          </a:bodyPr>
          <a:lstStyle/>
          <a:p>
            <a:pPr eaLnBrk="1" hangingPunct="1">
              <a:defRPr/>
            </a:pPr>
            <a:r>
              <a:rPr lang="en-US" altLang="en-US" dirty="0">
                <a:effectLst>
                  <a:outerShdw blurRad="38100" dist="38100" dir="2700000" algn="tl">
                    <a:srgbClr val="000000">
                      <a:alpha val="43137"/>
                    </a:srgbClr>
                  </a:outerShdw>
                </a:effectLst>
                <a:highlight>
                  <a:srgbClr val="00FFFF"/>
                </a:highlight>
              </a:rPr>
              <a:t>WRAP-UP</a:t>
            </a:r>
          </a:p>
        </p:txBody>
      </p:sp>
      <p:sp>
        <p:nvSpPr>
          <p:cNvPr id="65539" name="Rectangle 3">
            <a:extLst>
              <a:ext uri="{FF2B5EF4-FFF2-40B4-BE49-F238E27FC236}">
                <a16:creationId xmlns:a16="http://schemas.microsoft.com/office/drawing/2014/main" id="{BD5223D2-9CA4-4DE1-BC62-B40BEC128AC0}"/>
              </a:ext>
            </a:extLst>
          </p:cNvPr>
          <p:cNvSpPr>
            <a:spLocks noGrp="1"/>
          </p:cNvSpPr>
          <p:nvPr>
            <p:ph type="body" sz="half" idx="1"/>
          </p:nvPr>
        </p:nvSpPr>
        <p:spPr>
          <a:xfrm>
            <a:off x="2362201" y="2209800"/>
            <a:ext cx="3902075" cy="3881438"/>
          </a:xfrm>
        </p:spPr>
        <p:txBody>
          <a:bodyPr/>
          <a:lstStyle/>
          <a:p>
            <a:pPr algn="ctr" eaLnBrk="1" hangingPunct="1">
              <a:buFont typeface="Wingdings" panose="05000000000000000000" pitchFamily="2" charset="2"/>
              <a:buNone/>
            </a:pPr>
            <a:r>
              <a:rPr lang="en-US" altLang="en-US" sz="6000"/>
              <a:t>Question and Answer Session</a:t>
            </a:r>
          </a:p>
        </p:txBody>
      </p:sp>
      <p:pic>
        <p:nvPicPr>
          <p:cNvPr id="65540" name="Picture 5">
            <a:extLst>
              <a:ext uri="{FF2B5EF4-FFF2-40B4-BE49-F238E27FC236}">
                <a16:creationId xmlns:a16="http://schemas.microsoft.com/office/drawing/2014/main" id="{EBEEBCE0-0957-4276-990B-3E2D4308227D}"/>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00801" y="2514600"/>
            <a:ext cx="3903663" cy="3276600"/>
          </a:xfrm>
          <a:noFill/>
        </p:spPr>
      </p:pic>
      <p:sp>
        <p:nvSpPr>
          <p:cNvPr id="2" name="Footer Placeholder 1">
            <a:extLst>
              <a:ext uri="{FF2B5EF4-FFF2-40B4-BE49-F238E27FC236}">
                <a16:creationId xmlns:a16="http://schemas.microsoft.com/office/drawing/2014/main" id="{C04E1EB2-FA30-44DB-A270-ACEFB68FE1B0}"/>
              </a:ext>
            </a:extLst>
          </p:cNvPr>
          <p:cNvSpPr>
            <a:spLocks noGrp="1"/>
          </p:cNvSpPr>
          <p:nvPr>
            <p:ph type="ftr" sz="quarter" idx="11"/>
          </p:nvPr>
        </p:nvSpPr>
        <p:spPr/>
        <p:txBody>
          <a:bodyPr/>
          <a:lstStyle/>
          <a:p>
            <a:pPr>
              <a:defRPr/>
            </a:pPr>
            <a:r>
              <a:rPr lang="en-US" altLang="en-US"/>
              <a:t>Created by Tayo Alebiosu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2A98-9163-4966-A80A-312857C8E7B5}"/>
              </a:ext>
            </a:extLst>
          </p:cNvPr>
          <p:cNvSpPr>
            <a:spLocks noGrp="1"/>
          </p:cNvSpPr>
          <p:nvPr>
            <p:ph type="title"/>
          </p:nvPr>
        </p:nvSpPr>
        <p:spPr>
          <a:xfrm>
            <a:off x="6234330" y="803325"/>
            <a:ext cx="5314536" cy="1325563"/>
          </a:xfrm>
        </p:spPr>
        <p:txBody>
          <a:bodyPr>
            <a:normAutofit/>
          </a:bodyPr>
          <a:lstStyle/>
          <a:p>
            <a:r>
              <a:rPr lang="en-GB"/>
              <a:t>Learning outcomes</a:t>
            </a:r>
          </a:p>
        </p:txBody>
      </p:sp>
      <p:sp>
        <p:nvSpPr>
          <p:cNvPr id="34" name="Freeform: Shape 2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2" descr="work-related-learning">
            <a:extLst>
              <a:ext uri="{FF2B5EF4-FFF2-40B4-BE49-F238E27FC236}">
                <a16:creationId xmlns:a16="http://schemas.microsoft.com/office/drawing/2014/main" id="{5178A755-0552-4A73-BBC4-5623B8F8A5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84" r="1884"/>
          <a:stretch/>
        </p:blipFill>
        <p:spPr bwMode="auto">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F2173D3-38DC-4610-B32E-7978F3BA58A7}"/>
              </a:ext>
            </a:extLst>
          </p:cNvPr>
          <p:cNvSpPr>
            <a:spLocks noGrp="1"/>
          </p:cNvSpPr>
          <p:nvPr>
            <p:ph idx="1"/>
          </p:nvPr>
        </p:nvSpPr>
        <p:spPr>
          <a:xfrm>
            <a:off x="5894363" y="2279018"/>
            <a:ext cx="6063175" cy="3375920"/>
          </a:xfrm>
        </p:spPr>
        <p:txBody>
          <a:bodyPr anchor="t">
            <a:normAutofit/>
          </a:bodyPr>
          <a:lstStyle/>
          <a:p>
            <a:r>
              <a:rPr lang="en-GB" dirty="0">
                <a:latin typeface="Tw Cen MT" panose="020B0602020104020603" pitchFamily="34" charset="0"/>
              </a:rPr>
              <a:t>At the end of this class , students will be able ;</a:t>
            </a:r>
          </a:p>
          <a:p>
            <a:r>
              <a:rPr lang="en-GB" dirty="0">
                <a:latin typeface="Tw Cen MT" panose="020B0602020104020603" pitchFamily="34" charset="0"/>
              </a:rPr>
              <a:t>1-Define stake holders in health and social Care .</a:t>
            </a:r>
          </a:p>
          <a:p>
            <a:r>
              <a:rPr lang="en-GB" dirty="0">
                <a:latin typeface="Tw Cen MT" panose="020B0602020104020603" pitchFamily="34" charset="0"/>
              </a:rPr>
              <a:t>2-Outline the roles of stakeholders in Health and Social Care </a:t>
            </a:r>
            <a:r>
              <a:rPr lang="en-GB" sz="1800" dirty="0"/>
              <a:t>.</a:t>
            </a:r>
          </a:p>
        </p:txBody>
      </p:sp>
      <p:sp>
        <p:nvSpPr>
          <p:cNvPr id="4" name="Footer Placeholder 3">
            <a:extLst>
              <a:ext uri="{FF2B5EF4-FFF2-40B4-BE49-F238E27FC236}">
                <a16:creationId xmlns:a16="http://schemas.microsoft.com/office/drawing/2014/main" id="{D8ADBF1C-F598-495B-9277-F477A9224811}"/>
              </a:ext>
            </a:extLst>
          </p:cNvPr>
          <p:cNvSpPr>
            <a:spLocks noGrp="1"/>
          </p:cNvSpPr>
          <p:nvPr>
            <p:ph type="ftr" sz="quarter" idx="11"/>
          </p:nvPr>
        </p:nvSpPr>
        <p:spPr>
          <a:xfrm>
            <a:off x="6053666" y="6199632"/>
            <a:ext cx="4802755" cy="365760"/>
          </a:xfrm>
        </p:spPr>
        <p:txBody>
          <a:bodyPr>
            <a:normAutofit/>
          </a:bodyPr>
          <a:lstStyle/>
          <a:p>
            <a:pPr algn="r">
              <a:spcAft>
                <a:spcPts val="600"/>
              </a:spcAft>
            </a:pPr>
            <a:r>
              <a:rPr lang="en-US" sz="1100">
                <a:solidFill>
                  <a:schemeClr val="tx1">
                    <a:alpha val="80000"/>
                  </a:schemeClr>
                </a:solidFill>
              </a:rPr>
              <a:t>Created by Tayo Alebiosu</a:t>
            </a:r>
          </a:p>
        </p:txBody>
      </p:sp>
    </p:spTree>
    <p:extLst>
      <p:ext uri="{BB962C8B-B14F-4D97-AF65-F5344CB8AC3E}">
        <p14:creationId xmlns:p14="http://schemas.microsoft.com/office/powerpoint/2010/main" val="186901231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3045C-5318-410F-8BEC-0A4165FFBF6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B15295C-4705-47F8-B751-1628A65C744A}"/>
              </a:ext>
            </a:extLst>
          </p:cNvPr>
          <p:cNvSpPr>
            <a:spLocks noGrp="1"/>
          </p:cNvSpPr>
          <p:nvPr>
            <p:ph idx="1"/>
          </p:nvPr>
        </p:nvSpPr>
        <p:spPr/>
        <p:txBody>
          <a:bodyPr/>
          <a:lstStyle/>
          <a:p>
            <a:r>
              <a:rPr lang="en-GB" sz="2800" dirty="0">
                <a:latin typeface="Tw Cen MT" panose="020B0602020104020603" pitchFamily="34" charset="0"/>
              </a:rPr>
              <a:t>External stakeholders are people who are impacted by your work as </a:t>
            </a:r>
            <a:r>
              <a:rPr lang="en-GB" sz="2800" b="1" dirty="0">
                <a:latin typeface="Tw Cen MT" panose="020B0602020104020603" pitchFamily="34" charset="0"/>
              </a:rPr>
              <a:t>clients</a:t>
            </a:r>
            <a:r>
              <a:rPr lang="en-GB" sz="2800" dirty="0">
                <a:latin typeface="Tw Cen MT" panose="020B0602020104020603" pitchFamily="34" charset="0"/>
              </a:rPr>
              <a:t>/constituents, community partners, and others. It is important to get the perspectives of both groups.</a:t>
            </a:r>
          </a:p>
          <a:p>
            <a:r>
              <a:rPr lang="en-GB" sz="2800" dirty="0">
                <a:latin typeface="Tw Cen MT" panose="020B0602020104020603" pitchFamily="34" charset="0"/>
              </a:rPr>
              <a:t>External </a:t>
            </a:r>
            <a:r>
              <a:rPr lang="en-GB" sz="2800" b="1" dirty="0">
                <a:latin typeface="Tw Cen MT" panose="020B0602020104020603" pitchFamily="34" charset="0"/>
              </a:rPr>
              <a:t>Stakeholders</a:t>
            </a:r>
            <a:r>
              <a:rPr lang="en-GB" sz="2800" dirty="0">
                <a:latin typeface="Tw Cen MT" panose="020B0602020104020603" pitchFamily="34" charset="0"/>
              </a:rPr>
              <a:t> - </a:t>
            </a:r>
            <a:r>
              <a:rPr lang="en-GB" sz="2800" b="1" dirty="0">
                <a:latin typeface="Tw Cen MT" panose="020B0602020104020603" pitchFamily="34" charset="0"/>
              </a:rPr>
              <a:t>stakeholders</a:t>
            </a:r>
            <a:r>
              <a:rPr lang="en-GB" sz="2800" dirty="0">
                <a:latin typeface="Tw Cen MT" panose="020B0602020104020603" pitchFamily="34" charset="0"/>
              </a:rPr>
              <a:t> who are </a:t>
            </a:r>
            <a:r>
              <a:rPr lang="en-GB" sz="2800" dirty="0">
                <a:highlight>
                  <a:srgbClr val="00FFFF"/>
                </a:highlight>
                <a:latin typeface="Tw Cen MT" panose="020B0602020104020603" pitchFamily="34" charset="0"/>
              </a:rPr>
              <a:t>impacted or impact </a:t>
            </a:r>
            <a:r>
              <a:rPr lang="en-GB" sz="2800" dirty="0">
                <a:latin typeface="Tw Cen MT" panose="020B0602020104020603" pitchFamily="34" charset="0"/>
              </a:rPr>
              <a:t>the </a:t>
            </a:r>
            <a:r>
              <a:rPr lang="en-GB" sz="2800" b="1" dirty="0">
                <a:latin typeface="Tw Cen MT" panose="020B0602020104020603" pitchFamily="34" charset="0"/>
              </a:rPr>
              <a:t>Hospital</a:t>
            </a:r>
            <a:r>
              <a:rPr lang="en-GB" sz="2800" dirty="0">
                <a:latin typeface="Tw Cen MT" panose="020B0602020104020603" pitchFamily="34" charset="0"/>
              </a:rPr>
              <a:t>, but are </a:t>
            </a:r>
            <a:r>
              <a:rPr lang="en-GB" sz="2800" dirty="0">
                <a:solidFill>
                  <a:schemeClr val="bg1"/>
                </a:solidFill>
                <a:highlight>
                  <a:srgbClr val="008080"/>
                </a:highlight>
                <a:latin typeface="Tw Cen MT" panose="020B0602020104020603" pitchFamily="34" charset="0"/>
              </a:rPr>
              <a:t>not employed </a:t>
            </a:r>
            <a:r>
              <a:rPr lang="en-GB" sz="2800" dirty="0">
                <a:latin typeface="Tw Cen MT" panose="020B0602020104020603" pitchFamily="34" charset="0"/>
              </a:rPr>
              <a:t>by the </a:t>
            </a:r>
            <a:r>
              <a:rPr lang="en-GB" sz="2800" b="1" dirty="0">
                <a:latin typeface="Tw Cen MT" panose="020B0602020104020603" pitchFamily="34" charset="0"/>
              </a:rPr>
              <a:t>Hospital</a:t>
            </a:r>
            <a:r>
              <a:rPr lang="en-GB" sz="2800" dirty="0">
                <a:latin typeface="Tw Cen MT" panose="020B0602020104020603" pitchFamily="34" charset="0"/>
              </a:rPr>
              <a:t>.</a:t>
            </a:r>
          </a:p>
          <a:p>
            <a:endParaRPr lang="en-GB" sz="2800" dirty="0">
              <a:latin typeface="Tw Cen MT" panose="020B0602020104020603" pitchFamily="34" charset="0"/>
            </a:endParaRPr>
          </a:p>
          <a:p>
            <a:endParaRPr lang="en-GB" dirty="0"/>
          </a:p>
        </p:txBody>
      </p:sp>
      <p:sp>
        <p:nvSpPr>
          <p:cNvPr id="4" name="Footer Placeholder 3">
            <a:extLst>
              <a:ext uri="{FF2B5EF4-FFF2-40B4-BE49-F238E27FC236}">
                <a16:creationId xmlns:a16="http://schemas.microsoft.com/office/drawing/2014/main" id="{6B630EE5-6711-4CB1-90F4-1F4F032653C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657743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88195-1DB4-47FC-9D8E-75EF9B4759FE}"/>
              </a:ext>
            </a:extLst>
          </p:cNvPr>
          <p:cNvSpPr>
            <a:spLocks noGrp="1"/>
          </p:cNvSpPr>
          <p:nvPr>
            <p:ph type="title"/>
          </p:nvPr>
        </p:nvSpPr>
        <p:spPr>
          <a:xfrm>
            <a:off x="466722" y="586855"/>
            <a:ext cx="3201366" cy="3387497"/>
          </a:xfrm>
        </p:spPr>
        <p:txBody>
          <a:bodyPr anchor="b">
            <a:normAutofit/>
          </a:bodyPr>
          <a:lstStyle/>
          <a:p>
            <a:pPr algn="r"/>
            <a:r>
              <a:rPr lang="en-GB" sz="4000" b="1" i="1">
                <a:solidFill>
                  <a:srgbClr val="FFFFFF"/>
                </a:solidFill>
              </a:rPr>
              <a:t>External stakeholders</a:t>
            </a:r>
          </a:p>
        </p:txBody>
      </p:sp>
      <p:sp>
        <p:nvSpPr>
          <p:cNvPr id="5" name="Footer Placeholder 4">
            <a:extLst>
              <a:ext uri="{FF2B5EF4-FFF2-40B4-BE49-F238E27FC236}">
                <a16:creationId xmlns:a16="http://schemas.microsoft.com/office/drawing/2014/main" id="{DBD87EEC-96B1-4905-BE90-31CB2AEA297E}"/>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E2B67579-6009-4D85-A938-96932B727C82}"/>
              </a:ext>
            </a:extLst>
          </p:cNvPr>
          <p:cNvSpPr>
            <a:spLocks noGrp="1"/>
          </p:cNvSpPr>
          <p:nvPr>
            <p:ph idx="1"/>
          </p:nvPr>
        </p:nvSpPr>
        <p:spPr>
          <a:xfrm>
            <a:off x="4220308" y="10139"/>
            <a:ext cx="7680959" cy="6185390"/>
          </a:xfrm>
        </p:spPr>
        <p:txBody>
          <a:bodyPr anchor="ctr">
            <a:normAutofit fontScale="25000" lnSpcReduction="20000"/>
          </a:bodyPr>
          <a:lstStyle/>
          <a:p>
            <a:endParaRPr lang="en-GB" sz="2000" dirty="0">
              <a:latin typeface="Tw Cen MT" panose="020B0602020104020603" pitchFamily="34" charset="0"/>
            </a:endParaRPr>
          </a:p>
          <a:p>
            <a:endParaRPr lang="en-GB" sz="11200" b="1" dirty="0">
              <a:highlight>
                <a:srgbClr val="00FFFF"/>
              </a:highlight>
              <a:latin typeface="Tw Cen MT" panose="020B0602020104020603" pitchFamily="34" charset="0"/>
            </a:endParaRPr>
          </a:p>
          <a:p>
            <a:endParaRPr lang="en-GB" sz="11200" b="1" dirty="0">
              <a:highlight>
                <a:srgbClr val="00FFFF"/>
              </a:highlight>
              <a:latin typeface="Tw Cen MT" panose="020B0602020104020603" pitchFamily="34" charset="0"/>
            </a:endParaRPr>
          </a:p>
          <a:p>
            <a:endParaRPr lang="en-GB" sz="11200" b="1" dirty="0">
              <a:highlight>
                <a:srgbClr val="00FFFF"/>
              </a:highlight>
              <a:latin typeface="Tw Cen MT" panose="020B0602020104020603" pitchFamily="34" charset="0"/>
            </a:endParaRPr>
          </a:p>
          <a:p>
            <a:r>
              <a:rPr lang="en-GB" sz="11200" b="1" dirty="0">
                <a:highlight>
                  <a:srgbClr val="00FFFF"/>
                </a:highlight>
                <a:latin typeface="Tw Cen MT" panose="020B0602020104020603" pitchFamily="34" charset="0"/>
              </a:rPr>
              <a:t>External stakeholders </a:t>
            </a:r>
            <a:r>
              <a:rPr lang="en-GB" sz="11200" dirty="0">
                <a:latin typeface="Tw Cen MT" panose="020B0602020104020603" pitchFamily="34" charset="0"/>
              </a:rPr>
              <a:t>are entities not within a business itself but who care about or are affected by its performance (e.g., consumers, </a:t>
            </a:r>
            <a:r>
              <a:rPr lang="en-GB" sz="11200" b="1" dirty="0">
                <a:latin typeface="Tw Cen MT" panose="020B0602020104020603" pitchFamily="34" charset="0"/>
              </a:rPr>
              <a:t>regulators</a:t>
            </a:r>
            <a:r>
              <a:rPr lang="en-GB" sz="11200" dirty="0">
                <a:latin typeface="Tw Cen MT" panose="020B0602020104020603" pitchFamily="34" charset="0"/>
              </a:rPr>
              <a:t>, </a:t>
            </a:r>
            <a:r>
              <a:rPr lang="en-GB" sz="11200" b="1" dirty="0">
                <a:latin typeface="Tw Cen MT" panose="020B0602020104020603" pitchFamily="34" charset="0"/>
              </a:rPr>
              <a:t>investors</a:t>
            </a:r>
            <a:r>
              <a:rPr lang="en-GB" sz="11200" dirty="0">
                <a:latin typeface="Tw Cen MT" panose="020B0602020104020603" pitchFamily="34" charset="0"/>
              </a:rPr>
              <a:t>, </a:t>
            </a:r>
            <a:r>
              <a:rPr lang="en-GB" sz="11200" b="1" dirty="0">
                <a:latin typeface="Tw Cen MT" panose="020B0602020104020603" pitchFamily="34" charset="0"/>
              </a:rPr>
              <a:t>suppliers</a:t>
            </a:r>
            <a:r>
              <a:rPr lang="en-GB" sz="11200" dirty="0">
                <a:latin typeface="Tw Cen MT" panose="020B0602020104020603" pitchFamily="34" charset="0"/>
              </a:rPr>
              <a:t>).</a:t>
            </a:r>
          </a:p>
          <a:p>
            <a:r>
              <a:rPr lang="en-GB" sz="11200" b="1" dirty="0">
                <a:highlight>
                  <a:srgbClr val="00FFFF"/>
                </a:highlight>
                <a:latin typeface="Tw Cen MT" panose="020B0602020104020603" pitchFamily="34" charset="0"/>
              </a:rPr>
              <a:t>External stakeholders</a:t>
            </a:r>
            <a:r>
              <a:rPr lang="en-GB" sz="11200" dirty="0">
                <a:highlight>
                  <a:srgbClr val="00FFFF"/>
                </a:highlight>
                <a:latin typeface="Tw Cen MT" panose="020B0602020104020603" pitchFamily="34" charset="0"/>
              </a:rPr>
              <a:t> </a:t>
            </a:r>
            <a:r>
              <a:rPr lang="en-GB" sz="11200" dirty="0">
                <a:latin typeface="Tw Cen MT" panose="020B0602020104020603" pitchFamily="34" charset="0"/>
              </a:rPr>
              <a:t>are groups </a:t>
            </a:r>
            <a:r>
              <a:rPr lang="en-GB" sz="11200" b="1" dirty="0">
                <a:latin typeface="Tw Cen MT" panose="020B0602020104020603" pitchFamily="34" charset="0"/>
              </a:rPr>
              <a:t>outside</a:t>
            </a:r>
            <a:r>
              <a:rPr lang="en-GB" sz="11200" dirty="0">
                <a:latin typeface="Tw Cen MT" panose="020B0602020104020603" pitchFamily="34" charset="0"/>
              </a:rPr>
              <a:t> a business or people who don't work inside the business but are affected in some way by the decisions and actions of the business. </a:t>
            </a:r>
          </a:p>
          <a:p>
            <a:pPr marL="0" indent="0">
              <a:buNone/>
            </a:pPr>
            <a:r>
              <a:rPr lang="en-GB" sz="11200" dirty="0">
                <a:highlight>
                  <a:srgbClr val="FFFF00"/>
                </a:highlight>
                <a:latin typeface="Tw Cen MT" panose="020B0602020104020603" pitchFamily="34" charset="0"/>
              </a:rPr>
              <a:t>Examples </a:t>
            </a:r>
            <a:r>
              <a:rPr lang="en-GB" sz="11200" dirty="0">
                <a:latin typeface="Tw Cen MT" panose="020B0602020104020603" pitchFamily="34" charset="0"/>
              </a:rPr>
              <a:t>of </a:t>
            </a:r>
            <a:r>
              <a:rPr lang="en-GB" sz="11200" b="1" dirty="0">
                <a:latin typeface="Tw Cen MT" panose="020B0602020104020603" pitchFamily="34" charset="0"/>
              </a:rPr>
              <a:t>external stakeholders</a:t>
            </a:r>
            <a:r>
              <a:rPr lang="en-GB" sz="11200" dirty="0">
                <a:latin typeface="Tw Cen MT" panose="020B0602020104020603" pitchFamily="34" charset="0"/>
              </a:rPr>
              <a:t> are customers, suppliers, creditors, the local community, society, and the government.</a:t>
            </a:r>
          </a:p>
          <a:p>
            <a:r>
              <a:rPr lang="en-GB" sz="11200" dirty="0">
                <a:latin typeface="Tw Cen MT" panose="020B0602020104020603" pitchFamily="34" charset="0"/>
              </a:rPr>
              <a:t>All </a:t>
            </a:r>
            <a:r>
              <a:rPr lang="en-GB" sz="11200" b="1" dirty="0">
                <a:latin typeface="Tw Cen MT" panose="020B0602020104020603" pitchFamily="34" charset="0"/>
              </a:rPr>
              <a:t>internal</a:t>
            </a:r>
            <a:r>
              <a:rPr lang="en-GB" sz="11200" dirty="0">
                <a:latin typeface="Tw Cen MT" panose="020B0602020104020603" pitchFamily="34" charset="0"/>
              </a:rPr>
              <a:t> and external </a:t>
            </a:r>
            <a:r>
              <a:rPr lang="en-GB" sz="11200" b="1" dirty="0">
                <a:latin typeface="Tw Cen MT" panose="020B0602020104020603" pitchFamily="34" charset="0"/>
              </a:rPr>
              <a:t>stakeholders</a:t>
            </a:r>
            <a:r>
              <a:rPr lang="en-GB" sz="11200" dirty="0">
                <a:latin typeface="Tw Cen MT" panose="020B0602020104020603" pitchFamily="34" charset="0"/>
              </a:rPr>
              <a:t> should be identified. </a:t>
            </a:r>
          </a:p>
          <a:p>
            <a:r>
              <a:rPr lang="en-GB" sz="11200" dirty="0">
                <a:latin typeface="Tw Cen MT" panose="020B0602020104020603" pitchFamily="34" charset="0"/>
              </a:rPr>
              <a:t>These will usually be the </a:t>
            </a:r>
            <a:r>
              <a:rPr lang="en-GB" sz="11200" b="1" dirty="0">
                <a:latin typeface="Tw Cen MT" panose="020B0602020104020603" pitchFamily="34" charset="0"/>
              </a:rPr>
              <a:t>patients</a:t>
            </a:r>
            <a:r>
              <a:rPr lang="en-GB" sz="11200" dirty="0">
                <a:latin typeface="Tw Cen MT" panose="020B0602020104020603" pitchFamily="34" charset="0"/>
              </a:rPr>
              <a:t> but often will include the </a:t>
            </a:r>
            <a:r>
              <a:rPr lang="en-GB" sz="11200" b="1" dirty="0">
                <a:latin typeface="Tw Cen MT" panose="020B0602020104020603" pitchFamily="34" charset="0"/>
              </a:rPr>
              <a:t>patients</a:t>
            </a:r>
            <a:r>
              <a:rPr lang="en-GB" sz="11200" dirty="0">
                <a:latin typeface="Tw Cen MT" panose="020B0602020104020603" pitchFamily="34" charset="0"/>
              </a:rPr>
              <a:t>' family members, healthcare providers, or program administrators.</a:t>
            </a:r>
          </a:p>
          <a:p>
            <a:pPr marL="0" indent="0">
              <a:buNone/>
            </a:pPr>
            <a:endParaRPr lang="en-GB" sz="11200" dirty="0">
              <a:latin typeface="Tw Cen MT" panose="020B0602020104020603" pitchFamily="34" charset="0"/>
            </a:endParaRPr>
          </a:p>
          <a:p>
            <a:pPr marL="0" indent="0">
              <a:buNone/>
            </a:pPr>
            <a:endParaRPr lang="en-GB" sz="11200" dirty="0">
              <a:latin typeface="Tw Cen MT" panose="020B0602020104020603" pitchFamily="34" charset="0"/>
            </a:endParaRPr>
          </a:p>
          <a:p>
            <a:pPr marL="0" indent="0">
              <a:buNone/>
            </a:pPr>
            <a:endParaRPr lang="en-GB" sz="2000" dirty="0">
              <a:latin typeface="Tw Cen MT" panose="020B0602020104020603" pitchFamily="34" charset="0"/>
            </a:endParaRPr>
          </a:p>
          <a:p>
            <a:pPr marL="0" indent="0">
              <a:buNone/>
            </a:pPr>
            <a:endParaRPr lang="en-GB" sz="2000" dirty="0">
              <a:latin typeface="Tw Cen MT" panose="020B0602020104020603" pitchFamily="34" charset="0"/>
            </a:endParaRPr>
          </a:p>
          <a:p>
            <a:pPr marL="0" indent="0">
              <a:buNone/>
            </a:pPr>
            <a:endParaRPr lang="en-GB" sz="2000" dirty="0">
              <a:latin typeface="Tw Cen MT" panose="020B0602020104020603" pitchFamily="34" charset="0"/>
            </a:endParaRPr>
          </a:p>
          <a:p>
            <a:pPr marL="0" indent="0">
              <a:buNone/>
            </a:pPr>
            <a:r>
              <a:rPr lang="en-GB" sz="2200" dirty="0"/>
              <a:t>(Identifying and managing internal and external stakeholder interests, 2020)</a:t>
            </a:r>
          </a:p>
          <a:p>
            <a:endParaRPr lang="en-GB" sz="2000" dirty="0"/>
          </a:p>
          <a:p>
            <a:endParaRPr lang="en-GB" sz="2000" dirty="0"/>
          </a:p>
          <a:p>
            <a:endParaRPr lang="en-GB" sz="2000" dirty="0"/>
          </a:p>
        </p:txBody>
      </p:sp>
    </p:spTree>
    <p:extLst>
      <p:ext uri="{BB962C8B-B14F-4D97-AF65-F5344CB8AC3E}">
        <p14:creationId xmlns:p14="http://schemas.microsoft.com/office/powerpoint/2010/main" val="4030216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2B5A1C-3DA5-48AB-9C93-38A7ED70E3EC}"/>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715617" y="424071"/>
            <a:ext cx="10402957" cy="5790462"/>
          </a:xfrm>
          <a:prstGeom prst="rect">
            <a:avLst/>
          </a:prstGeom>
          <a:noFill/>
          <a:ln>
            <a:noFill/>
          </a:ln>
        </p:spPr>
      </p:pic>
      <p:sp>
        <p:nvSpPr>
          <p:cNvPr id="5" name="Footer Placeholder 4">
            <a:extLst>
              <a:ext uri="{FF2B5EF4-FFF2-40B4-BE49-F238E27FC236}">
                <a16:creationId xmlns:a16="http://schemas.microsoft.com/office/drawing/2014/main" id="{F5F53E10-8322-48C3-A2C7-66485098F30F}"/>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765357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EE23F-E898-483F-8BC9-0DF101D85805}"/>
              </a:ext>
            </a:extLst>
          </p:cNvPr>
          <p:cNvSpPr>
            <a:spLocks noGrp="1"/>
          </p:cNvSpPr>
          <p:nvPr>
            <p:ph type="title"/>
          </p:nvPr>
        </p:nvSpPr>
        <p:spPr>
          <a:xfrm>
            <a:off x="1371599" y="294538"/>
            <a:ext cx="9895951" cy="1033669"/>
          </a:xfrm>
        </p:spPr>
        <p:txBody>
          <a:bodyPr>
            <a:normAutofit/>
          </a:bodyPr>
          <a:lstStyle/>
          <a:p>
            <a:r>
              <a:rPr lang="en-GB" sz="4000" b="1" i="1">
                <a:solidFill>
                  <a:srgbClr val="FFFFFF"/>
                </a:solidFill>
              </a:rPr>
              <a:t>Examples of external stakeholders in healthcare</a:t>
            </a:r>
          </a:p>
        </p:txBody>
      </p:sp>
      <p:sp>
        <p:nvSpPr>
          <p:cNvPr id="4" name="Footer Placeholder 3">
            <a:extLst>
              <a:ext uri="{FF2B5EF4-FFF2-40B4-BE49-F238E27FC236}">
                <a16:creationId xmlns:a16="http://schemas.microsoft.com/office/drawing/2014/main" id="{8E3D7413-24FD-4839-9618-E7595B56237F}"/>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39B4FF91-7738-4438-80A5-AD4CFB6F84CE}"/>
              </a:ext>
            </a:extLst>
          </p:cNvPr>
          <p:cNvSpPr>
            <a:spLocks noGrp="1"/>
          </p:cNvSpPr>
          <p:nvPr>
            <p:ph idx="1"/>
          </p:nvPr>
        </p:nvSpPr>
        <p:spPr>
          <a:xfrm>
            <a:off x="1371599" y="2318197"/>
            <a:ext cx="9724031" cy="3683358"/>
          </a:xfrm>
        </p:spPr>
        <p:txBody>
          <a:bodyPr anchor="ctr">
            <a:normAutofit/>
          </a:bodyPr>
          <a:lstStyle/>
          <a:p>
            <a:r>
              <a:rPr lang="en-GB" dirty="0">
                <a:latin typeface="Tw Cen MT" panose="020B0602020104020603" pitchFamily="34" charset="0"/>
              </a:rPr>
              <a:t>Special interest group are the government regulatory agencies (CQC, NICE, Nursing Midwifery council)</a:t>
            </a:r>
          </a:p>
          <a:p>
            <a:r>
              <a:rPr lang="en-GB" dirty="0">
                <a:latin typeface="Tw Cen MT" panose="020B0602020104020603" pitchFamily="34" charset="0"/>
              </a:rPr>
              <a:t>Private accrediting associations, </a:t>
            </a:r>
          </a:p>
          <a:p>
            <a:r>
              <a:rPr lang="en-GB" dirty="0">
                <a:latin typeface="Tw Cen MT" panose="020B0602020104020603" pitchFamily="34" charset="0"/>
              </a:rPr>
              <a:t>Professional associations, </a:t>
            </a:r>
          </a:p>
          <a:p>
            <a:r>
              <a:rPr lang="en-GB" dirty="0">
                <a:latin typeface="Tw Cen MT" panose="020B0602020104020603" pitchFamily="34" charset="0"/>
              </a:rPr>
              <a:t>Labour union, </a:t>
            </a:r>
          </a:p>
          <a:p>
            <a:r>
              <a:rPr lang="en-GB" dirty="0">
                <a:latin typeface="Tw Cen MT" panose="020B0602020104020603" pitchFamily="34" charset="0"/>
              </a:rPr>
              <a:t>The media and political group. </a:t>
            </a:r>
          </a:p>
          <a:p>
            <a:endParaRPr lang="en-GB" sz="2000" dirty="0"/>
          </a:p>
        </p:txBody>
      </p:sp>
    </p:spTree>
    <p:extLst>
      <p:ext uri="{BB962C8B-B14F-4D97-AF65-F5344CB8AC3E}">
        <p14:creationId xmlns:p14="http://schemas.microsoft.com/office/powerpoint/2010/main" val="947482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BA983-820E-4D71-AB2E-F576995C1750}"/>
              </a:ext>
            </a:extLst>
          </p:cNvPr>
          <p:cNvSpPr>
            <a:spLocks noGrp="1"/>
          </p:cNvSpPr>
          <p:nvPr>
            <p:ph type="title"/>
          </p:nvPr>
        </p:nvSpPr>
        <p:spPr>
          <a:xfrm>
            <a:off x="1371599" y="294538"/>
            <a:ext cx="9895951" cy="1033669"/>
          </a:xfrm>
        </p:spPr>
        <p:txBody>
          <a:bodyPr>
            <a:normAutofit/>
          </a:bodyPr>
          <a:lstStyle/>
          <a:p>
            <a:r>
              <a:rPr lang="en-GB" sz="4000" b="1" i="1">
                <a:solidFill>
                  <a:srgbClr val="FFFFFF"/>
                </a:solidFill>
              </a:rPr>
              <a:t>Stakeholders in Health Care System</a:t>
            </a:r>
          </a:p>
        </p:txBody>
      </p:sp>
      <p:sp>
        <p:nvSpPr>
          <p:cNvPr id="4" name="Footer Placeholder 3">
            <a:extLst>
              <a:ext uri="{FF2B5EF4-FFF2-40B4-BE49-F238E27FC236}">
                <a16:creationId xmlns:a16="http://schemas.microsoft.com/office/drawing/2014/main" id="{47F772AF-6A46-4E57-B19C-6CD34C516286}"/>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FFEAAACC-0A15-43FD-84CC-EE9B9659CE75}"/>
              </a:ext>
            </a:extLst>
          </p:cNvPr>
          <p:cNvSpPr>
            <a:spLocks noGrp="1"/>
          </p:cNvSpPr>
          <p:nvPr>
            <p:ph idx="1"/>
          </p:nvPr>
        </p:nvSpPr>
        <p:spPr>
          <a:xfrm>
            <a:off x="267097" y="1706842"/>
            <a:ext cx="11732646" cy="4989379"/>
          </a:xfrm>
        </p:spPr>
        <p:txBody>
          <a:bodyPr anchor="ctr">
            <a:noAutofit/>
          </a:bodyPr>
          <a:lstStyle/>
          <a:p>
            <a:r>
              <a:rPr lang="en-GB" sz="2200" b="1" dirty="0">
                <a:highlight>
                  <a:srgbClr val="FFFF00"/>
                </a:highlight>
                <a:latin typeface="Tw Cen MT" panose="020B0602020104020603" pitchFamily="34" charset="0"/>
              </a:rPr>
              <a:t>Government</a:t>
            </a:r>
            <a:r>
              <a:rPr lang="en-GB" sz="2200" dirty="0">
                <a:latin typeface="Tw Cen MT" panose="020B0602020104020603" pitchFamily="34" charset="0"/>
              </a:rPr>
              <a:t> -The role of government in the administration of health care can not be overestimated. Many federal government health care efforts are headed by a cabinet- level officer, the secretary for health and human services, who runs the department of health and human services.</a:t>
            </a:r>
          </a:p>
          <a:p>
            <a:r>
              <a:rPr lang="en-GB" sz="2200" dirty="0">
                <a:latin typeface="Tw Cen MT" panose="020B0602020104020603" pitchFamily="34" charset="0"/>
              </a:rPr>
              <a:t> The government makes budget and other planning related to expenditure in health care.</a:t>
            </a:r>
          </a:p>
          <a:p>
            <a:r>
              <a:rPr lang="en-GB" sz="2200" dirty="0">
                <a:latin typeface="Tw Cen MT" panose="020B0602020104020603" pitchFamily="34" charset="0"/>
              </a:rPr>
              <a:t> As the major payer, the federal government has been active in regulating the health care industry.</a:t>
            </a:r>
          </a:p>
          <a:p>
            <a:r>
              <a:rPr lang="en-GB" sz="2200" b="1" dirty="0">
                <a:highlight>
                  <a:srgbClr val="FFFF00"/>
                </a:highlight>
                <a:latin typeface="Tw Cen MT" panose="020B0602020104020603" pitchFamily="34" charset="0"/>
              </a:rPr>
              <a:t>Public </a:t>
            </a:r>
            <a:r>
              <a:rPr lang="en-GB" sz="2200" dirty="0">
                <a:highlight>
                  <a:srgbClr val="FFFF00"/>
                </a:highlight>
                <a:latin typeface="Tw Cen MT" panose="020B0602020104020603" pitchFamily="34" charset="0"/>
              </a:rPr>
              <a:t>- </a:t>
            </a:r>
            <a:r>
              <a:rPr lang="en-GB" sz="2200" dirty="0">
                <a:latin typeface="Tw Cen MT" panose="020B0602020104020603" pitchFamily="34" charset="0"/>
              </a:rPr>
              <a:t>The public has a stake in health care from several perspectives. </a:t>
            </a:r>
          </a:p>
          <a:p>
            <a:r>
              <a:rPr lang="en-GB" sz="2200" dirty="0">
                <a:latin typeface="Tw Cen MT" panose="020B0602020104020603" pitchFamily="34" charset="0"/>
              </a:rPr>
              <a:t>As consumers of health care services or as patients, the public is concerned with quality, cost and access to care. </a:t>
            </a:r>
          </a:p>
          <a:p>
            <a:r>
              <a:rPr lang="en-GB" sz="2200" dirty="0">
                <a:latin typeface="Tw Cen MT" panose="020B0602020104020603" pitchFamily="34" charset="0"/>
              </a:rPr>
              <a:t>Many people believe that health care is a right and should be universally available to all citizens, regardless of the cost.</a:t>
            </a:r>
          </a:p>
          <a:p>
            <a:r>
              <a:rPr lang="en-GB" sz="2200" dirty="0">
                <a:latin typeface="Tw Cen MT" panose="020B0602020104020603" pitchFamily="34" charset="0"/>
              </a:rPr>
              <a:t> In addition, the public has a more positive view of health promotion and illness prevention than in past.. Health care resources remain focused on illness, however, with only 1% of health care expenditures going to public health.</a:t>
            </a:r>
          </a:p>
        </p:txBody>
      </p:sp>
    </p:spTree>
    <p:extLst>
      <p:ext uri="{BB962C8B-B14F-4D97-AF65-F5344CB8AC3E}">
        <p14:creationId xmlns:p14="http://schemas.microsoft.com/office/powerpoint/2010/main" val="3618876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FEB367E-6942-4CBB-9DD9-53DD8E9E4F38}"/>
              </a:ext>
            </a:extLst>
          </p:cNvPr>
          <p:cNvPicPr>
            <a:picLocks noGrp="1"/>
          </p:cNvPicPr>
          <p:nvPr>
            <p:ph idx="1"/>
          </p:nvPr>
        </p:nvPicPr>
        <p:blipFill rotWithShape="1">
          <a:blip r:embed="rId2"/>
          <a:srcRect b="9007"/>
          <a:stretch/>
        </p:blipFill>
        <p:spPr>
          <a:xfrm>
            <a:off x="838200" y="704765"/>
            <a:ext cx="10628376" cy="5440003"/>
          </a:xfrm>
          <a:prstGeom prst="rect">
            <a:avLst/>
          </a:prstGeom>
        </p:spPr>
      </p:pic>
      <p:sp>
        <p:nvSpPr>
          <p:cNvPr id="5" name="Footer Placeholder 4">
            <a:extLst>
              <a:ext uri="{FF2B5EF4-FFF2-40B4-BE49-F238E27FC236}">
                <a16:creationId xmlns:a16="http://schemas.microsoft.com/office/drawing/2014/main" id="{A7205E77-5D45-499A-86D1-554865C6321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551388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4F400D8-F453-4B2A-A37F-49D12745D309}"/>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2BC15461-D212-4E6E-AA02-06994ECA1140}"/>
              </a:ext>
            </a:extLst>
          </p:cNvPr>
          <p:cNvSpPr>
            <a:spLocks noGrp="1"/>
          </p:cNvSpPr>
          <p:nvPr>
            <p:ph idx="1"/>
          </p:nvPr>
        </p:nvSpPr>
        <p:spPr>
          <a:xfrm>
            <a:off x="459350" y="2349305"/>
            <a:ext cx="11498188" cy="4276578"/>
          </a:xfrm>
        </p:spPr>
        <p:txBody>
          <a:bodyPr anchor="ctr">
            <a:normAutofit lnSpcReduction="10000"/>
          </a:bodyPr>
          <a:lstStyle/>
          <a:p>
            <a:pPr marL="0" indent="0">
              <a:buNone/>
            </a:pPr>
            <a:r>
              <a:rPr lang="en-GB" sz="1800" b="1" dirty="0">
                <a:highlight>
                  <a:srgbClr val="FFFF00"/>
                </a:highlight>
                <a:latin typeface="Tw Cen MT" panose="020B0602020104020603" pitchFamily="34" charset="0"/>
              </a:rPr>
              <a:t>United Kingdom Accreditation Service (UKAS) </a:t>
            </a:r>
          </a:p>
          <a:p>
            <a:pPr marL="0" indent="0">
              <a:buNone/>
            </a:pPr>
            <a:r>
              <a:rPr lang="en-GB" sz="1800" dirty="0">
                <a:latin typeface="Tw Cen MT" panose="020B0602020104020603" pitchFamily="34" charset="0"/>
              </a:rPr>
              <a:t>The United Kingdom Accreditation Service is the sole national accreditation body recognised by the British government to assess the competence of organisations that provide certification, testing, inspection and calibration services </a:t>
            </a:r>
          </a:p>
          <a:p>
            <a:pPr marL="0" indent="0">
              <a:buNone/>
            </a:pPr>
            <a:r>
              <a:rPr lang="en-GB" sz="1800" b="1" dirty="0">
                <a:highlight>
                  <a:srgbClr val="FFFF00"/>
                </a:highlight>
                <a:latin typeface="Tw Cen MT" panose="020B0602020104020603" pitchFamily="34" charset="0"/>
              </a:rPr>
              <a:t>Does accreditation affect quality?</a:t>
            </a:r>
          </a:p>
          <a:p>
            <a:r>
              <a:rPr lang="en-GB" sz="1800" dirty="0">
                <a:latin typeface="Tw Cen MT" panose="020B0602020104020603" pitchFamily="34" charset="0"/>
              </a:rPr>
              <a:t>Studies have shown that </a:t>
            </a:r>
            <a:r>
              <a:rPr lang="en-GB" sz="1800" b="1" dirty="0">
                <a:latin typeface="Tw Cen MT" panose="020B0602020104020603" pitchFamily="34" charset="0"/>
              </a:rPr>
              <a:t>accreditation</a:t>
            </a:r>
            <a:r>
              <a:rPr lang="en-GB" sz="1800" dirty="0">
                <a:latin typeface="Tw Cen MT" panose="020B0602020104020603" pitchFamily="34" charset="0"/>
              </a:rPr>
              <a:t> improves the overall </a:t>
            </a:r>
            <a:r>
              <a:rPr lang="en-GB" sz="1800" b="1" dirty="0">
                <a:latin typeface="Tw Cen MT" panose="020B0602020104020603" pitchFamily="34" charset="0"/>
              </a:rPr>
              <a:t>quality</a:t>
            </a:r>
            <a:r>
              <a:rPr lang="en-GB" sz="1800" dirty="0">
                <a:latin typeface="Tw Cen MT" panose="020B0602020104020603" pitchFamily="34" charset="0"/>
              </a:rPr>
              <a:t> of care in healthcare facilities. In certain specialty areas, </a:t>
            </a:r>
            <a:r>
              <a:rPr lang="en-GB" sz="1800" b="1" dirty="0">
                <a:latin typeface="Tw Cen MT" panose="020B0602020104020603" pitchFamily="34" charset="0"/>
              </a:rPr>
              <a:t>accreditation</a:t>
            </a:r>
            <a:r>
              <a:rPr lang="en-GB" sz="1800" dirty="0">
                <a:latin typeface="Tw Cen MT" panose="020B0602020104020603" pitchFamily="34" charset="0"/>
              </a:rPr>
              <a:t> programs even improve patient outcomes. ... The standards ensure that patients will receive consistent, excellent care throughout the facility.</a:t>
            </a:r>
          </a:p>
          <a:p>
            <a:endParaRPr lang="en-GB" sz="1800" dirty="0">
              <a:latin typeface="Tw Cen MT" panose="020B0602020104020603" pitchFamily="34" charset="0"/>
            </a:endParaRPr>
          </a:p>
          <a:p>
            <a:pPr marL="0" indent="0">
              <a:buNone/>
            </a:pPr>
            <a:r>
              <a:rPr lang="en-GB" sz="1800" b="1" dirty="0">
                <a:highlight>
                  <a:srgbClr val="FFFF00"/>
                </a:highlight>
                <a:latin typeface="Tw Cen MT" panose="020B0602020104020603" pitchFamily="34" charset="0"/>
              </a:rPr>
              <a:t>What does accreditation mean in healthcare?</a:t>
            </a:r>
          </a:p>
          <a:p>
            <a:r>
              <a:rPr lang="en-GB" sz="1800" b="1" dirty="0">
                <a:latin typeface="Tw Cen MT" panose="020B0602020104020603" pitchFamily="34" charset="0"/>
              </a:rPr>
              <a:t>Accreditation</a:t>
            </a:r>
            <a:r>
              <a:rPr lang="en-GB" sz="1800" dirty="0">
                <a:latin typeface="Tw Cen MT" panose="020B0602020104020603" pitchFamily="34" charset="0"/>
              </a:rPr>
              <a:t> is usually a voluntary program in which trained external peer reviewers evaluate a </a:t>
            </a:r>
            <a:r>
              <a:rPr lang="en-GB" sz="1800" b="1" dirty="0">
                <a:latin typeface="Tw Cen MT" panose="020B0602020104020603" pitchFamily="34" charset="0"/>
              </a:rPr>
              <a:t>healthcare</a:t>
            </a:r>
            <a:r>
              <a:rPr lang="en-GB" sz="1800" dirty="0">
                <a:latin typeface="Tw Cen MT" panose="020B0602020104020603" pitchFamily="34" charset="0"/>
              </a:rPr>
              <a:t> organization's compliance and compare it with pre-established performance standards.</a:t>
            </a:r>
          </a:p>
          <a:p>
            <a:pPr marL="0" indent="0">
              <a:buNone/>
            </a:pPr>
            <a:r>
              <a:rPr lang="en-GB" sz="1800" b="1" dirty="0">
                <a:highlight>
                  <a:srgbClr val="FFFF00"/>
                </a:highlight>
                <a:latin typeface="Tw Cen MT" panose="020B0602020104020603" pitchFamily="34" charset="0"/>
              </a:rPr>
              <a:t>What is accreditation process?</a:t>
            </a:r>
          </a:p>
          <a:p>
            <a:r>
              <a:rPr lang="en-GB" sz="1800" b="1" dirty="0">
                <a:latin typeface="Tw Cen MT" panose="020B0602020104020603" pitchFamily="34" charset="0"/>
              </a:rPr>
              <a:t>Accreditation</a:t>
            </a:r>
            <a:r>
              <a:rPr lang="en-GB" sz="1800" dirty="0">
                <a:latin typeface="Tw Cen MT" panose="020B0602020104020603" pitchFamily="34" charset="0"/>
              </a:rPr>
              <a:t> is the </a:t>
            </a:r>
            <a:r>
              <a:rPr lang="en-GB" sz="1800" b="1" dirty="0">
                <a:latin typeface="Tw Cen MT" panose="020B0602020104020603" pitchFamily="34" charset="0"/>
              </a:rPr>
              <a:t>process</a:t>
            </a:r>
            <a:r>
              <a:rPr lang="en-GB" sz="1800" dirty="0">
                <a:latin typeface="Tw Cen MT" panose="020B0602020104020603" pitchFamily="34" charset="0"/>
              </a:rPr>
              <a:t> of formal recognition of competence that grants approval to qualified organizations, including Certification Bodies (CBs), who are then given the ability to perform certification audits.</a:t>
            </a:r>
          </a:p>
          <a:p>
            <a:endParaRPr lang="en-GB" sz="1300" dirty="0"/>
          </a:p>
          <a:p>
            <a:endParaRPr lang="en-GB" sz="1300" dirty="0"/>
          </a:p>
          <a:p>
            <a:endParaRPr lang="en-GB" sz="1300" dirty="0"/>
          </a:p>
        </p:txBody>
      </p:sp>
    </p:spTree>
    <p:extLst>
      <p:ext uri="{BB962C8B-B14F-4D97-AF65-F5344CB8AC3E}">
        <p14:creationId xmlns:p14="http://schemas.microsoft.com/office/powerpoint/2010/main" val="758475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131A6E-3E30-422F-A147-35D513468BD7}"/>
              </a:ext>
            </a:extLst>
          </p:cNvPr>
          <p:cNvSpPr>
            <a:spLocks noGrp="1"/>
          </p:cNvSpPr>
          <p:nvPr>
            <p:ph type="body" idx="1"/>
          </p:nvPr>
        </p:nvSpPr>
        <p:spPr>
          <a:xfrm>
            <a:off x="627753" y="461963"/>
            <a:ext cx="5157787" cy="823912"/>
          </a:xfrm>
        </p:spPr>
        <p:txBody>
          <a:bodyPr/>
          <a:lstStyle/>
          <a:p>
            <a:r>
              <a:rPr lang="en-GB" sz="2400" b="1" dirty="0">
                <a:effectLst/>
                <a:highlight>
                  <a:srgbClr val="FFFF00"/>
                </a:highlight>
              </a:rPr>
              <a:t>Internal Stakeholders</a:t>
            </a:r>
            <a:endParaRPr lang="en-GB" sz="2400" dirty="0">
              <a:effectLst/>
              <a:highlight>
                <a:srgbClr val="FFFF00"/>
              </a:highlight>
            </a:endParaRPr>
          </a:p>
          <a:p>
            <a:endParaRPr lang="en-GB" dirty="0"/>
          </a:p>
        </p:txBody>
      </p:sp>
      <p:sp>
        <p:nvSpPr>
          <p:cNvPr id="4" name="Content Placeholder 3">
            <a:extLst>
              <a:ext uri="{FF2B5EF4-FFF2-40B4-BE49-F238E27FC236}">
                <a16:creationId xmlns:a16="http://schemas.microsoft.com/office/drawing/2014/main" id="{C4E79B6B-9434-431E-9A7D-EDBC9AB1CAB6}"/>
              </a:ext>
            </a:extLst>
          </p:cNvPr>
          <p:cNvSpPr>
            <a:spLocks noGrp="1"/>
          </p:cNvSpPr>
          <p:nvPr>
            <p:ph sz="half" idx="2"/>
          </p:nvPr>
        </p:nvSpPr>
        <p:spPr>
          <a:xfrm>
            <a:off x="839788" y="1285875"/>
            <a:ext cx="5157787" cy="4903788"/>
          </a:xfrm>
        </p:spPr>
        <p:txBody>
          <a:bodyPr>
            <a:normAutofit fontScale="40000" lnSpcReduction="20000"/>
          </a:bodyPr>
          <a:lstStyle/>
          <a:p>
            <a:pPr>
              <a:buFont typeface="Arial" panose="020B0604020202020204" pitchFamily="34" charset="0"/>
              <a:buChar char="•"/>
            </a:pPr>
            <a:r>
              <a:rPr lang="en-GB" sz="4500" dirty="0">
                <a:effectLst/>
              </a:rPr>
              <a:t>Director of Public Health</a:t>
            </a:r>
          </a:p>
          <a:p>
            <a:pPr>
              <a:buFont typeface="Arial" panose="020B0604020202020204" pitchFamily="34" charset="0"/>
              <a:buChar char="•"/>
            </a:pPr>
            <a:r>
              <a:rPr lang="en-GB" sz="4500" dirty="0">
                <a:effectLst/>
              </a:rPr>
              <a:t>Head of Health Intelligence and Information</a:t>
            </a:r>
          </a:p>
          <a:p>
            <a:pPr>
              <a:buFont typeface="Arial" panose="020B0604020202020204" pitchFamily="34" charset="0"/>
              <a:buChar char="•"/>
            </a:pPr>
            <a:r>
              <a:rPr lang="en-GB" sz="4500" dirty="0">
                <a:effectLst/>
              </a:rPr>
              <a:t>Service users</a:t>
            </a:r>
          </a:p>
          <a:p>
            <a:pPr>
              <a:buFont typeface="Arial" panose="020B0604020202020204" pitchFamily="34" charset="0"/>
              <a:buChar char="•"/>
            </a:pPr>
            <a:r>
              <a:rPr lang="en-GB" sz="4500" dirty="0"/>
              <a:t>Patients </a:t>
            </a:r>
            <a:endParaRPr lang="en-GB" sz="4500" dirty="0">
              <a:effectLst/>
            </a:endParaRPr>
          </a:p>
          <a:p>
            <a:pPr>
              <a:buFont typeface="Arial" panose="020B0604020202020204" pitchFamily="34" charset="0"/>
              <a:buChar char="•"/>
            </a:pPr>
            <a:r>
              <a:rPr lang="en-GB" sz="4500" dirty="0">
                <a:effectLst/>
              </a:rPr>
              <a:t>Procurement</a:t>
            </a:r>
          </a:p>
          <a:p>
            <a:pPr>
              <a:buFont typeface="Arial" panose="020B0604020202020204" pitchFamily="34" charset="0"/>
              <a:buChar char="•"/>
            </a:pPr>
            <a:r>
              <a:rPr lang="en-GB" sz="4500" dirty="0">
                <a:effectLst/>
              </a:rPr>
              <a:t>Director of Nursing</a:t>
            </a:r>
          </a:p>
          <a:p>
            <a:pPr>
              <a:buFont typeface="Arial" panose="020B0604020202020204" pitchFamily="34" charset="0"/>
              <a:buChar char="•"/>
            </a:pPr>
            <a:r>
              <a:rPr lang="en-GB" sz="4500" dirty="0">
                <a:effectLst/>
              </a:rPr>
              <a:t>Public Health Strategists</a:t>
            </a:r>
          </a:p>
          <a:p>
            <a:pPr>
              <a:buFont typeface="Arial" panose="020B0604020202020204" pitchFamily="34" charset="0"/>
              <a:buChar char="•"/>
            </a:pPr>
            <a:r>
              <a:rPr lang="en-GB" sz="4500" dirty="0">
                <a:effectLst/>
              </a:rPr>
              <a:t>Public Health Management Analyst</a:t>
            </a:r>
          </a:p>
          <a:p>
            <a:pPr>
              <a:buFont typeface="Arial" panose="020B0604020202020204" pitchFamily="34" charset="0"/>
              <a:buChar char="•"/>
            </a:pPr>
            <a:r>
              <a:rPr lang="en-GB" sz="4500" dirty="0">
                <a:effectLst/>
              </a:rPr>
              <a:t>Director of Programmes and Services</a:t>
            </a:r>
          </a:p>
          <a:p>
            <a:pPr>
              <a:buFont typeface="Arial" panose="020B0604020202020204" pitchFamily="34" charset="0"/>
              <a:buChar char="•"/>
            </a:pPr>
            <a:r>
              <a:rPr lang="en-GB" sz="4500" dirty="0">
                <a:effectLst/>
              </a:rPr>
              <a:t>Research Scientist</a:t>
            </a:r>
          </a:p>
          <a:p>
            <a:pPr>
              <a:buFont typeface="Arial" panose="020B0604020202020204" pitchFamily="34" charset="0"/>
              <a:buChar char="•"/>
            </a:pPr>
            <a:r>
              <a:rPr lang="en-GB" sz="4500" dirty="0">
                <a:effectLst/>
              </a:rPr>
              <a:t>Communications</a:t>
            </a:r>
          </a:p>
          <a:p>
            <a:pPr>
              <a:buFont typeface="Arial" panose="020B0604020202020204" pitchFamily="34" charset="0"/>
              <a:buChar char="•"/>
            </a:pPr>
            <a:r>
              <a:rPr lang="en-GB" sz="4500" dirty="0">
                <a:effectLst/>
              </a:rPr>
              <a:t>Environmental Health Intelligence Analyst</a:t>
            </a:r>
          </a:p>
          <a:p>
            <a:pPr>
              <a:buFont typeface="Arial" panose="020B0604020202020204" pitchFamily="34" charset="0"/>
              <a:buChar char="•"/>
            </a:pPr>
            <a:r>
              <a:rPr lang="en-GB" sz="4500" dirty="0">
                <a:effectLst/>
              </a:rPr>
              <a:t>Public Health Manager</a:t>
            </a:r>
          </a:p>
          <a:p>
            <a:pPr>
              <a:buFont typeface="Arial" panose="020B0604020202020204" pitchFamily="34" charset="0"/>
              <a:buChar char="•"/>
            </a:pPr>
            <a:r>
              <a:rPr lang="en-GB" sz="4500" dirty="0">
                <a:effectLst/>
              </a:rPr>
              <a:t>Trustees</a:t>
            </a:r>
          </a:p>
          <a:p>
            <a:pPr>
              <a:buFont typeface="Arial" panose="020B0604020202020204" pitchFamily="34" charset="0"/>
              <a:buChar char="•"/>
            </a:pPr>
            <a:r>
              <a:rPr lang="en-GB" sz="4500" dirty="0">
                <a:effectLst/>
              </a:rPr>
              <a:t>Board committee members</a:t>
            </a:r>
          </a:p>
          <a:p>
            <a:endParaRPr lang="en-GB" dirty="0"/>
          </a:p>
        </p:txBody>
      </p:sp>
      <p:sp>
        <p:nvSpPr>
          <p:cNvPr id="5" name="Text Placeholder 4">
            <a:extLst>
              <a:ext uri="{FF2B5EF4-FFF2-40B4-BE49-F238E27FC236}">
                <a16:creationId xmlns:a16="http://schemas.microsoft.com/office/drawing/2014/main" id="{E95207CD-4FD0-4DCD-924E-C97D1E1D3D17}"/>
              </a:ext>
            </a:extLst>
          </p:cNvPr>
          <p:cNvSpPr>
            <a:spLocks noGrp="1"/>
          </p:cNvSpPr>
          <p:nvPr>
            <p:ph type="body" sz="quarter" idx="3"/>
          </p:nvPr>
        </p:nvSpPr>
        <p:spPr>
          <a:xfrm>
            <a:off x="6406462" y="256381"/>
            <a:ext cx="5183188" cy="823912"/>
          </a:xfrm>
        </p:spPr>
        <p:txBody>
          <a:bodyPr/>
          <a:lstStyle/>
          <a:p>
            <a:r>
              <a:rPr lang="en-GB" sz="2400" b="1" dirty="0">
                <a:effectLst/>
                <a:highlight>
                  <a:srgbClr val="FFFF00"/>
                </a:highlight>
              </a:rPr>
              <a:t>External Stakeholders</a:t>
            </a:r>
            <a:endParaRPr lang="en-GB" sz="2400" dirty="0">
              <a:effectLst/>
              <a:highlight>
                <a:srgbClr val="FFFF00"/>
              </a:highlight>
            </a:endParaRPr>
          </a:p>
          <a:p>
            <a:endParaRPr lang="en-GB" dirty="0"/>
          </a:p>
        </p:txBody>
      </p:sp>
      <p:sp>
        <p:nvSpPr>
          <p:cNvPr id="6" name="Content Placeholder 5">
            <a:extLst>
              <a:ext uri="{FF2B5EF4-FFF2-40B4-BE49-F238E27FC236}">
                <a16:creationId xmlns:a16="http://schemas.microsoft.com/office/drawing/2014/main" id="{C13DBCD0-A6F5-4C27-8A85-DEE343A288FD}"/>
              </a:ext>
            </a:extLst>
          </p:cNvPr>
          <p:cNvSpPr>
            <a:spLocks noGrp="1"/>
          </p:cNvSpPr>
          <p:nvPr>
            <p:ph sz="quarter" idx="4"/>
          </p:nvPr>
        </p:nvSpPr>
        <p:spPr>
          <a:xfrm>
            <a:off x="6194427" y="1160220"/>
            <a:ext cx="5569848" cy="4903788"/>
          </a:xfrm>
        </p:spPr>
        <p:txBody>
          <a:bodyPr>
            <a:noAutofit/>
          </a:bodyPr>
          <a:lstStyle/>
          <a:p>
            <a:pPr>
              <a:buFont typeface="Arial" panose="020B0604020202020204" pitchFamily="34" charset="0"/>
              <a:buChar char="•"/>
            </a:pPr>
            <a:r>
              <a:rPr lang="en-GB" sz="1800" dirty="0">
                <a:effectLst/>
              </a:rPr>
              <a:t>Local Authority/council</a:t>
            </a:r>
          </a:p>
          <a:p>
            <a:pPr>
              <a:buFont typeface="Arial" panose="020B0604020202020204" pitchFamily="34" charset="0"/>
              <a:buChar char="•"/>
            </a:pPr>
            <a:r>
              <a:rPr lang="en-GB" sz="1800" dirty="0">
                <a:effectLst/>
              </a:rPr>
              <a:t>Providers</a:t>
            </a:r>
          </a:p>
          <a:p>
            <a:pPr>
              <a:buFont typeface="Arial" panose="020B0604020202020204" pitchFamily="34" charset="0"/>
              <a:buChar char="•"/>
            </a:pPr>
            <a:r>
              <a:rPr lang="en-GB" sz="1800" dirty="0">
                <a:effectLst/>
              </a:rPr>
              <a:t>Acute trusts</a:t>
            </a:r>
          </a:p>
          <a:p>
            <a:pPr>
              <a:buFont typeface="Arial" panose="020B0604020202020204" pitchFamily="34" charset="0"/>
              <a:buChar char="•"/>
            </a:pPr>
            <a:r>
              <a:rPr lang="en-GB" sz="1800" dirty="0">
                <a:effectLst/>
              </a:rPr>
              <a:t>Patients</a:t>
            </a:r>
          </a:p>
          <a:p>
            <a:pPr>
              <a:buFont typeface="Arial" panose="020B0604020202020204" pitchFamily="34" charset="0"/>
              <a:buChar char="•"/>
            </a:pPr>
            <a:r>
              <a:rPr lang="en-GB" sz="1800" dirty="0">
                <a:effectLst/>
              </a:rPr>
              <a:t>Service users</a:t>
            </a:r>
          </a:p>
          <a:p>
            <a:pPr>
              <a:buFont typeface="Arial" panose="020B0604020202020204" pitchFamily="34" charset="0"/>
              <a:buChar char="•"/>
            </a:pPr>
            <a:r>
              <a:rPr lang="en-GB" sz="1800" dirty="0">
                <a:effectLst/>
              </a:rPr>
              <a:t>Customers</a:t>
            </a:r>
          </a:p>
          <a:p>
            <a:pPr>
              <a:buFont typeface="Arial" panose="020B0604020202020204" pitchFamily="34" charset="0"/>
              <a:buChar char="•"/>
            </a:pPr>
            <a:r>
              <a:rPr lang="en-GB" sz="1800" dirty="0">
                <a:effectLst/>
              </a:rPr>
              <a:t>Suppliers</a:t>
            </a:r>
          </a:p>
          <a:p>
            <a:pPr>
              <a:buFont typeface="Arial" panose="020B0604020202020204" pitchFamily="34" charset="0"/>
              <a:buChar char="•"/>
            </a:pPr>
            <a:r>
              <a:rPr lang="en-GB" sz="1800" dirty="0">
                <a:effectLst/>
              </a:rPr>
              <a:t>Funders</a:t>
            </a:r>
          </a:p>
          <a:p>
            <a:pPr>
              <a:buFont typeface="Arial" panose="020B0604020202020204" pitchFamily="34" charset="0"/>
              <a:buChar char="•"/>
            </a:pPr>
            <a:r>
              <a:rPr lang="en-GB" sz="1800" dirty="0">
                <a:effectLst/>
              </a:rPr>
              <a:t>Quality assessors</a:t>
            </a:r>
          </a:p>
          <a:p>
            <a:pPr>
              <a:buFont typeface="Arial" panose="020B0604020202020204" pitchFamily="34" charset="0"/>
              <a:buChar char="•"/>
            </a:pPr>
            <a:r>
              <a:rPr lang="en-GB" sz="1800" dirty="0" err="1">
                <a:effectLst/>
              </a:rPr>
              <a:t>LINk</a:t>
            </a:r>
            <a:r>
              <a:rPr lang="en-GB" sz="1800" dirty="0">
                <a:effectLst/>
              </a:rPr>
              <a:t> group</a:t>
            </a:r>
          </a:p>
          <a:p>
            <a:pPr>
              <a:buFont typeface="Arial" panose="020B0604020202020204" pitchFamily="34" charset="0"/>
              <a:buChar char="•"/>
            </a:pPr>
            <a:r>
              <a:rPr lang="en-GB" sz="1800" dirty="0">
                <a:effectLst/>
              </a:rPr>
              <a:t>Special interest groups</a:t>
            </a:r>
          </a:p>
          <a:p>
            <a:pPr>
              <a:buFont typeface="Arial" panose="020B0604020202020204" pitchFamily="34" charset="0"/>
              <a:buChar char="•"/>
            </a:pPr>
            <a:r>
              <a:rPr lang="en-GB" sz="1800" dirty="0">
                <a:effectLst/>
              </a:rPr>
              <a:t>Health visitors/school nurses</a:t>
            </a:r>
          </a:p>
          <a:p>
            <a:pPr>
              <a:buFont typeface="Arial" panose="020B0604020202020204" pitchFamily="34" charset="0"/>
              <a:buChar char="•"/>
            </a:pPr>
            <a:r>
              <a:rPr lang="en-GB" sz="1800" dirty="0">
                <a:effectLst/>
              </a:rPr>
              <a:t>Wider public health workforce</a:t>
            </a:r>
          </a:p>
          <a:p>
            <a:pPr>
              <a:buFont typeface="Arial" panose="020B0604020202020204" pitchFamily="34" charset="0"/>
              <a:buChar char="•"/>
            </a:pPr>
            <a:r>
              <a:rPr lang="en-GB" sz="1800" dirty="0">
                <a:effectLst/>
              </a:rPr>
              <a:t>Media</a:t>
            </a:r>
            <a:endParaRPr lang="en-GB" sz="1800" dirty="0"/>
          </a:p>
        </p:txBody>
      </p:sp>
      <p:sp>
        <p:nvSpPr>
          <p:cNvPr id="7" name="Footer Placeholder 6">
            <a:extLst>
              <a:ext uri="{FF2B5EF4-FFF2-40B4-BE49-F238E27FC236}">
                <a16:creationId xmlns:a16="http://schemas.microsoft.com/office/drawing/2014/main" id="{45FF6C2C-45A6-479F-A76C-5F65C0105389}"/>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208000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9EF6C36-0A4B-4B13-9BA3-A91438237965}"/>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highlight>
                  <a:srgbClr val="FFFF00"/>
                </a:highlight>
                <a:latin typeface="+mj-lt"/>
                <a:ea typeface="+mj-ea"/>
                <a:cs typeface="+mj-cs"/>
              </a:rPr>
              <a:t>Stakeholder engagement – what is </a:t>
            </a:r>
            <a:r>
              <a:rPr lang="en-US" sz="4000" kern="1200" dirty="0">
                <a:highlight>
                  <a:srgbClr val="FFFF00"/>
                </a:highlight>
                <a:latin typeface="+mj-lt"/>
                <a:ea typeface="+mj-ea"/>
                <a:cs typeface="+mj-cs"/>
              </a:rPr>
              <a:t>it?</a:t>
            </a:r>
            <a:endParaRPr lang="en-US" sz="4000" kern="1200" dirty="0">
              <a:latin typeface="+mj-lt"/>
              <a:ea typeface="+mj-ea"/>
              <a:cs typeface="+mj-cs"/>
            </a:endParaRPr>
          </a:p>
        </p:txBody>
      </p:sp>
      <p:sp>
        <p:nvSpPr>
          <p:cNvPr id="3" name="Content Placeholder 2">
            <a:extLst>
              <a:ext uri="{FF2B5EF4-FFF2-40B4-BE49-F238E27FC236}">
                <a16:creationId xmlns:a16="http://schemas.microsoft.com/office/drawing/2014/main" id="{D3267707-04AC-4011-8714-2AF3E57E67CD}"/>
              </a:ext>
            </a:extLst>
          </p:cNvPr>
          <p:cNvSpPr>
            <a:spLocks noGrp="1"/>
          </p:cNvSpPr>
          <p:nvPr>
            <p:ph idx="1"/>
          </p:nvPr>
        </p:nvSpPr>
        <p:spPr>
          <a:xfrm>
            <a:off x="583096" y="2107096"/>
            <a:ext cx="10986051" cy="3894459"/>
          </a:xfrm>
        </p:spPr>
        <p:txBody>
          <a:bodyPr vert="horz" lIns="91440" tIns="45720" rIns="91440" bIns="45720" rtlCol="0" anchor="ctr">
            <a:normAutofit/>
          </a:bodyPr>
          <a:lstStyle/>
          <a:p>
            <a:r>
              <a:rPr lang="en-US" dirty="0"/>
              <a:t>Stakeholder Engagement is a process by which an organisation or local health community learns about the perceptions, issues and expectations of its stakeholders and uses these views to assist in managing, supporting and influencing any planned changes/improvements in service delivery.</a:t>
            </a:r>
          </a:p>
          <a:p>
            <a:pPr marL="0" indent="0">
              <a:buNone/>
            </a:pPr>
            <a:r>
              <a:rPr lang="en-US" dirty="0"/>
              <a:t>• Service users are those who use services or those who may use them. Service user involvement can be directly or through representatives. </a:t>
            </a:r>
          </a:p>
        </p:txBody>
      </p:sp>
      <p:sp>
        <p:nvSpPr>
          <p:cNvPr id="5" name="Footer Placeholder 4">
            <a:extLst>
              <a:ext uri="{FF2B5EF4-FFF2-40B4-BE49-F238E27FC236}">
                <a16:creationId xmlns:a16="http://schemas.microsoft.com/office/drawing/2014/main" id="{7C194BAD-05A2-4DC9-A874-9F5EC16B7D81}"/>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198583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3A044A-7386-4B12-AAF2-039F8DDCBF30}"/>
              </a:ext>
            </a:extLst>
          </p:cNvPr>
          <p:cNvSpPr>
            <a:spLocks noGrp="1"/>
          </p:cNvSpPr>
          <p:nvPr>
            <p:ph idx="1"/>
          </p:nvPr>
        </p:nvSpPr>
        <p:spPr>
          <a:xfrm>
            <a:off x="636105" y="1990916"/>
            <a:ext cx="11198086" cy="4010639"/>
          </a:xfrm>
        </p:spPr>
        <p:txBody>
          <a:bodyPr anchor="ctr">
            <a:noAutofit/>
          </a:bodyPr>
          <a:lstStyle/>
          <a:p>
            <a:r>
              <a:rPr lang="en-GB" sz="2200" dirty="0">
                <a:latin typeface="Tw Cen MT" panose="020B0602020104020603" pitchFamily="34" charset="0"/>
              </a:rPr>
              <a:t>We particularly recognise the value and importance of effective stakeholder engagement.</a:t>
            </a:r>
          </a:p>
          <a:p>
            <a:r>
              <a:rPr lang="en-GB" sz="2200" dirty="0">
                <a:latin typeface="Tw Cen MT" panose="020B0602020104020603" pitchFamily="34" charset="0"/>
              </a:rPr>
              <a:t> Effective stakeholder engagement requires strong and enduring relationships between the Trust and local people, which continue even in times of challenge or pressure.</a:t>
            </a:r>
          </a:p>
          <a:p>
            <a:r>
              <a:rPr lang="en-GB" sz="2200" dirty="0">
                <a:latin typeface="Tw Cen MT" panose="020B0602020104020603" pitchFamily="34" charset="0"/>
              </a:rPr>
              <a:t> It relies on having a good understanding of our various perspectives and our respective areas of interest and concern. We cannot achieve this Strategy alone.</a:t>
            </a:r>
          </a:p>
          <a:p>
            <a:r>
              <a:rPr lang="en-GB" sz="2200" dirty="0">
                <a:latin typeface="Tw Cen MT" panose="020B0602020104020603" pitchFamily="34" charset="0"/>
              </a:rPr>
              <a:t> We collaborate closely with representatives of some of the Trust’s key stakeholders, including the Health and Adult Social Care Scrutiny Panel, Health and Wellbeing Board, Isle of Wight Clinical Commissioning Group (CCG), Healthwatch IoW, Community Action Isle of Wight, Isle of Wight Council and our Patient Council.</a:t>
            </a:r>
          </a:p>
          <a:p>
            <a:r>
              <a:rPr lang="en-GB" sz="2200" dirty="0">
                <a:latin typeface="Tw Cen MT" panose="020B0602020104020603" pitchFamily="34" charset="0"/>
              </a:rPr>
              <a:t> All have an important part to play.</a:t>
            </a:r>
          </a:p>
        </p:txBody>
      </p:sp>
      <p:sp>
        <p:nvSpPr>
          <p:cNvPr id="11" name="TextBox 10">
            <a:extLst>
              <a:ext uri="{FF2B5EF4-FFF2-40B4-BE49-F238E27FC236}">
                <a16:creationId xmlns:a16="http://schemas.microsoft.com/office/drawing/2014/main" id="{40E8E449-4F1F-4226-B3FC-6979E66B8955}"/>
              </a:ext>
            </a:extLst>
          </p:cNvPr>
          <p:cNvSpPr txBox="1"/>
          <p:nvPr/>
        </p:nvSpPr>
        <p:spPr>
          <a:xfrm>
            <a:off x="3047997" y="393484"/>
            <a:ext cx="6096000" cy="584775"/>
          </a:xfrm>
          <a:prstGeom prst="rect">
            <a:avLst/>
          </a:prstGeom>
          <a:noFill/>
        </p:spPr>
        <p:txBody>
          <a:bodyPr wrap="square">
            <a:spAutoFit/>
          </a:bodyPr>
          <a:lstStyle/>
          <a:p>
            <a:r>
              <a:rPr lang="en-GB" sz="3200" b="1" dirty="0">
                <a:solidFill>
                  <a:schemeClr val="bg1"/>
                </a:solidFill>
              </a:rPr>
              <a:t>Effective stakeholder engagement </a:t>
            </a:r>
          </a:p>
        </p:txBody>
      </p:sp>
      <p:sp>
        <p:nvSpPr>
          <p:cNvPr id="5" name="Footer Placeholder 4">
            <a:extLst>
              <a:ext uri="{FF2B5EF4-FFF2-40B4-BE49-F238E27FC236}">
                <a16:creationId xmlns:a16="http://schemas.microsoft.com/office/drawing/2014/main" id="{50E1B67B-5013-4BC2-A50A-FDE0A501A61A}"/>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0279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0C18-8CA1-48F4-B386-8A3A2BBF9D05}"/>
              </a:ext>
            </a:extLst>
          </p:cNvPr>
          <p:cNvSpPr>
            <a:spLocks noGrp="1"/>
          </p:cNvSpPr>
          <p:nvPr>
            <p:ph type="title"/>
          </p:nvPr>
        </p:nvSpPr>
        <p:spPr>
          <a:xfrm>
            <a:off x="5441861" y="140717"/>
            <a:ext cx="5758551" cy="1325563"/>
          </a:xfrm>
        </p:spPr>
        <p:txBody>
          <a:bodyPr>
            <a:normAutofit/>
          </a:bodyPr>
          <a:lstStyle/>
          <a:p>
            <a:r>
              <a:rPr lang="en-GB" b="1" dirty="0"/>
              <a:t>LO1- Activity -10 mins </a:t>
            </a:r>
          </a:p>
        </p:txBody>
      </p:sp>
      <p:sp>
        <p:nvSpPr>
          <p:cNvPr id="11" name="Freeform: Shape 1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B5F9F072-8F36-4D67-9EF3-1AB8F756B875}"/>
              </a:ext>
            </a:extLst>
          </p:cNvPr>
          <p:cNvPicPr>
            <a:picLocks noChangeAspect="1"/>
          </p:cNvPicPr>
          <p:nvPr/>
        </p:nvPicPr>
        <p:blipFill rotWithShape="1">
          <a:blip r:embed="rId2"/>
          <a:srcRect l="1332" r="34435" b="2"/>
          <a:stretch/>
        </p:blipFill>
        <p:spPr>
          <a:xfrm>
            <a:off x="2" y="-2"/>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4" name="Footer Placeholder 3">
            <a:extLst>
              <a:ext uri="{FF2B5EF4-FFF2-40B4-BE49-F238E27FC236}">
                <a16:creationId xmlns:a16="http://schemas.microsoft.com/office/drawing/2014/main" id="{5F49B202-A04E-4E2D-9FCF-6397790F6C5E}"/>
              </a:ext>
            </a:extLst>
          </p:cNvPr>
          <p:cNvSpPr>
            <a:spLocks noGrp="1"/>
          </p:cNvSpPr>
          <p:nvPr>
            <p:ph type="ftr" sz="quarter" idx="11"/>
          </p:nvPr>
        </p:nvSpPr>
        <p:spPr>
          <a:xfrm>
            <a:off x="6053666" y="6199632"/>
            <a:ext cx="4802755" cy="365760"/>
          </a:xfrm>
        </p:spPr>
        <p:txBody>
          <a:bodyPr>
            <a:normAutofit/>
          </a:bodyPr>
          <a:lstStyle/>
          <a:p>
            <a:pPr algn="r">
              <a:spcAft>
                <a:spcPts val="600"/>
              </a:spcAft>
            </a:pPr>
            <a:r>
              <a:rPr lang="en-US" sz="1100">
                <a:solidFill>
                  <a:schemeClr val="tx1">
                    <a:alpha val="80000"/>
                  </a:schemeClr>
                </a:solidFill>
              </a:rPr>
              <a:t>Created by Tayo Alebiosu</a:t>
            </a:r>
          </a:p>
        </p:txBody>
      </p:sp>
      <p:graphicFrame>
        <p:nvGraphicFramePr>
          <p:cNvPr id="6" name="Content Placeholder 2">
            <a:extLst>
              <a:ext uri="{FF2B5EF4-FFF2-40B4-BE49-F238E27FC236}">
                <a16:creationId xmlns:a16="http://schemas.microsoft.com/office/drawing/2014/main" id="{7941333F-192B-484C-88CF-D181A476E595}"/>
              </a:ext>
            </a:extLst>
          </p:cNvPr>
          <p:cNvGraphicFramePr>
            <a:graphicFrameLocks noGrp="1"/>
          </p:cNvGraphicFramePr>
          <p:nvPr>
            <p:ph idx="1"/>
            <p:extLst>
              <p:ext uri="{D42A27DB-BD31-4B8C-83A1-F6EECF244321}">
                <p14:modId xmlns:p14="http://schemas.microsoft.com/office/powerpoint/2010/main" val="1715092752"/>
              </p:ext>
            </p:extLst>
          </p:nvPr>
        </p:nvGraphicFramePr>
        <p:xfrm>
          <a:off x="5957673" y="1466280"/>
          <a:ext cx="5876518" cy="4188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53562"/>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A8FD91-A792-43F1-9975-C428D7EEFC99}"/>
              </a:ext>
            </a:extLst>
          </p:cNvPr>
          <p:cNvSpPr>
            <a:spLocks noGrp="1"/>
          </p:cNvSpPr>
          <p:nvPr>
            <p:ph idx="1"/>
          </p:nvPr>
        </p:nvSpPr>
        <p:spPr>
          <a:xfrm>
            <a:off x="459350" y="1789044"/>
            <a:ext cx="11162807" cy="4212512"/>
          </a:xfrm>
        </p:spPr>
        <p:txBody>
          <a:bodyPr anchor="ctr">
            <a:noAutofit/>
          </a:bodyPr>
          <a:lstStyle/>
          <a:p>
            <a:pPr marL="0" indent="0">
              <a:buNone/>
            </a:pPr>
            <a:r>
              <a:rPr lang="en-GB" sz="2400" dirty="0"/>
              <a:t>Most people naturally place a high value on their health and the health of their families and friends. </a:t>
            </a:r>
          </a:p>
          <a:p>
            <a:r>
              <a:rPr lang="en-GB" sz="2400" dirty="0"/>
              <a:t>As a consequence, services provided to local people by the NHS are of particular importance and interest to both individuals and groups – whether these services are provided in the community or in hospital.</a:t>
            </a:r>
          </a:p>
          <a:p>
            <a:r>
              <a:rPr lang="en-GB" sz="2400" dirty="0"/>
              <a:t>Building relationships based on mutual understanding and trust Effective stakeholder engagement is about building sustainable relationships with people who are affected by what we do and the services which we provide, and who have a contribution to make with regard to what we do. </a:t>
            </a:r>
          </a:p>
          <a:p>
            <a:r>
              <a:rPr lang="en-GB" sz="2400" dirty="0"/>
              <a:t>It relies on a commitment to engage, listen, respond and communicate openly and honestly with stakeholders. </a:t>
            </a:r>
          </a:p>
        </p:txBody>
      </p:sp>
      <p:sp>
        <p:nvSpPr>
          <p:cNvPr id="11" name="TextBox 10">
            <a:extLst>
              <a:ext uri="{FF2B5EF4-FFF2-40B4-BE49-F238E27FC236}">
                <a16:creationId xmlns:a16="http://schemas.microsoft.com/office/drawing/2014/main" id="{0C40E334-D03B-4B43-8EB0-1DB9AAC76CEC}"/>
              </a:ext>
            </a:extLst>
          </p:cNvPr>
          <p:cNvSpPr txBox="1"/>
          <p:nvPr/>
        </p:nvSpPr>
        <p:spPr>
          <a:xfrm>
            <a:off x="2213113" y="487113"/>
            <a:ext cx="7553739" cy="461665"/>
          </a:xfrm>
          <a:prstGeom prst="rect">
            <a:avLst/>
          </a:prstGeom>
          <a:noFill/>
        </p:spPr>
        <p:txBody>
          <a:bodyPr wrap="square">
            <a:spAutoFit/>
          </a:bodyPr>
          <a:lstStyle/>
          <a:p>
            <a:pPr marL="0" indent="0" algn="ctr">
              <a:buNone/>
            </a:pPr>
            <a:r>
              <a:rPr lang="en-GB" sz="2400" b="1" dirty="0">
                <a:highlight>
                  <a:srgbClr val="FFFF00"/>
                </a:highlight>
              </a:rPr>
              <a:t>STAKEHOLDER ENGAGEMENT – WHY IS IT IMPORTANT?</a:t>
            </a:r>
          </a:p>
        </p:txBody>
      </p:sp>
      <p:sp>
        <p:nvSpPr>
          <p:cNvPr id="5" name="Footer Placeholder 4">
            <a:extLst>
              <a:ext uri="{FF2B5EF4-FFF2-40B4-BE49-F238E27FC236}">
                <a16:creationId xmlns:a16="http://schemas.microsoft.com/office/drawing/2014/main" id="{AD50F26B-4402-4694-AB14-7754428CA91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666852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348909-FA9C-4132-93CA-A492823F7116}"/>
              </a:ext>
            </a:extLst>
          </p:cNvPr>
          <p:cNvSpPr>
            <a:spLocks noGrp="1"/>
          </p:cNvSpPr>
          <p:nvPr>
            <p:ph idx="1"/>
          </p:nvPr>
        </p:nvSpPr>
        <p:spPr>
          <a:xfrm>
            <a:off x="872197" y="1772529"/>
            <a:ext cx="10223433" cy="4229026"/>
          </a:xfrm>
        </p:spPr>
        <p:txBody>
          <a:bodyPr anchor="ctr">
            <a:normAutofit/>
          </a:bodyPr>
          <a:lstStyle/>
          <a:p>
            <a:r>
              <a:rPr lang="en-GB" sz="2400" dirty="0">
                <a:latin typeface="Tw Cen MT" panose="020B0602020104020603" pitchFamily="34" charset="0"/>
              </a:rPr>
              <a:t>Through working with our stakeholders, we believe that we can achieve improved mutual understanding and trust. By sharing more about the work which we do and how we do it, about our successes and our challenges, we hope that local people will feel that they know us better as the organisation which cares for them when they need our services. </a:t>
            </a:r>
          </a:p>
          <a:p>
            <a:r>
              <a:rPr lang="en-GB" sz="2400" dirty="0">
                <a:latin typeface="Tw Cen MT" panose="020B0602020104020603" pitchFamily="34" charset="0"/>
              </a:rPr>
              <a:t>Through maintaining regular two-way dialogue we will also be able to listen to, and understand more clearly, the issues, concerns and ideas of local people. This also enables us to make improvements to the ways in which we provide our services.</a:t>
            </a:r>
          </a:p>
        </p:txBody>
      </p:sp>
      <p:sp>
        <p:nvSpPr>
          <p:cNvPr id="4" name="Footer Placeholder 3">
            <a:extLst>
              <a:ext uri="{FF2B5EF4-FFF2-40B4-BE49-F238E27FC236}">
                <a16:creationId xmlns:a16="http://schemas.microsoft.com/office/drawing/2014/main" id="{8A6E5C99-FF80-497C-9C9F-44A25D0AF476}"/>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1336096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D0E153-8DEA-4352-B5DB-8DF1CD56EAE3}"/>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a:solidFill>
                  <a:schemeClr val="tx1"/>
                </a:solidFill>
                <a:latin typeface="+mj-lt"/>
                <a:ea typeface="+mj-ea"/>
                <a:cs typeface="+mj-cs"/>
              </a:rPr>
              <a:t>LO2-Activity- Class Discussion – 20mins</a:t>
            </a:r>
          </a:p>
        </p:txBody>
      </p:sp>
      <p:sp>
        <p:nvSpPr>
          <p:cNvPr id="3" name="Content Placeholder 2">
            <a:extLst>
              <a:ext uri="{FF2B5EF4-FFF2-40B4-BE49-F238E27FC236}">
                <a16:creationId xmlns:a16="http://schemas.microsoft.com/office/drawing/2014/main" id="{DEFF67DB-6A50-4A36-8E66-CD5185A4D1E2}"/>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kern="1200" dirty="0">
                <a:solidFill>
                  <a:schemeClr val="tx1"/>
                </a:solidFill>
                <a:latin typeface="+mn-lt"/>
                <a:ea typeface="+mn-ea"/>
                <a:cs typeface="+mn-cs"/>
              </a:rPr>
              <a:t>What are the roles of stakeholders in NHS?.</a:t>
            </a:r>
          </a:p>
        </p:txBody>
      </p:sp>
      <p:sp>
        <p:nvSpPr>
          <p:cNvPr id="4" name="Footer Placeholder 3">
            <a:extLst>
              <a:ext uri="{FF2B5EF4-FFF2-40B4-BE49-F238E27FC236}">
                <a16:creationId xmlns:a16="http://schemas.microsoft.com/office/drawing/2014/main" id="{23DA0E7A-0F51-4515-8D2D-F36CE561EC37}"/>
              </a:ext>
            </a:extLst>
          </p:cNvPr>
          <p:cNvSpPr>
            <a:spLocks noGrp="1"/>
          </p:cNvSpPr>
          <p:nvPr>
            <p:ph type="ftr" sz="quarter" idx="11"/>
          </p:nvPr>
        </p:nvSpPr>
        <p:spPr>
          <a:xfrm>
            <a:off x="3432313" y="6356350"/>
            <a:ext cx="4721087"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Created by Tayo Alebiosu</a:t>
            </a:r>
          </a:p>
        </p:txBody>
      </p:sp>
    </p:spTree>
    <p:extLst>
      <p:ext uri="{BB962C8B-B14F-4D97-AF65-F5344CB8AC3E}">
        <p14:creationId xmlns:p14="http://schemas.microsoft.com/office/powerpoint/2010/main" val="1952059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441442C-DE68-4F1A-95E4-FD24BFB5FF62}"/>
              </a:ext>
            </a:extLst>
          </p:cNvPr>
          <p:cNvSpPr>
            <a:spLocks noGrp="1"/>
          </p:cNvSpPr>
          <p:nvPr>
            <p:ph idx="1"/>
          </p:nvPr>
        </p:nvSpPr>
        <p:spPr>
          <a:xfrm>
            <a:off x="4447308" y="591344"/>
            <a:ext cx="6906491" cy="5809456"/>
          </a:xfrm>
        </p:spPr>
        <p:txBody>
          <a:bodyPr anchor="ctr">
            <a:normAutofit lnSpcReduction="10000"/>
          </a:bodyPr>
          <a:lstStyle/>
          <a:p>
            <a:pPr marL="0" indent="0" fontAlgn="base">
              <a:buNone/>
            </a:pPr>
            <a:r>
              <a:rPr lang="en-GB" sz="2000" b="1" dirty="0">
                <a:effectLst/>
                <a:highlight>
                  <a:srgbClr val="FFFF00"/>
                </a:highlight>
                <a:latin typeface="Tw Cen MT" panose="020B0602020104020603" pitchFamily="34" charset="0"/>
              </a:rPr>
              <a:t>Keeping stakeholders informed and involved</a:t>
            </a:r>
          </a:p>
          <a:p>
            <a:pPr fontAlgn="base"/>
            <a:r>
              <a:rPr lang="en-GB" sz="2000" dirty="0">
                <a:effectLst/>
                <a:latin typeface="Tw Cen MT" panose="020B0602020104020603" pitchFamily="34" charset="0"/>
              </a:rPr>
              <a:t>NHS England works closely with stakeholders and staff to ensure they are involved in all stages of the development of PCS services.-</a:t>
            </a:r>
            <a:r>
              <a:rPr lang="en-GB" sz="2000" b="0" i="0" u="none" strike="noStrike" dirty="0">
                <a:effectLst/>
                <a:latin typeface="Tw Cen MT" panose="020B0602020104020603" pitchFamily="34" charset="0"/>
                <a:hlinkClick r:id="rId2"/>
              </a:rPr>
              <a:t>Primary Care Support (PCS) Services</a:t>
            </a:r>
            <a:endParaRPr lang="en-GB" sz="2000" b="0" i="0" dirty="0">
              <a:effectLst/>
              <a:latin typeface="Tw Cen MT" panose="020B0602020104020603" pitchFamily="34" charset="0"/>
            </a:endParaRPr>
          </a:p>
          <a:p>
            <a:pPr fontAlgn="base"/>
            <a:endParaRPr lang="en-GB" sz="2000" dirty="0">
              <a:effectLst/>
              <a:latin typeface="Tw Cen MT" panose="020B0602020104020603" pitchFamily="34" charset="0"/>
            </a:endParaRPr>
          </a:p>
          <a:p>
            <a:pPr fontAlgn="base"/>
            <a:r>
              <a:rPr lang="en-GB" sz="2000" dirty="0">
                <a:effectLst/>
                <a:latin typeface="Tw Cen MT" panose="020B0602020104020603" pitchFamily="34" charset="0"/>
              </a:rPr>
              <a:t>To ensure that NHS England and NHS Improvement, as the commissioner for primary care support services, understands the views of key stakeholders and enables them to influence the delivery and direction of the services, a stakeholder forum has been constituted.</a:t>
            </a:r>
          </a:p>
          <a:p>
            <a:pPr fontAlgn="base"/>
            <a:r>
              <a:rPr lang="en-GB" sz="2000" dirty="0">
                <a:effectLst/>
                <a:latin typeface="Tw Cen MT" panose="020B0602020104020603" pitchFamily="34" charset="0"/>
              </a:rPr>
              <a:t>Membership of the stakeholder forum includes:</a:t>
            </a:r>
          </a:p>
          <a:p>
            <a:pPr fontAlgn="base">
              <a:buFont typeface="Arial" panose="020B0604020202020204" pitchFamily="34" charset="0"/>
              <a:buChar char="•"/>
            </a:pPr>
            <a:r>
              <a:rPr lang="en-GB" sz="2000" dirty="0">
                <a:effectLst/>
                <a:latin typeface="Tw Cen MT" panose="020B0602020104020603" pitchFamily="34" charset="0"/>
              </a:rPr>
              <a:t>British Medical Association (BMA)</a:t>
            </a:r>
          </a:p>
          <a:p>
            <a:pPr fontAlgn="base">
              <a:buFont typeface="Arial" panose="020B0604020202020204" pitchFamily="34" charset="0"/>
              <a:buChar char="•"/>
            </a:pPr>
            <a:r>
              <a:rPr lang="en-GB" sz="2000" dirty="0">
                <a:effectLst/>
                <a:latin typeface="Tw Cen MT" panose="020B0602020104020603" pitchFamily="34" charset="0"/>
              </a:rPr>
              <a:t>Local Optical Committee Support Unit (LOCSU)</a:t>
            </a:r>
          </a:p>
          <a:p>
            <a:pPr fontAlgn="base">
              <a:buFont typeface="Arial" panose="020B0604020202020204" pitchFamily="34" charset="0"/>
              <a:buChar char="•"/>
            </a:pPr>
            <a:r>
              <a:rPr lang="en-GB" sz="2000" dirty="0">
                <a:effectLst/>
                <a:latin typeface="Tw Cen MT" panose="020B0602020104020603" pitchFamily="34" charset="0"/>
              </a:rPr>
              <a:t>Optical Confederation, Pharmaceutical Services Negotiating Committee (PSNC)</a:t>
            </a:r>
          </a:p>
          <a:p>
            <a:pPr fontAlgn="base">
              <a:buFont typeface="Arial" panose="020B0604020202020204" pitchFamily="34" charset="0"/>
              <a:buChar char="•"/>
            </a:pPr>
            <a:r>
              <a:rPr lang="en-GB" sz="2000" dirty="0">
                <a:effectLst/>
                <a:latin typeface="Tw Cen MT" panose="020B0602020104020603" pitchFamily="34" charset="0"/>
              </a:rPr>
              <a:t>British Dental Association (BDA)</a:t>
            </a:r>
          </a:p>
          <a:p>
            <a:pPr fontAlgn="base">
              <a:buFont typeface="Arial" panose="020B0604020202020204" pitchFamily="34" charset="0"/>
              <a:buChar char="•"/>
            </a:pPr>
            <a:r>
              <a:rPr lang="en-GB" sz="2000" dirty="0">
                <a:effectLst/>
                <a:latin typeface="Tw Cen MT" panose="020B0602020104020603" pitchFamily="34" charset="0"/>
              </a:rPr>
              <a:t>Royal College of GPs (RCGP).</a:t>
            </a:r>
          </a:p>
          <a:p>
            <a:endParaRPr lang="en-GB" sz="1800" dirty="0"/>
          </a:p>
        </p:txBody>
      </p:sp>
      <p:sp>
        <p:nvSpPr>
          <p:cNvPr id="9" name="TextBox 8">
            <a:extLst>
              <a:ext uri="{FF2B5EF4-FFF2-40B4-BE49-F238E27FC236}">
                <a16:creationId xmlns:a16="http://schemas.microsoft.com/office/drawing/2014/main" id="{34F6F8D7-4D23-46E0-B495-73F0F3602B61}"/>
              </a:ext>
            </a:extLst>
          </p:cNvPr>
          <p:cNvSpPr txBox="1"/>
          <p:nvPr/>
        </p:nvSpPr>
        <p:spPr>
          <a:xfrm>
            <a:off x="318053" y="3014821"/>
            <a:ext cx="3571090" cy="1077218"/>
          </a:xfrm>
          <a:prstGeom prst="rect">
            <a:avLst/>
          </a:prstGeom>
          <a:noFill/>
        </p:spPr>
        <p:txBody>
          <a:bodyPr wrap="square">
            <a:spAutoFit/>
          </a:bodyPr>
          <a:lstStyle/>
          <a:p>
            <a:pPr marL="0" indent="0" fontAlgn="base">
              <a:buNone/>
            </a:pPr>
            <a:r>
              <a:rPr lang="en-GB" sz="3200" b="1" dirty="0">
                <a:effectLst/>
                <a:latin typeface="Tw Cen MT" panose="020B0602020104020603" pitchFamily="34" charset="0"/>
              </a:rPr>
              <a:t>Role of NHS England </a:t>
            </a:r>
          </a:p>
        </p:txBody>
      </p:sp>
      <p:sp>
        <p:nvSpPr>
          <p:cNvPr id="5" name="Footer Placeholder 4">
            <a:extLst>
              <a:ext uri="{FF2B5EF4-FFF2-40B4-BE49-F238E27FC236}">
                <a16:creationId xmlns:a16="http://schemas.microsoft.com/office/drawing/2014/main" id="{DB17E33D-D7EA-45BE-A66A-616BA9300D92}"/>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915691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CBA67-F6D5-472B-A2F7-AE12814F58EC}"/>
              </a:ext>
            </a:extLst>
          </p:cNvPr>
          <p:cNvSpPr>
            <a:spLocks noGrp="1"/>
          </p:cNvSpPr>
          <p:nvPr>
            <p:ph type="title"/>
          </p:nvPr>
        </p:nvSpPr>
        <p:spPr>
          <a:xfrm>
            <a:off x="686834" y="1153572"/>
            <a:ext cx="3200400" cy="4461163"/>
          </a:xfrm>
        </p:spPr>
        <p:txBody>
          <a:bodyPr>
            <a:normAutofit/>
          </a:bodyPr>
          <a:lstStyle/>
          <a:p>
            <a:r>
              <a:rPr lang="en-GB" b="1" i="1" dirty="0"/>
              <a:t>Meeting service user needs </a:t>
            </a:r>
            <a:br>
              <a:rPr lang="en-GB" dirty="0">
                <a:solidFill>
                  <a:srgbClr val="FFFFFF"/>
                </a:solidFill>
              </a:rPr>
            </a:br>
            <a:endParaRPr lang="en-GB"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BE9EF53-870B-44C1-A0E0-A9FC43DB50BF}"/>
              </a:ext>
            </a:extLst>
          </p:cNvPr>
          <p:cNvSpPr>
            <a:spLocks noGrp="1"/>
          </p:cNvSpPr>
          <p:nvPr>
            <p:ph idx="1"/>
          </p:nvPr>
        </p:nvSpPr>
        <p:spPr>
          <a:xfrm>
            <a:off x="4447308" y="591344"/>
            <a:ext cx="6906491" cy="5585619"/>
          </a:xfrm>
        </p:spPr>
        <p:txBody>
          <a:bodyPr anchor="ctr">
            <a:normAutofit/>
          </a:bodyPr>
          <a:lstStyle/>
          <a:p>
            <a:pPr lvl="0"/>
            <a:r>
              <a:rPr lang="en-GB" sz="2600">
                <a:latin typeface="Tw Cen MT" panose="020B0602020104020603" pitchFamily="34" charset="0"/>
              </a:rPr>
              <a:t>Recognising users of services as individuals</a:t>
            </a:r>
          </a:p>
          <a:p>
            <a:pPr lvl="0"/>
            <a:r>
              <a:rPr lang="en-GB" sz="2600">
                <a:latin typeface="Tw Cen MT" panose="020B0602020104020603" pitchFamily="34" charset="0"/>
              </a:rPr>
              <a:t>Recognising and actively promoting respect for diversity, difference and adopting inclusive practices </a:t>
            </a:r>
          </a:p>
          <a:p>
            <a:pPr lvl="0"/>
            <a:r>
              <a:rPr lang="en-GB" sz="2600">
                <a:latin typeface="Tw Cen MT" panose="020B0602020104020603" pitchFamily="34" charset="0"/>
              </a:rPr>
              <a:t>Taking a holistic approach to meeting needs and safeguarding/protection: physical, mental, social, emotional, cognitive, e.g. including communication</a:t>
            </a:r>
          </a:p>
          <a:p>
            <a:pPr lvl="0"/>
            <a:r>
              <a:rPr lang="en-GB" sz="2600">
                <a:latin typeface="Tw Cen MT" panose="020B0602020104020603" pitchFamily="34" charset="0"/>
              </a:rPr>
              <a:t>Providing individuals with the tools for self-determination </a:t>
            </a:r>
          </a:p>
          <a:p>
            <a:pPr lvl="0"/>
            <a:r>
              <a:rPr lang="en-GB" sz="2600">
                <a:latin typeface="Tw Cen MT" panose="020B0602020104020603" pitchFamily="34" charset="0"/>
              </a:rPr>
              <a:t>Enabling service users’ ownership of their own care journey</a:t>
            </a:r>
          </a:p>
          <a:p>
            <a:pPr lvl="0"/>
            <a:r>
              <a:rPr lang="en-GB" sz="2600">
                <a:latin typeface="Tw Cen MT" panose="020B0602020104020603" pitchFamily="34" charset="0"/>
              </a:rPr>
              <a:t>Integrating service user feedback and experience into quality improvement measures</a:t>
            </a:r>
          </a:p>
          <a:p>
            <a:endParaRPr lang="en-GB" sz="2600"/>
          </a:p>
        </p:txBody>
      </p:sp>
      <p:sp>
        <p:nvSpPr>
          <p:cNvPr id="4" name="Footer Placeholder 3">
            <a:extLst>
              <a:ext uri="{FF2B5EF4-FFF2-40B4-BE49-F238E27FC236}">
                <a16:creationId xmlns:a16="http://schemas.microsoft.com/office/drawing/2014/main" id="{8DA614FE-AFDA-4D7C-BB5D-6AF632E14468}"/>
              </a:ext>
            </a:extLst>
          </p:cNvPr>
          <p:cNvSpPr>
            <a:spLocks noGrp="1"/>
          </p:cNvSpPr>
          <p:nvPr>
            <p:ph type="ftr" sz="quarter" idx="11"/>
          </p:nvPr>
        </p:nvSpPr>
        <p:spPr>
          <a:xfrm>
            <a:off x="4038600" y="6356350"/>
            <a:ext cx="5251174"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4020655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84B1F-97C2-483A-99A7-3397A74A8DF6}"/>
              </a:ext>
            </a:extLst>
          </p:cNvPr>
          <p:cNvSpPr>
            <a:spLocks noGrp="1"/>
          </p:cNvSpPr>
          <p:nvPr>
            <p:ph type="title"/>
          </p:nvPr>
        </p:nvSpPr>
        <p:spPr>
          <a:xfrm>
            <a:off x="686834" y="1153572"/>
            <a:ext cx="3200400" cy="4461163"/>
          </a:xfrm>
        </p:spPr>
        <p:txBody>
          <a:bodyPr>
            <a:normAutofit/>
          </a:bodyPr>
          <a:lstStyle/>
          <a:p>
            <a:r>
              <a:rPr lang="en-GB" b="1" i="1" dirty="0"/>
              <a:t>Impact of NHS staff as a stakeholder in quality improvement</a:t>
            </a:r>
            <a:br>
              <a:rPr lang="en-GB" dirty="0">
                <a:solidFill>
                  <a:srgbClr val="FFFFFF"/>
                </a:solidFill>
              </a:rPr>
            </a:br>
            <a:endParaRPr lang="en-GB"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85D6643-CD6D-43A9-82A3-5268819EA903}"/>
              </a:ext>
            </a:extLst>
          </p:cNvPr>
          <p:cNvSpPr>
            <a:spLocks noGrp="1"/>
          </p:cNvSpPr>
          <p:nvPr>
            <p:ph idx="1"/>
          </p:nvPr>
        </p:nvSpPr>
        <p:spPr>
          <a:xfrm>
            <a:off x="4447308" y="591344"/>
            <a:ext cx="6906491" cy="5585619"/>
          </a:xfrm>
        </p:spPr>
        <p:txBody>
          <a:bodyPr anchor="ctr">
            <a:normAutofit/>
          </a:bodyPr>
          <a:lstStyle/>
          <a:p>
            <a:pPr marL="0" indent="0">
              <a:buNone/>
            </a:pPr>
            <a:endParaRPr lang="en-GB" sz="2000">
              <a:latin typeface="Tw Cen MT" panose="020B0602020104020603" pitchFamily="34" charset="0"/>
            </a:endParaRPr>
          </a:p>
          <a:p>
            <a:r>
              <a:rPr lang="en-GB" sz="2000" dirty="0">
                <a:latin typeface="Tw Cen MT" panose="020B0602020104020603" pitchFamily="34" charset="0"/>
              </a:rPr>
              <a:t>Enabling an effective working partnership with other professionals, e.g. partnership working, collaborative approaches </a:t>
            </a:r>
          </a:p>
          <a:p>
            <a:r>
              <a:rPr lang="en-GB" sz="2000" dirty="0">
                <a:latin typeface="Tw Cen MT" panose="020B0602020104020603" pitchFamily="34" charset="0"/>
              </a:rPr>
              <a:t>Increasing job satisfaction </a:t>
            </a:r>
          </a:p>
          <a:p>
            <a:r>
              <a:rPr lang="en-GB" sz="2000" dirty="0">
                <a:latin typeface="Tw Cen MT" panose="020B0602020104020603" pitchFamily="34" charset="0"/>
              </a:rPr>
              <a:t>Lowering stress levels </a:t>
            </a:r>
          </a:p>
          <a:p>
            <a:r>
              <a:rPr lang="en-GB" sz="2000" dirty="0">
                <a:latin typeface="Tw Cen MT" panose="020B0602020104020603" pitchFamily="34" charset="0"/>
              </a:rPr>
              <a:t>Reducing attrition rates</a:t>
            </a:r>
          </a:p>
          <a:p>
            <a:r>
              <a:rPr lang="en-GB" sz="2000" dirty="0">
                <a:latin typeface="Tw Cen MT" panose="020B0602020104020603" pitchFamily="34" charset="0"/>
              </a:rPr>
              <a:t>Improving professionalism in the service </a:t>
            </a:r>
          </a:p>
          <a:p>
            <a:r>
              <a:rPr lang="en-GB" sz="2000" dirty="0">
                <a:latin typeface="Tw Cen MT" panose="020B0602020104020603" pitchFamily="34" charset="0"/>
              </a:rPr>
              <a:t>Positive working environment and constructive processes</a:t>
            </a:r>
          </a:p>
          <a:p>
            <a:r>
              <a:rPr lang="en-GB" sz="2000" dirty="0">
                <a:latin typeface="Tw Cen MT" panose="020B0602020104020603" pitchFamily="34" charset="0"/>
              </a:rPr>
              <a:t>Addressing patient needs, ensuring patient safety, efficiency of the system, and quality improvement, healthcare system performs far below acceptable levels.</a:t>
            </a:r>
          </a:p>
          <a:p>
            <a:r>
              <a:rPr lang="en-GB" sz="2000" dirty="0">
                <a:latin typeface="Tw Cen MT" panose="020B0602020104020603" pitchFamily="34" charset="0"/>
              </a:rPr>
              <a:t>Improving the health of the population, enhancing patient experiences and outcomes, and reducing the per capita cost of care, and to improving provider experience.</a:t>
            </a:r>
          </a:p>
          <a:p>
            <a:endParaRPr lang="en-GB" sz="2000" dirty="0">
              <a:latin typeface="Tw Cen MT" panose="020B0602020104020603" pitchFamily="34" charset="0"/>
            </a:endParaRPr>
          </a:p>
          <a:p>
            <a:pPr marL="0" indent="0">
              <a:buNone/>
            </a:pPr>
            <a:endParaRPr lang="en-GB" sz="2000"/>
          </a:p>
        </p:txBody>
      </p:sp>
      <p:sp>
        <p:nvSpPr>
          <p:cNvPr id="9" name="Footer Placeholder 8">
            <a:extLst>
              <a:ext uri="{FF2B5EF4-FFF2-40B4-BE49-F238E27FC236}">
                <a16:creationId xmlns:a16="http://schemas.microsoft.com/office/drawing/2014/main" id="{EDE0EDB6-CB22-4E87-B7A0-1F53C4A1BABC}"/>
              </a:ext>
            </a:extLst>
          </p:cNvPr>
          <p:cNvSpPr>
            <a:spLocks noGrp="1"/>
          </p:cNvSpPr>
          <p:nvPr>
            <p:ph type="ftr" sz="quarter" idx="11"/>
          </p:nvPr>
        </p:nvSpPr>
        <p:spPr>
          <a:xfrm>
            <a:off x="4038600" y="6356350"/>
            <a:ext cx="5251174"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213807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563AB-5649-4839-AC4F-65894F64F32E}"/>
              </a:ext>
            </a:extLst>
          </p:cNvPr>
          <p:cNvSpPr>
            <a:spLocks noGrp="1"/>
          </p:cNvSpPr>
          <p:nvPr>
            <p:ph type="title"/>
          </p:nvPr>
        </p:nvSpPr>
        <p:spPr>
          <a:xfrm>
            <a:off x="686834" y="1153572"/>
            <a:ext cx="3200400" cy="4461163"/>
          </a:xfrm>
        </p:spPr>
        <p:txBody>
          <a:bodyPr>
            <a:normAutofit/>
          </a:bodyPr>
          <a:lstStyle/>
          <a:p>
            <a:r>
              <a:rPr lang="en-GB" b="1" i="1" dirty="0"/>
              <a:t>Meeting staff needs</a:t>
            </a:r>
            <a:br>
              <a:rPr lang="en-GB" dirty="0">
                <a:solidFill>
                  <a:srgbClr val="FFFFFF"/>
                </a:solidFill>
              </a:rPr>
            </a:br>
            <a:endParaRPr lang="en-GB"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A423D8-3969-4B63-AC3D-D58D4A2E98AB}"/>
              </a:ext>
            </a:extLst>
          </p:cNvPr>
          <p:cNvSpPr>
            <a:spLocks noGrp="1"/>
          </p:cNvSpPr>
          <p:nvPr>
            <p:ph idx="1"/>
          </p:nvPr>
        </p:nvSpPr>
        <p:spPr>
          <a:xfrm>
            <a:off x="4447308" y="591344"/>
            <a:ext cx="6906491" cy="5585619"/>
          </a:xfrm>
        </p:spPr>
        <p:txBody>
          <a:bodyPr anchor="ctr">
            <a:normAutofit/>
          </a:bodyPr>
          <a:lstStyle/>
          <a:p>
            <a:pPr lvl="0"/>
            <a:endParaRPr lang="en-GB">
              <a:latin typeface="Tw Cen MT" panose="020B0602020104020603" pitchFamily="34" charset="0"/>
            </a:endParaRPr>
          </a:p>
          <a:p>
            <a:pPr lvl="0"/>
            <a:r>
              <a:rPr lang="en-GB">
                <a:latin typeface="Tw Cen MT" panose="020B0602020104020603" pitchFamily="34" charset="0"/>
              </a:rPr>
              <a:t>Developing and supporting staff through provision of appropriate training, appraisal processes and performance management </a:t>
            </a:r>
          </a:p>
          <a:p>
            <a:pPr lvl="0"/>
            <a:r>
              <a:rPr lang="en-GB">
                <a:latin typeface="Tw Cen MT" panose="020B0602020104020603" pitchFamily="34" charset="0"/>
              </a:rPr>
              <a:t>Actively promoting equality and diversity and inclusion </a:t>
            </a:r>
          </a:p>
          <a:p>
            <a:pPr lvl="0"/>
            <a:r>
              <a:rPr lang="en-GB">
                <a:latin typeface="Tw Cen MT" panose="020B0602020104020603" pitchFamily="34" charset="0"/>
              </a:rPr>
              <a:t>Appropriate delegation of responsibilities</a:t>
            </a:r>
          </a:p>
          <a:p>
            <a:pPr lvl="0"/>
            <a:r>
              <a:rPr lang="en-GB">
                <a:latin typeface="Tw Cen MT" panose="020B0602020104020603" pitchFamily="34" charset="0"/>
              </a:rPr>
              <a:t>Safeguarding and protecting staff</a:t>
            </a:r>
          </a:p>
        </p:txBody>
      </p:sp>
      <p:sp>
        <p:nvSpPr>
          <p:cNvPr id="4" name="Footer Placeholder 3">
            <a:extLst>
              <a:ext uri="{FF2B5EF4-FFF2-40B4-BE49-F238E27FC236}">
                <a16:creationId xmlns:a16="http://schemas.microsoft.com/office/drawing/2014/main" id="{875D6AC7-0F05-4A63-9221-590D4465F91C}"/>
              </a:ext>
            </a:extLst>
          </p:cNvPr>
          <p:cNvSpPr>
            <a:spLocks noGrp="1"/>
          </p:cNvSpPr>
          <p:nvPr>
            <p:ph type="ftr" sz="quarter" idx="11"/>
          </p:nvPr>
        </p:nvSpPr>
        <p:spPr>
          <a:xfrm>
            <a:off x="4038600" y="6356350"/>
            <a:ext cx="5251174"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390278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BD52A-BB2D-4AAE-8D2E-4E155CFCA4D5}"/>
              </a:ext>
            </a:extLst>
          </p:cNvPr>
          <p:cNvSpPr>
            <a:spLocks noGrp="1"/>
          </p:cNvSpPr>
          <p:nvPr>
            <p:ph type="title"/>
          </p:nvPr>
        </p:nvSpPr>
        <p:spPr>
          <a:xfrm>
            <a:off x="198783" y="1153572"/>
            <a:ext cx="3688451" cy="4461163"/>
          </a:xfrm>
        </p:spPr>
        <p:txBody>
          <a:bodyPr>
            <a:normAutofit/>
          </a:bodyPr>
          <a:lstStyle/>
          <a:p>
            <a:r>
              <a:rPr lang="en-GB" sz="2800" b="1" i="1" dirty="0"/>
              <a:t>Taking a holistic approach to meeting needs and safeguarding/protection: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60CAEA-47DC-4CCE-B3E9-947BAB359987}"/>
              </a:ext>
            </a:extLst>
          </p:cNvPr>
          <p:cNvSpPr>
            <a:spLocks noGrp="1"/>
          </p:cNvSpPr>
          <p:nvPr>
            <p:ph idx="1"/>
          </p:nvPr>
        </p:nvSpPr>
        <p:spPr>
          <a:xfrm>
            <a:off x="4447308" y="591344"/>
            <a:ext cx="6906491" cy="5585619"/>
          </a:xfrm>
        </p:spPr>
        <p:txBody>
          <a:bodyPr anchor="ctr">
            <a:normAutofit/>
          </a:bodyPr>
          <a:lstStyle/>
          <a:p>
            <a:r>
              <a:rPr lang="en-GB" sz="2000" b="1" dirty="0">
                <a:latin typeface="Tw Cen MT" panose="020B0602020104020603" pitchFamily="34" charset="0"/>
              </a:rPr>
              <a:t>Safeguarding</a:t>
            </a:r>
            <a:r>
              <a:rPr lang="en-GB" sz="2000" dirty="0">
                <a:latin typeface="Tw Cen MT" panose="020B0602020104020603" pitchFamily="34" charset="0"/>
              </a:rPr>
              <a:t> is so </a:t>
            </a:r>
            <a:r>
              <a:rPr lang="en-GB" sz="2000" b="1" dirty="0">
                <a:latin typeface="Tw Cen MT" panose="020B0602020104020603" pitchFamily="34" charset="0"/>
              </a:rPr>
              <a:t>important</a:t>
            </a:r>
            <a:r>
              <a:rPr lang="en-GB" sz="2000" dirty="0">
                <a:latin typeface="Tw Cen MT" panose="020B0602020104020603" pitchFamily="34" charset="0"/>
              </a:rPr>
              <a:t> because abuse is still very much happening, and sadly, it is often these most vulnerable citizens who are commonly victims of abuse. These people deserve to live in a safe environment, away from harm – which makes </a:t>
            </a:r>
            <a:r>
              <a:rPr lang="en-GB" sz="2000" b="1" dirty="0">
                <a:latin typeface="Tw Cen MT" panose="020B0602020104020603" pitchFamily="34" charset="0"/>
              </a:rPr>
              <a:t>safeguarding</a:t>
            </a:r>
            <a:r>
              <a:rPr lang="en-GB" sz="2000" dirty="0">
                <a:latin typeface="Tw Cen MT" panose="020B0602020104020603" pitchFamily="34" charset="0"/>
              </a:rPr>
              <a:t> of great </a:t>
            </a:r>
            <a:r>
              <a:rPr lang="en-GB" sz="2000" b="1" dirty="0">
                <a:latin typeface="Tw Cen MT" panose="020B0602020104020603" pitchFamily="34" charset="0"/>
              </a:rPr>
              <a:t>importance</a:t>
            </a:r>
            <a:r>
              <a:rPr lang="en-GB" sz="2000" dirty="0">
                <a:latin typeface="Tw Cen MT" panose="020B0602020104020603" pitchFamily="34" charset="0"/>
              </a:rPr>
              <a:t> during their care.</a:t>
            </a:r>
          </a:p>
          <a:p>
            <a:pPr marL="0" indent="0">
              <a:buNone/>
            </a:pPr>
            <a:r>
              <a:rPr lang="en-GB" sz="2000" b="1">
                <a:latin typeface="Tw Cen MT" panose="020B0602020104020603" pitchFamily="34" charset="0"/>
              </a:rPr>
              <a:t>Providing individuals with the tools for self-determination </a:t>
            </a:r>
          </a:p>
          <a:p>
            <a:r>
              <a:rPr lang="en-GB" sz="2000" dirty="0">
                <a:latin typeface="Tw Cen MT" panose="020B0602020104020603" pitchFamily="34" charset="0"/>
              </a:rPr>
              <a:t>The aim has been that people should have a stronger voice in decisions about health and care, and that services should better reflect their needs and preferences. </a:t>
            </a:r>
          </a:p>
          <a:p>
            <a:r>
              <a:rPr lang="en-GB" sz="2000" dirty="0">
                <a:latin typeface="Tw Cen MT" panose="020B0602020104020603" pitchFamily="34" charset="0"/>
              </a:rPr>
              <a:t>how service users experience quality care, especially in relation to having choices and making decisions.</a:t>
            </a:r>
          </a:p>
          <a:p>
            <a:r>
              <a:rPr lang="en-GB" sz="2000" dirty="0">
                <a:latin typeface="Tw Cen MT" panose="020B0602020104020603" pitchFamily="34" charset="0"/>
              </a:rPr>
              <a:t>Self-determination is a vital piece of psychological well-being; as you may expect, people like to feel control of their own lives</a:t>
            </a:r>
            <a:r>
              <a:rPr lang="en-GB" sz="2000">
                <a:latin typeface="Tw Cen MT" panose="020B0602020104020603" pitchFamily="34" charset="0"/>
              </a:rPr>
              <a:t>.</a:t>
            </a:r>
          </a:p>
          <a:p>
            <a:pPr marL="0" indent="0">
              <a:buNone/>
            </a:pPr>
            <a:r>
              <a:rPr lang="en-GB" sz="2000"/>
              <a:t>(Self-Determination Theory of Motivation: Why Intrinsic Motivation Matters, 2020)</a:t>
            </a:r>
          </a:p>
        </p:txBody>
      </p:sp>
      <p:sp>
        <p:nvSpPr>
          <p:cNvPr id="4" name="Footer Placeholder 3">
            <a:extLst>
              <a:ext uri="{FF2B5EF4-FFF2-40B4-BE49-F238E27FC236}">
                <a16:creationId xmlns:a16="http://schemas.microsoft.com/office/drawing/2014/main" id="{8E2605E0-DFB9-4D1A-A23A-CB099ECA241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3456936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45738-D624-4590-A612-9553BA26518A}"/>
              </a:ext>
            </a:extLst>
          </p:cNvPr>
          <p:cNvSpPr>
            <a:spLocks noGrp="1"/>
          </p:cNvSpPr>
          <p:nvPr>
            <p:ph type="title"/>
          </p:nvPr>
        </p:nvSpPr>
        <p:spPr>
          <a:xfrm>
            <a:off x="686834" y="1153572"/>
            <a:ext cx="3200400" cy="4461163"/>
          </a:xfrm>
        </p:spPr>
        <p:txBody>
          <a:bodyPr>
            <a:normAutofit/>
          </a:bodyPr>
          <a:lstStyle/>
          <a:p>
            <a:br>
              <a:rPr lang="en-GB" sz="3700" dirty="0"/>
            </a:br>
            <a:r>
              <a:rPr lang="en-GB" sz="3700" b="1" i="1" dirty="0"/>
              <a:t>Enabling service users’ ownership of their own care journey</a:t>
            </a:r>
            <a:br>
              <a:rPr lang="en-GB" sz="3700" dirty="0"/>
            </a:br>
            <a:br>
              <a:rPr lang="en-GB" sz="3700" dirty="0">
                <a:solidFill>
                  <a:srgbClr val="FFFFFF"/>
                </a:solidFill>
              </a:rPr>
            </a:br>
            <a:endParaRPr lang="en-GB" sz="3700" dirty="0">
              <a:solidFill>
                <a:srgbClr val="FFFFFF"/>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D6430A-3E1B-4B1E-8DCC-A2071F064C18}"/>
              </a:ext>
            </a:extLst>
          </p:cNvPr>
          <p:cNvSpPr>
            <a:spLocks noGrp="1"/>
          </p:cNvSpPr>
          <p:nvPr>
            <p:ph idx="1"/>
          </p:nvPr>
        </p:nvSpPr>
        <p:spPr>
          <a:xfrm>
            <a:off x="4447308" y="591344"/>
            <a:ext cx="6906491" cy="5585619"/>
          </a:xfrm>
        </p:spPr>
        <p:txBody>
          <a:bodyPr anchor="ctr">
            <a:normAutofit/>
          </a:bodyPr>
          <a:lstStyle/>
          <a:p>
            <a:r>
              <a:rPr lang="en-GB">
                <a:latin typeface="Tw Cen MT" panose="020B0602020104020603" pitchFamily="34" charset="0"/>
              </a:rPr>
              <a:t>Enable </a:t>
            </a:r>
            <a:r>
              <a:rPr lang="en-GB" b="1">
                <a:latin typeface="Tw Cen MT" panose="020B0602020104020603" pitchFamily="34" charset="0"/>
              </a:rPr>
              <a:t>service users</a:t>
            </a:r>
            <a:r>
              <a:rPr lang="en-GB">
                <a:latin typeface="Tw Cen MT" panose="020B0602020104020603" pitchFamily="34" charset="0"/>
              </a:rPr>
              <a:t> to recognise and develop their strengths and abilities, so they can live an independent and fulfilling life. Providing person-centred care requires involving patients in decisions and helping them take actions to support themselves.</a:t>
            </a:r>
          </a:p>
          <a:p>
            <a:r>
              <a:rPr lang="en-GB">
                <a:latin typeface="Tw Cen MT" panose="020B0602020104020603" pitchFamily="34" charset="0"/>
              </a:rPr>
              <a:t>As a healthcare practitioner, you should learn about the benefits of providing person-centred care and how to apply it in practice. It’ll help you fulfil your role to the best of your abilities and maximise your service users’ quality of life.</a:t>
            </a:r>
          </a:p>
          <a:p>
            <a:pPr marL="0" indent="0">
              <a:buNone/>
            </a:pPr>
            <a:r>
              <a:rPr lang="en-GB"/>
              <a:t>(Burton and Burton, 2020).</a:t>
            </a:r>
          </a:p>
          <a:p>
            <a:endParaRPr lang="en-GB"/>
          </a:p>
        </p:txBody>
      </p:sp>
      <p:sp>
        <p:nvSpPr>
          <p:cNvPr id="6" name="Footer Placeholder 5">
            <a:extLst>
              <a:ext uri="{FF2B5EF4-FFF2-40B4-BE49-F238E27FC236}">
                <a16:creationId xmlns:a16="http://schemas.microsoft.com/office/drawing/2014/main" id="{5D69B451-DCCF-422A-B7EE-A6B9875609F9}"/>
              </a:ext>
            </a:extLst>
          </p:cNvPr>
          <p:cNvSpPr>
            <a:spLocks noGrp="1"/>
          </p:cNvSpPr>
          <p:nvPr>
            <p:ph type="ftr" sz="quarter" idx="11"/>
          </p:nvPr>
        </p:nvSpPr>
        <p:spPr>
          <a:xfrm>
            <a:off x="4038600" y="6356350"/>
            <a:ext cx="5251174"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2732949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55A5D-A4A9-4DF3-9444-6D5BF0756819}"/>
              </a:ext>
            </a:extLst>
          </p:cNvPr>
          <p:cNvSpPr>
            <a:spLocks noGrp="1"/>
          </p:cNvSpPr>
          <p:nvPr>
            <p:ph type="title"/>
          </p:nvPr>
        </p:nvSpPr>
        <p:spPr>
          <a:xfrm>
            <a:off x="0" y="1153572"/>
            <a:ext cx="3887234" cy="4461163"/>
          </a:xfrm>
        </p:spPr>
        <p:txBody>
          <a:bodyPr>
            <a:normAutofit/>
          </a:bodyPr>
          <a:lstStyle/>
          <a:p>
            <a:r>
              <a:rPr lang="en-GB" b="1" dirty="0"/>
              <a:t>Delivering person-centred to </a:t>
            </a:r>
            <a:r>
              <a:rPr lang="en-GB" b="1" i="1" dirty="0"/>
              <a:t>Meet service user needs </a:t>
            </a:r>
            <a:endParaRPr lang="en-GB" b="1" dirty="0"/>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764289D-9B1B-4E5D-9978-BFB2C55F36EB}"/>
              </a:ext>
            </a:extLst>
          </p:cNvPr>
          <p:cNvSpPr>
            <a:spLocks noGrp="1"/>
          </p:cNvSpPr>
          <p:nvPr>
            <p:ph idx="1"/>
          </p:nvPr>
        </p:nvSpPr>
        <p:spPr>
          <a:xfrm>
            <a:off x="4167272" y="136526"/>
            <a:ext cx="7759685" cy="6040438"/>
          </a:xfrm>
        </p:spPr>
        <p:txBody>
          <a:bodyPr anchor="ctr">
            <a:normAutofit lnSpcReduction="10000"/>
          </a:bodyPr>
          <a:lstStyle/>
          <a:p>
            <a:pPr marL="0" indent="0">
              <a:buNone/>
            </a:pPr>
            <a:endParaRPr lang="en-GB" sz="2400" dirty="0">
              <a:latin typeface="Tw Cen MT" panose="020B0602020104020603" pitchFamily="34" charset="0"/>
            </a:endParaRPr>
          </a:p>
          <a:p>
            <a:r>
              <a:rPr lang="en-GB" sz="2400" dirty="0">
                <a:latin typeface="Tw Cen MT" panose="020B0602020104020603" pitchFamily="34" charset="0"/>
              </a:rPr>
              <a:t>Delivering person-centred care involves caring for patients beyond their condition and tailoring your service to suit their individual wants and needs. </a:t>
            </a:r>
          </a:p>
          <a:p>
            <a:r>
              <a:rPr lang="en-GB" sz="2400" dirty="0">
                <a:latin typeface="Tw Cen MT" panose="020B0602020104020603" pitchFamily="34" charset="0"/>
              </a:rPr>
              <a:t>It’s about respecting that they have their own views on what’s best for them, and have their own values and priorities in life.</a:t>
            </a:r>
          </a:p>
          <a:p>
            <a:r>
              <a:rPr lang="en-GB" sz="2400" dirty="0">
                <a:latin typeface="Tw Cen MT" panose="020B0602020104020603" pitchFamily="34" charset="0"/>
              </a:rPr>
              <a:t>As its name suggests, person-centred care puts the person at the heart of their care. </a:t>
            </a:r>
          </a:p>
          <a:p>
            <a:r>
              <a:rPr lang="en-GB" sz="2400" dirty="0">
                <a:latin typeface="Tw Cen MT" panose="020B0602020104020603" pitchFamily="34" charset="0"/>
              </a:rPr>
              <a:t>You adapt your service to their expectations and preferences, not the other way around.</a:t>
            </a:r>
          </a:p>
          <a:p>
            <a:r>
              <a:rPr lang="en-GB" sz="2400" dirty="0">
                <a:latin typeface="Tw Cen MT" panose="020B0602020104020603" pitchFamily="34" charset="0"/>
              </a:rPr>
              <a:t> Doing so enables patients to retain their dignity and autonomy during an already challenging time.</a:t>
            </a:r>
          </a:p>
          <a:p>
            <a:r>
              <a:rPr lang="en-GB" sz="2400" dirty="0">
                <a:latin typeface="Tw Cen MT" panose="020B0602020104020603" pitchFamily="34" charset="0"/>
              </a:rPr>
              <a:t>Rather than leaving them feeling hindered by their ailment or disability, or debilitated during their time as an inpatient, you help them live a fulfilling life.</a:t>
            </a:r>
          </a:p>
          <a:p>
            <a:pPr marL="0" indent="0">
              <a:buNone/>
            </a:pPr>
            <a:r>
              <a:rPr lang="en-GB" sz="1400" dirty="0"/>
              <a:t>(Burton and Burton, 2020).</a:t>
            </a:r>
          </a:p>
        </p:txBody>
      </p:sp>
      <p:sp>
        <p:nvSpPr>
          <p:cNvPr id="4" name="Footer Placeholder 3">
            <a:extLst>
              <a:ext uri="{FF2B5EF4-FFF2-40B4-BE49-F238E27FC236}">
                <a16:creationId xmlns:a16="http://schemas.microsoft.com/office/drawing/2014/main" id="{D5A1D19A-E0F9-4F3E-83BE-AC1207BE6683}"/>
              </a:ext>
            </a:extLst>
          </p:cNvPr>
          <p:cNvSpPr>
            <a:spLocks noGrp="1"/>
          </p:cNvSpPr>
          <p:nvPr>
            <p:ph type="ftr" sz="quarter" idx="11"/>
          </p:nvPr>
        </p:nvSpPr>
        <p:spPr>
          <a:xfrm>
            <a:off x="4038600" y="6356350"/>
            <a:ext cx="5251174"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73320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2928D3-706E-4D57-9715-075C0E737D83}"/>
              </a:ext>
            </a:extLst>
          </p:cNvPr>
          <p:cNvSpPr/>
          <p:nvPr/>
        </p:nvSpPr>
        <p:spPr>
          <a:xfrm>
            <a:off x="1073426" y="982103"/>
            <a:ext cx="9634331" cy="4893647"/>
          </a:xfrm>
          <a:prstGeom prst="rect">
            <a:avLst/>
          </a:prstGeom>
        </p:spPr>
        <p:txBody>
          <a:bodyPr wrap="square">
            <a:spAutoFit/>
          </a:bodyPr>
          <a:lstStyle/>
          <a:p>
            <a:r>
              <a:rPr lang="en-GB" sz="2400" dirty="0">
                <a:solidFill>
                  <a:srgbClr val="0070C0"/>
                </a:solidFill>
                <a:latin typeface="Tw Cen MT" panose="020B0602020104020603" pitchFamily="34" charset="0"/>
              </a:rPr>
              <a:t>Role of a stakeholder</a:t>
            </a:r>
          </a:p>
          <a:p>
            <a:r>
              <a:rPr lang="en-GB" sz="2400" dirty="0">
                <a:latin typeface="Tw Cen MT" panose="020B0602020104020603" pitchFamily="34" charset="0"/>
              </a:rPr>
              <a:t>A </a:t>
            </a:r>
            <a:r>
              <a:rPr lang="en-GB" sz="2400" b="1" dirty="0">
                <a:latin typeface="Tw Cen MT" panose="020B0602020104020603" pitchFamily="34" charset="0"/>
              </a:rPr>
              <a:t>stakeholder</a:t>
            </a:r>
            <a:r>
              <a:rPr lang="en-GB" sz="2400" dirty="0">
                <a:latin typeface="Tw Cen MT" panose="020B0602020104020603" pitchFamily="34" charset="0"/>
              </a:rPr>
              <a:t> is a person who has an interest in the company, IT service or its projects. They can be the employees of the company, suppliers, vendors or any partner. </a:t>
            </a:r>
            <a:r>
              <a:rPr lang="en-GB" sz="2400" b="1" dirty="0">
                <a:latin typeface="Tw Cen MT" panose="020B0602020104020603" pitchFamily="34" charset="0"/>
              </a:rPr>
              <a:t>Stakeholders</a:t>
            </a:r>
            <a:r>
              <a:rPr lang="en-GB" sz="2400" dirty="0">
                <a:latin typeface="Tw Cen MT" panose="020B0602020104020603" pitchFamily="34" charset="0"/>
              </a:rPr>
              <a:t> can also be an investor in the company and their actions determine the outcome of the company.</a:t>
            </a:r>
          </a:p>
          <a:p>
            <a:endParaRPr lang="en-GB" sz="2400" dirty="0">
              <a:latin typeface="Tw Cen MT" panose="020B0602020104020603" pitchFamily="34" charset="0"/>
            </a:endParaRPr>
          </a:p>
          <a:p>
            <a:r>
              <a:rPr lang="en-GB" sz="2400" b="1" i="0" dirty="0">
                <a:solidFill>
                  <a:srgbClr val="0070C0"/>
                </a:solidFill>
                <a:effectLst/>
                <a:latin typeface="Tw Cen MT" panose="020B0602020104020603" pitchFamily="34" charset="0"/>
              </a:rPr>
              <a:t>Who are internal stakeholders in healthcare?</a:t>
            </a:r>
          </a:p>
          <a:p>
            <a:endParaRPr lang="en-GB" sz="2400" b="0" i="0" dirty="0">
              <a:solidFill>
                <a:srgbClr val="222222"/>
              </a:solidFill>
              <a:effectLst/>
              <a:latin typeface="Tw Cen MT" panose="020B0602020104020603" pitchFamily="34" charset="0"/>
            </a:endParaRPr>
          </a:p>
          <a:p>
            <a:r>
              <a:rPr lang="en-GB" sz="2400" b="0" i="0" dirty="0">
                <a:solidFill>
                  <a:srgbClr val="222222"/>
                </a:solidFill>
                <a:effectLst/>
                <a:latin typeface="Tw Cen MT" panose="020B0602020104020603" pitchFamily="34" charset="0"/>
              </a:rPr>
              <a:t>Internal stakeholders are people who are already committed to serving your organization as board members, staff, volunteers, and/or donors. External stakeholders are people who are impacted by your work as </a:t>
            </a:r>
            <a:r>
              <a:rPr lang="en-GB" sz="2400" b="1" i="0" dirty="0">
                <a:solidFill>
                  <a:srgbClr val="222222"/>
                </a:solidFill>
                <a:effectLst/>
                <a:latin typeface="Tw Cen MT" panose="020B0602020104020603" pitchFamily="34" charset="0"/>
              </a:rPr>
              <a:t>clients</a:t>
            </a:r>
            <a:r>
              <a:rPr lang="en-GB" sz="2400" b="0" i="0" dirty="0">
                <a:solidFill>
                  <a:srgbClr val="222222"/>
                </a:solidFill>
                <a:effectLst/>
                <a:latin typeface="Tw Cen MT" panose="020B0602020104020603" pitchFamily="34" charset="0"/>
              </a:rPr>
              <a:t>/constituents, community partners, and others. It is important to get the perspectives of both groups</a:t>
            </a:r>
            <a:r>
              <a:rPr lang="en-GB" b="0" i="0" dirty="0">
                <a:solidFill>
                  <a:srgbClr val="222222"/>
                </a:solidFill>
                <a:effectLst/>
                <a:latin typeface="arial" panose="020B0604020202020204" pitchFamily="34" charset="0"/>
              </a:rPr>
              <a:t>.</a:t>
            </a:r>
          </a:p>
        </p:txBody>
      </p:sp>
      <p:pic>
        <p:nvPicPr>
          <p:cNvPr id="5" name="Picture 2" descr="INTRODUCTION&#10;The health care delivery system is intended to&#10;provide services and resources for better health.&#10;This system ...">
            <a:extLst>
              <a:ext uri="{FF2B5EF4-FFF2-40B4-BE49-F238E27FC236}">
                <a16:creationId xmlns:a16="http://schemas.microsoft.com/office/drawing/2014/main" id="{185A89E8-845E-4226-8ADE-8010D97C9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148" y="505879"/>
            <a:ext cx="10853530" cy="5550364"/>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B49F5576-22E8-4E8D-B15B-947F4242C8E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2064362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47807-9F1B-48C4-AC2C-6FADD819FA49}"/>
              </a:ext>
            </a:extLst>
          </p:cNvPr>
          <p:cNvSpPr>
            <a:spLocks noGrp="1"/>
          </p:cNvSpPr>
          <p:nvPr>
            <p:ph type="title"/>
          </p:nvPr>
        </p:nvSpPr>
        <p:spPr>
          <a:xfrm>
            <a:off x="0" y="926163"/>
            <a:ext cx="3200400" cy="4461163"/>
          </a:xfrm>
        </p:spPr>
        <p:txBody>
          <a:bodyPr>
            <a:normAutofit/>
          </a:bodyPr>
          <a:lstStyle/>
          <a:p>
            <a:br>
              <a:rPr lang="en-GB" sz="3700" dirty="0">
                <a:solidFill>
                  <a:srgbClr val="FFFFFF"/>
                </a:solidFill>
              </a:rPr>
            </a:br>
            <a:r>
              <a:rPr lang="en-GB" sz="3700" b="1" i="1" dirty="0"/>
              <a:t>Impact of service user feedback and experience as a stakeholder in quality improvement</a:t>
            </a:r>
            <a:endParaRPr lang="en-GB" sz="3700" dirty="0"/>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798BC34-E743-439B-8845-CD6D08170E24}"/>
              </a:ext>
            </a:extLst>
          </p:cNvPr>
          <p:cNvSpPr>
            <a:spLocks noGrp="1"/>
          </p:cNvSpPr>
          <p:nvPr>
            <p:ph idx="1"/>
          </p:nvPr>
        </p:nvSpPr>
        <p:spPr>
          <a:xfrm>
            <a:off x="3756074" y="136526"/>
            <a:ext cx="8435926" cy="6040438"/>
          </a:xfrm>
        </p:spPr>
        <p:txBody>
          <a:bodyPr anchor="ctr">
            <a:normAutofit fontScale="92500" lnSpcReduction="10000"/>
          </a:bodyPr>
          <a:lstStyle/>
          <a:p>
            <a:endParaRPr lang="en-GB" sz="1300" dirty="0">
              <a:latin typeface="Tw Cen MT" panose="020B0602020104020603" pitchFamily="34" charset="0"/>
            </a:endParaRPr>
          </a:p>
          <a:p>
            <a:endParaRPr lang="en-GB" sz="1300" dirty="0">
              <a:latin typeface="Tw Cen MT" panose="020B0602020104020603" pitchFamily="34" charset="0"/>
            </a:endParaRPr>
          </a:p>
          <a:p>
            <a:endParaRPr lang="en-GB" sz="1300" dirty="0">
              <a:latin typeface="Tw Cen MT" panose="020B0602020104020603" pitchFamily="34" charset="0"/>
            </a:endParaRPr>
          </a:p>
          <a:p>
            <a:r>
              <a:rPr lang="en-GB" sz="2200" dirty="0">
                <a:latin typeface="Tw Cen MT" panose="020B0602020104020603" pitchFamily="34" charset="0"/>
              </a:rPr>
              <a:t>When </a:t>
            </a:r>
            <a:r>
              <a:rPr lang="en-GB" sz="2200" b="1" dirty="0">
                <a:latin typeface="Tw Cen MT" panose="020B0602020104020603" pitchFamily="34" charset="0"/>
              </a:rPr>
              <a:t>patients</a:t>
            </a:r>
            <a:r>
              <a:rPr lang="en-GB" sz="2200" dirty="0">
                <a:latin typeface="Tw Cen MT" panose="020B0602020104020603" pitchFamily="34" charset="0"/>
              </a:rPr>
              <a:t> feel they're being listened to and </a:t>
            </a:r>
            <a:r>
              <a:rPr lang="en-GB" sz="2200" b="1" dirty="0">
                <a:latin typeface="Tw Cen MT" panose="020B0602020104020603" pitchFamily="34" charset="0"/>
              </a:rPr>
              <a:t>their feedback</a:t>
            </a:r>
            <a:r>
              <a:rPr lang="en-GB" sz="2200" dirty="0">
                <a:latin typeface="Tw Cen MT" panose="020B0602020104020603" pitchFamily="34" charset="0"/>
              </a:rPr>
              <a:t> matters, it </a:t>
            </a:r>
            <a:r>
              <a:rPr lang="en-GB" sz="2200" b="1" dirty="0">
                <a:latin typeface="Tw Cen MT" panose="020B0602020104020603" pitchFamily="34" charset="0"/>
              </a:rPr>
              <a:t>can</a:t>
            </a:r>
            <a:r>
              <a:rPr lang="en-GB" sz="2200" dirty="0">
                <a:latin typeface="Tw Cen MT" panose="020B0602020104020603" pitchFamily="34" charset="0"/>
              </a:rPr>
              <a:t> help </a:t>
            </a:r>
            <a:r>
              <a:rPr lang="en-GB" sz="2200" b="1" dirty="0">
                <a:latin typeface="Tw Cen MT" panose="020B0602020104020603" pitchFamily="34" charset="0"/>
              </a:rPr>
              <a:t>your practice</a:t>
            </a:r>
            <a:r>
              <a:rPr lang="en-GB" sz="2200" dirty="0">
                <a:latin typeface="Tw Cen MT" panose="020B0602020104020603" pitchFamily="34" charset="0"/>
              </a:rPr>
              <a:t> improve </a:t>
            </a:r>
            <a:r>
              <a:rPr lang="en-GB" sz="2200" b="1" dirty="0">
                <a:latin typeface="Tw Cen MT" panose="020B0602020104020603" pitchFamily="34" charset="0"/>
              </a:rPr>
              <a:t>patient</a:t>
            </a:r>
            <a:r>
              <a:rPr lang="en-GB" sz="2200" dirty="0">
                <a:latin typeface="Tw Cen MT" panose="020B0602020104020603" pitchFamily="34" charset="0"/>
              </a:rPr>
              <a:t> engagement, which </a:t>
            </a:r>
            <a:r>
              <a:rPr lang="en-GB" sz="2200" b="1" dirty="0">
                <a:latin typeface="Tw Cen MT" panose="020B0602020104020603" pitchFamily="34" charset="0"/>
              </a:rPr>
              <a:t>is</a:t>
            </a:r>
            <a:r>
              <a:rPr lang="en-GB" sz="2200" dirty="0">
                <a:latin typeface="Tw Cen MT" panose="020B0602020104020603" pitchFamily="34" charset="0"/>
              </a:rPr>
              <a:t> the key to improved retention and health outcomes.</a:t>
            </a:r>
          </a:p>
          <a:p>
            <a:r>
              <a:rPr lang="en-GB" sz="2200" b="1" dirty="0">
                <a:latin typeface="Tw Cen MT" panose="020B0602020104020603" pitchFamily="34" charset="0"/>
              </a:rPr>
              <a:t>Improving Quality</a:t>
            </a:r>
            <a:r>
              <a:rPr lang="en-GB" sz="2200" dirty="0">
                <a:latin typeface="Tw Cen MT" panose="020B0602020104020603" pitchFamily="34" charset="0"/>
              </a:rPr>
              <a:t> is being established to bring together the ... </a:t>
            </a:r>
            <a:r>
              <a:rPr lang="en-GB" sz="2200" b="1" dirty="0">
                <a:latin typeface="Tw Cen MT" panose="020B0602020104020603" pitchFamily="34" charset="0"/>
              </a:rPr>
              <a:t>improve</a:t>
            </a:r>
            <a:r>
              <a:rPr lang="en-GB" sz="2200" dirty="0">
                <a:latin typeface="Tw Cen MT" panose="020B0602020104020603" pitchFamily="34" charset="0"/>
              </a:rPr>
              <a:t> the </a:t>
            </a:r>
            <a:r>
              <a:rPr lang="en-GB" sz="2200" b="1" dirty="0">
                <a:latin typeface="Tw Cen MT" panose="020B0602020104020603" pitchFamily="34" charset="0"/>
              </a:rPr>
              <a:t>experiences</a:t>
            </a:r>
            <a:r>
              <a:rPr lang="en-GB" sz="2200" dirty="0">
                <a:latin typeface="Tw Cen MT" panose="020B0602020104020603" pitchFamily="34" charset="0"/>
              </a:rPr>
              <a:t> of people who </a:t>
            </a:r>
            <a:r>
              <a:rPr lang="en-GB" sz="2200" b="1" dirty="0">
                <a:latin typeface="Tw Cen MT" panose="020B0602020104020603" pitchFamily="34" charset="0"/>
              </a:rPr>
              <a:t>use</a:t>
            </a:r>
            <a:r>
              <a:rPr lang="en-GB" sz="2200" dirty="0">
                <a:latin typeface="Tw Cen MT" panose="020B0602020104020603" pitchFamily="34" charset="0"/>
              </a:rPr>
              <a:t> health and social care </a:t>
            </a:r>
            <a:r>
              <a:rPr lang="en-GB" sz="2200" b="1" dirty="0">
                <a:latin typeface="Tw Cen MT" panose="020B0602020104020603" pitchFamily="34" charset="0"/>
              </a:rPr>
              <a:t>services</a:t>
            </a:r>
            <a:r>
              <a:rPr lang="en-GB" sz="2200" dirty="0">
                <a:latin typeface="Tw Cen MT" panose="020B0602020104020603" pitchFamily="34" charset="0"/>
              </a:rPr>
              <a:t>, their carers ... range of activities that capture direct </a:t>
            </a:r>
            <a:r>
              <a:rPr lang="en-GB" sz="2200" b="1" dirty="0">
                <a:latin typeface="Tw Cen MT" panose="020B0602020104020603" pitchFamily="34" charset="0"/>
              </a:rPr>
              <a:t>feedback</a:t>
            </a:r>
            <a:r>
              <a:rPr lang="en-GB" sz="2200" dirty="0">
                <a:latin typeface="Tw Cen MT" panose="020B0602020104020603" pitchFamily="34" charset="0"/>
              </a:rPr>
              <a:t> from patients, </a:t>
            </a:r>
            <a:r>
              <a:rPr lang="en-GB" sz="2200" b="1" dirty="0">
                <a:latin typeface="Tw Cen MT" panose="020B0602020104020603" pitchFamily="34" charset="0"/>
              </a:rPr>
              <a:t>service users</a:t>
            </a:r>
            <a:r>
              <a:rPr lang="en-GB" sz="2200" dirty="0">
                <a:latin typeface="Tw Cen MT" panose="020B0602020104020603" pitchFamily="34" charset="0"/>
              </a:rPr>
              <a:t>, ... </a:t>
            </a:r>
            <a:r>
              <a:rPr lang="en-GB" sz="2200" b="1" dirty="0">
                <a:latin typeface="Tw Cen MT" panose="020B0602020104020603" pitchFamily="34" charset="0"/>
              </a:rPr>
              <a:t>Integrating</a:t>
            </a:r>
            <a:r>
              <a:rPr lang="en-GB" sz="2200" dirty="0">
                <a:latin typeface="Tw Cen MT" panose="020B0602020104020603" pitchFamily="34" charset="0"/>
              </a:rPr>
              <a:t> patient </a:t>
            </a:r>
            <a:r>
              <a:rPr lang="en-GB" sz="2200" b="1" dirty="0">
                <a:latin typeface="Tw Cen MT" panose="020B0602020104020603" pitchFamily="34" charset="0"/>
              </a:rPr>
              <a:t>experience measurement</a:t>
            </a:r>
            <a:r>
              <a:rPr lang="en-GB" sz="2200" dirty="0">
                <a:latin typeface="Tw Cen MT" panose="020B0602020104020603" pitchFamily="34" charset="0"/>
              </a:rPr>
              <a:t> systems </a:t>
            </a:r>
            <a:r>
              <a:rPr lang="en-GB" sz="2200" b="1" dirty="0">
                <a:latin typeface="Tw Cen MT" panose="020B0602020104020603" pitchFamily="34" charset="0"/>
              </a:rPr>
              <a:t>into</a:t>
            </a:r>
            <a:r>
              <a:rPr lang="en-GB" sz="2200" dirty="0">
                <a:latin typeface="Tw Cen MT" panose="020B0602020104020603" pitchFamily="34" charset="0"/>
              </a:rPr>
              <a:t> existing work.</a:t>
            </a:r>
          </a:p>
          <a:p>
            <a:r>
              <a:rPr lang="en-GB" sz="2200" b="1" dirty="0">
                <a:latin typeface="Tw Cen MT" panose="020B0602020104020603" pitchFamily="34" charset="0"/>
              </a:rPr>
              <a:t>To improve care</a:t>
            </a:r>
          </a:p>
          <a:p>
            <a:r>
              <a:rPr lang="en-GB" sz="2200" dirty="0">
                <a:latin typeface="Tw Cen MT" panose="020B0602020104020603" pitchFamily="34" charset="0"/>
              </a:rPr>
              <a:t>The best way to understand the patient experience is from patients themselves. Asking for patient feedback about everything from appointment scheduling and wait time, to the doctor’s bedside manner, thoroughness, communication skills and professionalism, you can make get a 360-degree view of the quality of care your patients are receiving versus what you perceive you’re providing</a:t>
            </a:r>
          </a:p>
          <a:p>
            <a:r>
              <a:rPr lang="en-GB" sz="2200" dirty="0">
                <a:latin typeface="Tw Cen MT" panose="020B0602020104020603" pitchFamily="34" charset="0"/>
              </a:rPr>
              <a:t>Measuring patients’ experiences of care and treatment highlights areas that need to improve to provide a patient-led healthcare service.</a:t>
            </a:r>
          </a:p>
          <a:p>
            <a:r>
              <a:rPr lang="en-GB" sz="2200" dirty="0">
                <a:latin typeface="Tw Cen MT" panose="020B0602020104020603" pitchFamily="34" charset="0"/>
              </a:rPr>
              <a:t> It help you to involve patients, staff and the public in translating patient feedback into real improvements</a:t>
            </a:r>
            <a:r>
              <a:rPr lang="en-GB" sz="1600" dirty="0">
                <a:latin typeface="Tw Cen MT" panose="020B0602020104020603" pitchFamily="34" charset="0"/>
              </a:rPr>
              <a:t>.</a:t>
            </a:r>
          </a:p>
          <a:p>
            <a:endParaRPr lang="en-GB" sz="1600" dirty="0">
              <a:latin typeface="Tw Cen MT" panose="020B0602020104020603" pitchFamily="34" charset="0"/>
            </a:endParaRPr>
          </a:p>
          <a:p>
            <a:endParaRPr lang="en-GB" sz="1300" dirty="0"/>
          </a:p>
          <a:p>
            <a:endParaRPr lang="en-GB" sz="1300" dirty="0"/>
          </a:p>
          <a:p>
            <a:endParaRPr lang="en-GB" sz="1300" dirty="0"/>
          </a:p>
          <a:p>
            <a:endParaRPr lang="en-GB" sz="1300" dirty="0"/>
          </a:p>
        </p:txBody>
      </p:sp>
      <p:sp>
        <p:nvSpPr>
          <p:cNvPr id="4" name="Footer Placeholder 3">
            <a:extLst>
              <a:ext uri="{FF2B5EF4-FFF2-40B4-BE49-F238E27FC236}">
                <a16:creationId xmlns:a16="http://schemas.microsoft.com/office/drawing/2014/main" id="{31F963B8-3530-494E-9878-C8D3E7BEAA13}"/>
              </a:ext>
            </a:extLst>
          </p:cNvPr>
          <p:cNvSpPr>
            <a:spLocks noGrp="1"/>
          </p:cNvSpPr>
          <p:nvPr>
            <p:ph type="ftr" sz="quarter" idx="11"/>
          </p:nvPr>
        </p:nvSpPr>
        <p:spPr>
          <a:xfrm>
            <a:off x="4038600" y="6356350"/>
            <a:ext cx="5251174"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798430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DF9EA-DAD0-4F47-A8ED-45A18C574320}"/>
              </a:ext>
            </a:extLst>
          </p:cNvPr>
          <p:cNvSpPr>
            <a:spLocks noGrp="1"/>
          </p:cNvSpPr>
          <p:nvPr>
            <p:ph type="title"/>
          </p:nvPr>
        </p:nvSpPr>
        <p:spPr>
          <a:xfrm>
            <a:off x="686834" y="1153572"/>
            <a:ext cx="3200400" cy="4461163"/>
          </a:xfrm>
        </p:spPr>
        <p:txBody>
          <a:bodyPr>
            <a:normAutofit/>
          </a:bodyPr>
          <a:lstStyle/>
          <a:p>
            <a:br>
              <a:rPr lang="en-GB" dirty="0">
                <a:solidFill>
                  <a:srgbClr val="FFFFFF"/>
                </a:solidFill>
              </a:rPr>
            </a:br>
            <a:r>
              <a:rPr lang="en-GB" b="1" i="1" dirty="0"/>
              <a:t>Cont.…</a:t>
            </a:r>
            <a:br>
              <a:rPr lang="en-GB" b="1" i="1" dirty="0">
                <a:solidFill>
                  <a:srgbClr val="FFFFFF"/>
                </a:solidFill>
              </a:rPr>
            </a:br>
            <a:endParaRPr lang="en-GB"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D4A83FC-C29E-47DE-BA48-4F92DBA389BA}"/>
              </a:ext>
            </a:extLst>
          </p:cNvPr>
          <p:cNvSpPr>
            <a:spLocks noGrp="1"/>
          </p:cNvSpPr>
          <p:nvPr>
            <p:ph idx="1"/>
          </p:nvPr>
        </p:nvSpPr>
        <p:spPr>
          <a:xfrm>
            <a:off x="4447308" y="591344"/>
            <a:ext cx="6906491" cy="5585619"/>
          </a:xfrm>
        </p:spPr>
        <p:txBody>
          <a:bodyPr anchor="ctr">
            <a:normAutofit/>
          </a:bodyPr>
          <a:lstStyle/>
          <a:p>
            <a:r>
              <a:rPr lang="en-GB" sz="2200">
                <a:latin typeface="Tw Cen MT" panose="020B0602020104020603" pitchFamily="34" charset="0"/>
              </a:rPr>
              <a:t>Service user and carer feedback can inform critical reflection, individual supervision, appraisal and continuing professional development.</a:t>
            </a:r>
          </a:p>
          <a:p>
            <a:r>
              <a:rPr lang="en-GB" sz="2200">
                <a:latin typeface="Tw Cen MT" panose="020B0602020104020603" pitchFamily="34" charset="0"/>
              </a:rPr>
              <a:t>Direct feedback enables us to assess the quality of working relationships between service users, carers and practitioners and it can be used to improve people’s experiences of processes and relationships as well as outcomes – as service users and families often say, it is not just what social workers do but how they provide support and the relationship context that is so important for recovery and empowerment.</a:t>
            </a:r>
          </a:p>
          <a:p>
            <a:r>
              <a:rPr lang="en-GB" sz="2200">
                <a:latin typeface="Tw Cen MT" panose="020B0602020104020603" pitchFamily="34" charset="0"/>
              </a:rPr>
              <a:t>Individual and group feedback can be collated and analysed to measure and improve individual, team and organisational performance against practice standards (e.g. the Professional Capabilities Framework).</a:t>
            </a:r>
            <a:br>
              <a:rPr lang="en-GB" sz="2200">
                <a:latin typeface="Tw Cen MT" panose="020B0602020104020603" pitchFamily="34" charset="0"/>
              </a:rPr>
            </a:br>
            <a:endParaRPr lang="en-GB" sz="2200">
              <a:latin typeface="Tw Cen MT" panose="020B0602020104020603" pitchFamily="34" charset="0"/>
            </a:endParaRPr>
          </a:p>
        </p:txBody>
      </p:sp>
      <p:sp>
        <p:nvSpPr>
          <p:cNvPr id="4" name="Footer Placeholder 3">
            <a:extLst>
              <a:ext uri="{FF2B5EF4-FFF2-40B4-BE49-F238E27FC236}">
                <a16:creationId xmlns:a16="http://schemas.microsoft.com/office/drawing/2014/main" id="{5669E9E8-9134-46B7-9723-55067DEB279E}"/>
              </a:ext>
            </a:extLst>
          </p:cNvPr>
          <p:cNvSpPr>
            <a:spLocks noGrp="1"/>
          </p:cNvSpPr>
          <p:nvPr>
            <p:ph type="ftr" sz="quarter" idx="11"/>
          </p:nvPr>
        </p:nvSpPr>
        <p:spPr>
          <a:xfrm>
            <a:off x="4038600" y="6356350"/>
            <a:ext cx="5251174"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1585691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2D9DC-82EA-4F75-9445-187453D3C33A}"/>
              </a:ext>
            </a:extLst>
          </p:cNvPr>
          <p:cNvSpPr>
            <a:spLocks noGrp="1"/>
          </p:cNvSpPr>
          <p:nvPr>
            <p:ph type="title"/>
          </p:nvPr>
        </p:nvSpPr>
        <p:spPr>
          <a:xfrm>
            <a:off x="686834" y="1153572"/>
            <a:ext cx="3200400" cy="4461163"/>
          </a:xfrm>
        </p:spPr>
        <p:txBody>
          <a:bodyPr>
            <a:normAutofit/>
          </a:bodyPr>
          <a:lstStyle/>
          <a:p>
            <a:r>
              <a:rPr lang="en-GB" b="1" i="1" dirty="0"/>
              <a:t>Approaches to gathering service user’s feedback</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2AC370-9C63-460F-96DC-9238108421EE}"/>
              </a:ext>
            </a:extLst>
          </p:cNvPr>
          <p:cNvSpPr>
            <a:spLocks noGrp="1"/>
          </p:cNvSpPr>
          <p:nvPr>
            <p:ph idx="1"/>
          </p:nvPr>
        </p:nvSpPr>
        <p:spPr>
          <a:xfrm>
            <a:off x="4447308" y="591344"/>
            <a:ext cx="6906491" cy="5585619"/>
          </a:xfrm>
        </p:spPr>
        <p:txBody>
          <a:bodyPr anchor="ctr">
            <a:normAutofit/>
          </a:bodyPr>
          <a:lstStyle/>
          <a:p>
            <a:r>
              <a:rPr lang="en-GB" dirty="0">
                <a:latin typeface="Tw Cen MT" panose="020B0602020104020603" pitchFamily="34" charset="0"/>
              </a:rPr>
              <a:t>Focus groups</a:t>
            </a:r>
          </a:p>
          <a:p>
            <a:r>
              <a:rPr lang="en-GB" dirty="0">
                <a:latin typeface="Tw Cen MT" panose="020B0602020104020603" pitchFamily="34" charset="0"/>
              </a:rPr>
              <a:t>One-to-one interviews</a:t>
            </a:r>
          </a:p>
          <a:p>
            <a:r>
              <a:rPr lang="en-GB" dirty="0">
                <a:latin typeface="Tw Cen MT" panose="020B0602020104020603" pitchFamily="34" charset="0"/>
              </a:rPr>
              <a:t>Observation in healthcare settings</a:t>
            </a:r>
          </a:p>
          <a:p>
            <a:r>
              <a:rPr lang="en-GB" dirty="0">
                <a:latin typeface="Tw Cen MT" panose="020B0602020104020603" pitchFamily="34" charset="0"/>
              </a:rPr>
              <a:t>Patient panels</a:t>
            </a:r>
          </a:p>
          <a:p>
            <a:r>
              <a:rPr lang="en-GB" dirty="0">
                <a:latin typeface="Tw Cen MT" panose="020B0602020104020603" pitchFamily="34" charset="0"/>
              </a:rPr>
              <a:t>Deliberative events/citizen’s juries</a:t>
            </a:r>
          </a:p>
          <a:p>
            <a:r>
              <a:rPr lang="en-GB" dirty="0">
                <a:latin typeface="Tw Cen MT" panose="020B0602020104020603" pitchFamily="34" charset="0"/>
              </a:rPr>
              <a:t>Telephone surveys</a:t>
            </a:r>
          </a:p>
          <a:p>
            <a:r>
              <a:rPr lang="en-GB" dirty="0">
                <a:latin typeface="Tw Cen MT" panose="020B0602020104020603" pitchFamily="34" charset="0"/>
              </a:rPr>
              <a:t>Online surveys</a:t>
            </a:r>
          </a:p>
        </p:txBody>
      </p:sp>
      <p:sp>
        <p:nvSpPr>
          <p:cNvPr id="4" name="Footer Placeholder 3">
            <a:extLst>
              <a:ext uri="{FF2B5EF4-FFF2-40B4-BE49-F238E27FC236}">
                <a16:creationId xmlns:a16="http://schemas.microsoft.com/office/drawing/2014/main" id="{72D12BFD-6E4E-4A98-8E24-6A32393E1B7F}"/>
              </a:ext>
            </a:extLst>
          </p:cNvPr>
          <p:cNvSpPr>
            <a:spLocks noGrp="1"/>
          </p:cNvSpPr>
          <p:nvPr>
            <p:ph type="ftr" sz="quarter" idx="11"/>
          </p:nvPr>
        </p:nvSpPr>
        <p:spPr>
          <a:xfrm>
            <a:off x="4038600" y="6356350"/>
            <a:ext cx="5251174"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594142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827D4-74E7-465F-80B0-E6C927A29961}"/>
              </a:ext>
            </a:extLst>
          </p:cNvPr>
          <p:cNvSpPr>
            <a:spLocks noGrp="1"/>
          </p:cNvSpPr>
          <p:nvPr>
            <p:ph type="title"/>
          </p:nvPr>
        </p:nvSpPr>
        <p:spPr>
          <a:xfrm>
            <a:off x="686834" y="1153572"/>
            <a:ext cx="3200400" cy="4461163"/>
          </a:xfrm>
        </p:spPr>
        <p:txBody>
          <a:bodyPr>
            <a:normAutofit/>
          </a:bodyPr>
          <a:lstStyle/>
          <a:p>
            <a:br>
              <a:rPr lang="en-GB" dirty="0">
                <a:solidFill>
                  <a:srgbClr val="FFFFFF"/>
                </a:solidFill>
              </a:rPr>
            </a:br>
            <a:r>
              <a:rPr lang="en-GB" b="1" i="1" dirty="0"/>
              <a:t>Impact of improving quality on service user</a:t>
            </a:r>
            <a:br>
              <a:rPr lang="en-GB" dirty="0">
                <a:solidFill>
                  <a:srgbClr val="FFFFFF"/>
                </a:solidFill>
              </a:rPr>
            </a:br>
            <a:endParaRPr lang="en-GB"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A07817-9DEE-4D0F-8E4B-CED2C08F968F}"/>
              </a:ext>
            </a:extLst>
          </p:cNvPr>
          <p:cNvSpPr>
            <a:spLocks noGrp="1"/>
          </p:cNvSpPr>
          <p:nvPr>
            <p:ph idx="1"/>
          </p:nvPr>
        </p:nvSpPr>
        <p:spPr>
          <a:xfrm>
            <a:off x="4447308" y="591344"/>
            <a:ext cx="6906491" cy="5585619"/>
          </a:xfrm>
        </p:spPr>
        <p:txBody>
          <a:bodyPr anchor="ctr">
            <a:normAutofit/>
          </a:bodyPr>
          <a:lstStyle/>
          <a:p>
            <a:pPr lvl="0"/>
            <a:r>
              <a:rPr lang="en-GB" sz="2600" dirty="0">
                <a:latin typeface="Tw Cen MT" panose="020B0602020104020603" pitchFamily="34" charset="0"/>
              </a:rPr>
              <a:t>Enhanced self-esteem </a:t>
            </a:r>
          </a:p>
          <a:p>
            <a:pPr lvl="0"/>
            <a:r>
              <a:rPr lang="en-GB" sz="2600" dirty="0">
                <a:latin typeface="Tw Cen MT" panose="020B0602020104020603" pitchFamily="34" charset="0"/>
              </a:rPr>
              <a:t>Enriched service user satisfaction and trust levels </a:t>
            </a:r>
          </a:p>
          <a:p>
            <a:pPr lvl="0"/>
            <a:r>
              <a:rPr lang="en-GB" sz="2600" dirty="0">
                <a:latin typeface="Tw Cen MT" panose="020B0602020104020603" pitchFamily="34" charset="0"/>
              </a:rPr>
              <a:t>Improved, high-quality healthcare </a:t>
            </a:r>
          </a:p>
          <a:p>
            <a:pPr lvl="0"/>
            <a:r>
              <a:rPr lang="en-GB" sz="2600" dirty="0">
                <a:latin typeface="Tw Cen MT" panose="020B0602020104020603" pitchFamily="34" charset="0"/>
              </a:rPr>
              <a:t>Developed approaches to inclusion and wellbeing</a:t>
            </a:r>
          </a:p>
          <a:p>
            <a:pPr lvl="0"/>
            <a:r>
              <a:rPr lang="en-GB" sz="2600" dirty="0">
                <a:latin typeface="Tw Cen MT" panose="020B0602020104020603" pitchFamily="34" charset="0"/>
              </a:rPr>
              <a:t>Improved experience of services </a:t>
            </a:r>
          </a:p>
          <a:p>
            <a:pPr lvl="0"/>
            <a:r>
              <a:rPr lang="en-GB" sz="2600" dirty="0">
                <a:latin typeface="Tw Cen MT" panose="020B0602020104020603" pitchFamily="34" charset="0"/>
              </a:rPr>
              <a:t>Enhanced safety </a:t>
            </a:r>
          </a:p>
          <a:p>
            <a:pPr lvl="0"/>
            <a:r>
              <a:rPr lang="en-GB" sz="2600" dirty="0">
                <a:latin typeface="Tw Cen MT" panose="020B0602020104020603" pitchFamily="34" charset="0"/>
              </a:rPr>
              <a:t>Enhanced clinical effectiveness</a:t>
            </a:r>
          </a:p>
          <a:p>
            <a:pPr lvl="0"/>
            <a:r>
              <a:rPr lang="en-GB" sz="2600" dirty="0">
                <a:latin typeface="Tw Cen MT" panose="020B0602020104020603" pitchFamily="34" charset="0"/>
              </a:rPr>
              <a:t>Enhanced relationships with families, and caregivers</a:t>
            </a:r>
          </a:p>
          <a:p>
            <a:pPr lvl="0"/>
            <a:r>
              <a:rPr lang="en-GB" sz="2600" dirty="0">
                <a:latin typeface="Tw Cen MT" panose="020B0602020104020603" pitchFamily="34" charset="0"/>
              </a:rPr>
              <a:t>More effective transition between different services</a:t>
            </a:r>
          </a:p>
          <a:p>
            <a:endParaRPr lang="en-GB" sz="2600" dirty="0"/>
          </a:p>
        </p:txBody>
      </p:sp>
      <p:sp>
        <p:nvSpPr>
          <p:cNvPr id="4" name="Footer Placeholder 3">
            <a:extLst>
              <a:ext uri="{FF2B5EF4-FFF2-40B4-BE49-F238E27FC236}">
                <a16:creationId xmlns:a16="http://schemas.microsoft.com/office/drawing/2014/main" id="{B81D5952-E40C-4924-B14C-DB8344CF8436}"/>
              </a:ext>
            </a:extLst>
          </p:cNvPr>
          <p:cNvSpPr>
            <a:spLocks noGrp="1"/>
          </p:cNvSpPr>
          <p:nvPr>
            <p:ph type="ftr" sz="quarter" idx="11"/>
          </p:nvPr>
        </p:nvSpPr>
        <p:spPr>
          <a:xfrm>
            <a:off x="4038600" y="6356350"/>
            <a:ext cx="5251174"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22672667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11A6C6-20AC-4664-B41A-194A4ED04374}"/>
              </a:ext>
            </a:extLst>
          </p:cNvPr>
          <p:cNvSpPr>
            <a:spLocks noGrp="1" noChangeArrowheads="1"/>
          </p:cNvSpPr>
          <p:nvPr>
            <p:ph type="title"/>
          </p:nvPr>
        </p:nvSpPr>
        <p:spPr>
          <a:xfrm>
            <a:off x="1828801" y="609600"/>
            <a:ext cx="4717774" cy="675861"/>
          </a:xfrm>
        </p:spPr>
        <p:txBody>
          <a:bodyPr>
            <a:normAutofit fontScale="90000"/>
          </a:bodyPr>
          <a:lstStyle/>
          <a:p>
            <a:pPr eaLnBrk="1" hangingPunct="1">
              <a:defRPr/>
            </a:pPr>
            <a:r>
              <a:rPr lang="en-US" altLang="en-US" dirty="0">
                <a:effectLst>
                  <a:outerShdw blurRad="38100" dist="38100" dir="2700000" algn="tl">
                    <a:srgbClr val="000000">
                      <a:alpha val="43137"/>
                    </a:srgbClr>
                  </a:outerShdw>
                </a:effectLst>
                <a:highlight>
                  <a:srgbClr val="00FFFF"/>
                </a:highlight>
              </a:rPr>
              <a:t>WRAP-UP</a:t>
            </a:r>
          </a:p>
        </p:txBody>
      </p:sp>
      <p:sp>
        <p:nvSpPr>
          <p:cNvPr id="65539" name="Rectangle 3">
            <a:extLst>
              <a:ext uri="{FF2B5EF4-FFF2-40B4-BE49-F238E27FC236}">
                <a16:creationId xmlns:a16="http://schemas.microsoft.com/office/drawing/2014/main" id="{BD5223D2-9CA4-4DE1-BC62-B40BEC128AC0}"/>
              </a:ext>
            </a:extLst>
          </p:cNvPr>
          <p:cNvSpPr>
            <a:spLocks noGrp="1"/>
          </p:cNvSpPr>
          <p:nvPr>
            <p:ph type="body" sz="half" idx="1"/>
          </p:nvPr>
        </p:nvSpPr>
        <p:spPr>
          <a:xfrm>
            <a:off x="2362201" y="2209800"/>
            <a:ext cx="3902075" cy="3881438"/>
          </a:xfrm>
        </p:spPr>
        <p:txBody>
          <a:bodyPr/>
          <a:lstStyle/>
          <a:p>
            <a:pPr algn="ctr" eaLnBrk="1" hangingPunct="1">
              <a:buFont typeface="Wingdings" panose="05000000000000000000" pitchFamily="2" charset="2"/>
              <a:buNone/>
            </a:pPr>
            <a:r>
              <a:rPr lang="en-US" altLang="en-US" sz="6000"/>
              <a:t>Question and Answer Session</a:t>
            </a:r>
          </a:p>
        </p:txBody>
      </p:sp>
      <p:pic>
        <p:nvPicPr>
          <p:cNvPr id="65540" name="Picture 5">
            <a:extLst>
              <a:ext uri="{FF2B5EF4-FFF2-40B4-BE49-F238E27FC236}">
                <a16:creationId xmlns:a16="http://schemas.microsoft.com/office/drawing/2014/main" id="{EBEEBCE0-0957-4276-990B-3E2D4308227D}"/>
              </a:ext>
            </a:extLst>
          </p:cNvPr>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6400801" y="2514600"/>
            <a:ext cx="3903663" cy="3276600"/>
          </a:xfrm>
          <a:noFill/>
        </p:spPr>
      </p:pic>
      <p:sp>
        <p:nvSpPr>
          <p:cNvPr id="3" name="Footer Placeholder 2">
            <a:extLst>
              <a:ext uri="{FF2B5EF4-FFF2-40B4-BE49-F238E27FC236}">
                <a16:creationId xmlns:a16="http://schemas.microsoft.com/office/drawing/2014/main" id="{BD0AC677-979C-4756-839D-AF1C9765F3B2}"/>
              </a:ext>
            </a:extLst>
          </p:cNvPr>
          <p:cNvSpPr>
            <a:spLocks noGrp="1"/>
          </p:cNvSpPr>
          <p:nvPr>
            <p:ph type="ftr" sz="quarter" idx="11"/>
          </p:nvPr>
        </p:nvSpPr>
        <p:spPr/>
        <p:txBody>
          <a:bodyPr/>
          <a:lstStyle/>
          <a:p>
            <a:pPr>
              <a:defRPr/>
            </a:pPr>
            <a:r>
              <a:rPr lang="en-US" altLang="en-US"/>
              <a:t>Created by Tayo Alebiosu</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AE6F-56B0-4B47-B66F-1511E8564B37}"/>
              </a:ext>
            </a:extLst>
          </p:cNvPr>
          <p:cNvSpPr>
            <a:spLocks noGrp="1"/>
          </p:cNvSpPr>
          <p:nvPr>
            <p:ph type="title"/>
          </p:nvPr>
        </p:nvSpPr>
        <p:spPr>
          <a:xfrm>
            <a:off x="1047280" y="759806"/>
            <a:ext cx="7872540" cy="1211870"/>
          </a:xfrm>
        </p:spPr>
        <p:txBody>
          <a:bodyPr vert="horz" lIns="91440" tIns="45720" rIns="91440" bIns="45720" rtlCol="0" anchor="ctr">
            <a:normAutofit/>
          </a:bodyPr>
          <a:lstStyle/>
          <a:p>
            <a:pPr algn="ctr"/>
            <a:r>
              <a:rPr lang="en-US" sz="4000" b="1" dirty="0">
                <a:solidFill>
                  <a:srgbClr val="FFFFFF"/>
                </a:solidFill>
              </a:rPr>
              <a:t>Summary of today’s lesson</a:t>
            </a:r>
            <a:endParaRPr lang="en-US" sz="4000" dirty="0">
              <a:solidFill>
                <a:srgbClr val="FFFFFF"/>
              </a:solidFill>
            </a:endParaRPr>
          </a:p>
        </p:txBody>
      </p:sp>
      <p:sp>
        <p:nvSpPr>
          <p:cNvPr id="4" name="Rectangle 3">
            <a:extLst>
              <a:ext uri="{FF2B5EF4-FFF2-40B4-BE49-F238E27FC236}">
                <a16:creationId xmlns:a16="http://schemas.microsoft.com/office/drawing/2014/main" id="{B61649EC-5DEF-4E14-806B-4E8FC5BFFA6D}"/>
              </a:ext>
            </a:extLst>
          </p:cNvPr>
          <p:cNvSpPr/>
          <p:nvPr/>
        </p:nvSpPr>
        <p:spPr>
          <a:xfrm>
            <a:off x="894817" y="1313640"/>
            <a:ext cx="9376446" cy="3563159"/>
          </a:xfrm>
          <a:prstGeom prst="rect">
            <a:avLst/>
          </a:prstGeom>
        </p:spPr>
        <p:txBody>
          <a:bodyPr vert="horz" lIns="91440" tIns="45720" rIns="91440" bIns="45720" rtlCol="0">
            <a:normAutofit/>
          </a:bodyPr>
          <a:lstStyle/>
          <a:p>
            <a:pPr>
              <a:lnSpc>
                <a:spcPct val="90000"/>
              </a:lnSpc>
              <a:spcAft>
                <a:spcPts val="600"/>
              </a:spcAft>
            </a:pPr>
            <a:endParaRPr lang="en-US" sz="2400" b="1" dirty="0">
              <a:latin typeface="Tw Cen MT" panose="020B0602020104020603" pitchFamily="34" charset="0"/>
            </a:endParaRPr>
          </a:p>
          <a:p>
            <a:pPr>
              <a:lnSpc>
                <a:spcPct val="90000"/>
              </a:lnSpc>
              <a:spcAft>
                <a:spcPts val="600"/>
              </a:spcAft>
            </a:pPr>
            <a:r>
              <a:rPr lang="en-US" sz="2800" b="1" dirty="0">
                <a:latin typeface="Tw Cen MT" panose="020B0602020104020603" pitchFamily="34" charset="0"/>
              </a:rPr>
              <a:t>In this session:</a:t>
            </a:r>
          </a:p>
          <a:p>
            <a:r>
              <a:rPr lang="en-US" sz="2800" dirty="0">
                <a:latin typeface="Tw Cen MT" panose="020B0602020104020603" pitchFamily="34" charset="0"/>
              </a:rPr>
              <a:t>All / most learners were able to: </a:t>
            </a:r>
          </a:p>
          <a:p>
            <a:r>
              <a:rPr lang="en-GB" sz="2800" dirty="0">
                <a:latin typeface="Tw Cen MT" panose="020B0602020104020603" pitchFamily="34" charset="0"/>
              </a:rPr>
              <a:t>1-Define stake holders in health and social Care .</a:t>
            </a:r>
          </a:p>
          <a:p>
            <a:r>
              <a:rPr lang="en-GB" sz="2800" dirty="0">
                <a:latin typeface="Tw Cen MT" panose="020B0602020104020603" pitchFamily="34" charset="0"/>
              </a:rPr>
              <a:t>2-Outline the roles of stakeholders in Health and Social Care</a:t>
            </a:r>
            <a:endParaRPr lang="en-US" sz="2800" dirty="0">
              <a:latin typeface="Tw Cen MT" panose="020B0602020104020603" pitchFamily="34" charset="0"/>
            </a:endParaRPr>
          </a:p>
        </p:txBody>
      </p:sp>
      <p:pic>
        <p:nvPicPr>
          <p:cNvPr id="5" name="Picture 2" descr="Image result for summary images">
            <a:extLst>
              <a:ext uri="{FF2B5EF4-FFF2-40B4-BE49-F238E27FC236}">
                <a16:creationId xmlns:a16="http://schemas.microsoft.com/office/drawing/2014/main" id="{4FA468A4-F8F1-4F70-A2F6-0FD4734077C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817" r="9917" b="-1"/>
          <a:stretch/>
        </p:blipFill>
        <p:spPr bwMode="auto">
          <a:xfrm>
            <a:off x="8560904" y="4317377"/>
            <a:ext cx="3354804" cy="248925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4C5FEA39-3A3C-4033-AD1C-701759F4A630}"/>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631674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142E603-3BD3-4EF5-A47E-7072CB578360}"/>
              </a:ext>
            </a:extLst>
          </p:cNvPr>
          <p:cNvSpPr>
            <a:spLocks noGrp="1"/>
          </p:cNvSpPr>
          <p:nvPr>
            <p:ph type="title"/>
          </p:nvPr>
        </p:nvSpPr>
        <p:spPr>
          <a:xfrm>
            <a:off x="838200" y="365125"/>
            <a:ext cx="10515600" cy="1325563"/>
          </a:xfrm>
        </p:spPr>
        <p:txBody>
          <a:bodyPr>
            <a:normAutofit/>
          </a:bodyPr>
          <a:lstStyle/>
          <a:p>
            <a:r>
              <a:rPr lang="en-GB" b="1" i="1" dirty="0"/>
              <a:t> </a:t>
            </a:r>
            <a:r>
              <a:rPr lang="en-GB" b="1" i="1"/>
              <a:t>Reference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89C53B-8EF6-4592-A910-E80F730A1C5F}"/>
              </a:ext>
            </a:extLst>
          </p:cNvPr>
          <p:cNvSpPr>
            <a:spLocks noGrp="1"/>
          </p:cNvSpPr>
          <p:nvPr>
            <p:ph idx="1"/>
          </p:nvPr>
        </p:nvSpPr>
        <p:spPr>
          <a:xfrm>
            <a:off x="838200" y="1825625"/>
            <a:ext cx="10515600" cy="4351338"/>
          </a:xfrm>
        </p:spPr>
        <p:txBody>
          <a:bodyPr>
            <a:normAutofit/>
          </a:bodyPr>
          <a:lstStyle/>
          <a:p>
            <a:pPr marL="0" indent="0">
              <a:buNone/>
            </a:pPr>
            <a:endParaRPr lang="en-GB" sz="1100"/>
          </a:p>
          <a:p>
            <a:pPr marL="0" indent="0">
              <a:buNone/>
            </a:pPr>
            <a:r>
              <a:rPr lang="en-GB" sz="1100"/>
              <a:t>Health Knowledge. 2020. </a:t>
            </a:r>
            <a:r>
              <a:rPr lang="en-GB" sz="1100" i="1"/>
              <a:t>Identifying And Managing Internal And External Stakeholder Interests</a:t>
            </a:r>
            <a:r>
              <a:rPr lang="en-GB" sz="1100"/>
              <a:t>. [online] Available at: &lt;https://www.healthknowledge.org.uk/public-health-textbook/organisation-management/5b-understanding-ofs/managing-internal-external-stakeholders&gt; [Accessed 3 November 2020].</a:t>
            </a:r>
          </a:p>
          <a:p>
            <a:pPr marL="0" indent="0">
              <a:buNone/>
            </a:pPr>
            <a:r>
              <a:rPr lang="en-GB" sz="1100"/>
              <a:t>Burton, L. and Burton, L., 2020. </a:t>
            </a:r>
            <a:r>
              <a:rPr lang="en-GB" sz="1100" i="1"/>
              <a:t>Person-Centred Care Guidance</a:t>
            </a:r>
            <a:r>
              <a:rPr lang="en-GB" sz="1100"/>
              <a:t>. [online] The Hub | High Speed Training. Available at: &lt;https://www.highspeedtraining.co.uk/hub/what-is-person-centred-care/&gt; [Accessed 3 November 2020].</a:t>
            </a:r>
          </a:p>
          <a:p>
            <a:pPr marL="0" indent="0">
              <a:buNone/>
            </a:pPr>
            <a:r>
              <a:rPr lang="en-GB" sz="1100"/>
              <a:t>care, P. and homes, P., 2020. </a:t>
            </a:r>
            <a:r>
              <a:rPr lang="en-GB" sz="1100" i="1"/>
              <a:t>Care Homes: Carers, Families And Friends Are Your Partners - SCIE</a:t>
            </a:r>
            <a:r>
              <a:rPr lang="en-GB" sz="1100"/>
              <a:t>. [online] Social Care Institute for Excellence (SCIE). Available at: &lt;https://www.scie.org.uk/person-centred-care/older-people-care-homes/families-carers&gt; [Accessed 3 November 2020].</a:t>
            </a:r>
          </a:p>
          <a:p>
            <a:pPr marL="0" indent="0">
              <a:buNone/>
            </a:pPr>
            <a:r>
              <a:rPr lang="en-GB" sz="1100"/>
              <a:t>PositivePsychology.com. 2020. </a:t>
            </a:r>
            <a:r>
              <a:rPr lang="en-GB" sz="1100" i="1"/>
              <a:t>Self-Determination Theory Of Motivation: Why Intrinsic Motivation Matters</a:t>
            </a:r>
            <a:r>
              <a:rPr lang="en-GB" sz="1100"/>
              <a:t>. [online] Available at: &lt;https://positivepsychology.com/self-determination-theory/&gt; [Accessed 3 November 2020].</a:t>
            </a:r>
          </a:p>
          <a:p>
            <a:pPr marL="0" indent="0">
              <a:buNone/>
            </a:pPr>
            <a:r>
              <a:rPr lang="en-GB" sz="1100"/>
              <a:t>The Script. 2020. </a:t>
            </a:r>
            <a:r>
              <a:rPr lang="en-GB" sz="1100" i="1"/>
              <a:t>6 Reasons Patient Feedback Is Important</a:t>
            </a:r>
            <a:r>
              <a:rPr lang="en-GB" sz="1100"/>
              <a:t>. [online] Available at: &lt;https://thescript.zocdoc.com/6-reasons-patient-feedback-is-important/&gt; [Accessed 3 November 2020].</a:t>
            </a:r>
          </a:p>
          <a:p>
            <a:r>
              <a:rPr lang="en-GB" sz="1100">
                <a:latin typeface="Tw Cen MT" panose="020B0602020104020603" pitchFamily="34" charset="0"/>
              </a:rPr>
              <a:t>Further reading about patient feedback @ :</a:t>
            </a:r>
          </a:p>
          <a:p>
            <a:r>
              <a:rPr lang="en-GB" sz="1100"/>
              <a:t> </a:t>
            </a:r>
            <a:r>
              <a:rPr lang="en-GB" sz="1100">
                <a:hlinkClick r:id="rId2"/>
              </a:rPr>
              <a:t>https://thescript.zocdoc.com/6-reasons-patient-feedback-is-important/</a:t>
            </a:r>
            <a:endParaRPr lang="en-GB" sz="1100"/>
          </a:p>
          <a:p>
            <a:r>
              <a:rPr lang="en-GB" sz="1100">
                <a:hlinkClick r:id="rId3"/>
              </a:rPr>
              <a:t>http://www.nhssurveys.org/Filestore/documents/QIFull.pdf</a:t>
            </a:r>
            <a:endParaRPr lang="en-GB" sz="1100"/>
          </a:p>
          <a:p>
            <a:r>
              <a:rPr lang="en-GB" sz="1100">
                <a:latin typeface="Tw Cen MT" panose="020B0602020104020603" pitchFamily="34" charset="0"/>
              </a:rPr>
              <a:t>(6 Reasons Patient Feedback is Important, 2020).</a:t>
            </a:r>
            <a:endParaRPr lang="en-GB" sz="1100"/>
          </a:p>
          <a:p>
            <a:pPr marL="0" indent="0">
              <a:buNone/>
            </a:pPr>
            <a:endParaRPr lang="en-GB" sz="1100"/>
          </a:p>
          <a:p>
            <a:pPr marL="0" indent="0">
              <a:buNone/>
            </a:pPr>
            <a:r>
              <a:rPr lang="en-GB" sz="1100">
                <a:hlinkClick r:id="rId4"/>
              </a:rPr>
              <a:t>https://www.england.nhs.uk/primary-care/primary-care-commissioning/transforming-primary-care-support-pcs-services/keeping-stakeholders-informed-and-involved/</a:t>
            </a:r>
            <a:endParaRPr lang="en-GB" sz="1100"/>
          </a:p>
          <a:p>
            <a:pPr marL="0" indent="0">
              <a:buNone/>
            </a:pPr>
            <a:r>
              <a:rPr lang="en-GB" sz="1100">
                <a:hlinkClick r:id="rId5"/>
              </a:rPr>
              <a:t>https://www.healthknowledge.org.uk/public-health-textbook/organisation-management/5b-understanding-ofs/managing-internal-external-stakeholders</a:t>
            </a:r>
            <a:endParaRPr lang="en-GB" sz="1100"/>
          </a:p>
          <a:p>
            <a:pPr marL="0" indent="0">
              <a:buNone/>
            </a:pPr>
            <a:endParaRPr lang="en-GB" sz="1100"/>
          </a:p>
        </p:txBody>
      </p:sp>
      <p:sp>
        <p:nvSpPr>
          <p:cNvPr id="4" name="Footer Placeholder 3">
            <a:extLst>
              <a:ext uri="{FF2B5EF4-FFF2-40B4-BE49-F238E27FC236}">
                <a16:creationId xmlns:a16="http://schemas.microsoft.com/office/drawing/2014/main" id="{E51DF354-D506-4E70-AD23-31CC1C5CF4F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GB"/>
              <a:t>Created by Tayo Alebiosu</a:t>
            </a:r>
          </a:p>
        </p:txBody>
      </p:sp>
    </p:spTree>
    <p:extLst>
      <p:ext uri="{BB962C8B-B14F-4D97-AF65-F5344CB8AC3E}">
        <p14:creationId xmlns:p14="http://schemas.microsoft.com/office/powerpoint/2010/main" val="126732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2">
            <a:extLst>
              <a:ext uri="{FF2B5EF4-FFF2-40B4-BE49-F238E27FC236}">
                <a16:creationId xmlns:a16="http://schemas.microsoft.com/office/drawing/2014/main" id="{8ED5C7E9-DDC4-4F94-93FC-B1F02174BDE6}"/>
              </a:ext>
            </a:extLst>
          </p:cNvPr>
          <p:cNvGraphicFramePr>
            <a:graphicFrameLocks noGrp="1"/>
          </p:cNvGraphicFramePr>
          <p:nvPr>
            <p:extLst>
              <p:ext uri="{D42A27DB-BD31-4B8C-83A1-F6EECF244321}">
                <p14:modId xmlns:p14="http://schemas.microsoft.com/office/powerpoint/2010/main" val="875676797"/>
              </p:ext>
            </p:extLst>
          </p:nvPr>
        </p:nvGraphicFramePr>
        <p:xfrm>
          <a:off x="457200" y="457200"/>
          <a:ext cx="11277600" cy="406400"/>
        </p:xfrm>
        <a:graphic>
          <a:graphicData uri="http://schemas.openxmlformats.org/drawingml/2006/table">
            <a:tbl>
              <a:tblPr firstRow="1">
                <a:tableStyleId>{5C22544A-7EE6-4342-B048-85BDC9FD1C3A}</a:tableStyleId>
              </a:tblPr>
              <a:tblGrid>
                <a:gridCol w="11277600">
                  <a:extLst>
                    <a:ext uri="{9D8B030D-6E8A-4147-A177-3AD203B41FA5}">
                      <a16:colId xmlns:a16="http://schemas.microsoft.com/office/drawing/2014/main" val="3666758483"/>
                    </a:ext>
                  </a:extLst>
                </a:gridCol>
              </a:tblGrid>
              <a:tr h="406400">
                <a:tc>
                  <a:txBody>
                    <a:bodyPr/>
                    <a:lstStyle/>
                    <a:p>
                      <a:pPr algn="ctr"/>
                      <a:r>
                        <a:rPr lang="en-GB" sz="2000">
                          <a:solidFill>
                            <a:schemeClr val="tx1"/>
                          </a:solidFill>
                          <a:latin typeface="Arial" panose="020B0604020202020204" pitchFamily="34" charset="0"/>
                          <a:cs typeface="Arial" panose="020B0604020202020204" pitchFamily="34" charset="0"/>
                        </a:rPr>
                        <a:t>WHO ARE STAKEHOLDERS?</a:t>
                      </a:r>
                      <a:endParaRPr lang="en-US" sz="2000">
                        <a:solidFill>
                          <a:schemeClr val="tx1"/>
                        </a:solidFill>
                        <a:latin typeface="Arial" panose="020B0604020202020204" pitchFamily="34" charset="0"/>
                        <a:cs typeface="Arial" panose="020B0604020202020204" pitchFamily="34" charset="0"/>
                      </a:endParaRPr>
                    </a:p>
                  </a:txBody>
                  <a:tcPr marL="75259" marR="75259" marT="37630" marB="37630">
                    <a:solidFill>
                      <a:schemeClr val="bg1"/>
                    </a:solidFill>
                  </a:tcPr>
                </a:tc>
                <a:extLst>
                  <a:ext uri="{0D108BD9-81ED-4DB2-BD59-A6C34878D82A}">
                    <a16:rowId xmlns:a16="http://schemas.microsoft.com/office/drawing/2014/main" val="4039381474"/>
                  </a:ext>
                </a:extLst>
              </a:tr>
            </a:tbl>
          </a:graphicData>
        </a:graphic>
      </p:graphicFrame>
      <p:graphicFrame>
        <p:nvGraphicFramePr>
          <p:cNvPr id="4" name="Table 4">
            <a:extLst>
              <a:ext uri="{FF2B5EF4-FFF2-40B4-BE49-F238E27FC236}">
                <a16:creationId xmlns:a16="http://schemas.microsoft.com/office/drawing/2014/main" id="{5756367C-70F9-4730-99EA-7C7D7FC7B707}"/>
              </a:ext>
            </a:extLst>
          </p:cNvPr>
          <p:cNvGraphicFramePr>
            <a:graphicFrameLocks noGrp="1"/>
          </p:cNvGraphicFramePr>
          <p:nvPr>
            <p:extLst>
              <p:ext uri="{D42A27DB-BD31-4B8C-83A1-F6EECF244321}">
                <p14:modId xmlns:p14="http://schemas.microsoft.com/office/powerpoint/2010/main" val="1750660477"/>
              </p:ext>
            </p:extLst>
          </p:nvPr>
        </p:nvGraphicFramePr>
        <p:xfrm>
          <a:off x="457200" y="939800"/>
          <a:ext cx="11277599" cy="5459413"/>
        </p:xfrm>
        <a:graphic>
          <a:graphicData uri="http://schemas.openxmlformats.org/drawingml/2006/table">
            <a:tbl>
              <a:tblPr firstRow="1">
                <a:tableStyleId>{5C22544A-7EE6-4342-B048-85BDC9FD1C3A}</a:tableStyleId>
              </a:tblPr>
              <a:tblGrid>
                <a:gridCol w="11277599">
                  <a:extLst>
                    <a:ext uri="{9D8B030D-6E8A-4147-A177-3AD203B41FA5}">
                      <a16:colId xmlns:a16="http://schemas.microsoft.com/office/drawing/2014/main" val="2182561691"/>
                    </a:ext>
                  </a:extLst>
                </a:gridCol>
              </a:tblGrid>
              <a:tr h="5459413">
                <a:tc>
                  <a:txBody>
                    <a:bodyPr/>
                    <a:lstStyle/>
                    <a:p>
                      <a:pPr marL="285750" indent="-285750" algn="l">
                        <a:buFont typeface="Arial" panose="020B0604020202020204" pitchFamily="34" charset="0"/>
                        <a:buChar char="•"/>
                      </a:pPr>
                      <a:r>
                        <a:rPr lang="en-GB" sz="2400" b="0" i="0" dirty="0">
                          <a:solidFill>
                            <a:srgbClr val="000000"/>
                          </a:solidFill>
                          <a:effectLst/>
                          <a:latin typeface="Arial" panose="020B0604020202020204" pitchFamily="34" charset="0"/>
                        </a:rPr>
                        <a:t>Any </a:t>
                      </a:r>
                      <a:r>
                        <a:rPr lang="en-GB" sz="2400" b="0" i="0" dirty="0">
                          <a:solidFill>
                            <a:srgbClr val="000000"/>
                          </a:solidFill>
                          <a:effectLst/>
                          <a:highlight>
                            <a:srgbClr val="FFFF00"/>
                          </a:highlight>
                          <a:latin typeface="Arial" panose="020B0604020202020204" pitchFamily="34" charset="0"/>
                        </a:rPr>
                        <a:t>group </a:t>
                      </a:r>
                      <a:r>
                        <a:rPr lang="en-GB" sz="2400" b="0" i="0" dirty="0">
                          <a:solidFill>
                            <a:srgbClr val="000000"/>
                          </a:solidFill>
                          <a:effectLst/>
                          <a:latin typeface="Arial" panose="020B0604020202020204" pitchFamily="34" charset="0"/>
                        </a:rPr>
                        <a:t>or </a:t>
                      </a:r>
                      <a:r>
                        <a:rPr lang="en-GB" sz="2400" b="0" i="0" dirty="0">
                          <a:solidFill>
                            <a:srgbClr val="000000"/>
                          </a:solidFill>
                          <a:effectLst/>
                          <a:highlight>
                            <a:srgbClr val="FFFF00"/>
                          </a:highlight>
                          <a:latin typeface="Arial" panose="020B0604020202020204" pitchFamily="34" charset="0"/>
                        </a:rPr>
                        <a:t>individual</a:t>
                      </a:r>
                      <a:r>
                        <a:rPr lang="en-GB" sz="2400" b="0" i="0" dirty="0">
                          <a:solidFill>
                            <a:srgbClr val="000000"/>
                          </a:solidFill>
                          <a:effectLst/>
                          <a:latin typeface="Arial" panose="020B0604020202020204" pitchFamily="34" charset="0"/>
                        </a:rPr>
                        <a:t> who can </a:t>
                      </a:r>
                      <a:r>
                        <a:rPr lang="en-GB" sz="2400" b="0" i="0" dirty="0">
                          <a:solidFill>
                            <a:srgbClr val="000000"/>
                          </a:solidFill>
                          <a:effectLst/>
                          <a:highlight>
                            <a:srgbClr val="00FFFF"/>
                          </a:highlight>
                          <a:latin typeface="Arial" panose="020B0604020202020204" pitchFamily="34" charset="0"/>
                        </a:rPr>
                        <a:t>affect or is affected </a:t>
                      </a:r>
                      <a:r>
                        <a:rPr lang="en-GB" sz="2400" b="0" i="0" dirty="0">
                          <a:solidFill>
                            <a:srgbClr val="000000"/>
                          </a:solidFill>
                          <a:effectLst/>
                          <a:latin typeface="Arial" panose="020B0604020202020204" pitchFamily="34" charset="0"/>
                        </a:rPr>
                        <a:t>by the performance of the achievement of the organisation’s objectives.</a:t>
                      </a:r>
                    </a:p>
                    <a:p>
                      <a:pPr algn="l"/>
                      <a:endParaRPr lang="en-GB" sz="24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GB" sz="2400" b="0" i="0" dirty="0">
                          <a:solidFill>
                            <a:srgbClr val="000000"/>
                          </a:solidFill>
                          <a:effectLst/>
                          <a:latin typeface="Arial" panose="020B0604020202020204" pitchFamily="34" charset="0"/>
                        </a:rPr>
                        <a:t>Any person group or organisation that can place a claim on the organisation’s attention, resources, or output, or is affected by that output.</a:t>
                      </a:r>
                    </a:p>
                    <a:p>
                      <a:pPr algn="l"/>
                      <a:endParaRPr lang="en-GB" sz="24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GB" sz="2400" b="0" i="0" dirty="0">
                          <a:solidFill>
                            <a:srgbClr val="000000"/>
                          </a:solidFill>
                          <a:effectLst/>
                          <a:latin typeface="Arial" panose="020B0604020202020204" pitchFamily="34" charset="0"/>
                        </a:rPr>
                        <a:t>People or small groups with the</a:t>
                      </a:r>
                      <a:r>
                        <a:rPr lang="en-GB" sz="2400" b="0" i="0" dirty="0">
                          <a:solidFill>
                            <a:srgbClr val="000000"/>
                          </a:solidFill>
                          <a:effectLst/>
                          <a:highlight>
                            <a:srgbClr val="00FFFF"/>
                          </a:highlight>
                          <a:latin typeface="Arial" panose="020B0604020202020204" pitchFamily="34" charset="0"/>
                        </a:rPr>
                        <a:t> power </a:t>
                      </a:r>
                      <a:r>
                        <a:rPr lang="en-GB" sz="2400" b="0" i="0" dirty="0">
                          <a:solidFill>
                            <a:srgbClr val="000000"/>
                          </a:solidFill>
                          <a:effectLst/>
                          <a:latin typeface="Arial" panose="020B0604020202020204" pitchFamily="34" charset="0"/>
                        </a:rPr>
                        <a:t>to respond to, negotiate with, and change the strategic future of the organisation.</a:t>
                      </a:r>
                    </a:p>
                    <a:p>
                      <a:pPr algn="l"/>
                      <a:endParaRPr lang="en-GB" sz="24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GB" sz="2400" b="0" i="0" dirty="0">
                          <a:solidFill>
                            <a:srgbClr val="000000"/>
                          </a:solidFill>
                          <a:effectLst/>
                          <a:latin typeface="Arial" panose="020B0604020202020204" pitchFamily="34" charset="0"/>
                        </a:rPr>
                        <a:t>Stakeholders are the individuals and groups affected by and capable of influencing the development and implementation of strategy and policy proposals.</a:t>
                      </a:r>
                    </a:p>
                    <a:p>
                      <a:pPr algn="l"/>
                      <a:endParaRPr lang="en-GB" sz="1800" b="0" i="0" dirty="0">
                        <a:solidFill>
                          <a:srgbClr val="000000"/>
                        </a:solidFill>
                        <a:effectLst/>
                        <a:latin typeface="Arial" panose="020B0604020202020204" pitchFamily="34" charset="0"/>
                      </a:endParaRPr>
                    </a:p>
                  </a:txBody>
                  <a:tcPr marL="93239" marR="93239" marT="46620" marB="46620">
                    <a:solidFill>
                      <a:schemeClr val="bg1"/>
                    </a:solidFill>
                  </a:tcPr>
                </a:tc>
                <a:extLst>
                  <a:ext uri="{0D108BD9-81ED-4DB2-BD59-A6C34878D82A}">
                    <a16:rowId xmlns:a16="http://schemas.microsoft.com/office/drawing/2014/main" val="127128256"/>
                  </a:ext>
                </a:extLst>
              </a:tr>
            </a:tbl>
          </a:graphicData>
        </a:graphic>
      </p:graphicFrame>
      <p:sp>
        <p:nvSpPr>
          <p:cNvPr id="3" name="Footer Placeholder 2">
            <a:extLst>
              <a:ext uri="{FF2B5EF4-FFF2-40B4-BE49-F238E27FC236}">
                <a16:creationId xmlns:a16="http://schemas.microsoft.com/office/drawing/2014/main" id="{E30D1C54-104C-45AB-90B3-691144B48539}"/>
              </a:ext>
            </a:extLst>
          </p:cNvPr>
          <p:cNvSpPr>
            <a:spLocks noGrp="1"/>
          </p:cNvSpPr>
          <p:nvPr>
            <p:ph type="ftr" sz="quarter" idx="11"/>
          </p:nvPr>
        </p:nvSpPr>
        <p:spPr>
          <a:xfrm rot="5400000">
            <a:off x="-1828800" y="2002536"/>
            <a:ext cx="4114800" cy="365125"/>
          </a:xfrm>
        </p:spPr>
        <p:txBody>
          <a:bodyPr>
            <a:normAutofit/>
          </a:bodyPr>
          <a:lstStyle/>
          <a:p>
            <a:pPr algn="l">
              <a:spcAft>
                <a:spcPts val="600"/>
              </a:spcAft>
            </a:pPr>
            <a:r>
              <a:rPr lang="en-US" sz="1100">
                <a:solidFill>
                  <a:srgbClr val="FFFFFF"/>
                </a:solidFill>
              </a:rPr>
              <a:t>Created by Tayo Alebiosu</a:t>
            </a:r>
          </a:p>
        </p:txBody>
      </p:sp>
    </p:spTree>
    <p:extLst>
      <p:ext uri="{BB962C8B-B14F-4D97-AF65-F5344CB8AC3E}">
        <p14:creationId xmlns:p14="http://schemas.microsoft.com/office/powerpoint/2010/main" val="28464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B838C5-8695-4C3C-BF7A-78847D5CEB8E}"/>
              </a:ext>
            </a:extLst>
          </p:cNvPr>
          <p:cNvSpPr>
            <a:spLocks noGrp="1"/>
          </p:cNvSpPr>
          <p:nvPr>
            <p:ph type="title"/>
          </p:nvPr>
        </p:nvSpPr>
        <p:spPr>
          <a:xfrm>
            <a:off x="1371599" y="294538"/>
            <a:ext cx="9895951" cy="1033669"/>
          </a:xfrm>
        </p:spPr>
        <p:txBody>
          <a:bodyPr>
            <a:normAutofit/>
          </a:bodyPr>
          <a:lstStyle/>
          <a:p>
            <a:r>
              <a:rPr lang="en-GB" sz="3400">
                <a:solidFill>
                  <a:srgbClr val="FFFFFF"/>
                </a:solidFill>
              </a:rPr>
              <a:t>What Is a Stakeholder?</a:t>
            </a:r>
            <a:br>
              <a:rPr lang="en-GB" sz="3400" b="1">
                <a:solidFill>
                  <a:srgbClr val="FFFFFF"/>
                </a:solidFill>
              </a:rPr>
            </a:br>
            <a:endParaRPr lang="en-US" sz="3400">
              <a:solidFill>
                <a:srgbClr val="FFFFFF"/>
              </a:solidFill>
            </a:endParaRPr>
          </a:p>
        </p:txBody>
      </p:sp>
      <p:sp>
        <p:nvSpPr>
          <p:cNvPr id="4" name="Footer Placeholder 3">
            <a:extLst>
              <a:ext uri="{FF2B5EF4-FFF2-40B4-BE49-F238E27FC236}">
                <a16:creationId xmlns:a16="http://schemas.microsoft.com/office/drawing/2014/main" id="{BE3C7E40-0F5B-439F-9656-631B512FA54B}"/>
              </a:ext>
            </a:extLst>
          </p:cNvPr>
          <p:cNvSpPr>
            <a:spLocks noGrp="1"/>
          </p:cNvSpPr>
          <p:nvPr>
            <p:ph type="ftr" sz="quarter" idx="11"/>
          </p:nvPr>
        </p:nvSpPr>
        <p:spPr>
          <a:xfrm rot="5400000">
            <a:off x="-1827725" y="1984248"/>
            <a:ext cx="4114800" cy="365125"/>
          </a:xfrm>
        </p:spPr>
        <p:txBody>
          <a:bodyPr>
            <a:normAutofit/>
          </a:bodyPr>
          <a:lstStyle/>
          <a:p>
            <a:pPr algn="l">
              <a:spcAft>
                <a:spcPts val="600"/>
              </a:spcAft>
            </a:pPr>
            <a:r>
              <a:rPr lang="en-US" sz="1100">
                <a:solidFill>
                  <a:srgbClr val="FFFFFF"/>
                </a:solidFill>
              </a:rPr>
              <a:t>Created by Tayo Alebiosu</a:t>
            </a:r>
          </a:p>
        </p:txBody>
      </p:sp>
      <p:sp>
        <p:nvSpPr>
          <p:cNvPr id="3" name="Content Placeholder 2">
            <a:extLst>
              <a:ext uri="{FF2B5EF4-FFF2-40B4-BE49-F238E27FC236}">
                <a16:creationId xmlns:a16="http://schemas.microsoft.com/office/drawing/2014/main" id="{FD1F04FC-8148-4398-A86A-08CCE0D1E8A0}"/>
              </a:ext>
            </a:extLst>
          </p:cNvPr>
          <p:cNvSpPr>
            <a:spLocks noGrp="1"/>
          </p:cNvSpPr>
          <p:nvPr>
            <p:ph idx="1"/>
          </p:nvPr>
        </p:nvSpPr>
        <p:spPr>
          <a:xfrm>
            <a:off x="281354" y="2318197"/>
            <a:ext cx="11479237" cy="3683358"/>
          </a:xfrm>
        </p:spPr>
        <p:txBody>
          <a:bodyPr anchor="ctr">
            <a:normAutofit/>
          </a:bodyPr>
          <a:lstStyle/>
          <a:p>
            <a:r>
              <a:rPr lang="en-GB" sz="2600" dirty="0">
                <a:latin typeface="Tw Cen MT" panose="020B0602020104020603" pitchFamily="34" charset="0"/>
              </a:rPr>
              <a:t>A stakeholder is a person (or entity) who can affect and/or be affected by your organization—who, in other words, has a </a:t>
            </a:r>
            <a:r>
              <a:rPr lang="en-GB" sz="2600" dirty="0">
                <a:highlight>
                  <a:srgbClr val="00FFFF"/>
                </a:highlight>
                <a:latin typeface="Tw Cen MT" panose="020B0602020104020603" pitchFamily="34" charset="0"/>
              </a:rPr>
              <a:t>stake in your work</a:t>
            </a:r>
            <a:r>
              <a:rPr lang="en-GB" sz="2600" dirty="0">
                <a:latin typeface="Tw Cen MT" panose="020B0602020104020603" pitchFamily="34" charset="0"/>
              </a:rPr>
              <a:t>. </a:t>
            </a:r>
          </a:p>
          <a:p>
            <a:r>
              <a:rPr lang="en-GB" sz="2600" dirty="0">
                <a:latin typeface="Tw Cen MT" panose="020B0602020104020603" pitchFamily="34" charset="0"/>
              </a:rPr>
              <a:t>Stakeholders (such as volunteers, donors, and vendors) influence your ability to </a:t>
            </a:r>
            <a:r>
              <a:rPr lang="en-GB" sz="2600" dirty="0" err="1">
                <a:latin typeface="Tw Cen MT" panose="020B0602020104020603" pitchFamily="34" charset="0"/>
              </a:rPr>
              <a:t>fulfill</a:t>
            </a:r>
            <a:r>
              <a:rPr lang="en-GB" sz="2600" dirty="0">
                <a:latin typeface="Tw Cen MT" panose="020B0602020104020603" pitchFamily="34" charset="0"/>
              </a:rPr>
              <a:t> your mission; they are also the people (such as beneficiaries, partner organizations, and the community) who experience the consequences of your choices and actions.</a:t>
            </a:r>
          </a:p>
          <a:p>
            <a:r>
              <a:rPr lang="en-GB" sz="2600" dirty="0">
                <a:latin typeface="Tw Cen MT" panose="020B0602020104020603" pitchFamily="34" charset="0"/>
              </a:rPr>
              <a:t> Stakeholders can be categorized as internal (those who work for or volunteer with your firm) or external (such as government agencies and the media). </a:t>
            </a:r>
          </a:p>
          <a:p>
            <a:r>
              <a:rPr lang="en-GB" sz="2600" dirty="0">
                <a:latin typeface="Tw Cen MT" panose="020B0602020104020603" pitchFamily="34" charset="0"/>
              </a:rPr>
              <a:t>Stakeholders is essential for an organization to be effective, accountable, and ethical.</a:t>
            </a:r>
          </a:p>
        </p:txBody>
      </p:sp>
    </p:spTree>
    <p:extLst>
      <p:ext uri="{BB962C8B-B14F-4D97-AF65-F5344CB8AC3E}">
        <p14:creationId xmlns:p14="http://schemas.microsoft.com/office/powerpoint/2010/main" val="333598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4CC4BD-6722-4815-8002-A9A058492634}"/>
              </a:ext>
            </a:extLst>
          </p:cNvPr>
          <p:cNvSpPr>
            <a:spLocks noGrp="1"/>
          </p:cNvSpPr>
          <p:nvPr>
            <p:ph idx="1"/>
          </p:nvPr>
        </p:nvSpPr>
        <p:spPr>
          <a:xfrm>
            <a:off x="4810259" y="649480"/>
            <a:ext cx="6978467" cy="5546047"/>
          </a:xfrm>
        </p:spPr>
        <p:txBody>
          <a:bodyPr anchor="ctr">
            <a:normAutofit/>
          </a:bodyPr>
          <a:lstStyle/>
          <a:p>
            <a:pPr marL="0" indent="0">
              <a:buNone/>
            </a:pPr>
            <a:r>
              <a:rPr lang="en-GB" dirty="0">
                <a:latin typeface="Tw Cen MT" panose="020B0602020104020603" pitchFamily="34" charset="0"/>
              </a:rPr>
              <a:t>Stakeholders can be defined as any person or group of people who have a significant interest in services provided, or will be affected by, any planned changes in an organisation or local health community. </a:t>
            </a:r>
          </a:p>
          <a:p>
            <a:pPr marL="0" indent="0">
              <a:buNone/>
            </a:pPr>
            <a:r>
              <a:rPr lang="en-GB" dirty="0">
                <a:latin typeface="Tw Cen MT" panose="020B0602020104020603" pitchFamily="34" charset="0"/>
              </a:rPr>
              <a:t>They can be internal or external to that local health community, and they can comprise staff, patients, trade unions, MPs and members of the public and community groups. </a:t>
            </a:r>
          </a:p>
        </p:txBody>
      </p:sp>
      <p:sp>
        <p:nvSpPr>
          <p:cNvPr id="4" name="Footer Placeholder 3">
            <a:extLst>
              <a:ext uri="{FF2B5EF4-FFF2-40B4-BE49-F238E27FC236}">
                <a16:creationId xmlns:a16="http://schemas.microsoft.com/office/drawing/2014/main" id="{B01D077C-DC11-47DC-A12F-77DF0C224154}"/>
              </a:ext>
            </a:extLst>
          </p:cNvPr>
          <p:cNvSpPr>
            <a:spLocks noGrp="1"/>
          </p:cNvSpPr>
          <p:nvPr>
            <p:ph type="ftr" sz="quarter" idx="11"/>
          </p:nvPr>
        </p:nvSpPr>
        <p:spPr/>
        <p:txBody>
          <a:bodyPr/>
          <a:lstStyle/>
          <a:p>
            <a:r>
              <a:rPr lang="en-GB"/>
              <a:t>Created by Tayo Alebiosu</a:t>
            </a:r>
          </a:p>
        </p:txBody>
      </p:sp>
      <p:sp>
        <p:nvSpPr>
          <p:cNvPr id="12" name="TextBox 11">
            <a:extLst>
              <a:ext uri="{FF2B5EF4-FFF2-40B4-BE49-F238E27FC236}">
                <a16:creationId xmlns:a16="http://schemas.microsoft.com/office/drawing/2014/main" id="{EADA58C9-9A18-4EF4-9623-EF29D170CB7F}"/>
              </a:ext>
            </a:extLst>
          </p:cNvPr>
          <p:cNvSpPr txBox="1"/>
          <p:nvPr/>
        </p:nvSpPr>
        <p:spPr>
          <a:xfrm rot="20278609">
            <a:off x="695457" y="2993835"/>
            <a:ext cx="2743201" cy="646331"/>
          </a:xfrm>
          <a:prstGeom prst="rect">
            <a:avLst/>
          </a:prstGeom>
          <a:noFill/>
        </p:spPr>
        <p:txBody>
          <a:bodyPr wrap="square">
            <a:spAutoFit/>
          </a:bodyPr>
          <a:lstStyle/>
          <a:p>
            <a:r>
              <a:rPr lang="en-GB" sz="3600" b="1" dirty="0">
                <a:solidFill>
                  <a:schemeClr val="bg1"/>
                </a:solidFill>
                <a:latin typeface="Tw Cen MT" panose="020B0602020104020603" pitchFamily="34" charset="0"/>
              </a:rPr>
              <a:t>Stakeholders</a:t>
            </a:r>
            <a:endParaRPr lang="en-GB" sz="3600" b="1" dirty="0">
              <a:solidFill>
                <a:schemeClr val="bg1"/>
              </a:solidFill>
            </a:endParaRPr>
          </a:p>
        </p:txBody>
      </p:sp>
    </p:spTree>
    <p:extLst>
      <p:ext uri="{BB962C8B-B14F-4D97-AF65-F5344CB8AC3E}">
        <p14:creationId xmlns:p14="http://schemas.microsoft.com/office/powerpoint/2010/main" val="111362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DDAEF-2611-4883-9F68-715F7D8B0BBA}"/>
              </a:ext>
            </a:extLst>
          </p:cNvPr>
          <p:cNvSpPr>
            <a:spLocks noGrp="1"/>
          </p:cNvSpPr>
          <p:nvPr>
            <p:ph idx="1"/>
          </p:nvPr>
        </p:nvSpPr>
        <p:spPr>
          <a:xfrm>
            <a:off x="675861" y="1815548"/>
            <a:ext cx="9885197" cy="3941761"/>
          </a:xfrm>
        </p:spPr>
        <p:txBody>
          <a:bodyPr anchor="ctr">
            <a:normAutofit lnSpcReduction="10000"/>
          </a:bodyPr>
          <a:lstStyle/>
          <a:p>
            <a:r>
              <a:rPr lang="en-GB" sz="2400" dirty="0">
                <a:latin typeface="Tw Cen MT" panose="020B0602020104020603" pitchFamily="34" charset="0"/>
              </a:rPr>
              <a:t>Health and health services play a significant part in the life of us all. </a:t>
            </a:r>
          </a:p>
          <a:p>
            <a:r>
              <a:rPr lang="en-GB" sz="2400" dirty="0">
                <a:latin typeface="Tw Cen MT" panose="020B0602020104020603" pitchFamily="34" charset="0"/>
              </a:rPr>
              <a:t>As the provider of ambulance, community, hospital and mental health services to local people when they require care, the Trust and its activities are naturally of particular interest to service users, a wide range of individuals, groups and organisations, and to our staff.</a:t>
            </a:r>
          </a:p>
          <a:p>
            <a:pPr marL="0" indent="0">
              <a:buNone/>
            </a:pPr>
            <a:r>
              <a:rPr lang="en-GB" sz="2400" dirty="0">
                <a:highlight>
                  <a:srgbClr val="00FFFF"/>
                </a:highlight>
                <a:latin typeface="Tw Cen MT" panose="020B0602020104020603" pitchFamily="34" charset="0"/>
              </a:rPr>
              <a:t>All of these people are our stakeholders.</a:t>
            </a:r>
          </a:p>
          <a:p>
            <a:r>
              <a:rPr lang="en-GB" sz="2400" dirty="0">
                <a:latin typeface="Tw Cen MT" panose="020B0602020104020603" pitchFamily="34" charset="0"/>
              </a:rPr>
              <a:t>We will work to ensure that our stakeholders are more aware of our work, our successes and our challenges in general - on a more regular basis. We will also listen and learn from what local people have to say about our services and in the development and consideration of options - before change is made or decisions are taken. </a:t>
            </a:r>
          </a:p>
          <a:p>
            <a:endParaRPr lang="en-GB" sz="2000" dirty="0"/>
          </a:p>
        </p:txBody>
      </p:sp>
      <p:sp>
        <p:nvSpPr>
          <p:cNvPr id="4" name="Footer Placeholder 3">
            <a:extLst>
              <a:ext uri="{FF2B5EF4-FFF2-40B4-BE49-F238E27FC236}">
                <a16:creationId xmlns:a16="http://schemas.microsoft.com/office/drawing/2014/main" id="{78F70238-7902-40A8-BC59-D20184B7E5DC}"/>
              </a:ext>
            </a:extLst>
          </p:cNvPr>
          <p:cNvSpPr>
            <a:spLocks noGrp="1"/>
          </p:cNvSpPr>
          <p:nvPr>
            <p:ph type="ftr" sz="quarter" idx="11"/>
          </p:nvPr>
        </p:nvSpPr>
        <p:spPr/>
        <p:txBody>
          <a:bodyPr/>
          <a:lstStyle/>
          <a:p>
            <a:r>
              <a:rPr lang="en-GB"/>
              <a:t>Created by Tayo Alebiosu</a:t>
            </a:r>
          </a:p>
        </p:txBody>
      </p:sp>
    </p:spTree>
    <p:extLst>
      <p:ext uri="{BB962C8B-B14F-4D97-AF65-F5344CB8AC3E}">
        <p14:creationId xmlns:p14="http://schemas.microsoft.com/office/powerpoint/2010/main" val="93372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13749-7A9F-4F2C-BEA6-D606FD9CD0E8}"/>
              </a:ext>
            </a:extLst>
          </p:cNvPr>
          <p:cNvSpPr>
            <a:spLocks noGrp="1"/>
          </p:cNvSpPr>
          <p:nvPr>
            <p:ph type="title"/>
          </p:nvPr>
        </p:nvSpPr>
        <p:spPr>
          <a:xfrm>
            <a:off x="1371599" y="294538"/>
            <a:ext cx="9895951" cy="1033669"/>
          </a:xfrm>
        </p:spPr>
        <p:txBody>
          <a:bodyPr>
            <a:normAutofit/>
          </a:bodyPr>
          <a:lstStyle/>
          <a:p>
            <a:r>
              <a:rPr lang="en-GB" sz="3400" b="1">
                <a:solidFill>
                  <a:srgbClr val="FFFFFF"/>
                </a:solidFill>
                <a:latin typeface="Tw Cen MT" panose="020B0602020104020603" pitchFamily="34" charset="0"/>
              </a:rPr>
              <a:t>Stakeholder in healthcare</a:t>
            </a:r>
            <a:br>
              <a:rPr lang="en-GB" sz="3400" b="1">
                <a:solidFill>
                  <a:srgbClr val="FFFFFF"/>
                </a:solidFill>
                <a:latin typeface="Tw Cen MT" panose="020B0602020104020603" pitchFamily="34" charset="0"/>
              </a:rPr>
            </a:br>
            <a:endParaRPr lang="en-GB" sz="3400">
              <a:solidFill>
                <a:srgbClr val="FFFFFF"/>
              </a:solidFill>
            </a:endParaRPr>
          </a:p>
        </p:txBody>
      </p:sp>
      <p:sp>
        <p:nvSpPr>
          <p:cNvPr id="5" name="Footer Placeholder 4">
            <a:extLst>
              <a:ext uri="{FF2B5EF4-FFF2-40B4-BE49-F238E27FC236}">
                <a16:creationId xmlns:a16="http://schemas.microsoft.com/office/drawing/2014/main" id="{C0FE15B3-05C5-4D77-A4B4-E48FB317A3A8}"/>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GB" sz="1100">
                <a:solidFill>
                  <a:srgbClr val="FFFFFF"/>
                </a:solidFill>
              </a:rPr>
              <a:t>Created by Tayo Alebiosu</a:t>
            </a:r>
          </a:p>
        </p:txBody>
      </p:sp>
      <p:sp>
        <p:nvSpPr>
          <p:cNvPr id="3" name="Content Placeholder 2">
            <a:extLst>
              <a:ext uri="{FF2B5EF4-FFF2-40B4-BE49-F238E27FC236}">
                <a16:creationId xmlns:a16="http://schemas.microsoft.com/office/drawing/2014/main" id="{A9A4A23F-46FB-4EF5-846E-6520CDE1590E}"/>
              </a:ext>
            </a:extLst>
          </p:cNvPr>
          <p:cNvSpPr>
            <a:spLocks noGrp="1"/>
          </p:cNvSpPr>
          <p:nvPr>
            <p:ph idx="1"/>
          </p:nvPr>
        </p:nvSpPr>
        <p:spPr>
          <a:xfrm>
            <a:off x="457201" y="1758462"/>
            <a:ext cx="11303390" cy="4243093"/>
          </a:xfrm>
        </p:spPr>
        <p:txBody>
          <a:bodyPr anchor="ctr">
            <a:normAutofit/>
          </a:bodyPr>
          <a:lstStyle/>
          <a:p>
            <a:endParaRPr lang="en-GB" sz="2400" dirty="0">
              <a:latin typeface="Tw Cen MT" panose="020B0602020104020603" pitchFamily="34" charset="0"/>
            </a:endParaRPr>
          </a:p>
          <a:p>
            <a:r>
              <a:rPr lang="en-GB" sz="2400" dirty="0">
                <a:latin typeface="Tw Cen MT" panose="020B0602020104020603" pitchFamily="34" charset="0"/>
              </a:rPr>
              <a:t>Technically, a </a:t>
            </a:r>
            <a:r>
              <a:rPr lang="en-GB" sz="2400" b="1" dirty="0">
                <a:latin typeface="Tw Cen MT" panose="020B0602020104020603" pitchFamily="34" charset="0"/>
              </a:rPr>
              <a:t>stakeholder</a:t>
            </a:r>
            <a:r>
              <a:rPr lang="en-GB" sz="2400" dirty="0">
                <a:latin typeface="Tw Cen MT" panose="020B0602020104020603" pitchFamily="34" charset="0"/>
              </a:rPr>
              <a:t> is anyone who impacts or is impacted by an organization's actions or services or products. </a:t>
            </a:r>
          </a:p>
          <a:p>
            <a:r>
              <a:rPr lang="en-GB" sz="2400" dirty="0">
                <a:latin typeface="Tw Cen MT" panose="020B0602020104020603" pitchFamily="34" charset="0"/>
              </a:rPr>
              <a:t>By that definition, customers, users, and anyone inside your organization with an interest in your service users or product is classified as a </a:t>
            </a:r>
            <a:r>
              <a:rPr lang="en-GB" sz="2400" b="1" dirty="0">
                <a:latin typeface="Tw Cen MT" panose="020B0602020104020603" pitchFamily="34" charset="0"/>
              </a:rPr>
              <a:t>stakeholder</a:t>
            </a:r>
            <a:r>
              <a:rPr lang="en-GB" sz="2400" dirty="0">
                <a:latin typeface="Tw Cen MT" panose="020B0602020104020603" pitchFamily="34" charset="0"/>
              </a:rPr>
              <a:t>.</a:t>
            </a:r>
          </a:p>
          <a:p>
            <a:r>
              <a:rPr lang="en-GB" sz="2400" b="1" dirty="0">
                <a:latin typeface="Tw Cen MT" panose="020B0602020104020603" pitchFamily="34" charset="0"/>
              </a:rPr>
              <a:t>Stakeholders</a:t>
            </a:r>
            <a:r>
              <a:rPr lang="en-GB" sz="2400" dirty="0">
                <a:latin typeface="Tw Cen MT" panose="020B0602020104020603" pitchFamily="34" charset="0"/>
              </a:rPr>
              <a:t> can affect or be affected by the organization's actions, objectives and policies. </a:t>
            </a:r>
          </a:p>
          <a:p>
            <a:r>
              <a:rPr lang="en-GB" sz="2400" b="1" dirty="0">
                <a:latin typeface="Tw Cen MT" panose="020B0602020104020603" pitchFamily="34" charset="0"/>
              </a:rPr>
              <a:t>Stakeholders </a:t>
            </a:r>
            <a:r>
              <a:rPr lang="en-GB" sz="2400" dirty="0">
                <a:latin typeface="Tw Cen MT" panose="020B0602020104020603" pitchFamily="34" charset="0"/>
              </a:rPr>
              <a:t>Any person or party who provides, receives, manages or pays for </a:t>
            </a:r>
            <a:r>
              <a:rPr lang="en-GB" sz="2400" b="1" dirty="0">
                <a:latin typeface="Tw Cen MT" panose="020B0602020104020603" pitchFamily="34" charset="0"/>
              </a:rPr>
              <a:t>healthcare</a:t>
            </a:r>
            <a:r>
              <a:rPr lang="en-GB" sz="2400" dirty="0">
                <a:latin typeface="Tw Cen MT" panose="020B0602020104020603" pitchFamily="34" charset="0"/>
              </a:rPr>
              <a:t>. Any person or party with an interest in the financing, implementation or outcome of a service, practice, process or decision made by another (e.g., </a:t>
            </a:r>
            <a:r>
              <a:rPr lang="en-GB" sz="2400" b="1" dirty="0">
                <a:latin typeface="Tw Cen MT" panose="020B0602020104020603" pitchFamily="34" charset="0"/>
              </a:rPr>
              <a:t>healthcare</a:t>
            </a:r>
            <a:r>
              <a:rPr lang="en-GB" sz="2400" dirty="0">
                <a:latin typeface="Tw Cen MT" panose="020B0602020104020603" pitchFamily="34" charset="0"/>
              </a:rPr>
              <a:t>, health policies).</a:t>
            </a:r>
          </a:p>
          <a:p>
            <a:endParaRPr lang="en-GB" sz="2000" dirty="0"/>
          </a:p>
        </p:txBody>
      </p:sp>
    </p:spTree>
    <p:extLst>
      <p:ext uri="{BB962C8B-B14F-4D97-AF65-F5344CB8AC3E}">
        <p14:creationId xmlns:p14="http://schemas.microsoft.com/office/powerpoint/2010/main" val="413996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3170</TotalTime>
  <Words>3714</Words>
  <Application>Microsoft Office PowerPoint</Application>
  <PresentationFormat>Widescreen</PresentationFormat>
  <Paragraphs>314</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Arial</vt:lpstr>
      <vt:lpstr>Calibri</vt:lpstr>
      <vt:lpstr>Calibri Light</vt:lpstr>
      <vt:lpstr>Candara</vt:lpstr>
      <vt:lpstr>Tw Cen MT</vt:lpstr>
      <vt:lpstr>Wingdings</vt:lpstr>
      <vt:lpstr>Office Theme</vt:lpstr>
      <vt:lpstr>Work Related learning </vt:lpstr>
      <vt:lpstr>Learning outcomes</vt:lpstr>
      <vt:lpstr>LO1- Activity -10 mins </vt:lpstr>
      <vt:lpstr>PowerPoint Presentation</vt:lpstr>
      <vt:lpstr>PowerPoint Presentation</vt:lpstr>
      <vt:lpstr>What Is a Stakeholder? </vt:lpstr>
      <vt:lpstr>PowerPoint Presentation</vt:lpstr>
      <vt:lpstr>PowerPoint Presentation</vt:lpstr>
      <vt:lpstr>Stakeholder in healthcare </vt:lpstr>
      <vt:lpstr>PowerPoint Presentation</vt:lpstr>
      <vt:lpstr>PowerPoint Presentation</vt:lpstr>
      <vt:lpstr>PowerPoint Presentation</vt:lpstr>
      <vt:lpstr>PowerPoint Presentation</vt:lpstr>
      <vt:lpstr>PowerPoint Presentation</vt:lpstr>
      <vt:lpstr>PowerPoint Presentation</vt:lpstr>
      <vt:lpstr>Internal stakeholders in healthcare</vt:lpstr>
      <vt:lpstr>Identifying internal stakeholders  </vt:lpstr>
      <vt:lpstr>Examples of Internal Stakeholders </vt:lpstr>
      <vt:lpstr>WRAP-UP</vt:lpstr>
      <vt:lpstr>PowerPoint Presentation</vt:lpstr>
      <vt:lpstr>External stakeholders</vt:lpstr>
      <vt:lpstr>PowerPoint Presentation</vt:lpstr>
      <vt:lpstr>Examples of external stakeholders in healthcare</vt:lpstr>
      <vt:lpstr>Stakeholders in Health Care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LO2-Activity- Class Discussion – 20mins</vt:lpstr>
      <vt:lpstr>PowerPoint Presentation</vt:lpstr>
      <vt:lpstr>Meeting service user needs  </vt:lpstr>
      <vt:lpstr>Impact of NHS staff as a stakeholder in quality improvement </vt:lpstr>
      <vt:lpstr>Meeting staff needs </vt:lpstr>
      <vt:lpstr>Taking a holistic approach to meeting needs and safeguarding/protection:</vt:lpstr>
      <vt:lpstr> Enabling service users’ ownership of their own care journey  </vt:lpstr>
      <vt:lpstr>Delivering person-centred to Meet service user needs </vt:lpstr>
      <vt:lpstr> Impact of service user feedback and experience as a stakeholder in quality improvement</vt:lpstr>
      <vt:lpstr> Cont.… </vt:lpstr>
      <vt:lpstr>Approaches to gathering service user’s feedback</vt:lpstr>
      <vt:lpstr> Impact of improving quality on service user </vt:lpstr>
      <vt:lpstr>WRAP-UP</vt:lpstr>
      <vt:lpstr>Summary of today’s lesson</vt:lpstr>
      <vt:lpstr>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Tayo Alebiosu</dc:creator>
  <cp:lastModifiedBy>Tayo Alebiosu</cp:lastModifiedBy>
  <cp:revision>30</cp:revision>
  <dcterms:created xsi:type="dcterms:W3CDTF">2021-06-23T16:46:22Z</dcterms:created>
  <dcterms:modified xsi:type="dcterms:W3CDTF">2021-07-01T22:06:03Z</dcterms:modified>
</cp:coreProperties>
</file>