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1" r:id="rId2"/>
    <p:sldId id="267" r:id="rId3"/>
    <p:sldId id="312" r:id="rId4"/>
    <p:sldId id="301" r:id="rId5"/>
    <p:sldId id="287" r:id="rId6"/>
    <p:sldId id="364" r:id="rId7"/>
    <p:sldId id="406" r:id="rId8"/>
    <p:sldId id="407" r:id="rId9"/>
    <p:sldId id="408" r:id="rId10"/>
    <p:sldId id="304" r:id="rId11"/>
    <p:sldId id="303" r:id="rId12"/>
    <p:sldId id="273" r:id="rId13"/>
    <p:sldId id="284" r:id="rId14"/>
    <p:sldId id="362" r:id="rId15"/>
    <p:sldId id="275" r:id="rId16"/>
    <p:sldId id="276" r:id="rId17"/>
    <p:sldId id="271" r:id="rId18"/>
    <p:sldId id="274" r:id="rId19"/>
    <p:sldId id="306" r:id="rId20"/>
    <p:sldId id="280" r:id="rId21"/>
    <p:sldId id="270" r:id="rId22"/>
    <p:sldId id="316" r:id="rId23"/>
    <p:sldId id="305" r:id="rId24"/>
    <p:sldId id="309" r:id="rId25"/>
    <p:sldId id="307" r:id="rId26"/>
    <p:sldId id="277" r:id="rId27"/>
    <p:sldId id="279" r:id="rId28"/>
    <p:sldId id="361" r:id="rId29"/>
    <p:sldId id="360" r:id="rId30"/>
    <p:sldId id="297" r:id="rId31"/>
    <p:sldId id="363" r:id="rId32"/>
    <p:sldId id="26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EC450F-427F-4F98-9C40-FAB9189A691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7442539-9544-4EA5-A666-43A9C7155119}">
      <dgm:prSet/>
      <dgm:spPr/>
      <dgm:t>
        <a:bodyPr/>
        <a:lstStyle/>
        <a:p>
          <a:r>
            <a:rPr lang="en-GB"/>
            <a:t>Conduct internet Research ;</a:t>
          </a:r>
          <a:endParaRPr lang="en-US"/>
        </a:p>
      </dgm:t>
    </dgm:pt>
    <dgm:pt modelId="{3267F487-6DCE-4A1E-9483-E7999D722462}" type="parTrans" cxnId="{E373DB50-B543-4768-8A0E-98910FB653A4}">
      <dgm:prSet/>
      <dgm:spPr/>
      <dgm:t>
        <a:bodyPr/>
        <a:lstStyle/>
        <a:p>
          <a:endParaRPr lang="en-US"/>
        </a:p>
      </dgm:t>
    </dgm:pt>
    <dgm:pt modelId="{D84D19DE-757E-403A-8A6E-A22CA1D4C20F}" type="sibTrans" cxnId="{E373DB50-B543-4768-8A0E-98910FB653A4}">
      <dgm:prSet/>
      <dgm:spPr/>
      <dgm:t>
        <a:bodyPr/>
        <a:lstStyle/>
        <a:p>
          <a:endParaRPr lang="en-US"/>
        </a:p>
      </dgm:t>
    </dgm:pt>
    <dgm:pt modelId="{23AD3169-8866-4A81-92F5-CD862D9EA188}">
      <dgm:prSet/>
      <dgm:spPr/>
      <dgm:t>
        <a:bodyPr/>
        <a:lstStyle/>
        <a:p>
          <a:r>
            <a:rPr lang="en-US" dirty="0">
              <a:solidFill>
                <a:schemeClr val="tx1"/>
              </a:solidFill>
              <a:latin typeface="+mn-lt"/>
              <a:ea typeface="+mn-ea"/>
              <a:cs typeface="+mn-cs"/>
            </a:rPr>
            <a:t>What are the roles of stakeholders in NHS?.</a:t>
          </a:r>
          <a:endParaRPr lang="en-US" dirty="0"/>
        </a:p>
      </dgm:t>
    </dgm:pt>
    <dgm:pt modelId="{067A40FE-8025-4B37-A5F6-A52E672EBB0C}" type="parTrans" cxnId="{A303FB45-0218-40F6-B9F9-49527F1DE660}">
      <dgm:prSet/>
      <dgm:spPr/>
      <dgm:t>
        <a:bodyPr/>
        <a:lstStyle/>
        <a:p>
          <a:endParaRPr lang="en-US"/>
        </a:p>
      </dgm:t>
    </dgm:pt>
    <dgm:pt modelId="{B9D7F142-9298-4AE6-8F95-53008FE27331}" type="sibTrans" cxnId="{A303FB45-0218-40F6-B9F9-49527F1DE660}">
      <dgm:prSet/>
      <dgm:spPr/>
      <dgm:t>
        <a:bodyPr/>
        <a:lstStyle/>
        <a:p>
          <a:endParaRPr lang="en-US"/>
        </a:p>
      </dgm:t>
    </dgm:pt>
    <dgm:pt modelId="{A196A36F-E64A-4240-86F3-A9BDCD3ACF3D}">
      <dgm:prSet/>
      <dgm:spPr/>
      <dgm:t>
        <a:bodyPr/>
        <a:lstStyle/>
        <a:p>
          <a:r>
            <a:rPr lang="en-GB" dirty="0"/>
            <a:t>Feedback to the class.</a:t>
          </a:r>
          <a:endParaRPr lang="en-US" dirty="0"/>
        </a:p>
      </dgm:t>
    </dgm:pt>
    <dgm:pt modelId="{0B6D4624-1358-478E-A80D-1F037E5253E6}" type="parTrans" cxnId="{74304FF3-82C6-4220-B187-A928B0BD45FC}">
      <dgm:prSet/>
      <dgm:spPr/>
      <dgm:t>
        <a:bodyPr/>
        <a:lstStyle/>
        <a:p>
          <a:endParaRPr lang="en-US"/>
        </a:p>
      </dgm:t>
    </dgm:pt>
    <dgm:pt modelId="{27855A16-6A70-4B3E-9563-341EFE526EA1}" type="sibTrans" cxnId="{74304FF3-82C6-4220-B187-A928B0BD45FC}">
      <dgm:prSet/>
      <dgm:spPr/>
      <dgm:t>
        <a:bodyPr/>
        <a:lstStyle/>
        <a:p>
          <a:endParaRPr lang="en-US"/>
        </a:p>
      </dgm:t>
    </dgm:pt>
    <dgm:pt modelId="{B206534F-BCCC-4B9E-8FAD-4B16ADFEF2D3}" type="pres">
      <dgm:prSet presAssocID="{CCEC450F-427F-4F98-9C40-FAB9189A691A}" presName="root" presStyleCnt="0">
        <dgm:presLayoutVars>
          <dgm:dir/>
          <dgm:resizeHandles val="exact"/>
        </dgm:presLayoutVars>
      </dgm:prSet>
      <dgm:spPr/>
    </dgm:pt>
    <dgm:pt modelId="{D0ABA578-69FF-43B7-92E8-E6E366E71AEB}" type="pres">
      <dgm:prSet presAssocID="{07442539-9544-4EA5-A666-43A9C7155119}" presName="compNode" presStyleCnt="0"/>
      <dgm:spPr/>
    </dgm:pt>
    <dgm:pt modelId="{DDB67479-522B-4E3A-88FB-CAFA97B78401}" type="pres">
      <dgm:prSet presAssocID="{07442539-9544-4EA5-A666-43A9C7155119}" presName="bgRect" presStyleLbl="bgShp" presStyleIdx="0" presStyleCnt="3"/>
      <dgm:spPr/>
    </dgm:pt>
    <dgm:pt modelId="{42226016-3284-454E-9850-257336AF4E28}" type="pres">
      <dgm:prSet presAssocID="{07442539-9544-4EA5-A666-43A9C71551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155A6284-90D5-400E-B2DE-A3065D343F4A}" type="pres">
      <dgm:prSet presAssocID="{07442539-9544-4EA5-A666-43A9C7155119}" presName="spaceRect" presStyleCnt="0"/>
      <dgm:spPr/>
    </dgm:pt>
    <dgm:pt modelId="{B4321CC6-2D26-4ECD-A028-7F8E2EA08EB8}" type="pres">
      <dgm:prSet presAssocID="{07442539-9544-4EA5-A666-43A9C7155119}" presName="parTx" presStyleLbl="revTx" presStyleIdx="0" presStyleCnt="3">
        <dgm:presLayoutVars>
          <dgm:chMax val="0"/>
          <dgm:chPref val="0"/>
        </dgm:presLayoutVars>
      </dgm:prSet>
      <dgm:spPr/>
    </dgm:pt>
    <dgm:pt modelId="{7978501A-4AE0-4902-89C2-C1E64BE5ACA8}" type="pres">
      <dgm:prSet presAssocID="{D84D19DE-757E-403A-8A6E-A22CA1D4C20F}" presName="sibTrans" presStyleCnt="0"/>
      <dgm:spPr/>
    </dgm:pt>
    <dgm:pt modelId="{A4C5E33D-6962-4930-AE9A-3A363D687144}" type="pres">
      <dgm:prSet presAssocID="{23AD3169-8866-4A81-92F5-CD862D9EA188}" presName="compNode" presStyleCnt="0"/>
      <dgm:spPr/>
    </dgm:pt>
    <dgm:pt modelId="{A4442C5D-71D3-4C50-AAFE-A26BA006D97C}" type="pres">
      <dgm:prSet presAssocID="{23AD3169-8866-4A81-92F5-CD862D9EA188}" presName="bgRect" presStyleLbl="bgShp" presStyleIdx="1" presStyleCnt="3"/>
      <dgm:spPr/>
    </dgm:pt>
    <dgm:pt modelId="{BCD5D466-CE38-4ABB-BAFA-AAC932CC2811}" type="pres">
      <dgm:prSet presAssocID="{23AD3169-8866-4A81-92F5-CD862D9EA18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EBC077CA-2750-4F6F-B31C-E1A8C2CF719B}" type="pres">
      <dgm:prSet presAssocID="{23AD3169-8866-4A81-92F5-CD862D9EA188}" presName="spaceRect" presStyleCnt="0"/>
      <dgm:spPr/>
    </dgm:pt>
    <dgm:pt modelId="{EBB92BA4-6B86-45E5-8F22-F01A4E973BE4}" type="pres">
      <dgm:prSet presAssocID="{23AD3169-8866-4A81-92F5-CD862D9EA188}" presName="parTx" presStyleLbl="revTx" presStyleIdx="1" presStyleCnt="3" custScaleX="117851">
        <dgm:presLayoutVars>
          <dgm:chMax val="0"/>
          <dgm:chPref val="0"/>
        </dgm:presLayoutVars>
      </dgm:prSet>
      <dgm:spPr/>
    </dgm:pt>
    <dgm:pt modelId="{89622D7F-1BFC-449C-A378-0172270CF89F}" type="pres">
      <dgm:prSet presAssocID="{B9D7F142-9298-4AE6-8F95-53008FE27331}" presName="sibTrans" presStyleCnt="0"/>
      <dgm:spPr/>
    </dgm:pt>
    <dgm:pt modelId="{BC22141E-9CFE-4622-88B7-09832278156B}" type="pres">
      <dgm:prSet presAssocID="{A196A36F-E64A-4240-86F3-A9BDCD3ACF3D}" presName="compNode" presStyleCnt="0"/>
      <dgm:spPr/>
    </dgm:pt>
    <dgm:pt modelId="{0414C81C-CF86-4F80-A5D6-2C8715731A6A}" type="pres">
      <dgm:prSet presAssocID="{A196A36F-E64A-4240-86F3-A9BDCD3ACF3D}" presName="bgRect" presStyleLbl="bgShp" presStyleIdx="2" presStyleCnt="3"/>
      <dgm:spPr/>
    </dgm:pt>
    <dgm:pt modelId="{9AA1CDDF-C5B1-48CE-8E8D-A9727FFEDE99}" type="pres">
      <dgm:prSet presAssocID="{A196A36F-E64A-4240-86F3-A9BDCD3ACF3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DA82B58E-3DBB-449D-AA30-19CCA403D50C}" type="pres">
      <dgm:prSet presAssocID="{A196A36F-E64A-4240-86F3-A9BDCD3ACF3D}" presName="spaceRect" presStyleCnt="0"/>
      <dgm:spPr/>
    </dgm:pt>
    <dgm:pt modelId="{CA4D3CC3-AC8D-4FD7-B180-249858982257}" type="pres">
      <dgm:prSet presAssocID="{A196A36F-E64A-4240-86F3-A9BDCD3ACF3D}" presName="parTx" presStyleLbl="revTx" presStyleIdx="2" presStyleCnt="3">
        <dgm:presLayoutVars>
          <dgm:chMax val="0"/>
          <dgm:chPref val="0"/>
        </dgm:presLayoutVars>
      </dgm:prSet>
      <dgm:spPr/>
    </dgm:pt>
  </dgm:ptLst>
  <dgm:cxnLst>
    <dgm:cxn modelId="{81A59D10-75D5-4A01-A147-3D467282DF8E}" type="presOf" srcId="{07442539-9544-4EA5-A666-43A9C7155119}" destId="{B4321CC6-2D26-4ECD-A028-7F8E2EA08EB8}" srcOrd="0" destOrd="0" presId="urn:microsoft.com/office/officeart/2018/2/layout/IconVerticalSolidList"/>
    <dgm:cxn modelId="{4EB1DE10-3959-41B8-AB67-53F1E19B3111}" type="presOf" srcId="{CCEC450F-427F-4F98-9C40-FAB9189A691A}" destId="{B206534F-BCCC-4B9E-8FAD-4B16ADFEF2D3}" srcOrd="0" destOrd="0" presId="urn:microsoft.com/office/officeart/2018/2/layout/IconVerticalSolidList"/>
    <dgm:cxn modelId="{A303FB45-0218-40F6-B9F9-49527F1DE660}" srcId="{CCEC450F-427F-4F98-9C40-FAB9189A691A}" destId="{23AD3169-8866-4A81-92F5-CD862D9EA188}" srcOrd="1" destOrd="0" parTransId="{067A40FE-8025-4B37-A5F6-A52E672EBB0C}" sibTransId="{B9D7F142-9298-4AE6-8F95-53008FE27331}"/>
    <dgm:cxn modelId="{E373DB50-B543-4768-8A0E-98910FB653A4}" srcId="{CCEC450F-427F-4F98-9C40-FAB9189A691A}" destId="{07442539-9544-4EA5-A666-43A9C7155119}" srcOrd="0" destOrd="0" parTransId="{3267F487-6DCE-4A1E-9483-E7999D722462}" sibTransId="{D84D19DE-757E-403A-8A6E-A22CA1D4C20F}"/>
    <dgm:cxn modelId="{132D4783-A9DC-48F7-B03D-9FA08585E3FB}" type="presOf" srcId="{23AD3169-8866-4A81-92F5-CD862D9EA188}" destId="{EBB92BA4-6B86-45E5-8F22-F01A4E973BE4}" srcOrd="0" destOrd="0" presId="urn:microsoft.com/office/officeart/2018/2/layout/IconVerticalSolidList"/>
    <dgm:cxn modelId="{A2E82AAC-B8FF-45F8-A9C6-4A61E54A44A8}" type="presOf" srcId="{A196A36F-E64A-4240-86F3-A9BDCD3ACF3D}" destId="{CA4D3CC3-AC8D-4FD7-B180-249858982257}" srcOrd="0" destOrd="0" presId="urn:microsoft.com/office/officeart/2018/2/layout/IconVerticalSolidList"/>
    <dgm:cxn modelId="{74304FF3-82C6-4220-B187-A928B0BD45FC}" srcId="{CCEC450F-427F-4F98-9C40-FAB9189A691A}" destId="{A196A36F-E64A-4240-86F3-A9BDCD3ACF3D}" srcOrd="2" destOrd="0" parTransId="{0B6D4624-1358-478E-A80D-1F037E5253E6}" sibTransId="{27855A16-6A70-4B3E-9563-341EFE526EA1}"/>
    <dgm:cxn modelId="{4E19D3B7-23EB-49FD-AB32-EAC74F57B764}" type="presParOf" srcId="{B206534F-BCCC-4B9E-8FAD-4B16ADFEF2D3}" destId="{D0ABA578-69FF-43B7-92E8-E6E366E71AEB}" srcOrd="0" destOrd="0" presId="urn:microsoft.com/office/officeart/2018/2/layout/IconVerticalSolidList"/>
    <dgm:cxn modelId="{E77BCB1E-4715-4F94-A7AC-5185EA1F9F13}" type="presParOf" srcId="{D0ABA578-69FF-43B7-92E8-E6E366E71AEB}" destId="{DDB67479-522B-4E3A-88FB-CAFA97B78401}" srcOrd="0" destOrd="0" presId="urn:microsoft.com/office/officeart/2018/2/layout/IconVerticalSolidList"/>
    <dgm:cxn modelId="{2910DF55-B32C-4761-8141-353A4A223C0C}" type="presParOf" srcId="{D0ABA578-69FF-43B7-92E8-E6E366E71AEB}" destId="{42226016-3284-454E-9850-257336AF4E28}" srcOrd="1" destOrd="0" presId="urn:microsoft.com/office/officeart/2018/2/layout/IconVerticalSolidList"/>
    <dgm:cxn modelId="{DF20C8E7-C3DC-4823-ADD8-A12860C6FBBF}" type="presParOf" srcId="{D0ABA578-69FF-43B7-92E8-E6E366E71AEB}" destId="{155A6284-90D5-400E-B2DE-A3065D343F4A}" srcOrd="2" destOrd="0" presId="urn:microsoft.com/office/officeart/2018/2/layout/IconVerticalSolidList"/>
    <dgm:cxn modelId="{5122FD26-B56B-44B8-9AFD-E5D89DBDF215}" type="presParOf" srcId="{D0ABA578-69FF-43B7-92E8-E6E366E71AEB}" destId="{B4321CC6-2D26-4ECD-A028-7F8E2EA08EB8}" srcOrd="3" destOrd="0" presId="urn:microsoft.com/office/officeart/2018/2/layout/IconVerticalSolidList"/>
    <dgm:cxn modelId="{CA76AFE5-A533-4350-B66F-FFC5AEC185D3}" type="presParOf" srcId="{B206534F-BCCC-4B9E-8FAD-4B16ADFEF2D3}" destId="{7978501A-4AE0-4902-89C2-C1E64BE5ACA8}" srcOrd="1" destOrd="0" presId="urn:microsoft.com/office/officeart/2018/2/layout/IconVerticalSolidList"/>
    <dgm:cxn modelId="{1B34123A-2FBF-499A-B5D4-136B53E7B32A}" type="presParOf" srcId="{B206534F-BCCC-4B9E-8FAD-4B16ADFEF2D3}" destId="{A4C5E33D-6962-4930-AE9A-3A363D687144}" srcOrd="2" destOrd="0" presId="urn:microsoft.com/office/officeart/2018/2/layout/IconVerticalSolidList"/>
    <dgm:cxn modelId="{9C0F7629-6750-4F86-8BB1-D07AD4315013}" type="presParOf" srcId="{A4C5E33D-6962-4930-AE9A-3A363D687144}" destId="{A4442C5D-71D3-4C50-AAFE-A26BA006D97C}" srcOrd="0" destOrd="0" presId="urn:microsoft.com/office/officeart/2018/2/layout/IconVerticalSolidList"/>
    <dgm:cxn modelId="{856194AF-2074-4381-8633-91AE1A7AE4F9}" type="presParOf" srcId="{A4C5E33D-6962-4930-AE9A-3A363D687144}" destId="{BCD5D466-CE38-4ABB-BAFA-AAC932CC2811}" srcOrd="1" destOrd="0" presId="urn:microsoft.com/office/officeart/2018/2/layout/IconVerticalSolidList"/>
    <dgm:cxn modelId="{266D885E-570D-43DE-B87B-2F8AB6BF1FA5}" type="presParOf" srcId="{A4C5E33D-6962-4930-AE9A-3A363D687144}" destId="{EBC077CA-2750-4F6F-B31C-E1A8C2CF719B}" srcOrd="2" destOrd="0" presId="urn:microsoft.com/office/officeart/2018/2/layout/IconVerticalSolidList"/>
    <dgm:cxn modelId="{797E603A-6BE1-4731-8055-A53AA840437E}" type="presParOf" srcId="{A4C5E33D-6962-4930-AE9A-3A363D687144}" destId="{EBB92BA4-6B86-45E5-8F22-F01A4E973BE4}" srcOrd="3" destOrd="0" presId="urn:microsoft.com/office/officeart/2018/2/layout/IconVerticalSolidList"/>
    <dgm:cxn modelId="{4AE39931-72AC-4DCE-9CF6-4C63C8769FB4}" type="presParOf" srcId="{B206534F-BCCC-4B9E-8FAD-4B16ADFEF2D3}" destId="{89622D7F-1BFC-449C-A378-0172270CF89F}" srcOrd="3" destOrd="0" presId="urn:microsoft.com/office/officeart/2018/2/layout/IconVerticalSolidList"/>
    <dgm:cxn modelId="{0DD0A7D2-77DE-4818-ADB8-3EBD87C01B39}" type="presParOf" srcId="{B206534F-BCCC-4B9E-8FAD-4B16ADFEF2D3}" destId="{BC22141E-9CFE-4622-88B7-09832278156B}" srcOrd="4" destOrd="0" presId="urn:microsoft.com/office/officeart/2018/2/layout/IconVerticalSolidList"/>
    <dgm:cxn modelId="{5569AEF9-FE0E-4F71-8114-642D9CDBD553}" type="presParOf" srcId="{BC22141E-9CFE-4622-88B7-09832278156B}" destId="{0414C81C-CF86-4F80-A5D6-2C8715731A6A}" srcOrd="0" destOrd="0" presId="urn:microsoft.com/office/officeart/2018/2/layout/IconVerticalSolidList"/>
    <dgm:cxn modelId="{EC81450B-3FDD-4E10-9FC7-C624FFAFC281}" type="presParOf" srcId="{BC22141E-9CFE-4622-88B7-09832278156B}" destId="{9AA1CDDF-C5B1-48CE-8E8D-A9727FFEDE99}" srcOrd="1" destOrd="0" presId="urn:microsoft.com/office/officeart/2018/2/layout/IconVerticalSolidList"/>
    <dgm:cxn modelId="{20523C14-44F1-4414-B52D-3188BE476813}" type="presParOf" srcId="{BC22141E-9CFE-4622-88B7-09832278156B}" destId="{DA82B58E-3DBB-449D-AA30-19CCA403D50C}" srcOrd="2" destOrd="0" presId="urn:microsoft.com/office/officeart/2018/2/layout/IconVerticalSolidList"/>
    <dgm:cxn modelId="{32AD3636-220C-408E-8456-8AD7CC539D54}" type="presParOf" srcId="{BC22141E-9CFE-4622-88B7-09832278156B}" destId="{CA4D3CC3-AC8D-4FD7-B180-24985898225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AE33D4-F966-43D0-8D2F-63B22EE3DB9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768720F-0552-4F67-90DC-7FC0F90C9BFF}">
      <dgm:prSet/>
      <dgm:spPr/>
      <dgm:t>
        <a:bodyPr/>
        <a:lstStyle/>
        <a:p>
          <a:r>
            <a:rPr lang="en-GB" dirty="0">
              <a:solidFill>
                <a:schemeClr val="bg1"/>
              </a:solidFill>
              <a:highlight>
                <a:srgbClr val="008000"/>
              </a:highlight>
            </a:rPr>
            <a:t>Stakeholders</a:t>
          </a:r>
          <a:r>
            <a:rPr lang="en-GB" dirty="0"/>
            <a:t> can be defined as any person or group of people who have a significant interest in services provided, or will be affected by, any planned changes in an organisation or local health community. </a:t>
          </a:r>
          <a:endParaRPr lang="en-US" dirty="0"/>
        </a:p>
      </dgm:t>
    </dgm:pt>
    <dgm:pt modelId="{FD1752E9-7BAB-4325-94C4-5EEEC0A7BDBE}" type="parTrans" cxnId="{181A7E9F-714F-44E3-B945-7E1506911D03}">
      <dgm:prSet/>
      <dgm:spPr/>
      <dgm:t>
        <a:bodyPr/>
        <a:lstStyle/>
        <a:p>
          <a:endParaRPr lang="en-US"/>
        </a:p>
      </dgm:t>
    </dgm:pt>
    <dgm:pt modelId="{D15B523F-31D0-4C9E-95E0-5A0DCA3BB283}" type="sibTrans" cxnId="{181A7E9F-714F-44E3-B945-7E1506911D03}">
      <dgm:prSet/>
      <dgm:spPr/>
      <dgm:t>
        <a:bodyPr/>
        <a:lstStyle/>
        <a:p>
          <a:endParaRPr lang="en-US"/>
        </a:p>
      </dgm:t>
    </dgm:pt>
    <dgm:pt modelId="{B7F0A47E-81BC-4FD1-88CE-4BC044570212}">
      <dgm:prSet/>
      <dgm:spPr/>
      <dgm:t>
        <a:bodyPr/>
        <a:lstStyle/>
        <a:p>
          <a:r>
            <a:rPr lang="en-GB" dirty="0"/>
            <a:t>They can be </a:t>
          </a:r>
          <a:r>
            <a:rPr lang="en-GB" dirty="0">
              <a:highlight>
                <a:srgbClr val="FFFF00"/>
              </a:highlight>
            </a:rPr>
            <a:t>internal</a:t>
          </a:r>
          <a:r>
            <a:rPr lang="en-GB" dirty="0"/>
            <a:t> or </a:t>
          </a:r>
          <a:r>
            <a:rPr lang="en-GB" dirty="0">
              <a:highlight>
                <a:srgbClr val="FFFF00"/>
              </a:highlight>
            </a:rPr>
            <a:t>external </a:t>
          </a:r>
          <a:r>
            <a:rPr lang="en-GB" dirty="0"/>
            <a:t>to that local health community, and they can comprise staff, patients, trade unions, MPs and members of the public and community groups. </a:t>
          </a:r>
          <a:endParaRPr lang="en-US" dirty="0"/>
        </a:p>
      </dgm:t>
    </dgm:pt>
    <dgm:pt modelId="{9712F1B6-8A61-4ABA-A5CD-8D11F64D0D6A}" type="parTrans" cxnId="{2DF0A28F-48CB-4FA1-8AEB-7E3E980B8D83}">
      <dgm:prSet/>
      <dgm:spPr/>
      <dgm:t>
        <a:bodyPr/>
        <a:lstStyle/>
        <a:p>
          <a:endParaRPr lang="en-US"/>
        </a:p>
      </dgm:t>
    </dgm:pt>
    <dgm:pt modelId="{5CD68611-C35F-4AE2-A307-956E923B6392}" type="sibTrans" cxnId="{2DF0A28F-48CB-4FA1-8AEB-7E3E980B8D83}">
      <dgm:prSet/>
      <dgm:spPr/>
      <dgm:t>
        <a:bodyPr/>
        <a:lstStyle/>
        <a:p>
          <a:endParaRPr lang="en-US"/>
        </a:p>
      </dgm:t>
    </dgm:pt>
    <dgm:pt modelId="{9D462972-AAF9-4060-A350-8EAC1112193D}" type="pres">
      <dgm:prSet presAssocID="{5AAE33D4-F966-43D0-8D2F-63B22EE3DB95}" presName="vert0" presStyleCnt="0">
        <dgm:presLayoutVars>
          <dgm:dir/>
          <dgm:animOne val="branch"/>
          <dgm:animLvl val="lvl"/>
        </dgm:presLayoutVars>
      </dgm:prSet>
      <dgm:spPr/>
    </dgm:pt>
    <dgm:pt modelId="{65739678-B18F-4429-BBAC-355FDA4CC7AB}" type="pres">
      <dgm:prSet presAssocID="{B768720F-0552-4F67-90DC-7FC0F90C9BFF}" presName="thickLine" presStyleLbl="alignNode1" presStyleIdx="0" presStyleCnt="2"/>
      <dgm:spPr/>
    </dgm:pt>
    <dgm:pt modelId="{FBCD7053-0538-4548-B25D-27A926F6F534}" type="pres">
      <dgm:prSet presAssocID="{B768720F-0552-4F67-90DC-7FC0F90C9BFF}" presName="horz1" presStyleCnt="0"/>
      <dgm:spPr/>
    </dgm:pt>
    <dgm:pt modelId="{62DE7426-0D4E-4579-B8F2-54612896D881}" type="pres">
      <dgm:prSet presAssocID="{B768720F-0552-4F67-90DC-7FC0F90C9BFF}" presName="tx1" presStyleLbl="revTx" presStyleIdx="0" presStyleCnt="2"/>
      <dgm:spPr/>
    </dgm:pt>
    <dgm:pt modelId="{DCF090EA-675A-4544-8C38-8AA4ED3E071B}" type="pres">
      <dgm:prSet presAssocID="{B768720F-0552-4F67-90DC-7FC0F90C9BFF}" presName="vert1" presStyleCnt="0"/>
      <dgm:spPr/>
    </dgm:pt>
    <dgm:pt modelId="{0574BCF9-CE4F-424A-B92F-E077A033C4C2}" type="pres">
      <dgm:prSet presAssocID="{B7F0A47E-81BC-4FD1-88CE-4BC044570212}" presName="thickLine" presStyleLbl="alignNode1" presStyleIdx="1" presStyleCnt="2"/>
      <dgm:spPr/>
    </dgm:pt>
    <dgm:pt modelId="{2871DE8B-5EB0-4C5F-856E-6EDEA50A08CF}" type="pres">
      <dgm:prSet presAssocID="{B7F0A47E-81BC-4FD1-88CE-4BC044570212}" presName="horz1" presStyleCnt="0"/>
      <dgm:spPr/>
    </dgm:pt>
    <dgm:pt modelId="{82926EB9-1597-4EB2-A68B-C131F3785222}" type="pres">
      <dgm:prSet presAssocID="{B7F0A47E-81BC-4FD1-88CE-4BC044570212}" presName="tx1" presStyleLbl="revTx" presStyleIdx="1" presStyleCnt="2"/>
      <dgm:spPr/>
    </dgm:pt>
    <dgm:pt modelId="{C8497AEC-9B27-4AC8-84EF-F3B2B643F8AB}" type="pres">
      <dgm:prSet presAssocID="{B7F0A47E-81BC-4FD1-88CE-4BC044570212}" presName="vert1" presStyleCnt="0"/>
      <dgm:spPr/>
    </dgm:pt>
  </dgm:ptLst>
  <dgm:cxnLst>
    <dgm:cxn modelId="{00B96538-A2A2-4701-A1F4-8909ECDB3749}" type="presOf" srcId="{B768720F-0552-4F67-90DC-7FC0F90C9BFF}" destId="{62DE7426-0D4E-4579-B8F2-54612896D881}" srcOrd="0" destOrd="0" presId="urn:microsoft.com/office/officeart/2008/layout/LinedList"/>
    <dgm:cxn modelId="{8D84015C-92EC-478C-B13E-845DD6E1446D}" type="presOf" srcId="{B7F0A47E-81BC-4FD1-88CE-4BC044570212}" destId="{82926EB9-1597-4EB2-A68B-C131F3785222}" srcOrd="0" destOrd="0" presId="urn:microsoft.com/office/officeart/2008/layout/LinedList"/>
    <dgm:cxn modelId="{2DF0A28F-48CB-4FA1-8AEB-7E3E980B8D83}" srcId="{5AAE33D4-F966-43D0-8D2F-63B22EE3DB95}" destId="{B7F0A47E-81BC-4FD1-88CE-4BC044570212}" srcOrd="1" destOrd="0" parTransId="{9712F1B6-8A61-4ABA-A5CD-8D11F64D0D6A}" sibTransId="{5CD68611-C35F-4AE2-A307-956E923B6392}"/>
    <dgm:cxn modelId="{181A7E9F-714F-44E3-B945-7E1506911D03}" srcId="{5AAE33D4-F966-43D0-8D2F-63B22EE3DB95}" destId="{B768720F-0552-4F67-90DC-7FC0F90C9BFF}" srcOrd="0" destOrd="0" parTransId="{FD1752E9-7BAB-4325-94C4-5EEEC0A7BDBE}" sibTransId="{D15B523F-31D0-4C9E-95E0-5A0DCA3BB283}"/>
    <dgm:cxn modelId="{500D44E6-F232-49FB-A194-CA45DFBB5A7E}" type="presOf" srcId="{5AAE33D4-F966-43D0-8D2F-63B22EE3DB95}" destId="{9D462972-AAF9-4060-A350-8EAC1112193D}" srcOrd="0" destOrd="0" presId="urn:microsoft.com/office/officeart/2008/layout/LinedList"/>
    <dgm:cxn modelId="{AC271766-F9A3-4DDC-B82D-A884B6D328E9}" type="presParOf" srcId="{9D462972-AAF9-4060-A350-8EAC1112193D}" destId="{65739678-B18F-4429-BBAC-355FDA4CC7AB}" srcOrd="0" destOrd="0" presId="urn:microsoft.com/office/officeart/2008/layout/LinedList"/>
    <dgm:cxn modelId="{48E576AA-6525-4195-88EF-5AD51307C7C7}" type="presParOf" srcId="{9D462972-AAF9-4060-A350-8EAC1112193D}" destId="{FBCD7053-0538-4548-B25D-27A926F6F534}" srcOrd="1" destOrd="0" presId="urn:microsoft.com/office/officeart/2008/layout/LinedList"/>
    <dgm:cxn modelId="{66E441E7-F11F-4107-83A4-529E5BED86F9}" type="presParOf" srcId="{FBCD7053-0538-4548-B25D-27A926F6F534}" destId="{62DE7426-0D4E-4579-B8F2-54612896D881}" srcOrd="0" destOrd="0" presId="urn:microsoft.com/office/officeart/2008/layout/LinedList"/>
    <dgm:cxn modelId="{92CFCD6C-63CF-4A34-9402-089F573ADCF7}" type="presParOf" srcId="{FBCD7053-0538-4548-B25D-27A926F6F534}" destId="{DCF090EA-675A-4544-8C38-8AA4ED3E071B}" srcOrd="1" destOrd="0" presId="urn:microsoft.com/office/officeart/2008/layout/LinedList"/>
    <dgm:cxn modelId="{1D6BF931-0D88-4554-B9EA-612D124299A1}" type="presParOf" srcId="{9D462972-AAF9-4060-A350-8EAC1112193D}" destId="{0574BCF9-CE4F-424A-B92F-E077A033C4C2}" srcOrd="2" destOrd="0" presId="urn:microsoft.com/office/officeart/2008/layout/LinedList"/>
    <dgm:cxn modelId="{F2C1DFE3-B200-45A6-9B11-0C12F9C3FD71}" type="presParOf" srcId="{9D462972-AAF9-4060-A350-8EAC1112193D}" destId="{2871DE8B-5EB0-4C5F-856E-6EDEA50A08CF}" srcOrd="3" destOrd="0" presId="urn:microsoft.com/office/officeart/2008/layout/LinedList"/>
    <dgm:cxn modelId="{F9F6804F-FA9A-4913-A432-B6A113EAD465}" type="presParOf" srcId="{2871DE8B-5EB0-4C5F-856E-6EDEA50A08CF}" destId="{82926EB9-1597-4EB2-A68B-C131F3785222}" srcOrd="0" destOrd="0" presId="urn:microsoft.com/office/officeart/2008/layout/LinedList"/>
    <dgm:cxn modelId="{2545C035-2E2C-4B6F-81E1-5BE589BEB671}" type="presParOf" srcId="{2871DE8B-5EB0-4C5F-856E-6EDEA50A08CF}" destId="{C8497AEC-9B27-4AC8-84EF-F3B2B643F8A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B90FD6-0E70-4367-87F2-15BDA75E00C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2195057-E54F-4A7C-A23F-5533EC39B4D6}">
      <dgm:prSet/>
      <dgm:spPr/>
      <dgm:t>
        <a:bodyPr/>
        <a:lstStyle/>
        <a:p>
          <a:r>
            <a:rPr lang="en-GB"/>
            <a:t>Director of Public Health</a:t>
          </a:r>
          <a:endParaRPr lang="en-US"/>
        </a:p>
      </dgm:t>
    </dgm:pt>
    <dgm:pt modelId="{0BF9685A-F31F-43BF-AF7D-A5F43A7354C1}" type="parTrans" cxnId="{EE5E8380-75D9-4758-8187-88F47A0D3683}">
      <dgm:prSet/>
      <dgm:spPr/>
      <dgm:t>
        <a:bodyPr/>
        <a:lstStyle/>
        <a:p>
          <a:endParaRPr lang="en-US"/>
        </a:p>
      </dgm:t>
    </dgm:pt>
    <dgm:pt modelId="{6B727587-B41F-4E04-8576-FBFD936FF08A}" type="sibTrans" cxnId="{EE5E8380-75D9-4758-8187-88F47A0D3683}">
      <dgm:prSet/>
      <dgm:spPr/>
      <dgm:t>
        <a:bodyPr/>
        <a:lstStyle/>
        <a:p>
          <a:endParaRPr lang="en-US"/>
        </a:p>
      </dgm:t>
    </dgm:pt>
    <dgm:pt modelId="{A8B8E141-8A6E-4AA0-B629-CEDF554121E7}">
      <dgm:prSet/>
      <dgm:spPr/>
      <dgm:t>
        <a:bodyPr/>
        <a:lstStyle/>
        <a:p>
          <a:r>
            <a:rPr lang="en-GB"/>
            <a:t>Head of Health Intelligence and Information</a:t>
          </a:r>
          <a:endParaRPr lang="en-US"/>
        </a:p>
      </dgm:t>
    </dgm:pt>
    <dgm:pt modelId="{74EAEDBC-F06E-4EA4-A6D1-6D3BF077D132}" type="parTrans" cxnId="{97055C4D-8E16-43E2-9ECA-99187561E729}">
      <dgm:prSet/>
      <dgm:spPr/>
      <dgm:t>
        <a:bodyPr/>
        <a:lstStyle/>
        <a:p>
          <a:endParaRPr lang="en-US"/>
        </a:p>
      </dgm:t>
    </dgm:pt>
    <dgm:pt modelId="{21E0FC61-C0C7-4183-A6EF-507B318133EC}" type="sibTrans" cxnId="{97055C4D-8E16-43E2-9ECA-99187561E729}">
      <dgm:prSet/>
      <dgm:spPr/>
      <dgm:t>
        <a:bodyPr/>
        <a:lstStyle/>
        <a:p>
          <a:endParaRPr lang="en-US"/>
        </a:p>
      </dgm:t>
    </dgm:pt>
    <dgm:pt modelId="{CC9AFD18-2EFD-42B0-87E4-7730CB747759}">
      <dgm:prSet/>
      <dgm:spPr/>
      <dgm:t>
        <a:bodyPr/>
        <a:lstStyle/>
        <a:p>
          <a:r>
            <a:rPr lang="en-GB"/>
            <a:t>Service users</a:t>
          </a:r>
          <a:endParaRPr lang="en-US"/>
        </a:p>
      </dgm:t>
    </dgm:pt>
    <dgm:pt modelId="{18F5507F-EC7E-4712-99AE-34C304C2C051}" type="parTrans" cxnId="{17DE03D8-4390-4E9B-B909-C724F73E87FA}">
      <dgm:prSet/>
      <dgm:spPr/>
      <dgm:t>
        <a:bodyPr/>
        <a:lstStyle/>
        <a:p>
          <a:endParaRPr lang="en-US"/>
        </a:p>
      </dgm:t>
    </dgm:pt>
    <dgm:pt modelId="{BF567498-DB55-4C80-9129-0282624C0E9E}" type="sibTrans" cxnId="{17DE03D8-4390-4E9B-B909-C724F73E87FA}">
      <dgm:prSet/>
      <dgm:spPr/>
      <dgm:t>
        <a:bodyPr/>
        <a:lstStyle/>
        <a:p>
          <a:endParaRPr lang="en-US"/>
        </a:p>
      </dgm:t>
    </dgm:pt>
    <dgm:pt modelId="{6A7E5AD9-9718-4E57-ACD6-61CCCE38C416}">
      <dgm:prSet/>
      <dgm:spPr/>
      <dgm:t>
        <a:bodyPr/>
        <a:lstStyle/>
        <a:p>
          <a:r>
            <a:rPr lang="en-GB"/>
            <a:t>Patients </a:t>
          </a:r>
          <a:endParaRPr lang="en-US"/>
        </a:p>
      </dgm:t>
    </dgm:pt>
    <dgm:pt modelId="{C5CF43A5-B444-4826-9674-57E879F36FB1}" type="parTrans" cxnId="{084E926C-2F66-4D58-8C9C-FF91C8092800}">
      <dgm:prSet/>
      <dgm:spPr/>
      <dgm:t>
        <a:bodyPr/>
        <a:lstStyle/>
        <a:p>
          <a:endParaRPr lang="en-US"/>
        </a:p>
      </dgm:t>
    </dgm:pt>
    <dgm:pt modelId="{45509DA8-5A0A-42CC-B810-D745C82C205A}" type="sibTrans" cxnId="{084E926C-2F66-4D58-8C9C-FF91C8092800}">
      <dgm:prSet/>
      <dgm:spPr/>
      <dgm:t>
        <a:bodyPr/>
        <a:lstStyle/>
        <a:p>
          <a:endParaRPr lang="en-US"/>
        </a:p>
      </dgm:t>
    </dgm:pt>
    <dgm:pt modelId="{012B9325-4F9E-4E64-A28A-99BB8148D9D6}">
      <dgm:prSet/>
      <dgm:spPr/>
      <dgm:t>
        <a:bodyPr/>
        <a:lstStyle/>
        <a:p>
          <a:r>
            <a:rPr lang="en-GB"/>
            <a:t>Procurement</a:t>
          </a:r>
          <a:endParaRPr lang="en-US"/>
        </a:p>
      </dgm:t>
    </dgm:pt>
    <dgm:pt modelId="{8EE94429-D251-42AE-8C43-5016AAC8EC6D}" type="parTrans" cxnId="{984B7E23-4632-4DD6-A316-CF93A72A9023}">
      <dgm:prSet/>
      <dgm:spPr/>
      <dgm:t>
        <a:bodyPr/>
        <a:lstStyle/>
        <a:p>
          <a:endParaRPr lang="en-US"/>
        </a:p>
      </dgm:t>
    </dgm:pt>
    <dgm:pt modelId="{E5455D85-7B68-4372-995D-131ECC5C6D75}" type="sibTrans" cxnId="{984B7E23-4632-4DD6-A316-CF93A72A9023}">
      <dgm:prSet/>
      <dgm:spPr/>
      <dgm:t>
        <a:bodyPr/>
        <a:lstStyle/>
        <a:p>
          <a:endParaRPr lang="en-US"/>
        </a:p>
      </dgm:t>
    </dgm:pt>
    <dgm:pt modelId="{4A742E31-CDC0-4578-BA53-66D0E9FABC39}">
      <dgm:prSet/>
      <dgm:spPr/>
      <dgm:t>
        <a:bodyPr/>
        <a:lstStyle/>
        <a:p>
          <a:r>
            <a:rPr lang="en-GB"/>
            <a:t>Director of Nursing</a:t>
          </a:r>
          <a:endParaRPr lang="en-US"/>
        </a:p>
      </dgm:t>
    </dgm:pt>
    <dgm:pt modelId="{4A2145AE-300C-4085-9904-1A560F86AFE5}" type="parTrans" cxnId="{8F15A583-C5D5-4BFC-97AD-9322359A4241}">
      <dgm:prSet/>
      <dgm:spPr/>
      <dgm:t>
        <a:bodyPr/>
        <a:lstStyle/>
        <a:p>
          <a:endParaRPr lang="en-US"/>
        </a:p>
      </dgm:t>
    </dgm:pt>
    <dgm:pt modelId="{2CEFF3ED-DA85-41DF-A6D3-3CCFB0232094}" type="sibTrans" cxnId="{8F15A583-C5D5-4BFC-97AD-9322359A4241}">
      <dgm:prSet/>
      <dgm:spPr/>
      <dgm:t>
        <a:bodyPr/>
        <a:lstStyle/>
        <a:p>
          <a:endParaRPr lang="en-US"/>
        </a:p>
      </dgm:t>
    </dgm:pt>
    <dgm:pt modelId="{89946715-1ED1-4A55-A898-C9E8B703B103}">
      <dgm:prSet/>
      <dgm:spPr/>
      <dgm:t>
        <a:bodyPr/>
        <a:lstStyle/>
        <a:p>
          <a:r>
            <a:rPr lang="en-GB"/>
            <a:t>Public Health Strategists</a:t>
          </a:r>
          <a:endParaRPr lang="en-US"/>
        </a:p>
      </dgm:t>
    </dgm:pt>
    <dgm:pt modelId="{C67ED1CF-C75C-457A-9C80-C3ADE589396C}" type="parTrans" cxnId="{753870F6-C866-484D-A813-E275DA7C3B10}">
      <dgm:prSet/>
      <dgm:spPr/>
      <dgm:t>
        <a:bodyPr/>
        <a:lstStyle/>
        <a:p>
          <a:endParaRPr lang="en-US"/>
        </a:p>
      </dgm:t>
    </dgm:pt>
    <dgm:pt modelId="{45B3A390-1949-4FF9-A5E5-5C033BEC5882}" type="sibTrans" cxnId="{753870F6-C866-484D-A813-E275DA7C3B10}">
      <dgm:prSet/>
      <dgm:spPr/>
      <dgm:t>
        <a:bodyPr/>
        <a:lstStyle/>
        <a:p>
          <a:endParaRPr lang="en-US"/>
        </a:p>
      </dgm:t>
    </dgm:pt>
    <dgm:pt modelId="{790B5331-004E-47DA-AC1B-7B1E3320058F}">
      <dgm:prSet/>
      <dgm:spPr/>
      <dgm:t>
        <a:bodyPr/>
        <a:lstStyle/>
        <a:p>
          <a:r>
            <a:rPr lang="en-GB"/>
            <a:t>Public Health Management Analyst</a:t>
          </a:r>
          <a:endParaRPr lang="en-US"/>
        </a:p>
      </dgm:t>
    </dgm:pt>
    <dgm:pt modelId="{69B33BB8-0310-4A5A-8EC4-05AE002544FE}" type="parTrans" cxnId="{C02513BB-56F4-4C5D-970D-6C32C6540261}">
      <dgm:prSet/>
      <dgm:spPr/>
      <dgm:t>
        <a:bodyPr/>
        <a:lstStyle/>
        <a:p>
          <a:endParaRPr lang="en-US"/>
        </a:p>
      </dgm:t>
    </dgm:pt>
    <dgm:pt modelId="{9F16B4CD-5DF7-48A2-BF46-98901B0C189D}" type="sibTrans" cxnId="{C02513BB-56F4-4C5D-970D-6C32C6540261}">
      <dgm:prSet/>
      <dgm:spPr/>
      <dgm:t>
        <a:bodyPr/>
        <a:lstStyle/>
        <a:p>
          <a:endParaRPr lang="en-US"/>
        </a:p>
      </dgm:t>
    </dgm:pt>
    <dgm:pt modelId="{187E6461-23DF-4FFF-96F6-3DCC63247424}">
      <dgm:prSet/>
      <dgm:spPr/>
      <dgm:t>
        <a:bodyPr/>
        <a:lstStyle/>
        <a:p>
          <a:r>
            <a:rPr lang="en-GB"/>
            <a:t>Director of Programmes and Services</a:t>
          </a:r>
          <a:endParaRPr lang="en-US"/>
        </a:p>
      </dgm:t>
    </dgm:pt>
    <dgm:pt modelId="{1306F640-7C22-4B04-8333-FA474863FE18}" type="parTrans" cxnId="{1953F771-DE3E-43A3-A081-48CB0E96DC61}">
      <dgm:prSet/>
      <dgm:spPr/>
      <dgm:t>
        <a:bodyPr/>
        <a:lstStyle/>
        <a:p>
          <a:endParaRPr lang="en-US"/>
        </a:p>
      </dgm:t>
    </dgm:pt>
    <dgm:pt modelId="{2257F331-723E-4A1A-BFAC-3272D8424BFA}" type="sibTrans" cxnId="{1953F771-DE3E-43A3-A081-48CB0E96DC61}">
      <dgm:prSet/>
      <dgm:spPr/>
      <dgm:t>
        <a:bodyPr/>
        <a:lstStyle/>
        <a:p>
          <a:endParaRPr lang="en-US"/>
        </a:p>
      </dgm:t>
    </dgm:pt>
    <dgm:pt modelId="{62DF8A73-D3D0-4854-9D05-750D8598E79C}">
      <dgm:prSet/>
      <dgm:spPr/>
      <dgm:t>
        <a:bodyPr/>
        <a:lstStyle/>
        <a:p>
          <a:r>
            <a:rPr lang="en-GB"/>
            <a:t>Research Scientist</a:t>
          </a:r>
          <a:endParaRPr lang="en-US"/>
        </a:p>
      </dgm:t>
    </dgm:pt>
    <dgm:pt modelId="{184354BF-782F-4F81-9134-8D15B8A642D2}" type="parTrans" cxnId="{E19553EA-37EB-4514-905F-74AAF956D870}">
      <dgm:prSet/>
      <dgm:spPr/>
      <dgm:t>
        <a:bodyPr/>
        <a:lstStyle/>
        <a:p>
          <a:endParaRPr lang="en-US"/>
        </a:p>
      </dgm:t>
    </dgm:pt>
    <dgm:pt modelId="{A6043BE7-7E5D-4B47-A49B-65CFFD40AD08}" type="sibTrans" cxnId="{E19553EA-37EB-4514-905F-74AAF956D870}">
      <dgm:prSet/>
      <dgm:spPr/>
      <dgm:t>
        <a:bodyPr/>
        <a:lstStyle/>
        <a:p>
          <a:endParaRPr lang="en-US"/>
        </a:p>
      </dgm:t>
    </dgm:pt>
    <dgm:pt modelId="{EDBC262E-B15A-49AE-A3FA-DE89552B0858}">
      <dgm:prSet/>
      <dgm:spPr/>
      <dgm:t>
        <a:bodyPr/>
        <a:lstStyle/>
        <a:p>
          <a:r>
            <a:rPr lang="en-GB"/>
            <a:t>Communications</a:t>
          </a:r>
          <a:endParaRPr lang="en-US"/>
        </a:p>
      </dgm:t>
    </dgm:pt>
    <dgm:pt modelId="{81914E3C-277A-40D0-A677-369034B5B241}" type="parTrans" cxnId="{7E82D649-8359-4935-AAD8-7C85EEE7ADD9}">
      <dgm:prSet/>
      <dgm:spPr/>
      <dgm:t>
        <a:bodyPr/>
        <a:lstStyle/>
        <a:p>
          <a:endParaRPr lang="en-US"/>
        </a:p>
      </dgm:t>
    </dgm:pt>
    <dgm:pt modelId="{A5539C20-9AAD-4564-9F25-F9B34978A4E9}" type="sibTrans" cxnId="{7E82D649-8359-4935-AAD8-7C85EEE7ADD9}">
      <dgm:prSet/>
      <dgm:spPr/>
      <dgm:t>
        <a:bodyPr/>
        <a:lstStyle/>
        <a:p>
          <a:endParaRPr lang="en-US"/>
        </a:p>
      </dgm:t>
    </dgm:pt>
    <dgm:pt modelId="{2DD2A682-1088-4E1A-A78C-6942B10B7E14}">
      <dgm:prSet/>
      <dgm:spPr/>
      <dgm:t>
        <a:bodyPr/>
        <a:lstStyle/>
        <a:p>
          <a:r>
            <a:rPr lang="en-GB"/>
            <a:t>Environmental Health Intelligence Analyst</a:t>
          </a:r>
          <a:endParaRPr lang="en-US"/>
        </a:p>
      </dgm:t>
    </dgm:pt>
    <dgm:pt modelId="{DE769E96-B149-4BFF-97C9-203B115646D6}" type="parTrans" cxnId="{192C6285-C4ED-4094-ACAE-9C854B92ABCE}">
      <dgm:prSet/>
      <dgm:spPr/>
      <dgm:t>
        <a:bodyPr/>
        <a:lstStyle/>
        <a:p>
          <a:endParaRPr lang="en-US"/>
        </a:p>
      </dgm:t>
    </dgm:pt>
    <dgm:pt modelId="{AF29262A-F116-4127-B671-133A3BF5AC13}" type="sibTrans" cxnId="{192C6285-C4ED-4094-ACAE-9C854B92ABCE}">
      <dgm:prSet/>
      <dgm:spPr/>
      <dgm:t>
        <a:bodyPr/>
        <a:lstStyle/>
        <a:p>
          <a:endParaRPr lang="en-US"/>
        </a:p>
      </dgm:t>
    </dgm:pt>
    <dgm:pt modelId="{CC93D92D-34DC-4697-898F-3027F6124D9F}">
      <dgm:prSet/>
      <dgm:spPr/>
      <dgm:t>
        <a:bodyPr/>
        <a:lstStyle/>
        <a:p>
          <a:r>
            <a:rPr lang="en-GB"/>
            <a:t>Public Health Manager</a:t>
          </a:r>
          <a:endParaRPr lang="en-US"/>
        </a:p>
      </dgm:t>
    </dgm:pt>
    <dgm:pt modelId="{A483D14A-1E2B-42D8-830A-4F9FCCC609E9}" type="parTrans" cxnId="{E393B5E5-594A-4BB5-BE78-DD5D6F905378}">
      <dgm:prSet/>
      <dgm:spPr/>
      <dgm:t>
        <a:bodyPr/>
        <a:lstStyle/>
        <a:p>
          <a:endParaRPr lang="en-US"/>
        </a:p>
      </dgm:t>
    </dgm:pt>
    <dgm:pt modelId="{B5A7939F-65AD-4384-A2D9-D49BDC8B2911}" type="sibTrans" cxnId="{E393B5E5-594A-4BB5-BE78-DD5D6F905378}">
      <dgm:prSet/>
      <dgm:spPr/>
      <dgm:t>
        <a:bodyPr/>
        <a:lstStyle/>
        <a:p>
          <a:endParaRPr lang="en-US"/>
        </a:p>
      </dgm:t>
    </dgm:pt>
    <dgm:pt modelId="{C9A3DA64-B0E9-441B-ADFA-1386C758A121}">
      <dgm:prSet/>
      <dgm:spPr/>
      <dgm:t>
        <a:bodyPr/>
        <a:lstStyle/>
        <a:p>
          <a:r>
            <a:rPr lang="en-GB"/>
            <a:t>Trustees</a:t>
          </a:r>
          <a:endParaRPr lang="en-US"/>
        </a:p>
      </dgm:t>
    </dgm:pt>
    <dgm:pt modelId="{3491A52E-74E8-4A7C-B196-47B99F5368ED}" type="parTrans" cxnId="{3C99A04F-5046-4B32-91E0-72134A9C2E6D}">
      <dgm:prSet/>
      <dgm:spPr/>
      <dgm:t>
        <a:bodyPr/>
        <a:lstStyle/>
        <a:p>
          <a:endParaRPr lang="en-US"/>
        </a:p>
      </dgm:t>
    </dgm:pt>
    <dgm:pt modelId="{9A6B234A-DBC4-45AD-929D-1CB33EE4B559}" type="sibTrans" cxnId="{3C99A04F-5046-4B32-91E0-72134A9C2E6D}">
      <dgm:prSet/>
      <dgm:spPr/>
      <dgm:t>
        <a:bodyPr/>
        <a:lstStyle/>
        <a:p>
          <a:endParaRPr lang="en-US"/>
        </a:p>
      </dgm:t>
    </dgm:pt>
    <dgm:pt modelId="{BAF7E4C2-FD7C-4BDF-B897-6628E43F1377}">
      <dgm:prSet/>
      <dgm:spPr/>
      <dgm:t>
        <a:bodyPr/>
        <a:lstStyle/>
        <a:p>
          <a:r>
            <a:rPr lang="en-GB"/>
            <a:t>Board committee members</a:t>
          </a:r>
          <a:endParaRPr lang="en-US"/>
        </a:p>
      </dgm:t>
    </dgm:pt>
    <dgm:pt modelId="{DBF989DE-24A1-4665-A71A-E8EF9A0E6CD7}" type="parTrans" cxnId="{186A94ED-2402-4100-B732-F3F5BCF1E1FE}">
      <dgm:prSet/>
      <dgm:spPr/>
      <dgm:t>
        <a:bodyPr/>
        <a:lstStyle/>
        <a:p>
          <a:endParaRPr lang="en-US"/>
        </a:p>
      </dgm:t>
    </dgm:pt>
    <dgm:pt modelId="{37ADF7D8-9B31-4626-8652-189E5031D156}" type="sibTrans" cxnId="{186A94ED-2402-4100-B732-F3F5BCF1E1FE}">
      <dgm:prSet/>
      <dgm:spPr/>
      <dgm:t>
        <a:bodyPr/>
        <a:lstStyle/>
        <a:p>
          <a:endParaRPr lang="en-US"/>
        </a:p>
      </dgm:t>
    </dgm:pt>
    <dgm:pt modelId="{7DF9593A-DC4A-4BA7-8608-9DA25EDCC4F8}" type="pres">
      <dgm:prSet presAssocID="{CCB90FD6-0E70-4367-87F2-15BDA75E00C4}" presName="vert0" presStyleCnt="0">
        <dgm:presLayoutVars>
          <dgm:dir/>
          <dgm:animOne val="branch"/>
          <dgm:animLvl val="lvl"/>
        </dgm:presLayoutVars>
      </dgm:prSet>
      <dgm:spPr/>
    </dgm:pt>
    <dgm:pt modelId="{CC2BDEC8-B7D6-4FD3-A6C0-3DAB82BD8BB4}" type="pres">
      <dgm:prSet presAssocID="{72195057-E54F-4A7C-A23F-5533EC39B4D6}" presName="thickLine" presStyleLbl="alignNode1" presStyleIdx="0" presStyleCnt="15"/>
      <dgm:spPr/>
    </dgm:pt>
    <dgm:pt modelId="{FB7A0668-A4F1-45BD-A13B-BCE9041E53FF}" type="pres">
      <dgm:prSet presAssocID="{72195057-E54F-4A7C-A23F-5533EC39B4D6}" presName="horz1" presStyleCnt="0"/>
      <dgm:spPr/>
    </dgm:pt>
    <dgm:pt modelId="{13849697-2E88-491B-9A3C-1D7F47137D63}" type="pres">
      <dgm:prSet presAssocID="{72195057-E54F-4A7C-A23F-5533EC39B4D6}" presName="tx1" presStyleLbl="revTx" presStyleIdx="0" presStyleCnt="15"/>
      <dgm:spPr/>
    </dgm:pt>
    <dgm:pt modelId="{AB3AF3AD-1135-46F9-A181-32F5EDF88A2D}" type="pres">
      <dgm:prSet presAssocID="{72195057-E54F-4A7C-A23F-5533EC39B4D6}" presName="vert1" presStyleCnt="0"/>
      <dgm:spPr/>
    </dgm:pt>
    <dgm:pt modelId="{D26D9906-202F-4E0C-9EE3-8A5064E060EE}" type="pres">
      <dgm:prSet presAssocID="{A8B8E141-8A6E-4AA0-B629-CEDF554121E7}" presName="thickLine" presStyleLbl="alignNode1" presStyleIdx="1" presStyleCnt="15"/>
      <dgm:spPr/>
    </dgm:pt>
    <dgm:pt modelId="{744479FA-09F3-457A-A79B-0F373FF34BA6}" type="pres">
      <dgm:prSet presAssocID="{A8B8E141-8A6E-4AA0-B629-CEDF554121E7}" presName="horz1" presStyleCnt="0"/>
      <dgm:spPr/>
    </dgm:pt>
    <dgm:pt modelId="{F0BB54FF-7C09-457E-8210-F8D024447599}" type="pres">
      <dgm:prSet presAssocID="{A8B8E141-8A6E-4AA0-B629-CEDF554121E7}" presName="tx1" presStyleLbl="revTx" presStyleIdx="1" presStyleCnt="15"/>
      <dgm:spPr/>
    </dgm:pt>
    <dgm:pt modelId="{B9C41577-81DD-4A00-A21A-87F9E39343F8}" type="pres">
      <dgm:prSet presAssocID="{A8B8E141-8A6E-4AA0-B629-CEDF554121E7}" presName="vert1" presStyleCnt="0"/>
      <dgm:spPr/>
    </dgm:pt>
    <dgm:pt modelId="{6FABF355-46FB-45B9-96C9-CAF2912E5AE8}" type="pres">
      <dgm:prSet presAssocID="{CC9AFD18-2EFD-42B0-87E4-7730CB747759}" presName="thickLine" presStyleLbl="alignNode1" presStyleIdx="2" presStyleCnt="15"/>
      <dgm:spPr/>
    </dgm:pt>
    <dgm:pt modelId="{3C531876-9B8A-4E3E-AB74-7093E3860FDF}" type="pres">
      <dgm:prSet presAssocID="{CC9AFD18-2EFD-42B0-87E4-7730CB747759}" presName="horz1" presStyleCnt="0"/>
      <dgm:spPr/>
    </dgm:pt>
    <dgm:pt modelId="{B7E59235-F754-4FD7-85E4-122C96C8247F}" type="pres">
      <dgm:prSet presAssocID="{CC9AFD18-2EFD-42B0-87E4-7730CB747759}" presName="tx1" presStyleLbl="revTx" presStyleIdx="2" presStyleCnt="15"/>
      <dgm:spPr/>
    </dgm:pt>
    <dgm:pt modelId="{D75D4CFE-C429-4F98-9F42-697C12E20EEE}" type="pres">
      <dgm:prSet presAssocID="{CC9AFD18-2EFD-42B0-87E4-7730CB747759}" presName="vert1" presStyleCnt="0"/>
      <dgm:spPr/>
    </dgm:pt>
    <dgm:pt modelId="{ADE827EE-CC51-4D96-AF1D-3B937AB6CF74}" type="pres">
      <dgm:prSet presAssocID="{6A7E5AD9-9718-4E57-ACD6-61CCCE38C416}" presName="thickLine" presStyleLbl="alignNode1" presStyleIdx="3" presStyleCnt="15"/>
      <dgm:spPr/>
    </dgm:pt>
    <dgm:pt modelId="{7A13749F-54AF-40AD-A055-8EBC9450A3D6}" type="pres">
      <dgm:prSet presAssocID="{6A7E5AD9-9718-4E57-ACD6-61CCCE38C416}" presName="horz1" presStyleCnt="0"/>
      <dgm:spPr/>
    </dgm:pt>
    <dgm:pt modelId="{BD442647-F3C1-4207-BAD9-49077B95C9D1}" type="pres">
      <dgm:prSet presAssocID="{6A7E5AD9-9718-4E57-ACD6-61CCCE38C416}" presName="tx1" presStyleLbl="revTx" presStyleIdx="3" presStyleCnt="15"/>
      <dgm:spPr/>
    </dgm:pt>
    <dgm:pt modelId="{FD155C44-3AE3-4678-9B59-1974F5D06121}" type="pres">
      <dgm:prSet presAssocID="{6A7E5AD9-9718-4E57-ACD6-61CCCE38C416}" presName="vert1" presStyleCnt="0"/>
      <dgm:spPr/>
    </dgm:pt>
    <dgm:pt modelId="{DA2914E3-1AEC-4251-845F-047543BED7BD}" type="pres">
      <dgm:prSet presAssocID="{012B9325-4F9E-4E64-A28A-99BB8148D9D6}" presName="thickLine" presStyleLbl="alignNode1" presStyleIdx="4" presStyleCnt="15"/>
      <dgm:spPr/>
    </dgm:pt>
    <dgm:pt modelId="{92568C93-6D8F-4597-A95A-3144B477D3D6}" type="pres">
      <dgm:prSet presAssocID="{012B9325-4F9E-4E64-A28A-99BB8148D9D6}" presName="horz1" presStyleCnt="0"/>
      <dgm:spPr/>
    </dgm:pt>
    <dgm:pt modelId="{BBAF83A6-6C05-405F-8ABB-9737770F12EC}" type="pres">
      <dgm:prSet presAssocID="{012B9325-4F9E-4E64-A28A-99BB8148D9D6}" presName="tx1" presStyleLbl="revTx" presStyleIdx="4" presStyleCnt="15"/>
      <dgm:spPr/>
    </dgm:pt>
    <dgm:pt modelId="{AE3212FB-59F4-4570-8CC4-C5C9DF5BDE88}" type="pres">
      <dgm:prSet presAssocID="{012B9325-4F9E-4E64-A28A-99BB8148D9D6}" presName="vert1" presStyleCnt="0"/>
      <dgm:spPr/>
    </dgm:pt>
    <dgm:pt modelId="{FDFE6D0A-F218-4133-A49C-F7E2C79EC22E}" type="pres">
      <dgm:prSet presAssocID="{4A742E31-CDC0-4578-BA53-66D0E9FABC39}" presName="thickLine" presStyleLbl="alignNode1" presStyleIdx="5" presStyleCnt="15"/>
      <dgm:spPr/>
    </dgm:pt>
    <dgm:pt modelId="{8B6FDAC3-E4F9-492A-9945-AC8FC1B5037F}" type="pres">
      <dgm:prSet presAssocID="{4A742E31-CDC0-4578-BA53-66D0E9FABC39}" presName="horz1" presStyleCnt="0"/>
      <dgm:spPr/>
    </dgm:pt>
    <dgm:pt modelId="{9A73A01B-5A45-46A0-A906-89F0407752B5}" type="pres">
      <dgm:prSet presAssocID="{4A742E31-CDC0-4578-BA53-66D0E9FABC39}" presName="tx1" presStyleLbl="revTx" presStyleIdx="5" presStyleCnt="15"/>
      <dgm:spPr/>
    </dgm:pt>
    <dgm:pt modelId="{D41F1072-5041-4F80-8C80-E94559161BDB}" type="pres">
      <dgm:prSet presAssocID="{4A742E31-CDC0-4578-BA53-66D0E9FABC39}" presName="vert1" presStyleCnt="0"/>
      <dgm:spPr/>
    </dgm:pt>
    <dgm:pt modelId="{6EE42FCA-7FB4-47C5-B41A-58FCE27BC0FF}" type="pres">
      <dgm:prSet presAssocID="{89946715-1ED1-4A55-A898-C9E8B703B103}" presName="thickLine" presStyleLbl="alignNode1" presStyleIdx="6" presStyleCnt="15"/>
      <dgm:spPr/>
    </dgm:pt>
    <dgm:pt modelId="{92A1D19C-4E44-49F8-8104-81AD5C320EC6}" type="pres">
      <dgm:prSet presAssocID="{89946715-1ED1-4A55-A898-C9E8B703B103}" presName="horz1" presStyleCnt="0"/>
      <dgm:spPr/>
    </dgm:pt>
    <dgm:pt modelId="{DFEEACA9-E4BB-44D2-B9B0-ABFFA2821B47}" type="pres">
      <dgm:prSet presAssocID="{89946715-1ED1-4A55-A898-C9E8B703B103}" presName="tx1" presStyleLbl="revTx" presStyleIdx="6" presStyleCnt="15"/>
      <dgm:spPr/>
    </dgm:pt>
    <dgm:pt modelId="{7D1A441D-DAF0-49DA-8FF3-C8C873EDD9E9}" type="pres">
      <dgm:prSet presAssocID="{89946715-1ED1-4A55-A898-C9E8B703B103}" presName="vert1" presStyleCnt="0"/>
      <dgm:spPr/>
    </dgm:pt>
    <dgm:pt modelId="{952B5B06-97E7-416E-A88B-44A3A8E1698C}" type="pres">
      <dgm:prSet presAssocID="{790B5331-004E-47DA-AC1B-7B1E3320058F}" presName="thickLine" presStyleLbl="alignNode1" presStyleIdx="7" presStyleCnt="15"/>
      <dgm:spPr/>
    </dgm:pt>
    <dgm:pt modelId="{F20D8241-EE71-4D88-B136-16DB7A4277FA}" type="pres">
      <dgm:prSet presAssocID="{790B5331-004E-47DA-AC1B-7B1E3320058F}" presName="horz1" presStyleCnt="0"/>
      <dgm:spPr/>
    </dgm:pt>
    <dgm:pt modelId="{FBC57606-51B3-41D8-B27B-3C8B9CF9D8C3}" type="pres">
      <dgm:prSet presAssocID="{790B5331-004E-47DA-AC1B-7B1E3320058F}" presName="tx1" presStyleLbl="revTx" presStyleIdx="7" presStyleCnt="15"/>
      <dgm:spPr/>
    </dgm:pt>
    <dgm:pt modelId="{CC98527A-EEFD-41E1-B1B6-3C77CA07D5A1}" type="pres">
      <dgm:prSet presAssocID="{790B5331-004E-47DA-AC1B-7B1E3320058F}" presName="vert1" presStyleCnt="0"/>
      <dgm:spPr/>
    </dgm:pt>
    <dgm:pt modelId="{BB2CD3E6-D93A-43BA-94CE-ADC7FEE08891}" type="pres">
      <dgm:prSet presAssocID="{187E6461-23DF-4FFF-96F6-3DCC63247424}" presName="thickLine" presStyleLbl="alignNode1" presStyleIdx="8" presStyleCnt="15"/>
      <dgm:spPr/>
    </dgm:pt>
    <dgm:pt modelId="{6A1269BA-2FD4-406E-B313-83CED1B8B308}" type="pres">
      <dgm:prSet presAssocID="{187E6461-23DF-4FFF-96F6-3DCC63247424}" presName="horz1" presStyleCnt="0"/>
      <dgm:spPr/>
    </dgm:pt>
    <dgm:pt modelId="{2E2E27EB-D1AC-45C9-9059-74BE1A162C06}" type="pres">
      <dgm:prSet presAssocID="{187E6461-23DF-4FFF-96F6-3DCC63247424}" presName="tx1" presStyleLbl="revTx" presStyleIdx="8" presStyleCnt="15"/>
      <dgm:spPr/>
    </dgm:pt>
    <dgm:pt modelId="{08489795-8319-4029-8CF7-AD4C4F6EBF3A}" type="pres">
      <dgm:prSet presAssocID="{187E6461-23DF-4FFF-96F6-3DCC63247424}" presName="vert1" presStyleCnt="0"/>
      <dgm:spPr/>
    </dgm:pt>
    <dgm:pt modelId="{C04C94B0-4244-49FD-B858-C0741972F92D}" type="pres">
      <dgm:prSet presAssocID="{62DF8A73-D3D0-4854-9D05-750D8598E79C}" presName="thickLine" presStyleLbl="alignNode1" presStyleIdx="9" presStyleCnt="15"/>
      <dgm:spPr/>
    </dgm:pt>
    <dgm:pt modelId="{DB6383EB-3FB1-4896-B4E3-DDFE9D3AD508}" type="pres">
      <dgm:prSet presAssocID="{62DF8A73-D3D0-4854-9D05-750D8598E79C}" presName="horz1" presStyleCnt="0"/>
      <dgm:spPr/>
    </dgm:pt>
    <dgm:pt modelId="{8DEAE4E7-0CBB-4DC1-A3C0-85A8CE39632B}" type="pres">
      <dgm:prSet presAssocID="{62DF8A73-D3D0-4854-9D05-750D8598E79C}" presName="tx1" presStyleLbl="revTx" presStyleIdx="9" presStyleCnt="15"/>
      <dgm:spPr/>
    </dgm:pt>
    <dgm:pt modelId="{DF4272A7-E912-429A-B65D-5A4783796F8F}" type="pres">
      <dgm:prSet presAssocID="{62DF8A73-D3D0-4854-9D05-750D8598E79C}" presName="vert1" presStyleCnt="0"/>
      <dgm:spPr/>
    </dgm:pt>
    <dgm:pt modelId="{F72D4B2D-941C-4074-8E99-FAD2214EC9EE}" type="pres">
      <dgm:prSet presAssocID="{EDBC262E-B15A-49AE-A3FA-DE89552B0858}" presName="thickLine" presStyleLbl="alignNode1" presStyleIdx="10" presStyleCnt="15"/>
      <dgm:spPr/>
    </dgm:pt>
    <dgm:pt modelId="{99ADA902-4580-45F6-A2BA-07545A54DA09}" type="pres">
      <dgm:prSet presAssocID="{EDBC262E-B15A-49AE-A3FA-DE89552B0858}" presName="horz1" presStyleCnt="0"/>
      <dgm:spPr/>
    </dgm:pt>
    <dgm:pt modelId="{B24EA15D-6ACA-4C9A-BFA8-1F09EBAEEC8B}" type="pres">
      <dgm:prSet presAssocID="{EDBC262E-B15A-49AE-A3FA-DE89552B0858}" presName="tx1" presStyleLbl="revTx" presStyleIdx="10" presStyleCnt="15"/>
      <dgm:spPr/>
    </dgm:pt>
    <dgm:pt modelId="{5752C745-18BF-417F-9A28-E9F83AAD6DDC}" type="pres">
      <dgm:prSet presAssocID="{EDBC262E-B15A-49AE-A3FA-DE89552B0858}" presName="vert1" presStyleCnt="0"/>
      <dgm:spPr/>
    </dgm:pt>
    <dgm:pt modelId="{F4D4FB4E-FE2B-47B3-A5F9-01E63EC2930C}" type="pres">
      <dgm:prSet presAssocID="{2DD2A682-1088-4E1A-A78C-6942B10B7E14}" presName="thickLine" presStyleLbl="alignNode1" presStyleIdx="11" presStyleCnt="15"/>
      <dgm:spPr/>
    </dgm:pt>
    <dgm:pt modelId="{F0E24FA3-B695-4565-9395-A0BEAD6FAD88}" type="pres">
      <dgm:prSet presAssocID="{2DD2A682-1088-4E1A-A78C-6942B10B7E14}" presName="horz1" presStyleCnt="0"/>
      <dgm:spPr/>
    </dgm:pt>
    <dgm:pt modelId="{B940E9AC-8116-4DE7-9082-5D3EAF3B9779}" type="pres">
      <dgm:prSet presAssocID="{2DD2A682-1088-4E1A-A78C-6942B10B7E14}" presName="tx1" presStyleLbl="revTx" presStyleIdx="11" presStyleCnt="15"/>
      <dgm:spPr/>
    </dgm:pt>
    <dgm:pt modelId="{7803CCDF-F214-40AC-82E6-0A88B5423F9F}" type="pres">
      <dgm:prSet presAssocID="{2DD2A682-1088-4E1A-A78C-6942B10B7E14}" presName="vert1" presStyleCnt="0"/>
      <dgm:spPr/>
    </dgm:pt>
    <dgm:pt modelId="{AEF2E7AE-6F98-4D1E-B885-5A5D0C575068}" type="pres">
      <dgm:prSet presAssocID="{CC93D92D-34DC-4697-898F-3027F6124D9F}" presName="thickLine" presStyleLbl="alignNode1" presStyleIdx="12" presStyleCnt="15"/>
      <dgm:spPr/>
    </dgm:pt>
    <dgm:pt modelId="{39B1F9D5-21E4-4CA5-869D-7FF6B7924506}" type="pres">
      <dgm:prSet presAssocID="{CC93D92D-34DC-4697-898F-3027F6124D9F}" presName="horz1" presStyleCnt="0"/>
      <dgm:spPr/>
    </dgm:pt>
    <dgm:pt modelId="{56B6EC32-FAB4-4878-BD6B-71256A3F40FF}" type="pres">
      <dgm:prSet presAssocID="{CC93D92D-34DC-4697-898F-3027F6124D9F}" presName="tx1" presStyleLbl="revTx" presStyleIdx="12" presStyleCnt="15"/>
      <dgm:spPr/>
    </dgm:pt>
    <dgm:pt modelId="{D2E6E6DA-CA80-48DF-A62A-37DB9AE6F52F}" type="pres">
      <dgm:prSet presAssocID="{CC93D92D-34DC-4697-898F-3027F6124D9F}" presName="vert1" presStyleCnt="0"/>
      <dgm:spPr/>
    </dgm:pt>
    <dgm:pt modelId="{BDFA0562-6FC2-4D0F-85C4-7B6CC8CE1090}" type="pres">
      <dgm:prSet presAssocID="{C9A3DA64-B0E9-441B-ADFA-1386C758A121}" presName="thickLine" presStyleLbl="alignNode1" presStyleIdx="13" presStyleCnt="15"/>
      <dgm:spPr/>
    </dgm:pt>
    <dgm:pt modelId="{89CEC4CD-421C-46CA-AFF7-84B3BB8C678C}" type="pres">
      <dgm:prSet presAssocID="{C9A3DA64-B0E9-441B-ADFA-1386C758A121}" presName="horz1" presStyleCnt="0"/>
      <dgm:spPr/>
    </dgm:pt>
    <dgm:pt modelId="{906E569D-AFB9-4962-8247-F5F9421E4045}" type="pres">
      <dgm:prSet presAssocID="{C9A3DA64-B0E9-441B-ADFA-1386C758A121}" presName="tx1" presStyleLbl="revTx" presStyleIdx="13" presStyleCnt="15"/>
      <dgm:spPr/>
    </dgm:pt>
    <dgm:pt modelId="{E40A3588-1A92-45B7-A6B5-410EB80AAE20}" type="pres">
      <dgm:prSet presAssocID="{C9A3DA64-B0E9-441B-ADFA-1386C758A121}" presName="vert1" presStyleCnt="0"/>
      <dgm:spPr/>
    </dgm:pt>
    <dgm:pt modelId="{5018B59E-9C08-48B9-B488-6F715F00F17F}" type="pres">
      <dgm:prSet presAssocID="{BAF7E4C2-FD7C-4BDF-B897-6628E43F1377}" presName="thickLine" presStyleLbl="alignNode1" presStyleIdx="14" presStyleCnt="15"/>
      <dgm:spPr/>
    </dgm:pt>
    <dgm:pt modelId="{683EF266-34BB-42E0-A93B-3FBED320CEF4}" type="pres">
      <dgm:prSet presAssocID="{BAF7E4C2-FD7C-4BDF-B897-6628E43F1377}" presName="horz1" presStyleCnt="0"/>
      <dgm:spPr/>
    </dgm:pt>
    <dgm:pt modelId="{A2153181-E0BF-4FDA-9B34-050E952E43ED}" type="pres">
      <dgm:prSet presAssocID="{BAF7E4C2-FD7C-4BDF-B897-6628E43F1377}" presName="tx1" presStyleLbl="revTx" presStyleIdx="14" presStyleCnt="15"/>
      <dgm:spPr/>
    </dgm:pt>
    <dgm:pt modelId="{4FD5DAA5-FC59-4654-93A7-BF6417CDDF4C}" type="pres">
      <dgm:prSet presAssocID="{BAF7E4C2-FD7C-4BDF-B897-6628E43F1377}" presName="vert1" presStyleCnt="0"/>
      <dgm:spPr/>
    </dgm:pt>
  </dgm:ptLst>
  <dgm:cxnLst>
    <dgm:cxn modelId="{15EB3B12-E58C-40C8-A29D-73A5B3ABB166}" type="presOf" srcId="{CC93D92D-34DC-4697-898F-3027F6124D9F}" destId="{56B6EC32-FAB4-4878-BD6B-71256A3F40FF}" srcOrd="0" destOrd="0" presId="urn:microsoft.com/office/officeart/2008/layout/LinedList"/>
    <dgm:cxn modelId="{D83ED621-F5C0-4075-915F-9794CBC84370}" type="presOf" srcId="{CCB90FD6-0E70-4367-87F2-15BDA75E00C4}" destId="{7DF9593A-DC4A-4BA7-8608-9DA25EDCC4F8}" srcOrd="0" destOrd="0" presId="urn:microsoft.com/office/officeart/2008/layout/LinedList"/>
    <dgm:cxn modelId="{984B7E23-4632-4DD6-A316-CF93A72A9023}" srcId="{CCB90FD6-0E70-4367-87F2-15BDA75E00C4}" destId="{012B9325-4F9E-4E64-A28A-99BB8148D9D6}" srcOrd="4" destOrd="0" parTransId="{8EE94429-D251-42AE-8C43-5016AAC8EC6D}" sibTransId="{E5455D85-7B68-4372-995D-131ECC5C6D75}"/>
    <dgm:cxn modelId="{EFF8AE39-2F22-434B-8A49-E367BB49740A}" type="presOf" srcId="{CC9AFD18-2EFD-42B0-87E4-7730CB747759}" destId="{B7E59235-F754-4FD7-85E4-122C96C8247F}" srcOrd="0" destOrd="0" presId="urn:microsoft.com/office/officeart/2008/layout/LinedList"/>
    <dgm:cxn modelId="{5B7F0D3B-0A77-4EA3-B04E-DB1CD6E57375}" type="presOf" srcId="{2DD2A682-1088-4E1A-A78C-6942B10B7E14}" destId="{B940E9AC-8116-4DE7-9082-5D3EAF3B9779}" srcOrd="0" destOrd="0" presId="urn:microsoft.com/office/officeart/2008/layout/LinedList"/>
    <dgm:cxn modelId="{0AAA373F-FE43-4B5B-AF4B-2A1C1A69FCB1}" type="presOf" srcId="{A8B8E141-8A6E-4AA0-B629-CEDF554121E7}" destId="{F0BB54FF-7C09-457E-8210-F8D024447599}" srcOrd="0" destOrd="0" presId="urn:microsoft.com/office/officeart/2008/layout/LinedList"/>
    <dgm:cxn modelId="{7E82D649-8359-4935-AAD8-7C85EEE7ADD9}" srcId="{CCB90FD6-0E70-4367-87F2-15BDA75E00C4}" destId="{EDBC262E-B15A-49AE-A3FA-DE89552B0858}" srcOrd="10" destOrd="0" parTransId="{81914E3C-277A-40D0-A677-369034B5B241}" sibTransId="{A5539C20-9AAD-4564-9F25-F9B34978A4E9}"/>
    <dgm:cxn modelId="{93B6E24A-B464-4296-8AAF-6B3C587DCED6}" type="presOf" srcId="{BAF7E4C2-FD7C-4BDF-B897-6628E43F1377}" destId="{A2153181-E0BF-4FDA-9B34-050E952E43ED}" srcOrd="0" destOrd="0" presId="urn:microsoft.com/office/officeart/2008/layout/LinedList"/>
    <dgm:cxn modelId="{084E926C-2F66-4D58-8C9C-FF91C8092800}" srcId="{CCB90FD6-0E70-4367-87F2-15BDA75E00C4}" destId="{6A7E5AD9-9718-4E57-ACD6-61CCCE38C416}" srcOrd="3" destOrd="0" parTransId="{C5CF43A5-B444-4826-9674-57E879F36FB1}" sibTransId="{45509DA8-5A0A-42CC-B810-D745C82C205A}"/>
    <dgm:cxn modelId="{97055C4D-8E16-43E2-9ECA-99187561E729}" srcId="{CCB90FD6-0E70-4367-87F2-15BDA75E00C4}" destId="{A8B8E141-8A6E-4AA0-B629-CEDF554121E7}" srcOrd="1" destOrd="0" parTransId="{74EAEDBC-F06E-4EA4-A6D1-6D3BF077D132}" sibTransId="{21E0FC61-C0C7-4183-A6EF-507B318133EC}"/>
    <dgm:cxn modelId="{03259B6E-43BE-4BB5-9547-6B96C020E9A7}" type="presOf" srcId="{4A742E31-CDC0-4578-BA53-66D0E9FABC39}" destId="{9A73A01B-5A45-46A0-A906-89F0407752B5}" srcOrd="0" destOrd="0" presId="urn:microsoft.com/office/officeart/2008/layout/LinedList"/>
    <dgm:cxn modelId="{3C99A04F-5046-4B32-91E0-72134A9C2E6D}" srcId="{CCB90FD6-0E70-4367-87F2-15BDA75E00C4}" destId="{C9A3DA64-B0E9-441B-ADFA-1386C758A121}" srcOrd="13" destOrd="0" parTransId="{3491A52E-74E8-4A7C-B196-47B99F5368ED}" sibTransId="{9A6B234A-DBC4-45AD-929D-1CB33EE4B559}"/>
    <dgm:cxn modelId="{1953F771-DE3E-43A3-A081-48CB0E96DC61}" srcId="{CCB90FD6-0E70-4367-87F2-15BDA75E00C4}" destId="{187E6461-23DF-4FFF-96F6-3DCC63247424}" srcOrd="8" destOrd="0" parTransId="{1306F640-7C22-4B04-8333-FA474863FE18}" sibTransId="{2257F331-723E-4A1A-BFAC-3272D8424BFA}"/>
    <dgm:cxn modelId="{00E86C72-8DBF-4CE8-8356-2AAC9F209DE0}" type="presOf" srcId="{187E6461-23DF-4FFF-96F6-3DCC63247424}" destId="{2E2E27EB-D1AC-45C9-9059-74BE1A162C06}" srcOrd="0" destOrd="0" presId="urn:microsoft.com/office/officeart/2008/layout/LinedList"/>
    <dgm:cxn modelId="{A432F552-D0EE-4276-942E-7F8908231BBC}" type="presOf" srcId="{62DF8A73-D3D0-4854-9D05-750D8598E79C}" destId="{8DEAE4E7-0CBB-4DC1-A3C0-85A8CE39632B}" srcOrd="0" destOrd="0" presId="urn:microsoft.com/office/officeart/2008/layout/LinedList"/>
    <dgm:cxn modelId="{ACD84259-8397-48D9-8118-FB2B36D380FE}" type="presOf" srcId="{012B9325-4F9E-4E64-A28A-99BB8148D9D6}" destId="{BBAF83A6-6C05-405F-8ABB-9737770F12EC}" srcOrd="0" destOrd="0" presId="urn:microsoft.com/office/officeart/2008/layout/LinedList"/>
    <dgm:cxn modelId="{EE5E8380-75D9-4758-8187-88F47A0D3683}" srcId="{CCB90FD6-0E70-4367-87F2-15BDA75E00C4}" destId="{72195057-E54F-4A7C-A23F-5533EC39B4D6}" srcOrd="0" destOrd="0" parTransId="{0BF9685A-F31F-43BF-AF7D-A5F43A7354C1}" sibTransId="{6B727587-B41F-4E04-8576-FBFD936FF08A}"/>
    <dgm:cxn modelId="{8F15A583-C5D5-4BFC-97AD-9322359A4241}" srcId="{CCB90FD6-0E70-4367-87F2-15BDA75E00C4}" destId="{4A742E31-CDC0-4578-BA53-66D0E9FABC39}" srcOrd="5" destOrd="0" parTransId="{4A2145AE-300C-4085-9904-1A560F86AFE5}" sibTransId="{2CEFF3ED-DA85-41DF-A6D3-3CCFB0232094}"/>
    <dgm:cxn modelId="{192C6285-C4ED-4094-ACAE-9C854B92ABCE}" srcId="{CCB90FD6-0E70-4367-87F2-15BDA75E00C4}" destId="{2DD2A682-1088-4E1A-A78C-6942B10B7E14}" srcOrd="11" destOrd="0" parTransId="{DE769E96-B149-4BFF-97C9-203B115646D6}" sibTransId="{AF29262A-F116-4127-B671-133A3BF5AC13}"/>
    <dgm:cxn modelId="{39F5508B-B067-406E-B81B-A8E1B5C72B50}" type="presOf" srcId="{6A7E5AD9-9718-4E57-ACD6-61CCCE38C416}" destId="{BD442647-F3C1-4207-BAD9-49077B95C9D1}" srcOrd="0" destOrd="0" presId="urn:microsoft.com/office/officeart/2008/layout/LinedList"/>
    <dgm:cxn modelId="{4CAF67B4-3038-4F36-8F0F-2E3311D96262}" type="presOf" srcId="{EDBC262E-B15A-49AE-A3FA-DE89552B0858}" destId="{B24EA15D-6ACA-4C9A-BFA8-1F09EBAEEC8B}" srcOrd="0" destOrd="0" presId="urn:microsoft.com/office/officeart/2008/layout/LinedList"/>
    <dgm:cxn modelId="{A88B8BB6-A990-429C-A9BD-EE51EA150653}" type="presOf" srcId="{72195057-E54F-4A7C-A23F-5533EC39B4D6}" destId="{13849697-2E88-491B-9A3C-1D7F47137D63}" srcOrd="0" destOrd="0" presId="urn:microsoft.com/office/officeart/2008/layout/LinedList"/>
    <dgm:cxn modelId="{C02513BB-56F4-4C5D-970D-6C32C6540261}" srcId="{CCB90FD6-0E70-4367-87F2-15BDA75E00C4}" destId="{790B5331-004E-47DA-AC1B-7B1E3320058F}" srcOrd="7" destOrd="0" parTransId="{69B33BB8-0310-4A5A-8EC4-05AE002544FE}" sibTransId="{9F16B4CD-5DF7-48A2-BF46-98901B0C189D}"/>
    <dgm:cxn modelId="{200AD3CE-C588-4565-8F6F-1CE8F3123A1D}" type="presOf" srcId="{89946715-1ED1-4A55-A898-C9E8B703B103}" destId="{DFEEACA9-E4BB-44D2-B9B0-ABFFA2821B47}" srcOrd="0" destOrd="0" presId="urn:microsoft.com/office/officeart/2008/layout/LinedList"/>
    <dgm:cxn modelId="{17DE03D8-4390-4E9B-B909-C724F73E87FA}" srcId="{CCB90FD6-0E70-4367-87F2-15BDA75E00C4}" destId="{CC9AFD18-2EFD-42B0-87E4-7730CB747759}" srcOrd="2" destOrd="0" parTransId="{18F5507F-EC7E-4712-99AE-34C304C2C051}" sibTransId="{BF567498-DB55-4C80-9129-0282624C0E9E}"/>
    <dgm:cxn modelId="{4019CBDB-60EB-414F-B0EE-1340A62B2270}" type="presOf" srcId="{C9A3DA64-B0E9-441B-ADFA-1386C758A121}" destId="{906E569D-AFB9-4962-8247-F5F9421E4045}" srcOrd="0" destOrd="0" presId="urn:microsoft.com/office/officeart/2008/layout/LinedList"/>
    <dgm:cxn modelId="{E393B5E5-594A-4BB5-BE78-DD5D6F905378}" srcId="{CCB90FD6-0E70-4367-87F2-15BDA75E00C4}" destId="{CC93D92D-34DC-4697-898F-3027F6124D9F}" srcOrd="12" destOrd="0" parTransId="{A483D14A-1E2B-42D8-830A-4F9FCCC609E9}" sibTransId="{B5A7939F-65AD-4384-A2D9-D49BDC8B2911}"/>
    <dgm:cxn modelId="{F9C052E7-45B5-4BCE-9BB0-061CA0DD26F5}" type="presOf" srcId="{790B5331-004E-47DA-AC1B-7B1E3320058F}" destId="{FBC57606-51B3-41D8-B27B-3C8B9CF9D8C3}" srcOrd="0" destOrd="0" presId="urn:microsoft.com/office/officeart/2008/layout/LinedList"/>
    <dgm:cxn modelId="{E19553EA-37EB-4514-905F-74AAF956D870}" srcId="{CCB90FD6-0E70-4367-87F2-15BDA75E00C4}" destId="{62DF8A73-D3D0-4854-9D05-750D8598E79C}" srcOrd="9" destOrd="0" parTransId="{184354BF-782F-4F81-9134-8D15B8A642D2}" sibTransId="{A6043BE7-7E5D-4B47-A49B-65CFFD40AD08}"/>
    <dgm:cxn modelId="{186A94ED-2402-4100-B732-F3F5BCF1E1FE}" srcId="{CCB90FD6-0E70-4367-87F2-15BDA75E00C4}" destId="{BAF7E4C2-FD7C-4BDF-B897-6628E43F1377}" srcOrd="14" destOrd="0" parTransId="{DBF989DE-24A1-4665-A71A-E8EF9A0E6CD7}" sibTransId="{37ADF7D8-9B31-4626-8652-189E5031D156}"/>
    <dgm:cxn modelId="{753870F6-C866-484D-A813-E275DA7C3B10}" srcId="{CCB90FD6-0E70-4367-87F2-15BDA75E00C4}" destId="{89946715-1ED1-4A55-A898-C9E8B703B103}" srcOrd="6" destOrd="0" parTransId="{C67ED1CF-C75C-457A-9C80-C3ADE589396C}" sibTransId="{45B3A390-1949-4FF9-A5E5-5C033BEC5882}"/>
    <dgm:cxn modelId="{353C9557-47E7-46CD-B5EC-BDA2AE16B99D}" type="presParOf" srcId="{7DF9593A-DC4A-4BA7-8608-9DA25EDCC4F8}" destId="{CC2BDEC8-B7D6-4FD3-A6C0-3DAB82BD8BB4}" srcOrd="0" destOrd="0" presId="urn:microsoft.com/office/officeart/2008/layout/LinedList"/>
    <dgm:cxn modelId="{3A1A3408-2C3F-4E2D-9702-A5DF3A93BF6C}" type="presParOf" srcId="{7DF9593A-DC4A-4BA7-8608-9DA25EDCC4F8}" destId="{FB7A0668-A4F1-45BD-A13B-BCE9041E53FF}" srcOrd="1" destOrd="0" presId="urn:microsoft.com/office/officeart/2008/layout/LinedList"/>
    <dgm:cxn modelId="{ABB55674-E0ED-492C-A0B4-01E73D8C0B66}" type="presParOf" srcId="{FB7A0668-A4F1-45BD-A13B-BCE9041E53FF}" destId="{13849697-2E88-491B-9A3C-1D7F47137D63}" srcOrd="0" destOrd="0" presId="urn:microsoft.com/office/officeart/2008/layout/LinedList"/>
    <dgm:cxn modelId="{7356E0CB-1DC7-4153-B63E-2DEB0EB7473E}" type="presParOf" srcId="{FB7A0668-A4F1-45BD-A13B-BCE9041E53FF}" destId="{AB3AF3AD-1135-46F9-A181-32F5EDF88A2D}" srcOrd="1" destOrd="0" presId="urn:microsoft.com/office/officeart/2008/layout/LinedList"/>
    <dgm:cxn modelId="{482658C3-14DF-4C01-8F10-B0C35186F9AC}" type="presParOf" srcId="{7DF9593A-DC4A-4BA7-8608-9DA25EDCC4F8}" destId="{D26D9906-202F-4E0C-9EE3-8A5064E060EE}" srcOrd="2" destOrd="0" presId="urn:microsoft.com/office/officeart/2008/layout/LinedList"/>
    <dgm:cxn modelId="{C788BC87-D111-41F3-84CB-A0224E6B0B09}" type="presParOf" srcId="{7DF9593A-DC4A-4BA7-8608-9DA25EDCC4F8}" destId="{744479FA-09F3-457A-A79B-0F373FF34BA6}" srcOrd="3" destOrd="0" presId="urn:microsoft.com/office/officeart/2008/layout/LinedList"/>
    <dgm:cxn modelId="{18BB1AED-D8E5-4282-BFCD-AEC4FE62A5D3}" type="presParOf" srcId="{744479FA-09F3-457A-A79B-0F373FF34BA6}" destId="{F0BB54FF-7C09-457E-8210-F8D024447599}" srcOrd="0" destOrd="0" presId="urn:microsoft.com/office/officeart/2008/layout/LinedList"/>
    <dgm:cxn modelId="{4ED55B75-C672-4A8D-98AE-20F2F4DC7F01}" type="presParOf" srcId="{744479FA-09F3-457A-A79B-0F373FF34BA6}" destId="{B9C41577-81DD-4A00-A21A-87F9E39343F8}" srcOrd="1" destOrd="0" presId="urn:microsoft.com/office/officeart/2008/layout/LinedList"/>
    <dgm:cxn modelId="{B815926E-1FCC-44E9-8AA8-3248817758A2}" type="presParOf" srcId="{7DF9593A-DC4A-4BA7-8608-9DA25EDCC4F8}" destId="{6FABF355-46FB-45B9-96C9-CAF2912E5AE8}" srcOrd="4" destOrd="0" presId="urn:microsoft.com/office/officeart/2008/layout/LinedList"/>
    <dgm:cxn modelId="{045F1327-4D73-46C0-9F83-B476C1FFA652}" type="presParOf" srcId="{7DF9593A-DC4A-4BA7-8608-9DA25EDCC4F8}" destId="{3C531876-9B8A-4E3E-AB74-7093E3860FDF}" srcOrd="5" destOrd="0" presId="urn:microsoft.com/office/officeart/2008/layout/LinedList"/>
    <dgm:cxn modelId="{C86AC8AF-DC90-41B2-A95D-AABC1984984A}" type="presParOf" srcId="{3C531876-9B8A-4E3E-AB74-7093E3860FDF}" destId="{B7E59235-F754-4FD7-85E4-122C96C8247F}" srcOrd="0" destOrd="0" presId="urn:microsoft.com/office/officeart/2008/layout/LinedList"/>
    <dgm:cxn modelId="{B92816FC-5651-4AF0-96E2-F7B254638610}" type="presParOf" srcId="{3C531876-9B8A-4E3E-AB74-7093E3860FDF}" destId="{D75D4CFE-C429-4F98-9F42-697C12E20EEE}" srcOrd="1" destOrd="0" presId="urn:microsoft.com/office/officeart/2008/layout/LinedList"/>
    <dgm:cxn modelId="{68EDF34C-DD66-44FB-A628-A62D471A78ED}" type="presParOf" srcId="{7DF9593A-DC4A-4BA7-8608-9DA25EDCC4F8}" destId="{ADE827EE-CC51-4D96-AF1D-3B937AB6CF74}" srcOrd="6" destOrd="0" presId="urn:microsoft.com/office/officeart/2008/layout/LinedList"/>
    <dgm:cxn modelId="{F017F3E3-EBD2-4F22-A1C9-2FD362852529}" type="presParOf" srcId="{7DF9593A-DC4A-4BA7-8608-9DA25EDCC4F8}" destId="{7A13749F-54AF-40AD-A055-8EBC9450A3D6}" srcOrd="7" destOrd="0" presId="urn:microsoft.com/office/officeart/2008/layout/LinedList"/>
    <dgm:cxn modelId="{5FA55E60-56DC-4217-BB6F-64A367001A0B}" type="presParOf" srcId="{7A13749F-54AF-40AD-A055-8EBC9450A3D6}" destId="{BD442647-F3C1-4207-BAD9-49077B95C9D1}" srcOrd="0" destOrd="0" presId="urn:microsoft.com/office/officeart/2008/layout/LinedList"/>
    <dgm:cxn modelId="{31BF30C2-ACCC-4508-AC07-F46B7431798B}" type="presParOf" srcId="{7A13749F-54AF-40AD-A055-8EBC9450A3D6}" destId="{FD155C44-3AE3-4678-9B59-1974F5D06121}" srcOrd="1" destOrd="0" presId="urn:microsoft.com/office/officeart/2008/layout/LinedList"/>
    <dgm:cxn modelId="{D84111CD-1A73-4589-85F0-3C04D3702B4F}" type="presParOf" srcId="{7DF9593A-DC4A-4BA7-8608-9DA25EDCC4F8}" destId="{DA2914E3-1AEC-4251-845F-047543BED7BD}" srcOrd="8" destOrd="0" presId="urn:microsoft.com/office/officeart/2008/layout/LinedList"/>
    <dgm:cxn modelId="{C1FA15F7-8BC0-4BAA-BCA0-3A931E78AA5F}" type="presParOf" srcId="{7DF9593A-DC4A-4BA7-8608-9DA25EDCC4F8}" destId="{92568C93-6D8F-4597-A95A-3144B477D3D6}" srcOrd="9" destOrd="0" presId="urn:microsoft.com/office/officeart/2008/layout/LinedList"/>
    <dgm:cxn modelId="{96650D1B-3133-4E67-9B07-A511441E9D7C}" type="presParOf" srcId="{92568C93-6D8F-4597-A95A-3144B477D3D6}" destId="{BBAF83A6-6C05-405F-8ABB-9737770F12EC}" srcOrd="0" destOrd="0" presId="urn:microsoft.com/office/officeart/2008/layout/LinedList"/>
    <dgm:cxn modelId="{23A72CCC-71EA-4D28-9E23-2702504EA863}" type="presParOf" srcId="{92568C93-6D8F-4597-A95A-3144B477D3D6}" destId="{AE3212FB-59F4-4570-8CC4-C5C9DF5BDE88}" srcOrd="1" destOrd="0" presId="urn:microsoft.com/office/officeart/2008/layout/LinedList"/>
    <dgm:cxn modelId="{EFB00E4C-A266-40E7-8AC7-93E5219C41A6}" type="presParOf" srcId="{7DF9593A-DC4A-4BA7-8608-9DA25EDCC4F8}" destId="{FDFE6D0A-F218-4133-A49C-F7E2C79EC22E}" srcOrd="10" destOrd="0" presId="urn:microsoft.com/office/officeart/2008/layout/LinedList"/>
    <dgm:cxn modelId="{8F05C9C9-3745-45A7-B5DE-2A3A4E313DB0}" type="presParOf" srcId="{7DF9593A-DC4A-4BA7-8608-9DA25EDCC4F8}" destId="{8B6FDAC3-E4F9-492A-9945-AC8FC1B5037F}" srcOrd="11" destOrd="0" presId="urn:microsoft.com/office/officeart/2008/layout/LinedList"/>
    <dgm:cxn modelId="{D0650A2D-73C0-4831-A7B5-F08D01E2C413}" type="presParOf" srcId="{8B6FDAC3-E4F9-492A-9945-AC8FC1B5037F}" destId="{9A73A01B-5A45-46A0-A906-89F0407752B5}" srcOrd="0" destOrd="0" presId="urn:microsoft.com/office/officeart/2008/layout/LinedList"/>
    <dgm:cxn modelId="{9A6D531C-8C6D-4CA0-B965-458B84ECA612}" type="presParOf" srcId="{8B6FDAC3-E4F9-492A-9945-AC8FC1B5037F}" destId="{D41F1072-5041-4F80-8C80-E94559161BDB}" srcOrd="1" destOrd="0" presId="urn:microsoft.com/office/officeart/2008/layout/LinedList"/>
    <dgm:cxn modelId="{D2D2C2A9-F639-451E-99BD-1E279977F082}" type="presParOf" srcId="{7DF9593A-DC4A-4BA7-8608-9DA25EDCC4F8}" destId="{6EE42FCA-7FB4-47C5-B41A-58FCE27BC0FF}" srcOrd="12" destOrd="0" presId="urn:microsoft.com/office/officeart/2008/layout/LinedList"/>
    <dgm:cxn modelId="{46334553-2C27-414D-B124-CBAE6B57BCD0}" type="presParOf" srcId="{7DF9593A-DC4A-4BA7-8608-9DA25EDCC4F8}" destId="{92A1D19C-4E44-49F8-8104-81AD5C320EC6}" srcOrd="13" destOrd="0" presId="urn:microsoft.com/office/officeart/2008/layout/LinedList"/>
    <dgm:cxn modelId="{620412BC-512F-47DA-AD3B-DB7802E0350B}" type="presParOf" srcId="{92A1D19C-4E44-49F8-8104-81AD5C320EC6}" destId="{DFEEACA9-E4BB-44D2-B9B0-ABFFA2821B47}" srcOrd="0" destOrd="0" presId="urn:microsoft.com/office/officeart/2008/layout/LinedList"/>
    <dgm:cxn modelId="{0B60A1B4-59FC-4510-9947-0200C2EC1C32}" type="presParOf" srcId="{92A1D19C-4E44-49F8-8104-81AD5C320EC6}" destId="{7D1A441D-DAF0-49DA-8FF3-C8C873EDD9E9}" srcOrd="1" destOrd="0" presId="urn:microsoft.com/office/officeart/2008/layout/LinedList"/>
    <dgm:cxn modelId="{090001CF-4F13-4289-9B26-B58B5D9060F1}" type="presParOf" srcId="{7DF9593A-DC4A-4BA7-8608-9DA25EDCC4F8}" destId="{952B5B06-97E7-416E-A88B-44A3A8E1698C}" srcOrd="14" destOrd="0" presId="urn:microsoft.com/office/officeart/2008/layout/LinedList"/>
    <dgm:cxn modelId="{7154ED86-D0D8-4FC6-A856-DACE7C2ED382}" type="presParOf" srcId="{7DF9593A-DC4A-4BA7-8608-9DA25EDCC4F8}" destId="{F20D8241-EE71-4D88-B136-16DB7A4277FA}" srcOrd="15" destOrd="0" presId="urn:microsoft.com/office/officeart/2008/layout/LinedList"/>
    <dgm:cxn modelId="{70CB9D29-AF0D-4782-88F6-A7A0D7E519C6}" type="presParOf" srcId="{F20D8241-EE71-4D88-B136-16DB7A4277FA}" destId="{FBC57606-51B3-41D8-B27B-3C8B9CF9D8C3}" srcOrd="0" destOrd="0" presId="urn:microsoft.com/office/officeart/2008/layout/LinedList"/>
    <dgm:cxn modelId="{D53752C7-98FD-4725-BDA5-AF6E9B41621C}" type="presParOf" srcId="{F20D8241-EE71-4D88-B136-16DB7A4277FA}" destId="{CC98527A-EEFD-41E1-B1B6-3C77CA07D5A1}" srcOrd="1" destOrd="0" presId="urn:microsoft.com/office/officeart/2008/layout/LinedList"/>
    <dgm:cxn modelId="{8553C500-6D00-4EC4-8D03-A4853BE4F199}" type="presParOf" srcId="{7DF9593A-DC4A-4BA7-8608-9DA25EDCC4F8}" destId="{BB2CD3E6-D93A-43BA-94CE-ADC7FEE08891}" srcOrd="16" destOrd="0" presId="urn:microsoft.com/office/officeart/2008/layout/LinedList"/>
    <dgm:cxn modelId="{5033BD29-A511-42D3-BF1D-1BD7CFAD0B8D}" type="presParOf" srcId="{7DF9593A-DC4A-4BA7-8608-9DA25EDCC4F8}" destId="{6A1269BA-2FD4-406E-B313-83CED1B8B308}" srcOrd="17" destOrd="0" presId="urn:microsoft.com/office/officeart/2008/layout/LinedList"/>
    <dgm:cxn modelId="{657543BE-E5F6-4E1D-8F77-B6BF6F35CDA1}" type="presParOf" srcId="{6A1269BA-2FD4-406E-B313-83CED1B8B308}" destId="{2E2E27EB-D1AC-45C9-9059-74BE1A162C06}" srcOrd="0" destOrd="0" presId="urn:microsoft.com/office/officeart/2008/layout/LinedList"/>
    <dgm:cxn modelId="{26B3F2F0-08A3-4DA3-A5A2-82CFE376EE40}" type="presParOf" srcId="{6A1269BA-2FD4-406E-B313-83CED1B8B308}" destId="{08489795-8319-4029-8CF7-AD4C4F6EBF3A}" srcOrd="1" destOrd="0" presId="urn:microsoft.com/office/officeart/2008/layout/LinedList"/>
    <dgm:cxn modelId="{16BBE3AE-1DBB-4336-8031-EE059D81C913}" type="presParOf" srcId="{7DF9593A-DC4A-4BA7-8608-9DA25EDCC4F8}" destId="{C04C94B0-4244-49FD-B858-C0741972F92D}" srcOrd="18" destOrd="0" presId="urn:microsoft.com/office/officeart/2008/layout/LinedList"/>
    <dgm:cxn modelId="{49F57970-5073-43A6-84C6-CFFC7099CC02}" type="presParOf" srcId="{7DF9593A-DC4A-4BA7-8608-9DA25EDCC4F8}" destId="{DB6383EB-3FB1-4896-B4E3-DDFE9D3AD508}" srcOrd="19" destOrd="0" presId="urn:microsoft.com/office/officeart/2008/layout/LinedList"/>
    <dgm:cxn modelId="{35DDB395-4F51-4CA0-A82B-CD7E541DD01A}" type="presParOf" srcId="{DB6383EB-3FB1-4896-B4E3-DDFE9D3AD508}" destId="{8DEAE4E7-0CBB-4DC1-A3C0-85A8CE39632B}" srcOrd="0" destOrd="0" presId="urn:microsoft.com/office/officeart/2008/layout/LinedList"/>
    <dgm:cxn modelId="{D36C3C87-E6B0-4B66-B2A9-12C269B509EE}" type="presParOf" srcId="{DB6383EB-3FB1-4896-B4E3-DDFE9D3AD508}" destId="{DF4272A7-E912-429A-B65D-5A4783796F8F}" srcOrd="1" destOrd="0" presId="urn:microsoft.com/office/officeart/2008/layout/LinedList"/>
    <dgm:cxn modelId="{72A467C2-47E5-4F48-802D-F9236C74FC96}" type="presParOf" srcId="{7DF9593A-DC4A-4BA7-8608-9DA25EDCC4F8}" destId="{F72D4B2D-941C-4074-8E99-FAD2214EC9EE}" srcOrd="20" destOrd="0" presId="urn:microsoft.com/office/officeart/2008/layout/LinedList"/>
    <dgm:cxn modelId="{A1D55A45-19E3-4C64-B9D4-606DF52B71FE}" type="presParOf" srcId="{7DF9593A-DC4A-4BA7-8608-9DA25EDCC4F8}" destId="{99ADA902-4580-45F6-A2BA-07545A54DA09}" srcOrd="21" destOrd="0" presId="urn:microsoft.com/office/officeart/2008/layout/LinedList"/>
    <dgm:cxn modelId="{283D285C-260F-4E6E-A65B-3696042A6DDC}" type="presParOf" srcId="{99ADA902-4580-45F6-A2BA-07545A54DA09}" destId="{B24EA15D-6ACA-4C9A-BFA8-1F09EBAEEC8B}" srcOrd="0" destOrd="0" presId="urn:microsoft.com/office/officeart/2008/layout/LinedList"/>
    <dgm:cxn modelId="{FB26120E-C2A9-4E70-B7E5-1C2D30AF5BEA}" type="presParOf" srcId="{99ADA902-4580-45F6-A2BA-07545A54DA09}" destId="{5752C745-18BF-417F-9A28-E9F83AAD6DDC}" srcOrd="1" destOrd="0" presId="urn:microsoft.com/office/officeart/2008/layout/LinedList"/>
    <dgm:cxn modelId="{539846F6-62C3-48A8-9AB3-5FB62623A2E9}" type="presParOf" srcId="{7DF9593A-DC4A-4BA7-8608-9DA25EDCC4F8}" destId="{F4D4FB4E-FE2B-47B3-A5F9-01E63EC2930C}" srcOrd="22" destOrd="0" presId="urn:microsoft.com/office/officeart/2008/layout/LinedList"/>
    <dgm:cxn modelId="{AE01DDEE-B4A1-4886-A99F-CFEDB7818625}" type="presParOf" srcId="{7DF9593A-DC4A-4BA7-8608-9DA25EDCC4F8}" destId="{F0E24FA3-B695-4565-9395-A0BEAD6FAD88}" srcOrd="23" destOrd="0" presId="urn:microsoft.com/office/officeart/2008/layout/LinedList"/>
    <dgm:cxn modelId="{92E5DBDC-AA09-4160-AA57-935E0531BAB2}" type="presParOf" srcId="{F0E24FA3-B695-4565-9395-A0BEAD6FAD88}" destId="{B940E9AC-8116-4DE7-9082-5D3EAF3B9779}" srcOrd="0" destOrd="0" presId="urn:microsoft.com/office/officeart/2008/layout/LinedList"/>
    <dgm:cxn modelId="{47FFCD4A-2A6D-4021-A337-9ED1A0B5C1A5}" type="presParOf" srcId="{F0E24FA3-B695-4565-9395-A0BEAD6FAD88}" destId="{7803CCDF-F214-40AC-82E6-0A88B5423F9F}" srcOrd="1" destOrd="0" presId="urn:microsoft.com/office/officeart/2008/layout/LinedList"/>
    <dgm:cxn modelId="{954DDAF9-99E8-4434-AB41-520359F9BCF8}" type="presParOf" srcId="{7DF9593A-DC4A-4BA7-8608-9DA25EDCC4F8}" destId="{AEF2E7AE-6F98-4D1E-B885-5A5D0C575068}" srcOrd="24" destOrd="0" presId="urn:microsoft.com/office/officeart/2008/layout/LinedList"/>
    <dgm:cxn modelId="{953A4B02-C263-4B0B-BF29-55BD0143081F}" type="presParOf" srcId="{7DF9593A-DC4A-4BA7-8608-9DA25EDCC4F8}" destId="{39B1F9D5-21E4-4CA5-869D-7FF6B7924506}" srcOrd="25" destOrd="0" presId="urn:microsoft.com/office/officeart/2008/layout/LinedList"/>
    <dgm:cxn modelId="{93A54047-17F9-4B24-BD65-0BE81F2D6E03}" type="presParOf" srcId="{39B1F9D5-21E4-4CA5-869D-7FF6B7924506}" destId="{56B6EC32-FAB4-4878-BD6B-71256A3F40FF}" srcOrd="0" destOrd="0" presId="urn:microsoft.com/office/officeart/2008/layout/LinedList"/>
    <dgm:cxn modelId="{EB980E75-8CB9-4EA6-82A1-1628326749E2}" type="presParOf" srcId="{39B1F9D5-21E4-4CA5-869D-7FF6B7924506}" destId="{D2E6E6DA-CA80-48DF-A62A-37DB9AE6F52F}" srcOrd="1" destOrd="0" presId="urn:microsoft.com/office/officeart/2008/layout/LinedList"/>
    <dgm:cxn modelId="{7E79AE0E-0D55-4036-9D00-FA4B0BFBC4CC}" type="presParOf" srcId="{7DF9593A-DC4A-4BA7-8608-9DA25EDCC4F8}" destId="{BDFA0562-6FC2-4D0F-85C4-7B6CC8CE1090}" srcOrd="26" destOrd="0" presId="urn:microsoft.com/office/officeart/2008/layout/LinedList"/>
    <dgm:cxn modelId="{CE3B8E88-9B82-4C41-881E-CB2F9A925FE9}" type="presParOf" srcId="{7DF9593A-DC4A-4BA7-8608-9DA25EDCC4F8}" destId="{89CEC4CD-421C-46CA-AFF7-84B3BB8C678C}" srcOrd="27" destOrd="0" presId="urn:microsoft.com/office/officeart/2008/layout/LinedList"/>
    <dgm:cxn modelId="{A92A2ABA-27CD-4124-A8B8-574758F4A899}" type="presParOf" srcId="{89CEC4CD-421C-46CA-AFF7-84B3BB8C678C}" destId="{906E569D-AFB9-4962-8247-F5F9421E4045}" srcOrd="0" destOrd="0" presId="urn:microsoft.com/office/officeart/2008/layout/LinedList"/>
    <dgm:cxn modelId="{BF26F03D-6BEA-4363-86E2-B782ED5FBCD0}" type="presParOf" srcId="{89CEC4CD-421C-46CA-AFF7-84B3BB8C678C}" destId="{E40A3588-1A92-45B7-A6B5-410EB80AAE20}" srcOrd="1" destOrd="0" presId="urn:microsoft.com/office/officeart/2008/layout/LinedList"/>
    <dgm:cxn modelId="{BACA0073-753B-482A-A1C1-1A1000828F40}" type="presParOf" srcId="{7DF9593A-DC4A-4BA7-8608-9DA25EDCC4F8}" destId="{5018B59E-9C08-48B9-B488-6F715F00F17F}" srcOrd="28" destOrd="0" presId="urn:microsoft.com/office/officeart/2008/layout/LinedList"/>
    <dgm:cxn modelId="{CF00757D-DFB8-45D0-B052-BAA21FFC6B11}" type="presParOf" srcId="{7DF9593A-DC4A-4BA7-8608-9DA25EDCC4F8}" destId="{683EF266-34BB-42E0-A93B-3FBED320CEF4}" srcOrd="29" destOrd="0" presId="urn:microsoft.com/office/officeart/2008/layout/LinedList"/>
    <dgm:cxn modelId="{06E9E09C-C72C-4B24-AAF1-548ACFC5D438}" type="presParOf" srcId="{683EF266-34BB-42E0-A93B-3FBED320CEF4}" destId="{A2153181-E0BF-4FDA-9B34-050E952E43ED}" srcOrd="0" destOrd="0" presId="urn:microsoft.com/office/officeart/2008/layout/LinedList"/>
    <dgm:cxn modelId="{C3DDB4D0-D4B7-435B-9783-1083BD3FC7B8}" type="presParOf" srcId="{683EF266-34BB-42E0-A93B-3FBED320CEF4}" destId="{4FD5DAA5-FC59-4654-93A7-BF6417CDDF4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6E7133-C9CF-49F5-A6D0-02F36012531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AF5FB5B-8220-4D63-9A77-1F5742AE1F2B}">
      <dgm:prSet/>
      <dgm:spPr/>
      <dgm:t>
        <a:bodyPr/>
        <a:lstStyle/>
        <a:p>
          <a:endParaRPr lang="en-US" dirty="0">
            <a:solidFill>
              <a:schemeClr val="bg1"/>
            </a:solidFill>
            <a:highlight>
              <a:srgbClr val="008000"/>
            </a:highlight>
          </a:endParaRPr>
        </a:p>
      </dgm:t>
    </dgm:pt>
    <dgm:pt modelId="{C133ADFC-C507-4238-9881-F9DAB1579E18}" type="parTrans" cxnId="{02AEDF16-AEF0-4558-98B0-A00AE6494064}">
      <dgm:prSet/>
      <dgm:spPr/>
      <dgm:t>
        <a:bodyPr/>
        <a:lstStyle/>
        <a:p>
          <a:endParaRPr lang="en-US"/>
        </a:p>
      </dgm:t>
    </dgm:pt>
    <dgm:pt modelId="{1CF3FECC-E3B6-4A10-A2BC-CDAFFCB8737B}" type="sibTrans" cxnId="{02AEDF16-AEF0-4558-98B0-A00AE6494064}">
      <dgm:prSet/>
      <dgm:spPr/>
      <dgm:t>
        <a:bodyPr/>
        <a:lstStyle/>
        <a:p>
          <a:endParaRPr lang="en-US"/>
        </a:p>
      </dgm:t>
    </dgm:pt>
    <dgm:pt modelId="{B4C08693-C569-4A57-88BD-B7306E2FC271}">
      <dgm:prSet/>
      <dgm:spPr/>
      <dgm:t>
        <a:bodyPr/>
        <a:lstStyle/>
        <a:p>
          <a:r>
            <a:rPr lang="en-GB" dirty="0"/>
            <a:t>Through working with our stakeholders, we believe that we can achieve improved mutual understanding and trust.</a:t>
          </a:r>
          <a:endParaRPr lang="en-US" dirty="0"/>
        </a:p>
      </dgm:t>
    </dgm:pt>
    <dgm:pt modelId="{747639DD-29D1-479F-8997-DC7D66CF8B06}" type="parTrans" cxnId="{A76B1405-68E9-44D0-A635-6AD553625724}">
      <dgm:prSet/>
      <dgm:spPr/>
      <dgm:t>
        <a:bodyPr/>
        <a:lstStyle/>
        <a:p>
          <a:endParaRPr lang="en-US"/>
        </a:p>
      </dgm:t>
    </dgm:pt>
    <dgm:pt modelId="{1037D993-CC90-47A3-B8A3-31B7CEA3D53C}" type="sibTrans" cxnId="{A76B1405-68E9-44D0-A635-6AD553625724}">
      <dgm:prSet/>
      <dgm:spPr/>
      <dgm:t>
        <a:bodyPr/>
        <a:lstStyle/>
        <a:p>
          <a:endParaRPr lang="en-US"/>
        </a:p>
      </dgm:t>
    </dgm:pt>
    <dgm:pt modelId="{C5F02C76-A9E2-4DAB-8CDF-A0E45B596970}">
      <dgm:prSet/>
      <dgm:spPr/>
      <dgm:t>
        <a:bodyPr/>
        <a:lstStyle/>
        <a:p>
          <a:r>
            <a:rPr lang="en-GB" dirty="0"/>
            <a:t>Through maintaining regular two-way dialogue we will also be able to listen to, and understand more clearly, the issues, concerns and ideas of local people. This also enables us to make improvements to the ways in which we provide our services.</a:t>
          </a:r>
          <a:endParaRPr lang="en-US" dirty="0"/>
        </a:p>
      </dgm:t>
    </dgm:pt>
    <dgm:pt modelId="{D65A02F5-A6C1-4D40-93A1-AAC558B2AE82}" type="parTrans" cxnId="{E12DE6B7-902B-43C1-9867-528DDD57C008}">
      <dgm:prSet/>
      <dgm:spPr/>
      <dgm:t>
        <a:bodyPr/>
        <a:lstStyle/>
        <a:p>
          <a:endParaRPr lang="en-US"/>
        </a:p>
      </dgm:t>
    </dgm:pt>
    <dgm:pt modelId="{B15ADA05-711D-4034-AB44-44F2C763F697}" type="sibTrans" cxnId="{E12DE6B7-902B-43C1-9867-528DDD57C008}">
      <dgm:prSet/>
      <dgm:spPr/>
      <dgm:t>
        <a:bodyPr/>
        <a:lstStyle/>
        <a:p>
          <a:endParaRPr lang="en-US"/>
        </a:p>
      </dgm:t>
    </dgm:pt>
    <dgm:pt modelId="{242B3908-FAF2-4333-BB30-8C98390DFF27}">
      <dgm:prSet/>
      <dgm:spPr/>
      <dgm:t>
        <a:bodyPr/>
        <a:lstStyle/>
        <a:p>
          <a:r>
            <a:rPr lang="en-GB" dirty="0"/>
            <a:t> By sharing more about the work which we do and how we do it, about our successes and our challenges, we hope that local people will feel that they know us better as the organisation which cares for them when they need our services. </a:t>
          </a:r>
          <a:endParaRPr lang="en-US" dirty="0"/>
        </a:p>
      </dgm:t>
    </dgm:pt>
    <dgm:pt modelId="{87E5F379-5F21-42F9-9B89-85CF9B1B1C33}" type="parTrans" cxnId="{15BBF198-27A2-4C57-A932-4CF723CEA915}">
      <dgm:prSet/>
      <dgm:spPr/>
      <dgm:t>
        <a:bodyPr/>
        <a:lstStyle/>
        <a:p>
          <a:endParaRPr lang="en-GB"/>
        </a:p>
      </dgm:t>
    </dgm:pt>
    <dgm:pt modelId="{B2D536C6-4CED-48CB-9AEF-355CC3C07A54}" type="sibTrans" cxnId="{15BBF198-27A2-4C57-A932-4CF723CEA915}">
      <dgm:prSet/>
      <dgm:spPr/>
      <dgm:t>
        <a:bodyPr/>
        <a:lstStyle/>
        <a:p>
          <a:endParaRPr lang="en-GB"/>
        </a:p>
      </dgm:t>
    </dgm:pt>
    <dgm:pt modelId="{5BBAF629-D364-4A49-BDA8-2F57B3E716B8}" type="pres">
      <dgm:prSet presAssocID="{066E7133-C9CF-49F5-A6D0-02F360125314}" presName="linear" presStyleCnt="0">
        <dgm:presLayoutVars>
          <dgm:animLvl val="lvl"/>
          <dgm:resizeHandles val="exact"/>
        </dgm:presLayoutVars>
      </dgm:prSet>
      <dgm:spPr/>
    </dgm:pt>
    <dgm:pt modelId="{314F6837-0868-42DD-AFC6-3634C1F3F1A0}" type="pres">
      <dgm:prSet presAssocID="{7AF5FB5B-8220-4D63-9A77-1F5742AE1F2B}" presName="parentText" presStyleLbl="node1" presStyleIdx="0" presStyleCnt="1" custScaleX="46335" custScaleY="39256">
        <dgm:presLayoutVars>
          <dgm:chMax val="0"/>
          <dgm:bulletEnabled val="1"/>
        </dgm:presLayoutVars>
      </dgm:prSet>
      <dgm:spPr/>
    </dgm:pt>
    <dgm:pt modelId="{401F6686-6096-4447-B37F-949158E128BF}" type="pres">
      <dgm:prSet presAssocID="{7AF5FB5B-8220-4D63-9A77-1F5742AE1F2B}" presName="childText" presStyleLbl="revTx" presStyleIdx="0" presStyleCnt="1">
        <dgm:presLayoutVars>
          <dgm:bulletEnabled val="1"/>
        </dgm:presLayoutVars>
      </dgm:prSet>
      <dgm:spPr/>
    </dgm:pt>
  </dgm:ptLst>
  <dgm:cxnLst>
    <dgm:cxn modelId="{A76B1405-68E9-44D0-A635-6AD553625724}" srcId="{7AF5FB5B-8220-4D63-9A77-1F5742AE1F2B}" destId="{B4C08693-C569-4A57-88BD-B7306E2FC271}" srcOrd="0" destOrd="0" parTransId="{747639DD-29D1-479F-8997-DC7D66CF8B06}" sibTransId="{1037D993-CC90-47A3-B8A3-31B7CEA3D53C}"/>
    <dgm:cxn modelId="{02AEDF16-AEF0-4558-98B0-A00AE6494064}" srcId="{066E7133-C9CF-49F5-A6D0-02F360125314}" destId="{7AF5FB5B-8220-4D63-9A77-1F5742AE1F2B}" srcOrd="0" destOrd="0" parTransId="{C133ADFC-C507-4238-9881-F9DAB1579E18}" sibTransId="{1CF3FECC-E3B6-4A10-A2BC-CDAFFCB8737B}"/>
    <dgm:cxn modelId="{6D195D3C-F385-4AD4-9F92-B18C1070CE3B}" type="presOf" srcId="{7AF5FB5B-8220-4D63-9A77-1F5742AE1F2B}" destId="{314F6837-0868-42DD-AFC6-3634C1F3F1A0}" srcOrd="0" destOrd="0" presId="urn:microsoft.com/office/officeart/2005/8/layout/vList2"/>
    <dgm:cxn modelId="{59EDBE49-5BF0-4439-98B0-E9C00422B8E1}" type="presOf" srcId="{242B3908-FAF2-4333-BB30-8C98390DFF27}" destId="{401F6686-6096-4447-B37F-949158E128BF}" srcOrd="0" destOrd="1" presId="urn:microsoft.com/office/officeart/2005/8/layout/vList2"/>
    <dgm:cxn modelId="{1E3F946E-D0CA-458F-A01F-BD421B48F6E4}" type="presOf" srcId="{066E7133-C9CF-49F5-A6D0-02F360125314}" destId="{5BBAF629-D364-4A49-BDA8-2F57B3E716B8}" srcOrd="0" destOrd="0" presId="urn:microsoft.com/office/officeart/2005/8/layout/vList2"/>
    <dgm:cxn modelId="{15BBF198-27A2-4C57-A932-4CF723CEA915}" srcId="{7AF5FB5B-8220-4D63-9A77-1F5742AE1F2B}" destId="{242B3908-FAF2-4333-BB30-8C98390DFF27}" srcOrd="1" destOrd="0" parTransId="{87E5F379-5F21-42F9-9B89-85CF9B1B1C33}" sibTransId="{B2D536C6-4CED-48CB-9AEF-355CC3C07A54}"/>
    <dgm:cxn modelId="{E12DE6B7-902B-43C1-9867-528DDD57C008}" srcId="{7AF5FB5B-8220-4D63-9A77-1F5742AE1F2B}" destId="{C5F02C76-A9E2-4DAB-8CDF-A0E45B596970}" srcOrd="2" destOrd="0" parTransId="{D65A02F5-A6C1-4D40-93A1-AAC558B2AE82}" sibTransId="{B15ADA05-711D-4034-AB44-44F2C763F697}"/>
    <dgm:cxn modelId="{F49870BF-F956-4661-9ECF-153DBC1C511E}" type="presOf" srcId="{C5F02C76-A9E2-4DAB-8CDF-A0E45B596970}" destId="{401F6686-6096-4447-B37F-949158E128BF}" srcOrd="0" destOrd="2" presId="urn:microsoft.com/office/officeart/2005/8/layout/vList2"/>
    <dgm:cxn modelId="{8AFA0CC0-D981-426E-8FB7-562D754DE25D}" type="presOf" srcId="{B4C08693-C569-4A57-88BD-B7306E2FC271}" destId="{401F6686-6096-4447-B37F-949158E128BF}" srcOrd="0" destOrd="0" presId="urn:microsoft.com/office/officeart/2005/8/layout/vList2"/>
    <dgm:cxn modelId="{29BC058A-CCB4-4A52-B3ED-EBA22B44865F}" type="presParOf" srcId="{5BBAF629-D364-4A49-BDA8-2F57B3E716B8}" destId="{314F6837-0868-42DD-AFC6-3634C1F3F1A0}" srcOrd="0" destOrd="0" presId="urn:microsoft.com/office/officeart/2005/8/layout/vList2"/>
    <dgm:cxn modelId="{72EA47FF-3175-46E5-8802-2AAF78DFB811}" type="presParOf" srcId="{5BBAF629-D364-4A49-BDA8-2F57B3E716B8}" destId="{401F6686-6096-4447-B37F-949158E128B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9E27C2-6E52-44D1-A95E-400EE100DEE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2F15FE9-55A0-45EC-9B2B-12D2E3088D7A}">
      <dgm:prSet/>
      <dgm:spPr/>
      <dgm:t>
        <a:bodyPr/>
        <a:lstStyle/>
        <a:p>
          <a:r>
            <a:rPr lang="en-GB"/>
            <a:t>Focus groups</a:t>
          </a:r>
          <a:endParaRPr lang="en-US"/>
        </a:p>
      </dgm:t>
    </dgm:pt>
    <dgm:pt modelId="{EF400B7A-9D00-43EC-9BB1-965993368C6A}" type="parTrans" cxnId="{87E27C20-4D0A-4932-BD42-E75D987BD249}">
      <dgm:prSet/>
      <dgm:spPr/>
      <dgm:t>
        <a:bodyPr/>
        <a:lstStyle/>
        <a:p>
          <a:endParaRPr lang="en-US"/>
        </a:p>
      </dgm:t>
    </dgm:pt>
    <dgm:pt modelId="{90E60D84-9995-458E-B8C7-9AB81D42FD9F}" type="sibTrans" cxnId="{87E27C20-4D0A-4932-BD42-E75D987BD249}">
      <dgm:prSet/>
      <dgm:spPr/>
      <dgm:t>
        <a:bodyPr/>
        <a:lstStyle/>
        <a:p>
          <a:endParaRPr lang="en-US"/>
        </a:p>
      </dgm:t>
    </dgm:pt>
    <dgm:pt modelId="{102826C6-AFBE-4242-A848-5A626BEB7E59}">
      <dgm:prSet/>
      <dgm:spPr/>
      <dgm:t>
        <a:bodyPr/>
        <a:lstStyle/>
        <a:p>
          <a:r>
            <a:rPr lang="en-GB"/>
            <a:t>One-to-one interviews</a:t>
          </a:r>
          <a:endParaRPr lang="en-US"/>
        </a:p>
      </dgm:t>
    </dgm:pt>
    <dgm:pt modelId="{D64B46BA-ED7E-4343-AABE-BF161D257405}" type="parTrans" cxnId="{2342750F-4A07-45D6-92A0-9ADC436C3A9D}">
      <dgm:prSet/>
      <dgm:spPr/>
      <dgm:t>
        <a:bodyPr/>
        <a:lstStyle/>
        <a:p>
          <a:endParaRPr lang="en-US"/>
        </a:p>
      </dgm:t>
    </dgm:pt>
    <dgm:pt modelId="{79F39066-A5ED-46A0-AECF-9B8D79F07CAF}" type="sibTrans" cxnId="{2342750F-4A07-45D6-92A0-9ADC436C3A9D}">
      <dgm:prSet/>
      <dgm:spPr/>
      <dgm:t>
        <a:bodyPr/>
        <a:lstStyle/>
        <a:p>
          <a:endParaRPr lang="en-US"/>
        </a:p>
      </dgm:t>
    </dgm:pt>
    <dgm:pt modelId="{F49BC706-3C76-46DC-AC84-11DE2846580D}">
      <dgm:prSet/>
      <dgm:spPr/>
      <dgm:t>
        <a:bodyPr/>
        <a:lstStyle/>
        <a:p>
          <a:r>
            <a:rPr lang="en-GB"/>
            <a:t>Observation in healthcare settings</a:t>
          </a:r>
          <a:endParaRPr lang="en-US"/>
        </a:p>
      </dgm:t>
    </dgm:pt>
    <dgm:pt modelId="{1FDA55F9-9007-4D88-97CF-D9D76DB3D1FC}" type="parTrans" cxnId="{04728C98-E159-4CBA-83FF-1072D09F2589}">
      <dgm:prSet/>
      <dgm:spPr/>
      <dgm:t>
        <a:bodyPr/>
        <a:lstStyle/>
        <a:p>
          <a:endParaRPr lang="en-US"/>
        </a:p>
      </dgm:t>
    </dgm:pt>
    <dgm:pt modelId="{DD0BECBC-2243-4F3B-B184-ABBDABCEFDED}" type="sibTrans" cxnId="{04728C98-E159-4CBA-83FF-1072D09F2589}">
      <dgm:prSet/>
      <dgm:spPr/>
      <dgm:t>
        <a:bodyPr/>
        <a:lstStyle/>
        <a:p>
          <a:endParaRPr lang="en-US"/>
        </a:p>
      </dgm:t>
    </dgm:pt>
    <dgm:pt modelId="{77076EAB-F136-4863-88CC-FE0182CC5FD2}">
      <dgm:prSet/>
      <dgm:spPr/>
      <dgm:t>
        <a:bodyPr/>
        <a:lstStyle/>
        <a:p>
          <a:r>
            <a:rPr lang="en-GB"/>
            <a:t>Patient panels</a:t>
          </a:r>
          <a:endParaRPr lang="en-US"/>
        </a:p>
      </dgm:t>
    </dgm:pt>
    <dgm:pt modelId="{93380A48-B035-4126-9412-5F688EAC6BD5}" type="parTrans" cxnId="{456F6726-2A82-4E9C-B008-354F40AD2576}">
      <dgm:prSet/>
      <dgm:spPr/>
      <dgm:t>
        <a:bodyPr/>
        <a:lstStyle/>
        <a:p>
          <a:endParaRPr lang="en-US"/>
        </a:p>
      </dgm:t>
    </dgm:pt>
    <dgm:pt modelId="{D371DBEF-DD71-4A35-B307-494838218065}" type="sibTrans" cxnId="{456F6726-2A82-4E9C-B008-354F40AD2576}">
      <dgm:prSet/>
      <dgm:spPr/>
      <dgm:t>
        <a:bodyPr/>
        <a:lstStyle/>
        <a:p>
          <a:endParaRPr lang="en-US"/>
        </a:p>
      </dgm:t>
    </dgm:pt>
    <dgm:pt modelId="{9D0757E8-5FC0-4110-ACE7-1CB47D016234}">
      <dgm:prSet/>
      <dgm:spPr/>
      <dgm:t>
        <a:bodyPr/>
        <a:lstStyle/>
        <a:p>
          <a:r>
            <a:rPr lang="en-GB"/>
            <a:t>Deliberative events/citizen’s juries</a:t>
          </a:r>
          <a:endParaRPr lang="en-US"/>
        </a:p>
      </dgm:t>
    </dgm:pt>
    <dgm:pt modelId="{1CBD1D27-F1E5-4151-B5B9-B90AAC2D8ECA}" type="parTrans" cxnId="{B4E31605-C63E-4FA4-9D17-2DB7B36D5C6B}">
      <dgm:prSet/>
      <dgm:spPr/>
      <dgm:t>
        <a:bodyPr/>
        <a:lstStyle/>
        <a:p>
          <a:endParaRPr lang="en-US"/>
        </a:p>
      </dgm:t>
    </dgm:pt>
    <dgm:pt modelId="{1CA69688-EFA5-46C3-B23C-6CEC79CD9E8E}" type="sibTrans" cxnId="{B4E31605-C63E-4FA4-9D17-2DB7B36D5C6B}">
      <dgm:prSet/>
      <dgm:spPr/>
      <dgm:t>
        <a:bodyPr/>
        <a:lstStyle/>
        <a:p>
          <a:endParaRPr lang="en-US"/>
        </a:p>
      </dgm:t>
    </dgm:pt>
    <dgm:pt modelId="{48CA67EE-8FD1-4A35-BD62-2F1EA390C23E}">
      <dgm:prSet/>
      <dgm:spPr/>
      <dgm:t>
        <a:bodyPr/>
        <a:lstStyle/>
        <a:p>
          <a:r>
            <a:rPr lang="en-GB" dirty="0"/>
            <a:t>Telephone surveys</a:t>
          </a:r>
          <a:endParaRPr lang="en-US" dirty="0"/>
        </a:p>
      </dgm:t>
    </dgm:pt>
    <dgm:pt modelId="{BD737183-9FC2-4CAB-B812-0E2592D36536}" type="parTrans" cxnId="{627EAF76-2E39-4B72-B46C-FEB2E1547906}">
      <dgm:prSet/>
      <dgm:spPr/>
      <dgm:t>
        <a:bodyPr/>
        <a:lstStyle/>
        <a:p>
          <a:endParaRPr lang="en-US"/>
        </a:p>
      </dgm:t>
    </dgm:pt>
    <dgm:pt modelId="{79071BF5-037B-4CAE-9C98-C3A0E4BD6ECF}" type="sibTrans" cxnId="{627EAF76-2E39-4B72-B46C-FEB2E1547906}">
      <dgm:prSet/>
      <dgm:spPr/>
      <dgm:t>
        <a:bodyPr/>
        <a:lstStyle/>
        <a:p>
          <a:endParaRPr lang="en-US"/>
        </a:p>
      </dgm:t>
    </dgm:pt>
    <dgm:pt modelId="{EB9D6646-1046-4534-9943-6E5B25B40A3D}">
      <dgm:prSet/>
      <dgm:spPr/>
      <dgm:t>
        <a:bodyPr/>
        <a:lstStyle/>
        <a:p>
          <a:r>
            <a:rPr lang="en-GB"/>
            <a:t>Online surveys</a:t>
          </a:r>
          <a:endParaRPr lang="en-US"/>
        </a:p>
      </dgm:t>
    </dgm:pt>
    <dgm:pt modelId="{AFAC4FE7-F714-4B6A-B9A3-E6A24936D50D}" type="parTrans" cxnId="{F54C98A5-F0DF-4BBA-86E2-C1A8BD84C57B}">
      <dgm:prSet/>
      <dgm:spPr/>
      <dgm:t>
        <a:bodyPr/>
        <a:lstStyle/>
        <a:p>
          <a:endParaRPr lang="en-US"/>
        </a:p>
      </dgm:t>
    </dgm:pt>
    <dgm:pt modelId="{10967C39-7B10-4206-A187-AD969BA1A188}" type="sibTrans" cxnId="{F54C98A5-F0DF-4BBA-86E2-C1A8BD84C57B}">
      <dgm:prSet/>
      <dgm:spPr/>
      <dgm:t>
        <a:bodyPr/>
        <a:lstStyle/>
        <a:p>
          <a:endParaRPr lang="en-US"/>
        </a:p>
      </dgm:t>
    </dgm:pt>
    <dgm:pt modelId="{57CC7117-A3CD-44F0-8DE8-1C5CBE741F83}" type="pres">
      <dgm:prSet presAssocID="{309E27C2-6E52-44D1-A95E-400EE100DEE3}" presName="diagram" presStyleCnt="0">
        <dgm:presLayoutVars>
          <dgm:dir/>
          <dgm:resizeHandles val="exact"/>
        </dgm:presLayoutVars>
      </dgm:prSet>
      <dgm:spPr/>
    </dgm:pt>
    <dgm:pt modelId="{6E9E7CCD-9B3F-4B14-8871-28DE5E3CE351}" type="pres">
      <dgm:prSet presAssocID="{B2F15FE9-55A0-45EC-9B2B-12D2E3088D7A}" presName="node" presStyleLbl="node1" presStyleIdx="0" presStyleCnt="7">
        <dgm:presLayoutVars>
          <dgm:bulletEnabled val="1"/>
        </dgm:presLayoutVars>
      </dgm:prSet>
      <dgm:spPr/>
    </dgm:pt>
    <dgm:pt modelId="{25F583B3-1B85-4155-B8A0-F2E3894837D5}" type="pres">
      <dgm:prSet presAssocID="{90E60D84-9995-458E-B8C7-9AB81D42FD9F}" presName="sibTrans" presStyleCnt="0"/>
      <dgm:spPr/>
    </dgm:pt>
    <dgm:pt modelId="{DE814657-4AAF-4A9C-9AAB-8C8A57CDC6AB}" type="pres">
      <dgm:prSet presAssocID="{102826C6-AFBE-4242-A848-5A626BEB7E59}" presName="node" presStyleLbl="node1" presStyleIdx="1" presStyleCnt="7">
        <dgm:presLayoutVars>
          <dgm:bulletEnabled val="1"/>
        </dgm:presLayoutVars>
      </dgm:prSet>
      <dgm:spPr/>
    </dgm:pt>
    <dgm:pt modelId="{5B5A59EA-C324-4913-A8C1-6A9D23D42F48}" type="pres">
      <dgm:prSet presAssocID="{79F39066-A5ED-46A0-AECF-9B8D79F07CAF}" presName="sibTrans" presStyleCnt="0"/>
      <dgm:spPr/>
    </dgm:pt>
    <dgm:pt modelId="{74106E34-91D1-4612-AD0C-F73A4115394B}" type="pres">
      <dgm:prSet presAssocID="{F49BC706-3C76-46DC-AC84-11DE2846580D}" presName="node" presStyleLbl="node1" presStyleIdx="2" presStyleCnt="7">
        <dgm:presLayoutVars>
          <dgm:bulletEnabled val="1"/>
        </dgm:presLayoutVars>
      </dgm:prSet>
      <dgm:spPr/>
    </dgm:pt>
    <dgm:pt modelId="{A3D973D2-6362-4830-92F1-D6CFC1E64F4E}" type="pres">
      <dgm:prSet presAssocID="{DD0BECBC-2243-4F3B-B184-ABBDABCEFDED}" presName="sibTrans" presStyleCnt="0"/>
      <dgm:spPr/>
    </dgm:pt>
    <dgm:pt modelId="{EEEE4B88-F930-4FDF-A8A1-196968AFF6CA}" type="pres">
      <dgm:prSet presAssocID="{77076EAB-F136-4863-88CC-FE0182CC5FD2}" presName="node" presStyleLbl="node1" presStyleIdx="3" presStyleCnt="7">
        <dgm:presLayoutVars>
          <dgm:bulletEnabled val="1"/>
        </dgm:presLayoutVars>
      </dgm:prSet>
      <dgm:spPr/>
    </dgm:pt>
    <dgm:pt modelId="{BD13DB74-AABF-4578-966C-82D992F7827A}" type="pres">
      <dgm:prSet presAssocID="{D371DBEF-DD71-4A35-B307-494838218065}" presName="sibTrans" presStyleCnt="0"/>
      <dgm:spPr/>
    </dgm:pt>
    <dgm:pt modelId="{D5EE5E6F-98B0-45F4-96B1-E79A85D04FA4}" type="pres">
      <dgm:prSet presAssocID="{9D0757E8-5FC0-4110-ACE7-1CB47D016234}" presName="node" presStyleLbl="node1" presStyleIdx="4" presStyleCnt="7">
        <dgm:presLayoutVars>
          <dgm:bulletEnabled val="1"/>
        </dgm:presLayoutVars>
      </dgm:prSet>
      <dgm:spPr/>
    </dgm:pt>
    <dgm:pt modelId="{CA15177B-9271-4F56-A736-49F26B085A2D}" type="pres">
      <dgm:prSet presAssocID="{1CA69688-EFA5-46C3-B23C-6CEC79CD9E8E}" presName="sibTrans" presStyleCnt="0"/>
      <dgm:spPr/>
    </dgm:pt>
    <dgm:pt modelId="{9C34226F-CB3C-4F63-A429-5D0937E6D888}" type="pres">
      <dgm:prSet presAssocID="{48CA67EE-8FD1-4A35-BD62-2F1EA390C23E}" presName="node" presStyleLbl="node1" presStyleIdx="5" presStyleCnt="7">
        <dgm:presLayoutVars>
          <dgm:bulletEnabled val="1"/>
        </dgm:presLayoutVars>
      </dgm:prSet>
      <dgm:spPr/>
    </dgm:pt>
    <dgm:pt modelId="{B2C6BA5A-273A-4297-8B49-43BF6D6204AA}" type="pres">
      <dgm:prSet presAssocID="{79071BF5-037B-4CAE-9C98-C3A0E4BD6ECF}" presName="sibTrans" presStyleCnt="0"/>
      <dgm:spPr/>
    </dgm:pt>
    <dgm:pt modelId="{26AC04DE-BA9C-40FB-BC07-B33355275907}" type="pres">
      <dgm:prSet presAssocID="{EB9D6646-1046-4534-9943-6E5B25B40A3D}" presName="node" presStyleLbl="node1" presStyleIdx="6" presStyleCnt="7">
        <dgm:presLayoutVars>
          <dgm:bulletEnabled val="1"/>
        </dgm:presLayoutVars>
      </dgm:prSet>
      <dgm:spPr/>
    </dgm:pt>
  </dgm:ptLst>
  <dgm:cxnLst>
    <dgm:cxn modelId="{6361C600-5AEE-4EF4-A09A-51EF262B00B0}" type="presOf" srcId="{48CA67EE-8FD1-4A35-BD62-2F1EA390C23E}" destId="{9C34226F-CB3C-4F63-A429-5D0937E6D888}" srcOrd="0" destOrd="0" presId="urn:microsoft.com/office/officeart/2005/8/layout/default"/>
    <dgm:cxn modelId="{B4E31605-C63E-4FA4-9D17-2DB7B36D5C6B}" srcId="{309E27C2-6E52-44D1-A95E-400EE100DEE3}" destId="{9D0757E8-5FC0-4110-ACE7-1CB47D016234}" srcOrd="4" destOrd="0" parTransId="{1CBD1D27-F1E5-4151-B5B9-B90AAC2D8ECA}" sibTransId="{1CA69688-EFA5-46C3-B23C-6CEC79CD9E8E}"/>
    <dgm:cxn modelId="{2342750F-4A07-45D6-92A0-9ADC436C3A9D}" srcId="{309E27C2-6E52-44D1-A95E-400EE100DEE3}" destId="{102826C6-AFBE-4242-A848-5A626BEB7E59}" srcOrd="1" destOrd="0" parTransId="{D64B46BA-ED7E-4343-AABE-BF161D257405}" sibTransId="{79F39066-A5ED-46A0-AECF-9B8D79F07CAF}"/>
    <dgm:cxn modelId="{805CD413-B635-4BC5-878F-F5E3924B5B43}" type="presOf" srcId="{B2F15FE9-55A0-45EC-9B2B-12D2E3088D7A}" destId="{6E9E7CCD-9B3F-4B14-8871-28DE5E3CE351}" srcOrd="0" destOrd="0" presId="urn:microsoft.com/office/officeart/2005/8/layout/default"/>
    <dgm:cxn modelId="{87E27C20-4D0A-4932-BD42-E75D987BD249}" srcId="{309E27C2-6E52-44D1-A95E-400EE100DEE3}" destId="{B2F15FE9-55A0-45EC-9B2B-12D2E3088D7A}" srcOrd="0" destOrd="0" parTransId="{EF400B7A-9D00-43EC-9BB1-965993368C6A}" sibTransId="{90E60D84-9995-458E-B8C7-9AB81D42FD9F}"/>
    <dgm:cxn modelId="{456F6726-2A82-4E9C-B008-354F40AD2576}" srcId="{309E27C2-6E52-44D1-A95E-400EE100DEE3}" destId="{77076EAB-F136-4863-88CC-FE0182CC5FD2}" srcOrd="3" destOrd="0" parTransId="{93380A48-B035-4126-9412-5F688EAC6BD5}" sibTransId="{D371DBEF-DD71-4A35-B307-494838218065}"/>
    <dgm:cxn modelId="{EAED5130-B0CC-44F2-BA54-824129087C66}" type="presOf" srcId="{102826C6-AFBE-4242-A848-5A626BEB7E59}" destId="{DE814657-4AAF-4A9C-9AAB-8C8A57CDC6AB}" srcOrd="0" destOrd="0" presId="urn:microsoft.com/office/officeart/2005/8/layout/default"/>
    <dgm:cxn modelId="{7CCF7835-CFDD-4C2F-8A59-4106397423E5}" type="presOf" srcId="{309E27C2-6E52-44D1-A95E-400EE100DEE3}" destId="{57CC7117-A3CD-44F0-8DE8-1C5CBE741F83}" srcOrd="0" destOrd="0" presId="urn:microsoft.com/office/officeart/2005/8/layout/default"/>
    <dgm:cxn modelId="{E67DFA43-7771-4432-A912-D2FEAB04B1D3}" type="presOf" srcId="{9D0757E8-5FC0-4110-ACE7-1CB47D016234}" destId="{D5EE5E6F-98B0-45F4-96B1-E79A85D04FA4}" srcOrd="0" destOrd="0" presId="urn:microsoft.com/office/officeart/2005/8/layout/default"/>
    <dgm:cxn modelId="{627EAF76-2E39-4B72-B46C-FEB2E1547906}" srcId="{309E27C2-6E52-44D1-A95E-400EE100DEE3}" destId="{48CA67EE-8FD1-4A35-BD62-2F1EA390C23E}" srcOrd="5" destOrd="0" parTransId="{BD737183-9FC2-4CAB-B812-0E2592D36536}" sibTransId="{79071BF5-037B-4CAE-9C98-C3A0E4BD6ECF}"/>
    <dgm:cxn modelId="{04728C98-E159-4CBA-83FF-1072D09F2589}" srcId="{309E27C2-6E52-44D1-A95E-400EE100DEE3}" destId="{F49BC706-3C76-46DC-AC84-11DE2846580D}" srcOrd="2" destOrd="0" parTransId="{1FDA55F9-9007-4D88-97CF-D9D76DB3D1FC}" sibTransId="{DD0BECBC-2243-4F3B-B184-ABBDABCEFDED}"/>
    <dgm:cxn modelId="{F54C98A5-F0DF-4BBA-86E2-C1A8BD84C57B}" srcId="{309E27C2-6E52-44D1-A95E-400EE100DEE3}" destId="{EB9D6646-1046-4534-9943-6E5B25B40A3D}" srcOrd="6" destOrd="0" parTransId="{AFAC4FE7-F714-4B6A-B9A3-E6A24936D50D}" sibTransId="{10967C39-7B10-4206-A187-AD969BA1A188}"/>
    <dgm:cxn modelId="{A656ACCD-C149-44F7-B7EE-41229E7BC6CF}" type="presOf" srcId="{F49BC706-3C76-46DC-AC84-11DE2846580D}" destId="{74106E34-91D1-4612-AD0C-F73A4115394B}" srcOrd="0" destOrd="0" presId="urn:microsoft.com/office/officeart/2005/8/layout/default"/>
    <dgm:cxn modelId="{BBEBFAEB-D4A9-4357-869A-30C4FFEA318A}" type="presOf" srcId="{EB9D6646-1046-4534-9943-6E5B25B40A3D}" destId="{26AC04DE-BA9C-40FB-BC07-B33355275907}" srcOrd="0" destOrd="0" presId="urn:microsoft.com/office/officeart/2005/8/layout/default"/>
    <dgm:cxn modelId="{5C59AEF5-9A5C-4DC3-9902-6D14A283A79B}" type="presOf" srcId="{77076EAB-F136-4863-88CC-FE0182CC5FD2}" destId="{EEEE4B88-F930-4FDF-A8A1-196968AFF6CA}" srcOrd="0" destOrd="0" presId="urn:microsoft.com/office/officeart/2005/8/layout/default"/>
    <dgm:cxn modelId="{70F084E5-7DA4-4890-B879-6D0BA1C05849}" type="presParOf" srcId="{57CC7117-A3CD-44F0-8DE8-1C5CBE741F83}" destId="{6E9E7CCD-9B3F-4B14-8871-28DE5E3CE351}" srcOrd="0" destOrd="0" presId="urn:microsoft.com/office/officeart/2005/8/layout/default"/>
    <dgm:cxn modelId="{2EE22103-B1AA-4A70-B2D3-713716625B43}" type="presParOf" srcId="{57CC7117-A3CD-44F0-8DE8-1C5CBE741F83}" destId="{25F583B3-1B85-4155-B8A0-F2E3894837D5}" srcOrd="1" destOrd="0" presId="urn:microsoft.com/office/officeart/2005/8/layout/default"/>
    <dgm:cxn modelId="{5BE5A6CB-2E62-4A44-9CDE-8AD3DC7400DD}" type="presParOf" srcId="{57CC7117-A3CD-44F0-8DE8-1C5CBE741F83}" destId="{DE814657-4AAF-4A9C-9AAB-8C8A57CDC6AB}" srcOrd="2" destOrd="0" presId="urn:microsoft.com/office/officeart/2005/8/layout/default"/>
    <dgm:cxn modelId="{F334D71C-4C58-472B-88CE-453D41C4719C}" type="presParOf" srcId="{57CC7117-A3CD-44F0-8DE8-1C5CBE741F83}" destId="{5B5A59EA-C324-4913-A8C1-6A9D23D42F48}" srcOrd="3" destOrd="0" presId="urn:microsoft.com/office/officeart/2005/8/layout/default"/>
    <dgm:cxn modelId="{43FAE65B-9B8E-4ED6-8354-18E0FF974658}" type="presParOf" srcId="{57CC7117-A3CD-44F0-8DE8-1C5CBE741F83}" destId="{74106E34-91D1-4612-AD0C-F73A4115394B}" srcOrd="4" destOrd="0" presId="urn:microsoft.com/office/officeart/2005/8/layout/default"/>
    <dgm:cxn modelId="{FFC62671-6114-47CB-80D1-F57C0326F4A0}" type="presParOf" srcId="{57CC7117-A3CD-44F0-8DE8-1C5CBE741F83}" destId="{A3D973D2-6362-4830-92F1-D6CFC1E64F4E}" srcOrd="5" destOrd="0" presId="urn:microsoft.com/office/officeart/2005/8/layout/default"/>
    <dgm:cxn modelId="{2DABBAFB-99C4-4596-9945-9C9302749AAA}" type="presParOf" srcId="{57CC7117-A3CD-44F0-8DE8-1C5CBE741F83}" destId="{EEEE4B88-F930-4FDF-A8A1-196968AFF6CA}" srcOrd="6" destOrd="0" presId="urn:microsoft.com/office/officeart/2005/8/layout/default"/>
    <dgm:cxn modelId="{727D83A7-D75C-491F-8120-6839AB8E5B80}" type="presParOf" srcId="{57CC7117-A3CD-44F0-8DE8-1C5CBE741F83}" destId="{BD13DB74-AABF-4578-966C-82D992F7827A}" srcOrd="7" destOrd="0" presId="urn:microsoft.com/office/officeart/2005/8/layout/default"/>
    <dgm:cxn modelId="{0D37E28C-CB7E-4A4F-AFB7-78EDD5629A27}" type="presParOf" srcId="{57CC7117-A3CD-44F0-8DE8-1C5CBE741F83}" destId="{D5EE5E6F-98B0-45F4-96B1-E79A85D04FA4}" srcOrd="8" destOrd="0" presId="urn:microsoft.com/office/officeart/2005/8/layout/default"/>
    <dgm:cxn modelId="{FB4F9465-32DB-440E-9DD1-8DB216660AA2}" type="presParOf" srcId="{57CC7117-A3CD-44F0-8DE8-1C5CBE741F83}" destId="{CA15177B-9271-4F56-A736-49F26B085A2D}" srcOrd="9" destOrd="0" presId="urn:microsoft.com/office/officeart/2005/8/layout/default"/>
    <dgm:cxn modelId="{49E4525D-8C07-4D48-8166-FF68F2F904B1}" type="presParOf" srcId="{57CC7117-A3CD-44F0-8DE8-1C5CBE741F83}" destId="{9C34226F-CB3C-4F63-A429-5D0937E6D888}" srcOrd="10" destOrd="0" presId="urn:microsoft.com/office/officeart/2005/8/layout/default"/>
    <dgm:cxn modelId="{37199558-C689-4CD5-98EF-AB540D985C59}" type="presParOf" srcId="{57CC7117-A3CD-44F0-8DE8-1C5CBE741F83}" destId="{B2C6BA5A-273A-4297-8B49-43BF6D6204AA}" srcOrd="11" destOrd="0" presId="urn:microsoft.com/office/officeart/2005/8/layout/default"/>
    <dgm:cxn modelId="{4F1F0E69-469F-4756-B54C-4D8F9615AD71}" type="presParOf" srcId="{57CC7117-A3CD-44F0-8DE8-1C5CBE741F83}" destId="{26AC04DE-BA9C-40FB-BC07-B33355275907}"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257CC6-1381-4878-8F5E-3E24902B9F7B}"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0DB886B6-057A-41BD-8982-4150A14D084B}">
      <dgm:prSet/>
      <dgm:spPr/>
      <dgm:t>
        <a:bodyPr/>
        <a:lstStyle/>
        <a:p>
          <a:r>
            <a:rPr lang="en-GB"/>
            <a:t>Enhanced self-esteem </a:t>
          </a:r>
          <a:endParaRPr lang="en-US"/>
        </a:p>
      </dgm:t>
    </dgm:pt>
    <dgm:pt modelId="{47F0E955-AAD8-4F52-8495-0A1C54818572}" type="parTrans" cxnId="{BD74CCEE-2263-43C0-B287-4EFD5DD85014}">
      <dgm:prSet/>
      <dgm:spPr/>
      <dgm:t>
        <a:bodyPr/>
        <a:lstStyle/>
        <a:p>
          <a:endParaRPr lang="en-US"/>
        </a:p>
      </dgm:t>
    </dgm:pt>
    <dgm:pt modelId="{C53F34EB-9D16-4F26-8003-2AE88A0C2DB4}" type="sibTrans" cxnId="{BD74CCEE-2263-43C0-B287-4EFD5DD85014}">
      <dgm:prSet/>
      <dgm:spPr/>
      <dgm:t>
        <a:bodyPr/>
        <a:lstStyle/>
        <a:p>
          <a:endParaRPr lang="en-US"/>
        </a:p>
      </dgm:t>
    </dgm:pt>
    <dgm:pt modelId="{64DA337D-7B01-4B58-A22A-9A66748212EE}">
      <dgm:prSet/>
      <dgm:spPr/>
      <dgm:t>
        <a:bodyPr/>
        <a:lstStyle/>
        <a:p>
          <a:r>
            <a:rPr lang="en-GB"/>
            <a:t>Enriched service user satisfaction and trust levels </a:t>
          </a:r>
          <a:endParaRPr lang="en-US"/>
        </a:p>
      </dgm:t>
    </dgm:pt>
    <dgm:pt modelId="{DC3021F3-A1C4-462B-BF63-A2F678F28A1D}" type="parTrans" cxnId="{848AF89C-9CE2-407F-A0B7-201EDC6407AD}">
      <dgm:prSet/>
      <dgm:spPr/>
      <dgm:t>
        <a:bodyPr/>
        <a:lstStyle/>
        <a:p>
          <a:endParaRPr lang="en-US"/>
        </a:p>
      </dgm:t>
    </dgm:pt>
    <dgm:pt modelId="{84132705-C862-428F-91CA-A3A0AC1AEEC0}" type="sibTrans" cxnId="{848AF89C-9CE2-407F-A0B7-201EDC6407AD}">
      <dgm:prSet/>
      <dgm:spPr/>
      <dgm:t>
        <a:bodyPr/>
        <a:lstStyle/>
        <a:p>
          <a:endParaRPr lang="en-US"/>
        </a:p>
      </dgm:t>
    </dgm:pt>
    <dgm:pt modelId="{509D3AFD-9A8A-4CFC-81E0-9A55C468023F}">
      <dgm:prSet/>
      <dgm:spPr/>
      <dgm:t>
        <a:bodyPr/>
        <a:lstStyle/>
        <a:p>
          <a:r>
            <a:rPr lang="en-GB"/>
            <a:t>Improved, high-quality healthcare </a:t>
          </a:r>
          <a:endParaRPr lang="en-US"/>
        </a:p>
      </dgm:t>
    </dgm:pt>
    <dgm:pt modelId="{8A945D40-4CA9-4C51-A9A1-4D7FFF7DB949}" type="parTrans" cxnId="{95839856-B6C6-4B14-B6EE-33A8EC4653BD}">
      <dgm:prSet/>
      <dgm:spPr/>
      <dgm:t>
        <a:bodyPr/>
        <a:lstStyle/>
        <a:p>
          <a:endParaRPr lang="en-US"/>
        </a:p>
      </dgm:t>
    </dgm:pt>
    <dgm:pt modelId="{66A4F0E4-7675-41C3-9053-ECC998CDEA8A}" type="sibTrans" cxnId="{95839856-B6C6-4B14-B6EE-33A8EC4653BD}">
      <dgm:prSet/>
      <dgm:spPr/>
      <dgm:t>
        <a:bodyPr/>
        <a:lstStyle/>
        <a:p>
          <a:endParaRPr lang="en-US"/>
        </a:p>
      </dgm:t>
    </dgm:pt>
    <dgm:pt modelId="{466D6E83-43D1-4D13-9487-9CB01A832F5B}">
      <dgm:prSet/>
      <dgm:spPr/>
      <dgm:t>
        <a:bodyPr/>
        <a:lstStyle/>
        <a:p>
          <a:r>
            <a:rPr lang="en-GB"/>
            <a:t>Developed approaches to inclusion and wellbeing</a:t>
          </a:r>
          <a:endParaRPr lang="en-US"/>
        </a:p>
      </dgm:t>
    </dgm:pt>
    <dgm:pt modelId="{9A73914B-20A1-428B-B1EF-EBD74F51ED6E}" type="parTrans" cxnId="{2C97D432-5D92-473B-80A2-A7DC464E50F2}">
      <dgm:prSet/>
      <dgm:spPr/>
      <dgm:t>
        <a:bodyPr/>
        <a:lstStyle/>
        <a:p>
          <a:endParaRPr lang="en-US"/>
        </a:p>
      </dgm:t>
    </dgm:pt>
    <dgm:pt modelId="{D86E4805-5692-423B-BE3F-5C71A37DB16D}" type="sibTrans" cxnId="{2C97D432-5D92-473B-80A2-A7DC464E50F2}">
      <dgm:prSet/>
      <dgm:spPr/>
      <dgm:t>
        <a:bodyPr/>
        <a:lstStyle/>
        <a:p>
          <a:endParaRPr lang="en-US"/>
        </a:p>
      </dgm:t>
    </dgm:pt>
    <dgm:pt modelId="{CCE7F0F5-90BF-44B4-8C11-AD53B3E40294}">
      <dgm:prSet/>
      <dgm:spPr/>
      <dgm:t>
        <a:bodyPr/>
        <a:lstStyle/>
        <a:p>
          <a:r>
            <a:rPr lang="en-GB"/>
            <a:t>Improved experience of services </a:t>
          </a:r>
          <a:endParaRPr lang="en-US"/>
        </a:p>
      </dgm:t>
    </dgm:pt>
    <dgm:pt modelId="{7503B5DC-BCAE-4A21-BDD6-E97E8F75F6F8}" type="parTrans" cxnId="{B0995542-00EA-4618-9F50-CC6149BC23A3}">
      <dgm:prSet/>
      <dgm:spPr/>
      <dgm:t>
        <a:bodyPr/>
        <a:lstStyle/>
        <a:p>
          <a:endParaRPr lang="en-US"/>
        </a:p>
      </dgm:t>
    </dgm:pt>
    <dgm:pt modelId="{1F7B8BA2-B725-4D4A-A081-9D68FB5CA3E6}" type="sibTrans" cxnId="{B0995542-00EA-4618-9F50-CC6149BC23A3}">
      <dgm:prSet/>
      <dgm:spPr/>
      <dgm:t>
        <a:bodyPr/>
        <a:lstStyle/>
        <a:p>
          <a:endParaRPr lang="en-US"/>
        </a:p>
      </dgm:t>
    </dgm:pt>
    <dgm:pt modelId="{7827283C-E6FF-4E78-8129-DC6DA89D985E}">
      <dgm:prSet/>
      <dgm:spPr/>
      <dgm:t>
        <a:bodyPr/>
        <a:lstStyle/>
        <a:p>
          <a:r>
            <a:rPr lang="en-GB"/>
            <a:t>Enhanced safety </a:t>
          </a:r>
          <a:endParaRPr lang="en-US"/>
        </a:p>
      </dgm:t>
    </dgm:pt>
    <dgm:pt modelId="{51C47880-A16C-4E29-82CD-6AD6B12DB08C}" type="parTrans" cxnId="{25F7D917-FBBC-4483-8D3D-D16C4DF71372}">
      <dgm:prSet/>
      <dgm:spPr/>
      <dgm:t>
        <a:bodyPr/>
        <a:lstStyle/>
        <a:p>
          <a:endParaRPr lang="en-US"/>
        </a:p>
      </dgm:t>
    </dgm:pt>
    <dgm:pt modelId="{8734583A-C958-4C3E-855D-C468A0A417A3}" type="sibTrans" cxnId="{25F7D917-FBBC-4483-8D3D-D16C4DF71372}">
      <dgm:prSet/>
      <dgm:spPr/>
      <dgm:t>
        <a:bodyPr/>
        <a:lstStyle/>
        <a:p>
          <a:endParaRPr lang="en-US"/>
        </a:p>
      </dgm:t>
    </dgm:pt>
    <dgm:pt modelId="{02CAD45F-7D61-4C9A-83D8-109DCC7263A9}">
      <dgm:prSet/>
      <dgm:spPr/>
      <dgm:t>
        <a:bodyPr/>
        <a:lstStyle/>
        <a:p>
          <a:r>
            <a:rPr lang="en-GB"/>
            <a:t>Enhanced clinical effectiveness</a:t>
          </a:r>
          <a:endParaRPr lang="en-US"/>
        </a:p>
      </dgm:t>
    </dgm:pt>
    <dgm:pt modelId="{9C264C26-3AE1-4B13-80A0-3034C4A41070}" type="parTrans" cxnId="{699320A5-A7AB-4A7F-B56D-05D9270CB913}">
      <dgm:prSet/>
      <dgm:spPr/>
      <dgm:t>
        <a:bodyPr/>
        <a:lstStyle/>
        <a:p>
          <a:endParaRPr lang="en-US"/>
        </a:p>
      </dgm:t>
    </dgm:pt>
    <dgm:pt modelId="{D51A48C5-BF05-4102-A41E-7A595A0FF541}" type="sibTrans" cxnId="{699320A5-A7AB-4A7F-B56D-05D9270CB913}">
      <dgm:prSet/>
      <dgm:spPr/>
      <dgm:t>
        <a:bodyPr/>
        <a:lstStyle/>
        <a:p>
          <a:endParaRPr lang="en-US"/>
        </a:p>
      </dgm:t>
    </dgm:pt>
    <dgm:pt modelId="{F0F3DC57-F92C-43BD-9C79-449F891BF19C}">
      <dgm:prSet/>
      <dgm:spPr/>
      <dgm:t>
        <a:bodyPr/>
        <a:lstStyle/>
        <a:p>
          <a:r>
            <a:rPr lang="en-GB"/>
            <a:t>Enhanced relationships with families, and caregivers</a:t>
          </a:r>
          <a:endParaRPr lang="en-US"/>
        </a:p>
      </dgm:t>
    </dgm:pt>
    <dgm:pt modelId="{75760970-A1C7-4CFD-B97D-400A39FF6466}" type="parTrans" cxnId="{E347BB68-F0E0-4E52-8674-716D3345301C}">
      <dgm:prSet/>
      <dgm:spPr/>
      <dgm:t>
        <a:bodyPr/>
        <a:lstStyle/>
        <a:p>
          <a:endParaRPr lang="en-US"/>
        </a:p>
      </dgm:t>
    </dgm:pt>
    <dgm:pt modelId="{86CC7CAE-7F23-42B4-B4B1-831E0F1EF247}" type="sibTrans" cxnId="{E347BB68-F0E0-4E52-8674-716D3345301C}">
      <dgm:prSet/>
      <dgm:spPr/>
      <dgm:t>
        <a:bodyPr/>
        <a:lstStyle/>
        <a:p>
          <a:endParaRPr lang="en-US"/>
        </a:p>
      </dgm:t>
    </dgm:pt>
    <dgm:pt modelId="{46B4B84E-A462-4AC9-9CB1-08FBB2FE6B8D}">
      <dgm:prSet/>
      <dgm:spPr/>
      <dgm:t>
        <a:bodyPr/>
        <a:lstStyle/>
        <a:p>
          <a:r>
            <a:rPr lang="en-GB"/>
            <a:t>More effective transition between different services</a:t>
          </a:r>
          <a:endParaRPr lang="en-US"/>
        </a:p>
      </dgm:t>
    </dgm:pt>
    <dgm:pt modelId="{9828617D-A762-451C-9C36-9F9B51120E60}" type="parTrans" cxnId="{FE195DEA-426A-405A-9EA8-5181D67A31D7}">
      <dgm:prSet/>
      <dgm:spPr/>
      <dgm:t>
        <a:bodyPr/>
        <a:lstStyle/>
        <a:p>
          <a:endParaRPr lang="en-US"/>
        </a:p>
      </dgm:t>
    </dgm:pt>
    <dgm:pt modelId="{80DA569F-9BE9-4E9B-B7B4-3280AE88D956}" type="sibTrans" cxnId="{FE195DEA-426A-405A-9EA8-5181D67A31D7}">
      <dgm:prSet/>
      <dgm:spPr/>
      <dgm:t>
        <a:bodyPr/>
        <a:lstStyle/>
        <a:p>
          <a:endParaRPr lang="en-US"/>
        </a:p>
      </dgm:t>
    </dgm:pt>
    <dgm:pt modelId="{93C1A536-BAB6-47E1-920B-6C7C92F14605}" type="pres">
      <dgm:prSet presAssocID="{0A257CC6-1381-4878-8F5E-3E24902B9F7B}" presName="diagram" presStyleCnt="0">
        <dgm:presLayoutVars>
          <dgm:dir/>
          <dgm:resizeHandles val="exact"/>
        </dgm:presLayoutVars>
      </dgm:prSet>
      <dgm:spPr/>
    </dgm:pt>
    <dgm:pt modelId="{99D549E8-6BEC-4D62-9BE9-CC510120BAC4}" type="pres">
      <dgm:prSet presAssocID="{0DB886B6-057A-41BD-8982-4150A14D084B}" presName="node" presStyleLbl="node1" presStyleIdx="0" presStyleCnt="9">
        <dgm:presLayoutVars>
          <dgm:bulletEnabled val="1"/>
        </dgm:presLayoutVars>
      </dgm:prSet>
      <dgm:spPr/>
    </dgm:pt>
    <dgm:pt modelId="{C0891BFF-88C9-441E-8A30-40314A577F8D}" type="pres">
      <dgm:prSet presAssocID="{C53F34EB-9D16-4F26-8003-2AE88A0C2DB4}" presName="sibTrans" presStyleCnt="0"/>
      <dgm:spPr/>
    </dgm:pt>
    <dgm:pt modelId="{7E03ED36-B534-4234-B74E-013787930EBD}" type="pres">
      <dgm:prSet presAssocID="{64DA337D-7B01-4B58-A22A-9A66748212EE}" presName="node" presStyleLbl="node1" presStyleIdx="1" presStyleCnt="9">
        <dgm:presLayoutVars>
          <dgm:bulletEnabled val="1"/>
        </dgm:presLayoutVars>
      </dgm:prSet>
      <dgm:spPr/>
    </dgm:pt>
    <dgm:pt modelId="{ABCEFEB2-30A1-4237-BBC8-52A3AE4003E5}" type="pres">
      <dgm:prSet presAssocID="{84132705-C862-428F-91CA-A3A0AC1AEEC0}" presName="sibTrans" presStyleCnt="0"/>
      <dgm:spPr/>
    </dgm:pt>
    <dgm:pt modelId="{31471CD8-D538-4C2F-887A-7C4B6878200A}" type="pres">
      <dgm:prSet presAssocID="{509D3AFD-9A8A-4CFC-81E0-9A55C468023F}" presName="node" presStyleLbl="node1" presStyleIdx="2" presStyleCnt="9">
        <dgm:presLayoutVars>
          <dgm:bulletEnabled val="1"/>
        </dgm:presLayoutVars>
      </dgm:prSet>
      <dgm:spPr/>
    </dgm:pt>
    <dgm:pt modelId="{6685293F-DB16-4EBE-8937-108BB70845B4}" type="pres">
      <dgm:prSet presAssocID="{66A4F0E4-7675-41C3-9053-ECC998CDEA8A}" presName="sibTrans" presStyleCnt="0"/>
      <dgm:spPr/>
    </dgm:pt>
    <dgm:pt modelId="{7E8440AD-BD98-492F-8669-837C0537E0C4}" type="pres">
      <dgm:prSet presAssocID="{466D6E83-43D1-4D13-9487-9CB01A832F5B}" presName="node" presStyleLbl="node1" presStyleIdx="3" presStyleCnt="9">
        <dgm:presLayoutVars>
          <dgm:bulletEnabled val="1"/>
        </dgm:presLayoutVars>
      </dgm:prSet>
      <dgm:spPr/>
    </dgm:pt>
    <dgm:pt modelId="{7FE75109-0DF9-4ACD-BAE7-6106EB3D3A8A}" type="pres">
      <dgm:prSet presAssocID="{D86E4805-5692-423B-BE3F-5C71A37DB16D}" presName="sibTrans" presStyleCnt="0"/>
      <dgm:spPr/>
    </dgm:pt>
    <dgm:pt modelId="{A8603A3C-9F03-446F-B572-7B38B9A81721}" type="pres">
      <dgm:prSet presAssocID="{CCE7F0F5-90BF-44B4-8C11-AD53B3E40294}" presName="node" presStyleLbl="node1" presStyleIdx="4" presStyleCnt="9">
        <dgm:presLayoutVars>
          <dgm:bulletEnabled val="1"/>
        </dgm:presLayoutVars>
      </dgm:prSet>
      <dgm:spPr/>
    </dgm:pt>
    <dgm:pt modelId="{3F5DCA7E-7BBC-4D84-B0A8-8E2BFA54E72C}" type="pres">
      <dgm:prSet presAssocID="{1F7B8BA2-B725-4D4A-A081-9D68FB5CA3E6}" presName="sibTrans" presStyleCnt="0"/>
      <dgm:spPr/>
    </dgm:pt>
    <dgm:pt modelId="{80DB57BA-E9DB-46B3-9E4B-3BE45BBEDA0B}" type="pres">
      <dgm:prSet presAssocID="{7827283C-E6FF-4E78-8129-DC6DA89D985E}" presName="node" presStyleLbl="node1" presStyleIdx="5" presStyleCnt="9">
        <dgm:presLayoutVars>
          <dgm:bulletEnabled val="1"/>
        </dgm:presLayoutVars>
      </dgm:prSet>
      <dgm:spPr/>
    </dgm:pt>
    <dgm:pt modelId="{73C2EE74-29B6-4072-B69B-9B5227883094}" type="pres">
      <dgm:prSet presAssocID="{8734583A-C958-4C3E-855D-C468A0A417A3}" presName="sibTrans" presStyleCnt="0"/>
      <dgm:spPr/>
    </dgm:pt>
    <dgm:pt modelId="{C698D784-8936-4EE2-B250-33563EAE8A1F}" type="pres">
      <dgm:prSet presAssocID="{02CAD45F-7D61-4C9A-83D8-109DCC7263A9}" presName="node" presStyleLbl="node1" presStyleIdx="6" presStyleCnt="9">
        <dgm:presLayoutVars>
          <dgm:bulletEnabled val="1"/>
        </dgm:presLayoutVars>
      </dgm:prSet>
      <dgm:spPr/>
    </dgm:pt>
    <dgm:pt modelId="{23002F2E-B3BD-43A1-9467-21B20412CD42}" type="pres">
      <dgm:prSet presAssocID="{D51A48C5-BF05-4102-A41E-7A595A0FF541}" presName="sibTrans" presStyleCnt="0"/>
      <dgm:spPr/>
    </dgm:pt>
    <dgm:pt modelId="{0500F6FA-96B4-4C59-828E-4E8E9900F02A}" type="pres">
      <dgm:prSet presAssocID="{F0F3DC57-F92C-43BD-9C79-449F891BF19C}" presName="node" presStyleLbl="node1" presStyleIdx="7" presStyleCnt="9">
        <dgm:presLayoutVars>
          <dgm:bulletEnabled val="1"/>
        </dgm:presLayoutVars>
      </dgm:prSet>
      <dgm:spPr/>
    </dgm:pt>
    <dgm:pt modelId="{145BDBC8-B7C7-420E-A515-B78BF1A4A10B}" type="pres">
      <dgm:prSet presAssocID="{86CC7CAE-7F23-42B4-B4B1-831E0F1EF247}" presName="sibTrans" presStyleCnt="0"/>
      <dgm:spPr/>
    </dgm:pt>
    <dgm:pt modelId="{AB18C156-1335-46BC-A3DA-1F7AB7A576A5}" type="pres">
      <dgm:prSet presAssocID="{46B4B84E-A462-4AC9-9CB1-08FBB2FE6B8D}" presName="node" presStyleLbl="node1" presStyleIdx="8" presStyleCnt="9">
        <dgm:presLayoutVars>
          <dgm:bulletEnabled val="1"/>
        </dgm:presLayoutVars>
      </dgm:prSet>
      <dgm:spPr/>
    </dgm:pt>
  </dgm:ptLst>
  <dgm:cxnLst>
    <dgm:cxn modelId="{41E4D50B-7EDA-4FFB-965C-F8C38313CBE0}" type="presOf" srcId="{0A257CC6-1381-4878-8F5E-3E24902B9F7B}" destId="{93C1A536-BAB6-47E1-920B-6C7C92F14605}" srcOrd="0" destOrd="0" presId="urn:microsoft.com/office/officeart/2005/8/layout/default"/>
    <dgm:cxn modelId="{25F7D917-FBBC-4483-8D3D-D16C4DF71372}" srcId="{0A257CC6-1381-4878-8F5E-3E24902B9F7B}" destId="{7827283C-E6FF-4E78-8129-DC6DA89D985E}" srcOrd="5" destOrd="0" parTransId="{51C47880-A16C-4E29-82CD-6AD6B12DB08C}" sibTransId="{8734583A-C958-4C3E-855D-C468A0A417A3}"/>
    <dgm:cxn modelId="{5B6FBE30-D25E-4E48-8B87-6373D8BE245A}" type="presOf" srcId="{02CAD45F-7D61-4C9A-83D8-109DCC7263A9}" destId="{C698D784-8936-4EE2-B250-33563EAE8A1F}" srcOrd="0" destOrd="0" presId="urn:microsoft.com/office/officeart/2005/8/layout/default"/>
    <dgm:cxn modelId="{0F790B31-1E67-4D0D-A262-6239E80139C4}" type="presOf" srcId="{7827283C-E6FF-4E78-8129-DC6DA89D985E}" destId="{80DB57BA-E9DB-46B3-9E4B-3BE45BBEDA0B}" srcOrd="0" destOrd="0" presId="urn:microsoft.com/office/officeart/2005/8/layout/default"/>
    <dgm:cxn modelId="{2C97D432-5D92-473B-80A2-A7DC464E50F2}" srcId="{0A257CC6-1381-4878-8F5E-3E24902B9F7B}" destId="{466D6E83-43D1-4D13-9487-9CB01A832F5B}" srcOrd="3" destOrd="0" parTransId="{9A73914B-20A1-428B-B1EF-EBD74F51ED6E}" sibTransId="{D86E4805-5692-423B-BE3F-5C71A37DB16D}"/>
    <dgm:cxn modelId="{D7E22534-FBEB-4F4B-93DE-0D5B51282A4C}" type="presOf" srcId="{0DB886B6-057A-41BD-8982-4150A14D084B}" destId="{99D549E8-6BEC-4D62-9BE9-CC510120BAC4}" srcOrd="0" destOrd="0" presId="urn:microsoft.com/office/officeart/2005/8/layout/default"/>
    <dgm:cxn modelId="{B0995542-00EA-4618-9F50-CC6149BC23A3}" srcId="{0A257CC6-1381-4878-8F5E-3E24902B9F7B}" destId="{CCE7F0F5-90BF-44B4-8C11-AD53B3E40294}" srcOrd="4" destOrd="0" parTransId="{7503B5DC-BCAE-4A21-BDD6-E97E8F75F6F8}" sibTransId="{1F7B8BA2-B725-4D4A-A081-9D68FB5CA3E6}"/>
    <dgm:cxn modelId="{E347BB68-F0E0-4E52-8674-716D3345301C}" srcId="{0A257CC6-1381-4878-8F5E-3E24902B9F7B}" destId="{F0F3DC57-F92C-43BD-9C79-449F891BF19C}" srcOrd="7" destOrd="0" parTransId="{75760970-A1C7-4CFD-B97D-400A39FF6466}" sibTransId="{86CC7CAE-7F23-42B4-B4B1-831E0F1EF247}"/>
    <dgm:cxn modelId="{F465DF6C-DE25-4137-B663-9A182259767F}" type="presOf" srcId="{F0F3DC57-F92C-43BD-9C79-449F891BF19C}" destId="{0500F6FA-96B4-4C59-828E-4E8E9900F02A}" srcOrd="0" destOrd="0" presId="urn:microsoft.com/office/officeart/2005/8/layout/default"/>
    <dgm:cxn modelId="{84210F6F-0140-40E8-9FAA-45A7D386AFE8}" type="presOf" srcId="{466D6E83-43D1-4D13-9487-9CB01A832F5B}" destId="{7E8440AD-BD98-492F-8669-837C0537E0C4}" srcOrd="0" destOrd="0" presId="urn:microsoft.com/office/officeart/2005/8/layout/default"/>
    <dgm:cxn modelId="{95839856-B6C6-4B14-B6EE-33A8EC4653BD}" srcId="{0A257CC6-1381-4878-8F5E-3E24902B9F7B}" destId="{509D3AFD-9A8A-4CFC-81E0-9A55C468023F}" srcOrd="2" destOrd="0" parTransId="{8A945D40-4CA9-4C51-A9A1-4D7FFF7DB949}" sibTransId="{66A4F0E4-7675-41C3-9053-ECC998CDEA8A}"/>
    <dgm:cxn modelId="{40479E99-A103-42DC-9BC7-646A6EB50D74}" type="presOf" srcId="{64DA337D-7B01-4B58-A22A-9A66748212EE}" destId="{7E03ED36-B534-4234-B74E-013787930EBD}" srcOrd="0" destOrd="0" presId="urn:microsoft.com/office/officeart/2005/8/layout/default"/>
    <dgm:cxn modelId="{848AF89C-9CE2-407F-A0B7-201EDC6407AD}" srcId="{0A257CC6-1381-4878-8F5E-3E24902B9F7B}" destId="{64DA337D-7B01-4B58-A22A-9A66748212EE}" srcOrd="1" destOrd="0" parTransId="{DC3021F3-A1C4-462B-BF63-A2F678F28A1D}" sibTransId="{84132705-C862-428F-91CA-A3A0AC1AEEC0}"/>
    <dgm:cxn modelId="{699320A5-A7AB-4A7F-B56D-05D9270CB913}" srcId="{0A257CC6-1381-4878-8F5E-3E24902B9F7B}" destId="{02CAD45F-7D61-4C9A-83D8-109DCC7263A9}" srcOrd="6" destOrd="0" parTransId="{9C264C26-3AE1-4B13-80A0-3034C4A41070}" sibTransId="{D51A48C5-BF05-4102-A41E-7A595A0FF541}"/>
    <dgm:cxn modelId="{B3051FC2-29A3-4C2F-8009-4996EFCDDFF1}" type="presOf" srcId="{46B4B84E-A462-4AC9-9CB1-08FBB2FE6B8D}" destId="{AB18C156-1335-46BC-A3DA-1F7AB7A576A5}" srcOrd="0" destOrd="0" presId="urn:microsoft.com/office/officeart/2005/8/layout/default"/>
    <dgm:cxn modelId="{2616F2C4-E685-4E51-85DB-D498FCEC9597}" type="presOf" srcId="{509D3AFD-9A8A-4CFC-81E0-9A55C468023F}" destId="{31471CD8-D538-4C2F-887A-7C4B6878200A}" srcOrd="0" destOrd="0" presId="urn:microsoft.com/office/officeart/2005/8/layout/default"/>
    <dgm:cxn modelId="{FE195DEA-426A-405A-9EA8-5181D67A31D7}" srcId="{0A257CC6-1381-4878-8F5E-3E24902B9F7B}" destId="{46B4B84E-A462-4AC9-9CB1-08FBB2FE6B8D}" srcOrd="8" destOrd="0" parTransId="{9828617D-A762-451C-9C36-9F9B51120E60}" sibTransId="{80DA569F-9BE9-4E9B-B7B4-3280AE88D956}"/>
    <dgm:cxn modelId="{BD74CCEE-2263-43C0-B287-4EFD5DD85014}" srcId="{0A257CC6-1381-4878-8F5E-3E24902B9F7B}" destId="{0DB886B6-057A-41BD-8982-4150A14D084B}" srcOrd="0" destOrd="0" parTransId="{47F0E955-AAD8-4F52-8495-0A1C54818572}" sibTransId="{C53F34EB-9D16-4F26-8003-2AE88A0C2DB4}"/>
    <dgm:cxn modelId="{1E3B1AF3-0E8F-4120-A192-2096F46FF45E}" type="presOf" srcId="{CCE7F0F5-90BF-44B4-8C11-AD53B3E40294}" destId="{A8603A3C-9F03-446F-B572-7B38B9A81721}" srcOrd="0" destOrd="0" presId="urn:microsoft.com/office/officeart/2005/8/layout/default"/>
    <dgm:cxn modelId="{86380A3A-B05B-4079-86FE-2BBF6F876667}" type="presParOf" srcId="{93C1A536-BAB6-47E1-920B-6C7C92F14605}" destId="{99D549E8-6BEC-4D62-9BE9-CC510120BAC4}" srcOrd="0" destOrd="0" presId="urn:microsoft.com/office/officeart/2005/8/layout/default"/>
    <dgm:cxn modelId="{D77990DB-10F8-49A3-9964-ECAAAF50DDC0}" type="presParOf" srcId="{93C1A536-BAB6-47E1-920B-6C7C92F14605}" destId="{C0891BFF-88C9-441E-8A30-40314A577F8D}" srcOrd="1" destOrd="0" presId="urn:microsoft.com/office/officeart/2005/8/layout/default"/>
    <dgm:cxn modelId="{6D5098E4-2E92-4B11-9E57-3627B12426AE}" type="presParOf" srcId="{93C1A536-BAB6-47E1-920B-6C7C92F14605}" destId="{7E03ED36-B534-4234-B74E-013787930EBD}" srcOrd="2" destOrd="0" presId="urn:microsoft.com/office/officeart/2005/8/layout/default"/>
    <dgm:cxn modelId="{8FF3CE52-EA3E-4E4E-9D30-1EBC8CBCCC75}" type="presParOf" srcId="{93C1A536-BAB6-47E1-920B-6C7C92F14605}" destId="{ABCEFEB2-30A1-4237-BBC8-52A3AE4003E5}" srcOrd="3" destOrd="0" presId="urn:microsoft.com/office/officeart/2005/8/layout/default"/>
    <dgm:cxn modelId="{F8891EEA-13AE-4332-901A-92D12BAB7AAB}" type="presParOf" srcId="{93C1A536-BAB6-47E1-920B-6C7C92F14605}" destId="{31471CD8-D538-4C2F-887A-7C4B6878200A}" srcOrd="4" destOrd="0" presId="urn:microsoft.com/office/officeart/2005/8/layout/default"/>
    <dgm:cxn modelId="{73EB37F9-8379-4794-92B6-69A8CE39A4DD}" type="presParOf" srcId="{93C1A536-BAB6-47E1-920B-6C7C92F14605}" destId="{6685293F-DB16-4EBE-8937-108BB70845B4}" srcOrd="5" destOrd="0" presId="urn:microsoft.com/office/officeart/2005/8/layout/default"/>
    <dgm:cxn modelId="{BCEDE520-8902-4272-8712-71A0DAB91C4D}" type="presParOf" srcId="{93C1A536-BAB6-47E1-920B-6C7C92F14605}" destId="{7E8440AD-BD98-492F-8669-837C0537E0C4}" srcOrd="6" destOrd="0" presId="urn:microsoft.com/office/officeart/2005/8/layout/default"/>
    <dgm:cxn modelId="{1AA9699D-BAFE-4921-BE7F-4B97A84AF0A0}" type="presParOf" srcId="{93C1A536-BAB6-47E1-920B-6C7C92F14605}" destId="{7FE75109-0DF9-4ACD-BAE7-6106EB3D3A8A}" srcOrd="7" destOrd="0" presId="urn:microsoft.com/office/officeart/2005/8/layout/default"/>
    <dgm:cxn modelId="{4CF24D8D-024B-4CAA-9E2C-A190B4DE7D27}" type="presParOf" srcId="{93C1A536-BAB6-47E1-920B-6C7C92F14605}" destId="{A8603A3C-9F03-446F-B572-7B38B9A81721}" srcOrd="8" destOrd="0" presId="urn:microsoft.com/office/officeart/2005/8/layout/default"/>
    <dgm:cxn modelId="{5A8DE97A-2503-4B34-8E14-754482515440}" type="presParOf" srcId="{93C1A536-BAB6-47E1-920B-6C7C92F14605}" destId="{3F5DCA7E-7BBC-4D84-B0A8-8E2BFA54E72C}" srcOrd="9" destOrd="0" presId="urn:microsoft.com/office/officeart/2005/8/layout/default"/>
    <dgm:cxn modelId="{52DF9FFE-48DF-427D-B8A1-3E6DB446686E}" type="presParOf" srcId="{93C1A536-BAB6-47E1-920B-6C7C92F14605}" destId="{80DB57BA-E9DB-46B3-9E4B-3BE45BBEDA0B}" srcOrd="10" destOrd="0" presId="urn:microsoft.com/office/officeart/2005/8/layout/default"/>
    <dgm:cxn modelId="{87095714-72F5-4CA9-AA71-1F733458B6BB}" type="presParOf" srcId="{93C1A536-BAB6-47E1-920B-6C7C92F14605}" destId="{73C2EE74-29B6-4072-B69B-9B5227883094}" srcOrd="11" destOrd="0" presId="urn:microsoft.com/office/officeart/2005/8/layout/default"/>
    <dgm:cxn modelId="{83A7C0A9-4468-4935-ADCE-135D98C7AF27}" type="presParOf" srcId="{93C1A536-BAB6-47E1-920B-6C7C92F14605}" destId="{C698D784-8936-4EE2-B250-33563EAE8A1F}" srcOrd="12" destOrd="0" presId="urn:microsoft.com/office/officeart/2005/8/layout/default"/>
    <dgm:cxn modelId="{586D8F51-0C0A-4874-B2CD-7AD8DC410557}" type="presParOf" srcId="{93C1A536-BAB6-47E1-920B-6C7C92F14605}" destId="{23002F2E-B3BD-43A1-9467-21B20412CD42}" srcOrd="13" destOrd="0" presId="urn:microsoft.com/office/officeart/2005/8/layout/default"/>
    <dgm:cxn modelId="{FAF23535-9EB0-4EDC-A42C-D2ED48322525}" type="presParOf" srcId="{93C1A536-BAB6-47E1-920B-6C7C92F14605}" destId="{0500F6FA-96B4-4C59-828E-4E8E9900F02A}" srcOrd="14" destOrd="0" presId="urn:microsoft.com/office/officeart/2005/8/layout/default"/>
    <dgm:cxn modelId="{33775548-A26A-4A6D-868A-DD72C26E5AE9}" type="presParOf" srcId="{93C1A536-BAB6-47E1-920B-6C7C92F14605}" destId="{145BDBC8-B7C7-420E-A515-B78BF1A4A10B}" srcOrd="15" destOrd="0" presId="urn:microsoft.com/office/officeart/2005/8/layout/default"/>
    <dgm:cxn modelId="{9C4C6D93-45BE-4A0F-B3A7-A59E56790193}" type="presParOf" srcId="{93C1A536-BAB6-47E1-920B-6C7C92F14605}" destId="{AB18C156-1335-46BC-A3DA-1F7AB7A576A5}"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67479-522B-4E3A-88FB-CAFA97B78401}">
      <dsp:nvSpPr>
        <dsp:cNvPr id="0" name=""/>
        <dsp:cNvSpPr/>
      </dsp:nvSpPr>
      <dsp:spPr>
        <a:xfrm>
          <a:off x="-199295" y="6639"/>
          <a:ext cx="5876518" cy="11929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26016-3284-454E-9850-257336AF4E28}">
      <dsp:nvSpPr>
        <dsp:cNvPr id="0" name=""/>
        <dsp:cNvSpPr/>
      </dsp:nvSpPr>
      <dsp:spPr>
        <a:xfrm>
          <a:off x="161576" y="275056"/>
          <a:ext cx="656130" cy="656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321CC6-2D26-4ECD-A028-7F8E2EA08EB8}">
      <dsp:nvSpPr>
        <dsp:cNvPr id="0" name=""/>
        <dsp:cNvSpPr/>
      </dsp:nvSpPr>
      <dsp:spPr>
        <a:xfrm>
          <a:off x="1178579" y="6639"/>
          <a:ext cx="4495947" cy="1192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56" tIns="126256" rIns="126256" bIns="126256" numCol="1" spcCol="1270" anchor="ctr" anchorCtr="0">
          <a:noAutofit/>
        </a:bodyPr>
        <a:lstStyle/>
        <a:p>
          <a:pPr marL="0" lvl="0" indent="0" algn="l" defTabSz="1111250">
            <a:lnSpc>
              <a:spcPct val="90000"/>
            </a:lnSpc>
            <a:spcBef>
              <a:spcPct val="0"/>
            </a:spcBef>
            <a:spcAft>
              <a:spcPct val="35000"/>
            </a:spcAft>
            <a:buNone/>
          </a:pPr>
          <a:r>
            <a:rPr lang="en-GB" sz="2500" kern="1200"/>
            <a:t>Conduct internet Research ;</a:t>
          </a:r>
          <a:endParaRPr lang="en-US" sz="2500" kern="1200"/>
        </a:p>
      </dsp:txBody>
      <dsp:txXfrm>
        <a:off x="1178579" y="6639"/>
        <a:ext cx="4495947" cy="1192965"/>
      </dsp:txXfrm>
    </dsp:sp>
    <dsp:sp modelId="{A4442C5D-71D3-4C50-AAFE-A26BA006D97C}">
      <dsp:nvSpPr>
        <dsp:cNvPr id="0" name=""/>
        <dsp:cNvSpPr/>
      </dsp:nvSpPr>
      <dsp:spPr>
        <a:xfrm>
          <a:off x="-199295" y="1497846"/>
          <a:ext cx="5876518" cy="11929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D5D466-CE38-4ABB-BAFA-AAC932CC2811}">
      <dsp:nvSpPr>
        <dsp:cNvPr id="0" name=""/>
        <dsp:cNvSpPr/>
      </dsp:nvSpPr>
      <dsp:spPr>
        <a:xfrm>
          <a:off x="161576" y="1766263"/>
          <a:ext cx="656130" cy="6561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B92BA4-6B86-45E5-8F22-F01A4E973BE4}">
      <dsp:nvSpPr>
        <dsp:cNvPr id="0" name=""/>
        <dsp:cNvSpPr/>
      </dsp:nvSpPr>
      <dsp:spPr>
        <a:xfrm>
          <a:off x="777293" y="1497846"/>
          <a:ext cx="5298519" cy="1192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56" tIns="126256" rIns="126256" bIns="126256"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tx1"/>
              </a:solidFill>
              <a:latin typeface="+mn-lt"/>
              <a:ea typeface="+mn-ea"/>
              <a:cs typeface="+mn-cs"/>
            </a:rPr>
            <a:t>What are the roles of stakeholders in NHS?.</a:t>
          </a:r>
          <a:endParaRPr lang="en-US" sz="2500" kern="1200" dirty="0"/>
        </a:p>
      </dsp:txBody>
      <dsp:txXfrm>
        <a:off x="777293" y="1497846"/>
        <a:ext cx="5298519" cy="1192965"/>
      </dsp:txXfrm>
    </dsp:sp>
    <dsp:sp modelId="{0414C81C-CF86-4F80-A5D6-2C8715731A6A}">
      <dsp:nvSpPr>
        <dsp:cNvPr id="0" name=""/>
        <dsp:cNvSpPr/>
      </dsp:nvSpPr>
      <dsp:spPr>
        <a:xfrm>
          <a:off x="-199295" y="2989053"/>
          <a:ext cx="5876518" cy="11929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A1CDDF-C5B1-48CE-8E8D-A9727FFEDE99}">
      <dsp:nvSpPr>
        <dsp:cNvPr id="0" name=""/>
        <dsp:cNvSpPr/>
      </dsp:nvSpPr>
      <dsp:spPr>
        <a:xfrm>
          <a:off x="161576" y="3257470"/>
          <a:ext cx="656130" cy="6561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4D3CC3-AC8D-4FD7-B180-249858982257}">
      <dsp:nvSpPr>
        <dsp:cNvPr id="0" name=""/>
        <dsp:cNvSpPr/>
      </dsp:nvSpPr>
      <dsp:spPr>
        <a:xfrm>
          <a:off x="1178579" y="2989053"/>
          <a:ext cx="4495947" cy="1192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56" tIns="126256" rIns="126256" bIns="126256" numCol="1" spcCol="1270" anchor="ctr" anchorCtr="0">
          <a:noAutofit/>
        </a:bodyPr>
        <a:lstStyle/>
        <a:p>
          <a:pPr marL="0" lvl="0" indent="0" algn="l" defTabSz="1111250">
            <a:lnSpc>
              <a:spcPct val="90000"/>
            </a:lnSpc>
            <a:spcBef>
              <a:spcPct val="0"/>
            </a:spcBef>
            <a:spcAft>
              <a:spcPct val="35000"/>
            </a:spcAft>
            <a:buNone/>
          </a:pPr>
          <a:r>
            <a:rPr lang="en-GB" sz="2500" kern="1200" dirty="0"/>
            <a:t>Feedback to the class.</a:t>
          </a:r>
          <a:endParaRPr lang="en-US" sz="2500" kern="1200" dirty="0"/>
        </a:p>
      </dsp:txBody>
      <dsp:txXfrm>
        <a:off x="1178579" y="2989053"/>
        <a:ext cx="4495947" cy="11929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39678-B18F-4429-BBAC-355FDA4CC7AB}">
      <dsp:nvSpPr>
        <dsp:cNvPr id="0" name=""/>
        <dsp:cNvSpPr/>
      </dsp:nvSpPr>
      <dsp:spPr>
        <a:xfrm>
          <a:off x="0" y="0"/>
          <a:ext cx="1086107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DE7426-0D4E-4579-B8F2-54612896D881}">
      <dsp:nvSpPr>
        <dsp:cNvPr id="0" name=""/>
        <dsp:cNvSpPr/>
      </dsp:nvSpPr>
      <dsp:spPr>
        <a:xfrm>
          <a:off x="0" y="0"/>
          <a:ext cx="10861074" cy="2773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GB" sz="3800" kern="1200" dirty="0">
              <a:solidFill>
                <a:schemeClr val="bg1"/>
              </a:solidFill>
              <a:highlight>
                <a:srgbClr val="008000"/>
              </a:highlight>
            </a:rPr>
            <a:t>Stakeholders</a:t>
          </a:r>
          <a:r>
            <a:rPr lang="en-GB" sz="3800" kern="1200" dirty="0"/>
            <a:t> can be defined as any person or group of people who have a significant interest in services provided, or will be affected by, any planned changes in an organisation or local health community. </a:t>
          </a:r>
          <a:endParaRPr lang="en-US" sz="3800" kern="1200" dirty="0"/>
        </a:p>
      </dsp:txBody>
      <dsp:txXfrm>
        <a:off x="0" y="0"/>
        <a:ext cx="10861074" cy="2773023"/>
      </dsp:txXfrm>
    </dsp:sp>
    <dsp:sp modelId="{0574BCF9-CE4F-424A-B92F-E077A033C4C2}">
      <dsp:nvSpPr>
        <dsp:cNvPr id="0" name=""/>
        <dsp:cNvSpPr/>
      </dsp:nvSpPr>
      <dsp:spPr>
        <a:xfrm>
          <a:off x="0" y="2773023"/>
          <a:ext cx="1086107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926EB9-1597-4EB2-A68B-C131F3785222}">
      <dsp:nvSpPr>
        <dsp:cNvPr id="0" name=""/>
        <dsp:cNvSpPr/>
      </dsp:nvSpPr>
      <dsp:spPr>
        <a:xfrm>
          <a:off x="0" y="2773023"/>
          <a:ext cx="10861074" cy="2773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GB" sz="3800" kern="1200" dirty="0"/>
            <a:t>They can be </a:t>
          </a:r>
          <a:r>
            <a:rPr lang="en-GB" sz="3800" kern="1200" dirty="0">
              <a:highlight>
                <a:srgbClr val="FFFF00"/>
              </a:highlight>
            </a:rPr>
            <a:t>internal</a:t>
          </a:r>
          <a:r>
            <a:rPr lang="en-GB" sz="3800" kern="1200" dirty="0"/>
            <a:t> or </a:t>
          </a:r>
          <a:r>
            <a:rPr lang="en-GB" sz="3800" kern="1200" dirty="0">
              <a:highlight>
                <a:srgbClr val="FFFF00"/>
              </a:highlight>
            </a:rPr>
            <a:t>external </a:t>
          </a:r>
          <a:r>
            <a:rPr lang="en-GB" sz="3800" kern="1200" dirty="0"/>
            <a:t>to that local health community, and they can comprise staff, patients, trade unions, MPs and members of the public and community groups. </a:t>
          </a:r>
          <a:endParaRPr lang="en-US" sz="3800" kern="1200" dirty="0"/>
        </a:p>
      </dsp:txBody>
      <dsp:txXfrm>
        <a:off x="0" y="2773023"/>
        <a:ext cx="10861074" cy="27730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BDEC8-B7D6-4FD3-A6C0-3DAB82BD8BB4}">
      <dsp:nvSpPr>
        <dsp:cNvPr id="0" name=""/>
        <dsp:cNvSpPr/>
      </dsp:nvSpPr>
      <dsp:spPr>
        <a:xfrm>
          <a:off x="0" y="598"/>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849697-2E88-491B-9A3C-1D7F47137D63}">
      <dsp:nvSpPr>
        <dsp:cNvPr id="0" name=""/>
        <dsp:cNvSpPr/>
      </dsp:nvSpPr>
      <dsp:spPr>
        <a:xfrm>
          <a:off x="0" y="598"/>
          <a:ext cx="5157787" cy="326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Director of Public Health</a:t>
          </a:r>
          <a:endParaRPr lang="en-US" sz="1500" kern="1200"/>
        </a:p>
      </dsp:txBody>
      <dsp:txXfrm>
        <a:off x="0" y="598"/>
        <a:ext cx="5157787" cy="326839"/>
      </dsp:txXfrm>
    </dsp:sp>
    <dsp:sp modelId="{D26D9906-202F-4E0C-9EE3-8A5064E060EE}">
      <dsp:nvSpPr>
        <dsp:cNvPr id="0" name=""/>
        <dsp:cNvSpPr/>
      </dsp:nvSpPr>
      <dsp:spPr>
        <a:xfrm>
          <a:off x="0" y="327437"/>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BB54FF-7C09-457E-8210-F8D024447599}">
      <dsp:nvSpPr>
        <dsp:cNvPr id="0" name=""/>
        <dsp:cNvSpPr/>
      </dsp:nvSpPr>
      <dsp:spPr>
        <a:xfrm>
          <a:off x="0" y="327437"/>
          <a:ext cx="5157787" cy="326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Head of Health Intelligence and Information</a:t>
          </a:r>
          <a:endParaRPr lang="en-US" sz="1500" kern="1200"/>
        </a:p>
      </dsp:txBody>
      <dsp:txXfrm>
        <a:off x="0" y="327437"/>
        <a:ext cx="5157787" cy="326839"/>
      </dsp:txXfrm>
    </dsp:sp>
    <dsp:sp modelId="{6FABF355-46FB-45B9-96C9-CAF2912E5AE8}">
      <dsp:nvSpPr>
        <dsp:cNvPr id="0" name=""/>
        <dsp:cNvSpPr/>
      </dsp:nvSpPr>
      <dsp:spPr>
        <a:xfrm>
          <a:off x="0" y="654277"/>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E59235-F754-4FD7-85E4-122C96C8247F}">
      <dsp:nvSpPr>
        <dsp:cNvPr id="0" name=""/>
        <dsp:cNvSpPr/>
      </dsp:nvSpPr>
      <dsp:spPr>
        <a:xfrm>
          <a:off x="0" y="654277"/>
          <a:ext cx="5157787" cy="326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Service users</a:t>
          </a:r>
          <a:endParaRPr lang="en-US" sz="1500" kern="1200"/>
        </a:p>
      </dsp:txBody>
      <dsp:txXfrm>
        <a:off x="0" y="654277"/>
        <a:ext cx="5157787" cy="326839"/>
      </dsp:txXfrm>
    </dsp:sp>
    <dsp:sp modelId="{ADE827EE-CC51-4D96-AF1D-3B937AB6CF74}">
      <dsp:nvSpPr>
        <dsp:cNvPr id="0" name=""/>
        <dsp:cNvSpPr/>
      </dsp:nvSpPr>
      <dsp:spPr>
        <a:xfrm>
          <a:off x="0" y="981116"/>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442647-F3C1-4207-BAD9-49077B95C9D1}">
      <dsp:nvSpPr>
        <dsp:cNvPr id="0" name=""/>
        <dsp:cNvSpPr/>
      </dsp:nvSpPr>
      <dsp:spPr>
        <a:xfrm>
          <a:off x="0" y="981116"/>
          <a:ext cx="5157787" cy="326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Patients </a:t>
          </a:r>
          <a:endParaRPr lang="en-US" sz="1500" kern="1200"/>
        </a:p>
      </dsp:txBody>
      <dsp:txXfrm>
        <a:off x="0" y="981116"/>
        <a:ext cx="5157787" cy="326839"/>
      </dsp:txXfrm>
    </dsp:sp>
    <dsp:sp modelId="{DA2914E3-1AEC-4251-845F-047543BED7BD}">
      <dsp:nvSpPr>
        <dsp:cNvPr id="0" name=""/>
        <dsp:cNvSpPr/>
      </dsp:nvSpPr>
      <dsp:spPr>
        <a:xfrm>
          <a:off x="0" y="1307956"/>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AF83A6-6C05-405F-8ABB-9737770F12EC}">
      <dsp:nvSpPr>
        <dsp:cNvPr id="0" name=""/>
        <dsp:cNvSpPr/>
      </dsp:nvSpPr>
      <dsp:spPr>
        <a:xfrm>
          <a:off x="0" y="1307956"/>
          <a:ext cx="5157787" cy="326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Procurement</a:t>
          </a:r>
          <a:endParaRPr lang="en-US" sz="1500" kern="1200"/>
        </a:p>
      </dsp:txBody>
      <dsp:txXfrm>
        <a:off x="0" y="1307956"/>
        <a:ext cx="5157787" cy="326839"/>
      </dsp:txXfrm>
    </dsp:sp>
    <dsp:sp modelId="{FDFE6D0A-F218-4133-A49C-F7E2C79EC22E}">
      <dsp:nvSpPr>
        <dsp:cNvPr id="0" name=""/>
        <dsp:cNvSpPr/>
      </dsp:nvSpPr>
      <dsp:spPr>
        <a:xfrm>
          <a:off x="0" y="1634795"/>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73A01B-5A45-46A0-A906-89F0407752B5}">
      <dsp:nvSpPr>
        <dsp:cNvPr id="0" name=""/>
        <dsp:cNvSpPr/>
      </dsp:nvSpPr>
      <dsp:spPr>
        <a:xfrm>
          <a:off x="0" y="1634795"/>
          <a:ext cx="5157787" cy="326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Director of Nursing</a:t>
          </a:r>
          <a:endParaRPr lang="en-US" sz="1500" kern="1200"/>
        </a:p>
      </dsp:txBody>
      <dsp:txXfrm>
        <a:off x="0" y="1634795"/>
        <a:ext cx="5157787" cy="326839"/>
      </dsp:txXfrm>
    </dsp:sp>
    <dsp:sp modelId="{6EE42FCA-7FB4-47C5-B41A-58FCE27BC0FF}">
      <dsp:nvSpPr>
        <dsp:cNvPr id="0" name=""/>
        <dsp:cNvSpPr/>
      </dsp:nvSpPr>
      <dsp:spPr>
        <a:xfrm>
          <a:off x="0" y="1961634"/>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EEACA9-E4BB-44D2-B9B0-ABFFA2821B47}">
      <dsp:nvSpPr>
        <dsp:cNvPr id="0" name=""/>
        <dsp:cNvSpPr/>
      </dsp:nvSpPr>
      <dsp:spPr>
        <a:xfrm>
          <a:off x="0" y="1961634"/>
          <a:ext cx="5157787" cy="326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Public Health Strategists</a:t>
          </a:r>
          <a:endParaRPr lang="en-US" sz="1500" kern="1200"/>
        </a:p>
      </dsp:txBody>
      <dsp:txXfrm>
        <a:off x="0" y="1961634"/>
        <a:ext cx="5157787" cy="326839"/>
      </dsp:txXfrm>
    </dsp:sp>
    <dsp:sp modelId="{952B5B06-97E7-416E-A88B-44A3A8E1698C}">
      <dsp:nvSpPr>
        <dsp:cNvPr id="0" name=""/>
        <dsp:cNvSpPr/>
      </dsp:nvSpPr>
      <dsp:spPr>
        <a:xfrm>
          <a:off x="0" y="2288474"/>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C57606-51B3-41D8-B27B-3C8B9CF9D8C3}">
      <dsp:nvSpPr>
        <dsp:cNvPr id="0" name=""/>
        <dsp:cNvSpPr/>
      </dsp:nvSpPr>
      <dsp:spPr>
        <a:xfrm>
          <a:off x="0" y="2288474"/>
          <a:ext cx="5157787" cy="326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Public Health Management Analyst</a:t>
          </a:r>
          <a:endParaRPr lang="en-US" sz="1500" kern="1200"/>
        </a:p>
      </dsp:txBody>
      <dsp:txXfrm>
        <a:off x="0" y="2288474"/>
        <a:ext cx="5157787" cy="326839"/>
      </dsp:txXfrm>
    </dsp:sp>
    <dsp:sp modelId="{BB2CD3E6-D93A-43BA-94CE-ADC7FEE08891}">
      <dsp:nvSpPr>
        <dsp:cNvPr id="0" name=""/>
        <dsp:cNvSpPr/>
      </dsp:nvSpPr>
      <dsp:spPr>
        <a:xfrm>
          <a:off x="0" y="2615313"/>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2E27EB-D1AC-45C9-9059-74BE1A162C06}">
      <dsp:nvSpPr>
        <dsp:cNvPr id="0" name=""/>
        <dsp:cNvSpPr/>
      </dsp:nvSpPr>
      <dsp:spPr>
        <a:xfrm>
          <a:off x="0" y="2615313"/>
          <a:ext cx="5157787" cy="326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Director of Programmes and Services</a:t>
          </a:r>
          <a:endParaRPr lang="en-US" sz="1500" kern="1200"/>
        </a:p>
      </dsp:txBody>
      <dsp:txXfrm>
        <a:off x="0" y="2615313"/>
        <a:ext cx="5157787" cy="326839"/>
      </dsp:txXfrm>
    </dsp:sp>
    <dsp:sp modelId="{C04C94B0-4244-49FD-B858-C0741972F92D}">
      <dsp:nvSpPr>
        <dsp:cNvPr id="0" name=""/>
        <dsp:cNvSpPr/>
      </dsp:nvSpPr>
      <dsp:spPr>
        <a:xfrm>
          <a:off x="0" y="2942153"/>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EAE4E7-0CBB-4DC1-A3C0-85A8CE39632B}">
      <dsp:nvSpPr>
        <dsp:cNvPr id="0" name=""/>
        <dsp:cNvSpPr/>
      </dsp:nvSpPr>
      <dsp:spPr>
        <a:xfrm>
          <a:off x="0" y="2942153"/>
          <a:ext cx="5157787" cy="326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Research Scientist</a:t>
          </a:r>
          <a:endParaRPr lang="en-US" sz="1500" kern="1200"/>
        </a:p>
      </dsp:txBody>
      <dsp:txXfrm>
        <a:off x="0" y="2942153"/>
        <a:ext cx="5157787" cy="326839"/>
      </dsp:txXfrm>
    </dsp:sp>
    <dsp:sp modelId="{F72D4B2D-941C-4074-8E99-FAD2214EC9EE}">
      <dsp:nvSpPr>
        <dsp:cNvPr id="0" name=""/>
        <dsp:cNvSpPr/>
      </dsp:nvSpPr>
      <dsp:spPr>
        <a:xfrm>
          <a:off x="0" y="3268992"/>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4EA15D-6ACA-4C9A-BFA8-1F09EBAEEC8B}">
      <dsp:nvSpPr>
        <dsp:cNvPr id="0" name=""/>
        <dsp:cNvSpPr/>
      </dsp:nvSpPr>
      <dsp:spPr>
        <a:xfrm>
          <a:off x="0" y="3268992"/>
          <a:ext cx="5157787" cy="326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Communications</a:t>
          </a:r>
          <a:endParaRPr lang="en-US" sz="1500" kern="1200"/>
        </a:p>
      </dsp:txBody>
      <dsp:txXfrm>
        <a:off x="0" y="3268992"/>
        <a:ext cx="5157787" cy="326839"/>
      </dsp:txXfrm>
    </dsp:sp>
    <dsp:sp modelId="{F4D4FB4E-FE2B-47B3-A5F9-01E63EC2930C}">
      <dsp:nvSpPr>
        <dsp:cNvPr id="0" name=""/>
        <dsp:cNvSpPr/>
      </dsp:nvSpPr>
      <dsp:spPr>
        <a:xfrm>
          <a:off x="0" y="3595831"/>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40E9AC-8116-4DE7-9082-5D3EAF3B9779}">
      <dsp:nvSpPr>
        <dsp:cNvPr id="0" name=""/>
        <dsp:cNvSpPr/>
      </dsp:nvSpPr>
      <dsp:spPr>
        <a:xfrm>
          <a:off x="0" y="3595831"/>
          <a:ext cx="5157787" cy="326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Environmental Health Intelligence Analyst</a:t>
          </a:r>
          <a:endParaRPr lang="en-US" sz="1500" kern="1200"/>
        </a:p>
      </dsp:txBody>
      <dsp:txXfrm>
        <a:off x="0" y="3595831"/>
        <a:ext cx="5157787" cy="326839"/>
      </dsp:txXfrm>
    </dsp:sp>
    <dsp:sp modelId="{AEF2E7AE-6F98-4D1E-B885-5A5D0C575068}">
      <dsp:nvSpPr>
        <dsp:cNvPr id="0" name=""/>
        <dsp:cNvSpPr/>
      </dsp:nvSpPr>
      <dsp:spPr>
        <a:xfrm>
          <a:off x="0" y="3922671"/>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B6EC32-FAB4-4878-BD6B-71256A3F40FF}">
      <dsp:nvSpPr>
        <dsp:cNvPr id="0" name=""/>
        <dsp:cNvSpPr/>
      </dsp:nvSpPr>
      <dsp:spPr>
        <a:xfrm>
          <a:off x="0" y="3922671"/>
          <a:ext cx="5157787" cy="326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Public Health Manager</a:t>
          </a:r>
          <a:endParaRPr lang="en-US" sz="1500" kern="1200"/>
        </a:p>
      </dsp:txBody>
      <dsp:txXfrm>
        <a:off x="0" y="3922671"/>
        <a:ext cx="5157787" cy="326839"/>
      </dsp:txXfrm>
    </dsp:sp>
    <dsp:sp modelId="{BDFA0562-6FC2-4D0F-85C4-7B6CC8CE1090}">
      <dsp:nvSpPr>
        <dsp:cNvPr id="0" name=""/>
        <dsp:cNvSpPr/>
      </dsp:nvSpPr>
      <dsp:spPr>
        <a:xfrm>
          <a:off x="0" y="4249510"/>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6E569D-AFB9-4962-8247-F5F9421E4045}">
      <dsp:nvSpPr>
        <dsp:cNvPr id="0" name=""/>
        <dsp:cNvSpPr/>
      </dsp:nvSpPr>
      <dsp:spPr>
        <a:xfrm>
          <a:off x="0" y="4249510"/>
          <a:ext cx="5157787" cy="326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Trustees</a:t>
          </a:r>
          <a:endParaRPr lang="en-US" sz="1500" kern="1200"/>
        </a:p>
      </dsp:txBody>
      <dsp:txXfrm>
        <a:off x="0" y="4249510"/>
        <a:ext cx="5157787" cy="326839"/>
      </dsp:txXfrm>
    </dsp:sp>
    <dsp:sp modelId="{5018B59E-9C08-48B9-B488-6F715F00F17F}">
      <dsp:nvSpPr>
        <dsp:cNvPr id="0" name=""/>
        <dsp:cNvSpPr/>
      </dsp:nvSpPr>
      <dsp:spPr>
        <a:xfrm>
          <a:off x="0" y="4576350"/>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153181-E0BF-4FDA-9B34-050E952E43ED}">
      <dsp:nvSpPr>
        <dsp:cNvPr id="0" name=""/>
        <dsp:cNvSpPr/>
      </dsp:nvSpPr>
      <dsp:spPr>
        <a:xfrm>
          <a:off x="0" y="4576350"/>
          <a:ext cx="5157787" cy="326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Board committee members</a:t>
          </a:r>
          <a:endParaRPr lang="en-US" sz="1500" kern="1200"/>
        </a:p>
      </dsp:txBody>
      <dsp:txXfrm>
        <a:off x="0" y="4576350"/>
        <a:ext cx="5157787" cy="3268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F6837-0868-42DD-AFC6-3634C1F3F1A0}">
      <dsp:nvSpPr>
        <dsp:cNvPr id="0" name=""/>
        <dsp:cNvSpPr/>
      </dsp:nvSpPr>
      <dsp:spPr>
        <a:xfrm>
          <a:off x="2021736" y="183676"/>
          <a:ext cx="3491181" cy="24250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endParaRPr lang="en-US" sz="3300" kern="1200" dirty="0">
            <a:solidFill>
              <a:schemeClr val="bg1"/>
            </a:solidFill>
            <a:highlight>
              <a:srgbClr val="008000"/>
            </a:highlight>
          </a:endParaRPr>
        </a:p>
      </dsp:txBody>
      <dsp:txXfrm>
        <a:off x="2033574" y="195514"/>
        <a:ext cx="3467505" cy="218831"/>
      </dsp:txXfrm>
    </dsp:sp>
    <dsp:sp modelId="{401F6686-6096-4447-B37F-949158E128BF}">
      <dsp:nvSpPr>
        <dsp:cNvPr id="0" name=""/>
        <dsp:cNvSpPr/>
      </dsp:nvSpPr>
      <dsp:spPr>
        <a:xfrm>
          <a:off x="0" y="426183"/>
          <a:ext cx="7534654" cy="5328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225"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GB" sz="2600" kern="1200" dirty="0"/>
            <a:t>Through working with our stakeholders, we believe that we can achieve improved mutual understanding and trust.</a:t>
          </a:r>
          <a:endParaRPr lang="en-US" sz="2600" kern="1200" dirty="0"/>
        </a:p>
        <a:p>
          <a:pPr marL="228600" lvl="1" indent="-228600" algn="l" defTabSz="1155700">
            <a:lnSpc>
              <a:spcPct val="90000"/>
            </a:lnSpc>
            <a:spcBef>
              <a:spcPct val="0"/>
            </a:spcBef>
            <a:spcAft>
              <a:spcPct val="20000"/>
            </a:spcAft>
            <a:buChar char="•"/>
          </a:pPr>
          <a:r>
            <a:rPr lang="en-GB" sz="2600" kern="1200" dirty="0"/>
            <a:t> By sharing more about the work which we do and how we do it, about our successes and our challenges, we hope that local people will feel that they know us better as the organisation which cares for them when they need our services. </a:t>
          </a:r>
          <a:endParaRPr lang="en-US" sz="2600" kern="1200" dirty="0"/>
        </a:p>
        <a:p>
          <a:pPr marL="228600" lvl="1" indent="-228600" algn="l" defTabSz="1155700">
            <a:lnSpc>
              <a:spcPct val="90000"/>
            </a:lnSpc>
            <a:spcBef>
              <a:spcPct val="0"/>
            </a:spcBef>
            <a:spcAft>
              <a:spcPct val="20000"/>
            </a:spcAft>
            <a:buChar char="•"/>
          </a:pPr>
          <a:r>
            <a:rPr lang="en-GB" sz="2600" kern="1200" dirty="0"/>
            <a:t>Through maintaining regular two-way dialogue we will also be able to listen to, and understand more clearly, the issues, concerns and ideas of local people. This also enables us to make improvements to the ways in which we provide our services.</a:t>
          </a:r>
          <a:endParaRPr lang="en-US" sz="2600" kern="1200" dirty="0"/>
        </a:p>
      </dsp:txBody>
      <dsp:txXfrm>
        <a:off x="0" y="426183"/>
        <a:ext cx="7534654" cy="53281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E7CCD-9B3F-4B14-8871-28DE5E3CE351}">
      <dsp:nvSpPr>
        <dsp:cNvPr id="0" name=""/>
        <dsp:cNvSpPr/>
      </dsp:nvSpPr>
      <dsp:spPr>
        <a:xfrm>
          <a:off x="0" y="465391"/>
          <a:ext cx="2286952" cy="13721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Focus groups</a:t>
          </a:r>
          <a:endParaRPr lang="en-US" sz="2600" kern="1200"/>
        </a:p>
      </dsp:txBody>
      <dsp:txXfrm>
        <a:off x="0" y="465391"/>
        <a:ext cx="2286952" cy="1372171"/>
      </dsp:txXfrm>
    </dsp:sp>
    <dsp:sp modelId="{DE814657-4AAF-4A9C-9AAB-8C8A57CDC6AB}">
      <dsp:nvSpPr>
        <dsp:cNvPr id="0" name=""/>
        <dsp:cNvSpPr/>
      </dsp:nvSpPr>
      <dsp:spPr>
        <a:xfrm>
          <a:off x="2515647" y="465391"/>
          <a:ext cx="2286952" cy="137217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One-to-one interviews</a:t>
          </a:r>
          <a:endParaRPr lang="en-US" sz="2600" kern="1200"/>
        </a:p>
      </dsp:txBody>
      <dsp:txXfrm>
        <a:off x="2515647" y="465391"/>
        <a:ext cx="2286952" cy="1372171"/>
      </dsp:txXfrm>
    </dsp:sp>
    <dsp:sp modelId="{74106E34-91D1-4612-AD0C-F73A4115394B}">
      <dsp:nvSpPr>
        <dsp:cNvPr id="0" name=""/>
        <dsp:cNvSpPr/>
      </dsp:nvSpPr>
      <dsp:spPr>
        <a:xfrm>
          <a:off x="5031295" y="465391"/>
          <a:ext cx="2286952" cy="137217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Observation in healthcare settings</a:t>
          </a:r>
          <a:endParaRPr lang="en-US" sz="2600" kern="1200"/>
        </a:p>
      </dsp:txBody>
      <dsp:txXfrm>
        <a:off x="5031295" y="465391"/>
        <a:ext cx="2286952" cy="1372171"/>
      </dsp:txXfrm>
    </dsp:sp>
    <dsp:sp modelId="{EEEE4B88-F930-4FDF-A8A1-196968AFF6CA}">
      <dsp:nvSpPr>
        <dsp:cNvPr id="0" name=""/>
        <dsp:cNvSpPr/>
      </dsp:nvSpPr>
      <dsp:spPr>
        <a:xfrm>
          <a:off x="0" y="2066258"/>
          <a:ext cx="2286952" cy="137217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Patient panels</a:t>
          </a:r>
          <a:endParaRPr lang="en-US" sz="2600" kern="1200"/>
        </a:p>
      </dsp:txBody>
      <dsp:txXfrm>
        <a:off x="0" y="2066258"/>
        <a:ext cx="2286952" cy="1372171"/>
      </dsp:txXfrm>
    </dsp:sp>
    <dsp:sp modelId="{D5EE5E6F-98B0-45F4-96B1-E79A85D04FA4}">
      <dsp:nvSpPr>
        <dsp:cNvPr id="0" name=""/>
        <dsp:cNvSpPr/>
      </dsp:nvSpPr>
      <dsp:spPr>
        <a:xfrm>
          <a:off x="2515647" y="2066258"/>
          <a:ext cx="2286952" cy="137217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Deliberative events/citizen’s juries</a:t>
          </a:r>
          <a:endParaRPr lang="en-US" sz="2600" kern="1200"/>
        </a:p>
      </dsp:txBody>
      <dsp:txXfrm>
        <a:off x="2515647" y="2066258"/>
        <a:ext cx="2286952" cy="1372171"/>
      </dsp:txXfrm>
    </dsp:sp>
    <dsp:sp modelId="{9C34226F-CB3C-4F63-A429-5D0937E6D888}">
      <dsp:nvSpPr>
        <dsp:cNvPr id="0" name=""/>
        <dsp:cNvSpPr/>
      </dsp:nvSpPr>
      <dsp:spPr>
        <a:xfrm>
          <a:off x="5031295" y="2066258"/>
          <a:ext cx="2286952" cy="13721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Telephone surveys</a:t>
          </a:r>
          <a:endParaRPr lang="en-US" sz="2600" kern="1200" dirty="0"/>
        </a:p>
      </dsp:txBody>
      <dsp:txXfrm>
        <a:off x="5031295" y="2066258"/>
        <a:ext cx="2286952" cy="1372171"/>
      </dsp:txXfrm>
    </dsp:sp>
    <dsp:sp modelId="{26AC04DE-BA9C-40FB-BC07-B33355275907}">
      <dsp:nvSpPr>
        <dsp:cNvPr id="0" name=""/>
        <dsp:cNvSpPr/>
      </dsp:nvSpPr>
      <dsp:spPr>
        <a:xfrm>
          <a:off x="2515647" y="3667125"/>
          <a:ext cx="2286952" cy="137217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Online surveys</a:t>
          </a:r>
          <a:endParaRPr lang="en-US" sz="2600" kern="1200"/>
        </a:p>
      </dsp:txBody>
      <dsp:txXfrm>
        <a:off x="2515647" y="3667125"/>
        <a:ext cx="2286952" cy="13721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549E8-6BEC-4D62-9BE9-CC510120BAC4}">
      <dsp:nvSpPr>
        <dsp:cNvPr id="0" name=""/>
        <dsp:cNvSpPr/>
      </dsp:nvSpPr>
      <dsp:spPr>
        <a:xfrm>
          <a:off x="569259" y="726"/>
          <a:ext cx="2489878" cy="149392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Enhanced self-esteem </a:t>
          </a:r>
          <a:endParaRPr lang="en-US" sz="2300" kern="1200"/>
        </a:p>
      </dsp:txBody>
      <dsp:txXfrm>
        <a:off x="569259" y="726"/>
        <a:ext cx="2489878" cy="1493926"/>
      </dsp:txXfrm>
    </dsp:sp>
    <dsp:sp modelId="{7E03ED36-B534-4234-B74E-013787930EBD}">
      <dsp:nvSpPr>
        <dsp:cNvPr id="0" name=""/>
        <dsp:cNvSpPr/>
      </dsp:nvSpPr>
      <dsp:spPr>
        <a:xfrm>
          <a:off x="3308125" y="726"/>
          <a:ext cx="2489878" cy="149392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Enriched service user satisfaction and trust levels </a:t>
          </a:r>
          <a:endParaRPr lang="en-US" sz="2300" kern="1200"/>
        </a:p>
      </dsp:txBody>
      <dsp:txXfrm>
        <a:off x="3308125" y="726"/>
        <a:ext cx="2489878" cy="1493926"/>
      </dsp:txXfrm>
    </dsp:sp>
    <dsp:sp modelId="{31471CD8-D538-4C2F-887A-7C4B6878200A}">
      <dsp:nvSpPr>
        <dsp:cNvPr id="0" name=""/>
        <dsp:cNvSpPr/>
      </dsp:nvSpPr>
      <dsp:spPr>
        <a:xfrm>
          <a:off x="6046991" y="726"/>
          <a:ext cx="2489878" cy="149392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Improved, high-quality healthcare </a:t>
          </a:r>
          <a:endParaRPr lang="en-US" sz="2300" kern="1200"/>
        </a:p>
      </dsp:txBody>
      <dsp:txXfrm>
        <a:off x="6046991" y="726"/>
        <a:ext cx="2489878" cy="1493926"/>
      </dsp:txXfrm>
    </dsp:sp>
    <dsp:sp modelId="{7E8440AD-BD98-492F-8669-837C0537E0C4}">
      <dsp:nvSpPr>
        <dsp:cNvPr id="0" name=""/>
        <dsp:cNvSpPr/>
      </dsp:nvSpPr>
      <dsp:spPr>
        <a:xfrm>
          <a:off x="8785858" y="726"/>
          <a:ext cx="2489878" cy="149392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Developed approaches to inclusion and wellbeing</a:t>
          </a:r>
          <a:endParaRPr lang="en-US" sz="2300" kern="1200"/>
        </a:p>
      </dsp:txBody>
      <dsp:txXfrm>
        <a:off x="8785858" y="726"/>
        <a:ext cx="2489878" cy="1493926"/>
      </dsp:txXfrm>
    </dsp:sp>
    <dsp:sp modelId="{A8603A3C-9F03-446F-B572-7B38B9A81721}">
      <dsp:nvSpPr>
        <dsp:cNvPr id="0" name=""/>
        <dsp:cNvSpPr/>
      </dsp:nvSpPr>
      <dsp:spPr>
        <a:xfrm>
          <a:off x="569259" y="1743641"/>
          <a:ext cx="2489878" cy="149392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Improved experience of services </a:t>
          </a:r>
          <a:endParaRPr lang="en-US" sz="2300" kern="1200"/>
        </a:p>
      </dsp:txBody>
      <dsp:txXfrm>
        <a:off x="569259" y="1743641"/>
        <a:ext cx="2489878" cy="1493926"/>
      </dsp:txXfrm>
    </dsp:sp>
    <dsp:sp modelId="{80DB57BA-E9DB-46B3-9E4B-3BE45BBEDA0B}">
      <dsp:nvSpPr>
        <dsp:cNvPr id="0" name=""/>
        <dsp:cNvSpPr/>
      </dsp:nvSpPr>
      <dsp:spPr>
        <a:xfrm>
          <a:off x="3308125" y="1743641"/>
          <a:ext cx="2489878" cy="149392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Enhanced safety </a:t>
          </a:r>
          <a:endParaRPr lang="en-US" sz="2300" kern="1200"/>
        </a:p>
      </dsp:txBody>
      <dsp:txXfrm>
        <a:off x="3308125" y="1743641"/>
        <a:ext cx="2489878" cy="1493926"/>
      </dsp:txXfrm>
    </dsp:sp>
    <dsp:sp modelId="{C698D784-8936-4EE2-B250-33563EAE8A1F}">
      <dsp:nvSpPr>
        <dsp:cNvPr id="0" name=""/>
        <dsp:cNvSpPr/>
      </dsp:nvSpPr>
      <dsp:spPr>
        <a:xfrm>
          <a:off x="6046991" y="1743641"/>
          <a:ext cx="2489878" cy="149392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Enhanced clinical effectiveness</a:t>
          </a:r>
          <a:endParaRPr lang="en-US" sz="2300" kern="1200"/>
        </a:p>
      </dsp:txBody>
      <dsp:txXfrm>
        <a:off x="6046991" y="1743641"/>
        <a:ext cx="2489878" cy="1493926"/>
      </dsp:txXfrm>
    </dsp:sp>
    <dsp:sp modelId="{0500F6FA-96B4-4C59-828E-4E8E9900F02A}">
      <dsp:nvSpPr>
        <dsp:cNvPr id="0" name=""/>
        <dsp:cNvSpPr/>
      </dsp:nvSpPr>
      <dsp:spPr>
        <a:xfrm>
          <a:off x="8785858" y="1743641"/>
          <a:ext cx="2489878" cy="149392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Enhanced relationships with families, and caregivers</a:t>
          </a:r>
          <a:endParaRPr lang="en-US" sz="2300" kern="1200"/>
        </a:p>
      </dsp:txBody>
      <dsp:txXfrm>
        <a:off x="8785858" y="1743641"/>
        <a:ext cx="2489878" cy="1493926"/>
      </dsp:txXfrm>
    </dsp:sp>
    <dsp:sp modelId="{AB18C156-1335-46BC-A3DA-1F7AB7A576A5}">
      <dsp:nvSpPr>
        <dsp:cNvPr id="0" name=""/>
        <dsp:cNvSpPr/>
      </dsp:nvSpPr>
      <dsp:spPr>
        <a:xfrm>
          <a:off x="4677558" y="3486555"/>
          <a:ext cx="2489878" cy="149392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More effective transition between different services</a:t>
          </a:r>
          <a:endParaRPr lang="en-US" sz="2300" kern="1200"/>
        </a:p>
      </dsp:txBody>
      <dsp:txXfrm>
        <a:off x="4677558" y="3486555"/>
        <a:ext cx="2489878" cy="14939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76444-3F57-4D4E-A929-2542AE060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0E0C204-11F9-4118-BC80-D0B1260C47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01CCA29-59C2-4251-8BC2-2600C3E511F0}"/>
              </a:ext>
            </a:extLst>
          </p:cNvPr>
          <p:cNvSpPr>
            <a:spLocks noGrp="1"/>
          </p:cNvSpPr>
          <p:nvPr>
            <p:ph type="dt" sz="half" idx="10"/>
          </p:nvPr>
        </p:nvSpPr>
        <p:spPr/>
        <p:txBody>
          <a:bodyPr/>
          <a:lstStyle/>
          <a:p>
            <a:fld id="{81BD7976-2B0F-4E2B-8FCB-BB1E250F317A}" type="datetimeFigureOut">
              <a:rPr lang="en-GB" smtClean="0"/>
              <a:t>03/07/2021</a:t>
            </a:fld>
            <a:endParaRPr lang="en-GB"/>
          </a:p>
        </p:txBody>
      </p:sp>
      <p:sp>
        <p:nvSpPr>
          <p:cNvPr id="5" name="Footer Placeholder 4">
            <a:extLst>
              <a:ext uri="{FF2B5EF4-FFF2-40B4-BE49-F238E27FC236}">
                <a16:creationId xmlns:a16="http://schemas.microsoft.com/office/drawing/2014/main" id="{652BE51E-FF76-4882-8B08-FDF99FE727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58D6F6-AAAE-41BC-AADC-4B3992DB6A1F}"/>
              </a:ext>
            </a:extLst>
          </p:cNvPr>
          <p:cNvSpPr>
            <a:spLocks noGrp="1"/>
          </p:cNvSpPr>
          <p:nvPr>
            <p:ph type="sldNum" sz="quarter" idx="12"/>
          </p:nvPr>
        </p:nvSpPr>
        <p:spPr/>
        <p:txBody>
          <a:bodyPr/>
          <a:lstStyle/>
          <a:p>
            <a:fld id="{79FEE975-20F0-46F8-A6DF-2BD0ABED2F53}" type="slidenum">
              <a:rPr lang="en-GB" smtClean="0"/>
              <a:t>‹#›</a:t>
            </a:fld>
            <a:endParaRPr lang="en-GB"/>
          </a:p>
        </p:txBody>
      </p:sp>
    </p:spTree>
    <p:extLst>
      <p:ext uri="{BB962C8B-B14F-4D97-AF65-F5344CB8AC3E}">
        <p14:creationId xmlns:p14="http://schemas.microsoft.com/office/powerpoint/2010/main" val="706936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1974-CF0E-4310-B6B9-ECDFFFAC383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3459EA0-2952-47CE-B5D3-78A9B1BC50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4C753D-B3E5-4A1A-8D9B-91D9E1A4928E}"/>
              </a:ext>
            </a:extLst>
          </p:cNvPr>
          <p:cNvSpPr>
            <a:spLocks noGrp="1"/>
          </p:cNvSpPr>
          <p:nvPr>
            <p:ph type="dt" sz="half" idx="10"/>
          </p:nvPr>
        </p:nvSpPr>
        <p:spPr/>
        <p:txBody>
          <a:bodyPr/>
          <a:lstStyle/>
          <a:p>
            <a:fld id="{81BD7976-2B0F-4E2B-8FCB-BB1E250F317A}" type="datetimeFigureOut">
              <a:rPr lang="en-GB" smtClean="0"/>
              <a:t>03/07/2021</a:t>
            </a:fld>
            <a:endParaRPr lang="en-GB"/>
          </a:p>
        </p:txBody>
      </p:sp>
      <p:sp>
        <p:nvSpPr>
          <p:cNvPr id="5" name="Footer Placeholder 4">
            <a:extLst>
              <a:ext uri="{FF2B5EF4-FFF2-40B4-BE49-F238E27FC236}">
                <a16:creationId xmlns:a16="http://schemas.microsoft.com/office/drawing/2014/main" id="{C0FCE4BF-2A00-4B6D-A12D-AD1B094C4C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957F92-F7B9-42D9-A787-B1B4B68D70F1}"/>
              </a:ext>
            </a:extLst>
          </p:cNvPr>
          <p:cNvSpPr>
            <a:spLocks noGrp="1"/>
          </p:cNvSpPr>
          <p:nvPr>
            <p:ph type="sldNum" sz="quarter" idx="12"/>
          </p:nvPr>
        </p:nvSpPr>
        <p:spPr/>
        <p:txBody>
          <a:bodyPr/>
          <a:lstStyle/>
          <a:p>
            <a:fld id="{79FEE975-20F0-46F8-A6DF-2BD0ABED2F53}" type="slidenum">
              <a:rPr lang="en-GB" smtClean="0"/>
              <a:t>‹#›</a:t>
            </a:fld>
            <a:endParaRPr lang="en-GB"/>
          </a:p>
        </p:txBody>
      </p:sp>
    </p:spTree>
    <p:extLst>
      <p:ext uri="{BB962C8B-B14F-4D97-AF65-F5344CB8AC3E}">
        <p14:creationId xmlns:p14="http://schemas.microsoft.com/office/powerpoint/2010/main" val="381287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29A100-D17C-4EF0-939D-1CAACF4250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1B8D3DC-F562-4951-866F-DA839FB235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13F36F-CDD9-4148-81D9-E46F4740EECE}"/>
              </a:ext>
            </a:extLst>
          </p:cNvPr>
          <p:cNvSpPr>
            <a:spLocks noGrp="1"/>
          </p:cNvSpPr>
          <p:nvPr>
            <p:ph type="dt" sz="half" idx="10"/>
          </p:nvPr>
        </p:nvSpPr>
        <p:spPr/>
        <p:txBody>
          <a:bodyPr/>
          <a:lstStyle/>
          <a:p>
            <a:fld id="{81BD7976-2B0F-4E2B-8FCB-BB1E250F317A}" type="datetimeFigureOut">
              <a:rPr lang="en-GB" smtClean="0"/>
              <a:t>03/07/2021</a:t>
            </a:fld>
            <a:endParaRPr lang="en-GB"/>
          </a:p>
        </p:txBody>
      </p:sp>
      <p:sp>
        <p:nvSpPr>
          <p:cNvPr id="5" name="Footer Placeholder 4">
            <a:extLst>
              <a:ext uri="{FF2B5EF4-FFF2-40B4-BE49-F238E27FC236}">
                <a16:creationId xmlns:a16="http://schemas.microsoft.com/office/drawing/2014/main" id="{AB5082DD-A02B-45AA-85C6-910AE55A7C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F5EF19-CB9F-4523-A148-3ED986B2F775}"/>
              </a:ext>
            </a:extLst>
          </p:cNvPr>
          <p:cNvSpPr>
            <a:spLocks noGrp="1"/>
          </p:cNvSpPr>
          <p:nvPr>
            <p:ph type="sldNum" sz="quarter" idx="12"/>
          </p:nvPr>
        </p:nvSpPr>
        <p:spPr/>
        <p:txBody>
          <a:bodyPr/>
          <a:lstStyle/>
          <a:p>
            <a:fld id="{79FEE975-20F0-46F8-A6DF-2BD0ABED2F53}" type="slidenum">
              <a:rPr lang="en-GB" smtClean="0"/>
              <a:t>‹#›</a:t>
            </a:fld>
            <a:endParaRPr lang="en-GB"/>
          </a:p>
        </p:txBody>
      </p:sp>
    </p:spTree>
    <p:extLst>
      <p:ext uri="{BB962C8B-B14F-4D97-AF65-F5344CB8AC3E}">
        <p14:creationId xmlns:p14="http://schemas.microsoft.com/office/powerpoint/2010/main" val="3755230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9838267" cy="1143000"/>
          </a:xfrm>
        </p:spPr>
        <p:txBody>
          <a:bodyPr/>
          <a:lstStyle/>
          <a:p>
            <a:r>
              <a:rPr lang="en-US"/>
              <a:t>Click to edit Master title style</a:t>
            </a:r>
          </a:p>
        </p:txBody>
      </p:sp>
      <p:sp>
        <p:nvSpPr>
          <p:cNvPr id="3" name="Text Placeholder 2"/>
          <p:cNvSpPr>
            <a:spLocks noGrp="1"/>
          </p:cNvSpPr>
          <p:nvPr>
            <p:ph type="body" sz="half" idx="1"/>
          </p:nvPr>
        </p:nvSpPr>
        <p:spPr>
          <a:xfrm>
            <a:off x="1079500" y="2214563"/>
            <a:ext cx="5202767" cy="3881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485467" y="2214563"/>
            <a:ext cx="5204884" cy="3881437"/>
          </a:xfrm>
        </p:spPr>
        <p:txBody>
          <a:bodyPr/>
          <a:lstStyle/>
          <a:p>
            <a:pPr lvl="0"/>
            <a:endParaRPr lang="en-US" noProof="0"/>
          </a:p>
        </p:txBody>
      </p:sp>
      <p:sp>
        <p:nvSpPr>
          <p:cNvPr id="5" name="Rectangle 108">
            <a:extLst>
              <a:ext uri="{FF2B5EF4-FFF2-40B4-BE49-F238E27FC236}">
                <a16:creationId xmlns:a16="http://schemas.microsoft.com/office/drawing/2014/main" id="{61293E4A-B547-41A9-B7C8-944A5F3D24D5}"/>
              </a:ext>
            </a:extLst>
          </p:cNvPr>
          <p:cNvSpPr>
            <a:spLocks noGrp="1" noChangeArrowheads="1"/>
          </p:cNvSpPr>
          <p:nvPr>
            <p:ph type="dt" sz="half" idx="10"/>
          </p:nvPr>
        </p:nvSpPr>
        <p:spPr>
          <a:xfrm>
            <a:off x="0" y="0"/>
            <a:ext cx="0" cy="0"/>
          </a:xfrm>
        </p:spPr>
        <p:txBody>
          <a:bodyPr/>
          <a:lstStyle>
            <a:lvl1pPr>
              <a:defRPr/>
            </a:lvl1pPr>
          </a:lstStyle>
          <a:p>
            <a:pPr>
              <a:defRPr/>
            </a:pPr>
            <a:fld id="{7B17BE84-396E-445D-A7B1-7223C9C6A075}" type="datetime1">
              <a:rPr lang="en-GB" altLang="en-US" smtClean="0"/>
              <a:t>03/07/2021</a:t>
            </a:fld>
            <a:endParaRPr lang="en-US" altLang="en-US"/>
          </a:p>
        </p:txBody>
      </p:sp>
      <p:sp>
        <p:nvSpPr>
          <p:cNvPr id="6" name="Rectangle 109">
            <a:extLst>
              <a:ext uri="{FF2B5EF4-FFF2-40B4-BE49-F238E27FC236}">
                <a16:creationId xmlns:a16="http://schemas.microsoft.com/office/drawing/2014/main" id="{D32C04F9-588F-465A-96DE-98A480A331B6}"/>
              </a:ext>
            </a:extLst>
          </p:cNvPr>
          <p:cNvSpPr>
            <a:spLocks noGrp="1" noChangeArrowheads="1"/>
          </p:cNvSpPr>
          <p:nvPr>
            <p:ph type="ftr" sz="quarter" idx="11"/>
          </p:nvPr>
        </p:nvSpPr>
        <p:spPr>
          <a:xfrm>
            <a:off x="0" y="0"/>
            <a:ext cx="0" cy="0"/>
          </a:xfrm>
        </p:spPr>
        <p:txBody>
          <a:bodyPr/>
          <a:lstStyle>
            <a:lvl1pPr>
              <a:defRPr/>
            </a:lvl1pPr>
          </a:lstStyle>
          <a:p>
            <a:pPr>
              <a:defRPr/>
            </a:pPr>
            <a:r>
              <a:rPr lang="en-US" altLang="en-US"/>
              <a:t>Created by Tayo Alebiosu</a:t>
            </a:r>
          </a:p>
        </p:txBody>
      </p:sp>
      <p:sp>
        <p:nvSpPr>
          <p:cNvPr id="7" name="Rectangle 110">
            <a:extLst>
              <a:ext uri="{FF2B5EF4-FFF2-40B4-BE49-F238E27FC236}">
                <a16:creationId xmlns:a16="http://schemas.microsoft.com/office/drawing/2014/main" id="{0F733369-7C76-44B8-AFC8-0A5C06208999}"/>
              </a:ext>
            </a:extLst>
          </p:cNvPr>
          <p:cNvSpPr>
            <a:spLocks noGrp="1" noChangeArrowheads="1"/>
          </p:cNvSpPr>
          <p:nvPr>
            <p:ph type="sldNum" sz="quarter" idx="12"/>
          </p:nvPr>
        </p:nvSpPr>
        <p:spPr>
          <a:xfrm>
            <a:off x="0" y="0"/>
            <a:ext cx="0" cy="0"/>
          </a:xfrm>
        </p:spPr>
        <p:txBody>
          <a:bodyPr/>
          <a:lstStyle>
            <a:lvl1pPr>
              <a:defRPr/>
            </a:lvl1pPr>
          </a:lstStyle>
          <a:p>
            <a:pPr>
              <a:defRPr/>
            </a:pPr>
            <a:endParaRPr lang="en-US" altLang="en-US"/>
          </a:p>
        </p:txBody>
      </p:sp>
    </p:spTree>
    <p:extLst>
      <p:ext uri="{BB962C8B-B14F-4D97-AF65-F5344CB8AC3E}">
        <p14:creationId xmlns:p14="http://schemas.microsoft.com/office/powerpoint/2010/main" val="36585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1ABE7-1C1D-4777-BDB0-747829254AD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1EB5FB-427B-4E32-9CD9-7B3615DF37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0F0E2B-9A02-45A3-81E0-5CAB95ABD184}"/>
              </a:ext>
            </a:extLst>
          </p:cNvPr>
          <p:cNvSpPr>
            <a:spLocks noGrp="1"/>
          </p:cNvSpPr>
          <p:nvPr>
            <p:ph type="dt" sz="half" idx="10"/>
          </p:nvPr>
        </p:nvSpPr>
        <p:spPr/>
        <p:txBody>
          <a:bodyPr/>
          <a:lstStyle/>
          <a:p>
            <a:fld id="{81BD7976-2B0F-4E2B-8FCB-BB1E250F317A}" type="datetimeFigureOut">
              <a:rPr lang="en-GB" smtClean="0"/>
              <a:t>03/07/2021</a:t>
            </a:fld>
            <a:endParaRPr lang="en-GB"/>
          </a:p>
        </p:txBody>
      </p:sp>
      <p:sp>
        <p:nvSpPr>
          <p:cNvPr id="5" name="Footer Placeholder 4">
            <a:extLst>
              <a:ext uri="{FF2B5EF4-FFF2-40B4-BE49-F238E27FC236}">
                <a16:creationId xmlns:a16="http://schemas.microsoft.com/office/drawing/2014/main" id="{ED51D60A-C8FE-48B4-AB74-77565C9E2A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BD7FCF-8B26-4EDC-B576-F3226FBDA4CF}"/>
              </a:ext>
            </a:extLst>
          </p:cNvPr>
          <p:cNvSpPr>
            <a:spLocks noGrp="1"/>
          </p:cNvSpPr>
          <p:nvPr>
            <p:ph type="sldNum" sz="quarter" idx="12"/>
          </p:nvPr>
        </p:nvSpPr>
        <p:spPr/>
        <p:txBody>
          <a:bodyPr/>
          <a:lstStyle/>
          <a:p>
            <a:fld id="{79FEE975-20F0-46F8-A6DF-2BD0ABED2F53}" type="slidenum">
              <a:rPr lang="en-GB" smtClean="0"/>
              <a:t>‹#›</a:t>
            </a:fld>
            <a:endParaRPr lang="en-GB"/>
          </a:p>
        </p:txBody>
      </p:sp>
    </p:spTree>
    <p:extLst>
      <p:ext uri="{BB962C8B-B14F-4D97-AF65-F5344CB8AC3E}">
        <p14:creationId xmlns:p14="http://schemas.microsoft.com/office/powerpoint/2010/main" val="347376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DAB52-E8A0-4123-A4CD-0B9431B85F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BEE45DA-7482-47FF-A183-DD48AF9A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47AD64-A98E-4765-99BD-6192ACD0D5BB}"/>
              </a:ext>
            </a:extLst>
          </p:cNvPr>
          <p:cNvSpPr>
            <a:spLocks noGrp="1"/>
          </p:cNvSpPr>
          <p:nvPr>
            <p:ph type="dt" sz="half" idx="10"/>
          </p:nvPr>
        </p:nvSpPr>
        <p:spPr/>
        <p:txBody>
          <a:bodyPr/>
          <a:lstStyle/>
          <a:p>
            <a:fld id="{81BD7976-2B0F-4E2B-8FCB-BB1E250F317A}" type="datetimeFigureOut">
              <a:rPr lang="en-GB" smtClean="0"/>
              <a:t>03/07/2021</a:t>
            </a:fld>
            <a:endParaRPr lang="en-GB"/>
          </a:p>
        </p:txBody>
      </p:sp>
      <p:sp>
        <p:nvSpPr>
          <p:cNvPr id="5" name="Footer Placeholder 4">
            <a:extLst>
              <a:ext uri="{FF2B5EF4-FFF2-40B4-BE49-F238E27FC236}">
                <a16:creationId xmlns:a16="http://schemas.microsoft.com/office/drawing/2014/main" id="{0726A013-E547-446C-A665-A61A703B12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8758CC-0A91-4E9E-967C-3D57E0BD295E}"/>
              </a:ext>
            </a:extLst>
          </p:cNvPr>
          <p:cNvSpPr>
            <a:spLocks noGrp="1"/>
          </p:cNvSpPr>
          <p:nvPr>
            <p:ph type="sldNum" sz="quarter" idx="12"/>
          </p:nvPr>
        </p:nvSpPr>
        <p:spPr/>
        <p:txBody>
          <a:bodyPr/>
          <a:lstStyle/>
          <a:p>
            <a:fld id="{79FEE975-20F0-46F8-A6DF-2BD0ABED2F53}" type="slidenum">
              <a:rPr lang="en-GB" smtClean="0"/>
              <a:t>‹#›</a:t>
            </a:fld>
            <a:endParaRPr lang="en-GB"/>
          </a:p>
        </p:txBody>
      </p:sp>
    </p:spTree>
    <p:extLst>
      <p:ext uri="{BB962C8B-B14F-4D97-AF65-F5344CB8AC3E}">
        <p14:creationId xmlns:p14="http://schemas.microsoft.com/office/powerpoint/2010/main" val="3042062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48C36-4613-4390-9CC3-FA19710BB08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B69955-DBBB-40B2-90DE-AAD41CE68A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B3C89C2-D162-4C1F-8E88-3D2D7A78EE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E792EF0-0B32-44C2-9192-F581222F96EC}"/>
              </a:ext>
            </a:extLst>
          </p:cNvPr>
          <p:cNvSpPr>
            <a:spLocks noGrp="1"/>
          </p:cNvSpPr>
          <p:nvPr>
            <p:ph type="dt" sz="half" idx="10"/>
          </p:nvPr>
        </p:nvSpPr>
        <p:spPr/>
        <p:txBody>
          <a:bodyPr/>
          <a:lstStyle/>
          <a:p>
            <a:fld id="{81BD7976-2B0F-4E2B-8FCB-BB1E250F317A}" type="datetimeFigureOut">
              <a:rPr lang="en-GB" smtClean="0"/>
              <a:t>03/07/2021</a:t>
            </a:fld>
            <a:endParaRPr lang="en-GB"/>
          </a:p>
        </p:txBody>
      </p:sp>
      <p:sp>
        <p:nvSpPr>
          <p:cNvPr id="6" name="Footer Placeholder 5">
            <a:extLst>
              <a:ext uri="{FF2B5EF4-FFF2-40B4-BE49-F238E27FC236}">
                <a16:creationId xmlns:a16="http://schemas.microsoft.com/office/drawing/2014/main" id="{605B4044-17AD-429F-BD92-965CC5A61C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EB633BB-D080-4F78-B0A0-04C2D5AA4AA8}"/>
              </a:ext>
            </a:extLst>
          </p:cNvPr>
          <p:cNvSpPr>
            <a:spLocks noGrp="1"/>
          </p:cNvSpPr>
          <p:nvPr>
            <p:ph type="sldNum" sz="quarter" idx="12"/>
          </p:nvPr>
        </p:nvSpPr>
        <p:spPr/>
        <p:txBody>
          <a:bodyPr/>
          <a:lstStyle/>
          <a:p>
            <a:fld id="{79FEE975-20F0-46F8-A6DF-2BD0ABED2F53}" type="slidenum">
              <a:rPr lang="en-GB" smtClean="0"/>
              <a:t>‹#›</a:t>
            </a:fld>
            <a:endParaRPr lang="en-GB"/>
          </a:p>
        </p:txBody>
      </p:sp>
    </p:spTree>
    <p:extLst>
      <p:ext uri="{BB962C8B-B14F-4D97-AF65-F5344CB8AC3E}">
        <p14:creationId xmlns:p14="http://schemas.microsoft.com/office/powerpoint/2010/main" val="385118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DBD87-8E86-4D52-8CE3-162CB4C9887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35CAA08-36EB-4F0E-AE52-3C5781AEAD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399D33-313E-437F-AB54-EF5610630E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3F0EBE7-DD97-4F13-B906-F57FE5993C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AD48E4-9AAE-4A9B-86B4-FE342DDBAD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33F3CF5-C2C0-4063-881A-EDACDCD59D7C}"/>
              </a:ext>
            </a:extLst>
          </p:cNvPr>
          <p:cNvSpPr>
            <a:spLocks noGrp="1"/>
          </p:cNvSpPr>
          <p:nvPr>
            <p:ph type="dt" sz="half" idx="10"/>
          </p:nvPr>
        </p:nvSpPr>
        <p:spPr/>
        <p:txBody>
          <a:bodyPr/>
          <a:lstStyle/>
          <a:p>
            <a:fld id="{81BD7976-2B0F-4E2B-8FCB-BB1E250F317A}" type="datetimeFigureOut">
              <a:rPr lang="en-GB" smtClean="0"/>
              <a:t>03/07/2021</a:t>
            </a:fld>
            <a:endParaRPr lang="en-GB"/>
          </a:p>
        </p:txBody>
      </p:sp>
      <p:sp>
        <p:nvSpPr>
          <p:cNvPr id="8" name="Footer Placeholder 7">
            <a:extLst>
              <a:ext uri="{FF2B5EF4-FFF2-40B4-BE49-F238E27FC236}">
                <a16:creationId xmlns:a16="http://schemas.microsoft.com/office/drawing/2014/main" id="{15698C3E-8795-40F1-B686-55FAB55B3F0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366D934-F063-4EB1-8441-8D7CB70C369A}"/>
              </a:ext>
            </a:extLst>
          </p:cNvPr>
          <p:cNvSpPr>
            <a:spLocks noGrp="1"/>
          </p:cNvSpPr>
          <p:nvPr>
            <p:ph type="sldNum" sz="quarter" idx="12"/>
          </p:nvPr>
        </p:nvSpPr>
        <p:spPr/>
        <p:txBody>
          <a:bodyPr/>
          <a:lstStyle/>
          <a:p>
            <a:fld id="{79FEE975-20F0-46F8-A6DF-2BD0ABED2F53}" type="slidenum">
              <a:rPr lang="en-GB" smtClean="0"/>
              <a:t>‹#›</a:t>
            </a:fld>
            <a:endParaRPr lang="en-GB"/>
          </a:p>
        </p:txBody>
      </p:sp>
    </p:spTree>
    <p:extLst>
      <p:ext uri="{BB962C8B-B14F-4D97-AF65-F5344CB8AC3E}">
        <p14:creationId xmlns:p14="http://schemas.microsoft.com/office/powerpoint/2010/main" val="610561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24EDA-8DEF-44EB-99A9-1E46FD5DBFA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3F993DE-0A73-4C77-88EA-A30226717E3F}"/>
              </a:ext>
            </a:extLst>
          </p:cNvPr>
          <p:cNvSpPr>
            <a:spLocks noGrp="1"/>
          </p:cNvSpPr>
          <p:nvPr>
            <p:ph type="dt" sz="half" idx="10"/>
          </p:nvPr>
        </p:nvSpPr>
        <p:spPr/>
        <p:txBody>
          <a:bodyPr/>
          <a:lstStyle/>
          <a:p>
            <a:fld id="{81BD7976-2B0F-4E2B-8FCB-BB1E250F317A}" type="datetimeFigureOut">
              <a:rPr lang="en-GB" smtClean="0"/>
              <a:t>03/07/2021</a:t>
            </a:fld>
            <a:endParaRPr lang="en-GB"/>
          </a:p>
        </p:txBody>
      </p:sp>
      <p:sp>
        <p:nvSpPr>
          <p:cNvPr id="4" name="Footer Placeholder 3">
            <a:extLst>
              <a:ext uri="{FF2B5EF4-FFF2-40B4-BE49-F238E27FC236}">
                <a16:creationId xmlns:a16="http://schemas.microsoft.com/office/drawing/2014/main" id="{37391953-7D06-42AD-9DBF-92AF36EF9D9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664D43E-5C66-4227-8750-9660F458BFAB}"/>
              </a:ext>
            </a:extLst>
          </p:cNvPr>
          <p:cNvSpPr>
            <a:spLocks noGrp="1"/>
          </p:cNvSpPr>
          <p:nvPr>
            <p:ph type="sldNum" sz="quarter" idx="12"/>
          </p:nvPr>
        </p:nvSpPr>
        <p:spPr/>
        <p:txBody>
          <a:bodyPr/>
          <a:lstStyle/>
          <a:p>
            <a:fld id="{79FEE975-20F0-46F8-A6DF-2BD0ABED2F53}" type="slidenum">
              <a:rPr lang="en-GB" smtClean="0"/>
              <a:t>‹#›</a:t>
            </a:fld>
            <a:endParaRPr lang="en-GB"/>
          </a:p>
        </p:txBody>
      </p:sp>
    </p:spTree>
    <p:extLst>
      <p:ext uri="{BB962C8B-B14F-4D97-AF65-F5344CB8AC3E}">
        <p14:creationId xmlns:p14="http://schemas.microsoft.com/office/powerpoint/2010/main" val="1978174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107D4-E62E-46CC-9D16-786FE1BBBA3D}"/>
              </a:ext>
            </a:extLst>
          </p:cNvPr>
          <p:cNvSpPr>
            <a:spLocks noGrp="1"/>
          </p:cNvSpPr>
          <p:nvPr>
            <p:ph type="dt" sz="half" idx="10"/>
          </p:nvPr>
        </p:nvSpPr>
        <p:spPr/>
        <p:txBody>
          <a:bodyPr/>
          <a:lstStyle/>
          <a:p>
            <a:fld id="{81BD7976-2B0F-4E2B-8FCB-BB1E250F317A}" type="datetimeFigureOut">
              <a:rPr lang="en-GB" smtClean="0"/>
              <a:t>03/07/2021</a:t>
            </a:fld>
            <a:endParaRPr lang="en-GB"/>
          </a:p>
        </p:txBody>
      </p:sp>
      <p:sp>
        <p:nvSpPr>
          <p:cNvPr id="3" name="Footer Placeholder 2">
            <a:extLst>
              <a:ext uri="{FF2B5EF4-FFF2-40B4-BE49-F238E27FC236}">
                <a16:creationId xmlns:a16="http://schemas.microsoft.com/office/drawing/2014/main" id="{E375C613-765D-4544-BA48-A7295FD6846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0D1A778-F30D-41FC-B695-42D63D28DB45}"/>
              </a:ext>
            </a:extLst>
          </p:cNvPr>
          <p:cNvSpPr>
            <a:spLocks noGrp="1"/>
          </p:cNvSpPr>
          <p:nvPr>
            <p:ph type="sldNum" sz="quarter" idx="12"/>
          </p:nvPr>
        </p:nvSpPr>
        <p:spPr/>
        <p:txBody>
          <a:bodyPr/>
          <a:lstStyle/>
          <a:p>
            <a:fld id="{79FEE975-20F0-46F8-A6DF-2BD0ABED2F53}" type="slidenum">
              <a:rPr lang="en-GB" smtClean="0"/>
              <a:t>‹#›</a:t>
            </a:fld>
            <a:endParaRPr lang="en-GB"/>
          </a:p>
        </p:txBody>
      </p:sp>
    </p:spTree>
    <p:extLst>
      <p:ext uri="{BB962C8B-B14F-4D97-AF65-F5344CB8AC3E}">
        <p14:creationId xmlns:p14="http://schemas.microsoft.com/office/powerpoint/2010/main" val="3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BE47-6FAF-4426-A4E7-2D857D786D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04B7DD1-92C9-4171-A70A-2BC82E7A2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90A84D6-3CAE-467D-A376-AFC960313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A4BA4B-C693-4BD3-9680-3814DD02B827}"/>
              </a:ext>
            </a:extLst>
          </p:cNvPr>
          <p:cNvSpPr>
            <a:spLocks noGrp="1"/>
          </p:cNvSpPr>
          <p:nvPr>
            <p:ph type="dt" sz="half" idx="10"/>
          </p:nvPr>
        </p:nvSpPr>
        <p:spPr/>
        <p:txBody>
          <a:bodyPr/>
          <a:lstStyle/>
          <a:p>
            <a:fld id="{81BD7976-2B0F-4E2B-8FCB-BB1E250F317A}" type="datetimeFigureOut">
              <a:rPr lang="en-GB" smtClean="0"/>
              <a:t>03/07/2021</a:t>
            </a:fld>
            <a:endParaRPr lang="en-GB"/>
          </a:p>
        </p:txBody>
      </p:sp>
      <p:sp>
        <p:nvSpPr>
          <p:cNvPr id="6" name="Footer Placeholder 5">
            <a:extLst>
              <a:ext uri="{FF2B5EF4-FFF2-40B4-BE49-F238E27FC236}">
                <a16:creationId xmlns:a16="http://schemas.microsoft.com/office/drawing/2014/main" id="{01B84C76-D69C-41AB-9973-FA255A3788D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3E6435-049A-4084-B6AA-6E7983FAD0BA}"/>
              </a:ext>
            </a:extLst>
          </p:cNvPr>
          <p:cNvSpPr>
            <a:spLocks noGrp="1"/>
          </p:cNvSpPr>
          <p:nvPr>
            <p:ph type="sldNum" sz="quarter" idx="12"/>
          </p:nvPr>
        </p:nvSpPr>
        <p:spPr/>
        <p:txBody>
          <a:bodyPr/>
          <a:lstStyle/>
          <a:p>
            <a:fld id="{79FEE975-20F0-46F8-A6DF-2BD0ABED2F53}" type="slidenum">
              <a:rPr lang="en-GB" smtClean="0"/>
              <a:t>‹#›</a:t>
            </a:fld>
            <a:endParaRPr lang="en-GB"/>
          </a:p>
        </p:txBody>
      </p:sp>
    </p:spTree>
    <p:extLst>
      <p:ext uri="{BB962C8B-B14F-4D97-AF65-F5344CB8AC3E}">
        <p14:creationId xmlns:p14="http://schemas.microsoft.com/office/powerpoint/2010/main" val="640241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6A12A-06F0-46A1-9451-04C5166E2B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43664B2-196A-4C32-90A4-822469A381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18F9F-4238-4501-ACB9-C009217EB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8AC298-85C3-4EE0-9717-C11734E109F0}"/>
              </a:ext>
            </a:extLst>
          </p:cNvPr>
          <p:cNvSpPr>
            <a:spLocks noGrp="1"/>
          </p:cNvSpPr>
          <p:nvPr>
            <p:ph type="dt" sz="half" idx="10"/>
          </p:nvPr>
        </p:nvSpPr>
        <p:spPr/>
        <p:txBody>
          <a:bodyPr/>
          <a:lstStyle/>
          <a:p>
            <a:fld id="{81BD7976-2B0F-4E2B-8FCB-BB1E250F317A}" type="datetimeFigureOut">
              <a:rPr lang="en-GB" smtClean="0"/>
              <a:t>03/07/2021</a:t>
            </a:fld>
            <a:endParaRPr lang="en-GB"/>
          </a:p>
        </p:txBody>
      </p:sp>
      <p:sp>
        <p:nvSpPr>
          <p:cNvPr id="6" name="Footer Placeholder 5">
            <a:extLst>
              <a:ext uri="{FF2B5EF4-FFF2-40B4-BE49-F238E27FC236}">
                <a16:creationId xmlns:a16="http://schemas.microsoft.com/office/drawing/2014/main" id="{48D28E99-A231-4BB8-A238-1A5248B84B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B3678B-21F3-4B60-BDBC-7C9CB843386F}"/>
              </a:ext>
            </a:extLst>
          </p:cNvPr>
          <p:cNvSpPr>
            <a:spLocks noGrp="1"/>
          </p:cNvSpPr>
          <p:nvPr>
            <p:ph type="sldNum" sz="quarter" idx="12"/>
          </p:nvPr>
        </p:nvSpPr>
        <p:spPr/>
        <p:txBody>
          <a:bodyPr/>
          <a:lstStyle/>
          <a:p>
            <a:fld id="{79FEE975-20F0-46F8-A6DF-2BD0ABED2F53}" type="slidenum">
              <a:rPr lang="en-GB" smtClean="0"/>
              <a:t>‹#›</a:t>
            </a:fld>
            <a:endParaRPr lang="en-GB"/>
          </a:p>
        </p:txBody>
      </p:sp>
    </p:spTree>
    <p:extLst>
      <p:ext uri="{BB962C8B-B14F-4D97-AF65-F5344CB8AC3E}">
        <p14:creationId xmlns:p14="http://schemas.microsoft.com/office/powerpoint/2010/main" val="3482418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226C7F-DE61-4102-8FBE-3B15950EB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7A0D19-06AD-440D-BE08-A34BFA163B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99515F-A413-4F5E-9F87-5AF5CE38D8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D7976-2B0F-4E2B-8FCB-BB1E250F317A}" type="datetimeFigureOut">
              <a:rPr lang="en-GB" smtClean="0"/>
              <a:t>03/07/2021</a:t>
            </a:fld>
            <a:endParaRPr lang="en-GB"/>
          </a:p>
        </p:txBody>
      </p:sp>
      <p:sp>
        <p:nvSpPr>
          <p:cNvPr id="5" name="Footer Placeholder 4">
            <a:extLst>
              <a:ext uri="{FF2B5EF4-FFF2-40B4-BE49-F238E27FC236}">
                <a16:creationId xmlns:a16="http://schemas.microsoft.com/office/drawing/2014/main" id="{1F794C82-AE86-41AF-806D-2019DFB84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FD1ACE-DDE8-4386-8AAF-0EB90DACBE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EE975-20F0-46F8-A6DF-2BD0ABED2F53}" type="slidenum">
              <a:rPr lang="en-GB" smtClean="0"/>
              <a:t>‹#›</a:t>
            </a:fld>
            <a:endParaRPr lang="en-GB"/>
          </a:p>
        </p:txBody>
      </p:sp>
    </p:spTree>
    <p:extLst>
      <p:ext uri="{BB962C8B-B14F-4D97-AF65-F5344CB8AC3E}">
        <p14:creationId xmlns:p14="http://schemas.microsoft.com/office/powerpoint/2010/main" val="2060206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hyperlink" Target="https://www.england.nhs.uk/primary-care/primary-care-commissioning/transforming-primary-care-support-pcs-services/"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9.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nhssurveys.org/Filestore/documents/QIFull.pdf" TargetMode="External"/><Relationship Id="rId2" Type="http://schemas.openxmlformats.org/officeDocument/2006/relationships/hyperlink" Target="https://thescript.zocdoc.com/6-reasons-patient-feedback-is-important/" TargetMode="External"/><Relationship Id="rId1" Type="http://schemas.openxmlformats.org/officeDocument/2006/relationships/slideLayout" Target="../slideLayouts/slideLayout2.xml"/><Relationship Id="rId5" Type="http://schemas.openxmlformats.org/officeDocument/2006/relationships/hyperlink" Target="https://www.healthknowledge.org.uk/public-health-textbook/organisation-management/5b-understanding-ofs/managing-internal-external-stakeholders" TargetMode="External"/><Relationship Id="rId4" Type="http://schemas.openxmlformats.org/officeDocument/2006/relationships/hyperlink" Target="https://www.england.nhs.uk/primary-care/primary-care-commissioning/transforming-primary-care-support-pcs-services/keeping-stakeholders-informed-and-involve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D1E8-D390-4091-8BFE-C870B29889C9}"/>
              </a:ext>
            </a:extLst>
          </p:cNvPr>
          <p:cNvSpPr>
            <a:spLocks noGrp="1"/>
          </p:cNvSpPr>
          <p:nvPr>
            <p:ph type="ctrTitle"/>
          </p:nvPr>
        </p:nvSpPr>
        <p:spPr>
          <a:xfrm>
            <a:off x="6194716" y="739978"/>
            <a:ext cx="5334930" cy="3004145"/>
          </a:xfrm>
        </p:spPr>
        <p:txBody>
          <a:bodyPr>
            <a:normAutofit/>
          </a:bodyPr>
          <a:lstStyle/>
          <a:p>
            <a:r>
              <a:rPr lang="en-GB" b="1">
                <a:latin typeface="Candara" panose="020E0502030303020204" pitchFamily="34" charset="0"/>
              </a:rPr>
              <a:t>Work Related learning</a:t>
            </a:r>
            <a:br>
              <a:rPr lang="en-GB" b="1">
                <a:latin typeface="Candara" panose="020E0502030303020204" pitchFamily="34" charset="0"/>
              </a:rPr>
            </a:br>
            <a:endParaRPr lang="en-GB" dirty="0"/>
          </a:p>
        </p:txBody>
      </p:sp>
      <p:sp>
        <p:nvSpPr>
          <p:cNvPr id="3" name="Subtitle 2">
            <a:extLst>
              <a:ext uri="{FF2B5EF4-FFF2-40B4-BE49-F238E27FC236}">
                <a16:creationId xmlns:a16="http://schemas.microsoft.com/office/drawing/2014/main" id="{94F12AA7-1F22-426E-A965-23D5BAE940D8}"/>
              </a:ext>
            </a:extLst>
          </p:cNvPr>
          <p:cNvSpPr>
            <a:spLocks noGrp="1"/>
          </p:cNvSpPr>
          <p:nvPr>
            <p:ph type="subTitle" idx="1"/>
          </p:nvPr>
        </p:nvSpPr>
        <p:spPr>
          <a:xfrm>
            <a:off x="6194715" y="3836197"/>
            <a:ext cx="5718989" cy="2189214"/>
          </a:xfrm>
        </p:spPr>
        <p:txBody>
          <a:bodyPr>
            <a:normAutofit/>
          </a:bodyPr>
          <a:lstStyle/>
          <a:p>
            <a:r>
              <a:rPr lang="en-GB" sz="2800" b="1" i="1" dirty="0">
                <a:solidFill>
                  <a:schemeClr val="bg1"/>
                </a:solidFill>
                <a:highlight>
                  <a:srgbClr val="008080"/>
                </a:highlight>
                <a:latin typeface="Tw Cen MT" panose="020B0602020104020603" pitchFamily="34" charset="0"/>
              </a:rPr>
              <a:t>LO 4-Week 10-</a:t>
            </a:r>
          </a:p>
          <a:p>
            <a:r>
              <a:rPr lang="en-GB" sz="2800" b="1" dirty="0">
                <a:solidFill>
                  <a:schemeClr val="bg1"/>
                </a:solidFill>
                <a:effectLst/>
                <a:highlight>
                  <a:srgbClr val="008080"/>
                </a:highlight>
                <a:latin typeface="Tw Cen MT" panose="020B0602020104020603" pitchFamily="34" charset="0"/>
                <a:ea typeface="Times New Roman" panose="02020603050405020304" pitchFamily="18" charset="0"/>
              </a:rPr>
              <a:t>Examine the relationship between the organisation and its stakeholders </a:t>
            </a:r>
            <a:endParaRPr lang="en-GB" sz="2800" b="1" i="1" dirty="0">
              <a:solidFill>
                <a:schemeClr val="bg1"/>
              </a:solidFill>
              <a:highlight>
                <a:srgbClr val="008080"/>
              </a:highlight>
              <a:latin typeface="Tw Cen MT" panose="020B0602020104020603" pitchFamily="34" charset="0"/>
            </a:endParaRPr>
          </a:p>
        </p:txBody>
      </p:sp>
      <p:pic>
        <p:nvPicPr>
          <p:cNvPr id="6" name="Picture 2" descr="work-related-learning">
            <a:extLst>
              <a:ext uri="{FF2B5EF4-FFF2-40B4-BE49-F238E27FC236}">
                <a16:creationId xmlns:a16="http://schemas.microsoft.com/office/drawing/2014/main" id="{8BBA5C85-4675-48F7-A59D-98FC3AFE15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
          <a:stretch/>
        </p:blipFill>
        <p:spPr bwMode="auto">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8889CA52-FCEB-48C3-A2A9-EA0392534E91}"/>
              </a:ext>
            </a:extLst>
          </p:cNvPr>
          <p:cNvSpPr>
            <a:spLocks noGrp="1"/>
          </p:cNvSpPr>
          <p:nvPr>
            <p:ph type="ftr" sz="quarter" idx="11"/>
          </p:nvPr>
        </p:nvSpPr>
        <p:spPr>
          <a:xfrm>
            <a:off x="6194716" y="6356350"/>
            <a:ext cx="3805682" cy="365125"/>
          </a:xfrm>
        </p:spPr>
        <p:txBody>
          <a:bodyPr>
            <a:normAutofit/>
          </a:bodyPr>
          <a:lstStyle/>
          <a:p>
            <a:pPr algn="l">
              <a:spcAft>
                <a:spcPts val="600"/>
              </a:spcAft>
            </a:pPr>
            <a:r>
              <a:rPr lang="en-GB"/>
              <a:t>Created by Tayo Alebiosu</a:t>
            </a:r>
          </a:p>
        </p:txBody>
      </p:sp>
    </p:spTree>
    <p:extLst>
      <p:ext uri="{BB962C8B-B14F-4D97-AF65-F5344CB8AC3E}">
        <p14:creationId xmlns:p14="http://schemas.microsoft.com/office/powerpoint/2010/main" val="746824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0FC2FEC2-C96D-4666-B7CD-BFB3CB0A6DAE}"/>
              </a:ext>
            </a:extLst>
          </p:cNvPr>
          <p:cNvGraphicFramePr>
            <a:graphicFrameLocks noGrp="1"/>
          </p:cNvGraphicFramePr>
          <p:nvPr>
            <p:ph idx="1"/>
            <p:extLst>
              <p:ext uri="{D42A27DB-BD31-4B8C-83A1-F6EECF244321}">
                <p14:modId xmlns:p14="http://schemas.microsoft.com/office/powerpoint/2010/main" val="1468067848"/>
              </p:ext>
            </p:extLst>
          </p:nvPr>
        </p:nvGraphicFramePr>
        <p:xfrm>
          <a:off x="927653" y="649480"/>
          <a:ext cx="10861074"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B01D077C-DC11-47DC-A12F-77DF0C224154}"/>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113620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4F6F8D7-4D23-46E0-B495-73F0F3602B61}"/>
              </a:ext>
            </a:extLst>
          </p:cNvPr>
          <p:cNvSpPr txBox="1"/>
          <p:nvPr/>
        </p:nvSpPr>
        <p:spPr>
          <a:xfrm>
            <a:off x="6412121" y="321734"/>
            <a:ext cx="5136412" cy="1135737"/>
          </a:xfrm>
          <a:prstGeom prst="rect">
            <a:avLst/>
          </a:prstGeom>
        </p:spPr>
        <p:txBody>
          <a:bodyPr vert="horz" lIns="91440" tIns="45720" rIns="91440" bIns="45720" rtlCol="0" anchor="ctr">
            <a:normAutofit/>
          </a:bodyPr>
          <a:lstStyle/>
          <a:p>
            <a:pPr marL="0" indent="0" fontAlgn="base">
              <a:lnSpc>
                <a:spcPct val="90000"/>
              </a:lnSpc>
              <a:spcBef>
                <a:spcPct val="0"/>
              </a:spcBef>
              <a:spcAft>
                <a:spcPts val="600"/>
              </a:spcAft>
            </a:pPr>
            <a:r>
              <a:rPr lang="en-US" sz="3600" b="1" kern="1200" dirty="0">
                <a:solidFill>
                  <a:schemeClr val="bg1"/>
                </a:solidFill>
                <a:effectLst/>
                <a:highlight>
                  <a:srgbClr val="008000"/>
                </a:highlight>
                <a:latin typeface="+mj-lt"/>
                <a:ea typeface="+mj-ea"/>
                <a:cs typeface="+mj-cs"/>
              </a:rPr>
              <a:t>Role of NHS England </a:t>
            </a:r>
          </a:p>
        </p:txBody>
      </p:sp>
      <p:pic>
        <p:nvPicPr>
          <p:cNvPr id="2050" name="Picture 2" descr="The role of persuasion knowledge, assessment of benefit and harm, and  third-person perception in coping with online behavioral advertising –  Pablo M Linzoain">
            <a:extLst>
              <a:ext uri="{FF2B5EF4-FFF2-40B4-BE49-F238E27FC236}">
                <a16:creationId xmlns:a16="http://schemas.microsoft.com/office/drawing/2014/main" id="{61EB7894-79BD-4773-8A47-604CB88800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0932" y="0"/>
            <a:ext cx="4316678" cy="1715879"/>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a:extLst>
              <a:ext uri="{FF2B5EF4-FFF2-40B4-BE49-F238E27FC236}">
                <a16:creationId xmlns:a16="http://schemas.microsoft.com/office/drawing/2014/main" id="{4724F874-E407-41A5-918C-1CF5DF5269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1097280" cy="1097280"/>
            <a:chOff x="11094720" y="0"/>
            <a:chExt cx="1097280" cy="1097280"/>
          </a:xfrm>
        </p:grpSpPr>
        <p:sp>
          <p:nvSpPr>
            <p:cNvPr id="138" name="Isosceles Triangle 137">
              <a:extLst>
                <a:ext uri="{FF2B5EF4-FFF2-40B4-BE49-F238E27FC236}">
                  <a16:creationId xmlns:a16="http://schemas.microsoft.com/office/drawing/2014/main" id="{EBB12D3E-DD63-469B-A687-14E38AE471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2CC10F17-490D-41AE-9B38-7F39AF738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441442C-DE68-4F1A-95E4-FD24BFB5FF62}"/>
              </a:ext>
            </a:extLst>
          </p:cNvPr>
          <p:cNvSpPr>
            <a:spLocks noGrp="1"/>
          </p:cNvSpPr>
          <p:nvPr>
            <p:ph idx="1"/>
          </p:nvPr>
        </p:nvSpPr>
        <p:spPr>
          <a:xfrm>
            <a:off x="543339" y="1782980"/>
            <a:ext cx="11005193" cy="4753285"/>
          </a:xfrm>
        </p:spPr>
        <p:txBody>
          <a:bodyPr vert="horz" lIns="91440" tIns="45720" rIns="91440" bIns="45720" rtlCol="0">
            <a:normAutofit lnSpcReduction="10000"/>
          </a:bodyPr>
          <a:lstStyle/>
          <a:p>
            <a:pPr marL="0" fontAlgn="base"/>
            <a:r>
              <a:rPr lang="en-US" sz="2000" b="1" dirty="0">
                <a:effectLst/>
                <a:highlight>
                  <a:srgbClr val="FFFF00"/>
                </a:highlight>
                <a:latin typeface="Tw Cen MT" panose="020B0602020104020603" pitchFamily="34" charset="0"/>
              </a:rPr>
              <a:t>Keeping stakeholders informed and involved</a:t>
            </a:r>
          </a:p>
          <a:p>
            <a:pPr fontAlgn="base"/>
            <a:r>
              <a:rPr lang="en-US" sz="2200" dirty="0">
                <a:effectLst/>
                <a:latin typeface="Tw Cen MT" panose="020B0602020104020603" pitchFamily="34" charset="0"/>
              </a:rPr>
              <a:t>NHS England works closely with stakeholders and staff to ensure they are involved in all stages of the development of PCS services.-</a:t>
            </a:r>
            <a:r>
              <a:rPr lang="en-US" sz="2200" b="0" i="0" u="none" strike="noStrike" dirty="0">
                <a:effectLst/>
                <a:latin typeface="Tw Cen MT" panose="020B0602020104020603" pitchFamily="34" charset="0"/>
                <a:hlinkClick r:id="rId3"/>
              </a:rPr>
              <a:t>Primary Care Support (PCS) Services</a:t>
            </a:r>
            <a:endParaRPr lang="en-US" sz="2200" b="0" i="0" dirty="0">
              <a:effectLst/>
              <a:latin typeface="Tw Cen MT" panose="020B0602020104020603" pitchFamily="34" charset="0"/>
            </a:endParaRPr>
          </a:p>
          <a:p>
            <a:pPr fontAlgn="base"/>
            <a:endParaRPr lang="en-US" sz="2200" dirty="0">
              <a:effectLst/>
              <a:latin typeface="Tw Cen MT" panose="020B0602020104020603" pitchFamily="34" charset="0"/>
            </a:endParaRPr>
          </a:p>
          <a:p>
            <a:pPr fontAlgn="base"/>
            <a:r>
              <a:rPr lang="en-US" sz="2200" dirty="0">
                <a:effectLst/>
                <a:latin typeface="Tw Cen MT" panose="020B0602020104020603" pitchFamily="34" charset="0"/>
              </a:rPr>
              <a:t>To ensure that NHS England and NHS Improvement, as the commissioner for primary care support services, understands the views of key stakeholders and enables them to influence the delivery and direction of the services, a stakeholder forum has been constituted.</a:t>
            </a:r>
          </a:p>
          <a:p>
            <a:pPr marL="0" indent="0" fontAlgn="base">
              <a:buNone/>
            </a:pPr>
            <a:r>
              <a:rPr lang="en-US" sz="2200" dirty="0">
                <a:effectLst/>
                <a:highlight>
                  <a:srgbClr val="FFFF00"/>
                </a:highlight>
                <a:latin typeface="Tw Cen MT" panose="020B0602020104020603" pitchFamily="34" charset="0"/>
              </a:rPr>
              <a:t>Membership of the stakeholder forum includes:</a:t>
            </a:r>
          </a:p>
          <a:p>
            <a:pPr fontAlgn="base"/>
            <a:r>
              <a:rPr lang="en-US" sz="2200" dirty="0">
                <a:effectLst/>
                <a:latin typeface="Tw Cen MT" panose="020B0602020104020603" pitchFamily="34" charset="0"/>
              </a:rPr>
              <a:t>British Medical Association (BMA)</a:t>
            </a:r>
          </a:p>
          <a:p>
            <a:pPr fontAlgn="base"/>
            <a:r>
              <a:rPr lang="en-US" sz="2200" dirty="0">
                <a:effectLst/>
                <a:latin typeface="Tw Cen MT" panose="020B0602020104020603" pitchFamily="34" charset="0"/>
              </a:rPr>
              <a:t>Local Optical Committee Support Unit (LOCSU)</a:t>
            </a:r>
          </a:p>
          <a:p>
            <a:pPr fontAlgn="base"/>
            <a:r>
              <a:rPr lang="en-US" sz="2200" dirty="0">
                <a:effectLst/>
                <a:latin typeface="Tw Cen MT" panose="020B0602020104020603" pitchFamily="34" charset="0"/>
              </a:rPr>
              <a:t>Optical Confederation, Pharmaceutical Services Negotiating Committee (PSNC)</a:t>
            </a:r>
          </a:p>
          <a:p>
            <a:pPr fontAlgn="base"/>
            <a:r>
              <a:rPr lang="en-US" sz="2200" dirty="0">
                <a:effectLst/>
                <a:latin typeface="Tw Cen MT" panose="020B0602020104020603" pitchFamily="34" charset="0"/>
              </a:rPr>
              <a:t>British Dental Association (BDA)</a:t>
            </a:r>
          </a:p>
          <a:p>
            <a:pPr fontAlgn="base"/>
            <a:r>
              <a:rPr lang="en-US" sz="2200" dirty="0">
                <a:effectLst/>
                <a:latin typeface="Tw Cen MT" panose="020B0602020104020603" pitchFamily="34" charset="0"/>
              </a:rPr>
              <a:t>Royal College of GPs (RCGP).</a:t>
            </a:r>
          </a:p>
          <a:p>
            <a:endParaRPr lang="en-US" sz="1300" dirty="0"/>
          </a:p>
        </p:txBody>
      </p:sp>
      <p:sp>
        <p:nvSpPr>
          <p:cNvPr id="5" name="Footer Placeholder 4">
            <a:extLst>
              <a:ext uri="{FF2B5EF4-FFF2-40B4-BE49-F238E27FC236}">
                <a16:creationId xmlns:a16="http://schemas.microsoft.com/office/drawing/2014/main" id="{DB17E33D-D7EA-45BE-A66A-616BA9300D92}"/>
              </a:ext>
            </a:extLst>
          </p:cNvPr>
          <p:cNvSpPr>
            <a:spLocks noGrp="1"/>
          </p:cNvSpPr>
          <p:nvPr>
            <p:ph type="ftr" sz="quarter" idx="11"/>
          </p:nvPr>
        </p:nvSpPr>
        <p:spPr>
          <a:xfrm>
            <a:off x="4587610" y="6356350"/>
            <a:ext cx="3016781"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Created by Tayo Alebiosu</a:t>
            </a:r>
          </a:p>
        </p:txBody>
      </p:sp>
      <p:grpSp>
        <p:nvGrpSpPr>
          <p:cNvPr id="141" name="Group 140">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42" name="Isosceles Triangle 14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5691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8" name="Rectangle 13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6CBA67-F6D5-472B-A2F7-AE12814F58EC}"/>
              </a:ext>
            </a:extLst>
          </p:cNvPr>
          <p:cNvSpPr>
            <a:spLocks noGrp="1"/>
          </p:cNvSpPr>
          <p:nvPr>
            <p:ph type="title"/>
          </p:nvPr>
        </p:nvSpPr>
        <p:spPr>
          <a:xfrm>
            <a:off x="2597427" y="1"/>
            <a:ext cx="6877877" cy="1278084"/>
          </a:xfrm>
        </p:spPr>
        <p:txBody>
          <a:bodyPr>
            <a:normAutofit fontScale="90000"/>
          </a:bodyPr>
          <a:lstStyle/>
          <a:p>
            <a:br>
              <a:rPr lang="en-GB" sz="3600" dirty="0">
                <a:highlight>
                  <a:srgbClr val="008000"/>
                </a:highlight>
              </a:rPr>
            </a:br>
            <a:r>
              <a:rPr lang="en-GB" sz="3600" dirty="0">
                <a:latin typeface="Tw Cen MT" panose="020B0602020104020603" pitchFamily="34" charset="0"/>
              </a:rPr>
              <a:t>The Role of NHS staff as a stakeholder</a:t>
            </a:r>
            <a:endParaRPr lang="en-GB" sz="3600" dirty="0">
              <a:highlight>
                <a:srgbClr val="008000"/>
              </a:highlight>
            </a:endParaRPr>
          </a:p>
        </p:txBody>
      </p:sp>
      <p:sp>
        <p:nvSpPr>
          <p:cNvPr id="3" name="Content Placeholder 2">
            <a:extLst>
              <a:ext uri="{FF2B5EF4-FFF2-40B4-BE49-F238E27FC236}">
                <a16:creationId xmlns:a16="http://schemas.microsoft.com/office/drawing/2014/main" id="{6BE9EF53-870B-44C1-A0E0-A9FC43DB50BF}"/>
              </a:ext>
            </a:extLst>
          </p:cNvPr>
          <p:cNvSpPr>
            <a:spLocks noGrp="1"/>
          </p:cNvSpPr>
          <p:nvPr>
            <p:ph idx="1"/>
          </p:nvPr>
        </p:nvSpPr>
        <p:spPr>
          <a:xfrm>
            <a:off x="253429" y="1069254"/>
            <a:ext cx="7091238" cy="5190708"/>
          </a:xfrm>
        </p:spPr>
        <p:txBody>
          <a:bodyPr>
            <a:normAutofit fontScale="92500" lnSpcReduction="10000"/>
          </a:bodyPr>
          <a:lstStyle/>
          <a:p>
            <a:pPr lvl="0"/>
            <a:endParaRPr lang="en-GB" sz="2400" b="1" i="1" dirty="0">
              <a:solidFill>
                <a:schemeClr val="bg1"/>
              </a:solidFill>
              <a:highlight>
                <a:srgbClr val="008000"/>
              </a:highlight>
            </a:endParaRPr>
          </a:p>
          <a:p>
            <a:pPr lvl="0"/>
            <a:r>
              <a:rPr lang="en-GB" sz="2400" b="1" i="1" dirty="0">
                <a:solidFill>
                  <a:schemeClr val="bg1"/>
                </a:solidFill>
                <a:highlight>
                  <a:srgbClr val="008000"/>
                </a:highlight>
              </a:rPr>
              <a:t>Meeting service user needs</a:t>
            </a:r>
            <a:endParaRPr lang="en-GB" sz="2400" dirty="0">
              <a:latin typeface="Tw Cen MT" panose="020B0602020104020603" pitchFamily="34" charset="0"/>
            </a:endParaRPr>
          </a:p>
          <a:p>
            <a:pPr lvl="0"/>
            <a:r>
              <a:rPr lang="en-GB" sz="2600" dirty="0">
                <a:latin typeface="Tw Cen MT" panose="020B0602020104020603" pitchFamily="34" charset="0"/>
              </a:rPr>
              <a:t>Recognising users of services as individuals</a:t>
            </a:r>
          </a:p>
          <a:p>
            <a:pPr lvl="0"/>
            <a:r>
              <a:rPr lang="en-GB" sz="2600" dirty="0">
                <a:latin typeface="Tw Cen MT" panose="020B0602020104020603" pitchFamily="34" charset="0"/>
              </a:rPr>
              <a:t>Recognising and actively promoting respect for diversity, difference and adopting inclusive practices </a:t>
            </a:r>
          </a:p>
          <a:p>
            <a:pPr lvl="0"/>
            <a:r>
              <a:rPr lang="en-GB" sz="2600" dirty="0">
                <a:latin typeface="Tw Cen MT" panose="020B0602020104020603" pitchFamily="34" charset="0"/>
              </a:rPr>
              <a:t>Taking a holistic approach to meeting needs and safeguarding/protection: physical, mental, social, emotional, cognitive, e.g. including communication</a:t>
            </a:r>
          </a:p>
          <a:p>
            <a:pPr lvl="0"/>
            <a:r>
              <a:rPr lang="en-GB" sz="2600" dirty="0">
                <a:latin typeface="Tw Cen MT" panose="020B0602020104020603" pitchFamily="34" charset="0"/>
              </a:rPr>
              <a:t>Providing individuals with the tools for self-determination </a:t>
            </a:r>
          </a:p>
          <a:p>
            <a:pPr lvl="0"/>
            <a:r>
              <a:rPr lang="en-GB" sz="2600" dirty="0">
                <a:latin typeface="Tw Cen MT" panose="020B0602020104020603" pitchFamily="34" charset="0"/>
              </a:rPr>
              <a:t>Enabling service users’ ownership of their own care journey</a:t>
            </a:r>
          </a:p>
          <a:p>
            <a:pPr lvl="0"/>
            <a:r>
              <a:rPr lang="en-GB" sz="2600" dirty="0">
                <a:latin typeface="Tw Cen MT" panose="020B0602020104020603" pitchFamily="34" charset="0"/>
              </a:rPr>
              <a:t>Integrating service user feedback and experience into quality improvement measures</a:t>
            </a:r>
          </a:p>
          <a:p>
            <a:endParaRPr lang="en-GB" sz="1600" dirty="0"/>
          </a:p>
        </p:txBody>
      </p:sp>
      <p:grpSp>
        <p:nvGrpSpPr>
          <p:cNvPr id="3079" name="Group 13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0" name="Isosceles Triangle 13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0" name="Rectangle 14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6" name="Picture 4" descr="5 Killer Methods to Serve Customer Needs With UX - UX Studio">
            <a:extLst>
              <a:ext uri="{FF2B5EF4-FFF2-40B4-BE49-F238E27FC236}">
                <a16:creationId xmlns:a16="http://schemas.microsoft.com/office/drawing/2014/main" id="{0CD025E0-103D-4824-ACF9-A6F2EBD93E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20000" y="1935308"/>
            <a:ext cx="3969883" cy="4324654"/>
          </a:xfrm>
          <a:prstGeom prst="rect">
            <a:avLst/>
          </a:prstGeom>
          <a:noFill/>
          <a:extLst>
            <a:ext uri="{909E8E84-426E-40DD-AFC4-6F175D3DCCD1}">
              <a14:hiddenFill xmlns:a14="http://schemas.microsoft.com/office/drawing/2010/main">
                <a:solidFill>
                  <a:srgbClr val="FFFFFF"/>
                </a:solidFill>
              </a14:hiddenFill>
            </a:ext>
          </a:extLst>
        </p:spPr>
      </p:pic>
      <p:grpSp>
        <p:nvGrpSpPr>
          <p:cNvPr id="3081" name="Group 14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4" name="Rectangle 14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Isosceles Triangle 14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id="{8DA614FE-AFDA-4D7C-BB5D-6AF632E1446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4020655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884B1F-97C2-483A-99A7-3397A74A8DF6}"/>
              </a:ext>
            </a:extLst>
          </p:cNvPr>
          <p:cNvSpPr>
            <a:spLocks noGrp="1"/>
          </p:cNvSpPr>
          <p:nvPr>
            <p:ph type="title"/>
          </p:nvPr>
        </p:nvSpPr>
        <p:spPr>
          <a:xfrm>
            <a:off x="1125194" y="136525"/>
            <a:ext cx="9632034" cy="1047115"/>
          </a:xfrm>
        </p:spPr>
        <p:txBody>
          <a:bodyPr>
            <a:normAutofit fontScale="90000"/>
          </a:bodyPr>
          <a:lstStyle/>
          <a:p>
            <a:pPr algn="ctr"/>
            <a:r>
              <a:rPr lang="en-GB" sz="3300" b="1" i="1" dirty="0">
                <a:solidFill>
                  <a:schemeClr val="bg1"/>
                </a:solidFill>
                <a:highlight>
                  <a:srgbClr val="008000"/>
                </a:highlight>
              </a:rPr>
              <a:t>Impact of NHS staff as a stakeholder in quality improvement</a:t>
            </a:r>
            <a:br>
              <a:rPr lang="en-GB" sz="3300" dirty="0">
                <a:solidFill>
                  <a:schemeClr val="bg1"/>
                </a:solidFill>
                <a:highlight>
                  <a:srgbClr val="008000"/>
                </a:highlight>
              </a:rPr>
            </a:br>
            <a:endParaRPr lang="en-GB" sz="3300" dirty="0">
              <a:solidFill>
                <a:schemeClr val="bg1"/>
              </a:solidFill>
              <a:highlight>
                <a:srgbClr val="008000"/>
              </a:highlight>
            </a:endParaRPr>
          </a:p>
        </p:txBody>
      </p:sp>
      <p:sp>
        <p:nvSpPr>
          <p:cNvPr id="3" name="Content Placeholder 2">
            <a:extLst>
              <a:ext uri="{FF2B5EF4-FFF2-40B4-BE49-F238E27FC236}">
                <a16:creationId xmlns:a16="http://schemas.microsoft.com/office/drawing/2014/main" id="{785D6643-CD6D-43A9-82A3-5268819EA903}"/>
              </a:ext>
            </a:extLst>
          </p:cNvPr>
          <p:cNvSpPr>
            <a:spLocks noGrp="1"/>
          </p:cNvSpPr>
          <p:nvPr>
            <p:ph idx="1"/>
          </p:nvPr>
        </p:nvSpPr>
        <p:spPr>
          <a:xfrm>
            <a:off x="327348" y="980661"/>
            <a:ext cx="11605679" cy="5280180"/>
          </a:xfrm>
        </p:spPr>
        <p:txBody>
          <a:bodyPr>
            <a:normAutofit/>
          </a:bodyPr>
          <a:lstStyle/>
          <a:p>
            <a:pPr marL="0" indent="0">
              <a:buNone/>
            </a:pPr>
            <a:endParaRPr lang="en-GB" sz="1900" dirty="0">
              <a:latin typeface="Tw Cen MT" panose="020B0602020104020603" pitchFamily="34" charset="0"/>
            </a:endParaRPr>
          </a:p>
          <a:p>
            <a:r>
              <a:rPr lang="en-GB" sz="2400" dirty="0">
                <a:latin typeface="Tw Cen MT" panose="020B0602020104020603" pitchFamily="34" charset="0"/>
              </a:rPr>
              <a:t>Enabling an effective working partnership with other professionals, e.g. partnership working, collaborative approaches </a:t>
            </a:r>
          </a:p>
          <a:p>
            <a:r>
              <a:rPr lang="en-GB" sz="2400" dirty="0">
                <a:latin typeface="Tw Cen MT" panose="020B0602020104020603" pitchFamily="34" charset="0"/>
              </a:rPr>
              <a:t>Increasing job satisfaction </a:t>
            </a:r>
          </a:p>
          <a:p>
            <a:r>
              <a:rPr lang="en-GB" sz="2400" dirty="0">
                <a:latin typeface="Tw Cen MT" panose="020B0602020104020603" pitchFamily="34" charset="0"/>
              </a:rPr>
              <a:t>Lowering stress levels </a:t>
            </a:r>
          </a:p>
          <a:p>
            <a:r>
              <a:rPr lang="en-GB" sz="2400" dirty="0">
                <a:latin typeface="Tw Cen MT" panose="020B0602020104020603" pitchFamily="34" charset="0"/>
              </a:rPr>
              <a:t>Reducing attrition rates</a:t>
            </a:r>
          </a:p>
          <a:p>
            <a:r>
              <a:rPr lang="en-GB" sz="2400" dirty="0">
                <a:latin typeface="Tw Cen MT" panose="020B0602020104020603" pitchFamily="34" charset="0"/>
              </a:rPr>
              <a:t>Improving professionalism in the service </a:t>
            </a:r>
          </a:p>
          <a:p>
            <a:r>
              <a:rPr lang="en-GB" sz="2400" dirty="0">
                <a:latin typeface="Tw Cen MT" panose="020B0602020104020603" pitchFamily="34" charset="0"/>
              </a:rPr>
              <a:t>Positive working environment and constructive processes</a:t>
            </a:r>
          </a:p>
          <a:p>
            <a:r>
              <a:rPr lang="en-GB" sz="2400" dirty="0">
                <a:latin typeface="Tw Cen MT" panose="020B0602020104020603" pitchFamily="34" charset="0"/>
              </a:rPr>
              <a:t>Addressing patient needs, ensuring patient safety, efficiency of the system, and quality improvement, healthcare system performs far below acceptable levels.</a:t>
            </a:r>
          </a:p>
          <a:p>
            <a:r>
              <a:rPr lang="en-GB" sz="2400" dirty="0">
                <a:latin typeface="Tw Cen MT" panose="020B0602020104020603" pitchFamily="34" charset="0"/>
              </a:rPr>
              <a:t>Improving the health of the population, enhancing patient experiences and outcomes, and reducing the per capita cost of care, and to improving provider experience.</a:t>
            </a:r>
          </a:p>
          <a:p>
            <a:endParaRPr lang="en-GB" sz="1900" dirty="0">
              <a:latin typeface="Tw Cen MT" panose="020B0602020104020603" pitchFamily="34" charset="0"/>
            </a:endParaRPr>
          </a:p>
          <a:p>
            <a:pPr marL="0" indent="0">
              <a:buNone/>
            </a:pPr>
            <a:endParaRPr lang="en-GB" sz="1900" dirty="0"/>
          </a:p>
        </p:txBody>
      </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ooter Placeholder 8">
            <a:extLst>
              <a:ext uri="{FF2B5EF4-FFF2-40B4-BE49-F238E27FC236}">
                <a16:creationId xmlns:a16="http://schemas.microsoft.com/office/drawing/2014/main" id="{EDE0EDB6-CB22-4E87-B7A0-1F53C4A1BAB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213807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1" name="Rectangle 7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2" name="Rectangle 7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We care stock illustration. Illustration of profit, experience - 28111684">
            <a:extLst>
              <a:ext uri="{FF2B5EF4-FFF2-40B4-BE49-F238E27FC236}">
                <a16:creationId xmlns:a16="http://schemas.microsoft.com/office/drawing/2014/main" id="{E7364244-DB55-477C-B574-80CA60660F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50" r="9569" b="-1"/>
          <a:stretch/>
        </p:blipFill>
        <p:spPr bwMode="auto">
          <a:xfrm>
            <a:off x="8472008" y="2820801"/>
            <a:ext cx="2969752" cy="2809405"/>
          </a:xfrm>
          <a:prstGeom prst="rect">
            <a:avLst/>
          </a:prstGeom>
          <a:noFill/>
          <a:extLst>
            <a:ext uri="{909E8E84-426E-40DD-AFC4-6F175D3DCCD1}">
              <a14:hiddenFill xmlns:a14="http://schemas.microsoft.com/office/drawing/2010/main">
                <a:solidFill>
                  <a:srgbClr val="FFFFFF"/>
                </a:solidFill>
              </a14:hiddenFill>
            </a:ext>
          </a:extLst>
        </p:spPr>
      </p:pic>
      <p:sp>
        <p:nvSpPr>
          <p:cNvPr id="4103" name="Rectangle 7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5D89A-6885-405F-AFE1-74C36764B537}"/>
              </a:ext>
            </a:extLst>
          </p:cNvPr>
          <p:cNvSpPr>
            <a:spLocks noGrp="1"/>
          </p:cNvSpPr>
          <p:nvPr>
            <p:ph idx="1"/>
          </p:nvPr>
        </p:nvSpPr>
        <p:spPr>
          <a:xfrm>
            <a:off x="67427" y="587829"/>
            <a:ext cx="8519982" cy="5503482"/>
          </a:xfrm>
        </p:spPr>
        <p:txBody>
          <a:bodyPr anchor="ctr">
            <a:normAutofit/>
          </a:bodyPr>
          <a:lstStyle/>
          <a:p>
            <a:pPr marL="0" indent="0">
              <a:buNone/>
            </a:pPr>
            <a:r>
              <a:rPr lang="en-GB" sz="2400" b="1" dirty="0">
                <a:solidFill>
                  <a:schemeClr val="bg1"/>
                </a:solidFill>
                <a:highlight>
                  <a:srgbClr val="008000"/>
                </a:highlight>
                <a:latin typeface="Tw Cen MT" panose="020B0602020104020603" pitchFamily="34" charset="0"/>
              </a:rPr>
              <a:t>Cont.…</a:t>
            </a:r>
          </a:p>
          <a:p>
            <a:r>
              <a:rPr lang="en-GB" sz="2400" b="1" dirty="0">
                <a:latin typeface="Tw Cen MT" panose="020B0602020104020603" pitchFamily="34" charset="0"/>
              </a:rPr>
              <a:t>To improve care</a:t>
            </a:r>
          </a:p>
          <a:p>
            <a:r>
              <a:rPr lang="en-GB" sz="2400" dirty="0">
                <a:latin typeface="Tw Cen MT" panose="020B0602020104020603" pitchFamily="34" charset="0"/>
              </a:rPr>
              <a:t>The best way to understand the patient experience is from patients themselves. </a:t>
            </a:r>
          </a:p>
          <a:p>
            <a:r>
              <a:rPr lang="en-GB" sz="2400" dirty="0">
                <a:latin typeface="Tw Cen MT" panose="020B0602020104020603" pitchFamily="34" charset="0"/>
              </a:rPr>
              <a:t>Asking for patient feedback about everything from appointment scheduling and wait time, to the doctor’s bedside manner, thoroughness, communication skills and professionalism, you can make get a 360-degree view of the quality of care your patients are receiving versus what you perceive you’re providing</a:t>
            </a:r>
          </a:p>
          <a:p>
            <a:r>
              <a:rPr lang="en-GB" sz="2400" dirty="0">
                <a:latin typeface="Tw Cen MT" panose="020B0602020104020603" pitchFamily="34" charset="0"/>
              </a:rPr>
              <a:t>Measuring patients’ experiences of care and treatment highlights areas that need to improve to provide a patient-led healthcare service.</a:t>
            </a:r>
          </a:p>
          <a:p>
            <a:r>
              <a:rPr lang="en-GB" sz="2400" dirty="0">
                <a:latin typeface="Tw Cen MT" panose="020B0602020104020603" pitchFamily="34" charset="0"/>
              </a:rPr>
              <a:t> It help you to involve patients, staff and the public in translating patient feedback into real improvements.</a:t>
            </a:r>
          </a:p>
          <a:p>
            <a:endParaRPr lang="en-GB" sz="1300" dirty="0"/>
          </a:p>
        </p:txBody>
      </p:sp>
      <p:sp>
        <p:nvSpPr>
          <p:cNvPr id="4104" name="Rectangle 7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7583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A47807-9F1B-48C4-AC2C-6FADD819FA49}"/>
              </a:ext>
            </a:extLst>
          </p:cNvPr>
          <p:cNvSpPr>
            <a:spLocks noGrp="1"/>
          </p:cNvSpPr>
          <p:nvPr>
            <p:ph type="title"/>
          </p:nvPr>
        </p:nvSpPr>
        <p:spPr>
          <a:xfrm>
            <a:off x="1043630" y="809898"/>
            <a:ext cx="10061691" cy="1698172"/>
          </a:xfrm>
        </p:spPr>
        <p:txBody>
          <a:bodyPr anchor="ctr">
            <a:normAutofit/>
          </a:bodyPr>
          <a:lstStyle/>
          <a:p>
            <a:pPr algn="ctr"/>
            <a:br>
              <a:rPr lang="en-GB" sz="3400" dirty="0"/>
            </a:br>
            <a:r>
              <a:rPr lang="en-GB" sz="3400" b="1" i="1" dirty="0">
                <a:solidFill>
                  <a:schemeClr val="bg1"/>
                </a:solidFill>
                <a:highlight>
                  <a:srgbClr val="008000"/>
                </a:highlight>
              </a:rPr>
              <a:t>Impact of service user feedback and experience as a stakeholder in quality improvement</a:t>
            </a:r>
            <a:endParaRPr lang="en-GB" sz="3400" dirty="0">
              <a:solidFill>
                <a:schemeClr val="bg1"/>
              </a:solidFill>
              <a:highlight>
                <a:srgbClr val="008000"/>
              </a:highlight>
            </a:endParaRPr>
          </a:p>
        </p:txBody>
      </p:sp>
      <p:sp>
        <p:nvSpPr>
          <p:cNvPr id="3" name="Content Placeholder 2">
            <a:extLst>
              <a:ext uri="{FF2B5EF4-FFF2-40B4-BE49-F238E27FC236}">
                <a16:creationId xmlns:a16="http://schemas.microsoft.com/office/drawing/2014/main" id="{1798BC34-E743-439B-8845-CD6D08170E24}"/>
              </a:ext>
            </a:extLst>
          </p:cNvPr>
          <p:cNvSpPr>
            <a:spLocks noGrp="1"/>
          </p:cNvSpPr>
          <p:nvPr>
            <p:ph idx="1"/>
          </p:nvPr>
        </p:nvSpPr>
        <p:spPr>
          <a:xfrm>
            <a:off x="1045028" y="2704015"/>
            <a:ext cx="9941319" cy="3637606"/>
          </a:xfrm>
        </p:spPr>
        <p:txBody>
          <a:bodyPr anchor="ctr">
            <a:normAutofit fontScale="92500" lnSpcReduction="10000"/>
          </a:bodyPr>
          <a:lstStyle/>
          <a:p>
            <a:endParaRPr lang="en-GB" sz="1900" dirty="0">
              <a:latin typeface="Tw Cen MT" panose="020B0602020104020603" pitchFamily="34" charset="0"/>
            </a:endParaRPr>
          </a:p>
          <a:p>
            <a:endParaRPr lang="en-GB" sz="1900" dirty="0">
              <a:latin typeface="Tw Cen MT" panose="020B0602020104020603" pitchFamily="34" charset="0"/>
            </a:endParaRPr>
          </a:p>
          <a:p>
            <a:endParaRPr lang="en-GB" sz="2400" dirty="0">
              <a:latin typeface="Tw Cen MT" panose="020B0602020104020603" pitchFamily="34" charset="0"/>
            </a:endParaRPr>
          </a:p>
          <a:p>
            <a:r>
              <a:rPr lang="en-GB" sz="2400" dirty="0">
                <a:latin typeface="Tw Cen MT" panose="020B0602020104020603" pitchFamily="34" charset="0"/>
              </a:rPr>
              <a:t>When </a:t>
            </a:r>
            <a:r>
              <a:rPr lang="en-GB" sz="2400" b="1" dirty="0">
                <a:latin typeface="Tw Cen MT" panose="020B0602020104020603" pitchFamily="34" charset="0"/>
              </a:rPr>
              <a:t>patients</a:t>
            </a:r>
            <a:r>
              <a:rPr lang="en-GB" sz="2400" dirty="0">
                <a:latin typeface="Tw Cen MT" panose="020B0602020104020603" pitchFamily="34" charset="0"/>
              </a:rPr>
              <a:t> feel they're being listened to and </a:t>
            </a:r>
            <a:r>
              <a:rPr lang="en-GB" sz="2400" b="1" dirty="0">
                <a:latin typeface="Tw Cen MT" panose="020B0602020104020603" pitchFamily="34" charset="0"/>
              </a:rPr>
              <a:t>their feedback</a:t>
            </a:r>
            <a:r>
              <a:rPr lang="en-GB" sz="2400" dirty="0">
                <a:latin typeface="Tw Cen MT" panose="020B0602020104020603" pitchFamily="34" charset="0"/>
              </a:rPr>
              <a:t> matters, it </a:t>
            </a:r>
            <a:r>
              <a:rPr lang="en-GB" sz="2400" b="1" dirty="0">
                <a:latin typeface="Tw Cen MT" panose="020B0602020104020603" pitchFamily="34" charset="0"/>
              </a:rPr>
              <a:t>can</a:t>
            </a:r>
            <a:r>
              <a:rPr lang="en-GB" sz="2400" dirty="0">
                <a:latin typeface="Tw Cen MT" panose="020B0602020104020603" pitchFamily="34" charset="0"/>
              </a:rPr>
              <a:t> help </a:t>
            </a:r>
            <a:r>
              <a:rPr lang="en-GB" sz="2400" b="1" dirty="0">
                <a:latin typeface="Tw Cen MT" panose="020B0602020104020603" pitchFamily="34" charset="0"/>
              </a:rPr>
              <a:t>your practice</a:t>
            </a:r>
            <a:r>
              <a:rPr lang="en-GB" sz="2400" dirty="0">
                <a:latin typeface="Tw Cen MT" panose="020B0602020104020603" pitchFamily="34" charset="0"/>
              </a:rPr>
              <a:t> improve </a:t>
            </a:r>
            <a:r>
              <a:rPr lang="en-GB" sz="2400" b="1" dirty="0">
                <a:latin typeface="Tw Cen MT" panose="020B0602020104020603" pitchFamily="34" charset="0"/>
              </a:rPr>
              <a:t>patient</a:t>
            </a:r>
            <a:r>
              <a:rPr lang="en-GB" sz="2400" dirty="0">
                <a:latin typeface="Tw Cen MT" panose="020B0602020104020603" pitchFamily="34" charset="0"/>
              </a:rPr>
              <a:t> engagement, which </a:t>
            </a:r>
            <a:r>
              <a:rPr lang="en-GB" sz="2400" b="1" dirty="0">
                <a:latin typeface="Tw Cen MT" panose="020B0602020104020603" pitchFamily="34" charset="0"/>
              </a:rPr>
              <a:t>is</a:t>
            </a:r>
            <a:r>
              <a:rPr lang="en-GB" sz="2400" dirty="0">
                <a:latin typeface="Tw Cen MT" panose="020B0602020104020603" pitchFamily="34" charset="0"/>
              </a:rPr>
              <a:t> the key to improved retention and health outcomes.</a:t>
            </a:r>
          </a:p>
          <a:p>
            <a:pPr marL="0" indent="0">
              <a:buNone/>
            </a:pPr>
            <a:endParaRPr lang="en-GB" sz="2400" dirty="0">
              <a:latin typeface="Tw Cen MT" panose="020B0602020104020603" pitchFamily="34" charset="0"/>
            </a:endParaRPr>
          </a:p>
          <a:p>
            <a:r>
              <a:rPr lang="en-GB" sz="2400" b="1" dirty="0">
                <a:latin typeface="Tw Cen MT" panose="020B0602020104020603" pitchFamily="34" charset="0"/>
              </a:rPr>
              <a:t>Improving Quality</a:t>
            </a:r>
            <a:r>
              <a:rPr lang="en-GB" sz="2400" dirty="0">
                <a:latin typeface="Tw Cen MT" panose="020B0602020104020603" pitchFamily="34" charset="0"/>
              </a:rPr>
              <a:t> is being established to bring together the ... </a:t>
            </a:r>
            <a:r>
              <a:rPr lang="en-GB" sz="2400" b="1" dirty="0">
                <a:latin typeface="Tw Cen MT" panose="020B0602020104020603" pitchFamily="34" charset="0"/>
              </a:rPr>
              <a:t>improve</a:t>
            </a:r>
            <a:r>
              <a:rPr lang="en-GB" sz="2400" dirty="0">
                <a:latin typeface="Tw Cen MT" panose="020B0602020104020603" pitchFamily="34" charset="0"/>
              </a:rPr>
              <a:t> the </a:t>
            </a:r>
            <a:r>
              <a:rPr lang="en-GB" sz="2400" b="1" dirty="0">
                <a:latin typeface="Tw Cen MT" panose="020B0602020104020603" pitchFamily="34" charset="0"/>
              </a:rPr>
              <a:t>experiences</a:t>
            </a:r>
            <a:r>
              <a:rPr lang="en-GB" sz="2400" dirty="0">
                <a:latin typeface="Tw Cen MT" panose="020B0602020104020603" pitchFamily="34" charset="0"/>
              </a:rPr>
              <a:t> of people who </a:t>
            </a:r>
            <a:r>
              <a:rPr lang="en-GB" sz="2400" b="1" dirty="0">
                <a:latin typeface="Tw Cen MT" panose="020B0602020104020603" pitchFamily="34" charset="0"/>
              </a:rPr>
              <a:t>use</a:t>
            </a:r>
            <a:r>
              <a:rPr lang="en-GB" sz="2400" dirty="0">
                <a:latin typeface="Tw Cen MT" panose="020B0602020104020603" pitchFamily="34" charset="0"/>
              </a:rPr>
              <a:t> health and social care </a:t>
            </a:r>
            <a:r>
              <a:rPr lang="en-GB" sz="2400" b="1" dirty="0">
                <a:latin typeface="Tw Cen MT" panose="020B0602020104020603" pitchFamily="34" charset="0"/>
              </a:rPr>
              <a:t>services</a:t>
            </a:r>
            <a:r>
              <a:rPr lang="en-GB" sz="2400" dirty="0">
                <a:latin typeface="Tw Cen MT" panose="020B0602020104020603" pitchFamily="34" charset="0"/>
              </a:rPr>
              <a:t>, their carers ... range of activities that capture direct </a:t>
            </a:r>
            <a:r>
              <a:rPr lang="en-GB" sz="2400" b="1" dirty="0">
                <a:latin typeface="Tw Cen MT" panose="020B0602020104020603" pitchFamily="34" charset="0"/>
              </a:rPr>
              <a:t>feedback</a:t>
            </a:r>
            <a:r>
              <a:rPr lang="en-GB" sz="2400" dirty="0">
                <a:latin typeface="Tw Cen MT" panose="020B0602020104020603" pitchFamily="34" charset="0"/>
              </a:rPr>
              <a:t> from patients, </a:t>
            </a:r>
            <a:r>
              <a:rPr lang="en-GB" sz="2400" b="1" dirty="0">
                <a:latin typeface="Tw Cen MT" panose="020B0602020104020603" pitchFamily="34" charset="0"/>
              </a:rPr>
              <a:t>service users</a:t>
            </a:r>
            <a:r>
              <a:rPr lang="en-GB" sz="2400" dirty="0">
                <a:latin typeface="Tw Cen MT" panose="020B0602020104020603" pitchFamily="34" charset="0"/>
              </a:rPr>
              <a:t>, ... </a:t>
            </a:r>
            <a:r>
              <a:rPr lang="en-GB" sz="2400" b="1" dirty="0">
                <a:latin typeface="Tw Cen MT" panose="020B0602020104020603" pitchFamily="34" charset="0"/>
              </a:rPr>
              <a:t>Integrating</a:t>
            </a:r>
            <a:r>
              <a:rPr lang="en-GB" sz="2400" dirty="0">
                <a:latin typeface="Tw Cen MT" panose="020B0602020104020603" pitchFamily="34" charset="0"/>
              </a:rPr>
              <a:t> patient </a:t>
            </a:r>
            <a:r>
              <a:rPr lang="en-GB" sz="2400" b="1" dirty="0">
                <a:latin typeface="Tw Cen MT" panose="020B0602020104020603" pitchFamily="34" charset="0"/>
              </a:rPr>
              <a:t>experience measurement</a:t>
            </a:r>
            <a:r>
              <a:rPr lang="en-GB" sz="2400" dirty="0">
                <a:latin typeface="Tw Cen MT" panose="020B0602020104020603" pitchFamily="34" charset="0"/>
              </a:rPr>
              <a:t> systems </a:t>
            </a:r>
            <a:r>
              <a:rPr lang="en-GB" sz="2400" b="1" dirty="0">
                <a:latin typeface="Tw Cen MT" panose="020B0602020104020603" pitchFamily="34" charset="0"/>
              </a:rPr>
              <a:t>into</a:t>
            </a:r>
            <a:r>
              <a:rPr lang="en-GB" sz="2400" dirty="0">
                <a:latin typeface="Tw Cen MT" panose="020B0602020104020603" pitchFamily="34" charset="0"/>
              </a:rPr>
              <a:t> existing work</a:t>
            </a:r>
          </a:p>
          <a:p>
            <a:endParaRPr lang="en-GB" sz="1900" dirty="0">
              <a:latin typeface="Tw Cen MT" panose="020B0602020104020603" pitchFamily="34" charset="0"/>
            </a:endParaRPr>
          </a:p>
          <a:p>
            <a:endParaRPr lang="en-GB" sz="1900" dirty="0"/>
          </a:p>
          <a:p>
            <a:endParaRPr lang="en-GB" sz="1900" dirty="0"/>
          </a:p>
          <a:p>
            <a:endParaRPr lang="en-GB" sz="1900" dirty="0"/>
          </a:p>
          <a:p>
            <a:endParaRPr lang="en-GB" sz="1900" dirty="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31F963B8-3530-494E-9878-C8D3E7BEAA13}"/>
              </a:ext>
            </a:extLst>
          </p:cNvPr>
          <p:cNvSpPr>
            <a:spLocks noGrp="1"/>
          </p:cNvSpPr>
          <p:nvPr>
            <p:ph type="ftr" sz="quarter" idx="11"/>
          </p:nvPr>
        </p:nvSpPr>
        <p:spPr>
          <a:xfrm>
            <a:off x="4038600" y="6492240"/>
            <a:ext cx="4114800"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798430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48"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9DF9EA-DAD0-4F47-A8ED-45A18C574320}"/>
              </a:ext>
            </a:extLst>
          </p:cNvPr>
          <p:cNvSpPr>
            <a:spLocks noGrp="1"/>
          </p:cNvSpPr>
          <p:nvPr>
            <p:ph type="title"/>
          </p:nvPr>
        </p:nvSpPr>
        <p:spPr>
          <a:xfrm>
            <a:off x="572493" y="238540"/>
            <a:ext cx="6081525" cy="816538"/>
          </a:xfrm>
        </p:spPr>
        <p:txBody>
          <a:bodyPr anchor="b">
            <a:normAutofit fontScale="90000"/>
          </a:bodyPr>
          <a:lstStyle/>
          <a:p>
            <a:br>
              <a:rPr lang="en-GB" sz="3000" dirty="0"/>
            </a:br>
            <a:r>
              <a:rPr lang="en-GB" sz="3000" b="1" i="1" dirty="0">
                <a:solidFill>
                  <a:schemeClr val="bg1"/>
                </a:solidFill>
                <a:highlight>
                  <a:srgbClr val="008000"/>
                </a:highlight>
              </a:rPr>
              <a:t>Cont.…</a:t>
            </a:r>
            <a:br>
              <a:rPr lang="en-GB" sz="3000" b="1" i="1" dirty="0"/>
            </a:br>
            <a:endParaRPr lang="en-GB" sz="3000" dirty="0"/>
          </a:p>
        </p:txBody>
      </p:sp>
      <p:sp>
        <p:nvSpPr>
          <p:cNvPr id="614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4A83FC-C29E-47DE-BA48-4F92DBA389BA}"/>
              </a:ext>
            </a:extLst>
          </p:cNvPr>
          <p:cNvSpPr>
            <a:spLocks noGrp="1"/>
          </p:cNvSpPr>
          <p:nvPr>
            <p:ph idx="1"/>
          </p:nvPr>
        </p:nvSpPr>
        <p:spPr>
          <a:xfrm>
            <a:off x="0" y="960824"/>
            <a:ext cx="10072468" cy="6176513"/>
          </a:xfrm>
        </p:spPr>
        <p:txBody>
          <a:bodyPr anchor="t">
            <a:noAutofit/>
          </a:bodyPr>
          <a:lstStyle/>
          <a:p>
            <a:r>
              <a:rPr lang="en-GB" sz="2600" dirty="0">
                <a:latin typeface="Tw Cen MT" panose="020B0602020104020603" pitchFamily="34" charset="0"/>
              </a:rPr>
              <a:t>Service user and carer feedback can inform critical reflection, individual supervision, appraisal and continuing professional development.</a:t>
            </a:r>
          </a:p>
          <a:p>
            <a:r>
              <a:rPr lang="en-GB" sz="2600" dirty="0">
                <a:latin typeface="Tw Cen MT" panose="020B0602020104020603" pitchFamily="34" charset="0"/>
              </a:rPr>
              <a:t>Direct feedback enables us to assess the quality of working relationships between service users, carers and practitioners and it can be used to improve people’s experiences of processes and relationships as well as outcomes – as service users and families often say, it is not just what social workers do but how they provide support and the relationship context that is so important for recovery and empowerment.</a:t>
            </a:r>
          </a:p>
          <a:p>
            <a:r>
              <a:rPr lang="en-GB" sz="2600" dirty="0">
                <a:latin typeface="Tw Cen MT" panose="020B0602020104020603" pitchFamily="34" charset="0"/>
              </a:rPr>
              <a:t>Individual and group feedback can be collated and analysed to measure and improve individual, team and organisational performance against practice standards (e.g. the Professional Capabilities Framework</a:t>
            </a:r>
            <a:r>
              <a:rPr lang="en-GB" sz="2200" dirty="0">
                <a:latin typeface="Tw Cen MT" panose="020B0602020104020603" pitchFamily="34" charset="0"/>
              </a:rPr>
              <a:t>).</a:t>
            </a:r>
            <a:br>
              <a:rPr lang="en-GB" sz="2200" dirty="0">
                <a:latin typeface="Tw Cen MT" panose="020B0602020104020603" pitchFamily="34" charset="0"/>
              </a:rPr>
            </a:br>
            <a:endParaRPr lang="en-GB" sz="2200" dirty="0">
              <a:latin typeface="Tw Cen MT" panose="020B0602020104020603" pitchFamily="34" charset="0"/>
            </a:endParaRPr>
          </a:p>
        </p:txBody>
      </p:sp>
      <p:pic>
        <p:nvPicPr>
          <p:cNvPr id="6146" name="Picture 2" descr="WE Care About You, Super Quality Abstract Business Poster Stock  Illustration - Illustration of lean, comfort: 119161227">
            <a:extLst>
              <a:ext uri="{FF2B5EF4-FFF2-40B4-BE49-F238E27FC236}">
                <a16:creationId xmlns:a16="http://schemas.microsoft.com/office/drawing/2014/main" id="{3EF4B43D-50D7-4C1D-B4F0-7E359F4006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51" r="2641" b="-3"/>
          <a:stretch/>
        </p:blipFill>
        <p:spPr bwMode="auto">
          <a:xfrm>
            <a:off x="10072468" y="2761488"/>
            <a:ext cx="2163728" cy="409651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669E9E8-9134-46B7-9723-55067DEB279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1585691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455A5D-A4A9-4DF3-9444-6D5BF0756819}"/>
              </a:ext>
            </a:extLst>
          </p:cNvPr>
          <p:cNvSpPr>
            <a:spLocks noGrp="1"/>
          </p:cNvSpPr>
          <p:nvPr>
            <p:ph type="title"/>
          </p:nvPr>
        </p:nvSpPr>
        <p:spPr>
          <a:xfrm>
            <a:off x="643467" y="321734"/>
            <a:ext cx="10275501" cy="1019133"/>
          </a:xfrm>
        </p:spPr>
        <p:txBody>
          <a:bodyPr>
            <a:normAutofit/>
          </a:bodyPr>
          <a:lstStyle/>
          <a:p>
            <a:r>
              <a:rPr lang="en-GB" sz="3600" b="1" dirty="0">
                <a:solidFill>
                  <a:schemeClr val="bg1"/>
                </a:solidFill>
                <a:highlight>
                  <a:srgbClr val="008000"/>
                </a:highlight>
              </a:rPr>
              <a:t>Delivering person-centred to </a:t>
            </a:r>
            <a:r>
              <a:rPr lang="en-GB" sz="3600" b="1" i="1" dirty="0">
                <a:solidFill>
                  <a:schemeClr val="bg1"/>
                </a:solidFill>
                <a:highlight>
                  <a:srgbClr val="008000"/>
                </a:highlight>
              </a:rPr>
              <a:t>Meet service user needs </a:t>
            </a:r>
            <a:endParaRPr lang="en-GB" sz="3600" b="1" dirty="0">
              <a:solidFill>
                <a:schemeClr val="bg1"/>
              </a:solidFill>
              <a:highlight>
                <a:srgbClr val="008000"/>
              </a:highlight>
            </a:endParaRPr>
          </a:p>
        </p:txBody>
      </p:sp>
      <p:sp>
        <p:nvSpPr>
          <p:cNvPr id="3" name="Content Placeholder 2">
            <a:extLst>
              <a:ext uri="{FF2B5EF4-FFF2-40B4-BE49-F238E27FC236}">
                <a16:creationId xmlns:a16="http://schemas.microsoft.com/office/drawing/2014/main" id="{F764289D-9B1B-4E5D-9978-BFB2C55F36EB}"/>
              </a:ext>
            </a:extLst>
          </p:cNvPr>
          <p:cNvSpPr>
            <a:spLocks noGrp="1"/>
          </p:cNvSpPr>
          <p:nvPr>
            <p:ph idx="1"/>
          </p:nvPr>
        </p:nvSpPr>
        <p:spPr>
          <a:xfrm>
            <a:off x="643467" y="1340867"/>
            <a:ext cx="10905066" cy="4973986"/>
          </a:xfrm>
        </p:spPr>
        <p:txBody>
          <a:bodyPr>
            <a:normAutofit fontScale="92500" lnSpcReduction="10000"/>
          </a:bodyPr>
          <a:lstStyle/>
          <a:p>
            <a:pPr marL="0" indent="0">
              <a:buNone/>
            </a:pPr>
            <a:endParaRPr lang="en-GB" sz="2600" dirty="0">
              <a:latin typeface="Tw Cen MT" panose="020B0602020104020603" pitchFamily="34" charset="0"/>
            </a:endParaRPr>
          </a:p>
          <a:p>
            <a:r>
              <a:rPr lang="en-GB" sz="2600" dirty="0">
                <a:latin typeface="Tw Cen MT" panose="020B0602020104020603" pitchFamily="34" charset="0"/>
              </a:rPr>
              <a:t>Delivering person-centred care involves caring for patients beyond their condition and tailoring your service to suit their individual wants and needs. </a:t>
            </a:r>
          </a:p>
          <a:p>
            <a:r>
              <a:rPr lang="en-GB" sz="2600" dirty="0">
                <a:latin typeface="Tw Cen MT" panose="020B0602020104020603" pitchFamily="34" charset="0"/>
              </a:rPr>
              <a:t>It’s about respecting that they have their own views on what’s best for them, and have their own values and priorities in life.</a:t>
            </a:r>
          </a:p>
          <a:p>
            <a:r>
              <a:rPr lang="en-GB" sz="2600" dirty="0">
                <a:latin typeface="Tw Cen MT" panose="020B0602020104020603" pitchFamily="34" charset="0"/>
              </a:rPr>
              <a:t>As its name suggests, person-centred care puts the person at the heart of their care. </a:t>
            </a:r>
          </a:p>
          <a:p>
            <a:r>
              <a:rPr lang="en-GB" sz="2600" dirty="0">
                <a:latin typeface="Tw Cen MT" panose="020B0602020104020603" pitchFamily="34" charset="0"/>
              </a:rPr>
              <a:t>You adapt your service to their expectations and preferences, not the other way around.</a:t>
            </a:r>
          </a:p>
          <a:p>
            <a:r>
              <a:rPr lang="en-GB" sz="2600" dirty="0">
                <a:latin typeface="Tw Cen MT" panose="020B0602020104020603" pitchFamily="34" charset="0"/>
              </a:rPr>
              <a:t> Doing so enables patients to retain their dignity and autonomy during an already challenging time.</a:t>
            </a:r>
          </a:p>
          <a:p>
            <a:r>
              <a:rPr lang="en-GB" sz="2600" dirty="0">
                <a:latin typeface="Tw Cen MT" panose="020B0602020104020603" pitchFamily="34" charset="0"/>
              </a:rPr>
              <a:t>Rather than leaving them feeling hindered by their ailment or disability, or debilitated during their time as an inpatient, you help them live a fulfilling life.</a:t>
            </a:r>
          </a:p>
          <a:p>
            <a:pPr marL="0" indent="0">
              <a:buNone/>
            </a:pPr>
            <a:r>
              <a:rPr lang="en-GB" sz="2000" dirty="0"/>
              <a:t>(Burton and Burton, 2020).</a:t>
            </a:r>
          </a:p>
        </p:txBody>
      </p:sp>
      <p:sp>
        <p:nvSpPr>
          <p:cNvPr id="39" name="Rectangle 3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4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D5A1D19A-E0F9-4F3E-83BE-AC1207BE668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733206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7BD52A-BB2D-4AAE-8D2E-4E155CFCA4D5}"/>
              </a:ext>
            </a:extLst>
          </p:cNvPr>
          <p:cNvSpPr>
            <a:spLocks noGrp="1"/>
          </p:cNvSpPr>
          <p:nvPr>
            <p:ph type="title"/>
          </p:nvPr>
        </p:nvSpPr>
        <p:spPr>
          <a:xfrm>
            <a:off x="643467" y="321734"/>
            <a:ext cx="11548533" cy="1281860"/>
          </a:xfrm>
        </p:spPr>
        <p:txBody>
          <a:bodyPr>
            <a:normAutofit/>
          </a:bodyPr>
          <a:lstStyle/>
          <a:p>
            <a:pPr algn="ctr"/>
            <a:r>
              <a:rPr lang="en-GB" sz="3600" b="1" i="1" dirty="0">
                <a:solidFill>
                  <a:schemeClr val="bg1"/>
                </a:solidFill>
                <a:highlight>
                  <a:srgbClr val="008000"/>
                </a:highlight>
              </a:rPr>
              <a:t>Taking a holistic approach to meeting needs and safeguarding/protection:</a:t>
            </a:r>
          </a:p>
        </p:txBody>
      </p:sp>
      <p:sp>
        <p:nvSpPr>
          <p:cNvPr id="3" name="Content Placeholder 2">
            <a:extLst>
              <a:ext uri="{FF2B5EF4-FFF2-40B4-BE49-F238E27FC236}">
                <a16:creationId xmlns:a16="http://schemas.microsoft.com/office/drawing/2014/main" id="{CF60CAEA-47DC-4CCE-B3E9-947BAB359987}"/>
              </a:ext>
            </a:extLst>
          </p:cNvPr>
          <p:cNvSpPr>
            <a:spLocks noGrp="1"/>
          </p:cNvSpPr>
          <p:nvPr>
            <p:ph idx="1"/>
          </p:nvPr>
        </p:nvSpPr>
        <p:spPr>
          <a:xfrm>
            <a:off x="643466" y="1782980"/>
            <a:ext cx="11289561" cy="4573369"/>
          </a:xfrm>
        </p:spPr>
        <p:txBody>
          <a:bodyPr>
            <a:normAutofit lnSpcReduction="10000"/>
          </a:bodyPr>
          <a:lstStyle/>
          <a:p>
            <a:r>
              <a:rPr lang="en-GB" sz="2400" b="1" dirty="0">
                <a:latin typeface="Tw Cen MT" panose="020B0602020104020603" pitchFamily="34" charset="0"/>
              </a:rPr>
              <a:t>Safeguarding</a:t>
            </a:r>
            <a:r>
              <a:rPr lang="en-GB" sz="2400" dirty="0">
                <a:latin typeface="Tw Cen MT" panose="020B0602020104020603" pitchFamily="34" charset="0"/>
              </a:rPr>
              <a:t> is so </a:t>
            </a:r>
            <a:r>
              <a:rPr lang="en-GB" sz="2400" b="1" dirty="0">
                <a:latin typeface="Tw Cen MT" panose="020B0602020104020603" pitchFamily="34" charset="0"/>
              </a:rPr>
              <a:t>important</a:t>
            </a:r>
            <a:r>
              <a:rPr lang="en-GB" sz="2400" dirty="0">
                <a:latin typeface="Tw Cen MT" panose="020B0602020104020603" pitchFamily="34" charset="0"/>
              </a:rPr>
              <a:t> because abuse is still very much happening, and sadly, it is often these most vulnerable citizens who are commonly victims of abuse. </a:t>
            </a:r>
          </a:p>
          <a:p>
            <a:r>
              <a:rPr lang="en-GB" sz="2400" dirty="0">
                <a:latin typeface="Tw Cen MT" panose="020B0602020104020603" pitchFamily="34" charset="0"/>
              </a:rPr>
              <a:t>These people deserve to live in a safe environment, away from harm – which makes </a:t>
            </a:r>
            <a:r>
              <a:rPr lang="en-GB" sz="2400" b="1" dirty="0">
                <a:latin typeface="Tw Cen MT" panose="020B0602020104020603" pitchFamily="34" charset="0"/>
              </a:rPr>
              <a:t>safeguarding</a:t>
            </a:r>
            <a:r>
              <a:rPr lang="en-GB" sz="2400" dirty="0">
                <a:latin typeface="Tw Cen MT" panose="020B0602020104020603" pitchFamily="34" charset="0"/>
              </a:rPr>
              <a:t> of great </a:t>
            </a:r>
            <a:r>
              <a:rPr lang="en-GB" sz="2400" b="1" dirty="0">
                <a:latin typeface="Tw Cen MT" panose="020B0602020104020603" pitchFamily="34" charset="0"/>
              </a:rPr>
              <a:t>importance</a:t>
            </a:r>
            <a:r>
              <a:rPr lang="en-GB" sz="2400" dirty="0">
                <a:latin typeface="Tw Cen MT" panose="020B0602020104020603" pitchFamily="34" charset="0"/>
              </a:rPr>
              <a:t> during their care.</a:t>
            </a:r>
          </a:p>
          <a:p>
            <a:pPr marL="0" indent="0">
              <a:buNone/>
            </a:pPr>
            <a:r>
              <a:rPr lang="en-GB" sz="2400" b="1" dirty="0">
                <a:highlight>
                  <a:srgbClr val="FFFF00"/>
                </a:highlight>
                <a:latin typeface="Tw Cen MT" panose="020B0602020104020603" pitchFamily="34" charset="0"/>
              </a:rPr>
              <a:t>Providing individuals with the tools for self-determination </a:t>
            </a:r>
          </a:p>
          <a:p>
            <a:r>
              <a:rPr lang="en-GB" sz="2400" dirty="0">
                <a:latin typeface="Tw Cen MT" panose="020B0602020104020603" pitchFamily="34" charset="0"/>
              </a:rPr>
              <a:t>The aim has been that people should have a stronger voice in decisions about health and care, and that services should better reflect their needs and preferences. </a:t>
            </a:r>
          </a:p>
          <a:p>
            <a:r>
              <a:rPr lang="en-GB" sz="2400" dirty="0">
                <a:latin typeface="Tw Cen MT" panose="020B0602020104020603" pitchFamily="34" charset="0"/>
              </a:rPr>
              <a:t>how service users experience quality care, especially in relation to having choices and making decisions.</a:t>
            </a:r>
          </a:p>
          <a:p>
            <a:r>
              <a:rPr lang="en-GB" sz="2400" dirty="0">
                <a:latin typeface="Tw Cen MT" panose="020B0602020104020603" pitchFamily="34" charset="0"/>
              </a:rPr>
              <a:t>Self-determination is a vital piece of psychological well-being; as you may expect, people like to feel control of their own lives.</a:t>
            </a:r>
          </a:p>
          <a:p>
            <a:pPr marL="0" indent="0">
              <a:buNone/>
            </a:pPr>
            <a:r>
              <a:rPr lang="en-GB" sz="1600" dirty="0"/>
              <a:t>(Self-Determination Theory of Motivation: Why Intrinsic Motivation Matters, 2020)</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8E2605E0-DFB9-4D1A-A23A-CB099ECA241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3456936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0C40E334-D03B-4B43-8EB0-1DB9AAC76CEC}"/>
              </a:ext>
            </a:extLst>
          </p:cNvPr>
          <p:cNvSpPr txBox="1"/>
          <p:nvPr/>
        </p:nvSpPr>
        <p:spPr>
          <a:xfrm>
            <a:off x="76539" y="1705112"/>
            <a:ext cx="3962061" cy="2091951"/>
          </a:xfrm>
          <a:prstGeom prst="rect">
            <a:avLst/>
          </a:prstGeom>
        </p:spPr>
        <p:txBody>
          <a:bodyPr vert="horz" lIns="91440" tIns="45720" rIns="91440" bIns="45720" rtlCol="0" anchor="t">
            <a:normAutofit/>
          </a:bodyPr>
          <a:lstStyle/>
          <a:p>
            <a:pPr marL="0" indent="0">
              <a:lnSpc>
                <a:spcPct val="90000"/>
              </a:lnSpc>
              <a:spcBef>
                <a:spcPct val="0"/>
              </a:spcBef>
              <a:spcAft>
                <a:spcPts val="600"/>
              </a:spcAft>
            </a:pPr>
            <a:r>
              <a:rPr lang="en-US" sz="3600" b="1" kern="1200" dirty="0">
                <a:solidFill>
                  <a:schemeClr val="bg1"/>
                </a:solidFill>
                <a:highlight>
                  <a:srgbClr val="008000"/>
                </a:highlight>
                <a:latin typeface="+mj-lt"/>
                <a:ea typeface="+mj-ea"/>
                <a:cs typeface="+mj-cs"/>
              </a:rPr>
              <a:t>Stakeholder engagement – why is it important?</a:t>
            </a:r>
          </a:p>
        </p:txBody>
      </p:sp>
      <p:sp>
        <p:nvSpPr>
          <p:cNvPr id="18" name="Rectangle 17">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2A8FD91-A792-43F1-9975-C428D7EEFC99}"/>
              </a:ext>
            </a:extLst>
          </p:cNvPr>
          <p:cNvSpPr>
            <a:spLocks noGrp="1"/>
          </p:cNvSpPr>
          <p:nvPr>
            <p:ph idx="1"/>
          </p:nvPr>
        </p:nvSpPr>
        <p:spPr>
          <a:xfrm>
            <a:off x="3840480" y="512759"/>
            <a:ext cx="7708053" cy="5701773"/>
          </a:xfrm>
        </p:spPr>
        <p:txBody>
          <a:bodyPr vert="horz" lIns="91440" tIns="45720" rIns="91440" bIns="45720" rtlCol="0">
            <a:normAutofit/>
          </a:bodyPr>
          <a:lstStyle/>
          <a:p>
            <a:pPr marL="0"/>
            <a:r>
              <a:rPr lang="en-US" sz="2400" dirty="0">
                <a:latin typeface="Tw Cen MT" panose="020B0602020104020603" pitchFamily="34" charset="0"/>
              </a:rPr>
              <a:t>Most people naturally place a high value on their health and the health of their families and friends. </a:t>
            </a:r>
          </a:p>
          <a:p>
            <a:r>
              <a:rPr lang="en-US" sz="2400" dirty="0">
                <a:latin typeface="Tw Cen MT" panose="020B0602020104020603" pitchFamily="34" charset="0"/>
              </a:rPr>
              <a:t>Therefore, services provided to local people by the NHS are of particular importance and interest to both individuals and groups – </a:t>
            </a:r>
          </a:p>
          <a:p>
            <a:r>
              <a:rPr lang="en-US" sz="2400" dirty="0">
                <a:latin typeface="Tw Cen MT" panose="020B0602020104020603" pitchFamily="34" charset="0"/>
              </a:rPr>
              <a:t>whether these services are provided in the community or in hospital.</a:t>
            </a:r>
          </a:p>
          <a:p>
            <a:r>
              <a:rPr lang="en-US" sz="2400" dirty="0">
                <a:latin typeface="Tw Cen MT" panose="020B0602020104020603" pitchFamily="34" charset="0"/>
              </a:rPr>
              <a:t>Building relationships based on mutual understanding and trust</a:t>
            </a:r>
          </a:p>
          <a:p>
            <a:r>
              <a:rPr lang="en-US" sz="2400" dirty="0">
                <a:latin typeface="Tw Cen MT" panose="020B0602020104020603" pitchFamily="34" charset="0"/>
              </a:rPr>
              <a:t> Effective stakeholder engagement is about building sustainable relationships with people who are affected by what we do and the services which we provide, and who have a contribution to make with regard to what we do. </a:t>
            </a:r>
          </a:p>
          <a:p>
            <a:r>
              <a:rPr lang="en-US" sz="2400" dirty="0">
                <a:latin typeface="Tw Cen MT" panose="020B0602020104020603" pitchFamily="34" charset="0"/>
              </a:rPr>
              <a:t>It relies on a commitment to engage, listen, respond and communicate openly and honestly with stakeholders. </a:t>
            </a:r>
          </a:p>
        </p:txBody>
      </p:sp>
      <p:sp>
        <p:nvSpPr>
          <p:cNvPr id="5" name="Footer Placeholder 4">
            <a:extLst>
              <a:ext uri="{FF2B5EF4-FFF2-40B4-BE49-F238E27FC236}">
                <a16:creationId xmlns:a16="http://schemas.microsoft.com/office/drawing/2014/main" id="{AD50F26B-4402-4694-AB14-7754428CA91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Created by Tayo Alebiosu</a:t>
            </a:r>
          </a:p>
        </p:txBody>
      </p:sp>
      <p:sp>
        <p:nvSpPr>
          <p:cNvPr id="26" name="Isosceles Triangle 25">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Isosceles Triangle 27">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6685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2A98-9163-4966-A80A-312857C8E7B5}"/>
              </a:ext>
            </a:extLst>
          </p:cNvPr>
          <p:cNvSpPr>
            <a:spLocks noGrp="1"/>
          </p:cNvSpPr>
          <p:nvPr>
            <p:ph type="title"/>
          </p:nvPr>
        </p:nvSpPr>
        <p:spPr>
          <a:xfrm>
            <a:off x="6234330" y="803325"/>
            <a:ext cx="5314536" cy="1325563"/>
          </a:xfrm>
        </p:spPr>
        <p:txBody>
          <a:bodyPr>
            <a:normAutofit/>
          </a:bodyPr>
          <a:lstStyle/>
          <a:p>
            <a:r>
              <a:rPr lang="en-GB" dirty="0">
                <a:solidFill>
                  <a:schemeClr val="bg1"/>
                </a:solidFill>
                <a:highlight>
                  <a:srgbClr val="008000"/>
                </a:highlight>
              </a:rPr>
              <a:t>Learning outcomes</a:t>
            </a:r>
          </a:p>
        </p:txBody>
      </p:sp>
      <p:pic>
        <p:nvPicPr>
          <p:cNvPr id="19" name="Picture 2" descr="work-related-learning">
            <a:extLst>
              <a:ext uri="{FF2B5EF4-FFF2-40B4-BE49-F238E27FC236}">
                <a16:creationId xmlns:a16="http://schemas.microsoft.com/office/drawing/2014/main" id="{5178A755-0552-4A73-BBC4-5623B8F8A5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84" r="1884"/>
          <a:stretch/>
        </p:blipFill>
        <p:spPr bwMode="auto">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F2173D3-38DC-4610-B32E-7978F3BA58A7}"/>
              </a:ext>
            </a:extLst>
          </p:cNvPr>
          <p:cNvSpPr>
            <a:spLocks noGrp="1"/>
          </p:cNvSpPr>
          <p:nvPr>
            <p:ph idx="1"/>
          </p:nvPr>
        </p:nvSpPr>
        <p:spPr>
          <a:xfrm>
            <a:off x="5894363" y="2279018"/>
            <a:ext cx="6063175" cy="3375920"/>
          </a:xfrm>
        </p:spPr>
        <p:txBody>
          <a:bodyPr anchor="t">
            <a:normAutofit/>
          </a:bodyPr>
          <a:lstStyle/>
          <a:p>
            <a:r>
              <a:rPr lang="en-GB" dirty="0">
                <a:latin typeface="Tw Cen MT" panose="020B0602020104020603" pitchFamily="34" charset="0"/>
              </a:rPr>
              <a:t>At the end of this class , students will be able ;</a:t>
            </a:r>
          </a:p>
          <a:p>
            <a:r>
              <a:rPr lang="en-GB" dirty="0">
                <a:latin typeface="Tw Cen MT" panose="020B0602020104020603" pitchFamily="34" charset="0"/>
              </a:rPr>
              <a:t>1- Outline the roles of stakeholders in Health and Social Care </a:t>
            </a:r>
          </a:p>
          <a:p>
            <a:pPr marL="0" indent="0">
              <a:buNone/>
            </a:pPr>
            <a:r>
              <a:rPr lang="en-GB" kern="1200" dirty="0">
                <a:solidFill>
                  <a:schemeClr val="tx1"/>
                </a:solidFill>
                <a:latin typeface="Tw Cen MT" panose="020B0602020104020603" pitchFamily="34" charset="0"/>
              </a:rPr>
              <a:t>2</a:t>
            </a:r>
            <a:r>
              <a:rPr lang="en-GB" dirty="0">
                <a:latin typeface="Tw Cen MT" panose="020B0602020104020603" pitchFamily="34" charset="0"/>
              </a:rPr>
              <a:t> - </a:t>
            </a:r>
            <a:r>
              <a:rPr lang="en-US" kern="1200" dirty="0">
                <a:solidFill>
                  <a:schemeClr val="tx1"/>
                </a:solidFill>
                <a:latin typeface="Tw Cen MT" panose="020B0602020104020603" pitchFamily="34" charset="0"/>
              </a:rPr>
              <a:t>Exploring the roles of stakeholders in NHS</a:t>
            </a:r>
            <a:endParaRPr lang="en-GB" dirty="0">
              <a:latin typeface="Tw Cen MT" panose="020B0602020104020603" pitchFamily="34" charset="0"/>
            </a:endParaRPr>
          </a:p>
        </p:txBody>
      </p:sp>
      <p:sp>
        <p:nvSpPr>
          <p:cNvPr id="4" name="Footer Placeholder 3">
            <a:extLst>
              <a:ext uri="{FF2B5EF4-FFF2-40B4-BE49-F238E27FC236}">
                <a16:creationId xmlns:a16="http://schemas.microsoft.com/office/drawing/2014/main" id="{D8ADBF1C-F598-495B-9277-F477A9224811}"/>
              </a:ext>
            </a:extLst>
          </p:cNvPr>
          <p:cNvSpPr>
            <a:spLocks noGrp="1"/>
          </p:cNvSpPr>
          <p:nvPr>
            <p:ph type="ftr" sz="quarter" idx="11"/>
          </p:nvPr>
        </p:nvSpPr>
        <p:spPr>
          <a:xfrm>
            <a:off x="6053666" y="6199632"/>
            <a:ext cx="4802755" cy="365760"/>
          </a:xfrm>
        </p:spPr>
        <p:txBody>
          <a:bodyPr>
            <a:normAutofit/>
          </a:bodyPr>
          <a:lstStyle/>
          <a:p>
            <a:pPr algn="r">
              <a:spcAft>
                <a:spcPts val="600"/>
              </a:spcAft>
            </a:pPr>
            <a:r>
              <a:rPr lang="en-US" sz="1100">
                <a:solidFill>
                  <a:schemeClr val="tx1">
                    <a:alpha val="80000"/>
                  </a:schemeClr>
                </a:solidFill>
              </a:rPr>
              <a:t>Created by Tayo Alebiosu</a:t>
            </a:r>
          </a:p>
        </p:txBody>
      </p:sp>
    </p:spTree>
    <p:extLst>
      <p:ext uri="{BB962C8B-B14F-4D97-AF65-F5344CB8AC3E}">
        <p14:creationId xmlns:p14="http://schemas.microsoft.com/office/powerpoint/2010/main" val="1869012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F563AB-5649-4839-AC4F-65894F64F32E}"/>
              </a:ext>
            </a:extLst>
          </p:cNvPr>
          <p:cNvSpPr>
            <a:spLocks noGrp="1"/>
          </p:cNvSpPr>
          <p:nvPr>
            <p:ph type="title"/>
          </p:nvPr>
        </p:nvSpPr>
        <p:spPr>
          <a:xfrm>
            <a:off x="643467" y="1698171"/>
            <a:ext cx="3962061" cy="1340451"/>
          </a:xfrm>
        </p:spPr>
        <p:txBody>
          <a:bodyPr anchor="t">
            <a:normAutofit/>
          </a:bodyPr>
          <a:lstStyle/>
          <a:p>
            <a:r>
              <a:rPr lang="en-GB" sz="3600" b="1" i="1">
                <a:solidFill>
                  <a:schemeClr val="bg1"/>
                </a:solidFill>
                <a:highlight>
                  <a:srgbClr val="008000"/>
                </a:highlight>
              </a:rPr>
              <a:t>Meeting staff needs</a:t>
            </a:r>
            <a:br>
              <a:rPr lang="en-GB" sz="3600">
                <a:solidFill>
                  <a:schemeClr val="bg1"/>
                </a:solidFill>
                <a:highlight>
                  <a:srgbClr val="008000"/>
                </a:highlight>
              </a:rPr>
            </a:br>
            <a:endParaRPr lang="en-GB" sz="3600">
              <a:solidFill>
                <a:schemeClr val="bg1"/>
              </a:solidFill>
              <a:highlight>
                <a:srgbClr val="008000"/>
              </a:highlight>
            </a:endParaRPr>
          </a:p>
        </p:txBody>
      </p:sp>
      <p:sp>
        <p:nvSpPr>
          <p:cNvPr id="24" name="Rectangle 23">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29">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7A423D8-3969-4B63-AC3D-D58D4A2E98AB}"/>
              </a:ext>
            </a:extLst>
          </p:cNvPr>
          <p:cNvSpPr>
            <a:spLocks noGrp="1"/>
          </p:cNvSpPr>
          <p:nvPr>
            <p:ph idx="1"/>
          </p:nvPr>
        </p:nvSpPr>
        <p:spPr>
          <a:xfrm>
            <a:off x="5070020" y="1698170"/>
            <a:ext cx="6478513" cy="4516361"/>
          </a:xfrm>
        </p:spPr>
        <p:txBody>
          <a:bodyPr>
            <a:normAutofit/>
          </a:bodyPr>
          <a:lstStyle/>
          <a:p>
            <a:pPr lvl="0"/>
            <a:endParaRPr lang="en-GB" dirty="0">
              <a:latin typeface="Tw Cen MT" panose="020B0602020104020603" pitchFamily="34" charset="0"/>
            </a:endParaRPr>
          </a:p>
          <a:p>
            <a:pPr lvl="0"/>
            <a:r>
              <a:rPr lang="en-GB" dirty="0">
                <a:latin typeface="Tw Cen MT" panose="020B0602020104020603" pitchFamily="34" charset="0"/>
              </a:rPr>
              <a:t>Developing and supporting staff through provision of appropriate training, appraisal processes and performance management </a:t>
            </a:r>
          </a:p>
          <a:p>
            <a:pPr lvl="0"/>
            <a:r>
              <a:rPr lang="en-GB" dirty="0">
                <a:latin typeface="Tw Cen MT" panose="020B0602020104020603" pitchFamily="34" charset="0"/>
              </a:rPr>
              <a:t>Actively promoting equality and diversity and inclusion </a:t>
            </a:r>
          </a:p>
          <a:p>
            <a:pPr lvl="0"/>
            <a:r>
              <a:rPr lang="en-GB" dirty="0">
                <a:latin typeface="Tw Cen MT" panose="020B0602020104020603" pitchFamily="34" charset="0"/>
              </a:rPr>
              <a:t>Appropriate delegation of responsibilities</a:t>
            </a:r>
          </a:p>
          <a:p>
            <a:pPr lvl="0"/>
            <a:r>
              <a:rPr lang="en-GB" dirty="0">
                <a:latin typeface="Tw Cen MT" panose="020B0602020104020603" pitchFamily="34" charset="0"/>
              </a:rPr>
              <a:t>Safeguarding and protecting staff</a:t>
            </a:r>
          </a:p>
        </p:txBody>
      </p:sp>
      <p:sp>
        <p:nvSpPr>
          <p:cNvPr id="4" name="Footer Placeholder 3">
            <a:extLst>
              <a:ext uri="{FF2B5EF4-FFF2-40B4-BE49-F238E27FC236}">
                <a16:creationId xmlns:a16="http://schemas.microsoft.com/office/drawing/2014/main" id="{875D6AC7-0F05-4A63-9221-590D4465F91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sp>
        <p:nvSpPr>
          <p:cNvPr id="32" name="Isosceles Triangle 31">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Isosceles Triangle 33">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0278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BE45738-D624-4590-A612-9553BA26518A}"/>
              </a:ext>
            </a:extLst>
          </p:cNvPr>
          <p:cNvSpPr>
            <a:spLocks noGrp="1"/>
          </p:cNvSpPr>
          <p:nvPr>
            <p:ph type="title"/>
          </p:nvPr>
        </p:nvSpPr>
        <p:spPr>
          <a:xfrm>
            <a:off x="1942180" y="321734"/>
            <a:ext cx="8805333" cy="780210"/>
          </a:xfrm>
        </p:spPr>
        <p:txBody>
          <a:bodyPr>
            <a:normAutofit fontScale="90000"/>
          </a:bodyPr>
          <a:lstStyle/>
          <a:p>
            <a:br>
              <a:rPr lang="en-GB" sz="1700" dirty="0"/>
            </a:br>
            <a:r>
              <a:rPr lang="en-GB" sz="3200" b="1" i="1" dirty="0">
                <a:solidFill>
                  <a:schemeClr val="bg1"/>
                </a:solidFill>
                <a:highlight>
                  <a:srgbClr val="008000"/>
                </a:highlight>
              </a:rPr>
              <a:t>Enabling service users’ ownership of their own care journey</a:t>
            </a:r>
            <a:br>
              <a:rPr lang="en-GB" sz="3200" dirty="0">
                <a:solidFill>
                  <a:schemeClr val="bg1"/>
                </a:solidFill>
              </a:rPr>
            </a:br>
            <a:br>
              <a:rPr lang="en-GB" sz="3200" dirty="0">
                <a:solidFill>
                  <a:schemeClr val="bg1"/>
                </a:solidFill>
              </a:rPr>
            </a:br>
            <a:endParaRPr lang="en-GB" sz="3200" dirty="0">
              <a:solidFill>
                <a:schemeClr val="bg1"/>
              </a:solidFill>
            </a:endParaRPr>
          </a:p>
        </p:txBody>
      </p:sp>
      <p:sp>
        <p:nvSpPr>
          <p:cNvPr id="3" name="Content Placeholder 2">
            <a:extLst>
              <a:ext uri="{FF2B5EF4-FFF2-40B4-BE49-F238E27FC236}">
                <a16:creationId xmlns:a16="http://schemas.microsoft.com/office/drawing/2014/main" id="{F2D6430A-3E1B-4B1E-8DCC-A2071F064C18}"/>
              </a:ext>
            </a:extLst>
          </p:cNvPr>
          <p:cNvSpPr>
            <a:spLocks noGrp="1"/>
          </p:cNvSpPr>
          <p:nvPr>
            <p:ph idx="1"/>
          </p:nvPr>
        </p:nvSpPr>
        <p:spPr>
          <a:xfrm>
            <a:off x="327347" y="1321553"/>
            <a:ext cx="8246809" cy="4393982"/>
          </a:xfrm>
        </p:spPr>
        <p:txBody>
          <a:bodyPr>
            <a:normAutofit lnSpcReduction="10000"/>
          </a:bodyPr>
          <a:lstStyle/>
          <a:p>
            <a:r>
              <a:rPr lang="en-GB" sz="2600" dirty="0">
                <a:latin typeface="Tw Cen MT" panose="020B0602020104020603" pitchFamily="34" charset="0"/>
              </a:rPr>
              <a:t>Enable </a:t>
            </a:r>
            <a:r>
              <a:rPr lang="en-GB" sz="2600" b="1" dirty="0">
                <a:latin typeface="Tw Cen MT" panose="020B0602020104020603" pitchFamily="34" charset="0"/>
              </a:rPr>
              <a:t>service users</a:t>
            </a:r>
            <a:r>
              <a:rPr lang="en-GB" sz="2600" dirty="0">
                <a:latin typeface="Tw Cen MT" panose="020B0602020104020603" pitchFamily="34" charset="0"/>
              </a:rPr>
              <a:t> to recognise and develop their strengths and abilities, so they can live an independent and fulfilling life.</a:t>
            </a:r>
          </a:p>
          <a:p>
            <a:r>
              <a:rPr lang="en-GB" sz="2600" dirty="0">
                <a:latin typeface="Tw Cen MT" panose="020B0602020104020603" pitchFamily="34" charset="0"/>
              </a:rPr>
              <a:t>Providing person-centred care requires involving patients in decisions and helping them take actions to support themselves.</a:t>
            </a:r>
          </a:p>
          <a:p>
            <a:r>
              <a:rPr lang="en-GB" sz="2600" dirty="0">
                <a:latin typeface="Tw Cen MT" panose="020B0602020104020603" pitchFamily="34" charset="0"/>
              </a:rPr>
              <a:t>As a healthcare practitioner, you should learn about the benefits of providing person-centred care and how to apply it in practice.</a:t>
            </a:r>
          </a:p>
          <a:p>
            <a:r>
              <a:rPr lang="en-GB" sz="2600" dirty="0">
                <a:latin typeface="Tw Cen MT" panose="020B0602020104020603" pitchFamily="34" charset="0"/>
              </a:rPr>
              <a:t> It’ll help you fulfil your role to the best of your abilities and maximise your service users’ quality of life.</a:t>
            </a:r>
          </a:p>
          <a:p>
            <a:pPr marL="0" indent="0">
              <a:buNone/>
            </a:pPr>
            <a:r>
              <a:rPr lang="en-GB" sz="2000" dirty="0"/>
              <a:t>(Burton and Burton, 2020).</a:t>
            </a:r>
          </a:p>
          <a:p>
            <a:endParaRPr lang="en-GB" sz="2000" dirty="0"/>
          </a:p>
        </p:txBody>
      </p:sp>
      <p:grpSp>
        <p:nvGrpSpPr>
          <p:cNvPr id="34" name="Group 3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5" name="Isosceles Triangle 3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2" descr="service-user-involvement-graphic - Richmond Fellowship | Mental Health  Charity Making Recovery Reality">
            <a:extLst>
              <a:ext uri="{FF2B5EF4-FFF2-40B4-BE49-F238E27FC236}">
                <a16:creationId xmlns:a16="http://schemas.microsoft.com/office/drawing/2014/main" id="{820953C0-F8E1-40E7-B1BB-10E9C13356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48437" y="3354135"/>
            <a:ext cx="3416214" cy="2960718"/>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5D69B451-DCCF-422A-B7EE-A6B9875609F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2732949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131A6E-3E30-422F-A147-35D513468BD7}"/>
              </a:ext>
            </a:extLst>
          </p:cNvPr>
          <p:cNvSpPr>
            <a:spLocks noGrp="1"/>
          </p:cNvSpPr>
          <p:nvPr>
            <p:ph type="body" idx="1"/>
          </p:nvPr>
        </p:nvSpPr>
        <p:spPr>
          <a:xfrm>
            <a:off x="1051823" y="71679"/>
            <a:ext cx="4474334" cy="1088541"/>
          </a:xfrm>
        </p:spPr>
        <p:txBody>
          <a:bodyPr/>
          <a:lstStyle/>
          <a:p>
            <a:r>
              <a:rPr lang="en-GB" sz="2400" b="1" dirty="0">
                <a:solidFill>
                  <a:schemeClr val="bg1"/>
                </a:solidFill>
                <a:effectLst/>
                <a:highlight>
                  <a:srgbClr val="008000"/>
                </a:highlight>
              </a:rPr>
              <a:t>Internal Stakeholders</a:t>
            </a:r>
            <a:endParaRPr lang="en-GB" sz="2400" dirty="0">
              <a:solidFill>
                <a:schemeClr val="bg1"/>
              </a:solidFill>
              <a:effectLst/>
              <a:highlight>
                <a:srgbClr val="008000"/>
              </a:highlight>
            </a:endParaRPr>
          </a:p>
          <a:p>
            <a:endParaRPr lang="en-GB" dirty="0"/>
          </a:p>
        </p:txBody>
      </p:sp>
      <p:graphicFrame>
        <p:nvGraphicFramePr>
          <p:cNvPr id="11" name="Content Placeholder 3">
            <a:extLst>
              <a:ext uri="{FF2B5EF4-FFF2-40B4-BE49-F238E27FC236}">
                <a16:creationId xmlns:a16="http://schemas.microsoft.com/office/drawing/2014/main" id="{85226AB3-F7BD-462F-BCF6-3F3A1CBEB2A6}"/>
              </a:ext>
            </a:extLst>
          </p:cNvPr>
          <p:cNvGraphicFramePr>
            <a:graphicFrameLocks noGrp="1"/>
          </p:cNvGraphicFramePr>
          <p:nvPr>
            <p:ph sz="half" idx="2"/>
          </p:nvPr>
        </p:nvGraphicFramePr>
        <p:xfrm>
          <a:off x="839788" y="1285875"/>
          <a:ext cx="5157787" cy="4903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E95207CD-4FD0-4DCD-924E-C97D1E1D3D17}"/>
              </a:ext>
            </a:extLst>
          </p:cNvPr>
          <p:cNvSpPr>
            <a:spLocks noGrp="1"/>
          </p:cNvSpPr>
          <p:nvPr>
            <p:ph type="body" sz="quarter" idx="3"/>
          </p:nvPr>
        </p:nvSpPr>
        <p:spPr>
          <a:xfrm>
            <a:off x="6406462" y="256381"/>
            <a:ext cx="5183188" cy="823912"/>
          </a:xfrm>
        </p:spPr>
        <p:txBody>
          <a:bodyPr/>
          <a:lstStyle/>
          <a:p>
            <a:r>
              <a:rPr lang="en-GB" sz="2400" b="1" dirty="0">
                <a:solidFill>
                  <a:schemeClr val="bg1"/>
                </a:solidFill>
                <a:effectLst/>
                <a:highlight>
                  <a:srgbClr val="008000"/>
                </a:highlight>
              </a:rPr>
              <a:t>External Stakeholders</a:t>
            </a:r>
            <a:endParaRPr lang="en-GB" sz="2400" dirty="0">
              <a:solidFill>
                <a:schemeClr val="bg1"/>
              </a:solidFill>
              <a:effectLst/>
              <a:highlight>
                <a:srgbClr val="008000"/>
              </a:highlight>
            </a:endParaRPr>
          </a:p>
          <a:p>
            <a:endParaRPr lang="en-GB" dirty="0"/>
          </a:p>
        </p:txBody>
      </p:sp>
      <p:sp>
        <p:nvSpPr>
          <p:cNvPr id="6" name="Content Placeholder 5">
            <a:extLst>
              <a:ext uri="{FF2B5EF4-FFF2-40B4-BE49-F238E27FC236}">
                <a16:creationId xmlns:a16="http://schemas.microsoft.com/office/drawing/2014/main" id="{C13DBCD0-A6F5-4C27-8A85-DEE343A288FD}"/>
              </a:ext>
            </a:extLst>
          </p:cNvPr>
          <p:cNvSpPr>
            <a:spLocks noGrp="1"/>
          </p:cNvSpPr>
          <p:nvPr>
            <p:ph sz="quarter" idx="4"/>
          </p:nvPr>
        </p:nvSpPr>
        <p:spPr>
          <a:xfrm>
            <a:off x="6194427" y="1160220"/>
            <a:ext cx="5569848" cy="4903788"/>
          </a:xfrm>
        </p:spPr>
        <p:txBody>
          <a:bodyPr>
            <a:noAutofit/>
          </a:bodyPr>
          <a:lstStyle/>
          <a:p>
            <a:pPr>
              <a:buFont typeface="Arial" panose="020B0604020202020204" pitchFamily="34" charset="0"/>
              <a:buChar char="•"/>
            </a:pPr>
            <a:r>
              <a:rPr lang="en-GB" sz="1800" dirty="0">
                <a:effectLst/>
              </a:rPr>
              <a:t>Local Authority/council</a:t>
            </a:r>
          </a:p>
          <a:p>
            <a:pPr>
              <a:buFont typeface="Arial" panose="020B0604020202020204" pitchFamily="34" charset="0"/>
              <a:buChar char="•"/>
            </a:pPr>
            <a:r>
              <a:rPr lang="en-GB" sz="1800" dirty="0">
                <a:effectLst/>
              </a:rPr>
              <a:t>Providers</a:t>
            </a:r>
          </a:p>
          <a:p>
            <a:pPr>
              <a:buFont typeface="Arial" panose="020B0604020202020204" pitchFamily="34" charset="0"/>
              <a:buChar char="•"/>
            </a:pPr>
            <a:r>
              <a:rPr lang="en-GB" sz="1800" dirty="0">
                <a:effectLst/>
              </a:rPr>
              <a:t>Acute trusts</a:t>
            </a:r>
          </a:p>
          <a:p>
            <a:pPr>
              <a:buFont typeface="Arial" panose="020B0604020202020204" pitchFamily="34" charset="0"/>
              <a:buChar char="•"/>
            </a:pPr>
            <a:r>
              <a:rPr lang="en-GB" sz="1800" dirty="0">
                <a:effectLst/>
              </a:rPr>
              <a:t>Patients</a:t>
            </a:r>
          </a:p>
          <a:p>
            <a:pPr>
              <a:buFont typeface="Arial" panose="020B0604020202020204" pitchFamily="34" charset="0"/>
              <a:buChar char="•"/>
            </a:pPr>
            <a:r>
              <a:rPr lang="en-GB" sz="1800" dirty="0">
                <a:effectLst/>
              </a:rPr>
              <a:t>Service users</a:t>
            </a:r>
          </a:p>
          <a:p>
            <a:pPr>
              <a:buFont typeface="Arial" panose="020B0604020202020204" pitchFamily="34" charset="0"/>
              <a:buChar char="•"/>
            </a:pPr>
            <a:r>
              <a:rPr lang="en-GB" sz="1800" dirty="0">
                <a:effectLst/>
              </a:rPr>
              <a:t>Customers</a:t>
            </a:r>
          </a:p>
          <a:p>
            <a:pPr>
              <a:buFont typeface="Arial" panose="020B0604020202020204" pitchFamily="34" charset="0"/>
              <a:buChar char="•"/>
            </a:pPr>
            <a:r>
              <a:rPr lang="en-GB" sz="1800" dirty="0">
                <a:effectLst/>
              </a:rPr>
              <a:t>Suppliers</a:t>
            </a:r>
          </a:p>
          <a:p>
            <a:pPr>
              <a:buFont typeface="Arial" panose="020B0604020202020204" pitchFamily="34" charset="0"/>
              <a:buChar char="•"/>
            </a:pPr>
            <a:r>
              <a:rPr lang="en-GB" sz="1800" dirty="0">
                <a:effectLst/>
              </a:rPr>
              <a:t>Funders</a:t>
            </a:r>
          </a:p>
          <a:p>
            <a:pPr>
              <a:buFont typeface="Arial" panose="020B0604020202020204" pitchFamily="34" charset="0"/>
              <a:buChar char="•"/>
            </a:pPr>
            <a:r>
              <a:rPr lang="en-GB" sz="1800" dirty="0">
                <a:effectLst/>
              </a:rPr>
              <a:t>Quality assessors</a:t>
            </a:r>
          </a:p>
          <a:p>
            <a:pPr>
              <a:buFont typeface="Arial" panose="020B0604020202020204" pitchFamily="34" charset="0"/>
              <a:buChar char="•"/>
            </a:pPr>
            <a:r>
              <a:rPr lang="en-GB" sz="1800" dirty="0" err="1">
                <a:effectLst/>
              </a:rPr>
              <a:t>LINk</a:t>
            </a:r>
            <a:r>
              <a:rPr lang="en-GB" sz="1800" dirty="0">
                <a:effectLst/>
              </a:rPr>
              <a:t> group</a:t>
            </a:r>
          </a:p>
          <a:p>
            <a:pPr>
              <a:buFont typeface="Arial" panose="020B0604020202020204" pitchFamily="34" charset="0"/>
              <a:buChar char="•"/>
            </a:pPr>
            <a:r>
              <a:rPr lang="en-GB" sz="1800" dirty="0">
                <a:effectLst/>
              </a:rPr>
              <a:t>Special interest groups</a:t>
            </a:r>
          </a:p>
          <a:p>
            <a:pPr>
              <a:buFont typeface="Arial" panose="020B0604020202020204" pitchFamily="34" charset="0"/>
              <a:buChar char="•"/>
            </a:pPr>
            <a:r>
              <a:rPr lang="en-GB" sz="1800" dirty="0">
                <a:effectLst/>
              </a:rPr>
              <a:t>Health visitors/school nurses</a:t>
            </a:r>
          </a:p>
          <a:p>
            <a:pPr>
              <a:buFont typeface="Arial" panose="020B0604020202020204" pitchFamily="34" charset="0"/>
              <a:buChar char="•"/>
            </a:pPr>
            <a:r>
              <a:rPr lang="en-GB" sz="1800" dirty="0">
                <a:effectLst/>
              </a:rPr>
              <a:t>Wider public health workforce</a:t>
            </a:r>
          </a:p>
          <a:p>
            <a:pPr>
              <a:buFont typeface="Arial" panose="020B0604020202020204" pitchFamily="34" charset="0"/>
              <a:buChar char="•"/>
            </a:pPr>
            <a:r>
              <a:rPr lang="en-GB" sz="1800" dirty="0">
                <a:effectLst/>
              </a:rPr>
              <a:t>Media</a:t>
            </a:r>
            <a:endParaRPr lang="en-GB" sz="1800" dirty="0"/>
          </a:p>
        </p:txBody>
      </p:sp>
      <p:sp>
        <p:nvSpPr>
          <p:cNvPr id="7" name="Footer Placeholder 6">
            <a:extLst>
              <a:ext uri="{FF2B5EF4-FFF2-40B4-BE49-F238E27FC236}">
                <a16:creationId xmlns:a16="http://schemas.microsoft.com/office/drawing/2014/main" id="{45FF6C2C-45A6-479F-A76C-5F65C010538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208000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9EF6C36-0A4B-4B13-9BA3-A91438237965}"/>
              </a:ext>
            </a:extLst>
          </p:cNvPr>
          <p:cNvSpPr txBox="1"/>
          <p:nvPr/>
        </p:nvSpPr>
        <p:spPr>
          <a:xfrm>
            <a:off x="209667" y="313224"/>
            <a:ext cx="4924039" cy="979714"/>
          </a:xfrm>
          <a:prstGeom prst="rect">
            <a:avLst/>
          </a:prstGeom>
        </p:spPr>
        <p:txBody>
          <a:bodyPr vert="horz" lIns="91440" tIns="45720" rIns="91440" bIns="45720" rtlCol="0" anchor="t">
            <a:normAutofit fontScale="85000" lnSpcReduction="20000"/>
          </a:bodyPr>
          <a:lstStyle/>
          <a:p>
            <a:pPr>
              <a:lnSpc>
                <a:spcPct val="90000"/>
              </a:lnSpc>
              <a:spcBef>
                <a:spcPct val="0"/>
              </a:spcBef>
              <a:spcAft>
                <a:spcPts val="600"/>
              </a:spcAft>
            </a:pPr>
            <a:r>
              <a:rPr lang="en-US" sz="4000" b="1" kern="1200" dirty="0">
                <a:solidFill>
                  <a:schemeClr val="bg1"/>
                </a:solidFill>
                <a:highlight>
                  <a:srgbClr val="008000"/>
                </a:highlight>
                <a:latin typeface="+mj-lt"/>
                <a:ea typeface="+mj-ea"/>
                <a:cs typeface="+mj-cs"/>
              </a:rPr>
              <a:t>Stakeholder Engagement  </a:t>
            </a:r>
          </a:p>
          <a:p>
            <a:pPr>
              <a:lnSpc>
                <a:spcPct val="90000"/>
              </a:lnSpc>
              <a:spcBef>
                <a:spcPct val="0"/>
              </a:spcBef>
              <a:spcAft>
                <a:spcPts val="600"/>
              </a:spcAft>
            </a:pPr>
            <a:r>
              <a:rPr lang="en-US" sz="4000" b="1" kern="1200" dirty="0">
                <a:solidFill>
                  <a:schemeClr val="bg1"/>
                </a:solidFill>
                <a:highlight>
                  <a:srgbClr val="008000"/>
                </a:highlight>
                <a:latin typeface="+mj-lt"/>
                <a:ea typeface="+mj-ea"/>
                <a:cs typeface="+mj-cs"/>
              </a:rPr>
              <a:t>what is </a:t>
            </a:r>
            <a:r>
              <a:rPr lang="en-US" sz="4000" kern="1200" dirty="0">
                <a:solidFill>
                  <a:schemeClr val="bg1"/>
                </a:solidFill>
                <a:highlight>
                  <a:srgbClr val="008000"/>
                </a:highlight>
                <a:latin typeface="+mj-lt"/>
                <a:ea typeface="+mj-ea"/>
                <a:cs typeface="+mj-cs"/>
              </a:rPr>
              <a:t>it?</a:t>
            </a:r>
          </a:p>
        </p:txBody>
      </p:sp>
      <p:grpSp>
        <p:nvGrpSpPr>
          <p:cNvPr id="18" name="Group 17">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9" name="Rectangle 1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267707-04AC-4011-8714-2AF3E57E67CD}"/>
              </a:ext>
            </a:extLst>
          </p:cNvPr>
          <p:cNvSpPr>
            <a:spLocks noGrp="1"/>
          </p:cNvSpPr>
          <p:nvPr>
            <p:ph idx="1"/>
          </p:nvPr>
        </p:nvSpPr>
        <p:spPr>
          <a:xfrm>
            <a:off x="5086436" y="1463039"/>
            <a:ext cx="6552570" cy="4300447"/>
          </a:xfrm>
        </p:spPr>
        <p:txBody>
          <a:bodyPr vert="horz" lIns="91440" tIns="45720" rIns="91440" bIns="45720" rtlCol="0" anchor="t">
            <a:normAutofit/>
          </a:bodyPr>
          <a:lstStyle/>
          <a:p>
            <a:r>
              <a:rPr lang="en-US" sz="2400" dirty="0">
                <a:latin typeface="Tw Cen MT" panose="020B0602020104020603" pitchFamily="34" charset="0"/>
              </a:rPr>
              <a:t>Stakeholder Engagement is a process by which an </a:t>
            </a:r>
            <a:r>
              <a:rPr lang="en-US" sz="2400" dirty="0" err="1">
                <a:latin typeface="Tw Cen MT" panose="020B0602020104020603" pitchFamily="34" charset="0"/>
              </a:rPr>
              <a:t>organisation</a:t>
            </a:r>
            <a:r>
              <a:rPr lang="en-US" sz="2400" dirty="0">
                <a:latin typeface="Tw Cen MT" panose="020B0602020104020603" pitchFamily="34" charset="0"/>
              </a:rPr>
              <a:t> or local health community learns about the perceptions, issues and expectations of its stakeholders and uses these views to assist in managing, supporting and influencing any planned changes/improvements in service delivery.</a:t>
            </a:r>
          </a:p>
          <a:p>
            <a:pPr marL="0"/>
            <a:r>
              <a:rPr lang="en-US" sz="2400" dirty="0">
                <a:latin typeface="Tw Cen MT" panose="020B0602020104020603" pitchFamily="34" charset="0"/>
              </a:rPr>
              <a:t>Service users are those who use services or those who may use them. Service user involvement can be directly or through representatives. </a:t>
            </a:r>
          </a:p>
        </p:txBody>
      </p:sp>
      <p:sp>
        <p:nvSpPr>
          <p:cNvPr id="5" name="Footer Placeholder 4">
            <a:extLst>
              <a:ext uri="{FF2B5EF4-FFF2-40B4-BE49-F238E27FC236}">
                <a16:creationId xmlns:a16="http://schemas.microsoft.com/office/drawing/2014/main" id="{7C194BAD-05A2-4DC9-A874-9F5EC16B7D81}"/>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Created by Tayo Alebiosu</a:t>
            </a:r>
          </a:p>
        </p:txBody>
      </p:sp>
    </p:spTree>
    <p:extLst>
      <p:ext uri="{BB962C8B-B14F-4D97-AF65-F5344CB8AC3E}">
        <p14:creationId xmlns:p14="http://schemas.microsoft.com/office/powerpoint/2010/main" val="1198583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40E8E449-4F1F-4226-B3FC-6979E66B8955}"/>
              </a:ext>
            </a:extLst>
          </p:cNvPr>
          <p:cNvSpPr txBox="1"/>
          <p:nvPr/>
        </p:nvSpPr>
        <p:spPr>
          <a:xfrm>
            <a:off x="507030" y="62806"/>
            <a:ext cx="6013040" cy="172017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dirty="0">
                <a:solidFill>
                  <a:schemeClr val="bg1"/>
                </a:solidFill>
                <a:highlight>
                  <a:srgbClr val="008000"/>
                </a:highlight>
                <a:latin typeface="+mj-lt"/>
                <a:ea typeface="+mj-ea"/>
                <a:cs typeface="+mj-cs"/>
              </a:rPr>
              <a:t>Effective stakeholder engagement </a:t>
            </a:r>
          </a:p>
        </p:txBody>
      </p:sp>
      <p:sp>
        <p:nvSpPr>
          <p:cNvPr id="3" name="Content Placeholder 2">
            <a:extLst>
              <a:ext uri="{FF2B5EF4-FFF2-40B4-BE49-F238E27FC236}">
                <a16:creationId xmlns:a16="http://schemas.microsoft.com/office/drawing/2014/main" id="{593A044A-7386-4B12-AAF2-039F8DDCBF30}"/>
              </a:ext>
            </a:extLst>
          </p:cNvPr>
          <p:cNvSpPr>
            <a:spLocks noGrp="1"/>
          </p:cNvSpPr>
          <p:nvPr>
            <p:ph idx="1"/>
          </p:nvPr>
        </p:nvSpPr>
        <p:spPr>
          <a:xfrm>
            <a:off x="643468" y="1782981"/>
            <a:ext cx="11426611" cy="4393982"/>
          </a:xfrm>
        </p:spPr>
        <p:txBody>
          <a:bodyPr vert="horz" lIns="91440" tIns="45720" rIns="91440" bIns="45720" rtlCol="0">
            <a:normAutofit/>
          </a:bodyPr>
          <a:lstStyle/>
          <a:p>
            <a:pPr marL="0" indent="0">
              <a:buNone/>
            </a:pPr>
            <a:r>
              <a:rPr lang="en-US" sz="2400" dirty="0">
                <a:highlight>
                  <a:srgbClr val="FFFF00"/>
                </a:highlight>
                <a:latin typeface="Tw Cen MT" panose="020B0602020104020603" pitchFamily="34" charset="0"/>
              </a:rPr>
              <a:t>Cont.…</a:t>
            </a:r>
          </a:p>
          <a:p>
            <a:r>
              <a:rPr lang="en-US" sz="2400" dirty="0">
                <a:latin typeface="Tw Cen MT" panose="020B0602020104020603" pitchFamily="34" charset="0"/>
              </a:rPr>
              <a:t>We particularly </a:t>
            </a:r>
            <a:r>
              <a:rPr lang="en-US" sz="2400" dirty="0" err="1">
                <a:latin typeface="Tw Cen MT" panose="020B0602020104020603" pitchFamily="34" charset="0"/>
              </a:rPr>
              <a:t>recognise</a:t>
            </a:r>
            <a:r>
              <a:rPr lang="en-US" sz="2400" dirty="0">
                <a:latin typeface="Tw Cen MT" panose="020B0602020104020603" pitchFamily="34" charset="0"/>
              </a:rPr>
              <a:t> the value and importance of effective stakeholder engagement.</a:t>
            </a:r>
          </a:p>
          <a:p>
            <a:r>
              <a:rPr lang="en-US" sz="2400" dirty="0">
                <a:latin typeface="Tw Cen MT" panose="020B0602020104020603" pitchFamily="34" charset="0"/>
              </a:rPr>
              <a:t> Effective stakeholder engagement requires strong and enduring relationships between the Trust and local people, which continue even in times of challenge or pressure.</a:t>
            </a:r>
          </a:p>
          <a:p>
            <a:r>
              <a:rPr lang="en-US" sz="2400" dirty="0">
                <a:latin typeface="Tw Cen MT" panose="020B0602020104020603" pitchFamily="34" charset="0"/>
              </a:rPr>
              <a:t> It relies on having a good understanding of our various perspectives and our respective areas of interest and concern. We cannot achieve this Strategy alone.</a:t>
            </a:r>
          </a:p>
          <a:p>
            <a:r>
              <a:rPr lang="en-US" sz="2400" dirty="0">
                <a:latin typeface="Tw Cen MT" panose="020B0602020104020603" pitchFamily="34" charset="0"/>
              </a:rPr>
              <a:t> We collaborate closely with representatives of some of the Trust’s key stakeholders, including the Health and Adult Social Care Scrutiny Panel, Health and Wellbeing Board, Isle of Wight Clinical Commissioning Group (CCG), Healthwatch IoW, Community Action Isle of Wight, Isle of Wight Council and our Patient Council.</a:t>
            </a:r>
          </a:p>
          <a:p>
            <a:r>
              <a:rPr lang="en-US" sz="2400" dirty="0">
                <a:latin typeface="Tw Cen MT" panose="020B0602020104020603" pitchFamily="34" charset="0"/>
              </a:rPr>
              <a:t> All have an important part to play.</a:t>
            </a:r>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Stakeholder Analysis for Agile Professionals - nTask">
            <a:extLst>
              <a:ext uri="{FF2B5EF4-FFF2-40B4-BE49-F238E27FC236}">
                <a16:creationId xmlns:a16="http://schemas.microsoft.com/office/drawing/2014/main" id="{9885F21C-BC06-4AE9-B758-1682C5C85D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120" b="12793"/>
          <a:stretch/>
        </p:blipFill>
        <p:spPr bwMode="auto">
          <a:xfrm>
            <a:off x="8388626" y="152051"/>
            <a:ext cx="3528039" cy="1903152"/>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Footer Placeholder 4">
            <a:extLst>
              <a:ext uri="{FF2B5EF4-FFF2-40B4-BE49-F238E27FC236}">
                <a16:creationId xmlns:a16="http://schemas.microsoft.com/office/drawing/2014/main" id="{50E1B67B-5013-4BC2-A50A-FDE0A501A61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dirty="0">
                <a:solidFill>
                  <a:schemeClr val="tx1">
                    <a:tint val="75000"/>
                  </a:schemeClr>
                </a:solidFill>
                <a:latin typeface="+mn-lt"/>
                <a:ea typeface="+mn-ea"/>
                <a:cs typeface="+mn-cs"/>
              </a:rPr>
              <a:t>Created by Tayo Alebiosu</a:t>
            </a:r>
          </a:p>
        </p:txBody>
      </p:sp>
    </p:spTree>
    <p:extLst>
      <p:ext uri="{BB962C8B-B14F-4D97-AF65-F5344CB8AC3E}">
        <p14:creationId xmlns:p14="http://schemas.microsoft.com/office/powerpoint/2010/main" val="602792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4F8443-B1ED-4550-ADCC-373D34C0962E}"/>
              </a:ext>
            </a:extLst>
          </p:cNvPr>
          <p:cNvPicPr>
            <a:picLocks noChangeAspect="1"/>
          </p:cNvPicPr>
          <p:nvPr/>
        </p:nvPicPr>
        <p:blipFill rotWithShape="1">
          <a:blip r:embed="rId2"/>
          <a:srcRect t="10877" b="4853"/>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A6E5C99-FF80-497C-9C9F-44A25D0AF476}"/>
              </a:ext>
            </a:extLst>
          </p:cNvPr>
          <p:cNvSpPr>
            <a:spLocks noGrp="1"/>
          </p:cNvSpPr>
          <p:nvPr>
            <p:ph type="ftr" sz="quarter" idx="11"/>
          </p:nvPr>
        </p:nvSpPr>
        <p:spPr>
          <a:xfrm>
            <a:off x="4587610" y="6356350"/>
            <a:ext cx="3016781" cy="365125"/>
          </a:xfrm>
        </p:spPr>
        <p:txBody>
          <a:bodyPr>
            <a:normAutofit/>
          </a:bodyPr>
          <a:lstStyle/>
          <a:p>
            <a:pPr>
              <a:spcAft>
                <a:spcPts val="600"/>
              </a:spcAft>
            </a:pPr>
            <a:r>
              <a:rPr lang="en-GB"/>
              <a:t>Created by Tayo Alebiosu</a:t>
            </a:r>
          </a:p>
        </p:txBody>
      </p:sp>
      <p:graphicFrame>
        <p:nvGraphicFramePr>
          <p:cNvPr id="6" name="Content Placeholder 2">
            <a:extLst>
              <a:ext uri="{FF2B5EF4-FFF2-40B4-BE49-F238E27FC236}">
                <a16:creationId xmlns:a16="http://schemas.microsoft.com/office/drawing/2014/main" id="{E9D923FE-504C-48D8-9E76-24C2A6A0541D}"/>
              </a:ext>
            </a:extLst>
          </p:cNvPr>
          <p:cNvGraphicFramePr>
            <a:graphicFrameLocks noGrp="1"/>
          </p:cNvGraphicFramePr>
          <p:nvPr>
            <p:ph idx="1"/>
            <p:extLst>
              <p:ext uri="{D42A27DB-BD31-4B8C-83A1-F6EECF244321}">
                <p14:modId xmlns:p14="http://schemas.microsoft.com/office/powerpoint/2010/main" val="3477883701"/>
              </p:ext>
            </p:extLst>
          </p:nvPr>
        </p:nvGraphicFramePr>
        <p:xfrm>
          <a:off x="1" y="238923"/>
          <a:ext cx="7534654" cy="5938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7">
            <a:extLst>
              <a:ext uri="{FF2B5EF4-FFF2-40B4-BE49-F238E27FC236}">
                <a16:creationId xmlns:a16="http://schemas.microsoft.com/office/drawing/2014/main" id="{62E5D329-3733-4A62-A29F-4798451D8F6E}"/>
              </a:ext>
            </a:extLst>
          </p:cNvPr>
          <p:cNvSpPr txBox="1"/>
          <p:nvPr/>
        </p:nvSpPr>
        <p:spPr>
          <a:xfrm>
            <a:off x="9150626" y="3059668"/>
            <a:ext cx="1782417" cy="584775"/>
          </a:xfrm>
          <a:prstGeom prst="rect">
            <a:avLst/>
          </a:prstGeom>
          <a:noFill/>
        </p:spPr>
        <p:txBody>
          <a:bodyPr wrap="square">
            <a:spAutoFit/>
          </a:bodyPr>
          <a:lstStyle/>
          <a:p>
            <a:pPr lvl="0"/>
            <a:r>
              <a:rPr lang="en-US" sz="3200" b="1" dirty="0">
                <a:solidFill>
                  <a:schemeClr val="bg1"/>
                </a:solidFill>
              </a:rPr>
              <a:t>Cont.…</a:t>
            </a:r>
          </a:p>
        </p:txBody>
      </p:sp>
    </p:spTree>
    <p:extLst>
      <p:ext uri="{BB962C8B-B14F-4D97-AF65-F5344CB8AC3E}">
        <p14:creationId xmlns:p14="http://schemas.microsoft.com/office/powerpoint/2010/main" val="1336096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D9DC-82EA-4F75-9445-187453D3C33A}"/>
              </a:ext>
            </a:extLst>
          </p:cNvPr>
          <p:cNvSpPr>
            <a:spLocks noGrp="1"/>
          </p:cNvSpPr>
          <p:nvPr>
            <p:ph type="title"/>
          </p:nvPr>
        </p:nvSpPr>
        <p:spPr>
          <a:xfrm>
            <a:off x="524741" y="620392"/>
            <a:ext cx="3715955" cy="3381765"/>
          </a:xfrm>
        </p:spPr>
        <p:txBody>
          <a:bodyPr>
            <a:normAutofit/>
          </a:bodyPr>
          <a:lstStyle/>
          <a:p>
            <a:r>
              <a:rPr lang="en-GB" sz="4000" b="1" i="1" dirty="0">
                <a:solidFill>
                  <a:schemeClr val="bg1"/>
                </a:solidFill>
                <a:highlight>
                  <a:srgbClr val="008000"/>
                </a:highlight>
              </a:rPr>
              <a:t>Approaches to gathering service user’s feedback</a:t>
            </a:r>
          </a:p>
        </p:txBody>
      </p:sp>
      <p:sp>
        <p:nvSpPr>
          <p:cNvPr id="4" name="Footer Placeholder 3">
            <a:extLst>
              <a:ext uri="{FF2B5EF4-FFF2-40B4-BE49-F238E27FC236}">
                <a16:creationId xmlns:a16="http://schemas.microsoft.com/office/drawing/2014/main" id="{72D12BFD-6E4E-4A98-8E24-6A32393E1B7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graphicFrame>
        <p:nvGraphicFramePr>
          <p:cNvPr id="13" name="Content Placeholder 2">
            <a:extLst>
              <a:ext uri="{FF2B5EF4-FFF2-40B4-BE49-F238E27FC236}">
                <a16:creationId xmlns:a16="http://schemas.microsoft.com/office/drawing/2014/main" id="{8C6FE7C6-19FF-4DC5-B577-BFD208E72870}"/>
              </a:ext>
            </a:extLst>
          </p:cNvPr>
          <p:cNvGraphicFramePr>
            <a:graphicFrameLocks noGrp="1"/>
          </p:cNvGraphicFramePr>
          <p:nvPr>
            <p:ph idx="1"/>
            <p:extLst>
              <p:ext uri="{D42A27DB-BD31-4B8C-83A1-F6EECF244321}">
                <p14:modId xmlns:p14="http://schemas.microsoft.com/office/powerpoint/2010/main" val="139801330"/>
              </p:ext>
            </p:extLst>
          </p:nvPr>
        </p:nvGraphicFramePr>
        <p:xfrm>
          <a:off x="4494276" y="620392"/>
          <a:ext cx="7318248"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4142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57715596-7792-4E75-8D5B-DF56F5E8BAE5}"/>
              </a:ext>
            </a:extLst>
          </p:cNvPr>
          <p:cNvPicPr>
            <a:picLocks noChangeAspect="1"/>
          </p:cNvPicPr>
          <p:nvPr/>
        </p:nvPicPr>
        <p:blipFill rotWithShape="1">
          <a:blip r:embed="rId2">
            <a:alphaModFix amt="35000"/>
          </a:blip>
          <a:srcRect t="1470" r="1" b="11353"/>
          <a:stretch/>
        </p:blipFill>
        <p:spPr>
          <a:xfrm>
            <a:off x="-4243" y="10"/>
            <a:ext cx="12196243" cy="6857990"/>
          </a:xfrm>
          <a:prstGeom prst="rect">
            <a:avLst/>
          </a:prstGeom>
        </p:spPr>
      </p:pic>
      <p:sp>
        <p:nvSpPr>
          <p:cNvPr id="2" name="Title 1">
            <a:extLst>
              <a:ext uri="{FF2B5EF4-FFF2-40B4-BE49-F238E27FC236}">
                <a16:creationId xmlns:a16="http://schemas.microsoft.com/office/drawing/2014/main" id="{BE9827D4-74E7-465F-80B0-E6C927A29961}"/>
              </a:ext>
            </a:extLst>
          </p:cNvPr>
          <p:cNvSpPr>
            <a:spLocks noGrp="1"/>
          </p:cNvSpPr>
          <p:nvPr>
            <p:ph type="title"/>
          </p:nvPr>
        </p:nvSpPr>
        <p:spPr>
          <a:xfrm>
            <a:off x="2623930" y="49376"/>
            <a:ext cx="7752521" cy="780210"/>
          </a:xfrm>
        </p:spPr>
        <p:txBody>
          <a:bodyPr>
            <a:normAutofit fontScale="90000"/>
          </a:bodyPr>
          <a:lstStyle/>
          <a:p>
            <a:br>
              <a:rPr lang="en-GB" sz="3600" dirty="0"/>
            </a:br>
            <a:r>
              <a:rPr lang="en-GB" sz="3600" b="1" i="1" dirty="0">
                <a:solidFill>
                  <a:schemeClr val="bg1"/>
                </a:solidFill>
                <a:highlight>
                  <a:srgbClr val="008000"/>
                </a:highlight>
              </a:rPr>
              <a:t>Impact of improving quality on service user</a:t>
            </a:r>
            <a:br>
              <a:rPr lang="en-GB" sz="2500" dirty="0"/>
            </a:br>
            <a:endParaRPr lang="en-GB" sz="2500" dirty="0"/>
          </a:p>
        </p:txBody>
      </p:sp>
      <p:sp>
        <p:nvSpPr>
          <p:cNvPr id="24" name="Rectangle 2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81D5952-E40C-4924-B14C-DB8344CF843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Created by Tayo Alebiosu</a:t>
            </a:r>
          </a:p>
        </p:txBody>
      </p:sp>
      <p:graphicFrame>
        <p:nvGraphicFramePr>
          <p:cNvPr id="17" name="Content Placeholder 2">
            <a:extLst>
              <a:ext uri="{FF2B5EF4-FFF2-40B4-BE49-F238E27FC236}">
                <a16:creationId xmlns:a16="http://schemas.microsoft.com/office/drawing/2014/main" id="{44C3F501-047E-406F-8B81-8EAD831C63E6}"/>
              </a:ext>
            </a:extLst>
          </p:cNvPr>
          <p:cNvGraphicFramePr>
            <a:graphicFrameLocks noGrp="1"/>
          </p:cNvGraphicFramePr>
          <p:nvPr>
            <p:ph idx="1"/>
            <p:extLst>
              <p:ext uri="{D42A27DB-BD31-4B8C-83A1-F6EECF244321}">
                <p14:modId xmlns:p14="http://schemas.microsoft.com/office/powerpoint/2010/main" val="2798712399"/>
              </p:ext>
            </p:extLst>
          </p:nvPr>
        </p:nvGraphicFramePr>
        <p:xfrm>
          <a:off x="211016" y="1195754"/>
          <a:ext cx="11844996" cy="49812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7266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90921F5-4ADD-4855-A803-6BBD7CEE85BA}"/>
              </a:ext>
            </a:extLst>
          </p:cNvPr>
          <p:cNvSpPr>
            <a:spLocks noGrp="1"/>
          </p:cNvSpPr>
          <p:nvPr>
            <p:ph idx="1"/>
          </p:nvPr>
        </p:nvSpPr>
        <p:spPr>
          <a:xfrm>
            <a:off x="643469" y="1782981"/>
            <a:ext cx="4008384" cy="4393982"/>
          </a:xfrm>
        </p:spPr>
        <p:txBody>
          <a:bodyPr>
            <a:normAutofit/>
          </a:bodyPr>
          <a:lstStyle/>
          <a:p>
            <a:r>
              <a:rPr lang="en-GB" sz="2000" b="1"/>
              <a:t>10 minutes break</a:t>
            </a:r>
          </a:p>
          <a:p>
            <a:endParaRPr lang="en-GB" sz="2000">
              <a:latin typeface="Tw Cen MT" panose="020B0602020104020603" pitchFamily="34" charset="0"/>
            </a:endParaRPr>
          </a:p>
        </p:txBody>
      </p:sp>
      <p:grpSp>
        <p:nvGrpSpPr>
          <p:cNvPr id="73" name="Group 7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4" name="Rectangle 7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7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8" name="Isosceles Triangle 7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Tea break - Free icons">
            <a:extLst>
              <a:ext uri="{FF2B5EF4-FFF2-40B4-BE49-F238E27FC236}">
                <a16:creationId xmlns:a16="http://schemas.microsoft.com/office/drawing/2014/main" id="{B04110D2-F05C-448C-95D8-8385E53A7E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440410"/>
            <a:ext cx="3047033" cy="3047033"/>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Coffee">
            <a:extLst>
              <a:ext uri="{FF2B5EF4-FFF2-40B4-BE49-F238E27FC236}">
                <a16:creationId xmlns:a16="http://schemas.microsoft.com/office/drawing/2014/main" id="{D0A02A41-9B91-446D-BF11-0837D56C17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01499" y="2438522"/>
            <a:ext cx="3047033" cy="3047033"/>
          </a:xfrm>
          <a:prstGeom prst="rect">
            <a:avLst/>
          </a:prstGeom>
        </p:spPr>
      </p:pic>
      <p:sp>
        <p:nvSpPr>
          <p:cNvPr id="4" name="Footer Placeholder 3">
            <a:extLst>
              <a:ext uri="{FF2B5EF4-FFF2-40B4-BE49-F238E27FC236}">
                <a16:creationId xmlns:a16="http://schemas.microsoft.com/office/drawing/2014/main" id="{869F8EA2-BD03-450C-9677-C961E0D8F02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2200948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C11A6C6-20AC-4664-B41A-194A4ED04374}"/>
              </a:ext>
            </a:extLst>
          </p:cNvPr>
          <p:cNvSpPr>
            <a:spLocks noGrp="1" noChangeArrowheads="1"/>
          </p:cNvSpPr>
          <p:nvPr>
            <p:ph type="title"/>
          </p:nvPr>
        </p:nvSpPr>
        <p:spPr>
          <a:xfrm>
            <a:off x="1828801" y="609600"/>
            <a:ext cx="4717774" cy="675861"/>
          </a:xfrm>
        </p:spPr>
        <p:txBody>
          <a:bodyPr>
            <a:normAutofit fontScale="90000"/>
          </a:bodyPr>
          <a:lstStyle/>
          <a:p>
            <a:pPr eaLnBrk="1" hangingPunct="1">
              <a:defRPr/>
            </a:pPr>
            <a:r>
              <a:rPr lang="en-US" altLang="en-US" dirty="0">
                <a:effectLst>
                  <a:outerShdw blurRad="38100" dist="38100" dir="2700000" algn="tl">
                    <a:srgbClr val="000000">
                      <a:alpha val="43137"/>
                    </a:srgbClr>
                  </a:outerShdw>
                </a:effectLst>
                <a:highlight>
                  <a:srgbClr val="00FFFF"/>
                </a:highlight>
              </a:rPr>
              <a:t>WRAP-UP</a:t>
            </a:r>
          </a:p>
        </p:txBody>
      </p:sp>
      <p:sp>
        <p:nvSpPr>
          <p:cNvPr id="65539" name="Rectangle 3">
            <a:extLst>
              <a:ext uri="{FF2B5EF4-FFF2-40B4-BE49-F238E27FC236}">
                <a16:creationId xmlns:a16="http://schemas.microsoft.com/office/drawing/2014/main" id="{BD5223D2-9CA4-4DE1-BC62-B40BEC128AC0}"/>
              </a:ext>
            </a:extLst>
          </p:cNvPr>
          <p:cNvSpPr>
            <a:spLocks noGrp="1"/>
          </p:cNvSpPr>
          <p:nvPr>
            <p:ph type="body" sz="half" idx="1"/>
          </p:nvPr>
        </p:nvSpPr>
        <p:spPr>
          <a:xfrm>
            <a:off x="2362201" y="2209800"/>
            <a:ext cx="3902075" cy="3881438"/>
          </a:xfrm>
        </p:spPr>
        <p:txBody>
          <a:bodyPr/>
          <a:lstStyle/>
          <a:p>
            <a:pPr algn="ctr" eaLnBrk="1" hangingPunct="1">
              <a:buFont typeface="Wingdings" panose="05000000000000000000" pitchFamily="2" charset="2"/>
              <a:buNone/>
            </a:pPr>
            <a:r>
              <a:rPr lang="en-US" altLang="en-US" sz="6000"/>
              <a:t>Question and Answer Session</a:t>
            </a:r>
          </a:p>
        </p:txBody>
      </p:sp>
      <p:pic>
        <p:nvPicPr>
          <p:cNvPr id="65540" name="Picture 5">
            <a:extLst>
              <a:ext uri="{FF2B5EF4-FFF2-40B4-BE49-F238E27FC236}">
                <a16:creationId xmlns:a16="http://schemas.microsoft.com/office/drawing/2014/main" id="{EBEEBCE0-0957-4276-990B-3E2D4308227D}"/>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400801" y="2514600"/>
            <a:ext cx="3903663" cy="3276600"/>
          </a:xfrm>
          <a:noFill/>
        </p:spPr>
      </p:pic>
      <p:sp>
        <p:nvSpPr>
          <p:cNvPr id="3" name="Footer Placeholder 2">
            <a:extLst>
              <a:ext uri="{FF2B5EF4-FFF2-40B4-BE49-F238E27FC236}">
                <a16:creationId xmlns:a16="http://schemas.microsoft.com/office/drawing/2014/main" id="{BD0AC677-979C-4756-839D-AF1C9765F3B2}"/>
              </a:ext>
            </a:extLst>
          </p:cNvPr>
          <p:cNvSpPr>
            <a:spLocks noGrp="1"/>
          </p:cNvSpPr>
          <p:nvPr>
            <p:ph type="ftr" sz="quarter" idx="11"/>
          </p:nvPr>
        </p:nvSpPr>
        <p:spPr/>
        <p:txBody>
          <a:bodyPr/>
          <a:lstStyle/>
          <a:p>
            <a:pPr>
              <a:defRPr/>
            </a:pPr>
            <a:r>
              <a:rPr lang="en-US" altLang="en-US"/>
              <a:t>Created by Tayo Alebiosu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0C18-8CA1-48F4-B386-8A3A2BBF9D05}"/>
              </a:ext>
            </a:extLst>
          </p:cNvPr>
          <p:cNvSpPr>
            <a:spLocks noGrp="1"/>
          </p:cNvSpPr>
          <p:nvPr>
            <p:ph type="title"/>
          </p:nvPr>
        </p:nvSpPr>
        <p:spPr>
          <a:xfrm>
            <a:off x="5441861" y="140717"/>
            <a:ext cx="5758551" cy="1325563"/>
          </a:xfrm>
        </p:spPr>
        <p:txBody>
          <a:bodyPr>
            <a:normAutofit/>
          </a:bodyPr>
          <a:lstStyle/>
          <a:p>
            <a:r>
              <a:rPr lang="en-GB" b="1" dirty="0"/>
              <a:t>LO1- Activity -10 mins </a:t>
            </a:r>
          </a:p>
        </p:txBody>
      </p:sp>
      <p:pic>
        <p:nvPicPr>
          <p:cNvPr id="7" name="Picture 6">
            <a:extLst>
              <a:ext uri="{FF2B5EF4-FFF2-40B4-BE49-F238E27FC236}">
                <a16:creationId xmlns:a16="http://schemas.microsoft.com/office/drawing/2014/main" id="{B5F9F072-8F36-4D67-9EF3-1AB8F756B875}"/>
              </a:ext>
            </a:extLst>
          </p:cNvPr>
          <p:cNvPicPr>
            <a:picLocks noChangeAspect="1"/>
          </p:cNvPicPr>
          <p:nvPr/>
        </p:nvPicPr>
        <p:blipFill rotWithShape="1">
          <a:blip r:embed="rId2"/>
          <a:srcRect l="1332" r="34435" b="2"/>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4" name="Footer Placeholder 3">
            <a:extLst>
              <a:ext uri="{FF2B5EF4-FFF2-40B4-BE49-F238E27FC236}">
                <a16:creationId xmlns:a16="http://schemas.microsoft.com/office/drawing/2014/main" id="{5F49B202-A04E-4E2D-9FCF-6397790F6C5E}"/>
              </a:ext>
            </a:extLst>
          </p:cNvPr>
          <p:cNvSpPr>
            <a:spLocks noGrp="1"/>
          </p:cNvSpPr>
          <p:nvPr>
            <p:ph type="ftr" sz="quarter" idx="11"/>
          </p:nvPr>
        </p:nvSpPr>
        <p:spPr>
          <a:xfrm>
            <a:off x="6053666" y="6199632"/>
            <a:ext cx="4802755" cy="365760"/>
          </a:xfrm>
        </p:spPr>
        <p:txBody>
          <a:bodyPr>
            <a:normAutofit/>
          </a:bodyPr>
          <a:lstStyle/>
          <a:p>
            <a:pPr algn="r">
              <a:spcAft>
                <a:spcPts val="600"/>
              </a:spcAft>
            </a:pPr>
            <a:r>
              <a:rPr lang="en-US" sz="1100">
                <a:solidFill>
                  <a:schemeClr val="tx1">
                    <a:alpha val="80000"/>
                  </a:schemeClr>
                </a:solidFill>
              </a:rPr>
              <a:t>Created by Tayo Alebiosu</a:t>
            </a:r>
          </a:p>
        </p:txBody>
      </p:sp>
      <p:graphicFrame>
        <p:nvGraphicFramePr>
          <p:cNvPr id="6" name="Content Placeholder 2">
            <a:extLst>
              <a:ext uri="{FF2B5EF4-FFF2-40B4-BE49-F238E27FC236}">
                <a16:creationId xmlns:a16="http://schemas.microsoft.com/office/drawing/2014/main" id="{7941333F-192B-484C-88CF-D181A476E595}"/>
              </a:ext>
            </a:extLst>
          </p:cNvPr>
          <p:cNvGraphicFramePr>
            <a:graphicFrameLocks noGrp="1"/>
          </p:cNvGraphicFramePr>
          <p:nvPr>
            <p:ph idx="1"/>
            <p:extLst>
              <p:ext uri="{D42A27DB-BD31-4B8C-83A1-F6EECF244321}">
                <p14:modId xmlns:p14="http://schemas.microsoft.com/office/powerpoint/2010/main" val="2484302778"/>
              </p:ext>
            </p:extLst>
          </p:nvPr>
        </p:nvGraphicFramePr>
        <p:xfrm>
          <a:off x="5957673" y="1466280"/>
          <a:ext cx="5876518" cy="4188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353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AE6F-56B0-4B47-B66F-1511E8564B37}"/>
              </a:ext>
            </a:extLst>
          </p:cNvPr>
          <p:cNvSpPr>
            <a:spLocks noGrp="1"/>
          </p:cNvSpPr>
          <p:nvPr>
            <p:ph type="title"/>
          </p:nvPr>
        </p:nvSpPr>
        <p:spPr>
          <a:xfrm>
            <a:off x="1047280" y="759806"/>
            <a:ext cx="7872540" cy="1211870"/>
          </a:xfrm>
        </p:spPr>
        <p:txBody>
          <a:bodyPr vert="horz" lIns="91440" tIns="45720" rIns="91440" bIns="45720" rtlCol="0" anchor="ctr">
            <a:normAutofit/>
          </a:bodyPr>
          <a:lstStyle/>
          <a:p>
            <a:pPr algn="ctr"/>
            <a:r>
              <a:rPr lang="en-US" sz="4000" b="1" dirty="0">
                <a:solidFill>
                  <a:srgbClr val="FFFFFF"/>
                </a:solidFill>
              </a:rPr>
              <a:t>Summary of today’s lesson</a:t>
            </a:r>
            <a:endParaRPr lang="en-US" sz="4000" dirty="0">
              <a:solidFill>
                <a:srgbClr val="FFFFFF"/>
              </a:solidFill>
            </a:endParaRPr>
          </a:p>
        </p:txBody>
      </p:sp>
      <p:sp>
        <p:nvSpPr>
          <p:cNvPr id="4" name="Rectangle 3">
            <a:extLst>
              <a:ext uri="{FF2B5EF4-FFF2-40B4-BE49-F238E27FC236}">
                <a16:creationId xmlns:a16="http://schemas.microsoft.com/office/drawing/2014/main" id="{B61649EC-5DEF-4E14-806B-4E8FC5BFFA6D}"/>
              </a:ext>
            </a:extLst>
          </p:cNvPr>
          <p:cNvSpPr/>
          <p:nvPr/>
        </p:nvSpPr>
        <p:spPr>
          <a:xfrm>
            <a:off x="894817" y="1313640"/>
            <a:ext cx="9376446" cy="3563159"/>
          </a:xfrm>
          <a:prstGeom prst="rect">
            <a:avLst/>
          </a:prstGeom>
        </p:spPr>
        <p:txBody>
          <a:bodyPr vert="horz" lIns="91440" tIns="45720" rIns="91440" bIns="45720" rtlCol="0">
            <a:normAutofit/>
          </a:bodyPr>
          <a:lstStyle/>
          <a:p>
            <a:pPr>
              <a:lnSpc>
                <a:spcPct val="90000"/>
              </a:lnSpc>
              <a:spcAft>
                <a:spcPts val="600"/>
              </a:spcAft>
            </a:pPr>
            <a:endParaRPr lang="en-US" sz="2400" b="1" dirty="0">
              <a:latin typeface="Tw Cen MT" panose="020B0602020104020603" pitchFamily="34" charset="0"/>
            </a:endParaRPr>
          </a:p>
          <a:p>
            <a:pPr>
              <a:lnSpc>
                <a:spcPct val="90000"/>
              </a:lnSpc>
              <a:spcAft>
                <a:spcPts val="600"/>
              </a:spcAft>
            </a:pPr>
            <a:r>
              <a:rPr lang="en-US" sz="2800" b="1" dirty="0">
                <a:latin typeface="Tw Cen MT" panose="020B0602020104020603" pitchFamily="34" charset="0"/>
              </a:rPr>
              <a:t>In this session:</a:t>
            </a:r>
          </a:p>
          <a:p>
            <a:r>
              <a:rPr lang="en-US" sz="2800" dirty="0">
                <a:latin typeface="Tw Cen MT" panose="020B0602020104020603" pitchFamily="34" charset="0"/>
              </a:rPr>
              <a:t>All / most learners were able to: </a:t>
            </a:r>
          </a:p>
          <a:p>
            <a:r>
              <a:rPr lang="en-GB" sz="2800" dirty="0">
                <a:latin typeface="Tw Cen MT" panose="020B0602020104020603" pitchFamily="34" charset="0"/>
              </a:rPr>
              <a:t>1- Outline the roles of stakeholders in Health and Social Care </a:t>
            </a:r>
          </a:p>
          <a:p>
            <a:pPr marL="0" indent="0">
              <a:buNone/>
            </a:pPr>
            <a:r>
              <a:rPr lang="en-GB" sz="2800" kern="1200" dirty="0">
                <a:solidFill>
                  <a:schemeClr val="tx1"/>
                </a:solidFill>
                <a:latin typeface="Tw Cen MT" panose="020B0602020104020603" pitchFamily="34" charset="0"/>
              </a:rPr>
              <a:t>2</a:t>
            </a:r>
            <a:r>
              <a:rPr lang="en-GB" sz="2800" dirty="0">
                <a:latin typeface="Tw Cen MT" panose="020B0602020104020603" pitchFamily="34" charset="0"/>
              </a:rPr>
              <a:t> - </a:t>
            </a:r>
            <a:r>
              <a:rPr lang="en-US" sz="2800" kern="1200" dirty="0">
                <a:solidFill>
                  <a:schemeClr val="tx1"/>
                </a:solidFill>
                <a:latin typeface="Tw Cen MT" panose="020B0602020104020603" pitchFamily="34" charset="0"/>
              </a:rPr>
              <a:t>Exploring the roles of stakeholders in NHS</a:t>
            </a:r>
            <a:endParaRPr lang="en-GB" sz="2800" dirty="0">
              <a:latin typeface="Tw Cen MT" panose="020B0602020104020603" pitchFamily="34" charset="0"/>
            </a:endParaRPr>
          </a:p>
        </p:txBody>
      </p:sp>
      <p:pic>
        <p:nvPicPr>
          <p:cNvPr id="5" name="Picture 2" descr="Image result for summary images">
            <a:extLst>
              <a:ext uri="{FF2B5EF4-FFF2-40B4-BE49-F238E27FC236}">
                <a16:creationId xmlns:a16="http://schemas.microsoft.com/office/drawing/2014/main" id="{4FA468A4-F8F1-4F70-A2F6-0FD4734077C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17" r="9917" b="-1"/>
          <a:stretch/>
        </p:blipFill>
        <p:spPr bwMode="auto">
          <a:xfrm>
            <a:off x="8560904" y="4317377"/>
            <a:ext cx="3354804" cy="2489257"/>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4C5FEA39-3A3C-4033-AD1C-701759F4A63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631674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9A9FBF8-D261-4D18-BD28-FF8FFF0BDB8F}"/>
              </a:ext>
            </a:extLst>
          </p:cNvPr>
          <p:cNvPicPr>
            <a:picLocks noGrp="1" noChangeAspect="1"/>
          </p:cNvPicPr>
          <p:nvPr>
            <p:ph idx="1"/>
          </p:nvPr>
        </p:nvPicPr>
        <p:blipFill>
          <a:blip r:embed="rId2"/>
          <a:stretch>
            <a:fillRect/>
          </a:stretch>
        </p:blipFill>
        <p:spPr>
          <a:xfrm>
            <a:off x="1997612" y="643467"/>
            <a:ext cx="7649402" cy="610902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714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2E603-3BD3-4EF5-A47E-7072CB578360}"/>
              </a:ext>
            </a:extLst>
          </p:cNvPr>
          <p:cNvSpPr>
            <a:spLocks noGrp="1"/>
          </p:cNvSpPr>
          <p:nvPr>
            <p:ph type="title"/>
          </p:nvPr>
        </p:nvSpPr>
        <p:spPr>
          <a:xfrm>
            <a:off x="838200" y="365125"/>
            <a:ext cx="10515600" cy="1325563"/>
          </a:xfrm>
        </p:spPr>
        <p:txBody>
          <a:bodyPr>
            <a:normAutofit/>
          </a:bodyPr>
          <a:lstStyle/>
          <a:p>
            <a:r>
              <a:rPr lang="en-GB" b="1" i="1" dirty="0"/>
              <a:t> </a:t>
            </a:r>
            <a:r>
              <a:rPr lang="en-GB" b="1" i="1"/>
              <a:t>Reference</a:t>
            </a:r>
          </a:p>
        </p:txBody>
      </p:sp>
      <p:sp>
        <p:nvSpPr>
          <p:cNvPr id="3" name="Content Placeholder 2">
            <a:extLst>
              <a:ext uri="{FF2B5EF4-FFF2-40B4-BE49-F238E27FC236}">
                <a16:creationId xmlns:a16="http://schemas.microsoft.com/office/drawing/2014/main" id="{DA89C53B-8EF6-4592-A910-E80F730A1C5F}"/>
              </a:ext>
            </a:extLst>
          </p:cNvPr>
          <p:cNvSpPr>
            <a:spLocks noGrp="1"/>
          </p:cNvSpPr>
          <p:nvPr>
            <p:ph idx="1"/>
          </p:nvPr>
        </p:nvSpPr>
        <p:spPr>
          <a:xfrm>
            <a:off x="838200" y="1825625"/>
            <a:ext cx="10515600" cy="4351338"/>
          </a:xfrm>
        </p:spPr>
        <p:txBody>
          <a:bodyPr>
            <a:normAutofit/>
          </a:bodyPr>
          <a:lstStyle/>
          <a:p>
            <a:pPr marL="0" indent="0">
              <a:buNone/>
            </a:pPr>
            <a:endParaRPr lang="en-GB" sz="1100"/>
          </a:p>
          <a:p>
            <a:pPr marL="0" indent="0">
              <a:buNone/>
            </a:pPr>
            <a:r>
              <a:rPr lang="en-GB" sz="1100"/>
              <a:t>Health Knowledge. 2020. </a:t>
            </a:r>
            <a:r>
              <a:rPr lang="en-GB" sz="1100" i="1"/>
              <a:t>Identifying And Managing Internal And External Stakeholder Interests</a:t>
            </a:r>
            <a:r>
              <a:rPr lang="en-GB" sz="1100"/>
              <a:t>. [online] Available at: &lt;https://www.healthknowledge.org.uk/public-health-textbook/organisation-management/5b-understanding-ofs/managing-internal-external-stakeholders&gt; [Accessed 3 November 2020].</a:t>
            </a:r>
          </a:p>
          <a:p>
            <a:pPr marL="0" indent="0">
              <a:buNone/>
            </a:pPr>
            <a:r>
              <a:rPr lang="en-GB" sz="1100"/>
              <a:t>Burton, L. and Burton, L., 2020. </a:t>
            </a:r>
            <a:r>
              <a:rPr lang="en-GB" sz="1100" i="1"/>
              <a:t>Person-Centred Care Guidance</a:t>
            </a:r>
            <a:r>
              <a:rPr lang="en-GB" sz="1100"/>
              <a:t>. [online] The Hub | High Speed Training. Available at: &lt;https://www.highspeedtraining.co.uk/hub/what-is-person-centred-care/&gt; [Accessed 3 November 2020].</a:t>
            </a:r>
          </a:p>
          <a:p>
            <a:pPr marL="0" indent="0">
              <a:buNone/>
            </a:pPr>
            <a:r>
              <a:rPr lang="en-GB" sz="1100"/>
              <a:t>care, P. and homes, P., 2020. </a:t>
            </a:r>
            <a:r>
              <a:rPr lang="en-GB" sz="1100" i="1"/>
              <a:t>Care Homes: Carers, Families And Friends Are Your Partners - SCIE</a:t>
            </a:r>
            <a:r>
              <a:rPr lang="en-GB" sz="1100"/>
              <a:t>. [online] Social Care Institute for Excellence (SCIE). Available at: &lt;https://www.scie.org.uk/person-centred-care/older-people-care-homes/families-carers&gt; [Accessed 3 November 2020].</a:t>
            </a:r>
          </a:p>
          <a:p>
            <a:pPr marL="0" indent="0">
              <a:buNone/>
            </a:pPr>
            <a:r>
              <a:rPr lang="en-GB" sz="1100"/>
              <a:t>PositivePsychology.com. 2020. </a:t>
            </a:r>
            <a:r>
              <a:rPr lang="en-GB" sz="1100" i="1"/>
              <a:t>Self-Determination Theory Of Motivation: Why Intrinsic Motivation Matters</a:t>
            </a:r>
            <a:r>
              <a:rPr lang="en-GB" sz="1100"/>
              <a:t>. [online] Available at: &lt;https://positivepsychology.com/self-determination-theory/&gt; [Accessed 3 November 2020].</a:t>
            </a:r>
          </a:p>
          <a:p>
            <a:pPr marL="0" indent="0">
              <a:buNone/>
            </a:pPr>
            <a:r>
              <a:rPr lang="en-GB" sz="1100"/>
              <a:t>The Script. 2020. </a:t>
            </a:r>
            <a:r>
              <a:rPr lang="en-GB" sz="1100" i="1"/>
              <a:t>6 Reasons Patient Feedback Is Important</a:t>
            </a:r>
            <a:r>
              <a:rPr lang="en-GB" sz="1100"/>
              <a:t>. [online] Available at: &lt;https://thescript.zocdoc.com/6-reasons-patient-feedback-is-important/&gt; [Accessed 3 November 2020].</a:t>
            </a:r>
          </a:p>
          <a:p>
            <a:r>
              <a:rPr lang="en-GB" sz="1100">
                <a:latin typeface="Tw Cen MT" panose="020B0602020104020603" pitchFamily="34" charset="0"/>
              </a:rPr>
              <a:t>Further reading about patient feedback @ :</a:t>
            </a:r>
          </a:p>
          <a:p>
            <a:r>
              <a:rPr lang="en-GB" sz="1100"/>
              <a:t> </a:t>
            </a:r>
            <a:r>
              <a:rPr lang="en-GB" sz="1100">
                <a:hlinkClick r:id="rId2"/>
              </a:rPr>
              <a:t>https://thescript.zocdoc.com/6-reasons-patient-feedback-is-important/</a:t>
            </a:r>
            <a:endParaRPr lang="en-GB" sz="1100"/>
          </a:p>
          <a:p>
            <a:r>
              <a:rPr lang="en-GB" sz="1100">
                <a:hlinkClick r:id="rId3"/>
              </a:rPr>
              <a:t>http://www.nhssurveys.org/Filestore/documents/QIFull.pdf</a:t>
            </a:r>
            <a:endParaRPr lang="en-GB" sz="1100"/>
          </a:p>
          <a:p>
            <a:r>
              <a:rPr lang="en-GB" sz="1100">
                <a:latin typeface="Tw Cen MT" panose="020B0602020104020603" pitchFamily="34" charset="0"/>
              </a:rPr>
              <a:t>(6 Reasons Patient Feedback is Important, 2020).</a:t>
            </a:r>
            <a:endParaRPr lang="en-GB" sz="1100"/>
          </a:p>
          <a:p>
            <a:pPr marL="0" indent="0">
              <a:buNone/>
            </a:pPr>
            <a:endParaRPr lang="en-GB" sz="1100"/>
          </a:p>
          <a:p>
            <a:pPr marL="0" indent="0">
              <a:buNone/>
            </a:pPr>
            <a:r>
              <a:rPr lang="en-GB" sz="1100">
                <a:hlinkClick r:id="rId4"/>
              </a:rPr>
              <a:t>https://www.england.nhs.uk/primary-care/primary-care-commissioning/transforming-primary-care-support-pcs-services/keeping-stakeholders-informed-and-involved/</a:t>
            </a:r>
            <a:endParaRPr lang="en-GB" sz="1100"/>
          </a:p>
          <a:p>
            <a:pPr marL="0" indent="0">
              <a:buNone/>
            </a:pPr>
            <a:r>
              <a:rPr lang="en-GB" sz="1100">
                <a:hlinkClick r:id="rId5"/>
              </a:rPr>
              <a:t>https://www.healthknowledge.org.uk/public-health-textbook/organisation-management/5b-understanding-ofs/managing-internal-external-stakeholders</a:t>
            </a:r>
            <a:endParaRPr lang="en-GB" sz="1100"/>
          </a:p>
          <a:p>
            <a:pPr marL="0" indent="0">
              <a:buNone/>
            </a:pPr>
            <a:endParaRPr lang="en-GB" sz="1100"/>
          </a:p>
        </p:txBody>
      </p:sp>
      <p:sp>
        <p:nvSpPr>
          <p:cNvPr id="4" name="Footer Placeholder 3">
            <a:extLst>
              <a:ext uri="{FF2B5EF4-FFF2-40B4-BE49-F238E27FC236}">
                <a16:creationId xmlns:a16="http://schemas.microsoft.com/office/drawing/2014/main" id="{E51DF354-D506-4E70-AD23-31CC1C5CF4F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126732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2B5A1C-3DA5-48AB-9C93-38A7ED70E3EC}"/>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715617" y="424071"/>
            <a:ext cx="10402957" cy="5790462"/>
          </a:xfrm>
          <a:prstGeom prst="rect">
            <a:avLst/>
          </a:prstGeom>
          <a:noFill/>
          <a:ln>
            <a:noFill/>
          </a:ln>
        </p:spPr>
      </p:pic>
      <p:sp>
        <p:nvSpPr>
          <p:cNvPr id="5" name="Footer Placeholder 4">
            <a:extLst>
              <a:ext uri="{FF2B5EF4-FFF2-40B4-BE49-F238E27FC236}">
                <a16:creationId xmlns:a16="http://schemas.microsoft.com/office/drawing/2014/main" id="{F5F53E10-8322-48C3-A2C7-66485098F30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76535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descr="CDC Group, Manipal to launch healthcare fund - eHealth Magazine">
            <a:extLst>
              <a:ext uri="{FF2B5EF4-FFF2-40B4-BE49-F238E27FC236}">
                <a16:creationId xmlns:a16="http://schemas.microsoft.com/office/drawing/2014/main" id="{DE95C297-B985-48E0-9035-98E2216457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474" b="1025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0A8048D-16D8-454E-BE2B-F40C8FBA4815}"/>
              </a:ext>
            </a:extLst>
          </p:cNvPr>
          <p:cNvSpPr>
            <a:spLocks noGrp="1"/>
          </p:cNvSpPr>
          <p:nvPr>
            <p:ph idx="1"/>
          </p:nvPr>
        </p:nvSpPr>
        <p:spPr>
          <a:xfrm>
            <a:off x="0" y="0"/>
            <a:ext cx="8129873" cy="6619077"/>
          </a:xfrm>
        </p:spPr>
        <p:txBody>
          <a:bodyPr>
            <a:normAutofit/>
          </a:bodyPr>
          <a:lstStyle/>
          <a:p>
            <a:pPr marL="457200" lvl="1" indent="0" algn="ctr">
              <a:buNone/>
            </a:pPr>
            <a:endParaRPr lang="en-GB" b="1" i="0" dirty="0">
              <a:solidFill>
                <a:schemeClr val="bg1"/>
              </a:solidFill>
              <a:effectLst/>
              <a:highlight>
                <a:srgbClr val="0000FF"/>
              </a:highlight>
              <a:latin typeface="Tw Cen MT" panose="020B0602020104020603" pitchFamily="34" charset="0"/>
            </a:endParaRPr>
          </a:p>
          <a:p>
            <a:pPr marL="457200" lvl="1" indent="0" algn="ctr">
              <a:buNone/>
            </a:pPr>
            <a:r>
              <a:rPr lang="en-GB" b="1" i="0" dirty="0">
                <a:solidFill>
                  <a:schemeClr val="bg1"/>
                </a:solidFill>
                <a:effectLst/>
                <a:highlight>
                  <a:srgbClr val="0000FF"/>
                </a:highlight>
                <a:latin typeface="Tw Cen MT" panose="020B0602020104020603" pitchFamily="34" charset="0"/>
              </a:rPr>
              <a:t>In England, the organisations making up the NHS include: </a:t>
            </a:r>
          </a:p>
          <a:p>
            <a:pPr marL="742950" lvl="1" indent="-285750">
              <a:buFont typeface="Arial" panose="020B0604020202020204" pitchFamily="34" charset="0"/>
              <a:buChar char="•"/>
            </a:pPr>
            <a:r>
              <a:rPr lang="en-GB" b="1" i="0" dirty="0">
                <a:effectLst/>
                <a:highlight>
                  <a:srgbClr val="FFFF00"/>
                </a:highlight>
                <a:latin typeface="Tw Cen MT" panose="020B0602020104020603" pitchFamily="34" charset="0"/>
              </a:rPr>
              <a:t>Primary care organisations</a:t>
            </a:r>
            <a:r>
              <a:rPr lang="en-GB" b="0" i="0" dirty="0">
                <a:effectLst/>
                <a:highlight>
                  <a:srgbClr val="FFFF00"/>
                </a:highlight>
                <a:latin typeface="Tw Cen MT" panose="020B0602020104020603" pitchFamily="34" charset="0"/>
              </a:rPr>
              <a:t> </a:t>
            </a:r>
            <a:r>
              <a:rPr lang="en-GB" b="0" i="0" dirty="0">
                <a:effectLst/>
                <a:latin typeface="Tw Cen MT" panose="020B0602020104020603" pitchFamily="34" charset="0"/>
              </a:rPr>
              <a:t>– Independent businesses offering NHS services, including GP practices, dental practices, opticians</a:t>
            </a:r>
          </a:p>
          <a:p>
            <a:pPr marL="742950" lvl="1" indent="-285750">
              <a:buFont typeface="Arial" panose="020B0604020202020204" pitchFamily="34" charset="0"/>
              <a:buChar char="•"/>
            </a:pPr>
            <a:r>
              <a:rPr lang="en-GB" b="1" i="0" dirty="0">
                <a:effectLst/>
                <a:highlight>
                  <a:srgbClr val="FFFF00"/>
                </a:highlight>
                <a:latin typeface="Tw Cen MT" panose="020B0602020104020603" pitchFamily="34" charset="0"/>
              </a:rPr>
              <a:t>Acute (hospital) trusts</a:t>
            </a:r>
            <a:r>
              <a:rPr lang="en-GB" b="0" i="0" dirty="0">
                <a:effectLst/>
                <a:highlight>
                  <a:srgbClr val="FFFF00"/>
                </a:highlight>
                <a:latin typeface="Tw Cen MT" panose="020B0602020104020603" pitchFamily="34" charset="0"/>
              </a:rPr>
              <a:t> </a:t>
            </a:r>
            <a:r>
              <a:rPr lang="en-GB" b="0" i="0" dirty="0">
                <a:effectLst/>
                <a:latin typeface="Tw Cen MT" panose="020B0602020104020603" pitchFamily="34" charset="0"/>
              </a:rPr>
              <a:t>– Providers of hospital-based NHS services</a:t>
            </a:r>
          </a:p>
          <a:p>
            <a:pPr marL="742950" lvl="1" indent="-285750">
              <a:buFont typeface="Arial" panose="020B0604020202020204" pitchFamily="34" charset="0"/>
              <a:buChar char="•"/>
            </a:pPr>
            <a:r>
              <a:rPr lang="en-GB" b="1" i="0" dirty="0">
                <a:effectLst/>
                <a:highlight>
                  <a:srgbClr val="FFFF00"/>
                </a:highlight>
                <a:latin typeface="Tw Cen MT" panose="020B0602020104020603" pitchFamily="34" charset="0"/>
              </a:rPr>
              <a:t>Mental health trusts</a:t>
            </a:r>
            <a:r>
              <a:rPr lang="en-GB" b="0" i="0" dirty="0">
                <a:effectLst/>
                <a:highlight>
                  <a:srgbClr val="FFFF00"/>
                </a:highlight>
                <a:latin typeface="Tw Cen MT" panose="020B0602020104020603" pitchFamily="34" charset="0"/>
              </a:rPr>
              <a:t> </a:t>
            </a:r>
            <a:r>
              <a:rPr lang="en-GB" b="0" i="0" dirty="0">
                <a:effectLst/>
                <a:latin typeface="Tw Cen MT" panose="020B0602020104020603" pitchFamily="34" charset="0"/>
              </a:rPr>
              <a:t>– Organisations which offer mental health and social care services, e.g. Mind.org.uk</a:t>
            </a:r>
          </a:p>
          <a:p>
            <a:pPr marL="742950" lvl="1" indent="-285750">
              <a:buFont typeface="Arial" panose="020B0604020202020204" pitchFamily="34" charset="0"/>
              <a:buChar char="•"/>
            </a:pPr>
            <a:r>
              <a:rPr lang="en-GB" b="1" i="0" dirty="0">
                <a:effectLst/>
                <a:highlight>
                  <a:srgbClr val="FFFF00"/>
                </a:highlight>
                <a:latin typeface="Tw Cen MT" panose="020B0602020104020603" pitchFamily="34" charset="0"/>
              </a:rPr>
              <a:t>Community trusts</a:t>
            </a:r>
            <a:r>
              <a:rPr lang="en-GB" b="0" i="0" dirty="0">
                <a:effectLst/>
                <a:highlight>
                  <a:srgbClr val="FFFF00"/>
                </a:highlight>
                <a:latin typeface="Tw Cen MT" panose="020B0602020104020603" pitchFamily="34" charset="0"/>
              </a:rPr>
              <a:t> </a:t>
            </a:r>
            <a:r>
              <a:rPr lang="en-GB" b="0" i="0" dirty="0">
                <a:effectLst/>
                <a:latin typeface="Tw Cen MT" panose="020B0602020104020603" pitchFamily="34" charset="0"/>
              </a:rPr>
              <a:t>– Providers of community-based services, such as district nursing, physiotherapy and speech and language therapy</a:t>
            </a:r>
          </a:p>
          <a:p>
            <a:pPr marL="742950" lvl="1" indent="-285750">
              <a:buFont typeface="Arial" panose="020B0604020202020204" pitchFamily="34" charset="0"/>
              <a:buChar char="•"/>
            </a:pPr>
            <a:r>
              <a:rPr lang="en-GB" b="1" i="0" dirty="0">
                <a:effectLst/>
                <a:highlight>
                  <a:srgbClr val="FFFF00"/>
                </a:highlight>
                <a:latin typeface="Tw Cen MT" panose="020B0602020104020603" pitchFamily="34" charset="0"/>
              </a:rPr>
              <a:t>Ambulance trusts </a:t>
            </a:r>
            <a:r>
              <a:rPr lang="en-GB" b="0" i="0" dirty="0">
                <a:effectLst/>
                <a:latin typeface="Tw Cen MT" panose="020B0602020104020603" pitchFamily="34" charset="0"/>
              </a:rPr>
              <a:t>– Organisations which offer NHS transportation services emergency and non-emergency care</a:t>
            </a:r>
          </a:p>
          <a:p>
            <a:pPr marL="742950" lvl="1" indent="-285750">
              <a:buFont typeface="Arial" panose="020B0604020202020204" pitchFamily="34" charset="0"/>
              <a:buChar char="•"/>
            </a:pPr>
            <a:r>
              <a:rPr lang="en-GB" b="1" i="0" dirty="0">
                <a:effectLst/>
                <a:highlight>
                  <a:srgbClr val="FFFF00"/>
                </a:highlight>
                <a:latin typeface="Tw Cen MT" panose="020B0602020104020603" pitchFamily="34" charset="0"/>
              </a:rPr>
              <a:t>Charities and social enterprises </a:t>
            </a:r>
            <a:r>
              <a:rPr lang="en-GB" b="1" i="0" dirty="0">
                <a:effectLst/>
                <a:latin typeface="Tw Cen MT" panose="020B0602020104020603" pitchFamily="34" charset="0"/>
              </a:rPr>
              <a:t>– </a:t>
            </a:r>
            <a:r>
              <a:rPr lang="en-GB" b="0" i="0" dirty="0">
                <a:effectLst/>
                <a:latin typeface="Tw Cen MT" panose="020B0602020104020603" pitchFamily="34" charset="0"/>
              </a:rPr>
              <a:t>organisations which provide support services to the NHS.</a:t>
            </a:r>
          </a:p>
          <a:p>
            <a:endParaRPr lang="en-GB" sz="1900" dirty="0"/>
          </a:p>
        </p:txBody>
      </p:sp>
      <p:grpSp>
        <p:nvGrpSpPr>
          <p:cNvPr id="30" name="Group 29">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31" name="Rectangle 3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3182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D77B92-CB36-4B20-A59A-59625E0F0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6F7C3-3E4A-4A02-823E-408DE3238677}"/>
              </a:ext>
            </a:extLst>
          </p:cNvPr>
          <p:cNvSpPr>
            <a:spLocks noGrp="1"/>
          </p:cNvSpPr>
          <p:nvPr>
            <p:ph type="title"/>
          </p:nvPr>
        </p:nvSpPr>
        <p:spPr>
          <a:xfrm>
            <a:off x="645065" y="1463040"/>
            <a:ext cx="3796306" cy="2690949"/>
          </a:xfrm>
        </p:spPr>
        <p:txBody>
          <a:bodyPr anchor="t">
            <a:normAutofit/>
          </a:bodyPr>
          <a:lstStyle/>
          <a:p>
            <a:pPr marL="0" marR="0" lvl="0" indent="0" defTabSz="914400" rtl="0" eaLnBrk="0" fontAlgn="base" latinLnBrk="0" hangingPunct="0">
              <a:spcBef>
                <a:spcPct val="0"/>
              </a:spcBef>
              <a:spcAft>
                <a:spcPct val="0"/>
              </a:spcAft>
              <a:buClrTx/>
              <a:buSzTx/>
              <a:buFontTx/>
              <a:buNone/>
              <a:tabLst/>
            </a:pPr>
            <a:r>
              <a:rPr kumimoji="0" lang="en-GB" altLang="en-US" sz="3000" b="0" i="0" u="none" strike="noStrike" cap="none" normalizeH="0" baseline="0">
                <a:ln>
                  <a:noFill/>
                </a:ln>
                <a:effectLst/>
                <a:latin typeface="Times New Roman" panose="02020603050405020304" pitchFamily="18" charset="0"/>
                <a:ea typeface="Times New Roman" panose="02020603050405020304" pitchFamily="18" charset="0"/>
                <a:cs typeface="Times New Roman" panose="02020603050405020304" pitchFamily="18" charset="0"/>
              </a:rPr>
              <a:t>All assignment will be submitted in electronic format and uploaded to LSC Portal on Turnitin</a:t>
            </a:r>
            <a:endParaRPr kumimoji="0" lang="en-GB" altLang="en-US" sz="3000" b="0" i="0" u="none" strike="noStrike" cap="none" normalizeH="0" baseline="0">
              <a:ln>
                <a:noFill/>
              </a:ln>
              <a:effectLst/>
            </a:endParaRPr>
          </a:p>
          <a:p>
            <a:pPr marL="0" marR="0" lvl="0" indent="0" defTabSz="914400" rtl="0" eaLnBrk="0" fontAlgn="base" latinLnBrk="0" hangingPunct="0">
              <a:spcBef>
                <a:spcPct val="0"/>
              </a:spcBef>
              <a:spcAft>
                <a:spcPct val="0"/>
              </a:spcAft>
              <a:buClrTx/>
              <a:buSzTx/>
              <a:buFontTx/>
              <a:buNone/>
              <a:tabLst/>
            </a:pPr>
            <a:endParaRPr kumimoji="0" lang="en-GB" altLang="en-US" sz="3000" b="0" i="0" u="none" strike="noStrike" cap="none" normalizeH="0" baseline="0">
              <a:ln>
                <a:noFill/>
              </a:ln>
              <a:effectLst/>
              <a:latin typeface="Arial" panose="020B0604020202020204" pitchFamily="34" charset="0"/>
            </a:endParaRPr>
          </a:p>
        </p:txBody>
      </p:sp>
      <p:grpSp>
        <p:nvGrpSpPr>
          <p:cNvPr id="12" name="Group 11">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6B405117-66EA-4C50-ACB9-B3A833FA6B80}"/>
              </a:ext>
            </a:extLst>
          </p:cNvPr>
          <p:cNvGraphicFramePr>
            <a:graphicFrameLocks noGrp="1"/>
          </p:cNvGraphicFramePr>
          <p:nvPr>
            <p:ph idx="1"/>
            <p:extLst>
              <p:ext uri="{D42A27DB-BD31-4B8C-83A1-F6EECF244321}">
                <p14:modId xmlns:p14="http://schemas.microsoft.com/office/powerpoint/2010/main" val="3505827217"/>
              </p:ext>
            </p:extLst>
          </p:nvPr>
        </p:nvGraphicFramePr>
        <p:xfrm>
          <a:off x="5407705" y="2169892"/>
          <a:ext cx="5962721" cy="2667848"/>
        </p:xfrm>
        <a:graphic>
          <a:graphicData uri="http://schemas.openxmlformats.org/drawingml/2006/table">
            <a:tbl>
              <a:tblPr/>
              <a:tblGrid>
                <a:gridCol w="3461880">
                  <a:extLst>
                    <a:ext uri="{9D8B030D-6E8A-4147-A177-3AD203B41FA5}">
                      <a16:colId xmlns:a16="http://schemas.microsoft.com/office/drawing/2014/main" val="4263514546"/>
                    </a:ext>
                  </a:extLst>
                </a:gridCol>
                <a:gridCol w="2500841">
                  <a:extLst>
                    <a:ext uri="{9D8B030D-6E8A-4147-A177-3AD203B41FA5}">
                      <a16:colId xmlns:a16="http://schemas.microsoft.com/office/drawing/2014/main" val="1632880887"/>
                    </a:ext>
                  </a:extLst>
                </a:gridCol>
              </a:tblGrid>
              <a:tr h="574916">
                <a:tc>
                  <a:txBody>
                    <a:bodyPr/>
                    <a:lstStyle/>
                    <a:p>
                      <a:pPr algn="l" fontAlgn="t">
                        <a:lnSpc>
                          <a:spcPct val="115000"/>
                        </a:lnSpc>
                        <a:spcBef>
                          <a:spcPts val="200"/>
                        </a:spcBef>
                        <a:spcAft>
                          <a:spcPts val="0"/>
                        </a:spcAft>
                      </a:pPr>
                      <a:r>
                        <a:rPr lang="en-GB" sz="2700" b="1" i="1" u="none" strike="noStrike">
                          <a:solidFill>
                            <a:srgbClr val="000000"/>
                          </a:solidFill>
                          <a:effectLst/>
                          <a:latin typeface="Times New Roman" panose="02020603050405020304" pitchFamily="18" charset="0"/>
                          <a:ea typeface="DengXian Light" panose="02010600030101010101" pitchFamily="2" charset="-122"/>
                          <a:cs typeface="Arial" panose="020B0604020202020204" pitchFamily="34" charset="0"/>
                        </a:rPr>
                        <a:t>Date assignment set</a:t>
                      </a:r>
                      <a:endParaRPr lang="en-GB" sz="4000" b="0" i="0" u="none" strike="noStrike">
                        <a:effectLst/>
                        <a:latin typeface="Arial" panose="020B0604020202020204" pitchFamily="34" charset="0"/>
                      </a:endParaRPr>
                    </a:p>
                  </a:txBody>
                  <a:tcPr marL="153766" marR="153766" marT="213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a:txBody>
                    <a:bodyPr/>
                    <a:lstStyle/>
                    <a:p>
                      <a:pPr algn="l" fontAlgn="t">
                        <a:lnSpc>
                          <a:spcPct val="115000"/>
                        </a:lnSpc>
                        <a:spcBef>
                          <a:spcPts val="0"/>
                        </a:spcBef>
                        <a:spcAft>
                          <a:spcPts val="0"/>
                        </a:spcAft>
                      </a:pPr>
                      <a:r>
                        <a:rPr lang="en-GB" sz="27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April 2021</a:t>
                      </a:r>
                      <a:endParaRPr lang="en-GB" sz="4000" b="0" i="0" u="none" strike="noStrike">
                        <a:effectLst/>
                        <a:latin typeface="Arial" panose="020B0604020202020204" pitchFamily="34" charset="0"/>
                      </a:endParaRPr>
                    </a:p>
                  </a:txBody>
                  <a:tcPr marL="153766" marR="153766" marT="213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2615172"/>
                  </a:ext>
                </a:extLst>
              </a:tr>
              <a:tr h="1046466">
                <a:tc>
                  <a:txBody>
                    <a:bodyPr/>
                    <a:lstStyle/>
                    <a:p>
                      <a:pPr algn="l" fontAlgn="t">
                        <a:lnSpc>
                          <a:spcPct val="115000"/>
                        </a:lnSpc>
                        <a:spcBef>
                          <a:spcPts val="200"/>
                        </a:spcBef>
                        <a:spcAft>
                          <a:spcPts val="0"/>
                        </a:spcAft>
                      </a:pPr>
                      <a:r>
                        <a:rPr lang="en-GB" sz="2700" b="1" i="1" u="none" strike="noStrike">
                          <a:solidFill>
                            <a:srgbClr val="000000"/>
                          </a:solidFill>
                          <a:effectLst/>
                          <a:latin typeface="Times New Roman" panose="02020603050405020304" pitchFamily="18" charset="0"/>
                          <a:ea typeface="DengXian Light" panose="02010600030101010101" pitchFamily="2" charset="-122"/>
                          <a:cs typeface="Arial" panose="020B0604020202020204" pitchFamily="34" charset="0"/>
                        </a:rPr>
                        <a:t>Submission deadline date</a:t>
                      </a:r>
                      <a:endParaRPr lang="en-GB" sz="4000" b="0" i="0" u="none" strike="noStrike">
                        <a:effectLst/>
                        <a:latin typeface="Arial" panose="020B0604020202020204" pitchFamily="34" charset="0"/>
                      </a:endParaRPr>
                    </a:p>
                  </a:txBody>
                  <a:tcPr marL="153766" marR="153766" marT="213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a:txBody>
                    <a:bodyPr/>
                    <a:lstStyle/>
                    <a:p>
                      <a:pPr algn="l" fontAlgn="t">
                        <a:lnSpc>
                          <a:spcPct val="115000"/>
                        </a:lnSpc>
                        <a:spcBef>
                          <a:spcPts val="0"/>
                        </a:spcBef>
                        <a:spcAft>
                          <a:spcPts val="0"/>
                        </a:spcAft>
                      </a:pPr>
                      <a:r>
                        <a:rPr lang="en-GB" sz="27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12</a:t>
                      </a:r>
                      <a:r>
                        <a:rPr lang="en-GB" sz="2700" b="0" i="0" u="none" strike="noStrike" baseline="30000">
                          <a:effectLst/>
                          <a:latin typeface="Times New Roman" panose="02020603050405020304" pitchFamily="18" charset="0"/>
                          <a:ea typeface="Times New Roman" panose="02020603050405020304" pitchFamily="18" charset="0"/>
                          <a:cs typeface="Times New Roman" panose="02020603050405020304" pitchFamily="18" charset="0"/>
                        </a:rPr>
                        <a:t>th</a:t>
                      </a:r>
                      <a:r>
                        <a:rPr lang="en-GB" sz="27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July 2021</a:t>
                      </a:r>
                      <a:endParaRPr lang="en-GB" sz="4000" b="0" i="0" u="none" strike="noStrike">
                        <a:effectLst/>
                        <a:latin typeface="Arial" panose="020B0604020202020204" pitchFamily="34" charset="0"/>
                      </a:endParaRPr>
                    </a:p>
                  </a:txBody>
                  <a:tcPr marL="153766" marR="153766" marT="213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3216621"/>
                  </a:ext>
                </a:extLst>
              </a:tr>
              <a:tr h="1046466">
                <a:tc>
                  <a:txBody>
                    <a:bodyPr/>
                    <a:lstStyle/>
                    <a:p>
                      <a:pPr algn="l" fontAlgn="t">
                        <a:lnSpc>
                          <a:spcPct val="115000"/>
                        </a:lnSpc>
                        <a:spcBef>
                          <a:spcPts val="200"/>
                        </a:spcBef>
                        <a:spcAft>
                          <a:spcPts val="0"/>
                        </a:spcAft>
                      </a:pPr>
                      <a:r>
                        <a:rPr lang="en-GB" sz="2700" b="1" i="1" u="none" strike="noStrike">
                          <a:solidFill>
                            <a:srgbClr val="000000"/>
                          </a:solidFill>
                          <a:effectLst/>
                          <a:latin typeface="Times New Roman" panose="02020603050405020304" pitchFamily="18" charset="0"/>
                          <a:ea typeface="DengXian Light" panose="02010600030101010101" pitchFamily="2" charset="-122"/>
                          <a:cs typeface="Arial" panose="020B0604020202020204" pitchFamily="34" charset="0"/>
                        </a:rPr>
                        <a:t>Return date to students</a:t>
                      </a:r>
                      <a:endParaRPr lang="en-GB" sz="4000" b="0" i="0" u="none" strike="noStrike">
                        <a:effectLst/>
                        <a:latin typeface="Arial" panose="020B0604020202020204" pitchFamily="34" charset="0"/>
                      </a:endParaRPr>
                    </a:p>
                  </a:txBody>
                  <a:tcPr marL="153766" marR="153766" marT="213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a:txBody>
                    <a:bodyPr/>
                    <a:lstStyle/>
                    <a:p>
                      <a:pPr algn="l" fontAlgn="t">
                        <a:lnSpc>
                          <a:spcPct val="115000"/>
                        </a:lnSpc>
                        <a:spcBef>
                          <a:spcPts val="0"/>
                        </a:spcBef>
                        <a:spcAft>
                          <a:spcPts val="0"/>
                        </a:spcAft>
                      </a:pPr>
                      <a:r>
                        <a:rPr lang="en-GB" sz="27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9</a:t>
                      </a:r>
                      <a:r>
                        <a:rPr lang="en-GB" sz="2700" b="0" i="0" u="none" strike="noStrike" baseline="30000">
                          <a:effectLst/>
                          <a:latin typeface="Times New Roman" panose="02020603050405020304" pitchFamily="18" charset="0"/>
                          <a:ea typeface="Times New Roman" panose="02020603050405020304" pitchFamily="18" charset="0"/>
                          <a:cs typeface="Times New Roman" panose="02020603050405020304" pitchFamily="18" charset="0"/>
                        </a:rPr>
                        <a:t>th</a:t>
                      </a:r>
                      <a:r>
                        <a:rPr lang="en-GB" sz="27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August 2021</a:t>
                      </a:r>
                      <a:endParaRPr lang="en-GB" sz="4000" b="0" i="0" u="none" strike="noStrike">
                        <a:effectLst/>
                        <a:latin typeface="Arial" panose="020B0604020202020204" pitchFamily="34" charset="0"/>
                      </a:endParaRPr>
                    </a:p>
                  </a:txBody>
                  <a:tcPr marL="153766" marR="153766" marT="2135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8601797"/>
                  </a:ext>
                </a:extLst>
              </a:tr>
            </a:tbl>
          </a:graphicData>
        </a:graphic>
      </p:graphicFrame>
    </p:spTree>
    <p:extLst>
      <p:ext uri="{BB962C8B-B14F-4D97-AF65-F5344CB8AC3E}">
        <p14:creationId xmlns:p14="http://schemas.microsoft.com/office/powerpoint/2010/main" val="100754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lendar on table">
            <a:extLst>
              <a:ext uri="{FF2B5EF4-FFF2-40B4-BE49-F238E27FC236}">
                <a16:creationId xmlns:a16="http://schemas.microsoft.com/office/drawing/2014/main" id="{6FF5CF95-94F2-4522-A768-1EA0894410D7}"/>
              </a:ext>
            </a:extLst>
          </p:cNvPr>
          <p:cNvPicPr>
            <a:picLocks noChangeAspect="1"/>
          </p:cNvPicPr>
          <p:nvPr/>
        </p:nvPicPr>
        <p:blipFill rotWithShape="1">
          <a:blip r:embed="rId2"/>
          <a:srcRect l="1398" r="39068" b="-1"/>
          <a:stretch/>
        </p:blipFill>
        <p:spPr>
          <a:xfrm>
            <a:off x="20" y="10"/>
            <a:ext cx="4532223"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BBABB6D-1BA6-4FF4-94BF-DD0DA5FF95F2}"/>
              </a:ext>
            </a:extLst>
          </p:cNvPr>
          <p:cNvSpPr>
            <a:spLocks noGrp="1"/>
          </p:cNvSpPr>
          <p:nvPr>
            <p:ph idx="1"/>
          </p:nvPr>
        </p:nvSpPr>
        <p:spPr>
          <a:xfrm>
            <a:off x="5781821" y="0"/>
            <a:ext cx="5528604" cy="6705600"/>
          </a:xfrm>
        </p:spPr>
        <p:txBody>
          <a:bodyPr>
            <a:noAutofit/>
          </a:bodyPr>
          <a:lstStyle/>
          <a:p>
            <a:pPr marL="0" indent="0">
              <a:buNone/>
            </a:pPr>
            <a:endParaRPr lang="en-GB" sz="2200" b="1" dirty="0">
              <a:highlight>
                <a:srgbClr val="FFFF00"/>
              </a:highlight>
              <a:latin typeface="Tw Cen MT" panose="020B0602020104020603" pitchFamily="34" charset="0"/>
            </a:endParaRPr>
          </a:p>
          <a:p>
            <a:pPr marL="0" indent="0">
              <a:buNone/>
            </a:pPr>
            <a:r>
              <a:rPr lang="en-GB" sz="1800" b="1" dirty="0">
                <a:highlight>
                  <a:srgbClr val="FFFF00"/>
                </a:highlight>
                <a:latin typeface="Tw Cen MT" panose="020B0602020104020603" pitchFamily="34" charset="0"/>
              </a:rPr>
              <a:t>Presenting your assignment</a:t>
            </a:r>
          </a:p>
          <a:p>
            <a:r>
              <a:rPr lang="en-GB" sz="1800" dirty="0">
                <a:latin typeface="Tw Cen MT" panose="020B0602020104020603" pitchFamily="34" charset="0"/>
              </a:rPr>
              <a:t>Title page-Your student number, the module and submission date </a:t>
            </a:r>
          </a:p>
          <a:p>
            <a:r>
              <a:rPr lang="en-GB" sz="1800" dirty="0">
                <a:latin typeface="Tw Cen MT" panose="020B0602020104020603" pitchFamily="34" charset="0"/>
              </a:rPr>
              <a:t>Content page</a:t>
            </a:r>
          </a:p>
          <a:p>
            <a:r>
              <a:rPr lang="en-GB" sz="1800" dirty="0">
                <a:latin typeface="Tw Cen MT" panose="020B0602020104020603" pitchFamily="34" charset="0"/>
              </a:rPr>
              <a:t>Introduction</a:t>
            </a:r>
            <a:endParaRPr lang="en-GB" sz="1800" b="1" dirty="0">
              <a:highlight>
                <a:srgbClr val="FFFF00"/>
              </a:highlight>
              <a:latin typeface="Tw Cen MT" panose="020B0602020104020603" pitchFamily="34" charset="0"/>
            </a:endParaRPr>
          </a:p>
          <a:p>
            <a:r>
              <a:rPr lang="en-GB" sz="1800" dirty="0">
                <a:latin typeface="Tw Cen MT" panose="020B0602020104020603" pitchFamily="34" charset="0"/>
              </a:rPr>
              <a:t>Font –Ariel, Times New Roman</a:t>
            </a:r>
          </a:p>
          <a:p>
            <a:r>
              <a:rPr lang="en-GB" sz="1800" dirty="0">
                <a:latin typeface="Tw Cen MT" panose="020B0602020104020603" pitchFamily="34" charset="0"/>
              </a:rPr>
              <a:t>Font size -</a:t>
            </a:r>
            <a:r>
              <a:rPr lang="en-GB" sz="1800" dirty="0">
                <a:highlight>
                  <a:srgbClr val="00FFFF"/>
                </a:highlight>
                <a:latin typeface="Tw Cen MT" panose="020B0602020104020603" pitchFamily="34" charset="0"/>
              </a:rPr>
              <a:t>12</a:t>
            </a:r>
          </a:p>
          <a:p>
            <a:r>
              <a:rPr lang="en-GB" sz="1800" dirty="0">
                <a:latin typeface="Tw Cen MT" panose="020B0602020104020603" pitchFamily="34" charset="0"/>
              </a:rPr>
              <a:t>Line spacing – 1.5</a:t>
            </a:r>
          </a:p>
          <a:p>
            <a:r>
              <a:rPr lang="en-GB" sz="1800" dirty="0">
                <a:latin typeface="Tw Cen MT" panose="020B0602020104020603" pitchFamily="34" charset="0"/>
              </a:rPr>
              <a:t>Paragraphing-Not too short or too long</a:t>
            </a:r>
          </a:p>
          <a:p>
            <a:r>
              <a:rPr lang="en-GB" sz="1800" dirty="0">
                <a:latin typeface="Tw Cen MT" panose="020B0602020104020603" pitchFamily="34" charset="0"/>
              </a:rPr>
              <a:t>Page number</a:t>
            </a:r>
          </a:p>
          <a:p>
            <a:r>
              <a:rPr lang="en-GB" sz="1800" dirty="0">
                <a:latin typeface="Tw Cen MT" panose="020B0602020104020603" pitchFamily="34" charset="0"/>
              </a:rPr>
              <a:t>Make use of sub-headings for clarity</a:t>
            </a:r>
          </a:p>
          <a:p>
            <a:r>
              <a:rPr lang="en-GB" sz="1800" dirty="0">
                <a:latin typeface="Tw Cen MT" panose="020B0602020104020603" pitchFamily="34" charset="0"/>
              </a:rPr>
              <a:t>In text referencing using Harvard referencing style</a:t>
            </a:r>
          </a:p>
          <a:p>
            <a:r>
              <a:rPr lang="en-GB" sz="1800" dirty="0">
                <a:latin typeface="Tw Cen MT" panose="020B0602020104020603" pitchFamily="34" charset="0"/>
              </a:rPr>
              <a:t>Reference list using Harvard referencing style</a:t>
            </a:r>
          </a:p>
          <a:p>
            <a:r>
              <a:rPr lang="en-GB" sz="1800" dirty="0">
                <a:latin typeface="Tw Cen MT" panose="020B0602020104020603" pitchFamily="34" charset="0"/>
              </a:rPr>
              <a:t>Reference list should be in alphabetical order</a:t>
            </a:r>
          </a:p>
          <a:p>
            <a:r>
              <a:rPr lang="en-GB" sz="1800" dirty="0">
                <a:latin typeface="Tw Cen MT" panose="020B0602020104020603" pitchFamily="34" charset="0"/>
              </a:rPr>
              <a:t>Proof read for grammar errors </a:t>
            </a:r>
          </a:p>
          <a:p>
            <a:r>
              <a:rPr lang="en-GB" sz="1800" dirty="0">
                <a:latin typeface="Tw Cen MT" panose="020B0602020104020603" pitchFamily="34" charset="0"/>
              </a:rPr>
              <a:t>Submit as a single document i.e. a word document or Pdf</a:t>
            </a:r>
          </a:p>
          <a:p>
            <a:endParaRPr lang="en-GB" sz="2200" dirty="0">
              <a:latin typeface="Tw Cen MT" panose="020B0602020104020603" pitchFamily="34" charset="0"/>
            </a:endParaRPr>
          </a:p>
          <a:p>
            <a:r>
              <a:rPr lang="en-GB" sz="2200" dirty="0">
                <a:latin typeface="Tw Cen MT" panose="020B0602020104020603" pitchFamily="34" charset="0"/>
              </a:rPr>
              <a:t>Conclusion</a:t>
            </a:r>
          </a:p>
          <a:p>
            <a:endParaRPr lang="en-GB" sz="2200" dirty="0">
              <a:latin typeface="Tw Cen MT" panose="020B0602020104020603" pitchFamily="34" charset="0"/>
            </a:endParaRPr>
          </a:p>
          <a:p>
            <a:endParaRPr lang="en-GB" sz="2200" dirty="0">
              <a:latin typeface="Tw Cen MT" panose="020B0602020104020603" pitchFamily="34" charset="0"/>
            </a:endParaRPr>
          </a:p>
        </p:txBody>
      </p:sp>
      <p:sp>
        <p:nvSpPr>
          <p:cNvPr id="2" name="Footer Placeholder 1">
            <a:extLst>
              <a:ext uri="{FF2B5EF4-FFF2-40B4-BE49-F238E27FC236}">
                <a16:creationId xmlns:a16="http://schemas.microsoft.com/office/drawing/2014/main" id="{7BC1DF8A-FF82-4D1D-9715-D107CD82EAD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802281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a:extLst>
              <a:ext uri="{FF2B5EF4-FFF2-40B4-BE49-F238E27FC236}">
                <a16:creationId xmlns:a16="http://schemas.microsoft.com/office/drawing/2014/main" id="{3D444EB2-B7EB-41B8-B37C-601081296497}"/>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3035"/>
          <a:stretch/>
        </p:blipFill>
        <p:spPr bwMode="auto">
          <a:xfrm>
            <a:off x="20" y="1282"/>
            <a:ext cx="12191980" cy="6856718"/>
          </a:xfrm>
          <a:prstGeom prst="rect">
            <a:avLst/>
          </a:prstGeom>
          <a:noFill/>
        </p:spPr>
      </p:pic>
    </p:spTree>
    <p:extLst>
      <p:ext uri="{BB962C8B-B14F-4D97-AF65-F5344CB8AC3E}">
        <p14:creationId xmlns:p14="http://schemas.microsoft.com/office/powerpoint/2010/main" val="2902039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2C21FFA-4D3C-4B6D-9F9B-810BE27D6F95}"/>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942535" y="643467"/>
            <a:ext cx="9791114" cy="5809676"/>
          </a:xfrm>
          <a:prstGeom prst="rect">
            <a:avLst/>
          </a:prstGeom>
          <a:noFill/>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62FC8BF-2AC6-4963-966D-FA2490CBAD4C}"/>
              </a:ext>
            </a:extLst>
          </p:cNvPr>
          <p:cNvSpPr txBox="1"/>
          <p:nvPr/>
        </p:nvSpPr>
        <p:spPr>
          <a:xfrm>
            <a:off x="2540014" y="143427"/>
            <a:ext cx="6816629" cy="461665"/>
          </a:xfrm>
          <a:prstGeom prst="rect">
            <a:avLst/>
          </a:prstGeom>
          <a:noFill/>
        </p:spPr>
        <p:txBody>
          <a:bodyPr wrap="square">
            <a:spAutoFit/>
          </a:bodyPr>
          <a:lstStyle/>
          <a:p>
            <a:pPr algn="ctr"/>
            <a:r>
              <a:rPr lang="en-IN" sz="2400" b="1" dirty="0">
                <a:effectLst/>
                <a:highlight>
                  <a:srgbClr val="00FFFF"/>
                </a:highlight>
                <a:latin typeface="Times New Roman" panose="02020603050405020304" pitchFamily="18" charset="0"/>
                <a:ea typeface="Times New Roman" panose="02020603050405020304" pitchFamily="18" charset="0"/>
              </a:rPr>
              <a:t>Roles of the NHS England as a Stakeholder</a:t>
            </a:r>
            <a:endParaRPr lang="en-GB" sz="2400" b="1" dirty="0">
              <a:highlight>
                <a:srgbClr val="00FFFF"/>
              </a:highlight>
            </a:endParaRPr>
          </a:p>
        </p:txBody>
      </p:sp>
    </p:spTree>
    <p:extLst>
      <p:ext uri="{BB962C8B-B14F-4D97-AF65-F5344CB8AC3E}">
        <p14:creationId xmlns:p14="http://schemas.microsoft.com/office/powerpoint/2010/main" val="3191103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TotalTime>
  <Words>2515</Words>
  <Application>Microsoft Office PowerPoint</Application>
  <PresentationFormat>Widescreen</PresentationFormat>
  <Paragraphs>246</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Candara</vt:lpstr>
      <vt:lpstr>Times New Roman</vt:lpstr>
      <vt:lpstr>Tw Cen MT</vt:lpstr>
      <vt:lpstr>Wingdings</vt:lpstr>
      <vt:lpstr>Office Theme</vt:lpstr>
      <vt:lpstr>Work Related learning </vt:lpstr>
      <vt:lpstr>Learning outcomes</vt:lpstr>
      <vt:lpstr>LO1- Activity -10 mins </vt:lpstr>
      <vt:lpstr>PowerPoint Presentation</vt:lpstr>
      <vt:lpstr>PowerPoint Presentation</vt:lpstr>
      <vt:lpstr>All assignment will be submitted in electronic format and uploaded to LSC Portal on Turnitin </vt:lpstr>
      <vt:lpstr>PowerPoint Presentation</vt:lpstr>
      <vt:lpstr>PowerPoint Presentation</vt:lpstr>
      <vt:lpstr>PowerPoint Presentation</vt:lpstr>
      <vt:lpstr>PowerPoint Presentation</vt:lpstr>
      <vt:lpstr>PowerPoint Presentation</vt:lpstr>
      <vt:lpstr> The Role of NHS staff as a stakeholder</vt:lpstr>
      <vt:lpstr>Impact of NHS staff as a stakeholder in quality improvement </vt:lpstr>
      <vt:lpstr>PowerPoint Presentation</vt:lpstr>
      <vt:lpstr> Impact of service user feedback and experience as a stakeholder in quality improvement</vt:lpstr>
      <vt:lpstr> Cont.… </vt:lpstr>
      <vt:lpstr>Delivering person-centred to Meet service user needs </vt:lpstr>
      <vt:lpstr>Taking a holistic approach to meeting needs and safeguarding/protection:</vt:lpstr>
      <vt:lpstr>PowerPoint Presentation</vt:lpstr>
      <vt:lpstr>Meeting staff needs </vt:lpstr>
      <vt:lpstr> Enabling service users’ ownership of their own care journey  </vt:lpstr>
      <vt:lpstr>PowerPoint Presentation</vt:lpstr>
      <vt:lpstr>PowerPoint Presentation</vt:lpstr>
      <vt:lpstr>PowerPoint Presentation</vt:lpstr>
      <vt:lpstr>PowerPoint Presentation</vt:lpstr>
      <vt:lpstr>Approaches to gathering service user’s feedback</vt:lpstr>
      <vt:lpstr> Impact of improving quality on service user </vt:lpstr>
      <vt:lpstr>PowerPoint Presentation</vt:lpstr>
      <vt:lpstr>WRAP-UP</vt:lpstr>
      <vt:lpstr>Summary of today’s lesson</vt:lpstr>
      <vt:lpstr>PowerPoint Presentation</vt:lpstr>
      <vt:lpstr>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20</cp:revision>
  <dcterms:created xsi:type="dcterms:W3CDTF">2021-07-01T21:11:25Z</dcterms:created>
  <dcterms:modified xsi:type="dcterms:W3CDTF">2021-07-03T20:23:42Z</dcterms:modified>
</cp:coreProperties>
</file>