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6" r:id="rId2"/>
    <p:sldId id="328" r:id="rId3"/>
    <p:sldId id="424" r:id="rId4"/>
    <p:sldId id="415" r:id="rId5"/>
    <p:sldId id="375" r:id="rId6"/>
    <p:sldId id="418" r:id="rId7"/>
    <p:sldId id="419" r:id="rId8"/>
    <p:sldId id="420" r:id="rId9"/>
    <p:sldId id="421" r:id="rId10"/>
    <p:sldId id="422" r:id="rId11"/>
    <p:sldId id="400" r:id="rId12"/>
    <p:sldId id="416" r:id="rId13"/>
    <p:sldId id="413" r:id="rId14"/>
    <p:sldId id="414" r:id="rId15"/>
    <p:sldId id="405" r:id="rId16"/>
    <p:sldId id="395" r:id="rId17"/>
    <p:sldId id="274" r:id="rId18"/>
    <p:sldId id="409" r:id="rId19"/>
    <p:sldId id="410" r:id="rId20"/>
    <p:sldId id="411" r:id="rId21"/>
    <p:sldId id="412" r:id="rId22"/>
    <p:sldId id="384" r:id="rId23"/>
    <p:sldId id="385" r:id="rId24"/>
    <p:sldId id="391" r:id="rId25"/>
    <p:sldId id="397" r:id="rId26"/>
    <p:sldId id="388" r:id="rId27"/>
    <p:sldId id="386" r:id="rId28"/>
    <p:sldId id="417" r:id="rId29"/>
    <p:sldId id="257" r:id="rId30"/>
    <p:sldId id="269" r:id="rId31"/>
    <p:sldId id="285" r:id="rId32"/>
    <p:sldId id="266" r:id="rId33"/>
    <p:sldId id="310" r:id="rId34"/>
    <p:sldId id="363" r:id="rId35"/>
    <p:sldId id="396" r:id="rId36"/>
    <p:sldId id="258" r:id="rId37"/>
    <p:sldId id="394" r:id="rId38"/>
    <p:sldId id="398" r:id="rId39"/>
    <p:sldId id="399" r:id="rId40"/>
    <p:sldId id="393" r:id="rId41"/>
    <p:sldId id="387" r:id="rId42"/>
    <p:sldId id="259" r:id="rId43"/>
    <p:sldId id="300" r:id="rId44"/>
    <p:sldId id="290" r:id="rId45"/>
    <p:sldId id="321" r:id="rId46"/>
    <p:sldId id="4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9DD82-9808-41AC-A303-72F7090261B3}" v="7" dt="2021-05-17T10:51:49.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o Alebiosu" userId="755b1ec80146daf5" providerId="LiveId" clId="{4679DD82-9808-41AC-A303-72F7090261B3}"/>
    <pc:docChg chg="undo custSel addSld modSld">
      <pc:chgData name="Tayo Alebiosu" userId="755b1ec80146daf5" providerId="LiveId" clId="{4679DD82-9808-41AC-A303-72F7090261B3}" dt="2021-05-17T10:51:49.019" v="14"/>
      <pc:docMkLst>
        <pc:docMk/>
      </pc:docMkLst>
      <pc:sldChg chg="addSp delSp mod">
        <pc:chgData name="Tayo Alebiosu" userId="755b1ec80146daf5" providerId="LiveId" clId="{4679DD82-9808-41AC-A303-72F7090261B3}" dt="2021-05-17T10:42:33.197" v="1" actId="22"/>
        <pc:sldMkLst>
          <pc:docMk/>
          <pc:sldMk cId="1443082830" sldId="256"/>
        </pc:sldMkLst>
        <pc:spChg chg="add del">
          <ac:chgData name="Tayo Alebiosu" userId="755b1ec80146daf5" providerId="LiveId" clId="{4679DD82-9808-41AC-A303-72F7090261B3}" dt="2021-05-17T10:42:33.197" v="1" actId="22"/>
          <ac:spMkLst>
            <pc:docMk/>
            <pc:sldMk cId="1443082830" sldId="256"/>
            <ac:spMk id="5" creationId="{C8261AE9-C023-4049-BA67-5CAC8ED354C8}"/>
          </ac:spMkLst>
        </pc:spChg>
      </pc:sldChg>
      <pc:sldChg chg="addSp delSp modSp add mod setBg delDesignElem">
        <pc:chgData name="Tayo Alebiosu" userId="755b1ec80146daf5" providerId="LiveId" clId="{4679DD82-9808-41AC-A303-72F7090261B3}" dt="2021-05-17T10:44:23.231" v="7" actId="26606"/>
        <pc:sldMkLst>
          <pc:docMk/>
          <pc:sldMk cId="1363162402" sldId="266"/>
        </pc:sldMkLst>
        <pc:spChg chg="mod">
          <ac:chgData name="Tayo Alebiosu" userId="755b1ec80146daf5" providerId="LiveId" clId="{4679DD82-9808-41AC-A303-72F7090261B3}" dt="2021-05-17T10:44:23.231" v="7" actId="26606"/>
          <ac:spMkLst>
            <pc:docMk/>
            <pc:sldMk cId="1363162402" sldId="266"/>
            <ac:spMk id="3" creationId="{E90921F5-4ADD-4855-A803-6BBD7CEE85BA}"/>
          </ac:spMkLst>
        </pc:spChg>
        <pc:spChg chg="del">
          <ac:chgData name="Tayo Alebiosu" userId="755b1ec80146daf5" providerId="LiveId" clId="{4679DD82-9808-41AC-A303-72F7090261B3}" dt="2021-05-17T10:44:18.467" v="6"/>
          <ac:spMkLst>
            <pc:docMk/>
            <pc:sldMk cId="1363162402" sldId="266"/>
            <ac:spMk id="71" creationId="{327D73B4-9F5C-4A64-A179-51B9500CB8B5}"/>
          </ac:spMkLst>
        </pc:spChg>
        <pc:spChg chg="del">
          <ac:chgData name="Tayo Alebiosu" userId="755b1ec80146daf5" providerId="LiveId" clId="{4679DD82-9808-41AC-A303-72F7090261B3}" dt="2021-05-17T10:44:18.467" v="6"/>
          <ac:spMkLst>
            <pc:docMk/>
            <pc:sldMk cId="1363162402" sldId="266"/>
            <ac:spMk id="77" creationId="{AB673405-BF85-493E-8558-0DCBEDB2BB49}"/>
          </ac:spMkLst>
        </pc:spChg>
        <pc:spChg chg="del">
          <ac:chgData name="Tayo Alebiosu" userId="755b1ec80146daf5" providerId="LiveId" clId="{4679DD82-9808-41AC-A303-72F7090261B3}" dt="2021-05-17T10:44:18.467" v="6"/>
          <ac:spMkLst>
            <pc:docMk/>
            <pc:sldMk cId="1363162402" sldId="266"/>
            <ac:spMk id="79" creationId="{C64EAE84-A813-4501-BC71-DBD14BA0265E}"/>
          </ac:spMkLst>
        </pc:spChg>
        <pc:spChg chg="del">
          <ac:chgData name="Tayo Alebiosu" userId="755b1ec80146daf5" providerId="LiveId" clId="{4679DD82-9808-41AC-A303-72F7090261B3}" dt="2021-05-17T10:44:18.467" v="6"/>
          <ac:spMkLst>
            <pc:docMk/>
            <pc:sldMk cId="1363162402" sldId="266"/>
            <ac:spMk id="81" creationId="{E3020543-B24B-4EC4-8FFC-8DD88EEA91A8}"/>
          </ac:spMkLst>
        </pc:spChg>
        <pc:spChg chg="add">
          <ac:chgData name="Tayo Alebiosu" userId="755b1ec80146daf5" providerId="LiveId" clId="{4679DD82-9808-41AC-A303-72F7090261B3}" dt="2021-05-17T10:44:23.231" v="7" actId="26606"/>
          <ac:spMkLst>
            <pc:docMk/>
            <pc:sldMk cId="1363162402" sldId="266"/>
            <ac:spMk id="1028" creationId="{327D73B4-9F5C-4A64-A179-51B9500CB8B5}"/>
          </ac:spMkLst>
        </pc:spChg>
        <pc:spChg chg="add">
          <ac:chgData name="Tayo Alebiosu" userId="755b1ec80146daf5" providerId="LiveId" clId="{4679DD82-9808-41AC-A303-72F7090261B3}" dt="2021-05-17T10:44:23.231" v="7" actId="26606"/>
          <ac:spMkLst>
            <pc:docMk/>
            <pc:sldMk cId="1363162402" sldId="266"/>
            <ac:spMk id="1030" creationId="{AB673405-BF85-493E-8558-0DCBEDB2BB49}"/>
          </ac:spMkLst>
        </pc:spChg>
        <pc:spChg chg="add">
          <ac:chgData name="Tayo Alebiosu" userId="755b1ec80146daf5" providerId="LiveId" clId="{4679DD82-9808-41AC-A303-72F7090261B3}" dt="2021-05-17T10:44:23.231" v="7" actId="26606"/>
          <ac:spMkLst>
            <pc:docMk/>
            <pc:sldMk cId="1363162402" sldId="266"/>
            <ac:spMk id="1031" creationId="{C64EAE84-A813-4501-BC71-DBD14BA0265E}"/>
          </ac:spMkLst>
        </pc:spChg>
        <pc:spChg chg="add">
          <ac:chgData name="Tayo Alebiosu" userId="755b1ec80146daf5" providerId="LiveId" clId="{4679DD82-9808-41AC-A303-72F7090261B3}" dt="2021-05-17T10:44:23.231" v="7" actId="26606"/>
          <ac:spMkLst>
            <pc:docMk/>
            <pc:sldMk cId="1363162402" sldId="266"/>
            <ac:spMk id="1032" creationId="{E3020543-B24B-4EC4-8FFC-8DD88EEA91A8}"/>
          </ac:spMkLst>
        </pc:spChg>
        <pc:grpChg chg="del">
          <ac:chgData name="Tayo Alebiosu" userId="755b1ec80146daf5" providerId="LiveId" clId="{4679DD82-9808-41AC-A303-72F7090261B3}" dt="2021-05-17T10:44:18.467" v="6"/>
          <ac:grpSpMkLst>
            <pc:docMk/>
            <pc:sldMk cId="1363162402" sldId="266"/>
            <ac:grpSpMk id="73" creationId="{05BBA018-FA75-43BF-99E6-1F5245727D29}"/>
          </ac:grpSpMkLst>
        </pc:grpChg>
        <pc:grpChg chg="add">
          <ac:chgData name="Tayo Alebiosu" userId="755b1ec80146daf5" providerId="LiveId" clId="{4679DD82-9808-41AC-A303-72F7090261B3}" dt="2021-05-17T10:44:23.231" v="7" actId="26606"/>
          <ac:grpSpMkLst>
            <pc:docMk/>
            <pc:sldMk cId="1363162402" sldId="266"/>
            <ac:grpSpMk id="1029" creationId="{05BBA018-FA75-43BF-99E6-1F5245727D29}"/>
          </ac:grpSpMkLst>
        </pc:grpChg>
        <pc:cxnChg chg="del">
          <ac:chgData name="Tayo Alebiosu" userId="755b1ec80146daf5" providerId="LiveId" clId="{4679DD82-9808-41AC-A303-72F7090261B3}" dt="2021-05-17T10:44:18.467" v="6"/>
          <ac:cxnSpMkLst>
            <pc:docMk/>
            <pc:sldMk cId="1363162402" sldId="266"/>
            <ac:cxnSpMk id="83" creationId="{C49DA8F6-BCC1-4447-B54C-57856834B94B}"/>
          </ac:cxnSpMkLst>
        </pc:cxnChg>
        <pc:cxnChg chg="add">
          <ac:chgData name="Tayo Alebiosu" userId="755b1ec80146daf5" providerId="LiveId" clId="{4679DD82-9808-41AC-A303-72F7090261B3}" dt="2021-05-17T10:44:23.231" v="7" actId="26606"/>
          <ac:cxnSpMkLst>
            <pc:docMk/>
            <pc:sldMk cId="1363162402" sldId="266"/>
            <ac:cxnSpMk id="1033" creationId="{C49DA8F6-BCC1-4447-B54C-57856834B94B}"/>
          </ac:cxnSpMkLst>
        </pc:cxnChg>
      </pc:sldChg>
      <pc:sldChg chg="delSp add setBg delDesignElem">
        <pc:chgData name="Tayo Alebiosu" userId="755b1ec80146daf5" providerId="LiveId" clId="{4679DD82-9808-41AC-A303-72F7090261B3}" dt="2021-05-17T10:51:09.771" v="12"/>
        <pc:sldMkLst>
          <pc:docMk/>
          <pc:sldMk cId="2688814285" sldId="290"/>
        </pc:sldMkLst>
        <pc:spChg chg="del">
          <ac:chgData name="Tayo Alebiosu" userId="755b1ec80146daf5" providerId="LiveId" clId="{4679DD82-9808-41AC-A303-72F7090261B3}" dt="2021-05-17T10:51:09.771" v="12"/>
          <ac:spMkLst>
            <pc:docMk/>
            <pc:sldMk cId="2688814285" sldId="290"/>
            <ac:spMk id="20" creationId="{1C574E90-1949-4924-B663-AEA13DB7910B}"/>
          </ac:spMkLst>
        </pc:spChg>
        <pc:spChg chg="del">
          <ac:chgData name="Tayo Alebiosu" userId="755b1ec80146daf5" providerId="LiveId" clId="{4679DD82-9808-41AC-A303-72F7090261B3}" dt="2021-05-17T10:51:09.771" v="12"/>
          <ac:spMkLst>
            <pc:docMk/>
            <pc:sldMk cId="2688814285" sldId="290"/>
            <ac:spMk id="22" creationId="{3CD1EA40-7116-4FCB-9369-70F29FAA91EC}"/>
          </ac:spMkLst>
        </pc:spChg>
        <pc:spChg chg="del">
          <ac:chgData name="Tayo Alebiosu" userId="755b1ec80146daf5" providerId="LiveId" clId="{4679DD82-9808-41AC-A303-72F7090261B3}" dt="2021-05-17T10:51:09.771" v="12"/>
          <ac:spMkLst>
            <pc:docMk/>
            <pc:sldMk cId="2688814285" sldId="290"/>
            <ac:spMk id="24" creationId="{D9F5512A-48E1-4C07-B75E-3CCC517B6804}"/>
          </ac:spMkLst>
        </pc:spChg>
        <pc:spChg chg="del">
          <ac:chgData name="Tayo Alebiosu" userId="755b1ec80146daf5" providerId="LiveId" clId="{4679DD82-9808-41AC-A303-72F7090261B3}" dt="2021-05-17T10:51:09.771" v="12"/>
          <ac:spMkLst>
            <pc:docMk/>
            <pc:sldMk cId="2688814285" sldId="290"/>
            <ac:spMk id="48" creationId="{A5271697-90F1-4A23-8EF2-0179F2EAFACB}"/>
          </ac:spMkLst>
        </pc:spChg>
        <pc:grpChg chg="del">
          <ac:chgData name="Tayo Alebiosu" userId="755b1ec80146daf5" providerId="LiveId" clId="{4679DD82-9808-41AC-A303-72F7090261B3}" dt="2021-05-17T10:51:09.771" v="12"/>
          <ac:grpSpMkLst>
            <pc:docMk/>
            <pc:sldMk cId="2688814285" sldId="290"/>
            <ac:grpSpMk id="26" creationId="{9CF1CD8B-D430-49E7-8630-84152C414EAC}"/>
          </ac:grpSpMkLst>
        </pc:grpChg>
      </pc:sldChg>
      <pc:sldChg chg="addSp modSp add mod setBg">
        <pc:chgData name="Tayo Alebiosu" userId="755b1ec80146daf5" providerId="LiveId" clId="{4679DD82-9808-41AC-A303-72F7090261B3}" dt="2021-05-17T10:45:46.624" v="9" actId="26606"/>
        <pc:sldMkLst>
          <pc:docMk/>
          <pc:sldMk cId="1971819265" sldId="310"/>
        </pc:sldMkLst>
        <pc:spChg chg="mod">
          <ac:chgData name="Tayo Alebiosu" userId="755b1ec80146daf5" providerId="LiveId" clId="{4679DD82-9808-41AC-A303-72F7090261B3}" dt="2021-05-17T10:45:46.624" v="9" actId="26606"/>
          <ac:spMkLst>
            <pc:docMk/>
            <pc:sldMk cId="1971819265" sldId="310"/>
            <ac:spMk id="2" creationId="{67BBEA58-58C6-43E2-BE15-B8315019CF8D}"/>
          </ac:spMkLst>
        </pc:spChg>
        <pc:spChg chg="mod">
          <ac:chgData name="Tayo Alebiosu" userId="755b1ec80146daf5" providerId="LiveId" clId="{4679DD82-9808-41AC-A303-72F7090261B3}" dt="2021-05-17T10:45:46.624" v="9" actId="26606"/>
          <ac:spMkLst>
            <pc:docMk/>
            <pc:sldMk cId="1971819265" sldId="310"/>
            <ac:spMk id="3" creationId="{FDD3A132-25C0-444E-9088-FF8AD626E906}"/>
          </ac:spMkLst>
        </pc:spChg>
        <pc:spChg chg="mod">
          <ac:chgData name="Tayo Alebiosu" userId="755b1ec80146daf5" providerId="LiveId" clId="{4679DD82-9808-41AC-A303-72F7090261B3}" dt="2021-05-17T10:45:46.624" v="9" actId="26606"/>
          <ac:spMkLst>
            <pc:docMk/>
            <pc:sldMk cId="1971819265" sldId="310"/>
            <ac:spMk id="4" creationId="{F331D760-165D-4D9F-A126-50C7ADB09CEC}"/>
          </ac:spMkLst>
        </pc:spChg>
        <pc:spChg chg="mod">
          <ac:chgData name="Tayo Alebiosu" userId="755b1ec80146daf5" providerId="LiveId" clId="{4679DD82-9808-41AC-A303-72F7090261B3}" dt="2021-05-17T10:45:46.624" v="9" actId="26606"/>
          <ac:spMkLst>
            <pc:docMk/>
            <pc:sldMk cId="1971819265" sldId="310"/>
            <ac:spMk id="5" creationId="{F7693830-D6A5-4410-8C64-3CEBF198323A}"/>
          </ac:spMkLst>
        </pc:spChg>
        <pc:spChg chg="add">
          <ac:chgData name="Tayo Alebiosu" userId="755b1ec80146daf5" providerId="LiveId" clId="{4679DD82-9808-41AC-A303-72F7090261B3}" dt="2021-05-17T10:45:46.624" v="9" actId="26606"/>
          <ac:spMkLst>
            <pc:docMk/>
            <pc:sldMk cId="1971819265" sldId="310"/>
            <ac:spMk id="10" creationId="{4C608BEB-860E-4094-8511-78603564A75E}"/>
          </ac:spMkLst>
        </pc:spChg>
        <pc:cxnChg chg="add">
          <ac:chgData name="Tayo Alebiosu" userId="755b1ec80146daf5" providerId="LiveId" clId="{4679DD82-9808-41AC-A303-72F7090261B3}" dt="2021-05-17T10:45:46.624" v="9" actId="26606"/>
          <ac:cxnSpMkLst>
            <pc:docMk/>
            <pc:sldMk cId="1971819265" sldId="310"/>
            <ac:cxnSpMk id="12" creationId="{1F16A8D4-FE87-4604-88B2-394B5D1EB437}"/>
          </ac:cxnSpMkLst>
        </pc:cxnChg>
      </pc:sldChg>
      <pc:sldChg chg="delSp add setBg delDesignElem">
        <pc:chgData name="Tayo Alebiosu" userId="755b1ec80146daf5" providerId="LiveId" clId="{4679DD82-9808-41AC-A303-72F7090261B3}" dt="2021-05-17T10:51:49.019" v="14"/>
        <pc:sldMkLst>
          <pc:docMk/>
          <pc:sldMk cId="3462171287" sldId="321"/>
        </pc:sldMkLst>
        <pc:spChg chg="del">
          <ac:chgData name="Tayo Alebiosu" userId="755b1ec80146daf5" providerId="LiveId" clId="{4679DD82-9808-41AC-A303-72F7090261B3}" dt="2021-05-17T10:51:49.019" v="14"/>
          <ac:spMkLst>
            <pc:docMk/>
            <pc:sldMk cId="3462171287" sldId="321"/>
            <ac:spMk id="8" creationId="{DE7FFD28-545C-4C88-A2E7-152FB234C92C}"/>
          </ac:spMkLst>
        </pc:spChg>
      </pc:sldChg>
      <pc:sldChg chg="delSp add setBg delDesignElem">
        <pc:chgData name="Tayo Alebiosu" userId="755b1ec80146daf5" providerId="LiveId" clId="{4679DD82-9808-41AC-A303-72F7090261B3}" dt="2021-05-17T10:43:15.968" v="4"/>
        <pc:sldMkLst>
          <pc:docMk/>
          <pc:sldMk cId="472298440" sldId="328"/>
        </pc:sldMkLst>
        <pc:spChg chg="del">
          <ac:chgData name="Tayo Alebiosu" userId="755b1ec80146daf5" providerId="LiveId" clId="{4679DD82-9808-41AC-A303-72F7090261B3}" dt="2021-05-17T10:43:15.968" v="4"/>
          <ac:spMkLst>
            <pc:docMk/>
            <pc:sldMk cId="472298440" sldId="328"/>
            <ac:spMk id="51" creationId="{6CB927A4-E432-4310-9CD5-E89FF5063179}"/>
          </ac:spMkLst>
        </pc:spChg>
        <pc:spChg chg="del">
          <ac:chgData name="Tayo Alebiosu" userId="755b1ec80146daf5" providerId="LiveId" clId="{4679DD82-9808-41AC-A303-72F7090261B3}" dt="2021-05-17T10:43:15.968" v="4"/>
          <ac:spMkLst>
            <pc:docMk/>
            <pc:sldMk cId="472298440" sldId="328"/>
            <ac:spMk id="54" creationId="{8D1AA55E-40D5-461B-A5A8-4AE8AAB71B08}"/>
          </ac:spMkLst>
        </pc:spChg>
        <pc:spChg chg="del">
          <ac:chgData name="Tayo Alebiosu" userId="755b1ec80146daf5" providerId="LiveId" clId="{4679DD82-9808-41AC-A303-72F7090261B3}" dt="2021-05-17T10:43:15.968" v="4"/>
          <ac:spMkLst>
            <pc:docMk/>
            <pc:sldMk cId="472298440" sldId="328"/>
            <ac:spMk id="60" creationId="{E3020543-B24B-4EC4-8FFC-8DD88EEA91A8}"/>
          </ac:spMkLst>
        </pc:spChg>
        <pc:cxnChg chg="del">
          <ac:chgData name="Tayo Alebiosu" userId="755b1ec80146daf5" providerId="LiveId" clId="{4679DD82-9808-41AC-A303-72F7090261B3}" dt="2021-05-17T10:43:15.968" v="4"/>
          <ac:cxnSpMkLst>
            <pc:docMk/>
            <pc:sldMk cId="472298440" sldId="328"/>
            <ac:cxnSpMk id="56" creationId="{7EB498BD-8089-4626-91EA-4978EBEF535E}"/>
          </ac:cxnSpMkLst>
        </pc:cxnChg>
      </pc:sldChg>
      <pc:sldChg chg="add">
        <pc:chgData name="Tayo Alebiosu" userId="755b1ec80146daf5" providerId="LiveId" clId="{4679DD82-9808-41AC-A303-72F7090261B3}" dt="2021-05-17T10:42:44.481" v="2"/>
        <pc:sldMkLst>
          <pc:docMk/>
          <pc:sldMk cId="184376971" sldId="406"/>
        </pc:sldMkLst>
      </pc:sldChg>
      <pc:sldChg chg="add">
        <pc:chgData name="Tayo Alebiosu" userId="755b1ec80146daf5" providerId="LiveId" clId="{4679DD82-9808-41AC-A303-72F7090261B3}" dt="2021-05-17T10:46:13.712" v="10"/>
        <pc:sldMkLst>
          <pc:docMk/>
          <pc:sldMk cId="0" sldId="40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4DA9F-6B29-461A-965A-E378D49E2A0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2A9D0C58-5082-4F56-BB26-CE46ADC6BBA7}">
      <dgm:prSet/>
      <dgm:spPr/>
      <dgm:t>
        <a:bodyPr/>
        <a:lstStyle/>
        <a:p>
          <a:r>
            <a:rPr lang="en-GB"/>
            <a:t>Aim ;</a:t>
          </a:r>
          <a:br>
            <a:rPr lang="en-GB"/>
          </a:br>
          <a:r>
            <a:rPr lang="en-GB"/>
            <a:t>To Explore </a:t>
          </a:r>
          <a:r>
            <a:rPr lang="en-US"/>
            <a:t>chosen sector or industry as a career pathway.</a:t>
          </a:r>
        </a:p>
      </dgm:t>
    </dgm:pt>
    <dgm:pt modelId="{46061351-7D8D-4D12-B921-DB4997396726}" type="parTrans" cxnId="{1CF0F7D2-6BA4-46D5-BD16-08AADF59BADA}">
      <dgm:prSet/>
      <dgm:spPr/>
      <dgm:t>
        <a:bodyPr/>
        <a:lstStyle/>
        <a:p>
          <a:endParaRPr lang="en-US"/>
        </a:p>
      </dgm:t>
    </dgm:pt>
    <dgm:pt modelId="{6919170C-C441-404E-900C-D92C77A161E6}" type="sibTrans" cxnId="{1CF0F7D2-6BA4-46D5-BD16-08AADF59BADA}">
      <dgm:prSet/>
      <dgm:spPr/>
      <dgm:t>
        <a:bodyPr/>
        <a:lstStyle/>
        <a:p>
          <a:endParaRPr lang="en-US"/>
        </a:p>
      </dgm:t>
    </dgm:pt>
    <dgm:pt modelId="{49B4140F-BAC7-4C22-8E1E-A65E67C2F267}">
      <dgm:prSet/>
      <dgm:spPr/>
      <dgm:t>
        <a:bodyPr/>
        <a:lstStyle/>
        <a:p>
          <a:r>
            <a:rPr lang="en-GB"/>
            <a:t>Learning Outcomes ;</a:t>
          </a:r>
          <a:endParaRPr lang="en-US"/>
        </a:p>
      </dgm:t>
    </dgm:pt>
    <dgm:pt modelId="{E6CC0646-6D51-431E-9725-A7AF579BD961}" type="parTrans" cxnId="{504CD4FF-220F-4A47-A779-B4871C571E2B}">
      <dgm:prSet/>
      <dgm:spPr/>
      <dgm:t>
        <a:bodyPr/>
        <a:lstStyle/>
        <a:p>
          <a:endParaRPr lang="en-US"/>
        </a:p>
      </dgm:t>
    </dgm:pt>
    <dgm:pt modelId="{A8C9BF81-9FAE-4AB9-BE8F-31C9F4EBC610}" type="sibTrans" cxnId="{504CD4FF-220F-4A47-A779-B4871C571E2B}">
      <dgm:prSet/>
      <dgm:spPr/>
      <dgm:t>
        <a:bodyPr/>
        <a:lstStyle/>
        <a:p>
          <a:endParaRPr lang="en-US"/>
        </a:p>
      </dgm:t>
    </dgm:pt>
    <dgm:pt modelId="{AC0DB4ED-4A83-4D47-9604-B11DED98B1B3}">
      <dgm:prSet/>
      <dgm:spPr/>
      <dgm:t>
        <a:bodyPr/>
        <a:lstStyle/>
        <a:p>
          <a:r>
            <a:rPr lang="en-GB"/>
            <a:t>To explore how covid 19 has impacted the career prospects for health and social care </a:t>
          </a:r>
          <a:endParaRPr lang="en-US"/>
        </a:p>
      </dgm:t>
    </dgm:pt>
    <dgm:pt modelId="{54C4AF79-289C-411F-8F59-70F326F1121E}" type="parTrans" cxnId="{56CBF46D-C199-40C2-BC91-D9D80FFC7103}">
      <dgm:prSet/>
      <dgm:spPr/>
      <dgm:t>
        <a:bodyPr/>
        <a:lstStyle/>
        <a:p>
          <a:endParaRPr lang="en-US"/>
        </a:p>
      </dgm:t>
    </dgm:pt>
    <dgm:pt modelId="{C27F6C0D-E893-405A-AAEB-2EBC5B70E000}" type="sibTrans" cxnId="{56CBF46D-C199-40C2-BC91-D9D80FFC7103}">
      <dgm:prSet/>
      <dgm:spPr/>
      <dgm:t>
        <a:bodyPr/>
        <a:lstStyle/>
        <a:p>
          <a:endParaRPr lang="en-US"/>
        </a:p>
      </dgm:t>
    </dgm:pt>
    <dgm:pt modelId="{C60B310D-FC27-449D-8089-A99659A327D7}">
      <dgm:prSet/>
      <dgm:spPr/>
      <dgm:t>
        <a:bodyPr/>
        <a:lstStyle/>
        <a:p>
          <a:r>
            <a:rPr lang="en-GB" b="1" i="0"/>
            <a:t>Covid-19: risks to healthcare workers and their families</a:t>
          </a:r>
          <a:endParaRPr lang="en-US"/>
        </a:p>
      </dgm:t>
    </dgm:pt>
    <dgm:pt modelId="{A10114FE-97B5-4972-A06F-59385B66C23F}" type="parTrans" cxnId="{09B52BF5-4B49-4C6F-8918-DA948316ED29}">
      <dgm:prSet/>
      <dgm:spPr/>
      <dgm:t>
        <a:bodyPr/>
        <a:lstStyle/>
        <a:p>
          <a:endParaRPr lang="en-US"/>
        </a:p>
      </dgm:t>
    </dgm:pt>
    <dgm:pt modelId="{F1DAE055-E2B3-4429-AA2C-A561BE16B045}" type="sibTrans" cxnId="{09B52BF5-4B49-4C6F-8918-DA948316ED29}">
      <dgm:prSet/>
      <dgm:spPr/>
      <dgm:t>
        <a:bodyPr/>
        <a:lstStyle/>
        <a:p>
          <a:endParaRPr lang="en-US"/>
        </a:p>
      </dgm:t>
    </dgm:pt>
    <dgm:pt modelId="{60ABA61D-3914-4E59-8CA3-A6365DBBD6B9}" type="pres">
      <dgm:prSet presAssocID="{D3C4DA9F-6B29-461A-965A-E378D49E2A0D}" presName="linear" presStyleCnt="0">
        <dgm:presLayoutVars>
          <dgm:animLvl val="lvl"/>
          <dgm:resizeHandles val="exact"/>
        </dgm:presLayoutVars>
      </dgm:prSet>
      <dgm:spPr/>
    </dgm:pt>
    <dgm:pt modelId="{25270D2D-B4A5-4BC3-8BD3-E402EE339AE8}" type="pres">
      <dgm:prSet presAssocID="{2A9D0C58-5082-4F56-BB26-CE46ADC6BBA7}" presName="parentText" presStyleLbl="node1" presStyleIdx="0" presStyleCnt="2">
        <dgm:presLayoutVars>
          <dgm:chMax val="0"/>
          <dgm:bulletEnabled val="1"/>
        </dgm:presLayoutVars>
      </dgm:prSet>
      <dgm:spPr/>
    </dgm:pt>
    <dgm:pt modelId="{F9B6C041-9FB8-4767-B745-111B44203C22}" type="pres">
      <dgm:prSet presAssocID="{6919170C-C441-404E-900C-D92C77A161E6}" presName="spacer" presStyleCnt="0"/>
      <dgm:spPr/>
    </dgm:pt>
    <dgm:pt modelId="{5868C82A-6727-48E8-B9FE-0F1B59573B62}" type="pres">
      <dgm:prSet presAssocID="{49B4140F-BAC7-4C22-8E1E-A65E67C2F267}" presName="parentText" presStyleLbl="node1" presStyleIdx="1" presStyleCnt="2">
        <dgm:presLayoutVars>
          <dgm:chMax val="0"/>
          <dgm:bulletEnabled val="1"/>
        </dgm:presLayoutVars>
      </dgm:prSet>
      <dgm:spPr/>
    </dgm:pt>
    <dgm:pt modelId="{ADFC753A-F6C9-4B5B-A727-D83EB764D188}" type="pres">
      <dgm:prSet presAssocID="{49B4140F-BAC7-4C22-8E1E-A65E67C2F267}" presName="childText" presStyleLbl="revTx" presStyleIdx="0" presStyleCnt="1">
        <dgm:presLayoutVars>
          <dgm:bulletEnabled val="1"/>
        </dgm:presLayoutVars>
      </dgm:prSet>
      <dgm:spPr/>
    </dgm:pt>
  </dgm:ptLst>
  <dgm:cxnLst>
    <dgm:cxn modelId="{FE22D605-EAFA-4F07-B7F6-1FCD319FB81F}" type="presOf" srcId="{49B4140F-BAC7-4C22-8E1E-A65E67C2F267}" destId="{5868C82A-6727-48E8-B9FE-0F1B59573B62}" srcOrd="0" destOrd="0" presId="urn:microsoft.com/office/officeart/2005/8/layout/vList2"/>
    <dgm:cxn modelId="{DB6F2560-CA6E-4A7E-8CC3-D38861CFC2FA}" type="presOf" srcId="{C60B310D-FC27-449D-8089-A99659A327D7}" destId="{ADFC753A-F6C9-4B5B-A727-D83EB764D188}" srcOrd="0" destOrd="1" presId="urn:microsoft.com/office/officeart/2005/8/layout/vList2"/>
    <dgm:cxn modelId="{ED2D3C67-3DA3-4E50-962C-8179722CF131}" type="presOf" srcId="{D3C4DA9F-6B29-461A-965A-E378D49E2A0D}" destId="{60ABA61D-3914-4E59-8CA3-A6365DBBD6B9}" srcOrd="0" destOrd="0" presId="urn:microsoft.com/office/officeart/2005/8/layout/vList2"/>
    <dgm:cxn modelId="{56CBF46D-C199-40C2-BC91-D9D80FFC7103}" srcId="{49B4140F-BAC7-4C22-8E1E-A65E67C2F267}" destId="{AC0DB4ED-4A83-4D47-9604-B11DED98B1B3}" srcOrd="0" destOrd="0" parTransId="{54C4AF79-289C-411F-8F59-70F326F1121E}" sibTransId="{C27F6C0D-E893-405A-AAEB-2EBC5B70E000}"/>
    <dgm:cxn modelId="{94578AA0-7B99-4835-9F3C-39F122A9B65C}" type="presOf" srcId="{AC0DB4ED-4A83-4D47-9604-B11DED98B1B3}" destId="{ADFC753A-F6C9-4B5B-A727-D83EB764D188}" srcOrd="0" destOrd="0" presId="urn:microsoft.com/office/officeart/2005/8/layout/vList2"/>
    <dgm:cxn modelId="{E19E32BE-AEA3-4A3C-829B-6908A2C3B359}" type="presOf" srcId="{2A9D0C58-5082-4F56-BB26-CE46ADC6BBA7}" destId="{25270D2D-B4A5-4BC3-8BD3-E402EE339AE8}" srcOrd="0" destOrd="0" presId="urn:microsoft.com/office/officeart/2005/8/layout/vList2"/>
    <dgm:cxn modelId="{1CF0F7D2-6BA4-46D5-BD16-08AADF59BADA}" srcId="{D3C4DA9F-6B29-461A-965A-E378D49E2A0D}" destId="{2A9D0C58-5082-4F56-BB26-CE46ADC6BBA7}" srcOrd="0" destOrd="0" parTransId="{46061351-7D8D-4D12-B921-DB4997396726}" sibTransId="{6919170C-C441-404E-900C-D92C77A161E6}"/>
    <dgm:cxn modelId="{09B52BF5-4B49-4C6F-8918-DA948316ED29}" srcId="{49B4140F-BAC7-4C22-8E1E-A65E67C2F267}" destId="{C60B310D-FC27-449D-8089-A99659A327D7}" srcOrd="1" destOrd="0" parTransId="{A10114FE-97B5-4972-A06F-59385B66C23F}" sibTransId="{F1DAE055-E2B3-4429-AA2C-A561BE16B045}"/>
    <dgm:cxn modelId="{504CD4FF-220F-4A47-A779-B4871C571E2B}" srcId="{D3C4DA9F-6B29-461A-965A-E378D49E2A0D}" destId="{49B4140F-BAC7-4C22-8E1E-A65E67C2F267}" srcOrd="1" destOrd="0" parTransId="{E6CC0646-6D51-431E-9725-A7AF579BD961}" sibTransId="{A8C9BF81-9FAE-4AB9-BE8F-31C9F4EBC610}"/>
    <dgm:cxn modelId="{7A27211B-9D35-4C16-ACA2-E515EB80D544}" type="presParOf" srcId="{60ABA61D-3914-4E59-8CA3-A6365DBBD6B9}" destId="{25270D2D-B4A5-4BC3-8BD3-E402EE339AE8}" srcOrd="0" destOrd="0" presId="urn:microsoft.com/office/officeart/2005/8/layout/vList2"/>
    <dgm:cxn modelId="{E3A11B68-EAA7-454F-A503-762D8F0629BF}" type="presParOf" srcId="{60ABA61D-3914-4E59-8CA3-A6365DBBD6B9}" destId="{F9B6C041-9FB8-4767-B745-111B44203C22}" srcOrd="1" destOrd="0" presId="urn:microsoft.com/office/officeart/2005/8/layout/vList2"/>
    <dgm:cxn modelId="{C68DDB3F-ED41-4F69-B4E9-E42CE678DEF8}" type="presParOf" srcId="{60ABA61D-3914-4E59-8CA3-A6365DBBD6B9}" destId="{5868C82A-6727-48E8-B9FE-0F1B59573B62}" srcOrd="2" destOrd="0" presId="urn:microsoft.com/office/officeart/2005/8/layout/vList2"/>
    <dgm:cxn modelId="{646D4623-AE39-472B-9785-DC9DA94B3B0F}" type="presParOf" srcId="{60ABA61D-3914-4E59-8CA3-A6365DBBD6B9}" destId="{ADFC753A-F6C9-4B5B-A727-D83EB764D18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DBF68F-C37E-4223-8550-7C5F719346C1}"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420B2FB8-FB62-4A74-965F-92D5A47FC85F}">
      <dgm:prSet/>
      <dgm:spPr/>
      <dgm:t>
        <a:bodyPr/>
        <a:lstStyle/>
        <a:p>
          <a:r>
            <a:rPr lang="en-GB" dirty="0"/>
            <a:t>Following the outbreak of the COVID-19 pandemic, to explore the potential impact of the first wave of the pandemic on the future supply of nurses in England. </a:t>
          </a:r>
          <a:endParaRPr lang="en-US" dirty="0"/>
        </a:p>
      </dgm:t>
    </dgm:pt>
    <dgm:pt modelId="{00BF2BFD-C39C-4E16-9617-34CD1146F1B3}" type="parTrans" cxnId="{B35D97DB-1364-4560-A1AC-92A3CF212626}">
      <dgm:prSet/>
      <dgm:spPr/>
      <dgm:t>
        <a:bodyPr/>
        <a:lstStyle/>
        <a:p>
          <a:endParaRPr lang="en-US"/>
        </a:p>
      </dgm:t>
    </dgm:pt>
    <dgm:pt modelId="{7FC783E4-99DE-44A3-9009-1E1D625C3844}" type="sibTrans" cxnId="{B35D97DB-1364-4560-A1AC-92A3CF212626}">
      <dgm:prSet/>
      <dgm:spPr/>
      <dgm:t>
        <a:bodyPr/>
        <a:lstStyle/>
        <a:p>
          <a:endParaRPr lang="en-US"/>
        </a:p>
      </dgm:t>
    </dgm:pt>
    <dgm:pt modelId="{97ADD191-CA7B-4B1A-8AC4-933BA6D62C45}">
      <dgm:prSet/>
      <dgm:spPr/>
      <dgm:t>
        <a:bodyPr/>
        <a:lstStyle/>
        <a:p>
          <a:r>
            <a:rPr lang="en-GB"/>
            <a:t>COVID-19 has provoked substantial change across the nursing supply system that is likely to have implications for both those considering a career in nursing and current and former nurses from all sectors.</a:t>
          </a:r>
          <a:endParaRPr lang="en-US"/>
        </a:p>
      </dgm:t>
    </dgm:pt>
    <dgm:pt modelId="{BE2AFD87-4FDB-42C4-81AF-743079A22FE8}" type="parTrans" cxnId="{DA7438BA-F336-446B-BBC5-F9CC4C0C9850}">
      <dgm:prSet/>
      <dgm:spPr/>
      <dgm:t>
        <a:bodyPr/>
        <a:lstStyle/>
        <a:p>
          <a:endParaRPr lang="en-US"/>
        </a:p>
      </dgm:t>
    </dgm:pt>
    <dgm:pt modelId="{0CAB583A-0464-434F-B7B5-59F90EF0A14C}" type="sibTrans" cxnId="{DA7438BA-F336-446B-BBC5-F9CC4C0C9850}">
      <dgm:prSet/>
      <dgm:spPr/>
      <dgm:t>
        <a:bodyPr/>
        <a:lstStyle/>
        <a:p>
          <a:endParaRPr lang="en-US"/>
        </a:p>
      </dgm:t>
    </dgm:pt>
    <dgm:pt modelId="{62060521-5C52-4BE7-9F56-6CF13C025870}">
      <dgm:prSet/>
      <dgm:spPr/>
      <dgm:t>
        <a:bodyPr/>
        <a:lstStyle/>
        <a:p>
          <a:r>
            <a:rPr lang="en-GB"/>
            <a:t>The shifts will take more time to quantify and understand, but the most significant changes are noted to be increases in workload and stress on nurses, new ways of working and changes in perceptions of the nursing profession on the part of both the public and nurses themselves. </a:t>
          </a:r>
          <a:endParaRPr lang="en-US"/>
        </a:p>
      </dgm:t>
    </dgm:pt>
    <dgm:pt modelId="{6A573FC3-EC31-4E7C-BCC7-4D1C1D6644AE}" type="parTrans" cxnId="{86594216-8352-4D40-AB38-776B2BCC2ACC}">
      <dgm:prSet/>
      <dgm:spPr/>
      <dgm:t>
        <a:bodyPr/>
        <a:lstStyle/>
        <a:p>
          <a:endParaRPr lang="en-US"/>
        </a:p>
      </dgm:t>
    </dgm:pt>
    <dgm:pt modelId="{0D242442-01DD-4846-9E16-6AEFA599F152}" type="sibTrans" cxnId="{86594216-8352-4D40-AB38-776B2BCC2ACC}">
      <dgm:prSet/>
      <dgm:spPr/>
      <dgm:t>
        <a:bodyPr/>
        <a:lstStyle/>
        <a:p>
          <a:endParaRPr lang="en-US"/>
        </a:p>
      </dgm:t>
    </dgm:pt>
    <dgm:pt modelId="{4FB7CE39-79A3-4D3A-8B82-DA78F1379A6D}" type="pres">
      <dgm:prSet presAssocID="{D0DBF68F-C37E-4223-8550-7C5F719346C1}" presName="vert0" presStyleCnt="0">
        <dgm:presLayoutVars>
          <dgm:dir/>
          <dgm:animOne val="branch"/>
          <dgm:animLvl val="lvl"/>
        </dgm:presLayoutVars>
      </dgm:prSet>
      <dgm:spPr/>
    </dgm:pt>
    <dgm:pt modelId="{633937A6-E155-413E-94C1-21970E3C06A5}" type="pres">
      <dgm:prSet presAssocID="{420B2FB8-FB62-4A74-965F-92D5A47FC85F}" presName="thickLine" presStyleLbl="alignNode1" presStyleIdx="0" presStyleCnt="3"/>
      <dgm:spPr/>
    </dgm:pt>
    <dgm:pt modelId="{FEDBAB22-DDF3-4D57-9990-590A833BD7A7}" type="pres">
      <dgm:prSet presAssocID="{420B2FB8-FB62-4A74-965F-92D5A47FC85F}" presName="horz1" presStyleCnt="0"/>
      <dgm:spPr/>
    </dgm:pt>
    <dgm:pt modelId="{DE395D20-4922-45A4-B762-535874C93D9D}" type="pres">
      <dgm:prSet presAssocID="{420B2FB8-FB62-4A74-965F-92D5A47FC85F}" presName="tx1" presStyleLbl="revTx" presStyleIdx="0" presStyleCnt="3"/>
      <dgm:spPr/>
    </dgm:pt>
    <dgm:pt modelId="{580A000F-174F-4231-B8DF-3DFBAE4C25E3}" type="pres">
      <dgm:prSet presAssocID="{420B2FB8-FB62-4A74-965F-92D5A47FC85F}" presName="vert1" presStyleCnt="0"/>
      <dgm:spPr/>
    </dgm:pt>
    <dgm:pt modelId="{E96421DF-C097-4DB1-91B1-E836033A0DD2}" type="pres">
      <dgm:prSet presAssocID="{97ADD191-CA7B-4B1A-8AC4-933BA6D62C45}" presName="thickLine" presStyleLbl="alignNode1" presStyleIdx="1" presStyleCnt="3"/>
      <dgm:spPr/>
    </dgm:pt>
    <dgm:pt modelId="{76C67332-A3F9-4CBE-9C31-4450E7C29403}" type="pres">
      <dgm:prSet presAssocID="{97ADD191-CA7B-4B1A-8AC4-933BA6D62C45}" presName="horz1" presStyleCnt="0"/>
      <dgm:spPr/>
    </dgm:pt>
    <dgm:pt modelId="{5BEAD004-8452-4638-B00D-F20022100C5C}" type="pres">
      <dgm:prSet presAssocID="{97ADD191-CA7B-4B1A-8AC4-933BA6D62C45}" presName="tx1" presStyleLbl="revTx" presStyleIdx="1" presStyleCnt="3"/>
      <dgm:spPr/>
    </dgm:pt>
    <dgm:pt modelId="{74B20D9A-0A0C-414A-84FC-9A5232A9906E}" type="pres">
      <dgm:prSet presAssocID="{97ADD191-CA7B-4B1A-8AC4-933BA6D62C45}" presName="vert1" presStyleCnt="0"/>
      <dgm:spPr/>
    </dgm:pt>
    <dgm:pt modelId="{582C88E8-1A15-4315-A94E-A23BD05D6725}" type="pres">
      <dgm:prSet presAssocID="{62060521-5C52-4BE7-9F56-6CF13C025870}" presName="thickLine" presStyleLbl="alignNode1" presStyleIdx="2" presStyleCnt="3"/>
      <dgm:spPr/>
    </dgm:pt>
    <dgm:pt modelId="{1EC074A5-7288-40CA-BB1B-5486A491F134}" type="pres">
      <dgm:prSet presAssocID="{62060521-5C52-4BE7-9F56-6CF13C025870}" presName="horz1" presStyleCnt="0"/>
      <dgm:spPr/>
    </dgm:pt>
    <dgm:pt modelId="{63807CB3-2B85-4E1C-824E-8832751565CD}" type="pres">
      <dgm:prSet presAssocID="{62060521-5C52-4BE7-9F56-6CF13C025870}" presName="tx1" presStyleLbl="revTx" presStyleIdx="2" presStyleCnt="3"/>
      <dgm:spPr/>
    </dgm:pt>
    <dgm:pt modelId="{2211C1EC-4A1D-485F-8C3E-2FA052AF128B}" type="pres">
      <dgm:prSet presAssocID="{62060521-5C52-4BE7-9F56-6CF13C025870}" presName="vert1" presStyleCnt="0"/>
      <dgm:spPr/>
    </dgm:pt>
  </dgm:ptLst>
  <dgm:cxnLst>
    <dgm:cxn modelId="{86594216-8352-4D40-AB38-776B2BCC2ACC}" srcId="{D0DBF68F-C37E-4223-8550-7C5F719346C1}" destId="{62060521-5C52-4BE7-9F56-6CF13C025870}" srcOrd="2" destOrd="0" parTransId="{6A573FC3-EC31-4E7C-BCC7-4D1C1D6644AE}" sibTransId="{0D242442-01DD-4846-9E16-6AEFA599F152}"/>
    <dgm:cxn modelId="{FBB70D32-B935-4262-915B-732862352BF9}" type="presOf" srcId="{97ADD191-CA7B-4B1A-8AC4-933BA6D62C45}" destId="{5BEAD004-8452-4638-B00D-F20022100C5C}" srcOrd="0" destOrd="0" presId="urn:microsoft.com/office/officeart/2008/layout/LinedList"/>
    <dgm:cxn modelId="{7089C841-0B42-4D0B-8360-43E54BC1058B}" type="presOf" srcId="{420B2FB8-FB62-4A74-965F-92D5A47FC85F}" destId="{DE395D20-4922-45A4-B762-535874C93D9D}" srcOrd="0" destOrd="0" presId="urn:microsoft.com/office/officeart/2008/layout/LinedList"/>
    <dgm:cxn modelId="{F2A40F86-346D-4893-B6A1-C1DC46301A94}" type="presOf" srcId="{62060521-5C52-4BE7-9F56-6CF13C025870}" destId="{63807CB3-2B85-4E1C-824E-8832751565CD}" srcOrd="0" destOrd="0" presId="urn:microsoft.com/office/officeart/2008/layout/LinedList"/>
    <dgm:cxn modelId="{DA7438BA-F336-446B-BBC5-F9CC4C0C9850}" srcId="{D0DBF68F-C37E-4223-8550-7C5F719346C1}" destId="{97ADD191-CA7B-4B1A-8AC4-933BA6D62C45}" srcOrd="1" destOrd="0" parTransId="{BE2AFD87-4FDB-42C4-81AF-743079A22FE8}" sibTransId="{0CAB583A-0464-434F-B7B5-59F90EF0A14C}"/>
    <dgm:cxn modelId="{BAE1A4C9-9154-4952-87DD-6CAC1CDD00F2}" type="presOf" srcId="{D0DBF68F-C37E-4223-8550-7C5F719346C1}" destId="{4FB7CE39-79A3-4D3A-8B82-DA78F1379A6D}" srcOrd="0" destOrd="0" presId="urn:microsoft.com/office/officeart/2008/layout/LinedList"/>
    <dgm:cxn modelId="{B35D97DB-1364-4560-A1AC-92A3CF212626}" srcId="{D0DBF68F-C37E-4223-8550-7C5F719346C1}" destId="{420B2FB8-FB62-4A74-965F-92D5A47FC85F}" srcOrd="0" destOrd="0" parTransId="{00BF2BFD-C39C-4E16-9617-34CD1146F1B3}" sibTransId="{7FC783E4-99DE-44A3-9009-1E1D625C3844}"/>
    <dgm:cxn modelId="{94EE5D56-1D32-4046-BEA5-F484946EC2D9}" type="presParOf" srcId="{4FB7CE39-79A3-4D3A-8B82-DA78F1379A6D}" destId="{633937A6-E155-413E-94C1-21970E3C06A5}" srcOrd="0" destOrd="0" presId="urn:microsoft.com/office/officeart/2008/layout/LinedList"/>
    <dgm:cxn modelId="{D2FD74CE-413B-4764-BEBB-ACB06B6C993F}" type="presParOf" srcId="{4FB7CE39-79A3-4D3A-8B82-DA78F1379A6D}" destId="{FEDBAB22-DDF3-4D57-9990-590A833BD7A7}" srcOrd="1" destOrd="0" presId="urn:microsoft.com/office/officeart/2008/layout/LinedList"/>
    <dgm:cxn modelId="{32B16D8F-2D0C-4473-89E0-ADA2A9CE682C}" type="presParOf" srcId="{FEDBAB22-DDF3-4D57-9990-590A833BD7A7}" destId="{DE395D20-4922-45A4-B762-535874C93D9D}" srcOrd="0" destOrd="0" presId="urn:microsoft.com/office/officeart/2008/layout/LinedList"/>
    <dgm:cxn modelId="{187E9691-439D-4892-88C6-049B9AAC33ED}" type="presParOf" srcId="{FEDBAB22-DDF3-4D57-9990-590A833BD7A7}" destId="{580A000F-174F-4231-B8DF-3DFBAE4C25E3}" srcOrd="1" destOrd="0" presId="urn:microsoft.com/office/officeart/2008/layout/LinedList"/>
    <dgm:cxn modelId="{677EE66D-88E0-4146-9FC0-C57CB2308595}" type="presParOf" srcId="{4FB7CE39-79A3-4D3A-8B82-DA78F1379A6D}" destId="{E96421DF-C097-4DB1-91B1-E836033A0DD2}" srcOrd="2" destOrd="0" presId="urn:microsoft.com/office/officeart/2008/layout/LinedList"/>
    <dgm:cxn modelId="{00181CD8-69F0-44D9-B564-3329F9A4809D}" type="presParOf" srcId="{4FB7CE39-79A3-4D3A-8B82-DA78F1379A6D}" destId="{76C67332-A3F9-4CBE-9C31-4450E7C29403}" srcOrd="3" destOrd="0" presId="urn:microsoft.com/office/officeart/2008/layout/LinedList"/>
    <dgm:cxn modelId="{DDB19FAC-DBF4-4206-BE3F-E14A860FFA9A}" type="presParOf" srcId="{76C67332-A3F9-4CBE-9C31-4450E7C29403}" destId="{5BEAD004-8452-4638-B00D-F20022100C5C}" srcOrd="0" destOrd="0" presId="urn:microsoft.com/office/officeart/2008/layout/LinedList"/>
    <dgm:cxn modelId="{9CA3EA76-66C8-46DD-A731-DC045A2324A8}" type="presParOf" srcId="{76C67332-A3F9-4CBE-9C31-4450E7C29403}" destId="{74B20D9A-0A0C-414A-84FC-9A5232A9906E}" srcOrd="1" destOrd="0" presId="urn:microsoft.com/office/officeart/2008/layout/LinedList"/>
    <dgm:cxn modelId="{1578D309-8A36-4011-BCB3-3741FC8BEBE4}" type="presParOf" srcId="{4FB7CE39-79A3-4D3A-8B82-DA78F1379A6D}" destId="{582C88E8-1A15-4315-A94E-A23BD05D6725}" srcOrd="4" destOrd="0" presId="urn:microsoft.com/office/officeart/2008/layout/LinedList"/>
    <dgm:cxn modelId="{34BF500F-9780-4C61-8F5C-88498C4AAD54}" type="presParOf" srcId="{4FB7CE39-79A3-4D3A-8B82-DA78F1379A6D}" destId="{1EC074A5-7288-40CA-BB1B-5486A491F134}" srcOrd="5" destOrd="0" presId="urn:microsoft.com/office/officeart/2008/layout/LinedList"/>
    <dgm:cxn modelId="{6CE7D682-362F-4D9F-AB42-EDFC4F86F321}" type="presParOf" srcId="{1EC074A5-7288-40CA-BB1B-5486A491F134}" destId="{63807CB3-2B85-4E1C-824E-8832751565CD}" srcOrd="0" destOrd="0" presId="urn:microsoft.com/office/officeart/2008/layout/LinedList"/>
    <dgm:cxn modelId="{60AAC3CD-925A-44D9-9876-1585B1E04EC7}" type="presParOf" srcId="{1EC074A5-7288-40CA-BB1B-5486A491F134}" destId="{2211C1EC-4A1D-485F-8C3E-2FA052AF12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D56F8C-2E53-4F74-A2E4-9AC51EA38A5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88EB370-E46F-448A-95D5-A227CE573B24}">
      <dgm:prSet/>
      <dgm:spPr/>
      <dgm:t>
        <a:bodyPr/>
        <a:lstStyle/>
        <a:p>
          <a:r>
            <a:rPr lang="en-GB"/>
            <a:t>The South East has a strong graduate labour market. However, the region has the largest number of shortages in the UK in nursing, IT support, insurance and housing.</a:t>
          </a:r>
          <a:endParaRPr lang="en-US"/>
        </a:p>
      </dgm:t>
    </dgm:pt>
    <dgm:pt modelId="{AB8E8DAB-2456-4C8B-8D24-1FB591E22535}" type="parTrans" cxnId="{307340B8-2584-4BE9-812E-CABE6A12482F}">
      <dgm:prSet/>
      <dgm:spPr/>
      <dgm:t>
        <a:bodyPr/>
        <a:lstStyle/>
        <a:p>
          <a:endParaRPr lang="en-US"/>
        </a:p>
      </dgm:t>
    </dgm:pt>
    <dgm:pt modelId="{12E2C04E-B99F-403B-9621-38BBAB1BFCB3}" type="sibTrans" cxnId="{307340B8-2584-4BE9-812E-CABE6A12482F}">
      <dgm:prSet/>
      <dgm:spPr/>
      <dgm:t>
        <a:bodyPr/>
        <a:lstStyle/>
        <a:p>
          <a:endParaRPr lang="en-US"/>
        </a:p>
      </dgm:t>
    </dgm:pt>
    <dgm:pt modelId="{F9F7EAD0-7C95-4332-864B-5D0991B1658E}">
      <dgm:prSet/>
      <dgm:spPr/>
      <dgm:t>
        <a:bodyPr/>
        <a:lstStyle/>
        <a:p>
          <a:r>
            <a:rPr lang="en-GB"/>
            <a:t>Solicitors and legal professionals are in particular short supply in the South West. Other shortage occupations include medical practitioners and programmers and software development professionals.</a:t>
          </a:r>
          <a:endParaRPr lang="en-US"/>
        </a:p>
      </dgm:t>
    </dgm:pt>
    <dgm:pt modelId="{9659AC15-4EB6-4973-BF2E-9EBDF4248171}" type="parTrans" cxnId="{050428B9-7589-48FE-AC04-33068E0C1879}">
      <dgm:prSet/>
      <dgm:spPr/>
      <dgm:t>
        <a:bodyPr/>
        <a:lstStyle/>
        <a:p>
          <a:endParaRPr lang="en-US"/>
        </a:p>
      </dgm:t>
    </dgm:pt>
    <dgm:pt modelId="{C548B7BA-AE3F-495D-8129-3CAA5959689A}" type="sibTrans" cxnId="{050428B9-7589-48FE-AC04-33068E0C1879}">
      <dgm:prSet/>
      <dgm:spPr/>
      <dgm:t>
        <a:bodyPr/>
        <a:lstStyle/>
        <a:p>
          <a:endParaRPr lang="en-US"/>
        </a:p>
      </dgm:t>
    </dgm:pt>
    <dgm:pt modelId="{394BEE02-EB90-4E94-B96B-441C51E9DA4A}">
      <dgm:prSet/>
      <dgm:spPr/>
      <dgm:t>
        <a:bodyPr/>
        <a:lstStyle/>
        <a:p>
          <a:r>
            <a:rPr lang="en-GB"/>
            <a:t>There are notable engineering shortages in the West Midlands. Sales staff, nurses and human resources and industrial relations officers are also in short supply.</a:t>
          </a:r>
          <a:endParaRPr lang="en-US"/>
        </a:p>
      </dgm:t>
    </dgm:pt>
    <dgm:pt modelId="{A8C5B414-9D83-4714-98CD-21005719DE06}" type="parTrans" cxnId="{C703A74E-853B-4F07-BEAB-A678F6EA6CE1}">
      <dgm:prSet/>
      <dgm:spPr/>
      <dgm:t>
        <a:bodyPr/>
        <a:lstStyle/>
        <a:p>
          <a:endParaRPr lang="en-US"/>
        </a:p>
      </dgm:t>
    </dgm:pt>
    <dgm:pt modelId="{2BB530D9-713B-4237-9943-68ECC0ED6A17}" type="sibTrans" cxnId="{C703A74E-853B-4F07-BEAB-A678F6EA6CE1}">
      <dgm:prSet/>
      <dgm:spPr/>
      <dgm:t>
        <a:bodyPr/>
        <a:lstStyle/>
        <a:p>
          <a:endParaRPr lang="en-US"/>
        </a:p>
      </dgm:t>
    </dgm:pt>
    <dgm:pt modelId="{CCD6F922-2CBE-468C-8135-6B9936853DEC}">
      <dgm:prSet/>
      <dgm:spPr/>
      <dgm:t>
        <a:bodyPr/>
        <a:lstStyle/>
        <a:p>
          <a:r>
            <a:rPr lang="en-GB"/>
            <a:t>Yorkshire struggles to recruit electrical engineers, IT operations technicians and child and early years officers. Marketing associate professionals are also hard to find.</a:t>
          </a:r>
          <a:endParaRPr lang="en-US"/>
        </a:p>
      </dgm:t>
    </dgm:pt>
    <dgm:pt modelId="{AF748408-616F-4C42-BDD4-9FE5BBA7CC22}" type="parTrans" cxnId="{35B234AE-D702-408D-B921-41A4E2969FF6}">
      <dgm:prSet/>
      <dgm:spPr/>
      <dgm:t>
        <a:bodyPr/>
        <a:lstStyle/>
        <a:p>
          <a:endParaRPr lang="en-US"/>
        </a:p>
      </dgm:t>
    </dgm:pt>
    <dgm:pt modelId="{9971FE83-6CCA-412F-B166-E71F500D40D7}" type="sibTrans" cxnId="{35B234AE-D702-408D-B921-41A4E2969FF6}">
      <dgm:prSet/>
      <dgm:spPr/>
      <dgm:t>
        <a:bodyPr/>
        <a:lstStyle/>
        <a:p>
          <a:endParaRPr lang="en-US"/>
        </a:p>
      </dgm:t>
    </dgm:pt>
    <dgm:pt modelId="{F8088E7A-E72C-4C9C-95B6-89AE485B70B8}" type="pres">
      <dgm:prSet presAssocID="{25D56F8C-2E53-4F74-A2E4-9AC51EA38A54}" presName="vert0" presStyleCnt="0">
        <dgm:presLayoutVars>
          <dgm:dir/>
          <dgm:animOne val="branch"/>
          <dgm:animLvl val="lvl"/>
        </dgm:presLayoutVars>
      </dgm:prSet>
      <dgm:spPr/>
    </dgm:pt>
    <dgm:pt modelId="{2F458916-E553-4640-8C1B-32E7D9101F12}" type="pres">
      <dgm:prSet presAssocID="{988EB370-E46F-448A-95D5-A227CE573B24}" presName="thickLine" presStyleLbl="alignNode1" presStyleIdx="0" presStyleCnt="4"/>
      <dgm:spPr/>
    </dgm:pt>
    <dgm:pt modelId="{E9109B42-D1FE-4826-A2B0-D0C72872AB26}" type="pres">
      <dgm:prSet presAssocID="{988EB370-E46F-448A-95D5-A227CE573B24}" presName="horz1" presStyleCnt="0"/>
      <dgm:spPr/>
    </dgm:pt>
    <dgm:pt modelId="{DA091D70-94F0-4244-8249-A730F87D9CC1}" type="pres">
      <dgm:prSet presAssocID="{988EB370-E46F-448A-95D5-A227CE573B24}" presName="tx1" presStyleLbl="revTx" presStyleIdx="0" presStyleCnt="4"/>
      <dgm:spPr/>
    </dgm:pt>
    <dgm:pt modelId="{78DF6C52-BCF0-4AC4-9433-E18E507EF5F1}" type="pres">
      <dgm:prSet presAssocID="{988EB370-E46F-448A-95D5-A227CE573B24}" presName="vert1" presStyleCnt="0"/>
      <dgm:spPr/>
    </dgm:pt>
    <dgm:pt modelId="{C9885E5D-134A-4FD2-AD3B-B048D0862346}" type="pres">
      <dgm:prSet presAssocID="{F9F7EAD0-7C95-4332-864B-5D0991B1658E}" presName="thickLine" presStyleLbl="alignNode1" presStyleIdx="1" presStyleCnt="4"/>
      <dgm:spPr/>
    </dgm:pt>
    <dgm:pt modelId="{B676E60C-8053-4B79-B44F-E0D11E12A2AF}" type="pres">
      <dgm:prSet presAssocID="{F9F7EAD0-7C95-4332-864B-5D0991B1658E}" presName="horz1" presStyleCnt="0"/>
      <dgm:spPr/>
    </dgm:pt>
    <dgm:pt modelId="{895CBD9D-B838-4B03-A797-DA62BBA54449}" type="pres">
      <dgm:prSet presAssocID="{F9F7EAD0-7C95-4332-864B-5D0991B1658E}" presName="tx1" presStyleLbl="revTx" presStyleIdx="1" presStyleCnt="4"/>
      <dgm:spPr/>
    </dgm:pt>
    <dgm:pt modelId="{6EBF6BA2-F562-414E-A7AB-FF4C66A48E9D}" type="pres">
      <dgm:prSet presAssocID="{F9F7EAD0-7C95-4332-864B-5D0991B1658E}" presName="vert1" presStyleCnt="0"/>
      <dgm:spPr/>
    </dgm:pt>
    <dgm:pt modelId="{E2FB1D32-A11C-40B6-B5A2-BA2C33B91C8B}" type="pres">
      <dgm:prSet presAssocID="{394BEE02-EB90-4E94-B96B-441C51E9DA4A}" presName="thickLine" presStyleLbl="alignNode1" presStyleIdx="2" presStyleCnt="4"/>
      <dgm:spPr/>
    </dgm:pt>
    <dgm:pt modelId="{DCFC0AAB-D96F-4F47-A76F-CF5E5354510C}" type="pres">
      <dgm:prSet presAssocID="{394BEE02-EB90-4E94-B96B-441C51E9DA4A}" presName="horz1" presStyleCnt="0"/>
      <dgm:spPr/>
    </dgm:pt>
    <dgm:pt modelId="{E426427E-8F43-47C5-936D-E69F0C0D99AA}" type="pres">
      <dgm:prSet presAssocID="{394BEE02-EB90-4E94-B96B-441C51E9DA4A}" presName="tx1" presStyleLbl="revTx" presStyleIdx="2" presStyleCnt="4"/>
      <dgm:spPr/>
    </dgm:pt>
    <dgm:pt modelId="{E2597382-0430-4F57-8182-34320AD646A7}" type="pres">
      <dgm:prSet presAssocID="{394BEE02-EB90-4E94-B96B-441C51E9DA4A}" presName="vert1" presStyleCnt="0"/>
      <dgm:spPr/>
    </dgm:pt>
    <dgm:pt modelId="{878E064F-C9B5-416D-B6A3-797C0C9A3969}" type="pres">
      <dgm:prSet presAssocID="{CCD6F922-2CBE-468C-8135-6B9936853DEC}" presName="thickLine" presStyleLbl="alignNode1" presStyleIdx="3" presStyleCnt="4"/>
      <dgm:spPr/>
    </dgm:pt>
    <dgm:pt modelId="{AA72BCC7-91A2-443E-9F36-12DD61A5F599}" type="pres">
      <dgm:prSet presAssocID="{CCD6F922-2CBE-468C-8135-6B9936853DEC}" presName="horz1" presStyleCnt="0"/>
      <dgm:spPr/>
    </dgm:pt>
    <dgm:pt modelId="{07AA5F2B-2C59-4B44-9D3E-811F0C39891C}" type="pres">
      <dgm:prSet presAssocID="{CCD6F922-2CBE-468C-8135-6B9936853DEC}" presName="tx1" presStyleLbl="revTx" presStyleIdx="3" presStyleCnt="4"/>
      <dgm:spPr/>
    </dgm:pt>
    <dgm:pt modelId="{42CC769E-B689-41A9-A4EC-40B83EAC8D02}" type="pres">
      <dgm:prSet presAssocID="{CCD6F922-2CBE-468C-8135-6B9936853DEC}" presName="vert1" presStyleCnt="0"/>
      <dgm:spPr/>
    </dgm:pt>
  </dgm:ptLst>
  <dgm:cxnLst>
    <dgm:cxn modelId="{0567E41A-713C-4542-A6B5-C1789A195309}" type="presOf" srcId="{394BEE02-EB90-4E94-B96B-441C51E9DA4A}" destId="{E426427E-8F43-47C5-936D-E69F0C0D99AA}" srcOrd="0" destOrd="0" presId="urn:microsoft.com/office/officeart/2008/layout/LinedList"/>
    <dgm:cxn modelId="{3D707246-FE7B-4A79-96F4-561438A62EA0}" type="presOf" srcId="{F9F7EAD0-7C95-4332-864B-5D0991B1658E}" destId="{895CBD9D-B838-4B03-A797-DA62BBA54449}" srcOrd="0" destOrd="0" presId="urn:microsoft.com/office/officeart/2008/layout/LinedList"/>
    <dgm:cxn modelId="{C703A74E-853B-4F07-BEAB-A678F6EA6CE1}" srcId="{25D56F8C-2E53-4F74-A2E4-9AC51EA38A54}" destId="{394BEE02-EB90-4E94-B96B-441C51E9DA4A}" srcOrd="2" destOrd="0" parTransId="{A8C5B414-9D83-4714-98CD-21005719DE06}" sibTransId="{2BB530D9-713B-4237-9943-68ECC0ED6A17}"/>
    <dgm:cxn modelId="{FABB5A5A-5079-4631-B71C-C58378001D2F}" type="presOf" srcId="{25D56F8C-2E53-4F74-A2E4-9AC51EA38A54}" destId="{F8088E7A-E72C-4C9C-95B6-89AE485B70B8}" srcOrd="0" destOrd="0" presId="urn:microsoft.com/office/officeart/2008/layout/LinedList"/>
    <dgm:cxn modelId="{35B234AE-D702-408D-B921-41A4E2969FF6}" srcId="{25D56F8C-2E53-4F74-A2E4-9AC51EA38A54}" destId="{CCD6F922-2CBE-468C-8135-6B9936853DEC}" srcOrd="3" destOrd="0" parTransId="{AF748408-616F-4C42-BDD4-9FE5BBA7CC22}" sibTransId="{9971FE83-6CCA-412F-B166-E71F500D40D7}"/>
    <dgm:cxn modelId="{307340B8-2584-4BE9-812E-CABE6A12482F}" srcId="{25D56F8C-2E53-4F74-A2E4-9AC51EA38A54}" destId="{988EB370-E46F-448A-95D5-A227CE573B24}" srcOrd="0" destOrd="0" parTransId="{AB8E8DAB-2456-4C8B-8D24-1FB591E22535}" sibTransId="{12E2C04E-B99F-403B-9621-38BBAB1BFCB3}"/>
    <dgm:cxn modelId="{050428B9-7589-48FE-AC04-33068E0C1879}" srcId="{25D56F8C-2E53-4F74-A2E4-9AC51EA38A54}" destId="{F9F7EAD0-7C95-4332-864B-5D0991B1658E}" srcOrd="1" destOrd="0" parTransId="{9659AC15-4EB6-4973-BF2E-9EBDF4248171}" sibTransId="{C548B7BA-AE3F-495D-8129-3CAA5959689A}"/>
    <dgm:cxn modelId="{6C9BD4D4-23A6-488B-B159-E4A871BE49A5}" type="presOf" srcId="{988EB370-E46F-448A-95D5-A227CE573B24}" destId="{DA091D70-94F0-4244-8249-A730F87D9CC1}" srcOrd="0" destOrd="0" presId="urn:microsoft.com/office/officeart/2008/layout/LinedList"/>
    <dgm:cxn modelId="{20CC0EDD-F2E3-42E5-AC11-D777C66D62F2}" type="presOf" srcId="{CCD6F922-2CBE-468C-8135-6B9936853DEC}" destId="{07AA5F2B-2C59-4B44-9D3E-811F0C39891C}" srcOrd="0" destOrd="0" presId="urn:microsoft.com/office/officeart/2008/layout/LinedList"/>
    <dgm:cxn modelId="{6BAC9756-339D-4FA5-9555-5A28D7A4ABA3}" type="presParOf" srcId="{F8088E7A-E72C-4C9C-95B6-89AE485B70B8}" destId="{2F458916-E553-4640-8C1B-32E7D9101F12}" srcOrd="0" destOrd="0" presId="urn:microsoft.com/office/officeart/2008/layout/LinedList"/>
    <dgm:cxn modelId="{27FCD97C-E629-47AC-9307-01BF2C480BB7}" type="presParOf" srcId="{F8088E7A-E72C-4C9C-95B6-89AE485B70B8}" destId="{E9109B42-D1FE-4826-A2B0-D0C72872AB26}" srcOrd="1" destOrd="0" presId="urn:microsoft.com/office/officeart/2008/layout/LinedList"/>
    <dgm:cxn modelId="{8B69C5F4-956C-4A22-881A-3C19EE063F7C}" type="presParOf" srcId="{E9109B42-D1FE-4826-A2B0-D0C72872AB26}" destId="{DA091D70-94F0-4244-8249-A730F87D9CC1}" srcOrd="0" destOrd="0" presId="urn:microsoft.com/office/officeart/2008/layout/LinedList"/>
    <dgm:cxn modelId="{1B05E197-B452-4711-9760-3D837D547B84}" type="presParOf" srcId="{E9109B42-D1FE-4826-A2B0-D0C72872AB26}" destId="{78DF6C52-BCF0-4AC4-9433-E18E507EF5F1}" srcOrd="1" destOrd="0" presId="urn:microsoft.com/office/officeart/2008/layout/LinedList"/>
    <dgm:cxn modelId="{96676424-9350-47C4-968A-250DF025577F}" type="presParOf" srcId="{F8088E7A-E72C-4C9C-95B6-89AE485B70B8}" destId="{C9885E5D-134A-4FD2-AD3B-B048D0862346}" srcOrd="2" destOrd="0" presId="urn:microsoft.com/office/officeart/2008/layout/LinedList"/>
    <dgm:cxn modelId="{DD8C4193-F508-4BBC-8361-DBF95E51F018}" type="presParOf" srcId="{F8088E7A-E72C-4C9C-95B6-89AE485B70B8}" destId="{B676E60C-8053-4B79-B44F-E0D11E12A2AF}" srcOrd="3" destOrd="0" presId="urn:microsoft.com/office/officeart/2008/layout/LinedList"/>
    <dgm:cxn modelId="{50D73262-7B6B-4169-99C4-06E561E136D8}" type="presParOf" srcId="{B676E60C-8053-4B79-B44F-E0D11E12A2AF}" destId="{895CBD9D-B838-4B03-A797-DA62BBA54449}" srcOrd="0" destOrd="0" presId="urn:microsoft.com/office/officeart/2008/layout/LinedList"/>
    <dgm:cxn modelId="{783168F4-D73B-4700-B49C-BE647A3311E5}" type="presParOf" srcId="{B676E60C-8053-4B79-B44F-E0D11E12A2AF}" destId="{6EBF6BA2-F562-414E-A7AB-FF4C66A48E9D}" srcOrd="1" destOrd="0" presId="urn:microsoft.com/office/officeart/2008/layout/LinedList"/>
    <dgm:cxn modelId="{AA6A8F0A-6105-4D61-9928-2C67E081B0C8}" type="presParOf" srcId="{F8088E7A-E72C-4C9C-95B6-89AE485B70B8}" destId="{E2FB1D32-A11C-40B6-B5A2-BA2C33B91C8B}" srcOrd="4" destOrd="0" presId="urn:microsoft.com/office/officeart/2008/layout/LinedList"/>
    <dgm:cxn modelId="{969CE3DA-DC10-47A6-BC4C-26B2747A3344}" type="presParOf" srcId="{F8088E7A-E72C-4C9C-95B6-89AE485B70B8}" destId="{DCFC0AAB-D96F-4F47-A76F-CF5E5354510C}" srcOrd="5" destOrd="0" presId="urn:microsoft.com/office/officeart/2008/layout/LinedList"/>
    <dgm:cxn modelId="{EFB8E9A0-A5E3-4EA3-8000-0663B51CF009}" type="presParOf" srcId="{DCFC0AAB-D96F-4F47-A76F-CF5E5354510C}" destId="{E426427E-8F43-47C5-936D-E69F0C0D99AA}" srcOrd="0" destOrd="0" presId="urn:microsoft.com/office/officeart/2008/layout/LinedList"/>
    <dgm:cxn modelId="{34FE1674-7A6B-4CCF-9E01-FC0BC07822BA}" type="presParOf" srcId="{DCFC0AAB-D96F-4F47-A76F-CF5E5354510C}" destId="{E2597382-0430-4F57-8182-34320AD646A7}" srcOrd="1" destOrd="0" presId="urn:microsoft.com/office/officeart/2008/layout/LinedList"/>
    <dgm:cxn modelId="{058F161B-F13E-4AAB-A853-BB1647DB0761}" type="presParOf" srcId="{F8088E7A-E72C-4C9C-95B6-89AE485B70B8}" destId="{878E064F-C9B5-416D-B6A3-797C0C9A3969}" srcOrd="6" destOrd="0" presId="urn:microsoft.com/office/officeart/2008/layout/LinedList"/>
    <dgm:cxn modelId="{25F364CB-BA6C-4EAC-A95B-684F80FD66A9}" type="presParOf" srcId="{F8088E7A-E72C-4C9C-95B6-89AE485B70B8}" destId="{AA72BCC7-91A2-443E-9F36-12DD61A5F599}" srcOrd="7" destOrd="0" presId="urn:microsoft.com/office/officeart/2008/layout/LinedList"/>
    <dgm:cxn modelId="{CD87687F-DEBE-472D-A794-50A5E6601681}" type="presParOf" srcId="{AA72BCC7-91A2-443E-9F36-12DD61A5F599}" destId="{07AA5F2B-2C59-4B44-9D3E-811F0C39891C}" srcOrd="0" destOrd="0" presId="urn:microsoft.com/office/officeart/2008/layout/LinedList"/>
    <dgm:cxn modelId="{45F5A286-3CBC-46ED-8D45-F12BC11AFD1D}" type="presParOf" srcId="{AA72BCC7-91A2-443E-9F36-12DD61A5F599}" destId="{42CC769E-B689-41A9-A4EC-40B83EAC8D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90145D-944B-444A-BA2D-6503342F8CD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6C6C699-0998-4DAA-BDCE-6DF224FD5BA7}">
      <dgm:prSet/>
      <dgm:spPr/>
      <dgm:t>
        <a:bodyPr/>
        <a:lstStyle/>
        <a:p>
          <a:r>
            <a:rPr lang="en-US"/>
            <a:t>We heard from contributors that we face a growing emergency about the morale of staff working in social care. </a:t>
          </a:r>
        </a:p>
      </dgm:t>
    </dgm:pt>
    <dgm:pt modelId="{C1F8F12D-D91B-4562-8FFA-3E2DA48D99F0}" type="parTrans" cxnId="{756DC416-544A-4AF5-B179-BC904624B16C}">
      <dgm:prSet/>
      <dgm:spPr/>
      <dgm:t>
        <a:bodyPr/>
        <a:lstStyle/>
        <a:p>
          <a:endParaRPr lang="en-US"/>
        </a:p>
      </dgm:t>
    </dgm:pt>
    <dgm:pt modelId="{FB8F89B0-872C-4D8D-B7AE-1A68F01CD1F7}" type="sibTrans" cxnId="{756DC416-544A-4AF5-B179-BC904624B16C}">
      <dgm:prSet/>
      <dgm:spPr/>
      <dgm:t>
        <a:bodyPr/>
        <a:lstStyle/>
        <a:p>
          <a:endParaRPr lang="en-US"/>
        </a:p>
      </dgm:t>
    </dgm:pt>
    <dgm:pt modelId="{966ABC28-457C-435E-AF16-F77516AB1B27}">
      <dgm:prSet/>
      <dgm:spPr/>
      <dgm:t>
        <a:bodyPr/>
        <a:lstStyle/>
        <a:p>
          <a:r>
            <a:rPr lang="en-US"/>
            <a:t>Despite many in the workforce showing immense resilience overall, morale is low in adult social care, and care staff have felt undervalued compared with their healthcare counterparts. </a:t>
          </a:r>
        </a:p>
      </dgm:t>
    </dgm:pt>
    <dgm:pt modelId="{5B84BFC2-E79E-4B5E-8A2C-9F5BF342AFF6}" type="parTrans" cxnId="{C0B96DB5-2C14-4E00-AE26-A44F2A4C847A}">
      <dgm:prSet/>
      <dgm:spPr/>
      <dgm:t>
        <a:bodyPr/>
        <a:lstStyle/>
        <a:p>
          <a:endParaRPr lang="en-US"/>
        </a:p>
      </dgm:t>
    </dgm:pt>
    <dgm:pt modelId="{1E1ED921-7086-4138-A679-2A7F403C8E03}" type="sibTrans" cxnId="{C0B96DB5-2C14-4E00-AE26-A44F2A4C847A}">
      <dgm:prSet/>
      <dgm:spPr/>
      <dgm:t>
        <a:bodyPr/>
        <a:lstStyle/>
        <a:p>
          <a:endParaRPr lang="en-US"/>
        </a:p>
      </dgm:t>
    </dgm:pt>
    <dgm:pt modelId="{BC4EAC8D-0943-4C00-BDE6-37366936D66C}">
      <dgm:prSet/>
      <dgm:spPr/>
      <dgm:t>
        <a:bodyPr/>
        <a:lstStyle/>
        <a:p>
          <a:r>
            <a:rPr lang="en-US"/>
            <a:t>This has also played out in practical terms, for example, in care workers not having priority access when shopping for their clients. </a:t>
          </a:r>
        </a:p>
      </dgm:t>
    </dgm:pt>
    <dgm:pt modelId="{F84B91C2-62B1-4F9B-BE96-4142210C5BE3}" type="parTrans" cxnId="{B564FBFF-8D2D-4613-BDDE-2F9EF95FE49E}">
      <dgm:prSet/>
      <dgm:spPr/>
      <dgm:t>
        <a:bodyPr/>
        <a:lstStyle/>
        <a:p>
          <a:endParaRPr lang="en-US"/>
        </a:p>
      </dgm:t>
    </dgm:pt>
    <dgm:pt modelId="{82F8535F-C3A7-488C-8A1B-1B5B5B7BD0E8}" type="sibTrans" cxnId="{B564FBFF-8D2D-4613-BDDE-2F9EF95FE49E}">
      <dgm:prSet/>
      <dgm:spPr/>
      <dgm:t>
        <a:bodyPr/>
        <a:lstStyle/>
        <a:p>
          <a:endParaRPr lang="en-US"/>
        </a:p>
      </dgm:t>
    </dgm:pt>
    <dgm:pt modelId="{115EC9C6-7568-405A-9B77-5AAA6EAE2A00}">
      <dgm:prSet/>
      <dgm:spPr/>
      <dgm:t>
        <a:bodyPr/>
        <a:lstStyle/>
        <a:p>
          <a:r>
            <a:rPr lang="en-US"/>
            <a:t>We were told about registered managers of adult social care services suffering from burn out and extreme anxiety.</a:t>
          </a:r>
        </a:p>
      </dgm:t>
    </dgm:pt>
    <dgm:pt modelId="{2EAC9959-534B-4E94-839E-C6D9431908F4}" type="parTrans" cxnId="{CC732C46-E3A2-4A71-9D29-95A25A6A4D44}">
      <dgm:prSet/>
      <dgm:spPr/>
      <dgm:t>
        <a:bodyPr/>
        <a:lstStyle/>
        <a:p>
          <a:endParaRPr lang="en-US"/>
        </a:p>
      </dgm:t>
    </dgm:pt>
    <dgm:pt modelId="{D4DD1316-C898-4E79-9FB4-716C165EC98E}" type="sibTrans" cxnId="{CC732C46-E3A2-4A71-9D29-95A25A6A4D44}">
      <dgm:prSet/>
      <dgm:spPr/>
      <dgm:t>
        <a:bodyPr/>
        <a:lstStyle/>
        <a:p>
          <a:endParaRPr lang="en-US"/>
        </a:p>
      </dgm:t>
    </dgm:pt>
    <dgm:pt modelId="{BA973531-5DC4-4E83-A395-29A0A4DF1E54}" type="pres">
      <dgm:prSet presAssocID="{2190145D-944B-444A-BA2D-6503342F8CDD}" presName="vert0" presStyleCnt="0">
        <dgm:presLayoutVars>
          <dgm:dir/>
          <dgm:animOne val="branch"/>
          <dgm:animLvl val="lvl"/>
        </dgm:presLayoutVars>
      </dgm:prSet>
      <dgm:spPr/>
    </dgm:pt>
    <dgm:pt modelId="{19426B2A-0165-4B30-AC50-8C0B52FF95B0}" type="pres">
      <dgm:prSet presAssocID="{26C6C699-0998-4DAA-BDCE-6DF224FD5BA7}" presName="thickLine" presStyleLbl="alignNode1" presStyleIdx="0" presStyleCnt="4"/>
      <dgm:spPr/>
    </dgm:pt>
    <dgm:pt modelId="{77B1CCD0-AA1A-4276-8872-E708560D28BB}" type="pres">
      <dgm:prSet presAssocID="{26C6C699-0998-4DAA-BDCE-6DF224FD5BA7}" presName="horz1" presStyleCnt="0"/>
      <dgm:spPr/>
    </dgm:pt>
    <dgm:pt modelId="{D6FDF921-5917-4AD7-A7F9-B07E91E6B67B}" type="pres">
      <dgm:prSet presAssocID="{26C6C699-0998-4DAA-BDCE-6DF224FD5BA7}" presName="tx1" presStyleLbl="revTx" presStyleIdx="0" presStyleCnt="4"/>
      <dgm:spPr/>
    </dgm:pt>
    <dgm:pt modelId="{05ED8DF3-3CD8-42E4-997B-BBA120B9D5AF}" type="pres">
      <dgm:prSet presAssocID="{26C6C699-0998-4DAA-BDCE-6DF224FD5BA7}" presName="vert1" presStyleCnt="0"/>
      <dgm:spPr/>
    </dgm:pt>
    <dgm:pt modelId="{FCB909C9-3233-44D4-8FB8-F72B2D279480}" type="pres">
      <dgm:prSet presAssocID="{966ABC28-457C-435E-AF16-F77516AB1B27}" presName="thickLine" presStyleLbl="alignNode1" presStyleIdx="1" presStyleCnt="4"/>
      <dgm:spPr/>
    </dgm:pt>
    <dgm:pt modelId="{37C38496-3245-41FF-8A49-70E64472ECA4}" type="pres">
      <dgm:prSet presAssocID="{966ABC28-457C-435E-AF16-F77516AB1B27}" presName="horz1" presStyleCnt="0"/>
      <dgm:spPr/>
    </dgm:pt>
    <dgm:pt modelId="{C7ED4BAF-21E8-49A9-88A3-4469C86EF1C7}" type="pres">
      <dgm:prSet presAssocID="{966ABC28-457C-435E-AF16-F77516AB1B27}" presName="tx1" presStyleLbl="revTx" presStyleIdx="1" presStyleCnt="4"/>
      <dgm:spPr/>
    </dgm:pt>
    <dgm:pt modelId="{ACB26F03-064A-4198-A09A-4C5D5B5A3E52}" type="pres">
      <dgm:prSet presAssocID="{966ABC28-457C-435E-AF16-F77516AB1B27}" presName="vert1" presStyleCnt="0"/>
      <dgm:spPr/>
    </dgm:pt>
    <dgm:pt modelId="{5B84E0BF-823D-4382-AADB-DA95612978FB}" type="pres">
      <dgm:prSet presAssocID="{BC4EAC8D-0943-4C00-BDE6-37366936D66C}" presName="thickLine" presStyleLbl="alignNode1" presStyleIdx="2" presStyleCnt="4"/>
      <dgm:spPr/>
    </dgm:pt>
    <dgm:pt modelId="{23457013-3934-43CD-B21E-0AC853BEE403}" type="pres">
      <dgm:prSet presAssocID="{BC4EAC8D-0943-4C00-BDE6-37366936D66C}" presName="horz1" presStyleCnt="0"/>
      <dgm:spPr/>
    </dgm:pt>
    <dgm:pt modelId="{E71C92DA-539B-4E60-A775-AC8517C8976A}" type="pres">
      <dgm:prSet presAssocID="{BC4EAC8D-0943-4C00-BDE6-37366936D66C}" presName="tx1" presStyleLbl="revTx" presStyleIdx="2" presStyleCnt="4"/>
      <dgm:spPr/>
    </dgm:pt>
    <dgm:pt modelId="{64F2343A-1FC5-4F8F-BB95-F3E0529B8521}" type="pres">
      <dgm:prSet presAssocID="{BC4EAC8D-0943-4C00-BDE6-37366936D66C}" presName="vert1" presStyleCnt="0"/>
      <dgm:spPr/>
    </dgm:pt>
    <dgm:pt modelId="{9FD39C0F-A5C8-4A7B-B09E-29D4A4294C31}" type="pres">
      <dgm:prSet presAssocID="{115EC9C6-7568-405A-9B77-5AAA6EAE2A00}" presName="thickLine" presStyleLbl="alignNode1" presStyleIdx="3" presStyleCnt="4"/>
      <dgm:spPr/>
    </dgm:pt>
    <dgm:pt modelId="{30D4EF91-4371-41D6-92EB-7FA8DFA6C706}" type="pres">
      <dgm:prSet presAssocID="{115EC9C6-7568-405A-9B77-5AAA6EAE2A00}" presName="horz1" presStyleCnt="0"/>
      <dgm:spPr/>
    </dgm:pt>
    <dgm:pt modelId="{9E535B52-51B0-4B43-95F5-72C5F492D358}" type="pres">
      <dgm:prSet presAssocID="{115EC9C6-7568-405A-9B77-5AAA6EAE2A00}" presName="tx1" presStyleLbl="revTx" presStyleIdx="3" presStyleCnt="4"/>
      <dgm:spPr/>
    </dgm:pt>
    <dgm:pt modelId="{98765789-1B81-433A-902A-5C90C908EF05}" type="pres">
      <dgm:prSet presAssocID="{115EC9C6-7568-405A-9B77-5AAA6EAE2A00}" presName="vert1" presStyleCnt="0"/>
      <dgm:spPr/>
    </dgm:pt>
  </dgm:ptLst>
  <dgm:cxnLst>
    <dgm:cxn modelId="{78107106-D1F4-4907-9DFE-44FD324F89EE}" type="presOf" srcId="{2190145D-944B-444A-BA2D-6503342F8CDD}" destId="{BA973531-5DC4-4E83-A395-29A0A4DF1E54}" srcOrd="0" destOrd="0" presId="urn:microsoft.com/office/officeart/2008/layout/LinedList"/>
    <dgm:cxn modelId="{979E6B0C-76FF-4E17-9233-A217C48DB853}" type="presOf" srcId="{115EC9C6-7568-405A-9B77-5AAA6EAE2A00}" destId="{9E535B52-51B0-4B43-95F5-72C5F492D358}" srcOrd="0" destOrd="0" presId="urn:microsoft.com/office/officeart/2008/layout/LinedList"/>
    <dgm:cxn modelId="{756DC416-544A-4AF5-B179-BC904624B16C}" srcId="{2190145D-944B-444A-BA2D-6503342F8CDD}" destId="{26C6C699-0998-4DAA-BDCE-6DF224FD5BA7}" srcOrd="0" destOrd="0" parTransId="{C1F8F12D-D91B-4562-8FFA-3E2DA48D99F0}" sibTransId="{FB8F89B0-872C-4D8D-B7AE-1A68F01CD1F7}"/>
    <dgm:cxn modelId="{CC732C46-E3A2-4A71-9D29-95A25A6A4D44}" srcId="{2190145D-944B-444A-BA2D-6503342F8CDD}" destId="{115EC9C6-7568-405A-9B77-5AAA6EAE2A00}" srcOrd="3" destOrd="0" parTransId="{2EAC9959-534B-4E94-839E-C6D9431908F4}" sibTransId="{D4DD1316-C898-4E79-9FB4-716C165EC98E}"/>
    <dgm:cxn modelId="{51542475-209B-45A3-8F8A-77C74D1F94EB}" type="presOf" srcId="{26C6C699-0998-4DAA-BDCE-6DF224FD5BA7}" destId="{D6FDF921-5917-4AD7-A7F9-B07E91E6B67B}" srcOrd="0" destOrd="0" presId="urn:microsoft.com/office/officeart/2008/layout/LinedList"/>
    <dgm:cxn modelId="{946BFE8E-96D6-4517-A9C3-6B24E14168D3}" type="presOf" srcId="{BC4EAC8D-0943-4C00-BDE6-37366936D66C}" destId="{E71C92DA-539B-4E60-A775-AC8517C8976A}" srcOrd="0" destOrd="0" presId="urn:microsoft.com/office/officeart/2008/layout/LinedList"/>
    <dgm:cxn modelId="{6F13FBB0-A568-495D-94B0-43D605B90FC1}" type="presOf" srcId="{966ABC28-457C-435E-AF16-F77516AB1B27}" destId="{C7ED4BAF-21E8-49A9-88A3-4469C86EF1C7}" srcOrd="0" destOrd="0" presId="urn:microsoft.com/office/officeart/2008/layout/LinedList"/>
    <dgm:cxn modelId="{C0B96DB5-2C14-4E00-AE26-A44F2A4C847A}" srcId="{2190145D-944B-444A-BA2D-6503342F8CDD}" destId="{966ABC28-457C-435E-AF16-F77516AB1B27}" srcOrd="1" destOrd="0" parTransId="{5B84BFC2-E79E-4B5E-8A2C-9F5BF342AFF6}" sibTransId="{1E1ED921-7086-4138-A679-2A7F403C8E03}"/>
    <dgm:cxn modelId="{B564FBFF-8D2D-4613-BDDE-2F9EF95FE49E}" srcId="{2190145D-944B-444A-BA2D-6503342F8CDD}" destId="{BC4EAC8D-0943-4C00-BDE6-37366936D66C}" srcOrd="2" destOrd="0" parTransId="{F84B91C2-62B1-4F9B-BE96-4142210C5BE3}" sibTransId="{82F8535F-C3A7-488C-8A1B-1B5B5B7BD0E8}"/>
    <dgm:cxn modelId="{9011EA28-396A-42F5-AD3E-089D746CE9A4}" type="presParOf" srcId="{BA973531-5DC4-4E83-A395-29A0A4DF1E54}" destId="{19426B2A-0165-4B30-AC50-8C0B52FF95B0}" srcOrd="0" destOrd="0" presId="urn:microsoft.com/office/officeart/2008/layout/LinedList"/>
    <dgm:cxn modelId="{ED99C488-7A29-4507-9616-A4C2803D3A6A}" type="presParOf" srcId="{BA973531-5DC4-4E83-A395-29A0A4DF1E54}" destId="{77B1CCD0-AA1A-4276-8872-E708560D28BB}" srcOrd="1" destOrd="0" presId="urn:microsoft.com/office/officeart/2008/layout/LinedList"/>
    <dgm:cxn modelId="{5A755770-32F4-4E7A-A331-2679457328D3}" type="presParOf" srcId="{77B1CCD0-AA1A-4276-8872-E708560D28BB}" destId="{D6FDF921-5917-4AD7-A7F9-B07E91E6B67B}" srcOrd="0" destOrd="0" presId="urn:microsoft.com/office/officeart/2008/layout/LinedList"/>
    <dgm:cxn modelId="{5031333D-4472-4CC8-9D09-F9DA7FA4A3C0}" type="presParOf" srcId="{77B1CCD0-AA1A-4276-8872-E708560D28BB}" destId="{05ED8DF3-3CD8-42E4-997B-BBA120B9D5AF}" srcOrd="1" destOrd="0" presId="urn:microsoft.com/office/officeart/2008/layout/LinedList"/>
    <dgm:cxn modelId="{694BA71C-CE89-4DC9-91BB-25FE40AB2EDA}" type="presParOf" srcId="{BA973531-5DC4-4E83-A395-29A0A4DF1E54}" destId="{FCB909C9-3233-44D4-8FB8-F72B2D279480}" srcOrd="2" destOrd="0" presId="urn:microsoft.com/office/officeart/2008/layout/LinedList"/>
    <dgm:cxn modelId="{2EE3A636-755F-41E1-A87C-829A7F51FD08}" type="presParOf" srcId="{BA973531-5DC4-4E83-A395-29A0A4DF1E54}" destId="{37C38496-3245-41FF-8A49-70E64472ECA4}" srcOrd="3" destOrd="0" presId="urn:microsoft.com/office/officeart/2008/layout/LinedList"/>
    <dgm:cxn modelId="{9425297A-2BE9-4B29-894D-CD6B5F1E1C3D}" type="presParOf" srcId="{37C38496-3245-41FF-8A49-70E64472ECA4}" destId="{C7ED4BAF-21E8-49A9-88A3-4469C86EF1C7}" srcOrd="0" destOrd="0" presId="urn:microsoft.com/office/officeart/2008/layout/LinedList"/>
    <dgm:cxn modelId="{50029937-33BF-42E2-80E9-40B68B4931E8}" type="presParOf" srcId="{37C38496-3245-41FF-8A49-70E64472ECA4}" destId="{ACB26F03-064A-4198-A09A-4C5D5B5A3E52}" srcOrd="1" destOrd="0" presId="urn:microsoft.com/office/officeart/2008/layout/LinedList"/>
    <dgm:cxn modelId="{BCB06B60-4D7E-4A78-8ABC-12BC5415F03E}" type="presParOf" srcId="{BA973531-5DC4-4E83-A395-29A0A4DF1E54}" destId="{5B84E0BF-823D-4382-AADB-DA95612978FB}" srcOrd="4" destOrd="0" presId="urn:microsoft.com/office/officeart/2008/layout/LinedList"/>
    <dgm:cxn modelId="{BE4097D2-AFCE-4AA7-A913-6D11DB881765}" type="presParOf" srcId="{BA973531-5DC4-4E83-A395-29A0A4DF1E54}" destId="{23457013-3934-43CD-B21E-0AC853BEE403}" srcOrd="5" destOrd="0" presId="urn:microsoft.com/office/officeart/2008/layout/LinedList"/>
    <dgm:cxn modelId="{31EB745A-9159-4E01-BA4E-2E0CB0EB32F7}" type="presParOf" srcId="{23457013-3934-43CD-B21E-0AC853BEE403}" destId="{E71C92DA-539B-4E60-A775-AC8517C8976A}" srcOrd="0" destOrd="0" presId="urn:microsoft.com/office/officeart/2008/layout/LinedList"/>
    <dgm:cxn modelId="{0FDEC036-40BC-4A00-BE72-903698F4EFD1}" type="presParOf" srcId="{23457013-3934-43CD-B21E-0AC853BEE403}" destId="{64F2343A-1FC5-4F8F-BB95-F3E0529B8521}" srcOrd="1" destOrd="0" presId="urn:microsoft.com/office/officeart/2008/layout/LinedList"/>
    <dgm:cxn modelId="{8403AFE9-49AA-46D8-B412-438A7CBB673E}" type="presParOf" srcId="{BA973531-5DC4-4E83-A395-29A0A4DF1E54}" destId="{9FD39C0F-A5C8-4A7B-B09E-29D4A4294C31}" srcOrd="6" destOrd="0" presId="urn:microsoft.com/office/officeart/2008/layout/LinedList"/>
    <dgm:cxn modelId="{36AA04F4-7FDF-46D1-8581-42C49DE60E25}" type="presParOf" srcId="{BA973531-5DC4-4E83-A395-29A0A4DF1E54}" destId="{30D4EF91-4371-41D6-92EB-7FA8DFA6C706}" srcOrd="7" destOrd="0" presId="urn:microsoft.com/office/officeart/2008/layout/LinedList"/>
    <dgm:cxn modelId="{F5F9C49A-35E3-4E57-B365-3FE3E2D30413}" type="presParOf" srcId="{30D4EF91-4371-41D6-92EB-7FA8DFA6C706}" destId="{9E535B52-51B0-4B43-95F5-72C5F492D358}" srcOrd="0" destOrd="0" presId="urn:microsoft.com/office/officeart/2008/layout/LinedList"/>
    <dgm:cxn modelId="{67EB6140-B1FE-43BB-B8AD-ED7E82BB32D7}" type="presParOf" srcId="{30D4EF91-4371-41D6-92EB-7FA8DFA6C706}" destId="{98765789-1B81-433A-902A-5C90C908EF0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B53FD-3858-4988-AB68-3855E5BFF28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1ADB047-FE3E-4710-A07B-FC83AE7EC240}">
      <dgm:prSet/>
      <dgm:spPr/>
      <dgm:t>
        <a:bodyPr/>
        <a:lstStyle/>
        <a:p>
          <a:r>
            <a:rPr lang="en-US"/>
            <a:t>Access to high-quality and trauma-informed support to managers and frontline staff to help them recover was seen as essential in the future.</a:t>
          </a:r>
        </a:p>
      </dgm:t>
    </dgm:pt>
    <dgm:pt modelId="{1A0DA7A4-3208-471C-9EA2-3DB7EF316664}" type="parTrans" cxnId="{FB83ACC7-210D-4A81-80E9-9A5773F1350B}">
      <dgm:prSet/>
      <dgm:spPr/>
      <dgm:t>
        <a:bodyPr/>
        <a:lstStyle/>
        <a:p>
          <a:endParaRPr lang="en-US"/>
        </a:p>
      </dgm:t>
    </dgm:pt>
    <dgm:pt modelId="{1F07D9C2-73B2-4C63-AF90-E2F678299F78}" type="sibTrans" cxnId="{FB83ACC7-210D-4A81-80E9-9A5773F1350B}">
      <dgm:prSet/>
      <dgm:spPr/>
      <dgm:t>
        <a:bodyPr/>
        <a:lstStyle/>
        <a:p>
          <a:endParaRPr lang="en-US"/>
        </a:p>
      </dgm:t>
    </dgm:pt>
    <dgm:pt modelId="{345F437A-F4A9-4E22-8917-306533B8FC1A}">
      <dgm:prSet/>
      <dgm:spPr/>
      <dgm:t>
        <a:bodyPr/>
        <a:lstStyle/>
        <a:p>
          <a:r>
            <a:rPr lang="en-US"/>
            <a:t>In our engagement with our social workers, commissioners and care workers for Department of Health and Social Care-funded work on COVID-19, we were consistently told that many felt isolated and experienced very low morale during the first period of the pandemic. </a:t>
          </a:r>
        </a:p>
      </dgm:t>
    </dgm:pt>
    <dgm:pt modelId="{50EEDB26-CA61-4824-BC5F-E738AA21ADDB}" type="parTrans" cxnId="{1C27D9A2-A082-4F6E-AF09-274AD34A3C3F}">
      <dgm:prSet/>
      <dgm:spPr/>
      <dgm:t>
        <a:bodyPr/>
        <a:lstStyle/>
        <a:p>
          <a:endParaRPr lang="en-US"/>
        </a:p>
      </dgm:t>
    </dgm:pt>
    <dgm:pt modelId="{0DBEC8E0-8F18-4A33-804C-A44B842187BC}" type="sibTrans" cxnId="{1C27D9A2-A082-4F6E-AF09-274AD34A3C3F}">
      <dgm:prSet/>
      <dgm:spPr/>
      <dgm:t>
        <a:bodyPr/>
        <a:lstStyle/>
        <a:p>
          <a:endParaRPr lang="en-US"/>
        </a:p>
      </dgm:t>
    </dgm:pt>
    <dgm:pt modelId="{1A99E827-0EE9-4F1A-B9B1-B707A4D063AC}">
      <dgm:prSet/>
      <dgm:spPr/>
      <dgm:t>
        <a:bodyPr/>
        <a:lstStyle/>
        <a:p>
          <a:r>
            <a:rPr lang="en-US"/>
            <a:t>In response, SCIE, along with other sector bodies like Skills for Care, established national forums and ‘meetup’ meetings which proved hugely popular, and we call on national bodies to continue putting on such groups.</a:t>
          </a:r>
        </a:p>
      </dgm:t>
    </dgm:pt>
    <dgm:pt modelId="{F4760A45-0D0C-48B1-9B55-C6176C6D3F7C}" type="parTrans" cxnId="{78580D44-DF29-4243-BB94-946C4E07BF27}">
      <dgm:prSet/>
      <dgm:spPr/>
      <dgm:t>
        <a:bodyPr/>
        <a:lstStyle/>
        <a:p>
          <a:endParaRPr lang="en-US"/>
        </a:p>
      </dgm:t>
    </dgm:pt>
    <dgm:pt modelId="{F8E90897-FD2F-4A76-864C-3CF4BFC06815}" type="sibTrans" cxnId="{78580D44-DF29-4243-BB94-946C4E07BF27}">
      <dgm:prSet/>
      <dgm:spPr/>
      <dgm:t>
        <a:bodyPr/>
        <a:lstStyle/>
        <a:p>
          <a:endParaRPr lang="en-US"/>
        </a:p>
      </dgm:t>
    </dgm:pt>
    <dgm:pt modelId="{AA2A9B8D-DDA3-40CA-8D25-F0F1C912DB4B}" type="pres">
      <dgm:prSet presAssocID="{A98B53FD-3858-4988-AB68-3855E5BFF284}" presName="vert0" presStyleCnt="0">
        <dgm:presLayoutVars>
          <dgm:dir/>
          <dgm:animOne val="branch"/>
          <dgm:animLvl val="lvl"/>
        </dgm:presLayoutVars>
      </dgm:prSet>
      <dgm:spPr/>
    </dgm:pt>
    <dgm:pt modelId="{065245D3-86BE-45E3-9FDF-C1CAD81B1B01}" type="pres">
      <dgm:prSet presAssocID="{F1ADB047-FE3E-4710-A07B-FC83AE7EC240}" presName="thickLine" presStyleLbl="alignNode1" presStyleIdx="0" presStyleCnt="3"/>
      <dgm:spPr/>
    </dgm:pt>
    <dgm:pt modelId="{90012221-A6AE-4DEC-A195-248AB6B18A59}" type="pres">
      <dgm:prSet presAssocID="{F1ADB047-FE3E-4710-A07B-FC83AE7EC240}" presName="horz1" presStyleCnt="0"/>
      <dgm:spPr/>
    </dgm:pt>
    <dgm:pt modelId="{46AE71A3-0A98-402A-BAF3-90984ACBEC1E}" type="pres">
      <dgm:prSet presAssocID="{F1ADB047-FE3E-4710-A07B-FC83AE7EC240}" presName="tx1" presStyleLbl="revTx" presStyleIdx="0" presStyleCnt="3"/>
      <dgm:spPr/>
    </dgm:pt>
    <dgm:pt modelId="{C6BF58DE-C3A0-46AE-9370-7DB352A4FC25}" type="pres">
      <dgm:prSet presAssocID="{F1ADB047-FE3E-4710-A07B-FC83AE7EC240}" presName="vert1" presStyleCnt="0"/>
      <dgm:spPr/>
    </dgm:pt>
    <dgm:pt modelId="{A21CE892-480E-47A2-899D-1157A3212ED9}" type="pres">
      <dgm:prSet presAssocID="{345F437A-F4A9-4E22-8917-306533B8FC1A}" presName="thickLine" presStyleLbl="alignNode1" presStyleIdx="1" presStyleCnt="3"/>
      <dgm:spPr/>
    </dgm:pt>
    <dgm:pt modelId="{44AEABD9-9F52-44DD-BAB8-76DEC54F1C9D}" type="pres">
      <dgm:prSet presAssocID="{345F437A-F4A9-4E22-8917-306533B8FC1A}" presName="horz1" presStyleCnt="0"/>
      <dgm:spPr/>
    </dgm:pt>
    <dgm:pt modelId="{2881CDC5-CDBD-43C1-9FAA-1ECD95CE88D8}" type="pres">
      <dgm:prSet presAssocID="{345F437A-F4A9-4E22-8917-306533B8FC1A}" presName="tx1" presStyleLbl="revTx" presStyleIdx="1" presStyleCnt="3"/>
      <dgm:spPr/>
    </dgm:pt>
    <dgm:pt modelId="{B76A5AC8-8846-42C5-AE0F-5DF7A2136380}" type="pres">
      <dgm:prSet presAssocID="{345F437A-F4A9-4E22-8917-306533B8FC1A}" presName="vert1" presStyleCnt="0"/>
      <dgm:spPr/>
    </dgm:pt>
    <dgm:pt modelId="{6D6664AA-3618-4CBA-9E75-EAA65BD17A95}" type="pres">
      <dgm:prSet presAssocID="{1A99E827-0EE9-4F1A-B9B1-B707A4D063AC}" presName="thickLine" presStyleLbl="alignNode1" presStyleIdx="2" presStyleCnt="3"/>
      <dgm:spPr/>
    </dgm:pt>
    <dgm:pt modelId="{DAE6E859-0C66-4B92-8C2E-7EAD517ACDB7}" type="pres">
      <dgm:prSet presAssocID="{1A99E827-0EE9-4F1A-B9B1-B707A4D063AC}" presName="horz1" presStyleCnt="0"/>
      <dgm:spPr/>
    </dgm:pt>
    <dgm:pt modelId="{7A5456AE-06E9-423F-A2A2-ADAFAE0C1428}" type="pres">
      <dgm:prSet presAssocID="{1A99E827-0EE9-4F1A-B9B1-B707A4D063AC}" presName="tx1" presStyleLbl="revTx" presStyleIdx="2" presStyleCnt="3"/>
      <dgm:spPr/>
    </dgm:pt>
    <dgm:pt modelId="{5E669FC4-4F1F-46AF-AEAC-BC742C345D51}" type="pres">
      <dgm:prSet presAssocID="{1A99E827-0EE9-4F1A-B9B1-B707A4D063AC}" presName="vert1" presStyleCnt="0"/>
      <dgm:spPr/>
    </dgm:pt>
  </dgm:ptLst>
  <dgm:cxnLst>
    <dgm:cxn modelId="{78580D44-DF29-4243-BB94-946C4E07BF27}" srcId="{A98B53FD-3858-4988-AB68-3855E5BFF284}" destId="{1A99E827-0EE9-4F1A-B9B1-B707A4D063AC}" srcOrd="2" destOrd="0" parTransId="{F4760A45-0D0C-48B1-9B55-C6176C6D3F7C}" sibTransId="{F8E90897-FD2F-4A76-864C-3CF4BFC06815}"/>
    <dgm:cxn modelId="{8B48EB6F-30CE-4E42-B522-4FBB88BA2752}" type="presOf" srcId="{1A99E827-0EE9-4F1A-B9B1-B707A4D063AC}" destId="{7A5456AE-06E9-423F-A2A2-ADAFAE0C1428}" srcOrd="0" destOrd="0" presId="urn:microsoft.com/office/officeart/2008/layout/LinedList"/>
    <dgm:cxn modelId="{6DF92E89-5C32-48C9-97AE-849148EC687F}" type="presOf" srcId="{345F437A-F4A9-4E22-8917-306533B8FC1A}" destId="{2881CDC5-CDBD-43C1-9FAA-1ECD95CE88D8}" srcOrd="0" destOrd="0" presId="urn:microsoft.com/office/officeart/2008/layout/LinedList"/>
    <dgm:cxn modelId="{1C27D9A2-A082-4F6E-AF09-274AD34A3C3F}" srcId="{A98B53FD-3858-4988-AB68-3855E5BFF284}" destId="{345F437A-F4A9-4E22-8917-306533B8FC1A}" srcOrd="1" destOrd="0" parTransId="{50EEDB26-CA61-4824-BC5F-E738AA21ADDB}" sibTransId="{0DBEC8E0-8F18-4A33-804C-A44B842187BC}"/>
    <dgm:cxn modelId="{EAFC8BB3-0BC2-468C-9BD0-4A734201BBF8}" type="presOf" srcId="{F1ADB047-FE3E-4710-A07B-FC83AE7EC240}" destId="{46AE71A3-0A98-402A-BAF3-90984ACBEC1E}" srcOrd="0" destOrd="0" presId="urn:microsoft.com/office/officeart/2008/layout/LinedList"/>
    <dgm:cxn modelId="{FB83ACC7-210D-4A81-80E9-9A5773F1350B}" srcId="{A98B53FD-3858-4988-AB68-3855E5BFF284}" destId="{F1ADB047-FE3E-4710-A07B-FC83AE7EC240}" srcOrd="0" destOrd="0" parTransId="{1A0DA7A4-3208-471C-9EA2-3DB7EF316664}" sibTransId="{1F07D9C2-73B2-4C63-AF90-E2F678299F78}"/>
    <dgm:cxn modelId="{A2AE99E2-B4DC-4743-B913-FB4596974DB8}" type="presOf" srcId="{A98B53FD-3858-4988-AB68-3855E5BFF284}" destId="{AA2A9B8D-DDA3-40CA-8D25-F0F1C912DB4B}" srcOrd="0" destOrd="0" presId="urn:microsoft.com/office/officeart/2008/layout/LinedList"/>
    <dgm:cxn modelId="{A5703FEF-322B-49E4-95E9-EBBE7498E3BF}" type="presParOf" srcId="{AA2A9B8D-DDA3-40CA-8D25-F0F1C912DB4B}" destId="{065245D3-86BE-45E3-9FDF-C1CAD81B1B01}" srcOrd="0" destOrd="0" presId="urn:microsoft.com/office/officeart/2008/layout/LinedList"/>
    <dgm:cxn modelId="{5D8086B1-8D13-4FA7-8AD2-0BE0BF244D46}" type="presParOf" srcId="{AA2A9B8D-DDA3-40CA-8D25-F0F1C912DB4B}" destId="{90012221-A6AE-4DEC-A195-248AB6B18A59}" srcOrd="1" destOrd="0" presId="urn:microsoft.com/office/officeart/2008/layout/LinedList"/>
    <dgm:cxn modelId="{16A75392-6827-4CB3-B657-C5D1A7165008}" type="presParOf" srcId="{90012221-A6AE-4DEC-A195-248AB6B18A59}" destId="{46AE71A3-0A98-402A-BAF3-90984ACBEC1E}" srcOrd="0" destOrd="0" presId="urn:microsoft.com/office/officeart/2008/layout/LinedList"/>
    <dgm:cxn modelId="{40D56D97-CA8E-46BA-8102-11EB6025D7B3}" type="presParOf" srcId="{90012221-A6AE-4DEC-A195-248AB6B18A59}" destId="{C6BF58DE-C3A0-46AE-9370-7DB352A4FC25}" srcOrd="1" destOrd="0" presId="urn:microsoft.com/office/officeart/2008/layout/LinedList"/>
    <dgm:cxn modelId="{744C66FD-3D94-4C32-B639-F8F7038E6983}" type="presParOf" srcId="{AA2A9B8D-DDA3-40CA-8D25-F0F1C912DB4B}" destId="{A21CE892-480E-47A2-899D-1157A3212ED9}" srcOrd="2" destOrd="0" presId="urn:microsoft.com/office/officeart/2008/layout/LinedList"/>
    <dgm:cxn modelId="{700A3BCD-1BB9-451F-BFD7-587C0C39C78A}" type="presParOf" srcId="{AA2A9B8D-DDA3-40CA-8D25-F0F1C912DB4B}" destId="{44AEABD9-9F52-44DD-BAB8-76DEC54F1C9D}" srcOrd="3" destOrd="0" presId="urn:microsoft.com/office/officeart/2008/layout/LinedList"/>
    <dgm:cxn modelId="{113FBA53-BF3C-4ECC-A3E0-E9F7027E6346}" type="presParOf" srcId="{44AEABD9-9F52-44DD-BAB8-76DEC54F1C9D}" destId="{2881CDC5-CDBD-43C1-9FAA-1ECD95CE88D8}" srcOrd="0" destOrd="0" presId="urn:microsoft.com/office/officeart/2008/layout/LinedList"/>
    <dgm:cxn modelId="{B6D4E8DD-0368-43F2-B854-03910FBCDE9D}" type="presParOf" srcId="{44AEABD9-9F52-44DD-BAB8-76DEC54F1C9D}" destId="{B76A5AC8-8846-42C5-AE0F-5DF7A2136380}" srcOrd="1" destOrd="0" presId="urn:microsoft.com/office/officeart/2008/layout/LinedList"/>
    <dgm:cxn modelId="{C8B2DF8A-5F1D-4301-B378-3FE10B93E82A}" type="presParOf" srcId="{AA2A9B8D-DDA3-40CA-8D25-F0F1C912DB4B}" destId="{6D6664AA-3618-4CBA-9E75-EAA65BD17A95}" srcOrd="4" destOrd="0" presId="urn:microsoft.com/office/officeart/2008/layout/LinedList"/>
    <dgm:cxn modelId="{3D0E62D6-B41D-484E-816F-054042AD8135}" type="presParOf" srcId="{AA2A9B8D-DDA3-40CA-8D25-F0F1C912DB4B}" destId="{DAE6E859-0C66-4B92-8C2E-7EAD517ACDB7}" srcOrd="5" destOrd="0" presId="urn:microsoft.com/office/officeart/2008/layout/LinedList"/>
    <dgm:cxn modelId="{6DBE529D-6F90-4859-8111-C7B087AD43AE}" type="presParOf" srcId="{DAE6E859-0C66-4B92-8C2E-7EAD517ACDB7}" destId="{7A5456AE-06E9-423F-A2A2-ADAFAE0C1428}" srcOrd="0" destOrd="0" presId="urn:microsoft.com/office/officeart/2008/layout/LinedList"/>
    <dgm:cxn modelId="{ED4A7FFB-2639-41FF-A5E6-0464204DF6D6}" type="presParOf" srcId="{DAE6E859-0C66-4B92-8C2E-7EAD517ACDB7}" destId="{5E669FC4-4F1F-46AF-AEAC-BC742C345D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70D2D-B4A5-4BC3-8BD3-E402EE339AE8}">
      <dsp:nvSpPr>
        <dsp:cNvPr id="0" name=""/>
        <dsp:cNvSpPr/>
      </dsp:nvSpPr>
      <dsp:spPr>
        <a:xfrm>
          <a:off x="0" y="45049"/>
          <a:ext cx="6666833" cy="181467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Aim ;</a:t>
          </a:r>
          <a:br>
            <a:rPr lang="en-GB" sz="3300" kern="1200"/>
          </a:br>
          <a:r>
            <a:rPr lang="en-GB" sz="3300" kern="1200"/>
            <a:t>To Explore </a:t>
          </a:r>
          <a:r>
            <a:rPr lang="en-US" sz="3300" kern="1200"/>
            <a:t>chosen sector or industry as a career pathway.</a:t>
          </a:r>
        </a:p>
      </dsp:txBody>
      <dsp:txXfrm>
        <a:off x="88585" y="133634"/>
        <a:ext cx="6489663" cy="1637500"/>
      </dsp:txXfrm>
    </dsp:sp>
    <dsp:sp modelId="{5868C82A-6727-48E8-B9FE-0F1B59573B62}">
      <dsp:nvSpPr>
        <dsp:cNvPr id="0" name=""/>
        <dsp:cNvSpPr/>
      </dsp:nvSpPr>
      <dsp:spPr>
        <a:xfrm>
          <a:off x="0" y="1954760"/>
          <a:ext cx="6666833" cy="181467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Learning Outcomes ;</a:t>
          </a:r>
          <a:endParaRPr lang="en-US" sz="3300" kern="1200"/>
        </a:p>
      </dsp:txBody>
      <dsp:txXfrm>
        <a:off x="88585" y="2043345"/>
        <a:ext cx="6489663" cy="1637500"/>
      </dsp:txXfrm>
    </dsp:sp>
    <dsp:sp modelId="{ADFC753A-F6C9-4B5B-A727-D83EB764D188}">
      <dsp:nvSpPr>
        <dsp:cNvPr id="0" name=""/>
        <dsp:cNvSpPr/>
      </dsp:nvSpPr>
      <dsp:spPr>
        <a:xfrm>
          <a:off x="0" y="3769430"/>
          <a:ext cx="6666833"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GB" sz="2600" kern="1200"/>
            <a:t>To explore how covid 19 has impacted the career prospects for health and social care </a:t>
          </a:r>
          <a:endParaRPr lang="en-US" sz="2600" kern="1200"/>
        </a:p>
        <a:p>
          <a:pPr marL="228600" lvl="1" indent="-228600" algn="l" defTabSz="1155700">
            <a:lnSpc>
              <a:spcPct val="90000"/>
            </a:lnSpc>
            <a:spcBef>
              <a:spcPct val="0"/>
            </a:spcBef>
            <a:spcAft>
              <a:spcPct val="20000"/>
            </a:spcAft>
            <a:buChar char="•"/>
          </a:pPr>
          <a:r>
            <a:rPr lang="en-GB" sz="2600" b="1" i="0" kern="1200"/>
            <a:t>Covid-19: risks to healthcare workers and their families</a:t>
          </a:r>
          <a:endParaRPr lang="en-US" sz="2600" kern="1200"/>
        </a:p>
      </dsp:txBody>
      <dsp:txXfrm>
        <a:off x="0" y="3769430"/>
        <a:ext cx="6666833" cy="1639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937A6-E155-413E-94C1-21970E3C06A5}">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395D20-4922-45A4-B762-535874C93D9D}">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Following the outbreak of the COVID-19 pandemic, to explore the potential impact of the first wave of the pandemic on the future supply of nurses in England. </a:t>
          </a:r>
          <a:endParaRPr lang="en-US" sz="2100" kern="1200" dirty="0"/>
        </a:p>
      </dsp:txBody>
      <dsp:txXfrm>
        <a:off x="0" y="2663"/>
        <a:ext cx="6666833" cy="1816197"/>
      </dsp:txXfrm>
    </dsp:sp>
    <dsp:sp modelId="{E96421DF-C097-4DB1-91B1-E836033A0DD2}">
      <dsp:nvSpPr>
        <dsp:cNvPr id="0" name=""/>
        <dsp:cNvSpPr/>
      </dsp:nvSpPr>
      <dsp:spPr>
        <a:xfrm>
          <a:off x="0" y="1818861"/>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BEAD004-8452-4638-B00D-F20022100C5C}">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COVID-19 has provoked substantial change across the nursing supply system that is likely to have implications for both those considering a career in nursing and current and former nurses from all sectors.</a:t>
          </a:r>
          <a:endParaRPr lang="en-US" sz="2100" kern="1200"/>
        </a:p>
      </dsp:txBody>
      <dsp:txXfrm>
        <a:off x="0" y="1818861"/>
        <a:ext cx="6666833" cy="1816197"/>
      </dsp:txXfrm>
    </dsp:sp>
    <dsp:sp modelId="{582C88E8-1A15-4315-A94E-A23BD05D6725}">
      <dsp:nvSpPr>
        <dsp:cNvPr id="0" name=""/>
        <dsp:cNvSpPr/>
      </dsp:nvSpPr>
      <dsp:spPr>
        <a:xfrm>
          <a:off x="0" y="363505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3807CB3-2B85-4E1C-824E-8832751565CD}">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The shifts will take more time to quantify and understand, but the most significant changes are noted to be increases in workload and stress on nurses, new ways of working and changes in perceptions of the nursing profession on the part of both the public and nurses themselves. </a:t>
          </a:r>
          <a:endParaRPr lang="en-US" sz="2100" kern="1200"/>
        </a:p>
      </dsp:txBody>
      <dsp:txXfrm>
        <a:off x="0" y="3635058"/>
        <a:ext cx="6666833" cy="1816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58916-E553-4640-8C1B-32E7D9101F1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91D70-94F0-4244-8249-A730F87D9CC1}">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The South East has a strong graduate labour market. However, the region has the largest number of shortages in the UK in nursing, IT support, insurance and housing.</a:t>
          </a:r>
          <a:endParaRPr lang="en-US" sz="2100" kern="1200"/>
        </a:p>
      </dsp:txBody>
      <dsp:txXfrm>
        <a:off x="0" y="0"/>
        <a:ext cx="10515600" cy="1087834"/>
      </dsp:txXfrm>
    </dsp:sp>
    <dsp:sp modelId="{C9885E5D-134A-4FD2-AD3B-B048D0862346}">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CBD9D-B838-4B03-A797-DA62BBA54449}">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Solicitors and legal professionals are in particular short supply in the South West. Other shortage occupations include medical practitioners and programmers and software development professionals.</a:t>
          </a:r>
          <a:endParaRPr lang="en-US" sz="2100" kern="1200"/>
        </a:p>
      </dsp:txBody>
      <dsp:txXfrm>
        <a:off x="0" y="1087834"/>
        <a:ext cx="10515600" cy="1087834"/>
      </dsp:txXfrm>
    </dsp:sp>
    <dsp:sp modelId="{E2FB1D32-A11C-40B6-B5A2-BA2C33B91C8B}">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6427E-8F43-47C5-936D-E69F0C0D99AA}">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There are notable engineering shortages in the West Midlands. Sales staff, nurses and human resources and industrial relations officers are also in short supply.</a:t>
          </a:r>
          <a:endParaRPr lang="en-US" sz="2100" kern="1200"/>
        </a:p>
      </dsp:txBody>
      <dsp:txXfrm>
        <a:off x="0" y="2175669"/>
        <a:ext cx="10515600" cy="1087834"/>
      </dsp:txXfrm>
    </dsp:sp>
    <dsp:sp modelId="{878E064F-C9B5-416D-B6A3-797C0C9A3969}">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A5F2B-2C59-4B44-9D3E-811F0C39891C}">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Yorkshire struggles to recruit electrical engineers, IT operations technicians and child and early years officers. Marketing associate professionals are also hard to find.</a:t>
          </a:r>
          <a:endParaRPr lang="en-US" sz="2100" kern="1200"/>
        </a:p>
      </dsp:txBody>
      <dsp:txXfrm>
        <a:off x="0" y="3263503"/>
        <a:ext cx="10515600" cy="108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26B2A-0165-4B30-AC50-8C0B52FF95B0}">
      <dsp:nvSpPr>
        <dsp:cNvPr id="0" name=""/>
        <dsp:cNvSpPr/>
      </dsp:nvSpPr>
      <dsp:spPr>
        <a:xfrm>
          <a:off x="0" y="0"/>
          <a:ext cx="94769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DF921-5917-4AD7-A7F9-B07E91E6B67B}">
      <dsp:nvSpPr>
        <dsp:cNvPr id="0" name=""/>
        <dsp:cNvSpPr/>
      </dsp:nvSpPr>
      <dsp:spPr>
        <a:xfrm>
          <a:off x="0" y="0"/>
          <a:ext cx="9476933" cy="145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 heard from contributors that we face a growing emergency about the morale of staff working in social care. </a:t>
          </a:r>
        </a:p>
      </dsp:txBody>
      <dsp:txXfrm>
        <a:off x="0" y="0"/>
        <a:ext cx="9476933" cy="1459269"/>
      </dsp:txXfrm>
    </dsp:sp>
    <dsp:sp modelId="{FCB909C9-3233-44D4-8FB8-F72B2D279480}">
      <dsp:nvSpPr>
        <dsp:cNvPr id="0" name=""/>
        <dsp:cNvSpPr/>
      </dsp:nvSpPr>
      <dsp:spPr>
        <a:xfrm>
          <a:off x="0" y="1459269"/>
          <a:ext cx="94769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D4BAF-21E8-49A9-88A3-4469C86EF1C7}">
      <dsp:nvSpPr>
        <dsp:cNvPr id="0" name=""/>
        <dsp:cNvSpPr/>
      </dsp:nvSpPr>
      <dsp:spPr>
        <a:xfrm>
          <a:off x="0" y="1459269"/>
          <a:ext cx="9476933" cy="145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Despite many in the workforce showing immense resilience overall, morale is low in adult social care, and care staff have felt undervalued compared with their healthcare counterparts. </a:t>
          </a:r>
        </a:p>
      </dsp:txBody>
      <dsp:txXfrm>
        <a:off x="0" y="1459269"/>
        <a:ext cx="9476933" cy="1459269"/>
      </dsp:txXfrm>
    </dsp:sp>
    <dsp:sp modelId="{5B84E0BF-823D-4382-AADB-DA95612978FB}">
      <dsp:nvSpPr>
        <dsp:cNvPr id="0" name=""/>
        <dsp:cNvSpPr/>
      </dsp:nvSpPr>
      <dsp:spPr>
        <a:xfrm>
          <a:off x="0" y="2918538"/>
          <a:ext cx="94769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C92DA-539B-4E60-A775-AC8517C8976A}">
      <dsp:nvSpPr>
        <dsp:cNvPr id="0" name=""/>
        <dsp:cNvSpPr/>
      </dsp:nvSpPr>
      <dsp:spPr>
        <a:xfrm>
          <a:off x="0" y="2918538"/>
          <a:ext cx="9476933" cy="145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This has also played out in practical terms, for example, in care workers not having priority access when shopping for their clients. </a:t>
          </a:r>
        </a:p>
      </dsp:txBody>
      <dsp:txXfrm>
        <a:off x="0" y="2918538"/>
        <a:ext cx="9476933" cy="1459269"/>
      </dsp:txXfrm>
    </dsp:sp>
    <dsp:sp modelId="{9FD39C0F-A5C8-4A7B-B09E-29D4A4294C31}">
      <dsp:nvSpPr>
        <dsp:cNvPr id="0" name=""/>
        <dsp:cNvSpPr/>
      </dsp:nvSpPr>
      <dsp:spPr>
        <a:xfrm>
          <a:off x="0" y="4377807"/>
          <a:ext cx="94769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35B52-51B0-4B43-95F5-72C5F492D358}">
      <dsp:nvSpPr>
        <dsp:cNvPr id="0" name=""/>
        <dsp:cNvSpPr/>
      </dsp:nvSpPr>
      <dsp:spPr>
        <a:xfrm>
          <a:off x="0" y="4377807"/>
          <a:ext cx="9476933" cy="145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 were told about registered managers of adult social care services suffering from burn out and extreme anxiety.</a:t>
          </a:r>
        </a:p>
      </dsp:txBody>
      <dsp:txXfrm>
        <a:off x="0" y="4377807"/>
        <a:ext cx="9476933" cy="1459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245D3-86BE-45E3-9FDF-C1CAD81B1B01}">
      <dsp:nvSpPr>
        <dsp:cNvPr id="0" name=""/>
        <dsp:cNvSpPr/>
      </dsp:nvSpPr>
      <dsp:spPr>
        <a:xfrm>
          <a:off x="0" y="2361"/>
          <a:ext cx="97128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E71A3-0A98-402A-BAF3-90984ACBEC1E}">
      <dsp:nvSpPr>
        <dsp:cNvPr id="0" name=""/>
        <dsp:cNvSpPr/>
      </dsp:nvSpPr>
      <dsp:spPr>
        <a:xfrm>
          <a:off x="0" y="2361"/>
          <a:ext cx="9712893" cy="16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Access to high-quality and trauma-informed support to managers and frontline staff to help them recover was seen as essential in the future.</a:t>
          </a:r>
        </a:p>
      </dsp:txBody>
      <dsp:txXfrm>
        <a:off x="0" y="2361"/>
        <a:ext cx="9712893" cy="1610474"/>
      </dsp:txXfrm>
    </dsp:sp>
    <dsp:sp modelId="{A21CE892-480E-47A2-899D-1157A3212ED9}">
      <dsp:nvSpPr>
        <dsp:cNvPr id="0" name=""/>
        <dsp:cNvSpPr/>
      </dsp:nvSpPr>
      <dsp:spPr>
        <a:xfrm>
          <a:off x="0" y="1612835"/>
          <a:ext cx="97128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81CDC5-CDBD-43C1-9FAA-1ECD95CE88D8}">
      <dsp:nvSpPr>
        <dsp:cNvPr id="0" name=""/>
        <dsp:cNvSpPr/>
      </dsp:nvSpPr>
      <dsp:spPr>
        <a:xfrm>
          <a:off x="0" y="1612835"/>
          <a:ext cx="9712893" cy="16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 our engagement with our social workers, commissioners and care workers for Department of Health and Social Care-funded work on COVID-19, we were consistently told that many felt isolated and experienced very low morale during the first period of the pandemic. </a:t>
          </a:r>
        </a:p>
      </dsp:txBody>
      <dsp:txXfrm>
        <a:off x="0" y="1612835"/>
        <a:ext cx="9712893" cy="1610474"/>
      </dsp:txXfrm>
    </dsp:sp>
    <dsp:sp modelId="{6D6664AA-3618-4CBA-9E75-EAA65BD17A95}">
      <dsp:nvSpPr>
        <dsp:cNvPr id="0" name=""/>
        <dsp:cNvSpPr/>
      </dsp:nvSpPr>
      <dsp:spPr>
        <a:xfrm>
          <a:off x="0" y="3223310"/>
          <a:ext cx="97128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456AE-06E9-423F-A2A2-ADAFAE0C1428}">
      <dsp:nvSpPr>
        <dsp:cNvPr id="0" name=""/>
        <dsp:cNvSpPr/>
      </dsp:nvSpPr>
      <dsp:spPr>
        <a:xfrm>
          <a:off x="0" y="3223310"/>
          <a:ext cx="9712893" cy="161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 response, SCIE, along with other sector bodies like Skills for Care, established national forums and ‘meetup’ meetings which proved hugely popular, and we call on national bodies to continue putting on such groups.</a:t>
          </a:r>
        </a:p>
      </dsp:txBody>
      <dsp:txXfrm>
        <a:off x="0" y="3223310"/>
        <a:ext cx="9712893" cy="16104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CEB4-792F-4D4E-B612-69B012160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91A75AA-7C6F-4D61-BB77-3464252CE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E23844-6A80-4FC4-A940-C7BE341DE133}"/>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5" name="Footer Placeholder 4">
            <a:extLst>
              <a:ext uri="{FF2B5EF4-FFF2-40B4-BE49-F238E27FC236}">
                <a16:creationId xmlns:a16="http://schemas.microsoft.com/office/drawing/2014/main" id="{03AEA5D1-252F-4FA6-BBA7-7ADF60049D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60168B-C718-45EC-8C12-F3A26ABBB720}"/>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194842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BE49-10F8-42C4-874F-5923AB9F0F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392C45-3A76-485A-A4BC-8AD669B98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9A523D-FFDF-4892-8513-52CF17293AA8}"/>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5" name="Footer Placeholder 4">
            <a:extLst>
              <a:ext uri="{FF2B5EF4-FFF2-40B4-BE49-F238E27FC236}">
                <a16:creationId xmlns:a16="http://schemas.microsoft.com/office/drawing/2014/main" id="{6BB401E1-4255-4277-87BE-C527EAA36F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DDA080-4F01-437C-AEFE-5ED393466054}"/>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207036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33E69-3C1B-4596-A54A-A9BAE182D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99D30B-E950-4079-86D3-23C25B2C0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98BB5C-B821-45F8-B157-7C4950304638}"/>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5" name="Footer Placeholder 4">
            <a:extLst>
              <a:ext uri="{FF2B5EF4-FFF2-40B4-BE49-F238E27FC236}">
                <a16:creationId xmlns:a16="http://schemas.microsoft.com/office/drawing/2014/main" id="{B430F98D-C039-4E19-B6DB-AABA071FFE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46E2A-3FA7-45A2-ACA4-23BCE96ED16A}"/>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114616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1967B7B0-50F2-4953-B548-3C0497589E74}" type="datetime1">
              <a:rPr lang="en-GB" altLang="en-US" smtClean="0"/>
              <a:t>12/06/2021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37422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A11F-F1F2-467A-B044-E105358E17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585686-BBFF-4238-8709-A4B66751D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90C879-2D03-48D7-9F7B-DF0FD51D6C31}"/>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5" name="Footer Placeholder 4">
            <a:extLst>
              <a:ext uri="{FF2B5EF4-FFF2-40B4-BE49-F238E27FC236}">
                <a16:creationId xmlns:a16="http://schemas.microsoft.com/office/drawing/2014/main" id="{5AFA0283-689B-4192-8BE7-5C45E2AE99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F7B4D5-4B05-4585-AC51-F62A0111EA20}"/>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344009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FC80-DB09-431F-B7FC-A2E240CB4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A31D88-D9F9-4A70-A504-013B94D5D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1091F-3C95-4368-B02B-145731E069B3}"/>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5" name="Footer Placeholder 4">
            <a:extLst>
              <a:ext uri="{FF2B5EF4-FFF2-40B4-BE49-F238E27FC236}">
                <a16:creationId xmlns:a16="http://schemas.microsoft.com/office/drawing/2014/main" id="{D5F7D624-6797-4E58-AC06-3355B36889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D2212B-2142-42C0-A632-03D63C9389DE}"/>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35455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E900-F355-4659-AB7F-02C1726FAD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99426B-9EB2-4765-9758-BA9F3BB11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13D359-B583-4A20-8ECA-6289B2D45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A41B8A-667F-4262-84D5-7B0BCA27E921}"/>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6" name="Footer Placeholder 5">
            <a:extLst>
              <a:ext uri="{FF2B5EF4-FFF2-40B4-BE49-F238E27FC236}">
                <a16:creationId xmlns:a16="http://schemas.microsoft.com/office/drawing/2014/main" id="{474E7D5C-9D9B-4FF4-AF88-A895AC1C5B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898FAF-D614-4DFA-B716-B5B652786B1E}"/>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274257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74B0-43F4-4461-975E-EB3653D75A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4B9961-B14F-4D92-BDBC-E510B3311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9AFC39-0559-41E3-A2AB-E457F8C83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FEAB5C-CFA6-4933-9940-03804BFF8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B7EA0-E507-4560-8B24-F6D93AFFD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393A66-E536-432E-8BD5-99F5632F7E62}"/>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8" name="Footer Placeholder 7">
            <a:extLst>
              <a:ext uri="{FF2B5EF4-FFF2-40B4-BE49-F238E27FC236}">
                <a16:creationId xmlns:a16="http://schemas.microsoft.com/office/drawing/2014/main" id="{FD3B80D7-2226-4376-AE51-6528AC7352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E8A975-39EB-4535-80B5-08CE38F0DD25}"/>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135674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DE87-3AF3-40D9-BB9D-EAE0DEA4E0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54E1B2A-C80C-4C11-A96B-E77D6A9376DC}"/>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4" name="Footer Placeholder 3">
            <a:extLst>
              <a:ext uri="{FF2B5EF4-FFF2-40B4-BE49-F238E27FC236}">
                <a16:creationId xmlns:a16="http://schemas.microsoft.com/office/drawing/2014/main" id="{7F3B708A-B0E7-4126-B69F-8AC42BB0289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1097B0-7C30-4501-9B7F-EA6846364588}"/>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2685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675AE-EB38-4177-B807-47BA85FA9AF9}"/>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3" name="Footer Placeholder 2">
            <a:extLst>
              <a:ext uri="{FF2B5EF4-FFF2-40B4-BE49-F238E27FC236}">
                <a16:creationId xmlns:a16="http://schemas.microsoft.com/office/drawing/2014/main" id="{7216B07C-A15A-4AC8-8C01-33EE724DCD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2B2711-2C16-413D-9180-83F3D19D8D03}"/>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131223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6783-B2CE-4CE9-AF81-A9D93D836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DF78E2-1FEE-4BE0-8513-66FEB18F0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0E566A-FE85-4F8D-880E-10AF1BE0B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09424-E3CD-4068-A314-BFDE6E8A9B9C}"/>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6" name="Footer Placeholder 5">
            <a:extLst>
              <a:ext uri="{FF2B5EF4-FFF2-40B4-BE49-F238E27FC236}">
                <a16:creationId xmlns:a16="http://schemas.microsoft.com/office/drawing/2014/main" id="{D68D11E6-F708-47EB-B254-A1A910AF57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6E037-C967-4212-9804-79F81AD3BFB1}"/>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359045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F520-E068-47EA-BA8F-91D18722F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706C040-78E5-4EAF-87D3-26EE2695C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03C090-F2C7-4E2E-9EB3-01CC3DF1B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E1F1D-B087-449A-953D-82166BD8D41B}"/>
              </a:ext>
            </a:extLst>
          </p:cNvPr>
          <p:cNvSpPr>
            <a:spLocks noGrp="1"/>
          </p:cNvSpPr>
          <p:nvPr>
            <p:ph type="dt" sz="half" idx="10"/>
          </p:nvPr>
        </p:nvSpPr>
        <p:spPr/>
        <p:txBody>
          <a:bodyPr/>
          <a:lstStyle/>
          <a:p>
            <a:fld id="{79AC7E6F-DEA4-4783-B830-FBA049D060D5}" type="datetimeFigureOut">
              <a:rPr lang="en-GB" smtClean="0"/>
              <a:t>12/06/2021</a:t>
            </a:fld>
            <a:endParaRPr lang="en-GB"/>
          </a:p>
        </p:txBody>
      </p:sp>
      <p:sp>
        <p:nvSpPr>
          <p:cNvPr id="6" name="Footer Placeholder 5">
            <a:extLst>
              <a:ext uri="{FF2B5EF4-FFF2-40B4-BE49-F238E27FC236}">
                <a16:creationId xmlns:a16="http://schemas.microsoft.com/office/drawing/2014/main" id="{956EC447-BDA9-4131-AB56-3357C1DC74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84D71B-85CA-4146-86A9-3A93F918C5FE}"/>
              </a:ext>
            </a:extLst>
          </p:cNvPr>
          <p:cNvSpPr>
            <a:spLocks noGrp="1"/>
          </p:cNvSpPr>
          <p:nvPr>
            <p:ph type="sldNum" sz="quarter" idx="12"/>
          </p:nvPr>
        </p:nvSpPr>
        <p:spPr/>
        <p:txBody>
          <a:bodyPr/>
          <a:lstStyle/>
          <a:p>
            <a:fld id="{1EF43632-AA13-4B68-B79C-942AF7996219}" type="slidenum">
              <a:rPr lang="en-GB" smtClean="0"/>
              <a:t>‹#›</a:t>
            </a:fld>
            <a:endParaRPr lang="en-GB"/>
          </a:p>
        </p:txBody>
      </p:sp>
    </p:spTree>
    <p:extLst>
      <p:ext uri="{BB962C8B-B14F-4D97-AF65-F5344CB8AC3E}">
        <p14:creationId xmlns:p14="http://schemas.microsoft.com/office/powerpoint/2010/main" val="274099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3CC80-1D50-49BD-8D4E-BB2C721D9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AAF64A-B008-4478-A048-21849D3F8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BAA6AA-D740-4F0F-A1C7-BB9651B32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C7E6F-DEA4-4783-B830-FBA049D060D5}" type="datetimeFigureOut">
              <a:rPr lang="en-GB" smtClean="0"/>
              <a:t>12/06/2021</a:t>
            </a:fld>
            <a:endParaRPr lang="en-GB"/>
          </a:p>
        </p:txBody>
      </p:sp>
      <p:sp>
        <p:nvSpPr>
          <p:cNvPr id="5" name="Footer Placeholder 4">
            <a:extLst>
              <a:ext uri="{FF2B5EF4-FFF2-40B4-BE49-F238E27FC236}">
                <a16:creationId xmlns:a16="http://schemas.microsoft.com/office/drawing/2014/main" id="{46474B3B-8886-4217-8DF7-0D8FBB04E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C176A2-1FC1-42F0-A0E3-815BA464F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43632-AA13-4B68-B79C-942AF7996219}" type="slidenum">
              <a:rPr lang="en-GB" smtClean="0"/>
              <a:t>‹#›</a:t>
            </a:fld>
            <a:endParaRPr lang="en-GB"/>
          </a:p>
        </p:txBody>
      </p:sp>
    </p:spTree>
    <p:extLst>
      <p:ext uri="{BB962C8B-B14F-4D97-AF65-F5344CB8AC3E}">
        <p14:creationId xmlns:p14="http://schemas.microsoft.com/office/powerpoint/2010/main" val="149993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health.org.uk/sites/default/files/upload/publications/2019/S05_Falling%20short_The%20NHS%20workforce%20challeng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health.org.uk/news-and-comment/consultation-responses/social-care-funding-and-workforce-inquiry-response" TargetMode="External"/><Relationship Id="rId2" Type="http://schemas.openxmlformats.org/officeDocument/2006/relationships/hyperlink" Target="https://www.health.org.uk/publications/reports/adult-social-care-and-covid-19-assessing-the-impact-on-social-care-users-and-staff-in-england-so-far" TargetMode="External"/><Relationship Id="rId1" Type="http://schemas.openxmlformats.org/officeDocument/2006/relationships/slideLayout" Target="../slideLayouts/slideLayout2.xml"/><Relationship Id="rId4" Type="http://schemas.openxmlformats.org/officeDocument/2006/relationships/hyperlink" Target="https://www.skillsforcare.org.uk/adult-social-care-workforce-data/Workforce-intelligence/publications/national-information/The-state-of-the-adult-social-care-sector-and-workforce-in-England.aspx"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pssru.ac.uk/resscw/files/2020/12/COVID19-and-the-UK-Care-Workers_FINAL_01dec20.pdf" TargetMode="External"/><Relationship Id="rId2" Type="http://schemas.openxmlformats.org/officeDocument/2006/relationships/hyperlink" Target="https://www.pssru.ac.uk/blog/the-impact-of-covid-19-on-social-care-workers-workload/" TargetMode="External"/><Relationship Id="rId1" Type="http://schemas.openxmlformats.org/officeDocument/2006/relationships/slideLayout" Target="../slideLayouts/slideLayout2.xml"/><Relationship Id="rId4" Type="http://schemas.openxmlformats.org/officeDocument/2006/relationships/hyperlink" Target="https://www.qni.org.uk/wp-content/uploads/2020/08/The-Experience-of-Care-Home-Staff-During-Covid-19-2.pdf"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bmj.com/content/371/bmj.m3944#ref-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killsforcare.org.uk/adult-social-care-workforce-data/Workforce-intelligence/publications/Topics/COVID-19/COVID-19-survey.aspx" TargetMode="External"/><Relationship Id="rId2" Type="http://schemas.openxmlformats.org/officeDocument/2006/relationships/hyperlink" Target="https://www.pssru.ac.uk/blog/the-impact-of-covid-19-on-social-care-workers-workload/" TargetMode="External"/><Relationship Id="rId1" Type="http://schemas.openxmlformats.org/officeDocument/2006/relationships/slideLayout" Target="../slideLayouts/slideLayout2.xml"/><Relationship Id="rId5" Type="http://schemas.openxmlformats.org/officeDocument/2006/relationships/hyperlink" Target="https://www.caremanagementmatters.co.uk/state-of-the-adult-social-care-sector-and-workforce-2020/" TargetMode="External"/><Relationship Id="rId4" Type="http://schemas.openxmlformats.org/officeDocument/2006/relationships/hyperlink" Target="https://www.scie.org.uk/care-providers/coronavirus-covid-19/commissioning/future-of-commissioning-social-car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gov.uk/test-and-trace-support-payment" TargetMode="External"/><Relationship Id="rId2" Type="http://schemas.openxmlformats.org/officeDocument/2006/relationships/hyperlink" Target="https://www.employment-studies.co.uk/resource/potential-impact-covid-19-government-policy-adult-social-care-workfor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health.org.uk/publications/long-reads/health-and-social-care-workfor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mj.com/content/371/bmj.m3944#ref-13" TargetMode="External"/><Relationship Id="rId2" Type="http://schemas.openxmlformats.org/officeDocument/2006/relationships/hyperlink" Target="https://www.bmj.com/content/371/bmj.m3944#ref-3" TargetMode="External"/><Relationship Id="rId1" Type="http://schemas.openxmlformats.org/officeDocument/2006/relationships/slideLayout" Target="../slideLayouts/slideLayout2.xml"/><Relationship Id="rId6" Type="http://schemas.openxmlformats.org/officeDocument/2006/relationships/hyperlink" Target="https://www.bmj.com/content/371/bmj.m3944#ref-12" TargetMode="External"/><Relationship Id="rId5" Type="http://schemas.openxmlformats.org/officeDocument/2006/relationships/hyperlink" Target="https://www.bmj.com/content/371/bmj.m3944#ref-15" TargetMode="External"/><Relationship Id="rId4" Type="http://schemas.openxmlformats.org/officeDocument/2006/relationships/hyperlink" Target="https://www.bmj.com/content/371/bmj.m3944#ref-14"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skillsforcare.org.uk/adult-social-care-workforce-data/Workforce-intelligence/publications/Topics/COVID-19/COVID-19-survey.aspx" TargetMode="External"/><Relationship Id="rId2" Type="http://schemas.openxmlformats.org/officeDocument/2006/relationships/hyperlink" Target="https://www.gov.uk/government/publications/adult-social-care-infection-control-fun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youtu.be/5hu7_xIsC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kingsfund.org.uk/projects/positions/nhs-workforce" TargetMode="External"/><Relationship Id="rId2" Type="http://schemas.openxmlformats.org/officeDocument/2006/relationships/hyperlink" Target="https://www.health.org.uk/news-and-comment/charts-and-infographics/going-into-covid-19-the-health-and-social-care-workforce-faced-concerning-shortages" TargetMode="External"/><Relationship Id="rId1" Type="http://schemas.openxmlformats.org/officeDocument/2006/relationships/slideLayout" Target="../slideLayouts/slideLayout2.xml"/><Relationship Id="rId4" Type="http://schemas.openxmlformats.org/officeDocument/2006/relationships/hyperlink" Target="https://www.kingsfund.org.uk/publications/covid-19-magnified-social-care-problems#workfor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5313-3B68-4157-8D39-6B9276F5EEA3}"/>
              </a:ext>
            </a:extLst>
          </p:cNvPr>
          <p:cNvSpPr>
            <a:spLocks noGrp="1"/>
          </p:cNvSpPr>
          <p:nvPr>
            <p:ph type="ctrTitle"/>
          </p:nvPr>
        </p:nvSpPr>
        <p:spPr>
          <a:xfrm>
            <a:off x="5248658" y="3416931"/>
            <a:ext cx="6105136" cy="1459355"/>
          </a:xfrm>
        </p:spPr>
        <p:txBody>
          <a:bodyPr anchor="b">
            <a:normAutofit/>
          </a:bodyPr>
          <a:lstStyle/>
          <a:p>
            <a:pPr algn="r"/>
            <a:r>
              <a:rPr lang="en-GB" sz="4800" dirty="0"/>
              <a:t>Work Related learning</a:t>
            </a:r>
            <a:endParaRPr lang="en-GB" dirty="0"/>
          </a:p>
        </p:txBody>
      </p:sp>
      <p:sp>
        <p:nvSpPr>
          <p:cNvPr id="3" name="Subtitle 2">
            <a:extLst>
              <a:ext uri="{FF2B5EF4-FFF2-40B4-BE49-F238E27FC236}">
                <a16:creationId xmlns:a16="http://schemas.microsoft.com/office/drawing/2014/main" id="{FE680A78-FBF2-4DAA-9339-8D1A45A724C1}"/>
              </a:ext>
            </a:extLst>
          </p:cNvPr>
          <p:cNvSpPr>
            <a:spLocks noGrp="1"/>
          </p:cNvSpPr>
          <p:nvPr>
            <p:ph type="subTitle" idx="1"/>
          </p:nvPr>
        </p:nvSpPr>
        <p:spPr>
          <a:xfrm>
            <a:off x="5065595" y="5724112"/>
            <a:ext cx="6288199" cy="646785"/>
          </a:xfrm>
        </p:spPr>
        <p:txBody>
          <a:bodyPr>
            <a:normAutofit/>
          </a:bodyPr>
          <a:lstStyle/>
          <a:p>
            <a:pPr algn="r"/>
            <a:r>
              <a:rPr lang="en-GB" dirty="0"/>
              <a:t>Week 6-</a:t>
            </a:r>
          </a:p>
        </p:txBody>
      </p:sp>
      <p:pic>
        <p:nvPicPr>
          <p:cNvPr id="1026" name="Picture 2" descr="work-related-learning">
            <a:extLst>
              <a:ext uri="{FF2B5EF4-FFF2-40B4-BE49-F238E27FC236}">
                <a16:creationId xmlns:a16="http://schemas.microsoft.com/office/drawing/2014/main" id="{49EFD1B5-9AFC-4BD5-9F9F-F832C67D8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3" r="1" b="1"/>
          <a:stretch/>
        </p:blipFill>
        <p:spPr bwMode="auto">
          <a:xfrm>
            <a:off x="-9153" y="10"/>
            <a:ext cx="6105136" cy="6240777"/>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3" descr="Orange and blue gradient colored smoke">
            <a:extLst>
              <a:ext uri="{FF2B5EF4-FFF2-40B4-BE49-F238E27FC236}">
                <a16:creationId xmlns:a16="http://schemas.microsoft.com/office/drawing/2014/main" id="{0D7D1D5D-51E1-49EA-8342-56B31679B925}"/>
              </a:ext>
            </a:extLst>
          </p:cNvPr>
          <p:cNvPicPr>
            <a:picLocks noChangeAspect="1"/>
          </p:cNvPicPr>
          <p:nvPr/>
        </p:nvPicPr>
        <p:blipFill rotWithShape="1">
          <a:blip r:embed="rId3"/>
          <a:srcRect l="11239" r="7197"/>
          <a:stretch/>
        </p:blipFill>
        <p:spPr>
          <a:xfrm>
            <a:off x="6355500" y="211464"/>
            <a:ext cx="4941485" cy="3877363"/>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4" name="Footer Placeholder 3">
            <a:extLst>
              <a:ext uri="{FF2B5EF4-FFF2-40B4-BE49-F238E27FC236}">
                <a16:creationId xmlns:a16="http://schemas.microsoft.com/office/drawing/2014/main" id="{E6D11642-B8C2-43E9-8A6C-EC18325E625C}"/>
              </a:ext>
            </a:extLst>
          </p:cNvPr>
          <p:cNvSpPr>
            <a:spLocks noGrp="1"/>
          </p:cNvSpPr>
          <p:nvPr>
            <p:ph type="ftr" sz="quarter" idx="11"/>
          </p:nvPr>
        </p:nvSpPr>
        <p:spPr/>
        <p:txBody>
          <a:bodyPr/>
          <a:lstStyle/>
          <a:p>
            <a:r>
              <a:rPr lang="en-GB"/>
              <a:t>Created by Tayo Alebiosu</a:t>
            </a:r>
          </a:p>
        </p:txBody>
      </p:sp>
      <p:sp>
        <p:nvSpPr>
          <p:cNvPr id="8" name="TextBox 7">
            <a:extLst>
              <a:ext uri="{FF2B5EF4-FFF2-40B4-BE49-F238E27FC236}">
                <a16:creationId xmlns:a16="http://schemas.microsoft.com/office/drawing/2014/main" id="{9B852E36-EE49-43F5-BC44-326CFAB0B680}"/>
              </a:ext>
            </a:extLst>
          </p:cNvPr>
          <p:cNvSpPr txBox="1"/>
          <p:nvPr/>
        </p:nvSpPr>
        <p:spPr>
          <a:xfrm>
            <a:off x="5966792" y="5082882"/>
            <a:ext cx="6102626" cy="646331"/>
          </a:xfrm>
          <a:prstGeom prst="rect">
            <a:avLst/>
          </a:prstGeom>
          <a:noFill/>
        </p:spPr>
        <p:txBody>
          <a:bodyPr wrap="square">
            <a:spAutoFit/>
          </a:bodyPr>
          <a:lstStyle/>
          <a:p>
            <a:r>
              <a:rPr lang="en-GB" sz="1800" dirty="0">
                <a:solidFill>
                  <a:srgbClr val="FFFFFF"/>
                </a:solidFill>
                <a:highlight>
                  <a:srgbClr val="000000"/>
                </a:highlight>
              </a:rPr>
              <a:t>LO2-</a:t>
            </a:r>
            <a:r>
              <a:rPr lang="en-US" sz="1800" dirty="0">
                <a:solidFill>
                  <a:srgbClr val="FFFFFF"/>
                </a:solidFill>
                <a:highlight>
                  <a:srgbClr val="000000"/>
                </a:highlight>
              </a:rPr>
              <a:t>. Demonstrate the prospects of entering a chosen sector or industry as a career pathway</a:t>
            </a:r>
            <a:endParaRPr lang="en-GB" sz="1800" dirty="0">
              <a:solidFill>
                <a:srgbClr val="FFFFFF"/>
              </a:solidFill>
              <a:highlight>
                <a:srgbClr val="000000"/>
              </a:highlight>
            </a:endParaRPr>
          </a:p>
        </p:txBody>
      </p:sp>
    </p:spTree>
    <p:extLst>
      <p:ext uri="{BB962C8B-B14F-4D97-AF65-F5344CB8AC3E}">
        <p14:creationId xmlns:p14="http://schemas.microsoft.com/office/powerpoint/2010/main" val="18437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CEA3C70-6B77-4DEB-9404-5DFCB20ADD9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662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FDD212A-3492-4A57-8CB2-54BCD8599A30}"/>
              </a:ext>
            </a:extLst>
          </p:cNvPr>
          <p:cNvSpPr>
            <a:spLocks noGrp="1"/>
          </p:cNvSpPr>
          <p:nvPr>
            <p:ph idx="1"/>
          </p:nvPr>
        </p:nvSpPr>
        <p:spPr>
          <a:xfrm>
            <a:off x="1653363" y="2176272"/>
            <a:ext cx="9367204" cy="4041648"/>
          </a:xfrm>
        </p:spPr>
        <p:txBody>
          <a:bodyPr anchor="t">
            <a:normAutofit/>
          </a:bodyPr>
          <a:lstStyle/>
          <a:p>
            <a:r>
              <a:rPr lang="en-GB" sz="2400"/>
              <a:t>Health-care workers are known to be at risk for anxiety, depression, burnout, insomnia, moral distress, and post-traumatic stress disorder.</a:t>
            </a:r>
          </a:p>
          <a:p>
            <a:r>
              <a:rPr lang="en-GB" sz="2400"/>
              <a:t>2,  3 Under usual working conditions, severe burnout syndrome affects as many as 33% of critical care nurses and up to 45% of critical care physicians.</a:t>
            </a:r>
          </a:p>
          <a:p>
            <a:r>
              <a:rPr lang="en-GB" sz="2400">
                <a:highlight>
                  <a:srgbClr val="00FF00"/>
                </a:highlight>
              </a:rPr>
              <a:t>Extrinsic organisational risk factors</a:t>
            </a:r>
            <a:r>
              <a:rPr lang="en-GB" sz="2400"/>
              <a:t>—including increased work demands and little control over the work environment—and the trauma of caring for patients who are critically ill have been heightened by the COVID-19 pandemic and represent important exacerbating factors for poor mental health among health-care workers.</a:t>
            </a:r>
          </a:p>
        </p:txBody>
      </p:sp>
    </p:spTree>
    <p:extLst>
      <p:ext uri="{BB962C8B-B14F-4D97-AF65-F5344CB8AC3E}">
        <p14:creationId xmlns:p14="http://schemas.microsoft.com/office/powerpoint/2010/main" val="135001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E4398A3-3DB0-4C84-9174-B7BE0BB91C28}"/>
              </a:ext>
            </a:extLst>
          </p:cNvPr>
          <p:cNvSpPr>
            <a:spLocks noGrp="1"/>
          </p:cNvSpPr>
          <p:nvPr>
            <p:ph idx="1"/>
          </p:nvPr>
        </p:nvSpPr>
        <p:spPr>
          <a:xfrm>
            <a:off x="838201" y="2055811"/>
            <a:ext cx="7315200" cy="4121152"/>
          </a:xfrm>
        </p:spPr>
        <p:txBody>
          <a:bodyPr>
            <a:normAutofit/>
          </a:bodyPr>
          <a:lstStyle/>
          <a:p>
            <a:r>
              <a:rPr lang="en-GB" sz="2400"/>
              <a:t>The impact COVID-19 will have on nurse supply is very uncertain. The research shows that the pandemic will have a different impact on individuals and their career decisions depending on a number of factors, such as their experience during the pandemic, personal circumstances, age and ethnicity.</a:t>
            </a:r>
          </a:p>
          <a:p>
            <a:r>
              <a:rPr lang="en-GB" sz="2400"/>
              <a:t> </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6939794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352CED-80AC-4DF1-A782-6F66006E6C19}"/>
              </a:ext>
            </a:extLst>
          </p:cNvPr>
          <p:cNvSpPr>
            <a:spLocks noGrp="1"/>
          </p:cNvSpPr>
          <p:nvPr>
            <p:ph idx="1"/>
          </p:nvPr>
        </p:nvSpPr>
        <p:spPr>
          <a:xfrm>
            <a:off x="838201" y="2055811"/>
            <a:ext cx="7315200" cy="4121152"/>
          </a:xfrm>
        </p:spPr>
        <p:txBody>
          <a:bodyPr>
            <a:normAutofit/>
          </a:bodyPr>
          <a:lstStyle/>
          <a:p>
            <a:r>
              <a:rPr lang="en-GB" sz="2000"/>
              <a:t>The NHS is the largest employer in England, with nearly 1.2 million full-time equivalent (FTE) staff working in hospital and community services. NHS hospitals, mental health services and community providers are now reporting a shortage of nearly 84,000 FTE staff, severely affecting key groups such as nurses, midwives and health visitors.</a:t>
            </a:r>
          </a:p>
          <a:p>
            <a:r>
              <a:rPr lang="en-GB" sz="2000"/>
              <a:t>General practice is also under strain with a shortage of 2,500 FTE GPs; projections suggest this shortages of GPs and other staff working in primary care and community services are putting ambitions to deliver more care out of hospitals at risk. </a:t>
            </a:r>
          </a:p>
          <a:p>
            <a:r>
              <a:rPr lang="en-GB" sz="2000"/>
              <a:t>gap could increase to 7,000 within five years if current trends continue (Beech et al 2019).</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83780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0148C91-85A7-46EB-8C01-6ABA39F4656D}"/>
              </a:ext>
            </a:extLst>
          </p:cNvPr>
          <p:cNvSpPr>
            <a:spLocks noGrp="1"/>
          </p:cNvSpPr>
          <p:nvPr>
            <p:ph idx="1"/>
          </p:nvPr>
        </p:nvSpPr>
        <p:spPr>
          <a:xfrm>
            <a:off x="838201" y="2055811"/>
            <a:ext cx="7315200" cy="4121152"/>
          </a:xfrm>
        </p:spPr>
        <p:txBody>
          <a:bodyPr>
            <a:normAutofit/>
          </a:bodyPr>
          <a:lstStyle/>
          <a:p>
            <a:r>
              <a:rPr lang="en-GB" sz="2400"/>
              <a:t>Unfilled vacancies increase the pressure on staff, leading to high levels of stress, absenteeism and turnover. This has been compounded by the Covid-19 pandemic which has exacerbated long term issues such as chronic excessive workload, burnout and inequalities experienced by ethnic minority staff. </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97434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CDDCE-F008-410E-8601-B7E1EC6E90E7}"/>
              </a:ext>
            </a:extLst>
          </p:cNvPr>
          <p:cNvSpPr>
            <a:spLocks noGrp="1"/>
          </p:cNvSpPr>
          <p:nvPr>
            <p:ph idx="1"/>
          </p:nvPr>
        </p:nvSpPr>
        <p:spPr>
          <a:xfrm>
            <a:off x="4810259" y="649480"/>
            <a:ext cx="6555347" cy="5546047"/>
          </a:xfrm>
        </p:spPr>
        <p:txBody>
          <a:bodyPr anchor="ctr">
            <a:normAutofit/>
          </a:bodyPr>
          <a:lstStyle/>
          <a:p>
            <a:r>
              <a:rPr lang="en-GB" sz="2400" dirty="0">
                <a:latin typeface="Tw Cen MT" panose="020B0602020104020603" pitchFamily="34" charset="0"/>
              </a:rPr>
              <a:t>A second component of system resilience will be the impact on the workforce. Before the pandemic, the NHS and social care system both had significant staffing shortages. </a:t>
            </a:r>
            <a:r>
              <a:rPr lang="en-GB" sz="2400" dirty="0">
                <a:latin typeface="Tw Cen MT" panose="020B0602020104020603" pitchFamily="34" charset="0"/>
                <a:hlinkClick r:id="rId2"/>
              </a:rPr>
              <a:t>Stress levels for NHS staff were at 5-year highs, and only a third of staff felt there were sufficient staffing levels</a:t>
            </a:r>
            <a:r>
              <a:rPr lang="en-GB" sz="2400" dirty="0">
                <a:latin typeface="Tw Cen MT" panose="020B0602020104020603" pitchFamily="34" charset="0"/>
              </a:rPr>
              <a:t> (almost 1 in 3 leave their job every year) and a quarter of staff are on zero hours contracts. </a:t>
            </a:r>
          </a:p>
          <a:p>
            <a:endParaRPr lang="en-GB" sz="2400" dirty="0">
              <a:latin typeface="Tw Cen MT" panose="020B0602020104020603" pitchFamily="34" charset="0"/>
            </a:endParaRPr>
          </a:p>
          <a:p>
            <a:r>
              <a:rPr lang="en-GB" sz="2400" dirty="0">
                <a:latin typeface="Tw Cen MT" panose="020B0602020104020603" pitchFamily="34" charset="0"/>
              </a:rPr>
              <a:t>This will be an extremely challenging time for staff, and their safety and wellbeing must be a priority (COVID-19: Five dimensions of impact | The Health Foundation, 2021).</a:t>
            </a:r>
          </a:p>
          <a:p>
            <a:endParaRPr lang="en-GB" sz="2000" dirty="0"/>
          </a:p>
        </p:txBody>
      </p:sp>
      <p:sp>
        <p:nvSpPr>
          <p:cNvPr id="17" name="TextBox 16">
            <a:extLst>
              <a:ext uri="{FF2B5EF4-FFF2-40B4-BE49-F238E27FC236}">
                <a16:creationId xmlns:a16="http://schemas.microsoft.com/office/drawing/2014/main" id="{187D3522-5B5F-489B-9D46-2E3995706353}"/>
              </a:ext>
            </a:extLst>
          </p:cNvPr>
          <p:cNvSpPr txBox="1"/>
          <p:nvPr/>
        </p:nvSpPr>
        <p:spPr>
          <a:xfrm rot="19508856">
            <a:off x="1321905" y="3115160"/>
            <a:ext cx="1885121" cy="769441"/>
          </a:xfrm>
          <a:prstGeom prst="rect">
            <a:avLst/>
          </a:prstGeom>
          <a:noFill/>
        </p:spPr>
        <p:txBody>
          <a:bodyPr wrap="square">
            <a:spAutoFit/>
          </a:bodyPr>
          <a:lstStyle/>
          <a:p>
            <a:pPr marL="0" indent="0">
              <a:buNone/>
            </a:pPr>
            <a:r>
              <a:rPr lang="en-US" sz="4400" b="1" i="1" dirty="0" err="1">
                <a:solidFill>
                  <a:schemeClr val="bg1"/>
                </a:solidFill>
                <a:highlight>
                  <a:srgbClr val="008080"/>
                </a:highlight>
                <a:latin typeface="Candara" panose="020E0502030303020204" pitchFamily="34" charset="0"/>
              </a:rPr>
              <a:t>Cont</a:t>
            </a:r>
            <a:r>
              <a:rPr lang="en-US" sz="4400" b="1" i="1" dirty="0">
                <a:solidFill>
                  <a:schemeClr val="bg1"/>
                </a:solidFill>
                <a:highlight>
                  <a:srgbClr val="008080"/>
                </a:highlight>
                <a:latin typeface="Candara" panose="020E0502030303020204" pitchFamily="34" charset="0"/>
              </a:rPr>
              <a:t>…</a:t>
            </a:r>
          </a:p>
        </p:txBody>
      </p:sp>
    </p:spTree>
    <p:extLst>
      <p:ext uri="{BB962C8B-B14F-4D97-AF65-F5344CB8AC3E}">
        <p14:creationId xmlns:p14="http://schemas.microsoft.com/office/powerpoint/2010/main" val="145156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319B6-2B9C-4FA1-8BA0-9D2882CE8F94}"/>
              </a:ext>
            </a:extLst>
          </p:cNvPr>
          <p:cNvSpPr>
            <a:spLocks noGrp="1"/>
          </p:cNvSpPr>
          <p:nvPr>
            <p:ph idx="1"/>
          </p:nvPr>
        </p:nvSpPr>
        <p:spPr>
          <a:xfrm>
            <a:off x="393896" y="2279018"/>
            <a:ext cx="6356246" cy="3375920"/>
          </a:xfrm>
        </p:spPr>
        <p:txBody>
          <a:bodyPr anchor="t">
            <a:normAutofit/>
          </a:bodyPr>
          <a:lstStyle/>
          <a:p>
            <a:pPr algn="ctr"/>
            <a:r>
              <a:rPr lang="en-GB" sz="3600" dirty="0">
                <a:highlight>
                  <a:srgbClr val="000000"/>
                </a:highlight>
              </a:rPr>
              <a:t>Impact of covid 19 on Healthcare </a:t>
            </a:r>
          </a:p>
          <a:p>
            <a:r>
              <a:rPr lang="en-GB" sz="3600" b="1" i="0" dirty="0">
                <a:effectLst/>
                <a:highlight>
                  <a:srgbClr val="808080"/>
                </a:highlight>
                <a:latin typeface="interfaceregular"/>
              </a:rPr>
              <a:t>Covid-19: risks to healthcare workers and their families</a:t>
            </a:r>
          </a:p>
          <a:p>
            <a:endParaRPr lang="en-GB" sz="1800" dirty="0"/>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OVID-19 study to enroll 40,000 healthcare workers">
            <a:extLst>
              <a:ext uri="{FF2B5EF4-FFF2-40B4-BE49-F238E27FC236}">
                <a16:creationId xmlns:a16="http://schemas.microsoft.com/office/drawing/2014/main" id="{1DF659A3-1B90-4B0C-93F8-C8D00AE0C5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14" r="19193"/>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191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urviving the Pandemic- Business News">
            <a:extLst>
              <a:ext uri="{FF2B5EF4-FFF2-40B4-BE49-F238E27FC236}">
                <a16:creationId xmlns:a16="http://schemas.microsoft.com/office/drawing/2014/main" id="{5002B207-0FA7-4853-A3B0-4C8137919C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80" r="21575" b="391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90A7A1-BAA1-4559-90F1-DA944BF8C921}"/>
              </a:ext>
            </a:extLst>
          </p:cNvPr>
          <p:cNvSpPr>
            <a:spLocks noGrp="1"/>
          </p:cNvSpPr>
          <p:nvPr>
            <p:ph type="title"/>
          </p:nvPr>
        </p:nvSpPr>
        <p:spPr>
          <a:xfrm>
            <a:off x="1651254" y="234315"/>
            <a:ext cx="4577268" cy="1124712"/>
          </a:xfrm>
        </p:spPr>
        <p:txBody>
          <a:bodyPr anchor="b">
            <a:normAutofit/>
          </a:bodyPr>
          <a:lstStyle/>
          <a:p>
            <a:r>
              <a:rPr lang="en-GB" sz="3600" b="1" dirty="0">
                <a:solidFill>
                  <a:schemeClr val="bg1"/>
                </a:solidFill>
                <a:highlight>
                  <a:srgbClr val="008080"/>
                </a:highlight>
                <a:latin typeface="Candara" panose="020E0502030303020204" pitchFamily="34" charset="0"/>
              </a:rPr>
              <a:t>Impact of COVID-19</a:t>
            </a:r>
            <a:endParaRPr lang="en-GB" sz="3600" b="1" dirty="0">
              <a:solidFill>
                <a:schemeClr val="bg1"/>
              </a:solidFill>
              <a:highlight>
                <a:srgbClr val="008080"/>
              </a:highlight>
            </a:endParaRPr>
          </a:p>
        </p:txBody>
      </p:sp>
      <p:sp>
        <p:nvSpPr>
          <p:cNvPr id="3" name="Content Placeholder 2">
            <a:extLst>
              <a:ext uri="{FF2B5EF4-FFF2-40B4-BE49-F238E27FC236}">
                <a16:creationId xmlns:a16="http://schemas.microsoft.com/office/drawing/2014/main" id="{9FA8F63D-3387-4EDC-8BB1-3AC42909B629}"/>
              </a:ext>
            </a:extLst>
          </p:cNvPr>
          <p:cNvSpPr>
            <a:spLocks noGrp="1"/>
          </p:cNvSpPr>
          <p:nvPr>
            <p:ph idx="1"/>
          </p:nvPr>
        </p:nvSpPr>
        <p:spPr>
          <a:xfrm>
            <a:off x="283552" y="2101328"/>
            <a:ext cx="6479872" cy="3908840"/>
          </a:xfrm>
        </p:spPr>
        <p:txBody>
          <a:bodyPr anchor="t">
            <a:noAutofit/>
          </a:bodyPr>
          <a:lstStyle/>
          <a:p>
            <a:r>
              <a:rPr lang="en-GB" sz="2400" dirty="0">
                <a:latin typeface="Tw Cen MT" panose="020B0602020104020603" pitchFamily="34" charset="0"/>
              </a:rPr>
              <a:t>Health services should be supported and protected so that they can cope with COVID-19, deliver routine care, and manage the significant morbidity from long COVID. </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Reducing community transmission will be critical for this, but after a decade of underfunding and a huge hit from the pandemic, health services need urgent financial support, adequate personal protective equipment, and measures to increase staff recruitment and retention.</a:t>
            </a:r>
          </a:p>
        </p:txBody>
      </p:sp>
    </p:spTree>
    <p:extLst>
      <p:ext uri="{BB962C8B-B14F-4D97-AF65-F5344CB8AC3E}">
        <p14:creationId xmlns:p14="http://schemas.microsoft.com/office/powerpoint/2010/main" val="1960071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C878EE-9A92-4F8D-A55F-4A5A87791F4A}"/>
              </a:ext>
            </a:extLst>
          </p:cNvPr>
          <p:cNvSpPr>
            <a:spLocks noGrp="1"/>
          </p:cNvSpPr>
          <p:nvPr>
            <p:ph idx="1"/>
          </p:nvPr>
        </p:nvSpPr>
        <p:spPr>
          <a:xfrm>
            <a:off x="494825" y="1895061"/>
            <a:ext cx="8357627" cy="4348163"/>
          </a:xfrm>
        </p:spPr>
        <p:txBody>
          <a:bodyPr>
            <a:normAutofit/>
          </a:bodyPr>
          <a:lstStyle/>
          <a:p>
            <a:r>
              <a:rPr lang="en-GB" sz="2400" dirty="0"/>
              <a:t>The staff working in the NHS are its greatest asset and are key to delivering high-quality care. </a:t>
            </a:r>
          </a:p>
          <a:p>
            <a:r>
              <a:rPr lang="en-GB" sz="2400" dirty="0"/>
              <a:t>This has been exemplified more than ever throughout the Covid-19 pandemic with staff demonstrating remarkable resilience and commitment. </a:t>
            </a:r>
          </a:p>
          <a:p>
            <a:r>
              <a:rPr lang="en-GB" sz="2400" dirty="0"/>
              <a:t>However, a prolonged funding squeeze combined with years of poor workforce planning, weak policy and fragmented responsibilities have resulted in a workforce crisis.</a:t>
            </a:r>
          </a:p>
          <a:p>
            <a:r>
              <a:rPr lang="en-GB" sz="2400" dirty="0"/>
              <a:t> Despite this, there has been no national NHS workforce strategy since 2003. </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50F74B8D-6D12-4057-BCF7-D18F69784945}"/>
              </a:ext>
            </a:extLst>
          </p:cNvPr>
          <p:cNvSpPr txBox="1"/>
          <p:nvPr/>
        </p:nvSpPr>
        <p:spPr>
          <a:xfrm>
            <a:off x="4081670" y="614776"/>
            <a:ext cx="3008243" cy="665510"/>
          </a:xfrm>
          <a:prstGeom prst="rect">
            <a:avLst/>
          </a:prstGeom>
          <a:noFill/>
        </p:spPr>
        <p:txBody>
          <a:bodyPr wrap="square">
            <a:spAutoFit/>
          </a:bodyPr>
          <a:lstStyle/>
          <a:p>
            <a:r>
              <a:rPr lang="en-GB" sz="3600" dirty="0">
                <a:solidFill>
                  <a:schemeClr val="bg1"/>
                </a:solidFill>
              </a:rPr>
              <a:t>NHS workforce</a:t>
            </a:r>
          </a:p>
        </p:txBody>
      </p:sp>
    </p:spTree>
    <p:extLst>
      <p:ext uri="{BB962C8B-B14F-4D97-AF65-F5344CB8AC3E}">
        <p14:creationId xmlns:p14="http://schemas.microsoft.com/office/powerpoint/2010/main" val="423391416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5088AE-2F7E-4C38-B1D4-0BEBA1659744}"/>
              </a:ext>
            </a:extLst>
          </p:cNvPr>
          <p:cNvSpPr>
            <a:spLocks noGrp="1"/>
          </p:cNvSpPr>
          <p:nvPr>
            <p:ph idx="1"/>
          </p:nvPr>
        </p:nvSpPr>
        <p:spPr>
          <a:xfrm>
            <a:off x="318052" y="2040835"/>
            <a:ext cx="7835349" cy="4136128"/>
          </a:xfrm>
        </p:spPr>
        <p:txBody>
          <a:bodyPr>
            <a:normAutofit/>
          </a:bodyPr>
          <a:lstStyle/>
          <a:p>
            <a:r>
              <a:rPr lang="en-GB" sz="2400" dirty="0"/>
              <a:t>The pandemic has underlined how staff often work under enormous strain as a result of workforce shortages.</a:t>
            </a:r>
          </a:p>
          <a:p>
            <a:r>
              <a:rPr lang="en-GB" sz="2400" dirty="0"/>
              <a:t> The NHS Long Term Plan recognised the need to address this but was not supported by a detailed workforce plan. </a:t>
            </a:r>
          </a:p>
          <a:p>
            <a:r>
              <a:rPr lang="en-GB" sz="2400" dirty="0"/>
              <a:t>Since then, a number of reports have highlighted the urgent need for action but this has been limited to stop-gap measures rather than the comprehensive strategy that is needed.</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88788669-EDCC-4BE7-A309-A1E03344A3EF}"/>
              </a:ext>
            </a:extLst>
          </p:cNvPr>
          <p:cNvSpPr txBox="1"/>
          <p:nvPr/>
        </p:nvSpPr>
        <p:spPr>
          <a:xfrm>
            <a:off x="3017773" y="463264"/>
            <a:ext cx="4717774" cy="584775"/>
          </a:xfrm>
          <a:prstGeom prst="rect">
            <a:avLst/>
          </a:prstGeom>
          <a:noFill/>
        </p:spPr>
        <p:txBody>
          <a:bodyPr wrap="square">
            <a:spAutoFit/>
          </a:bodyPr>
          <a:lstStyle/>
          <a:p>
            <a:r>
              <a:rPr lang="en-GB" sz="3200" dirty="0">
                <a:solidFill>
                  <a:schemeClr val="bg1"/>
                </a:solidFill>
              </a:rPr>
              <a:t>NHS workforce-</a:t>
            </a:r>
            <a:r>
              <a:rPr lang="en-GB" sz="3200" dirty="0" err="1">
                <a:solidFill>
                  <a:schemeClr val="bg1"/>
                </a:solidFill>
              </a:rPr>
              <a:t>Contd</a:t>
            </a:r>
            <a:r>
              <a:rPr lang="en-GB" sz="3200" dirty="0">
                <a:solidFill>
                  <a:schemeClr val="bg1"/>
                </a:solidFill>
              </a:rPr>
              <a:t>….</a:t>
            </a:r>
          </a:p>
        </p:txBody>
      </p:sp>
    </p:spTree>
    <p:extLst>
      <p:ext uri="{BB962C8B-B14F-4D97-AF65-F5344CB8AC3E}">
        <p14:creationId xmlns:p14="http://schemas.microsoft.com/office/powerpoint/2010/main" val="7914669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A4F7-A696-48C7-8076-A7051E936B9B}"/>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3900" b="1" kern="1200">
                <a:latin typeface="Tw Cen MT" panose="020B0602020104020603" pitchFamily="34" charset="0"/>
              </a:rPr>
              <a:t>Last session recap (10 minutes)</a:t>
            </a:r>
          </a:p>
        </p:txBody>
      </p:sp>
      <p:sp>
        <p:nvSpPr>
          <p:cNvPr id="5" name="Footer Placeholder 4">
            <a:extLst>
              <a:ext uri="{FF2B5EF4-FFF2-40B4-BE49-F238E27FC236}">
                <a16:creationId xmlns:a16="http://schemas.microsoft.com/office/drawing/2014/main" id="{C1206452-ACC8-44B6-BE49-89B3ACAE1147}"/>
              </a:ext>
            </a:extLst>
          </p:cNvPr>
          <p:cNvSpPr>
            <a:spLocks noGrp="1"/>
          </p:cNvSpPr>
          <p:nvPr>
            <p:ph type="ftr" sz="quarter" idx="11"/>
          </p:nvPr>
        </p:nvSpPr>
        <p:spPr>
          <a:xfrm>
            <a:off x="7962190" y="623907"/>
            <a:ext cx="4114800" cy="365125"/>
          </a:xfrm>
        </p:spPr>
        <p:txBody>
          <a:bodyPr>
            <a:normAutofit/>
          </a:bodyPr>
          <a:lstStyle/>
          <a:p>
            <a:pPr>
              <a:spcAft>
                <a:spcPts val="600"/>
              </a:spcAft>
            </a:pPr>
            <a:r>
              <a:rPr lang="en-GB">
                <a:solidFill>
                  <a:schemeClr val="tx1">
                    <a:alpha val="60000"/>
                  </a:schemeClr>
                </a:solidFill>
              </a:rPr>
              <a:t>Created by Tayo Alebiosu</a:t>
            </a:r>
          </a:p>
        </p:txBody>
      </p:sp>
      <p:sp>
        <p:nvSpPr>
          <p:cNvPr id="49" name="Content Placeholder 5">
            <a:extLst>
              <a:ext uri="{FF2B5EF4-FFF2-40B4-BE49-F238E27FC236}">
                <a16:creationId xmlns:a16="http://schemas.microsoft.com/office/drawing/2014/main" id="{F9AC090A-260C-4A23-93F7-7A4330C929AB}"/>
              </a:ext>
            </a:extLst>
          </p:cNvPr>
          <p:cNvSpPr>
            <a:spLocks noGrp="1"/>
          </p:cNvSpPr>
          <p:nvPr>
            <p:ph idx="1"/>
          </p:nvPr>
        </p:nvSpPr>
        <p:spPr>
          <a:xfrm>
            <a:off x="803776" y="2829330"/>
            <a:ext cx="6190412" cy="3344459"/>
          </a:xfrm>
        </p:spPr>
        <p:txBody>
          <a:bodyPr vert="horz" lIns="91440" tIns="45720" rIns="91440" bIns="45720" rtlCol="0" anchor="t">
            <a:noAutofit/>
          </a:bodyPr>
          <a:lstStyle/>
          <a:p>
            <a:pPr marL="0" indent="0">
              <a:buNone/>
            </a:pPr>
            <a:r>
              <a:rPr lang="en-GB" dirty="0">
                <a:solidFill>
                  <a:schemeClr val="tx1">
                    <a:alpha val="80000"/>
                  </a:schemeClr>
                </a:solidFill>
                <a:latin typeface="Tw Cen MT" panose="020B0602020104020603" pitchFamily="34" charset="0"/>
                <a:cs typeface="Arial" panose="020B0604020202020204" pitchFamily="34" charset="0"/>
              </a:rPr>
              <a:t>Students ….</a:t>
            </a:r>
          </a:p>
          <a:p>
            <a:pPr>
              <a:lnSpc>
                <a:spcPct val="115000"/>
              </a:lnSpc>
            </a:pPr>
            <a:r>
              <a:rPr lang="en-GB" dirty="0">
                <a:latin typeface="Tw Cen MT" panose="020B0602020104020603" pitchFamily="34" charset="0"/>
              </a:rPr>
              <a:t>1-Explored different career pathways in health and social care industry.</a:t>
            </a:r>
          </a:p>
          <a:p>
            <a:pPr>
              <a:lnSpc>
                <a:spcPct val="115000"/>
              </a:lnSpc>
            </a:pPr>
            <a:r>
              <a:rPr lang="en-GB" dirty="0">
                <a:latin typeface="Tw Cen MT" panose="020B0602020104020603" pitchFamily="34" charset="0"/>
              </a:rPr>
              <a:t>Described the functions of health and social care service</a:t>
            </a:r>
            <a:endParaRPr lang="en-US" dirty="0">
              <a:latin typeface="Tw Cen MT" panose="020B0602020104020603" pitchFamily="34" charset="0"/>
            </a:endParaRPr>
          </a:p>
          <a:p>
            <a:pPr marL="0" indent="0">
              <a:buNone/>
            </a:pPr>
            <a:endParaRPr lang="en-GB" dirty="0">
              <a:solidFill>
                <a:schemeClr val="tx1">
                  <a:alpha val="80000"/>
                </a:schemeClr>
              </a:solidFill>
              <a:latin typeface="Tw Cen MT" panose="020B0602020104020603" pitchFamily="34" charset="0"/>
            </a:endParaRPr>
          </a:p>
        </p:txBody>
      </p:sp>
      <p:pic>
        <p:nvPicPr>
          <p:cNvPr id="11" name="Picture 2" descr="Image result for recap image">
            <a:extLst>
              <a:ext uri="{FF2B5EF4-FFF2-40B4-BE49-F238E27FC236}">
                <a16:creationId xmlns:a16="http://schemas.microsoft.com/office/drawing/2014/main" id="{8F4FFCBC-5A4B-441C-93AF-77D3EDE7DC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653" y="2065738"/>
            <a:ext cx="3548404" cy="337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9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F5219CA-ABE0-4BFF-AE79-1433AE504CAF}"/>
              </a:ext>
            </a:extLst>
          </p:cNvPr>
          <p:cNvSpPr>
            <a:spLocks noGrp="1"/>
          </p:cNvSpPr>
          <p:nvPr>
            <p:ph idx="1"/>
          </p:nvPr>
        </p:nvSpPr>
        <p:spPr>
          <a:xfrm>
            <a:off x="477078" y="2055811"/>
            <a:ext cx="8388625" cy="4121152"/>
          </a:xfrm>
        </p:spPr>
        <p:txBody>
          <a:bodyPr>
            <a:normAutofit/>
          </a:bodyPr>
          <a:lstStyle/>
          <a:p>
            <a:r>
              <a:rPr lang="en-GB" sz="2400" dirty="0"/>
              <a:t>Given the time lag before new staff can be trained, the NHS needs to prepare to recruit at least 5,000 nurses a year from overseas.</a:t>
            </a:r>
          </a:p>
          <a:p>
            <a:r>
              <a:rPr lang="en-GB" sz="2400" dirty="0"/>
              <a:t> The NHS has continued to put arrangements for international recruitment in place during the pandemic, but it is unlikely to achieve the scale needed until travel restrictions are lifted. </a:t>
            </a:r>
          </a:p>
          <a:p>
            <a:r>
              <a:rPr lang="en-GB" sz="2400" dirty="0"/>
              <a:t>It will also require a supportive immigration policy, building on the recently streamlined health and care visa process and arrangements for mutual recognition of qualifications with other countries.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D7F7142B-3516-4A55-A898-02E9BC0AB37E}"/>
              </a:ext>
            </a:extLst>
          </p:cNvPr>
          <p:cNvSpPr txBox="1"/>
          <p:nvPr/>
        </p:nvSpPr>
        <p:spPr>
          <a:xfrm>
            <a:off x="2120348" y="463264"/>
            <a:ext cx="6745355" cy="584775"/>
          </a:xfrm>
          <a:prstGeom prst="rect">
            <a:avLst/>
          </a:prstGeom>
          <a:noFill/>
        </p:spPr>
        <p:txBody>
          <a:bodyPr wrap="square">
            <a:spAutoFit/>
          </a:bodyPr>
          <a:lstStyle/>
          <a:p>
            <a:r>
              <a:rPr lang="en-GB" sz="3200" b="1" dirty="0">
                <a:solidFill>
                  <a:schemeClr val="bg1"/>
                </a:solidFill>
              </a:rPr>
              <a:t>NHS workforce during the pandemic</a:t>
            </a:r>
          </a:p>
        </p:txBody>
      </p:sp>
    </p:spTree>
    <p:extLst>
      <p:ext uri="{BB962C8B-B14F-4D97-AF65-F5344CB8AC3E}">
        <p14:creationId xmlns:p14="http://schemas.microsoft.com/office/powerpoint/2010/main" val="291672816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1C3BEA-2E72-415C-813E-74117C89A049}"/>
              </a:ext>
            </a:extLst>
          </p:cNvPr>
          <p:cNvSpPr>
            <a:spLocks noGrp="1"/>
          </p:cNvSpPr>
          <p:nvPr>
            <p:ph idx="1"/>
          </p:nvPr>
        </p:nvSpPr>
        <p:spPr>
          <a:xfrm>
            <a:off x="1653363" y="2176272"/>
            <a:ext cx="9367204" cy="4041648"/>
          </a:xfrm>
        </p:spPr>
        <p:txBody>
          <a:bodyPr anchor="t">
            <a:normAutofit/>
          </a:bodyPr>
          <a:lstStyle/>
          <a:p>
            <a:r>
              <a:rPr lang="en-GB" sz="2400"/>
              <a:t>One of the greatest challenges lies in nursing, with nearly 38,000 vacancies (one in ten posts).</a:t>
            </a:r>
          </a:p>
          <a:p>
            <a:r>
              <a:rPr lang="en-GB" sz="2400"/>
              <a:t>It is also important to improve the retention of staff already working in the service, especially with so many staff suffering from burnout and significant numbers, particularly nurses, intending to leave. To do this, the NHS must focus on becoming a better employer.</a:t>
            </a:r>
          </a:p>
          <a:p>
            <a:r>
              <a:rPr lang="en-GB" sz="2400"/>
              <a:t>During the pandemic, many former staff heeded the call to return to work in the NHS in its time of need; these staff could present a great opportunity to accelerate progress on improving retention, if the NHS provides the right incentives and support to make them want to stay after the pandemic recedes.</a:t>
            </a:r>
          </a:p>
        </p:txBody>
      </p:sp>
      <p:sp>
        <p:nvSpPr>
          <p:cNvPr id="7" name="TextBox 6">
            <a:extLst>
              <a:ext uri="{FF2B5EF4-FFF2-40B4-BE49-F238E27FC236}">
                <a16:creationId xmlns:a16="http://schemas.microsoft.com/office/drawing/2014/main" id="{CC66CE14-9B6C-4BBB-B460-66B5B38378E6}"/>
              </a:ext>
            </a:extLst>
          </p:cNvPr>
          <p:cNvSpPr txBox="1"/>
          <p:nvPr/>
        </p:nvSpPr>
        <p:spPr>
          <a:xfrm>
            <a:off x="2398643" y="517496"/>
            <a:ext cx="6986322" cy="523220"/>
          </a:xfrm>
          <a:prstGeom prst="rect">
            <a:avLst/>
          </a:prstGeom>
          <a:noFill/>
        </p:spPr>
        <p:txBody>
          <a:bodyPr wrap="square">
            <a:spAutoFit/>
          </a:bodyPr>
          <a:lstStyle/>
          <a:p>
            <a:r>
              <a:rPr lang="en-GB" sz="2800" b="1" dirty="0"/>
              <a:t>NHS workforce during the pandemic-</a:t>
            </a:r>
            <a:r>
              <a:rPr lang="en-GB" sz="2800" b="1" dirty="0" err="1"/>
              <a:t>cont</a:t>
            </a:r>
            <a:r>
              <a:rPr lang="en-GB" sz="2800" b="1" dirty="0"/>
              <a:t>….</a:t>
            </a:r>
          </a:p>
        </p:txBody>
      </p:sp>
    </p:spTree>
    <p:extLst>
      <p:ext uri="{BB962C8B-B14F-4D97-AF65-F5344CB8AC3E}">
        <p14:creationId xmlns:p14="http://schemas.microsoft.com/office/powerpoint/2010/main" val="1218626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458AAF0-048E-493D-BCF8-A89421608870}"/>
              </a:ext>
            </a:extLst>
          </p:cNvPr>
          <p:cNvSpPr>
            <a:spLocks noGrp="1"/>
          </p:cNvSpPr>
          <p:nvPr>
            <p:ph idx="1"/>
          </p:nvPr>
        </p:nvSpPr>
        <p:spPr>
          <a:xfrm>
            <a:off x="1653363" y="2176272"/>
            <a:ext cx="9367204" cy="4041648"/>
          </a:xfrm>
        </p:spPr>
        <p:txBody>
          <a:bodyPr anchor="t">
            <a:normAutofit/>
          </a:bodyPr>
          <a:lstStyle/>
          <a:p>
            <a:r>
              <a:rPr lang="en-GB" sz="2200" b="0" i="0" dirty="0">
                <a:effectLst/>
                <a:latin typeface="Univers LT Pro"/>
              </a:rPr>
              <a:t>COVID-19 has taken a </a:t>
            </a:r>
            <a:r>
              <a:rPr lang="en-GB" sz="2200" b="0" i="0" dirty="0">
                <a:effectLst/>
                <a:latin typeface="Univers LT Pro"/>
                <a:hlinkClick r:id="rId2"/>
              </a:rPr>
              <a:t>devastating toll</a:t>
            </a:r>
            <a:r>
              <a:rPr lang="en-GB" sz="2200" b="0" i="0" dirty="0">
                <a:effectLst/>
                <a:latin typeface="Univers LT Pro"/>
              </a:rPr>
              <a:t> on people being cared for in the community and care homes. </a:t>
            </a:r>
          </a:p>
          <a:p>
            <a:r>
              <a:rPr lang="en-GB" sz="2200" b="0" i="0" dirty="0">
                <a:effectLst/>
                <a:latin typeface="Univers LT Pro"/>
              </a:rPr>
              <a:t>Throughout the pandemic, insufficient attention has been paid to the impact on the 1.5 million people working to look after people across residential, nursing and home care in England. </a:t>
            </a:r>
          </a:p>
          <a:p>
            <a:r>
              <a:rPr lang="en-GB" sz="2200" b="0" i="0" dirty="0">
                <a:effectLst/>
                <a:latin typeface="Univers LT Pro"/>
              </a:rPr>
              <a:t>We have previously highlighted the </a:t>
            </a:r>
            <a:r>
              <a:rPr lang="en-GB" sz="2200" b="0" i="0" dirty="0">
                <a:effectLst/>
                <a:latin typeface="Univers LT Pro"/>
                <a:hlinkClick r:id="rId3"/>
              </a:rPr>
              <a:t>challenges</a:t>
            </a:r>
            <a:r>
              <a:rPr lang="en-GB" sz="2200" b="0" i="0" dirty="0">
                <a:effectLst/>
                <a:latin typeface="Univers LT Pro"/>
              </a:rPr>
              <a:t> facing the care workforce going into the pandemic, including high vacancy and turnover rates and low pay. </a:t>
            </a:r>
          </a:p>
          <a:p>
            <a:r>
              <a:rPr lang="en-GB" sz="2200" b="0" i="0" dirty="0">
                <a:effectLst/>
                <a:latin typeface="Univers LT Pro"/>
              </a:rPr>
              <a:t>Here we bring together emerging evidence of the pandemic’s impact so far on a workforce (</a:t>
            </a:r>
            <a:r>
              <a:rPr lang="en-GB" sz="2200" b="0" i="0" dirty="0">
                <a:effectLst/>
                <a:latin typeface="Univers LT Pro"/>
                <a:hlinkClick r:id="rId4"/>
              </a:rPr>
              <a:t>mostly made up of women</a:t>
            </a:r>
            <a:r>
              <a:rPr lang="en-GB" sz="2200" b="0" i="0" dirty="0">
                <a:effectLst/>
                <a:latin typeface="Univers LT Pro"/>
              </a:rPr>
              <a:t>) that has for too long been undervalued, underpaid and politically neglected.</a:t>
            </a:r>
            <a:endParaRPr lang="en-GB" sz="2200" dirty="0"/>
          </a:p>
        </p:txBody>
      </p:sp>
    </p:spTree>
    <p:extLst>
      <p:ext uri="{BB962C8B-B14F-4D97-AF65-F5344CB8AC3E}">
        <p14:creationId xmlns:p14="http://schemas.microsoft.com/office/powerpoint/2010/main" val="22110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E9F649-8C63-48D4-B9EB-831249477EF9}"/>
              </a:ext>
            </a:extLst>
          </p:cNvPr>
          <p:cNvSpPr>
            <a:spLocks noGrp="1"/>
          </p:cNvSpPr>
          <p:nvPr>
            <p:ph idx="1"/>
          </p:nvPr>
        </p:nvSpPr>
        <p:spPr>
          <a:xfrm>
            <a:off x="1653363" y="2176272"/>
            <a:ext cx="9367204" cy="4041648"/>
          </a:xfrm>
        </p:spPr>
        <p:txBody>
          <a:bodyPr anchor="t">
            <a:normAutofit/>
          </a:bodyPr>
          <a:lstStyle/>
          <a:p>
            <a:pPr marL="0" indent="0">
              <a:buNone/>
            </a:pPr>
            <a:r>
              <a:rPr lang="en-GB" sz="2400" b="0" i="0" dirty="0">
                <a:effectLst/>
                <a:latin typeface="Univers LT Pro"/>
              </a:rPr>
              <a:t>Emerging evidence of the impact on staff mental wellbeing is worrying.</a:t>
            </a:r>
          </a:p>
          <a:p>
            <a:pPr marL="0" indent="0">
              <a:buNone/>
            </a:pPr>
            <a:r>
              <a:rPr lang="en-GB" sz="2400" b="0" i="0" dirty="0">
                <a:effectLst/>
                <a:latin typeface="Univers LT Pro"/>
              </a:rPr>
              <a:t> In a Health Foundation funded </a:t>
            </a:r>
            <a:r>
              <a:rPr lang="en-GB" sz="2400" b="0" i="0" dirty="0">
                <a:effectLst/>
                <a:latin typeface="Univers LT Pro"/>
                <a:hlinkClick r:id="rId2"/>
              </a:rPr>
              <a:t>‘pulse’ survey</a:t>
            </a:r>
            <a:r>
              <a:rPr lang="en-GB" sz="2400" b="0" i="0" dirty="0">
                <a:effectLst/>
                <a:latin typeface="Univers LT Pro"/>
              </a:rPr>
              <a:t> of nearly 300 social care staff in July 2020, a sobering </a:t>
            </a:r>
            <a:r>
              <a:rPr lang="en-GB" sz="2400" b="0" i="0" dirty="0">
                <a:effectLst/>
                <a:latin typeface="Univers LT Pro"/>
                <a:hlinkClick r:id="rId3"/>
              </a:rPr>
              <a:t>four out of five</a:t>
            </a:r>
            <a:r>
              <a:rPr lang="en-GB" sz="2400" b="0" i="0" dirty="0">
                <a:effectLst/>
                <a:latin typeface="Univers LT Pro"/>
              </a:rPr>
              <a:t> respondents said that their job had left them feeling ‘tense, uneasy or worried’ more often since the onset of COVID-19. </a:t>
            </a:r>
          </a:p>
          <a:p>
            <a:pPr marL="0" indent="0">
              <a:buNone/>
            </a:pPr>
            <a:r>
              <a:rPr lang="en-GB" sz="2400" b="0" i="0" dirty="0">
                <a:effectLst/>
                <a:latin typeface="Univers LT Pro"/>
              </a:rPr>
              <a:t>Three out of five also reported feeling ‘depressed, gloomy or miserable’ more often than before the pandemic. </a:t>
            </a:r>
          </a:p>
          <a:p>
            <a:pPr marL="0" indent="0">
              <a:buNone/>
            </a:pPr>
            <a:r>
              <a:rPr lang="en-GB" sz="2400" b="0" i="0" dirty="0">
                <a:effectLst/>
                <a:latin typeface="Univers LT Pro"/>
              </a:rPr>
              <a:t>In a Queen’s Nursing Institute survey, </a:t>
            </a:r>
            <a:r>
              <a:rPr lang="en-GB" sz="2400" b="0" i="0" dirty="0">
                <a:effectLst/>
                <a:latin typeface="Univers LT Pro"/>
                <a:hlinkClick r:id="rId4"/>
              </a:rPr>
              <a:t>56% of care home nurses</a:t>
            </a:r>
            <a:r>
              <a:rPr lang="en-GB" sz="2400" b="0" i="0" dirty="0">
                <a:effectLst/>
                <a:latin typeface="Univers LT Pro"/>
              </a:rPr>
              <a:t> reported that they felt worse than normal in terms of both their physical and mental wellbeing.</a:t>
            </a:r>
            <a:endParaRPr lang="en-GB" sz="2400" dirty="0"/>
          </a:p>
        </p:txBody>
      </p:sp>
      <p:sp>
        <p:nvSpPr>
          <p:cNvPr id="7" name="TextBox 6">
            <a:extLst>
              <a:ext uri="{FF2B5EF4-FFF2-40B4-BE49-F238E27FC236}">
                <a16:creationId xmlns:a16="http://schemas.microsoft.com/office/drawing/2014/main" id="{3FD91415-BF3E-4DD0-B0D8-0EA9D7999ACE}"/>
              </a:ext>
            </a:extLst>
          </p:cNvPr>
          <p:cNvSpPr txBox="1"/>
          <p:nvPr/>
        </p:nvSpPr>
        <p:spPr>
          <a:xfrm>
            <a:off x="2798635" y="640080"/>
            <a:ext cx="7076660" cy="584775"/>
          </a:xfrm>
          <a:prstGeom prst="rect">
            <a:avLst/>
          </a:prstGeom>
          <a:noFill/>
        </p:spPr>
        <p:txBody>
          <a:bodyPr wrap="square">
            <a:spAutoFit/>
          </a:bodyPr>
          <a:lstStyle/>
          <a:p>
            <a:r>
              <a:rPr lang="en-GB" sz="3200" b="0" i="0" dirty="0">
                <a:effectLst/>
                <a:latin typeface="Univers LT Pro"/>
              </a:rPr>
              <a:t>Impact on physical and mental wellbeing</a:t>
            </a:r>
            <a:endParaRPr lang="en-GB" sz="3200" dirty="0"/>
          </a:p>
        </p:txBody>
      </p:sp>
    </p:spTree>
    <p:extLst>
      <p:ext uri="{BB962C8B-B14F-4D97-AF65-F5344CB8AC3E}">
        <p14:creationId xmlns:p14="http://schemas.microsoft.com/office/powerpoint/2010/main" val="2021758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6B6EE5-DC73-420A-B6AE-CB046E36409E}"/>
              </a:ext>
            </a:extLst>
          </p:cNvPr>
          <p:cNvSpPr>
            <a:spLocks noGrp="1"/>
          </p:cNvSpPr>
          <p:nvPr>
            <p:ph idx="1"/>
          </p:nvPr>
        </p:nvSpPr>
        <p:spPr>
          <a:xfrm>
            <a:off x="1653363" y="2176272"/>
            <a:ext cx="9367204" cy="4041648"/>
          </a:xfrm>
        </p:spPr>
        <p:txBody>
          <a:bodyPr anchor="t">
            <a:normAutofit/>
          </a:bodyPr>
          <a:lstStyle/>
          <a:p>
            <a:r>
              <a:rPr lang="en-GB" sz="2400" b="0" i="0" dirty="0">
                <a:effectLst/>
                <a:latin typeface="interfaceregular"/>
              </a:rPr>
              <a:t>During the first wave of the pandemic, overstretched healthcare systems left health workers in hard hit countries struggling with long working hours, fatigue, and extreme psychological stress. </a:t>
            </a:r>
          </a:p>
          <a:p>
            <a:r>
              <a:rPr lang="en-GB" sz="2400" b="0" i="0" dirty="0">
                <a:effectLst/>
                <a:latin typeface="interfaceregular"/>
              </a:rPr>
              <a:t>Rapidly vanishing supplies, national lockdowns, and a feeding frenzy on the open market for personal protective equipment (PPE) led to shortages.</a:t>
            </a:r>
          </a:p>
          <a:p>
            <a:r>
              <a:rPr lang="en-GB" sz="2400" b="1" i="0" u="none" strike="noStrike" dirty="0">
                <a:effectLst/>
                <a:latin typeface="interfaceregular"/>
                <a:hlinkClick r:id="rId2"/>
              </a:rPr>
              <a:t>7</a:t>
            </a:r>
            <a:r>
              <a:rPr lang="en-GB" sz="2400" b="0" i="0" dirty="0">
                <a:effectLst/>
                <a:latin typeface="interfaceregular"/>
              </a:rPr>
              <a:t> Healthcare workers often had to care for patients with suspected or confirmed covid-19 infection without proper training or adequate PPE. </a:t>
            </a:r>
          </a:p>
          <a:p>
            <a:r>
              <a:rPr lang="en-GB" sz="2400" b="0" i="0" dirty="0">
                <a:effectLst/>
                <a:latin typeface="interfaceregular"/>
              </a:rPr>
              <a:t>This contributed to an increased risk to healthcare workers during the initial phase of the pandemic</a:t>
            </a:r>
            <a:endParaRPr lang="en-GB" sz="2400" dirty="0"/>
          </a:p>
        </p:txBody>
      </p:sp>
      <p:sp>
        <p:nvSpPr>
          <p:cNvPr id="7" name="TextBox 6">
            <a:extLst>
              <a:ext uri="{FF2B5EF4-FFF2-40B4-BE49-F238E27FC236}">
                <a16:creationId xmlns:a16="http://schemas.microsoft.com/office/drawing/2014/main" id="{820B8DAD-0E87-44B1-B967-4DBBB1DCCC20}"/>
              </a:ext>
            </a:extLst>
          </p:cNvPr>
          <p:cNvSpPr txBox="1"/>
          <p:nvPr/>
        </p:nvSpPr>
        <p:spPr>
          <a:xfrm>
            <a:off x="2451652" y="512951"/>
            <a:ext cx="8057321" cy="523220"/>
          </a:xfrm>
          <a:prstGeom prst="rect">
            <a:avLst/>
          </a:prstGeom>
          <a:noFill/>
        </p:spPr>
        <p:txBody>
          <a:bodyPr wrap="square">
            <a:spAutoFit/>
          </a:bodyPr>
          <a:lstStyle/>
          <a:p>
            <a:r>
              <a:rPr lang="en-GB" sz="2800" b="1" i="0" dirty="0">
                <a:effectLst/>
                <a:latin typeface="interfaceregular"/>
              </a:rPr>
              <a:t>Shortages of Personal Protective </a:t>
            </a:r>
            <a:r>
              <a:rPr lang="en-GB" sz="2800" b="1" dirty="0">
                <a:latin typeface="interfaceregular"/>
              </a:rPr>
              <a:t>E</a:t>
            </a:r>
            <a:r>
              <a:rPr lang="en-GB" sz="2800" b="1" i="0" dirty="0">
                <a:effectLst/>
                <a:latin typeface="interfaceregular"/>
              </a:rPr>
              <a:t>quipment (PPE)  </a:t>
            </a:r>
            <a:endParaRPr lang="en-GB" sz="2800" b="1" dirty="0"/>
          </a:p>
        </p:txBody>
      </p:sp>
    </p:spTree>
    <p:extLst>
      <p:ext uri="{BB962C8B-B14F-4D97-AF65-F5344CB8AC3E}">
        <p14:creationId xmlns:p14="http://schemas.microsoft.com/office/powerpoint/2010/main" val="1202166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E0A9A7-1CD3-4102-B73C-05251F0F6B1A}"/>
              </a:ext>
            </a:extLst>
          </p:cNvPr>
          <p:cNvSpPr>
            <a:spLocks noGrp="1"/>
          </p:cNvSpPr>
          <p:nvPr>
            <p:ph idx="1"/>
          </p:nvPr>
        </p:nvSpPr>
        <p:spPr>
          <a:xfrm>
            <a:off x="1653363" y="2176272"/>
            <a:ext cx="9367204" cy="4041648"/>
          </a:xfrm>
        </p:spPr>
        <p:txBody>
          <a:bodyPr anchor="t">
            <a:normAutofit/>
          </a:bodyPr>
          <a:lstStyle/>
          <a:p>
            <a:r>
              <a:rPr lang="en-GB" sz="2400"/>
              <a:t>Hospital-based health professionals worked long hours wearing cumbersome and uncomfortable personal protective equipment (PPE), after initial shortages of PPE had been addressed. </a:t>
            </a:r>
          </a:p>
          <a:p>
            <a:r>
              <a:rPr lang="en-GB" sz="2400"/>
              <a:t>They strived to keep up with emerging knowledge, institutional and regional procedures, and changing PPE recommendations, while trying to distinguish accurate information from misinformation.</a:t>
            </a:r>
          </a:p>
        </p:txBody>
      </p:sp>
      <p:sp>
        <p:nvSpPr>
          <p:cNvPr id="7" name="TextBox 6">
            <a:extLst>
              <a:ext uri="{FF2B5EF4-FFF2-40B4-BE49-F238E27FC236}">
                <a16:creationId xmlns:a16="http://schemas.microsoft.com/office/drawing/2014/main" id="{23D6D7AE-5604-4D3E-84B0-22CC2930F5A3}"/>
              </a:ext>
            </a:extLst>
          </p:cNvPr>
          <p:cNvSpPr txBox="1"/>
          <p:nvPr/>
        </p:nvSpPr>
        <p:spPr>
          <a:xfrm>
            <a:off x="3288965" y="964460"/>
            <a:ext cx="6096000" cy="646331"/>
          </a:xfrm>
          <a:prstGeom prst="rect">
            <a:avLst/>
          </a:prstGeom>
          <a:noFill/>
        </p:spPr>
        <p:txBody>
          <a:bodyPr wrap="square">
            <a:spAutoFit/>
          </a:bodyPr>
          <a:lstStyle/>
          <a:p>
            <a:r>
              <a:rPr lang="en-GB" sz="3600" b="1" i="0" dirty="0">
                <a:effectLst/>
                <a:latin typeface="interfaceregular"/>
              </a:rPr>
              <a:t>(PPE)-</a:t>
            </a:r>
            <a:r>
              <a:rPr lang="en-GB" sz="3600" b="1" i="0" dirty="0" err="1">
                <a:effectLst/>
                <a:latin typeface="interfaceregular"/>
              </a:rPr>
              <a:t>Cont</a:t>
            </a:r>
            <a:r>
              <a:rPr lang="en-GB" sz="3600" b="1" i="0" dirty="0">
                <a:effectLst/>
                <a:latin typeface="interfaceregular"/>
              </a:rPr>
              <a:t>….. </a:t>
            </a:r>
            <a:endParaRPr lang="en-GB" sz="3600" dirty="0"/>
          </a:p>
        </p:txBody>
      </p:sp>
    </p:spTree>
    <p:extLst>
      <p:ext uri="{BB962C8B-B14F-4D97-AF65-F5344CB8AC3E}">
        <p14:creationId xmlns:p14="http://schemas.microsoft.com/office/powerpoint/2010/main" val="2262045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99DECC-8C71-4E84-92B1-2499A3ED12C0}"/>
              </a:ext>
            </a:extLst>
          </p:cNvPr>
          <p:cNvSpPr>
            <a:spLocks noGrp="1"/>
          </p:cNvSpPr>
          <p:nvPr>
            <p:ph idx="1"/>
          </p:nvPr>
        </p:nvSpPr>
        <p:spPr>
          <a:xfrm>
            <a:off x="1183689" y="1691639"/>
            <a:ext cx="10048913" cy="4041648"/>
          </a:xfrm>
        </p:spPr>
        <p:txBody>
          <a:bodyPr anchor="t">
            <a:normAutofit/>
          </a:bodyPr>
          <a:lstStyle/>
          <a:p>
            <a:pPr marL="0" indent="0">
              <a:buNone/>
            </a:pPr>
            <a:r>
              <a:rPr lang="en-GB" sz="2400" b="1" i="0" dirty="0">
                <a:effectLst/>
                <a:latin typeface="Univers LT Pro"/>
              </a:rPr>
              <a:t>Working conditions</a:t>
            </a:r>
          </a:p>
          <a:p>
            <a:r>
              <a:rPr lang="en-GB" sz="2400" b="0" i="0" dirty="0">
                <a:effectLst/>
                <a:latin typeface="Univers LT Pro"/>
              </a:rPr>
              <a:t>A challenging job has been made more difficult by the pandemic. In July, </a:t>
            </a:r>
            <a:r>
              <a:rPr lang="en-GB" sz="2400" b="0" i="0" dirty="0">
                <a:effectLst/>
                <a:latin typeface="Univers LT Pro"/>
                <a:hlinkClick r:id="rId2"/>
              </a:rPr>
              <a:t>four in five reported that their workload had risen</a:t>
            </a:r>
            <a:r>
              <a:rPr lang="en-GB" sz="2400" b="0" i="0" dirty="0">
                <a:effectLst/>
                <a:latin typeface="Univers LT Pro"/>
              </a:rPr>
              <a:t>, mainly due to covering for colleagues who had to self-isolate or having to train new volunteers.</a:t>
            </a:r>
          </a:p>
          <a:p>
            <a:r>
              <a:rPr lang="en-GB" sz="2400" b="0" i="0" dirty="0">
                <a:effectLst/>
                <a:latin typeface="Univers LT Pro"/>
              </a:rPr>
              <a:t>In spite of everything, most respondents reported a </a:t>
            </a:r>
            <a:r>
              <a:rPr lang="en-GB" sz="2400" b="0" i="0" dirty="0">
                <a:effectLst/>
                <a:latin typeface="Univers LT Pro"/>
                <a:hlinkClick r:id="rId2"/>
              </a:rPr>
              <a:t>high level of commitment and pride in</a:t>
            </a:r>
            <a:r>
              <a:rPr lang="en-GB" sz="2400" b="0" i="0" dirty="0">
                <a:effectLst/>
                <a:latin typeface="Univers LT Pro"/>
              </a:rPr>
              <a:t> their roles.</a:t>
            </a:r>
          </a:p>
          <a:p>
            <a:r>
              <a:rPr lang="en-GB" sz="2400" b="0" i="0" dirty="0">
                <a:effectLst/>
                <a:latin typeface="Univers LT Pro"/>
              </a:rPr>
              <a:t> And – though it remains to be seen how long this will last – a silver lining of the pandemic has been an </a:t>
            </a:r>
            <a:r>
              <a:rPr lang="en-GB" sz="2400" b="0" i="0" dirty="0">
                <a:effectLst/>
                <a:latin typeface="Univers LT Pro"/>
                <a:hlinkClick r:id="rId3"/>
              </a:rPr>
              <a:t>increase in interest</a:t>
            </a:r>
            <a:r>
              <a:rPr lang="en-GB" sz="2400" b="0" i="0" dirty="0">
                <a:effectLst/>
                <a:latin typeface="Univers LT Pro"/>
              </a:rPr>
              <a:t> in social care roles. </a:t>
            </a:r>
          </a:p>
          <a:p>
            <a:r>
              <a:rPr lang="en-GB" sz="2400" b="0" i="0" dirty="0">
                <a:effectLst/>
                <a:latin typeface="Univers LT Pro"/>
              </a:rPr>
              <a:t>COVID-19 has raised the </a:t>
            </a:r>
            <a:r>
              <a:rPr lang="en-GB" sz="2400" b="0" i="0" dirty="0">
                <a:effectLst/>
                <a:latin typeface="Univers LT Pro"/>
                <a:hlinkClick r:id="rId4"/>
              </a:rPr>
              <a:t>profile of care work</a:t>
            </a:r>
            <a:r>
              <a:rPr lang="en-GB" sz="2400" b="0" i="0" dirty="0">
                <a:effectLst/>
                <a:latin typeface="Univers LT Pro"/>
              </a:rPr>
              <a:t> and led to increased public awareness of the </a:t>
            </a:r>
            <a:r>
              <a:rPr lang="en-GB" sz="2400" b="0" i="0" dirty="0">
                <a:effectLst/>
                <a:latin typeface="Univers LT Pro"/>
                <a:hlinkClick r:id="rId5"/>
              </a:rPr>
              <a:t>complexity and skill</a:t>
            </a:r>
            <a:r>
              <a:rPr lang="en-GB" sz="2400" b="0" i="0" dirty="0">
                <a:effectLst/>
                <a:latin typeface="Univers LT Pro"/>
              </a:rPr>
              <a:t> involved in care provision.</a:t>
            </a:r>
          </a:p>
          <a:p>
            <a:endParaRPr lang="en-GB" sz="2400" dirty="0"/>
          </a:p>
        </p:txBody>
      </p:sp>
    </p:spTree>
    <p:extLst>
      <p:ext uri="{BB962C8B-B14F-4D97-AF65-F5344CB8AC3E}">
        <p14:creationId xmlns:p14="http://schemas.microsoft.com/office/powerpoint/2010/main" val="41508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C5A62E-809D-4428-A74A-54302B34A892}"/>
              </a:ext>
            </a:extLst>
          </p:cNvPr>
          <p:cNvSpPr>
            <a:spLocks noGrp="1"/>
          </p:cNvSpPr>
          <p:nvPr>
            <p:ph idx="1"/>
          </p:nvPr>
        </p:nvSpPr>
        <p:spPr>
          <a:xfrm>
            <a:off x="1653363" y="2176272"/>
            <a:ext cx="9367204" cy="4041648"/>
          </a:xfrm>
        </p:spPr>
        <p:txBody>
          <a:bodyPr anchor="t">
            <a:normAutofit/>
          </a:bodyPr>
          <a:lstStyle/>
          <a:p>
            <a:pPr marL="0" indent="0">
              <a:buNone/>
            </a:pPr>
            <a:r>
              <a:rPr lang="en-GB" sz="3600" b="1" i="0" dirty="0">
                <a:effectLst/>
                <a:latin typeface="Univers LT Pro"/>
              </a:rPr>
              <a:t>Earnings</a:t>
            </a:r>
          </a:p>
          <a:p>
            <a:r>
              <a:rPr lang="en-GB" sz="2000" b="0" i="0" dirty="0">
                <a:effectLst/>
                <a:latin typeface="Univers LT Pro"/>
              </a:rPr>
              <a:t>The pandemic has had a negative impact on the earnings of social care staff. Insecure employment and low pay have put care workers and the people they care for at risk.</a:t>
            </a:r>
          </a:p>
          <a:p>
            <a:r>
              <a:rPr lang="en-GB" sz="2000" b="0" i="0" dirty="0">
                <a:effectLst/>
                <a:latin typeface="Univers LT Pro"/>
              </a:rPr>
              <a:t>In a report commissioned by the Health Foundation in September 2020, the Institute for Employment Studies estimated that care workers earning the National Living Wage faced an effective pay cut of </a:t>
            </a:r>
            <a:r>
              <a:rPr lang="en-GB" sz="2000" b="0" i="0" dirty="0">
                <a:effectLst/>
                <a:latin typeface="Univers LT Pro"/>
                <a:hlinkClick r:id="rId2"/>
              </a:rPr>
              <a:t>up to two-thirds</a:t>
            </a:r>
            <a:r>
              <a:rPr lang="en-GB" sz="2000" b="0" i="0" dirty="0">
                <a:effectLst/>
                <a:latin typeface="Univers LT Pro"/>
              </a:rPr>
              <a:t> of their earnings if required to self-isolate after testing positive for COVID-19, even after accounting for Statutory Sick Pay. </a:t>
            </a:r>
          </a:p>
          <a:p>
            <a:r>
              <a:rPr lang="en-GB" sz="2000" b="0" i="0" dirty="0">
                <a:effectLst/>
                <a:latin typeface="Univers LT Pro"/>
              </a:rPr>
              <a:t>While this does not cover more recent financial support schemes (such as the </a:t>
            </a:r>
            <a:r>
              <a:rPr lang="en-GB" sz="2000" b="0" i="0" dirty="0">
                <a:effectLst/>
                <a:latin typeface="Univers LT Pro"/>
                <a:hlinkClick r:id="rId3"/>
              </a:rPr>
              <a:t>Test and Trace Support Payment</a:t>
            </a:r>
            <a:r>
              <a:rPr lang="en-GB" sz="2000" b="0" i="0" dirty="0">
                <a:effectLst/>
                <a:latin typeface="Univers LT Pro"/>
              </a:rPr>
              <a:t>), it raises the bleak prospect of care workers being torn between self-isolating and being able to provide for themselves or their families.</a:t>
            </a:r>
          </a:p>
          <a:p>
            <a:endParaRPr lang="en-GB" sz="2000" dirty="0"/>
          </a:p>
        </p:txBody>
      </p:sp>
    </p:spTree>
    <p:extLst>
      <p:ext uri="{BB962C8B-B14F-4D97-AF65-F5344CB8AC3E}">
        <p14:creationId xmlns:p14="http://schemas.microsoft.com/office/powerpoint/2010/main" val="226659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2CEA4B-7128-4AE1-B9EA-3D2F99DE1B3C}"/>
              </a:ext>
            </a:extLst>
          </p:cNvPr>
          <p:cNvSpPr>
            <a:spLocks noGrp="1"/>
          </p:cNvSpPr>
          <p:nvPr>
            <p:ph idx="1"/>
          </p:nvPr>
        </p:nvSpPr>
        <p:spPr>
          <a:xfrm>
            <a:off x="1325217" y="1828800"/>
            <a:ext cx="9695350" cy="4389120"/>
          </a:xfrm>
        </p:spPr>
        <p:txBody>
          <a:bodyPr anchor="t">
            <a:normAutofit/>
          </a:bodyPr>
          <a:lstStyle/>
          <a:p>
            <a:pPr marL="0" indent="0">
              <a:buNone/>
            </a:pPr>
            <a:r>
              <a:rPr lang="en-GB" sz="3200" b="1" dirty="0"/>
              <a:t>Workforce pay and conditions</a:t>
            </a:r>
          </a:p>
          <a:p>
            <a:r>
              <a:rPr lang="en-GB" sz="2000" dirty="0"/>
              <a:t>Covid-19 highlighted the inadequate workforce pay and conditions experienced by social care staff, though it has not as yet brought any improvement in them. </a:t>
            </a:r>
          </a:p>
          <a:p>
            <a:pPr marL="0" indent="0">
              <a:buNone/>
            </a:pPr>
            <a:r>
              <a:rPr lang="en-GB" sz="2000" dirty="0">
                <a:highlight>
                  <a:srgbClr val="00FFFF"/>
                </a:highlight>
              </a:rPr>
              <a:t>And though the clamour for better pay for staff is now relatively strong, there is no guarantee it will last: </a:t>
            </a:r>
          </a:p>
          <a:p>
            <a:r>
              <a:rPr lang="en-GB" sz="2000" dirty="0"/>
              <a:t>Recessions normally increase the number of people willing to work in the sector and may bring short-term relief to vacancy rates (which are now below those experienced before to the pandemic) but the question of improving pay remains key to improving recruitment and retention in the medium term. </a:t>
            </a:r>
          </a:p>
          <a:p>
            <a:r>
              <a:rPr lang="en-GB" sz="2000" dirty="0"/>
              <a:t>Again, there are small positive signs: the government seems now to accept the need to tackle these issues, rather than leave them entirely to the market, and there have been efforts to provide central training support to, for example, registered managers. However, these are all tentative steps, rather than the giant stride forward the sector needs.</a:t>
            </a:r>
          </a:p>
        </p:txBody>
      </p:sp>
    </p:spTree>
    <p:extLst>
      <p:ext uri="{BB962C8B-B14F-4D97-AF65-F5344CB8AC3E}">
        <p14:creationId xmlns:p14="http://schemas.microsoft.com/office/powerpoint/2010/main" val="177472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AE2C85-1A90-4E16-A5C3-189305B480B6}"/>
              </a:ext>
            </a:extLst>
          </p:cNvPr>
          <p:cNvSpPr>
            <a:spLocks noGrp="1"/>
          </p:cNvSpPr>
          <p:nvPr>
            <p:ph idx="1"/>
          </p:nvPr>
        </p:nvSpPr>
        <p:spPr>
          <a:xfrm>
            <a:off x="499860" y="1941514"/>
            <a:ext cx="8657392" cy="4665660"/>
          </a:xfrm>
        </p:spPr>
        <p:txBody>
          <a:bodyPr>
            <a:normAutofit/>
          </a:bodyPr>
          <a:lstStyle/>
          <a:p>
            <a:pPr marL="0" indent="0">
              <a:buNone/>
            </a:pPr>
            <a:r>
              <a:rPr lang="en-GB" sz="2000" b="0" i="0" dirty="0">
                <a:effectLst/>
                <a:latin typeface="Ne10-simplified"/>
              </a:rPr>
              <a:t>Skills shortages and COVID-19</a:t>
            </a:r>
          </a:p>
          <a:p>
            <a:r>
              <a:rPr lang="en-GB" sz="2000" dirty="0">
                <a:solidFill>
                  <a:schemeClr val="bg1"/>
                </a:solidFill>
                <a:highlight>
                  <a:srgbClr val="00FF00"/>
                </a:highlight>
              </a:rPr>
              <a:t>Health and social care Skills shortages and COVID-19</a:t>
            </a:r>
          </a:p>
          <a:p>
            <a:r>
              <a:rPr lang="en-GB" sz="2000" b="0" i="0" dirty="0">
                <a:effectLst/>
                <a:latin typeface="inherit"/>
              </a:rPr>
              <a:t>COVID-19 is putting unprecedented pressure on people working in health and social care. </a:t>
            </a:r>
          </a:p>
          <a:p>
            <a:r>
              <a:rPr lang="en-GB" sz="2000" b="0" i="0" dirty="0">
                <a:effectLst/>
                <a:latin typeface="inherit"/>
              </a:rPr>
              <a:t>However, even before the pandemic, staffing was the </a:t>
            </a:r>
            <a:r>
              <a:rPr lang="en-GB" sz="2000" b="0" i="0" dirty="0">
                <a:effectLst/>
                <a:highlight>
                  <a:srgbClr val="008080"/>
                </a:highlight>
                <a:latin typeface="inherit"/>
                <a:hlinkClick r:id="rId2">
                  <a:extLst>
                    <a:ext uri="{A12FA001-AC4F-418D-AE19-62706E023703}">
                      <ahyp:hlinkClr xmlns:ahyp="http://schemas.microsoft.com/office/drawing/2018/hyperlinkcolor" val="tx"/>
                    </a:ext>
                  </a:extLst>
                </a:hlinkClick>
              </a:rPr>
              <a:t>biggest single challenge</a:t>
            </a:r>
            <a:r>
              <a:rPr lang="en-GB" sz="2000" b="0" i="0" dirty="0">
                <a:effectLst/>
                <a:highlight>
                  <a:srgbClr val="008080"/>
                </a:highlight>
                <a:latin typeface="inherit"/>
              </a:rPr>
              <a:t> </a:t>
            </a:r>
            <a:r>
              <a:rPr lang="en-GB" sz="2000" b="0" i="0" dirty="0">
                <a:effectLst/>
                <a:latin typeface="inherit"/>
              </a:rPr>
              <a:t>for the NHS and social care in England, and was having a direct impact on patient care and staff experience.</a:t>
            </a:r>
          </a:p>
          <a:p>
            <a:r>
              <a:rPr lang="en-GB" sz="2000" b="0" i="0" dirty="0">
                <a:effectLst/>
                <a:latin typeface="inherit"/>
              </a:rPr>
              <a:t>Our updated projections show that the NHS faces a workforce shortfall of over 115,000 full-time equivalent staff in England this year.</a:t>
            </a:r>
          </a:p>
          <a:p>
            <a:r>
              <a:rPr lang="en-GB" sz="2000" b="0" i="0" dirty="0">
                <a:effectLst/>
                <a:latin typeface="inherit"/>
              </a:rPr>
              <a:t> On current trends, this gap will double over the next 5 years. These projections are based on data released up to February 2020 and do not account for any COVID-19 impacts.</a:t>
            </a:r>
          </a:p>
          <a:p>
            <a:endParaRPr lang="en-GB" sz="2000" b="0" i="0" dirty="0">
              <a:effectLst/>
              <a:latin typeface="inherit"/>
            </a:endParaRPr>
          </a:p>
          <a:p>
            <a:endParaRPr lang="en-GB" sz="2000" b="0" i="0" dirty="0">
              <a:effectLst/>
              <a:latin typeface="inherit"/>
            </a:endParaRPr>
          </a:p>
          <a:p>
            <a:endParaRPr lang="en-GB" sz="20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7460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A420C91-ADDE-40D5-8772-B978539A0FF4}"/>
              </a:ext>
            </a:extLst>
          </p:cNvPr>
          <p:cNvSpPr>
            <a:spLocks noGrp="1"/>
          </p:cNvSpPr>
          <p:nvPr>
            <p:ph type="ftr" sz="quarter" idx="11"/>
          </p:nvPr>
        </p:nvSpPr>
        <p:spPr>
          <a:xfrm rot="5400000">
            <a:off x="-1828800" y="1984248"/>
            <a:ext cx="4114800" cy="365125"/>
          </a:xfrm>
        </p:spPr>
        <p:txBody>
          <a:bodyPr>
            <a:normAutofit/>
          </a:bodyPr>
          <a:lstStyle/>
          <a:p>
            <a:pPr marL="0" marR="0" lvl="0" indent="0" algn="l" defTabSz="914400" rtl="0" eaLnBrk="1" fontAlgn="auto" latinLnBrk="0" hangingPunct="1">
              <a:spcBef>
                <a:spcPts val="0"/>
              </a:spcBef>
              <a:spcAft>
                <a:spcPts val="60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venir Next LT Pro"/>
                <a:ea typeface="+mn-ea"/>
                <a:cs typeface="+mn-cs"/>
              </a:rPr>
              <a:t>Created by Tayo Alebiosu</a:t>
            </a:r>
          </a:p>
        </p:txBody>
      </p:sp>
      <p:graphicFrame>
        <p:nvGraphicFramePr>
          <p:cNvPr id="6" name="Content Placeholder 2">
            <a:extLst>
              <a:ext uri="{FF2B5EF4-FFF2-40B4-BE49-F238E27FC236}">
                <a16:creationId xmlns:a16="http://schemas.microsoft.com/office/drawing/2014/main" id="{4F9E7D7B-6B97-4E0A-A428-3C1670F82B04}"/>
              </a:ext>
            </a:extLst>
          </p:cNvPr>
          <p:cNvGraphicFramePr>
            <a:graphicFrameLocks noGrp="1"/>
          </p:cNvGraphicFramePr>
          <p:nvPr>
            <p:ph idx="1"/>
            <p:extLst>
              <p:ext uri="{D42A27DB-BD31-4B8C-83A1-F6EECF244321}">
                <p14:modId xmlns:p14="http://schemas.microsoft.com/office/powerpoint/2010/main" val="210282277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33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Low morale  image">
            <a:extLst>
              <a:ext uri="{FF2B5EF4-FFF2-40B4-BE49-F238E27FC236}">
                <a16:creationId xmlns:a16="http://schemas.microsoft.com/office/drawing/2014/main" id="{184C2F1D-0420-461D-A76B-345AB0BEDB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64473" y="3305589"/>
            <a:ext cx="3527526" cy="35275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FA5265-4B1F-4E95-89BA-BFD49401C6D9}"/>
              </a:ext>
            </a:extLst>
          </p:cNvPr>
          <p:cNvSpPr>
            <a:spLocks noGrp="1"/>
          </p:cNvSpPr>
          <p:nvPr>
            <p:ph type="title"/>
          </p:nvPr>
        </p:nvSpPr>
        <p:spPr>
          <a:xfrm>
            <a:off x="1206814" y="21152"/>
            <a:ext cx="8587154" cy="1325563"/>
          </a:xfrm>
        </p:spPr>
        <p:txBody>
          <a:bodyPr>
            <a:normAutofit/>
          </a:bodyPr>
          <a:lstStyle/>
          <a:p>
            <a:r>
              <a:rPr lang="en-GB" i="1" dirty="0">
                <a:solidFill>
                  <a:srgbClr val="0070C0"/>
                </a:solidFill>
              </a:rPr>
              <a:t>Low morale amongst workers</a:t>
            </a:r>
          </a:p>
        </p:txBody>
      </p:sp>
      <p:graphicFrame>
        <p:nvGraphicFramePr>
          <p:cNvPr id="11268" name="Content Placeholder 2">
            <a:extLst>
              <a:ext uri="{FF2B5EF4-FFF2-40B4-BE49-F238E27FC236}">
                <a16:creationId xmlns:a16="http://schemas.microsoft.com/office/drawing/2014/main" id="{5A63673F-663A-4360-9D55-88844DFA5BB7}"/>
              </a:ext>
            </a:extLst>
          </p:cNvPr>
          <p:cNvGraphicFramePr>
            <a:graphicFrameLocks noGrp="1"/>
          </p:cNvGraphicFramePr>
          <p:nvPr>
            <p:ph idx="1"/>
          </p:nvPr>
        </p:nvGraphicFramePr>
        <p:xfrm>
          <a:off x="42204" y="1484243"/>
          <a:ext cx="9476933" cy="5837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0CC6500-D4A8-449E-938C-39CD094DA12F}"/>
              </a:ext>
            </a:extLst>
          </p:cNvPr>
          <p:cNvSpPr>
            <a:spLocks noGrp="1"/>
          </p:cNvSpPr>
          <p:nvPr>
            <p:ph type="ftr" sz="quarter" idx="11"/>
          </p:nvPr>
        </p:nvSpPr>
        <p:spPr/>
        <p:txBody>
          <a:bodyPr/>
          <a:lstStyle/>
          <a:p>
            <a:r>
              <a:rPr lang="en-US" dirty="0"/>
              <a:t>Created by Tayo Alebiosu</a:t>
            </a:r>
          </a:p>
        </p:txBody>
      </p:sp>
    </p:spTree>
    <p:extLst>
      <p:ext uri="{BB962C8B-B14F-4D97-AF65-F5344CB8AC3E}">
        <p14:creationId xmlns:p14="http://schemas.microsoft.com/office/powerpoint/2010/main" val="47108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6BD8-63F5-4D1C-A7F5-95EC46AD01E6}"/>
              </a:ext>
            </a:extLst>
          </p:cNvPr>
          <p:cNvSpPr>
            <a:spLocks noGrp="1"/>
          </p:cNvSpPr>
          <p:nvPr>
            <p:ph type="title"/>
          </p:nvPr>
        </p:nvSpPr>
        <p:spPr>
          <a:xfrm>
            <a:off x="297381" y="296316"/>
            <a:ext cx="6510804" cy="1325563"/>
          </a:xfrm>
        </p:spPr>
        <p:txBody>
          <a:bodyPr>
            <a:normAutofit/>
          </a:bodyPr>
          <a:lstStyle/>
          <a:p>
            <a:r>
              <a:rPr lang="en-GB" b="1" i="1" dirty="0">
                <a:solidFill>
                  <a:srgbClr val="0070C0"/>
                </a:solidFill>
              </a:rPr>
              <a:t>Low morale amongst workers</a:t>
            </a:r>
            <a:endParaRPr lang="en-GB" b="1" dirty="0">
              <a:solidFill>
                <a:srgbClr val="0070C0"/>
              </a:solidFill>
            </a:endParaRPr>
          </a:p>
        </p:txBody>
      </p:sp>
      <p:graphicFrame>
        <p:nvGraphicFramePr>
          <p:cNvPr id="12292" name="Content Placeholder 2">
            <a:extLst>
              <a:ext uri="{FF2B5EF4-FFF2-40B4-BE49-F238E27FC236}">
                <a16:creationId xmlns:a16="http://schemas.microsoft.com/office/drawing/2014/main" id="{E6E10E27-923E-491B-98E1-7CF18AF30FCD}"/>
              </a:ext>
            </a:extLst>
          </p:cNvPr>
          <p:cNvGraphicFramePr>
            <a:graphicFrameLocks noGrp="1"/>
          </p:cNvGraphicFramePr>
          <p:nvPr>
            <p:ph idx="1"/>
          </p:nvPr>
        </p:nvGraphicFramePr>
        <p:xfrm>
          <a:off x="53254" y="1621880"/>
          <a:ext cx="9712893" cy="483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290" name="Picture 2" descr="Image result for Low morale  image">
            <a:extLst>
              <a:ext uri="{FF2B5EF4-FFF2-40B4-BE49-F238E27FC236}">
                <a16:creationId xmlns:a16="http://schemas.microsoft.com/office/drawing/2014/main" id="{24FBB5C4-C678-4BC3-B76A-77433BE1E9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533" r="13135" b="1"/>
          <a:stretch/>
        </p:blipFill>
        <p:spPr bwMode="auto">
          <a:xfrm>
            <a:off x="9642013" y="3286539"/>
            <a:ext cx="2513480" cy="35275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3AB72CE-E438-4CBB-B0B3-69C0E08C612E}"/>
              </a:ext>
            </a:extLst>
          </p:cNvPr>
          <p:cNvSpPr>
            <a:spLocks noGrp="1"/>
          </p:cNvSpPr>
          <p:nvPr>
            <p:ph type="ftr" sz="quarter" idx="11"/>
          </p:nvPr>
        </p:nvSpPr>
        <p:spPr>
          <a:xfrm>
            <a:off x="5747659" y="6514830"/>
            <a:ext cx="4114800" cy="365125"/>
          </a:xfrm>
        </p:spPr>
        <p:txBody>
          <a:bodyPr/>
          <a:lstStyle/>
          <a:p>
            <a:r>
              <a:rPr lang="en-US" i="1" dirty="0">
                <a:solidFill>
                  <a:schemeClr val="bg1"/>
                </a:solidFill>
              </a:rPr>
              <a:t>Created by Tayo Alebiosu</a:t>
            </a:r>
          </a:p>
        </p:txBody>
      </p:sp>
    </p:spTree>
    <p:extLst>
      <p:ext uri="{BB962C8B-B14F-4D97-AF65-F5344CB8AC3E}">
        <p14:creationId xmlns:p14="http://schemas.microsoft.com/office/powerpoint/2010/main" val="1966767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9"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030"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1"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2000" b="1">
                <a:highlight>
                  <a:srgbClr val="00FFFF"/>
                </a:highlight>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a:solidFill>
                  <a:schemeClr val="tx1">
                    <a:alpha val="60000"/>
                  </a:schemeClr>
                </a:solidFill>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10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103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162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Rectangle 18">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BEA58-58C6-43E2-BE15-B8315019CF8D}"/>
              </a:ext>
            </a:extLst>
          </p:cNvPr>
          <p:cNvSpPr>
            <a:spLocks noGrp="1"/>
          </p:cNvSpPr>
          <p:nvPr>
            <p:ph type="title"/>
          </p:nvPr>
        </p:nvSpPr>
        <p:spPr>
          <a:xfrm>
            <a:off x="992206" y="1608667"/>
            <a:ext cx="2823275" cy="4501127"/>
          </a:xfrm>
        </p:spPr>
        <p:txBody>
          <a:bodyPr anchor="t">
            <a:normAutofit/>
          </a:bodyPr>
          <a:lstStyle/>
          <a:p>
            <a:pPr algn="r"/>
            <a:r>
              <a:rPr lang="en-GB" sz="3200" b="1" i="1">
                <a:solidFill>
                  <a:srgbClr val="FFFFFF"/>
                </a:solidFill>
                <a:effectLst>
                  <a:outerShdw blurRad="38100" dist="38100" dir="2700000" algn="tl">
                    <a:srgbClr val="000000">
                      <a:alpha val="43137"/>
                    </a:srgbClr>
                  </a:outerShdw>
                </a:effectLst>
              </a:rPr>
              <a:t>Glossary of different health care Perspectives </a:t>
            </a:r>
          </a:p>
        </p:txBody>
      </p:sp>
      <p:sp>
        <p:nvSpPr>
          <p:cNvPr id="3" name="Content Placeholder 2">
            <a:extLst>
              <a:ext uri="{FF2B5EF4-FFF2-40B4-BE49-F238E27FC236}">
                <a16:creationId xmlns:a16="http://schemas.microsoft.com/office/drawing/2014/main" id="{FDD3A132-25C0-444E-9088-FF8AD626E906}"/>
              </a:ext>
            </a:extLst>
          </p:cNvPr>
          <p:cNvSpPr>
            <a:spLocks noGrp="1"/>
          </p:cNvSpPr>
          <p:nvPr>
            <p:ph sz="half" idx="1"/>
          </p:nvPr>
        </p:nvSpPr>
        <p:spPr>
          <a:xfrm>
            <a:off x="4547698" y="1608667"/>
            <a:ext cx="3421958" cy="4501127"/>
          </a:xfrm>
        </p:spPr>
        <p:txBody>
          <a:bodyPr>
            <a:normAutofit/>
          </a:bodyPr>
          <a:lstStyle/>
          <a:p>
            <a:r>
              <a:rPr lang="en-GB" sz="1700">
                <a:latin typeface="Tw Cen MT" panose="020B0602020104020603" pitchFamily="34" charset="0"/>
              </a:rPr>
              <a:t>BMA: British Medical Association</a:t>
            </a:r>
          </a:p>
          <a:p>
            <a:r>
              <a:rPr lang="en-GB" sz="1700">
                <a:latin typeface="Tw Cen MT" panose="020B0602020104020603" pitchFamily="34" charset="0"/>
              </a:rPr>
              <a:t>CCG: Clinical Commissioning Groups</a:t>
            </a:r>
          </a:p>
          <a:p>
            <a:r>
              <a:rPr lang="en-GB" sz="1700">
                <a:latin typeface="Tw Cen MT" panose="020B0602020104020603" pitchFamily="34" charset="0"/>
              </a:rPr>
              <a:t>DCN: District Councils Network</a:t>
            </a:r>
          </a:p>
          <a:p>
            <a:r>
              <a:rPr lang="en-GB" sz="1700">
                <a:latin typeface="Tw Cen MT" panose="020B0602020104020603" pitchFamily="34" charset="0"/>
              </a:rPr>
              <a:t>DPH: Director of Public Health</a:t>
            </a:r>
          </a:p>
          <a:p>
            <a:r>
              <a:rPr lang="en-GB" sz="1700">
                <a:latin typeface="Tw Cen MT" panose="020B0602020104020603" pitchFamily="34" charset="0"/>
              </a:rPr>
              <a:t>GP: General Practitioner</a:t>
            </a:r>
          </a:p>
          <a:p>
            <a:r>
              <a:rPr lang="en-GB" sz="1700">
                <a:latin typeface="Tw Cen MT" panose="020B0602020104020603" pitchFamily="34" charset="0"/>
              </a:rPr>
              <a:t>HWB(s): Health and Wellbeing Board(s)</a:t>
            </a:r>
          </a:p>
          <a:p>
            <a:r>
              <a:rPr lang="en-GB" sz="1700">
                <a:latin typeface="Tw Cen MT" panose="020B0602020104020603" pitchFamily="34" charset="0"/>
              </a:rPr>
              <a:t>JSNA: Joint Strategic Needs Assessment</a:t>
            </a:r>
          </a:p>
          <a:p>
            <a:r>
              <a:rPr lang="en-GB" sz="1700">
                <a:latin typeface="Tw Cen MT" panose="020B0602020104020603" pitchFamily="34" charset="0"/>
              </a:rPr>
              <a:t>JHWS: Joint Health and Wellbeing Strategy </a:t>
            </a:r>
          </a:p>
          <a:p>
            <a:r>
              <a:rPr lang="en-GB" sz="1700">
                <a:latin typeface="Tw Cen MT" panose="020B0602020104020603" pitchFamily="34" charset="0"/>
              </a:rPr>
              <a:t>RCN: Royal College of Nursing</a:t>
            </a:r>
          </a:p>
          <a:p>
            <a:endParaRPr lang="en-GB" sz="1700">
              <a:latin typeface="Tw Cen MT" panose="020B0602020104020603" pitchFamily="34" charset="0"/>
            </a:endParaRPr>
          </a:p>
        </p:txBody>
      </p:sp>
      <p:sp>
        <p:nvSpPr>
          <p:cNvPr id="4" name="Content Placeholder 3">
            <a:extLst>
              <a:ext uri="{FF2B5EF4-FFF2-40B4-BE49-F238E27FC236}">
                <a16:creationId xmlns:a16="http://schemas.microsoft.com/office/drawing/2014/main" id="{F331D760-165D-4D9F-A126-50C7ADB09CEC}"/>
              </a:ext>
            </a:extLst>
          </p:cNvPr>
          <p:cNvSpPr>
            <a:spLocks noGrp="1"/>
          </p:cNvSpPr>
          <p:nvPr>
            <p:ph sz="half" idx="2"/>
          </p:nvPr>
        </p:nvSpPr>
        <p:spPr>
          <a:xfrm>
            <a:off x="8289696" y="1608667"/>
            <a:ext cx="3421957" cy="4501127"/>
          </a:xfrm>
        </p:spPr>
        <p:txBody>
          <a:bodyPr>
            <a:normAutofit/>
          </a:bodyPr>
          <a:lstStyle/>
          <a:p>
            <a:r>
              <a:rPr lang="en-GB" sz="2000">
                <a:latin typeface="Tw Cen MT" panose="020B0602020104020603" pitchFamily="34" charset="0"/>
              </a:rPr>
              <a:t>LSHTM: London School of Hygiene and Tropical Medicine</a:t>
            </a:r>
          </a:p>
          <a:p>
            <a:r>
              <a:rPr lang="en-GB" sz="2000">
                <a:latin typeface="Tw Cen MT" panose="020B0602020104020603" pitchFamily="34" charset="0"/>
              </a:rPr>
              <a:t>NHSE: NHS England</a:t>
            </a:r>
          </a:p>
          <a:p>
            <a:r>
              <a:rPr lang="en-GB" sz="2000">
                <a:latin typeface="Tw Cen MT" panose="020B0602020104020603" pitchFamily="34" charset="0"/>
              </a:rPr>
              <a:t>PCT: Primary Care Trust</a:t>
            </a:r>
          </a:p>
          <a:p>
            <a:r>
              <a:rPr lang="en-GB" sz="2000">
                <a:latin typeface="Tw Cen MT" panose="020B0602020104020603" pitchFamily="34" charset="0"/>
              </a:rPr>
              <a:t>PHE: Public Health England</a:t>
            </a:r>
          </a:p>
          <a:p>
            <a:r>
              <a:rPr lang="en-GB" sz="2000">
                <a:latin typeface="Tw Cen MT" panose="020B0602020104020603" pitchFamily="34" charset="0"/>
              </a:rPr>
              <a:t>PHOF: Public Health Outcomes Framework</a:t>
            </a:r>
          </a:p>
          <a:p>
            <a:r>
              <a:rPr lang="en-GB" sz="2000">
                <a:latin typeface="Tw Cen MT" panose="020B0602020104020603" pitchFamily="34" charset="0"/>
              </a:rPr>
              <a:t>PRUComm: Policy Research Unit in Commissioning and the Health Care System</a:t>
            </a:r>
          </a:p>
          <a:p>
            <a:r>
              <a:rPr lang="en-GB" sz="2000">
                <a:latin typeface="Tw Cen MT" panose="020B0602020104020603" pitchFamily="34" charset="0"/>
              </a:rPr>
              <a:t>UKFPH: UK Faculty of Public Health</a:t>
            </a:r>
          </a:p>
        </p:txBody>
      </p:sp>
      <p:sp>
        <p:nvSpPr>
          <p:cNvPr id="5" name="Footer Placeholder 4">
            <a:extLst>
              <a:ext uri="{FF2B5EF4-FFF2-40B4-BE49-F238E27FC236}">
                <a16:creationId xmlns:a16="http://schemas.microsoft.com/office/drawing/2014/main" id="{F7693830-D6A5-4410-8C64-3CEBF198323A}"/>
              </a:ext>
            </a:extLst>
          </p:cNvPr>
          <p:cNvSpPr>
            <a:spLocks noGrp="1"/>
          </p:cNvSpPr>
          <p:nvPr>
            <p:ph type="ftr" sz="quarter" idx="11"/>
          </p:nvPr>
        </p:nvSpPr>
        <p:spPr>
          <a:xfrm>
            <a:off x="4547698" y="6356350"/>
            <a:ext cx="5687683" cy="365125"/>
          </a:xfrm>
        </p:spPr>
        <p:txBody>
          <a:bodyPr>
            <a:normAutofit/>
          </a:bodyPr>
          <a:lstStyle/>
          <a:p>
            <a:pPr algn="l">
              <a:spcAft>
                <a:spcPts val="600"/>
              </a:spcAft>
            </a:pPr>
            <a:r>
              <a:rPr lang="en-GB" sz="1050"/>
              <a:t>Created by Tayo Alebiosu</a:t>
            </a:r>
          </a:p>
        </p:txBody>
      </p:sp>
    </p:spTree>
    <p:extLst>
      <p:ext uri="{BB962C8B-B14F-4D97-AF65-F5344CB8AC3E}">
        <p14:creationId xmlns:p14="http://schemas.microsoft.com/office/powerpoint/2010/main" val="197181926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A540D1C3-2DF8-479B-B913-EA18A89885FD}"/>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FEE472-D264-4228-AC26-C9D29C253790}"/>
              </a:ext>
            </a:extLst>
          </p:cNvPr>
          <p:cNvSpPr>
            <a:spLocks noGrp="1"/>
          </p:cNvSpPr>
          <p:nvPr>
            <p:ph idx="1"/>
          </p:nvPr>
        </p:nvSpPr>
        <p:spPr>
          <a:xfrm>
            <a:off x="1653363" y="2176272"/>
            <a:ext cx="9367204" cy="4041648"/>
          </a:xfrm>
        </p:spPr>
        <p:txBody>
          <a:bodyPr anchor="t">
            <a:normAutofit/>
          </a:bodyPr>
          <a:lstStyle/>
          <a:p>
            <a:r>
              <a:rPr lang="en-GB" sz="2400" dirty="0"/>
              <a:t>The COVID-19 pandemic has challenged and, in many cases, exceeded the capacity of hospitals and intensive care units (ICUs) worldwide.</a:t>
            </a:r>
          </a:p>
          <a:p>
            <a:r>
              <a:rPr lang="en-GB" sz="2400" dirty="0"/>
              <a:t>Health-care workers have continued to provide care for patients despite exhaustion, personal risk of infection, fear of transmission to family members, illness or death of friends and colleagues, and the loss of many patients. </a:t>
            </a:r>
          </a:p>
          <a:p>
            <a:r>
              <a:rPr lang="en-GB" sz="2400" dirty="0"/>
              <a:t>Sadly, health-care workers have also faced many additional—often avoidable—sources of stress and anxiety, and long shifts combined with unprecedented population restrictions, including personal isolation, have affected individuals' ability to cope.</a:t>
            </a:r>
          </a:p>
        </p:txBody>
      </p:sp>
      <p:sp>
        <p:nvSpPr>
          <p:cNvPr id="7" name="TextBox 6">
            <a:extLst>
              <a:ext uri="{FF2B5EF4-FFF2-40B4-BE49-F238E27FC236}">
                <a16:creationId xmlns:a16="http://schemas.microsoft.com/office/drawing/2014/main" id="{C665F9B1-409A-4483-ACE6-84FFB2F2F0ED}"/>
              </a:ext>
            </a:extLst>
          </p:cNvPr>
          <p:cNvSpPr txBox="1"/>
          <p:nvPr/>
        </p:nvSpPr>
        <p:spPr>
          <a:xfrm>
            <a:off x="2438400" y="594440"/>
            <a:ext cx="6946565" cy="523220"/>
          </a:xfrm>
          <a:prstGeom prst="rect">
            <a:avLst/>
          </a:prstGeom>
          <a:noFill/>
        </p:spPr>
        <p:txBody>
          <a:bodyPr wrap="square">
            <a:spAutoFit/>
          </a:bodyPr>
          <a:lstStyle/>
          <a:p>
            <a:r>
              <a:rPr lang="en-GB" sz="2800" b="1" dirty="0"/>
              <a:t>Capacity of hospitals and intensive care units </a:t>
            </a:r>
          </a:p>
        </p:txBody>
      </p:sp>
    </p:spTree>
    <p:extLst>
      <p:ext uri="{BB962C8B-B14F-4D97-AF65-F5344CB8AC3E}">
        <p14:creationId xmlns:p14="http://schemas.microsoft.com/office/powerpoint/2010/main" val="152327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BC1D60-1423-4150-B6EE-A3A49A883C9C}"/>
              </a:ext>
            </a:extLst>
          </p:cNvPr>
          <p:cNvSpPr>
            <a:spLocks noGrp="1"/>
          </p:cNvSpPr>
          <p:nvPr>
            <p:ph idx="1"/>
          </p:nvPr>
        </p:nvSpPr>
        <p:spPr>
          <a:xfrm>
            <a:off x="1653363" y="2176272"/>
            <a:ext cx="9367204" cy="4041648"/>
          </a:xfrm>
        </p:spPr>
        <p:txBody>
          <a:bodyPr anchor="t">
            <a:normAutofit lnSpcReduction="10000"/>
          </a:bodyPr>
          <a:lstStyle/>
          <a:p>
            <a:pPr>
              <a:buFont typeface="Arial" panose="020B0604020202020204" pitchFamily="34" charset="0"/>
              <a:buChar char="•"/>
            </a:pPr>
            <a:r>
              <a:rPr lang="en-GB" sz="2400" b="0" i="0" dirty="0">
                <a:effectLst/>
                <a:latin typeface="inherit"/>
              </a:rPr>
              <a:t>While the NHS is experiencing significant staffing pressures, the issues in social care are even greater and the outlook is concerning. One measure of the workforce supply gap is the vacancy rate. </a:t>
            </a:r>
            <a:endParaRPr lang="en-GB" sz="2400" dirty="0">
              <a:latin typeface="inherit"/>
            </a:endParaRPr>
          </a:p>
          <a:p>
            <a:pPr>
              <a:buFont typeface="Arial" panose="020B0604020202020204" pitchFamily="34" charset="0"/>
              <a:buChar char="•"/>
            </a:pPr>
            <a:r>
              <a:rPr lang="en-GB" sz="2400" b="0" i="0" dirty="0">
                <a:effectLst/>
                <a:latin typeface="inherit"/>
              </a:rPr>
              <a:t>This rose from 5.5% in 2012/13 to 7.8% in 2018/19, and 9.3% in London – the region with the highest rate. </a:t>
            </a:r>
          </a:p>
          <a:p>
            <a:pPr>
              <a:buFont typeface="Arial" panose="020B0604020202020204" pitchFamily="34" charset="0"/>
              <a:buChar char="•"/>
            </a:pPr>
            <a:r>
              <a:rPr lang="en-GB" sz="2400" b="0" i="0" dirty="0">
                <a:effectLst/>
                <a:latin typeface="inherit"/>
              </a:rPr>
              <a:t>The number of vacancies in social care in England is estimated to average 122,000 at any one time.</a:t>
            </a:r>
          </a:p>
          <a:p>
            <a:pPr>
              <a:buFont typeface="Arial" panose="020B0604020202020204" pitchFamily="34" charset="0"/>
              <a:buChar char="•"/>
            </a:pPr>
            <a:r>
              <a:rPr lang="en-GB" sz="2400" b="0" i="0" dirty="0">
                <a:effectLst/>
                <a:latin typeface="inherit"/>
              </a:rPr>
              <a:t>The long-term impact of COVID-19 on the health and social care workforce will take time to quantify and understand. </a:t>
            </a:r>
          </a:p>
          <a:p>
            <a:pPr>
              <a:buFont typeface="Arial" panose="020B0604020202020204" pitchFamily="34" charset="0"/>
              <a:buChar char="•"/>
            </a:pPr>
            <a:r>
              <a:rPr lang="en-GB" sz="2400" b="0" i="0" dirty="0">
                <a:effectLst/>
                <a:latin typeface="inherit"/>
              </a:rPr>
              <a:t>In the meantime, a comprehensive workforce plan for both the NHS and social care is needed now more than ever.</a:t>
            </a:r>
          </a:p>
          <a:p>
            <a:endParaRPr lang="en-GB" sz="2400" dirty="0"/>
          </a:p>
        </p:txBody>
      </p:sp>
      <p:sp>
        <p:nvSpPr>
          <p:cNvPr id="7" name="TextBox 6">
            <a:extLst>
              <a:ext uri="{FF2B5EF4-FFF2-40B4-BE49-F238E27FC236}">
                <a16:creationId xmlns:a16="http://schemas.microsoft.com/office/drawing/2014/main" id="{51E2D00F-F49F-4838-870E-DCA78546D01A}"/>
              </a:ext>
            </a:extLst>
          </p:cNvPr>
          <p:cNvSpPr txBox="1"/>
          <p:nvPr/>
        </p:nvSpPr>
        <p:spPr>
          <a:xfrm>
            <a:off x="3670852" y="779106"/>
            <a:ext cx="6096000" cy="584775"/>
          </a:xfrm>
          <a:prstGeom prst="rect">
            <a:avLst/>
          </a:prstGeom>
          <a:noFill/>
        </p:spPr>
        <p:txBody>
          <a:bodyPr wrap="square">
            <a:spAutoFit/>
          </a:bodyPr>
          <a:lstStyle/>
          <a:p>
            <a:r>
              <a:rPr lang="en-GB" sz="3200" b="1" dirty="0">
                <a:latin typeface="inherit"/>
              </a:rPr>
              <a:t>W</a:t>
            </a:r>
            <a:r>
              <a:rPr lang="en-GB" sz="3200" b="1" i="0" dirty="0">
                <a:effectLst/>
                <a:latin typeface="inherit"/>
              </a:rPr>
              <a:t>orkforce supply gap </a:t>
            </a:r>
            <a:endParaRPr lang="en-GB" sz="3200" b="1" dirty="0"/>
          </a:p>
        </p:txBody>
      </p:sp>
    </p:spTree>
    <p:extLst>
      <p:ext uri="{BB962C8B-B14F-4D97-AF65-F5344CB8AC3E}">
        <p14:creationId xmlns:p14="http://schemas.microsoft.com/office/powerpoint/2010/main" val="2669009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5A3595A-6239-492B-A9DC-2921E16838E2}"/>
              </a:ext>
            </a:extLst>
          </p:cNvPr>
          <p:cNvSpPr>
            <a:spLocks noGrp="1"/>
          </p:cNvSpPr>
          <p:nvPr>
            <p:ph idx="1"/>
          </p:nvPr>
        </p:nvSpPr>
        <p:spPr>
          <a:xfrm>
            <a:off x="1764100" y="1964237"/>
            <a:ext cx="9367204" cy="4041648"/>
          </a:xfrm>
        </p:spPr>
        <p:txBody>
          <a:bodyPr anchor="t">
            <a:normAutofit/>
          </a:bodyPr>
          <a:lstStyle/>
          <a:p>
            <a:r>
              <a:rPr lang="en-GB" sz="2400" b="0" i="0" dirty="0">
                <a:effectLst/>
                <a:latin typeface="interfaceregular"/>
              </a:rPr>
              <a:t>During lockdowns, most essential workers are unable to protect themselves by working from home. </a:t>
            </a:r>
          </a:p>
          <a:p>
            <a:r>
              <a:rPr lang="en-GB" sz="2400" b="0" i="0" dirty="0">
                <a:effectLst/>
                <a:latin typeface="interfaceregular"/>
              </a:rPr>
              <a:t>Furthermore, insufficient physical distancing is a leading contributor to any work related covid-19 outbreak.</a:t>
            </a:r>
          </a:p>
          <a:p>
            <a:r>
              <a:rPr lang="en-GB" sz="2400" b="0" i="0" dirty="0">
                <a:effectLst/>
                <a:latin typeface="interfaceregular"/>
              </a:rPr>
              <a:t>Consequently, workers in sectors such as transport and social care are also at increased risk of covid-19, although healthcare workers have been shown repeatedly to be at highest risk.</a:t>
            </a:r>
            <a:endParaRPr lang="en-GB" sz="2400" b="1" i="0" u="none" strike="noStrike" dirty="0">
              <a:effectLst/>
              <a:latin typeface="interfaceregular"/>
            </a:endParaRPr>
          </a:p>
        </p:txBody>
      </p:sp>
      <p:sp>
        <p:nvSpPr>
          <p:cNvPr id="7" name="TextBox 6">
            <a:extLst>
              <a:ext uri="{FF2B5EF4-FFF2-40B4-BE49-F238E27FC236}">
                <a16:creationId xmlns:a16="http://schemas.microsoft.com/office/drawing/2014/main" id="{057B66EC-3ACA-4C3F-BFB8-ED1F737F6DF3}"/>
              </a:ext>
            </a:extLst>
          </p:cNvPr>
          <p:cNvSpPr txBox="1"/>
          <p:nvPr/>
        </p:nvSpPr>
        <p:spPr>
          <a:xfrm>
            <a:off x="3193774" y="455940"/>
            <a:ext cx="6096000" cy="584775"/>
          </a:xfrm>
          <a:prstGeom prst="rect">
            <a:avLst/>
          </a:prstGeom>
          <a:noFill/>
        </p:spPr>
        <p:txBody>
          <a:bodyPr wrap="square">
            <a:spAutoFit/>
          </a:bodyPr>
          <a:lstStyle/>
          <a:p>
            <a:r>
              <a:rPr lang="en-GB" sz="3200" b="1" dirty="0">
                <a:latin typeface="interfaceregular"/>
              </a:rPr>
              <a:t>H</a:t>
            </a:r>
            <a:r>
              <a:rPr lang="en-GB" sz="3200" b="1" i="0" dirty="0">
                <a:effectLst/>
                <a:latin typeface="interfaceregular"/>
              </a:rPr>
              <a:t>ealthcare workers at highest risk</a:t>
            </a:r>
            <a:endParaRPr lang="en-GB" sz="3200" b="1" dirty="0"/>
          </a:p>
        </p:txBody>
      </p:sp>
    </p:spTree>
    <p:extLst>
      <p:ext uri="{BB962C8B-B14F-4D97-AF65-F5344CB8AC3E}">
        <p14:creationId xmlns:p14="http://schemas.microsoft.com/office/powerpoint/2010/main" val="4261193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751E82-3F81-47E5-B407-29CEB0563F26}"/>
              </a:ext>
            </a:extLst>
          </p:cNvPr>
          <p:cNvSpPr>
            <a:spLocks noGrp="1"/>
          </p:cNvSpPr>
          <p:nvPr>
            <p:ph idx="1"/>
          </p:nvPr>
        </p:nvSpPr>
        <p:spPr>
          <a:xfrm>
            <a:off x="1653363" y="2176272"/>
            <a:ext cx="9367204" cy="4041648"/>
          </a:xfrm>
        </p:spPr>
        <p:txBody>
          <a:bodyPr anchor="t">
            <a:normAutofit/>
          </a:bodyPr>
          <a:lstStyle/>
          <a:p>
            <a:r>
              <a:rPr lang="en-GB" sz="2400" dirty="0"/>
              <a:t>Insufficient resources and the absence of specific treatments for COVID-19 added to the challenges of managing severely ill patients. Health-care workers had to care for colleagues who were ill, offer comfort to dying patients who were isolated from their loved ones, and inform and console patients' family members remotely. </a:t>
            </a:r>
          </a:p>
          <a:p>
            <a:r>
              <a:rPr lang="en-GB" sz="2400" dirty="0"/>
              <a:t>Some health-care workers were burdened with emotionally and ethically fraught decisions about resource rationing and withholding resuscitation or ICU admission. </a:t>
            </a:r>
          </a:p>
          <a:p>
            <a:r>
              <a:rPr lang="en-GB" sz="2400" dirty="0"/>
              <a:t>They shared the pain of patients without COVID-19 who had their surgery or other essential treatments cancelled or postponed.</a:t>
            </a:r>
          </a:p>
        </p:txBody>
      </p:sp>
      <p:sp>
        <p:nvSpPr>
          <p:cNvPr id="7" name="TextBox 6">
            <a:extLst>
              <a:ext uri="{FF2B5EF4-FFF2-40B4-BE49-F238E27FC236}">
                <a16:creationId xmlns:a16="http://schemas.microsoft.com/office/drawing/2014/main" id="{E5BCE834-8C80-4D4B-8999-602AE8ACB14E}"/>
              </a:ext>
            </a:extLst>
          </p:cNvPr>
          <p:cNvSpPr txBox="1"/>
          <p:nvPr/>
        </p:nvSpPr>
        <p:spPr>
          <a:xfrm>
            <a:off x="3723861" y="779106"/>
            <a:ext cx="3551582" cy="523220"/>
          </a:xfrm>
          <a:prstGeom prst="rect">
            <a:avLst/>
          </a:prstGeom>
          <a:noFill/>
        </p:spPr>
        <p:txBody>
          <a:bodyPr wrap="square">
            <a:spAutoFit/>
          </a:bodyPr>
          <a:lstStyle/>
          <a:p>
            <a:r>
              <a:rPr lang="en-GB" sz="2800" b="1" dirty="0"/>
              <a:t>Insufficient resources </a:t>
            </a:r>
          </a:p>
        </p:txBody>
      </p:sp>
    </p:spTree>
    <p:extLst>
      <p:ext uri="{BB962C8B-B14F-4D97-AF65-F5344CB8AC3E}">
        <p14:creationId xmlns:p14="http://schemas.microsoft.com/office/powerpoint/2010/main" val="2660429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DBBC009-1EE1-4285-9C37-7AEB6AE87C74}"/>
              </a:ext>
            </a:extLst>
          </p:cNvPr>
          <p:cNvSpPr>
            <a:spLocks noGrp="1"/>
          </p:cNvSpPr>
          <p:nvPr>
            <p:ph idx="1"/>
          </p:nvPr>
        </p:nvSpPr>
        <p:spPr>
          <a:xfrm>
            <a:off x="1653363" y="2176272"/>
            <a:ext cx="9367204" cy="4041648"/>
          </a:xfrm>
        </p:spPr>
        <p:txBody>
          <a:bodyPr anchor="t">
            <a:normAutofit/>
          </a:bodyPr>
          <a:lstStyle/>
          <a:p>
            <a:r>
              <a:rPr lang="en-GB" sz="2400" dirty="0"/>
              <a:t>The fear of transmitting COVID-19 led many health professionals to isolate from their families for months.</a:t>
            </a:r>
          </a:p>
          <a:p>
            <a:r>
              <a:rPr lang="en-GB" sz="2400" dirty="0"/>
              <a:t> Working remotely and being shunned by community members further contributed to loneliness.</a:t>
            </a:r>
          </a:p>
          <a:p>
            <a:r>
              <a:rPr lang="en-GB" sz="2400" dirty="0"/>
              <a:t>Many health-care workers experienced lost earnings because of cancellations in outpatient visits and elective procedures. </a:t>
            </a:r>
          </a:p>
          <a:p>
            <a:r>
              <a:rPr lang="en-GB" sz="2400" dirty="0"/>
              <a:t>The training of health-care workers (</a:t>
            </a:r>
            <a:r>
              <a:rPr lang="en-GB" sz="2400" dirty="0" err="1"/>
              <a:t>e.g</a:t>
            </a:r>
            <a:r>
              <a:rPr lang="en-GB" sz="2400" dirty="0"/>
              <a:t>, medical students, residents, and allied health learners) was also interrupted, leading to loss of tuition fees, missed learning opportunities, missed exams, and potentially delayed certification.</a:t>
            </a:r>
          </a:p>
        </p:txBody>
      </p:sp>
      <p:sp>
        <p:nvSpPr>
          <p:cNvPr id="7" name="TextBox 6">
            <a:extLst>
              <a:ext uri="{FF2B5EF4-FFF2-40B4-BE49-F238E27FC236}">
                <a16:creationId xmlns:a16="http://schemas.microsoft.com/office/drawing/2014/main" id="{ABE42E23-2DCD-4472-819F-0B426D2FB1A2}"/>
              </a:ext>
            </a:extLst>
          </p:cNvPr>
          <p:cNvSpPr txBox="1"/>
          <p:nvPr/>
        </p:nvSpPr>
        <p:spPr>
          <a:xfrm>
            <a:off x="3114260" y="640080"/>
            <a:ext cx="5592417" cy="584775"/>
          </a:xfrm>
          <a:prstGeom prst="rect">
            <a:avLst/>
          </a:prstGeom>
          <a:noFill/>
        </p:spPr>
        <p:txBody>
          <a:bodyPr wrap="square">
            <a:spAutoFit/>
          </a:bodyPr>
          <a:lstStyle/>
          <a:p>
            <a:r>
              <a:rPr lang="en-GB" sz="3200" b="1" dirty="0"/>
              <a:t>Isolation  from family members  </a:t>
            </a:r>
          </a:p>
        </p:txBody>
      </p:sp>
    </p:spTree>
    <p:extLst>
      <p:ext uri="{BB962C8B-B14F-4D97-AF65-F5344CB8AC3E}">
        <p14:creationId xmlns:p14="http://schemas.microsoft.com/office/powerpoint/2010/main" val="384024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AB54305-05B4-41A0-B248-DDCFAE15D3BA}"/>
              </a:ext>
            </a:extLst>
          </p:cNvPr>
          <p:cNvGraphicFramePr>
            <a:graphicFrameLocks noGrp="1"/>
          </p:cNvGraphicFramePr>
          <p:nvPr>
            <p:ph idx="1"/>
            <p:extLst>
              <p:ext uri="{D42A27DB-BD31-4B8C-83A1-F6EECF244321}">
                <p14:modId xmlns:p14="http://schemas.microsoft.com/office/powerpoint/2010/main" val="577593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29E4624D-4964-41EC-824B-8F0A95B07C60}"/>
              </a:ext>
            </a:extLst>
          </p:cNvPr>
          <p:cNvSpPr txBox="1"/>
          <p:nvPr/>
        </p:nvSpPr>
        <p:spPr>
          <a:xfrm rot="18881241">
            <a:off x="107700" y="2994991"/>
            <a:ext cx="4177237" cy="646331"/>
          </a:xfrm>
          <a:prstGeom prst="rect">
            <a:avLst/>
          </a:prstGeom>
          <a:noFill/>
        </p:spPr>
        <p:txBody>
          <a:bodyPr wrap="square">
            <a:spAutoFit/>
          </a:bodyPr>
          <a:lstStyle/>
          <a:p>
            <a:pPr lvl="0"/>
            <a:r>
              <a:rPr lang="en-GB" sz="3600" dirty="0">
                <a:solidFill>
                  <a:schemeClr val="bg1"/>
                </a:solidFill>
              </a:rPr>
              <a:t>COVID-19 pandemic</a:t>
            </a:r>
          </a:p>
        </p:txBody>
      </p:sp>
    </p:spTree>
    <p:extLst>
      <p:ext uri="{BB962C8B-B14F-4D97-AF65-F5344CB8AC3E}">
        <p14:creationId xmlns:p14="http://schemas.microsoft.com/office/powerpoint/2010/main" val="1939628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A51221-6A92-4F99-8DAA-6162F33D0CF3}"/>
              </a:ext>
            </a:extLst>
          </p:cNvPr>
          <p:cNvSpPr>
            <a:spLocks noGrp="1"/>
          </p:cNvSpPr>
          <p:nvPr>
            <p:ph idx="1"/>
          </p:nvPr>
        </p:nvSpPr>
        <p:spPr>
          <a:xfrm>
            <a:off x="1653363" y="2176272"/>
            <a:ext cx="9367204" cy="4041648"/>
          </a:xfrm>
        </p:spPr>
        <p:txBody>
          <a:bodyPr anchor="t">
            <a:normAutofit/>
          </a:bodyPr>
          <a:lstStyle/>
          <a:p>
            <a:r>
              <a:rPr lang="en-GB" sz="2400" b="0" i="0">
                <a:effectLst/>
                <a:latin typeface="interfaceregular"/>
              </a:rPr>
              <a:t>Most, but not all, studies report increased risks for health workers caring for patients with covid-19.</a:t>
            </a:r>
          </a:p>
          <a:p>
            <a:r>
              <a:rPr lang="en-GB" sz="2400" b="1" i="0" u="none" strike="noStrike">
                <a:effectLst/>
                <a:latin typeface="interfaceregular"/>
                <a:hlinkClick r:id="rId2"/>
              </a:rPr>
              <a:t>3</a:t>
            </a:r>
            <a:r>
              <a:rPr lang="en-GB" sz="2400" b="1" i="0" u="none" strike="noStrike">
                <a:effectLst/>
                <a:latin typeface="interfaceregular"/>
                <a:hlinkClick r:id="rId3"/>
              </a:rPr>
              <a:t>13</a:t>
            </a:r>
            <a:r>
              <a:rPr lang="en-GB" sz="2400" b="1" i="0" u="none" strike="noStrike">
                <a:effectLst/>
                <a:latin typeface="interfaceregular"/>
                <a:hlinkClick r:id="rId4"/>
              </a:rPr>
              <a:t>14</a:t>
            </a:r>
            <a:r>
              <a:rPr lang="en-GB" sz="2400" b="0" i="0">
                <a:effectLst/>
                <a:latin typeface="interfaceregular"/>
              </a:rPr>
              <a:t> Working in intensive care units is not associated with an increased risk of infection, possibly owing to the protection afforded by high level PPE or to the decrease in infectivity that occurs in the later stages of the illness, even among critically ill patients.</a:t>
            </a:r>
          </a:p>
          <a:p>
            <a:r>
              <a:rPr lang="en-GB" sz="2400" b="1" i="0" u="none" strike="noStrike">
                <a:effectLst/>
                <a:latin typeface="interfaceregular"/>
                <a:hlinkClick r:id="rId3"/>
              </a:rPr>
              <a:t>13</a:t>
            </a:r>
            <a:r>
              <a:rPr lang="en-GB" sz="2400" b="1" i="0" u="none" strike="noStrike">
                <a:effectLst/>
                <a:latin typeface="interfaceregular"/>
                <a:hlinkClick r:id="rId5"/>
              </a:rPr>
              <a:t>15</a:t>
            </a:r>
            <a:r>
              <a:rPr lang="en-GB" sz="2400" b="0" i="0">
                <a:effectLst/>
                <a:latin typeface="interfaceregular"/>
              </a:rPr>
              <a:t> The greatest risk to healthcare workers may be their own colleagues or patients in the early stages of unsuspected infections when viral loads are high.</a:t>
            </a:r>
            <a:r>
              <a:rPr lang="en-GB" sz="2400" b="1" i="0" u="none" strike="noStrike">
                <a:effectLst/>
                <a:latin typeface="interfaceregular"/>
                <a:hlinkClick r:id="rId6"/>
              </a:rPr>
              <a:t>12</a:t>
            </a:r>
            <a:endParaRPr lang="en-GB" sz="2400"/>
          </a:p>
          <a:p>
            <a:endParaRPr lang="en-GB" sz="2400"/>
          </a:p>
        </p:txBody>
      </p:sp>
    </p:spTree>
    <p:extLst>
      <p:ext uri="{BB962C8B-B14F-4D97-AF65-F5344CB8AC3E}">
        <p14:creationId xmlns:p14="http://schemas.microsoft.com/office/powerpoint/2010/main" val="3397330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99827-BEDE-45EF-A2E3-4F6CFAFE4DCD}"/>
              </a:ext>
            </a:extLst>
          </p:cNvPr>
          <p:cNvSpPr>
            <a:spLocks noGrp="1"/>
          </p:cNvSpPr>
          <p:nvPr>
            <p:ph idx="1"/>
          </p:nvPr>
        </p:nvSpPr>
        <p:spPr>
          <a:xfrm>
            <a:off x="371061" y="728870"/>
            <a:ext cx="10982739" cy="5448093"/>
          </a:xfrm>
        </p:spPr>
        <p:txBody>
          <a:bodyPr/>
          <a:lstStyle/>
          <a:p>
            <a:r>
              <a:rPr lang="en-GB" b="0" i="0" dirty="0">
                <a:solidFill>
                  <a:srgbClr val="43423E"/>
                </a:solidFill>
                <a:effectLst/>
                <a:latin typeface="Univers LT Pro"/>
              </a:rPr>
              <a:t>The government’s </a:t>
            </a:r>
            <a:r>
              <a:rPr lang="en-GB" b="0" i="0" dirty="0">
                <a:solidFill>
                  <a:srgbClr val="267979"/>
                </a:solidFill>
                <a:effectLst/>
                <a:latin typeface="Univers LT Pro"/>
                <a:hlinkClick r:id="rId2"/>
              </a:rPr>
              <a:t>Infection Control Fund</a:t>
            </a:r>
            <a:r>
              <a:rPr lang="en-GB" b="0" i="0" dirty="0">
                <a:solidFill>
                  <a:srgbClr val="43423E"/>
                </a:solidFill>
                <a:effectLst/>
                <a:latin typeface="Univers LT Pro"/>
              </a:rPr>
              <a:t>, introduced in May to limit COVID-19 transmission in care homes, has been used by some providers to address this. </a:t>
            </a:r>
          </a:p>
          <a:p>
            <a:r>
              <a:rPr lang="en-GB" b="0" i="0" dirty="0">
                <a:solidFill>
                  <a:srgbClr val="43423E"/>
                </a:solidFill>
                <a:effectLst/>
                <a:latin typeface="Univers LT Pro"/>
              </a:rPr>
              <a:t>For example, 80% of Enfield’s allocation went towards </a:t>
            </a:r>
            <a:r>
              <a:rPr lang="en-GB" b="0" i="0" dirty="0">
                <a:solidFill>
                  <a:srgbClr val="267979"/>
                </a:solidFill>
                <a:effectLst/>
                <a:latin typeface="Univers LT Pro"/>
                <a:hlinkClick r:id="rId2"/>
              </a:rPr>
              <a:t>paying staff while self-isolating</a:t>
            </a:r>
            <a:r>
              <a:rPr lang="en-GB" b="0" i="0" dirty="0">
                <a:solidFill>
                  <a:srgbClr val="43423E"/>
                </a:solidFill>
                <a:effectLst/>
                <a:latin typeface="Univers LT Pro"/>
              </a:rPr>
              <a:t>. But this varied by local authority and may not have gone far enough. </a:t>
            </a:r>
          </a:p>
          <a:p>
            <a:r>
              <a:rPr lang="en-GB" b="0" i="0" dirty="0">
                <a:solidFill>
                  <a:srgbClr val="43423E"/>
                </a:solidFill>
                <a:effectLst/>
                <a:latin typeface="Univers LT Pro"/>
              </a:rPr>
              <a:t>In the Kent pulse survey in July, one in five workers who reported having to self-isolate had received little or no pay. </a:t>
            </a:r>
          </a:p>
          <a:p>
            <a:r>
              <a:rPr lang="en-GB" b="0" i="0" dirty="0">
                <a:solidFill>
                  <a:srgbClr val="43423E"/>
                </a:solidFill>
                <a:effectLst/>
                <a:latin typeface="Univers LT Pro"/>
              </a:rPr>
              <a:t>Additionally, some zero-hours workers may have missed out on pay because of </a:t>
            </a:r>
            <a:r>
              <a:rPr lang="en-GB" b="0" i="0" dirty="0">
                <a:solidFill>
                  <a:srgbClr val="267979"/>
                </a:solidFill>
                <a:effectLst/>
                <a:latin typeface="Univers LT Pro"/>
                <a:hlinkClick r:id="rId3"/>
              </a:rPr>
              <a:t>increased childcare responsibilities or having to shield</a:t>
            </a:r>
            <a:r>
              <a:rPr lang="en-GB" b="0" i="0" dirty="0">
                <a:solidFill>
                  <a:srgbClr val="43423E"/>
                </a:solidFill>
                <a:effectLst/>
                <a:latin typeface="Univers LT Pro"/>
              </a:rPr>
              <a:t>.</a:t>
            </a:r>
            <a:endParaRPr lang="en-GB" dirty="0"/>
          </a:p>
        </p:txBody>
      </p:sp>
    </p:spTree>
    <p:extLst>
      <p:ext uri="{BB962C8B-B14F-4D97-AF65-F5344CB8AC3E}">
        <p14:creationId xmlns:p14="http://schemas.microsoft.com/office/powerpoint/2010/main" val="1146127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F455-3066-41D6-9B7A-A57574A274A6}"/>
              </a:ext>
            </a:extLst>
          </p:cNvPr>
          <p:cNvSpPr>
            <a:spLocks noGrp="1"/>
          </p:cNvSpPr>
          <p:nvPr>
            <p:ph type="title"/>
          </p:nvPr>
        </p:nvSpPr>
        <p:spPr>
          <a:xfrm>
            <a:off x="838200" y="365125"/>
            <a:ext cx="10515600" cy="1325563"/>
          </a:xfrm>
        </p:spPr>
        <p:txBody>
          <a:bodyPr>
            <a:normAutofit/>
          </a:bodyPr>
          <a:lstStyle/>
          <a:p>
            <a:pPr algn="ctr"/>
            <a:r>
              <a:rPr lang="en-GB" sz="5400" b="1" dirty="0">
                <a:highlight>
                  <a:srgbClr val="00FFFF"/>
                </a:highlight>
                <a:latin typeface="Candara" panose="020E0502030303020204" pitchFamily="34" charset="0"/>
              </a:rPr>
              <a:t>L0-1 Video Activity (20 minutes)</a:t>
            </a:r>
          </a:p>
        </p:txBody>
      </p:sp>
      <p:sp>
        <p:nvSpPr>
          <p:cNvPr id="3" name="Content Placeholder 2">
            <a:extLst>
              <a:ext uri="{FF2B5EF4-FFF2-40B4-BE49-F238E27FC236}">
                <a16:creationId xmlns:a16="http://schemas.microsoft.com/office/drawing/2014/main" id="{49A77CEF-0301-459A-B465-B474C04140E2}"/>
              </a:ext>
            </a:extLst>
          </p:cNvPr>
          <p:cNvSpPr>
            <a:spLocks noGrp="1"/>
          </p:cNvSpPr>
          <p:nvPr>
            <p:ph idx="1"/>
          </p:nvPr>
        </p:nvSpPr>
        <p:spPr>
          <a:xfrm>
            <a:off x="838200" y="1929384"/>
            <a:ext cx="10515600" cy="4251960"/>
          </a:xfrm>
        </p:spPr>
        <p:txBody>
          <a:bodyPr>
            <a:normAutofit/>
          </a:bodyPr>
          <a:lstStyle/>
          <a:p>
            <a:pPr marL="0" indent="0">
              <a:buNone/>
            </a:pPr>
            <a:r>
              <a:rPr lang="en-GB" sz="3200" dirty="0">
                <a:latin typeface="Tw Cen MT" panose="020B0602020104020603" pitchFamily="34" charset="0"/>
              </a:rPr>
              <a:t>Working in pair with extracts from the below video clip, </a:t>
            </a:r>
          </a:p>
          <a:p>
            <a:pPr marL="0" indent="0">
              <a:buNone/>
            </a:pPr>
            <a:endParaRPr lang="en-GB" sz="3200" dirty="0">
              <a:latin typeface="Tw Cen MT" panose="020B0602020104020603" pitchFamily="34" charset="0"/>
            </a:endParaRPr>
          </a:p>
          <a:p>
            <a:endParaRPr lang="en-GB" sz="3200" dirty="0">
              <a:latin typeface="Tw Cen MT" panose="020B0602020104020603" pitchFamily="34" charset="0"/>
            </a:endParaRPr>
          </a:p>
          <a:p>
            <a:endParaRPr lang="en-GB" sz="3200" dirty="0">
              <a:latin typeface="Tw Cen MT" panose="020B0602020104020603" pitchFamily="34" charset="0"/>
            </a:endParaRPr>
          </a:p>
          <a:p>
            <a:r>
              <a:rPr lang="en-GB" sz="3200" dirty="0">
                <a:latin typeface="Tw Cen MT" panose="020B0602020104020603" pitchFamily="34" charset="0"/>
              </a:rPr>
              <a:t>Identify the difference between all Covid19 tests available</a:t>
            </a:r>
          </a:p>
          <a:p>
            <a:r>
              <a:rPr lang="en-GB" sz="3200" dirty="0">
                <a:latin typeface="Tw Cen MT" panose="020B0602020104020603" pitchFamily="34" charset="0"/>
              </a:rPr>
              <a:t>Pair feedback to the class</a:t>
            </a:r>
          </a:p>
          <a:p>
            <a:pPr marL="0" indent="0">
              <a:buNone/>
            </a:pPr>
            <a:r>
              <a:rPr lang="en-GB" sz="3200" dirty="0">
                <a:latin typeface="Tw Cen MT" panose="020B0602020104020603" pitchFamily="34" charset="0"/>
              </a:rPr>
              <a:t> </a:t>
            </a:r>
          </a:p>
          <a:p>
            <a:endParaRPr lang="en-GB" sz="2200" dirty="0"/>
          </a:p>
        </p:txBody>
      </p:sp>
      <p:sp>
        <p:nvSpPr>
          <p:cNvPr id="4" name="Rectangle 3">
            <a:extLst>
              <a:ext uri="{FF2B5EF4-FFF2-40B4-BE49-F238E27FC236}">
                <a16:creationId xmlns:a16="http://schemas.microsoft.com/office/drawing/2014/main" id="{0D2B24AD-82E7-4C32-9335-4CCF2694FBDF}"/>
              </a:ext>
            </a:extLst>
          </p:cNvPr>
          <p:cNvSpPr/>
          <p:nvPr/>
        </p:nvSpPr>
        <p:spPr>
          <a:xfrm>
            <a:off x="2587487" y="2886862"/>
            <a:ext cx="4748095" cy="1384995"/>
          </a:xfrm>
          <a:prstGeom prst="rect">
            <a:avLst/>
          </a:prstGeom>
        </p:spPr>
        <p:txBody>
          <a:bodyPr wrap="square">
            <a:spAutoFit/>
          </a:bodyPr>
          <a:lstStyle/>
          <a:p>
            <a:r>
              <a:rPr lang="en-GB" sz="2800" b="1" dirty="0">
                <a:highlight>
                  <a:srgbClr val="00FFFF"/>
                </a:highlight>
                <a:hlinkClick r:id="rId2"/>
              </a:rPr>
              <a:t>https://youtu.be/5hu7_xIsCRg</a:t>
            </a:r>
            <a:endParaRPr lang="en-GB" sz="2800" b="1" dirty="0">
              <a:highlight>
                <a:srgbClr val="00FFFF"/>
              </a:highlight>
            </a:endParaRPr>
          </a:p>
          <a:p>
            <a:endParaRPr lang="en-GB" sz="2800" b="1" dirty="0">
              <a:highlight>
                <a:srgbClr val="00FFFF"/>
              </a:highlight>
            </a:endParaRPr>
          </a:p>
          <a:p>
            <a:endParaRPr lang="en-GB" sz="2800" b="1" dirty="0">
              <a:highlight>
                <a:srgbClr val="00FFFF"/>
              </a:highlight>
            </a:endParaRPr>
          </a:p>
        </p:txBody>
      </p:sp>
    </p:spTree>
    <p:extLst>
      <p:ext uri="{BB962C8B-B14F-4D97-AF65-F5344CB8AC3E}">
        <p14:creationId xmlns:p14="http://schemas.microsoft.com/office/powerpoint/2010/main" val="2548590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200" b="1" dirty="0">
                <a:highlight>
                  <a:srgbClr val="00FFFF"/>
                </a:highlight>
                <a:latin typeface="Candara" panose="020E0502030303020204" pitchFamily="34" charset="0"/>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dirty="0">
                <a:ln>
                  <a:noFill/>
                </a:ln>
                <a:solidFill>
                  <a:schemeClr val="tx1">
                    <a:alpha val="60000"/>
                  </a:schemeClr>
                </a:solidFill>
                <a:effectLst/>
                <a:uLnTx/>
                <a:uFillTx/>
                <a:latin typeface="Calibri" panose="020F0502020204030204"/>
                <a:ea typeface="+mn-ea"/>
                <a:cs typeface="+mn-cs"/>
              </a:rPr>
              <a:t>Created by Tayo Alebiosu</a:t>
            </a:r>
          </a:p>
        </p:txBody>
      </p:sp>
      <p:pic>
        <p:nvPicPr>
          <p:cNvPr id="6" name="Picture 2" descr="Tea break - Free icons">
            <a:extLst>
              <a:ext uri="{FF2B5EF4-FFF2-40B4-BE49-F238E27FC236}">
                <a16:creationId xmlns:a16="http://schemas.microsoft.com/office/drawing/2014/main" id="{09A198E1-2FD5-4396-9054-31757B027C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945-4CBC-4565-A3D4-DCE0B6B7D5C6}"/>
              </a:ext>
            </a:extLst>
          </p:cNvPr>
          <p:cNvSpPr>
            <a:spLocks noGrp="1"/>
          </p:cNvSpPr>
          <p:nvPr>
            <p:ph type="title"/>
          </p:nvPr>
        </p:nvSpPr>
        <p:spPr>
          <a:xfrm>
            <a:off x="701344" y="710273"/>
            <a:ext cx="4352315" cy="2813320"/>
          </a:xfrm>
        </p:spPr>
        <p:txBody>
          <a:bodyPr vert="horz" lIns="91440" tIns="45720" rIns="91440" bIns="45720" rtlCol="0" anchor="ctr">
            <a:normAutofit/>
          </a:bodyPr>
          <a:lstStyle/>
          <a:p>
            <a:r>
              <a:rPr lang="en-US" altLang="en-US" b="1" i="1" kern="1200">
                <a:solidFill>
                  <a:schemeClr val="tx1"/>
                </a:solidFill>
                <a:latin typeface="+mj-lt"/>
                <a:ea typeface="+mj-ea"/>
                <a:cs typeface="+mj-cs"/>
              </a:rPr>
              <a:t>ASSESSMENT SUBMISSION</a:t>
            </a:r>
            <a:br>
              <a:rPr lang="en-US" altLang="en-US" i="1" kern="1200">
                <a:solidFill>
                  <a:schemeClr val="tx1"/>
                </a:solidFill>
                <a:latin typeface="+mj-lt"/>
                <a:ea typeface="+mj-ea"/>
                <a:cs typeface="+mj-cs"/>
              </a:rPr>
            </a:br>
            <a:endParaRPr lang="en-US" i="1" kern="1200">
              <a:solidFill>
                <a:schemeClr val="tx1"/>
              </a:solidFill>
              <a:latin typeface="+mj-lt"/>
              <a:ea typeface="+mj-ea"/>
              <a:cs typeface="+mj-cs"/>
            </a:endParaRPr>
          </a:p>
        </p:txBody>
      </p:sp>
      <p:sp>
        <p:nvSpPr>
          <p:cNvPr id="5" name="Rectangle 1">
            <a:extLst>
              <a:ext uri="{FF2B5EF4-FFF2-40B4-BE49-F238E27FC236}">
                <a16:creationId xmlns:a16="http://schemas.microsoft.com/office/drawing/2014/main" id="{CA15A1C1-2B68-41C2-8EDA-87EBD8CFBC0A}"/>
              </a:ext>
            </a:extLst>
          </p:cNvPr>
          <p:cNvSpPr>
            <a:spLocks noChangeArrowheads="1"/>
          </p:cNvSpPr>
          <p:nvPr/>
        </p:nvSpPr>
        <p:spPr bwMode="auto">
          <a:xfrm>
            <a:off x="236485" y="4099034"/>
            <a:ext cx="11280226" cy="219677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highlight>
                  <a:srgbClr val="008080"/>
                </a:highlight>
              </a:rPr>
              <a:t>All assignment will be submitted in electronic format and uploaded to LSC Portal on Turnitin</a:t>
            </a:r>
          </a:p>
          <a:p>
            <a:pPr marL="0" marR="0" lvl="0" indent="-228600" algn="ctr"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p:sp>
        <p:nvSpPr>
          <p:cNvPr id="6" name="Footer Placeholder 5">
            <a:extLst>
              <a:ext uri="{FF2B5EF4-FFF2-40B4-BE49-F238E27FC236}">
                <a16:creationId xmlns:a16="http://schemas.microsoft.com/office/drawing/2014/main" id="{7717A09A-ADC5-46D8-BAA0-C4C1A5216B63}"/>
              </a:ext>
            </a:extLst>
          </p:cNvPr>
          <p:cNvSpPr>
            <a:spLocks noGrp="1"/>
          </p:cNvSpPr>
          <p:nvPr>
            <p:ph type="ftr" sz="quarter" idx="11"/>
          </p:nvPr>
        </p:nvSpPr>
        <p:spPr>
          <a:xfrm>
            <a:off x="4038600" y="6492874"/>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Created by Tayo Alebiosu</a:t>
            </a:r>
          </a:p>
        </p:txBody>
      </p:sp>
      <p:graphicFrame>
        <p:nvGraphicFramePr>
          <p:cNvPr id="10" name="Content Placeholder 9">
            <a:extLst>
              <a:ext uri="{FF2B5EF4-FFF2-40B4-BE49-F238E27FC236}">
                <a16:creationId xmlns:a16="http://schemas.microsoft.com/office/drawing/2014/main" id="{DD15778F-7DDE-4FCD-946B-AE8FD607722A}"/>
              </a:ext>
            </a:extLst>
          </p:cNvPr>
          <p:cNvGraphicFramePr>
            <a:graphicFrameLocks noGrp="1"/>
          </p:cNvGraphicFramePr>
          <p:nvPr>
            <p:ph idx="1"/>
          </p:nvPr>
        </p:nvGraphicFramePr>
        <p:xfrm>
          <a:off x="5942569" y="376865"/>
          <a:ext cx="5977882" cy="3173292"/>
        </p:xfrm>
        <a:graphic>
          <a:graphicData uri="http://schemas.openxmlformats.org/drawingml/2006/table">
            <a:tbl>
              <a:tblPr>
                <a:tableStyleId>{5C22544A-7EE6-4342-B048-85BDC9FD1C3A}</a:tableStyleId>
              </a:tblPr>
              <a:tblGrid>
                <a:gridCol w="3074638">
                  <a:extLst>
                    <a:ext uri="{9D8B030D-6E8A-4147-A177-3AD203B41FA5}">
                      <a16:colId xmlns:a16="http://schemas.microsoft.com/office/drawing/2014/main" val="542287585"/>
                    </a:ext>
                  </a:extLst>
                </a:gridCol>
                <a:gridCol w="2903244">
                  <a:extLst>
                    <a:ext uri="{9D8B030D-6E8A-4147-A177-3AD203B41FA5}">
                      <a16:colId xmlns:a16="http://schemas.microsoft.com/office/drawing/2014/main" val="155865564"/>
                    </a:ext>
                  </a:extLst>
                </a:gridCol>
              </a:tblGrid>
              <a:tr h="1057764">
                <a:tc>
                  <a:txBody>
                    <a:bodyPr/>
                    <a:lstStyle/>
                    <a:p>
                      <a:pPr>
                        <a:lnSpc>
                          <a:spcPct val="115000"/>
                        </a:lnSpc>
                        <a:spcBef>
                          <a:spcPts val="200"/>
                        </a:spcBef>
                      </a:pPr>
                      <a:r>
                        <a:rPr lang="en-GB" sz="3000">
                          <a:effectLst/>
                        </a:rPr>
                        <a:t>Date assignment set</a:t>
                      </a:r>
                      <a:endParaRPr lang="en-GB" sz="3000" b="1" i="1">
                        <a:solidFill>
                          <a:srgbClr val="2F5496"/>
                        </a:solidFill>
                        <a:effectLst/>
                        <a:latin typeface="Calibri" panose="020F0502020204030204" pitchFamily="34" charset="0"/>
                        <a:ea typeface="DengXian Light" panose="020B0503020204020204" pitchFamily="2" charset="-122"/>
                        <a:cs typeface="Arial" panose="020B0604020202020204" pitchFamily="34" charset="0"/>
                      </a:endParaRPr>
                    </a:p>
                  </a:txBody>
                  <a:tcPr marL="172556" marR="172556" marT="0" marB="0"/>
                </a:tc>
                <a:tc>
                  <a:txBody>
                    <a:bodyPr/>
                    <a:lstStyle/>
                    <a:p>
                      <a:pPr>
                        <a:lnSpc>
                          <a:spcPct val="115000"/>
                        </a:lnSpc>
                      </a:pPr>
                      <a:r>
                        <a:rPr lang="en-GB" sz="3000">
                          <a:effectLst/>
                        </a:rPr>
                        <a:t>April 2021</a:t>
                      </a:r>
                      <a:endParaRPr lang="en-GB" sz="2700">
                        <a:effectLst/>
                        <a:latin typeface="Arial" panose="020B0604020202020204" pitchFamily="34" charset="0"/>
                        <a:ea typeface="Times New Roman" panose="02020603050405020304" pitchFamily="18" charset="0"/>
                        <a:cs typeface="Times New Roman" panose="02020603050405020304" pitchFamily="18" charset="0"/>
                      </a:endParaRPr>
                    </a:p>
                  </a:txBody>
                  <a:tcPr marL="172556" marR="172556" marT="0" marB="0"/>
                </a:tc>
                <a:extLst>
                  <a:ext uri="{0D108BD9-81ED-4DB2-BD59-A6C34878D82A}">
                    <a16:rowId xmlns:a16="http://schemas.microsoft.com/office/drawing/2014/main" val="3569116344"/>
                  </a:ext>
                </a:extLst>
              </a:tr>
              <a:tr h="1057764">
                <a:tc>
                  <a:txBody>
                    <a:bodyPr/>
                    <a:lstStyle/>
                    <a:p>
                      <a:pPr>
                        <a:lnSpc>
                          <a:spcPct val="115000"/>
                        </a:lnSpc>
                        <a:spcBef>
                          <a:spcPts val="200"/>
                        </a:spcBef>
                      </a:pPr>
                      <a:r>
                        <a:rPr lang="en-GB" sz="3000" dirty="0">
                          <a:effectLst/>
                        </a:rPr>
                        <a:t>Submission deadline date</a:t>
                      </a:r>
                      <a:endParaRPr lang="en-GB" sz="3000" b="1" i="1" dirty="0">
                        <a:solidFill>
                          <a:srgbClr val="2F5496"/>
                        </a:solidFill>
                        <a:effectLst/>
                        <a:latin typeface="Calibri" panose="020F0502020204030204" pitchFamily="34" charset="0"/>
                        <a:ea typeface="DengXian Light" panose="020B0503020204020204" pitchFamily="2" charset="-122"/>
                        <a:cs typeface="Arial" panose="020B0604020202020204" pitchFamily="34" charset="0"/>
                      </a:endParaRPr>
                    </a:p>
                  </a:txBody>
                  <a:tcPr marL="172556" marR="172556" marT="0" marB="0"/>
                </a:tc>
                <a:tc>
                  <a:txBody>
                    <a:bodyPr/>
                    <a:lstStyle/>
                    <a:p>
                      <a:pPr>
                        <a:lnSpc>
                          <a:spcPct val="115000"/>
                        </a:lnSpc>
                      </a:pPr>
                      <a:r>
                        <a:rPr lang="en-GB" sz="3000">
                          <a:effectLst/>
                        </a:rPr>
                        <a:t>12</a:t>
                      </a:r>
                      <a:r>
                        <a:rPr lang="en-GB" sz="3000" baseline="30000">
                          <a:effectLst/>
                        </a:rPr>
                        <a:t>th</a:t>
                      </a:r>
                      <a:r>
                        <a:rPr lang="en-GB" sz="3000">
                          <a:effectLst/>
                        </a:rPr>
                        <a:t> July 2021</a:t>
                      </a:r>
                      <a:endParaRPr lang="en-GB" sz="2700">
                        <a:effectLst/>
                        <a:latin typeface="Arial" panose="020B0604020202020204" pitchFamily="34" charset="0"/>
                        <a:ea typeface="Times New Roman" panose="02020603050405020304" pitchFamily="18" charset="0"/>
                        <a:cs typeface="Times New Roman" panose="02020603050405020304" pitchFamily="18" charset="0"/>
                      </a:endParaRPr>
                    </a:p>
                  </a:txBody>
                  <a:tcPr marL="172556" marR="172556" marT="0" marB="0"/>
                </a:tc>
                <a:extLst>
                  <a:ext uri="{0D108BD9-81ED-4DB2-BD59-A6C34878D82A}">
                    <a16:rowId xmlns:a16="http://schemas.microsoft.com/office/drawing/2014/main" val="3649318702"/>
                  </a:ext>
                </a:extLst>
              </a:tr>
              <a:tr h="1057764">
                <a:tc>
                  <a:txBody>
                    <a:bodyPr/>
                    <a:lstStyle/>
                    <a:p>
                      <a:pPr>
                        <a:lnSpc>
                          <a:spcPct val="115000"/>
                        </a:lnSpc>
                        <a:spcBef>
                          <a:spcPts val="200"/>
                        </a:spcBef>
                      </a:pPr>
                      <a:r>
                        <a:rPr lang="en-GB" sz="3000">
                          <a:effectLst/>
                        </a:rPr>
                        <a:t>Return date to students</a:t>
                      </a:r>
                      <a:endParaRPr lang="en-GB" sz="3000" b="1" i="1">
                        <a:solidFill>
                          <a:srgbClr val="2F5496"/>
                        </a:solidFill>
                        <a:effectLst/>
                        <a:latin typeface="Calibri" panose="020F0502020204030204" pitchFamily="34" charset="0"/>
                        <a:ea typeface="DengXian Light" panose="020B0503020204020204" pitchFamily="2" charset="-122"/>
                        <a:cs typeface="Arial" panose="020B0604020202020204" pitchFamily="34" charset="0"/>
                      </a:endParaRPr>
                    </a:p>
                  </a:txBody>
                  <a:tcPr marL="172556" marR="172556" marT="0" marB="0"/>
                </a:tc>
                <a:tc>
                  <a:txBody>
                    <a:bodyPr/>
                    <a:lstStyle/>
                    <a:p>
                      <a:pPr>
                        <a:lnSpc>
                          <a:spcPct val="115000"/>
                        </a:lnSpc>
                      </a:pPr>
                      <a:r>
                        <a:rPr lang="en-GB" sz="3000" dirty="0">
                          <a:effectLst/>
                        </a:rPr>
                        <a:t>9</a:t>
                      </a:r>
                      <a:r>
                        <a:rPr lang="en-GB" sz="3000" baseline="30000" dirty="0">
                          <a:effectLst/>
                        </a:rPr>
                        <a:t>th</a:t>
                      </a:r>
                      <a:r>
                        <a:rPr lang="en-GB" sz="3000" dirty="0">
                          <a:effectLst/>
                        </a:rPr>
                        <a:t> August 2021</a:t>
                      </a:r>
                      <a:endParaRPr lang="en-GB" sz="2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2556" marR="172556" marT="0" marB="0"/>
                </a:tc>
                <a:extLst>
                  <a:ext uri="{0D108BD9-81ED-4DB2-BD59-A6C34878D82A}">
                    <a16:rowId xmlns:a16="http://schemas.microsoft.com/office/drawing/2014/main" val="4098768555"/>
                  </a:ext>
                </a:extLst>
              </a:tr>
            </a:tbl>
          </a:graphicData>
        </a:graphic>
      </p:graphicFrame>
    </p:spTree>
    <p:extLst>
      <p:ext uri="{BB962C8B-B14F-4D97-AF65-F5344CB8AC3E}">
        <p14:creationId xmlns:p14="http://schemas.microsoft.com/office/powerpoint/2010/main" val="2688814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46B2-FCC4-4D6A-8B77-8F1ED4B3EB21}"/>
              </a:ext>
            </a:extLst>
          </p:cNvPr>
          <p:cNvSpPr>
            <a:spLocks noGrp="1"/>
          </p:cNvSpPr>
          <p:nvPr>
            <p:ph type="title"/>
          </p:nvPr>
        </p:nvSpPr>
        <p:spPr>
          <a:xfrm>
            <a:off x="838200" y="588168"/>
            <a:ext cx="10515600" cy="1325563"/>
          </a:xfrm>
        </p:spPr>
        <p:txBody>
          <a:bodyPr>
            <a:normAutofit/>
          </a:bodyPr>
          <a:lstStyle/>
          <a:p>
            <a:pPr algn="ctr"/>
            <a:r>
              <a:rPr lang="en-US" sz="4600" b="1" i="1" dirty="0">
                <a:solidFill>
                  <a:srgbClr val="FFFFFF"/>
                </a:solidFill>
                <a:effectLst/>
                <a:highlight>
                  <a:srgbClr val="0000FF"/>
                </a:highlight>
                <a:latin typeface="Tw Cen MT" panose="020B0602020104020603" pitchFamily="34" charset="0"/>
                <a:ea typeface="Calibri" panose="020F0502020204030204" pitchFamily="34" charset="0"/>
                <a:cs typeface="Times New Roman" panose="02020603050405020304" pitchFamily="18" charset="0"/>
              </a:rPr>
              <a:t>Assessment methods </a:t>
            </a:r>
            <a:endParaRPr lang="en-GB" sz="4600" i="1" dirty="0">
              <a:solidFill>
                <a:srgbClr val="FFFFFF"/>
              </a:solidFill>
              <a:highlight>
                <a:srgbClr val="0000FF"/>
              </a:highlight>
              <a:latin typeface="Tw Cen MT" panose="020B0602020104020603" pitchFamily="34" charset="0"/>
            </a:endParaRPr>
          </a:p>
        </p:txBody>
      </p:sp>
      <p:sp>
        <p:nvSpPr>
          <p:cNvPr id="3" name="Content Placeholder 2">
            <a:extLst>
              <a:ext uri="{FF2B5EF4-FFF2-40B4-BE49-F238E27FC236}">
                <a16:creationId xmlns:a16="http://schemas.microsoft.com/office/drawing/2014/main" id="{4D8E4EDB-B9A1-40AD-9A81-7385D61DA9FD}"/>
              </a:ext>
            </a:extLst>
          </p:cNvPr>
          <p:cNvSpPr>
            <a:spLocks noGrp="1"/>
          </p:cNvSpPr>
          <p:nvPr>
            <p:ph idx="1"/>
          </p:nvPr>
        </p:nvSpPr>
        <p:spPr>
          <a:xfrm>
            <a:off x="400050" y="2391568"/>
            <a:ext cx="11391900" cy="4247771"/>
          </a:xfrm>
        </p:spPr>
        <p:txBody>
          <a:bodyPr anchor="ctr">
            <a:normAutofit/>
          </a:bodyPr>
          <a:lstStyle/>
          <a:p>
            <a:pPr>
              <a:spcAft>
                <a:spcPts val="800"/>
              </a:spcAft>
            </a:pPr>
            <a:r>
              <a:rPr lang="en-GB" sz="2400" dirty="0">
                <a:effectLst/>
                <a:latin typeface="Tw Cen MT" panose="020B0602020104020603" pitchFamily="34" charset="0"/>
                <a:ea typeface="Calibri" panose="020F0502020204030204" pitchFamily="34" charset="0"/>
                <a:cs typeface="Times New Roman" panose="02020603050405020304" pitchFamily="18" charset="0"/>
              </a:rPr>
              <a:t>The assessment Guide for Work Related Learning (WRL) has one (1) summative component:</a:t>
            </a: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Individual Report (weighted 100%)</a:t>
            </a:r>
            <a:endParaRPr lang="en-GB" sz="2400" dirty="0">
              <a:effectLst/>
              <a:latin typeface="Tw Cen MT" panose="020B0602020104020603" pitchFamily="34" charset="0"/>
              <a:ea typeface="Calibri" panose="020F0502020204030204" pitchFamily="34" charset="0"/>
              <a:cs typeface="Times New Roman" panose="02020603050405020304" pitchFamily="18" charset="0"/>
            </a:endParaRP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Tasks to be completed </a:t>
            </a:r>
            <a:r>
              <a:rPr lang="en-GB" sz="2400" dirty="0">
                <a:effectLst/>
                <a:latin typeface="Tw Cen MT" panose="020B0602020104020603" pitchFamily="34" charset="0"/>
                <a:ea typeface="Calibri" panose="020F0502020204030204" pitchFamily="34" charset="0"/>
                <a:cs typeface="Times New Roman" panose="02020603050405020304" pitchFamily="18" charset="0"/>
              </a:rPr>
              <a:t>(of not more than </a:t>
            </a:r>
            <a:r>
              <a:rPr lang="en-GB" sz="2400" b="1" dirty="0">
                <a:solidFill>
                  <a:schemeClr val="bg1"/>
                </a:solidFill>
                <a:effectLst/>
                <a:highlight>
                  <a:srgbClr val="008080"/>
                </a:highlight>
                <a:latin typeface="Tw Cen MT" panose="020B0602020104020603" pitchFamily="34" charset="0"/>
                <a:ea typeface="Calibri" panose="020F0502020204030204" pitchFamily="34" charset="0"/>
                <a:cs typeface="Times New Roman" panose="02020603050405020304" pitchFamily="18" charset="0"/>
              </a:rPr>
              <a:t>2500 words</a:t>
            </a:r>
            <a:r>
              <a:rPr lang="en-GB" sz="2400" dirty="0">
                <a:effectLst/>
                <a:latin typeface="Tw Cen MT" panose="020B0602020104020603" pitchFamily="34" charset="0"/>
                <a:ea typeface="Calibri" panose="020F0502020204030204" pitchFamily="34" charset="0"/>
                <a:cs typeface="Times New Roman" panose="02020603050405020304" pitchFamily="18" charset="0"/>
              </a:rPr>
              <a:t>)</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Collate an individual </a:t>
            </a:r>
            <a:r>
              <a:rPr lang="en-GB" sz="2400" b="1" dirty="0">
                <a:effectLst/>
                <a:latin typeface="Tw Cen MT" panose="020B0602020104020603" pitchFamily="34" charset="0"/>
                <a:ea typeface="Calibri" panose="020F0502020204030204" pitchFamily="34" charset="0"/>
                <a:cs typeface="Times New Roman" panose="02020603050405020304" pitchFamily="18" charset="0"/>
              </a:rPr>
              <a:t>report</a:t>
            </a:r>
            <a:r>
              <a:rPr lang="en-GB" sz="2400" dirty="0">
                <a:effectLst/>
                <a:latin typeface="Tw Cen MT" panose="020B0602020104020603" pitchFamily="34" charset="0"/>
                <a:ea typeface="Calibri" panose="020F0502020204030204" pitchFamily="34" charset="0"/>
                <a:cs typeface="Times New Roman" panose="02020603050405020304" pitchFamily="18" charset="0"/>
              </a:rPr>
              <a:t> which assesses the health and social care sector, taking into account the current situation of the CoVid19 pandemic.</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Explore how this has impacted the career prospects for health and social care. </a:t>
            </a:r>
          </a:p>
          <a:p>
            <a:pPr marL="342900" lvl="0" indent="-342900">
              <a:spcAft>
                <a:spcPts val="800"/>
              </a:spcAft>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Evaluate an organisation as an exemplar to justify your stand, by applying the theories and models learned from this module. </a:t>
            </a:r>
          </a:p>
          <a:p>
            <a:endParaRPr lang="en-GB" sz="2000" dirty="0"/>
          </a:p>
        </p:txBody>
      </p:sp>
      <p:sp>
        <p:nvSpPr>
          <p:cNvPr id="4" name="Footer Placeholder 3">
            <a:extLst>
              <a:ext uri="{FF2B5EF4-FFF2-40B4-BE49-F238E27FC236}">
                <a16:creationId xmlns:a16="http://schemas.microsoft.com/office/drawing/2014/main" id="{06031FC7-B827-4B70-BF6D-CB2FE78BF06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62171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56762-B3EB-4438-A302-F4F07B241467}"/>
              </a:ext>
            </a:extLst>
          </p:cNvPr>
          <p:cNvSpPr>
            <a:spLocks noGrp="1"/>
          </p:cNvSpPr>
          <p:nvPr>
            <p:ph idx="1"/>
          </p:nvPr>
        </p:nvSpPr>
        <p:spPr/>
        <p:txBody>
          <a:bodyPr/>
          <a:lstStyle/>
          <a:p>
            <a:r>
              <a:rPr lang="en-GB" sz="1600" b="0" i="0" dirty="0">
                <a:solidFill>
                  <a:srgbClr val="000000"/>
                </a:solidFill>
                <a:effectLst/>
                <a:latin typeface="Open Sans" panose="020B0606030504020204" pitchFamily="34" charset="0"/>
              </a:rPr>
              <a:t>Karlsson, U. and Fraenkel, C., 2020. Covid-19: risks to healthcare workers and their families. </a:t>
            </a:r>
            <a:r>
              <a:rPr lang="en-GB" sz="1600" b="0" i="1" dirty="0">
                <a:solidFill>
                  <a:srgbClr val="000000"/>
                </a:solidFill>
                <a:effectLst/>
                <a:latin typeface="Open Sans" panose="020B0606030504020204" pitchFamily="34" charset="0"/>
              </a:rPr>
              <a:t>BMJ</a:t>
            </a:r>
            <a:r>
              <a:rPr lang="en-GB" sz="1600" b="0" i="0" dirty="0">
                <a:solidFill>
                  <a:srgbClr val="000000"/>
                </a:solidFill>
                <a:effectLst/>
                <a:latin typeface="Open Sans" panose="020B0606030504020204" pitchFamily="34" charset="0"/>
              </a:rPr>
              <a:t>, p.m3944. </a:t>
            </a:r>
          </a:p>
          <a:p>
            <a:r>
              <a:rPr lang="en-GB" b="0" i="0" dirty="0">
                <a:solidFill>
                  <a:srgbClr val="43423E"/>
                </a:solidFill>
                <a:effectLst/>
                <a:latin typeface="inherit"/>
                <a:hlinkClick r:id="rId2"/>
              </a:rPr>
              <a:t>https://www.health.org.uk/news-and-comment/charts-and-infographics/going-into-covid-19-the-health-and-social-care-workforce-faced-concerning-shortages</a:t>
            </a:r>
            <a:endParaRPr lang="en-GB" b="0" i="0" dirty="0">
              <a:solidFill>
                <a:srgbClr val="43423E"/>
              </a:solidFill>
              <a:effectLst/>
              <a:latin typeface="inherit"/>
            </a:endParaRPr>
          </a:p>
          <a:p>
            <a:r>
              <a:rPr lang="en-GB" dirty="0">
                <a:hlinkClick r:id="rId3"/>
              </a:rPr>
              <a:t>https://www.kingsfund.org.uk/projects/positions/nhs-workforce</a:t>
            </a:r>
            <a:endParaRPr lang="en-GB" dirty="0"/>
          </a:p>
          <a:p>
            <a:r>
              <a:rPr lang="en-GB" dirty="0">
                <a:hlinkClick r:id="rId4"/>
              </a:rPr>
              <a:t>https://www.kingsfund.org.uk/publications/covid-19-magnified-social-care-problems#workforce</a:t>
            </a:r>
            <a:endParaRPr lang="en-GB" dirty="0"/>
          </a:p>
          <a:p>
            <a:endParaRPr lang="en-GB" dirty="0"/>
          </a:p>
          <a:p>
            <a:endParaRPr lang="en-GB" dirty="0"/>
          </a:p>
        </p:txBody>
      </p:sp>
    </p:spTree>
    <p:extLst>
      <p:ext uri="{BB962C8B-B14F-4D97-AF65-F5344CB8AC3E}">
        <p14:creationId xmlns:p14="http://schemas.microsoft.com/office/powerpoint/2010/main" val="200340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256260-B7EA-4BD8-8610-2308DBE29EB4}"/>
              </a:ext>
            </a:extLst>
          </p:cNvPr>
          <p:cNvSpPr>
            <a:spLocks noGrp="1"/>
          </p:cNvSpPr>
          <p:nvPr>
            <p:ph idx="1"/>
          </p:nvPr>
        </p:nvSpPr>
        <p:spPr>
          <a:xfrm>
            <a:off x="838201" y="2055811"/>
            <a:ext cx="7315200" cy="4121152"/>
          </a:xfrm>
        </p:spPr>
        <p:txBody>
          <a:bodyPr>
            <a:normAutofit/>
          </a:bodyPr>
          <a:lstStyle/>
          <a:p>
            <a:r>
              <a:rPr lang="en-GB" sz="2400" b="0" i="0" dirty="0">
                <a:effectLst/>
                <a:latin typeface="interfaceregular"/>
              </a:rPr>
              <a:t>Since the beginning of the coronavirus 2019 (covid-19) pandemic, healthcare workers have shown a remarkable resilience and professional dedication despite a fear of becoming infected and infecting others</a:t>
            </a:r>
          </a:p>
          <a:p>
            <a:r>
              <a:rPr lang="en-GB" sz="2400" dirty="0"/>
              <a:t>Impact of covid 19 on Healthcare </a:t>
            </a:r>
          </a:p>
          <a:p>
            <a:r>
              <a:rPr lang="en-GB" sz="2400" b="1" i="0" dirty="0">
                <a:effectLst/>
                <a:latin typeface="interfaceregular"/>
              </a:rPr>
              <a:t>Covid-19: risks to healthcare workers and their families</a:t>
            </a:r>
          </a:p>
          <a:p>
            <a:endParaRPr lang="en-GB" sz="24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93090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FEFFAD-82F4-4526-95A5-DC39298D5684}"/>
              </a:ext>
            </a:extLst>
          </p:cNvPr>
          <p:cNvSpPr>
            <a:spLocks noGrp="1"/>
          </p:cNvSpPr>
          <p:nvPr>
            <p:ph idx="1"/>
          </p:nvPr>
        </p:nvSpPr>
        <p:spPr>
          <a:xfrm>
            <a:off x="1653363" y="2176272"/>
            <a:ext cx="9367204" cy="4041648"/>
          </a:xfrm>
        </p:spPr>
        <p:txBody>
          <a:bodyPr anchor="t">
            <a:normAutofit fontScale="92500"/>
          </a:bodyPr>
          <a:lstStyle/>
          <a:p>
            <a:pPr marL="0" indent="0">
              <a:buNone/>
            </a:pPr>
            <a:r>
              <a:rPr lang="en-GB" sz="2400" dirty="0"/>
              <a:t>What sectors has COVID-19 affected?</a:t>
            </a:r>
          </a:p>
          <a:p>
            <a:r>
              <a:rPr lang="en-GB" sz="2400" dirty="0"/>
              <a:t>The graduate labour market has suffered significant damage, particularly in the arts - but things are far worse for non-graduates.</a:t>
            </a:r>
          </a:p>
          <a:p>
            <a:r>
              <a:rPr lang="en-GB" sz="2400" dirty="0"/>
              <a:t>Many key graduate employment sectors - in health, social care, IT, business services - have been much less affected than other areas of the economy.</a:t>
            </a:r>
          </a:p>
          <a:p>
            <a:r>
              <a:rPr lang="en-GB" sz="2400" dirty="0"/>
              <a:t> And it's notable that many vacancies that were hard to fill before the pandemic are in that group. </a:t>
            </a:r>
          </a:p>
          <a:p>
            <a:r>
              <a:rPr lang="en-GB" sz="2400" dirty="0"/>
              <a:t>Of the top five graduate professions for the number of hard-to-fill vacancies only HR and recruitment has clearly seen a very serious fall in demand.</a:t>
            </a:r>
          </a:p>
          <a:p>
            <a:r>
              <a:rPr lang="en-GB" sz="2400" dirty="0"/>
              <a:t>Nursing, medicine, IT and housing/welfare are all still in demand.</a:t>
            </a:r>
          </a:p>
        </p:txBody>
      </p:sp>
    </p:spTree>
    <p:extLst>
      <p:ext uri="{BB962C8B-B14F-4D97-AF65-F5344CB8AC3E}">
        <p14:creationId xmlns:p14="http://schemas.microsoft.com/office/powerpoint/2010/main" val="137707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E83EB5-A535-421F-B91A-EE2F628CC3F0}"/>
              </a:ext>
            </a:extLst>
          </p:cNvPr>
          <p:cNvSpPr>
            <a:spLocks noGrp="1"/>
          </p:cNvSpPr>
          <p:nvPr>
            <p:ph idx="1"/>
          </p:nvPr>
        </p:nvSpPr>
        <p:spPr>
          <a:xfrm>
            <a:off x="1653363" y="2176272"/>
            <a:ext cx="9367204" cy="4041648"/>
          </a:xfrm>
        </p:spPr>
        <p:txBody>
          <a:bodyPr anchor="t">
            <a:normAutofit/>
          </a:bodyPr>
          <a:lstStyle/>
          <a:p>
            <a:pPr marL="0" indent="0">
              <a:buNone/>
            </a:pPr>
            <a:r>
              <a:rPr lang="en-GB" sz="2000" dirty="0"/>
              <a:t>Hard-to-fill and skills shortage vacancies</a:t>
            </a:r>
          </a:p>
          <a:p>
            <a:r>
              <a:rPr lang="en-GB" sz="2000" dirty="0"/>
              <a:t>The report highlighted the professional level occupations, which were reported by employers to have experienced the most vacancies during the survey. 'Professional level' means managerial, professional and associate professional roles. </a:t>
            </a:r>
          </a:p>
          <a:p>
            <a:r>
              <a:rPr lang="en-GB" sz="2000" dirty="0"/>
              <a:t>Nursing came top of the list, followed by HR and industrial relations professionals, business sales executives, welfare and housing associate professionals and IT user support technicians.</a:t>
            </a:r>
          </a:p>
          <a:p>
            <a:endParaRPr lang="en-GB" sz="2000" dirty="0"/>
          </a:p>
          <a:p>
            <a:r>
              <a:rPr lang="en-GB" sz="2000" dirty="0"/>
              <a:t>The report also demonstrates that despite thousands of graduates entering the job market every year employers still find certain positions difficult to fill. An employer reported a vacancy as hard to fill if they found it difficult to recruit for, for any reason</a:t>
            </a:r>
          </a:p>
        </p:txBody>
      </p:sp>
    </p:spTree>
    <p:extLst>
      <p:ext uri="{BB962C8B-B14F-4D97-AF65-F5344CB8AC3E}">
        <p14:creationId xmlns:p14="http://schemas.microsoft.com/office/powerpoint/2010/main" val="33682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32B53BB-AA13-4B50-97ED-DFB03C224665}"/>
              </a:ext>
            </a:extLst>
          </p:cNvPr>
          <p:cNvSpPr>
            <a:spLocks noGrp="1"/>
          </p:cNvSpPr>
          <p:nvPr>
            <p:ph idx="1"/>
          </p:nvPr>
        </p:nvSpPr>
        <p:spPr>
          <a:xfrm>
            <a:off x="1653363" y="2176272"/>
            <a:ext cx="9367204" cy="4041648"/>
          </a:xfrm>
        </p:spPr>
        <p:txBody>
          <a:bodyPr anchor="t">
            <a:normAutofit fontScale="92500" lnSpcReduction="10000"/>
          </a:bodyPr>
          <a:lstStyle/>
          <a:p>
            <a:r>
              <a:rPr lang="en-GB" sz="2400" dirty="0"/>
              <a:t>Occupational shortages by region</a:t>
            </a:r>
          </a:p>
          <a:p>
            <a:r>
              <a:rPr lang="en-GB" sz="2400" dirty="0"/>
              <a:t>The UK is not one homogenous labour market and workers are not infinitely mobile, therefore local shortages exist.</a:t>
            </a:r>
          </a:p>
          <a:p>
            <a:endParaRPr lang="en-GB" sz="2400" dirty="0"/>
          </a:p>
          <a:p>
            <a:r>
              <a:rPr lang="en-GB" sz="2400" dirty="0"/>
              <a:t>In the East Midlands, like in most regions, nursing has the most hard-to-fill vacancies.</a:t>
            </a:r>
          </a:p>
          <a:p>
            <a:r>
              <a:rPr lang="en-GB" sz="2400" dirty="0"/>
              <a:t> However, </a:t>
            </a:r>
            <a:r>
              <a:rPr lang="en-GB" sz="2400" dirty="0" err="1"/>
              <a:t>draughtsperso</a:t>
            </a:r>
            <a:endParaRPr lang="en-GB" sz="2400" dirty="0"/>
          </a:p>
          <a:p>
            <a:r>
              <a:rPr lang="en-GB" sz="2400" dirty="0"/>
              <a:t>ns and product and clothing designers are particular to the region. </a:t>
            </a:r>
          </a:p>
          <a:p>
            <a:r>
              <a:rPr lang="en-GB" sz="2400" dirty="0"/>
              <a:t>The East of England has the longest list of shortage occupations and these include medical practitioners, nurses, design and development engineers, veterinarians and business executives.</a:t>
            </a:r>
          </a:p>
        </p:txBody>
      </p:sp>
    </p:spTree>
    <p:extLst>
      <p:ext uri="{BB962C8B-B14F-4D97-AF65-F5344CB8AC3E}">
        <p14:creationId xmlns:p14="http://schemas.microsoft.com/office/powerpoint/2010/main" val="122321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13EEE5D-5016-4CF2-94D7-C41404D466E0}"/>
              </a:ext>
            </a:extLst>
          </p:cNvPr>
          <p:cNvSpPr>
            <a:spLocks noGrp="1"/>
          </p:cNvSpPr>
          <p:nvPr>
            <p:ph idx="1"/>
          </p:nvPr>
        </p:nvSpPr>
        <p:spPr>
          <a:xfrm>
            <a:off x="1653363" y="2176272"/>
            <a:ext cx="9367204" cy="4041648"/>
          </a:xfrm>
        </p:spPr>
        <p:txBody>
          <a:bodyPr anchor="t">
            <a:normAutofit/>
          </a:bodyPr>
          <a:lstStyle/>
          <a:p>
            <a:r>
              <a:rPr lang="en-GB" sz="2000"/>
              <a:t>With a large and business-oriented labour market it's unsurprising that London's appetite for business support professionals in IT, recruitment, consultancy, law, sales and marketing is reflected by shortages in these occupations.</a:t>
            </a:r>
          </a:p>
          <a:p>
            <a:endParaRPr lang="en-GB" sz="2000"/>
          </a:p>
          <a:p>
            <a:r>
              <a:rPr lang="en-GB" sz="2000"/>
              <a:t>The top four shortages in the North East include nurses, medical practitioners, human resources and industrial relations officers and programmers and software development professionals. The region also struggles to recruit graphic designers.</a:t>
            </a:r>
          </a:p>
          <a:p>
            <a:endParaRPr lang="en-GB" sz="2000"/>
          </a:p>
          <a:p>
            <a:r>
              <a:rPr lang="en-GB" sz="2000"/>
              <a:t>The North West has more hard-to-fill vacancies in sales than any other. It also has one of the most serious shortages of nurses, recruitment professionals, housing professionals, youth workers and accountants.</a:t>
            </a:r>
          </a:p>
        </p:txBody>
      </p:sp>
    </p:spTree>
    <p:extLst>
      <p:ext uri="{BB962C8B-B14F-4D97-AF65-F5344CB8AC3E}">
        <p14:creationId xmlns:p14="http://schemas.microsoft.com/office/powerpoint/2010/main" val="3151735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3936</Words>
  <Application>Microsoft Office PowerPoint</Application>
  <PresentationFormat>Widescreen</PresentationFormat>
  <Paragraphs>218</Paragraphs>
  <Slides>46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Arial</vt:lpstr>
      <vt:lpstr>Avenir Next LT Pro</vt:lpstr>
      <vt:lpstr>Calibri</vt:lpstr>
      <vt:lpstr>Calibri Light</vt:lpstr>
      <vt:lpstr>Candara</vt:lpstr>
      <vt:lpstr>inherit</vt:lpstr>
      <vt:lpstr>interfaceregular</vt:lpstr>
      <vt:lpstr>Ne10-simplified</vt:lpstr>
      <vt:lpstr>Open Sans</vt:lpstr>
      <vt:lpstr>Symbol</vt:lpstr>
      <vt:lpstr>Tw Cen MT</vt:lpstr>
      <vt:lpstr>Univers LT Pro</vt:lpstr>
      <vt:lpstr>Wingdings</vt:lpstr>
      <vt:lpstr>Office Theme</vt:lpstr>
      <vt:lpstr>Work Related learning</vt:lpstr>
      <vt:lpstr>Last session recap (10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of COVID-19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Low morale amongst workers</vt:lpstr>
      <vt:lpstr>Low morale amongst workers</vt:lpstr>
      <vt:lpstr>PowerPoint Presentation</vt:lpstr>
      <vt:lpstr>Glossary of different health care Perspectives </vt:lpstr>
      <vt:lpstr>WRAP-UP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L0-1 Video Activity (20 minutes)</vt:lpstr>
      <vt:lpstr>PowerPoint Presentation</vt:lpstr>
      <vt:lpstr>ASSESSMENT SUBMISSION </vt:lpstr>
      <vt:lpstr>Assessment methods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34</cp:revision>
  <dcterms:created xsi:type="dcterms:W3CDTF">2021-05-13T23:23:53Z</dcterms:created>
  <dcterms:modified xsi:type="dcterms:W3CDTF">2021-06-12T00:04:17Z</dcterms:modified>
</cp:coreProperties>
</file>