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06" r:id="rId2"/>
    <p:sldId id="421" r:id="rId3"/>
    <p:sldId id="407" r:id="rId4"/>
    <p:sldId id="278" r:id="rId5"/>
    <p:sldId id="260" r:id="rId6"/>
    <p:sldId id="286" r:id="rId7"/>
    <p:sldId id="257" r:id="rId8"/>
    <p:sldId id="261" r:id="rId9"/>
    <p:sldId id="258" r:id="rId10"/>
    <p:sldId id="259" r:id="rId11"/>
    <p:sldId id="283" r:id="rId12"/>
    <p:sldId id="284" r:id="rId13"/>
    <p:sldId id="273" r:id="rId14"/>
    <p:sldId id="287" r:id="rId15"/>
    <p:sldId id="288" r:id="rId16"/>
    <p:sldId id="290" r:id="rId17"/>
    <p:sldId id="289" r:id="rId18"/>
    <p:sldId id="291" r:id="rId19"/>
    <p:sldId id="292" r:id="rId20"/>
    <p:sldId id="263" r:id="rId21"/>
    <p:sldId id="264" r:id="rId22"/>
    <p:sldId id="265" r:id="rId23"/>
    <p:sldId id="266" r:id="rId24"/>
    <p:sldId id="408" r:id="rId25"/>
    <p:sldId id="282" r:id="rId26"/>
    <p:sldId id="268" r:id="rId27"/>
    <p:sldId id="269" r:id="rId28"/>
    <p:sldId id="270" r:id="rId29"/>
    <p:sldId id="409" r:id="rId30"/>
    <p:sldId id="293" r:id="rId31"/>
    <p:sldId id="267"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D7C99-58B1-4B26-887E-C4F5E240DB61}"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5341FDC4-B6A9-4D5A-9B9B-BCCA9661966F}">
      <dgm:prSet custT="1"/>
      <dgm:spPr/>
      <dgm:t>
        <a:bodyPr/>
        <a:lstStyle/>
        <a:p>
          <a:r>
            <a:rPr lang="en-US" sz="2400"/>
            <a:t>Be</a:t>
          </a:r>
        </a:p>
      </dgm:t>
    </dgm:pt>
    <dgm:pt modelId="{91F12521-95DF-430B-8985-AC363DB61D95}" type="parTrans" cxnId="{6233A49E-5D65-4ECB-88A4-2881696CF3BC}">
      <dgm:prSet/>
      <dgm:spPr/>
      <dgm:t>
        <a:bodyPr/>
        <a:lstStyle/>
        <a:p>
          <a:endParaRPr lang="en-US" sz="2400"/>
        </a:p>
      </dgm:t>
    </dgm:pt>
    <dgm:pt modelId="{5A5F5B8C-EC55-49A7-A429-7B07D3AAA9E3}" type="sibTrans" cxnId="{6233A49E-5D65-4ECB-88A4-2881696CF3BC}">
      <dgm:prSet/>
      <dgm:spPr/>
      <dgm:t>
        <a:bodyPr/>
        <a:lstStyle/>
        <a:p>
          <a:endParaRPr lang="en-US" sz="2400"/>
        </a:p>
      </dgm:t>
    </dgm:pt>
    <dgm:pt modelId="{AC135D86-E2CB-4456-8D2A-5D0CE9BEEFCF}">
      <dgm:prSet custT="1"/>
      <dgm:spPr/>
      <dgm:t>
        <a:bodyPr/>
        <a:lstStyle/>
        <a:p>
          <a:r>
            <a:rPr lang="en-US" sz="2400" dirty="0"/>
            <a:t>At the end of this session, students will be able to ;</a:t>
          </a:r>
        </a:p>
      </dgm:t>
    </dgm:pt>
    <dgm:pt modelId="{684A46F1-1845-4F52-A237-9A89F393A5B8}" type="parTrans" cxnId="{0A2CFB08-507E-4BB5-9B9F-54A24A886A0A}">
      <dgm:prSet/>
      <dgm:spPr/>
      <dgm:t>
        <a:bodyPr/>
        <a:lstStyle/>
        <a:p>
          <a:endParaRPr lang="en-US" sz="2400"/>
        </a:p>
      </dgm:t>
    </dgm:pt>
    <dgm:pt modelId="{A5A456E1-0DA6-4F62-B027-1C0679A24BD5}" type="sibTrans" cxnId="{0A2CFB08-507E-4BB5-9B9F-54A24A886A0A}">
      <dgm:prSet/>
      <dgm:spPr/>
      <dgm:t>
        <a:bodyPr/>
        <a:lstStyle/>
        <a:p>
          <a:endParaRPr lang="en-US" sz="2400"/>
        </a:p>
      </dgm:t>
    </dgm:pt>
    <dgm:pt modelId="{63CDD98E-A958-4A81-89CA-643F0EF9C342}">
      <dgm:prSet custT="1"/>
      <dgm:spPr/>
      <dgm:t>
        <a:bodyPr/>
        <a:lstStyle/>
        <a:p>
          <a:r>
            <a:rPr lang="en-US" sz="2400" dirty="0">
              <a:solidFill>
                <a:schemeClr val="bg1"/>
              </a:solidFill>
              <a:highlight>
                <a:srgbClr val="008000"/>
              </a:highlight>
            </a:rPr>
            <a:t>Describe</a:t>
          </a:r>
        </a:p>
      </dgm:t>
    </dgm:pt>
    <dgm:pt modelId="{E744F98D-E85A-4A4A-BE6E-CBC57E77910E}" type="parTrans" cxnId="{DA07C569-7C1B-4468-80BA-51F963C55AE3}">
      <dgm:prSet/>
      <dgm:spPr/>
      <dgm:t>
        <a:bodyPr/>
        <a:lstStyle/>
        <a:p>
          <a:endParaRPr lang="en-US" sz="2400"/>
        </a:p>
      </dgm:t>
    </dgm:pt>
    <dgm:pt modelId="{7B331280-6D78-446F-84E2-3AEB67F24C8E}" type="sibTrans" cxnId="{DA07C569-7C1B-4468-80BA-51F963C55AE3}">
      <dgm:prSet/>
      <dgm:spPr/>
      <dgm:t>
        <a:bodyPr/>
        <a:lstStyle/>
        <a:p>
          <a:endParaRPr lang="en-US" sz="2400"/>
        </a:p>
      </dgm:t>
    </dgm:pt>
    <dgm:pt modelId="{57DE09A4-CD08-4592-87C7-7E309DC92B2B}">
      <dgm:prSet custT="1"/>
      <dgm:spPr/>
      <dgm:t>
        <a:bodyPr/>
        <a:lstStyle/>
        <a:p>
          <a:r>
            <a:rPr lang="en-US" sz="2400" dirty="0"/>
            <a:t>1-</a:t>
          </a:r>
          <a:r>
            <a:rPr lang="en-GB" sz="2400" dirty="0"/>
            <a:t>Define Organisational Culture </a:t>
          </a:r>
          <a:endParaRPr lang="en-US" sz="2400" dirty="0"/>
        </a:p>
      </dgm:t>
    </dgm:pt>
    <dgm:pt modelId="{EE6132F0-6AA9-4D3E-9680-513BAA9405DB}" type="parTrans" cxnId="{DCCAE55B-46A0-4BD4-AACB-4C347E1D1C2C}">
      <dgm:prSet/>
      <dgm:spPr/>
      <dgm:t>
        <a:bodyPr/>
        <a:lstStyle/>
        <a:p>
          <a:endParaRPr lang="en-US" sz="2400"/>
        </a:p>
      </dgm:t>
    </dgm:pt>
    <dgm:pt modelId="{875BFBE9-125E-4CEA-BC51-D05638F24F0C}" type="sibTrans" cxnId="{DCCAE55B-46A0-4BD4-AACB-4C347E1D1C2C}">
      <dgm:prSet/>
      <dgm:spPr/>
      <dgm:t>
        <a:bodyPr/>
        <a:lstStyle/>
        <a:p>
          <a:endParaRPr lang="en-US" sz="2400"/>
        </a:p>
      </dgm:t>
    </dgm:pt>
    <dgm:pt modelId="{89EA2E9B-FCC2-4014-9DA9-6C21AD820662}">
      <dgm:prSet custT="1"/>
      <dgm:spPr/>
      <dgm:t>
        <a:bodyPr/>
        <a:lstStyle/>
        <a:p>
          <a:r>
            <a:rPr lang="en-US" sz="2400"/>
            <a:t>Explain</a:t>
          </a:r>
        </a:p>
      </dgm:t>
    </dgm:pt>
    <dgm:pt modelId="{37F55C34-A4EF-4424-AA78-482C16B7D708}" type="parTrans" cxnId="{53C27259-31FD-4043-9BA5-5FA7959FAA3F}">
      <dgm:prSet/>
      <dgm:spPr/>
      <dgm:t>
        <a:bodyPr/>
        <a:lstStyle/>
        <a:p>
          <a:endParaRPr lang="en-US" sz="2400"/>
        </a:p>
      </dgm:t>
    </dgm:pt>
    <dgm:pt modelId="{306A5E07-8A96-4084-A1AB-D9672BE8CDB9}" type="sibTrans" cxnId="{53C27259-31FD-4043-9BA5-5FA7959FAA3F}">
      <dgm:prSet/>
      <dgm:spPr/>
      <dgm:t>
        <a:bodyPr/>
        <a:lstStyle/>
        <a:p>
          <a:endParaRPr lang="en-US" sz="2400"/>
        </a:p>
      </dgm:t>
    </dgm:pt>
    <dgm:pt modelId="{F4DB204D-D6FB-47F4-9BE7-0890E7E921B8}">
      <dgm:prSet custT="1"/>
      <dgm:spPr/>
      <dgm:t>
        <a:bodyPr/>
        <a:lstStyle/>
        <a:p>
          <a:r>
            <a:rPr lang="en-GB" sz="2400" dirty="0"/>
            <a:t>2-Identify Theories and Models Of Organisational Culture </a:t>
          </a:r>
          <a:r>
            <a:rPr lang="en-US" sz="2400" dirty="0"/>
            <a:t>. </a:t>
          </a:r>
        </a:p>
      </dgm:t>
    </dgm:pt>
    <dgm:pt modelId="{076CBD41-3A71-4FEF-9B3B-03C6AE348D42}" type="parTrans" cxnId="{496CA817-C69F-4849-83DA-9E4ACC74D4F3}">
      <dgm:prSet/>
      <dgm:spPr/>
      <dgm:t>
        <a:bodyPr/>
        <a:lstStyle/>
        <a:p>
          <a:endParaRPr lang="en-US" sz="2400"/>
        </a:p>
      </dgm:t>
    </dgm:pt>
    <dgm:pt modelId="{253F87A6-E9AE-4842-8F53-F36C1DC977A0}" type="sibTrans" cxnId="{496CA817-C69F-4849-83DA-9E4ACC74D4F3}">
      <dgm:prSet/>
      <dgm:spPr/>
      <dgm:t>
        <a:bodyPr/>
        <a:lstStyle/>
        <a:p>
          <a:endParaRPr lang="en-US" sz="2400"/>
        </a:p>
      </dgm:t>
    </dgm:pt>
    <dgm:pt modelId="{2B4F1EAD-2E8B-4139-BCEB-2F7AFB221C02}" type="pres">
      <dgm:prSet presAssocID="{223D7C99-58B1-4B26-887E-C4F5E240DB61}" presName="Name0" presStyleCnt="0">
        <dgm:presLayoutVars>
          <dgm:dir/>
          <dgm:animLvl val="lvl"/>
          <dgm:resizeHandles val="exact"/>
        </dgm:presLayoutVars>
      </dgm:prSet>
      <dgm:spPr/>
    </dgm:pt>
    <dgm:pt modelId="{36424AAC-0B8F-4202-996A-6847AC1F865C}" type="pres">
      <dgm:prSet presAssocID="{5341FDC4-B6A9-4D5A-9B9B-BCCA9661966F}" presName="composite" presStyleCnt="0"/>
      <dgm:spPr/>
    </dgm:pt>
    <dgm:pt modelId="{EE64845C-7C36-432F-BCF6-F94448836B10}" type="pres">
      <dgm:prSet presAssocID="{5341FDC4-B6A9-4D5A-9B9B-BCCA9661966F}" presName="parTx" presStyleLbl="alignNode1" presStyleIdx="0" presStyleCnt="3">
        <dgm:presLayoutVars>
          <dgm:chMax val="0"/>
          <dgm:chPref val="0"/>
        </dgm:presLayoutVars>
      </dgm:prSet>
      <dgm:spPr/>
    </dgm:pt>
    <dgm:pt modelId="{0DBBDE36-0F45-49EE-AB24-456DCE330DF9}" type="pres">
      <dgm:prSet presAssocID="{5341FDC4-B6A9-4D5A-9B9B-BCCA9661966F}" presName="desTx" presStyleLbl="alignAccFollowNode1" presStyleIdx="0" presStyleCnt="3">
        <dgm:presLayoutVars/>
      </dgm:prSet>
      <dgm:spPr/>
    </dgm:pt>
    <dgm:pt modelId="{DAEBC713-F5D7-4ED7-89B9-D9256FA7AC8D}" type="pres">
      <dgm:prSet presAssocID="{5A5F5B8C-EC55-49A7-A429-7B07D3AAA9E3}" presName="space" presStyleCnt="0"/>
      <dgm:spPr/>
    </dgm:pt>
    <dgm:pt modelId="{3E2C87C0-1508-4862-AB0A-F1A2D4A5C832}" type="pres">
      <dgm:prSet presAssocID="{63CDD98E-A958-4A81-89CA-643F0EF9C342}" presName="composite" presStyleCnt="0"/>
      <dgm:spPr/>
    </dgm:pt>
    <dgm:pt modelId="{F95372E3-829F-4AE0-AE73-F6831D45A9CC}" type="pres">
      <dgm:prSet presAssocID="{63CDD98E-A958-4A81-89CA-643F0EF9C342}" presName="parTx" presStyleLbl="alignNode1" presStyleIdx="1" presStyleCnt="3">
        <dgm:presLayoutVars>
          <dgm:chMax val="0"/>
          <dgm:chPref val="0"/>
        </dgm:presLayoutVars>
      </dgm:prSet>
      <dgm:spPr/>
    </dgm:pt>
    <dgm:pt modelId="{C4AAD380-439D-4749-8C5F-F0A467674406}" type="pres">
      <dgm:prSet presAssocID="{63CDD98E-A958-4A81-89CA-643F0EF9C342}" presName="desTx" presStyleLbl="alignAccFollowNode1" presStyleIdx="1" presStyleCnt="3">
        <dgm:presLayoutVars/>
      </dgm:prSet>
      <dgm:spPr/>
    </dgm:pt>
    <dgm:pt modelId="{ADCDF8E9-5378-4198-B295-8BF93522A302}" type="pres">
      <dgm:prSet presAssocID="{7B331280-6D78-446F-84E2-3AEB67F24C8E}" presName="space" presStyleCnt="0"/>
      <dgm:spPr/>
    </dgm:pt>
    <dgm:pt modelId="{3EB87C6E-2D0E-4CF7-9482-983DBA92DCD4}" type="pres">
      <dgm:prSet presAssocID="{89EA2E9B-FCC2-4014-9DA9-6C21AD820662}" presName="composite" presStyleCnt="0"/>
      <dgm:spPr/>
    </dgm:pt>
    <dgm:pt modelId="{E56C124D-6C72-41B2-811A-B43351B397F7}" type="pres">
      <dgm:prSet presAssocID="{89EA2E9B-FCC2-4014-9DA9-6C21AD820662}" presName="parTx" presStyleLbl="alignNode1" presStyleIdx="2" presStyleCnt="3">
        <dgm:presLayoutVars>
          <dgm:chMax val="0"/>
          <dgm:chPref val="0"/>
        </dgm:presLayoutVars>
      </dgm:prSet>
      <dgm:spPr/>
    </dgm:pt>
    <dgm:pt modelId="{7BA5C409-93AA-42D8-B17B-BBC7E6086130}" type="pres">
      <dgm:prSet presAssocID="{89EA2E9B-FCC2-4014-9DA9-6C21AD820662}" presName="desTx" presStyleLbl="alignAccFollowNode1" presStyleIdx="2" presStyleCnt="3">
        <dgm:presLayoutVars/>
      </dgm:prSet>
      <dgm:spPr/>
    </dgm:pt>
  </dgm:ptLst>
  <dgm:cxnLst>
    <dgm:cxn modelId="{0A2CFB08-507E-4BB5-9B9F-54A24A886A0A}" srcId="{5341FDC4-B6A9-4D5A-9B9B-BCCA9661966F}" destId="{AC135D86-E2CB-4456-8D2A-5D0CE9BEEFCF}" srcOrd="0" destOrd="0" parTransId="{684A46F1-1845-4F52-A237-9A89F393A5B8}" sibTransId="{A5A456E1-0DA6-4F62-B027-1C0679A24BD5}"/>
    <dgm:cxn modelId="{CEF7700E-83F3-4C1C-A34B-8BB4623E5C94}" type="presOf" srcId="{AC135D86-E2CB-4456-8D2A-5D0CE9BEEFCF}" destId="{0DBBDE36-0F45-49EE-AB24-456DCE330DF9}" srcOrd="0" destOrd="0" presId="urn:microsoft.com/office/officeart/2016/7/layout/HorizontalActionList"/>
    <dgm:cxn modelId="{496CA817-C69F-4849-83DA-9E4ACC74D4F3}" srcId="{89EA2E9B-FCC2-4014-9DA9-6C21AD820662}" destId="{F4DB204D-D6FB-47F4-9BE7-0890E7E921B8}" srcOrd="0" destOrd="0" parTransId="{076CBD41-3A71-4FEF-9B3B-03C6AE348D42}" sibTransId="{253F87A6-E9AE-4842-8F53-F36C1DC977A0}"/>
    <dgm:cxn modelId="{DCCAE55B-46A0-4BD4-AACB-4C347E1D1C2C}" srcId="{63CDD98E-A958-4A81-89CA-643F0EF9C342}" destId="{57DE09A4-CD08-4592-87C7-7E309DC92B2B}" srcOrd="0" destOrd="0" parTransId="{EE6132F0-6AA9-4D3E-9680-513BAA9405DB}" sibTransId="{875BFBE9-125E-4CEA-BC51-D05638F24F0C}"/>
    <dgm:cxn modelId="{DA07C569-7C1B-4468-80BA-51F963C55AE3}" srcId="{223D7C99-58B1-4B26-887E-C4F5E240DB61}" destId="{63CDD98E-A958-4A81-89CA-643F0EF9C342}" srcOrd="1" destOrd="0" parTransId="{E744F98D-E85A-4A4A-BE6E-CBC57E77910E}" sibTransId="{7B331280-6D78-446F-84E2-3AEB67F24C8E}"/>
    <dgm:cxn modelId="{4E8CC86E-A72A-462E-807E-91D5F03CA73A}" type="presOf" srcId="{F4DB204D-D6FB-47F4-9BE7-0890E7E921B8}" destId="{7BA5C409-93AA-42D8-B17B-BBC7E6086130}" srcOrd="0" destOrd="0" presId="urn:microsoft.com/office/officeart/2016/7/layout/HorizontalActionList"/>
    <dgm:cxn modelId="{53C27259-31FD-4043-9BA5-5FA7959FAA3F}" srcId="{223D7C99-58B1-4B26-887E-C4F5E240DB61}" destId="{89EA2E9B-FCC2-4014-9DA9-6C21AD820662}" srcOrd="2" destOrd="0" parTransId="{37F55C34-A4EF-4424-AA78-482C16B7D708}" sibTransId="{306A5E07-8A96-4084-A1AB-D9672BE8CDB9}"/>
    <dgm:cxn modelId="{18A93998-8A8C-464D-9D8A-6E7B972AFB7A}" type="presOf" srcId="{63CDD98E-A958-4A81-89CA-643F0EF9C342}" destId="{F95372E3-829F-4AE0-AE73-F6831D45A9CC}" srcOrd="0" destOrd="0" presId="urn:microsoft.com/office/officeart/2016/7/layout/HorizontalActionList"/>
    <dgm:cxn modelId="{6233A49E-5D65-4ECB-88A4-2881696CF3BC}" srcId="{223D7C99-58B1-4B26-887E-C4F5E240DB61}" destId="{5341FDC4-B6A9-4D5A-9B9B-BCCA9661966F}" srcOrd="0" destOrd="0" parTransId="{91F12521-95DF-430B-8985-AC363DB61D95}" sibTransId="{5A5F5B8C-EC55-49A7-A429-7B07D3AAA9E3}"/>
    <dgm:cxn modelId="{4DCA91DB-9B95-4EC1-B841-C9DE2824F277}" type="presOf" srcId="{223D7C99-58B1-4B26-887E-C4F5E240DB61}" destId="{2B4F1EAD-2E8B-4139-BCEB-2F7AFB221C02}" srcOrd="0" destOrd="0" presId="urn:microsoft.com/office/officeart/2016/7/layout/HorizontalActionList"/>
    <dgm:cxn modelId="{2CE2F1E8-0AFC-4286-AB75-3FFE456383C6}" type="presOf" srcId="{57DE09A4-CD08-4592-87C7-7E309DC92B2B}" destId="{C4AAD380-439D-4749-8C5F-F0A467674406}" srcOrd="0" destOrd="0" presId="urn:microsoft.com/office/officeart/2016/7/layout/HorizontalActionList"/>
    <dgm:cxn modelId="{DF8CD9EE-21C0-4B64-9163-1D7F896D37FD}" type="presOf" srcId="{5341FDC4-B6A9-4D5A-9B9B-BCCA9661966F}" destId="{EE64845C-7C36-432F-BCF6-F94448836B10}" srcOrd="0" destOrd="0" presId="urn:microsoft.com/office/officeart/2016/7/layout/HorizontalActionList"/>
    <dgm:cxn modelId="{16A41EEF-B5A4-473B-8BD5-D7A8FCEADC49}" type="presOf" srcId="{89EA2E9B-FCC2-4014-9DA9-6C21AD820662}" destId="{E56C124D-6C72-41B2-811A-B43351B397F7}" srcOrd="0" destOrd="0" presId="urn:microsoft.com/office/officeart/2016/7/layout/HorizontalActionList"/>
    <dgm:cxn modelId="{E8146911-6867-41CC-83E1-FACA43F0E403}" type="presParOf" srcId="{2B4F1EAD-2E8B-4139-BCEB-2F7AFB221C02}" destId="{36424AAC-0B8F-4202-996A-6847AC1F865C}" srcOrd="0" destOrd="0" presId="urn:microsoft.com/office/officeart/2016/7/layout/HorizontalActionList"/>
    <dgm:cxn modelId="{F3870B37-DFC6-48B2-8C9B-78580A06716E}" type="presParOf" srcId="{36424AAC-0B8F-4202-996A-6847AC1F865C}" destId="{EE64845C-7C36-432F-BCF6-F94448836B10}" srcOrd="0" destOrd="0" presId="urn:microsoft.com/office/officeart/2016/7/layout/HorizontalActionList"/>
    <dgm:cxn modelId="{EB5065A6-24D2-4B19-B7F5-EFA3731BCFFB}" type="presParOf" srcId="{36424AAC-0B8F-4202-996A-6847AC1F865C}" destId="{0DBBDE36-0F45-49EE-AB24-456DCE330DF9}" srcOrd="1" destOrd="0" presId="urn:microsoft.com/office/officeart/2016/7/layout/HorizontalActionList"/>
    <dgm:cxn modelId="{5D8BC0DE-4994-4E3F-BC8C-CDAE5A24390E}" type="presParOf" srcId="{2B4F1EAD-2E8B-4139-BCEB-2F7AFB221C02}" destId="{DAEBC713-F5D7-4ED7-89B9-D9256FA7AC8D}" srcOrd="1" destOrd="0" presId="urn:microsoft.com/office/officeart/2016/7/layout/HorizontalActionList"/>
    <dgm:cxn modelId="{667D652C-4882-45F8-A501-C9A62E6C51BB}" type="presParOf" srcId="{2B4F1EAD-2E8B-4139-BCEB-2F7AFB221C02}" destId="{3E2C87C0-1508-4862-AB0A-F1A2D4A5C832}" srcOrd="2" destOrd="0" presId="urn:microsoft.com/office/officeart/2016/7/layout/HorizontalActionList"/>
    <dgm:cxn modelId="{396465FA-1D1F-4F9D-BDC9-75468921E809}" type="presParOf" srcId="{3E2C87C0-1508-4862-AB0A-F1A2D4A5C832}" destId="{F95372E3-829F-4AE0-AE73-F6831D45A9CC}" srcOrd="0" destOrd="0" presId="urn:microsoft.com/office/officeart/2016/7/layout/HorizontalActionList"/>
    <dgm:cxn modelId="{C1D2EBA8-C245-42A8-B3F3-EE47A959659C}" type="presParOf" srcId="{3E2C87C0-1508-4862-AB0A-F1A2D4A5C832}" destId="{C4AAD380-439D-4749-8C5F-F0A467674406}" srcOrd="1" destOrd="0" presId="urn:microsoft.com/office/officeart/2016/7/layout/HorizontalActionList"/>
    <dgm:cxn modelId="{CDA0AAC9-F229-469D-9C45-E077B65E1A0B}" type="presParOf" srcId="{2B4F1EAD-2E8B-4139-BCEB-2F7AFB221C02}" destId="{ADCDF8E9-5378-4198-B295-8BF93522A302}" srcOrd="3" destOrd="0" presId="urn:microsoft.com/office/officeart/2016/7/layout/HorizontalActionList"/>
    <dgm:cxn modelId="{5E6784B9-EA63-4627-AD74-402F9E92A970}" type="presParOf" srcId="{2B4F1EAD-2E8B-4139-BCEB-2F7AFB221C02}" destId="{3EB87C6E-2D0E-4CF7-9482-983DBA92DCD4}" srcOrd="4" destOrd="0" presId="urn:microsoft.com/office/officeart/2016/7/layout/HorizontalActionList"/>
    <dgm:cxn modelId="{9D23535E-96BB-47FE-873F-CEC90BE61C18}" type="presParOf" srcId="{3EB87C6E-2D0E-4CF7-9482-983DBA92DCD4}" destId="{E56C124D-6C72-41B2-811A-B43351B397F7}" srcOrd="0" destOrd="0" presId="urn:microsoft.com/office/officeart/2016/7/layout/HorizontalActionList"/>
    <dgm:cxn modelId="{FE5337B1-361A-4E4A-8D33-5035D64A8B15}" type="presParOf" srcId="{3EB87C6E-2D0E-4CF7-9482-983DBA92DCD4}" destId="{7BA5C409-93AA-42D8-B17B-BBC7E6086130}"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5C664-9381-48C0-B9F4-29F75A6E19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921253-2EE1-4167-ADF5-C7D6F7B74C1A}">
      <dgm:prSet/>
      <dgm:spPr/>
      <dgm:t>
        <a:bodyPr/>
        <a:lstStyle/>
        <a:p>
          <a:r>
            <a:rPr lang="en-GB"/>
            <a:t>Conduct an internet search ;</a:t>
          </a:r>
          <a:endParaRPr lang="en-US"/>
        </a:p>
      </dgm:t>
    </dgm:pt>
    <dgm:pt modelId="{545FC81A-8462-4A1E-B52C-74E69277AD73}" type="parTrans" cxnId="{ABBACFED-2EA2-48D2-90DC-4441ECFB4519}">
      <dgm:prSet/>
      <dgm:spPr/>
      <dgm:t>
        <a:bodyPr/>
        <a:lstStyle/>
        <a:p>
          <a:endParaRPr lang="en-US"/>
        </a:p>
      </dgm:t>
    </dgm:pt>
    <dgm:pt modelId="{F2EA82E5-9E70-48FB-9C82-73D7D3A9279A}" type="sibTrans" cxnId="{ABBACFED-2EA2-48D2-90DC-4441ECFB4519}">
      <dgm:prSet/>
      <dgm:spPr/>
      <dgm:t>
        <a:bodyPr/>
        <a:lstStyle/>
        <a:p>
          <a:endParaRPr lang="en-US"/>
        </a:p>
      </dgm:t>
    </dgm:pt>
    <dgm:pt modelId="{2B59E118-8454-403B-8219-102F7A3ADCA1}">
      <dgm:prSet/>
      <dgm:spPr/>
      <dgm:t>
        <a:bodyPr/>
        <a:lstStyle/>
        <a:p>
          <a:r>
            <a:rPr lang="en-GB" dirty="0"/>
            <a:t>What is organisational Culture ?</a:t>
          </a:r>
          <a:endParaRPr lang="en-US" dirty="0"/>
        </a:p>
      </dgm:t>
    </dgm:pt>
    <dgm:pt modelId="{94C09DD8-64BD-4D3C-BF12-CB4548C89E2D}" type="parTrans" cxnId="{CBC22987-C9D6-4829-8DC3-F1E00C8931C2}">
      <dgm:prSet/>
      <dgm:spPr/>
      <dgm:t>
        <a:bodyPr/>
        <a:lstStyle/>
        <a:p>
          <a:endParaRPr lang="en-US"/>
        </a:p>
      </dgm:t>
    </dgm:pt>
    <dgm:pt modelId="{B43A3E3A-A7C7-4A10-B6FA-586FAEF29AD1}" type="sibTrans" cxnId="{CBC22987-C9D6-4829-8DC3-F1E00C8931C2}">
      <dgm:prSet/>
      <dgm:spPr/>
      <dgm:t>
        <a:bodyPr/>
        <a:lstStyle/>
        <a:p>
          <a:endParaRPr lang="en-US"/>
        </a:p>
      </dgm:t>
    </dgm:pt>
    <dgm:pt modelId="{A4ADDFDA-2BB1-44D9-A2E2-B2E127EF30C1}" type="pres">
      <dgm:prSet presAssocID="{2A55C664-9381-48C0-B9F4-29F75A6E19A0}" presName="root" presStyleCnt="0">
        <dgm:presLayoutVars>
          <dgm:dir/>
          <dgm:resizeHandles val="exact"/>
        </dgm:presLayoutVars>
      </dgm:prSet>
      <dgm:spPr/>
    </dgm:pt>
    <dgm:pt modelId="{02C565B0-8D57-4CC6-9D0D-CCA4558E492E}" type="pres">
      <dgm:prSet presAssocID="{1C921253-2EE1-4167-ADF5-C7D6F7B74C1A}" presName="compNode" presStyleCnt="0"/>
      <dgm:spPr/>
    </dgm:pt>
    <dgm:pt modelId="{14FFC6E0-355D-4B36-B167-1F6DFE45D353}" type="pres">
      <dgm:prSet presAssocID="{1C921253-2EE1-4167-ADF5-C7D6F7B74C1A}" presName="bgRect" presStyleLbl="bgShp" presStyleIdx="0" presStyleCnt="2"/>
      <dgm:spPr/>
    </dgm:pt>
    <dgm:pt modelId="{290AD7BB-FF4A-46B2-9A7D-F3E814334018}" type="pres">
      <dgm:prSet presAssocID="{1C921253-2EE1-4167-ADF5-C7D6F7B74C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63D1407-595D-4612-A03F-E6B22D338A41}" type="pres">
      <dgm:prSet presAssocID="{1C921253-2EE1-4167-ADF5-C7D6F7B74C1A}" presName="spaceRect" presStyleCnt="0"/>
      <dgm:spPr/>
    </dgm:pt>
    <dgm:pt modelId="{C3F8A299-9930-4585-AF20-925C36DC76D3}" type="pres">
      <dgm:prSet presAssocID="{1C921253-2EE1-4167-ADF5-C7D6F7B74C1A}" presName="parTx" presStyleLbl="revTx" presStyleIdx="0" presStyleCnt="2">
        <dgm:presLayoutVars>
          <dgm:chMax val="0"/>
          <dgm:chPref val="0"/>
        </dgm:presLayoutVars>
      </dgm:prSet>
      <dgm:spPr/>
    </dgm:pt>
    <dgm:pt modelId="{D94ED45B-854D-4638-9B14-C40E034C87D7}" type="pres">
      <dgm:prSet presAssocID="{F2EA82E5-9E70-48FB-9C82-73D7D3A9279A}" presName="sibTrans" presStyleCnt="0"/>
      <dgm:spPr/>
    </dgm:pt>
    <dgm:pt modelId="{6AAA3CB8-7ABB-41C8-927F-94A2143A54ED}" type="pres">
      <dgm:prSet presAssocID="{2B59E118-8454-403B-8219-102F7A3ADCA1}" presName="compNode" presStyleCnt="0"/>
      <dgm:spPr/>
    </dgm:pt>
    <dgm:pt modelId="{BCAFF1E0-679F-4B23-8C2A-2D1A4EAFA749}" type="pres">
      <dgm:prSet presAssocID="{2B59E118-8454-403B-8219-102F7A3ADCA1}" presName="bgRect" presStyleLbl="bgShp" presStyleIdx="1" presStyleCnt="2"/>
      <dgm:spPr/>
    </dgm:pt>
    <dgm:pt modelId="{609B7008-4F55-4115-A66F-E3E46230A82C}" type="pres">
      <dgm:prSet presAssocID="{2B59E118-8454-403B-8219-102F7A3ADC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87B8732-E528-4DC6-917E-A6625CC849F8}" type="pres">
      <dgm:prSet presAssocID="{2B59E118-8454-403B-8219-102F7A3ADCA1}" presName="spaceRect" presStyleCnt="0"/>
      <dgm:spPr/>
    </dgm:pt>
    <dgm:pt modelId="{FFD06674-B65E-428D-893C-085F1F0358D3}" type="pres">
      <dgm:prSet presAssocID="{2B59E118-8454-403B-8219-102F7A3ADCA1}" presName="parTx" presStyleLbl="revTx" presStyleIdx="1" presStyleCnt="2">
        <dgm:presLayoutVars>
          <dgm:chMax val="0"/>
          <dgm:chPref val="0"/>
        </dgm:presLayoutVars>
      </dgm:prSet>
      <dgm:spPr/>
    </dgm:pt>
  </dgm:ptLst>
  <dgm:cxnLst>
    <dgm:cxn modelId="{2630A30E-AF3B-4D86-A097-D6E073273142}" type="presOf" srcId="{2B59E118-8454-403B-8219-102F7A3ADCA1}" destId="{FFD06674-B65E-428D-893C-085F1F0358D3}" srcOrd="0" destOrd="0" presId="urn:microsoft.com/office/officeart/2018/2/layout/IconVerticalSolidList"/>
    <dgm:cxn modelId="{D8860542-8ABB-4149-AA03-DA691E7A2903}" type="presOf" srcId="{1C921253-2EE1-4167-ADF5-C7D6F7B74C1A}" destId="{C3F8A299-9930-4585-AF20-925C36DC76D3}" srcOrd="0" destOrd="0" presId="urn:microsoft.com/office/officeart/2018/2/layout/IconVerticalSolidList"/>
    <dgm:cxn modelId="{CBC22987-C9D6-4829-8DC3-F1E00C8931C2}" srcId="{2A55C664-9381-48C0-B9F4-29F75A6E19A0}" destId="{2B59E118-8454-403B-8219-102F7A3ADCA1}" srcOrd="1" destOrd="0" parTransId="{94C09DD8-64BD-4D3C-BF12-CB4548C89E2D}" sibTransId="{B43A3E3A-A7C7-4A10-B6FA-586FAEF29AD1}"/>
    <dgm:cxn modelId="{ABBACFED-2EA2-48D2-90DC-4441ECFB4519}" srcId="{2A55C664-9381-48C0-B9F4-29F75A6E19A0}" destId="{1C921253-2EE1-4167-ADF5-C7D6F7B74C1A}" srcOrd="0" destOrd="0" parTransId="{545FC81A-8462-4A1E-B52C-74E69277AD73}" sibTransId="{F2EA82E5-9E70-48FB-9C82-73D7D3A9279A}"/>
    <dgm:cxn modelId="{64E1CAF1-068D-46DE-9789-A3B0E7955854}" type="presOf" srcId="{2A55C664-9381-48C0-B9F4-29F75A6E19A0}" destId="{A4ADDFDA-2BB1-44D9-A2E2-B2E127EF30C1}" srcOrd="0" destOrd="0" presId="urn:microsoft.com/office/officeart/2018/2/layout/IconVerticalSolidList"/>
    <dgm:cxn modelId="{75E0D57A-3C30-4185-94FF-DDCB64BAEB7C}" type="presParOf" srcId="{A4ADDFDA-2BB1-44D9-A2E2-B2E127EF30C1}" destId="{02C565B0-8D57-4CC6-9D0D-CCA4558E492E}" srcOrd="0" destOrd="0" presId="urn:microsoft.com/office/officeart/2018/2/layout/IconVerticalSolidList"/>
    <dgm:cxn modelId="{98EB7D55-71B0-4673-A3DB-F3FBB7945007}" type="presParOf" srcId="{02C565B0-8D57-4CC6-9D0D-CCA4558E492E}" destId="{14FFC6E0-355D-4B36-B167-1F6DFE45D353}" srcOrd="0" destOrd="0" presId="urn:microsoft.com/office/officeart/2018/2/layout/IconVerticalSolidList"/>
    <dgm:cxn modelId="{D3688DEF-D7D9-47DF-A762-E168049BD9FC}" type="presParOf" srcId="{02C565B0-8D57-4CC6-9D0D-CCA4558E492E}" destId="{290AD7BB-FF4A-46B2-9A7D-F3E814334018}" srcOrd="1" destOrd="0" presId="urn:microsoft.com/office/officeart/2018/2/layout/IconVerticalSolidList"/>
    <dgm:cxn modelId="{58C7C88D-12BF-4D24-8B4E-EB76139F9683}" type="presParOf" srcId="{02C565B0-8D57-4CC6-9D0D-CCA4558E492E}" destId="{663D1407-595D-4612-A03F-E6B22D338A41}" srcOrd="2" destOrd="0" presId="urn:microsoft.com/office/officeart/2018/2/layout/IconVerticalSolidList"/>
    <dgm:cxn modelId="{A89A1A14-55D5-4946-B837-389C979E84F1}" type="presParOf" srcId="{02C565B0-8D57-4CC6-9D0D-CCA4558E492E}" destId="{C3F8A299-9930-4585-AF20-925C36DC76D3}" srcOrd="3" destOrd="0" presId="urn:microsoft.com/office/officeart/2018/2/layout/IconVerticalSolidList"/>
    <dgm:cxn modelId="{B2DF5A9B-1136-42F4-8C61-EB544F9AB81C}" type="presParOf" srcId="{A4ADDFDA-2BB1-44D9-A2E2-B2E127EF30C1}" destId="{D94ED45B-854D-4638-9B14-C40E034C87D7}" srcOrd="1" destOrd="0" presId="urn:microsoft.com/office/officeart/2018/2/layout/IconVerticalSolidList"/>
    <dgm:cxn modelId="{EBE374B5-9ECA-4E1D-B0C0-655688122006}" type="presParOf" srcId="{A4ADDFDA-2BB1-44D9-A2E2-B2E127EF30C1}" destId="{6AAA3CB8-7ABB-41C8-927F-94A2143A54ED}" srcOrd="2" destOrd="0" presId="urn:microsoft.com/office/officeart/2018/2/layout/IconVerticalSolidList"/>
    <dgm:cxn modelId="{BF1FB92D-A641-430B-8D7C-96347E826569}" type="presParOf" srcId="{6AAA3CB8-7ABB-41C8-927F-94A2143A54ED}" destId="{BCAFF1E0-679F-4B23-8C2A-2D1A4EAFA749}" srcOrd="0" destOrd="0" presId="urn:microsoft.com/office/officeart/2018/2/layout/IconVerticalSolidList"/>
    <dgm:cxn modelId="{81AB0766-83DA-4B51-A983-DEEE32822E49}" type="presParOf" srcId="{6AAA3CB8-7ABB-41C8-927F-94A2143A54ED}" destId="{609B7008-4F55-4115-A66F-E3E46230A82C}" srcOrd="1" destOrd="0" presId="urn:microsoft.com/office/officeart/2018/2/layout/IconVerticalSolidList"/>
    <dgm:cxn modelId="{BA4CD46A-C393-4FDA-83DE-1A69B38A0CC1}" type="presParOf" srcId="{6AAA3CB8-7ABB-41C8-927F-94A2143A54ED}" destId="{887B8732-E528-4DC6-917E-A6625CC849F8}" srcOrd="2" destOrd="0" presId="urn:microsoft.com/office/officeart/2018/2/layout/IconVerticalSolidList"/>
    <dgm:cxn modelId="{0C7078BB-29FA-4A48-B736-3FA67ACF0586}" type="presParOf" srcId="{6AAA3CB8-7ABB-41C8-927F-94A2143A54ED}" destId="{FFD06674-B65E-428D-893C-085F1F0358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83155C-2EA3-4EE6-93E5-71862DFFF91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5A3669E-AB11-48F5-A8A3-B8A30C50DF03}">
      <dgm:prSet/>
      <dgm:spPr/>
      <dgm:t>
        <a:bodyPr/>
        <a:lstStyle/>
        <a:p>
          <a:r>
            <a:rPr lang="en-GB"/>
            <a:t>Importance</a:t>
          </a:r>
          <a:endParaRPr lang="en-US"/>
        </a:p>
      </dgm:t>
    </dgm:pt>
    <dgm:pt modelId="{81B31F73-02C4-4FE1-9A5B-4172784B9A90}" type="parTrans" cxnId="{BECC440D-D932-4BEA-8A71-25716C2A5C0C}">
      <dgm:prSet/>
      <dgm:spPr/>
      <dgm:t>
        <a:bodyPr/>
        <a:lstStyle/>
        <a:p>
          <a:endParaRPr lang="en-US"/>
        </a:p>
      </dgm:t>
    </dgm:pt>
    <dgm:pt modelId="{CEEAC7D7-627D-4B0E-812E-723CA48ADD6D}" type="sibTrans" cxnId="{BECC440D-D932-4BEA-8A71-25716C2A5C0C}">
      <dgm:prSet/>
      <dgm:spPr/>
      <dgm:t>
        <a:bodyPr/>
        <a:lstStyle/>
        <a:p>
          <a:endParaRPr lang="en-US"/>
        </a:p>
      </dgm:t>
    </dgm:pt>
    <dgm:pt modelId="{CDA52A17-45F4-440E-ABB5-96E3F67AB35D}">
      <dgm:prSet/>
      <dgm:spPr/>
      <dgm:t>
        <a:bodyPr/>
        <a:lstStyle/>
        <a:p>
          <a:r>
            <a:rPr lang="en-GB" dirty="0"/>
            <a:t>Organizational culture is the DNA of your company; it provides the backbone for your company's guidelines, boundaries, goals, mission, and vision. </a:t>
          </a:r>
        </a:p>
        <a:p>
          <a:r>
            <a:rPr lang="en-GB" dirty="0"/>
            <a:t>Your company culture impacts your employees' performance and influences how others perceive your company.</a:t>
          </a:r>
          <a:endParaRPr lang="en-US" dirty="0"/>
        </a:p>
      </dgm:t>
    </dgm:pt>
    <dgm:pt modelId="{A998A7D5-A608-4013-95DF-6F967C24D999}" type="parTrans" cxnId="{F32580A2-5B3C-4E5B-B2BB-8FADA11DDABF}">
      <dgm:prSet/>
      <dgm:spPr/>
      <dgm:t>
        <a:bodyPr/>
        <a:lstStyle/>
        <a:p>
          <a:endParaRPr lang="en-US"/>
        </a:p>
      </dgm:t>
    </dgm:pt>
    <dgm:pt modelId="{4E16F854-AA2E-420F-B69C-CCE773B833F0}" type="sibTrans" cxnId="{F32580A2-5B3C-4E5B-B2BB-8FADA11DDABF}">
      <dgm:prSet/>
      <dgm:spPr/>
      <dgm:t>
        <a:bodyPr/>
        <a:lstStyle/>
        <a:p>
          <a:endParaRPr lang="en-US"/>
        </a:p>
      </dgm:t>
    </dgm:pt>
    <dgm:pt modelId="{1C08D154-A40B-4296-A722-16BD6052B7DB}">
      <dgm:prSet/>
      <dgm:spPr/>
      <dgm:t>
        <a:bodyPr/>
        <a:lstStyle/>
        <a:p>
          <a:r>
            <a:rPr lang="en-GB" b="0" i="0" dirty="0"/>
            <a:t>Conversely, an ineffective culture can bring down the organization and its leadership. </a:t>
          </a:r>
        </a:p>
        <a:p>
          <a:r>
            <a:rPr lang="en-GB" b="0" i="0" dirty="0"/>
            <a:t>Disengaged employees, high turnover, poor customer relations and lower profits are examples of how the wrong culture can negatively impact the bottom line.</a:t>
          </a:r>
          <a:endParaRPr lang="en-US" dirty="0"/>
        </a:p>
      </dgm:t>
    </dgm:pt>
    <dgm:pt modelId="{2834ECAB-3CC0-4489-A6CB-8423632B555E}" type="parTrans" cxnId="{1B12EDE6-A219-4FFB-8A75-321D49013A78}">
      <dgm:prSet/>
      <dgm:spPr/>
      <dgm:t>
        <a:bodyPr/>
        <a:lstStyle/>
        <a:p>
          <a:endParaRPr lang="en-US"/>
        </a:p>
      </dgm:t>
    </dgm:pt>
    <dgm:pt modelId="{27CB4F32-8B9F-43BD-A458-B6FAB63D6FFB}" type="sibTrans" cxnId="{1B12EDE6-A219-4FFB-8A75-321D49013A78}">
      <dgm:prSet/>
      <dgm:spPr/>
      <dgm:t>
        <a:bodyPr/>
        <a:lstStyle/>
        <a:p>
          <a:endParaRPr lang="en-US"/>
        </a:p>
      </dgm:t>
    </dgm:pt>
    <dgm:pt modelId="{BC828AFB-CFDC-4217-85AE-D13006CA2482}" type="pres">
      <dgm:prSet presAssocID="{2383155C-2EA3-4EE6-93E5-71862DFFF915}" presName="Name0" presStyleCnt="0">
        <dgm:presLayoutVars>
          <dgm:dir/>
          <dgm:animLvl val="lvl"/>
          <dgm:resizeHandles val="exact"/>
        </dgm:presLayoutVars>
      </dgm:prSet>
      <dgm:spPr/>
    </dgm:pt>
    <dgm:pt modelId="{BE3CD62C-76B7-4E05-9DEF-878630DE1FF0}" type="pres">
      <dgm:prSet presAssocID="{95A3669E-AB11-48F5-A8A3-B8A30C50DF03}" presName="boxAndChildren" presStyleCnt="0"/>
      <dgm:spPr/>
    </dgm:pt>
    <dgm:pt modelId="{BD488C96-346D-4E1A-98FF-873548C09FD0}" type="pres">
      <dgm:prSet presAssocID="{95A3669E-AB11-48F5-A8A3-B8A30C50DF03}" presName="parentTextBox" presStyleLbl="node1" presStyleIdx="0" presStyleCnt="1"/>
      <dgm:spPr/>
    </dgm:pt>
    <dgm:pt modelId="{E5D1D683-AADE-4296-ACA5-FD6B3EC86D14}" type="pres">
      <dgm:prSet presAssocID="{95A3669E-AB11-48F5-A8A3-B8A30C50DF03}" presName="entireBox" presStyleLbl="node1" presStyleIdx="0" presStyleCnt="1"/>
      <dgm:spPr/>
    </dgm:pt>
    <dgm:pt modelId="{CB6203A7-0CDB-4B87-9FD8-2D668A793715}" type="pres">
      <dgm:prSet presAssocID="{95A3669E-AB11-48F5-A8A3-B8A30C50DF03}" presName="descendantBox" presStyleCnt="0"/>
      <dgm:spPr/>
    </dgm:pt>
    <dgm:pt modelId="{4FAAF733-9D90-4F1A-88D2-E69DEB5C81E1}" type="pres">
      <dgm:prSet presAssocID="{CDA52A17-45F4-440E-ABB5-96E3F67AB35D}" presName="childTextBox" presStyleLbl="fgAccFollowNode1" presStyleIdx="0" presStyleCnt="2" custScaleY="154422">
        <dgm:presLayoutVars>
          <dgm:bulletEnabled val="1"/>
        </dgm:presLayoutVars>
      </dgm:prSet>
      <dgm:spPr/>
    </dgm:pt>
    <dgm:pt modelId="{83894976-0E35-43A9-AE8D-9D5CD0146882}" type="pres">
      <dgm:prSet presAssocID="{1C08D154-A40B-4296-A722-16BD6052B7DB}" presName="childTextBox" presStyleLbl="fgAccFollowNode1" presStyleIdx="1" presStyleCnt="2" custScaleX="102498" custScaleY="154098">
        <dgm:presLayoutVars>
          <dgm:bulletEnabled val="1"/>
        </dgm:presLayoutVars>
      </dgm:prSet>
      <dgm:spPr/>
    </dgm:pt>
  </dgm:ptLst>
  <dgm:cxnLst>
    <dgm:cxn modelId="{BECC440D-D932-4BEA-8A71-25716C2A5C0C}" srcId="{2383155C-2EA3-4EE6-93E5-71862DFFF915}" destId="{95A3669E-AB11-48F5-A8A3-B8A30C50DF03}" srcOrd="0" destOrd="0" parTransId="{81B31F73-02C4-4FE1-9A5B-4172784B9A90}" sibTransId="{CEEAC7D7-627D-4B0E-812E-723CA48ADD6D}"/>
    <dgm:cxn modelId="{7D5D733E-DB16-4017-B00B-5E69B2ABCBFC}" type="presOf" srcId="{CDA52A17-45F4-440E-ABB5-96E3F67AB35D}" destId="{4FAAF733-9D90-4F1A-88D2-E69DEB5C81E1}" srcOrd="0" destOrd="0" presId="urn:microsoft.com/office/officeart/2005/8/layout/process4"/>
    <dgm:cxn modelId="{8E148B74-3F32-4F52-9C46-DA85BE503898}" type="presOf" srcId="{2383155C-2EA3-4EE6-93E5-71862DFFF915}" destId="{BC828AFB-CFDC-4217-85AE-D13006CA2482}" srcOrd="0" destOrd="0" presId="urn:microsoft.com/office/officeart/2005/8/layout/process4"/>
    <dgm:cxn modelId="{88AA6D5A-F9F2-44BC-8D29-7451B2BC9A3C}" type="presOf" srcId="{95A3669E-AB11-48F5-A8A3-B8A30C50DF03}" destId="{BD488C96-346D-4E1A-98FF-873548C09FD0}" srcOrd="0" destOrd="0" presId="urn:microsoft.com/office/officeart/2005/8/layout/process4"/>
    <dgm:cxn modelId="{77FB997F-31A6-46D3-86F6-AC6B56753E3D}" type="presOf" srcId="{95A3669E-AB11-48F5-A8A3-B8A30C50DF03}" destId="{E5D1D683-AADE-4296-ACA5-FD6B3EC86D14}" srcOrd="1" destOrd="0" presId="urn:microsoft.com/office/officeart/2005/8/layout/process4"/>
    <dgm:cxn modelId="{FB834C89-C772-4F55-8A63-33B6E883E5CA}" type="presOf" srcId="{1C08D154-A40B-4296-A722-16BD6052B7DB}" destId="{83894976-0E35-43A9-AE8D-9D5CD0146882}" srcOrd="0" destOrd="0" presId="urn:microsoft.com/office/officeart/2005/8/layout/process4"/>
    <dgm:cxn modelId="{F32580A2-5B3C-4E5B-B2BB-8FADA11DDABF}" srcId="{95A3669E-AB11-48F5-A8A3-B8A30C50DF03}" destId="{CDA52A17-45F4-440E-ABB5-96E3F67AB35D}" srcOrd="0" destOrd="0" parTransId="{A998A7D5-A608-4013-95DF-6F967C24D999}" sibTransId="{4E16F854-AA2E-420F-B69C-CCE773B833F0}"/>
    <dgm:cxn modelId="{1B12EDE6-A219-4FFB-8A75-321D49013A78}" srcId="{95A3669E-AB11-48F5-A8A3-B8A30C50DF03}" destId="{1C08D154-A40B-4296-A722-16BD6052B7DB}" srcOrd="1" destOrd="0" parTransId="{2834ECAB-3CC0-4489-A6CB-8423632B555E}" sibTransId="{27CB4F32-8B9F-43BD-A458-B6FAB63D6FFB}"/>
    <dgm:cxn modelId="{0807A5FE-8F7C-4BBD-B7EE-E3D9E3CFFD7D}" type="presParOf" srcId="{BC828AFB-CFDC-4217-85AE-D13006CA2482}" destId="{BE3CD62C-76B7-4E05-9DEF-878630DE1FF0}" srcOrd="0" destOrd="0" presId="urn:microsoft.com/office/officeart/2005/8/layout/process4"/>
    <dgm:cxn modelId="{064110CD-2FE2-456F-89CF-01577A6D894E}" type="presParOf" srcId="{BE3CD62C-76B7-4E05-9DEF-878630DE1FF0}" destId="{BD488C96-346D-4E1A-98FF-873548C09FD0}" srcOrd="0" destOrd="0" presId="urn:microsoft.com/office/officeart/2005/8/layout/process4"/>
    <dgm:cxn modelId="{BF4A7D70-4464-4A2C-BEA3-CF7EAE4B4F7C}" type="presParOf" srcId="{BE3CD62C-76B7-4E05-9DEF-878630DE1FF0}" destId="{E5D1D683-AADE-4296-ACA5-FD6B3EC86D14}" srcOrd="1" destOrd="0" presId="urn:microsoft.com/office/officeart/2005/8/layout/process4"/>
    <dgm:cxn modelId="{7197BE67-37CF-4B2F-83E4-AE9F1EF76503}" type="presParOf" srcId="{BE3CD62C-76B7-4E05-9DEF-878630DE1FF0}" destId="{CB6203A7-0CDB-4B87-9FD8-2D668A793715}" srcOrd="2" destOrd="0" presId="urn:microsoft.com/office/officeart/2005/8/layout/process4"/>
    <dgm:cxn modelId="{A75A7B38-75DE-4E32-85F0-2EE2F34C3F5F}" type="presParOf" srcId="{CB6203A7-0CDB-4B87-9FD8-2D668A793715}" destId="{4FAAF733-9D90-4F1A-88D2-E69DEB5C81E1}" srcOrd="0" destOrd="0" presId="urn:microsoft.com/office/officeart/2005/8/layout/process4"/>
    <dgm:cxn modelId="{84E6E401-7620-4A40-9112-A9044E876FCD}" type="presParOf" srcId="{CB6203A7-0CDB-4B87-9FD8-2D668A793715}" destId="{83894976-0E35-43A9-AE8D-9D5CD014688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94C32E-70D2-41EF-9B2C-D9C5BCFC81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A48D6BD-8583-4AFD-B6F6-98CEB8CBDABB}">
      <dgm:prSet/>
      <dgm:spPr/>
      <dgm:t>
        <a:bodyPr/>
        <a:lstStyle/>
        <a:p>
          <a:r>
            <a:rPr lang="en-GB" dirty="0"/>
            <a:t>Organisation’s Culture </a:t>
          </a:r>
          <a:endParaRPr lang="en-US" dirty="0"/>
        </a:p>
      </dgm:t>
    </dgm:pt>
    <dgm:pt modelId="{51F9280A-CF52-43BC-8E55-7D98D9D22080}" type="parTrans" cxnId="{1C1B3BBA-ECF5-4716-935C-4937CB6C2EF6}">
      <dgm:prSet/>
      <dgm:spPr/>
      <dgm:t>
        <a:bodyPr/>
        <a:lstStyle/>
        <a:p>
          <a:endParaRPr lang="en-US"/>
        </a:p>
      </dgm:t>
    </dgm:pt>
    <dgm:pt modelId="{571B0B53-E781-4CA3-A115-0FB6C93C769D}" type="sibTrans" cxnId="{1C1B3BBA-ECF5-4716-935C-4937CB6C2EF6}">
      <dgm:prSet/>
      <dgm:spPr/>
      <dgm:t>
        <a:bodyPr/>
        <a:lstStyle/>
        <a:p>
          <a:endParaRPr lang="en-US"/>
        </a:p>
      </dgm:t>
    </dgm:pt>
    <dgm:pt modelId="{D2523EEF-2FE8-46B5-A212-C699D4160F97}">
      <dgm:prSet/>
      <dgm:spPr/>
      <dgm:t>
        <a:bodyPr/>
        <a:lstStyle/>
        <a:p>
          <a:r>
            <a:rPr lang="en-GB" dirty="0"/>
            <a:t>Many elements can be included on the definition: organisation’s expectations, experiences, philosophy, as well as the values that guide member behaviour and is expressed in member self-image, inner workings, interactions with the outside world, and future expectations.</a:t>
          </a:r>
          <a:endParaRPr lang="en-US" dirty="0"/>
        </a:p>
      </dgm:t>
    </dgm:pt>
    <dgm:pt modelId="{DDAF30F3-30F9-4903-A205-19D261E1A74C}" type="parTrans" cxnId="{6D1C4E67-5DA5-49D0-8DC3-9C315BC083A5}">
      <dgm:prSet/>
      <dgm:spPr/>
      <dgm:t>
        <a:bodyPr/>
        <a:lstStyle/>
        <a:p>
          <a:endParaRPr lang="en-US"/>
        </a:p>
      </dgm:t>
    </dgm:pt>
    <dgm:pt modelId="{D3454D1B-E218-46D2-A664-BDFF5A3E47AC}" type="sibTrans" cxnId="{6D1C4E67-5DA5-49D0-8DC3-9C315BC083A5}">
      <dgm:prSet/>
      <dgm:spPr/>
      <dgm:t>
        <a:bodyPr/>
        <a:lstStyle/>
        <a:p>
          <a:endParaRPr lang="en-US"/>
        </a:p>
      </dgm:t>
    </dgm:pt>
    <dgm:pt modelId="{57BA123C-EA9C-4968-8B1E-03BD4FEFB8A7}">
      <dgm:prSet/>
      <dgm:spPr/>
      <dgm:t>
        <a:bodyPr/>
        <a:lstStyle/>
        <a:p>
          <a:r>
            <a:rPr lang="en-GB"/>
            <a:t>Culture is based on shared attitudes, beliefs, customs, and written and unwritten rules that have been developed over time and are considered valid but the organisation’s members. </a:t>
          </a:r>
          <a:endParaRPr lang="en-US"/>
        </a:p>
      </dgm:t>
    </dgm:pt>
    <dgm:pt modelId="{1F28B408-0D13-4608-ADEB-BF779FCB5825}" type="parTrans" cxnId="{6FC980C9-59EF-458B-A420-263CD5C8B9C7}">
      <dgm:prSet/>
      <dgm:spPr/>
      <dgm:t>
        <a:bodyPr/>
        <a:lstStyle/>
        <a:p>
          <a:endParaRPr lang="en-US"/>
        </a:p>
      </dgm:t>
    </dgm:pt>
    <dgm:pt modelId="{3E32E9B6-F2B3-4026-84A3-D79EDE7B8C90}" type="sibTrans" cxnId="{6FC980C9-59EF-458B-A420-263CD5C8B9C7}">
      <dgm:prSet/>
      <dgm:spPr/>
      <dgm:t>
        <a:bodyPr/>
        <a:lstStyle/>
        <a:p>
          <a:endParaRPr lang="en-US"/>
        </a:p>
      </dgm:t>
    </dgm:pt>
    <dgm:pt modelId="{DF45D2D0-E9BF-4384-8019-FF39D01B6B8B}">
      <dgm:prSet/>
      <dgm:spPr/>
      <dgm:t>
        <a:bodyPr/>
        <a:lstStyle/>
        <a:p>
          <a:r>
            <a:rPr lang="en-GB"/>
            <a:t>Culture also includes the organisation’s vision, values, norms, systems, symbols, language, assumptions, beliefs, and habits (Needle, 2004).</a:t>
          </a:r>
          <a:endParaRPr lang="en-US"/>
        </a:p>
      </dgm:t>
    </dgm:pt>
    <dgm:pt modelId="{7359B2C3-9CDE-493E-9DB0-AEB012BB8837}" type="parTrans" cxnId="{04A1CA86-5845-47DD-90B5-0A21BBD2468C}">
      <dgm:prSet/>
      <dgm:spPr/>
      <dgm:t>
        <a:bodyPr/>
        <a:lstStyle/>
        <a:p>
          <a:endParaRPr lang="en-US"/>
        </a:p>
      </dgm:t>
    </dgm:pt>
    <dgm:pt modelId="{1E3E8041-A1F2-4047-B89F-43A9D00A6B2A}" type="sibTrans" cxnId="{04A1CA86-5845-47DD-90B5-0A21BBD2468C}">
      <dgm:prSet/>
      <dgm:spPr/>
      <dgm:t>
        <a:bodyPr/>
        <a:lstStyle/>
        <a:p>
          <a:endParaRPr lang="en-US"/>
        </a:p>
      </dgm:t>
    </dgm:pt>
    <dgm:pt modelId="{2515AA37-8205-4099-A80B-A757F9183CDD}" type="pres">
      <dgm:prSet presAssocID="{B594C32E-70D2-41EF-9B2C-D9C5BCFC81CD}" presName="linear" presStyleCnt="0">
        <dgm:presLayoutVars>
          <dgm:animLvl val="lvl"/>
          <dgm:resizeHandles val="exact"/>
        </dgm:presLayoutVars>
      </dgm:prSet>
      <dgm:spPr/>
    </dgm:pt>
    <dgm:pt modelId="{3E97E433-B886-49D4-9288-0A4C2FC30190}" type="pres">
      <dgm:prSet presAssocID="{0A48D6BD-8583-4AFD-B6F6-98CEB8CBDABB}" presName="parentText" presStyleLbl="node1" presStyleIdx="0" presStyleCnt="1">
        <dgm:presLayoutVars>
          <dgm:chMax val="0"/>
          <dgm:bulletEnabled val="1"/>
        </dgm:presLayoutVars>
      </dgm:prSet>
      <dgm:spPr/>
    </dgm:pt>
    <dgm:pt modelId="{3D6AA657-5B5C-4E69-99F2-ECFFE1DC454A}" type="pres">
      <dgm:prSet presAssocID="{0A48D6BD-8583-4AFD-B6F6-98CEB8CBDABB}" presName="childText" presStyleLbl="revTx" presStyleIdx="0" presStyleCnt="1">
        <dgm:presLayoutVars>
          <dgm:bulletEnabled val="1"/>
        </dgm:presLayoutVars>
      </dgm:prSet>
      <dgm:spPr/>
    </dgm:pt>
  </dgm:ptLst>
  <dgm:cxnLst>
    <dgm:cxn modelId="{89B7DF0E-B5E4-42A0-83F6-0401CB694533}" type="presOf" srcId="{0A48D6BD-8583-4AFD-B6F6-98CEB8CBDABB}" destId="{3E97E433-B886-49D4-9288-0A4C2FC30190}" srcOrd="0" destOrd="0" presId="urn:microsoft.com/office/officeart/2005/8/layout/vList2"/>
    <dgm:cxn modelId="{BAE4043E-72EC-4184-B581-967A99826639}" type="presOf" srcId="{B594C32E-70D2-41EF-9B2C-D9C5BCFC81CD}" destId="{2515AA37-8205-4099-A80B-A757F9183CDD}" srcOrd="0" destOrd="0" presId="urn:microsoft.com/office/officeart/2005/8/layout/vList2"/>
    <dgm:cxn modelId="{D6F61A5B-9660-4F2F-973B-E728214D3975}" type="presOf" srcId="{D2523EEF-2FE8-46B5-A212-C699D4160F97}" destId="{3D6AA657-5B5C-4E69-99F2-ECFFE1DC454A}" srcOrd="0" destOrd="0" presId="urn:microsoft.com/office/officeart/2005/8/layout/vList2"/>
    <dgm:cxn modelId="{6D1C4E67-5DA5-49D0-8DC3-9C315BC083A5}" srcId="{0A48D6BD-8583-4AFD-B6F6-98CEB8CBDABB}" destId="{D2523EEF-2FE8-46B5-A212-C699D4160F97}" srcOrd="0" destOrd="0" parTransId="{DDAF30F3-30F9-4903-A205-19D261E1A74C}" sibTransId="{D3454D1B-E218-46D2-A664-BDFF5A3E47AC}"/>
    <dgm:cxn modelId="{E48B124C-031F-46A0-B3AE-9EC591D9738C}" type="presOf" srcId="{57BA123C-EA9C-4968-8B1E-03BD4FEFB8A7}" destId="{3D6AA657-5B5C-4E69-99F2-ECFFE1DC454A}" srcOrd="0" destOrd="1" presId="urn:microsoft.com/office/officeart/2005/8/layout/vList2"/>
    <dgm:cxn modelId="{04A1CA86-5845-47DD-90B5-0A21BBD2468C}" srcId="{0A48D6BD-8583-4AFD-B6F6-98CEB8CBDABB}" destId="{DF45D2D0-E9BF-4384-8019-FF39D01B6B8B}" srcOrd="2" destOrd="0" parTransId="{7359B2C3-9CDE-493E-9DB0-AEB012BB8837}" sibTransId="{1E3E8041-A1F2-4047-B89F-43A9D00A6B2A}"/>
    <dgm:cxn modelId="{099E8FAC-E6AA-40E5-AF80-1F1F6DC06594}" type="presOf" srcId="{DF45D2D0-E9BF-4384-8019-FF39D01B6B8B}" destId="{3D6AA657-5B5C-4E69-99F2-ECFFE1DC454A}" srcOrd="0" destOrd="2" presId="urn:microsoft.com/office/officeart/2005/8/layout/vList2"/>
    <dgm:cxn modelId="{1C1B3BBA-ECF5-4716-935C-4937CB6C2EF6}" srcId="{B594C32E-70D2-41EF-9B2C-D9C5BCFC81CD}" destId="{0A48D6BD-8583-4AFD-B6F6-98CEB8CBDABB}" srcOrd="0" destOrd="0" parTransId="{51F9280A-CF52-43BC-8E55-7D98D9D22080}" sibTransId="{571B0B53-E781-4CA3-A115-0FB6C93C769D}"/>
    <dgm:cxn modelId="{6FC980C9-59EF-458B-A420-263CD5C8B9C7}" srcId="{0A48D6BD-8583-4AFD-B6F6-98CEB8CBDABB}" destId="{57BA123C-EA9C-4968-8B1E-03BD4FEFB8A7}" srcOrd="1" destOrd="0" parTransId="{1F28B408-0D13-4608-ADEB-BF779FCB5825}" sibTransId="{3E32E9B6-F2B3-4026-84A3-D79EDE7B8C90}"/>
    <dgm:cxn modelId="{5AADFC61-0B86-4C8B-9AC4-A6B4081C16D6}" type="presParOf" srcId="{2515AA37-8205-4099-A80B-A757F9183CDD}" destId="{3E97E433-B886-49D4-9288-0A4C2FC30190}" srcOrd="0" destOrd="0" presId="urn:microsoft.com/office/officeart/2005/8/layout/vList2"/>
    <dgm:cxn modelId="{C5451FAA-DF97-4567-B660-CCD3493FE3C6}" type="presParOf" srcId="{2515AA37-8205-4099-A80B-A757F9183CDD}" destId="{3D6AA657-5B5C-4E69-99F2-ECFFE1DC454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848C8B-A00F-4E5E-8B4B-EA5E78C9EA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DC7F0B3-7372-47E5-B13F-C99A977489E3}">
      <dgm:prSet/>
      <dgm:spPr/>
      <dgm:t>
        <a:bodyPr/>
        <a:lstStyle/>
        <a:p>
          <a:r>
            <a:rPr lang="en-GB"/>
            <a:t>Organisational Culture theories </a:t>
          </a:r>
          <a:endParaRPr lang="en-US"/>
        </a:p>
      </dgm:t>
    </dgm:pt>
    <dgm:pt modelId="{99C6BD15-CC81-40BD-BD58-C7AB65F96916}" type="parTrans" cxnId="{A36FCC3E-F1B4-4FF1-AC46-0C413A4AC2AE}">
      <dgm:prSet/>
      <dgm:spPr/>
      <dgm:t>
        <a:bodyPr/>
        <a:lstStyle/>
        <a:p>
          <a:endParaRPr lang="en-US"/>
        </a:p>
      </dgm:t>
    </dgm:pt>
    <dgm:pt modelId="{68301DAA-BF2B-4A66-B77E-5CE128434D03}" type="sibTrans" cxnId="{A36FCC3E-F1B4-4FF1-AC46-0C413A4AC2AE}">
      <dgm:prSet/>
      <dgm:spPr/>
      <dgm:t>
        <a:bodyPr/>
        <a:lstStyle/>
        <a:p>
          <a:endParaRPr lang="en-US"/>
        </a:p>
      </dgm:t>
    </dgm:pt>
    <dgm:pt modelId="{DC270F5A-CD1E-4175-BF90-0E60A828C0B1}">
      <dgm:prSet/>
      <dgm:spPr/>
      <dgm:t>
        <a:bodyPr/>
        <a:lstStyle/>
        <a:p>
          <a:r>
            <a:rPr lang="en-GB" dirty="0"/>
            <a:t>When we check the concept of Organisational Culture, there are various points of view we need to take into consideration. </a:t>
          </a:r>
          <a:endParaRPr lang="en-US" dirty="0"/>
        </a:p>
      </dgm:t>
    </dgm:pt>
    <dgm:pt modelId="{1F040EF6-710B-4326-9223-19D97B1BAB7D}" type="parTrans" cxnId="{A9FC9ECB-C525-4017-A947-DA416CF1A67D}">
      <dgm:prSet/>
      <dgm:spPr/>
      <dgm:t>
        <a:bodyPr/>
        <a:lstStyle/>
        <a:p>
          <a:endParaRPr lang="en-US"/>
        </a:p>
      </dgm:t>
    </dgm:pt>
    <dgm:pt modelId="{2B8A1415-6313-4C87-8E0D-8B8CB5577D34}" type="sibTrans" cxnId="{A9FC9ECB-C525-4017-A947-DA416CF1A67D}">
      <dgm:prSet/>
      <dgm:spPr/>
      <dgm:t>
        <a:bodyPr/>
        <a:lstStyle/>
        <a:p>
          <a:endParaRPr lang="en-US"/>
        </a:p>
      </dgm:t>
    </dgm:pt>
    <dgm:pt modelId="{463418A2-8B53-4B66-810E-1FDD5475CB2F}">
      <dgm:prSet/>
      <dgm:spPr/>
      <dgm:t>
        <a:bodyPr/>
        <a:lstStyle/>
        <a:p>
          <a:r>
            <a:rPr lang="en-GB" dirty="0" err="1"/>
            <a:t>Maull</a:t>
          </a:r>
          <a:r>
            <a:rPr lang="en-GB" dirty="0"/>
            <a:t>, Brown and Cliffe have proposed (2001) a f</a:t>
          </a:r>
          <a:r>
            <a:rPr lang="en-GB" dirty="0">
              <a:highlight>
                <a:srgbClr val="FFFF00"/>
              </a:highlight>
            </a:rPr>
            <a:t>ramework </a:t>
          </a:r>
          <a:r>
            <a:rPr lang="en-GB" dirty="0"/>
            <a:t>of reference to analyse Organisational Culture theories that I find useful, and that I will follow with a few updates.</a:t>
          </a:r>
          <a:endParaRPr lang="en-US" dirty="0"/>
        </a:p>
      </dgm:t>
    </dgm:pt>
    <dgm:pt modelId="{9ED066BE-F91B-4CDB-A7DB-7B5CE0F93AA9}" type="parTrans" cxnId="{B0F9FECB-DB29-4D9D-BBF5-FFA9F57B02AA}">
      <dgm:prSet/>
      <dgm:spPr/>
    </dgm:pt>
    <dgm:pt modelId="{50A67765-B76D-42E1-8E0A-2FCD73D3F43E}" type="sibTrans" cxnId="{B0F9FECB-DB29-4D9D-BBF5-FFA9F57B02AA}">
      <dgm:prSet/>
      <dgm:spPr/>
    </dgm:pt>
    <dgm:pt modelId="{C587EDD5-77A3-4B22-A458-8A08E94AF7CD}" type="pres">
      <dgm:prSet presAssocID="{1E848C8B-A00F-4E5E-8B4B-EA5E78C9EAA7}" presName="linear" presStyleCnt="0">
        <dgm:presLayoutVars>
          <dgm:animLvl val="lvl"/>
          <dgm:resizeHandles val="exact"/>
        </dgm:presLayoutVars>
      </dgm:prSet>
      <dgm:spPr/>
    </dgm:pt>
    <dgm:pt modelId="{D39A4E7B-D40A-46D2-96C0-C13274546612}" type="pres">
      <dgm:prSet presAssocID="{EDC7F0B3-7372-47E5-B13F-C99A977489E3}" presName="parentText" presStyleLbl="node1" presStyleIdx="0" presStyleCnt="1">
        <dgm:presLayoutVars>
          <dgm:chMax val="0"/>
          <dgm:bulletEnabled val="1"/>
        </dgm:presLayoutVars>
      </dgm:prSet>
      <dgm:spPr/>
    </dgm:pt>
    <dgm:pt modelId="{5F4AA480-6C0F-4C8D-8706-EA12A6F9B605}" type="pres">
      <dgm:prSet presAssocID="{EDC7F0B3-7372-47E5-B13F-C99A977489E3}" presName="childText" presStyleLbl="revTx" presStyleIdx="0" presStyleCnt="1">
        <dgm:presLayoutVars>
          <dgm:bulletEnabled val="1"/>
        </dgm:presLayoutVars>
      </dgm:prSet>
      <dgm:spPr/>
    </dgm:pt>
  </dgm:ptLst>
  <dgm:cxnLst>
    <dgm:cxn modelId="{FC6ED72A-BB18-4FD9-A4F3-01B0ACBD6A8C}" type="presOf" srcId="{1E848C8B-A00F-4E5E-8B4B-EA5E78C9EAA7}" destId="{C587EDD5-77A3-4B22-A458-8A08E94AF7CD}" srcOrd="0" destOrd="0" presId="urn:microsoft.com/office/officeart/2005/8/layout/vList2"/>
    <dgm:cxn modelId="{51681C31-1339-429D-9C26-C2FFBB63CC4D}" type="presOf" srcId="{EDC7F0B3-7372-47E5-B13F-C99A977489E3}" destId="{D39A4E7B-D40A-46D2-96C0-C13274546612}" srcOrd="0" destOrd="0" presId="urn:microsoft.com/office/officeart/2005/8/layout/vList2"/>
    <dgm:cxn modelId="{A36FCC3E-F1B4-4FF1-AC46-0C413A4AC2AE}" srcId="{1E848C8B-A00F-4E5E-8B4B-EA5E78C9EAA7}" destId="{EDC7F0B3-7372-47E5-B13F-C99A977489E3}" srcOrd="0" destOrd="0" parTransId="{99C6BD15-CC81-40BD-BD58-C7AB65F96916}" sibTransId="{68301DAA-BF2B-4A66-B77E-5CE128434D03}"/>
    <dgm:cxn modelId="{DA806E57-B5BC-4F52-B550-A68F61FD05B3}" type="presOf" srcId="{DC270F5A-CD1E-4175-BF90-0E60A828C0B1}" destId="{5F4AA480-6C0F-4C8D-8706-EA12A6F9B605}" srcOrd="0" destOrd="0" presId="urn:microsoft.com/office/officeart/2005/8/layout/vList2"/>
    <dgm:cxn modelId="{A9FC9ECB-C525-4017-A947-DA416CF1A67D}" srcId="{EDC7F0B3-7372-47E5-B13F-C99A977489E3}" destId="{DC270F5A-CD1E-4175-BF90-0E60A828C0B1}" srcOrd="0" destOrd="0" parTransId="{1F040EF6-710B-4326-9223-19D97B1BAB7D}" sibTransId="{2B8A1415-6313-4C87-8E0D-8B8CB5577D34}"/>
    <dgm:cxn modelId="{B0F9FECB-DB29-4D9D-BBF5-FFA9F57B02AA}" srcId="{EDC7F0B3-7372-47E5-B13F-C99A977489E3}" destId="{463418A2-8B53-4B66-810E-1FDD5475CB2F}" srcOrd="1" destOrd="0" parTransId="{9ED066BE-F91B-4CDB-A7DB-7B5CE0F93AA9}" sibTransId="{50A67765-B76D-42E1-8E0A-2FCD73D3F43E}"/>
    <dgm:cxn modelId="{FC886FCC-F6B7-460C-8AFA-DEED678901D7}" type="presOf" srcId="{463418A2-8B53-4B66-810E-1FDD5475CB2F}" destId="{5F4AA480-6C0F-4C8D-8706-EA12A6F9B605}" srcOrd="0" destOrd="1" presId="urn:microsoft.com/office/officeart/2005/8/layout/vList2"/>
    <dgm:cxn modelId="{3A023096-E351-4BB6-B3D2-C5DA5949C481}" type="presParOf" srcId="{C587EDD5-77A3-4B22-A458-8A08E94AF7CD}" destId="{D39A4E7B-D40A-46D2-96C0-C13274546612}" srcOrd="0" destOrd="0" presId="urn:microsoft.com/office/officeart/2005/8/layout/vList2"/>
    <dgm:cxn modelId="{AEED7A32-8BC5-4DAD-A804-1844AE683F22}" type="presParOf" srcId="{C587EDD5-77A3-4B22-A458-8A08E94AF7CD}" destId="{5F4AA480-6C0F-4C8D-8706-EA12A6F9B60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918955-2580-44E6-BFBB-674A381FEA82}"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C3D8CB49-5D7D-4B7D-826D-1EF81EFF8893}">
      <dgm:prSet/>
      <dgm:spPr/>
      <dgm:t>
        <a:bodyPr/>
        <a:lstStyle/>
        <a:p>
          <a:r>
            <a:rPr lang="en-GB" dirty="0"/>
            <a:t>Substantial literature that looks at national cultural elements, trying to identify their impact on organisations. Many tools have been developed in this respect, and some of the models we will see below </a:t>
          </a:r>
          <a:endParaRPr lang="en-US" dirty="0"/>
        </a:p>
      </dgm:t>
    </dgm:pt>
    <dgm:pt modelId="{4C6C128F-DC45-4148-B476-DCE3545C1E6D}" type="parTrans" cxnId="{01E3D9E9-237F-44F5-90C1-BE14B7BD8370}">
      <dgm:prSet/>
      <dgm:spPr/>
      <dgm:t>
        <a:bodyPr/>
        <a:lstStyle/>
        <a:p>
          <a:endParaRPr lang="en-US"/>
        </a:p>
      </dgm:t>
    </dgm:pt>
    <dgm:pt modelId="{B1C052A4-A54F-4D35-86EC-8355976F08DA}" type="sibTrans" cxnId="{01E3D9E9-237F-44F5-90C1-BE14B7BD8370}">
      <dgm:prSet/>
      <dgm:spPr/>
      <dgm:t>
        <a:bodyPr/>
        <a:lstStyle/>
        <a:p>
          <a:endParaRPr lang="en-US"/>
        </a:p>
      </dgm:t>
    </dgm:pt>
    <dgm:pt modelId="{BEA6B772-3306-4801-9D79-D530B3DD88BE}">
      <dgm:prSet/>
      <dgm:spPr/>
      <dgm:t>
        <a:bodyPr/>
        <a:lstStyle/>
        <a:p>
          <a:r>
            <a:rPr lang="en-GB" dirty="0">
              <a:highlight>
                <a:srgbClr val="000080"/>
              </a:highlight>
            </a:rPr>
            <a:t>Models of organisation cultural</a:t>
          </a:r>
          <a:endParaRPr lang="en-US" dirty="0">
            <a:highlight>
              <a:srgbClr val="000080"/>
            </a:highlight>
          </a:endParaRPr>
        </a:p>
      </dgm:t>
    </dgm:pt>
    <dgm:pt modelId="{CA13C785-5DBC-4972-89A8-EA489A8514D2}" type="parTrans" cxnId="{DEC787FC-CDE5-41D4-A29E-FA93A7755872}">
      <dgm:prSet/>
      <dgm:spPr/>
      <dgm:t>
        <a:bodyPr/>
        <a:lstStyle/>
        <a:p>
          <a:endParaRPr lang="en-US"/>
        </a:p>
      </dgm:t>
    </dgm:pt>
    <dgm:pt modelId="{829C915D-8D37-4E57-8029-5917C55948EF}" type="sibTrans" cxnId="{DEC787FC-CDE5-41D4-A29E-FA93A7755872}">
      <dgm:prSet/>
      <dgm:spPr/>
      <dgm:t>
        <a:bodyPr/>
        <a:lstStyle/>
        <a:p>
          <a:endParaRPr lang="en-US"/>
        </a:p>
      </dgm:t>
    </dgm:pt>
    <dgm:pt modelId="{F02F9790-3AE2-4C74-9E9D-09D5DE9E670E}" type="pres">
      <dgm:prSet presAssocID="{B8918955-2580-44E6-BFBB-674A381FEA82}" presName="vert0" presStyleCnt="0">
        <dgm:presLayoutVars>
          <dgm:dir/>
          <dgm:animOne val="branch"/>
          <dgm:animLvl val="lvl"/>
        </dgm:presLayoutVars>
      </dgm:prSet>
      <dgm:spPr/>
    </dgm:pt>
    <dgm:pt modelId="{AA420782-1423-4F00-AF39-AD97187958D7}" type="pres">
      <dgm:prSet presAssocID="{C3D8CB49-5D7D-4B7D-826D-1EF81EFF8893}" presName="thickLine" presStyleLbl="alignNode1" presStyleIdx="0" presStyleCnt="2"/>
      <dgm:spPr/>
    </dgm:pt>
    <dgm:pt modelId="{60E7C8AA-D75E-4CC5-A76A-C729FCFB01F1}" type="pres">
      <dgm:prSet presAssocID="{C3D8CB49-5D7D-4B7D-826D-1EF81EFF8893}" presName="horz1" presStyleCnt="0"/>
      <dgm:spPr/>
    </dgm:pt>
    <dgm:pt modelId="{15225824-B81D-4F95-99AB-843718742FB2}" type="pres">
      <dgm:prSet presAssocID="{C3D8CB49-5D7D-4B7D-826D-1EF81EFF8893}" presName="tx1" presStyleLbl="revTx" presStyleIdx="0" presStyleCnt="2"/>
      <dgm:spPr/>
    </dgm:pt>
    <dgm:pt modelId="{D4CD2FE7-221F-4ABE-AEB1-AA39B7D8A66C}" type="pres">
      <dgm:prSet presAssocID="{C3D8CB49-5D7D-4B7D-826D-1EF81EFF8893}" presName="vert1" presStyleCnt="0"/>
      <dgm:spPr/>
    </dgm:pt>
    <dgm:pt modelId="{6AECCB60-1D43-468C-8BBD-D2FE37C5280B}" type="pres">
      <dgm:prSet presAssocID="{BEA6B772-3306-4801-9D79-D530B3DD88BE}" presName="thickLine" presStyleLbl="alignNode1" presStyleIdx="1" presStyleCnt="2"/>
      <dgm:spPr/>
    </dgm:pt>
    <dgm:pt modelId="{1CEEBA32-2060-49A2-8061-D084095FFED7}" type="pres">
      <dgm:prSet presAssocID="{BEA6B772-3306-4801-9D79-D530B3DD88BE}" presName="horz1" presStyleCnt="0"/>
      <dgm:spPr/>
    </dgm:pt>
    <dgm:pt modelId="{33725F11-5C67-46D6-9A0E-84E50AD58853}" type="pres">
      <dgm:prSet presAssocID="{BEA6B772-3306-4801-9D79-D530B3DD88BE}" presName="tx1" presStyleLbl="revTx" presStyleIdx="1" presStyleCnt="2"/>
      <dgm:spPr/>
    </dgm:pt>
    <dgm:pt modelId="{B90D4937-19F4-4404-9848-440AAC8B2F8B}" type="pres">
      <dgm:prSet presAssocID="{BEA6B772-3306-4801-9D79-D530B3DD88BE}" presName="vert1" presStyleCnt="0"/>
      <dgm:spPr/>
    </dgm:pt>
  </dgm:ptLst>
  <dgm:cxnLst>
    <dgm:cxn modelId="{72FD0C38-E3CB-41EE-95AA-A8069976F32E}" type="presOf" srcId="{B8918955-2580-44E6-BFBB-674A381FEA82}" destId="{F02F9790-3AE2-4C74-9E9D-09D5DE9E670E}" srcOrd="0" destOrd="0" presId="urn:microsoft.com/office/officeart/2008/layout/LinedList"/>
    <dgm:cxn modelId="{BAAAC773-813F-46E8-BA6C-32C0623E59B4}" type="presOf" srcId="{C3D8CB49-5D7D-4B7D-826D-1EF81EFF8893}" destId="{15225824-B81D-4F95-99AB-843718742FB2}" srcOrd="0" destOrd="0" presId="urn:microsoft.com/office/officeart/2008/layout/LinedList"/>
    <dgm:cxn modelId="{FAAD34BC-F12B-4038-A53F-662DE3BF59A2}" type="presOf" srcId="{BEA6B772-3306-4801-9D79-D530B3DD88BE}" destId="{33725F11-5C67-46D6-9A0E-84E50AD58853}" srcOrd="0" destOrd="0" presId="urn:microsoft.com/office/officeart/2008/layout/LinedList"/>
    <dgm:cxn modelId="{01E3D9E9-237F-44F5-90C1-BE14B7BD8370}" srcId="{B8918955-2580-44E6-BFBB-674A381FEA82}" destId="{C3D8CB49-5D7D-4B7D-826D-1EF81EFF8893}" srcOrd="0" destOrd="0" parTransId="{4C6C128F-DC45-4148-B476-DCE3545C1E6D}" sibTransId="{B1C052A4-A54F-4D35-86EC-8355976F08DA}"/>
    <dgm:cxn modelId="{DEC787FC-CDE5-41D4-A29E-FA93A7755872}" srcId="{B8918955-2580-44E6-BFBB-674A381FEA82}" destId="{BEA6B772-3306-4801-9D79-D530B3DD88BE}" srcOrd="1" destOrd="0" parTransId="{CA13C785-5DBC-4972-89A8-EA489A8514D2}" sibTransId="{829C915D-8D37-4E57-8029-5917C55948EF}"/>
    <dgm:cxn modelId="{C51F562E-3D56-453B-9AFC-09F3424F0CCA}" type="presParOf" srcId="{F02F9790-3AE2-4C74-9E9D-09D5DE9E670E}" destId="{AA420782-1423-4F00-AF39-AD97187958D7}" srcOrd="0" destOrd="0" presId="urn:microsoft.com/office/officeart/2008/layout/LinedList"/>
    <dgm:cxn modelId="{9701281F-DFD9-4266-9FFD-5C1BDFE9E2C6}" type="presParOf" srcId="{F02F9790-3AE2-4C74-9E9D-09D5DE9E670E}" destId="{60E7C8AA-D75E-4CC5-A76A-C729FCFB01F1}" srcOrd="1" destOrd="0" presId="urn:microsoft.com/office/officeart/2008/layout/LinedList"/>
    <dgm:cxn modelId="{6E9A9691-13D2-4DCB-A10C-3AFE0F8CF7E6}" type="presParOf" srcId="{60E7C8AA-D75E-4CC5-A76A-C729FCFB01F1}" destId="{15225824-B81D-4F95-99AB-843718742FB2}" srcOrd="0" destOrd="0" presId="urn:microsoft.com/office/officeart/2008/layout/LinedList"/>
    <dgm:cxn modelId="{F23416BE-C1CD-46F3-A37C-C2C786D5228D}" type="presParOf" srcId="{60E7C8AA-D75E-4CC5-A76A-C729FCFB01F1}" destId="{D4CD2FE7-221F-4ABE-AEB1-AA39B7D8A66C}" srcOrd="1" destOrd="0" presId="urn:microsoft.com/office/officeart/2008/layout/LinedList"/>
    <dgm:cxn modelId="{5157E34D-A549-47CA-84A3-64B948F54BF4}" type="presParOf" srcId="{F02F9790-3AE2-4C74-9E9D-09D5DE9E670E}" destId="{6AECCB60-1D43-468C-8BBD-D2FE37C5280B}" srcOrd="2" destOrd="0" presId="urn:microsoft.com/office/officeart/2008/layout/LinedList"/>
    <dgm:cxn modelId="{CA448B1F-DBA2-4957-A803-E2A74F5A7D63}" type="presParOf" srcId="{F02F9790-3AE2-4C74-9E9D-09D5DE9E670E}" destId="{1CEEBA32-2060-49A2-8061-D084095FFED7}" srcOrd="3" destOrd="0" presId="urn:microsoft.com/office/officeart/2008/layout/LinedList"/>
    <dgm:cxn modelId="{289AFAF0-F9E8-49A6-AA12-712FA5C20DC3}" type="presParOf" srcId="{1CEEBA32-2060-49A2-8061-D084095FFED7}" destId="{33725F11-5C67-46D6-9A0E-84E50AD58853}" srcOrd="0" destOrd="0" presId="urn:microsoft.com/office/officeart/2008/layout/LinedList"/>
    <dgm:cxn modelId="{9E612FFA-CE5C-40E8-83BC-532A9E607081}" type="presParOf" srcId="{1CEEBA32-2060-49A2-8061-D084095FFED7}" destId="{B90D4937-19F4-4404-9848-440AAC8B2F8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505496-5CA2-4721-B1B7-97CC00C5AEBA}"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050EB214-E058-4856-B100-85C3F9A4F7D2}">
      <dgm:prSet/>
      <dgm:spPr/>
      <dgm:t>
        <a:bodyPr/>
        <a:lstStyle/>
        <a:p>
          <a:r>
            <a:rPr lang="en-GB" b="1" i="0" dirty="0"/>
            <a:t>Culture As An Independent Variable</a:t>
          </a:r>
          <a:endParaRPr lang="en-US" dirty="0"/>
        </a:p>
      </dgm:t>
    </dgm:pt>
    <dgm:pt modelId="{3183DEA8-78B0-410A-A1F1-1F88A3EFDFC1}" type="parTrans" cxnId="{644E3FB3-36F9-40BA-90F5-F39AEE0DB466}">
      <dgm:prSet/>
      <dgm:spPr/>
      <dgm:t>
        <a:bodyPr/>
        <a:lstStyle/>
        <a:p>
          <a:endParaRPr lang="en-US"/>
        </a:p>
      </dgm:t>
    </dgm:pt>
    <dgm:pt modelId="{D44CC0D2-1024-46BB-A9B1-054C1A7ED1B8}" type="sibTrans" cxnId="{644E3FB3-36F9-40BA-90F5-F39AEE0DB466}">
      <dgm:prSet/>
      <dgm:spPr/>
      <dgm:t>
        <a:bodyPr/>
        <a:lstStyle/>
        <a:p>
          <a:endParaRPr lang="en-US"/>
        </a:p>
      </dgm:t>
    </dgm:pt>
    <dgm:pt modelId="{E7E4D0C7-081C-4FD5-8542-BAAEBFEBED27}">
      <dgm:prSet/>
      <dgm:spPr/>
      <dgm:t>
        <a:bodyPr/>
        <a:lstStyle/>
        <a:p>
          <a:r>
            <a:rPr lang="en-GB" b="0" i="0" dirty="0"/>
            <a:t>This view essentially looks at Organisational Culture as something that is “</a:t>
          </a:r>
          <a:r>
            <a:rPr lang="en-GB" b="0" i="0" dirty="0">
              <a:highlight>
                <a:srgbClr val="FFFF00"/>
              </a:highlight>
            </a:rPr>
            <a:t>imported” into the organisation through </a:t>
          </a:r>
          <a:r>
            <a:rPr lang="en-GB" b="0" i="1" dirty="0">
              <a:highlight>
                <a:srgbClr val="FFFF00"/>
              </a:highlight>
            </a:rPr>
            <a:t>membership</a:t>
          </a:r>
          <a:r>
            <a:rPr lang="en-GB" b="0" i="0" dirty="0"/>
            <a:t>. </a:t>
          </a:r>
          <a:r>
            <a:rPr lang="en-GB" b="0" i="1" dirty="0"/>
            <a:t>This view takes as its key premise there are specific characteristics of “good” cultures that are universal and easily imported into the organisation </a:t>
          </a:r>
          <a:r>
            <a:rPr lang="en-GB" b="0" i="0" dirty="0"/>
            <a:t>(</a:t>
          </a:r>
          <a:r>
            <a:rPr lang="en-GB" b="0" i="0" dirty="0" err="1"/>
            <a:t>Maull</a:t>
          </a:r>
          <a:r>
            <a:rPr lang="en-GB" b="0" i="0" dirty="0"/>
            <a:t>, Brown and Cliffe, 2001). </a:t>
          </a:r>
          <a:endParaRPr lang="en-US" dirty="0"/>
        </a:p>
      </dgm:t>
    </dgm:pt>
    <dgm:pt modelId="{AAD6DC25-34D7-4CAC-B90C-FFA9D3ABFD05}" type="parTrans" cxnId="{664BCF90-43F6-48DE-BAF0-AB06FC93C150}">
      <dgm:prSet/>
      <dgm:spPr/>
      <dgm:t>
        <a:bodyPr/>
        <a:lstStyle/>
        <a:p>
          <a:endParaRPr lang="en-US"/>
        </a:p>
      </dgm:t>
    </dgm:pt>
    <dgm:pt modelId="{8FBFD5C6-DEF3-4EBF-9CE0-712F57E1E46B}" type="sibTrans" cxnId="{664BCF90-43F6-48DE-BAF0-AB06FC93C150}">
      <dgm:prSet/>
      <dgm:spPr/>
      <dgm:t>
        <a:bodyPr/>
        <a:lstStyle/>
        <a:p>
          <a:endParaRPr lang="en-US"/>
        </a:p>
      </dgm:t>
    </dgm:pt>
    <dgm:pt modelId="{F8F898C7-43D8-48CC-82F9-04AC7F71A403}">
      <dgm:prSet/>
      <dgm:spPr/>
      <dgm:t>
        <a:bodyPr/>
        <a:lstStyle/>
        <a:p>
          <a:r>
            <a:rPr lang="en-GB" b="1" i="0" dirty="0"/>
            <a:t>In this view, Culture is seen as something an organisation has </a:t>
          </a:r>
          <a:endParaRPr lang="en-US" dirty="0"/>
        </a:p>
      </dgm:t>
    </dgm:pt>
    <dgm:pt modelId="{03B24584-D879-4FCE-A76B-3D114D25F171}" type="parTrans" cxnId="{FD4C27C3-9E41-478C-956F-AE8DBA860C21}">
      <dgm:prSet/>
      <dgm:spPr/>
      <dgm:t>
        <a:bodyPr/>
        <a:lstStyle/>
        <a:p>
          <a:endParaRPr lang="en-US"/>
        </a:p>
      </dgm:t>
    </dgm:pt>
    <dgm:pt modelId="{B5270E96-D03B-420A-A76B-7C383E3E6620}" type="sibTrans" cxnId="{FD4C27C3-9E41-478C-956F-AE8DBA860C21}">
      <dgm:prSet/>
      <dgm:spPr/>
      <dgm:t>
        <a:bodyPr/>
        <a:lstStyle/>
        <a:p>
          <a:endParaRPr lang="en-US"/>
        </a:p>
      </dgm:t>
    </dgm:pt>
    <dgm:pt modelId="{CF8E9FB7-A923-4BB0-8DCA-F3F3FBBAE2C6}">
      <dgm:prSet/>
      <dgm:spPr/>
      <dgm:t>
        <a:bodyPr/>
        <a:lstStyle/>
        <a:p>
          <a:r>
            <a:rPr lang="en-GB" i="0" dirty="0"/>
            <a:t>As such Culture can be crafted into something “positive” for the organisation, through specific change initiatives. </a:t>
          </a:r>
        </a:p>
        <a:p>
          <a:r>
            <a:rPr lang="en-GB" i="0" dirty="0"/>
            <a:t>Several management theories look at the role of managers in creating effective corporate cultures that support corporate strategy. </a:t>
          </a:r>
          <a:endParaRPr lang="en-US" dirty="0"/>
        </a:p>
      </dgm:t>
    </dgm:pt>
    <dgm:pt modelId="{EF7D36E7-2A3B-4EFA-B092-F0AAF60DCB3E}" type="parTrans" cxnId="{672DA904-2139-444F-90E7-DA5A83A4626F}">
      <dgm:prSet/>
      <dgm:spPr/>
      <dgm:t>
        <a:bodyPr/>
        <a:lstStyle/>
        <a:p>
          <a:endParaRPr lang="en-US"/>
        </a:p>
      </dgm:t>
    </dgm:pt>
    <dgm:pt modelId="{21B40811-CA52-4622-8919-38C014320E4F}" type="sibTrans" cxnId="{672DA904-2139-444F-90E7-DA5A83A4626F}">
      <dgm:prSet/>
      <dgm:spPr/>
      <dgm:t>
        <a:bodyPr/>
        <a:lstStyle/>
        <a:p>
          <a:endParaRPr lang="en-US"/>
        </a:p>
      </dgm:t>
    </dgm:pt>
    <dgm:pt modelId="{544F3B2D-88A6-47F5-8B6C-A14BD3284541}" type="pres">
      <dgm:prSet presAssocID="{75505496-5CA2-4721-B1B7-97CC00C5AEBA}" presName="vert0" presStyleCnt="0">
        <dgm:presLayoutVars>
          <dgm:dir/>
          <dgm:animOne val="branch"/>
          <dgm:animLvl val="lvl"/>
        </dgm:presLayoutVars>
      </dgm:prSet>
      <dgm:spPr/>
    </dgm:pt>
    <dgm:pt modelId="{2C7FA4A1-50C6-454F-8232-04B795BF142C}" type="pres">
      <dgm:prSet presAssocID="{050EB214-E058-4856-B100-85C3F9A4F7D2}" presName="thickLine" presStyleLbl="alignNode1" presStyleIdx="0" presStyleCnt="4"/>
      <dgm:spPr/>
    </dgm:pt>
    <dgm:pt modelId="{C987E19B-E341-49FB-BEBE-A6AD889D0FDC}" type="pres">
      <dgm:prSet presAssocID="{050EB214-E058-4856-B100-85C3F9A4F7D2}" presName="horz1" presStyleCnt="0"/>
      <dgm:spPr/>
    </dgm:pt>
    <dgm:pt modelId="{0A324478-E3DD-4DCF-90EA-27F051839508}" type="pres">
      <dgm:prSet presAssocID="{050EB214-E058-4856-B100-85C3F9A4F7D2}" presName="tx1" presStyleLbl="revTx" presStyleIdx="0" presStyleCnt="4"/>
      <dgm:spPr/>
    </dgm:pt>
    <dgm:pt modelId="{C82E73E3-7DEB-4D18-823F-1331BD6F7F6D}" type="pres">
      <dgm:prSet presAssocID="{050EB214-E058-4856-B100-85C3F9A4F7D2}" presName="vert1" presStyleCnt="0"/>
      <dgm:spPr/>
    </dgm:pt>
    <dgm:pt modelId="{B1A259CA-A047-4F84-AA15-2CDF6999DBF1}" type="pres">
      <dgm:prSet presAssocID="{E7E4D0C7-081C-4FD5-8542-BAAEBFEBED27}" presName="thickLine" presStyleLbl="alignNode1" presStyleIdx="1" presStyleCnt="4"/>
      <dgm:spPr/>
    </dgm:pt>
    <dgm:pt modelId="{B986827E-7404-4409-9A19-F060FBE72082}" type="pres">
      <dgm:prSet presAssocID="{E7E4D0C7-081C-4FD5-8542-BAAEBFEBED27}" presName="horz1" presStyleCnt="0"/>
      <dgm:spPr/>
    </dgm:pt>
    <dgm:pt modelId="{F06DDCFD-8C82-4E0B-A6C9-78BD9D96D862}" type="pres">
      <dgm:prSet presAssocID="{E7E4D0C7-081C-4FD5-8542-BAAEBFEBED27}" presName="tx1" presStyleLbl="revTx" presStyleIdx="1" presStyleCnt="4"/>
      <dgm:spPr/>
    </dgm:pt>
    <dgm:pt modelId="{627C76E0-8BDE-473A-9527-35D6ACC8041B}" type="pres">
      <dgm:prSet presAssocID="{E7E4D0C7-081C-4FD5-8542-BAAEBFEBED27}" presName="vert1" presStyleCnt="0"/>
      <dgm:spPr/>
    </dgm:pt>
    <dgm:pt modelId="{3F6FEC33-3363-4772-B8F0-8699D15FFE30}" type="pres">
      <dgm:prSet presAssocID="{F8F898C7-43D8-48CC-82F9-04AC7F71A403}" presName="thickLine" presStyleLbl="alignNode1" presStyleIdx="2" presStyleCnt="4"/>
      <dgm:spPr/>
    </dgm:pt>
    <dgm:pt modelId="{9BE7681C-D3BC-410C-87E6-6E5575CB233E}" type="pres">
      <dgm:prSet presAssocID="{F8F898C7-43D8-48CC-82F9-04AC7F71A403}" presName="horz1" presStyleCnt="0"/>
      <dgm:spPr/>
    </dgm:pt>
    <dgm:pt modelId="{834FEAC6-F742-4CDF-AE49-FDD38AA845E5}" type="pres">
      <dgm:prSet presAssocID="{F8F898C7-43D8-48CC-82F9-04AC7F71A403}" presName="tx1" presStyleLbl="revTx" presStyleIdx="2" presStyleCnt="4"/>
      <dgm:spPr/>
    </dgm:pt>
    <dgm:pt modelId="{08D005A7-11B3-4ACF-993B-B4FBF2597365}" type="pres">
      <dgm:prSet presAssocID="{F8F898C7-43D8-48CC-82F9-04AC7F71A403}" presName="vert1" presStyleCnt="0"/>
      <dgm:spPr/>
    </dgm:pt>
    <dgm:pt modelId="{70BDBEED-3006-46FA-8DB7-7A112F98C6E6}" type="pres">
      <dgm:prSet presAssocID="{CF8E9FB7-A923-4BB0-8DCA-F3F3FBBAE2C6}" presName="thickLine" presStyleLbl="alignNode1" presStyleIdx="3" presStyleCnt="4"/>
      <dgm:spPr/>
    </dgm:pt>
    <dgm:pt modelId="{AE7FAECB-9411-4883-9DE2-102370D6288E}" type="pres">
      <dgm:prSet presAssocID="{CF8E9FB7-A923-4BB0-8DCA-F3F3FBBAE2C6}" presName="horz1" presStyleCnt="0"/>
      <dgm:spPr/>
    </dgm:pt>
    <dgm:pt modelId="{78077C61-84ED-47D7-AE7E-579B2908DB3E}" type="pres">
      <dgm:prSet presAssocID="{CF8E9FB7-A923-4BB0-8DCA-F3F3FBBAE2C6}" presName="tx1" presStyleLbl="revTx" presStyleIdx="3" presStyleCnt="4"/>
      <dgm:spPr/>
    </dgm:pt>
    <dgm:pt modelId="{F90B2D8A-C274-4ED1-BF56-1B60FD824B13}" type="pres">
      <dgm:prSet presAssocID="{CF8E9FB7-A923-4BB0-8DCA-F3F3FBBAE2C6}" presName="vert1" presStyleCnt="0"/>
      <dgm:spPr/>
    </dgm:pt>
  </dgm:ptLst>
  <dgm:cxnLst>
    <dgm:cxn modelId="{672DA904-2139-444F-90E7-DA5A83A4626F}" srcId="{75505496-5CA2-4721-B1B7-97CC00C5AEBA}" destId="{CF8E9FB7-A923-4BB0-8DCA-F3F3FBBAE2C6}" srcOrd="3" destOrd="0" parTransId="{EF7D36E7-2A3B-4EFA-B092-F0AAF60DCB3E}" sibTransId="{21B40811-CA52-4622-8919-38C014320E4F}"/>
    <dgm:cxn modelId="{8E78990C-530E-4D79-A45F-613FBA3B26F6}" type="presOf" srcId="{E7E4D0C7-081C-4FD5-8542-BAAEBFEBED27}" destId="{F06DDCFD-8C82-4E0B-A6C9-78BD9D96D862}" srcOrd="0" destOrd="0" presId="urn:microsoft.com/office/officeart/2008/layout/LinedList"/>
    <dgm:cxn modelId="{82E18B15-5F75-47AD-985C-E74A9266D435}" type="presOf" srcId="{050EB214-E058-4856-B100-85C3F9A4F7D2}" destId="{0A324478-E3DD-4DCF-90EA-27F051839508}" srcOrd="0" destOrd="0" presId="urn:microsoft.com/office/officeart/2008/layout/LinedList"/>
    <dgm:cxn modelId="{14A84D25-258C-4C6F-9689-1A75D837BAF4}" type="presOf" srcId="{CF8E9FB7-A923-4BB0-8DCA-F3F3FBBAE2C6}" destId="{78077C61-84ED-47D7-AE7E-579B2908DB3E}" srcOrd="0" destOrd="0" presId="urn:microsoft.com/office/officeart/2008/layout/LinedList"/>
    <dgm:cxn modelId="{664BCF90-43F6-48DE-BAF0-AB06FC93C150}" srcId="{75505496-5CA2-4721-B1B7-97CC00C5AEBA}" destId="{E7E4D0C7-081C-4FD5-8542-BAAEBFEBED27}" srcOrd="1" destOrd="0" parTransId="{AAD6DC25-34D7-4CAC-B90C-FFA9D3ABFD05}" sibTransId="{8FBFD5C6-DEF3-4EBF-9CE0-712F57E1E46B}"/>
    <dgm:cxn modelId="{644E3FB3-36F9-40BA-90F5-F39AEE0DB466}" srcId="{75505496-5CA2-4721-B1B7-97CC00C5AEBA}" destId="{050EB214-E058-4856-B100-85C3F9A4F7D2}" srcOrd="0" destOrd="0" parTransId="{3183DEA8-78B0-410A-A1F1-1F88A3EFDFC1}" sibTransId="{D44CC0D2-1024-46BB-A9B1-054C1A7ED1B8}"/>
    <dgm:cxn modelId="{FD4C27C3-9E41-478C-956F-AE8DBA860C21}" srcId="{75505496-5CA2-4721-B1B7-97CC00C5AEBA}" destId="{F8F898C7-43D8-48CC-82F9-04AC7F71A403}" srcOrd="2" destOrd="0" parTransId="{03B24584-D879-4FCE-A76B-3D114D25F171}" sibTransId="{B5270E96-D03B-420A-A76B-7C383E3E6620}"/>
    <dgm:cxn modelId="{8B67B9E0-6F83-4D5D-BE59-739F235F5959}" type="presOf" srcId="{F8F898C7-43D8-48CC-82F9-04AC7F71A403}" destId="{834FEAC6-F742-4CDF-AE49-FDD38AA845E5}" srcOrd="0" destOrd="0" presId="urn:microsoft.com/office/officeart/2008/layout/LinedList"/>
    <dgm:cxn modelId="{F02D7FE9-C4F3-42DB-8E92-049D37B9512E}" type="presOf" srcId="{75505496-5CA2-4721-B1B7-97CC00C5AEBA}" destId="{544F3B2D-88A6-47F5-8B6C-A14BD3284541}" srcOrd="0" destOrd="0" presId="urn:microsoft.com/office/officeart/2008/layout/LinedList"/>
    <dgm:cxn modelId="{B88B2BFB-2C7A-4FDE-B5F9-6CDD479E0C6B}" type="presParOf" srcId="{544F3B2D-88A6-47F5-8B6C-A14BD3284541}" destId="{2C7FA4A1-50C6-454F-8232-04B795BF142C}" srcOrd="0" destOrd="0" presId="urn:microsoft.com/office/officeart/2008/layout/LinedList"/>
    <dgm:cxn modelId="{26207740-8F99-49FC-8B61-A3C44410C889}" type="presParOf" srcId="{544F3B2D-88A6-47F5-8B6C-A14BD3284541}" destId="{C987E19B-E341-49FB-BEBE-A6AD889D0FDC}" srcOrd="1" destOrd="0" presId="urn:microsoft.com/office/officeart/2008/layout/LinedList"/>
    <dgm:cxn modelId="{487CA17F-BB38-4CA7-A71A-1EF63BE0C8C9}" type="presParOf" srcId="{C987E19B-E341-49FB-BEBE-A6AD889D0FDC}" destId="{0A324478-E3DD-4DCF-90EA-27F051839508}" srcOrd="0" destOrd="0" presId="urn:microsoft.com/office/officeart/2008/layout/LinedList"/>
    <dgm:cxn modelId="{042DA97A-5ABF-4F95-B2ED-A875F50B909E}" type="presParOf" srcId="{C987E19B-E341-49FB-BEBE-A6AD889D0FDC}" destId="{C82E73E3-7DEB-4D18-823F-1331BD6F7F6D}" srcOrd="1" destOrd="0" presId="urn:microsoft.com/office/officeart/2008/layout/LinedList"/>
    <dgm:cxn modelId="{B0CA7661-3BCE-4E7A-8281-18B81060D59A}" type="presParOf" srcId="{544F3B2D-88A6-47F5-8B6C-A14BD3284541}" destId="{B1A259CA-A047-4F84-AA15-2CDF6999DBF1}" srcOrd="2" destOrd="0" presId="urn:microsoft.com/office/officeart/2008/layout/LinedList"/>
    <dgm:cxn modelId="{D48DA88C-7A63-48A0-84F6-894DEDBBB603}" type="presParOf" srcId="{544F3B2D-88A6-47F5-8B6C-A14BD3284541}" destId="{B986827E-7404-4409-9A19-F060FBE72082}" srcOrd="3" destOrd="0" presId="urn:microsoft.com/office/officeart/2008/layout/LinedList"/>
    <dgm:cxn modelId="{ED396499-3971-4897-AB5C-D16D3B8145A2}" type="presParOf" srcId="{B986827E-7404-4409-9A19-F060FBE72082}" destId="{F06DDCFD-8C82-4E0B-A6C9-78BD9D96D862}" srcOrd="0" destOrd="0" presId="urn:microsoft.com/office/officeart/2008/layout/LinedList"/>
    <dgm:cxn modelId="{0F3BE79F-1983-4B12-A46A-542523ECEE88}" type="presParOf" srcId="{B986827E-7404-4409-9A19-F060FBE72082}" destId="{627C76E0-8BDE-473A-9527-35D6ACC8041B}" srcOrd="1" destOrd="0" presId="urn:microsoft.com/office/officeart/2008/layout/LinedList"/>
    <dgm:cxn modelId="{8A415C6C-CF65-4496-8E84-C3C5D7C4470E}" type="presParOf" srcId="{544F3B2D-88A6-47F5-8B6C-A14BD3284541}" destId="{3F6FEC33-3363-4772-B8F0-8699D15FFE30}" srcOrd="4" destOrd="0" presId="urn:microsoft.com/office/officeart/2008/layout/LinedList"/>
    <dgm:cxn modelId="{8A5700C1-D079-4ABB-B4BB-438321D6EE54}" type="presParOf" srcId="{544F3B2D-88A6-47F5-8B6C-A14BD3284541}" destId="{9BE7681C-D3BC-410C-87E6-6E5575CB233E}" srcOrd="5" destOrd="0" presId="urn:microsoft.com/office/officeart/2008/layout/LinedList"/>
    <dgm:cxn modelId="{868699C6-925E-484E-8395-E4E900C738EC}" type="presParOf" srcId="{9BE7681C-D3BC-410C-87E6-6E5575CB233E}" destId="{834FEAC6-F742-4CDF-AE49-FDD38AA845E5}" srcOrd="0" destOrd="0" presId="urn:microsoft.com/office/officeart/2008/layout/LinedList"/>
    <dgm:cxn modelId="{F6FB566E-876E-4209-B164-6707ED6AB15E}" type="presParOf" srcId="{9BE7681C-D3BC-410C-87E6-6E5575CB233E}" destId="{08D005A7-11B3-4ACF-993B-B4FBF2597365}" srcOrd="1" destOrd="0" presId="urn:microsoft.com/office/officeart/2008/layout/LinedList"/>
    <dgm:cxn modelId="{6DA6BD31-5C57-4E4A-AA2A-CAD013C7C334}" type="presParOf" srcId="{544F3B2D-88A6-47F5-8B6C-A14BD3284541}" destId="{70BDBEED-3006-46FA-8DB7-7A112F98C6E6}" srcOrd="6" destOrd="0" presId="urn:microsoft.com/office/officeart/2008/layout/LinedList"/>
    <dgm:cxn modelId="{A5AFFF9F-68B6-4C15-B11C-62BB36B76A50}" type="presParOf" srcId="{544F3B2D-88A6-47F5-8B6C-A14BD3284541}" destId="{AE7FAECB-9411-4883-9DE2-102370D6288E}" srcOrd="7" destOrd="0" presId="urn:microsoft.com/office/officeart/2008/layout/LinedList"/>
    <dgm:cxn modelId="{F4562D60-B346-40FC-AE69-5E76B07FD862}" type="presParOf" srcId="{AE7FAECB-9411-4883-9DE2-102370D6288E}" destId="{78077C61-84ED-47D7-AE7E-579B2908DB3E}" srcOrd="0" destOrd="0" presId="urn:microsoft.com/office/officeart/2008/layout/LinedList"/>
    <dgm:cxn modelId="{8C352810-72F4-4B1D-92EC-FCB62841C9E6}" type="presParOf" srcId="{AE7FAECB-9411-4883-9DE2-102370D6288E}" destId="{F90B2D8A-C274-4ED1-BF56-1B60FD824B1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86E31C-86AA-403D-97C8-7B04B7FC77C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AEB2F36-8ED2-4CA9-8D53-42944ECB359C}">
      <dgm:prSet/>
      <dgm:spPr/>
      <dgm:t>
        <a:bodyPr/>
        <a:lstStyle/>
        <a:p>
          <a:r>
            <a:rPr lang="en-US" dirty="0"/>
            <a:t>Bate, 1995</a:t>
          </a:r>
        </a:p>
        <a:p>
          <a:r>
            <a:rPr lang="en-US" dirty="0"/>
            <a:t>I am not suggesting that Culture is like strategy (and vice versa), nor am I saying that Culture and strategy are closely related… What I am saying is that one is the other… </a:t>
          </a:r>
          <a:r>
            <a:rPr lang="en-US" dirty="0">
              <a:solidFill>
                <a:schemeClr val="tx1"/>
              </a:solidFill>
              <a:highlight>
                <a:srgbClr val="00FFFF"/>
              </a:highlight>
            </a:rPr>
            <a:t>Culture is a strategic phenomenon: strategy is a culture phenomenon</a:t>
          </a:r>
          <a:r>
            <a:rPr lang="en-US" dirty="0"/>
            <a:t>.” (</a:t>
          </a:r>
          <a:r>
            <a:rPr lang="en-US" dirty="0">
              <a:highlight>
                <a:srgbClr val="0000FF"/>
              </a:highlight>
            </a:rPr>
            <a:t>Bate, 1995</a:t>
          </a:r>
          <a:r>
            <a:rPr lang="en-US" dirty="0"/>
            <a:t>).</a:t>
          </a:r>
        </a:p>
      </dgm:t>
    </dgm:pt>
    <dgm:pt modelId="{43383884-7097-4AFC-A3C4-9A15A06A524D}" type="parTrans" cxnId="{4769095C-6885-44B0-A30D-A4E7C75B507F}">
      <dgm:prSet/>
      <dgm:spPr/>
      <dgm:t>
        <a:bodyPr/>
        <a:lstStyle/>
        <a:p>
          <a:endParaRPr lang="en-US"/>
        </a:p>
      </dgm:t>
    </dgm:pt>
    <dgm:pt modelId="{28EAA928-7F14-4CFF-BBCF-E2B8BADC5FA8}" type="sibTrans" cxnId="{4769095C-6885-44B0-A30D-A4E7C75B507F}">
      <dgm:prSet/>
      <dgm:spPr/>
      <dgm:t>
        <a:bodyPr/>
        <a:lstStyle/>
        <a:p>
          <a:endParaRPr lang="en-US"/>
        </a:p>
      </dgm:t>
    </dgm:pt>
    <dgm:pt modelId="{C5CF0D1C-A595-4091-A2E8-A44A9BD2055B}">
      <dgm:prSet/>
      <dgm:spPr/>
      <dgm:t>
        <a:bodyPr/>
        <a:lstStyle/>
        <a:p>
          <a:r>
            <a:rPr lang="en-US"/>
            <a:t>The implication of this theme is a strong focus on strategy development as a cultural activity. The basic assumption is that beliefs impact the definition of strategy.</a:t>
          </a:r>
        </a:p>
      </dgm:t>
    </dgm:pt>
    <dgm:pt modelId="{0A584ADF-DA36-4A81-9394-7FB6F7046F23}" type="parTrans" cxnId="{F6816CC9-7313-44C7-A91D-99D99FE16FF8}">
      <dgm:prSet/>
      <dgm:spPr/>
      <dgm:t>
        <a:bodyPr/>
        <a:lstStyle/>
        <a:p>
          <a:endParaRPr lang="en-US"/>
        </a:p>
      </dgm:t>
    </dgm:pt>
    <dgm:pt modelId="{4E22DFF6-6BBC-4890-A612-91C5B7434AFD}" type="sibTrans" cxnId="{F6816CC9-7313-44C7-A91D-99D99FE16FF8}">
      <dgm:prSet/>
      <dgm:spPr/>
      <dgm:t>
        <a:bodyPr/>
        <a:lstStyle/>
        <a:p>
          <a:endParaRPr lang="en-US"/>
        </a:p>
      </dgm:t>
    </dgm:pt>
    <dgm:pt modelId="{0C98F79B-80B1-49AD-AADA-704858283D1C}" type="pres">
      <dgm:prSet presAssocID="{C986E31C-86AA-403D-97C8-7B04B7FC77CB}" presName="linear" presStyleCnt="0">
        <dgm:presLayoutVars>
          <dgm:animLvl val="lvl"/>
          <dgm:resizeHandles val="exact"/>
        </dgm:presLayoutVars>
      </dgm:prSet>
      <dgm:spPr/>
    </dgm:pt>
    <dgm:pt modelId="{31F16E9D-B9BC-4014-A9FA-6A8D99F20807}" type="pres">
      <dgm:prSet presAssocID="{2AEB2F36-8ED2-4CA9-8D53-42944ECB359C}" presName="parentText" presStyleLbl="node1" presStyleIdx="0" presStyleCnt="2">
        <dgm:presLayoutVars>
          <dgm:chMax val="0"/>
          <dgm:bulletEnabled val="1"/>
        </dgm:presLayoutVars>
      </dgm:prSet>
      <dgm:spPr/>
    </dgm:pt>
    <dgm:pt modelId="{35D4D057-D2EE-427C-A951-651476AE0383}" type="pres">
      <dgm:prSet presAssocID="{28EAA928-7F14-4CFF-BBCF-E2B8BADC5FA8}" presName="spacer" presStyleCnt="0"/>
      <dgm:spPr/>
    </dgm:pt>
    <dgm:pt modelId="{2C511892-3B80-4C7A-9C0A-770FEE2054AC}" type="pres">
      <dgm:prSet presAssocID="{C5CF0D1C-A595-4091-A2E8-A44A9BD2055B}" presName="parentText" presStyleLbl="node1" presStyleIdx="1" presStyleCnt="2">
        <dgm:presLayoutVars>
          <dgm:chMax val="0"/>
          <dgm:bulletEnabled val="1"/>
        </dgm:presLayoutVars>
      </dgm:prSet>
      <dgm:spPr/>
    </dgm:pt>
  </dgm:ptLst>
  <dgm:cxnLst>
    <dgm:cxn modelId="{4769095C-6885-44B0-A30D-A4E7C75B507F}" srcId="{C986E31C-86AA-403D-97C8-7B04B7FC77CB}" destId="{2AEB2F36-8ED2-4CA9-8D53-42944ECB359C}" srcOrd="0" destOrd="0" parTransId="{43383884-7097-4AFC-A3C4-9A15A06A524D}" sibTransId="{28EAA928-7F14-4CFF-BBCF-E2B8BADC5FA8}"/>
    <dgm:cxn modelId="{048F9B55-22AB-4DC8-92C1-459F7AA8B482}" type="presOf" srcId="{2AEB2F36-8ED2-4CA9-8D53-42944ECB359C}" destId="{31F16E9D-B9BC-4014-A9FA-6A8D99F20807}" srcOrd="0" destOrd="0" presId="urn:microsoft.com/office/officeart/2005/8/layout/vList2"/>
    <dgm:cxn modelId="{F6816CC9-7313-44C7-A91D-99D99FE16FF8}" srcId="{C986E31C-86AA-403D-97C8-7B04B7FC77CB}" destId="{C5CF0D1C-A595-4091-A2E8-A44A9BD2055B}" srcOrd="1" destOrd="0" parTransId="{0A584ADF-DA36-4A81-9394-7FB6F7046F23}" sibTransId="{4E22DFF6-6BBC-4890-A612-91C5B7434AFD}"/>
    <dgm:cxn modelId="{F9B3E0CF-DACE-4D1C-849B-F385B096D1EB}" type="presOf" srcId="{C986E31C-86AA-403D-97C8-7B04B7FC77CB}" destId="{0C98F79B-80B1-49AD-AADA-704858283D1C}" srcOrd="0" destOrd="0" presId="urn:microsoft.com/office/officeart/2005/8/layout/vList2"/>
    <dgm:cxn modelId="{E5C792D3-8E57-4783-AF68-C0C938B4B9F0}" type="presOf" srcId="{C5CF0D1C-A595-4091-A2E8-A44A9BD2055B}" destId="{2C511892-3B80-4C7A-9C0A-770FEE2054AC}" srcOrd="0" destOrd="0" presId="urn:microsoft.com/office/officeart/2005/8/layout/vList2"/>
    <dgm:cxn modelId="{520C75C6-FE79-47FA-9C6C-1BF9911E887B}" type="presParOf" srcId="{0C98F79B-80B1-49AD-AADA-704858283D1C}" destId="{31F16E9D-B9BC-4014-A9FA-6A8D99F20807}" srcOrd="0" destOrd="0" presId="urn:microsoft.com/office/officeart/2005/8/layout/vList2"/>
    <dgm:cxn modelId="{E2C55ACF-8FEC-42E5-9C43-D11DC98E5361}" type="presParOf" srcId="{0C98F79B-80B1-49AD-AADA-704858283D1C}" destId="{35D4D057-D2EE-427C-A951-651476AE0383}" srcOrd="1" destOrd="0" presId="urn:microsoft.com/office/officeart/2005/8/layout/vList2"/>
    <dgm:cxn modelId="{05DEA42C-C49D-4E91-BBA6-436FE3439030}" type="presParOf" srcId="{0C98F79B-80B1-49AD-AADA-704858283D1C}" destId="{2C511892-3B80-4C7A-9C0A-770FEE2054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4845C-7C36-432F-BCF6-F94448836B10}">
      <dsp:nvSpPr>
        <dsp:cNvPr id="0" name=""/>
        <dsp:cNvSpPr/>
      </dsp:nvSpPr>
      <dsp:spPr>
        <a:xfrm>
          <a:off x="2003" y="1281122"/>
          <a:ext cx="2930490" cy="87914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574" tIns="231574" rIns="231574" bIns="231574" numCol="1" spcCol="1270" anchor="ctr" anchorCtr="0">
          <a:noAutofit/>
        </a:bodyPr>
        <a:lstStyle/>
        <a:p>
          <a:pPr marL="0" lvl="0" indent="0" algn="ctr" defTabSz="1066800">
            <a:lnSpc>
              <a:spcPct val="90000"/>
            </a:lnSpc>
            <a:spcBef>
              <a:spcPct val="0"/>
            </a:spcBef>
            <a:spcAft>
              <a:spcPct val="35000"/>
            </a:spcAft>
            <a:buNone/>
          </a:pPr>
          <a:r>
            <a:rPr lang="en-US" sz="2400" kern="1200"/>
            <a:t>Be</a:t>
          </a:r>
        </a:p>
      </dsp:txBody>
      <dsp:txXfrm>
        <a:off x="2003" y="1281122"/>
        <a:ext cx="2930490" cy="879147"/>
      </dsp:txXfrm>
    </dsp:sp>
    <dsp:sp modelId="{0DBBDE36-0F45-49EE-AB24-456DCE330DF9}">
      <dsp:nvSpPr>
        <dsp:cNvPr id="0" name=""/>
        <dsp:cNvSpPr/>
      </dsp:nvSpPr>
      <dsp:spPr>
        <a:xfrm>
          <a:off x="2003" y="2160269"/>
          <a:ext cx="2930490" cy="2964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9467" tIns="289467" rIns="289467" bIns="289467" numCol="1" spcCol="1270" anchor="t" anchorCtr="0">
          <a:noAutofit/>
        </a:bodyPr>
        <a:lstStyle/>
        <a:p>
          <a:pPr marL="0" lvl="0" indent="0" algn="l" defTabSz="1066800">
            <a:lnSpc>
              <a:spcPct val="90000"/>
            </a:lnSpc>
            <a:spcBef>
              <a:spcPct val="0"/>
            </a:spcBef>
            <a:spcAft>
              <a:spcPct val="35000"/>
            </a:spcAft>
            <a:buNone/>
          </a:pPr>
          <a:r>
            <a:rPr lang="en-US" sz="2400" kern="1200" dirty="0"/>
            <a:t>At the end of this session, students will be able to ;</a:t>
          </a:r>
        </a:p>
      </dsp:txBody>
      <dsp:txXfrm>
        <a:off x="2003" y="2160269"/>
        <a:ext cx="2930490" cy="2964220"/>
      </dsp:txXfrm>
    </dsp:sp>
    <dsp:sp modelId="{F95372E3-829F-4AE0-AE73-F6831D45A9CC}">
      <dsp:nvSpPr>
        <dsp:cNvPr id="0" name=""/>
        <dsp:cNvSpPr/>
      </dsp:nvSpPr>
      <dsp:spPr>
        <a:xfrm>
          <a:off x="3040493" y="1281122"/>
          <a:ext cx="2930490" cy="87914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574" tIns="231574" rIns="231574" bIns="231574"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highlight>
                <a:srgbClr val="008000"/>
              </a:highlight>
            </a:rPr>
            <a:t>Describe</a:t>
          </a:r>
        </a:p>
      </dsp:txBody>
      <dsp:txXfrm>
        <a:off x="3040493" y="1281122"/>
        <a:ext cx="2930490" cy="879147"/>
      </dsp:txXfrm>
    </dsp:sp>
    <dsp:sp modelId="{C4AAD380-439D-4749-8C5F-F0A467674406}">
      <dsp:nvSpPr>
        <dsp:cNvPr id="0" name=""/>
        <dsp:cNvSpPr/>
      </dsp:nvSpPr>
      <dsp:spPr>
        <a:xfrm>
          <a:off x="3040493" y="2160269"/>
          <a:ext cx="2930490" cy="296422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9467" tIns="289467" rIns="289467" bIns="289467" numCol="1" spcCol="1270" anchor="t" anchorCtr="0">
          <a:noAutofit/>
        </a:bodyPr>
        <a:lstStyle/>
        <a:p>
          <a:pPr marL="0" lvl="0" indent="0" algn="l" defTabSz="1066800">
            <a:lnSpc>
              <a:spcPct val="90000"/>
            </a:lnSpc>
            <a:spcBef>
              <a:spcPct val="0"/>
            </a:spcBef>
            <a:spcAft>
              <a:spcPct val="35000"/>
            </a:spcAft>
            <a:buNone/>
          </a:pPr>
          <a:r>
            <a:rPr lang="en-US" sz="2400" kern="1200" dirty="0"/>
            <a:t>1-</a:t>
          </a:r>
          <a:r>
            <a:rPr lang="en-GB" sz="2400" kern="1200" dirty="0"/>
            <a:t>Define Organisational Culture </a:t>
          </a:r>
          <a:endParaRPr lang="en-US" sz="2400" kern="1200" dirty="0"/>
        </a:p>
      </dsp:txBody>
      <dsp:txXfrm>
        <a:off x="3040493" y="2160269"/>
        <a:ext cx="2930490" cy="2964220"/>
      </dsp:txXfrm>
    </dsp:sp>
    <dsp:sp modelId="{E56C124D-6C72-41B2-811A-B43351B397F7}">
      <dsp:nvSpPr>
        <dsp:cNvPr id="0" name=""/>
        <dsp:cNvSpPr/>
      </dsp:nvSpPr>
      <dsp:spPr>
        <a:xfrm>
          <a:off x="6078984" y="1281122"/>
          <a:ext cx="2930490" cy="87914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574" tIns="231574" rIns="231574" bIns="231574" numCol="1" spcCol="1270" anchor="ctr" anchorCtr="0">
          <a:noAutofit/>
        </a:bodyPr>
        <a:lstStyle/>
        <a:p>
          <a:pPr marL="0" lvl="0" indent="0" algn="ctr" defTabSz="1066800">
            <a:lnSpc>
              <a:spcPct val="90000"/>
            </a:lnSpc>
            <a:spcBef>
              <a:spcPct val="0"/>
            </a:spcBef>
            <a:spcAft>
              <a:spcPct val="35000"/>
            </a:spcAft>
            <a:buNone/>
          </a:pPr>
          <a:r>
            <a:rPr lang="en-US" sz="2400" kern="1200"/>
            <a:t>Explain</a:t>
          </a:r>
        </a:p>
      </dsp:txBody>
      <dsp:txXfrm>
        <a:off x="6078984" y="1281122"/>
        <a:ext cx="2930490" cy="879147"/>
      </dsp:txXfrm>
    </dsp:sp>
    <dsp:sp modelId="{7BA5C409-93AA-42D8-B17B-BBC7E6086130}">
      <dsp:nvSpPr>
        <dsp:cNvPr id="0" name=""/>
        <dsp:cNvSpPr/>
      </dsp:nvSpPr>
      <dsp:spPr>
        <a:xfrm>
          <a:off x="6078984" y="2160269"/>
          <a:ext cx="2930490" cy="296422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9467" tIns="289467" rIns="289467" bIns="289467" numCol="1" spcCol="1270" anchor="t" anchorCtr="0">
          <a:noAutofit/>
        </a:bodyPr>
        <a:lstStyle/>
        <a:p>
          <a:pPr marL="0" lvl="0" indent="0" algn="l" defTabSz="1066800">
            <a:lnSpc>
              <a:spcPct val="90000"/>
            </a:lnSpc>
            <a:spcBef>
              <a:spcPct val="0"/>
            </a:spcBef>
            <a:spcAft>
              <a:spcPct val="35000"/>
            </a:spcAft>
            <a:buNone/>
          </a:pPr>
          <a:r>
            <a:rPr lang="en-GB" sz="2400" kern="1200" dirty="0"/>
            <a:t>2-Identify Theories and Models Of Organisational Culture </a:t>
          </a:r>
          <a:r>
            <a:rPr lang="en-US" sz="2400" kern="1200" dirty="0"/>
            <a:t>. </a:t>
          </a:r>
        </a:p>
      </dsp:txBody>
      <dsp:txXfrm>
        <a:off x="6078984" y="2160269"/>
        <a:ext cx="2930490" cy="2964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FC6E0-355D-4B36-B167-1F6DFE45D353}">
      <dsp:nvSpPr>
        <dsp:cNvPr id="0" name=""/>
        <dsp:cNvSpPr/>
      </dsp:nvSpPr>
      <dsp:spPr>
        <a:xfrm>
          <a:off x="0" y="868322"/>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AD7BB-FF4A-46B2-9A7D-F3E814334018}">
      <dsp:nvSpPr>
        <dsp:cNvPr id="0" name=""/>
        <dsp:cNvSpPr/>
      </dsp:nvSpPr>
      <dsp:spPr>
        <a:xfrm>
          <a:off x="484924" y="1229010"/>
          <a:ext cx="881681" cy="881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F8A299-9930-4585-AF20-925C36DC76D3}">
      <dsp:nvSpPr>
        <dsp:cNvPr id="0" name=""/>
        <dsp:cNvSpPr/>
      </dsp:nvSpPr>
      <dsp:spPr>
        <a:xfrm>
          <a:off x="1851531" y="868322"/>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111250">
            <a:lnSpc>
              <a:spcPct val="90000"/>
            </a:lnSpc>
            <a:spcBef>
              <a:spcPct val="0"/>
            </a:spcBef>
            <a:spcAft>
              <a:spcPct val="35000"/>
            </a:spcAft>
            <a:buNone/>
          </a:pPr>
          <a:r>
            <a:rPr lang="en-GB" sz="2500" kern="1200"/>
            <a:t>Conduct an internet search ;</a:t>
          </a:r>
          <a:endParaRPr lang="en-US" sz="2500" kern="1200"/>
        </a:p>
      </dsp:txBody>
      <dsp:txXfrm>
        <a:off x="1851531" y="868322"/>
        <a:ext cx="5006468" cy="1603057"/>
      </dsp:txXfrm>
    </dsp:sp>
    <dsp:sp modelId="{BCAFF1E0-679F-4B23-8C2A-2D1A4EAFA749}">
      <dsp:nvSpPr>
        <dsp:cNvPr id="0" name=""/>
        <dsp:cNvSpPr/>
      </dsp:nvSpPr>
      <dsp:spPr>
        <a:xfrm>
          <a:off x="0" y="2872145"/>
          <a:ext cx="6858000" cy="16030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B7008-4F55-4115-A66F-E3E46230A82C}">
      <dsp:nvSpPr>
        <dsp:cNvPr id="0" name=""/>
        <dsp:cNvSpPr/>
      </dsp:nvSpPr>
      <dsp:spPr>
        <a:xfrm>
          <a:off x="484924" y="3232833"/>
          <a:ext cx="881681" cy="881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674-B65E-428D-893C-085F1F0358D3}">
      <dsp:nvSpPr>
        <dsp:cNvPr id="0" name=""/>
        <dsp:cNvSpPr/>
      </dsp:nvSpPr>
      <dsp:spPr>
        <a:xfrm>
          <a:off x="1851531" y="2872145"/>
          <a:ext cx="5006468" cy="160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57" tIns="169657" rIns="169657" bIns="169657" numCol="1" spcCol="1270" anchor="ctr" anchorCtr="0">
          <a:noAutofit/>
        </a:bodyPr>
        <a:lstStyle/>
        <a:p>
          <a:pPr marL="0" lvl="0" indent="0" algn="l" defTabSz="1111250">
            <a:lnSpc>
              <a:spcPct val="90000"/>
            </a:lnSpc>
            <a:spcBef>
              <a:spcPct val="0"/>
            </a:spcBef>
            <a:spcAft>
              <a:spcPct val="35000"/>
            </a:spcAft>
            <a:buNone/>
          </a:pPr>
          <a:r>
            <a:rPr lang="en-GB" sz="2500" kern="1200" dirty="0"/>
            <a:t>What is organisational Culture ?</a:t>
          </a:r>
          <a:endParaRPr lang="en-US" sz="2500" kern="1200" dirty="0"/>
        </a:p>
      </dsp:txBody>
      <dsp:txXfrm>
        <a:off x="1851531" y="2872145"/>
        <a:ext cx="5006468" cy="1603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1D683-AADE-4296-ACA5-FD6B3EC86D14}">
      <dsp:nvSpPr>
        <dsp:cNvPr id="0" name=""/>
        <dsp:cNvSpPr/>
      </dsp:nvSpPr>
      <dsp:spPr>
        <a:xfrm>
          <a:off x="0" y="1941"/>
          <a:ext cx="10267887" cy="58756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r>
            <a:rPr lang="en-GB" sz="6500" kern="1200"/>
            <a:t>Importance</a:t>
          </a:r>
          <a:endParaRPr lang="en-US" sz="6500" kern="1200"/>
        </a:p>
      </dsp:txBody>
      <dsp:txXfrm>
        <a:off x="0" y="1941"/>
        <a:ext cx="10267887" cy="3172827"/>
      </dsp:txXfrm>
    </dsp:sp>
    <dsp:sp modelId="{4FAAF733-9D90-4F1A-88D2-E69DEB5C81E1}">
      <dsp:nvSpPr>
        <dsp:cNvPr id="0" name=""/>
        <dsp:cNvSpPr/>
      </dsp:nvSpPr>
      <dsp:spPr>
        <a:xfrm>
          <a:off x="1868" y="2321803"/>
          <a:ext cx="5068766" cy="417368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GB" sz="2500" kern="1200" dirty="0"/>
            <a:t>Organizational culture is the DNA of your company; it provides the backbone for your company's guidelines, boundaries, goals, mission, and vision. </a:t>
          </a:r>
        </a:p>
        <a:p>
          <a:pPr marL="0" lvl="0" indent="0" algn="ctr" defTabSz="1111250">
            <a:lnSpc>
              <a:spcPct val="90000"/>
            </a:lnSpc>
            <a:spcBef>
              <a:spcPct val="0"/>
            </a:spcBef>
            <a:spcAft>
              <a:spcPct val="35000"/>
            </a:spcAft>
            <a:buNone/>
          </a:pPr>
          <a:r>
            <a:rPr lang="en-GB" sz="2500" kern="1200" dirty="0"/>
            <a:t>Your company culture impacts your employees' performance and influences how others perceive your company.</a:t>
          </a:r>
          <a:endParaRPr lang="en-US" sz="2500" kern="1200" dirty="0"/>
        </a:p>
      </dsp:txBody>
      <dsp:txXfrm>
        <a:off x="1868" y="2321803"/>
        <a:ext cx="5068766" cy="4173684"/>
      </dsp:txXfrm>
    </dsp:sp>
    <dsp:sp modelId="{83894976-0E35-43A9-AE8D-9D5CD0146882}">
      <dsp:nvSpPr>
        <dsp:cNvPr id="0" name=""/>
        <dsp:cNvSpPr/>
      </dsp:nvSpPr>
      <dsp:spPr>
        <a:xfrm>
          <a:off x="5070635" y="2326182"/>
          <a:ext cx="5195384" cy="416492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GB" sz="2400" b="0" i="0" kern="1200" dirty="0"/>
            <a:t>Conversely, an ineffective culture can bring down the organization and its leadership. </a:t>
          </a:r>
        </a:p>
        <a:p>
          <a:pPr marL="0" lvl="0" indent="0" algn="ctr" defTabSz="1066800">
            <a:lnSpc>
              <a:spcPct val="90000"/>
            </a:lnSpc>
            <a:spcBef>
              <a:spcPct val="0"/>
            </a:spcBef>
            <a:spcAft>
              <a:spcPct val="35000"/>
            </a:spcAft>
            <a:buNone/>
          </a:pPr>
          <a:r>
            <a:rPr lang="en-GB" sz="2400" b="0" i="0" kern="1200" dirty="0"/>
            <a:t>Disengaged employees, high turnover, poor customer relations and lower profits are examples of how the wrong culture can negatively impact the bottom line.</a:t>
          </a:r>
          <a:endParaRPr lang="en-US" sz="2400" kern="1200" dirty="0"/>
        </a:p>
      </dsp:txBody>
      <dsp:txXfrm>
        <a:off x="5070635" y="2326182"/>
        <a:ext cx="5195384" cy="41649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7E433-B886-49D4-9288-0A4C2FC30190}">
      <dsp:nvSpPr>
        <dsp:cNvPr id="0" name=""/>
        <dsp:cNvSpPr/>
      </dsp:nvSpPr>
      <dsp:spPr>
        <a:xfrm>
          <a:off x="0" y="22219"/>
          <a:ext cx="10515600"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Organisation’s Culture </a:t>
          </a:r>
          <a:endParaRPr lang="en-US" sz="3900" kern="1200" dirty="0"/>
        </a:p>
      </dsp:txBody>
      <dsp:txXfrm>
        <a:off x="45663" y="67882"/>
        <a:ext cx="10424274" cy="844089"/>
      </dsp:txXfrm>
    </dsp:sp>
    <dsp:sp modelId="{3D6AA657-5B5C-4E69-99F2-ECFFE1DC454A}">
      <dsp:nvSpPr>
        <dsp:cNvPr id="0" name=""/>
        <dsp:cNvSpPr/>
      </dsp:nvSpPr>
      <dsp:spPr>
        <a:xfrm>
          <a:off x="0" y="957634"/>
          <a:ext cx="10515600" cy="5328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kern="1200" dirty="0"/>
            <a:t>Many elements can be included on the definition: organisation’s expectations, experiences, philosophy, as well as the values that guide member behaviour and is expressed in member self-image, inner workings, interactions with the outside world, and future expectations.</a:t>
          </a:r>
          <a:endParaRPr lang="en-US" sz="3000" kern="1200" dirty="0"/>
        </a:p>
        <a:p>
          <a:pPr marL="285750" lvl="1" indent="-285750" algn="l" defTabSz="1333500">
            <a:lnSpc>
              <a:spcPct val="90000"/>
            </a:lnSpc>
            <a:spcBef>
              <a:spcPct val="0"/>
            </a:spcBef>
            <a:spcAft>
              <a:spcPct val="20000"/>
            </a:spcAft>
            <a:buChar char="•"/>
          </a:pPr>
          <a:r>
            <a:rPr lang="en-GB" sz="3000" kern="1200"/>
            <a:t>Culture is based on shared attitudes, beliefs, customs, and written and unwritten rules that have been developed over time and are considered valid but the organisation’s members. </a:t>
          </a:r>
          <a:endParaRPr lang="en-US" sz="3000" kern="1200"/>
        </a:p>
        <a:p>
          <a:pPr marL="285750" lvl="1" indent="-285750" algn="l" defTabSz="1333500">
            <a:lnSpc>
              <a:spcPct val="90000"/>
            </a:lnSpc>
            <a:spcBef>
              <a:spcPct val="0"/>
            </a:spcBef>
            <a:spcAft>
              <a:spcPct val="20000"/>
            </a:spcAft>
            <a:buChar char="•"/>
          </a:pPr>
          <a:r>
            <a:rPr lang="en-GB" sz="3000" kern="1200"/>
            <a:t>Culture also includes the organisation’s vision, values, norms, systems, symbols, language, assumptions, beliefs, and habits (Needle, 2004).</a:t>
          </a:r>
          <a:endParaRPr lang="en-US" sz="3000" kern="1200"/>
        </a:p>
      </dsp:txBody>
      <dsp:txXfrm>
        <a:off x="0" y="957634"/>
        <a:ext cx="10515600" cy="5328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A4E7B-D40A-46D2-96C0-C13274546612}">
      <dsp:nvSpPr>
        <dsp:cNvPr id="0" name=""/>
        <dsp:cNvSpPr/>
      </dsp:nvSpPr>
      <dsp:spPr>
        <a:xfrm>
          <a:off x="0" y="229127"/>
          <a:ext cx="11133406"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GB" sz="5300" kern="1200"/>
            <a:t>Organisational Culture theories </a:t>
          </a:r>
          <a:endParaRPr lang="en-US" sz="5300" kern="1200"/>
        </a:p>
      </dsp:txBody>
      <dsp:txXfrm>
        <a:off x="62055" y="291182"/>
        <a:ext cx="11009296" cy="1147095"/>
      </dsp:txXfrm>
    </dsp:sp>
    <dsp:sp modelId="{5F4AA480-6C0F-4C8D-8706-EA12A6F9B605}">
      <dsp:nvSpPr>
        <dsp:cNvPr id="0" name=""/>
        <dsp:cNvSpPr/>
      </dsp:nvSpPr>
      <dsp:spPr>
        <a:xfrm>
          <a:off x="0" y="1500332"/>
          <a:ext cx="11133406" cy="4278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486" tIns="67310" rIns="376936" bIns="67310" numCol="1" spcCol="1270" anchor="t" anchorCtr="0">
          <a:noAutofit/>
        </a:bodyPr>
        <a:lstStyle/>
        <a:p>
          <a:pPr marL="285750" lvl="1" indent="-285750" algn="l" defTabSz="1822450">
            <a:lnSpc>
              <a:spcPct val="90000"/>
            </a:lnSpc>
            <a:spcBef>
              <a:spcPct val="0"/>
            </a:spcBef>
            <a:spcAft>
              <a:spcPct val="20000"/>
            </a:spcAft>
            <a:buChar char="•"/>
          </a:pPr>
          <a:r>
            <a:rPr lang="en-GB" sz="4100" kern="1200" dirty="0"/>
            <a:t>When we check the concept of Organisational Culture, there are various points of view we need to take into consideration. </a:t>
          </a:r>
          <a:endParaRPr lang="en-US" sz="4100" kern="1200" dirty="0"/>
        </a:p>
        <a:p>
          <a:pPr marL="285750" lvl="1" indent="-285750" algn="l" defTabSz="1822450">
            <a:lnSpc>
              <a:spcPct val="90000"/>
            </a:lnSpc>
            <a:spcBef>
              <a:spcPct val="0"/>
            </a:spcBef>
            <a:spcAft>
              <a:spcPct val="20000"/>
            </a:spcAft>
            <a:buChar char="•"/>
          </a:pPr>
          <a:r>
            <a:rPr lang="en-GB" sz="4100" kern="1200" dirty="0" err="1"/>
            <a:t>Maull</a:t>
          </a:r>
          <a:r>
            <a:rPr lang="en-GB" sz="4100" kern="1200" dirty="0"/>
            <a:t>, Brown and Cliffe have proposed (2001) a f</a:t>
          </a:r>
          <a:r>
            <a:rPr lang="en-GB" sz="4100" kern="1200" dirty="0">
              <a:highlight>
                <a:srgbClr val="FFFF00"/>
              </a:highlight>
            </a:rPr>
            <a:t>ramework </a:t>
          </a:r>
          <a:r>
            <a:rPr lang="en-GB" sz="4100" kern="1200" dirty="0"/>
            <a:t>of reference to analyse Organisational Culture theories that I find useful, and that I will follow with a few updates.</a:t>
          </a:r>
          <a:endParaRPr lang="en-US" sz="4100" kern="1200" dirty="0"/>
        </a:p>
      </dsp:txBody>
      <dsp:txXfrm>
        <a:off x="0" y="1500332"/>
        <a:ext cx="11133406" cy="42786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20782-1423-4F00-AF39-AD97187958D7}">
      <dsp:nvSpPr>
        <dsp:cNvPr id="0" name=""/>
        <dsp:cNvSpPr/>
      </dsp:nvSpPr>
      <dsp:spPr>
        <a:xfrm>
          <a:off x="0" y="0"/>
          <a:ext cx="1067793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225824-B81D-4F95-99AB-843718742FB2}">
      <dsp:nvSpPr>
        <dsp:cNvPr id="0" name=""/>
        <dsp:cNvSpPr/>
      </dsp:nvSpPr>
      <dsp:spPr>
        <a:xfrm>
          <a:off x="0" y="0"/>
          <a:ext cx="10677939" cy="264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dirty="0"/>
            <a:t>Substantial literature that looks at national cultural elements, trying to identify their impact on organisations. Many tools have been developed in this respect, and some of the models we will see below </a:t>
          </a:r>
          <a:endParaRPr lang="en-US" sz="3700" kern="1200" dirty="0"/>
        </a:p>
      </dsp:txBody>
      <dsp:txXfrm>
        <a:off x="0" y="0"/>
        <a:ext cx="10677939" cy="2644533"/>
      </dsp:txXfrm>
    </dsp:sp>
    <dsp:sp modelId="{6AECCB60-1D43-468C-8BBD-D2FE37C5280B}">
      <dsp:nvSpPr>
        <dsp:cNvPr id="0" name=""/>
        <dsp:cNvSpPr/>
      </dsp:nvSpPr>
      <dsp:spPr>
        <a:xfrm>
          <a:off x="0" y="2644533"/>
          <a:ext cx="1067793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3725F11-5C67-46D6-9A0E-84E50AD58853}">
      <dsp:nvSpPr>
        <dsp:cNvPr id="0" name=""/>
        <dsp:cNvSpPr/>
      </dsp:nvSpPr>
      <dsp:spPr>
        <a:xfrm>
          <a:off x="0" y="2644533"/>
          <a:ext cx="10677939" cy="264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dirty="0">
              <a:highlight>
                <a:srgbClr val="000080"/>
              </a:highlight>
            </a:rPr>
            <a:t>Models of organisation cultural</a:t>
          </a:r>
          <a:endParaRPr lang="en-US" sz="3700" kern="1200" dirty="0">
            <a:highlight>
              <a:srgbClr val="000080"/>
            </a:highlight>
          </a:endParaRPr>
        </a:p>
      </dsp:txBody>
      <dsp:txXfrm>
        <a:off x="0" y="2644533"/>
        <a:ext cx="10677939" cy="2644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FA4A1-50C6-454F-8232-04B795BF142C}">
      <dsp:nvSpPr>
        <dsp:cNvPr id="0" name=""/>
        <dsp:cNvSpPr/>
      </dsp:nvSpPr>
      <dsp:spPr>
        <a:xfrm>
          <a:off x="0" y="0"/>
          <a:ext cx="1159565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24478-E3DD-4DCF-90EA-27F051839508}">
      <dsp:nvSpPr>
        <dsp:cNvPr id="0" name=""/>
        <dsp:cNvSpPr/>
      </dsp:nvSpPr>
      <dsp:spPr>
        <a:xfrm>
          <a:off x="0" y="0"/>
          <a:ext cx="11595653" cy="151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i="0" kern="1200" dirty="0"/>
            <a:t>Culture As An Independent Variable</a:t>
          </a:r>
          <a:endParaRPr lang="en-US" sz="2100" kern="1200" dirty="0"/>
        </a:p>
      </dsp:txBody>
      <dsp:txXfrm>
        <a:off x="0" y="0"/>
        <a:ext cx="11595653" cy="1510109"/>
      </dsp:txXfrm>
    </dsp:sp>
    <dsp:sp modelId="{B1A259CA-A047-4F84-AA15-2CDF6999DBF1}">
      <dsp:nvSpPr>
        <dsp:cNvPr id="0" name=""/>
        <dsp:cNvSpPr/>
      </dsp:nvSpPr>
      <dsp:spPr>
        <a:xfrm>
          <a:off x="0" y="1510109"/>
          <a:ext cx="1159565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DDCFD-8C82-4E0B-A6C9-78BD9D96D862}">
      <dsp:nvSpPr>
        <dsp:cNvPr id="0" name=""/>
        <dsp:cNvSpPr/>
      </dsp:nvSpPr>
      <dsp:spPr>
        <a:xfrm>
          <a:off x="0" y="1510109"/>
          <a:ext cx="11595653" cy="151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dirty="0"/>
            <a:t>This view essentially looks at Organisational Culture as something that is “</a:t>
          </a:r>
          <a:r>
            <a:rPr lang="en-GB" sz="2100" b="0" i="0" kern="1200" dirty="0">
              <a:highlight>
                <a:srgbClr val="FFFF00"/>
              </a:highlight>
            </a:rPr>
            <a:t>imported” into the organisation through </a:t>
          </a:r>
          <a:r>
            <a:rPr lang="en-GB" sz="2100" b="0" i="1" kern="1200" dirty="0">
              <a:highlight>
                <a:srgbClr val="FFFF00"/>
              </a:highlight>
            </a:rPr>
            <a:t>membership</a:t>
          </a:r>
          <a:r>
            <a:rPr lang="en-GB" sz="2100" b="0" i="0" kern="1200" dirty="0"/>
            <a:t>. </a:t>
          </a:r>
          <a:r>
            <a:rPr lang="en-GB" sz="2100" b="0" i="1" kern="1200" dirty="0"/>
            <a:t>This view takes as its key premise there are specific characteristics of “good” cultures that are universal and easily imported into the organisation </a:t>
          </a:r>
          <a:r>
            <a:rPr lang="en-GB" sz="2100" b="0" i="0" kern="1200" dirty="0"/>
            <a:t>(</a:t>
          </a:r>
          <a:r>
            <a:rPr lang="en-GB" sz="2100" b="0" i="0" kern="1200" dirty="0" err="1"/>
            <a:t>Maull</a:t>
          </a:r>
          <a:r>
            <a:rPr lang="en-GB" sz="2100" b="0" i="0" kern="1200" dirty="0"/>
            <a:t>, Brown and Cliffe, 2001). </a:t>
          </a:r>
          <a:endParaRPr lang="en-US" sz="2100" kern="1200" dirty="0"/>
        </a:p>
      </dsp:txBody>
      <dsp:txXfrm>
        <a:off x="0" y="1510109"/>
        <a:ext cx="11595653" cy="1510109"/>
      </dsp:txXfrm>
    </dsp:sp>
    <dsp:sp modelId="{3F6FEC33-3363-4772-B8F0-8699D15FFE30}">
      <dsp:nvSpPr>
        <dsp:cNvPr id="0" name=""/>
        <dsp:cNvSpPr/>
      </dsp:nvSpPr>
      <dsp:spPr>
        <a:xfrm>
          <a:off x="0" y="3020219"/>
          <a:ext cx="1159565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FEAC6-F742-4CDF-AE49-FDD38AA845E5}">
      <dsp:nvSpPr>
        <dsp:cNvPr id="0" name=""/>
        <dsp:cNvSpPr/>
      </dsp:nvSpPr>
      <dsp:spPr>
        <a:xfrm>
          <a:off x="0" y="3020219"/>
          <a:ext cx="11595653" cy="151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i="0" kern="1200" dirty="0"/>
            <a:t>In this view, Culture is seen as something an organisation has </a:t>
          </a:r>
          <a:endParaRPr lang="en-US" sz="2100" kern="1200" dirty="0"/>
        </a:p>
      </dsp:txBody>
      <dsp:txXfrm>
        <a:off x="0" y="3020219"/>
        <a:ext cx="11595653" cy="1510109"/>
      </dsp:txXfrm>
    </dsp:sp>
    <dsp:sp modelId="{70BDBEED-3006-46FA-8DB7-7A112F98C6E6}">
      <dsp:nvSpPr>
        <dsp:cNvPr id="0" name=""/>
        <dsp:cNvSpPr/>
      </dsp:nvSpPr>
      <dsp:spPr>
        <a:xfrm>
          <a:off x="0" y="4530328"/>
          <a:ext cx="1159565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77C61-84ED-47D7-AE7E-579B2908DB3E}">
      <dsp:nvSpPr>
        <dsp:cNvPr id="0" name=""/>
        <dsp:cNvSpPr/>
      </dsp:nvSpPr>
      <dsp:spPr>
        <a:xfrm>
          <a:off x="0" y="4530328"/>
          <a:ext cx="11595653" cy="1510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i="0" kern="1200" dirty="0"/>
            <a:t>As such Culture can be crafted into something “positive” for the organisation, through specific change initiatives. </a:t>
          </a:r>
        </a:p>
        <a:p>
          <a:pPr marL="0" lvl="0" indent="0" algn="l" defTabSz="933450">
            <a:lnSpc>
              <a:spcPct val="90000"/>
            </a:lnSpc>
            <a:spcBef>
              <a:spcPct val="0"/>
            </a:spcBef>
            <a:spcAft>
              <a:spcPct val="35000"/>
            </a:spcAft>
            <a:buNone/>
          </a:pPr>
          <a:r>
            <a:rPr lang="en-GB" sz="2100" i="0" kern="1200" dirty="0"/>
            <a:t>Several management theories look at the role of managers in creating effective corporate cultures that support corporate strategy. </a:t>
          </a:r>
          <a:endParaRPr lang="en-US" sz="2100" kern="1200" dirty="0"/>
        </a:p>
      </dsp:txBody>
      <dsp:txXfrm>
        <a:off x="0" y="4530328"/>
        <a:ext cx="11595653" cy="15101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16E9D-B9BC-4014-A9FA-6A8D99F20807}">
      <dsp:nvSpPr>
        <dsp:cNvPr id="0" name=""/>
        <dsp:cNvSpPr/>
      </dsp:nvSpPr>
      <dsp:spPr>
        <a:xfrm>
          <a:off x="0" y="296190"/>
          <a:ext cx="6891187" cy="1872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Bate, 1995</a:t>
          </a:r>
        </a:p>
        <a:p>
          <a:pPr marL="0" lvl="0" indent="0" algn="l" defTabSz="889000">
            <a:lnSpc>
              <a:spcPct val="90000"/>
            </a:lnSpc>
            <a:spcBef>
              <a:spcPct val="0"/>
            </a:spcBef>
            <a:spcAft>
              <a:spcPct val="35000"/>
            </a:spcAft>
            <a:buNone/>
          </a:pPr>
          <a:r>
            <a:rPr lang="en-US" sz="2000" kern="1200" dirty="0"/>
            <a:t>I am not suggesting that Culture is like strategy (and vice versa), nor am I saying that Culture and strategy are closely related… What I am saying is that one is the other… </a:t>
          </a:r>
          <a:r>
            <a:rPr lang="en-US" sz="2000" kern="1200" dirty="0">
              <a:solidFill>
                <a:schemeClr val="tx1"/>
              </a:solidFill>
              <a:highlight>
                <a:srgbClr val="00FFFF"/>
              </a:highlight>
            </a:rPr>
            <a:t>Culture is a strategic phenomenon: strategy is a culture phenomenon</a:t>
          </a:r>
          <a:r>
            <a:rPr lang="en-US" sz="2000" kern="1200" dirty="0"/>
            <a:t>.” (</a:t>
          </a:r>
          <a:r>
            <a:rPr lang="en-US" sz="2000" kern="1200" dirty="0">
              <a:highlight>
                <a:srgbClr val="0000FF"/>
              </a:highlight>
            </a:rPr>
            <a:t>Bate, 1995</a:t>
          </a:r>
          <a:r>
            <a:rPr lang="en-US" sz="2000" kern="1200" dirty="0"/>
            <a:t>).</a:t>
          </a:r>
        </a:p>
      </dsp:txBody>
      <dsp:txXfrm>
        <a:off x="91384" y="387574"/>
        <a:ext cx="6708419" cy="1689232"/>
      </dsp:txXfrm>
    </dsp:sp>
    <dsp:sp modelId="{2C511892-3B80-4C7A-9C0A-770FEE2054AC}">
      <dsp:nvSpPr>
        <dsp:cNvPr id="0" name=""/>
        <dsp:cNvSpPr/>
      </dsp:nvSpPr>
      <dsp:spPr>
        <a:xfrm>
          <a:off x="0" y="2225791"/>
          <a:ext cx="6891187" cy="1872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implication of this theme is a strong focus on strategy development as a cultural activity. The basic assumption is that beliefs impact the definition of strategy.</a:t>
          </a:r>
        </a:p>
      </dsp:txBody>
      <dsp:txXfrm>
        <a:off x="91384" y="2317175"/>
        <a:ext cx="6708419" cy="16892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5A6FA-A984-4BDB-8684-209B706E5F23}" type="datetimeFigureOut">
              <a:rPr lang="en-GB" smtClean="0"/>
              <a:t>11/06/2021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938B9-1580-4AEF-BAAD-E68C077CD418}" type="slidenum">
              <a:rPr lang="en-GB" smtClean="0"/>
              <a:t>‹#›</a:t>
            </a:fld>
            <a:endParaRPr lang="en-GB"/>
          </a:p>
        </p:txBody>
      </p:sp>
    </p:spTree>
    <p:extLst>
      <p:ext uri="{BB962C8B-B14F-4D97-AF65-F5344CB8AC3E}">
        <p14:creationId xmlns:p14="http://schemas.microsoft.com/office/powerpoint/2010/main" val="41793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6117-89B3-498E-8D76-73ADE457C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B852E0-8271-4724-AA46-975D3CBDE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C76F22E-31C6-4492-91CA-154F9051A2A4}"/>
              </a:ext>
            </a:extLst>
          </p:cNvPr>
          <p:cNvSpPr>
            <a:spLocks noGrp="1"/>
          </p:cNvSpPr>
          <p:nvPr>
            <p:ph type="dt" sz="half" idx="10"/>
          </p:nvPr>
        </p:nvSpPr>
        <p:spPr/>
        <p:txBody>
          <a:bodyPr/>
          <a:lstStyle/>
          <a:p>
            <a:fld id="{24B8096B-3B69-470F-96FE-1B6B2A8C0B11}" type="datetime1">
              <a:rPr lang="en-GB" smtClean="0"/>
              <a:t>11/06/2021</a:t>
            </a:fld>
            <a:endParaRPr lang="en-GB"/>
          </a:p>
        </p:txBody>
      </p:sp>
      <p:sp>
        <p:nvSpPr>
          <p:cNvPr id="5" name="Footer Placeholder 4">
            <a:extLst>
              <a:ext uri="{FF2B5EF4-FFF2-40B4-BE49-F238E27FC236}">
                <a16:creationId xmlns:a16="http://schemas.microsoft.com/office/drawing/2014/main" id="{438EDD72-D5D1-48BB-B39C-1334FE70C6A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F34C01D2-F8C7-4AE1-A761-A65575975BFB}"/>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156589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F413-5051-4178-9E86-540BE35E5B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81A7A-D9FB-4FB5-AA24-D45A4B96A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5ED41B-8908-4CEF-8F87-81B874209269}"/>
              </a:ext>
            </a:extLst>
          </p:cNvPr>
          <p:cNvSpPr>
            <a:spLocks noGrp="1"/>
          </p:cNvSpPr>
          <p:nvPr>
            <p:ph type="dt" sz="half" idx="10"/>
          </p:nvPr>
        </p:nvSpPr>
        <p:spPr/>
        <p:txBody>
          <a:bodyPr/>
          <a:lstStyle/>
          <a:p>
            <a:fld id="{EAB710E8-6071-4BC5-9900-830666FA5750}" type="datetime1">
              <a:rPr lang="en-GB" smtClean="0"/>
              <a:t>11/06/2021</a:t>
            </a:fld>
            <a:endParaRPr lang="en-GB"/>
          </a:p>
        </p:txBody>
      </p:sp>
      <p:sp>
        <p:nvSpPr>
          <p:cNvPr id="5" name="Footer Placeholder 4">
            <a:extLst>
              <a:ext uri="{FF2B5EF4-FFF2-40B4-BE49-F238E27FC236}">
                <a16:creationId xmlns:a16="http://schemas.microsoft.com/office/drawing/2014/main" id="{7F01D313-FA78-4CDC-9400-FEFAFB6DEEAB}"/>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D3C4800-DA8C-49D1-B039-7532B772794E}"/>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231177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49E71D-FEE9-48E6-97C3-8592400A01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1D68EA-F073-43CB-9412-3FBC58269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AD99D3-9D4A-4B92-A3AE-3A04FC171B20}"/>
              </a:ext>
            </a:extLst>
          </p:cNvPr>
          <p:cNvSpPr>
            <a:spLocks noGrp="1"/>
          </p:cNvSpPr>
          <p:nvPr>
            <p:ph type="dt" sz="half" idx="10"/>
          </p:nvPr>
        </p:nvSpPr>
        <p:spPr/>
        <p:txBody>
          <a:bodyPr/>
          <a:lstStyle/>
          <a:p>
            <a:fld id="{EA78A099-9921-4649-A28D-CE1E5EF1AF17}" type="datetime1">
              <a:rPr lang="en-GB" smtClean="0"/>
              <a:t>11/06/2021</a:t>
            </a:fld>
            <a:endParaRPr lang="en-GB"/>
          </a:p>
        </p:txBody>
      </p:sp>
      <p:sp>
        <p:nvSpPr>
          <p:cNvPr id="5" name="Footer Placeholder 4">
            <a:extLst>
              <a:ext uri="{FF2B5EF4-FFF2-40B4-BE49-F238E27FC236}">
                <a16:creationId xmlns:a16="http://schemas.microsoft.com/office/drawing/2014/main" id="{0FB4F4E4-43AE-4663-B1B8-E23D4EE9F70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7334363F-D7DA-4645-B0DC-81CF96FF9905}"/>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369045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061A-42CE-4D3B-B31B-61A9F38C03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7A1BCB-FD40-4160-9D17-711ADD3AC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22E85E-E5B3-45BE-90A2-74ED85AD910B}"/>
              </a:ext>
            </a:extLst>
          </p:cNvPr>
          <p:cNvSpPr>
            <a:spLocks noGrp="1"/>
          </p:cNvSpPr>
          <p:nvPr>
            <p:ph type="dt" sz="half" idx="10"/>
          </p:nvPr>
        </p:nvSpPr>
        <p:spPr/>
        <p:txBody>
          <a:bodyPr/>
          <a:lstStyle/>
          <a:p>
            <a:fld id="{8160766E-A1F4-48F8-8532-0F0885352BE1}" type="datetime1">
              <a:rPr lang="en-GB" smtClean="0"/>
              <a:t>11/06/2021</a:t>
            </a:fld>
            <a:endParaRPr lang="en-GB"/>
          </a:p>
        </p:txBody>
      </p:sp>
      <p:sp>
        <p:nvSpPr>
          <p:cNvPr id="5" name="Footer Placeholder 4">
            <a:extLst>
              <a:ext uri="{FF2B5EF4-FFF2-40B4-BE49-F238E27FC236}">
                <a16:creationId xmlns:a16="http://schemas.microsoft.com/office/drawing/2014/main" id="{2956F8E6-B0AB-4937-8FFF-F89E2BB69542}"/>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5D9D651-1999-471A-B498-11D66FFACC64}"/>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139824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D173-C4C8-4FCB-B3F2-539736464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C287E1-2EDA-49E4-8A07-A4AABF02E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648C9-793B-4434-85EB-98AFE93528EA}"/>
              </a:ext>
            </a:extLst>
          </p:cNvPr>
          <p:cNvSpPr>
            <a:spLocks noGrp="1"/>
          </p:cNvSpPr>
          <p:nvPr>
            <p:ph type="dt" sz="half" idx="10"/>
          </p:nvPr>
        </p:nvSpPr>
        <p:spPr/>
        <p:txBody>
          <a:bodyPr/>
          <a:lstStyle/>
          <a:p>
            <a:fld id="{98B7C430-BD21-41B0-AB0E-CCD5642822A2}" type="datetime1">
              <a:rPr lang="en-GB" smtClean="0"/>
              <a:t>11/06/2021</a:t>
            </a:fld>
            <a:endParaRPr lang="en-GB"/>
          </a:p>
        </p:txBody>
      </p:sp>
      <p:sp>
        <p:nvSpPr>
          <p:cNvPr id="5" name="Footer Placeholder 4">
            <a:extLst>
              <a:ext uri="{FF2B5EF4-FFF2-40B4-BE49-F238E27FC236}">
                <a16:creationId xmlns:a16="http://schemas.microsoft.com/office/drawing/2014/main" id="{2F36F3B8-746C-43DA-8CCF-8D3611053FC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93AF601-ABE1-46EE-81AD-9169F7B3D524}"/>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95869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EC4F-DEE5-493C-BA2A-2B36345F18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EA094D-3C37-4E86-B79D-DA031E2CF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E596FF-C94A-4EA2-A3FA-4FE9653FB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E56C8F-B0BC-4A73-AAFB-96520B52A1BD}"/>
              </a:ext>
            </a:extLst>
          </p:cNvPr>
          <p:cNvSpPr>
            <a:spLocks noGrp="1"/>
          </p:cNvSpPr>
          <p:nvPr>
            <p:ph type="dt" sz="half" idx="10"/>
          </p:nvPr>
        </p:nvSpPr>
        <p:spPr/>
        <p:txBody>
          <a:bodyPr/>
          <a:lstStyle/>
          <a:p>
            <a:fld id="{1F8D6631-C550-4B57-BEE6-592FA6C79BF8}" type="datetime1">
              <a:rPr lang="en-GB" smtClean="0"/>
              <a:t>11/06/2021</a:t>
            </a:fld>
            <a:endParaRPr lang="en-GB"/>
          </a:p>
        </p:txBody>
      </p:sp>
      <p:sp>
        <p:nvSpPr>
          <p:cNvPr id="6" name="Footer Placeholder 5">
            <a:extLst>
              <a:ext uri="{FF2B5EF4-FFF2-40B4-BE49-F238E27FC236}">
                <a16:creationId xmlns:a16="http://schemas.microsoft.com/office/drawing/2014/main" id="{555275D9-5655-48A2-8BF6-E5374486DD17}"/>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2BE9F937-096B-425E-B957-35BF83C0ACD6}"/>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362784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EEF6-2F21-4806-BFB2-B27404CD8F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08CC39-E179-4274-BF18-1DD4D936E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90475D-0ACB-4203-A0DA-6B7E3F8CB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DCEE73-9020-4226-B3CB-1B8A81F52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E65E22-CDB0-4250-A8D2-37F691E11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3A232D-3705-40E4-8943-741FD6C0FC77}"/>
              </a:ext>
            </a:extLst>
          </p:cNvPr>
          <p:cNvSpPr>
            <a:spLocks noGrp="1"/>
          </p:cNvSpPr>
          <p:nvPr>
            <p:ph type="dt" sz="half" idx="10"/>
          </p:nvPr>
        </p:nvSpPr>
        <p:spPr/>
        <p:txBody>
          <a:bodyPr/>
          <a:lstStyle/>
          <a:p>
            <a:fld id="{97F00E15-0893-445B-BA4B-015F4C80716B}" type="datetime1">
              <a:rPr lang="en-GB" smtClean="0"/>
              <a:t>11/06/2021</a:t>
            </a:fld>
            <a:endParaRPr lang="en-GB"/>
          </a:p>
        </p:txBody>
      </p:sp>
      <p:sp>
        <p:nvSpPr>
          <p:cNvPr id="8" name="Footer Placeholder 7">
            <a:extLst>
              <a:ext uri="{FF2B5EF4-FFF2-40B4-BE49-F238E27FC236}">
                <a16:creationId xmlns:a16="http://schemas.microsoft.com/office/drawing/2014/main" id="{0FAB3435-A5E8-4498-A0D9-511A250A256A}"/>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986A866B-1FDE-491E-B08F-C4250A737404}"/>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213906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85F0-2B38-438A-8D13-29FAE3CBDB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002C24-28F5-4C3F-8210-7BA9E85BEE24}"/>
              </a:ext>
            </a:extLst>
          </p:cNvPr>
          <p:cNvSpPr>
            <a:spLocks noGrp="1"/>
          </p:cNvSpPr>
          <p:nvPr>
            <p:ph type="dt" sz="half" idx="10"/>
          </p:nvPr>
        </p:nvSpPr>
        <p:spPr/>
        <p:txBody>
          <a:bodyPr/>
          <a:lstStyle/>
          <a:p>
            <a:fld id="{B72EFA1F-4B37-49CB-A08D-1EA4FE2B4B92}" type="datetime1">
              <a:rPr lang="en-GB" smtClean="0"/>
              <a:t>11/06/2021</a:t>
            </a:fld>
            <a:endParaRPr lang="en-GB"/>
          </a:p>
        </p:txBody>
      </p:sp>
      <p:sp>
        <p:nvSpPr>
          <p:cNvPr id="4" name="Footer Placeholder 3">
            <a:extLst>
              <a:ext uri="{FF2B5EF4-FFF2-40B4-BE49-F238E27FC236}">
                <a16:creationId xmlns:a16="http://schemas.microsoft.com/office/drawing/2014/main" id="{BA1AF781-E914-4807-9CEA-0C82744D70B6}"/>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D14D6881-FBA3-4AC0-94E6-0942AE2951FF}"/>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382839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986D3-2988-4214-8BCC-7B1889DEB1C5}"/>
              </a:ext>
            </a:extLst>
          </p:cNvPr>
          <p:cNvSpPr>
            <a:spLocks noGrp="1"/>
          </p:cNvSpPr>
          <p:nvPr>
            <p:ph type="dt" sz="half" idx="10"/>
          </p:nvPr>
        </p:nvSpPr>
        <p:spPr/>
        <p:txBody>
          <a:bodyPr/>
          <a:lstStyle/>
          <a:p>
            <a:fld id="{6094AEEB-6BBF-4C30-AB5E-87AEA19F0466}" type="datetime1">
              <a:rPr lang="en-GB" smtClean="0"/>
              <a:t>11/06/2021</a:t>
            </a:fld>
            <a:endParaRPr lang="en-GB"/>
          </a:p>
        </p:txBody>
      </p:sp>
      <p:sp>
        <p:nvSpPr>
          <p:cNvPr id="3" name="Footer Placeholder 2">
            <a:extLst>
              <a:ext uri="{FF2B5EF4-FFF2-40B4-BE49-F238E27FC236}">
                <a16:creationId xmlns:a16="http://schemas.microsoft.com/office/drawing/2014/main" id="{BAFDEA0C-AD4B-4D46-A29A-9D8669648CE7}"/>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8B48907F-4E7E-4734-9191-787654254ABC}"/>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7697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8484-096D-4EEC-8DFD-0C654B398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BEA858-87AE-4B8A-8FC0-49DA73847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59BCE4-5C92-48C3-BD6A-6621E8649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431CA-7F99-450C-9AAA-5DFC57E5E228}"/>
              </a:ext>
            </a:extLst>
          </p:cNvPr>
          <p:cNvSpPr>
            <a:spLocks noGrp="1"/>
          </p:cNvSpPr>
          <p:nvPr>
            <p:ph type="dt" sz="half" idx="10"/>
          </p:nvPr>
        </p:nvSpPr>
        <p:spPr/>
        <p:txBody>
          <a:bodyPr/>
          <a:lstStyle/>
          <a:p>
            <a:fld id="{7A9EF15B-A9BC-4F37-A4DD-226AB7795ACC}" type="datetime1">
              <a:rPr lang="en-GB" smtClean="0"/>
              <a:t>11/06/2021</a:t>
            </a:fld>
            <a:endParaRPr lang="en-GB"/>
          </a:p>
        </p:txBody>
      </p:sp>
      <p:sp>
        <p:nvSpPr>
          <p:cNvPr id="6" name="Footer Placeholder 5">
            <a:extLst>
              <a:ext uri="{FF2B5EF4-FFF2-40B4-BE49-F238E27FC236}">
                <a16:creationId xmlns:a16="http://schemas.microsoft.com/office/drawing/2014/main" id="{258A784B-9901-44A5-8E4F-8A74BDE6D3E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0206277A-3F03-4E96-95F5-443B0CECE13A}"/>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54920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7502-7980-4D6C-A54C-FAD3C2CFA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0996FB-8CAB-4502-9EC6-099E67860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CD3941-AED0-49EE-AD1B-F0E2B7A86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F90C5-4B02-43DC-A613-63F47FB0B9CF}"/>
              </a:ext>
            </a:extLst>
          </p:cNvPr>
          <p:cNvSpPr>
            <a:spLocks noGrp="1"/>
          </p:cNvSpPr>
          <p:nvPr>
            <p:ph type="dt" sz="half" idx="10"/>
          </p:nvPr>
        </p:nvSpPr>
        <p:spPr/>
        <p:txBody>
          <a:bodyPr/>
          <a:lstStyle/>
          <a:p>
            <a:fld id="{7493ED9C-46DE-4071-A9C1-4474C12519DA}" type="datetime1">
              <a:rPr lang="en-GB" smtClean="0"/>
              <a:t>11/06/2021</a:t>
            </a:fld>
            <a:endParaRPr lang="en-GB"/>
          </a:p>
        </p:txBody>
      </p:sp>
      <p:sp>
        <p:nvSpPr>
          <p:cNvPr id="6" name="Footer Placeholder 5">
            <a:extLst>
              <a:ext uri="{FF2B5EF4-FFF2-40B4-BE49-F238E27FC236}">
                <a16:creationId xmlns:a16="http://schemas.microsoft.com/office/drawing/2014/main" id="{AC1A1C6E-BF5F-4082-BDD7-B7D2BF497122}"/>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0DD1D6D3-67E1-4D84-BF5D-7B8BD7C13C31}"/>
              </a:ext>
            </a:extLst>
          </p:cNvPr>
          <p:cNvSpPr>
            <a:spLocks noGrp="1"/>
          </p:cNvSpPr>
          <p:nvPr>
            <p:ph type="sldNum" sz="quarter" idx="12"/>
          </p:nvPr>
        </p:nvSpPr>
        <p:spPr/>
        <p:txBody>
          <a:bodyPr/>
          <a:lstStyle/>
          <a:p>
            <a:fld id="{EB38B2A1-3229-42B7-BB49-09CAAC062C24}" type="slidenum">
              <a:rPr lang="en-GB" smtClean="0"/>
              <a:t>‹#›</a:t>
            </a:fld>
            <a:endParaRPr lang="en-GB"/>
          </a:p>
        </p:txBody>
      </p:sp>
    </p:spTree>
    <p:extLst>
      <p:ext uri="{BB962C8B-B14F-4D97-AF65-F5344CB8AC3E}">
        <p14:creationId xmlns:p14="http://schemas.microsoft.com/office/powerpoint/2010/main" val="27165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AE7EA0-E1A7-462D-9FC7-920F42108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892793-FF33-44A8-B206-F9191EFDE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A3058B-6D90-4DF4-8CD8-6FD3F4A0C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76139-779E-4B32-B2F7-3868C85983F7}" type="datetime1">
              <a:rPr lang="en-GB" smtClean="0"/>
              <a:t>11/06/2021</a:t>
            </a:fld>
            <a:endParaRPr lang="en-GB"/>
          </a:p>
        </p:txBody>
      </p:sp>
      <p:sp>
        <p:nvSpPr>
          <p:cNvPr id="5" name="Footer Placeholder 4">
            <a:extLst>
              <a:ext uri="{FF2B5EF4-FFF2-40B4-BE49-F238E27FC236}">
                <a16:creationId xmlns:a16="http://schemas.microsoft.com/office/drawing/2014/main" id="{50976A0C-4311-4FB8-9F33-68AA647F5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C5BEC277-6B14-404D-B53A-B06209EEF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8B2A1-3229-42B7-BB49-09CAAC062C24}" type="slidenum">
              <a:rPr lang="en-GB" smtClean="0"/>
              <a:t>‹#›</a:t>
            </a:fld>
            <a:endParaRPr lang="en-GB"/>
          </a:p>
        </p:txBody>
      </p:sp>
    </p:spTree>
    <p:extLst>
      <p:ext uri="{BB962C8B-B14F-4D97-AF65-F5344CB8AC3E}">
        <p14:creationId xmlns:p14="http://schemas.microsoft.com/office/powerpoint/2010/main" val="296064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youtu.be/4cBN8xH-5Q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2aiJY4xfeZ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313-3B68-4157-8D39-6B9276F5EEA3}"/>
              </a:ext>
            </a:extLst>
          </p:cNvPr>
          <p:cNvSpPr>
            <a:spLocks noGrp="1"/>
          </p:cNvSpPr>
          <p:nvPr>
            <p:ph type="ctrTitle"/>
          </p:nvPr>
        </p:nvSpPr>
        <p:spPr>
          <a:xfrm>
            <a:off x="5811489" y="3279928"/>
            <a:ext cx="6105136" cy="843575"/>
          </a:xfrm>
        </p:spPr>
        <p:txBody>
          <a:bodyPr anchor="b">
            <a:normAutofit/>
          </a:bodyPr>
          <a:lstStyle/>
          <a:p>
            <a:pPr algn="r"/>
            <a:r>
              <a:rPr lang="en-GB" sz="4800" dirty="0"/>
              <a:t>Work Related learning</a:t>
            </a:r>
            <a:endParaRPr lang="en-GB" dirty="0"/>
          </a:p>
        </p:txBody>
      </p:sp>
      <p:sp>
        <p:nvSpPr>
          <p:cNvPr id="3" name="Subtitle 2">
            <a:extLst>
              <a:ext uri="{FF2B5EF4-FFF2-40B4-BE49-F238E27FC236}">
                <a16:creationId xmlns:a16="http://schemas.microsoft.com/office/drawing/2014/main" id="{FE680A78-FBF2-4DAA-9339-8D1A45A724C1}"/>
              </a:ext>
            </a:extLst>
          </p:cNvPr>
          <p:cNvSpPr>
            <a:spLocks noGrp="1"/>
          </p:cNvSpPr>
          <p:nvPr>
            <p:ph type="subTitle" idx="1"/>
          </p:nvPr>
        </p:nvSpPr>
        <p:spPr>
          <a:xfrm>
            <a:off x="5811489" y="4239076"/>
            <a:ext cx="5820624" cy="824385"/>
          </a:xfrm>
        </p:spPr>
        <p:txBody>
          <a:bodyPr>
            <a:normAutofit/>
          </a:bodyPr>
          <a:lstStyle/>
          <a:p>
            <a:r>
              <a:rPr lang="en-GB" sz="3200" b="1" dirty="0">
                <a:latin typeface="Tw Cen MT" panose="020B0602020104020603" pitchFamily="34" charset="0"/>
              </a:rPr>
              <a:t>Week 8-</a:t>
            </a:r>
          </a:p>
        </p:txBody>
      </p:sp>
      <p:pic>
        <p:nvPicPr>
          <p:cNvPr id="1026" name="Picture 2" descr="work-related-learning">
            <a:extLst>
              <a:ext uri="{FF2B5EF4-FFF2-40B4-BE49-F238E27FC236}">
                <a16:creationId xmlns:a16="http://schemas.microsoft.com/office/drawing/2014/main" id="{49EFD1B5-9AFC-4BD5-9F9F-F832C67D8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3" r="1" b="1"/>
          <a:stretch/>
        </p:blipFill>
        <p:spPr bwMode="auto">
          <a:xfrm>
            <a:off x="-9136" y="0"/>
            <a:ext cx="6105136" cy="6721475"/>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3" descr="Orange and blue gradient colored smoke">
            <a:extLst>
              <a:ext uri="{FF2B5EF4-FFF2-40B4-BE49-F238E27FC236}">
                <a16:creationId xmlns:a16="http://schemas.microsoft.com/office/drawing/2014/main" id="{0D7D1D5D-51E1-49EA-8342-56B31679B925}"/>
              </a:ext>
            </a:extLst>
          </p:cNvPr>
          <p:cNvPicPr>
            <a:picLocks noChangeAspect="1"/>
          </p:cNvPicPr>
          <p:nvPr/>
        </p:nvPicPr>
        <p:blipFill rotWithShape="1">
          <a:blip r:embed="rId3"/>
          <a:srcRect l="11239" r="7197"/>
          <a:stretch/>
        </p:blipFill>
        <p:spPr>
          <a:xfrm>
            <a:off x="6355499" y="272334"/>
            <a:ext cx="5644243" cy="2710018"/>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4" name="Footer Placeholder 3">
            <a:extLst>
              <a:ext uri="{FF2B5EF4-FFF2-40B4-BE49-F238E27FC236}">
                <a16:creationId xmlns:a16="http://schemas.microsoft.com/office/drawing/2014/main" id="{E6D11642-B8C2-43E9-8A6C-EC18325E625C}"/>
              </a:ext>
            </a:extLst>
          </p:cNvPr>
          <p:cNvSpPr>
            <a:spLocks noGrp="1"/>
          </p:cNvSpPr>
          <p:nvPr>
            <p:ph type="ftr" sz="quarter" idx="11"/>
          </p:nvPr>
        </p:nvSpPr>
        <p:spPr/>
        <p:txBody>
          <a:bodyPr/>
          <a:lstStyle/>
          <a:p>
            <a:r>
              <a:rPr lang="en-GB"/>
              <a:t>Created by Tayo Alebiosu</a:t>
            </a:r>
          </a:p>
        </p:txBody>
      </p:sp>
      <p:sp>
        <p:nvSpPr>
          <p:cNvPr id="8" name="TextBox 7">
            <a:extLst>
              <a:ext uri="{FF2B5EF4-FFF2-40B4-BE49-F238E27FC236}">
                <a16:creationId xmlns:a16="http://schemas.microsoft.com/office/drawing/2014/main" id="{74BC54EC-E980-4CA6-8A0E-EEB026246906}"/>
              </a:ext>
            </a:extLst>
          </p:cNvPr>
          <p:cNvSpPr txBox="1"/>
          <p:nvPr/>
        </p:nvSpPr>
        <p:spPr>
          <a:xfrm>
            <a:off x="7063409" y="5063461"/>
            <a:ext cx="4853216" cy="461665"/>
          </a:xfrm>
          <a:prstGeom prst="rect">
            <a:avLst/>
          </a:prstGeom>
          <a:noFill/>
        </p:spPr>
        <p:txBody>
          <a:bodyPr wrap="square">
            <a:spAutoFit/>
          </a:bodyPr>
          <a:lstStyle/>
          <a:p>
            <a:r>
              <a:rPr lang="en-GB" sz="2400" b="1" dirty="0">
                <a:solidFill>
                  <a:schemeClr val="bg1"/>
                </a:solidFill>
                <a:highlight>
                  <a:srgbClr val="008000"/>
                </a:highlight>
              </a:rPr>
              <a:t>Theories Of Organisational Culture</a:t>
            </a:r>
          </a:p>
        </p:txBody>
      </p:sp>
    </p:spTree>
    <p:extLst>
      <p:ext uri="{BB962C8B-B14F-4D97-AF65-F5344CB8AC3E}">
        <p14:creationId xmlns:p14="http://schemas.microsoft.com/office/powerpoint/2010/main" val="18437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8CD15025-6F91-4448-9F6F-53B42A17F34A}"/>
              </a:ext>
            </a:extLst>
          </p:cNvPr>
          <p:cNvGraphicFramePr>
            <a:graphicFrameLocks noGrp="1"/>
          </p:cNvGraphicFramePr>
          <p:nvPr>
            <p:ph idx="1"/>
            <p:extLst>
              <p:ext uri="{D42A27DB-BD31-4B8C-83A1-F6EECF244321}">
                <p14:modId xmlns:p14="http://schemas.microsoft.com/office/powerpoint/2010/main" val="1071550892"/>
              </p:ext>
            </p:extLst>
          </p:nvPr>
        </p:nvGraphicFramePr>
        <p:xfrm>
          <a:off x="1188062" y="351692"/>
          <a:ext cx="10267888" cy="6497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C4E7ED71-3F1B-42DE-B638-EC45331B543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11728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77" name="Arc 7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Culture - Healthcare">
            <a:extLst>
              <a:ext uri="{FF2B5EF4-FFF2-40B4-BE49-F238E27FC236}">
                <a16:creationId xmlns:a16="http://schemas.microsoft.com/office/drawing/2014/main" id="{F073FF52-F651-4491-B1DE-CC22AFFDA1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9682" y="3013096"/>
            <a:ext cx="9989453" cy="384490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276FF70-AB0F-4952-B8D9-CA9889B40F32}"/>
              </a:ext>
            </a:extLst>
          </p:cNvPr>
          <p:cNvSpPr>
            <a:spLocks noGrp="1"/>
          </p:cNvSpPr>
          <p:nvPr>
            <p:ph idx="1"/>
          </p:nvPr>
        </p:nvSpPr>
        <p:spPr>
          <a:xfrm>
            <a:off x="365760" y="410756"/>
            <a:ext cx="10874325" cy="3018243"/>
          </a:xfrm>
        </p:spPr>
        <p:txBody>
          <a:bodyPr>
            <a:normAutofit/>
          </a:bodyPr>
          <a:lstStyle/>
          <a:p>
            <a:pPr marL="0" indent="0">
              <a:buNone/>
            </a:pPr>
            <a:r>
              <a:rPr lang="en-GB" b="0" i="0" dirty="0">
                <a:effectLst/>
                <a:latin typeface="Tw Cen MT" panose="020B0602020104020603" pitchFamily="34" charset="0"/>
              </a:rPr>
              <a:t>NHS organisational cultures </a:t>
            </a:r>
          </a:p>
          <a:p>
            <a:r>
              <a:rPr lang="en-GB" b="0" i="0" dirty="0">
                <a:effectLst/>
                <a:latin typeface="Tw Cen MT" panose="020B0602020104020603" pitchFamily="34" charset="0"/>
              </a:rPr>
              <a:t>In the NHS we are looking for organisational cultures that put patients first, promote trust, respect and equality and are sufficiently open and transparent such that staff feel able to challenge each other robustly, regardless of status, without fear and are encouraged to come forward when difficulties arise.  </a:t>
            </a:r>
          </a:p>
          <a:p>
            <a:endParaRPr lang="en-GB" sz="2000" dirty="0"/>
          </a:p>
        </p:txBody>
      </p:sp>
      <p:sp>
        <p:nvSpPr>
          <p:cNvPr id="4" name="Footer Placeholder 3">
            <a:extLst>
              <a:ext uri="{FF2B5EF4-FFF2-40B4-BE49-F238E27FC236}">
                <a16:creationId xmlns:a16="http://schemas.microsoft.com/office/drawing/2014/main" id="{6C511CD6-3A45-444C-B3A4-5E29ADAC77B5}"/>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94947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530765-87D4-4276-8327-77AC8FDF56DC}"/>
              </a:ext>
            </a:extLst>
          </p:cNvPr>
          <p:cNvSpPr>
            <a:spLocks noGrp="1"/>
          </p:cNvSpPr>
          <p:nvPr>
            <p:ph idx="1"/>
          </p:nvPr>
        </p:nvSpPr>
        <p:spPr>
          <a:xfrm>
            <a:off x="239151" y="602970"/>
            <a:ext cx="7526215" cy="6255029"/>
          </a:xfrm>
        </p:spPr>
        <p:txBody>
          <a:bodyPr>
            <a:noAutofit/>
          </a:bodyPr>
          <a:lstStyle/>
          <a:p>
            <a:pPr marL="0" indent="0">
              <a:buNone/>
            </a:pPr>
            <a:r>
              <a:rPr lang="en-GB" sz="2200" b="0" i="0" dirty="0">
                <a:effectLst/>
                <a:highlight>
                  <a:srgbClr val="FFFF00"/>
                </a:highlight>
                <a:latin typeface="Tw Cen MT" panose="020B0602020104020603" pitchFamily="34" charset="0"/>
              </a:rPr>
              <a:t>Structure of the NHS</a:t>
            </a:r>
          </a:p>
          <a:p>
            <a:r>
              <a:rPr lang="en-GB" sz="2200" dirty="0">
                <a:latin typeface="Tw Cen MT" panose="020B0602020104020603" pitchFamily="34" charset="0"/>
              </a:rPr>
              <a:t>The NHS provides healthcare services to more than one million patients every 36 hours, and the vast majority of these services are free at the point of use for UK residents.</a:t>
            </a:r>
          </a:p>
          <a:p>
            <a:endParaRPr lang="en-GB" sz="2200" dirty="0">
              <a:latin typeface="Tw Cen MT" panose="020B0602020104020603" pitchFamily="34" charset="0"/>
            </a:endParaRPr>
          </a:p>
          <a:p>
            <a:r>
              <a:rPr lang="en-GB" sz="2200" dirty="0">
                <a:latin typeface="Tw Cen MT" panose="020B0602020104020603" pitchFamily="34" charset="0"/>
              </a:rPr>
              <a:t>Many people think that the NHS is a single organisation with a central recruiting team, however this is not the case. The NHS is actually made up of multiple organisations, with each individual organisation having its own recruitment team and list of vacancies.</a:t>
            </a:r>
          </a:p>
          <a:p>
            <a:endParaRPr lang="en-GB" sz="2200" dirty="0">
              <a:latin typeface="Tw Cen MT" panose="020B0602020104020603" pitchFamily="34" charset="0"/>
            </a:endParaRPr>
          </a:p>
          <a:p>
            <a:r>
              <a:rPr lang="en-GB" sz="2200" dirty="0">
                <a:latin typeface="Tw Cen MT" panose="020B0602020104020603" pitchFamily="34" charset="0"/>
              </a:rPr>
              <a:t>The structure of these NHS organisations varies slightly between the four UK nations, which is explained in more detail on the Health Careers website. In England, the organisations making up the </a:t>
            </a:r>
            <a:r>
              <a:rPr lang="en-GB" sz="2200" dirty="0">
                <a:highlight>
                  <a:srgbClr val="FFFF00"/>
                </a:highlight>
                <a:latin typeface="Tw Cen MT" panose="020B0602020104020603" pitchFamily="34" charset="0"/>
              </a:rPr>
              <a:t>NHS include:</a:t>
            </a:r>
          </a:p>
        </p:txBody>
      </p:sp>
      <p:pic>
        <p:nvPicPr>
          <p:cNvPr id="4098" name="Picture 2" descr="3,633 Organisational Structure Stock Photos, Pictures &amp;amp; Royalty-Free Images  - iStock">
            <a:extLst>
              <a:ext uri="{FF2B5EF4-FFF2-40B4-BE49-F238E27FC236}">
                <a16:creationId xmlns:a16="http://schemas.microsoft.com/office/drawing/2014/main" id="{3F3422FF-5362-4B2C-AB78-D6F1055AF4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90" r="28573" b="-1"/>
          <a:stretch/>
        </p:blipFill>
        <p:spPr bwMode="auto">
          <a:xfrm>
            <a:off x="7624689" y="10"/>
            <a:ext cx="456731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4E083BB-8294-4C4B-8113-C2CEB11D064D}"/>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66126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DACCCC8C-1FEE-42FC-98F3-9AA45DB20A7F}"/>
              </a:ext>
            </a:extLst>
          </p:cNvPr>
          <p:cNvSpPr>
            <a:spLocks noGrp="1"/>
          </p:cNvSpPr>
          <p:nvPr>
            <p:ph idx="1"/>
          </p:nvPr>
        </p:nvSpPr>
        <p:spPr>
          <a:xfrm>
            <a:off x="3776870" y="319088"/>
            <a:ext cx="8282608" cy="6219824"/>
          </a:xfrm>
        </p:spPr>
        <p:txBody>
          <a:bodyPr anchor="ctr">
            <a:noAutofit/>
          </a:bodyPr>
          <a:lstStyle/>
          <a:p>
            <a:r>
              <a:rPr lang="en-GB" sz="1800" dirty="0">
                <a:latin typeface="Tw Cen MT" panose="020B0602020104020603" pitchFamily="34" charset="0"/>
              </a:rPr>
              <a:t>The structure of these NHS organisations varies slightly between the four UK nations, which is explained in more detail on the Health Careers website. In England, the organisations making up the NHS include:</a:t>
            </a:r>
          </a:p>
          <a:p>
            <a:endParaRPr lang="en-GB" sz="1800" dirty="0">
              <a:latin typeface="Tw Cen MT" panose="020B0602020104020603" pitchFamily="34" charset="0"/>
            </a:endParaRPr>
          </a:p>
          <a:p>
            <a:r>
              <a:rPr lang="en-GB" sz="1800" dirty="0">
                <a:latin typeface="Tw Cen MT" panose="020B0602020104020603" pitchFamily="34" charset="0"/>
              </a:rPr>
              <a:t>National bodies that oversee and regulate NHS services</a:t>
            </a:r>
          </a:p>
          <a:p>
            <a:r>
              <a:rPr lang="en-GB" sz="1800" dirty="0">
                <a:latin typeface="Tw Cen MT" panose="020B0602020104020603" pitchFamily="34" charset="0"/>
              </a:rPr>
              <a:t>Clinical Commissioning Groups (CCGs) that plan and commission care for local populations</a:t>
            </a:r>
          </a:p>
          <a:p>
            <a:r>
              <a:rPr lang="en-GB" sz="1800" dirty="0">
                <a:latin typeface="Tw Cen MT" panose="020B0602020104020603" pitchFamily="34" charset="0"/>
              </a:rPr>
              <a:t>Healthcare provider organisations</a:t>
            </a:r>
          </a:p>
          <a:p>
            <a:r>
              <a:rPr lang="en-GB" sz="1800" dirty="0">
                <a:latin typeface="Tw Cen MT" panose="020B0602020104020603" pitchFamily="34" charset="0"/>
              </a:rPr>
              <a:t>Primary care organisations – independent businesses offering NHS services, including GP practices, dental practices, opticians</a:t>
            </a:r>
          </a:p>
          <a:p>
            <a:r>
              <a:rPr lang="en-GB" sz="1800" dirty="0">
                <a:latin typeface="Tw Cen MT" panose="020B0602020104020603" pitchFamily="34" charset="0"/>
              </a:rPr>
              <a:t>Acute (hospital) trusts – providers of hospital-based NHS services</a:t>
            </a:r>
          </a:p>
          <a:p>
            <a:r>
              <a:rPr lang="en-GB" sz="1800" dirty="0">
                <a:latin typeface="Tw Cen MT" panose="020B0602020104020603" pitchFamily="34" charset="0"/>
              </a:rPr>
              <a:t>Mental health trusts – organisations which offer mental health and social care services</a:t>
            </a:r>
          </a:p>
          <a:p>
            <a:r>
              <a:rPr lang="en-GB" sz="1800" dirty="0">
                <a:latin typeface="Tw Cen MT" panose="020B0602020104020603" pitchFamily="34" charset="0"/>
              </a:rPr>
              <a:t>Community trusts – providers of community-based services, such as district nursing, physiotherapy and speech and language therapy</a:t>
            </a:r>
          </a:p>
          <a:p>
            <a:r>
              <a:rPr lang="en-GB" sz="1800" dirty="0">
                <a:latin typeface="Tw Cen MT" panose="020B0602020104020603" pitchFamily="34" charset="0"/>
              </a:rPr>
              <a:t>Ambulance trusts – organisations which offer NHS transportation services emergency and non-emergency care</a:t>
            </a:r>
          </a:p>
          <a:p>
            <a:r>
              <a:rPr lang="en-GB" sz="1800" dirty="0">
                <a:latin typeface="Tw Cen MT" panose="020B0602020104020603" pitchFamily="34" charset="0"/>
              </a:rPr>
              <a:t>Charities and social enterprises – organisations which provide support services to the NHS.</a:t>
            </a:r>
          </a:p>
        </p:txBody>
      </p:sp>
      <p:sp>
        <p:nvSpPr>
          <p:cNvPr id="32" name="TextBox 31">
            <a:extLst>
              <a:ext uri="{FF2B5EF4-FFF2-40B4-BE49-F238E27FC236}">
                <a16:creationId xmlns:a16="http://schemas.microsoft.com/office/drawing/2014/main" id="{4F55A132-5D25-4674-8C38-786929BB1F2B}"/>
              </a:ext>
            </a:extLst>
          </p:cNvPr>
          <p:cNvSpPr txBox="1"/>
          <p:nvPr/>
        </p:nvSpPr>
        <p:spPr>
          <a:xfrm>
            <a:off x="558165" y="3059668"/>
            <a:ext cx="2887400" cy="1077218"/>
          </a:xfrm>
          <a:prstGeom prst="rect">
            <a:avLst/>
          </a:prstGeom>
          <a:noFill/>
        </p:spPr>
        <p:txBody>
          <a:bodyPr wrap="square">
            <a:spAutoFit/>
          </a:bodyPr>
          <a:lstStyle/>
          <a:p>
            <a:pPr marL="0" indent="0">
              <a:buNone/>
            </a:pPr>
            <a:r>
              <a:rPr lang="en-GB" sz="3200" b="1" i="0" dirty="0">
                <a:effectLst/>
                <a:latin typeface="Tw Cen MT" panose="020B0602020104020603" pitchFamily="34" charset="0"/>
              </a:rPr>
              <a:t>Structure of the NHS</a:t>
            </a:r>
          </a:p>
        </p:txBody>
      </p:sp>
      <p:sp>
        <p:nvSpPr>
          <p:cNvPr id="4" name="Footer Placeholder 3">
            <a:extLst>
              <a:ext uri="{FF2B5EF4-FFF2-40B4-BE49-F238E27FC236}">
                <a16:creationId xmlns:a16="http://schemas.microsoft.com/office/drawing/2014/main" id="{19F4DA3A-33CD-4334-BCF2-330352A9CD8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5184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996BD0D-3997-49AD-BBB0-C5F2EDE60C6F}"/>
              </a:ext>
            </a:extLst>
          </p:cNvPr>
          <p:cNvPicPr>
            <a:picLocks noChangeAspect="1"/>
          </p:cNvPicPr>
          <p:nvPr/>
        </p:nvPicPr>
        <p:blipFill rotWithShape="1">
          <a:blip r:embed="rId2">
            <a:duotone>
              <a:schemeClr val="bg2">
                <a:shade val="45000"/>
                <a:satMod val="135000"/>
              </a:schemeClr>
              <a:prstClr val="white"/>
            </a:duotone>
          </a:blip>
          <a:srcRect/>
          <a:stretch/>
        </p:blipFill>
        <p:spPr>
          <a:xfrm>
            <a:off x="-1073426" y="10"/>
            <a:ext cx="13265426"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20F590F6-74E2-4CD5-B998-E4FFAF317AD3}"/>
              </a:ext>
            </a:extLst>
          </p:cNvPr>
          <p:cNvGraphicFramePr>
            <a:graphicFrameLocks noGrp="1"/>
          </p:cNvGraphicFramePr>
          <p:nvPr>
            <p:ph idx="1"/>
            <p:extLst>
              <p:ext uri="{D42A27DB-BD31-4B8C-83A1-F6EECF244321}">
                <p14:modId xmlns:p14="http://schemas.microsoft.com/office/powerpoint/2010/main" val="1163754616"/>
              </p:ext>
            </p:extLst>
          </p:nvPr>
        </p:nvGraphicFramePr>
        <p:xfrm>
          <a:off x="838200" y="318052"/>
          <a:ext cx="10515600" cy="6308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739767F-66BE-405D-8E40-006D19A178B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814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8DE979-AF06-4BF5-913E-645976B691AC}"/>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1C88963-7BE7-481A-AB35-92959E8A00C7}"/>
              </a:ext>
            </a:extLst>
          </p:cNvPr>
          <p:cNvGraphicFramePr>
            <a:graphicFrameLocks noGrp="1"/>
          </p:cNvGraphicFramePr>
          <p:nvPr>
            <p:ph idx="1"/>
            <p:extLst>
              <p:ext uri="{D42A27DB-BD31-4B8C-83A1-F6EECF244321}">
                <p14:modId xmlns:p14="http://schemas.microsoft.com/office/powerpoint/2010/main" val="1798689408"/>
              </p:ext>
            </p:extLst>
          </p:nvPr>
        </p:nvGraphicFramePr>
        <p:xfrm>
          <a:off x="838200" y="168812"/>
          <a:ext cx="11133406" cy="600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8359746-4D4B-4621-AEFD-977F5DD2169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6947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C23C8-EA4F-4200-B29F-4FCFFF0A5803}"/>
              </a:ext>
            </a:extLst>
          </p:cNvPr>
          <p:cNvPicPr>
            <a:picLocks noChangeAspect="1"/>
          </p:cNvPicPr>
          <p:nvPr/>
        </p:nvPicPr>
        <p:blipFill rotWithShape="1">
          <a:blip r:embed="rId2">
            <a:duotone>
              <a:prstClr val="black"/>
              <a:schemeClr val="tx2">
                <a:tint val="45000"/>
                <a:satMod val="400000"/>
              </a:schemeClr>
            </a:duotone>
            <a:alphaModFix amt="25000"/>
          </a:blip>
          <a:srcRect t="6090" b="9323"/>
          <a:stretch/>
        </p:blipFill>
        <p:spPr>
          <a:xfrm>
            <a:off x="20" y="10"/>
            <a:ext cx="12191980" cy="6857990"/>
          </a:xfrm>
          <a:prstGeom prst="rect">
            <a:avLst/>
          </a:prstGeom>
        </p:spPr>
      </p:pic>
      <p:graphicFrame>
        <p:nvGraphicFramePr>
          <p:cNvPr id="5" name="Content Placeholder 2">
            <a:extLst>
              <a:ext uri="{FF2B5EF4-FFF2-40B4-BE49-F238E27FC236}">
                <a16:creationId xmlns:a16="http://schemas.microsoft.com/office/drawing/2014/main" id="{C14AE4F3-5822-4DE9-BE06-E709F4A6345E}"/>
              </a:ext>
            </a:extLst>
          </p:cNvPr>
          <p:cNvGraphicFramePr>
            <a:graphicFrameLocks noGrp="1"/>
          </p:cNvGraphicFramePr>
          <p:nvPr>
            <p:ph idx="1"/>
            <p:extLst>
              <p:ext uri="{D42A27DB-BD31-4B8C-83A1-F6EECF244321}">
                <p14:modId xmlns:p14="http://schemas.microsoft.com/office/powerpoint/2010/main" val="4217497357"/>
              </p:ext>
            </p:extLst>
          </p:nvPr>
        </p:nvGraphicFramePr>
        <p:xfrm>
          <a:off x="675861" y="887896"/>
          <a:ext cx="10677939" cy="528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6AF4890-74D3-49EF-A0B6-DDDA3B3C2A1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576145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2CE95A-AD79-4C89-AC13-1C1C9BCAD181}"/>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B8517B1C-1C5F-4D57-9BFC-34DA36692C4C}"/>
              </a:ext>
            </a:extLst>
          </p:cNvPr>
          <p:cNvGraphicFramePr>
            <a:graphicFrameLocks noGrp="1"/>
          </p:cNvGraphicFramePr>
          <p:nvPr>
            <p:ph idx="1"/>
            <p:extLst>
              <p:ext uri="{D42A27DB-BD31-4B8C-83A1-F6EECF244321}">
                <p14:modId xmlns:p14="http://schemas.microsoft.com/office/powerpoint/2010/main" val="977450931"/>
              </p:ext>
            </p:extLst>
          </p:nvPr>
        </p:nvGraphicFramePr>
        <p:xfrm>
          <a:off x="265043" y="136526"/>
          <a:ext cx="11595653" cy="604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02C78C7E-6A06-4DD8-ABDF-46FC2C3AB85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7168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2" name="Group 21">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3" name="Rectangle 22">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E86803C-2AE4-41D0-B008-E955A9AB180F}"/>
              </a:ext>
            </a:extLst>
          </p:cNvPr>
          <p:cNvSpPr>
            <a:spLocks noGrp="1"/>
          </p:cNvSpPr>
          <p:nvPr>
            <p:ph type="title"/>
          </p:nvPr>
        </p:nvSpPr>
        <p:spPr>
          <a:xfrm>
            <a:off x="1251677" y="619125"/>
            <a:ext cx="2652413" cy="5619749"/>
          </a:xfrm>
        </p:spPr>
        <p:txBody>
          <a:bodyPr anchor="ctr">
            <a:normAutofit/>
          </a:bodyPr>
          <a:lstStyle/>
          <a:p>
            <a:r>
              <a:rPr lang="en-GB" sz="4100">
                <a:solidFill>
                  <a:srgbClr val="000000"/>
                </a:solidFill>
              </a:rPr>
              <a:t>Culture As A Dependent Variable</a:t>
            </a:r>
          </a:p>
        </p:txBody>
      </p:sp>
      <p:grpSp>
        <p:nvGrpSpPr>
          <p:cNvPr id="26" name="Group 25">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7"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8"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5768855B-E947-403E-91D6-2C3FDF6F0606}"/>
              </a:ext>
            </a:extLst>
          </p:cNvPr>
          <p:cNvSpPr>
            <a:spLocks noGrp="1"/>
          </p:cNvSpPr>
          <p:nvPr>
            <p:ph idx="1"/>
          </p:nvPr>
        </p:nvSpPr>
        <p:spPr>
          <a:xfrm>
            <a:off x="4269942" y="318052"/>
            <a:ext cx="7729800" cy="6403423"/>
          </a:xfrm>
        </p:spPr>
        <p:txBody>
          <a:bodyPr anchor="ctr">
            <a:normAutofit/>
          </a:bodyPr>
          <a:lstStyle/>
          <a:p>
            <a:r>
              <a:rPr lang="en-US" sz="2200" dirty="0">
                <a:solidFill>
                  <a:schemeClr val="tx1">
                    <a:alpha val="60000"/>
                  </a:schemeClr>
                </a:solidFill>
                <a:latin typeface="Tw Cen MT" panose="020B0602020104020603" pitchFamily="34" charset="0"/>
              </a:rPr>
              <a:t>This view essentially states that organisations themselves are Culture producing phenomena. From this point of view organisations are seen as social instruments that produce goods and services, and, as by-product, they also produce distinctive cultural artifacts such as rituals, legends and ceremonies (</a:t>
            </a:r>
            <a:r>
              <a:rPr lang="en-US" sz="2200" dirty="0" err="1">
                <a:solidFill>
                  <a:schemeClr val="tx1">
                    <a:alpha val="60000"/>
                  </a:schemeClr>
                </a:solidFill>
                <a:latin typeface="Tw Cen MT" panose="020B0602020104020603" pitchFamily="34" charset="0"/>
              </a:rPr>
              <a:t>Smircich</a:t>
            </a:r>
            <a:r>
              <a:rPr lang="en-US" sz="2200" dirty="0">
                <a:solidFill>
                  <a:schemeClr val="tx1">
                    <a:alpha val="60000"/>
                  </a:schemeClr>
                </a:solidFill>
                <a:latin typeface="Tw Cen MT" panose="020B0602020104020603" pitchFamily="34" charset="0"/>
              </a:rPr>
              <a:t>, 1983).</a:t>
            </a:r>
          </a:p>
          <a:p>
            <a:r>
              <a:rPr lang="en-US" sz="2200" dirty="0">
                <a:solidFill>
                  <a:schemeClr val="tx1">
                    <a:alpha val="60000"/>
                  </a:schemeClr>
                </a:solidFill>
                <a:latin typeface="Tw Cen MT" panose="020B0602020104020603" pitchFamily="34" charset="0"/>
              </a:rPr>
              <a:t> As such each organisation develops a unique culture which is the product of its history, its development and the present situation. </a:t>
            </a:r>
          </a:p>
          <a:p>
            <a:r>
              <a:rPr lang="en-US" sz="2200" dirty="0">
                <a:solidFill>
                  <a:schemeClr val="tx1">
                    <a:alpha val="60000"/>
                  </a:schemeClr>
                </a:solidFill>
                <a:latin typeface="Tw Cen MT" panose="020B0602020104020603" pitchFamily="34" charset="0"/>
              </a:rPr>
              <a:t>Adopting this perspective means building the culture concept within a systems theory framework which holds that the organisations exist largely in a determined relationship with its environment (</a:t>
            </a:r>
            <a:r>
              <a:rPr lang="en-US" sz="2200" dirty="0" err="1">
                <a:solidFill>
                  <a:schemeClr val="tx1">
                    <a:alpha val="60000"/>
                  </a:schemeClr>
                </a:solidFill>
                <a:latin typeface="Tw Cen MT" panose="020B0602020104020603" pitchFamily="34" charset="0"/>
              </a:rPr>
              <a:t>Maull</a:t>
            </a:r>
            <a:r>
              <a:rPr lang="en-US" sz="2200" dirty="0">
                <a:solidFill>
                  <a:schemeClr val="tx1">
                    <a:alpha val="60000"/>
                  </a:schemeClr>
                </a:solidFill>
                <a:latin typeface="Tw Cen MT" panose="020B0602020104020603" pitchFamily="34" charset="0"/>
              </a:rPr>
              <a:t>, Brown and Cliffe, 2001). </a:t>
            </a:r>
          </a:p>
          <a:p>
            <a:r>
              <a:rPr lang="en-US" sz="2200" dirty="0">
                <a:solidFill>
                  <a:schemeClr val="tx1">
                    <a:alpha val="60000"/>
                  </a:schemeClr>
                </a:solidFill>
                <a:latin typeface="Tw Cen MT" panose="020B0602020104020603" pitchFamily="34" charset="0"/>
              </a:rPr>
              <a:t>It becomes the glue that holds things together, a strong culture being the element that creates the appropriate balance and effectiveness to the organisation (Deal and Kennedy, 1982).</a:t>
            </a:r>
            <a:endParaRPr lang="en-GB" sz="2200" dirty="0">
              <a:solidFill>
                <a:schemeClr val="tx1">
                  <a:alpha val="60000"/>
                </a:schemeClr>
              </a:solidFill>
              <a:latin typeface="Tw Cen MT" panose="020B0602020104020603" pitchFamily="34" charset="0"/>
            </a:endParaRPr>
          </a:p>
        </p:txBody>
      </p:sp>
      <p:sp>
        <p:nvSpPr>
          <p:cNvPr id="4" name="Footer Placeholder 3">
            <a:extLst>
              <a:ext uri="{FF2B5EF4-FFF2-40B4-BE49-F238E27FC236}">
                <a16:creationId xmlns:a16="http://schemas.microsoft.com/office/drawing/2014/main" id="{B1593472-5A1D-4B4F-B8AB-836CA9A504DC}"/>
              </a:ext>
            </a:extLst>
          </p:cNvPr>
          <p:cNvSpPr>
            <a:spLocks noGrp="1"/>
          </p:cNvSpPr>
          <p:nvPr>
            <p:ph type="ftr" sz="quarter" idx="11"/>
          </p:nvPr>
        </p:nvSpPr>
        <p:spPr>
          <a:xfrm>
            <a:off x="4916251" y="6375679"/>
            <a:ext cx="4849708" cy="345796"/>
          </a:xfrm>
        </p:spPr>
        <p:txBody>
          <a:bodyPr>
            <a:normAutofit/>
          </a:bodyPr>
          <a:lstStyle/>
          <a:p>
            <a:pPr algn="l">
              <a:spcAft>
                <a:spcPts val="600"/>
              </a:spcAft>
            </a:pPr>
            <a:r>
              <a:rPr lang="en-US">
                <a:solidFill>
                  <a:schemeClr val="tx1">
                    <a:alpha val="60000"/>
                  </a:schemeClr>
                </a:solidFill>
              </a:rPr>
              <a:t>Created by Tayo Alebiosu</a:t>
            </a:r>
          </a:p>
        </p:txBody>
      </p:sp>
    </p:spTree>
    <p:extLst>
      <p:ext uri="{BB962C8B-B14F-4D97-AF65-F5344CB8AC3E}">
        <p14:creationId xmlns:p14="http://schemas.microsoft.com/office/powerpoint/2010/main" val="292633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6AA3C-4D19-426F-ABDC-93CA30BD4959}"/>
              </a:ext>
            </a:extLst>
          </p:cNvPr>
          <p:cNvSpPr>
            <a:spLocks noGrp="1"/>
          </p:cNvSpPr>
          <p:nvPr>
            <p:ph type="title"/>
          </p:nvPr>
        </p:nvSpPr>
        <p:spPr>
          <a:xfrm>
            <a:off x="4572001" y="601744"/>
            <a:ext cx="6781800" cy="1338696"/>
          </a:xfrm>
        </p:spPr>
        <p:txBody>
          <a:bodyPr>
            <a:normAutofit/>
          </a:bodyPr>
          <a:lstStyle/>
          <a:p>
            <a:r>
              <a:rPr lang="en-US" dirty="0"/>
              <a:t>.</a:t>
            </a:r>
            <a:endParaRPr lang="en-GB" dirty="0"/>
          </a:p>
        </p:txBody>
      </p:sp>
      <p:pic>
        <p:nvPicPr>
          <p:cNvPr id="6" name="Picture 5" descr="One in a crowd">
            <a:extLst>
              <a:ext uri="{FF2B5EF4-FFF2-40B4-BE49-F238E27FC236}">
                <a16:creationId xmlns:a16="http://schemas.microsoft.com/office/drawing/2014/main" id="{7D14C0BC-5797-46AB-B743-EB97A0E770A2}"/>
              </a:ext>
            </a:extLst>
          </p:cNvPr>
          <p:cNvPicPr>
            <a:picLocks noChangeAspect="1"/>
          </p:cNvPicPr>
          <p:nvPr/>
        </p:nvPicPr>
        <p:blipFill rotWithShape="1">
          <a:blip r:embed="rId2"/>
          <a:srcRect l="33564" r="2537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9958990-C8DD-4322-8152-0422BDE58C08}"/>
              </a:ext>
            </a:extLst>
          </p:cNvPr>
          <p:cNvSpPr>
            <a:spLocks noGrp="1"/>
          </p:cNvSpPr>
          <p:nvPr>
            <p:ph idx="1"/>
          </p:nvPr>
        </p:nvSpPr>
        <p:spPr>
          <a:xfrm>
            <a:off x="3754759" y="755374"/>
            <a:ext cx="8198702" cy="5347314"/>
          </a:xfrm>
        </p:spPr>
        <p:txBody>
          <a:bodyPr anchor="t">
            <a:normAutofit fontScale="92500" lnSpcReduction="10000"/>
          </a:bodyPr>
          <a:lstStyle/>
          <a:p>
            <a:pPr marL="0" indent="0">
              <a:buNone/>
            </a:pPr>
            <a:r>
              <a:rPr lang="en-US" sz="3200" dirty="0">
                <a:highlight>
                  <a:srgbClr val="FFFF00"/>
                </a:highlight>
                <a:latin typeface="Tw Cen MT" panose="020B0602020104020603" pitchFamily="34" charset="0"/>
              </a:rPr>
              <a:t>Culture as a Belief System</a:t>
            </a:r>
          </a:p>
          <a:p>
            <a:r>
              <a:rPr lang="en-US" sz="2400" dirty="0">
                <a:latin typeface="Tw Cen MT" panose="020B0602020104020603" pitchFamily="34" charset="0"/>
              </a:rPr>
              <a:t>“The pattern of shared beliefs and values that give members of an institution meaning and provide them with the rules for behavior in their organisation.” </a:t>
            </a:r>
          </a:p>
          <a:p>
            <a:r>
              <a:rPr lang="en-US" sz="2400" dirty="0">
                <a:latin typeface="Tw Cen MT" panose="020B0602020104020603" pitchFamily="34" charset="0"/>
              </a:rPr>
              <a:t>(Davis, 1984) Thinking in terms of beliefs system means distinguishing between different types of beliefs. Some are profound, guiding thoughts that impact the actions of the entire organisation.</a:t>
            </a:r>
          </a:p>
          <a:p>
            <a:r>
              <a:rPr lang="en-US" sz="2400" dirty="0">
                <a:latin typeface="Tw Cen MT" panose="020B0602020104020603" pitchFamily="34" charset="0"/>
              </a:rPr>
              <a:t> Difficult to change, they can be inferred from artefacts and behaviours of members. But there is also a second category of beliefs, sometimes called “daily beliefs”. </a:t>
            </a:r>
          </a:p>
          <a:p>
            <a:r>
              <a:rPr lang="en-US" sz="2400" dirty="0">
                <a:latin typeface="Tw Cen MT" panose="020B0602020104020603" pitchFamily="34" charset="0"/>
              </a:rPr>
              <a:t>These can be described as the rules and feelings about everyday behaviour. </a:t>
            </a:r>
          </a:p>
          <a:p>
            <a:r>
              <a:rPr lang="en-US" sz="2400" dirty="0">
                <a:latin typeface="Tw Cen MT" panose="020B0602020104020603" pitchFamily="34" charset="0"/>
              </a:rPr>
              <a:t>However, these are dynamic and situational, they change to match context. Under this set of definitions, organisational Culture is a set of shared assumptions that guide what happens in organisations by defining appropriate behaviour for various situations </a:t>
            </a:r>
            <a:r>
              <a:rPr lang="en-US" sz="2000" dirty="0">
                <a:latin typeface="Tw Cen MT" panose="020B0602020104020603" pitchFamily="34" charset="0"/>
              </a:rPr>
              <a:t>(</a:t>
            </a:r>
            <a:r>
              <a:rPr lang="en-US" sz="2000" dirty="0" err="1">
                <a:latin typeface="Tw Cen MT" panose="020B0602020104020603" pitchFamily="34" charset="0"/>
              </a:rPr>
              <a:t>Ravasi</a:t>
            </a:r>
            <a:r>
              <a:rPr lang="en-US" sz="2000" dirty="0">
                <a:latin typeface="Tw Cen MT" panose="020B0602020104020603" pitchFamily="34" charset="0"/>
              </a:rPr>
              <a:t> and Schultz, 2006)</a:t>
            </a:r>
          </a:p>
          <a:p>
            <a:endParaRPr lang="en-GB" sz="1600" dirty="0"/>
          </a:p>
        </p:txBody>
      </p:sp>
      <p:sp>
        <p:nvSpPr>
          <p:cNvPr id="4" name="Footer Placeholder 3">
            <a:extLst>
              <a:ext uri="{FF2B5EF4-FFF2-40B4-BE49-F238E27FC236}">
                <a16:creationId xmlns:a16="http://schemas.microsoft.com/office/drawing/2014/main" id="{4B3DD03D-F662-4B20-B7F4-A3AA092FC7B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t>Created by Tayo Alebiosu</a:t>
            </a:r>
          </a:p>
        </p:txBody>
      </p:sp>
    </p:spTree>
    <p:extLst>
      <p:ext uri="{BB962C8B-B14F-4D97-AF65-F5344CB8AC3E}">
        <p14:creationId xmlns:p14="http://schemas.microsoft.com/office/powerpoint/2010/main" val="195783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049078" y="0"/>
            <a:ext cx="6930887"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2000" b="1" dirty="0">
                <a:highlight>
                  <a:srgbClr val="FFFF00"/>
                </a:highlight>
                <a:latin typeface="Tw Cen MT" panose="020B0602020104020603" pitchFamily="34" charset="0"/>
              </a:rPr>
              <a:t>Presenting your assignment</a:t>
            </a:r>
          </a:p>
          <a:p>
            <a:r>
              <a:rPr lang="en-GB" sz="2000" dirty="0">
                <a:latin typeface="Tw Cen MT" panose="020B0602020104020603" pitchFamily="34" charset="0"/>
              </a:rPr>
              <a:t>Title page-Your student number, the module and submission date </a:t>
            </a:r>
          </a:p>
          <a:p>
            <a:r>
              <a:rPr lang="en-GB" sz="2000" dirty="0">
                <a:latin typeface="Tw Cen MT" panose="020B0602020104020603" pitchFamily="34" charset="0"/>
              </a:rPr>
              <a:t>Content page</a:t>
            </a:r>
          </a:p>
          <a:p>
            <a:r>
              <a:rPr lang="en-GB" sz="2000" dirty="0">
                <a:latin typeface="Tw Cen MT" panose="020B0602020104020603" pitchFamily="34" charset="0"/>
              </a:rPr>
              <a:t>Introduction</a:t>
            </a:r>
            <a:endParaRPr lang="en-GB" sz="2000" b="1" dirty="0">
              <a:highlight>
                <a:srgbClr val="FFFF00"/>
              </a:highlight>
              <a:latin typeface="Tw Cen MT" panose="020B0602020104020603" pitchFamily="34" charset="0"/>
            </a:endParaRPr>
          </a:p>
          <a:p>
            <a:r>
              <a:rPr lang="en-GB" sz="2000" dirty="0">
                <a:latin typeface="Tw Cen MT" panose="020B0602020104020603" pitchFamily="34" charset="0"/>
              </a:rPr>
              <a:t>Font –Ariel, Times New Roman</a:t>
            </a:r>
          </a:p>
          <a:p>
            <a:r>
              <a:rPr lang="en-GB" sz="2000" dirty="0">
                <a:latin typeface="Tw Cen MT" panose="020B0602020104020603" pitchFamily="34" charset="0"/>
              </a:rPr>
              <a:t>Font size -</a:t>
            </a:r>
            <a:r>
              <a:rPr lang="en-GB" sz="2000" dirty="0">
                <a:highlight>
                  <a:srgbClr val="00FFFF"/>
                </a:highlight>
                <a:latin typeface="Tw Cen MT" panose="020B0602020104020603" pitchFamily="34" charset="0"/>
              </a:rPr>
              <a:t>12</a:t>
            </a:r>
          </a:p>
          <a:p>
            <a:r>
              <a:rPr lang="en-GB" sz="2000" dirty="0">
                <a:latin typeface="Tw Cen MT" panose="020B0602020104020603" pitchFamily="34" charset="0"/>
              </a:rPr>
              <a:t>Line spacing – 1.5</a:t>
            </a:r>
          </a:p>
          <a:p>
            <a:r>
              <a:rPr lang="en-GB" sz="2000" dirty="0">
                <a:latin typeface="Tw Cen MT" panose="020B0602020104020603" pitchFamily="34" charset="0"/>
              </a:rPr>
              <a:t>Paragraphing-Not too short or too long</a:t>
            </a:r>
          </a:p>
          <a:p>
            <a:r>
              <a:rPr lang="en-GB" sz="2000" dirty="0">
                <a:latin typeface="Tw Cen MT" panose="020B0602020104020603" pitchFamily="34" charset="0"/>
              </a:rPr>
              <a:t>Page number</a:t>
            </a:r>
          </a:p>
          <a:p>
            <a:r>
              <a:rPr lang="en-GB" sz="2000" dirty="0">
                <a:latin typeface="Tw Cen MT" panose="020B0602020104020603" pitchFamily="34" charset="0"/>
              </a:rPr>
              <a:t>In text referencing</a:t>
            </a:r>
          </a:p>
          <a:p>
            <a:r>
              <a:rPr lang="en-GB" sz="2000" dirty="0">
                <a:latin typeface="Tw Cen MT" panose="020B0602020104020603" pitchFamily="34" charset="0"/>
              </a:rPr>
              <a:t>Reference list using Harvard referencing style</a:t>
            </a:r>
          </a:p>
          <a:p>
            <a:r>
              <a:rPr lang="en-GB" sz="2000" dirty="0">
                <a:latin typeface="Tw Cen MT" panose="020B0602020104020603" pitchFamily="34" charset="0"/>
              </a:rPr>
              <a:t>Reference list should be in alphabetical order</a:t>
            </a:r>
          </a:p>
          <a:p>
            <a:r>
              <a:rPr lang="en-GB" sz="2000" dirty="0">
                <a:latin typeface="Tw Cen MT" panose="020B0602020104020603" pitchFamily="34" charset="0"/>
              </a:rPr>
              <a:t>Proof read for grammar errors </a:t>
            </a:r>
          </a:p>
          <a:p>
            <a:r>
              <a:rPr lang="en-GB" sz="2000" dirty="0">
                <a:latin typeface="Tw Cen MT" panose="020B0602020104020603" pitchFamily="34" charset="0"/>
              </a:rPr>
              <a:t>Submit as a single document i.e. a word document or Pdf</a:t>
            </a:r>
          </a:p>
          <a:p>
            <a:r>
              <a:rPr lang="en-GB" sz="20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F7CA7F0E-D2CA-4DCE-9F46-A6A7B065493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095866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arge skydiving group mid-air">
            <a:extLst>
              <a:ext uri="{FF2B5EF4-FFF2-40B4-BE49-F238E27FC236}">
                <a16:creationId xmlns:a16="http://schemas.microsoft.com/office/drawing/2014/main" id="{DE5AC0F8-BCE2-4E42-A888-4DE44194CC31}"/>
              </a:ext>
            </a:extLst>
          </p:cNvPr>
          <p:cNvPicPr>
            <a:picLocks noChangeAspect="1"/>
          </p:cNvPicPr>
          <p:nvPr/>
        </p:nvPicPr>
        <p:blipFill rotWithShape="1">
          <a:blip r:embed="rId2"/>
          <a:srcRect l="32295" r="31296"/>
          <a:stretch/>
        </p:blipFill>
        <p:spPr>
          <a:xfrm>
            <a:off x="20" y="10"/>
            <a:ext cx="1868537"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9958990-C8DD-4322-8152-0422BDE58C08}"/>
              </a:ext>
            </a:extLst>
          </p:cNvPr>
          <p:cNvSpPr>
            <a:spLocks noGrp="1"/>
          </p:cNvSpPr>
          <p:nvPr>
            <p:ph idx="1"/>
          </p:nvPr>
        </p:nvSpPr>
        <p:spPr>
          <a:xfrm>
            <a:off x="2213113" y="136525"/>
            <a:ext cx="9978887" cy="6721475"/>
          </a:xfrm>
        </p:spPr>
        <p:txBody>
          <a:bodyPr anchor="t">
            <a:normAutofit/>
          </a:bodyPr>
          <a:lstStyle/>
          <a:p>
            <a:pPr marL="0" indent="0">
              <a:buNone/>
            </a:pPr>
            <a:r>
              <a:rPr lang="en-US" sz="3600" dirty="0">
                <a:solidFill>
                  <a:schemeClr val="bg1"/>
                </a:solidFill>
                <a:highlight>
                  <a:srgbClr val="008080"/>
                </a:highlight>
                <a:latin typeface="Tw Cen MT" panose="020B0602020104020603" pitchFamily="34" charset="0"/>
              </a:rPr>
              <a:t>Culture as a Belief System</a:t>
            </a:r>
          </a:p>
          <a:p>
            <a:pPr marL="0" indent="0">
              <a:buNone/>
            </a:pPr>
            <a:r>
              <a:rPr lang="en-US" sz="2400" dirty="0">
                <a:latin typeface="Tw Cen MT" panose="020B0602020104020603" pitchFamily="34" charset="0"/>
              </a:rPr>
              <a:t>“The pattern of shared beliefs and values that give members of an institution meaning and provide them with the rules for behaviour in their organisation.” </a:t>
            </a:r>
          </a:p>
          <a:p>
            <a:pPr marL="0" indent="0">
              <a:buNone/>
            </a:pPr>
            <a:r>
              <a:rPr lang="en-US" sz="2400" dirty="0">
                <a:latin typeface="Tw Cen MT" panose="020B0602020104020603" pitchFamily="34" charset="0"/>
              </a:rPr>
              <a:t>(Davis, 1984) Thinking in terms of beliefs system means distinguishing between different types of beliefs.</a:t>
            </a:r>
          </a:p>
          <a:p>
            <a:pPr marL="0" indent="0">
              <a:buNone/>
            </a:pPr>
            <a:r>
              <a:rPr lang="en-US" sz="2400" dirty="0">
                <a:latin typeface="Tw Cen MT" panose="020B0602020104020603" pitchFamily="34" charset="0"/>
              </a:rPr>
              <a:t> Some are profound, guiding thoughts that impact the actions of the entire organisation. </a:t>
            </a:r>
          </a:p>
          <a:p>
            <a:pPr marL="0" indent="0">
              <a:buNone/>
            </a:pPr>
            <a:r>
              <a:rPr lang="en-US" sz="2400" dirty="0">
                <a:latin typeface="Tw Cen MT" panose="020B0602020104020603" pitchFamily="34" charset="0"/>
              </a:rPr>
              <a:t>Difficult to change, they can be inferred from artefacts and behaviours of members.</a:t>
            </a:r>
          </a:p>
          <a:p>
            <a:pPr marL="0" indent="0">
              <a:buNone/>
            </a:pPr>
            <a:r>
              <a:rPr lang="en-US" sz="2400" dirty="0">
                <a:latin typeface="Tw Cen MT" panose="020B0602020104020603" pitchFamily="34" charset="0"/>
              </a:rPr>
              <a:t> But there is also a second category of beliefs, sometimes called “daily beliefs”. These can be described as the rules and feelings about everyday behaviour. </a:t>
            </a:r>
          </a:p>
          <a:p>
            <a:pPr marL="0" indent="0">
              <a:buNone/>
            </a:pPr>
            <a:r>
              <a:rPr lang="en-US" sz="2400" dirty="0">
                <a:latin typeface="Tw Cen MT" panose="020B0602020104020603" pitchFamily="34" charset="0"/>
              </a:rPr>
              <a:t>However, these are dynamic and situational, they change to match context. </a:t>
            </a:r>
          </a:p>
          <a:p>
            <a:pPr marL="0" indent="0">
              <a:buNone/>
            </a:pPr>
            <a:r>
              <a:rPr lang="en-US" sz="2400" dirty="0">
                <a:latin typeface="Tw Cen MT" panose="020B0602020104020603" pitchFamily="34" charset="0"/>
              </a:rPr>
              <a:t>Under this set of definitions, organisational Culture is a set of shared assumptions that guide what happens in organisations by defining appropriate behaviour for various situations (</a:t>
            </a:r>
            <a:r>
              <a:rPr lang="en-US" sz="2400" dirty="0" err="1">
                <a:latin typeface="Tw Cen MT" panose="020B0602020104020603" pitchFamily="34" charset="0"/>
              </a:rPr>
              <a:t>Ravasi</a:t>
            </a:r>
            <a:r>
              <a:rPr lang="en-US" sz="2400" dirty="0">
                <a:latin typeface="Tw Cen MT" panose="020B0602020104020603" pitchFamily="34" charset="0"/>
              </a:rPr>
              <a:t> and Schultz, 2006)</a:t>
            </a:r>
          </a:p>
          <a:p>
            <a:endParaRPr lang="en-GB" sz="1700" dirty="0"/>
          </a:p>
        </p:txBody>
      </p:sp>
      <p:sp>
        <p:nvSpPr>
          <p:cNvPr id="4" name="Footer Placeholder 3">
            <a:extLst>
              <a:ext uri="{FF2B5EF4-FFF2-40B4-BE49-F238E27FC236}">
                <a16:creationId xmlns:a16="http://schemas.microsoft.com/office/drawing/2014/main" id="{4B3DD03D-F662-4B20-B7F4-A3AA092FC7B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t>Created by Tayo Alebiosu</a:t>
            </a:r>
          </a:p>
        </p:txBody>
      </p:sp>
    </p:spTree>
    <p:extLst>
      <p:ext uri="{BB962C8B-B14F-4D97-AF65-F5344CB8AC3E}">
        <p14:creationId xmlns:p14="http://schemas.microsoft.com/office/powerpoint/2010/main" val="336732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E38DF13-3984-484F-9180-A1887227721E}"/>
              </a:ext>
            </a:extLst>
          </p:cNvPr>
          <p:cNvPicPr>
            <a:picLocks noChangeAspect="1"/>
          </p:cNvPicPr>
          <p:nvPr/>
        </p:nvPicPr>
        <p:blipFill rotWithShape="1">
          <a:blip r:embed="rId2"/>
          <a:srcRect t="8019" b="7712"/>
          <a:stretch/>
        </p:blipFill>
        <p:spPr>
          <a:xfrm>
            <a:off x="20" y="10"/>
            <a:ext cx="12191981" cy="6857990"/>
          </a:xfrm>
          <a:prstGeom prst="rect">
            <a:avLst/>
          </a:prstGeom>
        </p:spPr>
      </p:pic>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20B4B3-ECC0-40E5-A362-44740E0E4C5F}"/>
              </a:ext>
            </a:extLst>
          </p:cNvPr>
          <p:cNvSpPr>
            <a:spLocks noGrp="1"/>
          </p:cNvSpPr>
          <p:nvPr>
            <p:ph type="title"/>
          </p:nvPr>
        </p:nvSpPr>
        <p:spPr>
          <a:xfrm>
            <a:off x="643467" y="321734"/>
            <a:ext cx="6891186" cy="1135737"/>
          </a:xfrm>
        </p:spPr>
        <p:txBody>
          <a:bodyPr>
            <a:normAutofit/>
          </a:bodyPr>
          <a:lstStyle/>
          <a:p>
            <a:r>
              <a:rPr lang="en-GB" sz="3600" dirty="0"/>
              <a:t>Culture as Strategy</a:t>
            </a:r>
          </a:p>
        </p:txBody>
      </p:sp>
      <p:grpSp>
        <p:nvGrpSpPr>
          <p:cNvPr id="22" name="Group 2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B559A35-A088-43C8-A455-91EED5C91B8A}"/>
              </a:ext>
            </a:extLst>
          </p:cNvPr>
          <p:cNvSpPr>
            <a:spLocks noGrp="1"/>
          </p:cNvSpPr>
          <p:nvPr>
            <p:ph type="ftr" sz="quarter" idx="11"/>
          </p:nvPr>
        </p:nvSpPr>
        <p:spPr>
          <a:xfrm>
            <a:off x="4587610" y="6356350"/>
            <a:ext cx="3016781" cy="365125"/>
          </a:xfrm>
        </p:spPr>
        <p:txBody>
          <a:bodyPr>
            <a:normAutofit/>
          </a:bodyPr>
          <a:lstStyle/>
          <a:p>
            <a:pPr>
              <a:spcAft>
                <a:spcPts val="600"/>
              </a:spcAft>
            </a:pPr>
            <a:r>
              <a:rPr lang="en-US"/>
              <a:t>Created by Tayo Alebiosu</a:t>
            </a:r>
          </a:p>
        </p:txBody>
      </p:sp>
      <p:graphicFrame>
        <p:nvGraphicFramePr>
          <p:cNvPr id="15" name="Content Placeholder 2">
            <a:extLst>
              <a:ext uri="{FF2B5EF4-FFF2-40B4-BE49-F238E27FC236}">
                <a16:creationId xmlns:a16="http://schemas.microsoft.com/office/drawing/2014/main" id="{F225C22F-C314-4A95-B8AD-85BD6FF9EC71}"/>
              </a:ext>
            </a:extLst>
          </p:cNvPr>
          <p:cNvGraphicFramePr>
            <a:graphicFrameLocks noGrp="1"/>
          </p:cNvGraphicFramePr>
          <p:nvPr>
            <p:ph idx="1"/>
            <p:extLst>
              <p:ext uri="{D42A27DB-BD31-4B8C-83A1-F6EECF244321}">
                <p14:modId xmlns:p14="http://schemas.microsoft.com/office/powerpoint/2010/main" val="3169145892"/>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7986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ck with a love heart">
            <a:extLst>
              <a:ext uri="{FF2B5EF4-FFF2-40B4-BE49-F238E27FC236}">
                <a16:creationId xmlns:a16="http://schemas.microsoft.com/office/drawing/2014/main" id="{4B7D5618-5635-4217-B31B-34DF3012A37D}"/>
              </a:ext>
            </a:extLst>
          </p:cNvPr>
          <p:cNvPicPr>
            <a:picLocks noChangeAspect="1"/>
          </p:cNvPicPr>
          <p:nvPr/>
        </p:nvPicPr>
        <p:blipFill rotWithShape="1">
          <a:blip r:embed="rId2"/>
          <a:srcRect l="25191" r="24641"/>
          <a:stretch/>
        </p:blipFill>
        <p:spPr>
          <a:xfrm>
            <a:off x="21" y="10"/>
            <a:ext cx="5373838"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855926E-0779-40DE-99E5-A370825AD346}"/>
              </a:ext>
            </a:extLst>
          </p:cNvPr>
          <p:cNvSpPr>
            <a:spLocks noGrp="1"/>
          </p:cNvSpPr>
          <p:nvPr>
            <p:ph idx="1"/>
          </p:nvPr>
        </p:nvSpPr>
        <p:spPr>
          <a:xfrm>
            <a:off x="4850296" y="534573"/>
            <a:ext cx="7338656" cy="5821777"/>
          </a:xfrm>
        </p:spPr>
        <p:txBody>
          <a:bodyPr>
            <a:noAutofit/>
          </a:bodyPr>
          <a:lstStyle/>
          <a:p>
            <a:pPr marL="0" indent="0">
              <a:buNone/>
            </a:pPr>
            <a:r>
              <a:rPr lang="en-GB" sz="2600" dirty="0">
                <a:highlight>
                  <a:srgbClr val="FFFF00"/>
                </a:highlight>
                <a:latin typeface="Tw Cen MT" panose="020B0602020104020603" pitchFamily="34" charset="0"/>
              </a:rPr>
              <a:t>Culture as Mental Programming</a:t>
            </a:r>
          </a:p>
          <a:p>
            <a:r>
              <a:rPr lang="en-US" sz="2600" dirty="0">
                <a:latin typeface="Tw Cen MT" panose="020B0602020104020603" pitchFamily="34" charset="0"/>
              </a:rPr>
              <a:t>One of the key promoters of this view is </a:t>
            </a:r>
            <a:r>
              <a:rPr lang="en-US" sz="2600" dirty="0">
                <a:highlight>
                  <a:srgbClr val="00FFFF"/>
                </a:highlight>
                <a:latin typeface="Tw Cen MT" panose="020B0602020104020603" pitchFamily="34" charset="0"/>
              </a:rPr>
              <a:t>Hofstede </a:t>
            </a:r>
            <a:r>
              <a:rPr lang="en-US" sz="2600" dirty="0">
                <a:latin typeface="Tw Cen MT" panose="020B0602020104020603" pitchFamily="34" charset="0"/>
              </a:rPr>
              <a:t>(1980) who defined Culture as the </a:t>
            </a:r>
            <a:r>
              <a:rPr lang="en-US" sz="2600" dirty="0">
                <a:solidFill>
                  <a:schemeClr val="bg1"/>
                </a:solidFill>
                <a:highlight>
                  <a:srgbClr val="008000"/>
                </a:highlight>
                <a:latin typeface="Tw Cen MT" panose="020B0602020104020603" pitchFamily="34" charset="0"/>
              </a:rPr>
              <a:t>“collective programming of the mind</a:t>
            </a:r>
            <a:r>
              <a:rPr lang="en-US" sz="2600" dirty="0">
                <a:latin typeface="Tw Cen MT" panose="020B0602020104020603" pitchFamily="34" charset="0"/>
              </a:rPr>
              <a:t>, which distinguishes the members of one category of people from another.</a:t>
            </a:r>
          </a:p>
          <a:p>
            <a:pPr marL="0" indent="0">
              <a:buNone/>
            </a:pPr>
            <a:r>
              <a:rPr lang="en-US" sz="2600" dirty="0">
                <a:latin typeface="Tw Cen MT" panose="020B0602020104020603" pitchFamily="34" charset="0"/>
              </a:rPr>
              <a:t>This definition stresses that Culture:</a:t>
            </a:r>
          </a:p>
          <a:p>
            <a:endParaRPr lang="en-US" sz="2600" dirty="0">
              <a:latin typeface="Tw Cen MT" panose="020B0602020104020603" pitchFamily="34" charset="0"/>
            </a:endParaRPr>
          </a:p>
          <a:p>
            <a:r>
              <a:rPr lang="en-US" sz="2600" dirty="0">
                <a:latin typeface="Tw Cen MT" panose="020B0602020104020603" pitchFamily="34" charset="0"/>
              </a:rPr>
              <a:t>Is collective and not a characteristic of individuals (shared values)</a:t>
            </a:r>
          </a:p>
          <a:p>
            <a:r>
              <a:rPr lang="en-US" sz="2600" dirty="0">
                <a:latin typeface="Tw Cen MT" panose="020B0602020104020603" pitchFamily="34" charset="0"/>
              </a:rPr>
              <a:t>Is mental </a:t>
            </a:r>
            <a:r>
              <a:rPr lang="en-US" sz="2600" dirty="0">
                <a:solidFill>
                  <a:schemeClr val="bg1"/>
                </a:solidFill>
                <a:highlight>
                  <a:srgbClr val="008000"/>
                </a:highlight>
                <a:latin typeface="Tw Cen MT" panose="020B0602020104020603" pitchFamily="34" charset="0"/>
              </a:rPr>
              <a:t>“software</a:t>
            </a:r>
            <a:r>
              <a:rPr lang="en-US" sz="2600" dirty="0">
                <a:latin typeface="Tw Cen MT" panose="020B0602020104020603" pitchFamily="34" charset="0"/>
              </a:rPr>
              <a:t>”, therefore invisible and intangible as such</a:t>
            </a:r>
          </a:p>
          <a:p>
            <a:r>
              <a:rPr lang="en-US" sz="2600" dirty="0">
                <a:latin typeface="Tw Cen MT" panose="020B0602020104020603" pitchFamily="34" charset="0"/>
              </a:rPr>
              <a:t>Is attractive only to the extent that it differentiates between categories of people.</a:t>
            </a:r>
            <a:endParaRPr lang="en-GB" sz="2600" dirty="0">
              <a:latin typeface="Tw Cen MT" panose="020B0602020104020603" pitchFamily="34" charset="0"/>
            </a:endParaRPr>
          </a:p>
        </p:txBody>
      </p:sp>
      <p:sp>
        <p:nvSpPr>
          <p:cNvPr id="4" name="Footer Placeholder 3">
            <a:extLst>
              <a:ext uri="{FF2B5EF4-FFF2-40B4-BE49-F238E27FC236}">
                <a16:creationId xmlns:a16="http://schemas.microsoft.com/office/drawing/2014/main" id="{E7FDB570-CF44-4830-A325-08E6D2B53A4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16383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F1786E-DEAF-4261-8B1B-74702658345B}"/>
              </a:ext>
            </a:extLst>
          </p:cNvPr>
          <p:cNvSpPr>
            <a:spLocks noGrp="1"/>
          </p:cNvSpPr>
          <p:nvPr>
            <p:ph idx="1"/>
          </p:nvPr>
        </p:nvSpPr>
        <p:spPr>
          <a:xfrm>
            <a:off x="251791" y="954156"/>
            <a:ext cx="8273231" cy="5402193"/>
          </a:xfrm>
        </p:spPr>
        <p:txBody>
          <a:bodyPr>
            <a:normAutofit fontScale="92500"/>
          </a:bodyPr>
          <a:lstStyle/>
          <a:p>
            <a:pPr marL="0" indent="0">
              <a:buNone/>
            </a:pPr>
            <a:r>
              <a:rPr lang="en-GB" dirty="0">
                <a:solidFill>
                  <a:schemeClr val="bg1"/>
                </a:solidFill>
                <a:highlight>
                  <a:srgbClr val="008000"/>
                </a:highlight>
              </a:rPr>
              <a:t>Denison Organisational Culture Model</a:t>
            </a:r>
          </a:p>
          <a:p>
            <a:pPr marL="0" indent="0">
              <a:buNone/>
            </a:pPr>
            <a:r>
              <a:rPr lang="en-US" sz="2600" dirty="0"/>
              <a:t>The model assesses strengths in </a:t>
            </a:r>
            <a:r>
              <a:rPr lang="en-US" sz="2600" dirty="0">
                <a:highlight>
                  <a:srgbClr val="FFFF00"/>
                </a:highlight>
              </a:rPr>
              <a:t>four key areas </a:t>
            </a:r>
            <a:r>
              <a:rPr lang="en-US" sz="2600" dirty="0"/>
              <a:t>of your corporate culture: Adaptability, Mission, Involvement, and Consistency.</a:t>
            </a:r>
          </a:p>
          <a:p>
            <a:r>
              <a:rPr lang="en-US" sz="2600" b="1" dirty="0">
                <a:solidFill>
                  <a:schemeClr val="bg1"/>
                </a:solidFill>
                <a:highlight>
                  <a:srgbClr val="008000"/>
                </a:highlight>
              </a:rPr>
              <a:t>Mission-</a:t>
            </a:r>
            <a:r>
              <a:rPr lang="en-US" sz="2600" dirty="0"/>
              <a:t>Do you know where you’re going? Do you have clear goals and a strategy to reach them?</a:t>
            </a:r>
          </a:p>
          <a:p>
            <a:r>
              <a:rPr lang="en-US" sz="2600" b="1" dirty="0">
                <a:solidFill>
                  <a:schemeClr val="bg1"/>
                </a:solidFill>
                <a:highlight>
                  <a:srgbClr val="008000"/>
                </a:highlight>
              </a:rPr>
              <a:t>Adaptability</a:t>
            </a:r>
            <a:r>
              <a:rPr lang="en-US" sz="2600" dirty="0">
                <a:solidFill>
                  <a:schemeClr val="bg1"/>
                </a:solidFill>
                <a:highlight>
                  <a:srgbClr val="008000"/>
                </a:highlight>
              </a:rPr>
              <a:t>.</a:t>
            </a:r>
            <a:r>
              <a:rPr lang="en-US" sz="2600" dirty="0">
                <a:solidFill>
                  <a:schemeClr val="bg1"/>
                </a:solidFill>
              </a:rPr>
              <a:t> </a:t>
            </a:r>
            <a:r>
              <a:rPr lang="en-US" sz="2600" dirty="0"/>
              <a:t> -Are you listening to the service users/patient to? How well do you identify and respond to their changing needs?</a:t>
            </a:r>
          </a:p>
          <a:p>
            <a:r>
              <a:rPr lang="en-US" sz="2600" b="1" dirty="0">
                <a:solidFill>
                  <a:schemeClr val="bg1"/>
                </a:solidFill>
                <a:highlight>
                  <a:srgbClr val="008000"/>
                </a:highlight>
              </a:rPr>
              <a:t>Involvement-</a:t>
            </a:r>
            <a:r>
              <a:rPr lang="en-US" sz="2600" dirty="0"/>
              <a:t>How well do you empower employees, build teams, and develop the human capability in your organisation?</a:t>
            </a:r>
          </a:p>
          <a:p>
            <a:r>
              <a:rPr lang="en-US" sz="2600" b="1" dirty="0">
                <a:solidFill>
                  <a:schemeClr val="bg1"/>
                </a:solidFill>
                <a:highlight>
                  <a:srgbClr val="008000"/>
                </a:highlight>
              </a:rPr>
              <a:t>Consistency</a:t>
            </a:r>
            <a:r>
              <a:rPr lang="en-US" sz="2600" dirty="0"/>
              <a:t> -Have you established coordinated systems that enable you to build agreement based on your core values?</a:t>
            </a:r>
            <a:endParaRPr lang="en-GB" sz="2600" dirty="0"/>
          </a:p>
        </p:txBody>
      </p:sp>
      <p:pic>
        <p:nvPicPr>
          <p:cNvPr id="6" name="Picture 5" descr="White puzzle with one red piece">
            <a:extLst>
              <a:ext uri="{FF2B5EF4-FFF2-40B4-BE49-F238E27FC236}">
                <a16:creationId xmlns:a16="http://schemas.microsoft.com/office/drawing/2014/main" id="{32278F55-104F-45E1-BB3A-4C52DC9947A6}"/>
              </a:ext>
            </a:extLst>
          </p:cNvPr>
          <p:cNvPicPr>
            <a:picLocks noChangeAspect="1"/>
          </p:cNvPicPr>
          <p:nvPr/>
        </p:nvPicPr>
        <p:blipFill rotWithShape="1">
          <a:blip r:embed="rId2"/>
          <a:srcRect l="26328" r="24764"/>
          <a:stretch/>
        </p:blipFill>
        <p:spPr>
          <a:xfrm>
            <a:off x="8963021" y="10"/>
            <a:ext cx="322897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2622B204-985C-402F-A4F0-6BE2AAA42F49}"/>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Created by Tayo Alebiosu</a:t>
            </a:r>
          </a:p>
        </p:txBody>
      </p:sp>
    </p:spTree>
    <p:extLst>
      <p:ext uri="{BB962C8B-B14F-4D97-AF65-F5344CB8AC3E}">
        <p14:creationId xmlns:p14="http://schemas.microsoft.com/office/powerpoint/2010/main" val="784661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61213-8848-4C90-9CF9-5C15682F59F4}"/>
              </a:ext>
            </a:extLst>
          </p:cNvPr>
          <p:cNvSpPr>
            <a:spLocks noGrp="1"/>
          </p:cNvSpPr>
          <p:nvPr>
            <p:ph type="title"/>
          </p:nvPr>
        </p:nvSpPr>
        <p:spPr>
          <a:xfrm>
            <a:off x="1198181" y="1298713"/>
            <a:ext cx="7906062" cy="365125"/>
          </a:xfrm>
        </p:spPr>
        <p:txBody>
          <a:bodyPr vert="horz" lIns="91440" tIns="45720" rIns="91440" bIns="45720" rtlCol="0" anchor="b">
            <a:normAutofit fontScale="90000"/>
          </a:bodyPr>
          <a:lstStyle/>
          <a:p>
            <a:pPr algn="ctr"/>
            <a:r>
              <a:rPr lang="en-GB" sz="4000" b="1" dirty="0">
                <a:solidFill>
                  <a:schemeClr val="bg1"/>
                </a:solidFill>
                <a:highlight>
                  <a:srgbClr val="008080"/>
                </a:highlight>
              </a:rPr>
              <a:t>Denison Organisational Culture Model</a:t>
            </a:r>
            <a:br>
              <a:rPr lang="en-GB" sz="5400" dirty="0"/>
            </a:br>
            <a:endParaRPr lang="en-US" sz="5200" dirty="0"/>
          </a:p>
        </p:txBody>
      </p:sp>
      <p:pic>
        <p:nvPicPr>
          <p:cNvPr id="5122" name="Picture 2" descr="Aspects and indices of the Denison Organisational Culture Model | Download  Table">
            <a:extLst>
              <a:ext uri="{FF2B5EF4-FFF2-40B4-BE49-F238E27FC236}">
                <a16:creationId xmlns:a16="http://schemas.microsoft.com/office/drawing/2014/main" id="{F51CC1A3-BBA2-4509-BF71-F9E4D5DF47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234" y="1789044"/>
            <a:ext cx="10857827" cy="427830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C8DD8C7-5F74-43F1-84E9-EC2B8A2E9CC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186691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77BA6A-9D6E-43C2-9916-632115F0A489}"/>
              </a:ext>
            </a:extLst>
          </p:cNvPr>
          <p:cNvSpPr txBox="1"/>
          <p:nvPr/>
        </p:nvSpPr>
        <p:spPr>
          <a:xfrm>
            <a:off x="1491175" y="365125"/>
            <a:ext cx="9862625"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4200" b="1" kern="1200" dirty="0">
              <a:solidFill>
                <a:schemeClr val="tx1"/>
              </a:solidFill>
              <a:highlight>
                <a:srgbClr val="FFFF00"/>
              </a:highlight>
              <a:latin typeface="+mj-lt"/>
              <a:ea typeface="+mj-ea"/>
              <a:cs typeface="+mj-cs"/>
            </a:endParaRPr>
          </a:p>
        </p:txBody>
      </p:sp>
      <p:sp>
        <p:nvSpPr>
          <p:cNvPr id="13" name="Rectangle 12">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0" name="Graphic 9" descr="Clapper board">
            <a:extLst>
              <a:ext uri="{FF2B5EF4-FFF2-40B4-BE49-F238E27FC236}">
                <a16:creationId xmlns:a16="http://schemas.microsoft.com/office/drawing/2014/main" id="{32D18D28-37FA-4952-B44C-3D50EC8CB3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8751" y="4200170"/>
            <a:ext cx="1879209" cy="1750464"/>
          </a:xfrm>
          <a:prstGeom prst="rect">
            <a:avLst/>
          </a:prstGeom>
        </p:spPr>
      </p:pic>
      <p:sp>
        <p:nvSpPr>
          <p:cNvPr id="3" name="Content Placeholder 2">
            <a:extLst>
              <a:ext uri="{FF2B5EF4-FFF2-40B4-BE49-F238E27FC236}">
                <a16:creationId xmlns:a16="http://schemas.microsoft.com/office/drawing/2014/main" id="{FA85AD20-A97A-4992-BA07-69BB10717B21}"/>
              </a:ext>
            </a:extLst>
          </p:cNvPr>
          <p:cNvSpPr>
            <a:spLocks noGrp="1"/>
          </p:cNvSpPr>
          <p:nvPr>
            <p:ph idx="1"/>
          </p:nvPr>
        </p:nvSpPr>
        <p:spPr>
          <a:xfrm>
            <a:off x="530087" y="1311965"/>
            <a:ext cx="10823713" cy="4864998"/>
          </a:xfrm>
        </p:spPr>
        <p:txBody>
          <a:bodyPr vert="horz" lIns="91440" tIns="45720" rIns="91440" bIns="45720" rtlCol="0">
            <a:normAutofit/>
          </a:bodyPr>
          <a:lstStyle/>
          <a:p>
            <a:pPr marL="0" indent="0">
              <a:buNone/>
            </a:pPr>
            <a:r>
              <a:rPr lang="en-US" sz="2800" b="1" kern="1200" dirty="0">
                <a:solidFill>
                  <a:schemeClr val="tx1"/>
                </a:solidFill>
                <a:highlight>
                  <a:srgbClr val="FFFF00"/>
                </a:highlight>
                <a:latin typeface="+mj-lt"/>
                <a:ea typeface="+mj-ea"/>
                <a:cs typeface="+mj-cs"/>
              </a:rPr>
              <a:t>Video on The Denison Organizational Culture Model </a:t>
            </a:r>
          </a:p>
          <a:p>
            <a:r>
              <a:rPr lang="en-US" dirty="0">
                <a:latin typeface="Tw Cen MT" panose="020B0602020104020603" pitchFamily="34" charset="0"/>
              </a:rPr>
              <a:t>Video on The Denison Organizational Culture Model focuses on those aspects of organizational culture which have a proven link to business performance such as Sales Growth, Return on Equity (ROE), Return on Investment (ROI), Customer Satisfaction, Innovation, Employee Satisfaction, Quality and more</a:t>
            </a:r>
            <a:r>
              <a:rPr lang="en-US" dirty="0"/>
              <a:t>.</a:t>
            </a:r>
          </a:p>
          <a:p>
            <a:r>
              <a:rPr lang="en-US" dirty="0">
                <a:hlinkClick r:id="rId4"/>
              </a:rPr>
              <a:t>https://youtu.be/4cBN8xH-5Qw</a:t>
            </a:r>
            <a:endParaRPr lang="en-US" dirty="0"/>
          </a:p>
          <a:p>
            <a:endParaRPr lang="en-US" dirty="0"/>
          </a:p>
        </p:txBody>
      </p:sp>
      <p:sp>
        <p:nvSpPr>
          <p:cNvPr id="4" name="Footer Placeholder 3">
            <a:extLst>
              <a:ext uri="{FF2B5EF4-FFF2-40B4-BE49-F238E27FC236}">
                <a16:creationId xmlns:a16="http://schemas.microsoft.com/office/drawing/2014/main" id="{856CF53D-29A1-40F8-98EC-90069019E70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319766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30F7765-BE99-436A-8EE5-E7C71CDBDC66}"/>
              </a:ext>
            </a:extLst>
          </p:cNvPr>
          <p:cNvSpPr>
            <a:spLocks noGrp="1"/>
          </p:cNvSpPr>
          <p:nvPr>
            <p:ph idx="1"/>
          </p:nvPr>
        </p:nvSpPr>
        <p:spPr>
          <a:xfrm>
            <a:off x="360342" y="713127"/>
            <a:ext cx="11188191" cy="5905950"/>
          </a:xfrm>
        </p:spPr>
        <p:txBody>
          <a:bodyPr>
            <a:normAutofit/>
          </a:bodyPr>
          <a:lstStyle/>
          <a:p>
            <a:pPr marL="0" indent="0">
              <a:buNone/>
            </a:pPr>
            <a:r>
              <a:rPr lang="en-US" sz="3200" b="1" i="1" dirty="0">
                <a:highlight>
                  <a:srgbClr val="FFFF00"/>
                </a:highlight>
              </a:rPr>
              <a:t>Handy Model of Organisational Culture</a:t>
            </a:r>
          </a:p>
          <a:p>
            <a:pPr marL="0" indent="0">
              <a:buNone/>
            </a:pPr>
            <a:r>
              <a:rPr lang="en-US" sz="2400" dirty="0">
                <a:latin typeface="Tw Cen MT" panose="020B0602020104020603" pitchFamily="34" charset="0"/>
              </a:rPr>
              <a:t>He also developed a model based on four </a:t>
            </a:r>
            <a:r>
              <a:rPr lang="en-US" sz="2400" dirty="0">
                <a:highlight>
                  <a:srgbClr val="FFFF00"/>
                </a:highlight>
                <a:latin typeface="Tw Cen MT" panose="020B0602020104020603" pitchFamily="34" charset="0"/>
              </a:rPr>
              <a:t>specific types of cultures</a:t>
            </a:r>
            <a:r>
              <a:rPr lang="en-US" sz="2400" dirty="0">
                <a:latin typeface="Tw Cen MT" panose="020B0602020104020603" pitchFamily="34" charset="0"/>
              </a:rPr>
              <a:t>, each based on </a:t>
            </a:r>
            <a:r>
              <a:rPr lang="en-US" sz="2400" dirty="0">
                <a:solidFill>
                  <a:schemeClr val="bg1"/>
                </a:solidFill>
                <a:highlight>
                  <a:srgbClr val="008080"/>
                </a:highlight>
                <a:latin typeface="Tw Cen MT" panose="020B0602020104020603" pitchFamily="34" charset="0"/>
              </a:rPr>
              <a:t>four characteristics Classes of Culture</a:t>
            </a:r>
            <a:r>
              <a:rPr lang="en-US" sz="2400" dirty="0">
                <a:solidFill>
                  <a:schemeClr val="bg1"/>
                </a:solidFill>
                <a:latin typeface="Tw Cen MT" panose="020B0602020104020603" pitchFamily="34" charset="0"/>
              </a:rPr>
              <a:t>.</a:t>
            </a:r>
            <a:r>
              <a:rPr lang="en-US" sz="2400" dirty="0">
                <a:latin typeface="Tw Cen MT" panose="020B0602020104020603" pitchFamily="34" charset="0"/>
              </a:rPr>
              <a:t> </a:t>
            </a:r>
          </a:p>
          <a:p>
            <a:r>
              <a:rPr lang="en-US" sz="2400" dirty="0">
                <a:latin typeface="Tw Cen MT" panose="020B0602020104020603" pitchFamily="34" charset="0"/>
              </a:rPr>
              <a:t>The idea is that civilisations can be organised as focused on </a:t>
            </a:r>
            <a:r>
              <a:rPr lang="en-US" sz="2400" dirty="0">
                <a:solidFill>
                  <a:schemeClr val="bg1"/>
                </a:solidFill>
                <a:highlight>
                  <a:srgbClr val="008080"/>
                </a:highlight>
                <a:latin typeface="Tw Cen MT" panose="020B0602020104020603" pitchFamily="34" charset="0"/>
              </a:rPr>
              <a:t>Power, Roles, Task or Person</a:t>
            </a:r>
            <a:r>
              <a:rPr lang="en-US" sz="2400" dirty="0">
                <a:latin typeface="Tw Cen MT" panose="020B0602020104020603" pitchFamily="34" charset="0"/>
              </a:rPr>
              <a:t>. </a:t>
            </a:r>
          </a:p>
          <a:p>
            <a:r>
              <a:rPr lang="en-US" sz="2400" dirty="0">
                <a:highlight>
                  <a:srgbClr val="FFFF00"/>
                </a:highlight>
                <a:latin typeface="Tw Cen MT" panose="020B0602020104020603" pitchFamily="34" charset="0"/>
              </a:rPr>
              <a:t>Zeus</a:t>
            </a:r>
            <a:r>
              <a:rPr lang="en-US" sz="2400" dirty="0">
                <a:latin typeface="Tw Cen MT" panose="020B0602020104020603" pitchFamily="34" charset="0"/>
              </a:rPr>
              <a:t> presides over a highly centralised </a:t>
            </a:r>
            <a:r>
              <a:rPr lang="en-US" sz="2400" dirty="0">
                <a:highlight>
                  <a:srgbClr val="FFFF00"/>
                </a:highlight>
                <a:latin typeface="Tw Cen MT" panose="020B0602020104020603" pitchFamily="34" charset="0"/>
              </a:rPr>
              <a:t>‘Club’ Culture</a:t>
            </a:r>
            <a:r>
              <a:rPr lang="en-US" sz="2400" dirty="0">
                <a:latin typeface="Tw Cen MT" panose="020B0602020104020603" pitchFamily="34" charset="0"/>
              </a:rPr>
              <a:t>, where one dominant executive holds all the reigns of power, making all of the important decisions themselves.</a:t>
            </a:r>
          </a:p>
          <a:p>
            <a:r>
              <a:rPr lang="en-US" sz="2400" dirty="0">
                <a:latin typeface="Tw Cen MT" panose="020B0602020104020603" pitchFamily="34" charset="0"/>
              </a:rPr>
              <a:t> Apollo – The Roles Culture Mature, bureaucratic organisations adopt a </a:t>
            </a:r>
            <a:r>
              <a:rPr lang="en-US" sz="2400" dirty="0">
                <a:highlight>
                  <a:srgbClr val="FFFF00"/>
                </a:highlight>
                <a:latin typeface="Tw Cen MT" panose="020B0602020104020603" pitchFamily="34" charset="0"/>
              </a:rPr>
              <a:t>reliable, stable, rule-based culture</a:t>
            </a:r>
            <a:r>
              <a:rPr lang="en-US" sz="2400" dirty="0">
                <a:latin typeface="Tw Cen MT" panose="020B0602020104020603" pitchFamily="34" charset="0"/>
              </a:rPr>
              <a:t>, where everyone has a specific role. </a:t>
            </a:r>
          </a:p>
          <a:p>
            <a:r>
              <a:rPr lang="en-US" sz="2400" dirty="0">
                <a:latin typeface="Tw Cen MT" panose="020B0602020104020603" pitchFamily="34" charset="0"/>
              </a:rPr>
              <a:t>Athena – The Task Culture-The </a:t>
            </a:r>
            <a:r>
              <a:rPr lang="en-US" sz="2400" dirty="0">
                <a:highlight>
                  <a:srgbClr val="FFFF00"/>
                </a:highlight>
                <a:latin typeface="Tw Cen MT" panose="020B0602020104020603" pitchFamily="34" charset="0"/>
              </a:rPr>
              <a:t>Athena culture </a:t>
            </a:r>
            <a:r>
              <a:rPr lang="en-US" sz="2400" dirty="0">
                <a:latin typeface="Tw Cen MT" panose="020B0602020104020603" pitchFamily="34" charset="0"/>
              </a:rPr>
              <a:t>is a meritocracy, where the ability to think and get things done is highly valued and rewarded well. Talent is well </a:t>
            </a:r>
            <a:r>
              <a:rPr lang="en-US" sz="2400" dirty="0">
                <a:solidFill>
                  <a:schemeClr val="bg1"/>
                </a:solidFill>
                <a:highlight>
                  <a:srgbClr val="008000"/>
                </a:highlight>
                <a:latin typeface="Tw Cen MT" panose="020B0602020104020603" pitchFamily="34" charset="0"/>
              </a:rPr>
              <a:t>rewarded</a:t>
            </a:r>
            <a:r>
              <a:rPr lang="en-US" sz="2400" dirty="0">
                <a:solidFill>
                  <a:schemeClr val="bg1"/>
                </a:solidFill>
                <a:latin typeface="Tw Cen MT" panose="020B0602020104020603" pitchFamily="34" charset="0"/>
              </a:rPr>
              <a:t>,</a:t>
            </a:r>
            <a:r>
              <a:rPr lang="en-US" sz="2400" dirty="0">
                <a:latin typeface="Tw Cen MT" panose="020B0602020104020603" pitchFamily="34" charset="0"/>
              </a:rPr>
              <a:t> and teams are fluid, with people coming together to work on projects and solve problems. </a:t>
            </a:r>
          </a:p>
          <a:p>
            <a:r>
              <a:rPr lang="en-US" sz="2400" dirty="0">
                <a:highlight>
                  <a:srgbClr val="FFFF00"/>
                </a:highlight>
                <a:latin typeface="Tw Cen MT" panose="020B0602020104020603" pitchFamily="34" charset="0"/>
              </a:rPr>
              <a:t>Dionysus</a:t>
            </a:r>
            <a:r>
              <a:rPr lang="en-US" sz="2400" dirty="0">
                <a:latin typeface="Tw Cen MT" panose="020B0602020104020603" pitchFamily="34" charset="0"/>
              </a:rPr>
              <a:t> – The Existential Culture (People) -The Dionysus culture is all about me, me, me. It serves the individuals and can lead to both creative freedom and equally internal discord and unproductive competition.</a:t>
            </a:r>
            <a:endParaRPr lang="en-GB" sz="2400" dirty="0">
              <a:latin typeface="Tw Cen MT" panose="020B0602020104020603"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25628EAE-6A60-43F1-94AE-A26FF942B9E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145679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4189F4-723B-4156-948A-3A20D0009A6F}"/>
              </a:ext>
            </a:extLst>
          </p:cNvPr>
          <p:cNvSpPr>
            <a:spLocks noGrp="1"/>
          </p:cNvSpPr>
          <p:nvPr>
            <p:ph type="title"/>
          </p:nvPr>
        </p:nvSpPr>
        <p:spPr>
          <a:xfrm>
            <a:off x="643467" y="321734"/>
            <a:ext cx="10905066" cy="1135737"/>
          </a:xfrm>
        </p:spPr>
        <p:txBody>
          <a:bodyPr>
            <a:normAutofit/>
          </a:bodyPr>
          <a:lstStyle/>
          <a:p>
            <a:r>
              <a:rPr lang="en-GB" sz="3600"/>
              <a:t>.</a:t>
            </a:r>
          </a:p>
        </p:txBody>
      </p:sp>
      <p:sp>
        <p:nvSpPr>
          <p:cNvPr id="3" name="Content Placeholder 2">
            <a:extLst>
              <a:ext uri="{FF2B5EF4-FFF2-40B4-BE49-F238E27FC236}">
                <a16:creationId xmlns:a16="http://schemas.microsoft.com/office/drawing/2014/main" id="{C667CADD-F5D3-4106-A2D9-979128E34586}"/>
              </a:ext>
            </a:extLst>
          </p:cNvPr>
          <p:cNvSpPr>
            <a:spLocks noGrp="1"/>
          </p:cNvSpPr>
          <p:nvPr>
            <p:ph idx="1"/>
          </p:nvPr>
        </p:nvSpPr>
        <p:spPr>
          <a:xfrm>
            <a:off x="119270" y="543146"/>
            <a:ext cx="11712388" cy="5993120"/>
          </a:xfrm>
        </p:spPr>
        <p:txBody>
          <a:bodyPr>
            <a:normAutofit/>
          </a:bodyPr>
          <a:lstStyle/>
          <a:p>
            <a:pPr marL="0" indent="0">
              <a:buNone/>
            </a:pPr>
            <a:r>
              <a:rPr lang="en-GB" b="1" dirty="0">
                <a:solidFill>
                  <a:schemeClr val="bg1"/>
                </a:solidFill>
                <a:highlight>
                  <a:srgbClr val="008000"/>
                </a:highlight>
              </a:rPr>
              <a:t>Hofstede Model of Organisational Culture </a:t>
            </a:r>
          </a:p>
          <a:p>
            <a:pPr marL="0" indent="0">
              <a:buNone/>
            </a:pPr>
            <a:r>
              <a:rPr lang="en-US" sz="2200" dirty="0">
                <a:latin typeface="Tw Cen MT" panose="020B0602020104020603" pitchFamily="34" charset="0"/>
              </a:rPr>
              <a:t>A model that identified several components in the so-called six-dimension model (Hofstede, 1985).</a:t>
            </a:r>
          </a:p>
          <a:p>
            <a:r>
              <a:rPr lang="en-US" sz="2200" dirty="0">
                <a:highlight>
                  <a:srgbClr val="FFFF00"/>
                </a:highlight>
                <a:latin typeface="Tw Cen MT" panose="020B0602020104020603" pitchFamily="34" charset="0"/>
              </a:rPr>
              <a:t>Power Distance (PDI) </a:t>
            </a:r>
            <a:r>
              <a:rPr lang="en-US" sz="2200" dirty="0">
                <a:latin typeface="Tw Cen MT" panose="020B0602020104020603" pitchFamily="34" charset="0"/>
              </a:rPr>
              <a:t>– which indicates to the extent to which less powerful members of a society accept that power is distributed unequally.</a:t>
            </a:r>
          </a:p>
          <a:p>
            <a:r>
              <a:rPr lang="en-US" sz="2200" dirty="0">
                <a:highlight>
                  <a:srgbClr val="FFFF00"/>
                </a:highlight>
                <a:latin typeface="Tw Cen MT" panose="020B0602020104020603" pitchFamily="34" charset="0"/>
              </a:rPr>
              <a:t>Individualism versus Collectivism </a:t>
            </a:r>
            <a:r>
              <a:rPr lang="en-US" sz="2200" dirty="0">
                <a:latin typeface="Tw Cen MT" panose="020B0602020104020603" pitchFamily="34" charset="0"/>
              </a:rPr>
              <a:t>(IDV) – which means the level at which individuals look after themselves or their immediate families, or instead consider themselves a part of “larger groups”.</a:t>
            </a:r>
          </a:p>
          <a:p>
            <a:r>
              <a:rPr lang="en-US" sz="2200" dirty="0">
                <a:highlight>
                  <a:srgbClr val="FFFF00"/>
                </a:highlight>
                <a:latin typeface="Tw Cen MT" panose="020B0602020104020603" pitchFamily="34" charset="0"/>
              </a:rPr>
              <a:t>Masculinity versus Femininity (MAS) </a:t>
            </a:r>
            <a:r>
              <a:rPr lang="en-US" sz="2200" dirty="0">
                <a:latin typeface="Tw Cen MT" panose="020B0602020104020603" pitchFamily="34" charset="0"/>
              </a:rPr>
              <a:t>– is not about gender, but rather about dominant values expressed: achievement, performance, status in masculine societies, cooperation, people-orientation and consensus for the feminine societies. </a:t>
            </a:r>
          </a:p>
          <a:p>
            <a:r>
              <a:rPr lang="en-US" sz="2200" dirty="0">
                <a:highlight>
                  <a:srgbClr val="FFFF00"/>
                </a:highlight>
                <a:latin typeface="Tw Cen MT" panose="020B0602020104020603" pitchFamily="34" charset="0"/>
              </a:rPr>
              <a:t>Uncertainty Avoidance (UAI) </a:t>
            </a:r>
            <a:r>
              <a:rPr lang="en-US" sz="2200" dirty="0">
                <a:latin typeface="Tw Cen MT" panose="020B0602020104020603" pitchFamily="34" charset="0"/>
              </a:rPr>
              <a:t>– refers to the extent to which people feel threatened by uncertainty and unpredictability and try to avoid these situations.</a:t>
            </a:r>
          </a:p>
          <a:p>
            <a:r>
              <a:rPr lang="en-US" sz="2200" dirty="0">
                <a:highlight>
                  <a:srgbClr val="FFFF00"/>
                </a:highlight>
                <a:latin typeface="Tw Cen MT" panose="020B0602020104020603" pitchFamily="34" charset="0"/>
              </a:rPr>
              <a:t>Long-Term versus Short-Term Orientation </a:t>
            </a:r>
            <a:r>
              <a:rPr lang="en-US" sz="2200" dirty="0">
                <a:latin typeface="Tw Cen MT" panose="020B0602020104020603" pitchFamily="34" charset="0"/>
              </a:rPr>
              <a:t>(LTO) – refers to the extent to which a society exhibits a future-oriented perspective rather than a near-term point of view.</a:t>
            </a:r>
          </a:p>
          <a:p>
            <a:r>
              <a:rPr lang="en-US" sz="2200" dirty="0">
                <a:highlight>
                  <a:srgbClr val="FFFF00"/>
                </a:highlight>
                <a:latin typeface="Tw Cen MT" panose="020B0602020104020603" pitchFamily="34" charset="0"/>
              </a:rPr>
              <a:t>Indulgence versus Restraint </a:t>
            </a:r>
            <a:r>
              <a:rPr lang="en-US" sz="2200" dirty="0">
                <a:latin typeface="Tw Cen MT" panose="020B0602020104020603" pitchFamily="34" charset="0"/>
              </a:rPr>
              <a:t>(IVR) – refers to the level of relatively free gratification that some societies allow vs other where strict social norms regulate gratification.</a:t>
            </a:r>
            <a:endParaRPr lang="en-GB" sz="2200" dirty="0">
              <a:latin typeface="Tw Cen MT" panose="020B0602020104020603" pitchFamily="34" charset="0"/>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00408B9B-2C38-4A48-89CB-BB8CBC77B87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Created by Tayo Alebiosu</a:t>
            </a:r>
          </a:p>
        </p:txBody>
      </p:sp>
    </p:spTree>
    <p:extLst>
      <p:ext uri="{BB962C8B-B14F-4D97-AF65-F5344CB8AC3E}">
        <p14:creationId xmlns:p14="http://schemas.microsoft.com/office/powerpoint/2010/main" val="1188542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E58ADB1-CD36-47B4-A841-EA42860CBAB5}"/>
              </a:ext>
            </a:extLst>
          </p:cNvPr>
          <p:cNvSpPr>
            <a:spLocks noGrp="1"/>
          </p:cNvSpPr>
          <p:nvPr>
            <p:ph idx="1"/>
          </p:nvPr>
        </p:nvSpPr>
        <p:spPr>
          <a:xfrm>
            <a:off x="0" y="253217"/>
            <a:ext cx="7244861" cy="6468257"/>
          </a:xfrm>
        </p:spPr>
        <p:txBody>
          <a:bodyPr>
            <a:noAutofit/>
          </a:bodyPr>
          <a:lstStyle/>
          <a:p>
            <a:pPr marL="0" indent="0">
              <a:buNone/>
            </a:pPr>
            <a:endParaRPr lang="en-US" sz="2600" dirty="0">
              <a:latin typeface="Tw Cen MT" panose="020B0602020104020603" pitchFamily="34" charset="0"/>
            </a:endParaRPr>
          </a:p>
          <a:p>
            <a:pPr marL="0" indent="0">
              <a:buNone/>
            </a:pPr>
            <a:r>
              <a:rPr lang="en-US" sz="2600" dirty="0">
                <a:latin typeface="Tw Cen MT" panose="020B0602020104020603" pitchFamily="34" charset="0"/>
              </a:rPr>
              <a:t>NOBL has developed a “</a:t>
            </a:r>
            <a:r>
              <a:rPr lang="en-US" sz="2600" dirty="0">
                <a:highlight>
                  <a:srgbClr val="FFFF00"/>
                </a:highlight>
                <a:latin typeface="Tw Cen MT" panose="020B0602020104020603" pitchFamily="34" charset="0"/>
              </a:rPr>
              <a:t>Culture/Market Fit Model</a:t>
            </a:r>
            <a:r>
              <a:rPr lang="en-US" sz="2600" dirty="0">
                <a:latin typeface="Tw Cen MT" panose="020B0602020104020603" pitchFamily="34" charset="0"/>
              </a:rPr>
              <a:t>” that is loosely inspired by the Competing Values Framework. </a:t>
            </a:r>
          </a:p>
          <a:p>
            <a:r>
              <a:rPr lang="en-US" sz="2600" dirty="0">
                <a:latin typeface="Tw Cen MT" panose="020B0602020104020603" pitchFamily="34" charset="0"/>
              </a:rPr>
              <a:t>The idea is based on the concept that you can identify a potential market. </a:t>
            </a:r>
          </a:p>
          <a:p>
            <a:r>
              <a:rPr lang="en-US" sz="2600" dirty="0">
                <a:latin typeface="Tw Cen MT" panose="020B0602020104020603" pitchFamily="34" charset="0"/>
              </a:rPr>
              <a:t>But Then develop a culture that can deliver product/market fit. (NOBL Academy, 2019).</a:t>
            </a:r>
          </a:p>
          <a:p>
            <a:r>
              <a:rPr lang="en-US" sz="2600" b="1" dirty="0">
                <a:highlight>
                  <a:srgbClr val="FFFF00"/>
                </a:highlight>
                <a:latin typeface="Tw Cen MT" panose="020B0602020104020603" pitchFamily="34" charset="0"/>
              </a:rPr>
              <a:t>The Elephant Herd: </a:t>
            </a:r>
            <a:r>
              <a:rPr lang="en-US" sz="2600" dirty="0">
                <a:latin typeface="Tw Cen MT" panose="020B0602020104020603" pitchFamily="34" charset="0"/>
              </a:rPr>
              <a:t>these cultures value interpersonal dynamics and relationships above all else. </a:t>
            </a:r>
          </a:p>
          <a:p>
            <a:r>
              <a:rPr lang="en-US" sz="2600" dirty="0">
                <a:latin typeface="Tw Cen MT" panose="020B0602020104020603" pitchFamily="34" charset="0"/>
              </a:rPr>
              <a:t>They are described by employees as being personal, mentoring, accepting, consensus-seeking, and trusting.</a:t>
            </a:r>
          </a:p>
          <a:p>
            <a:pPr marL="0" indent="0">
              <a:buNone/>
            </a:pPr>
            <a:endParaRPr lang="en-US" sz="2600" dirty="0">
              <a:latin typeface="Tw Cen MT" panose="020B0602020104020603" pitchFamily="34" charset="0"/>
            </a:endParaRPr>
          </a:p>
        </p:txBody>
      </p:sp>
      <p:pic>
        <p:nvPicPr>
          <p:cNvPr id="6" name="Picture 2" descr="The seven culture mistakes that startups make | by NOBL | Startups.com |  Medium">
            <a:extLst>
              <a:ext uri="{FF2B5EF4-FFF2-40B4-BE49-F238E27FC236}">
                <a16:creationId xmlns:a16="http://schemas.microsoft.com/office/drawing/2014/main" id="{670C218D-E53A-45A9-AB00-9411C1AEE4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03494" y="2946951"/>
            <a:ext cx="4788505" cy="3586756"/>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7D68283D-6690-41BD-AAAA-FB927A18B2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t>Created by Tayo Alebiosu</a:t>
            </a:r>
          </a:p>
        </p:txBody>
      </p:sp>
      <p:sp>
        <p:nvSpPr>
          <p:cNvPr id="14" name="TextBox 13">
            <a:extLst>
              <a:ext uri="{FF2B5EF4-FFF2-40B4-BE49-F238E27FC236}">
                <a16:creationId xmlns:a16="http://schemas.microsoft.com/office/drawing/2014/main" id="{2CF1702F-C67C-4BAC-A4DF-B2C1A2196BD8}"/>
              </a:ext>
            </a:extLst>
          </p:cNvPr>
          <p:cNvSpPr txBox="1"/>
          <p:nvPr/>
        </p:nvSpPr>
        <p:spPr>
          <a:xfrm rot="865700">
            <a:off x="7129473" y="1054110"/>
            <a:ext cx="5141844" cy="523220"/>
          </a:xfrm>
          <a:prstGeom prst="rect">
            <a:avLst/>
          </a:prstGeom>
          <a:noFill/>
        </p:spPr>
        <p:txBody>
          <a:bodyPr wrap="square">
            <a:spAutoFit/>
          </a:bodyPr>
          <a:lstStyle/>
          <a:p>
            <a:r>
              <a:rPr lang="en-GB" sz="2800" dirty="0">
                <a:solidFill>
                  <a:schemeClr val="bg1"/>
                </a:solidFill>
                <a:highlight>
                  <a:srgbClr val="008080"/>
                </a:highlight>
                <a:latin typeface="Tw Cen MT" panose="020B0602020104020603" pitchFamily="34" charset="0"/>
              </a:rPr>
              <a:t>NOBL Culture/Market Fit Model</a:t>
            </a:r>
            <a:endParaRPr lang="en-GB" sz="2800" dirty="0"/>
          </a:p>
        </p:txBody>
      </p:sp>
    </p:spTree>
    <p:extLst>
      <p:ext uri="{BB962C8B-B14F-4D97-AF65-F5344CB8AC3E}">
        <p14:creationId xmlns:p14="http://schemas.microsoft.com/office/powerpoint/2010/main" val="71432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Free picture: flock, black, skimmers, flight">
            <a:extLst>
              <a:ext uri="{FF2B5EF4-FFF2-40B4-BE49-F238E27FC236}">
                <a16:creationId xmlns:a16="http://schemas.microsoft.com/office/drawing/2014/main" id="{81927B06-F70A-40A5-8A09-D76A4FEEA1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29" r="9091" b="90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DEB50-BC97-411B-8EDD-E77A5CEB59E9}"/>
              </a:ext>
            </a:extLst>
          </p:cNvPr>
          <p:cNvSpPr>
            <a:spLocks noGrp="1"/>
          </p:cNvSpPr>
          <p:nvPr>
            <p:ph idx="1"/>
          </p:nvPr>
        </p:nvSpPr>
        <p:spPr>
          <a:xfrm>
            <a:off x="594109" y="970671"/>
            <a:ext cx="6721091" cy="5247248"/>
          </a:xfrm>
        </p:spPr>
        <p:txBody>
          <a:bodyPr>
            <a:normAutofit/>
          </a:bodyPr>
          <a:lstStyle/>
          <a:p>
            <a:r>
              <a:rPr lang="en-US" sz="2600" dirty="0">
                <a:highlight>
                  <a:srgbClr val="FFFF00"/>
                </a:highlight>
                <a:latin typeface="Tw Cen MT" panose="020B0602020104020603" pitchFamily="34" charset="0"/>
              </a:rPr>
              <a:t>The Bird Flock: </a:t>
            </a:r>
            <a:r>
              <a:rPr lang="en-US" sz="2600" dirty="0">
                <a:latin typeface="Tw Cen MT" panose="020B0602020104020603" pitchFamily="34" charset="0"/>
              </a:rPr>
              <a:t>these cultures value agility above all else. </a:t>
            </a:r>
          </a:p>
          <a:p>
            <a:r>
              <a:rPr lang="en-US" sz="2600" dirty="0">
                <a:latin typeface="Tw Cen MT" panose="020B0602020104020603" pitchFamily="34" charset="0"/>
              </a:rPr>
              <a:t>Employees use words like entrepreneurial, inventive, adventurous, inspiring, and fast-paced to describe these workplaces. </a:t>
            </a:r>
          </a:p>
          <a:p>
            <a:r>
              <a:rPr lang="en-US" sz="2600" dirty="0">
                <a:latin typeface="Tw Cen MT" panose="020B0602020104020603" pitchFamily="34" charset="0"/>
              </a:rPr>
              <a:t>Bird flocks tend to excel at cultural intelligence, customer intelligence, and of course, speed to market. </a:t>
            </a:r>
            <a:r>
              <a:rPr lang="en-US" sz="2600" dirty="0">
                <a:highlight>
                  <a:srgbClr val="FFFF00"/>
                </a:highlight>
                <a:latin typeface="Tw Cen MT" panose="020B0602020104020603" pitchFamily="34" charset="0"/>
              </a:rPr>
              <a:t>Think Beats, Zara, and Netflix</a:t>
            </a:r>
            <a:r>
              <a:rPr lang="en-US" sz="2600" dirty="0">
                <a:latin typeface="Tw Cen MT" panose="020B0602020104020603" pitchFamily="34" charset="0"/>
              </a:rPr>
              <a:t>.</a:t>
            </a:r>
          </a:p>
          <a:p>
            <a:r>
              <a:rPr lang="en-US" sz="2600" dirty="0">
                <a:latin typeface="Tw Cen MT" panose="020B0602020104020603" pitchFamily="34" charset="0"/>
              </a:rPr>
              <a:t>These cultures tend to excel at strategies such as experience/service design, talent acquisition, and virtuousness. </a:t>
            </a:r>
            <a:r>
              <a:rPr lang="en-US" sz="2600" dirty="0">
                <a:highlight>
                  <a:srgbClr val="FFFF00"/>
                </a:highlight>
                <a:latin typeface="Tw Cen MT" panose="020B0602020104020603" pitchFamily="34" charset="0"/>
              </a:rPr>
              <a:t>Think Patagonia, Pixar, and Zappos</a:t>
            </a:r>
            <a:r>
              <a:rPr lang="en-US" sz="2600" dirty="0">
                <a:latin typeface="Tw Cen MT" panose="020B0602020104020603" pitchFamily="34" charset="0"/>
              </a:rPr>
              <a:t>.</a:t>
            </a:r>
          </a:p>
          <a:p>
            <a:endParaRPr lang="en-GB" sz="2000" dirty="0"/>
          </a:p>
        </p:txBody>
      </p:sp>
      <p:sp>
        <p:nvSpPr>
          <p:cNvPr id="4" name="Footer Placeholder 3">
            <a:extLst>
              <a:ext uri="{FF2B5EF4-FFF2-40B4-BE49-F238E27FC236}">
                <a16:creationId xmlns:a16="http://schemas.microsoft.com/office/drawing/2014/main" id="{FC098427-5447-41C6-9FCE-438D1B0F93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5874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56FF-B601-4DC7-91F6-03556E0F76C9}"/>
              </a:ext>
            </a:extLst>
          </p:cNvPr>
          <p:cNvSpPr>
            <a:spLocks noGrp="1"/>
          </p:cNvSpPr>
          <p:nvPr>
            <p:ph type="title"/>
          </p:nvPr>
        </p:nvSpPr>
        <p:spPr>
          <a:xfrm>
            <a:off x="3369122" y="136525"/>
            <a:ext cx="5755000" cy="950153"/>
          </a:xfrm>
        </p:spPr>
        <p:txBody>
          <a:bodyPr anchor="ctr">
            <a:normAutofit/>
          </a:bodyPr>
          <a:lstStyle/>
          <a:p>
            <a:r>
              <a:rPr lang="en-GB" sz="4800" b="1" dirty="0"/>
              <a:t>Learning outcomes </a:t>
            </a:r>
          </a:p>
        </p:txBody>
      </p:sp>
      <p:graphicFrame>
        <p:nvGraphicFramePr>
          <p:cNvPr id="7" name="Content Placeholder 2">
            <a:extLst>
              <a:ext uri="{FF2B5EF4-FFF2-40B4-BE49-F238E27FC236}">
                <a16:creationId xmlns:a16="http://schemas.microsoft.com/office/drawing/2014/main" id="{C11A116A-BA49-46B7-A2F4-2024B7CFCBFE}"/>
              </a:ext>
            </a:extLst>
          </p:cNvPr>
          <p:cNvGraphicFramePr/>
          <p:nvPr>
            <p:extLst>
              <p:ext uri="{D42A27DB-BD31-4B8C-83A1-F6EECF244321}">
                <p14:modId xmlns:p14="http://schemas.microsoft.com/office/powerpoint/2010/main" val="1411938230"/>
              </p:ext>
            </p:extLst>
          </p:nvPr>
        </p:nvGraphicFramePr>
        <p:xfrm>
          <a:off x="1338469" y="315862"/>
          <a:ext cx="9011478"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DA2B06C-040D-4A6B-81A4-20229ECA7C2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7491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8194" name="Picture 2" descr="Bee and Beehive Cut Outs - Bee Resources - Primary Art">
            <a:extLst>
              <a:ext uri="{FF2B5EF4-FFF2-40B4-BE49-F238E27FC236}">
                <a16:creationId xmlns:a16="http://schemas.microsoft.com/office/drawing/2014/main" id="{EC69A01D-2C03-4144-AD73-3FF01F8FDB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21360" y="4010198"/>
            <a:ext cx="4309533" cy="21547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93FD2EB-E35F-4F05-9743-77C5F1BE2EA2}"/>
              </a:ext>
            </a:extLst>
          </p:cNvPr>
          <p:cNvSpPr>
            <a:spLocks noGrp="1"/>
          </p:cNvSpPr>
          <p:nvPr>
            <p:ph idx="1"/>
          </p:nvPr>
        </p:nvSpPr>
        <p:spPr>
          <a:xfrm>
            <a:off x="198783" y="350033"/>
            <a:ext cx="11432109" cy="4121149"/>
          </a:xfrm>
        </p:spPr>
        <p:txBody>
          <a:bodyPr anchor="t">
            <a:normAutofit/>
          </a:bodyPr>
          <a:lstStyle/>
          <a:p>
            <a:r>
              <a:rPr lang="en-GB" sz="2400" dirty="0">
                <a:highlight>
                  <a:srgbClr val="FFFF00"/>
                </a:highlight>
                <a:latin typeface="Tw Cen MT" panose="020B0602020104020603" pitchFamily="34" charset="0"/>
              </a:rPr>
              <a:t>The Beehive: </a:t>
            </a:r>
            <a:r>
              <a:rPr lang="en-GB" sz="2400" dirty="0">
                <a:latin typeface="Tw Cen MT" panose="020B0602020104020603" pitchFamily="34" charset="0"/>
              </a:rPr>
              <a:t>these cultures value process and procedure above all else. Employees say these cultures feel logical, stable, efficient, comfortable, and respectful. </a:t>
            </a:r>
          </a:p>
          <a:p>
            <a:r>
              <a:rPr lang="en-GB" sz="2400" dirty="0">
                <a:latin typeface="Tw Cen MT" panose="020B0602020104020603" pitchFamily="34" charset="0"/>
              </a:rPr>
              <a:t>Beehives often rock at achieving economies of scale, preserving intellectual property, and dominating on price. </a:t>
            </a:r>
            <a:r>
              <a:rPr lang="en-GB" sz="2400" dirty="0">
                <a:solidFill>
                  <a:schemeClr val="bg1"/>
                </a:solidFill>
                <a:highlight>
                  <a:srgbClr val="008080"/>
                </a:highlight>
                <a:latin typeface="Tw Cen MT" panose="020B0602020104020603" pitchFamily="34" charset="0"/>
              </a:rPr>
              <a:t>Think Toyota, GE, and Coca-Cola</a:t>
            </a:r>
            <a:r>
              <a:rPr lang="en-GB" sz="2400" dirty="0">
                <a:solidFill>
                  <a:schemeClr val="bg1"/>
                </a:solidFill>
                <a:latin typeface="Tw Cen MT" panose="020B0602020104020603" pitchFamily="34" charset="0"/>
              </a:rPr>
              <a:t>.</a:t>
            </a:r>
          </a:p>
          <a:p>
            <a:r>
              <a:rPr lang="en-GB" sz="2400" dirty="0">
                <a:highlight>
                  <a:srgbClr val="FFFF00"/>
                </a:highlight>
                <a:latin typeface="Tw Cen MT" panose="020B0602020104020603" pitchFamily="34" charset="0"/>
              </a:rPr>
              <a:t>The Wolf Pack: </a:t>
            </a:r>
            <a:r>
              <a:rPr lang="en-GB" sz="2400" dirty="0">
                <a:latin typeface="Tw Cen MT" panose="020B0602020104020603" pitchFamily="34" charset="0"/>
              </a:rPr>
              <a:t>these cultures value execution and results above all else. Their employees use words like competitive, goal-oriented, accountable, focused, and productive to describe their workplaces.</a:t>
            </a:r>
          </a:p>
          <a:p>
            <a:r>
              <a:rPr lang="en-GB" sz="2400" dirty="0">
                <a:latin typeface="Tw Cen MT" panose="020B0602020104020603" pitchFamily="34" charset="0"/>
              </a:rPr>
              <a:t> Wolf Packs can crush product design, geographical strategies, and capturing network effects. </a:t>
            </a:r>
            <a:r>
              <a:rPr lang="en-GB" sz="2400" dirty="0">
                <a:solidFill>
                  <a:schemeClr val="bg1"/>
                </a:solidFill>
                <a:highlight>
                  <a:srgbClr val="008080"/>
                </a:highlight>
                <a:latin typeface="Tw Cen MT" panose="020B0602020104020603" pitchFamily="34" charset="0"/>
              </a:rPr>
              <a:t>Think Facebook, Nike, and Bridgewater</a:t>
            </a:r>
            <a:r>
              <a:rPr lang="en-GB" sz="2400" dirty="0">
                <a:highlight>
                  <a:srgbClr val="008080"/>
                </a:highlight>
                <a:latin typeface="Tw Cen MT" panose="020B0602020104020603" pitchFamily="34" charset="0"/>
              </a:rPr>
              <a:t> </a:t>
            </a:r>
            <a:r>
              <a:rPr lang="en-GB" sz="2400" dirty="0">
                <a:latin typeface="Tw Cen MT" panose="020B0602020104020603" pitchFamily="34" charset="0"/>
              </a:rPr>
              <a:t>Associates. </a:t>
            </a:r>
            <a:r>
              <a:rPr lang="en-GB" sz="1900" dirty="0">
                <a:latin typeface="Tw Cen MT" panose="020B0602020104020603" pitchFamily="34" charset="0"/>
              </a:rPr>
              <a:t>(NOBL Academy, 2019)</a:t>
            </a:r>
          </a:p>
          <a:p>
            <a:endParaRPr lang="en-GB" sz="1900" dirty="0"/>
          </a:p>
        </p:txBody>
      </p:sp>
      <p:sp>
        <p:nvSpPr>
          <p:cNvPr id="4" name="Footer Placeholder 3">
            <a:extLst>
              <a:ext uri="{FF2B5EF4-FFF2-40B4-BE49-F238E27FC236}">
                <a16:creationId xmlns:a16="http://schemas.microsoft.com/office/drawing/2014/main" id="{6E959D97-31A7-445E-A8F8-A8225311892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54020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4299A3A-4037-4F56-A9B2-8283C6103215}"/>
              </a:ext>
            </a:extLst>
          </p:cNvPr>
          <p:cNvSpPr>
            <a:spLocks noGrp="1"/>
          </p:cNvSpPr>
          <p:nvPr>
            <p:ph idx="1"/>
          </p:nvPr>
        </p:nvSpPr>
        <p:spPr>
          <a:xfrm>
            <a:off x="1367624" y="2490436"/>
            <a:ext cx="9708995" cy="3567173"/>
          </a:xfrm>
        </p:spPr>
        <p:txBody>
          <a:bodyPr anchor="ctr">
            <a:normAutofit/>
          </a:bodyPr>
          <a:lstStyle/>
          <a:p>
            <a:r>
              <a:rPr lang="en-US" sz="2400" dirty="0">
                <a:latin typeface="Tw Cen MT" panose="020B0602020104020603" pitchFamily="34" charset="0"/>
              </a:rPr>
              <a:t>According to Deal and Kennedy’s (1982), the most significant single influence on a company’s Culture is the business environment in which it operated. They called this ‘corporate culture’, which they asserted embodied what was required to succeed in that environment. </a:t>
            </a:r>
          </a:p>
          <a:p>
            <a:r>
              <a:rPr lang="en-US" sz="2400" dirty="0">
                <a:latin typeface="Tw Cen MT" panose="020B0602020104020603" pitchFamily="34" charset="0"/>
              </a:rPr>
              <a:t>This could be analyses by looking at </a:t>
            </a:r>
            <a:r>
              <a:rPr lang="en-US" sz="2400" dirty="0">
                <a:highlight>
                  <a:srgbClr val="FFFF00"/>
                </a:highlight>
                <a:latin typeface="Tw Cen MT" panose="020B0602020104020603" pitchFamily="34" charset="0"/>
              </a:rPr>
              <a:t>two dimensions</a:t>
            </a:r>
            <a:r>
              <a:rPr lang="en-US" sz="2400" dirty="0">
                <a:latin typeface="Tw Cen MT" panose="020B0602020104020603" pitchFamily="34" charset="0"/>
              </a:rPr>
              <a:t>: </a:t>
            </a:r>
          </a:p>
          <a:p>
            <a:pPr marL="0" indent="0">
              <a:buNone/>
            </a:pPr>
            <a:r>
              <a:rPr lang="en-US" sz="2400" dirty="0">
                <a:latin typeface="Tw Cen MT" panose="020B0602020104020603" pitchFamily="34" charset="0"/>
              </a:rPr>
              <a:t>the degree of risk associated with the company’s activities, and the speed at which companies – and their employees – get feedback on whether decisions or strategies are successful.</a:t>
            </a:r>
            <a:endParaRPr lang="en-GB" sz="2400" dirty="0">
              <a:latin typeface="Tw Cen MT" panose="020B0602020104020603" pitchFamily="34" charset="0"/>
            </a:endParaRPr>
          </a:p>
        </p:txBody>
      </p:sp>
      <p:sp>
        <p:nvSpPr>
          <p:cNvPr id="4" name="Footer Placeholder 3">
            <a:extLst>
              <a:ext uri="{FF2B5EF4-FFF2-40B4-BE49-F238E27FC236}">
                <a16:creationId xmlns:a16="http://schemas.microsoft.com/office/drawing/2014/main" id="{2E2F18CC-E5FB-4007-80CE-63056DE7EB32}"/>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Created by Tayo Alebiosu</a:t>
            </a:r>
          </a:p>
        </p:txBody>
      </p:sp>
      <p:sp>
        <p:nvSpPr>
          <p:cNvPr id="12" name="TextBox 11">
            <a:extLst>
              <a:ext uri="{FF2B5EF4-FFF2-40B4-BE49-F238E27FC236}">
                <a16:creationId xmlns:a16="http://schemas.microsoft.com/office/drawing/2014/main" id="{C3C50AD5-75CF-4A15-A6CC-9566ABC05667}"/>
              </a:ext>
            </a:extLst>
          </p:cNvPr>
          <p:cNvSpPr txBox="1"/>
          <p:nvPr/>
        </p:nvSpPr>
        <p:spPr>
          <a:xfrm>
            <a:off x="2438401" y="1152939"/>
            <a:ext cx="7368208" cy="954107"/>
          </a:xfrm>
          <a:prstGeom prst="rect">
            <a:avLst/>
          </a:prstGeom>
          <a:noFill/>
        </p:spPr>
        <p:txBody>
          <a:bodyPr wrap="square">
            <a:spAutoFit/>
          </a:bodyPr>
          <a:lstStyle/>
          <a:p>
            <a:pPr marL="0" indent="0" algn="ctr">
              <a:buNone/>
            </a:pPr>
            <a:r>
              <a:rPr lang="en-US" sz="2800" b="1" dirty="0">
                <a:highlight>
                  <a:srgbClr val="FFFF00"/>
                </a:highlight>
                <a:latin typeface="Candara" panose="020E0502030303020204" pitchFamily="34" charset="0"/>
              </a:rPr>
              <a:t>Deal and Kennedy model of organizational culture</a:t>
            </a:r>
            <a:r>
              <a:rPr lang="en-US" sz="2800" dirty="0">
                <a:highlight>
                  <a:srgbClr val="FFFF00"/>
                </a:highlight>
                <a:latin typeface="Tw Cen MT" panose="020B0602020104020603" pitchFamily="34" charset="0"/>
              </a:rPr>
              <a:t>.</a:t>
            </a:r>
          </a:p>
        </p:txBody>
      </p:sp>
    </p:spTree>
    <p:extLst>
      <p:ext uri="{BB962C8B-B14F-4D97-AF65-F5344CB8AC3E}">
        <p14:creationId xmlns:p14="http://schemas.microsoft.com/office/powerpoint/2010/main" val="1411949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E93489-4C8E-4211-9569-E10628018B3F}"/>
              </a:ext>
            </a:extLst>
          </p:cNvPr>
          <p:cNvSpPr>
            <a:spLocks noGrp="1"/>
          </p:cNvSpPr>
          <p:nvPr>
            <p:ph idx="1"/>
          </p:nvPr>
        </p:nvSpPr>
        <p:spPr>
          <a:xfrm>
            <a:off x="0" y="136525"/>
            <a:ext cx="8539090" cy="5775877"/>
          </a:xfrm>
        </p:spPr>
        <p:txBody>
          <a:bodyPr>
            <a:noAutofit/>
          </a:bodyPr>
          <a:lstStyle/>
          <a:p>
            <a:pPr marL="0" indent="0">
              <a:buNone/>
            </a:pPr>
            <a:r>
              <a:rPr lang="en-GB" dirty="0">
                <a:highlight>
                  <a:srgbClr val="FFFF00"/>
                </a:highlight>
                <a:latin typeface="Tw Cen MT" panose="020B0602020104020603" pitchFamily="34" charset="0"/>
              </a:rPr>
              <a:t>Critical Review and Reflection </a:t>
            </a:r>
          </a:p>
          <a:p>
            <a:pPr marL="0" indent="0">
              <a:buNone/>
            </a:pPr>
            <a:r>
              <a:rPr lang="en-GB" dirty="0">
                <a:latin typeface="Tw Cen MT" panose="020B0602020104020603" pitchFamily="34" charset="0"/>
              </a:rPr>
              <a:t>Personalities are an important part of the work organisation. </a:t>
            </a:r>
          </a:p>
          <a:p>
            <a:pPr marL="0" indent="0">
              <a:buNone/>
            </a:pPr>
            <a:r>
              <a:rPr lang="en-GB" dirty="0">
                <a:latin typeface="Tw Cen MT" panose="020B0602020104020603" pitchFamily="34" charset="0"/>
              </a:rPr>
              <a:t>Whatever its formal structure, in practice the actual operations of the organisation and success in meeting its objectives will depend upon the behaviour and actions of people within the structure. </a:t>
            </a:r>
          </a:p>
          <a:p>
            <a:pPr marL="0" indent="0">
              <a:buNone/>
            </a:pPr>
            <a:endParaRPr lang="en-GB" dirty="0">
              <a:latin typeface="Tw Cen MT" panose="020B0602020104020603" pitchFamily="34" charset="0"/>
            </a:endParaRPr>
          </a:p>
          <a:p>
            <a:pPr marL="0" indent="0">
              <a:buNone/>
            </a:pPr>
            <a:r>
              <a:rPr lang="en-GB" b="1" dirty="0">
                <a:latin typeface="Tw Cen MT" panose="020B0602020104020603" pitchFamily="34" charset="0"/>
              </a:rPr>
              <a:t>To what extent do YOU think people give shape and personality to the formal structure of  </a:t>
            </a:r>
            <a:r>
              <a:rPr lang="en-GB" b="1" dirty="0">
                <a:solidFill>
                  <a:schemeClr val="bg1"/>
                </a:solidFill>
                <a:highlight>
                  <a:srgbClr val="0000FF"/>
                </a:highlight>
                <a:latin typeface="Tw Cen MT" panose="020B0602020104020603" pitchFamily="34" charset="0"/>
              </a:rPr>
              <a:t>YOUR selected Health and Social Care </a:t>
            </a:r>
            <a:r>
              <a:rPr lang="en-GB" b="1" dirty="0">
                <a:latin typeface="Tw Cen MT" panose="020B0602020104020603" pitchFamily="34" charset="0"/>
              </a:rPr>
              <a:t>organisation?</a:t>
            </a:r>
            <a:endParaRPr lang="en-US" b="1" dirty="0">
              <a:latin typeface="Tw Cen MT" panose="020B0602020104020603" pitchFamily="34" charset="0"/>
            </a:endParaRPr>
          </a:p>
        </p:txBody>
      </p:sp>
      <p:pic>
        <p:nvPicPr>
          <p:cNvPr id="8" name="Graphic 7" descr="Users">
            <a:extLst>
              <a:ext uri="{FF2B5EF4-FFF2-40B4-BE49-F238E27FC236}">
                <a16:creationId xmlns:a16="http://schemas.microsoft.com/office/drawing/2014/main" id="{E12314B8-B5AF-42A8-AEC8-30E0A451C6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9089" y="1550505"/>
            <a:ext cx="3505724" cy="3505724"/>
          </a:xfrm>
          <a:prstGeom prst="rect">
            <a:avLst/>
          </a:prstGeom>
        </p:spPr>
      </p:pic>
      <p:sp>
        <p:nvSpPr>
          <p:cNvPr id="4" name="Footer Placeholder 3">
            <a:extLst>
              <a:ext uri="{FF2B5EF4-FFF2-40B4-BE49-F238E27FC236}">
                <a16:creationId xmlns:a16="http://schemas.microsoft.com/office/drawing/2014/main" id="{2D5E8479-D77D-4A01-9E86-91F609C50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Created by Tayo Alebiosu</a:t>
            </a:r>
          </a:p>
        </p:txBody>
      </p:sp>
    </p:spTree>
    <p:extLst>
      <p:ext uri="{BB962C8B-B14F-4D97-AF65-F5344CB8AC3E}">
        <p14:creationId xmlns:p14="http://schemas.microsoft.com/office/powerpoint/2010/main" val="307811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EF60-A379-4F8D-82FA-A83D9D84DF1F}"/>
              </a:ext>
            </a:extLst>
          </p:cNvPr>
          <p:cNvSpPr>
            <a:spLocks noGrp="1"/>
          </p:cNvSpPr>
          <p:nvPr>
            <p:ph type="title"/>
          </p:nvPr>
        </p:nvSpPr>
        <p:spPr>
          <a:xfrm>
            <a:off x="2511286" y="511175"/>
            <a:ext cx="6009861" cy="827296"/>
          </a:xfrm>
        </p:spPr>
        <p:txBody>
          <a:bodyPr>
            <a:normAutofit fontScale="90000"/>
          </a:bodyPr>
          <a:lstStyle/>
          <a:p>
            <a:pPr algn="ctr"/>
            <a:r>
              <a:rPr lang="en-GB" dirty="0">
                <a:highlight>
                  <a:srgbClr val="FFFF00"/>
                </a:highlight>
              </a:rPr>
              <a:t>LO1- Individual Research –</a:t>
            </a:r>
            <a:br>
              <a:rPr lang="en-GB" dirty="0">
                <a:highlight>
                  <a:srgbClr val="FFFF00"/>
                </a:highlight>
              </a:rPr>
            </a:br>
            <a:r>
              <a:rPr lang="en-GB" dirty="0">
                <a:highlight>
                  <a:srgbClr val="FFFF00"/>
                </a:highlight>
              </a:rPr>
              <a:t>(5 mins)</a:t>
            </a:r>
          </a:p>
        </p:txBody>
      </p:sp>
      <p:graphicFrame>
        <p:nvGraphicFramePr>
          <p:cNvPr id="5" name="Content Placeholder 2">
            <a:extLst>
              <a:ext uri="{FF2B5EF4-FFF2-40B4-BE49-F238E27FC236}">
                <a16:creationId xmlns:a16="http://schemas.microsoft.com/office/drawing/2014/main" id="{96467BD7-BCDB-403D-96AC-075F62A40D7A}"/>
              </a:ext>
            </a:extLst>
          </p:cNvPr>
          <p:cNvGraphicFramePr>
            <a:graphicFrameLocks noGrp="1"/>
          </p:cNvGraphicFramePr>
          <p:nvPr>
            <p:ph idx="1"/>
          </p:nvPr>
        </p:nvGraphicFramePr>
        <p:xfrm>
          <a:off x="2448338" y="137794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52B49C4-22B6-4A92-BAFF-0C77C378A3B8}"/>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9706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ATRDÉ - Culture Creation vs. Culture Change">
            <a:extLst>
              <a:ext uri="{FF2B5EF4-FFF2-40B4-BE49-F238E27FC236}">
                <a16:creationId xmlns:a16="http://schemas.microsoft.com/office/drawing/2014/main" id="{C2D51A8B-6098-48C2-857D-50008751B7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8938" y="2372868"/>
            <a:ext cx="4917035" cy="4312585"/>
          </a:xfrm>
          <a:prstGeom prst="rect">
            <a:avLst/>
          </a:prstGeom>
          <a:noFill/>
          <a:extLst>
            <a:ext uri="{909E8E84-426E-40DD-AFC4-6F175D3DCCD1}">
              <a14:hiddenFill xmlns:a14="http://schemas.microsoft.com/office/drawing/2010/main">
                <a:solidFill>
                  <a:srgbClr val="FFFFFF"/>
                </a:solidFill>
              </a14:hiddenFill>
            </a:ext>
          </a:extLst>
        </p:spPr>
      </p:pic>
      <p:sp>
        <p:nvSpPr>
          <p:cNvPr id="4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D1E95F-B659-48B9-A58E-5C4BDCBA8732}"/>
              </a:ext>
            </a:extLst>
          </p:cNvPr>
          <p:cNvSpPr>
            <a:spLocks noGrp="1"/>
          </p:cNvSpPr>
          <p:nvPr>
            <p:ph idx="1"/>
          </p:nvPr>
        </p:nvSpPr>
        <p:spPr>
          <a:xfrm>
            <a:off x="320274" y="448369"/>
            <a:ext cx="6928664" cy="6409631"/>
          </a:xfrm>
        </p:spPr>
        <p:txBody>
          <a:bodyPr anchor="t">
            <a:noAutofit/>
          </a:bodyPr>
          <a:lstStyle/>
          <a:p>
            <a:r>
              <a:rPr lang="en-GB" sz="2600" dirty="0">
                <a:latin typeface="Tw Cen MT" panose="020B0602020104020603" pitchFamily="34" charset="0"/>
              </a:rPr>
              <a:t>An organization's culture defines the proper way to behave within the organization. </a:t>
            </a:r>
          </a:p>
          <a:p>
            <a:r>
              <a:rPr lang="en-GB" sz="2600" dirty="0">
                <a:latin typeface="Tw Cen MT" panose="020B0602020104020603" pitchFamily="34" charset="0"/>
              </a:rPr>
              <a:t>This culture consists of shared beliefs and values established by leaders and then communicated and reinforced through various methods, ultimately shaping employee perceptions, </a:t>
            </a:r>
            <a:r>
              <a:rPr lang="en-GB" sz="2600" dirty="0" err="1">
                <a:latin typeface="Tw Cen MT" panose="020B0602020104020603" pitchFamily="34" charset="0"/>
              </a:rPr>
              <a:t>behaviors</a:t>
            </a:r>
            <a:r>
              <a:rPr lang="en-GB" sz="2600" dirty="0">
                <a:latin typeface="Tw Cen MT" panose="020B0602020104020603" pitchFamily="34" charset="0"/>
              </a:rPr>
              <a:t> and understanding.</a:t>
            </a:r>
          </a:p>
          <a:p>
            <a:pPr marL="0" indent="0">
              <a:buNone/>
            </a:pPr>
            <a:r>
              <a:rPr lang="en-GB" sz="2600" b="0" i="0" dirty="0">
                <a:effectLst/>
                <a:latin typeface="Tw Cen MT" panose="020B0602020104020603" pitchFamily="34" charset="0"/>
              </a:rPr>
              <a:t>Organisational culture is ‘how we do things round here’.  </a:t>
            </a:r>
          </a:p>
          <a:p>
            <a:r>
              <a:rPr lang="en-GB" sz="2600" b="0" i="0" dirty="0">
                <a:effectLst/>
                <a:latin typeface="Tw Cen MT" panose="020B0602020104020603" pitchFamily="34" charset="0"/>
              </a:rPr>
              <a:t>It represents the collective values and beliefs of the people who work in the organisation and is influenced by its history, its primary task, key individuals, management strategy, external constraints and circumstances. </a:t>
            </a:r>
            <a:endParaRPr lang="en-GB" sz="2600" dirty="0">
              <a:latin typeface="Tw Cen MT" panose="020B0602020104020603" pitchFamily="34" charset="0"/>
            </a:endParaRPr>
          </a:p>
        </p:txBody>
      </p:sp>
      <p:sp>
        <p:nvSpPr>
          <p:cNvPr id="2" name="Footer Placeholder 1">
            <a:extLst>
              <a:ext uri="{FF2B5EF4-FFF2-40B4-BE49-F238E27FC236}">
                <a16:creationId xmlns:a16="http://schemas.microsoft.com/office/drawing/2014/main" id="{5ADE4DF3-FDFE-42BE-80EF-65BD48341F6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50728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DAB796-44C5-4E76-9494-7E59D2AA6FF3}"/>
              </a:ext>
            </a:extLst>
          </p:cNvPr>
          <p:cNvSpPr>
            <a:spLocks noGrp="1"/>
          </p:cNvSpPr>
          <p:nvPr>
            <p:ph idx="1"/>
          </p:nvPr>
        </p:nvSpPr>
        <p:spPr>
          <a:xfrm>
            <a:off x="523766" y="625028"/>
            <a:ext cx="6411606" cy="5551935"/>
          </a:xfrm>
        </p:spPr>
        <p:txBody>
          <a:bodyPr>
            <a:normAutofit/>
          </a:bodyPr>
          <a:lstStyle/>
          <a:p>
            <a:r>
              <a:rPr lang="en-GB" sz="2600" dirty="0">
                <a:latin typeface="Tw Cen MT" panose="020B0602020104020603" pitchFamily="34" charset="0"/>
              </a:rPr>
              <a:t>Similarly to some other components of Organisation Design, the concept of Organisational Culture (often used with its synonym of </a:t>
            </a:r>
            <a:r>
              <a:rPr lang="en-GB" sz="2600" dirty="0">
                <a:highlight>
                  <a:srgbClr val="FFFF00"/>
                </a:highlight>
                <a:latin typeface="Tw Cen MT" panose="020B0602020104020603" pitchFamily="34" charset="0"/>
              </a:rPr>
              <a:t>Corporate Culture</a:t>
            </a:r>
            <a:r>
              <a:rPr lang="en-GB" sz="2600" dirty="0">
                <a:latin typeface="Tw Cen MT" panose="020B0602020104020603" pitchFamily="34" charset="0"/>
              </a:rPr>
              <a:t>) developed around the 1960s and has since steadily be used in management.</a:t>
            </a:r>
          </a:p>
          <a:p>
            <a:r>
              <a:rPr lang="en-GB" sz="2600" dirty="0">
                <a:latin typeface="Tw Cen MT" panose="020B0602020104020603" pitchFamily="34" charset="0"/>
              </a:rPr>
              <a:t>Organizational Culture is a system of shared assumptions, values and beliefs that governs how people </a:t>
            </a:r>
            <a:r>
              <a:rPr lang="en-GB" sz="2600" dirty="0">
                <a:highlight>
                  <a:srgbClr val="FFFF00"/>
                </a:highlight>
                <a:latin typeface="Tw Cen MT" panose="020B0602020104020603" pitchFamily="34" charset="0"/>
              </a:rPr>
              <a:t>behave in organizations.</a:t>
            </a:r>
          </a:p>
          <a:p>
            <a:r>
              <a:rPr lang="en-GB" sz="2600" dirty="0">
                <a:latin typeface="Tw Cen MT" panose="020B0602020104020603" pitchFamily="34" charset="0"/>
              </a:rPr>
              <a:t> The culture of an organization is determined by the values placed on a set of characteristics, such as risk orientation and attention to detail.</a:t>
            </a:r>
          </a:p>
        </p:txBody>
      </p:sp>
      <p:sp>
        <p:nvSpPr>
          <p:cNvPr id="30" name="Oval 29">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nboarding">
            <a:extLst>
              <a:ext uri="{FF2B5EF4-FFF2-40B4-BE49-F238E27FC236}">
                <a16:creationId xmlns:a16="http://schemas.microsoft.com/office/drawing/2014/main" id="{2649C7D4-F1A5-48DD-A595-3B3AE457B4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Freeform: Shape 3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a:extLst>
              <a:ext uri="{FF2B5EF4-FFF2-40B4-BE49-F238E27FC236}">
                <a16:creationId xmlns:a16="http://schemas.microsoft.com/office/drawing/2014/main" id="{AC9D9FCC-539E-4483-BBB5-4CAC9A60FB6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38838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rstanding Your Organization&amp;#39;s Culture | Dynamic Capital">
            <a:extLst>
              <a:ext uri="{FF2B5EF4-FFF2-40B4-BE49-F238E27FC236}">
                <a16:creationId xmlns:a16="http://schemas.microsoft.com/office/drawing/2014/main" id="{7AAEF589-9D02-4FF6-8930-A0724745B2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143" y="1470891"/>
            <a:ext cx="5221625" cy="39162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746E976-6C16-4721-B282-6A6B3D5B2566}"/>
              </a:ext>
            </a:extLst>
          </p:cNvPr>
          <p:cNvSpPr>
            <a:spLocks noGrp="1"/>
          </p:cNvSpPr>
          <p:nvPr>
            <p:ph idx="1"/>
          </p:nvPr>
        </p:nvSpPr>
        <p:spPr>
          <a:xfrm>
            <a:off x="6059054" y="731520"/>
            <a:ext cx="5853801" cy="5624829"/>
          </a:xfrm>
        </p:spPr>
        <p:txBody>
          <a:bodyPr anchor="t">
            <a:normAutofit/>
          </a:bodyPr>
          <a:lstStyle/>
          <a:p>
            <a:r>
              <a:rPr lang="en-GB" sz="2600" dirty="0">
                <a:solidFill>
                  <a:schemeClr val="tx1">
                    <a:alpha val="80000"/>
                  </a:schemeClr>
                </a:solidFill>
                <a:latin typeface="Tw Cen MT" panose="020B0602020104020603" pitchFamily="34" charset="0"/>
              </a:rPr>
              <a:t>Organizational Culture is a group of internal values and </a:t>
            </a:r>
            <a:r>
              <a:rPr lang="en-GB" sz="2600" dirty="0" err="1">
                <a:solidFill>
                  <a:schemeClr val="tx1">
                    <a:alpha val="80000"/>
                  </a:schemeClr>
                </a:solidFill>
                <a:latin typeface="Tw Cen MT" panose="020B0602020104020603" pitchFamily="34" charset="0"/>
              </a:rPr>
              <a:t>behaviors</a:t>
            </a:r>
            <a:r>
              <a:rPr lang="en-GB" sz="2600" dirty="0">
                <a:solidFill>
                  <a:schemeClr val="tx1">
                    <a:alpha val="80000"/>
                  </a:schemeClr>
                </a:solidFill>
                <a:latin typeface="Tw Cen MT" panose="020B0602020104020603" pitchFamily="34" charset="0"/>
              </a:rPr>
              <a:t> in an organization. </a:t>
            </a:r>
          </a:p>
          <a:p>
            <a:r>
              <a:rPr lang="en-GB" sz="2600" dirty="0">
                <a:solidFill>
                  <a:schemeClr val="tx1">
                    <a:alpha val="80000"/>
                  </a:schemeClr>
                </a:solidFill>
                <a:latin typeface="Tw Cen MT" panose="020B0602020104020603" pitchFamily="34" charset="0"/>
              </a:rPr>
              <a:t>It includes experiences, ways of thinking, beliefs and future expectations. </a:t>
            </a:r>
          </a:p>
          <a:p>
            <a:r>
              <a:rPr lang="en-GB" sz="2600" dirty="0">
                <a:solidFill>
                  <a:schemeClr val="tx1">
                    <a:alpha val="80000"/>
                  </a:schemeClr>
                </a:solidFill>
                <a:latin typeface="Tw Cen MT" panose="020B0602020104020603" pitchFamily="34" charset="0"/>
              </a:rPr>
              <a:t>It is also intuitive, with repetitive habits and emotional responses. </a:t>
            </a:r>
          </a:p>
          <a:p>
            <a:endParaRPr lang="en-GB" sz="2600" dirty="0">
              <a:solidFill>
                <a:schemeClr val="tx1">
                  <a:alpha val="80000"/>
                </a:schemeClr>
              </a:solidFill>
              <a:latin typeface="Tw Cen MT" panose="020B0602020104020603" pitchFamily="34" charset="0"/>
            </a:endParaRPr>
          </a:p>
          <a:p>
            <a:r>
              <a:rPr lang="en-GB" sz="2600" dirty="0">
                <a:solidFill>
                  <a:schemeClr val="tx1">
                    <a:alpha val="80000"/>
                  </a:schemeClr>
                </a:solidFill>
                <a:latin typeface="Tw Cen MT" panose="020B0602020104020603" pitchFamily="34" charset="0"/>
              </a:rPr>
              <a:t>Organizational Culture is the result of a perception within the company that its employees all share.</a:t>
            </a:r>
          </a:p>
          <a:p>
            <a:pPr marL="0" indent="0">
              <a:buNone/>
            </a:pPr>
            <a:endParaRPr lang="en-GB" sz="2600" dirty="0">
              <a:solidFill>
                <a:schemeClr val="tx1">
                  <a:alpha val="80000"/>
                </a:schemeClr>
              </a:solidFill>
              <a:latin typeface="Tw Cen MT" panose="020B0602020104020603" pitchFamily="34" charset="0"/>
            </a:endParaRPr>
          </a:p>
          <a:p>
            <a:r>
              <a:rPr lang="en-GB" sz="2600" dirty="0">
                <a:solidFill>
                  <a:schemeClr val="tx1">
                    <a:alpha val="80000"/>
                  </a:schemeClr>
                </a:solidFill>
                <a:highlight>
                  <a:srgbClr val="FFFF00"/>
                </a:highlight>
                <a:latin typeface="Tw Cen MT" panose="020B0602020104020603" pitchFamily="34" charset="0"/>
              </a:rPr>
              <a:t>We also call it Corporate Culture.</a:t>
            </a:r>
          </a:p>
          <a:p>
            <a:endParaRPr lang="en-GB" sz="2600" dirty="0">
              <a:solidFill>
                <a:schemeClr val="tx1">
                  <a:alpha val="80000"/>
                </a:schemeClr>
              </a:solidFill>
              <a:latin typeface="Tw Cen MT" panose="020B0602020104020603" pitchFamily="34" charset="0"/>
            </a:endParaRPr>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2DEC913-4E46-4FEA-988D-0E50AEDA7E18}"/>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3436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rge skydiving group mid-air">
            <a:extLst>
              <a:ext uri="{FF2B5EF4-FFF2-40B4-BE49-F238E27FC236}">
                <a16:creationId xmlns:a16="http://schemas.microsoft.com/office/drawing/2014/main" id="{81C5D777-9F59-41BA-9ABA-3588EC7DCAE2}"/>
              </a:ext>
            </a:extLst>
          </p:cNvPr>
          <p:cNvPicPr>
            <a:picLocks noChangeAspect="1"/>
          </p:cNvPicPr>
          <p:nvPr/>
        </p:nvPicPr>
        <p:blipFill rotWithShape="1">
          <a:blip r:embed="rId2"/>
          <a:srcRect t="18354" r="9091" b="4749"/>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705A43-538F-4E47-BFCD-91EAAB8FDD0C}"/>
              </a:ext>
            </a:extLst>
          </p:cNvPr>
          <p:cNvSpPr>
            <a:spLocks noGrp="1"/>
          </p:cNvSpPr>
          <p:nvPr>
            <p:ph idx="1"/>
          </p:nvPr>
        </p:nvSpPr>
        <p:spPr>
          <a:xfrm>
            <a:off x="594109" y="640081"/>
            <a:ext cx="6940547" cy="5254692"/>
          </a:xfrm>
        </p:spPr>
        <p:txBody>
          <a:bodyPr>
            <a:normAutofit/>
          </a:bodyPr>
          <a:lstStyle/>
          <a:p>
            <a:r>
              <a:rPr lang="en-GB" sz="2600" dirty="0">
                <a:latin typeface="Tw Cen MT" panose="020B0602020104020603" pitchFamily="34" charset="0"/>
              </a:rPr>
              <a:t>Organizational culture can manifest itself in a variety of ways, including </a:t>
            </a:r>
            <a:r>
              <a:rPr lang="en-GB" sz="2600" dirty="0">
                <a:highlight>
                  <a:srgbClr val="FFFF00"/>
                </a:highlight>
                <a:latin typeface="Tw Cen MT" panose="020B0602020104020603" pitchFamily="34" charset="0"/>
              </a:rPr>
              <a:t>leadership </a:t>
            </a:r>
            <a:r>
              <a:rPr lang="en-GB" sz="2600" dirty="0" err="1">
                <a:highlight>
                  <a:srgbClr val="FFFF00"/>
                </a:highlight>
                <a:latin typeface="Tw Cen MT" panose="020B0602020104020603" pitchFamily="34" charset="0"/>
              </a:rPr>
              <a:t>behaviors</a:t>
            </a:r>
            <a:r>
              <a:rPr lang="en-GB" sz="2600" dirty="0">
                <a:latin typeface="Tw Cen MT" panose="020B0602020104020603" pitchFamily="34" charset="0"/>
              </a:rPr>
              <a:t>, </a:t>
            </a:r>
            <a:r>
              <a:rPr lang="en-GB" sz="2600" dirty="0">
                <a:highlight>
                  <a:srgbClr val="00FFFF"/>
                </a:highlight>
                <a:latin typeface="Tw Cen MT" panose="020B0602020104020603" pitchFamily="34" charset="0"/>
              </a:rPr>
              <a:t>communication styles</a:t>
            </a:r>
            <a:r>
              <a:rPr lang="en-GB" sz="2600" dirty="0">
                <a:latin typeface="Tw Cen MT" panose="020B0602020104020603" pitchFamily="34" charset="0"/>
              </a:rPr>
              <a:t>, </a:t>
            </a:r>
            <a:r>
              <a:rPr lang="en-GB" sz="2600" dirty="0">
                <a:solidFill>
                  <a:schemeClr val="bg1"/>
                </a:solidFill>
                <a:highlight>
                  <a:srgbClr val="008000"/>
                </a:highlight>
                <a:latin typeface="Tw Cen MT" panose="020B0602020104020603" pitchFamily="34" charset="0"/>
              </a:rPr>
              <a:t>internally distributed messages </a:t>
            </a:r>
            <a:r>
              <a:rPr lang="en-GB" sz="2600" dirty="0">
                <a:latin typeface="Tw Cen MT" panose="020B0602020104020603" pitchFamily="34" charset="0"/>
              </a:rPr>
              <a:t>and </a:t>
            </a:r>
            <a:r>
              <a:rPr lang="en-GB" sz="2600" dirty="0">
                <a:solidFill>
                  <a:schemeClr val="bg1"/>
                </a:solidFill>
                <a:highlight>
                  <a:srgbClr val="000080"/>
                </a:highlight>
                <a:latin typeface="Tw Cen MT" panose="020B0602020104020603" pitchFamily="34" charset="0"/>
              </a:rPr>
              <a:t>corporate celebrations</a:t>
            </a:r>
            <a:r>
              <a:rPr lang="en-GB" sz="2600" dirty="0">
                <a:latin typeface="Tw Cen MT" panose="020B0602020104020603" pitchFamily="34" charset="0"/>
              </a:rPr>
              <a:t>. </a:t>
            </a:r>
          </a:p>
          <a:p>
            <a:r>
              <a:rPr lang="en-GB" sz="2600" dirty="0">
                <a:latin typeface="Tw Cen MT" panose="020B0602020104020603" pitchFamily="34" charset="0"/>
              </a:rPr>
              <a:t>Given that culture comprises so many elements, it is not surprising that terms for describing specific cultures vary widely. </a:t>
            </a:r>
          </a:p>
          <a:p>
            <a:r>
              <a:rPr lang="en-GB" sz="2600" dirty="0">
                <a:latin typeface="Tw Cen MT" panose="020B0602020104020603" pitchFamily="34" charset="0"/>
              </a:rPr>
              <a:t>Some commonly used terms for describing cultures include aggressive, customer-focused, innovative, fun, ethical, research-driven, technology-driven, process-oriented, hierarchical, family-friendly and risk-taking.</a:t>
            </a:r>
          </a:p>
        </p:txBody>
      </p:sp>
      <p:sp>
        <p:nvSpPr>
          <p:cNvPr id="4" name="Footer Placeholder 3">
            <a:extLst>
              <a:ext uri="{FF2B5EF4-FFF2-40B4-BE49-F238E27FC236}">
                <a16:creationId xmlns:a16="http://schemas.microsoft.com/office/drawing/2014/main" id="{E0E47D76-A52C-4BE7-A022-D1D006C0C477}"/>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7728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14A8AA-3213-4269-9862-CA1341B38295}"/>
              </a:ext>
            </a:extLst>
          </p:cNvPr>
          <p:cNvSpPr>
            <a:spLocks noGrp="1"/>
          </p:cNvSpPr>
          <p:nvPr>
            <p:ph idx="1"/>
          </p:nvPr>
        </p:nvSpPr>
        <p:spPr>
          <a:xfrm>
            <a:off x="253218" y="689317"/>
            <a:ext cx="6143471" cy="5487646"/>
          </a:xfrm>
        </p:spPr>
        <p:txBody>
          <a:bodyPr>
            <a:normAutofit/>
          </a:bodyPr>
          <a:lstStyle/>
          <a:p>
            <a:pPr marL="0" indent="0">
              <a:buNone/>
            </a:pPr>
            <a:r>
              <a:rPr lang="en-GB" dirty="0">
                <a:hlinkClick r:id="rId2"/>
              </a:rPr>
              <a:t>https://youtu.be/2aiJY4xfeZc</a:t>
            </a:r>
            <a:endParaRPr lang="en-GB" dirty="0"/>
          </a:p>
          <a:p>
            <a:r>
              <a:rPr lang="en-GB" dirty="0"/>
              <a:t>Every organisation will posses its own </a:t>
            </a:r>
            <a:r>
              <a:rPr lang="en-GB" dirty="0">
                <a:highlight>
                  <a:srgbClr val="FFFF00"/>
                </a:highlight>
              </a:rPr>
              <a:t>unique culture</a:t>
            </a:r>
            <a:r>
              <a:rPr lang="en-GB" dirty="0"/>
              <a:t>.</a:t>
            </a:r>
          </a:p>
          <a:p>
            <a:r>
              <a:rPr lang="en-GB" dirty="0"/>
              <a:t> However, without nurturing a healthy and positive organisational culture, a negative culture can corrupt an organisation from the inside out.</a:t>
            </a:r>
          </a:p>
        </p:txBody>
      </p:sp>
      <p:sp>
        <p:nvSpPr>
          <p:cNvPr id="26" name="Oval 2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Block Arc 2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2" name="Straight Connector 3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565D4F1-FA25-4359-99DF-DF90921B6D7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72720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3022</Words>
  <Application>Microsoft Office PowerPoint</Application>
  <PresentationFormat>Widescreen</PresentationFormat>
  <Paragraphs>201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Candara</vt:lpstr>
      <vt:lpstr>Tw Cen MT</vt:lpstr>
      <vt:lpstr>Office Theme</vt:lpstr>
      <vt:lpstr>Work Related learning</vt:lpstr>
      <vt:lpstr>PowerPoint Presentation</vt:lpstr>
      <vt:lpstr>Learning outcomes </vt:lpstr>
      <vt:lpstr>LO1- Individual Research – (5 mins)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Culture As A Dependent Variable</vt:lpstr>
      <vt:lpstr>.</vt:lpstr>
      <vt:lpstr>PowerPoint Presentation</vt:lpstr>
      <vt:lpstr>Culture as Strategy</vt:lpstr>
      <vt:lpstr>PowerPoint Presentation</vt:lpstr>
      <vt:lpstr>PowerPoint Presentation</vt:lpstr>
      <vt:lpstr>Denison Organisational Culture Model </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23</cp:revision>
  <dcterms:created xsi:type="dcterms:W3CDTF">2021-06-11T08:30:59Z</dcterms:created>
  <dcterms:modified xsi:type="dcterms:W3CDTF">2021-06-11T22:49:36Z</dcterms:modified>
</cp:coreProperties>
</file>