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6" r:id="rId2"/>
    <p:sldId id="421" r:id="rId3"/>
    <p:sldId id="422" r:id="rId4"/>
    <p:sldId id="427" r:id="rId5"/>
    <p:sldId id="279" r:id="rId6"/>
    <p:sldId id="428" r:id="rId7"/>
    <p:sldId id="277" r:id="rId8"/>
    <p:sldId id="283" r:id="rId9"/>
    <p:sldId id="280" r:id="rId10"/>
    <p:sldId id="282" r:id="rId11"/>
    <p:sldId id="430" r:id="rId12"/>
    <p:sldId id="257" r:id="rId13"/>
    <p:sldId id="426" r:id="rId14"/>
    <p:sldId id="258" r:id="rId15"/>
    <p:sldId id="259" r:id="rId16"/>
    <p:sldId id="260" r:id="rId17"/>
    <p:sldId id="261" r:id="rId18"/>
    <p:sldId id="262" r:id="rId19"/>
    <p:sldId id="264" r:id="rId20"/>
    <p:sldId id="263" r:id="rId21"/>
    <p:sldId id="269" r:id="rId22"/>
    <p:sldId id="265" r:id="rId23"/>
    <p:sldId id="266" r:id="rId24"/>
    <p:sldId id="267" r:id="rId25"/>
    <p:sldId id="268" r:id="rId26"/>
    <p:sldId id="270" r:id="rId27"/>
    <p:sldId id="271" r:id="rId28"/>
    <p:sldId id="273" r:id="rId29"/>
    <p:sldId id="272" r:id="rId30"/>
    <p:sldId id="42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D7C99-58B1-4B26-887E-C4F5E240DB61}"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5341FDC4-B6A9-4D5A-9B9B-BCCA9661966F}">
      <dgm:prSet custT="1"/>
      <dgm:spPr/>
      <dgm:t>
        <a:bodyPr/>
        <a:lstStyle/>
        <a:p>
          <a:r>
            <a:rPr lang="en-US" sz="2400"/>
            <a:t>Be</a:t>
          </a:r>
        </a:p>
      </dgm:t>
    </dgm:pt>
    <dgm:pt modelId="{91F12521-95DF-430B-8985-AC363DB61D95}" type="parTrans" cxnId="{6233A49E-5D65-4ECB-88A4-2881696CF3BC}">
      <dgm:prSet/>
      <dgm:spPr/>
      <dgm:t>
        <a:bodyPr/>
        <a:lstStyle/>
        <a:p>
          <a:endParaRPr lang="en-US" sz="2400"/>
        </a:p>
      </dgm:t>
    </dgm:pt>
    <dgm:pt modelId="{5A5F5B8C-EC55-49A7-A429-7B07D3AAA9E3}" type="sibTrans" cxnId="{6233A49E-5D65-4ECB-88A4-2881696CF3BC}">
      <dgm:prSet/>
      <dgm:spPr/>
      <dgm:t>
        <a:bodyPr/>
        <a:lstStyle/>
        <a:p>
          <a:endParaRPr lang="en-US" sz="2400"/>
        </a:p>
      </dgm:t>
    </dgm:pt>
    <dgm:pt modelId="{AC135D86-E2CB-4456-8D2A-5D0CE9BEEFCF}">
      <dgm:prSet custT="1"/>
      <dgm:spPr/>
      <dgm:t>
        <a:bodyPr/>
        <a:lstStyle/>
        <a:p>
          <a:r>
            <a:rPr lang="en-US" sz="2400"/>
            <a:t>At the end of this session, students will be able to ;</a:t>
          </a:r>
        </a:p>
      </dgm:t>
    </dgm:pt>
    <dgm:pt modelId="{684A46F1-1845-4F52-A237-9A89F393A5B8}" type="parTrans" cxnId="{0A2CFB08-507E-4BB5-9B9F-54A24A886A0A}">
      <dgm:prSet/>
      <dgm:spPr/>
      <dgm:t>
        <a:bodyPr/>
        <a:lstStyle/>
        <a:p>
          <a:endParaRPr lang="en-US" sz="2400"/>
        </a:p>
      </dgm:t>
    </dgm:pt>
    <dgm:pt modelId="{A5A456E1-0DA6-4F62-B027-1C0679A24BD5}" type="sibTrans" cxnId="{0A2CFB08-507E-4BB5-9B9F-54A24A886A0A}">
      <dgm:prSet/>
      <dgm:spPr/>
      <dgm:t>
        <a:bodyPr/>
        <a:lstStyle/>
        <a:p>
          <a:endParaRPr lang="en-US" sz="2400"/>
        </a:p>
      </dgm:t>
    </dgm:pt>
    <dgm:pt modelId="{63CDD98E-A958-4A81-89CA-643F0EF9C342}">
      <dgm:prSet custT="1"/>
      <dgm:spPr/>
      <dgm:t>
        <a:bodyPr/>
        <a:lstStyle/>
        <a:p>
          <a:r>
            <a:rPr lang="en-US" sz="2400"/>
            <a:t>Describe</a:t>
          </a:r>
        </a:p>
      </dgm:t>
    </dgm:pt>
    <dgm:pt modelId="{E744F98D-E85A-4A4A-BE6E-CBC57E77910E}" type="parTrans" cxnId="{DA07C569-7C1B-4468-80BA-51F963C55AE3}">
      <dgm:prSet/>
      <dgm:spPr/>
      <dgm:t>
        <a:bodyPr/>
        <a:lstStyle/>
        <a:p>
          <a:endParaRPr lang="en-US" sz="2400"/>
        </a:p>
      </dgm:t>
    </dgm:pt>
    <dgm:pt modelId="{7B331280-6D78-446F-84E2-3AEB67F24C8E}" type="sibTrans" cxnId="{DA07C569-7C1B-4468-80BA-51F963C55AE3}">
      <dgm:prSet/>
      <dgm:spPr/>
      <dgm:t>
        <a:bodyPr/>
        <a:lstStyle/>
        <a:p>
          <a:endParaRPr lang="en-US" sz="2400"/>
        </a:p>
      </dgm:t>
    </dgm:pt>
    <dgm:pt modelId="{57DE09A4-CD08-4592-87C7-7E309DC92B2B}">
      <dgm:prSet custT="1"/>
      <dgm:spPr/>
      <dgm:t>
        <a:bodyPr/>
        <a:lstStyle/>
        <a:p>
          <a:r>
            <a:rPr lang="en-US" sz="2400" dirty="0"/>
            <a:t>1-Explore the structure of the NHS as an organization.</a:t>
          </a:r>
        </a:p>
      </dgm:t>
    </dgm:pt>
    <dgm:pt modelId="{EE6132F0-6AA9-4D3E-9680-513BAA9405DB}" type="parTrans" cxnId="{DCCAE55B-46A0-4BD4-AACB-4C347E1D1C2C}">
      <dgm:prSet/>
      <dgm:spPr/>
      <dgm:t>
        <a:bodyPr/>
        <a:lstStyle/>
        <a:p>
          <a:endParaRPr lang="en-US" sz="2400"/>
        </a:p>
      </dgm:t>
    </dgm:pt>
    <dgm:pt modelId="{875BFBE9-125E-4CEA-BC51-D05638F24F0C}" type="sibTrans" cxnId="{DCCAE55B-46A0-4BD4-AACB-4C347E1D1C2C}">
      <dgm:prSet/>
      <dgm:spPr/>
      <dgm:t>
        <a:bodyPr/>
        <a:lstStyle/>
        <a:p>
          <a:endParaRPr lang="en-US" sz="2400"/>
        </a:p>
      </dgm:t>
    </dgm:pt>
    <dgm:pt modelId="{89EA2E9B-FCC2-4014-9DA9-6C21AD820662}">
      <dgm:prSet custT="1"/>
      <dgm:spPr/>
      <dgm:t>
        <a:bodyPr/>
        <a:lstStyle/>
        <a:p>
          <a:r>
            <a:rPr lang="en-US" sz="2400"/>
            <a:t>Explain</a:t>
          </a:r>
        </a:p>
      </dgm:t>
    </dgm:pt>
    <dgm:pt modelId="{37F55C34-A4EF-4424-AA78-482C16B7D708}" type="parTrans" cxnId="{53C27259-31FD-4043-9BA5-5FA7959FAA3F}">
      <dgm:prSet/>
      <dgm:spPr/>
      <dgm:t>
        <a:bodyPr/>
        <a:lstStyle/>
        <a:p>
          <a:endParaRPr lang="en-US" sz="2400"/>
        </a:p>
      </dgm:t>
    </dgm:pt>
    <dgm:pt modelId="{306A5E07-8A96-4084-A1AB-D9672BE8CDB9}" type="sibTrans" cxnId="{53C27259-31FD-4043-9BA5-5FA7959FAA3F}">
      <dgm:prSet/>
      <dgm:spPr/>
      <dgm:t>
        <a:bodyPr/>
        <a:lstStyle/>
        <a:p>
          <a:endParaRPr lang="en-US" sz="2400"/>
        </a:p>
      </dgm:t>
    </dgm:pt>
    <dgm:pt modelId="{F4DB204D-D6FB-47F4-9BE7-0890E7E921B8}">
      <dgm:prSet custT="1"/>
      <dgm:spPr/>
      <dgm:t>
        <a:bodyPr/>
        <a:lstStyle/>
        <a:p>
          <a:r>
            <a:rPr lang="en-US" sz="2400" dirty="0"/>
            <a:t>2-Explain the functions of the NHS and its organizational structure. </a:t>
          </a:r>
        </a:p>
      </dgm:t>
    </dgm:pt>
    <dgm:pt modelId="{076CBD41-3A71-4FEF-9B3B-03C6AE348D42}" type="parTrans" cxnId="{496CA817-C69F-4849-83DA-9E4ACC74D4F3}">
      <dgm:prSet/>
      <dgm:spPr/>
      <dgm:t>
        <a:bodyPr/>
        <a:lstStyle/>
        <a:p>
          <a:endParaRPr lang="en-US" sz="2400"/>
        </a:p>
      </dgm:t>
    </dgm:pt>
    <dgm:pt modelId="{253F87A6-E9AE-4842-8F53-F36C1DC977A0}" type="sibTrans" cxnId="{496CA817-C69F-4849-83DA-9E4ACC74D4F3}">
      <dgm:prSet/>
      <dgm:spPr/>
      <dgm:t>
        <a:bodyPr/>
        <a:lstStyle/>
        <a:p>
          <a:endParaRPr lang="en-US" sz="2400"/>
        </a:p>
      </dgm:t>
    </dgm:pt>
    <dgm:pt modelId="{2B4F1EAD-2E8B-4139-BCEB-2F7AFB221C02}" type="pres">
      <dgm:prSet presAssocID="{223D7C99-58B1-4B26-887E-C4F5E240DB61}" presName="Name0" presStyleCnt="0">
        <dgm:presLayoutVars>
          <dgm:dir/>
          <dgm:animLvl val="lvl"/>
          <dgm:resizeHandles val="exact"/>
        </dgm:presLayoutVars>
      </dgm:prSet>
      <dgm:spPr/>
    </dgm:pt>
    <dgm:pt modelId="{36424AAC-0B8F-4202-996A-6847AC1F865C}" type="pres">
      <dgm:prSet presAssocID="{5341FDC4-B6A9-4D5A-9B9B-BCCA9661966F}" presName="composite" presStyleCnt="0"/>
      <dgm:spPr/>
    </dgm:pt>
    <dgm:pt modelId="{EE64845C-7C36-432F-BCF6-F94448836B10}" type="pres">
      <dgm:prSet presAssocID="{5341FDC4-B6A9-4D5A-9B9B-BCCA9661966F}" presName="parTx" presStyleLbl="alignNode1" presStyleIdx="0" presStyleCnt="3">
        <dgm:presLayoutVars>
          <dgm:chMax val="0"/>
          <dgm:chPref val="0"/>
        </dgm:presLayoutVars>
      </dgm:prSet>
      <dgm:spPr/>
    </dgm:pt>
    <dgm:pt modelId="{0DBBDE36-0F45-49EE-AB24-456DCE330DF9}" type="pres">
      <dgm:prSet presAssocID="{5341FDC4-B6A9-4D5A-9B9B-BCCA9661966F}" presName="desTx" presStyleLbl="alignAccFollowNode1" presStyleIdx="0" presStyleCnt="3">
        <dgm:presLayoutVars/>
      </dgm:prSet>
      <dgm:spPr/>
    </dgm:pt>
    <dgm:pt modelId="{DAEBC713-F5D7-4ED7-89B9-D9256FA7AC8D}" type="pres">
      <dgm:prSet presAssocID="{5A5F5B8C-EC55-49A7-A429-7B07D3AAA9E3}" presName="space" presStyleCnt="0"/>
      <dgm:spPr/>
    </dgm:pt>
    <dgm:pt modelId="{3E2C87C0-1508-4862-AB0A-F1A2D4A5C832}" type="pres">
      <dgm:prSet presAssocID="{63CDD98E-A958-4A81-89CA-643F0EF9C342}" presName="composite" presStyleCnt="0"/>
      <dgm:spPr/>
    </dgm:pt>
    <dgm:pt modelId="{F95372E3-829F-4AE0-AE73-F6831D45A9CC}" type="pres">
      <dgm:prSet presAssocID="{63CDD98E-A958-4A81-89CA-643F0EF9C342}" presName="parTx" presStyleLbl="alignNode1" presStyleIdx="1" presStyleCnt="3">
        <dgm:presLayoutVars>
          <dgm:chMax val="0"/>
          <dgm:chPref val="0"/>
        </dgm:presLayoutVars>
      </dgm:prSet>
      <dgm:spPr/>
    </dgm:pt>
    <dgm:pt modelId="{C4AAD380-439D-4749-8C5F-F0A467674406}" type="pres">
      <dgm:prSet presAssocID="{63CDD98E-A958-4A81-89CA-643F0EF9C342}" presName="desTx" presStyleLbl="alignAccFollowNode1" presStyleIdx="1" presStyleCnt="3">
        <dgm:presLayoutVars/>
      </dgm:prSet>
      <dgm:spPr/>
    </dgm:pt>
    <dgm:pt modelId="{ADCDF8E9-5378-4198-B295-8BF93522A302}" type="pres">
      <dgm:prSet presAssocID="{7B331280-6D78-446F-84E2-3AEB67F24C8E}" presName="space" presStyleCnt="0"/>
      <dgm:spPr/>
    </dgm:pt>
    <dgm:pt modelId="{3EB87C6E-2D0E-4CF7-9482-983DBA92DCD4}" type="pres">
      <dgm:prSet presAssocID="{89EA2E9B-FCC2-4014-9DA9-6C21AD820662}" presName="composite" presStyleCnt="0"/>
      <dgm:spPr/>
    </dgm:pt>
    <dgm:pt modelId="{E56C124D-6C72-41B2-811A-B43351B397F7}" type="pres">
      <dgm:prSet presAssocID="{89EA2E9B-FCC2-4014-9DA9-6C21AD820662}" presName="parTx" presStyleLbl="alignNode1" presStyleIdx="2" presStyleCnt="3">
        <dgm:presLayoutVars>
          <dgm:chMax val="0"/>
          <dgm:chPref val="0"/>
        </dgm:presLayoutVars>
      </dgm:prSet>
      <dgm:spPr/>
    </dgm:pt>
    <dgm:pt modelId="{7BA5C409-93AA-42D8-B17B-BBC7E6086130}" type="pres">
      <dgm:prSet presAssocID="{89EA2E9B-FCC2-4014-9DA9-6C21AD820662}" presName="desTx" presStyleLbl="alignAccFollowNode1" presStyleIdx="2" presStyleCnt="3">
        <dgm:presLayoutVars/>
      </dgm:prSet>
      <dgm:spPr/>
    </dgm:pt>
  </dgm:ptLst>
  <dgm:cxnLst>
    <dgm:cxn modelId="{0A2CFB08-507E-4BB5-9B9F-54A24A886A0A}" srcId="{5341FDC4-B6A9-4D5A-9B9B-BCCA9661966F}" destId="{AC135D86-E2CB-4456-8D2A-5D0CE9BEEFCF}" srcOrd="0" destOrd="0" parTransId="{684A46F1-1845-4F52-A237-9A89F393A5B8}" sibTransId="{A5A456E1-0DA6-4F62-B027-1C0679A24BD5}"/>
    <dgm:cxn modelId="{CEF7700E-83F3-4C1C-A34B-8BB4623E5C94}" type="presOf" srcId="{AC135D86-E2CB-4456-8D2A-5D0CE9BEEFCF}" destId="{0DBBDE36-0F45-49EE-AB24-456DCE330DF9}" srcOrd="0" destOrd="0" presId="urn:microsoft.com/office/officeart/2016/7/layout/HorizontalActionList"/>
    <dgm:cxn modelId="{496CA817-C69F-4849-83DA-9E4ACC74D4F3}" srcId="{89EA2E9B-FCC2-4014-9DA9-6C21AD820662}" destId="{F4DB204D-D6FB-47F4-9BE7-0890E7E921B8}" srcOrd="0" destOrd="0" parTransId="{076CBD41-3A71-4FEF-9B3B-03C6AE348D42}" sibTransId="{253F87A6-E9AE-4842-8F53-F36C1DC977A0}"/>
    <dgm:cxn modelId="{DCCAE55B-46A0-4BD4-AACB-4C347E1D1C2C}" srcId="{63CDD98E-A958-4A81-89CA-643F0EF9C342}" destId="{57DE09A4-CD08-4592-87C7-7E309DC92B2B}" srcOrd="0" destOrd="0" parTransId="{EE6132F0-6AA9-4D3E-9680-513BAA9405DB}" sibTransId="{875BFBE9-125E-4CEA-BC51-D05638F24F0C}"/>
    <dgm:cxn modelId="{DA07C569-7C1B-4468-80BA-51F963C55AE3}" srcId="{223D7C99-58B1-4B26-887E-C4F5E240DB61}" destId="{63CDD98E-A958-4A81-89CA-643F0EF9C342}" srcOrd="1" destOrd="0" parTransId="{E744F98D-E85A-4A4A-BE6E-CBC57E77910E}" sibTransId="{7B331280-6D78-446F-84E2-3AEB67F24C8E}"/>
    <dgm:cxn modelId="{4E8CC86E-A72A-462E-807E-91D5F03CA73A}" type="presOf" srcId="{F4DB204D-D6FB-47F4-9BE7-0890E7E921B8}" destId="{7BA5C409-93AA-42D8-B17B-BBC7E6086130}" srcOrd="0" destOrd="0" presId="urn:microsoft.com/office/officeart/2016/7/layout/HorizontalActionList"/>
    <dgm:cxn modelId="{53C27259-31FD-4043-9BA5-5FA7959FAA3F}" srcId="{223D7C99-58B1-4B26-887E-C4F5E240DB61}" destId="{89EA2E9B-FCC2-4014-9DA9-6C21AD820662}" srcOrd="2" destOrd="0" parTransId="{37F55C34-A4EF-4424-AA78-482C16B7D708}" sibTransId="{306A5E07-8A96-4084-A1AB-D9672BE8CDB9}"/>
    <dgm:cxn modelId="{18A93998-8A8C-464D-9D8A-6E7B972AFB7A}" type="presOf" srcId="{63CDD98E-A958-4A81-89CA-643F0EF9C342}" destId="{F95372E3-829F-4AE0-AE73-F6831D45A9CC}" srcOrd="0" destOrd="0" presId="urn:microsoft.com/office/officeart/2016/7/layout/HorizontalActionList"/>
    <dgm:cxn modelId="{6233A49E-5D65-4ECB-88A4-2881696CF3BC}" srcId="{223D7C99-58B1-4B26-887E-C4F5E240DB61}" destId="{5341FDC4-B6A9-4D5A-9B9B-BCCA9661966F}" srcOrd="0" destOrd="0" parTransId="{91F12521-95DF-430B-8985-AC363DB61D95}" sibTransId="{5A5F5B8C-EC55-49A7-A429-7B07D3AAA9E3}"/>
    <dgm:cxn modelId="{4DCA91DB-9B95-4EC1-B841-C9DE2824F277}" type="presOf" srcId="{223D7C99-58B1-4B26-887E-C4F5E240DB61}" destId="{2B4F1EAD-2E8B-4139-BCEB-2F7AFB221C02}" srcOrd="0" destOrd="0" presId="urn:microsoft.com/office/officeart/2016/7/layout/HorizontalActionList"/>
    <dgm:cxn modelId="{2CE2F1E8-0AFC-4286-AB75-3FFE456383C6}" type="presOf" srcId="{57DE09A4-CD08-4592-87C7-7E309DC92B2B}" destId="{C4AAD380-439D-4749-8C5F-F0A467674406}" srcOrd="0" destOrd="0" presId="urn:microsoft.com/office/officeart/2016/7/layout/HorizontalActionList"/>
    <dgm:cxn modelId="{DF8CD9EE-21C0-4B64-9163-1D7F896D37FD}" type="presOf" srcId="{5341FDC4-B6A9-4D5A-9B9B-BCCA9661966F}" destId="{EE64845C-7C36-432F-BCF6-F94448836B10}" srcOrd="0" destOrd="0" presId="urn:microsoft.com/office/officeart/2016/7/layout/HorizontalActionList"/>
    <dgm:cxn modelId="{16A41EEF-B5A4-473B-8BD5-D7A8FCEADC49}" type="presOf" srcId="{89EA2E9B-FCC2-4014-9DA9-6C21AD820662}" destId="{E56C124D-6C72-41B2-811A-B43351B397F7}" srcOrd="0" destOrd="0" presId="urn:microsoft.com/office/officeart/2016/7/layout/HorizontalActionList"/>
    <dgm:cxn modelId="{E8146911-6867-41CC-83E1-FACA43F0E403}" type="presParOf" srcId="{2B4F1EAD-2E8B-4139-BCEB-2F7AFB221C02}" destId="{36424AAC-0B8F-4202-996A-6847AC1F865C}" srcOrd="0" destOrd="0" presId="urn:microsoft.com/office/officeart/2016/7/layout/HorizontalActionList"/>
    <dgm:cxn modelId="{F3870B37-DFC6-48B2-8C9B-78580A06716E}" type="presParOf" srcId="{36424AAC-0B8F-4202-996A-6847AC1F865C}" destId="{EE64845C-7C36-432F-BCF6-F94448836B10}" srcOrd="0" destOrd="0" presId="urn:microsoft.com/office/officeart/2016/7/layout/HorizontalActionList"/>
    <dgm:cxn modelId="{EB5065A6-24D2-4B19-B7F5-EFA3731BCFFB}" type="presParOf" srcId="{36424AAC-0B8F-4202-996A-6847AC1F865C}" destId="{0DBBDE36-0F45-49EE-AB24-456DCE330DF9}" srcOrd="1" destOrd="0" presId="urn:microsoft.com/office/officeart/2016/7/layout/HorizontalActionList"/>
    <dgm:cxn modelId="{5D8BC0DE-4994-4E3F-BC8C-CDAE5A24390E}" type="presParOf" srcId="{2B4F1EAD-2E8B-4139-BCEB-2F7AFB221C02}" destId="{DAEBC713-F5D7-4ED7-89B9-D9256FA7AC8D}" srcOrd="1" destOrd="0" presId="urn:microsoft.com/office/officeart/2016/7/layout/HorizontalActionList"/>
    <dgm:cxn modelId="{667D652C-4882-45F8-A501-C9A62E6C51BB}" type="presParOf" srcId="{2B4F1EAD-2E8B-4139-BCEB-2F7AFB221C02}" destId="{3E2C87C0-1508-4862-AB0A-F1A2D4A5C832}" srcOrd="2" destOrd="0" presId="urn:microsoft.com/office/officeart/2016/7/layout/HorizontalActionList"/>
    <dgm:cxn modelId="{396465FA-1D1F-4F9D-BDC9-75468921E809}" type="presParOf" srcId="{3E2C87C0-1508-4862-AB0A-F1A2D4A5C832}" destId="{F95372E3-829F-4AE0-AE73-F6831D45A9CC}" srcOrd="0" destOrd="0" presId="urn:microsoft.com/office/officeart/2016/7/layout/HorizontalActionList"/>
    <dgm:cxn modelId="{C1D2EBA8-C245-42A8-B3F3-EE47A959659C}" type="presParOf" srcId="{3E2C87C0-1508-4862-AB0A-F1A2D4A5C832}" destId="{C4AAD380-439D-4749-8C5F-F0A467674406}" srcOrd="1" destOrd="0" presId="urn:microsoft.com/office/officeart/2016/7/layout/HorizontalActionList"/>
    <dgm:cxn modelId="{CDA0AAC9-F229-469D-9C45-E077B65E1A0B}" type="presParOf" srcId="{2B4F1EAD-2E8B-4139-BCEB-2F7AFB221C02}" destId="{ADCDF8E9-5378-4198-B295-8BF93522A302}" srcOrd="3" destOrd="0" presId="urn:microsoft.com/office/officeart/2016/7/layout/HorizontalActionList"/>
    <dgm:cxn modelId="{5E6784B9-EA63-4627-AD74-402F9E92A970}" type="presParOf" srcId="{2B4F1EAD-2E8B-4139-BCEB-2F7AFB221C02}" destId="{3EB87C6E-2D0E-4CF7-9482-983DBA92DCD4}" srcOrd="4" destOrd="0" presId="urn:microsoft.com/office/officeart/2016/7/layout/HorizontalActionList"/>
    <dgm:cxn modelId="{9D23535E-96BB-47FE-873F-CEC90BE61C18}" type="presParOf" srcId="{3EB87C6E-2D0E-4CF7-9482-983DBA92DCD4}" destId="{E56C124D-6C72-41B2-811A-B43351B397F7}" srcOrd="0" destOrd="0" presId="urn:microsoft.com/office/officeart/2016/7/layout/HorizontalActionList"/>
    <dgm:cxn modelId="{FE5337B1-361A-4E4A-8D33-5035D64A8B15}" type="presParOf" srcId="{3EB87C6E-2D0E-4CF7-9482-983DBA92DCD4}" destId="{7BA5C409-93AA-42D8-B17B-BBC7E608613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C82F9-05C0-4A93-98F1-D80B96BE8EA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0AC1368-0A14-4BA0-B6FD-8CBE8A6770C5}">
      <dgm:prSet/>
      <dgm:spPr/>
      <dgm:t>
        <a:bodyPr/>
        <a:lstStyle/>
        <a:p>
          <a:r>
            <a:rPr lang="en-GB"/>
            <a:t>Activity</a:t>
          </a:r>
          <a:endParaRPr lang="en-US"/>
        </a:p>
      </dgm:t>
    </dgm:pt>
    <dgm:pt modelId="{3EDDF26F-0F75-4054-ABC5-78E25AB1CAEA}" type="parTrans" cxnId="{A3912405-3F23-4B05-B41D-3747DCEB774A}">
      <dgm:prSet/>
      <dgm:spPr/>
      <dgm:t>
        <a:bodyPr/>
        <a:lstStyle/>
        <a:p>
          <a:endParaRPr lang="en-US"/>
        </a:p>
      </dgm:t>
    </dgm:pt>
    <dgm:pt modelId="{735FC1CC-A555-416A-A35A-8FF841FA9116}" type="sibTrans" cxnId="{A3912405-3F23-4B05-B41D-3747DCEB774A}">
      <dgm:prSet/>
      <dgm:spPr/>
      <dgm:t>
        <a:bodyPr/>
        <a:lstStyle/>
        <a:p>
          <a:endParaRPr lang="en-US"/>
        </a:p>
      </dgm:t>
    </dgm:pt>
    <dgm:pt modelId="{21B64F20-8184-4042-A7FB-01383C81037B}">
      <dgm:prSet/>
      <dgm:spPr/>
      <dgm:t>
        <a:bodyPr/>
        <a:lstStyle/>
        <a:p>
          <a:r>
            <a:rPr lang="en-GB" dirty="0"/>
            <a:t>Pick </a:t>
          </a:r>
          <a:r>
            <a:rPr lang="en-GB" dirty="0">
              <a:highlight>
                <a:srgbClr val="0000FF"/>
              </a:highlight>
            </a:rPr>
            <a:t>one</a:t>
          </a:r>
          <a:r>
            <a:rPr lang="en-GB" dirty="0"/>
            <a:t> Trust under the NHS and look their organisation structure </a:t>
          </a:r>
          <a:endParaRPr lang="en-US" dirty="0"/>
        </a:p>
      </dgm:t>
    </dgm:pt>
    <dgm:pt modelId="{ACEB27AB-D10C-46BE-811C-D88E5F88B33F}" type="parTrans" cxnId="{2F6A1DA1-658C-48E2-BDAD-FE9F897F77E0}">
      <dgm:prSet/>
      <dgm:spPr/>
      <dgm:t>
        <a:bodyPr/>
        <a:lstStyle/>
        <a:p>
          <a:endParaRPr lang="en-US"/>
        </a:p>
      </dgm:t>
    </dgm:pt>
    <dgm:pt modelId="{DFB123E2-8DEF-4447-AD04-1B45DD7081D1}" type="sibTrans" cxnId="{2F6A1DA1-658C-48E2-BDAD-FE9F897F77E0}">
      <dgm:prSet/>
      <dgm:spPr/>
      <dgm:t>
        <a:bodyPr/>
        <a:lstStyle/>
        <a:p>
          <a:endParaRPr lang="en-US"/>
        </a:p>
      </dgm:t>
    </dgm:pt>
    <dgm:pt modelId="{9B27E7E0-D9C5-43A6-A3C5-037F399D3D03}">
      <dgm:prSet/>
      <dgm:spPr/>
      <dgm:t>
        <a:bodyPr/>
        <a:lstStyle/>
        <a:p>
          <a:r>
            <a:rPr lang="en-GB" dirty="0"/>
            <a:t>Apply the principle of culture and structure to that a particular NHS Trust chosen. </a:t>
          </a:r>
          <a:endParaRPr lang="en-US" dirty="0"/>
        </a:p>
      </dgm:t>
    </dgm:pt>
    <dgm:pt modelId="{060637BB-B454-4B8E-ABCC-0622F36F9D91}" type="parTrans" cxnId="{D121F400-7C5A-464B-83CC-BF6C7137132F}">
      <dgm:prSet/>
      <dgm:spPr/>
      <dgm:t>
        <a:bodyPr/>
        <a:lstStyle/>
        <a:p>
          <a:endParaRPr lang="en-US"/>
        </a:p>
      </dgm:t>
    </dgm:pt>
    <dgm:pt modelId="{0654556B-846E-40A9-A9A4-5DEA7EBB7471}" type="sibTrans" cxnId="{D121F400-7C5A-464B-83CC-BF6C7137132F}">
      <dgm:prSet/>
      <dgm:spPr/>
      <dgm:t>
        <a:bodyPr/>
        <a:lstStyle/>
        <a:p>
          <a:endParaRPr lang="en-US"/>
        </a:p>
      </dgm:t>
    </dgm:pt>
    <dgm:pt modelId="{6AFE0023-3B41-4698-ADF2-C13864E965F2}" type="pres">
      <dgm:prSet presAssocID="{0E7C82F9-05C0-4A93-98F1-D80B96BE8EA3}" presName="linear" presStyleCnt="0">
        <dgm:presLayoutVars>
          <dgm:animLvl val="lvl"/>
          <dgm:resizeHandles val="exact"/>
        </dgm:presLayoutVars>
      </dgm:prSet>
      <dgm:spPr/>
    </dgm:pt>
    <dgm:pt modelId="{8E2AD154-D323-4C12-85CA-EB4BD3F928B8}" type="pres">
      <dgm:prSet presAssocID="{C0AC1368-0A14-4BA0-B6FD-8CBE8A6770C5}" presName="parentText" presStyleLbl="node1" presStyleIdx="0" presStyleCnt="1">
        <dgm:presLayoutVars>
          <dgm:chMax val="0"/>
          <dgm:bulletEnabled val="1"/>
        </dgm:presLayoutVars>
      </dgm:prSet>
      <dgm:spPr/>
    </dgm:pt>
    <dgm:pt modelId="{8E75D8BF-539E-4E3E-AA06-DB7E1B1E29F0}" type="pres">
      <dgm:prSet presAssocID="{C0AC1368-0A14-4BA0-B6FD-8CBE8A6770C5}" presName="childText" presStyleLbl="revTx" presStyleIdx="0" presStyleCnt="1">
        <dgm:presLayoutVars>
          <dgm:bulletEnabled val="1"/>
        </dgm:presLayoutVars>
      </dgm:prSet>
      <dgm:spPr/>
    </dgm:pt>
  </dgm:ptLst>
  <dgm:cxnLst>
    <dgm:cxn modelId="{D121F400-7C5A-464B-83CC-BF6C7137132F}" srcId="{C0AC1368-0A14-4BA0-B6FD-8CBE8A6770C5}" destId="{9B27E7E0-D9C5-43A6-A3C5-037F399D3D03}" srcOrd="1" destOrd="0" parTransId="{060637BB-B454-4B8E-ABCC-0622F36F9D91}" sibTransId="{0654556B-846E-40A9-A9A4-5DEA7EBB7471}"/>
    <dgm:cxn modelId="{A3912405-3F23-4B05-B41D-3747DCEB774A}" srcId="{0E7C82F9-05C0-4A93-98F1-D80B96BE8EA3}" destId="{C0AC1368-0A14-4BA0-B6FD-8CBE8A6770C5}" srcOrd="0" destOrd="0" parTransId="{3EDDF26F-0F75-4054-ABC5-78E25AB1CAEA}" sibTransId="{735FC1CC-A555-416A-A35A-8FF841FA9116}"/>
    <dgm:cxn modelId="{C9E4451F-5DEF-49EC-ABC6-99EF7F529D63}" type="presOf" srcId="{21B64F20-8184-4042-A7FB-01383C81037B}" destId="{8E75D8BF-539E-4E3E-AA06-DB7E1B1E29F0}" srcOrd="0" destOrd="0" presId="urn:microsoft.com/office/officeart/2005/8/layout/vList2"/>
    <dgm:cxn modelId="{A5236420-DAC5-4E2F-A12D-F5BFEA37D699}" type="presOf" srcId="{C0AC1368-0A14-4BA0-B6FD-8CBE8A6770C5}" destId="{8E2AD154-D323-4C12-85CA-EB4BD3F928B8}" srcOrd="0" destOrd="0" presId="urn:microsoft.com/office/officeart/2005/8/layout/vList2"/>
    <dgm:cxn modelId="{B9C31F50-E116-4E50-B34F-8A083BB39990}" type="presOf" srcId="{9B27E7E0-D9C5-43A6-A3C5-037F399D3D03}" destId="{8E75D8BF-539E-4E3E-AA06-DB7E1B1E29F0}" srcOrd="0" destOrd="1" presId="urn:microsoft.com/office/officeart/2005/8/layout/vList2"/>
    <dgm:cxn modelId="{39052987-9055-4406-B3B6-8D95AB6371DB}" type="presOf" srcId="{0E7C82F9-05C0-4A93-98F1-D80B96BE8EA3}" destId="{6AFE0023-3B41-4698-ADF2-C13864E965F2}" srcOrd="0" destOrd="0" presId="urn:microsoft.com/office/officeart/2005/8/layout/vList2"/>
    <dgm:cxn modelId="{2F6A1DA1-658C-48E2-BDAD-FE9F897F77E0}" srcId="{C0AC1368-0A14-4BA0-B6FD-8CBE8A6770C5}" destId="{21B64F20-8184-4042-A7FB-01383C81037B}" srcOrd="0" destOrd="0" parTransId="{ACEB27AB-D10C-46BE-811C-D88E5F88B33F}" sibTransId="{DFB123E2-8DEF-4447-AD04-1B45DD7081D1}"/>
    <dgm:cxn modelId="{FFDD3A13-10B9-458E-AFBF-D779DD60A534}" type="presParOf" srcId="{6AFE0023-3B41-4698-ADF2-C13864E965F2}" destId="{8E2AD154-D323-4C12-85CA-EB4BD3F928B8}" srcOrd="0" destOrd="0" presId="urn:microsoft.com/office/officeart/2005/8/layout/vList2"/>
    <dgm:cxn modelId="{0AF1CEA4-A179-46EE-9E7B-571509B5C684}" type="presParOf" srcId="{6AFE0023-3B41-4698-ADF2-C13864E965F2}" destId="{8E75D8BF-539E-4E3E-AA06-DB7E1B1E29F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2A2D3D-AC3D-4D1E-A2C0-99AF7E45830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DF86F500-3265-4711-A16E-7B9A8B158015}">
      <dgm:prSet/>
      <dgm:spPr/>
      <dgm:t>
        <a:bodyPr/>
        <a:lstStyle/>
        <a:p>
          <a:r>
            <a:rPr lang="en-GB" b="1" i="0"/>
            <a:t>NHS managing bodies, 1948</a:t>
          </a:r>
          <a:endParaRPr lang="en-US"/>
        </a:p>
      </dgm:t>
    </dgm:pt>
    <dgm:pt modelId="{FB1B2DBC-B18C-4C6D-8259-31DF451DAE2F}" type="parTrans" cxnId="{E9E2ED86-8F9C-4D77-9B08-2F75832C219D}">
      <dgm:prSet/>
      <dgm:spPr/>
      <dgm:t>
        <a:bodyPr/>
        <a:lstStyle/>
        <a:p>
          <a:endParaRPr lang="en-US"/>
        </a:p>
      </dgm:t>
    </dgm:pt>
    <dgm:pt modelId="{B2B7A385-B213-49F0-8F7C-AF37246B0C99}" type="sibTrans" cxnId="{E9E2ED86-8F9C-4D77-9B08-2F75832C219D}">
      <dgm:prSet/>
      <dgm:spPr/>
      <dgm:t>
        <a:bodyPr/>
        <a:lstStyle/>
        <a:p>
          <a:endParaRPr lang="en-US"/>
        </a:p>
      </dgm:t>
    </dgm:pt>
    <dgm:pt modelId="{9C9FF423-AAC9-4B6E-A3CA-8B51577D6ED3}">
      <dgm:prSet/>
      <dgm:spPr/>
      <dgm:t>
        <a:bodyPr/>
        <a:lstStyle/>
        <a:p>
          <a:r>
            <a:rPr lang="en-GB" b="1" i="0" dirty="0">
              <a:solidFill>
                <a:schemeClr val="bg1"/>
              </a:solidFill>
              <a:highlight>
                <a:srgbClr val="0000FF"/>
              </a:highlight>
            </a:rPr>
            <a:t>14</a:t>
          </a:r>
          <a:r>
            <a:rPr lang="en-GB" b="0" i="0" dirty="0"/>
            <a:t> regional hospital boards (RHBs)</a:t>
          </a:r>
          <a:endParaRPr lang="en-US" dirty="0"/>
        </a:p>
      </dgm:t>
    </dgm:pt>
    <dgm:pt modelId="{984181CD-44D5-4089-9F93-67F195396C88}" type="parTrans" cxnId="{DDA2BA82-9401-4170-B6D6-76D77543294B}">
      <dgm:prSet/>
      <dgm:spPr/>
      <dgm:t>
        <a:bodyPr/>
        <a:lstStyle/>
        <a:p>
          <a:endParaRPr lang="en-US"/>
        </a:p>
      </dgm:t>
    </dgm:pt>
    <dgm:pt modelId="{DE87F842-7F82-460B-820C-2EB1D344AAE4}" type="sibTrans" cxnId="{DDA2BA82-9401-4170-B6D6-76D77543294B}">
      <dgm:prSet/>
      <dgm:spPr/>
      <dgm:t>
        <a:bodyPr/>
        <a:lstStyle/>
        <a:p>
          <a:endParaRPr lang="en-US"/>
        </a:p>
      </dgm:t>
    </dgm:pt>
    <dgm:pt modelId="{4D7CD80A-7198-4DFF-BC12-6B8F96FD6E2E}">
      <dgm:prSet/>
      <dgm:spPr/>
      <dgm:t>
        <a:bodyPr/>
        <a:lstStyle/>
        <a:p>
          <a:r>
            <a:rPr lang="en-GB" b="0" i="0" dirty="0">
              <a:solidFill>
                <a:schemeClr val="bg1"/>
              </a:solidFill>
              <a:highlight>
                <a:srgbClr val="0000FF"/>
              </a:highlight>
            </a:rPr>
            <a:t>36 </a:t>
          </a:r>
          <a:r>
            <a:rPr lang="en-GB" b="0" i="0" dirty="0"/>
            <a:t>boards of governors for teaching hospitals (BGs)</a:t>
          </a:r>
          <a:endParaRPr lang="en-US" dirty="0"/>
        </a:p>
      </dgm:t>
    </dgm:pt>
    <dgm:pt modelId="{C5FDA5B2-12CC-4AFB-9E6F-161EFF7DAFFA}" type="parTrans" cxnId="{2469669E-B77D-4821-937D-EFBE71DCB295}">
      <dgm:prSet/>
      <dgm:spPr/>
      <dgm:t>
        <a:bodyPr/>
        <a:lstStyle/>
        <a:p>
          <a:endParaRPr lang="en-US"/>
        </a:p>
      </dgm:t>
    </dgm:pt>
    <dgm:pt modelId="{4D325C98-E550-451F-BA42-4448421A53E7}" type="sibTrans" cxnId="{2469669E-B77D-4821-937D-EFBE71DCB295}">
      <dgm:prSet/>
      <dgm:spPr/>
      <dgm:t>
        <a:bodyPr/>
        <a:lstStyle/>
        <a:p>
          <a:endParaRPr lang="en-US"/>
        </a:p>
      </dgm:t>
    </dgm:pt>
    <dgm:pt modelId="{93F8B3DD-A8A5-4594-9A05-8CF51D0C27A0}">
      <dgm:prSet/>
      <dgm:spPr/>
      <dgm:t>
        <a:bodyPr/>
        <a:lstStyle/>
        <a:p>
          <a:r>
            <a:rPr lang="en-GB" b="0" i="0" dirty="0">
              <a:solidFill>
                <a:schemeClr val="bg1"/>
              </a:solidFill>
              <a:highlight>
                <a:srgbClr val="0000FF"/>
              </a:highlight>
            </a:rPr>
            <a:t>388 </a:t>
          </a:r>
          <a:r>
            <a:rPr lang="en-GB" b="0" i="0" dirty="0"/>
            <a:t>hospital management committees (HMCs)</a:t>
          </a:r>
          <a:endParaRPr lang="en-US" dirty="0"/>
        </a:p>
      </dgm:t>
    </dgm:pt>
    <dgm:pt modelId="{859F6995-F969-409B-8BFE-469DFE119E60}" type="parTrans" cxnId="{6CFC8B79-E88C-498C-AC71-656CD133F7D8}">
      <dgm:prSet/>
      <dgm:spPr/>
      <dgm:t>
        <a:bodyPr/>
        <a:lstStyle/>
        <a:p>
          <a:endParaRPr lang="en-US"/>
        </a:p>
      </dgm:t>
    </dgm:pt>
    <dgm:pt modelId="{72EE8EAC-E22B-4CC5-84F7-FC7C855734E2}" type="sibTrans" cxnId="{6CFC8B79-E88C-498C-AC71-656CD133F7D8}">
      <dgm:prSet/>
      <dgm:spPr/>
      <dgm:t>
        <a:bodyPr/>
        <a:lstStyle/>
        <a:p>
          <a:endParaRPr lang="en-US"/>
        </a:p>
      </dgm:t>
    </dgm:pt>
    <dgm:pt modelId="{54B8DB77-47A2-4166-B567-7CF769D2F258}">
      <dgm:prSet/>
      <dgm:spPr/>
      <dgm:t>
        <a:bodyPr/>
        <a:lstStyle/>
        <a:p>
          <a:r>
            <a:rPr lang="en-GB" b="0" i="0" dirty="0">
              <a:solidFill>
                <a:schemeClr val="bg1"/>
              </a:solidFill>
              <a:highlight>
                <a:srgbClr val="0000FF"/>
              </a:highlight>
            </a:rPr>
            <a:t>138</a:t>
          </a:r>
          <a:r>
            <a:rPr lang="en-GB" b="0" i="0" dirty="0"/>
            <a:t> executive councils (ECs)</a:t>
          </a:r>
          <a:endParaRPr lang="en-US" dirty="0"/>
        </a:p>
      </dgm:t>
    </dgm:pt>
    <dgm:pt modelId="{EF1F4F83-601E-4002-971F-DFE15402F630}" type="parTrans" cxnId="{53137DD5-15E9-441D-96F1-BC813432559F}">
      <dgm:prSet/>
      <dgm:spPr/>
      <dgm:t>
        <a:bodyPr/>
        <a:lstStyle/>
        <a:p>
          <a:endParaRPr lang="en-US"/>
        </a:p>
      </dgm:t>
    </dgm:pt>
    <dgm:pt modelId="{9DA8EEDB-A2B6-4074-AA08-1ACDCAB39356}" type="sibTrans" cxnId="{53137DD5-15E9-441D-96F1-BC813432559F}">
      <dgm:prSet/>
      <dgm:spPr/>
      <dgm:t>
        <a:bodyPr/>
        <a:lstStyle/>
        <a:p>
          <a:endParaRPr lang="en-US"/>
        </a:p>
      </dgm:t>
    </dgm:pt>
    <dgm:pt modelId="{7668EF1F-CDC9-4BE9-B103-3BF101C183E0}">
      <dgm:prSet/>
      <dgm:spPr/>
      <dgm:t>
        <a:bodyPr/>
        <a:lstStyle/>
        <a:p>
          <a:r>
            <a:rPr lang="en-GB" b="0" i="0" dirty="0">
              <a:solidFill>
                <a:schemeClr val="bg1"/>
              </a:solidFill>
              <a:highlight>
                <a:srgbClr val="0000FF"/>
              </a:highlight>
            </a:rPr>
            <a:t>147</a:t>
          </a:r>
          <a:r>
            <a:rPr lang="en-GB" b="0" i="0" dirty="0"/>
            <a:t> local health authorities (LHAs)</a:t>
          </a:r>
          <a:endParaRPr lang="en-US" dirty="0"/>
        </a:p>
      </dgm:t>
    </dgm:pt>
    <dgm:pt modelId="{481E24AA-702F-4F84-9D4A-862B4699E54F}" type="parTrans" cxnId="{8A13A3F2-4B92-4ED2-BCF3-51B3C0EBDEA8}">
      <dgm:prSet/>
      <dgm:spPr/>
      <dgm:t>
        <a:bodyPr/>
        <a:lstStyle/>
        <a:p>
          <a:endParaRPr lang="en-US"/>
        </a:p>
      </dgm:t>
    </dgm:pt>
    <dgm:pt modelId="{3B9B5C9E-2B84-49BE-A679-A71EECD926C9}" type="sibTrans" cxnId="{8A13A3F2-4B92-4ED2-BCF3-51B3C0EBDEA8}">
      <dgm:prSet/>
      <dgm:spPr/>
      <dgm:t>
        <a:bodyPr/>
        <a:lstStyle/>
        <a:p>
          <a:endParaRPr lang="en-US"/>
        </a:p>
      </dgm:t>
    </dgm:pt>
    <dgm:pt modelId="{47AD2B8D-BCC9-4E68-AE9C-F0172F79F135}" type="pres">
      <dgm:prSet presAssocID="{392A2D3D-AC3D-4D1E-A2C0-99AF7E458300}" presName="vert0" presStyleCnt="0">
        <dgm:presLayoutVars>
          <dgm:dir/>
          <dgm:animOne val="branch"/>
          <dgm:animLvl val="lvl"/>
        </dgm:presLayoutVars>
      </dgm:prSet>
      <dgm:spPr/>
    </dgm:pt>
    <dgm:pt modelId="{92C11A94-E697-49E2-8E31-058FE7AEF948}" type="pres">
      <dgm:prSet presAssocID="{DF86F500-3265-4711-A16E-7B9A8B158015}" presName="thickLine" presStyleLbl="alignNode1" presStyleIdx="0" presStyleCnt="6"/>
      <dgm:spPr/>
    </dgm:pt>
    <dgm:pt modelId="{9DDD6320-6C67-4801-AE73-D0143B19B5E1}" type="pres">
      <dgm:prSet presAssocID="{DF86F500-3265-4711-A16E-7B9A8B158015}" presName="horz1" presStyleCnt="0"/>
      <dgm:spPr/>
    </dgm:pt>
    <dgm:pt modelId="{15A3203C-BE40-41B0-AA64-13EA5A4F3D7B}" type="pres">
      <dgm:prSet presAssocID="{DF86F500-3265-4711-A16E-7B9A8B158015}" presName="tx1" presStyleLbl="revTx" presStyleIdx="0" presStyleCnt="6"/>
      <dgm:spPr/>
    </dgm:pt>
    <dgm:pt modelId="{39412AEB-1B42-454A-8CCF-572FBF132949}" type="pres">
      <dgm:prSet presAssocID="{DF86F500-3265-4711-A16E-7B9A8B158015}" presName="vert1" presStyleCnt="0"/>
      <dgm:spPr/>
    </dgm:pt>
    <dgm:pt modelId="{946EB8D6-0DAB-4296-87B6-7A1A58603C7F}" type="pres">
      <dgm:prSet presAssocID="{9C9FF423-AAC9-4B6E-A3CA-8B51577D6ED3}" presName="thickLine" presStyleLbl="alignNode1" presStyleIdx="1" presStyleCnt="6"/>
      <dgm:spPr/>
    </dgm:pt>
    <dgm:pt modelId="{7AE4CAB4-08F5-4451-B6CA-E81925C89AA4}" type="pres">
      <dgm:prSet presAssocID="{9C9FF423-AAC9-4B6E-A3CA-8B51577D6ED3}" presName="horz1" presStyleCnt="0"/>
      <dgm:spPr/>
    </dgm:pt>
    <dgm:pt modelId="{0DB29291-3D06-41C6-8016-4B966798388C}" type="pres">
      <dgm:prSet presAssocID="{9C9FF423-AAC9-4B6E-A3CA-8B51577D6ED3}" presName="tx1" presStyleLbl="revTx" presStyleIdx="1" presStyleCnt="6"/>
      <dgm:spPr/>
    </dgm:pt>
    <dgm:pt modelId="{3AF7EE8E-0B2C-47CA-A741-E8562BC8C9DC}" type="pres">
      <dgm:prSet presAssocID="{9C9FF423-AAC9-4B6E-A3CA-8B51577D6ED3}" presName="vert1" presStyleCnt="0"/>
      <dgm:spPr/>
    </dgm:pt>
    <dgm:pt modelId="{32007F83-0FAB-4769-A4DE-16D6CBA7C0CD}" type="pres">
      <dgm:prSet presAssocID="{4D7CD80A-7198-4DFF-BC12-6B8F96FD6E2E}" presName="thickLine" presStyleLbl="alignNode1" presStyleIdx="2" presStyleCnt="6"/>
      <dgm:spPr/>
    </dgm:pt>
    <dgm:pt modelId="{ABD59E22-E0DD-4D88-99CA-DE6499FD6E07}" type="pres">
      <dgm:prSet presAssocID="{4D7CD80A-7198-4DFF-BC12-6B8F96FD6E2E}" presName="horz1" presStyleCnt="0"/>
      <dgm:spPr/>
    </dgm:pt>
    <dgm:pt modelId="{4B4C25C5-916B-432D-9955-D3A97DAD9E0A}" type="pres">
      <dgm:prSet presAssocID="{4D7CD80A-7198-4DFF-BC12-6B8F96FD6E2E}" presName="tx1" presStyleLbl="revTx" presStyleIdx="2" presStyleCnt="6"/>
      <dgm:spPr/>
    </dgm:pt>
    <dgm:pt modelId="{122036F0-51DB-4BF9-BCFC-E874C59661CF}" type="pres">
      <dgm:prSet presAssocID="{4D7CD80A-7198-4DFF-BC12-6B8F96FD6E2E}" presName="vert1" presStyleCnt="0"/>
      <dgm:spPr/>
    </dgm:pt>
    <dgm:pt modelId="{68A3CF46-13CB-4FCC-84FE-BF6ECA6AFF8E}" type="pres">
      <dgm:prSet presAssocID="{93F8B3DD-A8A5-4594-9A05-8CF51D0C27A0}" presName="thickLine" presStyleLbl="alignNode1" presStyleIdx="3" presStyleCnt="6"/>
      <dgm:spPr/>
    </dgm:pt>
    <dgm:pt modelId="{8276F13B-F332-4B9D-AF0F-3F563E3949C7}" type="pres">
      <dgm:prSet presAssocID="{93F8B3DD-A8A5-4594-9A05-8CF51D0C27A0}" presName="horz1" presStyleCnt="0"/>
      <dgm:spPr/>
    </dgm:pt>
    <dgm:pt modelId="{E195CDFA-5C8F-459D-A769-A3F5CBB07A33}" type="pres">
      <dgm:prSet presAssocID="{93F8B3DD-A8A5-4594-9A05-8CF51D0C27A0}" presName="tx1" presStyleLbl="revTx" presStyleIdx="3" presStyleCnt="6"/>
      <dgm:spPr/>
    </dgm:pt>
    <dgm:pt modelId="{FB43D5EB-B3D9-4739-BF02-1E024BAA5F06}" type="pres">
      <dgm:prSet presAssocID="{93F8B3DD-A8A5-4594-9A05-8CF51D0C27A0}" presName="vert1" presStyleCnt="0"/>
      <dgm:spPr/>
    </dgm:pt>
    <dgm:pt modelId="{7204121B-0DDD-4B80-BCAD-9AB5B1CFC87E}" type="pres">
      <dgm:prSet presAssocID="{54B8DB77-47A2-4166-B567-7CF769D2F258}" presName="thickLine" presStyleLbl="alignNode1" presStyleIdx="4" presStyleCnt="6"/>
      <dgm:spPr/>
    </dgm:pt>
    <dgm:pt modelId="{C5FECCD8-467A-44F8-A4C5-EDC7EA4D8148}" type="pres">
      <dgm:prSet presAssocID="{54B8DB77-47A2-4166-B567-7CF769D2F258}" presName="horz1" presStyleCnt="0"/>
      <dgm:spPr/>
    </dgm:pt>
    <dgm:pt modelId="{857EF1E1-1915-429B-ABF2-98E7D7F2CD42}" type="pres">
      <dgm:prSet presAssocID="{54B8DB77-47A2-4166-B567-7CF769D2F258}" presName="tx1" presStyleLbl="revTx" presStyleIdx="4" presStyleCnt="6"/>
      <dgm:spPr/>
    </dgm:pt>
    <dgm:pt modelId="{88CC2588-B938-4C0D-A1BB-1F6A32AFD5A5}" type="pres">
      <dgm:prSet presAssocID="{54B8DB77-47A2-4166-B567-7CF769D2F258}" presName="vert1" presStyleCnt="0"/>
      <dgm:spPr/>
    </dgm:pt>
    <dgm:pt modelId="{4AFDE4C2-F712-4921-80CC-9BD618A7F1EA}" type="pres">
      <dgm:prSet presAssocID="{7668EF1F-CDC9-4BE9-B103-3BF101C183E0}" presName="thickLine" presStyleLbl="alignNode1" presStyleIdx="5" presStyleCnt="6"/>
      <dgm:spPr/>
    </dgm:pt>
    <dgm:pt modelId="{4A38F4EE-E88D-4F06-B4D0-412381AF26CB}" type="pres">
      <dgm:prSet presAssocID="{7668EF1F-CDC9-4BE9-B103-3BF101C183E0}" presName="horz1" presStyleCnt="0"/>
      <dgm:spPr/>
    </dgm:pt>
    <dgm:pt modelId="{BCBA639E-4321-4018-8682-612F41EAD401}" type="pres">
      <dgm:prSet presAssocID="{7668EF1F-CDC9-4BE9-B103-3BF101C183E0}" presName="tx1" presStyleLbl="revTx" presStyleIdx="5" presStyleCnt="6"/>
      <dgm:spPr/>
    </dgm:pt>
    <dgm:pt modelId="{C8244D09-8F76-44A5-A823-4921D85C73B7}" type="pres">
      <dgm:prSet presAssocID="{7668EF1F-CDC9-4BE9-B103-3BF101C183E0}" presName="vert1" presStyleCnt="0"/>
      <dgm:spPr/>
    </dgm:pt>
  </dgm:ptLst>
  <dgm:cxnLst>
    <dgm:cxn modelId="{3E8EB90D-A79D-4F5D-B3A0-A32C46EB9B8C}" type="presOf" srcId="{392A2D3D-AC3D-4D1E-A2C0-99AF7E458300}" destId="{47AD2B8D-BCC9-4E68-AE9C-F0172F79F135}" srcOrd="0" destOrd="0" presId="urn:microsoft.com/office/officeart/2008/layout/LinedList"/>
    <dgm:cxn modelId="{E4643722-74DE-4DFE-9151-5C8E62001C44}" type="presOf" srcId="{7668EF1F-CDC9-4BE9-B103-3BF101C183E0}" destId="{BCBA639E-4321-4018-8682-612F41EAD401}" srcOrd="0" destOrd="0" presId="urn:microsoft.com/office/officeart/2008/layout/LinedList"/>
    <dgm:cxn modelId="{246BC55B-E48E-44F8-B421-E37C8D39F3C7}" type="presOf" srcId="{93F8B3DD-A8A5-4594-9A05-8CF51D0C27A0}" destId="{E195CDFA-5C8F-459D-A769-A3F5CBB07A33}" srcOrd="0" destOrd="0" presId="urn:microsoft.com/office/officeart/2008/layout/LinedList"/>
    <dgm:cxn modelId="{BE938049-A3CD-4567-AA70-83A5D416CB34}" type="presOf" srcId="{DF86F500-3265-4711-A16E-7B9A8B158015}" destId="{15A3203C-BE40-41B0-AA64-13EA5A4F3D7B}" srcOrd="0" destOrd="0" presId="urn:microsoft.com/office/officeart/2008/layout/LinedList"/>
    <dgm:cxn modelId="{6CFC8B79-E88C-498C-AC71-656CD133F7D8}" srcId="{392A2D3D-AC3D-4D1E-A2C0-99AF7E458300}" destId="{93F8B3DD-A8A5-4594-9A05-8CF51D0C27A0}" srcOrd="3" destOrd="0" parTransId="{859F6995-F969-409B-8BFE-469DFE119E60}" sibTransId="{72EE8EAC-E22B-4CC5-84F7-FC7C855734E2}"/>
    <dgm:cxn modelId="{511A005A-B994-4E40-8635-73FCABD275A3}" type="presOf" srcId="{9C9FF423-AAC9-4B6E-A3CA-8B51577D6ED3}" destId="{0DB29291-3D06-41C6-8016-4B966798388C}" srcOrd="0" destOrd="0" presId="urn:microsoft.com/office/officeart/2008/layout/LinedList"/>
    <dgm:cxn modelId="{7D71737F-E7FD-4A7C-A9A8-E560048E99EE}" type="presOf" srcId="{54B8DB77-47A2-4166-B567-7CF769D2F258}" destId="{857EF1E1-1915-429B-ABF2-98E7D7F2CD42}" srcOrd="0" destOrd="0" presId="urn:microsoft.com/office/officeart/2008/layout/LinedList"/>
    <dgm:cxn modelId="{DDA2BA82-9401-4170-B6D6-76D77543294B}" srcId="{392A2D3D-AC3D-4D1E-A2C0-99AF7E458300}" destId="{9C9FF423-AAC9-4B6E-A3CA-8B51577D6ED3}" srcOrd="1" destOrd="0" parTransId="{984181CD-44D5-4089-9F93-67F195396C88}" sibTransId="{DE87F842-7F82-460B-820C-2EB1D344AAE4}"/>
    <dgm:cxn modelId="{E9E2ED86-8F9C-4D77-9B08-2F75832C219D}" srcId="{392A2D3D-AC3D-4D1E-A2C0-99AF7E458300}" destId="{DF86F500-3265-4711-A16E-7B9A8B158015}" srcOrd="0" destOrd="0" parTransId="{FB1B2DBC-B18C-4C6D-8259-31DF451DAE2F}" sibTransId="{B2B7A385-B213-49F0-8F7C-AF37246B0C99}"/>
    <dgm:cxn modelId="{2469669E-B77D-4821-937D-EFBE71DCB295}" srcId="{392A2D3D-AC3D-4D1E-A2C0-99AF7E458300}" destId="{4D7CD80A-7198-4DFF-BC12-6B8F96FD6E2E}" srcOrd="2" destOrd="0" parTransId="{C5FDA5B2-12CC-4AFB-9E6F-161EFF7DAFFA}" sibTransId="{4D325C98-E550-451F-BA42-4448421A53E7}"/>
    <dgm:cxn modelId="{13EC56D4-02DE-40DF-8F08-BBB171245195}" type="presOf" srcId="{4D7CD80A-7198-4DFF-BC12-6B8F96FD6E2E}" destId="{4B4C25C5-916B-432D-9955-D3A97DAD9E0A}" srcOrd="0" destOrd="0" presId="urn:microsoft.com/office/officeart/2008/layout/LinedList"/>
    <dgm:cxn modelId="{53137DD5-15E9-441D-96F1-BC813432559F}" srcId="{392A2D3D-AC3D-4D1E-A2C0-99AF7E458300}" destId="{54B8DB77-47A2-4166-B567-7CF769D2F258}" srcOrd="4" destOrd="0" parTransId="{EF1F4F83-601E-4002-971F-DFE15402F630}" sibTransId="{9DA8EEDB-A2B6-4074-AA08-1ACDCAB39356}"/>
    <dgm:cxn modelId="{8A13A3F2-4B92-4ED2-BCF3-51B3C0EBDEA8}" srcId="{392A2D3D-AC3D-4D1E-A2C0-99AF7E458300}" destId="{7668EF1F-CDC9-4BE9-B103-3BF101C183E0}" srcOrd="5" destOrd="0" parTransId="{481E24AA-702F-4F84-9D4A-862B4699E54F}" sibTransId="{3B9B5C9E-2B84-49BE-A679-A71EECD926C9}"/>
    <dgm:cxn modelId="{421875C4-E47D-4FA6-A586-A709414FC7B3}" type="presParOf" srcId="{47AD2B8D-BCC9-4E68-AE9C-F0172F79F135}" destId="{92C11A94-E697-49E2-8E31-058FE7AEF948}" srcOrd="0" destOrd="0" presId="urn:microsoft.com/office/officeart/2008/layout/LinedList"/>
    <dgm:cxn modelId="{F2E89FCC-6D40-49AE-BD35-B5F0F73DA852}" type="presParOf" srcId="{47AD2B8D-BCC9-4E68-AE9C-F0172F79F135}" destId="{9DDD6320-6C67-4801-AE73-D0143B19B5E1}" srcOrd="1" destOrd="0" presId="urn:microsoft.com/office/officeart/2008/layout/LinedList"/>
    <dgm:cxn modelId="{D5EE3AA2-D3E5-49B0-85A8-E8BC0BE4C88D}" type="presParOf" srcId="{9DDD6320-6C67-4801-AE73-D0143B19B5E1}" destId="{15A3203C-BE40-41B0-AA64-13EA5A4F3D7B}" srcOrd="0" destOrd="0" presId="urn:microsoft.com/office/officeart/2008/layout/LinedList"/>
    <dgm:cxn modelId="{1EBB6403-339B-4B2D-A682-0C9437F95037}" type="presParOf" srcId="{9DDD6320-6C67-4801-AE73-D0143B19B5E1}" destId="{39412AEB-1B42-454A-8CCF-572FBF132949}" srcOrd="1" destOrd="0" presId="urn:microsoft.com/office/officeart/2008/layout/LinedList"/>
    <dgm:cxn modelId="{E4807D95-5B33-4CEF-8046-61B8E114129F}" type="presParOf" srcId="{47AD2B8D-BCC9-4E68-AE9C-F0172F79F135}" destId="{946EB8D6-0DAB-4296-87B6-7A1A58603C7F}" srcOrd="2" destOrd="0" presId="urn:microsoft.com/office/officeart/2008/layout/LinedList"/>
    <dgm:cxn modelId="{345E2B21-FAFF-48E2-A0EA-4EEB5AFAAFDD}" type="presParOf" srcId="{47AD2B8D-BCC9-4E68-AE9C-F0172F79F135}" destId="{7AE4CAB4-08F5-4451-B6CA-E81925C89AA4}" srcOrd="3" destOrd="0" presId="urn:microsoft.com/office/officeart/2008/layout/LinedList"/>
    <dgm:cxn modelId="{E6712C6D-6A04-4605-BE93-7E6D4A0EDBA4}" type="presParOf" srcId="{7AE4CAB4-08F5-4451-B6CA-E81925C89AA4}" destId="{0DB29291-3D06-41C6-8016-4B966798388C}" srcOrd="0" destOrd="0" presId="urn:microsoft.com/office/officeart/2008/layout/LinedList"/>
    <dgm:cxn modelId="{F79EF6F4-F181-482A-94EB-CC36BC7BC512}" type="presParOf" srcId="{7AE4CAB4-08F5-4451-B6CA-E81925C89AA4}" destId="{3AF7EE8E-0B2C-47CA-A741-E8562BC8C9DC}" srcOrd="1" destOrd="0" presId="urn:microsoft.com/office/officeart/2008/layout/LinedList"/>
    <dgm:cxn modelId="{40466407-002F-4040-B52A-6A362A79CC88}" type="presParOf" srcId="{47AD2B8D-BCC9-4E68-AE9C-F0172F79F135}" destId="{32007F83-0FAB-4769-A4DE-16D6CBA7C0CD}" srcOrd="4" destOrd="0" presId="urn:microsoft.com/office/officeart/2008/layout/LinedList"/>
    <dgm:cxn modelId="{820F4F10-20D1-47DE-A68F-33CF7DEC2B46}" type="presParOf" srcId="{47AD2B8D-BCC9-4E68-AE9C-F0172F79F135}" destId="{ABD59E22-E0DD-4D88-99CA-DE6499FD6E07}" srcOrd="5" destOrd="0" presId="urn:microsoft.com/office/officeart/2008/layout/LinedList"/>
    <dgm:cxn modelId="{E0A49ED9-E39D-4375-A7AD-867BCD8BC0D3}" type="presParOf" srcId="{ABD59E22-E0DD-4D88-99CA-DE6499FD6E07}" destId="{4B4C25C5-916B-432D-9955-D3A97DAD9E0A}" srcOrd="0" destOrd="0" presId="urn:microsoft.com/office/officeart/2008/layout/LinedList"/>
    <dgm:cxn modelId="{E809613E-73A4-4F01-903C-06C015F62FF1}" type="presParOf" srcId="{ABD59E22-E0DD-4D88-99CA-DE6499FD6E07}" destId="{122036F0-51DB-4BF9-BCFC-E874C59661CF}" srcOrd="1" destOrd="0" presId="urn:microsoft.com/office/officeart/2008/layout/LinedList"/>
    <dgm:cxn modelId="{CB5E807A-6BA9-4ECB-B0B0-97E812BEA1C8}" type="presParOf" srcId="{47AD2B8D-BCC9-4E68-AE9C-F0172F79F135}" destId="{68A3CF46-13CB-4FCC-84FE-BF6ECA6AFF8E}" srcOrd="6" destOrd="0" presId="urn:microsoft.com/office/officeart/2008/layout/LinedList"/>
    <dgm:cxn modelId="{9DF6D690-A277-4A41-83EC-9C4A24FCBC9C}" type="presParOf" srcId="{47AD2B8D-BCC9-4E68-AE9C-F0172F79F135}" destId="{8276F13B-F332-4B9D-AF0F-3F563E3949C7}" srcOrd="7" destOrd="0" presId="urn:microsoft.com/office/officeart/2008/layout/LinedList"/>
    <dgm:cxn modelId="{1105E5CB-D5FF-4542-8325-82345E1F0C08}" type="presParOf" srcId="{8276F13B-F332-4B9D-AF0F-3F563E3949C7}" destId="{E195CDFA-5C8F-459D-A769-A3F5CBB07A33}" srcOrd="0" destOrd="0" presId="urn:microsoft.com/office/officeart/2008/layout/LinedList"/>
    <dgm:cxn modelId="{A6481D29-B32E-4C2F-A31A-8F544845E970}" type="presParOf" srcId="{8276F13B-F332-4B9D-AF0F-3F563E3949C7}" destId="{FB43D5EB-B3D9-4739-BF02-1E024BAA5F06}" srcOrd="1" destOrd="0" presId="urn:microsoft.com/office/officeart/2008/layout/LinedList"/>
    <dgm:cxn modelId="{100F7DC6-F907-476F-9A13-6EF48344BD08}" type="presParOf" srcId="{47AD2B8D-BCC9-4E68-AE9C-F0172F79F135}" destId="{7204121B-0DDD-4B80-BCAD-9AB5B1CFC87E}" srcOrd="8" destOrd="0" presId="urn:microsoft.com/office/officeart/2008/layout/LinedList"/>
    <dgm:cxn modelId="{49D0F43E-D15C-431C-9A19-C1035D9CD217}" type="presParOf" srcId="{47AD2B8D-BCC9-4E68-AE9C-F0172F79F135}" destId="{C5FECCD8-467A-44F8-A4C5-EDC7EA4D8148}" srcOrd="9" destOrd="0" presId="urn:microsoft.com/office/officeart/2008/layout/LinedList"/>
    <dgm:cxn modelId="{4313297D-8318-4BAB-8DE9-E7A8CD0CCB19}" type="presParOf" srcId="{C5FECCD8-467A-44F8-A4C5-EDC7EA4D8148}" destId="{857EF1E1-1915-429B-ABF2-98E7D7F2CD42}" srcOrd="0" destOrd="0" presId="urn:microsoft.com/office/officeart/2008/layout/LinedList"/>
    <dgm:cxn modelId="{06474645-7803-4E46-A2F5-3F024EF0CBF3}" type="presParOf" srcId="{C5FECCD8-467A-44F8-A4C5-EDC7EA4D8148}" destId="{88CC2588-B938-4C0D-A1BB-1F6A32AFD5A5}" srcOrd="1" destOrd="0" presId="urn:microsoft.com/office/officeart/2008/layout/LinedList"/>
    <dgm:cxn modelId="{76C8F76B-6577-433F-B320-C3EA24E37D6E}" type="presParOf" srcId="{47AD2B8D-BCC9-4E68-AE9C-F0172F79F135}" destId="{4AFDE4C2-F712-4921-80CC-9BD618A7F1EA}" srcOrd="10" destOrd="0" presId="urn:microsoft.com/office/officeart/2008/layout/LinedList"/>
    <dgm:cxn modelId="{0540EE9F-A6E9-4729-8851-173E4D39E692}" type="presParOf" srcId="{47AD2B8D-BCC9-4E68-AE9C-F0172F79F135}" destId="{4A38F4EE-E88D-4F06-B4D0-412381AF26CB}" srcOrd="11" destOrd="0" presId="urn:microsoft.com/office/officeart/2008/layout/LinedList"/>
    <dgm:cxn modelId="{6974053F-E2E2-4092-BB7F-064A3A3E57C2}" type="presParOf" srcId="{4A38F4EE-E88D-4F06-B4D0-412381AF26CB}" destId="{BCBA639E-4321-4018-8682-612F41EAD401}" srcOrd="0" destOrd="0" presId="urn:microsoft.com/office/officeart/2008/layout/LinedList"/>
    <dgm:cxn modelId="{EB31396C-6058-4222-BFF9-ABCB518184DB}" type="presParOf" srcId="{4A38F4EE-E88D-4F06-B4D0-412381AF26CB}" destId="{C8244D09-8F76-44A5-A823-4921D85C73B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4845C-7C36-432F-BCF6-F94448836B10}">
      <dsp:nvSpPr>
        <dsp:cNvPr id="0" name=""/>
        <dsp:cNvSpPr/>
      </dsp:nvSpPr>
      <dsp:spPr>
        <a:xfrm>
          <a:off x="3630" y="1281122"/>
          <a:ext cx="2801301" cy="8403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5" tIns="221365" rIns="221365" bIns="221365" numCol="1" spcCol="1270" anchor="ctr" anchorCtr="0">
          <a:noAutofit/>
        </a:bodyPr>
        <a:lstStyle/>
        <a:p>
          <a:pPr marL="0" lvl="0" indent="0" algn="ctr" defTabSz="1066800">
            <a:lnSpc>
              <a:spcPct val="90000"/>
            </a:lnSpc>
            <a:spcBef>
              <a:spcPct val="0"/>
            </a:spcBef>
            <a:spcAft>
              <a:spcPct val="35000"/>
            </a:spcAft>
            <a:buNone/>
          </a:pPr>
          <a:r>
            <a:rPr lang="en-US" sz="2400" kern="1200"/>
            <a:t>Be</a:t>
          </a:r>
        </a:p>
      </dsp:txBody>
      <dsp:txXfrm>
        <a:off x="3630" y="1281122"/>
        <a:ext cx="2801301" cy="840390"/>
      </dsp:txXfrm>
    </dsp:sp>
    <dsp:sp modelId="{0DBBDE36-0F45-49EE-AB24-456DCE330DF9}">
      <dsp:nvSpPr>
        <dsp:cNvPr id="0" name=""/>
        <dsp:cNvSpPr/>
      </dsp:nvSpPr>
      <dsp:spPr>
        <a:xfrm>
          <a:off x="3630" y="2121512"/>
          <a:ext cx="2801301" cy="30029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06" tIns="276706" rIns="276706" bIns="276706" numCol="1" spcCol="1270" anchor="t" anchorCtr="0">
          <a:noAutofit/>
        </a:bodyPr>
        <a:lstStyle/>
        <a:p>
          <a:pPr marL="0" lvl="0" indent="0" algn="l" defTabSz="1066800">
            <a:lnSpc>
              <a:spcPct val="90000"/>
            </a:lnSpc>
            <a:spcBef>
              <a:spcPct val="0"/>
            </a:spcBef>
            <a:spcAft>
              <a:spcPct val="35000"/>
            </a:spcAft>
            <a:buNone/>
          </a:pPr>
          <a:r>
            <a:rPr lang="en-US" sz="2400" kern="1200"/>
            <a:t>At the end of this session, students will be able to ;</a:t>
          </a:r>
        </a:p>
      </dsp:txBody>
      <dsp:txXfrm>
        <a:off x="3630" y="2121512"/>
        <a:ext cx="2801301" cy="3002977"/>
      </dsp:txXfrm>
    </dsp:sp>
    <dsp:sp modelId="{F95372E3-829F-4AE0-AE73-F6831D45A9CC}">
      <dsp:nvSpPr>
        <dsp:cNvPr id="0" name=""/>
        <dsp:cNvSpPr/>
      </dsp:nvSpPr>
      <dsp:spPr>
        <a:xfrm>
          <a:off x="2912931" y="1281122"/>
          <a:ext cx="2801301" cy="84039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5" tIns="221365" rIns="221365" bIns="221365" numCol="1" spcCol="1270" anchor="ctr" anchorCtr="0">
          <a:noAutofit/>
        </a:bodyPr>
        <a:lstStyle/>
        <a:p>
          <a:pPr marL="0" lvl="0" indent="0" algn="ctr" defTabSz="1066800">
            <a:lnSpc>
              <a:spcPct val="90000"/>
            </a:lnSpc>
            <a:spcBef>
              <a:spcPct val="0"/>
            </a:spcBef>
            <a:spcAft>
              <a:spcPct val="35000"/>
            </a:spcAft>
            <a:buNone/>
          </a:pPr>
          <a:r>
            <a:rPr lang="en-US" sz="2400" kern="1200"/>
            <a:t>Describe</a:t>
          </a:r>
        </a:p>
      </dsp:txBody>
      <dsp:txXfrm>
        <a:off x="2912931" y="1281122"/>
        <a:ext cx="2801301" cy="840390"/>
      </dsp:txXfrm>
    </dsp:sp>
    <dsp:sp modelId="{C4AAD380-439D-4749-8C5F-F0A467674406}">
      <dsp:nvSpPr>
        <dsp:cNvPr id="0" name=""/>
        <dsp:cNvSpPr/>
      </dsp:nvSpPr>
      <dsp:spPr>
        <a:xfrm>
          <a:off x="2912931" y="2121512"/>
          <a:ext cx="2801301" cy="300297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06" tIns="276706" rIns="276706" bIns="276706" numCol="1" spcCol="1270" anchor="t" anchorCtr="0">
          <a:noAutofit/>
        </a:bodyPr>
        <a:lstStyle/>
        <a:p>
          <a:pPr marL="0" lvl="0" indent="0" algn="l" defTabSz="1066800">
            <a:lnSpc>
              <a:spcPct val="90000"/>
            </a:lnSpc>
            <a:spcBef>
              <a:spcPct val="0"/>
            </a:spcBef>
            <a:spcAft>
              <a:spcPct val="35000"/>
            </a:spcAft>
            <a:buNone/>
          </a:pPr>
          <a:r>
            <a:rPr lang="en-US" sz="2400" kern="1200" dirty="0"/>
            <a:t>1-Explore the structure of the NHS as an organization.</a:t>
          </a:r>
        </a:p>
      </dsp:txBody>
      <dsp:txXfrm>
        <a:off x="2912931" y="2121512"/>
        <a:ext cx="2801301" cy="3002977"/>
      </dsp:txXfrm>
    </dsp:sp>
    <dsp:sp modelId="{E56C124D-6C72-41B2-811A-B43351B397F7}">
      <dsp:nvSpPr>
        <dsp:cNvPr id="0" name=""/>
        <dsp:cNvSpPr/>
      </dsp:nvSpPr>
      <dsp:spPr>
        <a:xfrm>
          <a:off x="5822233" y="1281122"/>
          <a:ext cx="2801301" cy="84039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365" tIns="221365" rIns="221365" bIns="221365" numCol="1" spcCol="1270" anchor="ctr" anchorCtr="0">
          <a:noAutofit/>
        </a:bodyPr>
        <a:lstStyle/>
        <a:p>
          <a:pPr marL="0" lvl="0" indent="0" algn="ctr" defTabSz="1066800">
            <a:lnSpc>
              <a:spcPct val="90000"/>
            </a:lnSpc>
            <a:spcBef>
              <a:spcPct val="0"/>
            </a:spcBef>
            <a:spcAft>
              <a:spcPct val="35000"/>
            </a:spcAft>
            <a:buNone/>
          </a:pPr>
          <a:r>
            <a:rPr lang="en-US" sz="2400" kern="1200"/>
            <a:t>Explain</a:t>
          </a:r>
        </a:p>
      </dsp:txBody>
      <dsp:txXfrm>
        <a:off x="5822233" y="1281122"/>
        <a:ext cx="2801301" cy="840390"/>
      </dsp:txXfrm>
    </dsp:sp>
    <dsp:sp modelId="{7BA5C409-93AA-42D8-B17B-BBC7E6086130}">
      <dsp:nvSpPr>
        <dsp:cNvPr id="0" name=""/>
        <dsp:cNvSpPr/>
      </dsp:nvSpPr>
      <dsp:spPr>
        <a:xfrm>
          <a:off x="5822233" y="2121512"/>
          <a:ext cx="2801301" cy="30029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6706" tIns="276706" rIns="276706" bIns="276706" numCol="1" spcCol="1270" anchor="t" anchorCtr="0">
          <a:noAutofit/>
        </a:bodyPr>
        <a:lstStyle/>
        <a:p>
          <a:pPr marL="0" lvl="0" indent="0" algn="l" defTabSz="1066800">
            <a:lnSpc>
              <a:spcPct val="90000"/>
            </a:lnSpc>
            <a:spcBef>
              <a:spcPct val="0"/>
            </a:spcBef>
            <a:spcAft>
              <a:spcPct val="35000"/>
            </a:spcAft>
            <a:buNone/>
          </a:pPr>
          <a:r>
            <a:rPr lang="en-US" sz="2400" kern="1200" dirty="0"/>
            <a:t>2-Explain the functions of the NHS and its organizational structure. </a:t>
          </a:r>
        </a:p>
      </dsp:txBody>
      <dsp:txXfrm>
        <a:off x="5822233" y="2121512"/>
        <a:ext cx="2801301" cy="3002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AD154-D323-4C12-85CA-EB4BD3F928B8}">
      <dsp:nvSpPr>
        <dsp:cNvPr id="0" name=""/>
        <dsp:cNvSpPr/>
      </dsp:nvSpPr>
      <dsp:spPr>
        <a:xfrm>
          <a:off x="0" y="168959"/>
          <a:ext cx="6825176"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GB" sz="5000" kern="1200"/>
            <a:t>Activity</a:t>
          </a:r>
          <a:endParaRPr lang="en-US" sz="5000" kern="1200"/>
        </a:p>
      </dsp:txBody>
      <dsp:txXfrm>
        <a:off x="58543" y="227502"/>
        <a:ext cx="6708090" cy="1082164"/>
      </dsp:txXfrm>
    </dsp:sp>
    <dsp:sp modelId="{8E75D8BF-539E-4E3E-AA06-DB7E1B1E29F0}">
      <dsp:nvSpPr>
        <dsp:cNvPr id="0" name=""/>
        <dsp:cNvSpPr/>
      </dsp:nvSpPr>
      <dsp:spPr>
        <a:xfrm>
          <a:off x="0" y="1368209"/>
          <a:ext cx="6825176" cy="351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699"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GB" sz="3900" kern="1200" dirty="0"/>
            <a:t>Pick </a:t>
          </a:r>
          <a:r>
            <a:rPr lang="en-GB" sz="3900" kern="1200" dirty="0">
              <a:highlight>
                <a:srgbClr val="0000FF"/>
              </a:highlight>
            </a:rPr>
            <a:t>one</a:t>
          </a:r>
          <a:r>
            <a:rPr lang="en-GB" sz="3900" kern="1200" dirty="0"/>
            <a:t> Trust under the NHS and look their organisation structure </a:t>
          </a:r>
          <a:endParaRPr lang="en-US" sz="3900" kern="1200" dirty="0"/>
        </a:p>
        <a:p>
          <a:pPr marL="285750" lvl="1" indent="-285750" algn="l" defTabSz="1733550">
            <a:lnSpc>
              <a:spcPct val="90000"/>
            </a:lnSpc>
            <a:spcBef>
              <a:spcPct val="0"/>
            </a:spcBef>
            <a:spcAft>
              <a:spcPct val="20000"/>
            </a:spcAft>
            <a:buChar char="•"/>
          </a:pPr>
          <a:r>
            <a:rPr lang="en-GB" sz="3900" kern="1200" dirty="0"/>
            <a:t>Apply the principle of culture and structure to that a particular NHS Trust chosen. </a:t>
          </a:r>
          <a:endParaRPr lang="en-US" sz="3900" kern="1200" dirty="0"/>
        </a:p>
      </dsp:txBody>
      <dsp:txXfrm>
        <a:off x="0" y="1368209"/>
        <a:ext cx="6825176" cy="351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11A94-E697-49E2-8E31-058FE7AEF948}">
      <dsp:nvSpPr>
        <dsp:cNvPr id="0" name=""/>
        <dsp:cNvSpPr/>
      </dsp:nvSpPr>
      <dsp:spPr>
        <a:xfrm>
          <a:off x="0" y="2728"/>
          <a:ext cx="658648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3203C-BE40-41B0-AA64-13EA5A4F3D7B}">
      <dsp:nvSpPr>
        <dsp:cNvPr id="0" name=""/>
        <dsp:cNvSpPr/>
      </dsp:nvSpPr>
      <dsp:spPr>
        <a:xfrm>
          <a:off x="0" y="2728"/>
          <a:ext cx="6586489" cy="930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1" i="0" kern="1200"/>
            <a:t>NHS managing bodies, 1948</a:t>
          </a:r>
          <a:endParaRPr lang="en-US" sz="2600" kern="1200"/>
        </a:p>
      </dsp:txBody>
      <dsp:txXfrm>
        <a:off x="0" y="2728"/>
        <a:ext cx="6586489" cy="930376"/>
      </dsp:txXfrm>
    </dsp:sp>
    <dsp:sp modelId="{946EB8D6-0DAB-4296-87B6-7A1A58603C7F}">
      <dsp:nvSpPr>
        <dsp:cNvPr id="0" name=""/>
        <dsp:cNvSpPr/>
      </dsp:nvSpPr>
      <dsp:spPr>
        <a:xfrm>
          <a:off x="0" y="933104"/>
          <a:ext cx="658648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29291-3D06-41C6-8016-4B966798388C}">
      <dsp:nvSpPr>
        <dsp:cNvPr id="0" name=""/>
        <dsp:cNvSpPr/>
      </dsp:nvSpPr>
      <dsp:spPr>
        <a:xfrm>
          <a:off x="0" y="933104"/>
          <a:ext cx="6586489" cy="930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1" i="0" kern="1200" dirty="0">
              <a:solidFill>
                <a:schemeClr val="bg1"/>
              </a:solidFill>
              <a:highlight>
                <a:srgbClr val="0000FF"/>
              </a:highlight>
            </a:rPr>
            <a:t>14</a:t>
          </a:r>
          <a:r>
            <a:rPr lang="en-GB" sz="2600" b="0" i="0" kern="1200" dirty="0"/>
            <a:t> regional hospital boards (RHBs)</a:t>
          </a:r>
          <a:endParaRPr lang="en-US" sz="2600" kern="1200" dirty="0"/>
        </a:p>
      </dsp:txBody>
      <dsp:txXfrm>
        <a:off x="0" y="933104"/>
        <a:ext cx="6586489" cy="930376"/>
      </dsp:txXfrm>
    </dsp:sp>
    <dsp:sp modelId="{32007F83-0FAB-4769-A4DE-16D6CBA7C0CD}">
      <dsp:nvSpPr>
        <dsp:cNvPr id="0" name=""/>
        <dsp:cNvSpPr/>
      </dsp:nvSpPr>
      <dsp:spPr>
        <a:xfrm>
          <a:off x="0" y="1863481"/>
          <a:ext cx="658648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C25C5-916B-432D-9955-D3A97DAD9E0A}">
      <dsp:nvSpPr>
        <dsp:cNvPr id="0" name=""/>
        <dsp:cNvSpPr/>
      </dsp:nvSpPr>
      <dsp:spPr>
        <a:xfrm>
          <a:off x="0" y="1863481"/>
          <a:ext cx="6586489" cy="930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dirty="0">
              <a:solidFill>
                <a:schemeClr val="bg1"/>
              </a:solidFill>
              <a:highlight>
                <a:srgbClr val="0000FF"/>
              </a:highlight>
            </a:rPr>
            <a:t>36 </a:t>
          </a:r>
          <a:r>
            <a:rPr lang="en-GB" sz="2600" b="0" i="0" kern="1200" dirty="0"/>
            <a:t>boards of governors for teaching hospitals (BGs)</a:t>
          </a:r>
          <a:endParaRPr lang="en-US" sz="2600" kern="1200" dirty="0"/>
        </a:p>
      </dsp:txBody>
      <dsp:txXfrm>
        <a:off x="0" y="1863481"/>
        <a:ext cx="6586489" cy="930376"/>
      </dsp:txXfrm>
    </dsp:sp>
    <dsp:sp modelId="{68A3CF46-13CB-4FCC-84FE-BF6ECA6AFF8E}">
      <dsp:nvSpPr>
        <dsp:cNvPr id="0" name=""/>
        <dsp:cNvSpPr/>
      </dsp:nvSpPr>
      <dsp:spPr>
        <a:xfrm>
          <a:off x="0" y="2793858"/>
          <a:ext cx="658648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95CDFA-5C8F-459D-A769-A3F5CBB07A33}">
      <dsp:nvSpPr>
        <dsp:cNvPr id="0" name=""/>
        <dsp:cNvSpPr/>
      </dsp:nvSpPr>
      <dsp:spPr>
        <a:xfrm>
          <a:off x="0" y="2793858"/>
          <a:ext cx="6586489" cy="930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dirty="0">
              <a:solidFill>
                <a:schemeClr val="bg1"/>
              </a:solidFill>
              <a:highlight>
                <a:srgbClr val="0000FF"/>
              </a:highlight>
            </a:rPr>
            <a:t>388 </a:t>
          </a:r>
          <a:r>
            <a:rPr lang="en-GB" sz="2600" b="0" i="0" kern="1200" dirty="0"/>
            <a:t>hospital management committees (HMCs)</a:t>
          </a:r>
          <a:endParaRPr lang="en-US" sz="2600" kern="1200" dirty="0"/>
        </a:p>
      </dsp:txBody>
      <dsp:txXfrm>
        <a:off x="0" y="2793858"/>
        <a:ext cx="6586489" cy="930376"/>
      </dsp:txXfrm>
    </dsp:sp>
    <dsp:sp modelId="{7204121B-0DDD-4B80-BCAD-9AB5B1CFC87E}">
      <dsp:nvSpPr>
        <dsp:cNvPr id="0" name=""/>
        <dsp:cNvSpPr/>
      </dsp:nvSpPr>
      <dsp:spPr>
        <a:xfrm>
          <a:off x="0" y="3724234"/>
          <a:ext cx="658648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EF1E1-1915-429B-ABF2-98E7D7F2CD42}">
      <dsp:nvSpPr>
        <dsp:cNvPr id="0" name=""/>
        <dsp:cNvSpPr/>
      </dsp:nvSpPr>
      <dsp:spPr>
        <a:xfrm>
          <a:off x="0" y="3724234"/>
          <a:ext cx="6586489" cy="930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dirty="0">
              <a:solidFill>
                <a:schemeClr val="bg1"/>
              </a:solidFill>
              <a:highlight>
                <a:srgbClr val="0000FF"/>
              </a:highlight>
            </a:rPr>
            <a:t>138</a:t>
          </a:r>
          <a:r>
            <a:rPr lang="en-GB" sz="2600" b="0" i="0" kern="1200" dirty="0"/>
            <a:t> executive councils (ECs)</a:t>
          </a:r>
          <a:endParaRPr lang="en-US" sz="2600" kern="1200" dirty="0"/>
        </a:p>
      </dsp:txBody>
      <dsp:txXfrm>
        <a:off x="0" y="3724234"/>
        <a:ext cx="6586489" cy="930376"/>
      </dsp:txXfrm>
    </dsp:sp>
    <dsp:sp modelId="{4AFDE4C2-F712-4921-80CC-9BD618A7F1EA}">
      <dsp:nvSpPr>
        <dsp:cNvPr id="0" name=""/>
        <dsp:cNvSpPr/>
      </dsp:nvSpPr>
      <dsp:spPr>
        <a:xfrm>
          <a:off x="0" y="4654611"/>
          <a:ext cx="658648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A639E-4321-4018-8682-612F41EAD401}">
      <dsp:nvSpPr>
        <dsp:cNvPr id="0" name=""/>
        <dsp:cNvSpPr/>
      </dsp:nvSpPr>
      <dsp:spPr>
        <a:xfrm>
          <a:off x="0" y="4654611"/>
          <a:ext cx="6586489" cy="930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dirty="0">
              <a:solidFill>
                <a:schemeClr val="bg1"/>
              </a:solidFill>
              <a:highlight>
                <a:srgbClr val="0000FF"/>
              </a:highlight>
            </a:rPr>
            <a:t>147</a:t>
          </a:r>
          <a:r>
            <a:rPr lang="en-GB" sz="2600" b="0" i="0" kern="1200" dirty="0"/>
            <a:t> local health authorities (LHAs)</a:t>
          </a:r>
          <a:endParaRPr lang="en-US" sz="2600" kern="1200" dirty="0"/>
        </a:p>
      </dsp:txBody>
      <dsp:txXfrm>
        <a:off x="0" y="4654611"/>
        <a:ext cx="6586489" cy="930376"/>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5A0C-A47F-4EC7-8FEB-8692911C5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D1E8BB-8D1F-4A31-814E-D202522BB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BBC6BE-888A-47E7-A272-1F3F73BC1940}"/>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5" name="Footer Placeholder 4">
            <a:extLst>
              <a:ext uri="{FF2B5EF4-FFF2-40B4-BE49-F238E27FC236}">
                <a16:creationId xmlns:a16="http://schemas.microsoft.com/office/drawing/2014/main" id="{700F09A1-7301-4B13-9A22-6698268539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F110F-C1F7-43E6-935C-F9E543800294}"/>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277728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FB28-B506-4084-910C-21974AA9E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D26E76-6C49-4DCD-BA74-0FFB32271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F12201-3813-4B1B-A0CA-004818C95DF4}"/>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5" name="Footer Placeholder 4">
            <a:extLst>
              <a:ext uri="{FF2B5EF4-FFF2-40B4-BE49-F238E27FC236}">
                <a16:creationId xmlns:a16="http://schemas.microsoft.com/office/drawing/2014/main" id="{C50F41C4-A3DB-4F83-8A7C-77DEDD2ABC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A3A777-122C-4238-A1B7-C3F30F798B37}"/>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236022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C95906-D12E-471D-9DEC-DB13004C34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967BB-D159-4FAB-9802-0B129D82A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6A60EE-C1CD-42A2-8241-A0B103B01E20}"/>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5" name="Footer Placeholder 4">
            <a:extLst>
              <a:ext uri="{FF2B5EF4-FFF2-40B4-BE49-F238E27FC236}">
                <a16:creationId xmlns:a16="http://schemas.microsoft.com/office/drawing/2014/main" id="{E70A3116-7642-4E27-8877-26E4C67F5E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C2E126-FD4A-46B4-9266-B19A0DA8E011}"/>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27141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F6C9-909F-4793-8032-A0D08A5C4B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BB7749-C4BA-4E71-B02F-090B36355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2F684-29DB-4C3D-B569-DD8B6F3C6DCE}"/>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5" name="Footer Placeholder 4">
            <a:extLst>
              <a:ext uri="{FF2B5EF4-FFF2-40B4-BE49-F238E27FC236}">
                <a16:creationId xmlns:a16="http://schemas.microsoft.com/office/drawing/2014/main" id="{EEA7DCDF-B2D8-4A39-A0E1-EE7551BDEE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6763D0-C104-45AC-9C9E-F20589537D74}"/>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163464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3051-F370-432B-84BA-39002E45D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17B80E-4DEC-4963-ACAF-B7722F2AF5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874D2F-F9B3-4C77-9536-A5E84F9779D8}"/>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5" name="Footer Placeholder 4">
            <a:extLst>
              <a:ext uri="{FF2B5EF4-FFF2-40B4-BE49-F238E27FC236}">
                <a16:creationId xmlns:a16="http://schemas.microsoft.com/office/drawing/2014/main" id="{C2CA787D-BDA3-4B19-BE39-6295D78722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B7E5E1-493E-4E07-B18D-164876C33BCC}"/>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238668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90A1-DA66-46D7-80C5-BE8A4AE819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54893D-DACB-42BB-AAF2-C8244F0ED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3DC1F6-3700-4BD8-8E69-6C4A6AFF7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F717E0-575D-47B9-9265-884D336A196A}"/>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6" name="Footer Placeholder 5">
            <a:extLst>
              <a:ext uri="{FF2B5EF4-FFF2-40B4-BE49-F238E27FC236}">
                <a16:creationId xmlns:a16="http://schemas.microsoft.com/office/drawing/2014/main" id="{4B3070BE-56E6-42EA-B560-8595B4971F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F52DE9-F3B8-4DE8-8946-8C2C8FEC6675}"/>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71844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C73A-25D1-4426-8752-E52F89621C2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E3B6F-2AB5-4534-BB23-948C63BE5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73641-3568-4111-A33B-D56D3A4F2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D98A54E-C9AA-4C4E-8350-10035240A0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D3C78-AE6B-4421-BD22-4CA764FB97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1C774A4-073B-4C0A-9B3B-5AD6D319FA56}"/>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8" name="Footer Placeholder 7">
            <a:extLst>
              <a:ext uri="{FF2B5EF4-FFF2-40B4-BE49-F238E27FC236}">
                <a16:creationId xmlns:a16="http://schemas.microsoft.com/office/drawing/2014/main" id="{CA7418A7-4276-4985-B4CB-F780A09676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ED26D1-0DFD-4967-940A-ABD611E15F43}"/>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155097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7EAA-8608-40AF-8EDF-BAECC2FB0E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DBC42F-E2F1-4747-8C85-C8C8686F852D}"/>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4" name="Footer Placeholder 3">
            <a:extLst>
              <a:ext uri="{FF2B5EF4-FFF2-40B4-BE49-F238E27FC236}">
                <a16:creationId xmlns:a16="http://schemas.microsoft.com/office/drawing/2014/main" id="{44FDFE43-6DF8-4E94-8CCD-3011BC57D06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A54F7D-9577-4DEB-85FD-7B55A397D480}"/>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75923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A41EB-3217-458D-8795-A76422C700BF}"/>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3" name="Footer Placeholder 2">
            <a:extLst>
              <a:ext uri="{FF2B5EF4-FFF2-40B4-BE49-F238E27FC236}">
                <a16:creationId xmlns:a16="http://schemas.microsoft.com/office/drawing/2014/main" id="{2823B7F4-CEE0-4EC2-94C5-0EC1351C57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A252A7-868D-43D7-A40C-34DD1FDD9B9F}"/>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96863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86CA-B4F1-4BFA-B415-B441C6EF4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AEE8C2-6C2A-4D48-BB8C-B6B8232C7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48901B-B225-4524-AC13-EB1DA7DE7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9286B-38E7-4DDD-95D3-619BB22F7245}"/>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6" name="Footer Placeholder 5">
            <a:extLst>
              <a:ext uri="{FF2B5EF4-FFF2-40B4-BE49-F238E27FC236}">
                <a16:creationId xmlns:a16="http://schemas.microsoft.com/office/drawing/2014/main" id="{F83433F1-4301-47F2-9E2B-43AD7DE188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70213A-4EFF-480A-A20D-16FCE5017859}"/>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353381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DC0D-DF2A-438E-92C9-09157D9C9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318572-B67A-4757-A15E-F4C7FDDA1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A25DB5-D3AB-45CA-A97D-007F4800E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BA675-41FA-4DC1-A555-274B8D789537}"/>
              </a:ext>
            </a:extLst>
          </p:cNvPr>
          <p:cNvSpPr>
            <a:spLocks noGrp="1"/>
          </p:cNvSpPr>
          <p:nvPr>
            <p:ph type="dt" sz="half" idx="10"/>
          </p:nvPr>
        </p:nvSpPr>
        <p:spPr/>
        <p:txBody>
          <a:bodyPr/>
          <a:lstStyle/>
          <a:p>
            <a:fld id="{0AF88063-767D-4E7F-8E8E-7851B9E67C5F}" type="datetimeFigureOut">
              <a:rPr lang="en-GB" smtClean="0"/>
              <a:t>02/07/2021</a:t>
            </a:fld>
            <a:endParaRPr lang="en-GB"/>
          </a:p>
        </p:txBody>
      </p:sp>
      <p:sp>
        <p:nvSpPr>
          <p:cNvPr id="6" name="Footer Placeholder 5">
            <a:extLst>
              <a:ext uri="{FF2B5EF4-FFF2-40B4-BE49-F238E27FC236}">
                <a16:creationId xmlns:a16="http://schemas.microsoft.com/office/drawing/2014/main" id="{D5550936-3FF9-4B7C-A8FD-53F2DA0520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8B65CE-BCA4-483D-A213-0200282B1C60}"/>
              </a:ext>
            </a:extLst>
          </p:cNvPr>
          <p:cNvSpPr>
            <a:spLocks noGrp="1"/>
          </p:cNvSpPr>
          <p:nvPr>
            <p:ph type="sldNum" sz="quarter" idx="12"/>
          </p:nvPr>
        </p:nvSpPr>
        <p:spPr/>
        <p:txBody>
          <a:bodyPr/>
          <a:lstStyle/>
          <a:p>
            <a:fld id="{C672C675-B42C-4CAD-BEB0-7E3FA9E87987}" type="slidenum">
              <a:rPr lang="en-GB" smtClean="0"/>
              <a:t>‹#›</a:t>
            </a:fld>
            <a:endParaRPr lang="en-GB"/>
          </a:p>
        </p:txBody>
      </p:sp>
    </p:spTree>
    <p:extLst>
      <p:ext uri="{BB962C8B-B14F-4D97-AF65-F5344CB8AC3E}">
        <p14:creationId xmlns:p14="http://schemas.microsoft.com/office/powerpoint/2010/main" val="182002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5BC21-A1C3-4E5A-9C15-FEFE73FA26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7FB464-7A06-4B4E-B8B0-0202BBDA1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84B5F9-9D79-4043-8546-82D970D2A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88063-767D-4E7F-8E8E-7851B9E67C5F}" type="datetimeFigureOut">
              <a:rPr lang="en-GB" smtClean="0"/>
              <a:t>02/07/2021</a:t>
            </a:fld>
            <a:endParaRPr lang="en-GB"/>
          </a:p>
        </p:txBody>
      </p:sp>
      <p:sp>
        <p:nvSpPr>
          <p:cNvPr id="5" name="Footer Placeholder 4">
            <a:extLst>
              <a:ext uri="{FF2B5EF4-FFF2-40B4-BE49-F238E27FC236}">
                <a16:creationId xmlns:a16="http://schemas.microsoft.com/office/drawing/2014/main" id="{C79534FD-8880-46C5-BC87-BCC64F6FD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F41582-C12A-4155-ACC9-DE2FD2FB9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2C675-B42C-4CAD-BEB0-7E3FA9E87987}" type="slidenum">
              <a:rPr lang="en-GB" smtClean="0"/>
              <a:t>‹#›</a:t>
            </a:fld>
            <a:endParaRPr lang="en-GB"/>
          </a:p>
        </p:txBody>
      </p:sp>
    </p:spTree>
    <p:extLst>
      <p:ext uri="{BB962C8B-B14F-4D97-AF65-F5344CB8AC3E}">
        <p14:creationId xmlns:p14="http://schemas.microsoft.com/office/powerpoint/2010/main" val="425527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5313-3B68-4157-8D39-6B9276F5EEA3}"/>
              </a:ext>
            </a:extLst>
          </p:cNvPr>
          <p:cNvSpPr>
            <a:spLocks noGrp="1"/>
          </p:cNvSpPr>
          <p:nvPr>
            <p:ph type="ctrTitle"/>
          </p:nvPr>
        </p:nvSpPr>
        <p:spPr>
          <a:xfrm>
            <a:off x="5811489" y="3279928"/>
            <a:ext cx="6105136" cy="843575"/>
          </a:xfrm>
        </p:spPr>
        <p:txBody>
          <a:bodyPr anchor="b">
            <a:normAutofit/>
          </a:bodyPr>
          <a:lstStyle/>
          <a:p>
            <a:pPr algn="r"/>
            <a:r>
              <a:rPr lang="en-GB" sz="4800" dirty="0"/>
              <a:t>Work Related learning</a:t>
            </a:r>
            <a:endParaRPr lang="en-GB" dirty="0"/>
          </a:p>
        </p:txBody>
      </p:sp>
      <p:sp>
        <p:nvSpPr>
          <p:cNvPr id="3" name="Subtitle 2">
            <a:extLst>
              <a:ext uri="{FF2B5EF4-FFF2-40B4-BE49-F238E27FC236}">
                <a16:creationId xmlns:a16="http://schemas.microsoft.com/office/drawing/2014/main" id="{FE680A78-FBF2-4DAA-9339-8D1A45A724C1}"/>
              </a:ext>
            </a:extLst>
          </p:cNvPr>
          <p:cNvSpPr>
            <a:spLocks noGrp="1"/>
          </p:cNvSpPr>
          <p:nvPr>
            <p:ph type="subTitle" idx="1"/>
          </p:nvPr>
        </p:nvSpPr>
        <p:spPr>
          <a:xfrm>
            <a:off x="5343914" y="4416676"/>
            <a:ext cx="6288199" cy="646785"/>
          </a:xfrm>
        </p:spPr>
        <p:txBody>
          <a:bodyPr>
            <a:normAutofit/>
          </a:bodyPr>
          <a:lstStyle/>
          <a:p>
            <a:r>
              <a:rPr lang="en-GB" b="1" dirty="0"/>
              <a:t>Week 10-</a:t>
            </a:r>
          </a:p>
        </p:txBody>
      </p:sp>
      <p:pic>
        <p:nvPicPr>
          <p:cNvPr id="1026" name="Picture 2" descr="work-related-learning">
            <a:extLst>
              <a:ext uri="{FF2B5EF4-FFF2-40B4-BE49-F238E27FC236}">
                <a16:creationId xmlns:a16="http://schemas.microsoft.com/office/drawing/2014/main" id="{49EFD1B5-9AFC-4BD5-9F9F-F832C67D87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3" r="1" b="1"/>
          <a:stretch/>
        </p:blipFill>
        <p:spPr bwMode="auto">
          <a:xfrm>
            <a:off x="-9136" y="0"/>
            <a:ext cx="6105136" cy="6240777"/>
          </a:xfrm>
          <a:custGeom>
            <a:avLst/>
            <a:gdLst/>
            <a:ahLst/>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3" descr="Orange and blue gradient colored smoke">
            <a:extLst>
              <a:ext uri="{FF2B5EF4-FFF2-40B4-BE49-F238E27FC236}">
                <a16:creationId xmlns:a16="http://schemas.microsoft.com/office/drawing/2014/main" id="{0D7D1D5D-51E1-49EA-8342-56B31679B925}"/>
              </a:ext>
            </a:extLst>
          </p:cNvPr>
          <p:cNvPicPr>
            <a:picLocks noChangeAspect="1"/>
          </p:cNvPicPr>
          <p:nvPr/>
        </p:nvPicPr>
        <p:blipFill rotWithShape="1">
          <a:blip r:embed="rId3"/>
          <a:srcRect l="11239" r="7197"/>
          <a:stretch/>
        </p:blipFill>
        <p:spPr>
          <a:xfrm>
            <a:off x="6355499" y="272334"/>
            <a:ext cx="5644243" cy="2710018"/>
          </a:xfrm>
          <a:custGeom>
            <a:avLst/>
            <a:gdLst/>
            <a:ahLst/>
            <a:cxnLst/>
            <a:rect l="l" t="t" r="r" b="b"/>
            <a:pathLst>
              <a:path w="4569568" h="3877363">
                <a:moveTo>
                  <a:pt x="3843224" y="17"/>
                </a:moveTo>
                <a:cubicBezTo>
                  <a:pt x="3853657" y="-269"/>
                  <a:pt x="3863732" y="3160"/>
                  <a:pt x="3872078" y="16745"/>
                </a:cubicBezTo>
                <a:cubicBezTo>
                  <a:pt x="3827725" y="52547"/>
                  <a:pt x="3771210" y="39089"/>
                  <a:pt x="3711358" y="79463"/>
                </a:cubicBezTo>
                <a:cubicBezTo>
                  <a:pt x="3808648" y="66766"/>
                  <a:pt x="3885671" y="56609"/>
                  <a:pt x="3962692" y="46454"/>
                </a:cubicBezTo>
                <a:cubicBezTo>
                  <a:pt x="3964124" y="53563"/>
                  <a:pt x="3965554" y="60673"/>
                  <a:pt x="3966984" y="67782"/>
                </a:cubicBezTo>
                <a:cubicBezTo>
                  <a:pt x="3868502" y="82763"/>
                  <a:pt x="3777410" y="121359"/>
                  <a:pt x="3681550" y="148529"/>
                </a:cubicBezTo>
                <a:cubicBezTo>
                  <a:pt x="3690374" y="165289"/>
                  <a:pt x="3699196" y="161987"/>
                  <a:pt x="3707066" y="160972"/>
                </a:cubicBezTo>
                <a:cubicBezTo>
                  <a:pt x="3758334" y="154369"/>
                  <a:pt x="3809602" y="147768"/>
                  <a:pt x="3858724" y="129739"/>
                </a:cubicBezTo>
                <a:cubicBezTo>
                  <a:pt x="3869693" y="125675"/>
                  <a:pt x="3883047" y="125675"/>
                  <a:pt x="3889247" y="137864"/>
                </a:cubicBezTo>
                <a:cubicBezTo>
                  <a:pt x="3898070" y="155131"/>
                  <a:pt x="3885433" y="166304"/>
                  <a:pt x="3874225" y="175697"/>
                </a:cubicBezTo>
                <a:cubicBezTo>
                  <a:pt x="3854670" y="191949"/>
                  <a:pt x="3831064" y="187379"/>
                  <a:pt x="3808410" y="190425"/>
                </a:cubicBezTo>
                <a:cubicBezTo>
                  <a:pt x="3748081" y="198297"/>
                  <a:pt x="3719226" y="222927"/>
                  <a:pt x="3705872" y="279299"/>
                </a:cubicBezTo>
                <a:cubicBezTo>
                  <a:pt x="3758811" y="256445"/>
                  <a:pt x="3809842" y="284631"/>
                  <a:pt x="3861109" y="268633"/>
                </a:cubicBezTo>
                <a:cubicBezTo>
                  <a:pt x="3874463" y="264571"/>
                  <a:pt x="3895685" y="270664"/>
                  <a:pt x="3888532" y="290216"/>
                </a:cubicBezTo>
                <a:cubicBezTo>
                  <a:pt x="3881854" y="308499"/>
                  <a:pt x="3859678" y="321702"/>
                  <a:pt x="3899025" y="318148"/>
                </a:cubicBezTo>
                <a:cubicBezTo>
                  <a:pt x="3927162" y="315608"/>
                  <a:pt x="3982246" y="336176"/>
                  <a:pt x="3959116" y="341254"/>
                </a:cubicBezTo>
                <a:cubicBezTo>
                  <a:pt x="3930024" y="347603"/>
                  <a:pt x="3901646" y="356744"/>
                  <a:pt x="3864685" y="367154"/>
                </a:cubicBezTo>
                <a:cubicBezTo>
                  <a:pt x="3905463" y="384166"/>
                  <a:pt x="3934793" y="380611"/>
                  <a:pt x="3965554" y="367154"/>
                </a:cubicBezTo>
                <a:cubicBezTo>
                  <a:pt x="4002753" y="350903"/>
                  <a:pt x="4051161" y="331098"/>
                  <a:pt x="4081445" y="349381"/>
                </a:cubicBezTo>
                <a:cubicBezTo>
                  <a:pt x="4126752" y="376803"/>
                  <a:pt x="4164428" y="359536"/>
                  <a:pt x="4204966" y="354966"/>
                </a:cubicBezTo>
                <a:cubicBezTo>
                  <a:pt x="4287472" y="345570"/>
                  <a:pt x="4369264" y="329827"/>
                  <a:pt x="4452008" y="322211"/>
                </a:cubicBezTo>
                <a:cubicBezTo>
                  <a:pt x="4485154" y="319164"/>
                  <a:pt x="4520922" y="304691"/>
                  <a:pt x="4569568" y="324495"/>
                </a:cubicBezTo>
                <a:cubicBezTo>
                  <a:pt x="4349232" y="425810"/>
                  <a:pt x="4112683" y="419463"/>
                  <a:pt x="3915955" y="544899"/>
                </a:cubicBezTo>
                <a:cubicBezTo>
                  <a:pt x="3924301" y="556833"/>
                  <a:pt x="3966745" y="590858"/>
                  <a:pt x="3949339" y="593397"/>
                </a:cubicBezTo>
                <a:cubicBezTo>
                  <a:pt x="3900455" y="600761"/>
                  <a:pt x="3857056" y="625645"/>
                  <a:pt x="3812464" y="646212"/>
                </a:cubicBezTo>
                <a:cubicBezTo>
                  <a:pt x="3793148" y="655100"/>
                  <a:pt x="3769780" y="666781"/>
                  <a:pt x="3778841" y="698520"/>
                </a:cubicBezTo>
                <a:cubicBezTo>
                  <a:pt x="3795295" y="707407"/>
                  <a:pt x="3807456" y="694965"/>
                  <a:pt x="3821047" y="693950"/>
                </a:cubicBezTo>
                <a:cubicBezTo>
                  <a:pt x="3834878" y="692935"/>
                  <a:pt x="3865879" y="699535"/>
                  <a:pt x="3857293" y="703852"/>
                </a:cubicBezTo>
                <a:cubicBezTo>
                  <a:pt x="3818186" y="723405"/>
                  <a:pt x="3888532" y="770380"/>
                  <a:pt x="3842271" y="770380"/>
                </a:cubicBezTo>
                <a:cubicBezTo>
                  <a:pt x="3764772" y="770633"/>
                  <a:pt x="3723519" y="853919"/>
                  <a:pt x="3648882" y="856205"/>
                </a:cubicBezTo>
                <a:cubicBezTo>
                  <a:pt x="3636960" y="856458"/>
                  <a:pt x="3631236" y="871185"/>
                  <a:pt x="3631474" y="884136"/>
                </a:cubicBezTo>
                <a:cubicBezTo>
                  <a:pt x="3631474" y="899626"/>
                  <a:pt x="3642444" y="902418"/>
                  <a:pt x="3654605" y="903942"/>
                </a:cubicBezTo>
                <a:cubicBezTo>
                  <a:pt x="3673205" y="906226"/>
                  <a:pt x="3692520" y="884136"/>
                  <a:pt x="3717081" y="914098"/>
                </a:cubicBezTo>
                <a:cubicBezTo>
                  <a:pt x="3672966" y="931618"/>
                  <a:pt x="3628852" y="949140"/>
                  <a:pt x="3629568" y="1009319"/>
                </a:cubicBezTo>
                <a:cubicBezTo>
                  <a:pt x="3629805" y="1025569"/>
                  <a:pt x="3611444" y="1031663"/>
                  <a:pt x="3597613" y="1035726"/>
                </a:cubicBezTo>
                <a:cubicBezTo>
                  <a:pt x="3574721" y="1042329"/>
                  <a:pt x="3555408" y="1054009"/>
                  <a:pt x="3543006" y="1076608"/>
                </a:cubicBezTo>
                <a:cubicBezTo>
                  <a:pt x="3543246" y="1080925"/>
                  <a:pt x="3543484" y="1085495"/>
                  <a:pt x="3542052" y="1089050"/>
                </a:cubicBezTo>
                <a:cubicBezTo>
                  <a:pt x="3546106" y="1143642"/>
                  <a:pt x="3579490" y="1142118"/>
                  <a:pt x="3616451" y="1132978"/>
                </a:cubicBezTo>
                <a:cubicBezTo>
                  <a:pt x="3660566" y="1121805"/>
                  <a:pt x="3704204" y="1101491"/>
                  <a:pt x="3750703" y="1121043"/>
                </a:cubicBezTo>
                <a:cubicBezTo>
                  <a:pt x="3685126" y="1147197"/>
                  <a:pt x="3613828" y="1149228"/>
                  <a:pt x="3552307" y="1186555"/>
                </a:cubicBezTo>
                <a:cubicBezTo>
                  <a:pt x="3777410" y="1193411"/>
                  <a:pt x="3976284" y="1075591"/>
                  <a:pt x="4194473" y="1030395"/>
                </a:cubicBezTo>
                <a:cubicBezTo>
                  <a:pt x="4187082" y="1060610"/>
                  <a:pt x="4169436" y="1066704"/>
                  <a:pt x="4153459" y="1071275"/>
                </a:cubicBezTo>
                <a:cubicBezTo>
                  <a:pt x="4072860" y="1094129"/>
                  <a:pt x="4002278" y="1139581"/>
                  <a:pt x="3928831" y="1178936"/>
                </a:cubicBezTo>
                <a:cubicBezTo>
                  <a:pt x="3898548" y="1195188"/>
                  <a:pt x="3876608" y="1211440"/>
                  <a:pt x="3865164" y="1246481"/>
                </a:cubicBezTo>
                <a:cubicBezTo>
                  <a:pt x="3854908" y="1278221"/>
                  <a:pt x="3835117" y="1292948"/>
                  <a:pt x="3798395" y="1283806"/>
                </a:cubicBezTo>
                <a:cubicBezTo>
                  <a:pt x="3768588" y="1276188"/>
                  <a:pt x="3735920" y="1280251"/>
                  <a:pt x="3704681" y="1283045"/>
                </a:cubicBezTo>
                <a:cubicBezTo>
                  <a:pt x="3668674" y="1286092"/>
                  <a:pt x="3628374" y="1321895"/>
                  <a:pt x="3638151" y="1340431"/>
                </a:cubicBezTo>
                <a:cubicBezTo>
                  <a:pt x="3654843" y="1371917"/>
                  <a:pt x="3682743" y="1356174"/>
                  <a:pt x="3707542" y="1352619"/>
                </a:cubicBezTo>
                <a:cubicBezTo>
                  <a:pt x="3735681" y="1348303"/>
                  <a:pt x="3787902" y="1339415"/>
                  <a:pt x="3788856" y="1343224"/>
                </a:cubicBezTo>
                <a:cubicBezTo>
                  <a:pt x="3807219" y="1422193"/>
                  <a:pt x="3936463" y="1353382"/>
                  <a:pt x="3964363" y="1346270"/>
                </a:cubicBezTo>
                <a:cubicBezTo>
                  <a:pt x="3999176" y="1337384"/>
                  <a:pt x="4031845" y="1353635"/>
                  <a:pt x="4064991" y="1357443"/>
                </a:cubicBezTo>
                <a:cubicBezTo>
                  <a:pt x="4094560" y="1360998"/>
                  <a:pt x="4261720" y="1371917"/>
                  <a:pt x="4296295" y="1338398"/>
                </a:cubicBezTo>
                <a:cubicBezTo>
                  <a:pt x="4301064" y="1364552"/>
                  <a:pt x="4291050" y="1375217"/>
                  <a:pt x="4282702" y="1387152"/>
                </a:cubicBezTo>
                <a:cubicBezTo>
                  <a:pt x="4271019" y="1404164"/>
                  <a:pt x="4269110" y="1416099"/>
                  <a:pt x="4291288" y="1429556"/>
                </a:cubicBezTo>
                <a:cubicBezTo>
                  <a:pt x="4354480" y="1468154"/>
                  <a:pt x="4353524" y="1469422"/>
                  <a:pt x="4294626" y="1521730"/>
                </a:cubicBezTo>
                <a:cubicBezTo>
                  <a:pt x="4291763" y="1524015"/>
                  <a:pt x="4292957" y="1531633"/>
                  <a:pt x="4292480" y="1536712"/>
                </a:cubicBezTo>
                <a:cubicBezTo>
                  <a:pt x="4307980" y="1544836"/>
                  <a:pt x="4326102" y="1524523"/>
                  <a:pt x="4344224" y="1546361"/>
                </a:cubicBezTo>
                <a:cubicBezTo>
                  <a:pt x="4265296" y="1642341"/>
                  <a:pt x="4144874" y="1665955"/>
                  <a:pt x="4035898" y="1738070"/>
                </a:cubicBezTo>
                <a:cubicBezTo>
                  <a:pt x="4124128" y="1761938"/>
                  <a:pt x="4177066" y="1678652"/>
                  <a:pt x="4241926" y="1689317"/>
                </a:cubicBezTo>
                <a:cubicBezTo>
                  <a:pt x="4274357" y="1715471"/>
                  <a:pt x="4178020" y="1757368"/>
                  <a:pt x="4269826" y="1769810"/>
                </a:cubicBezTo>
                <a:cubicBezTo>
                  <a:pt x="4230002" y="1792663"/>
                  <a:pt x="4200434" y="1815006"/>
                  <a:pt x="4173012" y="1841415"/>
                </a:cubicBezTo>
                <a:cubicBezTo>
                  <a:pt x="4124128" y="1888644"/>
                  <a:pt x="4114590" y="1919623"/>
                  <a:pt x="4137244" y="1983103"/>
                </a:cubicBezTo>
                <a:cubicBezTo>
                  <a:pt x="4152029" y="2024746"/>
                  <a:pt x="4173728" y="2063089"/>
                  <a:pt x="4154652" y="2112602"/>
                </a:cubicBezTo>
                <a:cubicBezTo>
                  <a:pt x="4141298" y="2146628"/>
                  <a:pt x="4146544" y="2168972"/>
                  <a:pt x="4196142" y="2153737"/>
                </a:cubicBezTo>
                <a:cubicBezTo>
                  <a:pt x="4249557" y="2137485"/>
                  <a:pt x="4269587" y="2167956"/>
                  <a:pt x="4256234" y="2227627"/>
                </a:cubicBezTo>
                <a:cubicBezTo>
                  <a:pt x="4247650" y="2265970"/>
                  <a:pt x="4256712" y="2277649"/>
                  <a:pt x="4293433" y="2273333"/>
                </a:cubicBezTo>
                <a:cubicBezTo>
                  <a:pt x="4333972" y="2268509"/>
                  <a:pt x="4372602" y="2243370"/>
                  <a:pt x="4422678" y="2255559"/>
                </a:cubicBezTo>
                <a:cubicBezTo>
                  <a:pt x="4382618" y="2325134"/>
                  <a:pt x="4297010" y="2305328"/>
                  <a:pt x="4250272" y="2371602"/>
                </a:cubicBezTo>
                <a:cubicBezTo>
                  <a:pt x="4306072" y="2371854"/>
                  <a:pt x="4348756" y="2371602"/>
                  <a:pt x="4390009" y="2357127"/>
                </a:cubicBezTo>
                <a:cubicBezTo>
                  <a:pt x="4407179" y="2351286"/>
                  <a:pt x="4426018" y="2345194"/>
                  <a:pt x="4435554" y="2365252"/>
                </a:cubicBezTo>
                <a:cubicBezTo>
                  <a:pt x="4446762" y="2389375"/>
                  <a:pt x="4423632" y="2398516"/>
                  <a:pt x="4409562" y="2402832"/>
                </a:cubicBezTo>
                <a:cubicBezTo>
                  <a:pt x="4369978" y="2415021"/>
                  <a:pt x="4339695" y="2443968"/>
                  <a:pt x="4307026" y="2466566"/>
                </a:cubicBezTo>
                <a:cubicBezTo>
                  <a:pt x="4235250" y="2516082"/>
                  <a:pt x="4156558" y="2557470"/>
                  <a:pt x="4095751" y="2639233"/>
                </a:cubicBezTo>
                <a:cubicBezTo>
                  <a:pt x="4172297" y="2618411"/>
                  <a:pt x="4229288" y="2569913"/>
                  <a:pt x="4300350" y="2560010"/>
                </a:cubicBezTo>
                <a:cubicBezTo>
                  <a:pt x="4238826" y="2634409"/>
                  <a:pt x="4159659" y="2683415"/>
                  <a:pt x="4084784" y="2737500"/>
                </a:cubicBezTo>
                <a:cubicBezTo>
                  <a:pt x="4063322" y="2752735"/>
                  <a:pt x="4041622" y="2763146"/>
                  <a:pt x="4036853" y="2796409"/>
                </a:cubicBezTo>
                <a:cubicBezTo>
                  <a:pt x="4027552" y="2860905"/>
                  <a:pt x="3999653" y="2914228"/>
                  <a:pt x="3940039" y="2942666"/>
                </a:cubicBezTo>
                <a:cubicBezTo>
                  <a:pt x="3939562" y="2942922"/>
                  <a:pt x="3942900" y="2952571"/>
                  <a:pt x="3944808" y="2959171"/>
                </a:cubicBezTo>
                <a:cubicBezTo>
                  <a:pt x="3981292" y="2961204"/>
                  <a:pt x="4010145" y="2923115"/>
                  <a:pt x="4056645" y="2935557"/>
                </a:cubicBezTo>
                <a:cubicBezTo>
                  <a:pt x="4012052" y="2987356"/>
                  <a:pt x="3974853" y="3033825"/>
                  <a:pt x="3911662" y="3058455"/>
                </a:cubicBezTo>
                <a:cubicBezTo>
                  <a:pt x="3861109" y="3078006"/>
                  <a:pt x="3798633" y="3089433"/>
                  <a:pt x="3761910" y="3152912"/>
                </a:cubicBezTo>
                <a:cubicBezTo>
                  <a:pt x="3804594" y="3165356"/>
                  <a:pt x="3836310" y="3149613"/>
                  <a:pt x="3868264" y="3138440"/>
                </a:cubicBezTo>
                <a:cubicBezTo>
                  <a:pt x="3917147" y="3121173"/>
                  <a:pt x="3965554" y="3101622"/>
                  <a:pt x="4014438" y="3084354"/>
                </a:cubicBezTo>
                <a:cubicBezTo>
                  <a:pt x="4033038" y="3077753"/>
                  <a:pt x="4053307" y="3073181"/>
                  <a:pt x="4065229" y="3104668"/>
                </a:cubicBezTo>
                <a:cubicBezTo>
                  <a:pt x="4002991" y="3111271"/>
                  <a:pt x="3965792" y="3153929"/>
                  <a:pt x="3926686" y="3194048"/>
                </a:cubicBezTo>
                <a:cubicBezTo>
                  <a:pt x="3904746" y="3216647"/>
                  <a:pt x="3886862" y="3246864"/>
                  <a:pt x="3847279" y="3235438"/>
                </a:cubicBezTo>
                <a:cubicBezTo>
                  <a:pt x="3826532" y="3229344"/>
                  <a:pt x="3813418" y="3246355"/>
                  <a:pt x="3815565" y="3267177"/>
                </a:cubicBezTo>
                <a:cubicBezTo>
                  <a:pt x="3823433" y="3340561"/>
                  <a:pt x="3775026" y="3366206"/>
                  <a:pt x="3724950" y="3380425"/>
                </a:cubicBezTo>
                <a:cubicBezTo>
                  <a:pt x="3630043" y="3407087"/>
                  <a:pt x="3551113" y="3469805"/>
                  <a:pt x="3458831" y="3504084"/>
                </a:cubicBezTo>
                <a:cubicBezTo>
                  <a:pt x="3369170" y="3537348"/>
                  <a:pt x="3299779" y="3616317"/>
                  <a:pt x="3209882" y="3657707"/>
                </a:cubicBezTo>
                <a:cubicBezTo>
                  <a:pt x="3144781" y="3687670"/>
                  <a:pt x="3082544" y="3726265"/>
                  <a:pt x="3015536" y="3753434"/>
                </a:cubicBezTo>
                <a:cubicBezTo>
                  <a:pt x="2856963" y="3817676"/>
                  <a:pt x="2695288" y="3869222"/>
                  <a:pt x="2524314" y="3876585"/>
                </a:cubicBezTo>
                <a:cubicBezTo>
                  <a:pt x="2383147" y="3882426"/>
                  <a:pt x="1158667" y="3876841"/>
                  <a:pt x="661243" y="3041189"/>
                </a:cubicBezTo>
                <a:cubicBezTo>
                  <a:pt x="651705" y="3037125"/>
                  <a:pt x="640975" y="3026461"/>
                  <a:pt x="637637" y="3016303"/>
                </a:cubicBezTo>
                <a:cubicBezTo>
                  <a:pt x="621659" y="2968820"/>
                  <a:pt x="582552" y="2948253"/>
                  <a:pt x="547261" y="2922608"/>
                </a:cubicBezTo>
                <a:cubicBezTo>
                  <a:pt x="516261" y="2900009"/>
                  <a:pt x="483353" y="2876394"/>
                  <a:pt x="470476" y="2838305"/>
                </a:cubicBezTo>
                <a:cubicBezTo>
                  <a:pt x="453546" y="2787522"/>
                  <a:pt x="501714" y="2829165"/>
                  <a:pt x="510538" y="2809867"/>
                </a:cubicBezTo>
                <a:cubicBezTo>
                  <a:pt x="492177" y="2783460"/>
                  <a:pt x="463799" y="2759336"/>
                  <a:pt x="456407" y="2729374"/>
                </a:cubicBezTo>
                <a:cubicBezTo>
                  <a:pt x="429463" y="2621204"/>
                  <a:pt x="371278" y="2542489"/>
                  <a:pt x="284241" y="2481294"/>
                </a:cubicBezTo>
                <a:cubicBezTo>
                  <a:pt x="259203" y="2463774"/>
                  <a:pt x="242750" y="2431779"/>
                  <a:pt x="208651" y="2426702"/>
                </a:cubicBezTo>
                <a:cubicBezTo>
                  <a:pt x="132821" y="2415529"/>
                  <a:pt x="156667" y="2328180"/>
                  <a:pt x="116605" y="2289331"/>
                </a:cubicBezTo>
                <a:cubicBezTo>
                  <a:pt x="108974" y="2281966"/>
                  <a:pt x="102060" y="2267494"/>
                  <a:pt x="103490" y="2257592"/>
                </a:cubicBezTo>
                <a:cubicBezTo>
                  <a:pt x="105635" y="2243370"/>
                  <a:pt x="114698" y="2229913"/>
                  <a:pt x="122328" y="2217216"/>
                </a:cubicBezTo>
                <a:cubicBezTo>
                  <a:pt x="130198" y="2204521"/>
                  <a:pt x="142119" y="2193348"/>
                  <a:pt x="136397" y="2176590"/>
                </a:cubicBezTo>
                <a:cubicBezTo>
                  <a:pt x="134014" y="2169734"/>
                  <a:pt x="135681" y="2145866"/>
                  <a:pt x="118036" y="2164655"/>
                </a:cubicBezTo>
                <a:cubicBezTo>
                  <a:pt x="69629" y="2216201"/>
                  <a:pt x="41491" y="2167450"/>
                  <a:pt x="0" y="2144088"/>
                </a:cubicBezTo>
                <a:cubicBezTo>
                  <a:pt x="33383" y="2119965"/>
                  <a:pt x="63429" y="2102953"/>
                  <a:pt x="68437" y="2066897"/>
                </a:cubicBezTo>
                <a:cubicBezTo>
                  <a:pt x="78690" y="1992498"/>
                  <a:pt x="122565" y="1958473"/>
                  <a:pt x="189096" y="1951871"/>
                </a:cubicBezTo>
                <a:cubicBezTo>
                  <a:pt x="164535" y="1880012"/>
                  <a:pt x="164535" y="1880012"/>
                  <a:pt x="243942" y="1870107"/>
                </a:cubicBezTo>
                <a:cubicBezTo>
                  <a:pt x="213419" y="1824403"/>
                  <a:pt x="213419" y="1812722"/>
                  <a:pt x="250381" y="1796979"/>
                </a:cubicBezTo>
                <a:cubicBezTo>
                  <a:pt x="285911" y="1781998"/>
                  <a:pt x="325255" y="1776919"/>
                  <a:pt x="358164" y="1753813"/>
                </a:cubicBezTo>
                <a:cubicBezTo>
                  <a:pt x="327879" y="1695412"/>
                  <a:pt x="319295" y="1627615"/>
                  <a:pt x="256819" y="1599175"/>
                </a:cubicBezTo>
                <a:cubicBezTo>
                  <a:pt x="247042" y="1594859"/>
                  <a:pt x="240366" y="1577338"/>
                  <a:pt x="246564" y="1567182"/>
                </a:cubicBezTo>
                <a:cubicBezTo>
                  <a:pt x="269218" y="1530364"/>
                  <a:pt x="236788" y="1460535"/>
                  <a:pt x="307371" y="1452664"/>
                </a:cubicBezTo>
                <a:cubicBezTo>
                  <a:pt x="316195" y="1451902"/>
                  <a:pt x="324303" y="1444284"/>
                  <a:pt x="317387" y="1434381"/>
                </a:cubicBezTo>
                <a:cubicBezTo>
                  <a:pt x="293540" y="1399848"/>
                  <a:pt x="322394" y="1402133"/>
                  <a:pt x="339801" y="1397816"/>
                </a:cubicBezTo>
                <a:cubicBezTo>
                  <a:pt x="360787" y="1392485"/>
                  <a:pt x="384632" y="1407720"/>
                  <a:pt x="404186" y="1388929"/>
                </a:cubicBezTo>
                <a:cubicBezTo>
                  <a:pt x="399654" y="1369123"/>
                  <a:pt x="382725" y="1369377"/>
                  <a:pt x="370802" y="1363030"/>
                </a:cubicBezTo>
                <a:cubicBezTo>
                  <a:pt x="335987" y="1344747"/>
                  <a:pt x="307609" y="1322911"/>
                  <a:pt x="305940" y="1275427"/>
                </a:cubicBezTo>
                <a:cubicBezTo>
                  <a:pt x="304749" y="1237085"/>
                  <a:pt x="300933" y="1203314"/>
                  <a:pt x="349102" y="1191633"/>
                </a:cubicBezTo>
                <a:cubicBezTo>
                  <a:pt x="369132" y="1186808"/>
                  <a:pt x="363408" y="1159132"/>
                  <a:pt x="351962" y="1145419"/>
                </a:cubicBezTo>
                <a:cubicBezTo>
                  <a:pt x="331455" y="1121043"/>
                  <a:pt x="314526" y="1088542"/>
                  <a:pt x="279233" y="1086257"/>
                </a:cubicBezTo>
                <a:cubicBezTo>
                  <a:pt x="257772" y="1084734"/>
                  <a:pt x="241318" y="1074575"/>
                  <a:pt x="224388" y="1062896"/>
                </a:cubicBezTo>
                <a:cubicBezTo>
                  <a:pt x="212228" y="1054515"/>
                  <a:pt x="197681" y="1047406"/>
                  <a:pt x="199111" y="1029379"/>
                </a:cubicBezTo>
                <a:cubicBezTo>
                  <a:pt x="200542" y="1012112"/>
                  <a:pt x="214610" y="1005002"/>
                  <a:pt x="228919" y="1001447"/>
                </a:cubicBezTo>
                <a:cubicBezTo>
                  <a:pt x="276611" y="990021"/>
                  <a:pt x="321440" y="973262"/>
                  <a:pt x="361264" y="934920"/>
                </a:cubicBezTo>
                <a:cubicBezTo>
                  <a:pt x="334794" y="914607"/>
                  <a:pt x="309518" y="899879"/>
                  <a:pt x="289964" y="879311"/>
                </a:cubicBezTo>
                <a:cubicBezTo>
                  <a:pt x="242750" y="829544"/>
                  <a:pt x="642644" y="672875"/>
                  <a:pt x="662674" y="617012"/>
                </a:cubicBezTo>
                <a:cubicBezTo>
                  <a:pt x="668873" y="599745"/>
                  <a:pt x="690096" y="581971"/>
                  <a:pt x="707744" y="576892"/>
                </a:cubicBezTo>
                <a:cubicBezTo>
                  <a:pt x="790487" y="553024"/>
                  <a:pt x="862262" y="499446"/>
                  <a:pt x="946915" y="479640"/>
                </a:cubicBezTo>
                <a:cubicBezTo>
                  <a:pt x="1026799" y="460851"/>
                  <a:pt x="1105490" y="435712"/>
                  <a:pt x="1193003" y="410829"/>
                </a:cubicBezTo>
                <a:cubicBezTo>
                  <a:pt x="1139351" y="348364"/>
                  <a:pt x="1044206" y="355728"/>
                  <a:pt x="1022030" y="265586"/>
                </a:cubicBezTo>
                <a:cubicBezTo>
                  <a:pt x="1108590" y="242225"/>
                  <a:pt x="1199679" y="268888"/>
                  <a:pt x="1283141" y="231814"/>
                </a:cubicBezTo>
                <a:cubicBezTo>
                  <a:pt x="1290295" y="228514"/>
                  <a:pt x="1300072" y="231814"/>
                  <a:pt x="1308655" y="232831"/>
                </a:cubicBezTo>
                <a:cubicBezTo>
                  <a:pt x="1480584" y="252636"/>
                  <a:pt x="1651797" y="235371"/>
                  <a:pt x="1821341" y="210485"/>
                </a:cubicBezTo>
                <a:cubicBezTo>
                  <a:pt x="2065522" y="174938"/>
                  <a:pt x="2310657" y="152338"/>
                  <a:pt x="2556268" y="136340"/>
                </a:cubicBezTo>
                <a:cubicBezTo>
                  <a:pt x="2759196" y="123136"/>
                  <a:pt x="2962599" y="117297"/>
                  <a:pt x="3164574" y="91905"/>
                </a:cubicBezTo>
                <a:cubicBezTo>
                  <a:pt x="3380616" y="64736"/>
                  <a:pt x="3596420" y="34011"/>
                  <a:pt x="3812226" y="5572"/>
                </a:cubicBezTo>
                <a:cubicBezTo>
                  <a:pt x="3822002" y="4301"/>
                  <a:pt x="3832792" y="302"/>
                  <a:pt x="3843224" y="17"/>
                </a:cubicBezTo>
                <a:close/>
              </a:path>
            </a:pathLst>
          </a:custGeom>
        </p:spPr>
      </p:pic>
      <p:sp>
        <p:nvSpPr>
          <p:cNvPr id="4" name="Footer Placeholder 3">
            <a:extLst>
              <a:ext uri="{FF2B5EF4-FFF2-40B4-BE49-F238E27FC236}">
                <a16:creationId xmlns:a16="http://schemas.microsoft.com/office/drawing/2014/main" id="{E6D11642-B8C2-43E9-8A6C-EC18325E625C}"/>
              </a:ext>
            </a:extLst>
          </p:cNvPr>
          <p:cNvSpPr>
            <a:spLocks noGrp="1"/>
          </p:cNvSpPr>
          <p:nvPr>
            <p:ph type="ftr" sz="quarter" idx="11"/>
          </p:nvPr>
        </p:nvSpPr>
        <p:spPr/>
        <p:txBody>
          <a:bodyPr/>
          <a:lstStyle/>
          <a:p>
            <a:r>
              <a:rPr lang="en-GB"/>
              <a:t>Created by Tayo Alebiosu</a:t>
            </a:r>
          </a:p>
        </p:txBody>
      </p:sp>
      <p:sp>
        <p:nvSpPr>
          <p:cNvPr id="8" name="TextBox 7">
            <a:extLst>
              <a:ext uri="{FF2B5EF4-FFF2-40B4-BE49-F238E27FC236}">
                <a16:creationId xmlns:a16="http://schemas.microsoft.com/office/drawing/2014/main" id="{74BC54EC-E980-4CA6-8A0E-EEB026246906}"/>
              </a:ext>
            </a:extLst>
          </p:cNvPr>
          <p:cNvSpPr txBox="1"/>
          <p:nvPr/>
        </p:nvSpPr>
        <p:spPr>
          <a:xfrm>
            <a:off x="5009322" y="5063461"/>
            <a:ext cx="6907303" cy="1200329"/>
          </a:xfrm>
          <a:prstGeom prst="rect">
            <a:avLst/>
          </a:prstGeom>
          <a:noFill/>
        </p:spPr>
        <p:txBody>
          <a:bodyPr wrap="square">
            <a:spAutoFit/>
          </a:bodyPr>
          <a:lstStyle/>
          <a:p>
            <a:r>
              <a:rPr lang="en-GB" sz="2400" b="1" dirty="0">
                <a:effectLst/>
                <a:latin typeface="Calibri" panose="020F0502020204030204" pitchFamily="34" charset="0"/>
                <a:ea typeface="Calibri" panose="020F0502020204030204" pitchFamily="34" charset="0"/>
                <a:cs typeface="Times New Roman" panose="02020603050405020304" pitchFamily="18" charset="0"/>
              </a:rPr>
              <a:t>LO3- </a:t>
            </a:r>
            <a:r>
              <a:rPr lang="en-GB" sz="24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Examine the structure, culture and function of an organisation-</a:t>
            </a:r>
          </a:p>
          <a:p>
            <a:r>
              <a:rPr lang="en-GB"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Exploring the NHS Trust culture and structure</a:t>
            </a:r>
            <a:endParaRPr lang="en-GB" sz="2400" dirty="0">
              <a:solidFill>
                <a:srgbClr val="0070C0"/>
              </a:solidFill>
            </a:endParaRPr>
          </a:p>
        </p:txBody>
      </p:sp>
    </p:spTree>
    <p:extLst>
      <p:ext uri="{BB962C8B-B14F-4D97-AF65-F5344CB8AC3E}">
        <p14:creationId xmlns:p14="http://schemas.microsoft.com/office/powerpoint/2010/main" val="18437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NHS website - NHS">
            <a:extLst>
              <a:ext uri="{FF2B5EF4-FFF2-40B4-BE49-F238E27FC236}">
                <a16:creationId xmlns:a16="http://schemas.microsoft.com/office/drawing/2014/main" id="{B76D47D1-2399-4D45-9EEE-562FB5D4D75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3002" r="366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5D3DD34-93A0-4C0B-AD22-64C02E36536D}"/>
              </a:ext>
            </a:extLst>
          </p:cNvPr>
          <p:cNvSpPr>
            <a:spLocks noGrp="1"/>
          </p:cNvSpPr>
          <p:nvPr>
            <p:ph idx="1"/>
          </p:nvPr>
        </p:nvSpPr>
        <p:spPr>
          <a:xfrm>
            <a:off x="477078" y="477078"/>
            <a:ext cx="11423374" cy="5699885"/>
          </a:xfrm>
        </p:spPr>
        <p:txBody>
          <a:bodyPr>
            <a:normAutofit/>
          </a:bodyPr>
          <a:lstStyle/>
          <a:p>
            <a:pPr marL="0" indent="0">
              <a:buNone/>
            </a:pPr>
            <a:r>
              <a:rPr lang="en-GB" sz="2400" b="0" i="0" dirty="0">
                <a:solidFill>
                  <a:srgbClr val="FFFFFF"/>
                </a:solidFill>
                <a:effectLst/>
                <a:highlight>
                  <a:srgbClr val="0000FF"/>
                </a:highlight>
                <a:latin typeface="arial" panose="020B0604020202020204" pitchFamily="34" charset="0"/>
              </a:rPr>
              <a:t>What organizational structure is the NHS?</a:t>
            </a:r>
          </a:p>
          <a:p>
            <a:pPr marL="0" indent="0">
              <a:buNone/>
            </a:pPr>
            <a:endParaRPr lang="en-GB" sz="2400" b="0" i="0" dirty="0">
              <a:solidFill>
                <a:srgbClr val="FFFFFF"/>
              </a:solidFill>
              <a:effectLst/>
              <a:highlight>
                <a:srgbClr val="0000FF"/>
              </a:highlight>
              <a:latin typeface="arial" panose="020B0604020202020204" pitchFamily="34" charset="0"/>
            </a:endParaRPr>
          </a:p>
          <a:p>
            <a:r>
              <a:rPr lang="en-GB" b="0" i="0" dirty="0">
                <a:solidFill>
                  <a:srgbClr val="FFFFFF"/>
                </a:solidFill>
                <a:effectLst/>
                <a:latin typeface="Tw Cen MT" panose="020B0602020104020603" pitchFamily="34" charset="0"/>
              </a:rPr>
              <a:t>Many people think that the </a:t>
            </a:r>
            <a:r>
              <a:rPr lang="en-GB" b="1" i="0" dirty="0">
                <a:solidFill>
                  <a:srgbClr val="FFFFFF"/>
                </a:solidFill>
                <a:effectLst/>
                <a:latin typeface="Tw Cen MT" panose="020B0602020104020603" pitchFamily="34" charset="0"/>
              </a:rPr>
              <a:t>NHS</a:t>
            </a:r>
            <a:r>
              <a:rPr lang="en-GB" b="0" i="0" dirty="0">
                <a:solidFill>
                  <a:srgbClr val="FFFFFF"/>
                </a:solidFill>
                <a:effectLst/>
                <a:latin typeface="Tw Cen MT" panose="020B0602020104020603" pitchFamily="34" charset="0"/>
              </a:rPr>
              <a:t> is a single </a:t>
            </a:r>
            <a:r>
              <a:rPr lang="en-GB" b="1" i="0" dirty="0">
                <a:solidFill>
                  <a:srgbClr val="FFFFFF"/>
                </a:solidFill>
                <a:effectLst/>
                <a:latin typeface="Tw Cen MT" panose="020B0602020104020603" pitchFamily="34" charset="0"/>
              </a:rPr>
              <a:t>organisation</a:t>
            </a:r>
            <a:r>
              <a:rPr lang="en-GB" b="0" i="0" dirty="0">
                <a:solidFill>
                  <a:srgbClr val="FFFFFF"/>
                </a:solidFill>
                <a:effectLst/>
                <a:latin typeface="Tw Cen MT" panose="020B0602020104020603" pitchFamily="34" charset="0"/>
              </a:rPr>
              <a:t> with a central recruiting team, however this is not the case. </a:t>
            </a:r>
          </a:p>
          <a:p>
            <a:r>
              <a:rPr lang="en-GB" b="0" i="0" dirty="0">
                <a:solidFill>
                  <a:srgbClr val="FFFFFF"/>
                </a:solidFill>
                <a:effectLst/>
                <a:latin typeface="Tw Cen MT" panose="020B0602020104020603" pitchFamily="34" charset="0"/>
              </a:rPr>
              <a:t>The </a:t>
            </a:r>
            <a:r>
              <a:rPr lang="en-GB" b="1" i="0" dirty="0">
                <a:solidFill>
                  <a:srgbClr val="FFFFFF"/>
                </a:solidFill>
                <a:effectLst/>
                <a:latin typeface="Tw Cen MT" panose="020B0602020104020603" pitchFamily="34" charset="0"/>
              </a:rPr>
              <a:t>NHS</a:t>
            </a:r>
            <a:r>
              <a:rPr lang="en-GB" b="0" i="0" dirty="0">
                <a:solidFill>
                  <a:srgbClr val="FFFFFF"/>
                </a:solidFill>
                <a:effectLst/>
                <a:latin typeface="Tw Cen MT" panose="020B0602020104020603" pitchFamily="34" charset="0"/>
              </a:rPr>
              <a:t> is actually made up of </a:t>
            </a:r>
            <a:r>
              <a:rPr lang="en-GB" b="0" i="0" dirty="0">
                <a:solidFill>
                  <a:schemeClr val="bg1"/>
                </a:solidFill>
                <a:effectLst/>
                <a:highlight>
                  <a:srgbClr val="FFFF00"/>
                </a:highlight>
                <a:latin typeface="Tw Cen MT" panose="020B0602020104020603" pitchFamily="34" charset="0"/>
              </a:rPr>
              <a:t>multiple organisations</a:t>
            </a:r>
            <a:r>
              <a:rPr lang="en-GB" b="0" i="0" dirty="0">
                <a:solidFill>
                  <a:srgbClr val="FFFFFF"/>
                </a:solidFill>
                <a:effectLst/>
                <a:latin typeface="Tw Cen MT" panose="020B0602020104020603" pitchFamily="34" charset="0"/>
              </a:rPr>
              <a:t>, with each individual </a:t>
            </a:r>
            <a:r>
              <a:rPr lang="en-GB" b="1" i="0" dirty="0">
                <a:solidFill>
                  <a:srgbClr val="FFFFFF"/>
                </a:solidFill>
                <a:effectLst/>
                <a:latin typeface="Tw Cen MT" panose="020B0602020104020603" pitchFamily="34" charset="0"/>
              </a:rPr>
              <a:t>organisation</a:t>
            </a:r>
            <a:r>
              <a:rPr lang="en-GB" b="0" i="0" dirty="0">
                <a:solidFill>
                  <a:srgbClr val="FFFFFF"/>
                </a:solidFill>
                <a:effectLst/>
                <a:latin typeface="Tw Cen MT" panose="020B0602020104020603" pitchFamily="34" charset="0"/>
              </a:rPr>
              <a:t> having its own recruitment team and list of vacancies.</a:t>
            </a:r>
          </a:p>
          <a:p>
            <a:r>
              <a:rPr lang="en-GB" b="0" i="0" dirty="0">
                <a:solidFill>
                  <a:srgbClr val="FFFFFF"/>
                </a:solidFill>
                <a:effectLst/>
                <a:latin typeface="Tw Cen MT" panose="020B0602020104020603" pitchFamily="34" charset="0"/>
              </a:rPr>
              <a:t>The structure of these NHS organisations varies slightly between the four UK nations. </a:t>
            </a:r>
          </a:p>
          <a:p>
            <a:pPr marL="0" indent="0">
              <a:buNone/>
            </a:pPr>
            <a:r>
              <a:rPr lang="en-GB" b="0" i="0" dirty="0">
                <a:solidFill>
                  <a:srgbClr val="FFFFFF"/>
                </a:solidFill>
                <a:effectLst/>
                <a:latin typeface="Tw Cen MT" panose="020B0602020104020603" pitchFamily="34" charset="0"/>
              </a:rPr>
              <a:t>In England, the organisations making up the NHS include:</a:t>
            </a:r>
          </a:p>
          <a:p>
            <a:pPr>
              <a:buFont typeface="Arial" panose="020B0604020202020204" pitchFamily="34" charset="0"/>
              <a:buChar char="•"/>
            </a:pPr>
            <a:r>
              <a:rPr lang="en-GB" b="0" i="0" dirty="0">
                <a:solidFill>
                  <a:srgbClr val="FFFFFF"/>
                </a:solidFill>
                <a:effectLst/>
                <a:latin typeface="Tw Cen MT" panose="020B0602020104020603" pitchFamily="34" charset="0"/>
              </a:rPr>
              <a:t>National bodies that oversee and regulate NHS services</a:t>
            </a:r>
          </a:p>
          <a:p>
            <a:pPr>
              <a:buFont typeface="Arial" panose="020B0604020202020204" pitchFamily="34" charset="0"/>
              <a:buChar char="•"/>
            </a:pPr>
            <a:r>
              <a:rPr lang="en-GB" b="0" i="0" dirty="0">
                <a:solidFill>
                  <a:srgbClr val="FFFFFF"/>
                </a:solidFill>
                <a:effectLst/>
                <a:latin typeface="Tw Cen MT" panose="020B0602020104020603" pitchFamily="34" charset="0"/>
              </a:rPr>
              <a:t>Clinical Commissioning Groups (CCGs) that plan and commission care for local populations</a:t>
            </a:r>
          </a:p>
          <a:p>
            <a:endParaRPr lang="en-GB" sz="2400" b="0" i="0" dirty="0">
              <a:solidFill>
                <a:srgbClr val="FFFFFF"/>
              </a:solidFill>
              <a:effectLst/>
              <a:latin typeface="arial" panose="020B0604020202020204" pitchFamily="34" charset="0"/>
            </a:endParaRPr>
          </a:p>
          <a:p>
            <a:endParaRPr lang="en-GB" sz="2400" dirty="0">
              <a:solidFill>
                <a:srgbClr val="FFFFFF"/>
              </a:solidFill>
            </a:endParaRPr>
          </a:p>
        </p:txBody>
      </p:sp>
    </p:spTree>
    <p:extLst>
      <p:ext uri="{BB962C8B-B14F-4D97-AF65-F5344CB8AC3E}">
        <p14:creationId xmlns:p14="http://schemas.microsoft.com/office/powerpoint/2010/main" val="32860822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descr="CDC Group, Manipal to launch healthcare fund - eHealth Magazine">
            <a:extLst>
              <a:ext uri="{FF2B5EF4-FFF2-40B4-BE49-F238E27FC236}">
                <a16:creationId xmlns:a16="http://schemas.microsoft.com/office/drawing/2014/main" id="{EC830534-F755-425E-9058-857951CDE7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74" b="10256"/>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A8048D-16D8-454E-BE2B-F40C8FBA4815}"/>
              </a:ext>
            </a:extLst>
          </p:cNvPr>
          <p:cNvSpPr>
            <a:spLocks noGrp="1"/>
          </p:cNvSpPr>
          <p:nvPr>
            <p:ph idx="1"/>
          </p:nvPr>
        </p:nvSpPr>
        <p:spPr>
          <a:xfrm>
            <a:off x="1" y="132522"/>
            <a:ext cx="7534654" cy="6725468"/>
          </a:xfrm>
        </p:spPr>
        <p:txBody>
          <a:bodyPr>
            <a:normAutofit lnSpcReduction="10000"/>
          </a:bodyPr>
          <a:lstStyle/>
          <a:p>
            <a:pPr marL="457200" lvl="1" indent="0">
              <a:buNone/>
            </a:pPr>
            <a:endParaRPr lang="en-GB" sz="1700" b="1" i="0" dirty="0">
              <a:effectLst/>
              <a:highlight>
                <a:srgbClr val="0000FF"/>
              </a:highlight>
              <a:latin typeface="Tw Cen MT" panose="020B0602020104020603" pitchFamily="34" charset="0"/>
            </a:endParaRPr>
          </a:p>
          <a:p>
            <a:pPr marL="457200" lvl="1" indent="0" algn="ctr">
              <a:buNone/>
            </a:pPr>
            <a:r>
              <a:rPr lang="en-GB" sz="2600" b="1" i="0" dirty="0">
                <a:solidFill>
                  <a:schemeClr val="bg1"/>
                </a:solidFill>
                <a:effectLst/>
                <a:highlight>
                  <a:srgbClr val="0000FF"/>
                </a:highlight>
                <a:latin typeface="Tw Cen MT" panose="020B0602020104020603" pitchFamily="34" charset="0"/>
              </a:rPr>
              <a:t>In England, the organisations making up the NHS include: </a:t>
            </a:r>
          </a:p>
          <a:p>
            <a:pPr marL="742950" lvl="1" indent="-285750">
              <a:buFont typeface="Arial" panose="020B0604020202020204" pitchFamily="34" charset="0"/>
              <a:buChar char="•"/>
            </a:pPr>
            <a:r>
              <a:rPr lang="en-GB" sz="2600" b="1" i="0" dirty="0">
                <a:effectLst/>
                <a:highlight>
                  <a:srgbClr val="FFFF00"/>
                </a:highlight>
                <a:latin typeface="Tw Cen MT" panose="020B0602020104020603" pitchFamily="34" charset="0"/>
              </a:rPr>
              <a:t>Primary care organisations</a:t>
            </a:r>
            <a:r>
              <a:rPr lang="en-GB" sz="2600" b="0" i="0" dirty="0">
                <a:effectLst/>
                <a:highlight>
                  <a:srgbClr val="FFFF00"/>
                </a:highlight>
                <a:latin typeface="Tw Cen MT" panose="020B0602020104020603" pitchFamily="34" charset="0"/>
              </a:rPr>
              <a:t> </a:t>
            </a:r>
            <a:r>
              <a:rPr lang="en-GB" sz="2600" b="0" i="0" dirty="0">
                <a:effectLst/>
                <a:latin typeface="Tw Cen MT" panose="020B0602020104020603" pitchFamily="34" charset="0"/>
              </a:rPr>
              <a:t>– Independent businesses offering NHS services, including GP practices, dental practices, opticians</a:t>
            </a:r>
          </a:p>
          <a:p>
            <a:pPr marL="742950" lvl="1" indent="-285750">
              <a:buFont typeface="Arial" panose="020B0604020202020204" pitchFamily="34" charset="0"/>
              <a:buChar char="•"/>
            </a:pPr>
            <a:r>
              <a:rPr lang="en-GB" sz="2600" b="1" i="0" dirty="0">
                <a:effectLst/>
                <a:highlight>
                  <a:srgbClr val="FFFF00"/>
                </a:highlight>
                <a:latin typeface="Tw Cen MT" panose="020B0602020104020603" pitchFamily="34" charset="0"/>
              </a:rPr>
              <a:t>Acute (hospital) trusts</a:t>
            </a:r>
            <a:r>
              <a:rPr lang="en-GB" sz="2600" b="0" i="0" dirty="0">
                <a:effectLst/>
                <a:highlight>
                  <a:srgbClr val="FFFF00"/>
                </a:highlight>
                <a:latin typeface="Tw Cen MT" panose="020B0602020104020603" pitchFamily="34" charset="0"/>
              </a:rPr>
              <a:t> </a:t>
            </a:r>
            <a:r>
              <a:rPr lang="en-GB" sz="2600" b="0" i="0" dirty="0">
                <a:effectLst/>
                <a:latin typeface="Tw Cen MT" panose="020B0602020104020603" pitchFamily="34" charset="0"/>
              </a:rPr>
              <a:t>– Providers of hospital-based NHS services</a:t>
            </a:r>
          </a:p>
          <a:p>
            <a:pPr marL="742950" lvl="1" indent="-285750">
              <a:buFont typeface="Arial" panose="020B0604020202020204" pitchFamily="34" charset="0"/>
              <a:buChar char="•"/>
            </a:pPr>
            <a:r>
              <a:rPr lang="en-GB" sz="2600" b="1" i="0" dirty="0">
                <a:effectLst/>
                <a:highlight>
                  <a:srgbClr val="FFFF00"/>
                </a:highlight>
                <a:latin typeface="Tw Cen MT" panose="020B0602020104020603" pitchFamily="34" charset="0"/>
              </a:rPr>
              <a:t>Mental health trusts</a:t>
            </a:r>
            <a:r>
              <a:rPr lang="en-GB" sz="2600" b="0" i="0" dirty="0">
                <a:effectLst/>
                <a:highlight>
                  <a:srgbClr val="FFFF00"/>
                </a:highlight>
                <a:latin typeface="Tw Cen MT" panose="020B0602020104020603" pitchFamily="34" charset="0"/>
              </a:rPr>
              <a:t> </a:t>
            </a:r>
            <a:r>
              <a:rPr lang="en-GB" sz="2600" b="0" i="0" dirty="0">
                <a:effectLst/>
                <a:latin typeface="Tw Cen MT" panose="020B0602020104020603" pitchFamily="34" charset="0"/>
              </a:rPr>
              <a:t>– Organisations which offer mental health and social care services, e.g. Mind.org.uk</a:t>
            </a:r>
          </a:p>
          <a:p>
            <a:pPr marL="742950" lvl="1" indent="-285750">
              <a:buFont typeface="Arial" panose="020B0604020202020204" pitchFamily="34" charset="0"/>
              <a:buChar char="•"/>
            </a:pPr>
            <a:r>
              <a:rPr lang="en-GB" sz="2600" b="1" i="0" dirty="0">
                <a:effectLst/>
                <a:highlight>
                  <a:srgbClr val="FFFF00"/>
                </a:highlight>
                <a:latin typeface="Tw Cen MT" panose="020B0602020104020603" pitchFamily="34" charset="0"/>
              </a:rPr>
              <a:t>Community trusts</a:t>
            </a:r>
            <a:r>
              <a:rPr lang="en-GB" sz="2600" b="0" i="0" dirty="0">
                <a:effectLst/>
                <a:highlight>
                  <a:srgbClr val="FFFF00"/>
                </a:highlight>
                <a:latin typeface="Tw Cen MT" panose="020B0602020104020603" pitchFamily="34" charset="0"/>
              </a:rPr>
              <a:t> </a:t>
            </a:r>
            <a:r>
              <a:rPr lang="en-GB" sz="2600" b="0" i="0" dirty="0">
                <a:effectLst/>
                <a:latin typeface="Tw Cen MT" panose="020B0602020104020603" pitchFamily="34" charset="0"/>
              </a:rPr>
              <a:t>– Providers of community-based services, such as district nursing, physiotherapy and speech and language therapy</a:t>
            </a:r>
          </a:p>
          <a:p>
            <a:pPr marL="742950" lvl="1" indent="-285750">
              <a:buFont typeface="Arial" panose="020B0604020202020204" pitchFamily="34" charset="0"/>
              <a:buChar char="•"/>
            </a:pPr>
            <a:r>
              <a:rPr lang="en-GB" sz="2600" b="1" i="0" dirty="0">
                <a:effectLst/>
                <a:highlight>
                  <a:srgbClr val="FFFF00"/>
                </a:highlight>
                <a:latin typeface="Tw Cen MT" panose="020B0602020104020603" pitchFamily="34" charset="0"/>
              </a:rPr>
              <a:t>Ambulance trusts </a:t>
            </a:r>
            <a:r>
              <a:rPr lang="en-GB" sz="2600" b="0" i="0" dirty="0">
                <a:effectLst/>
                <a:latin typeface="Tw Cen MT" panose="020B0602020104020603" pitchFamily="34" charset="0"/>
              </a:rPr>
              <a:t>– Organisations which offer NHS transportation services emergency and non-emergency care</a:t>
            </a:r>
          </a:p>
          <a:p>
            <a:pPr marL="742950" lvl="1" indent="-285750">
              <a:buFont typeface="Arial" panose="020B0604020202020204" pitchFamily="34" charset="0"/>
              <a:buChar char="•"/>
            </a:pPr>
            <a:r>
              <a:rPr lang="en-GB" sz="2600" b="1" i="0" dirty="0">
                <a:effectLst/>
                <a:highlight>
                  <a:srgbClr val="FFFF00"/>
                </a:highlight>
                <a:latin typeface="Tw Cen MT" panose="020B0602020104020603" pitchFamily="34" charset="0"/>
              </a:rPr>
              <a:t>Charities and social enterprises </a:t>
            </a:r>
            <a:r>
              <a:rPr lang="en-GB" sz="2600" b="1" i="0" dirty="0">
                <a:effectLst/>
                <a:latin typeface="Tw Cen MT" panose="020B0602020104020603" pitchFamily="34" charset="0"/>
              </a:rPr>
              <a:t>– </a:t>
            </a:r>
            <a:r>
              <a:rPr lang="en-GB" sz="2600" b="0" i="0" dirty="0">
                <a:effectLst/>
                <a:latin typeface="Tw Cen MT" panose="020B0602020104020603" pitchFamily="34" charset="0"/>
              </a:rPr>
              <a:t>organisations which provide support services to the NHS.</a:t>
            </a:r>
          </a:p>
          <a:p>
            <a:endParaRPr lang="en-GB" sz="1700" dirty="0"/>
          </a:p>
        </p:txBody>
      </p:sp>
      <p:grpSp>
        <p:nvGrpSpPr>
          <p:cNvPr id="17" name="Group 1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79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B3FDC5-089B-4BD8-8772-8977DA44939D}"/>
              </a:ext>
            </a:extLst>
          </p:cNvPr>
          <p:cNvSpPr>
            <a:spLocks noGrp="1"/>
          </p:cNvSpPr>
          <p:nvPr>
            <p:ph idx="1"/>
          </p:nvPr>
        </p:nvSpPr>
        <p:spPr>
          <a:xfrm>
            <a:off x="4370813" y="251792"/>
            <a:ext cx="7488200" cy="5943736"/>
          </a:xfrm>
        </p:spPr>
        <p:txBody>
          <a:bodyPr anchor="ctr">
            <a:noAutofit/>
          </a:bodyPr>
          <a:lstStyle/>
          <a:p>
            <a:r>
              <a:rPr lang="en-GB" sz="2400" b="0" i="0" dirty="0">
                <a:effectLst/>
                <a:latin typeface="Libre Franklin"/>
              </a:rPr>
              <a:t>Organisational culture is ‘how we do things round here’.  It represents the collective values and beliefs of the people who work in the organisation and is influenced by its history, its primary task, key individuals, management strategy, external constraints and circumstances. </a:t>
            </a:r>
          </a:p>
          <a:p>
            <a:r>
              <a:rPr lang="en-GB" sz="2400" b="0" i="0" dirty="0">
                <a:effectLst/>
                <a:latin typeface="Libre Franklin"/>
              </a:rPr>
              <a:t> It can be observed in how the organisation presents itself and the values behind it can be discerned through the behaviour and attitudes of individuals.  Organisational culture runs deep and may not be explicit or even always consciously determined.</a:t>
            </a:r>
          </a:p>
          <a:p>
            <a:r>
              <a:rPr lang="en-GB" sz="2400" dirty="0"/>
              <a:t>Culture affects us all in a variety of different ways. You will experience a team culture, a department culture and an organisational culture. </a:t>
            </a:r>
          </a:p>
        </p:txBody>
      </p:sp>
      <p:sp>
        <p:nvSpPr>
          <p:cNvPr id="15" name="TextBox 14">
            <a:extLst>
              <a:ext uri="{FF2B5EF4-FFF2-40B4-BE49-F238E27FC236}">
                <a16:creationId xmlns:a16="http://schemas.microsoft.com/office/drawing/2014/main" id="{467463F8-1A53-4BD6-A748-ECF5E5C98192}"/>
              </a:ext>
            </a:extLst>
          </p:cNvPr>
          <p:cNvSpPr txBox="1"/>
          <p:nvPr/>
        </p:nvSpPr>
        <p:spPr>
          <a:xfrm>
            <a:off x="332987" y="2317318"/>
            <a:ext cx="3192091" cy="1200329"/>
          </a:xfrm>
          <a:prstGeom prst="rect">
            <a:avLst/>
          </a:prstGeom>
          <a:noFill/>
        </p:spPr>
        <p:txBody>
          <a:bodyPr wrap="square">
            <a:spAutoFit/>
          </a:bodyPr>
          <a:lstStyle/>
          <a:p>
            <a:r>
              <a:rPr lang="en-GB" sz="3600" b="0" i="0" dirty="0">
                <a:solidFill>
                  <a:schemeClr val="bg1"/>
                </a:solidFill>
                <a:effectLst/>
                <a:latin typeface="Libre Franklin"/>
              </a:rPr>
              <a:t>Organisational culture </a:t>
            </a:r>
            <a:endParaRPr lang="en-GB" sz="3600" dirty="0">
              <a:solidFill>
                <a:schemeClr val="bg1"/>
              </a:solidFill>
            </a:endParaRPr>
          </a:p>
        </p:txBody>
      </p:sp>
    </p:spTree>
    <p:extLst>
      <p:ext uri="{BB962C8B-B14F-4D97-AF65-F5344CB8AC3E}">
        <p14:creationId xmlns:p14="http://schemas.microsoft.com/office/powerpoint/2010/main" val="298049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he NHS website - NHS">
            <a:extLst>
              <a:ext uri="{FF2B5EF4-FFF2-40B4-BE49-F238E27FC236}">
                <a16:creationId xmlns:a16="http://schemas.microsoft.com/office/drawing/2014/main" id="{69C99CED-4035-4209-B42B-E17F82919E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4" t="2140" r="27538"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34221C-93C2-46A7-96BE-7611F3D89986}"/>
              </a:ext>
            </a:extLst>
          </p:cNvPr>
          <p:cNvSpPr>
            <a:spLocks noGrp="1"/>
          </p:cNvSpPr>
          <p:nvPr>
            <p:ph idx="1"/>
          </p:nvPr>
        </p:nvSpPr>
        <p:spPr>
          <a:xfrm>
            <a:off x="371094" y="2718054"/>
            <a:ext cx="5724906" cy="3207258"/>
          </a:xfrm>
        </p:spPr>
        <p:txBody>
          <a:bodyPr anchor="t">
            <a:normAutofit/>
          </a:bodyPr>
          <a:lstStyle/>
          <a:p>
            <a:r>
              <a:rPr lang="en-GB" sz="3600" dirty="0"/>
              <a:t>Now…lets look at the NHS organisation culture</a:t>
            </a:r>
          </a:p>
        </p:txBody>
      </p:sp>
    </p:spTree>
    <p:extLst>
      <p:ext uri="{BB962C8B-B14F-4D97-AF65-F5344CB8AC3E}">
        <p14:creationId xmlns:p14="http://schemas.microsoft.com/office/powerpoint/2010/main" val="95654619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8416665-FA16-45D6-A264-6B397C5ED1EA}"/>
              </a:ext>
            </a:extLst>
          </p:cNvPr>
          <p:cNvSpPr>
            <a:spLocks noGrp="1"/>
          </p:cNvSpPr>
          <p:nvPr>
            <p:ph idx="1"/>
          </p:nvPr>
        </p:nvSpPr>
        <p:spPr>
          <a:xfrm>
            <a:off x="1653363" y="2176272"/>
            <a:ext cx="9367204" cy="4041648"/>
          </a:xfrm>
        </p:spPr>
        <p:txBody>
          <a:bodyPr anchor="t">
            <a:normAutofit/>
          </a:bodyPr>
          <a:lstStyle/>
          <a:p>
            <a:r>
              <a:rPr lang="en-GB" sz="2400" dirty="0"/>
              <a:t>In the NHS we are looking for organisational cultures that put patients first, promote trust, respect and equality and are sufficiently open and transparent such that staff feel able to challenge each other robustly, regardless of status, without fear and are encouraged to come forward when difficulties arise. </a:t>
            </a:r>
          </a:p>
          <a:p>
            <a:r>
              <a:rPr lang="en-GB" sz="2400" dirty="0"/>
              <a:t>Many </a:t>
            </a:r>
            <a:r>
              <a:rPr lang="en-GB" sz="2400" dirty="0">
                <a:highlight>
                  <a:srgbClr val="FFFF00"/>
                </a:highlight>
              </a:rPr>
              <a:t>NHS trusts </a:t>
            </a:r>
            <a:r>
              <a:rPr lang="en-GB" sz="2400" dirty="0"/>
              <a:t>do have good programmes in place to embed values from board level to front line staff; induction, inset days, staff focus groups, regular communication, staff training and appraisal are all used to impart what </a:t>
            </a:r>
            <a:r>
              <a:rPr lang="en-GB" sz="2400" dirty="0">
                <a:highlight>
                  <a:srgbClr val="FFFF00"/>
                </a:highlight>
              </a:rPr>
              <a:t>the organisation stands </a:t>
            </a:r>
            <a:r>
              <a:rPr lang="en-GB" sz="2400" dirty="0"/>
              <a:t>for, what it aspires to and what it expects of its staff and these can be evaluated fairly reliably</a:t>
            </a:r>
          </a:p>
        </p:txBody>
      </p:sp>
      <p:sp>
        <p:nvSpPr>
          <p:cNvPr id="9" name="TextBox 8">
            <a:extLst>
              <a:ext uri="{FF2B5EF4-FFF2-40B4-BE49-F238E27FC236}">
                <a16:creationId xmlns:a16="http://schemas.microsoft.com/office/drawing/2014/main" id="{989BB8D8-82FC-4DE5-A129-75DBDACCD1A6}"/>
              </a:ext>
            </a:extLst>
          </p:cNvPr>
          <p:cNvSpPr txBox="1"/>
          <p:nvPr/>
        </p:nvSpPr>
        <p:spPr>
          <a:xfrm>
            <a:off x="2532337" y="779106"/>
            <a:ext cx="6098344" cy="646331"/>
          </a:xfrm>
          <a:prstGeom prst="rect">
            <a:avLst/>
          </a:prstGeom>
          <a:noFill/>
        </p:spPr>
        <p:txBody>
          <a:bodyPr wrap="square">
            <a:spAutoFit/>
          </a:bodyPr>
          <a:lstStyle/>
          <a:p>
            <a:r>
              <a:rPr lang="en-GB" sz="3600" dirty="0">
                <a:solidFill>
                  <a:schemeClr val="bg1"/>
                </a:solidFill>
                <a:highlight>
                  <a:srgbClr val="0000FF"/>
                </a:highlight>
                <a:latin typeface="Candara" panose="020E0502030303020204" pitchFamily="34" charset="0"/>
              </a:rPr>
              <a:t>NHS organisational cultures </a:t>
            </a:r>
          </a:p>
        </p:txBody>
      </p:sp>
    </p:spTree>
    <p:extLst>
      <p:ext uri="{BB962C8B-B14F-4D97-AF65-F5344CB8AC3E}">
        <p14:creationId xmlns:p14="http://schemas.microsoft.com/office/powerpoint/2010/main" val="311021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DD115D-2971-4FD0-A9D5-0ECBD1F0E35A}"/>
              </a:ext>
            </a:extLst>
          </p:cNvPr>
          <p:cNvPicPr>
            <a:picLocks noChangeAspect="1"/>
          </p:cNvPicPr>
          <p:nvPr/>
        </p:nvPicPr>
        <p:blipFill rotWithShape="1">
          <a:blip r:embed="rId2"/>
          <a:srcRect t="6372"/>
          <a:stretch/>
        </p:blipFill>
        <p:spPr>
          <a:xfrm>
            <a:off x="1" y="10"/>
            <a:ext cx="9992138"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ABF12E-B5E0-472B-86A6-7091104B412A}"/>
              </a:ext>
            </a:extLst>
          </p:cNvPr>
          <p:cNvSpPr>
            <a:spLocks noGrp="1"/>
          </p:cNvSpPr>
          <p:nvPr>
            <p:ph idx="1"/>
          </p:nvPr>
        </p:nvSpPr>
        <p:spPr>
          <a:xfrm>
            <a:off x="6865034" y="815926"/>
            <a:ext cx="5134708" cy="5361037"/>
          </a:xfrm>
        </p:spPr>
        <p:txBody>
          <a:bodyPr>
            <a:normAutofit/>
          </a:bodyPr>
          <a:lstStyle/>
          <a:p>
            <a:pPr marL="0" indent="0">
              <a:buNone/>
            </a:pPr>
            <a:r>
              <a:rPr lang="en-GB" b="1" dirty="0">
                <a:solidFill>
                  <a:schemeClr val="bg1"/>
                </a:solidFill>
                <a:highlight>
                  <a:srgbClr val="0000FF"/>
                </a:highlight>
                <a:latin typeface="Tw Cen MT" panose="020B0602020104020603" pitchFamily="34" charset="0"/>
              </a:rPr>
              <a:t>How cultures develop within the NHS</a:t>
            </a:r>
          </a:p>
          <a:p>
            <a:r>
              <a:rPr lang="en-GB" dirty="0">
                <a:latin typeface="Tw Cen MT" panose="020B0602020104020603" pitchFamily="34" charset="0"/>
              </a:rPr>
              <a:t>These are:</a:t>
            </a:r>
          </a:p>
          <a:p>
            <a:pPr marL="0" indent="0">
              <a:buNone/>
            </a:pPr>
            <a:r>
              <a:rPr lang="en-GB" dirty="0">
                <a:latin typeface="Tw Cen MT" panose="020B0602020104020603" pitchFamily="34" charset="0"/>
              </a:rPr>
              <a:t> • Culture is about how things are done </a:t>
            </a:r>
            <a:r>
              <a:rPr lang="en-GB" dirty="0">
                <a:highlight>
                  <a:srgbClr val="FFFF00"/>
                </a:highlight>
                <a:latin typeface="Tw Cen MT" panose="020B0602020104020603" pitchFamily="34" charset="0"/>
              </a:rPr>
              <a:t>within your workplace </a:t>
            </a:r>
          </a:p>
          <a:p>
            <a:pPr marL="0" indent="0">
              <a:buNone/>
            </a:pPr>
            <a:r>
              <a:rPr lang="en-GB" dirty="0">
                <a:latin typeface="Tw Cen MT" panose="020B0602020104020603" pitchFamily="34" charset="0"/>
              </a:rPr>
              <a:t>• Culture is the way things are done </a:t>
            </a:r>
            <a:r>
              <a:rPr lang="en-GB" dirty="0">
                <a:highlight>
                  <a:srgbClr val="FFFF00"/>
                </a:highlight>
                <a:latin typeface="Tw Cen MT" panose="020B0602020104020603" pitchFamily="34" charset="0"/>
              </a:rPr>
              <a:t>within your team </a:t>
            </a:r>
            <a:r>
              <a:rPr lang="en-GB" dirty="0">
                <a:latin typeface="Tw Cen MT" panose="020B0602020104020603" pitchFamily="34" charset="0"/>
              </a:rPr>
              <a:t>and is heavily influenced by shared unwritten rules </a:t>
            </a:r>
          </a:p>
          <a:p>
            <a:pPr marL="0" indent="0">
              <a:buNone/>
            </a:pPr>
            <a:r>
              <a:rPr lang="en-GB" dirty="0">
                <a:latin typeface="Tw Cen MT" panose="020B0602020104020603" pitchFamily="34" charset="0"/>
              </a:rPr>
              <a:t>• Cultures </a:t>
            </a:r>
            <a:r>
              <a:rPr lang="en-GB" dirty="0">
                <a:highlight>
                  <a:srgbClr val="FFFF00"/>
                </a:highlight>
                <a:latin typeface="Tw Cen MT" panose="020B0602020104020603" pitchFamily="34" charset="0"/>
              </a:rPr>
              <a:t>reflect w</a:t>
            </a:r>
            <a:r>
              <a:rPr lang="en-GB" dirty="0">
                <a:latin typeface="Tw Cen MT" panose="020B0602020104020603" pitchFamily="34" charset="0"/>
              </a:rPr>
              <a:t>hat has worked well in the past</a:t>
            </a:r>
          </a:p>
        </p:txBody>
      </p:sp>
    </p:spTree>
    <p:extLst>
      <p:ext uri="{BB962C8B-B14F-4D97-AF65-F5344CB8AC3E}">
        <p14:creationId xmlns:p14="http://schemas.microsoft.com/office/powerpoint/2010/main" val="88637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41653-08E8-4739-94EC-A8810CAAB2DA}"/>
              </a:ext>
            </a:extLst>
          </p:cNvPr>
          <p:cNvSpPr>
            <a:spLocks noGrp="1"/>
          </p:cNvSpPr>
          <p:nvPr>
            <p:ph idx="1"/>
          </p:nvPr>
        </p:nvSpPr>
        <p:spPr>
          <a:xfrm>
            <a:off x="4965431" y="728870"/>
            <a:ext cx="7226549" cy="5494949"/>
          </a:xfrm>
        </p:spPr>
        <p:txBody>
          <a:bodyPr>
            <a:normAutofit/>
          </a:bodyPr>
          <a:lstStyle/>
          <a:p>
            <a:pPr marL="0" indent="0">
              <a:buNone/>
            </a:pPr>
            <a:r>
              <a:rPr lang="en-GB" b="1" dirty="0" err="1">
                <a:solidFill>
                  <a:schemeClr val="bg1"/>
                </a:solidFill>
                <a:highlight>
                  <a:srgbClr val="0000FF"/>
                </a:highlight>
                <a:latin typeface="Tw Cen MT" panose="020B0602020104020603" pitchFamily="34" charset="0"/>
              </a:rPr>
              <a:t>Cont</a:t>
            </a:r>
            <a:r>
              <a:rPr lang="en-GB" b="1" dirty="0">
                <a:solidFill>
                  <a:schemeClr val="bg1"/>
                </a:solidFill>
                <a:highlight>
                  <a:srgbClr val="0000FF"/>
                </a:highlight>
                <a:latin typeface="Tw Cen MT" panose="020B0602020104020603" pitchFamily="34" charset="0"/>
              </a:rPr>
              <a:t>….</a:t>
            </a:r>
          </a:p>
          <a:p>
            <a:r>
              <a:rPr lang="en-GB" dirty="0">
                <a:latin typeface="Tw Cen MT" panose="020B0602020104020603" pitchFamily="34" charset="0"/>
              </a:rPr>
              <a:t>There are many cultures in health and social care with each team, occupational or professional group having </a:t>
            </a:r>
            <a:r>
              <a:rPr lang="en-GB" dirty="0">
                <a:highlight>
                  <a:srgbClr val="FFFF00"/>
                </a:highlight>
                <a:latin typeface="Tw Cen MT" panose="020B0602020104020603" pitchFamily="34" charset="0"/>
              </a:rPr>
              <a:t>their own unique </a:t>
            </a:r>
            <a:r>
              <a:rPr lang="en-GB" dirty="0">
                <a:latin typeface="Tw Cen MT" panose="020B0602020104020603" pitchFamily="34" charset="0"/>
              </a:rPr>
              <a:t>way of doing things </a:t>
            </a:r>
          </a:p>
          <a:p>
            <a:r>
              <a:rPr lang="en-GB" b="0" i="0" dirty="0">
                <a:effectLst/>
                <a:latin typeface="Tw Cen MT" panose="020B0602020104020603" pitchFamily="34" charset="0"/>
              </a:rPr>
              <a:t>It is now accepted that healthy cultures in NHS organisations are crucial to ensuring the delivery of high-quality patient care. </a:t>
            </a:r>
          </a:p>
          <a:p>
            <a:r>
              <a:rPr lang="en-GB" b="0" i="0" dirty="0">
                <a:effectLst/>
                <a:latin typeface="Tw Cen MT" panose="020B0602020104020603" pitchFamily="34" charset="0"/>
              </a:rPr>
              <a:t>We developed </a:t>
            </a:r>
            <a:r>
              <a:rPr lang="en-GB" b="0" i="0" dirty="0">
                <a:effectLst/>
                <a:highlight>
                  <a:srgbClr val="FFFF00"/>
                </a:highlight>
                <a:latin typeface="Tw Cen MT" panose="020B0602020104020603" pitchFamily="34" charset="0"/>
              </a:rPr>
              <a:t>a tool </a:t>
            </a:r>
            <a:r>
              <a:rPr lang="en-GB" b="0" i="0" dirty="0">
                <a:effectLst/>
                <a:latin typeface="Tw Cen MT" panose="020B0602020104020603" pitchFamily="34" charset="0"/>
              </a:rPr>
              <a:t>to help organisations assess their culture, identifying the ways in which it is working well, as well as the areas that need to change.</a:t>
            </a:r>
            <a:endParaRPr lang="en-GB" dirty="0">
              <a:latin typeface="Tw Cen MT" panose="020B0602020104020603" pitchFamily="34" charset="0"/>
            </a:endParaRPr>
          </a:p>
        </p:txBody>
      </p:sp>
      <p:pic>
        <p:nvPicPr>
          <p:cNvPr id="21" name="Picture 4">
            <a:extLst>
              <a:ext uri="{FF2B5EF4-FFF2-40B4-BE49-F238E27FC236}">
                <a16:creationId xmlns:a16="http://schemas.microsoft.com/office/drawing/2014/main" id="{612EBBA1-9458-4FBB-8F96-287F5EE1F3A5}"/>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22"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38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ADA20F-2F25-4693-A830-649A077541D7}"/>
              </a:ext>
            </a:extLst>
          </p:cNvPr>
          <p:cNvSpPr>
            <a:spLocks noGrp="1"/>
          </p:cNvSpPr>
          <p:nvPr>
            <p:ph idx="1"/>
          </p:nvPr>
        </p:nvSpPr>
        <p:spPr>
          <a:xfrm>
            <a:off x="4810259" y="649480"/>
            <a:ext cx="6555347" cy="5546047"/>
          </a:xfrm>
        </p:spPr>
        <p:txBody>
          <a:bodyPr anchor="ctr">
            <a:normAutofit/>
          </a:bodyPr>
          <a:lstStyle/>
          <a:p>
            <a:pPr marL="0" indent="0">
              <a:buNone/>
            </a:pPr>
            <a:endParaRPr lang="en-GB" b="0" i="0" dirty="0">
              <a:effectLst/>
              <a:latin typeface="Neosans"/>
            </a:endParaRPr>
          </a:p>
          <a:p>
            <a:pPr>
              <a:buFont typeface="+mj-lt"/>
              <a:buAutoNum type="arabicPeriod"/>
            </a:pPr>
            <a:r>
              <a:rPr lang="en-GB" b="0" i="0" dirty="0">
                <a:effectLst/>
                <a:latin typeface="Lato"/>
              </a:rPr>
              <a:t>Inspiring vision and values</a:t>
            </a:r>
          </a:p>
          <a:p>
            <a:pPr>
              <a:buFont typeface="+mj-lt"/>
              <a:buAutoNum type="arabicPeriod"/>
            </a:pPr>
            <a:r>
              <a:rPr lang="en-GB" b="0" i="0" dirty="0">
                <a:effectLst/>
                <a:latin typeface="Lato"/>
              </a:rPr>
              <a:t>Goals and performance</a:t>
            </a:r>
          </a:p>
          <a:p>
            <a:pPr>
              <a:buFont typeface="+mj-lt"/>
              <a:buAutoNum type="arabicPeriod"/>
            </a:pPr>
            <a:r>
              <a:rPr lang="en-GB" b="0" i="0" dirty="0">
                <a:effectLst/>
                <a:latin typeface="Lato"/>
              </a:rPr>
              <a:t>Support and compassion</a:t>
            </a:r>
          </a:p>
          <a:p>
            <a:pPr>
              <a:buFont typeface="+mj-lt"/>
              <a:buAutoNum type="arabicPeriod"/>
            </a:pPr>
            <a:r>
              <a:rPr lang="en-GB" b="0" i="0" dirty="0">
                <a:effectLst/>
                <a:latin typeface="Lato"/>
              </a:rPr>
              <a:t>Learning and innovation</a:t>
            </a:r>
          </a:p>
          <a:p>
            <a:pPr>
              <a:buFont typeface="+mj-lt"/>
              <a:buAutoNum type="arabicPeriod"/>
            </a:pPr>
            <a:r>
              <a:rPr lang="en-GB" b="0" i="0" dirty="0">
                <a:effectLst/>
                <a:latin typeface="Lato"/>
              </a:rPr>
              <a:t>Effective teamwork</a:t>
            </a:r>
          </a:p>
          <a:p>
            <a:pPr>
              <a:buFont typeface="+mj-lt"/>
              <a:buAutoNum type="arabicPeriod"/>
            </a:pPr>
            <a:r>
              <a:rPr lang="en-GB" b="0" i="0" dirty="0">
                <a:effectLst/>
                <a:latin typeface="Lato"/>
              </a:rPr>
              <a:t>Collective leadership</a:t>
            </a:r>
          </a:p>
          <a:p>
            <a:endParaRPr lang="en-GB" sz="2000" dirty="0"/>
          </a:p>
        </p:txBody>
      </p:sp>
      <p:sp>
        <p:nvSpPr>
          <p:cNvPr id="11" name="TextBox 10">
            <a:extLst>
              <a:ext uri="{FF2B5EF4-FFF2-40B4-BE49-F238E27FC236}">
                <a16:creationId xmlns:a16="http://schemas.microsoft.com/office/drawing/2014/main" id="{3A85E69E-31FA-400D-B972-E1A27903993D}"/>
              </a:ext>
            </a:extLst>
          </p:cNvPr>
          <p:cNvSpPr txBox="1"/>
          <p:nvPr/>
        </p:nvSpPr>
        <p:spPr>
          <a:xfrm rot="19221500">
            <a:off x="-393930" y="2582143"/>
            <a:ext cx="4619903" cy="954107"/>
          </a:xfrm>
          <a:prstGeom prst="rect">
            <a:avLst/>
          </a:prstGeom>
          <a:noFill/>
        </p:spPr>
        <p:txBody>
          <a:bodyPr wrap="square">
            <a:spAutoFit/>
          </a:bodyPr>
          <a:lstStyle/>
          <a:p>
            <a:pPr marL="0" indent="0" algn="ctr">
              <a:buNone/>
            </a:pPr>
            <a:r>
              <a:rPr lang="en-GB" sz="2800" b="1" i="0" dirty="0">
                <a:solidFill>
                  <a:schemeClr val="bg1"/>
                </a:solidFill>
                <a:effectLst/>
                <a:latin typeface="Neosans"/>
              </a:rPr>
              <a:t>Characteristics fundamental to a healthy culture</a:t>
            </a:r>
          </a:p>
        </p:txBody>
      </p:sp>
    </p:spTree>
    <p:extLst>
      <p:ext uri="{BB962C8B-B14F-4D97-AF65-F5344CB8AC3E}">
        <p14:creationId xmlns:p14="http://schemas.microsoft.com/office/powerpoint/2010/main" val="3619410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97366B-60BE-49ED-AD19-9FDAD54A7BAF}"/>
              </a:ext>
            </a:extLst>
          </p:cNvPr>
          <p:cNvSpPr>
            <a:spLocks noGrp="1"/>
          </p:cNvSpPr>
          <p:nvPr>
            <p:ph idx="1"/>
          </p:nvPr>
        </p:nvSpPr>
        <p:spPr>
          <a:xfrm>
            <a:off x="4333461" y="318052"/>
            <a:ext cx="7855491" cy="6255026"/>
          </a:xfrm>
        </p:spPr>
        <p:txBody>
          <a:bodyPr anchor="ctr">
            <a:normAutofit/>
          </a:bodyPr>
          <a:lstStyle/>
          <a:p>
            <a:r>
              <a:rPr lang="en-GB" sz="2400" b="0" i="0" dirty="0">
                <a:effectLst/>
                <a:latin typeface="Lato"/>
              </a:rPr>
              <a:t>Leaders at every level should communicate an inspiring, forward-looking and ambitious vision focused on offering high-quality, compassionate care to the communities they serve.</a:t>
            </a:r>
          </a:p>
          <a:p>
            <a:r>
              <a:rPr lang="en-GB" sz="2400" b="0" i="0" dirty="0">
                <a:effectLst/>
                <a:latin typeface="Lato"/>
              </a:rPr>
              <a:t>There should be clear values that set expectations for how staff conduct themselves and interact with colleagues and patients. Values are set out in the NHS constitution, and patient-centredness and responsiveness are core.</a:t>
            </a:r>
          </a:p>
          <a:p>
            <a:r>
              <a:rPr lang="en-GB" sz="2400" b="0" i="0" dirty="0">
                <a:effectLst/>
                <a:latin typeface="Lato"/>
              </a:rPr>
              <a:t>Good leaders reiterate at every level the message that high-quality, compassionate care is the core purpose of all staff, so that everyone understands and acts on this commitment. This takes time, sustained energy and dedication.</a:t>
            </a:r>
            <a:endParaRPr lang="en-GB" sz="2400" dirty="0"/>
          </a:p>
        </p:txBody>
      </p:sp>
      <p:sp>
        <p:nvSpPr>
          <p:cNvPr id="11" name="TextBox 10">
            <a:extLst>
              <a:ext uri="{FF2B5EF4-FFF2-40B4-BE49-F238E27FC236}">
                <a16:creationId xmlns:a16="http://schemas.microsoft.com/office/drawing/2014/main" id="{C5B6438B-B0CB-4CF9-B46B-759B58ACEFBC}"/>
              </a:ext>
            </a:extLst>
          </p:cNvPr>
          <p:cNvSpPr txBox="1"/>
          <p:nvPr/>
        </p:nvSpPr>
        <p:spPr>
          <a:xfrm rot="19104548">
            <a:off x="-279152" y="2385610"/>
            <a:ext cx="5282400" cy="1200329"/>
          </a:xfrm>
          <a:prstGeom prst="rect">
            <a:avLst/>
          </a:prstGeom>
          <a:noFill/>
        </p:spPr>
        <p:txBody>
          <a:bodyPr wrap="square">
            <a:spAutoFit/>
          </a:bodyPr>
          <a:lstStyle/>
          <a:p>
            <a:r>
              <a:rPr lang="en-GB" sz="2400" b="1" i="0" dirty="0">
                <a:solidFill>
                  <a:schemeClr val="bg1"/>
                </a:solidFill>
                <a:effectLst/>
                <a:latin typeface="Lato"/>
              </a:rPr>
              <a:t>The first characteristics key to shaping an organisation’s culture are Inspiring vision and values.</a:t>
            </a:r>
            <a:endParaRPr lang="en-GB" sz="2400" dirty="0"/>
          </a:p>
        </p:txBody>
      </p:sp>
    </p:spTree>
    <p:extLst>
      <p:ext uri="{BB962C8B-B14F-4D97-AF65-F5344CB8AC3E}">
        <p14:creationId xmlns:p14="http://schemas.microsoft.com/office/powerpoint/2010/main" val="140529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1A2DCD-2D67-4A74-BCAB-9001DE6FE0BE}"/>
              </a:ext>
            </a:extLst>
          </p:cNvPr>
          <p:cNvSpPr>
            <a:spLocks noGrp="1"/>
          </p:cNvSpPr>
          <p:nvPr>
            <p:ph idx="1"/>
          </p:nvPr>
        </p:nvSpPr>
        <p:spPr>
          <a:xfrm>
            <a:off x="4810259" y="649480"/>
            <a:ext cx="6555347" cy="5546047"/>
          </a:xfrm>
        </p:spPr>
        <p:txBody>
          <a:bodyPr anchor="ctr">
            <a:normAutofit/>
          </a:bodyPr>
          <a:lstStyle/>
          <a:p>
            <a:r>
              <a:rPr lang="en-GB" sz="2000" b="0" i="0">
                <a:effectLst/>
                <a:latin typeface="Lato"/>
              </a:rPr>
              <a:t>Such situations can arise when senior managers insist on too many priorities. A clear vision and mission statement about high-quality, compassionate care provides a directional path for staff.</a:t>
            </a:r>
          </a:p>
          <a:p>
            <a:r>
              <a:rPr lang="en-GB" sz="2000" b="0" i="0">
                <a:effectLst/>
                <a:latin typeface="Lato"/>
              </a:rPr>
              <a:t> But this must be translated into clear, aligned, agreed and challenging goals at all levels of the organisation. It must be matched by timely, helpful and formative feedback for those delivering care if they are to continually improve quality.</a:t>
            </a:r>
            <a:endParaRPr lang="en-GB" sz="2000"/>
          </a:p>
        </p:txBody>
      </p:sp>
      <p:sp>
        <p:nvSpPr>
          <p:cNvPr id="11" name="TextBox 10">
            <a:extLst>
              <a:ext uri="{FF2B5EF4-FFF2-40B4-BE49-F238E27FC236}">
                <a16:creationId xmlns:a16="http://schemas.microsoft.com/office/drawing/2014/main" id="{78703E69-F153-4ABA-9979-F9DB7F481CE2}"/>
              </a:ext>
            </a:extLst>
          </p:cNvPr>
          <p:cNvSpPr txBox="1"/>
          <p:nvPr/>
        </p:nvSpPr>
        <p:spPr>
          <a:xfrm rot="20501405">
            <a:off x="922791" y="3059197"/>
            <a:ext cx="2242930" cy="523220"/>
          </a:xfrm>
          <a:prstGeom prst="rect">
            <a:avLst/>
          </a:prstGeom>
          <a:noFill/>
        </p:spPr>
        <p:txBody>
          <a:bodyPr wrap="square">
            <a:spAutoFit/>
          </a:bodyPr>
          <a:lstStyle/>
          <a:p>
            <a:r>
              <a:rPr lang="en-GB" sz="2800" b="1" i="0" dirty="0" err="1">
                <a:solidFill>
                  <a:schemeClr val="bg1"/>
                </a:solidFill>
                <a:effectLst/>
                <a:latin typeface="Lato"/>
              </a:rPr>
              <a:t>Cont</a:t>
            </a:r>
            <a:r>
              <a:rPr lang="en-GB" sz="2800" b="1" i="0" dirty="0">
                <a:solidFill>
                  <a:schemeClr val="bg1"/>
                </a:solidFill>
                <a:effectLst/>
                <a:latin typeface="Lato"/>
              </a:rPr>
              <a:t>… </a:t>
            </a:r>
            <a:endParaRPr lang="en-GB" sz="2800" b="1" dirty="0">
              <a:solidFill>
                <a:schemeClr val="bg1"/>
              </a:solidFill>
            </a:endParaRPr>
          </a:p>
        </p:txBody>
      </p:sp>
    </p:spTree>
    <p:extLst>
      <p:ext uri="{BB962C8B-B14F-4D97-AF65-F5344CB8AC3E}">
        <p14:creationId xmlns:p14="http://schemas.microsoft.com/office/powerpoint/2010/main" val="278548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049078" y="0"/>
            <a:ext cx="6930887"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r>
              <a:rPr lang="en-GB" sz="20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F7CA7F0E-D2CA-4DCE-9F46-A6A7B06549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95866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239D8-031F-4B62-B3C4-023FA000F49D}"/>
              </a:ext>
            </a:extLst>
          </p:cNvPr>
          <p:cNvSpPr>
            <a:spLocks noGrp="1"/>
          </p:cNvSpPr>
          <p:nvPr>
            <p:ph idx="1"/>
          </p:nvPr>
        </p:nvSpPr>
        <p:spPr>
          <a:xfrm>
            <a:off x="4399723" y="371061"/>
            <a:ext cx="7421216" cy="6095999"/>
          </a:xfrm>
        </p:spPr>
        <p:txBody>
          <a:bodyPr anchor="ctr">
            <a:normAutofit/>
          </a:bodyPr>
          <a:lstStyle/>
          <a:p>
            <a:r>
              <a:rPr lang="en-GB" sz="2400" b="1" i="0" dirty="0">
                <a:effectLst/>
                <a:latin typeface="Lato"/>
              </a:rPr>
              <a:t>The second cultural characteristic fundamental to the delivery of continually improving, high-quality care is to have clear goals and performance feedback.</a:t>
            </a:r>
          </a:p>
          <a:p>
            <a:r>
              <a:rPr lang="en-GB" sz="2400" b="0" i="0" dirty="0">
                <a:effectLst/>
                <a:latin typeface="Lato"/>
              </a:rPr>
              <a:t>Goals must be set at every level from the board to frontline staff. Board goals should be shaped by patient input. </a:t>
            </a:r>
          </a:p>
          <a:p>
            <a:r>
              <a:rPr lang="en-GB" sz="2400" b="0" i="0" dirty="0">
                <a:effectLst/>
                <a:latin typeface="Lato"/>
              </a:rPr>
              <a:t>Performance feedback should be based on patient feedback and patient outcomes.</a:t>
            </a:r>
          </a:p>
          <a:p>
            <a:r>
              <a:rPr lang="en-GB" sz="2400" b="0" i="0" dirty="0">
                <a:effectLst/>
                <a:latin typeface="Lato"/>
              </a:rPr>
              <a:t>Staff in health services report that they are often overwhelmed by their workload and are unclear about the goals they are working towards. This produces stress, inefficiency and poor quality care.</a:t>
            </a:r>
          </a:p>
          <a:p>
            <a:endParaRPr lang="en-GB" sz="2000" dirty="0"/>
          </a:p>
        </p:txBody>
      </p:sp>
      <p:sp>
        <p:nvSpPr>
          <p:cNvPr id="11" name="TextBox 10">
            <a:extLst>
              <a:ext uri="{FF2B5EF4-FFF2-40B4-BE49-F238E27FC236}">
                <a16:creationId xmlns:a16="http://schemas.microsoft.com/office/drawing/2014/main" id="{3F32EB8D-76F1-48DC-B877-CE93A7575BEA}"/>
              </a:ext>
            </a:extLst>
          </p:cNvPr>
          <p:cNvSpPr txBox="1"/>
          <p:nvPr/>
        </p:nvSpPr>
        <p:spPr>
          <a:xfrm rot="20014391">
            <a:off x="-119159" y="3422347"/>
            <a:ext cx="4509052" cy="523220"/>
          </a:xfrm>
          <a:prstGeom prst="rect">
            <a:avLst/>
          </a:prstGeom>
          <a:noFill/>
        </p:spPr>
        <p:txBody>
          <a:bodyPr wrap="square">
            <a:spAutoFit/>
          </a:bodyPr>
          <a:lstStyle/>
          <a:p>
            <a:pPr marL="0" indent="0">
              <a:buNone/>
            </a:pPr>
            <a:r>
              <a:rPr lang="en-GB" sz="2800" b="1" i="0" dirty="0">
                <a:solidFill>
                  <a:schemeClr val="bg1"/>
                </a:solidFill>
                <a:effectLst/>
                <a:latin typeface="Neosans"/>
              </a:rPr>
              <a:t>2. Goals and performance</a:t>
            </a:r>
          </a:p>
        </p:txBody>
      </p:sp>
    </p:spTree>
    <p:extLst>
      <p:ext uri="{BB962C8B-B14F-4D97-AF65-F5344CB8AC3E}">
        <p14:creationId xmlns:p14="http://schemas.microsoft.com/office/powerpoint/2010/main" val="350983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0CCF5B-E9DF-47D6-8900-2C780350FFFC}"/>
              </a:ext>
            </a:extLst>
          </p:cNvPr>
          <p:cNvSpPr>
            <a:spLocks noGrp="1"/>
          </p:cNvSpPr>
          <p:nvPr>
            <p:ph idx="1"/>
          </p:nvPr>
        </p:nvSpPr>
        <p:spPr>
          <a:xfrm>
            <a:off x="4810259" y="649480"/>
            <a:ext cx="6555347" cy="5546047"/>
          </a:xfrm>
        </p:spPr>
        <p:txBody>
          <a:bodyPr anchor="ctr">
            <a:normAutofit/>
          </a:bodyPr>
          <a:lstStyle/>
          <a:p>
            <a:r>
              <a:rPr lang="en-GB" b="0" i="0" dirty="0">
                <a:effectLst/>
                <a:latin typeface="Lato"/>
              </a:rPr>
              <a:t>All staff should encourage, welcome and explore feedback and treat complaints and errors as opportunities for learning across the system rather than as a prompt for blame. </a:t>
            </a:r>
          </a:p>
          <a:p>
            <a:r>
              <a:rPr lang="en-GB" b="0" i="0" dirty="0">
                <a:effectLst/>
                <a:latin typeface="Lato"/>
              </a:rPr>
              <a:t>This encourages collective openness to and learning from errors, near misses and incidents.</a:t>
            </a:r>
            <a:endParaRPr lang="en-GB" dirty="0"/>
          </a:p>
        </p:txBody>
      </p:sp>
      <p:sp>
        <p:nvSpPr>
          <p:cNvPr id="11" name="TextBox 10">
            <a:extLst>
              <a:ext uri="{FF2B5EF4-FFF2-40B4-BE49-F238E27FC236}">
                <a16:creationId xmlns:a16="http://schemas.microsoft.com/office/drawing/2014/main" id="{B4216E29-0DEF-4541-A2CC-CA179ABBF375}"/>
              </a:ext>
            </a:extLst>
          </p:cNvPr>
          <p:cNvSpPr txBox="1"/>
          <p:nvPr/>
        </p:nvSpPr>
        <p:spPr>
          <a:xfrm rot="20220033">
            <a:off x="1202743" y="3069805"/>
            <a:ext cx="1911518" cy="584775"/>
          </a:xfrm>
          <a:prstGeom prst="rect">
            <a:avLst/>
          </a:prstGeom>
          <a:noFill/>
        </p:spPr>
        <p:txBody>
          <a:bodyPr wrap="square">
            <a:spAutoFit/>
          </a:bodyPr>
          <a:lstStyle/>
          <a:p>
            <a:r>
              <a:rPr lang="en-GB" sz="3200" b="1" i="0" dirty="0" err="1">
                <a:solidFill>
                  <a:schemeClr val="bg1"/>
                </a:solidFill>
                <a:effectLst/>
                <a:latin typeface="Lato"/>
              </a:rPr>
              <a:t>Cont</a:t>
            </a:r>
            <a:r>
              <a:rPr lang="en-GB" sz="3200" b="1" i="0" dirty="0">
                <a:solidFill>
                  <a:schemeClr val="bg1"/>
                </a:solidFill>
                <a:effectLst/>
                <a:latin typeface="Lato"/>
              </a:rPr>
              <a:t>… </a:t>
            </a:r>
            <a:endParaRPr lang="en-GB" sz="3200" b="1" dirty="0">
              <a:solidFill>
                <a:schemeClr val="bg1"/>
              </a:solidFill>
            </a:endParaRPr>
          </a:p>
        </p:txBody>
      </p:sp>
    </p:spTree>
    <p:extLst>
      <p:ext uri="{BB962C8B-B14F-4D97-AF65-F5344CB8AC3E}">
        <p14:creationId xmlns:p14="http://schemas.microsoft.com/office/powerpoint/2010/main" val="59217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2EB457-1CCE-450D-A348-8E44D1ADABF4}"/>
              </a:ext>
            </a:extLst>
          </p:cNvPr>
          <p:cNvSpPr>
            <a:spLocks noGrp="1"/>
          </p:cNvSpPr>
          <p:nvPr>
            <p:ph idx="1"/>
          </p:nvPr>
        </p:nvSpPr>
        <p:spPr>
          <a:xfrm>
            <a:off x="4810259" y="649480"/>
            <a:ext cx="6555347" cy="5546047"/>
          </a:xfrm>
        </p:spPr>
        <p:txBody>
          <a:bodyPr anchor="ctr">
            <a:normAutofit/>
          </a:bodyPr>
          <a:lstStyle/>
          <a:p>
            <a:pPr marL="0" indent="0">
              <a:buNone/>
            </a:pPr>
            <a:r>
              <a:rPr lang="en-GB" sz="2400" b="1" i="0" dirty="0">
                <a:effectLst/>
                <a:latin typeface="Lato"/>
              </a:rPr>
              <a:t>Supportive and compassionate behaviours form the third cultural characteristic fundamental to the delivery of continually improving, high-quality care.</a:t>
            </a:r>
          </a:p>
          <a:p>
            <a:r>
              <a:rPr lang="en-GB" sz="2400" b="0" i="0" dirty="0">
                <a:effectLst/>
                <a:latin typeface="Lato"/>
              </a:rPr>
              <a:t>If we want staff to treat patients with respect, care and compassion, all leaders and staff must treat their colleagues with respect, care and compassion.</a:t>
            </a:r>
          </a:p>
          <a:p>
            <a:r>
              <a:rPr lang="en-GB" sz="2400" b="0" i="0" dirty="0">
                <a:effectLst/>
                <a:latin typeface="Lato"/>
              </a:rPr>
              <a:t>Directive, aggressive or brusque leaders dilute the ability of staff to make good decisions, deplete their emotional resources and hinder their ability to relate effectively to patients, especially those who are most distressed or challenging</a:t>
            </a:r>
            <a:endParaRPr lang="en-GB" sz="2400" dirty="0"/>
          </a:p>
        </p:txBody>
      </p:sp>
      <p:sp>
        <p:nvSpPr>
          <p:cNvPr id="11" name="TextBox 10">
            <a:extLst>
              <a:ext uri="{FF2B5EF4-FFF2-40B4-BE49-F238E27FC236}">
                <a16:creationId xmlns:a16="http://schemas.microsoft.com/office/drawing/2014/main" id="{7846F21A-C4A9-4E55-B6AF-3FE13C3E2590}"/>
              </a:ext>
            </a:extLst>
          </p:cNvPr>
          <p:cNvSpPr txBox="1"/>
          <p:nvPr/>
        </p:nvSpPr>
        <p:spPr>
          <a:xfrm rot="20198665">
            <a:off x="1" y="3049527"/>
            <a:ext cx="3986912" cy="954107"/>
          </a:xfrm>
          <a:prstGeom prst="rect">
            <a:avLst/>
          </a:prstGeom>
          <a:noFill/>
        </p:spPr>
        <p:txBody>
          <a:bodyPr wrap="square">
            <a:spAutoFit/>
          </a:bodyPr>
          <a:lstStyle/>
          <a:p>
            <a:pPr marL="0" indent="0">
              <a:buNone/>
            </a:pPr>
            <a:r>
              <a:rPr lang="en-GB" sz="2800" b="1" i="0" dirty="0">
                <a:solidFill>
                  <a:schemeClr val="bg1"/>
                </a:solidFill>
                <a:effectLst/>
                <a:latin typeface="Neosans"/>
              </a:rPr>
              <a:t>3. Support and compassion</a:t>
            </a:r>
          </a:p>
        </p:txBody>
      </p:sp>
    </p:spTree>
    <p:extLst>
      <p:ext uri="{BB962C8B-B14F-4D97-AF65-F5344CB8AC3E}">
        <p14:creationId xmlns:p14="http://schemas.microsoft.com/office/powerpoint/2010/main" val="3614653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19A733-5434-41E5-A171-996E4FE851DE}"/>
              </a:ext>
            </a:extLst>
          </p:cNvPr>
          <p:cNvSpPr>
            <a:spLocks noGrp="1"/>
          </p:cNvSpPr>
          <p:nvPr>
            <p:ph idx="1"/>
          </p:nvPr>
        </p:nvSpPr>
        <p:spPr>
          <a:xfrm>
            <a:off x="4810259" y="649480"/>
            <a:ext cx="6555347" cy="5546047"/>
          </a:xfrm>
        </p:spPr>
        <p:txBody>
          <a:bodyPr anchor="ctr">
            <a:normAutofit/>
          </a:bodyPr>
          <a:lstStyle/>
          <a:p>
            <a:r>
              <a:rPr lang="en-GB" sz="2000" b="0" i="0" dirty="0">
                <a:effectLst/>
                <a:latin typeface="Lato"/>
              </a:rPr>
              <a:t>There are clear links between staff experience and patient outcomes.</a:t>
            </a:r>
          </a:p>
          <a:p>
            <a:r>
              <a:rPr lang="en-GB" sz="2000" b="0" i="0" dirty="0">
                <a:effectLst/>
                <a:latin typeface="Lato"/>
              </a:rPr>
              <a:t>Staff views of their leaders are strongly related to patients' perceptions of the quality of care. </a:t>
            </a:r>
          </a:p>
          <a:p>
            <a:r>
              <a:rPr lang="en-GB" sz="2000" b="0" i="0" dirty="0">
                <a:effectLst/>
                <a:latin typeface="Lato"/>
              </a:rPr>
              <a:t>The higher the levels of satisfaction and commitment that staff report, the higher the levels of satisfaction that patients report.</a:t>
            </a:r>
          </a:p>
          <a:p>
            <a:r>
              <a:rPr lang="en-GB" sz="2000" b="0" i="0" dirty="0">
                <a:effectLst/>
                <a:latin typeface="Lato"/>
              </a:rPr>
              <a:t>If leaders and managers create positive, supportive environments for staff, they in turn create caring, supportive environments and deliver high-quality care for patients. Such leadership cultures encourage staff engagement.</a:t>
            </a:r>
            <a:endParaRPr lang="en-GB" sz="2000" dirty="0"/>
          </a:p>
        </p:txBody>
      </p:sp>
      <p:sp>
        <p:nvSpPr>
          <p:cNvPr id="11" name="TextBox 10">
            <a:extLst>
              <a:ext uri="{FF2B5EF4-FFF2-40B4-BE49-F238E27FC236}">
                <a16:creationId xmlns:a16="http://schemas.microsoft.com/office/drawing/2014/main" id="{FE7FB038-990F-4A7F-8882-570D42186410}"/>
              </a:ext>
            </a:extLst>
          </p:cNvPr>
          <p:cNvSpPr txBox="1"/>
          <p:nvPr/>
        </p:nvSpPr>
        <p:spPr>
          <a:xfrm rot="20445750">
            <a:off x="948907" y="2915918"/>
            <a:ext cx="2574234" cy="523220"/>
          </a:xfrm>
          <a:prstGeom prst="rect">
            <a:avLst/>
          </a:prstGeom>
          <a:noFill/>
        </p:spPr>
        <p:txBody>
          <a:bodyPr wrap="square">
            <a:spAutoFit/>
          </a:bodyPr>
          <a:lstStyle/>
          <a:p>
            <a:r>
              <a:rPr lang="en-GB" sz="2800" b="0" i="0" dirty="0" err="1">
                <a:solidFill>
                  <a:schemeClr val="bg1"/>
                </a:solidFill>
                <a:effectLst/>
                <a:latin typeface="Lato"/>
              </a:rPr>
              <a:t>Cont</a:t>
            </a:r>
            <a:r>
              <a:rPr lang="en-GB" sz="2800" b="0" i="0" dirty="0">
                <a:solidFill>
                  <a:schemeClr val="bg1"/>
                </a:solidFill>
                <a:effectLst/>
                <a:latin typeface="Lato"/>
              </a:rPr>
              <a:t>… </a:t>
            </a:r>
            <a:endParaRPr lang="en-GB" sz="2800" dirty="0">
              <a:solidFill>
                <a:schemeClr val="bg1"/>
              </a:solidFill>
            </a:endParaRPr>
          </a:p>
        </p:txBody>
      </p:sp>
    </p:spTree>
    <p:extLst>
      <p:ext uri="{BB962C8B-B14F-4D97-AF65-F5344CB8AC3E}">
        <p14:creationId xmlns:p14="http://schemas.microsoft.com/office/powerpoint/2010/main" val="4111750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C56BD7-3625-4DB0-95E8-EB3506E62EB6}"/>
              </a:ext>
            </a:extLst>
          </p:cNvPr>
          <p:cNvSpPr>
            <a:spLocks noGrp="1"/>
          </p:cNvSpPr>
          <p:nvPr>
            <p:ph idx="1"/>
          </p:nvPr>
        </p:nvSpPr>
        <p:spPr>
          <a:xfrm>
            <a:off x="4810259" y="649480"/>
            <a:ext cx="6555347" cy="5546047"/>
          </a:xfrm>
        </p:spPr>
        <p:txBody>
          <a:bodyPr anchor="ctr">
            <a:normAutofit/>
          </a:bodyPr>
          <a:lstStyle/>
          <a:p>
            <a:r>
              <a:rPr lang="en-GB" sz="2400" b="1" i="0" dirty="0">
                <a:effectLst/>
                <a:latin typeface="Lato"/>
              </a:rPr>
              <a:t>The fourth cultural characteristic fundamental to the delivery of continually improving, high-quality care is encouraging learning and innovation.</a:t>
            </a:r>
          </a:p>
          <a:p>
            <a:r>
              <a:rPr lang="en-GB" sz="2400" b="0" i="0" dirty="0">
                <a:effectLst/>
                <a:latin typeface="Lato"/>
              </a:rPr>
              <a:t>Sustaining cultures of high-quality care involves all staff focusing on continual learning and improvement of patient care. Learning and quality improvement are dependent on continual patient input – innovation is most likely where patients’ views and feedback play a strong role.</a:t>
            </a:r>
            <a:endParaRPr lang="en-GB" sz="2400" dirty="0"/>
          </a:p>
        </p:txBody>
      </p:sp>
      <p:sp>
        <p:nvSpPr>
          <p:cNvPr id="11" name="TextBox 10">
            <a:extLst>
              <a:ext uri="{FF2B5EF4-FFF2-40B4-BE49-F238E27FC236}">
                <a16:creationId xmlns:a16="http://schemas.microsoft.com/office/drawing/2014/main" id="{3C1B5D2A-B6C2-45AE-BAA3-4DE324A84C7F}"/>
              </a:ext>
            </a:extLst>
          </p:cNvPr>
          <p:cNvSpPr txBox="1"/>
          <p:nvPr/>
        </p:nvSpPr>
        <p:spPr>
          <a:xfrm rot="19959183">
            <a:off x="-126089" y="2523536"/>
            <a:ext cx="4692143" cy="523220"/>
          </a:xfrm>
          <a:prstGeom prst="rect">
            <a:avLst/>
          </a:prstGeom>
          <a:noFill/>
        </p:spPr>
        <p:txBody>
          <a:bodyPr wrap="square">
            <a:spAutoFit/>
          </a:bodyPr>
          <a:lstStyle/>
          <a:p>
            <a:pPr marL="0" indent="0">
              <a:buNone/>
            </a:pPr>
            <a:r>
              <a:rPr lang="en-GB" sz="1800" b="0" i="0" dirty="0">
                <a:solidFill>
                  <a:schemeClr val="bg1"/>
                </a:solidFill>
                <a:effectLst/>
                <a:latin typeface="Neosans"/>
              </a:rPr>
              <a:t>4</a:t>
            </a:r>
            <a:r>
              <a:rPr lang="en-GB" sz="2800" b="1" i="0" dirty="0">
                <a:solidFill>
                  <a:schemeClr val="bg1"/>
                </a:solidFill>
                <a:effectLst/>
                <a:latin typeface="Neosans"/>
              </a:rPr>
              <a:t>. Learning and innovation</a:t>
            </a:r>
          </a:p>
        </p:txBody>
      </p:sp>
    </p:spTree>
    <p:extLst>
      <p:ext uri="{BB962C8B-B14F-4D97-AF65-F5344CB8AC3E}">
        <p14:creationId xmlns:p14="http://schemas.microsoft.com/office/powerpoint/2010/main" val="423779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8E3E0-1487-4A96-9611-4E3EA5738EB6}"/>
              </a:ext>
            </a:extLst>
          </p:cNvPr>
          <p:cNvSpPr>
            <a:spLocks noGrp="1"/>
          </p:cNvSpPr>
          <p:nvPr>
            <p:ph idx="1"/>
          </p:nvPr>
        </p:nvSpPr>
        <p:spPr>
          <a:xfrm>
            <a:off x="4293705" y="649480"/>
            <a:ext cx="7699512" cy="5546047"/>
          </a:xfrm>
        </p:spPr>
        <p:txBody>
          <a:bodyPr anchor="ctr">
            <a:normAutofit/>
          </a:bodyPr>
          <a:lstStyle/>
          <a:p>
            <a:pPr>
              <a:buFont typeface="Arial" panose="020B0604020202020204" pitchFamily="34" charset="0"/>
              <a:buChar char="•"/>
            </a:pPr>
            <a:r>
              <a:rPr lang="en-GB" dirty="0">
                <a:latin typeface="Lato"/>
              </a:rPr>
              <a:t>T</a:t>
            </a:r>
            <a:r>
              <a:rPr lang="en-GB" b="0" i="0" dirty="0">
                <a:effectLst/>
                <a:latin typeface="Lato"/>
              </a:rPr>
              <a:t>eams at all levels collectively take time to review and improve their performance</a:t>
            </a:r>
          </a:p>
          <a:p>
            <a:pPr>
              <a:buFont typeface="Arial" panose="020B0604020202020204" pitchFamily="34" charset="0"/>
              <a:buChar char="•"/>
            </a:pPr>
            <a:r>
              <a:rPr lang="en-GB" dirty="0">
                <a:latin typeface="Lato"/>
              </a:rPr>
              <a:t>Q</a:t>
            </a:r>
            <a:r>
              <a:rPr lang="en-GB" b="0" i="0" dirty="0">
                <a:effectLst/>
                <a:latin typeface="Lato"/>
              </a:rPr>
              <a:t>uality and patient safety practices are an ongoing priority for all</a:t>
            </a:r>
          </a:p>
          <a:p>
            <a:pPr>
              <a:buFont typeface="Arial" panose="020B0604020202020204" pitchFamily="34" charset="0"/>
              <a:buChar char="•"/>
            </a:pPr>
            <a:r>
              <a:rPr lang="en-GB" b="0" i="0" dirty="0">
                <a:effectLst/>
                <a:latin typeface="Lato"/>
              </a:rPr>
              <a:t>there are high levels of dialogue, debate and discussion across the organisation to achieve shared understanding about quality problems and solutions</a:t>
            </a:r>
            <a:r>
              <a:rPr lang="en-GB" sz="2000" b="0" i="0" dirty="0">
                <a:effectLst/>
                <a:latin typeface="Lato"/>
              </a:rPr>
              <a:t>.</a:t>
            </a:r>
          </a:p>
          <a:p>
            <a:endParaRPr lang="en-GB" sz="2000" dirty="0"/>
          </a:p>
        </p:txBody>
      </p:sp>
      <p:sp>
        <p:nvSpPr>
          <p:cNvPr id="11" name="TextBox 10">
            <a:extLst>
              <a:ext uri="{FF2B5EF4-FFF2-40B4-BE49-F238E27FC236}">
                <a16:creationId xmlns:a16="http://schemas.microsoft.com/office/drawing/2014/main" id="{83652A90-607A-40BF-86A9-05E8C8D2CC5F}"/>
              </a:ext>
            </a:extLst>
          </p:cNvPr>
          <p:cNvSpPr txBox="1"/>
          <p:nvPr/>
        </p:nvSpPr>
        <p:spPr>
          <a:xfrm rot="19270909">
            <a:off x="-274711" y="2499746"/>
            <a:ext cx="4439743" cy="954107"/>
          </a:xfrm>
          <a:prstGeom prst="rect">
            <a:avLst/>
          </a:prstGeom>
          <a:noFill/>
        </p:spPr>
        <p:txBody>
          <a:bodyPr wrap="square">
            <a:spAutoFit/>
          </a:bodyPr>
          <a:lstStyle/>
          <a:p>
            <a:pPr marL="0" indent="0">
              <a:buNone/>
            </a:pPr>
            <a:r>
              <a:rPr lang="en-GB" sz="2800" b="1" i="0" dirty="0">
                <a:solidFill>
                  <a:schemeClr val="bg1"/>
                </a:solidFill>
                <a:effectLst/>
                <a:latin typeface="Lato"/>
              </a:rPr>
              <a:t>A focus on improvement should ensure that</a:t>
            </a:r>
            <a:r>
              <a:rPr lang="en-GB" sz="2800" b="1" i="0" dirty="0">
                <a:effectLst/>
                <a:latin typeface="Lato"/>
              </a:rPr>
              <a:t>:</a:t>
            </a:r>
          </a:p>
        </p:txBody>
      </p:sp>
    </p:spTree>
    <p:extLst>
      <p:ext uri="{BB962C8B-B14F-4D97-AF65-F5344CB8AC3E}">
        <p14:creationId xmlns:p14="http://schemas.microsoft.com/office/powerpoint/2010/main" val="102298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644FB1-0A18-4A1D-877B-A54305C668F5}"/>
              </a:ext>
            </a:extLst>
          </p:cNvPr>
          <p:cNvSpPr>
            <a:spLocks noGrp="1"/>
          </p:cNvSpPr>
          <p:nvPr>
            <p:ph idx="1"/>
          </p:nvPr>
        </p:nvSpPr>
        <p:spPr>
          <a:xfrm>
            <a:off x="4253949" y="649480"/>
            <a:ext cx="7111658" cy="5546047"/>
          </a:xfrm>
        </p:spPr>
        <p:txBody>
          <a:bodyPr anchor="ctr">
            <a:normAutofit lnSpcReduction="10000"/>
          </a:bodyPr>
          <a:lstStyle/>
          <a:p>
            <a:r>
              <a:rPr lang="en-GB" sz="2400" b="1" i="0" dirty="0">
                <a:effectLst/>
                <a:latin typeface="Lato"/>
              </a:rPr>
              <a:t>Effective teamwork and collaboration form the fifth cultural characteristic fundamental to the delivery of continually improving, high-quality care.</a:t>
            </a:r>
          </a:p>
          <a:p>
            <a:r>
              <a:rPr lang="en-GB" sz="2400" b="0" i="0" dirty="0">
                <a:effectLst/>
                <a:latin typeface="Lato"/>
              </a:rPr>
              <a:t>Where multi-professional teams work together, patient satisfaction is higher, health care delivery is more effective, there are higher levels of innovation in ways of caring for patients, lower levels of stress, absenteeism and turnover, and more consistent communication with patients.</a:t>
            </a:r>
          </a:p>
          <a:p>
            <a:r>
              <a:rPr lang="en-GB" sz="2400" b="0" i="0" dirty="0">
                <a:effectLst/>
                <a:latin typeface="Lato"/>
              </a:rPr>
              <a:t>Leadership that ensures effective team and inter-teamwork (both within and across organisational boundaries) is essential if NHS organisations are to meet the challenges ahead. Shared leadership in teams is a strong predictor of team performance.</a:t>
            </a:r>
            <a:endParaRPr lang="en-GB" sz="2400" dirty="0"/>
          </a:p>
        </p:txBody>
      </p:sp>
      <p:sp>
        <p:nvSpPr>
          <p:cNvPr id="11" name="TextBox 10">
            <a:extLst>
              <a:ext uri="{FF2B5EF4-FFF2-40B4-BE49-F238E27FC236}">
                <a16:creationId xmlns:a16="http://schemas.microsoft.com/office/drawing/2014/main" id="{A8211613-496C-44FA-9E81-0D49BE7E6089}"/>
              </a:ext>
            </a:extLst>
          </p:cNvPr>
          <p:cNvSpPr txBox="1"/>
          <p:nvPr/>
        </p:nvSpPr>
        <p:spPr>
          <a:xfrm rot="18936370">
            <a:off x="-62741" y="2797587"/>
            <a:ext cx="3861456" cy="523220"/>
          </a:xfrm>
          <a:prstGeom prst="rect">
            <a:avLst/>
          </a:prstGeom>
          <a:noFill/>
        </p:spPr>
        <p:txBody>
          <a:bodyPr wrap="square">
            <a:spAutoFit/>
          </a:bodyPr>
          <a:lstStyle/>
          <a:p>
            <a:r>
              <a:rPr lang="en-GB" sz="2800" b="1" i="0" dirty="0">
                <a:solidFill>
                  <a:schemeClr val="bg1"/>
                </a:solidFill>
                <a:effectLst/>
                <a:latin typeface="Neosans"/>
              </a:rPr>
              <a:t>5. Effective teamworking</a:t>
            </a:r>
          </a:p>
        </p:txBody>
      </p:sp>
    </p:spTree>
    <p:extLst>
      <p:ext uri="{BB962C8B-B14F-4D97-AF65-F5344CB8AC3E}">
        <p14:creationId xmlns:p14="http://schemas.microsoft.com/office/powerpoint/2010/main" val="303242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01FED4-1673-4806-B47A-D2474ABAC85B}"/>
              </a:ext>
            </a:extLst>
          </p:cNvPr>
          <p:cNvSpPr>
            <a:spLocks noGrp="1"/>
          </p:cNvSpPr>
          <p:nvPr>
            <p:ph idx="1"/>
          </p:nvPr>
        </p:nvSpPr>
        <p:spPr>
          <a:xfrm>
            <a:off x="4147930" y="649480"/>
            <a:ext cx="7805531" cy="5546047"/>
          </a:xfrm>
        </p:spPr>
        <p:txBody>
          <a:bodyPr anchor="ctr">
            <a:normAutofit/>
          </a:bodyPr>
          <a:lstStyle/>
          <a:p>
            <a:r>
              <a:rPr lang="en-GB" b="1" i="0" dirty="0">
                <a:effectLst/>
                <a:latin typeface="Tw Cen MT" panose="020B0602020104020603" pitchFamily="34" charset="0"/>
              </a:rPr>
              <a:t>Collective leadership is the sixth characteristic that will enable the development of cultures of high-quality, compassionate and continually improving care.</a:t>
            </a:r>
          </a:p>
          <a:p>
            <a:r>
              <a:rPr lang="en-GB" b="0" i="0" dirty="0">
                <a:effectLst/>
                <a:latin typeface="Tw Cen MT" panose="020B0602020104020603" pitchFamily="34" charset="0"/>
              </a:rPr>
              <a:t>Our view is that leadership in the NHS should be collective and distributed rather than located in a few individuals at the top of organisations.</a:t>
            </a:r>
          </a:p>
          <a:p>
            <a:r>
              <a:rPr lang="en-GB" b="0" i="0" dirty="0">
                <a:effectLst/>
                <a:latin typeface="Tw Cen MT" panose="020B0602020104020603" pitchFamily="34" charset="0"/>
              </a:rPr>
              <a:t>Collective leadership means everyone taking responsibility for the success of the organisation as a whole – not just for their own jobs.</a:t>
            </a:r>
          </a:p>
          <a:p>
            <a:endParaRPr lang="en-GB" sz="2000" dirty="0"/>
          </a:p>
        </p:txBody>
      </p:sp>
      <p:sp>
        <p:nvSpPr>
          <p:cNvPr id="11" name="TextBox 10">
            <a:extLst>
              <a:ext uri="{FF2B5EF4-FFF2-40B4-BE49-F238E27FC236}">
                <a16:creationId xmlns:a16="http://schemas.microsoft.com/office/drawing/2014/main" id="{D62B215A-978A-41E0-99C7-4D8B2287C1D3}"/>
              </a:ext>
            </a:extLst>
          </p:cNvPr>
          <p:cNvSpPr txBox="1"/>
          <p:nvPr/>
        </p:nvSpPr>
        <p:spPr>
          <a:xfrm rot="19245795">
            <a:off x="-9464" y="2797588"/>
            <a:ext cx="4220770" cy="523220"/>
          </a:xfrm>
          <a:prstGeom prst="rect">
            <a:avLst/>
          </a:prstGeom>
          <a:noFill/>
        </p:spPr>
        <p:txBody>
          <a:bodyPr wrap="square">
            <a:spAutoFit/>
          </a:bodyPr>
          <a:lstStyle/>
          <a:p>
            <a:pPr marL="0" indent="0">
              <a:buNone/>
            </a:pPr>
            <a:r>
              <a:rPr lang="en-GB" sz="2800" b="1" i="0" dirty="0">
                <a:solidFill>
                  <a:schemeClr val="bg1"/>
                </a:solidFill>
                <a:effectLst/>
                <a:latin typeface="Tw Cen MT" panose="020B0602020104020603" pitchFamily="34" charset="0"/>
              </a:rPr>
              <a:t>6. Collective leadership</a:t>
            </a:r>
          </a:p>
        </p:txBody>
      </p:sp>
    </p:spTree>
    <p:extLst>
      <p:ext uri="{BB962C8B-B14F-4D97-AF65-F5344CB8AC3E}">
        <p14:creationId xmlns:p14="http://schemas.microsoft.com/office/powerpoint/2010/main" val="199444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E7A3-DBC2-4026-ABF1-796BA89DB9ED}"/>
              </a:ext>
            </a:extLst>
          </p:cNvPr>
          <p:cNvSpPr>
            <a:spLocks noGrp="1"/>
          </p:cNvSpPr>
          <p:nvPr>
            <p:ph type="title"/>
          </p:nvPr>
        </p:nvSpPr>
        <p:spPr>
          <a:xfrm>
            <a:off x="466722" y="586855"/>
            <a:ext cx="3201366" cy="3387497"/>
          </a:xfrm>
        </p:spPr>
        <p:txBody>
          <a:bodyPr anchor="b">
            <a:normAutofit/>
          </a:bodyPr>
          <a:lstStyle/>
          <a:p>
            <a:pPr algn="r"/>
            <a:r>
              <a:rPr lang="en-GB" sz="4000" dirty="0" err="1">
                <a:solidFill>
                  <a:srgbClr val="FFFFFF"/>
                </a:solidFill>
              </a:rPr>
              <a:t>Cont</a:t>
            </a:r>
            <a:r>
              <a:rPr lang="en-GB" sz="4000" dirty="0">
                <a:solidFill>
                  <a:srgbClr val="FFFFFF"/>
                </a:solidFill>
              </a:rPr>
              <a:t>…...</a:t>
            </a:r>
          </a:p>
        </p:txBody>
      </p:sp>
      <p:sp>
        <p:nvSpPr>
          <p:cNvPr id="3" name="Content Placeholder 2">
            <a:extLst>
              <a:ext uri="{FF2B5EF4-FFF2-40B4-BE49-F238E27FC236}">
                <a16:creationId xmlns:a16="http://schemas.microsoft.com/office/drawing/2014/main" id="{679E8ED2-FB77-4136-BC12-B1B63E23A447}"/>
              </a:ext>
            </a:extLst>
          </p:cNvPr>
          <p:cNvSpPr>
            <a:spLocks noGrp="1"/>
          </p:cNvSpPr>
          <p:nvPr>
            <p:ph idx="1"/>
          </p:nvPr>
        </p:nvSpPr>
        <p:spPr>
          <a:xfrm>
            <a:off x="4810259" y="649480"/>
            <a:ext cx="7156454" cy="5546047"/>
          </a:xfrm>
        </p:spPr>
        <p:txBody>
          <a:bodyPr anchor="ctr">
            <a:normAutofit/>
          </a:bodyPr>
          <a:lstStyle/>
          <a:p>
            <a:r>
              <a:rPr lang="en-GB" sz="2400" b="0" i="0" dirty="0">
                <a:effectLst/>
                <a:latin typeface="Lato"/>
              </a:rPr>
              <a:t>Collective leadership should also be collaborative with leaders working together to prioritise quality of patient/service user care overall, not simply in their own areas of operation. </a:t>
            </a:r>
          </a:p>
          <a:p>
            <a:r>
              <a:rPr lang="en-GB" sz="2400" b="0" i="0" dirty="0">
                <a:effectLst/>
                <a:latin typeface="Lato"/>
              </a:rPr>
              <a:t>And with a common style of supportive, enabling and empowering leadership. </a:t>
            </a:r>
          </a:p>
          <a:p>
            <a:r>
              <a:rPr lang="en-GB" sz="2400" b="0" i="0" dirty="0">
                <a:effectLst/>
                <a:latin typeface="Lato"/>
              </a:rPr>
              <a:t>It is through collective leadership that cultures of high-quality, compassionate and continually improving care will develop and thrive.</a:t>
            </a:r>
          </a:p>
          <a:p>
            <a:r>
              <a:rPr lang="en-GB" sz="2400" b="0" i="0" dirty="0">
                <a:effectLst/>
                <a:latin typeface="Lato"/>
              </a:rPr>
              <a:t> Every interaction by every leader at every level shapes the emerging culture of an organisation.</a:t>
            </a:r>
            <a:endParaRPr lang="en-GB" sz="2400" dirty="0"/>
          </a:p>
        </p:txBody>
      </p:sp>
    </p:spTree>
    <p:extLst>
      <p:ext uri="{BB962C8B-B14F-4D97-AF65-F5344CB8AC3E}">
        <p14:creationId xmlns:p14="http://schemas.microsoft.com/office/powerpoint/2010/main" val="185042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5BB0B-CD62-4F61-974E-7AD29D59A846}"/>
              </a:ext>
            </a:extLst>
          </p:cNvPr>
          <p:cNvSpPr>
            <a:spLocks noGrp="1"/>
          </p:cNvSpPr>
          <p:nvPr>
            <p:ph type="title"/>
          </p:nvPr>
        </p:nvSpPr>
        <p:spPr>
          <a:xfrm>
            <a:off x="466722" y="586855"/>
            <a:ext cx="3201366" cy="3387497"/>
          </a:xfrm>
        </p:spPr>
        <p:txBody>
          <a:bodyPr anchor="b">
            <a:normAutofit/>
          </a:bodyPr>
          <a:lstStyle/>
          <a:p>
            <a:pPr algn="r"/>
            <a:r>
              <a:rPr lang="en-GB" sz="4000" dirty="0" err="1">
                <a:solidFill>
                  <a:srgbClr val="FFFFFF"/>
                </a:solidFill>
              </a:rPr>
              <a:t>Cont</a:t>
            </a:r>
            <a:r>
              <a:rPr lang="en-GB" sz="4000" dirty="0">
                <a:solidFill>
                  <a:srgbClr val="FFFFFF"/>
                </a:solidFill>
              </a:rPr>
              <a:t>…...</a:t>
            </a:r>
          </a:p>
        </p:txBody>
      </p:sp>
      <p:sp>
        <p:nvSpPr>
          <p:cNvPr id="3" name="Content Placeholder 2">
            <a:extLst>
              <a:ext uri="{FF2B5EF4-FFF2-40B4-BE49-F238E27FC236}">
                <a16:creationId xmlns:a16="http://schemas.microsoft.com/office/drawing/2014/main" id="{724E0385-44C5-4AD2-B168-A68D2BFA07AE}"/>
              </a:ext>
            </a:extLst>
          </p:cNvPr>
          <p:cNvSpPr>
            <a:spLocks noGrp="1"/>
          </p:cNvSpPr>
          <p:nvPr>
            <p:ph idx="1"/>
          </p:nvPr>
        </p:nvSpPr>
        <p:spPr>
          <a:xfrm>
            <a:off x="4810259" y="649480"/>
            <a:ext cx="6555347" cy="5546047"/>
          </a:xfrm>
        </p:spPr>
        <p:txBody>
          <a:bodyPr anchor="ctr">
            <a:normAutofit/>
          </a:bodyPr>
          <a:lstStyle/>
          <a:p>
            <a:r>
              <a:rPr lang="en-GB" sz="2400" b="0" i="0" dirty="0">
                <a:effectLst/>
                <a:latin typeface="Lato"/>
              </a:rPr>
              <a:t>It requires organisations to distribute leadership power to wherever expertise, capability and motivation sit within organisations. </a:t>
            </a:r>
          </a:p>
          <a:p>
            <a:r>
              <a:rPr lang="en-GB" sz="2400" b="0" i="0" dirty="0">
                <a:effectLst/>
                <a:latin typeface="Lato"/>
              </a:rPr>
              <a:t>This includes patients taking on leadership roles, both in determining their own care and in shaping their health care organisations (via patient representatives and patient groups). </a:t>
            </a:r>
            <a:endParaRPr lang="en-GB" sz="2400" dirty="0"/>
          </a:p>
        </p:txBody>
      </p:sp>
    </p:spTree>
    <p:extLst>
      <p:ext uri="{BB962C8B-B14F-4D97-AF65-F5344CB8AC3E}">
        <p14:creationId xmlns:p14="http://schemas.microsoft.com/office/powerpoint/2010/main" val="146340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56FF-B601-4DC7-91F6-03556E0F76C9}"/>
              </a:ext>
            </a:extLst>
          </p:cNvPr>
          <p:cNvSpPr>
            <a:spLocks noGrp="1"/>
          </p:cNvSpPr>
          <p:nvPr>
            <p:ph type="title"/>
          </p:nvPr>
        </p:nvSpPr>
        <p:spPr>
          <a:xfrm>
            <a:off x="304800" y="841248"/>
            <a:ext cx="3996829" cy="5340097"/>
          </a:xfrm>
        </p:spPr>
        <p:txBody>
          <a:bodyPr anchor="ctr">
            <a:normAutofit/>
          </a:bodyPr>
          <a:lstStyle/>
          <a:p>
            <a:r>
              <a:rPr lang="en-GB" sz="4800" b="1" dirty="0"/>
              <a:t>Learning outcomes </a:t>
            </a:r>
          </a:p>
        </p:txBody>
      </p:sp>
      <p:graphicFrame>
        <p:nvGraphicFramePr>
          <p:cNvPr id="7" name="Content Placeholder 2">
            <a:extLst>
              <a:ext uri="{FF2B5EF4-FFF2-40B4-BE49-F238E27FC236}">
                <a16:creationId xmlns:a16="http://schemas.microsoft.com/office/drawing/2014/main" id="{C11A116A-BA49-46B7-A2F4-2024B7CFCBFE}"/>
              </a:ext>
            </a:extLst>
          </p:cNvPr>
          <p:cNvGraphicFramePr/>
          <p:nvPr>
            <p:extLst>
              <p:ext uri="{D42A27DB-BD31-4B8C-83A1-F6EECF244321}">
                <p14:modId xmlns:p14="http://schemas.microsoft.com/office/powerpoint/2010/main" val="2004288481"/>
              </p:ext>
            </p:extLst>
          </p:nvPr>
        </p:nvGraphicFramePr>
        <p:xfrm>
          <a:off x="3392557" y="231006"/>
          <a:ext cx="862716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DA2B06C-040D-4A6B-81A4-20229ECA7C2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7491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703BA-3E04-4104-B4ED-FD2DF276AA60}"/>
              </a:ext>
            </a:extLst>
          </p:cNvPr>
          <p:cNvSpPr>
            <a:spLocks noGrp="1"/>
          </p:cNvSpPr>
          <p:nvPr>
            <p:ph idx="1"/>
          </p:nvPr>
        </p:nvSpPr>
        <p:spPr/>
        <p:txBody>
          <a:bodyPr/>
          <a:lstStyle/>
          <a:p>
            <a:r>
              <a:rPr lang="en-GB" dirty="0"/>
              <a:t>Reference</a:t>
            </a:r>
          </a:p>
          <a:p>
            <a:endParaRPr lang="en-GB" dirty="0"/>
          </a:p>
        </p:txBody>
      </p:sp>
    </p:spTree>
    <p:extLst>
      <p:ext uri="{BB962C8B-B14F-4D97-AF65-F5344CB8AC3E}">
        <p14:creationId xmlns:p14="http://schemas.microsoft.com/office/powerpoint/2010/main" val="302359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1FA4FF6D-0E61-4751-B3E8-90253DDD26D4}"/>
              </a:ext>
            </a:extLst>
          </p:cNvPr>
          <p:cNvGraphicFramePr>
            <a:graphicFrameLocks noGrp="1"/>
          </p:cNvGraphicFramePr>
          <p:nvPr>
            <p:ph idx="1"/>
            <p:extLst>
              <p:ext uri="{D42A27DB-BD31-4B8C-83A1-F6EECF244321}">
                <p14:modId xmlns:p14="http://schemas.microsoft.com/office/powerpoint/2010/main" val="1447758115"/>
              </p:ext>
            </p:extLst>
          </p:nvPr>
        </p:nvGraphicFramePr>
        <p:xfrm>
          <a:off x="4915947" y="866585"/>
          <a:ext cx="6825176"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Graphic 33" descr="Connections">
            <a:extLst>
              <a:ext uri="{FF2B5EF4-FFF2-40B4-BE49-F238E27FC236}">
                <a16:creationId xmlns:a16="http://schemas.microsoft.com/office/drawing/2014/main" id="{C5CE9757-1FBA-4A25-B8F3-776CC193FB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660" y="2289638"/>
            <a:ext cx="3620021" cy="3620021"/>
          </a:xfrm>
          <a:prstGeom prst="rect">
            <a:avLst/>
          </a:prstGeom>
        </p:spPr>
      </p:pic>
    </p:spTree>
    <p:extLst>
      <p:ext uri="{BB962C8B-B14F-4D97-AF65-F5344CB8AC3E}">
        <p14:creationId xmlns:p14="http://schemas.microsoft.com/office/powerpoint/2010/main" val="10347518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594DE5-7BF6-4C26-93C0-970119685F4C}"/>
              </a:ext>
            </a:extLst>
          </p:cNvPr>
          <p:cNvSpPr>
            <a:spLocks noGrp="1"/>
          </p:cNvSpPr>
          <p:nvPr>
            <p:ph idx="1"/>
          </p:nvPr>
        </p:nvSpPr>
        <p:spPr>
          <a:xfrm>
            <a:off x="4810259" y="649480"/>
            <a:ext cx="6555347" cy="5546047"/>
          </a:xfrm>
        </p:spPr>
        <p:txBody>
          <a:bodyPr anchor="ctr">
            <a:normAutofit/>
          </a:bodyPr>
          <a:lstStyle/>
          <a:p>
            <a:pPr marL="0" indent="0">
              <a:buNone/>
            </a:pPr>
            <a:br>
              <a:rPr lang="en-GB" sz="2000" b="1" i="0" dirty="0">
                <a:effectLst/>
                <a:latin typeface="Frutiger W01"/>
              </a:rPr>
            </a:br>
            <a:endParaRPr lang="en-GB" sz="2000" b="1" i="0" dirty="0">
              <a:effectLst/>
              <a:latin typeface="Frutiger W01"/>
            </a:endParaRPr>
          </a:p>
          <a:p>
            <a:r>
              <a:rPr lang="en-GB" sz="2000" b="0" i="0" dirty="0">
                <a:effectLst/>
                <a:latin typeface="Tw Cen MT" panose="020B0602020104020603" pitchFamily="34" charset="0"/>
              </a:rPr>
              <a:t>The </a:t>
            </a:r>
            <a:r>
              <a:rPr lang="en-GB" sz="2000" b="1" i="0" dirty="0">
                <a:effectLst/>
                <a:latin typeface="Tw Cen MT" panose="020B0602020104020603" pitchFamily="34" charset="0"/>
              </a:rPr>
              <a:t>NHS</a:t>
            </a:r>
            <a:r>
              <a:rPr lang="en-GB" sz="2000" b="0" i="0" dirty="0">
                <a:effectLst/>
                <a:latin typeface="Tw Cen MT" panose="020B0602020104020603" pitchFamily="34" charset="0"/>
              </a:rPr>
              <a:t> stands for the </a:t>
            </a:r>
            <a:r>
              <a:rPr lang="en-GB" sz="2000" b="1" i="0" dirty="0">
                <a:effectLst/>
                <a:latin typeface="Tw Cen MT" panose="020B0602020104020603" pitchFamily="34" charset="0"/>
              </a:rPr>
              <a:t>National Health</a:t>
            </a:r>
            <a:r>
              <a:rPr lang="en-GB" sz="2000" b="0" i="0" dirty="0">
                <a:effectLst/>
                <a:latin typeface="Tw Cen MT" panose="020B0602020104020603" pitchFamily="34" charset="0"/>
              </a:rPr>
              <a:t> Service, which provides health care for all UK citizens based on their need for medical care rather than their ability to pay for it. </a:t>
            </a:r>
            <a:endParaRPr lang="en-GB" sz="2000" dirty="0"/>
          </a:p>
          <a:p>
            <a:r>
              <a:rPr lang="en-GB" sz="2000" b="0" i="0" dirty="0">
                <a:effectLst/>
                <a:latin typeface="Tw Cen MT" panose="020B0602020104020603" pitchFamily="34" charset="0"/>
              </a:rPr>
              <a:t>The </a:t>
            </a:r>
            <a:r>
              <a:rPr lang="en-GB" sz="2000" b="1" i="0" dirty="0">
                <a:effectLst/>
                <a:latin typeface="Tw Cen MT" panose="020B0602020104020603" pitchFamily="34" charset="0"/>
              </a:rPr>
              <a:t>NHS</a:t>
            </a:r>
            <a:r>
              <a:rPr lang="en-GB" sz="2000" b="0" i="0" dirty="0">
                <a:effectLst/>
                <a:latin typeface="Tw Cen MT" panose="020B0602020104020603" pitchFamily="34" charset="0"/>
              </a:rPr>
              <a:t> was established in 1948 as one of the major social reforms following the Second World War and is funded by taxes.</a:t>
            </a:r>
          </a:p>
          <a:p>
            <a:r>
              <a:rPr lang="en-GB" sz="2000" b="0" i="0" dirty="0">
                <a:effectLst/>
                <a:latin typeface="Frutiger W01"/>
              </a:rPr>
              <a:t>The NHS was set up to provide everyone in the UK with healthcare based on their needs, and not on their ability to pay. The NHS is respected throughout the world for the standard of care it gives to patients.</a:t>
            </a:r>
          </a:p>
          <a:p>
            <a:r>
              <a:rPr lang="en-GB" sz="2000" b="0" i="0" dirty="0">
                <a:effectLst/>
                <a:latin typeface="Frutiger W01"/>
              </a:rPr>
              <a:t>Although most people think about the NHS as being their local hospital, when you visit your dentist, your GP or even your local pharmacist you could be speaking to someone employed by the NHS.</a:t>
            </a:r>
          </a:p>
          <a:p>
            <a:r>
              <a:rPr lang="en-GB" sz="2000" b="0" i="0" dirty="0">
                <a:effectLst/>
                <a:latin typeface="Frutiger W01"/>
              </a:rPr>
              <a:t> </a:t>
            </a:r>
            <a:endParaRPr lang="en-GB" sz="2000" dirty="0"/>
          </a:p>
        </p:txBody>
      </p:sp>
      <p:sp>
        <p:nvSpPr>
          <p:cNvPr id="13" name="TextBox 12">
            <a:extLst>
              <a:ext uri="{FF2B5EF4-FFF2-40B4-BE49-F238E27FC236}">
                <a16:creationId xmlns:a16="http://schemas.microsoft.com/office/drawing/2014/main" id="{6DBC521E-D5C8-4581-B31C-C531594147D5}"/>
              </a:ext>
            </a:extLst>
          </p:cNvPr>
          <p:cNvSpPr txBox="1"/>
          <p:nvPr/>
        </p:nvSpPr>
        <p:spPr>
          <a:xfrm>
            <a:off x="999767" y="2304898"/>
            <a:ext cx="3038060" cy="1200329"/>
          </a:xfrm>
          <a:prstGeom prst="rect">
            <a:avLst/>
          </a:prstGeom>
          <a:noFill/>
        </p:spPr>
        <p:txBody>
          <a:bodyPr wrap="square">
            <a:spAutoFit/>
          </a:bodyPr>
          <a:lstStyle/>
          <a:p>
            <a:r>
              <a:rPr lang="en-GB" sz="3600" b="1" i="0" dirty="0">
                <a:solidFill>
                  <a:schemeClr val="bg1"/>
                </a:solidFill>
                <a:effectLst/>
                <a:latin typeface="Candara" panose="020E0502030303020204" pitchFamily="34" charset="0"/>
              </a:rPr>
              <a:t>About the NHS</a:t>
            </a:r>
            <a:endParaRPr lang="en-GB" sz="36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191425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3B869E-FD2D-4B2A-836F-3A51B3D1E68E}"/>
              </a:ext>
            </a:extLst>
          </p:cNvPr>
          <p:cNvSpPr>
            <a:spLocks noGrp="1"/>
          </p:cNvSpPr>
          <p:nvPr>
            <p:ph idx="1"/>
          </p:nvPr>
        </p:nvSpPr>
        <p:spPr>
          <a:xfrm>
            <a:off x="4810259" y="649480"/>
            <a:ext cx="6555347" cy="5546047"/>
          </a:xfrm>
        </p:spPr>
        <p:txBody>
          <a:bodyPr anchor="ctr">
            <a:normAutofit/>
          </a:bodyPr>
          <a:lstStyle/>
          <a:p>
            <a:r>
              <a:rPr lang="en-GB" sz="2000" b="0" i="0" dirty="0">
                <a:effectLst/>
                <a:latin typeface="Frutiger W01"/>
              </a:rPr>
              <a:t>And increasingly there is more and more NHS staff whose work is not based in a hospital, but who work in local health centres, GP practices or even in patients' own homes.</a:t>
            </a:r>
          </a:p>
          <a:p>
            <a:r>
              <a:rPr lang="en-GB" sz="2000" b="0" i="0" dirty="0">
                <a:effectLst/>
                <a:latin typeface="Frutiger W01"/>
              </a:rPr>
              <a:t>More people work for the NHS than any other organisation in the country: over 1 million people in England alone. That is </a:t>
            </a:r>
            <a:r>
              <a:rPr lang="en-GB" sz="2000" b="0" i="0" dirty="0">
                <a:effectLst/>
                <a:highlight>
                  <a:srgbClr val="FFFF00"/>
                </a:highlight>
                <a:latin typeface="Frutiger W01"/>
              </a:rPr>
              <a:t>around one in every forty people</a:t>
            </a:r>
            <a:r>
              <a:rPr lang="en-GB" sz="2000" b="0" i="0" dirty="0">
                <a:effectLst/>
                <a:latin typeface="Frutiger W01"/>
              </a:rPr>
              <a:t>. </a:t>
            </a:r>
          </a:p>
          <a:p>
            <a:r>
              <a:rPr lang="en-GB" sz="2000" b="0" i="0" dirty="0">
                <a:effectLst/>
                <a:latin typeface="Frutiger W01"/>
              </a:rPr>
              <a:t>You will probably know at least one person who works for the NHS.</a:t>
            </a:r>
          </a:p>
          <a:p>
            <a:endParaRPr lang="en-GB" sz="2000" dirty="0"/>
          </a:p>
        </p:txBody>
      </p:sp>
      <p:sp>
        <p:nvSpPr>
          <p:cNvPr id="13" name="TextBox 12">
            <a:extLst>
              <a:ext uri="{FF2B5EF4-FFF2-40B4-BE49-F238E27FC236}">
                <a16:creationId xmlns:a16="http://schemas.microsoft.com/office/drawing/2014/main" id="{9CFB8FBA-A1C1-457E-A6A3-AC06CCA26408}"/>
              </a:ext>
            </a:extLst>
          </p:cNvPr>
          <p:cNvSpPr txBox="1"/>
          <p:nvPr/>
        </p:nvSpPr>
        <p:spPr>
          <a:xfrm>
            <a:off x="609600" y="3115160"/>
            <a:ext cx="1987826" cy="584775"/>
          </a:xfrm>
          <a:prstGeom prst="rect">
            <a:avLst/>
          </a:prstGeom>
          <a:noFill/>
        </p:spPr>
        <p:txBody>
          <a:bodyPr wrap="square">
            <a:spAutoFit/>
          </a:bodyPr>
          <a:lstStyle/>
          <a:p>
            <a:r>
              <a:rPr lang="en-GB" sz="3200" b="1" i="0" dirty="0">
                <a:solidFill>
                  <a:schemeClr val="bg1"/>
                </a:solidFill>
                <a:effectLst/>
                <a:latin typeface="Frutiger W01"/>
              </a:rPr>
              <a:t>NHS </a:t>
            </a:r>
            <a:r>
              <a:rPr lang="en-GB" sz="3200" b="1" i="0" dirty="0" err="1">
                <a:solidFill>
                  <a:schemeClr val="bg1"/>
                </a:solidFill>
                <a:effectLst/>
                <a:latin typeface="Frutiger W01"/>
              </a:rPr>
              <a:t>Cont</a:t>
            </a:r>
            <a:r>
              <a:rPr lang="en-GB" sz="1800" b="1" i="0" dirty="0">
                <a:solidFill>
                  <a:schemeClr val="bg1"/>
                </a:solidFill>
                <a:effectLst/>
                <a:latin typeface="Frutiger W01"/>
              </a:rPr>
              <a:t>…</a:t>
            </a:r>
          </a:p>
        </p:txBody>
      </p:sp>
    </p:spTree>
    <p:extLst>
      <p:ext uri="{BB962C8B-B14F-4D97-AF65-F5344CB8AC3E}">
        <p14:creationId xmlns:p14="http://schemas.microsoft.com/office/powerpoint/2010/main" val="87576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B88751-DE0A-413A-AB78-4D69ACE01209}"/>
              </a:ext>
            </a:extLst>
          </p:cNvPr>
          <p:cNvSpPr>
            <a:spLocks noGrp="1"/>
          </p:cNvSpPr>
          <p:nvPr>
            <p:ph idx="1"/>
          </p:nvPr>
        </p:nvSpPr>
        <p:spPr>
          <a:xfrm>
            <a:off x="4206241" y="281354"/>
            <a:ext cx="7159366" cy="5914173"/>
          </a:xfrm>
        </p:spPr>
        <p:txBody>
          <a:bodyPr anchor="ctr">
            <a:normAutofit/>
          </a:bodyPr>
          <a:lstStyle/>
          <a:p>
            <a:r>
              <a:rPr lang="en-GB" sz="2400" b="0" i="0" dirty="0">
                <a:effectLst/>
                <a:latin typeface="Helvetica Neue"/>
              </a:rPr>
              <a:t>In 2012, large reforms were introduced to the NHS with the 2012 Health and Social Care Act, which </a:t>
            </a:r>
            <a:r>
              <a:rPr lang="en-GB" sz="2400" b="0" i="0" dirty="0">
                <a:effectLst/>
                <a:highlight>
                  <a:srgbClr val="FFFF00"/>
                </a:highlight>
                <a:latin typeface="Helvetica Neue"/>
              </a:rPr>
              <a:t>divided the NHS into a series of organisations that work at both a national and local level. </a:t>
            </a:r>
          </a:p>
          <a:p>
            <a:r>
              <a:rPr lang="en-GB" sz="2400" b="0" i="0" dirty="0">
                <a:effectLst/>
                <a:latin typeface="Helvetica Neue"/>
              </a:rPr>
              <a:t>This abolished the previous strategic health authorities and primary care trusts and allowed GPs to run NHS budgets in their local area through commissioning groups. It also set up the formation of NHS Foundation Trusts.</a:t>
            </a:r>
          </a:p>
          <a:p>
            <a:endParaRPr lang="en-GB" sz="2000" dirty="0"/>
          </a:p>
        </p:txBody>
      </p:sp>
      <p:sp>
        <p:nvSpPr>
          <p:cNvPr id="13" name="TextBox 12">
            <a:extLst>
              <a:ext uri="{FF2B5EF4-FFF2-40B4-BE49-F238E27FC236}">
                <a16:creationId xmlns:a16="http://schemas.microsoft.com/office/drawing/2014/main" id="{94F73763-1B9C-4FAC-B6CF-D3A8AF4DBAFF}"/>
              </a:ext>
            </a:extLst>
          </p:cNvPr>
          <p:cNvSpPr txBox="1"/>
          <p:nvPr/>
        </p:nvSpPr>
        <p:spPr>
          <a:xfrm>
            <a:off x="1118050" y="2725552"/>
            <a:ext cx="2552802" cy="1323439"/>
          </a:xfrm>
          <a:prstGeom prst="rect">
            <a:avLst/>
          </a:prstGeom>
          <a:noFill/>
        </p:spPr>
        <p:txBody>
          <a:bodyPr wrap="square">
            <a:spAutoFit/>
          </a:bodyPr>
          <a:lstStyle/>
          <a:p>
            <a:pPr marL="0" indent="0">
              <a:buNone/>
            </a:pPr>
            <a:r>
              <a:rPr lang="en-GB" sz="4000" b="1" i="0" dirty="0">
                <a:solidFill>
                  <a:schemeClr val="bg1"/>
                </a:solidFill>
                <a:effectLst/>
                <a:latin typeface="Martel"/>
              </a:rPr>
              <a:t>NHS reforms</a:t>
            </a:r>
          </a:p>
        </p:txBody>
      </p:sp>
    </p:spTree>
    <p:extLst>
      <p:ext uri="{BB962C8B-B14F-4D97-AF65-F5344CB8AC3E}">
        <p14:creationId xmlns:p14="http://schemas.microsoft.com/office/powerpoint/2010/main" val="161338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DF2610-4E96-4F02-98A3-4E6677B747A8}"/>
              </a:ext>
            </a:extLst>
          </p:cNvPr>
          <p:cNvPicPr>
            <a:picLocks noChangeAspect="1"/>
          </p:cNvPicPr>
          <p:nvPr/>
        </p:nvPicPr>
        <p:blipFill rotWithShape="1">
          <a:blip r:embed="rId2"/>
          <a:srcRect l="28842" r="26038"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276BA"/>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2D08320-BF9A-4203-A41B-CB23E97B59A6}"/>
              </a:ext>
            </a:extLst>
          </p:cNvPr>
          <p:cNvGraphicFramePr>
            <a:graphicFrameLocks noGrp="1"/>
          </p:cNvGraphicFramePr>
          <p:nvPr>
            <p:ph idx="1"/>
            <p:extLst>
              <p:ext uri="{D42A27DB-BD31-4B8C-83A1-F6EECF244321}">
                <p14:modId xmlns:p14="http://schemas.microsoft.com/office/powerpoint/2010/main" val="48483609"/>
              </p:ext>
            </p:extLst>
          </p:nvPr>
        </p:nvGraphicFramePr>
        <p:xfrm>
          <a:off x="4965431" y="636104"/>
          <a:ext cx="6586489" cy="5587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700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AB898231-4075-469F-98C0-AFA74B33C879}"/>
              </a:ext>
            </a:extLst>
          </p:cNvPr>
          <p:cNvSpPr>
            <a:spLocks noGrp="1"/>
          </p:cNvSpPr>
          <p:nvPr>
            <p:ph idx="1"/>
          </p:nvPr>
        </p:nvSpPr>
        <p:spPr>
          <a:xfrm>
            <a:off x="2193539" y="622300"/>
            <a:ext cx="9631750" cy="5431028"/>
          </a:xfrm>
        </p:spPr>
        <p:txBody>
          <a:bodyPr>
            <a:normAutofit/>
          </a:bodyPr>
          <a:lstStyle/>
          <a:p>
            <a:pPr marL="0" indent="0">
              <a:buNone/>
            </a:pPr>
            <a:r>
              <a:rPr lang="en-GB" sz="2600" b="1" i="0" dirty="0" err="1">
                <a:solidFill>
                  <a:schemeClr val="bg1"/>
                </a:solidFill>
                <a:effectLst/>
                <a:highlight>
                  <a:srgbClr val="0000FF"/>
                </a:highlight>
                <a:latin typeface="Tw Cen MT" panose="020B0602020104020603" pitchFamily="34" charset="0"/>
              </a:rPr>
              <a:t>Cont</a:t>
            </a:r>
            <a:r>
              <a:rPr lang="en-GB" sz="2600" b="1" i="0" dirty="0">
                <a:solidFill>
                  <a:schemeClr val="bg1"/>
                </a:solidFill>
                <a:effectLst/>
                <a:highlight>
                  <a:srgbClr val="0000FF"/>
                </a:highlight>
                <a:latin typeface="Tw Cen MT" panose="020B0602020104020603" pitchFamily="34" charset="0"/>
              </a:rPr>
              <a:t>…</a:t>
            </a:r>
          </a:p>
          <a:p>
            <a:r>
              <a:rPr lang="en-GB" sz="2600" b="0" i="0" dirty="0">
                <a:effectLst/>
                <a:latin typeface="Tw Cen MT" panose="020B0602020104020603" pitchFamily="34" charset="0"/>
              </a:rPr>
              <a:t>The people who work for the NHS may have jobs in clinical or non-clinical roles.</a:t>
            </a:r>
          </a:p>
          <a:p>
            <a:r>
              <a:rPr lang="en-GB" sz="2600" b="0" i="0" dirty="0">
                <a:effectLst/>
                <a:latin typeface="Tw Cen MT" panose="020B0602020104020603" pitchFamily="34" charset="0"/>
              </a:rPr>
              <a:t> </a:t>
            </a:r>
            <a:r>
              <a:rPr lang="en-GB" sz="2600" b="0" i="0" dirty="0">
                <a:solidFill>
                  <a:schemeClr val="bg1"/>
                </a:solidFill>
                <a:effectLst/>
                <a:highlight>
                  <a:srgbClr val="0000FF"/>
                </a:highlight>
                <a:latin typeface="Tw Cen MT" panose="020B0602020104020603" pitchFamily="34" charset="0"/>
              </a:rPr>
              <a:t>Clinical roles </a:t>
            </a:r>
            <a:r>
              <a:rPr lang="en-GB" sz="2600" b="0" i="0" dirty="0">
                <a:effectLst/>
                <a:latin typeface="Tw Cen MT" panose="020B0602020104020603" pitchFamily="34" charset="0"/>
              </a:rPr>
              <a:t>provide care to patients, such as nursing, medicine, midwifery, as well as a range of allied health professions such as physiotherapy, radiography and counselling.</a:t>
            </a:r>
          </a:p>
          <a:p>
            <a:r>
              <a:rPr lang="en-GB" sz="2600" b="0" i="0" dirty="0">
                <a:effectLst/>
                <a:latin typeface="Tw Cen MT" panose="020B0602020104020603" pitchFamily="34" charset="0"/>
              </a:rPr>
              <a:t>The many </a:t>
            </a:r>
            <a:r>
              <a:rPr lang="en-GB" sz="2600" b="0" i="0" dirty="0">
                <a:solidFill>
                  <a:schemeClr val="bg1"/>
                </a:solidFill>
                <a:effectLst/>
                <a:highlight>
                  <a:srgbClr val="0000FF"/>
                </a:highlight>
                <a:latin typeface="Tw Cen MT" panose="020B0602020104020603" pitchFamily="34" charset="0"/>
              </a:rPr>
              <a:t>non-clinical </a:t>
            </a:r>
            <a:r>
              <a:rPr lang="en-GB" sz="2600" b="0" i="0" dirty="0">
                <a:effectLst/>
                <a:latin typeface="Tw Cen MT" panose="020B0602020104020603" pitchFamily="34" charset="0"/>
              </a:rPr>
              <a:t>roles in the NHS cover the functions needed to keep the buildings clean and efficient and the organisation running smoothly. </a:t>
            </a:r>
          </a:p>
          <a:p>
            <a:r>
              <a:rPr lang="en-GB" sz="2600" b="0" i="0" dirty="0">
                <a:effectLst/>
                <a:latin typeface="Tw Cen MT" panose="020B0602020104020603" pitchFamily="34" charset="0"/>
              </a:rPr>
              <a:t>Non-clinical roles include receptionists, accountants, IT specialists, caterers, engineers, architects and plumbers.</a:t>
            </a:r>
          </a:p>
          <a:p>
            <a:r>
              <a:rPr lang="en-GB" sz="2600" b="0" i="0" dirty="0">
                <a:effectLst/>
                <a:latin typeface="Tw Cen MT" panose="020B0602020104020603" pitchFamily="34" charset="0"/>
              </a:rPr>
              <a:t>With over </a:t>
            </a:r>
            <a:r>
              <a:rPr lang="en-GB" sz="2600" b="1" i="0" dirty="0">
                <a:solidFill>
                  <a:schemeClr val="bg1"/>
                </a:solidFill>
                <a:effectLst/>
                <a:highlight>
                  <a:srgbClr val="0000FF"/>
                </a:highlight>
                <a:latin typeface="Tw Cen MT" panose="020B0602020104020603" pitchFamily="34" charset="0"/>
              </a:rPr>
              <a:t>350 different career opportunities</a:t>
            </a:r>
            <a:r>
              <a:rPr lang="en-GB" sz="2600" b="0" i="0" dirty="0">
                <a:effectLst/>
                <a:latin typeface="Tw Cen MT" panose="020B0602020104020603" pitchFamily="34" charset="0"/>
              </a:rPr>
              <a:t>, there is a role to suit all interests and qualifications.</a:t>
            </a:r>
          </a:p>
          <a:p>
            <a:endParaRPr lang="en-GB" sz="2000" dirty="0"/>
          </a:p>
        </p:txBody>
      </p:sp>
    </p:spTree>
    <p:extLst>
      <p:ext uri="{BB962C8B-B14F-4D97-AF65-F5344CB8AC3E}">
        <p14:creationId xmlns:p14="http://schemas.microsoft.com/office/powerpoint/2010/main" val="644848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2200</Words>
  <Application>Microsoft Office PowerPoint</Application>
  <PresentationFormat>Widescreen</PresentationFormat>
  <Paragraphs>148</Paragraphs>
  <Slides>30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Arial</vt:lpstr>
      <vt:lpstr>Calibri</vt:lpstr>
      <vt:lpstr>Calibri Light</vt:lpstr>
      <vt:lpstr>Candara</vt:lpstr>
      <vt:lpstr>Frutiger W01</vt:lpstr>
      <vt:lpstr>Helvetica Neue</vt:lpstr>
      <vt:lpstr>Lato</vt:lpstr>
      <vt:lpstr>Libre Franklin</vt:lpstr>
      <vt:lpstr>Martel</vt:lpstr>
      <vt:lpstr>Neosans</vt:lpstr>
      <vt:lpstr>Tw Cen MT</vt:lpstr>
      <vt:lpstr>Office Theme</vt:lpstr>
      <vt:lpstr>Work Related learning</vt:lpstr>
      <vt:lpstr>PowerPoint Presentation</vt:lpstr>
      <vt:lpstr>Learning outcomes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47</cp:revision>
  <dcterms:created xsi:type="dcterms:W3CDTF">2021-06-17T20:45:54Z</dcterms:created>
  <dcterms:modified xsi:type="dcterms:W3CDTF">2021-07-02T10:58:48Z</dcterms:modified>
</cp:coreProperties>
</file>