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7" r:id="rId3"/>
    <p:sldId id="279" r:id="rId4"/>
    <p:sldId id="278" r:id="rId5"/>
    <p:sldId id="282" r:id="rId6"/>
    <p:sldId id="280" r:id="rId7"/>
    <p:sldId id="283" r:id="rId8"/>
    <p:sldId id="297" r:id="rId9"/>
    <p:sldId id="277" r:id="rId10"/>
    <p:sldId id="303" r:id="rId11"/>
    <p:sldId id="257" r:id="rId12"/>
    <p:sldId id="275" r:id="rId13"/>
    <p:sldId id="290" r:id="rId14"/>
    <p:sldId id="291" r:id="rId15"/>
    <p:sldId id="292" r:id="rId16"/>
    <p:sldId id="295" r:id="rId17"/>
    <p:sldId id="296" r:id="rId18"/>
    <p:sldId id="271" r:id="rId19"/>
    <p:sldId id="274" r:id="rId20"/>
    <p:sldId id="273" r:id="rId21"/>
    <p:sldId id="302" r:id="rId22"/>
    <p:sldId id="299" r:id="rId23"/>
    <p:sldId id="300" r:id="rId24"/>
    <p:sldId id="301" r:id="rId25"/>
    <p:sldId id="264" r:id="rId26"/>
    <p:sldId id="266" r:id="rId27"/>
    <p:sldId id="268" r:id="rId28"/>
    <p:sldId id="267" r:id="rId29"/>
    <p:sldId id="269" r:id="rId30"/>
    <p:sldId id="270" r:id="rId31"/>
    <p:sldId id="263" r:id="rId32"/>
    <p:sldId id="260" r:id="rId33"/>
    <p:sldId id="261" r:id="rId34"/>
    <p:sldId id="284" r:id="rId35"/>
    <p:sldId id="285" r:id="rId36"/>
    <p:sldId id="262" r:id="rId37"/>
    <p:sldId id="288" r:id="rId38"/>
    <p:sldId id="28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209332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9656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233874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185906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314416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9" name="Footer Placeholder 8"/>
          <p:cNvSpPr>
            <a:spLocks noGrp="1"/>
          </p:cNvSpPr>
          <p:nvPr>
            <p:ph type="ftr" sz="quarter" idx="11"/>
          </p:nvPr>
        </p:nvSpPr>
        <p:spPr/>
        <p:txBody>
          <a:bodyPr/>
          <a:lstStyle/>
          <a:p>
            <a:endParaRPr lang="en-GB" dirty="0"/>
          </a:p>
        </p:txBody>
      </p:sp>
      <p:sp>
        <p:nvSpPr>
          <p:cNvPr id="10" name="Slide Number Placeholder 9"/>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400466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11" name="Footer Placeholder 10"/>
          <p:cNvSpPr>
            <a:spLocks noGrp="1"/>
          </p:cNvSpPr>
          <p:nvPr>
            <p:ph type="ftr" sz="quarter" idx="11"/>
          </p:nvPr>
        </p:nvSpPr>
        <p:spPr/>
        <p:txBody>
          <a:bodyPr/>
          <a:lstStyle/>
          <a:p>
            <a:endParaRPr lang="en-GB" dirty="0"/>
          </a:p>
        </p:txBody>
      </p:sp>
      <p:sp>
        <p:nvSpPr>
          <p:cNvPr id="12" name="Slide Number Placeholder 11"/>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276735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255708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324844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9" name="Footer Placeholder 8"/>
          <p:cNvSpPr>
            <a:spLocks noGrp="1"/>
          </p:cNvSpPr>
          <p:nvPr>
            <p:ph type="ftr" sz="quarter" idx="11"/>
          </p:nvPr>
        </p:nvSpPr>
        <p:spPr/>
        <p:txBody>
          <a:bodyPr/>
          <a:lstStyle/>
          <a:p>
            <a:endParaRPr lang="en-GB" dirty="0"/>
          </a:p>
        </p:txBody>
      </p:sp>
      <p:sp>
        <p:nvSpPr>
          <p:cNvPr id="10" name="Slide Number Placeholder 9"/>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663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0122C609-63DF-4F66-9B16-73343E99A44C}" type="datetimeFigureOut">
              <a:rPr lang="en-GB" smtClean="0"/>
              <a:t>06/11/2018</a:t>
            </a:fld>
            <a:endParaRPr lang="en-GB" dirty="0"/>
          </a:p>
        </p:txBody>
      </p:sp>
      <p:sp>
        <p:nvSpPr>
          <p:cNvPr id="9" name="Footer Placeholder 8"/>
          <p:cNvSpPr>
            <a:spLocks noGrp="1"/>
          </p:cNvSpPr>
          <p:nvPr>
            <p:ph type="ftr" sz="quarter" idx="11"/>
          </p:nvPr>
        </p:nvSpPr>
        <p:spPr>
          <a:xfrm>
            <a:off x="2624326" y="6356351"/>
            <a:ext cx="4433638" cy="365125"/>
          </a:xfrm>
        </p:spPr>
        <p:txBody>
          <a:bodyPr/>
          <a:lstStyle/>
          <a:p>
            <a:endParaRPr lang="en-GB" dirty="0"/>
          </a:p>
        </p:txBody>
      </p:sp>
      <p:sp>
        <p:nvSpPr>
          <p:cNvPr id="10" name="Slide Number Placeholder 9"/>
          <p:cNvSpPr>
            <a:spLocks noGrp="1"/>
          </p:cNvSpPr>
          <p:nvPr>
            <p:ph type="sldNum" sz="quarter" idx="12"/>
          </p:nvPr>
        </p:nvSpPr>
        <p:spPr/>
        <p:txBody>
          <a:bodyPr/>
          <a:lstStyle/>
          <a:p>
            <a:fld id="{09A2349B-AB63-41F3-8B53-4526DD960FF9}" type="slidenum">
              <a:rPr lang="en-GB" smtClean="0"/>
              <a:t>‹#›</a:t>
            </a:fld>
            <a:endParaRPr lang="en-GB" dirty="0"/>
          </a:p>
        </p:txBody>
      </p:sp>
    </p:spTree>
    <p:extLst>
      <p:ext uri="{BB962C8B-B14F-4D97-AF65-F5344CB8AC3E}">
        <p14:creationId xmlns:p14="http://schemas.microsoft.com/office/powerpoint/2010/main" val="340383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0122C609-63DF-4F66-9B16-73343E99A44C}" type="datetimeFigureOut">
              <a:rPr lang="en-GB" smtClean="0"/>
              <a:t>06/11/2018</a:t>
            </a:fld>
            <a:endParaRPr lang="en-GB"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GB"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09A2349B-AB63-41F3-8B53-4526DD960FF9}" type="slidenum">
              <a:rPr lang="en-GB" smtClean="0"/>
              <a:t>‹#›</a:t>
            </a:fld>
            <a:endParaRPr lang="en-GB" dirty="0"/>
          </a:p>
        </p:txBody>
      </p:sp>
    </p:spTree>
    <p:extLst>
      <p:ext uri="{BB962C8B-B14F-4D97-AF65-F5344CB8AC3E}">
        <p14:creationId xmlns:p14="http://schemas.microsoft.com/office/powerpoint/2010/main" val="3894160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ingsfund.org.uk/projects/nhs-65/alternative-guide-new-nhs-englan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v.uk/government/uploads/system/uploads/attachment_data/file/494485/NHSE_mandate_16-17_22_Jan.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ngland.nhs.uk/wp-content/uploads/2014/10/5yfv-web.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england.nhs.uk/five-year-forward-view/next-steps-on-the-nhs-five-year-forward-view/urgent-and-emergency-c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nhs.uk/NHSEngland/AboutNHSservices/Pages/NHSServices.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ngland.nhs.uk/wp-content/uploads/2018/07/quality-outcome-framework-report-of-the-review.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ngland.nhs.uk/wp-content/uploads/2013/03/a-functions-ccgs.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orthdurhamccg.nhs.uk/wp-content/uploads/2017/06/North-Durham-CCG-Annual-Report-and-Annual-Accounts-2016-17.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ov.uk/government/publications/care-act-2014-part-1-factsheets/care-act-factsheets#factsheet-1-general-responsibilities-of-local-authorities-prevention-information-and-advice-and-shaping-the-market-of-care-and-support-servi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arersuk.org/help-and-advice/practical-support/getting-care-and-support/care-act-faq#q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ommunitycare.co.uk/2016/05/09/government-sets-care-act-funding-allocations-2016-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nao.org.uk/successful-commissioning/introduction/what-are-civil-society-organisations-and-their-benefits-for-commissioner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nhs.uk/NHSEngland/thenhs/about/Pages/nhsstructure.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atbsunderland.org.uk/2016/09/12/jacks-journey-helpful-animation-guid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scie.org.uk/prevention-library/about" TargetMode="External"/><Relationship Id="rId2" Type="http://schemas.openxmlformats.org/officeDocument/2006/relationships/hyperlink" Target="http://www.kingsfund.org.uk/time-to-think-differently/audio-video/case-change-slide-pack" TargetMode="External"/><Relationship Id="rId1" Type="http://schemas.openxmlformats.org/officeDocument/2006/relationships/slideLayout" Target="../slideLayouts/slideLayout2.xml"/><Relationship Id="rId6" Type="http://schemas.openxmlformats.org/officeDocument/2006/relationships/hyperlink" Target="http://www.scie.org.uk/socialcaretv/video-player.asp?guid=7f99fdd1-0e82-47c9-adb9-b939284397fc" TargetMode="External"/><Relationship Id="rId5" Type="http://schemas.openxmlformats.org/officeDocument/2006/relationships/hyperlink" Target="http://www.scie.org.uk/socialcaretv/video-player.asp?v=promotingwell-being" TargetMode="External"/><Relationship Id="rId4" Type="http://schemas.openxmlformats.org/officeDocument/2006/relationships/hyperlink" Target="http://www.scie.org.uk/reable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ullfact.org/health/has-nhs-been-judged-best-healthcare-system-worl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Health and Social Care Provision</a:t>
            </a:r>
            <a:endParaRPr lang="en-GB" dirty="0"/>
          </a:p>
        </p:txBody>
      </p:sp>
      <p:sp>
        <p:nvSpPr>
          <p:cNvPr id="3" name="Subtitle 2"/>
          <p:cNvSpPr>
            <a:spLocks noGrp="1"/>
          </p:cNvSpPr>
          <p:nvPr>
            <p:ph type="subTitle" idx="1"/>
          </p:nvPr>
        </p:nvSpPr>
        <p:spPr/>
        <p:txBody>
          <a:bodyPr/>
          <a:lstStyle/>
          <a:p>
            <a:r>
              <a:rPr lang="en-GB" dirty="0" smtClean="0"/>
              <a:t>Week 4</a:t>
            </a:r>
          </a:p>
          <a:p>
            <a:r>
              <a:rPr lang="en-GB" dirty="0" smtClean="0"/>
              <a:t>WRL</a:t>
            </a:r>
          </a:p>
        </p:txBody>
      </p:sp>
    </p:spTree>
    <p:extLst>
      <p:ext uri="{BB962C8B-B14F-4D97-AF65-F5344CB8AC3E}">
        <p14:creationId xmlns:p14="http://schemas.microsoft.com/office/powerpoint/2010/main" val="366326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system</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www.kingsfund.org.uk/projects/nhs-65/alternative-guide-new-nhs-england</a:t>
            </a:r>
            <a:endParaRPr lang="en-GB" dirty="0" smtClean="0"/>
          </a:p>
          <a:p>
            <a:endParaRPr lang="en-GB" dirty="0"/>
          </a:p>
        </p:txBody>
      </p:sp>
    </p:spTree>
    <p:extLst>
      <p:ext uri="{BB962C8B-B14F-4D97-AF65-F5344CB8AC3E}">
        <p14:creationId xmlns:p14="http://schemas.microsoft.com/office/powerpoint/2010/main" val="84535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Healthcare need </a:t>
            </a:r>
            <a:endParaRPr lang="en-GB" dirty="0"/>
          </a:p>
        </p:txBody>
      </p:sp>
      <p:sp>
        <p:nvSpPr>
          <p:cNvPr id="3" name="Content Placeholder 2"/>
          <p:cNvSpPr>
            <a:spLocks noGrp="1"/>
          </p:cNvSpPr>
          <p:nvPr>
            <p:ph idx="1"/>
          </p:nvPr>
        </p:nvSpPr>
        <p:spPr/>
        <p:txBody>
          <a:bodyPr>
            <a:normAutofit/>
          </a:bodyPr>
          <a:lstStyle/>
          <a:p>
            <a:r>
              <a:rPr lang="en-GB" dirty="0"/>
              <a:t>Healthcare is based on need not want</a:t>
            </a:r>
          </a:p>
          <a:p>
            <a:r>
              <a:rPr lang="en-GB" dirty="0" smtClean="0"/>
              <a:t>The </a:t>
            </a:r>
            <a:r>
              <a:rPr lang="en-GB" dirty="0"/>
              <a:t>National Framework for Continuing Healthcare, page 50 paragraph 2.1, 2.2  states</a:t>
            </a:r>
          </a:p>
          <a:p>
            <a:r>
              <a:rPr lang="en-GB" dirty="0" smtClean="0"/>
              <a:t>“a </a:t>
            </a:r>
            <a:r>
              <a:rPr lang="en-GB" dirty="0"/>
              <a:t>need is one related to the treatment, control or prevention of a disease, illness, injury or disability, and the care or aftercare of a person with these </a:t>
            </a:r>
            <a:r>
              <a:rPr lang="en-GB" dirty="0" smtClean="0"/>
              <a:t>needs”. </a:t>
            </a:r>
            <a:endParaRPr lang="en-GB" dirty="0"/>
          </a:p>
        </p:txBody>
      </p:sp>
    </p:spTree>
    <p:extLst>
      <p:ext uri="{BB962C8B-B14F-4D97-AF65-F5344CB8AC3E}">
        <p14:creationId xmlns:p14="http://schemas.microsoft.com/office/powerpoint/2010/main" val="2559049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NHS priorities</a:t>
            </a:r>
            <a:endParaRPr lang="en-GB" dirty="0"/>
          </a:p>
        </p:txBody>
      </p:sp>
      <p:sp>
        <p:nvSpPr>
          <p:cNvPr id="3" name="Content Placeholder 2"/>
          <p:cNvSpPr>
            <a:spLocks noGrp="1"/>
          </p:cNvSpPr>
          <p:nvPr>
            <p:ph idx="1"/>
          </p:nvPr>
        </p:nvSpPr>
        <p:spPr/>
        <p:txBody>
          <a:bodyPr>
            <a:normAutofit/>
          </a:bodyPr>
          <a:lstStyle/>
          <a:p>
            <a:r>
              <a:rPr lang="en-GB" dirty="0" smtClean="0"/>
              <a:t>NHS England is responsible for arranging the provision of health services in England. </a:t>
            </a:r>
          </a:p>
          <a:p>
            <a:pPr lvl="1"/>
            <a:r>
              <a:rPr lang="en-GB" b="1" dirty="0" smtClean="0"/>
              <a:t>The mandate </a:t>
            </a:r>
            <a:r>
              <a:rPr lang="en-GB" dirty="0" smtClean="0"/>
              <a:t>to NHS England sets the Government’s objectives and any requirements for NHS England, as well as its budget </a:t>
            </a:r>
            <a:r>
              <a:rPr lang="en-GB" sz="1000" dirty="0" smtClean="0">
                <a:hlinkClick r:id="rId2"/>
              </a:rPr>
              <a:t>https://www.gov.uk/government/uploads/system/uploads/attachment_data/file/494485/NHSE_mandate_16-17_22_Jan.pdf</a:t>
            </a:r>
            <a:endParaRPr lang="en-GB" sz="1000" dirty="0" smtClean="0"/>
          </a:p>
          <a:p>
            <a:pPr lvl="1"/>
            <a:endParaRPr lang="en-GB" sz="1000" dirty="0" smtClean="0"/>
          </a:p>
          <a:p>
            <a:pPr lvl="1"/>
            <a:r>
              <a:rPr lang="en-GB" b="1" dirty="0" smtClean="0"/>
              <a:t>The Five Year Forward View </a:t>
            </a:r>
            <a:r>
              <a:rPr lang="en-GB" dirty="0" smtClean="0"/>
              <a:t>and a seven-day NHS</a:t>
            </a:r>
            <a:endParaRPr lang="en-GB" sz="1000" dirty="0" smtClean="0"/>
          </a:p>
          <a:p>
            <a:pPr lvl="1"/>
            <a:endParaRPr lang="en-GB" sz="1000" dirty="0" smtClean="0"/>
          </a:p>
          <a:p>
            <a:pPr lvl="1"/>
            <a:endParaRPr lang="en-GB" dirty="0"/>
          </a:p>
          <a:p>
            <a:endParaRPr lang="en-GB" dirty="0"/>
          </a:p>
        </p:txBody>
      </p:sp>
    </p:spTree>
    <p:extLst>
      <p:ext uri="{BB962C8B-B14F-4D97-AF65-F5344CB8AC3E}">
        <p14:creationId xmlns:p14="http://schemas.microsoft.com/office/powerpoint/2010/main" val="1704486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NHS Mandate (2017)</a:t>
            </a:r>
            <a:endParaRPr lang="en-GB" dirty="0"/>
          </a:p>
        </p:txBody>
      </p:sp>
      <p:sp>
        <p:nvSpPr>
          <p:cNvPr id="3" name="Content Placeholder 2"/>
          <p:cNvSpPr>
            <a:spLocks noGrp="1"/>
          </p:cNvSpPr>
          <p:nvPr>
            <p:ph idx="1"/>
          </p:nvPr>
        </p:nvSpPr>
        <p:spPr/>
        <p:txBody>
          <a:bodyPr>
            <a:normAutofit/>
          </a:bodyPr>
          <a:lstStyle/>
          <a:p>
            <a:r>
              <a:rPr lang="en-US" dirty="0"/>
              <a:t>The </a:t>
            </a:r>
            <a:r>
              <a:rPr lang="en-US" i="1" dirty="0"/>
              <a:t>mandate</a:t>
            </a:r>
            <a:r>
              <a:rPr lang="en-US" dirty="0"/>
              <a:t> to </a:t>
            </a:r>
            <a:r>
              <a:rPr lang="en-US" i="1" dirty="0"/>
              <a:t>NHS</a:t>
            </a:r>
            <a:r>
              <a:rPr lang="en-US" dirty="0"/>
              <a:t> England sets out the government's objectives for </a:t>
            </a:r>
            <a:r>
              <a:rPr lang="en-US" i="1" dirty="0"/>
              <a:t>NHS</a:t>
            </a:r>
            <a:r>
              <a:rPr lang="en-US" dirty="0"/>
              <a:t> England, as well as its budget</a:t>
            </a:r>
            <a:r>
              <a:rPr lang="en-US" dirty="0" smtClean="0"/>
              <a:t>.</a:t>
            </a:r>
          </a:p>
          <a:p>
            <a:r>
              <a:rPr lang="en-US" dirty="0" smtClean="0"/>
              <a:t>The </a:t>
            </a:r>
            <a:r>
              <a:rPr lang="en-US" dirty="0"/>
              <a:t>Government is </a:t>
            </a:r>
            <a:r>
              <a:rPr lang="en-US" dirty="0" smtClean="0"/>
              <a:t>‘committed </a:t>
            </a:r>
            <a:r>
              <a:rPr lang="en-US" dirty="0"/>
              <a:t>to providing for patients and the public the highest quality, most compassionate health and care service in the world, built on the guiding principles of the NHS: </a:t>
            </a:r>
            <a:r>
              <a:rPr lang="en-US" b="1" dirty="0"/>
              <a:t>that access to health care is based on need </a:t>
            </a:r>
            <a:r>
              <a:rPr lang="en-US" dirty="0"/>
              <a:t>and not the ability to pay, and that services are comprehensive and available to </a:t>
            </a:r>
            <a:r>
              <a:rPr lang="en-US" dirty="0" smtClean="0"/>
              <a:t>all’. </a:t>
            </a:r>
            <a:endParaRPr lang="en-GB" dirty="0"/>
          </a:p>
        </p:txBody>
      </p:sp>
    </p:spTree>
    <p:extLst>
      <p:ext uri="{BB962C8B-B14F-4D97-AF65-F5344CB8AC3E}">
        <p14:creationId xmlns:p14="http://schemas.microsoft.com/office/powerpoint/2010/main" val="106829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NHS Mandate (2017)</a:t>
            </a:r>
          </a:p>
        </p:txBody>
      </p:sp>
      <p:sp>
        <p:nvSpPr>
          <p:cNvPr id="3" name="Content Placeholder 2"/>
          <p:cNvSpPr>
            <a:spLocks noGrp="1"/>
          </p:cNvSpPr>
          <p:nvPr>
            <p:ph idx="1"/>
          </p:nvPr>
        </p:nvSpPr>
        <p:spPr/>
        <p:txBody>
          <a:bodyPr/>
          <a:lstStyle/>
          <a:p>
            <a:r>
              <a:rPr lang="en-US" dirty="0"/>
              <a:t>We will hold NHS England to account for its leadership of and contribution to delivery of the Five Year Forward View, including progress made towards a seven-day NHS</a:t>
            </a:r>
            <a:endParaRPr lang="en-GB" dirty="0"/>
          </a:p>
        </p:txBody>
      </p:sp>
    </p:spTree>
    <p:extLst>
      <p:ext uri="{BB962C8B-B14F-4D97-AF65-F5344CB8AC3E}">
        <p14:creationId xmlns:p14="http://schemas.microsoft.com/office/powerpoint/2010/main" val="2362896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Year Forward </a:t>
            </a:r>
            <a:r>
              <a:rPr lang="en-US" dirty="0" smtClean="0"/>
              <a:t>View (2014)</a:t>
            </a:r>
            <a:endParaRPr lang="en-GB" dirty="0"/>
          </a:p>
        </p:txBody>
      </p:sp>
      <p:sp>
        <p:nvSpPr>
          <p:cNvPr id="3" name="Content Placeholder 2"/>
          <p:cNvSpPr>
            <a:spLocks noGrp="1"/>
          </p:cNvSpPr>
          <p:nvPr>
            <p:ph idx="1"/>
          </p:nvPr>
        </p:nvSpPr>
        <p:spPr/>
        <p:txBody>
          <a:bodyPr/>
          <a:lstStyle/>
          <a:p>
            <a:r>
              <a:rPr lang="en-US" dirty="0"/>
              <a:t>It described three improvement </a:t>
            </a:r>
            <a:r>
              <a:rPr lang="en-US" dirty="0" smtClean="0"/>
              <a:t>opportunities</a:t>
            </a:r>
            <a:r>
              <a:rPr lang="en-US" dirty="0"/>
              <a:t>: </a:t>
            </a:r>
            <a:endParaRPr lang="en-US" dirty="0" smtClean="0"/>
          </a:p>
          <a:p>
            <a:r>
              <a:rPr lang="en-US" dirty="0" smtClean="0"/>
              <a:t>a </a:t>
            </a:r>
            <a:r>
              <a:rPr lang="en-US" dirty="0"/>
              <a:t>health gap</a:t>
            </a:r>
            <a:r>
              <a:rPr lang="en-US" dirty="0" smtClean="0"/>
              <a:t>, a </a:t>
            </a:r>
            <a:r>
              <a:rPr lang="en-US" dirty="0"/>
              <a:t>quality gap, and a financial sustainability gap. </a:t>
            </a:r>
            <a:endParaRPr lang="en-US" dirty="0" smtClean="0"/>
          </a:p>
          <a:p>
            <a:r>
              <a:rPr lang="en-GB" sz="1400" dirty="0" smtClean="0">
                <a:hlinkClick r:id="rId2"/>
              </a:rPr>
              <a:t>https</a:t>
            </a:r>
            <a:r>
              <a:rPr lang="en-GB" sz="1400" dirty="0">
                <a:hlinkClick r:id="rId2"/>
              </a:rPr>
              <a:t>://</a:t>
            </a:r>
            <a:r>
              <a:rPr lang="en-GB" sz="1400" dirty="0" smtClean="0">
                <a:hlinkClick r:id="rId2"/>
              </a:rPr>
              <a:t>www.england.nhs.uk/wp-content/uploads/2014/10/5yfv-web.pdf</a:t>
            </a:r>
            <a:endParaRPr lang="en-GB" sz="1400" dirty="0" smtClean="0"/>
          </a:p>
          <a:p>
            <a:pPr marL="0" indent="0">
              <a:buNone/>
            </a:pPr>
            <a:r>
              <a:rPr lang="en-GB" sz="1400" dirty="0" smtClean="0"/>
              <a:t>NHS Review </a:t>
            </a:r>
            <a:endParaRPr lang="en-GB" sz="1400" dirty="0"/>
          </a:p>
        </p:txBody>
      </p:sp>
    </p:spTree>
    <p:extLst>
      <p:ext uri="{BB962C8B-B14F-4D97-AF65-F5344CB8AC3E}">
        <p14:creationId xmlns:p14="http://schemas.microsoft.com/office/powerpoint/2010/main" val="1376843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Priorities and trade-offs</a:t>
            </a:r>
            <a:endParaRPr lang="en-GB" dirty="0"/>
          </a:p>
        </p:txBody>
      </p:sp>
      <p:sp>
        <p:nvSpPr>
          <p:cNvPr id="3" name="Content Placeholder 2"/>
          <p:cNvSpPr>
            <a:spLocks noGrp="1"/>
          </p:cNvSpPr>
          <p:nvPr>
            <p:ph idx="1"/>
          </p:nvPr>
        </p:nvSpPr>
        <p:spPr/>
        <p:txBody>
          <a:bodyPr>
            <a:normAutofit/>
          </a:bodyPr>
          <a:lstStyle/>
          <a:p>
            <a:r>
              <a:rPr lang="en-US" dirty="0" smtClean="0"/>
              <a:t>The </a:t>
            </a:r>
            <a:r>
              <a:rPr lang="en-US" dirty="0"/>
              <a:t>main</a:t>
            </a:r>
            <a:r>
              <a:rPr lang="en-US" b="1" dirty="0"/>
              <a:t> 2017/18 national service improvement priorities </a:t>
            </a:r>
            <a:r>
              <a:rPr lang="en-US" dirty="0"/>
              <a:t>for the NHS are:</a:t>
            </a:r>
          </a:p>
          <a:p>
            <a:r>
              <a:rPr lang="en-US" b="1" dirty="0"/>
              <a:t>Improving A&amp;E performance</a:t>
            </a:r>
            <a:r>
              <a:rPr lang="en-US" dirty="0"/>
              <a:t>. This also requires upgrading the wider urgent and emergency care system so as to manage demand growth and improve patient flow in partnership with local authority social care services. </a:t>
            </a:r>
            <a:endParaRPr lang="en-US" dirty="0" smtClean="0"/>
          </a:p>
          <a:p>
            <a:r>
              <a:rPr lang="en-US" b="1" dirty="0" smtClean="0"/>
              <a:t>Strengthening </a:t>
            </a:r>
            <a:r>
              <a:rPr lang="en-US" b="1" dirty="0"/>
              <a:t>access to high quality GP services</a:t>
            </a:r>
            <a:r>
              <a:rPr lang="en-US" dirty="0"/>
              <a:t> and primary care, which are far and away the largest point of interaction that patients have with the NHS each year. </a:t>
            </a:r>
            <a:endParaRPr lang="en-US" dirty="0" smtClean="0"/>
          </a:p>
          <a:p>
            <a:r>
              <a:rPr lang="en-US" b="1" dirty="0" smtClean="0"/>
              <a:t>Improvements </a:t>
            </a:r>
            <a:r>
              <a:rPr lang="en-US" b="1" dirty="0"/>
              <a:t>in cancer services (including performance against waiting times standards) and mental health </a:t>
            </a:r>
            <a:r>
              <a:rPr lang="en-US" dirty="0"/>
              <a:t>– common conditions which between them will affect most people over the course of their lives. </a:t>
            </a:r>
            <a:r>
              <a:rPr lang="en-US" sz="1400" dirty="0">
                <a:hlinkClick r:id="rId2"/>
              </a:rPr>
              <a:t>https://www.england.nhs.uk/five-year-forward-view/next-steps-on-the-nhs-five-year-forward-view/urgent-and-emergency-care</a:t>
            </a:r>
            <a:r>
              <a:rPr lang="en-US" sz="1400" dirty="0" smtClean="0">
                <a:hlinkClick r:id="rId2"/>
              </a:rPr>
              <a:t>/</a:t>
            </a:r>
            <a:endParaRPr lang="en-US" sz="1400" dirty="0" smtClean="0"/>
          </a:p>
          <a:p>
            <a:endParaRPr lang="en-GB" dirty="0"/>
          </a:p>
        </p:txBody>
      </p:sp>
    </p:spTree>
    <p:extLst>
      <p:ext uri="{BB962C8B-B14F-4D97-AF65-F5344CB8AC3E}">
        <p14:creationId xmlns:p14="http://schemas.microsoft.com/office/powerpoint/2010/main" val="316136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Priorities and trade-offs</a:t>
            </a:r>
            <a:endParaRPr lang="en-GB" dirty="0"/>
          </a:p>
        </p:txBody>
      </p:sp>
      <p:sp>
        <p:nvSpPr>
          <p:cNvPr id="3" name="Content Placeholder 2"/>
          <p:cNvSpPr>
            <a:spLocks noGrp="1"/>
          </p:cNvSpPr>
          <p:nvPr>
            <p:ph idx="1"/>
          </p:nvPr>
        </p:nvSpPr>
        <p:spPr/>
        <p:txBody>
          <a:bodyPr>
            <a:normAutofit/>
          </a:bodyPr>
          <a:lstStyle/>
          <a:p>
            <a:r>
              <a:rPr lang="en-US" dirty="0"/>
              <a:t>Within a given funding envelope there are always limits to what can and cannot be done. </a:t>
            </a:r>
            <a:endParaRPr lang="en-US" dirty="0" smtClean="0"/>
          </a:p>
          <a:p>
            <a:pPr lvl="1"/>
            <a:r>
              <a:rPr lang="en-US" dirty="0" smtClean="0"/>
              <a:t>The Government’s </a:t>
            </a:r>
            <a:r>
              <a:rPr lang="en-US" dirty="0"/>
              <a:t>Mandate rightly </a:t>
            </a:r>
            <a:r>
              <a:rPr lang="en-US" dirty="0" err="1"/>
              <a:t>recognises</a:t>
            </a:r>
            <a:r>
              <a:rPr lang="en-US" dirty="0"/>
              <a:t> that there is likely to be continued pressure on waiting times for routine care and some providers’ waiting times will grow</a:t>
            </a:r>
            <a:r>
              <a:rPr lang="en-US" dirty="0" smtClean="0"/>
              <a:t>.</a:t>
            </a:r>
          </a:p>
          <a:p>
            <a:pPr lvl="1"/>
            <a:r>
              <a:rPr lang="en-US" dirty="0" smtClean="0"/>
              <a:t>Spending </a:t>
            </a:r>
            <a:r>
              <a:rPr lang="en-US" dirty="0"/>
              <a:t>on a drug treatment </a:t>
            </a:r>
            <a:r>
              <a:rPr lang="en-US" dirty="0" smtClean="0"/>
              <a:t>WILL NOT </a:t>
            </a:r>
            <a:r>
              <a:rPr lang="en-US" dirty="0"/>
              <a:t>automatically have a legal override so as to displace community nursing, mental health care or hip </a:t>
            </a:r>
            <a:r>
              <a:rPr lang="en-US" dirty="0" smtClean="0"/>
              <a:t>replacements.</a:t>
            </a:r>
            <a:endParaRPr lang="en-GB" dirty="0"/>
          </a:p>
        </p:txBody>
      </p:sp>
    </p:spTree>
    <p:extLst>
      <p:ext uri="{BB962C8B-B14F-4D97-AF65-F5344CB8AC3E}">
        <p14:creationId xmlns:p14="http://schemas.microsoft.com/office/powerpoint/2010/main" val="3027738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care provision</a:t>
            </a:r>
            <a:endParaRPr lang="en-GB" dirty="0"/>
          </a:p>
        </p:txBody>
      </p:sp>
      <p:sp>
        <p:nvSpPr>
          <p:cNvPr id="3" name="Content Placeholder 2"/>
          <p:cNvSpPr>
            <a:spLocks noGrp="1"/>
          </p:cNvSpPr>
          <p:nvPr>
            <p:ph idx="1"/>
          </p:nvPr>
        </p:nvSpPr>
        <p:spPr/>
        <p:txBody>
          <a:bodyPr>
            <a:normAutofit/>
          </a:bodyPr>
          <a:lstStyle/>
          <a:p>
            <a:endParaRPr lang="en-GB" dirty="0"/>
          </a:p>
          <a:p>
            <a:r>
              <a:rPr lang="en-GB" dirty="0" smtClean="0"/>
              <a:t>Health </a:t>
            </a:r>
            <a:r>
              <a:rPr lang="en-GB" dirty="0" smtClean="0"/>
              <a:t>care provision is either commissioned to be delivered by the NHS, private, non-for profit or charitable organisations (referred to as 3</a:t>
            </a:r>
            <a:r>
              <a:rPr lang="en-GB" baseline="30000" dirty="0" smtClean="0"/>
              <a:t>rd</a:t>
            </a:r>
            <a:r>
              <a:rPr lang="en-GB" dirty="0" smtClean="0"/>
              <a:t> sector providers)</a:t>
            </a:r>
            <a:endParaRPr lang="en-GB" b="1" dirty="0" smtClean="0"/>
          </a:p>
          <a:p>
            <a:r>
              <a:rPr lang="en-GB" dirty="0" smtClean="0"/>
              <a:t>Explore the range of services to review service users can expect </a:t>
            </a:r>
            <a:r>
              <a:rPr lang="en-GB" dirty="0"/>
              <a:t>from the NHS, how to access particular services, and the costs </a:t>
            </a:r>
            <a:r>
              <a:rPr lang="en-GB" dirty="0" smtClean="0"/>
              <a:t>involved </a:t>
            </a:r>
            <a:r>
              <a:rPr lang="en-GB" sz="1100" dirty="0" smtClean="0">
                <a:hlinkClick r:id="rId2"/>
              </a:rPr>
              <a:t>http://</a:t>
            </a:r>
            <a:r>
              <a:rPr lang="en-GB" sz="1100" dirty="0" smtClean="0">
                <a:hlinkClick r:id="rId2"/>
              </a:rPr>
              <a:t>www.nhs.uk/NHSEngland/AboutNHSservices/Pages/NHSServices.aspx</a:t>
            </a:r>
            <a:endParaRPr lang="en-GB" sz="1100" dirty="0" smtClean="0"/>
          </a:p>
          <a:p>
            <a:endParaRPr lang="en-GB" sz="1100" dirty="0" smtClean="0"/>
          </a:p>
          <a:p>
            <a:endParaRPr lang="en-GB" dirty="0"/>
          </a:p>
        </p:txBody>
      </p:sp>
    </p:spTree>
    <p:extLst>
      <p:ext uri="{BB962C8B-B14F-4D97-AF65-F5344CB8AC3E}">
        <p14:creationId xmlns:p14="http://schemas.microsoft.com/office/powerpoint/2010/main" val="2983291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Health Care</a:t>
            </a:r>
            <a:endParaRPr lang="en-GB" dirty="0"/>
          </a:p>
        </p:txBody>
      </p:sp>
      <p:sp>
        <p:nvSpPr>
          <p:cNvPr id="3" name="Content Placeholder 2"/>
          <p:cNvSpPr>
            <a:spLocks noGrp="1"/>
          </p:cNvSpPr>
          <p:nvPr>
            <p:ph idx="1"/>
          </p:nvPr>
        </p:nvSpPr>
        <p:spPr/>
        <p:txBody>
          <a:bodyPr>
            <a:normAutofit lnSpcReduction="10000"/>
          </a:bodyPr>
          <a:lstStyle/>
          <a:p>
            <a:r>
              <a:rPr lang="en-GB" b="1" dirty="0" smtClean="0"/>
              <a:t>Department of health </a:t>
            </a:r>
          </a:p>
          <a:p>
            <a:endParaRPr lang="en-GB" sz="1000" dirty="0" smtClean="0"/>
          </a:p>
          <a:p>
            <a:r>
              <a:rPr lang="en-GB" b="1" dirty="0"/>
              <a:t>NHS England </a:t>
            </a:r>
            <a:r>
              <a:rPr lang="en-GB" dirty="0"/>
              <a:t>is an independent body, at arm’s length to the government.</a:t>
            </a:r>
          </a:p>
          <a:p>
            <a:r>
              <a:rPr lang="en-GB" dirty="0"/>
              <a:t> It's main role is to set the priorities and direction of the NHS and to improve health and care outcomes for people in England. </a:t>
            </a:r>
            <a:endParaRPr lang="en-GB" dirty="0" smtClean="0"/>
          </a:p>
          <a:p>
            <a:r>
              <a:rPr lang="en-GB" b="1" dirty="0" smtClean="0"/>
              <a:t>National Clinical Commissioning Group </a:t>
            </a:r>
            <a:r>
              <a:rPr lang="en-GB" dirty="0" smtClean="0"/>
              <a:t>overseen</a:t>
            </a:r>
            <a:r>
              <a:rPr lang="en-GB" b="1" dirty="0" smtClean="0"/>
              <a:t> by Health and Wellbeing boards</a:t>
            </a:r>
            <a:endParaRPr lang="en-GB" b="1" dirty="0"/>
          </a:p>
          <a:p>
            <a:r>
              <a:rPr lang="en-GB" dirty="0" smtClean="0"/>
              <a:t>For the patient (client) entry in to health care is via </a:t>
            </a:r>
            <a:r>
              <a:rPr lang="en-GB" b="1" dirty="0" smtClean="0"/>
              <a:t>General Practice</a:t>
            </a:r>
            <a:r>
              <a:rPr lang="en-GB" dirty="0" smtClean="0"/>
              <a:t>/ Emergency services</a:t>
            </a:r>
          </a:p>
          <a:p>
            <a:r>
              <a:rPr lang="en-GB" dirty="0" smtClean="0"/>
              <a:t>It </a:t>
            </a:r>
            <a:r>
              <a:rPr lang="en-GB" dirty="0"/>
              <a:t>begins with an assessment of their needs and a </a:t>
            </a:r>
            <a:r>
              <a:rPr lang="en-GB" dirty="0" smtClean="0"/>
              <a:t>decision </a:t>
            </a:r>
            <a:r>
              <a:rPr lang="en-GB" dirty="0"/>
              <a:t>about whether their needs </a:t>
            </a:r>
            <a:r>
              <a:rPr lang="en-GB" dirty="0" smtClean="0"/>
              <a:t> are within “must do” or “may do</a:t>
            </a:r>
            <a:r>
              <a:rPr lang="en-GB" dirty="0" smtClean="0"/>
              <a:t>”.</a:t>
            </a:r>
            <a:r>
              <a:rPr lang="en-GB" dirty="0">
                <a:hlinkClick r:id="rId2"/>
              </a:rPr>
              <a:t> https://www.england.nhs.uk/wp-content/uploads/2018/07/quality-outcome-framework-report-of-the-review.pdf</a:t>
            </a:r>
            <a:endParaRPr lang="en-GB" dirty="0"/>
          </a:p>
          <a:p>
            <a:endParaRPr lang="en-GB" dirty="0" smtClean="0"/>
          </a:p>
        </p:txBody>
      </p:sp>
    </p:spTree>
    <p:extLst>
      <p:ext uri="{BB962C8B-B14F-4D97-AF65-F5344CB8AC3E}">
        <p14:creationId xmlns:p14="http://schemas.microsoft.com/office/powerpoint/2010/main" val="3512127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r>
              <a:rPr lang="en-GB" dirty="0" smtClean="0"/>
              <a:t>Explore health and social care provision</a:t>
            </a:r>
          </a:p>
          <a:p>
            <a:r>
              <a:rPr lang="en-GB" dirty="0" smtClean="0"/>
              <a:t> Structure of health care and social care</a:t>
            </a:r>
          </a:p>
          <a:p>
            <a:r>
              <a:rPr lang="en-GB" dirty="0" smtClean="0"/>
              <a:t>Integrated care approach</a:t>
            </a:r>
          </a:p>
          <a:p>
            <a:r>
              <a:rPr lang="en-GB" dirty="0" smtClean="0"/>
              <a:t>Application</a:t>
            </a:r>
            <a:endParaRPr lang="en-GB" dirty="0"/>
          </a:p>
        </p:txBody>
      </p:sp>
    </p:spTree>
    <p:extLst>
      <p:ext uri="{BB962C8B-B14F-4D97-AF65-F5344CB8AC3E}">
        <p14:creationId xmlns:p14="http://schemas.microsoft.com/office/powerpoint/2010/main" val="1230375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care need</a:t>
            </a:r>
            <a:endParaRPr lang="en-GB" dirty="0"/>
          </a:p>
        </p:txBody>
      </p:sp>
      <p:sp>
        <p:nvSpPr>
          <p:cNvPr id="3" name="Content Placeholder 2"/>
          <p:cNvSpPr>
            <a:spLocks noGrp="1"/>
          </p:cNvSpPr>
          <p:nvPr>
            <p:ph idx="1"/>
          </p:nvPr>
        </p:nvSpPr>
        <p:spPr/>
        <p:txBody>
          <a:bodyPr>
            <a:normAutofit/>
          </a:bodyPr>
          <a:lstStyle/>
          <a:p>
            <a:r>
              <a:rPr lang="en-GB" dirty="0" smtClean="0"/>
              <a:t>The Government under Section 3 NHS Act (2006) and Health and Social Care Act (2012 )-  defines what health care provision the Clinical Commissioning Groups have to provide.</a:t>
            </a:r>
          </a:p>
          <a:p>
            <a:r>
              <a:rPr lang="en-GB" dirty="0" smtClean="0"/>
              <a:t>the key statutory duties of CCGs – the “must dos” that CCGs will be legally responsible for delivering e.g. emergency care</a:t>
            </a:r>
          </a:p>
          <a:p>
            <a:r>
              <a:rPr lang="en-GB" dirty="0" smtClean="0"/>
              <a:t>key statutory powers – i.e. the things that CCGs have the freedom to do, if they wish, to help meet these duties e.g.  IVF </a:t>
            </a:r>
            <a:r>
              <a:rPr lang="en-GB" sz="1400" dirty="0" smtClean="0">
                <a:hlinkClick r:id="rId2"/>
              </a:rPr>
              <a:t>https</a:t>
            </a:r>
            <a:r>
              <a:rPr lang="en-GB" sz="1400" dirty="0">
                <a:hlinkClick r:id="rId2"/>
              </a:rPr>
              <a:t>://</a:t>
            </a:r>
            <a:r>
              <a:rPr lang="en-GB" sz="1400" dirty="0" smtClean="0">
                <a:hlinkClick r:id="rId2"/>
              </a:rPr>
              <a:t>www.england.nhs.uk/wp-content/uploads/2013/03/a-functions-ccgs.pdf</a:t>
            </a:r>
            <a:endParaRPr lang="en-GB" sz="1400" dirty="0" smtClean="0"/>
          </a:p>
          <a:p>
            <a:endParaRPr lang="en-GB" dirty="0" smtClean="0"/>
          </a:p>
          <a:p>
            <a:endParaRPr lang="en-GB" dirty="0"/>
          </a:p>
        </p:txBody>
      </p:sp>
    </p:spTree>
    <p:extLst>
      <p:ext uri="{BB962C8B-B14F-4D97-AF65-F5344CB8AC3E}">
        <p14:creationId xmlns:p14="http://schemas.microsoft.com/office/powerpoint/2010/main" val="2663420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Small group Activity</a:t>
            </a:r>
            <a:endParaRPr lang="en-GB" dirty="0"/>
          </a:p>
        </p:txBody>
      </p:sp>
      <p:sp>
        <p:nvSpPr>
          <p:cNvPr id="3" name="Content Placeholder 2"/>
          <p:cNvSpPr>
            <a:spLocks noGrp="1"/>
          </p:cNvSpPr>
          <p:nvPr>
            <p:ph idx="1"/>
          </p:nvPr>
        </p:nvSpPr>
        <p:spPr/>
        <p:txBody>
          <a:bodyPr>
            <a:normAutofit/>
          </a:bodyPr>
          <a:lstStyle/>
          <a:p>
            <a:r>
              <a:rPr lang="en-GB" dirty="0"/>
              <a:t>Explore County </a:t>
            </a:r>
            <a:r>
              <a:rPr lang="en-GB" dirty="0" smtClean="0"/>
              <a:t>Durham CCG Performance review</a:t>
            </a:r>
          </a:p>
          <a:p>
            <a:r>
              <a:rPr lang="en-GB" sz="1300" dirty="0" smtClean="0">
                <a:hlinkClick r:id="rId2"/>
              </a:rPr>
              <a:t>http</a:t>
            </a:r>
            <a:r>
              <a:rPr lang="en-GB" sz="1300" dirty="0">
                <a:hlinkClick r:id="rId2"/>
              </a:rPr>
              <a:t>://</a:t>
            </a:r>
            <a:r>
              <a:rPr lang="en-GB" sz="1300" dirty="0" smtClean="0">
                <a:hlinkClick r:id="rId2"/>
              </a:rPr>
              <a:t>www.northdurhamccg.nhs.uk/wp-content/uploads/2017/06/North-Durham-CCG-Annual-Report-and-Annual-Accounts-2016-17.pdf</a:t>
            </a:r>
            <a:endParaRPr lang="en-GB" sz="1300" dirty="0" smtClean="0"/>
          </a:p>
          <a:p>
            <a:endParaRPr lang="en-GB" dirty="0" smtClean="0"/>
          </a:p>
          <a:p>
            <a:r>
              <a:rPr lang="en-GB" dirty="0" smtClean="0"/>
              <a:t>What are the health priorities in County Durham?</a:t>
            </a:r>
          </a:p>
          <a:p>
            <a:r>
              <a:rPr lang="en-GB" dirty="0" smtClean="0"/>
              <a:t>Evaluate within 5 year Forward plan</a:t>
            </a:r>
          </a:p>
          <a:p>
            <a:r>
              <a:rPr lang="en-GB" dirty="0" smtClean="0"/>
              <a:t>Evaluate within WHO view, does it reflect a full spectrum of provision.</a:t>
            </a:r>
          </a:p>
          <a:p>
            <a:r>
              <a:rPr lang="en-GB" dirty="0" smtClean="0"/>
              <a:t>Feedback</a:t>
            </a:r>
            <a:endParaRPr lang="en-GB" dirty="0"/>
          </a:p>
          <a:p>
            <a:endParaRPr lang="en-GB" dirty="0"/>
          </a:p>
          <a:p>
            <a:endParaRPr lang="en-GB" dirty="0"/>
          </a:p>
        </p:txBody>
      </p:sp>
    </p:spTree>
    <p:extLst>
      <p:ext uri="{BB962C8B-B14F-4D97-AF65-F5344CB8AC3E}">
        <p14:creationId xmlns:p14="http://schemas.microsoft.com/office/powerpoint/2010/main" val="261015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Group Activity</a:t>
            </a:r>
            <a:endParaRPr lang="en-GB" dirty="0"/>
          </a:p>
        </p:txBody>
      </p:sp>
      <p:sp>
        <p:nvSpPr>
          <p:cNvPr id="3" name="Content Placeholder 2"/>
          <p:cNvSpPr>
            <a:spLocks noGrp="1"/>
          </p:cNvSpPr>
          <p:nvPr>
            <p:ph idx="1"/>
          </p:nvPr>
        </p:nvSpPr>
        <p:spPr/>
        <p:txBody>
          <a:bodyPr/>
          <a:lstStyle/>
          <a:p>
            <a:r>
              <a:rPr lang="en-GB" dirty="0" smtClean="0"/>
              <a:t>What is social care?</a:t>
            </a:r>
          </a:p>
          <a:p>
            <a:r>
              <a:rPr lang="en-GB" dirty="0" smtClean="0"/>
              <a:t>Give examples</a:t>
            </a:r>
          </a:p>
          <a:p>
            <a:endParaRPr lang="en-GB" dirty="0"/>
          </a:p>
          <a:p>
            <a:endParaRPr lang="en-GB" dirty="0" smtClean="0"/>
          </a:p>
          <a:p>
            <a:endParaRPr lang="en-GB" dirty="0" smtClean="0"/>
          </a:p>
          <a:p>
            <a:endParaRPr lang="en-GB" dirty="0"/>
          </a:p>
          <a:p>
            <a:endParaRPr lang="en-GB" dirty="0" smtClean="0"/>
          </a:p>
          <a:p>
            <a:endParaRPr lang="en-GB" dirty="0" smtClean="0"/>
          </a:p>
        </p:txBody>
      </p:sp>
    </p:spTree>
    <p:extLst>
      <p:ext uri="{BB962C8B-B14F-4D97-AF65-F5344CB8AC3E}">
        <p14:creationId xmlns:p14="http://schemas.microsoft.com/office/powerpoint/2010/main" val="3470108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care need</a:t>
            </a:r>
            <a:endParaRPr lang="en-GB" dirty="0"/>
          </a:p>
        </p:txBody>
      </p:sp>
      <p:sp>
        <p:nvSpPr>
          <p:cNvPr id="3" name="Content Placeholder 2"/>
          <p:cNvSpPr>
            <a:spLocks noGrp="1"/>
          </p:cNvSpPr>
          <p:nvPr>
            <p:ph idx="1"/>
          </p:nvPr>
        </p:nvSpPr>
        <p:spPr/>
        <p:txBody>
          <a:bodyPr>
            <a:normAutofit/>
          </a:bodyPr>
          <a:lstStyle/>
          <a:p>
            <a:r>
              <a:rPr lang="en-GB" dirty="0" smtClean="0"/>
              <a:t>The National Framework for Continuing Healthcare, </a:t>
            </a:r>
            <a:r>
              <a:rPr lang="en-GB" dirty="0"/>
              <a:t>page 50 paragraph 2.1, 2.2  </a:t>
            </a:r>
            <a:r>
              <a:rPr lang="en-GB" dirty="0" smtClean="0"/>
              <a:t>states</a:t>
            </a:r>
          </a:p>
          <a:p>
            <a:r>
              <a:rPr lang="en-GB" dirty="0" smtClean="0"/>
              <a:t>Social care “is </a:t>
            </a:r>
            <a:r>
              <a:rPr lang="en-GB" dirty="0"/>
              <a:t>one that is focused on providing assistance with activities of daily living, </a:t>
            </a:r>
            <a:r>
              <a:rPr lang="en-GB" dirty="0" smtClean="0"/>
              <a:t>maintaining independence</a:t>
            </a:r>
            <a:r>
              <a:rPr lang="en-GB" dirty="0"/>
              <a:t>, social interaction, enabling the individual to play a fuller part in </a:t>
            </a:r>
            <a:r>
              <a:rPr lang="en-GB" dirty="0" smtClean="0"/>
              <a:t>society and </a:t>
            </a:r>
            <a:r>
              <a:rPr lang="en-GB" dirty="0"/>
              <a:t>protecting them in vulnerable </a:t>
            </a:r>
            <a:r>
              <a:rPr lang="en-GB" dirty="0" smtClean="0"/>
              <a:t>situations”.</a:t>
            </a:r>
            <a:endParaRPr lang="en-GB" dirty="0"/>
          </a:p>
        </p:txBody>
      </p:sp>
    </p:spTree>
    <p:extLst>
      <p:ext uri="{BB962C8B-B14F-4D97-AF65-F5344CB8AC3E}">
        <p14:creationId xmlns:p14="http://schemas.microsoft.com/office/powerpoint/2010/main" val="3754951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care need</a:t>
            </a:r>
            <a:endParaRPr lang="en-GB" dirty="0"/>
          </a:p>
        </p:txBody>
      </p:sp>
      <p:sp>
        <p:nvSpPr>
          <p:cNvPr id="3" name="Content Placeholder 2"/>
          <p:cNvSpPr>
            <a:spLocks noGrp="1"/>
          </p:cNvSpPr>
          <p:nvPr>
            <p:ph idx="1"/>
          </p:nvPr>
        </p:nvSpPr>
        <p:spPr/>
        <p:txBody>
          <a:bodyPr>
            <a:normAutofit/>
          </a:bodyPr>
          <a:lstStyle/>
          <a:p>
            <a:r>
              <a:rPr lang="en-GB" dirty="0" smtClean="0"/>
              <a:t>These include</a:t>
            </a:r>
          </a:p>
          <a:p>
            <a:pPr lvl="1"/>
            <a:r>
              <a:rPr lang="en-GB" dirty="0" smtClean="0"/>
              <a:t>social </a:t>
            </a:r>
            <a:r>
              <a:rPr lang="en-GB" dirty="0"/>
              <a:t>work </a:t>
            </a:r>
            <a:r>
              <a:rPr lang="en-GB" dirty="0" smtClean="0"/>
              <a:t>services</a:t>
            </a:r>
          </a:p>
          <a:p>
            <a:pPr lvl="1"/>
            <a:r>
              <a:rPr lang="en-GB" dirty="0" smtClean="0"/>
              <a:t>Advice and support</a:t>
            </a:r>
          </a:p>
          <a:p>
            <a:pPr lvl="1"/>
            <a:r>
              <a:rPr lang="en-GB" dirty="0" smtClean="0"/>
              <a:t>practical </a:t>
            </a:r>
            <a:r>
              <a:rPr lang="en-GB" dirty="0"/>
              <a:t>assistance in the </a:t>
            </a:r>
            <a:r>
              <a:rPr lang="en-GB" dirty="0" smtClean="0"/>
              <a:t>home</a:t>
            </a:r>
          </a:p>
          <a:p>
            <a:pPr lvl="1"/>
            <a:r>
              <a:rPr lang="en-GB" dirty="0" smtClean="0"/>
              <a:t>assistance </a:t>
            </a:r>
            <a:r>
              <a:rPr lang="en-GB" dirty="0"/>
              <a:t>with equipment and home </a:t>
            </a:r>
            <a:r>
              <a:rPr lang="en-GB" dirty="0" smtClean="0"/>
              <a:t>adaptations</a:t>
            </a:r>
          </a:p>
          <a:p>
            <a:pPr lvl="1"/>
            <a:r>
              <a:rPr lang="en-GB" dirty="0" smtClean="0"/>
              <a:t>visiting </a:t>
            </a:r>
            <a:r>
              <a:rPr lang="en-GB" dirty="0"/>
              <a:t>and sitting </a:t>
            </a:r>
            <a:r>
              <a:rPr lang="en-GB" dirty="0" smtClean="0"/>
              <a:t>services</a:t>
            </a:r>
          </a:p>
          <a:p>
            <a:pPr lvl="1"/>
            <a:r>
              <a:rPr lang="en-GB" dirty="0" smtClean="0"/>
              <a:t>provision </a:t>
            </a:r>
            <a:r>
              <a:rPr lang="en-GB" dirty="0"/>
              <a:t>of </a:t>
            </a:r>
            <a:r>
              <a:rPr lang="en-GB" dirty="0" smtClean="0"/>
              <a:t>meals</a:t>
            </a:r>
          </a:p>
          <a:p>
            <a:pPr lvl="1"/>
            <a:r>
              <a:rPr lang="en-GB" dirty="0" smtClean="0"/>
              <a:t>facilities </a:t>
            </a:r>
            <a:r>
              <a:rPr lang="en-GB" dirty="0"/>
              <a:t>for occupational, social, cultural and recreational activities outside the </a:t>
            </a:r>
            <a:r>
              <a:rPr lang="en-GB" dirty="0" smtClean="0"/>
              <a:t>home</a:t>
            </a:r>
          </a:p>
          <a:p>
            <a:pPr lvl="1"/>
            <a:r>
              <a:rPr lang="en-GB" dirty="0" smtClean="0"/>
              <a:t>assistance </a:t>
            </a:r>
            <a:r>
              <a:rPr lang="en-GB" dirty="0"/>
              <a:t>to take advantage of educational </a:t>
            </a:r>
            <a:r>
              <a:rPr lang="en-GB" dirty="0" smtClean="0"/>
              <a:t>facilities</a:t>
            </a:r>
          </a:p>
          <a:p>
            <a:pPr lvl="1"/>
            <a:r>
              <a:rPr lang="en-GB" dirty="0" smtClean="0"/>
              <a:t>assistance </a:t>
            </a:r>
            <a:r>
              <a:rPr lang="en-GB" dirty="0"/>
              <a:t>in finding accommodation (e.g. a care home</a:t>
            </a:r>
            <a:r>
              <a:rPr lang="en-GB" dirty="0" smtClean="0"/>
              <a:t>) etc.….</a:t>
            </a:r>
            <a:endParaRPr lang="en-GB" dirty="0"/>
          </a:p>
        </p:txBody>
      </p:sp>
    </p:spTree>
    <p:extLst>
      <p:ext uri="{BB962C8B-B14F-4D97-AF65-F5344CB8AC3E}">
        <p14:creationId xmlns:p14="http://schemas.microsoft.com/office/powerpoint/2010/main" val="2166595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Care</a:t>
            </a:r>
            <a:endParaRPr lang="en-GB" dirty="0"/>
          </a:p>
        </p:txBody>
      </p:sp>
      <p:sp>
        <p:nvSpPr>
          <p:cNvPr id="3" name="Content Placeholder 2"/>
          <p:cNvSpPr>
            <a:spLocks noGrp="1"/>
          </p:cNvSpPr>
          <p:nvPr>
            <p:ph idx="1"/>
          </p:nvPr>
        </p:nvSpPr>
        <p:spPr/>
        <p:txBody>
          <a:bodyPr>
            <a:normAutofit/>
          </a:bodyPr>
          <a:lstStyle/>
          <a:p>
            <a:r>
              <a:rPr lang="en-GB" dirty="0"/>
              <a:t>Under the Care </a:t>
            </a:r>
            <a:r>
              <a:rPr lang="en-GB" dirty="0" smtClean="0"/>
              <a:t>Act (2014) </a:t>
            </a:r>
            <a:r>
              <a:rPr lang="en-GB" dirty="0"/>
              <a:t>local authorities have </a:t>
            </a:r>
            <a:r>
              <a:rPr lang="en-GB" dirty="0" smtClean="0"/>
              <a:t>a duty to </a:t>
            </a:r>
            <a:r>
              <a:rPr lang="en-GB" dirty="0"/>
              <a:t>make sure that people who live in their areas:</a:t>
            </a:r>
          </a:p>
          <a:p>
            <a:pPr lvl="1"/>
            <a:r>
              <a:rPr lang="en-GB" dirty="0"/>
              <a:t>receive services that prevent their care needs from becoming more serious, or delay the impact of their needs</a:t>
            </a:r>
          </a:p>
          <a:p>
            <a:pPr lvl="1"/>
            <a:r>
              <a:rPr lang="en-GB" dirty="0"/>
              <a:t>can get the information and advice they need to make good decisions about care and support</a:t>
            </a:r>
          </a:p>
          <a:p>
            <a:pPr lvl="1"/>
            <a:r>
              <a:rPr lang="en-GB" dirty="0"/>
              <a:t>have a range of provision of high quality, appropriate services to choose </a:t>
            </a:r>
            <a:r>
              <a:rPr lang="en-GB" dirty="0" smtClean="0"/>
              <a:t>from</a:t>
            </a:r>
          </a:p>
          <a:p>
            <a:r>
              <a:rPr lang="en-GB" sz="1300" dirty="0" smtClean="0">
                <a:hlinkClick r:id="rId2"/>
              </a:rPr>
              <a:t>https://www.gov.uk/government/publications/care-act-2014-part-1-factsheets/care-act-factsheets#factsheet-1-general-responsibilities-of-local-authorities-prevention-information-and-advice-and-shaping-the-market-of-care-and-support-services</a:t>
            </a:r>
            <a:r>
              <a:rPr lang="en-GB" sz="1300" dirty="0" smtClean="0"/>
              <a:t> </a:t>
            </a:r>
            <a:endParaRPr lang="en-GB" sz="1300" dirty="0"/>
          </a:p>
          <a:p>
            <a:endParaRPr lang="en-GB" dirty="0" smtClean="0"/>
          </a:p>
          <a:p>
            <a:endParaRPr lang="en-GB" dirty="0"/>
          </a:p>
        </p:txBody>
      </p:sp>
    </p:spTree>
    <p:extLst>
      <p:ext uri="{BB962C8B-B14F-4D97-AF65-F5344CB8AC3E}">
        <p14:creationId xmlns:p14="http://schemas.microsoft.com/office/powerpoint/2010/main" val="940070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Care Act (2014)</a:t>
            </a:r>
            <a:endParaRPr lang="en-GB" dirty="0"/>
          </a:p>
        </p:txBody>
      </p:sp>
      <p:sp>
        <p:nvSpPr>
          <p:cNvPr id="3" name="Content Placeholder 2"/>
          <p:cNvSpPr>
            <a:spLocks noGrp="1"/>
          </p:cNvSpPr>
          <p:nvPr>
            <p:ph idx="1"/>
          </p:nvPr>
        </p:nvSpPr>
        <p:spPr/>
        <p:txBody>
          <a:bodyPr>
            <a:normAutofit/>
          </a:bodyPr>
          <a:lstStyle/>
          <a:p>
            <a:r>
              <a:rPr lang="en-GB" dirty="0" smtClean="0"/>
              <a:t>In </a:t>
            </a:r>
            <a:r>
              <a:rPr lang="en-GB" dirty="0"/>
              <a:t>April 2015 The Care Act 2014 replaced </a:t>
            </a:r>
            <a:r>
              <a:rPr lang="en-GB" dirty="0" smtClean="0"/>
              <a:t>previous </a:t>
            </a:r>
            <a:r>
              <a:rPr lang="en-GB" dirty="0"/>
              <a:t>law regarding </a:t>
            </a:r>
            <a:r>
              <a:rPr lang="en-GB" dirty="0" smtClean="0"/>
              <a:t>clients and carers</a:t>
            </a:r>
            <a:r>
              <a:rPr lang="en-GB" b="1" dirty="0" smtClean="0"/>
              <a:t> </a:t>
            </a:r>
            <a:r>
              <a:rPr lang="en-GB" dirty="0" smtClean="0"/>
              <a:t>being </a:t>
            </a:r>
            <a:r>
              <a:rPr lang="en-GB" dirty="0"/>
              <a:t>cared for. </a:t>
            </a:r>
            <a:endParaRPr lang="en-GB" dirty="0" smtClean="0"/>
          </a:p>
          <a:p>
            <a:r>
              <a:rPr lang="en-GB" dirty="0" smtClean="0"/>
              <a:t>It </a:t>
            </a:r>
            <a:r>
              <a:rPr lang="en-GB" dirty="0"/>
              <a:t>outlines the way in which local authorities should carry out </a:t>
            </a:r>
            <a:r>
              <a:rPr lang="en-GB" dirty="0" smtClean="0"/>
              <a:t>client needs assessments and carer’s needs assessments</a:t>
            </a:r>
            <a:r>
              <a:rPr lang="en-GB" dirty="0"/>
              <a:t>; </a:t>
            </a:r>
            <a:endParaRPr lang="en-GB" dirty="0" smtClean="0"/>
          </a:p>
          <a:p>
            <a:pPr lvl="1"/>
            <a:r>
              <a:rPr lang="en-GB" dirty="0" smtClean="0"/>
              <a:t>how </a:t>
            </a:r>
            <a:r>
              <a:rPr lang="en-GB" dirty="0"/>
              <a:t>local authorities should determine who is eligible for support; </a:t>
            </a:r>
            <a:endParaRPr lang="en-GB" dirty="0" smtClean="0"/>
          </a:p>
          <a:p>
            <a:pPr lvl="1"/>
            <a:r>
              <a:rPr lang="en-GB" dirty="0" smtClean="0"/>
              <a:t>how </a:t>
            </a:r>
            <a:r>
              <a:rPr lang="en-GB" dirty="0"/>
              <a:t>local authorities should charge for both residential care and community care; </a:t>
            </a:r>
            <a:endParaRPr lang="en-GB" dirty="0" smtClean="0"/>
          </a:p>
          <a:p>
            <a:pPr lvl="1"/>
            <a:r>
              <a:rPr lang="en-GB" dirty="0" smtClean="0"/>
              <a:t>and </a:t>
            </a:r>
            <a:r>
              <a:rPr lang="en-GB" dirty="0"/>
              <a:t>places new obligations on local authorities.</a:t>
            </a:r>
          </a:p>
        </p:txBody>
      </p:sp>
    </p:spTree>
    <p:extLst>
      <p:ext uri="{BB962C8B-B14F-4D97-AF65-F5344CB8AC3E}">
        <p14:creationId xmlns:p14="http://schemas.microsoft.com/office/powerpoint/2010/main" val="1304499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Care Act (2014)</a:t>
            </a:r>
            <a:endParaRPr lang="en-GB" dirty="0"/>
          </a:p>
        </p:txBody>
      </p:sp>
      <p:sp>
        <p:nvSpPr>
          <p:cNvPr id="3" name="Content Placeholder 2"/>
          <p:cNvSpPr>
            <a:spLocks noGrp="1"/>
          </p:cNvSpPr>
          <p:nvPr>
            <p:ph idx="1"/>
          </p:nvPr>
        </p:nvSpPr>
        <p:spPr/>
        <p:txBody>
          <a:bodyPr>
            <a:normAutofit/>
          </a:bodyPr>
          <a:lstStyle/>
          <a:p>
            <a:r>
              <a:rPr lang="en-GB" dirty="0" smtClean="0"/>
              <a:t>From </a:t>
            </a:r>
            <a:r>
              <a:rPr lang="en-GB" dirty="0"/>
              <a:t>April 2015 there are national eligibility criteria for both </a:t>
            </a:r>
            <a:r>
              <a:rPr lang="en-GB" dirty="0" smtClean="0"/>
              <a:t>clients being cared for and carers to be supported. </a:t>
            </a:r>
          </a:p>
          <a:p>
            <a:r>
              <a:rPr lang="en-GB" dirty="0" smtClean="0"/>
              <a:t>The financial assessment (‘means-test’) is how the local authority calculates how much the client must contribute to social care fees, when arranged by the local authority.</a:t>
            </a:r>
          </a:p>
          <a:p>
            <a:r>
              <a:rPr lang="en-GB" dirty="0" smtClean="0"/>
              <a:t> If the client has more than £23,250 in capital e.g. savings, the local authority will not make any contribution towards the fees. </a:t>
            </a:r>
          </a:p>
          <a:p>
            <a:r>
              <a:rPr lang="en-GB" sz="1200" dirty="0" smtClean="0">
                <a:hlinkClick r:id="rId2"/>
              </a:rPr>
              <a:t>http://www.carersuk.org/help-and-advice/practical-support/getting-care-and-support/care-act-faq#q1</a:t>
            </a:r>
            <a:endParaRPr lang="en-GB" sz="1200" dirty="0" smtClean="0"/>
          </a:p>
          <a:p>
            <a:endParaRPr lang="en-GB" sz="1200" dirty="0"/>
          </a:p>
        </p:txBody>
      </p:sp>
    </p:spTree>
    <p:extLst>
      <p:ext uri="{BB962C8B-B14F-4D97-AF65-F5344CB8AC3E}">
        <p14:creationId xmlns:p14="http://schemas.microsoft.com/office/powerpoint/2010/main" val="2098687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Care Act (2014)</a:t>
            </a:r>
            <a:endParaRPr lang="en-GB" dirty="0"/>
          </a:p>
        </p:txBody>
      </p:sp>
      <p:sp>
        <p:nvSpPr>
          <p:cNvPr id="3" name="Content Placeholder 2"/>
          <p:cNvSpPr>
            <a:spLocks noGrp="1"/>
          </p:cNvSpPr>
          <p:nvPr>
            <p:ph idx="1"/>
          </p:nvPr>
        </p:nvSpPr>
        <p:spPr/>
        <p:txBody>
          <a:bodyPr>
            <a:normAutofit/>
          </a:bodyPr>
          <a:lstStyle/>
          <a:p>
            <a:r>
              <a:rPr lang="en-GB" dirty="0"/>
              <a:t>The Care Act is mainly for adults in need of care and support, and their adult carers. </a:t>
            </a:r>
            <a:endParaRPr lang="en-GB" dirty="0" smtClean="0"/>
          </a:p>
          <a:p>
            <a:r>
              <a:rPr lang="en-GB" dirty="0" smtClean="0"/>
              <a:t>There </a:t>
            </a:r>
            <a:r>
              <a:rPr lang="en-GB" dirty="0"/>
              <a:t>are some provisions for the transition of children in need of care and support, parent carers of children in need of care and support, and young carers. </a:t>
            </a:r>
            <a:endParaRPr lang="en-GB" dirty="0" smtClean="0"/>
          </a:p>
          <a:p>
            <a:pPr lvl="1"/>
            <a:r>
              <a:rPr lang="en-GB" dirty="0" smtClean="0"/>
              <a:t>However </a:t>
            </a:r>
            <a:r>
              <a:rPr lang="en-GB" dirty="0"/>
              <a:t>the main provisions for these groups (before transition) are in the Children and Families Act 2014</a:t>
            </a:r>
          </a:p>
        </p:txBody>
      </p:sp>
    </p:spTree>
    <p:extLst>
      <p:ext uri="{BB962C8B-B14F-4D97-AF65-F5344CB8AC3E}">
        <p14:creationId xmlns:p14="http://schemas.microsoft.com/office/powerpoint/2010/main" val="2481200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Social Care</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Central </a:t>
            </a:r>
            <a:r>
              <a:rPr lang="en-GB" b="1" dirty="0"/>
              <a:t>government</a:t>
            </a:r>
            <a:r>
              <a:rPr lang="en-GB" dirty="0"/>
              <a:t>, council tax and business </a:t>
            </a:r>
            <a:r>
              <a:rPr lang="en-GB" dirty="0" smtClean="0"/>
              <a:t>rates fund Local Authorities to provide services.</a:t>
            </a:r>
            <a:endParaRPr lang="en-GB" dirty="0"/>
          </a:p>
          <a:p>
            <a:r>
              <a:rPr lang="en-GB" b="1" dirty="0" smtClean="0"/>
              <a:t>The Department of health </a:t>
            </a:r>
            <a:r>
              <a:rPr lang="en-GB" dirty="0" smtClean="0"/>
              <a:t>provided local councils with £433 million (2016/17) ring fenced to pay for the cost of implementing the Care Act. </a:t>
            </a:r>
            <a:r>
              <a:rPr lang="en-GB" sz="1000" dirty="0" smtClean="0">
                <a:hlinkClick r:id="rId2"/>
              </a:rPr>
              <a:t>http://www.communitycare.co.uk/2016/05/09/government-sets-care-act-funding-allocations-2016-17/</a:t>
            </a:r>
            <a:r>
              <a:rPr lang="en-GB" sz="1000" dirty="0" smtClean="0"/>
              <a:t> </a:t>
            </a:r>
          </a:p>
          <a:p>
            <a:r>
              <a:rPr lang="en-GB" b="1" dirty="0" smtClean="0"/>
              <a:t>Local Authority </a:t>
            </a:r>
          </a:p>
          <a:p>
            <a:r>
              <a:rPr lang="en-GB" dirty="0" smtClean="0"/>
              <a:t>The adult social services department of the local authority/council provide social care</a:t>
            </a:r>
          </a:p>
          <a:p>
            <a:r>
              <a:rPr lang="en-GB" b="1" dirty="0"/>
              <a:t>Social Care </a:t>
            </a:r>
            <a:r>
              <a:rPr lang="en-GB" b="1" dirty="0" smtClean="0"/>
              <a:t>Direct</a:t>
            </a:r>
          </a:p>
          <a:p>
            <a:r>
              <a:rPr lang="en-GB" dirty="0" smtClean="0"/>
              <a:t>For the Client (and carer) entry in to Social Care health care is via Social Care Direct. </a:t>
            </a:r>
            <a:endParaRPr lang="en-GB" b="1" dirty="0"/>
          </a:p>
          <a:p>
            <a:r>
              <a:rPr lang="en-GB" b="1" dirty="0" smtClean="0"/>
              <a:t>Assessment of need- t</a:t>
            </a:r>
            <a:r>
              <a:rPr lang="en-GB" dirty="0" smtClean="0"/>
              <a:t>rained </a:t>
            </a:r>
            <a:r>
              <a:rPr lang="en-GB" dirty="0"/>
              <a:t>contact </a:t>
            </a:r>
            <a:r>
              <a:rPr lang="en-GB" dirty="0" smtClean="0"/>
              <a:t>officer and financial assessment (Eligibility Criteria) Regulations 2014. </a:t>
            </a:r>
          </a:p>
          <a:p>
            <a:r>
              <a:rPr lang="en-GB" dirty="0" smtClean="0"/>
              <a:t>It </a:t>
            </a:r>
            <a:r>
              <a:rPr lang="en-GB" dirty="0"/>
              <a:t>begins with an assessment of their needs and a </a:t>
            </a:r>
            <a:r>
              <a:rPr lang="en-GB" dirty="0" smtClean="0"/>
              <a:t>Decision </a:t>
            </a:r>
            <a:r>
              <a:rPr lang="en-GB" dirty="0"/>
              <a:t>about whether their needs are eligible, including a financial </a:t>
            </a:r>
            <a:r>
              <a:rPr lang="en-GB" dirty="0" smtClean="0"/>
              <a:t>assessment.</a:t>
            </a:r>
            <a:r>
              <a:rPr lang="en-GB" dirty="0"/>
              <a:t> </a:t>
            </a:r>
            <a:endParaRPr lang="en-GB" dirty="0" smtClean="0"/>
          </a:p>
        </p:txBody>
      </p:sp>
    </p:spTree>
    <p:extLst>
      <p:ext uri="{BB962C8B-B14F-4D97-AF65-F5344CB8AC3E}">
        <p14:creationId xmlns:p14="http://schemas.microsoft.com/office/powerpoint/2010/main" val="2272587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(2012) A </a:t>
            </a:r>
            <a:r>
              <a:rPr lang="en-GB" dirty="0"/>
              <a:t>good health </a:t>
            </a:r>
            <a:r>
              <a:rPr lang="en-GB" dirty="0" smtClean="0"/>
              <a:t>system </a:t>
            </a:r>
            <a:endParaRPr lang="en-GB" dirty="0"/>
          </a:p>
        </p:txBody>
      </p:sp>
      <p:sp>
        <p:nvSpPr>
          <p:cNvPr id="3" name="Content Placeholder 2"/>
          <p:cNvSpPr>
            <a:spLocks noGrp="1"/>
          </p:cNvSpPr>
          <p:nvPr>
            <p:ph idx="1"/>
          </p:nvPr>
        </p:nvSpPr>
        <p:spPr/>
        <p:txBody>
          <a:bodyPr>
            <a:normAutofit/>
          </a:bodyPr>
          <a:lstStyle/>
          <a:p>
            <a:r>
              <a:rPr lang="en-GB" dirty="0"/>
              <a:t>A good health system delivers quality services to all people, when and where they need them. </a:t>
            </a:r>
            <a:endParaRPr lang="en-GB" dirty="0" smtClean="0"/>
          </a:p>
          <a:p>
            <a:r>
              <a:rPr lang="en-GB" dirty="0" smtClean="0"/>
              <a:t>Requires</a:t>
            </a:r>
          </a:p>
          <a:p>
            <a:pPr lvl="1"/>
            <a:r>
              <a:rPr lang="en-GB" dirty="0" smtClean="0"/>
              <a:t>a </a:t>
            </a:r>
            <a:r>
              <a:rPr lang="en-GB" dirty="0"/>
              <a:t>robust financing </a:t>
            </a:r>
            <a:r>
              <a:rPr lang="en-GB" dirty="0" smtClean="0"/>
              <a:t>mechanism</a:t>
            </a:r>
          </a:p>
          <a:p>
            <a:pPr lvl="1"/>
            <a:r>
              <a:rPr lang="en-GB" dirty="0" smtClean="0"/>
              <a:t>a </a:t>
            </a:r>
            <a:r>
              <a:rPr lang="en-GB" dirty="0"/>
              <a:t>well-trained and adequately paid </a:t>
            </a:r>
            <a:r>
              <a:rPr lang="en-GB" dirty="0" smtClean="0"/>
              <a:t>workforce</a:t>
            </a:r>
          </a:p>
          <a:p>
            <a:pPr lvl="1"/>
            <a:r>
              <a:rPr lang="en-GB" dirty="0" smtClean="0"/>
              <a:t>reliable </a:t>
            </a:r>
            <a:r>
              <a:rPr lang="en-GB" dirty="0"/>
              <a:t>information on which to base decisions and </a:t>
            </a:r>
            <a:r>
              <a:rPr lang="en-GB" dirty="0" smtClean="0"/>
              <a:t>policies</a:t>
            </a:r>
          </a:p>
          <a:p>
            <a:pPr lvl="1"/>
            <a:r>
              <a:rPr lang="en-GB" dirty="0" smtClean="0"/>
              <a:t> </a:t>
            </a:r>
            <a:r>
              <a:rPr lang="en-GB" dirty="0"/>
              <a:t>well maintained facilities and logistics to deliver quality medicines and technologies</a:t>
            </a:r>
            <a:r>
              <a:rPr lang="en-GB" dirty="0" smtClean="0"/>
              <a:t>.</a:t>
            </a:r>
          </a:p>
        </p:txBody>
      </p:sp>
    </p:spTree>
    <p:extLst>
      <p:ext uri="{BB962C8B-B14F-4D97-AF65-F5344CB8AC3E}">
        <p14:creationId xmlns:p14="http://schemas.microsoft.com/office/powerpoint/2010/main" val="1660120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care provision</a:t>
            </a:r>
            <a:endParaRPr lang="en-GB" dirty="0"/>
          </a:p>
        </p:txBody>
      </p:sp>
      <p:sp>
        <p:nvSpPr>
          <p:cNvPr id="3" name="Content Placeholder 2"/>
          <p:cNvSpPr>
            <a:spLocks noGrp="1"/>
          </p:cNvSpPr>
          <p:nvPr>
            <p:ph idx="1"/>
          </p:nvPr>
        </p:nvSpPr>
        <p:spPr/>
        <p:txBody>
          <a:bodyPr>
            <a:normAutofit/>
          </a:bodyPr>
          <a:lstStyle/>
          <a:p>
            <a:r>
              <a:rPr lang="en-GB" dirty="0" smtClean="0"/>
              <a:t>In County Durham provision is either </a:t>
            </a:r>
            <a:r>
              <a:rPr lang="en-GB" b="1" dirty="0" smtClean="0"/>
              <a:t>local authority </a:t>
            </a:r>
            <a:r>
              <a:rPr lang="en-GB" dirty="0" smtClean="0"/>
              <a:t>run, commissioned from private, non-for profit or charitable organisations (referred to as 3</a:t>
            </a:r>
            <a:r>
              <a:rPr lang="en-GB" baseline="30000" dirty="0" smtClean="0"/>
              <a:t>rd</a:t>
            </a:r>
            <a:r>
              <a:rPr lang="en-GB" dirty="0" smtClean="0"/>
              <a:t> sector providers)</a:t>
            </a:r>
            <a:endParaRPr lang="en-GB" b="1" dirty="0"/>
          </a:p>
          <a:p>
            <a:pPr lvl="1"/>
            <a:r>
              <a:rPr lang="en-GB" dirty="0"/>
              <a:t>‘Third sector organisations’ is a term used to describe the range of organisations that are neither public sector nor private sector. It includes voluntary and community organisations (both registered charities and other organisations such as associations, self-help groups and community groups), social enterprises, </a:t>
            </a:r>
            <a:r>
              <a:rPr lang="en-GB" dirty="0" smtClean="0"/>
              <a:t>mutual </a:t>
            </a:r>
            <a:r>
              <a:rPr lang="en-GB" dirty="0"/>
              <a:t>and co-operatives</a:t>
            </a:r>
            <a:r>
              <a:rPr lang="en-GB" dirty="0" smtClean="0"/>
              <a:t>. </a:t>
            </a:r>
            <a:r>
              <a:rPr lang="en-GB" sz="1000" dirty="0" smtClean="0">
                <a:hlinkClick r:id="rId2"/>
              </a:rPr>
              <a:t>https://www.nao.org.uk/successful-commissioning/introduction/what-are-civil-society-organisations-and-their-benefits-for-commissioners</a:t>
            </a:r>
            <a:r>
              <a:rPr lang="en-GB" dirty="0" smtClean="0"/>
              <a:t> </a:t>
            </a:r>
            <a:endParaRPr lang="en-GB" dirty="0"/>
          </a:p>
          <a:p>
            <a:pPr marL="0" indent="0">
              <a:buNone/>
            </a:pPr>
            <a:endParaRPr lang="en-GB" dirty="0" smtClean="0"/>
          </a:p>
        </p:txBody>
      </p:sp>
    </p:spTree>
    <p:extLst>
      <p:ext uri="{BB962C8B-B14F-4D97-AF65-F5344CB8AC3E}">
        <p14:creationId xmlns:p14="http://schemas.microsoft.com/office/powerpoint/2010/main" val="3498108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Difference between health care and social care</a:t>
            </a:r>
            <a:endParaRPr lang="en-GB" dirty="0"/>
          </a:p>
        </p:txBody>
      </p:sp>
      <p:sp>
        <p:nvSpPr>
          <p:cNvPr id="3" name="Content Placeholder 2"/>
          <p:cNvSpPr>
            <a:spLocks noGrp="1"/>
          </p:cNvSpPr>
          <p:nvPr>
            <p:ph idx="1"/>
          </p:nvPr>
        </p:nvSpPr>
        <p:spPr/>
        <p:txBody>
          <a:bodyPr/>
          <a:lstStyle/>
          <a:p>
            <a:r>
              <a:rPr lang="en-GB" dirty="0" smtClean="0"/>
              <a:t>The dividing line between care that local authorities can lawfully provide and the care that the NHS must provide is governed by complex statute and case law and can be difficult to define</a:t>
            </a:r>
            <a:endParaRPr lang="en-GB" dirty="0"/>
          </a:p>
        </p:txBody>
      </p:sp>
    </p:spTree>
    <p:extLst>
      <p:ext uri="{BB962C8B-B14F-4D97-AF65-F5344CB8AC3E}">
        <p14:creationId xmlns:p14="http://schemas.microsoft.com/office/powerpoint/2010/main" val="999984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a:t>
            </a:r>
            <a:r>
              <a:rPr lang="en-GB" sz="2700" dirty="0" smtClean="0"/>
              <a:t>In summary the difference between health care and social care</a:t>
            </a:r>
            <a:endParaRPr lang="en-GB" sz="2700" dirty="0"/>
          </a:p>
        </p:txBody>
      </p:sp>
      <p:sp>
        <p:nvSpPr>
          <p:cNvPr id="3" name="Content Placeholder 2"/>
          <p:cNvSpPr>
            <a:spLocks noGrp="1"/>
          </p:cNvSpPr>
          <p:nvPr>
            <p:ph idx="1"/>
          </p:nvPr>
        </p:nvSpPr>
        <p:spPr>
          <a:xfrm>
            <a:off x="457200" y="1066800"/>
            <a:ext cx="8229600" cy="5257800"/>
          </a:xfrm>
        </p:spPr>
        <p:txBody>
          <a:bodyPr>
            <a:normAutofit fontScale="85000" lnSpcReduction="10000"/>
          </a:bodyPr>
          <a:lstStyle/>
          <a:p>
            <a:r>
              <a:rPr lang="en-GB" b="1" dirty="0" smtClean="0"/>
              <a:t>Social </a:t>
            </a:r>
            <a:r>
              <a:rPr lang="en-GB" b="1" dirty="0"/>
              <a:t>care </a:t>
            </a:r>
            <a:r>
              <a:rPr lang="en-GB" b="1" dirty="0" smtClean="0"/>
              <a:t>needs</a:t>
            </a:r>
          </a:p>
          <a:p>
            <a:r>
              <a:rPr lang="en-GB" dirty="0" smtClean="0"/>
              <a:t>Social care is assistance with activities of daily living, maintaining independence, social interaction, enabling and protecting the individual.</a:t>
            </a:r>
          </a:p>
          <a:p>
            <a:pPr lvl="1"/>
            <a:r>
              <a:rPr lang="en-GB" dirty="0" smtClean="0"/>
              <a:t>underpinned </a:t>
            </a:r>
            <a:r>
              <a:rPr lang="en-GB" dirty="0"/>
              <a:t>by the National </a:t>
            </a:r>
            <a:r>
              <a:rPr lang="en-GB" dirty="0" smtClean="0"/>
              <a:t>Care Act (2014).</a:t>
            </a:r>
            <a:r>
              <a:rPr lang="en-GB" dirty="0"/>
              <a:t>  </a:t>
            </a:r>
            <a:endParaRPr lang="en-GB" dirty="0" smtClean="0"/>
          </a:p>
          <a:p>
            <a:pPr lvl="1"/>
            <a:r>
              <a:rPr lang="en-GB" dirty="0" smtClean="0"/>
              <a:t>Social care needs are directly related to the type of welfare services that LAs have a duty or power to provide.</a:t>
            </a:r>
          </a:p>
          <a:p>
            <a:pPr lvl="1"/>
            <a:r>
              <a:rPr lang="en-GB" dirty="0" smtClean="0"/>
              <a:t>The </a:t>
            </a:r>
            <a:r>
              <a:rPr lang="en-GB" dirty="0"/>
              <a:t>person will </a:t>
            </a:r>
            <a:r>
              <a:rPr lang="en-GB" dirty="0" smtClean="0"/>
              <a:t>be </a:t>
            </a:r>
            <a:r>
              <a:rPr lang="en-GB" dirty="0"/>
              <a:t>means tested </a:t>
            </a:r>
            <a:r>
              <a:rPr lang="en-GB" dirty="0" smtClean="0"/>
              <a:t>and may have to </a:t>
            </a:r>
            <a:r>
              <a:rPr lang="en-GB" dirty="0"/>
              <a:t>pay for their care. </a:t>
            </a:r>
            <a:endParaRPr lang="en-GB" dirty="0" smtClean="0"/>
          </a:p>
          <a:p>
            <a:pPr lvl="1"/>
            <a:r>
              <a:rPr lang="en-GB" dirty="0" smtClean="0"/>
              <a:t>At </a:t>
            </a:r>
            <a:r>
              <a:rPr lang="en-GB" dirty="0"/>
              <a:t>the moment, the social care services available are often different depending on where you live. </a:t>
            </a:r>
            <a:endParaRPr lang="en-GB" dirty="0" smtClean="0"/>
          </a:p>
          <a:p>
            <a:endParaRPr lang="en-GB" dirty="0" smtClean="0"/>
          </a:p>
          <a:p>
            <a:r>
              <a:rPr lang="en-GB" b="1" dirty="0"/>
              <a:t>H</a:t>
            </a:r>
            <a:r>
              <a:rPr lang="en-GB" b="1" dirty="0" smtClean="0"/>
              <a:t>ealthcare </a:t>
            </a:r>
            <a:r>
              <a:rPr lang="en-GB" b="1" dirty="0"/>
              <a:t>needs </a:t>
            </a:r>
            <a:endParaRPr lang="en-GB" b="1" dirty="0" smtClean="0"/>
          </a:p>
          <a:p>
            <a:r>
              <a:rPr lang="en-GB" dirty="0" smtClean="0"/>
              <a:t>Healthcare is a need related to the treatment, control or prevention of a disease, illness, injury or disability, including aftercare.</a:t>
            </a:r>
          </a:p>
          <a:p>
            <a:r>
              <a:rPr lang="en-GB" dirty="0" smtClean="0"/>
              <a:t>For the patient (client) entry in to health care is via General Practice/ Emergency services</a:t>
            </a:r>
          </a:p>
          <a:p>
            <a:endParaRPr lang="en-GB" b="1" dirty="0" smtClean="0"/>
          </a:p>
          <a:p>
            <a:pPr lvl="1"/>
            <a:r>
              <a:rPr lang="en-GB" dirty="0" smtClean="0"/>
              <a:t>defined </a:t>
            </a:r>
            <a:r>
              <a:rPr lang="en-GB" dirty="0"/>
              <a:t>by the </a:t>
            </a:r>
            <a:r>
              <a:rPr lang="en-GB" dirty="0" smtClean="0"/>
              <a:t>Section 3 NHS Act (2006) and Health and Social Care Act (2012 ), NHS Mandate and Five Year Forward review </a:t>
            </a:r>
          </a:p>
          <a:p>
            <a:pPr lvl="1"/>
            <a:r>
              <a:rPr lang="en-GB" dirty="0" smtClean="0"/>
              <a:t>healthcare </a:t>
            </a:r>
            <a:r>
              <a:rPr lang="en-GB" dirty="0"/>
              <a:t>and nursing care are </a:t>
            </a:r>
            <a:r>
              <a:rPr lang="en-GB" dirty="0" smtClean="0"/>
              <a:t>free at the point of delivery but may have to pay for part of their care e.g. prescriptions/dental care. </a:t>
            </a:r>
          </a:p>
          <a:p>
            <a:pPr lvl="1"/>
            <a:r>
              <a:rPr lang="en-GB" dirty="0" smtClean="0"/>
              <a:t>Healthcare services available are often different depending on where you live depending on local CCG priorities</a:t>
            </a:r>
          </a:p>
          <a:p>
            <a:pPr lvl="1"/>
            <a:endParaRPr lang="en-GB" dirty="0"/>
          </a:p>
        </p:txBody>
      </p:sp>
    </p:spTree>
    <p:extLst>
      <p:ext uri="{BB962C8B-B14F-4D97-AF65-F5344CB8AC3E}">
        <p14:creationId xmlns:p14="http://schemas.microsoft.com/office/powerpoint/2010/main" val="3989952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Integrated care</a:t>
            </a:r>
            <a:endParaRPr lang="en-GB" dirty="0"/>
          </a:p>
        </p:txBody>
      </p:sp>
      <p:sp>
        <p:nvSpPr>
          <p:cNvPr id="3" name="Content Placeholder 2"/>
          <p:cNvSpPr>
            <a:spLocks noGrp="1"/>
          </p:cNvSpPr>
          <p:nvPr>
            <p:ph idx="1"/>
          </p:nvPr>
        </p:nvSpPr>
        <p:spPr/>
        <p:txBody>
          <a:bodyPr>
            <a:normAutofit/>
          </a:bodyPr>
          <a:lstStyle/>
          <a:p>
            <a:r>
              <a:rPr lang="en-GB" dirty="0"/>
              <a:t>The Government and the NHS have identified the need for Integrated Care </a:t>
            </a:r>
            <a:r>
              <a:rPr lang="en-GB" dirty="0" smtClean="0"/>
              <a:t>(i.e. </a:t>
            </a:r>
            <a:r>
              <a:rPr lang="en-GB" dirty="0"/>
              <a:t>a more integrated approach between Health Care Providers and Social Care Providers) but is still deciding how to move this forward. </a:t>
            </a:r>
          </a:p>
        </p:txBody>
      </p:sp>
    </p:spTree>
    <p:extLst>
      <p:ext uri="{BB962C8B-B14F-4D97-AF65-F5344CB8AC3E}">
        <p14:creationId xmlns:p14="http://schemas.microsoft.com/office/powerpoint/2010/main" val="1506694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Vanguards</a:t>
            </a:r>
            <a:br>
              <a:rPr lang="en-GB" b="1" dirty="0"/>
            </a:br>
            <a:endParaRPr lang="en-GB" dirty="0"/>
          </a:p>
        </p:txBody>
      </p:sp>
      <p:sp>
        <p:nvSpPr>
          <p:cNvPr id="3" name="Content Placeholder 2"/>
          <p:cNvSpPr>
            <a:spLocks noGrp="1"/>
          </p:cNvSpPr>
          <p:nvPr>
            <p:ph idx="1"/>
          </p:nvPr>
        </p:nvSpPr>
        <p:spPr/>
        <p:txBody>
          <a:bodyPr>
            <a:normAutofit/>
          </a:bodyPr>
          <a:lstStyle/>
          <a:p>
            <a:r>
              <a:rPr lang="en-GB" dirty="0" smtClean="0"/>
              <a:t>Vanguards </a:t>
            </a:r>
            <a:r>
              <a:rPr lang="en-GB" dirty="0"/>
              <a:t>were introduced in 2015 as part of the NHS Five Year Forward View. </a:t>
            </a:r>
            <a:endParaRPr lang="en-GB" dirty="0" smtClean="0"/>
          </a:p>
          <a:p>
            <a:r>
              <a:rPr lang="en-GB" dirty="0" smtClean="0"/>
              <a:t>The </a:t>
            </a:r>
            <a:r>
              <a:rPr lang="en-GB" dirty="0"/>
              <a:t>50 chosen vanguards are tasked to develop new care models and potentially redesign the health and care system. </a:t>
            </a:r>
            <a:endParaRPr lang="en-GB" dirty="0" smtClean="0"/>
          </a:p>
          <a:p>
            <a:r>
              <a:rPr lang="en-GB" dirty="0" smtClean="0"/>
              <a:t>It </a:t>
            </a:r>
            <a:r>
              <a:rPr lang="en-GB" dirty="0"/>
              <a:t>is envisaged that this could lead to better patient care, service access and a more simplified system. </a:t>
            </a:r>
            <a:r>
              <a:rPr lang="en-GB" sz="1100" dirty="0">
                <a:hlinkClick r:id="rId2"/>
              </a:rPr>
              <a:t>http://</a:t>
            </a:r>
            <a:r>
              <a:rPr lang="en-GB" sz="1100" dirty="0" smtClean="0">
                <a:hlinkClick r:id="rId2"/>
              </a:rPr>
              <a:t>www.nhs.uk/NHSEngland/thenhs/about/Pages/nhsstructure.aspx</a:t>
            </a:r>
            <a:endParaRPr lang="en-GB" sz="1100" dirty="0" smtClean="0"/>
          </a:p>
          <a:p>
            <a:endParaRPr lang="en-GB" dirty="0"/>
          </a:p>
        </p:txBody>
      </p:sp>
    </p:spTree>
    <p:extLst>
      <p:ext uri="{BB962C8B-B14F-4D97-AF65-F5344CB8AC3E}">
        <p14:creationId xmlns:p14="http://schemas.microsoft.com/office/powerpoint/2010/main" val="1358902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Vanguard Integrated Care-</a:t>
            </a:r>
            <a:endParaRPr lang="en-GB" dirty="0"/>
          </a:p>
        </p:txBody>
      </p:sp>
      <p:sp>
        <p:nvSpPr>
          <p:cNvPr id="3" name="Content Placeholder 2"/>
          <p:cNvSpPr>
            <a:spLocks noGrp="1"/>
          </p:cNvSpPr>
          <p:nvPr>
            <p:ph idx="1"/>
          </p:nvPr>
        </p:nvSpPr>
        <p:spPr/>
        <p:txBody>
          <a:bodyPr>
            <a:normAutofit/>
          </a:bodyPr>
          <a:lstStyle/>
          <a:p>
            <a:r>
              <a:rPr lang="en-GB" dirty="0"/>
              <a:t>Each vanguard site will take a lead on the development of new care models which will act as the blueprints for the NHS moving forward and the inspiration to the rest of the health and care system.</a:t>
            </a:r>
            <a:endParaRPr lang="en-GB" dirty="0" smtClean="0">
              <a:hlinkClick r:id="rId2"/>
            </a:endParaRPr>
          </a:p>
          <a:p>
            <a:r>
              <a:rPr lang="en-GB" b="1" dirty="0"/>
              <a:t>All Together Better </a:t>
            </a:r>
            <a:r>
              <a:rPr lang="en-GB" dirty="0"/>
              <a:t>is a trailblazing partnership that brings together health and social care professionals with a range of local support organisations, to improve the lives of people in Sunderland who need the most help and support to live </a:t>
            </a:r>
            <a:r>
              <a:rPr lang="en-GB" dirty="0" smtClean="0"/>
              <a:t>independently </a:t>
            </a:r>
          </a:p>
          <a:p>
            <a:r>
              <a:rPr lang="en-GB" b="1" dirty="0" smtClean="0"/>
              <a:t>Jacks story –</a:t>
            </a:r>
          </a:p>
          <a:p>
            <a:r>
              <a:rPr lang="en-GB" sz="1200" dirty="0" smtClean="0">
                <a:hlinkClick r:id="rId2"/>
              </a:rPr>
              <a:t>http</a:t>
            </a:r>
            <a:r>
              <a:rPr lang="en-GB" sz="1200" dirty="0">
                <a:hlinkClick r:id="rId2"/>
              </a:rPr>
              <a:t>://www.atbsunderland.org.uk/2016/09/12/jacks-journey-helpful-animation-guide</a:t>
            </a:r>
            <a:r>
              <a:rPr lang="en-GB" sz="1200" dirty="0" smtClean="0">
                <a:hlinkClick r:id="rId2"/>
              </a:rPr>
              <a:t>/</a:t>
            </a:r>
            <a:endParaRPr lang="en-GB" sz="1200" dirty="0" smtClean="0"/>
          </a:p>
          <a:p>
            <a:endParaRPr lang="en-GB" dirty="0" smtClean="0"/>
          </a:p>
          <a:p>
            <a:endParaRPr lang="en-GB" dirty="0"/>
          </a:p>
        </p:txBody>
      </p:sp>
    </p:spTree>
    <p:extLst>
      <p:ext uri="{BB962C8B-B14F-4D97-AF65-F5344CB8AC3E}">
        <p14:creationId xmlns:p14="http://schemas.microsoft.com/office/powerpoint/2010/main" val="282823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Consider- Group Debate Integrated Care</a:t>
            </a:r>
            <a:endParaRPr lang="en-GB" dirty="0"/>
          </a:p>
        </p:txBody>
      </p:sp>
      <p:sp>
        <p:nvSpPr>
          <p:cNvPr id="3" name="Content Placeholder 2"/>
          <p:cNvSpPr>
            <a:spLocks noGrp="1"/>
          </p:cNvSpPr>
          <p:nvPr>
            <p:ph idx="1"/>
          </p:nvPr>
        </p:nvSpPr>
        <p:spPr/>
        <p:txBody>
          <a:bodyPr>
            <a:normAutofit/>
          </a:bodyPr>
          <a:lstStyle/>
          <a:p>
            <a:r>
              <a:rPr lang="en-GB" dirty="0" smtClean="0"/>
              <a:t>Should social care be means tested?</a:t>
            </a:r>
          </a:p>
          <a:p>
            <a:r>
              <a:rPr lang="en-GB" dirty="0" smtClean="0"/>
              <a:t>Should </a:t>
            </a:r>
            <a:r>
              <a:rPr lang="en-GB" dirty="0"/>
              <a:t>the NHS start charging for some of its services? </a:t>
            </a:r>
            <a:endParaRPr lang="en-GB" dirty="0" smtClean="0"/>
          </a:p>
          <a:p>
            <a:r>
              <a:rPr lang="en-GB" dirty="0" smtClean="0"/>
              <a:t>Should </a:t>
            </a:r>
            <a:r>
              <a:rPr lang="en-GB" dirty="0"/>
              <a:t>those who need substantial care funding pay for the care by means of some form of death duty recovered after the death of the individual who required the care</a:t>
            </a:r>
            <a:r>
              <a:rPr lang="en-GB" dirty="0" smtClean="0"/>
              <a:t>?</a:t>
            </a:r>
          </a:p>
          <a:p>
            <a:r>
              <a:rPr lang="en-GB" dirty="0" smtClean="0"/>
              <a:t>Feedback</a:t>
            </a:r>
            <a:endParaRPr lang="en-GB" dirty="0"/>
          </a:p>
        </p:txBody>
      </p:sp>
    </p:spTree>
    <p:extLst>
      <p:ext uri="{BB962C8B-B14F-4D97-AF65-F5344CB8AC3E}">
        <p14:creationId xmlns:p14="http://schemas.microsoft.com/office/powerpoint/2010/main" val="2702656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a:t>
            </a:r>
            <a:endParaRPr lang="en-GB" dirty="0"/>
          </a:p>
        </p:txBody>
      </p:sp>
      <p:sp>
        <p:nvSpPr>
          <p:cNvPr id="3" name="Content Placeholder 2"/>
          <p:cNvSpPr>
            <a:spLocks noGrp="1"/>
          </p:cNvSpPr>
          <p:nvPr>
            <p:ph idx="1"/>
          </p:nvPr>
        </p:nvSpPr>
        <p:spPr/>
        <p:txBody>
          <a:bodyPr/>
          <a:lstStyle/>
          <a:p>
            <a:r>
              <a:rPr lang="en-GB" dirty="0" smtClean="0"/>
              <a:t>Identified healthcare and social care and the provision</a:t>
            </a:r>
          </a:p>
          <a:p>
            <a:r>
              <a:rPr lang="en-GB" dirty="0" smtClean="0"/>
              <a:t> Structure of health care and social care</a:t>
            </a:r>
          </a:p>
          <a:p>
            <a:r>
              <a:rPr lang="en-GB" dirty="0" smtClean="0"/>
              <a:t>Integrated care</a:t>
            </a:r>
          </a:p>
          <a:p>
            <a:r>
              <a:rPr lang="en-GB" dirty="0" smtClean="0"/>
              <a:t> Discussed funding options</a:t>
            </a:r>
            <a:endParaRPr lang="en-GB" dirty="0"/>
          </a:p>
        </p:txBody>
      </p:sp>
    </p:spTree>
    <p:extLst>
      <p:ext uri="{BB962C8B-B14F-4D97-AF65-F5344CB8AC3E}">
        <p14:creationId xmlns:p14="http://schemas.microsoft.com/office/powerpoint/2010/main" val="3423450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normAutofit fontScale="62500" lnSpcReduction="20000"/>
          </a:bodyPr>
          <a:lstStyle/>
          <a:p>
            <a:r>
              <a:rPr lang="en-GB" b="1" dirty="0"/>
              <a:t>Health and Social Care provision</a:t>
            </a:r>
            <a:r>
              <a:rPr lang="en-GB" dirty="0"/>
              <a:t>  Political</a:t>
            </a:r>
          </a:p>
          <a:p>
            <a:r>
              <a:rPr lang="en-GB" b="1" dirty="0"/>
              <a:t>NHS Constitution- personal responsibility</a:t>
            </a:r>
            <a:r>
              <a:rPr lang="en-GB" dirty="0"/>
              <a:t> </a:t>
            </a:r>
            <a:r>
              <a:rPr lang="en-GB" b="1" dirty="0"/>
              <a:t>NHS Universal scheme-top up</a:t>
            </a:r>
            <a:endParaRPr lang="en-GB" dirty="0"/>
          </a:p>
          <a:p>
            <a:r>
              <a:rPr lang="en-GB" dirty="0"/>
              <a:t>Structure of Health and Social Care-Integrated care </a:t>
            </a:r>
          </a:p>
          <a:p>
            <a:r>
              <a:rPr lang="en-GB" dirty="0"/>
              <a:t>NHS Outcome Framework/ Social Care Outcome Framework</a:t>
            </a:r>
          </a:p>
          <a:p>
            <a:r>
              <a:rPr lang="en-GB" b="1" dirty="0"/>
              <a:t>NHS 5year forward Review</a:t>
            </a:r>
            <a:endParaRPr lang="en-GB" dirty="0"/>
          </a:p>
          <a:p>
            <a:r>
              <a:rPr lang="en-GB" u="sng" dirty="0">
                <a:hlinkClick r:id="rId2"/>
              </a:rPr>
              <a:t>http://www.kingsfund.org.uk/time-to-think-differently/audio-video/case-change-slide-pack</a:t>
            </a:r>
            <a:endParaRPr lang="en-GB" dirty="0"/>
          </a:p>
          <a:p>
            <a:r>
              <a:rPr lang="en-GB" dirty="0"/>
              <a:t> </a:t>
            </a:r>
          </a:p>
          <a:p>
            <a:r>
              <a:rPr lang="en-GB" dirty="0"/>
              <a:t>Prevention </a:t>
            </a:r>
            <a:r>
              <a:rPr lang="en-GB" u="sng" dirty="0">
                <a:hlinkClick r:id="rId3"/>
              </a:rPr>
              <a:t>http://www.scie.org.uk/prevention-library/about</a:t>
            </a:r>
            <a:endParaRPr lang="en-GB" dirty="0"/>
          </a:p>
          <a:p>
            <a:r>
              <a:rPr lang="en-GB" dirty="0" err="1"/>
              <a:t>Reablement</a:t>
            </a:r>
            <a:r>
              <a:rPr lang="en-GB" dirty="0"/>
              <a:t> </a:t>
            </a:r>
            <a:r>
              <a:rPr lang="en-GB" u="sng" dirty="0">
                <a:hlinkClick r:id="rId4"/>
              </a:rPr>
              <a:t>http://www.scie.org.uk/reablement/</a:t>
            </a:r>
            <a:endParaRPr lang="en-GB" dirty="0"/>
          </a:p>
          <a:p>
            <a:r>
              <a:rPr lang="en-GB" dirty="0" smtClean="0"/>
              <a:t>Promoting </a:t>
            </a:r>
            <a:r>
              <a:rPr lang="en-GB" dirty="0"/>
              <a:t>wellbeing</a:t>
            </a:r>
          </a:p>
          <a:p>
            <a:r>
              <a:rPr lang="en-GB" b="1" u="sng" dirty="0">
                <a:hlinkClick r:id="rId5"/>
              </a:rPr>
              <a:t>http://www.scie.org.uk/socialcaretv/video-player.asp?v=promotingwell-being</a:t>
            </a:r>
            <a:endParaRPr lang="en-GB" dirty="0"/>
          </a:p>
          <a:p>
            <a:r>
              <a:rPr lang="en-GB" dirty="0"/>
              <a:t>Technologies</a:t>
            </a:r>
          </a:p>
          <a:p>
            <a:r>
              <a:rPr lang="en-GB" u="sng" dirty="0"/>
              <a:t>http://www.kingsfund.org.uk/publications/articles/eight-technologies-will-change-health-and-care</a:t>
            </a:r>
            <a:endParaRPr lang="en-GB" dirty="0"/>
          </a:p>
          <a:p>
            <a:r>
              <a:rPr lang="en-GB" dirty="0" err="1"/>
              <a:t>Reablement</a:t>
            </a:r>
            <a:r>
              <a:rPr lang="en-GB" dirty="0"/>
              <a:t> </a:t>
            </a:r>
          </a:p>
          <a:p>
            <a:r>
              <a:rPr lang="en-GB" dirty="0"/>
              <a:t> </a:t>
            </a:r>
            <a:r>
              <a:rPr lang="en-GB" u="sng" dirty="0">
                <a:hlinkClick r:id="rId6"/>
              </a:rPr>
              <a:t>http://www.scie.org.uk/socialcaretv/video-player.asp?guid=7f99fdd1-0e82-47c9-adb9-b939284397fc</a:t>
            </a:r>
            <a:r>
              <a:rPr lang="en-GB" dirty="0"/>
              <a:t> </a:t>
            </a:r>
          </a:p>
          <a:p>
            <a:r>
              <a:rPr lang="en-GB" b="1" dirty="0"/>
              <a:t>Read Chapter 7 Core Text</a:t>
            </a:r>
            <a:endParaRPr lang="en-GB" dirty="0"/>
          </a:p>
        </p:txBody>
      </p:sp>
    </p:spTree>
    <p:extLst>
      <p:ext uri="{BB962C8B-B14F-4D97-AF65-F5344CB8AC3E}">
        <p14:creationId xmlns:p14="http://schemas.microsoft.com/office/powerpoint/2010/main" val="1177351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Structure of health care</a:t>
            </a:r>
            <a:endParaRPr lang="en-GB" dirty="0"/>
          </a:p>
        </p:txBody>
      </p:sp>
      <p:sp>
        <p:nvSpPr>
          <p:cNvPr id="3" name="Content Placeholder 2"/>
          <p:cNvSpPr>
            <a:spLocks noGrp="1"/>
          </p:cNvSpPr>
          <p:nvPr>
            <p:ph idx="1"/>
          </p:nvPr>
        </p:nvSpPr>
        <p:spPr/>
        <p:txBody>
          <a:bodyPr>
            <a:normAutofit/>
          </a:bodyPr>
          <a:lstStyle/>
          <a:p>
            <a:r>
              <a:rPr lang="en-GB" dirty="0" smtClean="0"/>
              <a:t>WHO (2012) Aim for Universal health coverage (UHC)- means that all people receive the health services they need without suffering financial hardship when paying for them. </a:t>
            </a:r>
          </a:p>
          <a:p>
            <a:r>
              <a:rPr lang="en-GB" dirty="0" smtClean="0"/>
              <a:t>The full spectrum of essential, quality health services should be covered including </a:t>
            </a:r>
          </a:p>
          <a:p>
            <a:pPr lvl="1"/>
            <a:r>
              <a:rPr lang="en-GB" dirty="0" smtClean="0"/>
              <a:t>health promotion</a:t>
            </a:r>
          </a:p>
          <a:p>
            <a:pPr lvl="1"/>
            <a:r>
              <a:rPr lang="en-GB" dirty="0" smtClean="0"/>
              <a:t>Prevention</a:t>
            </a:r>
          </a:p>
          <a:p>
            <a:pPr lvl="1"/>
            <a:r>
              <a:rPr lang="en-GB" dirty="0" smtClean="0"/>
              <a:t>Treatment</a:t>
            </a:r>
          </a:p>
          <a:p>
            <a:pPr lvl="1"/>
            <a:r>
              <a:rPr lang="en-GB" dirty="0" smtClean="0"/>
              <a:t>Rehabilitation</a:t>
            </a:r>
          </a:p>
          <a:p>
            <a:pPr lvl="1"/>
            <a:r>
              <a:rPr lang="en-GB" dirty="0" smtClean="0"/>
              <a:t>palliative care.</a:t>
            </a:r>
          </a:p>
          <a:p>
            <a:endParaRPr lang="en-GB" dirty="0"/>
          </a:p>
        </p:txBody>
      </p:sp>
    </p:spTree>
    <p:extLst>
      <p:ext uri="{BB962C8B-B14F-4D97-AF65-F5344CB8AC3E}">
        <p14:creationId xmlns:p14="http://schemas.microsoft.com/office/powerpoint/2010/main" val="330604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UK-THE </a:t>
            </a:r>
            <a:r>
              <a:rPr lang="en-GB" dirty="0"/>
              <a:t>BEVERIDGE MODEL</a:t>
            </a:r>
            <a:br>
              <a:rPr lang="en-GB" dirty="0"/>
            </a:br>
            <a:endParaRPr lang="en-GB" dirty="0"/>
          </a:p>
        </p:txBody>
      </p:sp>
      <p:sp>
        <p:nvSpPr>
          <p:cNvPr id="3" name="Content Placeholder 2"/>
          <p:cNvSpPr>
            <a:spLocks noGrp="1"/>
          </p:cNvSpPr>
          <p:nvPr>
            <p:ph idx="1"/>
          </p:nvPr>
        </p:nvSpPr>
        <p:spPr>
          <a:xfrm>
            <a:off x="457200" y="2057400"/>
            <a:ext cx="8229600" cy="4068763"/>
          </a:xfrm>
        </p:spPr>
        <p:txBody>
          <a:bodyPr>
            <a:normAutofit fontScale="92500" lnSpcReduction="10000"/>
          </a:bodyPr>
          <a:lstStyle/>
          <a:p>
            <a:r>
              <a:rPr lang="en-GB" dirty="0" smtClean="0"/>
              <a:t>Named </a:t>
            </a:r>
            <a:r>
              <a:rPr lang="en-GB" dirty="0"/>
              <a:t>after William Beveridge, the daring social reformer who designed Britain's National Health Service. </a:t>
            </a:r>
            <a:endParaRPr lang="en-GB" dirty="0" smtClean="0"/>
          </a:p>
          <a:p>
            <a:r>
              <a:rPr lang="en-GB" dirty="0" smtClean="0"/>
              <a:t>In </a:t>
            </a:r>
            <a:r>
              <a:rPr lang="en-GB" dirty="0"/>
              <a:t>this system, health care is provided and financed by the government through tax </a:t>
            </a:r>
            <a:r>
              <a:rPr lang="en-GB" dirty="0" smtClean="0"/>
              <a:t>payments</a:t>
            </a:r>
            <a:endParaRPr lang="en-GB" dirty="0"/>
          </a:p>
          <a:p>
            <a:r>
              <a:rPr lang="en-GB" dirty="0"/>
              <a:t>Many, but not all, hospitals and clinics are owned by the government; some doctors are government employees, but there are also private doctors who collect their fees from the government. </a:t>
            </a:r>
            <a:endParaRPr lang="en-GB" dirty="0" smtClean="0"/>
          </a:p>
          <a:p>
            <a:r>
              <a:rPr lang="en-GB" dirty="0" smtClean="0"/>
              <a:t>These </a:t>
            </a:r>
            <a:r>
              <a:rPr lang="en-GB" dirty="0"/>
              <a:t>systems tend to have low costs per capita, because the government, as the sole payer, controls what doctors can do and what they can charge.</a:t>
            </a:r>
          </a:p>
          <a:p>
            <a:r>
              <a:rPr lang="en-GB" dirty="0" smtClean="0"/>
              <a:t>Countries </a:t>
            </a:r>
            <a:r>
              <a:rPr lang="en-GB" dirty="0"/>
              <a:t>using the Beveridge plan or variations on it include </a:t>
            </a:r>
            <a:r>
              <a:rPr lang="en-GB" b="1" dirty="0" smtClean="0"/>
              <a:t>Great </a:t>
            </a:r>
            <a:r>
              <a:rPr lang="en-GB" b="1" dirty="0"/>
              <a:t>Britain, Spain, most of Scandinavia and New Zealand. Hong Kong </a:t>
            </a:r>
            <a:r>
              <a:rPr lang="en-GB" dirty="0"/>
              <a:t>still has its own Beveridge-style health </a:t>
            </a:r>
            <a:r>
              <a:rPr lang="en-GB" dirty="0" smtClean="0"/>
              <a:t>care</a:t>
            </a:r>
          </a:p>
          <a:p>
            <a:r>
              <a:rPr lang="en-GB" b="1" dirty="0" smtClean="0"/>
              <a:t>Cuba</a:t>
            </a:r>
            <a:r>
              <a:rPr lang="en-GB" dirty="0" smtClean="0"/>
              <a:t> </a:t>
            </a:r>
            <a:r>
              <a:rPr lang="en-GB" dirty="0"/>
              <a:t>represents the extreme application of the Beveridge approach; it is probably the world's purest example of total government control.</a:t>
            </a:r>
          </a:p>
          <a:p>
            <a:endParaRPr lang="en-GB" dirty="0"/>
          </a:p>
        </p:txBody>
      </p:sp>
    </p:spTree>
    <p:extLst>
      <p:ext uri="{BB962C8B-B14F-4D97-AF65-F5344CB8AC3E}">
        <p14:creationId xmlns:p14="http://schemas.microsoft.com/office/powerpoint/2010/main" val="1506658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Different models of health care systems</a:t>
            </a:r>
            <a:endParaRPr lang="en-GB" dirty="0"/>
          </a:p>
        </p:txBody>
      </p:sp>
      <p:sp>
        <p:nvSpPr>
          <p:cNvPr id="3" name="Content Placeholder 2"/>
          <p:cNvSpPr>
            <a:spLocks noGrp="1"/>
          </p:cNvSpPr>
          <p:nvPr>
            <p:ph idx="1"/>
          </p:nvPr>
        </p:nvSpPr>
        <p:spPr/>
        <p:txBody>
          <a:bodyPr>
            <a:normAutofit lnSpcReduction="10000"/>
          </a:bodyPr>
          <a:lstStyle/>
          <a:p>
            <a:r>
              <a:rPr lang="en-GB" dirty="0" smtClean="0"/>
              <a:t>The exact configuration of services varies from country to country</a:t>
            </a:r>
          </a:p>
          <a:p>
            <a:r>
              <a:rPr lang="en-GB" dirty="0" smtClean="0"/>
              <a:t>Reid</a:t>
            </a:r>
            <a:r>
              <a:rPr lang="en-GB" dirty="0"/>
              <a:t> </a:t>
            </a:r>
            <a:r>
              <a:rPr lang="en-GB" dirty="0" smtClean="0"/>
              <a:t>(2009)Different models of health care</a:t>
            </a:r>
          </a:p>
          <a:p>
            <a:r>
              <a:rPr lang="en-GB" b="1" dirty="0" smtClean="0"/>
              <a:t>THE </a:t>
            </a:r>
            <a:r>
              <a:rPr lang="en-GB" b="1" dirty="0"/>
              <a:t>BEVERIDGE </a:t>
            </a:r>
            <a:r>
              <a:rPr lang="en-GB" b="1" dirty="0" smtClean="0"/>
              <a:t>MODEL </a:t>
            </a:r>
            <a:r>
              <a:rPr lang="en-GB" dirty="0" smtClean="0"/>
              <a:t>-health care is provided and financed by the government</a:t>
            </a:r>
            <a:r>
              <a:rPr lang="en-GB" b="1" dirty="0" smtClean="0"/>
              <a:t> Britain, </a:t>
            </a:r>
            <a:r>
              <a:rPr lang="en-GB" dirty="0" smtClean="0"/>
              <a:t>Spain, most of Scandinavia, Hong Kong and New Zealand.</a:t>
            </a:r>
          </a:p>
          <a:p>
            <a:r>
              <a:rPr lang="en-GB" dirty="0" smtClean="0"/>
              <a:t> </a:t>
            </a:r>
            <a:r>
              <a:rPr lang="en-GB" b="1" dirty="0" smtClean="0"/>
              <a:t>THE </a:t>
            </a:r>
            <a:r>
              <a:rPr lang="en-GB" b="1" dirty="0"/>
              <a:t>BISMARCK </a:t>
            </a:r>
            <a:r>
              <a:rPr lang="en-GB" b="1" dirty="0" smtClean="0"/>
              <a:t>MODEL</a:t>
            </a:r>
            <a:r>
              <a:rPr lang="en-GB" dirty="0" smtClean="0"/>
              <a:t>- insurance model in Germany, France, Belgium, the Netherlands, Japan, Switzerland and in Latin America.</a:t>
            </a:r>
          </a:p>
          <a:p>
            <a:r>
              <a:rPr lang="en-GB" b="1" dirty="0" smtClean="0"/>
              <a:t>THE </a:t>
            </a:r>
            <a:r>
              <a:rPr lang="en-GB" b="1" dirty="0"/>
              <a:t>NATIONAL HEALTH INSURANCE </a:t>
            </a:r>
            <a:r>
              <a:rPr lang="en-GB" b="1" dirty="0" smtClean="0"/>
              <a:t>MODEL </a:t>
            </a:r>
            <a:r>
              <a:rPr lang="en-GB" dirty="0" smtClean="0"/>
              <a:t>private-sector providers, but payment comes from a government-run insurance</a:t>
            </a:r>
            <a:r>
              <a:rPr lang="en-GB" b="1" dirty="0" smtClean="0"/>
              <a:t> </a:t>
            </a:r>
            <a:r>
              <a:rPr lang="en-GB" dirty="0" smtClean="0"/>
              <a:t>in Canada, Taiwan and South Korea. </a:t>
            </a:r>
          </a:p>
          <a:p>
            <a:r>
              <a:rPr lang="en-GB" b="1" dirty="0" smtClean="0"/>
              <a:t>THE </a:t>
            </a:r>
            <a:r>
              <a:rPr lang="en-GB" b="1" dirty="0"/>
              <a:t>OUT-OF-POCKET </a:t>
            </a:r>
            <a:r>
              <a:rPr lang="en-GB" b="1" dirty="0" smtClean="0"/>
              <a:t>MODEL</a:t>
            </a:r>
            <a:r>
              <a:rPr lang="en-GB" dirty="0"/>
              <a:t> Most of the nations on the planet are too poor and too disorganized to provide any kind of mass medical </a:t>
            </a:r>
            <a:r>
              <a:rPr lang="en-GB" dirty="0" smtClean="0"/>
              <a:t>care</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42735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altLang="en-US" sz="2400" b="1" i="1" dirty="0">
                <a:solidFill>
                  <a:srgbClr val="2B3349"/>
                </a:solidFill>
                <a:latin typeface="Georgia" pitchFamily="18" charset="0"/>
                <a:cs typeface="Arial" pitchFamily="34" charset="0"/>
              </a:rPr>
              <a:t>World Health Organization Ranking; The World’s Health Systems 2015</a:t>
            </a:r>
            <a:endParaRPr lang="en-GB" sz="2400" dirty="0"/>
          </a:p>
        </p:txBody>
      </p:sp>
      <p:graphicFrame>
        <p:nvGraphicFramePr>
          <p:cNvPr id="4" name="Content Placeholder 3"/>
          <p:cNvGraphicFramePr>
            <a:graphicFrameLocks noGrp="1"/>
          </p:cNvGraphicFramePr>
          <p:nvPr>
            <p:ph idx="1"/>
            <p:extLst/>
          </p:nvPr>
        </p:nvGraphicFramePr>
        <p:xfrm>
          <a:off x="3198771" y="1268760"/>
          <a:ext cx="2727701" cy="4673370"/>
        </p:xfrm>
        <a:graphic>
          <a:graphicData uri="http://schemas.openxmlformats.org/drawingml/2006/table">
            <a:tbl>
              <a:tblPr/>
              <a:tblGrid>
                <a:gridCol w="2727701">
                  <a:extLst>
                    <a:ext uri="{9D8B030D-6E8A-4147-A177-3AD203B41FA5}">
                      <a16:colId xmlns:a16="http://schemas.microsoft.com/office/drawing/2014/main" val="20000"/>
                    </a:ext>
                  </a:extLst>
                </a:gridCol>
              </a:tblGrid>
              <a:tr h="4525963">
                <a:tc>
                  <a:txBody>
                    <a:bodyPr/>
                    <a:lstStyle/>
                    <a:p>
                      <a:r>
                        <a:rPr lang="en-GB" sz="800" dirty="0"/>
                        <a:t>1 </a:t>
                      </a:r>
                      <a:r>
                        <a:rPr lang="en-GB" sz="800" dirty="0" smtClean="0"/>
                        <a:t>France-System combines universal coverage with a public–private mix of hospital and ambulatory care </a:t>
                      </a:r>
                      <a:r>
                        <a:rPr lang="en-GB" sz="800" dirty="0"/>
                        <a:t/>
                      </a:r>
                      <a:br>
                        <a:rPr lang="en-GB" sz="800" dirty="0"/>
                      </a:br>
                      <a:r>
                        <a:rPr lang="en-GB" sz="800" dirty="0"/>
                        <a:t>2 Italy</a:t>
                      </a:r>
                      <a:br>
                        <a:rPr lang="en-GB" sz="800" dirty="0"/>
                      </a:br>
                      <a:r>
                        <a:rPr lang="en-GB" sz="800" dirty="0"/>
                        <a:t>3 San Marino</a:t>
                      </a:r>
                      <a:br>
                        <a:rPr lang="en-GB" sz="800" dirty="0"/>
                      </a:br>
                      <a:r>
                        <a:rPr lang="en-GB" sz="800" dirty="0"/>
                        <a:t>4 Andorra</a:t>
                      </a:r>
                      <a:br>
                        <a:rPr lang="en-GB" sz="800" dirty="0"/>
                      </a:br>
                      <a:r>
                        <a:rPr lang="en-GB" sz="800" dirty="0"/>
                        <a:t>5 Malta</a:t>
                      </a:r>
                      <a:br>
                        <a:rPr lang="en-GB" sz="800" dirty="0"/>
                      </a:br>
                      <a:r>
                        <a:rPr lang="en-GB" sz="800" dirty="0"/>
                        <a:t>6 Singapore</a:t>
                      </a:r>
                      <a:br>
                        <a:rPr lang="en-GB" sz="800" dirty="0"/>
                      </a:br>
                      <a:r>
                        <a:rPr lang="en-GB" sz="800" dirty="0"/>
                        <a:t>7 Spain</a:t>
                      </a:r>
                      <a:br>
                        <a:rPr lang="en-GB" sz="800" dirty="0"/>
                      </a:br>
                      <a:r>
                        <a:rPr lang="en-GB" sz="800" dirty="0"/>
                        <a:t>8 Oman</a:t>
                      </a:r>
                      <a:br>
                        <a:rPr lang="en-GB" sz="800" dirty="0"/>
                      </a:br>
                      <a:r>
                        <a:rPr lang="en-GB" sz="800" dirty="0"/>
                        <a:t>9 Austria</a:t>
                      </a:r>
                      <a:br>
                        <a:rPr lang="en-GB" sz="800" dirty="0"/>
                      </a:br>
                      <a:r>
                        <a:rPr lang="en-GB" sz="800" dirty="0"/>
                        <a:t>10 Japan</a:t>
                      </a:r>
                      <a:br>
                        <a:rPr lang="en-GB" sz="800" dirty="0"/>
                      </a:br>
                      <a:r>
                        <a:rPr lang="en-GB" sz="800" dirty="0"/>
                        <a:t>11 Norway</a:t>
                      </a:r>
                      <a:br>
                        <a:rPr lang="en-GB" sz="800" dirty="0"/>
                      </a:br>
                      <a:r>
                        <a:rPr lang="en-GB" sz="800" dirty="0"/>
                        <a:t>12 Portugal</a:t>
                      </a:r>
                      <a:br>
                        <a:rPr lang="en-GB" sz="800" dirty="0"/>
                      </a:br>
                      <a:r>
                        <a:rPr lang="en-GB" sz="800" dirty="0"/>
                        <a:t>13 Monaco</a:t>
                      </a:r>
                      <a:br>
                        <a:rPr lang="en-GB" sz="800" dirty="0"/>
                      </a:br>
                      <a:r>
                        <a:rPr lang="en-GB" sz="800" dirty="0"/>
                        <a:t>14 Greece</a:t>
                      </a:r>
                      <a:br>
                        <a:rPr lang="en-GB" sz="800" dirty="0"/>
                      </a:br>
                      <a:r>
                        <a:rPr lang="en-GB" sz="800" dirty="0"/>
                        <a:t>15 Iceland</a:t>
                      </a:r>
                      <a:br>
                        <a:rPr lang="en-GB" sz="800" dirty="0"/>
                      </a:br>
                      <a:r>
                        <a:rPr lang="en-GB" sz="800" dirty="0"/>
                        <a:t>16 Luxembourg</a:t>
                      </a:r>
                      <a:br>
                        <a:rPr lang="en-GB" sz="800" dirty="0"/>
                      </a:br>
                      <a:r>
                        <a:rPr lang="en-GB" sz="800" dirty="0"/>
                        <a:t>17 Netherlands</a:t>
                      </a:r>
                      <a:br>
                        <a:rPr lang="en-GB" sz="800" dirty="0"/>
                      </a:br>
                      <a:r>
                        <a:rPr lang="en-GB" sz="800" dirty="0"/>
                        <a:t>18 United Kingdom</a:t>
                      </a:r>
                      <a:br>
                        <a:rPr lang="en-GB" sz="800" dirty="0"/>
                      </a:br>
                      <a:r>
                        <a:rPr lang="en-GB" sz="800" dirty="0"/>
                        <a:t>19 Ireland</a:t>
                      </a:r>
                      <a:br>
                        <a:rPr lang="en-GB" sz="800" dirty="0"/>
                      </a:br>
                      <a:r>
                        <a:rPr lang="en-GB" sz="800" dirty="0"/>
                        <a:t>20 Switzerland</a:t>
                      </a:r>
                      <a:br>
                        <a:rPr lang="en-GB" sz="800" dirty="0"/>
                      </a:br>
                      <a:r>
                        <a:rPr lang="en-GB" sz="800" dirty="0"/>
                        <a:t>21 Belgium</a:t>
                      </a:r>
                      <a:br>
                        <a:rPr lang="en-GB" sz="800" dirty="0"/>
                      </a:br>
                      <a:r>
                        <a:rPr lang="en-GB" sz="800" dirty="0"/>
                        <a:t>22 Colombia</a:t>
                      </a:r>
                      <a:br>
                        <a:rPr lang="en-GB" sz="800" dirty="0"/>
                      </a:br>
                      <a:r>
                        <a:rPr lang="en-GB" sz="800" dirty="0"/>
                        <a:t>23 Sweden</a:t>
                      </a:r>
                      <a:br>
                        <a:rPr lang="en-GB" sz="800" dirty="0"/>
                      </a:br>
                      <a:r>
                        <a:rPr lang="en-GB" sz="800" dirty="0"/>
                        <a:t>24 Cyprus</a:t>
                      </a:r>
                      <a:br>
                        <a:rPr lang="en-GB" sz="800" dirty="0"/>
                      </a:br>
                      <a:r>
                        <a:rPr lang="en-GB" sz="800" dirty="0"/>
                        <a:t>25 Germany</a:t>
                      </a:r>
                      <a:br>
                        <a:rPr lang="en-GB" sz="800" dirty="0"/>
                      </a:br>
                      <a:r>
                        <a:rPr lang="en-GB" sz="800" dirty="0"/>
                        <a:t>26 Saudi Arabia</a:t>
                      </a:r>
                      <a:br>
                        <a:rPr lang="en-GB" sz="800" dirty="0"/>
                      </a:br>
                      <a:r>
                        <a:rPr lang="en-GB" sz="800" dirty="0"/>
                        <a:t>27 United Arab Emirates</a:t>
                      </a:r>
                      <a:br>
                        <a:rPr lang="en-GB" sz="800" dirty="0"/>
                      </a:br>
                      <a:r>
                        <a:rPr lang="en-GB" sz="800" dirty="0"/>
                        <a:t>28 Israel</a:t>
                      </a:r>
                      <a:br>
                        <a:rPr lang="en-GB" sz="800" dirty="0"/>
                      </a:br>
                      <a:r>
                        <a:rPr lang="en-GB" sz="800" dirty="0"/>
                        <a:t>29 Morocco</a:t>
                      </a:r>
                      <a:br>
                        <a:rPr lang="en-GB" sz="800" dirty="0"/>
                      </a:br>
                      <a:r>
                        <a:rPr lang="en-GB" sz="800" b="1" dirty="0">
                          <a:solidFill>
                            <a:srgbClr val="CC0000"/>
                          </a:solidFill>
                          <a:effectLst/>
                        </a:rPr>
                        <a:t>30 Canada</a:t>
                      </a:r>
                      <a:r>
                        <a:rPr lang="en-GB" sz="800" b="1" dirty="0">
                          <a:solidFill>
                            <a:srgbClr val="000000"/>
                          </a:solidFill>
                          <a:effectLst/>
                        </a:rPr>
                        <a:t/>
                      </a:r>
                      <a:br>
                        <a:rPr lang="en-GB" sz="800" b="1" dirty="0">
                          <a:solidFill>
                            <a:srgbClr val="000000"/>
                          </a:solidFill>
                          <a:effectLst/>
                        </a:rPr>
                      </a:br>
                      <a:r>
                        <a:rPr lang="en-GB" sz="800" b="1" dirty="0">
                          <a:solidFill>
                            <a:srgbClr val="000000"/>
                          </a:solidFill>
                          <a:effectLst/>
                        </a:rPr>
                        <a:t>31 Finland</a:t>
                      </a:r>
                      <a:br>
                        <a:rPr lang="en-GB" sz="800" b="1" dirty="0">
                          <a:solidFill>
                            <a:srgbClr val="000000"/>
                          </a:solidFill>
                          <a:effectLst/>
                        </a:rPr>
                      </a:br>
                      <a:r>
                        <a:rPr lang="en-GB" sz="800" b="1" dirty="0">
                          <a:solidFill>
                            <a:srgbClr val="000000"/>
                          </a:solidFill>
                          <a:effectLst/>
                        </a:rPr>
                        <a:t>32 Australia</a:t>
                      </a:r>
                      <a:br>
                        <a:rPr lang="en-GB" sz="800" b="1" dirty="0">
                          <a:solidFill>
                            <a:srgbClr val="000000"/>
                          </a:solidFill>
                          <a:effectLst/>
                        </a:rPr>
                      </a:br>
                      <a:r>
                        <a:rPr lang="en-GB" sz="800" b="1" dirty="0">
                          <a:solidFill>
                            <a:srgbClr val="000000"/>
                          </a:solidFill>
                          <a:effectLst/>
                        </a:rPr>
                        <a:t>33 Chile</a:t>
                      </a:r>
                      <a:br>
                        <a:rPr lang="en-GB" sz="800" b="1" dirty="0">
                          <a:solidFill>
                            <a:srgbClr val="000000"/>
                          </a:solidFill>
                          <a:effectLst/>
                        </a:rPr>
                      </a:br>
                      <a:r>
                        <a:rPr lang="en-GB" sz="800" b="1" dirty="0">
                          <a:solidFill>
                            <a:srgbClr val="000000"/>
                          </a:solidFill>
                          <a:effectLst/>
                        </a:rPr>
                        <a:t>34 Denmark</a:t>
                      </a:r>
                      <a:br>
                        <a:rPr lang="en-GB" sz="800" b="1" dirty="0">
                          <a:solidFill>
                            <a:srgbClr val="000000"/>
                          </a:solidFill>
                          <a:effectLst/>
                        </a:rPr>
                      </a:br>
                      <a:r>
                        <a:rPr lang="en-GB" sz="800" b="1" dirty="0">
                          <a:solidFill>
                            <a:srgbClr val="000000"/>
                          </a:solidFill>
                          <a:effectLst/>
                        </a:rPr>
                        <a:t>35 Dominica</a:t>
                      </a:r>
                      <a:br>
                        <a:rPr lang="en-GB" sz="800" b="1" dirty="0">
                          <a:solidFill>
                            <a:srgbClr val="000000"/>
                          </a:solidFill>
                          <a:effectLst/>
                        </a:rPr>
                      </a:br>
                      <a:r>
                        <a:rPr lang="en-GB" sz="800" b="1" dirty="0">
                          <a:solidFill>
                            <a:srgbClr val="000000"/>
                          </a:solidFill>
                          <a:effectLst/>
                        </a:rPr>
                        <a:t>36 Costa Rica</a:t>
                      </a:r>
                      <a:br>
                        <a:rPr lang="en-GB" sz="800" b="1" dirty="0">
                          <a:solidFill>
                            <a:srgbClr val="000000"/>
                          </a:solidFill>
                          <a:effectLst/>
                        </a:rPr>
                      </a:br>
                      <a:r>
                        <a:rPr lang="en-GB" sz="800" b="1" dirty="0">
                          <a:solidFill>
                            <a:srgbClr val="CC0000"/>
                          </a:solidFill>
                          <a:effectLst/>
                        </a:rPr>
                        <a:t>37 USA</a:t>
                      </a:r>
                      <a:endParaRPr lang="en-GB" sz="800" dirty="0"/>
                    </a:p>
                  </a:txBody>
                  <a:tcPr marL="30308" marR="30308" marT="20205" marB="20205">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3208736" y="1579047"/>
            <a:ext cx="65" cy="474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0134" rIns="0" bIns="65067"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943110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good is the NHS</a:t>
            </a:r>
            <a:endParaRPr lang="en-GB" dirty="0"/>
          </a:p>
        </p:txBody>
      </p:sp>
      <p:sp>
        <p:nvSpPr>
          <p:cNvPr id="3" name="Content Placeholder 2"/>
          <p:cNvSpPr>
            <a:spLocks noGrp="1"/>
          </p:cNvSpPr>
          <p:nvPr>
            <p:ph idx="1"/>
          </p:nvPr>
        </p:nvSpPr>
        <p:spPr/>
        <p:txBody>
          <a:bodyPr/>
          <a:lstStyle/>
          <a:p>
            <a:r>
              <a:rPr lang="en-GB" dirty="0">
                <a:hlinkClick r:id="rId2"/>
              </a:rPr>
              <a:t>https://fullfact.org/health/has-nhs-been-judged-best-healthcare-system-world</a:t>
            </a:r>
            <a:r>
              <a:rPr lang="en-GB" dirty="0" smtClean="0">
                <a:hlinkClick r:id="rId2"/>
              </a:rPr>
              <a:t>/</a:t>
            </a:r>
            <a:endParaRPr lang="en-GB" dirty="0" smtClean="0"/>
          </a:p>
          <a:p>
            <a:endParaRPr lang="en-GB" dirty="0"/>
          </a:p>
        </p:txBody>
      </p:sp>
    </p:spTree>
    <p:extLst>
      <p:ext uri="{BB962C8B-B14F-4D97-AF65-F5344CB8AC3E}">
        <p14:creationId xmlns:p14="http://schemas.microsoft.com/office/powerpoint/2010/main" val="890725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a:t>
            </a:r>
            <a:br>
              <a:rPr lang="en-GB" dirty="0" smtClean="0"/>
            </a:br>
            <a:r>
              <a:rPr lang="en-GB" dirty="0" smtClean="0"/>
              <a:t/>
            </a:r>
            <a:br>
              <a:rPr lang="en-GB" dirty="0" smtClean="0"/>
            </a:br>
            <a:r>
              <a:rPr lang="en-GB" dirty="0" smtClean="0"/>
              <a:t>The NHS system</a:t>
            </a:r>
            <a:br>
              <a:rPr lang="en-GB" dirty="0" smtClean="0"/>
            </a:b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u="sng" dirty="0"/>
              <a:t>Universal coverage, public funded system with top </a:t>
            </a:r>
            <a:r>
              <a:rPr lang="en-GB" u="sng" dirty="0" smtClean="0"/>
              <a:t>up.</a:t>
            </a:r>
          </a:p>
          <a:p>
            <a:r>
              <a:rPr lang="en-GB" dirty="0" smtClean="0"/>
              <a:t>The </a:t>
            </a:r>
            <a:r>
              <a:rPr lang="en-GB" dirty="0"/>
              <a:t>NHS is mainly funded from general taxation and National Insurance contributions. </a:t>
            </a:r>
            <a:endParaRPr lang="en-GB" dirty="0" smtClean="0"/>
          </a:p>
          <a:p>
            <a:r>
              <a:rPr lang="en-GB" dirty="0" smtClean="0"/>
              <a:t>The </a:t>
            </a:r>
            <a:r>
              <a:rPr lang="en-GB" dirty="0"/>
              <a:t>decision about how much money parliament will give to the Department of Health to spend on the NHS in England is made as part of the Spending Round process</a:t>
            </a:r>
            <a:r>
              <a:rPr lang="en-GB" dirty="0" smtClean="0"/>
              <a:t>.</a:t>
            </a:r>
          </a:p>
        </p:txBody>
      </p:sp>
    </p:spTree>
    <p:extLst>
      <p:ext uri="{BB962C8B-B14F-4D97-AF65-F5344CB8AC3E}">
        <p14:creationId xmlns:p14="http://schemas.microsoft.com/office/powerpoint/2010/main" val="528782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1378</TotalTime>
  <Words>1946</Words>
  <Application>Microsoft Office PowerPoint</Application>
  <PresentationFormat>On-screen Show (4:3)</PresentationFormat>
  <Paragraphs>210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Corbel</vt:lpstr>
      <vt:lpstr>Georgia</vt:lpstr>
      <vt:lpstr>Wingdings 2</vt:lpstr>
      <vt:lpstr>Frame</vt:lpstr>
      <vt:lpstr>Health and Social Care Provision</vt:lpstr>
      <vt:lpstr>Aim</vt:lpstr>
      <vt:lpstr>WHO (2012) A good health system </vt:lpstr>
      <vt:lpstr> Structure of health care</vt:lpstr>
      <vt:lpstr> UK-THE BEVERIDGE MODEL </vt:lpstr>
      <vt:lpstr>Different models of health care systems</vt:lpstr>
      <vt:lpstr>World Health Organization Ranking; The World’s Health Systems 2015</vt:lpstr>
      <vt:lpstr>How good is the NHS</vt:lpstr>
      <vt:lpstr>   The NHS system  </vt:lpstr>
      <vt:lpstr>Current system</vt:lpstr>
      <vt:lpstr>Healthcare need </vt:lpstr>
      <vt:lpstr>NHS priorities</vt:lpstr>
      <vt:lpstr>The NHS Mandate (2017)</vt:lpstr>
      <vt:lpstr>The NHS Mandate (2017)</vt:lpstr>
      <vt:lpstr>Five Year Forward View (2014)</vt:lpstr>
      <vt:lpstr>Priorities and trade-offs</vt:lpstr>
      <vt:lpstr>Priorities and trade-offs</vt:lpstr>
      <vt:lpstr>Health care provision</vt:lpstr>
      <vt:lpstr>Structure of Health Care</vt:lpstr>
      <vt:lpstr>Health care need</vt:lpstr>
      <vt:lpstr>Small group Activity</vt:lpstr>
      <vt:lpstr> Group Activity</vt:lpstr>
      <vt:lpstr>Social care need</vt:lpstr>
      <vt:lpstr>Social care need</vt:lpstr>
      <vt:lpstr>Social Care</vt:lpstr>
      <vt:lpstr>The Care Act (2014)</vt:lpstr>
      <vt:lpstr>The Care Act (2014)</vt:lpstr>
      <vt:lpstr>The Care Act (2014)</vt:lpstr>
      <vt:lpstr>Structure of Social Care</vt:lpstr>
      <vt:lpstr>Social care provision</vt:lpstr>
      <vt:lpstr>Difference between health care and social care</vt:lpstr>
      <vt:lpstr> In summary the difference between health care and social care</vt:lpstr>
      <vt:lpstr>Integrated care</vt:lpstr>
      <vt:lpstr>Vanguards </vt:lpstr>
      <vt:lpstr>Vanguard Integrated Care-</vt:lpstr>
      <vt:lpstr> Consider- Group Debate Integrated Care</vt:lpstr>
      <vt:lpstr>Plenary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Angela Bleasdale</cp:lastModifiedBy>
  <cp:revision>50</cp:revision>
  <dcterms:created xsi:type="dcterms:W3CDTF">2016-10-08T17:51:54Z</dcterms:created>
  <dcterms:modified xsi:type="dcterms:W3CDTF">2018-11-06T12:09:20Z</dcterms:modified>
</cp:coreProperties>
</file>