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10" r:id="rId3"/>
    <p:sldId id="260" r:id="rId4"/>
    <p:sldId id="321" r:id="rId5"/>
    <p:sldId id="324" r:id="rId6"/>
    <p:sldId id="326" r:id="rId7"/>
    <p:sldId id="259" r:id="rId8"/>
    <p:sldId id="265" r:id="rId9"/>
    <p:sldId id="263" r:id="rId10"/>
    <p:sldId id="264" r:id="rId11"/>
    <p:sldId id="316" r:id="rId12"/>
    <p:sldId id="312" r:id="rId13"/>
    <p:sldId id="313" r:id="rId14"/>
    <p:sldId id="314" r:id="rId15"/>
    <p:sldId id="315" r:id="rId16"/>
    <p:sldId id="273" r:id="rId17"/>
    <p:sldId id="261" r:id="rId18"/>
    <p:sldId id="274" r:id="rId19"/>
    <p:sldId id="262" r:id="rId20"/>
    <p:sldId id="300" r:id="rId21"/>
    <p:sldId id="275" r:id="rId22"/>
    <p:sldId id="276" r:id="rId23"/>
    <p:sldId id="266" r:id="rId24"/>
    <p:sldId id="267" r:id="rId25"/>
    <p:sldId id="325" r:id="rId26"/>
    <p:sldId id="268" r:id="rId27"/>
    <p:sldId id="269" r:id="rId28"/>
    <p:sldId id="270" r:id="rId29"/>
    <p:sldId id="271" r:id="rId30"/>
    <p:sldId id="286" r:id="rId31"/>
    <p:sldId id="322" r:id="rId32"/>
    <p:sldId id="277" r:id="rId33"/>
    <p:sldId id="258" r:id="rId34"/>
    <p:sldId id="287" r:id="rId35"/>
    <p:sldId id="288" r:id="rId36"/>
    <p:sldId id="323" r:id="rId37"/>
    <p:sldId id="348" r:id="rId38"/>
    <p:sldId id="297" r:id="rId39"/>
    <p:sldId id="31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hyperlink" Target="https://youtu.be/ae1G4ETt-t8"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youtu.be/ae1G4ETt-t8"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AD472-457D-4F7D-85C8-4E948B08F4E1}"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6158385C-04D8-46A6-9BEF-82D595281DF8}">
      <dgm:prSet/>
      <dgm:spPr/>
      <dgm:t>
        <a:bodyPr/>
        <a:lstStyle/>
        <a:p>
          <a:r>
            <a:rPr lang="en-GB"/>
            <a:t>At the end of the class, the students will be able to ;</a:t>
          </a:r>
          <a:endParaRPr lang="en-US"/>
        </a:p>
      </dgm:t>
    </dgm:pt>
    <dgm:pt modelId="{ECC5EA7A-F43F-4054-B19E-4451C88C6359}" type="parTrans" cxnId="{8D271A73-3218-47A0-9E7B-460ACA57C370}">
      <dgm:prSet/>
      <dgm:spPr/>
      <dgm:t>
        <a:bodyPr/>
        <a:lstStyle/>
        <a:p>
          <a:endParaRPr lang="en-US"/>
        </a:p>
      </dgm:t>
    </dgm:pt>
    <dgm:pt modelId="{8EC250EB-1579-4B22-AABF-B3C745EF6108}" type="sibTrans" cxnId="{8D271A73-3218-47A0-9E7B-460ACA57C370}">
      <dgm:prSet phldrT="1" phldr="0"/>
      <dgm:spPr/>
      <dgm:t>
        <a:bodyPr/>
        <a:lstStyle/>
        <a:p>
          <a:r>
            <a:rPr lang="en-US"/>
            <a:t>1</a:t>
          </a:r>
        </a:p>
      </dgm:t>
    </dgm:pt>
    <dgm:pt modelId="{9E5D5652-2F83-482F-811C-0FCDE2936123}">
      <dgm:prSet/>
      <dgm:spPr/>
      <dgm:t>
        <a:bodyPr/>
        <a:lstStyle/>
        <a:p>
          <a:r>
            <a:rPr lang="en-GB" dirty="0"/>
            <a:t>1-</a:t>
          </a:r>
          <a:r>
            <a:rPr lang="en-US" dirty="0"/>
            <a:t>Review the nature of the Health and Social Care sector or industry in its </a:t>
          </a:r>
          <a:r>
            <a:rPr lang="en-US" dirty="0">
              <a:highlight>
                <a:srgbClr val="00FFFF"/>
              </a:highlight>
            </a:rPr>
            <a:t>wider context </a:t>
          </a:r>
          <a:r>
            <a:rPr lang="en-US" dirty="0"/>
            <a:t>and </a:t>
          </a:r>
          <a:r>
            <a:rPr lang="en-US" dirty="0">
              <a:highlight>
                <a:srgbClr val="FFFF00"/>
              </a:highlight>
            </a:rPr>
            <a:t>specific environment</a:t>
          </a:r>
          <a:r>
            <a:rPr lang="en-US" dirty="0"/>
            <a:t>.</a:t>
          </a:r>
        </a:p>
      </dgm:t>
    </dgm:pt>
    <dgm:pt modelId="{E6AF6DF0-4EC6-473B-A225-755DD043A6FD}" type="parTrans" cxnId="{5C1EA6F5-8649-4C27-B663-D4C52092895B}">
      <dgm:prSet/>
      <dgm:spPr/>
      <dgm:t>
        <a:bodyPr/>
        <a:lstStyle/>
        <a:p>
          <a:endParaRPr lang="en-US"/>
        </a:p>
      </dgm:t>
    </dgm:pt>
    <dgm:pt modelId="{EC0B2254-3FE0-49B6-8A8F-C42F783B39CC}" type="sibTrans" cxnId="{5C1EA6F5-8649-4C27-B663-D4C52092895B}">
      <dgm:prSet phldrT="2" phldr="0"/>
      <dgm:spPr/>
      <dgm:t>
        <a:bodyPr/>
        <a:lstStyle/>
        <a:p>
          <a:r>
            <a:rPr lang="en-US"/>
            <a:t>2</a:t>
          </a:r>
        </a:p>
      </dgm:t>
    </dgm:pt>
    <dgm:pt modelId="{D684242F-A228-49B1-807C-3632347AACB7}">
      <dgm:prSet/>
      <dgm:spPr/>
      <dgm:t>
        <a:bodyPr/>
        <a:lstStyle/>
        <a:p>
          <a:r>
            <a:rPr lang="en-US" dirty="0"/>
            <a:t>2-Identify the main difference between </a:t>
          </a:r>
          <a:r>
            <a:rPr lang="en-US" dirty="0">
              <a:highlight>
                <a:srgbClr val="00FF00"/>
              </a:highlight>
            </a:rPr>
            <a:t>health care </a:t>
          </a:r>
          <a:r>
            <a:rPr lang="en-US" dirty="0"/>
            <a:t>and </a:t>
          </a:r>
          <a:r>
            <a:rPr lang="en-US" dirty="0">
              <a:highlight>
                <a:srgbClr val="FFFF00"/>
              </a:highlight>
            </a:rPr>
            <a:t>Social Care .</a:t>
          </a:r>
        </a:p>
      </dgm:t>
    </dgm:pt>
    <dgm:pt modelId="{C563F07B-9445-40D9-A99F-5DC23930ADFD}" type="parTrans" cxnId="{25C1E2F7-CE81-4B06-A278-085DC4A8CCFA}">
      <dgm:prSet/>
      <dgm:spPr/>
      <dgm:t>
        <a:bodyPr/>
        <a:lstStyle/>
        <a:p>
          <a:endParaRPr lang="en-US"/>
        </a:p>
      </dgm:t>
    </dgm:pt>
    <dgm:pt modelId="{5C2EBFDB-A3E4-455F-999C-8033F2891DC9}" type="sibTrans" cxnId="{25C1E2F7-CE81-4B06-A278-085DC4A8CCFA}">
      <dgm:prSet phldrT="3" phldr="0"/>
      <dgm:spPr/>
      <dgm:t>
        <a:bodyPr/>
        <a:lstStyle/>
        <a:p>
          <a:r>
            <a:rPr lang="en-US"/>
            <a:t>3</a:t>
          </a:r>
        </a:p>
      </dgm:t>
    </dgm:pt>
    <dgm:pt modelId="{EE4DB6F6-BBC8-4111-AAF7-3D549F6600FA}" type="pres">
      <dgm:prSet presAssocID="{BB7AD472-457D-4F7D-85C8-4E948B08F4E1}" presName="Name0" presStyleCnt="0">
        <dgm:presLayoutVars>
          <dgm:animLvl val="lvl"/>
          <dgm:resizeHandles val="exact"/>
        </dgm:presLayoutVars>
      </dgm:prSet>
      <dgm:spPr/>
    </dgm:pt>
    <dgm:pt modelId="{D9223706-5236-4C67-89A2-A986FBAC881D}" type="pres">
      <dgm:prSet presAssocID="{6158385C-04D8-46A6-9BEF-82D595281DF8}" presName="compositeNode" presStyleCnt="0">
        <dgm:presLayoutVars>
          <dgm:bulletEnabled val="1"/>
        </dgm:presLayoutVars>
      </dgm:prSet>
      <dgm:spPr/>
    </dgm:pt>
    <dgm:pt modelId="{79BAB29A-4D35-4A37-BB53-B6B43C13F52A}" type="pres">
      <dgm:prSet presAssocID="{6158385C-04D8-46A6-9BEF-82D595281DF8}" presName="bgRect" presStyleLbl="bgAccFollowNode1" presStyleIdx="0" presStyleCnt="3"/>
      <dgm:spPr/>
    </dgm:pt>
    <dgm:pt modelId="{C9ACA8BF-DC05-4D1A-8346-5D9779E47DF9}" type="pres">
      <dgm:prSet presAssocID="{8EC250EB-1579-4B22-AABF-B3C745EF6108}" presName="sibTransNodeCircle" presStyleLbl="alignNode1" presStyleIdx="0" presStyleCnt="6">
        <dgm:presLayoutVars>
          <dgm:chMax val="0"/>
          <dgm:bulletEnabled/>
        </dgm:presLayoutVars>
      </dgm:prSet>
      <dgm:spPr/>
    </dgm:pt>
    <dgm:pt modelId="{845D5E03-2DEC-403F-A621-7EF88EA82C9E}" type="pres">
      <dgm:prSet presAssocID="{6158385C-04D8-46A6-9BEF-82D595281DF8}" presName="bottomLine" presStyleLbl="alignNode1" presStyleIdx="1" presStyleCnt="6">
        <dgm:presLayoutVars/>
      </dgm:prSet>
      <dgm:spPr/>
    </dgm:pt>
    <dgm:pt modelId="{81E59302-4A77-4D21-8C16-6448DA54E3DD}" type="pres">
      <dgm:prSet presAssocID="{6158385C-04D8-46A6-9BEF-82D595281DF8}" presName="nodeText" presStyleLbl="bgAccFollowNode1" presStyleIdx="0" presStyleCnt="3">
        <dgm:presLayoutVars>
          <dgm:bulletEnabled val="1"/>
        </dgm:presLayoutVars>
      </dgm:prSet>
      <dgm:spPr/>
    </dgm:pt>
    <dgm:pt modelId="{663B87D5-0B94-4771-BC65-6FBC399331EA}" type="pres">
      <dgm:prSet presAssocID="{8EC250EB-1579-4B22-AABF-B3C745EF6108}" presName="sibTrans" presStyleCnt="0"/>
      <dgm:spPr/>
    </dgm:pt>
    <dgm:pt modelId="{EC34C7B2-DD22-445C-8207-F7E4F9F16BDA}" type="pres">
      <dgm:prSet presAssocID="{9E5D5652-2F83-482F-811C-0FCDE2936123}" presName="compositeNode" presStyleCnt="0">
        <dgm:presLayoutVars>
          <dgm:bulletEnabled val="1"/>
        </dgm:presLayoutVars>
      </dgm:prSet>
      <dgm:spPr/>
    </dgm:pt>
    <dgm:pt modelId="{C5478FC8-A8B0-4CA8-B29A-6E26CDDBDB5D}" type="pres">
      <dgm:prSet presAssocID="{9E5D5652-2F83-482F-811C-0FCDE2936123}" presName="bgRect" presStyleLbl="bgAccFollowNode1" presStyleIdx="1" presStyleCnt="3"/>
      <dgm:spPr/>
    </dgm:pt>
    <dgm:pt modelId="{4353DD20-9FA5-4DB0-85BF-0310E50C2B35}" type="pres">
      <dgm:prSet presAssocID="{EC0B2254-3FE0-49B6-8A8F-C42F783B39CC}" presName="sibTransNodeCircle" presStyleLbl="alignNode1" presStyleIdx="2" presStyleCnt="6">
        <dgm:presLayoutVars>
          <dgm:chMax val="0"/>
          <dgm:bulletEnabled/>
        </dgm:presLayoutVars>
      </dgm:prSet>
      <dgm:spPr/>
    </dgm:pt>
    <dgm:pt modelId="{7AB2FFE3-09BE-4EC6-B687-2D84BA5AC7D8}" type="pres">
      <dgm:prSet presAssocID="{9E5D5652-2F83-482F-811C-0FCDE2936123}" presName="bottomLine" presStyleLbl="alignNode1" presStyleIdx="3" presStyleCnt="6">
        <dgm:presLayoutVars/>
      </dgm:prSet>
      <dgm:spPr/>
    </dgm:pt>
    <dgm:pt modelId="{78FF2220-A074-481F-9F00-DFF4691F55C7}" type="pres">
      <dgm:prSet presAssocID="{9E5D5652-2F83-482F-811C-0FCDE2936123}" presName="nodeText" presStyleLbl="bgAccFollowNode1" presStyleIdx="1" presStyleCnt="3">
        <dgm:presLayoutVars>
          <dgm:bulletEnabled val="1"/>
        </dgm:presLayoutVars>
      </dgm:prSet>
      <dgm:spPr/>
    </dgm:pt>
    <dgm:pt modelId="{FE414C1D-89B6-4ABC-BC4C-75E1D76B5064}" type="pres">
      <dgm:prSet presAssocID="{EC0B2254-3FE0-49B6-8A8F-C42F783B39CC}" presName="sibTrans" presStyleCnt="0"/>
      <dgm:spPr/>
    </dgm:pt>
    <dgm:pt modelId="{85B843C0-194C-4FCA-A215-26D23A982591}" type="pres">
      <dgm:prSet presAssocID="{D684242F-A228-49B1-807C-3632347AACB7}" presName="compositeNode" presStyleCnt="0">
        <dgm:presLayoutVars>
          <dgm:bulletEnabled val="1"/>
        </dgm:presLayoutVars>
      </dgm:prSet>
      <dgm:spPr/>
    </dgm:pt>
    <dgm:pt modelId="{B6A1A01E-0CD3-4E92-A040-93B1A5935621}" type="pres">
      <dgm:prSet presAssocID="{D684242F-A228-49B1-807C-3632347AACB7}" presName="bgRect" presStyleLbl="bgAccFollowNode1" presStyleIdx="2" presStyleCnt="3"/>
      <dgm:spPr/>
    </dgm:pt>
    <dgm:pt modelId="{D865A570-A462-4AFC-8CB0-053240C2470E}" type="pres">
      <dgm:prSet presAssocID="{5C2EBFDB-A3E4-455F-999C-8033F2891DC9}" presName="sibTransNodeCircle" presStyleLbl="alignNode1" presStyleIdx="4" presStyleCnt="6">
        <dgm:presLayoutVars>
          <dgm:chMax val="0"/>
          <dgm:bulletEnabled/>
        </dgm:presLayoutVars>
      </dgm:prSet>
      <dgm:spPr/>
    </dgm:pt>
    <dgm:pt modelId="{7456B096-D418-49C0-9F0E-4BA96916D221}" type="pres">
      <dgm:prSet presAssocID="{D684242F-A228-49B1-807C-3632347AACB7}" presName="bottomLine" presStyleLbl="alignNode1" presStyleIdx="5" presStyleCnt="6">
        <dgm:presLayoutVars/>
      </dgm:prSet>
      <dgm:spPr/>
    </dgm:pt>
    <dgm:pt modelId="{2FDD451C-A1BE-4DFD-8256-93D1F9799D66}" type="pres">
      <dgm:prSet presAssocID="{D684242F-A228-49B1-807C-3632347AACB7}" presName="nodeText" presStyleLbl="bgAccFollowNode1" presStyleIdx="2" presStyleCnt="3">
        <dgm:presLayoutVars>
          <dgm:bulletEnabled val="1"/>
        </dgm:presLayoutVars>
      </dgm:prSet>
      <dgm:spPr/>
    </dgm:pt>
  </dgm:ptLst>
  <dgm:cxnLst>
    <dgm:cxn modelId="{94756207-94C8-4E0D-B30F-8D7283871D3F}" type="presOf" srcId="{6158385C-04D8-46A6-9BEF-82D595281DF8}" destId="{79BAB29A-4D35-4A37-BB53-B6B43C13F52A}" srcOrd="0" destOrd="0" presId="urn:microsoft.com/office/officeart/2016/7/layout/BasicLinearProcessNumbered"/>
    <dgm:cxn modelId="{4F1F8B08-FE7F-40F6-B689-51E888CEAB75}" type="presOf" srcId="{D684242F-A228-49B1-807C-3632347AACB7}" destId="{2FDD451C-A1BE-4DFD-8256-93D1F9799D66}" srcOrd="1" destOrd="0" presId="urn:microsoft.com/office/officeart/2016/7/layout/BasicLinearProcessNumbered"/>
    <dgm:cxn modelId="{6246DB18-F2DD-4348-93DF-82E0E57B86F0}" type="presOf" srcId="{BB7AD472-457D-4F7D-85C8-4E948B08F4E1}" destId="{EE4DB6F6-BBC8-4111-AAF7-3D549F6600FA}" srcOrd="0" destOrd="0" presId="urn:microsoft.com/office/officeart/2016/7/layout/BasicLinearProcessNumbered"/>
    <dgm:cxn modelId="{B3FAD226-7777-4E41-8431-52067A217697}" type="presOf" srcId="{5C2EBFDB-A3E4-455F-999C-8033F2891DC9}" destId="{D865A570-A462-4AFC-8CB0-053240C2470E}" srcOrd="0" destOrd="0" presId="urn:microsoft.com/office/officeart/2016/7/layout/BasicLinearProcessNumbered"/>
    <dgm:cxn modelId="{5165E827-A4A3-4895-851F-B3C837A22E83}" type="presOf" srcId="{D684242F-A228-49B1-807C-3632347AACB7}" destId="{B6A1A01E-0CD3-4E92-A040-93B1A5935621}" srcOrd="0" destOrd="0" presId="urn:microsoft.com/office/officeart/2016/7/layout/BasicLinearProcessNumbered"/>
    <dgm:cxn modelId="{659C5A30-9074-40FA-8683-E12C8C8AC0A1}" type="presOf" srcId="{8EC250EB-1579-4B22-AABF-B3C745EF6108}" destId="{C9ACA8BF-DC05-4D1A-8346-5D9779E47DF9}" srcOrd="0" destOrd="0" presId="urn:microsoft.com/office/officeart/2016/7/layout/BasicLinearProcessNumbered"/>
    <dgm:cxn modelId="{E356453B-7559-4F0A-A7AC-A0DEBE7CDCA8}" type="presOf" srcId="{9E5D5652-2F83-482F-811C-0FCDE2936123}" destId="{C5478FC8-A8B0-4CA8-B29A-6E26CDDBDB5D}" srcOrd="0" destOrd="0" presId="urn:microsoft.com/office/officeart/2016/7/layout/BasicLinearProcessNumbered"/>
    <dgm:cxn modelId="{3C01E35E-D48E-43DD-9F7D-09BA7C84F8D9}" type="presOf" srcId="{9E5D5652-2F83-482F-811C-0FCDE2936123}" destId="{78FF2220-A074-481F-9F00-DFF4691F55C7}" srcOrd="1" destOrd="0" presId="urn:microsoft.com/office/officeart/2016/7/layout/BasicLinearProcessNumbered"/>
    <dgm:cxn modelId="{F9645468-0FF7-4793-8C0A-7C4C13F5BAC1}" type="presOf" srcId="{EC0B2254-3FE0-49B6-8A8F-C42F783B39CC}" destId="{4353DD20-9FA5-4DB0-85BF-0310E50C2B35}" srcOrd="0" destOrd="0" presId="urn:microsoft.com/office/officeart/2016/7/layout/BasicLinearProcessNumbered"/>
    <dgm:cxn modelId="{8D271A73-3218-47A0-9E7B-460ACA57C370}" srcId="{BB7AD472-457D-4F7D-85C8-4E948B08F4E1}" destId="{6158385C-04D8-46A6-9BEF-82D595281DF8}" srcOrd="0" destOrd="0" parTransId="{ECC5EA7A-F43F-4054-B19E-4451C88C6359}" sibTransId="{8EC250EB-1579-4B22-AABF-B3C745EF6108}"/>
    <dgm:cxn modelId="{40D68D88-BEE1-43FE-B192-F6E6CD4F30ED}" type="presOf" srcId="{6158385C-04D8-46A6-9BEF-82D595281DF8}" destId="{81E59302-4A77-4D21-8C16-6448DA54E3DD}" srcOrd="1" destOrd="0" presId="urn:microsoft.com/office/officeart/2016/7/layout/BasicLinearProcessNumbered"/>
    <dgm:cxn modelId="{5C1EA6F5-8649-4C27-B663-D4C52092895B}" srcId="{BB7AD472-457D-4F7D-85C8-4E948B08F4E1}" destId="{9E5D5652-2F83-482F-811C-0FCDE2936123}" srcOrd="1" destOrd="0" parTransId="{E6AF6DF0-4EC6-473B-A225-755DD043A6FD}" sibTransId="{EC0B2254-3FE0-49B6-8A8F-C42F783B39CC}"/>
    <dgm:cxn modelId="{25C1E2F7-CE81-4B06-A278-085DC4A8CCFA}" srcId="{BB7AD472-457D-4F7D-85C8-4E948B08F4E1}" destId="{D684242F-A228-49B1-807C-3632347AACB7}" srcOrd="2" destOrd="0" parTransId="{C563F07B-9445-40D9-A99F-5DC23930ADFD}" sibTransId="{5C2EBFDB-A3E4-455F-999C-8033F2891DC9}"/>
    <dgm:cxn modelId="{949217C9-C8D5-4382-9C8D-EE630289E10E}" type="presParOf" srcId="{EE4DB6F6-BBC8-4111-AAF7-3D549F6600FA}" destId="{D9223706-5236-4C67-89A2-A986FBAC881D}" srcOrd="0" destOrd="0" presId="urn:microsoft.com/office/officeart/2016/7/layout/BasicLinearProcessNumbered"/>
    <dgm:cxn modelId="{9B4DC40F-B235-4218-9907-51CC191C81AF}" type="presParOf" srcId="{D9223706-5236-4C67-89A2-A986FBAC881D}" destId="{79BAB29A-4D35-4A37-BB53-B6B43C13F52A}" srcOrd="0" destOrd="0" presId="urn:microsoft.com/office/officeart/2016/7/layout/BasicLinearProcessNumbered"/>
    <dgm:cxn modelId="{5AFC9673-C76E-411F-8AC9-A669C6EC9C43}" type="presParOf" srcId="{D9223706-5236-4C67-89A2-A986FBAC881D}" destId="{C9ACA8BF-DC05-4D1A-8346-5D9779E47DF9}" srcOrd="1" destOrd="0" presId="urn:microsoft.com/office/officeart/2016/7/layout/BasicLinearProcessNumbered"/>
    <dgm:cxn modelId="{A9621DAE-571C-4086-81F5-6461296C67E5}" type="presParOf" srcId="{D9223706-5236-4C67-89A2-A986FBAC881D}" destId="{845D5E03-2DEC-403F-A621-7EF88EA82C9E}" srcOrd="2" destOrd="0" presId="urn:microsoft.com/office/officeart/2016/7/layout/BasicLinearProcessNumbered"/>
    <dgm:cxn modelId="{1AB7E889-BA60-4367-812D-7109BEDBB3A6}" type="presParOf" srcId="{D9223706-5236-4C67-89A2-A986FBAC881D}" destId="{81E59302-4A77-4D21-8C16-6448DA54E3DD}" srcOrd="3" destOrd="0" presId="urn:microsoft.com/office/officeart/2016/7/layout/BasicLinearProcessNumbered"/>
    <dgm:cxn modelId="{ADDC361F-7169-4742-8B73-E6FF9506A178}" type="presParOf" srcId="{EE4DB6F6-BBC8-4111-AAF7-3D549F6600FA}" destId="{663B87D5-0B94-4771-BC65-6FBC399331EA}" srcOrd="1" destOrd="0" presId="urn:microsoft.com/office/officeart/2016/7/layout/BasicLinearProcessNumbered"/>
    <dgm:cxn modelId="{9249CE01-C2DA-4917-8987-F9D2B5F2DB9E}" type="presParOf" srcId="{EE4DB6F6-BBC8-4111-AAF7-3D549F6600FA}" destId="{EC34C7B2-DD22-445C-8207-F7E4F9F16BDA}" srcOrd="2" destOrd="0" presId="urn:microsoft.com/office/officeart/2016/7/layout/BasicLinearProcessNumbered"/>
    <dgm:cxn modelId="{39B33623-7E33-42DD-B371-176E6B823475}" type="presParOf" srcId="{EC34C7B2-DD22-445C-8207-F7E4F9F16BDA}" destId="{C5478FC8-A8B0-4CA8-B29A-6E26CDDBDB5D}" srcOrd="0" destOrd="0" presId="urn:microsoft.com/office/officeart/2016/7/layout/BasicLinearProcessNumbered"/>
    <dgm:cxn modelId="{8FA7B3CA-9177-4716-BA9E-BCAF52946E60}" type="presParOf" srcId="{EC34C7B2-DD22-445C-8207-F7E4F9F16BDA}" destId="{4353DD20-9FA5-4DB0-85BF-0310E50C2B35}" srcOrd="1" destOrd="0" presId="urn:microsoft.com/office/officeart/2016/7/layout/BasicLinearProcessNumbered"/>
    <dgm:cxn modelId="{1D42D118-B237-4BB8-AD97-85D5CAE043C0}" type="presParOf" srcId="{EC34C7B2-DD22-445C-8207-F7E4F9F16BDA}" destId="{7AB2FFE3-09BE-4EC6-B687-2D84BA5AC7D8}" srcOrd="2" destOrd="0" presId="urn:microsoft.com/office/officeart/2016/7/layout/BasicLinearProcessNumbered"/>
    <dgm:cxn modelId="{198D0978-4315-4085-A5B8-79DDF1F0370B}" type="presParOf" srcId="{EC34C7B2-DD22-445C-8207-F7E4F9F16BDA}" destId="{78FF2220-A074-481F-9F00-DFF4691F55C7}" srcOrd="3" destOrd="0" presId="urn:microsoft.com/office/officeart/2016/7/layout/BasicLinearProcessNumbered"/>
    <dgm:cxn modelId="{28D1E1D3-A9F9-4DBF-9401-BEDFED29B54A}" type="presParOf" srcId="{EE4DB6F6-BBC8-4111-AAF7-3D549F6600FA}" destId="{FE414C1D-89B6-4ABC-BC4C-75E1D76B5064}" srcOrd="3" destOrd="0" presId="urn:microsoft.com/office/officeart/2016/7/layout/BasicLinearProcessNumbered"/>
    <dgm:cxn modelId="{0A8628C3-DDD4-4B92-8A1F-C60FA56CA258}" type="presParOf" srcId="{EE4DB6F6-BBC8-4111-AAF7-3D549F6600FA}" destId="{85B843C0-194C-4FCA-A215-26D23A982591}" srcOrd="4" destOrd="0" presId="urn:microsoft.com/office/officeart/2016/7/layout/BasicLinearProcessNumbered"/>
    <dgm:cxn modelId="{A72DF642-1CF7-4DA5-99A2-1DCC6D30C2AC}" type="presParOf" srcId="{85B843C0-194C-4FCA-A215-26D23A982591}" destId="{B6A1A01E-0CD3-4E92-A040-93B1A5935621}" srcOrd="0" destOrd="0" presId="urn:microsoft.com/office/officeart/2016/7/layout/BasicLinearProcessNumbered"/>
    <dgm:cxn modelId="{CE054416-64BD-47E3-9E5A-9C54C129DF87}" type="presParOf" srcId="{85B843C0-194C-4FCA-A215-26D23A982591}" destId="{D865A570-A462-4AFC-8CB0-053240C2470E}" srcOrd="1" destOrd="0" presId="urn:microsoft.com/office/officeart/2016/7/layout/BasicLinearProcessNumbered"/>
    <dgm:cxn modelId="{BB994A74-F327-422D-96A2-DB56752556A2}" type="presParOf" srcId="{85B843C0-194C-4FCA-A215-26D23A982591}" destId="{7456B096-D418-49C0-9F0E-4BA96916D221}" srcOrd="2" destOrd="0" presId="urn:microsoft.com/office/officeart/2016/7/layout/BasicLinearProcessNumbered"/>
    <dgm:cxn modelId="{584F4DD5-FF0F-423D-BDD5-5DA7C3E203B9}" type="presParOf" srcId="{85B843C0-194C-4FCA-A215-26D23A982591}" destId="{2FDD451C-A1BE-4DFD-8256-93D1F9799D6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88BDE-F21B-4F8C-B134-1A2A1C4FA295}"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7C48CF24-9E5B-4B0B-B548-13E6D6212D67}">
      <dgm:prSet/>
      <dgm:spPr/>
      <dgm:t>
        <a:bodyPr/>
        <a:lstStyle/>
        <a:p>
          <a:r>
            <a:rPr lang="en-GB" dirty="0">
              <a:highlight>
                <a:srgbClr val="FFFF00"/>
              </a:highlight>
            </a:rPr>
            <a:t>Activity-10 minutes</a:t>
          </a:r>
          <a:endParaRPr lang="en-US" dirty="0">
            <a:highlight>
              <a:srgbClr val="FFFF00"/>
            </a:highlight>
          </a:endParaRPr>
        </a:p>
      </dgm:t>
    </dgm:pt>
    <dgm:pt modelId="{CB522604-69A9-41B7-995A-970F4E151636}" type="parTrans" cxnId="{642A9AD5-897D-45DF-9DFD-630FCB654931}">
      <dgm:prSet/>
      <dgm:spPr/>
      <dgm:t>
        <a:bodyPr/>
        <a:lstStyle/>
        <a:p>
          <a:endParaRPr lang="en-US"/>
        </a:p>
      </dgm:t>
    </dgm:pt>
    <dgm:pt modelId="{F2ED270E-C205-4A3D-BC22-40C9918B6A8A}" type="sibTrans" cxnId="{642A9AD5-897D-45DF-9DFD-630FCB654931}">
      <dgm:prSet/>
      <dgm:spPr/>
      <dgm:t>
        <a:bodyPr/>
        <a:lstStyle/>
        <a:p>
          <a:endParaRPr lang="en-US"/>
        </a:p>
      </dgm:t>
    </dgm:pt>
    <dgm:pt modelId="{D6628258-6B04-4E9C-A6FD-F472BAF07AC3}">
      <dgm:prSet/>
      <dgm:spPr/>
      <dgm:t>
        <a:bodyPr/>
        <a:lstStyle/>
        <a:p>
          <a:r>
            <a:rPr lang="en-GB" dirty="0"/>
            <a:t>Define the healthcare sector?</a:t>
          </a:r>
          <a:endParaRPr lang="en-US" dirty="0"/>
        </a:p>
      </dgm:t>
    </dgm:pt>
    <dgm:pt modelId="{25514FEF-6854-413E-BB7C-42F9049C7DD7}" type="parTrans" cxnId="{21312239-9D10-4C9D-B95F-123BD22C2061}">
      <dgm:prSet/>
      <dgm:spPr/>
      <dgm:t>
        <a:bodyPr/>
        <a:lstStyle/>
        <a:p>
          <a:endParaRPr lang="en-US"/>
        </a:p>
      </dgm:t>
    </dgm:pt>
    <dgm:pt modelId="{F7386C57-0AE7-4890-BD10-3E7620758BF7}" type="sibTrans" cxnId="{21312239-9D10-4C9D-B95F-123BD22C2061}">
      <dgm:prSet/>
      <dgm:spPr/>
      <dgm:t>
        <a:bodyPr/>
        <a:lstStyle/>
        <a:p>
          <a:endParaRPr lang="en-US"/>
        </a:p>
      </dgm:t>
    </dgm:pt>
    <dgm:pt modelId="{3C4CDF2F-7CF3-4697-82B4-5ACDAAAA847E}">
      <dgm:prSet/>
      <dgm:spPr/>
      <dgm:t>
        <a:bodyPr/>
        <a:lstStyle/>
        <a:p>
          <a:r>
            <a:rPr lang="en-GB"/>
            <a:t>Feedback to the class</a:t>
          </a:r>
          <a:endParaRPr lang="en-US"/>
        </a:p>
      </dgm:t>
    </dgm:pt>
    <dgm:pt modelId="{0D748B5A-0973-426F-B684-B47BF38FA43E}" type="parTrans" cxnId="{EB289789-5986-43DE-AD8E-8C12977FFC63}">
      <dgm:prSet/>
      <dgm:spPr/>
      <dgm:t>
        <a:bodyPr/>
        <a:lstStyle/>
        <a:p>
          <a:endParaRPr lang="en-US"/>
        </a:p>
      </dgm:t>
    </dgm:pt>
    <dgm:pt modelId="{245F1438-DABE-4442-966E-50D02ACD9D57}" type="sibTrans" cxnId="{EB289789-5986-43DE-AD8E-8C12977FFC63}">
      <dgm:prSet/>
      <dgm:spPr/>
      <dgm:t>
        <a:bodyPr/>
        <a:lstStyle/>
        <a:p>
          <a:endParaRPr lang="en-US"/>
        </a:p>
      </dgm:t>
    </dgm:pt>
    <dgm:pt modelId="{5232DA82-FB30-4E77-8EC3-2D39DD70A908}">
      <dgm:prSet/>
      <dgm:spPr/>
      <dgm:t>
        <a:bodyPr/>
        <a:lstStyle/>
        <a:p>
          <a:r>
            <a:rPr lang="en-GB" b="0" i="0" dirty="0"/>
            <a:t>Video on: </a:t>
          </a:r>
          <a:r>
            <a:rPr lang="en-GB" b="0" i="0" dirty="0">
              <a:highlight>
                <a:srgbClr val="00FFFF"/>
              </a:highlight>
            </a:rPr>
            <a:t>Different Roles In Care</a:t>
          </a:r>
          <a:endParaRPr lang="en-US" dirty="0">
            <a:highlight>
              <a:srgbClr val="00FFFF"/>
            </a:highlight>
          </a:endParaRPr>
        </a:p>
      </dgm:t>
    </dgm:pt>
    <dgm:pt modelId="{64BF277D-E883-45C4-BE06-C91FE0EE5F7D}" type="parTrans" cxnId="{E65F136D-DD44-4E03-AF73-F0041D0A7022}">
      <dgm:prSet/>
      <dgm:spPr/>
      <dgm:t>
        <a:bodyPr/>
        <a:lstStyle/>
        <a:p>
          <a:endParaRPr lang="en-US"/>
        </a:p>
      </dgm:t>
    </dgm:pt>
    <dgm:pt modelId="{144EB252-C438-4ECD-81B5-50B8E853A95B}" type="sibTrans" cxnId="{E65F136D-DD44-4E03-AF73-F0041D0A7022}">
      <dgm:prSet/>
      <dgm:spPr/>
      <dgm:t>
        <a:bodyPr/>
        <a:lstStyle/>
        <a:p>
          <a:endParaRPr lang="en-US"/>
        </a:p>
      </dgm:t>
    </dgm:pt>
    <dgm:pt modelId="{43A9953A-011C-4282-BE91-28D36B76F7B9}">
      <dgm:prSet/>
      <dgm:spPr/>
      <dgm:t>
        <a:bodyPr/>
        <a:lstStyle/>
        <a:p>
          <a:r>
            <a:rPr lang="en-GB" dirty="0">
              <a:hlinkClick xmlns:r="http://schemas.openxmlformats.org/officeDocument/2006/relationships" r:id="rId1"/>
            </a:rPr>
            <a:t>https://youtu.be/ae1G4ETt-t8</a:t>
          </a:r>
          <a:endParaRPr lang="en-US" dirty="0"/>
        </a:p>
      </dgm:t>
    </dgm:pt>
    <dgm:pt modelId="{22211D6B-C1A3-40E6-9B54-4AB775B3F6ED}" type="parTrans" cxnId="{8638CA7F-0486-4EC8-9B73-BE75247484AC}">
      <dgm:prSet/>
      <dgm:spPr/>
      <dgm:t>
        <a:bodyPr/>
        <a:lstStyle/>
        <a:p>
          <a:endParaRPr lang="en-US"/>
        </a:p>
      </dgm:t>
    </dgm:pt>
    <dgm:pt modelId="{AA949C7F-858D-4DC1-8428-AF0E2EB0D7EB}" type="sibTrans" cxnId="{8638CA7F-0486-4EC8-9B73-BE75247484AC}">
      <dgm:prSet/>
      <dgm:spPr/>
      <dgm:t>
        <a:bodyPr/>
        <a:lstStyle/>
        <a:p>
          <a:endParaRPr lang="en-US"/>
        </a:p>
      </dgm:t>
    </dgm:pt>
    <dgm:pt modelId="{7FA1D162-DD0F-4318-BDA2-3421D4516F89}" type="pres">
      <dgm:prSet presAssocID="{4F288BDE-F21B-4F8C-B134-1A2A1C4FA295}" presName="vert0" presStyleCnt="0">
        <dgm:presLayoutVars>
          <dgm:dir/>
          <dgm:animOne val="branch"/>
          <dgm:animLvl val="lvl"/>
        </dgm:presLayoutVars>
      </dgm:prSet>
      <dgm:spPr/>
    </dgm:pt>
    <dgm:pt modelId="{5F489B96-02BC-495A-8356-7D36AFA36856}" type="pres">
      <dgm:prSet presAssocID="{7C48CF24-9E5B-4B0B-B548-13E6D6212D67}" presName="thickLine" presStyleLbl="alignNode1" presStyleIdx="0" presStyleCnt="5"/>
      <dgm:spPr/>
    </dgm:pt>
    <dgm:pt modelId="{1A779E26-3865-45CB-AB61-32C486196698}" type="pres">
      <dgm:prSet presAssocID="{7C48CF24-9E5B-4B0B-B548-13E6D6212D67}" presName="horz1" presStyleCnt="0"/>
      <dgm:spPr/>
    </dgm:pt>
    <dgm:pt modelId="{13D76081-FE9A-42D3-A891-15465066EB6D}" type="pres">
      <dgm:prSet presAssocID="{7C48CF24-9E5B-4B0B-B548-13E6D6212D67}" presName="tx1" presStyleLbl="revTx" presStyleIdx="0" presStyleCnt="5"/>
      <dgm:spPr/>
    </dgm:pt>
    <dgm:pt modelId="{663D59FE-1E0D-47BA-9DD3-35EC15B2826C}" type="pres">
      <dgm:prSet presAssocID="{7C48CF24-9E5B-4B0B-B548-13E6D6212D67}" presName="vert1" presStyleCnt="0"/>
      <dgm:spPr/>
    </dgm:pt>
    <dgm:pt modelId="{CEE2F668-4E38-43CF-8EC2-432EAC3F0475}" type="pres">
      <dgm:prSet presAssocID="{D6628258-6B04-4E9C-A6FD-F472BAF07AC3}" presName="thickLine" presStyleLbl="alignNode1" presStyleIdx="1" presStyleCnt="5"/>
      <dgm:spPr/>
    </dgm:pt>
    <dgm:pt modelId="{6A35AF9D-64D7-4222-BF9A-B5BBC1098F48}" type="pres">
      <dgm:prSet presAssocID="{D6628258-6B04-4E9C-A6FD-F472BAF07AC3}" presName="horz1" presStyleCnt="0"/>
      <dgm:spPr/>
    </dgm:pt>
    <dgm:pt modelId="{F96B0FC1-A7AE-4A9B-B5DD-81AB0C3E60DE}" type="pres">
      <dgm:prSet presAssocID="{D6628258-6B04-4E9C-A6FD-F472BAF07AC3}" presName="tx1" presStyleLbl="revTx" presStyleIdx="1" presStyleCnt="5"/>
      <dgm:spPr/>
    </dgm:pt>
    <dgm:pt modelId="{9F50BDE1-A53B-4A29-A1E9-35835523B7A4}" type="pres">
      <dgm:prSet presAssocID="{D6628258-6B04-4E9C-A6FD-F472BAF07AC3}" presName="vert1" presStyleCnt="0"/>
      <dgm:spPr/>
    </dgm:pt>
    <dgm:pt modelId="{327753BA-4D57-4554-9F75-096E3998EB7B}" type="pres">
      <dgm:prSet presAssocID="{3C4CDF2F-7CF3-4697-82B4-5ACDAAAA847E}" presName="thickLine" presStyleLbl="alignNode1" presStyleIdx="2" presStyleCnt="5"/>
      <dgm:spPr/>
    </dgm:pt>
    <dgm:pt modelId="{24FD083D-0599-45ED-9D01-38FA8B194C73}" type="pres">
      <dgm:prSet presAssocID="{3C4CDF2F-7CF3-4697-82B4-5ACDAAAA847E}" presName="horz1" presStyleCnt="0"/>
      <dgm:spPr/>
    </dgm:pt>
    <dgm:pt modelId="{EF2FE352-9907-4A4A-A4FA-73112A724127}" type="pres">
      <dgm:prSet presAssocID="{3C4CDF2F-7CF3-4697-82B4-5ACDAAAA847E}" presName="tx1" presStyleLbl="revTx" presStyleIdx="2" presStyleCnt="5"/>
      <dgm:spPr/>
    </dgm:pt>
    <dgm:pt modelId="{3E89D0F1-E958-4C5C-981F-D2649BEEFD45}" type="pres">
      <dgm:prSet presAssocID="{3C4CDF2F-7CF3-4697-82B4-5ACDAAAA847E}" presName="vert1" presStyleCnt="0"/>
      <dgm:spPr/>
    </dgm:pt>
    <dgm:pt modelId="{D7C3248B-32DF-4BE3-88E0-5EEC1B69E1A7}" type="pres">
      <dgm:prSet presAssocID="{5232DA82-FB30-4E77-8EC3-2D39DD70A908}" presName="thickLine" presStyleLbl="alignNode1" presStyleIdx="3" presStyleCnt="5"/>
      <dgm:spPr/>
    </dgm:pt>
    <dgm:pt modelId="{C4FD9CB8-B120-4316-9294-A293AD0CDCF8}" type="pres">
      <dgm:prSet presAssocID="{5232DA82-FB30-4E77-8EC3-2D39DD70A908}" presName="horz1" presStyleCnt="0"/>
      <dgm:spPr/>
    </dgm:pt>
    <dgm:pt modelId="{B35AA737-1BBD-4ECB-B392-3DC0EDCE5911}" type="pres">
      <dgm:prSet presAssocID="{5232DA82-FB30-4E77-8EC3-2D39DD70A908}" presName="tx1" presStyleLbl="revTx" presStyleIdx="3" presStyleCnt="5"/>
      <dgm:spPr/>
    </dgm:pt>
    <dgm:pt modelId="{06BDA293-F76C-41FF-A4B3-DDA34C52D492}" type="pres">
      <dgm:prSet presAssocID="{5232DA82-FB30-4E77-8EC3-2D39DD70A908}" presName="vert1" presStyleCnt="0"/>
      <dgm:spPr/>
    </dgm:pt>
    <dgm:pt modelId="{97772166-71A9-4D02-9C7B-9AB5A0A82217}" type="pres">
      <dgm:prSet presAssocID="{43A9953A-011C-4282-BE91-28D36B76F7B9}" presName="thickLine" presStyleLbl="alignNode1" presStyleIdx="4" presStyleCnt="5"/>
      <dgm:spPr/>
    </dgm:pt>
    <dgm:pt modelId="{989153A6-C96F-4800-9646-328CA6734AB2}" type="pres">
      <dgm:prSet presAssocID="{43A9953A-011C-4282-BE91-28D36B76F7B9}" presName="horz1" presStyleCnt="0"/>
      <dgm:spPr/>
    </dgm:pt>
    <dgm:pt modelId="{D64C4215-8D0E-4F8C-9609-E395C0158DDF}" type="pres">
      <dgm:prSet presAssocID="{43A9953A-011C-4282-BE91-28D36B76F7B9}" presName="tx1" presStyleLbl="revTx" presStyleIdx="4" presStyleCnt="5"/>
      <dgm:spPr/>
    </dgm:pt>
    <dgm:pt modelId="{F70AA22D-CA9A-4EAF-880B-706D2D010279}" type="pres">
      <dgm:prSet presAssocID="{43A9953A-011C-4282-BE91-28D36B76F7B9}" presName="vert1" presStyleCnt="0"/>
      <dgm:spPr/>
    </dgm:pt>
  </dgm:ptLst>
  <dgm:cxnLst>
    <dgm:cxn modelId="{CF789425-8A24-4A86-9864-F9C7662F2CE5}" type="presOf" srcId="{D6628258-6B04-4E9C-A6FD-F472BAF07AC3}" destId="{F96B0FC1-A7AE-4A9B-B5DD-81AB0C3E60DE}" srcOrd="0" destOrd="0" presId="urn:microsoft.com/office/officeart/2008/layout/LinedList"/>
    <dgm:cxn modelId="{ED480D38-37E5-4B4A-AFDD-8D80E9D05BE9}" type="presOf" srcId="{3C4CDF2F-7CF3-4697-82B4-5ACDAAAA847E}" destId="{EF2FE352-9907-4A4A-A4FA-73112A724127}" srcOrd="0" destOrd="0" presId="urn:microsoft.com/office/officeart/2008/layout/LinedList"/>
    <dgm:cxn modelId="{21312239-9D10-4C9D-B95F-123BD22C2061}" srcId="{4F288BDE-F21B-4F8C-B134-1A2A1C4FA295}" destId="{D6628258-6B04-4E9C-A6FD-F472BAF07AC3}" srcOrd="1" destOrd="0" parTransId="{25514FEF-6854-413E-BB7C-42F9049C7DD7}" sibTransId="{F7386C57-0AE7-4890-BD10-3E7620758BF7}"/>
    <dgm:cxn modelId="{25A4B83D-B70A-4598-8CC0-71A6094CE0C3}" type="presOf" srcId="{43A9953A-011C-4282-BE91-28D36B76F7B9}" destId="{D64C4215-8D0E-4F8C-9609-E395C0158DDF}" srcOrd="0" destOrd="0" presId="urn:microsoft.com/office/officeart/2008/layout/LinedList"/>
    <dgm:cxn modelId="{E65F136D-DD44-4E03-AF73-F0041D0A7022}" srcId="{4F288BDE-F21B-4F8C-B134-1A2A1C4FA295}" destId="{5232DA82-FB30-4E77-8EC3-2D39DD70A908}" srcOrd="3" destOrd="0" parTransId="{64BF277D-E883-45C4-BE06-C91FE0EE5F7D}" sibTransId="{144EB252-C438-4ECD-81B5-50B8E853A95B}"/>
    <dgm:cxn modelId="{F3CEF450-06CE-4A62-A701-09A0AF7E2688}" type="presOf" srcId="{7C48CF24-9E5B-4B0B-B548-13E6D6212D67}" destId="{13D76081-FE9A-42D3-A891-15465066EB6D}" srcOrd="0" destOrd="0" presId="urn:microsoft.com/office/officeart/2008/layout/LinedList"/>
    <dgm:cxn modelId="{8638CA7F-0486-4EC8-9B73-BE75247484AC}" srcId="{4F288BDE-F21B-4F8C-B134-1A2A1C4FA295}" destId="{43A9953A-011C-4282-BE91-28D36B76F7B9}" srcOrd="4" destOrd="0" parTransId="{22211D6B-C1A3-40E6-9B54-4AB775B3F6ED}" sibTransId="{AA949C7F-858D-4DC1-8428-AF0E2EB0D7EB}"/>
    <dgm:cxn modelId="{EB289789-5986-43DE-AD8E-8C12977FFC63}" srcId="{4F288BDE-F21B-4F8C-B134-1A2A1C4FA295}" destId="{3C4CDF2F-7CF3-4697-82B4-5ACDAAAA847E}" srcOrd="2" destOrd="0" parTransId="{0D748B5A-0973-426F-B684-B47BF38FA43E}" sibTransId="{245F1438-DABE-4442-966E-50D02ACD9D57}"/>
    <dgm:cxn modelId="{09CEB6B2-37DB-4656-8FBD-56BABF3E4965}" type="presOf" srcId="{4F288BDE-F21B-4F8C-B134-1A2A1C4FA295}" destId="{7FA1D162-DD0F-4318-BDA2-3421D4516F89}" srcOrd="0" destOrd="0" presId="urn:microsoft.com/office/officeart/2008/layout/LinedList"/>
    <dgm:cxn modelId="{642A9AD5-897D-45DF-9DFD-630FCB654931}" srcId="{4F288BDE-F21B-4F8C-B134-1A2A1C4FA295}" destId="{7C48CF24-9E5B-4B0B-B548-13E6D6212D67}" srcOrd="0" destOrd="0" parTransId="{CB522604-69A9-41B7-995A-970F4E151636}" sibTransId="{F2ED270E-C205-4A3D-BC22-40C9918B6A8A}"/>
    <dgm:cxn modelId="{DA8E1BDE-8825-41E3-B3D3-12FB2E4EFB88}" type="presOf" srcId="{5232DA82-FB30-4E77-8EC3-2D39DD70A908}" destId="{B35AA737-1BBD-4ECB-B392-3DC0EDCE5911}" srcOrd="0" destOrd="0" presId="urn:microsoft.com/office/officeart/2008/layout/LinedList"/>
    <dgm:cxn modelId="{A194978B-526D-4F8F-BC94-6812FC404E04}" type="presParOf" srcId="{7FA1D162-DD0F-4318-BDA2-3421D4516F89}" destId="{5F489B96-02BC-495A-8356-7D36AFA36856}" srcOrd="0" destOrd="0" presId="urn:microsoft.com/office/officeart/2008/layout/LinedList"/>
    <dgm:cxn modelId="{D23AE978-D552-4438-90D1-1AE0A38EB81E}" type="presParOf" srcId="{7FA1D162-DD0F-4318-BDA2-3421D4516F89}" destId="{1A779E26-3865-45CB-AB61-32C486196698}" srcOrd="1" destOrd="0" presId="urn:microsoft.com/office/officeart/2008/layout/LinedList"/>
    <dgm:cxn modelId="{B2AC38F7-AFCA-4438-8C29-18E1E2DE421D}" type="presParOf" srcId="{1A779E26-3865-45CB-AB61-32C486196698}" destId="{13D76081-FE9A-42D3-A891-15465066EB6D}" srcOrd="0" destOrd="0" presId="urn:microsoft.com/office/officeart/2008/layout/LinedList"/>
    <dgm:cxn modelId="{6DB76869-B38A-44BB-9FC4-A4CCFC4AF3E8}" type="presParOf" srcId="{1A779E26-3865-45CB-AB61-32C486196698}" destId="{663D59FE-1E0D-47BA-9DD3-35EC15B2826C}" srcOrd="1" destOrd="0" presId="urn:microsoft.com/office/officeart/2008/layout/LinedList"/>
    <dgm:cxn modelId="{A415C81C-D835-4983-BD18-E5DB1EFABBB9}" type="presParOf" srcId="{7FA1D162-DD0F-4318-BDA2-3421D4516F89}" destId="{CEE2F668-4E38-43CF-8EC2-432EAC3F0475}" srcOrd="2" destOrd="0" presId="urn:microsoft.com/office/officeart/2008/layout/LinedList"/>
    <dgm:cxn modelId="{E774D731-36CC-4B47-868D-BA035161ED1E}" type="presParOf" srcId="{7FA1D162-DD0F-4318-BDA2-3421D4516F89}" destId="{6A35AF9D-64D7-4222-BF9A-B5BBC1098F48}" srcOrd="3" destOrd="0" presId="urn:microsoft.com/office/officeart/2008/layout/LinedList"/>
    <dgm:cxn modelId="{44DF3975-5928-45CB-956E-44D8F5E9BC62}" type="presParOf" srcId="{6A35AF9D-64D7-4222-BF9A-B5BBC1098F48}" destId="{F96B0FC1-A7AE-4A9B-B5DD-81AB0C3E60DE}" srcOrd="0" destOrd="0" presId="urn:microsoft.com/office/officeart/2008/layout/LinedList"/>
    <dgm:cxn modelId="{A4D0BB49-3E1D-48A1-A8E7-8A0141CE8B67}" type="presParOf" srcId="{6A35AF9D-64D7-4222-BF9A-B5BBC1098F48}" destId="{9F50BDE1-A53B-4A29-A1E9-35835523B7A4}" srcOrd="1" destOrd="0" presId="urn:microsoft.com/office/officeart/2008/layout/LinedList"/>
    <dgm:cxn modelId="{68AE34A9-2C79-4E2C-A598-A0FB7CAB6E6A}" type="presParOf" srcId="{7FA1D162-DD0F-4318-BDA2-3421D4516F89}" destId="{327753BA-4D57-4554-9F75-096E3998EB7B}" srcOrd="4" destOrd="0" presId="urn:microsoft.com/office/officeart/2008/layout/LinedList"/>
    <dgm:cxn modelId="{8AB7CCF3-038B-4732-B086-72E777387902}" type="presParOf" srcId="{7FA1D162-DD0F-4318-BDA2-3421D4516F89}" destId="{24FD083D-0599-45ED-9D01-38FA8B194C73}" srcOrd="5" destOrd="0" presId="urn:microsoft.com/office/officeart/2008/layout/LinedList"/>
    <dgm:cxn modelId="{9875175B-7D78-4158-BD6D-CE0F36810841}" type="presParOf" srcId="{24FD083D-0599-45ED-9D01-38FA8B194C73}" destId="{EF2FE352-9907-4A4A-A4FA-73112A724127}" srcOrd="0" destOrd="0" presId="urn:microsoft.com/office/officeart/2008/layout/LinedList"/>
    <dgm:cxn modelId="{C08A84D8-E807-4787-82E2-453310AA17D6}" type="presParOf" srcId="{24FD083D-0599-45ED-9D01-38FA8B194C73}" destId="{3E89D0F1-E958-4C5C-981F-D2649BEEFD45}" srcOrd="1" destOrd="0" presId="urn:microsoft.com/office/officeart/2008/layout/LinedList"/>
    <dgm:cxn modelId="{8B92025A-9C51-4501-A2A8-CA56A096121A}" type="presParOf" srcId="{7FA1D162-DD0F-4318-BDA2-3421D4516F89}" destId="{D7C3248B-32DF-4BE3-88E0-5EEC1B69E1A7}" srcOrd="6" destOrd="0" presId="urn:microsoft.com/office/officeart/2008/layout/LinedList"/>
    <dgm:cxn modelId="{16FD194F-1616-46A6-B885-2E18ABC9989B}" type="presParOf" srcId="{7FA1D162-DD0F-4318-BDA2-3421D4516F89}" destId="{C4FD9CB8-B120-4316-9294-A293AD0CDCF8}" srcOrd="7" destOrd="0" presId="urn:microsoft.com/office/officeart/2008/layout/LinedList"/>
    <dgm:cxn modelId="{518CAF0D-EBC9-449E-9B72-66F675AA3040}" type="presParOf" srcId="{C4FD9CB8-B120-4316-9294-A293AD0CDCF8}" destId="{B35AA737-1BBD-4ECB-B392-3DC0EDCE5911}" srcOrd="0" destOrd="0" presId="urn:microsoft.com/office/officeart/2008/layout/LinedList"/>
    <dgm:cxn modelId="{E7C1DE25-0B73-41F3-869A-F8D7A091C69C}" type="presParOf" srcId="{C4FD9CB8-B120-4316-9294-A293AD0CDCF8}" destId="{06BDA293-F76C-41FF-A4B3-DDA34C52D492}" srcOrd="1" destOrd="0" presId="urn:microsoft.com/office/officeart/2008/layout/LinedList"/>
    <dgm:cxn modelId="{642BBE57-A395-4BA6-86DD-29BE5690ACDB}" type="presParOf" srcId="{7FA1D162-DD0F-4318-BDA2-3421D4516F89}" destId="{97772166-71A9-4D02-9C7B-9AB5A0A82217}" srcOrd="8" destOrd="0" presId="urn:microsoft.com/office/officeart/2008/layout/LinedList"/>
    <dgm:cxn modelId="{5505D9ED-88F3-4A91-B3E7-BDCAA60CE014}" type="presParOf" srcId="{7FA1D162-DD0F-4318-BDA2-3421D4516F89}" destId="{989153A6-C96F-4800-9646-328CA6734AB2}" srcOrd="9" destOrd="0" presId="urn:microsoft.com/office/officeart/2008/layout/LinedList"/>
    <dgm:cxn modelId="{19E18199-620A-4151-A578-DC83F1729481}" type="presParOf" srcId="{989153A6-C96F-4800-9646-328CA6734AB2}" destId="{D64C4215-8D0E-4F8C-9609-E395C0158DDF}" srcOrd="0" destOrd="0" presId="urn:microsoft.com/office/officeart/2008/layout/LinedList"/>
    <dgm:cxn modelId="{AE87B09F-C102-4ADA-9090-CFD5EB78ED78}" type="presParOf" srcId="{989153A6-C96F-4800-9646-328CA6734AB2}" destId="{F70AA22D-CA9A-4EAF-880B-706D2D0102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2BFBA5-68FB-4F39-A77F-DD3A03943B4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0334FF5-DB83-4E5F-B83B-8569D925292F}">
      <dgm:prSet/>
      <dgm:spPr/>
      <dgm:t>
        <a:bodyPr/>
        <a:lstStyle/>
        <a:p>
          <a:r>
            <a:rPr lang="en-US"/>
            <a:t>Health care services and facilities</a:t>
          </a:r>
        </a:p>
      </dgm:t>
    </dgm:pt>
    <dgm:pt modelId="{B4F24BC4-E8E9-4178-9D5E-C8D1FC46D602}" type="parTrans" cxnId="{895E85A7-CB5F-4034-B93C-E3CCF838CE6A}">
      <dgm:prSet/>
      <dgm:spPr/>
      <dgm:t>
        <a:bodyPr/>
        <a:lstStyle/>
        <a:p>
          <a:endParaRPr lang="en-US"/>
        </a:p>
      </dgm:t>
    </dgm:pt>
    <dgm:pt modelId="{626BDCAE-7AFB-4599-97E5-59C43E2400F8}" type="sibTrans" cxnId="{895E85A7-CB5F-4034-B93C-E3CCF838CE6A}">
      <dgm:prSet/>
      <dgm:spPr/>
      <dgm:t>
        <a:bodyPr/>
        <a:lstStyle/>
        <a:p>
          <a:endParaRPr lang="en-US"/>
        </a:p>
      </dgm:t>
    </dgm:pt>
    <dgm:pt modelId="{6F27C2AA-EBC8-46BA-89AA-EF5F52E5B14C}">
      <dgm:prSet/>
      <dgm:spPr/>
      <dgm:t>
        <a:bodyPr/>
        <a:lstStyle/>
        <a:p>
          <a:r>
            <a:rPr lang="en-US"/>
            <a:t>Medical devices, equipment, and hospital supplies manufacturers</a:t>
          </a:r>
        </a:p>
      </dgm:t>
    </dgm:pt>
    <dgm:pt modelId="{CD55455B-5200-4D87-ACDF-183DAF30BB19}" type="parTrans" cxnId="{8B8259F9-E7F2-4421-B9AD-E44CD1B02BC1}">
      <dgm:prSet/>
      <dgm:spPr/>
      <dgm:t>
        <a:bodyPr/>
        <a:lstStyle/>
        <a:p>
          <a:endParaRPr lang="en-US"/>
        </a:p>
      </dgm:t>
    </dgm:pt>
    <dgm:pt modelId="{8321A260-6F3D-4A37-A933-B228E858D26A}" type="sibTrans" cxnId="{8B8259F9-E7F2-4421-B9AD-E44CD1B02BC1}">
      <dgm:prSet/>
      <dgm:spPr/>
      <dgm:t>
        <a:bodyPr/>
        <a:lstStyle/>
        <a:p>
          <a:endParaRPr lang="en-US"/>
        </a:p>
      </dgm:t>
    </dgm:pt>
    <dgm:pt modelId="{C655E455-BFAB-4C2F-8156-5BFB986E68C6}">
      <dgm:prSet/>
      <dgm:spPr/>
      <dgm:t>
        <a:bodyPr/>
        <a:lstStyle/>
        <a:p>
          <a:r>
            <a:rPr lang="en-US"/>
            <a:t>Medical insurance, medical services, and managed care</a:t>
          </a:r>
        </a:p>
      </dgm:t>
    </dgm:pt>
    <dgm:pt modelId="{D8CB6B75-A361-45D3-90F9-C87F2327A3CB}" type="parTrans" cxnId="{DF43BCFB-B5A6-43D9-9D7E-78E46148993A}">
      <dgm:prSet/>
      <dgm:spPr/>
      <dgm:t>
        <a:bodyPr/>
        <a:lstStyle/>
        <a:p>
          <a:endParaRPr lang="en-US"/>
        </a:p>
      </dgm:t>
    </dgm:pt>
    <dgm:pt modelId="{A1BE1904-8009-4131-BA3A-9FEA33B3B580}" type="sibTrans" cxnId="{DF43BCFB-B5A6-43D9-9D7E-78E46148993A}">
      <dgm:prSet/>
      <dgm:spPr/>
      <dgm:t>
        <a:bodyPr/>
        <a:lstStyle/>
        <a:p>
          <a:endParaRPr lang="en-US"/>
        </a:p>
      </dgm:t>
    </dgm:pt>
    <dgm:pt modelId="{67FE1F68-1BE6-435F-80F4-773578EA4EE2}">
      <dgm:prSet/>
      <dgm:spPr/>
      <dgm:t>
        <a:bodyPr/>
        <a:lstStyle/>
        <a:p>
          <a:r>
            <a:rPr lang="en-US"/>
            <a:t>Pharmaceuticals &amp; Related Segments</a:t>
          </a:r>
        </a:p>
      </dgm:t>
    </dgm:pt>
    <dgm:pt modelId="{CC735230-0759-4598-8630-3F838D95E1C9}" type="parTrans" cxnId="{1E2847F0-6490-4728-9B22-61243322B32F}">
      <dgm:prSet/>
      <dgm:spPr/>
      <dgm:t>
        <a:bodyPr/>
        <a:lstStyle/>
        <a:p>
          <a:endParaRPr lang="en-US"/>
        </a:p>
      </dgm:t>
    </dgm:pt>
    <dgm:pt modelId="{4B4122C0-0E5A-4D3D-B0A0-222E7E26A32A}" type="sibTrans" cxnId="{1E2847F0-6490-4728-9B22-61243322B32F}">
      <dgm:prSet/>
      <dgm:spPr/>
      <dgm:t>
        <a:bodyPr/>
        <a:lstStyle/>
        <a:p>
          <a:endParaRPr lang="en-US"/>
        </a:p>
      </dgm:t>
    </dgm:pt>
    <dgm:pt modelId="{5CC00CA5-DE43-4A5D-AE0E-FA722FB7E36B}" type="pres">
      <dgm:prSet presAssocID="{382BFBA5-68FB-4F39-A77F-DD3A03943B49}" presName="linear" presStyleCnt="0">
        <dgm:presLayoutVars>
          <dgm:animLvl val="lvl"/>
          <dgm:resizeHandles val="exact"/>
        </dgm:presLayoutVars>
      </dgm:prSet>
      <dgm:spPr/>
    </dgm:pt>
    <dgm:pt modelId="{17CCFB70-239E-4AD2-981C-F9D9D9F0FAEA}" type="pres">
      <dgm:prSet presAssocID="{60334FF5-DB83-4E5F-B83B-8569D925292F}" presName="parentText" presStyleLbl="node1" presStyleIdx="0" presStyleCnt="4">
        <dgm:presLayoutVars>
          <dgm:chMax val="0"/>
          <dgm:bulletEnabled val="1"/>
        </dgm:presLayoutVars>
      </dgm:prSet>
      <dgm:spPr/>
    </dgm:pt>
    <dgm:pt modelId="{51195283-EDE4-4890-B85A-27D22CEC3F05}" type="pres">
      <dgm:prSet presAssocID="{626BDCAE-7AFB-4599-97E5-59C43E2400F8}" presName="spacer" presStyleCnt="0"/>
      <dgm:spPr/>
    </dgm:pt>
    <dgm:pt modelId="{CE066DAD-6F64-40B7-B0BE-799BC8CE3897}" type="pres">
      <dgm:prSet presAssocID="{6F27C2AA-EBC8-46BA-89AA-EF5F52E5B14C}" presName="parentText" presStyleLbl="node1" presStyleIdx="1" presStyleCnt="4">
        <dgm:presLayoutVars>
          <dgm:chMax val="0"/>
          <dgm:bulletEnabled val="1"/>
        </dgm:presLayoutVars>
      </dgm:prSet>
      <dgm:spPr/>
    </dgm:pt>
    <dgm:pt modelId="{EBE13575-8AA9-4C32-8997-EEE1BD2D8834}" type="pres">
      <dgm:prSet presAssocID="{8321A260-6F3D-4A37-A933-B228E858D26A}" presName="spacer" presStyleCnt="0"/>
      <dgm:spPr/>
    </dgm:pt>
    <dgm:pt modelId="{C875C019-29F5-4400-B927-A480755D8A68}" type="pres">
      <dgm:prSet presAssocID="{C655E455-BFAB-4C2F-8156-5BFB986E68C6}" presName="parentText" presStyleLbl="node1" presStyleIdx="2" presStyleCnt="4">
        <dgm:presLayoutVars>
          <dgm:chMax val="0"/>
          <dgm:bulletEnabled val="1"/>
        </dgm:presLayoutVars>
      </dgm:prSet>
      <dgm:spPr/>
    </dgm:pt>
    <dgm:pt modelId="{5E827156-3FF5-472F-9E30-B4527100F126}" type="pres">
      <dgm:prSet presAssocID="{A1BE1904-8009-4131-BA3A-9FEA33B3B580}" presName="spacer" presStyleCnt="0"/>
      <dgm:spPr/>
    </dgm:pt>
    <dgm:pt modelId="{FA709E48-B179-43CD-A0C8-D7A84D0ABDD3}" type="pres">
      <dgm:prSet presAssocID="{67FE1F68-1BE6-435F-80F4-773578EA4EE2}" presName="parentText" presStyleLbl="node1" presStyleIdx="3" presStyleCnt="4">
        <dgm:presLayoutVars>
          <dgm:chMax val="0"/>
          <dgm:bulletEnabled val="1"/>
        </dgm:presLayoutVars>
      </dgm:prSet>
      <dgm:spPr/>
    </dgm:pt>
  </dgm:ptLst>
  <dgm:cxnLst>
    <dgm:cxn modelId="{FE11AB32-93B5-4861-9F24-F9678A078290}" type="presOf" srcId="{60334FF5-DB83-4E5F-B83B-8569D925292F}" destId="{17CCFB70-239E-4AD2-981C-F9D9D9F0FAEA}" srcOrd="0" destOrd="0" presId="urn:microsoft.com/office/officeart/2005/8/layout/vList2"/>
    <dgm:cxn modelId="{16702753-7683-4FA2-9FC8-C344CFE6E0A9}" type="presOf" srcId="{C655E455-BFAB-4C2F-8156-5BFB986E68C6}" destId="{C875C019-29F5-4400-B927-A480755D8A68}" srcOrd="0" destOrd="0" presId="urn:microsoft.com/office/officeart/2005/8/layout/vList2"/>
    <dgm:cxn modelId="{8518D479-243B-4CAF-839F-5742710BA733}" type="presOf" srcId="{382BFBA5-68FB-4F39-A77F-DD3A03943B49}" destId="{5CC00CA5-DE43-4A5D-AE0E-FA722FB7E36B}" srcOrd="0" destOrd="0" presId="urn:microsoft.com/office/officeart/2005/8/layout/vList2"/>
    <dgm:cxn modelId="{895E85A7-CB5F-4034-B93C-E3CCF838CE6A}" srcId="{382BFBA5-68FB-4F39-A77F-DD3A03943B49}" destId="{60334FF5-DB83-4E5F-B83B-8569D925292F}" srcOrd="0" destOrd="0" parTransId="{B4F24BC4-E8E9-4178-9D5E-C8D1FC46D602}" sibTransId="{626BDCAE-7AFB-4599-97E5-59C43E2400F8}"/>
    <dgm:cxn modelId="{A75FDFCE-E597-4B46-A6A6-7DEDD72403BE}" type="presOf" srcId="{6F27C2AA-EBC8-46BA-89AA-EF5F52E5B14C}" destId="{CE066DAD-6F64-40B7-B0BE-799BC8CE3897}" srcOrd="0" destOrd="0" presId="urn:microsoft.com/office/officeart/2005/8/layout/vList2"/>
    <dgm:cxn modelId="{5459B9D2-A8B0-4C6E-8F1B-E72128E6CE7B}" type="presOf" srcId="{67FE1F68-1BE6-435F-80F4-773578EA4EE2}" destId="{FA709E48-B179-43CD-A0C8-D7A84D0ABDD3}" srcOrd="0" destOrd="0" presId="urn:microsoft.com/office/officeart/2005/8/layout/vList2"/>
    <dgm:cxn modelId="{1E2847F0-6490-4728-9B22-61243322B32F}" srcId="{382BFBA5-68FB-4F39-A77F-DD3A03943B49}" destId="{67FE1F68-1BE6-435F-80F4-773578EA4EE2}" srcOrd="3" destOrd="0" parTransId="{CC735230-0759-4598-8630-3F838D95E1C9}" sibTransId="{4B4122C0-0E5A-4D3D-B0A0-222E7E26A32A}"/>
    <dgm:cxn modelId="{8B8259F9-E7F2-4421-B9AD-E44CD1B02BC1}" srcId="{382BFBA5-68FB-4F39-A77F-DD3A03943B49}" destId="{6F27C2AA-EBC8-46BA-89AA-EF5F52E5B14C}" srcOrd="1" destOrd="0" parTransId="{CD55455B-5200-4D87-ACDF-183DAF30BB19}" sibTransId="{8321A260-6F3D-4A37-A933-B228E858D26A}"/>
    <dgm:cxn modelId="{DF43BCFB-B5A6-43D9-9D7E-78E46148993A}" srcId="{382BFBA5-68FB-4F39-A77F-DD3A03943B49}" destId="{C655E455-BFAB-4C2F-8156-5BFB986E68C6}" srcOrd="2" destOrd="0" parTransId="{D8CB6B75-A361-45D3-90F9-C87F2327A3CB}" sibTransId="{A1BE1904-8009-4131-BA3A-9FEA33B3B580}"/>
    <dgm:cxn modelId="{47AF5B78-708C-4E4A-AE43-958AD5811D63}" type="presParOf" srcId="{5CC00CA5-DE43-4A5D-AE0E-FA722FB7E36B}" destId="{17CCFB70-239E-4AD2-981C-F9D9D9F0FAEA}" srcOrd="0" destOrd="0" presId="urn:microsoft.com/office/officeart/2005/8/layout/vList2"/>
    <dgm:cxn modelId="{B486B433-856F-411C-9B4B-0B2AE7F3B3FB}" type="presParOf" srcId="{5CC00CA5-DE43-4A5D-AE0E-FA722FB7E36B}" destId="{51195283-EDE4-4890-B85A-27D22CEC3F05}" srcOrd="1" destOrd="0" presId="urn:microsoft.com/office/officeart/2005/8/layout/vList2"/>
    <dgm:cxn modelId="{07CB0087-4D13-4C14-B593-B3A75458FFA5}" type="presParOf" srcId="{5CC00CA5-DE43-4A5D-AE0E-FA722FB7E36B}" destId="{CE066DAD-6F64-40B7-B0BE-799BC8CE3897}" srcOrd="2" destOrd="0" presId="urn:microsoft.com/office/officeart/2005/8/layout/vList2"/>
    <dgm:cxn modelId="{26F70B7F-7E2B-446F-B899-732439DCB885}" type="presParOf" srcId="{5CC00CA5-DE43-4A5D-AE0E-FA722FB7E36B}" destId="{EBE13575-8AA9-4C32-8997-EEE1BD2D8834}" srcOrd="3" destOrd="0" presId="urn:microsoft.com/office/officeart/2005/8/layout/vList2"/>
    <dgm:cxn modelId="{D2EC9BE6-CF54-4DAB-AF4D-5DFA24E1B660}" type="presParOf" srcId="{5CC00CA5-DE43-4A5D-AE0E-FA722FB7E36B}" destId="{C875C019-29F5-4400-B927-A480755D8A68}" srcOrd="4" destOrd="0" presId="urn:microsoft.com/office/officeart/2005/8/layout/vList2"/>
    <dgm:cxn modelId="{15071516-54BE-43B6-8FEF-53ACCDF3B93E}" type="presParOf" srcId="{5CC00CA5-DE43-4A5D-AE0E-FA722FB7E36B}" destId="{5E827156-3FF5-472F-9E30-B4527100F126}" srcOrd="5" destOrd="0" presId="urn:microsoft.com/office/officeart/2005/8/layout/vList2"/>
    <dgm:cxn modelId="{A01904BC-C11F-4808-A8C2-D94D5308FB87}" type="presParOf" srcId="{5CC00CA5-DE43-4A5D-AE0E-FA722FB7E36B}" destId="{FA709E48-B179-43CD-A0C8-D7A84D0ABDD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3ED941-4881-41AC-89A3-A98FB63E570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5EF1C32-92B4-4113-9E92-59DB16E7686B}">
      <dgm:prSet/>
      <dgm:spPr/>
      <dgm:t>
        <a:bodyPr/>
        <a:lstStyle/>
        <a:p>
          <a:r>
            <a:rPr lang="en-US" dirty="0">
              <a:latin typeface="Tw Cen MT" panose="020B0602020104020603" pitchFamily="34" charset="0"/>
            </a:rPr>
            <a:t>The NHS is one of the largest employers in the world</a:t>
          </a:r>
          <a:r>
            <a:rPr lang="en-US" dirty="0"/>
            <a:t>:</a:t>
          </a:r>
        </a:p>
      </dgm:t>
    </dgm:pt>
    <dgm:pt modelId="{36F65930-B4ED-40A5-AB8A-DF6E2B74EDD2}" type="parTrans" cxnId="{40F034D8-F884-4273-B6C3-4D3977FCB5D9}">
      <dgm:prSet/>
      <dgm:spPr/>
      <dgm:t>
        <a:bodyPr/>
        <a:lstStyle/>
        <a:p>
          <a:endParaRPr lang="en-US"/>
        </a:p>
      </dgm:t>
    </dgm:pt>
    <dgm:pt modelId="{3E93248A-2448-42E4-8AB7-7C2175B0283A}" type="sibTrans" cxnId="{40F034D8-F884-4273-B6C3-4D3977FCB5D9}">
      <dgm:prSet/>
      <dgm:spPr/>
      <dgm:t>
        <a:bodyPr/>
        <a:lstStyle/>
        <a:p>
          <a:endParaRPr lang="en-US"/>
        </a:p>
      </dgm:t>
    </dgm:pt>
    <dgm:pt modelId="{BCDDFCA4-1069-423D-BEC6-14C67A022842}">
      <dgm:prSet/>
      <dgm:spPr/>
      <dgm:t>
        <a:bodyPr/>
        <a:lstStyle/>
        <a:p>
          <a:r>
            <a:rPr lang="en-US" dirty="0">
              <a:latin typeface="Tw Cen MT" panose="020B0602020104020603" pitchFamily="34" charset="0"/>
            </a:rPr>
            <a:t>The 217 NHS providers employ over 1.1 million people (full time equivalents, FTE), which makes the NHS one of the </a:t>
          </a:r>
          <a:r>
            <a:rPr lang="en-US" dirty="0">
              <a:solidFill>
                <a:schemeClr val="bg1"/>
              </a:solidFill>
              <a:latin typeface="Tw Cen MT" panose="020B0602020104020603" pitchFamily="34" charset="0"/>
            </a:rPr>
            <a:t>world's largest workforces </a:t>
          </a:r>
          <a:r>
            <a:rPr lang="en-US" dirty="0">
              <a:latin typeface="Tw Cen MT" panose="020B0602020104020603" pitchFamily="34" charset="0"/>
            </a:rPr>
            <a:t>alongside Walmart and the Chinese People's Liberation Army.</a:t>
          </a:r>
        </a:p>
      </dgm:t>
    </dgm:pt>
    <dgm:pt modelId="{12B883BD-4FF5-4415-955E-5C6B0556FB3F}" type="parTrans" cxnId="{1359D02E-C4E0-48AB-BE1A-9297677CF59F}">
      <dgm:prSet/>
      <dgm:spPr/>
      <dgm:t>
        <a:bodyPr/>
        <a:lstStyle/>
        <a:p>
          <a:endParaRPr lang="en-US"/>
        </a:p>
      </dgm:t>
    </dgm:pt>
    <dgm:pt modelId="{A03E1433-D04B-4C4E-B507-B9B24AE4AD7A}" type="sibTrans" cxnId="{1359D02E-C4E0-48AB-BE1A-9297677CF59F}">
      <dgm:prSet/>
      <dgm:spPr/>
      <dgm:t>
        <a:bodyPr/>
        <a:lstStyle/>
        <a:p>
          <a:endParaRPr lang="en-US"/>
        </a:p>
      </dgm:t>
    </dgm:pt>
    <dgm:pt modelId="{56AC1F73-7368-4046-AC11-5F0EA8184029}">
      <dgm:prSet/>
      <dgm:spPr/>
      <dgm:t>
        <a:bodyPr/>
        <a:lstStyle/>
        <a:p>
          <a:r>
            <a:rPr lang="en-US" dirty="0">
              <a:latin typeface="Tw Cen MT" panose="020B0602020104020603" pitchFamily="34" charset="0"/>
            </a:rPr>
            <a:t>NHS providers employ over 117,000 doctors and almost 290,000 nurses and health visitors (FTE).</a:t>
          </a:r>
        </a:p>
      </dgm:t>
    </dgm:pt>
    <dgm:pt modelId="{E565A639-F6FB-4408-94C9-BDE3EA5A4AFA}" type="parTrans" cxnId="{93FD5C70-1A0E-4ECE-8CB4-723AF2BF6DB3}">
      <dgm:prSet/>
      <dgm:spPr/>
      <dgm:t>
        <a:bodyPr/>
        <a:lstStyle/>
        <a:p>
          <a:endParaRPr lang="en-US"/>
        </a:p>
      </dgm:t>
    </dgm:pt>
    <dgm:pt modelId="{9C4A153D-CEB6-4D9B-B6BA-E482C8115CA1}" type="sibTrans" cxnId="{93FD5C70-1A0E-4ECE-8CB4-723AF2BF6DB3}">
      <dgm:prSet/>
      <dgm:spPr/>
      <dgm:t>
        <a:bodyPr/>
        <a:lstStyle/>
        <a:p>
          <a:endParaRPr lang="en-US"/>
        </a:p>
      </dgm:t>
    </dgm:pt>
    <dgm:pt modelId="{346394DD-CC91-40FE-A971-EDAD5006C996}" type="pres">
      <dgm:prSet presAssocID="{3B3ED941-4881-41AC-89A3-A98FB63E5704}" presName="diagram" presStyleCnt="0">
        <dgm:presLayoutVars>
          <dgm:dir/>
          <dgm:resizeHandles val="exact"/>
        </dgm:presLayoutVars>
      </dgm:prSet>
      <dgm:spPr/>
    </dgm:pt>
    <dgm:pt modelId="{5B36C14C-7398-4ADC-A00A-D68844B4B19A}" type="pres">
      <dgm:prSet presAssocID="{25EF1C32-92B4-4113-9E92-59DB16E7686B}" presName="node" presStyleLbl="node1" presStyleIdx="0" presStyleCnt="3">
        <dgm:presLayoutVars>
          <dgm:bulletEnabled val="1"/>
        </dgm:presLayoutVars>
      </dgm:prSet>
      <dgm:spPr/>
    </dgm:pt>
    <dgm:pt modelId="{CECAEDB4-C796-484D-85C9-8CB7F7D602CD}" type="pres">
      <dgm:prSet presAssocID="{3E93248A-2448-42E4-8AB7-7C2175B0283A}" presName="sibTrans" presStyleCnt="0"/>
      <dgm:spPr/>
    </dgm:pt>
    <dgm:pt modelId="{1CB95251-F6E4-4C94-BEDE-5F3D545C3D5F}" type="pres">
      <dgm:prSet presAssocID="{BCDDFCA4-1069-423D-BEC6-14C67A022842}" presName="node" presStyleLbl="node1" presStyleIdx="1" presStyleCnt="3" custScaleY="183305">
        <dgm:presLayoutVars>
          <dgm:bulletEnabled val="1"/>
        </dgm:presLayoutVars>
      </dgm:prSet>
      <dgm:spPr/>
    </dgm:pt>
    <dgm:pt modelId="{037DE25A-E769-4E79-AE07-9163E5ACC76D}" type="pres">
      <dgm:prSet presAssocID="{A03E1433-D04B-4C4E-B507-B9B24AE4AD7A}" presName="sibTrans" presStyleCnt="0"/>
      <dgm:spPr/>
    </dgm:pt>
    <dgm:pt modelId="{B4068756-70C5-4090-8EE0-AC64DB2BBB4E}" type="pres">
      <dgm:prSet presAssocID="{56AC1F73-7368-4046-AC11-5F0EA8184029}" presName="node" presStyleLbl="node1" presStyleIdx="2" presStyleCnt="3">
        <dgm:presLayoutVars>
          <dgm:bulletEnabled val="1"/>
        </dgm:presLayoutVars>
      </dgm:prSet>
      <dgm:spPr/>
    </dgm:pt>
  </dgm:ptLst>
  <dgm:cxnLst>
    <dgm:cxn modelId="{C05A5A15-A1FE-46D8-AD85-115031723FAB}" type="presOf" srcId="{56AC1F73-7368-4046-AC11-5F0EA8184029}" destId="{B4068756-70C5-4090-8EE0-AC64DB2BBB4E}" srcOrd="0" destOrd="0" presId="urn:microsoft.com/office/officeart/2005/8/layout/default"/>
    <dgm:cxn modelId="{1359D02E-C4E0-48AB-BE1A-9297677CF59F}" srcId="{3B3ED941-4881-41AC-89A3-A98FB63E5704}" destId="{BCDDFCA4-1069-423D-BEC6-14C67A022842}" srcOrd="1" destOrd="0" parTransId="{12B883BD-4FF5-4415-955E-5C6B0556FB3F}" sibTransId="{A03E1433-D04B-4C4E-B507-B9B24AE4AD7A}"/>
    <dgm:cxn modelId="{93FD5C70-1A0E-4ECE-8CB4-723AF2BF6DB3}" srcId="{3B3ED941-4881-41AC-89A3-A98FB63E5704}" destId="{56AC1F73-7368-4046-AC11-5F0EA8184029}" srcOrd="2" destOrd="0" parTransId="{E565A639-F6FB-4408-94C9-BDE3EA5A4AFA}" sibTransId="{9C4A153D-CEB6-4D9B-B6BA-E482C8115CA1}"/>
    <dgm:cxn modelId="{BF058CCA-4F1C-417F-809F-F1B34B1D6EAA}" type="presOf" srcId="{3B3ED941-4881-41AC-89A3-A98FB63E5704}" destId="{346394DD-CC91-40FE-A971-EDAD5006C996}" srcOrd="0" destOrd="0" presId="urn:microsoft.com/office/officeart/2005/8/layout/default"/>
    <dgm:cxn modelId="{E45EE6CB-9C7F-4437-91EA-F4AAE2895851}" type="presOf" srcId="{BCDDFCA4-1069-423D-BEC6-14C67A022842}" destId="{1CB95251-F6E4-4C94-BEDE-5F3D545C3D5F}" srcOrd="0" destOrd="0" presId="urn:microsoft.com/office/officeart/2005/8/layout/default"/>
    <dgm:cxn modelId="{159A06CE-1BAF-4B20-9874-A1F34E990327}" type="presOf" srcId="{25EF1C32-92B4-4113-9E92-59DB16E7686B}" destId="{5B36C14C-7398-4ADC-A00A-D68844B4B19A}" srcOrd="0" destOrd="0" presId="urn:microsoft.com/office/officeart/2005/8/layout/default"/>
    <dgm:cxn modelId="{40F034D8-F884-4273-B6C3-4D3977FCB5D9}" srcId="{3B3ED941-4881-41AC-89A3-A98FB63E5704}" destId="{25EF1C32-92B4-4113-9E92-59DB16E7686B}" srcOrd="0" destOrd="0" parTransId="{36F65930-B4ED-40A5-AB8A-DF6E2B74EDD2}" sibTransId="{3E93248A-2448-42E4-8AB7-7C2175B0283A}"/>
    <dgm:cxn modelId="{5EC9C58A-6105-40FC-9E8E-02C953200194}" type="presParOf" srcId="{346394DD-CC91-40FE-A971-EDAD5006C996}" destId="{5B36C14C-7398-4ADC-A00A-D68844B4B19A}" srcOrd="0" destOrd="0" presId="urn:microsoft.com/office/officeart/2005/8/layout/default"/>
    <dgm:cxn modelId="{5BAFC1F4-7998-4B5B-A535-B8691CFEEDFC}" type="presParOf" srcId="{346394DD-CC91-40FE-A971-EDAD5006C996}" destId="{CECAEDB4-C796-484D-85C9-8CB7F7D602CD}" srcOrd="1" destOrd="0" presId="urn:microsoft.com/office/officeart/2005/8/layout/default"/>
    <dgm:cxn modelId="{59861077-F7F7-4E3D-B61E-1C0CCD6113D0}" type="presParOf" srcId="{346394DD-CC91-40FE-A971-EDAD5006C996}" destId="{1CB95251-F6E4-4C94-BEDE-5F3D545C3D5F}" srcOrd="2" destOrd="0" presId="urn:microsoft.com/office/officeart/2005/8/layout/default"/>
    <dgm:cxn modelId="{065C9E66-35CB-4C2F-B083-67DA90310A65}" type="presParOf" srcId="{346394DD-CC91-40FE-A971-EDAD5006C996}" destId="{037DE25A-E769-4E79-AE07-9163E5ACC76D}" srcOrd="3" destOrd="0" presId="urn:microsoft.com/office/officeart/2005/8/layout/default"/>
    <dgm:cxn modelId="{61FDAEC9-79F6-4A32-8F15-459EA7E2FFEE}" type="presParOf" srcId="{346394DD-CC91-40FE-A971-EDAD5006C996}" destId="{B4068756-70C5-4090-8EE0-AC64DB2BBB4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6F0030-2628-44C4-BB8D-2353D5753D71}"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C474BC50-5CEA-4052-8513-1BEC21206D15}">
      <dgm:prSet/>
      <dgm:spPr/>
      <dgm:t>
        <a:bodyPr/>
        <a:lstStyle/>
        <a:p>
          <a:r>
            <a:rPr lang="en-US"/>
            <a:t>80 acute providers (providing largely hospital-based services)</a:t>
          </a:r>
        </a:p>
      </dgm:t>
    </dgm:pt>
    <dgm:pt modelId="{D55E2BD3-AEC1-4FDF-A3B2-9C1033A1C6C8}" type="parTrans" cxnId="{84ACB4C2-F75A-48F1-BAF4-565A3F555A26}">
      <dgm:prSet/>
      <dgm:spPr/>
      <dgm:t>
        <a:bodyPr/>
        <a:lstStyle/>
        <a:p>
          <a:endParaRPr lang="en-US"/>
        </a:p>
      </dgm:t>
    </dgm:pt>
    <dgm:pt modelId="{1D34C2C0-1402-41B6-A945-37685E24CCEE}" type="sibTrans" cxnId="{84ACB4C2-F75A-48F1-BAF4-565A3F555A26}">
      <dgm:prSet/>
      <dgm:spPr/>
      <dgm:t>
        <a:bodyPr/>
        <a:lstStyle/>
        <a:p>
          <a:endParaRPr lang="en-US"/>
        </a:p>
      </dgm:t>
    </dgm:pt>
    <dgm:pt modelId="{AA5EDEA2-6F05-4325-886B-363EDB73D713}">
      <dgm:prSet/>
      <dgm:spPr/>
      <dgm:t>
        <a:bodyPr/>
        <a:lstStyle/>
        <a:p>
          <a:r>
            <a:rPr lang="en-US" dirty="0"/>
            <a:t>10 ambulance services</a:t>
          </a:r>
        </a:p>
      </dgm:t>
    </dgm:pt>
    <dgm:pt modelId="{DC906737-51C5-4CF2-BAE0-D15B3F0D87CC}" type="parTrans" cxnId="{3E01037B-ABCD-4029-9FA3-EE27F848C816}">
      <dgm:prSet/>
      <dgm:spPr/>
      <dgm:t>
        <a:bodyPr/>
        <a:lstStyle/>
        <a:p>
          <a:endParaRPr lang="en-US"/>
        </a:p>
      </dgm:t>
    </dgm:pt>
    <dgm:pt modelId="{49C087E2-1BC6-4D34-B043-1E5FF6EF7D4D}" type="sibTrans" cxnId="{3E01037B-ABCD-4029-9FA3-EE27F848C816}">
      <dgm:prSet/>
      <dgm:spPr/>
      <dgm:t>
        <a:bodyPr/>
        <a:lstStyle/>
        <a:p>
          <a:endParaRPr lang="en-US"/>
        </a:p>
      </dgm:t>
    </dgm:pt>
    <dgm:pt modelId="{17C0FB11-7B0B-4D83-BB67-3D8AE1634069}">
      <dgm:prSet/>
      <dgm:spPr/>
      <dgm:t>
        <a:bodyPr/>
        <a:lstStyle/>
        <a:p>
          <a:r>
            <a:rPr lang="en-US"/>
            <a:t>15  community providers (providing services such as district nursing, health visiting)</a:t>
          </a:r>
        </a:p>
      </dgm:t>
    </dgm:pt>
    <dgm:pt modelId="{0F7B93DC-98EE-479A-8032-79C1BC577CF9}" type="parTrans" cxnId="{CFAD44B1-9524-4EA6-B7C8-D9AAB61F8958}">
      <dgm:prSet/>
      <dgm:spPr/>
      <dgm:t>
        <a:bodyPr/>
        <a:lstStyle/>
        <a:p>
          <a:endParaRPr lang="en-US"/>
        </a:p>
      </dgm:t>
    </dgm:pt>
    <dgm:pt modelId="{4EF2B8A6-D6E6-4AF7-A171-B6BB45DDF608}" type="sibTrans" cxnId="{CFAD44B1-9524-4EA6-B7C8-D9AAB61F8958}">
      <dgm:prSet/>
      <dgm:spPr/>
      <dgm:t>
        <a:bodyPr/>
        <a:lstStyle/>
        <a:p>
          <a:endParaRPr lang="en-US"/>
        </a:p>
      </dgm:t>
    </dgm:pt>
    <dgm:pt modelId="{C37B4E77-487D-40C4-95BB-6F47BDDA37AE}">
      <dgm:prSet/>
      <dgm:spPr/>
      <dgm:t>
        <a:bodyPr/>
        <a:lstStyle/>
        <a:p>
          <a:r>
            <a:rPr lang="en-US"/>
            <a:t>44 integrated providers (for example organisations that provide both acute and community care)</a:t>
          </a:r>
        </a:p>
      </dgm:t>
    </dgm:pt>
    <dgm:pt modelId="{A889497C-A358-4BF7-98D9-6A43ACA25DB6}" type="parTrans" cxnId="{02EA005D-16F7-4A25-B697-8A0B58847E50}">
      <dgm:prSet/>
      <dgm:spPr/>
      <dgm:t>
        <a:bodyPr/>
        <a:lstStyle/>
        <a:p>
          <a:endParaRPr lang="en-US"/>
        </a:p>
      </dgm:t>
    </dgm:pt>
    <dgm:pt modelId="{3EE249F6-8259-4D46-9CF6-0A1F842F3B8D}" type="sibTrans" cxnId="{02EA005D-16F7-4A25-B697-8A0B58847E50}">
      <dgm:prSet/>
      <dgm:spPr/>
      <dgm:t>
        <a:bodyPr/>
        <a:lstStyle/>
        <a:p>
          <a:endParaRPr lang="en-US"/>
        </a:p>
      </dgm:t>
    </dgm:pt>
    <dgm:pt modelId="{B4F577CC-53D4-492F-A7FE-8C0F931C052F}">
      <dgm:prSet/>
      <dgm:spPr/>
      <dgm:t>
        <a:bodyPr/>
        <a:lstStyle/>
        <a:p>
          <a:r>
            <a:rPr lang="en-US"/>
            <a:t>22 mental health providers</a:t>
          </a:r>
        </a:p>
      </dgm:t>
    </dgm:pt>
    <dgm:pt modelId="{CBFC78BC-C5C1-4F14-9E48-6B0CE2DC71DD}" type="parTrans" cxnId="{57DE743E-9950-4103-9745-16C99996F608}">
      <dgm:prSet/>
      <dgm:spPr/>
      <dgm:t>
        <a:bodyPr/>
        <a:lstStyle/>
        <a:p>
          <a:endParaRPr lang="en-US"/>
        </a:p>
      </dgm:t>
    </dgm:pt>
    <dgm:pt modelId="{E216B229-9906-4475-8149-5C23430420E7}" type="sibTrans" cxnId="{57DE743E-9950-4103-9745-16C99996F608}">
      <dgm:prSet/>
      <dgm:spPr/>
      <dgm:t>
        <a:bodyPr/>
        <a:lstStyle/>
        <a:p>
          <a:endParaRPr lang="en-US"/>
        </a:p>
      </dgm:t>
    </dgm:pt>
    <dgm:pt modelId="{155DED37-9BCE-4030-BFB8-C0EE8F30E1AA}">
      <dgm:prSet/>
      <dgm:spPr/>
      <dgm:t>
        <a:bodyPr/>
        <a:lstStyle/>
        <a:p>
          <a:r>
            <a:rPr lang="en-US"/>
            <a:t>30 combined mental health and learning disability and community providers</a:t>
          </a:r>
        </a:p>
      </dgm:t>
    </dgm:pt>
    <dgm:pt modelId="{AE7028DC-2AD9-4B11-94E2-FBA4A198B0C3}" type="parTrans" cxnId="{7F86DC05-A48D-4197-B0ED-7D5341D16FDD}">
      <dgm:prSet/>
      <dgm:spPr/>
      <dgm:t>
        <a:bodyPr/>
        <a:lstStyle/>
        <a:p>
          <a:endParaRPr lang="en-US"/>
        </a:p>
      </dgm:t>
    </dgm:pt>
    <dgm:pt modelId="{45236439-361D-4C1B-9E4B-1074B45709A2}" type="sibTrans" cxnId="{7F86DC05-A48D-4197-B0ED-7D5341D16FDD}">
      <dgm:prSet/>
      <dgm:spPr/>
      <dgm:t>
        <a:bodyPr/>
        <a:lstStyle/>
        <a:p>
          <a:endParaRPr lang="en-US"/>
        </a:p>
      </dgm:t>
    </dgm:pt>
    <dgm:pt modelId="{F2D8E165-6A9E-44CD-8EB1-6355DF65EA98}">
      <dgm:prSet/>
      <dgm:spPr/>
      <dgm:t>
        <a:bodyPr/>
        <a:lstStyle/>
        <a:p>
          <a:r>
            <a:rPr lang="en-US"/>
            <a:t>16 specialist providers (providing services such as specialist eyecare or cancer treatment)</a:t>
          </a:r>
        </a:p>
      </dgm:t>
    </dgm:pt>
    <dgm:pt modelId="{8B1ADFF7-4B58-4F20-B172-9A2EC9DA851E}" type="parTrans" cxnId="{C421E298-0AE8-4D1D-A134-D20094B5E9BD}">
      <dgm:prSet/>
      <dgm:spPr/>
      <dgm:t>
        <a:bodyPr/>
        <a:lstStyle/>
        <a:p>
          <a:endParaRPr lang="en-US"/>
        </a:p>
      </dgm:t>
    </dgm:pt>
    <dgm:pt modelId="{0997BFE3-22AD-4FDE-BAC1-900230627A11}" type="sibTrans" cxnId="{C421E298-0AE8-4D1D-A134-D20094B5E9BD}">
      <dgm:prSet/>
      <dgm:spPr/>
      <dgm:t>
        <a:bodyPr/>
        <a:lstStyle/>
        <a:p>
          <a:endParaRPr lang="en-US"/>
        </a:p>
      </dgm:t>
    </dgm:pt>
    <dgm:pt modelId="{33AFA9BB-DEAB-44CE-B8D1-E8C68EBE97C0}" type="pres">
      <dgm:prSet presAssocID="{976F0030-2628-44C4-BB8D-2353D5753D71}" presName="diagram" presStyleCnt="0">
        <dgm:presLayoutVars>
          <dgm:dir/>
          <dgm:resizeHandles val="exact"/>
        </dgm:presLayoutVars>
      </dgm:prSet>
      <dgm:spPr/>
    </dgm:pt>
    <dgm:pt modelId="{23D1213D-B544-49BC-ABFF-CEEBECBE56A2}" type="pres">
      <dgm:prSet presAssocID="{C474BC50-5CEA-4052-8513-1BEC21206D15}" presName="node" presStyleLbl="node1" presStyleIdx="0" presStyleCnt="7">
        <dgm:presLayoutVars>
          <dgm:bulletEnabled val="1"/>
        </dgm:presLayoutVars>
      </dgm:prSet>
      <dgm:spPr/>
    </dgm:pt>
    <dgm:pt modelId="{D4CDCBBF-5B43-4080-9AC1-E9703F262D6C}" type="pres">
      <dgm:prSet presAssocID="{1D34C2C0-1402-41B6-A945-37685E24CCEE}" presName="sibTrans" presStyleCnt="0"/>
      <dgm:spPr/>
    </dgm:pt>
    <dgm:pt modelId="{CA7050E5-4820-42DB-96E4-22DE3224955D}" type="pres">
      <dgm:prSet presAssocID="{AA5EDEA2-6F05-4325-886B-363EDB73D713}" presName="node" presStyleLbl="node1" presStyleIdx="1" presStyleCnt="7">
        <dgm:presLayoutVars>
          <dgm:bulletEnabled val="1"/>
        </dgm:presLayoutVars>
      </dgm:prSet>
      <dgm:spPr/>
    </dgm:pt>
    <dgm:pt modelId="{5A804B66-EE5B-4DD4-90E0-B3F1469E666F}" type="pres">
      <dgm:prSet presAssocID="{49C087E2-1BC6-4D34-B043-1E5FF6EF7D4D}" presName="sibTrans" presStyleCnt="0"/>
      <dgm:spPr/>
    </dgm:pt>
    <dgm:pt modelId="{CCDF5C34-9E47-4629-90B5-6534942F4A33}" type="pres">
      <dgm:prSet presAssocID="{17C0FB11-7B0B-4D83-BB67-3D8AE1634069}" presName="node" presStyleLbl="node1" presStyleIdx="2" presStyleCnt="7">
        <dgm:presLayoutVars>
          <dgm:bulletEnabled val="1"/>
        </dgm:presLayoutVars>
      </dgm:prSet>
      <dgm:spPr/>
    </dgm:pt>
    <dgm:pt modelId="{33E00675-A3A9-4BE9-B3B0-A3D15DDEC4C3}" type="pres">
      <dgm:prSet presAssocID="{4EF2B8A6-D6E6-4AF7-A171-B6BB45DDF608}" presName="sibTrans" presStyleCnt="0"/>
      <dgm:spPr/>
    </dgm:pt>
    <dgm:pt modelId="{8C04A946-0239-49E7-89C2-77C530A01BAC}" type="pres">
      <dgm:prSet presAssocID="{C37B4E77-487D-40C4-95BB-6F47BDDA37AE}" presName="node" presStyleLbl="node1" presStyleIdx="3" presStyleCnt="7">
        <dgm:presLayoutVars>
          <dgm:bulletEnabled val="1"/>
        </dgm:presLayoutVars>
      </dgm:prSet>
      <dgm:spPr/>
    </dgm:pt>
    <dgm:pt modelId="{7CAB0955-04EC-4B53-9B3A-1B056F945A00}" type="pres">
      <dgm:prSet presAssocID="{3EE249F6-8259-4D46-9CF6-0A1F842F3B8D}" presName="sibTrans" presStyleCnt="0"/>
      <dgm:spPr/>
    </dgm:pt>
    <dgm:pt modelId="{0F327857-9D1E-4DAB-8BF3-D286A2948A9E}" type="pres">
      <dgm:prSet presAssocID="{B4F577CC-53D4-492F-A7FE-8C0F931C052F}" presName="node" presStyleLbl="node1" presStyleIdx="4" presStyleCnt="7">
        <dgm:presLayoutVars>
          <dgm:bulletEnabled val="1"/>
        </dgm:presLayoutVars>
      </dgm:prSet>
      <dgm:spPr/>
    </dgm:pt>
    <dgm:pt modelId="{2149D410-B792-42EC-9028-CB1BE03E8B67}" type="pres">
      <dgm:prSet presAssocID="{E216B229-9906-4475-8149-5C23430420E7}" presName="sibTrans" presStyleCnt="0"/>
      <dgm:spPr/>
    </dgm:pt>
    <dgm:pt modelId="{02E7E4EE-41A5-44E4-9538-E130770A22F0}" type="pres">
      <dgm:prSet presAssocID="{155DED37-9BCE-4030-BFB8-C0EE8F30E1AA}" presName="node" presStyleLbl="node1" presStyleIdx="5" presStyleCnt="7">
        <dgm:presLayoutVars>
          <dgm:bulletEnabled val="1"/>
        </dgm:presLayoutVars>
      </dgm:prSet>
      <dgm:spPr/>
    </dgm:pt>
    <dgm:pt modelId="{6CCAE97F-DF0C-405E-A56F-75723C97F81D}" type="pres">
      <dgm:prSet presAssocID="{45236439-361D-4C1B-9E4B-1074B45709A2}" presName="sibTrans" presStyleCnt="0"/>
      <dgm:spPr/>
    </dgm:pt>
    <dgm:pt modelId="{BB8A1903-E39D-4249-81A2-8833F044F317}" type="pres">
      <dgm:prSet presAssocID="{F2D8E165-6A9E-44CD-8EB1-6355DF65EA98}" presName="node" presStyleLbl="node1" presStyleIdx="6" presStyleCnt="7">
        <dgm:presLayoutVars>
          <dgm:bulletEnabled val="1"/>
        </dgm:presLayoutVars>
      </dgm:prSet>
      <dgm:spPr/>
    </dgm:pt>
  </dgm:ptLst>
  <dgm:cxnLst>
    <dgm:cxn modelId="{7F86DC05-A48D-4197-B0ED-7D5341D16FDD}" srcId="{976F0030-2628-44C4-BB8D-2353D5753D71}" destId="{155DED37-9BCE-4030-BFB8-C0EE8F30E1AA}" srcOrd="5" destOrd="0" parTransId="{AE7028DC-2AD9-4B11-94E2-FBA4A198B0C3}" sibTransId="{45236439-361D-4C1B-9E4B-1074B45709A2}"/>
    <dgm:cxn modelId="{5E698908-FA63-4DBD-9A6C-5DA7E10B9003}" type="presOf" srcId="{AA5EDEA2-6F05-4325-886B-363EDB73D713}" destId="{CA7050E5-4820-42DB-96E4-22DE3224955D}" srcOrd="0" destOrd="0" presId="urn:microsoft.com/office/officeart/2005/8/layout/default"/>
    <dgm:cxn modelId="{5E165A0A-0DA0-4F46-916E-AD66549A4CAF}" type="presOf" srcId="{C474BC50-5CEA-4052-8513-1BEC21206D15}" destId="{23D1213D-B544-49BC-ABFF-CEEBECBE56A2}" srcOrd="0" destOrd="0" presId="urn:microsoft.com/office/officeart/2005/8/layout/default"/>
    <dgm:cxn modelId="{B1B7EE16-3114-4D53-9A9B-1A726DB179D5}" type="presOf" srcId="{155DED37-9BCE-4030-BFB8-C0EE8F30E1AA}" destId="{02E7E4EE-41A5-44E4-9538-E130770A22F0}" srcOrd="0" destOrd="0" presId="urn:microsoft.com/office/officeart/2005/8/layout/default"/>
    <dgm:cxn modelId="{18138721-2804-4B7C-82D6-B39E82017302}" type="presOf" srcId="{F2D8E165-6A9E-44CD-8EB1-6355DF65EA98}" destId="{BB8A1903-E39D-4249-81A2-8833F044F317}" srcOrd="0" destOrd="0" presId="urn:microsoft.com/office/officeart/2005/8/layout/default"/>
    <dgm:cxn modelId="{57DE743E-9950-4103-9745-16C99996F608}" srcId="{976F0030-2628-44C4-BB8D-2353D5753D71}" destId="{B4F577CC-53D4-492F-A7FE-8C0F931C052F}" srcOrd="4" destOrd="0" parTransId="{CBFC78BC-C5C1-4F14-9E48-6B0CE2DC71DD}" sibTransId="{E216B229-9906-4475-8149-5C23430420E7}"/>
    <dgm:cxn modelId="{02EA005D-16F7-4A25-B697-8A0B58847E50}" srcId="{976F0030-2628-44C4-BB8D-2353D5753D71}" destId="{C37B4E77-487D-40C4-95BB-6F47BDDA37AE}" srcOrd="3" destOrd="0" parTransId="{A889497C-A358-4BF7-98D9-6A43ACA25DB6}" sibTransId="{3EE249F6-8259-4D46-9CF6-0A1F842F3B8D}"/>
    <dgm:cxn modelId="{3E01037B-ABCD-4029-9FA3-EE27F848C816}" srcId="{976F0030-2628-44C4-BB8D-2353D5753D71}" destId="{AA5EDEA2-6F05-4325-886B-363EDB73D713}" srcOrd="1" destOrd="0" parTransId="{DC906737-51C5-4CF2-BAE0-D15B3F0D87CC}" sibTransId="{49C087E2-1BC6-4D34-B043-1E5FF6EF7D4D}"/>
    <dgm:cxn modelId="{5583CA94-D927-4292-807E-BB9B637AEC78}" type="presOf" srcId="{976F0030-2628-44C4-BB8D-2353D5753D71}" destId="{33AFA9BB-DEAB-44CE-B8D1-E8C68EBE97C0}" srcOrd="0" destOrd="0" presId="urn:microsoft.com/office/officeart/2005/8/layout/default"/>
    <dgm:cxn modelId="{C421E298-0AE8-4D1D-A134-D20094B5E9BD}" srcId="{976F0030-2628-44C4-BB8D-2353D5753D71}" destId="{F2D8E165-6A9E-44CD-8EB1-6355DF65EA98}" srcOrd="6" destOrd="0" parTransId="{8B1ADFF7-4B58-4F20-B172-9A2EC9DA851E}" sibTransId="{0997BFE3-22AD-4FDE-BAC1-900230627A11}"/>
    <dgm:cxn modelId="{77830CA0-647F-4BA0-BC41-5D37D02D70E2}" type="presOf" srcId="{C37B4E77-487D-40C4-95BB-6F47BDDA37AE}" destId="{8C04A946-0239-49E7-89C2-77C530A01BAC}" srcOrd="0" destOrd="0" presId="urn:microsoft.com/office/officeart/2005/8/layout/default"/>
    <dgm:cxn modelId="{CFAD44B1-9524-4EA6-B7C8-D9AAB61F8958}" srcId="{976F0030-2628-44C4-BB8D-2353D5753D71}" destId="{17C0FB11-7B0B-4D83-BB67-3D8AE1634069}" srcOrd="2" destOrd="0" parTransId="{0F7B93DC-98EE-479A-8032-79C1BC577CF9}" sibTransId="{4EF2B8A6-D6E6-4AF7-A171-B6BB45DDF608}"/>
    <dgm:cxn modelId="{06DFC6B5-EE7A-40A6-8912-D8A195A5C42E}" type="presOf" srcId="{17C0FB11-7B0B-4D83-BB67-3D8AE1634069}" destId="{CCDF5C34-9E47-4629-90B5-6534942F4A33}" srcOrd="0" destOrd="0" presId="urn:microsoft.com/office/officeart/2005/8/layout/default"/>
    <dgm:cxn modelId="{84ACB4C2-F75A-48F1-BAF4-565A3F555A26}" srcId="{976F0030-2628-44C4-BB8D-2353D5753D71}" destId="{C474BC50-5CEA-4052-8513-1BEC21206D15}" srcOrd="0" destOrd="0" parTransId="{D55E2BD3-AEC1-4FDF-A3B2-9C1033A1C6C8}" sibTransId="{1D34C2C0-1402-41B6-A945-37685E24CCEE}"/>
    <dgm:cxn modelId="{4B9711EC-DD01-4C1C-85B7-F0AD31C829D8}" type="presOf" srcId="{B4F577CC-53D4-492F-A7FE-8C0F931C052F}" destId="{0F327857-9D1E-4DAB-8BF3-D286A2948A9E}" srcOrd="0" destOrd="0" presId="urn:microsoft.com/office/officeart/2005/8/layout/default"/>
    <dgm:cxn modelId="{A561E2AE-6F90-40AF-ABED-562582E57494}" type="presParOf" srcId="{33AFA9BB-DEAB-44CE-B8D1-E8C68EBE97C0}" destId="{23D1213D-B544-49BC-ABFF-CEEBECBE56A2}" srcOrd="0" destOrd="0" presId="urn:microsoft.com/office/officeart/2005/8/layout/default"/>
    <dgm:cxn modelId="{8395DE75-1D43-46A4-8681-9C581DD90DCD}" type="presParOf" srcId="{33AFA9BB-DEAB-44CE-B8D1-E8C68EBE97C0}" destId="{D4CDCBBF-5B43-4080-9AC1-E9703F262D6C}" srcOrd="1" destOrd="0" presId="urn:microsoft.com/office/officeart/2005/8/layout/default"/>
    <dgm:cxn modelId="{F1B895AC-62AB-4371-888F-D3C820246B61}" type="presParOf" srcId="{33AFA9BB-DEAB-44CE-B8D1-E8C68EBE97C0}" destId="{CA7050E5-4820-42DB-96E4-22DE3224955D}" srcOrd="2" destOrd="0" presId="urn:microsoft.com/office/officeart/2005/8/layout/default"/>
    <dgm:cxn modelId="{4C2CE94B-8A41-41AA-B1B4-E116A61BEB78}" type="presParOf" srcId="{33AFA9BB-DEAB-44CE-B8D1-E8C68EBE97C0}" destId="{5A804B66-EE5B-4DD4-90E0-B3F1469E666F}" srcOrd="3" destOrd="0" presId="urn:microsoft.com/office/officeart/2005/8/layout/default"/>
    <dgm:cxn modelId="{38F93265-DC36-4429-B6A3-D1381A536383}" type="presParOf" srcId="{33AFA9BB-DEAB-44CE-B8D1-E8C68EBE97C0}" destId="{CCDF5C34-9E47-4629-90B5-6534942F4A33}" srcOrd="4" destOrd="0" presId="urn:microsoft.com/office/officeart/2005/8/layout/default"/>
    <dgm:cxn modelId="{4A87BF77-CA46-4B58-9FD1-2C46BF000EB4}" type="presParOf" srcId="{33AFA9BB-DEAB-44CE-B8D1-E8C68EBE97C0}" destId="{33E00675-A3A9-4BE9-B3B0-A3D15DDEC4C3}" srcOrd="5" destOrd="0" presId="urn:microsoft.com/office/officeart/2005/8/layout/default"/>
    <dgm:cxn modelId="{BBDF9614-009B-40FE-B373-088D91B01730}" type="presParOf" srcId="{33AFA9BB-DEAB-44CE-B8D1-E8C68EBE97C0}" destId="{8C04A946-0239-49E7-89C2-77C530A01BAC}" srcOrd="6" destOrd="0" presId="urn:microsoft.com/office/officeart/2005/8/layout/default"/>
    <dgm:cxn modelId="{F3F920B8-E23C-494E-BC54-25126443E915}" type="presParOf" srcId="{33AFA9BB-DEAB-44CE-B8D1-E8C68EBE97C0}" destId="{7CAB0955-04EC-4B53-9B3A-1B056F945A00}" srcOrd="7" destOrd="0" presId="urn:microsoft.com/office/officeart/2005/8/layout/default"/>
    <dgm:cxn modelId="{A9016890-CE7B-4D9A-9008-D27C15946DF7}" type="presParOf" srcId="{33AFA9BB-DEAB-44CE-B8D1-E8C68EBE97C0}" destId="{0F327857-9D1E-4DAB-8BF3-D286A2948A9E}" srcOrd="8" destOrd="0" presId="urn:microsoft.com/office/officeart/2005/8/layout/default"/>
    <dgm:cxn modelId="{72B7BAB8-FF12-427D-829F-AC0FAB077EBD}" type="presParOf" srcId="{33AFA9BB-DEAB-44CE-B8D1-E8C68EBE97C0}" destId="{2149D410-B792-42EC-9028-CB1BE03E8B67}" srcOrd="9" destOrd="0" presId="urn:microsoft.com/office/officeart/2005/8/layout/default"/>
    <dgm:cxn modelId="{D31D8BFA-F1E9-4A8D-A8EA-74B86FA14857}" type="presParOf" srcId="{33AFA9BB-DEAB-44CE-B8D1-E8C68EBE97C0}" destId="{02E7E4EE-41A5-44E4-9538-E130770A22F0}" srcOrd="10" destOrd="0" presId="urn:microsoft.com/office/officeart/2005/8/layout/default"/>
    <dgm:cxn modelId="{0C370FFB-C80C-4C45-BE23-31D8489E8D49}" type="presParOf" srcId="{33AFA9BB-DEAB-44CE-B8D1-E8C68EBE97C0}" destId="{6CCAE97F-DF0C-405E-A56F-75723C97F81D}" srcOrd="11" destOrd="0" presId="urn:microsoft.com/office/officeart/2005/8/layout/default"/>
    <dgm:cxn modelId="{AF75B218-09B0-4324-8499-DC721FBE3937}" type="presParOf" srcId="{33AFA9BB-DEAB-44CE-B8D1-E8C68EBE97C0}" destId="{BB8A1903-E39D-4249-81A2-8833F044F31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1266B5-D878-4F41-8FBC-716C0375892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A3419D7-7EC3-40E9-8783-9B6720E95EA8}">
      <dgm:prSet/>
      <dgm:spPr/>
      <dgm:t>
        <a:bodyPr/>
        <a:lstStyle/>
        <a:p>
          <a:r>
            <a:rPr lang="en-US"/>
            <a:t>transport 5 million patients to A&amp;E by ambulance (based on 2019/20 figure)</a:t>
          </a:r>
        </a:p>
      </dgm:t>
    </dgm:pt>
    <dgm:pt modelId="{1E97D570-F8BE-4274-B963-67DF5E15F040}" type="parTrans" cxnId="{48EEAD63-1494-4DA7-80C4-CD08EA549B45}">
      <dgm:prSet/>
      <dgm:spPr/>
      <dgm:t>
        <a:bodyPr/>
        <a:lstStyle/>
        <a:p>
          <a:endParaRPr lang="en-US"/>
        </a:p>
      </dgm:t>
    </dgm:pt>
    <dgm:pt modelId="{2F603F6F-95B7-4C0C-B817-AA34DFDF63AD}" type="sibTrans" cxnId="{48EEAD63-1494-4DA7-80C4-CD08EA549B45}">
      <dgm:prSet/>
      <dgm:spPr/>
      <dgm:t>
        <a:bodyPr/>
        <a:lstStyle/>
        <a:p>
          <a:endParaRPr lang="en-US"/>
        </a:p>
      </dgm:t>
    </dgm:pt>
    <dgm:pt modelId="{CE1AF6FE-74C0-460F-A323-9C7EE4709DCD}">
      <dgm:prSet/>
      <dgm:spPr/>
      <dgm:t>
        <a:bodyPr/>
        <a:lstStyle/>
        <a:p>
          <a:r>
            <a:rPr lang="en-US"/>
            <a:t>manage 25 million A&amp;E attendances</a:t>
          </a:r>
        </a:p>
      </dgm:t>
    </dgm:pt>
    <dgm:pt modelId="{01E6A83A-895C-4EF2-86C8-9C2900649EEA}" type="parTrans" cxnId="{9B7C98E7-27F1-4D3D-97EF-B8567880E287}">
      <dgm:prSet/>
      <dgm:spPr/>
      <dgm:t>
        <a:bodyPr/>
        <a:lstStyle/>
        <a:p>
          <a:endParaRPr lang="en-US"/>
        </a:p>
      </dgm:t>
    </dgm:pt>
    <dgm:pt modelId="{C087938C-2BA2-4E45-9E4E-F9DEFE130A92}" type="sibTrans" cxnId="{9B7C98E7-27F1-4D3D-97EF-B8567880E287}">
      <dgm:prSet/>
      <dgm:spPr/>
      <dgm:t>
        <a:bodyPr/>
        <a:lstStyle/>
        <a:p>
          <a:endParaRPr lang="en-US"/>
        </a:p>
      </dgm:t>
    </dgm:pt>
    <dgm:pt modelId="{AACE622B-E400-4F83-BA46-D36019221BE5}">
      <dgm:prSet/>
      <dgm:spPr/>
      <dgm:t>
        <a:bodyPr/>
        <a:lstStyle/>
        <a:p>
          <a:r>
            <a:rPr lang="en-US"/>
            <a:t>and over 123 million outpatient appointments</a:t>
          </a:r>
        </a:p>
      </dgm:t>
    </dgm:pt>
    <dgm:pt modelId="{95973DA7-EDF2-4C7C-8662-F5ACB6E7E0E3}" type="parTrans" cxnId="{C403A87F-32EA-4901-9527-B1CAD235D6F2}">
      <dgm:prSet/>
      <dgm:spPr/>
      <dgm:t>
        <a:bodyPr/>
        <a:lstStyle/>
        <a:p>
          <a:endParaRPr lang="en-US"/>
        </a:p>
      </dgm:t>
    </dgm:pt>
    <dgm:pt modelId="{959F6BAC-3124-4B3C-90EB-F68112679C70}" type="sibTrans" cxnId="{C403A87F-32EA-4901-9527-B1CAD235D6F2}">
      <dgm:prSet/>
      <dgm:spPr/>
      <dgm:t>
        <a:bodyPr/>
        <a:lstStyle/>
        <a:p>
          <a:endParaRPr lang="en-US"/>
        </a:p>
      </dgm:t>
    </dgm:pt>
    <dgm:pt modelId="{869B4DEC-2F07-42F3-8AA0-B2A4CFF2E86E}">
      <dgm:prSet/>
      <dgm:spPr/>
      <dgm:t>
        <a:bodyPr/>
        <a:lstStyle/>
        <a:p>
          <a:r>
            <a:rPr lang="en-US"/>
            <a:t>provide 68 million contacts in community services</a:t>
          </a:r>
        </a:p>
      </dgm:t>
    </dgm:pt>
    <dgm:pt modelId="{FCF24758-06D6-4CDC-AC00-9D03D5105B6E}" type="parTrans" cxnId="{F39D1B6B-C57C-4E32-8505-4E2259D9E9F0}">
      <dgm:prSet/>
      <dgm:spPr/>
      <dgm:t>
        <a:bodyPr/>
        <a:lstStyle/>
        <a:p>
          <a:endParaRPr lang="en-US"/>
        </a:p>
      </dgm:t>
    </dgm:pt>
    <dgm:pt modelId="{9F7A77AB-C654-4008-9B71-F7D3D7B5D45E}" type="sibTrans" cxnId="{F39D1B6B-C57C-4E32-8505-4E2259D9E9F0}">
      <dgm:prSet/>
      <dgm:spPr/>
      <dgm:t>
        <a:bodyPr/>
        <a:lstStyle/>
        <a:p>
          <a:endParaRPr lang="en-US"/>
        </a:p>
      </dgm:t>
    </dgm:pt>
    <dgm:pt modelId="{C6308395-7A60-4509-8304-6F0D7C722B81}">
      <dgm:prSet/>
      <dgm:spPr/>
      <dgm:t>
        <a:bodyPr/>
        <a:lstStyle/>
        <a:p>
          <a:r>
            <a:rPr lang="en-US"/>
            <a:t>provide specialist mental health and learning disabilities services for over 2.7 million people</a:t>
          </a:r>
        </a:p>
      </dgm:t>
    </dgm:pt>
    <dgm:pt modelId="{6F9CC89E-4D2A-42FB-A43E-3C279DC1CCB8}" type="parTrans" cxnId="{0A56D308-BE7E-4B29-9E6D-328B96835C3A}">
      <dgm:prSet/>
      <dgm:spPr/>
      <dgm:t>
        <a:bodyPr/>
        <a:lstStyle/>
        <a:p>
          <a:endParaRPr lang="en-US"/>
        </a:p>
      </dgm:t>
    </dgm:pt>
    <dgm:pt modelId="{55C18D6A-40FB-41B6-964E-AFDE36C4E763}" type="sibTrans" cxnId="{0A56D308-BE7E-4B29-9E6D-328B96835C3A}">
      <dgm:prSet/>
      <dgm:spPr/>
      <dgm:t>
        <a:bodyPr/>
        <a:lstStyle/>
        <a:p>
          <a:endParaRPr lang="en-US"/>
        </a:p>
      </dgm:t>
    </dgm:pt>
    <dgm:pt modelId="{6FE8ACDA-B690-4C53-AE41-DE382A14F0B9}">
      <dgm:prSet/>
      <dgm:spPr/>
      <dgm:t>
        <a:bodyPr/>
        <a:lstStyle/>
        <a:p>
          <a:r>
            <a:rPr lang="en-US"/>
            <a:t>deliver over 603,000 babies</a:t>
          </a:r>
        </a:p>
      </dgm:t>
    </dgm:pt>
    <dgm:pt modelId="{9E62AAF8-B5D4-4E5A-B03F-F7EBA34F8786}" type="parTrans" cxnId="{EE1CDF42-4558-4775-9AEB-DA19F83D50F7}">
      <dgm:prSet/>
      <dgm:spPr/>
      <dgm:t>
        <a:bodyPr/>
        <a:lstStyle/>
        <a:p>
          <a:endParaRPr lang="en-US"/>
        </a:p>
      </dgm:t>
    </dgm:pt>
    <dgm:pt modelId="{4CB42955-F5AC-4927-A6FC-CCC1F2C59EA3}" type="sibTrans" cxnId="{EE1CDF42-4558-4775-9AEB-DA19F83D50F7}">
      <dgm:prSet/>
      <dgm:spPr/>
      <dgm:t>
        <a:bodyPr/>
        <a:lstStyle/>
        <a:p>
          <a:endParaRPr lang="en-US"/>
        </a:p>
      </dgm:t>
    </dgm:pt>
    <dgm:pt modelId="{9528CADF-96EB-450A-80AC-235CCD82DF04}" type="pres">
      <dgm:prSet presAssocID="{3B1266B5-D878-4F41-8FBC-716C0375892C}" presName="diagram" presStyleCnt="0">
        <dgm:presLayoutVars>
          <dgm:dir/>
          <dgm:resizeHandles val="exact"/>
        </dgm:presLayoutVars>
      </dgm:prSet>
      <dgm:spPr/>
    </dgm:pt>
    <dgm:pt modelId="{3D6BE046-7160-4A7F-9A28-F295DCCEE0EF}" type="pres">
      <dgm:prSet presAssocID="{8A3419D7-7EC3-40E9-8783-9B6720E95EA8}" presName="node" presStyleLbl="node1" presStyleIdx="0" presStyleCnt="6">
        <dgm:presLayoutVars>
          <dgm:bulletEnabled val="1"/>
        </dgm:presLayoutVars>
      </dgm:prSet>
      <dgm:spPr/>
    </dgm:pt>
    <dgm:pt modelId="{052B1488-A2E0-4F6A-BE0D-7CA2B59E3693}" type="pres">
      <dgm:prSet presAssocID="{2F603F6F-95B7-4C0C-B817-AA34DFDF63AD}" presName="sibTrans" presStyleCnt="0"/>
      <dgm:spPr/>
    </dgm:pt>
    <dgm:pt modelId="{AFCCA600-8989-4542-888B-ED06F9A65807}" type="pres">
      <dgm:prSet presAssocID="{CE1AF6FE-74C0-460F-A323-9C7EE4709DCD}" presName="node" presStyleLbl="node1" presStyleIdx="1" presStyleCnt="6">
        <dgm:presLayoutVars>
          <dgm:bulletEnabled val="1"/>
        </dgm:presLayoutVars>
      </dgm:prSet>
      <dgm:spPr/>
    </dgm:pt>
    <dgm:pt modelId="{2CAFCB99-3A13-43C0-A954-AE5D669F9A24}" type="pres">
      <dgm:prSet presAssocID="{C087938C-2BA2-4E45-9E4E-F9DEFE130A92}" presName="sibTrans" presStyleCnt="0"/>
      <dgm:spPr/>
    </dgm:pt>
    <dgm:pt modelId="{18F9BE9C-59BF-400A-8B9A-50A4172CCD81}" type="pres">
      <dgm:prSet presAssocID="{AACE622B-E400-4F83-BA46-D36019221BE5}" presName="node" presStyleLbl="node1" presStyleIdx="2" presStyleCnt="6">
        <dgm:presLayoutVars>
          <dgm:bulletEnabled val="1"/>
        </dgm:presLayoutVars>
      </dgm:prSet>
      <dgm:spPr/>
    </dgm:pt>
    <dgm:pt modelId="{A79F6F25-B531-4C7B-A532-1922DE26897D}" type="pres">
      <dgm:prSet presAssocID="{959F6BAC-3124-4B3C-90EB-F68112679C70}" presName="sibTrans" presStyleCnt="0"/>
      <dgm:spPr/>
    </dgm:pt>
    <dgm:pt modelId="{5C24C171-BAE3-4735-86AF-791536921D7C}" type="pres">
      <dgm:prSet presAssocID="{869B4DEC-2F07-42F3-8AA0-B2A4CFF2E86E}" presName="node" presStyleLbl="node1" presStyleIdx="3" presStyleCnt="6">
        <dgm:presLayoutVars>
          <dgm:bulletEnabled val="1"/>
        </dgm:presLayoutVars>
      </dgm:prSet>
      <dgm:spPr/>
    </dgm:pt>
    <dgm:pt modelId="{5684EB0A-18E0-41F3-87F8-E5664C60F9AA}" type="pres">
      <dgm:prSet presAssocID="{9F7A77AB-C654-4008-9B71-F7D3D7B5D45E}" presName="sibTrans" presStyleCnt="0"/>
      <dgm:spPr/>
    </dgm:pt>
    <dgm:pt modelId="{E96994BE-7917-4AA4-8629-BF492BFE9A0B}" type="pres">
      <dgm:prSet presAssocID="{C6308395-7A60-4509-8304-6F0D7C722B81}" presName="node" presStyleLbl="node1" presStyleIdx="4" presStyleCnt="6">
        <dgm:presLayoutVars>
          <dgm:bulletEnabled val="1"/>
        </dgm:presLayoutVars>
      </dgm:prSet>
      <dgm:spPr/>
    </dgm:pt>
    <dgm:pt modelId="{8495837F-720E-4BDA-A02E-39FD7B08E70A}" type="pres">
      <dgm:prSet presAssocID="{55C18D6A-40FB-41B6-964E-AFDE36C4E763}" presName="sibTrans" presStyleCnt="0"/>
      <dgm:spPr/>
    </dgm:pt>
    <dgm:pt modelId="{44ABC9D1-3B65-41A9-9F9A-030D1B4A84A8}" type="pres">
      <dgm:prSet presAssocID="{6FE8ACDA-B690-4C53-AE41-DE382A14F0B9}" presName="node" presStyleLbl="node1" presStyleIdx="5" presStyleCnt="6">
        <dgm:presLayoutVars>
          <dgm:bulletEnabled val="1"/>
        </dgm:presLayoutVars>
      </dgm:prSet>
      <dgm:spPr/>
    </dgm:pt>
  </dgm:ptLst>
  <dgm:cxnLst>
    <dgm:cxn modelId="{0A56D308-BE7E-4B29-9E6D-328B96835C3A}" srcId="{3B1266B5-D878-4F41-8FBC-716C0375892C}" destId="{C6308395-7A60-4509-8304-6F0D7C722B81}" srcOrd="4" destOrd="0" parTransId="{6F9CC89E-4D2A-42FB-A43E-3C279DC1CCB8}" sibTransId="{55C18D6A-40FB-41B6-964E-AFDE36C4E763}"/>
    <dgm:cxn modelId="{09444F17-4221-4020-BFD2-2F0529A17015}" type="presOf" srcId="{869B4DEC-2F07-42F3-8AA0-B2A4CFF2E86E}" destId="{5C24C171-BAE3-4735-86AF-791536921D7C}" srcOrd="0" destOrd="0" presId="urn:microsoft.com/office/officeart/2005/8/layout/default"/>
    <dgm:cxn modelId="{99A61226-67C5-4908-9BF8-DB99CC5A4131}" type="presOf" srcId="{8A3419D7-7EC3-40E9-8783-9B6720E95EA8}" destId="{3D6BE046-7160-4A7F-9A28-F295DCCEE0EF}" srcOrd="0" destOrd="0" presId="urn:microsoft.com/office/officeart/2005/8/layout/default"/>
    <dgm:cxn modelId="{A991243B-443E-4344-AF27-9059C53E1D98}" type="presOf" srcId="{AACE622B-E400-4F83-BA46-D36019221BE5}" destId="{18F9BE9C-59BF-400A-8B9A-50A4172CCD81}" srcOrd="0" destOrd="0" presId="urn:microsoft.com/office/officeart/2005/8/layout/default"/>
    <dgm:cxn modelId="{ED89993E-9C43-4D64-9445-2349F7B716F3}" type="presOf" srcId="{C6308395-7A60-4509-8304-6F0D7C722B81}" destId="{E96994BE-7917-4AA4-8629-BF492BFE9A0B}" srcOrd="0" destOrd="0" presId="urn:microsoft.com/office/officeart/2005/8/layout/default"/>
    <dgm:cxn modelId="{EE1CDF42-4558-4775-9AEB-DA19F83D50F7}" srcId="{3B1266B5-D878-4F41-8FBC-716C0375892C}" destId="{6FE8ACDA-B690-4C53-AE41-DE382A14F0B9}" srcOrd="5" destOrd="0" parTransId="{9E62AAF8-B5D4-4E5A-B03F-F7EBA34F8786}" sibTransId="{4CB42955-F5AC-4927-A6FC-CCC1F2C59EA3}"/>
    <dgm:cxn modelId="{48EEAD63-1494-4DA7-80C4-CD08EA549B45}" srcId="{3B1266B5-D878-4F41-8FBC-716C0375892C}" destId="{8A3419D7-7EC3-40E9-8783-9B6720E95EA8}" srcOrd="0" destOrd="0" parTransId="{1E97D570-F8BE-4274-B963-67DF5E15F040}" sibTransId="{2F603F6F-95B7-4C0C-B817-AA34DFDF63AD}"/>
    <dgm:cxn modelId="{F39D1B6B-C57C-4E32-8505-4E2259D9E9F0}" srcId="{3B1266B5-D878-4F41-8FBC-716C0375892C}" destId="{869B4DEC-2F07-42F3-8AA0-B2A4CFF2E86E}" srcOrd="3" destOrd="0" parTransId="{FCF24758-06D6-4CDC-AC00-9D03D5105B6E}" sibTransId="{9F7A77AB-C654-4008-9B71-F7D3D7B5D45E}"/>
    <dgm:cxn modelId="{C403A87F-32EA-4901-9527-B1CAD235D6F2}" srcId="{3B1266B5-D878-4F41-8FBC-716C0375892C}" destId="{AACE622B-E400-4F83-BA46-D36019221BE5}" srcOrd="2" destOrd="0" parTransId="{95973DA7-EDF2-4C7C-8662-F5ACB6E7E0E3}" sibTransId="{959F6BAC-3124-4B3C-90EB-F68112679C70}"/>
    <dgm:cxn modelId="{BA3FBE9E-7042-4D55-A3C1-73FB61FABE1B}" type="presOf" srcId="{3B1266B5-D878-4F41-8FBC-716C0375892C}" destId="{9528CADF-96EB-450A-80AC-235CCD82DF04}" srcOrd="0" destOrd="0" presId="urn:microsoft.com/office/officeart/2005/8/layout/default"/>
    <dgm:cxn modelId="{73E34DCF-45A2-4CC0-B169-4CB715D637FD}" type="presOf" srcId="{6FE8ACDA-B690-4C53-AE41-DE382A14F0B9}" destId="{44ABC9D1-3B65-41A9-9F9A-030D1B4A84A8}" srcOrd="0" destOrd="0" presId="urn:microsoft.com/office/officeart/2005/8/layout/default"/>
    <dgm:cxn modelId="{9B7C98E7-27F1-4D3D-97EF-B8567880E287}" srcId="{3B1266B5-D878-4F41-8FBC-716C0375892C}" destId="{CE1AF6FE-74C0-460F-A323-9C7EE4709DCD}" srcOrd="1" destOrd="0" parTransId="{01E6A83A-895C-4EF2-86C8-9C2900649EEA}" sibTransId="{C087938C-2BA2-4E45-9E4E-F9DEFE130A92}"/>
    <dgm:cxn modelId="{9DD08FF9-C195-48C2-B610-99C6F57855F6}" type="presOf" srcId="{CE1AF6FE-74C0-460F-A323-9C7EE4709DCD}" destId="{AFCCA600-8989-4542-888B-ED06F9A65807}" srcOrd="0" destOrd="0" presId="urn:microsoft.com/office/officeart/2005/8/layout/default"/>
    <dgm:cxn modelId="{D89F77AB-55F2-45BF-8894-EB68EC56F4B8}" type="presParOf" srcId="{9528CADF-96EB-450A-80AC-235CCD82DF04}" destId="{3D6BE046-7160-4A7F-9A28-F295DCCEE0EF}" srcOrd="0" destOrd="0" presId="urn:microsoft.com/office/officeart/2005/8/layout/default"/>
    <dgm:cxn modelId="{0F2C00E4-46C6-4406-A86E-A7A7FA23A660}" type="presParOf" srcId="{9528CADF-96EB-450A-80AC-235CCD82DF04}" destId="{052B1488-A2E0-4F6A-BE0D-7CA2B59E3693}" srcOrd="1" destOrd="0" presId="urn:microsoft.com/office/officeart/2005/8/layout/default"/>
    <dgm:cxn modelId="{0C730DDF-A7ED-4FE5-9342-61F761F2CC89}" type="presParOf" srcId="{9528CADF-96EB-450A-80AC-235CCD82DF04}" destId="{AFCCA600-8989-4542-888B-ED06F9A65807}" srcOrd="2" destOrd="0" presId="urn:microsoft.com/office/officeart/2005/8/layout/default"/>
    <dgm:cxn modelId="{11A5CFA0-3726-4FA3-B26C-4370F99BF431}" type="presParOf" srcId="{9528CADF-96EB-450A-80AC-235CCD82DF04}" destId="{2CAFCB99-3A13-43C0-A954-AE5D669F9A24}" srcOrd="3" destOrd="0" presId="urn:microsoft.com/office/officeart/2005/8/layout/default"/>
    <dgm:cxn modelId="{97C067AA-6E50-4907-8CBD-61CF921FD555}" type="presParOf" srcId="{9528CADF-96EB-450A-80AC-235CCD82DF04}" destId="{18F9BE9C-59BF-400A-8B9A-50A4172CCD81}" srcOrd="4" destOrd="0" presId="urn:microsoft.com/office/officeart/2005/8/layout/default"/>
    <dgm:cxn modelId="{6F19876D-1975-4D22-87F6-9A95D051B89F}" type="presParOf" srcId="{9528CADF-96EB-450A-80AC-235CCD82DF04}" destId="{A79F6F25-B531-4C7B-A532-1922DE26897D}" srcOrd="5" destOrd="0" presId="urn:microsoft.com/office/officeart/2005/8/layout/default"/>
    <dgm:cxn modelId="{78578682-DEBE-416F-968C-DAEE2AE253D8}" type="presParOf" srcId="{9528CADF-96EB-450A-80AC-235CCD82DF04}" destId="{5C24C171-BAE3-4735-86AF-791536921D7C}" srcOrd="6" destOrd="0" presId="urn:microsoft.com/office/officeart/2005/8/layout/default"/>
    <dgm:cxn modelId="{631B6FA7-177E-46EE-9521-33F988AB0007}" type="presParOf" srcId="{9528CADF-96EB-450A-80AC-235CCD82DF04}" destId="{5684EB0A-18E0-41F3-87F8-E5664C60F9AA}" srcOrd="7" destOrd="0" presId="urn:microsoft.com/office/officeart/2005/8/layout/default"/>
    <dgm:cxn modelId="{EB2BC287-20F7-4248-BFAA-DD8513497B1B}" type="presParOf" srcId="{9528CADF-96EB-450A-80AC-235CCD82DF04}" destId="{E96994BE-7917-4AA4-8629-BF492BFE9A0B}" srcOrd="8" destOrd="0" presId="urn:microsoft.com/office/officeart/2005/8/layout/default"/>
    <dgm:cxn modelId="{EB92BD55-1C86-47C9-9673-FB62086CE3EC}" type="presParOf" srcId="{9528CADF-96EB-450A-80AC-235CCD82DF04}" destId="{8495837F-720E-4BDA-A02E-39FD7B08E70A}" srcOrd="9" destOrd="0" presId="urn:microsoft.com/office/officeart/2005/8/layout/default"/>
    <dgm:cxn modelId="{8E821602-4F57-4CE1-9028-AD4811F50243}" type="presParOf" srcId="{9528CADF-96EB-450A-80AC-235CCD82DF04}" destId="{44ABC9D1-3B65-41A9-9F9A-030D1B4A84A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EF1214-05E0-4144-BFC4-734F2372837C}"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AA873A3D-7DDB-4A61-B3AF-FAC428394A4D}">
      <dgm:prSet/>
      <dgm:spPr/>
      <dgm:t>
        <a:bodyPr/>
        <a:lstStyle/>
        <a:p>
          <a:r>
            <a:rPr lang="en-US" dirty="0"/>
            <a:t>Advice and guidance</a:t>
          </a:r>
        </a:p>
      </dgm:t>
    </dgm:pt>
    <dgm:pt modelId="{52470815-2671-438F-935E-AFCB5348196C}" type="parTrans" cxnId="{AD5ADA88-FF72-4308-8510-FDCED663B985}">
      <dgm:prSet/>
      <dgm:spPr/>
      <dgm:t>
        <a:bodyPr/>
        <a:lstStyle/>
        <a:p>
          <a:endParaRPr lang="en-US"/>
        </a:p>
      </dgm:t>
    </dgm:pt>
    <dgm:pt modelId="{3BAE0100-F2CF-498C-844F-452F4B86FAEE}" type="sibTrans" cxnId="{AD5ADA88-FF72-4308-8510-FDCED663B985}">
      <dgm:prSet/>
      <dgm:spPr/>
      <dgm:t>
        <a:bodyPr/>
        <a:lstStyle/>
        <a:p>
          <a:endParaRPr lang="en-US"/>
        </a:p>
      </dgm:t>
    </dgm:pt>
    <dgm:pt modelId="{4D4C41B5-33F2-4F97-A448-7162C1DFB20E}">
      <dgm:prSet/>
      <dgm:spPr/>
      <dgm:t>
        <a:bodyPr/>
        <a:lstStyle/>
        <a:p>
          <a:r>
            <a:rPr lang="en-US" dirty="0"/>
            <a:t>Childcare and early years</a:t>
          </a:r>
        </a:p>
      </dgm:t>
    </dgm:pt>
    <dgm:pt modelId="{E21D8E4D-1737-4EC8-8D7A-830AE1CC8A57}" type="parTrans" cxnId="{BC4D5BAF-BB43-427D-BE63-A4DF8068A3CB}">
      <dgm:prSet/>
      <dgm:spPr/>
      <dgm:t>
        <a:bodyPr/>
        <a:lstStyle/>
        <a:p>
          <a:endParaRPr lang="en-US"/>
        </a:p>
      </dgm:t>
    </dgm:pt>
    <dgm:pt modelId="{3C4A14F7-D027-4438-8249-A80827EC2151}" type="sibTrans" cxnId="{BC4D5BAF-BB43-427D-BE63-A4DF8068A3CB}">
      <dgm:prSet/>
      <dgm:spPr/>
      <dgm:t>
        <a:bodyPr/>
        <a:lstStyle/>
        <a:p>
          <a:endParaRPr lang="en-US"/>
        </a:p>
      </dgm:t>
    </dgm:pt>
    <dgm:pt modelId="{90C8E0F9-5549-46A0-A4DA-697A378F2387}">
      <dgm:prSet/>
      <dgm:spPr/>
      <dgm:t>
        <a:bodyPr/>
        <a:lstStyle/>
        <a:p>
          <a:r>
            <a:rPr lang="en-US" dirty="0"/>
            <a:t>Child protection</a:t>
          </a:r>
        </a:p>
      </dgm:t>
    </dgm:pt>
    <dgm:pt modelId="{57415EA7-D144-4DDB-8B6A-2197366B511B}" type="parTrans" cxnId="{2FB238D7-4787-4169-B17C-A71FEB517351}">
      <dgm:prSet/>
      <dgm:spPr/>
      <dgm:t>
        <a:bodyPr/>
        <a:lstStyle/>
        <a:p>
          <a:endParaRPr lang="en-US"/>
        </a:p>
      </dgm:t>
    </dgm:pt>
    <dgm:pt modelId="{89AC1AE6-F370-465F-A7EF-E108A3D56982}" type="sibTrans" cxnId="{2FB238D7-4787-4169-B17C-A71FEB517351}">
      <dgm:prSet/>
      <dgm:spPr/>
      <dgm:t>
        <a:bodyPr/>
        <a:lstStyle/>
        <a:p>
          <a:endParaRPr lang="en-US"/>
        </a:p>
      </dgm:t>
    </dgm:pt>
    <dgm:pt modelId="{86EBFC86-5FFE-4FBC-B4D8-6CEA6CC3BCBE}">
      <dgm:prSet/>
      <dgm:spPr/>
      <dgm:t>
        <a:bodyPr/>
        <a:lstStyle/>
        <a:p>
          <a:r>
            <a:rPr lang="en-US" dirty="0"/>
            <a:t>Community work and day care</a:t>
          </a:r>
        </a:p>
      </dgm:t>
    </dgm:pt>
    <dgm:pt modelId="{658A14C1-F073-4CAF-85BC-ACA68D2D1EDE}" type="parTrans" cxnId="{BE89BD7B-A073-4613-AC65-28C6F9846114}">
      <dgm:prSet/>
      <dgm:spPr/>
      <dgm:t>
        <a:bodyPr/>
        <a:lstStyle/>
        <a:p>
          <a:endParaRPr lang="en-US"/>
        </a:p>
      </dgm:t>
    </dgm:pt>
    <dgm:pt modelId="{30646F66-AC80-4293-9CFA-B0C17C0DD6B3}" type="sibTrans" cxnId="{BE89BD7B-A073-4613-AC65-28C6F9846114}">
      <dgm:prSet/>
      <dgm:spPr/>
      <dgm:t>
        <a:bodyPr/>
        <a:lstStyle/>
        <a:p>
          <a:endParaRPr lang="en-US"/>
        </a:p>
      </dgm:t>
    </dgm:pt>
    <dgm:pt modelId="{7349D83C-7B10-425B-B77C-8777097B6273}">
      <dgm:prSet/>
      <dgm:spPr/>
      <dgm:t>
        <a:bodyPr/>
        <a:lstStyle/>
        <a:p>
          <a:r>
            <a:rPr lang="en-US" dirty="0"/>
            <a:t>Counselling</a:t>
          </a:r>
        </a:p>
      </dgm:t>
    </dgm:pt>
    <dgm:pt modelId="{BCF9C300-E98C-4E59-BE54-7FDB4EB410F5}" type="parTrans" cxnId="{583C2E73-B215-497C-988C-0D3ED54CDCC4}">
      <dgm:prSet/>
      <dgm:spPr/>
      <dgm:t>
        <a:bodyPr/>
        <a:lstStyle/>
        <a:p>
          <a:endParaRPr lang="en-US"/>
        </a:p>
      </dgm:t>
    </dgm:pt>
    <dgm:pt modelId="{5306B4DD-F7E4-44E7-8131-F560921C744C}" type="sibTrans" cxnId="{583C2E73-B215-497C-988C-0D3ED54CDCC4}">
      <dgm:prSet/>
      <dgm:spPr/>
      <dgm:t>
        <a:bodyPr/>
        <a:lstStyle/>
        <a:p>
          <a:endParaRPr lang="en-US"/>
        </a:p>
      </dgm:t>
    </dgm:pt>
    <dgm:pt modelId="{E2A811B3-88E9-4214-B620-C8EF87B96B00}">
      <dgm:prSet/>
      <dgm:spPr/>
      <dgm:t>
        <a:bodyPr/>
        <a:lstStyle/>
        <a:p>
          <a:r>
            <a:rPr lang="en-US" dirty="0"/>
            <a:t>Fostering and adoption</a:t>
          </a:r>
        </a:p>
      </dgm:t>
    </dgm:pt>
    <dgm:pt modelId="{02C78694-9764-4501-AD93-8360788B35B7}" type="parTrans" cxnId="{EA6BD19A-938C-4226-AA7A-48A5D31E7753}">
      <dgm:prSet/>
      <dgm:spPr/>
      <dgm:t>
        <a:bodyPr/>
        <a:lstStyle/>
        <a:p>
          <a:endParaRPr lang="en-US"/>
        </a:p>
      </dgm:t>
    </dgm:pt>
    <dgm:pt modelId="{838C24E5-655A-4528-B245-D76FDA8448B2}" type="sibTrans" cxnId="{EA6BD19A-938C-4226-AA7A-48A5D31E7753}">
      <dgm:prSet/>
      <dgm:spPr/>
      <dgm:t>
        <a:bodyPr/>
        <a:lstStyle/>
        <a:p>
          <a:endParaRPr lang="en-US"/>
        </a:p>
      </dgm:t>
    </dgm:pt>
    <dgm:pt modelId="{A07233A7-296B-4082-97B8-DB304FA0966F}">
      <dgm:prSet/>
      <dgm:spPr/>
      <dgm:t>
        <a:bodyPr/>
        <a:lstStyle/>
        <a:p>
          <a:r>
            <a:rPr lang="en-US" dirty="0"/>
            <a:t>Housing</a:t>
          </a:r>
        </a:p>
      </dgm:t>
    </dgm:pt>
    <dgm:pt modelId="{D3FFB3C7-1270-420F-B442-993FC3CE25A9}" type="parTrans" cxnId="{9320B0AC-A704-4605-AC78-446CCE65C9C8}">
      <dgm:prSet/>
      <dgm:spPr/>
      <dgm:t>
        <a:bodyPr/>
        <a:lstStyle/>
        <a:p>
          <a:endParaRPr lang="en-US"/>
        </a:p>
      </dgm:t>
    </dgm:pt>
    <dgm:pt modelId="{BCD6E357-C6A4-4A66-80C9-6744B6A064C3}" type="sibTrans" cxnId="{9320B0AC-A704-4605-AC78-446CCE65C9C8}">
      <dgm:prSet/>
      <dgm:spPr/>
      <dgm:t>
        <a:bodyPr/>
        <a:lstStyle/>
        <a:p>
          <a:endParaRPr lang="en-US"/>
        </a:p>
      </dgm:t>
    </dgm:pt>
    <dgm:pt modelId="{EFDA2AB4-F5A5-4A96-9E7F-BB2749F2B7BC}">
      <dgm:prSet/>
      <dgm:spPr/>
      <dgm:t>
        <a:bodyPr/>
        <a:lstStyle/>
        <a:p>
          <a:r>
            <a:rPr lang="en-US" dirty="0"/>
            <a:t>Occupational therapy</a:t>
          </a:r>
        </a:p>
      </dgm:t>
    </dgm:pt>
    <dgm:pt modelId="{0884E2F7-B76B-4E53-B498-31D331A13396}" type="parTrans" cxnId="{D611C6D3-C79F-4E5C-A739-CFB4D4A0CD0E}">
      <dgm:prSet/>
      <dgm:spPr/>
      <dgm:t>
        <a:bodyPr/>
        <a:lstStyle/>
        <a:p>
          <a:endParaRPr lang="en-US"/>
        </a:p>
      </dgm:t>
    </dgm:pt>
    <dgm:pt modelId="{41E0205F-EDC9-4376-9158-63E3CE2A1978}" type="sibTrans" cxnId="{D611C6D3-C79F-4E5C-A739-CFB4D4A0CD0E}">
      <dgm:prSet/>
      <dgm:spPr/>
      <dgm:t>
        <a:bodyPr/>
        <a:lstStyle/>
        <a:p>
          <a:endParaRPr lang="en-US"/>
        </a:p>
      </dgm:t>
    </dgm:pt>
    <dgm:pt modelId="{E98F1941-0BE9-4A6A-A7F7-2EB20BA3ED61}">
      <dgm:prSet/>
      <dgm:spPr/>
      <dgm:t>
        <a:bodyPr/>
        <a:lstStyle/>
        <a:p>
          <a:r>
            <a:rPr lang="en-US" dirty="0"/>
            <a:t>Probation</a:t>
          </a:r>
        </a:p>
      </dgm:t>
    </dgm:pt>
    <dgm:pt modelId="{4628ADD5-E354-458D-8643-89285EEE2932}" type="parTrans" cxnId="{E249B702-167B-48F2-B361-94C0AA8E246C}">
      <dgm:prSet/>
      <dgm:spPr/>
      <dgm:t>
        <a:bodyPr/>
        <a:lstStyle/>
        <a:p>
          <a:endParaRPr lang="en-US"/>
        </a:p>
      </dgm:t>
    </dgm:pt>
    <dgm:pt modelId="{93326715-C8AE-47C8-941E-A56C3C3F8191}" type="sibTrans" cxnId="{E249B702-167B-48F2-B361-94C0AA8E246C}">
      <dgm:prSet/>
      <dgm:spPr/>
      <dgm:t>
        <a:bodyPr/>
        <a:lstStyle/>
        <a:p>
          <a:endParaRPr lang="en-US"/>
        </a:p>
      </dgm:t>
    </dgm:pt>
    <dgm:pt modelId="{AC11B683-6833-40F9-A7ED-F52F0B6F82C0}">
      <dgm:prSet/>
      <dgm:spPr/>
      <dgm:t>
        <a:bodyPr/>
        <a:lstStyle/>
        <a:p>
          <a:r>
            <a:rPr lang="en-US" dirty="0"/>
            <a:t>Psychology</a:t>
          </a:r>
        </a:p>
      </dgm:t>
    </dgm:pt>
    <dgm:pt modelId="{67FDD1D7-321B-48A0-B642-3F5930BB17BF}" type="parTrans" cxnId="{ABA0CECD-21D7-4ACE-8B88-FB21DF524834}">
      <dgm:prSet/>
      <dgm:spPr/>
      <dgm:t>
        <a:bodyPr/>
        <a:lstStyle/>
        <a:p>
          <a:endParaRPr lang="en-US"/>
        </a:p>
      </dgm:t>
    </dgm:pt>
    <dgm:pt modelId="{6D8AA1B8-794C-48F3-954F-039BCDD5C098}" type="sibTrans" cxnId="{ABA0CECD-21D7-4ACE-8B88-FB21DF524834}">
      <dgm:prSet/>
      <dgm:spPr/>
      <dgm:t>
        <a:bodyPr/>
        <a:lstStyle/>
        <a:p>
          <a:endParaRPr lang="en-US"/>
        </a:p>
      </dgm:t>
    </dgm:pt>
    <dgm:pt modelId="{551FBC0E-B815-4619-9DF9-34C5C7AA4A7D}">
      <dgm:prSet/>
      <dgm:spPr/>
      <dgm:t>
        <a:bodyPr/>
        <a:lstStyle/>
        <a:p>
          <a:r>
            <a:rPr lang="en-US" dirty="0"/>
            <a:t>Residential care</a:t>
          </a:r>
        </a:p>
      </dgm:t>
    </dgm:pt>
    <dgm:pt modelId="{43DEBB2E-3FAB-4162-A72D-BF0C6A1B8FC3}" type="parTrans" cxnId="{BEBC9CDC-3502-4EBA-9557-773D408FEB8E}">
      <dgm:prSet/>
      <dgm:spPr/>
      <dgm:t>
        <a:bodyPr/>
        <a:lstStyle/>
        <a:p>
          <a:endParaRPr lang="en-US"/>
        </a:p>
      </dgm:t>
    </dgm:pt>
    <dgm:pt modelId="{AF91F3CF-6814-4E93-861D-2A7CE048F687}" type="sibTrans" cxnId="{BEBC9CDC-3502-4EBA-9557-773D408FEB8E}">
      <dgm:prSet/>
      <dgm:spPr/>
      <dgm:t>
        <a:bodyPr/>
        <a:lstStyle/>
        <a:p>
          <a:endParaRPr lang="en-US"/>
        </a:p>
      </dgm:t>
    </dgm:pt>
    <dgm:pt modelId="{F256DD94-6DC8-4F3A-AB13-30A7E308D0C3}">
      <dgm:prSet/>
      <dgm:spPr/>
      <dgm:t>
        <a:bodyPr/>
        <a:lstStyle/>
        <a:p>
          <a:r>
            <a:rPr lang="en-US" dirty="0"/>
            <a:t>Supporting independent living</a:t>
          </a:r>
        </a:p>
      </dgm:t>
    </dgm:pt>
    <dgm:pt modelId="{90C23FAA-B31F-4034-A733-E6C83B984732}" type="parTrans" cxnId="{EE86192F-CE34-4013-87A0-FD9E7308CC68}">
      <dgm:prSet/>
      <dgm:spPr/>
      <dgm:t>
        <a:bodyPr/>
        <a:lstStyle/>
        <a:p>
          <a:endParaRPr lang="en-US"/>
        </a:p>
      </dgm:t>
    </dgm:pt>
    <dgm:pt modelId="{E613C205-2259-4BA0-9B93-4C1A62488E8F}" type="sibTrans" cxnId="{EE86192F-CE34-4013-87A0-FD9E7308CC68}">
      <dgm:prSet/>
      <dgm:spPr/>
      <dgm:t>
        <a:bodyPr/>
        <a:lstStyle/>
        <a:p>
          <a:endParaRPr lang="en-US"/>
        </a:p>
      </dgm:t>
    </dgm:pt>
    <dgm:pt modelId="{26079C05-24BA-4B41-9FF5-B68024352F85}">
      <dgm:prSet/>
      <dgm:spPr/>
      <dgm:t>
        <a:bodyPr/>
        <a:lstStyle/>
        <a:p>
          <a:r>
            <a:rPr lang="en-US" dirty="0"/>
            <a:t>Therapies (e.g. art, music, drama)</a:t>
          </a:r>
        </a:p>
      </dgm:t>
    </dgm:pt>
    <dgm:pt modelId="{2A35BBFD-8488-42BA-8581-C90265A4DE19}" type="parTrans" cxnId="{EAAAA99A-D296-4C19-B485-8F63B2FFCC54}">
      <dgm:prSet/>
      <dgm:spPr/>
      <dgm:t>
        <a:bodyPr/>
        <a:lstStyle/>
        <a:p>
          <a:endParaRPr lang="en-US"/>
        </a:p>
      </dgm:t>
    </dgm:pt>
    <dgm:pt modelId="{8C067CA3-E282-4CF3-8EFE-00D03A2D0890}" type="sibTrans" cxnId="{EAAAA99A-D296-4C19-B485-8F63B2FFCC54}">
      <dgm:prSet/>
      <dgm:spPr/>
      <dgm:t>
        <a:bodyPr/>
        <a:lstStyle/>
        <a:p>
          <a:endParaRPr lang="en-US"/>
        </a:p>
      </dgm:t>
    </dgm:pt>
    <dgm:pt modelId="{32B2E905-FD35-408F-880F-03BD6338D6BE}">
      <dgm:prSet/>
      <dgm:spPr/>
      <dgm:t>
        <a:bodyPr/>
        <a:lstStyle/>
        <a:p>
          <a:r>
            <a:rPr lang="en-US" dirty="0"/>
            <a:t>Youth and community work.</a:t>
          </a:r>
        </a:p>
      </dgm:t>
    </dgm:pt>
    <dgm:pt modelId="{B34B34C3-192A-482D-AA8B-8A26128C5F33}" type="parTrans" cxnId="{B119AAF5-C3A4-4029-9AF5-6CB798AA97C9}">
      <dgm:prSet/>
      <dgm:spPr/>
      <dgm:t>
        <a:bodyPr/>
        <a:lstStyle/>
        <a:p>
          <a:endParaRPr lang="en-US"/>
        </a:p>
      </dgm:t>
    </dgm:pt>
    <dgm:pt modelId="{3711FC46-463F-4216-A906-4118475A37F9}" type="sibTrans" cxnId="{B119AAF5-C3A4-4029-9AF5-6CB798AA97C9}">
      <dgm:prSet/>
      <dgm:spPr/>
      <dgm:t>
        <a:bodyPr/>
        <a:lstStyle/>
        <a:p>
          <a:endParaRPr lang="en-US"/>
        </a:p>
      </dgm:t>
    </dgm:pt>
    <dgm:pt modelId="{542DCBBC-909B-40E9-8D82-ADBB5809F8F9}" type="pres">
      <dgm:prSet presAssocID="{D1EF1214-05E0-4144-BFC4-734F2372837C}" presName="diagram" presStyleCnt="0">
        <dgm:presLayoutVars>
          <dgm:dir/>
          <dgm:resizeHandles val="exact"/>
        </dgm:presLayoutVars>
      </dgm:prSet>
      <dgm:spPr/>
    </dgm:pt>
    <dgm:pt modelId="{7EC35902-A97F-417C-B097-2C5BAA8525E3}" type="pres">
      <dgm:prSet presAssocID="{AA873A3D-7DDB-4A61-B3AF-FAC428394A4D}" presName="node" presStyleLbl="node1" presStyleIdx="0" presStyleCnt="14">
        <dgm:presLayoutVars>
          <dgm:bulletEnabled val="1"/>
        </dgm:presLayoutVars>
      </dgm:prSet>
      <dgm:spPr/>
    </dgm:pt>
    <dgm:pt modelId="{AC58E00B-52C3-44E5-87C2-26CDD4EA04AE}" type="pres">
      <dgm:prSet presAssocID="{3BAE0100-F2CF-498C-844F-452F4B86FAEE}" presName="sibTrans" presStyleCnt="0"/>
      <dgm:spPr/>
    </dgm:pt>
    <dgm:pt modelId="{E329FFF0-3AB8-49F7-8551-6BD5758DD1C8}" type="pres">
      <dgm:prSet presAssocID="{4D4C41B5-33F2-4F97-A448-7162C1DFB20E}" presName="node" presStyleLbl="node1" presStyleIdx="1" presStyleCnt="14">
        <dgm:presLayoutVars>
          <dgm:bulletEnabled val="1"/>
        </dgm:presLayoutVars>
      </dgm:prSet>
      <dgm:spPr/>
    </dgm:pt>
    <dgm:pt modelId="{41BD55ED-2DBA-4B5E-B36D-CE960862B160}" type="pres">
      <dgm:prSet presAssocID="{3C4A14F7-D027-4438-8249-A80827EC2151}" presName="sibTrans" presStyleCnt="0"/>
      <dgm:spPr/>
    </dgm:pt>
    <dgm:pt modelId="{CCE75384-03DA-449E-BA28-635E57385198}" type="pres">
      <dgm:prSet presAssocID="{90C8E0F9-5549-46A0-A4DA-697A378F2387}" presName="node" presStyleLbl="node1" presStyleIdx="2" presStyleCnt="14">
        <dgm:presLayoutVars>
          <dgm:bulletEnabled val="1"/>
        </dgm:presLayoutVars>
      </dgm:prSet>
      <dgm:spPr/>
    </dgm:pt>
    <dgm:pt modelId="{12F317B5-F51B-4352-B4C0-FD11EC8E60D8}" type="pres">
      <dgm:prSet presAssocID="{89AC1AE6-F370-465F-A7EF-E108A3D56982}" presName="sibTrans" presStyleCnt="0"/>
      <dgm:spPr/>
    </dgm:pt>
    <dgm:pt modelId="{AFAE07D2-00B1-4016-8D69-FD229E7CF4E9}" type="pres">
      <dgm:prSet presAssocID="{86EBFC86-5FFE-4FBC-B4D8-6CEA6CC3BCBE}" presName="node" presStyleLbl="node1" presStyleIdx="3" presStyleCnt="14">
        <dgm:presLayoutVars>
          <dgm:bulletEnabled val="1"/>
        </dgm:presLayoutVars>
      </dgm:prSet>
      <dgm:spPr/>
    </dgm:pt>
    <dgm:pt modelId="{4311AF16-9EAF-4164-AD79-8B029E1C2EDD}" type="pres">
      <dgm:prSet presAssocID="{30646F66-AC80-4293-9CFA-B0C17C0DD6B3}" presName="sibTrans" presStyleCnt="0"/>
      <dgm:spPr/>
    </dgm:pt>
    <dgm:pt modelId="{43531F05-064E-473B-9CF9-E7E2BD8BFCC2}" type="pres">
      <dgm:prSet presAssocID="{7349D83C-7B10-425B-B77C-8777097B6273}" presName="node" presStyleLbl="node1" presStyleIdx="4" presStyleCnt="14">
        <dgm:presLayoutVars>
          <dgm:bulletEnabled val="1"/>
        </dgm:presLayoutVars>
      </dgm:prSet>
      <dgm:spPr/>
    </dgm:pt>
    <dgm:pt modelId="{7B96C651-EF73-4675-91DD-A3F727B108B4}" type="pres">
      <dgm:prSet presAssocID="{5306B4DD-F7E4-44E7-8131-F560921C744C}" presName="sibTrans" presStyleCnt="0"/>
      <dgm:spPr/>
    </dgm:pt>
    <dgm:pt modelId="{11A16DA0-A383-4BA6-9406-CC8F6D91186B}" type="pres">
      <dgm:prSet presAssocID="{E2A811B3-88E9-4214-B620-C8EF87B96B00}" presName="node" presStyleLbl="node1" presStyleIdx="5" presStyleCnt="14">
        <dgm:presLayoutVars>
          <dgm:bulletEnabled val="1"/>
        </dgm:presLayoutVars>
      </dgm:prSet>
      <dgm:spPr/>
    </dgm:pt>
    <dgm:pt modelId="{B18AC732-D9C7-487D-B2DC-6B87E63F395C}" type="pres">
      <dgm:prSet presAssocID="{838C24E5-655A-4528-B245-D76FDA8448B2}" presName="sibTrans" presStyleCnt="0"/>
      <dgm:spPr/>
    </dgm:pt>
    <dgm:pt modelId="{7575F8D3-A2E0-4506-9D0D-D3ED6755D2A6}" type="pres">
      <dgm:prSet presAssocID="{A07233A7-296B-4082-97B8-DB304FA0966F}" presName="node" presStyleLbl="node1" presStyleIdx="6" presStyleCnt="14">
        <dgm:presLayoutVars>
          <dgm:bulletEnabled val="1"/>
        </dgm:presLayoutVars>
      </dgm:prSet>
      <dgm:spPr/>
    </dgm:pt>
    <dgm:pt modelId="{39D3D407-6ACF-4A8B-85A4-E24042543D24}" type="pres">
      <dgm:prSet presAssocID="{BCD6E357-C6A4-4A66-80C9-6744B6A064C3}" presName="sibTrans" presStyleCnt="0"/>
      <dgm:spPr/>
    </dgm:pt>
    <dgm:pt modelId="{41B8AA84-E21C-4E6F-B590-DA15E9C3D3CE}" type="pres">
      <dgm:prSet presAssocID="{EFDA2AB4-F5A5-4A96-9E7F-BB2749F2B7BC}" presName="node" presStyleLbl="node1" presStyleIdx="7" presStyleCnt="14">
        <dgm:presLayoutVars>
          <dgm:bulletEnabled val="1"/>
        </dgm:presLayoutVars>
      </dgm:prSet>
      <dgm:spPr/>
    </dgm:pt>
    <dgm:pt modelId="{214A9B60-E229-4A24-B533-887544766913}" type="pres">
      <dgm:prSet presAssocID="{41E0205F-EDC9-4376-9158-63E3CE2A1978}" presName="sibTrans" presStyleCnt="0"/>
      <dgm:spPr/>
    </dgm:pt>
    <dgm:pt modelId="{451E4EC8-E9D2-49F5-9432-9BF9AAC832B3}" type="pres">
      <dgm:prSet presAssocID="{E98F1941-0BE9-4A6A-A7F7-2EB20BA3ED61}" presName="node" presStyleLbl="node1" presStyleIdx="8" presStyleCnt="14">
        <dgm:presLayoutVars>
          <dgm:bulletEnabled val="1"/>
        </dgm:presLayoutVars>
      </dgm:prSet>
      <dgm:spPr/>
    </dgm:pt>
    <dgm:pt modelId="{CC75CD60-F96D-45AA-9880-F39EF7C521A4}" type="pres">
      <dgm:prSet presAssocID="{93326715-C8AE-47C8-941E-A56C3C3F8191}" presName="sibTrans" presStyleCnt="0"/>
      <dgm:spPr/>
    </dgm:pt>
    <dgm:pt modelId="{BDD5015C-5441-4A21-9D33-322D309A8BD9}" type="pres">
      <dgm:prSet presAssocID="{AC11B683-6833-40F9-A7ED-F52F0B6F82C0}" presName="node" presStyleLbl="node1" presStyleIdx="9" presStyleCnt="14">
        <dgm:presLayoutVars>
          <dgm:bulletEnabled val="1"/>
        </dgm:presLayoutVars>
      </dgm:prSet>
      <dgm:spPr/>
    </dgm:pt>
    <dgm:pt modelId="{87710859-687D-46F1-AA75-4A388E14925A}" type="pres">
      <dgm:prSet presAssocID="{6D8AA1B8-794C-48F3-954F-039BCDD5C098}" presName="sibTrans" presStyleCnt="0"/>
      <dgm:spPr/>
    </dgm:pt>
    <dgm:pt modelId="{9B1A608F-2212-4E27-A495-D2D7EEB6E220}" type="pres">
      <dgm:prSet presAssocID="{551FBC0E-B815-4619-9DF9-34C5C7AA4A7D}" presName="node" presStyleLbl="node1" presStyleIdx="10" presStyleCnt="14">
        <dgm:presLayoutVars>
          <dgm:bulletEnabled val="1"/>
        </dgm:presLayoutVars>
      </dgm:prSet>
      <dgm:spPr/>
    </dgm:pt>
    <dgm:pt modelId="{A1F92846-3552-43C2-9595-20F54123AAE5}" type="pres">
      <dgm:prSet presAssocID="{AF91F3CF-6814-4E93-861D-2A7CE048F687}" presName="sibTrans" presStyleCnt="0"/>
      <dgm:spPr/>
    </dgm:pt>
    <dgm:pt modelId="{BDD647EC-E6C8-44BE-AB39-C9B54E4D96DB}" type="pres">
      <dgm:prSet presAssocID="{F256DD94-6DC8-4F3A-AB13-30A7E308D0C3}" presName="node" presStyleLbl="node1" presStyleIdx="11" presStyleCnt="14">
        <dgm:presLayoutVars>
          <dgm:bulletEnabled val="1"/>
        </dgm:presLayoutVars>
      </dgm:prSet>
      <dgm:spPr/>
    </dgm:pt>
    <dgm:pt modelId="{1F60FAE9-D207-4205-9C8B-EB2B19A5A8C9}" type="pres">
      <dgm:prSet presAssocID="{E613C205-2259-4BA0-9B93-4C1A62488E8F}" presName="sibTrans" presStyleCnt="0"/>
      <dgm:spPr/>
    </dgm:pt>
    <dgm:pt modelId="{4C72F683-B223-424A-85DD-02187C8923CF}" type="pres">
      <dgm:prSet presAssocID="{26079C05-24BA-4B41-9FF5-B68024352F85}" presName="node" presStyleLbl="node1" presStyleIdx="12" presStyleCnt="14">
        <dgm:presLayoutVars>
          <dgm:bulletEnabled val="1"/>
        </dgm:presLayoutVars>
      </dgm:prSet>
      <dgm:spPr/>
    </dgm:pt>
    <dgm:pt modelId="{114517D3-3D53-4DD9-A570-2AD1AFD252B8}" type="pres">
      <dgm:prSet presAssocID="{8C067CA3-E282-4CF3-8EFE-00D03A2D0890}" presName="sibTrans" presStyleCnt="0"/>
      <dgm:spPr/>
    </dgm:pt>
    <dgm:pt modelId="{34D5C2DA-E9E4-493D-BADB-8A290099267E}" type="pres">
      <dgm:prSet presAssocID="{32B2E905-FD35-408F-880F-03BD6338D6BE}" presName="node" presStyleLbl="node1" presStyleIdx="13" presStyleCnt="14">
        <dgm:presLayoutVars>
          <dgm:bulletEnabled val="1"/>
        </dgm:presLayoutVars>
      </dgm:prSet>
      <dgm:spPr/>
    </dgm:pt>
  </dgm:ptLst>
  <dgm:cxnLst>
    <dgm:cxn modelId="{E249B702-167B-48F2-B361-94C0AA8E246C}" srcId="{D1EF1214-05E0-4144-BFC4-734F2372837C}" destId="{E98F1941-0BE9-4A6A-A7F7-2EB20BA3ED61}" srcOrd="8" destOrd="0" parTransId="{4628ADD5-E354-458D-8643-89285EEE2932}" sibTransId="{93326715-C8AE-47C8-941E-A56C3C3F8191}"/>
    <dgm:cxn modelId="{F9AC120B-4B16-4497-AB04-F5EEB60ED6E3}" type="presOf" srcId="{86EBFC86-5FFE-4FBC-B4D8-6CEA6CC3BCBE}" destId="{AFAE07D2-00B1-4016-8D69-FD229E7CF4E9}" srcOrd="0" destOrd="0" presId="urn:microsoft.com/office/officeart/2005/8/layout/default"/>
    <dgm:cxn modelId="{31827514-B253-4B84-A0FA-7D63799C4A8A}" type="presOf" srcId="{F256DD94-6DC8-4F3A-AB13-30A7E308D0C3}" destId="{BDD647EC-E6C8-44BE-AB39-C9B54E4D96DB}" srcOrd="0" destOrd="0" presId="urn:microsoft.com/office/officeart/2005/8/layout/default"/>
    <dgm:cxn modelId="{6495E829-4975-480F-86A6-8F062A8FE4A1}" type="presOf" srcId="{90C8E0F9-5549-46A0-A4DA-697A378F2387}" destId="{CCE75384-03DA-449E-BA28-635E57385198}" srcOrd="0" destOrd="0" presId="urn:microsoft.com/office/officeart/2005/8/layout/default"/>
    <dgm:cxn modelId="{455BFE2A-A3A5-4A62-AA7E-2EB4B79A05AC}" type="presOf" srcId="{551FBC0E-B815-4619-9DF9-34C5C7AA4A7D}" destId="{9B1A608F-2212-4E27-A495-D2D7EEB6E220}" srcOrd="0" destOrd="0" presId="urn:microsoft.com/office/officeart/2005/8/layout/default"/>
    <dgm:cxn modelId="{EE86192F-CE34-4013-87A0-FD9E7308CC68}" srcId="{D1EF1214-05E0-4144-BFC4-734F2372837C}" destId="{F256DD94-6DC8-4F3A-AB13-30A7E308D0C3}" srcOrd="11" destOrd="0" parTransId="{90C23FAA-B31F-4034-A733-E6C83B984732}" sibTransId="{E613C205-2259-4BA0-9B93-4C1A62488E8F}"/>
    <dgm:cxn modelId="{084CBE5D-9E0A-47D3-A665-D9205C8D4C6E}" type="presOf" srcId="{D1EF1214-05E0-4144-BFC4-734F2372837C}" destId="{542DCBBC-909B-40E9-8D82-ADBB5809F8F9}" srcOrd="0" destOrd="0" presId="urn:microsoft.com/office/officeart/2005/8/layout/default"/>
    <dgm:cxn modelId="{1EFE7B67-E0E3-4A8C-871B-23DF917C4EF3}" type="presOf" srcId="{AC11B683-6833-40F9-A7ED-F52F0B6F82C0}" destId="{BDD5015C-5441-4A21-9D33-322D309A8BD9}" srcOrd="0" destOrd="0" presId="urn:microsoft.com/office/officeart/2005/8/layout/default"/>
    <dgm:cxn modelId="{583C2E73-B215-497C-988C-0D3ED54CDCC4}" srcId="{D1EF1214-05E0-4144-BFC4-734F2372837C}" destId="{7349D83C-7B10-425B-B77C-8777097B6273}" srcOrd="4" destOrd="0" parTransId="{BCF9C300-E98C-4E59-BE54-7FDB4EB410F5}" sibTransId="{5306B4DD-F7E4-44E7-8131-F560921C744C}"/>
    <dgm:cxn modelId="{AD406855-8BF9-4B35-A72C-4FC4C05CEC07}" type="presOf" srcId="{E98F1941-0BE9-4A6A-A7F7-2EB20BA3ED61}" destId="{451E4EC8-E9D2-49F5-9432-9BF9AAC832B3}" srcOrd="0" destOrd="0" presId="urn:microsoft.com/office/officeart/2005/8/layout/default"/>
    <dgm:cxn modelId="{BE89BD7B-A073-4613-AC65-28C6F9846114}" srcId="{D1EF1214-05E0-4144-BFC4-734F2372837C}" destId="{86EBFC86-5FFE-4FBC-B4D8-6CEA6CC3BCBE}" srcOrd="3" destOrd="0" parTransId="{658A14C1-F073-4CAF-85BC-ACA68D2D1EDE}" sibTransId="{30646F66-AC80-4293-9CFA-B0C17C0DD6B3}"/>
    <dgm:cxn modelId="{AD5ADA88-FF72-4308-8510-FDCED663B985}" srcId="{D1EF1214-05E0-4144-BFC4-734F2372837C}" destId="{AA873A3D-7DDB-4A61-B3AF-FAC428394A4D}" srcOrd="0" destOrd="0" parTransId="{52470815-2671-438F-935E-AFCB5348196C}" sibTransId="{3BAE0100-F2CF-498C-844F-452F4B86FAEE}"/>
    <dgm:cxn modelId="{68BEE092-96D2-4276-81FB-6838EC372F7E}" type="presOf" srcId="{EFDA2AB4-F5A5-4A96-9E7F-BB2749F2B7BC}" destId="{41B8AA84-E21C-4E6F-B590-DA15E9C3D3CE}" srcOrd="0" destOrd="0" presId="urn:microsoft.com/office/officeart/2005/8/layout/default"/>
    <dgm:cxn modelId="{EAAAA99A-D296-4C19-B485-8F63B2FFCC54}" srcId="{D1EF1214-05E0-4144-BFC4-734F2372837C}" destId="{26079C05-24BA-4B41-9FF5-B68024352F85}" srcOrd="12" destOrd="0" parTransId="{2A35BBFD-8488-42BA-8581-C90265A4DE19}" sibTransId="{8C067CA3-E282-4CF3-8EFE-00D03A2D0890}"/>
    <dgm:cxn modelId="{EA6BD19A-938C-4226-AA7A-48A5D31E7753}" srcId="{D1EF1214-05E0-4144-BFC4-734F2372837C}" destId="{E2A811B3-88E9-4214-B620-C8EF87B96B00}" srcOrd="5" destOrd="0" parTransId="{02C78694-9764-4501-AD93-8360788B35B7}" sibTransId="{838C24E5-655A-4528-B245-D76FDA8448B2}"/>
    <dgm:cxn modelId="{9320B0AC-A704-4605-AC78-446CCE65C9C8}" srcId="{D1EF1214-05E0-4144-BFC4-734F2372837C}" destId="{A07233A7-296B-4082-97B8-DB304FA0966F}" srcOrd="6" destOrd="0" parTransId="{D3FFB3C7-1270-420F-B442-993FC3CE25A9}" sibTransId="{BCD6E357-C6A4-4A66-80C9-6744B6A064C3}"/>
    <dgm:cxn modelId="{BC4D5BAF-BB43-427D-BE63-A4DF8068A3CB}" srcId="{D1EF1214-05E0-4144-BFC4-734F2372837C}" destId="{4D4C41B5-33F2-4F97-A448-7162C1DFB20E}" srcOrd="1" destOrd="0" parTransId="{E21D8E4D-1737-4EC8-8D7A-830AE1CC8A57}" sibTransId="{3C4A14F7-D027-4438-8249-A80827EC2151}"/>
    <dgm:cxn modelId="{FFD9DFCA-D1E7-43CD-A392-F20FD38B63E8}" type="presOf" srcId="{4D4C41B5-33F2-4F97-A448-7162C1DFB20E}" destId="{E329FFF0-3AB8-49F7-8551-6BD5758DD1C8}" srcOrd="0" destOrd="0" presId="urn:microsoft.com/office/officeart/2005/8/layout/default"/>
    <dgm:cxn modelId="{ABA0CECD-21D7-4ACE-8B88-FB21DF524834}" srcId="{D1EF1214-05E0-4144-BFC4-734F2372837C}" destId="{AC11B683-6833-40F9-A7ED-F52F0B6F82C0}" srcOrd="9" destOrd="0" parTransId="{67FDD1D7-321B-48A0-B642-3F5930BB17BF}" sibTransId="{6D8AA1B8-794C-48F3-954F-039BCDD5C098}"/>
    <dgm:cxn modelId="{D611C6D3-C79F-4E5C-A739-CFB4D4A0CD0E}" srcId="{D1EF1214-05E0-4144-BFC4-734F2372837C}" destId="{EFDA2AB4-F5A5-4A96-9E7F-BB2749F2B7BC}" srcOrd="7" destOrd="0" parTransId="{0884E2F7-B76B-4E53-B498-31D331A13396}" sibTransId="{41E0205F-EDC9-4376-9158-63E3CE2A1978}"/>
    <dgm:cxn modelId="{2FB238D7-4787-4169-B17C-A71FEB517351}" srcId="{D1EF1214-05E0-4144-BFC4-734F2372837C}" destId="{90C8E0F9-5549-46A0-A4DA-697A378F2387}" srcOrd="2" destOrd="0" parTransId="{57415EA7-D144-4DDB-8B6A-2197366B511B}" sibTransId="{89AC1AE6-F370-465F-A7EF-E108A3D56982}"/>
    <dgm:cxn modelId="{0F7BE0D8-A6FC-45E2-BC18-2B2BFFCA7786}" type="presOf" srcId="{AA873A3D-7DDB-4A61-B3AF-FAC428394A4D}" destId="{7EC35902-A97F-417C-B097-2C5BAA8525E3}" srcOrd="0" destOrd="0" presId="urn:microsoft.com/office/officeart/2005/8/layout/default"/>
    <dgm:cxn modelId="{ED7ADDDA-F13D-4BC2-AFBB-2A046BFC4DD0}" type="presOf" srcId="{E2A811B3-88E9-4214-B620-C8EF87B96B00}" destId="{11A16DA0-A383-4BA6-9406-CC8F6D91186B}" srcOrd="0" destOrd="0" presId="urn:microsoft.com/office/officeart/2005/8/layout/default"/>
    <dgm:cxn modelId="{BEBC9CDC-3502-4EBA-9557-773D408FEB8E}" srcId="{D1EF1214-05E0-4144-BFC4-734F2372837C}" destId="{551FBC0E-B815-4619-9DF9-34C5C7AA4A7D}" srcOrd="10" destOrd="0" parTransId="{43DEBB2E-3FAB-4162-A72D-BF0C6A1B8FC3}" sibTransId="{AF91F3CF-6814-4E93-861D-2A7CE048F687}"/>
    <dgm:cxn modelId="{B119AAF5-C3A4-4029-9AF5-6CB798AA97C9}" srcId="{D1EF1214-05E0-4144-BFC4-734F2372837C}" destId="{32B2E905-FD35-408F-880F-03BD6338D6BE}" srcOrd="13" destOrd="0" parTransId="{B34B34C3-192A-482D-AA8B-8A26128C5F33}" sibTransId="{3711FC46-463F-4216-A906-4118475A37F9}"/>
    <dgm:cxn modelId="{C004E8F6-A536-423D-8E05-C916BFF230C3}" type="presOf" srcId="{A07233A7-296B-4082-97B8-DB304FA0966F}" destId="{7575F8D3-A2E0-4506-9D0D-D3ED6755D2A6}" srcOrd="0" destOrd="0" presId="urn:microsoft.com/office/officeart/2005/8/layout/default"/>
    <dgm:cxn modelId="{D407F9FB-1D44-40A8-95D8-8E34F273E5D7}" type="presOf" srcId="{7349D83C-7B10-425B-B77C-8777097B6273}" destId="{43531F05-064E-473B-9CF9-E7E2BD8BFCC2}" srcOrd="0" destOrd="0" presId="urn:microsoft.com/office/officeart/2005/8/layout/default"/>
    <dgm:cxn modelId="{C80C2EFC-0205-425B-9906-EFCDF97EC652}" type="presOf" srcId="{26079C05-24BA-4B41-9FF5-B68024352F85}" destId="{4C72F683-B223-424A-85DD-02187C8923CF}" srcOrd="0" destOrd="0" presId="urn:microsoft.com/office/officeart/2005/8/layout/default"/>
    <dgm:cxn modelId="{A8E357FF-273A-4719-8DE9-4736A4186F83}" type="presOf" srcId="{32B2E905-FD35-408F-880F-03BD6338D6BE}" destId="{34D5C2DA-E9E4-493D-BADB-8A290099267E}" srcOrd="0" destOrd="0" presId="urn:microsoft.com/office/officeart/2005/8/layout/default"/>
    <dgm:cxn modelId="{D589ABC3-42FC-46ED-8B40-5A00715A447B}" type="presParOf" srcId="{542DCBBC-909B-40E9-8D82-ADBB5809F8F9}" destId="{7EC35902-A97F-417C-B097-2C5BAA8525E3}" srcOrd="0" destOrd="0" presId="urn:microsoft.com/office/officeart/2005/8/layout/default"/>
    <dgm:cxn modelId="{EB1DB0B5-5835-4AE1-BB1F-00407D9E6FC1}" type="presParOf" srcId="{542DCBBC-909B-40E9-8D82-ADBB5809F8F9}" destId="{AC58E00B-52C3-44E5-87C2-26CDD4EA04AE}" srcOrd="1" destOrd="0" presId="urn:microsoft.com/office/officeart/2005/8/layout/default"/>
    <dgm:cxn modelId="{0F04ADAE-B82D-402C-B099-45C8C74B1EF0}" type="presParOf" srcId="{542DCBBC-909B-40E9-8D82-ADBB5809F8F9}" destId="{E329FFF0-3AB8-49F7-8551-6BD5758DD1C8}" srcOrd="2" destOrd="0" presId="urn:microsoft.com/office/officeart/2005/8/layout/default"/>
    <dgm:cxn modelId="{B2853D5F-30A1-492F-88C5-31789A23097E}" type="presParOf" srcId="{542DCBBC-909B-40E9-8D82-ADBB5809F8F9}" destId="{41BD55ED-2DBA-4B5E-B36D-CE960862B160}" srcOrd="3" destOrd="0" presId="urn:microsoft.com/office/officeart/2005/8/layout/default"/>
    <dgm:cxn modelId="{197E5415-DA36-4C6F-928C-97222EB1F33D}" type="presParOf" srcId="{542DCBBC-909B-40E9-8D82-ADBB5809F8F9}" destId="{CCE75384-03DA-449E-BA28-635E57385198}" srcOrd="4" destOrd="0" presId="urn:microsoft.com/office/officeart/2005/8/layout/default"/>
    <dgm:cxn modelId="{99F8798C-1C26-4C53-84CC-3328277DA80F}" type="presParOf" srcId="{542DCBBC-909B-40E9-8D82-ADBB5809F8F9}" destId="{12F317B5-F51B-4352-B4C0-FD11EC8E60D8}" srcOrd="5" destOrd="0" presId="urn:microsoft.com/office/officeart/2005/8/layout/default"/>
    <dgm:cxn modelId="{E3413FAC-A26B-4A2F-B1F4-FE4B02622AE0}" type="presParOf" srcId="{542DCBBC-909B-40E9-8D82-ADBB5809F8F9}" destId="{AFAE07D2-00B1-4016-8D69-FD229E7CF4E9}" srcOrd="6" destOrd="0" presId="urn:microsoft.com/office/officeart/2005/8/layout/default"/>
    <dgm:cxn modelId="{F738D718-F9D0-499B-91ED-8596B85C8502}" type="presParOf" srcId="{542DCBBC-909B-40E9-8D82-ADBB5809F8F9}" destId="{4311AF16-9EAF-4164-AD79-8B029E1C2EDD}" srcOrd="7" destOrd="0" presId="urn:microsoft.com/office/officeart/2005/8/layout/default"/>
    <dgm:cxn modelId="{D3600F4D-3D8F-48BE-9AEE-8C4C7E6F6F70}" type="presParOf" srcId="{542DCBBC-909B-40E9-8D82-ADBB5809F8F9}" destId="{43531F05-064E-473B-9CF9-E7E2BD8BFCC2}" srcOrd="8" destOrd="0" presId="urn:microsoft.com/office/officeart/2005/8/layout/default"/>
    <dgm:cxn modelId="{F2AE1CB7-F255-4AC7-BCF6-27E18CABCCB5}" type="presParOf" srcId="{542DCBBC-909B-40E9-8D82-ADBB5809F8F9}" destId="{7B96C651-EF73-4675-91DD-A3F727B108B4}" srcOrd="9" destOrd="0" presId="urn:microsoft.com/office/officeart/2005/8/layout/default"/>
    <dgm:cxn modelId="{DBE17292-A861-4684-A2D9-00C86397C7CC}" type="presParOf" srcId="{542DCBBC-909B-40E9-8D82-ADBB5809F8F9}" destId="{11A16DA0-A383-4BA6-9406-CC8F6D91186B}" srcOrd="10" destOrd="0" presId="urn:microsoft.com/office/officeart/2005/8/layout/default"/>
    <dgm:cxn modelId="{2505C39D-3D7A-4BE5-92BD-BACA3847C29B}" type="presParOf" srcId="{542DCBBC-909B-40E9-8D82-ADBB5809F8F9}" destId="{B18AC732-D9C7-487D-B2DC-6B87E63F395C}" srcOrd="11" destOrd="0" presId="urn:microsoft.com/office/officeart/2005/8/layout/default"/>
    <dgm:cxn modelId="{403F7ACA-B61B-4353-AB60-B8484BDDA54F}" type="presParOf" srcId="{542DCBBC-909B-40E9-8D82-ADBB5809F8F9}" destId="{7575F8D3-A2E0-4506-9D0D-D3ED6755D2A6}" srcOrd="12" destOrd="0" presId="urn:microsoft.com/office/officeart/2005/8/layout/default"/>
    <dgm:cxn modelId="{739F8CD1-1D8B-4E0E-86ED-0AAFDAB819E2}" type="presParOf" srcId="{542DCBBC-909B-40E9-8D82-ADBB5809F8F9}" destId="{39D3D407-6ACF-4A8B-85A4-E24042543D24}" srcOrd="13" destOrd="0" presId="urn:microsoft.com/office/officeart/2005/8/layout/default"/>
    <dgm:cxn modelId="{00D1E0D5-3188-48C5-B6D9-DC3B87AA924B}" type="presParOf" srcId="{542DCBBC-909B-40E9-8D82-ADBB5809F8F9}" destId="{41B8AA84-E21C-4E6F-B590-DA15E9C3D3CE}" srcOrd="14" destOrd="0" presId="urn:microsoft.com/office/officeart/2005/8/layout/default"/>
    <dgm:cxn modelId="{10E92B63-1BA0-4505-A74F-266EC8F2F387}" type="presParOf" srcId="{542DCBBC-909B-40E9-8D82-ADBB5809F8F9}" destId="{214A9B60-E229-4A24-B533-887544766913}" srcOrd="15" destOrd="0" presId="urn:microsoft.com/office/officeart/2005/8/layout/default"/>
    <dgm:cxn modelId="{2D2FB2ED-D950-41ED-B786-4E0076B0F558}" type="presParOf" srcId="{542DCBBC-909B-40E9-8D82-ADBB5809F8F9}" destId="{451E4EC8-E9D2-49F5-9432-9BF9AAC832B3}" srcOrd="16" destOrd="0" presId="urn:microsoft.com/office/officeart/2005/8/layout/default"/>
    <dgm:cxn modelId="{31FB6BBC-BF31-4AB7-8866-C996B307A666}" type="presParOf" srcId="{542DCBBC-909B-40E9-8D82-ADBB5809F8F9}" destId="{CC75CD60-F96D-45AA-9880-F39EF7C521A4}" srcOrd="17" destOrd="0" presId="urn:microsoft.com/office/officeart/2005/8/layout/default"/>
    <dgm:cxn modelId="{C8ED467E-E042-42FA-B71D-BB2891AB166E}" type="presParOf" srcId="{542DCBBC-909B-40E9-8D82-ADBB5809F8F9}" destId="{BDD5015C-5441-4A21-9D33-322D309A8BD9}" srcOrd="18" destOrd="0" presId="urn:microsoft.com/office/officeart/2005/8/layout/default"/>
    <dgm:cxn modelId="{B952F07D-7166-4539-B9AB-256D2624D2C1}" type="presParOf" srcId="{542DCBBC-909B-40E9-8D82-ADBB5809F8F9}" destId="{87710859-687D-46F1-AA75-4A388E14925A}" srcOrd="19" destOrd="0" presId="urn:microsoft.com/office/officeart/2005/8/layout/default"/>
    <dgm:cxn modelId="{E7815990-3191-466E-9636-D2F651B6D924}" type="presParOf" srcId="{542DCBBC-909B-40E9-8D82-ADBB5809F8F9}" destId="{9B1A608F-2212-4E27-A495-D2D7EEB6E220}" srcOrd="20" destOrd="0" presId="urn:microsoft.com/office/officeart/2005/8/layout/default"/>
    <dgm:cxn modelId="{BA7EF0D7-C577-4799-9C4B-7C0C073FC504}" type="presParOf" srcId="{542DCBBC-909B-40E9-8D82-ADBB5809F8F9}" destId="{A1F92846-3552-43C2-9595-20F54123AAE5}" srcOrd="21" destOrd="0" presId="urn:microsoft.com/office/officeart/2005/8/layout/default"/>
    <dgm:cxn modelId="{8BE8739E-D756-4E75-9E76-5BA54A600874}" type="presParOf" srcId="{542DCBBC-909B-40E9-8D82-ADBB5809F8F9}" destId="{BDD647EC-E6C8-44BE-AB39-C9B54E4D96DB}" srcOrd="22" destOrd="0" presId="urn:microsoft.com/office/officeart/2005/8/layout/default"/>
    <dgm:cxn modelId="{26470E8A-96B8-4B92-B8BF-FC94848B95A5}" type="presParOf" srcId="{542DCBBC-909B-40E9-8D82-ADBB5809F8F9}" destId="{1F60FAE9-D207-4205-9C8B-EB2B19A5A8C9}" srcOrd="23" destOrd="0" presId="urn:microsoft.com/office/officeart/2005/8/layout/default"/>
    <dgm:cxn modelId="{E9C3BBE4-2CF2-4F91-9BF9-D8355D9D56B1}" type="presParOf" srcId="{542DCBBC-909B-40E9-8D82-ADBB5809F8F9}" destId="{4C72F683-B223-424A-85DD-02187C8923CF}" srcOrd="24" destOrd="0" presId="urn:microsoft.com/office/officeart/2005/8/layout/default"/>
    <dgm:cxn modelId="{07E51226-0937-4118-B1F1-5F93988088DA}" type="presParOf" srcId="{542DCBBC-909B-40E9-8D82-ADBB5809F8F9}" destId="{114517D3-3D53-4DD9-A570-2AD1AFD252B8}" srcOrd="25" destOrd="0" presId="urn:microsoft.com/office/officeart/2005/8/layout/default"/>
    <dgm:cxn modelId="{D375007A-FF6C-42FE-85C3-26A6C95A5630}" type="presParOf" srcId="{542DCBBC-909B-40E9-8D82-ADBB5809F8F9}" destId="{34D5C2DA-E9E4-493D-BADB-8A290099267E}"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7FACED-0E4F-4312-B181-0CFBD6F8571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15FD32A-AC83-40B5-BDDD-A8F9085875BB}">
      <dgm:prSet/>
      <dgm:spPr/>
      <dgm:t>
        <a:bodyPr/>
        <a:lstStyle/>
        <a:p>
          <a:r>
            <a:rPr lang="en-US" dirty="0"/>
            <a:t>A rewarding career, focused on helping individuals and society as a whole</a:t>
          </a:r>
        </a:p>
      </dgm:t>
    </dgm:pt>
    <dgm:pt modelId="{F424053D-F52E-4E55-ADAB-E30A14FA1E65}" type="parTrans" cxnId="{8077BCD9-A70A-4677-9186-FB268E2DEEFC}">
      <dgm:prSet/>
      <dgm:spPr/>
      <dgm:t>
        <a:bodyPr/>
        <a:lstStyle/>
        <a:p>
          <a:endParaRPr lang="en-US"/>
        </a:p>
      </dgm:t>
    </dgm:pt>
    <dgm:pt modelId="{0A081CA8-C16B-457D-9FE6-8AE5F4FA3D23}" type="sibTrans" cxnId="{8077BCD9-A70A-4677-9186-FB268E2DEEFC}">
      <dgm:prSet/>
      <dgm:spPr/>
      <dgm:t>
        <a:bodyPr/>
        <a:lstStyle/>
        <a:p>
          <a:endParaRPr lang="en-US"/>
        </a:p>
      </dgm:t>
    </dgm:pt>
    <dgm:pt modelId="{8EC02715-4D68-4CB1-8C4E-F31541CAC65D}">
      <dgm:prSet/>
      <dgm:spPr/>
      <dgm:t>
        <a:bodyPr/>
        <a:lstStyle/>
        <a:p>
          <a:r>
            <a:rPr lang="en-US" dirty="0"/>
            <a:t>To work in diverse settings including care homes, clients' homes, community centres, hostels, probation offices, prisons, homeless shelters, schools, hospitals and Jobcentres</a:t>
          </a:r>
        </a:p>
      </dgm:t>
    </dgm:pt>
    <dgm:pt modelId="{66915DBC-5234-4127-906B-D513F9673EF3}" type="parTrans" cxnId="{504C3FF2-DE57-4D2C-80C7-62EE9C5C73C8}">
      <dgm:prSet/>
      <dgm:spPr/>
      <dgm:t>
        <a:bodyPr/>
        <a:lstStyle/>
        <a:p>
          <a:endParaRPr lang="en-US"/>
        </a:p>
      </dgm:t>
    </dgm:pt>
    <dgm:pt modelId="{59573777-DF7D-45FE-B59C-2EBD7AD8D02F}" type="sibTrans" cxnId="{504C3FF2-DE57-4D2C-80C7-62EE9C5C73C8}">
      <dgm:prSet/>
      <dgm:spPr/>
      <dgm:t>
        <a:bodyPr/>
        <a:lstStyle/>
        <a:p>
          <a:endParaRPr lang="en-US"/>
        </a:p>
      </dgm:t>
    </dgm:pt>
    <dgm:pt modelId="{0456E1FC-584A-4410-9AB9-E18115DC970F}">
      <dgm:prSet/>
      <dgm:spPr/>
      <dgm:t>
        <a:bodyPr/>
        <a:lstStyle/>
        <a:p>
          <a:r>
            <a:rPr lang="en-US" dirty="0"/>
            <a:t>Jobs to include unsociable hours, such as evenings and weekends, particularly in residential care and community work. You may also be on call or work shifts in some roles</a:t>
          </a:r>
        </a:p>
      </dgm:t>
    </dgm:pt>
    <dgm:pt modelId="{EC2E3BD1-F025-4220-B4BB-332042FC10B1}" type="parTrans" cxnId="{6AAE90D7-4B94-44AF-8F53-58FF1D89A713}">
      <dgm:prSet/>
      <dgm:spPr/>
      <dgm:t>
        <a:bodyPr/>
        <a:lstStyle/>
        <a:p>
          <a:endParaRPr lang="en-US"/>
        </a:p>
      </dgm:t>
    </dgm:pt>
    <dgm:pt modelId="{6209F0CF-2E8E-4907-A164-8B402EBD445D}" type="sibTrans" cxnId="{6AAE90D7-4B94-44AF-8F53-58FF1D89A713}">
      <dgm:prSet/>
      <dgm:spPr/>
      <dgm:t>
        <a:bodyPr/>
        <a:lstStyle/>
        <a:p>
          <a:endParaRPr lang="en-US"/>
        </a:p>
      </dgm:t>
    </dgm:pt>
    <dgm:pt modelId="{E7F427C1-D905-4C77-932E-2FE9AB73DADD}">
      <dgm:prSet/>
      <dgm:spPr/>
      <dgm:t>
        <a:bodyPr/>
        <a:lstStyle/>
        <a:p>
          <a:r>
            <a:rPr lang="en-US" dirty="0"/>
            <a:t>To work in a multidisciplinary team alongside health workers</a:t>
          </a:r>
        </a:p>
      </dgm:t>
    </dgm:pt>
    <dgm:pt modelId="{0B79EB23-B7D9-40F9-AADC-ECFCABCAD01D}" type="parTrans" cxnId="{5586647A-588B-4164-88CB-BDACFE3E35DC}">
      <dgm:prSet/>
      <dgm:spPr/>
      <dgm:t>
        <a:bodyPr/>
        <a:lstStyle/>
        <a:p>
          <a:endParaRPr lang="en-US"/>
        </a:p>
      </dgm:t>
    </dgm:pt>
    <dgm:pt modelId="{48C61DB5-0375-4332-BC26-3D0291044C6A}" type="sibTrans" cxnId="{5586647A-588B-4164-88CB-BDACFE3E35DC}">
      <dgm:prSet/>
      <dgm:spPr/>
      <dgm:t>
        <a:bodyPr/>
        <a:lstStyle/>
        <a:p>
          <a:endParaRPr lang="en-US"/>
        </a:p>
      </dgm:t>
    </dgm:pt>
    <dgm:pt modelId="{0B032DDE-FF79-4A0B-A462-34AB36794B18}">
      <dgm:prSet/>
      <dgm:spPr/>
      <dgm:t>
        <a:bodyPr/>
        <a:lstStyle/>
        <a:p>
          <a:r>
            <a:rPr lang="en-US" dirty="0"/>
            <a:t>Temporary or fixed-term contracts depending on your role - many jobs are subject to the renewal of funding</a:t>
          </a:r>
        </a:p>
      </dgm:t>
    </dgm:pt>
    <dgm:pt modelId="{01C76166-DF13-4C5B-B010-1EA634E4B5DD}" type="parTrans" cxnId="{AAEB7907-3F07-4018-9E66-D4FF0303373C}">
      <dgm:prSet/>
      <dgm:spPr/>
      <dgm:t>
        <a:bodyPr/>
        <a:lstStyle/>
        <a:p>
          <a:endParaRPr lang="en-US"/>
        </a:p>
      </dgm:t>
    </dgm:pt>
    <dgm:pt modelId="{A3A8E75C-0BB3-4D2B-8371-08C974CD160E}" type="sibTrans" cxnId="{AAEB7907-3F07-4018-9E66-D4FF0303373C}">
      <dgm:prSet/>
      <dgm:spPr/>
      <dgm:t>
        <a:bodyPr/>
        <a:lstStyle/>
        <a:p>
          <a:endParaRPr lang="en-US"/>
        </a:p>
      </dgm:t>
    </dgm:pt>
    <dgm:pt modelId="{ED26A323-AB89-40F0-A759-F57CB1F9E666}">
      <dgm:prSet/>
      <dgm:spPr/>
      <dgm:t>
        <a:bodyPr/>
        <a:lstStyle/>
        <a:p>
          <a:r>
            <a:rPr lang="en-US" dirty="0"/>
            <a:t>To build relationships with patients and service users and to have to deal with stressful situations, helping clients who are upset or angry. This can make the work emotionally challenging.</a:t>
          </a:r>
        </a:p>
      </dgm:t>
    </dgm:pt>
    <dgm:pt modelId="{B0407BD1-E330-4F41-8805-9BDB8E46771F}" type="parTrans" cxnId="{D13C6474-4BAF-4480-B05E-7167EE853657}">
      <dgm:prSet/>
      <dgm:spPr/>
      <dgm:t>
        <a:bodyPr/>
        <a:lstStyle/>
        <a:p>
          <a:endParaRPr lang="en-US"/>
        </a:p>
      </dgm:t>
    </dgm:pt>
    <dgm:pt modelId="{7DF428A2-8685-4767-9248-D074F7FAA191}" type="sibTrans" cxnId="{D13C6474-4BAF-4480-B05E-7167EE853657}">
      <dgm:prSet/>
      <dgm:spPr/>
      <dgm:t>
        <a:bodyPr/>
        <a:lstStyle/>
        <a:p>
          <a:endParaRPr lang="en-US"/>
        </a:p>
      </dgm:t>
    </dgm:pt>
    <dgm:pt modelId="{B6FAF229-2110-4FE9-8017-BA1963FC5B30}" type="pres">
      <dgm:prSet presAssocID="{A77FACED-0E4F-4312-B181-0CFBD6F85716}" presName="diagram" presStyleCnt="0">
        <dgm:presLayoutVars>
          <dgm:dir/>
          <dgm:resizeHandles val="exact"/>
        </dgm:presLayoutVars>
      </dgm:prSet>
      <dgm:spPr/>
    </dgm:pt>
    <dgm:pt modelId="{A7EDEAC8-152B-41F3-A84F-66F3AA9BAEC3}" type="pres">
      <dgm:prSet presAssocID="{915FD32A-AC83-40B5-BDDD-A8F9085875BB}" presName="node" presStyleLbl="node1" presStyleIdx="0" presStyleCnt="6">
        <dgm:presLayoutVars>
          <dgm:bulletEnabled val="1"/>
        </dgm:presLayoutVars>
      </dgm:prSet>
      <dgm:spPr/>
    </dgm:pt>
    <dgm:pt modelId="{B3B23C11-81E6-4B32-845F-A64990C2E9EE}" type="pres">
      <dgm:prSet presAssocID="{0A081CA8-C16B-457D-9FE6-8AE5F4FA3D23}" presName="sibTrans" presStyleCnt="0"/>
      <dgm:spPr/>
    </dgm:pt>
    <dgm:pt modelId="{126D1ED0-AB14-4A95-8478-22FD776642E7}" type="pres">
      <dgm:prSet presAssocID="{8EC02715-4D68-4CB1-8C4E-F31541CAC65D}" presName="node" presStyleLbl="node1" presStyleIdx="1" presStyleCnt="6">
        <dgm:presLayoutVars>
          <dgm:bulletEnabled val="1"/>
        </dgm:presLayoutVars>
      </dgm:prSet>
      <dgm:spPr/>
    </dgm:pt>
    <dgm:pt modelId="{9DFB9C7C-2AE5-4CF0-BB0B-7D45EF8231C6}" type="pres">
      <dgm:prSet presAssocID="{59573777-DF7D-45FE-B59C-2EBD7AD8D02F}" presName="sibTrans" presStyleCnt="0"/>
      <dgm:spPr/>
    </dgm:pt>
    <dgm:pt modelId="{CFDC64D5-7838-4A99-A53A-CC1FC7CC72EF}" type="pres">
      <dgm:prSet presAssocID="{0456E1FC-584A-4410-9AB9-E18115DC970F}" presName="node" presStyleLbl="node1" presStyleIdx="2" presStyleCnt="6">
        <dgm:presLayoutVars>
          <dgm:bulletEnabled val="1"/>
        </dgm:presLayoutVars>
      </dgm:prSet>
      <dgm:spPr/>
    </dgm:pt>
    <dgm:pt modelId="{B6777A36-0EED-4EA7-BCE7-06857ED7069D}" type="pres">
      <dgm:prSet presAssocID="{6209F0CF-2E8E-4907-A164-8B402EBD445D}" presName="sibTrans" presStyleCnt="0"/>
      <dgm:spPr/>
    </dgm:pt>
    <dgm:pt modelId="{2A0053A7-327C-4E0C-B8BD-71C7DB527A80}" type="pres">
      <dgm:prSet presAssocID="{E7F427C1-D905-4C77-932E-2FE9AB73DADD}" presName="node" presStyleLbl="node1" presStyleIdx="3" presStyleCnt="6">
        <dgm:presLayoutVars>
          <dgm:bulletEnabled val="1"/>
        </dgm:presLayoutVars>
      </dgm:prSet>
      <dgm:spPr/>
    </dgm:pt>
    <dgm:pt modelId="{EDBE9338-882B-463E-AB06-F0071316E84B}" type="pres">
      <dgm:prSet presAssocID="{48C61DB5-0375-4332-BC26-3D0291044C6A}" presName="sibTrans" presStyleCnt="0"/>
      <dgm:spPr/>
    </dgm:pt>
    <dgm:pt modelId="{F34328F4-D043-43BC-A4CF-FFBC2D82C697}" type="pres">
      <dgm:prSet presAssocID="{0B032DDE-FF79-4A0B-A462-34AB36794B18}" presName="node" presStyleLbl="node1" presStyleIdx="4" presStyleCnt="6">
        <dgm:presLayoutVars>
          <dgm:bulletEnabled val="1"/>
        </dgm:presLayoutVars>
      </dgm:prSet>
      <dgm:spPr/>
    </dgm:pt>
    <dgm:pt modelId="{147C693A-35D5-4CC8-9245-52AB54FB54DF}" type="pres">
      <dgm:prSet presAssocID="{A3A8E75C-0BB3-4D2B-8371-08C974CD160E}" presName="sibTrans" presStyleCnt="0"/>
      <dgm:spPr/>
    </dgm:pt>
    <dgm:pt modelId="{5F65645B-CFB0-4F2B-93E8-200E18D21564}" type="pres">
      <dgm:prSet presAssocID="{ED26A323-AB89-40F0-A759-F57CB1F9E666}" presName="node" presStyleLbl="node1" presStyleIdx="5" presStyleCnt="6">
        <dgm:presLayoutVars>
          <dgm:bulletEnabled val="1"/>
        </dgm:presLayoutVars>
      </dgm:prSet>
      <dgm:spPr/>
    </dgm:pt>
  </dgm:ptLst>
  <dgm:cxnLst>
    <dgm:cxn modelId="{AAEB7907-3F07-4018-9E66-D4FF0303373C}" srcId="{A77FACED-0E4F-4312-B181-0CFBD6F85716}" destId="{0B032DDE-FF79-4A0B-A462-34AB36794B18}" srcOrd="4" destOrd="0" parTransId="{01C76166-DF13-4C5B-B010-1EA634E4B5DD}" sibTransId="{A3A8E75C-0BB3-4D2B-8371-08C974CD160E}"/>
    <dgm:cxn modelId="{84A63518-C501-421A-B2A8-7A9D4484279B}" type="presOf" srcId="{A77FACED-0E4F-4312-B181-0CFBD6F85716}" destId="{B6FAF229-2110-4FE9-8017-BA1963FC5B30}" srcOrd="0" destOrd="0" presId="urn:microsoft.com/office/officeart/2005/8/layout/default"/>
    <dgm:cxn modelId="{FCB55725-E19C-4D6F-95FE-D9FABB2F5C0C}" type="presOf" srcId="{8EC02715-4D68-4CB1-8C4E-F31541CAC65D}" destId="{126D1ED0-AB14-4A95-8478-22FD776642E7}" srcOrd="0" destOrd="0" presId="urn:microsoft.com/office/officeart/2005/8/layout/default"/>
    <dgm:cxn modelId="{F38E3D2A-E728-473B-B4BE-F8D13D312A3D}" type="presOf" srcId="{0456E1FC-584A-4410-9AB9-E18115DC970F}" destId="{CFDC64D5-7838-4A99-A53A-CC1FC7CC72EF}" srcOrd="0" destOrd="0" presId="urn:microsoft.com/office/officeart/2005/8/layout/default"/>
    <dgm:cxn modelId="{B9561036-F06D-41EA-8EB7-DE9714ADF1F7}" type="presOf" srcId="{0B032DDE-FF79-4A0B-A462-34AB36794B18}" destId="{F34328F4-D043-43BC-A4CF-FFBC2D82C697}" srcOrd="0" destOrd="0" presId="urn:microsoft.com/office/officeart/2005/8/layout/default"/>
    <dgm:cxn modelId="{D13C6474-4BAF-4480-B05E-7167EE853657}" srcId="{A77FACED-0E4F-4312-B181-0CFBD6F85716}" destId="{ED26A323-AB89-40F0-A759-F57CB1F9E666}" srcOrd="5" destOrd="0" parTransId="{B0407BD1-E330-4F41-8805-9BDB8E46771F}" sibTransId="{7DF428A2-8685-4767-9248-D074F7FAA191}"/>
    <dgm:cxn modelId="{D9FD615A-954A-4349-B32D-DF76A41AA183}" type="presOf" srcId="{ED26A323-AB89-40F0-A759-F57CB1F9E666}" destId="{5F65645B-CFB0-4F2B-93E8-200E18D21564}" srcOrd="0" destOrd="0" presId="urn:microsoft.com/office/officeart/2005/8/layout/default"/>
    <dgm:cxn modelId="{5586647A-588B-4164-88CB-BDACFE3E35DC}" srcId="{A77FACED-0E4F-4312-B181-0CFBD6F85716}" destId="{E7F427C1-D905-4C77-932E-2FE9AB73DADD}" srcOrd="3" destOrd="0" parTransId="{0B79EB23-B7D9-40F9-AADC-ECFCABCAD01D}" sibTransId="{48C61DB5-0375-4332-BC26-3D0291044C6A}"/>
    <dgm:cxn modelId="{909ACE88-43BA-4375-8D57-CB7BC29175A7}" type="presOf" srcId="{915FD32A-AC83-40B5-BDDD-A8F9085875BB}" destId="{A7EDEAC8-152B-41F3-A84F-66F3AA9BAEC3}" srcOrd="0" destOrd="0" presId="urn:microsoft.com/office/officeart/2005/8/layout/default"/>
    <dgm:cxn modelId="{6AAE90D7-4B94-44AF-8F53-58FF1D89A713}" srcId="{A77FACED-0E4F-4312-B181-0CFBD6F85716}" destId="{0456E1FC-584A-4410-9AB9-E18115DC970F}" srcOrd="2" destOrd="0" parTransId="{EC2E3BD1-F025-4220-B4BB-332042FC10B1}" sibTransId="{6209F0CF-2E8E-4907-A164-8B402EBD445D}"/>
    <dgm:cxn modelId="{8077BCD9-A70A-4677-9186-FB268E2DEEFC}" srcId="{A77FACED-0E4F-4312-B181-0CFBD6F85716}" destId="{915FD32A-AC83-40B5-BDDD-A8F9085875BB}" srcOrd="0" destOrd="0" parTransId="{F424053D-F52E-4E55-ADAB-E30A14FA1E65}" sibTransId="{0A081CA8-C16B-457D-9FE6-8AE5F4FA3D23}"/>
    <dgm:cxn modelId="{359B75EE-D68B-4489-B7C4-993B2AAB1353}" type="presOf" srcId="{E7F427C1-D905-4C77-932E-2FE9AB73DADD}" destId="{2A0053A7-327C-4E0C-B8BD-71C7DB527A80}" srcOrd="0" destOrd="0" presId="urn:microsoft.com/office/officeart/2005/8/layout/default"/>
    <dgm:cxn modelId="{504C3FF2-DE57-4D2C-80C7-62EE9C5C73C8}" srcId="{A77FACED-0E4F-4312-B181-0CFBD6F85716}" destId="{8EC02715-4D68-4CB1-8C4E-F31541CAC65D}" srcOrd="1" destOrd="0" parTransId="{66915DBC-5234-4127-906B-D513F9673EF3}" sibTransId="{59573777-DF7D-45FE-B59C-2EBD7AD8D02F}"/>
    <dgm:cxn modelId="{4B381EAB-1264-4B43-9B26-49DA8C8173C1}" type="presParOf" srcId="{B6FAF229-2110-4FE9-8017-BA1963FC5B30}" destId="{A7EDEAC8-152B-41F3-A84F-66F3AA9BAEC3}" srcOrd="0" destOrd="0" presId="urn:microsoft.com/office/officeart/2005/8/layout/default"/>
    <dgm:cxn modelId="{8DA24E29-D88B-4675-8AAB-3553E5D92A98}" type="presParOf" srcId="{B6FAF229-2110-4FE9-8017-BA1963FC5B30}" destId="{B3B23C11-81E6-4B32-845F-A64990C2E9EE}" srcOrd="1" destOrd="0" presId="urn:microsoft.com/office/officeart/2005/8/layout/default"/>
    <dgm:cxn modelId="{2DD35F9E-7D8B-4EDB-A9B2-631DC82A0A0D}" type="presParOf" srcId="{B6FAF229-2110-4FE9-8017-BA1963FC5B30}" destId="{126D1ED0-AB14-4A95-8478-22FD776642E7}" srcOrd="2" destOrd="0" presId="urn:microsoft.com/office/officeart/2005/8/layout/default"/>
    <dgm:cxn modelId="{8F0D6C93-7BEC-44BF-84E8-74F434CAE8BE}" type="presParOf" srcId="{B6FAF229-2110-4FE9-8017-BA1963FC5B30}" destId="{9DFB9C7C-2AE5-4CF0-BB0B-7D45EF8231C6}" srcOrd="3" destOrd="0" presId="urn:microsoft.com/office/officeart/2005/8/layout/default"/>
    <dgm:cxn modelId="{42A21A33-15C0-4DC8-AE2D-EBAA0AC2F170}" type="presParOf" srcId="{B6FAF229-2110-4FE9-8017-BA1963FC5B30}" destId="{CFDC64D5-7838-4A99-A53A-CC1FC7CC72EF}" srcOrd="4" destOrd="0" presId="urn:microsoft.com/office/officeart/2005/8/layout/default"/>
    <dgm:cxn modelId="{4A0EBA6E-4A43-4C08-B116-A1B116C71DC4}" type="presParOf" srcId="{B6FAF229-2110-4FE9-8017-BA1963FC5B30}" destId="{B6777A36-0EED-4EA7-BCE7-06857ED7069D}" srcOrd="5" destOrd="0" presId="urn:microsoft.com/office/officeart/2005/8/layout/default"/>
    <dgm:cxn modelId="{27571736-2A2D-4A9A-BCB9-F27A3291729F}" type="presParOf" srcId="{B6FAF229-2110-4FE9-8017-BA1963FC5B30}" destId="{2A0053A7-327C-4E0C-B8BD-71C7DB527A80}" srcOrd="6" destOrd="0" presId="urn:microsoft.com/office/officeart/2005/8/layout/default"/>
    <dgm:cxn modelId="{22D96929-AD20-42DE-BCF2-8BB9BBD8AF71}" type="presParOf" srcId="{B6FAF229-2110-4FE9-8017-BA1963FC5B30}" destId="{EDBE9338-882B-463E-AB06-F0071316E84B}" srcOrd="7" destOrd="0" presId="urn:microsoft.com/office/officeart/2005/8/layout/default"/>
    <dgm:cxn modelId="{8C372463-84EB-4C77-893F-0885D1B27429}" type="presParOf" srcId="{B6FAF229-2110-4FE9-8017-BA1963FC5B30}" destId="{F34328F4-D043-43BC-A4CF-FFBC2D82C697}" srcOrd="8" destOrd="0" presId="urn:microsoft.com/office/officeart/2005/8/layout/default"/>
    <dgm:cxn modelId="{1E00CAE6-1977-46B9-9340-6DA3968C9354}" type="presParOf" srcId="{B6FAF229-2110-4FE9-8017-BA1963FC5B30}" destId="{147C693A-35D5-4CC8-9245-52AB54FB54DF}" srcOrd="9" destOrd="0" presId="urn:microsoft.com/office/officeart/2005/8/layout/default"/>
    <dgm:cxn modelId="{30C3287D-1820-4020-A2B5-A37CD21BC1D0}" type="presParOf" srcId="{B6FAF229-2110-4FE9-8017-BA1963FC5B30}" destId="{5F65645B-CFB0-4F2B-93E8-200E18D2156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1452E9-5E90-4441-BC24-5D7096FE5440}" type="doc">
      <dgm:prSet loTypeId="urn:microsoft.com/office/officeart/2005/8/layout/vList2" loCatId="list" qsTypeId="urn:microsoft.com/office/officeart/2005/8/quickstyle/simple4" qsCatId="simple" csTypeId="urn:microsoft.com/office/officeart/2005/8/colors/accent6_2" csCatId="accent6"/>
      <dgm:spPr/>
      <dgm:t>
        <a:bodyPr/>
        <a:lstStyle/>
        <a:p>
          <a:endParaRPr lang="en-US"/>
        </a:p>
      </dgm:t>
    </dgm:pt>
    <dgm:pt modelId="{CAD3FC66-199A-43E3-9F9F-6D1725809D02}">
      <dgm:prSet/>
      <dgm:spPr/>
      <dgm:t>
        <a:bodyPr/>
        <a:lstStyle/>
        <a:p>
          <a:r>
            <a:rPr lang="en-GB" b="1" dirty="0">
              <a:highlight>
                <a:srgbClr val="000000"/>
              </a:highlight>
            </a:rPr>
            <a:t>H</a:t>
          </a:r>
          <a:r>
            <a:rPr lang="en-GB" b="1" i="0" dirty="0">
              <a:highlight>
                <a:srgbClr val="000000"/>
              </a:highlight>
            </a:rPr>
            <a:t>ealthcare </a:t>
          </a:r>
          <a:r>
            <a:rPr lang="en-GB" b="0" i="0" dirty="0">
              <a:highlight>
                <a:srgbClr val="000000"/>
              </a:highlight>
            </a:rPr>
            <a:t> </a:t>
          </a:r>
          <a:r>
            <a:rPr lang="en-GB" b="1" i="0" dirty="0"/>
            <a:t>care</a:t>
          </a:r>
          <a:r>
            <a:rPr lang="en-GB" b="0" i="0" dirty="0"/>
            <a:t> is defined as a </a:t>
          </a:r>
          <a:r>
            <a:rPr lang="en-GB" b="1" i="0" dirty="0"/>
            <a:t>healthcare</a:t>
          </a:r>
          <a:r>
            <a:rPr lang="en-GB" b="0" i="0" dirty="0"/>
            <a:t> need and is associated with the treatment, </a:t>
          </a:r>
          <a:r>
            <a:rPr lang="en-GB" b="1" i="0" dirty="0"/>
            <a:t>care</a:t>
          </a:r>
          <a:r>
            <a:rPr lang="en-GB" b="0" i="0" dirty="0"/>
            <a:t> or aftercare of someone </a:t>
          </a:r>
          <a:r>
            <a:rPr lang="en-GB" b="1" i="0" dirty="0"/>
            <a:t>with a</a:t>
          </a:r>
          <a:r>
            <a:rPr lang="en-GB" b="0" i="0" dirty="0"/>
            <a:t> disease, illness, injury or disability. </a:t>
          </a:r>
          <a:endParaRPr lang="en-US" dirty="0"/>
        </a:p>
      </dgm:t>
    </dgm:pt>
    <dgm:pt modelId="{24E32586-9041-4579-A847-F3466FCDE089}" type="parTrans" cxnId="{BEA9C3B3-EA23-4938-94C9-06945ECD57C7}">
      <dgm:prSet/>
      <dgm:spPr/>
      <dgm:t>
        <a:bodyPr/>
        <a:lstStyle/>
        <a:p>
          <a:endParaRPr lang="en-US"/>
        </a:p>
      </dgm:t>
    </dgm:pt>
    <dgm:pt modelId="{69A7A5B2-1BBE-42C7-9CAE-E74A4C21C954}" type="sibTrans" cxnId="{BEA9C3B3-EA23-4938-94C9-06945ECD57C7}">
      <dgm:prSet/>
      <dgm:spPr/>
      <dgm:t>
        <a:bodyPr/>
        <a:lstStyle/>
        <a:p>
          <a:endParaRPr lang="en-US"/>
        </a:p>
      </dgm:t>
    </dgm:pt>
    <dgm:pt modelId="{8C02B846-F21B-4219-920A-823BC4D807DB}">
      <dgm:prSet/>
      <dgm:spPr/>
      <dgm:t>
        <a:bodyPr/>
        <a:lstStyle/>
        <a:p>
          <a:r>
            <a:rPr lang="en-GB" b="1" i="0" dirty="0">
              <a:highlight>
                <a:srgbClr val="000000"/>
              </a:highlight>
            </a:rPr>
            <a:t>Social care</a:t>
          </a:r>
          <a:r>
            <a:rPr lang="en-GB" b="0" i="0" dirty="0">
              <a:highlight>
                <a:srgbClr val="000000"/>
              </a:highlight>
            </a:rPr>
            <a:t> </a:t>
          </a:r>
          <a:r>
            <a:rPr lang="en-GB" b="0" i="0" dirty="0"/>
            <a:t>relates to the assistance of daily living – maintaining independence, </a:t>
          </a:r>
          <a:r>
            <a:rPr lang="en-GB" b="1" i="0" dirty="0"/>
            <a:t>social</a:t>
          </a:r>
          <a:r>
            <a:rPr lang="en-GB" b="0" i="0" dirty="0"/>
            <a:t> interaction and supported accommodation such as a </a:t>
          </a:r>
          <a:r>
            <a:rPr lang="en-GB" b="1" i="0" dirty="0"/>
            <a:t>care</a:t>
          </a:r>
          <a:r>
            <a:rPr lang="en-GB" b="0" i="0" dirty="0"/>
            <a:t> home.</a:t>
          </a:r>
          <a:endParaRPr lang="en-US" dirty="0"/>
        </a:p>
      </dgm:t>
    </dgm:pt>
    <dgm:pt modelId="{3F9690D4-9FD7-4E4D-B227-12130CC502AE}" type="parTrans" cxnId="{607B2201-24C2-4905-BFED-F8A3818B1E2E}">
      <dgm:prSet/>
      <dgm:spPr/>
      <dgm:t>
        <a:bodyPr/>
        <a:lstStyle/>
        <a:p>
          <a:endParaRPr lang="en-US"/>
        </a:p>
      </dgm:t>
    </dgm:pt>
    <dgm:pt modelId="{6A525AB8-0643-4751-A604-A30598AC3B9F}" type="sibTrans" cxnId="{607B2201-24C2-4905-BFED-F8A3818B1E2E}">
      <dgm:prSet/>
      <dgm:spPr/>
      <dgm:t>
        <a:bodyPr/>
        <a:lstStyle/>
        <a:p>
          <a:endParaRPr lang="en-US"/>
        </a:p>
      </dgm:t>
    </dgm:pt>
    <dgm:pt modelId="{B3878C2C-BE6D-4166-BF4F-1F074F8D8A05}" type="pres">
      <dgm:prSet presAssocID="{EE1452E9-5E90-4441-BC24-5D7096FE5440}" presName="linear" presStyleCnt="0">
        <dgm:presLayoutVars>
          <dgm:animLvl val="lvl"/>
          <dgm:resizeHandles val="exact"/>
        </dgm:presLayoutVars>
      </dgm:prSet>
      <dgm:spPr/>
    </dgm:pt>
    <dgm:pt modelId="{1D5EE759-0021-4807-A676-1788294A9E7C}" type="pres">
      <dgm:prSet presAssocID="{CAD3FC66-199A-43E3-9F9F-6D1725809D02}" presName="parentText" presStyleLbl="node1" presStyleIdx="0" presStyleCnt="2">
        <dgm:presLayoutVars>
          <dgm:chMax val="0"/>
          <dgm:bulletEnabled val="1"/>
        </dgm:presLayoutVars>
      </dgm:prSet>
      <dgm:spPr/>
    </dgm:pt>
    <dgm:pt modelId="{9BCAB536-B3A8-4A7F-B4C9-57666C5D0032}" type="pres">
      <dgm:prSet presAssocID="{69A7A5B2-1BBE-42C7-9CAE-E74A4C21C954}" presName="spacer" presStyleCnt="0"/>
      <dgm:spPr/>
    </dgm:pt>
    <dgm:pt modelId="{9624DF8E-EC0D-4870-A142-17B69E69686A}" type="pres">
      <dgm:prSet presAssocID="{8C02B846-F21B-4219-920A-823BC4D807DB}" presName="parentText" presStyleLbl="node1" presStyleIdx="1" presStyleCnt="2">
        <dgm:presLayoutVars>
          <dgm:chMax val="0"/>
          <dgm:bulletEnabled val="1"/>
        </dgm:presLayoutVars>
      </dgm:prSet>
      <dgm:spPr/>
    </dgm:pt>
  </dgm:ptLst>
  <dgm:cxnLst>
    <dgm:cxn modelId="{607B2201-24C2-4905-BFED-F8A3818B1E2E}" srcId="{EE1452E9-5E90-4441-BC24-5D7096FE5440}" destId="{8C02B846-F21B-4219-920A-823BC4D807DB}" srcOrd="1" destOrd="0" parTransId="{3F9690D4-9FD7-4E4D-B227-12130CC502AE}" sibTransId="{6A525AB8-0643-4751-A604-A30598AC3B9F}"/>
    <dgm:cxn modelId="{0BBF6865-9471-4CE5-AC27-185C31121E57}" type="presOf" srcId="{EE1452E9-5E90-4441-BC24-5D7096FE5440}" destId="{B3878C2C-BE6D-4166-BF4F-1F074F8D8A05}" srcOrd="0" destOrd="0" presId="urn:microsoft.com/office/officeart/2005/8/layout/vList2"/>
    <dgm:cxn modelId="{A6CBBE97-7D6C-4409-A033-4E5FF79EA8E2}" type="presOf" srcId="{CAD3FC66-199A-43E3-9F9F-6D1725809D02}" destId="{1D5EE759-0021-4807-A676-1788294A9E7C}" srcOrd="0" destOrd="0" presId="urn:microsoft.com/office/officeart/2005/8/layout/vList2"/>
    <dgm:cxn modelId="{BEA9C3B3-EA23-4938-94C9-06945ECD57C7}" srcId="{EE1452E9-5E90-4441-BC24-5D7096FE5440}" destId="{CAD3FC66-199A-43E3-9F9F-6D1725809D02}" srcOrd="0" destOrd="0" parTransId="{24E32586-9041-4579-A847-F3466FCDE089}" sibTransId="{69A7A5B2-1BBE-42C7-9CAE-E74A4C21C954}"/>
    <dgm:cxn modelId="{FE14FBCE-2C61-4582-98D2-C41D8C701247}" type="presOf" srcId="{8C02B846-F21B-4219-920A-823BC4D807DB}" destId="{9624DF8E-EC0D-4870-A142-17B69E69686A}" srcOrd="0" destOrd="0" presId="urn:microsoft.com/office/officeart/2005/8/layout/vList2"/>
    <dgm:cxn modelId="{2804FFF6-4A3A-4864-9F38-F48981AB242E}" type="presParOf" srcId="{B3878C2C-BE6D-4166-BF4F-1F074F8D8A05}" destId="{1D5EE759-0021-4807-A676-1788294A9E7C}" srcOrd="0" destOrd="0" presId="urn:microsoft.com/office/officeart/2005/8/layout/vList2"/>
    <dgm:cxn modelId="{3F1A498D-B35D-43A9-9E72-019754ADC92B}" type="presParOf" srcId="{B3878C2C-BE6D-4166-BF4F-1F074F8D8A05}" destId="{9BCAB536-B3A8-4A7F-B4C9-57666C5D0032}" srcOrd="1" destOrd="0" presId="urn:microsoft.com/office/officeart/2005/8/layout/vList2"/>
    <dgm:cxn modelId="{A7EAB71A-849E-47D5-8E36-F917CBB46E8A}" type="presParOf" srcId="{B3878C2C-BE6D-4166-BF4F-1F074F8D8A05}" destId="{9624DF8E-EC0D-4870-A142-17B69E6968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AB29A-4D35-4A37-BB53-B6B43C13F52A}">
      <dsp:nvSpPr>
        <dsp:cNvPr id="0" name=""/>
        <dsp:cNvSpPr/>
      </dsp:nvSpPr>
      <dsp:spPr>
        <a:xfrm>
          <a:off x="0" y="0"/>
          <a:ext cx="3286125" cy="43525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GB" sz="2300" kern="1200"/>
            <a:t>At the end of the class, the students will be able to ;</a:t>
          </a:r>
          <a:endParaRPr lang="en-US" sz="2300" kern="1200"/>
        </a:p>
      </dsp:txBody>
      <dsp:txXfrm>
        <a:off x="0" y="1653966"/>
        <a:ext cx="3286125" cy="2611526"/>
      </dsp:txXfrm>
    </dsp:sp>
    <dsp:sp modelId="{C9ACA8BF-DC05-4D1A-8346-5D9779E47DF9}">
      <dsp:nvSpPr>
        <dsp:cNvPr id="0" name=""/>
        <dsp:cNvSpPr/>
      </dsp:nvSpPr>
      <dsp:spPr>
        <a:xfrm>
          <a:off x="990180"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845D5E03-2DEC-403F-A621-7EF88EA82C9E}">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78FC8-A8B0-4CA8-B29A-6E26CDDBDB5D}">
      <dsp:nvSpPr>
        <dsp:cNvPr id="0" name=""/>
        <dsp:cNvSpPr/>
      </dsp:nvSpPr>
      <dsp:spPr>
        <a:xfrm>
          <a:off x="3614737" y="0"/>
          <a:ext cx="3286125" cy="43525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GB" sz="2300" kern="1200" dirty="0"/>
            <a:t>1-</a:t>
          </a:r>
          <a:r>
            <a:rPr lang="en-US" sz="2300" kern="1200" dirty="0"/>
            <a:t>Review the nature of the Health and Social Care sector or industry in its </a:t>
          </a:r>
          <a:r>
            <a:rPr lang="en-US" sz="2300" kern="1200" dirty="0">
              <a:highlight>
                <a:srgbClr val="00FFFF"/>
              </a:highlight>
            </a:rPr>
            <a:t>wider context </a:t>
          </a:r>
          <a:r>
            <a:rPr lang="en-US" sz="2300" kern="1200" dirty="0"/>
            <a:t>and </a:t>
          </a:r>
          <a:r>
            <a:rPr lang="en-US" sz="2300" kern="1200" dirty="0">
              <a:highlight>
                <a:srgbClr val="FFFF00"/>
              </a:highlight>
            </a:rPr>
            <a:t>specific environment</a:t>
          </a:r>
          <a:r>
            <a:rPr lang="en-US" sz="2300" kern="1200" dirty="0"/>
            <a:t>.</a:t>
          </a:r>
        </a:p>
      </dsp:txBody>
      <dsp:txXfrm>
        <a:off x="3614737" y="1653966"/>
        <a:ext cx="3286125" cy="2611526"/>
      </dsp:txXfrm>
    </dsp:sp>
    <dsp:sp modelId="{4353DD20-9FA5-4DB0-85BF-0310E50C2B35}">
      <dsp:nvSpPr>
        <dsp:cNvPr id="0" name=""/>
        <dsp:cNvSpPr/>
      </dsp:nvSpPr>
      <dsp:spPr>
        <a:xfrm>
          <a:off x="4604918" y="435254"/>
          <a:ext cx="1305763" cy="130576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7AB2FFE3-09BE-4EC6-B687-2D84BA5AC7D8}">
      <dsp:nvSpPr>
        <dsp:cNvPr id="0" name=""/>
        <dsp:cNvSpPr/>
      </dsp:nvSpPr>
      <dsp:spPr>
        <a:xfrm>
          <a:off x="3614737" y="435247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A1A01E-0CD3-4E92-A040-93B1A5935621}">
      <dsp:nvSpPr>
        <dsp:cNvPr id="0" name=""/>
        <dsp:cNvSpPr/>
      </dsp:nvSpPr>
      <dsp:spPr>
        <a:xfrm>
          <a:off x="7229475" y="0"/>
          <a:ext cx="3286125" cy="435254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US" sz="2300" kern="1200" dirty="0"/>
            <a:t>2-Identify the main difference between </a:t>
          </a:r>
          <a:r>
            <a:rPr lang="en-US" sz="2300" kern="1200" dirty="0">
              <a:highlight>
                <a:srgbClr val="00FF00"/>
              </a:highlight>
            </a:rPr>
            <a:t>health care </a:t>
          </a:r>
          <a:r>
            <a:rPr lang="en-US" sz="2300" kern="1200" dirty="0"/>
            <a:t>and </a:t>
          </a:r>
          <a:r>
            <a:rPr lang="en-US" sz="2300" kern="1200" dirty="0">
              <a:highlight>
                <a:srgbClr val="FFFF00"/>
              </a:highlight>
            </a:rPr>
            <a:t>Social Care .</a:t>
          </a:r>
        </a:p>
      </dsp:txBody>
      <dsp:txXfrm>
        <a:off x="7229475" y="1653966"/>
        <a:ext cx="3286125" cy="2611526"/>
      </dsp:txXfrm>
    </dsp:sp>
    <dsp:sp modelId="{D865A570-A462-4AFC-8CB0-053240C2470E}">
      <dsp:nvSpPr>
        <dsp:cNvPr id="0" name=""/>
        <dsp:cNvSpPr/>
      </dsp:nvSpPr>
      <dsp:spPr>
        <a:xfrm>
          <a:off x="8219655" y="435254"/>
          <a:ext cx="1305763" cy="130576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7456B096-D418-49C0-9F0E-4BA96916D221}">
      <dsp:nvSpPr>
        <dsp:cNvPr id="0" name=""/>
        <dsp:cNvSpPr/>
      </dsp:nvSpPr>
      <dsp:spPr>
        <a:xfrm>
          <a:off x="7229475"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89B96-02BC-495A-8356-7D36AFA36856}">
      <dsp:nvSpPr>
        <dsp:cNvPr id="0" name=""/>
        <dsp:cNvSpPr/>
      </dsp:nvSpPr>
      <dsp:spPr>
        <a:xfrm>
          <a:off x="0" y="408"/>
          <a:ext cx="619041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3D76081-FE9A-42D3-A891-15465066EB6D}">
      <dsp:nvSpPr>
        <dsp:cNvPr id="0" name=""/>
        <dsp:cNvSpPr/>
      </dsp:nvSpPr>
      <dsp:spPr>
        <a:xfrm>
          <a:off x="0" y="408"/>
          <a:ext cx="6190412" cy="66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highlight>
                <a:srgbClr val="FFFF00"/>
              </a:highlight>
            </a:rPr>
            <a:t>Activity-10 minutes</a:t>
          </a:r>
          <a:endParaRPr lang="en-US" sz="3100" kern="1200" dirty="0">
            <a:highlight>
              <a:srgbClr val="FFFF00"/>
            </a:highlight>
          </a:endParaRPr>
        </a:p>
      </dsp:txBody>
      <dsp:txXfrm>
        <a:off x="0" y="408"/>
        <a:ext cx="6190412" cy="668728"/>
      </dsp:txXfrm>
    </dsp:sp>
    <dsp:sp modelId="{CEE2F668-4E38-43CF-8EC2-432EAC3F0475}">
      <dsp:nvSpPr>
        <dsp:cNvPr id="0" name=""/>
        <dsp:cNvSpPr/>
      </dsp:nvSpPr>
      <dsp:spPr>
        <a:xfrm>
          <a:off x="0" y="669136"/>
          <a:ext cx="619041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B0FC1-A7AE-4A9B-B5DD-81AB0C3E60DE}">
      <dsp:nvSpPr>
        <dsp:cNvPr id="0" name=""/>
        <dsp:cNvSpPr/>
      </dsp:nvSpPr>
      <dsp:spPr>
        <a:xfrm>
          <a:off x="0" y="669136"/>
          <a:ext cx="6190412" cy="66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Define the healthcare sector?</a:t>
          </a:r>
          <a:endParaRPr lang="en-US" sz="3100" kern="1200" dirty="0"/>
        </a:p>
      </dsp:txBody>
      <dsp:txXfrm>
        <a:off x="0" y="669136"/>
        <a:ext cx="6190412" cy="668728"/>
      </dsp:txXfrm>
    </dsp:sp>
    <dsp:sp modelId="{327753BA-4D57-4554-9F75-096E3998EB7B}">
      <dsp:nvSpPr>
        <dsp:cNvPr id="0" name=""/>
        <dsp:cNvSpPr/>
      </dsp:nvSpPr>
      <dsp:spPr>
        <a:xfrm>
          <a:off x="0" y="1337865"/>
          <a:ext cx="619041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2FE352-9907-4A4A-A4FA-73112A724127}">
      <dsp:nvSpPr>
        <dsp:cNvPr id="0" name=""/>
        <dsp:cNvSpPr/>
      </dsp:nvSpPr>
      <dsp:spPr>
        <a:xfrm>
          <a:off x="0" y="1337865"/>
          <a:ext cx="6190412" cy="66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a:t>Feedback to the class</a:t>
          </a:r>
          <a:endParaRPr lang="en-US" sz="3100" kern="1200"/>
        </a:p>
      </dsp:txBody>
      <dsp:txXfrm>
        <a:off x="0" y="1337865"/>
        <a:ext cx="6190412" cy="668728"/>
      </dsp:txXfrm>
    </dsp:sp>
    <dsp:sp modelId="{D7C3248B-32DF-4BE3-88E0-5EEC1B69E1A7}">
      <dsp:nvSpPr>
        <dsp:cNvPr id="0" name=""/>
        <dsp:cNvSpPr/>
      </dsp:nvSpPr>
      <dsp:spPr>
        <a:xfrm>
          <a:off x="0" y="2006593"/>
          <a:ext cx="619041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35AA737-1BBD-4ECB-B392-3DC0EDCE5911}">
      <dsp:nvSpPr>
        <dsp:cNvPr id="0" name=""/>
        <dsp:cNvSpPr/>
      </dsp:nvSpPr>
      <dsp:spPr>
        <a:xfrm>
          <a:off x="0" y="2006593"/>
          <a:ext cx="6190412" cy="66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0" i="0" kern="1200" dirty="0"/>
            <a:t>Video on: </a:t>
          </a:r>
          <a:r>
            <a:rPr lang="en-GB" sz="3100" b="0" i="0" kern="1200" dirty="0">
              <a:highlight>
                <a:srgbClr val="00FFFF"/>
              </a:highlight>
            </a:rPr>
            <a:t>Different Roles In Care</a:t>
          </a:r>
          <a:endParaRPr lang="en-US" sz="3100" kern="1200" dirty="0">
            <a:highlight>
              <a:srgbClr val="00FFFF"/>
            </a:highlight>
          </a:endParaRPr>
        </a:p>
      </dsp:txBody>
      <dsp:txXfrm>
        <a:off x="0" y="2006593"/>
        <a:ext cx="6190412" cy="668728"/>
      </dsp:txXfrm>
    </dsp:sp>
    <dsp:sp modelId="{97772166-71A9-4D02-9C7B-9AB5A0A82217}">
      <dsp:nvSpPr>
        <dsp:cNvPr id="0" name=""/>
        <dsp:cNvSpPr/>
      </dsp:nvSpPr>
      <dsp:spPr>
        <a:xfrm>
          <a:off x="0" y="2675322"/>
          <a:ext cx="619041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64C4215-8D0E-4F8C-9609-E395C0158DDF}">
      <dsp:nvSpPr>
        <dsp:cNvPr id="0" name=""/>
        <dsp:cNvSpPr/>
      </dsp:nvSpPr>
      <dsp:spPr>
        <a:xfrm>
          <a:off x="0" y="2675322"/>
          <a:ext cx="6190412" cy="66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hlinkClick xmlns:r="http://schemas.openxmlformats.org/officeDocument/2006/relationships" r:id="rId1"/>
            </a:rPr>
            <a:t>https://youtu.be/ae1G4ETt-t8</a:t>
          </a:r>
          <a:endParaRPr lang="en-US" sz="3100" kern="1200" dirty="0"/>
        </a:p>
      </dsp:txBody>
      <dsp:txXfrm>
        <a:off x="0" y="2675322"/>
        <a:ext cx="6190412" cy="668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FB70-239E-4AD2-981C-F9D9D9F0FAEA}">
      <dsp:nvSpPr>
        <dsp:cNvPr id="0" name=""/>
        <dsp:cNvSpPr/>
      </dsp:nvSpPr>
      <dsp:spPr>
        <a:xfrm>
          <a:off x="0" y="19534"/>
          <a:ext cx="6941071" cy="15095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Health care services and facilities</a:t>
          </a:r>
        </a:p>
      </dsp:txBody>
      <dsp:txXfrm>
        <a:off x="73690" y="93224"/>
        <a:ext cx="6793691" cy="1362175"/>
      </dsp:txXfrm>
    </dsp:sp>
    <dsp:sp modelId="{CE066DAD-6F64-40B7-B0BE-799BC8CE3897}">
      <dsp:nvSpPr>
        <dsp:cNvPr id="0" name=""/>
        <dsp:cNvSpPr/>
      </dsp:nvSpPr>
      <dsp:spPr>
        <a:xfrm>
          <a:off x="0" y="1638530"/>
          <a:ext cx="6941071" cy="15095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Medical devices, equipment, and hospital supplies manufacturers</a:t>
          </a:r>
        </a:p>
      </dsp:txBody>
      <dsp:txXfrm>
        <a:off x="73690" y="1712220"/>
        <a:ext cx="6793691" cy="1362175"/>
      </dsp:txXfrm>
    </dsp:sp>
    <dsp:sp modelId="{C875C019-29F5-4400-B927-A480755D8A68}">
      <dsp:nvSpPr>
        <dsp:cNvPr id="0" name=""/>
        <dsp:cNvSpPr/>
      </dsp:nvSpPr>
      <dsp:spPr>
        <a:xfrm>
          <a:off x="0" y="3257526"/>
          <a:ext cx="6941071" cy="15095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Medical insurance, medical services, and managed care</a:t>
          </a:r>
        </a:p>
      </dsp:txBody>
      <dsp:txXfrm>
        <a:off x="73690" y="3331216"/>
        <a:ext cx="6793691" cy="1362175"/>
      </dsp:txXfrm>
    </dsp:sp>
    <dsp:sp modelId="{FA709E48-B179-43CD-A0C8-D7A84D0ABDD3}">
      <dsp:nvSpPr>
        <dsp:cNvPr id="0" name=""/>
        <dsp:cNvSpPr/>
      </dsp:nvSpPr>
      <dsp:spPr>
        <a:xfrm>
          <a:off x="0" y="4876522"/>
          <a:ext cx="6941071" cy="15095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Pharmaceuticals &amp; Related Segments</a:t>
          </a:r>
        </a:p>
      </dsp:txBody>
      <dsp:txXfrm>
        <a:off x="73690" y="4950212"/>
        <a:ext cx="6793691" cy="1362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6C14C-7398-4ADC-A00A-D68844B4B19A}">
      <dsp:nvSpPr>
        <dsp:cNvPr id="0" name=""/>
        <dsp:cNvSpPr/>
      </dsp:nvSpPr>
      <dsp:spPr>
        <a:xfrm>
          <a:off x="0" y="1393580"/>
          <a:ext cx="3701561" cy="22209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w Cen MT" panose="020B0602020104020603" pitchFamily="34" charset="0"/>
            </a:rPr>
            <a:t>The NHS is one of the largest employers in the world</a:t>
          </a:r>
          <a:r>
            <a:rPr lang="en-US" sz="2900" kern="1200" dirty="0"/>
            <a:t>:</a:t>
          </a:r>
        </a:p>
      </dsp:txBody>
      <dsp:txXfrm>
        <a:off x="0" y="1393580"/>
        <a:ext cx="3701561" cy="2220936"/>
      </dsp:txXfrm>
    </dsp:sp>
    <dsp:sp modelId="{1CB95251-F6E4-4C94-BEDE-5F3D545C3D5F}">
      <dsp:nvSpPr>
        <dsp:cNvPr id="0" name=""/>
        <dsp:cNvSpPr/>
      </dsp:nvSpPr>
      <dsp:spPr>
        <a:xfrm>
          <a:off x="4071717" y="468504"/>
          <a:ext cx="3701561" cy="407108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w Cen MT" panose="020B0602020104020603" pitchFamily="34" charset="0"/>
            </a:rPr>
            <a:t>The 217 NHS providers employ over 1.1 million people (full time equivalents, FTE), which makes the NHS one of the </a:t>
          </a:r>
          <a:r>
            <a:rPr lang="en-US" sz="2900" kern="1200" dirty="0">
              <a:solidFill>
                <a:schemeClr val="bg1"/>
              </a:solidFill>
              <a:latin typeface="Tw Cen MT" panose="020B0602020104020603" pitchFamily="34" charset="0"/>
            </a:rPr>
            <a:t>world's largest workforces </a:t>
          </a:r>
          <a:r>
            <a:rPr lang="en-US" sz="2900" kern="1200" dirty="0">
              <a:latin typeface="Tw Cen MT" panose="020B0602020104020603" pitchFamily="34" charset="0"/>
            </a:rPr>
            <a:t>alongside Walmart and the Chinese People's Liberation Army.</a:t>
          </a:r>
        </a:p>
      </dsp:txBody>
      <dsp:txXfrm>
        <a:off x="4071717" y="468504"/>
        <a:ext cx="3701561" cy="4071088"/>
      </dsp:txXfrm>
    </dsp:sp>
    <dsp:sp modelId="{B4068756-70C5-4090-8EE0-AC64DB2BBB4E}">
      <dsp:nvSpPr>
        <dsp:cNvPr id="0" name=""/>
        <dsp:cNvSpPr/>
      </dsp:nvSpPr>
      <dsp:spPr>
        <a:xfrm>
          <a:off x="8143435" y="1393580"/>
          <a:ext cx="3701561" cy="222093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w Cen MT" panose="020B0602020104020603" pitchFamily="34" charset="0"/>
            </a:rPr>
            <a:t>NHS providers employ over 117,000 doctors and almost 290,000 nurses and health visitors (FTE).</a:t>
          </a:r>
        </a:p>
      </dsp:txBody>
      <dsp:txXfrm>
        <a:off x="8143435" y="1393580"/>
        <a:ext cx="3701561" cy="2220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1213D-B544-49BC-ABFF-CEEBECBE56A2}">
      <dsp:nvSpPr>
        <dsp:cNvPr id="0" name=""/>
        <dsp:cNvSpPr/>
      </dsp:nvSpPr>
      <dsp:spPr>
        <a:xfrm>
          <a:off x="1503012" y="1242"/>
          <a:ext cx="2748990" cy="1649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80 acute providers (providing largely hospital-based services)</a:t>
          </a:r>
        </a:p>
      </dsp:txBody>
      <dsp:txXfrm>
        <a:off x="1503012" y="1242"/>
        <a:ext cx="2748990" cy="1649394"/>
      </dsp:txXfrm>
    </dsp:sp>
    <dsp:sp modelId="{CA7050E5-4820-42DB-96E4-22DE3224955D}">
      <dsp:nvSpPr>
        <dsp:cNvPr id="0" name=""/>
        <dsp:cNvSpPr/>
      </dsp:nvSpPr>
      <dsp:spPr>
        <a:xfrm>
          <a:off x="4526901" y="1242"/>
          <a:ext cx="2748990" cy="1649394"/>
        </a:xfrm>
        <a:prstGeom prst="rect">
          <a:avLst/>
        </a:prstGeom>
        <a:solidFill>
          <a:schemeClr val="accent2">
            <a:hueOff val="-242561"/>
            <a:satOff val="-13988"/>
            <a:lumOff val="14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10 ambulance services</a:t>
          </a:r>
        </a:p>
      </dsp:txBody>
      <dsp:txXfrm>
        <a:off x="4526901" y="1242"/>
        <a:ext cx="2748990" cy="1649394"/>
      </dsp:txXfrm>
    </dsp:sp>
    <dsp:sp modelId="{CCDF5C34-9E47-4629-90B5-6534942F4A33}">
      <dsp:nvSpPr>
        <dsp:cNvPr id="0" name=""/>
        <dsp:cNvSpPr/>
      </dsp:nvSpPr>
      <dsp:spPr>
        <a:xfrm>
          <a:off x="7550791" y="1242"/>
          <a:ext cx="2748990" cy="1649394"/>
        </a:xfrm>
        <a:prstGeom prst="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15  community providers (providing services such as district nursing, health visiting)</a:t>
          </a:r>
        </a:p>
      </dsp:txBody>
      <dsp:txXfrm>
        <a:off x="7550791" y="1242"/>
        <a:ext cx="2748990" cy="1649394"/>
      </dsp:txXfrm>
    </dsp:sp>
    <dsp:sp modelId="{8C04A946-0239-49E7-89C2-77C530A01BAC}">
      <dsp:nvSpPr>
        <dsp:cNvPr id="0" name=""/>
        <dsp:cNvSpPr/>
      </dsp:nvSpPr>
      <dsp:spPr>
        <a:xfrm>
          <a:off x="1503012" y="1925536"/>
          <a:ext cx="2748990" cy="1649394"/>
        </a:xfrm>
        <a:prstGeom prst="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44 integrated providers (for example organisations that provide both acute and community care)</a:t>
          </a:r>
        </a:p>
      </dsp:txBody>
      <dsp:txXfrm>
        <a:off x="1503012" y="1925536"/>
        <a:ext cx="2748990" cy="1649394"/>
      </dsp:txXfrm>
    </dsp:sp>
    <dsp:sp modelId="{0F327857-9D1E-4DAB-8BF3-D286A2948A9E}">
      <dsp:nvSpPr>
        <dsp:cNvPr id="0" name=""/>
        <dsp:cNvSpPr/>
      </dsp:nvSpPr>
      <dsp:spPr>
        <a:xfrm>
          <a:off x="4526901" y="1925536"/>
          <a:ext cx="2748990" cy="1649394"/>
        </a:xfrm>
        <a:prstGeom prst="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22 mental health providers</a:t>
          </a:r>
        </a:p>
      </dsp:txBody>
      <dsp:txXfrm>
        <a:off x="4526901" y="1925536"/>
        <a:ext cx="2748990" cy="1649394"/>
      </dsp:txXfrm>
    </dsp:sp>
    <dsp:sp modelId="{02E7E4EE-41A5-44E4-9538-E130770A22F0}">
      <dsp:nvSpPr>
        <dsp:cNvPr id="0" name=""/>
        <dsp:cNvSpPr/>
      </dsp:nvSpPr>
      <dsp:spPr>
        <a:xfrm>
          <a:off x="7550791" y="1925536"/>
          <a:ext cx="2748990" cy="1649394"/>
        </a:xfrm>
        <a:prstGeom prst="rect">
          <a:avLst/>
        </a:prstGeom>
        <a:solidFill>
          <a:schemeClr val="accent2">
            <a:hueOff val="-1212803"/>
            <a:satOff val="-69940"/>
            <a:lumOff val="719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30 combined mental health and learning disability and community providers</a:t>
          </a:r>
        </a:p>
      </dsp:txBody>
      <dsp:txXfrm>
        <a:off x="7550791" y="1925536"/>
        <a:ext cx="2748990" cy="1649394"/>
      </dsp:txXfrm>
    </dsp:sp>
    <dsp:sp modelId="{BB8A1903-E39D-4249-81A2-8833F044F317}">
      <dsp:nvSpPr>
        <dsp:cNvPr id="0" name=""/>
        <dsp:cNvSpPr/>
      </dsp:nvSpPr>
      <dsp:spPr>
        <a:xfrm>
          <a:off x="4526901" y="3849829"/>
          <a:ext cx="2748990" cy="1649394"/>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16 specialist providers (providing services such as specialist eyecare or cancer treatment)</a:t>
          </a:r>
        </a:p>
      </dsp:txBody>
      <dsp:txXfrm>
        <a:off x="4526901" y="3849829"/>
        <a:ext cx="2748990" cy="16493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BE046-7160-4A7F-9A28-F295DCCEE0EF}">
      <dsp:nvSpPr>
        <dsp:cNvPr id="0" name=""/>
        <dsp:cNvSpPr/>
      </dsp:nvSpPr>
      <dsp:spPr>
        <a:xfrm>
          <a:off x="0" y="274373"/>
          <a:ext cx="3596053" cy="2157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transport 5 million patients to A&amp;E by ambulance (based on 2019/20 figure)</a:t>
          </a:r>
        </a:p>
      </dsp:txBody>
      <dsp:txXfrm>
        <a:off x="0" y="274373"/>
        <a:ext cx="3596053" cy="2157632"/>
      </dsp:txXfrm>
    </dsp:sp>
    <dsp:sp modelId="{AFCCA600-8989-4542-888B-ED06F9A65807}">
      <dsp:nvSpPr>
        <dsp:cNvPr id="0" name=""/>
        <dsp:cNvSpPr/>
      </dsp:nvSpPr>
      <dsp:spPr>
        <a:xfrm>
          <a:off x="3955659" y="274373"/>
          <a:ext cx="3596053" cy="2157632"/>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manage 25 million A&amp;E attendances</a:t>
          </a:r>
        </a:p>
      </dsp:txBody>
      <dsp:txXfrm>
        <a:off x="3955659" y="274373"/>
        <a:ext cx="3596053" cy="2157632"/>
      </dsp:txXfrm>
    </dsp:sp>
    <dsp:sp modelId="{18F9BE9C-59BF-400A-8B9A-50A4172CCD81}">
      <dsp:nvSpPr>
        <dsp:cNvPr id="0" name=""/>
        <dsp:cNvSpPr/>
      </dsp:nvSpPr>
      <dsp:spPr>
        <a:xfrm>
          <a:off x="7911318" y="274373"/>
          <a:ext cx="3596053" cy="2157632"/>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and over 123 million outpatient appointments</a:t>
          </a:r>
        </a:p>
      </dsp:txBody>
      <dsp:txXfrm>
        <a:off x="7911318" y="274373"/>
        <a:ext cx="3596053" cy="2157632"/>
      </dsp:txXfrm>
    </dsp:sp>
    <dsp:sp modelId="{5C24C171-BAE3-4735-86AF-791536921D7C}">
      <dsp:nvSpPr>
        <dsp:cNvPr id="0" name=""/>
        <dsp:cNvSpPr/>
      </dsp:nvSpPr>
      <dsp:spPr>
        <a:xfrm>
          <a:off x="0" y="2791611"/>
          <a:ext cx="3596053" cy="2157632"/>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provide 68 million contacts in community services</a:t>
          </a:r>
        </a:p>
      </dsp:txBody>
      <dsp:txXfrm>
        <a:off x="0" y="2791611"/>
        <a:ext cx="3596053" cy="2157632"/>
      </dsp:txXfrm>
    </dsp:sp>
    <dsp:sp modelId="{E96994BE-7917-4AA4-8629-BF492BFE9A0B}">
      <dsp:nvSpPr>
        <dsp:cNvPr id="0" name=""/>
        <dsp:cNvSpPr/>
      </dsp:nvSpPr>
      <dsp:spPr>
        <a:xfrm>
          <a:off x="3955659" y="2791611"/>
          <a:ext cx="3596053" cy="2157632"/>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provide specialist mental health and learning disabilities services for over 2.7 million people</a:t>
          </a:r>
        </a:p>
      </dsp:txBody>
      <dsp:txXfrm>
        <a:off x="3955659" y="2791611"/>
        <a:ext cx="3596053" cy="2157632"/>
      </dsp:txXfrm>
    </dsp:sp>
    <dsp:sp modelId="{44ABC9D1-3B65-41A9-9F9A-030D1B4A84A8}">
      <dsp:nvSpPr>
        <dsp:cNvPr id="0" name=""/>
        <dsp:cNvSpPr/>
      </dsp:nvSpPr>
      <dsp:spPr>
        <a:xfrm>
          <a:off x="7911318" y="2791611"/>
          <a:ext cx="3596053" cy="215763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deliver over 603,000 babies</a:t>
          </a:r>
        </a:p>
      </dsp:txBody>
      <dsp:txXfrm>
        <a:off x="7911318" y="2791611"/>
        <a:ext cx="3596053" cy="21576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35902-A97F-417C-B097-2C5BAA8525E3}">
      <dsp:nvSpPr>
        <dsp:cNvPr id="0" name=""/>
        <dsp:cNvSpPr/>
      </dsp:nvSpPr>
      <dsp:spPr>
        <a:xfrm>
          <a:off x="3727" y="178914"/>
          <a:ext cx="2018076" cy="12108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Advice and guidance</a:t>
          </a:r>
        </a:p>
      </dsp:txBody>
      <dsp:txXfrm>
        <a:off x="3727" y="178914"/>
        <a:ext cx="2018076" cy="1210845"/>
      </dsp:txXfrm>
    </dsp:sp>
    <dsp:sp modelId="{E329FFF0-3AB8-49F7-8551-6BD5758DD1C8}">
      <dsp:nvSpPr>
        <dsp:cNvPr id="0" name=""/>
        <dsp:cNvSpPr/>
      </dsp:nvSpPr>
      <dsp:spPr>
        <a:xfrm>
          <a:off x="2223611" y="178914"/>
          <a:ext cx="2018076" cy="12108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Childcare and early years</a:t>
          </a:r>
        </a:p>
      </dsp:txBody>
      <dsp:txXfrm>
        <a:off x="2223611" y="178914"/>
        <a:ext cx="2018076" cy="1210845"/>
      </dsp:txXfrm>
    </dsp:sp>
    <dsp:sp modelId="{CCE75384-03DA-449E-BA28-635E57385198}">
      <dsp:nvSpPr>
        <dsp:cNvPr id="0" name=""/>
        <dsp:cNvSpPr/>
      </dsp:nvSpPr>
      <dsp:spPr>
        <a:xfrm>
          <a:off x="4443494" y="178914"/>
          <a:ext cx="2018076" cy="12108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Child protection</a:t>
          </a:r>
        </a:p>
      </dsp:txBody>
      <dsp:txXfrm>
        <a:off x="4443494" y="178914"/>
        <a:ext cx="2018076" cy="1210845"/>
      </dsp:txXfrm>
    </dsp:sp>
    <dsp:sp modelId="{AFAE07D2-00B1-4016-8D69-FD229E7CF4E9}">
      <dsp:nvSpPr>
        <dsp:cNvPr id="0" name=""/>
        <dsp:cNvSpPr/>
      </dsp:nvSpPr>
      <dsp:spPr>
        <a:xfrm>
          <a:off x="6663378" y="178914"/>
          <a:ext cx="2018076" cy="12108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Community work and day care</a:t>
          </a:r>
        </a:p>
      </dsp:txBody>
      <dsp:txXfrm>
        <a:off x="6663378" y="178914"/>
        <a:ext cx="2018076" cy="1210845"/>
      </dsp:txXfrm>
    </dsp:sp>
    <dsp:sp modelId="{43531F05-064E-473B-9CF9-E7E2BD8BFCC2}">
      <dsp:nvSpPr>
        <dsp:cNvPr id="0" name=""/>
        <dsp:cNvSpPr/>
      </dsp:nvSpPr>
      <dsp:spPr>
        <a:xfrm>
          <a:off x="8883262" y="178914"/>
          <a:ext cx="2018076" cy="121084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Counselling</a:t>
          </a:r>
        </a:p>
      </dsp:txBody>
      <dsp:txXfrm>
        <a:off x="8883262" y="178914"/>
        <a:ext cx="2018076" cy="1210845"/>
      </dsp:txXfrm>
    </dsp:sp>
    <dsp:sp modelId="{11A16DA0-A383-4BA6-9406-CC8F6D91186B}">
      <dsp:nvSpPr>
        <dsp:cNvPr id="0" name=""/>
        <dsp:cNvSpPr/>
      </dsp:nvSpPr>
      <dsp:spPr>
        <a:xfrm>
          <a:off x="3727" y="1591568"/>
          <a:ext cx="2018076" cy="12108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Fostering and adoption</a:t>
          </a:r>
        </a:p>
      </dsp:txBody>
      <dsp:txXfrm>
        <a:off x="3727" y="1591568"/>
        <a:ext cx="2018076" cy="1210845"/>
      </dsp:txXfrm>
    </dsp:sp>
    <dsp:sp modelId="{7575F8D3-A2E0-4506-9D0D-D3ED6755D2A6}">
      <dsp:nvSpPr>
        <dsp:cNvPr id="0" name=""/>
        <dsp:cNvSpPr/>
      </dsp:nvSpPr>
      <dsp:spPr>
        <a:xfrm>
          <a:off x="2223611" y="1591568"/>
          <a:ext cx="2018076" cy="12108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Housing</a:t>
          </a:r>
        </a:p>
      </dsp:txBody>
      <dsp:txXfrm>
        <a:off x="2223611" y="1591568"/>
        <a:ext cx="2018076" cy="1210845"/>
      </dsp:txXfrm>
    </dsp:sp>
    <dsp:sp modelId="{41B8AA84-E21C-4E6F-B590-DA15E9C3D3CE}">
      <dsp:nvSpPr>
        <dsp:cNvPr id="0" name=""/>
        <dsp:cNvSpPr/>
      </dsp:nvSpPr>
      <dsp:spPr>
        <a:xfrm>
          <a:off x="4443494" y="1591568"/>
          <a:ext cx="2018076" cy="12108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Occupational therapy</a:t>
          </a:r>
        </a:p>
      </dsp:txBody>
      <dsp:txXfrm>
        <a:off x="4443494" y="1591568"/>
        <a:ext cx="2018076" cy="1210845"/>
      </dsp:txXfrm>
    </dsp:sp>
    <dsp:sp modelId="{451E4EC8-E9D2-49F5-9432-9BF9AAC832B3}">
      <dsp:nvSpPr>
        <dsp:cNvPr id="0" name=""/>
        <dsp:cNvSpPr/>
      </dsp:nvSpPr>
      <dsp:spPr>
        <a:xfrm>
          <a:off x="6663378" y="1591568"/>
          <a:ext cx="2018076" cy="12108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Probation</a:t>
          </a:r>
        </a:p>
      </dsp:txBody>
      <dsp:txXfrm>
        <a:off x="6663378" y="1591568"/>
        <a:ext cx="2018076" cy="1210845"/>
      </dsp:txXfrm>
    </dsp:sp>
    <dsp:sp modelId="{BDD5015C-5441-4A21-9D33-322D309A8BD9}">
      <dsp:nvSpPr>
        <dsp:cNvPr id="0" name=""/>
        <dsp:cNvSpPr/>
      </dsp:nvSpPr>
      <dsp:spPr>
        <a:xfrm>
          <a:off x="8883262" y="1591568"/>
          <a:ext cx="2018076" cy="121084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Psychology</a:t>
          </a:r>
        </a:p>
      </dsp:txBody>
      <dsp:txXfrm>
        <a:off x="8883262" y="1591568"/>
        <a:ext cx="2018076" cy="1210845"/>
      </dsp:txXfrm>
    </dsp:sp>
    <dsp:sp modelId="{9B1A608F-2212-4E27-A495-D2D7EEB6E220}">
      <dsp:nvSpPr>
        <dsp:cNvPr id="0" name=""/>
        <dsp:cNvSpPr/>
      </dsp:nvSpPr>
      <dsp:spPr>
        <a:xfrm>
          <a:off x="1113669" y="3004221"/>
          <a:ext cx="2018076" cy="12108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Residential care</a:t>
          </a:r>
        </a:p>
      </dsp:txBody>
      <dsp:txXfrm>
        <a:off x="1113669" y="3004221"/>
        <a:ext cx="2018076" cy="1210845"/>
      </dsp:txXfrm>
    </dsp:sp>
    <dsp:sp modelId="{BDD647EC-E6C8-44BE-AB39-C9B54E4D96DB}">
      <dsp:nvSpPr>
        <dsp:cNvPr id="0" name=""/>
        <dsp:cNvSpPr/>
      </dsp:nvSpPr>
      <dsp:spPr>
        <a:xfrm>
          <a:off x="3333553" y="3004221"/>
          <a:ext cx="2018076" cy="12108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Supporting independent living</a:t>
          </a:r>
        </a:p>
      </dsp:txBody>
      <dsp:txXfrm>
        <a:off x="3333553" y="3004221"/>
        <a:ext cx="2018076" cy="1210845"/>
      </dsp:txXfrm>
    </dsp:sp>
    <dsp:sp modelId="{4C72F683-B223-424A-85DD-02187C8923CF}">
      <dsp:nvSpPr>
        <dsp:cNvPr id="0" name=""/>
        <dsp:cNvSpPr/>
      </dsp:nvSpPr>
      <dsp:spPr>
        <a:xfrm>
          <a:off x="5553436" y="3004221"/>
          <a:ext cx="2018076" cy="12108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Therapies (e.g. art, music, drama)</a:t>
          </a:r>
        </a:p>
      </dsp:txBody>
      <dsp:txXfrm>
        <a:off x="5553436" y="3004221"/>
        <a:ext cx="2018076" cy="1210845"/>
      </dsp:txXfrm>
    </dsp:sp>
    <dsp:sp modelId="{34D5C2DA-E9E4-493D-BADB-8A290099267E}">
      <dsp:nvSpPr>
        <dsp:cNvPr id="0" name=""/>
        <dsp:cNvSpPr/>
      </dsp:nvSpPr>
      <dsp:spPr>
        <a:xfrm>
          <a:off x="7773320" y="3004221"/>
          <a:ext cx="2018076" cy="12108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Youth and community work.</a:t>
          </a:r>
        </a:p>
      </dsp:txBody>
      <dsp:txXfrm>
        <a:off x="7773320" y="3004221"/>
        <a:ext cx="2018076" cy="12108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DEAC8-152B-41F3-A84F-66F3AA9BAEC3}">
      <dsp:nvSpPr>
        <dsp:cNvPr id="0" name=""/>
        <dsp:cNvSpPr/>
      </dsp:nvSpPr>
      <dsp:spPr>
        <a:xfrm>
          <a:off x="0" y="32793"/>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 rewarding career, focused on helping individuals and society as a whole</a:t>
          </a:r>
        </a:p>
      </dsp:txBody>
      <dsp:txXfrm>
        <a:off x="0" y="32793"/>
        <a:ext cx="3579927" cy="2147956"/>
      </dsp:txXfrm>
    </dsp:sp>
    <dsp:sp modelId="{126D1ED0-AB14-4A95-8478-22FD776642E7}">
      <dsp:nvSpPr>
        <dsp:cNvPr id="0" name=""/>
        <dsp:cNvSpPr/>
      </dsp:nvSpPr>
      <dsp:spPr>
        <a:xfrm>
          <a:off x="3937920" y="32793"/>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 work in diverse settings including care homes, clients' homes, community centres, hostels, probation offices, prisons, homeless shelters, schools, hospitals and Jobcentres</a:t>
          </a:r>
        </a:p>
      </dsp:txBody>
      <dsp:txXfrm>
        <a:off x="3937920" y="32793"/>
        <a:ext cx="3579927" cy="2147956"/>
      </dsp:txXfrm>
    </dsp:sp>
    <dsp:sp modelId="{CFDC64D5-7838-4A99-A53A-CC1FC7CC72EF}">
      <dsp:nvSpPr>
        <dsp:cNvPr id="0" name=""/>
        <dsp:cNvSpPr/>
      </dsp:nvSpPr>
      <dsp:spPr>
        <a:xfrm>
          <a:off x="7875840" y="32793"/>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Jobs to include unsociable hours, such as evenings and weekends, particularly in residential care and community work. You may also be on call or work shifts in some roles</a:t>
          </a:r>
        </a:p>
      </dsp:txBody>
      <dsp:txXfrm>
        <a:off x="7875840" y="32793"/>
        <a:ext cx="3579927" cy="2147956"/>
      </dsp:txXfrm>
    </dsp:sp>
    <dsp:sp modelId="{2A0053A7-327C-4E0C-B8BD-71C7DB527A80}">
      <dsp:nvSpPr>
        <dsp:cNvPr id="0" name=""/>
        <dsp:cNvSpPr/>
      </dsp:nvSpPr>
      <dsp:spPr>
        <a:xfrm>
          <a:off x="0" y="2538742"/>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 work in a multidisciplinary team alongside health workers</a:t>
          </a:r>
        </a:p>
      </dsp:txBody>
      <dsp:txXfrm>
        <a:off x="0" y="2538742"/>
        <a:ext cx="3579927" cy="2147956"/>
      </dsp:txXfrm>
    </dsp:sp>
    <dsp:sp modelId="{F34328F4-D043-43BC-A4CF-FFBC2D82C697}">
      <dsp:nvSpPr>
        <dsp:cNvPr id="0" name=""/>
        <dsp:cNvSpPr/>
      </dsp:nvSpPr>
      <dsp:spPr>
        <a:xfrm>
          <a:off x="3937920" y="2538742"/>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Temporary or fixed-term contracts depending on your role - many jobs are subject to the renewal of funding</a:t>
          </a:r>
        </a:p>
      </dsp:txBody>
      <dsp:txXfrm>
        <a:off x="3937920" y="2538742"/>
        <a:ext cx="3579927" cy="2147956"/>
      </dsp:txXfrm>
    </dsp:sp>
    <dsp:sp modelId="{5F65645B-CFB0-4F2B-93E8-200E18D21564}">
      <dsp:nvSpPr>
        <dsp:cNvPr id="0" name=""/>
        <dsp:cNvSpPr/>
      </dsp:nvSpPr>
      <dsp:spPr>
        <a:xfrm>
          <a:off x="7875840" y="2538742"/>
          <a:ext cx="3579927" cy="2147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 build relationships with patients and service users and to have to deal with stressful situations, helping clients who are upset or angry. This can make the work emotionally challenging.</a:t>
          </a:r>
        </a:p>
      </dsp:txBody>
      <dsp:txXfrm>
        <a:off x="7875840" y="2538742"/>
        <a:ext cx="3579927" cy="21479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EE759-0021-4807-A676-1788294A9E7C}">
      <dsp:nvSpPr>
        <dsp:cNvPr id="0" name=""/>
        <dsp:cNvSpPr/>
      </dsp:nvSpPr>
      <dsp:spPr>
        <a:xfrm>
          <a:off x="0" y="52651"/>
          <a:ext cx="10905066" cy="208961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1" kern="1200" dirty="0">
              <a:highlight>
                <a:srgbClr val="000000"/>
              </a:highlight>
            </a:rPr>
            <a:t>H</a:t>
          </a:r>
          <a:r>
            <a:rPr lang="en-GB" sz="3800" b="1" i="0" kern="1200" dirty="0">
              <a:highlight>
                <a:srgbClr val="000000"/>
              </a:highlight>
            </a:rPr>
            <a:t>ealthcare </a:t>
          </a:r>
          <a:r>
            <a:rPr lang="en-GB" sz="3800" b="0" i="0" kern="1200" dirty="0">
              <a:highlight>
                <a:srgbClr val="000000"/>
              </a:highlight>
            </a:rPr>
            <a:t> </a:t>
          </a:r>
          <a:r>
            <a:rPr lang="en-GB" sz="3800" b="1" i="0" kern="1200" dirty="0"/>
            <a:t>care</a:t>
          </a:r>
          <a:r>
            <a:rPr lang="en-GB" sz="3800" b="0" i="0" kern="1200" dirty="0"/>
            <a:t> is defined as a </a:t>
          </a:r>
          <a:r>
            <a:rPr lang="en-GB" sz="3800" b="1" i="0" kern="1200" dirty="0"/>
            <a:t>healthcare</a:t>
          </a:r>
          <a:r>
            <a:rPr lang="en-GB" sz="3800" b="0" i="0" kern="1200" dirty="0"/>
            <a:t> need and is associated with the treatment, </a:t>
          </a:r>
          <a:r>
            <a:rPr lang="en-GB" sz="3800" b="1" i="0" kern="1200" dirty="0"/>
            <a:t>care</a:t>
          </a:r>
          <a:r>
            <a:rPr lang="en-GB" sz="3800" b="0" i="0" kern="1200" dirty="0"/>
            <a:t> or aftercare of someone </a:t>
          </a:r>
          <a:r>
            <a:rPr lang="en-GB" sz="3800" b="1" i="0" kern="1200" dirty="0"/>
            <a:t>with a</a:t>
          </a:r>
          <a:r>
            <a:rPr lang="en-GB" sz="3800" b="0" i="0" kern="1200" dirty="0"/>
            <a:t> disease, illness, injury or disability. </a:t>
          </a:r>
          <a:endParaRPr lang="en-US" sz="3800" kern="1200" dirty="0"/>
        </a:p>
      </dsp:txBody>
      <dsp:txXfrm>
        <a:off x="102007" y="154658"/>
        <a:ext cx="10701052" cy="1885605"/>
      </dsp:txXfrm>
    </dsp:sp>
    <dsp:sp modelId="{9624DF8E-EC0D-4870-A142-17B69E69686A}">
      <dsp:nvSpPr>
        <dsp:cNvPr id="0" name=""/>
        <dsp:cNvSpPr/>
      </dsp:nvSpPr>
      <dsp:spPr>
        <a:xfrm>
          <a:off x="0" y="2251711"/>
          <a:ext cx="10905066" cy="208961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1" i="0" kern="1200" dirty="0">
              <a:highlight>
                <a:srgbClr val="000000"/>
              </a:highlight>
            </a:rPr>
            <a:t>Social care</a:t>
          </a:r>
          <a:r>
            <a:rPr lang="en-GB" sz="3800" b="0" i="0" kern="1200" dirty="0">
              <a:highlight>
                <a:srgbClr val="000000"/>
              </a:highlight>
            </a:rPr>
            <a:t> </a:t>
          </a:r>
          <a:r>
            <a:rPr lang="en-GB" sz="3800" b="0" i="0" kern="1200" dirty="0"/>
            <a:t>relates to the assistance of daily living – maintaining independence, </a:t>
          </a:r>
          <a:r>
            <a:rPr lang="en-GB" sz="3800" b="1" i="0" kern="1200" dirty="0"/>
            <a:t>social</a:t>
          </a:r>
          <a:r>
            <a:rPr lang="en-GB" sz="3800" b="0" i="0" kern="1200" dirty="0"/>
            <a:t> interaction and supported accommodation such as a </a:t>
          </a:r>
          <a:r>
            <a:rPr lang="en-GB" sz="3800" b="1" i="0" kern="1200" dirty="0"/>
            <a:t>care</a:t>
          </a:r>
          <a:r>
            <a:rPr lang="en-GB" sz="3800" b="0" i="0" kern="1200" dirty="0"/>
            <a:t> home.</a:t>
          </a:r>
          <a:endParaRPr lang="en-US" sz="3800" kern="1200" dirty="0"/>
        </a:p>
      </dsp:txBody>
      <dsp:txXfrm>
        <a:off x="102007" y="2353718"/>
        <a:ext cx="10701052" cy="188560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D4F2E-CCAD-46A8-8F29-6E8BFE1D6107}" type="datetimeFigureOut">
              <a:rPr lang="en-GB" smtClean="0"/>
              <a:t>10/05/2021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A3A95-D247-4EAD-A76E-AC2B6D36BDF2}" type="slidenum">
              <a:rPr lang="en-GB" smtClean="0"/>
              <a:t>‹#›</a:t>
            </a:fld>
            <a:endParaRPr lang="en-GB"/>
          </a:p>
        </p:txBody>
      </p:sp>
    </p:spTree>
    <p:extLst>
      <p:ext uri="{BB962C8B-B14F-4D97-AF65-F5344CB8AC3E}">
        <p14:creationId xmlns:p14="http://schemas.microsoft.com/office/powerpoint/2010/main" val="290555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BD4D-9604-4B0A-BEE0-FEB0CCB547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A7D711-E4EE-454A-BCC4-9707AF1D6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92518C-B2D7-452F-94C9-624E8B7F58AC}"/>
              </a:ext>
            </a:extLst>
          </p:cNvPr>
          <p:cNvSpPr>
            <a:spLocks noGrp="1"/>
          </p:cNvSpPr>
          <p:nvPr>
            <p:ph type="dt" sz="half" idx="10"/>
          </p:nvPr>
        </p:nvSpPr>
        <p:spPr/>
        <p:txBody>
          <a:bodyPr/>
          <a:lstStyle/>
          <a:p>
            <a:fld id="{87F0CE85-4336-4EE8-98B3-E7E2A2E0C9A7}" type="datetime1">
              <a:rPr lang="en-GB" smtClean="0"/>
              <a:t>10/05/2021</a:t>
            </a:fld>
            <a:endParaRPr lang="en-GB"/>
          </a:p>
        </p:txBody>
      </p:sp>
      <p:sp>
        <p:nvSpPr>
          <p:cNvPr id="5" name="Footer Placeholder 4">
            <a:extLst>
              <a:ext uri="{FF2B5EF4-FFF2-40B4-BE49-F238E27FC236}">
                <a16:creationId xmlns:a16="http://schemas.microsoft.com/office/drawing/2014/main" id="{405B7BE5-561E-43DD-811A-9D3AEB2A471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196D1EC-A486-4C34-8AEB-A338A7474F4C}"/>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189764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50A-7570-4940-B370-4707F998C1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2901C7-1291-4509-B214-E103288875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B4F2D-4556-4764-A402-7F15C3B2B034}"/>
              </a:ext>
            </a:extLst>
          </p:cNvPr>
          <p:cNvSpPr>
            <a:spLocks noGrp="1"/>
          </p:cNvSpPr>
          <p:nvPr>
            <p:ph type="dt" sz="half" idx="10"/>
          </p:nvPr>
        </p:nvSpPr>
        <p:spPr/>
        <p:txBody>
          <a:bodyPr/>
          <a:lstStyle/>
          <a:p>
            <a:fld id="{ADFDE380-E7A4-48A3-8DFD-D09A9C7C4A4E}" type="datetime1">
              <a:rPr lang="en-GB" smtClean="0"/>
              <a:t>10/05/2021</a:t>
            </a:fld>
            <a:endParaRPr lang="en-GB"/>
          </a:p>
        </p:txBody>
      </p:sp>
      <p:sp>
        <p:nvSpPr>
          <p:cNvPr id="5" name="Footer Placeholder 4">
            <a:extLst>
              <a:ext uri="{FF2B5EF4-FFF2-40B4-BE49-F238E27FC236}">
                <a16:creationId xmlns:a16="http://schemas.microsoft.com/office/drawing/2014/main" id="{98948BC6-0B28-4626-92CA-785CC092739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10AA639-559F-48DC-9C7F-2190F7BC13DD}"/>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66008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DA873-F29C-4C3B-ABD4-C2AB055397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310E14-1B29-48C3-A30C-B1D8D30C47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7BC70C-EEF8-4C27-B580-3797D02F537F}"/>
              </a:ext>
            </a:extLst>
          </p:cNvPr>
          <p:cNvSpPr>
            <a:spLocks noGrp="1"/>
          </p:cNvSpPr>
          <p:nvPr>
            <p:ph type="dt" sz="half" idx="10"/>
          </p:nvPr>
        </p:nvSpPr>
        <p:spPr/>
        <p:txBody>
          <a:bodyPr/>
          <a:lstStyle/>
          <a:p>
            <a:fld id="{483CA332-2C52-4F64-8CAB-7E93B2C0CCB3}" type="datetime1">
              <a:rPr lang="en-GB" smtClean="0"/>
              <a:t>10/05/2021</a:t>
            </a:fld>
            <a:endParaRPr lang="en-GB"/>
          </a:p>
        </p:txBody>
      </p:sp>
      <p:sp>
        <p:nvSpPr>
          <p:cNvPr id="5" name="Footer Placeholder 4">
            <a:extLst>
              <a:ext uri="{FF2B5EF4-FFF2-40B4-BE49-F238E27FC236}">
                <a16:creationId xmlns:a16="http://schemas.microsoft.com/office/drawing/2014/main" id="{5541E796-B259-46F8-9A30-95A640C3AC2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E03A4CF-03F0-44B5-B2D4-41BC6FEC33E2}"/>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128593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6D118116-E9E2-4844-AB4A-B393A83EF496}" type="datetime1">
              <a:rPr lang="en-GB" altLang="en-US" smtClean="0"/>
              <a:t>10/05/2021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26124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48BF-715E-43B9-8BFD-B6B26D75D8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E9CBCE-9EC5-4EEF-8C17-E2078DF017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51F748-2EA0-418B-94F5-7C0C3E842925}"/>
              </a:ext>
            </a:extLst>
          </p:cNvPr>
          <p:cNvSpPr>
            <a:spLocks noGrp="1"/>
          </p:cNvSpPr>
          <p:nvPr>
            <p:ph type="dt" sz="half" idx="10"/>
          </p:nvPr>
        </p:nvSpPr>
        <p:spPr/>
        <p:txBody>
          <a:bodyPr/>
          <a:lstStyle/>
          <a:p>
            <a:fld id="{61322F11-0B75-446B-887F-BC4A78A7708B}" type="datetime1">
              <a:rPr lang="en-GB" smtClean="0"/>
              <a:t>10/05/2021</a:t>
            </a:fld>
            <a:endParaRPr lang="en-GB"/>
          </a:p>
        </p:txBody>
      </p:sp>
      <p:sp>
        <p:nvSpPr>
          <p:cNvPr id="5" name="Footer Placeholder 4">
            <a:extLst>
              <a:ext uri="{FF2B5EF4-FFF2-40B4-BE49-F238E27FC236}">
                <a16:creationId xmlns:a16="http://schemas.microsoft.com/office/drawing/2014/main" id="{61DB5E70-32CF-4D6E-93EA-4D93DA645C7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28EB2F8-EB3A-45DB-8F4F-4871F5710D83}"/>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78636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E254-6333-45F3-A4D7-13806978A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DA2AC9-671B-4EC9-AE57-F3ED7B3F5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888B2-8FC5-4236-863B-F339A045A705}"/>
              </a:ext>
            </a:extLst>
          </p:cNvPr>
          <p:cNvSpPr>
            <a:spLocks noGrp="1"/>
          </p:cNvSpPr>
          <p:nvPr>
            <p:ph type="dt" sz="half" idx="10"/>
          </p:nvPr>
        </p:nvSpPr>
        <p:spPr/>
        <p:txBody>
          <a:bodyPr/>
          <a:lstStyle/>
          <a:p>
            <a:fld id="{C8E2245A-F4A1-40E1-ABD6-72661FBA61C3}" type="datetime1">
              <a:rPr lang="en-GB" smtClean="0"/>
              <a:t>10/05/2021</a:t>
            </a:fld>
            <a:endParaRPr lang="en-GB"/>
          </a:p>
        </p:txBody>
      </p:sp>
      <p:sp>
        <p:nvSpPr>
          <p:cNvPr id="5" name="Footer Placeholder 4">
            <a:extLst>
              <a:ext uri="{FF2B5EF4-FFF2-40B4-BE49-F238E27FC236}">
                <a16:creationId xmlns:a16="http://schemas.microsoft.com/office/drawing/2014/main" id="{4F01107F-D5BE-45F5-B3E9-5A973884CE4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9AD8E9A-FE90-482C-AA0B-8C08957C2883}"/>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32872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AF23-0A08-4FA5-AB01-9555B9474F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52B5F1-7A94-47BA-AB96-5533AC0C0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7D8B35-E709-453A-91FE-2C9F87802D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D439A9-6419-4BA1-9364-AA7BFB60F4E1}"/>
              </a:ext>
            </a:extLst>
          </p:cNvPr>
          <p:cNvSpPr>
            <a:spLocks noGrp="1"/>
          </p:cNvSpPr>
          <p:nvPr>
            <p:ph type="dt" sz="half" idx="10"/>
          </p:nvPr>
        </p:nvSpPr>
        <p:spPr/>
        <p:txBody>
          <a:bodyPr/>
          <a:lstStyle/>
          <a:p>
            <a:fld id="{1FFAE957-AD3F-4F0D-ADCE-0564BF89E36F}" type="datetime1">
              <a:rPr lang="en-GB" smtClean="0"/>
              <a:t>10/05/2021</a:t>
            </a:fld>
            <a:endParaRPr lang="en-GB"/>
          </a:p>
        </p:txBody>
      </p:sp>
      <p:sp>
        <p:nvSpPr>
          <p:cNvPr id="6" name="Footer Placeholder 5">
            <a:extLst>
              <a:ext uri="{FF2B5EF4-FFF2-40B4-BE49-F238E27FC236}">
                <a16:creationId xmlns:a16="http://schemas.microsoft.com/office/drawing/2014/main" id="{18544CF8-93A1-41D2-B270-D76BB6CABDA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42DD675-6B12-45FE-AE43-78E39CEA3817}"/>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384340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F19E-791C-471D-ADB6-7EBD218138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B03ABA-2FB9-4720-86B6-16DCC30D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620DF-E8CD-4D66-A31A-1FB560027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D53527-71F2-4906-9C7C-C4772D990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43B61-2611-4C36-8654-48E83157F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B011FE-8A72-4418-B0E3-58DDCC78C1E7}"/>
              </a:ext>
            </a:extLst>
          </p:cNvPr>
          <p:cNvSpPr>
            <a:spLocks noGrp="1"/>
          </p:cNvSpPr>
          <p:nvPr>
            <p:ph type="dt" sz="half" idx="10"/>
          </p:nvPr>
        </p:nvSpPr>
        <p:spPr/>
        <p:txBody>
          <a:bodyPr/>
          <a:lstStyle/>
          <a:p>
            <a:fld id="{EC6C1071-89A6-4997-8F38-4A3EB7EDC8EF}" type="datetime1">
              <a:rPr lang="en-GB" smtClean="0"/>
              <a:t>10/05/2021</a:t>
            </a:fld>
            <a:endParaRPr lang="en-GB"/>
          </a:p>
        </p:txBody>
      </p:sp>
      <p:sp>
        <p:nvSpPr>
          <p:cNvPr id="8" name="Footer Placeholder 7">
            <a:extLst>
              <a:ext uri="{FF2B5EF4-FFF2-40B4-BE49-F238E27FC236}">
                <a16:creationId xmlns:a16="http://schemas.microsoft.com/office/drawing/2014/main" id="{5DEB8018-ADE7-4739-B10E-E153B3DD8403}"/>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ACA7C9A1-6EF6-483C-BA49-21398AB224AD}"/>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243170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30BF-F1B8-4D66-9F79-68C979C06B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5C06224-C1CB-4711-947C-1EF7A6989A11}"/>
              </a:ext>
            </a:extLst>
          </p:cNvPr>
          <p:cNvSpPr>
            <a:spLocks noGrp="1"/>
          </p:cNvSpPr>
          <p:nvPr>
            <p:ph type="dt" sz="half" idx="10"/>
          </p:nvPr>
        </p:nvSpPr>
        <p:spPr/>
        <p:txBody>
          <a:bodyPr/>
          <a:lstStyle/>
          <a:p>
            <a:fld id="{3D74D10B-681D-4A1D-B97C-694647009A2A}" type="datetime1">
              <a:rPr lang="en-GB" smtClean="0"/>
              <a:t>10/05/2021</a:t>
            </a:fld>
            <a:endParaRPr lang="en-GB"/>
          </a:p>
        </p:txBody>
      </p:sp>
      <p:sp>
        <p:nvSpPr>
          <p:cNvPr id="4" name="Footer Placeholder 3">
            <a:extLst>
              <a:ext uri="{FF2B5EF4-FFF2-40B4-BE49-F238E27FC236}">
                <a16:creationId xmlns:a16="http://schemas.microsoft.com/office/drawing/2014/main" id="{A806A08D-0406-4928-8AF9-6EAEBB37A5C9}"/>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473ED5B1-A4BD-4ABF-BFCB-50F929AF3EC0}"/>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5823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177CF-A251-4165-8F8E-33BB7FC320C8}"/>
              </a:ext>
            </a:extLst>
          </p:cNvPr>
          <p:cNvSpPr>
            <a:spLocks noGrp="1"/>
          </p:cNvSpPr>
          <p:nvPr>
            <p:ph type="dt" sz="half" idx="10"/>
          </p:nvPr>
        </p:nvSpPr>
        <p:spPr/>
        <p:txBody>
          <a:bodyPr/>
          <a:lstStyle/>
          <a:p>
            <a:fld id="{5F437355-D352-4D20-A63D-6238D8CDC28E}" type="datetime1">
              <a:rPr lang="en-GB" smtClean="0"/>
              <a:t>10/05/2021</a:t>
            </a:fld>
            <a:endParaRPr lang="en-GB"/>
          </a:p>
        </p:txBody>
      </p:sp>
      <p:sp>
        <p:nvSpPr>
          <p:cNvPr id="3" name="Footer Placeholder 2">
            <a:extLst>
              <a:ext uri="{FF2B5EF4-FFF2-40B4-BE49-F238E27FC236}">
                <a16:creationId xmlns:a16="http://schemas.microsoft.com/office/drawing/2014/main" id="{B6CC7216-4622-41C4-AFB7-FFA951B667DF}"/>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63A8AA27-1D1A-4F1E-AF2D-CF6C8F381E44}"/>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82787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89D8-D9AD-4E8C-B208-B01DBC8B8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883042-A322-467C-9E65-B68C02655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CC58F1-5569-404F-9A17-092D9F5AD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09D25-07AE-4CE1-B912-40A4561D1598}"/>
              </a:ext>
            </a:extLst>
          </p:cNvPr>
          <p:cNvSpPr>
            <a:spLocks noGrp="1"/>
          </p:cNvSpPr>
          <p:nvPr>
            <p:ph type="dt" sz="half" idx="10"/>
          </p:nvPr>
        </p:nvSpPr>
        <p:spPr/>
        <p:txBody>
          <a:bodyPr/>
          <a:lstStyle/>
          <a:p>
            <a:fld id="{E6EF772C-CAD8-4A28-8D2C-A9241199770D}" type="datetime1">
              <a:rPr lang="en-GB" smtClean="0"/>
              <a:t>10/05/2021</a:t>
            </a:fld>
            <a:endParaRPr lang="en-GB"/>
          </a:p>
        </p:txBody>
      </p:sp>
      <p:sp>
        <p:nvSpPr>
          <p:cNvPr id="6" name="Footer Placeholder 5">
            <a:extLst>
              <a:ext uri="{FF2B5EF4-FFF2-40B4-BE49-F238E27FC236}">
                <a16:creationId xmlns:a16="http://schemas.microsoft.com/office/drawing/2014/main" id="{52AF60EA-7DD3-428F-A5A5-69D2714421C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77A43B38-1333-4853-B78A-F697D4FDE41F}"/>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245507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E52F-BCCF-42AE-B0F2-BE4307B4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AD62FA-84A3-4B5E-AFC7-EEF06A6F9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2DE205-F17D-4612-92E7-434E10AD6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D39A4-06A5-49FC-8A6A-F86FCC5FE20C}"/>
              </a:ext>
            </a:extLst>
          </p:cNvPr>
          <p:cNvSpPr>
            <a:spLocks noGrp="1"/>
          </p:cNvSpPr>
          <p:nvPr>
            <p:ph type="dt" sz="half" idx="10"/>
          </p:nvPr>
        </p:nvSpPr>
        <p:spPr/>
        <p:txBody>
          <a:bodyPr/>
          <a:lstStyle/>
          <a:p>
            <a:fld id="{42C10A7F-1E18-4651-892E-490E0C2E97B3}" type="datetime1">
              <a:rPr lang="en-GB" smtClean="0"/>
              <a:t>10/05/2021</a:t>
            </a:fld>
            <a:endParaRPr lang="en-GB"/>
          </a:p>
        </p:txBody>
      </p:sp>
      <p:sp>
        <p:nvSpPr>
          <p:cNvPr id="6" name="Footer Placeholder 5">
            <a:extLst>
              <a:ext uri="{FF2B5EF4-FFF2-40B4-BE49-F238E27FC236}">
                <a16:creationId xmlns:a16="http://schemas.microsoft.com/office/drawing/2014/main" id="{A3F4171F-4C34-44C8-A780-95A65EE0AB6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1D44342-D621-4673-A2AB-A67C4F0E2E69}"/>
              </a:ext>
            </a:extLst>
          </p:cNvPr>
          <p:cNvSpPr>
            <a:spLocks noGrp="1"/>
          </p:cNvSpPr>
          <p:nvPr>
            <p:ph type="sldNum" sz="quarter" idx="12"/>
          </p:nvPr>
        </p:nvSpPr>
        <p:spPr/>
        <p:txBody>
          <a:bodyPr/>
          <a:lstStyle/>
          <a:p>
            <a:fld id="{E884948D-93C2-489F-A201-EF7B790DA7EB}" type="slidenum">
              <a:rPr lang="en-GB" smtClean="0"/>
              <a:t>‹#›</a:t>
            </a:fld>
            <a:endParaRPr lang="en-GB"/>
          </a:p>
        </p:txBody>
      </p:sp>
    </p:spTree>
    <p:extLst>
      <p:ext uri="{BB962C8B-B14F-4D97-AF65-F5344CB8AC3E}">
        <p14:creationId xmlns:p14="http://schemas.microsoft.com/office/powerpoint/2010/main" val="41336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A15C9-D9FE-452B-96E2-A685C0706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0D086E-96A7-4AFB-8495-F2BC225CF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1BB1B8-1CF8-4A08-9021-A91ADB093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14992-AA6D-4037-962F-B1FD93D473E1}" type="datetime1">
              <a:rPr lang="en-GB" smtClean="0"/>
              <a:t>10/05/2021</a:t>
            </a:fld>
            <a:endParaRPr lang="en-GB"/>
          </a:p>
        </p:txBody>
      </p:sp>
      <p:sp>
        <p:nvSpPr>
          <p:cNvPr id="5" name="Footer Placeholder 4">
            <a:extLst>
              <a:ext uri="{FF2B5EF4-FFF2-40B4-BE49-F238E27FC236}">
                <a16:creationId xmlns:a16="http://schemas.microsoft.com/office/drawing/2014/main" id="{A024C2D8-D1DA-46FE-971A-6CDF69594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9928FD4A-3036-4E1D-A2AB-66D56FCD6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4948D-93C2-489F-A201-EF7B790DA7EB}" type="slidenum">
              <a:rPr lang="en-GB" smtClean="0"/>
              <a:t>‹#›</a:t>
            </a:fld>
            <a:endParaRPr lang="en-GB"/>
          </a:p>
        </p:txBody>
      </p:sp>
    </p:spTree>
    <p:extLst>
      <p:ext uri="{BB962C8B-B14F-4D97-AF65-F5344CB8AC3E}">
        <p14:creationId xmlns:p14="http://schemas.microsoft.com/office/powerpoint/2010/main" val="176687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skillsforcare.org.uk/Careers-in-care/Job-roles/Job-roles-in-social-care.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ind.org.uk/information-support/legal-rights/health-and-social-care-rights/about-healthcare/" TargetMode="External"/><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hyperlink" Target="https://www.mind.org.uk/information-support/legal-rights/health-and-social-care-rights/needs-assessments/" TargetMode="External"/><Relationship Id="rId4" Type="http://schemas.openxmlformats.org/officeDocument/2006/relationships/hyperlink" Target="https://www.mind.org.uk/information-support/legal-rights/health-and-social-care-rights/about-social-ca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www.skillsforcare.org.uk/Careers-in-care/Case-studies/Case-studies.aspx"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killsforcare.org.uk/Careers-in-care/Job-roles/Job-roles-in-social-care.aspx" TargetMode="External"/><Relationship Id="rId2" Type="http://schemas.openxmlformats.org/officeDocument/2006/relationships/hyperlink" Target="https://www.prospects.ac.uk/jobs-and-work-experience/job-sectors/healthcare/overview-of-the-healthcare-sector-in-the-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ork-related-learning">
            <a:extLst>
              <a:ext uri="{FF2B5EF4-FFF2-40B4-BE49-F238E27FC236}">
                <a16:creationId xmlns:a16="http://schemas.microsoft.com/office/drawing/2014/main" id="{4E72AFB7-F818-4E2C-8229-BE2D099949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2098"/>
          <a:stretch/>
        </p:blipFill>
        <p:spPr bwMode="auto">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FE14E-208F-43B2-BE8F-E34786B20E5A}"/>
              </a:ext>
            </a:extLst>
          </p:cNvPr>
          <p:cNvSpPr>
            <a:spLocks noGrp="1"/>
          </p:cNvSpPr>
          <p:nvPr>
            <p:ph type="ctrTitle"/>
          </p:nvPr>
        </p:nvSpPr>
        <p:spPr>
          <a:xfrm>
            <a:off x="841248" y="797442"/>
            <a:ext cx="6270964" cy="2390459"/>
          </a:xfrm>
        </p:spPr>
        <p:txBody>
          <a:bodyPr>
            <a:normAutofit/>
          </a:bodyPr>
          <a:lstStyle/>
          <a:p>
            <a:r>
              <a:rPr lang="en-GB" sz="3200" b="1" dirty="0">
                <a:highlight>
                  <a:srgbClr val="00FF00"/>
                </a:highlight>
                <a:latin typeface="Candara" panose="020E0502030303020204" pitchFamily="34" charset="0"/>
              </a:rPr>
              <a:t>Work Related learning</a:t>
            </a:r>
            <a:br>
              <a:rPr lang="en-GB" sz="3200" b="1" dirty="0">
                <a:latin typeface="Candara" panose="020E0502030303020204" pitchFamily="34" charset="0"/>
              </a:rPr>
            </a:br>
            <a:r>
              <a:rPr lang="en-GB" sz="3200" b="1" dirty="0">
                <a:latin typeface="Candara" panose="020E0502030303020204" pitchFamily="34" charset="0"/>
              </a:rPr>
              <a:t>(Week 2-</a:t>
            </a:r>
            <a:r>
              <a:rPr lang="en-US" sz="3200" dirty="0">
                <a:latin typeface="Candara" panose="020E0502030303020204" pitchFamily="34" charset="0"/>
              </a:rPr>
              <a:t> The nature of the Health and Social Care sector </a:t>
            </a:r>
            <a:r>
              <a:rPr lang="en-GB" sz="3200" b="1" i="0" dirty="0">
                <a:effectLst/>
                <a:latin typeface="Candara" panose="020E0502030303020204" pitchFamily="34" charset="0"/>
              </a:rPr>
              <a:t>)</a:t>
            </a:r>
          </a:p>
        </p:txBody>
      </p:sp>
      <p:sp>
        <p:nvSpPr>
          <p:cNvPr id="1028" name="Freeform: Shape 70">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9" name="Freeform: Shape 72">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97006EC3-9D06-477B-AE23-C131A87DB3F6}"/>
              </a:ext>
            </a:extLst>
          </p:cNvPr>
          <p:cNvSpPr>
            <a:spLocks noGrp="1"/>
          </p:cNvSpPr>
          <p:nvPr>
            <p:ph type="ftr" sz="quarter" idx="11"/>
          </p:nvPr>
        </p:nvSpPr>
        <p:spPr>
          <a:xfrm>
            <a:off x="7112212" y="6355080"/>
            <a:ext cx="4241588" cy="365125"/>
          </a:xfrm>
        </p:spPr>
        <p:txBody>
          <a:bodyPr>
            <a:normAutofit/>
          </a:bodyPr>
          <a:lstStyle/>
          <a:p>
            <a:pPr algn="r">
              <a:spcAft>
                <a:spcPts val="600"/>
              </a:spcAft>
            </a:pPr>
            <a:r>
              <a:rPr lang="en-GB">
                <a:solidFill>
                  <a:srgbClr val="FFFFFF">
                    <a:alpha val="80000"/>
                  </a:srgbClr>
                </a:solidFill>
              </a:rPr>
              <a:t>Created by Tayo Alebiosu</a:t>
            </a:r>
          </a:p>
        </p:txBody>
      </p:sp>
    </p:spTree>
    <p:extLst>
      <p:ext uri="{BB962C8B-B14F-4D97-AF65-F5344CB8AC3E}">
        <p14:creationId xmlns:p14="http://schemas.microsoft.com/office/powerpoint/2010/main" val="370574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1F3DA4-5184-4181-B708-EC3791484334}"/>
              </a:ext>
            </a:extLst>
          </p:cNvPr>
          <p:cNvSpPr>
            <a:spLocks noGrp="1"/>
          </p:cNvSpPr>
          <p:nvPr>
            <p:ph type="title"/>
          </p:nvPr>
        </p:nvSpPr>
        <p:spPr>
          <a:xfrm>
            <a:off x="0" y="178693"/>
            <a:ext cx="11357112" cy="1325563"/>
          </a:xfrm>
        </p:spPr>
        <p:txBody>
          <a:bodyPr>
            <a:normAutofit/>
          </a:bodyPr>
          <a:lstStyle/>
          <a:p>
            <a:pPr algn="ctr"/>
            <a:r>
              <a:rPr lang="en-US" sz="4000" b="1" i="1" dirty="0">
                <a:highlight>
                  <a:srgbClr val="00FFFF"/>
                </a:highlight>
                <a:latin typeface="Candara" panose="020E0502030303020204" pitchFamily="34" charset="0"/>
              </a:rPr>
              <a:t>Different types of Medical Practitioners and healthcare professionals:</a:t>
            </a:r>
            <a:endParaRPr lang="en-GB" sz="4000" b="1" i="1" dirty="0">
              <a:highlight>
                <a:srgbClr val="00FFFF"/>
              </a:highlight>
              <a:latin typeface="Candara" panose="020E0502030303020204" pitchFamily="34" charset="0"/>
            </a:endParaRPr>
          </a:p>
        </p:txBody>
      </p:sp>
      <p:sp>
        <p:nvSpPr>
          <p:cNvPr id="3" name="Content Placeholder 2">
            <a:extLst>
              <a:ext uri="{FF2B5EF4-FFF2-40B4-BE49-F238E27FC236}">
                <a16:creationId xmlns:a16="http://schemas.microsoft.com/office/drawing/2014/main" id="{6F67EDC9-2C32-4F94-A208-E68FB58EFDB7}"/>
              </a:ext>
            </a:extLst>
          </p:cNvPr>
          <p:cNvSpPr>
            <a:spLocks noGrp="1"/>
          </p:cNvSpPr>
          <p:nvPr>
            <p:ph idx="1"/>
          </p:nvPr>
        </p:nvSpPr>
        <p:spPr>
          <a:xfrm>
            <a:off x="332570" y="2377871"/>
            <a:ext cx="8309113" cy="3632682"/>
          </a:xfrm>
        </p:spPr>
        <p:txBody>
          <a:bodyPr anchor="ctr">
            <a:noAutofit/>
          </a:bodyPr>
          <a:lstStyle/>
          <a:p>
            <a:r>
              <a:rPr lang="en-GB" sz="2400" dirty="0">
                <a:latin typeface="Tw Cen MT" panose="020B0602020104020603" pitchFamily="34" charset="0"/>
              </a:rPr>
              <a:t>Medical Practitioners</a:t>
            </a:r>
          </a:p>
          <a:p>
            <a:r>
              <a:rPr lang="en-GB" sz="2400" dirty="0">
                <a:latin typeface="Tw Cen MT" panose="020B0602020104020603" pitchFamily="34" charset="0"/>
              </a:rPr>
              <a:t>Chiropractors</a:t>
            </a:r>
          </a:p>
          <a:p>
            <a:r>
              <a:rPr lang="en-GB" sz="2400" dirty="0">
                <a:latin typeface="Tw Cen MT" panose="020B0602020104020603" pitchFamily="34" charset="0"/>
              </a:rPr>
              <a:t>Homeopaths</a:t>
            </a:r>
          </a:p>
          <a:p>
            <a:r>
              <a:rPr lang="en-GB" sz="2400" dirty="0">
                <a:latin typeface="Tw Cen MT" panose="020B0602020104020603" pitchFamily="34" charset="0"/>
              </a:rPr>
              <a:t>Psychologists, Social Workers &amp; Marriage Counsellors</a:t>
            </a:r>
          </a:p>
          <a:p>
            <a:r>
              <a:rPr lang="en-GB" sz="2400" dirty="0">
                <a:latin typeface="Tw Cen MT" panose="020B0602020104020603" pitchFamily="34" charset="0"/>
              </a:rPr>
              <a:t>Dermatologists</a:t>
            </a:r>
          </a:p>
          <a:p>
            <a:r>
              <a:rPr lang="en-GB" sz="2400" dirty="0">
                <a:latin typeface="Tw Cen MT" panose="020B0602020104020603" pitchFamily="34" charset="0"/>
              </a:rPr>
              <a:t>Nutritionists &amp; Dietitians</a:t>
            </a:r>
          </a:p>
          <a:p>
            <a:r>
              <a:rPr lang="en-GB" sz="2400" dirty="0">
                <a:latin typeface="Tw Cen MT" panose="020B0602020104020603" pitchFamily="34" charset="0"/>
              </a:rPr>
              <a:t>Optometrists</a:t>
            </a:r>
          </a:p>
          <a:p>
            <a:r>
              <a:rPr lang="en-GB" sz="2400" dirty="0">
                <a:latin typeface="Tw Cen MT" panose="020B0602020104020603" pitchFamily="34" charset="0"/>
              </a:rPr>
              <a:t>Physical Therapists</a:t>
            </a:r>
          </a:p>
          <a:p>
            <a:r>
              <a:rPr lang="en-GB" sz="2400" dirty="0">
                <a:latin typeface="Tw Cen MT" panose="020B0602020104020603" pitchFamily="34" charset="0"/>
              </a:rPr>
              <a:t>Alternative Healthcare Providers</a:t>
            </a: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A91F70-182E-42E0-BA24-FB3F0515617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4687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ealthcare Medical Team Workers Stock Vector - Illustration of icon,  career: 90702834">
            <a:extLst>
              <a:ext uri="{FF2B5EF4-FFF2-40B4-BE49-F238E27FC236}">
                <a16:creationId xmlns:a16="http://schemas.microsoft.com/office/drawing/2014/main" id="{92E0228A-3E18-4A73-9DC0-1AB7ED101F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8897" y="804101"/>
            <a:ext cx="5249798" cy="5249798"/>
          </a:xfrm>
          <a:prstGeom prst="rect">
            <a:avLst/>
          </a:prstGeom>
          <a:noFill/>
          <a:extLst>
            <a:ext uri="{909E8E84-426E-40DD-AFC4-6F175D3DCCD1}">
              <a14:hiddenFill xmlns:a14="http://schemas.microsoft.com/office/drawing/2010/main">
                <a:solidFill>
                  <a:srgbClr val="FFFFFF"/>
                </a:solidFill>
              </a14:hiddenFill>
            </a:ext>
          </a:extLst>
        </p:spPr>
      </p:pic>
      <p:sp>
        <p:nvSpPr>
          <p:cNvPr id="4101"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2"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3"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B8FAF20-5439-44D8-8171-5D2F364AE3CB}"/>
              </a:ext>
            </a:extLst>
          </p:cNvPr>
          <p:cNvSpPr>
            <a:spLocks noGrp="1"/>
          </p:cNvSpPr>
          <p:nvPr>
            <p:ph idx="1"/>
          </p:nvPr>
        </p:nvSpPr>
        <p:spPr>
          <a:xfrm>
            <a:off x="7370368" y="1070835"/>
            <a:ext cx="4023242" cy="4662057"/>
          </a:xfrm>
        </p:spPr>
        <p:txBody>
          <a:bodyPr anchor="t">
            <a:normAutofit/>
          </a:bodyPr>
          <a:lstStyle/>
          <a:p>
            <a:endParaRPr lang="en-GB" sz="2400" b="1" i="0" dirty="0">
              <a:solidFill>
                <a:srgbClr val="FFFFFF"/>
              </a:solidFill>
              <a:effectLst/>
              <a:latin typeface="Tw Cen MT" panose="020B0602020104020603" pitchFamily="34" charset="0"/>
            </a:endParaRPr>
          </a:p>
          <a:p>
            <a:r>
              <a:rPr lang="en-GB" sz="2400" b="1" i="0" dirty="0">
                <a:solidFill>
                  <a:srgbClr val="FFFFFF"/>
                </a:solidFill>
                <a:effectLst/>
                <a:latin typeface="Tw Cen MT" panose="020B0602020104020603" pitchFamily="34" charset="0"/>
              </a:rPr>
              <a:t>If you're passionate about making a real difference to people's lives then take a look at the skills, qualifications and work experience you'll need to get started in the healthcare sector</a:t>
            </a:r>
            <a:endParaRPr lang="en-GB" sz="2400" dirty="0">
              <a:solidFill>
                <a:srgbClr val="FFFFFF"/>
              </a:solidFill>
              <a:latin typeface="Tw Cen MT" panose="020B0602020104020603" pitchFamily="34" charset="0"/>
            </a:endParaRPr>
          </a:p>
        </p:txBody>
      </p:sp>
      <p:sp>
        <p:nvSpPr>
          <p:cNvPr id="4104"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7F468617-F568-4C98-AE0C-E968BEBDE73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5033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E661-F38C-41DB-8030-3EE4B6393521}"/>
              </a:ext>
            </a:extLst>
          </p:cNvPr>
          <p:cNvSpPr>
            <a:spLocks noGrp="1"/>
          </p:cNvSpPr>
          <p:nvPr>
            <p:ph type="title"/>
          </p:nvPr>
        </p:nvSpPr>
        <p:spPr>
          <a:xfrm>
            <a:off x="251791" y="119271"/>
            <a:ext cx="11410121" cy="1571418"/>
          </a:xfrm>
        </p:spPr>
        <p:txBody>
          <a:bodyPr>
            <a:normAutofit fontScale="90000"/>
          </a:bodyPr>
          <a:lstStyle/>
          <a:p>
            <a:pPr algn="ctr"/>
            <a:r>
              <a:rPr lang="en-GB" sz="2700" b="1" i="0" dirty="0">
                <a:solidFill>
                  <a:schemeClr val="bg1"/>
                </a:solidFill>
                <a:effectLst/>
                <a:highlight>
                  <a:srgbClr val="008000"/>
                </a:highlight>
                <a:latin typeface="Candara" panose="020E0502030303020204" pitchFamily="34" charset="0"/>
              </a:rPr>
              <a:t>What areas of healthcare can I work in?</a:t>
            </a:r>
            <a:br>
              <a:rPr lang="en-GB" sz="2700" b="1" i="0" dirty="0">
                <a:solidFill>
                  <a:srgbClr val="053041"/>
                </a:solidFill>
                <a:effectLst/>
                <a:latin typeface="Candara" panose="020E0502030303020204" pitchFamily="34" charset="0"/>
              </a:rPr>
            </a:br>
            <a:r>
              <a:rPr lang="en-GB" sz="2700" b="1" i="0" dirty="0">
                <a:solidFill>
                  <a:srgbClr val="485D65"/>
                </a:solidFill>
                <a:effectLst/>
                <a:latin typeface="Candara" panose="020E0502030303020204" pitchFamily="34" charset="0"/>
              </a:rPr>
              <a:t>Employment opportunities can be grouped into:</a:t>
            </a:r>
            <a:br>
              <a:rPr lang="en-GB" sz="2700" b="1" i="0" dirty="0">
                <a:solidFill>
                  <a:srgbClr val="485D65"/>
                </a:solidFill>
                <a:effectLst/>
                <a:latin typeface="Candara" panose="020E0502030303020204" pitchFamily="34" charset="0"/>
              </a:rPr>
            </a:br>
            <a:r>
              <a:rPr lang="en-GB" sz="2700" b="1" i="0" dirty="0">
                <a:solidFill>
                  <a:srgbClr val="485D65"/>
                </a:solidFill>
                <a:effectLst/>
                <a:highlight>
                  <a:srgbClr val="FFFF00"/>
                </a:highlight>
                <a:latin typeface="Candara" panose="020E0502030303020204" pitchFamily="34" charset="0"/>
              </a:rPr>
              <a:t>Allied health (e.g. physiotherapy, radiography, and occupational therapy)</a:t>
            </a:r>
            <a:br>
              <a:rPr lang="en-GB" b="0" i="0" dirty="0">
                <a:solidFill>
                  <a:srgbClr val="485D65"/>
                </a:solidFill>
                <a:effectLst/>
                <a:latin typeface="Source Sans Pro" panose="020B0503030403020204" pitchFamily="34" charset="0"/>
              </a:rPr>
            </a:br>
            <a:endParaRPr lang="en-GB" dirty="0"/>
          </a:p>
        </p:txBody>
      </p:sp>
      <p:sp>
        <p:nvSpPr>
          <p:cNvPr id="3" name="Content Placeholder 2">
            <a:extLst>
              <a:ext uri="{FF2B5EF4-FFF2-40B4-BE49-F238E27FC236}">
                <a16:creationId xmlns:a16="http://schemas.microsoft.com/office/drawing/2014/main" id="{E8DA545E-A684-4D42-8759-3E5A45B038BF}"/>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en-GB" dirty="0">
                <a:latin typeface="Source Sans Pro" panose="020B0503030403020204" pitchFamily="34" charset="0"/>
              </a:rPr>
              <a:t>A</a:t>
            </a:r>
            <a:r>
              <a:rPr lang="en-GB" b="0" i="0" dirty="0">
                <a:effectLst/>
                <a:latin typeface="Source Sans Pro" panose="020B0503030403020204" pitchFamily="34" charset="0"/>
              </a:rPr>
              <a:t>llied health (e.g. physiotherapy, radiography, and occupational therapy)</a:t>
            </a:r>
          </a:p>
          <a:p>
            <a:pPr algn="l">
              <a:buFont typeface="Arial" panose="020B0604020202020204" pitchFamily="34" charset="0"/>
              <a:buChar char="•"/>
            </a:pPr>
            <a:r>
              <a:rPr lang="en-GB" dirty="0">
                <a:latin typeface="Source Sans Pro" panose="020B0503030403020204" pitchFamily="34" charset="0"/>
              </a:rPr>
              <a:t>A</a:t>
            </a:r>
            <a:r>
              <a:rPr lang="en-GB" b="0" i="0" dirty="0">
                <a:effectLst/>
                <a:latin typeface="Source Sans Pro" panose="020B0503030403020204" pitchFamily="34" charset="0"/>
              </a:rPr>
              <a:t>mbulance services</a:t>
            </a:r>
          </a:p>
          <a:p>
            <a:pPr algn="l">
              <a:buFont typeface="Arial" panose="020B0604020202020204" pitchFamily="34" charset="0"/>
              <a:buChar char="•"/>
            </a:pPr>
            <a:r>
              <a:rPr lang="en-GB" dirty="0">
                <a:latin typeface="Source Sans Pro" panose="020B0503030403020204" pitchFamily="34" charset="0"/>
              </a:rPr>
              <a:t>C</a:t>
            </a:r>
            <a:r>
              <a:rPr lang="en-GB" b="0" i="0" dirty="0">
                <a:effectLst/>
                <a:latin typeface="Source Sans Pro" panose="020B0503030403020204" pitchFamily="34" charset="0"/>
              </a:rPr>
              <a:t>omplementary therapies</a:t>
            </a:r>
          </a:p>
          <a:p>
            <a:pPr algn="l">
              <a:buFont typeface="Arial" panose="020B0604020202020204" pitchFamily="34" charset="0"/>
              <a:buChar char="•"/>
            </a:pPr>
            <a:r>
              <a:rPr lang="en-GB" dirty="0">
                <a:latin typeface="Source Sans Pro" panose="020B0503030403020204" pitchFamily="34" charset="0"/>
              </a:rPr>
              <a:t>D</a:t>
            </a:r>
            <a:r>
              <a:rPr lang="en-GB" b="0" i="0" dirty="0">
                <a:effectLst/>
                <a:latin typeface="Source Sans Pro" panose="020B0503030403020204" pitchFamily="34" charset="0"/>
              </a:rPr>
              <a:t>entistry</a:t>
            </a:r>
          </a:p>
          <a:p>
            <a:pPr algn="l">
              <a:buFont typeface="Arial" panose="020B0604020202020204" pitchFamily="34" charset="0"/>
              <a:buChar char="•"/>
            </a:pPr>
            <a:r>
              <a:rPr lang="en-GB" dirty="0">
                <a:latin typeface="Source Sans Pro" panose="020B0503030403020204" pitchFamily="34" charset="0"/>
              </a:rPr>
              <a:t>H</a:t>
            </a:r>
            <a:r>
              <a:rPr lang="en-GB" b="0" i="0" dirty="0">
                <a:effectLst/>
                <a:latin typeface="Source Sans Pro" panose="020B0503030403020204" pitchFamily="34" charset="0"/>
              </a:rPr>
              <a:t>ealth informatics</a:t>
            </a:r>
          </a:p>
          <a:p>
            <a:pPr algn="l">
              <a:buFont typeface="Arial" panose="020B0604020202020204" pitchFamily="34" charset="0"/>
              <a:buChar char="•"/>
            </a:pPr>
            <a:r>
              <a:rPr lang="en-GB" dirty="0">
                <a:latin typeface="Source Sans Pro" panose="020B0503030403020204" pitchFamily="34" charset="0"/>
              </a:rPr>
              <a:t>H</a:t>
            </a:r>
            <a:r>
              <a:rPr lang="en-GB" b="0" i="0" dirty="0">
                <a:effectLst/>
                <a:latin typeface="Source Sans Pro" panose="020B0503030403020204" pitchFamily="34" charset="0"/>
              </a:rPr>
              <a:t>ealth promotion</a:t>
            </a:r>
          </a:p>
          <a:p>
            <a:pPr algn="l">
              <a:buFont typeface="Arial" panose="020B0604020202020204" pitchFamily="34" charset="0"/>
              <a:buChar char="•"/>
            </a:pPr>
            <a:r>
              <a:rPr lang="en-GB" b="0" i="0" dirty="0">
                <a:effectLst/>
                <a:latin typeface="Source Sans Pro" panose="020B0503030403020204" pitchFamily="34" charset="0"/>
              </a:rPr>
              <a:t>Healthcare administration and management</a:t>
            </a:r>
          </a:p>
          <a:p>
            <a:pPr algn="l">
              <a:buFont typeface="Arial" panose="020B0604020202020204" pitchFamily="34" charset="0"/>
              <a:buChar char="•"/>
            </a:pPr>
            <a:r>
              <a:rPr lang="en-GB" dirty="0">
                <a:latin typeface="Source Sans Pro" panose="020B0503030403020204" pitchFamily="34" charset="0"/>
              </a:rPr>
              <a:t>H</a:t>
            </a:r>
            <a:r>
              <a:rPr lang="en-GB" b="0" i="0" dirty="0">
                <a:effectLst/>
                <a:latin typeface="Source Sans Pro" panose="020B0503030403020204" pitchFamily="34" charset="0"/>
              </a:rPr>
              <a:t>ealthcare science (e.g. clinical engineering, biomedical science, and pathology</a:t>
            </a:r>
          </a:p>
          <a:p>
            <a:endParaRPr lang="en-GB" dirty="0"/>
          </a:p>
        </p:txBody>
      </p:sp>
      <p:sp>
        <p:nvSpPr>
          <p:cNvPr id="4" name="Content Placeholder 3">
            <a:extLst>
              <a:ext uri="{FF2B5EF4-FFF2-40B4-BE49-F238E27FC236}">
                <a16:creationId xmlns:a16="http://schemas.microsoft.com/office/drawing/2014/main" id="{D0CBF10A-0A25-4DA1-A456-86C99A66EC6A}"/>
              </a:ext>
            </a:extLst>
          </p:cNvPr>
          <p:cNvSpPr>
            <a:spLocks noGrp="1"/>
          </p:cNvSpPr>
          <p:nvPr>
            <p:ph sz="half" idx="2"/>
          </p:nvPr>
        </p:nvSpPr>
        <p:spPr/>
        <p:txBody>
          <a:bodyPr>
            <a:normAutofit fontScale="85000" lnSpcReduction="20000"/>
          </a:bodyPr>
          <a:lstStyle/>
          <a:p>
            <a:pPr algn="l">
              <a:buFont typeface="Arial" panose="020B0604020202020204" pitchFamily="34" charset="0"/>
              <a:buChar char="•"/>
            </a:pPr>
            <a:r>
              <a:rPr lang="en-GB" dirty="0">
                <a:latin typeface="Source Sans Pro" panose="020B0503030403020204" pitchFamily="34" charset="0"/>
              </a:rPr>
              <a:t>M</a:t>
            </a:r>
            <a:r>
              <a:rPr lang="en-GB" b="0" i="0" dirty="0">
                <a:effectLst/>
                <a:latin typeface="Source Sans Pro" panose="020B0503030403020204" pitchFamily="34" charset="0"/>
              </a:rPr>
              <a:t>edical equipment sales</a:t>
            </a:r>
          </a:p>
          <a:p>
            <a:pPr algn="l">
              <a:buFont typeface="Arial" panose="020B0604020202020204" pitchFamily="34" charset="0"/>
              <a:buChar char="•"/>
            </a:pPr>
            <a:r>
              <a:rPr lang="en-GB" dirty="0">
                <a:latin typeface="Source Sans Pro" panose="020B0503030403020204" pitchFamily="34" charset="0"/>
              </a:rPr>
              <a:t>M</a:t>
            </a:r>
            <a:r>
              <a:rPr lang="en-GB" b="0" i="0" dirty="0">
                <a:effectLst/>
                <a:latin typeface="Source Sans Pro" panose="020B0503030403020204" pitchFamily="34" charset="0"/>
              </a:rPr>
              <a:t>edicine (e.g. doctors, surgeons, and GPs)</a:t>
            </a:r>
          </a:p>
          <a:p>
            <a:pPr algn="l">
              <a:buFont typeface="Arial" panose="020B0604020202020204" pitchFamily="34" charset="0"/>
              <a:buChar char="•"/>
            </a:pPr>
            <a:r>
              <a:rPr lang="en-GB" dirty="0">
                <a:latin typeface="Source Sans Pro" panose="020B0503030403020204" pitchFamily="34" charset="0"/>
              </a:rPr>
              <a:t>M</a:t>
            </a:r>
            <a:r>
              <a:rPr lang="en-GB" b="0" i="0" dirty="0">
                <a:effectLst/>
                <a:latin typeface="Source Sans Pro" panose="020B0503030403020204" pitchFamily="34" charset="0"/>
              </a:rPr>
              <a:t>edical research</a:t>
            </a:r>
          </a:p>
          <a:p>
            <a:pPr algn="l">
              <a:buFont typeface="Arial" panose="020B0604020202020204" pitchFamily="34" charset="0"/>
              <a:buChar char="•"/>
            </a:pPr>
            <a:r>
              <a:rPr lang="en-GB" dirty="0">
                <a:latin typeface="Source Sans Pro" panose="020B0503030403020204" pitchFamily="34" charset="0"/>
              </a:rPr>
              <a:t>M</a:t>
            </a:r>
            <a:r>
              <a:rPr lang="en-GB" b="0" i="0" dirty="0">
                <a:effectLst/>
                <a:latin typeface="Source Sans Pro" panose="020B0503030403020204" pitchFamily="34" charset="0"/>
              </a:rPr>
              <a:t>idwifery</a:t>
            </a:r>
          </a:p>
          <a:p>
            <a:pPr algn="l">
              <a:buFont typeface="Arial" panose="020B0604020202020204" pitchFamily="34" charset="0"/>
              <a:buChar char="•"/>
            </a:pPr>
            <a:r>
              <a:rPr lang="en-GB" dirty="0">
                <a:latin typeface="Source Sans Pro" panose="020B0503030403020204" pitchFamily="34" charset="0"/>
              </a:rPr>
              <a:t>N</a:t>
            </a:r>
            <a:r>
              <a:rPr lang="en-GB" b="0" i="0" dirty="0">
                <a:effectLst/>
                <a:latin typeface="Source Sans Pro" panose="020B0503030403020204" pitchFamily="34" charset="0"/>
              </a:rPr>
              <a:t>ursing</a:t>
            </a:r>
          </a:p>
          <a:p>
            <a:pPr algn="l">
              <a:buFont typeface="Arial" panose="020B0604020202020204" pitchFamily="34" charset="0"/>
              <a:buChar char="•"/>
            </a:pPr>
            <a:r>
              <a:rPr lang="en-GB" dirty="0">
                <a:latin typeface="Source Sans Pro" panose="020B0503030403020204" pitchFamily="34" charset="0"/>
              </a:rPr>
              <a:t>N</a:t>
            </a:r>
            <a:r>
              <a:rPr lang="en-GB" b="0" i="0" dirty="0">
                <a:effectLst/>
                <a:latin typeface="Source Sans Pro" panose="020B0503030403020204" pitchFamily="34" charset="0"/>
              </a:rPr>
              <a:t>utrition and diet</a:t>
            </a:r>
          </a:p>
          <a:p>
            <a:pPr algn="l">
              <a:buFont typeface="Arial" panose="020B0604020202020204" pitchFamily="34" charset="0"/>
              <a:buChar char="•"/>
            </a:pPr>
            <a:r>
              <a:rPr lang="en-GB" dirty="0">
                <a:latin typeface="Source Sans Pro" panose="020B0503030403020204" pitchFamily="34" charset="0"/>
              </a:rPr>
              <a:t>O</a:t>
            </a:r>
            <a:r>
              <a:rPr lang="en-GB" b="0" i="0" dirty="0">
                <a:effectLst/>
                <a:latin typeface="Source Sans Pro" panose="020B0503030403020204" pitchFamily="34" charset="0"/>
              </a:rPr>
              <a:t>ptometry and opticians</a:t>
            </a:r>
          </a:p>
          <a:p>
            <a:pPr algn="l">
              <a:buFont typeface="Arial" panose="020B0604020202020204" pitchFamily="34" charset="0"/>
              <a:buChar char="•"/>
            </a:pPr>
            <a:r>
              <a:rPr lang="en-GB" dirty="0">
                <a:latin typeface="Source Sans Pro" panose="020B0503030403020204" pitchFamily="34" charset="0"/>
              </a:rPr>
              <a:t>P</a:t>
            </a:r>
            <a:r>
              <a:rPr lang="en-GB" b="0" i="0" dirty="0">
                <a:effectLst/>
                <a:latin typeface="Source Sans Pro" panose="020B0503030403020204" pitchFamily="34" charset="0"/>
              </a:rPr>
              <a:t>harmacy</a:t>
            </a:r>
          </a:p>
          <a:p>
            <a:pPr algn="l">
              <a:buFont typeface="Arial" panose="020B0604020202020204" pitchFamily="34" charset="0"/>
              <a:buChar char="•"/>
            </a:pPr>
            <a:r>
              <a:rPr lang="en-GB" dirty="0">
                <a:latin typeface="Source Sans Pro" panose="020B0503030403020204" pitchFamily="34" charset="0"/>
              </a:rPr>
              <a:t>P</a:t>
            </a:r>
            <a:r>
              <a:rPr lang="en-GB" b="0" i="0" dirty="0">
                <a:effectLst/>
                <a:latin typeface="Source Sans Pro" panose="020B0503030403020204" pitchFamily="34" charset="0"/>
              </a:rPr>
              <a:t>sychological therapies.</a:t>
            </a:r>
          </a:p>
          <a:p>
            <a:endParaRPr lang="en-GB" dirty="0"/>
          </a:p>
        </p:txBody>
      </p:sp>
      <p:sp>
        <p:nvSpPr>
          <p:cNvPr id="5" name="Footer Placeholder 4">
            <a:extLst>
              <a:ext uri="{FF2B5EF4-FFF2-40B4-BE49-F238E27FC236}">
                <a16:creationId xmlns:a16="http://schemas.microsoft.com/office/drawing/2014/main" id="{A7CC027C-C749-4BB8-B322-C2079099F11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1145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CB85F22-A8F9-4C8E-8CA4-A9C23D7C3756}"/>
              </a:ext>
            </a:extLst>
          </p:cNvPr>
          <p:cNvSpPr>
            <a:spLocks noGrp="1"/>
          </p:cNvSpPr>
          <p:nvPr>
            <p:ph idx="1"/>
          </p:nvPr>
        </p:nvSpPr>
        <p:spPr>
          <a:xfrm>
            <a:off x="5221862" y="1719618"/>
            <a:ext cx="5948831" cy="4334629"/>
          </a:xfrm>
        </p:spPr>
        <p:txBody>
          <a:bodyPr anchor="ctr">
            <a:normAutofit/>
          </a:bodyPr>
          <a:lstStyle/>
          <a:p>
            <a:pPr marL="0" indent="0">
              <a:buNone/>
            </a:pPr>
            <a:r>
              <a:rPr lang="en-GB" sz="2400" b="0" i="0" dirty="0">
                <a:effectLst/>
                <a:highlight>
                  <a:srgbClr val="FFFF00"/>
                </a:highlight>
                <a:latin typeface="Tw Cen MT" panose="020B0602020104020603" pitchFamily="34" charset="0"/>
              </a:rPr>
              <a:t>You could work in the National Health Service (NHS), private healthcare or private/non-profit organisations in a range of settings including:</a:t>
            </a:r>
          </a:p>
          <a:p>
            <a:pPr marL="0" indent="0">
              <a:buNone/>
            </a:pPr>
            <a:endParaRPr lang="en-GB" sz="2400" b="0" i="0" dirty="0">
              <a:solidFill>
                <a:srgbClr val="FEFFFF"/>
              </a:solidFill>
              <a:effectLst/>
              <a:highlight>
                <a:srgbClr val="FFFF00"/>
              </a:highlight>
              <a:latin typeface="Tw Cen MT" panose="020B0602020104020603" pitchFamily="34" charset="0"/>
            </a:endParaRPr>
          </a:p>
          <a:p>
            <a:pPr>
              <a:buFont typeface="Arial" panose="020B0604020202020204" pitchFamily="34" charset="0"/>
              <a:buChar char="•"/>
            </a:pPr>
            <a:r>
              <a:rPr lang="en-GB" sz="2400" dirty="0">
                <a:solidFill>
                  <a:srgbClr val="FEFFFF"/>
                </a:solidFill>
                <a:latin typeface="Tw Cen MT" panose="020B0602020104020603" pitchFamily="34" charset="0"/>
              </a:rPr>
              <a:t>C</a:t>
            </a:r>
            <a:r>
              <a:rPr lang="en-GB" sz="2400" b="0" i="0" dirty="0">
                <a:solidFill>
                  <a:srgbClr val="FEFFFF"/>
                </a:solidFill>
                <a:effectLst/>
                <a:latin typeface="Tw Cen MT" panose="020B0602020104020603" pitchFamily="34" charset="0"/>
              </a:rPr>
              <a:t>are homes or hospices</a:t>
            </a:r>
          </a:p>
          <a:p>
            <a:pPr>
              <a:buFont typeface="Arial" panose="020B0604020202020204" pitchFamily="34" charset="0"/>
              <a:buChar char="•"/>
            </a:pPr>
            <a:r>
              <a:rPr lang="en-GB" sz="2400" dirty="0">
                <a:solidFill>
                  <a:srgbClr val="FEFFFF"/>
                </a:solidFill>
                <a:latin typeface="Tw Cen MT" panose="020B0602020104020603" pitchFamily="34" charset="0"/>
              </a:rPr>
              <a:t>C</a:t>
            </a:r>
            <a:r>
              <a:rPr lang="en-GB" sz="2400" b="0" i="0" dirty="0">
                <a:solidFill>
                  <a:srgbClr val="FEFFFF"/>
                </a:solidFill>
                <a:effectLst/>
                <a:latin typeface="Tw Cen MT" panose="020B0602020104020603" pitchFamily="34" charset="0"/>
              </a:rPr>
              <a:t>ommunity healthcare (e.g. doctors' surgeries, dental surgeries, health clinics)</a:t>
            </a:r>
          </a:p>
          <a:p>
            <a:pPr>
              <a:buFont typeface="Arial" panose="020B0604020202020204" pitchFamily="34" charset="0"/>
              <a:buChar char="•"/>
            </a:pPr>
            <a:r>
              <a:rPr lang="en-GB" sz="2400" dirty="0">
                <a:solidFill>
                  <a:srgbClr val="FEFFFF"/>
                </a:solidFill>
                <a:latin typeface="Tw Cen MT" panose="020B0602020104020603" pitchFamily="34" charset="0"/>
              </a:rPr>
              <a:t>H</a:t>
            </a:r>
            <a:r>
              <a:rPr lang="en-GB" sz="2400" b="0" i="0" dirty="0">
                <a:solidFill>
                  <a:srgbClr val="FEFFFF"/>
                </a:solidFill>
                <a:effectLst/>
                <a:latin typeface="Tw Cen MT" panose="020B0602020104020603" pitchFamily="34" charset="0"/>
              </a:rPr>
              <a:t>ospitals</a:t>
            </a:r>
          </a:p>
          <a:p>
            <a:pPr>
              <a:buFont typeface="Arial" panose="020B0604020202020204" pitchFamily="34" charset="0"/>
              <a:buChar char="•"/>
            </a:pPr>
            <a:r>
              <a:rPr lang="en-GB" sz="2400" dirty="0">
                <a:solidFill>
                  <a:srgbClr val="FEFFFF"/>
                </a:solidFill>
                <a:latin typeface="Tw Cen MT" panose="020B0602020104020603" pitchFamily="34" charset="0"/>
              </a:rPr>
              <a:t>M</a:t>
            </a:r>
            <a:r>
              <a:rPr lang="en-GB" sz="2400" b="0" i="0" dirty="0">
                <a:solidFill>
                  <a:srgbClr val="FEFFFF"/>
                </a:solidFill>
                <a:effectLst/>
                <a:latin typeface="Tw Cen MT" panose="020B0602020104020603" pitchFamily="34" charset="0"/>
              </a:rPr>
              <a:t>edical laboratories</a:t>
            </a:r>
          </a:p>
          <a:p>
            <a:pPr>
              <a:buFont typeface="Arial" panose="020B0604020202020204" pitchFamily="34" charset="0"/>
              <a:buChar char="•"/>
            </a:pPr>
            <a:r>
              <a:rPr lang="en-GB" sz="2400" dirty="0">
                <a:solidFill>
                  <a:srgbClr val="FEFFFF"/>
                </a:solidFill>
                <a:latin typeface="Tw Cen MT" panose="020B0602020104020603" pitchFamily="34" charset="0"/>
              </a:rPr>
              <a:t>P</a:t>
            </a:r>
            <a:r>
              <a:rPr lang="en-GB" sz="2400" b="0" i="0" dirty="0">
                <a:solidFill>
                  <a:srgbClr val="FEFFFF"/>
                </a:solidFill>
                <a:effectLst/>
                <a:latin typeface="Tw Cen MT" panose="020B0602020104020603" pitchFamily="34" charset="0"/>
              </a:rPr>
              <a:t>eople's homes.</a:t>
            </a:r>
          </a:p>
          <a:p>
            <a:endParaRPr lang="en-GB" sz="2400" dirty="0">
              <a:solidFill>
                <a:srgbClr val="FEFFFF"/>
              </a:solidFill>
            </a:endParaRPr>
          </a:p>
        </p:txBody>
      </p:sp>
      <p:pic>
        <p:nvPicPr>
          <p:cNvPr id="1026" name="Picture 2" descr="NHS England Media (@NHSEnglandMedia) | Twitter">
            <a:extLst>
              <a:ext uri="{FF2B5EF4-FFF2-40B4-BE49-F238E27FC236}">
                <a16:creationId xmlns:a16="http://schemas.microsoft.com/office/drawing/2014/main" id="{9BD27F2F-4538-4673-9033-7A3C0827F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63" y="963478"/>
            <a:ext cx="3505846" cy="426198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17511D9E-D5BE-440B-810A-5AF55352F1A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816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4"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050" name="Picture 2" descr="Private healthcare concept Royalty Free Vector Image">
            <a:extLst>
              <a:ext uri="{FF2B5EF4-FFF2-40B4-BE49-F238E27FC236}">
                <a16:creationId xmlns:a16="http://schemas.microsoft.com/office/drawing/2014/main" id="{C91C3241-C336-4C03-B1EB-1625E94C3B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805783" y="1059231"/>
            <a:ext cx="3480457" cy="45853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FDA1D1-EB33-44D7-81EC-5A43245945DA}"/>
              </a:ext>
            </a:extLst>
          </p:cNvPr>
          <p:cNvSpPr>
            <a:spLocks noGrp="1"/>
          </p:cNvSpPr>
          <p:nvPr>
            <p:ph idx="1"/>
          </p:nvPr>
        </p:nvSpPr>
        <p:spPr>
          <a:xfrm>
            <a:off x="7835105" y="3072208"/>
            <a:ext cx="3264916" cy="2660684"/>
          </a:xfrm>
        </p:spPr>
        <p:txBody>
          <a:bodyPr anchor="t">
            <a:normAutofit/>
          </a:bodyPr>
          <a:lstStyle/>
          <a:p>
            <a:endParaRPr lang="en-GB" sz="800" dirty="0">
              <a:solidFill>
                <a:srgbClr val="FFFFFF"/>
              </a:solidFill>
            </a:endParaRPr>
          </a:p>
        </p:txBody>
      </p:sp>
      <p:sp>
        <p:nvSpPr>
          <p:cNvPr id="79"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9A766559-DCEC-4543-ADB1-07FCB39D582C}"/>
              </a:ext>
            </a:extLst>
          </p:cNvPr>
          <p:cNvSpPr txBox="1"/>
          <p:nvPr/>
        </p:nvSpPr>
        <p:spPr>
          <a:xfrm>
            <a:off x="793680" y="1070835"/>
            <a:ext cx="6096000" cy="5293757"/>
          </a:xfrm>
          <a:prstGeom prst="rect">
            <a:avLst/>
          </a:prstGeom>
          <a:noFill/>
        </p:spPr>
        <p:txBody>
          <a:bodyPr wrap="square">
            <a:spAutoFit/>
          </a:bodyPr>
          <a:lstStyle/>
          <a:p>
            <a:pPr marL="0" indent="0">
              <a:buNone/>
            </a:pPr>
            <a:r>
              <a:rPr lang="en-GB" sz="2600" b="1" i="0" dirty="0">
                <a:effectLst/>
                <a:highlight>
                  <a:srgbClr val="FFFF00"/>
                </a:highlight>
                <a:latin typeface="Source Sans Pro" panose="020B0503030403020204" pitchFamily="34" charset="0"/>
              </a:rPr>
              <a:t>In large organisations such as the NHS and private healthcare providers such as Bupa, there are also jobs for graduates in:</a:t>
            </a:r>
          </a:p>
          <a:p>
            <a:pPr>
              <a:buFont typeface="Arial" panose="020B0604020202020204" pitchFamily="34" charset="0"/>
              <a:buChar char="•"/>
            </a:pPr>
            <a:r>
              <a:rPr lang="en-GB" sz="2600" dirty="0">
                <a:solidFill>
                  <a:srgbClr val="FFFFFF"/>
                </a:solidFill>
                <a:latin typeface="Source Sans Pro" panose="020B0503030403020204" pitchFamily="34" charset="0"/>
              </a:rPr>
              <a:t>C</a:t>
            </a:r>
            <a:r>
              <a:rPr lang="en-GB" sz="2600" b="0" i="0" dirty="0">
                <a:solidFill>
                  <a:srgbClr val="FFFFFF"/>
                </a:solidFill>
                <a:effectLst/>
                <a:latin typeface="Source Sans Pro" panose="020B0503030403020204" pitchFamily="34" charset="0"/>
              </a:rPr>
              <a:t>ustomer care</a:t>
            </a:r>
          </a:p>
          <a:p>
            <a:pPr>
              <a:buFont typeface="Arial" panose="020B0604020202020204" pitchFamily="34" charset="0"/>
              <a:buChar char="•"/>
            </a:pPr>
            <a:r>
              <a:rPr lang="en-GB" sz="2600" dirty="0">
                <a:latin typeface="Source Sans Pro" panose="020B0503030403020204" pitchFamily="34" charset="0"/>
              </a:rPr>
              <a:t>F</a:t>
            </a:r>
            <a:r>
              <a:rPr lang="en-GB" sz="2600" b="0" i="0" dirty="0">
                <a:effectLst/>
                <a:latin typeface="Source Sans Pro" panose="020B0503030403020204" pitchFamily="34" charset="0"/>
              </a:rPr>
              <a:t>inance</a:t>
            </a:r>
          </a:p>
          <a:p>
            <a:pPr>
              <a:buFont typeface="Arial" panose="020B0604020202020204" pitchFamily="34" charset="0"/>
              <a:buChar char="•"/>
            </a:pPr>
            <a:r>
              <a:rPr lang="en-GB" sz="2600" dirty="0">
                <a:latin typeface="Source Sans Pro" panose="020B0503030403020204" pitchFamily="34" charset="0"/>
              </a:rPr>
              <a:t>H</a:t>
            </a:r>
            <a:r>
              <a:rPr lang="en-GB" sz="2600" b="0" i="0" dirty="0">
                <a:effectLst/>
                <a:latin typeface="Source Sans Pro" panose="020B0503030403020204" pitchFamily="34" charset="0"/>
              </a:rPr>
              <a:t>ospitality</a:t>
            </a:r>
          </a:p>
          <a:p>
            <a:pPr>
              <a:buFont typeface="Arial" panose="020B0604020202020204" pitchFamily="34" charset="0"/>
              <a:buChar char="•"/>
            </a:pPr>
            <a:r>
              <a:rPr lang="en-GB" sz="2600" b="0" i="0" dirty="0">
                <a:effectLst/>
                <a:latin typeface="Source Sans Pro" panose="020B0503030403020204" pitchFamily="34" charset="0"/>
              </a:rPr>
              <a:t>human resources (HR)</a:t>
            </a:r>
          </a:p>
          <a:p>
            <a:pPr>
              <a:buFont typeface="Arial" panose="020B0604020202020204" pitchFamily="34" charset="0"/>
              <a:buChar char="•"/>
            </a:pPr>
            <a:r>
              <a:rPr lang="en-GB" sz="2600" b="0" i="0" dirty="0">
                <a:effectLst/>
                <a:latin typeface="Source Sans Pro" panose="020B0503030403020204" pitchFamily="34" charset="0"/>
              </a:rPr>
              <a:t>IT</a:t>
            </a:r>
          </a:p>
          <a:p>
            <a:pPr>
              <a:buFont typeface="Arial" panose="020B0604020202020204" pitchFamily="34" charset="0"/>
              <a:buChar char="•"/>
            </a:pPr>
            <a:r>
              <a:rPr lang="en-GB" sz="2600" dirty="0">
                <a:latin typeface="Source Sans Pro" panose="020B0503030403020204" pitchFamily="34" charset="0"/>
              </a:rPr>
              <a:t>L</a:t>
            </a:r>
            <a:r>
              <a:rPr lang="en-GB" sz="2600" b="0" i="0" dirty="0">
                <a:effectLst/>
                <a:latin typeface="Source Sans Pro" panose="020B0503030403020204" pitchFamily="34" charset="0"/>
              </a:rPr>
              <a:t>egal services</a:t>
            </a:r>
          </a:p>
          <a:p>
            <a:pPr>
              <a:buFont typeface="Arial" panose="020B0604020202020204" pitchFamily="34" charset="0"/>
              <a:buChar char="•"/>
            </a:pPr>
            <a:r>
              <a:rPr lang="en-GB" sz="2600" dirty="0">
                <a:latin typeface="Source Sans Pro" panose="020B0503030403020204" pitchFamily="34" charset="0"/>
              </a:rPr>
              <a:t>M</a:t>
            </a:r>
            <a:r>
              <a:rPr lang="en-GB" sz="2600" b="0" i="0" dirty="0">
                <a:effectLst/>
                <a:latin typeface="Source Sans Pro" panose="020B0503030403020204" pitchFamily="34" charset="0"/>
              </a:rPr>
              <a:t>arketing</a:t>
            </a:r>
          </a:p>
          <a:p>
            <a:pPr>
              <a:buFont typeface="Arial" panose="020B0604020202020204" pitchFamily="34" charset="0"/>
              <a:buChar char="•"/>
            </a:pPr>
            <a:r>
              <a:rPr lang="en-GB" sz="2600" dirty="0">
                <a:latin typeface="Source Sans Pro" panose="020B0503030403020204" pitchFamily="34" charset="0"/>
              </a:rPr>
              <a:t>P</a:t>
            </a:r>
            <a:r>
              <a:rPr lang="en-GB" sz="2600" b="0" i="0" dirty="0">
                <a:effectLst/>
                <a:latin typeface="Source Sans Pro" panose="020B0503030403020204" pitchFamily="34" charset="0"/>
              </a:rPr>
              <a:t>rocurement</a:t>
            </a:r>
          </a:p>
          <a:p>
            <a:pPr>
              <a:buFont typeface="Arial" panose="020B0604020202020204" pitchFamily="34" charset="0"/>
              <a:buChar char="•"/>
            </a:pPr>
            <a:r>
              <a:rPr lang="en-GB" sz="2600" dirty="0">
                <a:latin typeface="Source Sans Pro" panose="020B0503030403020204" pitchFamily="34" charset="0"/>
              </a:rPr>
              <a:t>S</a:t>
            </a:r>
            <a:r>
              <a:rPr lang="en-GB" sz="2600" b="0" i="0" dirty="0">
                <a:effectLst/>
                <a:latin typeface="Source Sans Pro" panose="020B0503030403020204" pitchFamily="34" charset="0"/>
              </a:rPr>
              <a:t>ales.</a:t>
            </a:r>
          </a:p>
        </p:txBody>
      </p:sp>
      <p:sp>
        <p:nvSpPr>
          <p:cNvPr id="2" name="Footer Placeholder 1">
            <a:extLst>
              <a:ext uri="{FF2B5EF4-FFF2-40B4-BE49-F238E27FC236}">
                <a16:creationId xmlns:a16="http://schemas.microsoft.com/office/drawing/2014/main" id="{42992EF8-15AE-49FC-9CB2-32E2A6928B2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9070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kills Illustrations and Clip Art. 107,988 Skills royalty free  illustrations, drawings and graphics available to search from thousands of  vector EPS clipart producers.">
            <a:extLst>
              <a:ext uri="{FF2B5EF4-FFF2-40B4-BE49-F238E27FC236}">
                <a16:creationId xmlns:a16="http://schemas.microsoft.com/office/drawing/2014/main" id="{029ECC77-6734-4BB4-B7D6-C6A2CB5FF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47" b="2525"/>
          <a:stretch/>
        </p:blipFill>
        <p:spPr bwMode="auto">
          <a:xfrm>
            <a:off x="2" y="10"/>
            <a:ext cx="6299277"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7"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0F5CAD-FAE0-4418-8571-FDAAF864DCED}"/>
              </a:ext>
            </a:extLst>
          </p:cNvPr>
          <p:cNvSpPr>
            <a:spLocks noGrp="1"/>
          </p:cNvSpPr>
          <p:nvPr>
            <p:ph idx="1"/>
          </p:nvPr>
        </p:nvSpPr>
        <p:spPr>
          <a:xfrm>
            <a:off x="6302325" y="351692"/>
            <a:ext cx="5886625" cy="5825271"/>
          </a:xfrm>
        </p:spPr>
        <p:txBody>
          <a:bodyPr>
            <a:normAutofit lnSpcReduction="10000"/>
          </a:bodyPr>
          <a:lstStyle/>
          <a:p>
            <a:pPr marL="0" indent="0">
              <a:buNone/>
            </a:pPr>
            <a:r>
              <a:rPr lang="en-GB" sz="3000" b="1" i="1" dirty="0">
                <a:effectLst/>
                <a:highlight>
                  <a:srgbClr val="00FFFF"/>
                </a:highlight>
                <a:latin typeface="Candara" panose="020E0502030303020204" pitchFamily="34" charset="0"/>
              </a:rPr>
              <a:t>What skills do employers want?</a:t>
            </a:r>
          </a:p>
          <a:p>
            <a:pPr marL="0" indent="0">
              <a:buNone/>
            </a:pPr>
            <a:r>
              <a:rPr lang="en-GB" sz="2600" b="0" i="0" dirty="0">
                <a:effectLst/>
                <a:latin typeface="Tw Cen MT" panose="020B0602020104020603" pitchFamily="34" charset="0"/>
              </a:rPr>
              <a:t>Employers in the healthcare sector require candidates with:</a:t>
            </a:r>
          </a:p>
          <a:p>
            <a:pPr>
              <a:buFont typeface="Arial" panose="020B0604020202020204" pitchFamily="34" charset="0"/>
              <a:buChar char="•"/>
            </a:pPr>
            <a:r>
              <a:rPr lang="en-GB" sz="2600" dirty="0">
                <a:latin typeface="Tw Cen MT" panose="020B0602020104020603" pitchFamily="34" charset="0"/>
              </a:rPr>
              <a:t>T</a:t>
            </a:r>
            <a:r>
              <a:rPr lang="en-GB" sz="2600" b="0" i="0" dirty="0">
                <a:effectLst/>
                <a:latin typeface="Tw Cen MT" panose="020B0602020104020603" pitchFamily="34" charset="0"/>
              </a:rPr>
              <a:t>he ability to stay calm in high-pressure situations, such as during surgery</a:t>
            </a:r>
          </a:p>
          <a:p>
            <a:pPr>
              <a:buFont typeface="Arial" panose="020B0604020202020204" pitchFamily="34" charset="0"/>
              <a:buChar char="•"/>
            </a:pPr>
            <a:r>
              <a:rPr lang="en-GB" sz="2600" dirty="0">
                <a:latin typeface="Tw Cen MT" panose="020B0602020104020603" pitchFamily="34" charset="0"/>
              </a:rPr>
              <a:t>A</a:t>
            </a:r>
            <a:r>
              <a:rPr lang="en-GB" sz="2600" b="0" i="0" dirty="0">
                <a:effectLst/>
                <a:latin typeface="Tw Cen MT" panose="020B0602020104020603" pitchFamily="34" charset="0"/>
              </a:rPr>
              <a:t>ttention to detail</a:t>
            </a:r>
          </a:p>
          <a:p>
            <a:pPr>
              <a:buFont typeface="Arial" panose="020B0604020202020204" pitchFamily="34" charset="0"/>
              <a:buChar char="•"/>
            </a:pPr>
            <a:r>
              <a:rPr lang="en-GB" sz="2600" dirty="0">
                <a:latin typeface="Tw Cen MT" panose="020B0602020104020603" pitchFamily="34" charset="0"/>
              </a:rPr>
              <a:t>E</a:t>
            </a:r>
            <a:r>
              <a:rPr lang="en-GB" sz="2600" b="0" i="0" dirty="0">
                <a:effectLst/>
                <a:latin typeface="Tw Cen MT" panose="020B0602020104020603" pitchFamily="34" charset="0"/>
              </a:rPr>
              <a:t>mpathy and an approachable nature to deal with both patients and their families in what can be difficult times</a:t>
            </a:r>
          </a:p>
          <a:p>
            <a:pPr>
              <a:buFont typeface="Arial" panose="020B0604020202020204" pitchFamily="34" charset="0"/>
              <a:buChar char="•"/>
            </a:pPr>
            <a:r>
              <a:rPr lang="en-GB" sz="2600" dirty="0">
                <a:latin typeface="Tw Cen MT" panose="020B0602020104020603" pitchFamily="34" charset="0"/>
              </a:rPr>
              <a:t>G</a:t>
            </a:r>
            <a:r>
              <a:rPr lang="en-GB" sz="2600" b="0" i="0" dirty="0">
                <a:effectLst/>
                <a:latin typeface="Tw Cen MT" panose="020B0602020104020603" pitchFamily="34" charset="0"/>
              </a:rPr>
              <a:t>ood communication skills, which will help when advising patients of their options</a:t>
            </a:r>
          </a:p>
          <a:p>
            <a:pPr>
              <a:buFont typeface="Arial" panose="020B0604020202020204" pitchFamily="34" charset="0"/>
              <a:buChar char="•"/>
            </a:pPr>
            <a:r>
              <a:rPr lang="en-GB" sz="2600" dirty="0">
                <a:latin typeface="Tw Cen MT" panose="020B0602020104020603" pitchFamily="34" charset="0"/>
              </a:rPr>
              <a:t>T</a:t>
            </a:r>
            <a:r>
              <a:rPr lang="en-GB" sz="2600" b="0" i="0" dirty="0">
                <a:effectLst/>
                <a:latin typeface="Tw Cen MT" panose="020B0602020104020603" pitchFamily="34" charset="0"/>
              </a:rPr>
              <a:t>he ability to work in a team as very rarely will you be able to help a patient without input from multiple people.</a:t>
            </a:r>
          </a:p>
          <a:p>
            <a:endParaRPr lang="en-GB" sz="1400" dirty="0"/>
          </a:p>
        </p:txBody>
      </p:sp>
      <p:sp>
        <p:nvSpPr>
          <p:cNvPr id="2" name="Footer Placeholder 1">
            <a:extLst>
              <a:ext uri="{FF2B5EF4-FFF2-40B4-BE49-F238E27FC236}">
                <a16:creationId xmlns:a16="http://schemas.microsoft.com/office/drawing/2014/main" id="{C641F620-6E50-44C7-A3CF-3F8EF579040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6441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B79B92-29BE-4DDE-B183-ACA888B88005}"/>
              </a:ext>
            </a:extLst>
          </p:cNvPr>
          <p:cNvSpPr>
            <a:spLocks noGrp="1"/>
          </p:cNvSpPr>
          <p:nvPr>
            <p:ph type="title"/>
          </p:nvPr>
        </p:nvSpPr>
        <p:spPr>
          <a:xfrm>
            <a:off x="3773217" y="0"/>
            <a:ext cx="7495430" cy="1219414"/>
          </a:xfrm>
        </p:spPr>
        <p:txBody>
          <a:bodyPr>
            <a:normAutofit/>
          </a:bodyPr>
          <a:lstStyle/>
          <a:p>
            <a:pPr algn="ctr"/>
            <a:r>
              <a:rPr lang="en-GB" b="1" i="1" dirty="0">
                <a:highlight>
                  <a:srgbClr val="00FFFF"/>
                </a:highlight>
                <a:latin typeface="Candara" panose="020E0502030303020204" pitchFamily="34" charset="0"/>
              </a:rPr>
              <a:t>The NHS provider sector.</a:t>
            </a:r>
          </a:p>
        </p:txBody>
      </p:sp>
      <p:sp>
        <p:nvSpPr>
          <p:cNvPr id="3" name="Content Placeholder 2">
            <a:extLst>
              <a:ext uri="{FF2B5EF4-FFF2-40B4-BE49-F238E27FC236}">
                <a16:creationId xmlns:a16="http://schemas.microsoft.com/office/drawing/2014/main" id="{5012778C-3B12-4B96-94EC-FA4D7ACB2AAB}"/>
              </a:ext>
            </a:extLst>
          </p:cNvPr>
          <p:cNvSpPr>
            <a:spLocks noGrp="1"/>
          </p:cNvSpPr>
          <p:nvPr>
            <p:ph idx="1"/>
          </p:nvPr>
        </p:nvSpPr>
        <p:spPr>
          <a:xfrm>
            <a:off x="84221" y="662058"/>
            <a:ext cx="8706678" cy="5638586"/>
          </a:xfrm>
        </p:spPr>
        <p:txBody>
          <a:bodyPr anchor="ctr">
            <a:normAutofit fontScale="92500"/>
          </a:bodyPr>
          <a:lstStyle/>
          <a:p>
            <a:r>
              <a:rPr lang="en-US" sz="2400" dirty="0">
                <a:latin typeface="Tw Cen MT" panose="020B0602020104020603" pitchFamily="34" charset="0"/>
              </a:rPr>
              <a:t>The NHS is divided into primary care, secondary care, and tertiary care. </a:t>
            </a:r>
            <a:r>
              <a:rPr lang="en-US" sz="2400" dirty="0">
                <a:highlight>
                  <a:srgbClr val="00FFFF"/>
                </a:highlight>
                <a:latin typeface="Tw Cen MT" panose="020B0602020104020603" pitchFamily="34" charset="0"/>
              </a:rPr>
              <a:t>Primary care </a:t>
            </a:r>
            <a:r>
              <a:rPr lang="en-US" sz="2400" dirty="0">
                <a:latin typeface="Tw Cen MT" panose="020B0602020104020603" pitchFamily="34" charset="0"/>
              </a:rPr>
              <a:t>is often the first point of contact for people in need of healthcare, usually provided by professionals such as GPs, dentists and pharmacists. </a:t>
            </a:r>
          </a:p>
          <a:p>
            <a:r>
              <a:rPr lang="en-US" sz="2400" dirty="0">
                <a:latin typeface="Tw Cen MT" panose="020B0602020104020603" pitchFamily="34" charset="0"/>
              </a:rPr>
              <a:t>The NHS in England provides care, free at the point of use, for almost </a:t>
            </a:r>
            <a:r>
              <a:rPr lang="en-US" sz="2400" dirty="0">
                <a:highlight>
                  <a:srgbClr val="FFFF00"/>
                </a:highlight>
                <a:latin typeface="Tw Cen MT" panose="020B0602020104020603" pitchFamily="34" charset="0"/>
              </a:rPr>
              <a:t>56.4 million </a:t>
            </a:r>
            <a:r>
              <a:rPr lang="en-US" sz="2400" dirty="0">
                <a:latin typeface="Tw Cen MT" panose="020B0602020104020603" pitchFamily="34" charset="0"/>
              </a:rPr>
              <a:t>people.</a:t>
            </a:r>
          </a:p>
          <a:p>
            <a:r>
              <a:rPr lang="en-US" sz="2400" dirty="0">
                <a:highlight>
                  <a:srgbClr val="00FF00"/>
                </a:highlight>
                <a:latin typeface="Tw Cen MT" panose="020B0602020104020603" pitchFamily="34" charset="0"/>
              </a:rPr>
              <a:t>Secondary care</a:t>
            </a:r>
            <a:r>
              <a:rPr lang="en-US" sz="2400" dirty="0">
                <a:latin typeface="Tw Cen MT" panose="020B0602020104020603" pitchFamily="34" charset="0"/>
              </a:rPr>
              <a:t>, which is sometimes referred to as 'hospital and community care', can either be planned (elective) care such as a cataract operation, or urgent and emergency care </a:t>
            </a:r>
            <a:r>
              <a:rPr lang="en-US" sz="2400" dirty="0">
                <a:highlight>
                  <a:srgbClr val="00FFFF"/>
                </a:highlight>
                <a:latin typeface="Tw Cen MT" panose="020B0602020104020603" pitchFamily="34" charset="0"/>
              </a:rPr>
              <a:t>such as treatment for a fracture</a:t>
            </a:r>
            <a:r>
              <a:rPr lang="en-US" sz="2400" dirty="0">
                <a:latin typeface="Tw Cen MT" panose="020B0602020104020603" pitchFamily="34" charset="0"/>
              </a:rPr>
              <a:t>.</a:t>
            </a:r>
          </a:p>
          <a:p>
            <a:r>
              <a:rPr lang="en-US" sz="2400" dirty="0">
                <a:highlight>
                  <a:srgbClr val="FFFF00"/>
                </a:highlight>
                <a:latin typeface="Tw Cen MT" panose="020B0602020104020603" pitchFamily="34" charset="0"/>
              </a:rPr>
              <a:t>Tertiary care </a:t>
            </a:r>
            <a:r>
              <a:rPr lang="en-US" sz="2400" dirty="0">
                <a:latin typeface="Tw Cen MT" panose="020B0602020104020603" pitchFamily="34" charset="0"/>
              </a:rPr>
              <a:t>refers to highly specialised treatment such as </a:t>
            </a:r>
            <a:r>
              <a:rPr lang="en-US" sz="2400" dirty="0">
                <a:highlight>
                  <a:srgbClr val="FFFF00"/>
                </a:highlight>
                <a:latin typeface="Tw Cen MT" panose="020B0602020104020603" pitchFamily="34" charset="0"/>
              </a:rPr>
              <a:t>neurosurgery</a:t>
            </a:r>
            <a:r>
              <a:rPr lang="en-US" sz="2400" dirty="0">
                <a:latin typeface="Tw Cen MT" panose="020B0602020104020603" pitchFamily="34" charset="0"/>
              </a:rPr>
              <a:t>, transplants and secure </a:t>
            </a:r>
            <a:r>
              <a:rPr lang="en-US" sz="2400" dirty="0">
                <a:solidFill>
                  <a:schemeClr val="bg1"/>
                </a:solidFill>
                <a:highlight>
                  <a:srgbClr val="008080"/>
                </a:highlight>
                <a:latin typeface="Tw Cen MT" panose="020B0602020104020603" pitchFamily="34" charset="0"/>
              </a:rPr>
              <a:t>forensic mental health services</a:t>
            </a:r>
            <a:r>
              <a:rPr lang="en-US" sz="2400" dirty="0">
                <a:solidFill>
                  <a:schemeClr val="bg1"/>
                </a:solidFill>
                <a:latin typeface="Tw Cen MT" panose="020B0602020104020603" pitchFamily="34" charset="0"/>
              </a:rPr>
              <a:t>. </a:t>
            </a:r>
          </a:p>
          <a:p>
            <a:r>
              <a:rPr lang="en-US" sz="2400" dirty="0">
                <a:latin typeface="Tw Cen MT" panose="020B0602020104020603" pitchFamily="34" charset="0"/>
              </a:rPr>
              <a:t>As of April 2020, there are 217 NHS providers of secondary and tertiary care - 147 foundation trusts and 70  NHS trusts. </a:t>
            </a:r>
          </a:p>
          <a:p>
            <a:r>
              <a:rPr lang="en-US" sz="2400" dirty="0">
                <a:solidFill>
                  <a:schemeClr val="bg1"/>
                </a:solidFill>
                <a:highlight>
                  <a:srgbClr val="008080"/>
                </a:highlight>
                <a:latin typeface="Tw Cen MT" panose="020B0602020104020603" pitchFamily="34" charset="0"/>
              </a:rPr>
              <a:t>Other non-NHS organisations </a:t>
            </a:r>
            <a:r>
              <a:rPr lang="en-US" sz="2400" dirty="0">
                <a:latin typeface="Tw Cen MT" panose="020B0602020104020603" pitchFamily="34" charset="0"/>
              </a:rPr>
              <a:t>such as charities and private healthcare companies  also provide secondary and tertiary care services).</a:t>
            </a:r>
          </a:p>
          <a:p>
            <a:endParaRPr lang="en-GB" sz="1400" dirty="0"/>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06D04CF-5CAB-4EEF-95B5-F5B99CE1DE6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5377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57">
            <a:extLst>
              <a:ext uri="{FF2B5EF4-FFF2-40B4-BE49-F238E27FC236}">
                <a16:creationId xmlns:a16="http://schemas.microsoft.com/office/drawing/2014/main" id="{D83CBE84-31C0-4D06-912D-FB0B9D7030F7}"/>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15A20B6-2A37-4481-B83D-306741D81824}"/>
              </a:ext>
            </a:extLst>
          </p:cNvPr>
          <p:cNvSpPr>
            <a:spLocks noGrp="1"/>
          </p:cNvSpPr>
          <p:nvPr>
            <p:ph type="title"/>
          </p:nvPr>
        </p:nvSpPr>
        <p:spPr>
          <a:xfrm>
            <a:off x="2393266" y="40303"/>
            <a:ext cx="6565204" cy="1059627"/>
          </a:xfrm>
        </p:spPr>
        <p:txBody>
          <a:bodyPr>
            <a:normAutofit/>
          </a:bodyPr>
          <a:lstStyle/>
          <a:p>
            <a:r>
              <a:rPr lang="en-GB" b="1" i="1" dirty="0">
                <a:solidFill>
                  <a:srgbClr val="FFFFFF"/>
                </a:solidFill>
                <a:latin typeface="Candara" panose="020E0502030303020204" pitchFamily="34" charset="0"/>
              </a:rPr>
              <a:t>The NHS provider sector…</a:t>
            </a:r>
          </a:p>
        </p:txBody>
      </p:sp>
      <p:graphicFrame>
        <p:nvGraphicFramePr>
          <p:cNvPr id="12" name="Content Placeholder 2">
            <a:extLst>
              <a:ext uri="{FF2B5EF4-FFF2-40B4-BE49-F238E27FC236}">
                <a16:creationId xmlns:a16="http://schemas.microsoft.com/office/drawing/2014/main" id="{06CA7C0B-2CA7-4E14-8DC1-2434ED0568D3}"/>
              </a:ext>
            </a:extLst>
          </p:cNvPr>
          <p:cNvGraphicFramePr>
            <a:graphicFrameLocks noGrp="1"/>
          </p:cNvGraphicFramePr>
          <p:nvPr>
            <p:ph idx="1"/>
            <p:extLst>
              <p:ext uri="{D42A27DB-BD31-4B8C-83A1-F6EECF244321}">
                <p14:modId xmlns:p14="http://schemas.microsoft.com/office/powerpoint/2010/main" val="2837870164"/>
              </p:ext>
            </p:extLst>
          </p:nvPr>
        </p:nvGraphicFramePr>
        <p:xfrm>
          <a:off x="126609" y="1392702"/>
          <a:ext cx="11844997" cy="500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C290DC1-F258-4A32-8B29-23CC5503F72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2552097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22EFFFE-B280-444E-B6BF-32DEE21F62EF}"/>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D5246FE-1438-4AFE-8524-85374D2F0C87}"/>
              </a:ext>
            </a:extLst>
          </p:cNvPr>
          <p:cNvSpPr>
            <a:spLocks noGrp="1"/>
          </p:cNvSpPr>
          <p:nvPr>
            <p:ph type="title"/>
          </p:nvPr>
        </p:nvSpPr>
        <p:spPr>
          <a:xfrm>
            <a:off x="2273691" y="139113"/>
            <a:ext cx="7644618" cy="1083847"/>
          </a:xfrm>
        </p:spPr>
        <p:txBody>
          <a:bodyPr>
            <a:normAutofit/>
          </a:bodyPr>
          <a:lstStyle/>
          <a:p>
            <a:r>
              <a:rPr lang="en-US" b="1" dirty="0">
                <a:solidFill>
                  <a:srgbClr val="FFFFFF"/>
                </a:solidFill>
                <a:latin typeface="Candara" panose="020E0502030303020204" pitchFamily="34" charset="0"/>
              </a:rPr>
              <a:t>There are 217 NHS providers :</a:t>
            </a:r>
            <a:endParaRPr lang="en-GB" b="1" dirty="0">
              <a:solidFill>
                <a:srgbClr val="FFFFFF"/>
              </a:solidFill>
              <a:latin typeface="Candara" panose="020E0502030303020204" pitchFamily="34" charset="0"/>
            </a:endParaRPr>
          </a:p>
        </p:txBody>
      </p:sp>
      <p:graphicFrame>
        <p:nvGraphicFramePr>
          <p:cNvPr id="22" name="Content Placeholder 2">
            <a:extLst>
              <a:ext uri="{FF2B5EF4-FFF2-40B4-BE49-F238E27FC236}">
                <a16:creationId xmlns:a16="http://schemas.microsoft.com/office/drawing/2014/main" id="{7C57725A-958D-472E-BB7E-1246B3F6040B}"/>
              </a:ext>
            </a:extLst>
          </p:cNvPr>
          <p:cNvGraphicFramePr>
            <a:graphicFrameLocks noGrp="1"/>
          </p:cNvGraphicFramePr>
          <p:nvPr>
            <p:ph idx="1"/>
            <p:extLst>
              <p:ext uri="{D42A27DB-BD31-4B8C-83A1-F6EECF244321}">
                <p14:modId xmlns:p14="http://schemas.microsoft.com/office/powerpoint/2010/main" val="2603623964"/>
              </p:ext>
            </p:extLst>
          </p:nvPr>
        </p:nvGraphicFramePr>
        <p:xfrm>
          <a:off x="253218" y="1111348"/>
          <a:ext cx="11802794" cy="5500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7BFE266-E2EF-4048-97C0-BFD5CAA23F6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5209494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E98DD7D-BFB8-4A54-9CAD-7FB6C90CB299}"/>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252489-8017-4A46-BE74-D898EC0A96AB}"/>
              </a:ext>
            </a:extLst>
          </p:cNvPr>
          <p:cNvSpPr>
            <a:spLocks noGrp="1"/>
          </p:cNvSpPr>
          <p:nvPr>
            <p:ph type="title"/>
          </p:nvPr>
        </p:nvSpPr>
        <p:spPr>
          <a:xfrm>
            <a:off x="2807677" y="173282"/>
            <a:ext cx="7503942" cy="971306"/>
          </a:xfrm>
        </p:spPr>
        <p:txBody>
          <a:bodyPr>
            <a:normAutofit/>
          </a:bodyPr>
          <a:lstStyle/>
          <a:p>
            <a:r>
              <a:rPr lang="en-GB" b="1" dirty="0">
                <a:solidFill>
                  <a:srgbClr val="FFFFFF"/>
                </a:solidFill>
              </a:rPr>
              <a:t>Every year NHS providers:</a:t>
            </a:r>
          </a:p>
        </p:txBody>
      </p:sp>
      <p:graphicFrame>
        <p:nvGraphicFramePr>
          <p:cNvPr id="16" name="Content Placeholder 2">
            <a:extLst>
              <a:ext uri="{FF2B5EF4-FFF2-40B4-BE49-F238E27FC236}">
                <a16:creationId xmlns:a16="http://schemas.microsoft.com/office/drawing/2014/main" id="{1F66B695-40F0-450D-AD2B-29A37FC0694F}"/>
              </a:ext>
            </a:extLst>
          </p:cNvPr>
          <p:cNvGraphicFramePr>
            <a:graphicFrameLocks noGrp="1"/>
          </p:cNvGraphicFramePr>
          <p:nvPr>
            <p:ph idx="1"/>
            <p:extLst>
              <p:ext uri="{D42A27DB-BD31-4B8C-83A1-F6EECF244321}">
                <p14:modId xmlns:p14="http://schemas.microsoft.com/office/powerpoint/2010/main" val="2924593430"/>
              </p:ext>
            </p:extLst>
          </p:nvPr>
        </p:nvGraphicFramePr>
        <p:xfrm>
          <a:off x="281354" y="1317860"/>
          <a:ext cx="11507372" cy="5223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F7D848E-7018-400A-8231-AF8F5B49274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877860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k-related-learning">
            <a:extLst>
              <a:ext uri="{FF2B5EF4-FFF2-40B4-BE49-F238E27FC236}">
                <a16:creationId xmlns:a16="http://schemas.microsoft.com/office/drawing/2014/main" id="{22FEBD67-5677-462A-83B0-6C2AAD3F0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14" r="797"/>
          <a:stretch/>
        </p:blipFill>
        <p:spPr bwMode="auto">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6387179" y="1256342"/>
            <a:ext cx="4840010" cy="3843666"/>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3200" dirty="0">
                <a:latin typeface="Tw Cen MT" panose="020B0602020104020603" pitchFamily="34" charset="0"/>
              </a:rPr>
              <a:t>Module lecturer-Tayo Alebiosu</a:t>
            </a:r>
          </a:p>
          <a:p>
            <a:pPr indent="-228600">
              <a:spcAft>
                <a:spcPts val="600"/>
              </a:spcAft>
              <a:buFont typeface="Arial" panose="020B0604020202020204" pitchFamily="34" charset="0"/>
              <a:buChar char="•"/>
            </a:pPr>
            <a:r>
              <a:rPr lang="en-US" sz="3200" dirty="0">
                <a:latin typeface="Tw Cen MT" panose="020B0602020104020603" pitchFamily="34" charset="0"/>
              </a:rPr>
              <a:t>Health and Social Care</a:t>
            </a:r>
          </a:p>
          <a:p>
            <a:pPr indent="-228600">
              <a:spcAft>
                <a:spcPts val="600"/>
              </a:spcAft>
              <a:buFont typeface="Arial" panose="020B0604020202020204" pitchFamily="34" charset="0"/>
              <a:buChar char="•"/>
            </a:pPr>
            <a:r>
              <a:rPr lang="en-US" sz="3200" dirty="0">
                <a:highlight>
                  <a:srgbClr val="00FFFF"/>
                </a:highlight>
                <a:latin typeface="Tw Cen MT" panose="020B0602020104020603" pitchFamily="34" charset="0"/>
              </a:rPr>
              <a:t>Work Related learning</a:t>
            </a:r>
          </a:p>
          <a:p>
            <a:pPr indent="-228600">
              <a:spcAft>
                <a:spcPts val="600"/>
              </a:spcAft>
              <a:buFont typeface="Arial" panose="020B0604020202020204" pitchFamily="34" charset="0"/>
              <a:buChar char="•"/>
            </a:pPr>
            <a:r>
              <a:rPr lang="en-US" sz="3200" dirty="0">
                <a:latin typeface="Tw Cen MT" panose="020B0602020104020603" pitchFamily="34" charset="0"/>
              </a:rPr>
              <a:t>Contact me: </a:t>
            </a:r>
            <a:r>
              <a:rPr lang="en-US" sz="3200" dirty="0">
                <a:latin typeface="Tw Cen MT" panose="020B0602020104020603" pitchFamily="34" charset="0"/>
                <a:hlinkClick r:id="rId3"/>
              </a:rPr>
              <a:t>tayo.alebiosu@lsclondon.co.uk</a:t>
            </a:r>
            <a:endParaRPr lang="en-US" sz="3200" dirty="0">
              <a:latin typeface="Tw Cen MT" panose="020B0602020104020603" pitchFamily="34" charset="0"/>
            </a:endParaRPr>
          </a:p>
          <a:p>
            <a:pPr indent="-228600">
              <a:spcAft>
                <a:spcPts val="600"/>
              </a:spcAft>
              <a:buFont typeface="Arial" panose="020B0604020202020204" pitchFamily="34" charset="0"/>
              <a:buChar char="•"/>
            </a:pPr>
            <a:endParaRPr lang="en-US" sz="2000" dirty="0"/>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b="1" i="1"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377232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60000"/>
                  </a:schemeClr>
                </a:solidFill>
                <a:effectLst/>
                <a:uLnTx/>
                <a:uFillTx/>
                <a:latin typeface="Calibri" panose="020F0502020204030204"/>
                <a:ea typeface="+mn-ea"/>
                <a:cs typeface="+mn-cs"/>
              </a:rPr>
              <a:t>Created by Tayo Alebiosu</a:t>
            </a:r>
          </a:p>
        </p:txBody>
      </p:sp>
      <p:pic>
        <p:nvPicPr>
          <p:cNvPr id="6" name="Picture 2" descr="Tea break - Free icons">
            <a:extLst>
              <a:ext uri="{FF2B5EF4-FFF2-40B4-BE49-F238E27FC236}">
                <a16:creationId xmlns:a16="http://schemas.microsoft.com/office/drawing/2014/main" id="{09A198E1-2FD5-4396-9054-31757B027C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art shape floating on a blurry light background">
            <a:extLst>
              <a:ext uri="{FF2B5EF4-FFF2-40B4-BE49-F238E27FC236}">
                <a16:creationId xmlns:a16="http://schemas.microsoft.com/office/drawing/2014/main" id="{B684969D-C23A-40F3-A07B-B98308EBEEF9}"/>
              </a:ext>
            </a:extLst>
          </p:cNvPr>
          <p:cNvPicPr>
            <a:picLocks noChangeAspect="1"/>
          </p:cNvPicPr>
          <p:nvPr/>
        </p:nvPicPr>
        <p:blipFill rotWithShape="1">
          <a:blip r:embed="rId2"/>
          <a:srcRect t="1774" b="13957"/>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3B435-0C84-4358-AB35-EB584D9D95A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200" b="1" i="1" dirty="0">
                <a:solidFill>
                  <a:srgbClr val="FFFFFF"/>
                </a:solidFill>
                <a:highlight>
                  <a:srgbClr val="008000"/>
                </a:highlight>
                <a:latin typeface="Candara" panose="020E0502030303020204" pitchFamily="34" charset="0"/>
              </a:rPr>
              <a:t>Activity-(10-MINUTES)</a:t>
            </a:r>
          </a:p>
        </p:txBody>
      </p:sp>
      <p:sp>
        <p:nvSpPr>
          <p:cNvPr id="3" name="Content Placeholder 2">
            <a:extLst>
              <a:ext uri="{FF2B5EF4-FFF2-40B4-BE49-F238E27FC236}">
                <a16:creationId xmlns:a16="http://schemas.microsoft.com/office/drawing/2014/main" id="{E308B813-867B-4AA2-AB8E-81EFAFEB9674}"/>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3200" dirty="0">
                <a:solidFill>
                  <a:srgbClr val="FFFFFF"/>
                </a:solidFill>
              </a:rPr>
              <a:t>What is social care</a:t>
            </a:r>
            <a:r>
              <a:rPr lang="en-US" sz="2400" dirty="0">
                <a:solidFill>
                  <a:srgbClr val="FFFFFF"/>
                </a:solidFill>
              </a:rPr>
              <a:t>?</a:t>
            </a:r>
          </a:p>
        </p:txBody>
      </p:sp>
      <p:sp>
        <p:nvSpPr>
          <p:cNvPr id="4" name="Footer Placeholder 3">
            <a:extLst>
              <a:ext uri="{FF2B5EF4-FFF2-40B4-BE49-F238E27FC236}">
                <a16:creationId xmlns:a16="http://schemas.microsoft.com/office/drawing/2014/main" id="{4650304C-E87F-4CB8-A44E-948307B48C4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9986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NICEimpact adult social care | Reviewing the impact of our guidance |  Measuring the use of NICE guidance | Into practice | What we do | About |  NICE">
            <a:extLst>
              <a:ext uri="{FF2B5EF4-FFF2-40B4-BE49-F238E27FC236}">
                <a16:creationId xmlns:a16="http://schemas.microsoft.com/office/drawing/2014/main" id="{486E5584-6B7D-431E-81C3-E9995E998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52" b="11948"/>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FA22815-742B-43A8-801C-0789BA17B158}"/>
              </a:ext>
            </a:extLst>
          </p:cNvPr>
          <p:cNvSpPr>
            <a:spLocks noGrp="1"/>
          </p:cNvSpPr>
          <p:nvPr>
            <p:ph idx="1"/>
          </p:nvPr>
        </p:nvSpPr>
        <p:spPr>
          <a:xfrm>
            <a:off x="643467" y="543147"/>
            <a:ext cx="7375118" cy="5633816"/>
          </a:xfrm>
        </p:spPr>
        <p:txBody>
          <a:bodyPr>
            <a:normAutofit/>
          </a:bodyPr>
          <a:lstStyle/>
          <a:p>
            <a:r>
              <a:rPr lang="en-GB" sz="2600" b="1" i="0" dirty="0">
                <a:effectLst/>
                <a:highlight>
                  <a:srgbClr val="00FFFF"/>
                </a:highlight>
                <a:latin typeface="Tw Cen MT" panose="020B0602020104020603" pitchFamily="34" charset="0"/>
              </a:rPr>
              <a:t>Social care</a:t>
            </a:r>
            <a:r>
              <a:rPr lang="en-GB" sz="2600" b="0" i="0" dirty="0">
                <a:effectLst/>
                <a:highlight>
                  <a:srgbClr val="00FFFF"/>
                </a:highlight>
                <a:latin typeface="Tw Cen MT" panose="020B0602020104020603" pitchFamily="34" charset="0"/>
              </a:rPr>
              <a:t> </a:t>
            </a:r>
            <a:r>
              <a:rPr lang="en-GB" sz="2600" b="0" i="0" dirty="0">
                <a:effectLst/>
                <a:latin typeface="Tw Cen MT" panose="020B0602020104020603" pitchFamily="34" charset="0"/>
              </a:rPr>
              <a:t>is a term that generally describes all forms of personal </a:t>
            </a:r>
            <a:r>
              <a:rPr lang="en-GB" sz="2600" b="1" i="0" dirty="0">
                <a:effectLst/>
                <a:latin typeface="Tw Cen MT" panose="020B0602020104020603" pitchFamily="34" charset="0"/>
              </a:rPr>
              <a:t>care</a:t>
            </a:r>
            <a:r>
              <a:rPr lang="en-GB" sz="2600" b="0" i="0" dirty="0">
                <a:effectLst/>
                <a:latin typeface="Tw Cen MT" panose="020B0602020104020603" pitchFamily="34" charset="0"/>
              </a:rPr>
              <a:t> and other practical assistance for children, young people and adults who need extra support.</a:t>
            </a:r>
          </a:p>
          <a:p>
            <a:r>
              <a:rPr lang="en-GB" sz="2600" b="1" i="0" dirty="0">
                <a:effectLst/>
                <a:highlight>
                  <a:srgbClr val="00FFFF"/>
                </a:highlight>
                <a:latin typeface="Tw Cen MT" panose="020B0602020104020603" pitchFamily="34" charset="0"/>
              </a:rPr>
              <a:t>Social care</a:t>
            </a:r>
            <a:r>
              <a:rPr lang="en-GB" sz="2600" b="0" i="0" dirty="0">
                <a:effectLst/>
                <a:highlight>
                  <a:srgbClr val="00FFFF"/>
                </a:highlight>
                <a:latin typeface="Tw Cen MT" panose="020B0602020104020603" pitchFamily="34" charset="0"/>
              </a:rPr>
              <a:t> </a:t>
            </a:r>
            <a:r>
              <a:rPr lang="en-GB" sz="2600" b="0" i="0" dirty="0">
                <a:effectLst/>
                <a:latin typeface="Tw Cen MT" panose="020B0602020104020603" pitchFamily="34" charset="0"/>
              </a:rPr>
              <a:t>is about providing physical, emotional and </a:t>
            </a:r>
            <a:r>
              <a:rPr lang="en-GB" sz="2600" b="1" i="0" dirty="0">
                <a:effectLst/>
                <a:latin typeface="Tw Cen MT" panose="020B0602020104020603" pitchFamily="34" charset="0"/>
              </a:rPr>
              <a:t>social</a:t>
            </a:r>
            <a:r>
              <a:rPr lang="en-GB" sz="2600" b="0" i="0" dirty="0">
                <a:effectLst/>
                <a:latin typeface="Tw Cen MT" panose="020B0602020104020603" pitchFamily="34" charset="0"/>
              </a:rPr>
              <a:t> support to help people live their lives. </a:t>
            </a:r>
          </a:p>
          <a:p>
            <a:r>
              <a:rPr lang="en-GB" sz="2600" b="0" i="0" dirty="0">
                <a:effectLst/>
                <a:latin typeface="Tw Cen MT" panose="020B0602020104020603" pitchFamily="34" charset="0"/>
              </a:rPr>
              <a:t>If you </a:t>
            </a:r>
            <a:r>
              <a:rPr lang="en-GB" sz="2600" b="1" i="0" dirty="0">
                <a:effectLst/>
                <a:latin typeface="Tw Cen MT" panose="020B0602020104020603" pitchFamily="34" charset="0"/>
              </a:rPr>
              <a:t>work</a:t>
            </a:r>
            <a:r>
              <a:rPr lang="en-GB" sz="2600" b="0" i="0" dirty="0">
                <a:effectLst/>
                <a:latin typeface="Tw Cen MT" panose="020B0602020104020603" pitchFamily="34" charset="0"/>
              </a:rPr>
              <a:t> in </a:t>
            </a:r>
            <a:r>
              <a:rPr lang="en-GB" sz="2600" b="1" i="0" dirty="0">
                <a:effectLst/>
                <a:latin typeface="Tw Cen MT" panose="020B0602020104020603" pitchFamily="34" charset="0"/>
              </a:rPr>
              <a:t>social care</a:t>
            </a:r>
            <a:r>
              <a:rPr lang="en-GB" sz="2600" b="0" i="0" dirty="0">
                <a:effectLst/>
                <a:latin typeface="Tw Cen MT" panose="020B0602020104020603" pitchFamily="34" charset="0"/>
              </a:rPr>
              <a:t>, you could help people in their own homes, in residential homes or in a number of other places such as day centres or supported housing. ...</a:t>
            </a:r>
            <a:endParaRPr lang="en-GB" sz="2600" dirty="0">
              <a:latin typeface="Tw Cen MT" panose="020B0602020104020603" pitchFamily="34" charset="0"/>
            </a:endParaRPr>
          </a:p>
          <a:p>
            <a:r>
              <a:rPr lang="en-GB" sz="2600" b="0" i="0" dirty="0">
                <a:effectLst/>
                <a:latin typeface="Tw Cen MT" panose="020B0602020104020603" pitchFamily="34" charset="0"/>
              </a:rPr>
              <a:t>Adult </a:t>
            </a:r>
            <a:r>
              <a:rPr lang="en-GB" sz="2600" b="1" i="0" dirty="0">
                <a:effectLst/>
                <a:latin typeface="Tw Cen MT" panose="020B0602020104020603" pitchFamily="34" charset="0"/>
              </a:rPr>
              <a:t>social care</a:t>
            </a:r>
            <a:r>
              <a:rPr lang="en-GB" sz="2600" b="0" i="0" dirty="0">
                <a:effectLst/>
                <a:latin typeface="Tw Cen MT" panose="020B0602020104020603" pitchFamily="34" charset="0"/>
              </a:rPr>
              <a:t> is </a:t>
            </a:r>
            <a:r>
              <a:rPr lang="en-GB" sz="2600" b="1" i="0" dirty="0">
                <a:effectLst/>
                <a:latin typeface="Tw Cen MT" panose="020B0602020104020603" pitchFamily="34" charset="0"/>
              </a:rPr>
              <a:t>part</a:t>
            </a:r>
            <a:r>
              <a:rPr lang="en-GB" sz="2600" b="0" i="0" dirty="0">
                <a:effectLst/>
                <a:latin typeface="Tw Cen MT" panose="020B0602020104020603" pitchFamily="34" charset="0"/>
              </a:rPr>
              <a:t> of a complex system of </a:t>
            </a:r>
            <a:r>
              <a:rPr lang="en-GB" sz="2600" b="1" i="0" dirty="0">
                <a:effectLst/>
                <a:latin typeface="Tw Cen MT" panose="020B0602020104020603" pitchFamily="34" charset="0"/>
              </a:rPr>
              <a:t>services</a:t>
            </a:r>
            <a:r>
              <a:rPr lang="en-GB" sz="2600" b="0" i="0" dirty="0">
                <a:effectLst/>
                <a:latin typeface="Tw Cen MT" panose="020B0602020104020603" pitchFamily="34" charset="0"/>
              </a:rPr>
              <a:t> and support – including the </a:t>
            </a:r>
            <a:r>
              <a:rPr lang="en-GB" sz="2600" b="1" i="0" dirty="0">
                <a:effectLst/>
                <a:latin typeface="Tw Cen MT" panose="020B0602020104020603" pitchFamily="34" charset="0"/>
              </a:rPr>
              <a:t>NHS</a:t>
            </a:r>
            <a:endParaRPr lang="en-GB" sz="2600" dirty="0">
              <a:latin typeface="Tw Cen MT" panose="020B0602020104020603" pitchFamily="34" charset="0"/>
            </a:endParaRPr>
          </a:p>
        </p:txBody>
      </p:sp>
      <p:grpSp>
        <p:nvGrpSpPr>
          <p:cNvPr id="137" name="Group 13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1"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4FC8999-9439-4223-BFB9-C0089491DD9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2848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Call for audit of social care to create 'roadmap' for digitisation">
            <a:extLst>
              <a:ext uri="{FF2B5EF4-FFF2-40B4-BE49-F238E27FC236}">
                <a16:creationId xmlns:a16="http://schemas.microsoft.com/office/drawing/2014/main" id="{E4EC5885-FA08-47FC-81E0-4393A61DF1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62"/>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629037-82AD-4025-B217-2571868DA288}"/>
              </a:ext>
            </a:extLst>
          </p:cNvPr>
          <p:cNvSpPr>
            <a:spLocks noGrp="1"/>
          </p:cNvSpPr>
          <p:nvPr>
            <p:ph type="title"/>
          </p:nvPr>
        </p:nvSpPr>
        <p:spPr>
          <a:xfrm>
            <a:off x="507030" y="47598"/>
            <a:ext cx="6891186" cy="1135737"/>
          </a:xfrm>
        </p:spPr>
        <p:txBody>
          <a:bodyPr>
            <a:normAutofit/>
          </a:bodyPr>
          <a:lstStyle/>
          <a:p>
            <a:r>
              <a:rPr lang="en-US" sz="3600" b="1" i="1" dirty="0">
                <a:highlight>
                  <a:srgbClr val="00FFFF"/>
                </a:highlight>
                <a:latin typeface="Candara" panose="020E0502030303020204" pitchFamily="34" charset="0"/>
              </a:rPr>
              <a:t>Overview of the social care sector</a:t>
            </a:r>
            <a:endParaRPr lang="en-GB" sz="3600" b="1" i="1" dirty="0">
              <a:highlight>
                <a:srgbClr val="00FFFF"/>
              </a:highlight>
              <a:latin typeface="Candara" panose="020E0502030303020204" pitchFamily="34" charset="0"/>
            </a:endParaRPr>
          </a:p>
        </p:txBody>
      </p:sp>
      <p:sp>
        <p:nvSpPr>
          <p:cNvPr id="3" name="Content Placeholder 2">
            <a:extLst>
              <a:ext uri="{FF2B5EF4-FFF2-40B4-BE49-F238E27FC236}">
                <a16:creationId xmlns:a16="http://schemas.microsoft.com/office/drawing/2014/main" id="{CE22DCCC-5A0D-4869-9C14-C572B3BD0AD7}"/>
              </a:ext>
            </a:extLst>
          </p:cNvPr>
          <p:cNvSpPr>
            <a:spLocks noGrp="1"/>
          </p:cNvSpPr>
          <p:nvPr>
            <p:ph idx="1"/>
          </p:nvPr>
        </p:nvSpPr>
        <p:spPr>
          <a:xfrm>
            <a:off x="106017" y="1183335"/>
            <a:ext cx="7858540" cy="5435742"/>
          </a:xfrm>
        </p:spPr>
        <p:txBody>
          <a:bodyPr>
            <a:normAutofit lnSpcReduction="10000"/>
          </a:bodyPr>
          <a:lstStyle/>
          <a:p>
            <a:pPr marL="0" indent="0">
              <a:buNone/>
            </a:pPr>
            <a:r>
              <a:rPr lang="en-GB" b="1" i="1" dirty="0">
                <a:effectLst/>
                <a:highlight>
                  <a:srgbClr val="FFFF00"/>
                </a:highlight>
                <a:latin typeface="Candara" panose="020E0502030303020204" pitchFamily="34" charset="0"/>
              </a:rPr>
              <a:t>What is the purpose of social care?</a:t>
            </a:r>
          </a:p>
          <a:p>
            <a:r>
              <a:rPr lang="en-GB" sz="2400" b="0" i="0" dirty="0">
                <a:effectLst/>
                <a:latin typeface="Tw Cen MT" panose="020B0602020104020603" pitchFamily="34" charset="0"/>
              </a:rPr>
              <a:t>The bottom line is </a:t>
            </a:r>
            <a:r>
              <a:rPr lang="en-GB" sz="2400" b="1" i="0" dirty="0">
                <a:effectLst/>
                <a:latin typeface="Tw Cen MT" panose="020B0602020104020603" pitchFamily="34" charset="0"/>
              </a:rPr>
              <a:t>social care</a:t>
            </a:r>
            <a:r>
              <a:rPr lang="en-GB" sz="2400" b="0" i="0" dirty="0">
                <a:effectLst/>
                <a:latin typeface="Tw Cen MT" panose="020B0602020104020603" pitchFamily="34" charset="0"/>
              </a:rPr>
              <a:t> is there to prevent people with relevant impairments from physical and emotional neglect that could result in poor health, injury, harm and ultimately death.</a:t>
            </a:r>
          </a:p>
          <a:p>
            <a:r>
              <a:rPr lang="en-GB" sz="2400" b="0" i="0" dirty="0">
                <a:effectLst/>
                <a:latin typeface="Tw Cen MT" panose="020B0602020104020603" pitchFamily="34" charset="0"/>
              </a:rPr>
              <a:t>While this goal is often criticised for not being founded in the realms of compassion and dignity, it is what it is</a:t>
            </a:r>
          </a:p>
          <a:p>
            <a:r>
              <a:rPr lang="en-US" sz="2400" dirty="0">
                <a:latin typeface="Tw Cen MT" panose="020B0602020104020603" pitchFamily="34" charset="0"/>
              </a:rPr>
              <a:t>Social care in the UK is a bigger industry than you might think. </a:t>
            </a:r>
          </a:p>
          <a:p>
            <a:r>
              <a:rPr lang="en-US" sz="2400" dirty="0">
                <a:latin typeface="Tw Cen MT" panose="020B0602020104020603" pitchFamily="34" charset="0"/>
              </a:rPr>
              <a:t>There are more than </a:t>
            </a:r>
            <a:r>
              <a:rPr lang="en-US" sz="2400" dirty="0">
                <a:highlight>
                  <a:srgbClr val="00FFFF"/>
                </a:highlight>
                <a:latin typeface="Tw Cen MT" panose="020B0602020104020603" pitchFamily="34" charset="0"/>
              </a:rPr>
              <a:t>1.5 million people </a:t>
            </a:r>
            <a:r>
              <a:rPr lang="en-US" sz="2400" dirty="0">
                <a:latin typeface="Tw Cen MT" panose="020B0602020104020603" pitchFamily="34" charset="0"/>
              </a:rPr>
              <a:t>working in the sector in </a:t>
            </a:r>
            <a:r>
              <a:rPr lang="en-US" sz="2400" dirty="0">
                <a:highlight>
                  <a:srgbClr val="FFFF00"/>
                </a:highlight>
                <a:latin typeface="Tw Cen MT" panose="020B0602020104020603" pitchFamily="34" charset="0"/>
              </a:rPr>
              <a:t>38,000 different settings</a:t>
            </a:r>
            <a:r>
              <a:rPr lang="en-US" sz="2400" dirty="0">
                <a:latin typeface="Tw Cen MT" panose="020B0602020104020603" pitchFamily="34" charset="0"/>
              </a:rPr>
              <a:t>. </a:t>
            </a:r>
          </a:p>
          <a:p>
            <a:r>
              <a:rPr lang="en-US" sz="2400" dirty="0">
                <a:latin typeface="Tw Cen MT" panose="020B0602020104020603" pitchFamily="34" charset="0"/>
              </a:rPr>
              <a:t>The adult social care sector alone contributes an estimated £43billion to the economy. </a:t>
            </a:r>
          </a:p>
          <a:p>
            <a:r>
              <a:rPr lang="en-US" sz="2400" dirty="0">
                <a:latin typeface="Tw Cen MT" panose="020B0602020104020603" pitchFamily="34" charset="0"/>
              </a:rPr>
              <a:t>Thousands of organisations deliver care and support services to people all over the country. </a:t>
            </a:r>
          </a:p>
          <a:p>
            <a:endParaRPr lang="en-GB" sz="2000" dirty="0"/>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B071A22-70CB-4A6B-958E-A27885E3BF6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5208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A09A1772-63C5-471D-991F-B879189DCDBB}"/>
              </a:ext>
            </a:extLst>
          </p:cNvPr>
          <p:cNvPicPr>
            <a:picLocks noChangeAspect="1"/>
          </p:cNvPicPr>
          <p:nvPr/>
        </p:nvPicPr>
        <p:blipFill rotWithShape="1">
          <a:blip r:embed="rId2">
            <a:alphaModFix amt="35000"/>
          </a:blip>
          <a:srcRect r="1" b="6284"/>
          <a:stretch/>
        </p:blipFill>
        <p:spPr>
          <a:xfrm>
            <a:off x="-4243" y="10"/>
            <a:ext cx="12196243" cy="6857990"/>
          </a:xfrm>
          <a:prstGeom prst="rect">
            <a:avLst/>
          </a:prstGeom>
        </p:spPr>
      </p:pic>
      <p:sp>
        <p:nvSpPr>
          <p:cNvPr id="2" name="Title 1">
            <a:extLst>
              <a:ext uri="{FF2B5EF4-FFF2-40B4-BE49-F238E27FC236}">
                <a16:creationId xmlns:a16="http://schemas.microsoft.com/office/drawing/2014/main" id="{4DD6C8F2-DA4A-435F-A4D0-E7C542C3286A}"/>
              </a:ext>
            </a:extLst>
          </p:cNvPr>
          <p:cNvSpPr>
            <a:spLocks noGrp="1"/>
          </p:cNvSpPr>
          <p:nvPr>
            <p:ph type="title"/>
          </p:nvPr>
        </p:nvSpPr>
        <p:spPr>
          <a:xfrm>
            <a:off x="643467" y="321734"/>
            <a:ext cx="10905066" cy="1135737"/>
          </a:xfrm>
        </p:spPr>
        <p:txBody>
          <a:bodyPr>
            <a:normAutofit/>
          </a:bodyPr>
          <a:lstStyle/>
          <a:p>
            <a:pPr algn="ctr"/>
            <a:r>
              <a:rPr lang="en-US" sz="3600" b="1" i="1" dirty="0">
                <a:solidFill>
                  <a:schemeClr val="bg1"/>
                </a:solidFill>
                <a:highlight>
                  <a:srgbClr val="008080"/>
                </a:highlight>
                <a:latin typeface="Candara" panose="020E0502030303020204" pitchFamily="34" charset="0"/>
              </a:rPr>
              <a:t>Employment opportunities in the social care sector can be grouped into:</a:t>
            </a:r>
            <a:endParaRPr lang="en-GB" sz="3600" b="1" i="1" dirty="0">
              <a:solidFill>
                <a:schemeClr val="bg1"/>
              </a:solidFill>
              <a:highlight>
                <a:srgbClr val="008080"/>
              </a:highlight>
              <a:latin typeface="Candara" panose="020E0502030303020204" pitchFamily="34" charset="0"/>
            </a:endParaRPr>
          </a:p>
        </p:txBody>
      </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7421E09B-8EF8-459B-969B-F3CE25A2793D}"/>
              </a:ext>
            </a:extLst>
          </p:cNvPr>
          <p:cNvGraphicFramePr>
            <a:graphicFrameLocks noGrp="1"/>
          </p:cNvGraphicFramePr>
          <p:nvPr>
            <p:ph idx="1"/>
            <p:extLst>
              <p:ext uri="{D42A27DB-BD31-4B8C-83A1-F6EECF244321}">
                <p14:modId xmlns:p14="http://schemas.microsoft.com/office/powerpoint/2010/main" val="96138256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F304610A-D911-4F20-8E2D-59F96994DAD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5250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80DDDE5-4E63-4195-B59A-DDD928000B02}"/>
              </a:ext>
            </a:extLst>
          </p:cNvPr>
          <p:cNvSpPr>
            <a:spLocks noGrp="1"/>
          </p:cNvSpPr>
          <p:nvPr>
            <p:ph idx="1"/>
          </p:nvPr>
        </p:nvSpPr>
        <p:spPr>
          <a:xfrm>
            <a:off x="5847352" y="276726"/>
            <a:ext cx="6015779" cy="6079623"/>
          </a:xfrm>
        </p:spPr>
        <p:txBody>
          <a:bodyPr anchor="ctr">
            <a:normAutofit/>
          </a:bodyPr>
          <a:lstStyle/>
          <a:p>
            <a:r>
              <a:rPr lang="en-GB" sz="2000" b="0" i="0" dirty="0">
                <a:solidFill>
                  <a:schemeClr val="tx1">
                    <a:alpha val="80000"/>
                  </a:schemeClr>
                </a:solidFill>
                <a:effectLst/>
                <a:latin typeface="Helvetica Neue"/>
              </a:rPr>
              <a:t>There are lots of different job roles in social care; it just depends what you're interested in, who you want to work with and where you want to work.</a:t>
            </a:r>
          </a:p>
          <a:p>
            <a:r>
              <a:rPr lang="en-GB" sz="2000" b="0" i="0" dirty="0">
                <a:solidFill>
                  <a:schemeClr val="tx1">
                    <a:alpha val="80000"/>
                  </a:schemeClr>
                </a:solidFill>
                <a:effectLst/>
                <a:latin typeface="Helvetica Neue"/>
              </a:rPr>
              <a:t>Click on the jobs below to find out more about each role and the skills, qualifications and experience you might need.</a:t>
            </a:r>
          </a:p>
          <a:p>
            <a:r>
              <a:rPr lang="en-GB" sz="2000" b="0" i="0" dirty="0">
                <a:solidFill>
                  <a:schemeClr val="tx1">
                    <a:alpha val="80000"/>
                  </a:schemeClr>
                </a:solidFill>
                <a:effectLst/>
                <a:latin typeface="Helvetica Neue"/>
                <a:hlinkClick r:id="rId2"/>
              </a:rPr>
              <a:t>https://www.skillsforcare.org.uk/Careers-in-care/Job-roles/Job-roles-in-social-care.aspx</a:t>
            </a:r>
            <a:endParaRPr lang="en-GB" sz="2000" dirty="0">
              <a:solidFill>
                <a:schemeClr val="tx1">
                  <a:alpha val="80000"/>
                </a:schemeClr>
              </a:solidFill>
              <a:latin typeface="Helvetica Neue"/>
            </a:endParaRPr>
          </a:p>
          <a:p>
            <a:endParaRPr lang="en-GB" sz="2000" b="0" i="0" dirty="0">
              <a:solidFill>
                <a:schemeClr val="tx1">
                  <a:alpha val="80000"/>
                </a:schemeClr>
              </a:solidFill>
              <a:effectLst/>
              <a:latin typeface="Helvetica Neue"/>
            </a:endParaRPr>
          </a:p>
          <a:p>
            <a:endParaRPr lang="en-GB" sz="2000" dirty="0">
              <a:solidFill>
                <a:schemeClr val="tx1">
                  <a:alpha val="80000"/>
                </a:schemeClr>
              </a:solidFill>
            </a:endParaRPr>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3"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AB0B2E-77CB-4ADF-A892-D3D1747A3D22}"/>
              </a:ext>
            </a:extLst>
          </p:cNvPr>
          <p:cNvSpPr txBox="1"/>
          <p:nvPr/>
        </p:nvSpPr>
        <p:spPr>
          <a:xfrm rot="19724192">
            <a:off x="1119739" y="2654089"/>
            <a:ext cx="4283961" cy="584775"/>
          </a:xfrm>
          <a:prstGeom prst="rect">
            <a:avLst/>
          </a:prstGeom>
          <a:noFill/>
        </p:spPr>
        <p:txBody>
          <a:bodyPr wrap="square">
            <a:spAutoFit/>
          </a:bodyPr>
          <a:lstStyle/>
          <a:p>
            <a:pPr marL="0" indent="0">
              <a:buNone/>
            </a:pPr>
            <a:r>
              <a:rPr lang="en-GB" sz="3200" b="1" i="0" dirty="0">
                <a:solidFill>
                  <a:schemeClr val="tx1">
                    <a:alpha val="80000"/>
                  </a:schemeClr>
                </a:solidFill>
                <a:effectLst/>
                <a:latin typeface="Candara" panose="020E0502030303020204" pitchFamily="34" charset="0"/>
              </a:rPr>
              <a:t>Job roles in social care</a:t>
            </a:r>
          </a:p>
        </p:txBody>
      </p:sp>
      <p:sp>
        <p:nvSpPr>
          <p:cNvPr id="2" name="Footer Placeholder 1">
            <a:extLst>
              <a:ext uri="{FF2B5EF4-FFF2-40B4-BE49-F238E27FC236}">
                <a16:creationId xmlns:a16="http://schemas.microsoft.com/office/drawing/2014/main" id="{2EFC4433-C306-4588-B216-80082CA7012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3909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2" name="Group 14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3" name="Rectangle 14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14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1E1209-E916-4DDE-97F8-74A56EEE3C31}"/>
              </a:ext>
            </a:extLst>
          </p:cNvPr>
          <p:cNvSpPr>
            <a:spLocks noGrp="1"/>
          </p:cNvSpPr>
          <p:nvPr>
            <p:ph type="title"/>
          </p:nvPr>
        </p:nvSpPr>
        <p:spPr>
          <a:xfrm>
            <a:off x="643467" y="321734"/>
            <a:ext cx="10905066" cy="1135737"/>
          </a:xfrm>
        </p:spPr>
        <p:txBody>
          <a:bodyPr>
            <a:normAutofit/>
          </a:bodyPr>
          <a:lstStyle/>
          <a:p>
            <a:pPr algn="ctr"/>
            <a:r>
              <a:rPr lang="en-US" sz="3600" b="1" i="1" dirty="0">
                <a:solidFill>
                  <a:schemeClr val="bg1"/>
                </a:solidFill>
                <a:highlight>
                  <a:srgbClr val="008080"/>
                </a:highlight>
                <a:latin typeface="Candara" panose="020E0502030303020204" pitchFamily="34" charset="0"/>
              </a:rPr>
              <a:t>Social care jobs can be found with a range of employers. these include:</a:t>
            </a:r>
            <a:endParaRPr lang="en-GB" sz="3600" b="1" i="1" dirty="0">
              <a:solidFill>
                <a:schemeClr val="bg1"/>
              </a:solidFill>
              <a:highlight>
                <a:srgbClr val="008080"/>
              </a:highlight>
              <a:latin typeface="Candara" panose="020E0502030303020204" pitchFamily="34" charset="0"/>
            </a:endParaRPr>
          </a:p>
        </p:txBody>
      </p:sp>
      <p:sp>
        <p:nvSpPr>
          <p:cNvPr id="3" name="Content Placeholder 2">
            <a:extLst>
              <a:ext uri="{FF2B5EF4-FFF2-40B4-BE49-F238E27FC236}">
                <a16:creationId xmlns:a16="http://schemas.microsoft.com/office/drawing/2014/main" id="{CCF89EA2-7CE2-4149-8EBE-7435A73C2E71}"/>
              </a:ext>
            </a:extLst>
          </p:cNvPr>
          <p:cNvSpPr>
            <a:spLocks noGrp="1"/>
          </p:cNvSpPr>
          <p:nvPr>
            <p:ph idx="1"/>
          </p:nvPr>
        </p:nvSpPr>
        <p:spPr>
          <a:xfrm>
            <a:off x="643468" y="1782981"/>
            <a:ext cx="11548532" cy="4393982"/>
          </a:xfrm>
        </p:spPr>
        <p:txBody>
          <a:bodyPr>
            <a:normAutofit/>
          </a:bodyPr>
          <a:lstStyle/>
          <a:p>
            <a:r>
              <a:rPr lang="en-US" sz="2000" dirty="0"/>
              <a:t>Local authorities - e.g., social services</a:t>
            </a:r>
          </a:p>
          <a:p>
            <a:r>
              <a:rPr lang="en-US" sz="2000" dirty="0"/>
              <a:t>The NHS - e.g., hospitals, mental health trusts, community-based settings</a:t>
            </a:r>
          </a:p>
          <a:p>
            <a:r>
              <a:rPr lang="en-US" sz="2000" dirty="0"/>
              <a:t>Charity and voluntary organisations - such as Age Concern, Barnardo's, British Red Cross, Leonard Cheshire Disability, Mencap, Save the Children, Sue Ryder, YMCA</a:t>
            </a:r>
          </a:p>
          <a:p>
            <a:r>
              <a:rPr lang="en-US" sz="2000" dirty="0"/>
              <a:t>Residential and non-residential care organisations</a:t>
            </a:r>
          </a:p>
          <a:p>
            <a:r>
              <a:rPr lang="en-US" sz="2000" dirty="0"/>
              <a:t>HM Prison and Probation Service</a:t>
            </a:r>
          </a:p>
          <a:p>
            <a:r>
              <a:rPr lang="en-US" sz="2000" dirty="0"/>
              <a:t>Private or independent organisations</a:t>
            </a:r>
          </a:p>
          <a:p>
            <a:r>
              <a:rPr lang="en-US" sz="2000" dirty="0"/>
              <a:t>Schools, colleges and universities.</a:t>
            </a:r>
            <a:endParaRPr lang="en-GB" sz="2000" dirty="0"/>
          </a:p>
        </p:txBody>
      </p:sp>
      <p:grpSp>
        <p:nvGrpSpPr>
          <p:cNvPr id="146" name="Group 14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7" name="Isosceles Triangle 1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Jobs - Olin BlogOlin Blog">
            <a:extLst>
              <a:ext uri="{FF2B5EF4-FFF2-40B4-BE49-F238E27FC236}">
                <a16:creationId xmlns:a16="http://schemas.microsoft.com/office/drawing/2014/main" id="{08260499-89A4-47B7-867F-328E6A7A35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00452" y="4512828"/>
            <a:ext cx="3416214" cy="219491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B892BF7-6B99-4E01-8D7F-621FEBCCA36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98184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C86CD84B-7B0F-45B1-8E4A-6F410A00194A}"/>
              </a:ext>
            </a:extLst>
          </p:cNvPr>
          <p:cNvPicPr>
            <a:picLocks noChangeAspect="1"/>
          </p:cNvPicPr>
          <p:nvPr/>
        </p:nvPicPr>
        <p:blipFill rotWithShape="1">
          <a:blip r:embed="rId2">
            <a:alphaModFix amt="35000"/>
          </a:blip>
          <a:srcRect t="8033" r="1" b="7728"/>
          <a:stretch/>
        </p:blipFill>
        <p:spPr>
          <a:xfrm>
            <a:off x="-4243" y="10"/>
            <a:ext cx="12196243" cy="6857990"/>
          </a:xfrm>
          <a:prstGeom prst="rect">
            <a:avLst/>
          </a:prstGeom>
        </p:spPr>
      </p:pic>
      <p:sp>
        <p:nvSpPr>
          <p:cNvPr id="2" name="Title 1">
            <a:extLst>
              <a:ext uri="{FF2B5EF4-FFF2-40B4-BE49-F238E27FC236}">
                <a16:creationId xmlns:a16="http://schemas.microsoft.com/office/drawing/2014/main" id="{18E3FC27-846E-4149-9592-58677604A6DC}"/>
              </a:ext>
            </a:extLst>
          </p:cNvPr>
          <p:cNvSpPr>
            <a:spLocks noGrp="1"/>
          </p:cNvSpPr>
          <p:nvPr>
            <p:ph type="title"/>
          </p:nvPr>
        </p:nvSpPr>
        <p:spPr>
          <a:xfrm>
            <a:off x="643467" y="321734"/>
            <a:ext cx="10905066" cy="1135737"/>
          </a:xfrm>
        </p:spPr>
        <p:txBody>
          <a:bodyPr>
            <a:normAutofit/>
          </a:bodyPr>
          <a:lstStyle/>
          <a:p>
            <a:r>
              <a:rPr lang="en-US" sz="3600"/>
              <a:t>Graduates entering the social care sector can expect:</a:t>
            </a:r>
            <a:endParaRPr lang="en-GB"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D4E36F9-AA52-4B73-9BC8-03B6D908228F}"/>
              </a:ext>
            </a:extLst>
          </p:cNvPr>
          <p:cNvGraphicFramePr>
            <a:graphicFrameLocks noGrp="1"/>
          </p:cNvGraphicFramePr>
          <p:nvPr>
            <p:ph idx="1"/>
            <p:extLst>
              <p:ext uri="{D42A27DB-BD31-4B8C-83A1-F6EECF244321}">
                <p14:modId xmlns:p14="http://schemas.microsoft.com/office/powerpoint/2010/main" val="3822570841"/>
              </p:ext>
            </p:extLst>
          </p:nvPr>
        </p:nvGraphicFramePr>
        <p:xfrm>
          <a:off x="92765" y="1457471"/>
          <a:ext cx="11455768" cy="4719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5F9D11D-D01F-4531-B8B9-DAA84E5C3D5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0314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76"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Social Care :: Healthwatch North Lincolnshire">
            <a:extLst>
              <a:ext uri="{FF2B5EF4-FFF2-40B4-BE49-F238E27FC236}">
                <a16:creationId xmlns:a16="http://schemas.microsoft.com/office/drawing/2014/main" id="{63631E53-4036-40A4-8565-AA78CE1BF9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81" r="17501" b="-1"/>
          <a:stretch/>
        </p:blipFill>
        <p:spPr bwMode="auto">
          <a:xfrm>
            <a:off x="7362641" y="1793847"/>
            <a:ext cx="4730214" cy="4727448"/>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80" name="Freeform: Shape 79">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E488B9-C555-434E-8D1D-84D09B4E2AAA}"/>
              </a:ext>
            </a:extLst>
          </p:cNvPr>
          <p:cNvSpPr>
            <a:spLocks noGrp="1"/>
          </p:cNvSpPr>
          <p:nvPr>
            <p:ph type="title"/>
          </p:nvPr>
        </p:nvSpPr>
        <p:spPr>
          <a:xfrm>
            <a:off x="2053083" y="150675"/>
            <a:ext cx="9020556" cy="800427"/>
          </a:xfrm>
        </p:spPr>
        <p:txBody>
          <a:bodyPr anchor="b">
            <a:normAutofit fontScale="90000"/>
          </a:bodyPr>
          <a:lstStyle/>
          <a:p>
            <a:r>
              <a:rPr lang="en-US" sz="4800" dirty="0">
                <a:solidFill>
                  <a:schemeClr val="bg1"/>
                </a:solidFill>
                <a:highlight>
                  <a:srgbClr val="000000"/>
                </a:highlight>
                <a:latin typeface="Candara" panose="020E0502030303020204" pitchFamily="34" charset="0"/>
              </a:rPr>
              <a:t>What are the key issues in social care?</a:t>
            </a:r>
            <a:endParaRPr lang="en-GB" sz="4800" dirty="0">
              <a:solidFill>
                <a:schemeClr val="bg1"/>
              </a:solidFill>
              <a:highlight>
                <a:srgbClr val="000000"/>
              </a:highlight>
              <a:latin typeface="Candara" panose="020E0502030303020204" pitchFamily="34" charset="0"/>
            </a:endParaRPr>
          </a:p>
        </p:txBody>
      </p:sp>
      <p:sp>
        <p:nvSpPr>
          <p:cNvPr id="3" name="Content Placeholder 2">
            <a:extLst>
              <a:ext uri="{FF2B5EF4-FFF2-40B4-BE49-F238E27FC236}">
                <a16:creationId xmlns:a16="http://schemas.microsoft.com/office/drawing/2014/main" id="{001AD3A8-8EC1-4E60-8BA7-A4E412DE67B8}"/>
              </a:ext>
            </a:extLst>
          </p:cNvPr>
          <p:cNvSpPr>
            <a:spLocks noGrp="1"/>
          </p:cNvSpPr>
          <p:nvPr>
            <p:ph idx="1"/>
          </p:nvPr>
        </p:nvSpPr>
        <p:spPr>
          <a:xfrm>
            <a:off x="26119" y="1197809"/>
            <a:ext cx="7336519" cy="5323486"/>
          </a:xfrm>
        </p:spPr>
        <p:txBody>
          <a:bodyPr anchor="t">
            <a:noAutofit/>
          </a:bodyPr>
          <a:lstStyle/>
          <a:p>
            <a:r>
              <a:rPr lang="en-US" sz="2200" dirty="0">
                <a:solidFill>
                  <a:schemeClr val="bg1"/>
                </a:solidFill>
                <a:latin typeface="Tw Cen MT" panose="020B0602020104020603" pitchFamily="34" charset="0"/>
              </a:rPr>
              <a:t>Unsurprisingly, the social care sector has been hit particularly hard by the coronavirus pandemic. Society's most vulnerable people, such as the elderly, have an increased risk of contracting COVID-19 and this has put huge pressure on the sector, as these vulnerable groups rely most heavily on social care services.</a:t>
            </a:r>
          </a:p>
          <a:p>
            <a:endParaRPr lang="en-US" sz="2200" dirty="0">
              <a:solidFill>
                <a:schemeClr val="tx2"/>
              </a:solidFill>
              <a:latin typeface="Tw Cen MT" panose="020B0602020104020603" pitchFamily="34" charset="0"/>
            </a:endParaRPr>
          </a:p>
          <a:p>
            <a:r>
              <a:rPr lang="en-US" sz="2200" dirty="0">
                <a:solidFill>
                  <a:schemeClr val="tx2"/>
                </a:solidFill>
                <a:latin typeface="Tw Cen MT" panose="020B0602020104020603" pitchFamily="34" charset="0"/>
              </a:rPr>
              <a:t>By June 2020 there had been more than 30,500 excess deaths among care home residents, with social care staff more than twice as likely to die from COVID-19 as other adults. </a:t>
            </a:r>
          </a:p>
          <a:p>
            <a:r>
              <a:rPr lang="en-US" sz="2200" dirty="0">
                <a:solidFill>
                  <a:schemeClr val="tx2"/>
                </a:solidFill>
                <a:latin typeface="Tw Cen MT" panose="020B0602020104020603" pitchFamily="34" charset="0"/>
              </a:rPr>
              <a:t>The pandemic has highlighted inequalities in society (people from ethnic minority groups are more likely to die of coronavirus than white people), the social care industry's fragile finances and the low pay and poor conditions experienced by many workers.</a:t>
            </a:r>
            <a:endParaRPr lang="en-GB" sz="2200" dirty="0">
              <a:solidFill>
                <a:schemeClr val="tx2"/>
              </a:solidFill>
              <a:latin typeface="Tw Cen MT" panose="020B0602020104020603" pitchFamily="34" charset="0"/>
            </a:endParaRPr>
          </a:p>
        </p:txBody>
      </p:sp>
      <p:sp>
        <p:nvSpPr>
          <p:cNvPr id="4" name="Footer Placeholder 3">
            <a:extLst>
              <a:ext uri="{FF2B5EF4-FFF2-40B4-BE49-F238E27FC236}">
                <a16:creationId xmlns:a16="http://schemas.microsoft.com/office/drawing/2014/main" id="{33768688-72AB-4146-B82B-730D215B884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3062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8C8EF-A702-484E-B3B9-D17CA457A268}"/>
              </a:ext>
            </a:extLst>
          </p:cNvPr>
          <p:cNvSpPr>
            <a:spLocks noGrp="1"/>
          </p:cNvSpPr>
          <p:nvPr>
            <p:ph type="title"/>
          </p:nvPr>
        </p:nvSpPr>
        <p:spPr>
          <a:xfrm>
            <a:off x="215510" y="5485778"/>
            <a:ext cx="7410681" cy="1264849"/>
          </a:xfrm>
        </p:spPr>
        <p:txBody>
          <a:bodyPr>
            <a:normAutofit fontScale="90000"/>
          </a:bodyPr>
          <a:lstStyle/>
          <a:p>
            <a:pPr algn="ctr"/>
            <a:r>
              <a:rPr lang="en-US" sz="4000" b="1" dirty="0">
                <a:highlight>
                  <a:srgbClr val="00FF00"/>
                </a:highlight>
                <a:latin typeface="Candara" panose="020E0502030303020204" pitchFamily="34" charset="0"/>
              </a:rPr>
              <a:t>The COVID-19 crisis has also caused issues surrounding</a:t>
            </a:r>
            <a:r>
              <a:rPr lang="en-US" sz="4800" dirty="0">
                <a:highlight>
                  <a:srgbClr val="00FF00"/>
                </a:highlight>
              </a:rPr>
              <a:t>:</a:t>
            </a:r>
            <a:endParaRPr lang="en-GB" sz="4800" dirty="0">
              <a:highlight>
                <a:srgbClr val="00FF00"/>
              </a:highlight>
            </a:endParaRPr>
          </a:p>
        </p:txBody>
      </p:sp>
      <p:sp>
        <p:nvSpPr>
          <p:cNvPr id="3" name="Content Placeholder 2">
            <a:extLst>
              <a:ext uri="{FF2B5EF4-FFF2-40B4-BE49-F238E27FC236}">
                <a16:creationId xmlns:a16="http://schemas.microsoft.com/office/drawing/2014/main" id="{7344FB25-47AF-4296-B87D-D04447AAFAAC}"/>
              </a:ext>
            </a:extLst>
          </p:cNvPr>
          <p:cNvSpPr>
            <a:spLocks noGrp="1"/>
          </p:cNvSpPr>
          <p:nvPr>
            <p:ph idx="1"/>
          </p:nvPr>
        </p:nvSpPr>
        <p:spPr>
          <a:xfrm>
            <a:off x="0" y="22346"/>
            <a:ext cx="12192000" cy="5137314"/>
          </a:xfrm>
        </p:spPr>
        <p:txBody>
          <a:bodyPr anchor="ctr">
            <a:noAutofit/>
          </a:bodyPr>
          <a:lstStyle/>
          <a:p>
            <a:r>
              <a:rPr lang="en-US" sz="2400" b="1" dirty="0">
                <a:highlight>
                  <a:srgbClr val="00FFFF"/>
                </a:highlight>
                <a:latin typeface="Tw Cen MT" panose="020B0602020104020603" pitchFamily="34" charset="0"/>
              </a:rPr>
              <a:t>Quality of care </a:t>
            </a:r>
            <a:r>
              <a:rPr lang="en-US" sz="2400" dirty="0">
                <a:latin typeface="Tw Cen MT" panose="020B0602020104020603" pitchFamily="34" charset="0"/>
              </a:rPr>
              <a:t>- Reduced staff availability (due to sickness), a lack of personal protective equipment (PPE), and people being discharged from hospital (in the rush to free up space) to services that don't fully meet their needs have all impacted the quality of care that services within the sector provide.</a:t>
            </a:r>
          </a:p>
          <a:p>
            <a:r>
              <a:rPr lang="en-US" sz="2400" b="1" dirty="0">
                <a:highlight>
                  <a:srgbClr val="00FFFF"/>
                </a:highlight>
                <a:latin typeface="Tw Cen MT" panose="020B0602020104020603" pitchFamily="34" charset="0"/>
              </a:rPr>
              <a:t>Unmet need </a:t>
            </a:r>
            <a:r>
              <a:rPr lang="en-US" sz="2400" dirty="0">
                <a:latin typeface="Tw Cen MT" panose="020B0602020104020603" pitchFamily="34" charset="0"/>
              </a:rPr>
              <a:t>- As a result of the virus and the measures put in place to help stop it spread some services were reduced, suspended or cancelled to ensure that the most critical care could be provided. </a:t>
            </a:r>
          </a:p>
          <a:p>
            <a:r>
              <a:rPr lang="en-US" sz="2400" dirty="0">
                <a:latin typeface="Tw Cen MT" panose="020B0602020104020603" pitchFamily="34" charset="0"/>
              </a:rPr>
              <a:t>For example, day centres were suspended to comply with social distancing and the Age UK Home Help service closed as the safety of staff and service users couldn’t be guaranteed. Many charities have also had to scale back their services.</a:t>
            </a:r>
          </a:p>
          <a:p>
            <a:r>
              <a:rPr lang="en-US" sz="2400" b="1" dirty="0">
                <a:highlight>
                  <a:srgbClr val="00FFFF"/>
                </a:highlight>
                <a:latin typeface="Tw Cen MT" panose="020B0602020104020603" pitchFamily="34" charset="0"/>
              </a:rPr>
              <a:t>Disjointed care </a:t>
            </a:r>
            <a:r>
              <a:rPr lang="en-US" sz="2400" dirty="0">
                <a:latin typeface="Tw Cen MT" panose="020B0602020104020603" pitchFamily="34" charset="0"/>
              </a:rPr>
              <a:t>- A longstanding challenge of the social care system is the ability to transfer people from hospital to alternative care settings successfully. Because of the need to free up hospital beds quickly at the height of the pandemic, there's concern about whether people were always discharged to the right place.</a:t>
            </a:r>
            <a:endParaRPr lang="en-GB" sz="2400" dirty="0">
              <a:latin typeface="Tw Cen MT" panose="020B0602020104020603" pitchFamily="34" charset="0"/>
            </a:endParaRPr>
          </a:p>
        </p:txBody>
      </p:sp>
      <p:pic>
        <p:nvPicPr>
          <p:cNvPr id="3074" name="Picture 2" descr="COVID-19 Coronavirus - Supporting our customers and employees">
            <a:extLst>
              <a:ext uri="{FF2B5EF4-FFF2-40B4-BE49-F238E27FC236}">
                <a16:creationId xmlns:a16="http://schemas.microsoft.com/office/drawing/2014/main" id="{74464F21-0677-4349-86D7-059EA964C4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28" r="5187"/>
          <a:stretch/>
        </p:blipFill>
        <p:spPr bwMode="auto">
          <a:xfrm>
            <a:off x="7984510" y="5159659"/>
            <a:ext cx="4207490" cy="1675995"/>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D4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EEA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92CF80-07DA-4A75-8970-A56EDCC723C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4803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CCFA2-334E-4641-8B17-FB74EFCB70D0}"/>
              </a:ext>
            </a:extLst>
          </p:cNvPr>
          <p:cNvSpPr>
            <a:spLocks noGrp="1"/>
          </p:cNvSpPr>
          <p:nvPr>
            <p:ph type="title"/>
          </p:nvPr>
        </p:nvSpPr>
        <p:spPr>
          <a:xfrm>
            <a:off x="838200" y="557188"/>
            <a:ext cx="10515600" cy="1133499"/>
          </a:xfrm>
        </p:spPr>
        <p:txBody>
          <a:bodyPr>
            <a:normAutofit/>
          </a:bodyPr>
          <a:lstStyle/>
          <a:p>
            <a:pPr algn="ctr"/>
            <a:r>
              <a:rPr lang="en-GB" sz="5200"/>
              <a:t>Learning outcomes </a:t>
            </a:r>
          </a:p>
        </p:txBody>
      </p:sp>
      <p:graphicFrame>
        <p:nvGraphicFramePr>
          <p:cNvPr id="5" name="Content Placeholder 2">
            <a:extLst>
              <a:ext uri="{FF2B5EF4-FFF2-40B4-BE49-F238E27FC236}">
                <a16:creationId xmlns:a16="http://schemas.microsoft.com/office/drawing/2014/main" id="{4D80028F-E2F2-4A0D-9D8D-555D3450D98E}"/>
              </a:ext>
            </a:extLst>
          </p:cNvPr>
          <p:cNvGraphicFramePr>
            <a:graphicFrameLocks noGrp="1"/>
          </p:cNvGraphicFramePr>
          <p:nvPr>
            <p:ph idx="1"/>
            <p:extLst>
              <p:ext uri="{D42A27DB-BD31-4B8C-83A1-F6EECF244321}">
                <p14:modId xmlns:p14="http://schemas.microsoft.com/office/powerpoint/2010/main" val="127022155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B35521F-EEFE-4548-AB55-2C94316E458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5171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rvous System Activities">
            <a:extLst>
              <a:ext uri="{FF2B5EF4-FFF2-40B4-BE49-F238E27FC236}">
                <a16:creationId xmlns:a16="http://schemas.microsoft.com/office/drawing/2014/main" id="{928E60A6-EB10-4488-95A9-D03A993E6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2" r="5" b="5"/>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183B81-34D8-4D7A-848E-5735C9038B1E}"/>
              </a:ext>
            </a:extLst>
          </p:cNvPr>
          <p:cNvSpPr>
            <a:spLocks noGrp="1"/>
          </p:cNvSpPr>
          <p:nvPr>
            <p:ph idx="1"/>
          </p:nvPr>
        </p:nvSpPr>
        <p:spPr>
          <a:xfrm>
            <a:off x="0" y="2010329"/>
            <a:ext cx="3846639" cy="4231445"/>
          </a:xfrm>
        </p:spPr>
        <p:txBody>
          <a:bodyPr>
            <a:normAutofit/>
          </a:bodyPr>
          <a:lstStyle/>
          <a:p>
            <a:r>
              <a:rPr lang="en-GB" b="1" dirty="0">
                <a:latin typeface="Tw Cen MT" panose="020B0602020104020603" pitchFamily="34" charset="0"/>
              </a:rPr>
              <a:t>Individually, using your mobile device, conduct a research to identify the difference between health care and social care.</a:t>
            </a:r>
          </a:p>
          <a:p>
            <a:pPr marL="0" indent="0">
              <a:buNone/>
            </a:pPr>
            <a:endParaRPr lang="en-GB" b="1" dirty="0">
              <a:latin typeface="Tw Cen MT" panose="020B0602020104020603" pitchFamily="34" charset="0"/>
            </a:endParaRPr>
          </a:p>
          <a:p>
            <a:r>
              <a:rPr lang="en-GB" b="1" dirty="0">
                <a:latin typeface="Tw Cen MT" panose="020B0602020104020603" pitchFamily="34" charset="0"/>
              </a:rPr>
              <a:t>Feedback by explaining your findings</a:t>
            </a:r>
          </a:p>
          <a:p>
            <a:endParaRPr lang="en-GB" b="1" dirty="0">
              <a:latin typeface="Tw Cen MT" panose="020B0602020104020603" pitchFamily="34" charset="0"/>
            </a:endParaRPr>
          </a:p>
          <a:p>
            <a:pPr marL="0" indent="0">
              <a:buNone/>
            </a:pPr>
            <a:endParaRPr lang="en-GB" sz="2000" dirty="0"/>
          </a:p>
        </p:txBody>
      </p:sp>
      <p:sp>
        <p:nvSpPr>
          <p:cNvPr id="4" name="Footer Placeholder 3">
            <a:extLst>
              <a:ext uri="{FF2B5EF4-FFF2-40B4-BE49-F238E27FC236}">
                <a16:creationId xmlns:a16="http://schemas.microsoft.com/office/drawing/2014/main" id="{13A5C9C2-08B0-447B-B0AC-6E98ED56F120}"/>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
        <p:nvSpPr>
          <p:cNvPr id="5" name="Rectangle 4">
            <a:extLst>
              <a:ext uri="{FF2B5EF4-FFF2-40B4-BE49-F238E27FC236}">
                <a16:creationId xmlns:a16="http://schemas.microsoft.com/office/drawing/2014/main" id="{0C12996E-453E-47A8-BA7A-9EFCB35BF152}"/>
              </a:ext>
            </a:extLst>
          </p:cNvPr>
          <p:cNvSpPr/>
          <p:nvPr/>
        </p:nvSpPr>
        <p:spPr>
          <a:xfrm>
            <a:off x="8032374" y="420990"/>
            <a:ext cx="3429635" cy="830997"/>
          </a:xfrm>
          <a:prstGeom prst="rect">
            <a:avLst/>
          </a:prstGeom>
        </p:spPr>
        <p:txBody>
          <a:bodyPr wrap="square">
            <a:spAutoFit/>
          </a:bodyPr>
          <a:lstStyle/>
          <a:p>
            <a:r>
              <a:rPr lang="en-GB" sz="4800" b="1" i="1" dirty="0">
                <a:solidFill>
                  <a:schemeClr val="bg1"/>
                </a:solidFill>
                <a:latin typeface="Corbel" panose="020B0503020204020204" pitchFamily="34" charset="0"/>
              </a:rPr>
              <a:t>(10 minutes)</a:t>
            </a:r>
            <a:endParaRPr lang="en-GB" sz="4800" dirty="0">
              <a:solidFill>
                <a:schemeClr val="bg1"/>
              </a:solidFill>
            </a:endParaRPr>
          </a:p>
        </p:txBody>
      </p:sp>
      <p:pic>
        <p:nvPicPr>
          <p:cNvPr id="7" name="Picture 4" descr="Identify Causality by Difference in Differences | by Dr. Dataman |  Analytics Vidhya | Medium">
            <a:extLst>
              <a:ext uri="{FF2B5EF4-FFF2-40B4-BE49-F238E27FC236}">
                <a16:creationId xmlns:a16="http://schemas.microsoft.com/office/drawing/2014/main" id="{C8B4B3F9-3D53-4597-AA02-4C24C43B0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44" b="13345"/>
          <a:stretch/>
        </p:blipFill>
        <p:spPr bwMode="auto">
          <a:xfrm>
            <a:off x="8762364" y="2010328"/>
            <a:ext cx="3429635" cy="4587419"/>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0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E1DC3-B799-4E96-9E47-E8E98A84019E}"/>
              </a:ext>
            </a:extLst>
          </p:cNvPr>
          <p:cNvSpPr/>
          <p:nvPr/>
        </p:nvSpPr>
        <p:spPr>
          <a:xfrm>
            <a:off x="804673" y="3320859"/>
            <a:ext cx="452497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1" dirty="0">
                <a:highlight>
                  <a:srgbClr val="008080"/>
                </a:highlight>
                <a:latin typeface="+mj-lt"/>
                <a:ea typeface="+mj-ea"/>
                <a:cs typeface="+mj-cs"/>
              </a:rPr>
              <a:t>Now……the difference between health care and social care.</a:t>
            </a:r>
          </a:p>
          <a:p>
            <a:pPr>
              <a:lnSpc>
                <a:spcPct val="90000"/>
              </a:lnSpc>
              <a:spcBef>
                <a:spcPct val="0"/>
              </a:spcBef>
              <a:spcAft>
                <a:spcPts val="600"/>
              </a:spcAft>
            </a:pPr>
            <a:endParaRPr lang="en-US" sz="3700" b="1" dirty="0">
              <a:highlight>
                <a:srgbClr val="00FFFF"/>
              </a:highlight>
              <a:latin typeface="+mj-lt"/>
              <a:ea typeface="+mj-ea"/>
              <a:cs typeface="+mj-cs"/>
            </a:endParaRPr>
          </a:p>
        </p:txBody>
      </p:sp>
      <p:sp>
        <p:nvSpPr>
          <p:cNvPr id="71" name="Freeform: Shape 7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338" name="Picture 2" descr="No differences” survives the Regnerus paper – Family Inequality">
            <a:extLst>
              <a:ext uri="{FF2B5EF4-FFF2-40B4-BE49-F238E27FC236}">
                <a16:creationId xmlns:a16="http://schemas.microsoft.com/office/drawing/2014/main" id="{8DE71769-AD45-4179-963E-7E06549FF6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1" r="2808" b="2"/>
          <a:stretch/>
        </p:blipFill>
        <p:spPr bwMode="auto">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D1D2B23-8A91-41E3-B3A1-F18300DBB83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678886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F62BC-E38F-465B-9D94-B038E20E79FF}"/>
              </a:ext>
            </a:extLst>
          </p:cNvPr>
          <p:cNvSpPr>
            <a:spLocks noGrp="1"/>
          </p:cNvSpPr>
          <p:nvPr>
            <p:ph type="title"/>
          </p:nvPr>
        </p:nvSpPr>
        <p:spPr>
          <a:xfrm>
            <a:off x="643467" y="321734"/>
            <a:ext cx="10905066" cy="1135737"/>
          </a:xfrm>
        </p:spPr>
        <p:txBody>
          <a:bodyPr>
            <a:normAutofit/>
          </a:bodyPr>
          <a:lstStyle/>
          <a:p>
            <a:pPr algn="ctr"/>
            <a:r>
              <a:rPr lang="en-GB" sz="3600" b="1" i="1" dirty="0">
                <a:highlight>
                  <a:srgbClr val="00FFFF"/>
                </a:highlight>
                <a:latin typeface="Candara" panose="020E0502030303020204" pitchFamily="34" charset="0"/>
              </a:rPr>
              <a:t>Now…lets look at the difference between healthcare and social care?</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F712D57-37B1-4BCA-A961-0950FFD6E8FC}"/>
              </a:ext>
            </a:extLst>
          </p:cNvPr>
          <p:cNvGraphicFramePr>
            <a:graphicFrameLocks noGrp="1"/>
          </p:cNvGraphicFramePr>
          <p:nvPr>
            <p:ph idx="1"/>
            <p:extLst>
              <p:ext uri="{D42A27DB-BD31-4B8C-83A1-F6EECF244321}">
                <p14:modId xmlns:p14="http://schemas.microsoft.com/office/powerpoint/2010/main" val="221585502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88111C3-C1BD-4288-9ACD-508F3298A4F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52897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guide to the German healthcare system | Expatica">
            <a:extLst>
              <a:ext uri="{FF2B5EF4-FFF2-40B4-BE49-F238E27FC236}">
                <a16:creationId xmlns:a16="http://schemas.microsoft.com/office/drawing/2014/main" id="{4C2D1F02-04B2-4466-A32B-086D0E82A6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4EB4989-45ED-4165-8209-C9D74B4EED36}"/>
              </a:ext>
            </a:extLst>
          </p:cNvPr>
          <p:cNvSpPr>
            <a:spLocks noGrp="1"/>
          </p:cNvSpPr>
          <p:nvPr>
            <p:ph idx="1"/>
          </p:nvPr>
        </p:nvSpPr>
        <p:spPr>
          <a:xfrm>
            <a:off x="0" y="262627"/>
            <a:ext cx="7962314" cy="6356449"/>
          </a:xfrm>
        </p:spPr>
        <p:txBody>
          <a:bodyPr>
            <a:noAutofit/>
          </a:bodyPr>
          <a:lstStyle/>
          <a:p>
            <a:pPr marL="0" indent="0">
              <a:buNone/>
            </a:pPr>
            <a:r>
              <a:rPr lang="en-GB" sz="2400" b="1" dirty="0">
                <a:highlight>
                  <a:srgbClr val="00FFFF"/>
                </a:highlight>
                <a:latin typeface="Candara" panose="020E0502030303020204" pitchFamily="34" charset="0"/>
              </a:rPr>
              <a:t>Healthcare</a:t>
            </a:r>
          </a:p>
          <a:p>
            <a:r>
              <a:rPr lang="en-GB" sz="2400" b="1" dirty="0">
                <a:latin typeface="Tw Cen MT" panose="020B0602020104020603" pitchFamily="34" charset="0"/>
              </a:rPr>
              <a:t> I</a:t>
            </a:r>
            <a:r>
              <a:rPr lang="en-GB" sz="2400" dirty="0">
                <a:latin typeface="Tw Cen MT" panose="020B0602020104020603" pitchFamily="34" charset="0"/>
              </a:rPr>
              <a:t>s defined as a need and is associated with the treatment, </a:t>
            </a:r>
            <a:r>
              <a:rPr lang="en-GB" sz="2400" b="1" dirty="0">
                <a:latin typeface="Tw Cen MT" panose="020B0602020104020603" pitchFamily="34" charset="0"/>
              </a:rPr>
              <a:t>care</a:t>
            </a:r>
            <a:r>
              <a:rPr lang="en-GB" sz="2400" dirty="0">
                <a:latin typeface="Tw Cen MT" panose="020B0602020104020603" pitchFamily="34" charset="0"/>
              </a:rPr>
              <a:t> or aftercare of someone </a:t>
            </a:r>
            <a:r>
              <a:rPr lang="en-GB" sz="2400" b="1" dirty="0">
                <a:latin typeface="Tw Cen MT" panose="020B0602020104020603" pitchFamily="34" charset="0"/>
              </a:rPr>
              <a:t>with a</a:t>
            </a:r>
            <a:r>
              <a:rPr lang="en-GB" sz="2400" dirty="0">
                <a:latin typeface="Tw Cen MT" panose="020B0602020104020603" pitchFamily="34" charset="0"/>
              </a:rPr>
              <a:t> disease, illness, injury or disability. </a:t>
            </a:r>
          </a:p>
          <a:p>
            <a:r>
              <a:rPr lang="en-GB" sz="2400" b="1" dirty="0">
                <a:latin typeface="Tw Cen MT" panose="020B0602020104020603" pitchFamily="34" charset="0"/>
              </a:rPr>
              <a:t>Social care</a:t>
            </a:r>
            <a:r>
              <a:rPr lang="en-GB" sz="2400" dirty="0">
                <a:latin typeface="Tw Cen MT" panose="020B0602020104020603" pitchFamily="34" charset="0"/>
              </a:rPr>
              <a:t> relates to the assistance of daily living – maintaining independence, </a:t>
            </a:r>
            <a:r>
              <a:rPr lang="en-GB" sz="2400" b="1" dirty="0">
                <a:latin typeface="Tw Cen MT" panose="020B0602020104020603" pitchFamily="34" charset="0"/>
              </a:rPr>
              <a:t>social</a:t>
            </a:r>
            <a:r>
              <a:rPr lang="en-GB" sz="2400" dirty="0">
                <a:latin typeface="Tw Cen MT" panose="020B0602020104020603" pitchFamily="34" charset="0"/>
              </a:rPr>
              <a:t> interaction and supported accommodation such as a </a:t>
            </a:r>
            <a:r>
              <a:rPr lang="en-GB" sz="2400" b="1" dirty="0">
                <a:latin typeface="Tw Cen MT" panose="020B0602020104020603" pitchFamily="34" charset="0"/>
              </a:rPr>
              <a:t>care</a:t>
            </a:r>
            <a:r>
              <a:rPr lang="en-GB" sz="2400" dirty="0">
                <a:latin typeface="Tw Cen MT" panose="020B0602020104020603" pitchFamily="34" charset="0"/>
              </a:rPr>
              <a:t> home.</a:t>
            </a:r>
          </a:p>
          <a:p>
            <a:r>
              <a:rPr lang="en-GB" sz="2400" b="1" dirty="0">
                <a:latin typeface="Tw Cen MT" panose="020B0602020104020603" pitchFamily="34" charset="0"/>
              </a:rPr>
              <a:t>Health care</a:t>
            </a:r>
            <a:r>
              <a:rPr lang="en-GB" sz="2400" dirty="0">
                <a:latin typeface="Tw Cen MT" panose="020B0602020104020603" pitchFamily="34" charset="0"/>
              </a:rPr>
              <a:t> is the treatment of ill </a:t>
            </a:r>
            <a:r>
              <a:rPr lang="en-GB" sz="2400" b="1" dirty="0">
                <a:latin typeface="Tw Cen MT" panose="020B0602020104020603" pitchFamily="34" charset="0"/>
              </a:rPr>
              <a:t>health</a:t>
            </a:r>
            <a:r>
              <a:rPr lang="en-GB" sz="2400" dirty="0">
                <a:latin typeface="Tw Cen MT" panose="020B0602020104020603" pitchFamily="34" charset="0"/>
              </a:rPr>
              <a:t> and medical conditions in hospitals, </a:t>
            </a:r>
            <a:r>
              <a:rPr lang="en-GB" sz="2400" b="1" dirty="0">
                <a:latin typeface="Tw Cen MT" panose="020B0602020104020603" pitchFamily="34" charset="0"/>
              </a:rPr>
              <a:t>health</a:t>
            </a:r>
            <a:r>
              <a:rPr lang="en-GB" sz="2400" dirty="0">
                <a:latin typeface="Tw Cen MT" panose="020B0602020104020603" pitchFamily="34" charset="0"/>
              </a:rPr>
              <a:t> centres and in the community. </a:t>
            </a:r>
          </a:p>
          <a:p>
            <a:pPr marL="0" indent="0">
              <a:buNone/>
            </a:pPr>
            <a:r>
              <a:rPr lang="en-GB" sz="2400" b="1" dirty="0">
                <a:highlight>
                  <a:srgbClr val="00FFFF"/>
                </a:highlight>
                <a:latin typeface="Candara" panose="020E0502030303020204" pitchFamily="34" charset="0"/>
              </a:rPr>
              <a:t>Social care</a:t>
            </a:r>
          </a:p>
          <a:p>
            <a:r>
              <a:rPr lang="en-GB" sz="2400" dirty="0">
                <a:latin typeface="Tw Cen MT" panose="020B0602020104020603" pitchFamily="34" charset="0"/>
              </a:rPr>
              <a:t> Is the </a:t>
            </a:r>
            <a:r>
              <a:rPr lang="en-GB" sz="2400" b="1" dirty="0">
                <a:latin typeface="Tw Cen MT" panose="020B0602020104020603" pitchFamily="34" charset="0"/>
              </a:rPr>
              <a:t>care</a:t>
            </a:r>
            <a:r>
              <a:rPr lang="en-GB" sz="2400" dirty="0">
                <a:latin typeface="Tw Cen MT" panose="020B0602020104020603" pitchFamily="34" charset="0"/>
              </a:rPr>
              <a:t> and support of vulnerable people, usually in the community.</a:t>
            </a:r>
          </a:p>
          <a:p>
            <a:r>
              <a:rPr lang="en-GB" sz="2400" dirty="0">
                <a:latin typeface="Tw Cen MT" panose="020B0602020104020603" pitchFamily="34" charset="0"/>
              </a:rPr>
              <a:t>A </a:t>
            </a:r>
            <a:r>
              <a:rPr lang="en-GB" sz="2400" b="1" dirty="0">
                <a:latin typeface="Tw Cen MT" panose="020B0602020104020603" pitchFamily="34" charset="0"/>
              </a:rPr>
              <a:t>healthcare need</a:t>
            </a:r>
            <a:r>
              <a:rPr lang="en-GB" sz="2400" dirty="0">
                <a:latin typeface="Tw Cen MT" panose="020B0602020104020603" pitchFamily="34" charset="0"/>
              </a:rPr>
              <a:t> is related to the treatment, control or prevention of a disease, illness, injury or disability, and the </a:t>
            </a:r>
            <a:r>
              <a:rPr lang="en-GB" sz="2400" b="1" dirty="0">
                <a:latin typeface="Tw Cen MT" panose="020B0602020104020603" pitchFamily="34" charset="0"/>
              </a:rPr>
              <a:t>care</a:t>
            </a:r>
            <a:r>
              <a:rPr lang="en-GB" sz="2400" dirty="0">
                <a:latin typeface="Tw Cen MT" panose="020B0602020104020603" pitchFamily="34" charset="0"/>
              </a:rPr>
              <a:t> or aftercare of a person with these </a:t>
            </a:r>
            <a:r>
              <a:rPr lang="en-GB" sz="2400" b="1" dirty="0">
                <a:latin typeface="Tw Cen MT" panose="020B0602020104020603" pitchFamily="34" charset="0"/>
              </a:rPr>
              <a:t>needs</a:t>
            </a:r>
            <a:r>
              <a:rPr lang="en-GB" sz="2400" dirty="0">
                <a:latin typeface="Tw Cen MT" panose="020B0602020104020603" pitchFamily="34" charset="0"/>
              </a:rPr>
              <a:t>.</a:t>
            </a:r>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3DCCB26-F41F-4142-A148-9B06055E904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15647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dult social care and COVID-19 | The Health Foundation">
            <a:extLst>
              <a:ext uri="{FF2B5EF4-FFF2-40B4-BE49-F238E27FC236}">
                <a16:creationId xmlns:a16="http://schemas.microsoft.com/office/drawing/2014/main" id="{FFAD83B3-712E-4C5C-8ECF-60772D3955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82880"/>
            <a:ext cx="12646856" cy="704087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212DEB-1C31-4F58-9AC3-FAFB8D6E1321}"/>
              </a:ext>
            </a:extLst>
          </p:cNvPr>
          <p:cNvSpPr>
            <a:spLocks noGrp="1"/>
          </p:cNvSpPr>
          <p:nvPr>
            <p:ph idx="1"/>
          </p:nvPr>
        </p:nvSpPr>
        <p:spPr>
          <a:xfrm>
            <a:off x="1" y="238922"/>
            <a:ext cx="8129872" cy="6619067"/>
          </a:xfrm>
        </p:spPr>
        <p:txBody>
          <a:bodyPr>
            <a:normAutofit fontScale="92500" lnSpcReduction="20000"/>
          </a:bodyPr>
          <a:lstStyle/>
          <a:p>
            <a:pPr marL="0" indent="0">
              <a:buNone/>
            </a:pPr>
            <a:r>
              <a:rPr lang="en-GB" sz="1700" i="1" dirty="0"/>
              <a:t> </a:t>
            </a:r>
            <a:r>
              <a:rPr lang="en-GB" b="1" i="1" dirty="0">
                <a:highlight>
                  <a:srgbClr val="00FFFF"/>
                </a:highlight>
                <a:latin typeface="Tw Cen MT" panose="020B0602020104020603" pitchFamily="34" charset="0"/>
              </a:rPr>
              <a:t>Healthcare Need</a:t>
            </a:r>
            <a:r>
              <a:rPr lang="en-GB" i="1" dirty="0">
                <a:highlight>
                  <a:srgbClr val="00FFFF"/>
                </a:highlight>
                <a:latin typeface="Tw Cen MT" panose="020B0602020104020603" pitchFamily="34" charset="0"/>
              </a:rPr>
              <a:t> </a:t>
            </a:r>
          </a:p>
          <a:p>
            <a:r>
              <a:rPr lang="en-GB" dirty="0">
                <a:latin typeface="Tw Cen MT" panose="020B0602020104020603" pitchFamily="34" charset="0"/>
              </a:rPr>
              <a:t>Whilst there is not a legal definition of a </a:t>
            </a:r>
            <a:r>
              <a:rPr lang="en-GB" b="1" dirty="0">
                <a:latin typeface="Tw Cen MT" panose="020B0602020104020603" pitchFamily="34" charset="0"/>
              </a:rPr>
              <a:t>healthcare need</a:t>
            </a:r>
            <a:r>
              <a:rPr lang="en-GB" dirty="0">
                <a:latin typeface="Tw Cen MT" panose="020B0602020104020603" pitchFamily="34" charset="0"/>
              </a:rPr>
              <a:t> (in the context of NHS continuing healthcare), in general terms</a:t>
            </a:r>
          </a:p>
          <a:p>
            <a:r>
              <a:rPr lang="en-GB" dirty="0">
                <a:latin typeface="Tw Cen MT" panose="020B0602020104020603" pitchFamily="34" charset="0"/>
              </a:rPr>
              <a:t>It can be said that such a need is one related to the </a:t>
            </a:r>
            <a:r>
              <a:rPr lang="en-GB" dirty="0">
                <a:highlight>
                  <a:srgbClr val="FFFF00"/>
                </a:highlight>
                <a:latin typeface="Tw Cen MT" panose="020B0602020104020603" pitchFamily="34" charset="0"/>
              </a:rPr>
              <a:t>treatment</a:t>
            </a:r>
            <a:r>
              <a:rPr lang="en-GB" dirty="0">
                <a:latin typeface="Tw Cen MT" panose="020B0602020104020603" pitchFamily="34" charset="0"/>
              </a:rPr>
              <a:t>, control or prevention of a disease, illness, injury or disability, and the care or aftercare of a person with these needs (whether or not the tasks involved have to be carried out by a health professional).</a:t>
            </a:r>
          </a:p>
          <a:p>
            <a:pPr marL="0" indent="0">
              <a:buNone/>
            </a:pPr>
            <a:endParaRPr lang="en-GB" dirty="0">
              <a:latin typeface="Tw Cen MT" panose="020B0602020104020603" pitchFamily="34" charset="0"/>
            </a:endParaRPr>
          </a:p>
          <a:p>
            <a:pPr marL="0" indent="0">
              <a:buNone/>
            </a:pPr>
            <a:r>
              <a:rPr lang="en-GB" b="1" i="1" dirty="0">
                <a:highlight>
                  <a:srgbClr val="00FFFF"/>
                </a:highlight>
                <a:latin typeface="Tw Cen MT" panose="020B0602020104020603" pitchFamily="34" charset="0"/>
              </a:rPr>
              <a:t>Social Care Need</a:t>
            </a:r>
            <a:endParaRPr lang="en-GB" dirty="0">
              <a:highlight>
                <a:srgbClr val="00FFFF"/>
              </a:highlight>
              <a:latin typeface="Tw Cen MT" panose="020B0602020104020603" pitchFamily="34" charset="0"/>
            </a:endParaRPr>
          </a:p>
          <a:p>
            <a:r>
              <a:rPr lang="en-GB" dirty="0">
                <a:latin typeface="Tw Cen MT" panose="020B0602020104020603" pitchFamily="34" charset="0"/>
              </a:rPr>
              <a:t>In general terms (not a legal definition) it can be said that a is one that is focused on </a:t>
            </a:r>
            <a:r>
              <a:rPr lang="en-GB" dirty="0">
                <a:highlight>
                  <a:srgbClr val="FFFF00"/>
                </a:highlight>
                <a:latin typeface="Tw Cen MT" panose="020B0602020104020603" pitchFamily="34" charset="0"/>
              </a:rPr>
              <a:t>providing assistance</a:t>
            </a:r>
            <a:r>
              <a:rPr lang="en-GB" dirty="0">
                <a:latin typeface="Tw Cen MT" panose="020B0602020104020603" pitchFamily="34" charset="0"/>
              </a:rPr>
              <a:t> with </a:t>
            </a:r>
            <a:r>
              <a:rPr lang="en-GB" dirty="0">
                <a:highlight>
                  <a:srgbClr val="FFFF00"/>
                </a:highlight>
                <a:latin typeface="Tw Cen MT" panose="020B0602020104020603" pitchFamily="34" charset="0"/>
              </a:rPr>
              <a:t>activities</a:t>
            </a:r>
            <a:r>
              <a:rPr lang="en-GB" dirty="0">
                <a:latin typeface="Tw Cen MT" panose="020B0602020104020603" pitchFamily="34" charset="0"/>
              </a:rPr>
              <a:t> of daily living, maintaining independence, social interaction, enabling the individual to play a fuller part in society, protecting them in vulnerable situations, helping them to manage complex relationships and (in some circumstances) accessing a care home or other supported accommodation.</a:t>
            </a:r>
          </a:p>
          <a:p>
            <a:endParaRPr lang="en-GB" sz="1700" dirty="0"/>
          </a:p>
        </p:txBody>
      </p:sp>
      <p:grpSp>
        <p:nvGrpSpPr>
          <p:cNvPr id="2053" name="Group 13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55"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782A1ABE-35EC-451C-9271-384DEFB4C5E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2775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s reform of social care doomed? | IPR blog">
            <a:extLst>
              <a:ext uri="{FF2B5EF4-FFF2-40B4-BE49-F238E27FC236}">
                <a16:creationId xmlns:a16="http://schemas.microsoft.com/office/drawing/2014/main" id="{81634598-56FC-4FD7-875E-699B81B8FC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b="1145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AFA4885-B036-4FBA-AFC3-1808B18F8F12}"/>
              </a:ext>
            </a:extLst>
          </p:cNvPr>
          <p:cNvSpPr>
            <a:spLocks noGrp="1"/>
          </p:cNvSpPr>
          <p:nvPr>
            <p:ph idx="1"/>
          </p:nvPr>
        </p:nvSpPr>
        <p:spPr>
          <a:xfrm>
            <a:off x="291548" y="887896"/>
            <a:ext cx="11062252" cy="5289067"/>
          </a:xfrm>
        </p:spPr>
        <p:txBody>
          <a:bodyPr>
            <a:normAutofit/>
          </a:bodyPr>
          <a:lstStyle/>
          <a:p>
            <a:r>
              <a:rPr lang="en-GB" sz="2400" u="sng" dirty="0">
                <a:highlight>
                  <a:srgbClr val="00FFFF"/>
                </a:highlight>
                <a:latin typeface="Tw Cen MT" panose="020B0602020104020603" pitchFamily="34" charset="0"/>
                <a:hlinkClick r:id="rId3">
                  <a:extLst>
                    <a:ext uri="{A12FA001-AC4F-418D-AE19-62706E023703}">
                      <ahyp:hlinkClr xmlns:ahyp="http://schemas.microsoft.com/office/drawing/2018/hyperlinkcolor" val="tx"/>
                    </a:ext>
                  </a:extLst>
                </a:hlinkClick>
              </a:rPr>
              <a:t>Healthcare</a:t>
            </a:r>
            <a:r>
              <a:rPr lang="en-GB" sz="2400" dirty="0">
                <a:highlight>
                  <a:srgbClr val="00FFFF"/>
                </a:highlight>
                <a:latin typeface="Tw Cen MT" panose="020B0602020104020603" pitchFamily="34" charset="0"/>
              </a:rPr>
              <a:t> </a:t>
            </a:r>
            <a:r>
              <a:rPr lang="en-GB" sz="2400" dirty="0">
                <a:latin typeface="Tw Cen MT" panose="020B0602020104020603" pitchFamily="34" charset="0"/>
              </a:rPr>
              <a:t>means the services provided to you to maintain and improve your health. Most types of healthcare provided by the NHS are free at the point of delivery to UK residents.</a:t>
            </a:r>
          </a:p>
          <a:p>
            <a:endParaRPr lang="en-GB" sz="2400" u="sng" dirty="0">
              <a:latin typeface="Tw Cen MT" panose="020B0602020104020603" pitchFamily="34" charset="0"/>
              <a:hlinkClick r:id="rId4">
                <a:extLst>
                  <a:ext uri="{A12FA001-AC4F-418D-AE19-62706E023703}">
                    <ahyp:hlinkClr xmlns:ahyp="http://schemas.microsoft.com/office/drawing/2018/hyperlinkcolor" val="tx"/>
                  </a:ext>
                </a:extLst>
              </a:hlinkClick>
            </a:endParaRPr>
          </a:p>
          <a:p>
            <a:r>
              <a:rPr lang="en-GB" sz="2400" u="sng" dirty="0">
                <a:highlight>
                  <a:srgbClr val="00FFFF"/>
                </a:highlight>
                <a:latin typeface="Tw Cen MT" panose="020B0602020104020603" pitchFamily="34" charset="0"/>
                <a:hlinkClick r:id="rId4">
                  <a:extLst>
                    <a:ext uri="{A12FA001-AC4F-418D-AE19-62706E023703}">
                      <ahyp:hlinkClr xmlns:ahyp="http://schemas.microsoft.com/office/drawing/2018/hyperlinkcolor" val="tx"/>
                    </a:ext>
                  </a:extLst>
                </a:hlinkClick>
              </a:rPr>
              <a:t>Social care services</a:t>
            </a:r>
            <a:r>
              <a:rPr lang="en-GB" sz="2400" dirty="0">
                <a:highlight>
                  <a:srgbClr val="00FFFF"/>
                </a:highlight>
                <a:latin typeface="Tw Cen MT" panose="020B0602020104020603" pitchFamily="34" charset="0"/>
              </a:rPr>
              <a:t> </a:t>
            </a:r>
            <a:r>
              <a:rPr lang="en-GB" sz="2400" dirty="0">
                <a:latin typeface="Tw Cen MT" panose="020B0602020104020603" pitchFamily="34" charset="0"/>
              </a:rPr>
              <a:t>can help you if you need practical help and support because of your illness, disability or age. Social care services are provided by your local authority, though you may have to pay for it.</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The first stage in getting any social care is for the local authority to assess your needs, called a </a:t>
            </a:r>
            <a:r>
              <a:rPr lang="en-GB" sz="2400" dirty="0">
                <a:highlight>
                  <a:srgbClr val="00FFFF"/>
                </a:highlight>
                <a:latin typeface="Tw Cen MT" panose="020B0602020104020603" pitchFamily="34" charset="0"/>
              </a:rPr>
              <a:t>'</a:t>
            </a:r>
            <a:r>
              <a:rPr lang="en-GB" sz="2400" u="sng" dirty="0">
                <a:highlight>
                  <a:srgbClr val="00FFFF"/>
                </a:highlight>
                <a:latin typeface="Tw Cen MT" panose="020B0602020104020603" pitchFamily="34" charset="0"/>
                <a:hlinkClick r:id="rId5"/>
              </a:rPr>
              <a:t>needs assessment</a:t>
            </a:r>
            <a:r>
              <a:rPr lang="en-GB" sz="2400" dirty="0">
                <a:latin typeface="Tw Cen MT" panose="020B0602020104020603" pitchFamily="34" charset="0"/>
              </a:rPr>
              <a:t>'. This is so the local authority can gain a full picture of your care and support needs, so that they can make informed decisions about whether you're eligible for support.</a:t>
            </a:r>
          </a:p>
          <a:p>
            <a:endParaRPr lang="en-GB" sz="2400" dirty="0"/>
          </a:p>
        </p:txBody>
      </p:sp>
      <p:sp>
        <p:nvSpPr>
          <p:cNvPr id="2" name="Footer Placeholder 1">
            <a:extLst>
              <a:ext uri="{FF2B5EF4-FFF2-40B4-BE49-F238E27FC236}">
                <a16:creationId xmlns:a16="http://schemas.microsoft.com/office/drawing/2014/main" id="{43F0E258-FE6B-49AB-9E1C-2D384CF8E13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54374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3d businessman case study. 3d illustration of business man presenting  concept of case study. 3d rendering of human people | CanStock">
            <a:extLst>
              <a:ext uri="{FF2B5EF4-FFF2-40B4-BE49-F238E27FC236}">
                <a16:creationId xmlns:a16="http://schemas.microsoft.com/office/drawing/2014/main" id="{0A4BB38F-527F-4A28-8F53-3FE766BD6E7D}"/>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732" b="-3"/>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36CD09-A61E-4FE7-9E17-53299B274F91}"/>
              </a:ext>
            </a:extLst>
          </p:cNvPr>
          <p:cNvSpPr>
            <a:spLocks noGrp="1"/>
          </p:cNvSpPr>
          <p:nvPr>
            <p:ph idx="1"/>
          </p:nvPr>
        </p:nvSpPr>
        <p:spPr>
          <a:xfrm>
            <a:off x="5402179" y="1218524"/>
            <a:ext cx="6244389" cy="3639289"/>
          </a:xfrm>
        </p:spPr>
        <p:txBody>
          <a:bodyPr anchor="ctr">
            <a:normAutofit/>
          </a:bodyPr>
          <a:lstStyle/>
          <a:p>
            <a:pPr marL="0" indent="0">
              <a:buNone/>
            </a:pPr>
            <a:endParaRPr lang="en-GB" sz="2000" b="0" i="0" dirty="0">
              <a:solidFill>
                <a:srgbClr val="000000"/>
              </a:solidFill>
              <a:effectLst/>
              <a:latin typeface="Helvetica Neue"/>
            </a:endParaRPr>
          </a:p>
          <a:p>
            <a:pPr marL="0" indent="0">
              <a:buNone/>
            </a:pPr>
            <a:r>
              <a:rPr lang="en-GB" b="1" i="0" dirty="0">
                <a:solidFill>
                  <a:srgbClr val="000000"/>
                </a:solidFill>
                <a:effectLst/>
                <a:latin typeface="Helvetica Neue"/>
              </a:rPr>
              <a:t>Case studies</a:t>
            </a:r>
          </a:p>
          <a:p>
            <a:r>
              <a:rPr lang="en-GB" sz="2000" b="1" i="0" dirty="0">
                <a:solidFill>
                  <a:schemeClr val="bg1"/>
                </a:solidFill>
                <a:effectLst/>
                <a:highlight>
                  <a:srgbClr val="008080"/>
                </a:highlight>
                <a:latin typeface="Candara" panose="020E0502030303020204" pitchFamily="34" charset="0"/>
              </a:rPr>
              <a:t>Hear from people who work in social care about what they do in their role, how they got there and how they want to progress. </a:t>
            </a:r>
          </a:p>
          <a:p>
            <a:r>
              <a:rPr lang="en-GB" sz="2000" dirty="0">
                <a:solidFill>
                  <a:srgbClr val="000000"/>
                </a:solidFill>
                <a:hlinkClick r:id="rId4"/>
              </a:rPr>
              <a:t>https://www.skillsforcare.org.uk/Careers-in-care/Case-studies/Case-studies.aspx</a:t>
            </a:r>
            <a:endParaRPr lang="en-GB" sz="2000" dirty="0">
              <a:solidFill>
                <a:srgbClr val="000000"/>
              </a:solidFill>
            </a:endParaRPr>
          </a:p>
          <a:p>
            <a:endParaRPr lang="en-GB" sz="2000" dirty="0">
              <a:solidFill>
                <a:srgbClr val="000000"/>
              </a:solidFill>
            </a:endParaRPr>
          </a:p>
        </p:txBody>
      </p:sp>
      <p:sp>
        <p:nvSpPr>
          <p:cNvPr id="2" name="Footer Placeholder 1">
            <a:extLst>
              <a:ext uri="{FF2B5EF4-FFF2-40B4-BE49-F238E27FC236}">
                <a16:creationId xmlns:a16="http://schemas.microsoft.com/office/drawing/2014/main" id="{5644CC52-204A-453F-9F60-64183583E60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9920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466BE541-67DB-4301-83BE-7520316F35F9}"/>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b="1">
                <a:solidFill>
                  <a:srgbClr val="FFFFFF"/>
                </a:solidFill>
              </a:rPr>
              <a:t>Summary of today’s lesson</a:t>
            </a:r>
            <a:endParaRPr lang="en-US">
              <a:solidFill>
                <a:srgbClr val="FFFFFF"/>
              </a:solidFill>
            </a:endParaRP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 b="9390"/>
          <a:stretch/>
        </p:blipFill>
        <p:spPr bwMode="auto">
          <a:xfrm>
            <a:off x="841248" y="2516777"/>
            <a:ext cx="4148830" cy="2435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1649EC-5DEF-4E14-806B-4E8FC5BFFA6D}"/>
              </a:ext>
            </a:extLst>
          </p:cNvPr>
          <p:cNvSpPr/>
          <p:nvPr/>
        </p:nvSpPr>
        <p:spPr>
          <a:xfrm>
            <a:off x="5247249" y="2516777"/>
            <a:ext cx="6794696"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800" b="1" dirty="0">
              <a:latin typeface="Tw Cen MT" panose="020B0602020104020603" pitchFamily="34" charset="0"/>
            </a:endParaRPr>
          </a:p>
          <a:p>
            <a:pPr>
              <a:lnSpc>
                <a:spcPct val="90000"/>
              </a:lnSpc>
              <a:spcAft>
                <a:spcPts val="600"/>
              </a:spcAft>
            </a:pPr>
            <a:r>
              <a:rPr lang="en-US" sz="2800" b="1" dirty="0">
                <a:latin typeface="Tw Cen MT" panose="020B0602020104020603" pitchFamily="34" charset="0"/>
              </a:rPr>
              <a:t>In this session:</a:t>
            </a:r>
          </a:p>
          <a:p>
            <a:pPr indent="-228600">
              <a:lnSpc>
                <a:spcPct val="90000"/>
              </a:lnSpc>
              <a:buFont typeface="Arial" panose="020B0604020202020204" pitchFamily="34" charset="0"/>
              <a:buChar char="•"/>
            </a:pPr>
            <a:r>
              <a:rPr lang="en-US" sz="2800" dirty="0">
                <a:latin typeface="Tw Cen MT" panose="020B0602020104020603" pitchFamily="34" charset="0"/>
              </a:rPr>
              <a:t>All / most learners were able to: </a:t>
            </a:r>
          </a:p>
          <a:p>
            <a:pPr marL="457200" indent="-228600">
              <a:lnSpc>
                <a:spcPct val="90000"/>
              </a:lnSpc>
              <a:buFont typeface="Arial" panose="020B0604020202020204" pitchFamily="34" charset="0"/>
              <a:buChar char="•"/>
            </a:pPr>
            <a:r>
              <a:rPr lang="en-US" sz="2800" dirty="0">
                <a:latin typeface="Tw Cen MT" panose="020B0602020104020603" pitchFamily="34" charset="0"/>
              </a:rPr>
              <a:t>Review the nature of the Health and Social Care sector or industry in its wider context and specific environment</a:t>
            </a:r>
          </a:p>
          <a:p>
            <a:pPr marL="457200" indent="-228600">
              <a:lnSpc>
                <a:spcPct val="90000"/>
              </a:lnSpc>
              <a:buFont typeface="Arial" panose="020B0604020202020204" pitchFamily="34" charset="0"/>
              <a:buChar char="•"/>
            </a:pPr>
            <a:r>
              <a:rPr lang="en-US" sz="2800" dirty="0">
                <a:latin typeface="Tw Cen MT" panose="020B0602020104020603" pitchFamily="34" charset="0"/>
              </a:rPr>
              <a:t>Identify the main difference between health care and Social Care .</a:t>
            </a:r>
          </a:p>
          <a:p>
            <a:pPr marL="457200" indent="-228600">
              <a:lnSpc>
                <a:spcPct val="90000"/>
              </a:lnSpc>
              <a:buFont typeface="Arial" panose="020B0604020202020204" pitchFamily="34" charset="0"/>
              <a:buChar char="•"/>
            </a:pPr>
            <a:endParaRPr lang="en-US" sz="2800" dirty="0">
              <a:latin typeface="Tw Cen MT" panose="020B0602020104020603" pitchFamily="34" charset="0"/>
            </a:endParaRPr>
          </a:p>
          <a:p>
            <a:pPr indent="-228600">
              <a:lnSpc>
                <a:spcPct val="90000"/>
              </a:lnSpc>
              <a:buFont typeface="Arial" panose="020B0604020202020204" pitchFamily="34" charset="0"/>
              <a:buChar char="•"/>
            </a:pPr>
            <a:endParaRPr lang="en-US" sz="2000" dirty="0"/>
          </a:p>
          <a:p>
            <a:pPr indent="-228600">
              <a:lnSpc>
                <a:spcPct val="90000"/>
              </a:lnSpc>
              <a:buFont typeface="Arial" panose="020B0604020202020204" pitchFamily="34" charset="0"/>
              <a:buChar char="•"/>
            </a:pPr>
            <a:endParaRPr lang="en-US" sz="2000" dirty="0"/>
          </a:p>
        </p:txBody>
      </p:sp>
      <p:sp>
        <p:nvSpPr>
          <p:cNvPr id="3" name="Footer Placeholder 2">
            <a:extLst>
              <a:ext uri="{FF2B5EF4-FFF2-40B4-BE49-F238E27FC236}">
                <a16:creationId xmlns:a16="http://schemas.microsoft.com/office/drawing/2014/main" id="{9703D9DF-6199-4295-99BA-3A6A5639307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1674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D31FD-A5E5-40BF-B05A-0ADC0F8D7FA4}"/>
              </a:ext>
            </a:extLst>
          </p:cNvPr>
          <p:cNvSpPr>
            <a:spLocks noGrp="1"/>
          </p:cNvSpPr>
          <p:nvPr>
            <p:ph type="title"/>
          </p:nvPr>
        </p:nvSpPr>
        <p:spPr>
          <a:xfrm>
            <a:off x="1245072" y="1289765"/>
            <a:ext cx="3651101" cy="4270963"/>
          </a:xfrm>
        </p:spPr>
        <p:txBody>
          <a:bodyPr anchor="ctr">
            <a:normAutofit/>
          </a:bodyPr>
          <a:lstStyle/>
          <a:p>
            <a:pPr algn="ctr"/>
            <a:r>
              <a:rPr lang="en-GB" sz="5600" b="1" i="1" dirty="0"/>
              <a:t>Reference</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2D3A30D-74C9-415F-A853-C90BD36E1E00}"/>
              </a:ext>
            </a:extLst>
          </p:cNvPr>
          <p:cNvSpPr>
            <a:spLocks noGrp="1"/>
          </p:cNvSpPr>
          <p:nvPr>
            <p:ph idx="1"/>
          </p:nvPr>
        </p:nvSpPr>
        <p:spPr>
          <a:xfrm>
            <a:off x="6297233" y="518400"/>
            <a:ext cx="4771607" cy="5837949"/>
          </a:xfrm>
        </p:spPr>
        <p:txBody>
          <a:bodyPr anchor="ctr">
            <a:normAutofit/>
          </a:bodyPr>
          <a:lstStyle/>
          <a:p>
            <a:r>
              <a:rPr lang="en-GB" sz="2000" dirty="0">
                <a:solidFill>
                  <a:schemeClr val="tx1">
                    <a:alpha val="80000"/>
                  </a:schemeClr>
                </a:solidFill>
                <a:hlinkClick r:id="rId2"/>
              </a:rPr>
              <a:t>https://www.prospects.ac.uk/jobs-and-work-experience/job-sectors/healthcare/overview-of-the-healthcare-sector-in-the-uk</a:t>
            </a:r>
            <a:endParaRPr lang="en-GB" sz="2000" dirty="0">
              <a:solidFill>
                <a:schemeClr val="tx1">
                  <a:alpha val="80000"/>
                </a:schemeClr>
              </a:solidFill>
            </a:endParaRPr>
          </a:p>
          <a:p>
            <a:r>
              <a:rPr lang="en-GB" sz="2000" dirty="0">
                <a:solidFill>
                  <a:schemeClr val="tx1">
                    <a:alpha val="80000"/>
                  </a:schemeClr>
                </a:solidFill>
                <a:hlinkClick r:id="rId3"/>
              </a:rPr>
              <a:t>https://www.skillsforcare.org.uk/Careers-in-care/Job-roles/Job-roles-in-social-care.aspx</a:t>
            </a:r>
            <a:endParaRPr lang="en-GB" sz="2000" dirty="0">
              <a:solidFill>
                <a:schemeClr val="tx1">
                  <a:alpha val="80000"/>
                </a:schemeClr>
              </a:solidFill>
            </a:endParaRPr>
          </a:p>
          <a:p>
            <a:endParaRPr lang="en-GB"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096DE6B-C116-4403-AC50-B747694FDB1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3691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46B2-FCC4-4D6A-8B77-8F1ED4B3EB21}"/>
              </a:ext>
            </a:extLst>
          </p:cNvPr>
          <p:cNvSpPr>
            <a:spLocks noGrp="1"/>
          </p:cNvSpPr>
          <p:nvPr>
            <p:ph type="title"/>
          </p:nvPr>
        </p:nvSpPr>
        <p:spPr>
          <a:xfrm>
            <a:off x="838200" y="588168"/>
            <a:ext cx="10515600" cy="1325563"/>
          </a:xfrm>
        </p:spPr>
        <p:txBody>
          <a:bodyPr>
            <a:normAutofit/>
          </a:bodyPr>
          <a:lstStyle/>
          <a:p>
            <a:pPr algn="ctr"/>
            <a:r>
              <a:rPr lang="en-US" sz="4600" b="1" i="1" dirty="0">
                <a:solidFill>
                  <a:srgbClr val="FFFFFF"/>
                </a:solidFill>
                <a:effectLst/>
                <a:highlight>
                  <a:srgbClr val="0000FF"/>
                </a:highlight>
                <a:latin typeface="Tw Cen MT" panose="020B0602020104020603" pitchFamily="34" charset="0"/>
                <a:ea typeface="Calibri" panose="020F0502020204030204" pitchFamily="34" charset="0"/>
                <a:cs typeface="Times New Roman" panose="02020603050405020304" pitchFamily="18" charset="0"/>
              </a:rPr>
              <a:t>Assessment methods </a:t>
            </a:r>
            <a:endParaRPr lang="en-GB" sz="4600" i="1" dirty="0">
              <a:solidFill>
                <a:srgbClr val="FFFFFF"/>
              </a:solidFill>
              <a:highlight>
                <a:srgbClr val="0000FF"/>
              </a:highlight>
              <a:latin typeface="Tw Cen MT" panose="020B0602020104020603" pitchFamily="34" charset="0"/>
            </a:endParaRPr>
          </a:p>
        </p:txBody>
      </p:sp>
      <p:sp>
        <p:nvSpPr>
          <p:cNvPr id="3" name="Content Placeholder 2">
            <a:extLst>
              <a:ext uri="{FF2B5EF4-FFF2-40B4-BE49-F238E27FC236}">
                <a16:creationId xmlns:a16="http://schemas.microsoft.com/office/drawing/2014/main" id="{4D8E4EDB-B9A1-40AD-9A81-7385D61DA9FD}"/>
              </a:ext>
            </a:extLst>
          </p:cNvPr>
          <p:cNvSpPr>
            <a:spLocks noGrp="1"/>
          </p:cNvSpPr>
          <p:nvPr>
            <p:ph idx="1"/>
          </p:nvPr>
        </p:nvSpPr>
        <p:spPr>
          <a:xfrm>
            <a:off x="400050" y="2391568"/>
            <a:ext cx="11391900" cy="4247771"/>
          </a:xfrm>
        </p:spPr>
        <p:txBody>
          <a:bodyPr anchor="ctr">
            <a:normAutofit/>
          </a:bodyPr>
          <a:lstStyle/>
          <a:p>
            <a:pPr>
              <a:spcAft>
                <a:spcPts val="800"/>
              </a:spcAft>
            </a:pPr>
            <a:r>
              <a:rPr lang="en-GB" sz="2400" dirty="0">
                <a:effectLst/>
                <a:latin typeface="Tw Cen MT" panose="020B0602020104020603" pitchFamily="34" charset="0"/>
                <a:ea typeface="Calibri" panose="020F0502020204030204" pitchFamily="34" charset="0"/>
                <a:cs typeface="Times New Roman" panose="02020603050405020304" pitchFamily="18" charset="0"/>
              </a:rPr>
              <a:t>The assessment Guide for Work Related Learning (WRL) has one (1) summative component:</a:t>
            </a: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Individual Report (weighted 100%)</a:t>
            </a:r>
            <a:endParaRPr lang="en-GB" sz="2400" dirty="0">
              <a:effectLst/>
              <a:latin typeface="Tw Cen MT" panose="020B0602020104020603" pitchFamily="34" charset="0"/>
              <a:ea typeface="Calibri" panose="020F0502020204030204" pitchFamily="34" charset="0"/>
              <a:cs typeface="Times New Roman" panose="02020603050405020304" pitchFamily="18" charset="0"/>
            </a:endParaRP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Tasks to be completed </a:t>
            </a:r>
            <a:r>
              <a:rPr lang="en-GB" sz="2400" dirty="0">
                <a:effectLst/>
                <a:latin typeface="Tw Cen MT" panose="020B0602020104020603" pitchFamily="34" charset="0"/>
                <a:ea typeface="Calibri" panose="020F0502020204030204" pitchFamily="34" charset="0"/>
                <a:cs typeface="Times New Roman" panose="02020603050405020304" pitchFamily="18" charset="0"/>
              </a:rPr>
              <a:t>(of not more than </a:t>
            </a:r>
            <a:r>
              <a:rPr lang="en-GB" sz="2400" b="1" dirty="0">
                <a:solidFill>
                  <a:schemeClr val="bg1"/>
                </a:solidFill>
                <a:effectLst/>
                <a:highlight>
                  <a:srgbClr val="008080"/>
                </a:highlight>
                <a:latin typeface="Tw Cen MT" panose="020B0602020104020603" pitchFamily="34" charset="0"/>
                <a:ea typeface="Calibri" panose="020F0502020204030204" pitchFamily="34" charset="0"/>
                <a:cs typeface="Times New Roman" panose="02020603050405020304" pitchFamily="18" charset="0"/>
              </a:rPr>
              <a:t>2500 words</a:t>
            </a:r>
            <a:r>
              <a:rPr lang="en-GB" sz="2400" dirty="0">
                <a:effectLst/>
                <a:latin typeface="Tw Cen MT" panose="020B0602020104020603" pitchFamily="34" charset="0"/>
                <a:ea typeface="Calibri" panose="020F0502020204030204" pitchFamily="34" charset="0"/>
                <a:cs typeface="Times New Roman" panose="02020603050405020304" pitchFamily="18" charset="0"/>
              </a:rPr>
              <a:t>)</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Collate an individual </a:t>
            </a:r>
            <a:r>
              <a:rPr lang="en-GB" sz="2400" b="1" dirty="0">
                <a:effectLst/>
                <a:latin typeface="Tw Cen MT" panose="020B0602020104020603" pitchFamily="34" charset="0"/>
                <a:ea typeface="Calibri" panose="020F0502020204030204" pitchFamily="34" charset="0"/>
                <a:cs typeface="Times New Roman" panose="02020603050405020304" pitchFamily="18" charset="0"/>
              </a:rPr>
              <a:t>report</a:t>
            </a:r>
            <a:r>
              <a:rPr lang="en-GB" sz="2400" dirty="0">
                <a:effectLst/>
                <a:latin typeface="Tw Cen MT" panose="020B0602020104020603" pitchFamily="34" charset="0"/>
                <a:ea typeface="Calibri" panose="020F0502020204030204" pitchFamily="34" charset="0"/>
                <a:cs typeface="Times New Roman" panose="02020603050405020304" pitchFamily="18" charset="0"/>
              </a:rPr>
              <a:t> which assesses the health and social care sector, taking into account the current situation of the CoVid19 pandemic.</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Explore how this has impacted the career prospects for health and social care. </a:t>
            </a:r>
          </a:p>
          <a:p>
            <a:pPr marL="342900" lvl="0" indent="-342900">
              <a:spcAft>
                <a:spcPts val="800"/>
              </a:spcAft>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Evaluate an organisation as an exemplar to justify your stand, by applying the theories and models learned from this module. </a:t>
            </a:r>
          </a:p>
          <a:p>
            <a:endParaRPr lang="en-GB" sz="2000" dirty="0"/>
          </a:p>
        </p:txBody>
      </p:sp>
      <p:sp>
        <p:nvSpPr>
          <p:cNvPr id="4" name="Footer Placeholder 3">
            <a:extLst>
              <a:ext uri="{FF2B5EF4-FFF2-40B4-BE49-F238E27FC236}">
                <a16:creationId xmlns:a16="http://schemas.microsoft.com/office/drawing/2014/main" id="{D743E439-2E9E-4556-82AB-F6878FE6D99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217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0" name="Rectangle 7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51"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6146" name="Picture 2" descr="Health Care People Clip Art (Page 1) - Line.17QQ.com">
            <a:extLst>
              <a:ext uri="{FF2B5EF4-FFF2-40B4-BE49-F238E27FC236}">
                <a16:creationId xmlns:a16="http://schemas.microsoft.com/office/drawing/2014/main" id="{4254607F-0BF6-4A0E-8170-EC0B67558D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00" r="20553" b="-2"/>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615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6153"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6148" name="Content Placeholder 2">
            <a:extLst>
              <a:ext uri="{FF2B5EF4-FFF2-40B4-BE49-F238E27FC236}">
                <a16:creationId xmlns:a16="http://schemas.microsoft.com/office/drawing/2014/main" id="{C264FF36-C7B7-4211-A0F8-B76EDCA2E858}"/>
              </a:ext>
            </a:extLst>
          </p:cNvPr>
          <p:cNvGraphicFramePr>
            <a:graphicFrameLocks noGrp="1"/>
          </p:cNvGraphicFramePr>
          <p:nvPr>
            <p:ph idx="1"/>
            <p:extLst>
              <p:ext uri="{D42A27DB-BD31-4B8C-83A1-F6EECF244321}">
                <p14:modId xmlns:p14="http://schemas.microsoft.com/office/powerpoint/2010/main" val="356390219"/>
              </p:ext>
            </p:extLst>
          </p:nvPr>
        </p:nvGraphicFramePr>
        <p:xfrm>
          <a:off x="803776" y="2829330"/>
          <a:ext cx="6190412" cy="3344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3F4C89A9-B43D-4912-B23C-218A733962F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0523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B4989-45ED-4165-8209-C9D74B4EED36}"/>
              </a:ext>
            </a:extLst>
          </p:cNvPr>
          <p:cNvSpPr>
            <a:spLocks noGrp="1"/>
          </p:cNvSpPr>
          <p:nvPr>
            <p:ph idx="1"/>
          </p:nvPr>
        </p:nvSpPr>
        <p:spPr>
          <a:xfrm>
            <a:off x="397565" y="689114"/>
            <a:ext cx="11343861" cy="5393634"/>
          </a:xfrm>
        </p:spPr>
        <p:txBody>
          <a:bodyPr>
            <a:normAutofit/>
          </a:bodyPr>
          <a:lstStyle/>
          <a:p>
            <a:pPr marL="0" indent="0">
              <a:buNone/>
            </a:pPr>
            <a:r>
              <a:rPr lang="en-GB" sz="3500" b="1" dirty="0">
                <a:highlight>
                  <a:srgbClr val="00FFFF"/>
                </a:highlight>
                <a:latin typeface="Candara" panose="020E0502030303020204" pitchFamily="34" charset="0"/>
              </a:rPr>
              <a:t>Healthcare</a:t>
            </a:r>
          </a:p>
          <a:p>
            <a:r>
              <a:rPr lang="en-GB" b="1" dirty="0">
                <a:latin typeface="Tw Cen MT" panose="020B0602020104020603" pitchFamily="34" charset="0"/>
              </a:rPr>
              <a:t> I</a:t>
            </a:r>
            <a:r>
              <a:rPr lang="en-GB" dirty="0">
                <a:latin typeface="Tw Cen MT" panose="020B0602020104020603" pitchFamily="34" charset="0"/>
              </a:rPr>
              <a:t>s defined as a need and is associated with the </a:t>
            </a:r>
            <a:r>
              <a:rPr lang="en-GB" dirty="0">
                <a:highlight>
                  <a:srgbClr val="FFFF00"/>
                </a:highlight>
                <a:latin typeface="Tw Cen MT" panose="020B0602020104020603" pitchFamily="34" charset="0"/>
              </a:rPr>
              <a:t>treatment</a:t>
            </a:r>
            <a:r>
              <a:rPr lang="en-GB" dirty="0">
                <a:latin typeface="Tw Cen MT" panose="020B0602020104020603" pitchFamily="34" charset="0"/>
              </a:rPr>
              <a:t>, </a:t>
            </a:r>
            <a:r>
              <a:rPr lang="en-GB" b="1" dirty="0">
                <a:highlight>
                  <a:srgbClr val="00FFFF"/>
                </a:highlight>
                <a:latin typeface="Tw Cen MT" panose="020B0602020104020603" pitchFamily="34" charset="0"/>
              </a:rPr>
              <a:t>care</a:t>
            </a:r>
            <a:r>
              <a:rPr lang="en-GB" dirty="0">
                <a:latin typeface="Tw Cen MT" panose="020B0602020104020603" pitchFamily="34" charset="0"/>
              </a:rPr>
              <a:t> or </a:t>
            </a:r>
            <a:r>
              <a:rPr lang="en-GB" dirty="0">
                <a:highlight>
                  <a:srgbClr val="FF00FF"/>
                </a:highlight>
                <a:latin typeface="Tw Cen MT" panose="020B0602020104020603" pitchFamily="34" charset="0"/>
              </a:rPr>
              <a:t>aftercare</a:t>
            </a:r>
            <a:r>
              <a:rPr lang="en-GB" dirty="0">
                <a:latin typeface="Tw Cen MT" panose="020B0602020104020603" pitchFamily="34" charset="0"/>
              </a:rPr>
              <a:t> of someone </a:t>
            </a:r>
            <a:r>
              <a:rPr lang="en-GB" b="1" dirty="0">
                <a:latin typeface="Tw Cen MT" panose="020B0602020104020603" pitchFamily="34" charset="0"/>
              </a:rPr>
              <a:t>with a</a:t>
            </a:r>
            <a:r>
              <a:rPr lang="en-GB" dirty="0">
                <a:latin typeface="Tw Cen MT" panose="020B0602020104020603" pitchFamily="34" charset="0"/>
              </a:rPr>
              <a:t> disease, illness, injury or disability. </a:t>
            </a:r>
          </a:p>
          <a:p>
            <a:r>
              <a:rPr lang="en-GB" dirty="0">
                <a:latin typeface="Tw Cen MT" panose="020B0602020104020603" pitchFamily="34" charset="0"/>
              </a:rPr>
              <a:t>A </a:t>
            </a:r>
            <a:r>
              <a:rPr lang="en-GB" b="1" dirty="0">
                <a:highlight>
                  <a:srgbClr val="00FFFF"/>
                </a:highlight>
                <a:latin typeface="Tw Cen MT" panose="020B0602020104020603" pitchFamily="34" charset="0"/>
              </a:rPr>
              <a:t>healthcare need</a:t>
            </a:r>
            <a:r>
              <a:rPr lang="en-GB" dirty="0">
                <a:highlight>
                  <a:srgbClr val="00FFFF"/>
                </a:highlight>
                <a:latin typeface="Tw Cen MT" panose="020B0602020104020603" pitchFamily="34" charset="0"/>
              </a:rPr>
              <a:t> </a:t>
            </a:r>
            <a:r>
              <a:rPr lang="en-GB" dirty="0">
                <a:latin typeface="Tw Cen MT" panose="020B0602020104020603" pitchFamily="34" charset="0"/>
              </a:rPr>
              <a:t>is related to the treatment, control or preventing of a disease, illness, injury or disability, and the </a:t>
            </a:r>
            <a:r>
              <a:rPr lang="en-GB" b="1" dirty="0">
                <a:latin typeface="Tw Cen MT" panose="020B0602020104020603" pitchFamily="34" charset="0"/>
              </a:rPr>
              <a:t>care</a:t>
            </a:r>
            <a:r>
              <a:rPr lang="en-GB" dirty="0">
                <a:latin typeface="Tw Cen MT" panose="020B0602020104020603" pitchFamily="34" charset="0"/>
              </a:rPr>
              <a:t> or aftercare of a person with these </a:t>
            </a:r>
            <a:r>
              <a:rPr lang="en-GB" b="1" dirty="0">
                <a:latin typeface="Tw Cen MT" panose="020B0602020104020603" pitchFamily="34" charset="0"/>
              </a:rPr>
              <a:t>needs</a:t>
            </a:r>
            <a:r>
              <a:rPr lang="en-GB" dirty="0">
                <a:latin typeface="Tw Cen MT" panose="020B0602020104020603" pitchFamily="34" charset="0"/>
              </a:rPr>
              <a:t>.</a:t>
            </a:r>
          </a:p>
          <a:p>
            <a:r>
              <a:rPr lang="en-GB" b="1" dirty="0">
                <a:latin typeface="Tw Cen MT" panose="020B0602020104020603" pitchFamily="34" charset="0"/>
              </a:rPr>
              <a:t>Health care</a:t>
            </a:r>
            <a:r>
              <a:rPr lang="en-GB" dirty="0">
                <a:latin typeface="Tw Cen MT" panose="020B0602020104020603" pitchFamily="34" charset="0"/>
              </a:rPr>
              <a:t> is the treatment of ill </a:t>
            </a:r>
            <a:r>
              <a:rPr lang="en-GB" b="1" dirty="0">
                <a:latin typeface="Tw Cen MT" panose="020B0602020104020603" pitchFamily="34" charset="0"/>
              </a:rPr>
              <a:t>health</a:t>
            </a:r>
            <a:r>
              <a:rPr lang="en-GB" dirty="0">
                <a:latin typeface="Tw Cen MT" panose="020B0602020104020603" pitchFamily="34" charset="0"/>
              </a:rPr>
              <a:t> and medical conditions in hospitals, </a:t>
            </a:r>
            <a:r>
              <a:rPr lang="en-GB" b="1" dirty="0">
                <a:latin typeface="Tw Cen MT" panose="020B0602020104020603" pitchFamily="34" charset="0"/>
              </a:rPr>
              <a:t>health</a:t>
            </a:r>
            <a:r>
              <a:rPr lang="en-GB" dirty="0">
                <a:latin typeface="Tw Cen MT" panose="020B0602020104020603" pitchFamily="34" charset="0"/>
              </a:rPr>
              <a:t> centres and in the community e.g. care hones, nursing homes, residential homes, etc</a:t>
            </a:r>
          </a:p>
          <a:p>
            <a:pPr marL="0" indent="0">
              <a:buNone/>
            </a:pPr>
            <a:endParaRPr lang="en-GB" dirty="0">
              <a:latin typeface="Tw Cen MT" panose="020B0602020104020603" pitchFamily="34" charset="0"/>
            </a:endParaRPr>
          </a:p>
          <a:p>
            <a:pPr marL="0" indent="0">
              <a:buNone/>
            </a:pPr>
            <a:r>
              <a:rPr lang="en-GB" sz="3000" dirty="0">
                <a:latin typeface="Tw Cen MT" panose="020B0602020104020603" pitchFamily="34" charset="0"/>
              </a:rPr>
              <a:t>.</a:t>
            </a:r>
          </a:p>
        </p:txBody>
      </p:sp>
      <p:sp>
        <p:nvSpPr>
          <p:cNvPr id="4" name="Footer Placeholder 3">
            <a:extLst>
              <a:ext uri="{FF2B5EF4-FFF2-40B4-BE49-F238E27FC236}">
                <a16:creationId xmlns:a16="http://schemas.microsoft.com/office/drawing/2014/main" id="{CB994504-9995-4F87-AF84-17268981FA4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9065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0DFD43-843C-45FA-9C14-002DFA7A11B2}"/>
              </a:ext>
            </a:extLst>
          </p:cNvPr>
          <p:cNvSpPr>
            <a:spLocks noGrp="1"/>
          </p:cNvSpPr>
          <p:nvPr>
            <p:ph type="title"/>
          </p:nvPr>
        </p:nvSpPr>
        <p:spPr>
          <a:xfrm>
            <a:off x="2293911" y="111379"/>
            <a:ext cx="4937760" cy="1436153"/>
          </a:xfrm>
        </p:spPr>
        <p:txBody>
          <a:bodyPr>
            <a:normAutofit/>
          </a:bodyPr>
          <a:lstStyle/>
          <a:p>
            <a:r>
              <a:rPr lang="en-GB" b="1" i="1" dirty="0">
                <a:highlight>
                  <a:srgbClr val="00FFFF"/>
                </a:highlight>
                <a:latin typeface="Candara" panose="020E0502030303020204" pitchFamily="34" charset="0"/>
              </a:rPr>
              <a:t>Health care sector </a:t>
            </a:r>
          </a:p>
        </p:txBody>
      </p:sp>
      <p:sp>
        <p:nvSpPr>
          <p:cNvPr id="3" name="Content Placeholder 2">
            <a:extLst>
              <a:ext uri="{FF2B5EF4-FFF2-40B4-BE49-F238E27FC236}">
                <a16:creationId xmlns:a16="http://schemas.microsoft.com/office/drawing/2014/main" id="{6998F199-915B-401A-84F6-8E1633B2BA07}"/>
              </a:ext>
            </a:extLst>
          </p:cNvPr>
          <p:cNvSpPr>
            <a:spLocks noGrp="1"/>
          </p:cNvSpPr>
          <p:nvPr>
            <p:ph idx="1"/>
          </p:nvPr>
        </p:nvSpPr>
        <p:spPr>
          <a:xfrm>
            <a:off x="0" y="397042"/>
            <a:ext cx="9649326" cy="6349579"/>
          </a:xfrm>
        </p:spPr>
        <p:txBody>
          <a:bodyPr anchor="ctr">
            <a:noAutofit/>
          </a:bodyPr>
          <a:lstStyle/>
          <a:p>
            <a:r>
              <a:rPr lang="en-US" sz="2600" dirty="0">
                <a:latin typeface="Tw Cen MT" panose="020B0602020104020603" pitchFamily="34" charset="0"/>
              </a:rPr>
              <a:t>The healthcare sector consists of businesses that provide </a:t>
            </a:r>
            <a:r>
              <a:rPr lang="en-US" sz="2600" dirty="0">
                <a:highlight>
                  <a:srgbClr val="FF00FF"/>
                </a:highlight>
                <a:latin typeface="Tw Cen MT" panose="020B0602020104020603" pitchFamily="34" charset="0"/>
              </a:rPr>
              <a:t>medical services</a:t>
            </a:r>
            <a:r>
              <a:rPr lang="en-US" sz="2600" dirty="0">
                <a:latin typeface="Tw Cen MT" panose="020B0602020104020603" pitchFamily="34" charset="0"/>
              </a:rPr>
              <a:t>, </a:t>
            </a:r>
            <a:r>
              <a:rPr lang="en-US" sz="2600" dirty="0">
                <a:highlight>
                  <a:srgbClr val="FFFF00"/>
                </a:highlight>
                <a:latin typeface="Tw Cen MT" panose="020B0602020104020603" pitchFamily="34" charset="0"/>
              </a:rPr>
              <a:t>manufacture medical equipment </a:t>
            </a:r>
            <a:r>
              <a:rPr lang="en-US" sz="2600" dirty="0">
                <a:latin typeface="Tw Cen MT" panose="020B0602020104020603" pitchFamily="34" charset="0"/>
              </a:rPr>
              <a:t>or </a:t>
            </a:r>
            <a:r>
              <a:rPr lang="en-US" sz="2600" dirty="0">
                <a:highlight>
                  <a:srgbClr val="FFFF00"/>
                </a:highlight>
                <a:latin typeface="Tw Cen MT" panose="020B0602020104020603" pitchFamily="34" charset="0"/>
              </a:rPr>
              <a:t>drugs</a:t>
            </a:r>
            <a:r>
              <a:rPr lang="en-US" sz="2600" dirty="0">
                <a:latin typeface="Tw Cen MT" panose="020B0602020104020603" pitchFamily="34" charset="0"/>
              </a:rPr>
              <a:t>, provide </a:t>
            </a:r>
            <a:r>
              <a:rPr lang="en-US" sz="2600" dirty="0">
                <a:highlight>
                  <a:srgbClr val="00FFFF"/>
                </a:highlight>
                <a:latin typeface="Tw Cen MT" panose="020B0602020104020603" pitchFamily="34" charset="0"/>
              </a:rPr>
              <a:t>medical insurance</a:t>
            </a:r>
            <a:r>
              <a:rPr lang="en-US" sz="2600" dirty="0">
                <a:latin typeface="Tw Cen MT" panose="020B0602020104020603" pitchFamily="34" charset="0"/>
              </a:rPr>
              <a:t>, or otherwise </a:t>
            </a:r>
            <a:r>
              <a:rPr lang="en-US" sz="2600" dirty="0">
                <a:highlight>
                  <a:srgbClr val="808080"/>
                </a:highlight>
                <a:latin typeface="Tw Cen MT" panose="020B0602020104020603" pitchFamily="34" charset="0"/>
              </a:rPr>
              <a:t>facilitate the provision of healthcare to patients.</a:t>
            </a:r>
          </a:p>
          <a:p>
            <a:r>
              <a:rPr lang="en-US" sz="2600" dirty="0">
                <a:latin typeface="Tw Cen MT" panose="020B0602020104020603" pitchFamily="34" charset="0"/>
              </a:rPr>
              <a:t>The healthcare sector consists of all businesses involved in the provision and coordination of </a:t>
            </a:r>
            <a:r>
              <a:rPr lang="en-US" sz="2600" dirty="0">
                <a:highlight>
                  <a:srgbClr val="FFFF00"/>
                </a:highlight>
                <a:latin typeface="Tw Cen MT" panose="020B0602020104020603" pitchFamily="34" charset="0"/>
              </a:rPr>
              <a:t>medical and related goods and services.</a:t>
            </a:r>
          </a:p>
          <a:p>
            <a:r>
              <a:rPr lang="en-US" sz="2600" dirty="0">
                <a:latin typeface="Tw Cen MT" panose="020B0602020104020603" pitchFamily="34" charset="0"/>
              </a:rPr>
              <a:t>The largest employer in the UK healthcare sector is the NHS, which employs more than </a:t>
            </a:r>
            <a:r>
              <a:rPr lang="en-US" sz="2600" dirty="0">
                <a:highlight>
                  <a:srgbClr val="00FFFF"/>
                </a:highlight>
                <a:latin typeface="Tw Cen MT" panose="020B0602020104020603" pitchFamily="34" charset="0"/>
              </a:rPr>
              <a:t>1.5 million people </a:t>
            </a:r>
            <a:r>
              <a:rPr lang="en-US" sz="2600" dirty="0">
                <a:latin typeface="Tw Cen MT" panose="020B0602020104020603" pitchFamily="34" charset="0"/>
              </a:rPr>
              <a:t>- placing it in the top five largest workforces in the world. </a:t>
            </a:r>
          </a:p>
          <a:p>
            <a:r>
              <a:rPr lang="en-US" sz="2600" dirty="0">
                <a:latin typeface="Tw Cen MT" panose="020B0602020104020603" pitchFamily="34" charset="0"/>
              </a:rPr>
              <a:t>There are more than </a:t>
            </a:r>
            <a:r>
              <a:rPr lang="en-US" sz="2600" dirty="0">
                <a:highlight>
                  <a:srgbClr val="00FFFF"/>
                </a:highlight>
                <a:latin typeface="Tw Cen MT" panose="020B0602020104020603" pitchFamily="34" charset="0"/>
              </a:rPr>
              <a:t>350 different roles available within the NHS</a:t>
            </a:r>
            <a:r>
              <a:rPr lang="en-US" sz="2600" dirty="0">
                <a:latin typeface="Tw Cen MT" panose="020B0602020104020603" pitchFamily="34" charset="0"/>
              </a:rPr>
              <a:t>. A significant proportion of the sector's workforce is in independent healthcare.</a:t>
            </a:r>
            <a:endParaRPr lang="en-GB" sz="2600" dirty="0">
              <a:latin typeface="Tw Cen MT" panose="020B0602020104020603" pitchFamily="34" charset="0"/>
            </a:endParaRP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C0E8441-453A-4FD2-B24D-080AB312211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2010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5BEE64C-73A1-4A01-8D46-2CB445155CA4}"/>
              </a:ext>
            </a:extLst>
          </p:cNvPr>
          <p:cNvSpPr>
            <a:spLocks noGrp="1"/>
          </p:cNvSpPr>
          <p:nvPr>
            <p:ph type="title"/>
          </p:nvPr>
        </p:nvSpPr>
        <p:spPr>
          <a:xfrm>
            <a:off x="-1527" y="841248"/>
            <a:ext cx="4707052" cy="5340097"/>
          </a:xfrm>
        </p:spPr>
        <p:txBody>
          <a:bodyPr anchor="ctr">
            <a:normAutofit/>
          </a:bodyPr>
          <a:lstStyle/>
          <a:p>
            <a:r>
              <a:rPr lang="en-US" sz="4100" b="1" i="1" dirty="0">
                <a:solidFill>
                  <a:schemeClr val="bg1"/>
                </a:solidFill>
                <a:latin typeface="Candara" panose="020E0502030303020204" pitchFamily="34" charset="0"/>
              </a:rPr>
              <a:t>The key sectors of the healthcare industry can be broadly classified into the following </a:t>
            </a:r>
            <a:r>
              <a:rPr lang="en-US" sz="4100" b="1" i="1" dirty="0">
                <a:solidFill>
                  <a:schemeClr val="bg1"/>
                </a:solidFill>
                <a:highlight>
                  <a:srgbClr val="0000FF"/>
                </a:highlight>
                <a:latin typeface="Candara" panose="020E0502030303020204" pitchFamily="34" charset="0"/>
              </a:rPr>
              <a:t>four</a:t>
            </a:r>
            <a:r>
              <a:rPr lang="en-US" sz="4100" b="1" i="1" dirty="0">
                <a:solidFill>
                  <a:schemeClr val="bg1"/>
                </a:solidFill>
                <a:latin typeface="Candara" panose="020E0502030303020204" pitchFamily="34" charset="0"/>
              </a:rPr>
              <a:t> sub-segments:</a:t>
            </a:r>
            <a:endParaRPr lang="en-GB" sz="4100" b="1" i="1" dirty="0">
              <a:solidFill>
                <a:schemeClr val="bg1"/>
              </a:solidFill>
              <a:latin typeface="Candara" panose="020E0502030303020204" pitchFamily="34" charset="0"/>
            </a:endParaRPr>
          </a:p>
        </p:txBody>
      </p:sp>
      <p:graphicFrame>
        <p:nvGraphicFramePr>
          <p:cNvPr id="5" name="Content Placeholder 2">
            <a:extLst>
              <a:ext uri="{FF2B5EF4-FFF2-40B4-BE49-F238E27FC236}">
                <a16:creationId xmlns:a16="http://schemas.microsoft.com/office/drawing/2014/main" id="{64B60C22-5286-41C5-A815-C3C2AEC6CEBC}"/>
              </a:ext>
            </a:extLst>
          </p:cNvPr>
          <p:cNvGraphicFramePr>
            <a:graphicFrameLocks noGrp="1"/>
          </p:cNvGraphicFramePr>
          <p:nvPr>
            <p:ph idx="1"/>
            <p:extLst>
              <p:ext uri="{D42A27DB-BD31-4B8C-83A1-F6EECF244321}">
                <p14:modId xmlns:p14="http://schemas.microsoft.com/office/powerpoint/2010/main" val="1812843678"/>
              </p:ext>
            </p:extLst>
          </p:nvPr>
        </p:nvGraphicFramePr>
        <p:xfrm>
          <a:off x="4985886" y="231006"/>
          <a:ext cx="6941071"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C74CB5F-16B0-478E-AF15-F114F9BE540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7260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8D4C9-9EA5-4290-88D9-5FE61FE3B1E1}"/>
              </a:ext>
            </a:extLst>
          </p:cNvPr>
          <p:cNvSpPr>
            <a:spLocks noGrp="1"/>
          </p:cNvSpPr>
          <p:nvPr>
            <p:ph type="title"/>
          </p:nvPr>
        </p:nvSpPr>
        <p:spPr>
          <a:xfrm>
            <a:off x="1158240" y="4894262"/>
            <a:ext cx="10307952" cy="1325563"/>
          </a:xfrm>
        </p:spPr>
        <p:txBody>
          <a:bodyPr>
            <a:normAutofit/>
          </a:bodyPr>
          <a:lstStyle/>
          <a:p>
            <a:pPr algn="ctr"/>
            <a:r>
              <a:rPr lang="en-US" b="1" i="1" dirty="0">
                <a:highlight>
                  <a:srgbClr val="00FFFF"/>
                </a:highlight>
                <a:latin typeface="Candara" panose="020E0502030303020204" pitchFamily="34" charset="0"/>
              </a:rPr>
              <a:t>Fastest-growing industry sectors in healthcare, 2019</a:t>
            </a:r>
            <a:endParaRPr lang="en-GB" b="1" i="1" dirty="0">
              <a:highlight>
                <a:srgbClr val="00FFFF"/>
              </a:highlight>
              <a:latin typeface="Candara" panose="020E0502030303020204" pitchFamily="34" charset="0"/>
            </a:endParaRPr>
          </a:p>
        </p:txBody>
      </p:sp>
      <p:sp>
        <p:nvSpPr>
          <p:cNvPr id="3" name="Content Placeholder 2">
            <a:extLst>
              <a:ext uri="{FF2B5EF4-FFF2-40B4-BE49-F238E27FC236}">
                <a16:creationId xmlns:a16="http://schemas.microsoft.com/office/drawing/2014/main" id="{CAD5FFF9-E922-44BA-8159-141CF052BC7F}"/>
              </a:ext>
            </a:extLst>
          </p:cNvPr>
          <p:cNvSpPr>
            <a:spLocks noGrp="1"/>
          </p:cNvSpPr>
          <p:nvPr>
            <p:ph idx="1"/>
          </p:nvPr>
        </p:nvSpPr>
        <p:spPr>
          <a:xfrm>
            <a:off x="126609" y="701019"/>
            <a:ext cx="7837948" cy="3382247"/>
          </a:xfrm>
        </p:spPr>
        <p:txBody>
          <a:bodyPr anchor="ctr">
            <a:noAutofit/>
          </a:bodyPr>
          <a:lstStyle/>
          <a:p>
            <a:r>
              <a:rPr lang="en-US" sz="2600" dirty="0">
                <a:latin typeface="Tw Cen MT" panose="020B0602020104020603" pitchFamily="34" charset="0"/>
              </a:rPr>
              <a:t>Hospital care of any type.</a:t>
            </a:r>
          </a:p>
          <a:p>
            <a:r>
              <a:rPr lang="en-US" sz="2600" dirty="0">
                <a:latin typeface="Tw Cen MT" panose="020B0602020104020603" pitchFamily="34" charset="0"/>
              </a:rPr>
              <a:t>Physician and clinical services.</a:t>
            </a:r>
          </a:p>
          <a:p>
            <a:r>
              <a:rPr lang="en-US" sz="2600" dirty="0">
                <a:latin typeface="Tw Cen MT" panose="020B0602020104020603" pitchFamily="34" charset="0"/>
              </a:rPr>
              <a:t>Dental services.</a:t>
            </a:r>
          </a:p>
          <a:p>
            <a:r>
              <a:rPr lang="en-US" sz="2600" dirty="0">
                <a:latin typeface="Tw Cen MT" panose="020B0602020104020603" pitchFamily="34" charset="0"/>
              </a:rPr>
              <a:t>Home healthcare.</a:t>
            </a:r>
          </a:p>
          <a:p>
            <a:r>
              <a:rPr lang="en-US" sz="2600" dirty="0">
                <a:latin typeface="Tw Cen MT" panose="020B0602020104020603" pitchFamily="34" charset="0"/>
              </a:rPr>
              <a:t>Free-standing nursing-care facilities, continuing care retirement communities.</a:t>
            </a:r>
          </a:p>
          <a:p>
            <a:r>
              <a:rPr lang="en-US" sz="2600" dirty="0">
                <a:latin typeface="Tw Cen MT" panose="020B0602020104020603" pitchFamily="34" charset="0"/>
              </a:rPr>
              <a:t>Retail sales of prescription drugs.</a:t>
            </a:r>
          </a:p>
          <a:p>
            <a:r>
              <a:rPr lang="en-US" sz="2600" dirty="0">
                <a:latin typeface="Tw Cen MT" panose="020B0602020104020603" pitchFamily="34" charset="0"/>
              </a:rPr>
              <a:t>Retail outlet sales of durable medical equipment.</a:t>
            </a:r>
          </a:p>
          <a:p>
            <a:r>
              <a:rPr lang="en-US" sz="2600" dirty="0">
                <a:latin typeface="Tw Cen MT" panose="020B0602020104020603" pitchFamily="34" charset="0"/>
              </a:rPr>
              <a:t>Government administration.</a:t>
            </a:r>
            <a:endParaRPr lang="en-GB" sz="2600" dirty="0">
              <a:latin typeface="Tw Cen MT" panose="020B0602020104020603" pitchFamily="34" charset="0"/>
            </a:endParaRP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E2414BD-F332-48B4-A95F-FCEF4E21C9C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56153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8382</TotalTime>
  <Words>2993</Words>
  <Application>Microsoft Office PowerPoint</Application>
  <PresentationFormat>Widescreen</PresentationFormat>
  <Paragraphs>269</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Candara</vt:lpstr>
      <vt:lpstr>Corbel</vt:lpstr>
      <vt:lpstr>Helvetica Neue</vt:lpstr>
      <vt:lpstr>Source Sans Pro</vt:lpstr>
      <vt:lpstr>Symbol</vt:lpstr>
      <vt:lpstr>Tw Cen MT</vt:lpstr>
      <vt:lpstr>Wingdings</vt:lpstr>
      <vt:lpstr>Office Theme</vt:lpstr>
      <vt:lpstr>Work Related learning (Week 2- The nature of the Health and Social Care sector )</vt:lpstr>
      <vt:lpstr>PowerPoint Presentation</vt:lpstr>
      <vt:lpstr>Learning outcomes </vt:lpstr>
      <vt:lpstr>Assessment methods </vt:lpstr>
      <vt:lpstr>PowerPoint Presentation</vt:lpstr>
      <vt:lpstr>PowerPoint Presentation</vt:lpstr>
      <vt:lpstr>Health care sector </vt:lpstr>
      <vt:lpstr>The key sectors of the healthcare industry can be broadly classified into the following four sub-segments:</vt:lpstr>
      <vt:lpstr>Fastest-growing industry sectors in healthcare, 2019</vt:lpstr>
      <vt:lpstr>Different types of Medical Practitioners and healthcare professionals:</vt:lpstr>
      <vt:lpstr>PowerPoint Presentation</vt:lpstr>
      <vt:lpstr>What areas of healthcare can I work in? Employment opportunities can be grouped into: Allied health (e.g. physiotherapy, radiography, and occupational therapy) </vt:lpstr>
      <vt:lpstr>PowerPoint Presentation</vt:lpstr>
      <vt:lpstr>PowerPoint Presentation</vt:lpstr>
      <vt:lpstr>PowerPoint Presentation</vt:lpstr>
      <vt:lpstr>The NHS provider sector.</vt:lpstr>
      <vt:lpstr>The NHS provider sector…</vt:lpstr>
      <vt:lpstr>There are 217 NHS providers :</vt:lpstr>
      <vt:lpstr>Every year NHS providers:</vt:lpstr>
      <vt:lpstr>PowerPoint Presentation</vt:lpstr>
      <vt:lpstr>Activity-(10-MINUTES)</vt:lpstr>
      <vt:lpstr>PowerPoint Presentation</vt:lpstr>
      <vt:lpstr>Overview of the social care sector</vt:lpstr>
      <vt:lpstr>Employment opportunities in the social care sector can be grouped into:</vt:lpstr>
      <vt:lpstr>PowerPoint Presentation</vt:lpstr>
      <vt:lpstr>Social care jobs can be found with a range of employers. these include:</vt:lpstr>
      <vt:lpstr>Graduates entering the social care sector can expect:</vt:lpstr>
      <vt:lpstr>What are the key issues in social care?</vt:lpstr>
      <vt:lpstr>The COVID-19 crisis has also caused issues surrounding:</vt:lpstr>
      <vt:lpstr>PowerPoint Presentation</vt:lpstr>
      <vt:lpstr>PowerPoint Presentation</vt:lpstr>
      <vt:lpstr>Now…lets look at the difference between healthcare and social care?</vt:lpstr>
      <vt:lpstr>PowerPoint Presentation</vt:lpstr>
      <vt:lpstr>PowerPoint Presentation</vt:lpstr>
      <vt:lpstr>PowerPoint Presentation</vt:lpstr>
      <vt:lpstr>PowerPoint Presentation</vt:lpstr>
      <vt:lpstr>WRAP-UP</vt:lpstr>
      <vt:lpstr>Summary of today’s lesson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Related learning Week 1-Slide 2)</dc:title>
  <dc:creator>Tayo Alebiosu</dc:creator>
  <cp:lastModifiedBy>Tayo Alebiosu</cp:lastModifiedBy>
  <cp:revision>48</cp:revision>
  <dcterms:created xsi:type="dcterms:W3CDTF">2021-04-23T06:30:20Z</dcterms:created>
  <dcterms:modified xsi:type="dcterms:W3CDTF">2021-05-10T00:33:36Z</dcterms:modified>
</cp:coreProperties>
</file>