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392" r:id="rId3"/>
    <p:sldId id="258" r:id="rId4"/>
    <p:sldId id="290" r:id="rId5"/>
    <p:sldId id="321" r:id="rId6"/>
    <p:sldId id="281" r:id="rId7"/>
    <p:sldId id="364" r:id="rId8"/>
    <p:sldId id="369" r:id="rId9"/>
    <p:sldId id="375" r:id="rId10"/>
    <p:sldId id="363" r:id="rId11"/>
    <p:sldId id="365" r:id="rId12"/>
    <p:sldId id="265" r:id="rId13"/>
    <p:sldId id="366" r:id="rId14"/>
    <p:sldId id="367" r:id="rId15"/>
    <p:sldId id="270" r:id="rId16"/>
    <p:sldId id="266" r:id="rId17"/>
    <p:sldId id="379" r:id="rId18"/>
    <p:sldId id="378" r:id="rId19"/>
    <p:sldId id="376" r:id="rId20"/>
    <p:sldId id="377" r:id="rId21"/>
    <p:sldId id="380" r:id="rId22"/>
    <p:sldId id="381" r:id="rId23"/>
    <p:sldId id="383" r:id="rId24"/>
    <p:sldId id="382" r:id="rId25"/>
    <p:sldId id="384" r:id="rId26"/>
    <p:sldId id="385" r:id="rId27"/>
    <p:sldId id="387" r:id="rId28"/>
    <p:sldId id="388" r:id="rId29"/>
    <p:sldId id="389" r:id="rId30"/>
    <p:sldId id="390" r:id="rId31"/>
    <p:sldId id="391" r:id="rId32"/>
    <p:sldId id="386" r:id="rId33"/>
    <p:sldId id="310" r:id="rId34"/>
    <p:sldId id="359" r:id="rId35"/>
    <p:sldId id="297" r:id="rId36"/>
    <p:sldId id="3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260F0-A23C-4542-B0CE-5246FEFB4AD4}"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7C3865A6-8C96-4203-82AB-76E218FD0289}">
      <dgm:prSet/>
      <dgm:spPr/>
      <dgm:t>
        <a:bodyPr/>
        <a:lstStyle/>
        <a:p>
          <a:r>
            <a:rPr lang="en-US" i="1" dirty="0">
              <a:highlight>
                <a:srgbClr val="00FFFF"/>
              </a:highlight>
            </a:rPr>
            <a:t>A sector poorly prepared for the pandemic</a:t>
          </a:r>
          <a:endParaRPr lang="en-US" dirty="0">
            <a:highlight>
              <a:srgbClr val="00FFFF"/>
            </a:highlight>
          </a:endParaRPr>
        </a:p>
      </dgm:t>
    </dgm:pt>
    <dgm:pt modelId="{BED12F11-326C-499B-B366-4B8D3098827B}" type="parTrans" cxnId="{FA1F2634-71DD-4616-B0D8-F82AB1B6132F}">
      <dgm:prSet/>
      <dgm:spPr/>
      <dgm:t>
        <a:bodyPr/>
        <a:lstStyle/>
        <a:p>
          <a:endParaRPr lang="en-US"/>
        </a:p>
      </dgm:t>
    </dgm:pt>
    <dgm:pt modelId="{8B504A6C-63B4-4323-B5F4-165B370510D4}" type="sibTrans" cxnId="{FA1F2634-71DD-4616-B0D8-F82AB1B6132F}">
      <dgm:prSet/>
      <dgm:spPr/>
      <dgm:t>
        <a:bodyPr/>
        <a:lstStyle/>
        <a:p>
          <a:endParaRPr lang="en-US"/>
        </a:p>
      </dgm:t>
    </dgm:pt>
    <dgm:pt modelId="{D541FA18-ED6B-4DE0-9AFA-019ABB0FB57C}">
      <dgm:prSet/>
      <dgm:spPr/>
      <dgm:t>
        <a:bodyPr/>
        <a:lstStyle/>
        <a:p>
          <a:r>
            <a:rPr lang="en-GB" b="0" i="0" dirty="0"/>
            <a:t>Day to day, most eyes are drawn to the sharp end of the crisis: the rising toll of COVID-19 confirmed deaths and hospitalisations. But each week brings a steady release of more routine national sources of data, with a time lag of one month or more. </a:t>
          </a:r>
          <a:endParaRPr lang="en-US" dirty="0"/>
        </a:p>
      </dgm:t>
    </dgm:pt>
    <dgm:pt modelId="{B52221B2-3523-43F8-BB29-508FB7A6AED1}" type="parTrans" cxnId="{08F00065-39DD-4D1E-BC13-5A63DA41AC3D}">
      <dgm:prSet/>
      <dgm:spPr/>
      <dgm:t>
        <a:bodyPr/>
        <a:lstStyle/>
        <a:p>
          <a:endParaRPr lang="en-US"/>
        </a:p>
      </dgm:t>
    </dgm:pt>
    <dgm:pt modelId="{E9358CAA-FC08-49C6-95D8-36EEF96BAB71}" type="sibTrans" cxnId="{08F00065-39DD-4D1E-BC13-5A63DA41AC3D}">
      <dgm:prSet/>
      <dgm:spPr/>
      <dgm:t>
        <a:bodyPr/>
        <a:lstStyle/>
        <a:p>
          <a:endParaRPr lang="en-US"/>
        </a:p>
      </dgm:t>
    </dgm:pt>
    <dgm:pt modelId="{7733CBF8-BCF3-493A-BC91-EEB7820D50C5}">
      <dgm:prSet/>
      <dgm:spPr/>
      <dgm:t>
        <a:bodyPr/>
        <a:lstStyle/>
        <a:p>
          <a:r>
            <a:rPr lang="en-GB" b="0" i="0"/>
            <a:t>These sources are not perfect­ – there are data blind spots in community services or social care in the home – but nevertheless they can start to illuminate the contours of the infection as it took hold from March onwards.</a:t>
          </a:r>
          <a:endParaRPr lang="en-US"/>
        </a:p>
      </dgm:t>
    </dgm:pt>
    <dgm:pt modelId="{F8D34F2D-B726-4772-8A42-BA502A68B1A8}" type="parTrans" cxnId="{D5947CB7-1ADE-4CF3-AC69-DC400A73DDC3}">
      <dgm:prSet/>
      <dgm:spPr/>
      <dgm:t>
        <a:bodyPr/>
        <a:lstStyle/>
        <a:p>
          <a:endParaRPr lang="en-US"/>
        </a:p>
      </dgm:t>
    </dgm:pt>
    <dgm:pt modelId="{02ABC8D5-F553-413E-ACA1-423BA3049A24}" type="sibTrans" cxnId="{D5947CB7-1ADE-4CF3-AC69-DC400A73DDC3}">
      <dgm:prSet/>
      <dgm:spPr/>
      <dgm:t>
        <a:bodyPr/>
        <a:lstStyle/>
        <a:p>
          <a:endParaRPr lang="en-US"/>
        </a:p>
      </dgm:t>
    </dgm:pt>
    <dgm:pt modelId="{D044D6D8-3854-475B-B800-CC49EBD0463F}" type="pres">
      <dgm:prSet presAssocID="{F6E260F0-A23C-4542-B0CE-5246FEFB4AD4}" presName="vert0" presStyleCnt="0">
        <dgm:presLayoutVars>
          <dgm:dir/>
          <dgm:animOne val="branch"/>
          <dgm:animLvl val="lvl"/>
        </dgm:presLayoutVars>
      </dgm:prSet>
      <dgm:spPr/>
    </dgm:pt>
    <dgm:pt modelId="{950D16D2-D9EE-4B2B-A89D-3C382AC428DB}" type="pres">
      <dgm:prSet presAssocID="{7C3865A6-8C96-4203-82AB-76E218FD0289}" presName="thickLine" presStyleLbl="alignNode1" presStyleIdx="0" presStyleCnt="3"/>
      <dgm:spPr/>
    </dgm:pt>
    <dgm:pt modelId="{0AA2AFC3-399C-43E8-851C-3CEB9FC1F817}" type="pres">
      <dgm:prSet presAssocID="{7C3865A6-8C96-4203-82AB-76E218FD0289}" presName="horz1" presStyleCnt="0"/>
      <dgm:spPr/>
    </dgm:pt>
    <dgm:pt modelId="{A1A1F791-C95B-48FA-994B-C7CF7D322484}" type="pres">
      <dgm:prSet presAssocID="{7C3865A6-8C96-4203-82AB-76E218FD0289}" presName="tx1" presStyleLbl="revTx" presStyleIdx="0" presStyleCnt="3"/>
      <dgm:spPr/>
    </dgm:pt>
    <dgm:pt modelId="{B334E92F-2B81-415D-910C-1CF999C63ADF}" type="pres">
      <dgm:prSet presAssocID="{7C3865A6-8C96-4203-82AB-76E218FD0289}" presName="vert1" presStyleCnt="0"/>
      <dgm:spPr/>
    </dgm:pt>
    <dgm:pt modelId="{E564091F-C1DC-4AC0-9269-54E85E81EB20}" type="pres">
      <dgm:prSet presAssocID="{D541FA18-ED6B-4DE0-9AFA-019ABB0FB57C}" presName="thickLine" presStyleLbl="alignNode1" presStyleIdx="1" presStyleCnt="3"/>
      <dgm:spPr/>
    </dgm:pt>
    <dgm:pt modelId="{DEC951D0-B646-4426-BD58-FEBABC20C24A}" type="pres">
      <dgm:prSet presAssocID="{D541FA18-ED6B-4DE0-9AFA-019ABB0FB57C}" presName="horz1" presStyleCnt="0"/>
      <dgm:spPr/>
    </dgm:pt>
    <dgm:pt modelId="{1B0577F9-4FD1-44E1-86FF-DCAE1C76AE1D}" type="pres">
      <dgm:prSet presAssocID="{D541FA18-ED6B-4DE0-9AFA-019ABB0FB57C}" presName="tx1" presStyleLbl="revTx" presStyleIdx="1" presStyleCnt="3"/>
      <dgm:spPr/>
    </dgm:pt>
    <dgm:pt modelId="{4C1D3FAD-7227-4322-B32C-D73CDEB303CD}" type="pres">
      <dgm:prSet presAssocID="{D541FA18-ED6B-4DE0-9AFA-019ABB0FB57C}" presName="vert1" presStyleCnt="0"/>
      <dgm:spPr/>
    </dgm:pt>
    <dgm:pt modelId="{8D3CE17B-E1FB-4C2E-86D2-1D0264DCE147}" type="pres">
      <dgm:prSet presAssocID="{7733CBF8-BCF3-493A-BC91-EEB7820D50C5}" presName="thickLine" presStyleLbl="alignNode1" presStyleIdx="2" presStyleCnt="3"/>
      <dgm:spPr/>
    </dgm:pt>
    <dgm:pt modelId="{BFD59A2E-D642-47FB-9418-7139448A352A}" type="pres">
      <dgm:prSet presAssocID="{7733CBF8-BCF3-493A-BC91-EEB7820D50C5}" presName="horz1" presStyleCnt="0"/>
      <dgm:spPr/>
    </dgm:pt>
    <dgm:pt modelId="{0616AE21-ABC2-4C4A-BD9B-8985A2FD3CD7}" type="pres">
      <dgm:prSet presAssocID="{7733CBF8-BCF3-493A-BC91-EEB7820D50C5}" presName="tx1" presStyleLbl="revTx" presStyleIdx="2" presStyleCnt="3"/>
      <dgm:spPr/>
    </dgm:pt>
    <dgm:pt modelId="{8F7DE1CD-1E8D-41F8-BB0D-EAF2762AE39C}" type="pres">
      <dgm:prSet presAssocID="{7733CBF8-BCF3-493A-BC91-EEB7820D50C5}" presName="vert1" presStyleCnt="0"/>
      <dgm:spPr/>
    </dgm:pt>
  </dgm:ptLst>
  <dgm:cxnLst>
    <dgm:cxn modelId="{FA1F2634-71DD-4616-B0D8-F82AB1B6132F}" srcId="{F6E260F0-A23C-4542-B0CE-5246FEFB4AD4}" destId="{7C3865A6-8C96-4203-82AB-76E218FD0289}" srcOrd="0" destOrd="0" parTransId="{BED12F11-326C-499B-B366-4B8D3098827B}" sibTransId="{8B504A6C-63B4-4323-B5F4-165B370510D4}"/>
    <dgm:cxn modelId="{08F00065-39DD-4D1E-BC13-5A63DA41AC3D}" srcId="{F6E260F0-A23C-4542-B0CE-5246FEFB4AD4}" destId="{D541FA18-ED6B-4DE0-9AFA-019ABB0FB57C}" srcOrd="1" destOrd="0" parTransId="{B52221B2-3523-43F8-BB29-508FB7A6AED1}" sibTransId="{E9358CAA-FC08-49C6-95D8-36EEF96BAB71}"/>
    <dgm:cxn modelId="{6EC01752-3E34-4F6E-B808-6FCAD498D4B6}" type="presOf" srcId="{F6E260F0-A23C-4542-B0CE-5246FEFB4AD4}" destId="{D044D6D8-3854-475B-B800-CC49EBD0463F}" srcOrd="0" destOrd="0" presId="urn:microsoft.com/office/officeart/2008/layout/LinedList"/>
    <dgm:cxn modelId="{CA5F46B4-0D6B-4105-994D-24F764406FC8}" type="presOf" srcId="{D541FA18-ED6B-4DE0-9AFA-019ABB0FB57C}" destId="{1B0577F9-4FD1-44E1-86FF-DCAE1C76AE1D}" srcOrd="0" destOrd="0" presId="urn:microsoft.com/office/officeart/2008/layout/LinedList"/>
    <dgm:cxn modelId="{D5947CB7-1ADE-4CF3-AC69-DC400A73DDC3}" srcId="{F6E260F0-A23C-4542-B0CE-5246FEFB4AD4}" destId="{7733CBF8-BCF3-493A-BC91-EEB7820D50C5}" srcOrd="2" destOrd="0" parTransId="{F8D34F2D-B726-4772-8A42-BA502A68B1A8}" sibTransId="{02ABC8D5-F553-413E-ACA1-423BA3049A24}"/>
    <dgm:cxn modelId="{9627ECC4-0E43-433B-905E-3B8A465A96D4}" type="presOf" srcId="{7C3865A6-8C96-4203-82AB-76E218FD0289}" destId="{A1A1F791-C95B-48FA-994B-C7CF7D322484}" srcOrd="0" destOrd="0" presId="urn:microsoft.com/office/officeart/2008/layout/LinedList"/>
    <dgm:cxn modelId="{254CA2C6-A3AE-4D4C-ABA5-EF9C468835BF}" type="presOf" srcId="{7733CBF8-BCF3-493A-BC91-EEB7820D50C5}" destId="{0616AE21-ABC2-4C4A-BD9B-8985A2FD3CD7}" srcOrd="0" destOrd="0" presId="urn:microsoft.com/office/officeart/2008/layout/LinedList"/>
    <dgm:cxn modelId="{E9520667-258A-4B8C-A982-F6AFF8598207}" type="presParOf" srcId="{D044D6D8-3854-475B-B800-CC49EBD0463F}" destId="{950D16D2-D9EE-4B2B-A89D-3C382AC428DB}" srcOrd="0" destOrd="0" presId="urn:microsoft.com/office/officeart/2008/layout/LinedList"/>
    <dgm:cxn modelId="{D121163A-576F-41A3-9C1F-E0233D749754}" type="presParOf" srcId="{D044D6D8-3854-475B-B800-CC49EBD0463F}" destId="{0AA2AFC3-399C-43E8-851C-3CEB9FC1F817}" srcOrd="1" destOrd="0" presId="urn:microsoft.com/office/officeart/2008/layout/LinedList"/>
    <dgm:cxn modelId="{39977AC6-BCA2-4D14-A7F2-D076271FF1DC}" type="presParOf" srcId="{0AA2AFC3-399C-43E8-851C-3CEB9FC1F817}" destId="{A1A1F791-C95B-48FA-994B-C7CF7D322484}" srcOrd="0" destOrd="0" presId="urn:microsoft.com/office/officeart/2008/layout/LinedList"/>
    <dgm:cxn modelId="{E2B8C2BF-33B5-40DE-AA5B-874B79CF60BD}" type="presParOf" srcId="{0AA2AFC3-399C-43E8-851C-3CEB9FC1F817}" destId="{B334E92F-2B81-415D-910C-1CF999C63ADF}" srcOrd="1" destOrd="0" presId="urn:microsoft.com/office/officeart/2008/layout/LinedList"/>
    <dgm:cxn modelId="{65643B1A-9020-4881-9E02-88C82DC5DDCB}" type="presParOf" srcId="{D044D6D8-3854-475B-B800-CC49EBD0463F}" destId="{E564091F-C1DC-4AC0-9269-54E85E81EB20}" srcOrd="2" destOrd="0" presId="urn:microsoft.com/office/officeart/2008/layout/LinedList"/>
    <dgm:cxn modelId="{C29B8009-86B4-4421-9312-99D39546FA35}" type="presParOf" srcId="{D044D6D8-3854-475B-B800-CC49EBD0463F}" destId="{DEC951D0-B646-4426-BD58-FEBABC20C24A}" srcOrd="3" destOrd="0" presId="urn:microsoft.com/office/officeart/2008/layout/LinedList"/>
    <dgm:cxn modelId="{0658D1B4-48E3-45E0-8796-22C8C78F8B1E}" type="presParOf" srcId="{DEC951D0-B646-4426-BD58-FEBABC20C24A}" destId="{1B0577F9-4FD1-44E1-86FF-DCAE1C76AE1D}" srcOrd="0" destOrd="0" presId="urn:microsoft.com/office/officeart/2008/layout/LinedList"/>
    <dgm:cxn modelId="{1FBE399B-7628-4406-82EC-C606E5550726}" type="presParOf" srcId="{DEC951D0-B646-4426-BD58-FEBABC20C24A}" destId="{4C1D3FAD-7227-4322-B32C-D73CDEB303CD}" srcOrd="1" destOrd="0" presId="urn:microsoft.com/office/officeart/2008/layout/LinedList"/>
    <dgm:cxn modelId="{524B724D-DC0E-46C2-A5EA-AD69A2BD7F6B}" type="presParOf" srcId="{D044D6D8-3854-475B-B800-CC49EBD0463F}" destId="{8D3CE17B-E1FB-4C2E-86D2-1D0264DCE147}" srcOrd="4" destOrd="0" presId="urn:microsoft.com/office/officeart/2008/layout/LinedList"/>
    <dgm:cxn modelId="{FEDC896A-C633-47F3-A5B5-7B6430B9A7E8}" type="presParOf" srcId="{D044D6D8-3854-475B-B800-CC49EBD0463F}" destId="{BFD59A2E-D642-47FB-9418-7139448A352A}" srcOrd="5" destOrd="0" presId="urn:microsoft.com/office/officeart/2008/layout/LinedList"/>
    <dgm:cxn modelId="{F47D132D-05BC-4A4A-B076-B804A0F0D03E}" type="presParOf" srcId="{BFD59A2E-D642-47FB-9418-7139448A352A}" destId="{0616AE21-ABC2-4C4A-BD9B-8985A2FD3CD7}" srcOrd="0" destOrd="0" presId="urn:microsoft.com/office/officeart/2008/layout/LinedList"/>
    <dgm:cxn modelId="{6D956F56-2D48-48BF-BA04-1EDDC2752E83}" type="presParOf" srcId="{BFD59A2E-D642-47FB-9418-7139448A352A}" destId="{8F7DE1CD-1E8D-41F8-BB0D-EAF2762AE39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8AAD93-63D0-46CB-A0ED-7CD0044A37C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BEDB536-E89B-4917-A9AD-C8CFD3E6B720}">
      <dgm:prSet/>
      <dgm:spPr/>
      <dgm:t>
        <a:bodyPr/>
        <a:lstStyle/>
        <a:p>
          <a:pPr algn="ctr"/>
          <a:r>
            <a:rPr lang="en-GB" b="1" i="0" dirty="0">
              <a:highlight>
                <a:srgbClr val="008080"/>
              </a:highlight>
            </a:rPr>
            <a:t>Relationships between local government and providers improved</a:t>
          </a:r>
          <a:endParaRPr lang="en-US" dirty="0">
            <a:highlight>
              <a:srgbClr val="008080"/>
            </a:highlight>
          </a:endParaRPr>
        </a:p>
      </dgm:t>
    </dgm:pt>
    <dgm:pt modelId="{2852A6DA-A060-4CD3-94E4-54C2EE78E71E}" type="parTrans" cxnId="{CE174C85-DE0C-44FE-A60C-34A4CAAA4197}">
      <dgm:prSet/>
      <dgm:spPr/>
      <dgm:t>
        <a:bodyPr/>
        <a:lstStyle/>
        <a:p>
          <a:endParaRPr lang="en-US"/>
        </a:p>
      </dgm:t>
    </dgm:pt>
    <dgm:pt modelId="{D603E4DF-C52E-4DA5-B596-F3B7A22B983C}" type="sibTrans" cxnId="{CE174C85-DE0C-44FE-A60C-34A4CAAA4197}">
      <dgm:prSet/>
      <dgm:spPr/>
      <dgm:t>
        <a:bodyPr/>
        <a:lstStyle/>
        <a:p>
          <a:endParaRPr lang="en-US"/>
        </a:p>
      </dgm:t>
    </dgm:pt>
    <dgm:pt modelId="{C47A3136-A1E4-4AA2-82DD-FB798285303E}">
      <dgm:prSet/>
      <dgm:spPr/>
      <dgm:t>
        <a:bodyPr/>
        <a:lstStyle/>
        <a:p>
          <a:r>
            <a:rPr lang="en-GB" b="0" i="0" dirty="0"/>
            <a:t>There were strong existing relationships and partnerships, relationships were more likely to remain strong during the crisis.</a:t>
          </a:r>
          <a:endParaRPr lang="en-US" dirty="0"/>
        </a:p>
      </dgm:t>
    </dgm:pt>
    <dgm:pt modelId="{E62A094F-D4FE-4085-95DC-1FFAA6112C53}" type="parTrans" cxnId="{068F55C3-5357-480D-AEA3-49AF91AF077F}">
      <dgm:prSet/>
      <dgm:spPr/>
      <dgm:t>
        <a:bodyPr/>
        <a:lstStyle/>
        <a:p>
          <a:endParaRPr lang="en-US"/>
        </a:p>
      </dgm:t>
    </dgm:pt>
    <dgm:pt modelId="{D828E625-3AE5-40DA-A4BB-3C4A4EBE6EEC}" type="sibTrans" cxnId="{068F55C3-5357-480D-AEA3-49AF91AF077F}">
      <dgm:prSet/>
      <dgm:spPr/>
      <dgm:t>
        <a:bodyPr/>
        <a:lstStyle/>
        <a:p>
          <a:endParaRPr lang="en-US"/>
        </a:p>
      </dgm:t>
    </dgm:pt>
    <dgm:pt modelId="{11ADDDFF-77A7-4972-BE24-5D36C2D3E593}">
      <dgm:prSet/>
      <dgm:spPr/>
      <dgm:t>
        <a:bodyPr/>
        <a:lstStyle/>
        <a:p>
          <a:r>
            <a:rPr lang="en-GB" b="0" i="0"/>
            <a:t>The pandemic has forced commissioners to put their trust in social care providers. They acknowledge that we are professionals who should be trusted to respond in a safe way, always putting the health and wellbeing of those we support and those we employ at the top of our list,</a:t>
          </a:r>
          <a:endParaRPr lang="en-US"/>
        </a:p>
      </dgm:t>
    </dgm:pt>
    <dgm:pt modelId="{933A2C8E-A4E9-4C41-9127-34CF1A421397}" type="parTrans" cxnId="{7E8A0408-EDB2-4B26-97AC-503204AC34B6}">
      <dgm:prSet/>
      <dgm:spPr/>
      <dgm:t>
        <a:bodyPr/>
        <a:lstStyle/>
        <a:p>
          <a:endParaRPr lang="en-US"/>
        </a:p>
      </dgm:t>
    </dgm:pt>
    <dgm:pt modelId="{EF1AE2D8-B381-4B21-A7F8-0CFB6713EBAA}" type="sibTrans" cxnId="{7E8A0408-EDB2-4B26-97AC-503204AC34B6}">
      <dgm:prSet/>
      <dgm:spPr/>
      <dgm:t>
        <a:bodyPr/>
        <a:lstStyle/>
        <a:p>
          <a:endParaRPr lang="en-US"/>
        </a:p>
      </dgm:t>
    </dgm:pt>
    <dgm:pt modelId="{6248B8CE-0034-4A58-91F1-7036E7868790}">
      <dgm:prSet/>
      <dgm:spPr/>
      <dgm:t>
        <a:bodyPr/>
        <a:lstStyle/>
        <a:p>
          <a:r>
            <a:rPr lang="en-GB" b="0" i="0"/>
            <a:t>local places that had strong histories of joint working, the response to the crisis was easier to coordinate, as partners with track records of partnership working reached out to each other and worked on solutions together.</a:t>
          </a:r>
          <a:endParaRPr lang="en-US"/>
        </a:p>
      </dgm:t>
    </dgm:pt>
    <dgm:pt modelId="{9A2409E2-AA62-48D8-A98B-97043943C24E}" type="parTrans" cxnId="{61F57485-3434-45A4-9B8A-1A304611CD43}">
      <dgm:prSet/>
      <dgm:spPr/>
      <dgm:t>
        <a:bodyPr/>
        <a:lstStyle/>
        <a:p>
          <a:endParaRPr lang="en-US"/>
        </a:p>
      </dgm:t>
    </dgm:pt>
    <dgm:pt modelId="{695D4789-0C3B-4E53-87AC-89B2656F07DA}" type="sibTrans" cxnId="{61F57485-3434-45A4-9B8A-1A304611CD43}">
      <dgm:prSet/>
      <dgm:spPr/>
      <dgm:t>
        <a:bodyPr/>
        <a:lstStyle/>
        <a:p>
          <a:endParaRPr lang="en-US"/>
        </a:p>
      </dgm:t>
    </dgm:pt>
    <dgm:pt modelId="{86ED1030-5E35-4A42-9B55-AF5C027EF752}" type="pres">
      <dgm:prSet presAssocID="{748AAD93-63D0-46CB-A0ED-7CD0044A37CF}" presName="linear" presStyleCnt="0">
        <dgm:presLayoutVars>
          <dgm:animLvl val="lvl"/>
          <dgm:resizeHandles val="exact"/>
        </dgm:presLayoutVars>
      </dgm:prSet>
      <dgm:spPr/>
    </dgm:pt>
    <dgm:pt modelId="{1FA440E2-C9BB-4584-95C2-BCF3DC83B45E}" type="pres">
      <dgm:prSet presAssocID="{0BEDB536-E89B-4917-A9AD-C8CFD3E6B720}" presName="parentText" presStyleLbl="node1" presStyleIdx="0" presStyleCnt="1">
        <dgm:presLayoutVars>
          <dgm:chMax val="0"/>
          <dgm:bulletEnabled val="1"/>
        </dgm:presLayoutVars>
      </dgm:prSet>
      <dgm:spPr/>
    </dgm:pt>
    <dgm:pt modelId="{6E62D281-D57F-45E5-8FB7-7A97ADE8753B}" type="pres">
      <dgm:prSet presAssocID="{0BEDB536-E89B-4917-A9AD-C8CFD3E6B720}" presName="childText" presStyleLbl="revTx" presStyleIdx="0" presStyleCnt="1">
        <dgm:presLayoutVars>
          <dgm:bulletEnabled val="1"/>
        </dgm:presLayoutVars>
      </dgm:prSet>
      <dgm:spPr/>
    </dgm:pt>
  </dgm:ptLst>
  <dgm:cxnLst>
    <dgm:cxn modelId="{7E8A0408-EDB2-4B26-97AC-503204AC34B6}" srcId="{0BEDB536-E89B-4917-A9AD-C8CFD3E6B720}" destId="{11ADDDFF-77A7-4972-BE24-5D36C2D3E593}" srcOrd="1" destOrd="0" parTransId="{933A2C8E-A4E9-4C41-9127-34CF1A421397}" sibTransId="{EF1AE2D8-B381-4B21-A7F8-0CFB6713EBAA}"/>
    <dgm:cxn modelId="{F02E0916-860E-4553-87A7-F559E2580424}" type="presOf" srcId="{11ADDDFF-77A7-4972-BE24-5D36C2D3E593}" destId="{6E62D281-D57F-45E5-8FB7-7A97ADE8753B}" srcOrd="0" destOrd="1" presId="urn:microsoft.com/office/officeart/2005/8/layout/vList2"/>
    <dgm:cxn modelId="{2BA50063-4BC5-4ED6-800D-CB67B9AA97EC}" type="presOf" srcId="{6248B8CE-0034-4A58-91F1-7036E7868790}" destId="{6E62D281-D57F-45E5-8FB7-7A97ADE8753B}" srcOrd="0" destOrd="2" presId="urn:microsoft.com/office/officeart/2005/8/layout/vList2"/>
    <dgm:cxn modelId="{CE174C85-DE0C-44FE-A60C-34A4CAAA4197}" srcId="{748AAD93-63D0-46CB-A0ED-7CD0044A37CF}" destId="{0BEDB536-E89B-4917-A9AD-C8CFD3E6B720}" srcOrd="0" destOrd="0" parTransId="{2852A6DA-A060-4CD3-94E4-54C2EE78E71E}" sibTransId="{D603E4DF-C52E-4DA5-B596-F3B7A22B983C}"/>
    <dgm:cxn modelId="{61F57485-3434-45A4-9B8A-1A304611CD43}" srcId="{0BEDB536-E89B-4917-A9AD-C8CFD3E6B720}" destId="{6248B8CE-0034-4A58-91F1-7036E7868790}" srcOrd="2" destOrd="0" parTransId="{9A2409E2-AA62-48D8-A98B-97043943C24E}" sibTransId="{695D4789-0C3B-4E53-87AC-89B2656F07DA}"/>
    <dgm:cxn modelId="{20BBBC88-5705-4411-823C-2177A321912C}" type="presOf" srcId="{748AAD93-63D0-46CB-A0ED-7CD0044A37CF}" destId="{86ED1030-5E35-4A42-9B55-AF5C027EF752}" srcOrd="0" destOrd="0" presId="urn:microsoft.com/office/officeart/2005/8/layout/vList2"/>
    <dgm:cxn modelId="{068F55C3-5357-480D-AEA3-49AF91AF077F}" srcId="{0BEDB536-E89B-4917-A9AD-C8CFD3E6B720}" destId="{C47A3136-A1E4-4AA2-82DD-FB798285303E}" srcOrd="0" destOrd="0" parTransId="{E62A094F-D4FE-4085-95DC-1FFAA6112C53}" sibTransId="{D828E625-3AE5-40DA-A4BB-3C4A4EBE6EEC}"/>
    <dgm:cxn modelId="{486785C3-4FBD-469A-B39C-B2D857584C9B}" type="presOf" srcId="{0BEDB536-E89B-4917-A9AD-C8CFD3E6B720}" destId="{1FA440E2-C9BB-4584-95C2-BCF3DC83B45E}" srcOrd="0" destOrd="0" presId="urn:microsoft.com/office/officeart/2005/8/layout/vList2"/>
    <dgm:cxn modelId="{F30E53D2-B6F8-4369-9B93-5DC548467400}" type="presOf" srcId="{C47A3136-A1E4-4AA2-82DD-FB798285303E}" destId="{6E62D281-D57F-45E5-8FB7-7A97ADE8753B}" srcOrd="0" destOrd="0" presId="urn:microsoft.com/office/officeart/2005/8/layout/vList2"/>
    <dgm:cxn modelId="{756667A7-8F26-4145-813C-D3ACA9EAC511}" type="presParOf" srcId="{86ED1030-5E35-4A42-9B55-AF5C027EF752}" destId="{1FA440E2-C9BB-4584-95C2-BCF3DC83B45E}" srcOrd="0" destOrd="0" presId="urn:microsoft.com/office/officeart/2005/8/layout/vList2"/>
    <dgm:cxn modelId="{C84C3958-0159-4FE9-BFBB-4441CA123358}" type="presParOf" srcId="{86ED1030-5E35-4A42-9B55-AF5C027EF752}" destId="{6E62D281-D57F-45E5-8FB7-7A97ADE8753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305507-0A9B-40C4-B3D5-1A2C78F566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3C27EA-9C4E-42CC-8505-2B4D242AE1C8}">
      <dgm:prSet/>
      <dgm:spPr/>
      <dgm:t>
        <a:bodyPr/>
        <a:lstStyle/>
        <a:p>
          <a:r>
            <a:rPr lang="en-GB" b="0" i="0"/>
            <a:t>Putting trust in people</a:t>
          </a:r>
          <a:endParaRPr lang="en-US"/>
        </a:p>
      </dgm:t>
    </dgm:pt>
    <dgm:pt modelId="{21346038-6E9D-478C-9665-F70CC8086257}" type="parTrans" cxnId="{BED9DB03-EBD8-49B2-9E4D-24570457760E}">
      <dgm:prSet/>
      <dgm:spPr/>
      <dgm:t>
        <a:bodyPr/>
        <a:lstStyle/>
        <a:p>
          <a:endParaRPr lang="en-US"/>
        </a:p>
      </dgm:t>
    </dgm:pt>
    <dgm:pt modelId="{7F1F7930-C650-4142-941B-C3D605C11011}" type="sibTrans" cxnId="{BED9DB03-EBD8-49B2-9E4D-24570457760E}">
      <dgm:prSet/>
      <dgm:spPr/>
      <dgm:t>
        <a:bodyPr/>
        <a:lstStyle/>
        <a:p>
          <a:endParaRPr lang="en-US"/>
        </a:p>
      </dgm:t>
    </dgm:pt>
    <dgm:pt modelId="{E76B8284-46A0-46AE-BD08-C0DFC6E81F19}">
      <dgm:prSet/>
      <dgm:spPr/>
      <dgm:t>
        <a:bodyPr/>
        <a:lstStyle/>
        <a:p>
          <a:r>
            <a:rPr lang="en-GB" b="0" i="0" dirty="0">
              <a:latin typeface="Tw Cen MT" panose="020B0602020104020603" pitchFamily="34" charset="0"/>
            </a:rPr>
            <a:t>The decision by several local authorities to reduce rules and processes around the allocation of funds. Nowhere was this new-found freedom felt more acutely than for people who receive direct payments. </a:t>
          </a:r>
          <a:endParaRPr lang="en-US" dirty="0">
            <a:latin typeface="Tw Cen MT" panose="020B0602020104020603" pitchFamily="34" charset="0"/>
          </a:endParaRPr>
        </a:p>
      </dgm:t>
    </dgm:pt>
    <dgm:pt modelId="{EA9509EE-2595-47D5-A959-2A6774A0B689}" type="parTrans" cxnId="{E34AE9FB-DE70-4CDE-813F-2EFFB4B0A4BB}">
      <dgm:prSet/>
      <dgm:spPr/>
      <dgm:t>
        <a:bodyPr/>
        <a:lstStyle/>
        <a:p>
          <a:endParaRPr lang="en-US"/>
        </a:p>
      </dgm:t>
    </dgm:pt>
    <dgm:pt modelId="{2969FD40-2B38-48E1-914B-EEF000932A4F}" type="sibTrans" cxnId="{E34AE9FB-DE70-4CDE-813F-2EFFB4B0A4BB}">
      <dgm:prSet/>
      <dgm:spPr/>
      <dgm:t>
        <a:bodyPr/>
        <a:lstStyle/>
        <a:p>
          <a:endParaRPr lang="en-US"/>
        </a:p>
      </dgm:t>
    </dgm:pt>
    <dgm:pt modelId="{4197AEEE-F81F-41C7-93CD-E79B0055E6D3}">
      <dgm:prSet/>
      <dgm:spPr/>
      <dgm:t>
        <a:bodyPr/>
        <a:lstStyle/>
        <a:p>
          <a:r>
            <a:rPr lang="en-GB" b="0" i="0" dirty="0">
              <a:latin typeface="Tw Cen MT" panose="020B0602020104020603" pitchFamily="34" charset="0"/>
            </a:rPr>
            <a:t>In some local authorities, recipients of these payments were told that they could spend these how they choose.</a:t>
          </a:r>
          <a:endParaRPr lang="en-US" dirty="0">
            <a:latin typeface="Tw Cen MT" panose="020B0602020104020603" pitchFamily="34" charset="0"/>
          </a:endParaRPr>
        </a:p>
      </dgm:t>
    </dgm:pt>
    <dgm:pt modelId="{E04B5C7D-E6BC-4DB2-A8E0-C783CFC1B58F}" type="parTrans" cxnId="{D92A21AF-5BD5-4D64-948F-5CF1B4763663}">
      <dgm:prSet/>
      <dgm:spPr/>
      <dgm:t>
        <a:bodyPr/>
        <a:lstStyle/>
        <a:p>
          <a:endParaRPr lang="en-US"/>
        </a:p>
      </dgm:t>
    </dgm:pt>
    <dgm:pt modelId="{3F10B957-18FD-407A-B1CB-76C26373856A}" type="sibTrans" cxnId="{D92A21AF-5BD5-4D64-948F-5CF1B4763663}">
      <dgm:prSet/>
      <dgm:spPr/>
      <dgm:t>
        <a:bodyPr/>
        <a:lstStyle/>
        <a:p>
          <a:endParaRPr lang="en-US"/>
        </a:p>
      </dgm:t>
    </dgm:pt>
    <dgm:pt modelId="{941F0C2C-A1A7-4319-B7A4-2D32F56A93DC}">
      <dgm:prSet/>
      <dgm:spPr/>
      <dgm:t>
        <a:bodyPr/>
        <a:lstStyle/>
        <a:p>
          <a:r>
            <a:rPr lang="en-GB" b="0" i="0" dirty="0">
              <a:latin typeface="Tw Cen MT" panose="020B0602020104020603" pitchFamily="34" charset="0"/>
            </a:rPr>
            <a:t>Ultimately, this more flexible and trusting approach led to better outcomes and experiences.</a:t>
          </a:r>
          <a:endParaRPr lang="en-US" dirty="0">
            <a:latin typeface="Tw Cen MT" panose="020B0602020104020603" pitchFamily="34" charset="0"/>
          </a:endParaRPr>
        </a:p>
      </dgm:t>
    </dgm:pt>
    <dgm:pt modelId="{E8096940-64D6-4605-8E36-7A4EBDFD2D11}" type="parTrans" cxnId="{516FDAC8-9E53-4EF8-9200-821754B24F03}">
      <dgm:prSet/>
      <dgm:spPr/>
      <dgm:t>
        <a:bodyPr/>
        <a:lstStyle/>
        <a:p>
          <a:endParaRPr lang="en-US"/>
        </a:p>
      </dgm:t>
    </dgm:pt>
    <dgm:pt modelId="{16001250-4642-4022-92B8-995C62214B97}" type="sibTrans" cxnId="{516FDAC8-9E53-4EF8-9200-821754B24F03}">
      <dgm:prSet/>
      <dgm:spPr/>
      <dgm:t>
        <a:bodyPr/>
        <a:lstStyle/>
        <a:p>
          <a:endParaRPr lang="en-US"/>
        </a:p>
      </dgm:t>
    </dgm:pt>
    <dgm:pt modelId="{C42447E7-8DE5-444D-AAE2-BD5C1F23A7E4}">
      <dgm:prSet/>
      <dgm:spPr/>
      <dgm:t>
        <a:bodyPr/>
        <a:lstStyle/>
        <a:p>
          <a:r>
            <a:rPr lang="en-GB" b="0" i="0" dirty="0">
              <a:latin typeface="Tw Cen MT" panose="020B0602020104020603" pitchFamily="34" charset="0"/>
            </a:rPr>
            <a:t> In other cases, commissioners chose to trust providers to spend money flexibly in response </a:t>
          </a:r>
          <a:r>
            <a:rPr lang="en-GB" b="0" i="0" dirty="0">
              <a:highlight>
                <a:srgbClr val="00FFFF"/>
              </a:highlight>
              <a:latin typeface="Tw Cen MT" panose="020B0602020104020603" pitchFamily="34" charset="0"/>
            </a:rPr>
            <a:t>to changing needs</a:t>
          </a:r>
          <a:r>
            <a:rPr lang="en-GB" b="0" i="0" dirty="0">
              <a:latin typeface="Tw Cen MT" panose="020B0602020104020603" pitchFamily="34" charset="0"/>
            </a:rPr>
            <a:t>, rather than holding them to specific key performance indicators that were agreed before the pandemic struck.</a:t>
          </a:r>
          <a:endParaRPr lang="en-US" dirty="0">
            <a:latin typeface="Tw Cen MT" panose="020B0602020104020603" pitchFamily="34" charset="0"/>
          </a:endParaRPr>
        </a:p>
      </dgm:t>
    </dgm:pt>
    <dgm:pt modelId="{A5792006-CFCA-43BC-A764-335B34DFF2B7}" type="parTrans" cxnId="{56771EC1-FFD2-4ECE-B18B-37C5ADD7BAEE}">
      <dgm:prSet/>
      <dgm:spPr/>
      <dgm:t>
        <a:bodyPr/>
        <a:lstStyle/>
        <a:p>
          <a:endParaRPr lang="en-GB"/>
        </a:p>
      </dgm:t>
    </dgm:pt>
    <dgm:pt modelId="{5142F020-E8F0-4DDA-80C4-8672300132F3}" type="sibTrans" cxnId="{56771EC1-FFD2-4ECE-B18B-37C5ADD7BAEE}">
      <dgm:prSet/>
      <dgm:spPr/>
      <dgm:t>
        <a:bodyPr/>
        <a:lstStyle/>
        <a:p>
          <a:endParaRPr lang="en-GB"/>
        </a:p>
      </dgm:t>
    </dgm:pt>
    <dgm:pt modelId="{06466B66-F53B-4C45-8CAA-06BA835753CF}" type="pres">
      <dgm:prSet presAssocID="{87305507-0A9B-40C4-B3D5-1A2C78F56686}" presName="linear" presStyleCnt="0">
        <dgm:presLayoutVars>
          <dgm:animLvl val="lvl"/>
          <dgm:resizeHandles val="exact"/>
        </dgm:presLayoutVars>
      </dgm:prSet>
      <dgm:spPr/>
    </dgm:pt>
    <dgm:pt modelId="{4C4B602D-2B8F-44C2-BFEC-B34708BE7F86}" type="pres">
      <dgm:prSet presAssocID="{023C27EA-9C4E-42CC-8505-2B4D242AE1C8}" presName="parentText" presStyleLbl="node1" presStyleIdx="0" presStyleCnt="1">
        <dgm:presLayoutVars>
          <dgm:chMax val="0"/>
          <dgm:bulletEnabled val="1"/>
        </dgm:presLayoutVars>
      </dgm:prSet>
      <dgm:spPr/>
    </dgm:pt>
    <dgm:pt modelId="{A0CDE374-DB41-4F59-8AA0-1CC1CE241B54}" type="pres">
      <dgm:prSet presAssocID="{023C27EA-9C4E-42CC-8505-2B4D242AE1C8}" presName="childText" presStyleLbl="revTx" presStyleIdx="0" presStyleCnt="1" custScaleY="109265">
        <dgm:presLayoutVars>
          <dgm:bulletEnabled val="1"/>
        </dgm:presLayoutVars>
      </dgm:prSet>
      <dgm:spPr/>
    </dgm:pt>
  </dgm:ptLst>
  <dgm:cxnLst>
    <dgm:cxn modelId="{BED9DB03-EBD8-49B2-9E4D-24570457760E}" srcId="{87305507-0A9B-40C4-B3D5-1A2C78F56686}" destId="{023C27EA-9C4E-42CC-8505-2B4D242AE1C8}" srcOrd="0" destOrd="0" parTransId="{21346038-6E9D-478C-9665-F70CC8086257}" sibTransId="{7F1F7930-C650-4142-941B-C3D605C11011}"/>
    <dgm:cxn modelId="{1DFAB85B-996B-4DA2-8027-C155A384CC3E}" type="presOf" srcId="{E76B8284-46A0-46AE-BD08-C0DFC6E81F19}" destId="{A0CDE374-DB41-4F59-8AA0-1CC1CE241B54}" srcOrd="0" destOrd="0" presId="urn:microsoft.com/office/officeart/2005/8/layout/vList2"/>
    <dgm:cxn modelId="{D92A21AF-5BD5-4D64-948F-5CF1B4763663}" srcId="{023C27EA-9C4E-42CC-8505-2B4D242AE1C8}" destId="{4197AEEE-F81F-41C7-93CD-E79B0055E6D3}" srcOrd="1" destOrd="0" parTransId="{E04B5C7D-E6BC-4DB2-A8E0-C783CFC1B58F}" sibTransId="{3F10B957-18FD-407A-B1CB-76C26373856A}"/>
    <dgm:cxn modelId="{396F8BBD-0C01-41A9-A98C-A0FE0BBC7113}" type="presOf" srcId="{941F0C2C-A1A7-4319-B7A4-2D32F56A93DC}" destId="{A0CDE374-DB41-4F59-8AA0-1CC1CE241B54}" srcOrd="0" destOrd="3" presId="urn:microsoft.com/office/officeart/2005/8/layout/vList2"/>
    <dgm:cxn modelId="{56771EC1-FFD2-4ECE-B18B-37C5ADD7BAEE}" srcId="{023C27EA-9C4E-42CC-8505-2B4D242AE1C8}" destId="{C42447E7-8DE5-444D-AAE2-BD5C1F23A7E4}" srcOrd="2" destOrd="0" parTransId="{A5792006-CFCA-43BC-A764-335B34DFF2B7}" sibTransId="{5142F020-E8F0-4DDA-80C4-8672300132F3}"/>
    <dgm:cxn modelId="{5E0C22C6-C10C-469B-86AE-D56B340E5B9F}" type="presOf" srcId="{87305507-0A9B-40C4-B3D5-1A2C78F56686}" destId="{06466B66-F53B-4C45-8CAA-06BA835753CF}" srcOrd="0" destOrd="0" presId="urn:microsoft.com/office/officeart/2005/8/layout/vList2"/>
    <dgm:cxn modelId="{516FDAC8-9E53-4EF8-9200-821754B24F03}" srcId="{023C27EA-9C4E-42CC-8505-2B4D242AE1C8}" destId="{941F0C2C-A1A7-4319-B7A4-2D32F56A93DC}" srcOrd="3" destOrd="0" parTransId="{E8096940-64D6-4605-8E36-7A4EBDFD2D11}" sibTransId="{16001250-4642-4022-92B8-995C62214B97}"/>
    <dgm:cxn modelId="{A25944DD-40C4-45EF-A3B0-5EE99B0E7CB6}" type="presOf" srcId="{023C27EA-9C4E-42CC-8505-2B4D242AE1C8}" destId="{4C4B602D-2B8F-44C2-BFEC-B34708BE7F86}" srcOrd="0" destOrd="0" presId="urn:microsoft.com/office/officeart/2005/8/layout/vList2"/>
    <dgm:cxn modelId="{9CF79BED-38DB-476B-B899-E2D8869DE906}" type="presOf" srcId="{C42447E7-8DE5-444D-AAE2-BD5C1F23A7E4}" destId="{A0CDE374-DB41-4F59-8AA0-1CC1CE241B54}" srcOrd="0" destOrd="2" presId="urn:microsoft.com/office/officeart/2005/8/layout/vList2"/>
    <dgm:cxn modelId="{C891FCEE-7A8E-484E-8F4B-B2BB6658EBBB}" type="presOf" srcId="{4197AEEE-F81F-41C7-93CD-E79B0055E6D3}" destId="{A0CDE374-DB41-4F59-8AA0-1CC1CE241B54}" srcOrd="0" destOrd="1" presId="urn:microsoft.com/office/officeart/2005/8/layout/vList2"/>
    <dgm:cxn modelId="{E34AE9FB-DE70-4CDE-813F-2EFFB4B0A4BB}" srcId="{023C27EA-9C4E-42CC-8505-2B4D242AE1C8}" destId="{E76B8284-46A0-46AE-BD08-C0DFC6E81F19}" srcOrd="0" destOrd="0" parTransId="{EA9509EE-2595-47D5-A959-2A6774A0B689}" sibTransId="{2969FD40-2B38-48E1-914B-EEF000932A4F}"/>
    <dgm:cxn modelId="{CB1C6AD1-E15D-4F5E-A979-6FF28ED37242}" type="presParOf" srcId="{06466B66-F53B-4C45-8CAA-06BA835753CF}" destId="{4C4B602D-2B8F-44C2-BFEC-B34708BE7F86}" srcOrd="0" destOrd="0" presId="urn:microsoft.com/office/officeart/2005/8/layout/vList2"/>
    <dgm:cxn modelId="{4EAA3EAA-51DD-48A3-841D-46F418AC0E38}" type="presParOf" srcId="{06466B66-F53B-4C45-8CAA-06BA835753CF}" destId="{A0CDE374-DB41-4F59-8AA0-1CC1CE241B5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61D914-45A4-4B8F-B83D-5EAFAB3E7A94}"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D3E46C6F-A41C-4D14-90C8-4F34E4A88E8C}">
      <dgm:prSet/>
      <dgm:spPr/>
      <dgm:t>
        <a:bodyPr/>
        <a:lstStyle/>
        <a:p>
          <a:r>
            <a:rPr lang="en-GB" b="0" i="0" dirty="0"/>
            <a:t>Good practice examples are:</a:t>
          </a:r>
          <a:endParaRPr lang="en-US" dirty="0"/>
        </a:p>
      </dgm:t>
    </dgm:pt>
    <dgm:pt modelId="{6054E371-6659-4D44-87AB-403DFCFE811C}" type="parTrans" cxnId="{2EAB1288-0ABF-4072-9C6C-139C13A3CA3C}">
      <dgm:prSet/>
      <dgm:spPr/>
      <dgm:t>
        <a:bodyPr/>
        <a:lstStyle/>
        <a:p>
          <a:endParaRPr lang="en-US"/>
        </a:p>
      </dgm:t>
    </dgm:pt>
    <dgm:pt modelId="{FC88AF5B-3310-4393-AACD-C26D29B6D231}" type="sibTrans" cxnId="{2EAB1288-0ABF-4072-9C6C-139C13A3CA3C}">
      <dgm:prSet/>
      <dgm:spPr/>
      <dgm:t>
        <a:bodyPr/>
        <a:lstStyle/>
        <a:p>
          <a:endParaRPr lang="en-US"/>
        </a:p>
      </dgm:t>
    </dgm:pt>
    <dgm:pt modelId="{30F3BA30-16D8-4353-8028-616B607219A3}">
      <dgm:prSet custT="1"/>
      <dgm:spPr/>
      <dgm:t>
        <a:bodyPr/>
        <a:lstStyle/>
        <a:p>
          <a:r>
            <a:rPr lang="en-GB" sz="2800" dirty="0">
              <a:latin typeface="Tw Cen MT" panose="020B0602020104020603" pitchFamily="34" charset="0"/>
            </a:rPr>
            <a:t>T</a:t>
          </a:r>
          <a:r>
            <a:rPr lang="en-GB" sz="2800" b="0" i="0" dirty="0">
              <a:latin typeface="Tw Cen MT" panose="020B0602020104020603" pitchFamily="34" charset="0"/>
            </a:rPr>
            <a:t>he Isle of Wight, which managed to move its </a:t>
          </a:r>
          <a:r>
            <a:rPr lang="en-GB" sz="2800" b="0" i="0" dirty="0">
              <a:highlight>
                <a:srgbClr val="00FFFF"/>
              </a:highlight>
              <a:latin typeface="Tw Cen MT" panose="020B0602020104020603" pitchFamily="34" charset="0"/>
            </a:rPr>
            <a:t>Personal Assistant Hub </a:t>
          </a:r>
          <a:r>
            <a:rPr lang="en-GB" sz="2800" b="0" i="0" dirty="0">
              <a:latin typeface="Tw Cen MT" panose="020B0602020104020603" pitchFamily="34" charset="0"/>
            </a:rPr>
            <a:t>online within a few weeks, so that people could still be matched to personal assistants (PAs) when they left hospital or a PA fell sick. </a:t>
          </a:r>
          <a:endParaRPr lang="en-US" sz="2800" dirty="0">
            <a:latin typeface="Tw Cen MT" panose="020B0602020104020603" pitchFamily="34" charset="0"/>
          </a:endParaRPr>
        </a:p>
      </dgm:t>
    </dgm:pt>
    <dgm:pt modelId="{DC0FAD51-2EF9-4A5B-8D9C-A4D46FF50F66}" type="parTrans" cxnId="{C38D07F4-84D5-4CD9-B03F-CD279E124F1A}">
      <dgm:prSet/>
      <dgm:spPr/>
      <dgm:t>
        <a:bodyPr/>
        <a:lstStyle/>
        <a:p>
          <a:endParaRPr lang="en-US"/>
        </a:p>
      </dgm:t>
    </dgm:pt>
    <dgm:pt modelId="{1EFF6010-F3A7-4570-B6C1-29449728BE12}" type="sibTrans" cxnId="{C38D07F4-84D5-4CD9-B03F-CD279E124F1A}">
      <dgm:prSet/>
      <dgm:spPr/>
      <dgm:t>
        <a:bodyPr/>
        <a:lstStyle/>
        <a:p>
          <a:endParaRPr lang="en-US"/>
        </a:p>
      </dgm:t>
    </dgm:pt>
    <dgm:pt modelId="{7822042D-04E6-4255-8832-75E4231D6C37}">
      <dgm:prSet custT="1"/>
      <dgm:spPr/>
      <dgm:t>
        <a:bodyPr/>
        <a:lstStyle/>
        <a:p>
          <a:r>
            <a:rPr lang="en-GB" sz="2800" b="0" i="0" dirty="0">
              <a:latin typeface="Tw Cen MT" panose="020B0602020104020603" pitchFamily="34" charset="0"/>
            </a:rPr>
            <a:t>The London Borough of Hammersmith and Fulham was able to use an artificial intelligence (AI) platform to make </a:t>
          </a:r>
          <a:r>
            <a:rPr lang="en-GB" sz="2800" b="0" i="0" dirty="0">
              <a:highlight>
                <a:srgbClr val="00FFFF"/>
              </a:highlight>
              <a:latin typeface="Tw Cen MT" panose="020B0602020104020603" pitchFamily="34" charset="0"/>
            </a:rPr>
            <a:t>regular direct contact </a:t>
          </a:r>
          <a:r>
            <a:rPr lang="en-GB" sz="2800" b="0" i="0" dirty="0">
              <a:latin typeface="Tw Cen MT" panose="020B0602020104020603" pitchFamily="34" charset="0"/>
            </a:rPr>
            <a:t>with more than 9,000 </a:t>
          </a:r>
          <a:r>
            <a:rPr lang="en-GB" sz="2800" b="0" i="0" dirty="0">
              <a:highlight>
                <a:srgbClr val="00FF00"/>
              </a:highlight>
              <a:latin typeface="Tw Cen MT" panose="020B0602020104020603" pitchFamily="34" charset="0"/>
            </a:rPr>
            <a:t>shielded individuals </a:t>
          </a:r>
          <a:r>
            <a:rPr lang="en-GB" sz="2800" b="0" i="0" dirty="0">
              <a:latin typeface="Tw Cen MT" panose="020B0602020104020603" pitchFamily="34" charset="0"/>
            </a:rPr>
            <a:t>during the lockdown.</a:t>
          </a:r>
          <a:endParaRPr lang="en-US" sz="2800" dirty="0">
            <a:latin typeface="Tw Cen MT" panose="020B0602020104020603" pitchFamily="34" charset="0"/>
          </a:endParaRPr>
        </a:p>
      </dgm:t>
    </dgm:pt>
    <dgm:pt modelId="{01DB6F88-148E-41D0-B2D7-35A166D87416}" type="parTrans" cxnId="{02C705C4-F6A6-4DCA-BF05-4A2E05C29570}">
      <dgm:prSet/>
      <dgm:spPr/>
      <dgm:t>
        <a:bodyPr/>
        <a:lstStyle/>
        <a:p>
          <a:endParaRPr lang="en-US"/>
        </a:p>
      </dgm:t>
    </dgm:pt>
    <dgm:pt modelId="{9A320163-76A7-4415-BE9C-865832B12B7C}" type="sibTrans" cxnId="{02C705C4-F6A6-4DCA-BF05-4A2E05C29570}">
      <dgm:prSet/>
      <dgm:spPr/>
      <dgm:t>
        <a:bodyPr/>
        <a:lstStyle/>
        <a:p>
          <a:endParaRPr lang="en-US"/>
        </a:p>
      </dgm:t>
    </dgm:pt>
    <dgm:pt modelId="{B6153898-9012-48B7-9600-54F74CF20B86}" type="pres">
      <dgm:prSet presAssocID="{A361D914-45A4-4B8F-B83D-5EAFAB3E7A94}" presName="linear" presStyleCnt="0">
        <dgm:presLayoutVars>
          <dgm:animLvl val="lvl"/>
          <dgm:resizeHandles val="exact"/>
        </dgm:presLayoutVars>
      </dgm:prSet>
      <dgm:spPr/>
    </dgm:pt>
    <dgm:pt modelId="{D44BBE34-47B4-4EFE-99AC-2B15CB608655}" type="pres">
      <dgm:prSet presAssocID="{D3E46C6F-A41C-4D14-90C8-4F34E4A88E8C}" presName="parentText" presStyleLbl="node1" presStyleIdx="0" presStyleCnt="1">
        <dgm:presLayoutVars>
          <dgm:chMax val="0"/>
          <dgm:bulletEnabled val="1"/>
        </dgm:presLayoutVars>
      </dgm:prSet>
      <dgm:spPr/>
    </dgm:pt>
    <dgm:pt modelId="{57926851-9809-4504-995E-D496DEBD1FEE}" type="pres">
      <dgm:prSet presAssocID="{D3E46C6F-A41C-4D14-90C8-4F34E4A88E8C}" presName="childText" presStyleLbl="revTx" presStyleIdx="0" presStyleCnt="1" custScaleY="171645">
        <dgm:presLayoutVars>
          <dgm:bulletEnabled val="1"/>
        </dgm:presLayoutVars>
      </dgm:prSet>
      <dgm:spPr/>
    </dgm:pt>
  </dgm:ptLst>
  <dgm:cxnLst>
    <dgm:cxn modelId="{2EAB1288-0ABF-4072-9C6C-139C13A3CA3C}" srcId="{A361D914-45A4-4B8F-B83D-5EAFAB3E7A94}" destId="{D3E46C6F-A41C-4D14-90C8-4F34E4A88E8C}" srcOrd="0" destOrd="0" parTransId="{6054E371-6659-4D44-87AB-403DFCFE811C}" sibTransId="{FC88AF5B-3310-4393-AACD-C26D29B6D231}"/>
    <dgm:cxn modelId="{716F94A5-FC7C-4779-B8FD-7BBE8B26E326}" type="presOf" srcId="{7822042D-04E6-4255-8832-75E4231D6C37}" destId="{57926851-9809-4504-995E-D496DEBD1FEE}" srcOrd="0" destOrd="1" presId="urn:microsoft.com/office/officeart/2005/8/layout/vList2"/>
    <dgm:cxn modelId="{02C705C4-F6A6-4DCA-BF05-4A2E05C29570}" srcId="{D3E46C6F-A41C-4D14-90C8-4F34E4A88E8C}" destId="{7822042D-04E6-4255-8832-75E4231D6C37}" srcOrd="1" destOrd="0" parTransId="{01DB6F88-148E-41D0-B2D7-35A166D87416}" sibTransId="{9A320163-76A7-4415-BE9C-865832B12B7C}"/>
    <dgm:cxn modelId="{4F7090CA-6FAE-4D5E-9948-8C78A889D136}" type="presOf" srcId="{A361D914-45A4-4B8F-B83D-5EAFAB3E7A94}" destId="{B6153898-9012-48B7-9600-54F74CF20B86}" srcOrd="0" destOrd="0" presId="urn:microsoft.com/office/officeart/2005/8/layout/vList2"/>
    <dgm:cxn modelId="{4636D0DE-32A1-4838-BFF3-3F26C66450DF}" type="presOf" srcId="{D3E46C6F-A41C-4D14-90C8-4F34E4A88E8C}" destId="{D44BBE34-47B4-4EFE-99AC-2B15CB608655}" srcOrd="0" destOrd="0" presId="urn:microsoft.com/office/officeart/2005/8/layout/vList2"/>
    <dgm:cxn modelId="{B622C0E3-41D9-4517-8E03-A5E373B11E11}" type="presOf" srcId="{30F3BA30-16D8-4353-8028-616B607219A3}" destId="{57926851-9809-4504-995E-D496DEBD1FEE}" srcOrd="0" destOrd="0" presId="urn:microsoft.com/office/officeart/2005/8/layout/vList2"/>
    <dgm:cxn modelId="{C38D07F4-84D5-4CD9-B03F-CD279E124F1A}" srcId="{D3E46C6F-A41C-4D14-90C8-4F34E4A88E8C}" destId="{30F3BA30-16D8-4353-8028-616B607219A3}" srcOrd="0" destOrd="0" parTransId="{DC0FAD51-2EF9-4A5B-8D9C-A4D46FF50F66}" sibTransId="{1EFF6010-F3A7-4570-B6C1-29449728BE12}"/>
    <dgm:cxn modelId="{45AF16FE-045E-42F2-A07E-E874138AA853}" type="presParOf" srcId="{B6153898-9012-48B7-9600-54F74CF20B86}" destId="{D44BBE34-47B4-4EFE-99AC-2B15CB608655}" srcOrd="0" destOrd="0" presId="urn:microsoft.com/office/officeart/2005/8/layout/vList2"/>
    <dgm:cxn modelId="{A356A79B-9FAD-4D04-B494-181A236D3241}" type="presParOf" srcId="{B6153898-9012-48B7-9600-54F74CF20B86}" destId="{57926851-9809-4504-995E-D496DEBD1FE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D16D2-D9EE-4B2B-A89D-3C382AC428DB}">
      <dsp:nvSpPr>
        <dsp:cNvPr id="0" name=""/>
        <dsp:cNvSpPr/>
      </dsp:nvSpPr>
      <dsp:spPr>
        <a:xfrm>
          <a:off x="0" y="2899"/>
          <a:ext cx="798626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1A1F791-C95B-48FA-994B-C7CF7D322484}">
      <dsp:nvSpPr>
        <dsp:cNvPr id="0" name=""/>
        <dsp:cNvSpPr/>
      </dsp:nvSpPr>
      <dsp:spPr>
        <a:xfrm>
          <a:off x="0" y="2899"/>
          <a:ext cx="7986265" cy="1977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i="1" kern="1200" dirty="0">
              <a:highlight>
                <a:srgbClr val="00FFFF"/>
              </a:highlight>
            </a:rPr>
            <a:t>A sector poorly prepared for the pandemic</a:t>
          </a:r>
          <a:endParaRPr lang="en-US" sz="2500" kern="1200" dirty="0">
            <a:highlight>
              <a:srgbClr val="00FFFF"/>
            </a:highlight>
          </a:endParaRPr>
        </a:p>
      </dsp:txBody>
      <dsp:txXfrm>
        <a:off x="0" y="2899"/>
        <a:ext cx="7986265" cy="1977413"/>
      </dsp:txXfrm>
    </dsp:sp>
    <dsp:sp modelId="{E564091F-C1DC-4AC0-9269-54E85E81EB20}">
      <dsp:nvSpPr>
        <dsp:cNvPr id="0" name=""/>
        <dsp:cNvSpPr/>
      </dsp:nvSpPr>
      <dsp:spPr>
        <a:xfrm>
          <a:off x="0" y="1980313"/>
          <a:ext cx="798626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B0577F9-4FD1-44E1-86FF-DCAE1C76AE1D}">
      <dsp:nvSpPr>
        <dsp:cNvPr id="0" name=""/>
        <dsp:cNvSpPr/>
      </dsp:nvSpPr>
      <dsp:spPr>
        <a:xfrm>
          <a:off x="0" y="1980313"/>
          <a:ext cx="7986265" cy="1977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0" i="0" kern="1200" dirty="0"/>
            <a:t>Day to day, most eyes are drawn to the sharp end of the crisis: the rising toll of COVID-19 confirmed deaths and hospitalisations. But each week brings a steady release of more routine national sources of data, with a time lag of one month or more. </a:t>
          </a:r>
          <a:endParaRPr lang="en-US" sz="2500" kern="1200" dirty="0"/>
        </a:p>
      </dsp:txBody>
      <dsp:txXfrm>
        <a:off x="0" y="1980313"/>
        <a:ext cx="7986265" cy="1977413"/>
      </dsp:txXfrm>
    </dsp:sp>
    <dsp:sp modelId="{8D3CE17B-E1FB-4C2E-86D2-1D0264DCE147}">
      <dsp:nvSpPr>
        <dsp:cNvPr id="0" name=""/>
        <dsp:cNvSpPr/>
      </dsp:nvSpPr>
      <dsp:spPr>
        <a:xfrm>
          <a:off x="0" y="3957726"/>
          <a:ext cx="798626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616AE21-ABC2-4C4A-BD9B-8985A2FD3CD7}">
      <dsp:nvSpPr>
        <dsp:cNvPr id="0" name=""/>
        <dsp:cNvSpPr/>
      </dsp:nvSpPr>
      <dsp:spPr>
        <a:xfrm>
          <a:off x="0" y="3957726"/>
          <a:ext cx="7986265" cy="1977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0" i="0" kern="1200"/>
            <a:t>These sources are not perfect­ – there are data blind spots in community services or social care in the home – but nevertheless they can start to illuminate the contours of the infection as it took hold from March onwards.</a:t>
          </a:r>
          <a:endParaRPr lang="en-US" sz="2500" kern="1200"/>
        </a:p>
      </dsp:txBody>
      <dsp:txXfrm>
        <a:off x="0" y="3957726"/>
        <a:ext cx="7986265" cy="1977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440E2-C9BB-4584-95C2-BCF3DC83B45E}">
      <dsp:nvSpPr>
        <dsp:cNvPr id="0" name=""/>
        <dsp:cNvSpPr/>
      </dsp:nvSpPr>
      <dsp:spPr>
        <a:xfrm>
          <a:off x="0" y="225023"/>
          <a:ext cx="10650415"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b="1" i="0" kern="1200" dirty="0">
              <a:highlight>
                <a:srgbClr val="008080"/>
              </a:highlight>
            </a:rPr>
            <a:t>Relationships between local government and providers improved</a:t>
          </a:r>
          <a:endParaRPr lang="en-US" sz="3300" kern="1200" dirty="0">
            <a:highlight>
              <a:srgbClr val="008080"/>
            </a:highlight>
          </a:endParaRPr>
        </a:p>
      </dsp:txBody>
      <dsp:txXfrm>
        <a:off x="64083" y="289106"/>
        <a:ext cx="10522249" cy="1184574"/>
      </dsp:txXfrm>
    </dsp:sp>
    <dsp:sp modelId="{6E62D281-D57F-45E5-8FB7-7A97ADE8753B}">
      <dsp:nvSpPr>
        <dsp:cNvPr id="0" name=""/>
        <dsp:cNvSpPr/>
      </dsp:nvSpPr>
      <dsp:spPr>
        <a:xfrm>
          <a:off x="0" y="1537763"/>
          <a:ext cx="10650415" cy="389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15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GB" sz="2600" b="0" i="0" kern="1200" dirty="0"/>
            <a:t>There were strong existing relationships and partnerships, relationships were more likely to remain strong during the crisis.</a:t>
          </a:r>
          <a:endParaRPr lang="en-US" sz="2600" kern="1200" dirty="0"/>
        </a:p>
        <a:p>
          <a:pPr marL="228600" lvl="1" indent="-228600" algn="l" defTabSz="1155700">
            <a:lnSpc>
              <a:spcPct val="90000"/>
            </a:lnSpc>
            <a:spcBef>
              <a:spcPct val="0"/>
            </a:spcBef>
            <a:spcAft>
              <a:spcPct val="20000"/>
            </a:spcAft>
            <a:buChar char="•"/>
          </a:pPr>
          <a:r>
            <a:rPr lang="en-GB" sz="2600" b="0" i="0" kern="1200"/>
            <a:t>The pandemic has forced commissioners to put their trust in social care providers. They acknowledge that we are professionals who should be trusted to respond in a safe way, always putting the health and wellbeing of those we support and those we employ at the top of our list,</a:t>
          </a:r>
          <a:endParaRPr lang="en-US" sz="2600" kern="1200"/>
        </a:p>
        <a:p>
          <a:pPr marL="228600" lvl="1" indent="-228600" algn="l" defTabSz="1155700">
            <a:lnSpc>
              <a:spcPct val="90000"/>
            </a:lnSpc>
            <a:spcBef>
              <a:spcPct val="0"/>
            </a:spcBef>
            <a:spcAft>
              <a:spcPct val="20000"/>
            </a:spcAft>
            <a:buChar char="•"/>
          </a:pPr>
          <a:r>
            <a:rPr lang="en-GB" sz="2600" b="0" i="0" kern="1200"/>
            <a:t>local places that had strong histories of joint working, the response to the crisis was easier to coordinate, as partners with track records of partnership working reached out to each other and worked on solutions together.</a:t>
          </a:r>
          <a:endParaRPr lang="en-US" sz="2600" kern="1200"/>
        </a:p>
      </dsp:txBody>
      <dsp:txXfrm>
        <a:off x="0" y="1537763"/>
        <a:ext cx="10650415" cy="389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B602D-2B8F-44C2-BFEC-B34708BE7F86}">
      <dsp:nvSpPr>
        <dsp:cNvPr id="0" name=""/>
        <dsp:cNvSpPr/>
      </dsp:nvSpPr>
      <dsp:spPr>
        <a:xfrm>
          <a:off x="0" y="74416"/>
          <a:ext cx="10847363"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a:t>Putting trust in people</a:t>
          </a:r>
          <a:endParaRPr lang="en-US" sz="3600" kern="1200"/>
        </a:p>
      </dsp:txBody>
      <dsp:txXfrm>
        <a:off x="42151" y="116567"/>
        <a:ext cx="10763061" cy="779158"/>
      </dsp:txXfrm>
    </dsp:sp>
    <dsp:sp modelId="{A0CDE374-DB41-4F59-8AA0-1CC1CE241B54}">
      <dsp:nvSpPr>
        <dsp:cNvPr id="0" name=""/>
        <dsp:cNvSpPr/>
      </dsp:nvSpPr>
      <dsp:spPr>
        <a:xfrm>
          <a:off x="0" y="937876"/>
          <a:ext cx="10847363" cy="455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40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GB" sz="2800" b="0" i="0" kern="1200" dirty="0">
              <a:latin typeface="Tw Cen MT" panose="020B0602020104020603" pitchFamily="34" charset="0"/>
            </a:rPr>
            <a:t>The decision by several local authorities to reduce rules and processes around the allocation of funds. Nowhere was this new-found freedom felt more acutely than for people who receive direct payments. </a:t>
          </a:r>
          <a:endParaRPr lang="en-US" sz="2800" kern="1200" dirty="0">
            <a:latin typeface="Tw Cen MT" panose="020B0602020104020603" pitchFamily="34" charset="0"/>
          </a:endParaRPr>
        </a:p>
        <a:p>
          <a:pPr marL="285750" lvl="1" indent="-285750" algn="l" defTabSz="1244600">
            <a:lnSpc>
              <a:spcPct val="90000"/>
            </a:lnSpc>
            <a:spcBef>
              <a:spcPct val="0"/>
            </a:spcBef>
            <a:spcAft>
              <a:spcPct val="20000"/>
            </a:spcAft>
            <a:buChar char="•"/>
          </a:pPr>
          <a:r>
            <a:rPr lang="en-GB" sz="2800" b="0" i="0" kern="1200" dirty="0">
              <a:latin typeface="Tw Cen MT" panose="020B0602020104020603" pitchFamily="34" charset="0"/>
            </a:rPr>
            <a:t>In some local authorities, recipients of these payments were told that they could spend these how they choose.</a:t>
          </a:r>
          <a:endParaRPr lang="en-US" sz="2800" kern="1200" dirty="0">
            <a:latin typeface="Tw Cen MT" panose="020B0602020104020603" pitchFamily="34" charset="0"/>
          </a:endParaRPr>
        </a:p>
        <a:p>
          <a:pPr marL="285750" lvl="1" indent="-285750" algn="l" defTabSz="1244600">
            <a:lnSpc>
              <a:spcPct val="90000"/>
            </a:lnSpc>
            <a:spcBef>
              <a:spcPct val="0"/>
            </a:spcBef>
            <a:spcAft>
              <a:spcPct val="20000"/>
            </a:spcAft>
            <a:buChar char="•"/>
          </a:pPr>
          <a:r>
            <a:rPr lang="en-GB" sz="2800" b="0" i="0" kern="1200" dirty="0">
              <a:latin typeface="Tw Cen MT" panose="020B0602020104020603" pitchFamily="34" charset="0"/>
            </a:rPr>
            <a:t> In other cases, commissioners chose to trust providers to spend money flexibly in response </a:t>
          </a:r>
          <a:r>
            <a:rPr lang="en-GB" sz="2800" b="0" i="0" kern="1200" dirty="0">
              <a:highlight>
                <a:srgbClr val="00FFFF"/>
              </a:highlight>
              <a:latin typeface="Tw Cen MT" panose="020B0602020104020603" pitchFamily="34" charset="0"/>
            </a:rPr>
            <a:t>to changing needs</a:t>
          </a:r>
          <a:r>
            <a:rPr lang="en-GB" sz="2800" b="0" i="0" kern="1200" dirty="0">
              <a:latin typeface="Tw Cen MT" panose="020B0602020104020603" pitchFamily="34" charset="0"/>
            </a:rPr>
            <a:t>, rather than holding them to specific key performance indicators that were agreed before the pandemic struck.</a:t>
          </a:r>
          <a:endParaRPr lang="en-US" sz="2800" kern="1200" dirty="0">
            <a:latin typeface="Tw Cen MT" panose="020B0602020104020603" pitchFamily="34" charset="0"/>
          </a:endParaRPr>
        </a:p>
        <a:p>
          <a:pPr marL="285750" lvl="1" indent="-285750" algn="l" defTabSz="1244600">
            <a:lnSpc>
              <a:spcPct val="90000"/>
            </a:lnSpc>
            <a:spcBef>
              <a:spcPct val="0"/>
            </a:spcBef>
            <a:spcAft>
              <a:spcPct val="20000"/>
            </a:spcAft>
            <a:buChar char="•"/>
          </a:pPr>
          <a:r>
            <a:rPr lang="en-GB" sz="2800" b="0" i="0" kern="1200" dirty="0">
              <a:latin typeface="Tw Cen MT" panose="020B0602020104020603" pitchFamily="34" charset="0"/>
            </a:rPr>
            <a:t>Ultimately, this more flexible and trusting approach led to better outcomes and experiences.</a:t>
          </a:r>
          <a:endParaRPr lang="en-US" sz="2800" kern="1200" dirty="0">
            <a:latin typeface="Tw Cen MT" panose="020B0602020104020603" pitchFamily="34" charset="0"/>
          </a:endParaRPr>
        </a:p>
      </dsp:txBody>
      <dsp:txXfrm>
        <a:off x="0" y="937876"/>
        <a:ext cx="10847363" cy="4559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BBE34-47B4-4EFE-99AC-2B15CB608655}">
      <dsp:nvSpPr>
        <dsp:cNvPr id="0" name=""/>
        <dsp:cNvSpPr/>
      </dsp:nvSpPr>
      <dsp:spPr>
        <a:xfrm>
          <a:off x="0" y="198197"/>
          <a:ext cx="11058378" cy="15590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b="0" i="0" kern="1200" dirty="0"/>
            <a:t>Good practice examples are:</a:t>
          </a:r>
          <a:endParaRPr lang="en-US" sz="6500" kern="1200" dirty="0"/>
        </a:p>
      </dsp:txBody>
      <dsp:txXfrm>
        <a:off x="76105" y="274302"/>
        <a:ext cx="10906168" cy="1406815"/>
      </dsp:txXfrm>
    </dsp:sp>
    <dsp:sp modelId="{57926851-9809-4504-995E-D496DEBD1FEE}">
      <dsp:nvSpPr>
        <dsp:cNvPr id="0" name=""/>
        <dsp:cNvSpPr/>
      </dsp:nvSpPr>
      <dsp:spPr>
        <a:xfrm>
          <a:off x="0" y="1757222"/>
          <a:ext cx="11058378" cy="392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0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GB" sz="2800" kern="1200" dirty="0">
              <a:latin typeface="Tw Cen MT" panose="020B0602020104020603" pitchFamily="34" charset="0"/>
            </a:rPr>
            <a:t>T</a:t>
          </a:r>
          <a:r>
            <a:rPr lang="en-GB" sz="2800" b="0" i="0" kern="1200" dirty="0">
              <a:latin typeface="Tw Cen MT" panose="020B0602020104020603" pitchFamily="34" charset="0"/>
            </a:rPr>
            <a:t>he Isle of Wight, which managed to move its </a:t>
          </a:r>
          <a:r>
            <a:rPr lang="en-GB" sz="2800" b="0" i="0" kern="1200" dirty="0">
              <a:highlight>
                <a:srgbClr val="00FFFF"/>
              </a:highlight>
              <a:latin typeface="Tw Cen MT" panose="020B0602020104020603" pitchFamily="34" charset="0"/>
            </a:rPr>
            <a:t>Personal Assistant Hub </a:t>
          </a:r>
          <a:r>
            <a:rPr lang="en-GB" sz="2800" b="0" i="0" kern="1200" dirty="0">
              <a:latin typeface="Tw Cen MT" panose="020B0602020104020603" pitchFamily="34" charset="0"/>
            </a:rPr>
            <a:t>online within a few weeks, so that people could still be matched to personal assistants (PAs) when they left hospital or a PA fell sick. </a:t>
          </a:r>
          <a:endParaRPr lang="en-US" sz="2800" kern="1200" dirty="0">
            <a:latin typeface="Tw Cen MT" panose="020B0602020104020603" pitchFamily="34" charset="0"/>
          </a:endParaRPr>
        </a:p>
        <a:p>
          <a:pPr marL="285750" lvl="1" indent="-285750" algn="l" defTabSz="1244600">
            <a:lnSpc>
              <a:spcPct val="90000"/>
            </a:lnSpc>
            <a:spcBef>
              <a:spcPct val="0"/>
            </a:spcBef>
            <a:spcAft>
              <a:spcPct val="20000"/>
            </a:spcAft>
            <a:buChar char="•"/>
          </a:pPr>
          <a:r>
            <a:rPr lang="en-GB" sz="2800" b="0" i="0" kern="1200" dirty="0">
              <a:latin typeface="Tw Cen MT" panose="020B0602020104020603" pitchFamily="34" charset="0"/>
            </a:rPr>
            <a:t>The London Borough of Hammersmith and Fulham was able to use an artificial intelligence (AI) platform to make </a:t>
          </a:r>
          <a:r>
            <a:rPr lang="en-GB" sz="2800" b="0" i="0" kern="1200" dirty="0">
              <a:highlight>
                <a:srgbClr val="00FFFF"/>
              </a:highlight>
              <a:latin typeface="Tw Cen MT" panose="020B0602020104020603" pitchFamily="34" charset="0"/>
            </a:rPr>
            <a:t>regular direct contact </a:t>
          </a:r>
          <a:r>
            <a:rPr lang="en-GB" sz="2800" b="0" i="0" kern="1200" dirty="0">
              <a:latin typeface="Tw Cen MT" panose="020B0602020104020603" pitchFamily="34" charset="0"/>
            </a:rPr>
            <a:t>with more than 9,000 </a:t>
          </a:r>
          <a:r>
            <a:rPr lang="en-GB" sz="2800" b="0" i="0" kern="1200" dirty="0">
              <a:highlight>
                <a:srgbClr val="00FF00"/>
              </a:highlight>
              <a:latin typeface="Tw Cen MT" panose="020B0602020104020603" pitchFamily="34" charset="0"/>
            </a:rPr>
            <a:t>shielded individuals </a:t>
          </a:r>
          <a:r>
            <a:rPr lang="en-GB" sz="2800" b="0" i="0" kern="1200" dirty="0">
              <a:latin typeface="Tw Cen MT" panose="020B0602020104020603" pitchFamily="34" charset="0"/>
            </a:rPr>
            <a:t>during the lockdown.</a:t>
          </a:r>
          <a:endParaRPr lang="en-US" sz="2800" kern="1200" dirty="0">
            <a:latin typeface="Tw Cen MT" panose="020B0602020104020603" pitchFamily="34" charset="0"/>
          </a:endParaRPr>
        </a:p>
      </dsp:txBody>
      <dsp:txXfrm>
        <a:off x="0" y="1757222"/>
        <a:ext cx="11058378" cy="39261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FD271-D2C8-4B64-9E64-1ACE6484D745}" type="datetimeFigureOut">
              <a:rPr lang="en-GB" smtClean="0"/>
              <a:t>10/05/2021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CB43C-D6DD-4EA5-BEAE-3540AB0847CF}" type="slidenum">
              <a:rPr lang="en-GB" smtClean="0"/>
              <a:t>‹#›</a:t>
            </a:fld>
            <a:endParaRPr lang="en-GB"/>
          </a:p>
        </p:txBody>
      </p:sp>
    </p:spTree>
    <p:extLst>
      <p:ext uri="{BB962C8B-B14F-4D97-AF65-F5344CB8AC3E}">
        <p14:creationId xmlns:p14="http://schemas.microsoft.com/office/powerpoint/2010/main" val="65053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05D4-D95F-45FF-A990-D69307A68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848E0B3-621A-47BC-9F0A-D5DE4B23E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646D14-1FBA-4204-AD5C-1176B016C5D9}"/>
              </a:ext>
            </a:extLst>
          </p:cNvPr>
          <p:cNvSpPr>
            <a:spLocks noGrp="1"/>
          </p:cNvSpPr>
          <p:nvPr>
            <p:ph type="dt" sz="half" idx="10"/>
          </p:nvPr>
        </p:nvSpPr>
        <p:spPr/>
        <p:txBody>
          <a:bodyPr/>
          <a:lstStyle/>
          <a:p>
            <a:fld id="{510D20F0-534E-4A77-9AD5-76CC83CEE296}" type="datetime1">
              <a:rPr lang="en-GB" smtClean="0"/>
              <a:t>10/05/2021</a:t>
            </a:fld>
            <a:endParaRPr lang="en-GB"/>
          </a:p>
        </p:txBody>
      </p:sp>
      <p:sp>
        <p:nvSpPr>
          <p:cNvPr id="5" name="Footer Placeholder 4">
            <a:extLst>
              <a:ext uri="{FF2B5EF4-FFF2-40B4-BE49-F238E27FC236}">
                <a16:creationId xmlns:a16="http://schemas.microsoft.com/office/drawing/2014/main" id="{2C1ED057-8315-4BB0-95B2-FC3F57862C1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C789C25-1A80-488B-8D61-E0C5ECB72699}"/>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328465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2CAB-B6C1-46A7-8BA8-512532C0A2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EA8F7E-8141-41B0-88A6-262D7F9FA9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609964-FD1E-4B54-92F5-652383DBDF0F}"/>
              </a:ext>
            </a:extLst>
          </p:cNvPr>
          <p:cNvSpPr>
            <a:spLocks noGrp="1"/>
          </p:cNvSpPr>
          <p:nvPr>
            <p:ph type="dt" sz="half" idx="10"/>
          </p:nvPr>
        </p:nvSpPr>
        <p:spPr/>
        <p:txBody>
          <a:bodyPr/>
          <a:lstStyle/>
          <a:p>
            <a:fld id="{1910A245-0763-492F-A6F1-8981FAEBBD10}" type="datetime1">
              <a:rPr lang="en-GB" smtClean="0"/>
              <a:t>10/05/2021</a:t>
            </a:fld>
            <a:endParaRPr lang="en-GB"/>
          </a:p>
        </p:txBody>
      </p:sp>
      <p:sp>
        <p:nvSpPr>
          <p:cNvPr id="5" name="Footer Placeholder 4">
            <a:extLst>
              <a:ext uri="{FF2B5EF4-FFF2-40B4-BE49-F238E27FC236}">
                <a16:creationId xmlns:a16="http://schemas.microsoft.com/office/drawing/2014/main" id="{E147C55B-1660-49B0-B92A-F14C1726060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5962BA0-DBFC-48E7-8105-74B81495A522}"/>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146887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031CD-CAD4-4ECC-B620-BBF679279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C0D4E8-165E-4DB3-B8A8-E8E6A6EAA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CF62FB-1915-44DE-8298-98C78761926D}"/>
              </a:ext>
            </a:extLst>
          </p:cNvPr>
          <p:cNvSpPr>
            <a:spLocks noGrp="1"/>
          </p:cNvSpPr>
          <p:nvPr>
            <p:ph type="dt" sz="half" idx="10"/>
          </p:nvPr>
        </p:nvSpPr>
        <p:spPr/>
        <p:txBody>
          <a:bodyPr/>
          <a:lstStyle/>
          <a:p>
            <a:fld id="{B9D5D74E-DCAE-4070-B239-5171F4DC4720}" type="datetime1">
              <a:rPr lang="en-GB" smtClean="0"/>
              <a:t>10/05/2021</a:t>
            </a:fld>
            <a:endParaRPr lang="en-GB"/>
          </a:p>
        </p:txBody>
      </p:sp>
      <p:sp>
        <p:nvSpPr>
          <p:cNvPr id="5" name="Footer Placeholder 4">
            <a:extLst>
              <a:ext uri="{FF2B5EF4-FFF2-40B4-BE49-F238E27FC236}">
                <a16:creationId xmlns:a16="http://schemas.microsoft.com/office/drawing/2014/main" id="{CC869291-0CD7-4670-B496-7C91369F780A}"/>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6C9E7834-2E04-40F1-BE75-3FAA3AB4DA9F}"/>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2114312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A4EC65A0-E279-45D7-8DCB-1308009ED5BA}" type="datetime1">
              <a:rPr lang="en-GB" altLang="en-US" smtClean="0"/>
              <a:t>10/05/2021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184550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073D-B749-4592-9558-EBD8ABBA78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FD2494-FB5A-462B-A725-797BA3A5C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0E9FF-8FC8-46C3-87F4-A5248E21570B}"/>
              </a:ext>
            </a:extLst>
          </p:cNvPr>
          <p:cNvSpPr>
            <a:spLocks noGrp="1"/>
          </p:cNvSpPr>
          <p:nvPr>
            <p:ph type="dt" sz="half" idx="10"/>
          </p:nvPr>
        </p:nvSpPr>
        <p:spPr/>
        <p:txBody>
          <a:bodyPr/>
          <a:lstStyle/>
          <a:p>
            <a:fld id="{3C6DD90B-B20D-43E5-8122-B9D5389BB819}" type="datetime1">
              <a:rPr lang="en-GB" smtClean="0"/>
              <a:t>10/05/2021</a:t>
            </a:fld>
            <a:endParaRPr lang="en-GB"/>
          </a:p>
        </p:txBody>
      </p:sp>
      <p:sp>
        <p:nvSpPr>
          <p:cNvPr id="5" name="Footer Placeholder 4">
            <a:extLst>
              <a:ext uri="{FF2B5EF4-FFF2-40B4-BE49-F238E27FC236}">
                <a16:creationId xmlns:a16="http://schemas.microsoft.com/office/drawing/2014/main" id="{AEC05010-75FC-4F4E-B70D-62BBF918411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B1C5C02-4E44-4798-A89D-4CD4C8E7CAA8}"/>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383467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E66E-D1BF-483A-9D67-C42A4E09D3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757B02-30C3-4C36-9E67-990905F9C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20AA25-BDD6-4CB2-93D9-30148A3B5CB2}"/>
              </a:ext>
            </a:extLst>
          </p:cNvPr>
          <p:cNvSpPr>
            <a:spLocks noGrp="1"/>
          </p:cNvSpPr>
          <p:nvPr>
            <p:ph type="dt" sz="half" idx="10"/>
          </p:nvPr>
        </p:nvSpPr>
        <p:spPr/>
        <p:txBody>
          <a:bodyPr/>
          <a:lstStyle/>
          <a:p>
            <a:fld id="{AD3ED8E2-A90C-497E-9C45-746B1DFF33CE}" type="datetime1">
              <a:rPr lang="en-GB" smtClean="0"/>
              <a:t>10/05/2021</a:t>
            </a:fld>
            <a:endParaRPr lang="en-GB"/>
          </a:p>
        </p:txBody>
      </p:sp>
      <p:sp>
        <p:nvSpPr>
          <p:cNvPr id="5" name="Footer Placeholder 4">
            <a:extLst>
              <a:ext uri="{FF2B5EF4-FFF2-40B4-BE49-F238E27FC236}">
                <a16:creationId xmlns:a16="http://schemas.microsoft.com/office/drawing/2014/main" id="{2F1FA8D8-7E23-45E6-B20D-37615FCC67C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11037E8-4A14-4676-B3E3-843E9A3E09D4}"/>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207157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B816-3CC0-457A-8485-0EB7F4463B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4B5BAA-D1AE-44E5-9251-F24806F20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D6EE9D-D6B0-474D-8FF7-3E0797B28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8E0BAB-A317-42DF-B260-A05065B7438F}"/>
              </a:ext>
            </a:extLst>
          </p:cNvPr>
          <p:cNvSpPr>
            <a:spLocks noGrp="1"/>
          </p:cNvSpPr>
          <p:nvPr>
            <p:ph type="dt" sz="half" idx="10"/>
          </p:nvPr>
        </p:nvSpPr>
        <p:spPr/>
        <p:txBody>
          <a:bodyPr/>
          <a:lstStyle/>
          <a:p>
            <a:fld id="{E057576E-5B99-4113-9C6C-E0FABE0E8371}" type="datetime1">
              <a:rPr lang="en-GB" smtClean="0"/>
              <a:t>10/05/2021</a:t>
            </a:fld>
            <a:endParaRPr lang="en-GB"/>
          </a:p>
        </p:txBody>
      </p:sp>
      <p:sp>
        <p:nvSpPr>
          <p:cNvPr id="6" name="Footer Placeholder 5">
            <a:extLst>
              <a:ext uri="{FF2B5EF4-FFF2-40B4-BE49-F238E27FC236}">
                <a16:creationId xmlns:a16="http://schemas.microsoft.com/office/drawing/2014/main" id="{60D42374-5E62-4237-B4F7-CE1C4C3D0C56}"/>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E53130FD-9996-4C75-85A5-E80065B05CC4}"/>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233848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372B-F848-4553-8133-3AEA2FA52A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52287F-290B-4649-849C-8822A07C11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E4FAF-AA2C-4E3B-BE3D-BC4E15301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C46F89-A6B2-4B4A-96B0-7586E991C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49996-7E9B-4F8C-B8E1-DF0CFE454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0906A1-E95B-4F52-8C43-BB65B086B2DE}"/>
              </a:ext>
            </a:extLst>
          </p:cNvPr>
          <p:cNvSpPr>
            <a:spLocks noGrp="1"/>
          </p:cNvSpPr>
          <p:nvPr>
            <p:ph type="dt" sz="half" idx="10"/>
          </p:nvPr>
        </p:nvSpPr>
        <p:spPr/>
        <p:txBody>
          <a:bodyPr/>
          <a:lstStyle/>
          <a:p>
            <a:fld id="{80E197F0-1906-46CF-B868-1A1EC8957E25}" type="datetime1">
              <a:rPr lang="en-GB" smtClean="0"/>
              <a:t>10/05/2021</a:t>
            </a:fld>
            <a:endParaRPr lang="en-GB"/>
          </a:p>
        </p:txBody>
      </p:sp>
      <p:sp>
        <p:nvSpPr>
          <p:cNvPr id="8" name="Footer Placeholder 7">
            <a:extLst>
              <a:ext uri="{FF2B5EF4-FFF2-40B4-BE49-F238E27FC236}">
                <a16:creationId xmlns:a16="http://schemas.microsoft.com/office/drawing/2014/main" id="{F5F6A51C-3676-4A3D-AB4A-F88805C22B55}"/>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5B1DFB0D-EFE0-4156-88E9-D822F04BF45F}"/>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388953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208D-8FA8-4CF0-B5CA-58A34A63C0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16D767-31F7-449E-904E-7F4557A5727A}"/>
              </a:ext>
            </a:extLst>
          </p:cNvPr>
          <p:cNvSpPr>
            <a:spLocks noGrp="1"/>
          </p:cNvSpPr>
          <p:nvPr>
            <p:ph type="dt" sz="half" idx="10"/>
          </p:nvPr>
        </p:nvSpPr>
        <p:spPr/>
        <p:txBody>
          <a:bodyPr/>
          <a:lstStyle/>
          <a:p>
            <a:fld id="{A1688D54-27B5-42A4-BB70-989FE9418C9C}" type="datetime1">
              <a:rPr lang="en-GB" smtClean="0"/>
              <a:t>10/05/2021</a:t>
            </a:fld>
            <a:endParaRPr lang="en-GB"/>
          </a:p>
        </p:txBody>
      </p:sp>
      <p:sp>
        <p:nvSpPr>
          <p:cNvPr id="4" name="Footer Placeholder 3">
            <a:extLst>
              <a:ext uri="{FF2B5EF4-FFF2-40B4-BE49-F238E27FC236}">
                <a16:creationId xmlns:a16="http://schemas.microsoft.com/office/drawing/2014/main" id="{065C78EC-CD50-477C-BA95-0828108D65BA}"/>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6205CCF9-113B-409D-8F7B-4F7D052C6B26}"/>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297148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FFE3D-F4BE-492E-96F1-259CB069186C}"/>
              </a:ext>
            </a:extLst>
          </p:cNvPr>
          <p:cNvSpPr>
            <a:spLocks noGrp="1"/>
          </p:cNvSpPr>
          <p:nvPr>
            <p:ph type="dt" sz="half" idx="10"/>
          </p:nvPr>
        </p:nvSpPr>
        <p:spPr/>
        <p:txBody>
          <a:bodyPr/>
          <a:lstStyle/>
          <a:p>
            <a:fld id="{03424518-3AA6-46A5-A85B-51A3E5B9FE28}" type="datetime1">
              <a:rPr lang="en-GB" smtClean="0"/>
              <a:t>10/05/2021</a:t>
            </a:fld>
            <a:endParaRPr lang="en-GB"/>
          </a:p>
        </p:txBody>
      </p:sp>
      <p:sp>
        <p:nvSpPr>
          <p:cNvPr id="3" name="Footer Placeholder 2">
            <a:extLst>
              <a:ext uri="{FF2B5EF4-FFF2-40B4-BE49-F238E27FC236}">
                <a16:creationId xmlns:a16="http://schemas.microsoft.com/office/drawing/2014/main" id="{126A7996-622A-49FC-9D06-14BEB3E13330}"/>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4FDAB173-B1AC-4123-984C-01AA4DDBF4DB}"/>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97636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330E-9D6A-483A-98B0-B87A7DF91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78D173-4BA8-4F77-A3CF-57ECFF62E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9FDA77-3577-49D3-99AD-9DFA6863A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B9931-B751-46CF-AF37-48AD1F2BDDD3}"/>
              </a:ext>
            </a:extLst>
          </p:cNvPr>
          <p:cNvSpPr>
            <a:spLocks noGrp="1"/>
          </p:cNvSpPr>
          <p:nvPr>
            <p:ph type="dt" sz="half" idx="10"/>
          </p:nvPr>
        </p:nvSpPr>
        <p:spPr/>
        <p:txBody>
          <a:bodyPr/>
          <a:lstStyle/>
          <a:p>
            <a:fld id="{44388C30-58B2-47CA-B081-2548D8DCC96B}" type="datetime1">
              <a:rPr lang="en-GB" smtClean="0"/>
              <a:t>10/05/2021</a:t>
            </a:fld>
            <a:endParaRPr lang="en-GB"/>
          </a:p>
        </p:txBody>
      </p:sp>
      <p:sp>
        <p:nvSpPr>
          <p:cNvPr id="6" name="Footer Placeholder 5">
            <a:extLst>
              <a:ext uri="{FF2B5EF4-FFF2-40B4-BE49-F238E27FC236}">
                <a16:creationId xmlns:a16="http://schemas.microsoft.com/office/drawing/2014/main" id="{71875F54-9550-4A61-8E65-5F3100BB84DD}"/>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2F1DB104-747F-4B6A-9F6B-2308EE66A511}"/>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129967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F806-23B9-4CF1-8214-6255D50A7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6942B4-470A-4381-B5E6-9684D3111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3F0AC3-5536-4DCB-B208-53A4F029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5C613-714B-4EFA-AE0C-A8889C233DB9}"/>
              </a:ext>
            </a:extLst>
          </p:cNvPr>
          <p:cNvSpPr>
            <a:spLocks noGrp="1"/>
          </p:cNvSpPr>
          <p:nvPr>
            <p:ph type="dt" sz="half" idx="10"/>
          </p:nvPr>
        </p:nvSpPr>
        <p:spPr/>
        <p:txBody>
          <a:bodyPr/>
          <a:lstStyle/>
          <a:p>
            <a:fld id="{DB035BEE-AFE7-420B-ABDA-82BC1FC81587}" type="datetime1">
              <a:rPr lang="en-GB" smtClean="0"/>
              <a:t>10/05/2021</a:t>
            </a:fld>
            <a:endParaRPr lang="en-GB"/>
          </a:p>
        </p:txBody>
      </p:sp>
      <p:sp>
        <p:nvSpPr>
          <p:cNvPr id="6" name="Footer Placeholder 5">
            <a:extLst>
              <a:ext uri="{FF2B5EF4-FFF2-40B4-BE49-F238E27FC236}">
                <a16:creationId xmlns:a16="http://schemas.microsoft.com/office/drawing/2014/main" id="{99BF6F37-79AB-4340-B15B-42BA8FA060B9}"/>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2DEC09F0-12A4-4971-8C66-7F8FE1BFE84D}"/>
              </a:ext>
            </a:extLst>
          </p:cNvPr>
          <p:cNvSpPr>
            <a:spLocks noGrp="1"/>
          </p:cNvSpPr>
          <p:nvPr>
            <p:ph type="sldNum" sz="quarter" idx="12"/>
          </p:nvPr>
        </p:nvSpPr>
        <p:spPr/>
        <p:txBody>
          <a:bodyPr/>
          <a:lstStyle/>
          <a:p>
            <a:fld id="{D9F8B47F-DEE5-4AB2-9CFD-16E5A3BBD647}" type="slidenum">
              <a:rPr lang="en-GB" smtClean="0"/>
              <a:t>‹#›</a:t>
            </a:fld>
            <a:endParaRPr lang="en-GB"/>
          </a:p>
        </p:txBody>
      </p:sp>
    </p:spTree>
    <p:extLst>
      <p:ext uri="{BB962C8B-B14F-4D97-AF65-F5344CB8AC3E}">
        <p14:creationId xmlns:p14="http://schemas.microsoft.com/office/powerpoint/2010/main" val="390459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7AE13-2B49-4EEC-81AA-7780B4AD0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DFEDE7-23DB-43FD-B571-9A2711366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09577E-43C9-40C1-8FB1-D7BB13BB8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B0333-99DB-4C10-96D3-366EC7EB8F98}" type="datetime1">
              <a:rPr lang="en-GB" smtClean="0"/>
              <a:t>10/05/2021</a:t>
            </a:fld>
            <a:endParaRPr lang="en-GB"/>
          </a:p>
        </p:txBody>
      </p:sp>
      <p:sp>
        <p:nvSpPr>
          <p:cNvPr id="5" name="Footer Placeholder 4">
            <a:extLst>
              <a:ext uri="{FF2B5EF4-FFF2-40B4-BE49-F238E27FC236}">
                <a16:creationId xmlns:a16="http://schemas.microsoft.com/office/drawing/2014/main" id="{0367417E-63A8-4BF2-B2F0-25FC0CD8C8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067091FA-CB69-4456-975C-A0BDA0816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8B47F-DEE5-4AB2-9CFD-16E5A3BBD647}" type="slidenum">
              <a:rPr lang="en-GB" smtClean="0"/>
              <a:t>‹#›</a:t>
            </a:fld>
            <a:endParaRPr lang="en-GB"/>
          </a:p>
        </p:txBody>
      </p:sp>
    </p:spTree>
    <p:extLst>
      <p:ext uri="{BB962C8B-B14F-4D97-AF65-F5344CB8AC3E}">
        <p14:creationId xmlns:p14="http://schemas.microsoft.com/office/powerpoint/2010/main" val="256936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ngland.nhs.uk/coronavirus/wp-content/uploads/sites/52/2020/04/second-phase-of-nhs-response-to-covid-19-letter-to-chief-execs-29-april-202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hsj.co.uk/technology-and-innovation/demand-for-nhs-tech-services-rockets-amid-covid-19-crisis/7027275.article" TargetMode="External"/><Relationship Id="rId7" Type="http://schemas.openxmlformats.org/officeDocument/2006/relationships/image" Target="../media/image12.jpeg"/><Relationship Id="rId2" Type="http://schemas.openxmlformats.org/officeDocument/2006/relationships/hyperlink" Target="https://www.nhsx.nhs.uk/blogs/early-data-nhsx-tech-enabled-remote-monitoring-pilot/" TargetMode="External"/><Relationship Id="rId1" Type="http://schemas.openxmlformats.org/officeDocument/2006/relationships/slideLayout" Target="../slideLayouts/slideLayout2.xml"/><Relationship Id="rId6" Type="http://schemas.openxmlformats.org/officeDocument/2006/relationships/hyperlink" Target="https://thejournalofmhealth.com/artificial-intelligence-in-the-real-world/" TargetMode="External"/><Relationship Id="rId5" Type="http://schemas.openxmlformats.org/officeDocument/2006/relationships/hyperlink" Target="https://digital.nhs.uk/news-and-events/news/almost-half-a-million-ms-teams-messages-a-day-sent-in-the-nhs-during-lockdown" TargetMode="External"/><Relationship Id="rId4" Type="http://schemas.openxmlformats.org/officeDocument/2006/relationships/hyperlink" Target="https://digital.nhs.uk/news-and-events/microsoft-365-for-the-nh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philips.com/a-w/about/news/archive/blogs/innovation-matters/2020/20200811-how-the-covid-crisis-could-spark-positive-change-in-healthcare.html" TargetMode="External"/><Relationship Id="rId2" Type="http://schemas.openxmlformats.org/officeDocument/2006/relationships/hyperlink" Target="https://www.bmj.com/content/369/bmj.m155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mj.com/content/369/bmj.m1557#ref-10" TargetMode="External"/><Relationship Id="rId2" Type="http://schemas.openxmlformats.org/officeDocument/2006/relationships/hyperlink" Target="https://www.bmj.com/content/369/bmj.m1557#ref-9"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8D1E8-D390-4091-8BFE-C870B29889C9}"/>
              </a:ext>
            </a:extLst>
          </p:cNvPr>
          <p:cNvSpPr>
            <a:spLocks noGrp="1"/>
          </p:cNvSpPr>
          <p:nvPr>
            <p:ph type="ctrTitle"/>
          </p:nvPr>
        </p:nvSpPr>
        <p:spPr>
          <a:xfrm>
            <a:off x="6194716" y="739978"/>
            <a:ext cx="5334930" cy="3004145"/>
          </a:xfrm>
        </p:spPr>
        <p:txBody>
          <a:bodyPr>
            <a:normAutofit/>
          </a:bodyPr>
          <a:lstStyle/>
          <a:p>
            <a:r>
              <a:rPr lang="en-GB" b="1">
                <a:latin typeface="Candara" panose="020E0502030303020204" pitchFamily="34" charset="0"/>
              </a:rPr>
              <a:t>Work Related learning</a:t>
            </a:r>
            <a:br>
              <a:rPr lang="en-GB" b="1">
                <a:latin typeface="Candara" panose="020E0502030303020204" pitchFamily="34" charset="0"/>
              </a:rPr>
            </a:br>
            <a:endParaRPr lang="en-GB" dirty="0"/>
          </a:p>
        </p:txBody>
      </p:sp>
      <p:sp>
        <p:nvSpPr>
          <p:cNvPr id="3" name="Subtitle 2">
            <a:extLst>
              <a:ext uri="{FF2B5EF4-FFF2-40B4-BE49-F238E27FC236}">
                <a16:creationId xmlns:a16="http://schemas.microsoft.com/office/drawing/2014/main" id="{94F12AA7-1F22-426E-A965-23D5BAE940D8}"/>
              </a:ext>
            </a:extLst>
          </p:cNvPr>
          <p:cNvSpPr>
            <a:spLocks noGrp="1"/>
          </p:cNvSpPr>
          <p:nvPr>
            <p:ph type="subTitle" idx="1"/>
          </p:nvPr>
        </p:nvSpPr>
        <p:spPr>
          <a:xfrm>
            <a:off x="6194715" y="3836197"/>
            <a:ext cx="5334931" cy="2189214"/>
          </a:xfrm>
        </p:spPr>
        <p:txBody>
          <a:bodyPr>
            <a:normAutofit/>
          </a:bodyPr>
          <a:lstStyle/>
          <a:p>
            <a:r>
              <a:rPr lang="en-GB" b="1">
                <a:highlight>
                  <a:srgbClr val="00FF00"/>
                </a:highlight>
                <a:latin typeface="Candara" panose="020E0502030303020204" pitchFamily="34" charset="0"/>
              </a:rPr>
              <a:t>Week 3-Exploring the literature review process</a:t>
            </a:r>
            <a:endParaRPr lang="en-GB">
              <a:highlight>
                <a:srgbClr val="00FF00"/>
              </a:highlight>
            </a:endParaRPr>
          </a:p>
        </p:txBody>
      </p:sp>
      <p:sp>
        <p:nvSpPr>
          <p:cNvPr id="22" name="Freeform: Shape 1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1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6" name="Picture 2" descr="work-related-learning">
            <a:extLst>
              <a:ext uri="{FF2B5EF4-FFF2-40B4-BE49-F238E27FC236}">
                <a16:creationId xmlns:a16="http://schemas.microsoft.com/office/drawing/2014/main" id="{8BBA5C85-4675-48F7-A59D-98FC3AFE1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23" name="Freeform: Shape 2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8889CA52-FCEB-48C3-A2A9-EA0392534E91}"/>
              </a:ext>
            </a:extLst>
          </p:cNvPr>
          <p:cNvSpPr>
            <a:spLocks noGrp="1"/>
          </p:cNvSpPr>
          <p:nvPr>
            <p:ph type="ftr" sz="quarter" idx="11"/>
          </p:nvPr>
        </p:nvSpPr>
        <p:spPr>
          <a:xfrm>
            <a:off x="6194716" y="6356350"/>
            <a:ext cx="3805682"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74682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AA9BD54-5F76-4D72-B66A-A46AAEAF9E45}"/>
              </a:ext>
            </a:extLst>
          </p:cNvPr>
          <p:cNvSpPr>
            <a:spLocks noGrp="1"/>
          </p:cNvSpPr>
          <p:nvPr>
            <p:ph idx="1"/>
          </p:nvPr>
        </p:nvSpPr>
        <p:spPr>
          <a:xfrm>
            <a:off x="212035" y="591344"/>
            <a:ext cx="11542643" cy="5585619"/>
          </a:xfrm>
        </p:spPr>
        <p:txBody>
          <a:bodyPr>
            <a:normAutofit lnSpcReduction="10000"/>
          </a:bodyPr>
          <a:lstStyle/>
          <a:p>
            <a:pPr marL="0" indent="0">
              <a:buNone/>
            </a:pPr>
            <a:r>
              <a:rPr lang="en-GB" b="1" i="0" dirty="0">
                <a:effectLst/>
                <a:highlight>
                  <a:srgbClr val="00FFFF"/>
                </a:highlight>
                <a:latin typeface="Candara" panose="020E0502030303020204" pitchFamily="34" charset="0"/>
              </a:rPr>
              <a:t>Health and social care</a:t>
            </a:r>
          </a:p>
          <a:p>
            <a:r>
              <a:rPr lang="en-GB" sz="2400" b="0" i="0" dirty="0">
                <a:effectLst/>
                <a:latin typeface="Tw Cen MT" panose="020B0602020104020603" pitchFamily="34" charset="0"/>
              </a:rPr>
              <a:t>Changes in the use of health and social care services during the pandemic could be due to one of four factors.</a:t>
            </a:r>
          </a:p>
          <a:p>
            <a:pPr>
              <a:buFont typeface="Arial" panose="020B0604020202020204" pitchFamily="34" charset="0"/>
              <a:buChar char="•"/>
            </a:pPr>
            <a:r>
              <a:rPr lang="en-GB" sz="2400" b="0" i="0" dirty="0">
                <a:effectLst/>
                <a:latin typeface="Tw Cen MT" panose="020B0602020104020603" pitchFamily="34" charset="0"/>
              </a:rPr>
              <a:t>A real change in the need for those services (e.g. fewer road traffic injuries because of less people commuting to work).</a:t>
            </a:r>
          </a:p>
          <a:p>
            <a:pPr>
              <a:buFont typeface="Arial" panose="020B0604020202020204" pitchFamily="34" charset="0"/>
              <a:buChar char="•"/>
            </a:pPr>
            <a:r>
              <a:rPr lang="en-GB" sz="2400" b="0" i="0" dirty="0">
                <a:effectLst/>
                <a:latin typeface="Tw Cen MT" panose="020B0602020104020603" pitchFamily="34" charset="0"/>
              </a:rPr>
              <a:t>Reduced availability of services (e.g. services were limited to prevent the spread of COVID-19 within health or social care settings).</a:t>
            </a:r>
          </a:p>
          <a:p>
            <a:pPr>
              <a:buFont typeface="Arial" panose="020B0604020202020204" pitchFamily="34" charset="0"/>
              <a:buChar char="•"/>
            </a:pPr>
            <a:r>
              <a:rPr lang="en-GB" sz="2400" b="0" i="0" dirty="0">
                <a:effectLst/>
                <a:latin typeface="Tw Cen MT" panose="020B0602020104020603" pitchFamily="34" charset="0"/>
              </a:rPr>
              <a:t>Reduced demand for services (e.g. people felt like their needs could wait because they wanted to protect services for those with COVID-19 or because they were afraid of catching COVID-19).</a:t>
            </a:r>
          </a:p>
          <a:p>
            <a:pPr>
              <a:buFont typeface="Arial" panose="020B0604020202020204" pitchFamily="34" charset="0"/>
              <a:buChar char="•"/>
            </a:pPr>
            <a:r>
              <a:rPr lang="en-GB" sz="2400" b="0" i="0" dirty="0">
                <a:effectLst/>
                <a:latin typeface="Tw Cen MT" panose="020B0602020104020603" pitchFamily="34" charset="0"/>
              </a:rPr>
              <a:t>Needs related to COVID-19 directly or to the interaction between COVID-19 and other health conditions.</a:t>
            </a:r>
          </a:p>
          <a:p>
            <a:r>
              <a:rPr lang="en-GB" sz="2400" b="0" i="0" dirty="0">
                <a:effectLst/>
                <a:latin typeface="Tw Cen MT" panose="020B0602020104020603" pitchFamily="34" charset="0"/>
              </a:rPr>
              <a:t>Untangling which of these factors are responsible for changes in health and social care use during the pandemic is difficult and a number of research projects are underway to help understand this in more detail.</a:t>
            </a:r>
          </a:p>
          <a:p>
            <a:endParaRPr lang="en-GB" sz="1800" dirty="0"/>
          </a:p>
        </p:txBody>
      </p:sp>
      <p:sp>
        <p:nvSpPr>
          <p:cNvPr id="4" name="Footer Placeholder 3">
            <a:extLst>
              <a:ext uri="{FF2B5EF4-FFF2-40B4-BE49-F238E27FC236}">
                <a16:creationId xmlns:a16="http://schemas.microsoft.com/office/drawing/2014/main" id="{6B71730C-8E7C-4CA8-BDD7-22EACBCF885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607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279E68-B6F3-42FB-9E1D-2C08126A947A}"/>
              </a:ext>
            </a:extLst>
          </p:cNvPr>
          <p:cNvSpPr>
            <a:spLocks noGrp="1"/>
          </p:cNvSpPr>
          <p:nvPr>
            <p:ph idx="1"/>
          </p:nvPr>
        </p:nvSpPr>
        <p:spPr>
          <a:xfrm>
            <a:off x="298710" y="732490"/>
            <a:ext cx="6493685" cy="5146636"/>
          </a:xfrm>
        </p:spPr>
        <p:txBody>
          <a:bodyPr>
            <a:noAutofit/>
          </a:bodyPr>
          <a:lstStyle/>
          <a:p>
            <a:r>
              <a:rPr lang="en-GB" sz="2400" b="0" i="0" dirty="0">
                <a:effectLst/>
                <a:latin typeface="Tw Cen MT" panose="020B0602020104020603" pitchFamily="34" charset="0"/>
              </a:rPr>
              <a:t>The public health workforce and local government have reshaped their work in an effort to contain the infection and protect the </a:t>
            </a:r>
            <a:r>
              <a:rPr lang="en-GB" sz="2400" b="0" i="0" dirty="0">
                <a:effectLst/>
                <a:highlight>
                  <a:srgbClr val="00FF00"/>
                </a:highlight>
                <a:latin typeface="Tw Cen MT" panose="020B0602020104020603" pitchFamily="34" charset="0"/>
              </a:rPr>
              <a:t>most vulnerable</a:t>
            </a:r>
            <a:r>
              <a:rPr lang="en-GB" sz="2400" b="0" i="0" dirty="0">
                <a:effectLst/>
                <a:latin typeface="Tw Cen MT" panose="020B0602020104020603" pitchFamily="34" charset="0"/>
              </a:rPr>
              <a:t>. Yet this is against a backdrop of successive years of real-terms budget reductions. </a:t>
            </a:r>
          </a:p>
          <a:p>
            <a:r>
              <a:rPr lang="en-GB" sz="2400" b="0" i="0" dirty="0">
                <a:effectLst/>
                <a:latin typeface="Tw Cen MT" panose="020B0602020104020603" pitchFamily="34" charset="0"/>
              </a:rPr>
              <a:t>The NHS has been radically mobilised to respond to the acute needs of people infected with the virus, at the same time as delivering scaled-back non-COVID-19 health care. </a:t>
            </a:r>
          </a:p>
          <a:p>
            <a:r>
              <a:rPr lang="en-GB" sz="2400" b="0" i="0" dirty="0">
                <a:effectLst/>
                <a:latin typeface="Tw Cen MT" panose="020B0602020104020603" pitchFamily="34" charset="0"/>
              </a:rPr>
              <a:t>Social care, weakened by years of declining real-terms public funding and rising demand, has been reeling from the impact of the virus, with many users and staff unprotected, fatally vulnerable and poorly accounted for in the official data until now.</a:t>
            </a:r>
            <a:endParaRPr lang="en-GB" sz="2400" dirty="0">
              <a:latin typeface="Tw Cen MT" panose="020B0602020104020603" pitchFamily="34" charset="0"/>
            </a:endParaRPr>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A4BBDA9-85E5-4BC2-8673-94AC30163C11}"/>
              </a:ext>
            </a:extLst>
          </p:cNvPr>
          <p:cNvSpPr txBox="1"/>
          <p:nvPr/>
        </p:nvSpPr>
        <p:spPr>
          <a:xfrm>
            <a:off x="7042315" y="2782669"/>
            <a:ext cx="3996149" cy="1569660"/>
          </a:xfrm>
          <a:prstGeom prst="rect">
            <a:avLst/>
          </a:prstGeom>
          <a:noFill/>
        </p:spPr>
        <p:txBody>
          <a:bodyPr wrap="square">
            <a:spAutoFit/>
          </a:bodyPr>
          <a:lstStyle/>
          <a:p>
            <a:pPr algn="ctr"/>
            <a:r>
              <a:rPr lang="en-US" sz="3200" i="1" dirty="0"/>
              <a:t>A sector poorly prepared for the pandemic</a:t>
            </a:r>
            <a:endParaRPr lang="en-GB" sz="3200" b="1" i="0" dirty="0">
              <a:effectLst/>
              <a:latin typeface="Candara" panose="020E0502030303020204" pitchFamily="34" charset="0"/>
            </a:endParaRPr>
          </a:p>
        </p:txBody>
      </p:sp>
      <p:sp>
        <p:nvSpPr>
          <p:cNvPr id="5" name="Footer Placeholder 4">
            <a:extLst>
              <a:ext uri="{FF2B5EF4-FFF2-40B4-BE49-F238E27FC236}">
                <a16:creationId xmlns:a16="http://schemas.microsoft.com/office/drawing/2014/main" id="{BE617B53-DAC7-4017-8B16-E47B849A7FA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5619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C48D2-4517-424A-BE85-BBDFDBC40D2A}"/>
              </a:ext>
            </a:extLst>
          </p:cNvPr>
          <p:cNvSpPr>
            <a:spLocks noGrp="1"/>
          </p:cNvSpPr>
          <p:nvPr>
            <p:ph type="title"/>
          </p:nvPr>
        </p:nvSpPr>
        <p:spPr>
          <a:xfrm>
            <a:off x="686834" y="1153572"/>
            <a:ext cx="3200400" cy="4461163"/>
          </a:xfrm>
        </p:spPr>
        <p:txBody>
          <a:bodyPr>
            <a:normAutofit/>
          </a:bodyPr>
          <a:lstStyle/>
          <a:p>
            <a:r>
              <a:rPr lang="en-US" i="1" dirty="0">
                <a:solidFill>
                  <a:srgbClr val="FFFFFF"/>
                </a:solidFill>
              </a:rPr>
              <a:t>A sector poorly prepared for the pandemic.</a:t>
            </a:r>
            <a:endParaRPr lang="en-GB" i="1"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72CAFE-C79F-4C2B-8695-3822B973E464}"/>
              </a:ext>
            </a:extLst>
          </p:cNvPr>
          <p:cNvSpPr>
            <a:spLocks noGrp="1"/>
          </p:cNvSpPr>
          <p:nvPr>
            <p:ph idx="1"/>
          </p:nvPr>
        </p:nvSpPr>
        <p:spPr>
          <a:xfrm>
            <a:off x="4447308" y="591344"/>
            <a:ext cx="6906491" cy="5585619"/>
          </a:xfrm>
        </p:spPr>
        <p:txBody>
          <a:bodyPr anchor="ctr">
            <a:normAutofit/>
          </a:bodyPr>
          <a:lstStyle/>
          <a:p>
            <a:endParaRPr lang="en-US" sz="2400" dirty="0">
              <a:latin typeface="+mj-lt"/>
            </a:endParaRPr>
          </a:p>
          <a:p>
            <a:pPr marL="0" indent="0">
              <a:buNone/>
            </a:pPr>
            <a:endParaRPr lang="en-US" sz="2400" dirty="0">
              <a:latin typeface="+mj-lt"/>
            </a:endParaRPr>
          </a:p>
          <a:p>
            <a:r>
              <a:rPr lang="en-US" sz="2400" dirty="0">
                <a:latin typeface="+mj-lt"/>
              </a:rPr>
              <a:t>For instance, we heard that many care homes had insufficient space to safely isolate people who had caught COVID-19 and contain the spread. Local supplies of </a:t>
            </a:r>
            <a:r>
              <a:rPr lang="en-US" sz="2400" dirty="0">
                <a:highlight>
                  <a:srgbClr val="00FF00"/>
                </a:highlight>
                <a:latin typeface="+mj-lt"/>
              </a:rPr>
              <a:t>personal protective equipment </a:t>
            </a:r>
            <a:r>
              <a:rPr lang="en-US" sz="2400" dirty="0">
                <a:latin typeface="+mj-lt"/>
              </a:rPr>
              <a:t>(PPE) were low, or non-existent in some places as late as the end of March 2020, which left many care workers exposed to the virus.</a:t>
            </a:r>
          </a:p>
          <a:p>
            <a:r>
              <a:rPr lang="en-US" sz="2400" dirty="0">
                <a:latin typeface="+mj-lt"/>
              </a:rPr>
              <a:t>In workshops with care managers, commissioners and managers as part of our COVID-19 work, we were told on many occasions that social care felt like it was not a priority, guidance was initially inaccurate and late, and support for funding insufficient and slow to arrive.</a:t>
            </a:r>
            <a:endParaRPr lang="en-GB" sz="2400" dirty="0">
              <a:latin typeface="+mj-lt"/>
            </a:endParaRPr>
          </a:p>
          <a:p>
            <a:endParaRPr lang="en-US" sz="2400" dirty="0">
              <a:latin typeface="+mj-lt"/>
            </a:endParaRPr>
          </a:p>
        </p:txBody>
      </p:sp>
      <p:sp>
        <p:nvSpPr>
          <p:cNvPr id="4" name="Footer Placeholder 3">
            <a:extLst>
              <a:ext uri="{FF2B5EF4-FFF2-40B4-BE49-F238E27FC236}">
                <a16:creationId xmlns:a16="http://schemas.microsoft.com/office/drawing/2014/main" id="{1B0F1AAF-E953-42D7-A410-C878886E8A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59655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Isosceles Triangle 8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oronavirus (COVID-19) social care response - Health and Social Care  Alliance Scotland">
            <a:extLst>
              <a:ext uri="{FF2B5EF4-FFF2-40B4-BE49-F238E27FC236}">
                <a16:creationId xmlns:a16="http://schemas.microsoft.com/office/drawing/2014/main" id="{79F3B8CE-F05E-41DB-9F48-AD888F2464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6" r="36933"/>
          <a:stretch/>
        </p:blipFill>
        <p:spPr bwMode="auto">
          <a:xfrm>
            <a:off x="8435988" y="3190507"/>
            <a:ext cx="3428663" cy="3428570"/>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86" name="Isosceles Triangle 8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EF792B87-4858-400F-A75C-71B99F765BD9}"/>
              </a:ext>
            </a:extLst>
          </p:cNvPr>
          <p:cNvGraphicFramePr>
            <a:graphicFrameLocks noGrp="1"/>
          </p:cNvGraphicFramePr>
          <p:nvPr>
            <p:ph idx="1"/>
            <p:extLst>
              <p:ext uri="{D42A27DB-BD31-4B8C-83A1-F6EECF244321}">
                <p14:modId xmlns:p14="http://schemas.microsoft.com/office/powerpoint/2010/main" val="3107385229"/>
              </p:ext>
            </p:extLst>
          </p:nvPr>
        </p:nvGraphicFramePr>
        <p:xfrm>
          <a:off x="449721" y="238923"/>
          <a:ext cx="7986265" cy="5938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066A03E-F2DC-40BB-994E-3B880824797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1565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Arc 136">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80A7027-3490-4356-9E51-01951C93440A}"/>
              </a:ext>
            </a:extLst>
          </p:cNvPr>
          <p:cNvSpPr>
            <a:spLocks noGrp="1"/>
          </p:cNvSpPr>
          <p:nvPr>
            <p:ph idx="1"/>
          </p:nvPr>
        </p:nvSpPr>
        <p:spPr>
          <a:xfrm>
            <a:off x="669017" y="984029"/>
            <a:ext cx="10007991" cy="4351338"/>
          </a:xfrm>
        </p:spPr>
        <p:txBody>
          <a:bodyPr>
            <a:normAutofit/>
          </a:bodyPr>
          <a:lstStyle/>
          <a:p>
            <a:pPr marL="0" indent="0">
              <a:buNone/>
            </a:pPr>
            <a:r>
              <a:rPr lang="en-US" sz="3600" b="1" i="1" dirty="0">
                <a:highlight>
                  <a:srgbClr val="00FFFF"/>
                </a:highlight>
                <a:latin typeface="Candara" panose="020E0502030303020204" pitchFamily="34" charset="0"/>
              </a:rPr>
              <a:t>A sector poorly prepared for the pandemic</a:t>
            </a:r>
          </a:p>
          <a:p>
            <a:r>
              <a:rPr lang="en-GB" b="0" i="0" dirty="0">
                <a:effectLst/>
                <a:latin typeface="Tw Cen MT" panose="020B0602020104020603" pitchFamily="34" charset="0"/>
              </a:rPr>
              <a:t>Several groups may be particularly vulnerable to the effects of both the pandemic and the social distancing measures. </a:t>
            </a:r>
          </a:p>
          <a:p>
            <a:r>
              <a:rPr lang="en-GB" dirty="0">
                <a:latin typeface="Tw Cen MT" panose="020B0602020104020603" pitchFamily="34" charset="0"/>
              </a:rPr>
              <a:t>S</a:t>
            </a:r>
            <a:r>
              <a:rPr lang="en-GB" b="0" i="0" dirty="0">
                <a:effectLst/>
                <a:latin typeface="Tw Cen MT" panose="020B0602020104020603" pitchFamily="34" charset="0"/>
              </a:rPr>
              <a:t>everal mechanisms through which the pandemic response is likely to affect health: economic effects, social isolation, family relationships, health related behaviours, disruption to essential services, disrupted education, transport and green space, social disorder, and psychosocial effects.</a:t>
            </a:r>
          </a:p>
          <a:p>
            <a:r>
              <a:rPr lang="en-GB" sz="2200" b="0" i="0" dirty="0">
                <a:effectLst/>
                <a:latin typeface="interfaceregular"/>
              </a:rPr>
              <a:t> .</a:t>
            </a:r>
            <a:endParaRPr lang="en-GB" sz="2200" dirty="0"/>
          </a:p>
        </p:txBody>
      </p:sp>
      <p:sp>
        <p:nvSpPr>
          <p:cNvPr id="139" name="Oval 13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2" name="Picture 2" descr="Health and social care clipart 7 » Clipart Station">
            <a:extLst>
              <a:ext uri="{FF2B5EF4-FFF2-40B4-BE49-F238E27FC236}">
                <a16:creationId xmlns:a16="http://schemas.microsoft.com/office/drawing/2014/main" id="{07E6D56B-B882-490A-9F0B-1C3BDBC2B3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66" r="24333" b="-1"/>
          <a:stretch/>
        </p:blipFill>
        <p:spPr bwMode="auto">
          <a:xfrm>
            <a:off x="9344159" y="4164036"/>
            <a:ext cx="1987400" cy="1987381"/>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8FBBA8DE-A027-4B56-A111-667B895A5EB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6497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488B9-C555-434E-8D1D-84D09B4E2AAA}"/>
              </a:ext>
            </a:extLst>
          </p:cNvPr>
          <p:cNvSpPr>
            <a:spLocks noGrp="1"/>
          </p:cNvSpPr>
          <p:nvPr>
            <p:ph type="title"/>
          </p:nvPr>
        </p:nvSpPr>
        <p:spPr>
          <a:xfrm>
            <a:off x="466722" y="586855"/>
            <a:ext cx="3201366" cy="3387497"/>
          </a:xfrm>
        </p:spPr>
        <p:txBody>
          <a:bodyPr anchor="b">
            <a:normAutofit/>
          </a:bodyPr>
          <a:lstStyle/>
          <a:p>
            <a:pPr algn="r"/>
            <a:endParaRPr lang="en-GB" sz="4000">
              <a:solidFill>
                <a:srgbClr val="FFFFFF"/>
              </a:solidFill>
            </a:endParaRPr>
          </a:p>
        </p:txBody>
      </p:sp>
      <p:sp>
        <p:nvSpPr>
          <p:cNvPr id="3" name="Content Placeholder 2">
            <a:extLst>
              <a:ext uri="{FF2B5EF4-FFF2-40B4-BE49-F238E27FC236}">
                <a16:creationId xmlns:a16="http://schemas.microsoft.com/office/drawing/2014/main" id="{001AD3A8-8EC1-4E60-8BA7-A4E412DE67B8}"/>
              </a:ext>
            </a:extLst>
          </p:cNvPr>
          <p:cNvSpPr>
            <a:spLocks noGrp="1"/>
          </p:cNvSpPr>
          <p:nvPr>
            <p:ph idx="1"/>
          </p:nvPr>
        </p:nvSpPr>
        <p:spPr>
          <a:xfrm>
            <a:off x="4810259" y="649480"/>
            <a:ext cx="6555347" cy="5546047"/>
          </a:xfrm>
        </p:spPr>
        <p:txBody>
          <a:bodyPr anchor="ctr">
            <a:normAutofit/>
          </a:bodyPr>
          <a:lstStyle/>
          <a:p>
            <a:r>
              <a:rPr lang="en-US" sz="2000"/>
              <a:t>Unsurprisingly, the social care sector has been hit particularly hard by the coronavirus pandemic. Society's most vulnerable people, such as the elderly, have an increased risk of contracting COVID-19 and this has put huge pressure on the sector, as these vulnerable groups rely most heavily on social care services.</a:t>
            </a:r>
          </a:p>
          <a:p>
            <a:endParaRPr lang="en-US" sz="2000"/>
          </a:p>
          <a:p>
            <a:r>
              <a:rPr lang="en-US" sz="2000"/>
              <a:t>By June 2020 there had been more than 30,500 excess deaths among care home residents, with social care staff more than twice as likely to die from COVID-19 as other adults. The pandemic has highlighted inequalities in society (people from ethnic minority groups are more likely to die of coronavirus than white people), the social care industry's fragile finances and the low pay and poor conditions experienced by many workers.</a:t>
            </a:r>
            <a:endParaRPr lang="en-GB" sz="2000"/>
          </a:p>
        </p:txBody>
      </p:sp>
      <p:sp>
        <p:nvSpPr>
          <p:cNvPr id="4" name="Footer Placeholder 3">
            <a:extLst>
              <a:ext uri="{FF2B5EF4-FFF2-40B4-BE49-F238E27FC236}">
                <a16:creationId xmlns:a16="http://schemas.microsoft.com/office/drawing/2014/main" id="{DEB7D339-7D5B-4642-97C2-A8A06E3B547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306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77"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2000" b="1"/>
              <a:t>10 minutes break</a:t>
            </a:r>
          </a:p>
          <a:p>
            <a:endParaRPr lang="en-GB" sz="200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a:solidFill>
                  <a:schemeClr val="tx1">
                    <a:alpha val="60000"/>
                  </a:schemeClr>
                </a:solidFill>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8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8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28C940-0305-47F7-AEE7-1BBCDC7EC7AF}"/>
              </a:ext>
            </a:extLst>
          </p:cNvPr>
          <p:cNvSpPr>
            <a:spLocks noGrp="1"/>
          </p:cNvSpPr>
          <p:nvPr>
            <p:ph idx="1"/>
          </p:nvPr>
        </p:nvSpPr>
        <p:spPr>
          <a:xfrm>
            <a:off x="507030" y="929935"/>
            <a:ext cx="10905066" cy="5384918"/>
          </a:xfrm>
        </p:spPr>
        <p:txBody>
          <a:bodyPr>
            <a:normAutofit lnSpcReduction="10000"/>
          </a:bodyPr>
          <a:lstStyle/>
          <a:p>
            <a:pPr marL="0" indent="0">
              <a:buNone/>
            </a:pPr>
            <a:r>
              <a:rPr lang="en-GB" sz="3200" b="1" i="1" dirty="0">
                <a:effectLst/>
                <a:highlight>
                  <a:srgbClr val="00FFFF"/>
                </a:highlight>
                <a:latin typeface="Candara" panose="020E0502030303020204" pitchFamily="34" charset="0"/>
              </a:rPr>
              <a:t>Global Impact of the pandemic</a:t>
            </a:r>
          </a:p>
          <a:p>
            <a:r>
              <a:rPr lang="en-GB" sz="2400" b="0" i="0" dirty="0">
                <a:effectLst/>
                <a:latin typeface="Tw Cen MT" panose="020B0602020104020603" pitchFamily="34" charset="0"/>
              </a:rPr>
              <a:t>The current coronavirus disease 2019 (COVID-19) pandemic has posed enormous and unpredictable challenges to the provision of health care to people, and may end up being considered one of the ultimate equalizers in what has been considered healthcare inequality around the world. </a:t>
            </a:r>
          </a:p>
          <a:p>
            <a:r>
              <a:rPr lang="en-GB" sz="2400" b="0" i="0" dirty="0">
                <a:effectLst/>
                <a:latin typeface="Tw Cen MT" panose="020B0602020104020603" pitchFamily="34" charset="0"/>
              </a:rPr>
              <a:t>Regardless of whether you live in central New York City or London, in a favela in Rio de Janeiro or a slum in Mumbai, you were told to quarantine in place, which means isolating yourself from all those who provided you services, whether they be food, entertainment or health care services. </a:t>
            </a:r>
          </a:p>
          <a:p>
            <a:r>
              <a:rPr lang="en-GB" sz="2400" b="0" i="0" dirty="0">
                <a:effectLst/>
                <a:latin typeface="Tw Cen MT" panose="020B0602020104020603" pitchFamily="34" charset="0"/>
              </a:rPr>
              <a:t>Food can be delivered, entertainment achieved through television, but health care services required you to leave the safety of your home possibly exposing you to the virus you were told to avoid at all cost.</a:t>
            </a:r>
          </a:p>
          <a:p>
            <a:r>
              <a:rPr lang="en-GB" sz="2400" b="0" i="0" dirty="0">
                <a:effectLst/>
                <a:latin typeface="Tw Cen MT" panose="020B0602020104020603" pitchFamily="34" charset="0"/>
              </a:rPr>
              <a:t>Of course human ingenuity has no boundaries, and systems were promptly developed to attempt to provide health care to those in need while allowing them to remain in </a:t>
            </a:r>
            <a:r>
              <a:rPr lang="en-GB" sz="2400" b="0" i="0" dirty="0">
                <a:effectLst/>
                <a:latin typeface="Verdana" panose="020B0604030504040204" pitchFamily="34" charset="0"/>
              </a:rPr>
              <a:t>quarantine.</a:t>
            </a:r>
          </a:p>
          <a:p>
            <a:endParaRPr lang="en-GB" sz="2000"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5962818A-1E99-44C1-8747-307F2FDF7BA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1174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6" name="Rectangle 76">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How to achieve a positive attitude - Harvard Health">
            <a:extLst>
              <a:ext uri="{FF2B5EF4-FFF2-40B4-BE49-F238E27FC236}">
                <a16:creationId xmlns:a16="http://schemas.microsoft.com/office/drawing/2014/main" id="{A0D0AD6A-6E53-4F27-979F-0BE1DEE459D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 b="18844"/>
          <a:stretch/>
        </p:blipFill>
        <p:spPr bwMode="auto">
          <a:xfrm>
            <a:off x="20" y="10"/>
            <a:ext cx="8450297"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52E6648-7612-4F4D-BF56-4ED96A5536E6}"/>
              </a:ext>
            </a:extLst>
          </p:cNvPr>
          <p:cNvSpPr>
            <a:spLocks noGrp="1"/>
          </p:cNvSpPr>
          <p:nvPr>
            <p:ph idx="1"/>
          </p:nvPr>
        </p:nvSpPr>
        <p:spPr>
          <a:xfrm>
            <a:off x="133215" y="841150"/>
            <a:ext cx="5962785" cy="5095415"/>
          </a:xfrm>
        </p:spPr>
        <p:txBody>
          <a:bodyPr>
            <a:noAutofit/>
          </a:bodyPr>
          <a:lstStyle/>
          <a:p>
            <a:pPr marL="0" indent="0">
              <a:buNone/>
            </a:pPr>
            <a:r>
              <a:rPr lang="en-GB" sz="3200" b="0" i="0" dirty="0">
                <a:solidFill>
                  <a:srgbClr val="FFFFFF"/>
                </a:solidFill>
                <a:effectLst/>
                <a:highlight>
                  <a:srgbClr val="008080"/>
                </a:highlight>
                <a:latin typeface="Tw Cen MT" panose="020B0602020104020603" pitchFamily="34" charset="0"/>
              </a:rPr>
              <a:t>Now… lets look at the positive impact of covid 19</a:t>
            </a:r>
          </a:p>
          <a:p>
            <a:r>
              <a:rPr lang="en-GB" sz="3200" b="0" i="0" dirty="0">
                <a:solidFill>
                  <a:srgbClr val="FFFFFF"/>
                </a:solidFill>
                <a:effectLst/>
                <a:latin typeface="Tw Cen MT" panose="020B0602020104020603" pitchFamily="34" charset="0"/>
              </a:rPr>
              <a:t>At first, the idea of there being anything</a:t>
            </a:r>
            <a:r>
              <a:rPr lang="en-GB" sz="3200" b="0" i="0" dirty="0">
                <a:solidFill>
                  <a:srgbClr val="FFFFFF"/>
                </a:solidFill>
                <a:effectLst/>
                <a:highlight>
                  <a:srgbClr val="0000FF"/>
                </a:highlight>
                <a:latin typeface="Tw Cen MT" panose="020B0602020104020603" pitchFamily="34" charset="0"/>
              </a:rPr>
              <a:t> positive </a:t>
            </a:r>
            <a:r>
              <a:rPr lang="en-GB" sz="3200" b="0" i="0" dirty="0">
                <a:solidFill>
                  <a:srgbClr val="FFFFFF"/>
                </a:solidFill>
                <a:effectLst/>
                <a:latin typeface="Tw Cen MT" panose="020B0602020104020603" pitchFamily="34" charset="0"/>
              </a:rPr>
              <a:t>in all of this seems almost heretical, but after thinking through it, we have seen beauty come from the ashes in many places.</a:t>
            </a:r>
            <a:endParaRPr lang="en-GB" sz="3200" dirty="0">
              <a:solidFill>
                <a:srgbClr val="FFFFFF"/>
              </a:solidFill>
              <a:latin typeface="Tw Cen MT" panose="020B0602020104020603" pitchFamily="34" charset="0"/>
            </a:endParaRPr>
          </a:p>
        </p:txBody>
      </p:sp>
      <p:pic>
        <p:nvPicPr>
          <p:cNvPr id="7170" name="Picture 2" descr="POSITIVE THINKING BREEDS POSITIVE OUTCOMES">
            <a:extLst>
              <a:ext uri="{FF2B5EF4-FFF2-40B4-BE49-F238E27FC236}">
                <a16:creationId xmlns:a16="http://schemas.microsoft.com/office/drawing/2014/main" id="{077EFA2E-265F-43F1-993C-3BB5CDE615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47" r="22734"/>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980425A-4B24-4F9B-AB6A-069514FD404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1011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23426-C6F1-4F3A-82BE-6F2B0A58B8F3}"/>
              </a:ext>
            </a:extLst>
          </p:cNvPr>
          <p:cNvSpPr>
            <a:spLocks noGrp="1"/>
          </p:cNvSpPr>
          <p:nvPr>
            <p:ph idx="1"/>
          </p:nvPr>
        </p:nvSpPr>
        <p:spPr>
          <a:xfrm>
            <a:off x="105078" y="476362"/>
            <a:ext cx="8870110" cy="5389866"/>
          </a:xfrm>
        </p:spPr>
        <p:txBody>
          <a:bodyPr>
            <a:normAutofit lnSpcReduction="10000"/>
          </a:bodyPr>
          <a:lstStyle/>
          <a:p>
            <a:pPr marL="0" indent="0" algn="ctr">
              <a:buNone/>
            </a:pPr>
            <a:r>
              <a:rPr lang="en-GB" sz="3600" b="0" i="0" dirty="0">
                <a:effectLst/>
                <a:highlight>
                  <a:srgbClr val="00FF00"/>
                </a:highlight>
                <a:latin typeface="Tw Cen MT" panose="020B0602020104020603" pitchFamily="34" charset="0"/>
              </a:rPr>
              <a:t>The increased use of health care technology during the pandemic</a:t>
            </a:r>
          </a:p>
          <a:p>
            <a:r>
              <a:rPr lang="en-GB" sz="2600" b="0" i="0" dirty="0">
                <a:effectLst/>
                <a:latin typeface="Tw Cen MT" panose="020B0602020104020603" pitchFamily="34" charset="0"/>
              </a:rPr>
              <a:t>Over the past year, the NHS has been through an extraordinary period of challenge and change. </a:t>
            </a:r>
          </a:p>
          <a:p>
            <a:r>
              <a:rPr lang="en-GB" sz="2600" b="0" i="0" dirty="0">
                <a:effectLst/>
                <a:latin typeface="Tw Cen MT" panose="020B0602020104020603" pitchFamily="34" charset="0"/>
              </a:rPr>
              <a:t>At the forefront of this has been the incredible effort and commitment shown by those in the health service in dealing with the impact of COVID-19. </a:t>
            </a:r>
          </a:p>
          <a:p>
            <a:r>
              <a:rPr lang="en-GB" sz="2600" b="0" i="0" dirty="0">
                <a:effectLst/>
                <a:latin typeface="Tw Cen MT" panose="020B0602020104020603" pitchFamily="34" charset="0"/>
              </a:rPr>
              <a:t>Also significant is the way services have had to rapidly adapt to the new reality of delivering health care in a pandemic.</a:t>
            </a:r>
          </a:p>
          <a:p>
            <a:r>
              <a:rPr lang="en-GB" sz="2600" b="0" i="0" dirty="0">
                <a:effectLst/>
                <a:latin typeface="Tw Cen MT" panose="020B0602020104020603" pitchFamily="34" charset="0"/>
              </a:rPr>
              <a:t>Some of the most notable developments have involved greater use of technology to reduce face-to-face contact and help manage demand. This includes increased use of established technologies and platforms: </a:t>
            </a:r>
            <a:r>
              <a:rPr lang="en-GB" sz="2600" b="0" i="0" dirty="0">
                <a:effectLst/>
                <a:latin typeface="Tw Cen MT" panose="020B0602020104020603" pitchFamily="34" charset="0"/>
                <a:hlinkClick r:id="rId2"/>
              </a:rPr>
              <a:t>more phone and video consultations in primary and secondary care</a:t>
            </a:r>
            <a:r>
              <a:rPr lang="en-GB" sz="2400" b="0" i="0" dirty="0">
                <a:effectLst/>
                <a:latin typeface="Tw Cen MT" panose="020B0602020104020603" pitchFamily="34" charset="0"/>
              </a:rPr>
              <a:t>; </a:t>
            </a:r>
          </a:p>
          <a:p>
            <a:endParaRPr lang="en-GB" sz="1400" dirty="0"/>
          </a:p>
        </p:txBody>
      </p:sp>
      <p:pic>
        <p:nvPicPr>
          <p:cNvPr id="8194" name="Picture 2" descr="Why Telemedicine Is The Next Big Opportunity In Indian Healthtech">
            <a:extLst>
              <a:ext uri="{FF2B5EF4-FFF2-40B4-BE49-F238E27FC236}">
                <a16:creationId xmlns:a16="http://schemas.microsoft.com/office/drawing/2014/main" id="{56826073-8794-458B-8DA0-89396BA2AA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95" r="17395"/>
          <a:stretch/>
        </p:blipFill>
        <p:spPr bwMode="auto">
          <a:xfrm>
            <a:off x="8850065" y="3014332"/>
            <a:ext cx="3341935" cy="3843667"/>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FBFEB4C-2CA1-4F15-A210-9D7AFF66150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0113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k-related-learning">
            <a:extLst>
              <a:ext uri="{FF2B5EF4-FFF2-40B4-BE49-F238E27FC236}">
                <a16:creationId xmlns:a16="http://schemas.microsoft.com/office/drawing/2014/main" id="{22FEBD67-5677-462A-83B0-6C2AAD3F0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14" r="797"/>
          <a:stretch/>
        </p:blipFill>
        <p:spPr bwMode="auto">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6387179" y="1256342"/>
            <a:ext cx="4840010" cy="3843666"/>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3200" dirty="0">
                <a:latin typeface="Tw Cen MT" panose="020B0602020104020603" pitchFamily="34" charset="0"/>
              </a:rPr>
              <a:t>Module lecturer-Tayo Alebiosu</a:t>
            </a:r>
          </a:p>
          <a:p>
            <a:pPr indent="-228600">
              <a:spcAft>
                <a:spcPts val="600"/>
              </a:spcAft>
              <a:buFont typeface="Arial" panose="020B0604020202020204" pitchFamily="34" charset="0"/>
              <a:buChar char="•"/>
            </a:pPr>
            <a:r>
              <a:rPr lang="en-US" sz="3200" dirty="0">
                <a:latin typeface="Tw Cen MT" panose="020B0602020104020603" pitchFamily="34" charset="0"/>
              </a:rPr>
              <a:t>Health and Social Care</a:t>
            </a:r>
          </a:p>
          <a:p>
            <a:pPr indent="-228600">
              <a:spcAft>
                <a:spcPts val="600"/>
              </a:spcAft>
              <a:buFont typeface="Arial" panose="020B0604020202020204" pitchFamily="34" charset="0"/>
              <a:buChar char="•"/>
            </a:pPr>
            <a:r>
              <a:rPr lang="en-US" sz="3200" dirty="0">
                <a:highlight>
                  <a:srgbClr val="00FFFF"/>
                </a:highlight>
                <a:latin typeface="Tw Cen MT" panose="020B0602020104020603" pitchFamily="34" charset="0"/>
              </a:rPr>
              <a:t>Work Related learning</a:t>
            </a:r>
          </a:p>
          <a:p>
            <a:pPr indent="-228600">
              <a:spcAft>
                <a:spcPts val="600"/>
              </a:spcAft>
              <a:buFont typeface="Arial" panose="020B0604020202020204" pitchFamily="34" charset="0"/>
              <a:buChar char="•"/>
            </a:pPr>
            <a:r>
              <a:rPr lang="en-US" sz="3200" dirty="0">
                <a:latin typeface="Tw Cen MT" panose="020B0602020104020603" pitchFamily="34" charset="0"/>
              </a:rPr>
              <a:t>Contact me: </a:t>
            </a:r>
            <a:r>
              <a:rPr lang="en-US" sz="3200" dirty="0">
                <a:latin typeface="Tw Cen MT" panose="020B0602020104020603" pitchFamily="34" charset="0"/>
                <a:hlinkClick r:id="rId3"/>
              </a:rPr>
              <a:t>tayo.alebiosu@lsclondon.co.uk</a:t>
            </a:r>
            <a:endParaRPr lang="en-US" sz="3200" dirty="0">
              <a:latin typeface="Tw Cen MT" panose="020B0602020104020603" pitchFamily="34" charset="0"/>
            </a:endParaRPr>
          </a:p>
          <a:p>
            <a:pPr indent="-228600">
              <a:spcAft>
                <a:spcPts val="600"/>
              </a:spcAft>
              <a:buFont typeface="Arial" panose="020B0604020202020204" pitchFamily="34" charset="0"/>
              <a:buChar char="•"/>
            </a:pPr>
            <a:endParaRPr lang="en-US" sz="2000"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b="1" i="1"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377232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0" name="Rectangle 70">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918803-8EC8-4862-9653-F1DAF484C8E9}"/>
              </a:ext>
            </a:extLst>
          </p:cNvPr>
          <p:cNvSpPr>
            <a:spLocks noGrp="1"/>
          </p:cNvSpPr>
          <p:nvPr>
            <p:ph idx="1"/>
          </p:nvPr>
        </p:nvSpPr>
        <p:spPr>
          <a:xfrm>
            <a:off x="131548" y="358327"/>
            <a:ext cx="10739510" cy="4163337"/>
          </a:xfrm>
        </p:spPr>
        <p:txBody>
          <a:bodyPr>
            <a:normAutofit lnSpcReduction="10000"/>
          </a:bodyPr>
          <a:lstStyle/>
          <a:p>
            <a:pPr marL="0" indent="0" algn="ctr">
              <a:buNone/>
            </a:pPr>
            <a:r>
              <a:rPr lang="en-GB" sz="3200" b="1" i="1" dirty="0">
                <a:effectLst/>
                <a:highlight>
                  <a:srgbClr val="00FF00"/>
                </a:highlight>
                <a:latin typeface="Candara" panose="020E0502030303020204" pitchFamily="34" charset="0"/>
              </a:rPr>
              <a:t>The increased use of health care technology during the pandemic</a:t>
            </a:r>
          </a:p>
          <a:p>
            <a:r>
              <a:rPr lang="en-GB" sz="2400" b="0" i="0" dirty="0">
                <a:effectLst/>
                <a:latin typeface="Tw Cen MT" panose="020B0602020104020603" pitchFamily="34" charset="0"/>
              </a:rPr>
              <a:t>wider use of devices and apps for remote working at home, including as part of </a:t>
            </a:r>
            <a:r>
              <a:rPr lang="en-GB" sz="2400" b="0" i="0" dirty="0">
                <a:effectLst/>
                <a:latin typeface="Tw Cen MT" panose="020B0602020104020603" pitchFamily="34" charset="0"/>
                <a:hlinkClick r:id="rId2"/>
              </a:rPr>
              <a:t>virtual wards</a:t>
            </a:r>
            <a:r>
              <a:rPr lang="en-GB" sz="2400" b="0" i="0" dirty="0">
                <a:effectLst/>
                <a:latin typeface="Tw Cen MT" panose="020B0602020104020603" pitchFamily="34" charset="0"/>
              </a:rPr>
              <a:t>; </a:t>
            </a:r>
            <a:r>
              <a:rPr lang="en-GB" sz="2400" b="0" i="0" dirty="0">
                <a:effectLst/>
                <a:latin typeface="Tw Cen MT" panose="020B0602020104020603" pitchFamily="34" charset="0"/>
                <a:hlinkClick r:id="rId3"/>
              </a:rPr>
              <a:t>increased use of the Electronic Prescribing Service</a:t>
            </a:r>
            <a:r>
              <a:rPr lang="en-GB" sz="2400" b="0" i="0" dirty="0">
                <a:effectLst/>
                <a:latin typeface="Tw Cen MT" panose="020B0602020104020603" pitchFamily="34" charset="0"/>
              </a:rPr>
              <a:t>; and </a:t>
            </a:r>
            <a:r>
              <a:rPr lang="en-GB" sz="2400" b="0" i="0" dirty="0">
                <a:effectLst/>
                <a:latin typeface="Tw Cen MT" panose="020B0602020104020603" pitchFamily="34" charset="0"/>
                <a:hlinkClick r:id="rId3"/>
              </a:rPr>
              <a:t>wider use of the NHS website and NHS 111 online</a:t>
            </a:r>
            <a:r>
              <a:rPr lang="en-GB" sz="2400" b="0" i="0" dirty="0">
                <a:effectLst/>
                <a:latin typeface="Tw Cen MT" panose="020B0602020104020603" pitchFamily="34" charset="0"/>
              </a:rPr>
              <a:t>.</a:t>
            </a:r>
          </a:p>
          <a:p>
            <a:r>
              <a:rPr lang="en-GB" sz="2400" b="0" i="0" dirty="0">
                <a:effectLst/>
                <a:latin typeface="Tw Cen MT" panose="020B0602020104020603" pitchFamily="34" charset="0"/>
              </a:rPr>
              <a:t>COVID-19 has also accelerated the uptake of newer technologies and platforms, such as the </a:t>
            </a:r>
            <a:r>
              <a:rPr lang="en-GB" sz="2400" b="0" i="0" dirty="0">
                <a:effectLst/>
                <a:latin typeface="Tw Cen MT" panose="020B0602020104020603" pitchFamily="34" charset="0"/>
                <a:hlinkClick r:id="rId3"/>
              </a:rPr>
              <a:t>NHS app for appointment booking and patient record access</a:t>
            </a:r>
            <a:r>
              <a:rPr lang="en-GB" sz="2400" b="0" i="0" dirty="0">
                <a:effectLst/>
                <a:latin typeface="Tw Cen MT" panose="020B0602020104020603" pitchFamily="34" charset="0"/>
              </a:rPr>
              <a:t>; the </a:t>
            </a:r>
            <a:r>
              <a:rPr lang="en-GB" sz="2400" b="0" i="0" dirty="0">
                <a:effectLst/>
                <a:latin typeface="Tw Cen MT" panose="020B0602020104020603" pitchFamily="34" charset="0"/>
                <a:hlinkClick r:id="rId4"/>
              </a:rPr>
              <a:t>rollout of video conferencing software</a:t>
            </a:r>
            <a:r>
              <a:rPr lang="en-GB" sz="2400" b="0" i="0" dirty="0">
                <a:effectLst/>
                <a:latin typeface="Tw Cen MT" panose="020B0602020104020603" pitchFamily="34" charset="0"/>
              </a:rPr>
              <a:t> to enable remote working and collaboration, including more </a:t>
            </a:r>
            <a:r>
              <a:rPr lang="en-GB" sz="2400" b="0" i="0" dirty="0">
                <a:effectLst/>
                <a:latin typeface="Tw Cen MT" panose="020B0602020104020603" pitchFamily="34" charset="0"/>
                <a:hlinkClick r:id="rId5"/>
              </a:rPr>
              <a:t>professional-to-professional support for clinical decision-making</a:t>
            </a:r>
            <a:r>
              <a:rPr lang="en-GB" sz="2400" b="0" i="0" dirty="0">
                <a:effectLst/>
                <a:latin typeface="Tw Cen MT" panose="020B0602020104020603" pitchFamily="34" charset="0"/>
              </a:rPr>
              <a:t>; and the use of </a:t>
            </a:r>
            <a:r>
              <a:rPr lang="en-GB" sz="2400" b="0" i="0" dirty="0">
                <a:effectLst/>
                <a:latin typeface="Tw Cen MT" panose="020B0602020104020603" pitchFamily="34" charset="0"/>
                <a:hlinkClick r:id="rId6"/>
              </a:rPr>
              <a:t>AI-driven image analysis to help diagnose and monitor the progression of COVID-19</a:t>
            </a:r>
            <a:r>
              <a:rPr lang="en-GB" sz="2400" b="0" i="0" dirty="0">
                <a:effectLst/>
                <a:latin typeface="Tw Cen MT" panose="020B0602020104020603" pitchFamily="34" charset="0"/>
              </a:rPr>
              <a:t>.</a:t>
            </a:r>
            <a:endParaRPr lang="en-GB" sz="2400" dirty="0">
              <a:latin typeface="Tw Cen MT" panose="020B0602020104020603" pitchFamily="34" charset="0"/>
            </a:endParaRPr>
          </a:p>
        </p:txBody>
      </p:sp>
      <p:pic>
        <p:nvPicPr>
          <p:cNvPr id="9218" name="Picture 2" descr="Telehealth Will Be Free, No Copays, They Said. But Angry Patients Are  Getting Billed. | Kaiser Health News">
            <a:extLst>
              <a:ext uri="{FF2B5EF4-FFF2-40B4-BE49-F238E27FC236}">
                <a16:creationId xmlns:a16="http://schemas.microsoft.com/office/drawing/2014/main" id="{505EA178-F19B-4EE6-9C5B-223032A9E63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525" r="10705" b="-3"/>
          <a:stretch/>
        </p:blipFill>
        <p:spPr bwMode="auto">
          <a:xfrm>
            <a:off x="8309113" y="3868750"/>
            <a:ext cx="3751339" cy="2989250"/>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C04B8D6-63B6-4592-9C33-4937B69AEDD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61754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C34F20-CD48-42EC-B420-4BBDBBE687F6}"/>
              </a:ext>
            </a:extLst>
          </p:cNvPr>
          <p:cNvSpPr>
            <a:spLocks noGrp="1"/>
          </p:cNvSpPr>
          <p:nvPr>
            <p:ph idx="1"/>
          </p:nvPr>
        </p:nvSpPr>
        <p:spPr>
          <a:xfrm>
            <a:off x="53254" y="931341"/>
            <a:ext cx="6653877" cy="5511662"/>
          </a:xfrm>
        </p:spPr>
        <p:txBody>
          <a:bodyPr>
            <a:noAutofit/>
          </a:bodyPr>
          <a:lstStyle/>
          <a:p>
            <a:pPr marL="0" indent="0">
              <a:buNone/>
            </a:pPr>
            <a:r>
              <a:rPr lang="en-GB" sz="2400" b="1" i="1" dirty="0">
                <a:highlight>
                  <a:srgbClr val="00FF00"/>
                </a:highlight>
                <a:latin typeface="Candara" panose="020E0502030303020204" pitchFamily="34" charset="0"/>
              </a:rPr>
              <a:t>H</a:t>
            </a:r>
            <a:r>
              <a:rPr lang="en-GB" sz="2400" b="1" i="1" dirty="0">
                <a:effectLst/>
                <a:highlight>
                  <a:srgbClr val="00FF00"/>
                </a:highlight>
                <a:latin typeface="Candara" panose="020E0502030303020204" pitchFamily="34" charset="0"/>
              </a:rPr>
              <a:t>ealth care technology </a:t>
            </a:r>
          </a:p>
          <a:p>
            <a:r>
              <a:rPr lang="en-GB" sz="2400" b="0" i="0" dirty="0">
                <a:effectLst/>
                <a:latin typeface="Tw Cen MT" panose="020B0602020104020603" pitchFamily="34" charset="0"/>
              </a:rPr>
              <a:t>But virtual care is not just about moving care delivery out of the hospital. It’s about acknowledging that our health is largely shaped by what takes place before and after doctor or hospital visits.</a:t>
            </a:r>
          </a:p>
          <a:p>
            <a:r>
              <a:rPr lang="en-GB" sz="2400" b="0" i="0" dirty="0">
                <a:effectLst/>
                <a:latin typeface="Tw Cen MT" panose="020B0602020104020603" pitchFamily="34" charset="0"/>
              </a:rPr>
              <a:t> Remote digital health technology can foster a </a:t>
            </a:r>
            <a:r>
              <a:rPr lang="en-GB" sz="2400" b="0" i="0" dirty="0">
                <a:effectLst/>
                <a:highlight>
                  <a:srgbClr val="FF00FF"/>
                </a:highlight>
                <a:latin typeface="Tw Cen MT" panose="020B0602020104020603" pitchFamily="34" charset="0"/>
              </a:rPr>
              <a:t>more holistic, longitudinal, and ultimately effective approach to taking care </a:t>
            </a:r>
            <a:r>
              <a:rPr lang="en-GB" sz="2400" b="0" i="0" dirty="0">
                <a:effectLst/>
                <a:latin typeface="Tw Cen MT" panose="020B0602020104020603" pitchFamily="34" charset="0"/>
              </a:rPr>
              <a:t>of health and health issues. </a:t>
            </a:r>
          </a:p>
          <a:p>
            <a:r>
              <a:rPr lang="en-GB" sz="2400" b="0" i="0" dirty="0">
                <a:effectLst/>
                <a:latin typeface="Tw Cen MT" panose="020B0602020104020603" pitchFamily="34" charset="0"/>
              </a:rPr>
              <a:t>An approach in which ongoing management of chronic conditions and preventative health strategies are as much a priority as providing care to the critically ill.</a:t>
            </a:r>
            <a:endParaRPr lang="en-GB" sz="2400" dirty="0">
              <a:latin typeface="Tw Cen MT" panose="020B0602020104020603" pitchFamily="34" charset="0"/>
            </a:endParaRPr>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tor">
            <a:extLst>
              <a:ext uri="{FF2B5EF4-FFF2-40B4-BE49-F238E27FC236}">
                <a16:creationId xmlns:a16="http://schemas.microsoft.com/office/drawing/2014/main" id="{74857233-525D-4CB2-9636-6D896A336C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C3373A38-EBFA-4BB6-B71E-662ADFDE6DE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9191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4" name="Rectangle 134">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45" name="Freeform: Shape 136">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61C5684-5575-46D7-9F27-F2BF33F54433}"/>
              </a:ext>
            </a:extLst>
          </p:cNvPr>
          <p:cNvSpPr>
            <a:spLocks noGrp="1"/>
          </p:cNvSpPr>
          <p:nvPr>
            <p:ph idx="1"/>
          </p:nvPr>
        </p:nvSpPr>
        <p:spPr>
          <a:xfrm>
            <a:off x="311422" y="625028"/>
            <a:ext cx="6496762" cy="5551935"/>
          </a:xfrm>
        </p:spPr>
        <p:txBody>
          <a:bodyPr>
            <a:normAutofit fontScale="92500"/>
          </a:bodyPr>
          <a:lstStyle/>
          <a:p>
            <a:pPr marL="0" indent="0">
              <a:buNone/>
            </a:pPr>
            <a:r>
              <a:rPr lang="en-GB" sz="2400" b="1" i="0" dirty="0">
                <a:effectLst/>
                <a:highlight>
                  <a:srgbClr val="00FF00"/>
                </a:highlight>
                <a:latin typeface="Tw Cen MT" panose="020B0602020104020603" pitchFamily="34" charset="0"/>
              </a:rPr>
              <a:t>Factoring in training and education for the end-users.</a:t>
            </a:r>
            <a:r>
              <a:rPr lang="en-GB" sz="2400" b="0" i="0" dirty="0">
                <a:effectLst/>
                <a:highlight>
                  <a:srgbClr val="00FF00"/>
                </a:highlight>
                <a:latin typeface="Tw Cen MT" panose="020B0602020104020603" pitchFamily="34" charset="0"/>
              </a:rPr>
              <a:t> </a:t>
            </a:r>
          </a:p>
          <a:p>
            <a:pPr marL="0" indent="0">
              <a:buNone/>
            </a:pPr>
            <a:r>
              <a:rPr lang="en-GB" sz="2400" b="0" i="0" dirty="0">
                <a:effectLst/>
                <a:latin typeface="Tw Cen MT" panose="020B0602020104020603" pitchFamily="34" charset="0"/>
              </a:rPr>
              <a:t>We need to ensure technologies are understood and successfully integrated into everyday practice.  This crisis has shown just how much telehealth should be part of the medical training curriculum, not least to ensure the safety of doctors, nurses and other healthcare professionals in times like these.</a:t>
            </a:r>
          </a:p>
          <a:p>
            <a:pPr marL="0" indent="0">
              <a:buNone/>
            </a:pPr>
            <a:r>
              <a:rPr lang="en-GB" sz="2400" b="1" i="0" dirty="0">
                <a:effectLst/>
                <a:highlight>
                  <a:srgbClr val="00FF00"/>
                </a:highlight>
                <a:latin typeface="Tw Cen MT" panose="020B0602020104020603" pitchFamily="34" charset="0"/>
              </a:rPr>
              <a:t>Attracting and retaining healthcare professionals.</a:t>
            </a:r>
          </a:p>
          <a:p>
            <a:pPr marL="0" indent="0">
              <a:buNone/>
            </a:pPr>
            <a:r>
              <a:rPr lang="en-GB" sz="2400" b="0" i="0" dirty="0">
                <a:effectLst/>
                <a:latin typeface="Tw Cen MT" panose="020B0602020104020603" pitchFamily="34" charset="0"/>
              </a:rPr>
              <a:t> Over the past months, there have been many, many examples of healthcare workers going above and beyond to care for their patients in a time of crisis.</a:t>
            </a:r>
          </a:p>
          <a:p>
            <a:pPr marL="0" indent="0">
              <a:buNone/>
            </a:pPr>
            <a:r>
              <a:rPr lang="en-GB" sz="2400" b="0" i="0" dirty="0">
                <a:effectLst/>
                <a:latin typeface="Tw Cen MT" panose="020B0602020104020603" pitchFamily="34" charset="0"/>
              </a:rPr>
              <a:t>We’ve also seen broader recognition from the general public of the vital role that the healthcare community is playing in battling the pandemic. </a:t>
            </a:r>
            <a:br>
              <a:rPr lang="en-GB" sz="2400" dirty="0">
                <a:latin typeface="Tw Cen MT" panose="020B0602020104020603" pitchFamily="34" charset="0"/>
              </a:rPr>
            </a:br>
            <a:endParaRPr lang="en-GB" sz="2400" dirty="0">
              <a:latin typeface="Tw Cen MT" panose="020B0602020104020603" pitchFamily="34" charset="0"/>
            </a:endParaRPr>
          </a:p>
        </p:txBody>
      </p:sp>
      <p:sp>
        <p:nvSpPr>
          <p:cNvPr id="139" name="Oval 138">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0242" name="Picture 2" descr="1,701,086 Training Photos - Free &amp; Royalty-Free Stock Photos from Dreamstime">
            <a:extLst>
              <a:ext uri="{FF2B5EF4-FFF2-40B4-BE49-F238E27FC236}">
                <a16:creationId xmlns:a16="http://schemas.microsoft.com/office/drawing/2014/main" id="{7072A9EF-D4E3-49CB-A22F-D2BE272409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27" r="2772"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43" name="Freeform: Shape 142">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45" name="Straight Connector 144">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 name="Freeform: Shape 148">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2C727937-5934-4232-97A2-3432C3E705A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50378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Content Placeholder 2">
            <a:extLst>
              <a:ext uri="{FF2B5EF4-FFF2-40B4-BE49-F238E27FC236}">
                <a16:creationId xmlns:a16="http://schemas.microsoft.com/office/drawing/2014/main" id="{EF65F4B2-AF7F-4343-B448-E0B9A029BF39}"/>
              </a:ext>
            </a:extLst>
          </p:cNvPr>
          <p:cNvSpPr>
            <a:spLocks noGrp="1"/>
          </p:cNvSpPr>
          <p:nvPr>
            <p:ph idx="1"/>
          </p:nvPr>
        </p:nvSpPr>
        <p:spPr>
          <a:xfrm>
            <a:off x="692426" y="911224"/>
            <a:ext cx="10515600" cy="5039001"/>
          </a:xfrm>
        </p:spPr>
        <p:txBody>
          <a:bodyPr>
            <a:normAutofit/>
          </a:bodyPr>
          <a:lstStyle/>
          <a:p>
            <a:pPr marL="0" indent="0">
              <a:buNone/>
            </a:pPr>
            <a:r>
              <a:rPr lang="en-GB" sz="2400" dirty="0">
                <a:highlight>
                  <a:srgbClr val="00FF00"/>
                </a:highlight>
                <a:latin typeface="centrale_sans"/>
              </a:rPr>
              <a:t>U</a:t>
            </a:r>
            <a:r>
              <a:rPr lang="en-GB" sz="2400" b="0" i="0" dirty="0">
                <a:effectLst/>
                <a:highlight>
                  <a:srgbClr val="00FF00"/>
                </a:highlight>
                <a:latin typeface="centrale_sans"/>
              </a:rPr>
              <a:t>nite the industry and stakeholder community</a:t>
            </a:r>
          </a:p>
          <a:p>
            <a:r>
              <a:rPr lang="en-GB" sz="2400" b="0" i="0" dirty="0">
                <a:effectLst/>
                <a:latin typeface="centrale_sans"/>
              </a:rPr>
              <a:t>we can use the lessons of this crisis to spark the transformation healthcare was craving. Succeeding in the delivery of more patient-centric, outcome-based virtual care depends on the active involvement of multiple actors – healthcare professionals, the general population, payers, regulators and the private sector. The bottleneck is not the technology, but, in many areas, change management. </a:t>
            </a:r>
            <a:endParaRPr lang="en-GB" sz="2400" dirty="0">
              <a:latin typeface="centrale_sans"/>
            </a:endParaRPr>
          </a:p>
          <a:p>
            <a:r>
              <a:rPr lang="en-GB" sz="2400" b="0" i="0" dirty="0">
                <a:effectLst/>
                <a:latin typeface="centrale_sans"/>
              </a:rPr>
              <a:t>We have to act decisively, together, in an orchestrated way, to make the necessary changes. By helping to unite the industry and stakeholder community behind a common roadmap, I am convinced we will be much further along the path to delivering more patient-</a:t>
            </a:r>
            <a:r>
              <a:rPr lang="en-GB" sz="2400" b="0" i="0" dirty="0" err="1">
                <a:effectLst/>
                <a:latin typeface="centrale_sans"/>
              </a:rPr>
              <a:t>centered</a:t>
            </a:r>
            <a:r>
              <a:rPr lang="en-GB" sz="2400" b="0" i="0" dirty="0">
                <a:effectLst/>
                <a:latin typeface="centrale_sans"/>
              </a:rPr>
              <a:t>, outcome-based and sustainable healthcare.</a:t>
            </a:r>
            <a:endParaRPr lang="en-GB" sz="2400" dirty="0"/>
          </a:p>
        </p:txBody>
      </p:sp>
      <p:sp>
        <p:nvSpPr>
          <p:cNvPr id="4" name="Footer Placeholder 3">
            <a:extLst>
              <a:ext uri="{FF2B5EF4-FFF2-40B4-BE49-F238E27FC236}">
                <a16:creationId xmlns:a16="http://schemas.microsoft.com/office/drawing/2014/main" id="{688586D7-E9CA-40B2-BE27-F4494C77C98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597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54FAD-26A5-455F-AD47-4E04EFBAC6F1}"/>
              </a:ext>
            </a:extLst>
          </p:cNvPr>
          <p:cNvSpPr>
            <a:spLocks noGrp="1"/>
          </p:cNvSpPr>
          <p:nvPr>
            <p:ph idx="1"/>
          </p:nvPr>
        </p:nvSpPr>
        <p:spPr>
          <a:xfrm>
            <a:off x="586409" y="1772616"/>
            <a:ext cx="10515600" cy="4351338"/>
          </a:xfrm>
        </p:spPr>
        <p:txBody>
          <a:bodyPr/>
          <a:lstStyle/>
          <a:p>
            <a:r>
              <a:rPr lang="en-GB" sz="4400" dirty="0">
                <a:solidFill>
                  <a:schemeClr val="bg1"/>
                </a:solidFill>
                <a:highlight>
                  <a:srgbClr val="008080"/>
                </a:highlight>
                <a:latin typeface="Tw Cen MT" panose="020B0602020104020603" pitchFamily="34" charset="0"/>
              </a:rPr>
              <a:t>Now…lets look at the </a:t>
            </a:r>
          </a:p>
          <a:p>
            <a:r>
              <a:rPr lang="en-GB" sz="4400" dirty="0">
                <a:solidFill>
                  <a:schemeClr val="bg1"/>
                </a:solidFill>
                <a:highlight>
                  <a:srgbClr val="008080"/>
                </a:highlight>
                <a:latin typeface="Tw Cen MT" panose="020B0602020104020603" pitchFamily="34" charset="0"/>
              </a:rPr>
              <a:t>Positive impacts of COVID-19 on social care</a:t>
            </a:r>
          </a:p>
          <a:p>
            <a:pPr marL="0" indent="0">
              <a:buNone/>
            </a:pPr>
            <a:endParaRPr lang="en-GB" dirty="0"/>
          </a:p>
        </p:txBody>
      </p:sp>
      <p:sp>
        <p:nvSpPr>
          <p:cNvPr id="4" name="Footer Placeholder 3">
            <a:extLst>
              <a:ext uri="{FF2B5EF4-FFF2-40B4-BE49-F238E27FC236}">
                <a16:creationId xmlns:a16="http://schemas.microsoft.com/office/drawing/2014/main" id="{2BC03A02-D8EF-450A-AF5B-AE2112AE48E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60840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66E5A-72E2-4746-B26F-80F7D084755C}"/>
              </a:ext>
            </a:extLst>
          </p:cNvPr>
          <p:cNvSpPr>
            <a:spLocks noGrp="1"/>
          </p:cNvSpPr>
          <p:nvPr>
            <p:ph idx="1"/>
          </p:nvPr>
        </p:nvSpPr>
        <p:spPr/>
        <p:txBody>
          <a:bodyPr/>
          <a:lstStyle/>
          <a:p>
            <a:pPr marL="0" indent="0">
              <a:buNone/>
            </a:pPr>
            <a:r>
              <a:rPr lang="en-GB" dirty="0">
                <a:latin typeface="Tw Cen MT" panose="020B0602020104020603" pitchFamily="34" charset="0"/>
              </a:rPr>
              <a:t>Positive impacts of COVID-19 on social care</a:t>
            </a:r>
          </a:p>
          <a:p>
            <a:r>
              <a:rPr lang="en-GB" b="0" i="0" dirty="0">
                <a:solidFill>
                  <a:srgbClr val="202124"/>
                </a:solidFill>
                <a:effectLst/>
                <a:latin typeface="Tw Cen MT" panose="020B0602020104020603" pitchFamily="34" charset="0"/>
              </a:rPr>
              <a:t>The opening up of more regular and supportive communications with providers, including weekly call arounds. The creation of online forums to bring commissioners, providers and community groups together. Making emergency funds available for providers to claim back excess </a:t>
            </a:r>
            <a:r>
              <a:rPr lang="en-GB" b="1" i="0" dirty="0">
                <a:solidFill>
                  <a:srgbClr val="202124"/>
                </a:solidFill>
                <a:effectLst/>
                <a:latin typeface="Tw Cen MT" panose="020B0602020104020603" pitchFamily="34" charset="0"/>
              </a:rPr>
              <a:t>COVID</a:t>
            </a:r>
            <a:r>
              <a:rPr lang="en-GB" b="0" i="0" dirty="0">
                <a:solidFill>
                  <a:srgbClr val="202124"/>
                </a:solidFill>
                <a:effectLst/>
                <a:latin typeface="Tw Cen MT" panose="020B0602020104020603" pitchFamily="34" charset="0"/>
              </a:rPr>
              <a:t>-related costs.</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760A2FAF-5292-47DE-B351-4669926F387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5451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5D4B1D-A0A9-425D-A6D5-E1D72389B8BE}"/>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A6DF570-81B4-44E1-9D1A-0FD8B05CA6BA}"/>
              </a:ext>
            </a:extLst>
          </p:cNvPr>
          <p:cNvGraphicFramePr>
            <a:graphicFrameLocks noGrp="1"/>
          </p:cNvGraphicFramePr>
          <p:nvPr>
            <p:ph idx="1"/>
            <p:extLst>
              <p:ext uri="{D42A27DB-BD31-4B8C-83A1-F6EECF244321}">
                <p14:modId xmlns:p14="http://schemas.microsoft.com/office/powerpoint/2010/main" val="2023233486"/>
              </p:ext>
            </p:extLst>
          </p:nvPr>
        </p:nvGraphicFramePr>
        <p:xfrm>
          <a:off x="703385" y="520505"/>
          <a:ext cx="10650415" cy="5656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C94BA01-B4B5-4AEA-96FE-B7482C67F1A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66179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71924A-09F6-4D82-B5FD-955A29F0EB81}"/>
              </a:ext>
            </a:extLst>
          </p:cNvPr>
          <p:cNvSpPr>
            <a:spLocks noGrp="1"/>
          </p:cNvSpPr>
          <p:nvPr>
            <p:ph idx="1"/>
          </p:nvPr>
        </p:nvSpPr>
        <p:spPr>
          <a:xfrm>
            <a:off x="838200" y="2391568"/>
            <a:ext cx="10515600" cy="4009232"/>
          </a:xfrm>
        </p:spPr>
        <p:txBody>
          <a:bodyPr anchor="ctr">
            <a:normAutofit/>
          </a:bodyPr>
          <a:lstStyle/>
          <a:p>
            <a:r>
              <a:rPr lang="en-GB" sz="2600" b="0" i="0" dirty="0">
                <a:effectLst/>
                <a:latin typeface="Tw Cen MT" panose="020B0602020104020603" pitchFamily="34" charset="0"/>
              </a:rPr>
              <a:t>The sector adapted quickly to the need to work online. Within a matter of a week, vast numbers of workers </a:t>
            </a:r>
            <a:r>
              <a:rPr lang="en-GB" sz="2600" b="0" i="0" dirty="0">
                <a:effectLst/>
                <a:highlight>
                  <a:srgbClr val="00FFFF"/>
                </a:highlight>
                <a:latin typeface="Tw Cen MT" panose="020B0602020104020603" pitchFamily="34" charset="0"/>
              </a:rPr>
              <a:t>were providing information, advice and support online</a:t>
            </a:r>
            <a:r>
              <a:rPr lang="en-GB" sz="2600" b="0" i="0" dirty="0">
                <a:effectLst/>
                <a:latin typeface="Tw Cen MT" panose="020B0602020104020603" pitchFamily="34" charset="0"/>
              </a:rPr>
              <a:t>, whilst care managers were able to keep in regular touch with other care providers through WhatsApp, Zoom calls and Facebook groups.</a:t>
            </a:r>
          </a:p>
          <a:p>
            <a:r>
              <a:rPr lang="en-GB" sz="2600" b="0" i="0" dirty="0">
                <a:effectLst/>
                <a:latin typeface="Tw Cen MT" panose="020B0602020104020603" pitchFamily="34" charset="0"/>
              </a:rPr>
              <a:t>This was backed up through our engagement with the sector as part of our COVID-19 support work. Commissioners, providers and care home managers gave us many examples of how they used technology to bring services to people and support each other.</a:t>
            </a:r>
          </a:p>
          <a:p>
            <a:endParaRPr lang="en-GB" sz="2400" dirty="0"/>
          </a:p>
        </p:txBody>
      </p:sp>
      <p:sp>
        <p:nvSpPr>
          <p:cNvPr id="6" name="TextBox 5">
            <a:extLst>
              <a:ext uri="{FF2B5EF4-FFF2-40B4-BE49-F238E27FC236}">
                <a16:creationId xmlns:a16="http://schemas.microsoft.com/office/drawing/2014/main" id="{877DC7A8-1736-4AE0-AFFD-2127C5457E35}"/>
              </a:ext>
            </a:extLst>
          </p:cNvPr>
          <p:cNvSpPr txBox="1"/>
          <p:nvPr/>
        </p:nvSpPr>
        <p:spPr>
          <a:xfrm>
            <a:off x="2491410" y="968273"/>
            <a:ext cx="6096000" cy="769441"/>
          </a:xfrm>
          <a:prstGeom prst="rect">
            <a:avLst/>
          </a:prstGeom>
          <a:noFill/>
        </p:spPr>
        <p:txBody>
          <a:bodyPr wrap="square">
            <a:spAutoFit/>
          </a:bodyPr>
          <a:lstStyle/>
          <a:p>
            <a:pPr marL="0" indent="0">
              <a:buNone/>
            </a:pPr>
            <a:r>
              <a:rPr lang="en-GB" sz="4400" b="1" i="0" dirty="0">
                <a:effectLst/>
                <a:latin typeface="Candara" panose="020E0502030303020204" pitchFamily="34" charset="0"/>
              </a:rPr>
              <a:t>Cont.…</a:t>
            </a:r>
          </a:p>
        </p:txBody>
      </p:sp>
      <p:sp>
        <p:nvSpPr>
          <p:cNvPr id="5" name="Footer Placeholder 4">
            <a:extLst>
              <a:ext uri="{FF2B5EF4-FFF2-40B4-BE49-F238E27FC236}">
                <a16:creationId xmlns:a16="http://schemas.microsoft.com/office/drawing/2014/main" id="{F04D62B6-861C-47A0-9A4D-01EA3645921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6546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EA27438-FBC0-4D3B-B5DE-971441A23D80}"/>
              </a:ext>
            </a:extLst>
          </p:cNvPr>
          <p:cNvGraphicFramePr>
            <a:graphicFrameLocks noGrp="1"/>
          </p:cNvGraphicFramePr>
          <p:nvPr>
            <p:ph idx="1"/>
            <p:extLst>
              <p:ext uri="{D42A27DB-BD31-4B8C-83A1-F6EECF244321}">
                <p14:modId xmlns:p14="http://schemas.microsoft.com/office/powerpoint/2010/main" val="1419012750"/>
              </p:ext>
            </p:extLst>
          </p:nvPr>
        </p:nvGraphicFramePr>
        <p:xfrm>
          <a:off x="506437" y="604911"/>
          <a:ext cx="10847363" cy="557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5622800-1EC7-4C9B-909F-1F288301966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85906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9ED311C-B012-4DA6-80CF-6018AEFC469F}"/>
              </a:ext>
            </a:extLst>
          </p:cNvPr>
          <p:cNvSpPr>
            <a:spLocks noGrp="1"/>
          </p:cNvSpPr>
          <p:nvPr>
            <p:ph idx="1"/>
          </p:nvPr>
        </p:nvSpPr>
        <p:spPr>
          <a:xfrm>
            <a:off x="478302" y="492369"/>
            <a:ext cx="5753259" cy="5684594"/>
          </a:xfrm>
        </p:spPr>
        <p:txBody>
          <a:bodyPr>
            <a:normAutofit/>
          </a:bodyPr>
          <a:lstStyle/>
          <a:p>
            <a:pPr marL="0" indent="0">
              <a:buNone/>
            </a:pPr>
            <a:r>
              <a:rPr lang="en-GB" sz="3200" b="1" i="1" dirty="0">
                <a:effectLst/>
                <a:highlight>
                  <a:srgbClr val="008080"/>
                </a:highlight>
                <a:latin typeface="Tw Cen MT" panose="020B0602020104020603" pitchFamily="34" charset="0"/>
              </a:rPr>
              <a:t>Digital at scale</a:t>
            </a:r>
          </a:p>
          <a:p>
            <a:r>
              <a:rPr lang="en-GB" sz="2400" b="0" i="0" dirty="0">
                <a:effectLst/>
                <a:latin typeface="Tw Cen MT" panose="020B0602020104020603" pitchFamily="34" charset="0"/>
              </a:rPr>
              <a:t>Within the space of a week, huge parts of the social care workforce were operating online. </a:t>
            </a:r>
          </a:p>
          <a:p>
            <a:r>
              <a:rPr lang="en-GB" sz="2400" b="0" i="0" dirty="0">
                <a:effectLst/>
                <a:latin typeface="Tw Cen MT" panose="020B0602020104020603" pitchFamily="34" charset="0"/>
              </a:rPr>
              <a:t>Many social care organisations have moved services online – such as assessments, care planning, reviews and outreach – at astonishing pace. </a:t>
            </a:r>
          </a:p>
          <a:p>
            <a:r>
              <a:rPr lang="en-GB" sz="2400" b="0" i="0" dirty="0">
                <a:effectLst/>
                <a:latin typeface="Tw Cen MT" panose="020B0602020104020603" pitchFamily="34" charset="0"/>
              </a:rPr>
              <a:t>Many contributors felt that we are at a tipping point on </a:t>
            </a:r>
            <a:r>
              <a:rPr lang="en-GB" sz="2400" b="0" i="0" dirty="0">
                <a:effectLst/>
                <a:highlight>
                  <a:srgbClr val="00FFFF"/>
                </a:highlight>
                <a:latin typeface="Tw Cen MT" panose="020B0602020104020603" pitchFamily="34" charset="0"/>
              </a:rPr>
              <a:t>digital technology, </a:t>
            </a:r>
            <a:r>
              <a:rPr lang="en-GB" sz="2400" b="0" i="0" dirty="0">
                <a:effectLst/>
                <a:latin typeface="Tw Cen MT" panose="020B0602020104020603" pitchFamily="34" charset="0"/>
              </a:rPr>
              <a:t>which would lead to much faster spread and uptake of new technology and online working.</a:t>
            </a:r>
            <a:endParaRPr lang="en-GB" sz="2400" dirty="0">
              <a:latin typeface="Tw Cen MT" panose="020B0602020104020603" pitchFamily="34" charset="0"/>
            </a:endParaRPr>
          </a:p>
        </p:txBody>
      </p:sp>
      <p:sp>
        <p:nvSpPr>
          <p:cNvPr id="23" name="Oval 2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 name="Picture 4" descr="Sphere of mesh and nodes">
            <a:extLst>
              <a:ext uri="{FF2B5EF4-FFF2-40B4-BE49-F238E27FC236}">
                <a16:creationId xmlns:a16="http://schemas.microsoft.com/office/drawing/2014/main" id="{6F8C5316-94C2-4306-98E4-6AD419F9267C}"/>
              </a:ext>
            </a:extLst>
          </p:cNvPr>
          <p:cNvPicPr>
            <a:picLocks noChangeAspect="1"/>
          </p:cNvPicPr>
          <p:nvPr/>
        </p:nvPicPr>
        <p:blipFill rotWithShape="1">
          <a:blip r:embed="rId2"/>
          <a:srcRect l="2500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7" name="Freeform: Shape 2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D33AEAA9-53BC-4A09-8E1B-4EAA7D727CD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3444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E9160-2A7C-4D9E-9C29-77E3C63BEEAC}"/>
              </a:ext>
            </a:extLst>
          </p:cNvPr>
          <p:cNvSpPr>
            <a:spLocks noGrp="1"/>
          </p:cNvSpPr>
          <p:nvPr>
            <p:ph idx="1"/>
          </p:nvPr>
        </p:nvSpPr>
        <p:spPr>
          <a:xfrm>
            <a:off x="470247" y="995235"/>
            <a:ext cx="10905066" cy="5149637"/>
          </a:xfrm>
        </p:spPr>
        <p:txBody>
          <a:bodyPr>
            <a:normAutofit/>
          </a:bodyPr>
          <a:lstStyle/>
          <a:p>
            <a:pPr marL="0" indent="0">
              <a:buNone/>
            </a:pPr>
            <a:r>
              <a:rPr lang="en-GB" b="1" dirty="0">
                <a:latin typeface="Tw Cen MT" panose="020B0602020104020603" pitchFamily="34" charset="0"/>
              </a:rPr>
              <a:t>Aim:</a:t>
            </a:r>
          </a:p>
          <a:p>
            <a:r>
              <a:rPr lang="en-GB" sz="1800" b="1" dirty="0">
                <a:effectLst/>
                <a:latin typeface="Calibri" panose="020F0502020204030204" pitchFamily="34" charset="0"/>
                <a:ea typeface="Calibri" panose="020F0502020204030204" pitchFamily="34" charset="0"/>
                <a:cs typeface="Times New Roman" panose="02020603050405020304" pitchFamily="18" charset="0"/>
              </a:rPr>
              <a:t>Analyse the nature of the Health and Social Care sector or industry in its wider context and specific environment </a:t>
            </a:r>
            <a:endParaRPr lang="en-GB" b="1" dirty="0">
              <a:latin typeface="Tw Cen MT" panose="020B0602020104020603" pitchFamily="34" charset="0"/>
            </a:endParaRPr>
          </a:p>
          <a:p>
            <a:pPr marL="0" indent="0">
              <a:buNone/>
            </a:pPr>
            <a:r>
              <a:rPr lang="en-GB" b="1" dirty="0">
                <a:latin typeface="Tw Cen MT" panose="020B0602020104020603" pitchFamily="34" charset="0"/>
              </a:rPr>
              <a:t>Learning Outcomes:</a:t>
            </a:r>
          </a:p>
          <a:p>
            <a:r>
              <a:rPr lang="en-GB" dirty="0"/>
              <a:t>At the end of the class, the students will be able to ;</a:t>
            </a:r>
          </a:p>
          <a:p>
            <a:r>
              <a:rPr lang="en-GB" dirty="0"/>
              <a:t>1-</a:t>
            </a:r>
            <a:r>
              <a:rPr lang="en-US" dirty="0"/>
              <a:t>Review the nature of the Health and Social Care sector or industry in its wider context and specific environment.</a:t>
            </a:r>
          </a:p>
          <a:p>
            <a:r>
              <a:rPr lang="en-US" dirty="0"/>
              <a:t>2- Explore an overview of literatures on the health and social care sector with discussions on the wider context of the CoVid19 pandemic</a:t>
            </a:r>
          </a:p>
          <a:p>
            <a:pPr marL="0" indent="0">
              <a:buNone/>
            </a:pPr>
            <a:r>
              <a:rPr lang="en-GB" dirty="0">
                <a:latin typeface="Tw Cen MT" panose="020B0602020104020603" pitchFamily="34" charset="0"/>
              </a:rPr>
              <a:t> </a:t>
            </a:r>
            <a:endParaRPr lang="en-GB" b="1" dirty="0">
              <a:latin typeface="Tw Cen MT" panose="020B0602020104020603" pitchFamily="34" charset="0"/>
            </a:endParaRPr>
          </a:p>
          <a:p>
            <a:endParaRPr lang="en-GB" sz="2000" dirty="0"/>
          </a:p>
        </p:txBody>
      </p:sp>
      <p:sp>
        <p:nvSpPr>
          <p:cNvPr id="4" name="Footer Placeholder 3">
            <a:extLst>
              <a:ext uri="{FF2B5EF4-FFF2-40B4-BE49-F238E27FC236}">
                <a16:creationId xmlns:a16="http://schemas.microsoft.com/office/drawing/2014/main" id="{E9BA8F0E-2F3D-4B89-8B93-EFEA5A39949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3022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A50D2-5818-4714-ADCC-97CA7F42E832}"/>
              </a:ext>
            </a:extLst>
          </p:cNvPr>
          <p:cNvSpPr>
            <a:spLocks noGrp="1"/>
          </p:cNvSpPr>
          <p:nvPr>
            <p:ph type="title"/>
          </p:nvPr>
        </p:nvSpPr>
        <p:spPr>
          <a:xfrm>
            <a:off x="728870" y="1396686"/>
            <a:ext cx="3682710" cy="4064628"/>
          </a:xfrm>
        </p:spPr>
        <p:txBody>
          <a:bodyPr>
            <a:normAutofit/>
          </a:bodyPr>
          <a:lstStyle/>
          <a:p>
            <a:r>
              <a:rPr lang="en-GB" dirty="0">
                <a:latin typeface="Candara" panose="020E0502030303020204" pitchFamily="34" charset="0"/>
              </a:rPr>
              <a:t>I</a:t>
            </a:r>
            <a:r>
              <a:rPr lang="en-GB" b="0" i="0" dirty="0">
                <a:effectLst/>
                <a:latin typeface="Candara" panose="020E0502030303020204" pitchFamily="34" charset="0"/>
              </a:rPr>
              <a:t>dentify the unmet needs of residents</a:t>
            </a:r>
            <a:endParaRPr lang="en-GB" dirty="0">
              <a:latin typeface="Candara" panose="020E0502030303020204" pitchFamily="34" charset="0"/>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95E86F-EE0A-4D0B-BCB4-849A2BE642C2}"/>
              </a:ext>
            </a:extLst>
          </p:cNvPr>
          <p:cNvSpPr>
            <a:spLocks noGrp="1"/>
          </p:cNvSpPr>
          <p:nvPr>
            <p:ph idx="1"/>
          </p:nvPr>
        </p:nvSpPr>
        <p:spPr>
          <a:xfrm>
            <a:off x="5109127" y="1396686"/>
            <a:ext cx="6593684" cy="5247861"/>
          </a:xfrm>
        </p:spPr>
        <p:txBody>
          <a:bodyPr>
            <a:normAutofit/>
          </a:bodyPr>
          <a:lstStyle/>
          <a:p>
            <a:r>
              <a:rPr lang="en-GB" b="0" i="0" dirty="0">
                <a:effectLst/>
                <a:latin typeface="Tw Cen MT" panose="020B0602020104020603" pitchFamily="34" charset="0"/>
              </a:rPr>
              <a:t>This deployment meant that the Council's staff were able </a:t>
            </a:r>
            <a:r>
              <a:rPr lang="en-GB" b="0" i="0" dirty="0">
                <a:effectLst/>
                <a:highlight>
                  <a:srgbClr val="00FFFF"/>
                </a:highlight>
                <a:latin typeface="Tw Cen MT" panose="020B0602020104020603" pitchFamily="34" charset="0"/>
              </a:rPr>
              <a:t>to identify the unmet needs of residents, many of whom are suffering from social isolation and loneliness. </a:t>
            </a:r>
          </a:p>
          <a:p>
            <a:r>
              <a:rPr lang="en-GB" b="0" i="0" dirty="0">
                <a:effectLst/>
                <a:latin typeface="Tw Cen MT" panose="020B0602020104020603" pitchFamily="34" charset="0"/>
              </a:rPr>
              <a:t>In local communities, we heard about how community navigators and local area coordinators, used to working door to door, were suddenly able to recreate their unique forms of communal support through online </a:t>
            </a:r>
            <a:r>
              <a:rPr lang="en-GB" b="0" i="0" dirty="0">
                <a:effectLst/>
                <a:highlight>
                  <a:srgbClr val="00FFFF"/>
                </a:highlight>
                <a:latin typeface="Tw Cen MT" panose="020B0602020104020603" pitchFamily="34" charset="0"/>
              </a:rPr>
              <a:t>networks and WhatsApp</a:t>
            </a:r>
            <a:r>
              <a:rPr lang="en-GB" b="0" i="0" dirty="0">
                <a:effectLst/>
                <a:latin typeface="Tw Cen MT" panose="020B0602020104020603" pitchFamily="34" charset="0"/>
              </a:rPr>
              <a:t>.</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E98363AD-1106-4C58-8C27-59F330545B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37522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Isosceles Triangle 5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CEE8E5-3524-46BE-BC08-0720920676BD}"/>
              </a:ext>
            </a:extLst>
          </p:cNvPr>
          <p:cNvGraphicFramePr>
            <a:graphicFrameLocks noGrp="1"/>
          </p:cNvGraphicFramePr>
          <p:nvPr>
            <p:ph idx="1"/>
            <p:extLst>
              <p:ext uri="{D42A27DB-BD31-4B8C-83A1-F6EECF244321}">
                <p14:modId xmlns:p14="http://schemas.microsoft.com/office/powerpoint/2010/main" val="4036843081"/>
              </p:ext>
            </p:extLst>
          </p:nvPr>
        </p:nvGraphicFramePr>
        <p:xfrm>
          <a:off x="295422" y="295422"/>
          <a:ext cx="11058378" cy="5881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D7E74E8-1009-4394-8082-AA0BD80C8E1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37244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123BE-F36E-431A-9A96-4C7DBDFCBAF3}"/>
              </a:ext>
            </a:extLst>
          </p:cNvPr>
          <p:cNvSpPr>
            <a:spLocks noGrp="1"/>
          </p:cNvSpPr>
          <p:nvPr>
            <p:ph type="title"/>
          </p:nvPr>
        </p:nvSpPr>
        <p:spPr>
          <a:xfrm>
            <a:off x="546100" y="1177061"/>
            <a:ext cx="9034670" cy="975589"/>
          </a:xfrm>
        </p:spPr>
        <p:txBody>
          <a:bodyPr>
            <a:normAutofit fontScale="90000"/>
          </a:bodyPr>
          <a:lstStyle/>
          <a:p>
            <a:pPr algn="ctr"/>
            <a:r>
              <a:rPr lang="en-GB" sz="4800" b="0" i="0" dirty="0">
                <a:effectLst/>
                <a:latin typeface="Candara" panose="020E0502030303020204" pitchFamily="34" charset="0"/>
              </a:rPr>
              <a:t>Examples of good practice included</a:t>
            </a:r>
            <a:r>
              <a:rPr lang="en-GB" sz="4800" b="0" i="0" dirty="0">
                <a:effectLst/>
                <a:latin typeface="Open Sans" panose="020B0606030504020204" pitchFamily="34" charset="0"/>
              </a:rPr>
              <a:t>:</a:t>
            </a:r>
            <a:br>
              <a:rPr lang="en-GB" sz="4800" b="0" i="0" dirty="0">
                <a:effectLst/>
                <a:latin typeface="Open Sans" panose="020B0606030504020204" pitchFamily="34" charset="0"/>
              </a:rPr>
            </a:br>
            <a:endParaRPr lang="en-GB" sz="4600" dirty="0">
              <a:solidFill>
                <a:srgbClr val="FFFFFF"/>
              </a:solidFill>
            </a:endParaRPr>
          </a:p>
        </p:txBody>
      </p:sp>
      <p:sp>
        <p:nvSpPr>
          <p:cNvPr id="3" name="Content Placeholder 2">
            <a:extLst>
              <a:ext uri="{FF2B5EF4-FFF2-40B4-BE49-F238E27FC236}">
                <a16:creationId xmlns:a16="http://schemas.microsoft.com/office/drawing/2014/main" id="{D9100EDC-0BBB-4C51-B333-820DE3755C58}"/>
              </a:ext>
            </a:extLst>
          </p:cNvPr>
          <p:cNvSpPr>
            <a:spLocks noGrp="1"/>
          </p:cNvSpPr>
          <p:nvPr>
            <p:ph idx="1"/>
          </p:nvPr>
        </p:nvSpPr>
        <p:spPr>
          <a:xfrm>
            <a:off x="838200" y="2391568"/>
            <a:ext cx="10515600" cy="3785394"/>
          </a:xfrm>
        </p:spPr>
        <p:txBody>
          <a:bodyPr anchor="ctr">
            <a:normAutofit/>
          </a:bodyPr>
          <a:lstStyle/>
          <a:p>
            <a:pPr>
              <a:buFont typeface="Arial" panose="020B0604020202020204" pitchFamily="34" charset="0"/>
              <a:buChar char="•"/>
            </a:pPr>
            <a:r>
              <a:rPr lang="en-GB" b="0" i="0" dirty="0">
                <a:effectLst/>
                <a:latin typeface="Tw Cen MT" panose="020B0602020104020603" pitchFamily="34" charset="0"/>
              </a:rPr>
              <a:t>The opening up of more regular and supportive communications with providers, including weekly call arounds.</a:t>
            </a:r>
          </a:p>
          <a:p>
            <a:pPr>
              <a:buFont typeface="Arial" panose="020B0604020202020204" pitchFamily="34" charset="0"/>
              <a:buChar char="•"/>
            </a:pPr>
            <a:r>
              <a:rPr lang="en-GB" b="0" i="0" dirty="0">
                <a:effectLst/>
                <a:latin typeface="Tw Cen MT" panose="020B0602020104020603" pitchFamily="34" charset="0"/>
              </a:rPr>
              <a:t>The creation of online forums to bring commissioners, providers and community groups together.</a:t>
            </a:r>
          </a:p>
          <a:p>
            <a:pPr>
              <a:buFont typeface="Arial" panose="020B0604020202020204" pitchFamily="34" charset="0"/>
              <a:buChar char="•"/>
            </a:pPr>
            <a:r>
              <a:rPr lang="en-GB" b="0" i="0" dirty="0">
                <a:effectLst/>
                <a:latin typeface="Tw Cen MT" panose="020B0602020104020603" pitchFamily="34" charset="0"/>
              </a:rPr>
              <a:t>Making emergency funds available for providers to claim </a:t>
            </a:r>
            <a:r>
              <a:rPr lang="en-GB" b="0" i="0" dirty="0">
                <a:effectLst/>
                <a:highlight>
                  <a:srgbClr val="FFFF00"/>
                </a:highlight>
                <a:latin typeface="Tw Cen MT" panose="020B0602020104020603" pitchFamily="34" charset="0"/>
              </a:rPr>
              <a:t>back excess COVID-related costs</a:t>
            </a:r>
            <a:r>
              <a:rPr lang="en-GB" b="0" i="0" dirty="0">
                <a:effectLst/>
                <a:latin typeface="Tw Cen MT" panose="020B0602020104020603" pitchFamily="34" charset="0"/>
              </a:rPr>
              <a:t>.</a:t>
            </a:r>
          </a:p>
          <a:p>
            <a:pPr>
              <a:buFont typeface="Arial" panose="020B0604020202020204" pitchFamily="34" charset="0"/>
              <a:buChar char="•"/>
            </a:pPr>
            <a:r>
              <a:rPr lang="en-GB" b="0" i="0" dirty="0">
                <a:effectLst/>
                <a:latin typeface="Tw Cen MT" panose="020B0602020104020603" pitchFamily="34" charset="0"/>
              </a:rPr>
              <a:t>Commissioners providing practical support and advice, e.g. on personal protective equipment (PPE), testing, infection control, recruitment.</a:t>
            </a:r>
          </a:p>
          <a:p>
            <a:endParaRPr lang="en-GB" sz="2400" dirty="0"/>
          </a:p>
        </p:txBody>
      </p:sp>
      <p:sp>
        <p:nvSpPr>
          <p:cNvPr id="4" name="Footer Placeholder 3">
            <a:extLst>
              <a:ext uri="{FF2B5EF4-FFF2-40B4-BE49-F238E27FC236}">
                <a16:creationId xmlns:a16="http://schemas.microsoft.com/office/drawing/2014/main" id="{22410418-5ACC-4848-BE07-0D7709DAC0C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7842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EA58-58C6-43E2-BE15-B8315019CF8D}"/>
              </a:ext>
            </a:extLst>
          </p:cNvPr>
          <p:cNvSpPr>
            <a:spLocks noGrp="1"/>
          </p:cNvSpPr>
          <p:nvPr>
            <p:ph type="title"/>
          </p:nvPr>
        </p:nvSpPr>
        <p:spPr/>
        <p:txBody>
          <a:bodyPr/>
          <a:lstStyle/>
          <a:p>
            <a:r>
              <a:rPr lang="en-GB" b="1" i="1" dirty="0">
                <a:solidFill>
                  <a:srgbClr val="0070C0"/>
                </a:solidFill>
                <a:effectLst>
                  <a:outerShdw blurRad="38100" dist="38100" dir="2700000" algn="tl">
                    <a:srgbClr val="000000">
                      <a:alpha val="43137"/>
                    </a:srgbClr>
                  </a:outerShdw>
                </a:effectLst>
              </a:rPr>
              <a:t>Glossary of different health care Perspectives </a:t>
            </a:r>
          </a:p>
        </p:txBody>
      </p:sp>
      <p:sp>
        <p:nvSpPr>
          <p:cNvPr id="3" name="Content Placeholder 2">
            <a:extLst>
              <a:ext uri="{FF2B5EF4-FFF2-40B4-BE49-F238E27FC236}">
                <a16:creationId xmlns:a16="http://schemas.microsoft.com/office/drawing/2014/main" id="{FDD3A132-25C0-444E-9088-FF8AD626E906}"/>
              </a:ext>
            </a:extLst>
          </p:cNvPr>
          <p:cNvSpPr>
            <a:spLocks noGrp="1"/>
          </p:cNvSpPr>
          <p:nvPr>
            <p:ph sz="half" idx="1"/>
          </p:nvPr>
        </p:nvSpPr>
        <p:spPr/>
        <p:txBody>
          <a:bodyPr>
            <a:noAutofit/>
          </a:bodyPr>
          <a:lstStyle/>
          <a:p>
            <a:r>
              <a:rPr lang="en-GB" sz="2200" dirty="0">
                <a:latin typeface="Tw Cen MT" panose="020B0602020104020603" pitchFamily="34" charset="0"/>
              </a:rPr>
              <a:t>BMA: British Medical Association</a:t>
            </a:r>
          </a:p>
          <a:p>
            <a:r>
              <a:rPr lang="en-GB" sz="2200" dirty="0">
                <a:latin typeface="Tw Cen MT" panose="020B0602020104020603" pitchFamily="34" charset="0"/>
              </a:rPr>
              <a:t>BMJ-British Medical Journal</a:t>
            </a:r>
          </a:p>
          <a:p>
            <a:r>
              <a:rPr lang="en-GB" sz="2200" dirty="0">
                <a:latin typeface="Tw Cen MT" panose="020B0602020104020603" pitchFamily="34" charset="0"/>
              </a:rPr>
              <a:t>CCG: Clinical Commissioning Groups</a:t>
            </a:r>
          </a:p>
          <a:p>
            <a:r>
              <a:rPr lang="en-GB" sz="2200" dirty="0">
                <a:latin typeface="Tw Cen MT" panose="020B0602020104020603" pitchFamily="34" charset="0"/>
              </a:rPr>
              <a:t>DCN: District Councils Network</a:t>
            </a:r>
          </a:p>
          <a:p>
            <a:r>
              <a:rPr lang="en-GB" sz="2200" dirty="0">
                <a:latin typeface="Tw Cen MT" panose="020B0602020104020603" pitchFamily="34" charset="0"/>
              </a:rPr>
              <a:t>DPH: Director of Public Health</a:t>
            </a:r>
          </a:p>
          <a:p>
            <a:r>
              <a:rPr lang="en-GB" sz="2200" dirty="0">
                <a:latin typeface="Tw Cen MT" panose="020B0602020104020603" pitchFamily="34" charset="0"/>
              </a:rPr>
              <a:t>GP: General Practitioner</a:t>
            </a:r>
          </a:p>
          <a:p>
            <a:r>
              <a:rPr lang="en-GB" sz="2200" dirty="0">
                <a:latin typeface="Tw Cen MT" panose="020B0602020104020603" pitchFamily="34" charset="0"/>
              </a:rPr>
              <a:t>HWB(s): Health and Wellbeing Board(s)</a:t>
            </a:r>
          </a:p>
          <a:p>
            <a:r>
              <a:rPr lang="en-GB" sz="2200" dirty="0">
                <a:latin typeface="Tw Cen MT" panose="020B0602020104020603" pitchFamily="34" charset="0"/>
              </a:rPr>
              <a:t>JSNA: Joint Strategic Needs Assessment</a:t>
            </a:r>
          </a:p>
          <a:p>
            <a:r>
              <a:rPr lang="en-GB" sz="2200" dirty="0">
                <a:latin typeface="Tw Cen MT" panose="020B0602020104020603" pitchFamily="34" charset="0"/>
              </a:rPr>
              <a:t>JHWS: Joint Health and Wellbeing Strategy </a:t>
            </a:r>
          </a:p>
          <a:p>
            <a:r>
              <a:rPr lang="en-GB" sz="2000" dirty="0">
                <a:latin typeface="Tw Cen MT" panose="020B0602020104020603" pitchFamily="34" charset="0"/>
              </a:rPr>
              <a:t>RCN: Royal College of Nursing</a:t>
            </a:r>
          </a:p>
          <a:p>
            <a:endParaRPr lang="en-GB" sz="2200" dirty="0">
              <a:latin typeface="Tw Cen MT" panose="020B0602020104020603" pitchFamily="34" charset="0"/>
            </a:endParaRPr>
          </a:p>
        </p:txBody>
      </p:sp>
      <p:sp>
        <p:nvSpPr>
          <p:cNvPr id="4" name="Content Placeholder 3">
            <a:extLst>
              <a:ext uri="{FF2B5EF4-FFF2-40B4-BE49-F238E27FC236}">
                <a16:creationId xmlns:a16="http://schemas.microsoft.com/office/drawing/2014/main" id="{F331D760-165D-4D9F-A126-50C7ADB09CEC}"/>
              </a:ext>
            </a:extLst>
          </p:cNvPr>
          <p:cNvSpPr>
            <a:spLocks noGrp="1"/>
          </p:cNvSpPr>
          <p:nvPr>
            <p:ph sz="half" idx="2"/>
          </p:nvPr>
        </p:nvSpPr>
        <p:spPr>
          <a:xfrm>
            <a:off x="6172200" y="1825625"/>
            <a:ext cx="5181600" cy="4667250"/>
          </a:xfrm>
        </p:spPr>
        <p:txBody>
          <a:bodyPr>
            <a:noAutofit/>
          </a:bodyPr>
          <a:lstStyle/>
          <a:p>
            <a:r>
              <a:rPr lang="en-GB" sz="2400" dirty="0">
                <a:latin typeface="Tw Cen MT" panose="020B0602020104020603" pitchFamily="34" charset="0"/>
              </a:rPr>
              <a:t>LSHTM: London School of Hygiene and Tropical Medicine</a:t>
            </a:r>
          </a:p>
          <a:p>
            <a:r>
              <a:rPr lang="en-GB" sz="2400" dirty="0">
                <a:latin typeface="Tw Cen MT" panose="020B0602020104020603" pitchFamily="34" charset="0"/>
              </a:rPr>
              <a:t>NHSE: NHS England</a:t>
            </a:r>
          </a:p>
          <a:p>
            <a:r>
              <a:rPr lang="en-GB" sz="2400" dirty="0">
                <a:latin typeface="Tw Cen MT" panose="020B0602020104020603" pitchFamily="34" charset="0"/>
              </a:rPr>
              <a:t>PCT: Primary Care Trust</a:t>
            </a:r>
          </a:p>
          <a:p>
            <a:r>
              <a:rPr lang="en-GB" sz="2400" dirty="0">
                <a:latin typeface="Tw Cen MT" panose="020B0602020104020603" pitchFamily="34" charset="0"/>
              </a:rPr>
              <a:t>PHE: Public Health England</a:t>
            </a:r>
          </a:p>
          <a:p>
            <a:r>
              <a:rPr lang="en-GB" sz="2400" dirty="0">
                <a:latin typeface="Tw Cen MT" panose="020B0602020104020603" pitchFamily="34" charset="0"/>
              </a:rPr>
              <a:t>PHOF: Public Health Outcomes Framework</a:t>
            </a:r>
          </a:p>
          <a:p>
            <a:r>
              <a:rPr lang="en-GB" sz="2400" dirty="0">
                <a:latin typeface="Tw Cen MT" panose="020B0602020104020603" pitchFamily="34" charset="0"/>
              </a:rPr>
              <a:t>PRU Comm: Policy Research Unit in Commissioning and the Health Care System</a:t>
            </a:r>
          </a:p>
          <a:p>
            <a:r>
              <a:rPr lang="en-GB" sz="2400" dirty="0">
                <a:latin typeface="Tw Cen MT" panose="020B0602020104020603" pitchFamily="34" charset="0"/>
              </a:rPr>
              <a:t>UKFPH: UK Faculty of Public Health</a:t>
            </a:r>
          </a:p>
        </p:txBody>
      </p:sp>
      <p:sp>
        <p:nvSpPr>
          <p:cNvPr id="5" name="Footer Placeholder 4">
            <a:extLst>
              <a:ext uri="{FF2B5EF4-FFF2-40B4-BE49-F238E27FC236}">
                <a16:creationId xmlns:a16="http://schemas.microsoft.com/office/drawing/2014/main" id="{F7693830-D6A5-4410-8C64-3CEBF198323A}"/>
              </a:ext>
            </a:extLst>
          </p:cNvPr>
          <p:cNvSpPr>
            <a:spLocks noGrp="1"/>
          </p:cNvSpPr>
          <p:nvPr>
            <p:ph type="ftr" sz="quarter" idx="11"/>
          </p:nvPr>
        </p:nvSpPr>
        <p:spPr>
          <a:xfrm>
            <a:off x="3203713" y="6492875"/>
            <a:ext cx="4114800" cy="365125"/>
          </a:xfrm>
        </p:spPr>
        <p:txBody>
          <a:bodyPr/>
          <a:lstStyle/>
          <a:p>
            <a:r>
              <a:rPr lang="en-GB" dirty="0"/>
              <a:t>Created by Tayo Alebiosu</a:t>
            </a:r>
          </a:p>
        </p:txBody>
      </p:sp>
    </p:spTree>
    <p:extLst>
      <p:ext uri="{BB962C8B-B14F-4D97-AF65-F5344CB8AC3E}">
        <p14:creationId xmlns:p14="http://schemas.microsoft.com/office/powerpoint/2010/main" val="1971819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C04E1EB2-FA30-44DB-A270-ACEFB68FE1B0}"/>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AE6F-56B0-4B47-B66F-1511E8564B37}"/>
              </a:ext>
            </a:extLst>
          </p:cNvPr>
          <p:cNvSpPr>
            <a:spLocks noGrp="1"/>
          </p:cNvSpPr>
          <p:nvPr>
            <p:ph type="title"/>
          </p:nvPr>
        </p:nvSpPr>
        <p:spPr>
          <a:xfrm>
            <a:off x="1047280" y="759806"/>
            <a:ext cx="7872540" cy="1211870"/>
          </a:xfrm>
        </p:spPr>
        <p:txBody>
          <a:bodyPr vert="horz" lIns="91440" tIns="45720" rIns="91440" bIns="45720" rtlCol="0" anchor="ctr">
            <a:normAutofit/>
          </a:bodyPr>
          <a:lstStyle/>
          <a:p>
            <a:pPr algn="ctr"/>
            <a:r>
              <a:rPr lang="en-US" sz="4000" b="1" dirty="0">
                <a:solidFill>
                  <a:srgbClr val="FFFFFF"/>
                </a:solidFill>
              </a:rPr>
              <a:t>Summary of today’s lesson</a:t>
            </a:r>
            <a:endParaRPr lang="en-US" sz="4000" dirty="0">
              <a:solidFill>
                <a:srgbClr val="FFFFFF"/>
              </a:solidFill>
            </a:endParaRPr>
          </a:p>
        </p:txBody>
      </p:sp>
      <p:sp>
        <p:nvSpPr>
          <p:cNvPr id="4" name="Rectangle 3">
            <a:extLst>
              <a:ext uri="{FF2B5EF4-FFF2-40B4-BE49-F238E27FC236}">
                <a16:creationId xmlns:a16="http://schemas.microsoft.com/office/drawing/2014/main" id="{B61649EC-5DEF-4E14-806B-4E8FC5BFFA6D}"/>
              </a:ext>
            </a:extLst>
          </p:cNvPr>
          <p:cNvSpPr/>
          <p:nvPr/>
        </p:nvSpPr>
        <p:spPr>
          <a:xfrm>
            <a:off x="894817" y="1313640"/>
            <a:ext cx="9376446" cy="3563159"/>
          </a:xfrm>
          <a:prstGeom prst="rect">
            <a:avLst/>
          </a:prstGeom>
        </p:spPr>
        <p:txBody>
          <a:bodyPr vert="horz" lIns="91440" tIns="45720" rIns="91440" bIns="45720" rtlCol="0">
            <a:normAutofit/>
          </a:bodyPr>
          <a:lstStyle/>
          <a:p>
            <a:pPr>
              <a:lnSpc>
                <a:spcPct val="90000"/>
              </a:lnSpc>
              <a:spcAft>
                <a:spcPts val="600"/>
              </a:spcAft>
            </a:pPr>
            <a:endParaRPr lang="en-US" sz="2400" b="1" dirty="0">
              <a:latin typeface="Tw Cen MT" panose="020B0602020104020603" pitchFamily="34" charset="0"/>
            </a:endParaRPr>
          </a:p>
          <a:p>
            <a:pPr>
              <a:lnSpc>
                <a:spcPct val="90000"/>
              </a:lnSpc>
              <a:spcAft>
                <a:spcPts val="600"/>
              </a:spcAft>
            </a:pPr>
            <a:r>
              <a:rPr lang="en-US" sz="2400" b="1" dirty="0">
                <a:latin typeface="Tw Cen MT" panose="020B0602020104020603" pitchFamily="34" charset="0"/>
              </a:rPr>
              <a:t>In this session:</a:t>
            </a:r>
          </a:p>
          <a:p>
            <a:r>
              <a:rPr lang="en-US" sz="2400" dirty="0">
                <a:latin typeface="Tw Cen MT" panose="020B0602020104020603" pitchFamily="34" charset="0"/>
              </a:rPr>
              <a:t>All / most learners were able to: </a:t>
            </a:r>
          </a:p>
          <a:p>
            <a:r>
              <a:rPr lang="en-GB" sz="2600" dirty="0">
                <a:latin typeface="Tw Cen MT" panose="020B0602020104020603" pitchFamily="34" charset="0"/>
              </a:rPr>
              <a:t>1-</a:t>
            </a:r>
            <a:r>
              <a:rPr lang="en-US" sz="2600" dirty="0">
                <a:latin typeface="Tw Cen MT" panose="020B0602020104020603" pitchFamily="34" charset="0"/>
              </a:rPr>
              <a:t>Review the nature of the Health and Social Care sector or industry in its wider context and specific environment.</a:t>
            </a:r>
          </a:p>
          <a:p>
            <a:r>
              <a:rPr lang="en-US" sz="2600" dirty="0">
                <a:latin typeface="Tw Cen MT" panose="020B0602020104020603" pitchFamily="34" charset="0"/>
              </a:rPr>
              <a:t>2- Explore an overview of literatures on the health and social care sector with discussions on the wider context of the CoVid19 pandemic</a:t>
            </a:r>
          </a:p>
        </p:txBody>
      </p:sp>
      <p:pic>
        <p:nvPicPr>
          <p:cNvPr id="5" name="Picture 2" descr="Image result for summary images">
            <a:extLst>
              <a:ext uri="{FF2B5EF4-FFF2-40B4-BE49-F238E27FC236}">
                <a16:creationId xmlns:a16="http://schemas.microsoft.com/office/drawing/2014/main" id="{4FA468A4-F8F1-4F70-A2F6-0FD4734077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7" r="9917" b="-1"/>
          <a:stretch/>
        </p:blipFill>
        <p:spPr bwMode="auto">
          <a:xfrm>
            <a:off x="8560904" y="4317377"/>
            <a:ext cx="3354804" cy="248925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C5FEA39-3A3C-4033-AD1C-701759F4A63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1674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9107-12D4-4E7A-B84E-D4989142A73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608E1D8-C9EE-4BBD-B73F-7DA9236BD0B8}"/>
              </a:ext>
            </a:extLst>
          </p:cNvPr>
          <p:cNvSpPr>
            <a:spLocks noGrp="1"/>
          </p:cNvSpPr>
          <p:nvPr>
            <p:ph idx="1"/>
          </p:nvPr>
        </p:nvSpPr>
        <p:spPr/>
        <p:txBody>
          <a:bodyPr/>
          <a:lstStyle/>
          <a:p>
            <a:r>
              <a:rPr lang="en-GB" dirty="0">
                <a:hlinkClick r:id="rId2"/>
              </a:rPr>
              <a:t>https://www.bmj.com/content/369/bmj.m1557</a:t>
            </a:r>
            <a:endParaRPr lang="en-GB" dirty="0"/>
          </a:p>
          <a:p>
            <a:r>
              <a:rPr lang="en-GB" dirty="0">
                <a:hlinkClick r:id="rId3"/>
              </a:rPr>
              <a:t>https://www.philips.com/a-w/about/news/archive/blogs/innovation-matters/2020/20200811-how-the-covid-crisis-could-spark-positive-change-in-healthcare.html</a:t>
            </a:r>
            <a:endParaRPr lang="en-GB" dirty="0"/>
          </a:p>
          <a:p>
            <a:endParaRPr lang="en-GB" dirty="0"/>
          </a:p>
          <a:p>
            <a:r>
              <a:rPr lang="en-GB" b="0" i="0" dirty="0"/>
              <a:t>(https://www.scie.org.uk/care-providers/coronavirus-covid-19/beyond/adult-social-care</a:t>
            </a:r>
            <a:endParaRPr lang="en-GB" dirty="0"/>
          </a:p>
          <a:p>
            <a:endParaRPr lang="en-GB" dirty="0"/>
          </a:p>
          <a:p>
            <a:endParaRPr lang="en-GB" dirty="0"/>
          </a:p>
        </p:txBody>
      </p:sp>
      <p:sp>
        <p:nvSpPr>
          <p:cNvPr id="6" name="Footer Placeholder 5">
            <a:extLst>
              <a:ext uri="{FF2B5EF4-FFF2-40B4-BE49-F238E27FC236}">
                <a16:creationId xmlns:a16="http://schemas.microsoft.com/office/drawing/2014/main" id="{2388D41D-494E-4697-B482-3C64A457F97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3871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D945-4CBC-4565-A3D4-DCE0B6B7D5C6}"/>
              </a:ext>
            </a:extLst>
          </p:cNvPr>
          <p:cNvSpPr>
            <a:spLocks noGrp="1"/>
          </p:cNvSpPr>
          <p:nvPr>
            <p:ph type="title"/>
          </p:nvPr>
        </p:nvSpPr>
        <p:spPr>
          <a:xfrm>
            <a:off x="701344" y="710273"/>
            <a:ext cx="4352315" cy="2813320"/>
          </a:xfrm>
        </p:spPr>
        <p:txBody>
          <a:bodyPr vert="horz" lIns="91440" tIns="45720" rIns="91440" bIns="45720" rtlCol="0" anchor="ctr">
            <a:normAutofit/>
          </a:bodyPr>
          <a:lstStyle/>
          <a:p>
            <a:r>
              <a:rPr lang="en-US" altLang="en-US" b="1" i="1" kern="1200">
                <a:solidFill>
                  <a:schemeClr val="tx1"/>
                </a:solidFill>
                <a:latin typeface="+mj-lt"/>
                <a:ea typeface="+mj-ea"/>
                <a:cs typeface="+mj-cs"/>
              </a:rPr>
              <a:t>ASSESSMENT SUBMISSION</a:t>
            </a:r>
            <a:br>
              <a:rPr lang="en-US" altLang="en-US" i="1" kern="1200">
                <a:solidFill>
                  <a:schemeClr val="tx1"/>
                </a:solidFill>
                <a:latin typeface="+mj-lt"/>
                <a:ea typeface="+mj-ea"/>
                <a:cs typeface="+mj-cs"/>
              </a:rPr>
            </a:br>
            <a:endParaRPr lang="en-US" i="1" kern="120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27"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1">
            <a:extLst>
              <a:ext uri="{FF2B5EF4-FFF2-40B4-BE49-F238E27FC236}">
                <a16:creationId xmlns:a16="http://schemas.microsoft.com/office/drawing/2014/main" id="{CA15A1C1-2B68-41C2-8EDA-87EBD8CFBC0A}"/>
              </a:ext>
            </a:extLst>
          </p:cNvPr>
          <p:cNvSpPr>
            <a:spLocks noChangeArrowheads="1"/>
          </p:cNvSpPr>
          <p:nvPr/>
        </p:nvSpPr>
        <p:spPr bwMode="auto">
          <a:xfrm>
            <a:off x="236485" y="4099034"/>
            <a:ext cx="11280226" cy="219677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highlight>
                  <a:srgbClr val="008080"/>
                </a:highlight>
              </a:rPr>
              <a:t>All assignment will be submitted in electronic format and uploaded to LSC Portal on Turnitin</a:t>
            </a:r>
          </a:p>
          <a:p>
            <a:pPr marL="0" marR="0" lvl="0" indent="-228600" algn="ctr"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p:sp>
        <p:nvSpPr>
          <p:cNvPr id="48" name="Rectangle 4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7717A09A-ADC5-46D8-BAA0-C4C1A5216B63}"/>
              </a:ext>
            </a:extLst>
          </p:cNvPr>
          <p:cNvSpPr>
            <a:spLocks noGrp="1"/>
          </p:cNvSpPr>
          <p:nvPr>
            <p:ph type="ftr" sz="quarter" idx="11"/>
          </p:nvPr>
        </p:nvSpPr>
        <p:spPr>
          <a:xfrm>
            <a:off x="4038600" y="6492874"/>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Created by Tayo Alebiosu</a:t>
            </a:r>
          </a:p>
        </p:txBody>
      </p:sp>
      <p:graphicFrame>
        <p:nvGraphicFramePr>
          <p:cNvPr id="10" name="Content Placeholder 9">
            <a:extLst>
              <a:ext uri="{FF2B5EF4-FFF2-40B4-BE49-F238E27FC236}">
                <a16:creationId xmlns:a16="http://schemas.microsoft.com/office/drawing/2014/main" id="{DD15778F-7DDE-4FCD-946B-AE8FD607722A}"/>
              </a:ext>
            </a:extLst>
          </p:cNvPr>
          <p:cNvGraphicFramePr>
            <a:graphicFrameLocks noGrp="1"/>
          </p:cNvGraphicFramePr>
          <p:nvPr>
            <p:ph idx="1"/>
            <p:extLst>
              <p:ext uri="{D42A27DB-BD31-4B8C-83A1-F6EECF244321}">
                <p14:modId xmlns:p14="http://schemas.microsoft.com/office/powerpoint/2010/main" val="1651115121"/>
              </p:ext>
            </p:extLst>
          </p:nvPr>
        </p:nvGraphicFramePr>
        <p:xfrm>
          <a:off x="5942569" y="376865"/>
          <a:ext cx="5977882" cy="3173292"/>
        </p:xfrm>
        <a:graphic>
          <a:graphicData uri="http://schemas.openxmlformats.org/drawingml/2006/table">
            <a:tbl>
              <a:tblPr>
                <a:tableStyleId>{5C22544A-7EE6-4342-B048-85BDC9FD1C3A}</a:tableStyleId>
              </a:tblPr>
              <a:tblGrid>
                <a:gridCol w="3074638">
                  <a:extLst>
                    <a:ext uri="{9D8B030D-6E8A-4147-A177-3AD203B41FA5}">
                      <a16:colId xmlns:a16="http://schemas.microsoft.com/office/drawing/2014/main" val="542287585"/>
                    </a:ext>
                  </a:extLst>
                </a:gridCol>
                <a:gridCol w="2903244">
                  <a:extLst>
                    <a:ext uri="{9D8B030D-6E8A-4147-A177-3AD203B41FA5}">
                      <a16:colId xmlns:a16="http://schemas.microsoft.com/office/drawing/2014/main" val="155865564"/>
                    </a:ext>
                  </a:extLst>
                </a:gridCol>
              </a:tblGrid>
              <a:tr h="1057764">
                <a:tc>
                  <a:txBody>
                    <a:bodyPr/>
                    <a:lstStyle/>
                    <a:p>
                      <a:pPr>
                        <a:lnSpc>
                          <a:spcPct val="115000"/>
                        </a:lnSpc>
                        <a:spcBef>
                          <a:spcPts val="200"/>
                        </a:spcBef>
                      </a:pPr>
                      <a:r>
                        <a:rPr lang="en-GB" sz="3000">
                          <a:effectLst/>
                        </a:rPr>
                        <a:t>Date assignment set</a:t>
                      </a:r>
                      <a:endParaRPr lang="en-GB" sz="3000" b="1" i="1">
                        <a:solidFill>
                          <a:srgbClr val="2F5496"/>
                        </a:solidFill>
                        <a:effectLst/>
                        <a:latin typeface="Calibri" panose="020F0502020204030204" pitchFamily="34" charset="0"/>
                        <a:ea typeface="DengXian Light" panose="020B0503020204020204" pitchFamily="2" charset="-122"/>
                        <a:cs typeface="Arial" panose="020B0604020202020204" pitchFamily="34" charset="0"/>
                      </a:endParaRPr>
                    </a:p>
                  </a:txBody>
                  <a:tcPr marL="172556" marR="172556" marT="0" marB="0"/>
                </a:tc>
                <a:tc>
                  <a:txBody>
                    <a:bodyPr/>
                    <a:lstStyle/>
                    <a:p>
                      <a:pPr>
                        <a:lnSpc>
                          <a:spcPct val="115000"/>
                        </a:lnSpc>
                      </a:pPr>
                      <a:r>
                        <a:rPr lang="en-GB" sz="3000">
                          <a:effectLst/>
                        </a:rPr>
                        <a:t>April 2021</a:t>
                      </a:r>
                      <a:endParaRPr lang="en-GB" sz="2700">
                        <a:effectLst/>
                        <a:latin typeface="Arial" panose="020B0604020202020204" pitchFamily="34" charset="0"/>
                        <a:ea typeface="Times New Roman" panose="02020603050405020304" pitchFamily="18" charset="0"/>
                        <a:cs typeface="Times New Roman" panose="02020603050405020304" pitchFamily="18" charset="0"/>
                      </a:endParaRPr>
                    </a:p>
                  </a:txBody>
                  <a:tcPr marL="172556" marR="172556" marT="0" marB="0"/>
                </a:tc>
                <a:extLst>
                  <a:ext uri="{0D108BD9-81ED-4DB2-BD59-A6C34878D82A}">
                    <a16:rowId xmlns:a16="http://schemas.microsoft.com/office/drawing/2014/main" val="3569116344"/>
                  </a:ext>
                </a:extLst>
              </a:tr>
              <a:tr h="1057764">
                <a:tc>
                  <a:txBody>
                    <a:bodyPr/>
                    <a:lstStyle/>
                    <a:p>
                      <a:pPr>
                        <a:lnSpc>
                          <a:spcPct val="115000"/>
                        </a:lnSpc>
                        <a:spcBef>
                          <a:spcPts val="200"/>
                        </a:spcBef>
                      </a:pPr>
                      <a:r>
                        <a:rPr lang="en-GB" sz="3000" dirty="0">
                          <a:effectLst/>
                        </a:rPr>
                        <a:t>Submission deadline date</a:t>
                      </a:r>
                      <a:endParaRPr lang="en-GB" sz="3000" b="1" i="1" dirty="0">
                        <a:solidFill>
                          <a:srgbClr val="2F5496"/>
                        </a:solidFill>
                        <a:effectLst/>
                        <a:latin typeface="Calibri" panose="020F0502020204030204" pitchFamily="34" charset="0"/>
                        <a:ea typeface="DengXian Light" panose="020B0503020204020204" pitchFamily="2" charset="-122"/>
                        <a:cs typeface="Arial" panose="020B0604020202020204" pitchFamily="34" charset="0"/>
                      </a:endParaRPr>
                    </a:p>
                  </a:txBody>
                  <a:tcPr marL="172556" marR="172556" marT="0" marB="0"/>
                </a:tc>
                <a:tc>
                  <a:txBody>
                    <a:bodyPr/>
                    <a:lstStyle/>
                    <a:p>
                      <a:pPr>
                        <a:lnSpc>
                          <a:spcPct val="115000"/>
                        </a:lnSpc>
                      </a:pPr>
                      <a:r>
                        <a:rPr lang="en-GB" sz="3000">
                          <a:effectLst/>
                        </a:rPr>
                        <a:t>12</a:t>
                      </a:r>
                      <a:r>
                        <a:rPr lang="en-GB" sz="3000" baseline="30000">
                          <a:effectLst/>
                        </a:rPr>
                        <a:t>th</a:t>
                      </a:r>
                      <a:r>
                        <a:rPr lang="en-GB" sz="3000">
                          <a:effectLst/>
                        </a:rPr>
                        <a:t> July 2021</a:t>
                      </a:r>
                      <a:endParaRPr lang="en-GB" sz="2700">
                        <a:effectLst/>
                        <a:latin typeface="Arial" panose="020B0604020202020204" pitchFamily="34" charset="0"/>
                        <a:ea typeface="Times New Roman" panose="02020603050405020304" pitchFamily="18" charset="0"/>
                        <a:cs typeface="Times New Roman" panose="02020603050405020304" pitchFamily="18" charset="0"/>
                      </a:endParaRPr>
                    </a:p>
                  </a:txBody>
                  <a:tcPr marL="172556" marR="172556" marT="0" marB="0"/>
                </a:tc>
                <a:extLst>
                  <a:ext uri="{0D108BD9-81ED-4DB2-BD59-A6C34878D82A}">
                    <a16:rowId xmlns:a16="http://schemas.microsoft.com/office/drawing/2014/main" val="3649318702"/>
                  </a:ext>
                </a:extLst>
              </a:tr>
              <a:tr h="1057764">
                <a:tc>
                  <a:txBody>
                    <a:bodyPr/>
                    <a:lstStyle/>
                    <a:p>
                      <a:pPr>
                        <a:lnSpc>
                          <a:spcPct val="115000"/>
                        </a:lnSpc>
                        <a:spcBef>
                          <a:spcPts val="200"/>
                        </a:spcBef>
                      </a:pPr>
                      <a:r>
                        <a:rPr lang="en-GB" sz="3000">
                          <a:effectLst/>
                        </a:rPr>
                        <a:t>Return date to students</a:t>
                      </a:r>
                      <a:endParaRPr lang="en-GB" sz="3000" b="1" i="1">
                        <a:solidFill>
                          <a:srgbClr val="2F5496"/>
                        </a:solidFill>
                        <a:effectLst/>
                        <a:latin typeface="Calibri" panose="020F0502020204030204" pitchFamily="34" charset="0"/>
                        <a:ea typeface="DengXian Light" panose="020B0503020204020204" pitchFamily="2" charset="-122"/>
                        <a:cs typeface="Arial" panose="020B0604020202020204" pitchFamily="34" charset="0"/>
                      </a:endParaRPr>
                    </a:p>
                  </a:txBody>
                  <a:tcPr marL="172556" marR="172556" marT="0" marB="0"/>
                </a:tc>
                <a:tc>
                  <a:txBody>
                    <a:bodyPr/>
                    <a:lstStyle/>
                    <a:p>
                      <a:pPr>
                        <a:lnSpc>
                          <a:spcPct val="115000"/>
                        </a:lnSpc>
                      </a:pPr>
                      <a:r>
                        <a:rPr lang="en-GB" sz="3000" dirty="0">
                          <a:effectLst/>
                        </a:rPr>
                        <a:t>9</a:t>
                      </a:r>
                      <a:r>
                        <a:rPr lang="en-GB" sz="3000" baseline="30000" dirty="0">
                          <a:effectLst/>
                        </a:rPr>
                        <a:t>th</a:t>
                      </a:r>
                      <a:r>
                        <a:rPr lang="en-GB" sz="3000" dirty="0">
                          <a:effectLst/>
                        </a:rPr>
                        <a:t> August 2021</a:t>
                      </a:r>
                      <a:endParaRPr lang="en-GB" sz="2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2556" marR="172556" marT="0" marB="0"/>
                </a:tc>
                <a:extLst>
                  <a:ext uri="{0D108BD9-81ED-4DB2-BD59-A6C34878D82A}">
                    <a16:rowId xmlns:a16="http://schemas.microsoft.com/office/drawing/2014/main" val="4098768555"/>
                  </a:ext>
                </a:extLst>
              </a:tr>
            </a:tbl>
          </a:graphicData>
        </a:graphic>
      </p:graphicFrame>
    </p:spTree>
    <p:extLst>
      <p:ext uri="{BB962C8B-B14F-4D97-AF65-F5344CB8AC3E}">
        <p14:creationId xmlns:p14="http://schemas.microsoft.com/office/powerpoint/2010/main" val="268881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946B2-FCC4-4D6A-8B77-8F1ED4B3EB21}"/>
              </a:ext>
            </a:extLst>
          </p:cNvPr>
          <p:cNvSpPr>
            <a:spLocks noGrp="1"/>
          </p:cNvSpPr>
          <p:nvPr>
            <p:ph type="title"/>
          </p:nvPr>
        </p:nvSpPr>
        <p:spPr>
          <a:xfrm>
            <a:off x="838200" y="588168"/>
            <a:ext cx="10515600" cy="1325563"/>
          </a:xfrm>
        </p:spPr>
        <p:txBody>
          <a:bodyPr>
            <a:normAutofit/>
          </a:bodyPr>
          <a:lstStyle/>
          <a:p>
            <a:pPr algn="ctr"/>
            <a:r>
              <a:rPr lang="en-US" sz="4600" b="1" i="1" dirty="0">
                <a:solidFill>
                  <a:srgbClr val="FFFFFF"/>
                </a:solidFill>
                <a:effectLst/>
                <a:highlight>
                  <a:srgbClr val="0000FF"/>
                </a:highlight>
                <a:latin typeface="Tw Cen MT" panose="020B0602020104020603" pitchFamily="34" charset="0"/>
                <a:ea typeface="Calibri" panose="020F0502020204030204" pitchFamily="34" charset="0"/>
                <a:cs typeface="Times New Roman" panose="02020603050405020304" pitchFamily="18" charset="0"/>
              </a:rPr>
              <a:t>Assessment methods </a:t>
            </a:r>
            <a:endParaRPr lang="en-GB" sz="4600" i="1" dirty="0">
              <a:solidFill>
                <a:srgbClr val="FFFFFF"/>
              </a:solidFill>
              <a:highlight>
                <a:srgbClr val="0000FF"/>
              </a:highlight>
              <a:latin typeface="Tw Cen MT" panose="020B0602020104020603" pitchFamily="34" charset="0"/>
            </a:endParaRPr>
          </a:p>
        </p:txBody>
      </p:sp>
      <p:sp>
        <p:nvSpPr>
          <p:cNvPr id="3" name="Content Placeholder 2">
            <a:extLst>
              <a:ext uri="{FF2B5EF4-FFF2-40B4-BE49-F238E27FC236}">
                <a16:creationId xmlns:a16="http://schemas.microsoft.com/office/drawing/2014/main" id="{4D8E4EDB-B9A1-40AD-9A81-7385D61DA9FD}"/>
              </a:ext>
            </a:extLst>
          </p:cNvPr>
          <p:cNvSpPr>
            <a:spLocks noGrp="1"/>
          </p:cNvSpPr>
          <p:nvPr>
            <p:ph idx="1"/>
          </p:nvPr>
        </p:nvSpPr>
        <p:spPr>
          <a:xfrm>
            <a:off x="400050" y="2391568"/>
            <a:ext cx="11391900" cy="4247771"/>
          </a:xfrm>
        </p:spPr>
        <p:txBody>
          <a:bodyPr anchor="ctr">
            <a:normAutofit/>
          </a:bodyPr>
          <a:lstStyle/>
          <a:p>
            <a:pPr>
              <a:spcAft>
                <a:spcPts val="800"/>
              </a:spcAft>
            </a:pPr>
            <a:r>
              <a:rPr lang="en-GB" sz="2400" dirty="0">
                <a:effectLst/>
                <a:latin typeface="Tw Cen MT" panose="020B0602020104020603" pitchFamily="34" charset="0"/>
                <a:ea typeface="Calibri" panose="020F0502020204030204" pitchFamily="34" charset="0"/>
                <a:cs typeface="Times New Roman" panose="02020603050405020304" pitchFamily="18" charset="0"/>
              </a:rPr>
              <a:t>The assessment Guide for Work Related Learning (WRL) has one (1) summative component:</a:t>
            </a: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Individual Report (weighted 100%)</a:t>
            </a:r>
            <a:endParaRPr lang="en-GB" sz="2400" dirty="0">
              <a:effectLst/>
              <a:latin typeface="Tw Cen MT" panose="020B0602020104020603" pitchFamily="34" charset="0"/>
              <a:ea typeface="Calibri" panose="020F0502020204030204" pitchFamily="34" charset="0"/>
              <a:cs typeface="Times New Roman" panose="02020603050405020304" pitchFamily="18" charset="0"/>
            </a:endParaRP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Tasks to be completed </a:t>
            </a:r>
            <a:r>
              <a:rPr lang="en-GB" sz="2400" dirty="0">
                <a:effectLst/>
                <a:latin typeface="Tw Cen MT" panose="020B0602020104020603" pitchFamily="34" charset="0"/>
                <a:ea typeface="Calibri" panose="020F0502020204030204" pitchFamily="34" charset="0"/>
                <a:cs typeface="Times New Roman" panose="02020603050405020304" pitchFamily="18" charset="0"/>
              </a:rPr>
              <a:t>(of not more than </a:t>
            </a:r>
            <a:r>
              <a:rPr lang="en-GB" sz="2400" b="1" dirty="0">
                <a:solidFill>
                  <a:schemeClr val="bg1"/>
                </a:solidFill>
                <a:effectLst/>
                <a:highlight>
                  <a:srgbClr val="008080"/>
                </a:highlight>
                <a:latin typeface="Tw Cen MT" panose="020B0602020104020603" pitchFamily="34" charset="0"/>
                <a:ea typeface="Calibri" panose="020F0502020204030204" pitchFamily="34" charset="0"/>
                <a:cs typeface="Times New Roman" panose="02020603050405020304" pitchFamily="18" charset="0"/>
              </a:rPr>
              <a:t>2500 words</a:t>
            </a:r>
            <a:r>
              <a:rPr lang="en-GB" sz="2400" dirty="0">
                <a:effectLst/>
                <a:latin typeface="Tw Cen MT" panose="020B0602020104020603" pitchFamily="34" charset="0"/>
                <a:ea typeface="Calibri" panose="020F0502020204030204" pitchFamily="34" charset="0"/>
                <a:cs typeface="Times New Roman" panose="02020603050405020304" pitchFamily="18" charset="0"/>
              </a:rPr>
              <a:t>)</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Collate an individual </a:t>
            </a:r>
            <a:r>
              <a:rPr lang="en-GB" sz="2400" b="1" dirty="0">
                <a:effectLst/>
                <a:latin typeface="Tw Cen MT" panose="020B0602020104020603" pitchFamily="34" charset="0"/>
                <a:ea typeface="Calibri" panose="020F0502020204030204" pitchFamily="34" charset="0"/>
                <a:cs typeface="Times New Roman" panose="02020603050405020304" pitchFamily="18" charset="0"/>
              </a:rPr>
              <a:t>report</a:t>
            </a:r>
            <a:r>
              <a:rPr lang="en-GB" sz="2400" dirty="0">
                <a:effectLst/>
                <a:latin typeface="Tw Cen MT" panose="020B0602020104020603" pitchFamily="34" charset="0"/>
                <a:ea typeface="Calibri" panose="020F0502020204030204" pitchFamily="34" charset="0"/>
                <a:cs typeface="Times New Roman" panose="02020603050405020304" pitchFamily="18" charset="0"/>
              </a:rPr>
              <a:t> which assesses the health and social care sector, taking into account the current situation of the CoVid19 pandemic.</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Explore how this has impacted the career prospects for health and social care. </a:t>
            </a:r>
          </a:p>
          <a:p>
            <a:pPr marL="342900" lvl="0" indent="-342900">
              <a:spcAft>
                <a:spcPts val="800"/>
              </a:spcAft>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Evaluate an organisation as an exemplar to justify your stand, by applying the theories and models learned from this module. </a:t>
            </a:r>
          </a:p>
          <a:p>
            <a:endParaRPr lang="en-GB" sz="2000" dirty="0"/>
          </a:p>
        </p:txBody>
      </p:sp>
      <p:sp>
        <p:nvSpPr>
          <p:cNvPr id="4" name="Footer Placeholder 3">
            <a:extLst>
              <a:ext uri="{FF2B5EF4-FFF2-40B4-BE49-F238E27FC236}">
                <a16:creationId xmlns:a16="http://schemas.microsoft.com/office/drawing/2014/main" id="{06031FC7-B827-4B70-BF6D-CB2FE78BF06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6217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3DCAD-B844-41D0-9269-CE3FA1410215}"/>
              </a:ext>
            </a:extLst>
          </p:cNvPr>
          <p:cNvSpPr>
            <a:spLocks noGrp="1"/>
          </p:cNvSpPr>
          <p:nvPr>
            <p:ph type="title"/>
          </p:nvPr>
        </p:nvSpPr>
        <p:spPr>
          <a:xfrm>
            <a:off x="1245072" y="1289765"/>
            <a:ext cx="3651101" cy="4270963"/>
          </a:xfrm>
        </p:spPr>
        <p:txBody>
          <a:bodyPr anchor="ctr">
            <a:normAutofit/>
          </a:bodyPr>
          <a:lstStyle/>
          <a:p>
            <a:pPr algn="ctr"/>
            <a:r>
              <a:rPr lang="en-GB" sz="5200" b="1">
                <a:solidFill>
                  <a:srgbClr val="FFFFFF"/>
                </a:solidFill>
              </a:rPr>
              <a:t>What does 'coronavirus' mean?</a:t>
            </a:r>
            <a:br>
              <a:rPr lang="en-GB" sz="5200">
                <a:solidFill>
                  <a:srgbClr val="FFFFFF"/>
                </a:solidFill>
              </a:rPr>
            </a:br>
            <a:endParaRPr lang="en-GB" sz="5200">
              <a:solidFill>
                <a:srgbClr val="FFFFFF"/>
              </a:solidFill>
            </a:endParaRP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8B990B4-0BD5-4F0E-99DD-8E105EDBE2BC}"/>
              </a:ext>
            </a:extLst>
          </p:cNvPr>
          <p:cNvSpPr>
            <a:spLocks noGrp="1"/>
          </p:cNvSpPr>
          <p:nvPr>
            <p:ph idx="1"/>
          </p:nvPr>
        </p:nvSpPr>
        <p:spPr>
          <a:xfrm>
            <a:off x="5941717" y="518400"/>
            <a:ext cx="5127123" cy="5837949"/>
          </a:xfrm>
        </p:spPr>
        <p:txBody>
          <a:bodyPr anchor="ctr">
            <a:normAutofit/>
          </a:bodyPr>
          <a:lstStyle/>
          <a:p>
            <a:r>
              <a:rPr lang="en-GB" sz="2400" b="1" dirty="0">
                <a:solidFill>
                  <a:schemeClr val="tx1">
                    <a:alpha val="80000"/>
                  </a:schemeClr>
                </a:solidFill>
                <a:latin typeface="Tw Cen MT" panose="020B0602020104020603" pitchFamily="34" charset="0"/>
              </a:rPr>
              <a:t>Coronavirus</a:t>
            </a:r>
            <a:r>
              <a:rPr lang="en-GB" sz="2400" dirty="0">
                <a:solidFill>
                  <a:schemeClr val="tx1">
                    <a:alpha val="80000"/>
                  </a:schemeClr>
                </a:solidFill>
                <a:latin typeface="Tw Cen MT" panose="020B0602020104020603" pitchFamily="34" charset="0"/>
              </a:rPr>
              <a:t> disease (</a:t>
            </a:r>
            <a:r>
              <a:rPr lang="en-GB" sz="2400" b="1" dirty="0">
                <a:solidFill>
                  <a:schemeClr val="tx1">
                    <a:alpha val="80000"/>
                  </a:schemeClr>
                </a:solidFill>
                <a:latin typeface="Tw Cen MT" panose="020B0602020104020603" pitchFamily="34" charset="0"/>
              </a:rPr>
              <a:t>COVID</a:t>
            </a:r>
            <a:r>
              <a:rPr lang="en-GB" sz="2400" dirty="0">
                <a:solidFill>
                  <a:schemeClr val="tx1">
                    <a:alpha val="80000"/>
                  </a:schemeClr>
                </a:solidFill>
                <a:latin typeface="Tw Cen MT" panose="020B0602020104020603" pitchFamily="34" charset="0"/>
              </a:rPr>
              <a:t>-</a:t>
            </a:r>
            <a:r>
              <a:rPr lang="en-GB" sz="2400" b="1" dirty="0">
                <a:solidFill>
                  <a:schemeClr val="tx1">
                    <a:alpha val="80000"/>
                  </a:schemeClr>
                </a:solidFill>
                <a:latin typeface="Tw Cen MT" panose="020B0602020104020603" pitchFamily="34" charset="0"/>
              </a:rPr>
              <a:t>19</a:t>
            </a:r>
            <a:r>
              <a:rPr lang="en-GB" sz="2400" dirty="0">
                <a:solidFill>
                  <a:schemeClr val="tx1">
                    <a:alpha val="80000"/>
                  </a:schemeClr>
                </a:solidFill>
                <a:latin typeface="Tw Cen MT" panose="020B0602020104020603" pitchFamily="34" charset="0"/>
              </a:rPr>
              <a:t>) is an infectious disease caused by a newly discovered </a:t>
            </a:r>
            <a:r>
              <a:rPr lang="en-GB" sz="2400" b="1" dirty="0">
                <a:solidFill>
                  <a:schemeClr val="tx1">
                    <a:alpha val="80000"/>
                  </a:schemeClr>
                </a:solidFill>
                <a:latin typeface="Tw Cen MT" panose="020B0602020104020603" pitchFamily="34" charset="0"/>
              </a:rPr>
              <a:t>coronavirus</a:t>
            </a:r>
            <a:r>
              <a:rPr lang="en-GB" sz="2400" dirty="0">
                <a:solidFill>
                  <a:schemeClr val="tx1">
                    <a:alpha val="80000"/>
                  </a:schemeClr>
                </a:solidFill>
                <a:latin typeface="Tw Cen MT" panose="020B0602020104020603" pitchFamily="34" charset="0"/>
              </a:rPr>
              <a:t>. Most people infected with the </a:t>
            </a:r>
            <a:r>
              <a:rPr lang="en-GB" sz="2400" b="1" dirty="0">
                <a:solidFill>
                  <a:schemeClr val="tx1">
                    <a:alpha val="80000"/>
                  </a:schemeClr>
                </a:solidFill>
                <a:latin typeface="Tw Cen MT" panose="020B0602020104020603" pitchFamily="34" charset="0"/>
              </a:rPr>
              <a:t>COVID</a:t>
            </a:r>
            <a:r>
              <a:rPr lang="en-GB" sz="2400" dirty="0">
                <a:solidFill>
                  <a:schemeClr val="tx1">
                    <a:alpha val="80000"/>
                  </a:schemeClr>
                </a:solidFill>
                <a:latin typeface="Tw Cen MT" panose="020B0602020104020603" pitchFamily="34" charset="0"/>
              </a:rPr>
              <a:t>-</a:t>
            </a:r>
            <a:r>
              <a:rPr lang="en-GB" sz="2400" b="1" dirty="0">
                <a:solidFill>
                  <a:schemeClr val="tx1">
                    <a:alpha val="80000"/>
                  </a:schemeClr>
                </a:solidFill>
                <a:latin typeface="Tw Cen MT" panose="020B0602020104020603" pitchFamily="34" charset="0"/>
              </a:rPr>
              <a:t>19</a:t>
            </a:r>
            <a:r>
              <a:rPr lang="en-GB" sz="2400" dirty="0">
                <a:solidFill>
                  <a:schemeClr val="tx1">
                    <a:alpha val="80000"/>
                  </a:schemeClr>
                </a:solidFill>
                <a:latin typeface="Tw Cen MT" panose="020B0602020104020603" pitchFamily="34" charset="0"/>
              </a:rPr>
              <a:t> virus will experience mild to moderate respiratory illness and recover without requiring special treatment.</a:t>
            </a:r>
          </a:p>
          <a:p>
            <a:endParaRPr lang="en-GB" sz="2400" dirty="0">
              <a:solidFill>
                <a:schemeClr val="tx1">
                  <a:alpha val="80000"/>
                </a:schemeClr>
              </a:solidFill>
              <a:latin typeface="Tw Cen MT" panose="020B0602020104020603" pitchFamily="34" charset="0"/>
            </a:endParaRPr>
          </a:p>
          <a:p>
            <a:r>
              <a:rPr lang="en-GB" sz="2400" dirty="0">
                <a:solidFill>
                  <a:schemeClr val="tx1">
                    <a:alpha val="80000"/>
                  </a:schemeClr>
                </a:solidFill>
                <a:latin typeface="Tw Cen MT" panose="020B0602020104020603" pitchFamily="34" charset="0"/>
              </a:rPr>
              <a:t>The main symptoms of coronavirus (COVID-19) are a high temperature, a new, continuous cough and a loss or change to your sense of smell or taste.</a:t>
            </a:r>
          </a:p>
          <a:p>
            <a:endParaRPr lang="en-GB" sz="2000" dirty="0">
              <a:solidFill>
                <a:schemeClr val="tx1">
                  <a:alpha val="80000"/>
                </a:schemeClr>
              </a:solidFill>
            </a:endParaRPr>
          </a:p>
        </p:txBody>
      </p:sp>
      <p:sp>
        <p:nvSpPr>
          <p:cNvPr id="4" name="Footer Placeholder 3">
            <a:extLst>
              <a:ext uri="{FF2B5EF4-FFF2-40B4-BE49-F238E27FC236}">
                <a16:creationId xmlns:a16="http://schemas.microsoft.com/office/drawing/2014/main" id="{A1F1807D-6E75-4CFF-B8F1-19A95EF3791B}"/>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dirty="0">
                <a:solidFill>
                  <a:schemeClr val="tx1">
                    <a:alpha val="60000"/>
                  </a:schemeClr>
                </a:solidFill>
              </a:rPr>
              <a:t>Created by Tayo Alebiosu</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2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21B120A-7B9A-4BA1-8EF7-074FA0ED48F0}"/>
              </a:ext>
            </a:extLst>
          </p:cNvPr>
          <p:cNvSpPr>
            <a:spLocks noGrp="1"/>
          </p:cNvSpPr>
          <p:nvPr>
            <p:ph type="title"/>
          </p:nvPr>
        </p:nvSpPr>
        <p:spPr>
          <a:xfrm>
            <a:off x="-95107" y="204074"/>
            <a:ext cx="6995730" cy="1325563"/>
          </a:xfrm>
        </p:spPr>
        <p:txBody>
          <a:bodyPr>
            <a:normAutofit/>
          </a:bodyPr>
          <a:lstStyle/>
          <a:p>
            <a:pPr algn="ctr"/>
            <a:r>
              <a:rPr lang="en-US" sz="2800" dirty="0">
                <a:highlight>
                  <a:srgbClr val="008080"/>
                </a:highlight>
                <a:latin typeface="Candara" panose="020E0502030303020204" pitchFamily="34" charset="0"/>
              </a:rPr>
              <a:t>The health and social care sector using the context  of CoVid-19 pandemic</a:t>
            </a:r>
            <a:endParaRPr lang="en-GB" sz="2800" dirty="0">
              <a:highlight>
                <a:srgbClr val="008080"/>
              </a:highlight>
              <a:latin typeface="Candara" panose="020E0502030303020204" pitchFamily="34" charset="0"/>
            </a:endParaRPr>
          </a:p>
        </p:txBody>
      </p:sp>
      <p:sp>
        <p:nvSpPr>
          <p:cNvPr id="193" name="Freeform: Shape 19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658C26B-DD66-4226-8254-E140DCD1A09D}"/>
              </a:ext>
            </a:extLst>
          </p:cNvPr>
          <p:cNvSpPr>
            <a:spLocks noGrp="1"/>
          </p:cNvSpPr>
          <p:nvPr>
            <p:ph idx="1"/>
          </p:nvPr>
        </p:nvSpPr>
        <p:spPr>
          <a:xfrm>
            <a:off x="-26044" y="1789112"/>
            <a:ext cx="8242607" cy="4351338"/>
          </a:xfrm>
        </p:spPr>
        <p:txBody>
          <a:bodyPr>
            <a:noAutofit/>
          </a:bodyPr>
          <a:lstStyle/>
          <a:p>
            <a:r>
              <a:rPr lang="en-GB" sz="2200" b="0" i="0" dirty="0">
                <a:effectLst/>
                <a:latin typeface="Tw Cen MT" panose="020B0602020104020603" pitchFamily="34" charset="0"/>
              </a:rPr>
              <a:t>The coronavirus (COVID-19) pandemic is a major shock to the NHS and social care systems and has resulted in a substantial rise in mortality. </a:t>
            </a:r>
          </a:p>
          <a:p>
            <a:r>
              <a:rPr lang="en-GB" sz="2200" b="0" i="0" dirty="0">
                <a:effectLst/>
                <a:latin typeface="Tw Cen MT" panose="020B0602020104020603" pitchFamily="34" charset="0"/>
              </a:rPr>
              <a:t>The measures to control the spread of the virus have reached deep into our lives, affecting people’s income, job security and social contacts – factors that are essential to healthy lives.</a:t>
            </a:r>
          </a:p>
          <a:p>
            <a:r>
              <a:rPr lang="en-US" sz="2200" dirty="0">
                <a:latin typeface="Tw Cen MT" panose="020B0602020104020603" pitchFamily="34" charset="0"/>
              </a:rPr>
              <a:t> The COVID-19 pandemic has taken a grim toll on social care in England. In terms of preparation, we heard that the years of underfunding had left the sector without the equipment and estates necessary to manage the crisis</a:t>
            </a:r>
            <a:endParaRPr lang="en-GB" sz="2200" dirty="0">
              <a:latin typeface="Tw Cen MT" panose="020B0602020104020603" pitchFamily="34" charset="0"/>
            </a:endParaRPr>
          </a:p>
        </p:txBody>
      </p:sp>
      <p:sp>
        <p:nvSpPr>
          <p:cNvPr id="194" name="Oval 19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OVID-19 Update: Uniform - Didsbury High School">
            <a:extLst>
              <a:ext uri="{FF2B5EF4-FFF2-40B4-BE49-F238E27FC236}">
                <a16:creationId xmlns:a16="http://schemas.microsoft.com/office/drawing/2014/main" id="{14C03A3D-CB69-4CF5-B893-4DEBE97AA4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46" r="19084"/>
          <a:stretch/>
        </p:blipFill>
        <p:spPr bwMode="auto">
          <a:xfrm>
            <a:off x="8190518" y="3213324"/>
            <a:ext cx="3781051" cy="301296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95" name="Freeform: Shape 19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6" name="Straight Connector 19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7" name="Freeform: Shape 19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9" name="Freeform: Shape 19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7A6F7119-940B-4D1B-914E-26EE79F9A4E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6580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41E23A-183D-4C42-8171-F2DB497936F2}"/>
              </a:ext>
            </a:extLst>
          </p:cNvPr>
          <p:cNvSpPr>
            <a:spLocks noGrp="1"/>
          </p:cNvSpPr>
          <p:nvPr>
            <p:ph idx="1"/>
          </p:nvPr>
        </p:nvSpPr>
        <p:spPr>
          <a:xfrm>
            <a:off x="478302" y="1079291"/>
            <a:ext cx="8838613" cy="4955745"/>
          </a:xfrm>
        </p:spPr>
        <p:txBody>
          <a:bodyPr>
            <a:noAutofit/>
          </a:bodyPr>
          <a:lstStyle/>
          <a:p>
            <a:r>
              <a:rPr lang="en-GB" b="0" i="0" dirty="0">
                <a:effectLst/>
                <a:latin typeface="Tw Cen MT" panose="020B0602020104020603" pitchFamily="34" charset="0"/>
              </a:rPr>
              <a:t>The pandemic has already caused downgrading of economic forecasts, with many countries facing a recession. The health consequences of a recession are complex. </a:t>
            </a:r>
          </a:p>
          <a:p>
            <a:r>
              <a:rPr lang="en-GB" b="0" i="0" dirty="0">
                <a:effectLst/>
                <a:latin typeface="Tw Cen MT" panose="020B0602020104020603" pitchFamily="34" charset="0"/>
              </a:rPr>
              <a:t>Economic downturns have been associated with improvements in some health outcomes, especially traffic injuries, but worsening mental health, including increases in homicide and suicide.</a:t>
            </a:r>
          </a:p>
          <a:p>
            <a:r>
              <a:rPr lang="en-GB" b="1" i="0" u="none" strike="noStrike" dirty="0">
                <a:effectLst/>
                <a:latin typeface="Tw Cen MT" panose="020B0602020104020603" pitchFamily="34" charset="0"/>
                <a:hlinkClick r:id="rId2"/>
              </a:rPr>
              <a:t>9</a:t>
            </a:r>
            <a:r>
              <a:rPr lang="en-GB" b="0" i="0" dirty="0">
                <a:effectLst/>
                <a:latin typeface="Tw Cen MT" panose="020B0602020104020603" pitchFamily="34" charset="0"/>
              </a:rPr>
              <a:t> However, these harmful effects can be prevented by progressive social policies; it is the policy response to a recession, rather than the recession itself, that determines longer term population health.</a:t>
            </a:r>
            <a:r>
              <a:rPr lang="en-GB" b="1" i="0" u="none" strike="noStrike" dirty="0">
                <a:effectLst/>
                <a:latin typeface="Tw Cen MT" panose="020B0602020104020603" pitchFamily="34" charset="0"/>
                <a:hlinkClick r:id="rId3"/>
              </a:rPr>
              <a:t>10</a:t>
            </a:r>
            <a:endParaRPr lang="en-GB" dirty="0">
              <a:latin typeface="Tw Cen MT" panose="020B0602020104020603" pitchFamily="34" charset="0"/>
            </a:endParaRPr>
          </a:p>
        </p:txBody>
      </p:sp>
      <p:pic>
        <p:nvPicPr>
          <p:cNvPr id="6146" name="Picture 2" descr="COVID 19 latest updates: With close to 3 lakh coronavirus cases, India sees  record spike in 24 hours | Covid News – India TV">
            <a:extLst>
              <a:ext uri="{FF2B5EF4-FFF2-40B4-BE49-F238E27FC236}">
                <a16:creationId xmlns:a16="http://schemas.microsoft.com/office/drawing/2014/main" id="{6BE61B21-D90C-4725-BC5B-F81D6C6ABB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86" r="27033"/>
          <a:stretch/>
        </p:blipFill>
        <p:spPr bwMode="auto">
          <a:xfrm>
            <a:off x="9414209" y="3840480"/>
            <a:ext cx="2777789" cy="301751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6B8DFE1-1008-450F-8258-28E8BED4F57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3969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F24E5E-17E3-4488-AAB6-75DA04FE2C9B}"/>
              </a:ext>
            </a:extLst>
          </p:cNvPr>
          <p:cNvSpPr>
            <a:spLocks noGrp="1"/>
          </p:cNvSpPr>
          <p:nvPr>
            <p:ph idx="1"/>
          </p:nvPr>
        </p:nvSpPr>
        <p:spPr>
          <a:xfrm>
            <a:off x="4447308" y="591344"/>
            <a:ext cx="6906491" cy="5585619"/>
          </a:xfrm>
        </p:spPr>
        <p:txBody>
          <a:bodyPr anchor="ctr">
            <a:normAutofit lnSpcReduction="10000"/>
          </a:bodyPr>
          <a:lstStyle/>
          <a:p>
            <a:r>
              <a:rPr lang="en-GB" sz="2600" dirty="0"/>
              <a:t>. There is evidence the pandemic can affect </a:t>
            </a:r>
            <a:r>
              <a:rPr lang="en-GB" sz="2600" dirty="0">
                <a:highlight>
                  <a:srgbClr val="00FF00"/>
                </a:highlight>
              </a:rPr>
              <a:t>health and wellbeing in many ways</a:t>
            </a:r>
            <a:r>
              <a:rPr lang="en-GB" sz="2600" dirty="0"/>
              <a:t>: from our care systems to the amount of exercise we do; from our mental health to the quality of the air that we breathe. </a:t>
            </a:r>
          </a:p>
          <a:p>
            <a:r>
              <a:rPr lang="en-GB" sz="2600" dirty="0"/>
              <a:t>Any response that is taken by Government, therefore, should seek to balance the many complex impacts and keep restrictions on economic and social activity in place for as short a time as possible. </a:t>
            </a:r>
          </a:p>
          <a:p>
            <a:r>
              <a:rPr lang="en-GB" sz="2600" dirty="0"/>
              <a:t>A tiered system that allows for local areas to move both up and down is designed to ensure that the most severe restrictions are focused in the areas they are needed, for the shortest period necessary</a:t>
            </a:r>
          </a:p>
        </p:txBody>
      </p:sp>
      <p:sp>
        <p:nvSpPr>
          <p:cNvPr id="4" name="Footer Placeholder 3">
            <a:extLst>
              <a:ext uri="{FF2B5EF4-FFF2-40B4-BE49-F238E27FC236}">
                <a16:creationId xmlns:a16="http://schemas.microsoft.com/office/drawing/2014/main" id="{F84539FF-FF64-4205-9821-2B11C3312B5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47175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3222</Words>
  <Application>Microsoft Office PowerPoint</Application>
  <PresentationFormat>Widescreen</PresentationFormat>
  <Paragraphs>193</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Calibri Light</vt:lpstr>
      <vt:lpstr>Candara</vt:lpstr>
      <vt:lpstr>centrale_sans</vt:lpstr>
      <vt:lpstr>interfaceregular</vt:lpstr>
      <vt:lpstr>Open Sans</vt:lpstr>
      <vt:lpstr>Symbol</vt:lpstr>
      <vt:lpstr>Tw Cen MT</vt:lpstr>
      <vt:lpstr>Verdana</vt:lpstr>
      <vt:lpstr>Wingdings</vt:lpstr>
      <vt:lpstr>Office Theme</vt:lpstr>
      <vt:lpstr>Work Related learning </vt:lpstr>
      <vt:lpstr>PowerPoint Presentation</vt:lpstr>
      <vt:lpstr>PowerPoint Presentation</vt:lpstr>
      <vt:lpstr>ASSESSMENT SUBMISSION </vt:lpstr>
      <vt:lpstr>Assessment methods </vt:lpstr>
      <vt:lpstr>What does 'coronavirus' mean? </vt:lpstr>
      <vt:lpstr>The health and social care sector using the context  of CoVid-19 pandemic</vt:lpstr>
      <vt:lpstr>PowerPoint Presentation</vt:lpstr>
      <vt:lpstr>PowerPoint Presentation</vt:lpstr>
      <vt:lpstr>PowerPoint Presentation</vt:lpstr>
      <vt:lpstr>PowerPoint Presentation</vt:lpstr>
      <vt:lpstr>A sector poorly prepared for the pandemic.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 the unmet needs of residents</vt:lpstr>
      <vt:lpstr>PowerPoint Presentation</vt:lpstr>
      <vt:lpstr>Examples of good practice included: </vt:lpstr>
      <vt:lpstr>Glossary of different health care Perspectives </vt:lpstr>
      <vt:lpstr>WRAP-UP</vt:lpstr>
      <vt:lpstr>Summary of today’s lesson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39</cp:revision>
  <dcterms:created xsi:type="dcterms:W3CDTF">2021-05-06T21:16:34Z</dcterms:created>
  <dcterms:modified xsi:type="dcterms:W3CDTF">2021-05-10T00:52:17Z</dcterms:modified>
</cp:coreProperties>
</file>