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7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1D9A9E-D28D-4E62-8469-505D7AF642B2}" v="37" dt="2021-01-21T18:31:10.0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9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6B936F-50A1-4069-B05E-1709EECD994A}" type="doc">
      <dgm:prSet loTypeId="urn:microsoft.com/office/officeart/2016/7/layout/VerticalHollowActionList" loCatId="List" qsTypeId="urn:microsoft.com/office/officeart/2005/8/quickstyle/simple1" qsCatId="simple" csTypeId="urn:microsoft.com/office/officeart/2005/8/colors/colorful1" csCatId="colorful" phldr="1"/>
      <dgm:spPr/>
      <dgm:t>
        <a:bodyPr/>
        <a:lstStyle/>
        <a:p>
          <a:endParaRPr lang="en-US"/>
        </a:p>
      </dgm:t>
    </dgm:pt>
    <dgm:pt modelId="{4CBC268F-E989-48E9-B394-F4E6C87E5D32}">
      <dgm:prSet/>
      <dgm:spPr/>
      <dgm:t>
        <a:bodyPr/>
        <a:lstStyle/>
        <a:p>
          <a:r>
            <a:rPr lang="en-US"/>
            <a:t>Be</a:t>
          </a:r>
        </a:p>
      </dgm:t>
    </dgm:pt>
    <dgm:pt modelId="{B075D9AF-2077-4A0E-AF91-C54556FDA69D}" type="parTrans" cxnId="{04424C14-61DA-43A2-A885-3D72D199274A}">
      <dgm:prSet/>
      <dgm:spPr/>
      <dgm:t>
        <a:bodyPr/>
        <a:lstStyle/>
        <a:p>
          <a:endParaRPr lang="en-US"/>
        </a:p>
      </dgm:t>
    </dgm:pt>
    <dgm:pt modelId="{5CFBE007-90B5-4419-877C-D6EDEE612081}" type="sibTrans" cxnId="{04424C14-61DA-43A2-A885-3D72D199274A}">
      <dgm:prSet/>
      <dgm:spPr/>
      <dgm:t>
        <a:bodyPr/>
        <a:lstStyle/>
        <a:p>
          <a:endParaRPr lang="en-US"/>
        </a:p>
      </dgm:t>
    </dgm:pt>
    <dgm:pt modelId="{0A5C87B2-E205-4343-ABCF-2C26A8CBF136}">
      <dgm:prSet/>
      <dgm:spPr/>
      <dgm:t>
        <a:bodyPr/>
        <a:lstStyle/>
        <a:p>
          <a:r>
            <a:rPr lang="en-US"/>
            <a:t>At the end of this session, students will be able to;</a:t>
          </a:r>
        </a:p>
      </dgm:t>
    </dgm:pt>
    <dgm:pt modelId="{8DB8CB5A-2F3A-4376-8436-5EBCA4B1DE6D}" type="parTrans" cxnId="{A3C12447-12A1-44A0-8603-1EE546A3A033}">
      <dgm:prSet/>
      <dgm:spPr/>
      <dgm:t>
        <a:bodyPr/>
        <a:lstStyle/>
        <a:p>
          <a:endParaRPr lang="en-US"/>
        </a:p>
      </dgm:t>
    </dgm:pt>
    <dgm:pt modelId="{88D85BD8-9666-43E4-8E4E-6C46FF489B76}" type="sibTrans" cxnId="{A3C12447-12A1-44A0-8603-1EE546A3A033}">
      <dgm:prSet/>
      <dgm:spPr/>
      <dgm:t>
        <a:bodyPr/>
        <a:lstStyle/>
        <a:p>
          <a:endParaRPr lang="en-US"/>
        </a:p>
      </dgm:t>
    </dgm:pt>
    <dgm:pt modelId="{74DA0207-4F66-4B9C-8C25-73B91C4EB9F8}">
      <dgm:prSet/>
      <dgm:spPr/>
      <dgm:t>
        <a:bodyPr/>
        <a:lstStyle/>
        <a:p>
          <a:r>
            <a:rPr lang="en-US"/>
            <a:t>Explore</a:t>
          </a:r>
        </a:p>
      </dgm:t>
    </dgm:pt>
    <dgm:pt modelId="{224043BC-C82D-45AE-97EB-778371057F59}" type="parTrans" cxnId="{9DCD7490-A7F9-48DF-AA97-EAAAA1E6A4A7}">
      <dgm:prSet/>
      <dgm:spPr/>
      <dgm:t>
        <a:bodyPr/>
        <a:lstStyle/>
        <a:p>
          <a:endParaRPr lang="en-US"/>
        </a:p>
      </dgm:t>
    </dgm:pt>
    <dgm:pt modelId="{BB79CC7B-C051-41A0-9408-58EA3D5DCB45}" type="sibTrans" cxnId="{9DCD7490-A7F9-48DF-AA97-EAAAA1E6A4A7}">
      <dgm:prSet/>
      <dgm:spPr/>
      <dgm:t>
        <a:bodyPr/>
        <a:lstStyle/>
        <a:p>
          <a:endParaRPr lang="en-US"/>
        </a:p>
      </dgm:t>
    </dgm:pt>
    <dgm:pt modelId="{95BC62FA-AFE5-41BA-A1BB-B8BED5183407}">
      <dgm:prSet/>
      <dgm:spPr/>
      <dgm:t>
        <a:bodyPr/>
        <a:lstStyle/>
        <a:p>
          <a:r>
            <a:rPr lang="en-US"/>
            <a:t>1-Explore Models Of Organisational structure.</a:t>
          </a:r>
        </a:p>
      </dgm:t>
    </dgm:pt>
    <dgm:pt modelId="{BC7D793B-12FE-416D-A3FB-954C695C9D71}" type="parTrans" cxnId="{30468864-D7FC-47C6-8D11-5C70E8B4A410}">
      <dgm:prSet/>
      <dgm:spPr/>
      <dgm:t>
        <a:bodyPr/>
        <a:lstStyle/>
        <a:p>
          <a:endParaRPr lang="en-US"/>
        </a:p>
      </dgm:t>
    </dgm:pt>
    <dgm:pt modelId="{98CD663A-5EF2-49B2-8FDD-E70164E3F620}" type="sibTrans" cxnId="{30468864-D7FC-47C6-8D11-5C70E8B4A410}">
      <dgm:prSet/>
      <dgm:spPr/>
      <dgm:t>
        <a:bodyPr/>
        <a:lstStyle/>
        <a:p>
          <a:endParaRPr lang="en-US"/>
        </a:p>
      </dgm:t>
    </dgm:pt>
    <dgm:pt modelId="{0894A577-A736-4433-9DAA-0F5E23A5838F}">
      <dgm:prSet/>
      <dgm:spPr/>
      <dgm:t>
        <a:bodyPr/>
        <a:lstStyle/>
        <a:p>
          <a:r>
            <a:rPr lang="en-US"/>
            <a:t>Explain</a:t>
          </a:r>
        </a:p>
      </dgm:t>
    </dgm:pt>
    <dgm:pt modelId="{7538966A-F784-4253-8966-37AC4DC29B3B}" type="parTrans" cxnId="{CA8A25CF-817A-4704-BBF3-BB6EA2CD1CA6}">
      <dgm:prSet/>
      <dgm:spPr/>
      <dgm:t>
        <a:bodyPr/>
        <a:lstStyle/>
        <a:p>
          <a:endParaRPr lang="en-US"/>
        </a:p>
      </dgm:t>
    </dgm:pt>
    <dgm:pt modelId="{31AF06E2-A78A-425C-BD7C-F9C1233F2E24}" type="sibTrans" cxnId="{CA8A25CF-817A-4704-BBF3-BB6EA2CD1CA6}">
      <dgm:prSet/>
      <dgm:spPr/>
      <dgm:t>
        <a:bodyPr/>
        <a:lstStyle/>
        <a:p>
          <a:endParaRPr lang="en-US"/>
        </a:p>
      </dgm:t>
    </dgm:pt>
    <dgm:pt modelId="{7D8122FB-B569-47A1-B157-6510504BB7FD}">
      <dgm:prSet/>
      <dgm:spPr/>
      <dgm:t>
        <a:bodyPr/>
        <a:lstStyle/>
        <a:p>
          <a:r>
            <a:rPr lang="en-US" dirty="0"/>
            <a:t>2-Explain Elements Of Organisational Structure .</a:t>
          </a:r>
        </a:p>
      </dgm:t>
    </dgm:pt>
    <dgm:pt modelId="{369223A4-6B8D-4C5C-9699-61BA3B1612EC}" type="parTrans" cxnId="{AFEA7553-260D-4335-9F63-DEBFAFFDD88D}">
      <dgm:prSet/>
      <dgm:spPr/>
      <dgm:t>
        <a:bodyPr/>
        <a:lstStyle/>
        <a:p>
          <a:endParaRPr lang="en-US"/>
        </a:p>
      </dgm:t>
    </dgm:pt>
    <dgm:pt modelId="{55890524-DE13-4AA2-806F-96775B2D937B}" type="sibTrans" cxnId="{AFEA7553-260D-4335-9F63-DEBFAFFDD88D}">
      <dgm:prSet/>
      <dgm:spPr/>
      <dgm:t>
        <a:bodyPr/>
        <a:lstStyle/>
        <a:p>
          <a:endParaRPr lang="en-US"/>
        </a:p>
      </dgm:t>
    </dgm:pt>
    <dgm:pt modelId="{AF8761A4-C5EF-4582-A0BE-2B090647380E}" type="pres">
      <dgm:prSet presAssocID="{026B936F-50A1-4069-B05E-1709EECD994A}" presName="Name0" presStyleCnt="0">
        <dgm:presLayoutVars>
          <dgm:dir/>
          <dgm:animLvl val="lvl"/>
          <dgm:resizeHandles val="exact"/>
        </dgm:presLayoutVars>
      </dgm:prSet>
      <dgm:spPr/>
    </dgm:pt>
    <dgm:pt modelId="{6191678D-313F-4F6B-A16F-BC87F595BD84}" type="pres">
      <dgm:prSet presAssocID="{4CBC268F-E989-48E9-B394-F4E6C87E5D32}" presName="linNode" presStyleCnt="0"/>
      <dgm:spPr/>
    </dgm:pt>
    <dgm:pt modelId="{DC6B7D15-6E60-4EAF-AED1-E2A7AEB27D18}" type="pres">
      <dgm:prSet presAssocID="{4CBC268F-E989-48E9-B394-F4E6C87E5D32}" presName="parentText" presStyleLbl="solidFgAcc1" presStyleIdx="0" presStyleCnt="3">
        <dgm:presLayoutVars>
          <dgm:chMax val="1"/>
          <dgm:bulletEnabled/>
        </dgm:presLayoutVars>
      </dgm:prSet>
      <dgm:spPr/>
    </dgm:pt>
    <dgm:pt modelId="{AE94B07F-A581-40FD-B3FD-E2A7BE87917F}" type="pres">
      <dgm:prSet presAssocID="{4CBC268F-E989-48E9-B394-F4E6C87E5D32}" presName="descendantText" presStyleLbl="alignNode1" presStyleIdx="0" presStyleCnt="3">
        <dgm:presLayoutVars>
          <dgm:bulletEnabled/>
        </dgm:presLayoutVars>
      </dgm:prSet>
      <dgm:spPr/>
    </dgm:pt>
    <dgm:pt modelId="{CAE884E5-18CB-43D2-94C6-90764B4FD855}" type="pres">
      <dgm:prSet presAssocID="{5CFBE007-90B5-4419-877C-D6EDEE612081}" presName="sp" presStyleCnt="0"/>
      <dgm:spPr/>
    </dgm:pt>
    <dgm:pt modelId="{DBBFE9ED-964B-413E-80F6-1221BFD274C9}" type="pres">
      <dgm:prSet presAssocID="{74DA0207-4F66-4B9C-8C25-73B91C4EB9F8}" presName="linNode" presStyleCnt="0"/>
      <dgm:spPr/>
    </dgm:pt>
    <dgm:pt modelId="{B1729521-C21A-4F89-95EC-0672FFF914A1}" type="pres">
      <dgm:prSet presAssocID="{74DA0207-4F66-4B9C-8C25-73B91C4EB9F8}" presName="parentText" presStyleLbl="solidFgAcc1" presStyleIdx="1" presStyleCnt="3">
        <dgm:presLayoutVars>
          <dgm:chMax val="1"/>
          <dgm:bulletEnabled/>
        </dgm:presLayoutVars>
      </dgm:prSet>
      <dgm:spPr/>
    </dgm:pt>
    <dgm:pt modelId="{BF57DE73-1430-4611-94A8-DEE6F72270E0}" type="pres">
      <dgm:prSet presAssocID="{74DA0207-4F66-4B9C-8C25-73B91C4EB9F8}" presName="descendantText" presStyleLbl="alignNode1" presStyleIdx="1" presStyleCnt="3">
        <dgm:presLayoutVars>
          <dgm:bulletEnabled/>
        </dgm:presLayoutVars>
      </dgm:prSet>
      <dgm:spPr/>
    </dgm:pt>
    <dgm:pt modelId="{4A91ABB5-9048-42AA-8490-8D901B6A1E7E}" type="pres">
      <dgm:prSet presAssocID="{BB79CC7B-C051-41A0-9408-58EA3D5DCB45}" presName="sp" presStyleCnt="0"/>
      <dgm:spPr/>
    </dgm:pt>
    <dgm:pt modelId="{3019A6C2-6C7D-41A6-9BA5-D9DA6EEA90B2}" type="pres">
      <dgm:prSet presAssocID="{0894A577-A736-4433-9DAA-0F5E23A5838F}" presName="linNode" presStyleCnt="0"/>
      <dgm:spPr/>
    </dgm:pt>
    <dgm:pt modelId="{F40BA1A2-563C-4AAA-ACA6-0067F30EA860}" type="pres">
      <dgm:prSet presAssocID="{0894A577-A736-4433-9DAA-0F5E23A5838F}" presName="parentText" presStyleLbl="solidFgAcc1" presStyleIdx="2" presStyleCnt="3">
        <dgm:presLayoutVars>
          <dgm:chMax val="1"/>
          <dgm:bulletEnabled/>
        </dgm:presLayoutVars>
      </dgm:prSet>
      <dgm:spPr/>
    </dgm:pt>
    <dgm:pt modelId="{0D71EF5B-974D-46D4-8C45-6F8C4C0FD428}" type="pres">
      <dgm:prSet presAssocID="{0894A577-A736-4433-9DAA-0F5E23A5838F}" presName="descendantText" presStyleLbl="alignNode1" presStyleIdx="2" presStyleCnt="3">
        <dgm:presLayoutVars>
          <dgm:bulletEnabled/>
        </dgm:presLayoutVars>
      </dgm:prSet>
      <dgm:spPr/>
    </dgm:pt>
  </dgm:ptLst>
  <dgm:cxnLst>
    <dgm:cxn modelId="{BCA09C0C-27AF-4A4C-816B-4EC63BEB3F93}" type="presOf" srcId="{7D8122FB-B569-47A1-B157-6510504BB7FD}" destId="{0D71EF5B-974D-46D4-8C45-6F8C4C0FD428}" srcOrd="0" destOrd="0" presId="urn:microsoft.com/office/officeart/2016/7/layout/VerticalHollowActionList"/>
    <dgm:cxn modelId="{04424C14-61DA-43A2-A885-3D72D199274A}" srcId="{026B936F-50A1-4069-B05E-1709EECD994A}" destId="{4CBC268F-E989-48E9-B394-F4E6C87E5D32}" srcOrd="0" destOrd="0" parTransId="{B075D9AF-2077-4A0E-AF91-C54556FDA69D}" sibTransId="{5CFBE007-90B5-4419-877C-D6EDEE612081}"/>
    <dgm:cxn modelId="{CC8B4C34-0C96-44B3-A6C0-80E14CEB7F1A}" type="presOf" srcId="{026B936F-50A1-4069-B05E-1709EECD994A}" destId="{AF8761A4-C5EF-4582-A0BE-2B090647380E}" srcOrd="0" destOrd="0" presId="urn:microsoft.com/office/officeart/2016/7/layout/VerticalHollowActionList"/>
    <dgm:cxn modelId="{417C7D43-D813-43D7-B7B3-266C2962AB24}" type="presOf" srcId="{74DA0207-4F66-4B9C-8C25-73B91C4EB9F8}" destId="{B1729521-C21A-4F89-95EC-0672FFF914A1}" srcOrd="0" destOrd="0" presId="urn:microsoft.com/office/officeart/2016/7/layout/VerticalHollowActionList"/>
    <dgm:cxn modelId="{30468864-D7FC-47C6-8D11-5C70E8B4A410}" srcId="{74DA0207-4F66-4B9C-8C25-73B91C4EB9F8}" destId="{95BC62FA-AFE5-41BA-A1BB-B8BED5183407}" srcOrd="0" destOrd="0" parTransId="{BC7D793B-12FE-416D-A3FB-954C695C9D71}" sibTransId="{98CD663A-5EF2-49B2-8FDD-E70164E3F620}"/>
    <dgm:cxn modelId="{A3C12447-12A1-44A0-8603-1EE546A3A033}" srcId="{4CBC268F-E989-48E9-B394-F4E6C87E5D32}" destId="{0A5C87B2-E205-4343-ABCF-2C26A8CBF136}" srcOrd="0" destOrd="0" parTransId="{8DB8CB5A-2F3A-4376-8436-5EBCA4B1DE6D}" sibTransId="{88D85BD8-9666-43E4-8E4E-6C46FF489B76}"/>
    <dgm:cxn modelId="{AFEA7553-260D-4335-9F63-DEBFAFFDD88D}" srcId="{0894A577-A736-4433-9DAA-0F5E23A5838F}" destId="{7D8122FB-B569-47A1-B157-6510504BB7FD}" srcOrd="0" destOrd="0" parTransId="{369223A4-6B8D-4C5C-9699-61BA3B1612EC}" sibTransId="{55890524-DE13-4AA2-806F-96775B2D937B}"/>
    <dgm:cxn modelId="{9DCD7490-A7F9-48DF-AA97-EAAAA1E6A4A7}" srcId="{026B936F-50A1-4069-B05E-1709EECD994A}" destId="{74DA0207-4F66-4B9C-8C25-73B91C4EB9F8}" srcOrd="1" destOrd="0" parTransId="{224043BC-C82D-45AE-97EB-778371057F59}" sibTransId="{BB79CC7B-C051-41A0-9408-58EA3D5DCB45}"/>
    <dgm:cxn modelId="{120AA799-32AB-4DC0-8F33-A078BDE6925D}" type="presOf" srcId="{0A5C87B2-E205-4343-ABCF-2C26A8CBF136}" destId="{AE94B07F-A581-40FD-B3FD-E2A7BE87917F}" srcOrd="0" destOrd="0" presId="urn:microsoft.com/office/officeart/2016/7/layout/VerticalHollowActionList"/>
    <dgm:cxn modelId="{E67456CC-ECBB-4870-990F-7790CACB756C}" type="presOf" srcId="{4CBC268F-E989-48E9-B394-F4E6C87E5D32}" destId="{DC6B7D15-6E60-4EAF-AED1-E2A7AEB27D18}" srcOrd="0" destOrd="0" presId="urn:microsoft.com/office/officeart/2016/7/layout/VerticalHollowActionList"/>
    <dgm:cxn modelId="{CA8A25CF-817A-4704-BBF3-BB6EA2CD1CA6}" srcId="{026B936F-50A1-4069-B05E-1709EECD994A}" destId="{0894A577-A736-4433-9DAA-0F5E23A5838F}" srcOrd="2" destOrd="0" parTransId="{7538966A-F784-4253-8966-37AC4DC29B3B}" sibTransId="{31AF06E2-A78A-425C-BD7C-F9C1233F2E24}"/>
    <dgm:cxn modelId="{9F32CAE4-BD3E-4179-8522-33C46ACC9D07}" type="presOf" srcId="{95BC62FA-AFE5-41BA-A1BB-B8BED5183407}" destId="{BF57DE73-1430-4611-94A8-DEE6F72270E0}" srcOrd="0" destOrd="0" presId="urn:microsoft.com/office/officeart/2016/7/layout/VerticalHollowActionList"/>
    <dgm:cxn modelId="{8BF0ABEB-60E5-4530-9CC9-82EA0A386D55}" type="presOf" srcId="{0894A577-A736-4433-9DAA-0F5E23A5838F}" destId="{F40BA1A2-563C-4AAA-ACA6-0067F30EA860}" srcOrd="0" destOrd="0" presId="urn:microsoft.com/office/officeart/2016/7/layout/VerticalHollowActionList"/>
    <dgm:cxn modelId="{41AE796E-2B51-4664-922B-8FBF125CD7F2}" type="presParOf" srcId="{AF8761A4-C5EF-4582-A0BE-2B090647380E}" destId="{6191678D-313F-4F6B-A16F-BC87F595BD84}" srcOrd="0" destOrd="0" presId="urn:microsoft.com/office/officeart/2016/7/layout/VerticalHollowActionList"/>
    <dgm:cxn modelId="{D5A8AAD3-092A-4142-9357-452C629423FE}" type="presParOf" srcId="{6191678D-313F-4F6B-A16F-BC87F595BD84}" destId="{DC6B7D15-6E60-4EAF-AED1-E2A7AEB27D18}" srcOrd="0" destOrd="0" presId="urn:microsoft.com/office/officeart/2016/7/layout/VerticalHollowActionList"/>
    <dgm:cxn modelId="{A744C8C1-C5C9-4335-BAEF-0B626AEA1DBE}" type="presParOf" srcId="{6191678D-313F-4F6B-A16F-BC87F595BD84}" destId="{AE94B07F-A581-40FD-B3FD-E2A7BE87917F}" srcOrd="1" destOrd="0" presId="urn:microsoft.com/office/officeart/2016/7/layout/VerticalHollowActionList"/>
    <dgm:cxn modelId="{A75923B2-CF4A-4091-9687-7E4C1E33B6B7}" type="presParOf" srcId="{AF8761A4-C5EF-4582-A0BE-2B090647380E}" destId="{CAE884E5-18CB-43D2-94C6-90764B4FD855}" srcOrd="1" destOrd="0" presId="urn:microsoft.com/office/officeart/2016/7/layout/VerticalHollowActionList"/>
    <dgm:cxn modelId="{6CA6A2C9-D175-4627-BB8E-CC536FFD3E28}" type="presParOf" srcId="{AF8761A4-C5EF-4582-A0BE-2B090647380E}" destId="{DBBFE9ED-964B-413E-80F6-1221BFD274C9}" srcOrd="2" destOrd="0" presId="urn:microsoft.com/office/officeart/2016/7/layout/VerticalHollowActionList"/>
    <dgm:cxn modelId="{04B3FAF7-50F1-4369-BEF7-13CADA694805}" type="presParOf" srcId="{DBBFE9ED-964B-413E-80F6-1221BFD274C9}" destId="{B1729521-C21A-4F89-95EC-0672FFF914A1}" srcOrd="0" destOrd="0" presId="urn:microsoft.com/office/officeart/2016/7/layout/VerticalHollowActionList"/>
    <dgm:cxn modelId="{EBCB004D-9229-4C48-985E-9B1FB1C57701}" type="presParOf" srcId="{DBBFE9ED-964B-413E-80F6-1221BFD274C9}" destId="{BF57DE73-1430-4611-94A8-DEE6F72270E0}" srcOrd="1" destOrd="0" presId="urn:microsoft.com/office/officeart/2016/7/layout/VerticalHollowActionList"/>
    <dgm:cxn modelId="{75C0F98E-1F5A-4AE9-8C99-95F9FA83CB21}" type="presParOf" srcId="{AF8761A4-C5EF-4582-A0BE-2B090647380E}" destId="{4A91ABB5-9048-42AA-8490-8D901B6A1E7E}" srcOrd="3" destOrd="0" presId="urn:microsoft.com/office/officeart/2016/7/layout/VerticalHollowActionList"/>
    <dgm:cxn modelId="{376DCB8D-3D85-4668-B753-4D13B6C8A437}" type="presParOf" srcId="{AF8761A4-C5EF-4582-A0BE-2B090647380E}" destId="{3019A6C2-6C7D-41A6-9BA5-D9DA6EEA90B2}" srcOrd="4" destOrd="0" presId="urn:microsoft.com/office/officeart/2016/7/layout/VerticalHollowActionList"/>
    <dgm:cxn modelId="{44723561-D02D-47D1-8546-85D851F9FA37}" type="presParOf" srcId="{3019A6C2-6C7D-41A6-9BA5-D9DA6EEA90B2}" destId="{F40BA1A2-563C-4AAA-ACA6-0067F30EA860}" srcOrd="0" destOrd="0" presId="urn:microsoft.com/office/officeart/2016/7/layout/VerticalHollowActionList"/>
    <dgm:cxn modelId="{47F62CAC-4E56-41BD-814B-0BF02790C0E5}" type="presParOf" srcId="{3019A6C2-6C7D-41A6-9BA5-D9DA6EEA90B2}" destId="{0D71EF5B-974D-46D4-8C45-6F8C4C0FD428}"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4B07F-A581-40FD-B3FD-E2A7BE87917F}">
      <dsp:nvSpPr>
        <dsp:cNvPr id="0" name=""/>
        <dsp:cNvSpPr/>
      </dsp:nvSpPr>
      <dsp:spPr>
        <a:xfrm>
          <a:off x="1330250" y="1668"/>
          <a:ext cx="5321002" cy="17100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242" tIns="434359" rIns="103242" bIns="434359" numCol="1" spcCol="1270" anchor="ctr" anchorCtr="0">
          <a:noAutofit/>
        </a:bodyPr>
        <a:lstStyle/>
        <a:p>
          <a:pPr marL="0" lvl="0" indent="0" algn="l" defTabSz="977900">
            <a:lnSpc>
              <a:spcPct val="90000"/>
            </a:lnSpc>
            <a:spcBef>
              <a:spcPct val="0"/>
            </a:spcBef>
            <a:spcAft>
              <a:spcPct val="35000"/>
            </a:spcAft>
            <a:buNone/>
          </a:pPr>
          <a:r>
            <a:rPr lang="en-US" sz="2200" kern="1200"/>
            <a:t>At the end of this session, students will be able to;</a:t>
          </a:r>
        </a:p>
      </dsp:txBody>
      <dsp:txXfrm>
        <a:off x="1330250" y="1668"/>
        <a:ext cx="5321002" cy="1710072"/>
      </dsp:txXfrm>
    </dsp:sp>
    <dsp:sp modelId="{DC6B7D15-6E60-4EAF-AED1-E2A7AEB27D18}">
      <dsp:nvSpPr>
        <dsp:cNvPr id="0" name=""/>
        <dsp:cNvSpPr/>
      </dsp:nvSpPr>
      <dsp:spPr>
        <a:xfrm>
          <a:off x="0" y="1668"/>
          <a:ext cx="1330250" cy="1710072"/>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392" tIns="168917" rIns="70392" bIns="168917" numCol="1" spcCol="1270" anchor="ctr" anchorCtr="0">
          <a:noAutofit/>
        </a:bodyPr>
        <a:lstStyle/>
        <a:p>
          <a:pPr marL="0" lvl="0" indent="0" algn="ctr" defTabSz="1155700">
            <a:lnSpc>
              <a:spcPct val="90000"/>
            </a:lnSpc>
            <a:spcBef>
              <a:spcPct val="0"/>
            </a:spcBef>
            <a:spcAft>
              <a:spcPct val="35000"/>
            </a:spcAft>
            <a:buNone/>
          </a:pPr>
          <a:r>
            <a:rPr lang="en-US" sz="2600" kern="1200"/>
            <a:t>Be</a:t>
          </a:r>
        </a:p>
      </dsp:txBody>
      <dsp:txXfrm>
        <a:off x="0" y="1668"/>
        <a:ext cx="1330250" cy="1710072"/>
      </dsp:txXfrm>
    </dsp:sp>
    <dsp:sp modelId="{BF57DE73-1430-4611-94A8-DEE6F72270E0}">
      <dsp:nvSpPr>
        <dsp:cNvPr id="0" name=""/>
        <dsp:cNvSpPr/>
      </dsp:nvSpPr>
      <dsp:spPr>
        <a:xfrm>
          <a:off x="1330250" y="1814345"/>
          <a:ext cx="5321002" cy="17100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242" tIns="434359" rIns="103242" bIns="434359" numCol="1" spcCol="1270" anchor="ctr" anchorCtr="0">
          <a:noAutofit/>
        </a:bodyPr>
        <a:lstStyle/>
        <a:p>
          <a:pPr marL="0" lvl="0" indent="0" algn="l" defTabSz="977900">
            <a:lnSpc>
              <a:spcPct val="90000"/>
            </a:lnSpc>
            <a:spcBef>
              <a:spcPct val="0"/>
            </a:spcBef>
            <a:spcAft>
              <a:spcPct val="35000"/>
            </a:spcAft>
            <a:buNone/>
          </a:pPr>
          <a:r>
            <a:rPr lang="en-US" sz="2200" kern="1200"/>
            <a:t>1-Explore Models Of Organisational structure.</a:t>
          </a:r>
        </a:p>
      </dsp:txBody>
      <dsp:txXfrm>
        <a:off x="1330250" y="1814345"/>
        <a:ext cx="5321002" cy="1710072"/>
      </dsp:txXfrm>
    </dsp:sp>
    <dsp:sp modelId="{B1729521-C21A-4F89-95EC-0672FFF914A1}">
      <dsp:nvSpPr>
        <dsp:cNvPr id="0" name=""/>
        <dsp:cNvSpPr/>
      </dsp:nvSpPr>
      <dsp:spPr>
        <a:xfrm>
          <a:off x="0" y="1814345"/>
          <a:ext cx="1330250" cy="171007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392" tIns="168917" rIns="70392" bIns="168917" numCol="1" spcCol="1270" anchor="ctr" anchorCtr="0">
          <a:noAutofit/>
        </a:bodyPr>
        <a:lstStyle/>
        <a:p>
          <a:pPr marL="0" lvl="0" indent="0" algn="ctr" defTabSz="1155700">
            <a:lnSpc>
              <a:spcPct val="90000"/>
            </a:lnSpc>
            <a:spcBef>
              <a:spcPct val="0"/>
            </a:spcBef>
            <a:spcAft>
              <a:spcPct val="35000"/>
            </a:spcAft>
            <a:buNone/>
          </a:pPr>
          <a:r>
            <a:rPr lang="en-US" sz="2600" kern="1200"/>
            <a:t>Explore</a:t>
          </a:r>
        </a:p>
      </dsp:txBody>
      <dsp:txXfrm>
        <a:off x="0" y="1814345"/>
        <a:ext cx="1330250" cy="1710072"/>
      </dsp:txXfrm>
    </dsp:sp>
    <dsp:sp modelId="{0D71EF5B-974D-46D4-8C45-6F8C4C0FD428}">
      <dsp:nvSpPr>
        <dsp:cNvPr id="0" name=""/>
        <dsp:cNvSpPr/>
      </dsp:nvSpPr>
      <dsp:spPr>
        <a:xfrm>
          <a:off x="1330250" y="3627022"/>
          <a:ext cx="5321002" cy="17100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242" tIns="434359" rIns="103242" bIns="434359" numCol="1" spcCol="1270" anchor="ctr" anchorCtr="0">
          <a:noAutofit/>
        </a:bodyPr>
        <a:lstStyle/>
        <a:p>
          <a:pPr marL="0" lvl="0" indent="0" algn="l" defTabSz="977900">
            <a:lnSpc>
              <a:spcPct val="90000"/>
            </a:lnSpc>
            <a:spcBef>
              <a:spcPct val="0"/>
            </a:spcBef>
            <a:spcAft>
              <a:spcPct val="35000"/>
            </a:spcAft>
            <a:buNone/>
          </a:pPr>
          <a:r>
            <a:rPr lang="en-US" sz="2200" kern="1200" dirty="0"/>
            <a:t>2-Explain Elements Of Organisational Structure .</a:t>
          </a:r>
        </a:p>
      </dsp:txBody>
      <dsp:txXfrm>
        <a:off x="1330250" y="3627022"/>
        <a:ext cx="5321002" cy="1710072"/>
      </dsp:txXfrm>
    </dsp:sp>
    <dsp:sp modelId="{F40BA1A2-563C-4AAA-ACA6-0067F30EA860}">
      <dsp:nvSpPr>
        <dsp:cNvPr id="0" name=""/>
        <dsp:cNvSpPr/>
      </dsp:nvSpPr>
      <dsp:spPr>
        <a:xfrm>
          <a:off x="0" y="3627022"/>
          <a:ext cx="1330250" cy="1710072"/>
        </a:xfrm>
        <a:prstGeom prst="rect">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392" tIns="168917" rIns="70392" bIns="168917" numCol="1" spcCol="1270" anchor="ctr" anchorCtr="0">
          <a:noAutofit/>
        </a:bodyPr>
        <a:lstStyle/>
        <a:p>
          <a:pPr marL="0" lvl="0" indent="0" algn="ctr" defTabSz="1155700">
            <a:lnSpc>
              <a:spcPct val="90000"/>
            </a:lnSpc>
            <a:spcBef>
              <a:spcPct val="0"/>
            </a:spcBef>
            <a:spcAft>
              <a:spcPct val="35000"/>
            </a:spcAft>
            <a:buNone/>
          </a:pPr>
          <a:r>
            <a:rPr lang="en-US" sz="2600" kern="1200"/>
            <a:t>Explain</a:t>
          </a:r>
        </a:p>
      </dsp:txBody>
      <dsp:txXfrm>
        <a:off x="0" y="3627022"/>
        <a:ext cx="1330250" cy="1710072"/>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1/21/2021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3209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1/21/2021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6814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1/21/2021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2667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1/21/2021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71529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1/21/2021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4908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1/21/2021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9886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1/21/2021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5704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1/21/2021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70145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1/21/2021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49115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70778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83085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1/21/2021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00904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1/21/2021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87319989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187B58-3857-4454-9C70-EFB475976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skyscrapers in a city&#10;&#10;Description automatically generated with low confidence">
            <a:extLst>
              <a:ext uri="{FF2B5EF4-FFF2-40B4-BE49-F238E27FC236}">
                <a16:creationId xmlns:a16="http://schemas.microsoft.com/office/drawing/2014/main" id="{08174666-A4C7-4AF1-9D6B-3F9FB293F906}"/>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1" name="Freeform: Shape 10">
            <a:extLst>
              <a:ext uri="{FF2B5EF4-FFF2-40B4-BE49-F238E27FC236}">
                <a16:creationId xmlns:a16="http://schemas.microsoft.com/office/drawing/2014/main" id="{4C5418A4-3935-49EA-B51C-5DDCBFAA3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8056" y="2813365"/>
            <a:ext cx="7450687" cy="3406460"/>
          </a:xfrm>
          <a:custGeom>
            <a:avLst/>
            <a:gdLst>
              <a:gd name="connsiteX0" fmla="*/ 6457914 w 7450687"/>
              <a:gd name="connsiteY0" fmla="*/ 0 h 3406460"/>
              <a:gd name="connsiteX1" fmla="*/ 6844288 w 7450687"/>
              <a:gd name="connsiteY1" fmla="*/ 233492 h 3406460"/>
              <a:gd name="connsiteX2" fmla="*/ 7386323 w 7450687"/>
              <a:gd name="connsiteY2" fmla="*/ 717155 h 3406460"/>
              <a:gd name="connsiteX3" fmla="*/ 7430798 w 7450687"/>
              <a:gd name="connsiteY3" fmla="*/ 1809564 h 3406460"/>
              <a:gd name="connsiteX4" fmla="*/ 7013848 w 7450687"/>
              <a:gd name="connsiteY4" fmla="*/ 3104890 h 3406460"/>
              <a:gd name="connsiteX5" fmla="*/ 6569101 w 7450687"/>
              <a:gd name="connsiteY5" fmla="*/ 3402314 h 3406460"/>
              <a:gd name="connsiteX6" fmla="*/ 3683807 w 7450687"/>
              <a:gd name="connsiteY6" fmla="*/ 3341162 h 3406460"/>
              <a:gd name="connsiteX7" fmla="*/ 1704683 w 7450687"/>
              <a:gd name="connsiteY7" fmla="*/ 2860279 h 3406460"/>
              <a:gd name="connsiteX8" fmla="*/ 2010446 w 7450687"/>
              <a:gd name="connsiteY8" fmla="*/ 2801907 h 3406460"/>
              <a:gd name="connsiteX9" fmla="*/ 1273834 w 7450687"/>
              <a:gd name="connsiteY9" fmla="*/ 2674041 h 3406460"/>
              <a:gd name="connsiteX10" fmla="*/ 1315530 w 7450687"/>
              <a:gd name="connsiteY10" fmla="*/ 2657363 h 3406460"/>
              <a:gd name="connsiteX11" fmla="*/ 1234919 w 7450687"/>
              <a:gd name="connsiteY11" fmla="*/ 2590651 h 3406460"/>
              <a:gd name="connsiteX12" fmla="*/ 904138 w 7450687"/>
              <a:gd name="connsiteY12" fmla="*/ 2485024 h 3406460"/>
              <a:gd name="connsiteX13" fmla="*/ 1315530 w 7450687"/>
              <a:gd name="connsiteY13" fmla="*/ 2307126 h 3406460"/>
              <a:gd name="connsiteX14" fmla="*/ 851326 w 7450687"/>
              <a:gd name="connsiteY14" fmla="*/ 2065294 h 3406460"/>
              <a:gd name="connsiteX15" fmla="*/ 615053 w 7450687"/>
              <a:gd name="connsiteY15" fmla="*/ 2006921 h 3406460"/>
              <a:gd name="connsiteX16" fmla="*/ 1393361 w 7450687"/>
              <a:gd name="connsiteY16" fmla="*/ 1703937 h 3406460"/>
              <a:gd name="connsiteX17" fmla="*/ 131391 w 7450687"/>
              <a:gd name="connsiteY17" fmla="*/ 1553835 h 3406460"/>
              <a:gd name="connsiteX18" fmla="*/ 234239 w 7450687"/>
              <a:gd name="connsiteY18" fmla="*/ 1492682 h 3406460"/>
              <a:gd name="connsiteX19" fmla="*/ 1018105 w 7450687"/>
              <a:gd name="connsiteY19" fmla="*/ 1509360 h 3406460"/>
              <a:gd name="connsiteX20" fmla="*/ 1148750 w 7450687"/>
              <a:gd name="connsiteY20" fmla="*/ 1462106 h 3406460"/>
              <a:gd name="connsiteX21" fmla="*/ 1018105 w 7450687"/>
              <a:gd name="connsiteY21" fmla="*/ 1387055 h 3406460"/>
              <a:gd name="connsiteX22" fmla="*/ 509426 w 7450687"/>
              <a:gd name="connsiteY22" fmla="*/ 1331461 h 3406460"/>
              <a:gd name="connsiteX23" fmla="*/ 376002 w 7450687"/>
              <a:gd name="connsiteY23" fmla="*/ 1206376 h 3406460"/>
              <a:gd name="connsiteX24" fmla="*/ 150849 w 7450687"/>
              <a:gd name="connsiteY24" fmla="*/ 1061833 h 3406460"/>
              <a:gd name="connsiteX25" fmla="*/ 306510 w 7450687"/>
              <a:gd name="connsiteY25" fmla="*/ 942308 h 3406460"/>
              <a:gd name="connsiteX26" fmla="*/ 53560 w 7450687"/>
              <a:gd name="connsiteY26" fmla="*/ 764409 h 3406460"/>
              <a:gd name="connsiteX27" fmla="*/ 125832 w 7450687"/>
              <a:gd name="connsiteY27" fmla="*/ 530917 h 3406460"/>
              <a:gd name="connsiteX28" fmla="*/ 551121 w 7450687"/>
              <a:gd name="connsiteY28" fmla="*/ 475324 h 3406460"/>
              <a:gd name="connsiteX29" fmla="*/ 1120952 w 7450687"/>
              <a:gd name="connsiteY29" fmla="*/ 394713 h 3406460"/>
              <a:gd name="connsiteX30" fmla="*/ 1693564 w 7450687"/>
              <a:gd name="connsiteY30" fmla="*/ 325221 h 3406460"/>
              <a:gd name="connsiteX31" fmla="*/ 2266175 w 7450687"/>
              <a:gd name="connsiteY31" fmla="*/ 325221 h 3406460"/>
              <a:gd name="connsiteX32" fmla="*/ 2430177 w 7450687"/>
              <a:gd name="connsiteY32" fmla="*/ 330781 h 3406460"/>
              <a:gd name="connsiteX33" fmla="*/ 2432956 w 7450687"/>
              <a:gd name="connsiteY33" fmla="*/ 330781 h 3406460"/>
              <a:gd name="connsiteX34" fmla="*/ 3144551 w 7450687"/>
              <a:gd name="connsiteY34" fmla="*/ 355798 h 3406460"/>
              <a:gd name="connsiteX35" fmla="*/ 3408619 w 7450687"/>
              <a:gd name="connsiteY35" fmla="*/ 358577 h 3406460"/>
              <a:gd name="connsiteX36" fmla="*/ 3981231 w 7450687"/>
              <a:gd name="connsiteY36" fmla="*/ 361357 h 3406460"/>
              <a:gd name="connsiteX37" fmla="*/ 4551063 w 7450687"/>
              <a:gd name="connsiteY37" fmla="*/ 350238 h 3406460"/>
              <a:gd name="connsiteX38" fmla="*/ 5129233 w 7450687"/>
              <a:gd name="connsiteY38" fmla="*/ 316882 h 3406460"/>
              <a:gd name="connsiteX39" fmla="*/ 5699065 w 7450687"/>
              <a:gd name="connsiteY39" fmla="*/ 272407 h 3406460"/>
              <a:gd name="connsiteX40" fmla="*/ 6063202 w 7450687"/>
              <a:gd name="connsiteY40" fmla="*/ 172339 h 3406460"/>
              <a:gd name="connsiteX41" fmla="*/ 6457914 w 7450687"/>
              <a:gd name="connsiteY41" fmla="*/ 0 h 340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450687" h="3406460">
                <a:moveTo>
                  <a:pt x="6457914" y="0"/>
                </a:moveTo>
                <a:cubicBezTo>
                  <a:pt x="6560763" y="125085"/>
                  <a:pt x="6713644" y="161221"/>
                  <a:pt x="6844288" y="233492"/>
                </a:cubicBezTo>
                <a:cubicBezTo>
                  <a:pt x="6972153" y="289086"/>
                  <a:pt x="7336289" y="611527"/>
                  <a:pt x="7386323" y="717155"/>
                </a:cubicBezTo>
                <a:cubicBezTo>
                  <a:pt x="7475273" y="900613"/>
                  <a:pt x="7453035" y="1573293"/>
                  <a:pt x="7430798" y="1809564"/>
                </a:cubicBezTo>
                <a:cubicBezTo>
                  <a:pt x="7347408" y="2398855"/>
                  <a:pt x="7041645" y="3077093"/>
                  <a:pt x="7013848" y="3104890"/>
                </a:cubicBezTo>
                <a:cubicBezTo>
                  <a:pt x="6924899" y="3085432"/>
                  <a:pt x="6721983" y="3391196"/>
                  <a:pt x="6569101" y="3402314"/>
                </a:cubicBezTo>
                <a:cubicBezTo>
                  <a:pt x="6407881" y="3413434"/>
                  <a:pt x="4039604" y="3405095"/>
                  <a:pt x="3683807" y="3341162"/>
                </a:cubicBezTo>
                <a:cubicBezTo>
                  <a:pt x="1749158" y="2988144"/>
                  <a:pt x="1704683" y="2860279"/>
                  <a:pt x="1704683" y="2860279"/>
                </a:cubicBezTo>
                <a:cubicBezTo>
                  <a:pt x="1704683" y="2860279"/>
                  <a:pt x="1910378" y="2835262"/>
                  <a:pt x="2010446" y="2801907"/>
                </a:cubicBezTo>
                <a:cubicBezTo>
                  <a:pt x="1865904" y="2799126"/>
                  <a:pt x="1296072" y="2693500"/>
                  <a:pt x="1273834" y="2674041"/>
                </a:cubicBezTo>
                <a:cubicBezTo>
                  <a:pt x="1284954" y="2668482"/>
                  <a:pt x="1301632" y="2662923"/>
                  <a:pt x="1315530" y="2657363"/>
                </a:cubicBezTo>
                <a:cubicBezTo>
                  <a:pt x="1284954" y="2640686"/>
                  <a:pt x="1259936" y="2621228"/>
                  <a:pt x="1234919" y="2590651"/>
                </a:cubicBezTo>
                <a:cubicBezTo>
                  <a:pt x="1154309" y="2487804"/>
                  <a:pt x="1018105" y="2523940"/>
                  <a:pt x="904138" y="2485024"/>
                </a:cubicBezTo>
                <a:cubicBezTo>
                  <a:pt x="976410" y="2268210"/>
                  <a:pt x="1168208" y="2348820"/>
                  <a:pt x="1315530" y="2307126"/>
                </a:cubicBezTo>
                <a:cubicBezTo>
                  <a:pt x="929156" y="2179260"/>
                  <a:pt x="1004207" y="2112548"/>
                  <a:pt x="851326" y="2065294"/>
                </a:cubicBezTo>
                <a:cubicBezTo>
                  <a:pt x="659528" y="2006921"/>
                  <a:pt x="615053" y="2006921"/>
                  <a:pt x="615053" y="2006921"/>
                </a:cubicBezTo>
                <a:cubicBezTo>
                  <a:pt x="840206" y="1829023"/>
                  <a:pt x="1109834" y="2020820"/>
                  <a:pt x="1393361" y="1703937"/>
                </a:cubicBezTo>
                <a:cubicBezTo>
                  <a:pt x="1120952" y="1659463"/>
                  <a:pt x="306510" y="1637225"/>
                  <a:pt x="131391" y="1553835"/>
                </a:cubicBezTo>
                <a:cubicBezTo>
                  <a:pt x="198103" y="1584411"/>
                  <a:pt x="203663" y="1492682"/>
                  <a:pt x="234239" y="1492682"/>
                </a:cubicBezTo>
                <a:cubicBezTo>
                  <a:pt x="492748" y="1489903"/>
                  <a:pt x="756816" y="1542717"/>
                  <a:pt x="1018105" y="1509360"/>
                </a:cubicBezTo>
                <a:cubicBezTo>
                  <a:pt x="1065359" y="1506581"/>
                  <a:pt x="1140411" y="1531597"/>
                  <a:pt x="1148750" y="1462106"/>
                </a:cubicBezTo>
                <a:cubicBezTo>
                  <a:pt x="1157088" y="1375936"/>
                  <a:pt x="1059800" y="1395394"/>
                  <a:pt x="1018105" y="1387055"/>
                </a:cubicBezTo>
                <a:cubicBezTo>
                  <a:pt x="848545" y="1359258"/>
                  <a:pt x="681766" y="1348140"/>
                  <a:pt x="509426" y="1331461"/>
                </a:cubicBezTo>
                <a:cubicBezTo>
                  <a:pt x="437155" y="1323122"/>
                  <a:pt x="348206" y="1339800"/>
                  <a:pt x="376002" y="1206376"/>
                </a:cubicBezTo>
                <a:cubicBezTo>
                  <a:pt x="353764" y="1078512"/>
                  <a:pt x="220341" y="1122986"/>
                  <a:pt x="150849" y="1061833"/>
                </a:cubicBezTo>
                <a:cubicBezTo>
                  <a:pt x="184205" y="989562"/>
                  <a:pt x="278714" y="1039597"/>
                  <a:pt x="306510" y="942308"/>
                </a:cubicBezTo>
                <a:cubicBezTo>
                  <a:pt x="173086" y="972884"/>
                  <a:pt x="186985" y="761630"/>
                  <a:pt x="53560" y="764409"/>
                </a:cubicBezTo>
                <a:cubicBezTo>
                  <a:pt x="-57626" y="639324"/>
                  <a:pt x="22984" y="578171"/>
                  <a:pt x="125832" y="530917"/>
                </a:cubicBezTo>
                <a:cubicBezTo>
                  <a:pt x="259256" y="472544"/>
                  <a:pt x="406578" y="486442"/>
                  <a:pt x="551121" y="475324"/>
                </a:cubicBezTo>
                <a:cubicBezTo>
                  <a:pt x="742919" y="450306"/>
                  <a:pt x="926376" y="391934"/>
                  <a:pt x="1120952" y="394713"/>
                </a:cubicBezTo>
                <a:cubicBezTo>
                  <a:pt x="1304411" y="336340"/>
                  <a:pt x="1507326" y="400272"/>
                  <a:pt x="1693564" y="325221"/>
                </a:cubicBezTo>
                <a:cubicBezTo>
                  <a:pt x="1882582" y="325221"/>
                  <a:pt x="2074379" y="325221"/>
                  <a:pt x="2266175" y="325221"/>
                </a:cubicBezTo>
                <a:cubicBezTo>
                  <a:pt x="2321770" y="328001"/>
                  <a:pt x="2374582" y="328001"/>
                  <a:pt x="2430177" y="330781"/>
                </a:cubicBezTo>
                <a:cubicBezTo>
                  <a:pt x="2430177" y="330781"/>
                  <a:pt x="2432956" y="330781"/>
                  <a:pt x="2432956" y="330781"/>
                </a:cubicBezTo>
                <a:cubicBezTo>
                  <a:pt x="2672008" y="339120"/>
                  <a:pt x="2908279" y="344679"/>
                  <a:pt x="3144551" y="355798"/>
                </a:cubicBezTo>
                <a:cubicBezTo>
                  <a:pt x="3233500" y="355798"/>
                  <a:pt x="3319670" y="358577"/>
                  <a:pt x="3408619" y="358577"/>
                </a:cubicBezTo>
                <a:cubicBezTo>
                  <a:pt x="3597637" y="372475"/>
                  <a:pt x="3789434" y="380814"/>
                  <a:pt x="3981231" y="361357"/>
                </a:cubicBezTo>
                <a:cubicBezTo>
                  <a:pt x="4173028" y="378035"/>
                  <a:pt x="4359266" y="366917"/>
                  <a:pt x="4551063" y="350238"/>
                </a:cubicBezTo>
                <a:cubicBezTo>
                  <a:pt x="4745639" y="369696"/>
                  <a:pt x="4937437" y="341899"/>
                  <a:pt x="5129233" y="316882"/>
                </a:cubicBezTo>
                <a:cubicBezTo>
                  <a:pt x="5321031" y="328001"/>
                  <a:pt x="5512828" y="328001"/>
                  <a:pt x="5699065" y="272407"/>
                </a:cubicBezTo>
                <a:cubicBezTo>
                  <a:pt x="5840829" y="333560"/>
                  <a:pt x="5910321" y="133424"/>
                  <a:pt x="6063202" y="172339"/>
                </a:cubicBezTo>
                <a:cubicBezTo>
                  <a:pt x="6216084" y="214035"/>
                  <a:pt x="6324491" y="55593"/>
                  <a:pt x="6457914" y="0"/>
                </a:cubicBezTo>
                <a:close/>
              </a:path>
            </a:pathLst>
          </a:cu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97D7E2A-45C6-49F3-8091-2863CDB53E58}"/>
              </a:ext>
            </a:extLst>
          </p:cNvPr>
          <p:cNvSpPr>
            <a:spLocks noGrp="1"/>
          </p:cNvSpPr>
          <p:nvPr>
            <p:ph type="ctrTitle"/>
          </p:nvPr>
        </p:nvSpPr>
        <p:spPr>
          <a:xfrm>
            <a:off x="6438986" y="3547277"/>
            <a:ext cx="4452181" cy="1341624"/>
          </a:xfrm>
        </p:spPr>
        <p:txBody>
          <a:bodyPr anchor="b">
            <a:normAutofit/>
          </a:bodyPr>
          <a:lstStyle/>
          <a:p>
            <a:r>
              <a:rPr lang="en-GB" sz="2800" dirty="0"/>
              <a:t>Models of </a:t>
            </a:r>
            <a:r>
              <a:rPr lang="en-GB" sz="2800"/>
              <a:t>Organisational structure.</a:t>
            </a:r>
          </a:p>
        </p:txBody>
      </p:sp>
      <p:sp>
        <p:nvSpPr>
          <p:cNvPr id="3" name="Subtitle 2">
            <a:extLst>
              <a:ext uri="{FF2B5EF4-FFF2-40B4-BE49-F238E27FC236}">
                <a16:creationId xmlns:a16="http://schemas.microsoft.com/office/drawing/2014/main" id="{2F03D1CF-BDA4-4F19-ADEE-75B4DA86353B}"/>
              </a:ext>
            </a:extLst>
          </p:cNvPr>
          <p:cNvSpPr>
            <a:spLocks noGrp="1"/>
          </p:cNvSpPr>
          <p:nvPr>
            <p:ph type="subTitle" idx="1"/>
          </p:nvPr>
        </p:nvSpPr>
        <p:spPr>
          <a:xfrm>
            <a:off x="6565110" y="4945656"/>
            <a:ext cx="3957144" cy="646785"/>
          </a:xfrm>
        </p:spPr>
        <p:txBody>
          <a:bodyPr>
            <a:normAutofit/>
          </a:bodyPr>
          <a:lstStyle/>
          <a:p>
            <a:pPr>
              <a:lnSpc>
                <a:spcPct val="90000"/>
              </a:lnSpc>
            </a:pPr>
            <a:r>
              <a:rPr lang="en-GB" sz="2000" dirty="0"/>
              <a:t>Work Related learning  Week 6</a:t>
            </a:r>
          </a:p>
        </p:txBody>
      </p:sp>
    </p:spTree>
    <p:extLst>
      <p:ext uri="{BB962C8B-B14F-4D97-AF65-F5344CB8AC3E}">
        <p14:creationId xmlns:p14="http://schemas.microsoft.com/office/powerpoint/2010/main" val="2722435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52DD-C75C-4F90-9237-3B0A3AA85B5F}"/>
              </a:ext>
            </a:extLst>
          </p:cNvPr>
          <p:cNvSpPr>
            <a:spLocks noGrp="1"/>
          </p:cNvSpPr>
          <p:nvPr>
            <p:ph type="title"/>
          </p:nvPr>
        </p:nvSpPr>
        <p:spPr/>
        <p:txBody>
          <a:bodyPr/>
          <a:lstStyle/>
          <a:p>
            <a:r>
              <a:rPr lang="en-GB" dirty="0"/>
              <a:t>Types of organizational structures</a:t>
            </a:r>
          </a:p>
        </p:txBody>
      </p:sp>
      <p:sp>
        <p:nvSpPr>
          <p:cNvPr id="3" name="Content Placeholder 2">
            <a:extLst>
              <a:ext uri="{FF2B5EF4-FFF2-40B4-BE49-F238E27FC236}">
                <a16:creationId xmlns:a16="http://schemas.microsoft.com/office/drawing/2014/main" id="{5CF78EAD-5E66-461A-9BA3-6D24BF00CF96}"/>
              </a:ext>
            </a:extLst>
          </p:cNvPr>
          <p:cNvSpPr>
            <a:spLocks noGrp="1"/>
          </p:cNvSpPr>
          <p:nvPr>
            <p:ph idx="1"/>
          </p:nvPr>
        </p:nvSpPr>
        <p:spPr/>
        <p:txBody>
          <a:bodyPr>
            <a:normAutofit/>
          </a:bodyPr>
          <a:lstStyle/>
          <a:p>
            <a:r>
              <a:rPr lang="en-GB" sz="2400" dirty="0"/>
              <a:t>Hierarchical org structure</a:t>
            </a:r>
          </a:p>
          <a:p>
            <a:r>
              <a:rPr lang="en-GB" sz="2400" dirty="0"/>
              <a:t>Functional org structure</a:t>
            </a:r>
          </a:p>
          <a:p>
            <a:r>
              <a:rPr lang="en-GB" sz="2400" dirty="0"/>
              <a:t>Horizontal or flat org structure</a:t>
            </a:r>
          </a:p>
          <a:p>
            <a:r>
              <a:rPr lang="en-GB" sz="2400" dirty="0"/>
              <a:t>Divisional org structures (market-based, product-based, geographic)</a:t>
            </a:r>
          </a:p>
          <a:p>
            <a:r>
              <a:rPr lang="en-GB" sz="2400" dirty="0"/>
              <a:t>Matrix org structure</a:t>
            </a:r>
          </a:p>
          <a:p>
            <a:r>
              <a:rPr lang="en-GB" sz="2400" dirty="0"/>
              <a:t>Team-based org structure</a:t>
            </a:r>
          </a:p>
          <a:p>
            <a:r>
              <a:rPr lang="en-GB" sz="2400" dirty="0"/>
              <a:t>Network org structure.</a:t>
            </a:r>
          </a:p>
        </p:txBody>
      </p:sp>
    </p:spTree>
    <p:extLst>
      <p:ext uri="{BB962C8B-B14F-4D97-AF65-F5344CB8AC3E}">
        <p14:creationId xmlns:p14="http://schemas.microsoft.com/office/powerpoint/2010/main" val="497618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C34D5F"/>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9CE6E8B-54B3-47C9-918A-BA1E3A7FA33F}"/>
              </a:ext>
            </a:extLst>
          </p:cNvPr>
          <p:cNvSpPr>
            <a:spLocks noGrp="1"/>
          </p:cNvSpPr>
          <p:nvPr>
            <p:ph type="title"/>
          </p:nvPr>
        </p:nvSpPr>
        <p:spPr>
          <a:xfrm>
            <a:off x="838200" y="713312"/>
            <a:ext cx="3461084" cy="5431376"/>
          </a:xfrm>
        </p:spPr>
        <p:txBody>
          <a:bodyPr>
            <a:normAutofit/>
          </a:bodyPr>
          <a:lstStyle/>
          <a:p>
            <a:r>
              <a:rPr lang="en-GB" dirty="0">
                <a:solidFill>
                  <a:srgbClr val="FFFFFF"/>
                </a:solidFill>
              </a:rPr>
              <a:t>Hierarchical org structure.</a:t>
            </a:r>
          </a:p>
        </p:txBody>
      </p:sp>
      <p:sp>
        <p:nvSpPr>
          <p:cNvPr id="3" name="Content Placeholder 2">
            <a:extLst>
              <a:ext uri="{FF2B5EF4-FFF2-40B4-BE49-F238E27FC236}">
                <a16:creationId xmlns:a16="http://schemas.microsoft.com/office/drawing/2014/main" id="{9F372624-233C-43A2-99F8-C4B2E52C81A3}"/>
              </a:ext>
            </a:extLst>
          </p:cNvPr>
          <p:cNvSpPr>
            <a:spLocks noGrp="1"/>
          </p:cNvSpPr>
          <p:nvPr>
            <p:ph idx="1"/>
          </p:nvPr>
        </p:nvSpPr>
        <p:spPr>
          <a:xfrm>
            <a:off x="6095999" y="713313"/>
            <a:ext cx="5257801" cy="5431376"/>
          </a:xfrm>
        </p:spPr>
        <p:txBody>
          <a:bodyPr anchor="ctr">
            <a:normAutofit/>
          </a:bodyPr>
          <a:lstStyle/>
          <a:p>
            <a:r>
              <a:rPr lang="en-US" sz="2000"/>
              <a:t>The pyramid-shaped organizational chart we referred to earlier is known as a hierarchical org chart. It’s the most common type of organizational structure––the chain of command goes from the top (e.g., the CEO or manager) down (e.g., entry-level and low-level employees) and each employee has a supervisor. </a:t>
            </a:r>
            <a:endParaRPr lang="en-GB" sz="2000"/>
          </a:p>
        </p:txBody>
      </p:sp>
    </p:spTree>
    <p:extLst>
      <p:ext uri="{BB962C8B-B14F-4D97-AF65-F5344CB8AC3E}">
        <p14:creationId xmlns:p14="http://schemas.microsoft.com/office/powerpoint/2010/main" val="503640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8886-2BF0-4B8C-854D-428D6268016D}"/>
              </a:ext>
            </a:extLst>
          </p:cNvPr>
          <p:cNvSpPr>
            <a:spLocks noGrp="1"/>
          </p:cNvSpPr>
          <p:nvPr>
            <p:ph type="title"/>
          </p:nvPr>
        </p:nvSpPr>
        <p:spPr/>
        <p:txBody>
          <a:bodyPr/>
          <a:lstStyle/>
          <a:p>
            <a:r>
              <a:rPr lang="en-GB" dirty="0"/>
              <a:t>Hierarchical org structure.</a:t>
            </a:r>
          </a:p>
        </p:txBody>
      </p:sp>
      <p:pic>
        <p:nvPicPr>
          <p:cNvPr id="1026" name="Picture 2" descr="The 5 Types Of Organizational Structures: Part 1, The Hierarchy">
            <a:extLst>
              <a:ext uri="{FF2B5EF4-FFF2-40B4-BE49-F238E27FC236}">
                <a16:creationId xmlns:a16="http://schemas.microsoft.com/office/drawing/2014/main" id="{73C19836-5C94-48B6-B78F-B5BC8E3C53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8947" y="2011363"/>
            <a:ext cx="5294106" cy="416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204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E441C-64B9-44A7-8D72-A522BDCA057B}"/>
              </a:ext>
            </a:extLst>
          </p:cNvPr>
          <p:cNvSpPr>
            <a:spLocks noGrp="1"/>
          </p:cNvSpPr>
          <p:nvPr>
            <p:ph type="title"/>
          </p:nvPr>
        </p:nvSpPr>
        <p:spPr/>
        <p:txBody>
          <a:bodyPr/>
          <a:lstStyle/>
          <a:p>
            <a:r>
              <a:rPr lang="en-GB" dirty="0"/>
              <a:t>Functional org structure.</a:t>
            </a:r>
          </a:p>
        </p:txBody>
      </p:sp>
      <p:pic>
        <p:nvPicPr>
          <p:cNvPr id="2050" name="Picture 2" descr="functional org chart example">
            <a:extLst>
              <a:ext uri="{FF2B5EF4-FFF2-40B4-BE49-F238E27FC236}">
                <a16:creationId xmlns:a16="http://schemas.microsoft.com/office/drawing/2014/main" id="{37944185-DE44-4ADE-A45E-9DDA4A46E1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93817"/>
            <a:ext cx="10515600" cy="3995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208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926C-EA69-4FD9-84AD-840D6BA93303}"/>
              </a:ext>
            </a:extLst>
          </p:cNvPr>
          <p:cNvSpPr>
            <a:spLocks noGrp="1"/>
          </p:cNvSpPr>
          <p:nvPr>
            <p:ph type="title"/>
          </p:nvPr>
        </p:nvSpPr>
        <p:spPr/>
        <p:txBody>
          <a:bodyPr/>
          <a:lstStyle/>
          <a:p>
            <a:r>
              <a:rPr lang="en-GB" dirty="0"/>
              <a:t>Functional org structure.</a:t>
            </a:r>
          </a:p>
        </p:txBody>
      </p:sp>
      <p:sp>
        <p:nvSpPr>
          <p:cNvPr id="3" name="Content Placeholder 2">
            <a:extLst>
              <a:ext uri="{FF2B5EF4-FFF2-40B4-BE49-F238E27FC236}">
                <a16:creationId xmlns:a16="http://schemas.microsoft.com/office/drawing/2014/main" id="{B213A668-05CF-4FDD-922D-3F92DACAC00D}"/>
              </a:ext>
            </a:extLst>
          </p:cNvPr>
          <p:cNvSpPr>
            <a:spLocks noGrp="1"/>
          </p:cNvSpPr>
          <p:nvPr>
            <p:ph idx="1"/>
          </p:nvPr>
        </p:nvSpPr>
        <p:spPr/>
        <p:txBody>
          <a:bodyPr/>
          <a:lstStyle/>
          <a:p>
            <a:r>
              <a:rPr lang="en-US" dirty="0"/>
              <a:t>Similar to a hierarchical organizational structure, a functional org structure starts with positions with the highest levels of responsibility at the top and goes down from there. Primarily, though, employees are organized according to their specific skills and their corresponding function in the company. Each separate department is managed independently. </a:t>
            </a:r>
            <a:endParaRPr lang="en-GB" dirty="0"/>
          </a:p>
        </p:txBody>
      </p:sp>
    </p:spTree>
    <p:extLst>
      <p:ext uri="{BB962C8B-B14F-4D97-AF65-F5344CB8AC3E}">
        <p14:creationId xmlns:p14="http://schemas.microsoft.com/office/powerpoint/2010/main" val="2704965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526F-876B-434C-A360-F4056EDC2A72}"/>
              </a:ext>
            </a:extLst>
          </p:cNvPr>
          <p:cNvSpPr>
            <a:spLocks noGrp="1"/>
          </p:cNvSpPr>
          <p:nvPr>
            <p:ph type="title"/>
          </p:nvPr>
        </p:nvSpPr>
        <p:spPr/>
        <p:txBody>
          <a:bodyPr/>
          <a:lstStyle/>
          <a:p>
            <a:r>
              <a:rPr lang="en-US" dirty="0"/>
              <a:t>Horizontal or flat org structure</a:t>
            </a:r>
            <a:endParaRPr lang="en-GB" dirty="0"/>
          </a:p>
        </p:txBody>
      </p:sp>
      <p:pic>
        <p:nvPicPr>
          <p:cNvPr id="3074" name="Picture 2" descr="horizontal or flat org chart example">
            <a:extLst>
              <a:ext uri="{FF2B5EF4-FFF2-40B4-BE49-F238E27FC236}">
                <a16:creationId xmlns:a16="http://schemas.microsoft.com/office/drawing/2014/main" id="{145142BC-8B50-4804-BE07-333894C89C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623972"/>
            <a:ext cx="10515600" cy="2935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302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1261-F296-46FF-BD65-43834BC2449C}"/>
              </a:ext>
            </a:extLst>
          </p:cNvPr>
          <p:cNvSpPr>
            <a:spLocks noGrp="1"/>
          </p:cNvSpPr>
          <p:nvPr>
            <p:ph type="title"/>
          </p:nvPr>
        </p:nvSpPr>
        <p:spPr/>
        <p:txBody>
          <a:bodyPr/>
          <a:lstStyle/>
          <a:p>
            <a:r>
              <a:rPr lang="en-US" dirty="0"/>
              <a:t>Horizontal or flat org structure.</a:t>
            </a:r>
            <a:endParaRPr lang="en-GB" dirty="0"/>
          </a:p>
        </p:txBody>
      </p:sp>
      <p:sp>
        <p:nvSpPr>
          <p:cNvPr id="3" name="Content Placeholder 2">
            <a:extLst>
              <a:ext uri="{FF2B5EF4-FFF2-40B4-BE49-F238E27FC236}">
                <a16:creationId xmlns:a16="http://schemas.microsoft.com/office/drawing/2014/main" id="{2C0A9E84-5EA1-4254-8BC2-A7233F232681}"/>
              </a:ext>
            </a:extLst>
          </p:cNvPr>
          <p:cNvSpPr>
            <a:spLocks noGrp="1"/>
          </p:cNvSpPr>
          <p:nvPr>
            <p:ph idx="1"/>
          </p:nvPr>
        </p:nvSpPr>
        <p:spPr/>
        <p:txBody>
          <a:bodyPr/>
          <a:lstStyle/>
          <a:p>
            <a:r>
              <a:rPr lang="en-US" sz="2400" dirty="0"/>
              <a:t>A horizontal or flat organizational structure fits companies with few levels between upper management and staff-level employees. Many start-up businesses use a horizontal org structure before they grow large enough to build out different departments, but some organizations maintain this structure since it encourages less supervision and more involvement from all employees</a:t>
            </a:r>
            <a:r>
              <a:rPr lang="en-US" dirty="0"/>
              <a:t>.</a:t>
            </a:r>
            <a:endParaRPr lang="en-GB" dirty="0"/>
          </a:p>
        </p:txBody>
      </p:sp>
    </p:spTree>
    <p:extLst>
      <p:ext uri="{BB962C8B-B14F-4D97-AF65-F5344CB8AC3E}">
        <p14:creationId xmlns:p14="http://schemas.microsoft.com/office/powerpoint/2010/main" val="3492283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98BE-33B4-450C-9CF5-780D0E83000E}"/>
              </a:ext>
            </a:extLst>
          </p:cNvPr>
          <p:cNvSpPr>
            <a:spLocks noGrp="1"/>
          </p:cNvSpPr>
          <p:nvPr>
            <p:ph type="title"/>
          </p:nvPr>
        </p:nvSpPr>
        <p:spPr/>
        <p:txBody>
          <a:bodyPr/>
          <a:lstStyle/>
          <a:p>
            <a:r>
              <a:rPr lang="en-GB" dirty="0"/>
              <a:t>Divisional org structure</a:t>
            </a:r>
          </a:p>
        </p:txBody>
      </p:sp>
      <p:sp>
        <p:nvSpPr>
          <p:cNvPr id="3" name="Content Placeholder 2">
            <a:extLst>
              <a:ext uri="{FF2B5EF4-FFF2-40B4-BE49-F238E27FC236}">
                <a16:creationId xmlns:a16="http://schemas.microsoft.com/office/drawing/2014/main" id="{1D15F689-52B2-4F40-9FB9-8A8AD8BAA832}"/>
              </a:ext>
            </a:extLst>
          </p:cNvPr>
          <p:cNvSpPr>
            <a:spLocks noGrp="1"/>
          </p:cNvSpPr>
          <p:nvPr>
            <p:ph idx="1"/>
          </p:nvPr>
        </p:nvSpPr>
        <p:spPr/>
        <p:txBody>
          <a:bodyPr>
            <a:normAutofit lnSpcReduction="10000"/>
          </a:bodyPr>
          <a:lstStyle/>
          <a:p>
            <a:r>
              <a:rPr lang="en-US" sz="2600" dirty="0"/>
              <a:t>In divisional organizational structures, a company’s divisions have control over their own resources, essentially operating like their own company within the larger organization. Each division can have its own marketing team, sales team, IT team, etc. This structure works well for large companies as it empowers the various divisions to make decisions without everyone having to report to just a few executives. </a:t>
            </a:r>
          </a:p>
          <a:p>
            <a:endParaRPr lang="en-US" sz="2600" dirty="0"/>
          </a:p>
          <a:p>
            <a:r>
              <a:rPr lang="en-US" sz="2600" dirty="0"/>
              <a:t>Depending on your organization’s focus, there’s a few variations to consider</a:t>
            </a:r>
            <a:r>
              <a:rPr lang="en-US" dirty="0"/>
              <a:t>.</a:t>
            </a:r>
            <a:endParaRPr lang="en-GB" dirty="0"/>
          </a:p>
        </p:txBody>
      </p:sp>
    </p:spTree>
    <p:extLst>
      <p:ext uri="{BB962C8B-B14F-4D97-AF65-F5344CB8AC3E}">
        <p14:creationId xmlns:p14="http://schemas.microsoft.com/office/powerpoint/2010/main" val="4135650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2E312-0F06-4A22-A731-EBEA53F26914}"/>
              </a:ext>
            </a:extLst>
          </p:cNvPr>
          <p:cNvSpPr>
            <a:spLocks noGrp="1"/>
          </p:cNvSpPr>
          <p:nvPr>
            <p:ph type="title"/>
          </p:nvPr>
        </p:nvSpPr>
        <p:spPr/>
        <p:txBody>
          <a:bodyPr/>
          <a:lstStyle/>
          <a:p>
            <a:r>
              <a:rPr lang="en-GB" dirty="0"/>
              <a:t>Market-based divisional org structure</a:t>
            </a:r>
          </a:p>
        </p:txBody>
      </p:sp>
      <p:sp>
        <p:nvSpPr>
          <p:cNvPr id="3" name="Content Placeholder 2">
            <a:extLst>
              <a:ext uri="{FF2B5EF4-FFF2-40B4-BE49-F238E27FC236}">
                <a16:creationId xmlns:a16="http://schemas.microsoft.com/office/drawing/2014/main" id="{53945FFD-6539-40EF-B14C-EC210C3DED18}"/>
              </a:ext>
            </a:extLst>
          </p:cNvPr>
          <p:cNvSpPr>
            <a:spLocks noGrp="1"/>
          </p:cNvSpPr>
          <p:nvPr>
            <p:ph idx="1"/>
          </p:nvPr>
        </p:nvSpPr>
        <p:spPr/>
        <p:txBody>
          <a:bodyPr>
            <a:normAutofit/>
          </a:bodyPr>
          <a:lstStyle/>
          <a:p>
            <a:r>
              <a:rPr lang="en-US" sz="2400" dirty="0"/>
              <a:t>Divisions are separated by market, industry, or customer type. A large consumer goods company, like Target or Walmart, might separate its durable goods (clothing, electronics, furniture, etc.) from its food or logistics divisions. </a:t>
            </a:r>
            <a:endParaRPr lang="en-GB" sz="2400" dirty="0"/>
          </a:p>
        </p:txBody>
      </p:sp>
    </p:spTree>
    <p:extLst>
      <p:ext uri="{BB962C8B-B14F-4D97-AF65-F5344CB8AC3E}">
        <p14:creationId xmlns:p14="http://schemas.microsoft.com/office/powerpoint/2010/main" val="4243839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646B9-171F-45BA-BE61-658DD61B0723}"/>
              </a:ext>
            </a:extLst>
          </p:cNvPr>
          <p:cNvSpPr>
            <a:spLocks noGrp="1"/>
          </p:cNvSpPr>
          <p:nvPr>
            <p:ph type="title"/>
          </p:nvPr>
        </p:nvSpPr>
        <p:spPr/>
        <p:txBody>
          <a:bodyPr/>
          <a:lstStyle/>
          <a:p>
            <a:r>
              <a:rPr lang="en-GB" dirty="0"/>
              <a:t>Product-based divisional org structure</a:t>
            </a:r>
          </a:p>
        </p:txBody>
      </p:sp>
      <p:sp>
        <p:nvSpPr>
          <p:cNvPr id="3" name="Content Placeholder 2">
            <a:extLst>
              <a:ext uri="{FF2B5EF4-FFF2-40B4-BE49-F238E27FC236}">
                <a16:creationId xmlns:a16="http://schemas.microsoft.com/office/drawing/2014/main" id="{AAF11C83-326E-4D37-B61C-8B24B9B870D7}"/>
              </a:ext>
            </a:extLst>
          </p:cNvPr>
          <p:cNvSpPr>
            <a:spLocks noGrp="1"/>
          </p:cNvSpPr>
          <p:nvPr>
            <p:ph idx="1"/>
          </p:nvPr>
        </p:nvSpPr>
        <p:spPr/>
        <p:txBody>
          <a:bodyPr/>
          <a:lstStyle/>
          <a:p>
            <a:r>
              <a:rPr lang="en-US" dirty="0"/>
              <a:t>Divisions are separated by product line. For example, a tech company might have a division dedicated to its cloud offerings, while the rest of the divisions focus on the different software offerings––e.g., Adobe and its creative suite of Illustrator, Photoshop, InDesign, etc.</a:t>
            </a:r>
            <a:endParaRPr lang="en-GB" dirty="0"/>
          </a:p>
        </p:txBody>
      </p:sp>
    </p:spTree>
    <p:extLst>
      <p:ext uri="{BB962C8B-B14F-4D97-AF65-F5344CB8AC3E}">
        <p14:creationId xmlns:p14="http://schemas.microsoft.com/office/powerpoint/2010/main" val="589669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780058"/>
            <a:ext cx="3781618" cy="289914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C34D5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BE4198-C061-4310-897E-26F534EFAE10}"/>
              </a:ext>
            </a:extLst>
          </p:cNvPr>
          <p:cNvSpPr>
            <a:spLocks noGrp="1"/>
          </p:cNvSpPr>
          <p:nvPr>
            <p:ph type="title"/>
          </p:nvPr>
        </p:nvSpPr>
        <p:spPr>
          <a:xfrm>
            <a:off x="1000941" y="2620477"/>
            <a:ext cx="3010737" cy="1497475"/>
          </a:xfrm>
        </p:spPr>
        <p:txBody>
          <a:bodyPr>
            <a:normAutofit/>
          </a:bodyPr>
          <a:lstStyle/>
          <a:p>
            <a:r>
              <a:rPr lang="en-GB" sz="2800"/>
              <a:t>Learning Outcomes.</a:t>
            </a:r>
          </a:p>
        </p:txBody>
      </p:sp>
      <p:graphicFrame>
        <p:nvGraphicFramePr>
          <p:cNvPr id="13" name="Content Placeholder 2">
            <a:extLst>
              <a:ext uri="{FF2B5EF4-FFF2-40B4-BE49-F238E27FC236}">
                <a16:creationId xmlns:a16="http://schemas.microsoft.com/office/drawing/2014/main" id="{48B5B4F8-E853-43BF-B729-98253A4CF97F}"/>
              </a:ext>
            </a:extLst>
          </p:cNvPr>
          <p:cNvGraphicFramePr>
            <a:graphicFrameLocks noGrp="1"/>
          </p:cNvGraphicFramePr>
          <p:nvPr>
            <p:ph idx="1"/>
            <p:extLst>
              <p:ext uri="{D42A27DB-BD31-4B8C-83A1-F6EECF244321}">
                <p14:modId xmlns:p14="http://schemas.microsoft.com/office/powerpoint/2010/main" val="3375776666"/>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0145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473CF-3912-496A-8F77-64689D767F25}"/>
              </a:ext>
            </a:extLst>
          </p:cNvPr>
          <p:cNvSpPr>
            <a:spLocks noGrp="1"/>
          </p:cNvSpPr>
          <p:nvPr>
            <p:ph type="title"/>
          </p:nvPr>
        </p:nvSpPr>
        <p:spPr/>
        <p:txBody>
          <a:bodyPr/>
          <a:lstStyle/>
          <a:p>
            <a:r>
              <a:rPr lang="en-GB" dirty="0"/>
              <a:t>Geographic divisional org structure</a:t>
            </a:r>
            <a:br>
              <a:rPr lang="en-GB" dirty="0"/>
            </a:br>
            <a:endParaRPr lang="en-GB" dirty="0"/>
          </a:p>
        </p:txBody>
      </p:sp>
      <p:sp>
        <p:nvSpPr>
          <p:cNvPr id="3" name="Content Placeholder 2">
            <a:extLst>
              <a:ext uri="{FF2B5EF4-FFF2-40B4-BE49-F238E27FC236}">
                <a16:creationId xmlns:a16="http://schemas.microsoft.com/office/drawing/2014/main" id="{5FF1926F-4C0B-4B13-A432-E6DD9B7F4069}"/>
              </a:ext>
            </a:extLst>
          </p:cNvPr>
          <p:cNvSpPr>
            <a:spLocks noGrp="1"/>
          </p:cNvSpPr>
          <p:nvPr>
            <p:ph idx="1"/>
          </p:nvPr>
        </p:nvSpPr>
        <p:spPr/>
        <p:txBody>
          <a:bodyPr/>
          <a:lstStyle/>
          <a:p>
            <a:r>
              <a:rPr lang="en-GB" dirty="0"/>
              <a:t>Geographic divisional org structure</a:t>
            </a:r>
          </a:p>
          <a:p>
            <a:r>
              <a:rPr lang="en-US" sz="2400" dirty="0"/>
              <a:t>Divisions are separated by region, territories, or districts, offering more effective localization and logistics. Companies might establish satellite offices across the country </a:t>
            </a:r>
            <a:r>
              <a:rPr lang="en-US" sz="2400" dirty="0" err="1"/>
              <a:t>country</a:t>
            </a:r>
            <a:r>
              <a:rPr lang="en-US" sz="2400" dirty="0"/>
              <a:t> or the globe in order to stay close to their customers.</a:t>
            </a:r>
            <a:endParaRPr lang="en-GB" sz="2400" dirty="0"/>
          </a:p>
        </p:txBody>
      </p:sp>
    </p:spTree>
    <p:extLst>
      <p:ext uri="{BB962C8B-B14F-4D97-AF65-F5344CB8AC3E}">
        <p14:creationId xmlns:p14="http://schemas.microsoft.com/office/powerpoint/2010/main" val="1824382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379F1-65FE-4859-89D7-43D5E0725790}"/>
              </a:ext>
            </a:extLst>
          </p:cNvPr>
          <p:cNvSpPr>
            <a:spLocks noGrp="1"/>
          </p:cNvSpPr>
          <p:nvPr>
            <p:ph type="title"/>
          </p:nvPr>
        </p:nvSpPr>
        <p:spPr/>
        <p:txBody>
          <a:bodyPr/>
          <a:lstStyle/>
          <a:p>
            <a:r>
              <a:rPr lang="en-GB" dirty="0"/>
              <a:t>Matrix org structure</a:t>
            </a:r>
          </a:p>
        </p:txBody>
      </p:sp>
      <p:sp>
        <p:nvSpPr>
          <p:cNvPr id="3" name="Content Placeholder 2">
            <a:extLst>
              <a:ext uri="{FF2B5EF4-FFF2-40B4-BE49-F238E27FC236}">
                <a16:creationId xmlns:a16="http://schemas.microsoft.com/office/drawing/2014/main" id="{77B5E669-7C4F-439E-B693-914A77BC8FD9}"/>
              </a:ext>
            </a:extLst>
          </p:cNvPr>
          <p:cNvSpPr>
            <a:spLocks noGrp="1"/>
          </p:cNvSpPr>
          <p:nvPr>
            <p:ph idx="1"/>
          </p:nvPr>
        </p:nvSpPr>
        <p:spPr/>
        <p:txBody>
          <a:bodyPr>
            <a:normAutofit/>
          </a:bodyPr>
          <a:lstStyle/>
          <a:p>
            <a:r>
              <a:rPr lang="en-US" sz="2400" dirty="0"/>
              <a:t>A matrix organizational chart looks like a grid, and it shows cross-functional teams that form for special projects. For example, an engineer may regularly belong to the engineering department (led by an engineering director) but work on a temporary project (led by a project manager). The matrix org chart accounts for both of these roles and reporting relationships.</a:t>
            </a:r>
            <a:endParaRPr lang="en-GB" sz="2400" dirty="0"/>
          </a:p>
        </p:txBody>
      </p:sp>
    </p:spTree>
    <p:extLst>
      <p:ext uri="{BB962C8B-B14F-4D97-AF65-F5344CB8AC3E}">
        <p14:creationId xmlns:p14="http://schemas.microsoft.com/office/powerpoint/2010/main" val="4028780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F7C92-31DA-4926-A3E7-486FBABC3A10}"/>
              </a:ext>
            </a:extLst>
          </p:cNvPr>
          <p:cNvSpPr>
            <a:spLocks noGrp="1"/>
          </p:cNvSpPr>
          <p:nvPr>
            <p:ph type="title"/>
          </p:nvPr>
        </p:nvSpPr>
        <p:spPr/>
        <p:txBody>
          <a:bodyPr/>
          <a:lstStyle/>
          <a:p>
            <a:r>
              <a:rPr lang="en-GB" dirty="0"/>
              <a:t>Team-based org structure</a:t>
            </a:r>
          </a:p>
        </p:txBody>
      </p:sp>
      <p:sp>
        <p:nvSpPr>
          <p:cNvPr id="3" name="Content Placeholder 2">
            <a:extLst>
              <a:ext uri="{FF2B5EF4-FFF2-40B4-BE49-F238E27FC236}">
                <a16:creationId xmlns:a16="http://schemas.microsoft.com/office/drawing/2014/main" id="{6C930AB0-A098-4A05-A0F4-FE870DAB3CD9}"/>
              </a:ext>
            </a:extLst>
          </p:cNvPr>
          <p:cNvSpPr>
            <a:spLocks noGrp="1"/>
          </p:cNvSpPr>
          <p:nvPr>
            <p:ph idx="1"/>
          </p:nvPr>
        </p:nvSpPr>
        <p:spPr/>
        <p:txBody>
          <a:bodyPr>
            <a:normAutofit/>
          </a:bodyPr>
          <a:lstStyle/>
          <a:p>
            <a:r>
              <a:rPr lang="en-US" sz="2400" dirty="0"/>
              <a:t>It’ll come as no surprise that a team-based organizational structure groups employees according to (what else?) teams––think scrum teams or tiger teams. A team organizational structure is meant to disrupt the traditional hierarchy, focusing more on problem solving, cooperation, and giving employees more control.</a:t>
            </a:r>
            <a:endParaRPr lang="en-GB" sz="2400" dirty="0"/>
          </a:p>
        </p:txBody>
      </p:sp>
    </p:spTree>
    <p:extLst>
      <p:ext uri="{BB962C8B-B14F-4D97-AF65-F5344CB8AC3E}">
        <p14:creationId xmlns:p14="http://schemas.microsoft.com/office/powerpoint/2010/main" val="1997070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EB01-2DCF-4BA7-B4C9-592D3A1A69C3}"/>
              </a:ext>
            </a:extLst>
          </p:cNvPr>
          <p:cNvSpPr>
            <a:spLocks noGrp="1"/>
          </p:cNvSpPr>
          <p:nvPr>
            <p:ph type="title"/>
          </p:nvPr>
        </p:nvSpPr>
        <p:spPr/>
        <p:txBody>
          <a:bodyPr/>
          <a:lstStyle/>
          <a:p>
            <a:r>
              <a:rPr lang="en-GB" dirty="0"/>
              <a:t>Network org structure</a:t>
            </a:r>
          </a:p>
        </p:txBody>
      </p:sp>
      <p:sp>
        <p:nvSpPr>
          <p:cNvPr id="3" name="Content Placeholder 2">
            <a:extLst>
              <a:ext uri="{FF2B5EF4-FFF2-40B4-BE49-F238E27FC236}">
                <a16:creationId xmlns:a16="http://schemas.microsoft.com/office/drawing/2014/main" id="{D3838C69-5D57-4AB8-95B9-1BF56E781244}"/>
              </a:ext>
            </a:extLst>
          </p:cNvPr>
          <p:cNvSpPr>
            <a:spLocks noGrp="1"/>
          </p:cNvSpPr>
          <p:nvPr>
            <p:ph idx="1"/>
          </p:nvPr>
        </p:nvSpPr>
        <p:spPr/>
        <p:txBody>
          <a:bodyPr>
            <a:normAutofit/>
          </a:bodyPr>
          <a:lstStyle/>
          <a:p>
            <a:r>
              <a:rPr lang="en-US" sz="2400" dirty="0"/>
              <a:t>These days, few businesses have all their services under one roof, and juggling the multitudes of vendors, subcontractors, freelancers, offsite locations, and satellite offices can get confusing. A network organizational structure makes sense of the spread of resources. It can also describe an internal structure that focuses more on open communication and relationships rather than hierarchy.</a:t>
            </a:r>
            <a:endParaRPr lang="en-GB" sz="2400" dirty="0"/>
          </a:p>
        </p:txBody>
      </p:sp>
    </p:spTree>
    <p:extLst>
      <p:ext uri="{BB962C8B-B14F-4D97-AF65-F5344CB8AC3E}">
        <p14:creationId xmlns:p14="http://schemas.microsoft.com/office/powerpoint/2010/main" val="2277068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36E8-9637-41F7-B2F5-07EFEBFCE0A6}"/>
              </a:ext>
            </a:extLst>
          </p:cNvPr>
          <p:cNvSpPr>
            <a:spLocks noGrp="1"/>
          </p:cNvSpPr>
          <p:nvPr>
            <p:ph type="title"/>
          </p:nvPr>
        </p:nvSpPr>
        <p:spPr/>
        <p:txBody>
          <a:bodyPr/>
          <a:lstStyle/>
          <a:p>
            <a:r>
              <a:rPr lang="en-GB" dirty="0"/>
              <a:t>Reference list.</a:t>
            </a:r>
          </a:p>
        </p:txBody>
      </p:sp>
      <p:sp>
        <p:nvSpPr>
          <p:cNvPr id="3" name="Content Placeholder 2">
            <a:extLst>
              <a:ext uri="{FF2B5EF4-FFF2-40B4-BE49-F238E27FC236}">
                <a16:creationId xmlns:a16="http://schemas.microsoft.com/office/drawing/2014/main" id="{5A901E28-8F1D-4B54-A49D-79E26201890C}"/>
              </a:ext>
            </a:extLst>
          </p:cNvPr>
          <p:cNvSpPr>
            <a:spLocks noGrp="1"/>
          </p:cNvSpPr>
          <p:nvPr>
            <p:ph idx="1"/>
          </p:nvPr>
        </p:nvSpPr>
        <p:spPr/>
        <p:txBody>
          <a:bodyPr>
            <a:normAutofit/>
          </a:bodyPr>
          <a:lstStyle/>
          <a:p>
            <a:r>
              <a:rPr lang="en-US" sz="2000" dirty="0"/>
              <a:t>Lee, S.M., Luthans, F. and Olson, D.L., 1982. A management science approach to contingency models of organizational structure. Academy of Management Journal, 25(3), pp.553-566.</a:t>
            </a:r>
          </a:p>
          <a:p>
            <a:r>
              <a:rPr lang="en-US" sz="2000" dirty="0"/>
              <a:t>Child, J., 1972. Organizational structure, environment and performance: The role of strategic choice. sociology, 6(1), pp.1-22.</a:t>
            </a:r>
          </a:p>
          <a:p>
            <a:r>
              <a:rPr lang="en-US" sz="2000" dirty="0"/>
              <a:t>Hannan, M.T., Freeman, J.H. and Meyer, J.W., 1976. Specification of models for organizational effectiveness. American Sociological Review, 41(1), pp.136-143.</a:t>
            </a:r>
            <a:endParaRPr lang="en-GB" sz="2000" dirty="0"/>
          </a:p>
        </p:txBody>
      </p:sp>
    </p:spTree>
    <p:extLst>
      <p:ext uri="{BB962C8B-B14F-4D97-AF65-F5344CB8AC3E}">
        <p14:creationId xmlns:p14="http://schemas.microsoft.com/office/powerpoint/2010/main" val="414292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2D7A-D236-481C-8535-82D4DBF0E4ED}"/>
              </a:ext>
            </a:extLst>
          </p:cNvPr>
          <p:cNvSpPr>
            <a:spLocks noGrp="1"/>
          </p:cNvSpPr>
          <p:nvPr>
            <p:ph type="title"/>
          </p:nvPr>
        </p:nvSpPr>
        <p:spPr/>
        <p:txBody>
          <a:bodyPr/>
          <a:lstStyle/>
          <a:p>
            <a:r>
              <a:rPr lang="en-GB" dirty="0"/>
              <a:t>LO1-Activity-Individual Research -10mins</a:t>
            </a:r>
          </a:p>
        </p:txBody>
      </p:sp>
      <p:sp>
        <p:nvSpPr>
          <p:cNvPr id="3" name="Content Placeholder 2">
            <a:extLst>
              <a:ext uri="{FF2B5EF4-FFF2-40B4-BE49-F238E27FC236}">
                <a16:creationId xmlns:a16="http://schemas.microsoft.com/office/drawing/2014/main" id="{EF832EE3-E5CA-4FF4-9068-B1D545D2B4D6}"/>
              </a:ext>
            </a:extLst>
          </p:cNvPr>
          <p:cNvSpPr>
            <a:spLocks noGrp="1"/>
          </p:cNvSpPr>
          <p:nvPr>
            <p:ph idx="1"/>
          </p:nvPr>
        </p:nvSpPr>
        <p:spPr/>
        <p:txBody>
          <a:bodyPr/>
          <a:lstStyle/>
          <a:p>
            <a:r>
              <a:rPr lang="en-GB" dirty="0"/>
              <a:t>Conduct an individual research ;</a:t>
            </a:r>
          </a:p>
          <a:p>
            <a:r>
              <a:rPr lang="en-GB" dirty="0"/>
              <a:t>What is organisational structure ?</a:t>
            </a:r>
          </a:p>
          <a:p>
            <a:endParaRPr lang="en-GB" dirty="0"/>
          </a:p>
        </p:txBody>
      </p:sp>
    </p:spTree>
    <p:extLst>
      <p:ext uri="{BB962C8B-B14F-4D97-AF65-F5344CB8AC3E}">
        <p14:creationId xmlns:p14="http://schemas.microsoft.com/office/powerpoint/2010/main" val="266869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2FB4-7013-4126-AB48-A2460CD85BF1}"/>
              </a:ext>
            </a:extLst>
          </p:cNvPr>
          <p:cNvSpPr>
            <a:spLocks noGrp="1"/>
          </p:cNvSpPr>
          <p:nvPr>
            <p:ph type="title"/>
          </p:nvPr>
        </p:nvSpPr>
        <p:spPr/>
        <p:txBody>
          <a:bodyPr/>
          <a:lstStyle/>
          <a:p>
            <a:r>
              <a:rPr lang="en-GB" dirty="0"/>
              <a:t>Organisational structure.</a:t>
            </a:r>
          </a:p>
        </p:txBody>
      </p:sp>
      <p:sp>
        <p:nvSpPr>
          <p:cNvPr id="3" name="Content Placeholder 2">
            <a:extLst>
              <a:ext uri="{FF2B5EF4-FFF2-40B4-BE49-F238E27FC236}">
                <a16:creationId xmlns:a16="http://schemas.microsoft.com/office/drawing/2014/main" id="{6C807968-3BDC-4AA7-BE20-8549C80ED9C5}"/>
              </a:ext>
            </a:extLst>
          </p:cNvPr>
          <p:cNvSpPr>
            <a:spLocks noGrp="1"/>
          </p:cNvSpPr>
          <p:nvPr>
            <p:ph idx="1"/>
          </p:nvPr>
        </p:nvSpPr>
        <p:spPr/>
        <p:txBody>
          <a:bodyPr>
            <a:normAutofit fontScale="92500" lnSpcReduction="10000"/>
          </a:bodyPr>
          <a:lstStyle/>
          <a:p>
            <a:r>
              <a:rPr lang="en-US" sz="2000" dirty="0"/>
              <a:t>An organizational structure is a system that outlines how certain activities are directed in order to achieve the goals of an organization. These activities can include rules, roles, and responsibilities. The organizational structure also determines how information flows between levels within the company. </a:t>
            </a:r>
          </a:p>
          <a:p>
            <a:r>
              <a:rPr lang="en-US" sz="2000" dirty="0"/>
              <a:t>An organizational structure defines how activities such as </a:t>
            </a:r>
            <a:r>
              <a:rPr lang="en-US" sz="2000" b="1" dirty="0"/>
              <a:t>task allocation, </a:t>
            </a:r>
            <a:r>
              <a:rPr lang="en-US" sz="2000" dirty="0"/>
              <a:t>coordination, and supervision are directed toward the achievement of organizational aims.</a:t>
            </a:r>
          </a:p>
          <a:p>
            <a:endParaRPr lang="en-US" sz="2000" dirty="0"/>
          </a:p>
          <a:p>
            <a:r>
              <a:rPr lang="en-US" sz="2000" dirty="0"/>
              <a:t>Organizational structure affects organizational action and provides the foundation on which standard operating procedures and routines rest. It determines which individuals get to participate in which decision-making processes, and thus to what extent their views shape the organization's actions. Organizational structure can also be considered as the viewing glass or perspective through which individuals see their organization and its environment.</a:t>
            </a:r>
            <a:endParaRPr lang="en-GB" sz="2000" dirty="0"/>
          </a:p>
        </p:txBody>
      </p:sp>
    </p:spTree>
    <p:extLst>
      <p:ext uri="{BB962C8B-B14F-4D97-AF65-F5344CB8AC3E}">
        <p14:creationId xmlns:p14="http://schemas.microsoft.com/office/powerpoint/2010/main" val="343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670C-2597-44E5-B3C6-87A25484870A}"/>
              </a:ext>
            </a:extLst>
          </p:cNvPr>
          <p:cNvSpPr>
            <a:spLocks noGrp="1"/>
          </p:cNvSpPr>
          <p:nvPr>
            <p:ph type="title"/>
          </p:nvPr>
        </p:nvSpPr>
        <p:spPr/>
        <p:txBody>
          <a:bodyPr/>
          <a:lstStyle/>
          <a:p>
            <a:r>
              <a:rPr lang="en-GB" dirty="0"/>
              <a:t>LO2-Activity -10mins</a:t>
            </a:r>
          </a:p>
        </p:txBody>
      </p:sp>
      <p:sp>
        <p:nvSpPr>
          <p:cNvPr id="3" name="Content Placeholder 2">
            <a:extLst>
              <a:ext uri="{FF2B5EF4-FFF2-40B4-BE49-F238E27FC236}">
                <a16:creationId xmlns:a16="http://schemas.microsoft.com/office/drawing/2014/main" id="{87CC4061-AB21-4465-BCBD-AA529EC313C9}"/>
              </a:ext>
            </a:extLst>
          </p:cNvPr>
          <p:cNvSpPr>
            <a:spLocks noGrp="1"/>
          </p:cNvSpPr>
          <p:nvPr>
            <p:ph idx="1"/>
          </p:nvPr>
        </p:nvSpPr>
        <p:spPr/>
        <p:txBody>
          <a:bodyPr/>
          <a:lstStyle/>
          <a:p>
            <a:r>
              <a:rPr lang="en-GB" dirty="0"/>
              <a:t>Research on the following ;</a:t>
            </a:r>
          </a:p>
          <a:p>
            <a:r>
              <a:rPr lang="en-US" dirty="0"/>
              <a:t>Four Basic Elements of Organizational Structure !!.</a:t>
            </a:r>
            <a:endParaRPr lang="en-GB" dirty="0"/>
          </a:p>
        </p:txBody>
      </p:sp>
    </p:spTree>
    <p:extLst>
      <p:ext uri="{BB962C8B-B14F-4D97-AF65-F5344CB8AC3E}">
        <p14:creationId xmlns:p14="http://schemas.microsoft.com/office/powerpoint/2010/main" val="422084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2EB72-3689-4FE7-89AE-C5B98054C8E9}"/>
              </a:ext>
            </a:extLst>
          </p:cNvPr>
          <p:cNvSpPr>
            <a:spLocks noGrp="1"/>
          </p:cNvSpPr>
          <p:nvPr>
            <p:ph type="title"/>
          </p:nvPr>
        </p:nvSpPr>
        <p:spPr/>
        <p:txBody>
          <a:bodyPr/>
          <a:lstStyle/>
          <a:p>
            <a:r>
              <a:rPr lang="en-US" dirty="0"/>
              <a:t>Four Basic Elements of Organizational Structure</a:t>
            </a:r>
            <a:endParaRPr lang="en-GB" dirty="0"/>
          </a:p>
        </p:txBody>
      </p:sp>
      <p:sp>
        <p:nvSpPr>
          <p:cNvPr id="3" name="Content Placeholder 2">
            <a:extLst>
              <a:ext uri="{FF2B5EF4-FFF2-40B4-BE49-F238E27FC236}">
                <a16:creationId xmlns:a16="http://schemas.microsoft.com/office/drawing/2014/main" id="{3FE16E0E-7764-44EF-AE49-C394EF1E93E2}"/>
              </a:ext>
            </a:extLst>
          </p:cNvPr>
          <p:cNvSpPr>
            <a:spLocks noGrp="1"/>
          </p:cNvSpPr>
          <p:nvPr>
            <p:ph idx="1"/>
          </p:nvPr>
        </p:nvSpPr>
        <p:spPr/>
        <p:txBody>
          <a:bodyPr/>
          <a:lstStyle/>
          <a:p>
            <a:r>
              <a:rPr lang="en-GB" b="1" dirty="0"/>
              <a:t>Functional Organization Structure </a:t>
            </a:r>
            <a:r>
              <a:rPr lang="en-GB" dirty="0"/>
              <a:t>;</a:t>
            </a:r>
          </a:p>
          <a:p>
            <a:r>
              <a:rPr lang="en-US" sz="2000" dirty="0"/>
              <a:t>Under a functional organization structure, people who do similar tasks are grouped together based on specialty. So all the accountants are placed in the finance department and so on for the marketing, operations, senior management and human resources departments.</a:t>
            </a:r>
          </a:p>
          <a:p>
            <a:r>
              <a:rPr lang="en-US" sz="2000" dirty="0"/>
              <a:t>The advantages of this kind of structure include quick decision making, because the group members can easily communicate. They can also learn from each other, since they already possess similar skill sets and interests.</a:t>
            </a:r>
            <a:endParaRPr lang="en-GB" sz="2000" dirty="0"/>
          </a:p>
        </p:txBody>
      </p:sp>
    </p:spTree>
    <p:extLst>
      <p:ext uri="{BB962C8B-B14F-4D97-AF65-F5344CB8AC3E}">
        <p14:creationId xmlns:p14="http://schemas.microsoft.com/office/powerpoint/2010/main" val="374768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5913-4738-4BC0-BE9B-95F856F63737}"/>
              </a:ext>
            </a:extLst>
          </p:cNvPr>
          <p:cNvSpPr>
            <a:spLocks noGrp="1"/>
          </p:cNvSpPr>
          <p:nvPr>
            <p:ph type="title"/>
          </p:nvPr>
        </p:nvSpPr>
        <p:spPr>
          <a:xfrm>
            <a:off x="838200" y="321058"/>
            <a:ext cx="10515600" cy="1325563"/>
          </a:xfrm>
        </p:spPr>
        <p:txBody>
          <a:bodyPr/>
          <a:lstStyle/>
          <a:p>
            <a:r>
              <a:rPr lang="en-GB" dirty="0"/>
              <a:t>Elements Of Organisational structure.</a:t>
            </a:r>
          </a:p>
        </p:txBody>
      </p:sp>
      <p:sp>
        <p:nvSpPr>
          <p:cNvPr id="3" name="Content Placeholder 2">
            <a:extLst>
              <a:ext uri="{FF2B5EF4-FFF2-40B4-BE49-F238E27FC236}">
                <a16:creationId xmlns:a16="http://schemas.microsoft.com/office/drawing/2014/main" id="{C36A8C11-E939-480B-BA0E-EE659C6EE8A0}"/>
              </a:ext>
            </a:extLst>
          </p:cNvPr>
          <p:cNvSpPr>
            <a:spLocks noGrp="1"/>
          </p:cNvSpPr>
          <p:nvPr>
            <p:ph idx="1"/>
          </p:nvPr>
        </p:nvSpPr>
        <p:spPr/>
        <p:txBody>
          <a:bodyPr>
            <a:normAutofit/>
          </a:bodyPr>
          <a:lstStyle/>
          <a:p>
            <a:r>
              <a:rPr lang="en-US" b="1" dirty="0"/>
              <a:t>Divisional Structure Based on Products;</a:t>
            </a:r>
          </a:p>
          <a:p>
            <a:r>
              <a:rPr lang="en-US" sz="2400" dirty="0"/>
              <a:t>In a divisional structure, your company groups workers into teams based on the products or projects that meet the needs of a certain type of customer. For example, a bakery with a catering operation might structure the workforce based on key clientele, such as a wedding department and a wholesale-retail department. The division of labor in this kind of structure ensures workers making similar products can achieve greater efficiency and higher output</a:t>
            </a:r>
            <a:r>
              <a:rPr lang="en-US" dirty="0"/>
              <a:t>.</a:t>
            </a:r>
            <a:endParaRPr lang="en-GB" dirty="0"/>
          </a:p>
        </p:txBody>
      </p:sp>
    </p:spTree>
    <p:extLst>
      <p:ext uri="{BB962C8B-B14F-4D97-AF65-F5344CB8AC3E}">
        <p14:creationId xmlns:p14="http://schemas.microsoft.com/office/powerpoint/2010/main" val="3710733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D4CF4-36D0-4A4F-B48E-5DAC274ED615}"/>
              </a:ext>
            </a:extLst>
          </p:cNvPr>
          <p:cNvSpPr>
            <a:spLocks noGrp="1"/>
          </p:cNvSpPr>
          <p:nvPr>
            <p:ph type="title"/>
          </p:nvPr>
        </p:nvSpPr>
        <p:spPr/>
        <p:txBody>
          <a:bodyPr/>
          <a:lstStyle/>
          <a:p>
            <a:r>
              <a:rPr lang="en-GB" dirty="0"/>
              <a:t>Elements Of Organisational structure….</a:t>
            </a:r>
          </a:p>
        </p:txBody>
      </p:sp>
      <p:sp>
        <p:nvSpPr>
          <p:cNvPr id="3" name="Content Placeholder 2">
            <a:extLst>
              <a:ext uri="{FF2B5EF4-FFF2-40B4-BE49-F238E27FC236}">
                <a16:creationId xmlns:a16="http://schemas.microsoft.com/office/drawing/2014/main" id="{679EDCBD-8A66-4E3A-B0AC-4C1D6C1FA5F5}"/>
              </a:ext>
            </a:extLst>
          </p:cNvPr>
          <p:cNvSpPr>
            <a:spLocks noGrp="1"/>
          </p:cNvSpPr>
          <p:nvPr>
            <p:ph idx="1"/>
          </p:nvPr>
        </p:nvSpPr>
        <p:spPr>
          <a:xfrm>
            <a:off x="838200" y="2011679"/>
            <a:ext cx="10515600" cy="4481195"/>
          </a:xfrm>
        </p:spPr>
        <p:txBody>
          <a:bodyPr>
            <a:normAutofit fontScale="77500" lnSpcReduction="20000"/>
          </a:bodyPr>
          <a:lstStyle/>
          <a:p>
            <a:r>
              <a:rPr lang="en-GB" b="1" dirty="0"/>
              <a:t>Matrix Structure Combines Functional and Divisional Models;</a:t>
            </a:r>
          </a:p>
          <a:p>
            <a:r>
              <a:rPr lang="en-US" dirty="0"/>
              <a:t>A matrix structure combines elements of the functional and divisional models, so it’s more complex. It groups people into functional departments of specialization, then further separates them into divisional projects and products.</a:t>
            </a:r>
          </a:p>
          <a:p>
            <a:endParaRPr lang="en-US" dirty="0"/>
          </a:p>
          <a:p>
            <a:r>
              <a:rPr lang="en-US" dirty="0"/>
              <a:t>In a matrix structure the team members are given more autonomy and expected to take on more responsibility for their work. This increases the productivity of the team, fosters greater innovation and creativity, and allows managers to cooperatively solve decision-making problems through group interaction. This type of organizational structure takes lots of planning and effort, making it appropriate for large companies that have the resources to devote to managing a complex business framework.</a:t>
            </a:r>
            <a:endParaRPr lang="en-GB" dirty="0"/>
          </a:p>
        </p:txBody>
      </p:sp>
    </p:spTree>
    <p:extLst>
      <p:ext uri="{BB962C8B-B14F-4D97-AF65-F5344CB8AC3E}">
        <p14:creationId xmlns:p14="http://schemas.microsoft.com/office/powerpoint/2010/main" val="4109778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11FF-441C-4F85-B455-1FB2330F0935}"/>
              </a:ext>
            </a:extLst>
          </p:cNvPr>
          <p:cNvSpPr>
            <a:spLocks noGrp="1"/>
          </p:cNvSpPr>
          <p:nvPr>
            <p:ph type="title"/>
          </p:nvPr>
        </p:nvSpPr>
        <p:spPr/>
        <p:txBody>
          <a:bodyPr/>
          <a:lstStyle/>
          <a:p>
            <a:r>
              <a:rPr lang="en-GB" b="1" dirty="0"/>
              <a:t>Flat Organizational Structure</a:t>
            </a:r>
          </a:p>
        </p:txBody>
      </p:sp>
      <p:sp>
        <p:nvSpPr>
          <p:cNvPr id="3" name="Content Placeholder 2">
            <a:extLst>
              <a:ext uri="{FF2B5EF4-FFF2-40B4-BE49-F238E27FC236}">
                <a16:creationId xmlns:a16="http://schemas.microsoft.com/office/drawing/2014/main" id="{8FE15D9A-6D24-439A-8DAD-E16D5D11745E}"/>
              </a:ext>
            </a:extLst>
          </p:cNvPr>
          <p:cNvSpPr>
            <a:spLocks noGrp="1"/>
          </p:cNvSpPr>
          <p:nvPr>
            <p:ph idx="1"/>
          </p:nvPr>
        </p:nvSpPr>
        <p:spPr>
          <a:xfrm>
            <a:off x="838200" y="2011680"/>
            <a:ext cx="10515600" cy="4620474"/>
          </a:xfrm>
        </p:spPr>
        <p:txBody>
          <a:bodyPr>
            <a:normAutofit fontScale="77500" lnSpcReduction="20000"/>
          </a:bodyPr>
          <a:lstStyle/>
          <a:p>
            <a:r>
              <a:rPr lang="en-US" dirty="0"/>
              <a:t>A flat organizational structure attempts to disrupt the traditional top-down management system of most companies. Management is decentralized so there is no everyday “boss.” Each employee is the boss of themselves, eliminating bureaucracy and red tape and improving direct communication.</a:t>
            </a:r>
          </a:p>
          <a:p>
            <a:endParaRPr lang="en-US" dirty="0"/>
          </a:p>
          <a:p>
            <a:r>
              <a:rPr lang="en-US" dirty="0"/>
              <a:t>For example, an employee who has an idea doesn’t have to wade through three levels of upper managers to get the idea to the key person making the decision. The employee simply communicates directly with the target on a peer-based level.</a:t>
            </a:r>
          </a:p>
          <a:p>
            <a:endParaRPr lang="en-US" dirty="0"/>
          </a:p>
          <a:p>
            <a:r>
              <a:rPr lang="en-US" dirty="0"/>
              <a:t>A company adopting this type of structure for everyday purposes typically establishes a special top-down management system for temporary projects or events.</a:t>
            </a:r>
            <a:endParaRPr lang="en-GB" dirty="0"/>
          </a:p>
        </p:txBody>
      </p:sp>
    </p:spTree>
    <p:extLst>
      <p:ext uri="{BB962C8B-B14F-4D97-AF65-F5344CB8AC3E}">
        <p14:creationId xmlns:p14="http://schemas.microsoft.com/office/powerpoint/2010/main" val="3389203841"/>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301B27"/>
      </a:dk2>
      <a:lt2>
        <a:srgbClr val="F0F3F3"/>
      </a:lt2>
      <a:accent1>
        <a:srgbClr val="C34D5F"/>
      </a:accent1>
      <a:accent2>
        <a:srgbClr val="B13B7E"/>
      </a:accent2>
      <a:accent3>
        <a:srgbClr val="C34DC2"/>
      </a:accent3>
      <a:accent4>
        <a:srgbClr val="813BB1"/>
      </a:accent4>
      <a:accent5>
        <a:srgbClr val="624DC3"/>
      </a:accent5>
      <a:accent6>
        <a:srgbClr val="3B57B1"/>
      </a:accent6>
      <a:hlink>
        <a:srgbClr val="7C55C6"/>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37</TotalTime>
  <Words>1409</Words>
  <Application>Microsoft Office PowerPoint</Application>
  <PresentationFormat>Widescreen</PresentationFormat>
  <Paragraphs>76</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Century Gothic</vt:lpstr>
      <vt:lpstr>BrushVTI</vt:lpstr>
      <vt:lpstr>Models of Organisational structure.</vt:lpstr>
      <vt:lpstr>Learning Outcomes.</vt:lpstr>
      <vt:lpstr>LO1-Activity-Individual Research -10mins</vt:lpstr>
      <vt:lpstr>Organisational structure.</vt:lpstr>
      <vt:lpstr>LO2-Activity -10mins</vt:lpstr>
      <vt:lpstr>Four Basic Elements of Organizational Structure</vt:lpstr>
      <vt:lpstr>Elements Of Organisational structure.</vt:lpstr>
      <vt:lpstr>Elements Of Organisational structure….</vt:lpstr>
      <vt:lpstr>Flat Organizational Structure</vt:lpstr>
      <vt:lpstr>Types of organizational structures</vt:lpstr>
      <vt:lpstr>Hierarchical org structure.</vt:lpstr>
      <vt:lpstr>Hierarchical org structure.</vt:lpstr>
      <vt:lpstr>Functional org structure.</vt:lpstr>
      <vt:lpstr>Functional org structure.</vt:lpstr>
      <vt:lpstr>Horizontal or flat org structure</vt:lpstr>
      <vt:lpstr>Horizontal or flat org structure.</vt:lpstr>
      <vt:lpstr>Divisional org structure</vt:lpstr>
      <vt:lpstr>Market-based divisional org structure</vt:lpstr>
      <vt:lpstr>Product-based divisional org structure</vt:lpstr>
      <vt:lpstr>Geographic divisional org structure </vt:lpstr>
      <vt:lpstr>Matrix org structure</vt:lpstr>
      <vt:lpstr>Team-based org structure</vt:lpstr>
      <vt:lpstr>Network org structure</vt:lpstr>
      <vt:lpstr>Reference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Models of Organisational structure.</dc:title>
  <dc:creator>Femi Esan</dc:creator>
  <cp:lastModifiedBy>Femi Esan</cp:lastModifiedBy>
  <cp:revision>1</cp:revision>
  <dcterms:created xsi:type="dcterms:W3CDTF">2021-01-21T17:58:14Z</dcterms:created>
  <dcterms:modified xsi:type="dcterms:W3CDTF">2021-01-21T18:35:18Z</dcterms:modified>
</cp:coreProperties>
</file>