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901841-9C38-4E01-BD6B-E2434BCD631F}" v="5" dt="2021-01-27T22:32:34.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5C664-9381-48C0-B9F4-29F75A6E19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921253-2EE1-4167-ADF5-C7D6F7B74C1A}">
      <dgm:prSet/>
      <dgm:spPr/>
      <dgm:t>
        <a:bodyPr/>
        <a:lstStyle/>
        <a:p>
          <a:r>
            <a:rPr lang="en-GB"/>
            <a:t>Conduct an internet search ;</a:t>
          </a:r>
          <a:endParaRPr lang="en-US"/>
        </a:p>
      </dgm:t>
    </dgm:pt>
    <dgm:pt modelId="{545FC81A-8462-4A1E-B52C-74E69277AD73}" type="parTrans" cxnId="{ABBACFED-2EA2-48D2-90DC-4441ECFB4519}">
      <dgm:prSet/>
      <dgm:spPr/>
      <dgm:t>
        <a:bodyPr/>
        <a:lstStyle/>
        <a:p>
          <a:endParaRPr lang="en-US"/>
        </a:p>
      </dgm:t>
    </dgm:pt>
    <dgm:pt modelId="{F2EA82E5-9E70-48FB-9C82-73D7D3A9279A}" type="sibTrans" cxnId="{ABBACFED-2EA2-48D2-90DC-4441ECFB4519}">
      <dgm:prSet/>
      <dgm:spPr/>
      <dgm:t>
        <a:bodyPr/>
        <a:lstStyle/>
        <a:p>
          <a:endParaRPr lang="en-US"/>
        </a:p>
      </dgm:t>
    </dgm:pt>
    <dgm:pt modelId="{2B59E118-8454-403B-8219-102F7A3ADCA1}">
      <dgm:prSet/>
      <dgm:spPr/>
      <dgm:t>
        <a:bodyPr/>
        <a:lstStyle/>
        <a:p>
          <a:r>
            <a:rPr lang="en-GB"/>
            <a:t>What is organisational Culture ?</a:t>
          </a:r>
          <a:endParaRPr lang="en-US"/>
        </a:p>
      </dgm:t>
    </dgm:pt>
    <dgm:pt modelId="{94C09DD8-64BD-4D3C-BF12-CB4548C89E2D}" type="parTrans" cxnId="{CBC22987-C9D6-4829-8DC3-F1E00C8931C2}">
      <dgm:prSet/>
      <dgm:spPr/>
      <dgm:t>
        <a:bodyPr/>
        <a:lstStyle/>
        <a:p>
          <a:endParaRPr lang="en-US"/>
        </a:p>
      </dgm:t>
    </dgm:pt>
    <dgm:pt modelId="{B43A3E3A-A7C7-4A10-B6FA-586FAEF29AD1}" type="sibTrans" cxnId="{CBC22987-C9D6-4829-8DC3-F1E00C8931C2}">
      <dgm:prSet/>
      <dgm:spPr/>
      <dgm:t>
        <a:bodyPr/>
        <a:lstStyle/>
        <a:p>
          <a:endParaRPr lang="en-US"/>
        </a:p>
      </dgm:t>
    </dgm:pt>
    <dgm:pt modelId="{A4ADDFDA-2BB1-44D9-A2E2-B2E127EF30C1}" type="pres">
      <dgm:prSet presAssocID="{2A55C664-9381-48C0-B9F4-29F75A6E19A0}" presName="root" presStyleCnt="0">
        <dgm:presLayoutVars>
          <dgm:dir/>
          <dgm:resizeHandles val="exact"/>
        </dgm:presLayoutVars>
      </dgm:prSet>
      <dgm:spPr/>
    </dgm:pt>
    <dgm:pt modelId="{02C565B0-8D57-4CC6-9D0D-CCA4558E492E}" type="pres">
      <dgm:prSet presAssocID="{1C921253-2EE1-4167-ADF5-C7D6F7B74C1A}" presName="compNode" presStyleCnt="0"/>
      <dgm:spPr/>
    </dgm:pt>
    <dgm:pt modelId="{14FFC6E0-355D-4B36-B167-1F6DFE45D353}" type="pres">
      <dgm:prSet presAssocID="{1C921253-2EE1-4167-ADF5-C7D6F7B74C1A}" presName="bgRect" presStyleLbl="bgShp" presStyleIdx="0" presStyleCnt="2"/>
      <dgm:spPr/>
    </dgm:pt>
    <dgm:pt modelId="{290AD7BB-FF4A-46B2-9A7D-F3E814334018}" type="pres">
      <dgm:prSet presAssocID="{1C921253-2EE1-4167-ADF5-C7D6F7B74C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63D1407-595D-4612-A03F-E6B22D338A41}" type="pres">
      <dgm:prSet presAssocID="{1C921253-2EE1-4167-ADF5-C7D6F7B74C1A}" presName="spaceRect" presStyleCnt="0"/>
      <dgm:spPr/>
    </dgm:pt>
    <dgm:pt modelId="{C3F8A299-9930-4585-AF20-925C36DC76D3}" type="pres">
      <dgm:prSet presAssocID="{1C921253-2EE1-4167-ADF5-C7D6F7B74C1A}" presName="parTx" presStyleLbl="revTx" presStyleIdx="0" presStyleCnt="2">
        <dgm:presLayoutVars>
          <dgm:chMax val="0"/>
          <dgm:chPref val="0"/>
        </dgm:presLayoutVars>
      </dgm:prSet>
      <dgm:spPr/>
    </dgm:pt>
    <dgm:pt modelId="{D94ED45B-854D-4638-9B14-C40E034C87D7}" type="pres">
      <dgm:prSet presAssocID="{F2EA82E5-9E70-48FB-9C82-73D7D3A9279A}" presName="sibTrans" presStyleCnt="0"/>
      <dgm:spPr/>
    </dgm:pt>
    <dgm:pt modelId="{6AAA3CB8-7ABB-41C8-927F-94A2143A54ED}" type="pres">
      <dgm:prSet presAssocID="{2B59E118-8454-403B-8219-102F7A3ADCA1}" presName="compNode" presStyleCnt="0"/>
      <dgm:spPr/>
    </dgm:pt>
    <dgm:pt modelId="{BCAFF1E0-679F-4B23-8C2A-2D1A4EAFA749}" type="pres">
      <dgm:prSet presAssocID="{2B59E118-8454-403B-8219-102F7A3ADCA1}" presName="bgRect" presStyleLbl="bgShp" presStyleIdx="1" presStyleCnt="2"/>
      <dgm:spPr/>
    </dgm:pt>
    <dgm:pt modelId="{609B7008-4F55-4115-A66F-E3E46230A82C}" type="pres">
      <dgm:prSet presAssocID="{2B59E118-8454-403B-8219-102F7A3ADC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87B8732-E528-4DC6-917E-A6625CC849F8}" type="pres">
      <dgm:prSet presAssocID="{2B59E118-8454-403B-8219-102F7A3ADCA1}" presName="spaceRect" presStyleCnt="0"/>
      <dgm:spPr/>
    </dgm:pt>
    <dgm:pt modelId="{FFD06674-B65E-428D-893C-085F1F0358D3}" type="pres">
      <dgm:prSet presAssocID="{2B59E118-8454-403B-8219-102F7A3ADCA1}" presName="parTx" presStyleLbl="revTx" presStyleIdx="1" presStyleCnt="2">
        <dgm:presLayoutVars>
          <dgm:chMax val="0"/>
          <dgm:chPref val="0"/>
        </dgm:presLayoutVars>
      </dgm:prSet>
      <dgm:spPr/>
    </dgm:pt>
  </dgm:ptLst>
  <dgm:cxnLst>
    <dgm:cxn modelId="{2630A30E-AF3B-4D86-A097-D6E073273142}" type="presOf" srcId="{2B59E118-8454-403B-8219-102F7A3ADCA1}" destId="{FFD06674-B65E-428D-893C-085F1F0358D3}" srcOrd="0" destOrd="0" presId="urn:microsoft.com/office/officeart/2018/2/layout/IconVerticalSolidList"/>
    <dgm:cxn modelId="{D8860542-8ABB-4149-AA03-DA691E7A2903}" type="presOf" srcId="{1C921253-2EE1-4167-ADF5-C7D6F7B74C1A}" destId="{C3F8A299-9930-4585-AF20-925C36DC76D3}" srcOrd="0" destOrd="0" presId="urn:microsoft.com/office/officeart/2018/2/layout/IconVerticalSolidList"/>
    <dgm:cxn modelId="{CBC22987-C9D6-4829-8DC3-F1E00C8931C2}" srcId="{2A55C664-9381-48C0-B9F4-29F75A6E19A0}" destId="{2B59E118-8454-403B-8219-102F7A3ADCA1}" srcOrd="1" destOrd="0" parTransId="{94C09DD8-64BD-4D3C-BF12-CB4548C89E2D}" sibTransId="{B43A3E3A-A7C7-4A10-B6FA-586FAEF29AD1}"/>
    <dgm:cxn modelId="{ABBACFED-2EA2-48D2-90DC-4441ECFB4519}" srcId="{2A55C664-9381-48C0-B9F4-29F75A6E19A0}" destId="{1C921253-2EE1-4167-ADF5-C7D6F7B74C1A}" srcOrd="0" destOrd="0" parTransId="{545FC81A-8462-4A1E-B52C-74E69277AD73}" sibTransId="{F2EA82E5-9E70-48FB-9C82-73D7D3A9279A}"/>
    <dgm:cxn modelId="{64E1CAF1-068D-46DE-9789-A3B0E7955854}" type="presOf" srcId="{2A55C664-9381-48C0-B9F4-29F75A6E19A0}" destId="{A4ADDFDA-2BB1-44D9-A2E2-B2E127EF30C1}" srcOrd="0" destOrd="0" presId="urn:microsoft.com/office/officeart/2018/2/layout/IconVerticalSolidList"/>
    <dgm:cxn modelId="{75E0D57A-3C30-4185-94FF-DDCB64BAEB7C}" type="presParOf" srcId="{A4ADDFDA-2BB1-44D9-A2E2-B2E127EF30C1}" destId="{02C565B0-8D57-4CC6-9D0D-CCA4558E492E}" srcOrd="0" destOrd="0" presId="urn:microsoft.com/office/officeart/2018/2/layout/IconVerticalSolidList"/>
    <dgm:cxn modelId="{98EB7D55-71B0-4673-A3DB-F3FBB7945007}" type="presParOf" srcId="{02C565B0-8D57-4CC6-9D0D-CCA4558E492E}" destId="{14FFC6E0-355D-4B36-B167-1F6DFE45D353}" srcOrd="0" destOrd="0" presId="urn:microsoft.com/office/officeart/2018/2/layout/IconVerticalSolidList"/>
    <dgm:cxn modelId="{D3688DEF-D7D9-47DF-A762-E168049BD9FC}" type="presParOf" srcId="{02C565B0-8D57-4CC6-9D0D-CCA4558E492E}" destId="{290AD7BB-FF4A-46B2-9A7D-F3E814334018}" srcOrd="1" destOrd="0" presId="urn:microsoft.com/office/officeart/2018/2/layout/IconVerticalSolidList"/>
    <dgm:cxn modelId="{58C7C88D-12BF-4D24-8B4E-EB76139F9683}" type="presParOf" srcId="{02C565B0-8D57-4CC6-9D0D-CCA4558E492E}" destId="{663D1407-595D-4612-A03F-E6B22D338A41}" srcOrd="2" destOrd="0" presId="urn:microsoft.com/office/officeart/2018/2/layout/IconVerticalSolidList"/>
    <dgm:cxn modelId="{A89A1A14-55D5-4946-B837-389C979E84F1}" type="presParOf" srcId="{02C565B0-8D57-4CC6-9D0D-CCA4558E492E}" destId="{C3F8A299-9930-4585-AF20-925C36DC76D3}" srcOrd="3" destOrd="0" presId="urn:microsoft.com/office/officeart/2018/2/layout/IconVerticalSolidList"/>
    <dgm:cxn modelId="{B2DF5A9B-1136-42F4-8C61-EB544F9AB81C}" type="presParOf" srcId="{A4ADDFDA-2BB1-44D9-A2E2-B2E127EF30C1}" destId="{D94ED45B-854D-4638-9B14-C40E034C87D7}" srcOrd="1" destOrd="0" presId="urn:microsoft.com/office/officeart/2018/2/layout/IconVerticalSolidList"/>
    <dgm:cxn modelId="{EBE374B5-9ECA-4E1D-B0C0-655688122006}" type="presParOf" srcId="{A4ADDFDA-2BB1-44D9-A2E2-B2E127EF30C1}" destId="{6AAA3CB8-7ABB-41C8-927F-94A2143A54ED}" srcOrd="2" destOrd="0" presId="urn:microsoft.com/office/officeart/2018/2/layout/IconVerticalSolidList"/>
    <dgm:cxn modelId="{BF1FB92D-A641-430B-8D7C-96347E826569}" type="presParOf" srcId="{6AAA3CB8-7ABB-41C8-927F-94A2143A54ED}" destId="{BCAFF1E0-679F-4B23-8C2A-2D1A4EAFA749}" srcOrd="0" destOrd="0" presId="urn:microsoft.com/office/officeart/2018/2/layout/IconVerticalSolidList"/>
    <dgm:cxn modelId="{81AB0766-83DA-4B51-A983-DEEE32822E49}" type="presParOf" srcId="{6AAA3CB8-7ABB-41C8-927F-94A2143A54ED}" destId="{609B7008-4F55-4115-A66F-E3E46230A82C}" srcOrd="1" destOrd="0" presId="urn:microsoft.com/office/officeart/2018/2/layout/IconVerticalSolidList"/>
    <dgm:cxn modelId="{BA4CD46A-C393-4FDA-83DE-1A69B38A0CC1}" type="presParOf" srcId="{6AAA3CB8-7ABB-41C8-927F-94A2143A54ED}" destId="{887B8732-E528-4DC6-917E-A6625CC849F8}" srcOrd="2" destOrd="0" presId="urn:microsoft.com/office/officeart/2018/2/layout/IconVerticalSolidList"/>
    <dgm:cxn modelId="{0C7078BB-29FA-4A48-B736-3FA67ACF0586}" type="presParOf" srcId="{6AAA3CB8-7ABB-41C8-927F-94A2143A54ED}" destId="{FFD06674-B65E-428D-893C-085F1F0358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FC6E0-355D-4B36-B167-1F6DFE45D353}">
      <dsp:nvSpPr>
        <dsp:cNvPr id="0" name=""/>
        <dsp:cNvSpPr/>
      </dsp:nvSpPr>
      <dsp:spPr>
        <a:xfrm>
          <a:off x="0" y="868322"/>
          <a:ext cx="6858000" cy="1603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AD7BB-FF4A-46B2-9A7D-F3E814334018}">
      <dsp:nvSpPr>
        <dsp:cNvPr id="0" name=""/>
        <dsp:cNvSpPr/>
      </dsp:nvSpPr>
      <dsp:spPr>
        <a:xfrm>
          <a:off x="484924" y="1229010"/>
          <a:ext cx="881681" cy="881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F8A299-9930-4585-AF20-925C36DC76D3}">
      <dsp:nvSpPr>
        <dsp:cNvPr id="0" name=""/>
        <dsp:cNvSpPr/>
      </dsp:nvSpPr>
      <dsp:spPr>
        <a:xfrm>
          <a:off x="1851531" y="868322"/>
          <a:ext cx="5006468" cy="160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57" tIns="169657" rIns="169657" bIns="169657" numCol="1" spcCol="1270" anchor="ctr" anchorCtr="0">
          <a:noAutofit/>
        </a:bodyPr>
        <a:lstStyle/>
        <a:p>
          <a:pPr marL="0" lvl="0" indent="0" algn="l" defTabSz="1111250">
            <a:lnSpc>
              <a:spcPct val="90000"/>
            </a:lnSpc>
            <a:spcBef>
              <a:spcPct val="0"/>
            </a:spcBef>
            <a:spcAft>
              <a:spcPct val="35000"/>
            </a:spcAft>
            <a:buNone/>
          </a:pPr>
          <a:r>
            <a:rPr lang="en-GB" sz="2500" kern="1200"/>
            <a:t>Conduct an internet search ;</a:t>
          </a:r>
          <a:endParaRPr lang="en-US" sz="2500" kern="1200"/>
        </a:p>
      </dsp:txBody>
      <dsp:txXfrm>
        <a:off x="1851531" y="868322"/>
        <a:ext cx="5006468" cy="1603057"/>
      </dsp:txXfrm>
    </dsp:sp>
    <dsp:sp modelId="{BCAFF1E0-679F-4B23-8C2A-2D1A4EAFA749}">
      <dsp:nvSpPr>
        <dsp:cNvPr id="0" name=""/>
        <dsp:cNvSpPr/>
      </dsp:nvSpPr>
      <dsp:spPr>
        <a:xfrm>
          <a:off x="0" y="2872145"/>
          <a:ext cx="6858000" cy="1603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B7008-4F55-4115-A66F-E3E46230A82C}">
      <dsp:nvSpPr>
        <dsp:cNvPr id="0" name=""/>
        <dsp:cNvSpPr/>
      </dsp:nvSpPr>
      <dsp:spPr>
        <a:xfrm>
          <a:off x="484924" y="3232833"/>
          <a:ext cx="881681" cy="881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06674-B65E-428D-893C-085F1F0358D3}">
      <dsp:nvSpPr>
        <dsp:cNvPr id="0" name=""/>
        <dsp:cNvSpPr/>
      </dsp:nvSpPr>
      <dsp:spPr>
        <a:xfrm>
          <a:off x="1851531" y="2872145"/>
          <a:ext cx="5006468" cy="160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57" tIns="169657" rIns="169657" bIns="169657" numCol="1" spcCol="1270" anchor="ctr" anchorCtr="0">
          <a:noAutofit/>
        </a:bodyPr>
        <a:lstStyle/>
        <a:p>
          <a:pPr marL="0" lvl="0" indent="0" algn="l" defTabSz="1111250">
            <a:lnSpc>
              <a:spcPct val="90000"/>
            </a:lnSpc>
            <a:spcBef>
              <a:spcPct val="0"/>
            </a:spcBef>
            <a:spcAft>
              <a:spcPct val="35000"/>
            </a:spcAft>
            <a:buNone/>
          </a:pPr>
          <a:r>
            <a:rPr lang="en-GB" sz="2500" kern="1200"/>
            <a:t>What is organisational Culture ?</a:t>
          </a:r>
          <a:endParaRPr lang="en-US" sz="2500" kern="1200"/>
        </a:p>
      </dsp:txBody>
      <dsp:txXfrm>
        <a:off x="1851531" y="2872145"/>
        <a:ext cx="5006468" cy="16030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CBECE-E8AA-4AF9-B50D-0B63D500B084}" type="datetimeFigureOut">
              <a:rPr lang="en-GB" smtClean="0"/>
              <a:t>27/01/2021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FE933-AAF3-4E68-9450-D5AA65DB8C2A}" type="slidenum">
              <a:rPr lang="en-GB" smtClean="0"/>
              <a:t>‹#›</a:t>
            </a:fld>
            <a:endParaRPr lang="en-GB"/>
          </a:p>
        </p:txBody>
      </p:sp>
    </p:spTree>
    <p:extLst>
      <p:ext uri="{BB962C8B-B14F-4D97-AF65-F5344CB8AC3E}">
        <p14:creationId xmlns:p14="http://schemas.microsoft.com/office/powerpoint/2010/main" val="54956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D25830A8-B9DE-4D53-A150-2C6FF0492FBB}" type="datetime1">
              <a:rPr lang="en-US" smtClean="0"/>
              <a:t>1/27/2021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371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62DE1A4B-2868-463A-B056-56D2A88768DF}" type="datetime1">
              <a:rPr lang="en-US" smtClean="0"/>
              <a:t>1/27/2021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8859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A82B8972-5A15-404B-9D62-B6FD16BBA13A}" type="datetime1">
              <a:rPr lang="en-US" smtClean="0"/>
              <a:t>1/27/2021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0995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4BFA5BDB-A81B-4EDB-ACA8-C9A5B135CBA4}" type="datetime1">
              <a:rPr lang="en-US" smtClean="0"/>
              <a:t>1/27/2021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31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B41DA016-B873-4B1E-AF21-DE5B69012B7D}" type="datetime1">
              <a:rPr lang="en-US" smtClean="0"/>
              <a:t>1/27/2021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r>
              <a:rPr lang="en-US"/>
              <a:t>Created by ; Oluwafemi Esan.</a:t>
            </a:r>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0866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2E94B78B-77C9-44B4-ABAF-8FB666BCA59B}" type="datetime1">
              <a:rPr lang="en-US" smtClean="0"/>
              <a:t>1/27/2021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r>
              <a:rPr lang="en-US"/>
              <a:t>Created by ; Oluwafemi Esan.</a:t>
            </a:r>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4311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7364B826-B3C1-40AF-8E91-E218B1F51C36}" type="datetime1">
              <a:rPr lang="en-US" smtClean="0"/>
              <a:t>1/27/2021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r>
              <a:rPr lang="en-US"/>
              <a:t>Created by ; Oluwafemi Esan.</a:t>
            </a:r>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1098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3BBECF2A-4CC7-42F0-A782-EAF7C5E1A42E}" type="datetime1">
              <a:rPr lang="en-US" smtClean="0"/>
              <a:t>1/27/2021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r>
              <a:rPr lang="en-US"/>
              <a:t>Created by ; Oluwafemi Esan.</a:t>
            </a:r>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1035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B41BEDCF-0444-41E9-9B99-E310702BBA34}" type="datetime1">
              <a:rPr lang="en-US" smtClean="0"/>
              <a:t>1/27/2021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r>
              <a:rPr lang="en-US"/>
              <a:t>Created by ; Oluwafemi Esan.</a:t>
            </a:r>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4059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986E5DD4-6898-4AF0-B600-1B46E1A7DFED}" type="datetime1">
              <a:rPr lang="en-US" smtClean="0"/>
              <a:t>1/27/2021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1382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82863E61-DB69-4D43-BCC6-EA3FBA82E0C0}" type="datetime1">
              <a:rPr lang="en-US" smtClean="0"/>
              <a:t>1/27/2021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r>
              <a:rPr lang="en-US"/>
              <a:t>Created by ; Oluwafemi Esan.</a:t>
            </a:r>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9117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0499A306-993E-429E-8F5E-0586837569BB}" type="datetime1">
              <a:rPr lang="en-US" smtClean="0"/>
              <a:t>1/27/2021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r>
              <a:rPr lang="en-US"/>
              <a:t>Created by ; Oluwafemi Esan.</a:t>
            </a:r>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41239197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8" r:id="rId7"/>
    <p:sldLayoutId id="2147483664" r:id="rId8"/>
    <p:sldLayoutId id="2147483665" r:id="rId9"/>
    <p:sldLayoutId id="2147483666" r:id="rId10"/>
    <p:sldLayoutId id="214748366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04948-F7D5-4974-82C1-AC241ACCBA09}"/>
              </a:ext>
            </a:extLst>
          </p:cNvPr>
          <p:cNvSpPr>
            <a:spLocks noGrp="1"/>
          </p:cNvSpPr>
          <p:nvPr>
            <p:ph type="ctrTitle"/>
          </p:nvPr>
        </p:nvSpPr>
        <p:spPr>
          <a:xfrm>
            <a:off x="761999" y="1163595"/>
            <a:ext cx="6029325" cy="2855956"/>
          </a:xfrm>
        </p:spPr>
        <p:txBody>
          <a:bodyPr>
            <a:normAutofit/>
          </a:bodyPr>
          <a:lstStyle/>
          <a:p>
            <a:pPr algn="l"/>
            <a:r>
              <a:rPr lang="en-GB" sz="6200"/>
              <a:t>Theories Of Organisational Culture.</a:t>
            </a:r>
          </a:p>
        </p:txBody>
      </p:sp>
      <p:sp>
        <p:nvSpPr>
          <p:cNvPr id="3" name="Subtitle 2">
            <a:extLst>
              <a:ext uri="{FF2B5EF4-FFF2-40B4-BE49-F238E27FC236}">
                <a16:creationId xmlns:a16="http://schemas.microsoft.com/office/drawing/2014/main" id="{0CB7AB70-F05C-410B-BBBB-660EA20D48A6}"/>
              </a:ext>
            </a:extLst>
          </p:cNvPr>
          <p:cNvSpPr>
            <a:spLocks noGrp="1"/>
          </p:cNvSpPr>
          <p:nvPr>
            <p:ph type="subTitle" idx="1"/>
          </p:nvPr>
        </p:nvSpPr>
        <p:spPr>
          <a:xfrm>
            <a:off x="762000" y="4200525"/>
            <a:ext cx="6029324" cy="1595437"/>
          </a:xfrm>
        </p:spPr>
        <p:txBody>
          <a:bodyPr>
            <a:normAutofit/>
          </a:bodyPr>
          <a:lstStyle/>
          <a:p>
            <a:pPr algn="l"/>
            <a:r>
              <a:rPr lang="en-GB" dirty="0"/>
              <a:t>Week 7-</a:t>
            </a:r>
          </a:p>
        </p:txBody>
      </p:sp>
      <p:pic>
        <p:nvPicPr>
          <p:cNvPr id="4" name="Picture 3" descr="Researcher examining growth in a petrie dish">
            <a:extLst>
              <a:ext uri="{FF2B5EF4-FFF2-40B4-BE49-F238E27FC236}">
                <a16:creationId xmlns:a16="http://schemas.microsoft.com/office/drawing/2014/main" id="{8AEA1043-FD53-45D8-8FF0-070B808CEB52}"/>
              </a:ext>
            </a:extLst>
          </p:cNvPr>
          <p:cNvPicPr>
            <a:picLocks noChangeAspect="1"/>
          </p:cNvPicPr>
          <p:nvPr/>
        </p:nvPicPr>
        <p:blipFill rotWithShape="1">
          <a:blip r:embed="rId2"/>
          <a:srcRect l="27117" r="28656" b="-2"/>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Footer Placeholder 4">
            <a:extLst>
              <a:ext uri="{FF2B5EF4-FFF2-40B4-BE49-F238E27FC236}">
                <a16:creationId xmlns:a16="http://schemas.microsoft.com/office/drawing/2014/main" id="{A98A47E9-5D9D-4A11-9D63-EFCD23CB808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57593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4D9D-6290-414D-891F-03B4E046C845}"/>
              </a:ext>
            </a:extLst>
          </p:cNvPr>
          <p:cNvSpPr>
            <a:spLocks noGrp="1"/>
          </p:cNvSpPr>
          <p:nvPr>
            <p:ph type="title"/>
          </p:nvPr>
        </p:nvSpPr>
        <p:spPr/>
        <p:txBody>
          <a:bodyPr/>
          <a:lstStyle/>
          <a:p>
            <a:r>
              <a:rPr lang="en-GB" dirty="0"/>
              <a:t>Culture as Mental Programming.</a:t>
            </a:r>
          </a:p>
        </p:txBody>
      </p:sp>
      <p:sp>
        <p:nvSpPr>
          <p:cNvPr id="3" name="Content Placeholder 2">
            <a:extLst>
              <a:ext uri="{FF2B5EF4-FFF2-40B4-BE49-F238E27FC236}">
                <a16:creationId xmlns:a16="http://schemas.microsoft.com/office/drawing/2014/main" id="{6855926E-0779-40DE-99E5-A370825AD346}"/>
              </a:ext>
            </a:extLst>
          </p:cNvPr>
          <p:cNvSpPr>
            <a:spLocks noGrp="1"/>
          </p:cNvSpPr>
          <p:nvPr>
            <p:ph idx="1"/>
          </p:nvPr>
        </p:nvSpPr>
        <p:spPr/>
        <p:txBody>
          <a:bodyPr>
            <a:normAutofit lnSpcReduction="10000"/>
          </a:bodyPr>
          <a:lstStyle/>
          <a:p>
            <a:r>
              <a:rPr lang="en-US" sz="2000" dirty="0"/>
              <a:t>One of the key promoters of this view is Hofstede (1980) who defined Culture as the “collective programming of the mind, which distinguishes the members of one category of people from another.</a:t>
            </a:r>
          </a:p>
          <a:p>
            <a:r>
              <a:rPr lang="en-US" sz="2000" dirty="0"/>
              <a:t>This definition stresses that Culture:</a:t>
            </a:r>
          </a:p>
          <a:p>
            <a:endParaRPr lang="en-US" sz="2000" dirty="0"/>
          </a:p>
          <a:p>
            <a:r>
              <a:rPr lang="en-US" sz="2000" dirty="0"/>
              <a:t>Is collective and not a characteristic of individuals (shared values)</a:t>
            </a:r>
          </a:p>
          <a:p>
            <a:r>
              <a:rPr lang="en-US" sz="2000" dirty="0"/>
              <a:t>Is mental “software”, therefore invisible and intangible as such</a:t>
            </a:r>
          </a:p>
          <a:p>
            <a:r>
              <a:rPr lang="en-US" sz="2000" dirty="0"/>
              <a:t>Is attractive only to the extent that it differentiates between categories of people.</a:t>
            </a:r>
            <a:endParaRPr lang="en-GB" sz="2000" dirty="0"/>
          </a:p>
        </p:txBody>
      </p:sp>
      <p:sp>
        <p:nvSpPr>
          <p:cNvPr id="4" name="Footer Placeholder 3">
            <a:extLst>
              <a:ext uri="{FF2B5EF4-FFF2-40B4-BE49-F238E27FC236}">
                <a16:creationId xmlns:a16="http://schemas.microsoft.com/office/drawing/2014/main" id="{E7FDB570-CF44-4830-A325-08E6D2B53A4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6383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9334-86D7-4395-B84E-38B2C75E76F6}"/>
              </a:ext>
            </a:extLst>
          </p:cNvPr>
          <p:cNvSpPr>
            <a:spLocks noGrp="1"/>
          </p:cNvSpPr>
          <p:nvPr>
            <p:ph type="title"/>
          </p:nvPr>
        </p:nvSpPr>
        <p:spPr/>
        <p:txBody>
          <a:bodyPr>
            <a:normAutofit fontScale="90000"/>
          </a:bodyPr>
          <a:lstStyle/>
          <a:p>
            <a:r>
              <a:rPr lang="en-GB" dirty="0"/>
              <a:t>Denison Organisational Culture Model</a:t>
            </a:r>
          </a:p>
        </p:txBody>
      </p:sp>
      <p:sp>
        <p:nvSpPr>
          <p:cNvPr id="3" name="Content Placeholder 2">
            <a:extLst>
              <a:ext uri="{FF2B5EF4-FFF2-40B4-BE49-F238E27FC236}">
                <a16:creationId xmlns:a16="http://schemas.microsoft.com/office/drawing/2014/main" id="{71F1786E-DEAF-4261-8B1B-74702658345B}"/>
              </a:ext>
            </a:extLst>
          </p:cNvPr>
          <p:cNvSpPr>
            <a:spLocks noGrp="1"/>
          </p:cNvSpPr>
          <p:nvPr>
            <p:ph idx="1"/>
          </p:nvPr>
        </p:nvSpPr>
        <p:spPr/>
        <p:txBody>
          <a:bodyPr>
            <a:normAutofit lnSpcReduction="10000"/>
          </a:bodyPr>
          <a:lstStyle/>
          <a:p>
            <a:r>
              <a:rPr lang="en-US" sz="2000" dirty="0"/>
              <a:t>The model assesses strengths in four key areas of your corporate culture: Adaptability, Mission, Involvement, and Consistency.</a:t>
            </a:r>
          </a:p>
          <a:p>
            <a:r>
              <a:rPr lang="en-US" sz="2000" b="1" dirty="0"/>
              <a:t>Mission. </a:t>
            </a:r>
            <a:r>
              <a:rPr lang="en-US" sz="2000" dirty="0"/>
              <a:t>Do you know where you’re going? Do you have clear goals and a strategy to reach them?</a:t>
            </a:r>
          </a:p>
          <a:p>
            <a:r>
              <a:rPr lang="en-US" sz="2000" b="1" dirty="0"/>
              <a:t>Adaptability</a:t>
            </a:r>
            <a:r>
              <a:rPr lang="en-US" sz="2000" dirty="0"/>
              <a:t>. Are you listening to the marketplace to customers? How well do you identify and respond to their changing needs?</a:t>
            </a:r>
          </a:p>
          <a:p>
            <a:r>
              <a:rPr lang="en-US" sz="2000" b="1" dirty="0"/>
              <a:t>Involvement. </a:t>
            </a:r>
            <a:r>
              <a:rPr lang="en-US" sz="2000" dirty="0"/>
              <a:t>How well do you empower employees, build teams, and develop the human capability in your </a:t>
            </a:r>
            <a:r>
              <a:rPr lang="en-US" sz="2000" dirty="0" err="1"/>
              <a:t>organisation</a:t>
            </a:r>
            <a:r>
              <a:rPr lang="en-US" sz="2000" dirty="0"/>
              <a:t>?</a:t>
            </a:r>
          </a:p>
          <a:p>
            <a:r>
              <a:rPr lang="en-US" sz="2000" b="1" dirty="0"/>
              <a:t>Consistency</a:t>
            </a:r>
            <a:r>
              <a:rPr lang="en-US" sz="2000" dirty="0"/>
              <a:t>. Have you established coordinated systems that enable you to build agreement based on your core values?</a:t>
            </a:r>
            <a:endParaRPr lang="en-GB" sz="2000" dirty="0"/>
          </a:p>
        </p:txBody>
      </p:sp>
      <p:sp>
        <p:nvSpPr>
          <p:cNvPr id="4" name="Footer Placeholder 3">
            <a:extLst>
              <a:ext uri="{FF2B5EF4-FFF2-40B4-BE49-F238E27FC236}">
                <a16:creationId xmlns:a16="http://schemas.microsoft.com/office/drawing/2014/main" id="{2622B204-985C-402F-A4F0-6BE2AAA42F49}"/>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78466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0E0B-234D-46A9-92FE-B845DA191E57}"/>
              </a:ext>
            </a:extLst>
          </p:cNvPr>
          <p:cNvSpPr>
            <a:spLocks noGrp="1"/>
          </p:cNvSpPr>
          <p:nvPr>
            <p:ph type="title"/>
          </p:nvPr>
        </p:nvSpPr>
        <p:spPr/>
        <p:txBody>
          <a:bodyPr>
            <a:normAutofit fontScale="90000"/>
          </a:bodyPr>
          <a:lstStyle/>
          <a:p>
            <a:r>
              <a:rPr lang="en-US" dirty="0"/>
              <a:t>Deal and Kennedy model of organizational culture.</a:t>
            </a:r>
            <a:endParaRPr lang="en-GB" dirty="0"/>
          </a:p>
        </p:txBody>
      </p:sp>
      <p:sp>
        <p:nvSpPr>
          <p:cNvPr id="3" name="Content Placeholder 2">
            <a:extLst>
              <a:ext uri="{FF2B5EF4-FFF2-40B4-BE49-F238E27FC236}">
                <a16:creationId xmlns:a16="http://schemas.microsoft.com/office/drawing/2014/main" id="{44299A3A-4037-4F56-A9B2-8283C6103215}"/>
              </a:ext>
            </a:extLst>
          </p:cNvPr>
          <p:cNvSpPr>
            <a:spLocks noGrp="1"/>
          </p:cNvSpPr>
          <p:nvPr>
            <p:ph idx="1"/>
          </p:nvPr>
        </p:nvSpPr>
        <p:spPr/>
        <p:txBody>
          <a:bodyPr>
            <a:normAutofit/>
          </a:bodyPr>
          <a:lstStyle/>
          <a:p>
            <a:r>
              <a:rPr lang="en-US" sz="2000" dirty="0"/>
              <a:t>According to Deal and Kennedy’s (1982), the most significant single influence on a company’s Culture is the business environment in which it operated. They called this ‘corporate culture’, which they asserted embodied what was required to succeed in that environment. This could be </a:t>
            </a:r>
            <a:r>
              <a:rPr lang="en-US" sz="2000" dirty="0" err="1"/>
              <a:t>analysed</a:t>
            </a:r>
            <a:r>
              <a:rPr lang="en-US" sz="2000" dirty="0"/>
              <a:t> by looking at two dimensions: the degree of risk associated with the company’s activities, and the speed at which companies – and their employees – get feedback on whether decisions or strategies are successful.</a:t>
            </a:r>
            <a:endParaRPr lang="en-GB" sz="2000" dirty="0"/>
          </a:p>
        </p:txBody>
      </p:sp>
      <p:sp>
        <p:nvSpPr>
          <p:cNvPr id="4" name="Footer Placeholder 3">
            <a:extLst>
              <a:ext uri="{FF2B5EF4-FFF2-40B4-BE49-F238E27FC236}">
                <a16:creationId xmlns:a16="http://schemas.microsoft.com/office/drawing/2014/main" id="{2E2F18CC-E5FB-4007-80CE-63056DE7EB3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41194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A2F4-FD87-4959-81A8-3CE7E15F8D54}"/>
              </a:ext>
            </a:extLst>
          </p:cNvPr>
          <p:cNvSpPr>
            <a:spLocks noGrp="1"/>
          </p:cNvSpPr>
          <p:nvPr>
            <p:ph type="title"/>
          </p:nvPr>
        </p:nvSpPr>
        <p:spPr/>
        <p:txBody>
          <a:bodyPr>
            <a:normAutofit fontScale="90000"/>
          </a:bodyPr>
          <a:lstStyle/>
          <a:p>
            <a:r>
              <a:rPr lang="en-US" dirty="0"/>
              <a:t>Handy Model of Organisational Culture</a:t>
            </a:r>
            <a:endParaRPr lang="en-GB" dirty="0"/>
          </a:p>
        </p:txBody>
      </p:sp>
      <p:sp>
        <p:nvSpPr>
          <p:cNvPr id="3" name="Content Placeholder 2">
            <a:extLst>
              <a:ext uri="{FF2B5EF4-FFF2-40B4-BE49-F238E27FC236}">
                <a16:creationId xmlns:a16="http://schemas.microsoft.com/office/drawing/2014/main" id="{D30F7765-BE99-436A-8EE5-E7C71CDBDC66}"/>
              </a:ext>
            </a:extLst>
          </p:cNvPr>
          <p:cNvSpPr>
            <a:spLocks noGrp="1"/>
          </p:cNvSpPr>
          <p:nvPr>
            <p:ph idx="1"/>
          </p:nvPr>
        </p:nvSpPr>
        <p:spPr>
          <a:xfrm>
            <a:off x="762000" y="2302525"/>
            <a:ext cx="10668000" cy="4555475"/>
          </a:xfrm>
        </p:spPr>
        <p:txBody>
          <a:bodyPr>
            <a:normAutofit fontScale="92500" lnSpcReduction="10000"/>
          </a:bodyPr>
          <a:lstStyle/>
          <a:p>
            <a:r>
              <a:rPr lang="en-US" dirty="0"/>
              <a:t> </a:t>
            </a:r>
            <a:r>
              <a:rPr lang="en-US" sz="2000" dirty="0"/>
              <a:t>He also developed a model based on four specific types of cultures, each based on four characteristics Classes of Culture. The idea is that </a:t>
            </a:r>
            <a:r>
              <a:rPr lang="en-US" sz="2000" dirty="0" err="1"/>
              <a:t>civilisations</a:t>
            </a:r>
            <a:r>
              <a:rPr lang="en-US" sz="2000" dirty="0"/>
              <a:t> can be </a:t>
            </a:r>
            <a:r>
              <a:rPr lang="en-US" sz="2000" dirty="0" err="1"/>
              <a:t>organised</a:t>
            </a:r>
            <a:r>
              <a:rPr lang="en-US" sz="2000" dirty="0"/>
              <a:t> as focused on Power, Roles, Task or Person. Zeus – The Club Culture (Power)</a:t>
            </a:r>
          </a:p>
          <a:p>
            <a:r>
              <a:rPr lang="en-US" sz="2000" dirty="0"/>
              <a:t>Zeus presides over a highly </a:t>
            </a:r>
            <a:r>
              <a:rPr lang="en-US" sz="2000" dirty="0" err="1"/>
              <a:t>centralised</a:t>
            </a:r>
            <a:r>
              <a:rPr lang="en-US" sz="2000" dirty="0"/>
              <a:t> ‘Club’ Culture, where one dominant executive holds all the reigns of power, making all of the important decisions themselves. Apollo – The Roles Culture</a:t>
            </a:r>
          </a:p>
          <a:p>
            <a:r>
              <a:rPr lang="en-US" sz="2000" dirty="0"/>
              <a:t>Mature, bureaucratic </a:t>
            </a:r>
            <a:r>
              <a:rPr lang="en-US" sz="2000" dirty="0" err="1"/>
              <a:t>organisations</a:t>
            </a:r>
            <a:r>
              <a:rPr lang="en-US" sz="2000" dirty="0"/>
              <a:t> adopt a reliable, stable, rule-based culture, where everyone has a specific role. Athena – The Task Culture</a:t>
            </a:r>
          </a:p>
          <a:p>
            <a:r>
              <a:rPr lang="en-US" sz="2000" dirty="0"/>
              <a:t>The Athena culture is a meritocracy, where the ability to think and get things done is highly valued, and rewarded well. Talent is well rewarded, and teams are fluid, with people coming together to work on projects and solve problems. Dionysus – The Existential Culture (People)</a:t>
            </a:r>
          </a:p>
          <a:p>
            <a:r>
              <a:rPr lang="en-US" sz="2000" dirty="0"/>
              <a:t>The Dionysus culture is all about me, me, me. It serves the individuals and can lead to both creative freedom and equally internal discord and unproductive competition.</a:t>
            </a:r>
            <a:endParaRPr lang="en-GB" sz="2000" dirty="0"/>
          </a:p>
        </p:txBody>
      </p:sp>
      <p:sp>
        <p:nvSpPr>
          <p:cNvPr id="4" name="Footer Placeholder 3">
            <a:extLst>
              <a:ext uri="{FF2B5EF4-FFF2-40B4-BE49-F238E27FC236}">
                <a16:creationId xmlns:a16="http://schemas.microsoft.com/office/drawing/2014/main" id="{25628EAE-6A60-43F1-94AE-A26FF942B9E4}"/>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45679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89F4-723B-4156-948A-3A20D0009A6F}"/>
              </a:ext>
            </a:extLst>
          </p:cNvPr>
          <p:cNvSpPr>
            <a:spLocks noGrp="1"/>
          </p:cNvSpPr>
          <p:nvPr>
            <p:ph type="title"/>
          </p:nvPr>
        </p:nvSpPr>
        <p:spPr>
          <a:xfrm>
            <a:off x="762000" y="694063"/>
            <a:ext cx="9144000" cy="1156771"/>
          </a:xfrm>
        </p:spPr>
        <p:txBody>
          <a:bodyPr>
            <a:normAutofit fontScale="90000"/>
          </a:bodyPr>
          <a:lstStyle/>
          <a:p>
            <a:r>
              <a:rPr lang="en-GB" dirty="0"/>
              <a:t>Hofstede Model of Organisational Culture.</a:t>
            </a:r>
          </a:p>
        </p:txBody>
      </p:sp>
      <p:sp>
        <p:nvSpPr>
          <p:cNvPr id="3" name="Content Placeholder 2">
            <a:extLst>
              <a:ext uri="{FF2B5EF4-FFF2-40B4-BE49-F238E27FC236}">
                <a16:creationId xmlns:a16="http://schemas.microsoft.com/office/drawing/2014/main" id="{C667CADD-F5D3-4106-A2D9-979128E34586}"/>
              </a:ext>
            </a:extLst>
          </p:cNvPr>
          <p:cNvSpPr>
            <a:spLocks noGrp="1"/>
          </p:cNvSpPr>
          <p:nvPr>
            <p:ph idx="1"/>
          </p:nvPr>
        </p:nvSpPr>
        <p:spPr>
          <a:xfrm>
            <a:off x="762000" y="2346592"/>
            <a:ext cx="10668000" cy="4511407"/>
          </a:xfrm>
        </p:spPr>
        <p:txBody>
          <a:bodyPr>
            <a:normAutofit fontScale="92500" lnSpcReduction="20000"/>
          </a:bodyPr>
          <a:lstStyle/>
          <a:p>
            <a:r>
              <a:rPr lang="en-US" sz="2000" dirty="0"/>
              <a:t>A model that identified several components in the so-called six dimension model (Hofstede, 1985).</a:t>
            </a:r>
          </a:p>
          <a:p>
            <a:r>
              <a:rPr lang="en-US" sz="2000" dirty="0"/>
              <a:t>Power Distance (PDI) – which indicates to the extent to which less powerful members of a society accept that power is distributed unequally.</a:t>
            </a:r>
          </a:p>
          <a:p>
            <a:r>
              <a:rPr lang="en-US" sz="2000" dirty="0"/>
              <a:t>Individualism versus Collectivism (IDV) – which means the level at which individuals look after themselves or their immediate families, or instead consider themselves a part of “larger groups”.</a:t>
            </a:r>
          </a:p>
          <a:p>
            <a:r>
              <a:rPr lang="en-US" sz="2000" dirty="0"/>
              <a:t>Masculinity versus Femininity (MAS) – is not about gender, but rather about dominant values expressed: achievement, performance, status in masculine societies, cooperation, people-orientation and consensus for the feminine societies. </a:t>
            </a:r>
          </a:p>
          <a:p>
            <a:r>
              <a:rPr lang="en-US" sz="2000" dirty="0"/>
              <a:t>Uncertainty Avoidance (UAI) – refers to the extent to which people feel threatened by uncertainty and unpredictability and try to avoid these situations.</a:t>
            </a:r>
          </a:p>
          <a:p>
            <a:r>
              <a:rPr lang="en-US" sz="2000" dirty="0"/>
              <a:t>Long-Term versus Short-Term Orientation (LTO) – refers to the extent to which a society exhibits a future-oriented perspective rather than a near-term point of view.</a:t>
            </a:r>
          </a:p>
          <a:p>
            <a:r>
              <a:rPr lang="en-US" sz="2000" dirty="0"/>
              <a:t>Indulgence versus Restraint (IVR) – refers to the level of relatively free gratification that some societies allow vs other where strict social norms regulate gratification.</a:t>
            </a:r>
            <a:endParaRPr lang="en-GB" sz="2000" dirty="0"/>
          </a:p>
        </p:txBody>
      </p:sp>
      <p:sp>
        <p:nvSpPr>
          <p:cNvPr id="4" name="Footer Placeholder 3">
            <a:extLst>
              <a:ext uri="{FF2B5EF4-FFF2-40B4-BE49-F238E27FC236}">
                <a16:creationId xmlns:a16="http://schemas.microsoft.com/office/drawing/2014/main" id="{00408B9B-2C38-4A48-89CB-BB8CBC77B871}"/>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118854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0C43-48B3-4D87-87DF-B7BCCC5031AE}"/>
              </a:ext>
            </a:extLst>
          </p:cNvPr>
          <p:cNvSpPr>
            <a:spLocks noGrp="1"/>
          </p:cNvSpPr>
          <p:nvPr>
            <p:ph type="title"/>
          </p:nvPr>
        </p:nvSpPr>
        <p:spPr>
          <a:xfrm>
            <a:off x="762000" y="870333"/>
            <a:ext cx="9144000" cy="638978"/>
          </a:xfrm>
        </p:spPr>
        <p:txBody>
          <a:bodyPr>
            <a:normAutofit fontScale="90000"/>
          </a:bodyPr>
          <a:lstStyle/>
          <a:p>
            <a:r>
              <a:rPr lang="en-GB" dirty="0"/>
              <a:t>NOBL Culture/Market Fit Model.</a:t>
            </a:r>
          </a:p>
        </p:txBody>
      </p:sp>
      <p:sp>
        <p:nvSpPr>
          <p:cNvPr id="3" name="Content Placeholder 2">
            <a:extLst>
              <a:ext uri="{FF2B5EF4-FFF2-40B4-BE49-F238E27FC236}">
                <a16:creationId xmlns:a16="http://schemas.microsoft.com/office/drawing/2014/main" id="{9E58ADB1-CD36-47B4-A841-EA42860CBAB5}"/>
              </a:ext>
            </a:extLst>
          </p:cNvPr>
          <p:cNvSpPr>
            <a:spLocks noGrp="1"/>
          </p:cNvSpPr>
          <p:nvPr>
            <p:ph idx="1"/>
          </p:nvPr>
        </p:nvSpPr>
        <p:spPr>
          <a:xfrm>
            <a:off x="762000" y="1762699"/>
            <a:ext cx="10668000" cy="5095301"/>
          </a:xfrm>
        </p:spPr>
        <p:txBody>
          <a:bodyPr>
            <a:normAutofit fontScale="92500" lnSpcReduction="20000"/>
          </a:bodyPr>
          <a:lstStyle/>
          <a:p>
            <a:r>
              <a:rPr lang="en-US" sz="2000" dirty="0"/>
              <a:t>NOBL has developed a “Culture/Market Fit Model” that is loosely inspired by the Competing Values Framework. The idea is based on the concept that you can identify a potential market. But Then develop a culture that can deliver product/market fit. (NOBL Academy, 2019).</a:t>
            </a:r>
          </a:p>
          <a:p>
            <a:r>
              <a:rPr lang="en-US" sz="2000" dirty="0"/>
              <a:t>The Elephant Herd: these cultures value interpersonal dynamics and relationships above all else. They are described by employees as being personal, mentoring, accepting, consensus-seeking, and trusting. These cultures tend to excel at strategies such as experience/service design, talent acquisition, and virtuousness. Think Patagonia, Pixar, and Zappos. </a:t>
            </a:r>
          </a:p>
          <a:p>
            <a:r>
              <a:rPr lang="en-US" sz="2000" dirty="0"/>
              <a:t>The Bird Flock: these cultures value agility above all else. Employees use words like entrepreneurial, inventive, adventurous, inspiring, and fast-paced to describe these workplaces. Bird flocks tend to excel at cultural intelligence, customer intelligence, and of course, speed to market. Think Beats, Zara, and Netflix.</a:t>
            </a:r>
          </a:p>
          <a:p>
            <a:r>
              <a:rPr lang="en-US" sz="2000" dirty="0"/>
              <a:t>The Beehive: these cultures value process and procedure above all else. Employees say these cultures feel logical, stable, efficient, comfortable, and respectful. Beehives often rock at achieving economies of scale, preserving intellectual property, and dominating on price. Think Toyota, GE, and Coca-Cola.</a:t>
            </a:r>
          </a:p>
          <a:p>
            <a:r>
              <a:rPr lang="en-US" sz="2000" dirty="0"/>
              <a:t>The Wolf Pack: these cultures value execution and results above all else. Their employees use words like competitive, goal-oriented, accountable, focused, and productive to describe their workplaces. Wolf Packs can crush product design, geographical strategies, and capturing network effects. Think Facebook, Nike, and Bridgewater Associates. (NOBL Academy, 2019)</a:t>
            </a:r>
            <a:endParaRPr lang="en-GB" sz="2000" dirty="0"/>
          </a:p>
        </p:txBody>
      </p:sp>
      <p:sp>
        <p:nvSpPr>
          <p:cNvPr id="4" name="Footer Placeholder 3">
            <a:extLst>
              <a:ext uri="{FF2B5EF4-FFF2-40B4-BE49-F238E27FC236}">
                <a16:creationId xmlns:a16="http://schemas.microsoft.com/office/drawing/2014/main" id="{7D68283D-6690-41BD-AAAA-FB927A18B251}"/>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71432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D9F-388C-4F1F-A3B2-6C4976EC8467}"/>
              </a:ext>
            </a:extLst>
          </p:cNvPr>
          <p:cNvSpPr>
            <a:spLocks noGrp="1"/>
          </p:cNvSpPr>
          <p:nvPr>
            <p:ph type="title"/>
          </p:nvPr>
        </p:nvSpPr>
        <p:spPr/>
        <p:txBody>
          <a:bodyPr/>
          <a:lstStyle/>
          <a:p>
            <a:r>
              <a:rPr lang="en-GB" dirty="0"/>
              <a:t>Reference list.</a:t>
            </a:r>
          </a:p>
        </p:txBody>
      </p:sp>
      <p:sp>
        <p:nvSpPr>
          <p:cNvPr id="3" name="Content Placeholder 2">
            <a:extLst>
              <a:ext uri="{FF2B5EF4-FFF2-40B4-BE49-F238E27FC236}">
                <a16:creationId xmlns:a16="http://schemas.microsoft.com/office/drawing/2014/main" id="{29309FF9-4770-4FEE-9FF9-F674B3CA6318}"/>
              </a:ext>
            </a:extLst>
          </p:cNvPr>
          <p:cNvSpPr>
            <a:spLocks noGrp="1"/>
          </p:cNvSpPr>
          <p:nvPr>
            <p:ph idx="1"/>
          </p:nvPr>
        </p:nvSpPr>
        <p:spPr/>
        <p:txBody>
          <a:bodyPr>
            <a:normAutofit/>
          </a:bodyPr>
          <a:lstStyle/>
          <a:p>
            <a:r>
              <a:rPr lang="en-US" sz="2000" dirty="0"/>
              <a:t>Allaire, Y. and </a:t>
            </a:r>
            <a:r>
              <a:rPr lang="en-US" sz="2000" dirty="0" err="1"/>
              <a:t>Firsirotu</a:t>
            </a:r>
            <a:r>
              <a:rPr lang="en-US" sz="2000" dirty="0"/>
              <a:t>, M.E., 1984. Theories of organizational culture. Organization studies, 5(3), pp.193-226.</a:t>
            </a:r>
          </a:p>
          <a:p>
            <a:r>
              <a:rPr lang="en-US" sz="2000" dirty="0"/>
              <a:t>Meek, V.L., 1988. Organizational culture: Origins and weaknesses. </a:t>
            </a:r>
            <a:r>
              <a:rPr lang="en-US" sz="2000"/>
              <a:t>Organization studies, 9(4), pp.453-473.</a:t>
            </a:r>
          </a:p>
          <a:p>
            <a:endParaRPr lang="en-GB" sz="2000" dirty="0"/>
          </a:p>
        </p:txBody>
      </p:sp>
      <p:sp>
        <p:nvSpPr>
          <p:cNvPr id="4" name="Footer Placeholder 3">
            <a:extLst>
              <a:ext uri="{FF2B5EF4-FFF2-40B4-BE49-F238E27FC236}">
                <a16:creationId xmlns:a16="http://schemas.microsoft.com/office/drawing/2014/main" id="{BA0685EC-2D8C-47F1-BE4E-BDEA3BDE3CCF}"/>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51292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ACEE-C364-42B6-9DE9-6762419623DF}"/>
              </a:ext>
            </a:extLst>
          </p:cNvPr>
          <p:cNvSpPr>
            <a:spLocks noGrp="1"/>
          </p:cNvSpPr>
          <p:nvPr>
            <p:ph type="title"/>
          </p:nvPr>
        </p:nvSpPr>
        <p:spPr/>
        <p:txBody>
          <a:bodyPr/>
          <a:lstStyle/>
          <a:p>
            <a:r>
              <a:rPr lang="en-GB" dirty="0"/>
              <a:t>Learning Outcomes </a:t>
            </a:r>
          </a:p>
        </p:txBody>
      </p:sp>
      <p:sp>
        <p:nvSpPr>
          <p:cNvPr id="3" name="Content Placeholder 2">
            <a:extLst>
              <a:ext uri="{FF2B5EF4-FFF2-40B4-BE49-F238E27FC236}">
                <a16:creationId xmlns:a16="http://schemas.microsoft.com/office/drawing/2014/main" id="{0BB57ADC-757F-4215-8C41-3011B9E97638}"/>
              </a:ext>
            </a:extLst>
          </p:cNvPr>
          <p:cNvSpPr>
            <a:spLocks noGrp="1"/>
          </p:cNvSpPr>
          <p:nvPr>
            <p:ph idx="1"/>
          </p:nvPr>
        </p:nvSpPr>
        <p:spPr/>
        <p:txBody>
          <a:bodyPr/>
          <a:lstStyle/>
          <a:p>
            <a:r>
              <a:rPr lang="en-GB" dirty="0"/>
              <a:t>At the end of the class, students will be able to ;</a:t>
            </a:r>
          </a:p>
          <a:p>
            <a:r>
              <a:rPr lang="en-GB" dirty="0"/>
              <a:t>1-Define Organisational Culture </a:t>
            </a:r>
          </a:p>
          <a:p>
            <a:r>
              <a:rPr lang="en-GB" dirty="0"/>
              <a:t>2-Identify Theories and Models Of Organisational Culture .</a:t>
            </a:r>
          </a:p>
        </p:txBody>
      </p:sp>
      <p:sp>
        <p:nvSpPr>
          <p:cNvPr id="4" name="Footer Placeholder 3">
            <a:extLst>
              <a:ext uri="{FF2B5EF4-FFF2-40B4-BE49-F238E27FC236}">
                <a16:creationId xmlns:a16="http://schemas.microsoft.com/office/drawing/2014/main" id="{3C6A1882-11F1-42B3-9DF9-22292F29B1B9}"/>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5808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2EF60-A379-4F8D-82FA-A83D9D84DF1F}"/>
              </a:ext>
            </a:extLst>
          </p:cNvPr>
          <p:cNvSpPr>
            <a:spLocks noGrp="1"/>
          </p:cNvSpPr>
          <p:nvPr>
            <p:ph type="title"/>
          </p:nvPr>
        </p:nvSpPr>
        <p:spPr>
          <a:xfrm>
            <a:off x="762000" y="1528717"/>
            <a:ext cx="3810000" cy="3805283"/>
          </a:xfrm>
        </p:spPr>
        <p:txBody>
          <a:bodyPr>
            <a:normAutofit/>
          </a:bodyPr>
          <a:lstStyle/>
          <a:p>
            <a:r>
              <a:rPr lang="en-GB" dirty="0"/>
              <a:t>LO1- Individual Research –5 mins</a:t>
            </a:r>
          </a:p>
        </p:txBody>
      </p:sp>
      <p:graphicFrame>
        <p:nvGraphicFramePr>
          <p:cNvPr id="5" name="Content Placeholder 2">
            <a:extLst>
              <a:ext uri="{FF2B5EF4-FFF2-40B4-BE49-F238E27FC236}">
                <a16:creationId xmlns:a16="http://schemas.microsoft.com/office/drawing/2014/main" id="{96467BD7-BCDB-403D-96AC-075F62A40D7A}"/>
              </a:ext>
            </a:extLst>
          </p:cNvPr>
          <p:cNvGraphicFramePr>
            <a:graphicFrameLocks noGrp="1"/>
          </p:cNvGraphicFramePr>
          <p:nvPr>
            <p:ph idx="1"/>
            <p:extLst>
              <p:ext uri="{D42A27DB-BD31-4B8C-83A1-F6EECF244321}">
                <p14:modId xmlns:p14="http://schemas.microsoft.com/office/powerpoint/2010/main" val="414669238"/>
              </p:ext>
            </p:extLst>
          </p:nvPr>
        </p:nvGraphicFramePr>
        <p:xfrm>
          <a:off x="4572000" y="76199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52B49C4-22B6-4A92-BAFF-0C77C378A3B8}"/>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97067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FF25-1FC9-4437-91F5-2BD1E5CA2391}"/>
              </a:ext>
            </a:extLst>
          </p:cNvPr>
          <p:cNvSpPr>
            <a:spLocks noGrp="1"/>
          </p:cNvSpPr>
          <p:nvPr>
            <p:ph type="title"/>
          </p:nvPr>
        </p:nvSpPr>
        <p:spPr/>
        <p:txBody>
          <a:bodyPr/>
          <a:lstStyle/>
          <a:p>
            <a:r>
              <a:rPr lang="en-GB" dirty="0"/>
              <a:t>Organisational Culture </a:t>
            </a:r>
          </a:p>
        </p:txBody>
      </p:sp>
      <p:sp>
        <p:nvSpPr>
          <p:cNvPr id="3" name="Content Placeholder 2">
            <a:extLst>
              <a:ext uri="{FF2B5EF4-FFF2-40B4-BE49-F238E27FC236}">
                <a16:creationId xmlns:a16="http://schemas.microsoft.com/office/drawing/2014/main" id="{1D60182B-EA5D-48C0-B56C-16D1B8534DEF}"/>
              </a:ext>
            </a:extLst>
          </p:cNvPr>
          <p:cNvSpPr>
            <a:spLocks noGrp="1"/>
          </p:cNvSpPr>
          <p:nvPr>
            <p:ph idx="1"/>
          </p:nvPr>
        </p:nvSpPr>
        <p:spPr/>
        <p:txBody>
          <a:bodyPr>
            <a:normAutofit lnSpcReduction="10000"/>
          </a:bodyPr>
          <a:lstStyle/>
          <a:p>
            <a:r>
              <a:rPr lang="en-US" sz="2000" dirty="0"/>
              <a:t>The concept of Organisational Culture (often used with its synonym of Corporate Culture) developed around the 1960s . definitions of Organisational Culture; perhaps the most known one is “the way we do things around here” (Lundy and Cowling, 1996). definition: </a:t>
            </a:r>
            <a:r>
              <a:rPr lang="en-US" sz="2000" dirty="0" err="1"/>
              <a:t>organisation’s</a:t>
            </a:r>
            <a:r>
              <a:rPr lang="en-US" sz="2000" dirty="0"/>
              <a:t> expectations, experiences, philosophy, as well as the values that guide member </a:t>
            </a:r>
            <a:r>
              <a:rPr lang="en-US" sz="2000" dirty="0" err="1"/>
              <a:t>behaviour</a:t>
            </a:r>
            <a:r>
              <a:rPr lang="en-US" sz="2000" dirty="0"/>
              <a:t> and is expressed in member self-image, inner workings, interactions with the outside world, and future expectations. Culture is based on shared attitudes, beliefs, customs, and written and unwritten rules that have been developed over time and are considered valid but the </a:t>
            </a:r>
            <a:r>
              <a:rPr lang="en-US" sz="2000" dirty="0" err="1"/>
              <a:t>organisation’s</a:t>
            </a:r>
            <a:r>
              <a:rPr lang="en-US" sz="2000" dirty="0"/>
              <a:t> members. Culture also includes the </a:t>
            </a:r>
            <a:r>
              <a:rPr lang="en-US" sz="2000" dirty="0" err="1"/>
              <a:t>organisation’s</a:t>
            </a:r>
            <a:r>
              <a:rPr lang="en-US" sz="2000" dirty="0"/>
              <a:t> vision, values, norms, systems, symbols, language, assumptions, beliefs, and habits (Needle, 2004).</a:t>
            </a:r>
            <a:endParaRPr lang="en-GB" sz="2000" dirty="0"/>
          </a:p>
        </p:txBody>
      </p:sp>
      <p:sp>
        <p:nvSpPr>
          <p:cNvPr id="4" name="Footer Placeholder 3">
            <a:extLst>
              <a:ext uri="{FF2B5EF4-FFF2-40B4-BE49-F238E27FC236}">
                <a16:creationId xmlns:a16="http://schemas.microsoft.com/office/drawing/2014/main" id="{664E82AC-9A79-4FAC-9CD3-41F8D6AE973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64365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8E14-DC4F-4EE7-9A05-44CEC5A11E0E}"/>
              </a:ext>
            </a:extLst>
          </p:cNvPr>
          <p:cNvSpPr>
            <a:spLocks noGrp="1"/>
          </p:cNvSpPr>
          <p:nvPr>
            <p:ph type="title"/>
          </p:nvPr>
        </p:nvSpPr>
        <p:spPr/>
        <p:txBody>
          <a:bodyPr/>
          <a:lstStyle/>
          <a:p>
            <a:r>
              <a:rPr lang="en-US" dirty="0"/>
              <a:t>Culture As An Independent Variable</a:t>
            </a:r>
            <a:endParaRPr lang="en-GB" dirty="0"/>
          </a:p>
        </p:txBody>
      </p:sp>
      <p:sp>
        <p:nvSpPr>
          <p:cNvPr id="3" name="Content Placeholder 2">
            <a:extLst>
              <a:ext uri="{FF2B5EF4-FFF2-40B4-BE49-F238E27FC236}">
                <a16:creationId xmlns:a16="http://schemas.microsoft.com/office/drawing/2014/main" id="{62CA119F-97CB-4933-8180-361133D0B218}"/>
              </a:ext>
            </a:extLst>
          </p:cNvPr>
          <p:cNvSpPr>
            <a:spLocks noGrp="1"/>
          </p:cNvSpPr>
          <p:nvPr>
            <p:ph idx="1"/>
          </p:nvPr>
        </p:nvSpPr>
        <p:spPr/>
        <p:txBody>
          <a:bodyPr>
            <a:normAutofit fontScale="92500" lnSpcReduction="10000"/>
          </a:bodyPr>
          <a:lstStyle/>
          <a:p>
            <a:r>
              <a:rPr lang="en-US" sz="2000" dirty="0"/>
              <a:t>This view essentially looks at Organisational Culture as something that is “imported” into the </a:t>
            </a:r>
            <a:r>
              <a:rPr lang="en-US" sz="2000" dirty="0" err="1"/>
              <a:t>organisation</a:t>
            </a:r>
            <a:r>
              <a:rPr lang="en-US" sz="2000" dirty="0"/>
              <a:t> through membership. This view takes as its key premise there are specific characteristics of “good” cultures that are universal and easily imported into the </a:t>
            </a:r>
            <a:r>
              <a:rPr lang="en-US" sz="2000" dirty="0" err="1"/>
              <a:t>organisation</a:t>
            </a:r>
            <a:r>
              <a:rPr lang="en-US" sz="2000" dirty="0"/>
              <a:t> (</a:t>
            </a:r>
            <a:r>
              <a:rPr lang="en-US" sz="2000" dirty="0" err="1"/>
              <a:t>Maull</a:t>
            </a:r>
            <a:r>
              <a:rPr lang="en-US" sz="2000" dirty="0"/>
              <a:t>, Brown and Cliffe, 2001). </a:t>
            </a:r>
          </a:p>
          <a:p>
            <a:r>
              <a:rPr lang="en-US" sz="2000" dirty="0"/>
              <a:t>n this view, Culture is seen as something an </a:t>
            </a:r>
            <a:r>
              <a:rPr lang="en-US" sz="2000" dirty="0" err="1"/>
              <a:t>organisation</a:t>
            </a:r>
            <a:r>
              <a:rPr lang="en-US" sz="2000" dirty="0"/>
              <a:t> has. The crucial assumption here is that Culture is an objective and tangible phenomenon which can be changed through the application of direct intervention methods.</a:t>
            </a:r>
          </a:p>
          <a:p>
            <a:endParaRPr lang="en-US" sz="2000" dirty="0"/>
          </a:p>
          <a:p>
            <a:r>
              <a:rPr lang="en-US" sz="2000" dirty="0"/>
              <a:t>As such Culture can be crafted into something “positive” for the </a:t>
            </a:r>
            <a:r>
              <a:rPr lang="en-US" sz="2000" dirty="0" err="1"/>
              <a:t>organisation</a:t>
            </a:r>
            <a:r>
              <a:rPr lang="en-US" sz="2000" dirty="0"/>
              <a:t>, through specific change initiatives. Several management theories look at the role of managers in creating effective corporate cultures that support corporate strategy. </a:t>
            </a:r>
            <a:endParaRPr lang="en-GB" sz="2000" dirty="0"/>
          </a:p>
        </p:txBody>
      </p:sp>
      <p:sp>
        <p:nvSpPr>
          <p:cNvPr id="4" name="Footer Placeholder 3">
            <a:extLst>
              <a:ext uri="{FF2B5EF4-FFF2-40B4-BE49-F238E27FC236}">
                <a16:creationId xmlns:a16="http://schemas.microsoft.com/office/drawing/2014/main" id="{521DF163-F79D-41F4-8545-5400E4AC646B}"/>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33479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803C-2AE4-41D0-B008-E955A9AB180F}"/>
              </a:ext>
            </a:extLst>
          </p:cNvPr>
          <p:cNvSpPr>
            <a:spLocks noGrp="1"/>
          </p:cNvSpPr>
          <p:nvPr>
            <p:ph type="title"/>
          </p:nvPr>
        </p:nvSpPr>
        <p:spPr/>
        <p:txBody>
          <a:bodyPr/>
          <a:lstStyle/>
          <a:p>
            <a:r>
              <a:rPr lang="en-GB" dirty="0"/>
              <a:t>Culture As A Dependent Variable.</a:t>
            </a:r>
          </a:p>
        </p:txBody>
      </p:sp>
      <p:sp>
        <p:nvSpPr>
          <p:cNvPr id="3" name="Content Placeholder 2">
            <a:extLst>
              <a:ext uri="{FF2B5EF4-FFF2-40B4-BE49-F238E27FC236}">
                <a16:creationId xmlns:a16="http://schemas.microsoft.com/office/drawing/2014/main" id="{5768855B-E947-403E-91D6-2C3FDF6F0606}"/>
              </a:ext>
            </a:extLst>
          </p:cNvPr>
          <p:cNvSpPr>
            <a:spLocks noGrp="1"/>
          </p:cNvSpPr>
          <p:nvPr>
            <p:ph idx="1"/>
          </p:nvPr>
        </p:nvSpPr>
        <p:spPr/>
        <p:txBody>
          <a:bodyPr>
            <a:normAutofit lnSpcReduction="10000"/>
          </a:bodyPr>
          <a:lstStyle/>
          <a:p>
            <a:r>
              <a:rPr lang="en-US" sz="2000" dirty="0"/>
              <a:t>This view essentially states that </a:t>
            </a:r>
            <a:r>
              <a:rPr lang="en-US" sz="2000" dirty="0" err="1"/>
              <a:t>organisations</a:t>
            </a:r>
            <a:r>
              <a:rPr lang="en-US" sz="2000" dirty="0"/>
              <a:t> themselves are Culture producing phenomena. From this point of view </a:t>
            </a:r>
            <a:r>
              <a:rPr lang="en-US" sz="2000" dirty="0" err="1"/>
              <a:t>organisations</a:t>
            </a:r>
            <a:r>
              <a:rPr lang="en-US" sz="2000" dirty="0"/>
              <a:t> are seen as social instruments that produce goods and services, and, as by-product, they also produce distinctive cultural artifacts such as rituals, legends and ceremonies (</a:t>
            </a:r>
            <a:r>
              <a:rPr lang="en-US" sz="2000" dirty="0" err="1"/>
              <a:t>Smircich</a:t>
            </a:r>
            <a:r>
              <a:rPr lang="en-US" sz="2000" dirty="0"/>
              <a:t>, 1983). As such each </a:t>
            </a:r>
            <a:r>
              <a:rPr lang="en-US" sz="2000" dirty="0" err="1"/>
              <a:t>organisation</a:t>
            </a:r>
            <a:r>
              <a:rPr lang="en-US" sz="2000" dirty="0"/>
              <a:t> develops a unique culture which is the product of its history, its development and the present situation. Adopting this perspective means building the culture concept within a systems theory framework which holds that the </a:t>
            </a:r>
            <a:r>
              <a:rPr lang="en-US" sz="2000" dirty="0" err="1"/>
              <a:t>organisations</a:t>
            </a:r>
            <a:r>
              <a:rPr lang="en-US" sz="2000" dirty="0"/>
              <a:t> exist largely in a determined relationship with its environment (</a:t>
            </a:r>
            <a:r>
              <a:rPr lang="en-US" sz="2000" dirty="0" err="1"/>
              <a:t>Maull</a:t>
            </a:r>
            <a:r>
              <a:rPr lang="en-US" sz="2000" dirty="0"/>
              <a:t>, Brown and Cliffe, 2001). It becomes the glue that holds things together, a strong culture being the element that creates the appropriate balance and effectiveness to the </a:t>
            </a:r>
            <a:r>
              <a:rPr lang="en-US" sz="2000" dirty="0" err="1"/>
              <a:t>organisation</a:t>
            </a:r>
            <a:r>
              <a:rPr lang="en-US" sz="2000" dirty="0"/>
              <a:t> (Deal and Kennedy, 1982).</a:t>
            </a:r>
            <a:endParaRPr lang="en-GB" sz="2000" dirty="0"/>
          </a:p>
        </p:txBody>
      </p:sp>
      <p:sp>
        <p:nvSpPr>
          <p:cNvPr id="4" name="Footer Placeholder 3">
            <a:extLst>
              <a:ext uri="{FF2B5EF4-FFF2-40B4-BE49-F238E27FC236}">
                <a16:creationId xmlns:a16="http://schemas.microsoft.com/office/drawing/2014/main" id="{B1593472-5A1D-4B4F-B8AB-836CA9A504DC}"/>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42041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2114-2E76-4FB3-9144-4A98B2C5EEC1}"/>
              </a:ext>
            </a:extLst>
          </p:cNvPr>
          <p:cNvSpPr>
            <a:spLocks noGrp="1"/>
          </p:cNvSpPr>
          <p:nvPr>
            <p:ph type="title"/>
          </p:nvPr>
        </p:nvSpPr>
        <p:spPr/>
        <p:txBody>
          <a:bodyPr>
            <a:normAutofit fontScale="90000"/>
          </a:bodyPr>
          <a:lstStyle/>
          <a:p>
            <a:r>
              <a:rPr lang="en-US" dirty="0"/>
              <a:t>learning as a critical component in </a:t>
            </a:r>
            <a:r>
              <a:rPr lang="en-US" dirty="0" err="1"/>
              <a:t>organisational</a:t>
            </a:r>
            <a:r>
              <a:rPr lang="en-US" dirty="0"/>
              <a:t> Culture.</a:t>
            </a:r>
            <a:endParaRPr lang="en-GB" dirty="0"/>
          </a:p>
        </p:txBody>
      </p:sp>
      <p:sp>
        <p:nvSpPr>
          <p:cNvPr id="3" name="Content Placeholder 2">
            <a:extLst>
              <a:ext uri="{FF2B5EF4-FFF2-40B4-BE49-F238E27FC236}">
                <a16:creationId xmlns:a16="http://schemas.microsoft.com/office/drawing/2014/main" id="{0630C712-B819-46D6-8D86-2FD1A4E30867}"/>
              </a:ext>
            </a:extLst>
          </p:cNvPr>
          <p:cNvSpPr>
            <a:spLocks noGrp="1"/>
          </p:cNvSpPr>
          <p:nvPr>
            <p:ph idx="1"/>
          </p:nvPr>
        </p:nvSpPr>
        <p:spPr/>
        <p:txBody>
          <a:bodyPr/>
          <a:lstStyle/>
          <a:p>
            <a:r>
              <a:rPr lang="en-US" dirty="0"/>
              <a:t>The pattern of basic assumptions that a given group has invented, discovered, or developed in learning to cope with its problems of external adaption and internal integration, and that have worked well enough to be considered valid, and, therefore to be taught to new members as the correct way to perceive, think, and feel in relation to those problems.” (Schein, 1984</a:t>
            </a:r>
            <a:endParaRPr lang="en-GB" dirty="0"/>
          </a:p>
        </p:txBody>
      </p:sp>
      <p:sp>
        <p:nvSpPr>
          <p:cNvPr id="4" name="Footer Placeholder 3">
            <a:extLst>
              <a:ext uri="{FF2B5EF4-FFF2-40B4-BE49-F238E27FC236}">
                <a16:creationId xmlns:a16="http://schemas.microsoft.com/office/drawing/2014/main" id="{847FD296-4CEA-47E0-A741-55E48B10FAE1}"/>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249910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AA3C-4D19-426F-ABDC-93CA30BD4959}"/>
              </a:ext>
            </a:extLst>
          </p:cNvPr>
          <p:cNvSpPr>
            <a:spLocks noGrp="1"/>
          </p:cNvSpPr>
          <p:nvPr>
            <p:ph type="title"/>
          </p:nvPr>
        </p:nvSpPr>
        <p:spPr/>
        <p:txBody>
          <a:bodyPr/>
          <a:lstStyle/>
          <a:p>
            <a:r>
              <a:rPr lang="en-US" dirty="0"/>
              <a:t>Culture as a Belief System.</a:t>
            </a:r>
            <a:endParaRPr lang="en-GB" dirty="0"/>
          </a:p>
        </p:txBody>
      </p:sp>
      <p:sp>
        <p:nvSpPr>
          <p:cNvPr id="3" name="Content Placeholder 2">
            <a:extLst>
              <a:ext uri="{FF2B5EF4-FFF2-40B4-BE49-F238E27FC236}">
                <a16:creationId xmlns:a16="http://schemas.microsoft.com/office/drawing/2014/main" id="{09958990-C8DD-4322-8152-0422BDE58C08}"/>
              </a:ext>
            </a:extLst>
          </p:cNvPr>
          <p:cNvSpPr>
            <a:spLocks noGrp="1"/>
          </p:cNvSpPr>
          <p:nvPr>
            <p:ph idx="1"/>
          </p:nvPr>
        </p:nvSpPr>
        <p:spPr>
          <a:xfrm>
            <a:off x="762000" y="3047999"/>
            <a:ext cx="10668000" cy="3286700"/>
          </a:xfrm>
        </p:spPr>
        <p:txBody>
          <a:bodyPr>
            <a:normAutofit lnSpcReduction="10000"/>
          </a:bodyPr>
          <a:lstStyle/>
          <a:p>
            <a:r>
              <a:rPr lang="en-US" dirty="0"/>
              <a:t>“</a:t>
            </a:r>
            <a:r>
              <a:rPr lang="en-US" sz="2000" dirty="0"/>
              <a:t>The pattern of shared beliefs and values that give members of an institution meaning, and provide them with the rules for </a:t>
            </a:r>
            <a:r>
              <a:rPr lang="en-US" sz="2000" dirty="0" err="1"/>
              <a:t>behaviour</a:t>
            </a:r>
            <a:r>
              <a:rPr lang="en-US" sz="2000" dirty="0"/>
              <a:t> in their </a:t>
            </a:r>
            <a:r>
              <a:rPr lang="en-US" sz="2000" dirty="0" err="1"/>
              <a:t>organisation</a:t>
            </a:r>
            <a:r>
              <a:rPr lang="en-US" sz="2000" dirty="0"/>
              <a:t>.” (Davis, 1984) Thinking in terms of beliefs system means distinguishing between different types of beliefs. Some are profound, guiding thoughts that impact the actions of the entire </a:t>
            </a:r>
            <a:r>
              <a:rPr lang="en-US" sz="2000" dirty="0" err="1"/>
              <a:t>organisation</a:t>
            </a:r>
            <a:r>
              <a:rPr lang="en-US" sz="2000" dirty="0"/>
              <a:t>. Difficult to change, they can be inferred from artefacts and </a:t>
            </a:r>
            <a:r>
              <a:rPr lang="en-US" sz="2000" dirty="0" err="1"/>
              <a:t>behaviours</a:t>
            </a:r>
            <a:r>
              <a:rPr lang="en-US" sz="2000" dirty="0"/>
              <a:t> of members. But there is also a second category of beliefs, sometimes called “daily beliefs”. These can be described as the rules and feelings about everyday </a:t>
            </a:r>
            <a:r>
              <a:rPr lang="en-US" sz="2000" dirty="0" err="1"/>
              <a:t>behaviour</a:t>
            </a:r>
            <a:r>
              <a:rPr lang="en-US" sz="2000" dirty="0"/>
              <a:t>. However these are dynamic and situational, they change to match context. Under this set of definitions, </a:t>
            </a:r>
            <a:r>
              <a:rPr lang="en-US" sz="2000" dirty="0" err="1"/>
              <a:t>organisational</a:t>
            </a:r>
            <a:r>
              <a:rPr lang="en-US" sz="2000" dirty="0"/>
              <a:t> Culture is a set of shared assumptions that guide what happens in </a:t>
            </a:r>
            <a:r>
              <a:rPr lang="en-US" sz="2000" dirty="0" err="1"/>
              <a:t>organisations</a:t>
            </a:r>
            <a:r>
              <a:rPr lang="en-US" sz="2000" dirty="0"/>
              <a:t> by defining appropriate </a:t>
            </a:r>
            <a:r>
              <a:rPr lang="en-US" sz="2000" dirty="0" err="1"/>
              <a:t>behaviour</a:t>
            </a:r>
            <a:r>
              <a:rPr lang="en-US" sz="2000" dirty="0"/>
              <a:t> for various situations (</a:t>
            </a:r>
            <a:r>
              <a:rPr lang="en-US" sz="2000" dirty="0" err="1"/>
              <a:t>Ravasi</a:t>
            </a:r>
            <a:r>
              <a:rPr lang="en-US" sz="2000" dirty="0"/>
              <a:t> and Schultz, 2006)</a:t>
            </a:r>
          </a:p>
          <a:p>
            <a:endParaRPr lang="en-GB" sz="2000" dirty="0"/>
          </a:p>
        </p:txBody>
      </p:sp>
      <p:sp>
        <p:nvSpPr>
          <p:cNvPr id="4" name="Footer Placeholder 3">
            <a:extLst>
              <a:ext uri="{FF2B5EF4-FFF2-40B4-BE49-F238E27FC236}">
                <a16:creationId xmlns:a16="http://schemas.microsoft.com/office/drawing/2014/main" id="{4B3DD03D-F662-4B20-B7F4-A3AA092FC7B2}"/>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36732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B4B3-ECC0-40E5-A362-44740E0E4C5F}"/>
              </a:ext>
            </a:extLst>
          </p:cNvPr>
          <p:cNvSpPr>
            <a:spLocks noGrp="1"/>
          </p:cNvSpPr>
          <p:nvPr>
            <p:ph type="title"/>
          </p:nvPr>
        </p:nvSpPr>
        <p:spPr/>
        <p:txBody>
          <a:bodyPr/>
          <a:lstStyle/>
          <a:p>
            <a:r>
              <a:rPr lang="en-GB" dirty="0"/>
              <a:t>Culture as Strategy</a:t>
            </a:r>
          </a:p>
        </p:txBody>
      </p:sp>
      <p:sp>
        <p:nvSpPr>
          <p:cNvPr id="3" name="Content Placeholder 2">
            <a:extLst>
              <a:ext uri="{FF2B5EF4-FFF2-40B4-BE49-F238E27FC236}">
                <a16:creationId xmlns:a16="http://schemas.microsoft.com/office/drawing/2014/main" id="{506431F3-D9EC-4F33-85E2-465DB952C313}"/>
              </a:ext>
            </a:extLst>
          </p:cNvPr>
          <p:cNvSpPr>
            <a:spLocks noGrp="1"/>
          </p:cNvSpPr>
          <p:nvPr>
            <p:ph idx="1"/>
          </p:nvPr>
        </p:nvSpPr>
        <p:spPr/>
        <p:txBody>
          <a:bodyPr>
            <a:normAutofit/>
          </a:bodyPr>
          <a:lstStyle/>
          <a:p>
            <a:r>
              <a:rPr lang="en-US" sz="2000" dirty="0"/>
              <a:t>I am not suggesting that Culture is like strategy (and vice versa), nor am I saying that Culture and strategy are closely related… What I am saying is that one is the other… Culture is a strategic phenomenon: strategy is a culture phenomenon.” (Bate, 1995). The implication of this theme is a strong focus on strategy development as a cultural activity. The basic assumption is that beliefs impact the definition of strategy.</a:t>
            </a:r>
            <a:endParaRPr lang="en-GB" sz="2000" dirty="0"/>
          </a:p>
        </p:txBody>
      </p:sp>
      <p:sp>
        <p:nvSpPr>
          <p:cNvPr id="4" name="Footer Placeholder 3">
            <a:extLst>
              <a:ext uri="{FF2B5EF4-FFF2-40B4-BE49-F238E27FC236}">
                <a16:creationId xmlns:a16="http://schemas.microsoft.com/office/drawing/2014/main" id="{FB559A35-A088-43C8-A455-91EED5C91B8A}"/>
              </a:ext>
            </a:extLst>
          </p:cNvPr>
          <p:cNvSpPr>
            <a:spLocks noGrp="1"/>
          </p:cNvSpPr>
          <p:nvPr>
            <p:ph type="ftr" sz="quarter" idx="11"/>
          </p:nvPr>
        </p:nvSpPr>
        <p:spPr/>
        <p:txBody>
          <a:bodyPr/>
          <a:lstStyle/>
          <a:p>
            <a:r>
              <a:rPr lang="en-US"/>
              <a:t>Created by ; Oluwafemi Esan.</a:t>
            </a:r>
          </a:p>
        </p:txBody>
      </p:sp>
    </p:spTree>
    <p:extLst>
      <p:ext uri="{BB962C8B-B14F-4D97-AF65-F5344CB8AC3E}">
        <p14:creationId xmlns:p14="http://schemas.microsoft.com/office/powerpoint/2010/main" val="3197986569"/>
      </p:ext>
    </p:extLst>
  </p:cSld>
  <p:clrMapOvr>
    <a:masterClrMapping/>
  </p:clrMapOvr>
</p:sld>
</file>

<file path=ppt/theme/theme1.xml><?xml version="1.0" encoding="utf-8"?>
<a:theme xmlns:a="http://schemas.openxmlformats.org/drawingml/2006/main" name="TornVTI">
  <a:themeElements>
    <a:clrScheme name="AnalogousFromRegularSeed_2SEEDS">
      <a:dk1>
        <a:srgbClr val="000000"/>
      </a:dk1>
      <a:lt1>
        <a:srgbClr val="FFFFFF"/>
      </a:lt1>
      <a:dk2>
        <a:srgbClr val="191634"/>
      </a:dk2>
      <a:lt2>
        <a:srgbClr val="F0F0F3"/>
      </a:lt2>
      <a:accent1>
        <a:srgbClr val="A7A537"/>
      </a:accent1>
      <a:accent2>
        <a:srgbClr val="C3904D"/>
      </a:accent2>
      <a:accent3>
        <a:srgbClr val="82AB43"/>
      </a:accent3>
      <a:accent4>
        <a:srgbClr val="3B69B1"/>
      </a:accent4>
      <a:accent5>
        <a:srgbClr val="504DC3"/>
      </a:accent5>
      <a:accent6>
        <a:srgbClr val="6F3BB1"/>
      </a:accent6>
      <a:hlink>
        <a:srgbClr val="5759C7"/>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1948</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Verdana Pro</vt:lpstr>
      <vt:lpstr>Verdana Pro Cond SemiBold</vt:lpstr>
      <vt:lpstr>TornVTI</vt:lpstr>
      <vt:lpstr>Theories Of Organisational Culture.</vt:lpstr>
      <vt:lpstr>Learning Outcomes </vt:lpstr>
      <vt:lpstr>LO1- Individual Research –5 mins</vt:lpstr>
      <vt:lpstr>Organisational Culture </vt:lpstr>
      <vt:lpstr>Culture As An Independent Variable</vt:lpstr>
      <vt:lpstr>Culture As A Dependent Variable.</vt:lpstr>
      <vt:lpstr>learning as a critical component in organisational Culture.</vt:lpstr>
      <vt:lpstr>Culture as a Belief System.</vt:lpstr>
      <vt:lpstr>Culture as Strategy</vt:lpstr>
      <vt:lpstr>Culture as Mental Programming.</vt:lpstr>
      <vt:lpstr>Denison Organisational Culture Model</vt:lpstr>
      <vt:lpstr>Deal and Kennedy model of organizational culture.</vt:lpstr>
      <vt:lpstr>Handy Model of Organisational Culture</vt:lpstr>
      <vt:lpstr>Hofstede Model of Organisational Culture.</vt:lpstr>
      <vt:lpstr>NOBL Culture/Market Fit Model.</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Organisational Culture.</dc:title>
  <dc:creator>Femi Esan</dc:creator>
  <cp:lastModifiedBy>Femi Esan</cp:lastModifiedBy>
  <cp:revision>1</cp:revision>
  <dcterms:created xsi:type="dcterms:W3CDTF">2021-01-27T20:38:17Z</dcterms:created>
  <dcterms:modified xsi:type="dcterms:W3CDTF">2021-01-27T22:35:20Z</dcterms:modified>
</cp:coreProperties>
</file>