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72" r:id="rId4"/>
    <p:sldId id="265" r:id="rId5"/>
    <p:sldId id="263" r:id="rId6"/>
    <p:sldId id="264" r:id="rId7"/>
    <p:sldId id="258" r:id="rId8"/>
    <p:sldId id="259" r:id="rId9"/>
    <p:sldId id="260" r:id="rId10"/>
    <p:sldId id="261" r:id="rId11"/>
    <p:sldId id="262" r:id="rId12"/>
    <p:sldId id="266" r:id="rId13"/>
    <p:sldId id="267" r:id="rId14"/>
    <p:sldId id="268" r:id="rId15"/>
    <p:sldId id="269" r:id="rId16"/>
    <p:sldId id="270" r:id="rId17"/>
    <p:sldId id="271"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9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2/11/2021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0652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2/11/2021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4277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2/11/2021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932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2/11/2021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729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2/11/2021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4747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2/11/2021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8694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2/11/2021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752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2/11/2021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1060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2/11/2021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0566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2/11/2021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7835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2/11/2021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113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2/11/2021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920784012"/>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9">
            <a:extLst>
              <a:ext uri="{FF2B5EF4-FFF2-40B4-BE49-F238E27FC236}">
                <a16:creationId xmlns:a16="http://schemas.microsoft.com/office/drawing/2014/main" id="{46187E64-7A77-4D13-A5F4-9AEC282BB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Arc 21">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E3FC7B-DF79-4CFB-9F49-3ACC7DE4BA6F}"/>
              </a:ext>
            </a:extLst>
          </p:cNvPr>
          <p:cNvSpPr>
            <a:spLocks noGrp="1"/>
          </p:cNvSpPr>
          <p:nvPr>
            <p:ph type="ctrTitle"/>
          </p:nvPr>
        </p:nvSpPr>
        <p:spPr>
          <a:xfrm>
            <a:off x="892818" y="1370171"/>
            <a:ext cx="5085580" cy="2387600"/>
          </a:xfrm>
        </p:spPr>
        <p:txBody>
          <a:bodyPr>
            <a:normAutofit/>
          </a:bodyPr>
          <a:lstStyle/>
          <a:p>
            <a:pPr algn="l"/>
            <a:r>
              <a:rPr lang="en-GB" dirty="0"/>
              <a:t>Week 9</a:t>
            </a:r>
          </a:p>
        </p:txBody>
      </p:sp>
      <p:sp>
        <p:nvSpPr>
          <p:cNvPr id="3" name="Subtitle 2">
            <a:extLst>
              <a:ext uri="{FF2B5EF4-FFF2-40B4-BE49-F238E27FC236}">
                <a16:creationId xmlns:a16="http://schemas.microsoft.com/office/drawing/2014/main" id="{0480103E-4CE6-48C6-9D88-422C8ECFA723}"/>
              </a:ext>
            </a:extLst>
          </p:cNvPr>
          <p:cNvSpPr>
            <a:spLocks noGrp="1"/>
          </p:cNvSpPr>
          <p:nvPr>
            <p:ph type="subTitle" idx="1"/>
          </p:nvPr>
        </p:nvSpPr>
        <p:spPr>
          <a:xfrm>
            <a:off x="892818" y="3849845"/>
            <a:ext cx="5085580" cy="1881751"/>
          </a:xfrm>
        </p:spPr>
        <p:txBody>
          <a:bodyPr>
            <a:normAutofit/>
          </a:bodyPr>
          <a:lstStyle/>
          <a:p>
            <a:pPr algn="l"/>
            <a:r>
              <a:rPr lang="en-US"/>
              <a:t>Students will review the nature of a chosen sector/industry and consider their career opportunities and pathways available to them. </a:t>
            </a:r>
            <a:endParaRPr lang="en-GB"/>
          </a:p>
        </p:txBody>
      </p:sp>
      <p:sp>
        <p:nvSpPr>
          <p:cNvPr id="24" name="Oval 23">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9802" y="832686"/>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A sphere crystal glass with prism colors">
            <a:extLst>
              <a:ext uri="{FF2B5EF4-FFF2-40B4-BE49-F238E27FC236}">
                <a16:creationId xmlns:a16="http://schemas.microsoft.com/office/drawing/2014/main" id="{DA2E0FC4-3D1C-4ED0-A7BB-5A6FFC46A939}"/>
              </a:ext>
            </a:extLst>
          </p:cNvPr>
          <p:cNvPicPr>
            <a:picLocks noChangeAspect="1"/>
          </p:cNvPicPr>
          <p:nvPr/>
        </p:nvPicPr>
        <p:blipFill rotWithShape="1">
          <a:blip r:embed="rId2"/>
          <a:srcRect l="19930" r="13321"/>
          <a:stretch/>
        </p:blipFill>
        <p:spPr>
          <a:xfrm>
            <a:off x="6521381" y="773723"/>
            <a:ext cx="5194998" cy="5194998"/>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6" name="Rectangle 25">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806" y="4790720"/>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613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A20B6-2A37-4481-B83D-306741D81824}"/>
              </a:ext>
            </a:extLst>
          </p:cNvPr>
          <p:cNvSpPr>
            <a:spLocks noGrp="1"/>
          </p:cNvSpPr>
          <p:nvPr>
            <p:ph type="title"/>
          </p:nvPr>
        </p:nvSpPr>
        <p:spPr/>
        <p:txBody>
          <a:bodyPr/>
          <a:lstStyle/>
          <a:p>
            <a:r>
              <a:rPr lang="en-GB" dirty="0"/>
              <a:t>The NHS provider sector…</a:t>
            </a:r>
          </a:p>
        </p:txBody>
      </p:sp>
      <p:sp>
        <p:nvSpPr>
          <p:cNvPr id="3" name="Content Placeholder 2">
            <a:extLst>
              <a:ext uri="{FF2B5EF4-FFF2-40B4-BE49-F238E27FC236}">
                <a16:creationId xmlns:a16="http://schemas.microsoft.com/office/drawing/2014/main" id="{C06109CF-EA18-44ED-8CE2-DD8B9CD366ED}"/>
              </a:ext>
            </a:extLst>
          </p:cNvPr>
          <p:cNvSpPr>
            <a:spLocks noGrp="1"/>
          </p:cNvSpPr>
          <p:nvPr>
            <p:ph idx="1"/>
          </p:nvPr>
        </p:nvSpPr>
        <p:spPr/>
        <p:txBody>
          <a:bodyPr>
            <a:normAutofit/>
          </a:bodyPr>
          <a:lstStyle/>
          <a:p>
            <a:r>
              <a:rPr lang="en-US" sz="2400" dirty="0"/>
              <a:t>The NHS is one of the largest employers in the world:</a:t>
            </a:r>
          </a:p>
          <a:p>
            <a:endParaRPr lang="en-US" sz="2400" dirty="0"/>
          </a:p>
          <a:p>
            <a:r>
              <a:rPr lang="en-US" sz="2400" dirty="0"/>
              <a:t>The 217 NHS providers employ over 1.1 million people (full time equivalents, FTE), which makes the NHS one of the world's largest workforces alongside Walmart and the Chinese People's Liberation Army.</a:t>
            </a:r>
          </a:p>
          <a:p>
            <a:endParaRPr lang="en-US" sz="2400" dirty="0"/>
          </a:p>
          <a:p>
            <a:r>
              <a:rPr lang="en-US" sz="2400" dirty="0"/>
              <a:t>NHS providers employ over 117,000 doctors and almost 290,000 nurses and health visitors (FTE).</a:t>
            </a:r>
            <a:endParaRPr lang="en-GB" sz="2400" dirty="0"/>
          </a:p>
        </p:txBody>
      </p:sp>
    </p:spTree>
    <p:extLst>
      <p:ext uri="{BB962C8B-B14F-4D97-AF65-F5344CB8AC3E}">
        <p14:creationId xmlns:p14="http://schemas.microsoft.com/office/powerpoint/2010/main" val="4125520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52489-8017-4A46-BE74-D898EC0A96AB}"/>
              </a:ext>
            </a:extLst>
          </p:cNvPr>
          <p:cNvSpPr>
            <a:spLocks noGrp="1"/>
          </p:cNvSpPr>
          <p:nvPr>
            <p:ph type="title"/>
          </p:nvPr>
        </p:nvSpPr>
        <p:spPr/>
        <p:txBody>
          <a:bodyPr/>
          <a:lstStyle/>
          <a:p>
            <a:r>
              <a:rPr lang="en-GB" dirty="0"/>
              <a:t>Every year NHS providers:</a:t>
            </a:r>
          </a:p>
        </p:txBody>
      </p:sp>
      <p:sp>
        <p:nvSpPr>
          <p:cNvPr id="3" name="Content Placeholder 2">
            <a:extLst>
              <a:ext uri="{FF2B5EF4-FFF2-40B4-BE49-F238E27FC236}">
                <a16:creationId xmlns:a16="http://schemas.microsoft.com/office/drawing/2014/main" id="{3C8D4934-2544-4845-AEBE-FA2D4898158B}"/>
              </a:ext>
            </a:extLst>
          </p:cNvPr>
          <p:cNvSpPr>
            <a:spLocks noGrp="1"/>
          </p:cNvSpPr>
          <p:nvPr>
            <p:ph idx="1"/>
          </p:nvPr>
        </p:nvSpPr>
        <p:spPr/>
        <p:txBody>
          <a:bodyPr>
            <a:normAutofit/>
          </a:bodyPr>
          <a:lstStyle/>
          <a:p>
            <a:r>
              <a:rPr lang="en-US" sz="2400" dirty="0"/>
              <a:t>transport 5 million patients to A&amp;E by ambulance (based on 2019/20 figure)</a:t>
            </a:r>
          </a:p>
          <a:p>
            <a:r>
              <a:rPr lang="en-US" sz="2400" dirty="0"/>
              <a:t>manage 25 million A&amp;E attendances</a:t>
            </a:r>
          </a:p>
          <a:p>
            <a:r>
              <a:rPr lang="en-US" sz="2400" dirty="0"/>
              <a:t>and over 123 million outpatient appointments</a:t>
            </a:r>
          </a:p>
          <a:p>
            <a:r>
              <a:rPr lang="en-US" sz="2400" dirty="0"/>
              <a:t>provide 68 million contacts in community services</a:t>
            </a:r>
          </a:p>
          <a:p>
            <a:r>
              <a:rPr lang="en-US" sz="2400" dirty="0"/>
              <a:t>provide specialist mental health and learning disabilities services for over 2.7 million people</a:t>
            </a:r>
          </a:p>
          <a:p>
            <a:r>
              <a:rPr lang="en-US" sz="2400" dirty="0"/>
              <a:t>deliver over 603,000 babies</a:t>
            </a:r>
            <a:endParaRPr lang="en-GB" sz="2400" dirty="0"/>
          </a:p>
        </p:txBody>
      </p:sp>
    </p:spTree>
    <p:extLst>
      <p:ext uri="{BB962C8B-B14F-4D97-AF65-F5344CB8AC3E}">
        <p14:creationId xmlns:p14="http://schemas.microsoft.com/office/powerpoint/2010/main" val="4087786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29037-82AD-4025-B217-2571868DA288}"/>
              </a:ext>
            </a:extLst>
          </p:cNvPr>
          <p:cNvSpPr>
            <a:spLocks noGrp="1"/>
          </p:cNvSpPr>
          <p:nvPr>
            <p:ph type="title"/>
          </p:nvPr>
        </p:nvSpPr>
        <p:spPr/>
        <p:txBody>
          <a:bodyPr/>
          <a:lstStyle/>
          <a:p>
            <a:r>
              <a:rPr lang="en-US" dirty="0"/>
              <a:t>Overview of the social care sector</a:t>
            </a:r>
            <a:endParaRPr lang="en-GB" dirty="0"/>
          </a:p>
        </p:txBody>
      </p:sp>
      <p:sp>
        <p:nvSpPr>
          <p:cNvPr id="3" name="Content Placeholder 2">
            <a:extLst>
              <a:ext uri="{FF2B5EF4-FFF2-40B4-BE49-F238E27FC236}">
                <a16:creationId xmlns:a16="http://schemas.microsoft.com/office/drawing/2014/main" id="{CE22DCCC-5A0D-4869-9C14-C572B3BD0AD7}"/>
              </a:ext>
            </a:extLst>
          </p:cNvPr>
          <p:cNvSpPr>
            <a:spLocks noGrp="1"/>
          </p:cNvSpPr>
          <p:nvPr>
            <p:ph idx="1"/>
          </p:nvPr>
        </p:nvSpPr>
        <p:spPr/>
        <p:txBody>
          <a:bodyPr>
            <a:normAutofit/>
          </a:bodyPr>
          <a:lstStyle/>
          <a:p>
            <a:r>
              <a:rPr lang="en-US" sz="2400" dirty="0"/>
              <a:t>Social care in the UK is a bigger industry than you might think. There are more than 1.5 million people working in the sector in 38,000 different settings. The adult social care sector alone contributes an estimated £43billion to the economy. Thousands of </a:t>
            </a:r>
            <a:r>
              <a:rPr lang="en-US" sz="2400" dirty="0" err="1"/>
              <a:t>organisations</a:t>
            </a:r>
            <a:r>
              <a:rPr lang="en-US" sz="2400" dirty="0"/>
              <a:t> deliver care and support services to people all over the country. </a:t>
            </a:r>
          </a:p>
          <a:p>
            <a:endParaRPr lang="en-GB" sz="2000" dirty="0"/>
          </a:p>
        </p:txBody>
      </p:sp>
    </p:spTree>
    <p:extLst>
      <p:ext uri="{BB962C8B-B14F-4D97-AF65-F5344CB8AC3E}">
        <p14:creationId xmlns:p14="http://schemas.microsoft.com/office/powerpoint/2010/main" val="2452082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6C8F2-DA4A-435F-A4D0-E7C542C3286A}"/>
              </a:ext>
            </a:extLst>
          </p:cNvPr>
          <p:cNvSpPr>
            <a:spLocks noGrp="1"/>
          </p:cNvSpPr>
          <p:nvPr>
            <p:ph type="title"/>
          </p:nvPr>
        </p:nvSpPr>
        <p:spPr>
          <a:xfrm>
            <a:off x="838200" y="148728"/>
            <a:ext cx="10515600" cy="782197"/>
          </a:xfrm>
        </p:spPr>
        <p:txBody>
          <a:bodyPr>
            <a:normAutofit fontScale="90000"/>
          </a:bodyPr>
          <a:lstStyle/>
          <a:p>
            <a:r>
              <a:rPr lang="en-US" sz="3600" dirty="0"/>
              <a:t>Employment opportunities in the social care sector can be grouped into</a:t>
            </a:r>
            <a:r>
              <a:rPr lang="en-US" dirty="0"/>
              <a:t>:</a:t>
            </a:r>
            <a:endParaRPr lang="en-GB" dirty="0"/>
          </a:p>
        </p:txBody>
      </p:sp>
      <p:sp>
        <p:nvSpPr>
          <p:cNvPr id="3" name="Content Placeholder 2">
            <a:extLst>
              <a:ext uri="{FF2B5EF4-FFF2-40B4-BE49-F238E27FC236}">
                <a16:creationId xmlns:a16="http://schemas.microsoft.com/office/drawing/2014/main" id="{16B6ED5F-68C7-4560-98E9-EBC0F3B3F055}"/>
              </a:ext>
            </a:extLst>
          </p:cNvPr>
          <p:cNvSpPr>
            <a:spLocks noGrp="1"/>
          </p:cNvSpPr>
          <p:nvPr>
            <p:ph idx="1"/>
          </p:nvPr>
        </p:nvSpPr>
        <p:spPr>
          <a:xfrm>
            <a:off x="838200" y="1333042"/>
            <a:ext cx="10515600" cy="5376230"/>
          </a:xfrm>
        </p:spPr>
        <p:txBody>
          <a:bodyPr>
            <a:normAutofit fontScale="85000" lnSpcReduction="20000"/>
          </a:bodyPr>
          <a:lstStyle/>
          <a:p>
            <a:r>
              <a:rPr lang="en-US" dirty="0"/>
              <a:t>advice and guidance</a:t>
            </a:r>
          </a:p>
          <a:p>
            <a:r>
              <a:rPr lang="en-US" dirty="0"/>
              <a:t>childcare and early years</a:t>
            </a:r>
          </a:p>
          <a:p>
            <a:r>
              <a:rPr lang="en-US" dirty="0"/>
              <a:t>child protection</a:t>
            </a:r>
          </a:p>
          <a:p>
            <a:r>
              <a:rPr lang="en-US" dirty="0"/>
              <a:t>community work and day care</a:t>
            </a:r>
          </a:p>
          <a:p>
            <a:r>
              <a:rPr lang="en-US" dirty="0"/>
              <a:t>counselling</a:t>
            </a:r>
          </a:p>
          <a:p>
            <a:r>
              <a:rPr lang="en-US" dirty="0"/>
              <a:t>fostering and adoption</a:t>
            </a:r>
          </a:p>
          <a:p>
            <a:r>
              <a:rPr lang="en-US" dirty="0"/>
              <a:t>housing</a:t>
            </a:r>
          </a:p>
          <a:p>
            <a:r>
              <a:rPr lang="en-US" dirty="0"/>
              <a:t>occupational therapy</a:t>
            </a:r>
          </a:p>
          <a:p>
            <a:r>
              <a:rPr lang="en-US" dirty="0"/>
              <a:t>probation</a:t>
            </a:r>
          </a:p>
          <a:p>
            <a:r>
              <a:rPr lang="en-US" dirty="0"/>
              <a:t>psychology</a:t>
            </a:r>
          </a:p>
          <a:p>
            <a:r>
              <a:rPr lang="en-US" dirty="0"/>
              <a:t>residential care</a:t>
            </a:r>
          </a:p>
          <a:p>
            <a:r>
              <a:rPr lang="en-US" dirty="0"/>
              <a:t>supporting independent living</a:t>
            </a:r>
          </a:p>
          <a:p>
            <a:r>
              <a:rPr lang="en-US" dirty="0"/>
              <a:t>therapies (e.g. art, music, drama)</a:t>
            </a:r>
          </a:p>
          <a:p>
            <a:r>
              <a:rPr lang="en-US" dirty="0"/>
              <a:t>youth and community work.</a:t>
            </a:r>
            <a:endParaRPr lang="en-GB" dirty="0"/>
          </a:p>
        </p:txBody>
      </p:sp>
    </p:spTree>
    <p:extLst>
      <p:ext uri="{BB962C8B-B14F-4D97-AF65-F5344CB8AC3E}">
        <p14:creationId xmlns:p14="http://schemas.microsoft.com/office/powerpoint/2010/main" val="652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E1209-E916-4DDE-97F8-74A56EEE3C31}"/>
              </a:ext>
            </a:extLst>
          </p:cNvPr>
          <p:cNvSpPr>
            <a:spLocks noGrp="1"/>
          </p:cNvSpPr>
          <p:nvPr>
            <p:ph type="title"/>
          </p:nvPr>
        </p:nvSpPr>
        <p:spPr/>
        <p:txBody>
          <a:bodyPr>
            <a:normAutofit/>
          </a:bodyPr>
          <a:lstStyle/>
          <a:p>
            <a:r>
              <a:rPr lang="en-US" sz="3600" dirty="0"/>
              <a:t>Social care jobs can be found with a range of employers. These include:</a:t>
            </a:r>
            <a:endParaRPr lang="en-GB" sz="3600" dirty="0"/>
          </a:p>
        </p:txBody>
      </p:sp>
      <p:sp>
        <p:nvSpPr>
          <p:cNvPr id="3" name="Content Placeholder 2">
            <a:extLst>
              <a:ext uri="{FF2B5EF4-FFF2-40B4-BE49-F238E27FC236}">
                <a16:creationId xmlns:a16="http://schemas.microsoft.com/office/drawing/2014/main" id="{CCF89EA2-7CE2-4149-8EBE-7435A73C2E71}"/>
              </a:ext>
            </a:extLst>
          </p:cNvPr>
          <p:cNvSpPr>
            <a:spLocks noGrp="1"/>
          </p:cNvSpPr>
          <p:nvPr>
            <p:ph idx="1"/>
          </p:nvPr>
        </p:nvSpPr>
        <p:spPr/>
        <p:txBody>
          <a:bodyPr>
            <a:normAutofit/>
          </a:bodyPr>
          <a:lstStyle/>
          <a:p>
            <a:r>
              <a:rPr lang="en-US" sz="2400" dirty="0"/>
              <a:t>local authorities - e.g. social services</a:t>
            </a:r>
          </a:p>
          <a:p>
            <a:r>
              <a:rPr lang="en-US" sz="2400" dirty="0"/>
              <a:t>the NHS - e.g. hospitals, mental health trusts, community based settings</a:t>
            </a:r>
          </a:p>
          <a:p>
            <a:r>
              <a:rPr lang="en-US" sz="2400" dirty="0"/>
              <a:t>charity and voluntary </a:t>
            </a:r>
            <a:r>
              <a:rPr lang="en-US" sz="2400" dirty="0" err="1"/>
              <a:t>organisations</a:t>
            </a:r>
            <a:r>
              <a:rPr lang="en-US" sz="2400" dirty="0"/>
              <a:t> - such as Age Concern, Barnardo's, British Red Cross, Leonard Cheshire Disability, Mencap, Save the Children, Sue Ryder, YMCA</a:t>
            </a:r>
          </a:p>
          <a:p>
            <a:r>
              <a:rPr lang="en-US" sz="2400" dirty="0"/>
              <a:t>residential and non-residential care </a:t>
            </a:r>
            <a:r>
              <a:rPr lang="en-US" sz="2400" dirty="0" err="1"/>
              <a:t>organisations</a:t>
            </a:r>
            <a:endParaRPr lang="en-US" sz="2400" dirty="0"/>
          </a:p>
          <a:p>
            <a:r>
              <a:rPr lang="en-US" sz="2400" dirty="0"/>
              <a:t>HM Prison and Probation Service</a:t>
            </a:r>
          </a:p>
          <a:p>
            <a:r>
              <a:rPr lang="en-US" sz="2400" dirty="0"/>
              <a:t>private or independent </a:t>
            </a:r>
            <a:r>
              <a:rPr lang="en-US" sz="2400" dirty="0" err="1"/>
              <a:t>organisations</a:t>
            </a:r>
            <a:endParaRPr lang="en-US" sz="2400" dirty="0"/>
          </a:p>
          <a:p>
            <a:r>
              <a:rPr lang="en-US" sz="2400" dirty="0"/>
              <a:t>schools, colleges and universities.</a:t>
            </a:r>
            <a:endParaRPr lang="en-GB" sz="2400" dirty="0"/>
          </a:p>
        </p:txBody>
      </p:sp>
    </p:spTree>
    <p:extLst>
      <p:ext uri="{BB962C8B-B14F-4D97-AF65-F5344CB8AC3E}">
        <p14:creationId xmlns:p14="http://schemas.microsoft.com/office/powerpoint/2010/main" val="798184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3FC27-846E-4149-9592-58677604A6DC}"/>
              </a:ext>
            </a:extLst>
          </p:cNvPr>
          <p:cNvSpPr>
            <a:spLocks noGrp="1"/>
          </p:cNvSpPr>
          <p:nvPr>
            <p:ph type="title"/>
          </p:nvPr>
        </p:nvSpPr>
        <p:spPr/>
        <p:txBody>
          <a:bodyPr/>
          <a:lstStyle/>
          <a:p>
            <a:r>
              <a:rPr lang="en-US" dirty="0"/>
              <a:t>Graduates entering the social care sector can expect:</a:t>
            </a:r>
            <a:endParaRPr lang="en-GB" dirty="0"/>
          </a:p>
        </p:txBody>
      </p:sp>
      <p:sp>
        <p:nvSpPr>
          <p:cNvPr id="3" name="Content Placeholder 2">
            <a:extLst>
              <a:ext uri="{FF2B5EF4-FFF2-40B4-BE49-F238E27FC236}">
                <a16:creationId xmlns:a16="http://schemas.microsoft.com/office/drawing/2014/main" id="{BD62B5A3-34B3-4F47-A8C5-1AC5D9117DC0}"/>
              </a:ext>
            </a:extLst>
          </p:cNvPr>
          <p:cNvSpPr>
            <a:spLocks noGrp="1"/>
          </p:cNvSpPr>
          <p:nvPr>
            <p:ph idx="1"/>
          </p:nvPr>
        </p:nvSpPr>
        <p:spPr>
          <a:xfrm>
            <a:off x="838200" y="1784734"/>
            <a:ext cx="10515600" cy="4362678"/>
          </a:xfrm>
        </p:spPr>
        <p:txBody>
          <a:bodyPr>
            <a:normAutofit fontScale="85000" lnSpcReduction="20000"/>
          </a:bodyPr>
          <a:lstStyle/>
          <a:p>
            <a:r>
              <a:rPr lang="en-US" dirty="0"/>
              <a:t>a rewarding career, focused on helping individuals and society as a whole</a:t>
            </a:r>
          </a:p>
          <a:p>
            <a:r>
              <a:rPr lang="en-US" dirty="0"/>
              <a:t>to work in diverse settings including care homes, clients' homes, community </a:t>
            </a:r>
            <a:r>
              <a:rPr lang="en-US" dirty="0" err="1"/>
              <a:t>centres</a:t>
            </a:r>
            <a:r>
              <a:rPr lang="en-US" dirty="0"/>
              <a:t>, hostels, probation offices, prisons, homeless shelters, schools, hospitals and </a:t>
            </a:r>
            <a:r>
              <a:rPr lang="en-US" dirty="0" err="1"/>
              <a:t>Jobcentres</a:t>
            </a:r>
            <a:endParaRPr lang="en-US" dirty="0"/>
          </a:p>
          <a:p>
            <a:r>
              <a:rPr lang="en-US" dirty="0"/>
              <a:t>jobs to include unsociable hours, such as evenings and weekends, particularly in residential care and community work. You may also be on call or work shifts in some roles</a:t>
            </a:r>
          </a:p>
          <a:p>
            <a:r>
              <a:rPr lang="en-US" dirty="0"/>
              <a:t>to work in a multidisciplinary team alongside health workers</a:t>
            </a:r>
          </a:p>
          <a:p>
            <a:r>
              <a:rPr lang="en-US" dirty="0"/>
              <a:t>temporary or fixed-term contracts depending on your role - many jobs are subject to the renewal of funding</a:t>
            </a:r>
          </a:p>
          <a:p>
            <a:r>
              <a:rPr lang="en-US" dirty="0"/>
              <a:t>to build relationships with patients and service users and to have to deal with stressful situations, helping clients who are upset or angry. This can make the work emotionally challenging.</a:t>
            </a:r>
            <a:endParaRPr lang="en-GB" dirty="0"/>
          </a:p>
        </p:txBody>
      </p:sp>
    </p:spTree>
    <p:extLst>
      <p:ext uri="{BB962C8B-B14F-4D97-AF65-F5344CB8AC3E}">
        <p14:creationId xmlns:p14="http://schemas.microsoft.com/office/powerpoint/2010/main" val="2403143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488B9-C555-434E-8D1D-84D09B4E2AAA}"/>
              </a:ext>
            </a:extLst>
          </p:cNvPr>
          <p:cNvSpPr>
            <a:spLocks noGrp="1"/>
          </p:cNvSpPr>
          <p:nvPr>
            <p:ph type="title"/>
          </p:nvPr>
        </p:nvSpPr>
        <p:spPr/>
        <p:txBody>
          <a:bodyPr/>
          <a:lstStyle/>
          <a:p>
            <a:r>
              <a:rPr lang="en-US" dirty="0"/>
              <a:t>What are the key issues in social care?</a:t>
            </a:r>
            <a:endParaRPr lang="en-GB" dirty="0"/>
          </a:p>
        </p:txBody>
      </p:sp>
      <p:sp>
        <p:nvSpPr>
          <p:cNvPr id="3" name="Content Placeholder 2">
            <a:extLst>
              <a:ext uri="{FF2B5EF4-FFF2-40B4-BE49-F238E27FC236}">
                <a16:creationId xmlns:a16="http://schemas.microsoft.com/office/drawing/2014/main" id="{001AD3A8-8EC1-4E60-8BA7-A4E412DE67B8}"/>
              </a:ext>
            </a:extLst>
          </p:cNvPr>
          <p:cNvSpPr>
            <a:spLocks noGrp="1"/>
          </p:cNvSpPr>
          <p:nvPr>
            <p:ph idx="1"/>
          </p:nvPr>
        </p:nvSpPr>
        <p:spPr/>
        <p:txBody>
          <a:bodyPr>
            <a:normAutofit fontScale="85000" lnSpcReduction="20000"/>
          </a:bodyPr>
          <a:lstStyle/>
          <a:p>
            <a:r>
              <a:rPr lang="en-US" dirty="0"/>
              <a:t>Unsurprisingly, the social care sector has been hit particularly hard by the coronavirus pandemic. Society's most vulnerable people, such as the elderly, have an increased risk of contracting COVID-19 and this has put huge pressure on the sector, as these vulnerable groups rely most heavily on social care services.</a:t>
            </a:r>
          </a:p>
          <a:p>
            <a:endParaRPr lang="en-US" dirty="0"/>
          </a:p>
          <a:p>
            <a:r>
              <a:rPr lang="en-US" dirty="0"/>
              <a:t>By June 2020 there had been more than 30,500 excess deaths among care home residents, with social care staff more than twice as likely to die from COVID-19 as other adults. The pandemic has highlighted inequalities in society (people from ethnic minority groups are more likely to die of coronavirus than white people), the social care industry's fragile finances and the low pay and poor conditions experienced by many workers.</a:t>
            </a:r>
            <a:endParaRPr lang="en-GB" dirty="0"/>
          </a:p>
        </p:txBody>
      </p:sp>
    </p:spTree>
    <p:extLst>
      <p:ext uri="{BB962C8B-B14F-4D97-AF65-F5344CB8AC3E}">
        <p14:creationId xmlns:p14="http://schemas.microsoft.com/office/powerpoint/2010/main" val="403062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8C8EF-A702-484E-B3B9-D17CA457A268}"/>
              </a:ext>
            </a:extLst>
          </p:cNvPr>
          <p:cNvSpPr>
            <a:spLocks noGrp="1"/>
          </p:cNvSpPr>
          <p:nvPr>
            <p:ph type="title"/>
          </p:nvPr>
        </p:nvSpPr>
        <p:spPr/>
        <p:txBody>
          <a:bodyPr>
            <a:normAutofit/>
          </a:bodyPr>
          <a:lstStyle/>
          <a:p>
            <a:r>
              <a:rPr lang="en-US" sz="4000" dirty="0"/>
              <a:t>The COVID-19 crisis has also caused issues surrounding:</a:t>
            </a:r>
            <a:endParaRPr lang="en-GB" sz="4000" dirty="0"/>
          </a:p>
        </p:txBody>
      </p:sp>
      <p:sp>
        <p:nvSpPr>
          <p:cNvPr id="3" name="Content Placeholder 2">
            <a:extLst>
              <a:ext uri="{FF2B5EF4-FFF2-40B4-BE49-F238E27FC236}">
                <a16:creationId xmlns:a16="http://schemas.microsoft.com/office/drawing/2014/main" id="{7344FB25-47AF-4296-B87D-D04447AAFAAC}"/>
              </a:ext>
            </a:extLst>
          </p:cNvPr>
          <p:cNvSpPr>
            <a:spLocks noGrp="1"/>
          </p:cNvSpPr>
          <p:nvPr>
            <p:ph idx="1"/>
          </p:nvPr>
        </p:nvSpPr>
        <p:spPr>
          <a:xfrm>
            <a:off x="838200" y="1825625"/>
            <a:ext cx="10515600" cy="4487040"/>
          </a:xfrm>
        </p:spPr>
        <p:txBody>
          <a:bodyPr>
            <a:normAutofit fontScale="77500" lnSpcReduction="20000"/>
          </a:bodyPr>
          <a:lstStyle/>
          <a:p>
            <a:r>
              <a:rPr lang="en-US" b="1" dirty="0"/>
              <a:t>Quality of care </a:t>
            </a:r>
            <a:r>
              <a:rPr lang="en-US" dirty="0"/>
              <a:t>- Reduced staff availability (due to sickness), a lack of personal protective equipment (PPE), and people being discharged from hospital (in the rush to free up space) to services that don't fully meet their needs have all impacted the quality of care that services within the sector provide.</a:t>
            </a:r>
          </a:p>
          <a:p>
            <a:r>
              <a:rPr lang="en-US" b="1" dirty="0"/>
              <a:t>Unmet need </a:t>
            </a:r>
            <a:r>
              <a:rPr lang="en-US" dirty="0"/>
              <a:t>- As a result of the virus and the measures put in place to help stop its spread some services were reduced, suspended or cancelled to ensure that the most critical care could be provided. For example, day </a:t>
            </a:r>
            <a:r>
              <a:rPr lang="en-US" dirty="0" err="1"/>
              <a:t>centres</a:t>
            </a:r>
            <a:r>
              <a:rPr lang="en-US" dirty="0"/>
              <a:t> were suspended to comply with social distancing and the Age UK Home Help service closed as the safety of staff and service users couldn’t be guaranteed. Many charities have also had to scale back their services.</a:t>
            </a:r>
          </a:p>
          <a:p>
            <a:r>
              <a:rPr lang="en-US" b="1" dirty="0"/>
              <a:t>Disjointed care </a:t>
            </a:r>
            <a:r>
              <a:rPr lang="en-US" dirty="0"/>
              <a:t>- A longstanding challenge of the social care system is the ability to transfer people from hospital to alternative care settings successfully. Because of the need to free up hospital beds quickly at the height of the pandemic, there's concern about whether people were always discharged to the right place.</a:t>
            </a:r>
            <a:endParaRPr lang="en-GB" dirty="0"/>
          </a:p>
        </p:txBody>
      </p:sp>
    </p:spTree>
    <p:extLst>
      <p:ext uri="{BB962C8B-B14F-4D97-AF65-F5344CB8AC3E}">
        <p14:creationId xmlns:p14="http://schemas.microsoft.com/office/powerpoint/2010/main" val="648034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C223C-860B-4980-B566-BA9173424BF4}"/>
              </a:ext>
            </a:extLst>
          </p:cNvPr>
          <p:cNvSpPr>
            <a:spLocks noGrp="1"/>
          </p:cNvSpPr>
          <p:nvPr>
            <p:ph type="title"/>
          </p:nvPr>
        </p:nvSpPr>
        <p:spPr/>
        <p:txBody>
          <a:bodyPr/>
          <a:lstStyle/>
          <a:p>
            <a:r>
              <a:rPr lang="en-US" dirty="0"/>
              <a:t>COVID-19: Five dimensions of impact</a:t>
            </a:r>
            <a:endParaRPr lang="en-GB" dirty="0"/>
          </a:p>
        </p:txBody>
      </p:sp>
      <p:sp>
        <p:nvSpPr>
          <p:cNvPr id="3" name="Content Placeholder 2">
            <a:extLst>
              <a:ext uri="{FF2B5EF4-FFF2-40B4-BE49-F238E27FC236}">
                <a16:creationId xmlns:a16="http://schemas.microsoft.com/office/drawing/2014/main" id="{794C2498-2E0C-4A3A-881A-EFD07B2A8B50}"/>
              </a:ext>
            </a:extLst>
          </p:cNvPr>
          <p:cNvSpPr>
            <a:spLocks noGrp="1"/>
          </p:cNvSpPr>
          <p:nvPr>
            <p:ph idx="1"/>
          </p:nvPr>
        </p:nvSpPr>
        <p:spPr/>
        <p:txBody>
          <a:bodyPr>
            <a:normAutofit/>
          </a:bodyPr>
          <a:lstStyle/>
          <a:p>
            <a:r>
              <a:rPr lang="en-US" sz="2400" b="1" dirty="0"/>
              <a:t>Direct impact of COVID-19</a:t>
            </a:r>
          </a:p>
          <a:p>
            <a:r>
              <a:rPr lang="en-US" sz="2400" dirty="0"/>
              <a:t>The first dimension is the direct impact of the virus itself, in terms of death and serious illness. The early evidence from China (and subsequently Italy), suggested that the virus was more likely to kill those who were older, had underlying conditions (especially hypertension, diabetes and </a:t>
            </a:r>
            <a:r>
              <a:rPr lang="en-US" sz="2400" dirty="0" err="1"/>
              <a:t>ischaemic</a:t>
            </a:r>
            <a:r>
              <a:rPr lang="en-US" sz="2400" dirty="0"/>
              <a:t> heart disease), and were male. The pattern in England, Wales and Northern Ireland is the same for patients with COVID-19 needing intensive care.</a:t>
            </a:r>
            <a:endParaRPr lang="en-GB" sz="2400" dirty="0"/>
          </a:p>
        </p:txBody>
      </p:sp>
    </p:spTree>
    <p:extLst>
      <p:ext uri="{BB962C8B-B14F-4D97-AF65-F5344CB8AC3E}">
        <p14:creationId xmlns:p14="http://schemas.microsoft.com/office/powerpoint/2010/main" val="3185946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60FCC-14A8-459F-96F3-D4E902B113BF}"/>
              </a:ext>
            </a:extLst>
          </p:cNvPr>
          <p:cNvSpPr>
            <a:spLocks noGrp="1"/>
          </p:cNvSpPr>
          <p:nvPr>
            <p:ph type="title"/>
          </p:nvPr>
        </p:nvSpPr>
        <p:spPr/>
        <p:txBody>
          <a:bodyPr/>
          <a:lstStyle/>
          <a:p>
            <a:r>
              <a:rPr lang="en-US" dirty="0"/>
              <a:t>COVID-19: Five dimensions of impact</a:t>
            </a:r>
            <a:endParaRPr lang="en-GB" dirty="0"/>
          </a:p>
        </p:txBody>
      </p:sp>
      <p:sp>
        <p:nvSpPr>
          <p:cNvPr id="3" name="Content Placeholder 2">
            <a:extLst>
              <a:ext uri="{FF2B5EF4-FFF2-40B4-BE49-F238E27FC236}">
                <a16:creationId xmlns:a16="http://schemas.microsoft.com/office/drawing/2014/main" id="{C17CB90F-1499-44E1-AAB1-6EA6638E857D}"/>
              </a:ext>
            </a:extLst>
          </p:cNvPr>
          <p:cNvSpPr>
            <a:spLocks noGrp="1"/>
          </p:cNvSpPr>
          <p:nvPr>
            <p:ph idx="1"/>
          </p:nvPr>
        </p:nvSpPr>
        <p:spPr/>
        <p:txBody>
          <a:bodyPr>
            <a:normAutofit fontScale="92500" lnSpcReduction="10000"/>
          </a:bodyPr>
          <a:lstStyle/>
          <a:p>
            <a:r>
              <a:rPr lang="en-US" dirty="0"/>
              <a:t>Impact on acute care</a:t>
            </a:r>
          </a:p>
          <a:p>
            <a:r>
              <a:rPr lang="en-US" dirty="0"/>
              <a:t>The second dimension of concern is the indirect impact on people with acute conditions not related to COVID-19. During March, NHS trusts rapidly re-designed their services on a large scale to release capacity for treating patients with COVID-19. This included discharging thousands to free up beds, postponing planned treatment, shifting appointments online where possible and redeploying staff, a process covered widely in the media. NHS England published more than 50 sets of guidance to hospital specialists for the treatment of non-COVID-19 patients during the pandemic.</a:t>
            </a:r>
            <a:endParaRPr lang="en-GB" dirty="0"/>
          </a:p>
        </p:txBody>
      </p:sp>
    </p:spTree>
    <p:extLst>
      <p:ext uri="{BB962C8B-B14F-4D97-AF65-F5344CB8AC3E}">
        <p14:creationId xmlns:p14="http://schemas.microsoft.com/office/powerpoint/2010/main" val="2337705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CFA2-334E-4641-8B17-FB74EFCB70D0}"/>
              </a:ext>
            </a:extLst>
          </p:cNvPr>
          <p:cNvSpPr>
            <a:spLocks noGrp="1"/>
          </p:cNvSpPr>
          <p:nvPr>
            <p:ph type="title"/>
          </p:nvPr>
        </p:nvSpPr>
        <p:spPr/>
        <p:txBody>
          <a:bodyPr/>
          <a:lstStyle/>
          <a:p>
            <a:r>
              <a:rPr lang="en-GB" dirty="0"/>
              <a:t>Learning outcomes </a:t>
            </a:r>
          </a:p>
        </p:txBody>
      </p:sp>
      <p:sp>
        <p:nvSpPr>
          <p:cNvPr id="3" name="Content Placeholder 2">
            <a:extLst>
              <a:ext uri="{FF2B5EF4-FFF2-40B4-BE49-F238E27FC236}">
                <a16:creationId xmlns:a16="http://schemas.microsoft.com/office/drawing/2014/main" id="{A8D5C1E7-E106-4DB8-86DF-BB3B63B607D1}"/>
              </a:ext>
            </a:extLst>
          </p:cNvPr>
          <p:cNvSpPr>
            <a:spLocks noGrp="1"/>
          </p:cNvSpPr>
          <p:nvPr>
            <p:ph idx="1"/>
          </p:nvPr>
        </p:nvSpPr>
        <p:spPr/>
        <p:txBody>
          <a:bodyPr/>
          <a:lstStyle/>
          <a:p>
            <a:r>
              <a:rPr lang="en-GB" dirty="0"/>
              <a:t>At the end of the class, the students will be able to ;</a:t>
            </a:r>
          </a:p>
          <a:p>
            <a:r>
              <a:rPr lang="en-GB" dirty="0"/>
              <a:t>1-</a:t>
            </a:r>
            <a:r>
              <a:rPr lang="en-US" dirty="0"/>
              <a:t>Review the nature of the Health and Social Care sector or industry in its wider context and specific environment.</a:t>
            </a:r>
          </a:p>
          <a:p>
            <a:r>
              <a:rPr lang="en-US" dirty="0"/>
              <a:t>2- Explore an overview of literatures on the health and social care sector with discussions on the wider context of the CoVid19 pandemic</a:t>
            </a:r>
          </a:p>
          <a:p>
            <a:r>
              <a:rPr lang="en-US" dirty="0"/>
              <a:t>3-Identify the main difference between health care and Social Care .</a:t>
            </a:r>
            <a:endParaRPr lang="en-GB" dirty="0"/>
          </a:p>
        </p:txBody>
      </p:sp>
    </p:spTree>
    <p:extLst>
      <p:ext uri="{BB962C8B-B14F-4D97-AF65-F5344CB8AC3E}">
        <p14:creationId xmlns:p14="http://schemas.microsoft.com/office/powerpoint/2010/main" val="85171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BB81B-0C27-486F-B668-233B60CF6B03}"/>
              </a:ext>
            </a:extLst>
          </p:cNvPr>
          <p:cNvSpPr>
            <a:spLocks noGrp="1"/>
          </p:cNvSpPr>
          <p:nvPr>
            <p:ph type="title"/>
          </p:nvPr>
        </p:nvSpPr>
        <p:spPr/>
        <p:txBody>
          <a:bodyPr/>
          <a:lstStyle/>
          <a:p>
            <a:r>
              <a:rPr lang="en-US" dirty="0"/>
              <a:t>COVID-19: Five dimensions of impact</a:t>
            </a:r>
            <a:endParaRPr lang="en-GB" dirty="0"/>
          </a:p>
        </p:txBody>
      </p:sp>
      <p:sp>
        <p:nvSpPr>
          <p:cNvPr id="3" name="Content Placeholder 2">
            <a:extLst>
              <a:ext uri="{FF2B5EF4-FFF2-40B4-BE49-F238E27FC236}">
                <a16:creationId xmlns:a16="http://schemas.microsoft.com/office/drawing/2014/main" id="{10C8A649-0764-4F0D-8B63-6E45C907A5A4}"/>
              </a:ext>
            </a:extLst>
          </p:cNvPr>
          <p:cNvSpPr>
            <a:spLocks noGrp="1"/>
          </p:cNvSpPr>
          <p:nvPr>
            <p:ph idx="1"/>
          </p:nvPr>
        </p:nvSpPr>
        <p:spPr/>
        <p:txBody>
          <a:bodyPr>
            <a:normAutofit fontScale="92500" lnSpcReduction="10000"/>
          </a:bodyPr>
          <a:lstStyle/>
          <a:p>
            <a:r>
              <a:rPr lang="en-US" b="1" dirty="0"/>
              <a:t>Non-acute care including general practice</a:t>
            </a:r>
          </a:p>
          <a:p>
            <a:r>
              <a:rPr lang="en-US" sz="2400" dirty="0"/>
              <a:t>A third dimension of disruption will affect people with chronic conditions, or people needing less urgent care which may have been interrupted. General practice does much of the work of managing patients with chronic conditions. From mid-March, the way general practice works has profoundly changed: according to the guidance, all practices should have moved to remote triage, where patients are assessed by phone or online before they can access a GP or other health professional. To free up capacity, GP practices were given the option to defer some routine activities, including health checks for the people aged 75 and older and routine medication reviews. Other activities, such as child </a:t>
            </a:r>
            <a:r>
              <a:rPr lang="en-US" sz="2400" dirty="0" err="1"/>
              <a:t>immunisations</a:t>
            </a:r>
            <a:r>
              <a:rPr lang="en-US" sz="2400" dirty="0"/>
              <a:t>, should have continued. At the same time, the public were given instructions to access NHS 111 rather than their GP if they had COVID-19 symptoms.</a:t>
            </a:r>
            <a:endParaRPr lang="en-GB" sz="2400" dirty="0"/>
          </a:p>
        </p:txBody>
      </p:sp>
    </p:spTree>
    <p:extLst>
      <p:ext uri="{BB962C8B-B14F-4D97-AF65-F5344CB8AC3E}">
        <p14:creationId xmlns:p14="http://schemas.microsoft.com/office/powerpoint/2010/main" val="83176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FB89-2928-4CFA-9C3D-ADBB19E8A7A7}"/>
              </a:ext>
            </a:extLst>
          </p:cNvPr>
          <p:cNvSpPr>
            <a:spLocks noGrp="1"/>
          </p:cNvSpPr>
          <p:nvPr>
            <p:ph type="title"/>
          </p:nvPr>
        </p:nvSpPr>
        <p:spPr/>
        <p:txBody>
          <a:bodyPr/>
          <a:lstStyle/>
          <a:p>
            <a:r>
              <a:rPr lang="en-US" dirty="0"/>
              <a:t>COVID-19: Five dimensions of impact</a:t>
            </a:r>
            <a:endParaRPr lang="en-GB" dirty="0"/>
          </a:p>
        </p:txBody>
      </p:sp>
      <p:sp>
        <p:nvSpPr>
          <p:cNvPr id="3" name="Content Placeholder 2">
            <a:extLst>
              <a:ext uri="{FF2B5EF4-FFF2-40B4-BE49-F238E27FC236}">
                <a16:creationId xmlns:a16="http://schemas.microsoft.com/office/drawing/2014/main" id="{3F2864AC-0570-4252-9E40-6754AB05751B}"/>
              </a:ext>
            </a:extLst>
          </p:cNvPr>
          <p:cNvSpPr>
            <a:spLocks noGrp="1"/>
          </p:cNvSpPr>
          <p:nvPr>
            <p:ph idx="1"/>
          </p:nvPr>
        </p:nvSpPr>
        <p:spPr>
          <a:xfrm>
            <a:off x="838200" y="1825624"/>
            <a:ext cx="10515600" cy="4927715"/>
          </a:xfrm>
        </p:spPr>
        <p:txBody>
          <a:bodyPr>
            <a:normAutofit/>
          </a:bodyPr>
          <a:lstStyle/>
          <a:p>
            <a:r>
              <a:rPr lang="en-US" b="1" dirty="0"/>
              <a:t>The lockdown and social distancing</a:t>
            </a:r>
          </a:p>
          <a:p>
            <a:r>
              <a:rPr lang="en-US" sz="2000" dirty="0"/>
              <a:t>The fourth dimension will be the medium and long-term impact on health of the government interventions to restrict movement to curb the transmission of COVID-19. The impact directly caused by the lockdown could be profound, for example resulting in: bankruptcies, unemployment, more domestic abuse, neglect and hardship. </a:t>
            </a:r>
          </a:p>
          <a:p>
            <a:r>
              <a:rPr lang="en-US" sz="2000" dirty="0"/>
              <a:t>Early estimates show an unprecedented economic shock, with the Office for Budget Responsibility forecasting a 35% reduction in GDP in the second quarter of 2020. Research from the 2009 financial crisis has found the downturn was associated with poorer health outcomes. Initial research on the impact of the lockdown on economic activity has already found higher job and earnings losses for lower earners, younger workers and women. Surveys suggest food insecurity has also increased, driven by income loss and disruptions in the food supply. While the government has intervened to mitigate the shock, there are still gaps in provision likely to cause hardship, as well as slow uptake of small business loans. Prolonged spells of financial hardship and unemployment can affect health directly, potentially through increased allostatic load as one mechanism, as well as affecting future economic prospects.</a:t>
            </a:r>
            <a:endParaRPr lang="en-GB" sz="2000" dirty="0"/>
          </a:p>
        </p:txBody>
      </p:sp>
    </p:spTree>
    <p:extLst>
      <p:ext uri="{BB962C8B-B14F-4D97-AF65-F5344CB8AC3E}">
        <p14:creationId xmlns:p14="http://schemas.microsoft.com/office/powerpoint/2010/main" val="2738124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2FBF-FDFD-423B-8AF0-B5AB99088526}"/>
              </a:ext>
            </a:extLst>
          </p:cNvPr>
          <p:cNvSpPr>
            <a:spLocks noGrp="1"/>
          </p:cNvSpPr>
          <p:nvPr>
            <p:ph type="title"/>
          </p:nvPr>
        </p:nvSpPr>
        <p:spPr/>
        <p:txBody>
          <a:bodyPr/>
          <a:lstStyle/>
          <a:p>
            <a:r>
              <a:rPr lang="en-US" dirty="0"/>
              <a:t>COVID-19: Five dimensions of impact</a:t>
            </a:r>
            <a:endParaRPr lang="en-GB" dirty="0"/>
          </a:p>
        </p:txBody>
      </p:sp>
      <p:sp>
        <p:nvSpPr>
          <p:cNvPr id="3" name="Content Placeholder 2">
            <a:extLst>
              <a:ext uri="{FF2B5EF4-FFF2-40B4-BE49-F238E27FC236}">
                <a16:creationId xmlns:a16="http://schemas.microsoft.com/office/drawing/2014/main" id="{A8CDB385-DE7D-4B47-8835-AA94AA2B9A51}"/>
              </a:ext>
            </a:extLst>
          </p:cNvPr>
          <p:cNvSpPr>
            <a:spLocks noGrp="1"/>
          </p:cNvSpPr>
          <p:nvPr>
            <p:ph idx="1"/>
          </p:nvPr>
        </p:nvSpPr>
        <p:spPr/>
        <p:txBody>
          <a:bodyPr>
            <a:normAutofit/>
          </a:bodyPr>
          <a:lstStyle/>
          <a:p>
            <a:r>
              <a:rPr lang="en-US" b="1" dirty="0"/>
              <a:t>NHS and social care capacity and resilience</a:t>
            </a:r>
          </a:p>
          <a:p>
            <a:r>
              <a:rPr lang="en-US" sz="2200" dirty="0"/>
              <a:t>The fifth dimension is the longer term impact on service capacity and resilience. The NHS entered the pandemic with a relatively low level of beds and staff per capita, and much of the policy response to the pandemic has hinged on slowing infections to allow time for the NHS to increase critical care capacity in hospitals. Regions within England did not start at the same place, with London having more critical care beds per capita than elsewhere. As a whole, the NHS </a:t>
            </a:r>
            <a:r>
              <a:rPr lang="en-US" sz="2200" dirty="0" err="1"/>
              <a:t>mobilised</a:t>
            </a:r>
            <a:r>
              <a:rPr lang="en-US" sz="2200" dirty="0"/>
              <a:t> a large number of additional critical care beds and equipment. However, it will be important to track hospital admissions data over time, to understand what impact this has had on capacity within hospitals across all regions, for both COVID-19 and non-COVID-19 activity.</a:t>
            </a:r>
            <a:endParaRPr lang="en-GB" sz="2200" dirty="0"/>
          </a:p>
        </p:txBody>
      </p:sp>
    </p:spTree>
    <p:extLst>
      <p:ext uri="{BB962C8B-B14F-4D97-AF65-F5344CB8AC3E}">
        <p14:creationId xmlns:p14="http://schemas.microsoft.com/office/powerpoint/2010/main" val="2380047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8A5F-1BE7-43B4-943B-C667F1728086}"/>
              </a:ext>
            </a:extLst>
          </p:cNvPr>
          <p:cNvSpPr>
            <a:spLocks noGrp="1"/>
          </p:cNvSpPr>
          <p:nvPr>
            <p:ph type="title"/>
          </p:nvPr>
        </p:nvSpPr>
        <p:spPr/>
        <p:txBody>
          <a:bodyPr/>
          <a:lstStyle/>
          <a:p>
            <a:r>
              <a:rPr lang="en-GB" dirty="0"/>
              <a:t>Reference </a:t>
            </a:r>
          </a:p>
        </p:txBody>
      </p:sp>
      <p:sp>
        <p:nvSpPr>
          <p:cNvPr id="3" name="Content Placeholder 2">
            <a:extLst>
              <a:ext uri="{FF2B5EF4-FFF2-40B4-BE49-F238E27FC236}">
                <a16:creationId xmlns:a16="http://schemas.microsoft.com/office/drawing/2014/main" id="{2BFD73AF-2426-470B-90FD-D9E79BAAB67D}"/>
              </a:ext>
            </a:extLst>
          </p:cNvPr>
          <p:cNvSpPr>
            <a:spLocks noGrp="1"/>
          </p:cNvSpPr>
          <p:nvPr>
            <p:ph idx="1"/>
          </p:nvPr>
        </p:nvSpPr>
        <p:spPr/>
        <p:txBody>
          <a:bodyPr>
            <a:normAutofit fontScale="92500" lnSpcReduction="10000"/>
          </a:bodyPr>
          <a:lstStyle/>
          <a:p>
            <a:r>
              <a:rPr lang="en-US" sz="2000" dirty="0"/>
              <a:t>Stahl, B.C., Doherty, N.F. and Shaw, M., 2012. Information security policies in the UK healthcare sector: a critical evaluation. Information Systems Journal, 22(1), pp.77-94.</a:t>
            </a:r>
          </a:p>
          <a:p>
            <a:r>
              <a:rPr lang="en-GB" sz="2000" dirty="0" err="1"/>
              <a:t>Atella</a:t>
            </a:r>
            <a:r>
              <a:rPr lang="en-GB" sz="2000" dirty="0"/>
              <a:t>, V., </a:t>
            </a:r>
            <a:r>
              <a:rPr lang="en-GB" sz="2000" dirty="0" err="1"/>
              <a:t>Belotti</a:t>
            </a:r>
            <a:r>
              <a:rPr lang="en-GB" sz="2000" dirty="0"/>
              <a:t>, F., </a:t>
            </a:r>
            <a:r>
              <a:rPr lang="en-GB" sz="2000" dirty="0" err="1"/>
              <a:t>Bojke</a:t>
            </a:r>
            <a:r>
              <a:rPr lang="en-GB" sz="2000" dirty="0"/>
              <a:t>, C., Castelli, A., </a:t>
            </a:r>
            <a:r>
              <a:rPr lang="en-GB" sz="2000" dirty="0" err="1"/>
              <a:t>Grašič</a:t>
            </a:r>
            <a:r>
              <a:rPr lang="en-GB" sz="2000" dirty="0"/>
              <a:t>, K., </a:t>
            </a:r>
            <a:r>
              <a:rPr lang="en-GB" sz="2000" dirty="0" err="1"/>
              <a:t>Kopinska</a:t>
            </a:r>
            <a:r>
              <a:rPr lang="en-GB" sz="2000" dirty="0"/>
              <a:t>, J., </a:t>
            </a:r>
            <a:r>
              <a:rPr lang="en-GB" sz="2000" dirty="0" err="1"/>
              <a:t>Mortari</a:t>
            </a:r>
            <a:r>
              <a:rPr lang="en-GB" sz="2000" dirty="0"/>
              <a:t>, A.P. and Street, A., 2019. How health policy shapes healthcare sector productivity? Evidence from Italy and UK. Health Policy, 123(1), pp.27-36.</a:t>
            </a:r>
          </a:p>
          <a:p>
            <a:r>
              <a:rPr lang="en-US" sz="2000" dirty="0" err="1"/>
              <a:t>Druckman</a:t>
            </a:r>
            <a:r>
              <a:rPr lang="en-US" sz="2000" dirty="0"/>
              <a:t>, A. and Mair, S., 2019. Wellbeing, Care and Robots—Prospects for good work in the health and social care sector. CUSP Work. Pap., 21.</a:t>
            </a:r>
          </a:p>
          <a:p>
            <a:r>
              <a:rPr lang="en-US" sz="2000" dirty="0"/>
              <a:t>Hodgson, K., Grimm, F., </a:t>
            </a:r>
            <a:r>
              <a:rPr lang="en-US" sz="2000" dirty="0" err="1"/>
              <a:t>Vestesson</a:t>
            </a:r>
            <a:r>
              <a:rPr lang="en-US" sz="2000" dirty="0"/>
              <a:t>, E., Brine, R. and </a:t>
            </a:r>
            <a:r>
              <a:rPr lang="en-US" sz="2000" dirty="0" err="1"/>
              <a:t>Deeny</a:t>
            </a:r>
            <a:r>
              <a:rPr lang="en-US" sz="2000" dirty="0"/>
              <a:t>, S., 2020. Briefing: Adult social care and COVID-19. Assessing the impact on social care users and staff in England so far: Health Foundation.</a:t>
            </a:r>
          </a:p>
          <a:p>
            <a:r>
              <a:rPr lang="en-GB" sz="2000" dirty="0"/>
              <a:t>Johnson, S., Dalton-Locke, C., San Juan, N.V., Foye, U., </a:t>
            </a:r>
            <a:r>
              <a:rPr lang="en-GB" sz="2000" dirty="0" err="1"/>
              <a:t>Oram</a:t>
            </a:r>
            <a:r>
              <a:rPr lang="en-GB" sz="2000" dirty="0"/>
              <a:t>, S., </a:t>
            </a:r>
            <a:r>
              <a:rPr lang="en-GB" sz="2000" dirty="0" err="1"/>
              <a:t>Papamichail</a:t>
            </a:r>
            <a:r>
              <a:rPr lang="en-GB" sz="2000" dirty="0"/>
              <a:t>, A., Landau, S., Olive, R.R., </a:t>
            </a:r>
            <a:r>
              <a:rPr lang="en-GB" sz="2000" dirty="0" err="1"/>
              <a:t>Jeynes</a:t>
            </a:r>
            <a:r>
              <a:rPr lang="en-GB" sz="2000" dirty="0"/>
              <a:t>, T., Shah, P. and Rains, L.S., 2020. Impact on mental health care and on mental health service users of the COVID-19 pandemic: a mixed methods survey of UK mental health care staff. </a:t>
            </a:r>
            <a:r>
              <a:rPr lang="en-GB" sz="2000"/>
              <a:t>Social psychiatry and psychiatric epidemiology, pp.1-13.</a:t>
            </a:r>
            <a:endParaRPr lang="en-GB" sz="2000" dirty="0"/>
          </a:p>
        </p:txBody>
      </p:sp>
    </p:spTree>
    <p:extLst>
      <p:ext uri="{BB962C8B-B14F-4D97-AF65-F5344CB8AC3E}">
        <p14:creationId xmlns:p14="http://schemas.microsoft.com/office/powerpoint/2010/main" val="2605832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4FBD-E60D-487B-A5E3-7F230C2F5E23}"/>
              </a:ext>
            </a:extLst>
          </p:cNvPr>
          <p:cNvSpPr>
            <a:spLocks noGrp="1"/>
          </p:cNvSpPr>
          <p:nvPr>
            <p:ph type="title"/>
          </p:nvPr>
        </p:nvSpPr>
        <p:spPr/>
        <p:txBody>
          <a:bodyPr/>
          <a:lstStyle/>
          <a:p>
            <a:r>
              <a:rPr lang="en-GB" dirty="0"/>
              <a:t>Activity-1-Class Discussion -15mins </a:t>
            </a:r>
          </a:p>
        </p:txBody>
      </p:sp>
      <p:sp>
        <p:nvSpPr>
          <p:cNvPr id="3" name="Content Placeholder 2">
            <a:extLst>
              <a:ext uri="{FF2B5EF4-FFF2-40B4-BE49-F238E27FC236}">
                <a16:creationId xmlns:a16="http://schemas.microsoft.com/office/drawing/2014/main" id="{35041E72-8A38-4243-A5A0-81293C740E3B}"/>
              </a:ext>
            </a:extLst>
          </p:cNvPr>
          <p:cNvSpPr>
            <a:spLocks noGrp="1"/>
          </p:cNvSpPr>
          <p:nvPr>
            <p:ph idx="1"/>
          </p:nvPr>
        </p:nvSpPr>
        <p:spPr/>
        <p:txBody>
          <a:bodyPr/>
          <a:lstStyle/>
          <a:p>
            <a:r>
              <a:rPr lang="en-US" dirty="0"/>
              <a:t>Identify the main difference between health care and Social Care .</a:t>
            </a:r>
          </a:p>
          <a:p>
            <a:endParaRPr lang="en-GB" dirty="0"/>
          </a:p>
        </p:txBody>
      </p:sp>
    </p:spTree>
    <p:extLst>
      <p:ext uri="{BB962C8B-B14F-4D97-AF65-F5344CB8AC3E}">
        <p14:creationId xmlns:p14="http://schemas.microsoft.com/office/powerpoint/2010/main" val="1048851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EE64C-73A1-4A01-8D46-2CB445155CA4}"/>
              </a:ext>
            </a:extLst>
          </p:cNvPr>
          <p:cNvSpPr>
            <a:spLocks noGrp="1"/>
          </p:cNvSpPr>
          <p:nvPr>
            <p:ph type="title"/>
          </p:nvPr>
        </p:nvSpPr>
        <p:spPr>
          <a:xfrm>
            <a:off x="309390" y="243939"/>
            <a:ext cx="10515600" cy="1325563"/>
          </a:xfrm>
        </p:spPr>
        <p:txBody>
          <a:bodyPr>
            <a:normAutofit/>
          </a:bodyPr>
          <a:lstStyle/>
          <a:p>
            <a:r>
              <a:rPr lang="en-US" sz="3600" dirty="0"/>
              <a:t>The key sectors of the healthcare industry can be broadly classified into the following four sub-segments:</a:t>
            </a:r>
            <a:endParaRPr lang="en-GB" sz="3600" dirty="0"/>
          </a:p>
        </p:txBody>
      </p:sp>
      <p:sp>
        <p:nvSpPr>
          <p:cNvPr id="3" name="Content Placeholder 2">
            <a:extLst>
              <a:ext uri="{FF2B5EF4-FFF2-40B4-BE49-F238E27FC236}">
                <a16:creationId xmlns:a16="http://schemas.microsoft.com/office/drawing/2014/main" id="{74C22A74-CC6A-4F45-BB91-A48D42D433E2}"/>
              </a:ext>
            </a:extLst>
          </p:cNvPr>
          <p:cNvSpPr>
            <a:spLocks noGrp="1"/>
          </p:cNvSpPr>
          <p:nvPr>
            <p:ph idx="1"/>
          </p:nvPr>
        </p:nvSpPr>
        <p:spPr/>
        <p:txBody>
          <a:bodyPr>
            <a:normAutofit/>
          </a:bodyPr>
          <a:lstStyle/>
          <a:p>
            <a:r>
              <a:rPr lang="en-US" sz="2400" dirty="0"/>
              <a:t>Health care services and facilities</a:t>
            </a:r>
          </a:p>
          <a:p>
            <a:r>
              <a:rPr lang="en-US" sz="2400" dirty="0"/>
              <a:t>Medical devices, equipment, and hospital supplies manufacturers</a:t>
            </a:r>
          </a:p>
          <a:p>
            <a:r>
              <a:rPr lang="en-US" sz="2400" dirty="0"/>
              <a:t>Medical insurance, medical services, and managed care</a:t>
            </a:r>
          </a:p>
          <a:p>
            <a:r>
              <a:rPr lang="en-US" sz="2400" dirty="0"/>
              <a:t>Pharmaceuticals &amp; Related Segments</a:t>
            </a:r>
            <a:endParaRPr lang="en-GB" sz="2400" dirty="0"/>
          </a:p>
        </p:txBody>
      </p:sp>
    </p:spTree>
    <p:extLst>
      <p:ext uri="{BB962C8B-B14F-4D97-AF65-F5344CB8AC3E}">
        <p14:creationId xmlns:p14="http://schemas.microsoft.com/office/powerpoint/2010/main" val="1472609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8D4C9-9EA5-4290-88D9-5FE61FE3B1E1}"/>
              </a:ext>
            </a:extLst>
          </p:cNvPr>
          <p:cNvSpPr>
            <a:spLocks noGrp="1"/>
          </p:cNvSpPr>
          <p:nvPr>
            <p:ph type="title"/>
          </p:nvPr>
        </p:nvSpPr>
        <p:spPr/>
        <p:txBody>
          <a:bodyPr/>
          <a:lstStyle/>
          <a:p>
            <a:r>
              <a:rPr lang="en-US" dirty="0"/>
              <a:t>Fastest-growing industry sectors in healthcare, 2019</a:t>
            </a:r>
            <a:endParaRPr lang="en-GB" dirty="0"/>
          </a:p>
        </p:txBody>
      </p:sp>
      <p:sp>
        <p:nvSpPr>
          <p:cNvPr id="3" name="Content Placeholder 2">
            <a:extLst>
              <a:ext uri="{FF2B5EF4-FFF2-40B4-BE49-F238E27FC236}">
                <a16:creationId xmlns:a16="http://schemas.microsoft.com/office/drawing/2014/main" id="{CAD5FFF9-E922-44BA-8159-141CF052BC7F}"/>
              </a:ext>
            </a:extLst>
          </p:cNvPr>
          <p:cNvSpPr>
            <a:spLocks noGrp="1"/>
          </p:cNvSpPr>
          <p:nvPr>
            <p:ph idx="1"/>
          </p:nvPr>
        </p:nvSpPr>
        <p:spPr/>
        <p:txBody>
          <a:bodyPr>
            <a:normAutofit fontScale="92500" lnSpcReduction="10000"/>
          </a:bodyPr>
          <a:lstStyle/>
          <a:p>
            <a:r>
              <a:rPr lang="en-US" dirty="0"/>
              <a:t>Hospital care of any type.</a:t>
            </a:r>
          </a:p>
          <a:p>
            <a:r>
              <a:rPr lang="en-US" dirty="0"/>
              <a:t>Physician and clinical services.</a:t>
            </a:r>
          </a:p>
          <a:p>
            <a:r>
              <a:rPr lang="en-US" dirty="0"/>
              <a:t>Dental services.</a:t>
            </a:r>
          </a:p>
          <a:p>
            <a:r>
              <a:rPr lang="en-US" dirty="0"/>
              <a:t>Home healthcare.</a:t>
            </a:r>
          </a:p>
          <a:p>
            <a:r>
              <a:rPr lang="en-US" dirty="0"/>
              <a:t>Free-standing nursing-care facilities, continuing care retirement communities.</a:t>
            </a:r>
          </a:p>
          <a:p>
            <a:r>
              <a:rPr lang="en-US" dirty="0"/>
              <a:t>Retail sales of prescription drugs.</a:t>
            </a:r>
          </a:p>
          <a:p>
            <a:r>
              <a:rPr lang="en-US" dirty="0"/>
              <a:t>Retail outlet sales of durable medical equipment.</a:t>
            </a:r>
          </a:p>
          <a:p>
            <a:r>
              <a:rPr lang="en-US" dirty="0"/>
              <a:t>Government administration.</a:t>
            </a:r>
            <a:endParaRPr lang="en-GB" dirty="0"/>
          </a:p>
        </p:txBody>
      </p:sp>
    </p:spTree>
    <p:extLst>
      <p:ext uri="{BB962C8B-B14F-4D97-AF65-F5344CB8AC3E}">
        <p14:creationId xmlns:p14="http://schemas.microsoft.com/office/powerpoint/2010/main" val="3756153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F3DA4-5184-4181-B708-EC3791484334}"/>
              </a:ext>
            </a:extLst>
          </p:cNvPr>
          <p:cNvSpPr>
            <a:spLocks noGrp="1"/>
          </p:cNvSpPr>
          <p:nvPr>
            <p:ph type="title"/>
          </p:nvPr>
        </p:nvSpPr>
        <p:spPr/>
        <p:txBody>
          <a:bodyPr/>
          <a:lstStyle/>
          <a:p>
            <a:r>
              <a:rPr lang="en-US" dirty="0"/>
              <a:t>Different types of Medical Practitioners and healthcare professionals:</a:t>
            </a:r>
            <a:endParaRPr lang="en-GB" dirty="0"/>
          </a:p>
        </p:txBody>
      </p:sp>
      <p:sp>
        <p:nvSpPr>
          <p:cNvPr id="3" name="Content Placeholder 2">
            <a:extLst>
              <a:ext uri="{FF2B5EF4-FFF2-40B4-BE49-F238E27FC236}">
                <a16:creationId xmlns:a16="http://schemas.microsoft.com/office/drawing/2014/main" id="{6F67EDC9-2C32-4F94-A208-E68FB58EFDB7}"/>
              </a:ext>
            </a:extLst>
          </p:cNvPr>
          <p:cNvSpPr>
            <a:spLocks noGrp="1"/>
          </p:cNvSpPr>
          <p:nvPr>
            <p:ph idx="1"/>
          </p:nvPr>
        </p:nvSpPr>
        <p:spPr/>
        <p:txBody>
          <a:bodyPr>
            <a:normAutofit fontScale="92500" lnSpcReduction="20000"/>
          </a:bodyPr>
          <a:lstStyle/>
          <a:p>
            <a:r>
              <a:rPr lang="en-GB" dirty="0"/>
              <a:t>Medical Practitioners</a:t>
            </a:r>
          </a:p>
          <a:p>
            <a:r>
              <a:rPr lang="en-GB" dirty="0"/>
              <a:t>Chiropractors</a:t>
            </a:r>
          </a:p>
          <a:p>
            <a:r>
              <a:rPr lang="en-GB" dirty="0"/>
              <a:t>Homeopaths</a:t>
            </a:r>
          </a:p>
          <a:p>
            <a:r>
              <a:rPr lang="en-GB" dirty="0"/>
              <a:t>Psychologists, Social Workers &amp; Marriage Counsellors</a:t>
            </a:r>
          </a:p>
          <a:p>
            <a:r>
              <a:rPr lang="en-GB" dirty="0"/>
              <a:t>Dermatologists</a:t>
            </a:r>
          </a:p>
          <a:p>
            <a:r>
              <a:rPr lang="en-GB" dirty="0"/>
              <a:t>Nutritionists &amp; Dietitians</a:t>
            </a:r>
          </a:p>
          <a:p>
            <a:r>
              <a:rPr lang="en-GB" dirty="0"/>
              <a:t>Optometrists</a:t>
            </a:r>
          </a:p>
          <a:p>
            <a:r>
              <a:rPr lang="en-GB" dirty="0"/>
              <a:t>Physical Therapists</a:t>
            </a:r>
          </a:p>
          <a:p>
            <a:r>
              <a:rPr lang="en-GB" dirty="0"/>
              <a:t>Alternative Healthcare Providers</a:t>
            </a:r>
          </a:p>
        </p:txBody>
      </p:sp>
    </p:spTree>
    <p:extLst>
      <p:ext uri="{BB962C8B-B14F-4D97-AF65-F5344CB8AC3E}">
        <p14:creationId xmlns:p14="http://schemas.microsoft.com/office/powerpoint/2010/main" val="1446879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FD43-843C-45FA-9C14-002DFA7A11B2}"/>
              </a:ext>
            </a:extLst>
          </p:cNvPr>
          <p:cNvSpPr>
            <a:spLocks noGrp="1"/>
          </p:cNvSpPr>
          <p:nvPr>
            <p:ph type="title"/>
          </p:nvPr>
        </p:nvSpPr>
        <p:spPr/>
        <p:txBody>
          <a:bodyPr/>
          <a:lstStyle/>
          <a:p>
            <a:r>
              <a:rPr lang="en-GB" dirty="0"/>
              <a:t>Health care sector </a:t>
            </a:r>
          </a:p>
        </p:txBody>
      </p:sp>
      <p:sp>
        <p:nvSpPr>
          <p:cNvPr id="3" name="Content Placeholder 2">
            <a:extLst>
              <a:ext uri="{FF2B5EF4-FFF2-40B4-BE49-F238E27FC236}">
                <a16:creationId xmlns:a16="http://schemas.microsoft.com/office/drawing/2014/main" id="{6998F199-915B-401A-84F6-8E1633B2BA07}"/>
              </a:ext>
            </a:extLst>
          </p:cNvPr>
          <p:cNvSpPr>
            <a:spLocks noGrp="1"/>
          </p:cNvSpPr>
          <p:nvPr>
            <p:ph idx="1"/>
          </p:nvPr>
        </p:nvSpPr>
        <p:spPr/>
        <p:txBody>
          <a:bodyPr>
            <a:normAutofit fontScale="92500" lnSpcReduction="20000"/>
          </a:bodyPr>
          <a:lstStyle/>
          <a:p>
            <a:r>
              <a:rPr lang="en-US" dirty="0"/>
              <a:t>The healthcare sector consists of businesses that provide medical services, manufacture medical equipment or drugs, provide medical insurance, or otherwise facilitate the provision of healthcare to patients.</a:t>
            </a:r>
          </a:p>
          <a:p>
            <a:r>
              <a:rPr lang="en-US" dirty="0"/>
              <a:t>The healthcare sector consists of all businesses involved in the provision and coordination of medical and related goods and services.</a:t>
            </a:r>
          </a:p>
          <a:p>
            <a:r>
              <a:rPr lang="en-US" dirty="0"/>
              <a:t>The largest employer in the UK healthcare sector is the NHS, which employs more than 1.5 million people - placing it in the top five largest workforces in the world. There are more than 350 different roles available within the NHS. A significant proportion of the sector's workforce is in independent healthcare.</a:t>
            </a:r>
            <a:endParaRPr lang="en-GB" dirty="0"/>
          </a:p>
        </p:txBody>
      </p:sp>
    </p:spTree>
    <p:extLst>
      <p:ext uri="{BB962C8B-B14F-4D97-AF65-F5344CB8AC3E}">
        <p14:creationId xmlns:p14="http://schemas.microsoft.com/office/powerpoint/2010/main" val="3920106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79B92-29BE-4DDE-B183-ACA888B88005}"/>
              </a:ext>
            </a:extLst>
          </p:cNvPr>
          <p:cNvSpPr>
            <a:spLocks noGrp="1"/>
          </p:cNvSpPr>
          <p:nvPr>
            <p:ph type="title"/>
          </p:nvPr>
        </p:nvSpPr>
        <p:spPr/>
        <p:txBody>
          <a:bodyPr/>
          <a:lstStyle/>
          <a:p>
            <a:r>
              <a:rPr lang="en-GB" dirty="0"/>
              <a:t>The NHS provider sector.</a:t>
            </a:r>
          </a:p>
        </p:txBody>
      </p:sp>
      <p:sp>
        <p:nvSpPr>
          <p:cNvPr id="3" name="Content Placeholder 2">
            <a:extLst>
              <a:ext uri="{FF2B5EF4-FFF2-40B4-BE49-F238E27FC236}">
                <a16:creationId xmlns:a16="http://schemas.microsoft.com/office/drawing/2014/main" id="{5012778C-3B12-4B96-94EC-FA4D7ACB2AAB}"/>
              </a:ext>
            </a:extLst>
          </p:cNvPr>
          <p:cNvSpPr>
            <a:spLocks noGrp="1"/>
          </p:cNvSpPr>
          <p:nvPr>
            <p:ph idx="1"/>
          </p:nvPr>
        </p:nvSpPr>
        <p:spPr/>
        <p:txBody>
          <a:bodyPr>
            <a:normAutofit lnSpcReduction="10000"/>
          </a:bodyPr>
          <a:lstStyle/>
          <a:p>
            <a:r>
              <a:rPr lang="en-US" sz="2000" dirty="0"/>
              <a:t>The NHS is divided into primary care, secondary care, and tertiary care. Primary care is often the first point of contact for people in need of healthcare, usually provided by professionals such as GPs, dentists and pharmacists. </a:t>
            </a:r>
          </a:p>
          <a:p>
            <a:r>
              <a:rPr lang="en-US" sz="2000" dirty="0"/>
              <a:t>The NHS in England provides care, free at the point of use, for almost 56.4 million people.</a:t>
            </a:r>
          </a:p>
          <a:p>
            <a:endParaRPr lang="en-US" sz="2000" dirty="0"/>
          </a:p>
          <a:p>
            <a:r>
              <a:rPr lang="en-US" sz="2000" dirty="0"/>
              <a:t>Secondary care, which is sometimes referred to as 'hospital and community care', can either be planned (elective) care such as a cataract operation, or urgent and emergency care such as treatment for a </a:t>
            </a:r>
            <a:r>
              <a:rPr lang="en-US" sz="2000" dirty="0" err="1"/>
              <a:t>fracture.Tertiary</a:t>
            </a:r>
            <a:r>
              <a:rPr lang="en-US" sz="2000" dirty="0"/>
              <a:t> care refers to highly </a:t>
            </a:r>
            <a:r>
              <a:rPr lang="en-US" sz="2000" dirty="0" err="1"/>
              <a:t>specialised</a:t>
            </a:r>
            <a:r>
              <a:rPr lang="en-US" sz="2000" dirty="0"/>
              <a:t> treatment such as neurosurgery, transplants and secure forensic mental health services. As of April 2020 there are 217 NHS providers of secondary and tertiary care - 147 foundation trusts and 70  NHS trusts. Other non-NHS </a:t>
            </a:r>
            <a:r>
              <a:rPr lang="en-US" sz="2000" dirty="0" err="1"/>
              <a:t>organisations</a:t>
            </a:r>
            <a:r>
              <a:rPr lang="en-US" sz="2000" dirty="0"/>
              <a:t> such as charities and private healthcare companies  also provide secondary and tertiary care services).</a:t>
            </a:r>
          </a:p>
          <a:p>
            <a:endParaRPr lang="en-GB" sz="2000" dirty="0"/>
          </a:p>
        </p:txBody>
      </p:sp>
    </p:spTree>
    <p:extLst>
      <p:ext uri="{BB962C8B-B14F-4D97-AF65-F5344CB8AC3E}">
        <p14:creationId xmlns:p14="http://schemas.microsoft.com/office/powerpoint/2010/main" val="953772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246FE-1438-4AFE-8524-85374D2F0C87}"/>
              </a:ext>
            </a:extLst>
          </p:cNvPr>
          <p:cNvSpPr>
            <a:spLocks noGrp="1"/>
          </p:cNvSpPr>
          <p:nvPr>
            <p:ph type="title"/>
          </p:nvPr>
        </p:nvSpPr>
        <p:spPr/>
        <p:txBody>
          <a:bodyPr/>
          <a:lstStyle/>
          <a:p>
            <a:r>
              <a:rPr lang="en-US" dirty="0"/>
              <a:t> 217 NHS providers there are:</a:t>
            </a:r>
            <a:endParaRPr lang="en-GB" dirty="0"/>
          </a:p>
        </p:txBody>
      </p:sp>
      <p:sp>
        <p:nvSpPr>
          <p:cNvPr id="3" name="Content Placeholder 2">
            <a:extLst>
              <a:ext uri="{FF2B5EF4-FFF2-40B4-BE49-F238E27FC236}">
                <a16:creationId xmlns:a16="http://schemas.microsoft.com/office/drawing/2014/main" id="{42541987-D172-411D-AF6E-105873215889}"/>
              </a:ext>
            </a:extLst>
          </p:cNvPr>
          <p:cNvSpPr>
            <a:spLocks noGrp="1"/>
          </p:cNvSpPr>
          <p:nvPr>
            <p:ph idx="1"/>
          </p:nvPr>
        </p:nvSpPr>
        <p:spPr/>
        <p:txBody>
          <a:bodyPr>
            <a:normAutofit fontScale="85000" lnSpcReduction="20000"/>
          </a:bodyPr>
          <a:lstStyle/>
          <a:p>
            <a:r>
              <a:rPr lang="en-US" dirty="0"/>
              <a:t>80 acute providers (providing largely hospital-based services)</a:t>
            </a:r>
          </a:p>
          <a:p>
            <a:r>
              <a:rPr lang="en-US" dirty="0"/>
              <a:t>10 ambulance services</a:t>
            </a:r>
          </a:p>
          <a:p>
            <a:r>
              <a:rPr lang="en-US" dirty="0"/>
              <a:t>15  community providers (providing services such as district nursing, health visiting)</a:t>
            </a:r>
          </a:p>
          <a:p>
            <a:r>
              <a:rPr lang="en-US" dirty="0"/>
              <a:t>44 integrated providers (for example </a:t>
            </a:r>
            <a:r>
              <a:rPr lang="en-US" dirty="0" err="1"/>
              <a:t>organisations</a:t>
            </a:r>
            <a:r>
              <a:rPr lang="en-US" dirty="0"/>
              <a:t> that provide both acute and community care)</a:t>
            </a:r>
          </a:p>
          <a:p>
            <a:r>
              <a:rPr lang="en-US" dirty="0"/>
              <a:t>22 mental health providers</a:t>
            </a:r>
          </a:p>
          <a:p>
            <a:r>
              <a:rPr lang="en-US" dirty="0"/>
              <a:t>30 combined mental health and learning disability and community providers</a:t>
            </a:r>
          </a:p>
          <a:p>
            <a:r>
              <a:rPr lang="en-US" dirty="0"/>
              <a:t>16 specialist providers (providing services such as specialist eyecare or cancer treatment)</a:t>
            </a:r>
            <a:endParaRPr lang="en-GB" dirty="0"/>
          </a:p>
        </p:txBody>
      </p:sp>
    </p:spTree>
    <p:extLst>
      <p:ext uri="{BB962C8B-B14F-4D97-AF65-F5344CB8AC3E}">
        <p14:creationId xmlns:p14="http://schemas.microsoft.com/office/powerpoint/2010/main" val="2952094945"/>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70</TotalTime>
  <Words>2416</Words>
  <Application>Microsoft Office PowerPoint</Application>
  <PresentationFormat>Widescreen</PresentationFormat>
  <Paragraphs>125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Avenir Next LT Pro</vt:lpstr>
      <vt:lpstr>Calibri</vt:lpstr>
      <vt:lpstr>Tw Cen MT</vt:lpstr>
      <vt:lpstr>ShapesVTI</vt:lpstr>
      <vt:lpstr>Week 9</vt:lpstr>
      <vt:lpstr>Learning outcomes </vt:lpstr>
      <vt:lpstr>Activity-1-Class Discussion -15mins </vt:lpstr>
      <vt:lpstr>The key sectors of the healthcare industry can be broadly classified into the following four sub-segments:</vt:lpstr>
      <vt:lpstr>Fastest-growing industry sectors in healthcare, 2019</vt:lpstr>
      <vt:lpstr>Different types of Medical Practitioners and healthcare professionals:</vt:lpstr>
      <vt:lpstr>Health care sector </vt:lpstr>
      <vt:lpstr>The NHS provider sector.</vt:lpstr>
      <vt:lpstr> 217 NHS providers there are:</vt:lpstr>
      <vt:lpstr>The NHS provider sector…</vt:lpstr>
      <vt:lpstr>Every year NHS providers:</vt:lpstr>
      <vt:lpstr>Overview of the social care sector</vt:lpstr>
      <vt:lpstr>Employment opportunities in the social care sector can be grouped into:</vt:lpstr>
      <vt:lpstr>Social care jobs can be found with a range of employers. These include:</vt:lpstr>
      <vt:lpstr>Graduates entering the social care sector can expect:</vt:lpstr>
      <vt:lpstr>What are the key issues in social care?</vt:lpstr>
      <vt:lpstr>The COVID-19 crisis has also caused issues surrounding:</vt:lpstr>
      <vt:lpstr>COVID-19: Five dimensions of impact</vt:lpstr>
      <vt:lpstr>COVID-19: Five dimensions of impact</vt:lpstr>
      <vt:lpstr>COVID-19: Five dimensions of impact</vt:lpstr>
      <vt:lpstr>COVID-19: Five dimensions of impact</vt:lpstr>
      <vt:lpstr>COVID-19: Five dimensions of impact</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9</dc:title>
  <dc:creator>Femi Esan</dc:creator>
  <cp:lastModifiedBy>Femi Esan</cp:lastModifiedBy>
  <cp:revision>1</cp:revision>
  <dcterms:created xsi:type="dcterms:W3CDTF">2021-02-11T18:46:58Z</dcterms:created>
  <dcterms:modified xsi:type="dcterms:W3CDTF">2021-02-11T19:57:51Z</dcterms:modified>
</cp:coreProperties>
</file>